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30"/>
  </p:notesMasterIdLst>
  <p:sldIdLst>
    <p:sldId id="257" r:id="rId2"/>
    <p:sldId id="264" r:id="rId3"/>
    <p:sldId id="265" r:id="rId4"/>
    <p:sldId id="307" r:id="rId5"/>
    <p:sldId id="287" r:id="rId6"/>
    <p:sldId id="299" r:id="rId7"/>
    <p:sldId id="281" r:id="rId8"/>
    <p:sldId id="300" r:id="rId9"/>
    <p:sldId id="301" r:id="rId10"/>
    <p:sldId id="295" r:id="rId11"/>
    <p:sldId id="272" r:id="rId12"/>
    <p:sldId id="269" r:id="rId13"/>
    <p:sldId id="285" r:id="rId14"/>
    <p:sldId id="273" r:id="rId15"/>
    <p:sldId id="291" r:id="rId16"/>
    <p:sldId id="306" r:id="rId17"/>
    <p:sldId id="302" r:id="rId18"/>
    <p:sldId id="292" r:id="rId19"/>
    <p:sldId id="303" r:id="rId20"/>
    <p:sldId id="293" r:id="rId21"/>
    <p:sldId id="304" r:id="rId22"/>
    <p:sldId id="294" r:id="rId23"/>
    <p:sldId id="305" r:id="rId24"/>
    <p:sldId id="289" r:id="rId25"/>
    <p:sldId id="296" r:id="rId26"/>
    <p:sldId id="275" r:id="rId27"/>
    <p:sldId id="274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05F"/>
    <a:srgbClr val="CC3300"/>
    <a:srgbClr val="40C0BD"/>
    <a:srgbClr val="336699"/>
    <a:srgbClr val="7CA965"/>
    <a:srgbClr val="DAE4C2"/>
    <a:srgbClr val="212D32"/>
    <a:srgbClr val="2F604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621" autoAdjust="0"/>
  </p:normalViewPr>
  <p:slideViewPr>
    <p:cSldViewPr snapToGrid="0">
      <p:cViewPr varScale="1">
        <p:scale>
          <a:sx n="71" d="100"/>
          <a:sy n="71" d="100"/>
        </p:scale>
        <p:origin x="81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6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All Numbered Thoroughfare address points in Oregon</a:t>
            </a:r>
          </a:p>
          <a:p>
            <a:r>
              <a:rPr lang="en-US" dirty="0"/>
              <a:t>Including all unit numbers</a:t>
            </a:r>
          </a:p>
          <a:p>
            <a:r>
              <a:rPr lang="en-US" dirty="0"/>
              <a:t>Houses, apartments, mobile homes, accessory dwelling units, condominiums</a:t>
            </a:r>
          </a:p>
          <a:p>
            <a:r>
              <a:rPr lang="en-US" dirty="0"/>
              <a:t>Commercial, government</a:t>
            </a:r>
          </a:p>
          <a:p>
            <a:r>
              <a:rPr lang="en-US" dirty="0"/>
              <a:t>Offices, retail, manufacturing, farm</a:t>
            </a:r>
          </a:p>
          <a:p>
            <a:r>
              <a:rPr lang="en-US" dirty="0"/>
              <a:t>Schools, public facilities.</a:t>
            </a:r>
          </a:p>
          <a:p>
            <a:endParaRPr lang="en-US" dirty="0"/>
          </a:p>
          <a:p>
            <a:r>
              <a:rPr lang="en-US" dirty="0"/>
              <a:t>Residential, non-residential, group quarters</a:t>
            </a:r>
          </a:p>
          <a:p>
            <a:endParaRPr lang="en-US" dirty="0"/>
          </a:p>
          <a:p>
            <a:r>
              <a:rPr lang="en-US" dirty="0"/>
              <a:t>NOT</a:t>
            </a:r>
          </a:p>
          <a:p>
            <a:r>
              <a:rPr lang="en-US" dirty="0"/>
              <a:t>Residential addressees, tenants, no personal information</a:t>
            </a:r>
          </a:p>
          <a:p>
            <a:r>
              <a:rPr lang="en-US" dirty="0"/>
              <a:t>Landmarks, points of interest, mileposts, intersections</a:t>
            </a:r>
          </a:p>
          <a:p>
            <a:r>
              <a:rPr lang="en-US" dirty="0"/>
              <a:t>Infrastructure, machinery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1172"/>
          </a:xfrm>
        </p:spPr>
        <p:txBody>
          <a:bodyPr/>
          <a:lstStyle/>
          <a:p>
            <a:r>
              <a:rPr lang="en-US" dirty="0"/>
              <a:t>FGDC current OGIC-endorsed standard (2014)</a:t>
            </a:r>
          </a:p>
          <a:p>
            <a:r>
              <a:rPr lang="en-US" dirty="0"/>
              <a:t>	Numbered Thoroughfare class</a:t>
            </a:r>
          </a:p>
          <a:p>
            <a:r>
              <a:rPr lang="en-US" dirty="0"/>
              <a:t>FGDC, NENA, NAD </a:t>
            </a:r>
          </a:p>
          <a:p>
            <a:r>
              <a:rPr lang="en-US" dirty="0"/>
              <a:t>	Less familiar</a:t>
            </a:r>
          </a:p>
          <a:p>
            <a:r>
              <a:rPr lang="en-US" dirty="0"/>
              <a:t>	similar in the way they -</a:t>
            </a:r>
          </a:p>
          <a:p>
            <a:r>
              <a:rPr lang="en-US" dirty="0"/>
              <a:t>	Parse street number</a:t>
            </a:r>
          </a:p>
          <a:p>
            <a:r>
              <a:rPr lang="en-US" dirty="0"/>
              <a:t>	Parse street name</a:t>
            </a:r>
          </a:p>
          <a:p>
            <a:r>
              <a:rPr lang="en-US" dirty="0"/>
              <a:t>	Separate city categories</a:t>
            </a:r>
          </a:p>
          <a:p>
            <a:r>
              <a:rPr lang="en-US" dirty="0"/>
              <a:t>USPS</a:t>
            </a:r>
          </a:p>
          <a:p>
            <a:r>
              <a:rPr lang="en-US" dirty="0"/>
              <a:t>	More familiar</a:t>
            </a:r>
          </a:p>
          <a:p>
            <a:r>
              <a:rPr lang="en-US" dirty="0"/>
              <a:t>	Single street number field</a:t>
            </a:r>
          </a:p>
          <a:p>
            <a:r>
              <a:rPr lang="en-US" dirty="0"/>
              <a:t>	Single street name field</a:t>
            </a:r>
          </a:p>
          <a:p>
            <a:r>
              <a:rPr lang="en-US" dirty="0"/>
              <a:t>	Single city field</a:t>
            </a:r>
          </a:p>
          <a:p>
            <a:endParaRPr lang="en-US" dirty="0"/>
          </a:p>
          <a:p>
            <a:r>
              <a:rPr lang="en-US" dirty="0"/>
              <a:t>OPTIONS</a:t>
            </a:r>
          </a:p>
          <a:p>
            <a:r>
              <a:rPr lang="en-US" dirty="0"/>
              <a:t>	Keep FGDC</a:t>
            </a:r>
          </a:p>
          <a:p>
            <a:r>
              <a:rPr lang="en-US" dirty="0"/>
              <a:t>	Choose another standard</a:t>
            </a:r>
          </a:p>
          <a:p>
            <a:r>
              <a:rPr lang="en-US" dirty="0"/>
              <a:t>	Choose another standard with modified or added fields</a:t>
            </a:r>
          </a:p>
          <a:p>
            <a:r>
              <a:rPr lang="en-US" dirty="0"/>
              <a:t>	Choose none – Completely custom</a:t>
            </a:r>
          </a:p>
          <a:p>
            <a:r>
              <a:rPr lang="en-US" dirty="0"/>
              <a:t>	Combine standards</a:t>
            </a:r>
          </a:p>
          <a:p>
            <a:r>
              <a:rPr lang="en-US" dirty="0"/>
              <a:t>	Combine standards with modified or added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Addresses &amp; Buildings Framework Implementation Team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.oregon.gov/pages/024b0880ea744c4cbdbfd37dc24046d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Williams@dgmi.oregon.gov" TargetMode="External"/><Relationship Id="rId2" Type="http://schemas.openxmlformats.org/officeDocument/2006/relationships/hyperlink" Target="mailto:Tom.Elder@das.oregon.gov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eohub.oregon.gov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25,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Tom Elder, FIT Lead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Oregon Framework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AEAC-1746-4070-1127-7AD22853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80"/>
          </a:xfrm>
        </p:spPr>
        <p:txBody>
          <a:bodyPr/>
          <a:lstStyle/>
          <a:p>
            <a:r>
              <a:rPr lang="en-US" dirty="0"/>
              <a:t>National Address Database (NAD)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C909D-D6DE-D10E-05F5-66128318E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6922"/>
            <a:ext cx="6778290" cy="52377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41E4C-FE40-9A34-0766-999E7E82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14" y="2108499"/>
            <a:ext cx="4695606" cy="2431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4363A-7FE8-A50C-28B2-8DE5491A84D5}"/>
              </a:ext>
            </a:extLst>
          </p:cNvPr>
          <p:cNvSpPr txBox="1"/>
          <p:nvPr/>
        </p:nvSpPr>
        <p:spPr>
          <a:xfrm>
            <a:off x="7616490" y="1376979"/>
            <a:ext cx="403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dirty="0"/>
              <a:t> of 53 states/territories are </a:t>
            </a:r>
            <a:r>
              <a:rPr lang="en-US" u="sng" dirty="0"/>
              <a:t>not</a:t>
            </a:r>
            <a:r>
              <a:rPr lang="en-US" dirty="0"/>
              <a:t> in the Public Domain including Oregon</a:t>
            </a:r>
          </a:p>
        </p:txBody>
      </p:sp>
    </p:spTree>
    <p:extLst>
      <p:ext uri="{BB962C8B-B14F-4D97-AF65-F5344CB8AC3E}">
        <p14:creationId xmlns:p14="http://schemas.microsoft.com/office/powerpoint/2010/main" val="197504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C2C6-8353-6C7C-650F-571FF3F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&amp;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162C-91D6-2C02-5055-E427BE3C6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9"/>
            <a:ext cx="10154653" cy="4210204"/>
          </a:xfrm>
        </p:spPr>
        <p:txBody>
          <a:bodyPr>
            <a:normAutofit/>
          </a:bodyPr>
          <a:lstStyle/>
          <a:p>
            <a:r>
              <a:rPr lang="en-US" dirty="0"/>
              <a:t>Oregon Geographic Information Council</a:t>
            </a:r>
          </a:p>
          <a:p>
            <a:r>
              <a:rPr lang="en-US" dirty="0"/>
              <a:t>Oregon Next Generation 911 Technical Advisory Committee</a:t>
            </a:r>
          </a:p>
          <a:p>
            <a:pPr lvl="1"/>
            <a:r>
              <a:rPr lang="en-US" dirty="0"/>
              <a:t>Adopt NENA Standard for all Public Safety Answering Points</a:t>
            </a:r>
          </a:p>
          <a:p>
            <a:r>
              <a:rPr lang="en-US" dirty="0"/>
              <a:t>National</a:t>
            </a:r>
          </a:p>
          <a:p>
            <a:pPr lvl="1"/>
            <a:r>
              <a:rPr lang="en-US" dirty="0"/>
              <a:t>NSGIC National States Geographic Information Council</a:t>
            </a:r>
          </a:p>
          <a:p>
            <a:pPr lvl="1"/>
            <a:r>
              <a:rPr lang="en-US" dirty="0"/>
              <a:t>FGDC Address Subcommittee</a:t>
            </a:r>
          </a:p>
          <a:p>
            <a:pPr lvl="1"/>
            <a:r>
              <a:rPr lang="en-US" dirty="0"/>
              <a:t>National Address Database</a:t>
            </a:r>
          </a:p>
          <a:p>
            <a:r>
              <a:rPr lang="en-US" dirty="0"/>
              <a:t>Other Related Framework Themes</a:t>
            </a:r>
          </a:p>
          <a:p>
            <a:pPr lvl="1"/>
            <a:r>
              <a:rPr lang="en-US" dirty="0"/>
              <a:t>Cadastral, Preparedness, Transportation, Administrative Boundaries</a:t>
            </a:r>
          </a:p>
        </p:txBody>
      </p:sp>
    </p:spTree>
    <p:extLst>
      <p:ext uri="{BB962C8B-B14F-4D97-AF65-F5344CB8AC3E}">
        <p14:creationId xmlns:p14="http://schemas.microsoft.com/office/powerpoint/2010/main" val="161205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D751-6D1F-84B2-BC0E-0E293C2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– Authoritative, Reliable, Convenient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F44F-760E-9F81-199E-688FBD92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51"/>
            <a:ext cx="10154653" cy="4150781"/>
          </a:xfrm>
        </p:spPr>
        <p:txBody>
          <a:bodyPr>
            <a:normAutofit/>
          </a:bodyPr>
          <a:lstStyle/>
          <a:p>
            <a:r>
              <a:rPr lang="en-US" dirty="0"/>
              <a:t>Complete Seamless Statewide Coverage</a:t>
            </a:r>
          </a:p>
          <a:p>
            <a:r>
              <a:rPr lang="en-US" dirty="0"/>
              <a:t>Publicly Available – No Cost</a:t>
            </a:r>
          </a:p>
          <a:p>
            <a:r>
              <a:rPr lang="en-US" dirty="0"/>
              <a:t>Sustainable Maintenance</a:t>
            </a:r>
          </a:p>
          <a:p>
            <a:r>
              <a:rPr lang="en-US" dirty="0"/>
              <a:t>Accurate – Address and Location</a:t>
            </a:r>
          </a:p>
          <a:p>
            <a:r>
              <a:rPr lang="en-US" dirty="0"/>
              <a:t>Flexible Design – Multi-Purpose</a:t>
            </a:r>
          </a:p>
          <a:p>
            <a:pPr lvl="1"/>
            <a:r>
              <a:rPr lang="en-US" dirty="0"/>
              <a:t>Offer Many Products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Basic, Enhanced, Specialized</a:t>
            </a:r>
          </a:p>
          <a:p>
            <a:pPr lvl="1"/>
            <a:r>
              <a:rPr lang="en-US" dirty="0"/>
              <a:t>In       Many Formats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NENA, NAD, USPS, Census, others or custom</a:t>
            </a:r>
          </a:p>
          <a:p>
            <a:pPr lvl="1"/>
            <a:r>
              <a:rPr lang="en-US" dirty="0"/>
              <a:t>For     Many 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0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5749-69F5-B540-8C20-2E5FAF63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2BA7-61D7-958E-7963-6CC9F395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Census</a:t>
            </a:r>
          </a:p>
          <a:p>
            <a:r>
              <a:rPr lang="en-US" dirty="0"/>
              <a:t>Elections &amp; Voting</a:t>
            </a:r>
          </a:p>
          <a:p>
            <a:r>
              <a:rPr lang="en-US" dirty="0"/>
              <a:t>Public Safety &amp; Emergency Management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Broadband</a:t>
            </a:r>
          </a:p>
          <a:p>
            <a:r>
              <a:rPr lang="en-US" dirty="0"/>
              <a:t>Outreach &amp; Mailing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417738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0A0DB8-C48A-FDC2-B32D-105AC410AEE5}"/>
              </a:ext>
            </a:extLst>
          </p:cNvPr>
          <p:cNvSpPr/>
          <p:nvPr/>
        </p:nvSpPr>
        <p:spPr>
          <a:xfrm>
            <a:off x="645459" y="1690688"/>
            <a:ext cx="8272630" cy="1644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0C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C5126-6C5A-0A27-515C-983089A6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365125"/>
            <a:ext cx="10708341" cy="1325563"/>
          </a:xfrm>
        </p:spPr>
        <p:txBody>
          <a:bodyPr/>
          <a:lstStyle/>
          <a:p>
            <a:r>
              <a:rPr lang="en-US" dirty="0"/>
              <a:t>Four Major National Address 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6D4E-4222-0FFC-89F1-19F3311D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FGDC</a:t>
            </a:r>
            <a:r>
              <a:rPr lang="en-US" dirty="0"/>
              <a:t>	Federal Geographic Data Committee</a:t>
            </a:r>
          </a:p>
          <a:p>
            <a:r>
              <a:rPr lang="en-US" b="1" dirty="0">
                <a:solidFill>
                  <a:srgbClr val="C00000"/>
                </a:solidFill>
              </a:rPr>
              <a:t>NENA</a:t>
            </a:r>
            <a:r>
              <a:rPr lang="en-US" dirty="0"/>
              <a:t>	National Emergency Number Association</a:t>
            </a:r>
          </a:p>
          <a:p>
            <a:r>
              <a:rPr lang="en-US" b="1" dirty="0">
                <a:solidFill>
                  <a:srgbClr val="90C05F"/>
                </a:solidFill>
              </a:rPr>
              <a:t>NAD</a:t>
            </a:r>
            <a:r>
              <a:rPr lang="en-US" dirty="0"/>
              <a:t>		National Address Database</a:t>
            </a:r>
          </a:p>
          <a:p>
            <a:endParaRPr lang="en-US" dirty="0"/>
          </a:p>
          <a:p>
            <a:r>
              <a:rPr lang="en-US" b="1" dirty="0">
                <a:solidFill>
                  <a:srgbClr val="40C0BD"/>
                </a:solidFill>
              </a:rPr>
              <a:t>USPS</a:t>
            </a:r>
            <a:r>
              <a:rPr lang="en-US" dirty="0"/>
              <a:t>	US Postal Service</a:t>
            </a:r>
          </a:p>
          <a:p>
            <a:endParaRPr lang="en-US" dirty="0"/>
          </a:p>
          <a:p>
            <a:r>
              <a:rPr lang="en-US" dirty="0"/>
              <a:t>Links for each standard are on the </a:t>
            </a:r>
            <a:r>
              <a:rPr lang="en-US" dirty="0">
                <a:hlinkClick r:id="rId3"/>
              </a:rPr>
              <a:t>GEOHub</a:t>
            </a:r>
            <a:r>
              <a:rPr lang="en-US" dirty="0"/>
              <a:t> Addresses and Buildings Framework page.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A5562-69A0-6E1F-E7B2-4C1DDE4EF384}"/>
              </a:ext>
            </a:extLst>
          </p:cNvPr>
          <p:cNvSpPr txBox="1"/>
          <p:nvPr/>
        </p:nvSpPr>
        <p:spPr>
          <a:xfrm>
            <a:off x="9348395" y="2054711"/>
            <a:ext cx="219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FGDC, NENA, NAD</a:t>
            </a:r>
          </a:p>
          <a:p>
            <a:r>
              <a:rPr lang="en-US" dirty="0"/>
              <a:t>Are related and have a similar format</a:t>
            </a:r>
          </a:p>
        </p:txBody>
      </p:sp>
    </p:spTree>
    <p:extLst>
      <p:ext uri="{BB962C8B-B14F-4D97-AF65-F5344CB8AC3E}">
        <p14:creationId xmlns:p14="http://schemas.microsoft.com/office/powerpoint/2010/main" val="202737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7DEF-8AB0-2CD7-0F2A-24FDBD72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FGDC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3493-72ED-51CE-C759-42A7B070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99"/>
            <a:ext cx="10154653" cy="42532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National</a:t>
            </a:r>
          </a:p>
          <a:p>
            <a:r>
              <a:rPr lang="en-US" dirty="0"/>
              <a:t>Oldest (2011)</a:t>
            </a:r>
          </a:p>
          <a:p>
            <a:pPr lvl="1"/>
            <a:r>
              <a:rPr lang="en-US" dirty="0"/>
              <a:t>OGIC Endorsed in 2014</a:t>
            </a:r>
          </a:p>
          <a:p>
            <a:r>
              <a:rPr lang="en-US" dirty="0"/>
              <a:t>Covers </a:t>
            </a:r>
            <a:r>
              <a:rPr lang="en-US" i="1" dirty="0"/>
              <a:t>Several</a:t>
            </a:r>
            <a:r>
              <a:rPr lang="en-US" dirty="0"/>
              <a:t> Address Classes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Numbered Thoroughfare </a:t>
            </a:r>
            <a:r>
              <a:rPr lang="en-US" dirty="0"/>
              <a:t>(123 E Main St Unit 4)</a:t>
            </a:r>
          </a:p>
          <a:p>
            <a:pPr lvl="1"/>
            <a:r>
              <a:rPr lang="en-US" dirty="0"/>
              <a:t>Intersection</a:t>
            </a:r>
          </a:p>
          <a:p>
            <a:pPr lvl="1"/>
            <a:r>
              <a:rPr lang="en-US" dirty="0"/>
              <a:t>Unnumbered Thoroughfare</a:t>
            </a:r>
          </a:p>
          <a:p>
            <a:pPr lvl="1"/>
            <a:r>
              <a:rPr lang="en-US" dirty="0"/>
              <a:t>Landmark</a:t>
            </a:r>
          </a:p>
          <a:p>
            <a:pPr lvl="1"/>
            <a:r>
              <a:rPr lang="en-US" dirty="0"/>
              <a:t>Address Ranges</a:t>
            </a:r>
          </a:p>
          <a:p>
            <a:pPr lvl="1"/>
            <a:r>
              <a:rPr lang="en-US" dirty="0"/>
              <a:t>Postal Delivery, PO Boxes, Rural Route Boxes</a:t>
            </a:r>
          </a:p>
          <a:p>
            <a:r>
              <a:rPr lang="en-US" dirty="0"/>
              <a:t>Any spatial standard – Specify the Spatial Reference</a:t>
            </a:r>
          </a:p>
          <a:p>
            <a:pPr lvl="1"/>
            <a:r>
              <a:rPr lang="en-US" dirty="0"/>
              <a:t>Also latitude and longitude</a:t>
            </a:r>
          </a:p>
          <a:p>
            <a:r>
              <a:rPr lang="en-US" dirty="0"/>
              <a:t>Formats the Street Number, Street Name, City into separate elements</a:t>
            </a:r>
          </a:p>
        </p:txBody>
      </p:sp>
    </p:spTree>
    <p:extLst>
      <p:ext uri="{BB962C8B-B14F-4D97-AF65-F5344CB8AC3E}">
        <p14:creationId xmlns:p14="http://schemas.microsoft.com/office/powerpoint/2010/main" val="348631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7DEF-8AB0-2CD7-0F2A-24FDBD72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2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FGDC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3493-72ED-51CE-C759-42A7B070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888"/>
            <a:ext cx="10154653" cy="49915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Formats the Street Number into separate Elements</a:t>
            </a:r>
          </a:p>
          <a:p>
            <a:pPr lvl="1"/>
            <a:r>
              <a:rPr lang="en-US" dirty="0"/>
              <a:t>Address Number Prefix</a:t>
            </a:r>
          </a:p>
          <a:p>
            <a:pPr lvl="1"/>
            <a:r>
              <a:rPr lang="en-US" dirty="0"/>
              <a:t>Address Number</a:t>
            </a:r>
          </a:p>
          <a:p>
            <a:pPr lvl="1"/>
            <a:r>
              <a:rPr lang="en-US" dirty="0"/>
              <a:t>Address Number Suffix</a:t>
            </a:r>
          </a:p>
          <a:p>
            <a:pPr lvl="1"/>
            <a:endParaRPr lang="en-US" dirty="0"/>
          </a:p>
          <a:p>
            <a:r>
              <a:rPr lang="en-US" dirty="0"/>
              <a:t>Formats The Street Name into separate elements</a:t>
            </a:r>
          </a:p>
          <a:p>
            <a:pPr lvl="1"/>
            <a:r>
              <a:rPr lang="en-US" dirty="0"/>
              <a:t>Street Name Pre Modifier</a:t>
            </a:r>
          </a:p>
          <a:p>
            <a:pPr lvl="1"/>
            <a:r>
              <a:rPr lang="en-US" dirty="0"/>
              <a:t>Street Name Pre Direction</a:t>
            </a:r>
          </a:p>
          <a:p>
            <a:pPr lvl="1"/>
            <a:r>
              <a:rPr lang="en-US" dirty="0"/>
              <a:t>Street Name Pre Type</a:t>
            </a:r>
          </a:p>
          <a:p>
            <a:pPr lvl="1"/>
            <a:r>
              <a:rPr lang="en-US" dirty="0"/>
              <a:t>Street Name Pre Separator</a:t>
            </a:r>
          </a:p>
          <a:p>
            <a:pPr lvl="1"/>
            <a:r>
              <a:rPr lang="en-US" dirty="0"/>
              <a:t>Street Name</a:t>
            </a:r>
          </a:p>
          <a:p>
            <a:pPr lvl="1"/>
            <a:r>
              <a:rPr lang="en-US" dirty="0"/>
              <a:t>Street Name Post Type</a:t>
            </a:r>
          </a:p>
          <a:p>
            <a:pPr lvl="1"/>
            <a:r>
              <a:rPr lang="en-US" dirty="0"/>
              <a:t>Street Name Post Direction</a:t>
            </a:r>
          </a:p>
          <a:p>
            <a:pPr lvl="1"/>
            <a:r>
              <a:rPr lang="en-US" dirty="0"/>
              <a:t>Street Name Post Modifier</a:t>
            </a:r>
          </a:p>
          <a:p>
            <a:pPr lvl="1"/>
            <a:endParaRPr lang="en-US" dirty="0"/>
          </a:p>
          <a:p>
            <a:r>
              <a:rPr lang="en-US" dirty="0"/>
              <a:t>City/Jurisdictions stored in separate elements</a:t>
            </a:r>
          </a:p>
          <a:p>
            <a:pPr lvl="1"/>
            <a:r>
              <a:rPr lang="en-US" dirty="0"/>
              <a:t>Incorporated Municipality</a:t>
            </a:r>
          </a:p>
          <a:p>
            <a:pPr lvl="1"/>
            <a:r>
              <a:rPr lang="en-US" dirty="0"/>
              <a:t>Unincorporated</a:t>
            </a:r>
          </a:p>
          <a:p>
            <a:pPr lvl="1"/>
            <a:r>
              <a:rPr lang="en-US" dirty="0"/>
              <a:t>Neighborhood</a:t>
            </a:r>
          </a:p>
          <a:p>
            <a:pPr lvl="1"/>
            <a:r>
              <a:rPr lang="en-US" dirty="0"/>
              <a:t>Postal</a:t>
            </a:r>
          </a:p>
          <a:p>
            <a:pPr lvl="1"/>
            <a:r>
              <a:rPr lang="en-US" dirty="0"/>
              <a:t>MSAG – Master Street Address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4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7DEF-8AB0-2CD7-0F2A-24FDBD72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FGDC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3493-72ED-51CE-C759-42A7B070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99"/>
            <a:ext cx="10154653" cy="4253234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Most Comprehensive</a:t>
            </a:r>
          </a:p>
          <a:p>
            <a:pPr lvl="1"/>
            <a:r>
              <a:rPr lang="en-US" dirty="0"/>
              <a:t>Already OGIC Endorsed (2014)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Most Abstract, Most Complicated, Most Difficult to Implement</a:t>
            </a:r>
          </a:p>
        </p:txBody>
      </p:sp>
    </p:spTree>
    <p:extLst>
      <p:ext uri="{BB962C8B-B14F-4D97-AF65-F5344CB8AC3E}">
        <p14:creationId xmlns:p14="http://schemas.microsoft.com/office/powerpoint/2010/main" val="258721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327C7-41C1-7172-0C54-2F293639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BB3A-0757-851A-782B-B88E7D78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NENA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7A29-E9FD-358B-11AE-40C89099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75"/>
            <a:ext cx="10154653" cy="4145658"/>
          </a:xfrm>
        </p:spPr>
        <p:txBody>
          <a:bodyPr>
            <a:normAutofit/>
          </a:bodyPr>
          <a:lstStyle/>
          <a:p>
            <a:r>
              <a:rPr lang="en-US" dirty="0"/>
              <a:t>National, International</a:t>
            </a:r>
          </a:p>
          <a:p>
            <a:r>
              <a:rPr lang="en-US" dirty="0"/>
              <a:t>Based on FGDC</a:t>
            </a:r>
          </a:p>
          <a:p>
            <a:r>
              <a:rPr lang="en-US" dirty="0"/>
              <a:t>Covers Two Address Classes</a:t>
            </a:r>
          </a:p>
          <a:p>
            <a:pPr lvl="1"/>
            <a:r>
              <a:rPr lang="en-US" dirty="0"/>
              <a:t>Site Structure Address Points</a:t>
            </a:r>
          </a:p>
          <a:p>
            <a:pPr lvl="1"/>
            <a:r>
              <a:rPr lang="en-US" dirty="0"/>
              <a:t>Landmark</a:t>
            </a:r>
          </a:p>
          <a:p>
            <a:r>
              <a:rPr lang="en-US" dirty="0"/>
              <a:t>WGS84 (4326) latitude and longitude spatial standard</a:t>
            </a:r>
          </a:p>
          <a:p>
            <a:r>
              <a:rPr lang="en-US" dirty="0"/>
              <a:t>Formats the Street Numbers and Names the same way as FGDC</a:t>
            </a:r>
          </a:p>
        </p:txBody>
      </p:sp>
    </p:spTree>
    <p:extLst>
      <p:ext uri="{BB962C8B-B14F-4D97-AF65-F5344CB8AC3E}">
        <p14:creationId xmlns:p14="http://schemas.microsoft.com/office/powerpoint/2010/main" val="241764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327C7-41C1-7172-0C54-2F293639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BB3A-0757-851A-782B-B88E7D78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NENA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7A29-E9FD-358B-11AE-40C89099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75"/>
            <a:ext cx="10154653" cy="4145658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Current used for most NG911 input address datasets for Oregon</a:t>
            </a:r>
          </a:p>
          <a:p>
            <a:pPr lvl="1"/>
            <a:r>
              <a:rPr lang="en-US" dirty="0"/>
              <a:t>Used by at least 13 other states</a:t>
            </a:r>
          </a:p>
          <a:p>
            <a:pPr lvl="1"/>
            <a:r>
              <a:rPr lang="en-US" dirty="0"/>
              <a:t>Less Abstract, Less Complicated, Easier to Implement than FGDC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Specialized for 911 public safety answering points</a:t>
            </a:r>
          </a:p>
          <a:p>
            <a:pPr lvl="1"/>
            <a:r>
              <a:rPr lang="en-US" dirty="0"/>
              <a:t>Unit not required nor conditionally required</a:t>
            </a:r>
          </a:p>
        </p:txBody>
      </p:sp>
    </p:spTree>
    <p:extLst>
      <p:ext uri="{BB962C8B-B14F-4D97-AF65-F5344CB8AC3E}">
        <p14:creationId xmlns:p14="http://schemas.microsoft.com/office/powerpoint/2010/main" val="149943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Buildings Theme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Theme to the Framework Program</a:t>
            </a:r>
          </a:p>
          <a:p>
            <a:r>
              <a:rPr lang="en-US" dirty="0"/>
              <a:t>Formed from Two Related Major Framework Elements</a:t>
            </a:r>
          </a:p>
          <a:p>
            <a:pPr lvl="1"/>
            <a:r>
              <a:rPr lang="en-US" dirty="0"/>
              <a:t>Address Points</a:t>
            </a:r>
          </a:p>
          <a:p>
            <a:pPr lvl="1"/>
            <a:r>
              <a:rPr lang="en-US" dirty="0"/>
              <a:t>Building Footprints</a:t>
            </a:r>
          </a:p>
          <a:p>
            <a:r>
              <a:rPr lang="en-US" dirty="0"/>
              <a:t>Both Need –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Statewide Public Datasets</a:t>
            </a:r>
          </a:p>
          <a:p>
            <a:pPr lvl="2"/>
            <a:r>
              <a:rPr lang="en-US" dirty="0"/>
              <a:t>Statewide Oregon Address geocoder</a:t>
            </a:r>
          </a:p>
        </p:txBody>
      </p:sp>
    </p:spTree>
    <p:extLst>
      <p:ext uri="{BB962C8B-B14F-4D97-AF65-F5344CB8AC3E}">
        <p14:creationId xmlns:p14="http://schemas.microsoft.com/office/powerpoint/2010/main" val="2139873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C3D1-C633-DB46-C5E0-55C7D48C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A53D-0AB2-B5B8-B252-AD9FDBF3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C05F"/>
                </a:solidFill>
              </a:rPr>
              <a:t>NAD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417-F7F2-67D9-3B24-366D7ACF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</a:t>
            </a:r>
          </a:p>
          <a:p>
            <a:r>
              <a:rPr lang="en-US" dirty="0"/>
              <a:t>Based on NENA</a:t>
            </a:r>
          </a:p>
          <a:p>
            <a:r>
              <a:rPr lang="en-US" dirty="0"/>
              <a:t>Two Address Point Classes</a:t>
            </a:r>
          </a:p>
          <a:p>
            <a:pPr lvl="1"/>
            <a:r>
              <a:rPr lang="en-US" dirty="0"/>
              <a:t>Numbered Thoroughfare</a:t>
            </a:r>
          </a:p>
          <a:p>
            <a:pPr lvl="1"/>
            <a:r>
              <a:rPr lang="en-US" dirty="0"/>
              <a:t>Landmark</a:t>
            </a:r>
          </a:p>
          <a:p>
            <a:r>
              <a:rPr lang="en-US" dirty="0"/>
              <a:t>WGS84 (4326) spatial standard</a:t>
            </a:r>
          </a:p>
          <a:p>
            <a:r>
              <a:rPr lang="en-US" dirty="0"/>
              <a:t>Formats the Street Numbers and Names the same way as FGDC</a:t>
            </a:r>
          </a:p>
        </p:txBody>
      </p:sp>
    </p:spTree>
    <p:extLst>
      <p:ext uri="{BB962C8B-B14F-4D97-AF65-F5344CB8AC3E}">
        <p14:creationId xmlns:p14="http://schemas.microsoft.com/office/powerpoint/2010/main" val="78806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C3D1-C633-DB46-C5E0-55C7D48C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A53D-0AB2-B5B8-B252-AD9FDBF3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C05F"/>
                </a:solidFill>
              </a:rPr>
              <a:t>NAD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417-F7F2-67D9-3B24-366D7ACF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Broader applicability, Less specialized than NENA</a:t>
            </a:r>
          </a:p>
          <a:p>
            <a:pPr lvl="1"/>
            <a:r>
              <a:rPr lang="en-US" dirty="0"/>
              <a:t>Format needed to contribute Oregon addresses to the NAD</a:t>
            </a:r>
          </a:p>
          <a:p>
            <a:pPr lvl="1"/>
            <a:r>
              <a:rPr lang="en-US" dirty="0"/>
              <a:t>Less Abstract, Less Complicated, Easier to Implement than FGDC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Only used by one other state and the NAD</a:t>
            </a:r>
          </a:p>
        </p:txBody>
      </p:sp>
    </p:spTree>
    <p:extLst>
      <p:ext uri="{BB962C8B-B14F-4D97-AF65-F5344CB8AC3E}">
        <p14:creationId xmlns:p14="http://schemas.microsoft.com/office/powerpoint/2010/main" val="316931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C3D1-C633-DB46-C5E0-55C7D48C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A53D-0AB2-B5B8-B252-AD9FDBF3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439"/>
          </a:xfrm>
        </p:spPr>
        <p:txBody>
          <a:bodyPr/>
          <a:lstStyle/>
          <a:p>
            <a:r>
              <a:rPr lang="en-US" dirty="0"/>
              <a:t>USPS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417-F7F2-67D9-3B24-366D7ACF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154653" cy="4858327"/>
          </a:xfrm>
        </p:spPr>
        <p:txBody>
          <a:bodyPr>
            <a:normAutofit/>
          </a:bodyPr>
          <a:lstStyle/>
          <a:p>
            <a:r>
              <a:rPr lang="en-US" dirty="0"/>
              <a:t>National</a:t>
            </a:r>
          </a:p>
          <a:p>
            <a:r>
              <a:rPr lang="en-US" i="1" dirty="0"/>
              <a:t>Not</a:t>
            </a:r>
            <a:r>
              <a:rPr lang="en-US" dirty="0"/>
              <a:t> Based on FGDC, NENA, or NAD</a:t>
            </a:r>
          </a:p>
          <a:p>
            <a:r>
              <a:rPr lang="en-US" dirty="0"/>
              <a:t>Single Address Class</a:t>
            </a:r>
          </a:p>
          <a:p>
            <a:pPr lvl="1"/>
            <a:r>
              <a:rPr lang="en-US" dirty="0"/>
              <a:t>Authoritative source for ZIP Code, ZIP+4 add-on</a:t>
            </a:r>
          </a:p>
          <a:p>
            <a:r>
              <a:rPr lang="en-US" dirty="0"/>
              <a:t>Full Street Name (not parsed)</a:t>
            </a:r>
          </a:p>
          <a:p>
            <a:pPr lvl="1"/>
            <a:r>
              <a:rPr lang="en-US" dirty="0"/>
              <a:t>Full Street Number (not parsed)</a:t>
            </a:r>
          </a:p>
          <a:p>
            <a:pPr lvl="1"/>
            <a:r>
              <a:rPr lang="en-US" dirty="0"/>
              <a:t>Abbreviations for pre/post direction, street type</a:t>
            </a:r>
          </a:p>
          <a:p>
            <a:pPr lvl="1"/>
            <a:r>
              <a:rPr lang="en-US" dirty="0"/>
              <a:t>Separate Unit Type, Unit Number</a:t>
            </a:r>
          </a:p>
          <a:p>
            <a:pPr lvl="1"/>
            <a:r>
              <a:rPr lang="en-US" dirty="0"/>
              <a:t>Single City Field - Based on preferred city name assigned to the ZIP Code</a:t>
            </a:r>
          </a:p>
        </p:txBody>
      </p:sp>
    </p:spTree>
    <p:extLst>
      <p:ext uri="{BB962C8B-B14F-4D97-AF65-F5344CB8AC3E}">
        <p14:creationId xmlns:p14="http://schemas.microsoft.com/office/powerpoint/2010/main" val="180151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C3D1-C633-DB46-C5E0-55C7D48C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A53D-0AB2-B5B8-B252-AD9FDBF3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439"/>
          </a:xfrm>
        </p:spPr>
        <p:txBody>
          <a:bodyPr/>
          <a:lstStyle/>
          <a:p>
            <a:r>
              <a:rPr lang="en-US" dirty="0"/>
              <a:t>USPS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417-F7F2-67D9-3B24-366D7ACF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154653" cy="4858327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Most Familiar, Simple to Implement</a:t>
            </a:r>
          </a:p>
          <a:p>
            <a:pPr lvl="1"/>
            <a:r>
              <a:rPr lang="en-US" dirty="0"/>
              <a:t>Well established, Most widespread use</a:t>
            </a:r>
          </a:p>
          <a:p>
            <a:pPr lvl="1"/>
            <a:r>
              <a:rPr lang="en-US" dirty="0"/>
              <a:t>Source – Local Address Authorities</a:t>
            </a:r>
          </a:p>
          <a:p>
            <a:pPr lvl="1"/>
            <a:r>
              <a:rPr lang="en-US" dirty="0"/>
              <a:t>Validate with known authoritative source data (CASS)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Attributes only, not a spatial standard</a:t>
            </a:r>
          </a:p>
          <a:p>
            <a:pPr lvl="1"/>
            <a:r>
              <a:rPr lang="en-US" dirty="0"/>
              <a:t>Not every address receives mail</a:t>
            </a:r>
          </a:p>
        </p:txBody>
      </p:sp>
    </p:spTree>
    <p:extLst>
      <p:ext uri="{BB962C8B-B14F-4D97-AF65-F5344CB8AC3E}">
        <p14:creationId xmlns:p14="http://schemas.microsoft.com/office/powerpoint/2010/main" val="92960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1335-EA52-FA28-B698-2F016DF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Custom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0BB0-DF4A-EE9A-201C-FAF8A0B5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25" y="1618594"/>
            <a:ext cx="10996749" cy="3901407"/>
          </a:xfrm>
        </p:spPr>
        <p:txBody>
          <a:bodyPr/>
          <a:lstStyle/>
          <a:p>
            <a:r>
              <a:rPr lang="en-US" dirty="0"/>
              <a:t>Combination of all four major standards</a:t>
            </a:r>
          </a:p>
          <a:p>
            <a:pPr lvl="1"/>
            <a:r>
              <a:rPr lang="en-US" dirty="0"/>
              <a:t>60% match</a:t>
            </a:r>
          </a:p>
          <a:p>
            <a:pPr lvl="2"/>
            <a:r>
              <a:rPr lang="en-US" dirty="0"/>
              <a:t>40% match on three fields</a:t>
            </a:r>
          </a:p>
          <a:p>
            <a:pPr lvl="2"/>
            <a:r>
              <a:rPr lang="en-US" dirty="0"/>
              <a:t>20% match on two fields</a:t>
            </a:r>
          </a:p>
          <a:p>
            <a:r>
              <a:rPr lang="en-US" dirty="0"/>
              <a:t>Most states still use custom formats</a:t>
            </a:r>
          </a:p>
          <a:p>
            <a:r>
              <a:rPr lang="en-US" dirty="0"/>
              <a:t>Most flexible to accommodate many</a:t>
            </a:r>
          </a:p>
          <a:p>
            <a:pPr lvl="1"/>
            <a:r>
              <a:rPr lang="en-US" dirty="0"/>
              <a:t>Input formats</a:t>
            </a:r>
          </a:p>
          <a:p>
            <a:pPr lvl="1"/>
            <a:r>
              <a:rPr lang="en-US" dirty="0"/>
              <a:t>Output formats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9F5B32-9191-14E8-F5E3-257276D29D84}"/>
              </a:ext>
            </a:extLst>
          </p:cNvPr>
          <p:cNvSpPr/>
          <p:nvPr/>
        </p:nvSpPr>
        <p:spPr>
          <a:xfrm rot="3461223">
            <a:off x="7236624" y="1535985"/>
            <a:ext cx="2469819" cy="1600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F2A9F0-FA9D-3799-3974-C4D4841BAAE5}"/>
              </a:ext>
            </a:extLst>
          </p:cNvPr>
          <p:cNvSpPr/>
          <p:nvPr/>
        </p:nvSpPr>
        <p:spPr>
          <a:xfrm rot="7089499">
            <a:off x="7824331" y="1178942"/>
            <a:ext cx="3260785" cy="1600200"/>
          </a:xfrm>
          <a:prstGeom prst="ellipse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387E7C-81C1-5362-CFA4-640A788CB188}"/>
              </a:ext>
            </a:extLst>
          </p:cNvPr>
          <p:cNvSpPr/>
          <p:nvPr/>
        </p:nvSpPr>
        <p:spPr>
          <a:xfrm rot="5400000">
            <a:off x="8041042" y="1880546"/>
            <a:ext cx="1623224" cy="1541247"/>
          </a:xfrm>
          <a:prstGeom prst="ellipse">
            <a:avLst/>
          </a:prstGeom>
          <a:noFill/>
          <a:ln w="28575">
            <a:solidFill>
              <a:srgbClr val="7CA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79FD3-6F28-53AA-AEBA-EBDF4109F44A}"/>
              </a:ext>
            </a:extLst>
          </p:cNvPr>
          <p:cNvSpPr/>
          <p:nvPr/>
        </p:nvSpPr>
        <p:spPr>
          <a:xfrm rot="16200000">
            <a:off x="7895336" y="3397683"/>
            <a:ext cx="1949580" cy="1216636"/>
          </a:xfrm>
          <a:prstGeom prst="ellipse">
            <a:avLst/>
          </a:prstGeom>
          <a:noFill/>
          <a:ln w="28575">
            <a:solidFill>
              <a:srgbClr val="40C0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38094-7603-B273-298B-B4AD303E012A}"/>
              </a:ext>
            </a:extLst>
          </p:cNvPr>
          <p:cNvSpPr txBox="1"/>
          <p:nvPr/>
        </p:nvSpPr>
        <p:spPr>
          <a:xfrm>
            <a:off x="8558886" y="1908846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A965"/>
                </a:solidFill>
              </a:rPr>
              <a:t>NAD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D5FE0-596E-433F-3FC3-1FE355A241A3}"/>
              </a:ext>
            </a:extLst>
          </p:cNvPr>
          <p:cNvSpPr txBox="1"/>
          <p:nvPr/>
        </p:nvSpPr>
        <p:spPr>
          <a:xfrm>
            <a:off x="9519296" y="1027906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FGDC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C997D-93A7-4EDF-2DF8-931E81673324}"/>
              </a:ext>
            </a:extLst>
          </p:cNvPr>
          <p:cNvSpPr txBox="1"/>
          <p:nvPr/>
        </p:nvSpPr>
        <p:spPr>
          <a:xfrm>
            <a:off x="7706473" y="1454802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09180-C1B8-D529-9AE9-69392908457E}"/>
              </a:ext>
            </a:extLst>
          </p:cNvPr>
          <p:cNvSpPr txBox="1"/>
          <p:nvPr/>
        </p:nvSpPr>
        <p:spPr>
          <a:xfrm>
            <a:off x="8512943" y="4404134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C0BD"/>
                </a:solidFill>
              </a:rPr>
              <a:t>USPS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9FED9-2EFC-E48D-476F-97C95D13A8B8}"/>
              </a:ext>
            </a:extLst>
          </p:cNvPr>
          <p:cNvSpPr/>
          <p:nvPr/>
        </p:nvSpPr>
        <p:spPr>
          <a:xfrm>
            <a:off x="7555647" y="2309025"/>
            <a:ext cx="2672621" cy="160551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E6CA1-0E16-EC98-E143-CA31BA3ED100}"/>
              </a:ext>
            </a:extLst>
          </p:cNvPr>
          <p:cNvSpPr txBox="1"/>
          <p:nvPr/>
        </p:nvSpPr>
        <p:spPr>
          <a:xfrm>
            <a:off x="9738412" y="2944157"/>
            <a:ext cx="53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19E12-E62A-8CF9-BE2E-FB29B4AF3625}"/>
              </a:ext>
            </a:extLst>
          </p:cNvPr>
          <p:cNvSpPr txBox="1"/>
          <p:nvPr/>
        </p:nvSpPr>
        <p:spPr>
          <a:xfrm>
            <a:off x="8558886" y="306660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28465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BE6E-7997-F8D3-A15B-8264F172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General, Oregon Addresses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9C60-1CD3-7C30-8E08-3E7C8317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majority are not complicated and are very typical</a:t>
            </a:r>
          </a:p>
          <a:p>
            <a:r>
              <a:rPr lang="en-US" dirty="0"/>
              <a:t>Do not need a complicated standard</a:t>
            </a:r>
          </a:p>
          <a:p>
            <a:r>
              <a:rPr lang="en-US" dirty="0"/>
              <a:t>Very few variant street naming exceptions</a:t>
            </a:r>
          </a:p>
          <a:p>
            <a:pPr lvl="1"/>
            <a:r>
              <a:rPr lang="en-US" dirty="0"/>
              <a:t>Very few foreign names – Only 54 have Spanish, Italian, French spellings</a:t>
            </a:r>
          </a:p>
          <a:p>
            <a:pPr lvl="1"/>
            <a:r>
              <a:rPr lang="en-US" dirty="0"/>
              <a:t>Very few parsed street name elements (FGDC, NENA, NAD)</a:t>
            </a:r>
          </a:p>
          <a:p>
            <a:pPr lvl="2"/>
            <a:r>
              <a:rPr lang="en-US" dirty="0"/>
              <a:t>Only 0.8% of all street names (0.4% are “Highway ##”)</a:t>
            </a:r>
          </a:p>
          <a:p>
            <a:r>
              <a:rPr lang="en-US" dirty="0"/>
              <a:t>Do not need to accommodate every national regional variation</a:t>
            </a:r>
          </a:p>
        </p:txBody>
      </p:sp>
    </p:spTree>
    <p:extLst>
      <p:ext uri="{BB962C8B-B14F-4D97-AF65-F5344CB8AC3E}">
        <p14:creationId xmlns:p14="http://schemas.microsoft.com/office/powerpoint/2010/main" val="3191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9B54-C807-DF1A-BD16-3E609289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Standards – Consider All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96D6-B1ED-6410-1EA9-894E8F7C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current OGIC-Endorsed FGDC standard</a:t>
            </a:r>
          </a:p>
          <a:p>
            <a:r>
              <a:rPr lang="en-US" dirty="0"/>
              <a:t>Select another standard</a:t>
            </a:r>
          </a:p>
          <a:p>
            <a:pPr lvl="1"/>
            <a:r>
              <a:rPr lang="en-US" dirty="0"/>
              <a:t>Many states use NENA or custom, a few use others</a:t>
            </a:r>
          </a:p>
          <a:p>
            <a:pPr lvl="1"/>
            <a:r>
              <a:rPr lang="en-US" dirty="0"/>
              <a:t>Possibly with additional fields</a:t>
            </a:r>
          </a:p>
          <a:p>
            <a:r>
              <a:rPr lang="en-US" dirty="0"/>
              <a:t>Select elements from multiple standards</a:t>
            </a:r>
          </a:p>
          <a:p>
            <a:r>
              <a:rPr lang="en-US" dirty="0"/>
              <a:t>Combine elements from all standards</a:t>
            </a:r>
          </a:p>
          <a:p>
            <a:r>
              <a:rPr lang="en-US" dirty="0"/>
              <a:t>Create a completely new and unique Oregon standard</a:t>
            </a:r>
          </a:p>
          <a:p>
            <a:r>
              <a:rPr lang="en-US" dirty="0"/>
              <a:t>Other options??</a:t>
            </a:r>
          </a:p>
        </p:txBody>
      </p:sp>
    </p:spTree>
    <p:extLst>
      <p:ext uri="{BB962C8B-B14F-4D97-AF65-F5344CB8AC3E}">
        <p14:creationId xmlns:p14="http://schemas.microsoft.com/office/powerpoint/2010/main" val="76912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A98-44EE-564A-1374-7FADE2C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Standards -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385B-B47C-A6E8-5DAE-C1F708D4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9193" cy="39014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 Major Standards</a:t>
            </a:r>
          </a:p>
          <a:p>
            <a:r>
              <a:rPr lang="en-US" dirty="0"/>
              <a:t>Identify the priorities for the address elements in each standard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Core		</a:t>
            </a:r>
            <a:r>
              <a:rPr lang="en-US" i="1" dirty="0"/>
              <a:t>Most</a:t>
            </a:r>
            <a:r>
              <a:rPr lang="en-US" dirty="0"/>
              <a:t> important or mandatory minimum fields, must be </a:t>
            </a:r>
            <a:r>
              <a:rPr lang="en-US" i="1" dirty="0"/>
              <a:t>supplied</a:t>
            </a:r>
          </a:p>
          <a:p>
            <a:pPr marL="2286000" lvl="5" indent="0">
              <a:buNone/>
            </a:pPr>
            <a:r>
              <a:rPr lang="en-US" i="1" dirty="0"/>
              <a:t>	Street Number, Street Name, Unit Number, City, X, 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Important	Recommended, can be derived from core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Useful 		Optional or nice to have, can be derived from core or 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important nor relevant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Add any other necessary fields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614" y="3549001"/>
            <a:ext cx="6775112" cy="1992817"/>
          </a:xfrm>
        </p:spPr>
        <p:txBody>
          <a:bodyPr/>
          <a:lstStyle/>
          <a:p>
            <a:r>
              <a:rPr lang="en-US" dirty="0">
                <a:hlinkClick r:id="rId2"/>
              </a:rPr>
              <a:t>Tom.Elder@das.oregon.gov</a:t>
            </a:r>
            <a:endParaRPr lang="en-US" dirty="0"/>
          </a:p>
          <a:p>
            <a:r>
              <a:rPr lang="en-US" dirty="0">
                <a:hlinkClick r:id="rId3"/>
              </a:rPr>
              <a:t>Matt.Williams@dgmi.oregon.gov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1D7D-779E-97DE-2F69-EF7E38C5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263" y="311465"/>
            <a:ext cx="3309257" cy="1925900"/>
          </a:xfrm>
        </p:spPr>
        <p:txBody>
          <a:bodyPr>
            <a:normAutofit/>
          </a:bodyPr>
          <a:lstStyle/>
          <a:p>
            <a:r>
              <a:rPr lang="en-US" dirty="0"/>
              <a:t>Statewide Public Datasets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5F0D6-417C-2B91-D52E-14264271D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55" y="2582426"/>
            <a:ext cx="3888712" cy="3013977"/>
          </a:xfrm>
        </p:spPr>
        <p:txBody>
          <a:bodyPr/>
          <a:lstStyle/>
          <a:p>
            <a:r>
              <a:rPr lang="en-US" dirty="0"/>
              <a:t>A parcel can have multiple buildings</a:t>
            </a:r>
          </a:p>
          <a:p>
            <a:r>
              <a:rPr lang="en-US" dirty="0"/>
              <a:t>A building can have multiple addresses</a:t>
            </a:r>
          </a:p>
          <a:p>
            <a:r>
              <a:rPr lang="en-US" dirty="0"/>
              <a:t>An address can have multiple locations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281C4-A665-BE50-48AB-D856F2FF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3" y="311465"/>
            <a:ext cx="7551722" cy="5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A914-0530-FB16-0844-72FB1734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066"/>
          </a:xfrm>
        </p:spPr>
        <p:txBody>
          <a:bodyPr/>
          <a:lstStyle/>
          <a:p>
            <a:r>
              <a:rPr lang="en-US" dirty="0"/>
              <a:t>FIT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6E07-A8A4-E913-600D-30767D064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372"/>
            <a:ext cx="10154653" cy="5056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FIT Listserv – 24 members</a:t>
            </a:r>
          </a:p>
          <a:p>
            <a:r>
              <a:rPr lang="en-US" dirty="0"/>
              <a:t>Held the first Meeting on 3/18/2024 with 20 attendees</a:t>
            </a:r>
          </a:p>
          <a:p>
            <a:pPr lvl="1"/>
            <a:r>
              <a:rPr lang="en-US" dirty="0"/>
              <a:t>Address Points</a:t>
            </a:r>
          </a:p>
          <a:p>
            <a:r>
              <a:rPr lang="en-US" dirty="0"/>
              <a:t>Membership is always open to </a:t>
            </a:r>
            <a:r>
              <a:rPr lang="en-US" i="1" dirty="0"/>
              <a:t>anyone</a:t>
            </a:r>
            <a:r>
              <a:rPr lang="en-US" dirty="0"/>
              <a:t> who has an interest in address points or building footprints – State, Local, Private</a:t>
            </a:r>
          </a:p>
          <a:p>
            <a:r>
              <a:rPr lang="en-US" dirty="0"/>
              <a:t>Two co-leads (to be voted on at the next meeting)</a:t>
            </a:r>
          </a:p>
          <a:p>
            <a:pPr lvl="1"/>
            <a:r>
              <a:rPr lang="en-US" dirty="0"/>
              <a:t>Tom Elder - Address Points</a:t>
            </a:r>
          </a:p>
          <a:p>
            <a:pPr lvl="1"/>
            <a:r>
              <a:rPr lang="en-US" dirty="0"/>
              <a:t>Matt Williams – Building Footprints</a:t>
            </a:r>
          </a:p>
          <a:p>
            <a:r>
              <a:rPr lang="en-US" dirty="0"/>
              <a:t>FIT Hub page</a:t>
            </a:r>
          </a:p>
          <a:p>
            <a:pPr lvl="1"/>
            <a:r>
              <a:rPr lang="en-US" dirty="0"/>
              <a:t>Sign up for the listserv</a:t>
            </a:r>
          </a:p>
          <a:p>
            <a:pPr lvl="1"/>
            <a:r>
              <a:rPr lang="en-US" dirty="0"/>
              <a:t>Listen and view the meeting recordings and handouts</a:t>
            </a:r>
          </a:p>
          <a:p>
            <a:pPr lvl="1"/>
            <a:r>
              <a:rPr lang="en-US" dirty="0"/>
              <a:t>Become familiar with the address standards</a:t>
            </a:r>
          </a:p>
        </p:txBody>
      </p:sp>
    </p:spTree>
    <p:extLst>
      <p:ext uri="{BB962C8B-B14F-4D97-AF65-F5344CB8AC3E}">
        <p14:creationId xmlns:p14="http://schemas.microsoft.com/office/powerpoint/2010/main" val="315290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C2C6-8353-6C7C-650F-571FF3F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GEOHub FIT Hub Page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6CC3B-9886-E2B4-4FF2-8551A2F7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37"/>
            <a:ext cx="10154653" cy="43684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https://geohub.oregon.gov</a:t>
            </a:r>
            <a:r>
              <a:rPr lang="en-US" dirty="0"/>
              <a:t> –  </a:t>
            </a:r>
            <a:r>
              <a:rPr lang="en-US" u="sng" dirty="0"/>
              <a:t>Framework Program</a:t>
            </a:r>
            <a:r>
              <a:rPr lang="en-US" dirty="0"/>
              <a:t> heading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132C8-AAF2-6D63-4159-99AAC49C5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000541"/>
            <a:ext cx="7206572" cy="37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3739-33E5-4712-0BC2-ACDCD56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B62F-5AD2-F914-CCDA-B4AE7D96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847" cy="3901407"/>
          </a:xfrm>
        </p:spPr>
        <p:txBody>
          <a:bodyPr/>
          <a:lstStyle/>
          <a:p>
            <a:r>
              <a:rPr lang="en-US" dirty="0"/>
              <a:t>OEM has removed previous restrictions for sharing 911 address points</a:t>
            </a:r>
          </a:p>
          <a:p>
            <a:r>
              <a:rPr lang="en-US" dirty="0"/>
              <a:t>Over two million address points collected statewide</a:t>
            </a:r>
          </a:p>
          <a:p>
            <a:r>
              <a:rPr lang="en-US" dirty="0"/>
              <a:t>Published and maintain the Oregon Address statewide geocoder service</a:t>
            </a:r>
          </a:p>
          <a:p>
            <a:r>
              <a:rPr lang="en-US" dirty="0"/>
              <a:t>Statewide building footprints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5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0C26-F438-62AF-1E98-D85FEC80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520"/>
          </a:xfrm>
        </p:spPr>
        <p:txBody>
          <a:bodyPr/>
          <a:lstStyle/>
          <a:p>
            <a:r>
              <a:rPr lang="en-US" dirty="0"/>
              <a:t>Oregon Address Locator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63AEE-0E45-620C-64BB-195EEE8DB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9" y="1351333"/>
            <a:ext cx="8946201" cy="43763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EC71E-F7C1-377F-659E-C0C8FB073C9C}"/>
              </a:ext>
            </a:extLst>
          </p:cNvPr>
          <p:cNvSpPr txBox="1"/>
          <p:nvPr/>
        </p:nvSpPr>
        <p:spPr>
          <a:xfrm>
            <a:off x="9666514" y="1690688"/>
            <a:ext cx="2151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 2024</a:t>
            </a:r>
          </a:p>
          <a:p>
            <a:endParaRPr lang="en-US" dirty="0"/>
          </a:p>
          <a:p>
            <a:r>
              <a:rPr lang="en-US" dirty="0"/>
              <a:t>Over Two Million</a:t>
            </a:r>
          </a:p>
          <a:p>
            <a:r>
              <a:rPr lang="en-US" dirty="0"/>
              <a:t>Address Points</a:t>
            </a:r>
          </a:p>
          <a:p>
            <a:endParaRPr lang="en-US" dirty="0"/>
          </a:p>
          <a:p>
            <a:r>
              <a:rPr lang="en-US" dirty="0"/>
              <a:t>Over 288,000</a:t>
            </a:r>
          </a:p>
          <a:p>
            <a:r>
              <a:rPr lang="en-US" dirty="0"/>
              <a:t>Street Centerlines</a:t>
            </a:r>
          </a:p>
        </p:txBody>
      </p:sp>
    </p:spTree>
    <p:extLst>
      <p:ext uri="{BB962C8B-B14F-4D97-AF65-F5344CB8AC3E}">
        <p14:creationId xmlns:p14="http://schemas.microsoft.com/office/powerpoint/2010/main" val="17042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ABBB-22F0-A0E4-EA25-19CC905E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03B1A-6886-4E46-C40C-62784FCB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 the second FIT meeting of the year</a:t>
            </a:r>
          </a:p>
          <a:p>
            <a:pPr lvl="1"/>
            <a:r>
              <a:rPr lang="en-US" dirty="0"/>
              <a:t>In May/June</a:t>
            </a:r>
          </a:p>
          <a:p>
            <a:pPr lvl="1"/>
            <a:r>
              <a:rPr lang="en-US" dirty="0"/>
              <a:t>Vote on co-leads</a:t>
            </a:r>
          </a:p>
          <a:p>
            <a:pPr lvl="1"/>
            <a:r>
              <a:rPr lang="en-US" dirty="0"/>
              <a:t>Building Footprints</a:t>
            </a:r>
          </a:p>
          <a:p>
            <a:r>
              <a:rPr lang="en-US" b="1" dirty="0"/>
              <a:t>Standards</a:t>
            </a:r>
          </a:p>
          <a:p>
            <a:pPr lvl="1"/>
            <a:r>
              <a:rPr lang="en-US" dirty="0"/>
              <a:t>Workplans</a:t>
            </a:r>
          </a:p>
          <a:p>
            <a:pPr lvl="1"/>
            <a:r>
              <a:rPr lang="en-US" dirty="0"/>
              <a:t>Workgroups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8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0BBF-E98E-9016-F6F2-4661547D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6FA6-C5E6-FFC4-9516-1E71C6F9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OGIC endorsed address standard</a:t>
            </a:r>
          </a:p>
          <a:p>
            <a:r>
              <a:rPr lang="en-US" dirty="0"/>
              <a:t>Publish authoritative public address point datasets</a:t>
            </a:r>
          </a:p>
          <a:p>
            <a:r>
              <a:rPr lang="en-US" dirty="0"/>
              <a:t>Contribute statewide address points to the National Address Database</a:t>
            </a:r>
          </a:p>
          <a:p>
            <a:r>
              <a:rPr lang="en-US" dirty="0"/>
              <a:t>Building Footprints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76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1332</Words>
  <Application>Microsoft Office PowerPoint</Application>
  <PresentationFormat>Widescreen</PresentationFormat>
  <Paragraphs>276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Addresses and Buildings Theme</vt:lpstr>
      <vt:lpstr>Statewide Public Datasets</vt:lpstr>
      <vt:lpstr>FIT At a Glance</vt:lpstr>
      <vt:lpstr>GEOHub FIT Hub Page</vt:lpstr>
      <vt:lpstr>So Far…</vt:lpstr>
      <vt:lpstr>Oregon Address Locator</vt:lpstr>
      <vt:lpstr>What’s Next</vt:lpstr>
      <vt:lpstr>Goals for 2024</vt:lpstr>
      <vt:lpstr>National Address Database (NAD)</vt:lpstr>
      <vt:lpstr>Partnerships &amp; Collaborations</vt:lpstr>
      <vt:lpstr>Goals – Authoritative, Reliable, Convenient Data</vt:lpstr>
      <vt:lpstr>Many Uses</vt:lpstr>
      <vt:lpstr>Four Major National Address Standards </vt:lpstr>
      <vt:lpstr>FGDC Standard</vt:lpstr>
      <vt:lpstr>FGDC Standard</vt:lpstr>
      <vt:lpstr>FGDC Standard</vt:lpstr>
      <vt:lpstr>NENA Standard</vt:lpstr>
      <vt:lpstr>NENA Standard</vt:lpstr>
      <vt:lpstr>NAD Standard</vt:lpstr>
      <vt:lpstr>NAD Standard</vt:lpstr>
      <vt:lpstr>USPS Standard</vt:lpstr>
      <vt:lpstr>USPS Standard</vt:lpstr>
      <vt:lpstr>Custom Standard</vt:lpstr>
      <vt:lpstr>In General, Oregon Addresses Are…</vt:lpstr>
      <vt:lpstr>Address Standards – Consider All Options</vt:lpstr>
      <vt:lpstr>Address Standards - Priorities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ELDER Tom * DAS</cp:lastModifiedBy>
  <cp:revision>335</cp:revision>
  <dcterms:created xsi:type="dcterms:W3CDTF">2024-01-30T22:51:27Z</dcterms:created>
  <dcterms:modified xsi:type="dcterms:W3CDTF">2024-05-01T20:37:34Z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