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51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655652D-4EB8-4B85-8299-96F205352E8A}" type="datetimeFigureOut">
              <a:rPr lang="en-US" smtClean="0"/>
              <a:t>6/9/2015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26876-08F6-4248-97E4-A13DCA704E1A}"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55652D-4EB8-4B85-8299-96F205352E8A}" type="datetimeFigureOut">
              <a:rPr lang="en-US" smtClean="0"/>
              <a:t>6/9/2015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26876-08F6-4248-97E4-A13DCA704E1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655652D-4EB8-4B85-8299-96F205352E8A}" type="datetimeFigureOut">
              <a:rPr lang="en-US" smtClean="0"/>
              <a:t>6/9/2015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26876-08F6-4248-97E4-A13DCA704E1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655652D-4EB8-4B85-8299-96F205352E8A}" type="datetimeFigureOut">
              <a:rPr lang="en-US" smtClean="0"/>
              <a:t>6/9/2015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26876-08F6-4248-97E4-A13DCA704E1A}"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55652D-4EB8-4B85-8299-96F205352E8A}" type="datetimeFigureOut">
              <a:rPr lang="en-US" smtClean="0"/>
              <a:t>6/9/2015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726876-08F6-4248-97E4-A13DCA704E1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655652D-4EB8-4B85-8299-96F205352E8A}" type="datetimeFigureOut">
              <a:rPr lang="en-US" smtClean="0"/>
              <a:t>6/9/2015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726876-08F6-4248-97E4-A13DCA704E1A}"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55652D-4EB8-4B85-8299-96F205352E8A}" type="datetimeFigureOut">
              <a:rPr lang="en-US" smtClean="0"/>
              <a:t>6/9/2015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726876-08F6-4248-97E4-A13DCA704E1A}"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655652D-4EB8-4B85-8299-96F205352E8A}" type="datetimeFigureOut">
              <a:rPr lang="en-US" smtClean="0"/>
              <a:t>6/9/2015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726876-08F6-4248-97E4-A13DCA704E1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55652D-4EB8-4B85-8299-96F205352E8A}" type="datetimeFigureOut">
              <a:rPr lang="en-US" smtClean="0"/>
              <a:t>6/9/2015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726876-08F6-4248-97E4-A13DCA704E1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55652D-4EB8-4B85-8299-96F205352E8A}" type="datetimeFigureOut">
              <a:rPr lang="en-US" smtClean="0"/>
              <a:t>6/9/2015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726876-08F6-4248-97E4-A13DCA704E1A}"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55652D-4EB8-4B85-8299-96F205352E8A}" type="datetimeFigureOut">
              <a:rPr lang="en-US" smtClean="0"/>
              <a:t>6/9/2015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726876-08F6-4248-97E4-A13DCA704E1A}"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A655652D-4EB8-4B85-8299-96F205352E8A}" type="datetimeFigureOut">
              <a:rPr lang="en-US" smtClean="0"/>
              <a:t>6/9/2015</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79726876-08F6-4248-97E4-A13DCA704E1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09600" y="533400"/>
            <a:ext cx="3276600" cy="1200329"/>
          </a:xfrm>
          <a:prstGeom prst="rect">
            <a:avLst/>
          </a:prstGeom>
          <a:noFill/>
        </p:spPr>
        <p:txBody>
          <a:bodyPr wrap="square" rtlCol="0">
            <a:spAutoFit/>
          </a:bodyPr>
          <a:lstStyle/>
          <a:p>
            <a:pPr algn="ctr"/>
            <a:r>
              <a:rPr lang="en-US" sz="7200" dirty="0" smtClean="0">
                <a:solidFill>
                  <a:schemeClr val="bg2">
                    <a:lumMod val="25000"/>
                  </a:schemeClr>
                </a:solidFill>
                <a:latin typeface="Segoe Print" panose="02000600000000000000" pitchFamily="2" charset="0"/>
              </a:rPr>
              <a:t>ASIST</a:t>
            </a:r>
            <a:endParaRPr lang="en-US" sz="7200" dirty="0">
              <a:solidFill>
                <a:schemeClr val="bg2">
                  <a:lumMod val="25000"/>
                </a:schemeClr>
              </a:solidFill>
              <a:latin typeface="Segoe Print" panose="02000600000000000000" pitchFamily="2" charset="0"/>
            </a:endParaRPr>
          </a:p>
        </p:txBody>
      </p:sp>
      <p:sp>
        <p:nvSpPr>
          <p:cNvPr id="6" name="TextBox 5"/>
          <p:cNvSpPr txBox="1"/>
          <p:nvPr/>
        </p:nvSpPr>
        <p:spPr>
          <a:xfrm>
            <a:off x="4049486" y="688388"/>
            <a:ext cx="2819400" cy="738664"/>
          </a:xfrm>
          <a:prstGeom prst="rect">
            <a:avLst/>
          </a:prstGeom>
          <a:noFill/>
        </p:spPr>
        <p:txBody>
          <a:bodyPr wrap="square" rtlCol="0">
            <a:spAutoFit/>
          </a:bodyPr>
          <a:lstStyle/>
          <a:p>
            <a:r>
              <a:rPr lang="en-US" sz="1400" b="1" dirty="0" smtClean="0">
                <a:latin typeface="Segoe Print" panose="02000600000000000000" pitchFamily="2" charset="0"/>
              </a:rPr>
              <a:t>Facilitators:</a:t>
            </a:r>
          </a:p>
          <a:p>
            <a:r>
              <a:rPr lang="en-US" sz="1400" dirty="0" smtClean="0">
                <a:latin typeface="Segoe Print" panose="02000600000000000000" pitchFamily="2" charset="0"/>
              </a:rPr>
              <a:t>Paige Hirt, LPC, CADC-1</a:t>
            </a:r>
          </a:p>
          <a:p>
            <a:r>
              <a:rPr lang="en-US" sz="1400" dirty="0" smtClean="0">
                <a:latin typeface="Segoe Print" panose="02000600000000000000" pitchFamily="2" charset="0"/>
              </a:rPr>
              <a:t>DeShawn Williams, LCSW</a:t>
            </a:r>
          </a:p>
        </p:txBody>
      </p:sp>
      <p:sp>
        <p:nvSpPr>
          <p:cNvPr id="7" name="TextBox 6"/>
          <p:cNvSpPr txBox="1"/>
          <p:nvPr/>
        </p:nvSpPr>
        <p:spPr>
          <a:xfrm>
            <a:off x="6858000" y="533400"/>
            <a:ext cx="1981200" cy="1169551"/>
          </a:xfrm>
          <a:prstGeom prst="rect">
            <a:avLst/>
          </a:prstGeom>
          <a:noFill/>
          <a:ln>
            <a:solidFill>
              <a:schemeClr val="tx1"/>
            </a:solidFill>
            <a:prstDash val="dash"/>
          </a:ln>
        </p:spPr>
        <p:txBody>
          <a:bodyPr wrap="square" rtlCol="0">
            <a:spAutoFit/>
          </a:bodyPr>
          <a:lstStyle/>
          <a:p>
            <a:pPr algn="ctr"/>
            <a:r>
              <a:rPr lang="en-US" sz="1400" b="1" dirty="0" smtClean="0">
                <a:latin typeface="Segoe Print" panose="02000600000000000000" pitchFamily="2" charset="0"/>
              </a:rPr>
              <a:t>Breakfast &amp;</a:t>
            </a:r>
          </a:p>
          <a:p>
            <a:pPr algn="ctr"/>
            <a:r>
              <a:rPr lang="en-US" sz="1400" b="1" dirty="0" smtClean="0">
                <a:latin typeface="Segoe Print" panose="02000600000000000000" pitchFamily="2" charset="0"/>
              </a:rPr>
              <a:t>afternoon refreshments provided.</a:t>
            </a:r>
          </a:p>
          <a:p>
            <a:pPr algn="ctr"/>
            <a:r>
              <a:rPr lang="en-US" sz="1400" b="1" dirty="0" smtClean="0">
                <a:latin typeface="Segoe Print" panose="02000600000000000000" pitchFamily="2" charset="0"/>
              </a:rPr>
              <a:t>Lunch on your own.</a:t>
            </a:r>
            <a:endParaRPr lang="en-US" sz="1400" b="1" dirty="0">
              <a:latin typeface="Segoe Print" panose="02000600000000000000" pitchFamily="2" charset="0"/>
            </a:endParaRPr>
          </a:p>
        </p:txBody>
      </p:sp>
      <p:sp>
        <p:nvSpPr>
          <p:cNvPr id="8" name="TextBox 7"/>
          <p:cNvSpPr txBox="1"/>
          <p:nvPr/>
        </p:nvSpPr>
        <p:spPr>
          <a:xfrm>
            <a:off x="761999" y="1603656"/>
            <a:ext cx="5638801" cy="369332"/>
          </a:xfrm>
          <a:prstGeom prst="rect">
            <a:avLst/>
          </a:prstGeom>
          <a:noFill/>
        </p:spPr>
        <p:txBody>
          <a:bodyPr wrap="square" rtlCol="0">
            <a:spAutoFit/>
          </a:bodyPr>
          <a:lstStyle/>
          <a:p>
            <a:r>
              <a:rPr lang="en-US" b="1" dirty="0" smtClean="0">
                <a:latin typeface="Segoe Print" panose="02000600000000000000" pitchFamily="2" charset="0"/>
              </a:rPr>
              <a:t>  Applied Suicide Intervention Skills Training</a:t>
            </a:r>
            <a:endParaRPr lang="en-US" b="1" dirty="0">
              <a:latin typeface="Segoe Print" panose="02000600000000000000" pitchFamily="2" charset="0"/>
            </a:endParaRPr>
          </a:p>
        </p:txBody>
      </p:sp>
      <p:sp>
        <p:nvSpPr>
          <p:cNvPr id="9" name="TextBox 8"/>
          <p:cNvSpPr txBox="1"/>
          <p:nvPr/>
        </p:nvSpPr>
        <p:spPr>
          <a:xfrm>
            <a:off x="778164" y="2095468"/>
            <a:ext cx="4555836" cy="1392689"/>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1400" b="1" dirty="0" smtClean="0">
                <a:latin typeface="Segoe Print" panose="02000600000000000000" pitchFamily="2" charset="0"/>
              </a:rPr>
              <a:t>When?  </a:t>
            </a:r>
            <a:r>
              <a:rPr lang="en-US" sz="1400" dirty="0" smtClean="0">
                <a:latin typeface="Segoe Print" panose="02000600000000000000" pitchFamily="2" charset="0"/>
              </a:rPr>
              <a:t>July 20</a:t>
            </a:r>
            <a:r>
              <a:rPr lang="en-US" sz="1400" baseline="30000" dirty="0" smtClean="0">
                <a:latin typeface="Segoe Print" panose="02000600000000000000" pitchFamily="2" charset="0"/>
              </a:rPr>
              <a:t>th</a:t>
            </a:r>
            <a:r>
              <a:rPr lang="en-US" sz="1400" dirty="0" smtClean="0">
                <a:latin typeface="Segoe Print" panose="02000600000000000000" pitchFamily="2" charset="0"/>
              </a:rPr>
              <a:t> - 21</a:t>
            </a:r>
            <a:r>
              <a:rPr lang="en-US" sz="1400" baseline="30000" dirty="0" smtClean="0">
                <a:latin typeface="Segoe Print" panose="02000600000000000000" pitchFamily="2" charset="0"/>
              </a:rPr>
              <a:t>st</a:t>
            </a:r>
          </a:p>
          <a:p>
            <a:r>
              <a:rPr lang="en-US" sz="1400" baseline="30000" dirty="0">
                <a:latin typeface="Segoe Print" panose="02000600000000000000" pitchFamily="2" charset="0"/>
              </a:rPr>
              <a:t> </a:t>
            </a:r>
            <a:r>
              <a:rPr lang="en-US" sz="1400" dirty="0" smtClean="0">
                <a:latin typeface="Segoe Print" panose="02000600000000000000" pitchFamily="2" charset="0"/>
              </a:rPr>
              <a:t>          8:30am- 4:30pm</a:t>
            </a:r>
          </a:p>
          <a:p>
            <a:r>
              <a:rPr lang="en-US" dirty="0" smtClean="0">
                <a:latin typeface="Segoe Print" panose="02000600000000000000" pitchFamily="2" charset="0"/>
              </a:rPr>
              <a:t>        </a:t>
            </a:r>
            <a:r>
              <a:rPr lang="en-US" sz="1050" dirty="0" smtClean="0">
                <a:latin typeface="Segoe Print" panose="02000600000000000000" pitchFamily="2" charset="0"/>
              </a:rPr>
              <a:t>(Participation in the full two days is required)</a:t>
            </a:r>
          </a:p>
          <a:p>
            <a:endParaRPr lang="en-US" sz="1050" b="1" dirty="0">
              <a:latin typeface="Segoe Print" panose="02000600000000000000" pitchFamily="2" charset="0"/>
            </a:endParaRPr>
          </a:p>
          <a:p>
            <a:r>
              <a:rPr lang="en-US" sz="1400" b="1" dirty="0" smtClean="0">
                <a:latin typeface="Segoe Print" panose="02000600000000000000" pitchFamily="2" charset="0"/>
              </a:rPr>
              <a:t>Where? </a:t>
            </a:r>
            <a:r>
              <a:rPr lang="en-US" sz="1400" dirty="0" smtClean="0">
                <a:latin typeface="Segoe Print" panose="02000600000000000000" pitchFamily="2" charset="0"/>
              </a:rPr>
              <a:t>University of Phoenix- Tigard Campus</a:t>
            </a:r>
          </a:p>
          <a:p>
            <a:r>
              <a:rPr lang="en-US" sz="1400" dirty="0" smtClean="0">
                <a:latin typeface="Segoe Print" panose="02000600000000000000" pitchFamily="2" charset="0"/>
              </a:rPr>
              <a:t>          (</a:t>
            </a:r>
            <a:r>
              <a:rPr lang="en-US" sz="1400" dirty="0">
                <a:latin typeface="Segoe Print" panose="02000600000000000000" pitchFamily="2" charset="0"/>
              </a:rPr>
              <a:t>13221 SW 68th </a:t>
            </a:r>
            <a:r>
              <a:rPr lang="en-US" sz="1400" dirty="0" smtClean="0">
                <a:latin typeface="Segoe Print" panose="02000600000000000000" pitchFamily="2" charset="0"/>
              </a:rPr>
              <a:t>Pkwy, Tigard)</a:t>
            </a:r>
            <a:endParaRPr lang="en-US" sz="1400" dirty="0">
              <a:latin typeface="Segoe Print" panose="02000600000000000000" pitchFamily="2" charset="0"/>
            </a:endParaRPr>
          </a:p>
        </p:txBody>
      </p:sp>
      <p:sp>
        <p:nvSpPr>
          <p:cNvPr id="10" name="TextBox 9"/>
          <p:cNvSpPr txBox="1"/>
          <p:nvPr/>
        </p:nvSpPr>
        <p:spPr>
          <a:xfrm>
            <a:off x="5524500" y="2000170"/>
            <a:ext cx="3314700" cy="2677656"/>
          </a:xfrm>
          <a:prstGeom prst="rect">
            <a:avLst/>
          </a:prstGeom>
          <a:noFill/>
        </p:spPr>
        <p:txBody>
          <a:bodyPr wrap="square" rtlCol="0">
            <a:spAutoFit/>
          </a:bodyPr>
          <a:lstStyle/>
          <a:p>
            <a:pPr algn="ctr"/>
            <a:r>
              <a:rPr lang="en-US" sz="1400" dirty="0" smtClean="0">
                <a:latin typeface="+mj-lt"/>
              </a:rPr>
              <a:t>The </a:t>
            </a:r>
            <a:r>
              <a:rPr lang="en-US" sz="1400" dirty="0">
                <a:latin typeface="+mj-lt"/>
              </a:rPr>
              <a:t>ASIST workshop is for those who want to feel more comfortable, confident and competent in helping to prevent the immediate risk of suicide in personal and professional settings. The intended audience may include (but is not limited to) school staff, mental health providers, medical providers, clergy, human resource personnel, law enforcement, student affairs staff, youth workers, </a:t>
            </a:r>
            <a:r>
              <a:rPr lang="en-US" sz="1400" dirty="0" smtClean="0">
                <a:latin typeface="+mj-lt"/>
              </a:rPr>
              <a:t>parents &amp; caregivers</a:t>
            </a:r>
            <a:r>
              <a:rPr lang="en-US" sz="1400" dirty="0">
                <a:latin typeface="+mj-lt"/>
              </a:rPr>
              <a:t>. </a:t>
            </a:r>
          </a:p>
        </p:txBody>
      </p:sp>
      <p:sp>
        <p:nvSpPr>
          <p:cNvPr id="11" name="TextBox 10"/>
          <p:cNvSpPr txBox="1"/>
          <p:nvPr/>
        </p:nvSpPr>
        <p:spPr>
          <a:xfrm>
            <a:off x="381000" y="4114800"/>
            <a:ext cx="5029200" cy="2062103"/>
          </a:xfrm>
          <a:prstGeom prst="rect">
            <a:avLst/>
          </a:prstGeom>
          <a:noFill/>
        </p:spPr>
        <p:txBody>
          <a:bodyPr wrap="square" rtlCol="0">
            <a:spAutoFit/>
          </a:bodyPr>
          <a:lstStyle/>
          <a:p>
            <a:r>
              <a:rPr lang="en-US" sz="1600" dirty="0" smtClean="0">
                <a:latin typeface="+mj-lt"/>
              </a:rPr>
              <a:t>Submit </a:t>
            </a:r>
            <a:r>
              <a:rPr lang="en-US" sz="1600" dirty="0">
                <a:latin typeface="+mj-lt"/>
              </a:rPr>
              <a:t>registration form and payment </a:t>
            </a:r>
            <a:endParaRPr lang="en-US" sz="1600" dirty="0" smtClean="0">
              <a:latin typeface="+mj-lt"/>
            </a:endParaRPr>
          </a:p>
          <a:p>
            <a:r>
              <a:rPr lang="en-US" sz="1600" dirty="0" smtClean="0">
                <a:latin typeface="+mj-lt"/>
              </a:rPr>
              <a:t>(</a:t>
            </a:r>
            <a:r>
              <a:rPr lang="en-US" sz="1600" dirty="0">
                <a:latin typeface="+mj-lt"/>
              </a:rPr>
              <a:t>check or PayPal online at www.foundationsccs.com) </a:t>
            </a:r>
          </a:p>
          <a:p>
            <a:r>
              <a:rPr lang="en-US" sz="1600" dirty="0">
                <a:latin typeface="+mj-lt"/>
              </a:rPr>
              <a:t>no later than </a:t>
            </a:r>
            <a:r>
              <a:rPr lang="en-US" sz="1600" dirty="0" smtClean="0">
                <a:latin typeface="+mj-lt"/>
              </a:rPr>
              <a:t>________: </a:t>
            </a:r>
            <a:endParaRPr lang="en-US" sz="1600" dirty="0">
              <a:latin typeface="+mj-lt"/>
            </a:endParaRPr>
          </a:p>
          <a:p>
            <a:r>
              <a:rPr lang="en-US" sz="1600" dirty="0">
                <a:latin typeface="+mj-lt"/>
              </a:rPr>
              <a:t>Foundations Counseling &amp; Consultation Services, LLC </a:t>
            </a:r>
          </a:p>
          <a:p>
            <a:r>
              <a:rPr lang="en-US" sz="1600" dirty="0">
                <a:latin typeface="+mj-lt"/>
              </a:rPr>
              <a:t>500 Abernethy Rd #6 </a:t>
            </a:r>
          </a:p>
          <a:p>
            <a:r>
              <a:rPr lang="en-US" sz="1600" dirty="0">
                <a:latin typeface="+mj-lt"/>
              </a:rPr>
              <a:t>Oregon City, OR 97045 </a:t>
            </a:r>
          </a:p>
          <a:p>
            <a:r>
              <a:rPr lang="en-US" sz="1600" b="1" dirty="0">
                <a:latin typeface="+mj-lt"/>
              </a:rPr>
              <a:t>For questions or additional information, email </a:t>
            </a:r>
          </a:p>
          <a:p>
            <a:r>
              <a:rPr lang="en-US" sz="1600" b="1" dirty="0">
                <a:latin typeface="+mj-lt"/>
              </a:rPr>
              <a:t>paige@foundationsccs.com or call 503-953-5769 </a:t>
            </a:r>
          </a:p>
        </p:txBody>
      </p:sp>
      <p:sp>
        <p:nvSpPr>
          <p:cNvPr id="12" name="TextBox 11"/>
          <p:cNvSpPr txBox="1"/>
          <p:nvPr/>
        </p:nvSpPr>
        <p:spPr>
          <a:xfrm>
            <a:off x="5524500" y="4776518"/>
            <a:ext cx="3265715" cy="138499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en-US" sz="1400" dirty="0" smtClean="0">
                <a:latin typeface="Segoe Print" panose="02000600000000000000" pitchFamily="2" charset="0"/>
              </a:rPr>
              <a:t>Cost</a:t>
            </a:r>
            <a:r>
              <a:rPr lang="en-US" sz="1400" dirty="0">
                <a:latin typeface="Segoe Print" panose="02000600000000000000" pitchFamily="2" charset="0"/>
              </a:rPr>
              <a:t>: $150/person* </a:t>
            </a:r>
          </a:p>
          <a:p>
            <a:pPr algn="ctr"/>
            <a:r>
              <a:rPr lang="en-US" sz="1400" dirty="0">
                <a:latin typeface="Segoe Print" panose="02000600000000000000" pitchFamily="2" charset="0"/>
              </a:rPr>
              <a:t>12.5 CEU’s available </a:t>
            </a:r>
          </a:p>
          <a:p>
            <a:pPr algn="ctr"/>
            <a:r>
              <a:rPr lang="en-US" sz="1400" dirty="0">
                <a:latin typeface="Segoe Print" panose="02000600000000000000" pitchFamily="2" charset="0"/>
              </a:rPr>
              <a:t>(NASW and DPSST ) </a:t>
            </a:r>
          </a:p>
          <a:p>
            <a:pPr algn="ctr"/>
            <a:r>
              <a:rPr lang="en-US" sz="1400" dirty="0">
                <a:latin typeface="Segoe Print" panose="02000600000000000000" pitchFamily="2" charset="0"/>
              </a:rPr>
              <a:t>Space is limited! </a:t>
            </a:r>
          </a:p>
          <a:p>
            <a:pPr algn="ctr"/>
            <a:r>
              <a:rPr lang="en-US" sz="1400" dirty="0">
                <a:latin typeface="Segoe Print" panose="02000600000000000000" pitchFamily="2" charset="0"/>
              </a:rPr>
              <a:t>*Full refunds available </a:t>
            </a:r>
            <a:r>
              <a:rPr lang="en-US" sz="1400" dirty="0" smtClean="0">
                <a:latin typeface="Segoe Print" panose="02000600000000000000" pitchFamily="2" charset="0"/>
              </a:rPr>
              <a:t>for cancellations received </a:t>
            </a:r>
            <a:r>
              <a:rPr lang="en-US" sz="1400">
                <a:latin typeface="Segoe Print" panose="02000600000000000000" pitchFamily="2" charset="0"/>
              </a:rPr>
              <a:t>by </a:t>
            </a:r>
            <a:r>
              <a:rPr lang="en-US" sz="1400" smtClean="0">
                <a:latin typeface="Segoe Print" panose="02000600000000000000" pitchFamily="2" charset="0"/>
              </a:rPr>
              <a:t>______</a:t>
            </a:r>
            <a:endParaRPr lang="en-US" sz="1400" dirty="0">
              <a:latin typeface="Segoe Print" panose="02000600000000000000" pitchFamily="2" charset="0"/>
            </a:endParaRPr>
          </a:p>
        </p:txBody>
      </p:sp>
    </p:spTree>
    <p:extLst>
      <p:ext uri="{BB962C8B-B14F-4D97-AF65-F5344CB8AC3E}">
        <p14:creationId xmlns:p14="http://schemas.microsoft.com/office/powerpoint/2010/main" val="1131433157"/>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45</TotalTime>
  <Words>210</Words>
  <Application>Microsoft Office PowerPoint</Application>
  <PresentationFormat>On-screen Show (4:3)</PresentationFormat>
  <Paragraphs>28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Slipstream</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Paige</dc:creator>
  <cp:lastModifiedBy>Paige</cp:lastModifiedBy>
  <cp:revision>12</cp:revision>
  <cp:lastPrinted>2015-06-09T21:48:49Z</cp:lastPrinted>
  <dcterms:created xsi:type="dcterms:W3CDTF">2015-06-09T21:12:25Z</dcterms:created>
  <dcterms:modified xsi:type="dcterms:W3CDTF">2015-06-09T21:59:59Z</dcterms:modified>
</cp:coreProperties>
</file>