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349" r:id="rId2"/>
    <p:sldId id="363" r:id="rId3"/>
    <p:sldId id="355" r:id="rId4"/>
    <p:sldId id="362" r:id="rId5"/>
    <p:sldId id="358" r:id="rId6"/>
    <p:sldId id="342" r:id="rId7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80E5"/>
    <a:srgbClr val="996600"/>
    <a:srgbClr val="005D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85" autoAdjust="0"/>
    <p:restoredTop sz="85040" autoAdjust="0"/>
  </p:normalViewPr>
  <p:slideViewPr>
    <p:cSldViewPr>
      <p:cViewPr>
        <p:scale>
          <a:sx n="70" d="100"/>
          <a:sy n="70" d="100"/>
        </p:scale>
        <p:origin x="-390" y="-5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909"/>
        <p:guide pos="22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180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180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52DE066A-9A01-4DF3-BB04-6761B4005E17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669"/>
            <a:ext cx="3037840" cy="46180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772669"/>
            <a:ext cx="3037840" cy="46180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4742F26-D69D-47A0-8869-F26E0BEF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18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180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80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B1D45D18-6393-45AA-9BDC-983052B8E5F7}" type="datetimeFigureOut">
              <a:rPr lang="en-US" smtClean="0"/>
              <a:t>1/22/2015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2150"/>
            <a:ext cx="4618038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387136"/>
            <a:ext cx="5608320" cy="4156234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37840" cy="46180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72669"/>
            <a:ext cx="3037840" cy="461804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229FE0B8-4B27-4B96-82D5-3C6CC8C3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69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91130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510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569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58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18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96975" y="692150"/>
            <a:ext cx="4618038" cy="34639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18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4124556" y="1972668"/>
            <a:ext cx="894888" cy="894888"/>
            <a:chOff x="4124556" y="1972668"/>
            <a:chExt cx="894888" cy="894888"/>
          </a:xfrm>
        </p:grpSpPr>
        <p:sp>
          <p:nvSpPr>
            <p:cNvPr id="21" name="Oval 20"/>
            <p:cNvSpPr/>
            <p:nvPr userDrawn="1"/>
          </p:nvSpPr>
          <p:spPr>
            <a:xfrm>
              <a:off x="4124556" y="1972668"/>
              <a:ext cx="894888" cy="8948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" descr="I:\aManagement\Kathleen Vanderwall\Temporary Folder\KidsHandsBrRed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6440" y="2149764"/>
              <a:ext cx="593436" cy="59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grpSp>
        <p:nvGrpSpPr>
          <p:cNvPr id="3" name="Group 2"/>
          <p:cNvGrpSpPr/>
          <p:nvPr/>
        </p:nvGrpSpPr>
        <p:grpSpPr>
          <a:xfrm>
            <a:off x="146304" y="5867401"/>
            <a:ext cx="8833104" cy="833819"/>
            <a:chOff x="146304" y="5867400"/>
            <a:chExt cx="8833104" cy="833819"/>
          </a:xfrm>
        </p:grpSpPr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146304" y="5867400"/>
              <a:ext cx="8833104" cy="833819"/>
            </a:xfrm>
            <a:prstGeom prst="rect">
              <a:avLst/>
            </a:prstGeom>
            <a:solidFill>
              <a:srgbClr val="005DA2"/>
            </a:solidFill>
            <a:ln w="9525" cap="flat" cmpd="sng" algn="ctr">
              <a:noFill/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anchor="ctr" compatLnSpc="1"/>
            <a:lstStyle/>
            <a:p>
              <a:endParaRPr kumimoji="0" lang="en-US"/>
            </a:p>
          </p:txBody>
        </p:sp>
        <p:grpSp>
          <p:nvGrpSpPr>
            <p:cNvPr id="4" name="Group 3"/>
            <p:cNvGrpSpPr/>
            <p:nvPr userDrawn="1"/>
          </p:nvGrpSpPr>
          <p:grpSpPr>
            <a:xfrm>
              <a:off x="300674" y="5955347"/>
              <a:ext cx="8551676" cy="674053"/>
              <a:chOff x="300674" y="5955347"/>
              <a:chExt cx="8551676" cy="674053"/>
            </a:xfrm>
          </p:grpSpPr>
          <p:sp>
            <p:nvSpPr>
              <p:cNvPr id="33" name="Rectangle 32"/>
              <p:cNvSpPr/>
              <p:nvPr userDrawn="1"/>
            </p:nvSpPr>
            <p:spPr>
              <a:xfrm>
                <a:off x="5638799" y="5964872"/>
                <a:ext cx="3213551" cy="6645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4" name="Picture 2" descr="ode-eld_logoUSEthis_2015"/>
              <p:cNvPicPr>
                <a:picLocks noChangeAspect="1" noChangeArrowheads="1"/>
              </p:cNvPicPr>
              <p:nvPr userDrawn="1"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103039" y="5964871"/>
                <a:ext cx="2345636" cy="65621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24" name="Group 23"/>
              <p:cNvGrpSpPr/>
              <p:nvPr userDrawn="1"/>
            </p:nvGrpSpPr>
            <p:grpSpPr>
              <a:xfrm>
                <a:off x="300674" y="5955347"/>
                <a:ext cx="3213551" cy="664528"/>
                <a:chOff x="300674" y="5993447"/>
                <a:chExt cx="3213551" cy="664528"/>
              </a:xfrm>
            </p:grpSpPr>
            <p:sp>
              <p:nvSpPr>
                <p:cNvPr id="25" name="Rectangle 24"/>
                <p:cNvSpPr/>
                <p:nvPr userDrawn="1"/>
              </p:nvSpPr>
              <p:spPr>
                <a:xfrm>
                  <a:off x="300674" y="5993447"/>
                  <a:ext cx="3213551" cy="66452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7" name="Group 26"/>
                <p:cNvGrpSpPr/>
                <p:nvPr/>
              </p:nvGrpSpPr>
              <p:grpSpPr>
                <a:xfrm>
                  <a:off x="314324" y="6088263"/>
                  <a:ext cx="3190876" cy="475816"/>
                  <a:chOff x="312012" y="6195668"/>
                  <a:chExt cx="3190876" cy="475816"/>
                </a:xfrm>
              </p:grpSpPr>
              <p:sp>
                <p:nvSpPr>
                  <p:cNvPr id="28" name="TextBox 27"/>
                  <p:cNvSpPr txBox="1"/>
                  <p:nvPr userDrawn="1"/>
                </p:nvSpPr>
                <p:spPr>
                  <a:xfrm>
                    <a:off x="312012" y="6195668"/>
                    <a:ext cx="3190876" cy="369332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txBody>
                  <a:bodyPr wrap="square" rtlCol="0">
                    <a:spAutoFit/>
                  </a:bodyPr>
                  <a:lstStyle/>
                  <a:p>
                    <a:endParaRPr lang="en-US" dirty="0">
                      <a:solidFill>
                        <a:schemeClr val="tx1"/>
                      </a:solidFill>
                    </a:endParaRPr>
                  </a:p>
                </p:txBody>
              </p:sp>
              <p:pic>
                <p:nvPicPr>
                  <p:cNvPr id="29" name="Picture 5" descr="J:\ASMT\Communication--Jessie\Logos and Brands\ODE Labels\Learning\ISAA\PNG\lbl_Learning-ISAAU-T2AsmtAccount.png"/>
                  <p:cNvPicPr>
                    <a:picLocks noChangeAspect="1" noChangeArrowheads="1"/>
                  </p:cNvPicPr>
                  <p:nvPr userDrawn="1"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441225" y="6209144"/>
                    <a:ext cx="2978539" cy="46234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</p:grp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752600"/>
            <a:ext cx="8503920" cy="4346448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Rectangle 3"/>
          <p:cNvSpPr/>
          <p:nvPr/>
        </p:nvSpPr>
        <p:spPr>
          <a:xfrm>
            <a:off x="0" y="1371600"/>
            <a:ext cx="91440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038600" y="1033755"/>
            <a:ext cx="894888" cy="8948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90600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12" name="Picture 2" descr="I:\aManagement\Kathleen Vanderwall\Temporary Folder\KidsHandsBrR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9326" y="1237675"/>
            <a:ext cx="593436" cy="59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1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434" y="2971801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5874327"/>
            <a:ext cx="8845296" cy="826892"/>
          </a:xfrm>
          <a:prstGeom prst="rect">
            <a:avLst/>
          </a:prstGeom>
          <a:solidFill>
            <a:srgbClr val="005DA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0" name="Picture 2" descr="OAKS Web Button_20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442" y="2209800"/>
            <a:ext cx="438158" cy="4372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Oval 23"/>
          <p:cNvSpPr/>
          <p:nvPr/>
        </p:nvSpPr>
        <p:spPr>
          <a:xfrm>
            <a:off x="4134077" y="1990956"/>
            <a:ext cx="894888" cy="8948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" descr="I:\aManagement\Kathleen Vanderwall\Temporary Folder\KidsHandsBrRe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676" y="2115313"/>
            <a:ext cx="593436" cy="59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2" name="Group 21"/>
          <p:cNvGrpSpPr/>
          <p:nvPr/>
        </p:nvGrpSpPr>
        <p:grpSpPr>
          <a:xfrm>
            <a:off x="300674" y="5950992"/>
            <a:ext cx="8551676" cy="674053"/>
            <a:chOff x="300674" y="5955347"/>
            <a:chExt cx="8551676" cy="674053"/>
          </a:xfrm>
        </p:grpSpPr>
        <p:sp>
          <p:nvSpPr>
            <p:cNvPr id="23" name="Rectangle 22"/>
            <p:cNvSpPr/>
            <p:nvPr userDrawn="1"/>
          </p:nvSpPr>
          <p:spPr>
            <a:xfrm>
              <a:off x="5638799" y="5964872"/>
              <a:ext cx="3213551" cy="664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" name="Picture 2" descr="ode-eld_logoUSEthis_2015"/>
            <p:cNvPicPr>
              <a:picLocks noChangeAspect="1" noChangeArrowheads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3039" y="5964871"/>
              <a:ext cx="2345636" cy="656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" name="Group 29"/>
            <p:cNvGrpSpPr/>
            <p:nvPr userDrawn="1"/>
          </p:nvGrpSpPr>
          <p:grpSpPr>
            <a:xfrm>
              <a:off x="300674" y="5955347"/>
              <a:ext cx="3213551" cy="664528"/>
              <a:chOff x="300674" y="5993447"/>
              <a:chExt cx="3213551" cy="664528"/>
            </a:xfrm>
          </p:grpSpPr>
          <p:sp>
            <p:nvSpPr>
              <p:cNvPr id="31" name="Rectangle 30"/>
              <p:cNvSpPr/>
              <p:nvPr userDrawn="1"/>
            </p:nvSpPr>
            <p:spPr>
              <a:xfrm>
                <a:off x="300674" y="5993447"/>
                <a:ext cx="3213551" cy="6645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>
                <a:off x="314324" y="6088263"/>
                <a:ext cx="3190876" cy="475816"/>
                <a:chOff x="312012" y="6195668"/>
                <a:chExt cx="3190876" cy="475816"/>
              </a:xfrm>
            </p:grpSpPr>
            <p:sp>
              <p:nvSpPr>
                <p:cNvPr id="33" name="TextBox 32"/>
                <p:cNvSpPr txBox="1"/>
                <p:nvPr userDrawn="1"/>
              </p:nvSpPr>
              <p:spPr>
                <a:xfrm>
                  <a:off x="312012" y="6195668"/>
                  <a:ext cx="319087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pic>
              <p:nvPicPr>
                <p:cNvPr id="34" name="Picture 5" descr="J:\ASMT\Communication--Jessie\Logos and Brands\ODE Labels\Learning\ISAA\PNG\lbl_Learning-ISAAU-T2AsmtAccount.png"/>
                <p:cNvPicPr>
                  <a:picLocks noChangeAspect="1" noChangeArrowheads="1"/>
                </p:cNvPicPr>
                <p:nvPr userDrawn="1"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1225" y="6209144"/>
                  <a:ext cx="2978539" cy="46234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2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grpSp>
        <p:nvGrpSpPr>
          <p:cNvPr id="3" name="Group 2"/>
          <p:cNvGrpSpPr/>
          <p:nvPr/>
        </p:nvGrpSpPr>
        <p:grpSpPr>
          <a:xfrm>
            <a:off x="4047836" y="932872"/>
            <a:ext cx="894888" cy="894888"/>
            <a:chOff x="4038600" y="1033755"/>
            <a:chExt cx="894888" cy="894888"/>
          </a:xfrm>
        </p:grpSpPr>
        <p:sp>
          <p:nvSpPr>
            <p:cNvPr id="7" name="Oval 6"/>
            <p:cNvSpPr/>
            <p:nvPr userDrawn="1"/>
          </p:nvSpPr>
          <p:spPr>
            <a:xfrm>
              <a:off x="4038600" y="1033755"/>
              <a:ext cx="894888" cy="89488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2" descr="I:\aManagement\Kathleen Vanderwall\Temporary Folder\KidsHandsBrRed.jp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89326" y="1237674"/>
              <a:ext cx="593436" cy="593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5917476"/>
            <a:ext cx="8833104" cy="775553"/>
          </a:xfrm>
          <a:prstGeom prst="rect">
            <a:avLst/>
          </a:prstGeom>
          <a:solidFill>
            <a:srgbClr val="005DA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r>
              <a:rPr kumimoji="0" lang="en-US" dirty="0" smtClean="0"/>
              <a:t>                              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1"/>
            <a:ext cx="4040188" cy="732975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2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4" name="Oval 33"/>
          <p:cNvSpPr/>
          <p:nvPr/>
        </p:nvSpPr>
        <p:spPr>
          <a:xfrm>
            <a:off x="4096559" y="972128"/>
            <a:ext cx="894888" cy="8948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38" name="Picture 2" descr="I:\aManagement\Kathleen Vanderwall\Temporary Folder\KidsHandsBrR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7285" y="1146723"/>
            <a:ext cx="593436" cy="59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/>
          <p:cNvSpPr txBox="1"/>
          <p:nvPr/>
        </p:nvSpPr>
        <p:spPr>
          <a:xfrm>
            <a:off x="4149444" y="6473222"/>
            <a:ext cx="91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672ED-0626-43B2-8DC2-9DF8B71071C4}" type="datetime1">
              <a:rPr lang="en-US" sz="1100" smtClean="0">
                <a:solidFill>
                  <a:schemeClr val="bg1"/>
                </a:solidFill>
              </a:rPr>
              <a:t>1/22/2015</a:t>
            </a:fld>
            <a:endParaRPr lang="en-US" sz="1100" dirty="0" smtClean="0">
              <a:solidFill>
                <a:schemeClr val="bg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301844" y="6140659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1D0C17-4122-4793-8D1B-2CCFC0844FE6}" type="slidenum">
              <a:rPr lang="en-US" smtClean="0">
                <a:solidFill>
                  <a:schemeClr val="bg1"/>
                </a:solidFill>
              </a:rPr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 smtClean="0">
              <a:solidFill>
                <a:schemeClr val="bg1"/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300674" y="5968411"/>
            <a:ext cx="8551676" cy="674053"/>
            <a:chOff x="300674" y="5955347"/>
            <a:chExt cx="8551676" cy="674053"/>
          </a:xfrm>
        </p:grpSpPr>
        <p:sp>
          <p:nvSpPr>
            <p:cNvPr id="46" name="Rectangle 45"/>
            <p:cNvSpPr/>
            <p:nvPr userDrawn="1"/>
          </p:nvSpPr>
          <p:spPr>
            <a:xfrm>
              <a:off x="5638799" y="5964872"/>
              <a:ext cx="3213551" cy="664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7" name="Picture 2" descr="ode-eld_logoUSEthis_201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3039" y="5964871"/>
              <a:ext cx="2345636" cy="656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8" name="Group 47"/>
            <p:cNvGrpSpPr/>
            <p:nvPr userDrawn="1"/>
          </p:nvGrpSpPr>
          <p:grpSpPr>
            <a:xfrm>
              <a:off x="300674" y="5955347"/>
              <a:ext cx="3213551" cy="664528"/>
              <a:chOff x="300674" y="5993447"/>
              <a:chExt cx="3213551" cy="664528"/>
            </a:xfrm>
          </p:grpSpPr>
          <p:sp>
            <p:nvSpPr>
              <p:cNvPr id="49" name="Rectangle 48"/>
              <p:cNvSpPr/>
              <p:nvPr userDrawn="1"/>
            </p:nvSpPr>
            <p:spPr>
              <a:xfrm>
                <a:off x="300674" y="5993447"/>
                <a:ext cx="3213551" cy="6645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50" name="Group 49"/>
              <p:cNvGrpSpPr/>
              <p:nvPr/>
            </p:nvGrpSpPr>
            <p:grpSpPr>
              <a:xfrm>
                <a:off x="314324" y="6088263"/>
                <a:ext cx="3190876" cy="475816"/>
                <a:chOff x="312012" y="6195668"/>
                <a:chExt cx="3190876" cy="475816"/>
              </a:xfrm>
            </p:grpSpPr>
            <p:sp>
              <p:nvSpPr>
                <p:cNvPr id="51" name="TextBox 50"/>
                <p:cNvSpPr txBox="1"/>
                <p:nvPr userDrawn="1"/>
              </p:nvSpPr>
              <p:spPr>
                <a:xfrm>
                  <a:off x="312012" y="6195668"/>
                  <a:ext cx="319087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pic>
              <p:nvPicPr>
                <p:cNvPr id="52" name="Picture 5" descr="J:\ASMT\Communication--Jessie\Logos and Brands\ODE Labels\Learning\ISAA\PNG\lbl_Learning-ISAAU-T2AsmtAccount.png"/>
                <p:cNvPicPr>
                  <a:picLocks noChangeAspect="1" noChangeArrowheads="1"/>
                </p:cNvPicPr>
                <p:nvPr userDrawn="1"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1225" y="6209144"/>
                  <a:ext cx="2978539" cy="46234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rgbClr val="005DA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72128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2057402"/>
            <a:ext cx="2362200" cy="4020127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5927835"/>
            <a:ext cx="8833104" cy="770116"/>
          </a:xfrm>
          <a:prstGeom prst="rect">
            <a:avLst/>
          </a:prstGeom>
          <a:solidFill>
            <a:srgbClr val="005DA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1086312" y="46181"/>
            <a:ext cx="894888" cy="8948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Picture 2" descr="I:\aManagement\Kathleen Vanderwall\Temporary Folder\KidsHandsBrR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038" y="200893"/>
            <a:ext cx="593436" cy="59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extBox 25"/>
          <p:cNvSpPr txBox="1"/>
          <p:nvPr/>
        </p:nvSpPr>
        <p:spPr>
          <a:xfrm>
            <a:off x="4149444" y="6454750"/>
            <a:ext cx="91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672ED-0626-43B2-8DC2-9DF8B71071C4}" type="datetime1">
              <a:rPr lang="en-US" sz="1100" smtClean="0">
                <a:solidFill>
                  <a:schemeClr val="bg1"/>
                </a:solidFill>
              </a:rPr>
              <a:t>1/22/2015</a:t>
            </a:fld>
            <a:endParaRPr lang="en-US" sz="1100" dirty="0" smtClean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301844" y="6122187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1D0C17-4122-4793-8D1B-2CCFC0844FE6}" type="slidenum">
              <a:rPr lang="en-US" smtClean="0">
                <a:solidFill>
                  <a:schemeClr val="bg1"/>
                </a:solidFill>
              </a:rPr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 smtClean="0">
              <a:solidFill>
                <a:schemeClr val="bg1"/>
              </a:solidFill>
            </a:endParaRPr>
          </a:p>
        </p:txBody>
      </p:sp>
      <p:grpSp>
        <p:nvGrpSpPr>
          <p:cNvPr id="39" name="Group 38"/>
          <p:cNvGrpSpPr/>
          <p:nvPr/>
        </p:nvGrpSpPr>
        <p:grpSpPr>
          <a:xfrm>
            <a:off x="300674" y="5975226"/>
            <a:ext cx="8551676" cy="674053"/>
            <a:chOff x="300674" y="5955347"/>
            <a:chExt cx="8551676" cy="674053"/>
          </a:xfrm>
        </p:grpSpPr>
        <p:sp>
          <p:nvSpPr>
            <p:cNvPr id="40" name="Rectangle 39"/>
            <p:cNvSpPr/>
            <p:nvPr userDrawn="1"/>
          </p:nvSpPr>
          <p:spPr>
            <a:xfrm>
              <a:off x="5638799" y="5964872"/>
              <a:ext cx="3213551" cy="664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1" name="Picture 2" descr="ode-eld_logoUSEthis_201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3039" y="5964871"/>
              <a:ext cx="2345636" cy="656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2" name="Group 41"/>
            <p:cNvGrpSpPr/>
            <p:nvPr userDrawn="1"/>
          </p:nvGrpSpPr>
          <p:grpSpPr>
            <a:xfrm>
              <a:off x="300674" y="5955347"/>
              <a:ext cx="3213551" cy="664528"/>
              <a:chOff x="300674" y="5993447"/>
              <a:chExt cx="3213551" cy="664528"/>
            </a:xfrm>
          </p:grpSpPr>
          <p:sp>
            <p:nvSpPr>
              <p:cNvPr id="43" name="Rectangle 42"/>
              <p:cNvSpPr/>
              <p:nvPr userDrawn="1"/>
            </p:nvSpPr>
            <p:spPr>
              <a:xfrm>
                <a:off x="300674" y="5993447"/>
                <a:ext cx="3213551" cy="6645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4" name="Group 43"/>
              <p:cNvGrpSpPr/>
              <p:nvPr/>
            </p:nvGrpSpPr>
            <p:grpSpPr>
              <a:xfrm>
                <a:off x="314324" y="6088263"/>
                <a:ext cx="3190876" cy="475816"/>
                <a:chOff x="312012" y="6195668"/>
                <a:chExt cx="3190876" cy="475816"/>
              </a:xfrm>
            </p:grpSpPr>
            <p:sp>
              <p:nvSpPr>
                <p:cNvPr id="45" name="TextBox 44"/>
                <p:cNvSpPr txBox="1"/>
                <p:nvPr userDrawn="1"/>
              </p:nvSpPr>
              <p:spPr>
                <a:xfrm>
                  <a:off x="312012" y="6195668"/>
                  <a:ext cx="319087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pic>
              <p:nvPicPr>
                <p:cNvPr id="46" name="Picture 5" descr="J:\ASMT\Communication--Jessie\Logos and Brands\ODE Labels\Learning\ISAA\PNG\lbl_Learning-ISAAU-T2AsmtAccount.png"/>
                <p:cNvPicPr>
                  <a:picLocks noChangeAspect="1" noChangeArrowheads="1"/>
                </p:cNvPicPr>
                <p:nvPr userDrawn="1"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1225" y="6209144"/>
                  <a:ext cx="2978539" cy="46234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82456" y="23091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rgbClr val="005DA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11177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168531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012171"/>
            <a:ext cx="8833104" cy="749563"/>
          </a:xfrm>
          <a:prstGeom prst="rect">
            <a:avLst/>
          </a:prstGeom>
          <a:solidFill>
            <a:srgbClr val="005DA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1086312" y="46181"/>
            <a:ext cx="894888" cy="8948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9" name="Picture 2" descr="I:\aManagement\Kathleen Vanderwall\Temporary Folder\KidsHandsBrRe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8067" y="196909"/>
            <a:ext cx="593436" cy="59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4149444" y="6491694"/>
            <a:ext cx="91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672ED-0626-43B2-8DC2-9DF8B71071C4}" type="datetime1">
              <a:rPr lang="en-US" sz="1100" smtClean="0">
                <a:solidFill>
                  <a:schemeClr val="bg1"/>
                </a:solidFill>
              </a:rPr>
              <a:t>1/22/2015</a:t>
            </a:fld>
            <a:endParaRPr lang="en-US" sz="1100" dirty="0" smtClean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301844" y="6159131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1D0C17-4122-4793-8D1B-2CCFC0844FE6}" type="slidenum">
              <a:rPr lang="en-US" smtClean="0">
                <a:solidFill>
                  <a:schemeClr val="bg1"/>
                </a:solidFill>
              </a:rPr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 smtClean="0">
              <a:solidFill>
                <a:schemeClr val="bg1"/>
              </a:solidFill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00674" y="6044799"/>
            <a:ext cx="8551676" cy="674053"/>
            <a:chOff x="300674" y="5955347"/>
            <a:chExt cx="8551676" cy="674053"/>
          </a:xfrm>
        </p:grpSpPr>
        <p:sp>
          <p:nvSpPr>
            <p:cNvPr id="41" name="Rectangle 40"/>
            <p:cNvSpPr/>
            <p:nvPr userDrawn="1"/>
          </p:nvSpPr>
          <p:spPr>
            <a:xfrm>
              <a:off x="5638799" y="5964872"/>
              <a:ext cx="3213551" cy="664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2" name="Picture 2" descr="ode-eld_logoUSEthis_201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3039" y="5964871"/>
              <a:ext cx="2345636" cy="656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43" name="Group 42"/>
            <p:cNvGrpSpPr/>
            <p:nvPr userDrawn="1"/>
          </p:nvGrpSpPr>
          <p:grpSpPr>
            <a:xfrm>
              <a:off x="300674" y="5955347"/>
              <a:ext cx="3213551" cy="664528"/>
              <a:chOff x="300674" y="5993447"/>
              <a:chExt cx="3213551" cy="664528"/>
            </a:xfrm>
          </p:grpSpPr>
          <p:sp>
            <p:nvSpPr>
              <p:cNvPr id="44" name="Rectangle 43"/>
              <p:cNvSpPr/>
              <p:nvPr userDrawn="1"/>
            </p:nvSpPr>
            <p:spPr>
              <a:xfrm>
                <a:off x="300674" y="5993447"/>
                <a:ext cx="3213551" cy="6645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5" name="Group 44"/>
              <p:cNvGrpSpPr/>
              <p:nvPr/>
            </p:nvGrpSpPr>
            <p:grpSpPr>
              <a:xfrm>
                <a:off x="314324" y="6088263"/>
                <a:ext cx="3190876" cy="475816"/>
                <a:chOff x="312012" y="6195668"/>
                <a:chExt cx="3190876" cy="475816"/>
              </a:xfrm>
            </p:grpSpPr>
            <p:sp>
              <p:nvSpPr>
                <p:cNvPr id="46" name="TextBox 45"/>
                <p:cNvSpPr txBox="1"/>
                <p:nvPr userDrawn="1"/>
              </p:nvSpPr>
              <p:spPr>
                <a:xfrm>
                  <a:off x="312012" y="6195668"/>
                  <a:ext cx="319087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pic>
              <p:nvPicPr>
                <p:cNvPr id="47" name="Picture 5" descr="J:\ASMT\Communication--Jessie\Logos and Brands\ODE Labels\Learning\ISAA\PNG\lbl_Learning-ISAAU-T2AsmtAccount.png"/>
                <p:cNvPicPr>
                  <a:picLocks noChangeAspect="1" noChangeArrowheads="1"/>
                </p:cNvPicPr>
                <p:nvPr userDrawn="1"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1225" y="6209144"/>
                  <a:ext cx="2978539" cy="46234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5959367"/>
            <a:ext cx="8842248" cy="738583"/>
          </a:xfrm>
          <a:prstGeom prst="rect">
            <a:avLst/>
          </a:prstGeom>
          <a:solidFill>
            <a:srgbClr val="005DA2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1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885488"/>
            <a:ext cx="8534400" cy="42379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1" name="Oval 20"/>
          <p:cNvSpPr/>
          <p:nvPr/>
        </p:nvSpPr>
        <p:spPr>
          <a:xfrm>
            <a:off x="4058112" y="990600"/>
            <a:ext cx="894888" cy="89488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" descr="I:\aManagement\Kathleen Vanderwall\Temporary Folder\KidsHandsBrRed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602" y="1214657"/>
            <a:ext cx="593436" cy="593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149444" y="6436278"/>
            <a:ext cx="9144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24672ED-0626-43B2-8DC2-9DF8B71071C4}" type="datetime1">
              <a:rPr lang="en-US" sz="1100" smtClean="0">
                <a:solidFill>
                  <a:schemeClr val="bg1"/>
                </a:solidFill>
              </a:rPr>
              <a:t>1/22/2015</a:t>
            </a:fld>
            <a:endParaRPr lang="en-US" sz="1100" dirty="0" smtClean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01844" y="6103715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21D0C17-4122-4793-8D1B-2CCFC0844FE6}" type="slidenum">
              <a:rPr lang="en-US" smtClean="0">
                <a:solidFill>
                  <a:schemeClr val="bg1"/>
                </a:solidFill>
              </a:rPr>
              <a:pPr marL="0" marR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180109"/>
            <a:ext cx="8534400" cy="1096636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300674" y="5994536"/>
            <a:ext cx="8551676" cy="674053"/>
            <a:chOff x="300674" y="5955347"/>
            <a:chExt cx="8551676" cy="674053"/>
          </a:xfrm>
        </p:grpSpPr>
        <p:sp>
          <p:nvSpPr>
            <p:cNvPr id="27" name="Rectangle 26"/>
            <p:cNvSpPr/>
            <p:nvPr userDrawn="1"/>
          </p:nvSpPr>
          <p:spPr>
            <a:xfrm>
              <a:off x="5638799" y="5964872"/>
              <a:ext cx="3213551" cy="66452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9" name="Picture 2" descr="ode-eld_logoUSEthis_2015"/>
            <p:cNvPicPr>
              <a:picLocks noChangeAspect="1" noChangeArrowheads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03039" y="5964871"/>
              <a:ext cx="2345636" cy="6562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" name="Group 29"/>
            <p:cNvGrpSpPr/>
            <p:nvPr userDrawn="1"/>
          </p:nvGrpSpPr>
          <p:grpSpPr>
            <a:xfrm>
              <a:off x="300674" y="5955347"/>
              <a:ext cx="3213551" cy="664528"/>
              <a:chOff x="300674" y="5993447"/>
              <a:chExt cx="3213551" cy="664528"/>
            </a:xfrm>
          </p:grpSpPr>
          <p:sp>
            <p:nvSpPr>
              <p:cNvPr id="31" name="Rectangle 30"/>
              <p:cNvSpPr/>
              <p:nvPr userDrawn="1"/>
            </p:nvSpPr>
            <p:spPr>
              <a:xfrm>
                <a:off x="300674" y="5993447"/>
                <a:ext cx="3213551" cy="6645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32" name="Group 31"/>
              <p:cNvGrpSpPr/>
              <p:nvPr/>
            </p:nvGrpSpPr>
            <p:grpSpPr>
              <a:xfrm>
                <a:off x="314324" y="6088263"/>
                <a:ext cx="3190876" cy="475816"/>
                <a:chOff x="312012" y="6195668"/>
                <a:chExt cx="3190876" cy="475816"/>
              </a:xfrm>
            </p:grpSpPr>
            <p:sp>
              <p:nvSpPr>
                <p:cNvPr id="33" name="TextBox 32"/>
                <p:cNvSpPr txBox="1"/>
                <p:nvPr userDrawn="1"/>
              </p:nvSpPr>
              <p:spPr>
                <a:xfrm>
                  <a:off x="312012" y="6195668"/>
                  <a:ext cx="3190876" cy="369332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 rtlCol="0">
                  <a:spAutoFit/>
                </a:bodyPr>
                <a:lstStyle/>
                <a:p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pic>
              <p:nvPicPr>
                <p:cNvPr id="34" name="Picture 5" descr="J:\ASMT\Communication--Jessie\Logos and Brands\ODE Labels\Learning\ISAA\PNG\lbl_Learning-ISAAU-T2AsmtAccount.png"/>
                <p:cNvPicPr>
                  <a:picLocks noChangeAspect="1" noChangeArrowheads="1"/>
                </p:cNvPicPr>
                <p:nvPr userDrawn="1"/>
              </p:nvPicPr>
              <p:blipFill>
                <a:blip r:embed="rId1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41225" y="6209144"/>
                  <a:ext cx="2978539" cy="46234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2" r:id="rId7"/>
    <p:sldLayoutId id="2147483693" r:id="rId8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rveymonkey.com/s/3WYS2J2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Planning for 2015-2016 </a:t>
            </a:r>
          </a:p>
          <a:p>
            <a:endParaRPr lang="en-US" sz="2000" dirty="0"/>
          </a:p>
          <a:p>
            <a:r>
              <a:rPr lang="en-US" sz="2000" dirty="0" smtClean="0"/>
              <a:t>January 22, 2015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57" y="381000"/>
            <a:ext cx="8958943" cy="14478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2015-16 Kindergarten Assessment: </a:t>
            </a:r>
            <a:br>
              <a:rPr lang="en-US" sz="3600" b="1" dirty="0" smtClean="0"/>
            </a:br>
            <a:r>
              <a:rPr lang="en-US" sz="3600" b="1" dirty="0" smtClean="0"/>
              <a:t>Proposed </a:t>
            </a:r>
            <a:r>
              <a:rPr lang="en-US" sz="3200" b="1" dirty="0" smtClean="0"/>
              <a:t>Data Entry and Reporting Enhancement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74802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>
          <a:xfrm>
            <a:off x="152400" y="1676400"/>
            <a:ext cx="8653272" cy="4346448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sz="2800" b="1" dirty="0" smtClean="0"/>
              <a:t>Proposal:</a:t>
            </a:r>
          </a:p>
          <a:p>
            <a:r>
              <a:rPr lang="en-US" sz="2800" dirty="0" smtClean="0"/>
              <a:t>Use AIR’s Data Entry Interface (DEI) to submit student responses and scores for the Kindergarten Assessment</a:t>
            </a:r>
            <a:endParaRPr lang="en-US" sz="2800" dirty="0"/>
          </a:p>
          <a:p>
            <a:pPr marL="0" lvl="0" indent="0">
              <a:buNone/>
            </a:pPr>
            <a:r>
              <a:rPr lang="en-US" sz="2800" b="1" dirty="0" smtClean="0"/>
              <a:t>What is the DEI?</a:t>
            </a:r>
          </a:p>
          <a:p>
            <a:r>
              <a:rPr lang="en-US" sz="2800" dirty="0"/>
              <a:t>Streamlined user interface, accessible to authorized school or district staff (including test administrators) via </a:t>
            </a:r>
            <a:r>
              <a:rPr lang="en-US" sz="2800" dirty="0" smtClean="0"/>
              <a:t>iPad or Android tablets, PC or Mac laptops, and desktops</a:t>
            </a:r>
            <a:endParaRPr lang="en-US" sz="2800" dirty="0"/>
          </a:p>
          <a:p>
            <a:r>
              <a:rPr lang="en-US" sz="2800" dirty="0" smtClean="0"/>
              <a:t>Hosted through same OAKS Portal used for Oregon’s online assessments (Smarter Balanced, OAKS Science and Social Sciences, and the ELPA)</a:t>
            </a:r>
            <a:endParaRPr lang="en-US" sz="3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Overview</a:t>
            </a:r>
            <a:endParaRPr lang="en-US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56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Benefits</a:t>
            </a:r>
            <a:endParaRPr lang="en-US" sz="36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503920" cy="434644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Reduces cost</a:t>
            </a:r>
          </a:p>
          <a:p>
            <a:pPr lvl="1"/>
            <a:r>
              <a:rPr lang="en-US" dirty="0" smtClean="0"/>
              <a:t>Replaces need to print and ship Assessor Booklets A1 and A2</a:t>
            </a:r>
          </a:p>
          <a:p>
            <a:pPr lvl="1"/>
            <a:r>
              <a:rPr lang="en-US" dirty="0" smtClean="0"/>
              <a:t>Reduces district costs for securely destroying printed test materials</a:t>
            </a:r>
          </a:p>
          <a:p>
            <a:r>
              <a:rPr lang="en-US" dirty="0" smtClean="0"/>
              <a:t>Saves time</a:t>
            </a:r>
          </a:p>
          <a:p>
            <a:pPr lvl="1"/>
            <a:r>
              <a:rPr lang="en-US" dirty="0" smtClean="0"/>
              <a:t>Enables Test Administrators to enter student responses and scores in real </a:t>
            </a:r>
            <a:r>
              <a:rPr lang="en-US" dirty="0"/>
              <a:t>time via tablet, laptop, </a:t>
            </a:r>
            <a:r>
              <a:rPr lang="en-US" dirty="0" smtClean="0"/>
              <a:t>or desktop</a:t>
            </a:r>
          </a:p>
          <a:p>
            <a:pPr lvl="1"/>
            <a:r>
              <a:rPr lang="en-US" dirty="0" smtClean="0"/>
              <a:t>Removes </a:t>
            </a:r>
            <a:r>
              <a:rPr lang="en-US" dirty="0" smtClean="0"/>
              <a:t>need for separate data entry after test administration</a:t>
            </a:r>
          </a:p>
          <a:p>
            <a:r>
              <a:rPr lang="en-US" dirty="0" smtClean="0"/>
              <a:t>Offers improved QC measures</a:t>
            </a:r>
          </a:p>
          <a:p>
            <a:pPr lvl="1"/>
            <a:r>
              <a:rPr lang="en-US" dirty="0" smtClean="0"/>
              <a:t>Reduces risk of transcription error</a:t>
            </a:r>
          </a:p>
          <a:p>
            <a:pPr lvl="1"/>
            <a:r>
              <a:rPr lang="en-US" dirty="0" smtClean="0"/>
              <a:t>Allows districts to track participation and identify students who still </a:t>
            </a:r>
            <a:r>
              <a:rPr lang="en-US" dirty="0"/>
              <a:t>need to test</a:t>
            </a:r>
          </a:p>
          <a:p>
            <a:pPr lvl="1"/>
            <a:r>
              <a:rPr lang="en-US" dirty="0"/>
              <a:t>Allows districts to access Kindergarten Assessment </a:t>
            </a:r>
            <a:r>
              <a:rPr lang="en-US" dirty="0" smtClean="0"/>
              <a:t>unofficial reports </a:t>
            </a:r>
            <a:r>
              <a:rPr lang="en-US" dirty="0"/>
              <a:t>in real time through OAKS Online Reporting System</a:t>
            </a:r>
          </a:p>
        </p:txBody>
      </p:sp>
    </p:spTree>
    <p:extLst>
      <p:ext uri="{BB962C8B-B14F-4D97-AF65-F5344CB8AC3E}">
        <p14:creationId xmlns:p14="http://schemas.microsoft.com/office/powerpoint/2010/main" val="94878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dirty="0" smtClean="0"/>
              <a:t>Proposed Data </a:t>
            </a:r>
            <a:r>
              <a:rPr lang="en-US" sz="3000" dirty="0"/>
              <a:t>Entry and Reporting Flow Chart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964" y="3511288"/>
            <a:ext cx="2286000" cy="72772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 KA data transferred from AIR to </a:t>
            </a:r>
            <a:r>
              <a:rPr lang="en-US" sz="1000" b="1" dirty="0" smtClean="0">
                <a:solidFill>
                  <a:schemeClr val="tx1"/>
                </a:solidFill>
              </a:rPr>
              <a:t>ODE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8075" y="2058795"/>
            <a:ext cx="2469078" cy="71802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000" b="1"/>
            </a:lvl1pPr>
          </a:lstStyle>
          <a:p>
            <a:r>
              <a:rPr lang="en-US" dirty="0"/>
              <a:t> </a:t>
            </a:r>
            <a:r>
              <a:rPr lang="en-US" dirty="0">
                <a:solidFill>
                  <a:schemeClr val="tx1"/>
                </a:solidFill>
              </a:rPr>
              <a:t>ODE loads data  into Student  Centered Staging database nightly </a:t>
            </a:r>
          </a:p>
        </p:txBody>
      </p:sp>
      <p:sp>
        <p:nvSpPr>
          <p:cNvPr id="8" name="Rectangle 7"/>
          <p:cNvSpPr/>
          <p:nvPr/>
        </p:nvSpPr>
        <p:spPr>
          <a:xfrm>
            <a:off x="397909" y="5021306"/>
            <a:ext cx="2146110" cy="648443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 ODE receives files from </a:t>
            </a:r>
            <a:r>
              <a:rPr lang="en-US" sz="1000" b="1" dirty="0" smtClean="0">
                <a:solidFill>
                  <a:schemeClr val="tx1"/>
                </a:solidFill>
              </a:rPr>
              <a:t>AIR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7964" y="2058795"/>
            <a:ext cx="2286000" cy="709551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 Using DEI, TA Submits Student  Responses for Scoring</a:t>
            </a:r>
            <a:br>
              <a:rPr lang="en-US" sz="1000" b="1" dirty="0" smtClean="0">
                <a:solidFill>
                  <a:schemeClr val="tx1"/>
                </a:solidFill>
              </a:rPr>
            </a:br>
            <a:r>
              <a:rPr lang="en-US" sz="1000" b="1" dirty="0" smtClean="0">
                <a:solidFill>
                  <a:schemeClr val="tx1"/>
                </a:solidFill>
              </a:rPr>
              <a:t>(captured by AIR)</a:t>
            </a:r>
            <a:endParaRPr lang="en-US" sz="1000" b="1" dirty="0">
              <a:solidFill>
                <a:schemeClr val="tx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469642" y="3046342"/>
            <a:ext cx="2469078" cy="73477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 algn="ctr"/>
            <a:r>
              <a:rPr lang="en-US" sz="1000" b="1" dirty="0" smtClean="0">
                <a:solidFill>
                  <a:schemeClr val="tx1"/>
                </a:solidFill>
              </a:rPr>
              <a:t> KA data will be copied from Student Center Staging to Student Centered ODS (warehouse) nightly, after load to Staging.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>
            <a:stCxn id="12" idx="2"/>
            <a:endCxn id="4" idx="0"/>
          </p:cNvCxnSpPr>
          <p:nvPr/>
        </p:nvCxnSpPr>
        <p:spPr>
          <a:xfrm>
            <a:off x="1470964" y="2768346"/>
            <a:ext cx="0" cy="74294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7292858" y="2592893"/>
            <a:ext cx="1562100" cy="104974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bg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1000" b="1"/>
            </a:lvl1pPr>
          </a:lstStyle>
          <a:p>
            <a:r>
              <a:rPr lang="en-US" sz="800" b="0" dirty="0"/>
              <a:t> </a:t>
            </a:r>
            <a:r>
              <a:rPr lang="en-US" b="0" dirty="0">
                <a:solidFill>
                  <a:sysClr val="windowText" lastClr="000000"/>
                </a:solidFill>
              </a:rPr>
              <a:t>Districts will be able to review/edit their </a:t>
            </a:r>
            <a:r>
              <a:rPr lang="en-US" b="0" dirty="0" smtClean="0">
                <a:solidFill>
                  <a:sysClr val="windowText" lastClr="000000"/>
                </a:solidFill>
              </a:rPr>
              <a:t>official records </a:t>
            </a:r>
            <a:r>
              <a:rPr lang="en-US" b="0" dirty="0">
                <a:solidFill>
                  <a:sysClr val="windowText" lastClr="000000"/>
                </a:solidFill>
              </a:rPr>
              <a:t>in Student Center Staging  (during designated window)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679690" y="4342265"/>
            <a:ext cx="1040580" cy="10032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bg1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b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1000" b="0" dirty="0" smtClean="0">
                <a:solidFill>
                  <a:sysClr val="windowText" lastClr="000000"/>
                </a:solidFill>
              </a:rPr>
              <a:t>Unofficial </a:t>
            </a:r>
            <a:r>
              <a:rPr lang="en-US" sz="1000" dirty="0" smtClean="0">
                <a:solidFill>
                  <a:sysClr val="windowText" lastClr="000000"/>
                </a:solidFill>
              </a:rPr>
              <a:t> </a:t>
            </a:r>
            <a:r>
              <a:rPr lang="en-US" sz="1000" b="0" dirty="0" smtClean="0">
                <a:solidFill>
                  <a:sysClr val="windowText" lastClr="000000"/>
                </a:solidFill>
              </a:rPr>
              <a:t>KA data  will be posted to </a:t>
            </a:r>
            <a:br>
              <a:rPr lang="en-US" sz="1000" b="0" dirty="0" smtClean="0">
                <a:solidFill>
                  <a:sysClr val="windowText" lastClr="000000"/>
                </a:solidFill>
              </a:rPr>
            </a:br>
            <a:r>
              <a:rPr lang="en-US" sz="1000" b="0" dirty="0" smtClean="0">
                <a:solidFill>
                  <a:sysClr val="windowText" lastClr="000000"/>
                </a:solidFill>
              </a:rPr>
              <a:t>OAKS  </a:t>
            </a:r>
            <a:r>
              <a:rPr lang="en-US" sz="1100" b="0" dirty="0" smtClean="0">
                <a:solidFill>
                  <a:sysClr val="windowText" lastClr="000000"/>
                </a:solidFill>
              </a:rPr>
              <a:t>Online Reporting System</a:t>
            </a:r>
          </a:p>
        </p:txBody>
      </p:sp>
      <p:sp>
        <p:nvSpPr>
          <p:cNvPr id="72" name="Rectangle 71"/>
          <p:cNvSpPr/>
          <p:nvPr/>
        </p:nvSpPr>
        <p:spPr>
          <a:xfrm>
            <a:off x="4423011" y="4080373"/>
            <a:ext cx="2469079" cy="171407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2"/>
            <a:r>
              <a:rPr lang="en-US" sz="1000" b="1" dirty="0" smtClean="0"/>
              <a:t> </a:t>
            </a:r>
            <a:r>
              <a:rPr lang="en-US" sz="1000" b="1" dirty="0" smtClean="0">
                <a:solidFill>
                  <a:schemeClr val="tx1"/>
                </a:solidFill>
              </a:rPr>
              <a:t>Districts will be able to: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Download data from Accountability  Warehouse Extract (AWE) within 48 hours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Download printable reports from Secure Assessment Reports (SAR) within 48 hours</a:t>
            </a:r>
          </a:p>
          <a:p>
            <a:pPr marL="171450" lvl="2" indent="-171450">
              <a:buFont typeface="Arial" panose="020B0604020202020204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All reporting  and report validation will pull data from  Student  Centered ODS. </a:t>
            </a:r>
            <a:r>
              <a:rPr lang="en-US" sz="1000" b="1" dirty="0">
                <a:solidFill>
                  <a:schemeClr val="tx1"/>
                </a:solidFill>
              </a:rPr>
              <a:t>	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123" name="Straight Arrow Connector 122"/>
          <p:cNvCxnSpPr/>
          <p:nvPr/>
        </p:nvCxnSpPr>
        <p:spPr>
          <a:xfrm flipH="1">
            <a:off x="1504515" y="4314969"/>
            <a:ext cx="2843" cy="70633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Elbow Connector 125"/>
          <p:cNvCxnSpPr/>
          <p:nvPr/>
        </p:nvCxnSpPr>
        <p:spPr>
          <a:xfrm>
            <a:off x="2630559" y="4080373"/>
            <a:ext cx="647521" cy="285388"/>
          </a:xfrm>
          <a:prstGeom prst="bentConnector2">
            <a:avLst/>
          </a:prstGeom>
          <a:ln w="2857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Elbow Connector 139"/>
          <p:cNvCxnSpPr/>
          <p:nvPr/>
        </p:nvCxnSpPr>
        <p:spPr>
          <a:xfrm flipV="1">
            <a:off x="2548568" y="2593868"/>
            <a:ext cx="1954056" cy="2927721"/>
          </a:xfrm>
          <a:prstGeom prst="bentConnector3">
            <a:avLst>
              <a:gd name="adj1" fmla="val 70953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endCxn id="41" idx="0"/>
          </p:cNvCxnSpPr>
          <p:nvPr/>
        </p:nvCxnSpPr>
        <p:spPr>
          <a:xfrm flipH="1">
            <a:off x="5704181" y="2776818"/>
            <a:ext cx="12929" cy="2695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41" idx="2"/>
          </p:cNvCxnSpPr>
          <p:nvPr/>
        </p:nvCxnSpPr>
        <p:spPr>
          <a:xfrm flipH="1">
            <a:off x="5691253" y="3781120"/>
            <a:ext cx="12928" cy="2931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Elbow Connector 154"/>
          <p:cNvCxnSpPr>
            <a:endCxn id="44" idx="0"/>
          </p:cNvCxnSpPr>
          <p:nvPr/>
        </p:nvCxnSpPr>
        <p:spPr>
          <a:xfrm>
            <a:off x="6969098" y="2169071"/>
            <a:ext cx="1104810" cy="423822"/>
          </a:xfrm>
          <a:prstGeom prst="bentConnector2">
            <a:avLst/>
          </a:prstGeom>
          <a:ln w="28575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799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sz="1200" dirty="0" smtClean="0"/>
          </a:p>
          <a:p>
            <a:r>
              <a:rPr lang="en-US" sz="2500" dirty="0" smtClean="0"/>
              <a:t>Under this proposal, unofficial Kindergarten Assessment reports could be made available through the OAKS Online Reporting System in real time, in addition to </a:t>
            </a:r>
            <a:r>
              <a:rPr lang="en-US" sz="2500" smtClean="0"/>
              <a:t>the official reports </a:t>
            </a:r>
            <a:r>
              <a:rPr lang="en-US" sz="2500" dirty="0" smtClean="0"/>
              <a:t>provided through ODE’s reporting system</a:t>
            </a:r>
            <a:endParaRPr lang="en-US" sz="1800" dirty="0"/>
          </a:p>
          <a:p>
            <a:pPr marL="274320" lvl="3" indent="0">
              <a:buClr>
                <a:schemeClr val="accent1"/>
              </a:buClr>
              <a:buSzPct val="85000"/>
              <a:buNone/>
            </a:pPr>
            <a:endParaRPr lang="en-US" sz="1800" dirty="0"/>
          </a:p>
          <a:p>
            <a:pPr marL="0" lvl="2" indent="0">
              <a:buClr>
                <a:schemeClr val="accent1"/>
              </a:buClr>
              <a:buSzPct val="85000"/>
              <a:buNone/>
            </a:pPr>
            <a:r>
              <a:rPr lang="en-US" sz="2500" i="1" dirty="0"/>
              <a:t>*Student Centered Staging will still remain the official database of record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Proposed Reports through OAKS </a:t>
            </a:r>
            <a:br>
              <a:rPr lang="en-US" dirty="0" smtClean="0"/>
            </a:br>
            <a:r>
              <a:rPr lang="en-US" dirty="0" smtClean="0"/>
              <a:t>Online Reporting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40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want to hear from you!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2667000"/>
            <a:ext cx="8305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Please take a few minutes to respond to the following survey by </a:t>
            </a:r>
            <a:r>
              <a:rPr lang="en-US" sz="2400" b="1" dirty="0" smtClean="0"/>
              <a:t>Friday, January 30, 2015 </a:t>
            </a:r>
            <a:r>
              <a:rPr lang="en-US" sz="2400" dirty="0" smtClean="0"/>
              <a:t>to tell us what you think about the proposal to adopt the Data Entry Interface (DEI) and Online Reports for the Kindergarten Assessment. </a:t>
            </a:r>
          </a:p>
          <a:p>
            <a:endParaRPr lang="en-US" sz="2400" dirty="0"/>
          </a:p>
          <a:p>
            <a:r>
              <a:rPr lang="en-US" sz="2400" dirty="0" smtClean="0"/>
              <a:t>To take the survey, </a:t>
            </a:r>
            <a:r>
              <a:rPr lang="en-US" sz="2400" dirty="0" smtClean="0">
                <a:hlinkClick r:id="rId3"/>
              </a:rPr>
              <a:t>click here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98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4095</TotalTime>
  <Words>431</Words>
  <Application>Microsoft Office PowerPoint</Application>
  <PresentationFormat>On-screen Show (4:3)</PresentationFormat>
  <Paragraphs>48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Civic</vt:lpstr>
      <vt:lpstr>2015-16 Kindergarten Assessment:  Proposed Data Entry and Reporting Enhancement</vt:lpstr>
      <vt:lpstr>Overview</vt:lpstr>
      <vt:lpstr>Benefits</vt:lpstr>
      <vt:lpstr>Proposed Data Entry and Reporting Flow Chart</vt:lpstr>
      <vt:lpstr>Proposed Reports through OAKS  Online Reporting System</vt:lpstr>
      <vt:lpstr>We want to hear from you!</vt:lpstr>
    </vt:vector>
  </TitlesOfParts>
  <Company>Oregon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Holly Carter</cp:lastModifiedBy>
  <cp:revision>400</cp:revision>
  <cp:lastPrinted>2014-12-18T20:05:54Z</cp:lastPrinted>
  <dcterms:created xsi:type="dcterms:W3CDTF">2014-07-22T18:09:16Z</dcterms:created>
  <dcterms:modified xsi:type="dcterms:W3CDTF">2015-01-22T21:42:49Z</dcterms:modified>
</cp:coreProperties>
</file>