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90"/>
  </p:notesMasterIdLst>
  <p:sldIdLst>
    <p:sldId id="270" r:id="rId2"/>
    <p:sldId id="271" r:id="rId3"/>
    <p:sldId id="272" r:id="rId4"/>
    <p:sldId id="273" r:id="rId5"/>
    <p:sldId id="501" r:id="rId6"/>
    <p:sldId id="536" r:id="rId7"/>
    <p:sldId id="537" r:id="rId8"/>
    <p:sldId id="538" r:id="rId9"/>
    <p:sldId id="539" r:id="rId10"/>
    <p:sldId id="540" r:id="rId11"/>
    <p:sldId id="541" r:id="rId12"/>
    <p:sldId id="543" r:id="rId13"/>
    <p:sldId id="542" r:id="rId14"/>
    <p:sldId id="502" r:id="rId15"/>
    <p:sldId id="264" r:id="rId16"/>
    <p:sldId id="265" r:id="rId17"/>
    <p:sldId id="267" r:id="rId18"/>
    <p:sldId id="268" r:id="rId19"/>
    <p:sldId id="269" r:id="rId20"/>
    <p:sldId id="548" r:id="rId21"/>
    <p:sldId id="558" r:id="rId22"/>
    <p:sldId id="258" r:id="rId23"/>
    <p:sldId id="549" r:id="rId24"/>
    <p:sldId id="550" r:id="rId25"/>
    <p:sldId id="559" r:id="rId26"/>
    <p:sldId id="560" r:id="rId27"/>
    <p:sldId id="561" r:id="rId28"/>
    <p:sldId id="562" r:id="rId29"/>
    <p:sldId id="563" r:id="rId30"/>
    <p:sldId id="564" r:id="rId31"/>
    <p:sldId id="565" r:id="rId32"/>
    <p:sldId id="566" r:id="rId33"/>
    <p:sldId id="567" r:id="rId34"/>
    <p:sldId id="568" r:id="rId35"/>
    <p:sldId id="569" r:id="rId36"/>
    <p:sldId id="552" r:id="rId37"/>
    <p:sldId id="553" r:id="rId38"/>
    <p:sldId id="554" r:id="rId39"/>
    <p:sldId id="570" r:id="rId40"/>
    <p:sldId id="551" r:id="rId41"/>
    <p:sldId id="555" r:id="rId42"/>
    <p:sldId id="571" r:id="rId43"/>
    <p:sldId id="573" r:id="rId44"/>
    <p:sldId id="572" r:id="rId45"/>
    <p:sldId id="580" r:id="rId46"/>
    <p:sldId id="516" r:id="rId47"/>
    <p:sldId id="515" r:id="rId48"/>
    <p:sldId id="514" r:id="rId49"/>
    <p:sldId id="318" r:id="rId50"/>
    <p:sldId id="319" r:id="rId51"/>
    <p:sldId id="512" r:id="rId52"/>
    <p:sldId id="345" r:id="rId53"/>
    <p:sldId id="504" r:id="rId54"/>
    <p:sldId id="503" r:id="rId55"/>
    <p:sldId id="499" r:id="rId56"/>
    <p:sldId id="493" r:id="rId57"/>
    <p:sldId id="324" r:id="rId58"/>
    <p:sldId id="325" r:id="rId59"/>
    <p:sldId id="582" r:id="rId60"/>
    <p:sldId id="581" r:id="rId61"/>
    <p:sldId id="583" r:id="rId62"/>
    <p:sldId id="584" r:id="rId63"/>
    <p:sldId id="585" r:id="rId64"/>
    <p:sldId id="586" r:id="rId65"/>
    <p:sldId id="587" r:id="rId66"/>
    <p:sldId id="588" r:id="rId67"/>
    <p:sldId id="589" r:id="rId68"/>
    <p:sldId id="544" r:id="rId69"/>
    <p:sldId id="257" r:id="rId70"/>
    <p:sldId id="259" r:id="rId71"/>
    <p:sldId id="260" r:id="rId72"/>
    <p:sldId id="262" r:id="rId73"/>
    <p:sldId id="261" r:id="rId74"/>
    <p:sldId id="263" r:id="rId75"/>
    <p:sldId id="545" r:id="rId76"/>
    <p:sldId id="546" r:id="rId77"/>
    <p:sldId id="547" r:id="rId78"/>
    <p:sldId id="556" r:id="rId79"/>
    <p:sldId id="578" r:id="rId80"/>
    <p:sldId id="574" r:id="rId81"/>
    <p:sldId id="575" r:id="rId82"/>
    <p:sldId id="576" r:id="rId83"/>
    <p:sldId id="579" r:id="rId84"/>
    <p:sldId id="577" r:id="rId85"/>
    <p:sldId id="590" r:id="rId86"/>
    <p:sldId id="591" r:id="rId87"/>
    <p:sldId id="592" r:id="rId88"/>
    <p:sldId id="593" r:id="rId8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69" autoAdjust="0"/>
    <p:restoredTop sz="83491"/>
  </p:normalViewPr>
  <p:slideViewPr>
    <p:cSldViewPr snapToGrid="0">
      <p:cViewPr varScale="1">
        <p:scale>
          <a:sx n="123" d="100"/>
          <a:sy n="123" d="100"/>
        </p:scale>
        <p:origin x="552" y="19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16E269B5-A450-40E7-A292-22517D9C251B}" type="datetimeFigureOut">
              <a:rPr lang="en-US" smtClean="0"/>
              <a:t>9/10/18</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2B63952-BBA8-4838-A0CF-80F9272645AB}" type="slidenum">
              <a:rPr lang="en-US" smtClean="0"/>
              <a:t>‹#›</a:t>
            </a:fld>
            <a:endParaRPr lang="en-US"/>
          </a:p>
        </p:txBody>
      </p:sp>
    </p:spTree>
    <p:extLst>
      <p:ext uri="{BB962C8B-B14F-4D97-AF65-F5344CB8AC3E}">
        <p14:creationId xmlns:p14="http://schemas.microsoft.com/office/powerpoint/2010/main" val="4115451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 sharing copies</a:t>
            </a:r>
            <a:r>
              <a:rPr lang="en-US" baseline="0" dirty="0"/>
              <a:t> </a:t>
            </a:r>
            <a:r>
              <a:rPr lang="en-US" baseline="0"/>
              <a:t>of the RFI</a:t>
            </a:r>
            <a:endParaRPr lang="en-US"/>
          </a:p>
        </p:txBody>
      </p:sp>
      <p:sp>
        <p:nvSpPr>
          <p:cNvPr id="4" name="Slide Number Placeholder 3"/>
          <p:cNvSpPr>
            <a:spLocks noGrp="1"/>
          </p:cNvSpPr>
          <p:nvPr>
            <p:ph type="sldNum" sz="quarter" idx="10"/>
          </p:nvPr>
        </p:nvSpPr>
        <p:spPr/>
        <p:txBody>
          <a:bodyPr/>
          <a:lstStyle/>
          <a:p>
            <a:fld id="{229FE0B8-4B27-4B96-82D5-3C6CC8C3EC56}" type="slidenum">
              <a:rPr lang="en-US" smtClean="0"/>
              <a:t>5</a:t>
            </a:fld>
            <a:endParaRPr lang="en-US"/>
          </a:p>
        </p:txBody>
      </p:sp>
    </p:spTree>
    <p:extLst>
      <p:ext uri="{BB962C8B-B14F-4D97-AF65-F5344CB8AC3E}">
        <p14:creationId xmlns:p14="http://schemas.microsoft.com/office/powerpoint/2010/main" val="2091238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Science Teachers were surveyed on the amount of each type of item and the estimated time of the test.</a:t>
            </a:r>
          </a:p>
          <a:p>
            <a:pPr marL="628650" lvl="1" indent="-171450">
              <a:buFont typeface="Arial" panose="020B0604020202020204" pitchFamily="34" charset="0"/>
              <a:buChar char="•"/>
            </a:pPr>
            <a:r>
              <a:rPr lang="en-US" dirty="0"/>
              <a:t>Selection of ES design is based on the MINIMUM amount of time for valid data, </a:t>
            </a:r>
          </a:p>
          <a:p>
            <a:pPr marL="628650" lvl="1" indent="-171450">
              <a:buFont typeface="Arial" panose="020B0604020202020204" pitchFamily="34" charset="0"/>
              <a:buChar char="•"/>
            </a:pPr>
            <a:r>
              <a:rPr lang="en-US" dirty="0"/>
              <a:t>60% of MS teachers surveyed were in favor of having more items rather than fewer to give them a more accurate view of performance relative to standards across groups of students</a:t>
            </a:r>
          </a:p>
          <a:p>
            <a:pPr marL="628650" lvl="1" indent="-171450">
              <a:buFont typeface="Arial" panose="020B0604020202020204" pitchFamily="34" charset="0"/>
              <a:buChar char="•"/>
            </a:pPr>
            <a:r>
              <a:rPr lang="en-US" dirty="0"/>
              <a:t>80% of HS teachers surveyed were in favor of an approximately 90 minute test</a:t>
            </a:r>
          </a:p>
          <a:p>
            <a:pPr marL="171450" lvl="0" indent="-171450">
              <a:buFont typeface="Arial" panose="020B0604020202020204" pitchFamily="34" charset="0"/>
              <a:buChar char="•"/>
            </a:pPr>
            <a:r>
              <a:rPr lang="en-US" dirty="0"/>
              <a:t>Increasing items in high school allows each student to demonstrate the greater cognitive complexity/critical thinking necessitated by cluster items thereby demonstrating college and career readiness skills to a greater depth.</a:t>
            </a:r>
          </a:p>
        </p:txBody>
      </p:sp>
      <p:sp>
        <p:nvSpPr>
          <p:cNvPr id="4" name="Slide Number Placeholder 3"/>
          <p:cNvSpPr>
            <a:spLocks noGrp="1"/>
          </p:cNvSpPr>
          <p:nvPr>
            <p:ph type="sldNum" sz="quarter" idx="5"/>
          </p:nvPr>
        </p:nvSpPr>
        <p:spPr/>
        <p:txBody>
          <a:bodyPr/>
          <a:lstStyle/>
          <a:p>
            <a:fld id="{E2B63952-BBA8-4838-A0CF-80F9272645AB}" type="slidenum">
              <a:rPr lang="en-US" smtClean="0"/>
              <a:t>70</a:t>
            </a:fld>
            <a:endParaRPr lang="en-US"/>
          </a:p>
        </p:txBody>
      </p:sp>
    </p:spTree>
    <p:extLst>
      <p:ext uri="{BB962C8B-B14F-4D97-AF65-F5344CB8AC3E}">
        <p14:creationId xmlns:p14="http://schemas.microsoft.com/office/powerpoint/2010/main" val="2172857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length of cluster items, embedded tables and graphs, and numerous drop down menus creates a very long document to scroll through when presented in stacked Spanish. Answer boxes for stacked Spanish often appear within English text, rather than give the student two places to answer.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toggle would allow the student to answer in either language, with their translated answer appearing in the other screen.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believe this will make clusters easier to read for students taking the test in Spanish and will reduce confusion for student response. A cog lab has been tentatively scheduled for November to probe students who would take the test in Spanish to see if our assumption is correct.</a:t>
            </a:r>
          </a:p>
        </p:txBody>
      </p:sp>
      <p:sp>
        <p:nvSpPr>
          <p:cNvPr id="4" name="Slide Number Placeholder 3"/>
          <p:cNvSpPr>
            <a:spLocks noGrp="1"/>
          </p:cNvSpPr>
          <p:nvPr>
            <p:ph type="sldNum" sz="quarter" idx="5"/>
          </p:nvPr>
        </p:nvSpPr>
        <p:spPr/>
        <p:txBody>
          <a:bodyPr/>
          <a:lstStyle/>
          <a:p>
            <a:fld id="{E2B63952-BBA8-4838-A0CF-80F9272645AB}" type="slidenum">
              <a:rPr lang="en-US" smtClean="0"/>
              <a:t>72</a:t>
            </a:fld>
            <a:endParaRPr lang="en-US"/>
          </a:p>
        </p:txBody>
      </p:sp>
    </p:spTree>
    <p:extLst>
      <p:ext uri="{BB962C8B-B14F-4D97-AF65-F5344CB8AC3E}">
        <p14:creationId xmlns:p14="http://schemas.microsoft.com/office/powerpoint/2010/main" val="1897235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comes from my NCSA presentation.</a:t>
            </a:r>
            <a:r>
              <a:rPr lang="en-US" baseline="0" dirty="0"/>
              <a:t>  It’s </a:t>
            </a:r>
            <a:r>
              <a:rPr lang="en-US" dirty="0"/>
              <a:t>too text heavy, but I included in case any</a:t>
            </a:r>
            <a:r>
              <a:rPr lang="en-US" baseline="0" dirty="0"/>
              <a:t> of the content is helpful.] </a:t>
            </a:r>
            <a:endParaRPr lang="en-US" dirty="0"/>
          </a:p>
        </p:txBody>
      </p:sp>
      <p:sp>
        <p:nvSpPr>
          <p:cNvPr id="4" name="Slide Number Placeholder 3"/>
          <p:cNvSpPr>
            <a:spLocks noGrp="1"/>
          </p:cNvSpPr>
          <p:nvPr>
            <p:ph type="sldNum" sz="quarter" idx="10"/>
          </p:nvPr>
        </p:nvSpPr>
        <p:spPr/>
        <p:txBody>
          <a:bodyPr/>
          <a:lstStyle/>
          <a:p>
            <a:pPr>
              <a:defRPr/>
            </a:pPr>
            <a:fld id="{2B734D15-A9F3-4A79-9C30-ADC2FEF15983}" type="slidenum">
              <a:rPr lang="en-US" smtClean="0"/>
              <a:pPr>
                <a:defRPr/>
              </a:pPr>
              <a:t>49</a:t>
            </a:fld>
            <a:endParaRPr lang="en-US" dirty="0"/>
          </a:p>
        </p:txBody>
      </p:sp>
    </p:spTree>
    <p:extLst>
      <p:ext uri="{BB962C8B-B14F-4D97-AF65-F5344CB8AC3E}">
        <p14:creationId xmlns:p14="http://schemas.microsoft.com/office/powerpoint/2010/main" val="3230052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Size of circles</a:t>
            </a:r>
            <a:r>
              <a:rPr lang="en-US" baseline="0" dirty="0"/>
              <a:t> is increasing grain size of standards measurement</a:t>
            </a:r>
          </a:p>
          <a:p>
            <a:r>
              <a:rPr lang="en-US" baseline="0" dirty="0"/>
              <a:t>Note the through line of clear connection to standards and students, suggesting you should be getting the confirmatory, aligned information as you move along the path.  If there is discrepant information at any point compared to the previous point, this is a cause for investigation about the alignment of the assessment practices.</a:t>
            </a:r>
          </a:p>
          <a:p>
            <a:endParaRPr lang="en-US" baseline="0" dirty="0"/>
          </a:p>
          <a:p>
            <a:r>
              <a:rPr lang="en-US" baseline="0" dirty="0"/>
              <a:t>Note also the increasing distance from the student, so formative assessment is clearly the most valuable method of collecting evidence to plan instructional adjustments for individual students.  As information gets further from the student, it generally  becomes more useful for program-level determinations.</a:t>
            </a:r>
          </a:p>
        </p:txBody>
      </p:sp>
      <p:sp>
        <p:nvSpPr>
          <p:cNvPr id="4" name="Slide Number Placeholder 3"/>
          <p:cNvSpPr>
            <a:spLocks noGrp="1"/>
          </p:cNvSpPr>
          <p:nvPr>
            <p:ph type="sldNum" sz="quarter" idx="10"/>
          </p:nvPr>
        </p:nvSpPr>
        <p:spPr/>
        <p:txBody>
          <a:bodyPr/>
          <a:lstStyle/>
          <a:p>
            <a:fld id="{2D2362C9-78ED-C04B-A739-68CFFF7568C6}" type="slidenum">
              <a:rPr lang="en-US" smtClean="0"/>
              <a:t>50</a:t>
            </a:fld>
            <a:endParaRPr lang="en-US"/>
          </a:p>
        </p:txBody>
      </p:sp>
    </p:spTree>
    <p:extLst>
      <p:ext uri="{BB962C8B-B14F-4D97-AF65-F5344CB8AC3E}">
        <p14:creationId xmlns:p14="http://schemas.microsoft.com/office/powerpoint/2010/main" val="963896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This</a:t>
            </a:r>
            <a:r>
              <a:rPr lang="en-US" altLang="en-US" baseline="0" dirty="0"/>
              <a:t> slide frames the upcoming slides about how the assessment team supports a balanced assessment system and shows that the state summative test needs to align with and extend from the local assessment practices, all of which are built around state standards.</a:t>
            </a:r>
          </a:p>
          <a:p>
            <a:pPr eaLnBrk="1" hangingPunct="1"/>
            <a:endParaRPr lang="en-US" altLang="en-US" dirty="0"/>
          </a:p>
        </p:txBody>
      </p:sp>
      <p:sp>
        <p:nvSpPr>
          <p:cNvPr id="35844"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itchFamily="34" charset="0"/>
              </a:defRPr>
            </a:lvl1pPr>
            <a:lvl2pPr marL="751122" indent="-288893">
              <a:defRPr>
                <a:solidFill>
                  <a:schemeClr val="tx1"/>
                </a:solidFill>
                <a:latin typeface="Gill Sans MT" pitchFamily="34" charset="0"/>
              </a:defRPr>
            </a:lvl2pPr>
            <a:lvl3pPr marL="1155573" indent="-231115">
              <a:defRPr>
                <a:solidFill>
                  <a:schemeClr val="tx1"/>
                </a:solidFill>
                <a:latin typeface="Gill Sans MT" pitchFamily="34" charset="0"/>
              </a:defRPr>
            </a:lvl3pPr>
            <a:lvl4pPr marL="1617802" indent="-231115">
              <a:defRPr>
                <a:solidFill>
                  <a:schemeClr val="tx1"/>
                </a:solidFill>
                <a:latin typeface="Gill Sans MT" pitchFamily="34" charset="0"/>
              </a:defRPr>
            </a:lvl4pPr>
            <a:lvl5pPr marL="2080031" indent="-231115">
              <a:defRPr>
                <a:solidFill>
                  <a:schemeClr val="tx1"/>
                </a:solidFill>
                <a:latin typeface="Gill Sans MT" pitchFamily="34" charset="0"/>
              </a:defRPr>
            </a:lvl5pPr>
            <a:lvl6pPr marL="2542261" indent="-231115" fontAlgn="base">
              <a:spcBef>
                <a:spcPct val="0"/>
              </a:spcBef>
              <a:spcAft>
                <a:spcPct val="0"/>
              </a:spcAft>
              <a:defRPr>
                <a:solidFill>
                  <a:schemeClr val="tx1"/>
                </a:solidFill>
                <a:latin typeface="Gill Sans MT" pitchFamily="34" charset="0"/>
              </a:defRPr>
            </a:lvl6pPr>
            <a:lvl7pPr marL="3004490" indent="-231115" fontAlgn="base">
              <a:spcBef>
                <a:spcPct val="0"/>
              </a:spcBef>
              <a:spcAft>
                <a:spcPct val="0"/>
              </a:spcAft>
              <a:defRPr>
                <a:solidFill>
                  <a:schemeClr val="tx1"/>
                </a:solidFill>
                <a:latin typeface="Gill Sans MT" pitchFamily="34" charset="0"/>
              </a:defRPr>
            </a:lvl7pPr>
            <a:lvl8pPr marL="3466719" indent="-231115" fontAlgn="base">
              <a:spcBef>
                <a:spcPct val="0"/>
              </a:spcBef>
              <a:spcAft>
                <a:spcPct val="0"/>
              </a:spcAft>
              <a:defRPr>
                <a:solidFill>
                  <a:schemeClr val="tx1"/>
                </a:solidFill>
                <a:latin typeface="Gill Sans MT" pitchFamily="34" charset="0"/>
              </a:defRPr>
            </a:lvl8pPr>
            <a:lvl9pPr marL="3928948" indent="-231115" fontAlgn="base">
              <a:spcBef>
                <a:spcPct val="0"/>
              </a:spcBef>
              <a:spcAft>
                <a:spcPct val="0"/>
              </a:spcAft>
              <a:defRPr>
                <a:solidFill>
                  <a:schemeClr val="tx1"/>
                </a:solidFill>
                <a:latin typeface="Gill Sans MT" pitchFamily="34" charset="0"/>
              </a:defRPr>
            </a:lvl9pPr>
          </a:lstStyle>
          <a:p>
            <a:pPr fontAlgn="base">
              <a:spcBef>
                <a:spcPct val="0"/>
              </a:spcBef>
              <a:spcAft>
                <a:spcPct val="0"/>
              </a:spcAft>
              <a:defRPr/>
            </a:pPr>
            <a:fld id="{04E8B719-E914-4866-AEC5-9FDACF400B53}" type="slidenum">
              <a:rPr lang="en-US" altLang="en-US" smtClean="0">
                <a:latin typeface="Calibri" pitchFamily="34" charset="0"/>
              </a:rPr>
              <a:pPr fontAlgn="base">
                <a:spcBef>
                  <a:spcPct val="0"/>
                </a:spcBef>
                <a:spcAft>
                  <a:spcPct val="0"/>
                </a:spcAft>
                <a:defRPr/>
              </a:pPr>
              <a:t>51</a:t>
            </a:fld>
            <a:endParaRPr lang="en-US" altLang="en-US">
              <a:latin typeface="Calibri" pitchFamily="34" charset="0"/>
            </a:endParaRPr>
          </a:p>
        </p:txBody>
      </p:sp>
    </p:spTree>
    <p:extLst>
      <p:ext uri="{BB962C8B-B14F-4D97-AF65-F5344CB8AC3E}">
        <p14:creationId xmlns:p14="http://schemas.microsoft.com/office/powerpoint/2010/main" val="3140347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35D9D9-B2EB-4DB9-8DF6-237B1CE78EFE}" type="slidenum">
              <a:rPr lang="en-US" smtClean="0"/>
              <a:pPr>
                <a:defRPr/>
              </a:pPr>
              <a:t>55</a:t>
            </a:fld>
            <a:endParaRPr lang="en-US" dirty="0"/>
          </a:p>
        </p:txBody>
      </p:sp>
    </p:spTree>
    <p:extLst>
      <p:ext uri="{BB962C8B-B14F-4D97-AF65-F5344CB8AC3E}">
        <p14:creationId xmlns:p14="http://schemas.microsoft.com/office/powerpoint/2010/main" val="2719856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35D9D9-B2EB-4DB9-8DF6-237B1CE78EFE}" type="slidenum">
              <a:rPr lang="en-US" smtClean="0"/>
              <a:pPr>
                <a:defRPr/>
              </a:pPr>
              <a:t>56</a:t>
            </a:fld>
            <a:endParaRPr lang="en-US" dirty="0"/>
          </a:p>
        </p:txBody>
      </p:sp>
    </p:spTree>
    <p:extLst>
      <p:ext uri="{BB962C8B-B14F-4D97-AF65-F5344CB8AC3E}">
        <p14:creationId xmlns:p14="http://schemas.microsoft.com/office/powerpoint/2010/main" val="1888005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B734D15-A9F3-4A79-9C30-ADC2FEF15983}" type="slidenum">
              <a:rPr lang="en-US" smtClean="0"/>
              <a:pPr>
                <a:defRPr/>
              </a:pPr>
              <a:t>57</a:t>
            </a:fld>
            <a:endParaRPr lang="en-US" dirty="0"/>
          </a:p>
        </p:txBody>
      </p:sp>
    </p:spTree>
    <p:extLst>
      <p:ext uri="{BB962C8B-B14F-4D97-AF65-F5344CB8AC3E}">
        <p14:creationId xmlns:p14="http://schemas.microsoft.com/office/powerpoint/2010/main" val="4142690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B734D15-A9F3-4A79-9C30-ADC2FEF15983}" type="slidenum">
              <a:rPr lang="en-US" smtClean="0"/>
              <a:pPr>
                <a:defRPr/>
              </a:pPr>
              <a:t>58</a:t>
            </a:fld>
            <a:endParaRPr lang="en-US" dirty="0"/>
          </a:p>
        </p:txBody>
      </p:sp>
    </p:spTree>
    <p:extLst>
      <p:ext uri="{BB962C8B-B14F-4D97-AF65-F5344CB8AC3E}">
        <p14:creationId xmlns:p14="http://schemas.microsoft.com/office/powerpoint/2010/main" val="3509893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1200" b="0" i="0" u="none" strike="noStrike" cap="none" normalizeH="0" baseline="0" dirty="0" bmk="">
              <a:ln>
                <a:noFill/>
              </a:ln>
              <a:solidFill>
                <a:schemeClr val="tx1"/>
              </a:solidFill>
              <a:effectLst/>
              <a:latin typeface="Arial" pitchFamily="34" charset="0"/>
              <a:cs typeface="Times New Roman" pitchFamily="18"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dirty="0" bmk="">
                <a:ln>
                  <a:noFill/>
                </a:ln>
                <a:solidFill>
                  <a:schemeClr val="tx1"/>
                </a:solidFill>
                <a:effectLst/>
                <a:latin typeface="Arial" pitchFamily="34" charset="0"/>
                <a:cs typeface="Times New Roman" pitchFamily="18" charset="0"/>
              </a:rPr>
              <a:t>To date we have 313 Stand-alone items and 206 clusters in our operational bank through Oregon development and our state collaborative MOU. Data Review/Item Analysis will be completed the week of August 25, 2018. At that time we should be able to determine the size of our operational bank for the 2018-19 school year.</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200" b="0" i="0" u="none" strike="noStrike" cap="none" normalizeH="0" baseline="0" dirty="0" bmk="">
                <a:ln>
                  <a:noFill/>
                </a:ln>
                <a:solidFill>
                  <a:schemeClr val="tx1"/>
                </a:solidFill>
                <a:effectLst/>
                <a:latin typeface="Arial" pitchFamily="34" charset="0"/>
                <a:ea typeface="Calibri" pitchFamily="34" charset="0"/>
                <a:cs typeface="Times New Roman" pitchFamily="18" charset="0"/>
              </a:rPr>
              <a:t>Item analyses and preliminary calibration based on 2017-18 administration will primarily focus on item quality issues (e.g., discrimination, bias, rubric validation).</a:t>
            </a:r>
            <a:endParaRPr kumimoji="0" lang="en-US" altLang="en-US" sz="800" b="0" i="0" u="none" strike="noStrike" cap="none" normalizeH="0" baseline="0" dirty="0" bmk="">
              <a:ln>
                <a:noFill/>
              </a:ln>
              <a:solidFill>
                <a:schemeClr val="tx1"/>
              </a:solidFill>
              <a:effectLst/>
              <a:latin typeface="Arial" pitchFamily="34" charset="0"/>
              <a:cs typeface="Arial"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1200" b="0" i="0" u="none" strike="noStrike" cap="none" normalizeH="0" baseline="0" dirty="0" bmk="">
              <a:ln>
                <a:noFill/>
              </a:ln>
              <a:solidFill>
                <a:schemeClr val="tx1"/>
              </a:solidFill>
              <a:effectLst/>
              <a:latin typeface="Arial" pitchFamily="34" charset="0"/>
              <a:cs typeface="Times New Roman" pitchFamily="18"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200" b="0" i="0" u="none" strike="noStrike" cap="none" normalizeH="0" baseline="0" dirty="0" bmk="">
                <a:ln>
                  <a:noFill/>
                </a:ln>
                <a:solidFill>
                  <a:schemeClr val="tx1"/>
                </a:solidFill>
                <a:effectLst/>
                <a:latin typeface="Arial" pitchFamily="34" charset="0"/>
                <a:cs typeface="Times New Roman" pitchFamily="18" charset="0"/>
              </a:rPr>
              <a:t>Additionally, we have approximately 200 legacy items that are under review to add back into the bank as stand-alone items.</a:t>
            </a:r>
            <a:endParaRPr kumimoji="0" lang="en-US" altLang="en-US" sz="800" b="0" i="0" u="none" strike="noStrike" cap="none" normalizeH="0" baseline="0" dirty="0" bmk="">
              <a:ln>
                <a:noFill/>
              </a:ln>
              <a:solidFill>
                <a:schemeClr val="tx1"/>
              </a:solidFill>
              <a:effectLst/>
              <a:latin typeface="Arial" pitchFamily="34" charset="0"/>
              <a:cs typeface="Arial"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0" i="0" u="none" strike="noStrike" cap="none" normalizeH="0" baseline="0" dirty="0" bmk="">
                <a:ln>
                  <a:noFill/>
                </a:ln>
                <a:solidFill>
                  <a:schemeClr val="tx1"/>
                </a:solidFill>
                <a:effectLst/>
                <a:latin typeface="Arial" pitchFamily="34" charset="0"/>
                <a:ea typeface="Calibri" pitchFamily="34" charset="0"/>
                <a:cs typeface="Times New Roman" pitchFamily="18" charset="0"/>
              </a:rPr>
              <a:t>Comprehensive accessibility supports are part of item/cluster specifications and development.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0" i="0" u="none" strike="noStrike" cap="none" normalizeH="0" baseline="0" dirty="0" bmk="">
                <a:ln>
                  <a:noFill/>
                </a:ln>
                <a:solidFill>
                  <a:schemeClr val="tx1"/>
                </a:solidFill>
                <a:effectLst/>
                <a:latin typeface="Arial" pitchFamily="34" charset="0"/>
                <a:ea typeface="Calibri" pitchFamily="34" charset="0"/>
                <a:cs typeface="Times New Roman" pitchFamily="18" charset="0"/>
              </a:rPr>
              <a:t>Standard Setting will occur in summer 2019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0" i="0" u="none" strike="noStrike" cap="none" normalizeH="0" baseline="0" dirty="0" bmk="">
                <a:ln>
                  <a:noFill/>
                </a:ln>
                <a:solidFill>
                  <a:schemeClr val="tx1"/>
                </a:solidFill>
                <a:effectLst/>
                <a:latin typeface="Arial" pitchFamily="34" charset="0"/>
                <a:ea typeface="Calibri" pitchFamily="34" charset="0"/>
                <a:cs typeface="Times New Roman" pitchFamily="18" charset="0"/>
              </a:rPr>
              <a:t>We would like to review the draft test design with the advisory for feedback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1200" b="0" i="0" u="none" strike="noStrike" cap="none" normalizeH="0" baseline="0" dirty="0" bmk="">
              <a:ln>
                <a:noFill/>
              </a:ln>
              <a:solidFill>
                <a:schemeClr val="tx1"/>
              </a:solidFill>
              <a:effectLst/>
              <a:latin typeface="Arial" pitchFamily="34" charset="0"/>
              <a:ea typeface="Calibri" pitchFamily="34" charset="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69</a:t>
            </a:fld>
            <a:endParaRPr lang="en-US"/>
          </a:p>
        </p:txBody>
      </p:sp>
    </p:spTree>
    <p:extLst>
      <p:ext uri="{BB962C8B-B14F-4D97-AF65-F5344CB8AC3E}">
        <p14:creationId xmlns:p14="http://schemas.microsoft.com/office/powerpoint/2010/main" val="5778523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Logo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328" y="2326251"/>
            <a:ext cx="4655427" cy="231517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328" y="2326251"/>
            <a:ext cx="4655427" cy="2315175"/>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57328" y="2326251"/>
            <a:ext cx="4655427" cy="2315175"/>
          </a:xfrm>
          <a:prstGeom prst="rect">
            <a:avLst/>
          </a:prstGeom>
        </p:spPr>
      </p:pic>
    </p:spTree>
    <p:extLst>
      <p:ext uri="{BB962C8B-B14F-4D97-AF65-F5344CB8AC3E}">
        <p14:creationId xmlns:p14="http://schemas.microsoft.com/office/powerpoint/2010/main" val="2684814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992834"/>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1992834"/>
            <a:ext cx="4629150" cy="3868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3593039"/>
            <a:ext cx="2949178" cy="227595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Tree>
    <p:extLst>
      <p:ext uri="{BB962C8B-B14F-4D97-AF65-F5344CB8AC3E}">
        <p14:creationId xmlns:p14="http://schemas.microsoft.com/office/powerpoint/2010/main" val="2031801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999813"/>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3887391" y="1999818"/>
            <a:ext cx="4629150" cy="386123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629841" y="3613977"/>
            <a:ext cx="2949178" cy="228991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Tree>
    <p:extLst>
      <p:ext uri="{BB962C8B-B14F-4D97-AF65-F5344CB8AC3E}">
        <p14:creationId xmlns:p14="http://schemas.microsoft.com/office/powerpoint/2010/main" val="2224008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Logo/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4462480"/>
            <a:ext cx="7886700" cy="1325563"/>
          </a:xfrm>
        </p:spPr>
        <p:txBody>
          <a:bodyPr/>
          <a:lstStyle>
            <a:lvl1pPr algn="ctr">
              <a:defRPr>
                <a:solidFill>
                  <a:schemeClr val="tx1"/>
                </a:solidFill>
              </a:defRPr>
            </a:lvl1pPr>
          </a:lstStyle>
          <a:p>
            <a:r>
              <a:rPr lang="en-US" dirty="0"/>
              <a:t>CLICK TO EDIT MASTER TITLE STYLE</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328" y="2147305"/>
            <a:ext cx="4655427" cy="231517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328" y="2147305"/>
            <a:ext cx="4655427" cy="2315175"/>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57328" y="2147305"/>
            <a:ext cx="4655427" cy="2315175"/>
          </a:xfrm>
          <a:prstGeom prst="rect">
            <a:avLst/>
          </a:prstGeom>
        </p:spPr>
      </p:pic>
    </p:spTree>
    <p:extLst>
      <p:ext uri="{BB962C8B-B14F-4D97-AF65-F5344CB8AC3E}">
        <p14:creationId xmlns:p14="http://schemas.microsoft.com/office/powerpoint/2010/main" val="4003895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82367"/>
            <a:ext cx="6858000" cy="2274477"/>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4348915"/>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956824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476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982363"/>
            <a:ext cx="7886700" cy="258011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8"/>
            <a:ext cx="78867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92934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3427255"/>
            <a:ext cx="3886200" cy="27497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3427255"/>
            <a:ext cx="3886200" cy="27497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3910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002541"/>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3440161"/>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4341655"/>
            <a:ext cx="3868340" cy="1848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3440161"/>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2" y="4341655"/>
            <a:ext cx="3887391" cy="1848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0081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02292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r="-1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1581"/>
            <a:ext cx="1714500" cy="66948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1581"/>
            <a:ext cx="1714500" cy="669486"/>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111581"/>
            <a:ext cx="1714500" cy="669486"/>
          </a:xfrm>
          <a:prstGeom prst="rect">
            <a:avLst/>
          </a:prstGeom>
        </p:spPr>
      </p:pic>
    </p:spTree>
    <p:extLst>
      <p:ext uri="{BB962C8B-B14F-4D97-AF65-F5344CB8AC3E}">
        <p14:creationId xmlns:p14="http://schemas.microsoft.com/office/powerpoint/2010/main" val="2932177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99848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3427255"/>
            <a:ext cx="7886700" cy="27497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5" name="Picture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6" name="Picture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spTree>
    <p:extLst>
      <p:ext uri="{BB962C8B-B14F-4D97-AF65-F5344CB8AC3E}">
        <p14:creationId xmlns:p14="http://schemas.microsoft.com/office/powerpoint/2010/main" val="26040774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cid:image001.jpg@01D20F4C.65577FD0"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hyperlink" Target="http://bit.ly/SCA_page"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91127-16B4-BD45-B324-087E21D53D45}"/>
              </a:ext>
            </a:extLst>
          </p:cNvPr>
          <p:cNvSpPr>
            <a:spLocks noGrp="1"/>
          </p:cNvSpPr>
          <p:nvPr>
            <p:ph type="title"/>
          </p:nvPr>
        </p:nvSpPr>
        <p:spPr>
          <a:xfrm>
            <a:off x="357187" y="4433905"/>
            <a:ext cx="8515350" cy="1325563"/>
          </a:xfrm>
        </p:spPr>
        <p:txBody>
          <a:bodyPr>
            <a:noAutofit/>
          </a:bodyPr>
          <a:lstStyle/>
          <a:p>
            <a:r>
              <a:rPr lang="en-US" sz="3600" dirty="0"/>
              <a:t>Assessment Advisory Committee Meeting</a:t>
            </a:r>
            <a:br>
              <a:rPr lang="en-US" sz="3600" dirty="0"/>
            </a:br>
            <a:r>
              <a:rPr lang="en-US" sz="3600" dirty="0"/>
              <a:t>September 11, 2018</a:t>
            </a:r>
            <a:br>
              <a:rPr lang="en-US" sz="3600" dirty="0"/>
            </a:br>
            <a:r>
              <a:rPr lang="en-US" sz="3600" dirty="0"/>
              <a:t>Salem, OR</a:t>
            </a:r>
            <a:br>
              <a:rPr lang="en-US" sz="3600" dirty="0"/>
            </a:br>
            <a:r>
              <a:rPr lang="en-US" sz="3600" dirty="0"/>
              <a:t>8:30 AM – 4:30 PM</a:t>
            </a:r>
          </a:p>
        </p:txBody>
      </p:sp>
    </p:spTree>
    <p:extLst>
      <p:ext uri="{BB962C8B-B14F-4D97-AF65-F5344CB8AC3E}">
        <p14:creationId xmlns:p14="http://schemas.microsoft.com/office/powerpoint/2010/main" val="1295882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B0A9E-C821-174B-A594-D86AE40B1ED7}"/>
              </a:ext>
            </a:extLst>
          </p:cNvPr>
          <p:cNvSpPr>
            <a:spLocks noGrp="1"/>
          </p:cNvSpPr>
          <p:nvPr>
            <p:ph type="title"/>
          </p:nvPr>
        </p:nvSpPr>
        <p:spPr>
          <a:xfrm>
            <a:off x="1000125" y="1655586"/>
            <a:ext cx="7886700" cy="1325563"/>
          </a:xfrm>
        </p:spPr>
        <p:txBody>
          <a:bodyPr/>
          <a:lstStyle/>
          <a:p>
            <a:pPr algn="r"/>
            <a:r>
              <a:rPr lang="en-US" dirty="0"/>
              <a:t>English Language Proficiency</a:t>
            </a:r>
          </a:p>
        </p:txBody>
      </p:sp>
      <p:sp>
        <p:nvSpPr>
          <p:cNvPr id="3" name="Content Placeholder 2">
            <a:extLst>
              <a:ext uri="{FF2B5EF4-FFF2-40B4-BE49-F238E27FC236}">
                <a16:creationId xmlns:a16="http://schemas.microsoft.com/office/drawing/2014/main" id="{03D8EBB8-0F77-C448-8D1C-A5F5F99E03EA}"/>
              </a:ext>
            </a:extLst>
          </p:cNvPr>
          <p:cNvSpPr>
            <a:spLocks noGrp="1"/>
          </p:cNvSpPr>
          <p:nvPr>
            <p:ph idx="1"/>
          </p:nvPr>
        </p:nvSpPr>
        <p:spPr>
          <a:xfrm>
            <a:off x="628650" y="2714625"/>
            <a:ext cx="7886700" cy="3462338"/>
          </a:xfrm>
        </p:spPr>
        <p:txBody>
          <a:bodyPr/>
          <a:lstStyle/>
          <a:p>
            <a:pPr lvl="1"/>
            <a:r>
              <a:rPr lang="en-US" dirty="0"/>
              <a:t>Oregon’s ELPA is semi-adaptive</a:t>
            </a:r>
          </a:p>
          <a:p>
            <a:pPr lvl="1"/>
            <a:r>
              <a:rPr lang="en-US" dirty="0"/>
              <a:t>Our ELPA includes unique administration features</a:t>
            </a:r>
          </a:p>
          <a:p>
            <a:pPr lvl="2"/>
            <a:r>
              <a:rPr lang="en-US" dirty="0"/>
              <a:t>spellcheck</a:t>
            </a:r>
          </a:p>
          <a:p>
            <a:pPr lvl="2"/>
            <a:r>
              <a:rPr lang="en-US" dirty="0"/>
              <a:t>domain exemptions </a:t>
            </a:r>
          </a:p>
          <a:p>
            <a:pPr lvl="2"/>
            <a:r>
              <a:rPr lang="en-US" dirty="0"/>
              <a:t>replays </a:t>
            </a:r>
          </a:p>
          <a:p>
            <a:pPr lvl="2"/>
            <a:r>
              <a:rPr lang="en-US" dirty="0"/>
              <a:t>re-records </a:t>
            </a:r>
          </a:p>
          <a:p>
            <a:pPr lvl="2"/>
            <a:r>
              <a:rPr lang="en-US" dirty="0"/>
              <a:t>no item skipping on the summative</a:t>
            </a:r>
          </a:p>
          <a:p>
            <a:endParaRPr lang="en-US" dirty="0"/>
          </a:p>
        </p:txBody>
      </p:sp>
      <p:sp>
        <p:nvSpPr>
          <p:cNvPr id="4" name="Slide Number Placeholder 3">
            <a:extLst>
              <a:ext uri="{FF2B5EF4-FFF2-40B4-BE49-F238E27FC236}">
                <a16:creationId xmlns:a16="http://schemas.microsoft.com/office/drawing/2014/main" id="{A469033C-FBB1-D140-AB02-250CBE230D5C}"/>
              </a:ext>
            </a:extLst>
          </p:cNvPr>
          <p:cNvSpPr>
            <a:spLocks noGrp="1"/>
          </p:cNvSpPr>
          <p:nvPr>
            <p:ph type="sldNum" sz="quarter" idx="11"/>
          </p:nvPr>
        </p:nvSpPr>
        <p:spPr/>
        <p:txBody>
          <a:bodyPr/>
          <a:lstStyle/>
          <a:p>
            <a:fld id="{CEB2204D-2938-493C-86A2-C49CF71EEF58}" type="slidenum">
              <a:rPr lang="en-US" smtClean="0"/>
              <a:t>10</a:t>
            </a:fld>
            <a:endParaRPr lang="en-US"/>
          </a:p>
        </p:txBody>
      </p:sp>
    </p:spTree>
    <p:extLst>
      <p:ext uri="{BB962C8B-B14F-4D97-AF65-F5344CB8AC3E}">
        <p14:creationId xmlns:p14="http://schemas.microsoft.com/office/powerpoint/2010/main" val="3001576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F9847-70DD-6546-8FFC-2E20384ED163}"/>
              </a:ext>
            </a:extLst>
          </p:cNvPr>
          <p:cNvSpPr>
            <a:spLocks noGrp="1"/>
          </p:cNvSpPr>
          <p:nvPr>
            <p:ph type="title"/>
          </p:nvPr>
        </p:nvSpPr>
        <p:spPr/>
        <p:txBody>
          <a:bodyPr/>
          <a:lstStyle/>
          <a:p>
            <a:pPr algn="r"/>
            <a:r>
              <a:rPr lang="en-US" dirty="0"/>
              <a:t>Kindergarten Entry Assessment</a:t>
            </a:r>
          </a:p>
        </p:txBody>
      </p:sp>
      <p:sp>
        <p:nvSpPr>
          <p:cNvPr id="3" name="Content Placeholder 2">
            <a:extLst>
              <a:ext uri="{FF2B5EF4-FFF2-40B4-BE49-F238E27FC236}">
                <a16:creationId xmlns:a16="http://schemas.microsoft.com/office/drawing/2014/main" id="{8331E7F0-C648-AE4E-94BC-30AD6FF034B2}"/>
              </a:ext>
            </a:extLst>
          </p:cNvPr>
          <p:cNvSpPr>
            <a:spLocks noGrp="1"/>
          </p:cNvSpPr>
          <p:nvPr>
            <p:ph idx="1"/>
          </p:nvPr>
        </p:nvSpPr>
        <p:spPr/>
        <p:txBody>
          <a:bodyPr/>
          <a:lstStyle/>
          <a:p>
            <a:pPr lvl="1"/>
            <a:r>
              <a:rPr lang="en-US" dirty="0"/>
              <a:t>The KA is a statewide assessment that is influenced exclusively by ODE and ELD</a:t>
            </a:r>
          </a:p>
          <a:p>
            <a:endParaRPr lang="en-US" dirty="0"/>
          </a:p>
        </p:txBody>
      </p:sp>
      <p:sp>
        <p:nvSpPr>
          <p:cNvPr id="4" name="Slide Number Placeholder 3">
            <a:extLst>
              <a:ext uri="{FF2B5EF4-FFF2-40B4-BE49-F238E27FC236}">
                <a16:creationId xmlns:a16="http://schemas.microsoft.com/office/drawing/2014/main" id="{186C2967-E00C-D345-A333-FC3F72BF0621}"/>
              </a:ext>
            </a:extLst>
          </p:cNvPr>
          <p:cNvSpPr>
            <a:spLocks noGrp="1"/>
          </p:cNvSpPr>
          <p:nvPr>
            <p:ph type="sldNum" sz="quarter" idx="11"/>
          </p:nvPr>
        </p:nvSpPr>
        <p:spPr/>
        <p:txBody>
          <a:bodyPr/>
          <a:lstStyle/>
          <a:p>
            <a:fld id="{CEB2204D-2938-493C-86A2-C49CF71EEF58}" type="slidenum">
              <a:rPr lang="en-US" smtClean="0"/>
              <a:t>11</a:t>
            </a:fld>
            <a:endParaRPr lang="en-US"/>
          </a:p>
        </p:txBody>
      </p:sp>
    </p:spTree>
    <p:extLst>
      <p:ext uri="{BB962C8B-B14F-4D97-AF65-F5344CB8AC3E}">
        <p14:creationId xmlns:p14="http://schemas.microsoft.com/office/powerpoint/2010/main" val="1418584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F9847-70DD-6546-8FFC-2E20384ED163}"/>
              </a:ext>
            </a:extLst>
          </p:cNvPr>
          <p:cNvSpPr>
            <a:spLocks noGrp="1"/>
          </p:cNvSpPr>
          <p:nvPr>
            <p:ph type="title"/>
          </p:nvPr>
        </p:nvSpPr>
        <p:spPr>
          <a:xfrm>
            <a:off x="1257300" y="1646237"/>
            <a:ext cx="7886700" cy="1325563"/>
          </a:xfrm>
        </p:spPr>
        <p:txBody>
          <a:bodyPr/>
          <a:lstStyle/>
          <a:p>
            <a:pPr algn="r"/>
            <a:r>
              <a:rPr lang="en-US" dirty="0"/>
              <a:t>Oregon Extended Assessment</a:t>
            </a:r>
          </a:p>
        </p:txBody>
      </p:sp>
      <p:sp>
        <p:nvSpPr>
          <p:cNvPr id="3" name="Content Placeholder 2">
            <a:extLst>
              <a:ext uri="{FF2B5EF4-FFF2-40B4-BE49-F238E27FC236}">
                <a16:creationId xmlns:a16="http://schemas.microsoft.com/office/drawing/2014/main" id="{8331E7F0-C648-AE4E-94BC-30AD6FF034B2}"/>
              </a:ext>
            </a:extLst>
          </p:cNvPr>
          <p:cNvSpPr>
            <a:spLocks noGrp="1"/>
          </p:cNvSpPr>
          <p:nvPr>
            <p:ph idx="1"/>
          </p:nvPr>
        </p:nvSpPr>
        <p:spPr>
          <a:xfrm>
            <a:off x="628650" y="2971800"/>
            <a:ext cx="7886700" cy="3205163"/>
          </a:xfrm>
        </p:spPr>
        <p:txBody>
          <a:bodyPr/>
          <a:lstStyle/>
          <a:p>
            <a:pPr lvl="1"/>
            <a:r>
              <a:rPr lang="en-US" dirty="0"/>
              <a:t>The ORExt is a statewide assessment for students with significant cognitive disabilities in ELA, math, and science</a:t>
            </a:r>
          </a:p>
          <a:p>
            <a:pPr lvl="1"/>
            <a:r>
              <a:rPr lang="en-US" dirty="0"/>
              <a:t>Developed by researchers at the University of Oregon, Behavioral Research &amp; Teaching</a:t>
            </a:r>
          </a:p>
          <a:p>
            <a:pPr lvl="1"/>
            <a:endParaRPr lang="en-US" dirty="0"/>
          </a:p>
        </p:txBody>
      </p:sp>
      <p:sp>
        <p:nvSpPr>
          <p:cNvPr id="4" name="Slide Number Placeholder 3">
            <a:extLst>
              <a:ext uri="{FF2B5EF4-FFF2-40B4-BE49-F238E27FC236}">
                <a16:creationId xmlns:a16="http://schemas.microsoft.com/office/drawing/2014/main" id="{186C2967-E00C-D345-A333-FC3F72BF0621}"/>
              </a:ext>
            </a:extLst>
          </p:cNvPr>
          <p:cNvSpPr>
            <a:spLocks noGrp="1"/>
          </p:cNvSpPr>
          <p:nvPr>
            <p:ph type="sldNum" sz="quarter" idx="11"/>
          </p:nvPr>
        </p:nvSpPr>
        <p:spPr/>
        <p:txBody>
          <a:bodyPr/>
          <a:lstStyle/>
          <a:p>
            <a:fld id="{CEB2204D-2938-493C-86A2-C49CF71EEF58}" type="slidenum">
              <a:rPr lang="en-US" smtClean="0"/>
              <a:t>12</a:t>
            </a:fld>
            <a:endParaRPr lang="en-US"/>
          </a:p>
        </p:txBody>
      </p:sp>
    </p:spTree>
    <p:extLst>
      <p:ext uri="{BB962C8B-B14F-4D97-AF65-F5344CB8AC3E}">
        <p14:creationId xmlns:p14="http://schemas.microsoft.com/office/powerpoint/2010/main" val="4109022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08F68-F4FF-A340-A7C1-0B6C7F2D639B}"/>
              </a:ext>
            </a:extLst>
          </p:cNvPr>
          <p:cNvSpPr>
            <a:spLocks noGrp="1"/>
          </p:cNvSpPr>
          <p:nvPr>
            <p:ph type="title"/>
          </p:nvPr>
        </p:nvSpPr>
        <p:spPr>
          <a:xfrm>
            <a:off x="533400" y="1417638"/>
            <a:ext cx="8229600" cy="715962"/>
          </a:xfrm>
        </p:spPr>
        <p:txBody>
          <a:bodyPr/>
          <a:lstStyle/>
          <a:p>
            <a:pPr algn="r"/>
            <a:r>
              <a:rPr lang="en-US" dirty="0"/>
              <a:t>Summary</a:t>
            </a:r>
          </a:p>
        </p:txBody>
      </p:sp>
      <p:sp>
        <p:nvSpPr>
          <p:cNvPr id="3" name="Content Placeholder 2">
            <a:extLst>
              <a:ext uri="{FF2B5EF4-FFF2-40B4-BE49-F238E27FC236}">
                <a16:creationId xmlns:a16="http://schemas.microsoft.com/office/drawing/2014/main" id="{F6426037-CFD3-AC4D-AD0D-8E0C5B518080}"/>
              </a:ext>
            </a:extLst>
          </p:cNvPr>
          <p:cNvSpPr>
            <a:spLocks noGrp="1"/>
          </p:cNvSpPr>
          <p:nvPr>
            <p:ph idx="1"/>
          </p:nvPr>
        </p:nvSpPr>
        <p:spPr>
          <a:xfrm>
            <a:off x="414338" y="2614613"/>
            <a:ext cx="8348662" cy="3371850"/>
          </a:xfrm>
        </p:spPr>
        <p:txBody>
          <a:bodyPr>
            <a:normAutofit lnSpcReduction="10000"/>
          </a:bodyPr>
          <a:lstStyle/>
          <a:p>
            <a:pPr marL="0" indent="0">
              <a:buNone/>
            </a:pPr>
            <a:r>
              <a:rPr lang="en-US" dirty="0"/>
              <a:t>When communicating with stakeholders about the OSAS:</a:t>
            </a:r>
          </a:p>
          <a:p>
            <a:r>
              <a:rPr lang="en-US" dirty="0"/>
              <a:t>Smarter Balanced = ELA &amp; Mathematics</a:t>
            </a:r>
          </a:p>
          <a:p>
            <a:r>
              <a:rPr lang="en-US" dirty="0"/>
              <a:t>OAKS = Science and Social Sciences</a:t>
            </a:r>
          </a:p>
          <a:p>
            <a:r>
              <a:rPr lang="en-US" dirty="0"/>
              <a:t>ELPA21 = ELPA</a:t>
            </a:r>
          </a:p>
          <a:p>
            <a:r>
              <a:rPr lang="en-US" i="1" dirty="0"/>
              <a:t>KA = KA</a:t>
            </a:r>
          </a:p>
          <a:p>
            <a:r>
              <a:rPr lang="en-US" i="1" dirty="0"/>
              <a:t>ORExt = ORExt</a:t>
            </a:r>
          </a:p>
        </p:txBody>
      </p:sp>
      <p:sp>
        <p:nvSpPr>
          <p:cNvPr id="4" name="Slide Number Placeholder 3">
            <a:extLst>
              <a:ext uri="{FF2B5EF4-FFF2-40B4-BE49-F238E27FC236}">
                <a16:creationId xmlns:a16="http://schemas.microsoft.com/office/drawing/2014/main" id="{55AB06A5-5561-9548-91B0-F6A53649A57D}"/>
              </a:ext>
            </a:extLst>
          </p:cNvPr>
          <p:cNvSpPr>
            <a:spLocks noGrp="1"/>
          </p:cNvSpPr>
          <p:nvPr>
            <p:ph type="sldNum" sz="quarter" idx="11"/>
          </p:nvPr>
        </p:nvSpPr>
        <p:spPr/>
        <p:txBody>
          <a:bodyPr/>
          <a:lstStyle/>
          <a:p>
            <a:fld id="{CEB2204D-2938-493C-86A2-C49CF71EEF58}" type="slidenum">
              <a:rPr lang="en-US" smtClean="0"/>
              <a:t>13</a:t>
            </a:fld>
            <a:endParaRPr lang="en-US"/>
          </a:p>
        </p:txBody>
      </p:sp>
    </p:spTree>
    <p:extLst>
      <p:ext uri="{BB962C8B-B14F-4D97-AF65-F5344CB8AC3E}">
        <p14:creationId xmlns:p14="http://schemas.microsoft.com/office/powerpoint/2010/main" val="1320120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14463"/>
            <a:ext cx="8534400" cy="838200"/>
          </a:xfrm>
        </p:spPr>
        <p:txBody>
          <a:bodyPr>
            <a:normAutofit/>
          </a:bodyPr>
          <a:lstStyle/>
          <a:p>
            <a:pPr algn="r"/>
            <a:r>
              <a:rPr lang="en-US" dirty="0"/>
              <a:t>Questions</a:t>
            </a:r>
          </a:p>
        </p:txBody>
      </p:sp>
      <p:sp>
        <p:nvSpPr>
          <p:cNvPr id="3" name="Content Placeholder 2"/>
          <p:cNvSpPr>
            <a:spLocks noGrp="1"/>
          </p:cNvSpPr>
          <p:nvPr>
            <p:ph idx="1"/>
          </p:nvPr>
        </p:nvSpPr>
        <p:spPr>
          <a:xfrm>
            <a:off x="809348" y="2957512"/>
            <a:ext cx="7741920" cy="3019425"/>
          </a:xfrm>
          <a:solidFill>
            <a:schemeClr val="accent2">
              <a:lumMod val="20000"/>
              <a:lumOff val="80000"/>
            </a:schemeClr>
          </a:solidFill>
        </p:spPr>
        <p:txBody>
          <a:bodyPr>
            <a:normAutofit/>
          </a:bodyPr>
          <a:lstStyle/>
          <a:p>
            <a:r>
              <a:rPr lang="en-US" dirty="0"/>
              <a:t>Do you have any questions about the rationale for changing our labels within the statewide assessment system?</a:t>
            </a:r>
          </a:p>
          <a:p>
            <a:r>
              <a:rPr lang="en-US" dirty="0"/>
              <a:t>Do you think that it will result in more clarity in discussions about the assessments and the system as a whole?</a:t>
            </a:r>
          </a:p>
        </p:txBody>
      </p:sp>
      <p:sp>
        <p:nvSpPr>
          <p:cNvPr id="8" name="Slide Number Placeholder 7">
            <a:extLst>
              <a:ext uri="{FF2B5EF4-FFF2-40B4-BE49-F238E27FC236}">
                <a16:creationId xmlns:a16="http://schemas.microsoft.com/office/drawing/2014/main" id="{037F35D7-287D-1645-9D3E-42FD30B9E8F5}"/>
              </a:ext>
            </a:extLst>
          </p:cNvPr>
          <p:cNvSpPr>
            <a:spLocks noGrp="1"/>
          </p:cNvSpPr>
          <p:nvPr>
            <p:ph type="sldNum" sz="quarter" idx="11"/>
          </p:nvPr>
        </p:nvSpPr>
        <p:spPr/>
        <p:txBody>
          <a:bodyPr/>
          <a:lstStyle/>
          <a:p>
            <a:fld id="{CEB2204D-2938-493C-86A2-C49CF71EEF58}" type="slidenum">
              <a:rPr lang="en-US" smtClean="0"/>
              <a:t>14</a:t>
            </a:fld>
            <a:endParaRPr lang="en-US"/>
          </a:p>
        </p:txBody>
      </p:sp>
    </p:spTree>
    <p:extLst>
      <p:ext uri="{BB962C8B-B14F-4D97-AF65-F5344CB8AC3E}">
        <p14:creationId xmlns:p14="http://schemas.microsoft.com/office/powerpoint/2010/main" val="2740776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ELPA</a:t>
            </a:r>
            <a:br>
              <a:rPr lang="en-US" dirty="0"/>
            </a:br>
            <a:r>
              <a:rPr lang="en-US" dirty="0"/>
              <a:t>9:30-10:15 AM</a:t>
            </a:r>
          </a:p>
        </p:txBody>
      </p:sp>
      <p:sp>
        <p:nvSpPr>
          <p:cNvPr id="3" name="Subtitle 2"/>
          <p:cNvSpPr>
            <a:spLocks noGrp="1"/>
          </p:cNvSpPr>
          <p:nvPr>
            <p:ph type="subTitle" idx="1"/>
          </p:nvPr>
        </p:nvSpPr>
        <p:spPr/>
        <p:txBody>
          <a:bodyPr/>
          <a:lstStyle/>
          <a:p>
            <a:pPr marL="342900" indent="-342900" algn="l">
              <a:buFont typeface="Arial" panose="020B0604020202020204" pitchFamily="34" charset="0"/>
              <a:buChar char="•"/>
            </a:pPr>
            <a:r>
              <a:rPr lang="en-US" dirty="0"/>
              <a:t>Updates</a:t>
            </a:r>
          </a:p>
          <a:p>
            <a:pPr marL="342900" indent="-342900" algn="l">
              <a:buFont typeface="Arial" panose="020B0604020202020204" pitchFamily="34" charset="0"/>
              <a:buChar char="•"/>
            </a:pPr>
            <a:r>
              <a:rPr lang="en-US" dirty="0"/>
              <a:t>Questions</a:t>
            </a:r>
          </a:p>
        </p:txBody>
      </p:sp>
    </p:spTree>
    <p:extLst>
      <p:ext uri="{BB962C8B-B14F-4D97-AF65-F5344CB8AC3E}">
        <p14:creationId xmlns:p14="http://schemas.microsoft.com/office/powerpoint/2010/main" val="1589222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Updates</a:t>
            </a:r>
          </a:p>
        </p:txBody>
      </p:sp>
      <p:sp>
        <p:nvSpPr>
          <p:cNvPr id="3" name="Content Placeholder 2"/>
          <p:cNvSpPr>
            <a:spLocks noGrp="1"/>
          </p:cNvSpPr>
          <p:nvPr>
            <p:ph idx="1"/>
          </p:nvPr>
        </p:nvSpPr>
        <p:spPr/>
        <p:txBody>
          <a:bodyPr/>
          <a:lstStyle/>
          <a:p>
            <a:r>
              <a:rPr lang="en-US" dirty="0"/>
              <a:t>Increased permissions for Test Administrators: ability to create Temporary IDs</a:t>
            </a:r>
          </a:p>
          <a:p>
            <a:r>
              <a:rPr lang="en-US" dirty="0"/>
              <a:t>Guidance on “demo” or “trainer” Temp IDs: prohibited by ODE and ELPA21</a:t>
            </a:r>
          </a:p>
        </p:txBody>
      </p:sp>
    </p:spTree>
    <p:extLst>
      <p:ext uri="{BB962C8B-B14F-4D97-AF65-F5344CB8AC3E}">
        <p14:creationId xmlns:p14="http://schemas.microsoft.com/office/powerpoint/2010/main" val="915025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414" y="1915358"/>
            <a:ext cx="7886700" cy="1325563"/>
          </a:xfrm>
        </p:spPr>
        <p:txBody>
          <a:bodyPr>
            <a:normAutofit/>
          </a:bodyPr>
          <a:lstStyle/>
          <a:p>
            <a:pPr algn="r"/>
            <a:r>
              <a:rPr lang="en-US" sz="3200" dirty="0"/>
              <a:t>Central vs. Local Scoring—which to aim for in 2019-20?</a:t>
            </a:r>
          </a:p>
        </p:txBody>
      </p:sp>
      <p:sp>
        <p:nvSpPr>
          <p:cNvPr id="3" name="Content Placeholder 2"/>
          <p:cNvSpPr>
            <a:spLocks noGrp="1"/>
          </p:cNvSpPr>
          <p:nvPr>
            <p:ph idx="1"/>
          </p:nvPr>
        </p:nvSpPr>
        <p:spPr>
          <a:xfrm>
            <a:off x="353085" y="3034145"/>
            <a:ext cx="8446883" cy="3142818"/>
          </a:xfrm>
        </p:spPr>
        <p:txBody>
          <a:bodyPr/>
          <a:lstStyle/>
          <a:p>
            <a:r>
              <a:rPr lang="en-US" dirty="0"/>
              <a:t>Cost: no difference</a:t>
            </a:r>
          </a:p>
          <a:p>
            <a:r>
              <a:rPr lang="en-US" dirty="0"/>
              <a:t>Time: Same for Steps 1 and 2. Local is faster for Step 3</a:t>
            </a:r>
          </a:p>
          <a:p>
            <a:r>
              <a:rPr lang="en-US" dirty="0"/>
              <a:t>Principal issues: equity concerns (reliability, standardization across the state), secondary scheduling</a:t>
            </a:r>
          </a:p>
        </p:txBody>
      </p:sp>
    </p:spTree>
    <p:extLst>
      <p:ext uri="{BB962C8B-B14F-4D97-AF65-F5344CB8AC3E}">
        <p14:creationId xmlns:p14="http://schemas.microsoft.com/office/powerpoint/2010/main" val="2883658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4677" y="1447767"/>
            <a:ext cx="7886700" cy="1325563"/>
          </a:xfrm>
        </p:spPr>
        <p:txBody>
          <a:bodyPr>
            <a:normAutofit/>
          </a:bodyPr>
          <a:lstStyle/>
          <a:p>
            <a:pPr algn="r"/>
            <a:r>
              <a:rPr lang="en-US" sz="3200" dirty="0"/>
              <a:t>K and Pre-K Screening</a:t>
            </a:r>
          </a:p>
        </p:txBody>
      </p:sp>
      <p:sp>
        <p:nvSpPr>
          <p:cNvPr id="3" name="Content Placeholder 2"/>
          <p:cNvSpPr>
            <a:spLocks noGrp="1"/>
          </p:cNvSpPr>
          <p:nvPr>
            <p:ph idx="1"/>
          </p:nvPr>
        </p:nvSpPr>
        <p:spPr>
          <a:xfrm>
            <a:off x="628650" y="2576945"/>
            <a:ext cx="7886700" cy="3600018"/>
          </a:xfrm>
        </p:spPr>
        <p:txBody>
          <a:bodyPr/>
          <a:lstStyle/>
          <a:p>
            <a:r>
              <a:rPr lang="en-US" dirty="0"/>
              <a:t>Update: experiences in other states, OR 0% proficiency rate</a:t>
            </a:r>
          </a:p>
          <a:p>
            <a:r>
              <a:rPr lang="en-US" dirty="0"/>
              <a:t>What are districts experiencing when administering the K and Pre-K screener?</a:t>
            </a:r>
          </a:p>
          <a:p>
            <a:pPr lvl="1"/>
            <a:r>
              <a:rPr lang="en-US" dirty="0"/>
              <a:t>Accessible?  (Technology, format)</a:t>
            </a:r>
          </a:p>
          <a:p>
            <a:pPr lvl="1"/>
            <a:r>
              <a:rPr lang="en-US" dirty="0"/>
              <a:t>Appropriate difficulty?  (Proficiency rates, standards)</a:t>
            </a:r>
          </a:p>
        </p:txBody>
      </p:sp>
    </p:spTree>
    <p:extLst>
      <p:ext uri="{BB962C8B-B14F-4D97-AF65-F5344CB8AC3E}">
        <p14:creationId xmlns:p14="http://schemas.microsoft.com/office/powerpoint/2010/main" val="2155153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068" y="1645195"/>
            <a:ext cx="7886700" cy="1325563"/>
          </a:xfrm>
        </p:spPr>
        <p:txBody>
          <a:bodyPr>
            <a:normAutofit/>
          </a:bodyPr>
          <a:lstStyle/>
          <a:p>
            <a:pPr algn="r"/>
            <a:r>
              <a:rPr lang="en-US" sz="3200" dirty="0"/>
              <a:t>Yearly ELPA Screener Training</a:t>
            </a:r>
          </a:p>
        </p:txBody>
      </p:sp>
      <p:sp>
        <p:nvSpPr>
          <p:cNvPr id="3" name="Content Placeholder 2"/>
          <p:cNvSpPr>
            <a:spLocks noGrp="1"/>
          </p:cNvSpPr>
          <p:nvPr>
            <p:ph idx="1"/>
          </p:nvPr>
        </p:nvSpPr>
        <p:spPr>
          <a:xfrm>
            <a:off x="628650" y="2691245"/>
            <a:ext cx="7886700" cy="3485718"/>
          </a:xfrm>
        </p:spPr>
        <p:txBody>
          <a:bodyPr/>
          <a:lstStyle/>
          <a:p>
            <a:r>
              <a:rPr lang="en-US" dirty="0"/>
              <a:t>Who? (Directed at DTCs? TAs? Hybrid?)</a:t>
            </a:r>
          </a:p>
          <a:p>
            <a:r>
              <a:rPr lang="en-US" dirty="0"/>
              <a:t>What? (What content do districts need?)</a:t>
            </a:r>
          </a:p>
          <a:p>
            <a:pPr lvl="1"/>
            <a:r>
              <a:rPr lang="en-US" dirty="0"/>
              <a:t>If ELPA21 were to develop supplemental TA training PD, how would you recommend they focus their efforts?</a:t>
            </a:r>
          </a:p>
          <a:p>
            <a:r>
              <a:rPr lang="en-US" dirty="0"/>
              <a:t>When? (What time of year is best for training?)</a:t>
            </a:r>
          </a:p>
          <a:p>
            <a:endParaRPr lang="en-US" dirty="0"/>
          </a:p>
        </p:txBody>
      </p:sp>
    </p:spTree>
    <p:extLst>
      <p:ext uri="{BB962C8B-B14F-4D97-AF65-F5344CB8AC3E}">
        <p14:creationId xmlns:p14="http://schemas.microsoft.com/office/powerpoint/2010/main" val="2466425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94936-7D6E-3344-967B-37439F79F575}"/>
              </a:ext>
            </a:extLst>
          </p:cNvPr>
          <p:cNvSpPr>
            <a:spLocks noGrp="1"/>
          </p:cNvSpPr>
          <p:nvPr>
            <p:ph type="title"/>
          </p:nvPr>
        </p:nvSpPr>
        <p:spPr/>
        <p:txBody>
          <a:bodyPr/>
          <a:lstStyle/>
          <a:p>
            <a:r>
              <a:rPr lang="en-US" dirty="0"/>
              <a:t>Welcome!</a:t>
            </a:r>
          </a:p>
        </p:txBody>
      </p:sp>
      <p:sp>
        <p:nvSpPr>
          <p:cNvPr id="3" name="Content Placeholder 2">
            <a:extLst>
              <a:ext uri="{FF2B5EF4-FFF2-40B4-BE49-F238E27FC236}">
                <a16:creationId xmlns:a16="http://schemas.microsoft.com/office/drawing/2014/main" id="{F4FDE6F4-ACA6-E441-969F-7DF2B93BC0B1}"/>
              </a:ext>
            </a:extLst>
          </p:cNvPr>
          <p:cNvSpPr>
            <a:spLocks noGrp="1"/>
          </p:cNvSpPr>
          <p:nvPr>
            <p:ph idx="1"/>
          </p:nvPr>
        </p:nvSpPr>
        <p:spPr/>
        <p:txBody>
          <a:bodyPr/>
          <a:lstStyle/>
          <a:p>
            <a:r>
              <a:rPr lang="en-US" dirty="0"/>
              <a:t>Introductions</a:t>
            </a:r>
          </a:p>
          <a:p>
            <a:r>
              <a:rPr lang="en-US" dirty="0"/>
              <a:t>New Members</a:t>
            </a:r>
          </a:p>
          <a:p>
            <a:r>
              <a:rPr lang="en-US" dirty="0"/>
              <a:t>Problems of Practice</a:t>
            </a:r>
          </a:p>
        </p:txBody>
      </p:sp>
    </p:spTree>
    <p:extLst>
      <p:ext uri="{BB962C8B-B14F-4D97-AF65-F5344CB8AC3E}">
        <p14:creationId xmlns:p14="http://schemas.microsoft.com/office/powerpoint/2010/main" val="1775434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K-3 Formative Assessment</a:t>
            </a:r>
            <a:br>
              <a:rPr lang="en-US" dirty="0"/>
            </a:br>
            <a:r>
              <a:rPr lang="en-US" dirty="0"/>
              <a:t>10:15-10:30 AM</a:t>
            </a:r>
          </a:p>
        </p:txBody>
      </p:sp>
      <p:sp>
        <p:nvSpPr>
          <p:cNvPr id="3" name="Subtitle 2"/>
          <p:cNvSpPr>
            <a:spLocks noGrp="1"/>
          </p:cNvSpPr>
          <p:nvPr>
            <p:ph type="subTitle" idx="1"/>
          </p:nvPr>
        </p:nvSpPr>
        <p:spPr/>
        <p:txBody>
          <a:bodyPr/>
          <a:lstStyle/>
          <a:p>
            <a:pPr marL="342900" indent="-342900" algn="l">
              <a:buFont typeface="Arial" panose="020B0604020202020204" pitchFamily="34" charset="0"/>
              <a:buChar char="•"/>
            </a:pPr>
            <a:r>
              <a:rPr lang="en-US" dirty="0"/>
              <a:t>Update</a:t>
            </a:r>
          </a:p>
          <a:p>
            <a:pPr marL="342900" indent="-342900" algn="l">
              <a:buFont typeface="Arial" panose="020B0604020202020204" pitchFamily="34" charset="0"/>
              <a:buChar char="•"/>
            </a:pPr>
            <a:r>
              <a:rPr lang="en-US" dirty="0"/>
              <a:t>Communications</a:t>
            </a:r>
          </a:p>
        </p:txBody>
      </p:sp>
    </p:spTree>
    <p:extLst>
      <p:ext uri="{BB962C8B-B14F-4D97-AF65-F5344CB8AC3E}">
        <p14:creationId xmlns:p14="http://schemas.microsoft.com/office/powerpoint/2010/main" val="204350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AC596-3F4D-ED4C-892F-C5DE8F81C5E8}"/>
              </a:ext>
            </a:extLst>
          </p:cNvPr>
          <p:cNvSpPr>
            <a:spLocks noGrp="1"/>
          </p:cNvSpPr>
          <p:nvPr>
            <p:ph type="title"/>
          </p:nvPr>
        </p:nvSpPr>
        <p:spPr>
          <a:xfrm>
            <a:off x="1085850" y="1811449"/>
            <a:ext cx="7886700" cy="1325563"/>
          </a:xfrm>
        </p:spPr>
        <p:txBody>
          <a:bodyPr/>
          <a:lstStyle/>
          <a:p>
            <a:pPr algn="r"/>
            <a:r>
              <a:rPr lang="en-US" dirty="0"/>
              <a:t>K-3 Formative Assessment Pilot</a:t>
            </a:r>
          </a:p>
        </p:txBody>
      </p:sp>
      <p:sp>
        <p:nvSpPr>
          <p:cNvPr id="3" name="Content Placeholder 2">
            <a:extLst>
              <a:ext uri="{FF2B5EF4-FFF2-40B4-BE49-F238E27FC236}">
                <a16:creationId xmlns:a16="http://schemas.microsoft.com/office/drawing/2014/main" id="{C4026FB4-AC8E-5E43-AEBB-8FBB3F4D79D7}"/>
              </a:ext>
            </a:extLst>
          </p:cNvPr>
          <p:cNvSpPr>
            <a:spLocks noGrp="1"/>
          </p:cNvSpPr>
          <p:nvPr>
            <p:ph idx="1"/>
          </p:nvPr>
        </p:nvSpPr>
        <p:spPr/>
        <p:txBody>
          <a:bodyPr/>
          <a:lstStyle/>
          <a:p>
            <a:r>
              <a:rPr lang="en-US" dirty="0"/>
              <a:t>2018-19 Pilot in the Lebanon School District</a:t>
            </a:r>
          </a:p>
          <a:p>
            <a:r>
              <a:rPr lang="en-US" dirty="0"/>
              <a:t>17 K-3 teachers involved</a:t>
            </a:r>
          </a:p>
          <a:p>
            <a:r>
              <a:rPr lang="en-US" dirty="0"/>
              <a:t>Focus on Social- Emotion Constructs</a:t>
            </a:r>
          </a:p>
          <a:p>
            <a:r>
              <a:rPr lang="en-US" dirty="0"/>
              <a:t>Outside evaluator conducting a program evaluation</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386811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C3AF-80DB-CE42-B548-7F7A102332BC}"/>
              </a:ext>
            </a:extLst>
          </p:cNvPr>
          <p:cNvSpPr>
            <a:spLocks noGrp="1"/>
          </p:cNvSpPr>
          <p:nvPr>
            <p:ph type="title"/>
          </p:nvPr>
        </p:nvSpPr>
        <p:spPr>
          <a:xfrm>
            <a:off x="981941" y="1489331"/>
            <a:ext cx="7886700" cy="1325563"/>
          </a:xfrm>
        </p:spPr>
        <p:txBody>
          <a:bodyPr/>
          <a:lstStyle/>
          <a:p>
            <a:pPr algn="r"/>
            <a:r>
              <a:rPr lang="en-US" dirty="0"/>
              <a:t>KA Questions</a:t>
            </a:r>
          </a:p>
        </p:txBody>
      </p:sp>
      <p:sp>
        <p:nvSpPr>
          <p:cNvPr id="3" name="Content Placeholder 2">
            <a:extLst>
              <a:ext uri="{FF2B5EF4-FFF2-40B4-BE49-F238E27FC236}">
                <a16:creationId xmlns:a16="http://schemas.microsoft.com/office/drawing/2014/main" id="{CCD70BF4-BA4E-3D49-B8D5-F08DEA3D3198}"/>
              </a:ext>
            </a:extLst>
          </p:cNvPr>
          <p:cNvSpPr>
            <a:spLocks noGrp="1"/>
          </p:cNvSpPr>
          <p:nvPr>
            <p:ph idx="1"/>
          </p:nvPr>
        </p:nvSpPr>
        <p:spPr>
          <a:xfrm>
            <a:off x="628650" y="2566555"/>
            <a:ext cx="7886700" cy="3610408"/>
          </a:xfrm>
        </p:spPr>
        <p:txBody>
          <a:bodyPr>
            <a:normAutofit/>
          </a:bodyPr>
          <a:lstStyle/>
          <a:p>
            <a:r>
              <a:rPr lang="en-US" dirty="0"/>
              <a:t>What is the best way for ODE to communicate the results of the program evaluation?</a:t>
            </a:r>
          </a:p>
          <a:p>
            <a:r>
              <a:rPr lang="en-US" dirty="0"/>
              <a:t>How can we use what we learned from the pilot for scalability?</a:t>
            </a:r>
          </a:p>
          <a:p>
            <a:r>
              <a:rPr lang="en-US" dirty="0"/>
              <a:t>ODE continues to explore the possibility of using a data entry interface to administer the Kindergarten Assessment.  What are your thoughts about this possibility?</a:t>
            </a:r>
          </a:p>
        </p:txBody>
      </p:sp>
    </p:spTree>
    <p:extLst>
      <p:ext uri="{BB962C8B-B14F-4D97-AF65-F5344CB8AC3E}">
        <p14:creationId xmlns:p14="http://schemas.microsoft.com/office/powerpoint/2010/main" val="1676492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Break</a:t>
            </a:r>
            <a:br>
              <a:rPr lang="en-US" dirty="0"/>
            </a:br>
            <a:r>
              <a:rPr lang="en-US" dirty="0"/>
              <a:t>10:30 – 10:45 AM</a:t>
            </a:r>
          </a:p>
        </p:txBody>
      </p:sp>
    </p:spTree>
    <p:extLst>
      <p:ext uri="{BB962C8B-B14F-4D97-AF65-F5344CB8AC3E}">
        <p14:creationId xmlns:p14="http://schemas.microsoft.com/office/powerpoint/2010/main" val="3803564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Social Sciences</a:t>
            </a:r>
            <a:br>
              <a:rPr lang="en-US" dirty="0"/>
            </a:br>
            <a:r>
              <a:rPr lang="en-US" dirty="0"/>
              <a:t>10:45 – 11:15 AM</a:t>
            </a:r>
          </a:p>
        </p:txBody>
      </p:sp>
      <p:sp>
        <p:nvSpPr>
          <p:cNvPr id="3" name="Subtitle 2"/>
          <p:cNvSpPr>
            <a:spLocks noGrp="1"/>
          </p:cNvSpPr>
          <p:nvPr>
            <p:ph type="subTitle" idx="1"/>
          </p:nvPr>
        </p:nvSpPr>
        <p:spPr/>
        <p:txBody>
          <a:bodyPr/>
          <a:lstStyle/>
          <a:p>
            <a:pPr marL="342900" indent="-342900" algn="l">
              <a:buFont typeface="Arial" panose="020B0604020202020204" pitchFamily="34" charset="0"/>
              <a:buChar char="•"/>
            </a:pPr>
            <a:r>
              <a:rPr lang="en-US" dirty="0"/>
              <a:t>Standards Adoption</a:t>
            </a:r>
          </a:p>
          <a:p>
            <a:pPr marL="342900" indent="-342900" algn="l">
              <a:buFont typeface="Arial" panose="020B0604020202020204" pitchFamily="34" charset="0"/>
              <a:buChar char="•"/>
            </a:pPr>
            <a:r>
              <a:rPr lang="en-US" dirty="0"/>
              <a:t>Assessment Plan</a:t>
            </a:r>
          </a:p>
          <a:p>
            <a:pPr marL="342900" indent="-342900" algn="l">
              <a:buFont typeface="Arial" panose="020B0604020202020204" pitchFamily="34" charset="0"/>
              <a:buChar char="•"/>
            </a:pPr>
            <a:r>
              <a:rPr lang="en-US" dirty="0"/>
              <a:t>Questions</a:t>
            </a:r>
          </a:p>
        </p:txBody>
      </p:sp>
    </p:spTree>
    <p:extLst>
      <p:ext uri="{BB962C8B-B14F-4D97-AF65-F5344CB8AC3E}">
        <p14:creationId xmlns:p14="http://schemas.microsoft.com/office/powerpoint/2010/main" val="958641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3742" y="1683953"/>
            <a:ext cx="5915025" cy="994172"/>
          </a:xfrm>
        </p:spPr>
        <p:txBody>
          <a:bodyPr>
            <a:normAutofit/>
          </a:bodyPr>
          <a:lstStyle/>
          <a:p>
            <a:pPr algn="r"/>
            <a:r>
              <a:rPr lang="en-US" sz="2700" dirty="0"/>
              <a:t>The 2018 Social Sciences Standards</a:t>
            </a:r>
            <a:br>
              <a:rPr lang="en-US" sz="2700" dirty="0"/>
            </a:br>
            <a:r>
              <a:rPr lang="en-US" sz="2700" dirty="0"/>
              <a:t>Revision Process</a:t>
            </a:r>
          </a:p>
        </p:txBody>
      </p:sp>
      <p:sp>
        <p:nvSpPr>
          <p:cNvPr id="5" name="Content Placeholder 4"/>
          <p:cNvSpPr>
            <a:spLocks noGrp="1"/>
          </p:cNvSpPr>
          <p:nvPr>
            <p:ph sz="half" idx="1"/>
          </p:nvPr>
        </p:nvSpPr>
        <p:spPr>
          <a:xfrm>
            <a:off x="311727" y="2678126"/>
            <a:ext cx="4217411" cy="2618834"/>
          </a:xfrm>
        </p:spPr>
        <p:txBody>
          <a:bodyPr numCol="1">
            <a:noAutofit/>
          </a:bodyPr>
          <a:lstStyle/>
          <a:p>
            <a:pPr marL="342900" indent="-342900">
              <a:buFont typeface="+mj-lt"/>
              <a:buAutoNum type="arabicPeriod"/>
            </a:pPr>
            <a:r>
              <a:rPr lang="en-US" sz="1800" dirty="0"/>
              <a:t>Oregon Social Sciences Summit, July 2016</a:t>
            </a:r>
          </a:p>
          <a:p>
            <a:pPr>
              <a:buFont typeface="+mj-lt"/>
              <a:buAutoNum type="arabicPeriod"/>
            </a:pPr>
            <a:endParaRPr lang="en-US" sz="600" dirty="0"/>
          </a:p>
          <a:p>
            <a:pPr marL="342900" indent="-342900">
              <a:buFont typeface="+mj-lt"/>
              <a:buAutoNum type="arabicPeriod"/>
            </a:pPr>
            <a:r>
              <a:rPr lang="en-US" sz="1800" dirty="0"/>
              <a:t>Content and Assessment Advisory Panel work</a:t>
            </a:r>
          </a:p>
          <a:p>
            <a:pPr>
              <a:buFont typeface="+mj-lt"/>
              <a:buAutoNum type="arabicPeriod"/>
            </a:pPr>
            <a:endParaRPr lang="en-US" sz="600" dirty="0"/>
          </a:p>
          <a:p>
            <a:pPr marL="342900" indent="-342900">
              <a:buFont typeface="+mj-lt"/>
              <a:buAutoNum type="arabicPeriod"/>
            </a:pPr>
            <a:r>
              <a:rPr lang="en-US" sz="1800" dirty="0"/>
              <a:t>Review of 2011 Standards</a:t>
            </a:r>
          </a:p>
          <a:p>
            <a:endParaRPr lang="en-US" sz="825" dirty="0"/>
          </a:p>
          <a:p>
            <a:endParaRPr lang="en-US" sz="825" dirty="0"/>
          </a:p>
          <a:p>
            <a:pPr marL="0" indent="0">
              <a:buNone/>
            </a:pPr>
            <a:endParaRPr lang="en-US" dirty="0"/>
          </a:p>
        </p:txBody>
      </p:sp>
      <p:sp>
        <p:nvSpPr>
          <p:cNvPr id="3" name="Content Placeholder 2"/>
          <p:cNvSpPr>
            <a:spLocks noGrp="1"/>
          </p:cNvSpPr>
          <p:nvPr>
            <p:ph sz="half" idx="2"/>
          </p:nvPr>
        </p:nvSpPr>
        <p:spPr>
          <a:xfrm>
            <a:off x="4614863" y="2678126"/>
            <a:ext cx="4223904" cy="2618834"/>
          </a:xfrm>
        </p:spPr>
        <p:txBody>
          <a:bodyPr>
            <a:noAutofit/>
          </a:bodyPr>
          <a:lstStyle/>
          <a:p>
            <a:pPr marL="342900" indent="-342900">
              <a:buFont typeface="+mj-lt"/>
              <a:buAutoNum type="arabicPeriod" startAt="4"/>
            </a:pPr>
            <a:r>
              <a:rPr lang="en-US" sz="1800" dirty="0"/>
              <a:t>Review of State and National Documents</a:t>
            </a:r>
          </a:p>
          <a:p>
            <a:pPr>
              <a:buFont typeface="+mj-lt"/>
              <a:buAutoNum type="arabicPeriod" startAt="4"/>
            </a:pPr>
            <a:endParaRPr lang="en-US" sz="600" dirty="0"/>
          </a:p>
          <a:p>
            <a:pPr marL="342900" indent="-342900">
              <a:buFont typeface="+mj-lt"/>
              <a:buAutoNum type="arabicPeriod" startAt="4"/>
            </a:pPr>
            <a:r>
              <a:rPr lang="en-US" sz="1800" dirty="0"/>
              <a:t>Public Surveys</a:t>
            </a:r>
          </a:p>
          <a:p>
            <a:pPr>
              <a:buFont typeface="+mj-lt"/>
              <a:buAutoNum type="arabicPeriod" startAt="4"/>
            </a:pPr>
            <a:endParaRPr lang="en-US" sz="600" dirty="0"/>
          </a:p>
          <a:p>
            <a:pPr marL="342900" indent="-342900">
              <a:buFont typeface="+mj-lt"/>
              <a:buAutoNum type="arabicPeriod" startAt="4"/>
            </a:pPr>
            <a:r>
              <a:rPr lang="en-US" sz="1800" dirty="0"/>
              <a:t>Final Recommendations</a:t>
            </a:r>
          </a:p>
          <a:p>
            <a:pPr>
              <a:buFont typeface="+mj-lt"/>
              <a:buAutoNum type="arabicPeriod" startAt="4"/>
            </a:pPr>
            <a:endParaRPr lang="en-US" sz="600" dirty="0"/>
          </a:p>
          <a:p>
            <a:pPr marL="342900" indent="-342900">
              <a:buFont typeface="+mj-lt"/>
              <a:buAutoNum type="arabicPeriod" startAt="4"/>
            </a:pPr>
            <a:r>
              <a:rPr lang="en-US" sz="1800" dirty="0"/>
              <a:t>State Board of Education Adoption</a:t>
            </a:r>
          </a:p>
          <a:p>
            <a:endParaRPr lang="en-US" dirty="0"/>
          </a:p>
        </p:txBody>
      </p:sp>
    </p:spTree>
    <p:extLst>
      <p:ext uri="{BB962C8B-B14F-4D97-AF65-F5344CB8AC3E}">
        <p14:creationId xmlns:p14="http://schemas.microsoft.com/office/powerpoint/2010/main" val="2691146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5420" y="1720670"/>
            <a:ext cx="5915025" cy="994172"/>
          </a:xfrm>
        </p:spPr>
        <p:txBody>
          <a:bodyPr>
            <a:normAutofit fontScale="90000"/>
          </a:bodyPr>
          <a:lstStyle/>
          <a:p>
            <a:pPr algn="r"/>
            <a:r>
              <a:rPr lang="en-US" dirty="0"/>
              <a:t>What has changed?</a:t>
            </a:r>
            <a:br>
              <a:rPr lang="en-US" dirty="0"/>
            </a:br>
            <a:r>
              <a:rPr lang="en-US" sz="2325" dirty="0"/>
              <a:t>The 2018 standards are organized in seven strands</a:t>
            </a:r>
            <a:br>
              <a:rPr lang="en-US" dirty="0"/>
            </a:br>
            <a:endParaRPr lang="en-US" dirty="0"/>
          </a:p>
        </p:txBody>
      </p:sp>
      <p:sp>
        <p:nvSpPr>
          <p:cNvPr id="3" name="Content Placeholder 2"/>
          <p:cNvSpPr>
            <a:spLocks noGrp="1"/>
          </p:cNvSpPr>
          <p:nvPr>
            <p:ph sz="half" idx="1"/>
          </p:nvPr>
        </p:nvSpPr>
        <p:spPr>
          <a:xfrm>
            <a:off x="342900" y="2714842"/>
            <a:ext cx="4171950" cy="3462121"/>
          </a:xfrm>
        </p:spPr>
        <p:txBody>
          <a:bodyPr>
            <a:normAutofit/>
          </a:bodyPr>
          <a:lstStyle/>
          <a:p>
            <a:pPr marL="642938" lvl="1" indent="-342900">
              <a:buFont typeface="+mj-lt"/>
              <a:buAutoNum type="arabicPeriod"/>
            </a:pPr>
            <a:r>
              <a:rPr lang="en-US" dirty="0"/>
              <a:t>Civics and Government</a:t>
            </a:r>
          </a:p>
          <a:p>
            <a:pPr marL="642938" lvl="1" indent="-342900">
              <a:buFont typeface="+mj-lt"/>
              <a:buAutoNum type="arabicPeriod"/>
            </a:pPr>
            <a:endParaRPr lang="en-US" sz="600" dirty="0"/>
          </a:p>
          <a:p>
            <a:pPr marL="642938" lvl="1" indent="-342900">
              <a:buFont typeface="+mj-lt"/>
              <a:buAutoNum type="arabicPeriod"/>
            </a:pPr>
            <a:r>
              <a:rPr lang="en-US" dirty="0"/>
              <a:t>Economics</a:t>
            </a:r>
          </a:p>
          <a:p>
            <a:pPr marL="642938" lvl="1" indent="-342900">
              <a:buFont typeface="+mj-lt"/>
              <a:buAutoNum type="arabicPeriod"/>
            </a:pPr>
            <a:endParaRPr lang="en-US" sz="600" dirty="0"/>
          </a:p>
          <a:p>
            <a:pPr marL="642938" lvl="1" indent="-342900">
              <a:buFont typeface="+mj-lt"/>
              <a:buAutoNum type="arabicPeriod"/>
            </a:pPr>
            <a:r>
              <a:rPr lang="en-US" b="1" i="1" dirty="0"/>
              <a:t>Multicultural Studies</a:t>
            </a:r>
          </a:p>
          <a:p>
            <a:pPr marL="642938" lvl="1" indent="-342900">
              <a:buFont typeface="+mj-lt"/>
              <a:buAutoNum type="arabicPeriod"/>
            </a:pPr>
            <a:endParaRPr lang="en-US" sz="675" b="1" i="1" dirty="0"/>
          </a:p>
          <a:p>
            <a:pPr marL="642938" lvl="1" indent="-342900">
              <a:buFont typeface="+mj-lt"/>
              <a:buAutoNum type="arabicPeriod"/>
            </a:pPr>
            <a:r>
              <a:rPr lang="en-US" dirty="0"/>
              <a:t>Financial Literacy</a:t>
            </a:r>
          </a:p>
          <a:p>
            <a:endParaRPr lang="en-US" dirty="0"/>
          </a:p>
        </p:txBody>
      </p:sp>
      <p:sp>
        <p:nvSpPr>
          <p:cNvPr id="4" name="Content Placeholder 3"/>
          <p:cNvSpPr>
            <a:spLocks noGrp="1"/>
          </p:cNvSpPr>
          <p:nvPr>
            <p:ph sz="half" idx="2"/>
          </p:nvPr>
        </p:nvSpPr>
        <p:spPr>
          <a:xfrm>
            <a:off x="4613564" y="2714842"/>
            <a:ext cx="3901786" cy="3462121"/>
          </a:xfrm>
        </p:spPr>
        <p:txBody>
          <a:bodyPr>
            <a:normAutofit/>
          </a:bodyPr>
          <a:lstStyle/>
          <a:p>
            <a:pPr marL="642938" lvl="1" indent="-342900">
              <a:buFont typeface="+mj-lt"/>
              <a:buAutoNum type="arabicPeriod" startAt="5"/>
            </a:pPr>
            <a:r>
              <a:rPr lang="en-US" dirty="0"/>
              <a:t>Geography</a:t>
            </a:r>
          </a:p>
          <a:p>
            <a:pPr marL="642938" lvl="1" indent="-342900">
              <a:buFont typeface="+mj-lt"/>
              <a:buAutoNum type="arabicPeriod" startAt="5"/>
            </a:pPr>
            <a:endParaRPr lang="en-US" sz="600" dirty="0"/>
          </a:p>
          <a:p>
            <a:pPr marL="642938" lvl="1" indent="-342900">
              <a:buFont typeface="+mj-lt"/>
              <a:buAutoNum type="arabicPeriod" startAt="5"/>
            </a:pPr>
            <a:r>
              <a:rPr lang="en-US" dirty="0"/>
              <a:t>History</a:t>
            </a:r>
          </a:p>
          <a:p>
            <a:pPr marL="642938" lvl="1" indent="-342900">
              <a:buFont typeface="+mj-lt"/>
              <a:buAutoNum type="arabicPeriod" startAt="5"/>
            </a:pPr>
            <a:endParaRPr lang="en-US" sz="600" dirty="0"/>
          </a:p>
          <a:p>
            <a:pPr marL="642938" lvl="1" indent="-342900">
              <a:buFont typeface="+mj-lt"/>
              <a:buAutoNum type="arabicPeriod" startAt="5"/>
            </a:pPr>
            <a:r>
              <a:rPr lang="en-US" dirty="0"/>
              <a:t>Social Science Analysis</a:t>
            </a:r>
          </a:p>
          <a:p>
            <a:pPr marL="0" indent="0">
              <a:buNone/>
            </a:pPr>
            <a:endParaRPr lang="en-US" dirty="0"/>
          </a:p>
        </p:txBody>
      </p:sp>
    </p:spTree>
    <p:extLst>
      <p:ext uri="{BB962C8B-B14F-4D97-AF65-F5344CB8AC3E}">
        <p14:creationId xmlns:p14="http://schemas.microsoft.com/office/powerpoint/2010/main" val="4008756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4525" y="1387381"/>
            <a:ext cx="5915025" cy="994172"/>
          </a:xfrm>
        </p:spPr>
        <p:txBody>
          <a:bodyPr>
            <a:normAutofit/>
          </a:bodyPr>
          <a:lstStyle/>
          <a:p>
            <a:pPr algn="r"/>
            <a:r>
              <a:rPr lang="en-US" sz="3000" dirty="0"/>
              <a:t>What has changed?</a:t>
            </a:r>
          </a:p>
        </p:txBody>
      </p:sp>
      <p:sp>
        <p:nvSpPr>
          <p:cNvPr id="3" name="Content Placeholder 2"/>
          <p:cNvSpPr>
            <a:spLocks noGrp="1"/>
          </p:cNvSpPr>
          <p:nvPr>
            <p:ph idx="1"/>
          </p:nvPr>
        </p:nvSpPr>
        <p:spPr>
          <a:xfrm>
            <a:off x="550718" y="2381554"/>
            <a:ext cx="8308832" cy="2759552"/>
          </a:xfrm>
        </p:spPr>
        <p:txBody>
          <a:bodyPr>
            <a:noAutofit/>
          </a:bodyPr>
          <a:lstStyle/>
          <a:p>
            <a:r>
              <a:rPr lang="en-US" dirty="0"/>
              <a:t> Added Multicultural Studies strand</a:t>
            </a:r>
          </a:p>
          <a:p>
            <a:endParaRPr lang="en-US" sz="600" dirty="0"/>
          </a:p>
          <a:p>
            <a:r>
              <a:rPr lang="en-US" dirty="0"/>
              <a:t> Enhanced Financial Literacy standards, K-12</a:t>
            </a:r>
          </a:p>
          <a:p>
            <a:endParaRPr lang="en-US" sz="600" dirty="0"/>
          </a:p>
          <a:p>
            <a:r>
              <a:rPr lang="en-US" dirty="0"/>
              <a:t> Extended Civics and Government to C3’s “take    informed action”</a:t>
            </a:r>
          </a:p>
          <a:p>
            <a:endParaRPr lang="en-US" sz="600" dirty="0"/>
          </a:p>
          <a:p>
            <a:r>
              <a:rPr lang="en-US" dirty="0"/>
              <a:t> Removed “Core Standards,” describing a “prepared graduate” (due to other graduation descriptions being created) </a:t>
            </a:r>
          </a:p>
          <a:p>
            <a:endParaRPr lang="en-US" dirty="0"/>
          </a:p>
        </p:txBody>
      </p:sp>
    </p:spTree>
    <p:extLst>
      <p:ext uri="{BB962C8B-B14F-4D97-AF65-F5344CB8AC3E}">
        <p14:creationId xmlns:p14="http://schemas.microsoft.com/office/powerpoint/2010/main" val="162095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241" y="1697149"/>
            <a:ext cx="7886700" cy="1325563"/>
          </a:xfrm>
        </p:spPr>
        <p:txBody>
          <a:bodyPr/>
          <a:lstStyle/>
          <a:p>
            <a:pPr algn="r"/>
            <a:r>
              <a:rPr lang="en-US" dirty="0"/>
              <a:t>What is the same?</a:t>
            </a:r>
          </a:p>
        </p:txBody>
      </p:sp>
      <p:sp>
        <p:nvSpPr>
          <p:cNvPr id="3" name="Content Placeholder 2"/>
          <p:cNvSpPr>
            <a:spLocks noGrp="1"/>
          </p:cNvSpPr>
          <p:nvPr>
            <p:ph idx="1"/>
          </p:nvPr>
        </p:nvSpPr>
        <p:spPr>
          <a:xfrm>
            <a:off x="644236" y="2628900"/>
            <a:ext cx="7928264" cy="3512127"/>
          </a:xfrm>
        </p:spPr>
        <p:txBody>
          <a:bodyPr>
            <a:normAutofit/>
          </a:bodyPr>
          <a:lstStyle/>
          <a:p>
            <a:r>
              <a:rPr lang="en-US" dirty="0"/>
              <a:t> Grade-level standards</a:t>
            </a:r>
          </a:p>
          <a:p>
            <a:endParaRPr lang="en-US" sz="600" dirty="0"/>
          </a:p>
          <a:p>
            <a:r>
              <a:rPr lang="en-US" dirty="0"/>
              <a:t> Expectation for integration of instruction</a:t>
            </a:r>
          </a:p>
          <a:p>
            <a:endParaRPr lang="en-US" sz="675" dirty="0"/>
          </a:p>
          <a:p>
            <a:r>
              <a:rPr lang="en-US" dirty="0"/>
              <a:t> Inclusion of both knowledge and skills</a:t>
            </a:r>
          </a:p>
          <a:p>
            <a:endParaRPr lang="en-US" sz="675" dirty="0"/>
          </a:p>
          <a:p>
            <a:r>
              <a:rPr lang="en-US" dirty="0"/>
              <a:t> Focus on inquiry, analysis, and multiple perspectives</a:t>
            </a:r>
          </a:p>
        </p:txBody>
      </p:sp>
    </p:spTree>
    <p:extLst>
      <p:ext uri="{BB962C8B-B14F-4D97-AF65-F5344CB8AC3E}">
        <p14:creationId xmlns:p14="http://schemas.microsoft.com/office/powerpoint/2010/main" val="175490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33896" y="1582849"/>
            <a:ext cx="7886700" cy="1325563"/>
          </a:xfrm>
        </p:spPr>
        <p:txBody>
          <a:bodyPr>
            <a:normAutofit/>
          </a:bodyPr>
          <a:lstStyle/>
          <a:p>
            <a:pPr algn="r"/>
            <a:r>
              <a:rPr lang="en-US" sz="2700" dirty="0"/>
              <a:t>ODE Social Sciences Materials Updates</a:t>
            </a:r>
            <a:endParaRPr lang="en-US" dirty="0"/>
          </a:p>
        </p:txBody>
      </p:sp>
      <p:sp>
        <p:nvSpPr>
          <p:cNvPr id="4" name="Content Placeholder 3"/>
          <p:cNvSpPr>
            <a:spLocks noGrp="1"/>
          </p:cNvSpPr>
          <p:nvPr>
            <p:ph idx="1"/>
          </p:nvPr>
        </p:nvSpPr>
        <p:spPr>
          <a:xfrm>
            <a:off x="628650" y="2795155"/>
            <a:ext cx="7886700" cy="3381808"/>
          </a:xfrm>
        </p:spPr>
        <p:txBody>
          <a:bodyPr>
            <a:normAutofit fontScale="85000" lnSpcReduction="20000"/>
          </a:bodyPr>
          <a:lstStyle/>
          <a:p>
            <a:r>
              <a:rPr lang="en-US" sz="2700" dirty="0"/>
              <a:t>The Oregon Department of Education recently completed an instructional materials review in alignment with the newly adopted 2018 Oregon Social Sciences Standards. (Results pending State Board of Education Approval)</a:t>
            </a:r>
          </a:p>
          <a:p>
            <a:endParaRPr lang="en-US" sz="2700" dirty="0"/>
          </a:p>
          <a:p>
            <a:r>
              <a:rPr lang="en-US" sz="2700" dirty="0"/>
              <a:t>Materials recommendations are scheduled to be presented to the State Board of Education this coming fall / winter.</a:t>
            </a:r>
          </a:p>
          <a:p>
            <a:endParaRPr lang="en-US" sz="2700" dirty="0"/>
          </a:p>
          <a:p>
            <a:r>
              <a:rPr lang="en-US" sz="2700" dirty="0"/>
              <a:t>Once the State Board approves the recommended list ODE will publish results for districts.</a:t>
            </a:r>
          </a:p>
          <a:p>
            <a:pPr marL="0" indent="0">
              <a:buNone/>
            </a:pPr>
            <a:endParaRPr lang="en-US" dirty="0"/>
          </a:p>
        </p:txBody>
      </p:sp>
    </p:spTree>
    <p:extLst>
      <p:ext uri="{BB962C8B-B14F-4D97-AF65-F5344CB8AC3E}">
        <p14:creationId xmlns:p14="http://schemas.microsoft.com/office/powerpoint/2010/main" val="2125214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80D71-3D44-FB4B-8251-B735A98E3D8D}"/>
              </a:ext>
            </a:extLst>
          </p:cNvPr>
          <p:cNvSpPr>
            <a:spLocks noGrp="1"/>
          </p:cNvSpPr>
          <p:nvPr>
            <p:ph type="title"/>
          </p:nvPr>
        </p:nvSpPr>
        <p:spPr/>
        <p:txBody>
          <a:bodyPr/>
          <a:lstStyle/>
          <a:p>
            <a:r>
              <a:rPr lang="en-US" dirty="0"/>
              <a:t>Today’s Agenda</a:t>
            </a:r>
          </a:p>
        </p:txBody>
      </p:sp>
      <p:sp>
        <p:nvSpPr>
          <p:cNvPr id="3" name="Content Placeholder 2">
            <a:extLst>
              <a:ext uri="{FF2B5EF4-FFF2-40B4-BE49-F238E27FC236}">
                <a16:creationId xmlns:a16="http://schemas.microsoft.com/office/drawing/2014/main" id="{2C0B1F4F-489C-0546-B871-0D0F0D29D6BD}"/>
              </a:ext>
            </a:extLst>
          </p:cNvPr>
          <p:cNvSpPr>
            <a:spLocks noGrp="1"/>
          </p:cNvSpPr>
          <p:nvPr>
            <p:ph sz="half" idx="1"/>
          </p:nvPr>
        </p:nvSpPr>
        <p:spPr/>
        <p:txBody>
          <a:bodyPr>
            <a:normAutofit fontScale="77500" lnSpcReduction="20000"/>
          </a:bodyPr>
          <a:lstStyle/>
          <a:p>
            <a:r>
              <a:rPr lang="en-US" dirty="0"/>
              <a:t>ELPA</a:t>
            </a:r>
          </a:p>
          <a:p>
            <a:r>
              <a:rPr lang="en-US" dirty="0"/>
              <a:t>K-3 Formative Assessment</a:t>
            </a:r>
          </a:p>
          <a:p>
            <a:r>
              <a:rPr lang="en-US" dirty="0"/>
              <a:t>Social Sciences Assessment</a:t>
            </a:r>
          </a:p>
          <a:p>
            <a:r>
              <a:rPr lang="en-US" dirty="0"/>
              <a:t>Local Performance Assessment</a:t>
            </a:r>
          </a:p>
          <a:p>
            <a:r>
              <a:rPr lang="en-US" dirty="0"/>
              <a:t>Peer Review</a:t>
            </a:r>
          </a:p>
          <a:p>
            <a:r>
              <a:rPr lang="en-US" dirty="0"/>
              <a:t>DTC Assessment System Survey</a:t>
            </a:r>
          </a:p>
          <a:p>
            <a:endParaRPr lang="en-US" dirty="0"/>
          </a:p>
        </p:txBody>
      </p:sp>
      <p:sp>
        <p:nvSpPr>
          <p:cNvPr id="4" name="Content Placeholder 3">
            <a:extLst>
              <a:ext uri="{FF2B5EF4-FFF2-40B4-BE49-F238E27FC236}">
                <a16:creationId xmlns:a16="http://schemas.microsoft.com/office/drawing/2014/main" id="{F029CE2D-1AF7-F349-8FD9-9A01A3B22BBF}"/>
              </a:ext>
            </a:extLst>
          </p:cNvPr>
          <p:cNvSpPr>
            <a:spLocks noGrp="1"/>
          </p:cNvSpPr>
          <p:nvPr>
            <p:ph sz="half" idx="2"/>
          </p:nvPr>
        </p:nvSpPr>
        <p:spPr/>
        <p:txBody>
          <a:bodyPr>
            <a:normAutofit fontScale="77500" lnSpcReduction="20000"/>
          </a:bodyPr>
          <a:lstStyle/>
          <a:p>
            <a:r>
              <a:rPr lang="en-US" dirty="0"/>
              <a:t>Balanced Assessment System</a:t>
            </a:r>
          </a:p>
          <a:p>
            <a:r>
              <a:rPr lang="en-US" dirty="0"/>
              <a:t>Annual Training Cycle</a:t>
            </a:r>
          </a:p>
          <a:p>
            <a:r>
              <a:rPr lang="en-US" dirty="0"/>
              <a:t>Best Practices Guide</a:t>
            </a:r>
          </a:p>
          <a:p>
            <a:r>
              <a:rPr lang="en-US" dirty="0"/>
              <a:t>NGSS-Aligned Science Assessment</a:t>
            </a:r>
          </a:p>
          <a:p>
            <a:r>
              <a:rPr lang="en-US" dirty="0"/>
              <a:t>PSAT Gender Coding Issue</a:t>
            </a:r>
          </a:p>
          <a:p>
            <a:r>
              <a:rPr lang="en-US" dirty="0"/>
              <a:t>ODE Required Harassment Trainings</a:t>
            </a:r>
          </a:p>
        </p:txBody>
      </p:sp>
    </p:spTree>
    <p:extLst>
      <p:ext uri="{BB962C8B-B14F-4D97-AF65-F5344CB8AC3E}">
        <p14:creationId xmlns:p14="http://schemas.microsoft.com/office/powerpoint/2010/main" val="34694550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1941" y="2101692"/>
            <a:ext cx="7886700" cy="1325563"/>
          </a:xfrm>
        </p:spPr>
        <p:txBody>
          <a:bodyPr>
            <a:normAutofit fontScale="90000"/>
          </a:bodyPr>
          <a:lstStyle/>
          <a:p>
            <a:pPr algn="r"/>
            <a:r>
              <a:rPr lang="en-US" dirty="0"/>
              <a:t>Social Sciences Materials Criteria Development, Evaluation, and the IMET </a:t>
            </a:r>
          </a:p>
        </p:txBody>
      </p:sp>
      <p:sp>
        <p:nvSpPr>
          <p:cNvPr id="3" name="Content Placeholder 2"/>
          <p:cNvSpPr>
            <a:spLocks noGrp="1"/>
          </p:cNvSpPr>
          <p:nvPr>
            <p:ph idx="1"/>
          </p:nvPr>
        </p:nvSpPr>
        <p:spPr/>
        <p:txBody>
          <a:bodyPr>
            <a:normAutofit/>
          </a:bodyPr>
          <a:lstStyle/>
          <a:p>
            <a:r>
              <a:rPr lang="en-US" sz="1950" dirty="0">
                <a:solidFill>
                  <a:schemeClr val="accent2">
                    <a:lumMod val="75000"/>
                  </a:schemeClr>
                </a:solidFill>
              </a:rPr>
              <a:t>Criteria Committee </a:t>
            </a:r>
            <a:r>
              <a:rPr lang="en-US" sz="1950" dirty="0"/>
              <a:t>met in October 2017. Committee included educators, school district staff, and content experts. </a:t>
            </a:r>
          </a:p>
          <a:p>
            <a:r>
              <a:rPr lang="en-US" sz="1950" dirty="0">
                <a:solidFill>
                  <a:schemeClr val="accent2">
                    <a:lumMod val="75000"/>
                  </a:schemeClr>
                </a:solidFill>
              </a:rPr>
              <a:t>State Board adopted criteria </a:t>
            </a:r>
            <a:r>
              <a:rPr lang="en-US" sz="1950" dirty="0"/>
              <a:t>in January 2018</a:t>
            </a:r>
          </a:p>
          <a:p>
            <a:r>
              <a:rPr lang="en-US" sz="1950" dirty="0"/>
              <a:t>Instructional Materials Evaluation Tool (IMET) Scoring Guide developed using adopted Criteria.</a:t>
            </a:r>
          </a:p>
          <a:p>
            <a:pPr lvl="1"/>
            <a:r>
              <a:rPr lang="en-US" sz="1950" dirty="0"/>
              <a:t>Focus</a:t>
            </a:r>
          </a:p>
          <a:p>
            <a:pPr lvl="1"/>
            <a:r>
              <a:rPr lang="en-US" sz="1950" dirty="0"/>
              <a:t>Rigor</a:t>
            </a:r>
          </a:p>
          <a:p>
            <a:pPr lvl="1"/>
            <a:r>
              <a:rPr lang="en-US" sz="1950" dirty="0"/>
              <a:t>Coherence</a:t>
            </a:r>
          </a:p>
        </p:txBody>
      </p:sp>
    </p:spTree>
    <p:extLst>
      <p:ext uri="{BB962C8B-B14F-4D97-AF65-F5344CB8AC3E}">
        <p14:creationId xmlns:p14="http://schemas.microsoft.com/office/powerpoint/2010/main" val="27870198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r"/>
            <a:r>
              <a:rPr lang="en-US" dirty="0"/>
              <a:t>School District Responsibility</a:t>
            </a:r>
          </a:p>
        </p:txBody>
      </p:sp>
      <p:sp>
        <p:nvSpPr>
          <p:cNvPr id="4" name="Content Placeholder 3"/>
          <p:cNvSpPr>
            <a:spLocks noGrp="1"/>
          </p:cNvSpPr>
          <p:nvPr>
            <p:ph idx="1"/>
          </p:nvPr>
        </p:nvSpPr>
        <p:spPr/>
        <p:txBody>
          <a:bodyPr>
            <a:normAutofit fontScale="70000" lnSpcReduction="20000"/>
          </a:bodyPr>
          <a:lstStyle/>
          <a:p>
            <a:pPr>
              <a:lnSpc>
                <a:spcPct val="100000"/>
              </a:lnSpc>
            </a:pPr>
            <a:r>
              <a:rPr lang="en-US" dirty="0"/>
              <a:t>Once the State Board of Education adopts the list of approved instructional materials, school districts have until the following Fall to adopt instructional materials.</a:t>
            </a:r>
          </a:p>
          <a:p>
            <a:pPr marL="0" indent="0">
              <a:lnSpc>
                <a:spcPct val="100000"/>
              </a:lnSpc>
              <a:buNone/>
            </a:pPr>
            <a:endParaRPr lang="en-US" sz="600" dirty="0"/>
          </a:p>
          <a:p>
            <a:pPr>
              <a:lnSpc>
                <a:spcPct val="100000"/>
              </a:lnSpc>
            </a:pPr>
            <a:r>
              <a:rPr lang="en-US" dirty="0"/>
              <a:t>School districts can adopt instructional materials through 1 of 3 processes: </a:t>
            </a:r>
          </a:p>
          <a:p>
            <a:pPr>
              <a:lnSpc>
                <a:spcPct val="100000"/>
              </a:lnSpc>
            </a:pPr>
            <a:endParaRPr lang="en-US" sz="600" dirty="0"/>
          </a:p>
          <a:p>
            <a:pPr marL="685792" lvl="1" indent="-342900">
              <a:lnSpc>
                <a:spcPct val="100000"/>
              </a:lnSpc>
              <a:buFont typeface="+mj-lt"/>
              <a:buAutoNum type="arabicPeriod"/>
            </a:pPr>
            <a:r>
              <a:rPr lang="en-US" dirty="0"/>
              <a:t>Adopt from the State Board approved list.</a:t>
            </a:r>
          </a:p>
          <a:p>
            <a:pPr marL="685792" lvl="1" indent="-342900">
              <a:lnSpc>
                <a:spcPct val="100000"/>
              </a:lnSpc>
              <a:buFont typeface="+mj-lt"/>
              <a:buAutoNum type="arabicPeriod"/>
            </a:pPr>
            <a:r>
              <a:rPr lang="en-US" dirty="0"/>
              <a:t>Independent Adoption.</a:t>
            </a:r>
          </a:p>
          <a:p>
            <a:pPr marL="685792" lvl="1" indent="-342900">
              <a:lnSpc>
                <a:spcPct val="100000"/>
              </a:lnSpc>
              <a:buFont typeface="+mj-lt"/>
              <a:buAutoNum type="arabicPeriod"/>
            </a:pPr>
            <a:r>
              <a:rPr lang="en-US" dirty="0"/>
              <a:t>Request for Postponement.</a:t>
            </a:r>
          </a:p>
        </p:txBody>
      </p:sp>
    </p:spTree>
    <p:extLst>
      <p:ext uri="{BB962C8B-B14F-4D97-AF65-F5344CB8AC3E}">
        <p14:creationId xmlns:p14="http://schemas.microsoft.com/office/powerpoint/2010/main" val="3565440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fade">
                                      <p:cBhvr>
                                        <p:cTn id="10" dur="500"/>
                                        <p:tgtEl>
                                          <p:spTgt spid="4">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Effect transition="in" filter="fade">
                                      <p:cBhvr>
                                        <p:cTn id="13" dur="500"/>
                                        <p:tgtEl>
                                          <p:spTgt spid="4">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6" end="6"/>
                                            </p:txEl>
                                          </p:spTgt>
                                        </p:tgtEl>
                                        <p:attrNameLst>
                                          <p:attrName>style.visibility</p:attrName>
                                        </p:attrNameLst>
                                      </p:cBhvr>
                                      <p:to>
                                        <p:strVal val="visible"/>
                                      </p:to>
                                    </p:set>
                                    <p:animEffect transition="in" filter="fade">
                                      <p:cBhvr>
                                        <p:cTn id="16"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8422" y="1582850"/>
            <a:ext cx="7886700" cy="1325563"/>
          </a:xfrm>
        </p:spPr>
        <p:txBody>
          <a:bodyPr>
            <a:normAutofit/>
          </a:bodyPr>
          <a:lstStyle/>
          <a:p>
            <a:pPr algn="r"/>
            <a:r>
              <a:rPr lang="en-US" dirty="0"/>
              <a:t>Independent Adoption </a:t>
            </a:r>
            <a:br>
              <a:rPr lang="en-US" dirty="0"/>
            </a:br>
            <a:r>
              <a:rPr lang="en-US" sz="2325" dirty="0"/>
              <a:t>(OAR 581-022-2350)</a:t>
            </a:r>
          </a:p>
        </p:txBody>
      </p:sp>
      <p:sp>
        <p:nvSpPr>
          <p:cNvPr id="3" name="Content Placeholder 2"/>
          <p:cNvSpPr>
            <a:spLocks noGrp="1"/>
          </p:cNvSpPr>
          <p:nvPr>
            <p:ph idx="1"/>
          </p:nvPr>
        </p:nvSpPr>
        <p:spPr>
          <a:xfrm>
            <a:off x="628650" y="2722418"/>
            <a:ext cx="7886700" cy="3454545"/>
          </a:xfrm>
        </p:spPr>
        <p:txBody>
          <a:bodyPr>
            <a:noAutofit/>
          </a:bodyPr>
          <a:lstStyle/>
          <a:p>
            <a:r>
              <a:rPr lang="en-US" dirty="0"/>
              <a:t>In rule, school districts must meet the following requirements in order to independently adopt instructional materials:</a:t>
            </a:r>
          </a:p>
          <a:p>
            <a:pPr lvl="1">
              <a:lnSpc>
                <a:spcPct val="150000"/>
              </a:lnSpc>
              <a:buFont typeface="Wingdings" panose="05000000000000000000" pitchFamily="2" charset="2"/>
              <a:buChar char="q"/>
            </a:pPr>
            <a:r>
              <a:rPr lang="en-US" sz="1800" dirty="0"/>
              <a:t>Legal requirements and adoption criteria established by the State Board. </a:t>
            </a:r>
          </a:p>
          <a:p>
            <a:pPr lvl="1">
              <a:lnSpc>
                <a:spcPct val="150000"/>
              </a:lnSpc>
              <a:buFont typeface="Wingdings" panose="05000000000000000000" pitchFamily="2" charset="2"/>
              <a:buChar char="q"/>
            </a:pPr>
            <a:r>
              <a:rPr lang="en-US" sz="1800" dirty="0"/>
              <a:t>Involve teachers, administrators, parents, and citizens in the process.</a:t>
            </a:r>
          </a:p>
          <a:p>
            <a:pPr lvl="1">
              <a:lnSpc>
                <a:spcPct val="150000"/>
              </a:lnSpc>
              <a:buFont typeface="Wingdings" panose="05000000000000000000" pitchFamily="2" charset="2"/>
              <a:buChar char="q"/>
            </a:pPr>
            <a:r>
              <a:rPr lang="en-US" sz="1800" dirty="0"/>
              <a:t>Local school board approval with additional information. There are 7 sub-bullets of information written in OAR. (Please refer to the above rule.)</a:t>
            </a:r>
          </a:p>
          <a:p>
            <a:pPr lvl="2"/>
            <a:endParaRPr lang="en-US" sz="1800" dirty="0"/>
          </a:p>
          <a:p>
            <a:pPr lvl="1"/>
            <a:endParaRPr lang="en-US" dirty="0"/>
          </a:p>
        </p:txBody>
      </p:sp>
    </p:spTree>
    <p:extLst>
      <p:ext uri="{BB962C8B-B14F-4D97-AF65-F5344CB8AC3E}">
        <p14:creationId xmlns:p14="http://schemas.microsoft.com/office/powerpoint/2010/main" val="8826169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a:t>Legal Requirements and Adoption Criteria</a:t>
            </a:r>
          </a:p>
        </p:txBody>
      </p:sp>
      <p:sp>
        <p:nvSpPr>
          <p:cNvPr id="3" name="Content Placeholder 2"/>
          <p:cNvSpPr>
            <a:spLocks noGrp="1"/>
          </p:cNvSpPr>
          <p:nvPr>
            <p:ph idx="1"/>
          </p:nvPr>
        </p:nvSpPr>
        <p:spPr/>
        <p:txBody>
          <a:bodyPr>
            <a:normAutofit fontScale="70000" lnSpcReduction="20000"/>
          </a:bodyPr>
          <a:lstStyle/>
          <a:p>
            <a:r>
              <a:rPr lang="en-US" dirty="0"/>
              <a:t>Legal Requirements must be met under the following criteria:</a:t>
            </a:r>
          </a:p>
          <a:p>
            <a:pPr lvl="1">
              <a:buFont typeface="Wingdings" panose="05000000000000000000" pitchFamily="2" charset="2"/>
              <a:buChar char="ü"/>
            </a:pPr>
            <a:endParaRPr lang="en-US" dirty="0"/>
          </a:p>
          <a:p>
            <a:pPr lvl="1">
              <a:buFont typeface="Wingdings" panose="05000000000000000000" pitchFamily="2" charset="2"/>
              <a:buChar char="ü"/>
            </a:pPr>
            <a:r>
              <a:rPr lang="en-US" dirty="0"/>
              <a:t>Basal instructional materials</a:t>
            </a:r>
          </a:p>
          <a:p>
            <a:pPr lvl="1">
              <a:buFont typeface="Wingdings" panose="05000000000000000000" pitchFamily="2" charset="2"/>
              <a:buChar char="ü"/>
            </a:pPr>
            <a:r>
              <a:rPr lang="en-US" dirty="0"/>
              <a:t>Equity</a:t>
            </a:r>
          </a:p>
          <a:p>
            <a:pPr lvl="1">
              <a:buFont typeface="Wingdings" panose="05000000000000000000" pitchFamily="2" charset="2"/>
              <a:buChar char="ü"/>
            </a:pPr>
            <a:r>
              <a:rPr lang="en-US" dirty="0"/>
              <a:t>National Instructional Materials Accessibility Standards (NIMAS) Assurances</a:t>
            </a:r>
          </a:p>
          <a:p>
            <a:pPr marL="342892" lvl="1" indent="0">
              <a:buNone/>
            </a:pPr>
            <a:endParaRPr lang="en-US" dirty="0"/>
          </a:p>
          <a:p>
            <a:r>
              <a:rPr lang="en-US" dirty="0"/>
              <a:t>Alignment to the Adoption Criteria</a:t>
            </a:r>
          </a:p>
          <a:p>
            <a:pPr marL="342892" lvl="1" indent="0">
              <a:buNone/>
            </a:pPr>
            <a:endParaRPr lang="en-US" sz="600" dirty="0"/>
          </a:p>
          <a:p>
            <a:pPr lvl="1"/>
            <a:r>
              <a:rPr lang="en-US" dirty="0"/>
              <a:t>Instructional Materials Evaluation Tool (IMET) which is a tool that takes the adoption criteria and transforms it into a scoring rubric.</a:t>
            </a:r>
          </a:p>
          <a:p>
            <a:pPr marL="342892" lvl="1" indent="0">
              <a:buNone/>
            </a:pPr>
            <a:endParaRPr lang="en-US" dirty="0"/>
          </a:p>
        </p:txBody>
      </p:sp>
    </p:spTree>
    <p:extLst>
      <p:ext uri="{BB962C8B-B14F-4D97-AF65-F5344CB8AC3E}">
        <p14:creationId xmlns:p14="http://schemas.microsoft.com/office/powerpoint/2010/main" val="21634593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6241" y="1562068"/>
            <a:ext cx="7886700" cy="1325563"/>
          </a:xfrm>
        </p:spPr>
        <p:txBody>
          <a:bodyPr>
            <a:normAutofit/>
          </a:bodyPr>
          <a:lstStyle/>
          <a:p>
            <a:pPr algn="r"/>
            <a:r>
              <a:rPr lang="en-US" sz="2700" dirty="0"/>
              <a:t>ODE Social Sciences Assessment Updates</a:t>
            </a:r>
            <a:endParaRPr lang="en-US" dirty="0"/>
          </a:p>
        </p:txBody>
      </p:sp>
      <p:sp>
        <p:nvSpPr>
          <p:cNvPr id="4" name="Content Placeholder 3"/>
          <p:cNvSpPr>
            <a:spLocks noGrp="1"/>
          </p:cNvSpPr>
          <p:nvPr>
            <p:ph idx="1"/>
          </p:nvPr>
        </p:nvSpPr>
        <p:spPr>
          <a:xfrm>
            <a:off x="628650" y="2712027"/>
            <a:ext cx="7886700" cy="3464936"/>
          </a:xfrm>
        </p:spPr>
        <p:txBody>
          <a:bodyPr>
            <a:normAutofit fontScale="77500" lnSpcReduction="20000"/>
          </a:bodyPr>
          <a:lstStyle/>
          <a:p>
            <a:pPr marL="0" indent="0">
              <a:buNone/>
            </a:pPr>
            <a:r>
              <a:rPr lang="en-US" dirty="0"/>
              <a:t>The Oregon Department of Education recently recruited qualified educators from around the State of Oregon to…</a:t>
            </a:r>
          </a:p>
          <a:p>
            <a:pPr marL="385763" indent="-385763">
              <a:buFont typeface="+mj-lt"/>
              <a:buAutoNum type="arabicPeriod"/>
            </a:pPr>
            <a:r>
              <a:rPr lang="en-US" dirty="0"/>
              <a:t>Make </a:t>
            </a:r>
            <a:r>
              <a:rPr lang="en-US" u="sng" dirty="0"/>
              <a:t>recommended revisions to the current Social Sciences Analysis Scoring Rubric </a:t>
            </a:r>
            <a:r>
              <a:rPr lang="en-US" dirty="0"/>
              <a:t>to align with the newly adopted 2018-2019 Social Sciences Standards</a:t>
            </a:r>
          </a:p>
          <a:p>
            <a:pPr marL="385763" indent="-385763">
              <a:buFont typeface="+mj-lt"/>
              <a:buAutoNum type="arabicPeriod"/>
            </a:pPr>
            <a:r>
              <a:rPr lang="en-US" dirty="0"/>
              <a:t>Develop Social Sciences Performance Assessments </a:t>
            </a:r>
          </a:p>
          <a:p>
            <a:pPr marL="0" indent="0">
              <a:buNone/>
            </a:pPr>
            <a:endParaRPr lang="en-US" sz="600" dirty="0"/>
          </a:p>
          <a:p>
            <a:r>
              <a:rPr lang="en-US" dirty="0"/>
              <a:t>This project is scheduled to begin October 24 – 26, 2018 </a:t>
            </a:r>
          </a:p>
          <a:p>
            <a:endParaRPr lang="en-US" dirty="0"/>
          </a:p>
          <a:p>
            <a:r>
              <a:rPr lang="en-US" dirty="0"/>
              <a:t>An additional meeting will occur in Spring to score student samples and develop anchor papers with justifications.</a:t>
            </a:r>
            <a:endParaRPr lang="en-US" sz="3300" dirty="0"/>
          </a:p>
        </p:txBody>
      </p:sp>
    </p:spTree>
    <p:extLst>
      <p:ext uri="{BB962C8B-B14F-4D97-AF65-F5344CB8AC3E}">
        <p14:creationId xmlns:p14="http://schemas.microsoft.com/office/powerpoint/2010/main" val="20348555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6241" y="1551676"/>
            <a:ext cx="7886700" cy="1325563"/>
          </a:xfrm>
        </p:spPr>
        <p:txBody>
          <a:bodyPr>
            <a:normAutofit/>
          </a:bodyPr>
          <a:lstStyle/>
          <a:p>
            <a:pPr algn="r"/>
            <a:r>
              <a:rPr lang="en-US" sz="2700" dirty="0"/>
              <a:t>ODE Social Sciences Assessment Questions</a:t>
            </a:r>
            <a:endParaRPr lang="en-US" dirty="0"/>
          </a:p>
        </p:txBody>
      </p:sp>
      <p:sp>
        <p:nvSpPr>
          <p:cNvPr id="4" name="Content Placeholder 3"/>
          <p:cNvSpPr>
            <a:spLocks noGrp="1"/>
          </p:cNvSpPr>
          <p:nvPr>
            <p:ph idx="1"/>
          </p:nvPr>
        </p:nvSpPr>
        <p:spPr>
          <a:xfrm>
            <a:off x="628650" y="2795155"/>
            <a:ext cx="7886700" cy="3381808"/>
          </a:xfrm>
        </p:spPr>
        <p:txBody>
          <a:bodyPr>
            <a:normAutofit/>
          </a:bodyPr>
          <a:lstStyle/>
          <a:p>
            <a:r>
              <a:rPr lang="en-US" dirty="0"/>
              <a:t>Social Sciences Test Security</a:t>
            </a:r>
          </a:p>
          <a:p>
            <a:pPr marL="0" indent="0">
              <a:buNone/>
            </a:pPr>
            <a:endParaRPr lang="en-US" dirty="0"/>
          </a:p>
          <a:p>
            <a:pPr lvl="1">
              <a:buFont typeface="Wingdings" panose="05000000000000000000" pitchFamily="2" charset="2"/>
              <a:buChar char="§"/>
            </a:pPr>
            <a:r>
              <a:rPr lang="en-US" sz="2100" dirty="0"/>
              <a:t>ODE is considering the use of the </a:t>
            </a:r>
            <a:r>
              <a:rPr lang="en-US" sz="2100" dirty="0" err="1"/>
              <a:t>ORSkills</a:t>
            </a:r>
            <a:r>
              <a:rPr lang="en-US" sz="2100" dirty="0"/>
              <a:t> website and portal. </a:t>
            </a:r>
          </a:p>
          <a:p>
            <a:pPr lvl="1">
              <a:buFont typeface="Wingdings" panose="05000000000000000000" pitchFamily="2" charset="2"/>
              <a:buChar char="§"/>
            </a:pPr>
            <a:endParaRPr lang="en-US" sz="2100" dirty="0"/>
          </a:p>
          <a:p>
            <a:pPr lvl="1">
              <a:buFont typeface="Wingdings" panose="05000000000000000000" pitchFamily="2" charset="2"/>
              <a:buChar char="§"/>
            </a:pPr>
            <a:r>
              <a:rPr lang="en-US" sz="2100" dirty="0"/>
              <a:t>Further discussions are necessary with WESD to look at the capacity of using the </a:t>
            </a:r>
            <a:r>
              <a:rPr lang="en-US" sz="2100" dirty="0" err="1"/>
              <a:t>ORSkills</a:t>
            </a:r>
            <a:r>
              <a:rPr lang="en-US" sz="2100" dirty="0"/>
              <a:t> System.</a:t>
            </a:r>
          </a:p>
          <a:p>
            <a:pPr lvl="1">
              <a:buFont typeface="Wingdings" panose="05000000000000000000" pitchFamily="2" charset="2"/>
              <a:buChar char="§"/>
            </a:pPr>
            <a:endParaRPr lang="en-US" sz="2100" dirty="0"/>
          </a:p>
          <a:p>
            <a:pPr lvl="1">
              <a:buFont typeface="Wingdings" panose="05000000000000000000" pitchFamily="2" charset="2"/>
              <a:buChar char="§"/>
            </a:pPr>
            <a:r>
              <a:rPr lang="en-US" sz="2100" dirty="0"/>
              <a:t>This would require educators to create an access account to view develop Social Sciences Performance Assessments.</a:t>
            </a:r>
          </a:p>
        </p:txBody>
      </p:sp>
    </p:spTree>
    <p:extLst>
      <p:ext uri="{BB962C8B-B14F-4D97-AF65-F5344CB8AC3E}">
        <p14:creationId xmlns:p14="http://schemas.microsoft.com/office/powerpoint/2010/main" val="18451588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Peer Review</a:t>
            </a:r>
            <a:br>
              <a:rPr lang="en-US" dirty="0"/>
            </a:br>
            <a:r>
              <a:rPr lang="en-US" dirty="0"/>
              <a:t>11:15 – 11:30 AM</a:t>
            </a:r>
          </a:p>
        </p:txBody>
      </p:sp>
      <p:sp>
        <p:nvSpPr>
          <p:cNvPr id="3" name="Subtitle 2"/>
          <p:cNvSpPr>
            <a:spLocks noGrp="1"/>
          </p:cNvSpPr>
          <p:nvPr>
            <p:ph type="subTitle" idx="1"/>
          </p:nvPr>
        </p:nvSpPr>
        <p:spPr/>
        <p:txBody>
          <a:bodyPr/>
          <a:lstStyle/>
          <a:p>
            <a:pPr marL="342900" indent="-342900" algn="l">
              <a:buFont typeface="Arial" panose="020B0604020202020204" pitchFamily="34" charset="0"/>
              <a:buChar char="•"/>
            </a:pPr>
            <a:r>
              <a:rPr lang="en-US" dirty="0"/>
              <a:t>Overview of 2017-18</a:t>
            </a:r>
          </a:p>
          <a:p>
            <a:pPr marL="342900" indent="-342900" algn="l">
              <a:buFont typeface="Arial" panose="020B0604020202020204" pitchFamily="34" charset="0"/>
              <a:buChar char="•"/>
            </a:pPr>
            <a:r>
              <a:rPr lang="en-US" dirty="0"/>
              <a:t>Preparing for 2018-19</a:t>
            </a:r>
          </a:p>
        </p:txBody>
      </p:sp>
    </p:spTree>
    <p:extLst>
      <p:ext uri="{BB962C8B-B14F-4D97-AF65-F5344CB8AC3E}">
        <p14:creationId xmlns:p14="http://schemas.microsoft.com/office/powerpoint/2010/main" val="5637114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4A090-72B7-D847-9FE4-3290AA85B9F1}"/>
              </a:ext>
            </a:extLst>
          </p:cNvPr>
          <p:cNvSpPr>
            <a:spLocks noGrp="1"/>
          </p:cNvSpPr>
          <p:nvPr>
            <p:ph type="title"/>
          </p:nvPr>
        </p:nvSpPr>
        <p:spPr/>
        <p:txBody>
          <a:bodyPr/>
          <a:lstStyle/>
          <a:p>
            <a:r>
              <a:rPr lang="en-US" dirty="0"/>
              <a:t>2017-18</a:t>
            </a:r>
          </a:p>
        </p:txBody>
      </p:sp>
      <p:sp>
        <p:nvSpPr>
          <p:cNvPr id="3" name="Content Placeholder 2">
            <a:extLst>
              <a:ext uri="{FF2B5EF4-FFF2-40B4-BE49-F238E27FC236}">
                <a16:creationId xmlns:a16="http://schemas.microsoft.com/office/drawing/2014/main" id="{ED764D78-3755-CA4E-8BA8-D8247C9C8C0A}"/>
              </a:ext>
            </a:extLst>
          </p:cNvPr>
          <p:cNvSpPr>
            <a:spLocks noGrp="1"/>
          </p:cNvSpPr>
          <p:nvPr>
            <p:ph idx="1"/>
          </p:nvPr>
        </p:nvSpPr>
        <p:spPr/>
        <p:txBody>
          <a:bodyPr/>
          <a:lstStyle/>
          <a:p>
            <a:r>
              <a:rPr lang="en-US" dirty="0"/>
              <a:t>Original submission in March 2017</a:t>
            </a:r>
          </a:p>
          <a:p>
            <a:r>
              <a:rPr lang="en-US" dirty="0"/>
              <a:t>Resubmission in December 2017</a:t>
            </a:r>
          </a:p>
          <a:p>
            <a:r>
              <a:rPr lang="en-US" dirty="0"/>
              <a:t>Final supplemental submission September 5, 2018</a:t>
            </a:r>
          </a:p>
          <a:p>
            <a:r>
              <a:rPr lang="en-US" dirty="0"/>
              <a:t>Expect only monitoring of accommodations to be in Oregon’s official letter</a:t>
            </a:r>
          </a:p>
        </p:txBody>
      </p:sp>
    </p:spTree>
    <p:extLst>
      <p:ext uri="{BB962C8B-B14F-4D97-AF65-F5344CB8AC3E}">
        <p14:creationId xmlns:p14="http://schemas.microsoft.com/office/powerpoint/2010/main" val="3762589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AD5D6-3B17-5746-AEBF-F4104FF77ABB}"/>
              </a:ext>
            </a:extLst>
          </p:cNvPr>
          <p:cNvSpPr>
            <a:spLocks noGrp="1"/>
          </p:cNvSpPr>
          <p:nvPr>
            <p:ph type="title"/>
          </p:nvPr>
        </p:nvSpPr>
        <p:spPr/>
        <p:txBody>
          <a:bodyPr/>
          <a:lstStyle/>
          <a:p>
            <a:r>
              <a:rPr lang="en-US" dirty="0"/>
              <a:t>2018-19</a:t>
            </a:r>
          </a:p>
        </p:txBody>
      </p:sp>
      <p:sp>
        <p:nvSpPr>
          <p:cNvPr id="3" name="Content Placeholder 2">
            <a:extLst>
              <a:ext uri="{FF2B5EF4-FFF2-40B4-BE49-F238E27FC236}">
                <a16:creationId xmlns:a16="http://schemas.microsoft.com/office/drawing/2014/main" id="{3FF0E580-7C19-9649-AFE4-D04B03EEBA35}"/>
              </a:ext>
            </a:extLst>
          </p:cNvPr>
          <p:cNvSpPr>
            <a:spLocks noGrp="1"/>
          </p:cNvSpPr>
          <p:nvPr>
            <p:ph idx="1"/>
          </p:nvPr>
        </p:nvSpPr>
        <p:spPr/>
        <p:txBody>
          <a:bodyPr>
            <a:normAutofit fontScale="92500" lnSpcReduction="20000"/>
          </a:bodyPr>
          <a:lstStyle/>
          <a:p>
            <a:r>
              <a:rPr lang="en-US" dirty="0"/>
              <a:t>SPR &amp; I Monitoring </a:t>
            </a:r>
          </a:p>
          <a:p>
            <a:pPr lvl="1"/>
            <a:r>
              <a:rPr lang="en-US" dirty="0"/>
              <a:t>Includes monitoring of designated supports and accommodations that students are supposed to receive during statewide accountability assessment administration</a:t>
            </a:r>
          </a:p>
          <a:p>
            <a:r>
              <a:rPr lang="en-US" dirty="0"/>
              <a:t>EL Monitoring</a:t>
            </a:r>
          </a:p>
          <a:p>
            <a:pPr lvl="1"/>
            <a:r>
              <a:rPr lang="en-US" dirty="0"/>
              <a:t>Includes the above plus documentation that districts are able to provide results from ISRs for students in a language that parents can understand (outside of available English &amp; Spanish reports)</a:t>
            </a:r>
          </a:p>
        </p:txBody>
      </p:sp>
    </p:spTree>
    <p:extLst>
      <p:ext uri="{BB962C8B-B14F-4D97-AF65-F5344CB8AC3E}">
        <p14:creationId xmlns:p14="http://schemas.microsoft.com/office/powerpoint/2010/main" val="436065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B7298-D249-9547-B0E9-933D0AAC3F07}"/>
              </a:ext>
            </a:extLst>
          </p:cNvPr>
          <p:cNvSpPr>
            <a:spLocks noGrp="1"/>
          </p:cNvSpPr>
          <p:nvPr>
            <p:ph type="title"/>
          </p:nvPr>
        </p:nvSpPr>
        <p:spPr/>
        <p:txBody>
          <a:bodyPr/>
          <a:lstStyle/>
          <a:p>
            <a:pPr algn="r"/>
            <a:r>
              <a:rPr lang="en-US" dirty="0"/>
              <a:t>Peer Review Questions?</a:t>
            </a:r>
          </a:p>
        </p:txBody>
      </p:sp>
      <p:sp>
        <p:nvSpPr>
          <p:cNvPr id="3" name="Content Placeholder 2">
            <a:extLst>
              <a:ext uri="{FF2B5EF4-FFF2-40B4-BE49-F238E27FC236}">
                <a16:creationId xmlns:a16="http://schemas.microsoft.com/office/drawing/2014/main" id="{6A418166-FD05-054A-AD37-E5CF2160B736}"/>
              </a:ext>
            </a:extLst>
          </p:cNvPr>
          <p:cNvSpPr>
            <a:spLocks noGrp="1"/>
          </p:cNvSpPr>
          <p:nvPr>
            <p:ph idx="1"/>
          </p:nvPr>
        </p:nvSpPr>
        <p:spPr/>
        <p:txBody>
          <a:bodyPr/>
          <a:lstStyle/>
          <a:p>
            <a:r>
              <a:rPr lang="en-US" dirty="0"/>
              <a:t>Questions about 2017-18?</a:t>
            </a:r>
          </a:p>
          <a:p>
            <a:r>
              <a:rPr lang="en-US" dirty="0"/>
              <a:t>How will the additional monitoring expectations affect your district?</a:t>
            </a:r>
          </a:p>
          <a:p>
            <a:r>
              <a:rPr lang="en-US" dirty="0"/>
              <a:t>Any recommendations regarding ways to make the effort more efficient?</a:t>
            </a:r>
          </a:p>
        </p:txBody>
      </p:sp>
    </p:spTree>
    <p:extLst>
      <p:ext uri="{BB962C8B-B14F-4D97-AF65-F5344CB8AC3E}">
        <p14:creationId xmlns:p14="http://schemas.microsoft.com/office/powerpoint/2010/main" val="2659765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OSAS</a:t>
            </a:r>
            <a:br>
              <a:rPr lang="en-US" dirty="0"/>
            </a:br>
            <a:r>
              <a:rPr lang="en-US" dirty="0"/>
              <a:t>9:00-9:30 AM</a:t>
            </a:r>
          </a:p>
        </p:txBody>
      </p:sp>
      <p:sp>
        <p:nvSpPr>
          <p:cNvPr id="3" name="Subtitle 2"/>
          <p:cNvSpPr>
            <a:spLocks noGrp="1"/>
          </p:cNvSpPr>
          <p:nvPr>
            <p:ph type="subTitle" idx="1"/>
          </p:nvPr>
        </p:nvSpPr>
        <p:spPr/>
        <p:txBody>
          <a:bodyPr/>
          <a:lstStyle/>
          <a:p>
            <a:pPr marL="342900" indent="-342900" algn="l">
              <a:buFont typeface="Arial" panose="020B0604020202020204" pitchFamily="34" charset="0"/>
              <a:buChar char="•"/>
            </a:pPr>
            <a:r>
              <a:rPr lang="en-US" dirty="0"/>
              <a:t>Label Changes</a:t>
            </a:r>
          </a:p>
          <a:p>
            <a:pPr marL="342900" indent="-342900" algn="l">
              <a:buFont typeface="Arial" panose="020B0604020202020204" pitchFamily="34" charset="0"/>
              <a:buChar char="•"/>
            </a:pPr>
            <a:r>
              <a:rPr lang="en-US" dirty="0"/>
              <a:t>Brief Overview of Rationale</a:t>
            </a:r>
          </a:p>
          <a:p>
            <a:pPr marL="342900" indent="-342900" algn="l">
              <a:buFont typeface="Arial" panose="020B0604020202020204" pitchFamily="34" charset="0"/>
              <a:buChar char="•"/>
            </a:pPr>
            <a:r>
              <a:rPr lang="en-US" dirty="0"/>
              <a:t>Questions</a:t>
            </a:r>
          </a:p>
        </p:txBody>
      </p:sp>
    </p:spTree>
    <p:extLst>
      <p:ext uri="{BB962C8B-B14F-4D97-AF65-F5344CB8AC3E}">
        <p14:creationId xmlns:p14="http://schemas.microsoft.com/office/powerpoint/2010/main" val="14207479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Working Lunch</a:t>
            </a:r>
            <a:br>
              <a:rPr lang="en-US" dirty="0"/>
            </a:br>
            <a:r>
              <a:rPr lang="en-US" dirty="0"/>
              <a:t>11:30 AM - 12:00 PM</a:t>
            </a:r>
          </a:p>
        </p:txBody>
      </p:sp>
      <p:sp>
        <p:nvSpPr>
          <p:cNvPr id="3" name="Subtitle 2"/>
          <p:cNvSpPr>
            <a:spLocks noGrp="1"/>
          </p:cNvSpPr>
          <p:nvPr>
            <p:ph type="subTitle" idx="1"/>
          </p:nvPr>
        </p:nvSpPr>
        <p:spPr/>
        <p:txBody>
          <a:bodyPr/>
          <a:lstStyle/>
          <a:p>
            <a:pPr marL="342900" indent="-342900" algn="l">
              <a:buFont typeface="Arial" panose="020B0604020202020204" pitchFamily="34" charset="0"/>
              <a:buChar char="•"/>
            </a:pPr>
            <a:r>
              <a:rPr lang="en-US" dirty="0"/>
              <a:t>Problems of Practice</a:t>
            </a:r>
          </a:p>
        </p:txBody>
      </p:sp>
    </p:spTree>
    <p:extLst>
      <p:ext uri="{BB962C8B-B14F-4D97-AF65-F5344CB8AC3E}">
        <p14:creationId xmlns:p14="http://schemas.microsoft.com/office/powerpoint/2010/main" val="281485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Local Performance Assessment</a:t>
            </a:r>
            <a:br>
              <a:rPr lang="en-US" dirty="0"/>
            </a:br>
            <a:r>
              <a:rPr lang="en-US" dirty="0"/>
              <a:t>12:00 - 12:45 PM</a:t>
            </a:r>
          </a:p>
        </p:txBody>
      </p:sp>
      <p:sp>
        <p:nvSpPr>
          <p:cNvPr id="3" name="Subtitle 2"/>
          <p:cNvSpPr>
            <a:spLocks noGrp="1"/>
          </p:cNvSpPr>
          <p:nvPr>
            <p:ph type="subTitle" idx="1"/>
          </p:nvPr>
        </p:nvSpPr>
        <p:spPr/>
        <p:txBody>
          <a:bodyPr/>
          <a:lstStyle/>
          <a:p>
            <a:pPr marL="342900" indent="-342900" algn="l">
              <a:buFont typeface="Arial" panose="020B0604020202020204" pitchFamily="34" charset="0"/>
              <a:buChar char="•"/>
            </a:pPr>
            <a:r>
              <a:rPr lang="en-US" dirty="0"/>
              <a:t>OAR</a:t>
            </a:r>
          </a:p>
          <a:p>
            <a:pPr marL="342900" indent="-342900" algn="l">
              <a:buFont typeface="Arial" panose="020B0604020202020204" pitchFamily="34" charset="0"/>
              <a:buChar char="•"/>
            </a:pPr>
            <a:r>
              <a:rPr lang="en-US" dirty="0"/>
              <a:t>Implementation Questions</a:t>
            </a:r>
          </a:p>
        </p:txBody>
      </p:sp>
    </p:spTree>
    <p:extLst>
      <p:ext uri="{BB962C8B-B14F-4D97-AF65-F5344CB8AC3E}">
        <p14:creationId xmlns:p14="http://schemas.microsoft.com/office/powerpoint/2010/main" val="15253363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5B8A-8A38-3E43-8DA5-5C41DDEDA940}"/>
              </a:ext>
            </a:extLst>
          </p:cNvPr>
          <p:cNvSpPr>
            <a:spLocks noGrp="1"/>
          </p:cNvSpPr>
          <p:nvPr>
            <p:ph type="title"/>
          </p:nvPr>
        </p:nvSpPr>
        <p:spPr>
          <a:xfrm>
            <a:off x="1158586" y="1665977"/>
            <a:ext cx="7886700" cy="1325563"/>
          </a:xfrm>
        </p:spPr>
        <p:txBody>
          <a:bodyPr/>
          <a:lstStyle/>
          <a:p>
            <a:pPr algn="r"/>
            <a:r>
              <a:rPr lang="en-US" dirty="0"/>
              <a:t>Local Performance Assessment</a:t>
            </a:r>
          </a:p>
        </p:txBody>
      </p:sp>
      <p:sp>
        <p:nvSpPr>
          <p:cNvPr id="3" name="Content Placeholder 2">
            <a:extLst>
              <a:ext uri="{FF2B5EF4-FFF2-40B4-BE49-F238E27FC236}">
                <a16:creationId xmlns:a16="http://schemas.microsoft.com/office/drawing/2014/main" id="{FC7E7524-4568-5A49-ADF0-5F9692F85932}"/>
              </a:ext>
            </a:extLst>
          </p:cNvPr>
          <p:cNvSpPr>
            <a:spLocks noGrp="1"/>
          </p:cNvSpPr>
          <p:nvPr>
            <p:ph idx="1"/>
          </p:nvPr>
        </p:nvSpPr>
        <p:spPr>
          <a:xfrm>
            <a:off x="628650" y="2753591"/>
            <a:ext cx="7886700" cy="3423372"/>
          </a:xfrm>
        </p:spPr>
        <p:txBody>
          <a:bodyPr>
            <a:normAutofit lnSpcReduction="10000"/>
          </a:bodyPr>
          <a:lstStyle/>
          <a:p>
            <a:r>
              <a:rPr lang="en-US" dirty="0"/>
              <a:t>OAR 581-022-2115, Assessment of Essential Skills</a:t>
            </a:r>
          </a:p>
          <a:p>
            <a:r>
              <a:rPr lang="en-US" dirty="0"/>
              <a:t>Annual administration of an LPA for students in Grades 3-8 and once in high school in:</a:t>
            </a:r>
          </a:p>
          <a:p>
            <a:pPr lvl="1"/>
            <a:r>
              <a:rPr lang="en-US" dirty="0"/>
              <a:t>Mathematics</a:t>
            </a:r>
          </a:p>
          <a:p>
            <a:pPr lvl="1"/>
            <a:r>
              <a:rPr lang="en-US" dirty="0"/>
              <a:t>Scientific inquiry</a:t>
            </a:r>
          </a:p>
          <a:p>
            <a:pPr lvl="1"/>
            <a:r>
              <a:rPr lang="en-US" dirty="0"/>
              <a:t>Speaking</a:t>
            </a:r>
          </a:p>
          <a:p>
            <a:pPr lvl="1"/>
            <a:r>
              <a:rPr lang="en-US" dirty="0"/>
              <a:t>Writing</a:t>
            </a:r>
          </a:p>
          <a:p>
            <a:r>
              <a:rPr lang="en-US" dirty="0"/>
              <a:t>Compliance is assured through Division 22</a:t>
            </a:r>
          </a:p>
        </p:txBody>
      </p:sp>
    </p:spTree>
    <p:extLst>
      <p:ext uri="{BB962C8B-B14F-4D97-AF65-F5344CB8AC3E}">
        <p14:creationId xmlns:p14="http://schemas.microsoft.com/office/powerpoint/2010/main" val="23266642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8D3B8-5C2C-D54F-BE14-E3FB4E49FFA9}"/>
              </a:ext>
            </a:extLst>
          </p:cNvPr>
          <p:cNvSpPr>
            <a:spLocks noGrp="1"/>
          </p:cNvSpPr>
          <p:nvPr>
            <p:ph type="title"/>
          </p:nvPr>
        </p:nvSpPr>
        <p:spPr>
          <a:xfrm>
            <a:off x="971550" y="1364640"/>
            <a:ext cx="7886700" cy="1325563"/>
          </a:xfrm>
        </p:spPr>
        <p:txBody>
          <a:bodyPr/>
          <a:lstStyle/>
          <a:p>
            <a:pPr algn="r"/>
            <a:r>
              <a:rPr lang="en-US" dirty="0"/>
              <a:t>An LPA Must Be</a:t>
            </a:r>
          </a:p>
        </p:txBody>
      </p:sp>
      <p:sp>
        <p:nvSpPr>
          <p:cNvPr id="3" name="Content Placeholder 2">
            <a:extLst>
              <a:ext uri="{FF2B5EF4-FFF2-40B4-BE49-F238E27FC236}">
                <a16:creationId xmlns:a16="http://schemas.microsoft.com/office/drawing/2014/main" id="{22689D02-AAB2-B44C-BDA6-F3CD6AF3D4B9}"/>
              </a:ext>
            </a:extLst>
          </p:cNvPr>
          <p:cNvSpPr>
            <a:spLocks noGrp="1"/>
          </p:cNvSpPr>
          <p:nvPr>
            <p:ph idx="1"/>
          </p:nvPr>
        </p:nvSpPr>
        <p:spPr>
          <a:xfrm>
            <a:off x="628650" y="2545773"/>
            <a:ext cx="7886700" cy="3631190"/>
          </a:xfrm>
        </p:spPr>
        <p:txBody>
          <a:bodyPr/>
          <a:lstStyle/>
          <a:p>
            <a:r>
              <a:rPr lang="en-US" dirty="0"/>
              <a:t>A standardized measure (meaning a common activity scored with a common rubric, such as the official state scoring guide or a district-adopted scoring guide)</a:t>
            </a:r>
          </a:p>
          <a:p>
            <a:r>
              <a:rPr lang="en-US" dirty="0"/>
              <a:t>Embedded in the school curriculum</a:t>
            </a:r>
          </a:p>
          <a:p>
            <a:r>
              <a:rPr lang="en-US" dirty="0"/>
              <a:t>Evaluate the application of students’ knowledge and skills</a:t>
            </a:r>
          </a:p>
        </p:txBody>
      </p:sp>
    </p:spTree>
    <p:extLst>
      <p:ext uri="{BB962C8B-B14F-4D97-AF65-F5344CB8AC3E}">
        <p14:creationId xmlns:p14="http://schemas.microsoft.com/office/powerpoint/2010/main" val="243365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9948A-7B7C-7746-B654-37708E2279C3}"/>
              </a:ext>
            </a:extLst>
          </p:cNvPr>
          <p:cNvSpPr>
            <a:spLocks noGrp="1"/>
          </p:cNvSpPr>
          <p:nvPr>
            <p:ph type="title"/>
          </p:nvPr>
        </p:nvSpPr>
        <p:spPr>
          <a:xfrm>
            <a:off x="846859" y="1364640"/>
            <a:ext cx="7886700" cy="1325563"/>
          </a:xfrm>
        </p:spPr>
        <p:txBody>
          <a:bodyPr/>
          <a:lstStyle/>
          <a:p>
            <a:pPr algn="r"/>
            <a:r>
              <a:rPr lang="en-US" dirty="0"/>
              <a:t>LPA Questions</a:t>
            </a:r>
          </a:p>
        </p:txBody>
      </p:sp>
      <p:sp>
        <p:nvSpPr>
          <p:cNvPr id="3" name="Content Placeholder 2">
            <a:extLst>
              <a:ext uri="{FF2B5EF4-FFF2-40B4-BE49-F238E27FC236}">
                <a16:creationId xmlns:a16="http://schemas.microsoft.com/office/drawing/2014/main" id="{2CF7FA70-FC1D-A745-A701-B945D46A48C2}"/>
              </a:ext>
            </a:extLst>
          </p:cNvPr>
          <p:cNvSpPr>
            <a:spLocks noGrp="1"/>
          </p:cNvSpPr>
          <p:nvPr>
            <p:ph idx="1"/>
          </p:nvPr>
        </p:nvSpPr>
        <p:spPr>
          <a:xfrm>
            <a:off x="607868" y="2452255"/>
            <a:ext cx="7886700" cy="3755881"/>
          </a:xfrm>
        </p:spPr>
        <p:txBody>
          <a:bodyPr/>
          <a:lstStyle/>
          <a:p>
            <a:endParaRPr lang="en-US" dirty="0"/>
          </a:p>
          <a:p>
            <a:r>
              <a:rPr lang="en-US" dirty="0"/>
              <a:t>What are some examples and non-examples of LPA?</a:t>
            </a:r>
          </a:p>
          <a:p>
            <a:r>
              <a:rPr lang="en-US" dirty="0"/>
              <a:t>Are the accessibility expectations for the LPA clear?</a:t>
            </a:r>
          </a:p>
          <a:p>
            <a:r>
              <a:rPr lang="en-US" dirty="0"/>
              <a:t>Are students in your district deriving benefit from participating in the LPA system?</a:t>
            </a:r>
          </a:p>
          <a:p>
            <a:r>
              <a:rPr lang="en-US" dirty="0"/>
              <a:t>What might ODE consider to support districts in making the LPA expectation more impactful?</a:t>
            </a:r>
          </a:p>
        </p:txBody>
      </p:sp>
    </p:spTree>
    <p:extLst>
      <p:ext uri="{BB962C8B-B14F-4D97-AF65-F5344CB8AC3E}">
        <p14:creationId xmlns:p14="http://schemas.microsoft.com/office/powerpoint/2010/main" val="38780566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8F250-9B8C-514F-A716-20865860FCFE}"/>
              </a:ext>
            </a:extLst>
          </p:cNvPr>
          <p:cNvSpPr>
            <a:spLocks noGrp="1"/>
          </p:cNvSpPr>
          <p:nvPr>
            <p:ph type="title"/>
          </p:nvPr>
        </p:nvSpPr>
        <p:spPr>
          <a:xfrm>
            <a:off x="628650" y="1998486"/>
            <a:ext cx="7886700" cy="1950059"/>
          </a:xfrm>
        </p:spPr>
        <p:txBody>
          <a:bodyPr/>
          <a:lstStyle/>
          <a:p>
            <a:pPr algn="ctr"/>
            <a:r>
              <a:rPr lang="en-US" dirty="0"/>
              <a:t>Balanced Assessment System</a:t>
            </a:r>
            <a:br>
              <a:rPr lang="en-US" dirty="0"/>
            </a:br>
            <a:r>
              <a:rPr lang="en-US" dirty="0"/>
              <a:t>12:45 – 1:30 PM</a:t>
            </a:r>
          </a:p>
        </p:txBody>
      </p:sp>
      <p:sp>
        <p:nvSpPr>
          <p:cNvPr id="3" name="Content Placeholder 2">
            <a:extLst>
              <a:ext uri="{FF2B5EF4-FFF2-40B4-BE49-F238E27FC236}">
                <a16:creationId xmlns:a16="http://schemas.microsoft.com/office/drawing/2014/main" id="{CF121EEE-93AF-EA44-BF13-5567A23AAECA}"/>
              </a:ext>
            </a:extLst>
          </p:cNvPr>
          <p:cNvSpPr>
            <a:spLocks noGrp="1"/>
          </p:cNvSpPr>
          <p:nvPr>
            <p:ph idx="1"/>
          </p:nvPr>
        </p:nvSpPr>
        <p:spPr>
          <a:xfrm>
            <a:off x="628650" y="3948545"/>
            <a:ext cx="7886700" cy="2228418"/>
          </a:xfrm>
        </p:spPr>
        <p:txBody>
          <a:bodyPr/>
          <a:lstStyle/>
          <a:p>
            <a:r>
              <a:rPr lang="en-US" dirty="0"/>
              <a:t>Groundwork</a:t>
            </a:r>
          </a:p>
          <a:p>
            <a:r>
              <a:rPr lang="en-US" dirty="0"/>
              <a:t>Vision</a:t>
            </a:r>
          </a:p>
          <a:p>
            <a:r>
              <a:rPr lang="en-US" dirty="0"/>
              <a:t>Resources</a:t>
            </a:r>
          </a:p>
          <a:p>
            <a:r>
              <a:rPr lang="en-US" dirty="0"/>
              <a:t>Implementation Questions</a:t>
            </a:r>
          </a:p>
        </p:txBody>
      </p:sp>
    </p:spTree>
    <p:extLst>
      <p:ext uri="{BB962C8B-B14F-4D97-AF65-F5344CB8AC3E}">
        <p14:creationId xmlns:p14="http://schemas.microsoft.com/office/powerpoint/2010/main" val="32429207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042E9-90ED-5246-892F-46DFF1E4DB20}"/>
              </a:ext>
            </a:extLst>
          </p:cNvPr>
          <p:cNvSpPr>
            <a:spLocks noGrp="1"/>
          </p:cNvSpPr>
          <p:nvPr>
            <p:ph type="title"/>
          </p:nvPr>
        </p:nvSpPr>
        <p:spPr>
          <a:xfrm>
            <a:off x="1054677" y="1645195"/>
            <a:ext cx="7886700" cy="1325563"/>
          </a:xfrm>
        </p:spPr>
        <p:txBody>
          <a:bodyPr/>
          <a:lstStyle/>
          <a:p>
            <a:pPr algn="r"/>
            <a:r>
              <a:rPr lang="en-US" dirty="0"/>
              <a:t>Assessment Foundation</a:t>
            </a:r>
          </a:p>
        </p:txBody>
      </p:sp>
      <p:sp>
        <p:nvSpPr>
          <p:cNvPr id="3" name="Content Placeholder 2">
            <a:extLst>
              <a:ext uri="{FF2B5EF4-FFF2-40B4-BE49-F238E27FC236}">
                <a16:creationId xmlns:a16="http://schemas.microsoft.com/office/drawing/2014/main" id="{54CFFFC4-1C2F-5B42-8795-1A5AA81D2E70}"/>
              </a:ext>
            </a:extLst>
          </p:cNvPr>
          <p:cNvSpPr>
            <a:spLocks noGrp="1"/>
          </p:cNvSpPr>
          <p:nvPr>
            <p:ph idx="1"/>
          </p:nvPr>
        </p:nvSpPr>
        <p:spPr>
          <a:xfrm>
            <a:off x="628650" y="2795155"/>
            <a:ext cx="7886700" cy="3381808"/>
          </a:xfrm>
        </p:spPr>
        <p:txBody>
          <a:bodyPr/>
          <a:lstStyle/>
          <a:p>
            <a:r>
              <a:rPr lang="en-US" dirty="0"/>
              <a:t>Assessments are generally designed for a singular purpose and should be used only for that purpose</a:t>
            </a:r>
          </a:p>
          <a:p>
            <a:r>
              <a:rPr lang="en-US" dirty="0"/>
              <a:t>High stakes decisions should not rest on a single test result or source of evidence</a:t>
            </a:r>
          </a:p>
          <a:p>
            <a:r>
              <a:rPr lang="en-US" dirty="0"/>
              <a:t>Assessments are tools; they can be used correctly or incorrectly</a:t>
            </a:r>
          </a:p>
        </p:txBody>
      </p:sp>
    </p:spTree>
    <p:extLst>
      <p:ext uri="{BB962C8B-B14F-4D97-AF65-F5344CB8AC3E}">
        <p14:creationId xmlns:p14="http://schemas.microsoft.com/office/powerpoint/2010/main" val="32778879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83AD5-CACF-8B43-A3BE-5F728EF13A10}"/>
              </a:ext>
            </a:extLst>
          </p:cNvPr>
          <p:cNvSpPr>
            <a:spLocks noGrp="1"/>
          </p:cNvSpPr>
          <p:nvPr>
            <p:ph type="title"/>
          </p:nvPr>
        </p:nvSpPr>
        <p:spPr>
          <a:xfrm>
            <a:off x="1137804" y="1426986"/>
            <a:ext cx="7886700" cy="1325563"/>
          </a:xfrm>
        </p:spPr>
        <p:txBody>
          <a:bodyPr/>
          <a:lstStyle/>
          <a:p>
            <a:pPr algn="r"/>
            <a:r>
              <a:rPr lang="en-US" dirty="0"/>
              <a:t>Assessment Literacy</a:t>
            </a:r>
          </a:p>
        </p:txBody>
      </p:sp>
      <p:sp>
        <p:nvSpPr>
          <p:cNvPr id="3" name="Content Placeholder 2">
            <a:extLst>
              <a:ext uri="{FF2B5EF4-FFF2-40B4-BE49-F238E27FC236}">
                <a16:creationId xmlns:a16="http://schemas.microsoft.com/office/drawing/2014/main" id="{83DD0ACD-AB77-EC44-A2CE-D6971AD25B65}"/>
              </a:ext>
            </a:extLst>
          </p:cNvPr>
          <p:cNvSpPr>
            <a:spLocks noGrp="1"/>
          </p:cNvSpPr>
          <p:nvPr>
            <p:ph idx="1"/>
          </p:nvPr>
        </p:nvSpPr>
        <p:spPr>
          <a:xfrm>
            <a:off x="628650" y="2504209"/>
            <a:ext cx="7886700" cy="3672754"/>
          </a:xfrm>
        </p:spPr>
        <p:txBody>
          <a:bodyPr>
            <a:normAutofit/>
          </a:bodyPr>
          <a:lstStyle/>
          <a:p>
            <a:r>
              <a:rPr lang="en-US" dirty="0"/>
              <a:t>Cannot have an accurate discussion without a shared understanding and vocabulary</a:t>
            </a:r>
          </a:p>
          <a:p>
            <a:r>
              <a:rPr lang="en-US" dirty="0"/>
              <a:t>Assessment terms are often inconsistently applied from research to practice</a:t>
            </a:r>
          </a:p>
          <a:p>
            <a:pPr lvl="1"/>
            <a:r>
              <a:rPr lang="en-US" dirty="0"/>
              <a:t>Examples: </a:t>
            </a:r>
          </a:p>
          <a:p>
            <a:pPr lvl="2"/>
            <a:r>
              <a:rPr lang="en-US" dirty="0"/>
              <a:t>Significant</a:t>
            </a:r>
          </a:p>
          <a:p>
            <a:pPr lvl="2"/>
            <a:r>
              <a:rPr lang="en-US" dirty="0"/>
              <a:t>Formative</a:t>
            </a:r>
          </a:p>
        </p:txBody>
      </p:sp>
    </p:spTree>
    <p:extLst>
      <p:ext uri="{BB962C8B-B14F-4D97-AF65-F5344CB8AC3E}">
        <p14:creationId xmlns:p14="http://schemas.microsoft.com/office/powerpoint/2010/main" val="27840563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09535-283A-4A42-BEE8-5918542F6F0A}"/>
              </a:ext>
            </a:extLst>
          </p:cNvPr>
          <p:cNvSpPr>
            <a:spLocks noGrp="1"/>
          </p:cNvSpPr>
          <p:nvPr>
            <p:ph type="title"/>
          </p:nvPr>
        </p:nvSpPr>
        <p:spPr>
          <a:xfrm>
            <a:off x="1077686" y="1275594"/>
            <a:ext cx="7886700" cy="1325563"/>
          </a:xfrm>
        </p:spPr>
        <p:txBody>
          <a:bodyPr/>
          <a:lstStyle/>
          <a:p>
            <a:pPr algn="r"/>
            <a:r>
              <a:rPr lang="en-US" dirty="0"/>
              <a:t>Assessment Literacy</a:t>
            </a:r>
          </a:p>
        </p:txBody>
      </p:sp>
      <p:sp>
        <p:nvSpPr>
          <p:cNvPr id="3" name="Content Placeholder 2">
            <a:extLst>
              <a:ext uri="{FF2B5EF4-FFF2-40B4-BE49-F238E27FC236}">
                <a16:creationId xmlns:a16="http://schemas.microsoft.com/office/drawing/2014/main" id="{23DBBF13-AF33-1942-AFA7-0787AC690DDC}"/>
              </a:ext>
            </a:extLst>
          </p:cNvPr>
          <p:cNvSpPr>
            <a:spLocks noGrp="1"/>
          </p:cNvSpPr>
          <p:nvPr>
            <p:ph sz="half" idx="1"/>
          </p:nvPr>
        </p:nvSpPr>
        <p:spPr>
          <a:xfrm>
            <a:off x="421327" y="2625369"/>
            <a:ext cx="4495800" cy="2971801"/>
          </a:xfrm>
        </p:spPr>
        <p:txBody>
          <a:bodyPr>
            <a:normAutofit fontScale="92500" lnSpcReduction="20000"/>
          </a:bodyPr>
          <a:lstStyle/>
          <a:p>
            <a:r>
              <a:rPr lang="en-US" dirty="0"/>
              <a:t>Assessment </a:t>
            </a:r>
            <a:r>
              <a:rPr lang="en-US" b="1" dirty="0"/>
              <a:t>for</a:t>
            </a:r>
            <a:r>
              <a:rPr lang="en-US" dirty="0"/>
              <a:t> learning</a:t>
            </a:r>
          </a:p>
          <a:p>
            <a:r>
              <a:rPr lang="en-US" dirty="0"/>
              <a:t>Guide instruction</a:t>
            </a:r>
          </a:p>
          <a:p>
            <a:pPr>
              <a:buFont typeface="Wingdings" pitchFamily="2" charset="2"/>
              <a:buChar char="ü"/>
            </a:pPr>
            <a:r>
              <a:rPr lang="en-US" dirty="0"/>
              <a:t>Formative assessment practices</a:t>
            </a:r>
          </a:p>
          <a:p>
            <a:pPr>
              <a:buFont typeface="Wingdings" pitchFamily="2" charset="2"/>
              <a:buChar char="ü"/>
            </a:pPr>
            <a:r>
              <a:rPr lang="en-US" i="1" dirty="0"/>
              <a:t>Interim/benchmark assessments*</a:t>
            </a:r>
          </a:p>
          <a:p>
            <a:pPr marL="0" indent="0">
              <a:buNone/>
            </a:pPr>
            <a:r>
              <a:rPr lang="en-US" dirty="0"/>
              <a:t>*</a:t>
            </a:r>
            <a:r>
              <a:rPr lang="en-US" i="1" dirty="0"/>
              <a:t>can also be used as an assessment of learning</a:t>
            </a:r>
          </a:p>
        </p:txBody>
      </p:sp>
      <p:sp>
        <p:nvSpPr>
          <p:cNvPr id="4" name="Content Placeholder 3">
            <a:extLst>
              <a:ext uri="{FF2B5EF4-FFF2-40B4-BE49-F238E27FC236}">
                <a16:creationId xmlns:a16="http://schemas.microsoft.com/office/drawing/2014/main" id="{4B259B0D-5930-7548-A438-075E9586756F}"/>
              </a:ext>
            </a:extLst>
          </p:cNvPr>
          <p:cNvSpPr>
            <a:spLocks noGrp="1"/>
          </p:cNvSpPr>
          <p:nvPr>
            <p:ph sz="half" idx="2"/>
          </p:nvPr>
        </p:nvSpPr>
        <p:spPr>
          <a:xfrm>
            <a:off x="5240482" y="2625370"/>
            <a:ext cx="3494314" cy="2971800"/>
          </a:xfrm>
        </p:spPr>
        <p:txBody>
          <a:bodyPr>
            <a:normAutofit fontScale="92500" lnSpcReduction="20000"/>
          </a:bodyPr>
          <a:lstStyle/>
          <a:p>
            <a:r>
              <a:rPr lang="en-US" dirty="0"/>
              <a:t>Assessment </a:t>
            </a:r>
            <a:r>
              <a:rPr lang="en-US" b="1" dirty="0"/>
              <a:t>of</a:t>
            </a:r>
            <a:r>
              <a:rPr lang="en-US" dirty="0"/>
              <a:t> learning</a:t>
            </a:r>
          </a:p>
          <a:p>
            <a:r>
              <a:rPr lang="en-US" dirty="0"/>
              <a:t>Determine level of mastery</a:t>
            </a:r>
          </a:p>
          <a:p>
            <a:pPr>
              <a:buFont typeface="Wingdings" pitchFamily="2" charset="2"/>
              <a:buChar char="ü"/>
            </a:pPr>
            <a:r>
              <a:rPr lang="en-US" dirty="0"/>
              <a:t>End-of-course assessment</a:t>
            </a:r>
          </a:p>
          <a:p>
            <a:pPr>
              <a:buFont typeface="Wingdings" pitchFamily="2" charset="2"/>
              <a:buChar char="ü"/>
            </a:pPr>
            <a:r>
              <a:rPr lang="en-US" dirty="0"/>
              <a:t>Summative assessment</a:t>
            </a:r>
          </a:p>
        </p:txBody>
      </p:sp>
    </p:spTree>
    <p:extLst>
      <p:ext uri="{BB962C8B-B14F-4D97-AF65-F5344CB8AC3E}">
        <p14:creationId xmlns:p14="http://schemas.microsoft.com/office/powerpoint/2010/main" val="38622392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587" y="1808018"/>
            <a:ext cx="7886700" cy="986095"/>
          </a:xfrm>
        </p:spPr>
        <p:txBody>
          <a:bodyPr/>
          <a:lstStyle/>
          <a:p>
            <a:pPr algn="r"/>
            <a:r>
              <a:rPr lang="en-US" dirty="0"/>
              <a:t>Balanced Assessment Systems</a:t>
            </a:r>
          </a:p>
        </p:txBody>
      </p:sp>
      <p:sp>
        <p:nvSpPr>
          <p:cNvPr id="3" name="Content Placeholder 2"/>
          <p:cNvSpPr>
            <a:spLocks noGrp="1"/>
          </p:cNvSpPr>
          <p:nvPr>
            <p:ph idx="1"/>
          </p:nvPr>
        </p:nvSpPr>
        <p:spPr>
          <a:xfrm>
            <a:off x="311726" y="2566555"/>
            <a:ext cx="8584623" cy="3865418"/>
          </a:xfrm>
        </p:spPr>
        <p:txBody>
          <a:bodyPr>
            <a:normAutofit/>
          </a:bodyPr>
          <a:lstStyle/>
          <a:p>
            <a:pPr marL="0" indent="0">
              <a:lnSpc>
                <a:spcPct val="100000"/>
              </a:lnSpc>
              <a:spcBef>
                <a:spcPts val="1800"/>
              </a:spcBef>
              <a:buNone/>
            </a:pPr>
            <a:r>
              <a:rPr lang="en-US" sz="2200" dirty="0"/>
              <a:t>The goal of balanced assessment systems is to utilize a variety of measures and types of assessment to answer different questions across levels of the educational system. Design a system that:</a:t>
            </a:r>
          </a:p>
          <a:p>
            <a:pPr>
              <a:lnSpc>
                <a:spcPct val="100000"/>
              </a:lnSpc>
              <a:spcBef>
                <a:spcPts val="0"/>
              </a:spcBef>
            </a:pPr>
            <a:r>
              <a:rPr lang="en-US" sz="2200" dirty="0"/>
              <a:t>takes advantage of the specific strengths of each type of assessment, </a:t>
            </a:r>
          </a:p>
          <a:p>
            <a:pPr>
              <a:lnSpc>
                <a:spcPct val="100000"/>
              </a:lnSpc>
              <a:spcBef>
                <a:spcPts val="0"/>
              </a:spcBef>
            </a:pPr>
            <a:r>
              <a:rPr lang="en-US" sz="2200" dirty="0"/>
              <a:t>provides information about the learning of individual and groups of students,</a:t>
            </a:r>
          </a:p>
          <a:p>
            <a:pPr>
              <a:lnSpc>
                <a:spcPct val="100000"/>
              </a:lnSpc>
              <a:spcBef>
                <a:spcPts val="0"/>
              </a:spcBef>
            </a:pPr>
            <a:r>
              <a:rPr lang="en-US" sz="2200" dirty="0"/>
              <a:t>provides information that administrators, parents, teachers and students can use to further learning, and</a:t>
            </a:r>
          </a:p>
          <a:p>
            <a:pPr>
              <a:lnSpc>
                <a:spcPct val="100000"/>
              </a:lnSpc>
              <a:spcBef>
                <a:spcPts val="0"/>
              </a:spcBef>
            </a:pPr>
            <a:r>
              <a:rPr lang="en-US" sz="2200" dirty="0"/>
              <a:t>provides accountability information by which administrators, legislators, and the general public gauge the extent to which public resources are being used to serve the public good. (Brookhart, 2013)</a:t>
            </a:r>
          </a:p>
        </p:txBody>
      </p:sp>
      <p:sp>
        <p:nvSpPr>
          <p:cNvPr id="5" name="Slide Number Placeholder 4"/>
          <p:cNvSpPr>
            <a:spLocks noGrp="1"/>
          </p:cNvSpPr>
          <p:nvPr>
            <p:ph type="sldNum" sz="quarter" idx="11"/>
          </p:nvPr>
        </p:nvSpPr>
        <p:spPr/>
        <p:txBody>
          <a:bodyPr/>
          <a:lstStyle/>
          <a:p>
            <a:fld id="{226447FC-8BFD-4D0B-AB8A-829574E1A271}" type="slidenum">
              <a:rPr lang="en-US" altLang="en-US" smtClean="0"/>
              <a:pPr/>
              <a:t>49</a:t>
            </a:fld>
            <a:endParaRPr lang="en-US" altLang="en-US"/>
          </a:p>
        </p:txBody>
      </p:sp>
    </p:spTree>
    <p:extLst>
      <p:ext uri="{BB962C8B-B14F-4D97-AF65-F5344CB8AC3E}">
        <p14:creationId xmlns:p14="http://schemas.microsoft.com/office/powerpoint/2010/main" val="385083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1084086"/>
            <a:ext cx="7886700" cy="1325563"/>
          </a:xfrm>
        </p:spPr>
        <p:txBody>
          <a:bodyPr/>
          <a:lstStyle/>
          <a:p>
            <a:pPr algn="r"/>
            <a:r>
              <a:rPr lang="en-US" dirty="0"/>
              <a:t>Background</a:t>
            </a:r>
          </a:p>
        </p:txBody>
      </p:sp>
      <p:sp>
        <p:nvSpPr>
          <p:cNvPr id="3" name="Content Placeholder 2"/>
          <p:cNvSpPr>
            <a:spLocks noGrp="1"/>
          </p:cNvSpPr>
          <p:nvPr>
            <p:ph idx="1"/>
          </p:nvPr>
        </p:nvSpPr>
        <p:spPr>
          <a:xfrm>
            <a:off x="285750" y="2300288"/>
            <a:ext cx="8629650" cy="3643311"/>
          </a:xfrm>
        </p:spPr>
        <p:txBody>
          <a:bodyPr>
            <a:normAutofit/>
          </a:bodyPr>
          <a:lstStyle/>
          <a:p>
            <a:r>
              <a:rPr lang="en-US" sz="2000" dirty="0"/>
              <a:t>The Oregon Assessment of Knowledge and Skills (OAKS) label has undergone several applications in the past five years, which has created some confusion</a:t>
            </a:r>
          </a:p>
          <a:p>
            <a:r>
              <a:rPr lang="en-US" sz="2000" dirty="0"/>
              <a:t>Most recently, the OAKS label has been applied only to science and social science, while all other assessments have been given labels of each respective item vendor</a:t>
            </a:r>
          </a:p>
          <a:p>
            <a:r>
              <a:rPr lang="en-US" sz="2000" dirty="0"/>
              <a:t>This practice does not convey the reality that </a:t>
            </a:r>
          </a:p>
          <a:p>
            <a:pPr lvl="1"/>
            <a:r>
              <a:rPr lang="en-US" sz="2000" dirty="0"/>
              <a:t>The statewide assessments are ours, not the vendors’</a:t>
            </a:r>
          </a:p>
          <a:p>
            <a:pPr lvl="1"/>
            <a:r>
              <a:rPr lang="en-US" sz="2000" dirty="0"/>
              <a:t>ALL of our statewide assessments are </a:t>
            </a:r>
            <a:r>
              <a:rPr lang="en-US" sz="2000" i="1" dirty="0" err="1"/>
              <a:t>Oregonized</a:t>
            </a:r>
            <a:endParaRPr lang="en-US" sz="2000" i="1" dirty="0"/>
          </a:p>
          <a:p>
            <a:pPr lvl="1"/>
            <a:r>
              <a:rPr lang="en-US" sz="2000" i="1" dirty="0"/>
              <a:t>The OAKS label is no longer relevant in our system</a:t>
            </a:r>
          </a:p>
        </p:txBody>
      </p:sp>
      <p:sp>
        <p:nvSpPr>
          <p:cNvPr id="8" name="Slide Number Placeholder 7">
            <a:extLst>
              <a:ext uri="{FF2B5EF4-FFF2-40B4-BE49-F238E27FC236}">
                <a16:creationId xmlns:a16="http://schemas.microsoft.com/office/drawing/2014/main" id="{A60F860D-1E4F-C740-88BA-D8C6963AC819}"/>
              </a:ext>
            </a:extLst>
          </p:cNvPr>
          <p:cNvSpPr>
            <a:spLocks noGrp="1"/>
          </p:cNvSpPr>
          <p:nvPr>
            <p:ph type="sldNum" sz="quarter" idx="11"/>
          </p:nvPr>
        </p:nvSpPr>
        <p:spPr/>
        <p:txBody>
          <a:bodyPr/>
          <a:lstStyle/>
          <a:p>
            <a:fld id="{CEB2204D-2938-493C-86A2-C49CF71EEF58}" type="slidenum">
              <a:rPr lang="en-US" smtClean="0"/>
              <a:t>5</a:t>
            </a:fld>
            <a:endParaRPr lang="en-US"/>
          </a:p>
        </p:txBody>
      </p:sp>
    </p:spTree>
    <p:extLst>
      <p:ext uri="{BB962C8B-B14F-4D97-AF65-F5344CB8AC3E}">
        <p14:creationId xmlns:p14="http://schemas.microsoft.com/office/powerpoint/2010/main" val="5220716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title="CDE ELA/ELD Curriculum Frame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0700" y="1612034"/>
            <a:ext cx="5829170" cy="46105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itle 1"/>
          <p:cNvSpPr>
            <a:spLocks noGrp="1"/>
          </p:cNvSpPr>
          <p:nvPr>
            <p:ph type="title"/>
          </p:nvPr>
        </p:nvSpPr>
        <p:spPr>
          <a:xfrm>
            <a:off x="772391" y="1612034"/>
            <a:ext cx="7646894" cy="914400"/>
          </a:xfrm>
          <a:solidFill>
            <a:schemeClr val="tx2">
              <a:lumMod val="10000"/>
              <a:lumOff val="90000"/>
            </a:schemeClr>
          </a:solidFill>
        </p:spPr>
        <p:txBody>
          <a:bodyPr>
            <a:normAutofit fontScale="90000"/>
          </a:bodyPr>
          <a:lstStyle/>
          <a:p>
            <a:r>
              <a:rPr lang="en-US" dirty="0"/>
              <a:t>Coordinated Assessment System</a:t>
            </a:r>
          </a:p>
        </p:txBody>
      </p:sp>
      <p:sp>
        <p:nvSpPr>
          <p:cNvPr id="3" name="Slide Number Placeholder 2"/>
          <p:cNvSpPr>
            <a:spLocks noGrp="1"/>
          </p:cNvSpPr>
          <p:nvPr>
            <p:ph type="sldNum" sz="quarter" idx="11"/>
          </p:nvPr>
        </p:nvSpPr>
        <p:spPr/>
        <p:txBody>
          <a:bodyPr/>
          <a:lstStyle/>
          <a:p>
            <a:fld id="{226447FC-8BFD-4D0B-AB8A-829574E1A271}" type="slidenum">
              <a:rPr lang="en-US" altLang="en-US" smtClean="0"/>
              <a:pPr/>
              <a:t>50</a:t>
            </a:fld>
            <a:endParaRPr lang="en-US" altLang="en-US"/>
          </a:p>
        </p:txBody>
      </p:sp>
    </p:spTree>
    <p:extLst>
      <p:ext uri="{BB962C8B-B14F-4D97-AF65-F5344CB8AC3E}">
        <p14:creationId xmlns:p14="http://schemas.microsoft.com/office/powerpoint/2010/main" val="33323275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itle 3"/>
          <p:cNvSpPr>
            <a:spLocks noGrp="1"/>
          </p:cNvSpPr>
          <p:nvPr>
            <p:ph type="title" idx="4294967295"/>
          </p:nvPr>
        </p:nvSpPr>
        <p:spPr>
          <a:xfrm>
            <a:off x="914400" y="304800"/>
            <a:ext cx="8229600" cy="792163"/>
          </a:xfrm>
        </p:spPr>
        <p:txBody>
          <a:bodyPr>
            <a:normAutofit/>
          </a:bodyPr>
          <a:lstStyle/>
          <a:p>
            <a:pPr algn="r"/>
            <a:r>
              <a:rPr lang="en-US" altLang="en-US" sz="3600" dirty="0"/>
              <a:t>Working Toward a Balanced System</a:t>
            </a:r>
          </a:p>
        </p:txBody>
      </p:sp>
      <p:sp>
        <p:nvSpPr>
          <p:cNvPr id="2" name="Slide Number Placeholder 1"/>
          <p:cNvSpPr>
            <a:spLocks noGrp="1"/>
          </p:cNvSpPr>
          <p:nvPr>
            <p:ph type="sldNum" sz="quarter" idx="11"/>
          </p:nvPr>
        </p:nvSpPr>
        <p:spPr/>
        <p:txBody>
          <a:bodyPr/>
          <a:lstStyle/>
          <a:p>
            <a:fld id="{226447FC-8BFD-4D0B-AB8A-829574E1A271}" type="slidenum">
              <a:rPr lang="en-US" altLang="en-US" smtClean="0"/>
              <a:pPr/>
              <a:t>51</a:t>
            </a:fld>
            <a:endParaRPr lang="en-US" altLang="en-US" dirty="0"/>
          </a:p>
        </p:txBody>
      </p:sp>
      <p:sp>
        <p:nvSpPr>
          <p:cNvPr id="17" name="Rectangle 16"/>
          <p:cNvSpPr/>
          <p:nvPr/>
        </p:nvSpPr>
        <p:spPr>
          <a:xfrm>
            <a:off x="6402114" y="4445650"/>
            <a:ext cx="2132286" cy="1219200"/>
          </a:xfrm>
          <a:prstGeom prst="rect">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dirty="0">
                <a:solidFill>
                  <a:schemeClr val="tx1"/>
                </a:solidFill>
                <a:cs typeface="Arial" charset="0"/>
              </a:rPr>
              <a:t>State Test Administration and Use</a:t>
            </a:r>
            <a:endParaRPr lang="en-US" altLang="en-US" dirty="0">
              <a:cs typeface="Arial" charset="0"/>
            </a:endParaRPr>
          </a:p>
        </p:txBody>
      </p:sp>
      <p:sp>
        <p:nvSpPr>
          <p:cNvPr id="6" name="Rectangle 5"/>
          <p:cNvSpPr/>
          <p:nvPr/>
        </p:nvSpPr>
        <p:spPr>
          <a:xfrm>
            <a:off x="1240606" y="2693274"/>
            <a:ext cx="7261137" cy="457200"/>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rPr>
              <a:t>Rigorous Content Standards</a:t>
            </a:r>
          </a:p>
        </p:txBody>
      </p:sp>
      <p:sp>
        <p:nvSpPr>
          <p:cNvPr id="5" name="Rectangle 4"/>
          <p:cNvSpPr/>
          <p:nvPr/>
        </p:nvSpPr>
        <p:spPr>
          <a:xfrm>
            <a:off x="7130144" y="1318721"/>
            <a:ext cx="1371600" cy="1267371"/>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rPr>
              <a:t>Summative State Tests</a:t>
            </a:r>
          </a:p>
        </p:txBody>
      </p:sp>
      <p:sp>
        <p:nvSpPr>
          <p:cNvPr id="10" name="Rectangle 9"/>
          <p:cNvSpPr/>
          <p:nvPr/>
        </p:nvSpPr>
        <p:spPr>
          <a:xfrm>
            <a:off x="1503834" y="4441149"/>
            <a:ext cx="2384534" cy="1219200"/>
          </a:xfrm>
          <a:prstGeom prst="rect">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dirty="0">
                <a:solidFill>
                  <a:schemeClr val="tx1"/>
                </a:solidFill>
                <a:cs typeface="Arial" charset="0"/>
              </a:rPr>
              <a:t>Assessment Professional Learning Resources</a:t>
            </a:r>
          </a:p>
        </p:txBody>
      </p:sp>
      <p:sp>
        <p:nvSpPr>
          <p:cNvPr id="16" name="Rectangle 15"/>
          <p:cNvSpPr/>
          <p:nvPr/>
        </p:nvSpPr>
        <p:spPr>
          <a:xfrm>
            <a:off x="4010124" y="4441149"/>
            <a:ext cx="2270234" cy="1219200"/>
          </a:xfrm>
          <a:prstGeom prst="rect">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dirty="0">
                <a:solidFill>
                  <a:schemeClr val="tx1"/>
                </a:solidFill>
                <a:cs typeface="Arial" charset="0"/>
              </a:rPr>
              <a:t>Educator Engagement (Policy and Development)</a:t>
            </a:r>
          </a:p>
        </p:txBody>
      </p:sp>
      <p:sp>
        <p:nvSpPr>
          <p:cNvPr id="11" name="Rectangle 10"/>
          <p:cNvSpPr/>
          <p:nvPr/>
        </p:nvSpPr>
        <p:spPr>
          <a:xfrm>
            <a:off x="4921855" y="1317220"/>
            <a:ext cx="1905000" cy="1267371"/>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rPr>
              <a:t>Interim/ Benchmark Assessments</a:t>
            </a:r>
          </a:p>
        </p:txBody>
      </p:sp>
      <p:sp>
        <p:nvSpPr>
          <p:cNvPr id="12" name="Rectangle 11"/>
          <p:cNvSpPr/>
          <p:nvPr/>
        </p:nvSpPr>
        <p:spPr>
          <a:xfrm>
            <a:off x="1240607" y="1295400"/>
            <a:ext cx="3543300" cy="1267371"/>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rPr>
              <a:t>Formative Assessment Practices</a:t>
            </a:r>
          </a:p>
        </p:txBody>
      </p:sp>
      <p:sp>
        <p:nvSpPr>
          <p:cNvPr id="9" name="Isosceles Triangle 8" title="&quot;&quot;"/>
          <p:cNvSpPr/>
          <p:nvPr/>
        </p:nvSpPr>
        <p:spPr>
          <a:xfrm>
            <a:off x="4069204" y="3280977"/>
            <a:ext cx="1805151" cy="1029669"/>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3246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8978" y="1707540"/>
            <a:ext cx="7886700" cy="1325563"/>
          </a:xfrm>
        </p:spPr>
        <p:txBody>
          <a:bodyPr/>
          <a:lstStyle/>
          <a:p>
            <a:pPr algn="r"/>
            <a:r>
              <a:rPr lang="en-US" dirty="0"/>
              <a:t>Formative Assessment Practices</a:t>
            </a:r>
          </a:p>
        </p:txBody>
      </p:sp>
      <p:sp>
        <p:nvSpPr>
          <p:cNvPr id="3" name="Content Placeholder 2"/>
          <p:cNvSpPr>
            <a:spLocks noGrp="1"/>
          </p:cNvSpPr>
          <p:nvPr>
            <p:ph idx="1"/>
          </p:nvPr>
        </p:nvSpPr>
        <p:spPr>
          <a:xfrm>
            <a:off x="659823" y="2784764"/>
            <a:ext cx="7886700" cy="3371417"/>
          </a:xfrm>
        </p:spPr>
        <p:txBody>
          <a:bodyPr>
            <a:normAutofit/>
          </a:bodyPr>
          <a:lstStyle/>
          <a:p>
            <a:r>
              <a:rPr lang="en-US" dirty="0"/>
              <a:t>Not assessments, practices:</a:t>
            </a:r>
          </a:p>
          <a:p>
            <a:pPr marL="0" indent="0">
              <a:buNone/>
            </a:pPr>
            <a:r>
              <a:rPr lang="en-US" sz="2800" i="1" dirty="0"/>
              <a:t>Formative assessment is a planned, ongoing process used by all students and teachers during learning and teaching to elicit and use evidence of student learning to improve student understanding of intended disciplinary learning outcomes, and support students to become more self-directed learners. – Council of Chief State School Officers</a:t>
            </a:r>
          </a:p>
          <a:p>
            <a:endParaRPr lang="en-US" dirty="0"/>
          </a:p>
        </p:txBody>
      </p:sp>
      <p:sp>
        <p:nvSpPr>
          <p:cNvPr id="4" name="Slide Number Placeholder 3"/>
          <p:cNvSpPr>
            <a:spLocks noGrp="1"/>
          </p:cNvSpPr>
          <p:nvPr>
            <p:ph type="sldNum" sz="quarter" idx="11"/>
          </p:nvPr>
        </p:nvSpPr>
        <p:spPr/>
        <p:txBody>
          <a:bodyPr/>
          <a:lstStyle/>
          <a:p>
            <a:fld id="{226447FC-8BFD-4D0B-AB8A-829574E1A271}" type="slidenum">
              <a:rPr lang="en-US" altLang="en-US" smtClean="0"/>
              <a:pPr/>
              <a:t>52</a:t>
            </a:fld>
            <a:endParaRPr lang="en-US" altLang="en-US"/>
          </a:p>
        </p:txBody>
      </p:sp>
    </p:spTree>
    <p:extLst>
      <p:ext uri="{BB962C8B-B14F-4D97-AF65-F5344CB8AC3E}">
        <p14:creationId xmlns:p14="http://schemas.microsoft.com/office/powerpoint/2010/main" val="30281835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EA574-6808-6F45-B6CC-7C92055B39D3}"/>
              </a:ext>
            </a:extLst>
          </p:cNvPr>
          <p:cNvSpPr>
            <a:spLocks noGrp="1"/>
          </p:cNvSpPr>
          <p:nvPr>
            <p:ph type="title"/>
          </p:nvPr>
        </p:nvSpPr>
        <p:spPr/>
        <p:txBody>
          <a:bodyPr/>
          <a:lstStyle/>
          <a:p>
            <a:pPr algn="r"/>
            <a:r>
              <a:rPr lang="en-US" dirty="0"/>
              <a:t>Test Purposes and Uses – Interim/Benchmark</a:t>
            </a:r>
          </a:p>
        </p:txBody>
      </p:sp>
      <p:sp>
        <p:nvSpPr>
          <p:cNvPr id="3" name="Content Placeholder 2">
            <a:extLst>
              <a:ext uri="{FF2B5EF4-FFF2-40B4-BE49-F238E27FC236}">
                <a16:creationId xmlns:a16="http://schemas.microsoft.com/office/drawing/2014/main" id="{A4364B0C-AD3C-234B-9594-F025C08EDAEC}"/>
              </a:ext>
            </a:extLst>
          </p:cNvPr>
          <p:cNvSpPr>
            <a:spLocks noGrp="1"/>
          </p:cNvSpPr>
          <p:nvPr>
            <p:ph idx="1"/>
          </p:nvPr>
        </p:nvSpPr>
        <p:spPr/>
        <p:txBody>
          <a:bodyPr>
            <a:normAutofit fontScale="92500" lnSpcReduction="10000"/>
          </a:bodyPr>
          <a:lstStyle/>
          <a:p>
            <a:r>
              <a:rPr lang="en-US" dirty="0"/>
              <a:t>Periodic check ins to see if students have mastered content that has been taught</a:t>
            </a:r>
          </a:p>
          <a:p>
            <a:r>
              <a:rPr lang="en-US" dirty="0"/>
              <a:t>Supports teacher engagement in and understanding of the standards</a:t>
            </a:r>
          </a:p>
          <a:p>
            <a:r>
              <a:rPr lang="en-US" dirty="0"/>
              <a:t>Can be used to define patterns of underachievement based on a more narrow set of learning expectations that might guide re-teaching opportunities</a:t>
            </a:r>
          </a:p>
        </p:txBody>
      </p:sp>
    </p:spTree>
    <p:extLst>
      <p:ext uri="{BB962C8B-B14F-4D97-AF65-F5344CB8AC3E}">
        <p14:creationId xmlns:p14="http://schemas.microsoft.com/office/powerpoint/2010/main" val="10620028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B986C-4020-D046-8730-F89A74761862}"/>
              </a:ext>
            </a:extLst>
          </p:cNvPr>
          <p:cNvSpPr>
            <a:spLocks noGrp="1"/>
          </p:cNvSpPr>
          <p:nvPr>
            <p:ph type="title"/>
          </p:nvPr>
        </p:nvSpPr>
        <p:spPr>
          <a:xfrm>
            <a:off x="1065068" y="1697149"/>
            <a:ext cx="7886700" cy="1325563"/>
          </a:xfrm>
        </p:spPr>
        <p:txBody>
          <a:bodyPr/>
          <a:lstStyle/>
          <a:p>
            <a:pPr algn="r"/>
            <a:r>
              <a:rPr lang="en-US" dirty="0"/>
              <a:t>Test Purposes and Uses - Summative</a:t>
            </a:r>
          </a:p>
        </p:txBody>
      </p:sp>
      <p:sp>
        <p:nvSpPr>
          <p:cNvPr id="3" name="Content Placeholder 2">
            <a:extLst>
              <a:ext uri="{FF2B5EF4-FFF2-40B4-BE49-F238E27FC236}">
                <a16:creationId xmlns:a16="http://schemas.microsoft.com/office/drawing/2014/main" id="{8F75EF6F-E43E-0144-9196-9D1D4B0FFEB0}"/>
              </a:ext>
            </a:extLst>
          </p:cNvPr>
          <p:cNvSpPr>
            <a:spLocks noGrp="1"/>
          </p:cNvSpPr>
          <p:nvPr>
            <p:ph idx="1"/>
          </p:nvPr>
        </p:nvSpPr>
        <p:spPr>
          <a:xfrm>
            <a:off x="628650" y="2930236"/>
            <a:ext cx="7886700" cy="3246727"/>
          </a:xfrm>
        </p:spPr>
        <p:txBody>
          <a:bodyPr/>
          <a:lstStyle/>
          <a:p>
            <a:r>
              <a:rPr lang="en-US" dirty="0"/>
              <a:t>ELA and Math</a:t>
            </a:r>
          </a:p>
          <a:p>
            <a:pPr lvl="1"/>
            <a:r>
              <a:rPr lang="en-US" dirty="0"/>
              <a:t>Annual </a:t>
            </a:r>
            <a:r>
              <a:rPr lang="en-US" b="1" dirty="0"/>
              <a:t>assessment of </a:t>
            </a:r>
            <a:r>
              <a:rPr lang="en-US" dirty="0"/>
              <a:t>classroom, school, district, and state level learning that has already occurred</a:t>
            </a:r>
          </a:p>
          <a:p>
            <a:pPr lvl="1"/>
            <a:r>
              <a:rPr lang="en-US" dirty="0"/>
              <a:t>Patterns of underachievement are identified for sending and receiving teachers</a:t>
            </a:r>
          </a:p>
          <a:p>
            <a:pPr lvl="1"/>
            <a:r>
              <a:rPr lang="en-US" dirty="0"/>
              <a:t>Not relevant for guiding classroom instruction in the moment</a:t>
            </a:r>
          </a:p>
        </p:txBody>
      </p:sp>
    </p:spTree>
    <p:extLst>
      <p:ext uri="{BB962C8B-B14F-4D97-AF65-F5344CB8AC3E}">
        <p14:creationId xmlns:p14="http://schemas.microsoft.com/office/powerpoint/2010/main" val="29706980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title="Target Reports"/>
          <p:cNvSpPr txBox="1">
            <a:spLocks noChangeArrowheads="1"/>
          </p:cNvSpPr>
          <p:nvPr/>
        </p:nvSpPr>
        <p:spPr bwMode="auto">
          <a:xfrm>
            <a:off x="506413" y="381000"/>
            <a:ext cx="7951787" cy="6413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2000" b="1">
                <a:solidFill>
                  <a:srgbClr val="42416C"/>
                </a:solidFill>
                <a:latin typeface="+mj-lt"/>
                <a:ea typeface="+mj-ea"/>
                <a:cs typeface="+mj-cs"/>
              </a:defRPr>
            </a:lvl1pPr>
            <a:lvl2pPr algn="ctr" rtl="0" eaLnBrk="0" fontAlgn="base" hangingPunct="0">
              <a:spcBef>
                <a:spcPct val="0"/>
              </a:spcBef>
              <a:spcAft>
                <a:spcPct val="0"/>
              </a:spcAft>
              <a:defRPr sz="2000" b="1">
                <a:solidFill>
                  <a:srgbClr val="42416C"/>
                </a:solidFill>
                <a:latin typeface="Arial" charset="0"/>
              </a:defRPr>
            </a:lvl2pPr>
            <a:lvl3pPr algn="ctr" rtl="0" eaLnBrk="0" fontAlgn="base" hangingPunct="0">
              <a:spcBef>
                <a:spcPct val="0"/>
              </a:spcBef>
              <a:spcAft>
                <a:spcPct val="0"/>
              </a:spcAft>
              <a:defRPr sz="2000" b="1">
                <a:solidFill>
                  <a:srgbClr val="42416C"/>
                </a:solidFill>
                <a:latin typeface="Arial" charset="0"/>
              </a:defRPr>
            </a:lvl3pPr>
            <a:lvl4pPr algn="ctr" rtl="0" eaLnBrk="0" fontAlgn="base" hangingPunct="0">
              <a:spcBef>
                <a:spcPct val="0"/>
              </a:spcBef>
              <a:spcAft>
                <a:spcPct val="0"/>
              </a:spcAft>
              <a:defRPr sz="2000" b="1">
                <a:solidFill>
                  <a:srgbClr val="42416C"/>
                </a:solidFill>
                <a:latin typeface="Arial" charset="0"/>
              </a:defRPr>
            </a:lvl4pPr>
            <a:lvl5pPr algn="ctr" rtl="0" eaLnBrk="0" fontAlgn="base" hangingPunct="0">
              <a:spcBef>
                <a:spcPct val="0"/>
              </a:spcBef>
              <a:spcAft>
                <a:spcPct val="0"/>
              </a:spcAft>
              <a:defRPr sz="2000" b="1">
                <a:solidFill>
                  <a:srgbClr val="42416C"/>
                </a:solidFill>
                <a:latin typeface="Arial" charset="0"/>
              </a:defRPr>
            </a:lvl5pPr>
            <a:lvl6pPr marL="457200" algn="ctr" rtl="0" fontAlgn="base">
              <a:spcBef>
                <a:spcPct val="0"/>
              </a:spcBef>
              <a:spcAft>
                <a:spcPct val="0"/>
              </a:spcAft>
              <a:defRPr sz="2000" b="1">
                <a:solidFill>
                  <a:srgbClr val="42416C"/>
                </a:solidFill>
                <a:latin typeface="Arial" charset="0"/>
              </a:defRPr>
            </a:lvl6pPr>
            <a:lvl7pPr marL="914400" algn="ctr" rtl="0" fontAlgn="base">
              <a:spcBef>
                <a:spcPct val="0"/>
              </a:spcBef>
              <a:spcAft>
                <a:spcPct val="0"/>
              </a:spcAft>
              <a:defRPr sz="2000" b="1">
                <a:solidFill>
                  <a:srgbClr val="42416C"/>
                </a:solidFill>
                <a:latin typeface="Arial" charset="0"/>
              </a:defRPr>
            </a:lvl7pPr>
            <a:lvl8pPr marL="1371600" algn="ctr" rtl="0" fontAlgn="base">
              <a:spcBef>
                <a:spcPct val="0"/>
              </a:spcBef>
              <a:spcAft>
                <a:spcPct val="0"/>
              </a:spcAft>
              <a:defRPr sz="2000" b="1">
                <a:solidFill>
                  <a:srgbClr val="42416C"/>
                </a:solidFill>
                <a:latin typeface="Arial" charset="0"/>
              </a:defRPr>
            </a:lvl8pPr>
            <a:lvl9pPr marL="1828800" algn="ctr" rtl="0" fontAlgn="base">
              <a:spcBef>
                <a:spcPct val="0"/>
              </a:spcBef>
              <a:spcAft>
                <a:spcPct val="0"/>
              </a:spcAft>
              <a:defRPr sz="2000" b="1">
                <a:solidFill>
                  <a:srgbClr val="42416C"/>
                </a:solidFill>
                <a:latin typeface="Arial" charset="0"/>
              </a:defRPr>
            </a:lvl9pPr>
          </a:lstStyle>
          <a:p>
            <a:pPr algn="l" eaLnBrk="1" hangingPunct="1">
              <a:defRPr/>
            </a:pPr>
            <a:endParaRPr lang="en-US" altLang="en-US" sz="2400" kern="0" dirty="0"/>
          </a:p>
        </p:txBody>
      </p:sp>
      <p:sp>
        <p:nvSpPr>
          <p:cNvPr id="6" name="TextBox 5" title="&quot;&quot;"/>
          <p:cNvSpPr txBox="1"/>
          <p:nvPr/>
        </p:nvSpPr>
        <p:spPr>
          <a:xfrm>
            <a:off x="762000" y="3505200"/>
            <a:ext cx="7924800" cy="830997"/>
          </a:xfrm>
          <a:prstGeom prst="rect">
            <a:avLst/>
          </a:prstGeom>
          <a:noFill/>
        </p:spPr>
        <p:txBody>
          <a:bodyPr wrap="square" rtlCol="0">
            <a:spAutoFit/>
          </a:bodyPr>
          <a:lstStyle/>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p:txBody>
      </p:sp>
      <p:sp>
        <p:nvSpPr>
          <p:cNvPr id="2" name="Title 1">
            <a:extLst>
              <a:ext uri="{FF2B5EF4-FFF2-40B4-BE49-F238E27FC236}">
                <a16:creationId xmlns:a16="http://schemas.microsoft.com/office/drawing/2014/main" id="{F5DDD95E-12FB-134C-9E88-9D91FEBA2B2A}"/>
              </a:ext>
            </a:extLst>
          </p:cNvPr>
          <p:cNvSpPr>
            <a:spLocks noGrp="1"/>
          </p:cNvSpPr>
          <p:nvPr>
            <p:ph type="title"/>
          </p:nvPr>
        </p:nvSpPr>
        <p:spPr>
          <a:xfrm>
            <a:off x="150235" y="2739735"/>
            <a:ext cx="2022764" cy="2164773"/>
          </a:xfrm>
        </p:spPr>
        <p:txBody>
          <a:bodyPr>
            <a:normAutofit/>
          </a:bodyPr>
          <a:lstStyle/>
          <a:p>
            <a:r>
              <a:rPr lang="en-US" dirty="0"/>
              <a:t>Using Target Reports</a:t>
            </a:r>
          </a:p>
        </p:txBody>
      </p:sp>
      <p:pic>
        <p:nvPicPr>
          <p:cNvPr id="19" name="Picture 18" descr="cid:image001.jpg@01D20F4C.65577FD0">
            <a:extLst>
              <a:ext uri="{FF2B5EF4-FFF2-40B4-BE49-F238E27FC236}">
                <a16:creationId xmlns:a16="http://schemas.microsoft.com/office/drawing/2014/main" id="{0B5940AA-0D95-FC40-8017-E110AE6BA5FF}"/>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306060" y="1250950"/>
            <a:ext cx="6575425" cy="4979670"/>
          </a:xfrm>
          <a:prstGeom prst="rect">
            <a:avLst/>
          </a:prstGeom>
          <a:noFill/>
          <a:ln>
            <a:noFill/>
          </a:ln>
        </p:spPr>
      </p:pic>
    </p:spTree>
    <p:extLst>
      <p:ext uri="{BB962C8B-B14F-4D97-AF65-F5344CB8AC3E}">
        <p14:creationId xmlns:p14="http://schemas.microsoft.com/office/powerpoint/2010/main" val="23093634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320" y="2332706"/>
            <a:ext cx="3740149"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2060"/>
                </a:solidFill>
              </a:rPr>
              <a:t>Examine summative data of incoming students in the fall </a:t>
            </a:r>
          </a:p>
        </p:txBody>
      </p:sp>
      <p:sp>
        <p:nvSpPr>
          <p:cNvPr id="15" name="Rectangle 14"/>
          <p:cNvSpPr/>
          <p:nvPr/>
        </p:nvSpPr>
        <p:spPr>
          <a:xfrm>
            <a:off x="134467" y="3349340"/>
            <a:ext cx="3740149"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2060"/>
                </a:solidFill>
              </a:rPr>
              <a:t>Determine if / what additional detail is needed</a:t>
            </a:r>
          </a:p>
        </p:txBody>
      </p:sp>
      <p:sp>
        <p:nvSpPr>
          <p:cNvPr id="16" name="Rectangle 15"/>
          <p:cNvSpPr/>
          <p:nvPr/>
        </p:nvSpPr>
        <p:spPr>
          <a:xfrm>
            <a:off x="123037" y="4397408"/>
            <a:ext cx="3740149"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2060"/>
                </a:solidFill>
              </a:rPr>
              <a:t>Administer Interim </a:t>
            </a:r>
            <a:br>
              <a:rPr lang="en-US" sz="2000" dirty="0">
                <a:solidFill>
                  <a:srgbClr val="002060"/>
                </a:solidFill>
              </a:rPr>
            </a:br>
            <a:r>
              <a:rPr lang="en-US" sz="2000" dirty="0">
                <a:solidFill>
                  <a:srgbClr val="002060"/>
                </a:solidFill>
              </a:rPr>
              <a:t>Assessment Blocks (IABs) from previous grade, as needed</a:t>
            </a:r>
          </a:p>
        </p:txBody>
      </p:sp>
      <p:sp>
        <p:nvSpPr>
          <p:cNvPr id="17" name="Rectangle 16"/>
          <p:cNvSpPr/>
          <p:nvPr/>
        </p:nvSpPr>
        <p:spPr>
          <a:xfrm>
            <a:off x="123037" y="5445476"/>
            <a:ext cx="3740149"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2060"/>
                </a:solidFill>
              </a:rPr>
              <a:t>Examine class, student, and item details from IABs</a:t>
            </a:r>
          </a:p>
        </p:txBody>
      </p:sp>
      <p:sp>
        <p:nvSpPr>
          <p:cNvPr id="24" name="Bent-Up Arrow 23" title="&quot;&quot;"/>
          <p:cNvSpPr/>
          <p:nvPr/>
        </p:nvSpPr>
        <p:spPr>
          <a:xfrm>
            <a:off x="4492336" y="4965416"/>
            <a:ext cx="2209800" cy="7620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351366" y="3920840"/>
            <a:ext cx="3740149" cy="914400"/>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2060"/>
                </a:solidFill>
              </a:rPr>
              <a:t>Reference Item Specifications task models </a:t>
            </a:r>
          </a:p>
        </p:txBody>
      </p:sp>
      <p:sp>
        <p:nvSpPr>
          <p:cNvPr id="29" name="Rectangle 28"/>
          <p:cNvSpPr/>
          <p:nvPr/>
        </p:nvSpPr>
        <p:spPr>
          <a:xfrm>
            <a:off x="4355176" y="2854040"/>
            <a:ext cx="3740149" cy="914400"/>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2060"/>
                </a:solidFill>
              </a:rPr>
              <a:t>Identify supplemental Digital Library tasks / activities for formative use</a:t>
            </a:r>
          </a:p>
        </p:txBody>
      </p:sp>
      <p:sp>
        <p:nvSpPr>
          <p:cNvPr id="3" name="Title 2">
            <a:extLst>
              <a:ext uri="{FF2B5EF4-FFF2-40B4-BE49-F238E27FC236}">
                <a16:creationId xmlns:a16="http://schemas.microsoft.com/office/drawing/2014/main" id="{C7D5B4C3-6B9A-5E48-9F65-203A60C0370F}"/>
              </a:ext>
            </a:extLst>
          </p:cNvPr>
          <p:cNvSpPr>
            <a:spLocks noGrp="1"/>
          </p:cNvSpPr>
          <p:nvPr>
            <p:ph type="title"/>
          </p:nvPr>
        </p:nvSpPr>
        <p:spPr>
          <a:xfrm>
            <a:off x="1257300" y="1672304"/>
            <a:ext cx="7886700" cy="774845"/>
          </a:xfrm>
        </p:spPr>
        <p:txBody>
          <a:bodyPr/>
          <a:lstStyle/>
          <a:p>
            <a:pPr algn="r"/>
            <a:r>
              <a:rPr lang="en-US" dirty="0"/>
              <a:t>Suggested Data Review Cycle</a:t>
            </a:r>
            <a:endParaRPr lang="en-US" sz="2800" i="1" dirty="0"/>
          </a:p>
        </p:txBody>
      </p:sp>
      <p:sp>
        <p:nvSpPr>
          <p:cNvPr id="6" name="TextBox 5">
            <a:extLst>
              <a:ext uri="{FF2B5EF4-FFF2-40B4-BE49-F238E27FC236}">
                <a16:creationId xmlns:a16="http://schemas.microsoft.com/office/drawing/2014/main" id="{AE555140-7FBB-9E4C-8F01-8B1F29751E80}"/>
              </a:ext>
            </a:extLst>
          </p:cNvPr>
          <p:cNvSpPr txBox="1"/>
          <p:nvPr/>
        </p:nvSpPr>
        <p:spPr>
          <a:xfrm>
            <a:off x="4351366" y="5857592"/>
            <a:ext cx="4433915" cy="861774"/>
          </a:xfrm>
          <a:prstGeom prst="rect">
            <a:avLst/>
          </a:prstGeom>
          <a:noFill/>
        </p:spPr>
        <p:txBody>
          <a:bodyPr wrap="square" rtlCol="0">
            <a:spAutoFit/>
          </a:bodyPr>
          <a:lstStyle/>
          <a:p>
            <a:r>
              <a:rPr lang="en-US" sz="1600" dirty="0"/>
              <a:t>(Special thanks to Nancy Thomas Price for sharing this information from Idaho) </a:t>
            </a:r>
          </a:p>
          <a:p>
            <a:endParaRPr lang="en-US" dirty="0"/>
          </a:p>
        </p:txBody>
      </p:sp>
    </p:spTree>
    <p:extLst>
      <p:ext uri="{BB962C8B-B14F-4D97-AF65-F5344CB8AC3E}">
        <p14:creationId xmlns:p14="http://schemas.microsoft.com/office/powerpoint/2010/main" val="8128937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1870364"/>
            <a:ext cx="7886700" cy="790903"/>
          </a:xfrm>
        </p:spPr>
        <p:txBody>
          <a:bodyPr/>
          <a:lstStyle/>
          <a:p>
            <a:pPr algn="r"/>
            <a:r>
              <a:rPr lang="en-US" dirty="0"/>
              <a:t>Professional Learning Resources </a:t>
            </a:r>
          </a:p>
        </p:txBody>
      </p:sp>
      <p:sp>
        <p:nvSpPr>
          <p:cNvPr id="3" name="Content Placeholder 2"/>
          <p:cNvSpPr>
            <a:spLocks noGrp="1"/>
          </p:cNvSpPr>
          <p:nvPr>
            <p:ph idx="1"/>
          </p:nvPr>
        </p:nvSpPr>
        <p:spPr>
          <a:xfrm>
            <a:off x="176645" y="2566554"/>
            <a:ext cx="8719705" cy="3782291"/>
          </a:xfrm>
        </p:spPr>
        <p:txBody>
          <a:bodyPr>
            <a:normAutofit fontScale="62500" lnSpcReduction="20000"/>
          </a:bodyPr>
          <a:lstStyle/>
          <a:p>
            <a:r>
              <a:rPr lang="en-US" sz="3200" dirty="0"/>
              <a:t>Openly licensed, free professional learning content posted here: </a:t>
            </a:r>
            <a:r>
              <a:rPr lang="en-US" sz="3200" dirty="0">
                <a:solidFill>
                  <a:prstClr val="black"/>
                </a:solidFill>
                <a:hlinkClick r:id="rId3"/>
              </a:rPr>
              <a:t>http://bit.ly/SCA_page</a:t>
            </a:r>
            <a:r>
              <a:rPr lang="en-US" sz="3200" dirty="0">
                <a:solidFill>
                  <a:prstClr val="black"/>
                </a:solidFill>
              </a:rPr>
              <a:t> and updated each spring.</a:t>
            </a:r>
          </a:p>
          <a:p>
            <a:pPr>
              <a:spcBef>
                <a:spcPts val="1200"/>
              </a:spcBef>
              <a:spcAft>
                <a:spcPts val="600"/>
              </a:spcAft>
            </a:pPr>
            <a:r>
              <a:rPr lang="en-US" sz="3200" b="1" dirty="0"/>
              <a:t>Formative Assessment</a:t>
            </a:r>
          </a:p>
          <a:p>
            <a:pPr marL="685800" lvl="1">
              <a:spcBef>
                <a:spcPts val="0"/>
              </a:spcBef>
              <a:spcAft>
                <a:spcPts val="600"/>
              </a:spcAft>
              <a:buFont typeface="Arial" panose="020B0604020202020204" pitchFamily="34" charset="0"/>
              <a:buChar char="•"/>
            </a:pPr>
            <a:r>
              <a:rPr lang="en-US" dirty="0"/>
              <a:t>60-minute  introductory professional learning community (PLC) session resources; English learner resources.</a:t>
            </a:r>
          </a:p>
          <a:p>
            <a:pPr marL="685800" lvl="1">
              <a:spcBef>
                <a:spcPts val="0"/>
              </a:spcBef>
              <a:spcAft>
                <a:spcPts val="600"/>
              </a:spcAft>
              <a:buFont typeface="Arial" panose="020B0604020202020204" pitchFamily="34" charset="0"/>
              <a:buChar char="•"/>
            </a:pPr>
            <a:r>
              <a:rPr lang="en-US" dirty="0"/>
              <a:t>Five 5-week in depth blended learning modules. </a:t>
            </a:r>
          </a:p>
          <a:p>
            <a:pPr>
              <a:spcBef>
                <a:spcPts val="0"/>
              </a:spcBef>
              <a:spcAft>
                <a:spcPts val="600"/>
              </a:spcAft>
            </a:pPr>
            <a:r>
              <a:rPr lang="en-US" sz="3200" b="1" dirty="0"/>
              <a:t>Performance Assessment</a:t>
            </a:r>
          </a:p>
          <a:p>
            <a:pPr marL="685800" lvl="1">
              <a:spcBef>
                <a:spcPts val="0"/>
              </a:spcBef>
              <a:spcAft>
                <a:spcPts val="600"/>
              </a:spcAft>
              <a:buFont typeface="Arial" panose="020B0604020202020204" pitchFamily="34" charset="0"/>
              <a:buChar char="•"/>
            </a:pPr>
            <a:r>
              <a:rPr lang="en-US" dirty="0"/>
              <a:t>Online bank with hundreds of vetted performance assessments. </a:t>
            </a:r>
          </a:p>
          <a:p>
            <a:pPr>
              <a:spcBef>
                <a:spcPts val="0"/>
              </a:spcBef>
              <a:spcAft>
                <a:spcPts val="600"/>
              </a:spcAft>
            </a:pPr>
            <a:r>
              <a:rPr lang="en-US" sz="3200" b="1" dirty="0"/>
              <a:t>Interim Assessment </a:t>
            </a:r>
          </a:p>
          <a:p>
            <a:pPr marL="685800" lvl="1">
              <a:spcBef>
                <a:spcPts val="0"/>
              </a:spcBef>
              <a:spcAft>
                <a:spcPts val="600"/>
              </a:spcAft>
              <a:buFont typeface="Arial" panose="020B0604020202020204" pitchFamily="34" charset="0"/>
              <a:buChar char="•"/>
            </a:pPr>
            <a:r>
              <a:rPr lang="en-US" dirty="0"/>
              <a:t>A graduate course worth of content focused on defensible methods of utilizing interim/benchmark assessments. </a:t>
            </a:r>
          </a:p>
          <a:p>
            <a:pPr>
              <a:spcBef>
                <a:spcPts val="0"/>
              </a:spcBef>
              <a:spcAft>
                <a:spcPts val="600"/>
              </a:spcAft>
            </a:pPr>
            <a:r>
              <a:rPr lang="en-US" sz="3200" b="1" dirty="0"/>
              <a:t>State Assessment </a:t>
            </a:r>
          </a:p>
          <a:p>
            <a:pPr marL="685800" lvl="1">
              <a:spcBef>
                <a:spcPts val="0"/>
              </a:spcBef>
              <a:spcAft>
                <a:spcPts val="600"/>
              </a:spcAft>
              <a:buFont typeface="Arial" panose="020B0604020202020204" pitchFamily="34" charset="0"/>
              <a:buChar char="•"/>
            </a:pPr>
            <a:r>
              <a:rPr lang="en-US" dirty="0"/>
              <a:t>Resources for four 6-hour workshops scoring student work from Smarter Balanced (ELA and Math, elementary and secondary</a:t>
            </a:r>
            <a:r>
              <a:rPr lang="en-US" sz="2200" dirty="0"/>
              <a:t>). </a:t>
            </a:r>
          </a:p>
          <a:p>
            <a:pPr marL="685800" lvl="1">
              <a:spcBef>
                <a:spcPts val="0"/>
              </a:spcBef>
              <a:spcAft>
                <a:spcPts val="600"/>
              </a:spcAft>
              <a:buFont typeface="Arial" panose="020B0604020202020204" pitchFamily="34" charset="0"/>
              <a:buChar char="•"/>
            </a:pPr>
            <a:r>
              <a:rPr lang="en-US" sz="2900" i="1" dirty="0"/>
              <a:t>Coming soon: </a:t>
            </a:r>
            <a:r>
              <a:rPr lang="en-US" sz="2900" dirty="0">
                <a:solidFill>
                  <a:srgbClr val="00B050"/>
                </a:solidFill>
              </a:rPr>
              <a:t>a module on target report use.</a:t>
            </a:r>
          </a:p>
          <a:p>
            <a:pPr marL="285750" indent="-285750">
              <a:spcBef>
                <a:spcPts val="0"/>
              </a:spcBef>
              <a:spcAft>
                <a:spcPts val="600"/>
              </a:spcAft>
              <a:buFont typeface="Arial" panose="020B0604020202020204" pitchFamily="34" charset="0"/>
              <a:buChar char="•"/>
            </a:pPr>
            <a:endParaRPr lang="en-US" sz="2600" dirty="0"/>
          </a:p>
          <a:p>
            <a:pPr marL="0" indent="0" algn="r">
              <a:lnSpc>
                <a:spcPct val="100000"/>
              </a:lnSpc>
              <a:spcBef>
                <a:spcPts val="0"/>
              </a:spcBef>
              <a:buNone/>
            </a:pPr>
            <a:endParaRPr lang="en-US" sz="2200" dirty="0"/>
          </a:p>
        </p:txBody>
      </p:sp>
      <p:sp>
        <p:nvSpPr>
          <p:cNvPr id="5" name="Slide Number Placeholder 4"/>
          <p:cNvSpPr>
            <a:spLocks noGrp="1"/>
          </p:cNvSpPr>
          <p:nvPr>
            <p:ph type="sldNum" sz="quarter" idx="11"/>
          </p:nvPr>
        </p:nvSpPr>
        <p:spPr/>
        <p:txBody>
          <a:bodyPr/>
          <a:lstStyle/>
          <a:p>
            <a:fld id="{226447FC-8BFD-4D0B-AB8A-829574E1A271}" type="slidenum">
              <a:rPr lang="en-US" altLang="en-US" smtClean="0"/>
              <a:pPr/>
              <a:t>57</a:t>
            </a:fld>
            <a:endParaRPr lang="en-US" altLang="en-US"/>
          </a:p>
        </p:txBody>
      </p:sp>
    </p:spTree>
    <p:extLst>
      <p:ext uri="{BB962C8B-B14F-4D97-AF65-F5344CB8AC3E}">
        <p14:creationId xmlns:p14="http://schemas.microsoft.com/office/powerpoint/2010/main" val="39966727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9024" y="1500763"/>
            <a:ext cx="7886700" cy="1325563"/>
          </a:xfrm>
        </p:spPr>
        <p:txBody>
          <a:bodyPr>
            <a:normAutofit/>
          </a:bodyPr>
          <a:lstStyle/>
          <a:p>
            <a:pPr algn="r"/>
            <a:r>
              <a:rPr lang="en-US" dirty="0"/>
              <a:t>Professional Learning Opportunities </a:t>
            </a:r>
          </a:p>
        </p:txBody>
      </p:sp>
      <p:sp>
        <p:nvSpPr>
          <p:cNvPr id="3" name="Content Placeholder 2"/>
          <p:cNvSpPr>
            <a:spLocks noGrp="1"/>
          </p:cNvSpPr>
          <p:nvPr>
            <p:ph idx="1"/>
          </p:nvPr>
        </p:nvSpPr>
        <p:spPr>
          <a:xfrm>
            <a:off x="155864" y="2826326"/>
            <a:ext cx="8672945" cy="3408031"/>
          </a:xfrm>
        </p:spPr>
        <p:txBody>
          <a:bodyPr>
            <a:normAutofit/>
          </a:bodyPr>
          <a:lstStyle/>
          <a:p>
            <a:pPr>
              <a:spcBef>
                <a:spcPts val="0"/>
              </a:spcBef>
            </a:pPr>
            <a:r>
              <a:rPr lang="en-US" dirty="0"/>
              <a:t>ODE Assessment Specialists are coordinating with ESDs to provide each region with a menu of professional learning options.</a:t>
            </a:r>
          </a:p>
          <a:p>
            <a:pPr>
              <a:spcBef>
                <a:spcPts val="0"/>
              </a:spcBef>
            </a:pPr>
            <a:r>
              <a:rPr lang="en-US" dirty="0"/>
              <a:t>The professional learning resources are openly licensed and accompanied with facilitator resources so that they can be used within districts following the initial workshop.</a:t>
            </a:r>
          </a:p>
        </p:txBody>
      </p:sp>
      <p:sp>
        <p:nvSpPr>
          <p:cNvPr id="5" name="Slide Number Placeholder 4"/>
          <p:cNvSpPr>
            <a:spLocks noGrp="1"/>
          </p:cNvSpPr>
          <p:nvPr>
            <p:ph type="sldNum" sz="quarter" idx="11"/>
          </p:nvPr>
        </p:nvSpPr>
        <p:spPr/>
        <p:txBody>
          <a:bodyPr/>
          <a:lstStyle/>
          <a:p>
            <a:fld id="{226447FC-8BFD-4D0B-AB8A-829574E1A271}" type="slidenum">
              <a:rPr lang="en-US" altLang="en-US" smtClean="0"/>
              <a:pPr/>
              <a:t>58</a:t>
            </a:fld>
            <a:endParaRPr lang="en-US" altLang="en-US"/>
          </a:p>
        </p:txBody>
      </p:sp>
    </p:spTree>
    <p:extLst>
      <p:ext uri="{BB962C8B-B14F-4D97-AF65-F5344CB8AC3E}">
        <p14:creationId xmlns:p14="http://schemas.microsoft.com/office/powerpoint/2010/main" val="27058765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03B12-C4E7-9340-82E1-136C50DB314D}"/>
              </a:ext>
            </a:extLst>
          </p:cNvPr>
          <p:cNvSpPr>
            <a:spLocks noGrp="1"/>
          </p:cNvSpPr>
          <p:nvPr>
            <p:ph type="title"/>
          </p:nvPr>
        </p:nvSpPr>
        <p:spPr>
          <a:xfrm>
            <a:off x="1127414" y="1832231"/>
            <a:ext cx="7886700" cy="1325563"/>
          </a:xfrm>
        </p:spPr>
        <p:txBody>
          <a:bodyPr/>
          <a:lstStyle/>
          <a:p>
            <a:pPr algn="r"/>
            <a:r>
              <a:rPr lang="en-US" dirty="0"/>
              <a:t>SBAC Interim/Benchmark &amp; Digital Library</a:t>
            </a:r>
          </a:p>
        </p:txBody>
      </p:sp>
      <p:sp>
        <p:nvSpPr>
          <p:cNvPr id="3" name="Content Placeholder 2">
            <a:extLst>
              <a:ext uri="{FF2B5EF4-FFF2-40B4-BE49-F238E27FC236}">
                <a16:creationId xmlns:a16="http://schemas.microsoft.com/office/drawing/2014/main" id="{0A51CE53-3308-4546-863E-49E4C78BBE45}"/>
              </a:ext>
            </a:extLst>
          </p:cNvPr>
          <p:cNvSpPr>
            <a:spLocks noGrp="1"/>
          </p:cNvSpPr>
          <p:nvPr>
            <p:ph idx="1"/>
          </p:nvPr>
        </p:nvSpPr>
        <p:spPr>
          <a:xfrm>
            <a:off x="628650" y="3054927"/>
            <a:ext cx="7886700" cy="3122036"/>
          </a:xfrm>
        </p:spPr>
        <p:txBody>
          <a:bodyPr/>
          <a:lstStyle/>
          <a:p>
            <a:r>
              <a:rPr lang="en-US" dirty="0"/>
              <a:t>Small-scale Interim Pilot underway with three districts in Oregon</a:t>
            </a:r>
          </a:p>
          <a:p>
            <a:r>
              <a:rPr lang="en-US" dirty="0"/>
              <a:t>Pilot should inform our request to the Legislature for funding to provide the resources statewide in the 2019-21 Biennium</a:t>
            </a:r>
          </a:p>
        </p:txBody>
      </p:sp>
    </p:spTree>
    <p:extLst>
      <p:ext uri="{BB962C8B-B14F-4D97-AF65-F5344CB8AC3E}">
        <p14:creationId xmlns:p14="http://schemas.microsoft.com/office/powerpoint/2010/main" val="2921615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63" y="864266"/>
            <a:ext cx="7886700" cy="1325563"/>
          </a:xfrm>
        </p:spPr>
        <p:txBody>
          <a:bodyPr/>
          <a:lstStyle/>
          <a:p>
            <a:pPr algn="r"/>
            <a:r>
              <a:rPr lang="en-US" dirty="0"/>
              <a:t>OSAS</a:t>
            </a:r>
          </a:p>
        </p:txBody>
      </p:sp>
      <p:sp>
        <p:nvSpPr>
          <p:cNvPr id="3" name="Content Placeholder 2"/>
          <p:cNvSpPr>
            <a:spLocks noGrp="1"/>
          </p:cNvSpPr>
          <p:nvPr>
            <p:ph idx="1"/>
          </p:nvPr>
        </p:nvSpPr>
        <p:spPr>
          <a:xfrm>
            <a:off x="471488" y="2400300"/>
            <a:ext cx="8334184" cy="3543300"/>
          </a:xfrm>
        </p:spPr>
        <p:txBody>
          <a:bodyPr>
            <a:normAutofit/>
          </a:bodyPr>
          <a:lstStyle/>
          <a:p>
            <a:r>
              <a:rPr lang="en-US" dirty="0"/>
              <a:t>ODE will no longer reference vendors within our Oregon Statewide Assessment System (OSAS)</a:t>
            </a:r>
          </a:p>
          <a:p>
            <a:r>
              <a:rPr lang="en-US" dirty="0"/>
              <a:t>Instead, we will refer to the construct being measured: ELA, math, science, social science, English language proficiency, Kindergarten Entry, and Oregon Extended</a:t>
            </a:r>
          </a:p>
          <a:p>
            <a:r>
              <a:rPr lang="en-US" dirty="0"/>
              <a:t>This is related to the fact that each assessment is truly customized for Oregon</a:t>
            </a:r>
          </a:p>
        </p:txBody>
      </p:sp>
      <p:sp>
        <p:nvSpPr>
          <p:cNvPr id="8" name="Slide Number Placeholder 7">
            <a:extLst>
              <a:ext uri="{FF2B5EF4-FFF2-40B4-BE49-F238E27FC236}">
                <a16:creationId xmlns:a16="http://schemas.microsoft.com/office/drawing/2014/main" id="{CBC41BDA-1B54-FA47-ADB5-6564A70BB6EA}"/>
              </a:ext>
            </a:extLst>
          </p:cNvPr>
          <p:cNvSpPr>
            <a:spLocks noGrp="1"/>
          </p:cNvSpPr>
          <p:nvPr>
            <p:ph type="sldNum" sz="quarter" idx="11"/>
          </p:nvPr>
        </p:nvSpPr>
        <p:spPr/>
        <p:txBody>
          <a:bodyPr/>
          <a:lstStyle/>
          <a:p>
            <a:fld id="{CEB2204D-2938-493C-86A2-C49CF71EEF58}" type="slidenum">
              <a:rPr lang="en-US" smtClean="0"/>
              <a:t>6</a:t>
            </a:fld>
            <a:endParaRPr lang="en-US"/>
          </a:p>
        </p:txBody>
      </p:sp>
    </p:spTree>
    <p:extLst>
      <p:ext uri="{BB962C8B-B14F-4D97-AF65-F5344CB8AC3E}">
        <p14:creationId xmlns:p14="http://schemas.microsoft.com/office/powerpoint/2010/main" val="5399341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15C53-5FE9-0B4F-878A-B3106F6D716D}"/>
              </a:ext>
            </a:extLst>
          </p:cNvPr>
          <p:cNvSpPr>
            <a:spLocks noGrp="1"/>
          </p:cNvSpPr>
          <p:nvPr>
            <p:ph type="title"/>
          </p:nvPr>
        </p:nvSpPr>
        <p:spPr>
          <a:xfrm>
            <a:off x="1023504" y="1364640"/>
            <a:ext cx="7886700" cy="1325563"/>
          </a:xfrm>
        </p:spPr>
        <p:txBody>
          <a:bodyPr/>
          <a:lstStyle/>
          <a:p>
            <a:pPr algn="r"/>
            <a:r>
              <a:rPr lang="en-US" dirty="0"/>
              <a:t>BAS Questions</a:t>
            </a:r>
          </a:p>
        </p:txBody>
      </p:sp>
      <p:sp>
        <p:nvSpPr>
          <p:cNvPr id="3" name="Content Placeholder 2">
            <a:extLst>
              <a:ext uri="{FF2B5EF4-FFF2-40B4-BE49-F238E27FC236}">
                <a16:creationId xmlns:a16="http://schemas.microsoft.com/office/drawing/2014/main" id="{FA4E7812-4F1D-A249-A75C-E2B66C94FE1C}"/>
              </a:ext>
            </a:extLst>
          </p:cNvPr>
          <p:cNvSpPr>
            <a:spLocks noGrp="1"/>
          </p:cNvSpPr>
          <p:nvPr>
            <p:ph idx="1"/>
          </p:nvPr>
        </p:nvSpPr>
        <p:spPr>
          <a:xfrm>
            <a:off x="628650" y="2317173"/>
            <a:ext cx="7886700" cy="3859790"/>
          </a:xfrm>
        </p:spPr>
        <p:txBody>
          <a:bodyPr>
            <a:normAutofit fontScale="92500" lnSpcReduction="20000"/>
          </a:bodyPr>
          <a:lstStyle/>
          <a:p>
            <a:r>
              <a:rPr lang="en-US" dirty="0"/>
              <a:t>Are we paying attention to the correct variables?</a:t>
            </a:r>
          </a:p>
          <a:p>
            <a:r>
              <a:rPr lang="en-US" dirty="0"/>
              <a:t>Are we delivering the correct messages?</a:t>
            </a:r>
          </a:p>
          <a:p>
            <a:r>
              <a:rPr lang="en-US" dirty="0"/>
              <a:t>How might we work to communicate the content to all stakeholders?</a:t>
            </a:r>
          </a:p>
          <a:p>
            <a:r>
              <a:rPr lang="en-US" dirty="0"/>
              <a:t>How might we work through the process of providing the formative assessment resources for PLC utility and scale?</a:t>
            </a:r>
          </a:p>
          <a:p>
            <a:r>
              <a:rPr lang="en-US" dirty="0"/>
              <a:t>How can we continue the work to shrink the footprint of the summative assessment?</a:t>
            </a:r>
          </a:p>
          <a:p>
            <a:r>
              <a:rPr lang="en-US" dirty="0"/>
              <a:t>How do universal screening and progress monitoring systems fit in this conversation?</a:t>
            </a:r>
          </a:p>
          <a:p>
            <a:endParaRPr lang="en-US" dirty="0"/>
          </a:p>
        </p:txBody>
      </p:sp>
    </p:spTree>
    <p:extLst>
      <p:ext uri="{BB962C8B-B14F-4D97-AF65-F5344CB8AC3E}">
        <p14:creationId xmlns:p14="http://schemas.microsoft.com/office/powerpoint/2010/main" val="30340953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76303-28BA-A54D-8F98-7E4C1A0BFB6D}"/>
              </a:ext>
            </a:extLst>
          </p:cNvPr>
          <p:cNvSpPr>
            <a:spLocks noGrp="1"/>
          </p:cNvSpPr>
          <p:nvPr>
            <p:ph type="ctrTitle"/>
          </p:nvPr>
        </p:nvSpPr>
        <p:spPr>
          <a:xfrm>
            <a:off x="197427" y="2441864"/>
            <a:ext cx="8738755" cy="1814980"/>
          </a:xfrm>
        </p:spPr>
        <p:txBody>
          <a:bodyPr>
            <a:normAutofit fontScale="90000"/>
          </a:bodyPr>
          <a:lstStyle/>
          <a:p>
            <a:pPr algn="ctr"/>
            <a:r>
              <a:rPr lang="en-US" dirty="0"/>
              <a:t>Annual Training Review Cycle</a:t>
            </a:r>
            <a:br>
              <a:rPr lang="en-US" dirty="0"/>
            </a:br>
            <a:r>
              <a:rPr lang="en-US" dirty="0"/>
              <a:t>1:30 – 1:45 PM</a:t>
            </a:r>
          </a:p>
        </p:txBody>
      </p:sp>
      <p:sp>
        <p:nvSpPr>
          <p:cNvPr id="3" name="Content Placeholder 2">
            <a:extLst>
              <a:ext uri="{FF2B5EF4-FFF2-40B4-BE49-F238E27FC236}">
                <a16:creationId xmlns:a16="http://schemas.microsoft.com/office/drawing/2014/main" id="{48D5636A-3277-034C-A916-00963FE03D36}"/>
              </a:ext>
            </a:extLst>
          </p:cNvPr>
          <p:cNvSpPr>
            <a:spLocks noGrp="1"/>
          </p:cNvSpPr>
          <p:nvPr>
            <p:ph type="subTitle" idx="1"/>
          </p:nvPr>
        </p:nvSpPr>
        <p:spPr/>
        <p:txBody>
          <a:bodyPr/>
          <a:lstStyle/>
          <a:p>
            <a:pPr marL="342900" indent="-342900" algn="l">
              <a:buFont typeface="Arial" panose="020B0604020202020204" pitchFamily="34" charset="0"/>
              <a:buChar char="•"/>
            </a:pPr>
            <a:r>
              <a:rPr lang="en-US" dirty="0"/>
              <a:t>Overview</a:t>
            </a:r>
          </a:p>
          <a:p>
            <a:pPr marL="342900" indent="-342900" algn="l">
              <a:buFont typeface="Arial" panose="020B0604020202020204" pitchFamily="34" charset="0"/>
              <a:buChar char="•"/>
            </a:pPr>
            <a:r>
              <a:rPr lang="en-US" dirty="0"/>
              <a:t>Questions</a:t>
            </a:r>
          </a:p>
        </p:txBody>
      </p:sp>
    </p:spTree>
    <p:extLst>
      <p:ext uri="{BB962C8B-B14F-4D97-AF65-F5344CB8AC3E}">
        <p14:creationId xmlns:p14="http://schemas.microsoft.com/office/powerpoint/2010/main" val="7739345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837FA-52A1-574A-BE3A-F1023E826CA1}"/>
              </a:ext>
            </a:extLst>
          </p:cNvPr>
          <p:cNvSpPr>
            <a:spLocks noGrp="1"/>
          </p:cNvSpPr>
          <p:nvPr>
            <p:ph type="title"/>
          </p:nvPr>
        </p:nvSpPr>
        <p:spPr>
          <a:xfrm>
            <a:off x="961159" y="1416595"/>
            <a:ext cx="7886700" cy="1325563"/>
          </a:xfrm>
        </p:spPr>
        <p:txBody>
          <a:bodyPr/>
          <a:lstStyle/>
          <a:p>
            <a:pPr algn="r"/>
            <a:r>
              <a:rPr lang="en-US" dirty="0"/>
              <a:t>Annual Training Cycle Update</a:t>
            </a:r>
          </a:p>
        </p:txBody>
      </p:sp>
      <p:sp>
        <p:nvSpPr>
          <p:cNvPr id="3" name="Content Placeholder 2">
            <a:extLst>
              <a:ext uri="{FF2B5EF4-FFF2-40B4-BE49-F238E27FC236}">
                <a16:creationId xmlns:a16="http://schemas.microsoft.com/office/drawing/2014/main" id="{573676E9-C58B-3F4F-A447-6F92B6ECF690}"/>
              </a:ext>
            </a:extLst>
          </p:cNvPr>
          <p:cNvSpPr>
            <a:spLocks noGrp="1"/>
          </p:cNvSpPr>
          <p:nvPr>
            <p:ph idx="1"/>
          </p:nvPr>
        </p:nvSpPr>
        <p:spPr>
          <a:xfrm>
            <a:off x="690995" y="2597727"/>
            <a:ext cx="7886700" cy="3464936"/>
          </a:xfrm>
        </p:spPr>
        <p:txBody>
          <a:bodyPr>
            <a:normAutofit fontScale="92500" lnSpcReduction="10000"/>
          </a:bodyPr>
          <a:lstStyle/>
          <a:p>
            <a:r>
              <a:rPr lang="en-US" dirty="0"/>
              <a:t>ELPA Screener is available throughout the school year</a:t>
            </a:r>
          </a:p>
          <a:p>
            <a:r>
              <a:rPr lang="en-US" dirty="0"/>
              <a:t>Forced some decision-making about access to our online systems (TIDE, ORS, TDS)</a:t>
            </a:r>
          </a:p>
          <a:p>
            <a:r>
              <a:rPr lang="en-US" dirty="0"/>
              <a:t>Required statewide assessment training cycle is November to November</a:t>
            </a:r>
          </a:p>
          <a:p>
            <a:r>
              <a:rPr lang="en-US" dirty="0"/>
              <a:t>Reverting to historical practice of removing access to these systems for any DTCs that have not completed required training after the final make-up training is provided</a:t>
            </a:r>
          </a:p>
        </p:txBody>
      </p:sp>
    </p:spTree>
    <p:extLst>
      <p:ext uri="{BB962C8B-B14F-4D97-AF65-F5344CB8AC3E}">
        <p14:creationId xmlns:p14="http://schemas.microsoft.com/office/powerpoint/2010/main" val="1877853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BBB28-5179-8D4F-804C-A533D210E68A}"/>
              </a:ext>
            </a:extLst>
          </p:cNvPr>
          <p:cNvSpPr>
            <a:spLocks noGrp="1"/>
          </p:cNvSpPr>
          <p:nvPr>
            <p:ph type="title"/>
          </p:nvPr>
        </p:nvSpPr>
        <p:spPr>
          <a:xfrm>
            <a:off x="1106632" y="1551677"/>
            <a:ext cx="7886700" cy="1325563"/>
          </a:xfrm>
        </p:spPr>
        <p:txBody>
          <a:bodyPr/>
          <a:lstStyle/>
          <a:p>
            <a:pPr algn="r"/>
            <a:r>
              <a:rPr lang="en-US" dirty="0"/>
              <a:t>Annual Training Cycle Questions</a:t>
            </a:r>
          </a:p>
        </p:txBody>
      </p:sp>
      <p:sp>
        <p:nvSpPr>
          <p:cNvPr id="3" name="Content Placeholder 2">
            <a:extLst>
              <a:ext uri="{FF2B5EF4-FFF2-40B4-BE49-F238E27FC236}">
                <a16:creationId xmlns:a16="http://schemas.microsoft.com/office/drawing/2014/main" id="{5FB9862D-BD7D-F74C-A7A9-705C86E6F142}"/>
              </a:ext>
            </a:extLst>
          </p:cNvPr>
          <p:cNvSpPr>
            <a:spLocks noGrp="1"/>
          </p:cNvSpPr>
          <p:nvPr>
            <p:ph idx="1"/>
          </p:nvPr>
        </p:nvSpPr>
        <p:spPr>
          <a:xfrm>
            <a:off x="628650" y="2587336"/>
            <a:ext cx="7886700" cy="3589627"/>
          </a:xfrm>
        </p:spPr>
        <p:txBody>
          <a:bodyPr/>
          <a:lstStyle/>
          <a:p>
            <a:r>
              <a:rPr lang="en-US" dirty="0"/>
              <a:t>What impact might this have on you and your district?</a:t>
            </a:r>
          </a:p>
          <a:p>
            <a:r>
              <a:rPr lang="en-US" dirty="0"/>
              <a:t>What suggestions do you have for folks who might miss all of the training opportunities?</a:t>
            </a:r>
          </a:p>
          <a:p>
            <a:r>
              <a:rPr lang="en-US" dirty="0"/>
              <a:t>What cautions might you provide as we implement such an expectation?</a:t>
            </a:r>
          </a:p>
        </p:txBody>
      </p:sp>
    </p:spTree>
    <p:extLst>
      <p:ext uri="{BB962C8B-B14F-4D97-AF65-F5344CB8AC3E}">
        <p14:creationId xmlns:p14="http://schemas.microsoft.com/office/powerpoint/2010/main" val="935285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C93F1-1A6F-FD4F-8EC4-3A21716AC962}"/>
              </a:ext>
            </a:extLst>
          </p:cNvPr>
          <p:cNvSpPr>
            <a:spLocks noGrp="1"/>
          </p:cNvSpPr>
          <p:nvPr>
            <p:ph type="ctrTitle"/>
          </p:nvPr>
        </p:nvSpPr>
        <p:spPr/>
        <p:txBody>
          <a:bodyPr>
            <a:normAutofit fontScale="90000"/>
          </a:bodyPr>
          <a:lstStyle/>
          <a:p>
            <a:r>
              <a:rPr lang="en-US" dirty="0"/>
              <a:t>Best Practices Guide Discussion</a:t>
            </a:r>
            <a:br>
              <a:rPr lang="en-US" dirty="0"/>
            </a:br>
            <a:r>
              <a:rPr lang="en-US" dirty="0"/>
              <a:t>1:45 – 2:15 PM</a:t>
            </a:r>
          </a:p>
        </p:txBody>
      </p:sp>
      <p:sp>
        <p:nvSpPr>
          <p:cNvPr id="3" name="Subtitle 2">
            <a:extLst>
              <a:ext uri="{FF2B5EF4-FFF2-40B4-BE49-F238E27FC236}">
                <a16:creationId xmlns:a16="http://schemas.microsoft.com/office/drawing/2014/main" id="{FAFEED69-0B70-DC49-AC6B-7C9B20173EDC}"/>
              </a:ext>
            </a:extLst>
          </p:cNvPr>
          <p:cNvSpPr>
            <a:spLocks noGrp="1"/>
          </p:cNvSpPr>
          <p:nvPr>
            <p:ph type="subTitle" idx="1"/>
          </p:nvPr>
        </p:nvSpPr>
        <p:spPr/>
        <p:txBody>
          <a:bodyPr/>
          <a:lstStyle/>
          <a:p>
            <a:pPr marL="342900" indent="-342900" algn="l">
              <a:buFont typeface="Arial" panose="020B0604020202020204" pitchFamily="34" charset="0"/>
              <a:buChar char="•"/>
            </a:pPr>
            <a:r>
              <a:rPr lang="en-US" dirty="0"/>
              <a:t>Overview</a:t>
            </a:r>
          </a:p>
          <a:p>
            <a:pPr marL="342900" indent="-342900" algn="l">
              <a:buFont typeface="Arial" panose="020B0604020202020204" pitchFamily="34" charset="0"/>
              <a:buChar char="•"/>
            </a:pPr>
            <a:r>
              <a:rPr lang="en-US" dirty="0"/>
              <a:t>Questions</a:t>
            </a:r>
          </a:p>
        </p:txBody>
      </p:sp>
    </p:spTree>
    <p:extLst>
      <p:ext uri="{BB962C8B-B14F-4D97-AF65-F5344CB8AC3E}">
        <p14:creationId xmlns:p14="http://schemas.microsoft.com/office/powerpoint/2010/main" val="35428100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1F9AB-95D2-574D-9053-D7470B1C81C8}"/>
              </a:ext>
            </a:extLst>
          </p:cNvPr>
          <p:cNvSpPr>
            <a:spLocks noGrp="1"/>
          </p:cNvSpPr>
          <p:nvPr>
            <p:ph type="title"/>
          </p:nvPr>
        </p:nvSpPr>
        <p:spPr>
          <a:xfrm>
            <a:off x="1044287" y="1593240"/>
            <a:ext cx="7886700" cy="1325563"/>
          </a:xfrm>
        </p:spPr>
        <p:txBody>
          <a:bodyPr/>
          <a:lstStyle/>
          <a:p>
            <a:pPr algn="r"/>
            <a:r>
              <a:rPr lang="en-US" dirty="0"/>
              <a:t>Best Practices Guide</a:t>
            </a:r>
          </a:p>
        </p:txBody>
      </p:sp>
      <p:sp>
        <p:nvSpPr>
          <p:cNvPr id="3" name="Content Placeholder 2">
            <a:extLst>
              <a:ext uri="{FF2B5EF4-FFF2-40B4-BE49-F238E27FC236}">
                <a16:creationId xmlns:a16="http://schemas.microsoft.com/office/drawing/2014/main" id="{AE82C9E1-E8A9-FB4D-8C8E-D85ADBCE956E}"/>
              </a:ext>
            </a:extLst>
          </p:cNvPr>
          <p:cNvSpPr>
            <a:spLocks noGrp="1"/>
          </p:cNvSpPr>
          <p:nvPr>
            <p:ph idx="1"/>
          </p:nvPr>
        </p:nvSpPr>
        <p:spPr>
          <a:xfrm>
            <a:off x="628650" y="2836718"/>
            <a:ext cx="7886700" cy="3340245"/>
          </a:xfrm>
        </p:spPr>
        <p:txBody>
          <a:bodyPr/>
          <a:lstStyle/>
          <a:p>
            <a:r>
              <a:rPr lang="en-US" dirty="0"/>
              <a:t>The BPG has not been updated since 2013</a:t>
            </a:r>
          </a:p>
          <a:p>
            <a:r>
              <a:rPr lang="en-US" dirty="0"/>
              <a:t>Reconfiguring the guide to include more specificity around implementation of a balanced assessment system</a:t>
            </a:r>
          </a:p>
          <a:p>
            <a:r>
              <a:rPr lang="en-US" dirty="0"/>
              <a:t>Moving away from providing suggested schedules toward providing important scheduling strategies</a:t>
            </a:r>
          </a:p>
          <a:p>
            <a:endParaRPr lang="en-US" dirty="0"/>
          </a:p>
        </p:txBody>
      </p:sp>
    </p:spTree>
    <p:extLst>
      <p:ext uri="{BB962C8B-B14F-4D97-AF65-F5344CB8AC3E}">
        <p14:creationId xmlns:p14="http://schemas.microsoft.com/office/powerpoint/2010/main" val="32125576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6FF2E-5652-524F-8180-ECD3F5FAC8EE}"/>
              </a:ext>
            </a:extLst>
          </p:cNvPr>
          <p:cNvSpPr>
            <a:spLocks noGrp="1"/>
          </p:cNvSpPr>
          <p:nvPr>
            <p:ph type="title"/>
          </p:nvPr>
        </p:nvSpPr>
        <p:spPr>
          <a:xfrm>
            <a:off x="1013113" y="1458159"/>
            <a:ext cx="7886700" cy="1325563"/>
          </a:xfrm>
        </p:spPr>
        <p:txBody>
          <a:bodyPr/>
          <a:lstStyle/>
          <a:p>
            <a:pPr algn="r"/>
            <a:r>
              <a:rPr lang="en-US" dirty="0"/>
              <a:t>BPG Questions</a:t>
            </a:r>
          </a:p>
        </p:txBody>
      </p:sp>
      <p:sp>
        <p:nvSpPr>
          <p:cNvPr id="3" name="Content Placeholder 2">
            <a:extLst>
              <a:ext uri="{FF2B5EF4-FFF2-40B4-BE49-F238E27FC236}">
                <a16:creationId xmlns:a16="http://schemas.microsoft.com/office/drawing/2014/main" id="{2E51E631-8A20-6F49-9D01-A875644500D4}"/>
              </a:ext>
            </a:extLst>
          </p:cNvPr>
          <p:cNvSpPr>
            <a:spLocks noGrp="1"/>
          </p:cNvSpPr>
          <p:nvPr>
            <p:ph idx="1"/>
          </p:nvPr>
        </p:nvSpPr>
        <p:spPr>
          <a:xfrm>
            <a:off x="628650" y="2504209"/>
            <a:ext cx="7886700" cy="3672754"/>
          </a:xfrm>
        </p:spPr>
        <p:txBody>
          <a:bodyPr/>
          <a:lstStyle/>
          <a:p>
            <a:r>
              <a:rPr lang="en-US" dirty="0"/>
              <a:t>What are common questions that you get from stakeholders that we should address in the BPG?</a:t>
            </a:r>
          </a:p>
          <a:p>
            <a:r>
              <a:rPr lang="en-US" dirty="0"/>
              <a:t>What strategies have you used in order to address the scheduling needs of your unique schools?</a:t>
            </a:r>
          </a:p>
          <a:p>
            <a:r>
              <a:rPr lang="en-US" dirty="0"/>
              <a:t>What role do you see as fitting for the BPG?</a:t>
            </a:r>
          </a:p>
        </p:txBody>
      </p:sp>
    </p:spTree>
    <p:extLst>
      <p:ext uri="{BB962C8B-B14F-4D97-AF65-F5344CB8AC3E}">
        <p14:creationId xmlns:p14="http://schemas.microsoft.com/office/powerpoint/2010/main" val="32039099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F9CEE-B790-6645-A160-B7399E9123A5}"/>
              </a:ext>
            </a:extLst>
          </p:cNvPr>
          <p:cNvSpPr>
            <a:spLocks noGrp="1"/>
          </p:cNvSpPr>
          <p:nvPr>
            <p:ph type="ctrTitle"/>
          </p:nvPr>
        </p:nvSpPr>
        <p:spPr/>
        <p:txBody>
          <a:bodyPr/>
          <a:lstStyle/>
          <a:p>
            <a:r>
              <a:rPr lang="en-US" dirty="0"/>
              <a:t>BREAK</a:t>
            </a:r>
            <a:br>
              <a:rPr lang="en-US" dirty="0"/>
            </a:br>
            <a:r>
              <a:rPr lang="en-US" dirty="0"/>
              <a:t>2:15 – 2:30 PM</a:t>
            </a:r>
          </a:p>
        </p:txBody>
      </p:sp>
    </p:spTree>
    <p:extLst>
      <p:ext uri="{BB962C8B-B14F-4D97-AF65-F5344CB8AC3E}">
        <p14:creationId xmlns:p14="http://schemas.microsoft.com/office/powerpoint/2010/main" val="26455028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NGSS</a:t>
            </a:r>
            <a:br>
              <a:rPr lang="en-US" dirty="0"/>
            </a:br>
            <a:r>
              <a:rPr lang="en-US" dirty="0"/>
              <a:t>2:30 - 3:15 PM</a:t>
            </a:r>
          </a:p>
        </p:txBody>
      </p:sp>
      <p:sp>
        <p:nvSpPr>
          <p:cNvPr id="3" name="Subtitle 2"/>
          <p:cNvSpPr>
            <a:spLocks noGrp="1"/>
          </p:cNvSpPr>
          <p:nvPr>
            <p:ph type="subTitle" idx="1"/>
          </p:nvPr>
        </p:nvSpPr>
        <p:spPr/>
        <p:txBody>
          <a:bodyPr/>
          <a:lstStyle/>
          <a:p>
            <a:pPr marL="342900" indent="-342900" algn="l">
              <a:buFont typeface="Arial" panose="020B0604020202020204" pitchFamily="34" charset="0"/>
              <a:buChar char="•"/>
            </a:pPr>
            <a:r>
              <a:rPr lang="en-US" dirty="0"/>
              <a:t>Updates</a:t>
            </a:r>
          </a:p>
          <a:p>
            <a:pPr marL="342900" indent="-342900" algn="l">
              <a:buFont typeface="Arial" panose="020B0604020202020204" pitchFamily="34" charset="0"/>
              <a:buChar char="•"/>
            </a:pPr>
            <a:r>
              <a:rPr lang="en-US" dirty="0"/>
              <a:t>Requests for Input</a:t>
            </a:r>
          </a:p>
        </p:txBody>
      </p:sp>
    </p:spTree>
    <p:extLst>
      <p:ext uri="{BB962C8B-B14F-4D97-AF65-F5344CB8AC3E}">
        <p14:creationId xmlns:p14="http://schemas.microsoft.com/office/powerpoint/2010/main" val="40377391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7">
            <a:extLst>
              <a:ext uri="{FF2B5EF4-FFF2-40B4-BE49-F238E27FC236}">
                <a16:creationId xmlns:a16="http://schemas.microsoft.com/office/drawing/2014/main" id="{6C0CF078-E7BA-3344-9054-FFE1A79EF9E4}"/>
              </a:ext>
            </a:extLst>
          </p:cNvPr>
          <p:cNvGraphicFramePr>
            <a:graphicFrameLocks/>
          </p:cNvGraphicFramePr>
          <p:nvPr>
            <p:extLst>
              <p:ext uri="{D42A27DB-BD31-4B8C-83A1-F6EECF244321}">
                <p14:modId xmlns:p14="http://schemas.microsoft.com/office/powerpoint/2010/main" val="2106887340"/>
              </p:ext>
            </p:extLst>
          </p:nvPr>
        </p:nvGraphicFramePr>
        <p:xfrm>
          <a:off x="642938" y="716211"/>
          <a:ext cx="7858125" cy="5734515"/>
        </p:xfrm>
        <a:graphic>
          <a:graphicData uri="http://schemas.openxmlformats.org/drawingml/2006/table">
            <a:tbl>
              <a:tblPr firstRow="1" firstCol="1" bandRow="1">
                <a:tableStyleId>{5C22544A-7EE6-4342-B048-85BDC9FD1C3A}</a:tableStyleId>
              </a:tblPr>
              <a:tblGrid>
                <a:gridCol w="1385696">
                  <a:extLst>
                    <a:ext uri="{9D8B030D-6E8A-4147-A177-3AD203B41FA5}">
                      <a16:colId xmlns:a16="http://schemas.microsoft.com/office/drawing/2014/main" val="20000"/>
                    </a:ext>
                  </a:extLst>
                </a:gridCol>
                <a:gridCol w="3085010">
                  <a:extLst>
                    <a:ext uri="{9D8B030D-6E8A-4147-A177-3AD203B41FA5}">
                      <a16:colId xmlns:a16="http://schemas.microsoft.com/office/drawing/2014/main" val="20001"/>
                    </a:ext>
                  </a:extLst>
                </a:gridCol>
                <a:gridCol w="3387419">
                  <a:extLst>
                    <a:ext uri="{9D8B030D-6E8A-4147-A177-3AD203B41FA5}">
                      <a16:colId xmlns:a16="http://schemas.microsoft.com/office/drawing/2014/main" val="20002"/>
                    </a:ext>
                  </a:extLst>
                </a:gridCol>
              </a:tblGrid>
              <a:tr h="181882">
                <a:tc>
                  <a:txBody>
                    <a:bodyPr/>
                    <a:lstStyle/>
                    <a:p>
                      <a:pPr marL="0" marR="0">
                        <a:lnSpc>
                          <a:spcPct val="115000"/>
                        </a:lnSpc>
                        <a:spcBef>
                          <a:spcPts val="0"/>
                        </a:spcBef>
                        <a:spcAft>
                          <a:spcPts val="1000"/>
                        </a:spcAft>
                      </a:pPr>
                      <a:r>
                        <a:rPr lang="en-US" sz="1200">
                          <a:effectLst/>
                        </a:rPr>
                        <a:t> </a:t>
                      </a:r>
                      <a:endParaRPr lang="en-US" sz="1200">
                        <a:effectLst/>
                        <a:latin typeface="Calibri"/>
                        <a:ea typeface="Calibri"/>
                        <a:cs typeface="Times New Roman"/>
                      </a:endParaRPr>
                    </a:p>
                  </a:txBody>
                  <a:tcPr marL="48850" marR="48850" marT="0" marB="0"/>
                </a:tc>
                <a:tc>
                  <a:txBody>
                    <a:bodyPr/>
                    <a:lstStyle/>
                    <a:p>
                      <a:pPr marL="0" marR="0" algn="ctr">
                        <a:lnSpc>
                          <a:spcPct val="115000"/>
                        </a:lnSpc>
                        <a:spcBef>
                          <a:spcPts val="0"/>
                        </a:spcBef>
                        <a:spcAft>
                          <a:spcPts val="1000"/>
                        </a:spcAft>
                      </a:pPr>
                      <a:r>
                        <a:rPr lang="en-US" sz="1200" dirty="0">
                          <a:effectLst/>
                        </a:rPr>
                        <a:t>2017-18</a:t>
                      </a:r>
                      <a:endParaRPr lang="en-US" sz="1200" dirty="0">
                        <a:effectLst/>
                        <a:latin typeface="Calibri"/>
                        <a:ea typeface="Calibri"/>
                        <a:cs typeface="Times New Roman"/>
                      </a:endParaRPr>
                    </a:p>
                  </a:txBody>
                  <a:tcPr marL="48850" marR="48850" marT="0" marB="0"/>
                </a:tc>
                <a:tc>
                  <a:txBody>
                    <a:bodyPr/>
                    <a:lstStyle/>
                    <a:p>
                      <a:pPr marL="0" marR="0" algn="ctr">
                        <a:lnSpc>
                          <a:spcPct val="115000"/>
                        </a:lnSpc>
                        <a:spcBef>
                          <a:spcPts val="0"/>
                        </a:spcBef>
                        <a:spcAft>
                          <a:spcPts val="1000"/>
                        </a:spcAft>
                      </a:pPr>
                      <a:r>
                        <a:rPr lang="en-US" sz="1200" dirty="0">
                          <a:effectLst/>
                        </a:rPr>
                        <a:t>2018-19</a:t>
                      </a:r>
                      <a:endParaRPr lang="en-US" sz="1200" dirty="0">
                        <a:effectLst/>
                        <a:latin typeface="Calibri"/>
                        <a:ea typeface="Calibri"/>
                        <a:cs typeface="Times New Roman"/>
                      </a:endParaRPr>
                    </a:p>
                  </a:txBody>
                  <a:tcPr marL="48850" marR="48850" marT="0" marB="0"/>
                </a:tc>
                <a:extLst>
                  <a:ext uri="{0D108BD9-81ED-4DB2-BD59-A6C34878D82A}">
                    <a16:rowId xmlns:a16="http://schemas.microsoft.com/office/drawing/2014/main" val="10000"/>
                  </a:ext>
                </a:extLst>
              </a:tr>
              <a:tr h="375080">
                <a:tc>
                  <a:txBody>
                    <a:bodyPr/>
                    <a:lstStyle/>
                    <a:p>
                      <a:pPr marL="0" marR="0">
                        <a:lnSpc>
                          <a:spcPct val="115000"/>
                        </a:lnSpc>
                        <a:spcBef>
                          <a:spcPts val="0"/>
                        </a:spcBef>
                        <a:spcAft>
                          <a:spcPts val="1000"/>
                        </a:spcAft>
                      </a:pPr>
                      <a:r>
                        <a:rPr lang="en-US" sz="1200" dirty="0">
                          <a:effectLst/>
                        </a:rPr>
                        <a:t>Content Assessed</a:t>
                      </a:r>
                      <a:endParaRPr lang="en-US" sz="1200" dirty="0">
                        <a:effectLst/>
                        <a:latin typeface="Calibri"/>
                        <a:ea typeface="Calibri"/>
                        <a:cs typeface="Times New Roman"/>
                      </a:endParaRPr>
                    </a:p>
                  </a:txBody>
                  <a:tcPr marL="48850" marR="48850" marT="0" marB="0"/>
                </a:tc>
                <a:tc>
                  <a:txBody>
                    <a:bodyPr/>
                    <a:lstStyle/>
                    <a:p>
                      <a:pPr marL="0" marR="0">
                        <a:lnSpc>
                          <a:spcPct val="115000"/>
                        </a:lnSpc>
                        <a:spcBef>
                          <a:spcPts val="0"/>
                        </a:spcBef>
                        <a:spcAft>
                          <a:spcPts val="1000"/>
                        </a:spcAft>
                      </a:pPr>
                      <a:r>
                        <a:rPr lang="en-US" sz="1200" dirty="0">
                          <a:effectLst/>
                          <a:latin typeface="Calibri" panose="020F0502020204030204" pitchFamily="34" charset="0"/>
                          <a:cs typeface="Calibri" panose="020F0502020204030204" pitchFamily="34" charset="0"/>
                        </a:rPr>
                        <a:t>Oregon Science Content Standards (Adopted 2009)</a:t>
                      </a:r>
                      <a:endParaRPr lang="en-US" sz="1200" dirty="0">
                        <a:effectLst/>
                        <a:latin typeface="Calibri" panose="020F0502020204030204" pitchFamily="34" charset="0"/>
                        <a:ea typeface="Calibri"/>
                        <a:cs typeface="Calibri" panose="020F0502020204030204" pitchFamily="34" charset="0"/>
                      </a:endParaRPr>
                    </a:p>
                  </a:txBody>
                  <a:tcPr marL="48850" marR="48850" marT="0" marB="0"/>
                </a:tc>
                <a:tc>
                  <a:txBody>
                    <a:bodyPr/>
                    <a:lstStyle/>
                    <a:p>
                      <a:pPr marL="0" marR="0">
                        <a:lnSpc>
                          <a:spcPct val="115000"/>
                        </a:lnSpc>
                        <a:spcBef>
                          <a:spcPts val="0"/>
                        </a:spcBef>
                        <a:spcAft>
                          <a:spcPts val="1000"/>
                        </a:spcAft>
                      </a:pPr>
                      <a:r>
                        <a:rPr lang="en-US" sz="1200" dirty="0">
                          <a:effectLst/>
                          <a:latin typeface="Calibri" panose="020F0502020204030204" pitchFamily="34" charset="0"/>
                          <a:cs typeface="Calibri" panose="020F0502020204030204" pitchFamily="34" charset="0"/>
                        </a:rPr>
                        <a:t>Oregon Science Content Standards (Adopted 2014)</a:t>
                      </a:r>
                      <a:endParaRPr lang="en-US" sz="1200" dirty="0">
                        <a:effectLst/>
                        <a:latin typeface="Calibri" panose="020F0502020204030204" pitchFamily="34" charset="0"/>
                        <a:ea typeface="Calibri"/>
                        <a:cs typeface="Calibri" panose="020F0502020204030204" pitchFamily="34" charset="0"/>
                      </a:endParaRPr>
                    </a:p>
                  </a:txBody>
                  <a:tcPr marL="48850" marR="48850" marT="0" marB="0"/>
                </a:tc>
                <a:extLst>
                  <a:ext uri="{0D108BD9-81ED-4DB2-BD59-A6C34878D82A}">
                    <a16:rowId xmlns:a16="http://schemas.microsoft.com/office/drawing/2014/main" val="10001"/>
                  </a:ext>
                </a:extLst>
              </a:tr>
              <a:tr h="2620662">
                <a:tc>
                  <a:txBody>
                    <a:bodyPr/>
                    <a:lstStyle/>
                    <a:p>
                      <a:pPr marL="0" marR="0">
                        <a:lnSpc>
                          <a:spcPct val="115000"/>
                        </a:lnSpc>
                        <a:spcBef>
                          <a:spcPts val="0"/>
                        </a:spcBef>
                        <a:spcAft>
                          <a:spcPts val="1000"/>
                        </a:spcAft>
                      </a:pPr>
                      <a:r>
                        <a:rPr lang="en-US" sz="1200" dirty="0">
                          <a:effectLst/>
                        </a:rPr>
                        <a:t>Test Development Tasks</a:t>
                      </a:r>
                      <a:endParaRPr lang="en-US" sz="1200" dirty="0">
                        <a:effectLst/>
                        <a:latin typeface="Calibri"/>
                        <a:ea typeface="Calibri"/>
                        <a:cs typeface="Times New Roman"/>
                      </a:endParaRPr>
                    </a:p>
                  </a:txBody>
                  <a:tcPr marL="48850" marR="48850" marT="0" marB="0"/>
                </a:tc>
                <a:tc>
                  <a:txBody>
                    <a:bodyPr/>
                    <a:lstStyle/>
                    <a:p>
                      <a:pPr marL="0" marR="0">
                        <a:lnSpc>
                          <a:spcPct val="115000"/>
                        </a:lnSpc>
                        <a:spcBef>
                          <a:spcPts val="0"/>
                        </a:spcBef>
                        <a:spcAft>
                          <a:spcPts val="1000"/>
                        </a:spcAft>
                      </a:pPr>
                      <a:r>
                        <a:rPr lang="en-US" sz="1200" b="0" dirty="0">
                          <a:solidFill>
                            <a:schemeClr val="tx1"/>
                          </a:solidFill>
                          <a:effectLst/>
                          <a:latin typeface="Calibri" panose="020F0502020204030204" pitchFamily="34" charset="0"/>
                          <a:cs typeface="Calibri" panose="020F0502020204030204" pitchFamily="34" charset="0"/>
                        </a:rPr>
                        <a:t>Identify legacy OR items aligned to NGSS</a:t>
                      </a:r>
                    </a:p>
                    <a:p>
                      <a:pPr marL="0" marR="0">
                        <a:lnSpc>
                          <a:spcPct val="115000"/>
                        </a:lnSpc>
                        <a:spcBef>
                          <a:spcPts val="0"/>
                        </a:spcBef>
                        <a:spcAft>
                          <a:spcPts val="1000"/>
                        </a:spcAft>
                      </a:pPr>
                      <a:r>
                        <a:rPr lang="en-US" sz="1200" b="0" dirty="0">
                          <a:solidFill>
                            <a:schemeClr val="tx1"/>
                          </a:solidFill>
                          <a:effectLst/>
                          <a:latin typeface="Calibri" panose="020F0502020204030204" pitchFamily="34" charset="0"/>
                          <a:cs typeface="Calibri" panose="020F0502020204030204" pitchFamily="34" charset="0"/>
                        </a:rPr>
                        <a:t>Develop 69 clusters and 20 stand-alone items aligned to 2014 Oregon Standards (NGSS)</a:t>
                      </a:r>
                    </a:p>
                    <a:p>
                      <a:pPr marL="0" marR="0">
                        <a:lnSpc>
                          <a:spcPct val="115000"/>
                        </a:lnSpc>
                        <a:spcBef>
                          <a:spcPts val="0"/>
                        </a:spcBef>
                        <a:spcAft>
                          <a:spcPts val="1000"/>
                        </a:spcAft>
                      </a:pPr>
                      <a:r>
                        <a:rPr lang="en-US" sz="1200" b="0" dirty="0">
                          <a:solidFill>
                            <a:schemeClr val="tx1"/>
                          </a:solidFill>
                          <a:effectLst/>
                          <a:latin typeface="Calibri" panose="020F0502020204030204" pitchFamily="34" charset="0"/>
                          <a:cs typeface="Calibri" panose="020F0502020204030204" pitchFamily="34" charset="0"/>
                        </a:rPr>
                        <a:t>Review new items for content alignment, bias and sensitivity</a:t>
                      </a:r>
                    </a:p>
                    <a:p>
                      <a:pPr marL="0" marR="0">
                        <a:lnSpc>
                          <a:spcPct val="115000"/>
                        </a:lnSpc>
                        <a:spcBef>
                          <a:spcPts val="0"/>
                        </a:spcBef>
                        <a:spcAft>
                          <a:spcPts val="1000"/>
                        </a:spcAft>
                      </a:pPr>
                      <a:r>
                        <a:rPr lang="en-US" sz="1200" b="0" dirty="0">
                          <a:solidFill>
                            <a:schemeClr val="tx1"/>
                          </a:solidFill>
                          <a:effectLst/>
                          <a:latin typeface="Calibri" panose="020F0502020204030204" pitchFamily="34" charset="0"/>
                          <a:cs typeface="Calibri" panose="020F0502020204030204" pitchFamily="34" charset="0"/>
                        </a:rPr>
                        <a:t>Conduct item analyses and rubric validation following 2017-18 administration</a:t>
                      </a:r>
                    </a:p>
                    <a:p>
                      <a:pPr marL="0" marR="0">
                        <a:lnSpc>
                          <a:spcPct val="115000"/>
                        </a:lnSpc>
                        <a:spcBef>
                          <a:spcPts val="0"/>
                        </a:spcBef>
                        <a:spcAft>
                          <a:spcPts val="1000"/>
                        </a:spcAft>
                      </a:pPr>
                      <a:r>
                        <a:rPr kumimoji="0" lang="en-US" sz="1200" b="0" kern="1200" dirty="0">
                          <a:solidFill>
                            <a:schemeClr val="tx1"/>
                          </a:solidFill>
                          <a:effectLst/>
                          <a:latin typeface="Calibri" panose="020F0502020204030204" pitchFamily="34" charset="0"/>
                          <a:ea typeface="+mn-ea"/>
                          <a:cs typeface="Calibri" panose="020F0502020204030204" pitchFamily="34" charset="0"/>
                        </a:rPr>
                        <a:t>Accessibility work (translation</a:t>
                      </a:r>
                      <a:r>
                        <a:rPr kumimoji="0" lang="en-US" sz="1200" b="0" kern="1200" baseline="0" dirty="0">
                          <a:solidFill>
                            <a:schemeClr val="tx1"/>
                          </a:solidFill>
                          <a:effectLst/>
                          <a:latin typeface="Calibri" panose="020F0502020204030204" pitchFamily="34" charset="0"/>
                          <a:ea typeface="+mn-ea"/>
                          <a:cs typeface="Calibri" panose="020F0502020204030204" pitchFamily="34" charset="0"/>
                        </a:rPr>
                        <a:t> and Braille)</a:t>
                      </a:r>
                    </a:p>
                    <a:p>
                      <a:pPr marL="0" marR="0">
                        <a:lnSpc>
                          <a:spcPct val="115000"/>
                        </a:lnSpc>
                        <a:spcBef>
                          <a:spcPts val="0"/>
                        </a:spcBef>
                        <a:spcAft>
                          <a:spcPts val="1000"/>
                        </a:spcAft>
                      </a:pPr>
                      <a:r>
                        <a:rPr kumimoji="0" lang="en-US" sz="1200" b="0" kern="1200" baseline="0" dirty="0">
                          <a:solidFill>
                            <a:schemeClr val="tx1"/>
                          </a:solidFill>
                          <a:effectLst/>
                          <a:latin typeface="Calibri" panose="020F0502020204030204" pitchFamily="34" charset="0"/>
                          <a:ea typeface="+mn-ea"/>
                          <a:cs typeface="Calibri" panose="020F0502020204030204" pitchFamily="34" charset="0"/>
                        </a:rPr>
                        <a:t>Performance Level Descriptor Development</a:t>
                      </a:r>
                      <a:endParaRPr kumimoji="0" lang="en-US" sz="1200" b="0" kern="1200" dirty="0">
                        <a:solidFill>
                          <a:schemeClr val="tx1"/>
                        </a:solidFill>
                        <a:effectLst/>
                        <a:latin typeface="Calibri" panose="020F0502020204030204" pitchFamily="34" charset="0"/>
                        <a:ea typeface="+mn-ea"/>
                        <a:cs typeface="Calibri" panose="020F0502020204030204" pitchFamily="34" charset="0"/>
                      </a:endParaRPr>
                    </a:p>
                  </a:txBody>
                  <a:tcPr marL="48850" marR="48850" marT="0" marB="0"/>
                </a:tc>
                <a:tc>
                  <a:txBody>
                    <a:bodyPr/>
                    <a:lstStyle/>
                    <a:p>
                      <a:pPr marL="0" marR="0">
                        <a:lnSpc>
                          <a:spcPct val="115000"/>
                        </a:lnSpc>
                        <a:spcBef>
                          <a:spcPts val="0"/>
                        </a:spcBef>
                        <a:spcAft>
                          <a:spcPts val="1000"/>
                        </a:spcAft>
                      </a:pPr>
                      <a:r>
                        <a:rPr kumimoji="0" lang="en-US" sz="1200" kern="1200" dirty="0">
                          <a:solidFill>
                            <a:schemeClr val="dk1"/>
                          </a:solidFill>
                          <a:effectLst/>
                          <a:latin typeface="Calibri" panose="020F0502020204030204" pitchFamily="34" charset="0"/>
                          <a:ea typeface="+mn-ea"/>
                          <a:cs typeface="Calibri" panose="020F0502020204030204" pitchFamily="34" charset="0"/>
                        </a:rPr>
                        <a:t>Develop 130 clusters and 150 stand-alone items aligned to 2014 Oregon Standards (NGSS)</a:t>
                      </a:r>
                    </a:p>
                    <a:p>
                      <a:pPr marL="0" marR="0">
                        <a:lnSpc>
                          <a:spcPct val="115000"/>
                        </a:lnSpc>
                        <a:spcBef>
                          <a:spcPts val="0"/>
                        </a:spcBef>
                        <a:spcAft>
                          <a:spcPts val="1000"/>
                        </a:spcAft>
                      </a:pPr>
                      <a:r>
                        <a:rPr kumimoji="0" lang="en-US" sz="1200" kern="1200" dirty="0">
                          <a:solidFill>
                            <a:schemeClr val="tx1"/>
                          </a:solidFill>
                          <a:effectLst/>
                          <a:latin typeface="Calibri" panose="020F0502020204030204" pitchFamily="34" charset="0"/>
                          <a:ea typeface="+mn-ea"/>
                          <a:cs typeface="Calibri" panose="020F0502020204030204" pitchFamily="34" charset="0"/>
                        </a:rPr>
                        <a:t>Review new items for content alignment, bias, and sensitivity</a:t>
                      </a:r>
                    </a:p>
                    <a:p>
                      <a:pPr marL="0" marR="0">
                        <a:lnSpc>
                          <a:spcPct val="115000"/>
                        </a:lnSpc>
                        <a:spcBef>
                          <a:spcPts val="0"/>
                        </a:spcBef>
                        <a:spcAft>
                          <a:spcPts val="1000"/>
                        </a:spcAft>
                      </a:pPr>
                      <a:r>
                        <a:rPr kumimoji="0" lang="en-US" sz="1200" kern="1200" dirty="0">
                          <a:solidFill>
                            <a:schemeClr val="tx1"/>
                          </a:solidFill>
                          <a:effectLst/>
                          <a:latin typeface="Calibri" panose="020F0502020204030204" pitchFamily="34" charset="0"/>
                          <a:ea typeface="+mn-ea"/>
                          <a:cs typeface="Calibri" panose="020F0502020204030204" pitchFamily="34" charset="0"/>
                        </a:rPr>
                        <a:t>Conduct item analyses and rubric validation following 2018-19 administration.</a:t>
                      </a:r>
                    </a:p>
                    <a:p>
                      <a:pPr marL="0" marR="0">
                        <a:lnSpc>
                          <a:spcPct val="115000"/>
                        </a:lnSpc>
                        <a:spcBef>
                          <a:spcPts val="0"/>
                        </a:spcBef>
                        <a:spcAft>
                          <a:spcPts val="1000"/>
                        </a:spcAft>
                      </a:pPr>
                      <a:r>
                        <a:rPr kumimoji="0" lang="en-US" sz="1200" kern="1200" dirty="0">
                          <a:solidFill>
                            <a:schemeClr val="tx1"/>
                          </a:solidFill>
                          <a:effectLst/>
                          <a:latin typeface="Calibri" panose="020F0502020204030204" pitchFamily="34" charset="0"/>
                          <a:ea typeface="+mn-ea"/>
                          <a:cs typeface="Calibri" panose="020F0502020204030204" pitchFamily="34" charset="0"/>
                        </a:rPr>
                        <a:t>Accessibility work (translation and Braille)</a:t>
                      </a:r>
                    </a:p>
                    <a:p>
                      <a:pPr marL="0" marR="0">
                        <a:lnSpc>
                          <a:spcPct val="115000"/>
                        </a:lnSpc>
                        <a:spcBef>
                          <a:spcPts val="0"/>
                        </a:spcBef>
                        <a:spcAft>
                          <a:spcPts val="1000"/>
                        </a:spcAft>
                      </a:pPr>
                      <a:r>
                        <a:rPr kumimoji="0" lang="en-US" sz="1200" kern="1200" dirty="0">
                          <a:solidFill>
                            <a:schemeClr val="tx1"/>
                          </a:solidFill>
                          <a:effectLst/>
                          <a:latin typeface="Calibri" panose="020F0502020204030204" pitchFamily="34" charset="0"/>
                          <a:ea typeface="+mn-ea"/>
                          <a:cs typeface="Calibri" panose="020F0502020204030204" pitchFamily="34" charset="0"/>
                        </a:rPr>
                        <a:t>Scale development</a:t>
                      </a:r>
                    </a:p>
                    <a:p>
                      <a:pPr marL="0" marR="0">
                        <a:lnSpc>
                          <a:spcPct val="115000"/>
                        </a:lnSpc>
                        <a:spcBef>
                          <a:spcPts val="0"/>
                        </a:spcBef>
                        <a:spcAft>
                          <a:spcPts val="1000"/>
                        </a:spcAft>
                      </a:pPr>
                      <a:r>
                        <a:rPr kumimoji="0" lang="en-US" sz="1200" kern="1200" dirty="0">
                          <a:solidFill>
                            <a:schemeClr val="tx1"/>
                          </a:solidFill>
                          <a:effectLst/>
                          <a:latin typeface="Calibri" panose="020F0502020204030204" pitchFamily="34" charset="0"/>
                          <a:ea typeface="+mn-ea"/>
                          <a:cs typeface="Calibri" panose="020F0502020204030204" pitchFamily="34" charset="0"/>
                        </a:rPr>
                        <a:t>Standard setting </a:t>
                      </a:r>
                    </a:p>
                    <a:p>
                      <a:pPr marL="0" marR="0">
                        <a:lnSpc>
                          <a:spcPct val="115000"/>
                        </a:lnSpc>
                        <a:spcBef>
                          <a:spcPts val="0"/>
                        </a:spcBef>
                        <a:spcAft>
                          <a:spcPts val="1000"/>
                        </a:spcAft>
                      </a:pPr>
                      <a:r>
                        <a:rPr kumimoji="0" lang="en-US" sz="1200" kern="1200" dirty="0">
                          <a:solidFill>
                            <a:schemeClr val="tx1"/>
                          </a:solidFill>
                          <a:effectLst/>
                          <a:latin typeface="Calibri" panose="020F0502020204030204" pitchFamily="34" charset="0"/>
                          <a:ea typeface="+mn-ea"/>
                          <a:cs typeface="Calibri" panose="020F0502020204030204" pitchFamily="34" charset="0"/>
                        </a:rPr>
                        <a:t>Third Party alignment study</a:t>
                      </a:r>
                    </a:p>
                  </a:txBody>
                  <a:tcPr marL="48850" marR="48850" marT="0" marB="0"/>
                </a:tc>
                <a:extLst>
                  <a:ext uri="{0D108BD9-81ED-4DB2-BD59-A6C34878D82A}">
                    <a16:rowId xmlns:a16="http://schemas.microsoft.com/office/drawing/2014/main" val="10002"/>
                  </a:ext>
                </a:extLst>
              </a:tr>
              <a:tr h="851326">
                <a:tc>
                  <a:txBody>
                    <a:bodyPr/>
                    <a:lstStyle/>
                    <a:p>
                      <a:pPr marL="0" marR="0">
                        <a:lnSpc>
                          <a:spcPct val="115000"/>
                        </a:lnSpc>
                        <a:spcBef>
                          <a:spcPts val="0"/>
                        </a:spcBef>
                        <a:spcAft>
                          <a:spcPts val="1000"/>
                        </a:spcAft>
                      </a:pPr>
                      <a:r>
                        <a:rPr lang="en-US" sz="1200" dirty="0">
                          <a:effectLst/>
                        </a:rPr>
                        <a:t>Test Specifications and Blueprints</a:t>
                      </a:r>
                      <a:endParaRPr lang="en-US" sz="1200" dirty="0">
                        <a:effectLst/>
                        <a:latin typeface="Calibri"/>
                        <a:ea typeface="Calibri"/>
                        <a:cs typeface="Times New Roman"/>
                      </a:endParaRPr>
                    </a:p>
                  </a:txBody>
                  <a:tcPr marL="48850" marR="48850" marT="0" marB="0"/>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1200" dirty="0">
                          <a:effectLst/>
                          <a:latin typeface="Calibri" panose="020F0502020204030204" pitchFamily="34" charset="0"/>
                          <a:cs typeface="Calibri" panose="020F0502020204030204" pitchFamily="34" charset="0"/>
                        </a:rPr>
                        <a:t>30 operational</a:t>
                      </a:r>
                      <a:r>
                        <a:rPr lang="en-US" sz="1200" baseline="0" dirty="0">
                          <a:effectLst/>
                          <a:latin typeface="Calibri" panose="020F0502020204030204" pitchFamily="34" charset="0"/>
                          <a:cs typeface="Calibri" panose="020F0502020204030204" pitchFamily="34" charset="0"/>
                        </a:rPr>
                        <a:t> </a:t>
                      </a:r>
                      <a:r>
                        <a:rPr lang="en-US" sz="1200" dirty="0">
                          <a:effectLst/>
                          <a:latin typeface="Calibri" panose="020F0502020204030204" pitchFamily="34" charset="0"/>
                          <a:cs typeface="Calibri" panose="020F0502020204030204" pitchFamily="34" charset="0"/>
                        </a:rPr>
                        <a:t>items (adaptive) </a:t>
                      </a:r>
                    </a:p>
                    <a:p>
                      <a:pPr marL="0" marR="0">
                        <a:lnSpc>
                          <a:spcPct val="115000"/>
                        </a:lnSpc>
                        <a:spcBef>
                          <a:spcPts val="0"/>
                        </a:spcBef>
                        <a:spcAft>
                          <a:spcPts val="1000"/>
                        </a:spcAft>
                      </a:pPr>
                      <a:r>
                        <a:rPr lang="en-US" sz="1200" dirty="0">
                          <a:effectLst/>
                          <a:latin typeface="Calibri" panose="020F0502020204030204" pitchFamily="34" charset="0"/>
                          <a:cs typeface="Calibri" panose="020F0502020204030204" pitchFamily="34" charset="0"/>
                        </a:rPr>
                        <a:t>Embedded field test (either 2</a:t>
                      </a:r>
                      <a:r>
                        <a:rPr lang="en-US" sz="1200" baseline="0" dirty="0">
                          <a:effectLst/>
                          <a:latin typeface="Calibri" panose="020F0502020204030204" pitchFamily="34" charset="0"/>
                          <a:cs typeface="Calibri" panose="020F0502020204030204" pitchFamily="34" charset="0"/>
                        </a:rPr>
                        <a:t> clusters or 3 – 4 stand-alone items per test)</a:t>
                      </a:r>
                      <a:endParaRPr lang="en-US" sz="1200" dirty="0">
                        <a:effectLst/>
                        <a:latin typeface="Calibri" panose="020F0502020204030204" pitchFamily="34" charset="0"/>
                        <a:ea typeface="Calibri"/>
                        <a:cs typeface="Calibri" panose="020F0502020204030204" pitchFamily="34" charset="0"/>
                      </a:endParaRPr>
                    </a:p>
                  </a:txBody>
                  <a:tcPr marL="48850" marR="48850" marT="0" marB="0"/>
                </a:tc>
                <a:tc>
                  <a:txBody>
                    <a:bodyPr/>
                    <a:lstStyle/>
                    <a:p>
                      <a:pPr marL="0" marR="0">
                        <a:lnSpc>
                          <a:spcPct val="115000"/>
                        </a:lnSpc>
                        <a:spcBef>
                          <a:spcPts val="0"/>
                        </a:spcBef>
                        <a:spcAft>
                          <a:spcPts val="1000"/>
                        </a:spcAft>
                      </a:pPr>
                      <a:r>
                        <a:rPr lang="en-US" sz="1200" dirty="0">
                          <a:effectLst/>
                          <a:latin typeface="Calibri" panose="020F0502020204030204" pitchFamily="34" charset="0"/>
                          <a:cs typeface="Calibri" panose="020F0502020204030204" pitchFamily="34" charset="0"/>
                        </a:rPr>
                        <a:t>Operational Field Test</a:t>
                      </a:r>
                    </a:p>
                    <a:p>
                      <a:pPr marL="0" marR="0">
                        <a:lnSpc>
                          <a:spcPct val="115000"/>
                        </a:lnSpc>
                        <a:spcBef>
                          <a:spcPts val="0"/>
                        </a:spcBef>
                        <a:spcAft>
                          <a:spcPts val="1000"/>
                        </a:spcAft>
                      </a:pPr>
                      <a:r>
                        <a:rPr lang="en-US" sz="1200" dirty="0">
                          <a:solidFill>
                            <a:schemeClr val="accent1"/>
                          </a:solidFill>
                          <a:effectLst/>
                          <a:latin typeface="Calibri" panose="020F0502020204030204" pitchFamily="34" charset="0"/>
                          <a:cs typeface="Calibri" panose="020F0502020204030204" pitchFamily="34" charset="0"/>
                        </a:rPr>
                        <a:t>Test Design</a:t>
                      </a:r>
                    </a:p>
                    <a:p>
                      <a:pPr marL="0" marR="0">
                        <a:lnSpc>
                          <a:spcPct val="115000"/>
                        </a:lnSpc>
                        <a:spcBef>
                          <a:spcPts val="0"/>
                        </a:spcBef>
                        <a:spcAft>
                          <a:spcPts val="1000"/>
                        </a:spcAft>
                      </a:pPr>
                      <a:r>
                        <a:rPr lang="en-US" sz="1200" dirty="0">
                          <a:solidFill>
                            <a:schemeClr val="tx1"/>
                          </a:solidFill>
                          <a:effectLst/>
                          <a:latin typeface="Calibri" panose="020F0502020204030204" pitchFamily="34" charset="0"/>
                          <a:ea typeface="Calibri"/>
                          <a:cs typeface="Calibri" panose="020F0502020204030204" pitchFamily="34" charset="0"/>
                        </a:rPr>
                        <a:t>1 annual test opportunity</a:t>
                      </a:r>
                    </a:p>
                  </a:txBody>
                  <a:tcPr marL="48850" marR="48850" marT="0" marB="0"/>
                </a:tc>
                <a:extLst>
                  <a:ext uri="{0D108BD9-81ED-4DB2-BD59-A6C34878D82A}">
                    <a16:rowId xmlns:a16="http://schemas.microsoft.com/office/drawing/2014/main" val="10003"/>
                  </a:ext>
                </a:extLst>
              </a:tr>
              <a:tr h="994809">
                <a:tc>
                  <a:txBody>
                    <a:bodyPr/>
                    <a:lstStyle/>
                    <a:p>
                      <a:pPr marL="0" marR="0">
                        <a:lnSpc>
                          <a:spcPct val="115000"/>
                        </a:lnSpc>
                        <a:spcBef>
                          <a:spcPts val="0"/>
                        </a:spcBef>
                        <a:spcAft>
                          <a:spcPts val="1000"/>
                        </a:spcAft>
                      </a:pPr>
                      <a:r>
                        <a:rPr lang="en-US" sz="1200" dirty="0">
                          <a:effectLst/>
                        </a:rPr>
                        <a:t>Score Reporting Structure</a:t>
                      </a:r>
                      <a:endParaRPr lang="en-US" sz="1200" dirty="0">
                        <a:effectLst/>
                        <a:latin typeface="Calibri"/>
                        <a:ea typeface="Calibri"/>
                        <a:cs typeface="Times New Roman"/>
                      </a:endParaRPr>
                    </a:p>
                  </a:txBody>
                  <a:tcPr marL="48850" marR="48850" marT="0" marB="0"/>
                </a:tc>
                <a:tc>
                  <a:txBody>
                    <a:bodyPr/>
                    <a:lstStyle/>
                    <a:p>
                      <a:pPr marL="0" marR="0">
                        <a:lnSpc>
                          <a:spcPct val="115000"/>
                        </a:lnSpc>
                        <a:spcBef>
                          <a:spcPts val="0"/>
                        </a:spcBef>
                        <a:spcAft>
                          <a:spcPts val="1000"/>
                        </a:spcAft>
                      </a:pPr>
                      <a:r>
                        <a:rPr lang="en-US" sz="1200" dirty="0">
                          <a:effectLst/>
                          <a:latin typeface="Calibri" panose="020F0502020204030204" pitchFamily="34" charset="0"/>
                          <a:cs typeface="Calibri" panose="020F0502020204030204" pitchFamily="34" charset="0"/>
                        </a:rPr>
                        <a:t>Overall and six score reporting categories at individual student level</a:t>
                      </a:r>
                    </a:p>
                    <a:p>
                      <a:pPr marL="0" marR="0">
                        <a:lnSpc>
                          <a:spcPct val="115000"/>
                        </a:lnSpc>
                        <a:spcBef>
                          <a:spcPts val="0"/>
                        </a:spcBef>
                        <a:spcAft>
                          <a:spcPts val="1000"/>
                        </a:spcAft>
                      </a:pPr>
                      <a:r>
                        <a:rPr lang="en-US" sz="1200" dirty="0">
                          <a:effectLst/>
                          <a:latin typeface="Calibri" panose="020F0502020204030204" pitchFamily="34" charset="0"/>
                          <a:cs typeface="Calibri" panose="020F0502020204030204" pitchFamily="34" charset="0"/>
                        </a:rPr>
                        <a:t>Performance by content standard at aggregate levels</a:t>
                      </a:r>
                      <a:endParaRPr lang="en-US" sz="1200" dirty="0">
                        <a:effectLst/>
                        <a:latin typeface="Calibri" panose="020F0502020204030204" pitchFamily="34" charset="0"/>
                        <a:ea typeface="Calibri"/>
                        <a:cs typeface="Calibri" panose="020F0502020204030204" pitchFamily="34" charset="0"/>
                      </a:endParaRPr>
                    </a:p>
                  </a:txBody>
                  <a:tcPr marL="48850" marR="48850" marT="0" marB="0"/>
                </a:tc>
                <a:tc>
                  <a:txBody>
                    <a:bodyPr/>
                    <a:lstStyle/>
                    <a:p>
                      <a:pPr marL="0" marR="0">
                        <a:lnSpc>
                          <a:spcPct val="115000"/>
                        </a:lnSpc>
                        <a:spcBef>
                          <a:spcPts val="0"/>
                        </a:spcBef>
                        <a:spcAft>
                          <a:spcPts val="1000"/>
                        </a:spcAft>
                      </a:pPr>
                      <a:r>
                        <a:rPr lang="en-US" sz="1200" dirty="0">
                          <a:solidFill>
                            <a:schemeClr val="tx1"/>
                          </a:solidFill>
                          <a:effectLst/>
                          <a:latin typeface="Calibri" panose="020F0502020204030204" pitchFamily="34" charset="0"/>
                          <a:ea typeface="Calibri"/>
                          <a:cs typeface="Calibri" panose="020F0502020204030204" pitchFamily="34" charset="0"/>
                        </a:rPr>
                        <a:t>Overall score</a:t>
                      </a:r>
                    </a:p>
                    <a:p>
                      <a:pPr marL="0" marR="0">
                        <a:lnSpc>
                          <a:spcPct val="115000"/>
                        </a:lnSpc>
                        <a:spcBef>
                          <a:spcPts val="0"/>
                        </a:spcBef>
                        <a:spcAft>
                          <a:spcPts val="1000"/>
                        </a:spcAft>
                      </a:pPr>
                      <a:r>
                        <a:rPr lang="en-US" sz="1200" dirty="0">
                          <a:solidFill>
                            <a:schemeClr val="tx1"/>
                          </a:solidFill>
                          <a:effectLst/>
                          <a:latin typeface="Calibri" panose="020F0502020204030204" pitchFamily="34" charset="0"/>
                          <a:ea typeface="Calibri"/>
                          <a:cs typeface="Calibri" panose="020F0502020204030204" pitchFamily="34" charset="0"/>
                        </a:rPr>
                        <a:t>Additional score reporting categories TBD</a:t>
                      </a:r>
                    </a:p>
                    <a:p>
                      <a:pPr marL="0" marR="0">
                        <a:lnSpc>
                          <a:spcPct val="115000"/>
                        </a:lnSpc>
                        <a:spcBef>
                          <a:spcPts val="0"/>
                        </a:spcBef>
                        <a:spcAft>
                          <a:spcPts val="1000"/>
                        </a:spcAft>
                      </a:pPr>
                      <a:r>
                        <a:rPr lang="en-US" sz="1200" dirty="0">
                          <a:solidFill>
                            <a:schemeClr val="tx1"/>
                          </a:solidFill>
                          <a:effectLst/>
                          <a:latin typeface="Calibri" panose="020F0502020204030204" pitchFamily="34" charset="0"/>
                          <a:ea typeface="Calibri"/>
                          <a:cs typeface="Calibri" panose="020F0502020204030204" pitchFamily="34" charset="0"/>
                        </a:rPr>
                        <a:t>Performance by content standard at aggregate levels</a:t>
                      </a:r>
                    </a:p>
                  </a:txBody>
                  <a:tcPr marL="48850" marR="48850" marT="0" marB="0"/>
                </a:tc>
                <a:extLst>
                  <a:ext uri="{0D108BD9-81ED-4DB2-BD59-A6C34878D82A}">
                    <a16:rowId xmlns:a16="http://schemas.microsoft.com/office/drawing/2014/main" val="10004"/>
                  </a:ext>
                </a:extLst>
              </a:tr>
              <a:tr h="375080">
                <a:tc>
                  <a:txBody>
                    <a:bodyPr/>
                    <a:lstStyle/>
                    <a:p>
                      <a:pPr marL="0" marR="0">
                        <a:lnSpc>
                          <a:spcPct val="115000"/>
                        </a:lnSpc>
                        <a:spcBef>
                          <a:spcPts val="0"/>
                        </a:spcBef>
                        <a:spcAft>
                          <a:spcPts val="1000"/>
                        </a:spcAft>
                      </a:pPr>
                      <a:r>
                        <a:rPr lang="en-US" sz="1200">
                          <a:effectLst/>
                        </a:rPr>
                        <a:t>Score Reporting Schedule</a:t>
                      </a:r>
                      <a:endParaRPr lang="en-US" sz="1200">
                        <a:effectLst/>
                        <a:latin typeface="Calibri"/>
                        <a:ea typeface="Calibri"/>
                        <a:cs typeface="Times New Roman"/>
                      </a:endParaRPr>
                    </a:p>
                  </a:txBody>
                  <a:tcPr marL="48850" marR="48850" marT="0" marB="0"/>
                </a:tc>
                <a:tc>
                  <a:txBody>
                    <a:bodyPr/>
                    <a:lstStyle/>
                    <a:p>
                      <a:pPr marL="0" marR="0">
                        <a:lnSpc>
                          <a:spcPct val="115000"/>
                        </a:lnSpc>
                        <a:spcBef>
                          <a:spcPts val="0"/>
                        </a:spcBef>
                        <a:spcAft>
                          <a:spcPts val="1000"/>
                        </a:spcAft>
                      </a:pPr>
                      <a:r>
                        <a:rPr lang="en-US" sz="1200" dirty="0">
                          <a:effectLst/>
                          <a:latin typeface="Calibri" panose="020F0502020204030204" pitchFamily="34" charset="0"/>
                          <a:cs typeface="Calibri" panose="020F0502020204030204" pitchFamily="34" charset="0"/>
                        </a:rPr>
                        <a:t>Immediate (100% computer scored)</a:t>
                      </a:r>
                      <a:endParaRPr lang="en-US" sz="1200" dirty="0">
                        <a:effectLst/>
                        <a:latin typeface="Calibri" panose="020F0502020204030204" pitchFamily="34" charset="0"/>
                        <a:ea typeface="Calibri"/>
                        <a:cs typeface="Calibri" panose="020F0502020204030204" pitchFamily="34" charset="0"/>
                      </a:endParaRPr>
                    </a:p>
                  </a:txBody>
                  <a:tcPr marL="48850" marR="48850" marT="0" marB="0"/>
                </a:tc>
                <a:tc>
                  <a:txBody>
                    <a:bodyPr/>
                    <a:lstStyle/>
                    <a:p>
                      <a:pPr marL="0" marR="0">
                        <a:lnSpc>
                          <a:spcPct val="115000"/>
                        </a:lnSpc>
                        <a:spcBef>
                          <a:spcPts val="0"/>
                        </a:spcBef>
                        <a:spcAft>
                          <a:spcPts val="1000"/>
                        </a:spcAft>
                      </a:pPr>
                      <a:r>
                        <a:rPr lang="en-US" sz="1200" dirty="0">
                          <a:effectLst/>
                          <a:latin typeface="Calibri" panose="020F0502020204030204" pitchFamily="34" charset="0"/>
                          <a:cs typeface="Calibri" panose="020F0502020204030204" pitchFamily="34" charset="0"/>
                        </a:rPr>
                        <a:t>Fall 2019 (pending scaling and standard setting)</a:t>
                      </a:r>
                      <a:endParaRPr lang="en-US" sz="1200" dirty="0">
                        <a:effectLst/>
                        <a:latin typeface="Calibri" panose="020F0502020204030204" pitchFamily="34" charset="0"/>
                        <a:ea typeface="Calibri"/>
                        <a:cs typeface="Calibri" panose="020F0502020204030204" pitchFamily="34" charset="0"/>
                      </a:endParaRPr>
                    </a:p>
                  </a:txBody>
                  <a:tcPr marL="48850" marR="4885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75779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05B55-1DB8-5C47-B175-8F845B28C22E}"/>
              </a:ext>
            </a:extLst>
          </p:cNvPr>
          <p:cNvSpPr>
            <a:spLocks noGrp="1"/>
          </p:cNvSpPr>
          <p:nvPr>
            <p:ph type="title"/>
          </p:nvPr>
        </p:nvSpPr>
        <p:spPr>
          <a:xfrm>
            <a:off x="928688" y="1284111"/>
            <a:ext cx="7886700" cy="1325563"/>
          </a:xfrm>
        </p:spPr>
        <p:txBody>
          <a:bodyPr/>
          <a:lstStyle/>
          <a:p>
            <a:pPr algn="r"/>
            <a:r>
              <a:rPr lang="en-US" dirty="0"/>
              <a:t>ELA &amp; Mathematics</a:t>
            </a:r>
          </a:p>
        </p:txBody>
      </p:sp>
      <p:sp>
        <p:nvSpPr>
          <p:cNvPr id="3" name="Content Placeholder 2">
            <a:extLst>
              <a:ext uri="{FF2B5EF4-FFF2-40B4-BE49-F238E27FC236}">
                <a16:creationId xmlns:a16="http://schemas.microsoft.com/office/drawing/2014/main" id="{F55014B4-052B-3145-AF88-AFEF22A3A495}"/>
              </a:ext>
            </a:extLst>
          </p:cNvPr>
          <p:cNvSpPr>
            <a:spLocks noGrp="1"/>
          </p:cNvSpPr>
          <p:nvPr>
            <p:ph idx="1"/>
          </p:nvPr>
        </p:nvSpPr>
        <p:spPr>
          <a:xfrm>
            <a:off x="628650" y="2386014"/>
            <a:ext cx="7886700" cy="3790950"/>
          </a:xfrm>
        </p:spPr>
        <p:txBody>
          <a:bodyPr>
            <a:normAutofit/>
          </a:bodyPr>
          <a:lstStyle/>
          <a:p>
            <a:pPr lvl="1"/>
            <a:r>
              <a:rPr lang="en-US" dirty="0"/>
              <a:t>Shorter test blueprints (though SBAC has adopted our blueprint for mathematics in 2018-19) </a:t>
            </a:r>
          </a:p>
          <a:p>
            <a:pPr lvl="1"/>
            <a:r>
              <a:rPr lang="en-US" dirty="0"/>
              <a:t>Oregon teachers participate in all test development procedures</a:t>
            </a:r>
          </a:p>
          <a:p>
            <a:pPr lvl="2"/>
            <a:r>
              <a:rPr lang="en-US" dirty="0"/>
              <a:t>Item development</a:t>
            </a:r>
          </a:p>
          <a:p>
            <a:pPr lvl="2"/>
            <a:r>
              <a:rPr lang="en-US" dirty="0"/>
              <a:t>Bias/content review</a:t>
            </a:r>
          </a:p>
          <a:p>
            <a:pPr lvl="2"/>
            <a:r>
              <a:rPr lang="en-US" dirty="0"/>
              <a:t>Standard setting</a:t>
            </a:r>
          </a:p>
          <a:p>
            <a:pPr lvl="2"/>
            <a:r>
              <a:rPr lang="en-US" dirty="0"/>
              <a:t>Alignment studies</a:t>
            </a:r>
          </a:p>
          <a:p>
            <a:pPr lvl="1"/>
            <a:r>
              <a:rPr lang="en-US" dirty="0"/>
              <a:t>ASL administration is supported</a:t>
            </a:r>
          </a:p>
          <a:p>
            <a:endParaRPr lang="en-US" dirty="0"/>
          </a:p>
        </p:txBody>
      </p:sp>
      <p:sp>
        <p:nvSpPr>
          <p:cNvPr id="4" name="Slide Number Placeholder 3">
            <a:extLst>
              <a:ext uri="{FF2B5EF4-FFF2-40B4-BE49-F238E27FC236}">
                <a16:creationId xmlns:a16="http://schemas.microsoft.com/office/drawing/2014/main" id="{67588EAD-248F-3A47-A021-C7173770A4A3}"/>
              </a:ext>
            </a:extLst>
          </p:cNvPr>
          <p:cNvSpPr>
            <a:spLocks noGrp="1"/>
          </p:cNvSpPr>
          <p:nvPr>
            <p:ph type="sldNum" sz="quarter" idx="11"/>
          </p:nvPr>
        </p:nvSpPr>
        <p:spPr/>
        <p:txBody>
          <a:bodyPr/>
          <a:lstStyle/>
          <a:p>
            <a:fld id="{CEB2204D-2938-493C-86A2-C49CF71EEF58}" type="slidenum">
              <a:rPr lang="en-US" smtClean="0"/>
              <a:t>7</a:t>
            </a:fld>
            <a:endParaRPr lang="en-US"/>
          </a:p>
        </p:txBody>
      </p:sp>
    </p:spTree>
    <p:extLst>
      <p:ext uri="{BB962C8B-B14F-4D97-AF65-F5344CB8AC3E}">
        <p14:creationId xmlns:p14="http://schemas.microsoft.com/office/powerpoint/2010/main" val="7795073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C0986-5867-5147-ABE5-11FB4242EF36}"/>
              </a:ext>
            </a:extLst>
          </p:cNvPr>
          <p:cNvSpPr>
            <a:spLocks noGrp="1"/>
          </p:cNvSpPr>
          <p:nvPr>
            <p:ph type="title" idx="4294967295"/>
          </p:nvPr>
        </p:nvSpPr>
        <p:spPr>
          <a:xfrm>
            <a:off x="389370" y="1503940"/>
            <a:ext cx="2949575" cy="2859087"/>
          </a:xfrm>
        </p:spPr>
        <p:txBody>
          <a:bodyPr>
            <a:normAutofit fontScale="90000"/>
          </a:bodyPr>
          <a:lstStyle/>
          <a:p>
            <a:r>
              <a:rPr lang="en-US" dirty="0"/>
              <a:t>2018-19 Science Estimated Testing Time at the 80</a:t>
            </a:r>
            <a:r>
              <a:rPr lang="en-US" baseline="30000" dirty="0"/>
              <a:t>th</a:t>
            </a:r>
            <a:r>
              <a:rPr lang="en-US" dirty="0"/>
              <a:t> Percentile (in minutes)</a:t>
            </a:r>
          </a:p>
        </p:txBody>
      </p:sp>
      <p:sp>
        <p:nvSpPr>
          <p:cNvPr id="5" name="Text Placeholder 4">
            <a:extLst>
              <a:ext uri="{FF2B5EF4-FFF2-40B4-BE49-F238E27FC236}">
                <a16:creationId xmlns:a16="http://schemas.microsoft.com/office/drawing/2014/main" id="{E204DDE2-85B1-3B4A-AD8E-BA52930E2E04}"/>
              </a:ext>
            </a:extLst>
          </p:cNvPr>
          <p:cNvSpPr>
            <a:spLocks noGrp="1"/>
          </p:cNvSpPr>
          <p:nvPr>
            <p:ph type="body" sz="half" idx="4294967295"/>
          </p:nvPr>
        </p:nvSpPr>
        <p:spPr>
          <a:xfrm>
            <a:off x="197427" y="4979554"/>
            <a:ext cx="2949575" cy="712788"/>
          </a:xfrm>
        </p:spPr>
        <p:txBody>
          <a:bodyPr>
            <a:normAutofit fontScale="55000" lnSpcReduction="20000"/>
          </a:bodyPr>
          <a:lstStyle/>
          <a:p>
            <a:r>
              <a:rPr lang="en-US" dirty="0"/>
              <a:t>*May appear as an individual cluster or a ‘pseudo-cluster’ of 5 Stand Alone items</a:t>
            </a:r>
          </a:p>
        </p:txBody>
      </p:sp>
      <p:graphicFrame>
        <p:nvGraphicFramePr>
          <p:cNvPr id="13" name="Content Placeholder 12">
            <a:extLst>
              <a:ext uri="{FF2B5EF4-FFF2-40B4-BE49-F238E27FC236}">
                <a16:creationId xmlns:a16="http://schemas.microsoft.com/office/drawing/2014/main" id="{9D80CCCD-DB16-AE46-BC83-523EA8E021CB}"/>
              </a:ext>
            </a:extLst>
          </p:cNvPr>
          <p:cNvGraphicFramePr>
            <a:graphicFrameLocks noGrp="1"/>
          </p:cNvGraphicFramePr>
          <p:nvPr>
            <p:ph idx="4294967295"/>
            <p:extLst>
              <p:ext uri="{D42A27DB-BD31-4B8C-83A1-F6EECF244321}">
                <p14:modId xmlns:p14="http://schemas.microsoft.com/office/powerpoint/2010/main" val="2341597222"/>
              </p:ext>
            </p:extLst>
          </p:nvPr>
        </p:nvGraphicFramePr>
        <p:xfrm>
          <a:off x="3728316" y="388505"/>
          <a:ext cx="4626768" cy="1920240"/>
        </p:xfrm>
        <a:graphic>
          <a:graphicData uri="http://schemas.openxmlformats.org/drawingml/2006/table">
            <a:tbl>
              <a:tblPr firstRow="1" bandRow="1">
                <a:tableStyleId>{5C22544A-7EE6-4342-B048-85BDC9FD1C3A}</a:tableStyleId>
              </a:tblPr>
              <a:tblGrid>
                <a:gridCol w="1721221">
                  <a:extLst>
                    <a:ext uri="{9D8B030D-6E8A-4147-A177-3AD203B41FA5}">
                      <a16:colId xmlns:a16="http://schemas.microsoft.com/office/drawing/2014/main" val="3401279874"/>
                    </a:ext>
                  </a:extLst>
                </a:gridCol>
                <a:gridCol w="769453">
                  <a:extLst>
                    <a:ext uri="{9D8B030D-6E8A-4147-A177-3AD203B41FA5}">
                      <a16:colId xmlns:a16="http://schemas.microsoft.com/office/drawing/2014/main" val="1963358493"/>
                    </a:ext>
                  </a:extLst>
                </a:gridCol>
                <a:gridCol w="2136094">
                  <a:extLst>
                    <a:ext uri="{9D8B030D-6E8A-4147-A177-3AD203B41FA5}">
                      <a16:colId xmlns:a16="http://schemas.microsoft.com/office/drawing/2014/main" val="900400350"/>
                    </a:ext>
                  </a:extLst>
                </a:gridCol>
              </a:tblGrid>
              <a:tr h="543343">
                <a:tc>
                  <a:txBody>
                    <a:bodyPr/>
                    <a:lstStyle/>
                    <a:p>
                      <a:r>
                        <a:rPr lang="en-US" sz="1600" dirty="0"/>
                        <a:t>5</a:t>
                      </a:r>
                      <a:r>
                        <a:rPr lang="en-US" sz="1600" baseline="30000" dirty="0"/>
                        <a:t>th</a:t>
                      </a:r>
                      <a:r>
                        <a:rPr lang="en-US" sz="1600" dirty="0"/>
                        <a:t> Grade Science</a:t>
                      </a:r>
                    </a:p>
                  </a:txBody>
                  <a:tcPr/>
                </a:tc>
                <a:tc>
                  <a:txBody>
                    <a:bodyPr/>
                    <a:lstStyle/>
                    <a:p>
                      <a:r>
                        <a:rPr lang="en-US" sz="1600" dirty="0"/>
                        <a:t>Items #</a:t>
                      </a:r>
                    </a:p>
                  </a:txBody>
                  <a:tcPr/>
                </a:tc>
                <a:tc>
                  <a:txBody>
                    <a:bodyPr/>
                    <a:lstStyle/>
                    <a:p>
                      <a:r>
                        <a:rPr lang="en-US" sz="1600" dirty="0"/>
                        <a:t>80</a:t>
                      </a:r>
                      <a:r>
                        <a:rPr lang="en-US" sz="1600" baseline="30000" dirty="0"/>
                        <a:t>th</a:t>
                      </a:r>
                      <a:r>
                        <a:rPr lang="en-US" sz="1600" dirty="0"/>
                        <a:t> Percentile (estimated )</a:t>
                      </a:r>
                    </a:p>
                  </a:txBody>
                  <a:tcPr/>
                </a:tc>
                <a:extLst>
                  <a:ext uri="{0D108BD9-81ED-4DB2-BD59-A6C34878D82A}">
                    <a16:rowId xmlns:a16="http://schemas.microsoft.com/office/drawing/2014/main" val="3695676473"/>
                  </a:ext>
                </a:extLst>
              </a:tr>
              <a:tr h="310481">
                <a:tc>
                  <a:txBody>
                    <a:bodyPr/>
                    <a:lstStyle/>
                    <a:p>
                      <a:r>
                        <a:rPr lang="en-US" sz="1600" dirty="0"/>
                        <a:t>Cluster/Task</a:t>
                      </a:r>
                    </a:p>
                  </a:txBody>
                  <a:tcPr/>
                </a:tc>
                <a:tc>
                  <a:txBody>
                    <a:bodyPr/>
                    <a:lstStyle/>
                    <a:p>
                      <a:r>
                        <a:rPr lang="en-US" sz="1600" dirty="0"/>
                        <a:t>4</a:t>
                      </a:r>
                    </a:p>
                  </a:txBody>
                  <a:tcPr/>
                </a:tc>
                <a:tc>
                  <a:txBody>
                    <a:bodyPr/>
                    <a:lstStyle/>
                    <a:p>
                      <a:r>
                        <a:rPr lang="en-US" sz="1600" dirty="0"/>
                        <a:t>~40-48 minutes</a:t>
                      </a:r>
                    </a:p>
                  </a:txBody>
                  <a:tcPr/>
                </a:tc>
                <a:extLst>
                  <a:ext uri="{0D108BD9-81ED-4DB2-BD59-A6C34878D82A}">
                    <a16:rowId xmlns:a16="http://schemas.microsoft.com/office/drawing/2014/main" val="459072349"/>
                  </a:ext>
                </a:extLst>
              </a:tr>
              <a:tr h="310481">
                <a:tc>
                  <a:txBody>
                    <a:bodyPr/>
                    <a:lstStyle/>
                    <a:p>
                      <a:r>
                        <a:rPr lang="en-US" sz="1600" dirty="0"/>
                        <a:t>Stand-Alone</a:t>
                      </a:r>
                    </a:p>
                  </a:txBody>
                  <a:tcPr/>
                </a:tc>
                <a:tc>
                  <a:txBody>
                    <a:bodyPr/>
                    <a:lstStyle/>
                    <a:p>
                      <a:r>
                        <a:rPr lang="en-US" sz="1600" dirty="0"/>
                        <a:t>14 </a:t>
                      </a:r>
                    </a:p>
                  </a:txBody>
                  <a:tcPr/>
                </a:tc>
                <a:tc>
                  <a:txBody>
                    <a:bodyPr/>
                    <a:lstStyle/>
                    <a:p>
                      <a:r>
                        <a:rPr lang="en-US" sz="1600" dirty="0"/>
                        <a:t>~14-28 minutes</a:t>
                      </a:r>
                    </a:p>
                  </a:txBody>
                  <a:tcPr/>
                </a:tc>
                <a:extLst>
                  <a:ext uri="{0D108BD9-81ED-4DB2-BD59-A6C34878D82A}">
                    <a16:rowId xmlns:a16="http://schemas.microsoft.com/office/drawing/2014/main" val="3094308937"/>
                  </a:ext>
                </a:extLst>
              </a:tr>
              <a:tr h="310481">
                <a:tc>
                  <a:txBody>
                    <a:bodyPr/>
                    <a:lstStyle/>
                    <a:p>
                      <a:r>
                        <a:rPr lang="en-US" sz="1600" dirty="0"/>
                        <a:t>Field Test cluster*</a:t>
                      </a:r>
                    </a:p>
                  </a:txBody>
                  <a:tcPr/>
                </a:tc>
                <a:tc>
                  <a:txBody>
                    <a:bodyPr/>
                    <a:lstStyle/>
                    <a:p>
                      <a:r>
                        <a:rPr lang="en-US" sz="1600" dirty="0"/>
                        <a:t>1</a:t>
                      </a:r>
                    </a:p>
                  </a:txBody>
                  <a:tcPr/>
                </a:tc>
                <a:tc>
                  <a:txBody>
                    <a:bodyPr/>
                    <a:lstStyle/>
                    <a:p>
                      <a:r>
                        <a:rPr lang="en-US" sz="1600" dirty="0"/>
                        <a:t>~10-12 minutes</a:t>
                      </a:r>
                    </a:p>
                  </a:txBody>
                  <a:tcPr/>
                </a:tc>
                <a:extLst>
                  <a:ext uri="{0D108BD9-81ED-4DB2-BD59-A6C34878D82A}">
                    <a16:rowId xmlns:a16="http://schemas.microsoft.com/office/drawing/2014/main" val="4151937036"/>
                  </a:ext>
                </a:extLst>
              </a:tr>
              <a:tr h="310481">
                <a:tc>
                  <a:txBody>
                    <a:bodyPr/>
                    <a:lstStyle/>
                    <a:p>
                      <a:r>
                        <a:rPr lang="en-US" sz="1600" dirty="0" err="1"/>
                        <a:t>TotaL</a:t>
                      </a:r>
                      <a:r>
                        <a:rPr lang="en-US" sz="1600" dirty="0"/>
                        <a:t> (</a:t>
                      </a:r>
                      <a:r>
                        <a:rPr lang="en-US" sz="1600" dirty="0" err="1"/>
                        <a:t>SA+Cluster</a:t>
                      </a:r>
                      <a:r>
                        <a:rPr lang="en-US" sz="1600" dirty="0"/>
                        <a:t>)</a:t>
                      </a:r>
                    </a:p>
                  </a:txBody>
                  <a:tcPr/>
                </a:tc>
                <a:tc>
                  <a:txBody>
                    <a:bodyPr/>
                    <a:lstStyle/>
                    <a:p>
                      <a:endParaRPr lang="en-US" sz="1600" dirty="0"/>
                    </a:p>
                  </a:txBody>
                  <a:tcPr/>
                </a:tc>
                <a:tc>
                  <a:txBody>
                    <a:bodyPr/>
                    <a:lstStyle/>
                    <a:p>
                      <a:r>
                        <a:rPr lang="en-US" sz="1600" dirty="0"/>
                        <a:t>~75-85 minutes</a:t>
                      </a:r>
                    </a:p>
                  </a:txBody>
                  <a:tcPr/>
                </a:tc>
                <a:extLst>
                  <a:ext uri="{0D108BD9-81ED-4DB2-BD59-A6C34878D82A}">
                    <a16:rowId xmlns:a16="http://schemas.microsoft.com/office/drawing/2014/main" val="3777531511"/>
                  </a:ext>
                </a:extLst>
              </a:tr>
            </a:tbl>
          </a:graphicData>
        </a:graphic>
      </p:graphicFrame>
      <p:graphicFrame>
        <p:nvGraphicFramePr>
          <p:cNvPr id="17" name="Content Placeholder 12">
            <a:extLst>
              <a:ext uri="{FF2B5EF4-FFF2-40B4-BE49-F238E27FC236}">
                <a16:creationId xmlns:a16="http://schemas.microsoft.com/office/drawing/2014/main" id="{FEECCAED-47F3-7248-AC01-CCCB63669F7B}"/>
              </a:ext>
            </a:extLst>
          </p:cNvPr>
          <p:cNvGraphicFramePr>
            <a:graphicFrameLocks/>
          </p:cNvGraphicFramePr>
          <p:nvPr>
            <p:extLst>
              <p:ext uri="{D42A27DB-BD31-4B8C-83A1-F6EECF244321}">
                <p14:modId xmlns:p14="http://schemas.microsoft.com/office/powerpoint/2010/main" val="4132099959"/>
              </p:ext>
            </p:extLst>
          </p:nvPr>
        </p:nvGraphicFramePr>
        <p:xfrm>
          <a:off x="3728316" y="2308745"/>
          <a:ext cx="4628874" cy="1920240"/>
        </p:xfrm>
        <a:graphic>
          <a:graphicData uri="http://schemas.openxmlformats.org/drawingml/2006/table">
            <a:tbl>
              <a:tblPr firstRow="1" bandRow="1">
                <a:tableStyleId>{5C22544A-7EE6-4342-B048-85BDC9FD1C3A}</a:tableStyleId>
              </a:tblPr>
              <a:tblGrid>
                <a:gridCol w="1723327">
                  <a:extLst>
                    <a:ext uri="{9D8B030D-6E8A-4147-A177-3AD203B41FA5}">
                      <a16:colId xmlns:a16="http://schemas.microsoft.com/office/drawing/2014/main" val="3401279874"/>
                    </a:ext>
                  </a:extLst>
                </a:gridCol>
                <a:gridCol w="769453">
                  <a:extLst>
                    <a:ext uri="{9D8B030D-6E8A-4147-A177-3AD203B41FA5}">
                      <a16:colId xmlns:a16="http://schemas.microsoft.com/office/drawing/2014/main" val="1963358493"/>
                    </a:ext>
                  </a:extLst>
                </a:gridCol>
                <a:gridCol w="2136094">
                  <a:extLst>
                    <a:ext uri="{9D8B030D-6E8A-4147-A177-3AD203B41FA5}">
                      <a16:colId xmlns:a16="http://schemas.microsoft.com/office/drawing/2014/main" val="900400350"/>
                    </a:ext>
                  </a:extLst>
                </a:gridCol>
              </a:tblGrid>
              <a:tr h="543343">
                <a:tc>
                  <a:txBody>
                    <a:bodyPr/>
                    <a:lstStyle/>
                    <a:p>
                      <a:r>
                        <a:rPr lang="en-US" sz="1600" baseline="0" dirty="0"/>
                        <a:t>8th</a:t>
                      </a:r>
                      <a:r>
                        <a:rPr lang="en-US" sz="1600" dirty="0"/>
                        <a:t> Grade Science</a:t>
                      </a:r>
                    </a:p>
                  </a:txBody>
                  <a:tcPr/>
                </a:tc>
                <a:tc>
                  <a:txBody>
                    <a:bodyPr/>
                    <a:lstStyle/>
                    <a:p>
                      <a:r>
                        <a:rPr lang="en-US" sz="1600" dirty="0"/>
                        <a:t>Items #</a:t>
                      </a:r>
                    </a:p>
                  </a:txBody>
                  <a:tcPr/>
                </a:tc>
                <a:tc>
                  <a:txBody>
                    <a:bodyPr/>
                    <a:lstStyle/>
                    <a:p>
                      <a:r>
                        <a:rPr lang="en-US" sz="1600" dirty="0"/>
                        <a:t>80</a:t>
                      </a:r>
                      <a:r>
                        <a:rPr lang="en-US" sz="1600" baseline="30000" dirty="0"/>
                        <a:t>th</a:t>
                      </a:r>
                      <a:r>
                        <a:rPr lang="en-US" sz="1600" dirty="0"/>
                        <a:t> Percentile (estimated )</a:t>
                      </a:r>
                    </a:p>
                  </a:txBody>
                  <a:tcPr/>
                </a:tc>
                <a:extLst>
                  <a:ext uri="{0D108BD9-81ED-4DB2-BD59-A6C34878D82A}">
                    <a16:rowId xmlns:a16="http://schemas.microsoft.com/office/drawing/2014/main" val="3695676473"/>
                  </a:ext>
                </a:extLst>
              </a:tr>
              <a:tr h="310481">
                <a:tc>
                  <a:txBody>
                    <a:bodyPr/>
                    <a:lstStyle/>
                    <a:p>
                      <a:r>
                        <a:rPr lang="en-US" sz="1600" dirty="0"/>
                        <a:t>Cluster/Task</a:t>
                      </a:r>
                    </a:p>
                  </a:txBody>
                  <a:tcPr/>
                </a:tc>
                <a:tc>
                  <a:txBody>
                    <a:bodyPr/>
                    <a:lstStyle/>
                    <a:p>
                      <a:r>
                        <a:rPr lang="en-US" sz="1600" dirty="0"/>
                        <a:t>5</a:t>
                      </a:r>
                    </a:p>
                  </a:txBody>
                  <a:tcPr/>
                </a:tc>
                <a:tc>
                  <a:txBody>
                    <a:bodyPr/>
                    <a:lstStyle/>
                    <a:p>
                      <a:r>
                        <a:rPr lang="en-US" sz="1600" dirty="0"/>
                        <a:t>~50-60 minutes</a:t>
                      </a:r>
                    </a:p>
                  </a:txBody>
                  <a:tcPr/>
                </a:tc>
                <a:extLst>
                  <a:ext uri="{0D108BD9-81ED-4DB2-BD59-A6C34878D82A}">
                    <a16:rowId xmlns:a16="http://schemas.microsoft.com/office/drawing/2014/main" val="459072349"/>
                  </a:ext>
                </a:extLst>
              </a:tr>
              <a:tr h="310481">
                <a:tc>
                  <a:txBody>
                    <a:bodyPr/>
                    <a:lstStyle/>
                    <a:p>
                      <a:r>
                        <a:rPr lang="en-US" sz="1600" dirty="0"/>
                        <a:t>Stand-Alone</a:t>
                      </a:r>
                    </a:p>
                  </a:txBody>
                  <a:tcPr/>
                </a:tc>
                <a:tc>
                  <a:txBody>
                    <a:bodyPr/>
                    <a:lstStyle/>
                    <a:p>
                      <a:r>
                        <a:rPr lang="en-US" sz="1600" dirty="0"/>
                        <a:t>13 </a:t>
                      </a:r>
                    </a:p>
                  </a:txBody>
                  <a:tcPr/>
                </a:tc>
                <a:tc>
                  <a:txBody>
                    <a:bodyPr/>
                    <a:lstStyle/>
                    <a:p>
                      <a:r>
                        <a:rPr lang="en-US" sz="1600" dirty="0"/>
                        <a:t>~13-26 minutes</a:t>
                      </a:r>
                    </a:p>
                  </a:txBody>
                  <a:tcPr/>
                </a:tc>
                <a:extLst>
                  <a:ext uri="{0D108BD9-81ED-4DB2-BD59-A6C34878D82A}">
                    <a16:rowId xmlns:a16="http://schemas.microsoft.com/office/drawing/2014/main" val="3094308937"/>
                  </a:ext>
                </a:extLst>
              </a:tr>
              <a:tr h="310481">
                <a:tc>
                  <a:txBody>
                    <a:bodyPr/>
                    <a:lstStyle/>
                    <a:p>
                      <a:r>
                        <a:rPr lang="en-US" sz="1600" dirty="0"/>
                        <a:t>Field Test cluster*</a:t>
                      </a:r>
                    </a:p>
                  </a:txBody>
                  <a:tcPr/>
                </a:tc>
                <a:tc>
                  <a:txBody>
                    <a:bodyPr/>
                    <a:lstStyle/>
                    <a:p>
                      <a:r>
                        <a:rPr lang="en-US" sz="1600" dirty="0"/>
                        <a:t>1</a:t>
                      </a:r>
                    </a:p>
                  </a:txBody>
                  <a:tcPr/>
                </a:tc>
                <a:tc>
                  <a:txBody>
                    <a:bodyPr/>
                    <a:lstStyle/>
                    <a:p>
                      <a:r>
                        <a:rPr lang="en-US" sz="1600" dirty="0"/>
                        <a:t>~10-12 minutes</a:t>
                      </a:r>
                    </a:p>
                  </a:txBody>
                  <a:tcPr/>
                </a:tc>
                <a:extLst>
                  <a:ext uri="{0D108BD9-81ED-4DB2-BD59-A6C34878D82A}">
                    <a16:rowId xmlns:a16="http://schemas.microsoft.com/office/drawing/2014/main" val="4151937036"/>
                  </a:ext>
                </a:extLst>
              </a:tr>
              <a:tr h="310481">
                <a:tc>
                  <a:txBody>
                    <a:bodyPr/>
                    <a:lstStyle/>
                    <a:p>
                      <a:r>
                        <a:rPr lang="en-US" sz="1600" dirty="0" err="1"/>
                        <a:t>TotaL</a:t>
                      </a:r>
                      <a:r>
                        <a:rPr lang="en-US" sz="1600" dirty="0"/>
                        <a:t> (</a:t>
                      </a:r>
                      <a:r>
                        <a:rPr lang="en-US" sz="1600" dirty="0" err="1"/>
                        <a:t>SA+Cluster</a:t>
                      </a:r>
                      <a:r>
                        <a:rPr lang="en-US" sz="1600" dirty="0"/>
                        <a:t>)</a:t>
                      </a:r>
                    </a:p>
                  </a:txBody>
                  <a:tcPr/>
                </a:tc>
                <a:tc>
                  <a:txBody>
                    <a:bodyPr/>
                    <a:lstStyle/>
                    <a:p>
                      <a:endParaRPr lang="en-US" sz="1600" dirty="0"/>
                    </a:p>
                  </a:txBody>
                  <a:tcPr/>
                </a:tc>
                <a:tc>
                  <a:txBody>
                    <a:bodyPr/>
                    <a:lstStyle/>
                    <a:p>
                      <a:r>
                        <a:rPr lang="en-US" sz="1600" dirty="0"/>
                        <a:t>~75-95 minutes</a:t>
                      </a:r>
                    </a:p>
                  </a:txBody>
                  <a:tcPr/>
                </a:tc>
                <a:extLst>
                  <a:ext uri="{0D108BD9-81ED-4DB2-BD59-A6C34878D82A}">
                    <a16:rowId xmlns:a16="http://schemas.microsoft.com/office/drawing/2014/main" val="3777531511"/>
                  </a:ext>
                </a:extLst>
              </a:tr>
            </a:tbl>
          </a:graphicData>
        </a:graphic>
      </p:graphicFrame>
      <p:graphicFrame>
        <p:nvGraphicFramePr>
          <p:cNvPr id="18" name="Content Placeholder 12">
            <a:extLst>
              <a:ext uri="{FF2B5EF4-FFF2-40B4-BE49-F238E27FC236}">
                <a16:creationId xmlns:a16="http://schemas.microsoft.com/office/drawing/2014/main" id="{117134DA-8E36-BA41-9978-03C8F3168945}"/>
              </a:ext>
            </a:extLst>
          </p:cNvPr>
          <p:cNvGraphicFramePr>
            <a:graphicFrameLocks/>
          </p:cNvGraphicFramePr>
          <p:nvPr>
            <p:extLst>
              <p:ext uri="{D42A27DB-BD31-4B8C-83A1-F6EECF244321}">
                <p14:modId xmlns:p14="http://schemas.microsoft.com/office/powerpoint/2010/main" val="2970691381"/>
              </p:ext>
            </p:extLst>
          </p:nvPr>
        </p:nvGraphicFramePr>
        <p:xfrm>
          <a:off x="3728316" y="4228985"/>
          <a:ext cx="4626768" cy="1920240"/>
        </p:xfrm>
        <a:graphic>
          <a:graphicData uri="http://schemas.openxmlformats.org/drawingml/2006/table">
            <a:tbl>
              <a:tblPr firstRow="1" bandRow="1">
                <a:tableStyleId>{5C22544A-7EE6-4342-B048-85BDC9FD1C3A}</a:tableStyleId>
              </a:tblPr>
              <a:tblGrid>
                <a:gridCol w="1721221">
                  <a:extLst>
                    <a:ext uri="{9D8B030D-6E8A-4147-A177-3AD203B41FA5}">
                      <a16:colId xmlns:a16="http://schemas.microsoft.com/office/drawing/2014/main" val="3401279874"/>
                    </a:ext>
                  </a:extLst>
                </a:gridCol>
                <a:gridCol w="769453">
                  <a:extLst>
                    <a:ext uri="{9D8B030D-6E8A-4147-A177-3AD203B41FA5}">
                      <a16:colId xmlns:a16="http://schemas.microsoft.com/office/drawing/2014/main" val="1963358493"/>
                    </a:ext>
                  </a:extLst>
                </a:gridCol>
                <a:gridCol w="2136094">
                  <a:extLst>
                    <a:ext uri="{9D8B030D-6E8A-4147-A177-3AD203B41FA5}">
                      <a16:colId xmlns:a16="http://schemas.microsoft.com/office/drawing/2014/main" val="900400350"/>
                    </a:ext>
                  </a:extLst>
                </a:gridCol>
              </a:tblGrid>
              <a:tr h="475500">
                <a:tc>
                  <a:txBody>
                    <a:bodyPr/>
                    <a:lstStyle/>
                    <a:p>
                      <a:r>
                        <a:rPr lang="en-US" sz="1600" baseline="0" dirty="0"/>
                        <a:t>11th</a:t>
                      </a:r>
                      <a:r>
                        <a:rPr lang="en-US" sz="1600" dirty="0"/>
                        <a:t> Grade Science</a:t>
                      </a:r>
                    </a:p>
                  </a:txBody>
                  <a:tcPr/>
                </a:tc>
                <a:tc>
                  <a:txBody>
                    <a:bodyPr/>
                    <a:lstStyle/>
                    <a:p>
                      <a:r>
                        <a:rPr lang="en-US" sz="1600" dirty="0"/>
                        <a:t>Items #</a:t>
                      </a:r>
                    </a:p>
                  </a:txBody>
                  <a:tcPr/>
                </a:tc>
                <a:tc>
                  <a:txBody>
                    <a:bodyPr/>
                    <a:lstStyle/>
                    <a:p>
                      <a:r>
                        <a:rPr lang="en-US" sz="1600" dirty="0"/>
                        <a:t>80</a:t>
                      </a:r>
                      <a:r>
                        <a:rPr lang="en-US" sz="1600" baseline="30000" dirty="0"/>
                        <a:t>th</a:t>
                      </a:r>
                      <a:r>
                        <a:rPr lang="en-US" sz="1600" dirty="0"/>
                        <a:t> Percentile (estimated )</a:t>
                      </a:r>
                    </a:p>
                  </a:txBody>
                  <a:tcPr/>
                </a:tc>
                <a:extLst>
                  <a:ext uri="{0D108BD9-81ED-4DB2-BD59-A6C34878D82A}">
                    <a16:rowId xmlns:a16="http://schemas.microsoft.com/office/drawing/2014/main" val="3695676473"/>
                  </a:ext>
                </a:extLst>
              </a:tr>
              <a:tr h="310481">
                <a:tc>
                  <a:txBody>
                    <a:bodyPr/>
                    <a:lstStyle/>
                    <a:p>
                      <a:r>
                        <a:rPr lang="en-US" sz="1600" dirty="0"/>
                        <a:t>Cluster/Task</a:t>
                      </a:r>
                    </a:p>
                  </a:txBody>
                  <a:tcPr/>
                </a:tc>
                <a:tc>
                  <a:txBody>
                    <a:bodyPr/>
                    <a:lstStyle/>
                    <a:p>
                      <a:r>
                        <a:rPr lang="en-US" sz="1600" dirty="0"/>
                        <a:t>6</a:t>
                      </a:r>
                    </a:p>
                  </a:txBody>
                  <a:tcPr/>
                </a:tc>
                <a:tc>
                  <a:txBody>
                    <a:bodyPr/>
                    <a:lstStyle/>
                    <a:p>
                      <a:r>
                        <a:rPr lang="en-US" sz="1600" dirty="0"/>
                        <a:t>~60-72 minutes</a:t>
                      </a:r>
                    </a:p>
                  </a:txBody>
                  <a:tcPr/>
                </a:tc>
                <a:extLst>
                  <a:ext uri="{0D108BD9-81ED-4DB2-BD59-A6C34878D82A}">
                    <a16:rowId xmlns:a16="http://schemas.microsoft.com/office/drawing/2014/main" val="459072349"/>
                  </a:ext>
                </a:extLst>
              </a:tr>
              <a:tr h="310481">
                <a:tc>
                  <a:txBody>
                    <a:bodyPr/>
                    <a:lstStyle/>
                    <a:p>
                      <a:r>
                        <a:rPr lang="en-US" sz="1600" dirty="0"/>
                        <a:t>Stand-Alone</a:t>
                      </a:r>
                    </a:p>
                  </a:txBody>
                  <a:tcPr/>
                </a:tc>
                <a:tc>
                  <a:txBody>
                    <a:bodyPr/>
                    <a:lstStyle/>
                    <a:p>
                      <a:r>
                        <a:rPr lang="en-US" sz="1600" dirty="0"/>
                        <a:t>12</a:t>
                      </a:r>
                    </a:p>
                  </a:txBody>
                  <a:tcPr/>
                </a:tc>
                <a:tc>
                  <a:txBody>
                    <a:bodyPr/>
                    <a:lstStyle/>
                    <a:p>
                      <a:r>
                        <a:rPr lang="en-US" sz="1600" dirty="0"/>
                        <a:t>~12-24 minutes</a:t>
                      </a:r>
                    </a:p>
                  </a:txBody>
                  <a:tcPr/>
                </a:tc>
                <a:extLst>
                  <a:ext uri="{0D108BD9-81ED-4DB2-BD59-A6C34878D82A}">
                    <a16:rowId xmlns:a16="http://schemas.microsoft.com/office/drawing/2014/main" val="3094308937"/>
                  </a:ext>
                </a:extLst>
              </a:tr>
              <a:tr h="310481">
                <a:tc>
                  <a:txBody>
                    <a:bodyPr/>
                    <a:lstStyle/>
                    <a:p>
                      <a:r>
                        <a:rPr lang="en-US" sz="1600" dirty="0"/>
                        <a:t>Field Test cluster*</a:t>
                      </a:r>
                    </a:p>
                  </a:txBody>
                  <a:tcPr/>
                </a:tc>
                <a:tc>
                  <a:txBody>
                    <a:bodyPr/>
                    <a:lstStyle/>
                    <a:p>
                      <a:r>
                        <a:rPr lang="en-US" sz="1600" dirty="0"/>
                        <a:t>1</a:t>
                      </a:r>
                    </a:p>
                  </a:txBody>
                  <a:tcPr/>
                </a:tc>
                <a:tc>
                  <a:txBody>
                    <a:bodyPr/>
                    <a:lstStyle/>
                    <a:p>
                      <a:r>
                        <a:rPr lang="en-US" sz="1600" dirty="0"/>
                        <a:t>~10-12 minutes</a:t>
                      </a:r>
                    </a:p>
                  </a:txBody>
                  <a:tcPr/>
                </a:tc>
                <a:extLst>
                  <a:ext uri="{0D108BD9-81ED-4DB2-BD59-A6C34878D82A}">
                    <a16:rowId xmlns:a16="http://schemas.microsoft.com/office/drawing/2014/main" val="4151937036"/>
                  </a:ext>
                </a:extLst>
              </a:tr>
              <a:tr h="310481">
                <a:tc>
                  <a:txBody>
                    <a:bodyPr/>
                    <a:lstStyle/>
                    <a:p>
                      <a:r>
                        <a:rPr lang="en-US" sz="1600" dirty="0" err="1"/>
                        <a:t>TotaL</a:t>
                      </a:r>
                      <a:r>
                        <a:rPr lang="en-US" sz="1600" dirty="0"/>
                        <a:t> (</a:t>
                      </a:r>
                      <a:r>
                        <a:rPr lang="en-US" sz="1600" dirty="0" err="1"/>
                        <a:t>SA+Cluster</a:t>
                      </a:r>
                      <a:r>
                        <a:rPr lang="en-US" sz="1600" dirty="0"/>
                        <a:t>)</a:t>
                      </a:r>
                    </a:p>
                  </a:txBody>
                  <a:tcPr/>
                </a:tc>
                <a:tc>
                  <a:txBody>
                    <a:bodyPr/>
                    <a:lstStyle/>
                    <a:p>
                      <a:endParaRPr lang="en-US" sz="1600" dirty="0"/>
                    </a:p>
                  </a:txBody>
                  <a:tcPr/>
                </a:tc>
                <a:tc>
                  <a:txBody>
                    <a:bodyPr/>
                    <a:lstStyle/>
                    <a:p>
                      <a:r>
                        <a:rPr lang="en-US" sz="1600" dirty="0"/>
                        <a:t>~72-108 minutes</a:t>
                      </a:r>
                    </a:p>
                  </a:txBody>
                  <a:tcPr/>
                </a:tc>
                <a:extLst>
                  <a:ext uri="{0D108BD9-81ED-4DB2-BD59-A6C34878D82A}">
                    <a16:rowId xmlns:a16="http://schemas.microsoft.com/office/drawing/2014/main" val="3777531511"/>
                  </a:ext>
                </a:extLst>
              </a:tr>
            </a:tbl>
          </a:graphicData>
        </a:graphic>
      </p:graphicFrame>
    </p:spTree>
    <p:extLst>
      <p:ext uri="{BB962C8B-B14F-4D97-AF65-F5344CB8AC3E}">
        <p14:creationId xmlns:p14="http://schemas.microsoft.com/office/powerpoint/2010/main" val="21915720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4DA5FA-DCFD-7348-896D-C099E3CDE2D7}"/>
              </a:ext>
            </a:extLst>
          </p:cNvPr>
          <p:cNvSpPr>
            <a:spLocks noGrp="1"/>
          </p:cNvSpPr>
          <p:nvPr>
            <p:ph type="title"/>
          </p:nvPr>
        </p:nvSpPr>
        <p:spPr/>
        <p:txBody>
          <a:bodyPr/>
          <a:lstStyle/>
          <a:p>
            <a:pPr algn="r"/>
            <a:r>
              <a:rPr lang="en-US" dirty="0"/>
              <a:t>2018-19 Embedded Field Test Items</a:t>
            </a:r>
          </a:p>
        </p:txBody>
      </p:sp>
      <p:sp>
        <p:nvSpPr>
          <p:cNvPr id="6" name="Content Placeholder 5">
            <a:extLst>
              <a:ext uri="{FF2B5EF4-FFF2-40B4-BE49-F238E27FC236}">
                <a16:creationId xmlns:a16="http://schemas.microsoft.com/office/drawing/2014/main" id="{92BEA527-2390-394F-BAAB-11D862E48F17}"/>
              </a:ext>
            </a:extLst>
          </p:cNvPr>
          <p:cNvSpPr>
            <a:spLocks noGrp="1"/>
          </p:cNvSpPr>
          <p:nvPr>
            <p:ph idx="1"/>
          </p:nvPr>
        </p:nvSpPr>
        <p:spPr/>
        <p:txBody>
          <a:bodyPr/>
          <a:lstStyle/>
          <a:p>
            <a:pPr marL="0" indent="0">
              <a:buNone/>
            </a:pPr>
            <a:r>
              <a:rPr lang="en-US" dirty="0"/>
              <a:t>Comprised of:</a:t>
            </a:r>
          </a:p>
          <a:p>
            <a:r>
              <a:rPr lang="en-US" dirty="0"/>
              <a:t>Small number (approx. 8) Oregon items  </a:t>
            </a:r>
          </a:p>
          <a:p>
            <a:r>
              <a:rPr lang="en-US" dirty="0" err="1"/>
              <a:t>AIRCore</a:t>
            </a:r>
            <a:r>
              <a:rPr lang="en-US" dirty="0"/>
              <a:t> (collaborative) items</a:t>
            </a:r>
          </a:p>
        </p:txBody>
      </p:sp>
    </p:spTree>
    <p:extLst>
      <p:ext uri="{BB962C8B-B14F-4D97-AF65-F5344CB8AC3E}">
        <p14:creationId xmlns:p14="http://schemas.microsoft.com/office/powerpoint/2010/main" val="4991430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2218C-1574-F147-82A8-303059709557}"/>
              </a:ext>
            </a:extLst>
          </p:cNvPr>
          <p:cNvSpPr>
            <a:spLocks noGrp="1"/>
          </p:cNvSpPr>
          <p:nvPr>
            <p:ph type="title"/>
          </p:nvPr>
        </p:nvSpPr>
        <p:spPr/>
        <p:txBody>
          <a:bodyPr/>
          <a:lstStyle/>
          <a:p>
            <a:r>
              <a:rPr lang="en-US" dirty="0"/>
              <a:t>Translation </a:t>
            </a:r>
          </a:p>
        </p:txBody>
      </p:sp>
      <p:sp>
        <p:nvSpPr>
          <p:cNvPr id="3" name="Content Placeholder 2">
            <a:extLst>
              <a:ext uri="{FF2B5EF4-FFF2-40B4-BE49-F238E27FC236}">
                <a16:creationId xmlns:a16="http://schemas.microsoft.com/office/drawing/2014/main" id="{8F732201-DC8B-D246-94E2-15F4C360D743}"/>
              </a:ext>
            </a:extLst>
          </p:cNvPr>
          <p:cNvSpPr>
            <a:spLocks noGrp="1"/>
          </p:cNvSpPr>
          <p:nvPr>
            <p:ph idx="1"/>
          </p:nvPr>
        </p:nvSpPr>
        <p:spPr>
          <a:xfrm>
            <a:off x="628650" y="3157538"/>
            <a:ext cx="7886700" cy="3019425"/>
          </a:xfrm>
        </p:spPr>
        <p:txBody>
          <a:bodyPr/>
          <a:lstStyle/>
          <a:p>
            <a:r>
              <a:rPr lang="en-US" dirty="0"/>
              <a:t>Proposal to change translation support from stacked Spanish to ‘toggle’</a:t>
            </a:r>
          </a:p>
          <a:p>
            <a:r>
              <a:rPr lang="en-US" dirty="0"/>
              <a:t>Toggle would allow students to access separate screens in both English and Spanish for the same item by clicking a button in the tool bar</a:t>
            </a:r>
          </a:p>
          <a:p>
            <a:r>
              <a:rPr lang="en-US" dirty="0"/>
              <a:t>Cog lab tentatively scheduled for November</a:t>
            </a:r>
          </a:p>
        </p:txBody>
      </p:sp>
    </p:spTree>
    <p:extLst>
      <p:ext uri="{BB962C8B-B14F-4D97-AF65-F5344CB8AC3E}">
        <p14:creationId xmlns:p14="http://schemas.microsoft.com/office/powerpoint/2010/main" val="7299524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44A4E-4A99-6640-A49A-C76FBC0BE0C6}"/>
              </a:ext>
            </a:extLst>
          </p:cNvPr>
          <p:cNvSpPr>
            <a:spLocks noGrp="1"/>
          </p:cNvSpPr>
          <p:nvPr>
            <p:ph type="title"/>
          </p:nvPr>
        </p:nvSpPr>
        <p:spPr>
          <a:xfrm>
            <a:off x="914400" y="1869898"/>
            <a:ext cx="7886700" cy="1325563"/>
          </a:xfrm>
        </p:spPr>
        <p:txBody>
          <a:bodyPr/>
          <a:lstStyle/>
          <a:p>
            <a:pPr algn="r"/>
            <a:r>
              <a:rPr lang="en-US" dirty="0"/>
              <a:t>Considerations for 2018-19 Science Assessment</a:t>
            </a:r>
          </a:p>
        </p:txBody>
      </p:sp>
      <p:sp>
        <p:nvSpPr>
          <p:cNvPr id="3" name="Content Placeholder 2">
            <a:extLst>
              <a:ext uri="{FF2B5EF4-FFF2-40B4-BE49-F238E27FC236}">
                <a16:creationId xmlns:a16="http://schemas.microsoft.com/office/drawing/2014/main" id="{4C2E587C-549F-0B43-95E5-FA43FFA917A6}"/>
              </a:ext>
            </a:extLst>
          </p:cNvPr>
          <p:cNvSpPr>
            <a:spLocks noGrp="1"/>
          </p:cNvSpPr>
          <p:nvPr>
            <p:ph idx="1"/>
          </p:nvPr>
        </p:nvSpPr>
        <p:spPr>
          <a:xfrm>
            <a:off x="628650" y="3195461"/>
            <a:ext cx="7886700" cy="2981502"/>
          </a:xfrm>
        </p:spPr>
        <p:txBody>
          <a:bodyPr>
            <a:normAutofit fontScale="92500" lnSpcReduction="20000"/>
          </a:bodyPr>
          <a:lstStyle/>
          <a:p>
            <a:r>
              <a:rPr lang="en-US" dirty="0"/>
              <a:t>Test Design Parameters</a:t>
            </a:r>
          </a:p>
          <a:p>
            <a:pPr lvl="1"/>
            <a:r>
              <a:rPr lang="en-US" dirty="0"/>
              <a:t>What concerns or questions do you have? What will be most important to communicate to teachers, students, and parents?</a:t>
            </a:r>
          </a:p>
          <a:p>
            <a:r>
              <a:rPr lang="en-US" dirty="0"/>
              <a:t>Translation</a:t>
            </a:r>
          </a:p>
          <a:p>
            <a:pPr lvl="1"/>
            <a:r>
              <a:rPr lang="en-US" dirty="0"/>
              <a:t>What concerns or questions do you have about the translation ‘toggle’? </a:t>
            </a:r>
          </a:p>
          <a:p>
            <a:pPr lvl="1"/>
            <a:r>
              <a:rPr lang="en-US" dirty="0"/>
              <a:t>Due to calendar deadlines, ODE may need to make a decision on the inclusion of toggle vs. stacked Spanish prior to cog lab. ODE would like advice regarding that decision.</a:t>
            </a:r>
          </a:p>
          <a:p>
            <a:pPr lvl="1"/>
            <a:endParaRPr lang="en-US" dirty="0"/>
          </a:p>
        </p:txBody>
      </p:sp>
    </p:spTree>
    <p:extLst>
      <p:ext uri="{BB962C8B-B14F-4D97-AF65-F5344CB8AC3E}">
        <p14:creationId xmlns:p14="http://schemas.microsoft.com/office/powerpoint/2010/main" val="27777753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755FC-AABE-F44F-8CB9-CA7036190CFA}"/>
              </a:ext>
            </a:extLst>
          </p:cNvPr>
          <p:cNvSpPr>
            <a:spLocks noGrp="1"/>
          </p:cNvSpPr>
          <p:nvPr>
            <p:ph type="title"/>
          </p:nvPr>
        </p:nvSpPr>
        <p:spPr>
          <a:xfrm>
            <a:off x="828675" y="1884186"/>
            <a:ext cx="7886700" cy="1325563"/>
          </a:xfrm>
        </p:spPr>
        <p:txBody>
          <a:bodyPr/>
          <a:lstStyle/>
          <a:p>
            <a:pPr algn="r"/>
            <a:r>
              <a:rPr lang="en-US" dirty="0"/>
              <a:t>Considerations for 2018-19 Science Assessment</a:t>
            </a:r>
          </a:p>
        </p:txBody>
      </p:sp>
      <p:sp>
        <p:nvSpPr>
          <p:cNvPr id="3" name="Content Placeholder 2">
            <a:extLst>
              <a:ext uri="{FF2B5EF4-FFF2-40B4-BE49-F238E27FC236}">
                <a16:creationId xmlns:a16="http://schemas.microsoft.com/office/drawing/2014/main" id="{8653486D-6309-F74A-B449-190B17A42644}"/>
              </a:ext>
            </a:extLst>
          </p:cNvPr>
          <p:cNvSpPr>
            <a:spLocks noGrp="1"/>
          </p:cNvSpPr>
          <p:nvPr>
            <p:ph idx="1"/>
          </p:nvPr>
        </p:nvSpPr>
        <p:spPr/>
        <p:txBody>
          <a:bodyPr/>
          <a:lstStyle/>
          <a:p>
            <a:r>
              <a:rPr lang="en-US" dirty="0"/>
              <a:t>Field test</a:t>
            </a:r>
          </a:p>
          <a:p>
            <a:pPr lvl="1"/>
            <a:r>
              <a:rPr lang="en-US" dirty="0"/>
              <a:t>Proposal to weave in TIMS, PISA, or other national/international items to assist in standard setting and peer review</a:t>
            </a:r>
          </a:p>
        </p:txBody>
      </p:sp>
    </p:spTree>
    <p:extLst>
      <p:ext uri="{BB962C8B-B14F-4D97-AF65-F5344CB8AC3E}">
        <p14:creationId xmlns:p14="http://schemas.microsoft.com/office/powerpoint/2010/main" val="313686158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PSAT Gender Coding</a:t>
            </a:r>
            <a:br>
              <a:rPr lang="en-US" dirty="0"/>
            </a:br>
            <a:r>
              <a:rPr lang="en-US" dirty="0"/>
              <a:t>3:15 – 3:30 PM</a:t>
            </a:r>
          </a:p>
        </p:txBody>
      </p:sp>
      <p:sp>
        <p:nvSpPr>
          <p:cNvPr id="3" name="Subtitle 2"/>
          <p:cNvSpPr>
            <a:spLocks noGrp="1"/>
          </p:cNvSpPr>
          <p:nvPr>
            <p:ph type="subTitle" idx="1"/>
          </p:nvPr>
        </p:nvSpPr>
        <p:spPr/>
        <p:txBody>
          <a:bodyPr/>
          <a:lstStyle/>
          <a:p>
            <a:pPr marL="342900" indent="-342900" algn="l">
              <a:buFont typeface="Arial" panose="020B0604020202020204" pitchFamily="34" charset="0"/>
              <a:buChar char="•"/>
            </a:pPr>
            <a:r>
              <a:rPr lang="en-US" dirty="0"/>
              <a:t>Update</a:t>
            </a:r>
          </a:p>
          <a:p>
            <a:pPr marL="342900" indent="-342900" algn="l">
              <a:buFont typeface="Arial" panose="020B0604020202020204" pitchFamily="34" charset="0"/>
              <a:buChar char="•"/>
            </a:pPr>
            <a:r>
              <a:rPr lang="en-US" dirty="0"/>
              <a:t>Questions</a:t>
            </a:r>
          </a:p>
        </p:txBody>
      </p:sp>
    </p:spTree>
    <p:extLst>
      <p:ext uri="{BB962C8B-B14F-4D97-AF65-F5344CB8AC3E}">
        <p14:creationId xmlns:p14="http://schemas.microsoft.com/office/powerpoint/2010/main" val="80360942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8A55A5-337D-C049-AA68-16319F7C2559}"/>
              </a:ext>
            </a:extLst>
          </p:cNvPr>
          <p:cNvSpPr>
            <a:spLocks noGrp="1"/>
          </p:cNvSpPr>
          <p:nvPr>
            <p:ph type="title"/>
          </p:nvPr>
        </p:nvSpPr>
        <p:spPr>
          <a:xfrm>
            <a:off x="1085850" y="1312686"/>
            <a:ext cx="7886700" cy="1325563"/>
          </a:xfrm>
        </p:spPr>
        <p:txBody>
          <a:bodyPr/>
          <a:lstStyle/>
          <a:p>
            <a:pPr algn="r"/>
            <a:r>
              <a:rPr lang="en-US" dirty="0"/>
              <a:t>College Board Planning</a:t>
            </a:r>
          </a:p>
        </p:txBody>
      </p:sp>
      <p:sp>
        <p:nvSpPr>
          <p:cNvPr id="5" name="Content Placeholder 4">
            <a:extLst>
              <a:ext uri="{FF2B5EF4-FFF2-40B4-BE49-F238E27FC236}">
                <a16:creationId xmlns:a16="http://schemas.microsoft.com/office/drawing/2014/main" id="{F25F6189-22A9-7040-B0A2-657F14300442}"/>
              </a:ext>
            </a:extLst>
          </p:cNvPr>
          <p:cNvSpPr>
            <a:spLocks noGrp="1"/>
          </p:cNvSpPr>
          <p:nvPr>
            <p:ph idx="1"/>
          </p:nvPr>
        </p:nvSpPr>
        <p:spPr>
          <a:xfrm>
            <a:off x="628650" y="2357438"/>
            <a:ext cx="7886700" cy="3819525"/>
          </a:xfrm>
        </p:spPr>
        <p:txBody>
          <a:bodyPr>
            <a:normAutofit fontScale="92500" lnSpcReduction="10000"/>
          </a:bodyPr>
          <a:lstStyle/>
          <a:p>
            <a:r>
              <a:rPr lang="en-US" dirty="0"/>
              <a:t>Will only have ”M” and “F” available as gender coding options for October 2018 administration; they will be compliant by 2019-20</a:t>
            </a:r>
          </a:p>
          <a:p>
            <a:r>
              <a:rPr lang="en-US" dirty="0"/>
              <a:t>School sites administering the PSAT/NMSQT this fall should provide the following additional instruction to students:  </a:t>
            </a:r>
            <a:r>
              <a:rPr lang="en-US" b="1" i="1" dirty="0"/>
              <a:t>If you  do not want to provide your gender identification to the College Board, do not respond to the request for gender identification</a:t>
            </a:r>
            <a:r>
              <a:rPr lang="en-US" dirty="0"/>
              <a:t>.</a:t>
            </a:r>
          </a:p>
          <a:p>
            <a:r>
              <a:rPr lang="en-US" dirty="0"/>
              <a:t>We plan to share this information in next week’s AA Update</a:t>
            </a:r>
          </a:p>
          <a:p>
            <a:endParaRPr lang="en-US" dirty="0"/>
          </a:p>
        </p:txBody>
      </p:sp>
    </p:spTree>
    <p:extLst>
      <p:ext uri="{BB962C8B-B14F-4D97-AF65-F5344CB8AC3E}">
        <p14:creationId xmlns:p14="http://schemas.microsoft.com/office/powerpoint/2010/main" val="17317376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DFB65-1AE2-DC47-A224-EDF98C07679E}"/>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C2C7257C-C690-6D49-A821-A47B32CCF07D}"/>
              </a:ext>
            </a:extLst>
          </p:cNvPr>
          <p:cNvSpPr>
            <a:spLocks noGrp="1"/>
          </p:cNvSpPr>
          <p:nvPr>
            <p:ph idx="1"/>
          </p:nvPr>
        </p:nvSpPr>
        <p:spPr/>
        <p:txBody>
          <a:bodyPr/>
          <a:lstStyle/>
          <a:p>
            <a:r>
              <a:rPr lang="en-US" dirty="0"/>
              <a:t>What about the data upload process?</a:t>
            </a:r>
          </a:p>
          <a:p>
            <a:r>
              <a:rPr lang="en-US" dirty="0"/>
              <a:t>Will this be sufficient to protect student gender identity in the testing context?</a:t>
            </a:r>
          </a:p>
          <a:p>
            <a:r>
              <a:rPr lang="en-US" dirty="0"/>
              <a:t>What areas of concern might we be able to address in advance?</a:t>
            </a:r>
          </a:p>
        </p:txBody>
      </p:sp>
    </p:spTree>
    <p:extLst>
      <p:ext uri="{BB962C8B-B14F-4D97-AF65-F5344CB8AC3E}">
        <p14:creationId xmlns:p14="http://schemas.microsoft.com/office/powerpoint/2010/main" val="12523938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DTC Assessment System Inventory</a:t>
            </a:r>
            <a:br>
              <a:rPr lang="en-US" dirty="0"/>
            </a:br>
            <a:r>
              <a:rPr lang="en-US" dirty="0"/>
              <a:t>3:30 – 4:15 PM</a:t>
            </a:r>
          </a:p>
        </p:txBody>
      </p:sp>
      <p:sp>
        <p:nvSpPr>
          <p:cNvPr id="3" name="Subtitle 2"/>
          <p:cNvSpPr>
            <a:spLocks noGrp="1"/>
          </p:cNvSpPr>
          <p:nvPr>
            <p:ph type="subTitle" idx="1"/>
          </p:nvPr>
        </p:nvSpPr>
        <p:spPr/>
        <p:txBody>
          <a:bodyPr>
            <a:normAutofit/>
          </a:bodyPr>
          <a:lstStyle/>
          <a:p>
            <a:pPr marL="342900" indent="-342900" algn="l">
              <a:buFont typeface="Arial" panose="020B0604020202020204" pitchFamily="34" charset="0"/>
              <a:buChar char="•"/>
            </a:pPr>
            <a:r>
              <a:rPr lang="en-US" dirty="0"/>
              <a:t>Purpose</a:t>
            </a:r>
          </a:p>
          <a:p>
            <a:pPr marL="342900" indent="-342900" algn="l">
              <a:buFont typeface="Arial" panose="020B0604020202020204" pitchFamily="34" charset="0"/>
              <a:buChar char="•"/>
            </a:pPr>
            <a:r>
              <a:rPr lang="en-US" dirty="0"/>
              <a:t>Research Plan</a:t>
            </a:r>
          </a:p>
          <a:p>
            <a:pPr marL="342900" indent="-342900" algn="l">
              <a:buFont typeface="Arial" panose="020B0604020202020204" pitchFamily="34" charset="0"/>
              <a:buChar char="•"/>
            </a:pPr>
            <a:r>
              <a:rPr lang="en-US" dirty="0"/>
              <a:t>Questions</a:t>
            </a:r>
          </a:p>
        </p:txBody>
      </p:sp>
    </p:spTree>
    <p:extLst>
      <p:ext uri="{BB962C8B-B14F-4D97-AF65-F5344CB8AC3E}">
        <p14:creationId xmlns:p14="http://schemas.microsoft.com/office/powerpoint/2010/main" val="41963522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E7BF6-4695-3A45-8B9D-7C0D8D8EFE8A}"/>
              </a:ext>
            </a:extLst>
          </p:cNvPr>
          <p:cNvSpPr>
            <a:spLocks noGrp="1"/>
          </p:cNvSpPr>
          <p:nvPr>
            <p:ph type="title"/>
          </p:nvPr>
        </p:nvSpPr>
        <p:spPr>
          <a:xfrm>
            <a:off x="888423" y="1208777"/>
            <a:ext cx="7886700" cy="1325563"/>
          </a:xfrm>
        </p:spPr>
        <p:txBody>
          <a:bodyPr/>
          <a:lstStyle/>
          <a:p>
            <a:pPr algn="r"/>
            <a:r>
              <a:rPr lang="en-US" dirty="0"/>
              <a:t>DASI Purpose</a:t>
            </a:r>
          </a:p>
        </p:txBody>
      </p:sp>
      <p:sp>
        <p:nvSpPr>
          <p:cNvPr id="3" name="Content Placeholder 2">
            <a:extLst>
              <a:ext uri="{FF2B5EF4-FFF2-40B4-BE49-F238E27FC236}">
                <a16:creationId xmlns:a16="http://schemas.microsoft.com/office/drawing/2014/main" id="{9BA45D81-2518-D549-B45A-23AAD58744A9}"/>
              </a:ext>
            </a:extLst>
          </p:cNvPr>
          <p:cNvSpPr>
            <a:spLocks noGrp="1"/>
          </p:cNvSpPr>
          <p:nvPr>
            <p:ph idx="1"/>
          </p:nvPr>
        </p:nvSpPr>
        <p:spPr>
          <a:xfrm>
            <a:off x="628650" y="2202873"/>
            <a:ext cx="7886700" cy="3974090"/>
          </a:xfrm>
        </p:spPr>
        <p:txBody>
          <a:bodyPr>
            <a:normAutofit/>
          </a:bodyPr>
          <a:lstStyle/>
          <a:p>
            <a:pPr marL="0" indent="0">
              <a:buNone/>
            </a:pPr>
            <a:r>
              <a:rPr lang="en-US" dirty="0"/>
              <a:t>The Oregon Department of Education (ODE) is seeking to determine how much time students spend testing at the state, district, and school levels, in order to support school districts, eliminate unnecessary or redundant practices, and thereby increase statewide assessment efficiency across the state. The project should support ODE capacity, as implementing the survey is planned to be an annual process as part of a long-term strategy. </a:t>
            </a:r>
          </a:p>
          <a:p>
            <a:endParaRPr lang="en-US" dirty="0"/>
          </a:p>
        </p:txBody>
      </p:sp>
    </p:spTree>
    <p:extLst>
      <p:ext uri="{BB962C8B-B14F-4D97-AF65-F5344CB8AC3E}">
        <p14:creationId xmlns:p14="http://schemas.microsoft.com/office/powerpoint/2010/main" val="2907888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ED598-F7AB-394D-9315-6035EE9C0745}"/>
              </a:ext>
            </a:extLst>
          </p:cNvPr>
          <p:cNvSpPr>
            <a:spLocks noGrp="1"/>
          </p:cNvSpPr>
          <p:nvPr>
            <p:ph type="title"/>
          </p:nvPr>
        </p:nvSpPr>
        <p:spPr>
          <a:xfrm>
            <a:off x="742950" y="1226961"/>
            <a:ext cx="7886700" cy="1325563"/>
          </a:xfrm>
        </p:spPr>
        <p:txBody>
          <a:bodyPr/>
          <a:lstStyle/>
          <a:p>
            <a:pPr algn="r"/>
            <a:r>
              <a:rPr lang="en-US" dirty="0"/>
              <a:t>NGSS Science</a:t>
            </a:r>
          </a:p>
        </p:txBody>
      </p:sp>
      <p:sp>
        <p:nvSpPr>
          <p:cNvPr id="3" name="Content Placeholder 2">
            <a:extLst>
              <a:ext uri="{FF2B5EF4-FFF2-40B4-BE49-F238E27FC236}">
                <a16:creationId xmlns:a16="http://schemas.microsoft.com/office/drawing/2014/main" id="{66D66CCA-6848-3D4B-A036-CE024B05FB3C}"/>
              </a:ext>
            </a:extLst>
          </p:cNvPr>
          <p:cNvSpPr>
            <a:spLocks noGrp="1"/>
          </p:cNvSpPr>
          <p:nvPr>
            <p:ph idx="1"/>
          </p:nvPr>
        </p:nvSpPr>
        <p:spPr>
          <a:xfrm>
            <a:off x="628650" y="2400300"/>
            <a:ext cx="7886700" cy="3776663"/>
          </a:xfrm>
        </p:spPr>
        <p:txBody>
          <a:bodyPr>
            <a:normAutofit/>
          </a:bodyPr>
          <a:lstStyle/>
          <a:p>
            <a:pPr lvl="1"/>
            <a:r>
              <a:rPr lang="en-US" dirty="0"/>
              <a:t>We will no longer use OAKS items in science past 2017-18</a:t>
            </a:r>
          </a:p>
          <a:p>
            <a:pPr lvl="1"/>
            <a:r>
              <a:rPr lang="en-US" dirty="0"/>
              <a:t>Our science items are now aligned to the Next Generation Science Standards (NGSS)</a:t>
            </a:r>
          </a:p>
          <a:p>
            <a:pPr lvl="1"/>
            <a:r>
              <a:rPr lang="en-US" dirty="0"/>
              <a:t>Oregon is participating in an NGSS MOU with a group of other states</a:t>
            </a:r>
          </a:p>
          <a:p>
            <a:pPr lvl="1"/>
            <a:r>
              <a:rPr lang="en-US" dirty="0"/>
              <a:t>Oregon teachers are involved in the test development process</a:t>
            </a:r>
          </a:p>
          <a:p>
            <a:pPr lvl="1"/>
            <a:r>
              <a:rPr lang="en-US" dirty="0"/>
              <a:t>Oregon will have unique blueprints</a:t>
            </a:r>
          </a:p>
          <a:p>
            <a:endParaRPr lang="en-US" dirty="0"/>
          </a:p>
        </p:txBody>
      </p:sp>
      <p:sp>
        <p:nvSpPr>
          <p:cNvPr id="4" name="Slide Number Placeholder 3">
            <a:extLst>
              <a:ext uri="{FF2B5EF4-FFF2-40B4-BE49-F238E27FC236}">
                <a16:creationId xmlns:a16="http://schemas.microsoft.com/office/drawing/2014/main" id="{2817A39F-5FCE-C645-A4F7-EDDBD56E4056}"/>
              </a:ext>
            </a:extLst>
          </p:cNvPr>
          <p:cNvSpPr>
            <a:spLocks noGrp="1"/>
          </p:cNvSpPr>
          <p:nvPr>
            <p:ph type="sldNum" sz="quarter" idx="11"/>
          </p:nvPr>
        </p:nvSpPr>
        <p:spPr/>
        <p:txBody>
          <a:bodyPr/>
          <a:lstStyle/>
          <a:p>
            <a:fld id="{CEB2204D-2938-493C-86A2-C49CF71EEF58}" type="slidenum">
              <a:rPr lang="en-US" smtClean="0"/>
              <a:t>8</a:t>
            </a:fld>
            <a:endParaRPr lang="en-US"/>
          </a:p>
        </p:txBody>
      </p:sp>
    </p:spTree>
    <p:extLst>
      <p:ext uri="{BB962C8B-B14F-4D97-AF65-F5344CB8AC3E}">
        <p14:creationId xmlns:p14="http://schemas.microsoft.com/office/powerpoint/2010/main" val="258739869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8A1D9-8742-A947-A381-F50349718B98}"/>
              </a:ext>
            </a:extLst>
          </p:cNvPr>
          <p:cNvSpPr>
            <a:spLocks noGrp="1"/>
          </p:cNvSpPr>
          <p:nvPr>
            <p:ph type="title"/>
          </p:nvPr>
        </p:nvSpPr>
        <p:spPr>
          <a:xfrm>
            <a:off x="1137804" y="1447767"/>
            <a:ext cx="7886700" cy="1325563"/>
          </a:xfrm>
        </p:spPr>
        <p:txBody>
          <a:bodyPr/>
          <a:lstStyle/>
          <a:p>
            <a:pPr algn="r"/>
            <a:r>
              <a:rPr lang="en-US" dirty="0"/>
              <a:t>DASI Research Plan</a:t>
            </a:r>
          </a:p>
        </p:txBody>
      </p:sp>
      <p:sp>
        <p:nvSpPr>
          <p:cNvPr id="3" name="Content Placeholder 2">
            <a:extLst>
              <a:ext uri="{FF2B5EF4-FFF2-40B4-BE49-F238E27FC236}">
                <a16:creationId xmlns:a16="http://schemas.microsoft.com/office/drawing/2014/main" id="{E4275305-A8F6-1F46-AA83-B2D78A788009}"/>
              </a:ext>
            </a:extLst>
          </p:cNvPr>
          <p:cNvSpPr>
            <a:spLocks noGrp="1"/>
          </p:cNvSpPr>
          <p:nvPr>
            <p:ph idx="1"/>
          </p:nvPr>
        </p:nvSpPr>
        <p:spPr>
          <a:xfrm>
            <a:off x="628650" y="2909455"/>
            <a:ext cx="7886700" cy="3267508"/>
          </a:xfrm>
        </p:spPr>
        <p:txBody>
          <a:bodyPr/>
          <a:lstStyle/>
          <a:p>
            <a:r>
              <a:rPr lang="en-US" dirty="0"/>
              <a:t>FALL: Survey tool distributed to DTC listserv via Survey Monkey</a:t>
            </a:r>
          </a:p>
          <a:p>
            <a:r>
              <a:rPr lang="en-US" dirty="0"/>
              <a:t>SPRING: Five Regional Focus Groups</a:t>
            </a:r>
          </a:p>
          <a:p>
            <a:pPr marL="0" indent="0">
              <a:buNone/>
            </a:pPr>
            <a:r>
              <a:rPr lang="en-US" i="1" dirty="0"/>
              <a:t>Intent is to allow DTCs time to gather information for the survey. Results will be due by the end of the school year or June 15, 2019 (whichever comes first in your district)</a:t>
            </a:r>
          </a:p>
          <a:p>
            <a:pPr lvl="1"/>
            <a:endParaRPr lang="en-US" dirty="0"/>
          </a:p>
        </p:txBody>
      </p:sp>
    </p:spTree>
    <p:extLst>
      <p:ext uri="{BB962C8B-B14F-4D97-AF65-F5344CB8AC3E}">
        <p14:creationId xmlns:p14="http://schemas.microsoft.com/office/powerpoint/2010/main" val="27758752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AA1A3-7F5E-2E4C-BEDA-DBE526E399C2}"/>
              </a:ext>
            </a:extLst>
          </p:cNvPr>
          <p:cNvSpPr>
            <a:spLocks noGrp="1"/>
          </p:cNvSpPr>
          <p:nvPr>
            <p:ph type="title"/>
          </p:nvPr>
        </p:nvSpPr>
        <p:spPr>
          <a:xfrm>
            <a:off x="1127414" y="1375031"/>
            <a:ext cx="7886700" cy="1325563"/>
          </a:xfrm>
        </p:spPr>
        <p:txBody>
          <a:bodyPr/>
          <a:lstStyle/>
          <a:p>
            <a:pPr algn="r"/>
            <a:r>
              <a:rPr lang="en-US" dirty="0"/>
              <a:t>Survey Components</a:t>
            </a:r>
          </a:p>
        </p:txBody>
      </p:sp>
      <p:sp>
        <p:nvSpPr>
          <p:cNvPr id="3" name="Content Placeholder 2">
            <a:extLst>
              <a:ext uri="{FF2B5EF4-FFF2-40B4-BE49-F238E27FC236}">
                <a16:creationId xmlns:a16="http://schemas.microsoft.com/office/drawing/2014/main" id="{45AF3E5F-7958-C54D-8338-2D801C1E7BC6}"/>
              </a:ext>
            </a:extLst>
          </p:cNvPr>
          <p:cNvSpPr>
            <a:spLocks noGrp="1"/>
          </p:cNvSpPr>
          <p:nvPr>
            <p:ph idx="1"/>
          </p:nvPr>
        </p:nvSpPr>
        <p:spPr>
          <a:xfrm>
            <a:off x="628650" y="2462645"/>
            <a:ext cx="7886700" cy="3714318"/>
          </a:xfrm>
        </p:spPr>
        <p:txBody>
          <a:bodyPr>
            <a:normAutofit fontScale="92500" lnSpcReduction="20000"/>
          </a:bodyPr>
          <a:lstStyle/>
          <a:p>
            <a:pPr lvl="0"/>
            <a:r>
              <a:rPr lang="en-US" dirty="0"/>
              <a:t>Assessments used (one row for each construct, including English language arts, mathematics, science, social science, and English language proficiency)</a:t>
            </a:r>
          </a:p>
          <a:p>
            <a:pPr lvl="1"/>
            <a:r>
              <a:rPr lang="en-US" dirty="0"/>
              <a:t>State Summative (General Education and Alternate)</a:t>
            </a:r>
          </a:p>
          <a:p>
            <a:pPr lvl="1"/>
            <a:r>
              <a:rPr lang="en-US" dirty="0"/>
              <a:t>Classroom Summative</a:t>
            </a:r>
          </a:p>
          <a:p>
            <a:pPr lvl="1"/>
            <a:r>
              <a:rPr lang="en-US" dirty="0"/>
              <a:t>Placement</a:t>
            </a:r>
          </a:p>
          <a:p>
            <a:pPr lvl="1"/>
            <a:r>
              <a:rPr lang="en-US" dirty="0"/>
              <a:t>Classroom tests and quizzes (e.g., unit tests embedded in curricula)</a:t>
            </a:r>
          </a:p>
          <a:p>
            <a:pPr lvl="1"/>
            <a:r>
              <a:rPr lang="en-US" dirty="0"/>
              <a:t>Interim/benchmark</a:t>
            </a:r>
          </a:p>
          <a:p>
            <a:pPr lvl="1"/>
            <a:r>
              <a:rPr lang="en-US" dirty="0"/>
              <a:t>Screener</a:t>
            </a:r>
          </a:p>
          <a:p>
            <a:pPr lvl="1"/>
            <a:r>
              <a:rPr lang="en-US" dirty="0"/>
              <a:t>Progress Monitoring</a:t>
            </a:r>
          </a:p>
          <a:p>
            <a:pPr lvl="1"/>
            <a:r>
              <a:rPr lang="en-US" dirty="0"/>
              <a:t>Diagnostic</a:t>
            </a:r>
          </a:p>
          <a:p>
            <a:endParaRPr lang="en-US" dirty="0"/>
          </a:p>
        </p:txBody>
      </p:sp>
    </p:spTree>
    <p:extLst>
      <p:ext uri="{BB962C8B-B14F-4D97-AF65-F5344CB8AC3E}">
        <p14:creationId xmlns:p14="http://schemas.microsoft.com/office/powerpoint/2010/main" val="53189575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6CA1B-9D8C-214A-9965-622BFEF18989}"/>
              </a:ext>
            </a:extLst>
          </p:cNvPr>
          <p:cNvSpPr>
            <a:spLocks noGrp="1"/>
          </p:cNvSpPr>
          <p:nvPr>
            <p:ph type="title"/>
          </p:nvPr>
        </p:nvSpPr>
        <p:spPr>
          <a:xfrm>
            <a:off x="1054677" y="1323077"/>
            <a:ext cx="7886700" cy="1325563"/>
          </a:xfrm>
        </p:spPr>
        <p:txBody>
          <a:bodyPr/>
          <a:lstStyle/>
          <a:p>
            <a:pPr algn="r"/>
            <a:r>
              <a:rPr lang="en-US" dirty="0"/>
              <a:t>Survey, cont.</a:t>
            </a:r>
          </a:p>
        </p:txBody>
      </p:sp>
      <p:sp>
        <p:nvSpPr>
          <p:cNvPr id="3" name="Content Placeholder 2">
            <a:extLst>
              <a:ext uri="{FF2B5EF4-FFF2-40B4-BE49-F238E27FC236}">
                <a16:creationId xmlns:a16="http://schemas.microsoft.com/office/drawing/2014/main" id="{4410EF94-5CC8-504A-AA3C-BAF4D152C83C}"/>
              </a:ext>
            </a:extLst>
          </p:cNvPr>
          <p:cNvSpPr>
            <a:spLocks noGrp="1"/>
          </p:cNvSpPr>
          <p:nvPr>
            <p:ph idx="1"/>
          </p:nvPr>
        </p:nvSpPr>
        <p:spPr>
          <a:xfrm>
            <a:off x="628650" y="2265218"/>
            <a:ext cx="7886700" cy="3911745"/>
          </a:xfrm>
        </p:spPr>
        <p:txBody>
          <a:bodyPr>
            <a:normAutofit fontScale="77500" lnSpcReduction="20000"/>
          </a:bodyPr>
          <a:lstStyle/>
          <a:p>
            <a:pPr lvl="0"/>
            <a:r>
              <a:rPr lang="en-US" dirty="0"/>
              <a:t>Purpose</a:t>
            </a:r>
          </a:p>
          <a:p>
            <a:pPr lvl="0"/>
            <a:r>
              <a:rPr lang="en-US" dirty="0"/>
              <a:t>Student population(s) who will participate</a:t>
            </a:r>
          </a:p>
          <a:p>
            <a:pPr lvl="0"/>
            <a:r>
              <a:rPr lang="en-US" dirty="0"/>
              <a:t>Regulatory requirements</a:t>
            </a:r>
          </a:p>
          <a:p>
            <a:pPr lvl="0"/>
            <a:r>
              <a:rPr lang="en-US" dirty="0"/>
              <a:t>Per pupil costs for administration</a:t>
            </a:r>
          </a:p>
          <a:p>
            <a:pPr lvl="0"/>
            <a:r>
              <a:rPr lang="en-US" dirty="0"/>
              <a:t>Class time for median test taker to complete the assessment</a:t>
            </a:r>
          </a:p>
          <a:p>
            <a:pPr lvl="0"/>
            <a:r>
              <a:rPr lang="en-US" dirty="0"/>
              <a:t>Average class time spent taking practice tests for the assessment, if applicable</a:t>
            </a:r>
          </a:p>
          <a:p>
            <a:r>
              <a:rPr lang="en-US" dirty="0"/>
              <a:t>Average class time spent preparing the testing environment for the assessment (e.g., preparing/organizing rooms &amp; computer set-up; log in process for online assessments; preparing/organizing rooms &amp; filing/secure storage for paper/pencil assessments</a:t>
            </a:r>
          </a:p>
        </p:txBody>
      </p:sp>
    </p:spTree>
    <p:extLst>
      <p:ext uri="{BB962C8B-B14F-4D97-AF65-F5344CB8AC3E}">
        <p14:creationId xmlns:p14="http://schemas.microsoft.com/office/powerpoint/2010/main" val="200891037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563A3-3741-A34D-BCC2-0A38A63D7AF5}"/>
              </a:ext>
            </a:extLst>
          </p:cNvPr>
          <p:cNvSpPr>
            <a:spLocks noGrp="1"/>
          </p:cNvSpPr>
          <p:nvPr>
            <p:ph type="title"/>
          </p:nvPr>
        </p:nvSpPr>
        <p:spPr>
          <a:xfrm>
            <a:off x="981941" y="1458158"/>
            <a:ext cx="7886700" cy="1325563"/>
          </a:xfrm>
        </p:spPr>
        <p:txBody>
          <a:bodyPr/>
          <a:lstStyle/>
          <a:p>
            <a:pPr algn="r"/>
            <a:r>
              <a:rPr lang="en-US" dirty="0"/>
              <a:t>Focus Groups</a:t>
            </a:r>
          </a:p>
        </p:txBody>
      </p:sp>
      <p:sp>
        <p:nvSpPr>
          <p:cNvPr id="3" name="Content Placeholder 2">
            <a:extLst>
              <a:ext uri="{FF2B5EF4-FFF2-40B4-BE49-F238E27FC236}">
                <a16:creationId xmlns:a16="http://schemas.microsoft.com/office/drawing/2014/main" id="{92892BE0-0AE0-7E40-B2F5-259D92297678}"/>
              </a:ext>
            </a:extLst>
          </p:cNvPr>
          <p:cNvSpPr>
            <a:spLocks noGrp="1"/>
          </p:cNvSpPr>
          <p:nvPr>
            <p:ph idx="1"/>
          </p:nvPr>
        </p:nvSpPr>
        <p:spPr>
          <a:xfrm>
            <a:off x="628650" y="2379518"/>
            <a:ext cx="7886700" cy="3797445"/>
          </a:xfrm>
        </p:spPr>
        <p:txBody>
          <a:bodyPr>
            <a:normAutofit fontScale="70000" lnSpcReduction="20000"/>
          </a:bodyPr>
          <a:lstStyle/>
          <a:p>
            <a:r>
              <a:rPr lang="en-US" dirty="0"/>
              <a:t>Five, regionally representative districts</a:t>
            </a:r>
          </a:p>
          <a:p>
            <a:r>
              <a:rPr lang="en-US" dirty="0"/>
              <a:t>Questions that are planned:</a:t>
            </a:r>
          </a:p>
          <a:p>
            <a:pPr lvl="1"/>
            <a:r>
              <a:rPr lang="en-US" dirty="0"/>
              <a:t>How the district/school selects assessments to use</a:t>
            </a:r>
          </a:p>
          <a:p>
            <a:pPr lvl="1"/>
            <a:r>
              <a:rPr lang="en-US" dirty="0"/>
              <a:t>The purposes of statewide, district, and school assessments </a:t>
            </a:r>
          </a:p>
          <a:p>
            <a:pPr lvl="1"/>
            <a:r>
              <a:rPr lang="en-US" dirty="0"/>
              <a:t>How their schools schedule for statewide assessments</a:t>
            </a:r>
          </a:p>
          <a:p>
            <a:pPr lvl="1"/>
            <a:r>
              <a:rPr lang="en-US" dirty="0"/>
              <a:t>What they value in assessment approaches (summative, interim/benchmark, and formative assessment practices)</a:t>
            </a:r>
          </a:p>
          <a:p>
            <a:pPr lvl="1"/>
            <a:r>
              <a:rPr lang="en-US" dirty="0"/>
              <a:t>How they currently use the assessment results, and how these results can be made more useful for them</a:t>
            </a:r>
          </a:p>
          <a:p>
            <a:pPr lvl="1"/>
            <a:r>
              <a:rPr lang="en-US" dirty="0"/>
              <a:t>What improvements they’d like to see to the system, given legal requirements</a:t>
            </a:r>
          </a:p>
          <a:p>
            <a:pPr lvl="1"/>
            <a:r>
              <a:rPr lang="en-US" dirty="0"/>
              <a:t>Which communication modes work best for ODE to share information with them</a:t>
            </a:r>
          </a:p>
          <a:p>
            <a:r>
              <a:rPr lang="en-US" dirty="0"/>
              <a:t>Audience is expected to include district and school administrators, teachers, and parents</a:t>
            </a:r>
          </a:p>
          <a:p>
            <a:endParaRPr lang="en-US" dirty="0"/>
          </a:p>
        </p:txBody>
      </p:sp>
    </p:spTree>
    <p:extLst>
      <p:ext uri="{BB962C8B-B14F-4D97-AF65-F5344CB8AC3E}">
        <p14:creationId xmlns:p14="http://schemas.microsoft.com/office/powerpoint/2010/main" val="31699617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B7073-78C0-D34E-8401-C75C39146CDE}"/>
              </a:ext>
            </a:extLst>
          </p:cNvPr>
          <p:cNvSpPr>
            <a:spLocks noGrp="1"/>
          </p:cNvSpPr>
          <p:nvPr>
            <p:ph type="title"/>
          </p:nvPr>
        </p:nvSpPr>
        <p:spPr>
          <a:xfrm>
            <a:off x="1158587" y="1426986"/>
            <a:ext cx="7886700" cy="1325563"/>
          </a:xfrm>
        </p:spPr>
        <p:txBody>
          <a:bodyPr/>
          <a:lstStyle/>
          <a:p>
            <a:pPr algn="r"/>
            <a:r>
              <a:rPr lang="en-US" dirty="0"/>
              <a:t>DASI Questions</a:t>
            </a:r>
          </a:p>
        </p:txBody>
      </p:sp>
      <p:sp>
        <p:nvSpPr>
          <p:cNvPr id="3" name="Content Placeholder 2">
            <a:extLst>
              <a:ext uri="{FF2B5EF4-FFF2-40B4-BE49-F238E27FC236}">
                <a16:creationId xmlns:a16="http://schemas.microsoft.com/office/drawing/2014/main" id="{68E378D1-8E8A-2A42-8523-49985C7DF16F}"/>
              </a:ext>
            </a:extLst>
          </p:cNvPr>
          <p:cNvSpPr>
            <a:spLocks noGrp="1"/>
          </p:cNvSpPr>
          <p:nvPr>
            <p:ph idx="1"/>
          </p:nvPr>
        </p:nvSpPr>
        <p:spPr>
          <a:xfrm>
            <a:off x="628650" y="2473036"/>
            <a:ext cx="7886700" cy="3703927"/>
          </a:xfrm>
        </p:spPr>
        <p:txBody>
          <a:bodyPr/>
          <a:lstStyle/>
          <a:p>
            <a:r>
              <a:rPr lang="en-US" dirty="0"/>
              <a:t>What will the impact be for you in your role as DTC this year?</a:t>
            </a:r>
          </a:p>
          <a:p>
            <a:r>
              <a:rPr lang="en-US" dirty="0"/>
              <a:t>What questions do you have regarding the process?</a:t>
            </a:r>
          </a:p>
          <a:p>
            <a:r>
              <a:rPr lang="en-US" dirty="0"/>
              <a:t>What suggested improvements might you offer (content, timeline, process)?</a:t>
            </a:r>
          </a:p>
          <a:p>
            <a:r>
              <a:rPr lang="en-US" dirty="0"/>
              <a:t>Do you have any recommendations regarding which districts we should ask to participate in the focus groups?</a:t>
            </a:r>
          </a:p>
        </p:txBody>
      </p:sp>
    </p:spTree>
    <p:extLst>
      <p:ext uri="{BB962C8B-B14F-4D97-AF65-F5344CB8AC3E}">
        <p14:creationId xmlns:p14="http://schemas.microsoft.com/office/powerpoint/2010/main" val="166908536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95549-ECB6-5645-A996-67A0D99F8615}"/>
              </a:ext>
            </a:extLst>
          </p:cNvPr>
          <p:cNvSpPr>
            <a:spLocks noGrp="1"/>
          </p:cNvSpPr>
          <p:nvPr>
            <p:ph type="ctrTitle"/>
          </p:nvPr>
        </p:nvSpPr>
        <p:spPr/>
        <p:txBody>
          <a:bodyPr>
            <a:normAutofit fontScale="90000"/>
          </a:bodyPr>
          <a:lstStyle/>
          <a:p>
            <a:r>
              <a:rPr lang="en-US" dirty="0"/>
              <a:t>ODE Required Harassment Trainings</a:t>
            </a:r>
            <a:br>
              <a:rPr lang="en-US" dirty="0"/>
            </a:br>
            <a:r>
              <a:rPr lang="en-US" dirty="0"/>
              <a:t>4:15 – 4:30 PM</a:t>
            </a:r>
          </a:p>
        </p:txBody>
      </p:sp>
      <p:sp>
        <p:nvSpPr>
          <p:cNvPr id="3" name="Subtitle 2">
            <a:extLst>
              <a:ext uri="{FF2B5EF4-FFF2-40B4-BE49-F238E27FC236}">
                <a16:creationId xmlns:a16="http://schemas.microsoft.com/office/drawing/2014/main" id="{ECEA503B-FE24-5341-B5B9-EAB645DFA895}"/>
              </a:ext>
            </a:extLst>
          </p:cNvPr>
          <p:cNvSpPr>
            <a:spLocks noGrp="1"/>
          </p:cNvSpPr>
          <p:nvPr>
            <p:ph type="subTitle" idx="1"/>
          </p:nvPr>
        </p:nvSpPr>
        <p:spPr/>
        <p:txBody>
          <a:bodyPr/>
          <a:lstStyle/>
          <a:p>
            <a:pPr marL="342900" indent="-342900" algn="l">
              <a:buFont typeface="Arial" panose="020B0604020202020204" pitchFamily="34" charset="0"/>
              <a:buChar char="•"/>
            </a:pPr>
            <a:r>
              <a:rPr lang="en-US" dirty="0"/>
              <a:t>Thank you</a:t>
            </a:r>
          </a:p>
          <a:p>
            <a:pPr marL="342900" indent="-342900" algn="l">
              <a:buFont typeface="Arial" panose="020B0604020202020204" pitchFamily="34" charset="0"/>
              <a:buChar char="•"/>
            </a:pPr>
            <a:r>
              <a:rPr lang="en-US" dirty="0"/>
              <a:t>Signature</a:t>
            </a:r>
          </a:p>
        </p:txBody>
      </p:sp>
    </p:spTree>
    <p:extLst>
      <p:ext uri="{BB962C8B-B14F-4D97-AF65-F5344CB8AC3E}">
        <p14:creationId xmlns:p14="http://schemas.microsoft.com/office/powerpoint/2010/main" val="167472238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A775B-2ED0-5C47-A14B-2534CED4C4A5}"/>
              </a:ext>
            </a:extLst>
          </p:cNvPr>
          <p:cNvSpPr>
            <a:spLocks noGrp="1"/>
          </p:cNvSpPr>
          <p:nvPr>
            <p:ph type="title"/>
          </p:nvPr>
        </p:nvSpPr>
        <p:spPr>
          <a:xfrm>
            <a:off x="742950" y="1572458"/>
            <a:ext cx="7886700" cy="1325563"/>
          </a:xfrm>
        </p:spPr>
        <p:txBody>
          <a:bodyPr/>
          <a:lstStyle/>
          <a:p>
            <a:pPr algn="r"/>
            <a:r>
              <a:rPr lang="en-US" dirty="0"/>
              <a:t>Required Trainings</a:t>
            </a:r>
          </a:p>
        </p:txBody>
      </p:sp>
      <p:sp>
        <p:nvSpPr>
          <p:cNvPr id="3" name="Content Placeholder 2">
            <a:extLst>
              <a:ext uri="{FF2B5EF4-FFF2-40B4-BE49-F238E27FC236}">
                <a16:creationId xmlns:a16="http://schemas.microsoft.com/office/drawing/2014/main" id="{67977E5A-92A7-9243-8A7D-A654B8CE6540}"/>
              </a:ext>
            </a:extLst>
          </p:cNvPr>
          <p:cNvSpPr>
            <a:spLocks noGrp="1"/>
          </p:cNvSpPr>
          <p:nvPr>
            <p:ph idx="1"/>
          </p:nvPr>
        </p:nvSpPr>
        <p:spPr>
          <a:xfrm>
            <a:off x="628650" y="2743200"/>
            <a:ext cx="7886700" cy="3433763"/>
          </a:xfrm>
        </p:spPr>
        <p:txBody>
          <a:bodyPr>
            <a:normAutofit/>
          </a:bodyPr>
          <a:lstStyle/>
          <a:p>
            <a:r>
              <a:rPr lang="en-US" dirty="0"/>
              <a:t>DAS-required harassment training (50-010-01)</a:t>
            </a:r>
          </a:p>
          <a:p>
            <a:r>
              <a:rPr lang="en-US" dirty="0"/>
              <a:t>District harassment trainings do not suffice</a:t>
            </a:r>
          </a:p>
          <a:p>
            <a:r>
              <a:rPr lang="en-US" dirty="0"/>
              <a:t>Thank you for your patience</a:t>
            </a:r>
          </a:p>
          <a:p>
            <a:r>
              <a:rPr lang="en-US" dirty="0"/>
              <a:t>Please sign the form stating that you’ll complete the training before you leave (unless you’ve done so already)</a:t>
            </a:r>
          </a:p>
        </p:txBody>
      </p:sp>
    </p:spTree>
    <p:extLst>
      <p:ext uri="{BB962C8B-B14F-4D97-AF65-F5344CB8AC3E}">
        <p14:creationId xmlns:p14="http://schemas.microsoft.com/office/powerpoint/2010/main" val="109661189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6CA7F-C9CB-4944-8691-7754AB9E1003}"/>
              </a:ext>
            </a:extLst>
          </p:cNvPr>
          <p:cNvSpPr>
            <a:spLocks noGrp="1"/>
          </p:cNvSpPr>
          <p:nvPr>
            <p:ph type="title"/>
          </p:nvPr>
        </p:nvSpPr>
        <p:spPr/>
        <p:txBody>
          <a:bodyPr/>
          <a:lstStyle/>
          <a:p>
            <a:pPr algn="r"/>
            <a:r>
              <a:rPr lang="en-US" dirty="0"/>
              <a:t>Required Trainings Questions</a:t>
            </a:r>
          </a:p>
        </p:txBody>
      </p:sp>
      <p:sp>
        <p:nvSpPr>
          <p:cNvPr id="3" name="Content Placeholder 2">
            <a:extLst>
              <a:ext uri="{FF2B5EF4-FFF2-40B4-BE49-F238E27FC236}">
                <a16:creationId xmlns:a16="http://schemas.microsoft.com/office/drawing/2014/main" id="{BD2D2678-E025-6A49-A5F5-883155DBBC81}"/>
              </a:ext>
            </a:extLst>
          </p:cNvPr>
          <p:cNvSpPr>
            <a:spLocks noGrp="1"/>
          </p:cNvSpPr>
          <p:nvPr>
            <p:ph idx="1"/>
          </p:nvPr>
        </p:nvSpPr>
        <p:spPr/>
        <p:txBody>
          <a:bodyPr/>
          <a:lstStyle/>
          <a:p>
            <a:r>
              <a:rPr lang="en-US" dirty="0"/>
              <a:t>Are there any questions about the trainings?</a:t>
            </a:r>
          </a:p>
          <a:p>
            <a:r>
              <a:rPr lang="en-US" dirty="0"/>
              <a:t>How long did it take those of you who finished to complete?</a:t>
            </a:r>
          </a:p>
        </p:txBody>
      </p:sp>
    </p:spTree>
    <p:extLst>
      <p:ext uri="{BB962C8B-B14F-4D97-AF65-F5344CB8AC3E}">
        <p14:creationId xmlns:p14="http://schemas.microsoft.com/office/powerpoint/2010/main" val="230911529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28123-EA7F-5B43-A47B-C1F6076F99F8}"/>
              </a:ext>
            </a:extLst>
          </p:cNvPr>
          <p:cNvSpPr>
            <a:spLocks noGrp="1"/>
          </p:cNvSpPr>
          <p:nvPr>
            <p:ph type="ctrTitle"/>
          </p:nvPr>
        </p:nvSpPr>
        <p:spPr/>
        <p:txBody>
          <a:bodyPr/>
          <a:lstStyle/>
          <a:p>
            <a:r>
              <a:rPr lang="en-US" dirty="0"/>
              <a:t>Adjourn</a:t>
            </a:r>
            <a:br>
              <a:rPr lang="en-US" dirty="0"/>
            </a:br>
            <a:r>
              <a:rPr lang="en-US" dirty="0"/>
              <a:t>4:30 PM</a:t>
            </a:r>
          </a:p>
        </p:txBody>
      </p:sp>
      <p:sp>
        <p:nvSpPr>
          <p:cNvPr id="3" name="Subtitle 2">
            <a:extLst>
              <a:ext uri="{FF2B5EF4-FFF2-40B4-BE49-F238E27FC236}">
                <a16:creationId xmlns:a16="http://schemas.microsoft.com/office/drawing/2014/main" id="{12CC2EB6-F199-7D42-8E89-E855C5E1BF4C}"/>
              </a:ext>
            </a:extLst>
          </p:cNvPr>
          <p:cNvSpPr>
            <a:spLocks noGrp="1"/>
          </p:cNvSpPr>
          <p:nvPr>
            <p:ph type="subTitle" idx="1"/>
          </p:nvPr>
        </p:nvSpPr>
        <p:spPr/>
        <p:txBody>
          <a:bodyPr>
            <a:normAutofit lnSpcReduction="10000"/>
          </a:bodyPr>
          <a:lstStyle/>
          <a:p>
            <a:pPr marL="342900" indent="-342900" algn="l">
              <a:buFont typeface="Arial" panose="020B0604020202020204" pitchFamily="34" charset="0"/>
              <a:buChar char="•"/>
            </a:pPr>
            <a:r>
              <a:rPr lang="en-US" dirty="0"/>
              <a:t>Our next meeting is on January 11, 2019 in Salem</a:t>
            </a:r>
          </a:p>
          <a:p>
            <a:pPr marL="342900" indent="-342900" algn="l">
              <a:buFont typeface="Arial" panose="020B0604020202020204" pitchFamily="34" charset="0"/>
              <a:buChar char="•"/>
            </a:pPr>
            <a:r>
              <a:rPr lang="en-US" dirty="0"/>
              <a:t>Final meeting on April 24, 2019</a:t>
            </a:r>
          </a:p>
          <a:p>
            <a:pPr marL="342900" indent="-342900" algn="l">
              <a:buFont typeface="Arial" panose="020B0604020202020204" pitchFamily="34" charset="0"/>
              <a:buChar char="•"/>
            </a:pPr>
            <a:r>
              <a:rPr lang="en-US" dirty="0"/>
              <a:t>Agendas and pre-reading materials to follow, as required</a:t>
            </a:r>
          </a:p>
        </p:txBody>
      </p:sp>
    </p:spTree>
    <p:extLst>
      <p:ext uri="{BB962C8B-B14F-4D97-AF65-F5344CB8AC3E}">
        <p14:creationId xmlns:p14="http://schemas.microsoft.com/office/powerpoint/2010/main" val="2607632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CC1A0-F99A-5A43-89E3-4E8928482CA2}"/>
              </a:ext>
            </a:extLst>
          </p:cNvPr>
          <p:cNvSpPr>
            <a:spLocks noGrp="1"/>
          </p:cNvSpPr>
          <p:nvPr>
            <p:ph type="title"/>
          </p:nvPr>
        </p:nvSpPr>
        <p:spPr>
          <a:xfrm>
            <a:off x="628650" y="1155523"/>
            <a:ext cx="7886700" cy="1325563"/>
          </a:xfrm>
        </p:spPr>
        <p:txBody>
          <a:bodyPr/>
          <a:lstStyle/>
          <a:p>
            <a:pPr algn="r"/>
            <a:r>
              <a:rPr lang="en-US" dirty="0"/>
              <a:t>Social Sciences</a:t>
            </a:r>
          </a:p>
        </p:txBody>
      </p:sp>
      <p:sp>
        <p:nvSpPr>
          <p:cNvPr id="3" name="Content Placeholder 2">
            <a:extLst>
              <a:ext uri="{FF2B5EF4-FFF2-40B4-BE49-F238E27FC236}">
                <a16:creationId xmlns:a16="http://schemas.microsoft.com/office/drawing/2014/main" id="{E1567C7A-F99C-2C49-9B01-48B89D79F916}"/>
              </a:ext>
            </a:extLst>
          </p:cNvPr>
          <p:cNvSpPr>
            <a:spLocks noGrp="1"/>
          </p:cNvSpPr>
          <p:nvPr>
            <p:ph idx="1"/>
          </p:nvPr>
        </p:nvSpPr>
        <p:spPr>
          <a:xfrm>
            <a:off x="628650" y="2481086"/>
            <a:ext cx="7886700" cy="3695877"/>
          </a:xfrm>
        </p:spPr>
        <p:txBody>
          <a:bodyPr/>
          <a:lstStyle/>
          <a:p>
            <a:pPr lvl="1"/>
            <a:r>
              <a:rPr lang="en-US" dirty="0"/>
              <a:t>We will no longer use OAKS items in social sciences beyond 2018-19</a:t>
            </a:r>
          </a:p>
          <a:p>
            <a:pPr lvl="1"/>
            <a:r>
              <a:rPr lang="en-US" dirty="0"/>
              <a:t>We plan to shift away from a standardized operational assessment toward a performance assessments for evaluating social sciences achievement in Oregon</a:t>
            </a:r>
          </a:p>
        </p:txBody>
      </p:sp>
      <p:sp>
        <p:nvSpPr>
          <p:cNvPr id="4" name="Slide Number Placeholder 3">
            <a:extLst>
              <a:ext uri="{FF2B5EF4-FFF2-40B4-BE49-F238E27FC236}">
                <a16:creationId xmlns:a16="http://schemas.microsoft.com/office/drawing/2014/main" id="{70E0221A-4BEE-0447-BD26-8CF5CE9570D8}"/>
              </a:ext>
            </a:extLst>
          </p:cNvPr>
          <p:cNvSpPr>
            <a:spLocks noGrp="1"/>
          </p:cNvSpPr>
          <p:nvPr>
            <p:ph type="sldNum" sz="quarter" idx="11"/>
          </p:nvPr>
        </p:nvSpPr>
        <p:spPr/>
        <p:txBody>
          <a:bodyPr/>
          <a:lstStyle/>
          <a:p>
            <a:fld id="{CEB2204D-2938-493C-86A2-C49CF71EEF58}" type="slidenum">
              <a:rPr lang="en-US" smtClean="0"/>
              <a:t>9</a:t>
            </a:fld>
            <a:endParaRPr lang="en-US"/>
          </a:p>
        </p:txBody>
      </p:sp>
    </p:spTree>
    <p:extLst>
      <p:ext uri="{BB962C8B-B14F-4D97-AF65-F5344CB8AC3E}">
        <p14:creationId xmlns:p14="http://schemas.microsoft.com/office/powerpoint/2010/main" val="1510561060"/>
      </p:ext>
    </p:extLst>
  </p:cSld>
  <p:clrMapOvr>
    <a:masterClrMapping/>
  </p:clrMapOvr>
</p:sld>
</file>

<file path=ppt/theme/theme1.xml><?xml version="1.0" encoding="utf-8"?>
<a:theme xmlns:a="http://schemas.openxmlformats.org/drawingml/2006/main" name="ODE_Powerpoint Template B">
  <a:themeElements>
    <a:clrScheme name="ODE-blue links">
      <a:dk1>
        <a:sysClr val="windowText" lastClr="000000"/>
      </a:dk1>
      <a:lt1>
        <a:sysClr val="window" lastClr="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695_ODE_Powerpoint Template-standard_2017.potx" id="{1C7C9591-0F56-4626-B1BA-C39AEEF34B76}" vid="{BD8C16AE-534C-4634-A8F2-EC416CD106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ODE_Powerpoint Template B</Template>
  <TotalTime>292</TotalTime>
  <Words>4349</Words>
  <Application>Microsoft Macintosh PowerPoint</Application>
  <PresentationFormat>On-screen Show (4:3)</PresentationFormat>
  <Paragraphs>575</Paragraphs>
  <Slides>88</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88</vt:i4>
      </vt:variant>
    </vt:vector>
  </HeadingPairs>
  <TitlesOfParts>
    <vt:vector size="93" baseType="lpstr">
      <vt:lpstr>Arial</vt:lpstr>
      <vt:lpstr>Calibri</vt:lpstr>
      <vt:lpstr>Times New Roman</vt:lpstr>
      <vt:lpstr>Wingdings</vt:lpstr>
      <vt:lpstr>ODE_Powerpoint Template B</vt:lpstr>
      <vt:lpstr>Assessment Advisory Committee Meeting September 11, 2018 Salem, OR 8:30 AM – 4:30 PM</vt:lpstr>
      <vt:lpstr>Welcome!</vt:lpstr>
      <vt:lpstr>Today’s Agenda</vt:lpstr>
      <vt:lpstr>OSAS 9:00-9:30 AM</vt:lpstr>
      <vt:lpstr>Background</vt:lpstr>
      <vt:lpstr>OSAS</vt:lpstr>
      <vt:lpstr>ELA &amp; Mathematics</vt:lpstr>
      <vt:lpstr>NGSS Science</vt:lpstr>
      <vt:lpstr>Social Sciences</vt:lpstr>
      <vt:lpstr>English Language Proficiency</vt:lpstr>
      <vt:lpstr>Kindergarten Entry Assessment</vt:lpstr>
      <vt:lpstr>Oregon Extended Assessment</vt:lpstr>
      <vt:lpstr>Summary</vt:lpstr>
      <vt:lpstr>Questions</vt:lpstr>
      <vt:lpstr>ELPA 9:30-10:15 AM</vt:lpstr>
      <vt:lpstr>Updates</vt:lpstr>
      <vt:lpstr>Central vs. Local Scoring—which to aim for in 2019-20?</vt:lpstr>
      <vt:lpstr>K and Pre-K Screening</vt:lpstr>
      <vt:lpstr>Yearly ELPA Screener Training</vt:lpstr>
      <vt:lpstr>K-3 Formative Assessment 10:15-10:30 AM</vt:lpstr>
      <vt:lpstr>K-3 Formative Assessment Pilot</vt:lpstr>
      <vt:lpstr>KA Questions</vt:lpstr>
      <vt:lpstr>Break 10:30 – 10:45 AM</vt:lpstr>
      <vt:lpstr>Social Sciences 10:45 – 11:15 AM</vt:lpstr>
      <vt:lpstr>The 2018 Social Sciences Standards Revision Process</vt:lpstr>
      <vt:lpstr>What has changed? The 2018 standards are organized in seven strands </vt:lpstr>
      <vt:lpstr>What has changed?</vt:lpstr>
      <vt:lpstr>What is the same?</vt:lpstr>
      <vt:lpstr>ODE Social Sciences Materials Updates</vt:lpstr>
      <vt:lpstr>Social Sciences Materials Criteria Development, Evaluation, and the IMET </vt:lpstr>
      <vt:lpstr>School District Responsibility</vt:lpstr>
      <vt:lpstr>Independent Adoption  (OAR 581-022-2350)</vt:lpstr>
      <vt:lpstr>Legal Requirements and Adoption Criteria</vt:lpstr>
      <vt:lpstr>ODE Social Sciences Assessment Updates</vt:lpstr>
      <vt:lpstr>ODE Social Sciences Assessment Questions</vt:lpstr>
      <vt:lpstr>Peer Review 11:15 – 11:30 AM</vt:lpstr>
      <vt:lpstr>2017-18</vt:lpstr>
      <vt:lpstr>2018-19</vt:lpstr>
      <vt:lpstr>Peer Review Questions?</vt:lpstr>
      <vt:lpstr>Working Lunch 11:30 AM - 12:00 PM</vt:lpstr>
      <vt:lpstr>Local Performance Assessment 12:00 - 12:45 PM</vt:lpstr>
      <vt:lpstr>Local Performance Assessment</vt:lpstr>
      <vt:lpstr>An LPA Must Be</vt:lpstr>
      <vt:lpstr>LPA Questions</vt:lpstr>
      <vt:lpstr>Balanced Assessment System 12:45 – 1:30 PM</vt:lpstr>
      <vt:lpstr>Assessment Foundation</vt:lpstr>
      <vt:lpstr>Assessment Literacy</vt:lpstr>
      <vt:lpstr>Assessment Literacy</vt:lpstr>
      <vt:lpstr>Balanced Assessment Systems</vt:lpstr>
      <vt:lpstr>Coordinated Assessment System</vt:lpstr>
      <vt:lpstr>Working Toward a Balanced System</vt:lpstr>
      <vt:lpstr>Formative Assessment Practices</vt:lpstr>
      <vt:lpstr>Test Purposes and Uses – Interim/Benchmark</vt:lpstr>
      <vt:lpstr>Test Purposes and Uses - Summative</vt:lpstr>
      <vt:lpstr>Using Target Reports</vt:lpstr>
      <vt:lpstr>Suggested Data Review Cycle</vt:lpstr>
      <vt:lpstr>Professional Learning Resources </vt:lpstr>
      <vt:lpstr>Professional Learning Opportunities </vt:lpstr>
      <vt:lpstr>SBAC Interim/Benchmark &amp; Digital Library</vt:lpstr>
      <vt:lpstr>BAS Questions</vt:lpstr>
      <vt:lpstr>Annual Training Review Cycle 1:30 – 1:45 PM</vt:lpstr>
      <vt:lpstr>Annual Training Cycle Update</vt:lpstr>
      <vt:lpstr>Annual Training Cycle Questions</vt:lpstr>
      <vt:lpstr>Best Practices Guide Discussion 1:45 – 2:15 PM</vt:lpstr>
      <vt:lpstr>Best Practices Guide</vt:lpstr>
      <vt:lpstr>BPG Questions</vt:lpstr>
      <vt:lpstr>BREAK 2:15 – 2:30 PM</vt:lpstr>
      <vt:lpstr>NGSS 2:30 - 3:15 PM</vt:lpstr>
      <vt:lpstr>PowerPoint Presentation</vt:lpstr>
      <vt:lpstr>2018-19 Science Estimated Testing Time at the 80th Percentile (in minutes)</vt:lpstr>
      <vt:lpstr>2018-19 Embedded Field Test Items</vt:lpstr>
      <vt:lpstr>Translation </vt:lpstr>
      <vt:lpstr>Considerations for 2018-19 Science Assessment</vt:lpstr>
      <vt:lpstr>Considerations for 2018-19 Science Assessment</vt:lpstr>
      <vt:lpstr>PSAT Gender Coding 3:15 – 3:30 PM</vt:lpstr>
      <vt:lpstr>College Board Planning</vt:lpstr>
      <vt:lpstr>Questions</vt:lpstr>
      <vt:lpstr>DTC Assessment System Inventory 3:30 – 4:15 PM</vt:lpstr>
      <vt:lpstr>DASI Purpose</vt:lpstr>
      <vt:lpstr>DASI Research Plan</vt:lpstr>
      <vt:lpstr>Survey Components</vt:lpstr>
      <vt:lpstr>Survey, cont.</vt:lpstr>
      <vt:lpstr>Focus Groups</vt:lpstr>
      <vt:lpstr>DASI Questions</vt:lpstr>
      <vt:lpstr>ODE Required Harassment Trainings 4:15 – 4:30 PM</vt:lpstr>
      <vt:lpstr>Required Trainings</vt:lpstr>
      <vt:lpstr>Required Trainings Questions</vt:lpstr>
      <vt:lpstr>Adjourn 4:30 PM</vt:lpstr>
    </vt:vector>
  </TitlesOfParts>
  <Company>Oregon Department of Education</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KNAUS Jenni - ODE</dc:creator>
  <cp:lastModifiedBy>FARLEY Dan - ODE</cp:lastModifiedBy>
  <cp:revision>58</cp:revision>
  <cp:lastPrinted>2017-08-28T18:38:33Z</cp:lastPrinted>
  <dcterms:created xsi:type="dcterms:W3CDTF">2017-09-14T21:37:43Z</dcterms:created>
  <dcterms:modified xsi:type="dcterms:W3CDTF">2018-09-11T01:28:35Z</dcterms:modified>
</cp:coreProperties>
</file>