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1841" autoAdjust="0"/>
  </p:normalViewPr>
  <p:slideViewPr>
    <p:cSldViewPr snapToGrid="0">
      <p:cViewPr varScale="1">
        <p:scale>
          <a:sx n="54" d="100"/>
          <a:sy n="54" d="100"/>
        </p:scale>
        <p:origin x="147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6E269B5-A450-40E7-A292-22517D9C251B}" type="datetimeFigureOut">
              <a:rPr lang="en-US" smtClean="0"/>
              <a:t>10/12/2018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1</a:t>
            </a:fld>
            <a:endParaRPr lang="en-US"/>
          </a:p>
        </p:txBody>
      </p:sp>
    </p:spTree>
    <p:extLst>
      <p:ext uri="{BB962C8B-B14F-4D97-AF65-F5344CB8AC3E}">
        <p14:creationId xmlns:p14="http://schemas.microsoft.com/office/powerpoint/2010/main" val="57785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Welcome to the Estimate of Membership and Revenue </a:t>
            </a:r>
            <a:r>
              <a:rPr lang="en-US" altLang="en-US" dirty="0" err="1" smtClean="0"/>
              <a:t>Webex</a:t>
            </a:r>
            <a:endParaRPr lang="en-US" altLang="en-US" dirty="0" smtClean="0"/>
          </a:p>
          <a:p>
            <a:pPr eaLnBrk="1" hangingPunct="1">
              <a:spcBef>
                <a:spcPct val="0"/>
              </a:spcBef>
            </a:pPr>
            <a:r>
              <a:rPr lang="en-US" altLang="en-US" dirty="0" smtClean="0"/>
              <a:t>Introduce myself</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a:t>
            </a:fld>
            <a:endParaRPr lang="en-US"/>
          </a:p>
        </p:txBody>
      </p:sp>
    </p:spTree>
    <p:extLst>
      <p:ext uri="{BB962C8B-B14F-4D97-AF65-F5344CB8AC3E}">
        <p14:creationId xmlns:p14="http://schemas.microsoft.com/office/powerpoint/2010/main" val="2893953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Before we get started with our particular collection here are some places you can go for help with all consolidated collections.</a:t>
            </a:r>
          </a:p>
          <a:p>
            <a:pPr eaLnBrk="1" hangingPunct="1">
              <a:spcBef>
                <a:spcPct val="0"/>
              </a:spcBef>
            </a:pPr>
            <a:endParaRPr lang="en-US" altLang="en-US" dirty="0" smtClean="0"/>
          </a:p>
          <a:p>
            <a:pPr eaLnBrk="1" hangingPunct="1">
              <a:spcBef>
                <a:spcPct val="0"/>
              </a:spcBef>
            </a:pPr>
            <a:r>
              <a:rPr lang="en-US" altLang="en-US" dirty="0" smtClean="0"/>
              <a:t>These resources are great for looking up specific issues and getting more information on them.</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a:p>
        </p:txBody>
      </p:sp>
    </p:spTree>
    <p:extLst>
      <p:ext uri="{BB962C8B-B14F-4D97-AF65-F5344CB8AC3E}">
        <p14:creationId xmlns:p14="http://schemas.microsoft.com/office/powerpoint/2010/main" val="1726093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Collection Dates</a:t>
            </a:r>
          </a:p>
          <a:p>
            <a:pPr eaLnBrk="1" hangingPunct="1">
              <a:spcBef>
                <a:spcPct val="0"/>
              </a:spcBef>
            </a:pPr>
            <a:r>
              <a:rPr lang="en-US" altLang="en-US" dirty="0" smtClean="0"/>
              <a:t>	Open: When you can start to enter data.</a:t>
            </a:r>
          </a:p>
          <a:p>
            <a:pPr eaLnBrk="1" hangingPunct="1">
              <a:spcBef>
                <a:spcPct val="0"/>
              </a:spcBef>
            </a:pPr>
            <a:r>
              <a:rPr lang="en-US" altLang="en-US" dirty="0" smtClean="0"/>
              <a:t>	close: When you can no longer enter data.</a:t>
            </a:r>
          </a:p>
          <a:p>
            <a:pPr eaLnBrk="1" hangingPunct="1">
              <a:spcBef>
                <a:spcPct val="0"/>
              </a:spcBef>
            </a:pPr>
            <a:r>
              <a:rPr lang="en-US" altLang="en-US" dirty="0" smtClean="0"/>
              <a:t>Is the Close the end of the world as we know it?</a:t>
            </a:r>
          </a:p>
          <a:p>
            <a:pPr eaLnBrk="1" hangingPunct="1">
              <a:spcBef>
                <a:spcPct val="0"/>
              </a:spcBef>
            </a:pPr>
            <a:r>
              <a:rPr lang="en-US" altLang="en-US" dirty="0" smtClean="0"/>
              <a:t>No. I can  still open for corrections and changes.</a:t>
            </a:r>
          </a:p>
          <a:p>
            <a:pPr eaLnBrk="1" hangingPunct="1">
              <a:spcBef>
                <a:spcPct val="0"/>
              </a:spcBef>
            </a:pPr>
            <a:endParaRPr lang="en-US" altLang="en-US" dirty="0" smtClean="0"/>
          </a:p>
          <a:p>
            <a:pPr eaLnBrk="1" hangingPunct="1">
              <a:spcBef>
                <a:spcPct val="0"/>
              </a:spcBef>
            </a:pPr>
            <a:r>
              <a:rPr lang="en-US" altLang="en-US" dirty="0" smtClean="0"/>
              <a:t>I want to open for corrections and changes.</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a:p>
        </p:txBody>
      </p:sp>
    </p:spTree>
    <p:extLst>
      <p:ext uri="{BB962C8B-B14F-4D97-AF65-F5344CB8AC3E}">
        <p14:creationId xmlns:p14="http://schemas.microsoft.com/office/powerpoint/2010/main" val="3259494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581-022-2320</a:t>
            </a:r>
          </a:p>
          <a:p>
            <a:r>
              <a:rPr lang="en-US" dirty="0" smtClean="0"/>
              <a:t>Required Instructional Time </a:t>
            </a:r>
          </a:p>
          <a:p>
            <a:r>
              <a:rPr lang="en-US" dirty="0" smtClean="0"/>
              <a:t>(1) Each school district shall ensure that at least 92% of all students in the district and at least 80% of all students at each school operated by the district are scheduled to receive annually the following minimum hours of instructional time:</a:t>
            </a:r>
          </a:p>
          <a:p>
            <a:r>
              <a:rPr lang="en-US" dirty="0" smtClean="0"/>
              <a:t>(a) Grade 12 — 966 hours;</a:t>
            </a:r>
          </a:p>
          <a:p>
            <a:r>
              <a:rPr lang="en-US" dirty="0" smtClean="0"/>
              <a:t>(b) Grades 9–11 — 990 hours; and</a:t>
            </a:r>
          </a:p>
          <a:p>
            <a:r>
              <a:rPr lang="en-US" dirty="0" smtClean="0"/>
              <a:t>(c) Grades K–8 — 900 hours.</a:t>
            </a:r>
          </a:p>
          <a:p>
            <a:r>
              <a:rPr lang="en-US" dirty="0" smtClean="0"/>
              <a:t>(2) If a school district chooses to offer less than 900 hours of instructional time for kindergarten students, the kindergarten program shall be considered a half-day program for purposes of ORS 327.006(1) and the school district shall ensure that every kindergarten student is scheduled to receive a minimum of 450 hours of instructional time per year.</a:t>
            </a:r>
          </a:p>
          <a:p>
            <a:r>
              <a:rPr lang="en-US" dirty="0" smtClean="0"/>
              <a:t>(3) Upon approval by the local school board, a district may include in its calculation of instructional time required by subsection (1) of this rule the following:</a:t>
            </a:r>
          </a:p>
          <a:p>
            <a:r>
              <a:rPr lang="en-US" dirty="0" smtClean="0"/>
              <a:t>(a) For kindergarten programs offering 900 hours or more of instructional time, up to 60 hours of recess;</a:t>
            </a:r>
          </a:p>
          <a:p>
            <a:r>
              <a:rPr lang="en-US" dirty="0" smtClean="0"/>
              <a:t>(b) For kindergarten programs offering less than 900 hours of instructional time, up to 30 hours of recess;</a:t>
            </a:r>
          </a:p>
          <a:p>
            <a:r>
              <a:rPr lang="en-US" dirty="0" smtClean="0"/>
              <a:t>(c) For grades 1–3, up to 60 hours of recess;</a:t>
            </a:r>
          </a:p>
          <a:p>
            <a:r>
              <a:rPr lang="en-US" dirty="0" smtClean="0"/>
              <a:t>(d) Up to 30 hours for staff professional development;</a:t>
            </a:r>
          </a:p>
          <a:p>
            <a:r>
              <a:rPr lang="en-US" dirty="0" smtClean="0"/>
              <a:t>(e) Up to 30 hours for parent teacher conferences;</a:t>
            </a:r>
          </a:p>
          <a:p>
            <a:endParaRPr lang="en-US" dirty="0" smtClean="0"/>
          </a:p>
          <a:p>
            <a:r>
              <a:rPr lang="en-US" sz="1200" kern="1200" dirty="0" smtClean="0">
                <a:solidFill>
                  <a:schemeClr val="tx1"/>
                </a:solidFill>
                <a:effectLst/>
                <a:latin typeface="+mn-lt"/>
                <a:ea typeface="+mn-ea"/>
                <a:cs typeface="+mn-cs"/>
              </a:rPr>
              <a:t>Here is the language from the manual regarding FTE:</a:t>
            </a:r>
          </a:p>
          <a:p>
            <a:r>
              <a:rPr lang="en-US" sz="1200" kern="1200" dirty="0" smtClean="0">
                <a:solidFill>
                  <a:schemeClr val="tx1"/>
                </a:solidFill>
                <a:effectLst/>
                <a:latin typeface="+mn-lt"/>
                <a:ea typeface="+mn-ea"/>
                <a:cs typeface="+mn-cs"/>
              </a:rPr>
              <a:t>Students who are scheduled to participate in more than one-half of the full day are given an FTE of 1.0. Those students who are scheduled to participate in one-half or less of the full-day program are given an FTE of 0.5. FTE for students on block schedules is determined by looking at the student’s entire schedule. If the student attends more than half of the day, every day of the schedule, they would be reported as 1.0 FTE. If the student attends half the day or less, every day of the schedule, they would be reported as 0.5 FTE.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a:t>
            </a:r>
            <a:r>
              <a:rPr lang="en-US" sz="1200" kern="1200" baseline="0" dirty="0" smtClean="0">
                <a:solidFill>
                  <a:schemeClr val="tx1"/>
                </a:solidFill>
                <a:effectLst/>
                <a:latin typeface="+mn-lt"/>
                <a:ea typeface="+mn-ea"/>
                <a:cs typeface="+mn-cs"/>
              </a:rPr>
              <a:t> accounting manual section on </a:t>
            </a:r>
            <a:r>
              <a:rPr lang="en-US" sz="1200" kern="1200" dirty="0" smtClean="0">
                <a:solidFill>
                  <a:schemeClr val="tx1"/>
                </a:solidFill>
                <a:effectLst/>
                <a:latin typeface="+mn-lt"/>
                <a:ea typeface="+mn-ea"/>
                <a:cs typeface="+mn-cs"/>
              </a:rPr>
              <a:t>days present:</a:t>
            </a:r>
          </a:p>
          <a:p>
            <a:r>
              <a:rPr lang="en-US" sz="1200" kern="1200" dirty="0" smtClean="0">
                <a:solidFill>
                  <a:schemeClr val="tx1"/>
                </a:solidFill>
                <a:effectLst/>
                <a:latin typeface="+mn-lt"/>
                <a:ea typeface="+mn-ea"/>
                <a:cs typeface="+mn-cs"/>
              </a:rPr>
              <a:t>For a student assigned an FTE of 1.0, he/she must be present for more than half of the morning to be counted as present for the morning, and present for more than half of the afternoon to be counted as present in the afternoon. If a 0.5 FTE student attends at any time during the day, the student is counted as present for the full day. Kindergarten students in half time programs (Program Type Code 15) should be reported as whole days present/absent and are counted as present for the entire day if they are present for any portion of that day. Starting in 2015-16, Kindergarten students attending Full-Time programs should be reported under Program Type 1 with the same FTE and Days Present/Absent rules as other grades. </a:t>
            </a:r>
          </a:p>
          <a:p>
            <a:endParaRPr lang="en-US"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8</a:t>
            </a:fld>
            <a:endParaRPr lang="en-US"/>
          </a:p>
        </p:txBody>
      </p:sp>
    </p:spTree>
    <p:extLst>
      <p:ext uri="{BB962C8B-B14F-4D97-AF65-F5344CB8AC3E}">
        <p14:creationId xmlns:p14="http://schemas.microsoft.com/office/powerpoint/2010/main" val="175770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District that are single district charter schools should enter data twice. Once for the charter school and once for the district totals.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a:p>
        </p:txBody>
      </p:sp>
    </p:spTree>
    <p:extLst>
      <p:ext uri="{BB962C8B-B14F-4D97-AF65-F5344CB8AC3E}">
        <p14:creationId xmlns:p14="http://schemas.microsoft.com/office/powerpoint/2010/main" val="738737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What do each of these questions mean?</a:t>
            </a:r>
          </a:p>
          <a:p>
            <a:pPr marL="228600" indent="-228600" eaLnBrk="1" hangingPunct="1">
              <a:buFontTx/>
              <a:buAutoNum type="arabicPeriod"/>
              <a:defRPr/>
            </a:pPr>
            <a:r>
              <a:rPr lang="en-US" dirty="0" smtClean="0"/>
              <a:t>Property taxes: make sure to include penalties, interest and any prior property taxes for any prior years.</a:t>
            </a:r>
          </a:p>
          <a:p>
            <a:pPr marL="228600" indent="-228600" eaLnBrk="1" hangingPunct="1">
              <a:buFontTx/>
              <a:buAutoNum type="arabicPeriod"/>
              <a:defRPr/>
            </a:pPr>
            <a:r>
              <a:rPr lang="en-US" dirty="0" smtClean="0"/>
              <a:t>Federal Forest Fees: We are expecting Federal Forest fees for 2019-20</a:t>
            </a:r>
          </a:p>
          <a:p>
            <a:pPr marL="228600" indent="-228600" eaLnBrk="1" hangingPunct="1">
              <a:buFontTx/>
              <a:buAutoNum type="arabicPeriod"/>
              <a:defRPr/>
            </a:pPr>
            <a:r>
              <a:rPr lang="en-US" dirty="0" smtClean="0"/>
              <a:t>County School Fund</a:t>
            </a:r>
          </a:p>
          <a:p>
            <a:pPr marL="228600" indent="-228600" eaLnBrk="1" hangingPunct="1">
              <a:buFontTx/>
              <a:buAutoNum type="arabicPeriod"/>
              <a:defRPr/>
            </a:pPr>
            <a:r>
              <a:rPr lang="en-US" dirty="0" smtClean="0"/>
              <a:t>State Managed Timber: This may also be hard to predict so if you need to reopen you can.</a:t>
            </a:r>
          </a:p>
          <a:p>
            <a:pPr marL="228600" indent="-228600" eaLnBrk="1" hangingPunct="1">
              <a:buFontTx/>
              <a:buAutoNum type="arabicPeriod"/>
              <a:defRPr/>
            </a:pPr>
            <a:r>
              <a:rPr lang="en-US" dirty="0" smtClean="0"/>
              <a:t>Monies in lieu of Property Taxes: includes payments from SIPs and urban renewal refunds</a:t>
            </a:r>
          </a:p>
          <a:p>
            <a:pPr marL="228600" indent="-228600" eaLnBrk="1" hangingPunct="1">
              <a:buFontTx/>
              <a:buAutoNum type="arabicPeriod"/>
              <a:defRPr/>
            </a:pPr>
            <a:r>
              <a:rPr lang="en-US" dirty="0" smtClean="0"/>
              <a:t>Excess ESD revenue: This is not revenue the ESD provides in lieu of services</a:t>
            </a:r>
          </a:p>
          <a:p>
            <a:pPr marL="228600" indent="-228600" eaLnBrk="1" hangingPunct="1">
              <a:buFontTx/>
              <a:buAutoNum type="arabicPeriod"/>
              <a:defRPr/>
            </a:pPr>
            <a:r>
              <a:rPr lang="en-US" dirty="0" smtClean="0"/>
              <a:t>Local Option Taxes</a:t>
            </a:r>
          </a:p>
          <a:p>
            <a:pPr marL="228600" indent="-228600" eaLnBrk="1" hangingPunct="1">
              <a:buFontTx/>
              <a:buAutoNum type="arabicPeriod"/>
              <a:defRPr/>
            </a:pPr>
            <a:r>
              <a:rPr lang="en-US" dirty="0" smtClean="0"/>
              <a:t>Student Membership:</a:t>
            </a:r>
          </a:p>
          <a:p>
            <a:pPr marL="685800" lvl="1" indent="-228600" eaLnBrk="1" hangingPunct="1">
              <a:buFontTx/>
              <a:buAutoNum type="arabicPeriod"/>
              <a:defRPr/>
            </a:pPr>
            <a:r>
              <a:rPr lang="en-US" dirty="0" smtClean="0"/>
              <a:t>If you have full-day kindergarten, then make sure to count kindergarteners at the full-time level. If you are going to offer half-time programs, then be sure to divide your kindergarten ADM by 2 to get the correct ADM. This applies to charter schools as well. </a:t>
            </a:r>
          </a:p>
          <a:p>
            <a:pPr marL="685800" lvl="1" indent="-228600" eaLnBrk="1" hangingPunct="1">
              <a:buFontTx/>
              <a:buAutoNum type="arabicPeriod"/>
              <a:defRPr/>
            </a:pPr>
            <a:r>
              <a:rPr lang="en-US" dirty="0" smtClean="0"/>
              <a:t>If any of these numbers change as you get more information, I can reopen to allow updates. Usually wait till end</a:t>
            </a:r>
            <a:r>
              <a:rPr lang="en-US" baseline="0" dirty="0" smtClean="0"/>
              <a:t> of September. </a:t>
            </a:r>
            <a:endParaRPr lang="en-US" baseline="0" dirty="0" smtClean="0"/>
          </a:p>
          <a:p>
            <a:pPr marL="685800" lvl="1" indent="-228600" eaLnBrk="1" hangingPunct="1">
              <a:buFontTx/>
              <a:buAutoNum type="arabicPeriod"/>
              <a:defRPr/>
            </a:pPr>
            <a:r>
              <a:rPr lang="en-US" baseline="0" dirty="0" smtClean="0"/>
              <a:t>Section B – is student count not weighted. I use the number to calculate weights. </a:t>
            </a:r>
            <a:endParaRPr lang="en-US" dirty="0" smtClean="0"/>
          </a:p>
          <a:p>
            <a:pPr marL="228600" indent="-228600" eaLnBrk="1" hangingPunct="1">
              <a:buFontTx/>
              <a:buAutoNum type="arabicPeriod"/>
              <a:defRPr/>
            </a:pPr>
            <a:r>
              <a:rPr lang="en-US" dirty="0" smtClean="0"/>
              <a:t>Transportation Costs: Include all eligible transportation costs. We will apply the ratio. </a:t>
            </a:r>
            <a:r>
              <a:rPr lang="en-US" dirty="0" smtClean="0"/>
              <a:t>Includes new buses,</a:t>
            </a:r>
            <a:r>
              <a:rPr lang="en-US" baseline="0" dirty="0" smtClean="0"/>
              <a:t> bus garage, payroll. </a:t>
            </a:r>
            <a:endParaRPr lang="en-US" dirty="0" smtClean="0"/>
          </a:p>
          <a:p>
            <a:pPr marL="228600" indent="-228600" eaLnBrk="1" hangingPunct="1">
              <a:buFontTx/>
              <a:buAutoNum type="arabicPeriod"/>
              <a:defRPr/>
            </a:pPr>
            <a:r>
              <a:rPr lang="en-US" dirty="0" smtClean="0"/>
              <a:t>High Cost Disability: Best predictor of the future costs is using the past year’s actual costs Make sure you predict eligible costs for 2019-20</a:t>
            </a:r>
          </a:p>
          <a:p>
            <a:pPr marL="228600" indent="-228600" eaLnBrk="1" hangingPunct="1">
              <a:buFontTx/>
              <a:buAutoNum type="arabicPeriod"/>
              <a:defRPr/>
            </a:pPr>
            <a:endParaRPr lang="en-US" dirty="0" smtClean="0"/>
          </a:p>
          <a:p>
            <a:pPr eaLnBrk="1" hangingPunct="1">
              <a:defRPr/>
            </a:pPr>
            <a:r>
              <a:rPr lang="en-US" dirty="0" smtClean="0"/>
              <a:t>One more note. This is a chance for you to review your estimated revenues from the current year, 2018-19. If you believe that you need to make adjustments, then please make adjustments to your current revenue amounts as well so that we can make adjustments while you are still receiving payments for the 2018-19 school year</a:t>
            </a:r>
            <a:r>
              <a:rPr lang="en-US" dirty="0" smtClean="0"/>
              <a:t>. Do not enter 0</a:t>
            </a:r>
            <a:r>
              <a:rPr lang="en-US" baseline="0" dirty="0" smtClean="0"/>
              <a:t> for local revenue even if you don’t have changes. </a:t>
            </a:r>
            <a:endParaRPr lang="en-US" dirty="0" smtClean="0"/>
          </a:p>
          <a:p>
            <a:pPr eaLnBrk="1" hangingPunct="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180589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Verification Reports: These reports indicate what errors you have and when you last posted an update.</a:t>
            </a:r>
          </a:p>
          <a:p>
            <a:pPr eaLnBrk="1" hangingPunct="1"/>
            <a:endParaRPr lang="en-US" altLang="en-US" dirty="0" smtClean="0"/>
          </a:p>
          <a:p>
            <a:pPr eaLnBrk="1" hangingPunct="1"/>
            <a:r>
              <a:rPr lang="en-US" altLang="en-US" dirty="0" smtClean="0"/>
              <a:t>Summary report: This provides you with a printout of the all data you just entered.</a:t>
            </a:r>
          </a:p>
          <a:p>
            <a:pPr eaLnBrk="1" hangingPunct="1"/>
            <a:endParaRPr lang="en-US" altLang="en-US" dirty="0" smtClean="0"/>
          </a:p>
          <a:p>
            <a:pPr eaLnBrk="1" hangingPunct="1"/>
            <a:r>
              <a:rPr lang="en-US" altLang="en-US" dirty="0" smtClean="0"/>
              <a:t>Production Download: Lets you know when the data is ready for download. This report is the actual data that you submitted.</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13</a:t>
            </a:fld>
            <a:endParaRPr lang="en-US"/>
          </a:p>
        </p:txBody>
      </p:sp>
    </p:spTree>
    <p:extLst>
      <p:ext uri="{BB962C8B-B14F-4D97-AF65-F5344CB8AC3E}">
        <p14:creationId xmlns:p14="http://schemas.microsoft.com/office/powerpoint/2010/main" val="1349265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spTree>
    <p:extLst>
      <p:ext uri="{BB962C8B-B14F-4D97-AF65-F5344CB8AC3E}">
        <p14:creationId xmlns:p14="http://schemas.microsoft.com/office/powerpoint/2010/main" val="26848146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2834"/>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Tree>
    <p:extLst>
      <p:ext uri="{BB962C8B-B14F-4D97-AF65-F5344CB8AC3E}">
        <p14:creationId xmlns:p14="http://schemas.microsoft.com/office/powerpoint/2010/main" val="203180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9813"/>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3613977"/>
            <a:ext cx="2949178"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Tree>
    <p:extLst>
      <p:ext uri="{BB962C8B-B14F-4D97-AF65-F5344CB8AC3E}">
        <p14:creationId xmlns:p14="http://schemas.microsoft.com/office/powerpoint/2010/main" val="22240080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462480"/>
            <a:ext cx="7886700" cy="1325563"/>
          </a:xfrm>
        </p:spPr>
        <p:txBody>
          <a:bodyPr/>
          <a:lstStyle>
            <a:lvl1pPr algn="ctr">
              <a:defRPr>
                <a:solidFill>
                  <a:schemeClr val="tx1"/>
                </a:solidFill>
              </a:defRPr>
            </a:lvl1pPr>
          </a:lstStyle>
          <a:p>
            <a:r>
              <a:rPr lang="en-US" dirty="0" smtClean="0"/>
              <a:t>CLICK TO EDIT MASTER TITLE STYLE</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spTree>
    <p:extLst>
      <p:ext uri="{BB962C8B-B14F-4D97-AF65-F5344CB8AC3E}">
        <p14:creationId xmlns:p14="http://schemas.microsoft.com/office/powerpoint/2010/main" val="40038951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2367"/>
            <a:ext cx="6858000" cy="2274477"/>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4348915"/>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568245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47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982363"/>
            <a:ext cx="7886700" cy="2580112"/>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99293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3427255"/>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3427255"/>
            <a:ext cx="3886200" cy="2749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391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002541"/>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3440161"/>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4341655"/>
            <a:ext cx="3868340" cy="18480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3440161"/>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4341655"/>
            <a:ext cx="3887391" cy="18480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00816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022920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spTree>
    <p:extLst>
      <p:ext uri="{BB962C8B-B14F-4D97-AF65-F5344CB8AC3E}">
        <p14:creationId xmlns:p14="http://schemas.microsoft.com/office/powerpoint/2010/main" val="29321771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istrict.ode.state.or.us/"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779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949" y="-131939"/>
            <a:ext cx="3961785" cy="1325563"/>
          </a:xfrm>
        </p:spPr>
        <p:txBody>
          <a:bodyPr>
            <a:normAutofit/>
          </a:bodyPr>
          <a:lstStyle/>
          <a:p>
            <a:r>
              <a:rPr lang="en-US" altLang="en-US" sz="3200" b="0" dirty="0">
                <a:solidFill>
                  <a:prstClr val="black"/>
                </a:solidFill>
                <a:latin typeface="Arial" panose="020B0604020202020204" pitchFamily="34" charset="0"/>
                <a:cs typeface="Arial" panose="020B0604020202020204" pitchFamily="34" charset="0"/>
              </a:rPr>
              <a:t>Step 2. Enter Data</a:t>
            </a:r>
            <a:endParaRPr lang="en-US" sz="3200" dirty="0"/>
          </a:p>
        </p:txBody>
      </p:sp>
      <p:pic>
        <p:nvPicPr>
          <p:cNvPr id="3" name="Picture 2"/>
          <p:cNvPicPr>
            <a:picLocks noChangeAspect="1"/>
          </p:cNvPicPr>
          <p:nvPr/>
        </p:nvPicPr>
        <p:blipFill>
          <a:blip r:embed="rId3"/>
          <a:stretch>
            <a:fillRect/>
          </a:stretch>
        </p:blipFill>
        <p:spPr>
          <a:xfrm>
            <a:off x="316755" y="1432542"/>
            <a:ext cx="5462489" cy="4724809"/>
          </a:xfrm>
          <a:prstGeom prst="rect">
            <a:avLst/>
          </a:prstGeom>
        </p:spPr>
      </p:pic>
      <p:pic>
        <p:nvPicPr>
          <p:cNvPr id="4" name="Picture 3"/>
          <p:cNvPicPr>
            <a:picLocks noChangeAspect="1"/>
          </p:cNvPicPr>
          <p:nvPr/>
        </p:nvPicPr>
        <p:blipFill>
          <a:blip r:embed="rId4"/>
          <a:stretch>
            <a:fillRect/>
          </a:stretch>
        </p:blipFill>
        <p:spPr>
          <a:xfrm>
            <a:off x="5779244" y="1852612"/>
            <a:ext cx="2543175" cy="4143375"/>
          </a:xfrm>
          <a:prstGeom prst="rect">
            <a:avLst/>
          </a:prstGeom>
        </p:spPr>
      </p:pic>
    </p:spTree>
    <p:extLst>
      <p:ext uri="{BB962C8B-B14F-4D97-AF65-F5344CB8AC3E}">
        <p14:creationId xmlns:p14="http://schemas.microsoft.com/office/powerpoint/2010/main" val="2250866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175" y="1750855"/>
            <a:ext cx="7886700" cy="2749708"/>
          </a:xfrm>
        </p:spPr>
        <p:txBody>
          <a:bodyPr>
            <a:normAutofit fontScale="85000" lnSpcReduction="20000"/>
          </a:bodyPr>
          <a:lstStyle/>
          <a:p>
            <a:pPr marL="457200" lvl="0" indent="-457200" defTabSz="914400" eaLnBrk="0" fontAlgn="base" hangingPunct="0">
              <a:lnSpc>
                <a:spcPct val="100000"/>
              </a:lnSpc>
              <a:spcBef>
                <a:spcPct val="0"/>
              </a:spcBef>
              <a:spcAft>
                <a:spcPct val="0"/>
              </a:spcAft>
              <a:buNone/>
              <a:defRPr/>
            </a:pPr>
            <a:r>
              <a:rPr lang="en-US" sz="3200" b="1" dirty="0">
                <a:solidFill>
                  <a:prstClr val="black"/>
                </a:solidFill>
                <a:effectLst>
                  <a:outerShdw blurRad="38100" dist="38100" dir="2700000" algn="tl">
                    <a:srgbClr val="C0C0C0"/>
                  </a:outerShdw>
                </a:effectLst>
                <a:latin typeface="Arial" charset="0"/>
              </a:rPr>
              <a:t>NOTE: Saving and submitting your data</a:t>
            </a:r>
            <a:r>
              <a:rPr lang="en-US" sz="2400" b="1" dirty="0">
                <a:solidFill>
                  <a:prstClr val="black"/>
                </a:solidFill>
                <a:effectLst>
                  <a:outerShdw blurRad="38100" dist="38100" dir="2700000" algn="tl">
                    <a:srgbClr val="C0C0C0"/>
                  </a:outerShdw>
                </a:effectLst>
                <a:latin typeface="Arial" charset="0"/>
              </a:rPr>
              <a:t>	</a:t>
            </a:r>
          </a:p>
          <a:p>
            <a:pPr marL="457200" lvl="0" indent="-457200" defTabSz="914400" eaLnBrk="0" fontAlgn="base" hangingPunct="0">
              <a:lnSpc>
                <a:spcPct val="100000"/>
              </a:lnSpc>
              <a:spcBef>
                <a:spcPct val="0"/>
              </a:spcBef>
              <a:spcAft>
                <a:spcPct val="0"/>
              </a:spcAft>
              <a:buNone/>
              <a:defRPr/>
            </a:pPr>
            <a:endParaRPr lang="en-US" sz="2400" b="1" dirty="0">
              <a:solidFill>
                <a:prstClr val="black"/>
              </a:solidFill>
              <a:effectLst>
                <a:outerShdw blurRad="38100" dist="38100" dir="2700000" algn="tl">
                  <a:srgbClr val="C0C0C0"/>
                </a:outerShdw>
              </a:effectLst>
              <a:latin typeface="Arial" charset="0"/>
            </a:endParaRPr>
          </a:p>
          <a:p>
            <a:pPr marL="457200" lvl="0" indent="-457200" defTabSz="914400" eaLnBrk="0" fontAlgn="base" hangingPunct="0">
              <a:lnSpc>
                <a:spcPct val="100000"/>
              </a:lnSpc>
              <a:spcBef>
                <a:spcPct val="0"/>
              </a:spcBef>
              <a:spcAft>
                <a:spcPct val="0"/>
              </a:spcAft>
              <a:buNone/>
              <a:defRPr/>
            </a:pPr>
            <a:r>
              <a:rPr lang="en-US" sz="2400" b="1" dirty="0">
                <a:solidFill>
                  <a:prstClr val="black"/>
                </a:solidFill>
                <a:effectLst>
                  <a:outerShdw blurRad="38100" dist="38100" dir="2700000" algn="tl">
                    <a:srgbClr val="C0C0C0"/>
                  </a:outerShdw>
                </a:effectLst>
                <a:latin typeface="Arial" charset="0"/>
              </a:rPr>
              <a:t>	After you have entered your data, click the Submit button at the bottom of the page and your estimates will be uploaded to the ODE. If you need to make a correction, simply enter your new data, click on the Submit button and your previous data will be overwritten. </a:t>
            </a:r>
          </a:p>
          <a:p>
            <a:pPr marL="457200" lvl="0" indent="-457200" defTabSz="914400" eaLnBrk="0" fontAlgn="base" hangingPunct="0">
              <a:lnSpc>
                <a:spcPct val="100000"/>
              </a:lnSpc>
              <a:spcBef>
                <a:spcPct val="0"/>
              </a:spcBef>
              <a:spcAft>
                <a:spcPct val="0"/>
              </a:spcAft>
              <a:buNone/>
              <a:defRPr/>
            </a:pPr>
            <a:endParaRPr lang="en-US" sz="2400" b="1" dirty="0">
              <a:solidFill>
                <a:prstClr val="black"/>
              </a:solidFill>
              <a:effectLst>
                <a:outerShdw blurRad="38100" dist="38100" dir="2700000" algn="tl">
                  <a:srgbClr val="C0C0C0"/>
                </a:outerShdw>
              </a:effectLst>
              <a:latin typeface="Arial" charset="0"/>
            </a:endParaRPr>
          </a:p>
          <a:p>
            <a:pPr marL="457200" lvl="0" indent="-457200" defTabSz="914400" eaLnBrk="0" fontAlgn="base" hangingPunct="0">
              <a:lnSpc>
                <a:spcPct val="100000"/>
              </a:lnSpc>
              <a:spcBef>
                <a:spcPct val="0"/>
              </a:spcBef>
              <a:spcAft>
                <a:spcPct val="0"/>
              </a:spcAft>
              <a:buNone/>
              <a:defRPr/>
            </a:pPr>
            <a:r>
              <a:rPr lang="en-US" sz="2400" b="1" dirty="0">
                <a:solidFill>
                  <a:prstClr val="black"/>
                </a:solidFill>
                <a:effectLst>
                  <a:outerShdw blurRad="38100" dist="38100" dir="2700000" algn="tl">
                    <a:srgbClr val="C0C0C0"/>
                  </a:outerShdw>
                </a:effectLst>
                <a:latin typeface="Arial" charset="0"/>
              </a:rPr>
              <a:t>	The Reset button will erase all data updates entered after the last time the Submit button was selected.</a:t>
            </a:r>
            <a:endParaRPr lang="en-US" sz="2400" b="1" dirty="0">
              <a:solidFill>
                <a:prstClr val="black"/>
              </a:solidFill>
              <a:latin typeface="Arial" charset="0"/>
            </a:endParaRPr>
          </a:p>
          <a:p>
            <a:endParaRPr lang="en-US"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67050" y="4741863"/>
            <a:ext cx="2562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343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1855630"/>
            <a:ext cx="7886700" cy="3535520"/>
          </a:xfrm>
        </p:spPr>
        <p:txBody>
          <a:bodyPr>
            <a:normAutofit fontScale="85000" lnSpcReduction="20000"/>
          </a:bodyPr>
          <a:lstStyle/>
          <a:p>
            <a:pPr marL="457200" lvl="0" indent="-457200" defTabSz="914400" eaLnBrk="0" fontAlgn="base" hangingPunct="0">
              <a:lnSpc>
                <a:spcPct val="100000"/>
              </a:lnSpc>
              <a:spcBef>
                <a:spcPct val="0"/>
              </a:spcBef>
              <a:spcAft>
                <a:spcPct val="0"/>
              </a:spcAft>
              <a:buNone/>
              <a:defRPr/>
            </a:pPr>
            <a:r>
              <a:rPr lang="en-US" sz="3200" b="1" dirty="0">
                <a:solidFill>
                  <a:prstClr val="black"/>
                </a:solidFill>
                <a:effectLst>
                  <a:outerShdw blurRad="38100" dist="38100" dir="2700000" algn="tl">
                    <a:srgbClr val="C0C0C0"/>
                  </a:outerShdw>
                </a:effectLst>
                <a:latin typeface="Arial" charset="0"/>
              </a:rPr>
              <a:t>A few things to note:</a:t>
            </a:r>
          </a:p>
          <a:p>
            <a:pPr marL="457200" lvl="0" indent="-457200" defTabSz="914400" eaLnBrk="0" fontAlgn="base" hangingPunct="0">
              <a:lnSpc>
                <a:spcPct val="100000"/>
              </a:lnSpc>
              <a:spcBef>
                <a:spcPct val="0"/>
              </a:spcBef>
              <a:spcAft>
                <a:spcPct val="0"/>
              </a:spcAft>
              <a:buNone/>
              <a:defRPr/>
            </a:pPr>
            <a:endParaRPr lang="en-US" sz="3200" b="1" dirty="0">
              <a:solidFill>
                <a:prstClr val="black"/>
              </a:solidFill>
              <a:effectLst>
                <a:outerShdw blurRad="38100" dist="38100" dir="2700000" algn="tl">
                  <a:srgbClr val="C0C0C0"/>
                </a:outerShdw>
              </a:effectLst>
              <a:latin typeface="Arial" charset="0"/>
            </a:endParaRPr>
          </a:p>
          <a:p>
            <a:pPr marL="457200" lvl="0" indent="-457200" defTabSz="914400" eaLnBrk="0" fontAlgn="base" hangingPunct="0">
              <a:lnSpc>
                <a:spcPct val="100000"/>
              </a:lnSpc>
              <a:spcBef>
                <a:spcPct val="0"/>
              </a:spcBef>
              <a:spcAft>
                <a:spcPct val="0"/>
              </a:spcAft>
              <a:buNone/>
              <a:defRPr/>
            </a:pPr>
            <a:r>
              <a:rPr lang="en-US" sz="2400" b="1" dirty="0">
                <a:solidFill>
                  <a:prstClr val="black"/>
                </a:solidFill>
                <a:latin typeface="Arial" charset="0"/>
              </a:rPr>
              <a:t> 1. Make sure you enter data in every field – blank</a:t>
            </a:r>
          </a:p>
          <a:p>
            <a:pPr marL="457200" lvl="0" indent="-457200" defTabSz="914400" eaLnBrk="0" fontAlgn="base" hangingPunct="0">
              <a:lnSpc>
                <a:spcPct val="100000"/>
              </a:lnSpc>
              <a:spcBef>
                <a:spcPct val="0"/>
              </a:spcBef>
              <a:spcAft>
                <a:spcPct val="0"/>
              </a:spcAft>
              <a:buNone/>
              <a:defRPr/>
            </a:pPr>
            <a:r>
              <a:rPr lang="en-US" sz="2400" b="1" dirty="0">
                <a:solidFill>
                  <a:prstClr val="black"/>
                </a:solidFill>
                <a:latin typeface="Arial" charset="0"/>
              </a:rPr>
              <a:t>	fields are automatically converted to zeroes</a:t>
            </a:r>
          </a:p>
          <a:p>
            <a:pPr marL="457200" lvl="0" indent="-457200" defTabSz="914400" eaLnBrk="0" fontAlgn="base" hangingPunct="0">
              <a:lnSpc>
                <a:spcPct val="100000"/>
              </a:lnSpc>
              <a:spcBef>
                <a:spcPct val="0"/>
              </a:spcBef>
              <a:spcAft>
                <a:spcPct val="0"/>
              </a:spcAft>
              <a:buNone/>
              <a:defRPr/>
            </a:pPr>
            <a:r>
              <a:rPr lang="en-US" sz="2400" b="1" dirty="0">
                <a:solidFill>
                  <a:prstClr val="black"/>
                </a:solidFill>
                <a:latin typeface="Arial" charset="0"/>
              </a:rPr>
              <a:t> 2. Make sure you are properly counting kindergarteners</a:t>
            </a:r>
          </a:p>
          <a:p>
            <a:pPr marL="457200" lvl="0" indent="-457200" defTabSz="914400" eaLnBrk="0" fontAlgn="base" hangingPunct="0">
              <a:lnSpc>
                <a:spcPct val="100000"/>
              </a:lnSpc>
              <a:spcBef>
                <a:spcPct val="0"/>
              </a:spcBef>
              <a:spcAft>
                <a:spcPct val="0"/>
              </a:spcAft>
              <a:buNone/>
              <a:defRPr/>
            </a:pPr>
            <a:r>
              <a:rPr lang="en-US" sz="2400" b="1" dirty="0">
                <a:solidFill>
                  <a:prstClr val="black"/>
                </a:solidFill>
                <a:latin typeface="Arial" charset="0"/>
              </a:rPr>
              <a:t> 3. Submit 100% of estimated eligible </a:t>
            </a:r>
          </a:p>
          <a:p>
            <a:pPr marL="457200" lvl="0" indent="-457200" defTabSz="914400" eaLnBrk="0" fontAlgn="base" hangingPunct="0">
              <a:lnSpc>
                <a:spcPct val="100000"/>
              </a:lnSpc>
              <a:spcBef>
                <a:spcPct val="0"/>
              </a:spcBef>
              <a:spcAft>
                <a:spcPct val="0"/>
              </a:spcAft>
              <a:buNone/>
              <a:defRPr/>
            </a:pPr>
            <a:r>
              <a:rPr lang="en-US" sz="2400" b="1" dirty="0">
                <a:solidFill>
                  <a:prstClr val="black"/>
                </a:solidFill>
                <a:latin typeface="Arial" charset="0"/>
              </a:rPr>
              <a:t>	transportation costs – I’ll take care of </a:t>
            </a:r>
          </a:p>
          <a:p>
            <a:pPr marL="457200" lvl="0" indent="-457200" defTabSz="914400" eaLnBrk="0" fontAlgn="base" hangingPunct="0">
              <a:lnSpc>
                <a:spcPct val="100000"/>
              </a:lnSpc>
              <a:spcBef>
                <a:spcPct val="0"/>
              </a:spcBef>
              <a:spcAft>
                <a:spcPct val="0"/>
              </a:spcAft>
              <a:buNone/>
              <a:defRPr/>
            </a:pPr>
            <a:r>
              <a:rPr lang="en-US" sz="2400" b="1" dirty="0">
                <a:solidFill>
                  <a:prstClr val="black"/>
                </a:solidFill>
                <a:latin typeface="Arial" charset="0"/>
              </a:rPr>
              <a:t>	the ranking and reimbursement rates</a:t>
            </a:r>
          </a:p>
          <a:p>
            <a:pPr marL="457200" lvl="0" indent="-457200" defTabSz="914400" eaLnBrk="0" fontAlgn="base" hangingPunct="0">
              <a:lnSpc>
                <a:spcPct val="100000"/>
              </a:lnSpc>
              <a:spcBef>
                <a:spcPct val="0"/>
              </a:spcBef>
              <a:spcAft>
                <a:spcPct val="0"/>
              </a:spcAft>
              <a:buNone/>
              <a:defRPr/>
            </a:pPr>
            <a:r>
              <a:rPr lang="en-US" sz="2400" b="1" dirty="0">
                <a:solidFill>
                  <a:prstClr val="black"/>
                </a:solidFill>
                <a:latin typeface="Arial" charset="0"/>
              </a:rPr>
              <a:t> 4. Watch those zeroes…</a:t>
            </a:r>
          </a:p>
          <a:p>
            <a:pPr marL="457200" lvl="0" indent="-457200" defTabSz="914400" eaLnBrk="0" fontAlgn="base" hangingPunct="0">
              <a:lnSpc>
                <a:spcPct val="100000"/>
              </a:lnSpc>
              <a:spcBef>
                <a:spcPct val="0"/>
              </a:spcBef>
              <a:spcAft>
                <a:spcPct val="0"/>
              </a:spcAft>
              <a:buNone/>
              <a:defRPr/>
            </a:pPr>
            <a:r>
              <a:rPr lang="en-US" sz="2400" b="1" dirty="0">
                <a:solidFill>
                  <a:prstClr val="black"/>
                </a:solidFill>
                <a:latin typeface="Arial" charset="0"/>
              </a:rPr>
              <a:t> 5. Use your </a:t>
            </a:r>
            <a:r>
              <a:rPr lang="en-US" sz="2400" b="1" dirty="0" smtClean="0">
                <a:solidFill>
                  <a:prstClr val="black"/>
                </a:solidFill>
                <a:latin typeface="Arial" charset="0"/>
              </a:rPr>
              <a:t>2017-18 </a:t>
            </a:r>
            <a:r>
              <a:rPr lang="en-US" sz="2400" b="1" dirty="0">
                <a:solidFill>
                  <a:prstClr val="black"/>
                </a:solidFill>
                <a:latin typeface="Arial" charset="0"/>
              </a:rPr>
              <a:t>High Cost Students actuals</a:t>
            </a:r>
          </a:p>
          <a:p>
            <a:pPr marL="457200" lvl="0" indent="-457200" defTabSz="914400" eaLnBrk="0" fontAlgn="base" hangingPunct="0">
              <a:lnSpc>
                <a:spcPct val="100000"/>
              </a:lnSpc>
              <a:spcBef>
                <a:spcPct val="0"/>
              </a:spcBef>
              <a:spcAft>
                <a:spcPct val="0"/>
              </a:spcAft>
              <a:buNone/>
              <a:defRPr/>
            </a:pPr>
            <a:r>
              <a:rPr lang="en-US" sz="2400" b="1" dirty="0">
                <a:solidFill>
                  <a:prstClr val="black"/>
                </a:solidFill>
                <a:latin typeface="Arial" charset="0"/>
              </a:rPr>
              <a:t>	 data for your </a:t>
            </a:r>
            <a:r>
              <a:rPr lang="en-US" sz="2400" b="1" dirty="0" smtClean="0">
                <a:solidFill>
                  <a:prstClr val="black"/>
                </a:solidFill>
                <a:latin typeface="Arial" charset="0"/>
              </a:rPr>
              <a:t>2019-20 </a:t>
            </a:r>
            <a:r>
              <a:rPr lang="en-US" sz="2400" b="1" dirty="0">
                <a:solidFill>
                  <a:prstClr val="black"/>
                </a:solidFill>
                <a:latin typeface="Arial" charset="0"/>
              </a:rPr>
              <a:t>estimate</a:t>
            </a:r>
          </a:p>
          <a:p>
            <a:pPr marL="457200" lvl="0" indent="-457200" defTabSz="914400" eaLnBrk="0" fontAlgn="base" hangingPunct="0">
              <a:lnSpc>
                <a:spcPct val="100000"/>
              </a:lnSpc>
              <a:spcBef>
                <a:spcPct val="0"/>
              </a:spcBef>
              <a:spcAft>
                <a:spcPct val="0"/>
              </a:spcAft>
              <a:buNone/>
              <a:defRPr/>
            </a:pPr>
            <a:r>
              <a:rPr lang="en-US" sz="2400" b="1" dirty="0">
                <a:solidFill>
                  <a:prstClr val="black"/>
                </a:solidFill>
                <a:latin typeface="Arial" charset="0"/>
              </a:rPr>
              <a:t> 6. Charter data is included with the rest of the </a:t>
            </a:r>
          </a:p>
          <a:p>
            <a:pPr marL="457200" lvl="0" indent="-457200" defTabSz="914400" eaLnBrk="0" fontAlgn="base" hangingPunct="0">
              <a:lnSpc>
                <a:spcPct val="100000"/>
              </a:lnSpc>
              <a:spcBef>
                <a:spcPct val="0"/>
              </a:spcBef>
              <a:spcAft>
                <a:spcPct val="0"/>
              </a:spcAft>
              <a:buNone/>
              <a:defRPr/>
            </a:pPr>
            <a:r>
              <a:rPr lang="en-US" sz="2400" b="1" dirty="0">
                <a:solidFill>
                  <a:prstClr val="black"/>
                </a:solidFill>
                <a:latin typeface="Arial" charset="0"/>
              </a:rPr>
              <a:t>	district </a:t>
            </a:r>
            <a:r>
              <a:rPr lang="en-US" sz="2400" b="1" dirty="0" smtClean="0">
                <a:solidFill>
                  <a:prstClr val="black"/>
                </a:solidFill>
                <a:latin typeface="Arial" charset="0"/>
              </a:rPr>
              <a:t>data.</a:t>
            </a:r>
            <a:endParaRPr lang="en-US" sz="2400" b="1" dirty="0">
              <a:solidFill>
                <a:prstClr val="black"/>
              </a:solidFill>
              <a:latin typeface="Arial" charset="0"/>
            </a:endParaRPr>
          </a:p>
          <a:p>
            <a:endParaRPr lang="en-US" dirty="0"/>
          </a:p>
        </p:txBody>
      </p:sp>
    </p:spTree>
    <p:extLst>
      <p:ext uri="{BB962C8B-B14F-4D97-AF65-F5344CB8AC3E}">
        <p14:creationId xmlns:p14="http://schemas.microsoft.com/office/powerpoint/2010/main" val="763268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36486"/>
            <a:ext cx="7886700" cy="1325563"/>
          </a:xfrm>
        </p:spPr>
        <p:txBody>
          <a:bodyPr/>
          <a:lstStyle/>
          <a:p>
            <a:pPr algn="ctr"/>
            <a:r>
              <a:rPr lang="en-US" altLang="en-US" sz="3200" b="0" dirty="0">
                <a:solidFill>
                  <a:prstClr val="black"/>
                </a:solidFill>
                <a:latin typeface="Arial" panose="020B0604020202020204" pitchFamily="34" charset="0"/>
                <a:cs typeface="Arial" panose="020B0604020202020204" pitchFamily="34" charset="0"/>
              </a:rPr>
              <a:t>Reports section of Consolidated Collections</a:t>
            </a:r>
            <a:endParaRPr lang="en-US" dirty="0"/>
          </a:p>
        </p:txBody>
      </p:sp>
      <p:pic>
        <p:nvPicPr>
          <p:cNvPr id="4" name="Content Placeholder 3"/>
          <p:cNvPicPr>
            <a:picLocks noGrp="1" noChangeAspect="1"/>
          </p:cNvPicPr>
          <p:nvPr>
            <p:ph idx="1"/>
          </p:nvPr>
        </p:nvPicPr>
        <p:blipFill>
          <a:blip r:embed="rId3"/>
          <a:stretch>
            <a:fillRect/>
          </a:stretch>
        </p:blipFill>
        <p:spPr>
          <a:xfrm>
            <a:off x="628650" y="2307552"/>
            <a:ext cx="7886700" cy="2627071"/>
          </a:xfrm>
          <a:prstGeom prst="rect">
            <a:avLst/>
          </a:prstGeom>
        </p:spPr>
      </p:pic>
      <p:sp>
        <p:nvSpPr>
          <p:cNvPr id="5" name="Rectangle 4"/>
          <p:cNvSpPr/>
          <p:nvPr/>
        </p:nvSpPr>
        <p:spPr>
          <a:xfrm>
            <a:off x="2286000" y="5064036"/>
            <a:ext cx="4572000" cy="1200329"/>
          </a:xfrm>
          <a:prstGeom prst="rect">
            <a:avLst/>
          </a:prstGeom>
        </p:spPr>
        <p:txBody>
          <a:bodyPr>
            <a:spAutoFit/>
          </a:bodyPr>
          <a:lstStyle/>
          <a:p>
            <a:pPr marL="457200" lvl="0" indent="-457200" eaLnBrk="0" fontAlgn="base" hangingPunct="0">
              <a:spcBef>
                <a:spcPct val="0"/>
              </a:spcBef>
              <a:spcAft>
                <a:spcPct val="0"/>
              </a:spcAft>
              <a:buClr>
                <a:prstClr val="black"/>
              </a:buClr>
              <a:defRPr/>
            </a:pPr>
            <a:r>
              <a:rPr lang="en-US" b="1" dirty="0">
                <a:solidFill>
                  <a:prstClr val="black"/>
                </a:solidFill>
                <a:effectLst>
                  <a:outerShdw blurRad="38100" dist="38100" dir="2700000" algn="tl">
                    <a:srgbClr val="FFFFFF"/>
                  </a:outerShdw>
                </a:effectLst>
                <a:latin typeface="Arial" charset="0"/>
              </a:rPr>
              <a:t>Reports Menu</a:t>
            </a:r>
          </a:p>
          <a:p>
            <a:pPr marL="914400" lvl="1" indent="-457200" eaLnBrk="0" fontAlgn="base" hangingPunct="0">
              <a:spcBef>
                <a:spcPct val="0"/>
              </a:spcBef>
              <a:spcAft>
                <a:spcPct val="0"/>
              </a:spcAft>
              <a:buClr>
                <a:prstClr val="black"/>
              </a:buClr>
              <a:buFont typeface="Arial" charset="0"/>
              <a:buChar char="▪"/>
              <a:defRPr/>
            </a:pPr>
            <a:r>
              <a:rPr lang="en-US" b="1" dirty="0">
                <a:solidFill>
                  <a:prstClr val="black"/>
                </a:solidFill>
                <a:effectLst>
                  <a:outerShdw blurRad="38100" dist="38100" dir="2700000" algn="tl">
                    <a:srgbClr val="FFFFFF"/>
                  </a:outerShdw>
                </a:effectLst>
                <a:latin typeface="Arial" charset="0"/>
              </a:rPr>
              <a:t>Verification Reports</a:t>
            </a:r>
          </a:p>
          <a:p>
            <a:pPr marL="914400" lvl="1" indent="-457200" eaLnBrk="0" fontAlgn="base" hangingPunct="0">
              <a:spcBef>
                <a:spcPct val="0"/>
              </a:spcBef>
              <a:spcAft>
                <a:spcPct val="0"/>
              </a:spcAft>
              <a:buClr>
                <a:prstClr val="black"/>
              </a:buClr>
              <a:buFont typeface="Arial" charset="0"/>
              <a:buChar char="▪"/>
              <a:defRPr/>
            </a:pPr>
            <a:r>
              <a:rPr lang="en-US" b="1" dirty="0">
                <a:solidFill>
                  <a:prstClr val="black"/>
                </a:solidFill>
                <a:effectLst>
                  <a:outerShdw blurRad="38100" dist="38100" dir="2700000" algn="tl">
                    <a:srgbClr val="FFFFFF"/>
                  </a:outerShdw>
                </a:effectLst>
                <a:latin typeface="Arial" charset="0"/>
              </a:rPr>
              <a:t>Summary Report</a:t>
            </a:r>
          </a:p>
          <a:p>
            <a:pPr marL="914400" lvl="1" indent="-457200" eaLnBrk="0" fontAlgn="base" hangingPunct="0">
              <a:spcBef>
                <a:spcPct val="0"/>
              </a:spcBef>
              <a:spcAft>
                <a:spcPct val="0"/>
              </a:spcAft>
              <a:buClr>
                <a:prstClr val="black"/>
              </a:buClr>
              <a:buFont typeface="Arial" charset="0"/>
              <a:buChar char="▪"/>
              <a:defRPr/>
            </a:pPr>
            <a:r>
              <a:rPr lang="en-US" b="1" dirty="0">
                <a:solidFill>
                  <a:prstClr val="black"/>
                </a:solidFill>
                <a:effectLst>
                  <a:outerShdw blurRad="38100" dist="38100" dir="2700000" algn="tl">
                    <a:srgbClr val="FFFFFF"/>
                  </a:outerShdw>
                </a:effectLst>
                <a:latin typeface="Arial" charset="0"/>
              </a:rPr>
              <a:t>Production Download</a:t>
            </a:r>
          </a:p>
        </p:txBody>
      </p:sp>
    </p:spTree>
    <p:extLst>
      <p:ext uri="{BB962C8B-B14F-4D97-AF65-F5344CB8AC3E}">
        <p14:creationId xmlns:p14="http://schemas.microsoft.com/office/powerpoint/2010/main" val="48373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98386"/>
            <a:ext cx="7886700" cy="1325563"/>
          </a:xfrm>
        </p:spPr>
        <p:txBody>
          <a:bodyPr>
            <a:normAutofit fontScale="90000"/>
          </a:bodyPr>
          <a:lstStyle/>
          <a:p>
            <a:pPr algn="ctr"/>
            <a:r>
              <a:rPr lang="en-US" altLang="en-US" b="0" dirty="0">
                <a:solidFill>
                  <a:prstClr val="black"/>
                </a:solidFill>
                <a:latin typeface="Arial" panose="020B0604020202020204" pitchFamily="34" charset="0"/>
                <a:cs typeface="Arial" panose="020B0604020202020204" pitchFamily="34" charset="0"/>
              </a:rPr>
              <a:t>Who to contact if you experience challenges with the website?</a:t>
            </a:r>
            <a:endParaRPr lang="en-US" dirty="0"/>
          </a:p>
        </p:txBody>
      </p:sp>
      <p:sp>
        <p:nvSpPr>
          <p:cNvPr id="3" name="Content Placeholder 2"/>
          <p:cNvSpPr>
            <a:spLocks noGrp="1"/>
          </p:cNvSpPr>
          <p:nvPr>
            <p:ph idx="1"/>
          </p:nvPr>
        </p:nvSpPr>
        <p:spPr>
          <a:xfrm>
            <a:off x="628650" y="2716055"/>
            <a:ext cx="7886700" cy="2749708"/>
          </a:xfrm>
        </p:spPr>
        <p:txBody>
          <a:bodyPr/>
          <a:lstStyle/>
          <a:p>
            <a:pPr marL="0" lvl="0" indent="0" defTabSz="914400" eaLnBrk="0" fontAlgn="base" hangingPunct="0">
              <a:lnSpc>
                <a:spcPct val="100000"/>
              </a:lnSpc>
              <a:spcBef>
                <a:spcPct val="0"/>
              </a:spcBef>
              <a:spcAft>
                <a:spcPct val="0"/>
              </a:spcAft>
              <a:buClr>
                <a:prstClr val="black"/>
              </a:buClr>
              <a:buNone/>
              <a:defRPr/>
            </a:pPr>
            <a:r>
              <a:rPr lang="en-US" sz="3200" b="1" dirty="0">
                <a:solidFill>
                  <a:prstClr val="black"/>
                </a:solidFill>
                <a:effectLst>
                  <a:outerShdw blurRad="38100" dist="38100" dir="2700000" algn="tl">
                    <a:srgbClr val="C0C0C0"/>
                  </a:outerShdw>
                </a:effectLst>
                <a:latin typeface="Arial" charset="0"/>
              </a:rPr>
              <a:t>Technical Issues</a:t>
            </a:r>
          </a:p>
          <a:p>
            <a:pPr marL="0" lvl="0" indent="0" defTabSz="914400" eaLnBrk="0" fontAlgn="base" hangingPunct="0">
              <a:lnSpc>
                <a:spcPct val="100000"/>
              </a:lnSpc>
              <a:spcBef>
                <a:spcPct val="0"/>
              </a:spcBef>
              <a:spcAft>
                <a:spcPct val="0"/>
              </a:spcAft>
              <a:buClr>
                <a:prstClr val="black"/>
              </a:buClr>
              <a:buNone/>
              <a:defRPr/>
            </a:pPr>
            <a:endParaRPr lang="en-US" sz="3200" b="1" dirty="0">
              <a:solidFill>
                <a:prstClr val="black"/>
              </a:solidFill>
              <a:effectLst>
                <a:outerShdw blurRad="38100" dist="38100" dir="2700000" algn="tl">
                  <a:srgbClr val="C0C0C0"/>
                </a:outerShdw>
              </a:effectLst>
              <a:latin typeface="Arial" charset="0"/>
            </a:endParaRPr>
          </a:p>
          <a:p>
            <a:pPr marL="457200" lvl="1" indent="0" defTabSz="914400" eaLnBrk="0" fontAlgn="base" hangingPunct="0">
              <a:lnSpc>
                <a:spcPct val="100000"/>
              </a:lnSpc>
              <a:spcBef>
                <a:spcPct val="0"/>
              </a:spcBef>
              <a:spcAft>
                <a:spcPct val="0"/>
              </a:spcAft>
              <a:buClr>
                <a:prstClr val="black"/>
              </a:buClr>
              <a:buFont typeface="Arial" charset="0"/>
              <a:buChar char="▪"/>
              <a:defRPr/>
            </a:pPr>
            <a:r>
              <a:rPr lang="en-US" sz="3200" b="1" dirty="0">
                <a:solidFill>
                  <a:prstClr val="black"/>
                </a:solidFill>
                <a:effectLst>
                  <a:outerShdw blurRad="38100" dist="38100" dir="2700000" algn="tl">
                    <a:srgbClr val="C0C0C0"/>
                  </a:outerShdw>
                </a:effectLst>
                <a:latin typeface="Arial" charset="0"/>
              </a:rPr>
              <a:t> ODE Helpdesk</a:t>
            </a:r>
          </a:p>
          <a:p>
            <a:pPr marL="457200" lvl="1" indent="0" defTabSz="914400" eaLnBrk="0" fontAlgn="base" hangingPunct="0">
              <a:lnSpc>
                <a:spcPct val="100000"/>
              </a:lnSpc>
              <a:spcBef>
                <a:spcPct val="0"/>
              </a:spcBef>
              <a:spcAft>
                <a:spcPct val="0"/>
              </a:spcAft>
              <a:buClr>
                <a:prstClr val="black"/>
              </a:buClr>
              <a:buFont typeface="Arial" charset="0"/>
              <a:buChar char="▪"/>
              <a:defRPr/>
            </a:pPr>
            <a:r>
              <a:rPr lang="en-US" sz="3200" b="1" dirty="0">
                <a:solidFill>
                  <a:prstClr val="black"/>
                </a:solidFill>
                <a:effectLst>
                  <a:outerShdw blurRad="38100" dist="38100" dir="2700000" algn="tl">
                    <a:srgbClr val="C0C0C0"/>
                  </a:outerShdw>
                </a:effectLst>
                <a:latin typeface="Arial" charset="0"/>
              </a:rPr>
              <a:t> (503) 947-5715</a:t>
            </a:r>
          </a:p>
          <a:p>
            <a:pPr marL="457200" lvl="1" indent="0" defTabSz="914400" eaLnBrk="0" fontAlgn="base" hangingPunct="0">
              <a:lnSpc>
                <a:spcPct val="100000"/>
              </a:lnSpc>
              <a:spcBef>
                <a:spcPct val="0"/>
              </a:spcBef>
              <a:spcAft>
                <a:spcPct val="0"/>
              </a:spcAft>
              <a:buClr>
                <a:prstClr val="black"/>
              </a:buClr>
              <a:buFont typeface="Arial" charset="0"/>
              <a:buChar char="▪"/>
              <a:defRPr/>
            </a:pPr>
            <a:r>
              <a:rPr lang="en-US" sz="3200" b="1" dirty="0">
                <a:solidFill>
                  <a:prstClr val="black"/>
                </a:solidFill>
                <a:effectLst>
                  <a:outerShdw blurRad="38100" dist="38100" dir="2700000" algn="tl">
                    <a:srgbClr val="C0C0C0"/>
                  </a:outerShdw>
                </a:effectLst>
                <a:latin typeface="Arial" charset="0"/>
              </a:rPr>
              <a:t> ode.helpdesk@state.or.us</a:t>
            </a:r>
          </a:p>
          <a:p>
            <a:endParaRPr lang="en-US" dirty="0"/>
          </a:p>
        </p:txBody>
      </p:sp>
    </p:spTree>
    <p:extLst>
      <p:ext uri="{BB962C8B-B14F-4D97-AF65-F5344CB8AC3E}">
        <p14:creationId xmlns:p14="http://schemas.microsoft.com/office/powerpoint/2010/main" val="3379347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 of Membership and Revenues</a:t>
            </a:r>
            <a:endParaRPr lang="en-US" dirty="0"/>
          </a:p>
        </p:txBody>
      </p:sp>
      <p:sp>
        <p:nvSpPr>
          <p:cNvPr id="3" name="Content Placeholder 2"/>
          <p:cNvSpPr>
            <a:spLocks noGrp="1"/>
          </p:cNvSpPr>
          <p:nvPr>
            <p:ph idx="1"/>
          </p:nvPr>
        </p:nvSpPr>
        <p:spPr/>
        <p:txBody>
          <a:bodyPr/>
          <a:lstStyle/>
          <a:p>
            <a:r>
              <a:rPr lang="en-US" dirty="0" smtClean="0"/>
              <a:t>Contact Info</a:t>
            </a:r>
          </a:p>
          <a:p>
            <a:pPr lvl="1"/>
            <a:r>
              <a:rPr lang="en-US" dirty="0" smtClean="0"/>
              <a:t>Adam </a:t>
            </a:r>
            <a:r>
              <a:rPr lang="en-US" dirty="0" err="1" smtClean="0"/>
              <a:t>Krein</a:t>
            </a:r>
            <a:endParaRPr lang="en-US" dirty="0" smtClean="0"/>
          </a:p>
          <a:p>
            <a:pPr lvl="1"/>
            <a:r>
              <a:rPr lang="en-US" dirty="0" smtClean="0"/>
              <a:t>503-947-5678</a:t>
            </a:r>
          </a:p>
          <a:p>
            <a:pPr lvl="1"/>
            <a:r>
              <a:rPr lang="en-US" dirty="0" smtClean="0"/>
              <a:t>Adam.Krein@ode.state.or.us</a:t>
            </a:r>
            <a:endParaRPr lang="en-US" dirty="0"/>
          </a:p>
        </p:txBody>
      </p:sp>
    </p:spTree>
    <p:extLst>
      <p:ext uri="{BB962C8B-B14F-4D97-AF65-F5344CB8AC3E}">
        <p14:creationId xmlns:p14="http://schemas.microsoft.com/office/powerpoint/2010/main" val="417941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8300" y="2989976"/>
            <a:ext cx="4559578" cy="2651999"/>
          </a:xfrm>
        </p:spPr>
      </p:pic>
      <p:sp>
        <p:nvSpPr>
          <p:cNvPr id="5" name="Title 4"/>
          <p:cNvSpPr>
            <a:spLocks noGrp="1"/>
          </p:cNvSpPr>
          <p:nvPr>
            <p:ph type="title"/>
          </p:nvPr>
        </p:nvSpPr>
        <p:spPr/>
        <p:txBody>
          <a:bodyPr/>
          <a:lstStyle/>
          <a:p>
            <a:r>
              <a:rPr lang="en-US" dirty="0" smtClean="0"/>
              <a:t>Thank you for your hard work!</a:t>
            </a:r>
            <a:endParaRPr lang="en-US" dirty="0"/>
          </a:p>
        </p:txBody>
      </p:sp>
    </p:spTree>
    <p:extLst>
      <p:ext uri="{BB962C8B-B14F-4D97-AF65-F5344CB8AC3E}">
        <p14:creationId xmlns:p14="http://schemas.microsoft.com/office/powerpoint/2010/main" val="3858622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smtClean="0">
                <a:solidFill>
                  <a:prstClr val="black"/>
                </a:solidFill>
                <a:effectLst>
                  <a:outerShdw blurRad="38100" dist="38100" dir="2700000" algn="tl">
                    <a:srgbClr val="000000">
                      <a:alpha val="43137"/>
                    </a:srgbClr>
                  </a:outerShdw>
                </a:effectLst>
                <a:latin typeface="Arial" pitchFamily="34" charset="0"/>
                <a:cs typeface="Arial" pitchFamily="34" charset="0"/>
              </a:rPr>
              <a:t>2019-2020 </a:t>
            </a:r>
            <a:r>
              <a:rPr lang="en-US" sz="4000" b="0" dirty="0">
                <a:solidFill>
                  <a:prstClr val="black"/>
                </a:solidFill>
                <a:effectLst>
                  <a:outerShdw blurRad="38100" dist="38100" dir="2700000" algn="tl">
                    <a:srgbClr val="000000">
                      <a:alpha val="43137"/>
                    </a:srgbClr>
                  </a:outerShdw>
                </a:effectLst>
                <a:latin typeface="Arial" pitchFamily="34" charset="0"/>
                <a:cs typeface="Arial" pitchFamily="34" charset="0"/>
              </a:rPr>
              <a:t>Estimate of Membership and Revenue</a:t>
            </a:r>
            <a:endParaRPr lang="en-US" dirty="0"/>
          </a:p>
        </p:txBody>
      </p:sp>
      <p:sp>
        <p:nvSpPr>
          <p:cNvPr id="3" name="Content Placeholder 2"/>
          <p:cNvSpPr>
            <a:spLocks noGrp="1"/>
          </p:cNvSpPr>
          <p:nvPr>
            <p:ph idx="1"/>
          </p:nvPr>
        </p:nvSpPr>
        <p:spPr/>
        <p:txBody>
          <a:bodyPr/>
          <a:lstStyle/>
          <a:p>
            <a:r>
              <a:rPr lang="en-US" altLang="en-US" dirty="0"/>
              <a:t>Welcome to the WebEx Training!!</a:t>
            </a:r>
          </a:p>
          <a:p>
            <a:r>
              <a:rPr lang="en-US" dirty="0" smtClean="0"/>
              <a:t>How many new business managers? </a:t>
            </a:r>
            <a:endParaRPr lang="en-US" dirty="0"/>
          </a:p>
        </p:txBody>
      </p:sp>
    </p:spTree>
    <p:extLst>
      <p:ext uri="{BB962C8B-B14F-4D97-AF65-F5344CB8AC3E}">
        <p14:creationId xmlns:p14="http://schemas.microsoft.com/office/powerpoint/2010/main" val="611750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0" dirty="0">
                <a:solidFill>
                  <a:prstClr val="black"/>
                </a:solidFill>
              </a:rPr>
              <a:t>Goals of the Presentation</a:t>
            </a:r>
            <a:endParaRPr lang="en-US" dirty="0"/>
          </a:p>
        </p:txBody>
      </p:sp>
      <p:sp>
        <p:nvSpPr>
          <p:cNvPr id="3" name="Content Placeholder 2"/>
          <p:cNvSpPr>
            <a:spLocks noGrp="1"/>
          </p:cNvSpPr>
          <p:nvPr>
            <p:ph idx="1"/>
          </p:nvPr>
        </p:nvSpPr>
        <p:spPr/>
        <p:txBody>
          <a:bodyPr/>
          <a:lstStyle/>
          <a:p>
            <a:pPr>
              <a:spcBef>
                <a:spcPct val="0"/>
              </a:spcBef>
            </a:pPr>
            <a:r>
              <a:rPr lang="en-US" altLang="en-US" dirty="0"/>
              <a:t>How to access collection and where to get additional help</a:t>
            </a:r>
          </a:p>
          <a:p>
            <a:pPr>
              <a:spcBef>
                <a:spcPct val="0"/>
              </a:spcBef>
            </a:pPr>
            <a:r>
              <a:rPr lang="en-US" altLang="en-US" dirty="0"/>
              <a:t>Charter School Submission tips</a:t>
            </a:r>
          </a:p>
          <a:p>
            <a:pPr>
              <a:spcBef>
                <a:spcPct val="0"/>
              </a:spcBef>
            </a:pPr>
            <a:r>
              <a:rPr lang="en-US" altLang="en-US" dirty="0"/>
              <a:t>Explanation of Collection Fields</a:t>
            </a:r>
          </a:p>
          <a:p>
            <a:pPr>
              <a:spcBef>
                <a:spcPct val="0"/>
              </a:spcBef>
            </a:pPr>
            <a:r>
              <a:rPr lang="en-US" altLang="en-US" dirty="0"/>
              <a:t>Common Errors</a:t>
            </a:r>
          </a:p>
          <a:p>
            <a:pPr>
              <a:spcBef>
                <a:spcPct val="0"/>
              </a:spcBef>
            </a:pPr>
            <a:r>
              <a:rPr lang="en-US" altLang="en-US" dirty="0"/>
              <a:t>How to Submit the Collection</a:t>
            </a:r>
          </a:p>
          <a:p>
            <a:endParaRPr lang="en-US" dirty="0"/>
          </a:p>
        </p:txBody>
      </p:sp>
    </p:spTree>
    <p:extLst>
      <p:ext uri="{BB962C8B-B14F-4D97-AF65-F5344CB8AC3E}">
        <p14:creationId xmlns:p14="http://schemas.microsoft.com/office/powerpoint/2010/main" val="2653229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0" dirty="0">
                <a:solidFill>
                  <a:prstClr val="black"/>
                </a:solidFill>
                <a:latin typeface="+mn-lt"/>
                <a:ea typeface="+mn-ea"/>
                <a:cs typeface="+mn-cs"/>
              </a:rPr>
              <a:t>USER </a:t>
            </a:r>
            <a:r>
              <a:rPr lang="en-US" sz="2200" b="0" dirty="0" smtClean="0">
                <a:solidFill>
                  <a:prstClr val="black"/>
                </a:solidFill>
                <a:latin typeface="+mn-lt"/>
                <a:ea typeface="+mn-ea"/>
                <a:cs typeface="+mn-cs"/>
              </a:rPr>
              <a:t>GUIDES </a:t>
            </a:r>
            <a:r>
              <a:rPr lang="en-US" sz="2200" b="0" dirty="0">
                <a:solidFill>
                  <a:prstClr val="black"/>
                </a:solidFill>
                <a:latin typeface="+mn-lt"/>
                <a:ea typeface="+mn-ea"/>
                <a:cs typeface="+mn-cs"/>
              </a:rPr>
              <a:t>if you are not familiar with Consolidated Collections</a:t>
            </a:r>
            <a:endParaRPr lang="en-US" sz="2200" dirty="0">
              <a:latin typeface="+mn-lt"/>
            </a:endParaRPr>
          </a:p>
        </p:txBody>
      </p:sp>
      <p:sp>
        <p:nvSpPr>
          <p:cNvPr id="3" name="Content Placeholder 2"/>
          <p:cNvSpPr>
            <a:spLocks noGrp="1"/>
          </p:cNvSpPr>
          <p:nvPr>
            <p:ph idx="1"/>
          </p:nvPr>
        </p:nvSpPr>
        <p:spPr/>
        <p:txBody>
          <a:bodyPr>
            <a:normAutofit fontScale="92500" lnSpcReduction="10000"/>
          </a:bodyPr>
          <a:lstStyle/>
          <a:p>
            <a:pPr lvl="1"/>
            <a:r>
              <a:rPr lang="en-US" b="1" dirty="0">
                <a:effectLst>
                  <a:outerShdw blurRad="38100" dist="38100" dir="2700000" algn="tl">
                    <a:srgbClr val="C0C0C0"/>
                  </a:outerShdw>
                </a:effectLst>
              </a:rPr>
              <a:t> Consolidated Collections Student-Level User </a:t>
            </a:r>
            <a:r>
              <a:rPr lang="en-US" b="1" dirty="0" smtClean="0">
                <a:effectLst>
                  <a:outerShdw blurRad="38100" dist="38100" dir="2700000" algn="tl">
                    <a:srgbClr val="C0C0C0"/>
                  </a:outerShdw>
                </a:effectLst>
              </a:rPr>
              <a:t>Guide</a:t>
            </a:r>
            <a:endParaRPr lang="en-US" b="1" dirty="0" smtClean="0">
              <a:effectLst>
                <a:outerShdw blurRad="38100" dist="38100" dir="2700000" algn="tl">
                  <a:srgbClr val="FFFFFF"/>
                </a:outerShdw>
              </a:effectLst>
            </a:endParaRPr>
          </a:p>
          <a:p>
            <a:r>
              <a:rPr lang="en-US" b="1" u="sng" dirty="0" smtClean="0">
                <a:solidFill>
                  <a:schemeClr val="accent1">
                    <a:lumMod val="60000"/>
                    <a:lumOff val="40000"/>
                  </a:schemeClr>
                </a:solidFill>
                <a:effectLst>
                  <a:outerShdw blurRad="38100" dist="38100" dir="2700000" algn="tl">
                    <a:srgbClr val="FFFFFF"/>
                  </a:outerShdw>
                </a:effectLst>
              </a:rPr>
              <a:t>https</a:t>
            </a:r>
            <a:r>
              <a:rPr lang="en-US" b="1" u="sng" dirty="0">
                <a:solidFill>
                  <a:schemeClr val="accent1">
                    <a:lumMod val="60000"/>
                    <a:lumOff val="40000"/>
                  </a:schemeClr>
                </a:solidFill>
                <a:effectLst>
                  <a:outerShdw blurRad="38100" dist="38100" dir="2700000" algn="tl">
                    <a:srgbClr val="FFFFFF"/>
                  </a:outerShdw>
                </a:effectLst>
              </a:rPr>
              <a:t>://district.ode.state.or.us/apps/info/docs/cc_studentlevel_ug.doc</a:t>
            </a:r>
          </a:p>
          <a:p>
            <a:pPr marL="457189" lvl="1" indent="0">
              <a:buNone/>
            </a:pPr>
            <a:r>
              <a:rPr lang="en-US" b="1" dirty="0">
                <a:effectLst>
                  <a:outerShdw blurRad="38100" dist="38100" dir="2700000" algn="tl">
                    <a:srgbClr val="C0C0C0"/>
                  </a:outerShdw>
                </a:effectLst>
              </a:rPr>
              <a:t> </a:t>
            </a:r>
            <a:endParaRPr lang="en-US" b="1" dirty="0" smtClean="0">
              <a:effectLst>
                <a:outerShdw blurRad="38100" dist="38100" dir="2700000" algn="tl">
                  <a:srgbClr val="C0C0C0"/>
                </a:outerShdw>
              </a:effectLst>
            </a:endParaRPr>
          </a:p>
          <a:p>
            <a:pPr lvl="1"/>
            <a:r>
              <a:rPr lang="en-US" b="1" dirty="0" smtClean="0">
                <a:effectLst>
                  <a:outerShdw blurRad="38100" dist="38100" dir="2700000" algn="tl">
                    <a:srgbClr val="C0C0C0"/>
                  </a:outerShdw>
                </a:effectLst>
              </a:rPr>
              <a:t>Consolidated </a:t>
            </a:r>
            <a:r>
              <a:rPr lang="en-US" b="1" dirty="0">
                <a:effectLst>
                  <a:outerShdw blurRad="38100" dist="38100" dir="2700000" algn="tl">
                    <a:srgbClr val="C0C0C0"/>
                  </a:outerShdw>
                </a:effectLst>
              </a:rPr>
              <a:t>Collections Institution-Level User Guide</a:t>
            </a:r>
          </a:p>
          <a:p>
            <a:r>
              <a:rPr lang="en-US" b="1" u="sng" dirty="0" smtClean="0">
                <a:solidFill>
                  <a:schemeClr val="accent1">
                    <a:lumMod val="60000"/>
                    <a:lumOff val="40000"/>
                  </a:schemeClr>
                </a:solidFill>
                <a:effectLst>
                  <a:outerShdw blurRad="38100" dist="38100" dir="2700000" algn="tl">
                    <a:srgbClr val="FFFFFF"/>
                  </a:outerShdw>
                </a:effectLst>
              </a:rPr>
              <a:t>https</a:t>
            </a:r>
            <a:r>
              <a:rPr lang="en-US" b="1" u="sng" dirty="0">
                <a:solidFill>
                  <a:schemeClr val="accent1">
                    <a:lumMod val="60000"/>
                    <a:lumOff val="40000"/>
                  </a:schemeClr>
                </a:solidFill>
                <a:effectLst>
                  <a:outerShdw blurRad="38100" dist="38100" dir="2700000" algn="tl">
                    <a:srgbClr val="FFFFFF"/>
                  </a:outerShdw>
                </a:effectLst>
              </a:rPr>
              <a:t>://district.ode.state.or.us/apps/info/docs/cc_instlevel_ug.doc</a:t>
            </a:r>
          </a:p>
          <a:p>
            <a:endParaRPr lang="en-US" dirty="0"/>
          </a:p>
        </p:txBody>
      </p:sp>
    </p:spTree>
    <p:extLst>
      <p:ext uri="{BB962C8B-B14F-4D97-AF65-F5344CB8AC3E}">
        <p14:creationId xmlns:p14="http://schemas.microsoft.com/office/powerpoint/2010/main" val="3372615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smtClean="0">
                <a:solidFill>
                  <a:prstClr val="black"/>
                </a:solidFill>
                <a:effectLst>
                  <a:outerShdw blurRad="38100" dist="38100" dir="2700000" algn="tl">
                    <a:srgbClr val="000000">
                      <a:alpha val="43137"/>
                    </a:srgbClr>
                  </a:outerShdw>
                </a:effectLst>
                <a:latin typeface="Arial" pitchFamily="34" charset="0"/>
                <a:cs typeface="Arial" pitchFamily="34" charset="0"/>
              </a:rPr>
              <a:t>2019-20</a:t>
            </a:r>
            <a:r>
              <a:rPr lang="en-US" sz="3600" b="0" dirty="0" smtClean="0">
                <a:solidFill>
                  <a:sysClr val="windowText" lastClr="000000"/>
                </a:solidFill>
                <a:effectLst>
                  <a:outerShdw blurRad="38100" dist="38100" dir="2700000" algn="tl">
                    <a:srgbClr val="000000">
                      <a:alpha val="43137"/>
                    </a:srgbClr>
                  </a:outerShdw>
                </a:effectLst>
                <a:latin typeface="Arial" pitchFamily="34" charset="0"/>
                <a:cs typeface="Arial" pitchFamily="34" charset="0"/>
              </a:rPr>
              <a:t> </a:t>
            </a:r>
            <a:r>
              <a:rPr lang="en-US" sz="3600" b="0" dirty="0">
                <a:solidFill>
                  <a:sysClr val="windowText" lastClr="000000"/>
                </a:solidFill>
                <a:effectLst>
                  <a:outerShdw blurRad="38100" dist="38100" dir="2700000" algn="tl">
                    <a:srgbClr val="000000">
                      <a:alpha val="43137"/>
                    </a:srgbClr>
                  </a:outerShdw>
                </a:effectLst>
                <a:latin typeface="Arial" pitchFamily="34" charset="0"/>
                <a:cs typeface="Arial" pitchFamily="34" charset="0"/>
              </a:rPr>
              <a:t>Estimate of Membership &amp; Revenues Collection Timeline:</a:t>
            </a:r>
            <a:endParaRPr lang="en-US" dirty="0"/>
          </a:p>
        </p:txBody>
      </p:sp>
      <p:sp>
        <p:nvSpPr>
          <p:cNvPr id="3" name="Content Placeholder 2"/>
          <p:cNvSpPr>
            <a:spLocks noGrp="1"/>
          </p:cNvSpPr>
          <p:nvPr>
            <p:ph idx="1"/>
          </p:nvPr>
        </p:nvSpPr>
        <p:spPr/>
        <p:txBody>
          <a:bodyPr/>
          <a:lstStyle/>
          <a:p>
            <a:pPr marL="457200" lvl="1" indent="0" defTabSz="914400" eaLnBrk="0" hangingPunct="0">
              <a:lnSpc>
                <a:spcPct val="100000"/>
              </a:lnSpc>
              <a:spcBef>
                <a:spcPct val="20000"/>
              </a:spcBef>
              <a:buClr>
                <a:prstClr val="black"/>
              </a:buClr>
              <a:buNone/>
              <a:defRPr/>
            </a:pPr>
            <a:r>
              <a:rPr lang="en-US" sz="28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Opens</a:t>
            </a:r>
            <a:r>
              <a:rPr lang="en-US" sz="2800" b="1" dirty="0">
                <a:solidFill>
                  <a:prstClr val="black"/>
                </a:solidFill>
                <a:effectLst>
                  <a:outerShdw blurRad="38100" dist="38100" dir="2700000" algn="tl">
                    <a:srgbClr val="000000">
                      <a:alpha val="43137"/>
                    </a:srgbClr>
                  </a:outerShdw>
                </a:effectLst>
                <a:latin typeface="Arial" pitchFamily="34" charset="0"/>
                <a:cs typeface="Arial" pitchFamily="34" charset="0"/>
              </a:rPr>
              <a:t>: October </a:t>
            </a:r>
            <a:r>
              <a:rPr lang="en-US" sz="28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25, 2018</a:t>
            </a:r>
            <a:endParaRPr lang="en-US" sz="28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a:p>
            <a:pPr marL="457200" lvl="1" indent="0" defTabSz="914400" eaLnBrk="0" hangingPunct="0">
              <a:lnSpc>
                <a:spcPct val="100000"/>
              </a:lnSpc>
              <a:spcBef>
                <a:spcPct val="20000"/>
              </a:spcBef>
              <a:buClr>
                <a:prstClr val="black"/>
              </a:buClr>
              <a:buNone/>
              <a:defRPr/>
            </a:pPr>
            <a:r>
              <a:rPr lang="en-US" sz="3600" b="1" dirty="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800" b="1" dirty="0">
                <a:solidFill>
                  <a:prstClr val="black"/>
                </a:solidFill>
                <a:effectLst>
                  <a:outerShdw blurRad="38100" dist="38100" dir="2700000" algn="tl">
                    <a:srgbClr val="000000">
                      <a:alpha val="43137"/>
                    </a:srgbClr>
                  </a:outerShdw>
                </a:effectLst>
                <a:latin typeface="Arial" pitchFamily="34" charset="0"/>
                <a:cs typeface="Arial" pitchFamily="34" charset="0"/>
              </a:rPr>
              <a:t>Closes: December </a:t>
            </a:r>
            <a:r>
              <a:rPr lang="en-US" sz="28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17, 2018</a:t>
            </a:r>
            <a:endParaRPr lang="en-US" sz="2800" dirty="0">
              <a:solidFill>
                <a:prstClr val="black">
                  <a:tint val="75000"/>
                </a:prstClr>
              </a:solidFill>
            </a:endParaRPr>
          </a:p>
          <a:p>
            <a:endParaRPr lang="en-US" dirty="0"/>
          </a:p>
        </p:txBody>
      </p:sp>
      <p:pic>
        <p:nvPicPr>
          <p:cNvPr id="4" name="Picture 3"/>
          <p:cNvPicPr>
            <a:picLocks noChangeAspect="1"/>
          </p:cNvPicPr>
          <p:nvPr/>
        </p:nvPicPr>
        <p:blipFill>
          <a:blip r:embed="rId3"/>
          <a:stretch>
            <a:fillRect/>
          </a:stretch>
        </p:blipFill>
        <p:spPr>
          <a:xfrm>
            <a:off x="6083708" y="3695589"/>
            <a:ext cx="2310584" cy="2213040"/>
          </a:xfrm>
          <a:prstGeom prst="rect">
            <a:avLst/>
          </a:prstGeom>
        </p:spPr>
      </p:pic>
    </p:spTree>
    <p:extLst>
      <p:ext uri="{BB962C8B-B14F-4D97-AF65-F5344CB8AC3E}">
        <p14:creationId xmlns:p14="http://schemas.microsoft.com/office/powerpoint/2010/main" val="1260329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b="0" dirty="0">
                <a:solidFill>
                  <a:prstClr val="black"/>
                </a:solidFill>
              </a:rPr>
              <a:t>HOW DO YOU ACCESS THE COLLECTION?</a:t>
            </a:r>
            <a:endParaRPr lang="en-US" dirty="0"/>
          </a:p>
        </p:txBody>
      </p:sp>
      <p:sp>
        <p:nvSpPr>
          <p:cNvPr id="3" name="Content Placeholder 2"/>
          <p:cNvSpPr>
            <a:spLocks noGrp="1"/>
          </p:cNvSpPr>
          <p:nvPr>
            <p:ph idx="1"/>
          </p:nvPr>
        </p:nvSpPr>
        <p:spPr/>
        <p:txBody>
          <a:bodyPr/>
          <a:lstStyle/>
          <a:p>
            <a:pPr marL="0" lvl="0" indent="0" defTabSz="914400" fontAlgn="base">
              <a:lnSpc>
                <a:spcPct val="100000"/>
              </a:lnSpc>
              <a:spcBef>
                <a:spcPct val="0"/>
              </a:spcBef>
              <a:spcAft>
                <a:spcPct val="0"/>
              </a:spcAft>
              <a:buFontTx/>
              <a:buAutoNum type="arabicPeriod"/>
            </a:pPr>
            <a:r>
              <a:rPr lang="en-US" altLang="en-US" sz="1800" dirty="0">
                <a:solidFill>
                  <a:srgbClr val="1F497D"/>
                </a:solidFill>
                <a:latin typeface="Century Gothic" panose="020B0502020202020204" pitchFamily="34" charset="0"/>
              </a:rPr>
              <a:t>Log onto district website at the following URL: </a:t>
            </a:r>
            <a:r>
              <a:rPr lang="en-US" altLang="en-US" sz="1800" dirty="0">
                <a:solidFill>
                  <a:srgbClr val="C00000"/>
                </a:solidFill>
                <a:latin typeface="Century Gothic" panose="020B0502020202020204" pitchFamily="34" charset="0"/>
                <a:hlinkClick r:id="rId2"/>
              </a:rPr>
              <a:t>https://district.ode.state.or.us/</a:t>
            </a:r>
            <a:endParaRPr lang="en-US" altLang="en-US" sz="1800" dirty="0">
              <a:solidFill>
                <a:srgbClr val="C00000"/>
              </a:solidFill>
              <a:latin typeface="Century Gothic" panose="020B0502020202020204" pitchFamily="34" charset="0"/>
            </a:endParaRPr>
          </a:p>
          <a:p>
            <a:pPr marL="0" lvl="0" indent="0" defTabSz="914400" fontAlgn="base">
              <a:lnSpc>
                <a:spcPct val="100000"/>
              </a:lnSpc>
              <a:spcBef>
                <a:spcPct val="0"/>
              </a:spcBef>
              <a:spcAft>
                <a:spcPct val="0"/>
              </a:spcAft>
              <a:buFontTx/>
              <a:buAutoNum type="arabicPeriod"/>
            </a:pPr>
            <a:endParaRPr lang="en-US" altLang="en-US" sz="1800" dirty="0">
              <a:solidFill>
                <a:srgbClr val="C00000"/>
              </a:solidFill>
              <a:latin typeface="Century Gothic" panose="020B0502020202020204" pitchFamily="34" charset="0"/>
            </a:endParaRPr>
          </a:p>
          <a:p>
            <a:pPr marL="0" lvl="0" indent="0" defTabSz="914400" fontAlgn="base">
              <a:lnSpc>
                <a:spcPct val="100000"/>
              </a:lnSpc>
              <a:spcBef>
                <a:spcPct val="0"/>
              </a:spcBef>
              <a:spcAft>
                <a:spcPct val="0"/>
              </a:spcAft>
              <a:buFontTx/>
              <a:buAutoNum type="arabicPeriod"/>
            </a:pPr>
            <a:r>
              <a:rPr lang="en-US" altLang="en-US" sz="1800" dirty="0">
                <a:solidFill>
                  <a:srgbClr val="1F497D"/>
                </a:solidFill>
                <a:latin typeface="Century Gothic" panose="020B0502020202020204" pitchFamily="34" charset="0"/>
              </a:rPr>
              <a:t>Access the collection under the Institutions Collections in your Consolidated Collections</a:t>
            </a:r>
            <a:endParaRPr lang="en-US" dirty="0"/>
          </a:p>
        </p:txBody>
      </p:sp>
      <p:pic>
        <p:nvPicPr>
          <p:cNvPr id="4" name="Picture 3"/>
          <p:cNvPicPr>
            <a:picLocks noChangeAspect="1"/>
          </p:cNvPicPr>
          <p:nvPr/>
        </p:nvPicPr>
        <p:blipFill>
          <a:blip r:embed="rId3"/>
          <a:stretch>
            <a:fillRect/>
          </a:stretch>
        </p:blipFill>
        <p:spPr>
          <a:xfrm>
            <a:off x="6213623" y="2714991"/>
            <a:ext cx="2450804" cy="1518036"/>
          </a:xfrm>
          <a:prstGeom prst="rect">
            <a:avLst/>
          </a:prstGeom>
        </p:spPr>
      </p:pic>
      <p:pic>
        <p:nvPicPr>
          <p:cNvPr id="6" name="Picture 5"/>
          <p:cNvPicPr>
            <a:picLocks noChangeAspect="1"/>
          </p:cNvPicPr>
          <p:nvPr/>
        </p:nvPicPr>
        <p:blipFill>
          <a:blip r:embed="rId4"/>
          <a:stretch>
            <a:fillRect/>
          </a:stretch>
        </p:blipFill>
        <p:spPr>
          <a:xfrm>
            <a:off x="726701" y="4949532"/>
            <a:ext cx="7690597" cy="1505427"/>
          </a:xfrm>
          <a:prstGeom prst="rect">
            <a:avLst/>
          </a:prstGeom>
        </p:spPr>
      </p:pic>
    </p:spTree>
    <p:extLst>
      <p:ext uri="{BB962C8B-B14F-4D97-AF65-F5344CB8AC3E}">
        <p14:creationId xmlns:p14="http://schemas.microsoft.com/office/powerpoint/2010/main" val="4158307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defTabSz="914400" eaLnBrk="0" hangingPunct="0">
              <a:lnSpc>
                <a:spcPct val="100000"/>
              </a:lnSpc>
              <a:spcBef>
                <a:spcPts val="0"/>
              </a:spcBef>
              <a:defRPr/>
            </a:pPr>
            <a:r>
              <a:rPr lang="en-US" sz="2400" dirty="0">
                <a:solidFill>
                  <a:prstClr val="black"/>
                </a:solidFill>
                <a:effectLst>
                  <a:outerShdw blurRad="38100" dist="38100" dir="2700000" algn="tl">
                    <a:srgbClr val="C0C0C0"/>
                  </a:outerShdw>
                </a:effectLst>
                <a:ea typeface="+mn-ea"/>
                <a:cs typeface="+mn-cs"/>
              </a:rPr>
              <a:t>Select the collection from the Institutions Collections</a:t>
            </a:r>
            <a:br>
              <a:rPr lang="en-US" sz="2400" dirty="0">
                <a:solidFill>
                  <a:prstClr val="black"/>
                </a:solidFill>
                <a:effectLst>
                  <a:outerShdw blurRad="38100" dist="38100" dir="2700000" algn="tl">
                    <a:srgbClr val="C0C0C0"/>
                  </a:outerShdw>
                </a:effectLst>
                <a:ea typeface="+mn-ea"/>
                <a:cs typeface="+mn-cs"/>
              </a:rPr>
            </a:br>
            <a:r>
              <a:rPr lang="en-US" sz="2400" dirty="0">
                <a:solidFill>
                  <a:prstClr val="black"/>
                </a:solidFill>
                <a:effectLst>
                  <a:outerShdw blurRad="38100" dist="38100" dir="2700000" algn="tl">
                    <a:srgbClr val="C0C0C0"/>
                  </a:outerShdw>
                </a:effectLst>
                <a:ea typeface="+mn-ea"/>
                <a:cs typeface="+mn-cs"/>
              </a:rPr>
              <a:t>drop-down list…</a:t>
            </a:r>
            <a:br>
              <a:rPr lang="en-US" sz="2400" dirty="0">
                <a:solidFill>
                  <a:prstClr val="black"/>
                </a:solidFill>
                <a:effectLst>
                  <a:outerShdw blurRad="38100" dist="38100" dir="2700000" algn="tl">
                    <a:srgbClr val="C0C0C0"/>
                  </a:outerShdw>
                </a:effectLst>
                <a:ea typeface="+mn-ea"/>
                <a:cs typeface="+mn-cs"/>
              </a:rPr>
            </a:br>
            <a:endParaRPr lang="en-US" dirty="0"/>
          </a:p>
        </p:txBody>
      </p:sp>
      <p:pic>
        <p:nvPicPr>
          <p:cNvPr id="4" name="Content Placeholder 3"/>
          <p:cNvPicPr>
            <a:picLocks noGrp="1" noChangeAspect="1"/>
          </p:cNvPicPr>
          <p:nvPr>
            <p:ph idx="1"/>
          </p:nvPr>
        </p:nvPicPr>
        <p:blipFill>
          <a:blip r:embed="rId2"/>
          <a:stretch>
            <a:fillRect/>
          </a:stretch>
        </p:blipFill>
        <p:spPr>
          <a:xfrm>
            <a:off x="628650" y="2797330"/>
            <a:ext cx="7886700" cy="2047566"/>
          </a:xfrm>
          <a:prstGeom prst="rect">
            <a:avLst/>
          </a:prstGeom>
        </p:spPr>
      </p:pic>
    </p:spTree>
    <p:extLst>
      <p:ext uri="{BB962C8B-B14F-4D97-AF65-F5344CB8AC3E}">
        <p14:creationId xmlns:p14="http://schemas.microsoft.com/office/powerpoint/2010/main" val="1136243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36536"/>
            <a:ext cx="7886700" cy="1325563"/>
          </a:xfrm>
        </p:spPr>
        <p:txBody>
          <a:bodyPr/>
          <a:lstStyle/>
          <a:p>
            <a:r>
              <a:rPr lang="en-US" altLang="en-US" b="0" dirty="0">
                <a:solidFill>
                  <a:prstClr val="black"/>
                </a:solidFill>
              </a:rPr>
              <a:t>Keep in mind..</a:t>
            </a:r>
            <a:endParaRPr lang="en-US" dirty="0"/>
          </a:p>
        </p:txBody>
      </p:sp>
      <p:sp>
        <p:nvSpPr>
          <p:cNvPr id="3" name="Content Placeholder 2"/>
          <p:cNvSpPr>
            <a:spLocks noGrp="1"/>
          </p:cNvSpPr>
          <p:nvPr>
            <p:ph idx="1"/>
          </p:nvPr>
        </p:nvSpPr>
        <p:spPr>
          <a:xfrm>
            <a:off x="628650" y="2817655"/>
            <a:ext cx="7886700" cy="2749708"/>
          </a:xfrm>
        </p:spPr>
        <p:txBody>
          <a:bodyPr>
            <a:normAutofit fontScale="92500" lnSpcReduction="10000"/>
          </a:bodyPr>
          <a:lstStyle/>
          <a:p>
            <a:r>
              <a:rPr lang="en-US" altLang="en-US" dirty="0"/>
              <a:t>Charter School Reminder</a:t>
            </a:r>
          </a:p>
          <a:p>
            <a:pPr lvl="1"/>
            <a:r>
              <a:rPr lang="en-US" altLang="en-US" dirty="0"/>
              <a:t>Charter school data will be combined with the rest of the district’s data</a:t>
            </a:r>
          </a:p>
          <a:p>
            <a:r>
              <a:rPr lang="en-US" altLang="en-US" dirty="0" smtClean="0"/>
              <a:t>Full </a:t>
            </a:r>
            <a:r>
              <a:rPr lang="en-US" altLang="en-US" dirty="0"/>
              <a:t>Day Kindergarten Reminder</a:t>
            </a:r>
          </a:p>
          <a:p>
            <a:pPr lvl="1"/>
            <a:r>
              <a:rPr lang="en-US" altLang="en-US" dirty="0"/>
              <a:t>If your district is offering full day kindergarten then enter kindergarten students at 1.0 ADM</a:t>
            </a:r>
          </a:p>
          <a:p>
            <a:pPr lvl="1"/>
            <a:r>
              <a:rPr lang="en-US" altLang="en-US" dirty="0"/>
              <a:t>If your district is not offering full day kindergarten then enter kindergarten students at 0.5 ADM</a:t>
            </a:r>
          </a:p>
          <a:p>
            <a:endParaRPr lang="en-US" dirty="0"/>
          </a:p>
        </p:txBody>
      </p:sp>
    </p:spTree>
    <p:extLst>
      <p:ext uri="{BB962C8B-B14F-4D97-AF65-F5344CB8AC3E}">
        <p14:creationId xmlns:p14="http://schemas.microsoft.com/office/powerpoint/2010/main" val="1279621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88886"/>
            <a:ext cx="7886700" cy="1325563"/>
          </a:xfrm>
        </p:spPr>
        <p:txBody>
          <a:bodyPr/>
          <a:lstStyle/>
          <a:p>
            <a:r>
              <a:rPr lang="en-US" altLang="en-US" dirty="0"/>
              <a:t>Step 1: Choose your institution</a:t>
            </a:r>
            <a:endParaRPr lang="en-US" dirty="0"/>
          </a:p>
        </p:txBody>
      </p:sp>
      <p:pic>
        <p:nvPicPr>
          <p:cNvPr id="4" name="Content Placeholder 3"/>
          <p:cNvPicPr>
            <a:picLocks noGrp="1" noChangeAspect="1"/>
          </p:cNvPicPr>
          <p:nvPr>
            <p:ph idx="1"/>
          </p:nvPr>
        </p:nvPicPr>
        <p:blipFill>
          <a:blip r:embed="rId3"/>
          <a:stretch>
            <a:fillRect/>
          </a:stretch>
        </p:blipFill>
        <p:spPr>
          <a:xfrm>
            <a:off x="628650" y="2404856"/>
            <a:ext cx="7886700" cy="2375314"/>
          </a:xfrm>
          <a:prstGeom prst="rect">
            <a:avLst/>
          </a:prstGeom>
        </p:spPr>
      </p:pic>
      <p:sp>
        <p:nvSpPr>
          <p:cNvPr id="5" name="Rectangle 4"/>
          <p:cNvSpPr/>
          <p:nvPr/>
        </p:nvSpPr>
        <p:spPr>
          <a:xfrm>
            <a:off x="628650" y="4941658"/>
            <a:ext cx="7886700" cy="1446550"/>
          </a:xfrm>
          <a:prstGeom prst="rect">
            <a:avLst/>
          </a:prstGeom>
        </p:spPr>
        <p:txBody>
          <a:bodyPr wrap="square">
            <a:spAutoFit/>
          </a:bodyPr>
          <a:lstStyle/>
          <a:p>
            <a:r>
              <a:rPr lang="en-US" altLang="en-US" sz="2400" dirty="0"/>
              <a:t>Use the pull down menu to choose the district institution ID</a:t>
            </a:r>
          </a:p>
          <a:p>
            <a:pPr lvl="1"/>
            <a:r>
              <a:rPr lang="en-US" altLang="en-US" sz="1600" dirty="0"/>
              <a:t>You should not see your charter schools</a:t>
            </a:r>
          </a:p>
          <a:p>
            <a:r>
              <a:rPr lang="en-US" altLang="en-US" sz="2400" dirty="0"/>
              <a:t>Once you have chosen the institution fill in the questions on the collection</a:t>
            </a:r>
          </a:p>
        </p:txBody>
      </p:sp>
    </p:spTree>
    <p:extLst>
      <p:ext uri="{BB962C8B-B14F-4D97-AF65-F5344CB8AC3E}">
        <p14:creationId xmlns:p14="http://schemas.microsoft.com/office/powerpoint/2010/main" val="497140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_Powerpoint Template B.PPTX" id="{96F27AB4-AF82-42E6-A316-4ECB30EF5FF2}" vid="{15248127-89CE-43BA-8A2F-46967EC84D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ODE_Powerpoint Template B</Template>
  <TotalTime>135</TotalTime>
  <Words>1144</Words>
  <Application>Microsoft Office PowerPoint</Application>
  <PresentationFormat>On-screen Show (4:3)</PresentationFormat>
  <Paragraphs>130</Paragraphs>
  <Slides>16</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Century Gothic</vt:lpstr>
      <vt:lpstr>ODE_Powerpoint Template B</vt:lpstr>
      <vt:lpstr>PowerPoint Presentation</vt:lpstr>
      <vt:lpstr>2019-2020 Estimate of Membership and Revenue</vt:lpstr>
      <vt:lpstr>Goals of the Presentation</vt:lpstr>
      <vt:lpstr>USER GUIDES if you are not familiar with Consolidated Collections</vt:lpstr>
      <vt:lpstr>2019-20 Estimate of Membership &amp; Revenues Collection Timeline:</vt:lpstr>
      <vt:lpstr>HOW DO YOU ACCESS THE COLLECTION?</vt:lpstr>
      <vt:lpstr>Select the collection from the Institutions Collections drop-down list… </vt:lpstr>
      <vt:lpstr>Keep in mind..</vt:lpstr>
      <vt:lpstr>Step 1: Choose your institution</vt:lpstr>
      <vt:lpstr>Step 2. Enter Data</vt:lpstr>
      <vt:lpstr>PowerPoint Presentation</vt:lpstr>
      <vt:lpstr>PowerPoint Presentation</vt:lpstr>
      <vt:lpstr>Reports section of Consolidated Collections</vt:lpstr>
      <vt:lpstr>Who to contact if you experience challenges with the website?</vt:lpstr>
      <vt:lpstr>Estimate of Membership and Revenues</vt:lpstr>
      <vt:lpstr>Thank you for your hard work!</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KREIN Adam - ODE</dc:creator>
  <cp:lastModifiedBy>KREIN Adam - ODE</cp:lastModifiedBy>
  <cp:revision>17</cp:revision>
  <cp:lastPrinted>2017-08-28T18:38:33Z</cp:lastPrinted>
  <dcterms:created xsi:type="dcterms:W3CDTF">2017-10-16T18:45:08Z</dcterms:created>
  <dcterms:modified xsi:type="dcterms:W3CDTF">2018-10-12T20:58:38Z</dcterms:modified>
</cp:coreProperties>
</file>