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5" r:id="rId1"/>
    <p:sldMasterId id="2147483698" r:id="rId2"/>
    <p:sldMasterId id="2147483750" r:id="rId3"/>
  </p:sldMasterIdLst>
  <p:notesMasterIdLst>
    <p:notesMasterId r:id="rId18"/>
  </p:notesMasterIdLst>
  <p:handoutMasterIdLst>
    <p:handoutMasterId r:id="rId19"/>
  </p:handoutMasterIdLst>
  <p:sldIdLst>
    <p:sldId id="1600" r:id="rId4"/>
    <p:sldId id="490" r:id="rId5"/>
    <p:sldId id="1622" r:id="rId6"/>
    <p:sldId id="1623" r:id="rId7"/>
    <p:sldId id="1641" r:id="rId8"/>
    <p:sldId id="528" r:id="rId9"/>
    <p:sldId id="1625" r:id="rId10"/>
    <p:sldId id="536" r:id="rId11"/>
    <p:sldId id="4208" r:id="rId12"/>
    <p:sldId id="4209" r:id="rId13"/>
    <p:sldId id="2635" r:id="rId14"/>
    <p:sldId id="542" r:id="rId15"/>
    <p:sldId id="4207" r:id="rId16"/>
    <p:sldId id="550" r:id="rId17"/>
  </p:sldIdLst>
  <p:sldSz cx="9144000" cy="5143500" type="screen16x9"/>
  <p:notesSz cx="7010400" cy="9296400"/>
  <p:custDataLst>
    <p:tags r:id="rId20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orient="horz" pos="2917">
          <p15:clr>
            <a:srgbClr val="A4A3A4"/>
          </p15:clr>
        </p15:guide>
        <p15:guide id="3" orient="horz" pos="562">
          <p15:clr>
            <a:srgbClr val="A4A3A4"/>
          </p15:clr>
        </p15:guide>
        <p15:guide id="4" pos="2880">
          <p15:clr>
            <a:srgbClr val="A4A3A4"/>
          </p15:clr>
        </p15:guide>
        <p15:guide id="5" pos="804">
          <p15:clr>
            <a:srgbClr val="A4A3A4"/>
          </p15:clr>
        </p15:guide>
        <p15:guide id="6" pos="5385">
          <p15:clr>
            <a:srgbClr val="A4A3A4"/>
          </p15:clr>
        </p15:guide>
        <p15:guide id="7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ene Kipniss" initials="EK" lastIdx="9" clrIdx="0">
    <p:extLst>
      <p:ext uri="{19B8F6BF-5375-455C-9EA6-DF929625EA0E}">
        <p15:presenceInfo xmlns:p15="http://schemas.microsoft.com/office/powerpoint/2012/main" userId="S-1-5-21-454037540-764274348-3311895737-877769" providerId="AD"/>
      </p:ext>
    </p:extLst>
  </p:cmAuthor>
  <p:cmAuthor id="2" name="Emily Sochia" initials="ES" lastIdx="2" clrIdx="1">
    <p:extLst>
      <p:ext uri="{19B8F6BF-5375-455C-9EA6-DF929625EA0E}">
        <p15:presenceInfo xmlns:p15="http://schemas.microsoft.com/office/powerpoint/2012/main" userId="S-1-5-21-454037540-764274348-3311895737-1432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C"/>
    <a:srgbClr val="333F48"/>
    <a:srgbClr val="DB8A06"/>
    <a:srgbClr val="00A3AD"/>
    <a:srgbClr val="C1C6C8"/>
    <a:srgbClr val="74AA50"/>
    <a:srgbClr val="0086BF"/>
    <a:srgbClr val="FFCD0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9826" autoAdjust="0"/>
  </p:normalViewPr>
  <p:slideViewPr>
    <p:cSldViewPr snapToGrid="0">
      <p:cViewPr varScale="1">
        <p:scale>
          <a:sx n="103" d="100"/>
          <a:sy n="103" d="100"/>
        </p:scale>
        <p:origin x="500" y="56"/>
      </p:cViewPr>
      <p:guideLst>
        <p:guide orient="horz" pos="758"/>
        <p:guide orient="horz" pos="2917"/>
        <p:guide orient="horz" pos="562"/>
        <p:guide pos="2880"/>
        <p:guide pos="804"/>
        <p:guide pos="5385"/>
        <p:guide pos="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169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15133"/>
            <a:ext cx="5609574" cy="41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1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FontTx/>
              <a:buNone/>
            </a:pPr>
            <a:endParaRPr lang="en-US" sz="10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09BFF-9304-4EE8-967B-56F816FBB8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5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AC-Title-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FA1672B-3421-FC4D-B0F7-F13BC5FD4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743200"/>
            <a:ext cx="7315200" cy="64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0">
                <a:solidFill>
                  <a:srgbClr val="003B5C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14AD63-1056-2A4C-A630-49D4A2147A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3589062"/>
            <a:ext cx="7315200" cy="15426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8340B09-8795-5D41-B040-2B6A6CAE9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3801154"/>
            <a:ext cx="7315200" cy="1682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8DC2F31-74D5-F040-AC53-308DC7A20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4152819"/>
            <a:ext cx="7315200" cy="20188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1828800"/>
            <a:ext cx="73152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800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77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D85955-C3D5-0F41-A630-7E4536CB2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72F927-5867-F64B-8051-BACF68D0E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B32B83-EFDF-4383-A73F-14C7D29B2B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B25570-041E-4257-9F9E-B548DE2C6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48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371600" y="1645920"/>
            <a:ext cx="7315200" cy="292608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1371600" y="1097280"/>
            <a:ext cx="7315200" cy="4572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53C3C1-2A37-2148-AEEE-9D290A169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9CC1E3D-1BE5-514C-B3E7-B8C2E14E9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4864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6615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FFD57D-BFB7-2640-824A-00B005593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82C78F-66E6-3F45-BCA3-FFF71D5D0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4864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4CAB4A-D6E7-BE40-8A8C-087C4500586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371600" y="1097280"/>
            <a:ext cx="7315200" cy="3474720"/>
          </a:xfrm>
        </p:spPr>
        <p:txBody>
          <a:bodyPr/>
          <a:lstStyle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033178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1371600" y="1097280"/>
            <a:ext cx="3474720" cy="347472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/>
            </a:lvl1pPr>
            <a:lvl2pPr marL="457200">
              <a:lnSpc>
                <a:spcPct val="100000"/>
              </a:lnSpc>
              <a:spcBef>
                <a:spcPts val="400"/>
              </a:spcBef>
              <a:defRPr sz="1600"/>
            </a:lvl2pPr>
            <a:lvl3pPr marL="685800">
              <a:lnSpc>
                <a:spcPct val="100000"/>
              </a:lnSpc>
              <a:spcBef>
                <a:spcPts val="400"/>
              </a:spcBef>
              <a:defRPr sz="1600"/>
            </a:lvl3pPr>
            <a:lvl4pPr marL="914400" indent="-228600">
              <a:lnSpc>
                <a:spcPct val="100000"/>
              </a:lnSpc>
              <a:spcBef>
                <a:spcPts val="400"/>
              </a:spcBef>
              <a:defRPr sz="16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212080" y="1097280"/>
            <a:ext cx="3474720" cy="347472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/>
            </a:lvl1pPr>
            <a:lvl2pPr marL="457200">
              <a:lnSpc>
                <a:spcPct val="100000"/>
              </a:lnSpc>
              <a:spcBef>
                <a:spcPts val="400"/>
              </a:spcBef>
              <a:defRPr sz="1600"/>
            </a:lvl2pPr>
            <a:lvl3pPr marL="685800">
              <a:lnSpc>
                <a:spcPct val="100000"/>
              </a:lnSpc>
              <a:spcBef>
                <a:spcPts val="400"/>
              </a:spcBef>
              <a:defRPr sz="1600"/>
            </a:lvl3pPr>
            <a:lvl4pPr marL="914400" indent="-228600">
              <a:lnSpc>
                <a:spcPct val="100000"/>
              </a:lnSpc>
              <a:spcBef>
                <a:spcPts val="400"/>
              </a:spcBef>
              <a:defRPr sz="16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0208B2-E4ED-DE46-9E66-9D7F8E50E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E3EB61-5EB5-AE48-ADF5-909A04DC3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4864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07579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371600" y="1097280"/>
            <a:ext cx="3474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b="1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1371600" y="1645920"/>
            <a:ext cx="3474720" cy="29260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212080" y="1097280"/>
            <a:ext cx="3474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b="1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212080" y="1645920"/>
            <a:ext cx="3474720" cy="292608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AA58ED-2BA7-1B47-B448-961A46246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4E9F8CA-C195-364C-A93E-DF7BFE429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4864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75110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371598" y="1097280"/>
            <a:ext cx="4389120" cy="34747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943600" y="109728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85750" indent="-285750">
              <a:buNone/>
              <a:defRPr lang="en-US" sz="1400" b="1" dirty="0" smtClean="0"/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943600" y="1645920"/>
            <a:ext cx="2743200" cy="2926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400" b="0"/>
            </a:lvl1pPr>
            <a:lvl2pPr marL="400050" indent="0">
              <a:spcBef>
                <a:spcPts val="500"/>
              </a:spcBef>
              <a:buFontTx/>
              <a:buNone/>
              <a:defRPr sz="1400"/>
            </a:lvl2pPr>
            <a:lvl3pPr marL="800100" indent="0">
              <a:spcBef>
                <a:spcPts val="500"/>
              </a:spcBef>
              <a:buFontTx/>
              <a:buNone/>
              <a:defRPr sz="1400"/>
            </a:lvl3pPr>
            <a:lvl4pPr marL="1143000" indent="0">
              <a:spcBef>
                <a:spcPts val="500"/>
              </a:spcBef>
              <a:buFontTx/>
              <a:buNone/>
              <a:defRPr sz="1400"/>
            </a:lvl4pPr>
            <a:lvl5pPr marL="1485900" indent="0">
              <a:spcBef>
                <a:spcPts val="500"/>
              </a:spcBef>
              <a:buFontTx/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16FB54-82F2-6D4F-8D36-0247F4CA3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4A76CF-2C3C-C644-AB2D-4306813AB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4864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28223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371598" y="1097280"/>
            <a:ext cx="3291840" cy="34747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029200" y="1554480"/>
            <a:ext cx="3657600" cy="3017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400" b="0"/>
            </a:lvl1pPr>
            <a:lvl2pPr marL="400050" indent="0">
              <a:spcBef>
                <a:spcPts val="500"/>
              </a:spcBef>
              <a:buFontTx/>
              <a:buNone/>
              <a:defRPr sz="1400"/>
            </a:lvl2pPr>
            <a:lvl3pPr marL="800100" indent="0">
              <a:spcBef>
                <a:spcPts val="500"/>
              </a:spcBef>
              <a:buFontTx/>
              <a:buNone/>
              <a:defRPr sz="1400"/>
            </a:lvl3pPr>
            <a:lvl4pPr marL="1143000" indent="0">
              <a:spcBef>
                <a:spcPts val="500"/>
              </a:spcBef>
              <a:buFontTx/>
              <a:buNone/>
              <a:defRPr sz="1400"/>
            </a:lvl4pPr>
            <a:lvl5pPr marL="1485900" indent="0">
              <a:spcBef>
                <a:spcPts val="500"/>
              </a:spcBef>
              <a:buFontTx/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 bwMode="gray">
          <a:xfrm>
            <a:off x="5029200" y="1097280"/>
            <a:ext cx="3657600" cy="365760"/>
          </a:xfrm>
          <a:prstGeom prst="rect">
            <a:avLst/>
          </a:prstGeom>
        </p:spPr>
        <p:txBody>
          <a:bodyPr bIns="0" anchor="t" anchorCtr="0"/>
          <a:lstStyle>
            <a:lvl1pPr marL="0" indent="0">
              <a:spcBef>
                <a:spcPts val="1000"/>
              </a:spcBef>
              <a:buFontTx/>
              <a:buNone/>
              <a:defRPr sz="1400" b="1"/>
            </a:lvl1pPr>
            <a:lvl2pPr marL="400050" indent="0">
              <a:spcBef>
                <a:spcPts val="500"/>
              </a:spcBef>
              <a:buFontTx/>
              <a:buNone/>
              <a:defRPr sz="1400" b="1"/>
            </a:lvl2pPr>
            <a:lvl3pPr marL="800100" indent="0">
              <a:spcBef>
                <a:spcPts val="500"/>
              </a:spcBef>
              <a:buFontTx/>
              <a:buNone/>
              <a:defRPr sz="1400" b="1"/>
            </a:lvl3pPr>
            <a:lvl4pPr marL="1143000" indent="0">
              <a:spcBef>
                <a:spcPts val="500"/>
              </a:spcBef>
              <a:buFontTx/>
              <a:buNone/>
              <a:defRPr sz="1400" b="1"/>
            </a:lvl4pPr>
            <a:lvl5pPr marL="1485900" indent="0">
              <a:spcBef>
                <a:spcPts val="500"/>
              </a:spcBef>
              <a:buFontTx/>
              <a:buNone/>
              <a:defRPr sz="1400" b="1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4D5A6-156F-BB41-8B9D-A9006E54A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71AF5C-D2A2-124F-8426-5FBD04ED5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54864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6846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D85955-C3D5-0F41-A630-7E4536CB2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72F927-5867-F64B-8051-BACF68D0E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4864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61769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FA1672B-3421-FC4D-B0F7-F13BC5FD4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743200"/>
            <a:ext cx="7315200" cy="64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800" b="0" i="0">
                <a:solidFill>
                  <a:srgbClr val="003B5C"/>
                </a:solidFill>
                <a:latin typeface="Arial" panose="020B0604020202020204" pitchFamily="34" charset="0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1828800"/>
            <a:ext cx="73152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800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828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09294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1828800"/>
            <a:ext cx="73152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800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87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371600" y="1828800"/>
            <a:ext cx="7315200" cy="2743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1371600" y="1280160"/>
            <a:ext cx="7315200" cy="4572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53C3C1-2A37-2148-AEEE-9D290A169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9CC1E3D-1BE5-514C-B3E7-B8C2E14E9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AA234F-E143-462C-9EDB-6E367005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FFD57D-BFB7-2640-824A-00B005593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82C78F-66E6-3F45-BCA3-FFF71D5D0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4CAB4A-D6E7-BE40-8A8C-087C4500586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371600" y="1280160"/>
            <a:ext cx="7315200" cy="3291840"/>
          </a:xfrm>
        </p:spPr>
        <p:txBody>
          <a:bodyPr/>
          <a:lstStyle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54CEF-6589-4B7D-BBBA-0C209DF96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577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1371600" y="1280160"/>
            <a:ext cx="3474720" cy="329184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/>
            </a:lvl1pPr>
            <a:lvl2pPr marL="457200">
              <a:lnSpc>
                <a:spcPct val="100000"/>
              </a:lnSpc>
              <a:spcBef>
                <a:spcPts val="400"/>
              </a:spcBef>
              <a:defRPr sz="1600"/>
            </a:lvl2pPr>
            <a:lvl3pPr marL="685800">
              <a:lnSpc>
                <a:spcPct val="100000"/>
              </a:lnSpc>
              <a:spcBef>
                <a:spcPts val="400"/>
              </a:spcBef>
              <a:defRPr sz="1600"/>
            </a:lvl3pPr>
            <a:lvl4pPr marL="914400" indent="-228600">
              <a:lnSpc>
                <a:spcPct val="100000"/>
              </a:lnSpc>
              <a:spcBef>
                <a:spcPts val="400"/>
              </a:spcBef>
              <a:defRPr sz="16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212080" y="1280160"/>
            <a:ext cx="3474720" cy="3291840"/>
          </a:xfrm>
          <a:prstGeom prst="rect">
            <a:avLst/>
          </a:prstGeom>
        </p:spPr>
        <p:txBody>
          <a:bodyPr/>
          <a:lstStyle>
            <a:lvl1pPr marL="228600">
              <a:lnSpc>
                <a:spcPct val="100000"/>
              </a:lnSpc>
              <a:spcBef>
                <a:spcPts val="400"/>
              </a:spcBef>
              <a:defRPr sz="1800"/>
            </a:lvl1pPr>
            <a:lvl2pPr marL="457200">
              <a:lnSpc>
                <a:spcPct val="100000"/>
              </a:lnSpc>
              <a:spcBef>
                <a:spcPts val="400"/>
              </a:spcBef>
              <a:defRPr sz="1600"/>
            </a:lvl2pPr>
            <a:lvl3pPr marL="685800">
              <a:lnSpc>
                <a:spcPct val="100000"/>
              </a:lnSpc>
              <a:spcBef>
                <a:spcPts val="400"/>
              </a:spcBef>
              <a:defRPr sz="1600"/>
            </a:lvl3pPr>
            <a:lvl4pPr marL="914400" indent="-228600">
              <a:lnSpc>
                <a:spcPct val="100000"/>
              </a:lnSpc>
              <a:spcBef>
                <a:spcPts val="400"/>
              </a:spcBef>
              <a:defRPr sz="16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0208B2-E4ED-DE46-9E66-9D7F8E50E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E3EB61-5EB5-AE48-ADF5-909A04DC3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2351A-55C4-4B28-836B-E70C28106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2400" y="4663440"/>
            <a:ext cx="914400" cy="182880"/>
          </a:xfrm>
        </p:spPr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371600" y="1280160"/>
            <a:ext cx="3474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b="1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1371600" y="1828800"/>
            <a:ext cx="3474720" cy="27432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212080" y="1280160"/>
            <a:ext cx="3474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b="1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212080" y="1828800"/>
            <a:ext cx="3474720" cy="27432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 marL="1485900" indent="0">
              <a:spcBef>
                <a:spcPts val="500"/>
              </a:spcBef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AA58ED-2BA7-1B47-B448-961A46246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4E9F8CA-C195-364C-A93E-DF7BFE429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91F03-CE6B-4B2D-ACE4-34744E53D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371598" y="1280160"/>
            <a:ext cx="4389120" cy="32918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943600" y="128016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85750" indent="-285750">
              <a:buNone/>
              <a:defRPr lang="en-US" sz="1400" b="1" dirty="0" smtClean="0"/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943600" y="1828800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400" b="0"/>
            </a:lvl1pPr>
            <a:lvl2pPr marL="400050" indent="0">
              <a:spcBef>
                <a:spcPts val="500"/>
              </a:spcBef>
              <a:buFontTx/>
              <a:buNone/>
              <a:defRPr sz="1400"/>
            </a:lvl2pPr>
            <a:lvl3pPr marL="800100" indent="0">
              <a:spcBef>
                <a:spcPts val="500"/>
              </a:spcBef>
              <a:buFontTx/>
              <a:buNone/>
              <a:defRPr sz="1400"/>
            </a:lvl3pPr>
            <a:lvl4pPr marL="1143000" indent="0">
              <a:spcBef>
                <a:spcPts val="500"/>
              </a:spcBef>
              <a:buFontTx/>
              <a:buNone/>
              <a:defRPr sz="1400"/>
            </a:lvl4pPr>
            <a:lvl5pPr marL="1485900" indent="0">
              <a:spcBef>
                <a:spcPts val="500"/>
              </a:spcBef>
              <a:buFontTx/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16FB54-82F2-6D4F-8D36-0247F4CA3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4A76CF-2C3C-C644-AB2D-4306813AB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9BB37C-CEBA-466B-9FA3-9E89EC82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6959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371598" y="1280160"/>
            <a:ext cx="3291840" cy="32918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029200" y="1737360"/>
            <a:ext cx="3657600" cy="2834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Tx/>
              <a:buNone/>
              <a:defRPr sz="1400" b="0"/>
            </a:lvl1pPr>
            <a:lvl2pPr marL="400050" indent="0">
              <a:spcBef>
                <a:spcPts val="500"/>
              </a:spcBef>
              <a:buFontTx/>
              <a:buNone/>
              <a:defRPr sz="1400"/>
            </a:lvl2pPr>
            <a:lvl3pPr marL="800100" indent="0">
              <a:spcBef>
                <a:spcPts val="500"/>
              </a:spcBef>
              <a:buFontTx/>
              <a:buNone/>
              <a:defRPr sz="1400"/>
            </a:lvl3pPr>
            <a:lvl4pPr marL="1143000" indent="0">
              <a:spcBef>
                <a:spcPts val="500"/>
              </a:spcBef>
              <a:buFontTx/>
              <a:buNone/>
              <a:defRPr sz="1400"/>
            </a:lvl4pPr>
            <a:lvl5pPr marL="1485900" indent="0">
              <a:spcBef>
                <a:spcPts val="500"/>
              </a:spcBef>
              <a:buFontTx/>
              <a:buNone/>
              <a:defRPr sz="1400" b="0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 bwMode="gray">
          <a:xfrm>
            <a:off x="5029200" y="1280160"/>
            <a:ext cx="3657600" cy="365760"/>
          </a:xfrm>
          <a:prstGeom prst="rect">
            <a:avLst/>
          </a:prstGeom>
        </p:spPr>
        <p:txBody>
          <a:bodyPr bIns="0" anchor="t" anchorCtr="0"/>
          <a:lstStyle>
            <a:lvl1pPr marL="0" indent="0">
              <a:spcBef>
                <a:spcPts val="1000"/>
              </a:spcBef>
              <a:buFontTx/>
              <a:buNone/>
              <a:defRPr sz="1400" b="1"/>
            </a:lvl1pPr>
            <a:lvl2pPr marL="400050" indent="0">
              <a:spcBef>
                <a:spcPts val="500"/>
              </a:spcBef>
              <a:buFontTx/>
              <a:buNone/>
              <a:defRPr sz="1400" b="1"/>
            </a:lvl2pPr>
            <a:lvl3pPr marL="800100" indent="0">
              <a:spcBef>
                <a:spcPts val="500"/>
              </a:spcBef>
              <a:buFontTx/>
              <a:buNone/>
              <a:defRPr sz="1400" b="1"/>
            </a:lvl3pPr>
            <a:lvl4pPr marL="1143000" indent="0">
              <a:spcBef>
                <a:spcPts val="500"/>
              </a:spcBef>
              <a:buFontTx/>
              <a:buNone/>
              <a:defRPr sz="1400" b="1"/>
            </a:lvl4pPr>
            <a:lvl5pPr marL="1485900" indent="0">
              <a:spcBef>
                <a:spcPts val="500"/>
              </a:spcBef>
              <a:buFontTx/>
              <a:buNone/>
              <a:defRPr sz="1400" b="1" i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4D5A6-156F-BB41-8B9D-A9006E54A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71AF5C-D2A2-124F-8426-5FBD04ED5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594360"/>
            <a:ext cx="7315200" cy="274320"/>
          </a:xfrm>
        </p:spPr>
        <p:txBody>
          <a:bodyPr/>
          <a:lstStyle>
            <a:lvl1pPr marL="0" indent="0">
              <a:buFontTx/>
              <a:buNone/>
              <a:defRPr sz="1600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B59CFB-4FB5-4513-B521-40CC949628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0931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C4806109-F4A3-D641-A480-FA626C80C4D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88720" y="4754880"/>
            <a:ext cx="7315200" cy="182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800" b="0" i="0" dirty="0">
                <a:solidFill>
                  <a:schemeClr val="bg1"/>
                </a:solidFill>
                <a:latin typeface="Arial" panose="020B0604020202020204" pitchFamily="34" charset="0"/>
                <a:cs typeface="Arial" charset="0"/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7009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7" r:id="rId2"/>
    <p:sldLayoutId id="214748374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368871" y="889491"/>
            <a:ext cx="7785762" cy="274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E3AE14-31BA-8F43-A8F3-4B1103A8BCB2}"/>
              </a:ext>
            </a:extLst>
          </p:cNvPr>
          <p:cNvGrpSpPr/>
          <p:nvPr userDrawn="1"/>
        </p:nvGrpSpPr>
        <p:grpSpPr>
          <a:xfrm>
            <a:off x="137160" y="301752"/>
            <a:ext cx="1045416" cy="548640"/>
            <a:chOff x="155448" y="182880"/>
            <a:chExt cx="1045416" cy="54864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127FD12-15DC-634B-8C44-500E3F645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55448" y="457200"/>
              <a:ext cx="1013460" cy="27432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8D7C603-8AB5-4E44-8947-D28D000B4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2880" y="182880"/>
              <a:ext cx="1017984" cy="228600"/>
            </a:xfrm>
            <a:prstGeom prst="rect">
              <a:avLst/>
            </a:prstGeom>
          </p:spPr>
        </p:pic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6B975AE-7FE4-844C-B7AF-B5E67ECBF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1371600" y="1280160"/>
            <a:ext cx="73152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555911F2-5A73-CE48-A889-BEB18469545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371600" y="4663440"/>
            <a:ext cx="7315200" cy="182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accent1"/>
                </a:solidFill>
                <a:latin typeface="+mj-lt"/>
                <a:cs typeface="Arial" charset="0"/>
              </a:rPr>
              <a:t>Confidential &amp; Proprietary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A7F0A0A-BC8F-7349-AE3F-2EEE5AE9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7DDA72F-8AC3-4D81-BBEA-4CA70E9EC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663440"/>
            <a:ext cx="9144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29739603-0C7B-4D79-81AB-14F9F211B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02" r:id="rId3"/>
    <p:sldLayoutId id="2147483712" r:id="rId4"/>
    <p:sldLayoutId id="2147483730" r:id="rId5"/>
    <p:sldLayoutId id="2147483731" r:id="rId6"/>
    <p:sldLayoutId id="2147483704" r:id="rId7"/>
    <p:sldLayoutId id="2147483705" r:id="rId8"/>
    <p:sldLayoutId id="2147483749" r:id="rId9"/>
  </p:sldLayoutIdLst>
  <p:transition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3"/>
        </a:buClr>
        <a:buChar char="•"/>
        <a:defRPr sz="1800" b="1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–"/>
        <a:defRPr sz="1600">
          <a:solidFill>
            <a:schemeClr val="tx2"/>
          </a:solidFill>
          <a:latin typeface="+mn-lt"/>
        </a:defRPr>
      </a:lvl2pPr>
      <a:lvl3pPr marL="6858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•"/>
        <a:defRPr sz="1600">
          <a:solidFill>
            <a:schemeClr val="tx2"/>
          </a:solidFill>
          <a:latin typeface="+mn-lt"/>
        </a:defRPr>
      </a:lvl3pPr>
      <a:lvl4pPr marL="9144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–"/>
        <a:defRPr sz="1600">
          <a:solidFill>
            <a:schemeClr val="tx2"/>
          </a:solidFill>
          <a:latin typeface="+mn-lt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4"/>
        </a:buClr>
        <a:buChar char="•"/>
        <a:defRPr sz="1400" b="0" i="1">
          <a:solidFill>
            <a:schemeClr val="tx2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368871" y="889491"/>
            <a:ext cx="7785762" cy="2743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E3AE14-31BA-8F43-A8F3-4B1103A8BCB2}"/>
              </a:ext>
            </a:extLst>
          </p:cNvPr>
          <p:cNvGrpSpPr/>
          <p:nvPr userDrawn="1"/>
        </p:nvGrpSpPr>
        <p:grpSpPr>
          <a:xfrm>
            <a:off x="137160" y="301752"/>
            <a:ext cx="1045416" cy="548640"/>
            <a:chOff x="155448" y="182880"/>
            <a:chExt cx="1045416" cy="54864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127FD12-15DC-634B-8C44-500E3F645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55448" y="457200"/>
              <a:ext cx="1013460" cy="27432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8D7C603-8AB5-4E44-8947-D28D000B4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2880" y="182880"/>
              <a:ext cx="1017984" cy="228600"/>
            </a:xfrm>
            <a:prstGeom prst="rect">
              <a:avLst/>
            </a:prstGeom>
          </p:spPr>
        </p:pic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6B975AE-7FE4-844C-B7AF-B5E67ECBF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1371600" y="1097280"/>
            <a:ext cx="73152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555911F2-5A73-CE48-A889-BEB18469545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371600" y="4754880"/>
            <a:ext cx="6400800" cy="182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accent1"/>
                </a:solidFill>
                <a:latin typeface="+mj-lt"/>
                <a:cs typeface="Arial" charset="0"/>
              </a:rPr>
              <a:t>Confidential and Proprietary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A7F0A0A-BC8F-7349-AE3F-2EEE5AE9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0"/>
            <a:ext cx="7315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0905FBE-FC03-48A2-9B3B-1743D8FBC655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772400" y="4754880"/>
            <a:ext cx="914400" cy="182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</a:pPr>
            <a:fld id="{68F20559-2413-4582-AA4E-A39340D6239C}" type="slidenum">
              <a:rPr lang="en-US" sz="800" smtClean="0">
                <a:solidFill>
                  <a:schemeClr val="accent1"/>
                </a:solidFill>
                <a:latin typeface="+mj-lt"/>
                <a:cs typeface="Arial" charset="0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US" sz="80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ransition>
    <p:wipe dir="r"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3"/>
        </a:buClr>
        <a:buChar char="•"/>
        <a:defRPr sz="1800" b="1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–"/>
        <a:defRPr sz="1600">
          <a:solidFill>
            <a:schemeClr val="tx2"/>
          </a:solidFill>
          <a:latin typeface="+mn-lt"/>
        </a:defRPr>
      </a:lvl2pPr>
      <a:lvl3pPr marL="6858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•"/>
        <a:defRPr sz="1600">
          <a:solidFill>
            <a:schemeClr val="tx2"/>
          </a:solidFill>
          <a:latin typeface="+mn-lt"/>
        </a:defRPr>
      </a:lvl3pPr>
      <a:lvl4pPr marL="914400" indent="-22860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3"/>
        </a:buClr>
        <a:buChar char="–"/>
        <a:defRPr sz="1600">
          <a:solidFill>
            <a:schemeClr val="tx2"/>
          </a:solidFill>
          <a:latin typeface="+mn-lt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4"/>
        </a:buClr>
        <a:buChar char="•"/>
        <a:defRPr sz="1400" b="0" i="1">
          <a:solidFill>
            <a:schemeClr val="tx2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ecurity.org/ms-isac/services/ncs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s://www.cisecurity.org/ms-isac/services/ncs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Sochia@cisecurity.org" TargetMode="External"/><Relationship Id="rId2" Type="http://schemas.openxmlformats.org/officeDocument/2006/relationships/hyperlink" Target="mailto:NCSR@cisecurity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cyberframework/framewor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1120140" y="1821180"/>
            <a:ext cx="6903720" cy="1249680"/>
          </a:xfrm>
        </p:spPr>
        <p:txBody>
          <a:bodyPr/>
          <a:lstStyle/>
          <a:p>
            <a:pPr algn="ctr"/>
            <a:r>
              <a:rPr lang="en-US" dirty="0"/>
              <a:t>Cyber Disruption Workgroup – Nationwide Cybersecurity Review (NCSR)</a:t>
            </a: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A09666C3-665A-4941-A55F-8E08738F203F}"/>
              </a:ext>
            </a:extLst>
          </p:cNvPr>
          <p:cNvSpPr txBox="1">
            <a:spLocks/>
          </p:cNvSpPr>
          <p:nvPr/>
        </p:nvSpPr>
        <p:spPr>
          <a:xfrm>
            <a:off x="1371600" y="3589062"/>
            <a:ext cx="7315200" cy="12496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000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Emily Sochia – Manager, Maturity Services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4" name="Text Placeholder 33">
            <a:extLst>
              <a:ext uri="{FF2B5EF4-FFF2-40B4-BE49-F238E27FC236}">
                <a16:creationId xmlns:a16="http://schemas.microsoft.com/office/drawing/2014/main" id="{56549A60-3DC5-46AF-89F9-5D4BA81F9B5F}"/>
              </a:ext>
            </a:extLst>
          </p:cNvPr>
          <p:cNvSpPr txBox="1">
            <a:spLocks/>
          </p:cNvSpPr>
          <p:nvPr/>
        </p:nvSpPr>
        <p:spPr>
          <a:xfrm>
            <a:off x="1371600" y="4213902"/>
            <a:ext cx="7315200" cy="20188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000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01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October 12,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65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30D0-8210-4E02-9C6F-5BB80D86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Findings – Oregon Locals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1C88B-6A9F-41C3-8009-B5F783364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0F7B1-B996-490A-ACE4-A7A162A7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43 local entitles from Oregon participated in the 2021 NCSR</a:t>
            </a:r>
          </a:p>
          <a:p>
            <a:r>
              <a:rPr lang="en-US" dirty="0"/>
              <a:t>Supply Chain Risk Management was the lowest scoring category – this is the lowest for all SLTTs</a:t>
            </a:r>
          </a:p>
          <a:p>
            <a:pPr lvl="1"/>
            <a:r>
              <a:rPr lang="en-US" dirty="0"/>
              <a:t>Supply Chain Cybersecurity Resources Guide</a:t>
            </a:r>
            <a:endParaRPr lang="en-US" b="0" dirty="0"/>
          </a:p>
          <a:p>
            <a:r>
              <a:rPr lang="en-US" dirty="0"/>
              <a:t>51% reported they have Not Implemented Baseline Configuration-Change Control</a:t>
            </a:r>
          </a:p>
          <a:p>
            <a:pPr lvl="1"/>
            <a:r>
              <a:rPr lang="en-US" dirty="0"/>
              <a:t>CIS </a:t>
            </a:r>
            <a:r>
              <a:rPr lang="en-US" dirty="0" err="1"/>
              <a:t>SecureSuite</a:t>
            </a:r>
            <a:r>
              <a:rPr lang="en-US" dirty="0"/>
              <a:t> available at no cost for all SLTT entities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8D9B5-B992-44B2-A30C-946E750E3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17990B6-9F95-43A7-8406-AC6B1F4D5F50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TLP:</a:t>
            </a:r>
            <a:r>
              <a:rPr lang="en-US" b="1" dirty="0">
                <a:solidFill>
                  <a:prstClr val="white"/>
                </a:solidFill>
              </a:rPr>
              <a:t>WHITE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41525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067A-956F-4338-BAB9-5CDE3B64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Findings – All SLTT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010F3-9729-41C9-8CB6-2A43BEBA8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83D7-EFBF-4A5F-96B9-DBA602C9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Budgeting </a:t>
            </a:r>
          </a:p>
          <a:p>
            <a:pPr lvl="1"/>
            <a:r>
              <a:rPr lang="en-US" dirty="0"/>
              <a:t>Organizations stating that they had dedicated </a:t>
            </a:r>
            <a:r>
              <a:rPr lang="en-US" b="1" u="sng" dirty="0"/>
              <a:t>at least 3% </a:t>
            </a:r>
            <a:r>
              <a:rPr lang="en-US" dirty="0"/>
              <a:t>of their IT budget to cybersecurity activity scored </a:t>
            </a:r>
            <a:r>
              <a:rPr lang="en-US" b="1" u="sng" dirty="0"/>
              <a:t>21% higher, </a:t>
            </a:r>
            <a:r>
              <a:rPr lang="en-US" dirty="0"/>
              <a:t>on average, than those stating that they did not have a dedicated cybersecurity budget.</a:t>
            </a:r>
          </a:p>
          <a:p>
            <a:r>
              <a:rPr lang="en-US" dirty="0"/>
              <a:t>Security Framework Adoption Correlates to Higher Scores</a:t>
            </a:r>
          </a:p>
          <a:p>
            <a:pPr lvl="1"/>
            <a:r>
              <a:rPr lang="en-US" dirty="0"/>
              <a:t>Entities that currently employ a security framework, such as the CIS Controls, the NIST CSF, or ISO 27000 series, scored 48% higher than those organizations that do not. </a:t>
            </a:r>
          </a:p>
          <a:p>
            <a:r>
              <a:rPr lang="en-US" dirty="0"/>
              <a:t>Cybersecurity Executive Reporting</a:t>
            </a:r>
          </a:p>
          <a:p>
            <a:pPr lvl="1"/>
            <a:r>
              <a:rPr lang="en-US" dirty="0"/>
              <a:t>Organizations that have mandated cybersecurity reporting to executives scored 65% higher than those with non-existent reporting.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5DE3E-DD44-475D-8544-F9237A7E8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93B2EA6-8754-4745-AE45-9DAAB9694632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TLP:WHITE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320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4FA1-74FF-4197-93C5-9B7F9EE3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End-User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0AF5F-F378-4500-9E6F-C689C632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066" y="994410"/>
            <a:ext cx="7315200" cy="388620"/>
          </a:xfrm>
        </p:spPr>
        <p:txBody>
          <a:bodyPr/>
          <a:lstStyle/>
          <a:p>
            <a:r>
              <a:rPr lang="en-US" b="0" dirty="0"/>
              <a:t>Located Here:  </a:t>
            </a:r>
            <a:r>
              <a:rPr lang="en-US" b="0" dirty="0">
                <a:hlinkClick r:id="rId3"/>
              </a:rPr>
              <a:t>https://www.cisecurity.org/ms-isac/services/ncsr/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24746-D0F4-42AC-9EB5-CDC2C7180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2AE22D7-E79C-42C5-87CA-60D0EB2B9A1F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TLP:WHITE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1BBF1-16E6-46F5-88E0-30D13FB01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883" y="1383030"/>
            <a:ext cx="3526555" cy="33809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226938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36F2A8A-FBFD-47CE-A10C-4B64961B8C36}"/>
              </a:ext>
            </a:extLst>
          </p:cNvPr>
          <p:cNvSpPr txBox="1">
            <a:spLocks/>
          </p:cNvSpPr>
          <p:nvPr/>
        </p:nvSpPr>
        <p:spPr>
          <a:xfrm>
            <a:off x="1263650" y="195579"/>
            <a:ext cx="73152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378">
              <a:defRPr/>
            </a:pPr>
            <a:r>
              <a:rPr lang="en-US" kern="0" dirty="0">
                <a:solidFill>
                  <a:srgbClr val="003B5C"/>
                </a:solidFill>
                <a:latin typeface="Arial"/>
              </a:rPr>
              <a:t>Register Now!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946CE2FD-EEFC-4D3A-AC02-84847229BBF6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b="1" dirty="0">
                <a:solidFill>
                  <a:srgbClr val="FFFFFF"/>
                </a:solidFill>
              </a:rPr>
              <a:t>TLP:WHITE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AF5C7F-FBDC-4064-8D2A-361DDB98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83" y="2310266"/>
            <a:ext cx="1584833" cy="1622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8A8E40-CC52-47B5-9AD4-2AF2F612D0EF}"/>
              </a:ext>
            </a:extLst>
          </p:cNvPr>
          <p:cNvSpPr txBox="1">
            <a:spLocks/>
          </p:cNvSpPr>
          <p:nvPr/>
        </p:nvSpPr>
        <p:spPr>
          <a:xfrm>
            <a:off x="1371600" y="1280160"/>
            <a:ext cx="7315200" cy="329184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Char char="•"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6858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914400" indent="-22860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400" b="0" i="1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October 1, 2022 – February 28, 2023</a:t>
            </a:r>
          </a:p>
          <a:p>
            <a:r>
              <a:rPr lang="en-US" kern="0">
                <a:hlinkClick r:id="rId4"/>
              </a:rPr>
              <a:t>https://www.cisecurity.org/ms-isac/services/ncsr</a:t>
            </a:r>
            <a:r>
              <a:rPr lang="en-US" kern="0"/>
              <a:t> </a:t>
            </a:r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ED735-3236-4A9D-9DD7-720DB04AE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445" y="297180"/>
            <a:ext cx="1572386" cy="5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B3C8C-E458-4E83-97D9-BCB56E813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1600" y="2467155"/>
            <a:ext cx="7315200" cy="914400"/>
          </a:xfrm>
        </p:spPr>
        <p:txBody>
          <a:bodyPr/>
          <a:lstStyle/>
          <a:p>
            <a:r>
              <a:rPr lang="en-US" sz="1600" dirty="0"/>
              <a:t>Multi-State Information Sharing &amp; Analysis Center (MS-ISAC)</a:t>
            </a:r>
          </a:p>
          <a:p>
            <a:r>
              <a:rPr lang="en-US" sz="1600" dirty="0"/>
              <a:t>Contact: </a:t>
            </a:r>
            <a:r>
              <a:rPr lang="en-US" sz="1600" b="0" dirty="0">
                <a:hlinkClick r:id="rId2"/>
              </a:rPr>
              <a:t>NCSR@cisecurity.org</a:t>
            </a:r>
            <a:endParaRPr lang="en-US" sz="1600" b="0" dirty="0"/>
          </a:p>
          <a:p>
            <a:endParaRPr lang="en-US" sz="1600" b="0" dirty="0"/>
          </a:p>
          <a:p>
            <a:r>
              <a:rPr lang="en-US" sz="1600" b="0" dirty="0"/>
              <a:t>Emily Sochia – </a:t>
            </a:r>
            <a:r>
              <a:rPr lang="en-US" sz="1600" b="0" dirty="0">
                <a:hlinkClick r:id="rId3"/>
              </a:rPr>
              <a:t>Emily.Sochia@cisecurity.org</a:t>
            </a:r>
            <a:r>
              <a:rPr lang="en-US" sz="1600" b="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437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088967" y="1108710"/>
            <a:ext cx="7760277" cy="32918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Benefits: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Receive metrics to identify your organization’s cybersecurity maturity gaps.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 your results anonymously against your peers.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Fulfill the NCSR assessment requirement for the Homeland Security Grant Program (HSGP). </a:t>
            </a:r>
          </a:p>
          <a:p>
            <a:pPr marL="0" indent="0">
              <a:buNone/>
            </a:pPr>
            <a:r>
              <a:rPr lang="en-US" dirty="0"/>
              <a:t>View &amp; Outline Recommended Next Steps and Priorities: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Federally funded services and resources to get started with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Cyber activities and open source tools to implement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Policy templates ready to customize and adopt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Help drive federal and ISAC action</a:t>
            </a:r>
          </a:p>
        </p:txBody>
      </p:sp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599" y="182880"/>
            <a:ext cx="7588045" cy="594360"/>
          </a:xfrm>
        </p:spPr>
        <p:txBody>
          <a:bodyPr/>
          <a:lstStyle/>
          <a:p>
            <a:r>
              <a:rPr lang="en-US" dirty="0"/>
              <a:t>What is the Nationwide Cybersecurity Review (NCSR)?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6A504-D836-48AD-A917-E3A27950E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41D07C3-AA20-42E4-9F10-271A97F94673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TLP:WHITE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3745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992E98-C06B-41DA-ADE1-1BD1931A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NCSR Question Set &amp; Answer Scale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D5A29-28ED-45B6-927B-6AD52A4B90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66E6-5297-45E8-B55A-376FB3579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A4E83B1C-5DCB-43A8-B061-A928D84D2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87594"/>
            <a:ext cx="3051118" cy="29683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1776D3-C7C5-4B91-9007-788083DBDE13}"/>
              </a:ext>
            </a:extLst>
          </p:cNvPr>
          <p:cNvSpPr/>
          <p:nvPr/>
        </p:nvSpPr>
        <p:spPr>
          <a:xfrm>
            <a:off x="755706" y="4074881"/>
            <a:ext cx="447574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NIST Cybersecurity Framework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04878"/>
              </a:solidFill>
              <a:effectLst/>
              <a:uLnTx/>
              <a:uFillTx/>
              <a:latin typeface="Arial" charset="0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6B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https://www.nist.gov/cyberframework/framework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86B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17F626F-A4B3-47B7-8863-583555CAF662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TLP:WHITE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549649-312E-44AA-BB7A-228D15588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269" y="1087594"/>
            <a:ext cx="2922062" cy="29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837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1F76-E652-487E-9791-93E34DDB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NCSR Lifecycle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BEF61-701B-4E5F-A217-D28423922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8AE8A-9094-44DD-81A4-4F1B4171C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EDCC7-1C14-413B-8356-8A9A0849E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110" y="1097280"/>
            <a:ext cx="4019309" cy="321544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9F30D3B-D965-43FA-841D-E50B04CC30F9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TLP:WHITE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3490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67268" y="1020164"/>
            <a:ext cx="4074289" cy="3468933"/>
          </a:xfrm>
        </p:spPr>
        <p:txBody>
          <a:bodyPr/>
          <a:lstStyle/>
          <a:p>
            <a:r>
              <a:rPr lang="en-US" dirty="0"/>
              <a:t>Assessment has 140 questions</a:t>
            </a:r>
          </a:p>
          <a:p>
            <a:r>
              <a:rPr lang="en-US" dirty="0"/>
              <a:t>2-3 hours to complete the first time</a:t>
            </a:r>
          </a:p>
          <a:p>
            <a:pPr lvl="1"/>
            <a:r>
              <a:rPr lang="en-US" dirty="0"/>
              <a:t>Pre-population available each year after</a:t>
            </a:r>
          </a:p>
          <a:p>
            <a:r>
              <a:rPr lang="en-US" dirty="0"/>
              <a:t>Does not need to be completed in one sitting</a:t>
            </a:r>
          </a:p>
          <a:p>
            <a:r>
              <a:rPr lang="en-US" dirty="0"/>
              <a:t>Help text included to describe each question</a:t>
            </a:r>
          </a:p>
          <a:p>
            <a:r>
              <a:rPr lang="en-US" dirty="0"/>
              <a:t>Resources available to guide the process</a:t>
            </a:r>
          </a:p>
          <a:p>
            <a:pPr lvl="1"/>
            <a:r>
              <a:rPr lang="en-US" dirty="0"/>
              <a:t>https://www.cisecurity.org/ms-isac/services/ncsr/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the NCSR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40FD4-300D-4999-8664-8EC2B278B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020" y="1097281"/>
            <a:ext cx="2683088" cy="852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48FFE-A2F8-466F-B49A-06D202422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020" y="2224244"/>
            <a:ext cx="2683088" cy="12619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5DC6D00-91B4-47D4-AD9E-F82FF22108FD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378">
              <a:defRPr/>
            </a:pPr>
            <a:r>
              <a:rPr lang="en-US" b="1" dirty="0">
                <a:solidFill>
                  <a:prstClr val="white"/>
                </a:solidFill>
              </a:rPr>
              <a:t>TLP:WHITE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5B497-A48B-40AE-B0B5-444EA207E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825" y="3556190"/>
            <a:ext cx="1327476" cy="13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6507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71600" y="1277616"/>
            <a:ext cx="2770632" cy="3362964"/>
          </a:xfrm>
        </p:spPr>
        <p:txBody>
          <a:bodyPr/>
          <a:lstStyle/>
          <a:p>
            <a:r>
              <a:rPr lang="en-US" b="0" dirty="0"/>
              <a:t>Peer Profiles</a:t>
            </a:r>
          </a:p>
          <a:p>
            <a:r>
              <a:rPr lang="en-US" b="0" dirty="0"/>
              <a:t>Current NCSR Results</a:t>
            </a:r>
          </a:p>
          <a:p>
            <a:r>
              <a:rPr lang="en-US" b="0" dirty="0"/>
              <a:t>Year-to-Year Results</a:t>
            </a:r>
          </a:p>
          <a:p>
            <a:r>
              <a:rPr lang="en-US" b="0" dirty="0"/>
              <a:t>HIPAA Compliance Report</a:t>
            </a:r>
          </a:p>
          <a:p>
            <a:r>
              <a:rPr lang="en-US" b="0" dirty="0"/>
              <a:t>Cybersecurity Resources Report</a:t>
            </a:r>
          </a:p>
          <a:p>
            <a:r>
              <a:rPr lang="en-US" b="0" dirty="0"/>
              <a:t>CIS Controls v8 Report</a:t>
            </a:r>
          </a:p>
          <a:p>
            <a:r>
              <a:rPr lang="en-US" b="0" dirty="0"/>
              <a:t>Cybersecurity Framework Library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Look at Your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B5253-AD40-45B6-ABB1-05962177F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56" y="1019850"/>
            <a:ext cx="4038386" cy="1814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62"/>
          <a:stretch/>
        </p:blipFill>
        <p:spPr>
          <a:xfrm>
            <a:off x="4059622" y="3031531"/>
            <a:ext cx="4952096" cy="111961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E1E4355-AC19-4149-820F-694FCAA05DBE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TLP:WHITE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59327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3B1E-8DBC-453A-B7A3-1B39E07F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7CDA4-64B3-448D-96EB-D29839674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Show Your Executives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816E2-D532-43D5-8578-B5B72C924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In order to make improvements, it’s critical to present your findings to your executives.</a:t>
            </a:r>
          </a:p>
          <a:p>
            <a:r>
              <a:rPr lang="en-US" b="0" dirty="0"/>
              <a:t>Key questions/considerations:</a:t>
            </a:r>
          </a:p>
          <a:p>
            <a:pPr lvl="1"/>
            <a:r>
              <a:rPr lang="en-US" dirty="0"/>
              <a:t>Identify lower scoring areas (1-2 maturity level)</a:t>
            </a:r>
          </a:p>
          <a:p>
            <a:pPr lvl="1"/>
            <a:r>
              <a:rPr lang="en-US" dirty="0"/>
              <a:t>Do you have policies in place?</a:t>
            </a:r>
          </a:p>
          <a:p>
            <a:pPr lvl="1"/>
            <a:r>
              <a:rPr lang="en-US" dirty="0"/>
              <a:t>What is the highest priority action?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A235C-B212-495B-B664-51D853869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7763C-3374-429E-AFAF-FECD39F8C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49" y="2039725"/>
            <a:ext cx="2353805" cy="106404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000F4-C03E-4F2E-9E6D-96A37CC5E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9" r="727" b="1"/>
          <a:stretch/>
        </p:blipFill>
        <p:spPr>
          <a:xfrm>
            <a:off x="5011826" y="3247018"/>
            <a:ext cx="3505328" cy="1232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C471AE0-A34C-4F1F-BF16-CF9293B875BB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TLP:WHITE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487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71599" y="1097280"/>
            <a:ext cx="7373073" cy="3474720"/>
          </a:xfrm>
        </p:spPr>
        <p:txBody>
          <a:bodyPr/>
          <a:lstStyle/>
          <a:p>
            <a:r>
              <a:rPr lang="en-US" dirty="0"/>
              <a:t>Use a policy template and implement an Incident Response Plan</a:t>
            </a:r>
          </a:p>
          <a:p>
            <a:r>
              <a:rPr lang="en-US" dirty="0"/>
              <a:t>Sign up for free resources</a:t>
            </a:r>
          </a:p>
          <a:p>
            <a:pPr lvl="1"/>
            <a:r>
              <a:rPr lang="en-US" dirty="0"/>
              <a:t>Malicious Domain Blocking and Reporting (MDBR)</a:t>
            </a:r>
          </a:p>
          <a:p>
            <a:pPr lvl="1"/>
            <a:r>
              <a:rPr lang="en-US" dirty="0"/>
              <a:t>MS-ISAC Working Groups</a:t>
            </a:r>
          </a:p>
          <a:p>
            <a:r>
              <a:rPr lang="en-US" dirty="0"/>
              <a:t>Set up recurring meetings with your executives</a:t>
            </a:r>
          </a:p>
          <a:p>
            <a:r>
              <a:rPr lang="en-US" dirty="0"/>
              <a:t>Take the NCSR again to assess progress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Draft Your 2022 Cybersecurity Plan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D943741-F4D8-4820-9CB5-16CDF91FEFC0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TLP:</a:t>
            </a:r>
            <a:r>
              <a:rPr lang="en-US" b="1" dirty="0">
                <a:solidFill>
                  <a:prstClr val="white"/>
                </a:solidFill>
              </a:rPr>
              <a:t>WHITE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73150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0824-BD8A-4194-8D77-FF1E927B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Communicate Your Cybersecurity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227C0-A53C-4262-98F9-CAEAC7713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29CFD-DF0C-40C8-82F5-4EF4D0C4F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your Year to Year Results</a:t>
            </a:r>
          </a:p>
          <a:p>
            <a:pPr lvl="1"/>
            <a:r>
              <a:rPr lang="en-US" sz="1400" dirty="0"/>
              <a:t>Note your progress areas and sections that still need improvement</a:t>
            </a:r>
          </a:p>
          <a:p>
            <a:pPr lvl="1"/>
            <a:r>
              <a:rPr lang="en-US" sz="1400" dirty="0"/>
              <a:t>Highlight some of the resources MS &amp; EI-ISAC along with CISA offer at no cost to get started and justify where continued or new funding is needed</a:t>
            </a:r>
          </a:p>
          <a:p>
            <a:r>
              <a:rPr lang="en-US" dirty="0"/>
              <a:t>Building a cybersecurity roadmap</a:t>
            </a:r>
          </a:p>
          <a:p>
            <a:pPr lvl="1"/>
            <a:r>
              <a:rPr lang="en-US" sz="1400" dirty="0"/>
              <a:t>Set up a maturity review with the NCSR team</a:t>
            </a:r>
          </a:p>
          <a:p>
            <a:pPr lvl="1"/>
            <a:r>
              <a:rPr lang="en-US" sz="1400" dirty="0"/>
              <a:t>Review your results one-on-one with a team member who can directly point to available low or no cost services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Present to Key Stakeholders</a:t>
            </a:r>
          </a:p>
          <a:p>
            <a:pPr lvl="1"/>
            <a:r>
              <a:rPr lang="en-US" sz="1400" dirty="0"/>
              <a:t>Report lowest scoring categories to key stakeholders representing need for funding</a:t>
            </a:r>
          </a:p>
          <a:p>
            <a:pPr lvl="2"/>
            <a:r>
              <a:rPr lang="en-US" sz="1400" dirty="0"/>
              <a:t>NCSR Data Reporting Template</a:t>
            </a:r>
          </a:p>
          <a:p>
            <a:pPr lvl="2"/>
            <a:r>
              <a:rPr lang="en-US" sz="1400" dirty="0"/>
              <a:t>Using Cybersecurity Metrics to Inform Stakeholders Guidance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B5C30-6D90-4C79-95DC-BEE8624E9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9603-0C7B-4D79-81AB-14F9F211B1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57D81DF-6C7A-4AF0-B023-0E177495B559}"/>
              </a:ext>
            </a:extLst>
          </p:cNvPr>
          <p:cNvSpPr txBox="1">
            <a:spLocks/>
          </p:cNvSpPr>
          <p:nvPr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91440" tIns="18288" rIns="45720" bIns="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TLP:</a:t>
            </a:r>
            <a:r>
              <a:rPr lang="en-US" b="1" dirty="0">
                <a:solidFill>
                  <a:prstClr val="white"/>
                </a:solidFill>
              </a:rPr>
              <a:t>WHITE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10672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  <p:tag name="ISPRING_RESOURCE_PATHS_HASH_2" val="754e257bf4e67b6eda8b5226aec68fcba58438"/>
  <p:tag name="ARTICULATE_PROJECT_OPEN" val="0"/>
  <p:tag name="ARTICULATE_SLIDE_COUNT" val="34"/>
  <p:tag name="ISPRING_RESOURCE_PATHS_HASH_PRESENTER" val="438f3d589e15a7920224ea63070c9d338da6ef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IS-Title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AC Standard TLP Template.potx" id="{5EBBAF5C-5CED-41AA-B105-A591494618AC}" vid="{5FA5095C-9879-4517-A5C2-CAB7FC7A5099}"/>
    </a:ext>
  </a:extLst>
</a:theme>
</file>

<file path=ppt/theme/theme2.xml><?xml version="1.0" encoding="utf-8"?>
<a:theme xmlns:a="http://schemas.openxmlformats.org/drawingml/2006/main" name="17684-Duality-CIS-PPT-Template-Edit1">
  <a:themeElements>
    <a:clrScheme name="CIS 1">
      <a:dk1>
        <a:srgbClr val="000000"/>
      </a:dk1>
      <a:lt1>
        <a:srgbClr val="FFFFFF"/>
      </a:lt1>
      <a:dk2>
        <a:srgbClr val="003B5C"/>
      </a:dk2>
      <a:lt2>
        <a:srgbClr val="E3DED1"/>
      </a:lt2>
      <a:accent1>
        <a:srgbClr val="003B5C"/>
      </a:accent1>
      <a:accent2>
        <a:srgbClr val="C1C4C8"/>
      </a:accent2>
      <a:accent3>
        <a:srgbClr val="0086BF"/>
      </a:accent3>
      <a:accent4>
        <a:srgbClr val="74AA50"/>
      </a:accent4>
      <a:accent5>
        <a:srgbClr val="FFCD00"/>
      </a:accent5>
      <a:accent6>
        <a:srgbClr val="333F48"/>
      </a:accent6>
      <a:hlink>
        <a:srgbClr val="604878"/>
      </a:hlink>
      <a:folHlink>
        <a:srgbClr val="4E8542"/>
      </a:folHlink>
    </a:clrScheme>
    <a:fontScheme name="Custom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60000"/>
            <a:lumOff val="40000"/>
          </a:schemeClr>
        </a:solidFill>
        <a:ln w="12700" cap="sq" algn="ctr">
          <a:noFill/>
          <a:miter lim="800000"/>
          <a:headEnd/>
          <a:tailEnd/>
        </a:ln>
        <a:effectLst/>
      </a:spPr>
      <a:bodyPr wrap="square" lIns="0" rIns="0" anchor="ctr"/>
      <a:lstStyle>
        <a:defPPr>
          <a:spcBef>
            <a:spcPts val="1080"/>
          </a:spcBef>
          <a:defRPr sz="1600" dirty="0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0">
        <a:noAutofit/>
      </a:bodyPr>
      <a:lstStyle>
        <a:defPPr>
          <a:lnSpc>
            <a:spcPct val="95000"/>
          </a:lnSpc>
          <a:spcBef>
            <a:spcPts val="0"/>
          </a:spcBef>
          <a:spcAft>
            <a:spcPts val="0"/>
          </a:spcAft>
          <a:defRPr sz="16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SAC Standard TLP Template.potx" id="{5EBBAF5C-5CED-41AA-B105-A591494618AC}" vid="{7DE5D935-A3B9-45E2-8392-2244E77BEC27}"/>
    </a:ext>
  </a:extLst>
</a:theme>
</file>

<file path=ppt/theme/theme3.xml><?xml version="1.0" encoding="utf-8"?>
<a:theme xmlns:a="http://schemas.openxmlformats.org/drawingml/2006/main" name="1_17684-Duality-CIS-PPT-Template-Edit1">
  <a:themeElements>
    <a:clrScheme name="CIS 1">
      <a:dk1>
        <a:srgbClr val="000000"/>
      </a:dk1>
      <a:lt1>
        <a:srgbClr val="FFFFFF"/>
      </a:lt1>
      <a:dk2>
        <a:srgbClr val="003B5C"/>
      </a:dk2>
      <a:lt2>
        <a:srgbClr val="E3DED1"/>
      </a:lt2>
      <a:accent1>
        <a:srgbClr val="003B5C"/>
      </a:accent1>
      <a:accent2>
        <a:srgbClr val="C1C4C8"/>
      </a:accent2>
      <a:accent3>
        <a:srgbClr val="0086BF"/>
      </a:accent3>
      <a:accent4>
        <a:srgbClr val="74AA50"/>
      </a:accent4>
      <a:accent5>
        <a:srgbClr val="FFCD00"/>
      </a:accent5>
      <a:accent6>
        <a:srgbClr val="333F48"/>
      </a:accent6>
      <a:hlink>
        <a:srgbClr val="604878"/>
      </a:hlink>
      <a:folHlink>
        <a:srgbClr val="4E8542"/>
      </a:folHlink>
    </a:clrScheme>
    <a:fontScheme name="Custom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60000"/>
            <a:lumOff val="40000"/>
          </a:schemeClr>
        </a:solidFill>
        <a:ln w="12700" cap="sq" algn="ctr">
          <a:noFill/>
          <a:miter lim="800000"/>
          <a:headEnd/>
          <a:tailEnd/>
        </a:ln>
        <a:effectLst/>
      </a:spPr>
      <a:bodyPr wrap="square" lIns="0" rIns="0" anchor="ctr"/>
      <a:lstStyle>
        <a:defPPr>
          <a:spcBef>
            <a:spcPts val="1080"/>
          </a:spcBef>
          <a:defRPr sz="1600" dirty="0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0">
        <a:noAutofit/>
      </a:bodyPr>
      <a:lstStyle>
        <a:defPPr>
          <a:lnSpc>
            <a:spcPct val="95000"/>
          </a:lnSpc>
          <a:spcBef>
            <a:spcPts val="0"/>
          </a:spcBef>
          <a:spcAft>
            <a:spcPts val="0"/>
          </a:spcAft>
          <a:defRPr sz="16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SAC Standard TLP Template.potx" id="{A2D99829-D111-5645-92A2-D9BE47BB9407}" vid="{2E5D90F9-3B75-0D48-8113-BFCFCD3DD0D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ISAC Standard TLP Template</Template>
  <TotalTime>3964</TotalTime>
  <Words>692</Words>
  <Application>Microsoft Office PowerPoint</Application>
  <PresentationFormat>On-screen Show (16:9)</PresentationFormat>
  <Paragraphs>108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CIS-TitleMaster</vt:lpstr>
      <vt:lpstr>17684-Duality-CIS-PPT-Template-Edit1</vt:lpstr>
      <vt:lpstr>1_17684-Duality-CIS-PPT-Template-Edit1</vt:lpstr>
      <vt:lpstr>PowerPoint Presentation</vt:lpstr>
      <vt:lpstr>What is the Nationwide Cybersecurity Review (NCSR)?</vt:lpstr>
      <vt:lpstr>NCSR Question Set &amp; Answer Scale</vt:lpstr>
      <vt:lpstr>NCSR Lifecycle</vt:lpstr>
      <vt:lpstr>Assess</vt:lpstr>
      <vt:lpstr>Review</vt:lpstr>
      <vt:lpstr>Report</vt:lpstr>
      <vt:lpstr>Plan</vt:lpstr>
      <vt:lpstr>How to Communicate Your Cybersecurity Plan</vt:lpstr>
      <vt:lpstr>Notable Findings – Oregon Locals 2021</vt:lpstr>
      <vt:lpstr>Notable Findings – All SLTT</vt:lpstr>
      <vt:lpstr>End-User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Fischer</dc:creator>
  <cp:lastModifiedBy>ALBIN Cinnamon S * DAS</cp:lastModifiedBy>
  <cp:revision>181</cp:revision>
  <cp:lastPrinted>2014-03-27T13:48:09Z</cp:lastPrinted>
  <dcterms:created xsi:type="dcterms:W3CDTF">2021-02-24T13:12:14Z</dcterms:created>
  <dcterms:modified xsi:type="dcterms:W3CDTF">2022-10-12T17:03:05Z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57D34648-DAAD-410C-8E8A-E86EF0F70418</vt:lpwstr>
  </property>
  <property fmtid="{D5CDD505-2E9C-101B-9397-08002B2CF9AE}" pid="3" name="ArticulatePath">
    <vt:lpwstr>PPT-2010-Template_LightDark-16x9</vt:lpwstr>
  </property>
</Properties>
</file>