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98" r:id="rId4"/>
    <p:sldId id="299" r:id="rId5"/>
    <p:sldId id="301" r:id="rId6"/>
    <p:sldId id="300" r:id="rId7"/>
    <p:sldId id="297" r:id="rId8"/>
  </p:sldIdLst>
  <p:sldSz cx="9144000" cy="6858000" type="screen4x3"/>
  <p:notesSz cx="6858000" cy="9144000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1B9C2A5-3535-EE66-54AC-8E557E3C754B}">
  <a:tblStyle styleId="{D1B9C2A5-3535-EE66-54AC-8E557E3C754B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3" rIns="94229" bIns="47113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3" rIns="94229" bIns="47113" rtlCol="0"/>
          <a:lstStyle>
            <a:lvl1pPr algn="r">
              <a:defRPr sz="1200"/>
            </a:lvl1pPr>
          </a:lstStyle>
          <a:p>
            <a:pPr>
              <a:defRPr/>
            </a:pPr>
            <a:fld id="{55409BF2-BD03-4874-B387-A9A08A136532}" type="datetimeFigureOut">
              <a:t>5/2/2019</a:t>
            </a:fld>
            <a:endParaRPr lang="en-US"/>
          </a:p>
        </p:txBody>
      </p:sp>
      <p:sp>
        <p:nvSpPr>
          <p:cNvPr id="6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3" rIns="94229" bIns="47113" rtlCol="0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3" rIns="94229" bIns="47113" rtlCol="0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3" rIns="94229" bIns="4711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3" rIns="94229" bIns="47113" rtlCol="0" anchor="b"/>
          <a:lstStyle>
            <a:lvl1pPr algn="r">
              <a:defRPr sz="1200"/>
            </a:lvl1pPr>
          </a:lstStyle>
          <a:p>
            <a:pPr>
              <a:defRPr/>
            </a:pPr>
            <a:fld id="{1E6E4A40-1EF7-4ABC-9968-43D854C35DF1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10248" y="4459526"/>
            <a:ext cx="5681980" cy="4772475"/>
          </a:xfrm>
        </p:spPr>
        <p:txBody>
          <a:bodyPr/>
          <a:lstStyle/>
          <a:p>
            <a:pPr>
              <a:defRPr/>
            </a:pPr>
            <a:r>
              <a:rPr lang="en-US" b="1">
                <a:solidFill>
                  <a:schemeClr val="tx2"/>
                </a:solidFill>
              </a:rPr>
              <a:t> 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1E6E4A40-1EF7-4ABC-9968-43D854C35DF1}" type="slidenum"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1E6E4A40-1EF7-4ABC-9968-43D854C35DF1}" type="slidenum"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342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1E6E4A40-1EF7-4ABC-9968-43D854C35DF1}" type="slidenum"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384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1E6E4A40-1EF7-4ABC-9968-43D854C35DF1}" type="slidenum"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28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1E6E4A40-1EF7-4ABC-9968-43D854C35DF1}" type="slidenum"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607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List serves 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1E6E4A40-1EF7-4ABC-9968-43D854C35DF1}" type="slidenum"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DFBD52C-DB2B-43BD-8899-54ECF0355157}" type="datetime1">
              <a:t>5/2/2019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EBC562A-C270-41D1-9081-042AE9E14997}" type="slidenum">
              <a:t>‹#›</a:t>
            </a:fld>
            <a:endParaRPr lang="en-US"/>
          </a:p>
        </p:txBody>
      </p:sp>
    </p:spTree>
  </p:cSld>
  <p:clrMapOvr>
    <a:masterClrMapping/>
  </p:clrMapOvr>
  <p:hf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D79A267-314C-4E72-BF66-893C7F7742CE}" type="datetime1">
              <a:t>5/2/2019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EBC562A-C270-41D1-9081-042AE9E14997}" type="slidenum">
              <a:t>‹#›</a:t>
            </a:fld>
            <a:endParaRPr lang="en-US"/>
          </a:p>
        </p:txBody>
      </p:sp>
    </p:spTree>
  </p:cSld>
  <p:clrMapOvr>
    <a:masterClrMapping/>
  </p:clrMapOvr>
  <p:hf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8"/>
            <a:ext cx="2057400" cy="5851525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8"/>
            <a:ext cx="6019800" cy="5851525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4BD2717-BF23-419D-AEE4-E5FB76C24889}" type="datetime1">
              <a:t>5/2/2019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EBC562A-C270-41D1-9081-042AE9E14997}" type="slidenum">
              <a:t>‹#›</a:t>
            </a:fld>
            <a:endParaRPr lang="en-US"/>
          </a:p>
        </p:txBody>
      </p:sp>
    </p:spTree>
  </p:cSld>
  <p:clrMapOvr>
    <a:masterClrMapping/>
  </p:clrMapOvr>
  <p:hf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0D7ED1F-A903-4F7F-8885-A5CF8AEA289B}" type="datetime1">
              <a:t>5/2/2019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EBC562A-C270-41D1-9081-042AE9E14997}" type="slidenum">
              <a:t>‹#›</a:t>
            </a:fld>
            <a:endParaRPr lang="en-US"/>
          </a:p>
        </p:txBody>
      </p:sp>
    </p:spTree>
  </p:cSld>
  <p:clrMapOvr>
    <a:masterClrMapping/>
  </p:clrMapOvr>
  <p:hf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05F9B78-7E1F-4E00-AE22-81F45EC41BBC}" type="datetime1">
              <a:t>5/2/2019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EBC562A-C270-41D1-9081-042AE9E14997}" type="slidenum">
              <a:t>‹#›</a:t>
            </a:fld>
            <a:endParaRPr lang="en-US"/>
          </a:p>
        </p:txBody>
      </p:sp>
    </p:spTree>
  </p:cSld>
  <p:clrMapOvr>
    <a:masterClrMapping/>
  </p:clrMapOvr>
  <p:hf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6373D8D-7780-4780-ACD6-543517BE871F}" type="datetime1">
              <a:t>5/2/2019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EBC562A-C270-41D1-9081-042AE9E14997}" type="slidenum">
              <a:t>‹#›</a:t>
            </a:fld>
            <a:endParaRPr lang="en-US"/>
          </a:p>
        </p:txBody>
      </p:sp>
    </p:spTree>
  </p:cSld>
  <p:clrMapOvr>
    <a:masterClrMapping/>
  </p:clrMapOvr>
  <p:hf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B87C35B-8CC6-4A7B-84E6-3D88A91143D7}" type="datetime1">
              <a:t>5/2/2019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EBC562A-C270-41D1-9081-042AE9E14997}" type="slidenum">
              <a:t>‹#›</a:t>
            </a:fld>
            <a:endParaRPr lang="en-US"/>
          </a:p>
        </p:txBody>
      </p:sp>
    </p:spTree>
  </p:cSld>
  <p:clrMapOvr>
    <a:masterClrMapping/>
  </p:clrMapOvr>
  <p:hf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303E1F0-4FCB-44B6-B02E-1BDB52B6260E}" type="datetime1">
              <a:t>5/2/2019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EBC562A-C270-41D1-9081-042AE9E14997}" type="slidenum">
              <a:t>‹#›</a:t>
            </a:fld>
            <a:endParaRPr lang="en-US"/>
          </a:p>
        </p:txBody>
      </p:sp>
    </p:spTree>
  </p:cSld>
  <p:clrMapOvr>
    <a:masterClrMapping/>
  </p:clrMapOvr>
  <p:hf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FD417F8-D916-4134-A328-23DDD85C47E8}" type="datetime1">
              <a:t>5/2/2019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EBC562A-C270-41D1-9081-042AE9E14997}" type="slidenum">
              <a:t>‹#›</a:t>
            </a:fld>
            <a:endParaRPr lang="en-US"/>
          </a:p>
        </p:txBody>
      </p:sp>
    </p:spTree>
  </p:cSld>
  <p:clrMapOvr>
    <a:masterClrMapping/>
  </p:clrMapOvr>
  <p:hf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994098D-5E81-410E-8B40-AE29890D20FC}" type="datetime1">
              <a:t>5/2/2019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EBC562A-C270-41D1-9081-042AE9E14997}" type="slidenum">
              <a:t>‹#›</a:t>
            </a:fld>
            <a:endParaRPr lang="en-US"/>
          </a:p>
        </p:txBody>
      </p:sp>
    </p:spTree>
  </p:cSld>
  <p:clrMapOvr>
    <a:masterClrMapping/>
  </p:clrMapOvr>
  <p:hf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DF82DF8-AC6E-4879-BED0-AFA8CB96A7AA}" type="datetime1">
              <a:t>5/2/2019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EBC562A-C270-41D1-9081-042AE9E14997}" type="slidenum">
              <a:t>‹#›</a:t>
            </a:fld>
            <a:endParaRPr lang="en-US"/>
          </a:p>
        </p:txBody>
      </p:sp>
    </p:spTree>
  </p:cSld>
  <p:clrMapOvr>
    <a:masterClrMapping/>
  </p:clrMapOvr>
  <p:hf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1C81C8F-9CAD-479C-BD9E-69A5DE8C680C}" type="datetime1">
              <a:t>5/2/2019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EBC562A-C270-41D1-9081-042AE9E14997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powerlibrary.org/chat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tcarey@hslc.or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s://www.powerlibrary.org/chat/" TargetMode="External"/><Relationship Id="rId4" Type="http://schemas.openxmlformats.org/officeDocument/2006/relationships/hyperlink" Target="mailto:belfiore@hslc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685800" y="1700809"/>
            <a:ext cx="7772400" cy="1899642"/>
          </a:xfrm>
        </p:spPr>
        <p:txBody>
          <a:bodyPr/>
          <a:lstStyle/>
          <a:p>
            <a:pPr>
              <a:defRPr/>
            </a:pPr>
            <a:r>
              <a:rPr lang="en-US" b="1" dirty="0">
                <a:ln>
                  <a:solidFill>
                    <a:schemeClr val="accent1">
                      <a:alpha val="75000"/>
                    </a:schemeClr>
                  </a:solidFill>
                </a:ln>
                <a:solidFill>
                  <a:schemeClr val="tx2"/>
                </a:solidFill>
              </a:rPr>
              <a:t>Collaborative-VR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auto">
          <a:xfrm>
            <a:off x="1371600" y="3505198"/>
            <a:ext cx="6400800" cy="2660106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95000"/>
              </a:lnSpc>
              <a:defRPr/>
            </a:pPr>
            <a:r>
              <a:rPr lang="en-US" sz="3000" b="1" dirty="0">
                <a:solidFill>
                  <a:schemeClr val="tx2"/>
                </a:solidFill>
              </a:rPr>
              <a:t>Spring 2019</a:t>
            </a:r>
          </a:p>
          <a:p>
            <a:pPr algn="ctr">
              <a:lnSpc>
                <a:spcPct val="95000"/>
              </a:lnSpc>
              <a:defRPr/>
            </a:pPr>
            <a:r>
              <a:rPr lang="en-US" sz="3000" b="1" dirty="0">
                <a:solidFill>
                  <a:schemeClr val="tx2"/>
                </a:solidFill>
              </a:rPr>
              <a:t>Online Meeting</a:t>
            </a:r>
            <a:br>
              <a:rPr lang="en-US" sz="3000" b="1" dirty="0">
                <a:solidFill>
                  <a:schemeClr val="tx2"/>
                </a:solidFill>
              </a:rPr>
            </a:br>
            <a:endParaRPr lang="en-US" sz="3000" b="1" dirty="0">
              <a:solidFill>
                <a:schemeClr val="tx2"/>
              </a:solidFill>
            </a:endParaRPr>
          </a:p>
          <a:p>
            <a:pPr algn="ctr">
              <a:lnSpc>
                <a:spcPct val="95000"/>
              </a:lnSpc>
              <a:defRPr/>
            </a:pPr>
            <a:r>
              <a:rPr lang="en-US" dirty="0"/>
              <a:t>Host – Hosting Solutions and Library Consulting (HSLC) for PA Chat With a Librarian (formerly Ask Here PA)</a:t>
            </a:r>
          </a:p>
          <a:p>
            <a:pPr algn="ctr">
              <a:lnSpc>
                <a:spcPct val="95000"/>
              </a:lnSpc>
              <a:defRPr/>
            </a:pPr>
            <a:endParaRPr lang="en-US" dirty="0"/>
          </a:p>
          <a:p>
            <a:pPr>
              <a:lnSpc>
                <a:spcPct val="95000"/>
              </a:lnSpc>
              <a:defRPr/>
            </a:pPr>
            <a:r>
              <a:rPr lang="en-US" dirty="0">
                <a:hlinkClick r:id="rId2"/>
              </a:rPr>
              <a:t>https://www.powerlibrary.org/chat/</a:t>
            </a:r>
            <a:endParaRPr lang="en-US" dirty="0">
              <a:solidFill>
                <a:schemeClr val="tx2"/>
              </a:solidFill>
            </a:endParaRPr>
          </a:p>
          <a:p>
            <a:pPr algn="ctr">
              <a:lnSpc>
                <a:spcPct val="95000"/>
              </a:lnSpc>
              <a:defRPr/>
            </a:pPr>
            <a:endParaRPr dirty="0"/>
          </a:p>
        </p:txBody>
      </p:sp>
      <p:pic>
        <p:nvPicPr>
          <p:cNvPr id="6" name="Picture 2" descr="C:\Users\Tracy Carey\Pictures\web-button-chat-250.gif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323528" y="332656"/>
            <a:ext cx="2952328" cy="1003790"/>
          </a:xfrm>
          <a:prstGeom prst="rect">
            <a:avLst/>
          </a:prstGeom>
          <a:noFill/>
        </p:spPr>
      </p:pic>
      <p:pic>
        <p:nvPicPr>
          <p:cNvPr id="7" name="Picture 3" descr="C:\Users\Tracy Carey\Pictures\POWERLibraryLogo-300x193.png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7308304" y="5738746"/>
            <a:ext cx="1549946" cy="997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en-US" sz="3600" b="1" dirty="0">
                <a:solidFill>
                  <a:schemeClr val="tx2"/>
                </a:solidFill>
              </a:rPr>
              <a:t>Meeting Agenda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467544" y="1475342"/>
            <a:ext cx="8291264" cy="4525963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600" dirty="0">
                <a:solidFill>
                  <a:schemeClr val="tx2"/>
                </a:solidFill>
              </a:rPr>
              <a:t>Welcomes</a:t>
            </a:r>
          </a:p>
          <a:p>
            <a:pPr lvl="1">
              <a:defRPr/>
            </a:pPr>
            <a:r>
              <a:rPr lang="en-US" sz="2200" dirty="0">
                <a:solidFill>
                  <a:schemeClr val="tx2"/>
                </a:solidFill>
              </a:rPr>
              <a:t>Doreva Belfiore, HSLC, PA Chat With a Librarian</a:t>
            </a:r>
          </a:p>
          <a:p>
            <a:pPr>
              <a:defRPr/>
            </a:pPr>
            <a:r>
              <a:rPr lang="en-US" sz="2600" dirty="0">
                <a:solidFill>
                  <a:schemeClr val="tx2"/>
                </a:solidFill>
              </a:rPr>
              <a:t>Email </a:t>
            </a:r>
            <a:r>
              <a:rPr lang="en-US" sz="2600" dirty="0" err="1">
                <a:solidFill>
                  <a:schemeClr val="tx2"/>
                </a:solidFill>
              </a:rPr>
              <a:t>Followup</a:t>
            </a:r>
            <a:endParaRPr lang="en-US" sz="2600" dirty="0">
              <a:solidFill>
                <a:schemeClr val="tx2"/>
              </a:solidFill>
            </a:endParaRPr>
          </a:p>
          <a:p>
            <a:pPr lvl="1">
              <a:defRPr/>
            </a:pPr>
            <a:r>
              <a:rPr lang="en-US" sz="2200" dirty="0">
                <a:solidFill>
                  <a:schemeClr val="tx2"/>
                </a:solidFill>
              </a:rPr>
              <a:t>Paul </a:t>
            </a:r>
            <a:r>
              <a:rPr lang="en-US" sz="2200" dirty="0" err="1">
                <a:solidFill>
                  <a:schemeClr val="tx2"/>
                </a:solidFill>
              </a:rPr>
              <a:t>Chasen</a:t>
            </a:r>
            <a:r>
              <a:rPr lang="en-US" sz="2200" dirty="0">
                <a:solidFill>
                  <a:schemeClr val="tx2"/>
                </a:solidFill>
              </a:rPr>
              <a:t>, Maryland </a:t>
            </a:r>
            <a:r>
              <a:rPr lang="en-US" sz="2200" dirty="0" err="1">
                <a:solidFill>
                  <a:schemeClr val="tx2"/>
                </a:solidFill>
              </a:rPr>
              <a:t>AskUsNow</a:t>
            </a:r>
            <a:r>
              <a:rPr lang="en-US" sz="2200" dirty="0">
                <a:solidFill>
                  <a:schemeClr val="tx2"/>
                </a:solidFill>
              </a:rPr>
              <a:t>!</a:t>
            </a:r>
          </a:p>
          <a:p>
            <a:pPr>
              <a:defRPr/>
            </a:pPr>
            <a:r>
              <a:rPr lang="en-US" sz="2600" dirty="0">
                <a:solidFill>
                  <a:schemeClr val="tx2"/>
                </a:solidFill>
              </a:rPr>
              <a:t>Patrons who Request a Specific Librarian</a:t>
            </a:r>
          </a:p>
          <a:p>
            <a:pPr lvl="1">
              <a:defRPr/>
            </a:pPr>
            <a:r>
              <a:rPr lang="en-US" sz="2200" dirty="0" err="1">
                <a:solidFill>
                  <a:schemeClr val="tx2"/>
                </a:solidFill>
              </a:rPr>
              <a:t>Guinsly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Mondésir</a:t>
            </a:r>
            <a:r>
              <a:rPr lang="en-US" sz="2200" dirty="0">
                <a:solidFill>
                  <a:schemeClr val="tx2"/>
                </a:solidFill>
              </a:rPr>
              <a:t>, Ask A Librarian, Scholars Portal Ontario</a:t>
            </a:r>
          </a:p>
          <a:p>
            <a:pPr>
              <a:defRPr/>
            </a:pPr>
            <a:r>
              <a:rPr lang="en-US" sz="2600" dirty="0">
                <a:solidFill>
                  <a:schemeClr val="tx2"/>
                </a:solidFill>
              </a:rPr>
              <a:t>Other Updates from the Group</a:t>
            </a:r>
          </a:p>
          <a:p>
            <a:pPr>
              <a:defRPr/>
            </a:pPr>
            <a:r>
              <a:rPr lang="en-US" sz="2600" dirty="0">
                <a:solidFill>
                  <a:schemeClr val="tx2"/>
                </a:solidFill>
              </a:rPr>
              <a:t>Logistics</a:t>
            </a:r>
          </a:p>
          <a:p>
            <a:pPr lvl="1">
              <a:defRPr/>
            </a:pPr>
            <a:r>
              <a:rPr lang="en-US" sz="2200" dirty="0">
                <a:solidFill>
                  <a:schemeClr val="tx2"/>
                </a:solidFill>
              </a:rPr>
              <a:t>Shared group workspace?</a:t>
            </a:r>
          </a:p>
          <a:p>
            <a:pPr lvl="2">
              <a:defRPr/>
            </a:pPr>
            <a:r>
              <a:rPr lang="en-US" sz="1800" dirty="0">
                <a:solidFill>
                  <a:schemeClr val="tx2"/>
                </a:solidFill>
              </a:rPr>
              <a:t>Google Drive? Another cloud folder?</a:t>
            </a:r>
          </a:p>
          <a:p>
            <a:pPr lvl="1">
              <a:defRPr/>
            </a:pPr>
            <a:r>
              <a:rPr lang="en-US" sz="2200" dirty="0">
                <a:solidFill>
                  <a:schemeClr val="tx2"/>
                </a:solidFill>
              </a:rPr>
              <a:t>Doodle poll for next meeting</a:t>
            </a:r>
          </a:p>
          <a:p>
            <a:pPr lvl="1">
              <a:defRPr/>
            </a:pPr>
            <a:r>
              <a:rPr lang="en-US" sz="2200" dirty="0">
                <a:solidFill>
                  <a:schemeClr val="tx2"/>
                </a:solidFill>
              </a:rPr>
              <a:t>Topics?</a:t>
            </a:r>
          </a:p>
          <a:p>
            <a:pPr lvl="2">
              <a:defRPr/>
            </a:pPr>
            <a:r>
              <a:rPr lang="en-US" sz="1800" dirty="0">
                <a:solidFill>
                  <a:schemeClr val="tx2"/>
                </a:solidFill>
              </a:rPr>
              <a:t>Niche Academy </a:t>
            </a:r>
          </a:p>
        </p:txBody>
      </p:sp>
      <p:pic>
        <p:nvPicPr>
          <p:cNvPr id="6" name="Picture 3" descr="C:\Users\Tracy Carey\Pictures\POWERLibraryLogo-300x193.png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7668344" y="6001304"/>
            <a:ext cx="1189906" cy="7655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868362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tx2"/>
                </a:solidFill>
              </a:rPr>
              <a:t>Email </a:t>
            </a:r>
            <a:r>
              <a:rPr lang="en-US" b="1" dirty="0" err="1">
                <a:solidFill>
                  <a:schemeClr val="tx2"/>
                </a:solidFill>
              </a:rPr>
              <a:t>Followup</a:t>
            </a:r>
            <a:r>
              <a:rPr lang="en-US" b="1" dirty="0">
                <a:solidFill>
                  <a:schemeClr val="tx2"/>
                </a:solidFill>
              </a:rPr>
              <a:t> (MD </a:t>
            </a:r>
            <a:r>
              <a:rPr lang="en-US" b="1" dirty="0" err="1">
                <a:solidFill>
                  <a:schemeClr val="tx2"/>
                </a:solidFill>
              </a:rPr>
              <a:t>AskUsNow</a:t>
            </a:r>
            <a:r>
              <a:rPr lang="en-US" b="1" dirty="0">
                <a:solidFill>
                  <a:schemeClr val="tx2"/>
                </a:solidFill>
              </a:rPr>
              <a:t>!)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219200"/>
            <a:ext cx="8229600" cy="5638800"/>
          </a:xfrm>
        </p:spPr>
        <p:txBody>
          <a:bodyPr/>
          <a:lstStyle/>
          <a:p>
            <a:pPr>
              <a:defRPr/>
            </a:pPr>
            <a:r>
              <a:rPr lang="en-US" dirty="0"/>
              <a:t>Paul </a:t>
            </a:r>
            <a:r>
              <a:rPr lang="en-US" dirty="0" err="1"/>
              <a:t>Chasen</a:t>
            </a:r>
            <a:endParaRPr lang="en-US" dirty="0"/>
          </a:p>
        </p:txBody>
      </p:sp>
      <p:pic>
        <p:nvPicPr>
          <p:cNvPr id="6" name="Picture 3" descr="C:\Users\Tracy Carey\Pictures\POWERLibraryLogo-300x193.png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7791624" y="6093296"/>
            <a:ext cx="1066626" cy="6861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66836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>
                <a:solidFill>
                  <a:schemeClr val="tx2"/>
                </a:solidFill>
              </a:rPr>
              <a:t>Patrons Repeatedly Requesting Specific Operator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219200"/>
            <a:ext cx="8229600" cy="56388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err="1"/>
              <a:t>Guinsly</a:t>
            </a:r>
            <a:r>
              <a:rPr lang="en-US" dirty="0"/>
              <a:t> </a:t>
            </a:r>
            <a:r>
              <a:rPr lang="en-US" dirty="0" err="1"/>
              <a:t>Mondésir</a:t>
            </a:r>
            <a:endParaRPr lang="en-US" dirty="0"/>
          </a:p>
          <a:p>
            <a:pPr>
              <a:defRPr/>
            </a:pPr>
            <a:r>
              <a:rPr lang="en-US" dirty="0"/>
              <a:t>Guidelines where patrons are repeatedly asking to be transferred to a specific operator.  </a:t>
            </a:r>
          </a:p>
          <a:p>
            <a:pPr lvl="1">
              <a:defRPr/>
            </a:pPr>
            <a:r>
              <a:rPr lang="en-US" dirty="0"/>
              <a:t>Patron always asks to be transferred to a specific operator</a:t>
            </a:r>
          </a:p>
          <a:p>
            <a:pPr lvl="1">
              <a:defRPr/>
            </a:pPr>
            <a:r>
              <a:rPr lang="en-US" dirty="0"/>
              <a:t>Patron always comes in the shift where the operator is working on and stays most of shift asking questions (almost 2 hours).</a:t>
            </a:r>
          </a:p>
          <a:p>
            <a:pPr lvl="1">
              <a:defRPr/>
            </a:pPr>
            <a:r>
              <a:rPr lang="en-US" dirty="0"/>
              <a:t>Colleagues from this patron used the same tactic by asking to be transferred to a specific operator.</a:t>
            </a:r>
          </a:p>
          <a:p>
            <a:pPr lvl="1">
              <a:defRPr/>
            </a:pPr>
            <a:r>
              <a:rPr lang="en-US" dirty="0"/>
              <a:t>The patron did not exhibit inappropriate behavior. The questions asked were all viable reference questions but I don’t want this situation to be out of control.  </a:t>
            </a:r>
          </a:p>
        </p:txBody>
      </p:sp>
      <p:pic>
        <p:nvPicPr>
          <p:cNvPr id="6" name="Picture 3" descr="C:\Users\Tracy Carey\Pictures\POWERLibraryLogo-300x193.png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7791624" y="6093296"/>
            <a:ext cx="1066626" cy="6861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2094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>
                <a:solidFill>
                  <a:schemeClr val="tx2"/>
                </a:solidFill>
              </a:rPr>
              <a:t>Other Updates From the Group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219200"/>
            <a:ext cx="8229600" cy="5638800"/>
          </a:xfrm>
        </p:spPr>
        <p:txBody>
          <a:bodyPr/>
          <a:lstStyle/>
          <a:p>
            <a:pPr>
              <a:defRPr/>
            </a:pPr>
            <a:r>
              <a:rPr lang="en-US" dirty="0"/>
              <a:t>Updates</a:t>
            </a:r>
          </a:p>
        </p:txBody>
      </p:sp>
      <p:pic>
        <p:nvPicPr>
          <p:cNvPr id="6" name="Picture 3" descr="C:\Users\Tracy Carey\Pictures\POWERLibraryLogo-300x193.png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7791624" y="6093296"/>
            <a:ext cx="1066626" cy="6861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50134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>
                <a:solidFill>
                  <a:schemeClr val="tx2"/>
                </a:solidFill>
              </a:rPr>
              <a:t>Logistics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219200"/>
            <a:ext cx="8229600" cy="5638800"/>
          </a:xfrm>
        </p:spPr>
        <p:txBody>
          <a:bodyPr/>
          <a:lstStyle/>
          <a:p>
            <a:pPr>
              <a:defRPr/>
            </a:pPr>
            <a:r>
              <a:rPr lang="en-US" dirty="0"/>
              <a:t>Shared group workspace?</a:t>
            </a:r>
          </a:p>
          <a:p>
            <a:pPr lvl="1">
              <a:defRPr/>
            </a:pPr>
            <a:r>
              <a:rPr lang="en-US" dirty="0"/>
              <a:t>Google Drive? For documentation</a:t>
            </a:r>
            <a:br>
              <a:rPr lang="en-US" dirty="0"/>
            </a:br>
            <a:endParaRPr lang="en-US" dirty="0"/>
          </a:p>
          <a:p>
            <a:pPr>
              <a:defRPr/>
            </a:pPr>
            <a:r>
              <a:rPr lang="en-US" dirty="0"/>
              <a:t>Next Meeting</a:t>
            </a:r>
          </a:p>
          <a:p>
            <a:pPr lvl="1">
              <a:defRPr/>
            </a:pPr>
            <a:r>
              <a:rPr lang="en-US" dirty="0"/>
              <a:t>Doodle poll for next 2 to 3 meetings</a:t>
            </a:r>
          </a:p>
          <a:p>
            <a:pPr lvl="1">
              <a:defRPr/>
            </a:pPr>
            <a:r>
              <a:rPr lang="en-US" dirty="0"/>
              <a:t>Topics?</a:t>
            </a:r>
          </a:p>
          <a:p>
            <a:pPr lvl="2">
              <a:defRPr/>
            </a:pPr>
            <a:r>
              <a:rPr lang="en-US" dirty="0"/>
              <a:t>Niche Academy</a:t>
            </a:r>
          </a:p>
        </p:txBody>
      </p:sp>
      <p:pic>
        <p:nvPicPr>
          <p:cNvPr id="6" name="Picture 3" descr="C:\Users\Tracy Carey\Pictures\POWERLibraryLogo-300x193.png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7791624" y="6093296"/>
            <a:ext cx="1066626" cy="6861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60278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b="1">
                <a:solidFill>
                  <a:schemeClr val="tx2"/>
                </a:solidFill>
              </a:rPr>
              <a:t>Thank you for attending!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395536" y="1628801"/>
            <a:ext cx="8229600" cy="374441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  <a:defRPr/>
            </a:pPr>
            <a:r>
              <a:rPr lang="en-US" sz="2400" dirty="0">
                <a:solidFill>
                  <a:schemeClr val="tx2"/>
                </a:solidFill>
              </a:rPr>
              <a:t>Chat with a Librarian Contact and Support Information</a:t>
            </a:r>
            <a:endParaRPr dirty="0"/>
          </a:p>
          <a:p>
            <a:pPr marL="0" indent="0" algn="ctr">
              <a:buNone/>
              <a:defRPr/>
            </a:pPr>
            <a:endParaRPr lang="en-US" sz="2400" dirty="0">
              <a:solidFill>
                <a:schemeClr val="tx2"/>
              </a:solidFill>
            </a:endParaRPr>
          </a:p>
          <a:p>
            <a:pPr marL="0" indent="0" algn="ctr">
              <a:buNone/>
              <a:defRPr/>
            </a:pPr>
            <a:r>
              <a:rPr lang="en-US" sz="2400" dirty="0">
                <a:solidFill>
                  <a:schemeClr val="tx2"/>
                </a:solidFill>
              </a:rPr>
              <a:t>Tracy Carey, Chat Support Specialist</a:t>
            </a:r>
            <a:endParaRPr dirty="0"/>
          </a:p>
          <a:p>
            <a:pPr marL="0" indent="0" algn="ctr">
              <a:buNone/>
              <a:defRPr/>
            </a:pPr>
            <a:r>
              <a:rPr lang="en-US" sz="2400" u="sng" dirty="0">
                <a:solidFill>
                  <a:schemeClr val="tx2"/>
                </a:solidFill>
                <a:hlinkClick r:id="rId3"/>
              </a:rPr>
              <a:t>tcarey@hslc.org</a:t>
            </a:r>
            <a:endParaRPr lang="en-US" sz="2400" dirty="0">
              <a:solidFill>
                <a:schemeClr val="tx2"/>
              </a:solidFill>
            </a:endParaRPr>
          </a:p>
          <a:p>
            <a:pPr marL="0" indent="0" algn="ctr">
              <a:buNone/>
              <a:defRPr/>
            </a:pPr>
            <a:endParaRPr lang="en-US" sz="2400" dirty="0">
              <a:solidFill>
                <a:schemeClr val="tx2"/>
              </a:solidFill>
            </a:endParaRPr>
          </a:p>
          <a:p>
            <a:pPr marL="0" indent="0" algn="ctr">
              <a:buNone/>
              <a:defRPr/>
            </a:pPr>
            <a:r>
              <a:rPr lang="en-US" sz="2400" dirty="0">
                <a:solidFill>
                  <a:schemeClr val="tx2"/>
                </a:solidFill>
              </a:rPr>
              <a:t>Doreva Belfiore, Director of Library Services</a:t>
            </a:r>
          </a:p>
          <a:p>
            <a:pPr marL="0" indent="0" algn="ctr">
              <a:buNone/>
              <a:defRPr/>
            </a:pPr>
            <a:r>
              <a:rPr lang="en-US" sz="2400" dirty="0">
                <a:solidFill>
                  <a:schemeClr val="tx2"/>
                </a:solidFill>
                <a:hlinkClick r:id="rId4"/>
              </a:rPr>
              <a:t>belfiore@hslc.org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</a:p>
          <a:p>
            <a:pPr marL="0" indent="0" algn="ctr">
              <a:buNone/>
              <a:defRPr/>
            </a:pPr>
            <a:endParaRPr lang="en-US" sz="2400" dirty="0">
              <a:solidFill>
                <a:schemeClr val="tx2"/>
              </a:solidFill>
            </a:endParaRPr>
          </a:p>
          <a:p>
            <a:pPr marL="0" indent="0" algn="ctr">
              <a:buNone/>
              <a:defRPr/>
            </a:pPr>
            <a:r>
              <a:rPr lang="en-US" sz="2400" dirty="0">
                <a:solidFill>
                  <a:schemeClr val="tx2"/>
                </a:solidFill>
              </a:rPr>
              <a:t>PA Chat With a Librarian</a:t>
            </a:r>
          </a:p>
          <a:p>
            <a:pPr marL="0" indent="0" algn="ctr">
              <a:buNone/>
              <a:defRPr/>
            </a:pPr>
            <a:r>
              <a:rPr lang="en-US" sz="2400" dirty="0">
                <a:hlinkClick r:id="rId5"/>
              </a:rPr>
              <a:t>https://www.powerlibrary.org/chat/</a:t>
            </a:r>
            <a:endParaRPr lang="en-US" sz="2400" dirty="0">
              <a:solidFill>
                <a:schemeClr val="tx2"/>
              </a:solidFill>
            </a:endParaRPr>
          </a:p>
          <a:p>
            <a:pPr marL="0" indent="0" algn="ctr">
              <a:buNone/>
              <a:defRPr/>
            </a:pPr>
            <a:endParaRPr lang="en-US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en-US" sz="2000" u="sng" dirty="0">
              <a:solidFill>
                <a:schemeClr val="tx2"/>
              </a:solidFill>
            </a:endParaRPr>
          </a:p>
          <a:p>
            <a:pPr marL="400050" lvl="1" indent="0">
              <a:buNone/>
              <a:defRPr/>
            </a:pPr>
            <a:endParaRPr lang="en-US" sz="2000" u="sng" dirty="0">
              <a:solidFill>
                <a:schemeClr val="tx2"/>
              </a:solidFill>
            </a:endParaRPr>
          </a:p>
          <a:p>
            <a:pPr marL="400050" lvl="1" indent="0">
              <a:buNone/>
              <a:defRPr/>
            </a:pPr>
            <a:endParaRPr lang="en-US" sz="2000" dirty="0"/>
          </a:p>
        </p:txBody>
      </p:sp>
      <p:pic>
        <p:nvPicPr>
          <p:cNvPr id="6" name="Picture 3" descr="C:\Users\Tracy Carey\Pictures\POWERLibraryLogo-300x193.png"/>
          <p:cNvPicPr>
            <a:picLocks noChangeAspect="1" noChangeArrowheads="1"/>
          </p:cNvPicPr>
          <p:nvPr/>
        </p:nvPicPr>
        <p:blipFill>
          <a:blip r:embed="rId6"/>
          <a:stretch/>
        </p:blipFill>
        <p:spPr bwMode="auto">
          <a:xfrm>
            <a:off x="7812360" y="6067613"/>
            <a:ext cx="1045890" cy="6728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253</Words>
  <Application>Microsoft Office PowerPoint</Application>
  <PresentationFormat>On-screen Show (4:3)</PresentationFormat>
  <Paragraphs>59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Collaborative-VR</vt:lpstr>
      <vt:lpstr>Meeting Agenda</vt:lpstr>
      <vt:lpstr>Email Followup (MD AskUsNow!)</vt:lpstr>
      <vt:lpstr>Patrons Repeatedly Requesting Specific Operator</vt:lpstr>
      <vt:lpstr>Other Updates From the Group</vt:lpstr>
      <vt:lpstr>Logistics</vt:lpstr>
      <vt:lpstr>Thank you for attending!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Chat with a Librarian</dc:title>
  <dc:creator/>
  <cp:lastModifiedBy>Doreva Belfiore</cp:lastModifiedBy>
  <cp:revision>11</cp:revision>
  <dcterms:modified xsi:type="dcterms:W3CDTF">2019-05-02T15:50:56Z</dcterms:modified>
</cp:coreProperties>
</file>