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7"/>
  </p:notesMasterIdLst>
  <p:sldIdLst>
    <p:sldId id="256" r:id="rId4"/>
    <p:sldId id="257" r:id="rId5"/>
    <p:sldId id="296" r:id="rId6"/>
    <p:sldId id="264" r:id="rId7"/>
    <p:sldId id="260" r:id="rId8"/>
    <p:sldId id="263" r:id="rId9"/>
    <p:sldId id="299" r:id="rId10"/>
    <p:sldId id="301" r:id="rId11"/>
    <p:sldId id="266" r:id="rId12"/>
    <p:sldId id="302" r:id="rId13"/>
    <p:sldId id="303" r:id="rId14"/>
    <p:sldId id="340" r:id="rId15"/>
    <p:sldId id="353" r:id="rId16"/>
    <p:sldId id="339" r:id="rId17"/>
    <p:sldId id="354" r:id="rId18"/>
    <p:sldId id="337" r:id="rId19"/>
    <p:sldId id="361" r:id="rId20"/>
    <p:sldId id="362" r:id="rId21"/>
    <p:sldId id="304" r:id="rId22"/>
    <p:sldId id="269" r:id="rId23"/>
    <p:sldId id="348" r:id="rId24"/>
    <p:sldId id="288" r:id="rId25"/>
    <p:sldId id="290"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592" userDrawn="1">
          <p15:clr>
            <a:srgbClr val="A4A3A4"/>
          </p15:clr>
        </p15:guide>
        <p15:guide id="4"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IS Lorianne M * HECC" initials="ELM*H" lastIdx="1" clrIdx="0">
    <p:extLst>
      <p:ext uri="{19B8F6BF-5375-455C-9EA6-DF929625EA0E}">
        <p15:presenceInfo xmlns:p15="http://schemas.microsoft.com/office/powerpoint/2012/main" userId="S-1-5-21-1716519713-1322901394-3601925403-2833" providerId="AD"/>
      </p:ext>
    </p:extLst>
  </p:cmAuthor>
  <p:cmAuthor id="2" name="ELLIS Lorianne M * HECC" initials="ELM*H [2]" lastIdx="19" clrIdx="1">
    <p:extLst>
      <p:ext uri="{19B8F6BF-5375-455C-9EA6-DF929625EA0E}">
        <p15:presenceInfo xmlns:p15="http://schemas.microsoft.com/office/powerpoint/2012/main" userId="S::Lorianne.M.Ellis@hecc.oregon.gov::f5bce2f4-3ac4-4c74-bf73-94a6ccf2c196" providerId="AD"/>
      </p:ext>
    </p:extLst>
  </p:cmAuthor>
  <p:cmAuthor id="3" name="REESER Kurt *HECC" initials="RK*" lastIdx="2" clrIdx="2">
    <p:extLst>
      <p:ext uri="{19B8F6BF-5375-455C-9EA6-DF929625EA0E}">
        <p15:presenceInfo xmlns:p15="http://schemas.microsoft.com/office/powerpoint/2012/main" userId="REESER Kurt *HEC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0C23"/>
    <a:srgbClr val="6E9E75"/>
    <a:srgbClr val="1A476E"/>
    <a:srgbClr val="F7DB69"/>
    <a:srgbClr val="C0E1ED"/>
    <a:srgbClr val="EBF0EC"/>
    <a:srgbClr val="C0E1DF"/>
    <a:srgbClr val="00416A"/>
    <a:srgbClr val="517A94"/>
    <a:srgbClr val="89AE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B5CE5C-9B4E-43BA-9F27-8FC5A6DA5FF1}" v="14" dt="2025-01-14T21:34:27.7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56" autoAdjust="0"/>
    <p:restoredTop sz="69828" autoAdjust="0"/>
  </p:normalViewPr>
  <p:slideViewPr>
    <p:cSldViewPr snapToGrid="0" showGuides="1">
      <p:cViewPr varScale="1">
        <p:scale>
          <a:sx n="55" d="100"/>
          <a:sy n="55" d="100"/>
        </p:scale>
        <p:origin x="828" y="32"/>
      </p:cViewPr>
      <p:guideLst>
        <p:guide orient="horz" pos="2592"/>
        <p:guide pos="3840"/>
      </p:guideLst>
    </p:cSldViewPr>
  </p:slideViewPr>
  <p:notesTextViewPr>
    <p:cViewPr>
      <p:scale>
        <a:sx n="3" d="2"/>
        <a:sy n="3" d="2"/>
      </p:scale>
      <p:origin x="0" y="0"/>
    </p:cViewPr>
  </p:notesTextViewPr>
  <p:sorterViewPr>
    <p:cViewPr>
      <p:scale>
        <a:sx n="150" d="100"/>
        <a:sy n="150" d="100"/>
      </p:scale>
      <p:origin x="0" y="-38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ARCE Nomi * HECC" userId="1192eee1-f927-47c7-9c05-3e3c2f425d02" providerId="ADAL" clId="{DAB5CE5C-9B4E-43BA-9F27-8FC5A6DA5FF1}"/>
    <pc:docChg chg="undo custSel addSld delSld modSld sldOrd">
      <pc:chgData name="PEARCE Nomi * HECC" userId="1192eee1-f927-47c7-9c05-3e3c2f425d02" providerId="ADAL" clId="{DAB5CE5C-9B4E-43BA-9F27-8FC5A6DA5FF1}" dt="2025-01-16T16:43:14.153" v="77" actId="729"/>
      <pc:docMkLst>
        <pc:docMk/>
      </pc:docMkLst>
      <pc:sldChg chg="mod modShow">
        <pc:chgData name="PEARCE Nomi * HECC" userId="1192eee1-f927-47c7-9c05-3e3c2f425d02" providerId="ADAL" clId="{DAB5CE5C-9B4E-43BA-9F27-8FC5A6DA5FF1}" dt="2025-01-16T16:43:14.153" v="77" actId="729"/>
        <pc:sldMkLst>
          <pc:docMk/>
          <pc:sldMk cId="3984158603" sldId="257"/>
        </pc:sldMkLst>
      </pc:sldChg>
      <pc:sldChg chg="add del">
        <pc:chgData name="PEARCE Nomi * HECC" userId="1192eee1-f927-47c7-9c05-3e3c2f425d02" providerId="ADAL" clId="{DAB5CE5C-9B4E-43BA-9F27-8FC5A6DA5FF1}" dt="2025-01-07T22:04:09.527" v="25"/>
        <pc:sldMkLst>
          <pc:docMk/>
          <pc:sldMk cId="2313839059" sldId="263"/>
        </pc:sldMkLst>
      </pc:sldChg>
      <pc:sldChg chg="add">
        <pc:chgData name="PEARCE Nomi * HECC" userId="1192eee1-f927-47c7-9c05-3e3c2f425d02" providerId="ADAL" clId="{DAB5CE5C-9B4E-43BA-9F27-8FC5A6DA5FF1}" dt="2025-01-07T17:52:58.430" v="15"/>
        <pc:sldMkLst>
          <pc:docMk/>
          <pc:sldMk cId="4152290266" sldId="264"/>
        </pc:sldMkLst>
      </pc:sldChg>
      <pc:sldChg chg="add del ord setBg">
        <pc:chgData name="PEARCE Nomi * HECC" userId="1192eee1-f927-47c7-9c05-3e3c2f425d02" providerId="ADAL" clId="{DAB5CE5C-9B4E-43BA-9F27-8FC5A6DA5FF1}" dt="2025-01-14T21:36:25.249" v="74"/>
        <pc:sldMkLst>
          <pc:docMk/>
          <pc:sldMk cId="3053871345" sldId="266"/>
        </pc:sldMkLst>
      </pc:sldChg>
      <pc:sldChg chg="delSp modSp add mod">
        <pc:chgData name="PEARCE Nomi * HECC" userId="1192eee1-f927-47c7-9c05-3e3c2f425d02" providerId="ADAL" clId="{DAB5CE5C-9B4E-43BA-9F27-8FC5A6DA5FF1}" dt="2025-01-07T22:10:03.954" v="32" actId="478"/>
        <pc:sldMkLst>
          <pc:docMk/>
          <pc:sldMk cId="3806703892" sldId="269"/>
        </pc:sldMkLst>
        <pc:spChg chg="del mod">
          <ac:chgData name="PEARCE Nomi * HECC" userId="1192eee1-f927-47c7-9c05-3e3c2f425d02" providerId="ADAL" clId="{DAB5CE5C-9B4E-43BA-9F27-8FC5A6DA5FF1}" dt="2025-01-07T22:10:03.954" v="32" actId="478"/>
          <ac:spMkLst>
            <pc:docMk/>
            <pc:sldMk cId="3806703892" sldId="269"/>
            <ac:spMk id="7" creationId="{7F8BDD33-0A13-EEB0-7B23-A8EA89660ECE}"/>
          </ac:spMkLst>
        </pc:spChg>
      </pc:sldChg>
      <pc:sldChg chg="del">
        <pc:chgData name="PEARCE Nomi * HECC" userId="1192eee1-f927-47c7-9c05-3e3c2f425d02" providerId="ADAL" clId="{DAB5CE5C-9B4E-43BA-9F27-8FC5A6DA5FF1}" dt="2025-01-07T22:12:56.071" v="37" actId="47"/>
        <pc:sldMkLst>
          <pc:docMk/>
          <pc:sldMk cId="951243581" sldId="270"/>
        </pc:sldMkLst>
      </pc:sldChg>
      <pc:sldChg chg="del">
        <pc:chgData name="PEARCE Nomi * HECC" userId="1192eee1-f927-47c7-9c05-3e3c2f425d02" providerId="ADAL" clId="{DAB5CE5C-9B4E-43BA-9F27-8FC5A6DA5FF1}" dt="2025-01-07T22:13:44.260" v="40" actId="2696"/>
        <pc:sldMkLst>
          <pc:docMk/>
          <pc:sldMk cId="1099730461" sldId="271"/>
        </pc:sldMkLst>
      </pc:sldChg>
      <pc:sldChg chg="del">
        <pc:chgData name="PEARCE Nomi * HECC" userId="1192eee1-f927-47c7-9c05-3e3c2f425d02" providerId="ADAL" clId="{DAB5CE5C-9B4E-43BA-9F27-8FC5A6DA5FF1}" dt="2025-01-07T22:13:44.260" v="40" actId="2696"/>
        <pc:sldMkLst>
          <pc:docMk/>
          <pc:sldMk cId="582437210" sldId="272"/>
        </pc:sldMkLst>
      </pc:sldChg>
      <pc:sldChg chg="del">
        <pc:chgData name="PEARCE Nomi * HECC" userId="1192eee1-f927-47c7-9c05-3e3c2f425d02" providerId="ADAL" clId="{DAB5CE5C-9B4E-43BA-9F27-8FC5A6DA5FF1}" dt="2025-01-07T22:13:44.260" v="40" actId="2696"/>
        <pc:sldMkLst>
          <pc:docMk/>
          <pc:sldMk cId="2774697998" sldId="284"/>
        </pc:sldMkLst>
      </pc:sldChg>
      <pc:sldChg chg="del">
        <pc:chgData name="PEARCE Nomi * HECC" userId="1192eee1-f927-47c7-9c05-3e3c2f425d02" providerId="ADAL" clId="{DAB5CE5C-9B4E-43BA-9F27-8FC5A6DA5FF1}" dt="2025-01-07T22:13:44.260" v="40" actId="2696"/>
        <pc:sldMkLst>
          <pc:docMk/>
          <pc:sldMk cId="214712288" sldId="286"/>
        </pc:sldMkLst>
      </pc:sldChg>
      <pc:sldChg chg="modSp mod">
        <pc:chgData name="PEARCE Nomi * HECC" userId="1192eee1-f927-47c7-9c05-3e3c2f425d02" providerId="ADAL" clId="{DAB5CE5C-9B4E-43BA-9F27-8FC5A6DA5FF1}" dt="2025-01-14T21:34:51.460" v="72" actId="20577"/>
        <pc:sldMkLst>
          <pc:docMk/>
          <pc:sldMk cId="3216629414" sldId="290"/>
        </pc:sldMkLst>
        <pc:spChg chg="mod">
          <ac:chgData name="PEARCE Nomi * HECC" userId="1192eee1-f927-47c7-9c05-3e3c2f425d02" providerId="ADAL" clId="{DAB5CE5C-9B4E-43BA-9F27-8FC5A6DA5FF1}" dt="2025-01-14T21:34:51.460" v="72" actId="20577"/>
          <ac:spMkLst>
            <pc:docMk/>
            <pc:sldMk cId="3216629414" sldId="290"/>
            <ac:spMk id="18" creationId="{E5BDD433-3822-4564-BF41-EB09766CFA75}"/>
          </ac:spMkLst>
        </pc:spChg>
      </pc:sldChg>
      <pc:sldChg chg="del">
        <pc:chgData name="PEARCE Nomi * HECC" userId="1192eee1-f927-47c7-9c05-3e3c2f425d02" providerId="ADAL" clId="{DAB5CE5C-9B4E-43BA-9F27-8FC5A6DA5FF1}" dt="2025-01-07T22:03:36.641" v="24" actId="47"/>
        <pc:sldMkLst>
          <pc:docMk/>
          <pc:sldMk cId="915269780" sldId="294"/>
        </pc:sldMkLst>
      </pc:sldChg>
      <pc:sldChg chg="del">
        <pc:chgData name="PEARCE Nomi * HECC" userId="1192eee1-f927-47c7-9c05-3e3c2f425d02" providerId="ADAL" clId="{DAB5CE5C-9B4E-43BA-9F27-8FC5A6DA5FF1}" dt="2025-01-07T22:11:52.359" v="34" actId="2696"/>
        <pc:sldMkLst>
          <pc:docMk/>
          <pc:sldMk cId="3980214565" sldId="295"/>
        </pc:sldMkLst>
      </pc:sldChg>
      <pc:sldChg chg="addSp delSp modSp mod">
        <pc:chgData name="PEARCE Nomi * HECC" userId="1192eee1-f927-47c7-9c05-3e3c2f425d02" providerId="ADAL" clId="{DAB5CE5C-9B4E-43BA-9F27-8FC5A6DA5FF1}" dt="2025-01-07T17:52:21.482" v="14" actId="478"/>
        <pc:sldMkLst>
          <pc:docMk/>
          <pc:sldMk cId="2585077342" sldId="296"/>
        </pc:sldMkLst>
        <pc:spChg chg="del">
          <ac:chgData name="PEARCE Nomi * HECC" userId="1192eee1-f927-47c7-9c05-3e3c2f425d02" providerId="ADAL" clId="{DAB5CE5C-9B4E-43BA-9F27-8FC5A6DA5FF1}" dt="2025-01-07T17:51:03.087" v="7" actId="478"/>
          <ac:spMkLst>
            <pc:docMk/>
            <pc:sldMk cId="2585077342" sldId="296"/>
            <ac:spMk id="8" creationId="{C2002E18-E84A-9EA7-D3F7-9504B27D90E7}"/>
          </ac:spMkLst>
        </pc:spChg>
        <pc:spChg chg="mod">
          <ac:chgData name="PEARCE Nomi * HECC" userId="1192eee1-f927-47c7-9c05-3e3c2f425d02" providerId="ADAL" clId="{DAB5CE5C-9B4E-43BA-9F27-8FC5A6DA5FF1}" dt="2025-01-07T17:51:35.592" v="11" actId="20577"/>
          <ac:spMkLst>
            <pc:docMk/>
            <pc:sldMk cId="2585077342" sldId="296"/>
            <ac:spMk id="13" creationId="{739380DD-1672-4804-AE44-2C6C60D4B75D}"/>
          </ac:spMkLst>
        </pc:spChg>
        <pc:spChg chg="mod">
          <ac:chgData name="PEARCE Nomi * HECC" userId="1192eee1-f927-47c7-9c05-3e3c2f425d02" providerId="ADAL" clId="{DAB5CE5C-9B4E-43BA-9F27-8FC5A6DA5FF1}" dt="2025-01-07T17:51:38.210" v="12" actId="20577"/>
          <ac:spMkLst>
            <pc:docMk/>
            <pc:sldMk cId="2585077342" sldId="296"/>
            <ac:spMk id="14" creationId="{2C577B4A-C940-4870-8301-5F5D5F884A6F}"/>
          </ac:spMkLst>
        </pc:spChg>
        <pc:spChg chg="del">
          <ac:chgData name="PEARCE Nomi * HECC" userId="1192eee1-f927-47c7-9c05-3e3c2f425d02" providerId="ADAL" clId="{DAB5CE5C-9B4E-43BA-9F27-8FC5A6DA5FF1}" dt="2025-01-07T17:52:21.482" v="14" actId="478"/>
          <ac:spMkLst>
            <pc:docMk/>
            <pc:sldMk cId="2585077342" sldId="296"/>
            <ac:spMk id="15" creationId="{8B20A3E6-DF02-4BA5-BBD7-17CD7FF55191}"/>
          </ac:spMkLst>
        </pc:spChg>
        <pc:spChg chg="del">
          <ac:chgData name="PEARCE Nomi * HECC" userId="1192eee1-f927-47c7-9c05-3e3c2f425d02" providerId="ADAL" clId="{DAB5CE5C-9B4E-43BA-9F27-8FC5A6DA5FF1}" dt="2025-01-07T17:51:11.942" v="9" actId="478"/>
          <ac:spMkLst>
            <pc:docMk/>
            <pc:sldMk cId="2585077342" sldId="296"/>
            <ac:spMk id="16" creationId="{FDBAE5DF-D71E-7A60-9F0C-B288490CE161}"/>
          </ac:spMkLst>
        </pc:spChg>
        <pc:spChg chg="add mod">
          <ac:chgData name="PEARCE Nomi * HECC" userId="1192eee1-f927-47c7-9c05-3e3c2f425d02" providerId="ADAL" clId="{DAB5CE5C-9B4E-43BA-9F27-8FC5A6DA5FF1}" dt="2025-01-07T17:52:18.225" v="13"/>
          <ac:spMkLst>
            <pc:docMk/>
            <pc:sldMk cId="2585077342" sldId="296"/>
            <ac:spMk id="17" creationId="{78379C4C-079B-C931-7F2E-483AC6391421}"/>
          </ac:spMkLst>
        </pc:spChg>
      </pc:sldChg>
      <pc:sldChg chg="del">
        <pc:chgData name="PEARCE Nomi * HECC" userId="1192eee1-f927-47c7-9c05-3e3c2f425d02" providerId="ADAL" clId="{DAB5CE5C-9B4E-43BA-9F27-8FC5A6DA5FF1}" dt="2025-01-07T17:51:22.819" v="10" actId="2696"/>
        <pc:sldMkLst>
          <pc:docMk/>
          <pc:sldMk cId="2189094969" sldId="297"/>
        </pc:sldMkLst>
      </pc:sldChg>
      <pc:sldChg chg="del">
        <pc:chgData name="PEARCE Nomi * HECC" userId="1192eee1-f927-47c7-9c05-3e3c2f425d02" providerId="ADAL" clId="{DAB5CE5C-9B4E-43BA-9F27-8FC5A6DA5FF1}" dt="2025-01-07T17:53:00.717" v="16" actId="47"/>
        <pc:sldMkLst>
          <pc:docMk/>
          <pc:sldMk cId="1004405025" sldId="298"/>
        </pc:sldMkLst>
      </pc:sldChg>
      <pc:sldChg chg="del">
        <pc:chgData name="PEARCE Nomi * HECC" userId="1192eee1-f927-47c7-9c05-3e3c2f425d02" providerId="ADAL" clId="{DAB5CE5C-9B4E-43BA-9F27-8FC5A6DA5FF1}" dt="2025-01-07T22:03:30.140" v="22" actId="47"/>
        <pc:sldMkLst>
          <pc:docMk/>
          <pc:sldMk cId="715354906" sldId="300"/>
        </pc:sldMkLst>
      </pc:sldChg>
      <pc:sldChg chg="mod modShow">
        <pc:chgData name="PEARCE Nomi * HECC" userId="1192eee1-f927-47c7-9c05-3e3c2f425d02" providerId="ADAL" clId="{DAB5CE5C-9B4E-43BA-9F27-8FC5A6DA5FF1}" dt="2025-01-14T21:41:29.340" v="76" actId="729"/>
        <pc:sldMkLst>
          <pc:docMk/>
          <pc:sldMk cId="1681054950" sldId="302"/>
        </pc:sldMkLst>
      </pc:sldChg>
      <pc:sldChg chg="mod modShow">
        <pc:chgData name="PEARCE Nomi * HECC" userId="1192eee1-f927-47c7-9c05-3e3c2f425d02" providerId="ADAL" clId="{DAB5CE5C-9B4E-43BA-9F27-8FC5A6DA5FF1}" dt="2025-01-14T21:41:26.927" v="75" actId="729"/>
        <pc:sldMkLst>
          <pc:docMk/>
          <pc:sldMk cId="3904378691" sldId="303"/>
        </pc:sldMkLst>
      </pc:sldChg>
      <pc:sldChg chg="add">
        <pc:chgData name="PEARCE Nomi * HECC" userId="1192eee1-f927-47c7-9c05-3e3c2f425d02" providerId="ADAL" clId="{DAB5CE5C-9B4E-43BA-9F27-8FC5A6DA5FF1}" dt="2025-01-07T22:13:28.419" v="39"/>
        <pc:sldMkLst>
          <pc:docMk/>
          <pc:sldMk cId="176844156" sldId="304"/>
        </pc:sldMkLst>
      </pc:sldChg>
      <pc:sldChg chg="del">
        <pc:chgData name="PEARCE Nomi * HECC" userId="1192eee1-f927-47c7-9c05-3e3c2f425d02" providerId="ADAL" clId="{DAB5CE5C-9B4E-43BA-9F27-8FC5A6DA5FF1}" dt="2025-01-07T22:08:58.570" v="27" actId="47"/>
        <pc:sldMkLst>
          <pc:docMk/>
          <pc:sldMk cId="4237328984" sldId="304"/>
        </pc:sldMkLst>
      </pc:sldChg>
      <pc:sldChg chg="del">
        <pc:chgData name="PEARCE Nomi * HECC" userId="1192eee1-f927-47c7-9c05-3e3c2f425d02" providerId="ADAL" clId="{DAB5CE5C-9B4E-43BA-9F27-8FC5A6DA5FF1}" dt="2025-01-07T22:12:08.491" v="35" actId="2696"/>
        <pc:sldMkLst>
          <pc:docMk/>
          <pc:sldMk cId="461562415" sldId="305"/>
        </pc:sldMkLst>
      </pc:sldChg>
      <pc:sldChg chg="add del">
        <pc:chgData name="PEARCE Nomi * HECC" userId="1192eee1-f927-47c7-9c05-3e3c2f425d02" providerId="ADAL" clId="{DAB5CE5C-9B4E-43BA-9F27-8FC5A6DA5FF1}" dt="2025-01-07T22:09:47.865" v="29" actId="47"/>
        <pc:sldMkLst>
          <pc:docMk/>
          <pc:sldMk cId="708031677" sldId="306"/>
        </pc:sldMkLst>
      </pc:sldChg>
      <pc:sldChg chg="add">
        <pc:chgData name="PEARCE Nomi * HECC" userId="1192eee1-f927-47c7-9c05-3e3c2f425d02" providerId="ADAL" clId="{DAB5CE5C-9B4E-43BA-9F27-8FC5A6DA5FF1}" dt="2025-01-07T22:13:28.419" v="39"/>
        <pc:sldMkLst>
          <pc:docMk/>
          <pc:sldMk cId="996566598" sldId="337"/>
        </pc:sldMkLst>
      </pc:sldChg>
      <pc:sldChg chg="add">
        <pc:chgData name="PEARCE Nomi * HECC" userId="1192eee1-f927-47c7-9c05-3e3c2f425d02" providerId="ADAL" clId="{DAB5CE5C-9B4E-43BA-9F27-8FC5A6DA5FF1}" dt="2025-01-07T22:13:28.419" v="39"/>
        <pc:sldMkLst>
          <pc:docMk/>
          <pc:sldMk cId="1274676374" sldId="339"/>
        </pc:sldMkLst>
      </pc:sldChg>
      <pc:sldChg chg="add">
        <pc:chgData name="PEARCE Nomi * HECC" userId="1192eee1-f927-47c7-9c05-3e3c2f425d02" providerId="ADAL" clId="{DAB5CE5C-9B4E-43BA-9F27-8FC5A6DA5FF1}" dt="2025-01-07T22:12:50.670" v="36"/>
        <pc:sldMkLst>
          <pc:docMk/>
          <pc:sldMk cId="2730895316" sldId="340"/>
        </pc:sldMkLst>
      </pc:sldChg>
      <pc:sldChg chg="delSp add mod">
        <pc:chgData name="PEARCE Nomi * HECC" userId="1192eee1-f927-47c7-9c05-3e3c2f425d02" providerId="ADAL" clId="{DAB5CE5C-9B4E-43BA-9F27-8FC5A6DA5FF1}" dt="2025-01-07T22:10:31.656" v="33" actId="478"/>
        <pc:sldMkLst>
          <pc:docMk/>
          <pc:sldMk cId="499726101" sldId="348"/>
        </pc:sldMkLst>
        <pc:spChg chg="del">
          <ac:chgData name="PEARCE Nomi * HECC" userId="1192eee1-f927-47c7-9c05-3e3c2f425d02" providerId="ADAL" clId="{DAB5CE5C-9B4E-43BA-9F27-8FC5A6DA5FF1}" dt="2025-01-07T22:10:31.656" v="33" actId="478"/>
          <ac:spMkLst>
            <pc:docMk/>
            <pc:sldMk cId="499726101" sldId="348"/>
            <ac:spMk id="5" creationId="{CBD64C12-F83E-8DD8-EA05-9E6277DC39C9}"/>
          </ac:spMkLst>
        </pc:spChg>
      </pc:sldChg>
      <pc:sldChg chg="add">
        <pc:chgData name="PEARCE Nomi * HECC" userId="1192eee1-f927-47c7-9c05-3e3c2f425d02" providerId="ADAL" clId="{DAB5CE5C-9B4E-43BA-9F27-8FC5A6DA5FF1}" dt="2025-01-07T22:13:11.334" v="38"/>
        <pc:sldMkLst>
          <pc:docMk/>
          <pc:sldMk cId="2004699450" sldId="353"/>
        </pc:sldMkLst>
      </pc:sldChg>
      <pc:sldChg chg="add">
        <pc:chgData name="PEARCE Nomi * HECC" userId="1192eee1-f927-47c7-9c05-3e3c2f425d02" providerId="ADAL" clId="{DAB5CE5C-9B4E-43BA-9F27-8FC5A6DA5FF1}" dt="2025-01-07T22:13:28.419" v="39"/>
        <pc:sldMkLst>
          <pc:docMk/>
          <pc:sldMk cId="1906278181" sldId="354"/>
        </pc:sldMkLst>
      </pc:sldChg>
      <pc:sldChg chg="add">
        <pc:chgData name="PEARCE Nomi * HECC" userId="1192eee1-f927-47c7-9c05-3e3c2f425d02" providerId="ADAL" clId="{DAB5CE5C-9B4E-43BA-9F27-8FC5A6DA5FF1}" dt="2025-01-07T22:13:28.419" v="39"/>
        <pc:sldMkLst>
          <pc:docMk/>
          <pc:sldMk cId="4290542153" sldId="361"/>
        </pc:sldMkLst>
      </pc:sldChg>
      <pc:sldChg chg="add">
        <pc:chgData name="PEARCE Nomi * HECC" userId="1192eee1-f927-47c7-9c05-3e3c2f425d02" providerId="ADAL" clId="{DAB5CE5C-9B4E-43BA-9F27-8FC5A6DA5FF1}" dt="2025-01-07T22:13:28.419" v="39"/>
        <pc:sldMkLst>
          <pc:docMk/>
          <pc:sldMk cId="2099012565" sldId="362"/>
        </pc:sldMkLst>
      </pc:sldChg>
    </pc:docChg>
  </pc:docChgLst>
  <pc:docChgLst>
    <pc:chgData name="REESER Kurt * HECC" userId="S::kurt.reeser@hecc.oregon.gov::ce077540-1734-424e-89f1-e7c780fbf390" providerId="AD" clId="Web-{D75F07F7-BDA3-8A35-4877-302760275543}"/>
    <pc:docChg chg="modSld">
      <pc:chgData name="REESER Kurt * HECC" userId="S::kurt.reeser@hecc.oregon.gov::ce077540-1734-424e-89f1-e7c780fbf390" providerId="AD" clId="Web-{D75F07F7-BDA3-8A35-4877-302760275543}" dt="2025-01-14T23:20:00.689" v="4" actId="20577"/>
      <pc:docMkLst>
        <pc:docMk/>
      </pc:docMkLst>
      <pc:sldChg chg="modSp">
        <pc:chgData name="REESER Kurt * HECC" userId="S::kurt.reeser@hecc.oregon.gov::ce077540-1734-424e-89f1-e7c780fbf390" providerId="AD" clId="Web-{D75F07F7-BDA3-8A35-4877-302760275543}" dt="2025-01-14T23:20:00.689" v="4" actId="20577"/>
        <pc:sldMkLst>
          <pc:docMk/>
          <pc:sldMk cId="2313839059" sldId="263"/>
        </pc:sldMkLst>
        <pc:spChg chg="mod">
          <ac:chgData name="REESER Kurt * HECC" userId="S::kurt.reeser@hecc.oregon.gov::ce077540-1734-424e-89f1-e7c780fbf390" providerId="AD" clId="Web-{D75F07F7-BDA3-8A35-4877-302760275543}" dt="2025-01-14T23:19:37.689" v="0" actId="20577"/>
          <ac:spMkLst>
            <pc:docMk/>
            <pc:sldMk cId="2313839059" sldId="263"/>
            <ac:spMk id="9" creationId="{A1E73589-C744-7C05-1A0E-5E3900533368}"/>
          </ac:spMkLst>
        </pc:spChg>
        <pc:spChg chg="mod">
          <ac:chgData name="REESER Kurt * HECC" userId="S::kurt.reeser@hecc.oregon.gov::ce077540-1734-424e-89f1-e7c780fbf390" providerId="AD" clId="Web-{D75F07F7-BDA3-8A35-4877-302760275543}" dt="2025-01-14T23:20:00.689" v="4" actId="20577"/>
          <ac:spMkLst>
            <pc:docMk/>
            <pc:sldMk cId="2313839059" sldId="263"/>
            <ac:spMk id="12" creationId="{90EF37D5-68B9-4FA9-FDDA-B026FE15A3A6}"/>
          </ac:spMkLst>
        </pc:spChg>
      </pc:sldChg>
    </pc:docChg>
  </pc:docChgLst>
  <pc:docChgLst>
    <pc:chgData name="REESER Kurt * HECC" userId="ce077540-1734-424e-89f1-e7c780fbf390" providerId="ADAL" clId="{ABF26AA4-541B-4EA7-B926-A5194149B3BA}"/>
    <pc:docChg chg="undo custSel modSld">
      <pc:chgData name="REESER Kurt * HECC" userId="ce077540-1734-424e-89f1-e7c780fbf390" providerId="ADAL" clId="{ABF26AA4-541B-4EA7-B926-A5194149B3BA}" dt="2025-01-14T23:28:46.637" v="84" actId="255"/>
      <pc:docMkLst>
        <pc:docMk/>
      </pc:docMkLst>
      <pc:sldChg chg="modSp mod">
        <pc:chgData name="REESER Kurt * HECC" userId="ce077540-1734-424e-89f1-e7c780fbf390" providerId="ADAL" clId="{ABF26AA4-541B-4EA7-B926-A5194149B3BA}" dt="2025-01-14T23:28:46.637" v="84" actId="255"/>
        <pc:sldMkLst>
          <pc:docMk/>
          <pc:sldMk cId="3806703892" sldId="269"/>
        </pc:sldMkLst>
        <pc:spChg chg="mod">
          <ac:chgData name="REESER Kurt * HECC" userId="ce077540-1734-424e-89f1-e7c780fbf390" providerId="ADAL" clId="{ABF26AA4-541B-4EA7-B926-A5194149B3BA}" dt="2025-01-14T23:28:17.932" v="79" actId="207"/>
          <ac:spMkLst>
            <pc:docMk/>
            <pc:sldMk cId="3806703892" sldId="269"/>
            <ac:spMk id="3" creationId="{4FABD63C-C1C7-40D1-AEB0-04A1714A455E}"/>
          </ac:spMkLst>
        </pc:spChg>
        <pc:spChg chg="mod">
          <ac:chgData name="REESER Kurt * HECC" userId="ce077540-1734-424e-89f1-e7c780fbf390" providerId="ADAL" clId="{ABF26AA4-541B-4EA7-B926-A5194149B3BA}" dt="2025-01-14T23:28:46.637" v="84" actId="255"/>
          <ac:spMkLst>
            <pc:docMk/>
            <pc:sldMk cId="3806703892" sldId="269"/>
            <ac:spMk id="4" creationId="{35925264-227C-46E1-A15C-83A589998E46}"/>
          </ac:spMkLst>
        </pc:spChg>
      </pc:sldChg>
      <pc:sldChg chg="modSp mod">
        <pc:chgData name="REESER Kurt * HECC" userId="ce077540-1734-424e-89f1-e7c780fbf390" providerId="ADAL" clId="{ABF26AA4-541B-4EA7-B926-A5194149B3BA}" dt="2025-01-14T23:28:09.867" v="78" actId="207"/>
        <pc:sldMkLst>
          <pc:docMk/>
          <pc:sldMk cId="176844156" sldId="304"/>
        </pc:sldMkLst>
        <pc:spChg chg="mod">
          <ac:chgData name="REESER Kurt * HECC" userId="ce077540-1734-424e-89f1-e7c780fbf390" providerId="ADAL" clId="{ABF26AA4-541B-4EA7-B926-A5194149B3BA}" dt="2025-01-14T23:28:09.867" v="78" actId="207"/>
          <ac:spMkLst>
            <pc:docMk/>
            <pc:sldMk cId="176844156" sldId="304"/>
            <ac:spMk id="3" creationId="{14BD7A6A-84FE-44C6-B321-33A0165A42B3}"/>
          </ac:spMkLst>
        </pc:spChg>
      </pc:sldChg>
      <pc:sldChg chg="modSp mod">
        <pc:chgData name="REESER Kurt * HECC" userId="ce077540-1734-424e-89f1-e7c780fbf390" providerId="ADAL" clId="{ABF26AA4-541B-4EA7-B926-A5194149B3BA}" dt="2025-01-14T23:27:38.467" v="75" actId="2711"/>
        <pc:sldMkLst>
          <pc:docMk/>
          <pc:sldMk cId="996566598" sldId="337"/>
        </pc:sldMkLst>
        <pc:spChg chg="mod">
          <ac:chgData name="REESER Kurt * HECC" userId="ce077540-1734-424e-89f1-e7c780fbf390" providerId="ADAL" clId="{ABF26AA4-541B-4EA7-B926-A5194149B3BA}" dt="2025-01-14T23:27:38.467" v="75" actId="2711"/>
          <ac:spMkLst>
            <pc:docMk/>
            <pc:sldMk cId="996566598" sldId="337"/>
            <ac:spMk id="4" creationId="{C83C8DF7-4DBE-48B6-9197-CBD567429753}"/>
          </ac:spMkLst>
        </pc:spChg>
      </pc:sldChg>
      <pc:sldChg chg="modSp mod">
        <pc:chgData name="REESER Kurt * HECC" userId="ce077540-1734-424e-89f1-e7c780fbf390" providerId="ADAL" clId="{ABF26AA4-541B-4EA7-B926-A5194149B3BA}" dt="2025-01-14T23:27:22.391" v="71" actId="2711"/>
        <pc:sldMkLst>
          <pc:docMk/>
          <pc:sldMk cId="1274676374" sldId="339"/>
        </pc:sldMkLst>
        <pc:spChg chg="mod">
          <ac:chgData name="REESER Kurt * HECC" userId="ce077540-1734-424e-89f1-e7c780fbf390" providerId="ADAL" clId="{ABF26AA4-541B-4EA7-B926-A5194149B3BA}" dt="2025-01-14T23:27:22.391" v="71" actId="2711"/>
          <ac:spMkLst>
            <pc:docMk/>
            <pc:sldMk cId="1274676374" sldId="339"/>
            <ac:spMk id="4" creationId="{C83C8DF7-4DBE-48B6-9197-CBD567429753}"/>
          </ac:spMkLst>
        </pc:spChg>
      </pc:sldChg>
      <pc:sldChg chg="modSp mod">
        <pc:chgData name="REESER Kurt * HECC" userId="ce077540-1734-424e-89f1-e7c780fbf390" providerId="ADAL" clId="{ABF26AA4-541B-4EA7-B926-A5194149B3BA}" dt="2025-01-14T23:23:29.772" v="13" actId="1076"/>
        <pc:sldMkLst>
          <pc:docMk/>
          <pc:sldMk cId="2730895316" sldId="340"/>
        </pc:sldMkLst>
        <pc:spChg chg="mod">
          <ac:chgData name="REESER Kurt * HECC" userId="ce077540-1734-424e-89f1-e7c780fbf390" providerId="ADAL" clId="{ABF26AA4-541B-4EA7-B926-A5194149B3BA}" dt="2025-01-14T23:21:29.062" v="2" actId="1076"/>
          <ac:spMkLst>
            <pc:docMk/>
            <pc:sldMk cId="2730895316" sldId="340"/>
            <ac:spMk id="48" creationId="{D45348ED-13CF-4DBC-B416-7404202FC13B}"/>
          </ac:spMkLst>
        </pc:spChg>
        <pc:spChg chg="mod">
          <ac:chgData name="REESER Kurt * HECC" userId="ce077540-1734-424e-89f1-e7c780fbf390" providerId="ADAL" clId="{ABF26AA4-541B-4EA7-B926-A5194149B3BA}" dt="2025-01-14T23:23:00.684" v="6" actId="1076"/>
          <ac:spMkLst>
            <pc:docMk/>
            <pc:sldMk cId="2730895316" sldId="340"/>
            <ac:spMk id="49" creationId="{AD1CD196-74AA-4AA5-BC4D-49E0F62EF70D}"/>
          </ac:spMkLst>
        </pc:spChg>
        <pc:spChg chg="mod">
          <ac:chgData name="REESER Kurt * HECC" userId="ce077540-1734-424e-89f1-e7c780fbf390" providerId="ADAL" clId="{ABF26AA4-541B-4EA7-B926-A5194149B3BA}" dt="2025-01-14T23:21:53.357" v="5" actId="1076"/>
          <ac:spMkLst>
            <pc:docMk/>
            <pc:sldMk cId="2730895316" sldId="340"/>
            <ac:spMk id="50" creationId="{6684018C-E90C-41D0-BBD9-C7A51C27F763}"/>
          </ac:spMkLst>
        </pc:spChg>
        <pc:picChg chg="mod">
          <ac:chgData name="REESER Kurt * HECC" userId="ce077540-1734-424e-89f1-e7c780fbf390" providerId="ADAL" clId="{ABF26AA4-541B-4EA7-B926-A5194149B3BA}" dt="2025-01-14T23:23:22.580" v="12" actId="1076"/>
          <ac:picMkLst>
            <pc:docMk/>
            <pc:sldMk cId="2730895316" sldId="340"/>
            <ac:picMk id="43" creationId="{97AE9568-BA18-41B6-8990-A72EB252CC17}"/>
          </ac:picMkLst>
        </pc:picChg>
        <pc:cxnChg chg="mod">
          <ac:chgData name="REESER Kurt * HECC" userId="ce077540-1734-424e-89f1-e7c780fbf390" providerId="ADAL" clId="{ABF26AA4-541B-4EA7-B926-A5194149B3BA}" dt="2025-01-14T23:23:29.772" v="13" actId="1076"/>
          <ac:cxnSpMkLst>
            <pc:docMk/>
            <pc:sldMk cId="2730895316" sldId="340"/>
            <ac:cxnSpMk id="55" creationId="{0CE99C3E-EFF6-4CBC-8099-2A25597BDFBC}"/>
          </ac:cxnSpMkLst>
        </pc:cxnChg>
        <pc:cxnChg chg="mod">
          <ac:chgData name="REESER Kurt * HECC" userId="ce077540-1734-424e-89f1-e7c780fbf390" providerId="ADAL" clId="{ABF26AA4-541B-4EA7-B926-A5194149B3BA}" dt="2025-01-14T23:23:06.257" v="8" actId="14100"/>
          <ac:cxnSpMkLst>
            <pc:docMk/>
            <pc:sldMk cId="2730895316" sldId="340"/>
            <ac:cxnSpMk id="57" creationId="{6437DA50-73A1-4631-822E-6F902FD0BD9C}"/>
          </ac:cxnSpMkLst>
        </pc:cxnChg>
      </pc:sldChg>
      <pc:sldChg chg="modSp mod">
        <pc:chgData name="REESER Kurt * HECC" userId="ce077540-1734-424e-89f1-e7c780fbf390" providerId="ADAL" clId="{ABF26AA4-541B-4EA7-B926-A5194149B3BA}" dt="2025-01-14T23:28:35.489" v="83" actId="20577"/>
        <pc:sldMkLst>
          <pc:docMk/>
          <pc:sldMk cId="499726101" sldId="348"/>
        </pc:sldMkLst>
        <pc:spChg chg="mod">
          <ac:chgData name="REESER Kurt * HECC" userId="ce077540-1734-424e-89f1-e7c780fbf390" providerId="ADAL" clId="{ABF26AA4-541B-4EA7-B926-A5194149B3BA}" dt="2025-01-14T23:28:23.760" v="80" actId="207"/>
          <ac:spMkLst>
            <pc:docMk/>
            <pc:sldMk cId="499726101" sldId="348"/>
            <ac:spMk id="3" creationId="{4FABD63C-C1C7-40D1-AEB0-04A1714A455E}"/>
          </ac:spMkLst>
        </pc:spChg>
        <pc:spChg chg="mod">
          <ac:chgData name="REESER Kurt * HECC" userId="ce077540-1734-424e-89f1-e7c780fbf390" providerId="ADAL" clId="{ABF26AA4-541B-4EA7-B926-A5194149B3BA}" dt="2025-01-14T23:28:35.489" v="83" actId="20577"/>
          <ac:spMkLst>
            <pc:docMk/>
            <pc:sldMk cId="499726101" sldId="348"/>
            <ac:spMk id="4" creationId="{35925264-227C-46E1-A15C-83A589998E46}"/>
          </ac:spMkLst>
        </pc:spChg>
      </pc:sldChg>
      <pc:sldChg chg="delSp modSp mod">
        <pc:chgData name="REESER Kurt * HECC" userId="ce077540-1734-424e-89f1-e7c780fbf390" providerId="ADAL" clId="{ABF26AA4-541B-4EA7-B926-A5194149B3BA}" dt="2025-01-14T23:27:45.360" v="76" actId="2711"/>
        <pc:sldMkLst>
          <pc:docMk/>
          <pc:sldMk cId="4290542153" sldId="361"/>
        </pc:sldMkLst>
        <pc:spChg chg="mod">
          <ac:chgData name="REESER Kurt * HECC" userId="ce077540-1734-424e-89f1-e7c780fbf390" providerId="ADAL" clId="{ABF26AA4-541B-4EA7-B926-A5194149B3BA}" dt="2025-01-14T23:27:45.360" v="76" actId="2711"/>
          <ac:spMkLst>
            <pc:docMk/>
            <pc:sldMk cId="4290542153" sldId="361"/>
            <ac:spMk id="4" creationId="{C83C8DF7-4DBE-48B6-9197-CBD567429753}"/>
          </ac:spMkLst>
        </pc:spChg>
        <pc:spChg chg="mod">
          <ac:chgData name="REESER Kurt * HECC" userId="ce077540-1734-424e-89f1-e7c780fbf390" providerId="ADAL" clId="{ABF26AA4-541B-4EA7-B926-A5194149B3BA}" dt="2025-01-14T23:24:39.395" v="27" actId="1036"/>
          <ac:spMkLst>
            <pc:docMk/>
            <pc:sldMk cId="4290542153" sldId="361"/>
            <ac:spMk id="5" creationId="{CC78BCCC-E957-72D9-0E5C-0B688A3AAA08}"/>
          </ac:spMkLst>
        </pc:spChg>
        <pc:spChg chg="del mod">
          <ac:chgData name="REESER Kurt * HECC" userId="ce077540-1734-424e-89f1-e7c780fbf390" providerId="ADAL" clId="{ABF26AA4-541B-4EA7-B926-A5194149B3BA}" dt="2025-01-14T23:25:02.484" v="47" actId="478"/>
          <ac:spMkLst>
            <pc:docMk/>
            <pc:sldMk cId="4290542153" sldId="361"/>
            <ac:spMk id="8" creationId="{356C94B5-A097-81B3-0006-2C717FE681C4}"/>
          </ac:spMkLst>
        </pc:spChg>
        <pc:spChg chg="mod">
          <ac:chgData name="REESER Kurt * HECC" userId="ce077540-1734-424e-89f1-e7c780fbf390" providerId="ADAL" clId="{ABF26AA4-541B-4EA7-B926-A5194149B3BA}" dt="2025-01-14T23:24:39.395" v="27" actId="1036"/>
          <ac:spMkLst>
            <pc:docMk/>
            <pc:sldMk cId="4290542153" sldId="361"/>
            <ac:spMk id="10" creationId="{0D1422A6-8879-A07D-6684-C92F73BA4413}"/>
          </ac:spMkLst>
        </pc:spChg>
        <pc:spChg chg="mod">
          <ac:chgData name="REESER Kurt * HECC" userId="ce077540-1734-424e-89f1-e7c780fbf390" providerId="ADAL" clId="{ABF26AA4-541B-4EA7-B926-A5194149B3BA}" dt="2025-01-14T23:25:21.880" v="58" actId="1036"/>
          <ac:spMkLst>
            <pc:docMk/>
            <pc:sldMk cId="4290542153" sldId="361"/>
            <ac:spMk id="53" creationId="{C3D498E3-0F89-C73F-E81F-FA999BB0D1EB}"/>
          </ac:spMkLst>
        </pc:spChg>
      </pc:sldChg>
      <pc:sldChg chg="modSp mod">
        <pc:chgData name="REESER Kurt * HECC" userId="ce077540-1734-424e-89f1-e7c780fbf390" providerId="ADAL" clId="{ABF26AA4-541B-4EA7-B926-A5194149B3BA}" dt="2025-01-14T23:27:52.166" v="77" actId="2711"/>
        <pc:sldMkLst>
          <pc:docMk/>
          <pc:sldMk cId="2099012565" sldId="362"/>
        </pc:sldMkLst>
        <pc:spChg chg="mod">
          <ac:chgData name="REESER Kurt * HECC" userId="ce077540-1734-424e-89f1-e7c780fbf390" providerId="ADAL" clId="{ABF26AA4-541B-4EA7-B926-A5194149B3BA}" dt="2025-01-14T23:27:52.166" v="77" actId="2711"/>
          <ac:spMkLst>
            <pc:docMk/>
            <pc:sldMk cId="2099012565" sldId="362"/>
            <ac:spMk id="4" creationId="{C83C8DF7-4DBE-48B6-9197-CBD56742975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6D6ECA0-89F3-4750-9FC7-9EB950102C06}" type="datetimeFigureOut">
              <a:rPr lang="en-US" smtClean="0"/>
              <a:t>1/16/2025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D3AA7B4-90AA-494E-B684-F5CA56736B59}" type="slidenum">
              <a:rPr lang="en-US" smtClean="0"/>
              <a:t>‹#›</a:t>
            </a:fld>
            <a:endParaRPr lang="en-US"/>
          </a:p>
        </p:txBody>
      </p:sp>
    </p:spTree>
    <p:extLst>
      <p:ext uri="{BB962C8B-B14F-4D97-AF65-F5344CB8AC3E}">
        <p14:creationId xmlns:p14="http://schemas.microsoft.com/office/powerpoint/2010/main" val="3719946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oregonstudentaid.gov/media/ahnegqyh/ddpso_application2020.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oregonstudentaid.gov/fafsa-orsaa/"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3AA7B4-90AA-494E-B684-F5CA56736B59}" type="slidenum">
              <a:rPr lang="en-US" smtClean="0"/>
              <a:t>1</a:t>
            </a:fld>
            <a:endParaRPr lang="en-US" dirty="0"/>
          </a:p>
        </p:txBody>
      </p:sp>
    </p:spTree>
    <p:extLst>
      <p:ext uri="{BB962C8B-B14F-4D97-AF65-F5344CB8AC3E}">
        <p14:creationId xmlns:p14="http://schemas.microsoft.com/office/powerpoint/2010/main" val="3829032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dirty="0">
                <a:latin typeface="+mn-lt"/>
              </a:rPr>
              <a:t>Chafee Education &amp; Training Grant</a:t>
            </a:r>
            <a:r>
              <a:rPr lang="en-US" sz="1200" b="0" u="sng" dirty="0">
                <a:latin typeface="+mn-lt"/>
              </a:rPr>
              <a:t>:</a:t>
            </a:r>
            <a:r>
              <a:rPr lang="en-US" sz="1200" b="0" u="none" baseline="0" dirty="0">
                <a:latin typeface="+mn-lt"/>
              </a:rPr>
              <a:t> </a:t>
            </a:r>
            <a:r>
              <a:rPr lang="en-US" sz="1200" baseline="0" dirty="0">
                <a:latin typeface="+mn-lt"/>
              </a:rPr>
              <a:t>f</a:t>
            </a:r>
            <a:r>
              <a:rPr lang="en-US" sz="1200" dirty="0">
                <a:latin typeface="+mn-lt"/>
              </a:rPr>
              <a:t>ederal grant (FAFSA required) for current and former foster youth under 26 years old</a:t>
            </a:r>
            <a:endParaRPr lang="en-US" sz="1200" b="0" i="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sng" kern="1200" dirty="0">
                <a:solidFill>
                  <a:schemeClr val="tx1"/>
                </a:solidFill>
                <a:effectLst/>
                <a:latin typeface="+mn-lt"/>
                <a:ea typeface="+mn-ea"/>
                <a:cs typeface="+mn-cs"/>
              </a:rPr>
              <a:t>Funding</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Award amounts may vary and will be awarded based on availability of funds. Students can use</a:t>
            </a:r>
            <a:r>
              <a:rPr lang="en-US" sz="1200" b="0" i="0" kern="1200" baseline="0" dirty="0">
                <a:solidFill>
                  <a:schemeClr val="tx1"/>
                </a:solidFill>
                <a:effectLst/>
                <a:latin typeface="+mn-lt"/>
                <a:ea typeface="+mn-ea"/>
                <a:cs typeface="+mn-cs"/>
              </a:rPr>
              <a:t> funds for up to 5 years of postsecondary education or until the term in which they turn 26, whichever comes first.</a:t>
            </a:r>
            <a:r>
              <a:rPr lang="en-US" sz="1200" b="0" i="0" kern="1200" dirty="0">
                <a:solidFill>
                  <a:schemeClr val="tx1"/>
                </a:solidFill>
                <a:effectLst/>
                <a:latin typeface="+mn-lt"/>
                <a:ea typeface="+mn-ea"/>
                <a:cs typeface="+mn-cs"/>
              </a:rPr>
              <a:t> The</a:t>
            </a:r>
            <a:r>
              <a:rPr lang="en-US" sz="1200" b="0" i="0" kern="1200" baseline="0" dirty="0">
                <a:solidFill>
                  <a:schemeClr val="tx1"/>
                </a:solidFill>
                <a:effectLst/>
                <a:latin typeface="+mn-lt"/>
                <a:ea typeface="+mn-ea"/>
                <a:cs typeface="+mn-cs"/>
              </a:rPr>
              <a:t> program is federally-funded, but </a:t>
            </a:r>
            <a:r>
              <a:rPr lang="en-US" sz="1200" dirty="0">
                <a:latin typeface="+mn-lt"/>
              </a:rPr>
              <a:t>OSAC</a:t>
            </a:r>
            <a:r>
              <a:rPr lang="en-US" sz="1200" baseline="0" dirty="0">
                <a:latin typeface="+mn-lt"/>
              </a:rPr>
              <a:t> disburses the funds and f</a:t>
            </a:r>
            <a:r>
              <a:rPr lang="en-US" sz="1200" dirty="0">
                <a:latin typeface="+mn-lt"/>
              </a:rPr>
              <a:t>oster status is</a:t>
            </a:r>
            <a:r>
              <a:rPr lang="en-US" sz="1200" baseline="0" dirty="0">
                <a:latin typeface="+mn-lt"/>
              </a:rPr>
              <a:t> confirmed by the Oregon Dept of Human Services: </a:t>
            </a:r>
            <a:r>
              <a:rPr lang="en-US" u="sng" dirty="0"/>
              <a:t>https://www.oregon.gov/dhs/</a:t>
            </a:r>
            <a:endParaRPr lang="en-US" sz="1200" b="0" i="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u="sng" dirty="0"/>
              <a:t>Application</a:t>
            </a:r>
            <a:r>
              <a:rPr lang="en-US" sz="1200" baseline="0" dirty="0">
                <a:latin typeface="+mn-lt"/>
              </a:rPr>
              <a:t> is available in the Student Portal from </a:t>
            </a:r>
            <a:r>
              <a:rPr lang="en-US" sz="1200" b="1" baseline="0" dirty="0">
                <a:latin typeface="+mn-lt"/>
              </a:rPr>
              <a:t>November 1 to March 1</a:t>
            </a:r>
            <a:r>
              <a:rPr lang="en-US" sz="1200" baseline="0" dirty="0">
                <a:latin typeface="+mn-lt"/>
              </a:rPr>
              <a:t>. t</a:t>
            </a:r>
            <a:r>
              <a:rPr lang="en-US" b="0" i="0" dirty="0">
                <a:solidFill>
                  <a:srgbClr val="333333"/>
                </a:solidFill>
                <a:effectLst/>
                <a:latin typeface="Open Sans" panose="020B0606030504020204" pitchFamily="34" charset="0"/>
              </a:rPr>
              <a:t>he application deadline is based on the term you plan to start college please see our website for additional information: https://oregonstudentaid.gov/grants/chafee-education-and-training-grant/</a:t>
            </a:r>
            <a:endParaRPr lang="en-US" sz="1200" b="1" kern="1200" baseline="0" dirty="0">
              <a:solidFill>
                <a:schemeClr val="bg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u="sng" kern="1200" dirty="0">
                <a:solidFill>
                  <a:schemeClr val="bg1"/>
                </a:solidFill>
                <a:latin typeface="+mn-lt"/>
                <a:ea typeface="+mn-ea"/>
                <a:cs typeface="+mn-cs"/>
              </a:rPr>
              <a:t>Eligibility</a:t>
            </a:r>
            <a:r>
              <a:rPr lang="en-US" sz="1200" b="1" kern="1200" dirty="0">
                <a:solidFill>
                  <a:schemeClr val="bg1"/>
                </a:solidFill>
                <a:latin typeface="+mn-lt"/>
                <a:ea typeface="+mn-ea"/>
                <a:cs typeface="+mn-cs"/>
              </a:rPr>
              <a:t>:</a:t>
            </a:r>
            <a:r>
              <a:rPr lang="en-US" sz="1200" b="1" kern="1200" baseline="0" dirty="0">
                <a:solidFill>
                  <a:schemeClr val="bg1"/>
                </a:solidFill>
                <a:latin typeface="+mn-lt"/>
                <a:ea typeface="+mn-ea"/>
                <a:cs typeface="+mn-cs"/>
              </a:rPr>
              <a:t> </a:t>
            </a:r>
            <a:r>
              <a:rPr lang="en-US" sz="1200" kern="1200" dirty="0">
                <a:solidFill>
                  <a:schemeClr val="bg1"/>
                </a:solidFill>
                <a:latin typeface="+mn-lt"/>
                <a:ea typeface="+mn-ea"/>
                <a:cs typeface="+mn-cs"/>
              </a:rPr>
              <a:t>currently be in child welfare foster care</a:t>
            </a:r>
            <a:r>
              <a:rPr lang="en-US" sz="1200" kern="1200" baseline="0" dirty="0">
                <a:solidFill>
                  <a:schemeClr val="bg1"/>
                </a:solidFill>
                <a:latin typeface="+mn-lt"/>
                <a:ea typeface="+mn-ea"/>
                <a:cs typeface="+mn-cs"/>
              </a:rPr>
              <a:t> </a:t>
            </a:r>
            <a:r>
              <a:rPr lang="en-US" sz="1200" b="1" kern="1200" baseline="0" dirty="0">
                <a:solidFill>
                  <a:schemeClr val="bg1"/>
                </a:solidFill>
                <a:latin typeface="+mn-lt"/>
                <a:ea typeface="+mn-ea"/>
                <a:cs typeface="+mn-cs"/>
              </a:rPr>
              <a:t>OR</a:t>
            </a:r>
            <a:r>
              <a:rPr lang="en-US" sz="1200" kern="1200" baseline="0" dirty="0">
                <a:solidFill>
                  <a:schemeClr val="bg1"/>
                </a:solidFill>
                <a:latin typeface="+mn-lt"/>
                <a:ea typeface="+mn-ea"/>
                <a:cs typeface="+mn-cs"/>
              </a:rPr>
              <a:t> h</a:t>
            </a:r>
            <a:r>
              <a:rPr lang="en-US" sz="1200" kern="1200" dirty="0">
                <a:solidFill>
                  <a:schemeClr val="bg1"/>
                </a:solidFill>
                <a:latin typeface="+mn-lt"/>
                <a:ea typeface="+mn-ea"/>
                <a:cs typeface="+mn-cs"/>
              </a:rPr>
              <a:t>ad been in child welfare foster care for at least 180 days after your 14th birthday and </a:t>
            </a:r>
            <a:r>
              <a:rPr lang="en-US" sz="1200" b="0" kern="1200" dirty="0">
                <a:solidFill>
                  <a:schemeClr val="bg1"/>
                </a:solidFill>
                <a:latin typeface="+mn-lt"/>
                <a:ea typeface="+mn-ea"/>
                <a:cs typeface="+mn-cs"/>
              </a:rPr>
              <a:t>exited substitute care at age 16 or older</a:t>
            </a:r>
            <a:r>
              <a:rPr lang="en-US" sz="1200" b="0" kern="1200" baseline="0" dirty="0">
                <a:solidFill>
                  <a:schemeClr val="bg1"/>
                </a:solidFill>
                <a:latin typeface="+mn-lt"/>
                <a:ea typeface="+mn-ea"/>
                <a:cs typeface="+mn-cs"/>
              </a:rPr>
              <a:t> </a:t>
            </a:r>
            <a:r>
              <a:rPr lang="en-US" sz="1200" b="1" kern="1200" baseline="0" dirty="0">
                <a:solidFill>
                  <a:schemeClr val="bg1"/>
                </a:solidFill>
                <a:latin typeface="+mn-lt"/>
                <a:ea typeface="+mn-ea"/>
                <a:cs typeface="+mn-cs"/>
              </a:rPr>
              <a:t>OR</a:t>
            </a:r>
            <a:r>
              <a:rPr lang="en-US" sz="1200" b="0" kern="1200" baseline="0" dirty="0">
                <a:solidFill>
                  <a:schemeClr val="bg1"/>
                </a:solidFill>
                <a:latin typeface="+mn-lt"/>
                <a:ea typeface="+mn-ea"/>
                <a:cs typeface="+mn-cs"/>
              </a:rPr>
              <a:t> </a:t>
            </a:r>
            <a:r>
              <a:rPr lang="en-US" sz="1200" kern="1200" dirty="0">
                <a:solidFill>
                  <a:schemeClr val="bg1"/>
                </a:solidFill>
                <a:latin typeface="+mn-lt"/>
                <a:ea typeface="+mn-ea"/>
                <a:cs typeface="+mn-cs"/>
              </a:rPr>
              <a:t>be</a:t>
            </a:r>
            <a:r>
              <a:rPr lang="en-US" sz="1200" kern="1200" baseline="0" dirty="0">
                <a:solidFill>
                  <a:schemeClr val="bg1"/>
                </a:solidFill>
                <a:latin typeface="+mn-lt"/>
                <a:ea typeface="+mn-ea"/>
                <a:cs typeface="+mn-cs"/>
              </a:rPr>
              <a:t> a former foster youth who was adopted or entered into a guardianship on or after your 13th birthday </a:t>
            </a:r>
            <a:r>
              <a:rPr lang="en-US" sz="1200" b="1" kern="1200" baseline="0" dirty="0">
                <a:solidFill>
                  <a:schemeClr val="bg1"/>
                </a:solidFill>
                <a:latin typeface="+mn-lt"/>
                <a:ea typeface="+mn-ea"/>
                <a:cs typeface="+mn-cs"/>
              </a:rPr>
              <a:t>AND</a:t>
            </a:r>
            <a:r>
              <a:rPr lang="en-US" sz="1200" kern="1200" baseline="0" dirty="0">
                <a:solidFill>
                  <a:schemeClr val="bg1"/>
                </a:solidFill>
                <a:latin typeface="+mn-lt"/>
                <a:ea typeface="+mn-ea"/>
                <a:cs typeface="+mn-cs"/>
              </a:rPr>
              <a:t> your adoption/guardianship was finalized after 9/1/15. Must also be enrolled at least half-time and maintain satisfactory academic progress.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kern="1200" baseline="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kern="1200" baseline="0" dirty="0">
                <a:solidFill>
                  <a:schemeClr val="bg1"/>
                </a:solidFill>
                <a:latin typeface="+mn-lt"/>
                <a:ea typeface="+mn-ea"/>
                <a:cs typeface="+mn-cs"/>
              </a:rPr>
              <a:t>Oregon Tribal Student Grant: </a:t>
            </a:r>
            <a:r>
              <a:rPr lang="en-US" sz="1200" kern="1200" baseline="0" dirty="0">
                <a:solidFill>
                  <a:schemeClr val="bg1"/>
                </a:solidFill>
                <a:latin typeface="+mn-lt"/>
                <a:ea typeface="+mn-ea"/>
                <a:cs typeface="+mn-cs"/>
              </a:rPr>
              <a:t>A state grant, FAFSA or ORSAA required for individuals who are members of one of Oregon’s nine Federally recognized tribes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a:solidFill>
                  <a:schemeClr val="bg1"/>
                </a:solidFill>
                <a:latin typeface="+mn-lt"/>
                <a:ea typeface="+mn-ea"/>
                <a:cs typeface="+mn-cs"/>
              </a:rPr>
              <a:t>Funding: Award amounts vary, but will cover up to the cost of attendance at Oregon Public institutions for students pursuing their first Associate, Bachelor’s, or Master’s degree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a:solidFill>
                  <a:schemeClr val="bg1"/>
                </a:solidFill>
                <a:latin typeface="+mn-lt"/>
                <a:ea typeface="+mn-ea"/>
                <a:cs typeface="+mn-cs"/>
              </a:rPr>
              <a:t>Application: The final deadline to apply is April 5</a:t>
            </a:r>
            <a:r>
              <a:rPr lang="en-US" sz="1200" kern="1200" baseline="30000" dirty="0">
                <a:solidFill>
                  <a:schemeClr val="bg1"/>
                </a:solidFill>
                <a:latin typeface="+mn-lt"/>
                <a:ea typeface="+mn-ea"/>
                <a:cs typeface="+mn-cs"/>
              </a:rPr>
              <a:t>th</a:t>
            </a:r>
            <a:r>
              <a:rPr lang="en-US" sz="1200" kern="1200" baseline="0" dirty="0">
                <a:solidFill>
                  <a:schemeClr val="bg1"/>
                </a:solidFill>
                <a:latin typeface="+mn-lt"/>
                <a:ea typeface="+mn-ea"/>
                <a:cs typeface="+mn-cs"/>
              </a:rPr>
              <a:t> 2024</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a:solidFill>
                  <a:schemeClr val="bg1"/>
                </a:solidFill>
                <a:latin typeface="+mn-lt"/>
                <a:ea typeface="+mn-ea"/>
                <a:cs typeface="+mn-cs"/>
              </a:rPr>
              <a:t>Eligibility: Must be an enrolled member of one of Oregon’s 9 Federally recognized tribes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baseline="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kern="1200" dirty="0">
                <a:solidFill>
                  <a:schemeClr val="bg1"/>
                </a:solidFill>
                <a:latin typeface="+mn-lt"/>
                <a:ea typeface="+mn-ea"/>
                <a:cs typeface="+mn-cs"/>
              </a:rPr>
              <a:t>ONGSTA (Oregon National Guard State Tuition Assistance)</a:t>
            </a:r>
            <a:endParaRPr lang="en-US" sz="1200" b="1" u="none" kern="1200" baseline="0" dirty="0">
              <a:solidFill>
                <a:schemeClr val="bg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u="sng" kern="1200" baseline="0" dirty="0">
                <a:solidFill>
                  <a:schemeClr val="bg1"/>
                </a:solidFill>
                <a:latin typeface="+mn-lt"/>
                <a:ea typeface="+mn-ea"/>
                <a:cs typeface="+mn-cs"/>
              </a:rPr>
              <a:t>Overview</a:t>
            </a:r>
            <a:r>
              <a:rPr lang="en-US" sz="1200" b="0" kern="1200" baseline="0" dirty="0">
                <a:solidFill>
                  <a:schemeClr val="bg1"/>
                </a:solidFill>
                <a:latin typeface="+mn-lt"/>
                <a:ea typeface="+mn-ea"/>
                <a:cs typeface="+mn-cs"/>
              </a:rPr>
              <a:t>: To provide funding for tuition (at in-state residency rates) for Oregon community colleges (up to 90 credits) and public universities (up to 180 credits) for current Oregon National Guard members.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u="sng" kern="1200" baseline="0" dirty="0">
                <a:solidFill>
                  <a:schemeClr val="bg1"/>
                </a:solidFill>
                <a:latin typeface="+mn-lt"/>
                <a:ea typeface="+mn-ea"/>
                <a:cs typeface="+mn-cs"/>
              </a:rPr>
              <a:t>Guard Qualifications</a:t>
            </a:r>
            <a:r>
              <a:rPr lang="en-US" sz="1200" b="0" kern="1200" baseline="0" dirty="0">
                <a:solidFill>
                  <a:schemeClr val="bg1"/>
                </a:solidFill>
                <a:latin typeface="+mn-lt"/>
                <a:ea typeface="+mn-ea"/>
                <a:cs typeface="+mn-cs"/>
              </a:rPr>
              <a:t>: </a:t>
            </a:r>
            <a:r>
              <a:rPr lang="en-US" sz="1200" kern="1200" baseline="0" dirty="0">
                <a:solidFill>
                  <a:schemeClr val="bg1"/>
                </a:solidFill>
                <a:latin typeface="+mn-lt"/>
                <a:ea typeface="+mn-ea"/>
                <a:cs typeface="+mn-cs"/>
              </a:rPr>
              <a:t>C</a:t>
            </a:r>
            <a:r>
              <a:rPr lang="en-US" sz="1200" kern="1200" dirty="0">
                <a:solidFill>
                  <a:schemeClr val="bg1"/>
                </a:solidFill>
                <a:latin typeface="+mn-lt"/>
                <a:ea typeface="+mn-ea"/>
                <a:cs typeface="+mn-cs"/>
              </a:rPr>
              <a:t>omplete any military basic training,</a:t>
            </a:r>
            <a:r>
              <a:rPr lang="en-US" sz="1200" kern="1200" baseline="0" dirty="0">
                <a:solidFill>
                  <a:schemeClr val="bg1"/>
                </a:solidFill>
                <a:latin typeface="+mn-lt"/>
                <a:ea typeface="+mn-ea"/>
                <a:cs typeface="+mn-cs"/>
              </a:rPr>
              <a:t> </a:t>
            </a:r>
            <a:r>
              <a:rPr lang="en-US" sz="1200" kern="1200" dirty="0">
                <a:solidFill>
                  <a:schemeClr val="bg1"/>
                </a:solidFill>
                <a:latin typeface="+mn-lt"/>
                <a:ea typeface="+mn-ea"/>
                <a:cs typeface="+mn-cs"/>
              </a:rPr>
              <a:t>be currently drilling, have a current passing Annual Physical Fitness Test (APFT) score, be a member of the Oregon National (air</a:t>
            </a:r>
            <a:r>
              <a:rPr lang="en-US" sz="1200" kern="1200" baseline="0" dirty="0">
                <a:solidFill>
                  <a:schemeClr val="bg1"/>
                </a:solidFill>
                <a:latin typeface="+mn-lt"/>
                <a:ea typeface="+mn-ea"/>
                <a:cs typeface="+mn-cs"/>
              </a:rPr>
              <a:t> or army) </a:t>
            </a:r>
            <a:r>
              <a:rPr lang="en-US" sz="1200" kern="1200" dirty="0">
                <a:solidFill>
                  <a:schemeClr val="bg1"/>
                </a:solidFill>
                <a:latin typeface="+mn-lt"/>
                <a:ea typeface="+mn-ea"/>
                <a:cs typeface="+mn-cs"/>
              </a:rPr>
              <a:t>Guard, and not currently the subject of any adverse actions.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u="sng" kern="1200" dirty="0">
                <a:solidFill>
                  <a:schemeClr val="bg1"/>
                </a:solidFill>
                <a:latin typeface="+mn-lt"/>
                <a:ea typeface="+mn-ea"/>
                <a:cs typeface="+mn-cs"/>
              </a:rPr>
              <a:t>Education Qualifications</a:t>
            </a:r>
            <a:r>
              <a:rPr lang="en-US" sz="1200" kern="1200" dirty="0">
                <a:solidFill>
                  <a:schemeClr val="bg1"/>
                </a:solidFill>
                <a:latin typeface="+mn-lt"/>
                <a:ea typeface="+mn-ea"/>
                <a:cs typeface="+mn-cs"/>
              </a:rPr>
              <a:t>: Not have achieved a prior baccalaureate degree, not be default/owe a refund on any federal Title IV loan, be enrolled and in good standing in an</a:t>
            </a:r>
            <a:r>
              <a:rPr lang="en-US" sz="1200" kern="1200" baseline="0" dirty="0">
                <a:solidFill>
                  <a:schemeClr val="bg1"/>
                </a:solidFill>
                <a:latin typeface="+mn-lt"/>
                <a:ea typeface="+mn-ea"/>
                <a:cs typeface="+mn-cs"/>
              </a:rPr>
              <a:t> a</a:t>
            </a:r>
            <a:r>
              <a:rPr lang="en-US" sz="1200" kern="1200" dirty="0">
                <a:solidFill>
                  <a:schemeClr val="bg1"/>
                </a:solidFill>
                <a:latin typeface="+mn-lt"/>
                <a:ea typeface="+mn-ea"/>
                <a:cs typeface="+mn-cs"/>
              </a:rPr>
              <a:t>ssociate/baccalaureate degree program at an eligible Oregon institution, accept any other federal</a:t>
            </a:r>
            <a:r>
              <a:rPr lang="en-US" sz="1200" kern="1200" baseline="0" dirty="0">
                <a:solidFill>
                  <a:schemeClr val="bg1"/>
                </a:solidFill>
                <a:latin typeface="+mn-lt"/>
                <a:ea typeface="+mn-ea"/>
                <a:cs typeface="+mn-cs"/>
              </a:rPr>
              <a:t> and state grants offered, and complete your guard-specific tuition-assistance application. (</a:t>
            </a:r>
            <a:r>
              <a:rPr lang="en-US" dirty="0">
                <a:effectLst/>
              </a:rPr>
              <a:t>The GI Bill is not considered in the ONGSTA calculation.)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u="sng" dirty="0">
                <a:effectLst/>
              </a:rPr>
              <a:t>Application </a:t>
            </a:r>
            <a:r>
              <a:rPr lang="en-US" b="1" u="sng" dirty="0">
                <a:effectLst/>
              </a:rPr>
              <a:t>Deadlines</a:t>
            </a:r>
            <a:r>
              <a:rPr lang="en-US" b="1" dirty="0">
                <a:effectLst/>
              </a:rPr>
              <a:t>: Sept 13 </a:t>
            </a:r>
            <a:r>
              <a:rPr lang="en-US" dirty="0">
                <a:effectLst/>
              </a:rPr>
              <a:t>(fall</a:t>
            </a:r>
            <a:r>
              <a:rPr lang="en-US" baseline="0" dirty="0">
                <a:effectLst/>
              </a:rPr>
              <a:t> term), Nov 28</a:t>
            </a:r>
            <a:r>
              <a:rPr lang="en-US" dirty="0">
                <a:effectLst/>
              </a:rPr>
              <a:t> (winter term),</a:t>
            </a:r>
            <a:r>
              <a:rPr lang="en-US" baseline="0" dirty="0">
                <a:effectLst/>
              </a:rPr>
              <a:t> Mar 20</a:t>
            </a:r>
            <a:r>
              <a:rPr lang="en-US" dirty="0">
                <a:effectLst/>
              </a:rPr>
              <a:t> (spring term),</a:t>
            </a:r>
            <a:r>
              <a:rPr lang="en-US" baseline="0" dirty="0">
                <a:effectLst/>
              </a:rPr>
              <a:t> Apply before first day of summer term at your institution (summer term)</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aseline="0" dirty="0">
              <a:effectLs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u="none" kern="1200" baseline="0" dirty="0">
                <a:solidFill>
                  <a:schemeClr val="bg1"/>
                </a:solidFill>
                <a:latin typeface="+mn-lt"/>
                <a:ea typeface="+mn-ea"/>
                <a:cs typeface="+mn-cs"/>
              </a:rPr>
              <a:t>Deceased or Disabled Public Safety Officer Grant </a:t>
            </a:r>
            <a:r>
              <a:rPr lang="en-US" sz="1200" kern="1200" baseline="0" dirty="0">
                <a:solidFill>
                  <a:schemeClr val="bg1"/>
                </a:solidFill>
                <a:latin typeface="+mn-lt"/>
                <a:ea typeface="+mn-ea"/>
                <a:cs typeface="+mn-cs"/>
              </a:rPr>
              <a:t>Applicants for awards must be dependents of a public safety officer in the state of Oregon who was killed or disabled in the line of duty (as defined by ORS 243.954).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u="sng" kern="1200" baseline="0" dirty="0">
                <a:solidFill>
                  <a:schemeClr val="bg1"/>
                </a:solidFill>
                <a:latin typeface="+mn-lt"/>
                <a:ea typeface="+mn-ea"/>
                <a:cs typeface="+mn-cs"/>
              </a:rPr>
              <a:t>Eligible dependents include:</a:t>
            </a:r>
            <a:r>
              <a:rPr lang="en-US" sz="1200" kern="1200" baseline="0" dirty="0">
                <a:solidFill>
                  <a:schemeClr val="bg1"/>
                </a:solidFill>
                <a:latin typeface="+mn-lt"/>
                <a:ea typeface="+mn-ea"/>
                <a:cs typeface="+mn-cs"/>
              </a:rPr>
              <a:t> the natural child, adopted child, or stepchild of eligible public safety officers.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u="sng" kern="1200" baseline="0" dirty="0">
                <a:solidFill>
                  <a:schemeClr val="bg1"/>
                </a:solidFill>
                <a:latin typeface="+mn-lt"/>
                <a:ea typeface="+mn-ea"/>
                <a:cs typeface="+mn-cs"/>
              </a:rPr>
              <a:t>Eligible public safety officers include</a:t>
            </a:r>
            <a:r>
              <a:rPr lang="en-US" sz="1200" kern="1200" baseline="0" dirty="0">
                <a:solidFill>
                  <a:schemeClr val="bg1"/>
                </a:solidFill>
                <a:latin typeface="+mn-lt"/>
                <a:ea typeface="+mn-ea"/>
                <a:cs typeface="+mn-cs"/>
              </a:rPr>
              <a:t>: Corrections officers, Fire service professionals, Parole and probation officers, Police officers, Reserve officers, and Youth correction officers.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u="sng" kern="1200" baseline="0" dirty="0">
                <a:solidFill>
                  <a:schemeClr val="bg1"/>
                </a:solidFill>
                <a:latin typeface="+mn-lt"/>
                <a:ea typeface="+mn-ea"/>
                <a:cs typeface="+mn-cs"/>
              </a:rPr>
              <a:t>Award</a:t>
            </a:r>
            <a:r>
              <a:rPr lang="en-US" sz="1200" kern="1200" baseline="0" dirty="0">
                <a:solidFill>
                  <a:schemeClr val="bg1"/>
                </a:solidFill>
                <a:latin typeface="+mn-lt"/>
                <a:ea typeface="+mn-ea"/>
                <a:cs typeface="+mn-cs"/>
              </a:rPr>
              <a:t> can be for up to full tuition and fees, depending on the applicant’s financial resources and the cost of attendance.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u="sng" kern="1200" baseline="0" dirty="0">
                <a:solidFill>
                  <a:schemeClr val="bg1"/>
                </a:solidFill>
                <a:latin typeface="+mn-lt"/>
                <a:ea typeface="+mn-ea"/>
                <a:cs typeface="+mn-cs"/>
              </a:rPr>
              <a:t>Timeline</a:t>
            </a:r>
            <a:r>
              <a:rPr lang="en-US" sz="1200" kern="1200" baseline="0" dirty="0">
                <a:solidFill>
                  <a:schemeClr val="bg1"/>
                </a:solidFill>
                <a:latin typeface="+mn-lt"/>
                <a:ea typeface="+mn-ea"/>
                <a:cs typeface="+mn-cs"/>
              </a:rPr>
              <a:t>: There is no formal application deadline, but students should </a:t>
            </a:r>
            <a:r>
              <a:rPr lang="en-US" sz="1200" b="0" i="0" kern="1200" baseline="0" dirty="0">
                <a:solidFill>
                  <a:srgbClr val="333333"/>
                </a:solidFill>
                <a:effectLst/>
                <a:latin typeface="Open Sans" panose="020B0606030504020204" pitchFamily="34" charset="0"/>
                <a:ea typeface="+mn-ea"/>
                <a:cs typeface="+mn-cs"/>
              </a:rPr>
              <a:t>fi</a:t>
            </a:r>
            <a:r>
              <a:rPr lang="en-US" b="0" i="0" dirty="0">
                <a:solidFill>
                  <a:srgbClr val="333333"/>
                </a:solidFill>
                <a:effectLst/>
                <a:latin typeface="Open Sans" panose="020B0606030504020204" pitchFamily="34" charset="0"/>
              </a:rPr>
              <a:t>le the </a:t>
            </a:r>
            <a:r>
              <a:rPr lang="en-US" b="0" i="0" u="sng" dirty="0">
                <a:solidFill>
                  <a:srgbClr val="33797E"/>
                </a:solidFill>
                <a:effectLst/>
                <a:latin typeface="Open Sans" panose="020B0606030504020204" pitchFamily="34" charset="0"/>
                <a:hlinkClick r:id="rId3" tooltip="Application and Certification"/>
              </a:rPr>
              <a:t>Application and Certification</a:t>
            </a:r>
            <a:r>
              <a:rPr lang="en-US" b="0" i="0" dirty="0">
                <a:solidFill>
                  <a:srgbClr val="333333"/>
                </a:solidFill>
                <a:effectLst/>
                <a:latin typeface="Open Sans" panose="020B0606030504020204" pitchFamily="34" charset="0"/>
              </a:rPr>
              <a:t> at the same time that you file the </a:t>
            </a:r>
            <a:r>
              <a:rPr lang="en-US" b="0" i="0" u="sng" dirty="0">
                <a:solidFill>
                  <a:srgbClr val="33797E"/>
                </a:solidFill>
                <a:effectLst/>
                <a:latin typeface="Open Sans" panose="020B0606030504020204" pitchFamily="34" charset="0"/>
                <a:hlinkClick r:id="rId4" tooltip="FAFSA/ORSAA"/>
              </a:rPr>
              <a:t>FAFSA or ORSAA</a:t>
            </a:r>
            <a:r>
              <a:rPr lang="en-US" b="0" i="0" dirty="0">
                <a:solidFill>
                  <a:srgbClr val="333333"/>
                </a:solidFill>
                <a:effectLst/>
                <a:latin typeface="Open Sans" panose="020B0606030504020204" pitchFamily="34" charset="0"/>
              </a:rPr>
              <a:t>. </a:t>
            </a:r>
            <a:endParaRPr lang="en-US" sz="1200" kern="1200" baseline="0" dirty="0">
              <a:solidFill>
                <a:schemeClr val="bg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mj-lt"/>
              <a:buNone/>
              <a:tabLst/>
              <a:defRPr/>
            </a:pPr>
            <a:endParaRPr lang="en-US" sz="1200" b="0" u="none" kern="1200" baseline="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baseline="0" dirty="0">
              <a:solidFill>
                <a:schemeClr val="bg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aseline="0" dirty="0">
              <a:effectLst/>
            </a:endParaRPr>
          </a:p>
          <a:p>
            <a:pPr marL="228600" marR="0" lvl="0" indent="-228600" algn="l" defTabSz="914400" rtl="0" eaLnBrk="1" fontAlgn="auto" latinLnBrk="0" hangingPunct="1">
              <a:lnSpc>
                <a:spcPct val="100000"/>
              </a:lnSpc>
              <a:spcBef>
                <a:spcPts val="0"/>
              </a:spcBef>
              <a:spcAft>
                <a:spcPts val="0"/>
              </a:spcAft>
              <a:buClrTx/>
              <a:buSzTx/>
              <a:buFont typeface="+mj-lt"/>
              <a:buAutoNum type="alphaUcPeriod"/>
              <a:tabLst/>
              <a:defRPr/>
            </a:pPr>
            <a:endParaRPr lang="en-US" sz="1200" kern="1200" baseline="0" dirty="0">
              <a:solidFill>
                <a:schemeClr val="bg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AA7B4-90AA-494E-B684-F5CA56736B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307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pPr marL="457200" marR="0" lvl="1" indent="0" algn="l" defTabSz="914400" rtl="0" eaLnBrk="1" fontAlgn="auto" latinLnBrk="0" hangingPunct="1">
              <a:lnSpc>
                <a:spcPct val="100000"/>
              </a:lnSpc>
              <a:spcBef>
                <a:spcPts val="0"/>
              </a:spcBef>
              <a:spcAft>
                <a:spcPts val="0"/>
              </a:spcAft>
              <a:buClrTx/>
              <a:buSzTx/>
              <a:buFont typeface="+mj-lt"/>
              <a:buNone/>
              <a:tabLst/>
              <a:defRPr/>
            </a:pPr>
            <a:endParaRPr lang="en-US" sz="1200" b="0" u="none" kern="1200" baseline="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u="none" kern="1200" baseline="0" dirty="0">
                <a:solidFill>
                  <a:schemeClr val="bg1"/>
                </a:solidFill>
                <a:latin typeface="+mn-lt"/>
                <a:ea typeface="+mn-ea"/>
                <a:cs typeface="+mn-cs"/>
              </a:rPr>
              <a:t>Barber &amp; Hairdresser Grant</a:t>
            </a:r>
            <a:endParaRPr lang="en-US" sz="1200" b="0" u="none" kern="1200" baseline="0" dirty="0">
              <a:solidFill>
                <a:schemeClr val="bg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u="sng" kern="1200" baseline="0" dirty="0">
                <a:solidFill>
                  <a:schemeClr val="bg1"/>
                </a:solidFill>
                <a:latin typeface="+mn-lt"/>
                <a:ea typeface="+mn-ea"/>
                <a:cs typeface="+mn-cs"/>
              </a:rPr>
              <a:t>Application</a:t>
            </a:r>
            <a:r>
              <a:rPr lang="en-US" sz="1200" b="0" u="none" kern="1200" baseline="0" dirty="0">
                <a:solidFill>
                  <a:schemeClr val="bg1"/>
                </a:solidFill>
                <a:latin typeface="+mn-lt"/>
                <a:ea typeface="+mn-ea"/>
                <a:cs typeface="+mn-cs"/>
              </a:rPr>
              <a:t>: Students apply by completing the FAFSA and attending an eligible school. </a:t>
            </a:r>
            <a:r>
              <a:rPr lang="en-US" b="0" i="0" dirty="0">
                <a:solidFill>
                  <a:srgbClr val="333333"/>
                </a:solidFill>
                <a:effectLst/>
                <a:latin typeface="Open Sans" panose="020B0606030504020204" pitchFamily="34" charset="0"/>
              </a:rPr>
              <a:t>You can apply any time. </a:t>
            </a:r>
            <a:r>
              <a:rPr lang="en-US" b="1" i="0" dirty="0">
                <a:solidFill>
                  <a:srgbClr val="333333"/>
                </a:solidFill>
                <a:effectLst/>
                <a:latin typeface="Open Sans" panose="020B0606030504020204" pitchFamily="34" charset="0"/>
              </a:rPr>
              <a:t>However, your information must be received by the school you plan to attend no later than February 1 of the award year.</a:t>
            </a:r>
            <a:endParaRPr lang="en-US" sz="1200" b="0" u="none" kern="1200" baseline="0" dirty="0">
              <a:solidFill>
                <a:schemeClr val="bg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u="sng" kern="1200" baseline="0" dirty="0">
                <a:solidFill>
                  <a:schemeClr val="bg1"/>
                </a:solidFill>
                <a:latin typeface="+mn-lt"/>
                <a:ea typeface="+mn-ea"/>
                <a:cs typeface="+mn-cs"/>
              </a:rPr>
              <a:t>Eligibility</a:t>
            </a:r>
            <a:r>
              <a:rPr lang="en-US" sz="1200" b="0" kern="1200" baseline="0" dirty="0">
                <a:solidFill>
                  <a:schemeClr val="bg1"/>
                </a:solidFill>
                <a:latin typeface="+mn-lt"/>
                <a:ea typeface="+mn-ea"/>
                <a:cs typeface="+mn-cs"/>
              </a:rPr>
              <a:t>: students who have financial need and chosen by their school’s financial aid office. A list of eligible intuitions is on our website: https://oregonstudentaid.gov/grants/oregon-barber-and-hairdresser-grant-program/</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kern="1200" baseline="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u="none" kern="1200" baseline="0" dirty="0">
                <a:solidFill>
                  <a:schemeClr val="bg1"/>
                </a:solidFill>
                <a:latin typeface="+mn-lt"/>
                <a:ea typeface="+mn-ea"/>
                <a:cs typeface="+mn-cs"/>
              </a:rPr>
              <a:t>Student Child Care Grant: </a:t>
            </a:r>
            <a:r>
              <a:rPr lang="en-US" sz="1200" kern="1200" baseline="0" dirty="0">
                <a:solidFill>
                  <a:schemeClr val="bg1"/>
                </a:solidFill>
                <a:latin typeface="+mn-lt"/>
                <a:ea typeface="+mn-ea"/>
                <a:cs typeface="+mn-cs"/>
              </a:rPr>
              <a:t>The application process will open from January to May 31.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u="sng" kern="1200" baseline="0" dirty="0">
                <a:solidFill>
                  <a:schemeClr val="bg1"/>
                </a:solidFill>
                <a:latin typeface="+mn-lt"/>
                <a:ea typeface="+mn-ea"/>
                <a:cs typeface="+mn-cs"/>
              </a:rPr>
              <a:t>Children</a:t>
            </a:r>
            <a:r>
              <a:rPr lang="en-US" sz="1200" kern="1200" baseline="0" dirty="0">
                <a:solidFill>
                  <a:schemeClr val="bg1"/>
                </a:solidFill>
                <a:latin typeface="+mn-lt"/>
                <a:ea typeface="+mn-ea"/>
                <a:cs typeface="+mn-cs"/>
              </a:rPr>
              <a:t>: awards based on the number of and ages of children</a:t>
            </a:r>
            <a:r>
              <a:rPr lang="en-US" sz="1200" b="0" kern="1200" baseline="0" dirty="0">
                <a:solidFill>
                  <a:schemeClr val="bg1"/>
                </a:solidFill>
                <a:latin typeface="+mn-lt"/>
                <a:ea typeface="+mn-ea"/>
                <a:cs typeface="+mn-cs"/>
              </a:rPr>
              <a:t>. Children must be age 12 and under </a:t>
            </a:r>
            <a:r>
              <a:rPr lang="en-US" sz="1200" kern="1200" baseline="0" dirty="0">
                <a:solidFill>
                  <a:schemeClr val="bg1"/>
                </a:solidFill>
                <a:latin typeface="+mn-lt"/>
                <a:ea typeface="+mn-ea"/>
                <a:cs typeface="+mn-cs"/>
              </a:rPr>
              <a:t>(or, if over 12, satisfy requirements for special needs). Must utilize a registered Oregon childcare provider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u="sng" kern="1200" baseline="0" dirty="0">
                <a:solidFill>
                  <a:schemeClr val="bg1"/>
                </a:solidFill>
                <a:latin typeface="+mn-lt"/>
                <a:ea typeface="+mn-ea"/>
                <a:cs typeface="+mn-cs"/>
              </a:rPr>
              <a:t>Priority</a:t>
            </a:r>
            <a:r>
              <a:rPr lang="en-US" sz="1200" b="0" kern="1200" baseline="0" dirty="0">
                <a:solidFill>
                  <a:schemeClr val="bg1"/>
                </a:solidFill>
                <a:latin typeface="+mn-lt"/>
                <a:ea typeface="+mn-ea"/>
                <a:cs typeface="+mn-cs"/>
              </a:rPr>
              <a:t> goes to prior-year recipients </a:t>
            </a:r>
            <a:r>
              <a:rPr lang="en-US" sz="1200" kern="1200" baseline="0" dirty="0">
                <a:solidFill>
                  <a:schemeClr val="bg1"/>
                </a:solidFill>
                <a:latin typeface="+mn-lt"/>
                <a:ea typeface="+mn-ea"/>
                <a:cs typeface="+mn-cs"/>
              </a:rPr>
              <a:t>who continue to meet all eligibility criteria, and subsequently to new applicants based on need, credits earned to-date, and enrollment status. Student cannot not be in default on any federal Title IV loans.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1" u="none" kern="1200" baseline="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u="none" kern="1200" baseline="0" dirty="0">
                <a:solidFill>
                  <a:schemeClr val="bg1"/>
                </a:solidFill>
                <a:latin typeface="+mn-lt"/>
                <a:ea typeface="+mn-ea"/>
                <a:cs typeface="+mn-cs"/>
              </a:rPr>
              <a:t>Oregon Teacher Scholars Grant</a:t>
            </a:r>
            <a:endParaRPr lang="en-US" sz="1200" b="0" u="none" kern="1200" baseline="0" dirty="0">
              <a:solidFill>
                <a:schemeClr val="bg1"/>
              </a:solidFill>
              <a:latin typeface="+mn-lt"/>
              <a:ea typeface="+mn-ea"/>
              <a:cs typeface="+mn-cs"/>
            </a:endParaRPr>
          </a:p>
          <a:p>
            <a:pPr marL="342900" marR="0" lvl="0" indent="-342900">
              <a:spcBef>
                <a:spcPts val="0"/>
              </a:spcBef>
              <a:spcAft>
                <a:spcPts val="0"/>
              </a:spcAft>
              <a:buFont typeface="+mj-lt"/>
              <a:buAutoNum type="arabicPeriod"/>
            </a:pPr>
            <a:r>
              <a:rPr lang="en-US" sz="1800" dirty="0">
                <a:solidFill>
                  <a:srgbClr val="1F497D"/>
                </a:solidFill>
                <a:effectLst/>
                <a:latin typeface="Calibri" panose="020F0502020204030204" pitchFamily="34" charset="0"/>
                <a:ea typeface="Calibri" panose="020F0502020204030204" pitchFamily="34" charset="0"/>
              </a:rPr>
              <a:t>Awarded to ethnically diverse and/or a heritage speakers of a language other than English who are </a:t>
            </a:r>
            <a:r>
              <a:rPr lang="en-US" sz="1800" dirty="0">
                <a:effectLst/>
                <a:latin typeface="Calibri" panose="020F0502020204030204" pitchFamily="34" charset="0"/>
                <a:ea typeface="Calibri" panose="020F0502020204030204" pitchFamily="34" charset="0"/>
              </a:rPr>
              <a:t>enrolled in an Oregon preliminary teacher or other preliminary school professional license program, registered or certified by the Teacher Standards and Practices Commission.</a:t>
            </a:r>
            <a:endParaRPr lang="en-US" sz="1800" dirty="0">
              <a:solidFill>
                <a:srgbClr val="1F497D"/>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solidFill>
                  <a:srgbClr val="1F497D"/>
                </a:solidFill>
                <a:effectLst/>
                <a:latin typeface="Calibri" panose="020F0502020204030204" pitchFamily="34" charset="0"/>
                <a:ea typeface="Calibri" panose="020F0502020204030204" pitchFamily="34" charset="0"/>
              </a:rPr>
              <a:t>Students must complete an application in addition to the FAFSA or ORSAA each year.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0" kern="1200" baseline="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baseline="0" dirty="0">
              <a:solidFill>
                <a:schemeClr val="bg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aseline="0" dirty="0">
              <a:effectLst/>
            </a:endParaRPr>
          </a:p>
          <a:p>
            <a:pPr marL="228600" marR="0" lvl="0" indent="-228600" algn="l" defTabSz="914400" rtl="0" eaLnBrk="1" fontAlgn="auto" latinLnBrk="0" hangingPunct="1">
              <a:lnSpc>
                <a:spcPct val="100000"/>
              </a:lnSpc>
              <a:spcBef>
                <a:spcPts val="0"/>
              </a:spcBef>
              <a:spcAft>
                <a:spcPts val="0"/>
              </a:spcAft>
              <a:buClrTx/>
              <a:buSzTx/>
              <a:buFont typeface="+mj-lt"/>
              <a:buAutoNum type="alphaUcPeriod"/>
              <a:tabLst/>
              <a:defRPr/>
            </a:pPr>
            <a:endParaRPr lang="en-US" sz="1200" kern="1200" baseline="0" dirty="0">
              <a:solidFill>
                <a:schemeClr val="bg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AA7B4-90AA-494E-B684-F5CA56736B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5384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r>
              <a:rPr lang="en-US" dirty="0"/>
              <a:t>One application for up to 600 scholarships… work smarter not harder</a:t>
            </a:r>
          </a:p>
          <a:p>
            <a:endParaRPr lang="en-US" dirty="0"/>
          </a:p>
          <a:p>
            <a:r>
              <a:rPr lang="en-US" dirty="0"/>
              <a:t>The OSAC Scholarship has five sections: </a:t>
            </a:r>
          </a:p>
          <a:p>
            <a:r>
              <a:rPr lang="en-US" b="1" dirty="0"/>
              <a:t>Student Profile-</a:t>
            </a:r>
            <a:r>
              <a:rPr lang="en-US" b="0" dirty="0"/>
              <a:t> Which contains background and student demographic questions including questions about where you are intending to go to school and what you are considering studying. </a:t>
            </a:r>
          </a:p>
          <a:p>
            <a:r>
              <a:rPr lang="en-US" b="1" dirty="0"/>
              <a:t>Personal Statements- </a:t>
            </a:r>
            <a:r>
              <a:rPr lang="en-US" b="0" dirty="0"/>
              <a:t>Three or more essays that help describe who you are and what makes you unique. More information on the essays in a few slides</a:t>
            </a:r>
          </a:p>
          <a:p>
            <a:r>
              <a:rPr lang="en-US" b="1" dirty="0"/>
              <a:t>Transcripts- </a:t>
            </a:r>
            <a:r>
              <a:rPr lang="en-US" b="0" dirty="0"/>
              <a:t>Transcripts are a list of your classes and grades, these must be uploaded into the portal to have a complete application. More information on transcripts in a few slides</a:t>
            </a:r>
          </a:p>
          <a:p>
            <a:r>
              <a:rPr lang="en-US" b="1" dirty="0"/>
              <a:t>Activities Chart- </a:t>
            </a:r>
            <a:r>
              <a:rPr lang="en-US" b="0" dirty="0"/>
              <a:t> A list of important or interesting things you’ve done outside of class-time. More information on the Activities Chart in a few slides</a:t>
            </a:r>
          </a:p>
          <a:p>
            <a:r>
              <a:rPr lang="en-US" b="1" dirty="0"/>
              <a:t>Other Documentation- </a:t>
            </a:r>
            <a:r>
              <a:rPr lang="en-US" b="0" dirty="0"/>
              <a:t>Some scholarship might require additional information like letters of recommendation or additional essays. It is important to read these instructions carefully</a:t>
            </a:r>
          </a:p>
          <a:p>
            <a:endParaRPr lang="en-US" b="0" dirty="0"/>
          </a:p>
          <a:p>
            <a:endParaRPr lang="en-US" b="1" dirty="0"/>
          </a:p>
        </p:txBody>
      </p:sp>
      <p:sp>
        <p:nvSpPr>
          <p:cNvPr id="4" name="Slide Number Placeholder 3"/>
          <p:cNvSpPr>
            <a:spLocks noGrp="1"/>
          </p:cNvSpPr>
          <p:nvPr>
            <p:ph type="sldNum" sz="quarter" idx="5"/>
          </p:nvPr>
        </p:nvSpPr>
        <p:spPr/>
        <p:txBody>
          <a:bodyPr/>
          <a:lstStyle/>
          <a:p>
            <a:pPr defTabSz="931774">
              <a:defRPr/>
            </a:pPr>
            <a:fld id="{CF5A3D93-748B-4AC8-B1BE-8E93ACB29EA3}" type="slidenum">
              <a:rPr lang="en-US">
                <a:solidFill>
                  <a:prstClr val="black"/>
                </a:solidFill>
                <a:latin typeface="Calibri" panose="020F0502020204030204"/>
              </a:rPr>
              <a:pPr defTabSz="931774">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67965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5A3D93-748B-4AC8-B1BE-8E93ACB29EA3}" type="slidenum">
              <a:rPr lang="en-US" smtClean="0"/>
              <a:t>13</a:t>
            </a:fld>
            <a:endParaRPr lang="en-US"/>
          </a:p>
        </p:txBody>
      </p:sp>
    </p:spTree>
    <p:extLst>
      <p:ext uri="{BB962C8B-B14F-4D97-AF65-F5344CB8AC3E}">
        <p14:creationId xmlns:p14="http://schemas.microsoft.com/office/powerpoint/2010/main" val="2497312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chemeClr val="accent4"/>
                </a:solidFill>
              </a:rPr>
              <a:t>General Scholarship Presentation- </a:t>
            </a:r>
            <a:r>
              <a:rPr lang="en-US" dirty="0"/>
              <a:t>Yes</a:t>
            </a:r>
          </a:p>
          <a:p>
            <a:r>
              <a:rPr lang="en-US" b="1" i="1" dirty="0"/>
              <a:t>OSAC Scholarship Presentation- </a:t>
            </a:r>
            <a:r>
              <a:rPr lang="en-US" b="0" i="0" dirty="0"/>
              <a:t>Yes</a:t>
            </a:r>
            <a:endParaRPr lang="en-US" dirty="0"/>
          </a:p>
          <a:p>
            <a:r>
              <a:rPr lang="en-US" b="1" i="1" dirty="0"/>
              <a:t>OSAC Scholarship Workshop- </a:t>
            </a:r>
            <a:r>
              <a:rPr lang="en-US" b="0" i="0" dirty="0"/>
              <a:t>Optional</a:t>
            </a: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rial" panose="020B0604020202020204" pitchFamily="34" charset="0"/>
              </a:rPr>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rial" panose="020B0604020202020204" pitchFamily="34" charset="0"/>
              </a:rPr>
              <a:t>As you find scholarships make sure to write down the scholarship number and name. You will need this information on your scholarship application.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rial" panose="020B0604020202020204" pitchFamily="34" charset="0"/>
              </a:rPr>
              <a:t>Here are some ways to search the OSAC Scholarship Catalog: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aseline="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kern="1200" baseline="0" dirty="0">
                <a:solidFill>
                  <a:schemeClr val="bg1"/>
                </a:solidFill>
                <a:latin typeface="+mn-lt"/>
                <a:ea typeface="+mn-ea"/>
                <a:cs typeface="+mn-cs"/>
              </a:rPr>
              <a:t>Keyword Search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kern="1200" baseline="0" dirty="0">
                <a:solidFill>
                  <a:schemeClr val="bg1"/>
                </a:solidFill>
                <a:latin typeface="+mn-lt"/>
                <a:ea typeface="+mn-ea"/>
                <a:cs typeface="+mn-cs"/>
              </a:rPr>
              <a:t>You can use the online OSAC Scholarship Catalog to search for specific keywords including activities, major, county, and other characteristics unique to you.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u="none" kern="1200" baseline="0" dirty="0">
                <a:solidFill>
                  <a:schemeClr val="bg1"/>
                </a:solidFill>
                <a:latin typeface="+mn-lt"/>
                <a:ea typeface="+mn-ea"/>
                <a:cs typeface="+mn-cs"/>
              </a:rPr>
              <a:t>For </a:t>
            </a:r>
            <a:r>
              <a:rPr lang="en-US" sz="1200" i="1" dirty="0"/>
              <a:t>Example: Use “sports” in the keyword search to generate a list of scholarships appropriate for student athletes.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t>For Example: Use “Marion” in the keyword search to generate a list of scholarships open to residents of Marion county.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dirty="0"/>
              <a:t>Another way to find scholarships in the OSAC Scholarship Catalog is to download and save the entire catalog as a PDF document.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dirty="0"/>
              <a:t>Once you download a PDF copy of the catalog you can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t>Read through the entire document looking for scholarships that you qualify for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t>Save the document to your computer and use the “find text” search box to complete keyword searches of the PDF document.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dirty="0"/>
              <a:t>You should complete a variety scholarship searches to ensure that you apply for as many scholarships as possible. </a:t>
            </a:r>
          </a:p>
          <a:p>
            <a:pPr marL="228600" marR="0" lvl="0" indent="-228600" algn="l" defTabSz="914400" rtl="0" eaLnBrk="1" fontAlgn="auto" latinLnBrk="0" hangingPunct="1">
              <a:lnSpc>
                <a:spcPct val="100000"/>
              </a:lnSpc>
              <a:spcBef>
                <a:spcPts val="0"/>
              </a:spcBef>
              <a:spcAft>
                <a:spcPts val="0"/>
              </a:spcAft>
              <a:buClrTx/>
              <a:buSzTx/>
              <a:buFont typeface="+mj-lt"/>
              <a:buAutoNum type="alphaUcPeriod"/>
              <a:tabLst/>
              <a:defRPr/>
            </a:pPr>
            <a:endParaRPr lang="en-US" sz="1200" kern="1200" baseline="0" dirty="0">
              <a:solidFill>
                <a:schemeClr val="bg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D3AA7B4-90AA-494E-B684-F5CA56736B59}" type="slidenum">
              <a:rPr lang="en-US" smtClean="0"/>
              <a:t>14</a:t>
            </a:fld>
            <a:endParaRPr lang="en-US"/>
          </a:p>
        </p:txBody>
      </p:sp>
    </p:spTree>
    <p:extLst>
      <p:ext uri="{BB962C8B-B14F-4D97-AF65-F5344CB8AC3E}">
        <p14:creationId xmlns:p14="http://schemas.microsoft.com/office/powerpoint/2010/main" val="847652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chemeClr val="accent4"/>
                </a:solidFill>
              </a:rPr>
              <a:t>General Scholarship Presentation- </a:t>
            </a:r>
            <a:r>
              <a:rPr lang="en-US" dirty="0"/>
              <a:t>Yes</a:t>
            </a:r>
          </a:p>
          <a:p>
            <a:r>
              <a:rPr lang="en-US" b="1" i="1" dirty="0"/>
              <a:t>OSAC Scholarship Presentation- </a:t>
            </a:r>
            <a:r>
              <a:rPr lang="en-US" b="0" i="0" dirty="0"/>
              <a:t>Yes</a:t>
            </a:r>
            <a:endParaRPr lang="en-US" dirty="0"/>
          </a:p>
          <a:p>
            <a:r>
              <a:rPr lang="en-US" b="1" i="1" dirty="0"/>
              <a:t>OSAC Scholarship Workshop- </a:t>
            </a:r>
            <a:r>
              <a:rPr lang="en-US" b="0" i="0" dirty="0"/>
              <a:t>Hide</a:t>
            </a:r>
            <a:endParaRPr lang="en-US" dirty="0"/>
          </a:p>
          <a:p>
            <a:endParaRPr lang="en-US" dirty="0"/>
          </a:p>
        </p:txBody>
      </p:sp>
      <p:sp>
        <p:nvSpPr>
          <p:cNvPr id="4" name="Slide Number Placeholder 3"/>
          <p:cNvSpPr>
            <a:spLocks noGrp="1"/>
          </p:cNvSpPr>
          <p:nvPr>
            <p:ph type="sldNum" sz="quarter" idx="5"/>
          </p:nvPr>
        </p:nvSpPr>
        <p:spPr/>
        <p:txBody>
          <a:bodyPr/>
          <a:lstStyle/>
          <a:p>
            <a:fld id="{CF5A3D93-748B-4AC8-B1BE-8E93ACB29EA3}" type="slidenum">
              <a:rPr lang="en-US" smtClean="0"/>
              <a:t>15</a:t>
            </a:fld>
            <a:endParaRPr lang="en-US"/>
          </a:p>
        </p:txBody>
      </p:sp>
    </p:spTree>
    <p:extLst>
      <p:ext uri="{BB962C8B-B14F-4D97-AF65-F5344CB8AC3E}">
        <p14:creationId xmlns:p14="http://schemas.microsoft.com/office/powerpoint/2010/main" val="2433181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chemeClr val="accent4"/>
                </a:solidFill>
              </a:rPr>
              <a:t>General Scholarship Presentation- </a:t>
            </a:r>
            <a:r>
              <a:rPr lang="en-US" dirty="0"/>
              <a:t>Yes</a:t>
            </a:r>
          </a:p>
          <a:p>
            <a:r>
              <a:rPr lang="en-US" b="1" i="1" dirty="0"/>
              <a:t>OSAC Scholarship Presentation- </a:t>
            </a:r>
            <a:r>
              <a:rPr lang="en-US" b="0" i="0" dirty="0"/>
              <a:t>Yes</a:t>
            </a:r>
            <a:endParaRPr lang="en-US" dirty="0"/>
          </a:p>
          <a:p>
            <a:r>
              <a:rPr lang="en-US" b="1" i="1" dirty="0"/>
              <a:t>OSAC Scholarship Workshop- </a:t>
            </a:r>
            <a:r>
              <a:rPr lang="en-US" b="0" i="0" dirty="0"/>
              <a:t>Optional</a:t>
            </a:r>
            <a:endParaRPr lang="en-US" dirty="0"/>
          </a:p>
          <a:p>
            <a:endParaRPr lang="en-US" dirty="0"/>
          </a:p>
          <a:p>
            <a:r>
              <a:rPr lang="en-US" dirty="0"/>
              <a:t>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dirty="0">
                <a:latin typeface="+mn-lt"/>
              </a:rPr>
              <a:t>Finding Scholarships</a:t>
            </a:r>
            <a:r>
              <a:rPr lang="en-US" sz="1200" b="0" u="sng"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kern="1200" baseline="0" dirty="0">
                <a:solidFill>
                  <a:schemeClr val="bg1"/>
                </a:solidFill>
                <a:latin typeface="+mn-lt"/>
                <a:ea typeface="+mn-ea"/>
                <a:cs typeface="+mn-cs"/>
              </a:rPr>
              <a:t>The OSAC Scholarship Application includes </a:t>
            </a:r>
            <a:r>
              <a:rPr lang="en-US" sz="1200" b="0" i="0" u="none" kern="1200" baseline="0" dirty="0">
                <a:solidFill>
                  <a:srgbClr val="000000"/>
                </a:solidFill>
                <a:effectLst/>
                <a:latin typeface="Arial" panose="020B0604020202020204" pitchFamily="34" charset="0"/>
                <a:ea typeface="+mn-ea"/>
                <a:cs typeface="+mn-cs"/>
              </a:rPr>
              <a:t>h</a:t>
            </a:r>
            <a:r>
              <a:rPr lang="en-US" b="0" i="0" dirty="0">
                <a:solidFill>
                  <a:srgbClr val="000000"/>
                </a:solidFill>
                <a:effectLst/>
                <a:latin typeface="Arial" panose="020B0604020202020204" pitchFamily="34" charset="0"/>
              </a:rPr>
              <a:t>undreds of scholarships based on varying criteria - high school attended, county of residence, college major, GPA, need-based, and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rial" panose="020B0604020202020204" pitchFamily="34" charset="0"/>
              </a:rPr>
              <a:t>Before submitting your scholarship application it is important to review the OSAC Scholarship Catalog and identify scholarships you qualify for.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rial" panose="020B0604020202020204" pitchFamily="34" charset="0"/>
              </a:rPr>
              <a:t>As you find scholarships make sure to write down the scholarship number and name. You will need this information on your scholarship application.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rial" panose="020B0604020202020204" pitchFamily="34" charset="0"/>
              </a:rPr>
              <a:t>Here are some ways to search the OSAC Scholarship Catalog: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kern="1200" baseline="0" dirty="0">
                <a:solidFill>
                  <a:schemeClr val="bg1"/>
                </a:solidFill>
                <a:latin typeface="+mn-lt"/>
                <a:ea typeface="+mn-ea"/>
                <a:cs typeface="+mn-cs"/>
              </a:rPr>
              <a:t>Search by High School-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kern="1200" baseline="0" dirty="0">
                <a:solidFill>
                  <a:schemeClr val="bg1"/>
                </a:solidFill>
                <a:latin typeface="+mn-lt"/>
                <a:ea typeface="+mn-ea"/>
                <a:cs typeface="+mn-cs"/>
              </a:rPr>
              <a:t>You can use the online OSAC Scholarship Catalog to search for scholarships based on school type and the name of your high school.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kern="1200" baseline="0" dirty="0">
                <a:solidFill>
                  <a:schemeClr val="bg1"/>
                </a:solidFill>
                <a:latin typeface="+mn-lt"/>
                <a:ea typeface="+mn-ea"/>
                <a:cs typeface="+mn-cs"/>
              </a:rPr>
              <a:t>You can search by Traditional High schools, Alternative High Schools, Community college high schools, GED Programs, Home school, Home School and GED, Non of the above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u="none" kern="1200" baseline="0" dirty="0">
                <a:solidFill>
                  <a:schemeClr val="bg1"/>
                </a:solidFill>
                <a:latin typeface="+mn-lt"/>
                <a:ea typeface="+mn-ea"/>
                <a:cs typeface="+mn-cs"/>
              </a:rPr>
              <a:t>For </a:t>
            </a:r>
            <a:r>
              <a:rPr lang="en-US" sz="1200" i="1" dirty="0"/>
              <a:t>Example: Search for GED Programs to create a list of scholarships that are appropriate for GED recipients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t>For Example: Search for Aloha High School to create a list of scholarships for students who graduated from Aloha HS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u="none" kern="1200" baseline="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none" kern="1200" baseline="0" dirty="0">
                <a:solidFill>
                  <a:schemeClr val="bg1"/>
                </a:solidFill>
                <a:latin typeface="+mn-lt"/>
                <a:ea typeface="+mn-ea"/>
                <a:cs typeface="+mn-cs"/>
              </a:rPr>
              <a:t>Search by Membership or Employer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kern="1200" baseline="0" dirty="0">
                <a:solidFill>
                  <a:schemeClr val="bg1"/>
                </a:solidFill>
                <a:latin typeface="+mn-lt"/>
                <a:ea typeface="+mn-ea"/>
                <a:cs typeface="+mn-cs"/>
              </a:rPr>
              <a:t>Another way to search the online OSAC Scholarship Catalog is to search by memberships and employers affiliated with your parents/caregivers/family members or yourself.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u="none" kern="1200" baseline="0" dirty="0">
                <a:solidFill>
                  <a:schemeClr val="bg1"/>
                </a:solidFill>
                <a:latin typeface="+mn-lt"/>
                <a:ea typeface="+mn-ea"/>
                <a:cs typeface="+mn-cs"/>
              </a:rPr>
              <a:t>For </a:t>
            </a:r>
            <a:r>
              <a:rPr lang="en-US" sz="1200" i="1" dirty="0"/>
              <a:t>Example: Search for a union your parents/caregivers/ or family members were a part of to create a list of scholarships sponsored by that employer/union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t>For Example: Search for Bob’s Red Mill if your parents/caregivers/ or grandparents worked there.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u="none" kern="1200" baseline="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baseline="0" dirty="0">
              <a:solidFill>
                <a:schemeClr val="bg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aseline="0" dirty="0">
              <a:effectLst/>
            </a:endParaRPr>
          </a:p>
          <a:p>
            <a:pPr marL="228600" marR="0" lvl="0" indent="-228600" algn="l" defTabSz="914400" rtl="0" eaLnBrk="1" fontAlgn="auto" latinLnBrk="0" hangingPunct="1">
              <a:lnSpc>
                <a:spcPct val="100000"/>
              </a:lnSpc>
              <a:spcBef>
                <a:spcPts val="0"/>
              </a:spcBef>
              <a:spcAft>
                <a:spcPts val="0"/>
              </a:spcAft>
              <a:buClrTx/>
              <a:buSzTx/>
              <a:buFont typeface="+mj-lt"/>
              <a:buAutoNum type="alphaUcPeriod"/>
              <a:tabLst/>
              <a:defRPr/>
            </a:pPr>
            <a:endParaRPr lang="en-US" sz="1200" kern="1200" baseline="0" dirty="0">
              <a:solidFill>
                <a:schemeClr val="bg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D3AA7B4-90AA-494E-B684-F5CA56736B59}" type="slidenum">
              <a:rPr lang="en-US" smtClean="0"/>
              <a:t>16</a:t>
            </a:fld>
            <a:endParaRPr lang="en-US"/>
          </a:p>
        </p:txBody>
      </p:sp>
    </p:spTree>
    <p:extLst>
      <p:ext uri="{BB962C8B-B14F-4D97-AF65-F5344CB8AC3E}">
        <p14:creationId xmlns:p14="http://schemas.microsoft.com/office/powerpoint/2010/main" val="2523725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chemeClr val="accent4"/>
                </a:solidFill>
              </a:rPr>
              <a:t>General Scholarship Presentation- </a:t>
            </a:r>
            <a:r>
              <a:rPr lang="en-US" dirty="0"/>
              <a:t>Yes</a:t>
            </a:r>
          </a:p>
          <a:p>
            <a:r>
              <a:rPr lang="en-US" b="1" i="1" dirty="0"/>
              <a:t>OSAC Scholarship Presentation- </a:t>
            </a:r>
            <a:r>
              <a:rPr lang="en-US" b="0" i="0" dirty="0"/>
              <a:t>Yes</a:t>
            </a:r>
            <a:endParaRPr lang="en-US" dirty="0"/>
          </a:p>
          <a:p>
            <a:r>
              <a:rPr lang="en-US" b="1" i="1" dirty="0"/>
              <a:t>OSAC Scholarship Workshop- </a:t>
            </a:r>
            <a:r>
              <a:rPr lang="en-US" b="0" i="0" dirty="0"/>
              <a:t>Optional</a:t>
            </a:r>
            <a:endParaRPr lang="en-US" dirty="0"/>
          </a:p>
          <a:p>
            <a:endParaRPr lang="en-US" dirty="0"/>
          </a:p>
          <a:p>
            <a:r>
              <a:rPr lang="en-US" dirty="0"/>
              <a:t>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dirty="0">
                <a:latin typeface="+mn-lt"/>
              </a:rPr>
              <a:t>Finding Scholarships</a:t>
            </a:r>
            <a:r>
              <a:rPr lang="en-US" sz="1200" b="0" u="sng"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kern="1200" baseline="0" dirty="0">
                <a:solidFill>
                  <a:schemeClr val="bg1"/>
                </a:solidFill>
                <a:latin typeface="+mn-lt"/>
                <a:ea typeface="+mn-ea"/>
                <a:cs typeface="+mn-cs"/>
              </a:rPr>
              <a:t>The OSAC Scholarship Application includes </a:t>
            </a:r>
            <a:r>
              <a:rPr lang="en-US" sz="1200" b="0" i="0" u="none" kern="1200" baseline="0" dirty="0">
                <a:solidFill>
                  <a:srgbClr val="000000"/>
                </a:solidFill>
                <a:effectLst/>
                <a:latin typeface="Arial" panose="020B0604020202020204" pitchFamily="34" charset="0"/>
                <a:ea typeface="+mn-ea"/>
                <a:cs typeface="+mn-cs"/>
              </a:rPr>
              <a:t>h</a:t>
            </a:r>
            <a:r>
              <a:rPr lang="en-US" b="0" i="0" dirty="0">
                <a:solidFill>
                  <a:srgbClr val="000000"/>
                </a:solidFill>
                <a:effectLst/>
                <a:latin typeface="Arial" panose="020B0604020202020204" pitchFamily="34" charset="0"/>
              </a:rPr>
              <a:t>undreds of scholarships based on varying criteria - high school attended, county of residence, college major, GPA, need-based, and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rial" panose="020B0604020202020204" pitchFamily="34" charset="0"/>
              </a:rPr>
              <a:t>Before submitting your scholarship application it is important to review the OSAC Scholarship Catalog and identify scholarships you qualify for.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rial" panose="020B0604020202020204" pitchFamily="34" charset="0"/>
              </a:rPr>
              <a:t>As you find scholarships make sure to write down the scholarship number and name. You will need this information on your scholarship application.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rial" panose="020B0604020202020204" pitchFamily="34" charset="0"/>
              </a:rPr>
              <a:t>Here are some ways to search the OSAC Scholarship Catalog: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kern="1200" baseline="0" dirty="0">
                <a:solidFill>
                  <a:schemeClr val="bg1"/>
                </a:solidFill>
                <a:latin typeface="+mn-lt"/>
                <a:ea typeface="+mn-ea"/>
                <a:cs typeface="+mn-cs"/>
              </a:rPr>
              <a:t>Search by High School-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kern="1200" baseline="0" dirty="0">
                <a:solidFill>
                  <a:schemeClr val="bg1"/>
                </a:solidFill>
                <a:latin typeface="+mn-lt"/>
                <a:ea typeface="+mn-ea"/>
                <a:cs typeface="+mn-cs"/>
              </a:rPr>
              <a:t>You can use the online OSAC Scholarship Catalog to search for scholarships based on school type and the name of your high school.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kern="1200" baseline="0" dirty="0">
                <a:solidFill>
                  <a:schemeClr val="bg1"/>
                </a:solidFill>
                <a:latin typeface="+mn-lt"/>
                <a:ea typeface="+mn-ea"/>
                <a:cs typeface="+mn-cs"/>
              </a:rPr>
              <a:t>You can search by Traditional High schools, Alternative High Schools, Community college high schools, GED Programs, Home school, Home School and GED, Non of the above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u="none" kern="1200" baseline="0" dirty="0">
                <a:solidFill>
                  <a:schemeClr val="bg1"/>
                </a:solidFill>
                <a:latin typeface="+mn-lt"/>
                <a:ea typeface="+mn-ea"/>
                <a:cs typeface="+mn-cs"/>
              </a:rPr>
              <a:t>For </a:t>
            </a:r>
            <a:r>
              <a:rPr lang="en-US" sz="1200" i="1" dirty="0"/>
              <a:t>Example: Search for GED Programs to create a list of scholarships that are appropriate for GED recipients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t>For Example: Search for Aloha High School to create a list of scholarships for students who graduated from Aloha HS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u="none" kern="1200" baseline="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none" kern="1200" baseline="0" dirty="0">
                <a:solidFill>
                  <a:schemeClr val="bg1"/>
                </a:solidFill>
                <a:latin typeface="+mn-lt"/>
                <a:ea typeface="+mn-ea"/>
                <a:cs typeface="+mn-cs"/>
              </a:rPr>
              <a:t>Search by Membership or Employer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kern="1200" baseline="0" dirty="0">
                <a:solidFill>
                  <a:schemeClr val="bg1"/>
                </a:solidFill>
                <a:latin typeface="+mn-lt"/>
                <a:ea typeface="+mn-ea"/>
                <a:cs typeface="+mn-cs"/>
              </a:rPr>
              <a:t>Another way to search the online OSAC Scholarship Catalog is to search by memberships and employers affiliated with your parents/caregivers/family members or yourself.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u="none" kern="1200" baseline="0" dirty="0">
                <a:solidFill>
                  <a:schemeClr val="bg1"/>
                </a:solidFill>
                <a:latin typeface="+mn-lt"/>
                <a:ea typeface="+mn-ea"/>
                <a:cs typeface="+mn-cs"/>
              </a:rPr>
              <a:t>For </a:t>
            </a:r>
            <a:r>
              <a:rPr lang="en-US" sz="1200" i="1" dirty="0"/>
              <a:t>Example: Search for a union your parents/caregivers/ or family members were a part of to create a list of scholarships sponsored by that employer/union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t>For Example: Search for Bob’s Red Mill if your parents/caregivers/ or grandparents worked there.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u="none" kern="1200" baseline="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baseline="0" dirty="0">
              <a:solidFill>
                <a:schemeClr val="bg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aseline="0" dirty="0">
              <a:effectLst/>
            </a:endParaRPr>
          </a:p>
          <a:p>
            <a:pPr marL="228600" marR="0" lvl="0" indent="-228600" algn="l" defTabSz="914400" rtl="0" eaLnBrk="1" fontAlgn="auto" latinLnBrk="0" hangingPunct="1">
              <a:lnSpc>
                <a:spcPct val="100000"/>
              </a:lnSpc>
              <a:spcBef>
                <a:spcPts val="0"/>
              </a:spcBef>
              <a:spcAft>
                <a:spcPts val="0"/>
              </a:spcAft>
              <a:buClrTx/>
              <a:buSzTx/>
              <a:buFont typeface="+mj-lt"/>
              <a:buAutoNum type="alphaUcPeriod"/>
              <a:tabLst/>
              <a:defRPr/>
            </a:pPr>
            <a:endParaRPr lang="en-US" sz="1200" kern="1200" baseline="0" dirty="0">
              <a:solidFill>
                <a:schemeClr val="bg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D3AA7B4-90AA-494E-B684-F5CA56736B59}" type="slidenum">
              <a:rPr lang="en-US" smtClean="0"/>
              <a:t>17</a:t>
            </a:fld>
            <a:endParaRPr lang="en-US"/>
          </a:p>
        </p:txBody>
      </p:sp>
    </p:spTree>
    <p:extLst>
      <p:ext uri="{BB962C8B-B14F-4D97-AF65-F5344CB8AC3E}">
        <p14:creationId xmlns:p14="http://schemas.microsoft.com/office/powerpoint/2010/main" val="1980351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chemeClr val="accent4"/>
                </a:solidFill>
              </a:rPr>
              <a:t>General Scholarship Presentation- </a:t>
            </a:r>
            <a:r>
              <a:rPr lang="en-US" dirty="0"/>
              <a:t>Yes</a:t>
            </a:r>
          </a:p>
          <a:p>
            <a:r>
              <a:rPr lang="en-US" b="1" i="1" dirty="0"/>
              <a:t>OSAC Scholarship Presentation- </a:t>
            </a:r>
            <a:r>
              <a:rPr lang="en-US" b="0" i="0" dirty="0"/>
              <a:t>Yes</a:t>
            </a:r>
            <a:endParaRPr lang="en-US" dirty="0"/>
          </a:p>
          <a:p>
            <a:r>
              <a:rPr lang="en-US" b="1" i="1" dirty="0"/>
              <a:t>OSAC Scholarship Workshop- </a:t>
            </a:r>
            <a:r>
              <a:rPr lang="en-US" b="0" i="0" dirty="0"/>
              <a:t>Optional</a:t>
            </a:r>
            <a:endParaRPr lang="en-US" dirty="0"/>
          </a:p>
          <a:p>
            <a:endParaRPr lang="en-US" dirty="0"/>
          </a:p>
          <a:p>
            <a:r>
              <a:rPr lang="en-US" dirty="0"/>
              <a:t>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dirty="0">
                <a:latin typeface="+mn-lt"/>
              </a:rPr>
              <a:t>Finding Scholarships</a:t>
            </a:r>
            <a:r>
              <a:rPr lang="en-US" sz="1200" b="0" u="sng"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kern="1200" baseline="0" dirty="0">
                <a:solidFill>
                  <a:schemeClr val="bg1"/>
                </a:solidFill>
                <a:latin typeface="+mn-lt"/>
                <a:ea typeface="+mn-ea"/>
                <a:cs typeface="+mn-cs"/>
              </a:rPr>
              <a:t>The OSAC Scholarship Application includes </a:t>
            </a:r>
            <a:r>
              <a:rPr lang="en-US" sz="1200" b="0" i="0" u="none" kern="1200" baseline="0" dirty="0">
                <a:solidFill>
                  <a:srgbClr val="000000"/>
                </a:solidFill>
                <a:effectLst/>
                <a:latin typeface="Arial" panose="020B0604020202020204" pitchFamily="34" charset="0"/>
                <a:ea typeface="+mn-ea"/>
                <a:cs typeface="+mn-cs"/>
              </a:rPr>
              <a:t>h</a:t>
            </a:r>
            <a:r>
              <a:rPr lang="en-US" b="0" i="0" dirty="0">
                <a:solidFill>
                  <a:srgbClr val="000000"/>
                </a:solidFill>
                <a:effectLst/>
                <a:latin typeface="Arial" panose="020B0604020202020204" pitchFamily="34" charset="0"/>
              </a:rPr>
              <a:t>undreds of scholarships based on varying criteria - high school attended, county of residence, college major, GPA, need-based, and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rial" panose="020B0604020202020204" pitchFamily="34" charset="0"/>
              </a:rPr>
              <a:t>Before submitting your scholarship application it is important to review the OSAC Scholarship Catalog and identify scholarships you qualify for.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rial" panose="020B0604020202020204" pitchFamily="34" charset="0"/>
              </a:rPr>
              <a:t>As you find scholarships make sure to write down the scholarship number and name. You will need this information on your scholarship application.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rial" panose="020B0604020202020204" pitchFamily="34" charset="0"/>
              </a:rPr>
              <a:t>Here are some ways to search the OSAC Scholarship Catalog: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kern="1200" baseline="0" dirty="0">
                <a:solidFill>
                  <a:schemeClr val="bg1"/>
                </a:solidFill>
                <a:latin typeface="+mn-lt"/>
                <a:ea typeface="+mn-ea"/>
                <a:cs typeface="+mn-cs"/>
              </a:rPr>
              <a:t>Search by High School-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kern="1200" baseline="0" dirty="0">
                <a:solidFill>
                  <a:schemeClr val="bg1"/>
                </a:solidFill>
                <a:latin typeface="+mn-lt"/>
                <a:ea typeface="+mn-ea"/>
                <a:cs typeface="+mn-cs"/>
              </a:rPr>
              <a:t>You can use the online OSAC Scholarship Catalog to search for scholarships based on school type and the name of your high school.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kern="1200" baseline="0" dirty="0">
                <a:solidFill>
                  <a:schemeClr val="bg1"/>
                </a:solidFill>
                <a:latin typeface="+mn-lt"/>
                <a:ea typeface="+mn-ea"/>
                <a:cs typeface="+mn-cs"/>
              </a:rPr>
              <a:t>You can search by Traditional High schools, Alternative High Schools, Community college high schools, GED Programs, Home school, Home School and GED, Non of the above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u="none" kern="1200" baseline="0" dirty="0">
                <a:solidFill>
                  <a:schemeClr val="bg1"/>
                </a:solidFill>
                <a:latin typeface="+mn-lt"/>
                <a:ea typeface="+mn-ea"/>
                <a:cs typeface="+mn-cs"/>
              </a:rPr>
              <a:t>For </a:t>
            </a:r>
            <a:r>
              <a:rPr lang="en-US" sz="1200" i="1" dirty="0"/>
              <a:t>Example: Search for GED Programs to create a list of scholarships that are appropriate for GED recipients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t>For Example: Search for Aloha High School to create a list of scholarships for students who graduated from Aloha HS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u="none" kern="1200" baseline="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none" kern="1200" baseline="0" dirty="0">
                <a:solidFill>
                  <a:schemeClr val="bg1"/>
                </a:solidFill>
                <a:latin typeface="+mn-lt"/>
                <a:ea typeface="+mn-ea"/>
                <a:cs typeface="+mn-cs"/>
              </a:rPr>
              <a:t>Search by Membership or Employer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kern="1200" baseline="0" dirty="0">
                <a:solidFill>
                  <a:schemeClr val="bg1"/>
                </a:solidFill>
                <a:latin typeface="+mn-lt"/>
                <a:ea typeface="+mn-ea"/>
                <a:cs typeface="+mn-cs"/>
              </a:rPr>
              <a:t>Another way to search the online OSAC Scholarship Catalog is to search by memberships and employers affiliated with your parents/caregivers/family members or yourself.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u="none" kern="1200" baseline="0" dirty="0">
                <a:solidFill>
                  <a:schemeClr val="bg1"/>
                </a:solidFill>
                <a:latin typeface="+mn-lt"/>
                <a:ea typeface="+mn-ea"/>
                <a:cs typeface="+mn-cs"/>
              </a:rPr>
              <a:t>For </a:t>
            </a:r>
            <a:r>
              <a:rPr lang="en-US" sz="1200" i="1" dirty="0"/>
              <a:t>Example: Search for a union your parents/caregivers/ or family members were a part of to create a list of scholarships sponsored by that employer/union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t>For Example: Search for Bob’s Red Mill if your parents/caregivers/ or grandparents worked there.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u="none" kern="1200" baseline="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baseline="0" dirty="0">
              <a:solidFill>
                <a:schemeClr val="bg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aseline="0" dirty="0">
              <a:effectLst/>
            </a:endParaRPr>
          </a:p>
          <a:p>
            <a:pPr marL="228600" marR="0" lvl="0" indent="-228600" algn="l" defTabSz="914400" rtl="0" eaLnBrk="1" fontAlgn="auto" latinLnBrk="0" hangingPunct="1">
              <a:lnSpc>
                <a:spcPct val="100000"/>
              </a:lnSpc>
              <a:spcBef>
                <a:spcPts val="0"/>
              </a:spcBef>
              <a:spcAft>
                <a:spcPts val="0"/>
              </a:spcAft>
              <a:buClrTx/>
              <a:buSzTx/>
              <a:buFont typeface="+mj-lt"/>
              <a:buAutoNum type="alphaUcPeriod"/>
              <a:tabLst/>
              <a:defRPr/>
            </a:pPr>
            <a:endParaRPr lang="en-US" sz="1200" kern="1200" baseline="0" dirty="0">
              <a:solidFill>
                <a:schemeClr val="bg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D3AA7B4-90AA-494E-B684-F5CA56736B59}" type="slidenum">
              <a:rPr lang="en-US" smtClean="0"/>
              <a:t>18</a:t>
            </a:fld>
            <a:endParaRPr lang="en-US"/>
          </a:p>
        </p:txBody>
      </p:sp>
    </p:spTree>
    <p:extLst>
      <p:ext uri="{BB962C8B-B14F-4D97-AF65-F5344CB8AC3E}">
        <p14:creationId xmlns:p14="http://schemas.microsoft.com/office/powerpoint/2010/main" val="2146363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chemeClr val="accent4"/>
                </a:solidFill>
              </a:rPr>
              <a:t>General Scholarship Presentation- </a:t>
            </a:r>
            <a:r>
              <a:rPr lang="en-US" dirty="0"/>
              <a:t>Yes</a:t>
            </a:r>
          </a:p>
          <a:p>
            <a:r>
              <a:rPr lang="en-US" b="1" i="1" dirty="0"/>
              <a:t>OSAC Scholarship Presentation- </a:t>
            </a:r>
            <a:r>
              <a:rPr lang="en-US" b="0" i="0" dirty="0"/>
              <a:t>Yes</a:t>
            </a:r>
            <a:endParaRPr lang="en-US" dirty="0"/>
          </a:p>
          <a:p>
            <a:r>
              <a:rPr lang="en-US" b="1" i="1" dirty="0"/>
              <a:t>OSAC Scholarship Workshop- </a:t>
            </a:r>
            <a:r>
              <a:rPr lang="en-US" b="0" i="0" dirty="0"/>
              <a:t>Hide</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A3D93-748B-4AC8-B1BE-8E93ACB29E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3260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endParaRPr lang="en-US" dirty="0"/>
          </a:p>
          <a:p>
            <a:r>
              <a:rPr lang="en-US" dirty="0"/>
              <a:t>Thank you for inviting me to talk with you this morning, to make sure we are all on the same page here is a what we are planning on talking about today: We are going to talk about FAFSA/ORSAA, Quick updates to OSAC Grant Programs, updates to the OSAC Scholarship, and take time for your questions.</a:t>
            </a:r>
          </a:p>
        </p:txBody>
      </p:sp>
      <p:sp>
        <p:nvSpPr>
          <p:cNvPr id="4" name="Slide Number Placeholder 3"/>
          <p:cNvSpPr>
            <a:spLocks noGrp="1"/>
          </p:cNvSpPr>
          <p:nvPr>
            <p:ph type="sldNum" sz="quarter" idx="5"/>
          </p:nvPr>
        </p:nvSpPr>
        <p:spPr/>
        <p:txBody>
          <a:bodyPr/>
          <a:lstStyle/>
          <a:p>
            <a:fld id="{7D3AA7B4-90AA-494E-B684-F5CA56736B59}" type="slidenum">
              <a:rPr lang="en-US" smtClean="0"/>
              <a:t>2</a:t>
            </a:fld>
            <a:endParaRPr lang="en-US" dirty="0"/>
          </a:p>
        </p:txBody>
      </p:sp>
    </p:spTree>
    <p:extLst>
      <p:ext uri="{BB962C8B-B14F-4D97-AF65-F5344CB8AC3E}">
        <p14:creationId xmlns:p14="http://schemas.microsoft.com/office/powerpoint/2010/main" val="23166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r>
              <a:rPr lang="en-US" dirty="0"/>
              <a:t>Mark your calendars, here is the OSAC Scholarship Timeline for 2025-26 cycle</a:t>
            </a:r>
          </a:p>
          <a:p>
            <a:endParaRPr lang="en-US" dirty="0"/>
          </a:p>
          <a:p>
            <a:r>
              <a:rPr lang="en-US" dirty="0"/>
              <a:t>November 1st- The OSAC scholarship opens and students can start their application</a:t>
            </a:r>
          </a:p>
          <a:p>
            <a:r>
              <a:rPr lang="en-US" dirty="0"/>
              <a:t>December- The FAFSA will likely open on December 1</a:t>
            </a:r>
            <a:r>
              <a:rPr lang="en-US" baseline="30000" dirty="0"/>
              <a:t>st</a:t>
            </a:r>
            <a:r>
              <a:rPr lang="en-US" dirty="0"/>
              <a:t>  and the ORSAA will likely open in December as well.</a:t>
            </a:r>
          </a:p>
          <a:p>
            <a:r>
              <a:rPr lang="en-US" dirty="0"/>
              <a:t>February 18</a:t>
            </a:r>
            <a:r>
              <a:rPr lang="en-US" baseline="30000" dirty="0"/>
              <a:t>th</a:t>
            </a:r>
            <a:r>
              <a:rPr lang="en-US" dirty="0"/>
              <a:t> – Is the Early Bird deadline</a:t>
            </a:r>
          </a:p>
          <a:p>
            <a:r>
              <a:rPr lang="en-US" dirty="0"/>
              <a:t>March 3rd- Is the final deadline.</a:t>
            </a:r>
          </a:p>
          <a:p>
            <a:endParaRPr lang="en-US" b="0" i="1" dirty="0">
              <a:solidFill>
                <a:srgbClr val="333333"/>
              </a:solidFill>
              <a:effectLst/>
              <a:latin typeface="Open Sans" panose="020B0606030504020204" pitchFamily="34" charset="0"/>
            </a:endParaRPr>
          </a:p>
          <a:p>
            <a:r>
              <a:rPr lang="en-US" b="0" i="1" dirty="0">
                <a:solidFill>
                  <a:srgbClr val="333333"/>
                </a:solidFill>
                <a:effectLst/>
                <a:latin typeface="Open Sans" panose="020B0606030504020204" pitchFamily="34" charset="0"/>
              </a:rPr>
              <a:t>All deadlines are 11:59 </a:t>
            </a:r>
            <a:r>
              <a:rPr lang="en-US" b="0" i="1" dirty="0" err="1">
                <a:solidFill>
                  <a:srgbClr val="333333"/>
                </a:solidFill>
                <a:effectLst/>
                <a:latin typeface="Open Sans" panose="020B0606030504020204" pitchFamily="34" charset="0"/>
              </a:rPr>
              <a:t>p.m</a:t>
            </a:r>
            <a:r>
              <a:rPr lang="en-US" b="0" i="1" dirty="0">
                <a:solidFill>
                  <a:srgbClr val="333333"/>
                </a:solidFill>
                <a:effectLst/>
                <a:latin typeface="Open Sans" panose="020B0606030504020204" pitchFamily="34" charset="0"/>
              </a:rPr>
              <a:t> (PT)</a:t>
            </a:r>
            <a:endParaRPr lang="en-US" dirty="0"/>
          </a:p>
        </p:txBody>
      </p:sp>
      <p:sp>
        <p:nvSpPr>
          <p:cNvPr id="4" name="Slide Number Placeholder 3"/>
          <p:cNvSpPr>
            <a:spLocks noGrp="1"/>
          </p:cNvSpPr>
          <p:nvPr>
            <p:ph type="sldNum" sz="quarter" idx="5"/>
          </p:nvPr>
        </p:nvSpPr>
        <p:spPr/>
        <p:txBody>
          <a:bodyPr/>
          <a:lstStyle/>
          <a:p>
            <a:fld id="{CF5A3D93-748B-4AC8-B1BE-8E93ACB29EA3}" type="slidenum">
              <a:rPr lang="en-US" smtClean="0"/>
              <a:t>20</a:t>
            </a:fld>
            <a:endParaRPr lang="en-US"/>
          </a:p>
        </p:txBody>
      </p:sp>
    </p:spTree>
    <p:extLst>
      <p:ext uri="{BB962C8B-B14F-4D97-AF65-F5344CB8AC3E}">
        <p14:creationId xmlns:p14="http://schemas.microsoft.com/office/powerpoint/2010/main" val="1012885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a:solidFill>
                <a:srgbClr val="333333"/>
              </a:solidFill>
              <a:effectLst/>
              <a:latin typeface="Open Sans" panose="020B0606030504020204" pitchFamily="34" charset="0"/>
            </a:endParaRPr>
          </a:p>
          <a:p>
            <a:r>
              <a:rPr lang="en-US" b="0" i="1" dirty="0">
                <a:solidFill>
                  <a:srgbClr val="333333"/>
                </a:solidFill>
                <a:effectLst/>
                <a:latin typeface="Open Sans" panose="020B0606030504020204" pitchFamily="34" charset="0"/>
              </a:rPr>
              <a:t>All deadlines are 11:59 </a:t>
            </a:r>
            <a:r>
              <a:rPr lang="en-US" b="0" i="1" dirty="0" err="1">
                <a:solidFill>
                  <a:srgbClr val="333333"/>
                </a:solidFill>
                <a:effectLst/>
                <a:latin typeface="Open Sans" panose="020B0606030504020204" pitchFamily="34" charset="0"/>
              </a:rPr>
              <a:t>p.m</a:t>
            </a:r>
            <a:r>
              <a:rPr lang="en-US" b="0" i="1" dirty="0">
                <a:solidFill>
                  <a:srgbClr val="333333"/>
                </a:solidFill>
                <a:effectLst/>
                <a:latin typeface="Open Sans" panose="020B0606030504020204" pitchFamily="34" charset="0"/>
              </a:rPr>
              <a:t> (PT)</a:t>
            </a:r>
            <a:endParaRPr lang="en-US" dirty="0"/>
          </a:p>
        </p:txBody>
      </p:sp>
      <p:sp>
        <p:nvSpPr>
          <p:cNvPr id="4" name="Slide Number Placeholder 3"/>
          <p:cNvSpPr>
            <a:spLocks noGrp="1"/>
          </p:cNvSpPr>
          <p:nvPr>
            <p:ph type="sldNum" sz="quarter" idx="5"/>
          </p:nvPr>
        </p:nvSpPr>
        <p:spPr/>
        <p:txBody>
          <a:bodyPr/>
          <a:lstStyle/>
          <a:p>
            <a:fld id="{CF5A3D93-748B-4AC8-B1BE-8E93ACB29EA3}" type="slidenum">
              <a:rPr lang="en-US" smtClean="0"/>
              <a:t>21</a:t>
            </a:fld>
            <a:endParaRPr lang="en-US"/>
          </a:p>
        </p:txBody>
      </p:sp>
    </p:spTree>
    <p:extLst>
      <p:ext uri="{BB962C8B-B14F-4D97-AF65-F5344CB8AC3E}">
        <p14:creationId xmlns:p14="http://schemas.microsoft.com/office/powerpoint/2010/main" val="2293720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3AA7B4-90AA-494E-B684-F5CA56736B59}" type="slidenum">
              <a:rPr lang="en-US" smtClean="0"/>
              <a:t>22</a:t>
            </a:fld>
            <a:endParaRPr lang="en-US"/>
          </a:p>
        </p:txBody>
      </p:sp>
    </p:spTree>
    <p:extLst>
      <p:ext uri="{BB962C8B-B14F-4D97-AF65-F5344CB8AC3E}">
        <p14:creationId xmlns:p14="http://schemas.microsoft.com/office/powerpoint/2010/main" val="1646987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3AA7B4-90AA-494E-B684-F5CA56736B59}" type="slidenum">
              <a:rPr lang="en-US" smtClean="0"/>
              <a:t>23</a:t>
            </a:fld>
            <a:endParaRPr lang="en-US"/>
          </a:p>
        </p:txBody>
      </p:sp>
    </p:spTree>
    <p:extLst>
      <p:ext uri="{BB962C8B-B14F-4D97-AF65-F5344CB8AC3E}">
        <p14:creationId xmlns:p14="http://schemas.microsoft.com/office/powerpoint/2010/main" val="1479781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FAFSA- Stands for Free Application for Federal Student Aid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ORSAA- Stands for Oregon Student Aid Application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Both the FAFSA and ORSAA are free applications and students should never </a:t>
            </a:r>
            <a:r>
              <a:rPr lang="en-US" i="1" dirty="0"/>
              <a:t>pay </a:t>
            </a:r>
            <a:r>
              <a:rPr lang="en-US" i="0" dirty="0"/>
              <a:t> to complete these forms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scholarship and grant applications, including the OSAC scholarship require completing a FAFSA or ORSAA application. Scholarships may require a FAFSA or ORSAA even if it’s not a need-based scholarship.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Both the FAFSA and the ORSAA will open in January, but students only need to complete one of the applications. Complete the FAFSA if you are a U.S. Citizen or eligible non-citizen and complete the ORSAA if you are undocumented, have DACA, or </a:t>
            </a:r>
            <a:r>
              <a:rPr lang="en-US" i="1" dirty="0"/>
              <a:t>TPS</a:t>
            </a:r>
            <a:r>
              <a:rPr lang="en-US" dirty="0"/>
              <a:t> status. If you are unsure which form to complete you can use the quiz on the OregonStudentAid.gov website.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A3D93-748B-4AC8-B1BE-8E93ACB29E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9698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Notes:</a:t>
            </a: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Oregon Opportunity Grant is Oregon’s largest need-based grant program for undergraduate Oregon students. Students are eligible to receive this grant up to four years. Eligibility is reviewed each academic year (no automatic renewal). </a:t>
            </a: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100" u="sng" dirty="0">
                <a:effectLst/>
                <a:latin typeface="Calibri" panose="020F0502020204030204" pitchFamily="34" charset="0"/>
                <a:ea typeface="Calibri" panose="020F0502020204030204" pitchFamily="34" charset="0"/>
                <a:cs typeface="Times New Roman" panose="02020603050405020304" pitchFamily="18" charset="0"/>
              </a:rPr>
              <a:t>Eligibility</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800"/>
              </a:spcAft>
              <a:buFont typeface="Courier New" panose="02070309020205020404" pitchFamily="49" charset="0"/>
              <a:buChar char="o"/>
            </a:pPr>
            <a:r>
              <a:rPr lang="en-US" sz="1100" baseline="0" dirty="0">
                <a:effectLst/>
                <a:latin typeface="Calibri" panose="020F0502020204030204" pitchFamily="34" charset="0"/>
                <a:ea typeface="Calibri" panose="020F0502020204030204" pitchFamily="34" charset="0"/>
                <a:cs typeface="Times New Roman" panose="02020603050405020304" pitchFamily="18" charset="0"/>
              </a:rPr>
              <a:t>Open to Oregon residents who attend an eligible postsecondary school in Oregon</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Haven’t already earned a baccalaureate degree</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Enrolled at least half-time (award will be prorated for half-time enrollment)</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Maintain satisfactory academic progress</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Priority goes to those with financial need</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Must meet SAI limit and FAFSA/ORSAA cutoff date</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Additional eligibility requirements for ORSAA students (must meet tuition equity criteria)</a:t>
            </a:r>
          </a:p>
          <a:p>
            <a:pPr marL="342900" marR="0" lvl="0" indent="-342900">
              <a:lnSpc>
                <a:spcPct val="107000"/>
              </a:lnSpc>
              <a:spcBef>
                <a:spcPts val="0"/>
              </a:spcBef>
              <a:spcAft>
                <a:spcPts val="800"/>
              </a:spcAft>
              <a:buFont typeface="Symbol" panose="05050102010706020507" pitchFamily="18" charset="2"/>
              <a:buChar char=""/>
            </a:pPr>
            <a:r>
              <a:rPr lang="en-US" sz="1100" u="sng" dirty="0">
                <a:effectLst/>
                <a:latin typeface="Calibri" panose="020F0502020204030204" pitchFamily="34" charset="0"/>
                <a:ea typeface="Calibri" panose="020F0502020204030204" pitchFamily="34" charset="0"/>
                <a:cs typeface="Times New Roman" panose="02020603050405020304" pitchFamily="18" charset="0"/>
              </a:rPr>
              <a:t>Submit the FAFSA/ORSAA</a:t>
            </a:r>
            <a:r>
              <a:rPr lang="en-US" sz="1100" dirty="0">
                <a:effectLst/>
                <a:latin typeface="Calibri" panose="020F0502020204030204" pitchFamily="34" charset="0"/>
                <a:ea typeface="Calibri" panose="020F0502020204030204" pitchFamily="34" charset="0"/>
                <a:cs typeface="Times New Roman" panose="02020603050405020304" pitchFamily="18" charset="0"/>
              </a:rPr>
              <a:t>: all FAFSA and ORSAA filers are automatically considered for the Oregon Opportunity Grant and are notified via email if they are eligible.	</a:t>
            </a:r>
          </a:p>
          <a:p>
            <a:pPr marL="742950" marR="0" lvl="1" indent="-285750">
              <a:lnSpc>
                <a:spcPct val="107000"/>
              </a:lnSpc>
              <a:spcBef>
                <a:spcPts val="0"/>
              </a:spcBef>
              <a:spcAft>
                <a:spcPts val="800"/>
              </a:spcAft>
              <a:buFont typeface="Courier New" panose="02070309020205020404" pitchFamily="49" charset="0"/>
              <a:buChar char="o"/>
            </a:pPr>
            <a:r>
              <a:rPr lang="en-US" sz="1100" u="sng" dirty="0">
                <a:effectLst/>
                <a:latin typeface="Calibri" panose="020F0502020204030204" pitchFamily="34" charset="0"/>
                <a:ea typeface="Calibri" panose="020F0502020204030204" pitchFamily="34" charset="0"/>
                <a:cs typeface="Times New Roman" panose="02020603050405020304" pitchFamily="18" charset="0"/>
              </a:rPr>
              <a:t>File as soon as possible </a:t>
            </a:r>
            <a:r>
              <a:rPr lang="en-US" sz="1100" dirty="0">
                <a:effectLst/>
                <a:latin typeface="Calibri" panose="020F0502020204030204" pitchFamily="34" charset="0"/>
                <a:ea typeface="Calibri" panose="020F0502020204030204" pitchFamily="34" charset="0"/>
                <a:cs typeface="Times New Roman" panose="02020603050405020304" pitchFamily="18" charset="0"/>
              </a:rPr>
              <a:t>once the application (usually October 1). OOG funds are first-come, first-served  and are awarded until funds are depleted. </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Resolve any errors as quickly as possible, OSAC cannot award OOG to FAFSA/ORSAA with error codes </a:t>
            </a:r>
          </a:p>
          <a:p>
            <a:pPr marL="285750" marR="0" lvl="0"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OOG is not available for out of state and for-profit schools</a:t>
            </a:r>
          </a:p>
          <a:p>
            <a:pPr marL="285750" marR="0" lvl="0"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OOG does not award funds for summer term</a:t>
            </a:r>
          </a:p>
          <a:p>
            <a:pPr marL="0" marR="0">
              <a:lnSpc>
                <a:spcPct val="107000"/>
              </a:lnSpc>
              <a:spcBef>
                <a:spcPts val="0"/>
              </a:spcBef>
              <a:spcAft>
                <a:spcPts val="800"/>
              </a:spcAft>
            </a:pPr>
            <a:endParaRPr lang="en-US" sz="11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u="sng" dirty="0">
                <a:effectLst/>
                <a:latin typeface="Calibri" panose="020F0502020204030204" pitchFamily="34" charset="0"/>
                <a:ea typeface="Calibri" panose="020F0502020204030204" pitchFamily="34" charset="0"/>
                <a:cs typeface="Times New Roman" panose="02020603050405020304" pitchFamily="18" charset="0"/>
              </a:rPr>
              <a:t>Priority</a:t>
            </a:r>
            <a:r>
              <a:rPr lang="en-US" sz="1100" dirty="0">
                <a:effectLst/>
                <a:latin typeface="Calibri" panose="020F0502020204030204" pitchFamily="34" charset="0"/>
                <a:ea typeface="Calibri" panose="020F0502020204030204" pitchFamily="34" charset="0"/>
                <a:cs typeface="Times New Roman" panose="02020603050405020304" pitchFamily="18" charset="0"/>
              </a:rPr>
              <a:t>: goes to those with financial need, based on the applicant’s SAI. Applying does NOT guarantee an award.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See the OSAC website for additional details. https://oregonstudentaid.gov/grants/oregon-opportunity-grant/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Funds are only disbursed for the fall, winter, and spring terms each year.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OOG does not disburse grant funds during the summer.</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0" dirty="0">
                <a:effectLst/>
                <a:latin typeface="Calibri" panose="020F0502020204030204" pitchFamily="34" charset="0"/>
                <a:ea typeface="Calibri" panose="020F0502020204030204" pitchFamily="34" charset="0"/>
                <a:cs typeface="Times New Roman" panose="02020603050405020304" pitchFamily="18" charset="0"/>
              </a:rPr>
              <a:t>OOG eligible students who are enrolled in eligible BAS program at a community college will receive a slightly higher award amount. </a:t>
            </a:r>
            <a:endParaRPr lang="en-US" b="0" dirty="0"/>
          </a:p>
        </p:txBody>
      </p:sp>
      <p:sp>
        <p:nvSpPr>
          <p:cNvPr id="4" name="Slide Number Placeholder 3"/>
          <p:cNvSpPr>
            <a:spLocks noGrp="1"/>
          </p:cNvSpPr>
          <p:nvPr>
            <p:ph type="sldNum" sz="quarter" idx="5"/>
          </p:nvPr>
        </p:nvSpPr>
        <p:spPr/>
        <p:txBody>
          <a:bodyPr/>
          <a:lstStyle/>
          <a:p>
            <a:fld id="{7D3AA7B4-90AA-494E-B684-F5CA56736B59}" type="slidenum">
              <a:rPr lang="en-US" smtClean="0"/>
              <a:t>4</a:t>
            </a:fld>
            <a:endParaRPr lang="en-US"/>
          </a:p>
        </p:txBody>
      </p:sp>
    </p:spTree>
    <p:extLst>
      <p:ext uri="{BB962C8B-B14F-4D97-AF65-F5344CB8AC3E}">
        <p14:creationId xmlns:p14="http://schemas.microsoft.com/office/powerpoint/2010/main" val="2668567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Optional</a:t>
            </a:r>
          </a:p>
          <a:p>
            <a:pPr defTabSz="931774">
              <a:defRPr/>
            </a:pPr>
            <a:r>
              <a:rPr lang="en-US" dirty="0"/>
              <a:t>Notes- </a:t>
            </a:r>
          </a:p>
          <a:p>
            <a:pPr defTabSz="931774">
              <a:defRPr/>
            </a:pPr>
            <a:r>
              <a:rPr lang="en-US" sz="1200" dirty="0"/>
              <a:t>Creating an account on the OSAC student portal is the first step for students to access any of our grant and scholarship programs including things like: Oregon Promise, Chafee Grant, Child Care Grant, Oregon Tribal Student Grant, and the OSAC Scholarships. </a:t>
            </a:r>
          </a:p>
          <a:p>
            <a:pPr defTabSz="931774">
              <a:defRPr/>
            </a:pPr>
            <a:endParaRPr lang="en-US" sz="1200" dirty="0"/>
          </a:p>
          <a:p>
            <a:pPr defTabSz="931774">
              <a:defRPr/>
            </a:pPr>
            <a:r>
              <a:rPr lang="en-US" sz="1200" dirty="0"/>
              <a:t>If you’ve logged onto the portal already this year you may have noticed that it looks a little different… it had a bit of a makeover recently. </a:t>
            </a:r>
          </a:p>
          <a:p>
            <a:pPr defTabSz="931774">
              <a:defRPr/>
            </a:pPr>
            <a:endParaRPr lang="en-US" dirty="0"/>
          </a:p>
        </p:txBody>
      </p:sp>
      <p:sp>
        <p:nvSpPr>
          <p:cNvPr id="4" name="Slide Number Placeholder 3"/>
          <p:cNvSpPr>
            <a:spLocks noGrp="1"/>
          </p:cNvSpPr>
          <p:nvPr>
            <p:ph type="sldNum" sz="quarter" idx="5"/>
          </p:nvPr>
        </p:nvSpPr>
        <p:spPr/>
        <p:txBody>
          <a:bodyPr/>
          <a:lstStyle/>
          <a:p>
            <a:fld id="{CF5A3D93-748B-4AC8-B1BE-8E93ACB29EA3}" type="slidenum">
              <a:rPr lang="en-US" smtClean="0"/>
              <a:t>5</a:t>
            </a:fld>
            <a:endParaRPr lang="en-US"/>
          </a:p>
        </p:txBody>
      </p:sp>
    </p:spTree>
    <p:extLst>
      <p:ext uri="{BB962C8B-B14F-4D97-AF65-F5344CB8AC3E}">
        <p14:creationId xmlns:p14="http://schemas.microsoft.com/office/powerpoint/2010/main" val="2442433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chemeClr val="accent4"/>
                </a:solidFill>
              </a:rPr>
              <a:t>General Scholarship Presentation- </a:t>
            </a:r>
            <a:r>
              <a:rPr lang="en-US" dirty="0"/>
              <a:t>Yes</a:t>
            </a:r>
          </a:p>
          <a:p>
            <a:r>
              <a:rPr lang="en-US" b="1" i="1" dirty="0"/>
              <a:t>OSAC Scholarship Presentation- </a:t>
            </a:r>
            <a:r>
              <a:rPr lang="en-US" b="0" i="0" dirty="0"/>
              <a:t>Yes</a:t>
            </a:r>
            <a:endParaRPr lang="en-US" dirty="0"/>
          </a:p>
          <a:p>
            <a:r>
              <a:rPr lang="en-US" b="1" i="1" dirty="0"/>
              <a:t>OSAC Scholarship Workshop- </a:t>
            </a:r>
            <a:r>
              <a:rPr lang="en-US" b="0" i="0" dirty="0"/>
              <a:t>Yes</a:t>
            </a:r>
            <a:endParaRPr lang="en-US" dirty="0"/>
          </a:p>
          <a:p>
            <a:endParaRPr lang="en-US" dirty="0"/>
          </a:p>
          <a:p>
            <a:r>
              <a:rPr lang="en-US" dirty="0"/>
              <a:t>Notes- </a:t>
            </a:r>
          </a:p>
          <a:p>
            <a:r>
              <a:rPr lang="en-US" dirty="0"/>
              <a:t>Creating an OSAC portal account is easy, but a few things can be tricky. </a:t>
            </a:r>
          </a:p>
          <a:p>
            <a:pPr marL="228600" indent="-228600">
              <a:buAutoNum type="arabicPeriod"/>
            </a:pPr>
            <a:r>
              <a:rPr lang="en-US" dirty="0"/>
              <a:t>Make sure to use your legal name and the name that matches your FAFSA or ORSAA application</a:t>
            </a:r>
          </a:p>
          <a:p>
            <a:pPr marL="228600" indent="-228600">
              <a:buAutoNum type="arabicPeriod"/>
            </a:pPr>
            <a:r>
              <a:rPr lang="en-US" dirty="0"/>
              <a:t>Remember your password is 12 characters and has specific requirements</a:t>
            </a:r>
          </a:p>
          <a:p>
            <a:pPr marL="228600" indent="-228600">
              <a:buAutoNum type="arabicPeriod"/>
            </a:pPr>
            <a:r>
              <a:rPr lang="en-US" sz="1200" baseline="0" dirty="0"/>
              <a:t>Students should sign up with </a:t>
            </a:r>
            <a:r>
              <a:rPr lang="en-US" sz="1200" b="1" baseline="0" dirty="0"/>
              <a:t>a personal email account, </a:t>
            </a:r>
            <a:r>
              <a:rPr lang="en-US" sz="1200" baseline="0" dirty="0"/>
              <a:t>not a high school or college-operated email account, so that they will have access to their portal account indefinitely. Students are encouraged to check their email and portal account regularly during the spring to check for any award notifications.</a:t>
            </a:r>
          </a:p>
          <a:p>
            <a:pPr marL="0" indent="0">
              <a:buNone/>
            </a:pPr>
            <a:endParaRPr lang="en-US" sz="1200" baseline="0" dirty="0"/>
          </a:p>
          <a:p>
            <a:pPr marL="0" indent="0">
              <a:buNone/>
            </a:pPr>
            <a:r>
              <a:rPr lang="en-US" sz="1200" baseline="0" dirty="0"/>
              <a:t>Remember to stay organized, it is hard to reset a username and password so make sure to keep track of your username and password</a:t>
            </a:r>
            <a:endParaRPr lang="en-US" sz="1200"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CF5A3D93-748B-4AC8-B1BE-8E93ACB29EA3}" type="slidenum">
              <a:rPr lang="en-US" smtClean="0"/>
              <a:t>6</a:t>
            </a:fld>
            <a:endParaRPr lang="en-US"/>
          </a:p>
        </p:txBody>
      </p:sp>
    </p:spTree>
    <p:extLst>
      <p:ext uri="{BB962C8B-B14F-4D97-AF65-F5344CB8AC3E}">
        <p14:creationId xmlns:p14="http://schemas.microsoft.com/office/powerpoint/2010/main" val="440762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Notes: </a:t>
            </a:r>
          </a:p>
          <a:p>
            <a:r>
              <a:rPr lang="en-US" sz="1200" dirty="0"/>
              <a:t>Oregon Promise</a:t>
            </a:r>
            <a:r>
              <a:rPr lang="en-US" sz="1200" baseline="0" dirty="0"/>
              <a:t> helps pay tuition at an Oregon community college up to 90 credits for recent high school and GED test graduates</a:t>
            </a:r>
            <a:endParaRPr lang="en-US" sz="1200" dirty="0"/>
          </a:p>
          <a:p>
            <a:endParaRPr lang="en-US" sz="1200" u="sng" dirty="0"/>
          </a:p>
          <a:p>
            <a:r>
              <a:rPr lang="en-US" sz="1200" b="1" i="0" kern="1200" dirty="0">
                <a:solidFill>
                  <a:schemeClr val="tx1"/>
                </a:solidFill>
                <a:effectLst/>
                <a:latin typeface="+mn-lt"/>
                <a:ea typeface="+mn-ea"/>
                <a:cs typeface="+mn-cs"/>
              </a:rPr>
              <a:t>Eligibility</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pPr marL="228600" indent="-228600">
              <a:buFont typeface="+mj-lt"/>
              <a:buAutoNum type="arabicPeriod"/>
            </a:pPr>
            <a:r>
              <a:rPr lang="en-US" sz="1200" b="0" i="0" kern="1200" dirty="0">
                <a:solidFill>
                  <a:schemeClr val="tx1"/>
                </a:solidFill>
                <a:effectLst/>
                <a:latin typeface="+mn-lt"/>
                <a:ea typeface="+mn-ea"/>
                <a:cs typeface="+mn-cs"/>
              </a:rPr>
              <a:t>Be </a:t>
            </a:r>
            <a:r>
              <a:rPr lang="en-US" sz="1200" b="1" i="0" kern="1200" dirty="0">
                <a:solidFill>
                  <a:schemeClr val="tx1"/>
                </a:solidFill>
                <a:effectLst/>
                <a:latin typeface="+mn-lt"/>
                <a:ea typeface="+mn-ea"/>
                <a:cs typeface="+mn-cs"/>
              </a:rPr>
              <a:t>a recent </a:t>
            </a:r>
            <a:r>
              <a:rPr lang="en-US" sz="1200" b="0" i="0" kern="1200" dirty="0">
                <a:solidFill>
                  <a:schemeClr val="tx1"/>
                </a:solidFill>
                <a:effectLst/>
                <a:latin typeface="+mn-lt"/>
                <a:ea typeface="+mn-ea"/>
                <a:cs typeface="+mn-cs"/>
              </a:rPr>
              <a:t>Oregon high school </a:t>
            </a:r>
            <a:r>
              <a:rPr lang="en-US" sz="1200" b="1" i="0" kern="1200" dirty="0">
                <a:solidFill>
                  <a:schemeClr val="tx1"/>
                </a:solidFill>
                <a:effectLst/>
                <a:latin typeface="+mn-lt"/>
                <a:ea typeface="+mn-ea"/>
                <a:cs typeface="+mn-cs"/>
              </a:rPr>
              <a:t>graduate</a:t>
            </a:r>
            <a:r>
              <a:rPr lang="en-US" sz="1200" b="0" i="0" kern="1200" dirty="0">
                <a:solidFill>
                  <a:schemeClr val="tx1"/>
                </a:solidFill>
                <a:effectLst/>
                <a:latin typeface="+mn-lt"/>
                <a:ea typeface="+mn-ea"/>
                <a:cs typeface="+mn-cs"/>
              </a:rPr>
              <a:t> or Oregon GED Test graduate</a:t>
            </a:r>
          </a:p>
          <a:p>
            <a:pPr marL="228600" indent="-228600">
              <a:buFont typeface="+mj-lt"/>
              <a:buAutoNum type="arabicPeriod"/>
            </a:pPr>
            <a:r>
              <a:rPr lang="en-US" sz="1200" b="0" i="0" kern="1200" dirty="0">
                <a:solidFill>
                  <a:schemeClr val="tx1"/>
                </a:solidFill>
                <a:effectLst/>
                <a:latin typeface="+mn-lt"/>
                <a:ea typeface="+mn-ea"/>
                <a:cs typeface="+mn-cs"/>
              </a:rPr>
              <a:t>Have documentation</a:t>
            </a:r>
            <a:r>
              <a:rPr lang="en-US" sz="1200" b="0" i="0" kern="1200" baseline="0" dirty="0">
                <a:solidFill>
                  <a:schemeClr val="tx1"/>
                </a:solidFill>
                <a:effectLst/>
                <a:latin typeface="+mn-lt"/>
                <a:ea typeface="+mn-ea"/>
                <a:cs typeface="+mn-cs"/>
              </a:rPr>
              <a:t> for</a:t>
            </a:r>
            <a:r>
              <a:rPr lang="en-US" sz="1200" b="0" i="0" kern="1200" dirty="0">
                <a:solidFill>
                  <a:schemeClr val="tx1"/>
                </a:solidFill>
                <a:effectLst/>
                <a:latin typeface="+mn-lt"/>
                <a:ea typeface="+mn-ea"/>
                <a:cs typeface="+mn-cs"/>
              </a:rPr>
              <a:t> a cumulative </a:t>
            </a:r>
            <a:r>
              <a:rPr lang="en-US" sz="1200" b="1" i="0" kern="1200" dirty="0">
                <a:solidFill>
                  <a:schemeClr val="tx1"/>
                </a:solidFill>
                <a:effectLst/>
                <a:latin typeface="+mn-lt"/>
                <a:ea typeface="+mn-ea"/>
                <a:cs typeface="+mn-cs"/>
              </a:rPr>
              <a:t>high school GPA of 2.0 or higher</a:t>
            </a:r>
            <a:r>
              <a:rPr lang="en-US" sz="1200" b="1" i="0"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(or pass all GED tests)</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Transcript</a:t>
            </a:r>
            <a:r>
              <a:rPr lang="en-US" sz="1200" b="0" i="0" kern="1200" baseline="0" dirty="0">
                <a:solidFill>
                  <a:schemeClr val="tx1"/>
                </a:solidFill>
                <a:effectLst/>
                <a:latin typeface="+mn-lt"/>
                <a:ea typeface="+mn-ea"/>
                <a:cs typeface="+mn-cs"/>
              </a:rPr>
              <a:t> is either provided by student or though the high school registrar completing the GPA verification process in the OSAC partner portal.</a:t>
            </a:r>
            <a:endParaRPr lang="en-US" sz="1200" b="0" i="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dirty="0">
                <a:solidFill>
                  <a:schemeClr val="tx1"/>
                </a:solidFill>
                <a:effectLst/>
                <a:latin typeface="+mn-lt"/>
                <a:ea typeface="+mn-ea"/>
                <a:cs typeface="+mn-cs"/>
              </a:rPr>
              <a:t>Be</a:t>
            </a:r>
            <a:r>
              <a:rPr lang="en-US" sz="1200" b="0" i="0" kern="1200" baseline="0" dirty="0">
                <a:solidFill>
                  <a:schemeClr val="tx1"/>
                </a:solidFill>
                <a:effectLst/>
                <a:latin typeface="+mn-lt"/>
                <a:ea typeface="+mn-ea"/>
                <a:cs typeface="+mn-cs"/>
              </a:rPr>
              <a:t> </a:t>
            </a:r>
            <a:r>
              <a:rPr lang="en-US" sz="1200" b="1" i="0" kern="1200" baseline="0" dirty="0">
                <a:solidFill>
                  <a:schemeClr val="tx1"/>
                </a:solidFill>
                <a:effectLst/>
                <a:latin typeface="+mn-lt"/>
                <a:ea typeface="+mn-ea"/>
                <a:cs typeface="+mn-cs"/>
              </a:rPr>
              <a:t>e</a:t>
            </a:r>
            <a:r>
              <a:rPr lang="en-US" sz="1200" b="1" i="0" kern="1200" dirty="0">
                <a:solidFill>
                  <a:schemeClr val="tx1"/>
                </a:solidFill>
                <a:effectLst/>
                <a:latin typeface="+mn-lt"/>
                <a:ea typeface="+mn-ea"/>
                <a:cs typeface="+mn-cs"/>
              </a:rPr>
              <a:t>nrolled at least half-time </a:t>
            </a:r>
            <a:r>
              <a:rPr lang="en-US" sz="1200" b="0" i="0" kern="1200" dirty="0">
                <a:solidFill>
                  <a:schemeClr val="tx1"/>
                </a:solidFill>
                <a:effectLst/>
                <a:latin typeface="+mn-lt"/>
                <a:ea typeface="+mn-ea"/>
                <a:cs typeface="+mn-cs"/>
              </a:rPr>
              <a:t>at an Oregon community college </a:t>
            </a:r>
            <a:r>
              <a:rPr lang="en-US" sz="1200" b="1" i="0" kern="1200" dirty="0">
                <a:solidFill>
                  <a:schemeClr val="tx1"/>
                </a:solidFill>
                <a:effectLst/>
                <a:latin typeface="+mn-lt"/>
                <a:ea typeface="+mn-ea"/>
                <a:cs typeface="+mn-cs"/>
              </a:rPr>
              <a:t>within 6 months of high school graduation </a:t>
            </a:r>
            <a:r>
              <a:rPr lang="en-US" sz="1200" b="0" i="0" kern="1200" dirty="0">
                <a:solidFill>
                  <a:schemeClr val="tx1"/>
                </a:solidFill>
                <a:effectLst/>
                <a:latin typeface="+mn-lt"/>
                <a:ea typeface="+mn-ea"/>
                <a:cs typeface="+mn-cs"/>
              </a:rPr>
              <a:t>or GED completion</a:t>
            </a:r>
            <a:r>
              <a:rPr lang="en-US" sz="1200" b="0" i="0" kern="1200" baseline="0" dirty="0">
                <a:solidFill>
                  <a:schemeClr val="tx1"/>
                </a:solidFill>
                <a:effectLst/>
                <a:latin typeface="+mn-lt"/>
                <a:ea typeface="+mn-ea"/>
                <a:cs typeface="+mn-cs"/>
              </a:rPr>
              <a:t> (typically the next college term excluding summer)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dirty="0">
                <a:solidFill>
                  <a:schemeClr val="tx1"/>
                </a:solidFill>
                <a:effectLst/>
                <a:latin typeface="+mn-lt"/>
                <a:ea typeface="+mn-ea"/>
                <a:cs typeface="+mn-cs"/>
              </a:rPr>
              <a:t>Be an </a:t>
            </a:r>
            <a:r>
              <a:rPr lang="en-US" sz="1200" b="1" i="0" kern="1200" dirty="0">
                <a:solidFill>
                  <a:schemeClr val="tx1"/>
                </a:solidFill>
                <a:effectLst/>
                <a:latin typeface="+mn-lt"/>
                <a:ea typeface="+mn-ea"/>
                <a:cs typeface="+mn-cs"/>
              </a:rPr>
              <a:t>Oregon resident </a:t>
            </a:r>
            <a:r>
              <a:rPr lang="en-US" sz="1200" b="0" i="0" kern="1200" dirty="0">
                <a:solidFill>
                  <a:schemeClr val="tx1"/>
                </a:solidFill>
                <a:effectLst/>
                <a:latin typeface="+mn-lt"/>
                <a:ea typeface="+mn-ea"/>
                <a:cs typeface="+mn-cs"/>
              </a:rPr>
              <a:t>for at least 12 months prior to college attendance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kern="1200" dirty="0">
              <a:solidFill>
                <a:schemeClr val="tx1"/>
              </a:solidFill>
              <a:effectLst/>
              <a:latin typeface="+mn-lt"/>
              <a:ea typeface="+mn-ea"/>
              <a:cs typeface="+mn-cs"/>
            </a:endParaRPr>
          </a:p>
          <a:p>
            <a:r>
              <a:rPr lang="en-US" sz="1400" b="1" dirty="0"/>
              <a:t>Keeping Eligibility:</a:t>
            </a:r>
          </a:p>
          <a:p>
            <a:pPr marL="342900" indent="-342900">
              <a:buFont typeface="+mj-lt"/>
              <a:buAutoNum type="arabicPeriod"/>
            </a:pPr>
            <a:r>
              <a:rPr lang="en-US" sz="1400" dirty="0"/>
              <a:t>Maintain good satisfactory</a:t>
            </a:r>
            <a:r>
              <a:rPr lang="en-US" sz="1400" baseline="0" dirty="0"/>
              <a:t> academic progress with community college</a:t>
            </a:r>
            <a:endParaRPr lang="en-US" sz="1400" dirty="0"/>
          </a:p>
          <a:p>
            <a:pPr marL="342900" indent="-342900">
              <a:buFont typeface="+mj-lt"/>
              <a:buAutoNum type="arabicPeriod"/>
            </a:pPr>
            <a:r>
              <a:rPr lang="en-US" sz="1400" dirty="0"/>
              <a:t>Be enrolled in at</a:t>
            </a:r>
            <a:r>
              <a:rPr lang="en-US" sz="1400" baseline="0" dirty="0"/>
              <a:t> least 6</a:t>
            </a:r>
            <a:r>
              <a:rPr lang="en-US" sz="1400" dirty="0"/>
              <a:t> credits per term</a:t>
            </a:r>
          </a:p>
          <a:p>
            <a:pPr marL="342900" indent="-342900">
              <a:buFont typeface="+mj-lt"/>
              <a:buAutoNum type="arabicPeriod"/>
            </a:pPr>
            <a:r>
              <a:rPr lang="en-US" sz="1400" dirty="0"/>
              <a:t>Have</a:t>
            </a:r>
            <a:r>
              <a:rPr lang="en-US" sz="1400" baseline="0" dirty="0"/>
              <a:t> n</a:t>
            </a:r>
            <a:r>
              <a:rPr lang="en-US" sz="1400" dirty="0"/>
              <a:t>o gaps in enrollment (except summers)</a:t>
            </a:r>
          </a:p>
          <a:p>
            <a:pPr marL="342900" indent="-342900">
              <a:buFont typeface="+mj-lt"/>
              <a:buAutoNum type="arabicPeriod"/>
            </a:pPr>
            <a:r>
              <a:rPr lang="en-US" sz="1400" dirty="0"/>
              <a:t>No more than 90 college credits attempted or completed (includes credits attempted while in HS and dual enrollment)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baseline="0" dirty="0">
                <a:solidFill>
                  <a:schemeClr val="tx1"/>
                </a:solidFill>
                <a:effectLst/>
                <a:latin typeface="+mn-lt"/>
                <a:ea typeface="+mn-ea"/>
                <a:cs typeface="+mn-cs"/>
              </a:rPr>
              <a:t>Submit FAFSA/ORSAA by June 1 each year</a:t>
            </a:r>
            <a:endParaRPr lang="en-US" sz="1100" b="0" i="0" kern="1200" dirty="0">
              <a:solidFill>
                <a:schemeClr val="tx1"/>
              </a:solidFill>
              <a:effectLst/>
              <a:latin typeface="+mn-lt"/>
              <a:ea typeface="+mn-ea"/>
              <a:cs typeface="+mn-cs"/>
            </a:endParaRPr>
          </a:p>
          <a:p>
            <a:pPr marL="342900" indent="-342900">
              <a:buFont typeface="+mj-lt"/>
              <a:buAutoNum type="arabicPeriod"/>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kern="1200" dirty="0">
                <a:solidFill>
                  <a:schemeClr val="tx1"/>
                </a:solidFill>
                <a:effectLst/>
                <a:latin typeface="+mn-lt"/>
                <a:ea typeface="+mn-ea"/>
                <a:cs typeface="+mn-cs"/>
              </a:rPr>
              <a:t>EFC Disclaimer</a:t>
            </a:r>
            <a:r>
              <a:rPr lang="en-US" sz="1200" b="0" i="0" u="none"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a:t>Your eligibility may be determined by your Expected Family Contribution (EFC) and this criteria is subject</a:t>
            </a:r>
            <a:r>
              <a:rPr lang="en-US" sz="1200" baseline="0" dirty="0"/>
              <a:t> to change</a:t>
            </a:r>
            <a:r>
              <a:rPr lang="en-US" sz="1200" dirty="0"/>
              <a:t>.</a:t>
            </a:r>
            <a:r>
              <a:rPr lang="en-US" sz="1200" b="0" i="0" u="none" kern="1200" baseline="0" dirty="0">
                <a:solidFill>
                  <a:schemeClr val="tx1"/>
                </a:solidFill>
                <a:effectLst/>
                <a:latin typeface="+mn-lt"/>
                <a:ea typeface="+mn-ea"/>
                <a:cs typeface="+mn-cs"/>
              </a:rPr>
              <a:t> The EFC limit would typically be much higher than the limit for the OOG </a:t>
            </a:r>
            <a:r>
              <a:rPr lang="en-US" sz="1200" kern="1200" dirty="0">
                <a:solidFill>
                  <a:schemeClr val="tx1"/>
                </a:solidFill>
                <a:effectLst/>
                <a:latin typeface="+mn-lt"/>
                <a:ea typeface="+mn-ea"/>
                <a:cs typeface="+mn-cs"/>
              </a:rPr>
              <a:t>or Federal Pell Grant. </a:t>
            </a:r>
            <a:r>
              <a:rPr lang="en-US" sz="1200" b="1" kern="1200" dirty="0">
                <a:solidFill>
                  <a:schemeClr val="tx1"/>
                </a:solidFill>
                <a:effectLst/>
                <a:latin typeface="+mn-lt"/>
                <a:ea typeface="+mn-ea"/>
                <a:cs typeface="+mn-cs"/>
              </a:rPr>
              <a:t>OSAC encourages all interested students to apply by their deadline, regardless of their income level or EFC</a:t>
            </a:r>
            <a:r>
              <a:rPr lang="en-US" sz="1200" kern="1200" dirty="0">
                <a:solidFill>
                  <a:schemeClr val="tx1"/>
                </a:solidFill>
                <a:effectLst/>
                <a:latin typeface="+mn-lt"/>
                <a:ea typeface="+mn-ea"/>
                <a:cs typeface="+mn-cs"/>
              </a:rPr>
              <a:t>. EFC limits are determined in the spring prior to the new academic year.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1"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i="1" kern="1200" baseline="0" dirty="0">
                <a:solidFill>
                  <a:schemeClr val="tx1"/>
                </a:solidFill>
                <a:effectLst/>
                <a:latin typeface="+mn-lt"/>
                <a:ea typeface="+mn-ea"/>
                <a:cs typeface="+mn-cs"/>
              </a:rPr>
              <a:t>Even if there is a tentative EFC limit set and the application is still open, STILL APPLY. </a:t>
            </a:r>
            <a:r>
              <a:rPr lang="en-US" sz="1200" b="0" i="1" kern="1200" baseline="0" dirty="0">
                <a:solidFill>
                  <a:schemeClr val="tx1"/>
                </a:solidFill>
                <a:effectLst/>
                <a:latin typeface="+mn-lt"/>
                <a:ea typeface="+mn-ea"/>
                <a:cs typeface="+mn-cs"/>
              </a:rPr>
              <a:t>The application will not stop a student from submitting their application if they are over an EFC limit since the EFC limit can change later after the application closes when OSAC re-evaluates total applicant pool and available funds. </a:t>
            </a:r>
            <a:endParaRPr lang="en-US" b="1" i="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AA7B4-90AA-494E-B684-F5CA56736B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4049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0" i="0" kern="1200" baseline="0" dirty="0">
              <a:solidFill>
                <a:schemeClr val="tx1"/>
              </a:solidFill>
              <a:effectLst/>
              <a:latin typeface="+mn-lt"/>
              <a:ea typeface="+mn-ea"/>
              <a:cs typeface="+mn-cs"/>
            </a:endParaRPr>
          </a:p>
          <a:p>
            <a:pPr marL="0" indent="0">
              <a:buFont typeface="Arial" panose="020B0604020202020204" pitchFamily="34" charset="0"/>
              <a:buNone/>
            </a:pPr>
            <a:r>
              <a:rPr lang="en-US" dirty="0"/>
              <a:t>Notes: </a:t>
            </a:r>
          </a:p>
          <a:p>
            <a:pPr marL="0" indent="0">
              <a:buFont typeface="Arial" panose="020B0604020202020204" pitchFamily="34" charset="0"/>
              <a:buNone/>
            </a:pPr>
            <a:r>
              <a:rPr lang="en-US" sz="1200" b="0" i="0" kern="1200" dirty="0">
                <a:solidFill>
                  <a:schemeClr val="tx1"/>
                </a:solidFill>
                <a:effectLst/>
                <a:latin typeface="+mn-lt"/>
                <a:ea typeface="+mn-ea"/>
                <a:cs typeface="+mn-cs"/>
              </a:rPr>
              <a:t>Most</a:t>
            </a:r>
            <a:r>
              <a:rPr lang="en-US" sz="1200" b="0" i="0" kern="1200" baseline="0" dirty="0">
                <a:solidFill>
                  <a:schemeClr val="tx1"/>
                </a:solidFill>
                <a:effectLst/>
                <a:latin typeface="+mn-lt"/>
                <a:ea typeface="+mn-ea"/>
                <a:cs typeface="+mn-cs"/>
              </a:rPr>
              <a:t> students (high school seniors graduating in May or June) </a:t>
            </a:r>
            <a:r>
              <a:rPr lang="en-US" sz="1200" b="1" i="0" kern="1200" baseline="0" dirty="0">
                <a:solidFill>
                  <a:schemeClr val="tx1"/>
                </a:solidFill>
                <a:effectLst/>
                <a:latin typeface="+mn-lt"/>
                <a:ea typeface="+mn-ea"/>
                <a:cs typeface="+mn-cs"/>
              </a:rPr>
              <a:t>will have an Oregon Promise deadline of June 1. </a:t>
            </a:r>
            <a:r>
              <a:rPr lang="en-US" sz="1200" b="0" i="0" kern="1200" baseline="0" dirty="0">
                <a:solidFill>
                  <a:schemeClr val="tx1"/>
                </a:solidFill>
                <a:effectLst/>
                <a:latin typeface="+mn-lt"/>
                <a:ea typeface="+mn-ea"/>
                <a:cs typeface="+mn-cs"/>
              </a:rPr>
              <a:t>This means that students should complete their application and FAFSA/ORSAA </a:t>
            </a:r>
            <a:r>
              <a:rPr lang="en-US" sz="1200" b="1" i="0" kern="1200" baseline="0" dirty="0">
                <a:solidFill>
                  <a:schemeClr val="tx1"/>
                </a:solidFill>
                <a:effectLst/>
                <a:latin typeface="+mn-lt"/>
                <a:ea typeface="+mn-ea"/>
                <a:cs typeface="+mn-cs"/>
              </a:rPr>
              <a:t>before</a:t>
            </a:r>
            <a:r>
              <a:rPr lang="en-US" sz="1200" b="0" i="0" kern="1200" baseline="0" dirty="0">
                <a:solidFill>
                  <a:schemeClr val="tx1"/>
                </a:solidFill>
                <a:effectLst/>
                <a:latin typeface="+mn-lt"/>
                <a:ea typeface="+mn-ea"/>
                <a:cs typeface="+mn-cs"/>
              </a:rPr>
              <a:t> graduation. High school students graduating in May or June only need at least one term of completed senior grades to be reviewed for the grant. </a:t>
            </a:r>
          </a:p>
          <a:p>
            <a:pPr marL="0" indent="0">
              <a:buFont typeface="Arial" panose="020B0604020202020204" pitchFamily="34" charset="0"/>
              <a:buNone/>
            </a:pPr>
            <a:endParaRPr lang="en-US" sz="1200" b="0" i="0" kern="1200" baseline="0" dirty="0">
              <a:solidFill>
                <a:schemeClr val="tx1"/>
              </a:solidFill>
              <a:effectLst/>
              <a:latin typeface="+mn-lt"/>
              <a:ea typeface="+mn-ea"/>
              <a:cs typeface="+mn-cs"/>
            </a:endParaRP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GED Test graduates must submit immediately after completing their fourth and final test. </a:t>
            </a:r>
          </a:p>
          <a:p>
            <a:pPr marL="0" indent="0">
              <a:buFont typeface="Arial" panose="020B0604020202020204" pitchFamily="34" charset="0"/>
              <a:buNone/>
            </a:pPr>
            <a:endParaRPr lang="en-US" sz="1200" b="0" i="0" kern="1200" baseline="0" dirty="0">
              <a:solidFill>
                <a:schemeClr val="tx1"/>
              </a:solidFill>
              <a:effectLst/>
              <a:latin typeface="+mn-lt"/>
              <a:ea typeface="+mn-ea"/>
              <a:cs typeface="+mn-cs"/>
            </a:endParaRP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The application for students graduating between July 1, 2022 – and June 30, 2023 will open October 1.</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AA7B4-90AA-494E-B684-F5CA56736B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6879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aseline="0" dirty="0"/>
              <a:t>Notes:</a:t>
            </a:r>
          </a:p>
          <a:p>
            <a:pPr marL="0" indent="0">
              <a:buFont typeface="Arial" panose="020B0604020202020204" pitchFamily="34" charset="0"/>
              <a:buNone/>
            </a:pPr>
            <a:r>
              <a:rPr lang="en-US" sz="1200" baseline="0" dirty="0"/>
              <a:t>OSAC </a:t>
            </a:r>
            <a:r>
              <a:rPr lang="en-US" sz="1200" b="1" baseline="0" dirty="0"/>
              <a:t>encourages</a:t>
            </a:r>
            <a:r>
              <a:rPr lang="en-US" sz="1200" baseline="0" dirty="0"/>
              <a:t> </a:t>
            </a:r>
            <a:r>
              <a:rPr lang="en-US" sz="1200" b="1" baseline="0" dirty="0"/>
              <a:t>every eligible student to apply </a:t>
            </a:r>
            <a:r>
              <a:rPr lang="en-US" sz="1200" baseline="0" dirty="0"/>
              <a:t>for the Oregon Promise, even if they feel confident that they will not be attending an Oregon community college. Students who are unsure of their postsecondary plans should definitely be applying.</a:t>
            </a:r>
          </a:p>
          <a:p>
            <a:pPr marL="0" indent="0">
              <a:buFont typeface="Arial" panose="020B0604020202020204" pitchFamily="34" charset="0"/>
              <a:buNone/>
            </a:pPr>
            <a:endParaRPr lang="en-US" sz="1200" baseline="0" dirty="0"/>
          </a:p>
          <a:p>
            <a:pPr marL="0" indent="0">
              <a:buFont typeface="Arial" panose="020B0604020202020204" pitchFamily="34" charset="0"/>
              <a:buNone/>
            </a:pPr>
            <a:r>
              <a:rPr lang="en-US" sz="1200" b="0" i="0" kern="1200" dirty="0">
                <a:solidFill>
                  <a:schemeClr val="tx1"/>
                </a:solidFill>
                <a:effectLst/>
                <a:latin typeface="+mn-lt"/>
                <a:ea typeface="+mn-ea"/>
                <a:cs typeface="+mn-cs"/>
              </a:rPr>
              <a:t>For full-time students, awards range </a:t>
            </a:r>
            <a:r>
              <a:rPr lang="en-US" sz="1200" b="1" i="0" u="none" kern="1200" dirty="0">
                <a:solidFill>
                  <a:schemeClr val="tx1"/>
                </a:solidFill>
                <a:effectLst/>
                <a:latin typeface="+mn-lt"/>
                <a:ea typeface="+mn-ea"/>
                <a:cs typeface="+mn-cs"/>
              </a:rPr>
              <a:t>from $2,124 for the year up to </a:t>
            </a:r>
            <a:r>
              <a:rPr lang="en-US" sz="1200" b="0" i="0" u="none" kern="1200" dirty="0">
                <a:solidFill>
                  <a:schemeClr val="tx1"/>
                </a:solidFill>
                <a:effectLst/>
                <a:latin typeface="+mn-lt"/>
                <a:ea typeface="+mn-ea"/>
                <a:cs typeface="+mn-cs"/>
              </a:rPr>
              <a:t>the average cost of tuition across all community</a:t>
            </a:r>
            <a:r>
              <a:rPr lang="en-US" sz="1200" b="0" i="0" u="none" kern="1200" baseline="0" dirty="0">
                <a:solidFill>
                  <a:schemeClr val="tx1"/>
                </a:solidFill>
                <a:effectLst/>
                <a:latin typeface="+mn-lt"/>
                <a:ea typeface="+mn-ea"/>
                <a:cs typeface="+mn-cs"/>
              </a:rPr>
              <a:t> colleges at 12 credits per term. S</a:t>
            </a:r>
            <a:r>
              <a:rPr lang="en-US" sz="1200" b="0" i="0" kern="1200" dirty="0">
                <a:solidFill>
                  <a:schemeClr val="tx1"/>
                </a:solidFill>
                <a:effectLst/>
                <a:latin typeface="+mn-lt"/>
                <a:ea typeface="+mn-ea"/>
                <a:cs typeface="+mn-cs"/>
              </a:rPr>
              <a:t>tudents’ award amount depend on their financial need and other state and federal grants that they have been awarded, as the grant is a “last dollar grant”</a:t>
            </a:r>
            <a:r>
              <a:rPr lang="en-US" sz="1200" b="1" i="0" kern="1200" dirty="0">
                <a:solidFill>
                  <a:schemeClr val="tx1"/>
                </a:solidFill>
                <a:effectLst/>
                <a:latin typeface="+mn-lt"/>
                <a:ea typeface="+mn-ea"/>
                <a:cs typeface="+mn-cs"/>
              </a:rPr>
              <a:t>. </a:t>
            </a:r>
          </a:p>
          <a:p>
            <a:pPr marL="0" indent="0">
              <a:buFont typeface="Arial" panose="020B0604020202020204" pitchFamily="34" charset="0"/>
              <a:buNone/>
            </a:pPr>
            <a:endParaRPr lang="en-US" sz="1200" b="1" i="0" kern="1200" dirty="0">
              <a:solidFill>
                <a:schemeClr val="tx1"/>
              </a:solidFill>
              <a:effectLst/>
              <a:latin typeface="+mn-lt"/>
              <a:ea typeface="+mn-ea"/>
              <a:cs typeface="+mn-cs"/>
            </a:endParaRPr>
          </a:p>
          <a:p>
            <a:pPr marL="0" indent="0">
              <a:buFont typeface="Arial" panose="020B0604020202020204" pitchFamily="34" charse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OPG app and FAFSA/ORSAA can be done in any order, however both must be submitted by the applicant’s deadline. </a:t>
            </a:r>
            <a:endParaRPr lang="en-US" sz="1200" b="1"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AA7B4-90AA-494E-B684-F5CA56736B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3959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A67F-21E9-427C-97D7-9B07981BCC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1BACE7-D9C5-4549-9554-A37235C1A0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4169EC-973C-4896-A6A7-8A4FD62492EC}"/>
              </a:ext>
            </a:extLst>
          </p:cNvPr>
          <p:cNvSpPr>
            <a:spLocks noGrp="1"/>
          </p:cNvSpPr>
          <p:nvPr>
            <p:ph type="dt" sz="half" idx="10"/>
          </p:nvPr>
        </p:nvSpPr>
        <p:spPr/>
        <p:txBody>
          <a:bodyPr/>
          <a:lstStyle/>
          <a:p>
            <a:fld id="{33410E44-5D79-4012-92EC-9838A6E8113C}" type="datetimeFigureOut">
              <a:rPr lang="en-US" smtClean="0"/>
              <a:t>1/16/2025</a:t>
            </a:fld>
            <a:endParaRPr lang="en-US"/>
          </a:p>
        </p:txBody>
      </p:sp>
      <p:sp>
        <p:nvSpPr>
          <p:cNvPr id="5" name="Footer Placeholder 4">
            <a:extLst>
              <a:ext uri="{FF2B5EF4-FFF2-40B4-BE49-F238E27FC236}">
                <a16:creationId xmlns:a16="http://schemas.microsoft.com/office/drawing/2014/main" id="{72085871-0319-4338-893C-6FA553F9DA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74C92-39D6-4E62-B833-A292424003C1}"/>
              </a:ext>
            </a:extLst>
          </p:cNvPr>
          <p:cNvSpPr>
            <a:spLocks noGrp="1"/>
          </p:cNvSpPr>
          <p:nvPr>
            <p:ph type="sldNum" sz="quarter" idx="12"/>
          </p:nvPr>
        </p:nvSpPr>
        <p:spPr/>
        <p:txBody>
          <a:bodyPr/>
          <a:lstStyle/>
          <a:p>
            <a:fld id="{A4CBADF2-000B-4B67-AF21-66E6DAA26D4D}" type="slidenum">
              <a:rPr lang="en-US" smtClean="0"/>
              <a:t>‹#›</a:t>
            </a:fld>
            <a:endParaRPr lang="en-US"/>
          </a:p>
        </p:txBody>
      </p:sp>
    </p:spTree>
    <p:extLst>
      <p:ext uri="{BB962C8B-B14F-4D97-AF65-F5344CB8AC3E}">
        <p14:creationId xmlns:p14="http://schemas.microsoft.com/office/powerpoint/2010/main" val="2133434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24E91-0161-4824-8586-6AA4CF31B0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BF7D00-65AD-4F5E-B15D-5843DF49E2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1F8EEA-7254-4B0F-BB02-EFCC0E005F4C}"/>
              </a:ext>
            </a:extLst>
          </p:cNvPr>
          <p:cNvSpPr>
            <a:spLocks noGrp="1"/>
          </p:cNvSpPr>
          <p:nvPr>
            <p:ph type="dt" sz="half" idx="10"/>
          </p:nvPr>
        </p:nvSpPr>
        <p:spPr/>
        <p:txBody>
          <a:bodyPr/>
          <a:lstStyle/>
          <a:p>
            <a:fld id="{33410E44-5D79-4012-92EC-9838A6E8113C}" type="datetimeFigureOut">
              <a:rPr lang="en-US" smtClean="0"/>
              <a:t>1/16/2025</a:t>
            </a:fld>
            <a:endParaRPr lang="en-US"/>
          </a:p>
        </p:txBody>
      </p:sp>
      <p:sp>
        <p:nvSpPr>
          <p:cNvPr id="5" name="Footer Placeholder 4">
            <a:extLst>
              <a:ext uri="{FF2B5EF4-FFF2-40B4-BE49-F238E27FC236}">
                <a16:creationId xmlns:a16="http://schemas.microsoft.com/office/drawing/2014/main" id="{1C6D5ECE-B112-4247-96E1-E5F23CDA28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D59E9E-6D98-4210-AAFB-DFB4C91347EC}"/>
              </a:ext>
            </a:extLst>
          </p:cNvPr>
          <p:cNvSpPr>
            <a:spLocks noGrp="1"/>
          </p:cNvSpPr>
          <p:nvPr>
            <p:ph type="sldNum" sz="quarter" idx="12"/>
          </p:nvPr>
        </p:nvSpPr>
        <p:spPr/>
        <p:txBody>
          <a:bodyPr/>
          <a:lstStyle/>
          <a:p>
            <a:fld id="{A4CBADF2-000B-4B67-AF21-66E6DAA26D4D}" type="slidenum">
              <a:rPr lang="en-US" smtClean="0"/>
              <a:t>‹#›</a:t>
            </a:fld>
            <a:endParaRPr lang="en-US"/>
          </a:p>
        </p:txBody>
      </p:sp>
    </p:spTree>
    <p:extLst>
      <p:ext uri="{BB962C8B-B14F-4D97-AF65-F5344CB8AC3E}">
        <p14:creationId xmlns:p14="http://schemas.microsoft.com/office/powerpoint/2010/main" val="1376139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C31272-43EA-456C-BF26-E6E4292D8A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B83531-B61B-455B-9C9D-76990926F9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7C765C-E824-42D2-908A-7B23AA6BA7E9}"/>
              </a:ext>
            </a:extLst>
          </p:cNvPr>
          <p:cNvSpPr>
            <a:spLocks noGrp="1"/>
          </p:cNvSpPr>
          <p:nvPr>
            <p:ph type="dt" sz="half" idx="10"/>
          </p:nvPr>
        </p:nvSpPr>
        <p:spPr/>
        <p:txBody>
          <a:bodyPr/>
          <a:lstStyle/>
          <a:p>
            <a:fld id="{33410E44-5D79-4012-92EC-9838A6E8113C}" type="datetimeFigureOut">
              <a:rPr lang="en-US" smtClean="0"/>
              <a:t>1/16/2025</a:t>
            </a:fld>
            <a:endParaRPr lang="en-US"/>
          </a:p>
        </p:txBody>
      </p:sp>
      <p:sp>
        <p:nvSpPr>
          <p:cNvPr id="5" name="Footer Placeholder 4">
            <a:extLst>
              <a:ext uri="{FF2B5EF4-FFF2-40B4-BE49-F238E27FC236}">
                <a16:creationId xmlns:a16="http://schemas.microsoft.com/office/drawing/2014/main" id="{E446A3FC-5F4D-4184-BC51-97633A99D1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8C1836-AD4F-44BF-89DF-C47358A56685}"/>
              </a:ext>
            </a:extLst>
          </p:cNvPr>
          <p:cNvSpPr>
            <a:spLocks noGrp="1"/>
          </p:cNvSpPr>
          <p:nvPr>
            <p:ph type="sldNum" sz="quarter" idx="12"/>
          </p:nvPr>
        </p:nvSpPr>
        <p:spPr/>
        <p:txBody>
          <a:bodyPr/>
          <a:lstStyle/>
          <a:p>
            <a:fld id="{A4CBADF2-000B-4B67-AF21-66E6DAA26D4D}" type="slidenum">
              <a:rPr lang="en-US" smtClean="0"/>
              <a:t>‹#›</a:t>
            </a:fld>
            <a:endParaRPr lang="en-US"/>
          </a:p>
        </p:txBody>
      </p:sp>
    </p:spTree>
    <p:extLst>
      <p:ext uri="{BB962C8B-B14F-4D97-AF65-F5344CB8AC3E}">
        <p14:creationId xmlns:p14="http://schemas.microsoft.com/office/powerpoint/2010/main" val="312858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FB6A-F67F-4210-A210-B0F4FFB839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43C195-398E-4569-89A6-EE715CDE31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7F11EC-362E-4F6D-A14A-C1D379D88844}"/>
              </a:ext>
            </a:extLst>
          </p:cNvPr>
          <p:cNvSpPr>
            <a:spLocks noGrp="1"/>
          </p:cNvSpPr>
          <p:nvPr>
            <p:ph type="dt" sz="half" idx="10"/>
          </p:nvPr>
        </p:nvSpPr>
        <p:spPr/>
        <p:txBody>
          <a:bodyPr/>
          <a:lstStyle/>
          <a:p>
            <a:fld id="{CFF1BDD1-CB82-4228-B0B4-24131563D242}" type="datetimeFigureOut">
              <a:rPr lang="en-US" smtClean="0"/>
              <a:t>1/16/2025</a:t>
            </a:fld>
            <a:endParaRPr lang="en-US"/>
          </a:p>
        </p:txBody>
      </p:sp>
      <p:sp>
        <p:nvSpPr>
          <p:cNvPr id="5" name="Footer Placeholder 4">
            <a:extLst>
              <a:ext uri="{FF2B5EF4-FFF2-40B4-BE49-F238E27FC236}">
                <a16:creationId xmlns:a16="http://schemas.microsoft.com/office/drawing/2014/main" id="{09EA71A9-A00A-45EF-AD42-26491608F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C8E3F-B00F-476F-9201-6BF35205F8D5}"/>
              </a:ext>
            </a:extLst>
          </p:cNvPr>
          <p:cNvSpPr>
            <a:spLocks noGrp="1"/>
          </p:cNvSpPr>
          <p:nvPr>
            <p:ph type="sldNum" sz="quarter" idx="12"/>
          </p:nvPr>
        </p:nvSpPr>
        <p:spPr/>
        <p:txBody>
          <a:bodyPr/>
          <a:lstStyle/>
          <a:p>
            <a:fld id="{21448E1D-6C71-46A3-9B22-0BBE8ABA6D7A}" type="slidenum">
              <a:rPr lang="en-US" smtClean="0"/>
              <a:t>‹#›</a:t>
            </a:fld>
            <a:endParaRPr lang="en-US"/>
          </a:p>
        </p:txBody>
      </p:sp>
    </p:spTree>
    <p:extLst>
      <p:ext uri="{BB962C8B-B14F-4D97-AF65-F5344CB8AC3E}">
        <p14:creationId xmlns:p14="http://schemas.microsoft.com/office/powerpoint/2010/main" val="2545796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61C73-EB65-4B0A-989F-99B3418E7F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3984F1-665C-4E6C-A405-95BB5DF567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E9C9D5-7B06-4B13-A480-0EFDC010BC59}"/>
              </a:ext>
            </a:extLst>
          </p:cNvPr>
          <p:cNvSpPr>
            <a:spLocks noGrp="1"/>
          </p:cNvSpPr>
          <p:nvPr>
            <p:ph type="dt" sz="half" idx="10"/>
          </p:nvPr>
        </p:nvSpPr>
        <p:spPr/>
        <p:txBody>
          <a:bodyPr/>
          <a:lstStyle/>
          <a:p>
            <a:fld id="{CFF1BDD1-CB82-4228-B0B4-24131563D242}" type="datetimeFigureOut">
              <a:rPr lang="en-US" smtClean="0"/>
              <a:t>1/16/2025</a:t>
            </a:fld>
            <a:endParaRPr lang="en-US"/>
          </a:p>
        </p:txBody>
      </p:sp>
      <p:sp>
        <p:nvSpPr>
          <p:cNvPr id="5" name="Footer Placeholder 4">
            <a:extLst>
              <a:ext uri="{FF2B5EF4-FFF2-40B4-BE49-F238E27FC236}">
                <a16:creationId xmlns:a16="http://schemas.microsoft.com/office/drawing/2014/main" id="{6F69F974-2802-4E82-B53A-36BC91BF4F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1C453-D516-42A8-A709-A4F5703372F7}"/>
              </a:ext>
            </a:extLst>
          </p:cNvPr>
          <p:cNvSpPr>
            <a:spLocks noGrp="1"/>
          </p:cNvSpPr>
          <p:nvPr>
            <p:ph type="sldNum" sz="quarter" idx="12"/>
          </p:nvPr>
        </p:nvSpPr>
        <p:spPr/>
        <p:txBody>
          <a:bodyPr/>
          <a:lstStyle/>
          <a:p>
            <a:fld id="{21448E1D-6C71-46A3-9B22-0BBE8ABA6D7A}" type="slidenum">
              <a:rPr lang="en-US" smtClean="0"/>
              <a:t>‹#›</a:t>
            </a:fld>
            <a:endParaRPr lang="en-US"/>
          </a:p>
        </p:txBody>
      </p:sp>
    </p:spTree>
    <p:extLst>
      <p:ext uri="{BB962C8B-B14F-4D97-AF65-F5344CB8AC3E}">
        <p14:creationId xmlns:p14="http://schemas.microsoft.com/office/powerpoint/2010/main" val="2713630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2F14-BA52-4CA2-B756-1CC7E45F11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706E9D-2503-4B96-8F42-61FA184F06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495561-9936-4445-B769-6AFDBB036EFA}"/>
              </a:ext>
            </a:extLst>
          </p:cNvPr>
          <p:cNvSpPr>
            <a:spLocks noGrp="1"/>
          </p:cNvSpPr>
          <p:nvPr>
            <p:ph type="dt" sz="half" idx="10"/>
          </p:nvPr>
        </p:nvSpPr>
        <p:spPr/>
        <p:txBody>
          <a:bodyPr/>
          <a:lstStyle/>
          <a:p>
            <a:fld id="{CFF1BDD1-CB82-4228-B0B4-24131563D242}" type="datetimeFigureOut">
              <a:rPr lang="en-US" smtClean="0"/>
              <a:t>1/16/2025</a:t>
            </a:fld>
            <a:endParaRPr lang="en-US"/>
          </a:p>
        </p:txBody>
      </p:sp>
      <p:sp>
        <p:nvSpPr>
          <p:cNvPr id="5" name="Footer Placeholder 4">
            <a:extLst>
              <a:ext uri="{FF2B5EF4-FFF2-40B4-BE49-F238E27FC236}">
                <a16:creationId xmlns:a16="http://schemas.microsoft.com/office/drawing/2014/main" id="{26A09EB2-8E50-4EF5-8BDE-498930B1D4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1F9505-9E99-445C-BB2A-8058D26C07A9}"/>
              </a:ext>
            </a:extLst>
          </p:cNvPr>
          <p:cNvSpPr>
            <a:spLocks noGrp="1"/>
          </p:cNvSpPr>
          <p:nvPr>
            <p:ph type="sldNum" sz="quarter" idx="12"/>
          </p:nvPr>
        </p:nvSpPr>
        <p:spPr/>
        <p:txBody>
          <a:bodyPr/>
          <a:lstStyle/>
          <a:p>
            <a:fld id="{21448E1D-6C71-46A3-9B22-0BBE8ABA6D7A}" type="slidenum">
              <a:rPr lang="en-US" smtClean="0"/>
              <a:t>‹#›</a:t>
            </a:fld>
            <a:endParaRPr lang="en-US"/>
          </a:p>
        </p:txBody>
      </p:sp>
    </p:spTree>
    <p:extLst>
      <p:ext uri="{BB962C8B-B14F-4D97-AF65-F5344CB8AC3E}">
        <p14:creationId xmlns:p14="http://schemas.microsoft.com/office/powerpoint/2010/main" val="1898169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64DBF-2DEF-4C4A-B358-C1EF15D4AA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5354AE-CA0B-4C10-869F-3BBE6C3146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E8CB47-4058-46C5-B702-6BA8F568CE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5A1497-2758-4EA8-9259-B7012B7B56FB}"/>
              </a:ext>
            </a:extLst>
          </p:cNvPr>
          <p:cNvSpPr>
            <a:spLocks noGrp="1"/>
          </p:cNvSpPr>
          <p:nvPr>
            <p:ph type="dt" sz="half" idx="10"/>
          </p:nvPr>
        </p:nvSpPr>
        <p:spPr/>
        <p:txBody>
          <a:bodyPr/>
          <a:lstStyle/>
          <a:p>
            <a:fld id="{CFF1BDD1-CB82-4228-B0B4-24131563D242}" type="datetimeFigureOut">
              <a:rPr lang="en-US" smtClean="0"/>
              <a:t>1/16/2025</a:t>
            </a:fld>
            <a:endParaRPr lang="en-US"/>
          </a:p>
        </p:txBody>
      </p:sp>
      <p:sp>
        <p:nvSpPr>
          <p:cNvPr id="6" name="Footer Placeholder 5">
            <a:extLst>
              <a:ext uri="{FF2B5EF4-FFF2-40B4-BE49-F238E27FC236}">
                <a16:creationId xmlns:a16="http://schemas.microsoft.com/office/drawing/2014/main" id="{D10C1584-F7B7-4A70-9448-1D56F7F2E0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351B53-2084-4FB3-8412-9BE1389B8128}"/>
              </a:ext>
            </a:extLst>
          </p:cNvPr>
          <p:cNvSpPr>
            <a:spLocks noGrp="1"/>
          </p:cNvSpPr>
          <p:nvPr>
            <p:ph type="sldNum" sz="quarter" idx="12"/>
          </p:nvPr>
        </p:nvSpPr>
        <p:spPr/>
        <p:txBody>
          <a:bodyPr/>
          <a:lstStyle/>
          <a:p>
            <a:fld id="{21448E1D-6C71-46A3-9B22-0BBE8ABA6D7A}" type="slidenum">
              <a:rPr lang="en-US" smtClean="0"/>
              <a:t>‹#›</a:t>
            </a:fld>
            <a:endParaRPr lang="en-US"/>
          </a:p>
        </p:txBody>
      </p:sp>
    </p:spTree>
    <p:extLst>
      <p:ext uri="{BB962C8B-B14F-4D97-AF65-F5344CB8AC3E}">
        <p14:creationId xmlns:p14="http://schemas.microsoft.com/office/powerpoint/2010/main" val="3946758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6863-5AFF-4D22-8A42-C96DE574AF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1000B7-661A-4227-ADDE-B8C4D1E189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B77B2C-3EAC-4D81-9E05-1DCE7A2BAA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A0B47B-C0AF-4B5E-9556-FE6B1643CC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444169-76CC-49F9-8796-63D5E28273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31A682-D685-42AF-9CCE-B2D70B232551}"/>
              </a:ext>
            </a:extLst>
          </p:cNvPr>
          <p:cNvSpPr>
            <a:spLocks noGrp="1"/>
          </p:cNvSpPr>
          <p:nvPr>
            <p:ph type="dt" sz="half" idx="10"/>
          </p:nvPr>
        </p:nvSpPr>
        <p:spPr/>
        <p:txBody>
          <a:bodyPr/>
          <a:lstStyle/>
          <a:p>
            <a:fld id="{CFF1BDD1-CB82-4228-B0B4-24131563D242}" type="datetimeFigureOut">
              <a:rPr lang="en-US" smtClean="0"/>
              <a:t>1/16/2025</a:t>
            </a:fld>
            <a:endParaRPr lang="en-US"/>
          </a:p>
        </p:txBody>
      </p:sp>
      <p:sp>
        <p:nvSpPr>
          <p:cNvPr id="8" name="Footer Placeholder 7">
            <a:extLst>
              <a:ext uri="{FF2B5EF4-FFF2-40B4-BE49-F238E27FC236}">
                <a16:creationId xmlns:a16="http://schemas.microsoft.com/office/drawing/2014/main" id="{B1A6CF71-113B-4816-965D-72D8F85ECD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98793C-60E3-4092-B7C1-EE0FCB3ACF88}"/>
              </a:ext>
            </a:extLst>
          </p:cNvPr>
          <p:cNvSpPr>
            <a:spLocks noGrp="1"/>
          </p:cNvSpPr>
          <p:nvPr>
            <p:ph type="sldNum" sz="quarter" idx="12"/>
          </p:nvPr>
        </p:nvSpPr>
        <p:spPr/>
        <p:txBody>
          <a:bodyPr/>
          <a:lstStyle/>
          <a:p>
            <a:fld id="{21448E1D-6C71-46A3-9B22-0BBE8ABA6D7A}" type="slidenum">
              <a:rPr lang="en-US" smtClean="0"/>
              <a:t>‹#›</a:t>
            </a:fld>
            <a:endParaRPr lang="en-US"/>
          </a:p>
        </p:txBody>
      </p:sp>
    </p:spTree>
    <p:extLst>
      <p:ext uri="{BB962C8B-B14F-4D97-AF65-F5344CB8AC3E}">
        <p14:creationId xmlns:p14="http://schemas.microsoft.com/office/powerpoint/2010/main" val="464590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CF282-F282-40AB-93B7-E84620BDB4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CDA3E3-15E8-4BE8-89AC-8DEFFCB8360F}"/>
              </a:ext>
            </a:extLst>
          </p:cNvPr>
          <p:cNvSpPr>
            <a:spLocks noGrp="1"/>
          </p:cNvSpPr>
          <p:nvPr>
            <p:ph type="dt" sz="half" idx="10"/>
          </p:nvPr>
        </p:nvSpPr>
        <p:spPr/>
        <p:txBody>
          <a:bodyPr/>
          <a:lstStyle/>
          <a:p>
            <a:fld id="{CFF1BDD1-CB82-4228-B0B4-24131563D242}" type="datetimeFigureOut">
              <a:rPr lang="en-US" smtClean="0"/>
              <a:t>1/16/2025</a:t>
            </a:fld>
            <a:endParaRPr lang="en-US"/>
          </a:p>
        </p:txBody>
      </p:sp>
      <p:sp>
        <p:nvSpPr>
          <p:cNvPr id="4" name="Footer Placeholder 3">
            <a:extLst>
              <a:ext uri="{FF2B5EF4-FFF2-40B4-BE49-F238E27FC236}">
                <a16:creationId xmlns:a16="http://schemas.microsoft.com/office/drawing/2014/main" id="{3E7804CF-F444-4C92-BED7-52CCDFE627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46C8CC-AC9B-49E1-9EB6-CBA28C41F43F}"/>
              </a:ext>
            </a:extLst>
          </p:cNvPr>
          <p:cNvSpPr>
            <a:spLocks noGrp="1"/>
          </p:cNvSpPr>
          <p:nvPr>
            <p:ph type="sldNum" sz="quarter" idx="12"/>
          </p:nvPr>
        </p:nvSpPr>
        <p:spPr/>
        <p:txBody>
          <a:bodyPr/>
          <a:lstStyle/>
          <a:p>
            <a:fld id="{21448E1D-6C71-46A3-9B22-0BBE8ABA6D7A}" type="slidenum">
              <a:rPr lang="en-US" smtClean="0"/>
              <a:t>‹#›</a:t>
            </a:fld>
            <a:endParaRPr lang="en-US"/>
          </a:p>
        </p:txBody>
      </p:sp>
    </p:spTree>
    <p:extLst>
      <p:ext uri="{BB962C8B-B14F-4D97-AF65-F5344CB8AC3E}">
        <p14:creationId xmlns:p14="http://schemas.microsoft.com/office/powerpoint/2010/main" val="895218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A88701-D867-44C4-9401-649458514C96}"/>
              </a:ext>
            </a:extLst>
          </p:cNvPr>
          <p:cNvSpPr>
            <a:spLocks noGrp="1"/>
          </p:cNvSpPr>
          <p:nvPr>
            <p:ph type="dt" sz="half" idx="10"/>
          </p:nvPr>
        </p:nvSpPr>
        <p:spPr/>
        <p:txBody>
          <a:bodyPr/>
          <a:lstStyle/>
          <a:p>
            <a:fld id="{CFF1BDD1-CB82-4228-B0B4-24131563D242}" type="datetimeFigureOut">
              <a:rPr lang="en-US" smtClean="0"/>
              <a:t>1/16/2025</a:t>
            </a:fld>
            <a:endParaRPr lang="en-US"/>
          </a:p>
        </p:txBody>
      </p:sp>
      <p:sp>
        <p:nvSpPr>
          <p:cNvPr id="3" name="Footer Placeholder 2">
            <a:extLst>
              <a:ext uri="{FF2B5EF4-FFF2-40B4-BE49-F238E27FC236}">
                <a16:creationId xmlns:a16="http://schemas.microsoft.com/office/drawing/2014/main" id="{EE59C335-3182-40D2-865D-5A5FD07BE3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117A93-B2A6-4D24-AA2C-5FA16F61A4AB}"/>
              </a:ext>
            </a:extLst>
          </p:cNvPr>
          <p:cNvSpPr>
            <a:spLocks noGrp="1"/>
          </p:cNvSpPr>
          <p:nvPr>
            <p:ph type="sldNum" sz="quarter" idx="12"/>
          </p:nvPr>
        </p:nvSpPr>
        <p:spPr/>
        <p:txBody>
          <a:bodyPr/>
          <a:lstStyle/>
          <a:p>
            <a:fld id="{21448E1D-6C71-46A3-9B22-0BBE8ABA6D7A}" type="slidenum">
              <a:rPr lang="en-US" smtClean="0"/>
              <a:t>‹#›</a:t>
            </a:fld>
            <a:endParaRPr lang="en-US"/>
          </a:p>
        </p:txBody>
      </p:sp>
    </p:spTree>
    <p:extLst>
      <p:ext uri="{BB962C8B-B14F-4D97-AF65-F5344CB8AC3E}">
        <p14:creationId xmlns:p14="http://schemas.microsoft.com/office/powerpoint/2010/main" val="3728095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A88BD-4539-49E9-81E2-7BDD6D72F7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51F132-ABC3-4009-9A83-44CF8479FE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EFCC62-CB58-420B-8A8E-3774F08040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9A092D-6B6D-4FD1-8ACD-2F7CC328660D}"/>
              </a:ext>
            </a:extLst>
          </p:cNvPr>
          <p:cNvSpPr>
            <a:spLocks noGrp="1"/>
          </p:cNvSpPr>
          <p:nvPr>
            <p:ph type="dt" sz="half" idx="10"/>
          </p:nvPr>
        </p:nvSpPr>
        <p:spPr/>
        <p:txBody>
          <a:bodyPr/>
          <a:lstStyle/>
          <a:p>
            <a:fld id="{CFF1BDD1-CB82-4228-B0B4-24131563D242}" type="datetimeFigureOut">
              <a:rPr lang="en-US" smtClean="0"/>
              <a:t>1/16/2025</a:t>
            </a:fld>
            <a:endParaRPr lang="en-US"/>
          </a:p>
        </p:txBody>
      </p:sp>
      <p:sp>
        <p:nvSpPr>
          <p:cNvPr id="6" name="Footer Placeholder 5">
            <a:extLst>
              <a:ext uri="{FF2B5EF4-FFF2-40B4-BE49-F238E27FC236}">
                <a16:creationId xmlns:a16="http://schemas.microsoft.com/office/drawing/2014/main" id="{E6F5ECB5-1F79-4100-9C0C-BB44752B57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3215B6-74B8-4709-BB96-A9A03FCB7419}"/>
              </a:ext>
            </a:extLst>
          </p:cNvPr>
          <p:cNvSpPr>
            <a:spLocks noGrp="1"/>
          </p:cNvSpPr>
          <p:nvPr>
            <p:ph type="sldNum" sz="quarter" idx="12"/>
          </p:nvPr>
        </p:nvSpPr>
        <p:spPr/>
        <p:txBody>
          <a:bodyPr/>
          <a:lstStyle/>
          <a:p>
            <a:fld id="{21448E1D-6C71-46A3-9B22-0BBE8ABA6D7A}" type="slidenum">
              <a:rPr lang="en-US" smtClean="0"/>
              <a:t>‹#›</a:t>
            </a:fld>
            <a:endParaRPr lang="en-US"/>
          </a:p>
        </p:txBody>
      </p:sp>
    </p:spTree>
    <p:extLst>
      <p:ext uri="{BB962C8B-B14F-4D97-AF65-F5344CB8AC3E}">
        <p14:creationId xmlns:p14="http://schemas.microsoft.com/office/powerpoint/2010/main" val="1721185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0B952-82EC-4DAC-B88F-10A5859F33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8FCD4D-34D6-441C-868A-209532575F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A837A8-3828-4C0D-B07B-6DCFBF881BEC}"/>
              </a:ext>
            </a:extLst>
          </p:cNvPr>
          <p:cNvSpPr>
            <a:spLocks noGrp="1"/>
          </p:cNvSpPr>
          <p:nvPr>
            <p:ph type="dt" sz="half" idx="10"/>
          </p:nvPr>
        </p:nvSpPr>
        <p:spPr/>
        <p:txBody>
          <a:bodyPr/>
          <a:lstStyle/>
          <a:p>
            <a:fld id="{33410E44-5D79-4012-92EC-9838A6E8113C}" type="datetimeFigureOut">
              <a:rPr lang="en-US" smtClean="0"/>
              <a:t>1/16/2025</a:t>
            </a:fld>
            <a:endParaRPr lang="en-US"/>
          </a:p>
        </p:txBody>
      </p:sp>
      <p:sp>
        <p:nvSpPr>
          <p:cNvPr id="5" name="Footer Placeholder 4">
            <a:extLst>
              <a:ext uri="{FF2B5EF4-FFF2-40B4-BE49-F238E27FC236}">
                <a16:creationId xmlns:a16="http://schemas.microsoft.com/office/drawing/2014/main" id="{1A865AB2-58D4-4D8E-BD48-6B77B3677E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11E629-453F-465C-A6AD-2F62917D9134}"/>
              </a:ext>
            </a:extLst>
          </p:cNvPr>
          <p:cNvSpPr>
            <a:spLocks noGrp="1"/>
          </p:cNvSpPr>
          <p:nvPr>
            <p:ph type="sldNum" sz="quarter" idx="12"/>
          </p:nvPr>
        </p:nvSpPr>
        <p:spPr/>
        <p:txBody>
          <a:bodyPr/>
          <a:lstStyle/>
          <a:p>
            <a:fld id="{A4CBADF2-000B-4B67-AF21-66E6DAA26D4D}" type="slidenum">
              <a:rPr lang="en-US" smtClean="0"/>
              <a:t>‹#›</a:t>
            </a:fld>
            <a:endParaRPr lang="en-US"/>
          </a:p>
        </p:txBody>
      </p:sp>
    </p:spTree>
    <p:extLst>
      <p:ext uri="{BB962C8B-B14F-4D97-AF65-F5344CB8AC3E}">
        <p14:creationId xmlns:p14="http://schemas.microsoft.com/office/powerpoint/2010/main" val="2063227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7A007-F3A8-4E95-BD53-FA61EA1F6D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BE3022-53E9-46B7-B8B8-8EFAF1E88C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25E48A-D45E-49E6-8B84-4305DC9BD7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3BD693-0047-4C21-8602-3E20FB04DEE3}"/>
              </a:ext>
            </a:extLst>
          </p:cNvPr>
          <p:cNvSpPr>
            <a:spLocks noGrp="1"/>
          </p:cNvSpPr>
          <p:nvPr>
            <p:ph type="dt" sz="half" idx="10"/>
          </p:nvPr>
        </p:nvSpPr>
        <p:spPr/>
        <p:txBody>
          <a:bodyPr/>
          <a:lstStyle/>
          <a:p>
            <a:fld id="{CFF1BDD1-CB82-4228-B0B4-24131563D242}" type="datetimeFigureOut">
              <a:rPr lang="en-US" smtClean="0"/>
              <a:t>1/16/2025</a:t>
            </a:fld>
            <a:endParaRPr lang="en-US"/>
          </a:p>
        </p:txBody>
      </p:sp>
      <p:sp>
        <p:nvSpPr>
          <p:cNvPr id="6" name="Footer Placeholder 5">
            <a:extLst>
              <a:ext uri="{FF2B5EF4-FFF2-40B4-BE49-F238E27FC236}">
                <a16:creationId xmlns:a16="http://schemas.microsoft.com/office/drawing/2014/main" id="{10B26A37-E972-416D-A515-A6D1B5AE38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CB163-03EF-42EF-8654-04D775BFD1E4}"/>
              </a:ext>
            </a:extLst>
          </p:cNvPr>
          <p:cNvSpPr>
            <a:spLocks noGrp="1"/>
          </p:cNvSpPr>
          <p:nvPr>
            <p:ph type="sldNum" sz="quarter" idx="12"/>
          </p:nvPr>
        </p:nvSpPr>
        <p:spPr/>
        <p:txBody>
          <a:bodyPr/>
          <a:lstStyle/>
          <a:p>
            <a:fld id="{21448E1D-6C71-46A3-9B22-0BBE8ABA6D7A}" type="slidenum">
              <a:rPr lang="en-US" smtClean="0"/>
              <a:t>‹#›</a:t>
            </a:fld>
            <a:endParaRPr lang="en-US"/>
          </a:p>
        </p:txBody>
      </p:sp>
    </p:spTree>
    <p:extLst>
      <p:ext uri="{BB962C8B-B14F-4D97-AF65-F5344CB8AC3E}">
        <p14:creationId xmlns:p14="http://schemas.microsoft.com/office/powerpoint/2010/main" val="1750470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FAE7B-ED2C-4A87-9E39-CE6BF8E24E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AD34A1-714A-4689-90AE-7BEE0D6B34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C0716-284B-40E7-9337-8068EDC064EF}"/>
              </a:ext>
            </a:extLst>
          </p:cNvPr>
          <p:cNvSpPr>
            <a:spLocks noGrp="1"/>
          </p:cNvSpPr>
          <p:nvPr>
            <p:ph type="dt" sz="half" idx="10"/>
          </p:nvPr>
        </p:nvSpPr>
        <p:spPr/>
        <p:txBody>
          <a:bodyPr/>
          <a:lstStyle/>
          <a:p>
            <a:fld id="{CFF1BDD1-CB82-4228-B0B4-24131563D242}" type="datetimeFigureOut">
              <a:rPr lang="en-US" smtClean="0"/>
              <a:t>1/16/2025</a:t>
            </a:fld>
            <a:endParaRPr lang="en-US"/>
          </a:p>
        </p:txBody>
      </p:sp>
      <p:sp>
        <p:nvSpPr>
          <p:cNvPr id="5" name="Footer Placeholder 4">
            <a:extLst>
              <a:ext uri="{FF2B5EF4-FFF2-40B4-BE49-F238E27FC236}">
                <a16:creationId xmlns:a16="http://schemas.microsoft.com/office/drawing/2014/main" id="{535F3EF0-EF71-4D92-A781-DE02522F5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C816E5-CCD3-4BD7-9F55-E0C47A0F85F2}"/>
              </a:ext>
            </a:extLst>
          </p:cNvPr>
          <p:cNvSpPr>
            <a:spLocks noGrp="1"/>
          </p:cNvSpPr>
          <p:nvPr>
            <p:ph type="sldNum" sz="quarter" idx="12"/>
          </p:nvPr>
        </p:nvSpPr>
        <p:spPr/>
        <p:txBody>
          <a:bodyPr/>
          <a:lstStyle/>
          <a:p>
            <a:fld id="{21448E1D-6C71-46A3-9B22-0BBE8ABA6D7A}" type="slidenum">
              <a:rPr lang="en-US" smtClean="0"/>
              <a:t>‹#›</a:t>
            </a:fld>
            <a:endParaRPr lang="en-US"/>
          </a:p>
        </p:txBody>
      </p:sp>
    </p:spTree>
    <p:extLst>
      <p:ext uri="{BB962C8B-B14F-4D97-AF65-F5344CB8AC3E}">
        <p14:creationId xmlns:p14="http://schemas.microsoft.com/office/powerpoint/2010/main" val="1706601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F447FC-517A-4698-8C9E-87E0C65639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7D885E-1597-4C27-B36F-17C953C617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4CEF26-EFA0-48CF-BA3D-030AE3C3A806}"/>
              </a:ext>
            </a:extLst>
          </p:cNvPr>
          <p:cNvSpPr>
            <a:spLocks noGrp="1"/>
          </p:cNvSpPr>
          <p:nvPr>
            <p:ph type="dt" sz="half" idx="10"/>
          </p:nvPr>
        </p:nvSpPr>
        <p:spPr/>
        <p:txBody>
          <a:bodyPr/>
          <a:lstStyle/>
          <a:p>
            <a:fld id="{CFF1BDD1-CB82-4228-B0B4-24131563D242}" type="datetimeFigureOut">
              <a:rPr lang="en-US" smtClean="0"/>
              <a:t>1/16/2025</a:t>
            </a:fld>
            <a:endParaRPr lang="en-US"/>
          </a:p>
        </p:txBody>
      </p:sp>
      <p:sp>
        <p:nvSpPr>
          <p:cNvPr id="5" name="Footer Placeholder 4">
            <a:extLst>
              <a:ext uri="{FF2B5EF4-FFF2-40B4-BE49-F238E27FC236}">
                <a16:creationId xmlns:a16="http://schemas.microsoft.com/office/drawing/2014/main" id="{39335F60-3BF7-47D2-90C2-BC2789C3AB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C328F8-EAA5-4D1C-B7BA-52D862952823}"/>
              </a:ext>
            </a:extLst>
          </p:cNvPr>
          <p:cNvSpPr>
            <a:spLocks noGrp="1"/>
          </p:cNvSpPr>
          <p:nvPr>
            <p:ph type="sldNum" sz="quarter" idx="12"/>
          </p:nvPr>
        </p:nvSpPr>
        <p:spPr/>
        <p:txBody>
          <a:bodyPr/>
          <a:lstStyle/>
          <a:p>
            <a:fld id="{21448E1D-6C71-46A3-9B22-0BBE8ABA6D7A}" type="slidenum">
              <a:rPr lang="en-US" smtClean="0"/>
              <a:t>‹#›</a:t>
            </a:fld>
            <a:endParaRPr lang="en-US"/>
          </a:p>
        </p:txBody>
      </p:sp>
    </p:spTree>
    <p:extLst>
      <p:ext uri="{BB962C8B-B14F-4D97-AF65-F5344CB8AC3E}">
        <p14:creationId xmlns:p14="http://schemas.microsoft.com/office/powerpoint/2010/main" val="40999785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3B9BF-FEB0-4AB9-BE22-E01DBC8A74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EBF0D2-DAD4-4437-8EB4-666E4EC59F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F7A1EF-7305-4A1E-80D1-C64DF5D8A908}"/>
              </a:ext>
            </a:extLst>
          </p:cNvPr>
          <p:cNvSpPr>
            <a:spLocks noGrp="1"/>
          </p:cNvSpPr>
          <p:nvPr>
            <p:ph type="dt" sz="half" idx="10"/>
          </p:nvPr>
        </p:nvSpPr>
        <p:spPr/>
        <p:txBody>
          <a:bodyPr/>
          <a:lstStyle/>
          <a:p>
            <a:fld id="{5D366B50-2BB6-46C1-A307-71A5D8161656}" type="datetimeFigureOut">
              <a:rPr lang="en-US" smtClean="0"/>
              <a:t>1/16/2025</a:t>
            </a:fld>
            <a:endParaRPr lang="en-US"/>
          </a:p>
        </p:txBody>
      </p:sp>
      <p:sp>
        <p:nvSpPr>
          <p:cNvPr id="5" name="Footer Placeholder 4">
            <a:extLst>
              <a:ext uri="{FF2B5EF4-FFF2-40B4-BE49-F238E27FC236}">
                <a16:creationId xmlns:a16="http://schemas.microsoft.com/office/drawing/2014/main" id="{A8E889B8-AC6E-444B-9221-6AFE6AF25B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0CCE2E-581F-4D1D-B139-1BC2CDFC6DBA}"/>
              </a:ext>
            </a:extLst>
          </p:cNvPr>
          <p:cNvSpPr>
            <a:spLocks noGrp="1"/>
          </p:cNvSpPr>
          <p:nvPr>
            <p:ph type="sldNum" sz="quarter" idx="12"/>
          </p:nvPr>
        </p:nvSpPr>
        <p:spPr/>
        <p:txBody>
          <a:bodyPr/>
          <a:lstStyle/>
          <a:p>
            <a:fld id="{A61D6933-57CD-47FB-ACE3-C1754E65C229}" type="slidenum">
              <a:rPr lang="en-US" smtClean="0"/>
              <a:t>‹#›</a:t>
            </a:fld>
            <a:endParaRPr lang="en-US"/>
          </a:p>
        </p:txBody>
      </p:sp>
    </p:spTree>
    <p:extLst>
      <p:ext uri="{BB962C8B-B14F-4D97-AF65-F5344CB8AC3E}">
        <p14:creationId xmlns:p14="http://schemas.microsoft.com/office/powerpoint/2010/main" val="4177896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2283E-7512-4933-B4F9-B783E7AA73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FDDE6D-DAD9-4F17-8914-43561882DF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B16455-5689-4BD8-93F6-6B1B6E1AEA02}"/>
              </a:ext>
            </a:extLst>
          </p:cNvPr>
          <p:cNvSpPr>
            <a:spLocks noGrp="1"/>
          </p:cNvSpPr>
          <p:nvPr>
            <p:ph type="dt" sz="half" idx="10"/>
          </p:nvPr>
        </p:nvSpPr>
        <p:spPr/>
        <p:txBody>
          <a:bodyPr/>
          <a:lstStyle/>
          <a:p>
            <a:fld id="{5D366B50-2BB6-46C1-A307-71A5D8161656}" type="datetimeFigureOut">
              <a:rPr lang="en-US" smtClean="0"/>
              <a:t>1/16/2025</a:t>
            </a:fld>
            <a:endParaRPr lang="en-US"/>
          </a:p>
        </p:txBody>
      </p:sp>
      <p:sp>
        <p:nvSpPr>
          <p:cNvPr id="5" name="Footer Placeholder 4">
            <a:extLst>
              <a:ext uri="{FF2B5EF4-FFF2-40B4-BE49-F238E27FC236}">
                <a16:creationId xmlns:a16="http://schemas.microsoft.com/office/drawing/2014/main" id="{6AC4B4EA-A616-415C-BA20-2D0F31097C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B879C9-9C75-4A17-99C4-05133DA38BF9}"/>
              </a:ext>
            </a:extLst>
          </p:cNvPr>
          <p:cNvSpPr>
            <a:spLocks noGrp="1"/>
          </p:cNvSpPr>
          <p:nvPr>
            <p:ph type="sldNum" sz="quarter" idx="12"/>
          </p:nvPr>
        </p:nvSpPr>
        <p:spPr/>
        <p:txBody>
          <a:bodyPr/>
          <a:lstStyle/>
          <a:p>
            <a:fld id="{A61D6933-57CD-47FB-ACE3-C1754E65C229}" type="slidenum">
              <a:rPr lang="en-US" smtClean="0"/>
              <a:t>‹#›</a:t>
            </a:fld>
            <a:endParaRPr lang="en-US"/>
          </a:p>
        </p:txBody>
      </p:sp>
    </p:spTree>
    <p:extLst>
      <p:ext uri="{BB962C8B-B14F-4D97-AF65-F5344CB8AC3E}">
        <p14:creationId xmlns:p14="http://schemas.microsoft.com/office/powerpoint/2010/main" val="42726494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6FDB-9657-4A90-A557-D33815C9EB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E80303-AD23-4537-8ED4-BFA407389E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38787F-49A2-4896-922B-EA6AC405A861}"/>
              </a:ext>
            </a:extLst>
          </p:cNvPr>
          <p:cNvSpPr>
            <a:spLocks noGrp="1"/>
          </p:cNvSpPr>
          <p:nvPr>
            <p:ph type="dt" sz="half" idx="10"/>
          </p:nvPr>
        </p:nvSpPr>
        <p:spPr/>
        <p:txBody>
          <a:bodyPr/>
          <a:lstStyle/>
          <a:p>
            <a:fld id="{5D366B50-2BB6-46C1-A307-71A5D8161656}" type="datetimeFigureOut">
              <a:rPr lang="en-US" smtClean="0"/>
              <a:t>1/16/2025</a:t>
            </a:fld>
            <a:endParaRPr lang="en-US"/>
          </a:p>
        </p:txBody>
      </p:sp>
      <p:sp>
        <p:nvSpPr>
          <p:cNvPr id="5" name="Footer Placeholder 4">
            <a:extLst>
              <a:ext uri="{FF2B5EF4-FFF2-40B4-BE49-F238E27FC236}">
                <a16:creationId xmlns:a16="http://schemas.microsoft.com/office/drawing/2014/main" id="{CD67EA83-15CC-49A9-9394-56F8CB29E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79B38E-2D7E-4C96-BB86-7356550EAD42}"/>
              </a:ext>
            </a:extLst>
          </p:cNvPr>
          <p:cNvSpPr>
            <a:spLocks noGrp="1"/>
          </p:cNvSpPr>
          <p:nvPr>
            <p:ph type="sldNum" sz="quarter" idx="12"/>
          </p:nvPr>
        </p:nvSpPr>
        <p:spPr/>
        <p:txBody>
          <a:bodyPr/>
          <a:lstStyle/>
          <a:p>
            <a:fld id="{A61D6933-57CD-47FB-ACE3-C1754E65C229}" type="slidenum">
              <a:rPr lang="en-US" smtClean="0"/>
              <a:t>‹#›</a:t>
            </a:fld>
            <a:endParaRPr lang="en-US"/>
          </a:p>
        </p:txBody>
      </p:sp>
    </p:spTree>
    <p:extLst>
      <p:ext uri="{BB962C8B-B14F-4D97-AF65-F5344CB8AC3E}">
        <p14:creationId xmlns:p14="http://schemas.microsoft.com/office/powerpoint/2010/main" val="846093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3EB94-85C9-4A82-AFDF-8912AAAADC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89C099-7013-4534-990C-9C178EA32C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0EE4CA-6693-446A-8711-8493CCEC83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533349-0AB7-4A37-8EC8-9488E49C40BE}"/>
              </a:ext>
            </a:extLst>
          </p:cNvPr>
          <p:cNvSpPr>
            <a:spLocks noGrp="1"/>
          </p:cNvSpPr>
          <p:nvPr>
            <p:ph type="dt" sz="half" idx="10"/>
          </p:nvPr>
        </p:nvSpPr>
        <p:spPr/>
        <p:txBody>
          <a:bodyPr/>
          <a:lstStyle/>
          <a:p>
            <a:fld id="{5D366B50-2BB6-46C1-A307-71A5D8161656}" type="datetimeFigureOut">
              <a:rPr lang="en-US" smtClean="0"/>
              <a:t>1/16/2025</a:t>
            </a:fld>
            <a:endParaRPr lang="en-US"/>
          </a:p>
        </p:txBody>
      </p:sp>
      <p:sp>
        <p:nvSpPr>
          <p:cNvPr id="6" name="Footer Placeholder 5">
            <a:extLst>
              <a:ext uri="{FF2B5EF4-FFF2-40B4-BE49-F238E27FC236}">
                <a16:creationId xmlns:a16="http://schemas.microsoft.com/office/drawing/2014/main" id="{376CB859-0E3E-4A70-929F-0ACC08DAFF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919428-26CE-41EC-A57A-B0E8EA06C56B}"/>
              </a:ext>
            </a:extLst>
          </p:cNvPr>
          <p:cNvSpPr>
            <a:spLocks noGrp="1"/>
          </p:cNvSpPr>
          <p:nvPr>
            <p:ph type="sldNum" sz="quarter" idx="12"/>
          </p:nvPr>
        </p:nvSpPr>
        <p:spPr/>
        <p:txBody>
          <a:bodyPr/>
          <a:lstStyle/>
          <a:p>
            <a:fld id="{A61D6933-57CD-47FB-ACE3-C1754E65C229}" type="slidenum">
              <a:rPr lang="en-US" smtClean="0"/>
              <a:t>‹#›</a:t>
            </a:fld>
            <a:endParaRPr lang="en-US"/>
          </a:p>
        </p:txBody>
      </p:sp>
    </p:spTree>
    <p:extLst>
      <p:ext uri="{BB962C8B-B14F-4D97-AF65-F5344CB8AC3E}">
        <p14:creationId xmlns:p14="http://schemas.microsoft.com/office/powerpoint/2010/main" val="26546671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BFD89-46B7-4EEA-B392-E702CD306E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C93C78-0EBA-4BD2-87F8-DDE081D7DF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EFBDE3-E2D2-4139-ABFC-F67FEC990D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5B1353-EB34-42A7-9181-57DC419E66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D9AFE7-7B1B-4EDF-981B-C57FA41EF7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11DA64-E5BA-4FBB-9BC9-FCAD423048CA}"/>
              </a:ext>
            </a:extLst>
          </p:cNvPr>
          <p:cNvSpPr>
            <a:spLocks noGrp="1"/>
          </p:cNvSpPr>
          <p:nvPr>
            <p:ph type="dt" sz="half" idx="10"/>
          </p:nvPr>
        </p:nvSpPr>
        <p:spPr/>
        <p:txBody>
          <a:bodyPr/>
          <a:lstStyle/>
          <a:p>
            <a:fld id="{5D366B50-2BB6-46C1-A307-71A5D8161656}" type="datetimeFigureOut">
              <a:rPr lang="en-US" smtClean="0"/>
              <a:t>1/16/2025</a:t>
            </a:fld>
            <a:endParaRPr lang="en-US"/>
          </a:p>
        </p:txBody>
      </p:sp>
      <p:sp>
        <p:nvSpPr>
          <p:cNvPr id="8" name="Footer Placeholder 7">
            <a:extLst>
              <a:ext uri="{FF2B5EF4-FFF2-40B4-BE49-F238E27FC236}">
                <a16:creationId xmlns:a16="http://schemas.microsoft.com/office/drawing/2014/main" id="{A8CE9D8C-B1D4-4CAE-AA35-D53AF6F8E3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D43F32-B400-496F-8DBA-C5657FE7DB66}"/>
              </a:ext>
            </a:extLst>
          </p:cNvPr>
          <p:cNvSpPr>
            <a:spLocks noGrp="1"/>
          </p:cNvSpPr>
          <p:nvPr>
            <p:ph type="sldNum" sz="quarter" idx="12"/>
          </p:nvPr>
        </p:nvSpPr>
        <p:spPr/>
        <p:txBody>
          <a:bodyPr/>
          <a:lstStyle/>
          <a:p>
            <a:fld id="{A61D6933-57CD-47FB-ACE3-C1754E65C229}" type="slidenum">
              <a:rPr lang="en-US" smtClean="0"/>
              <a:t>‹#›</a:t>
            </a:fld>
            <a:endParaRPr lang="en-US"/>
          </a:p>
        </p:txBody>
      </p:sp>
    </p:spTree>
    <p:extLst>
      <p:ext uri="{BB962C8B-B14F-4D97-AF65-F5344CB8AC3E}">
        <p14:creationId xmlns:p14="http://schemas.microsoft.com/office/powerpoint/2010/main" val="28794299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EC983-6457-454E-84A6-39056140E0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853D13-949B-4222-A931-9CC6E66E6E87}"/>
              </a:ext>
            </a:extLst>
          </p:cNvPr>
          <p:cNvSpPr>
            <a:spLocks noGrp="1"/>
          </p:cNvSpPr>
          <p:nvPr>
            <p:ph type="dt" sz="half" idx="10"/>
          </p:nvPr>
        </p:nvSpPr>
        <p:spPr/>
        <p:txBody>
          <a:bodyPr/>
          <a:lstStyle/>
          <a:p>
            <a:fld id="{5D366B50-2BB6-46C1-A307-71A5D8161656}" type="datetimeFigureOut">
              <a:rPr lang="en-US" smtClean="0"/>
              <a:t>1/16/2025</a:t>
            </a:fld>
            <a:endParaRPr lang="en-US"/>
          </a:p>
        </p:txBody>
      </p:sp>
      <p:sp>
        <p:nvSpPr>
          <p:cNvPr id="4" name="Footer Placeholder 3">
            <a:extLst>
              <a:ext uri="{FF2B5EF4-FFF2-40B4-BE49-F238E27FC236}">
                <a16:creationId xmlns:a16="http://schemas.microsoft.com/office/drawing/2014/main" id="{04E677B7-43F6-41B7-B653-AFB1E08827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7E805F-043D-4BBE-A5C3-5682CFA1BC3C}"/>
              </a:ext>
            </a:extLst>
          </p:cNvPr>
          <p:cNvSpPr>
            <a:spLocks noGrp="1"/>
          </p:cNvSpPr>
          <p:nvPr>
            <p:ph type="sldNum" sz="quarter" idx="12"/>
          </p:nvPr>
        </p:nvSpPr>
        <p:spPr/>
        <p:txBody>
          <a:bodyPr/>
          <a:lstStyle/>
          <a:p>
            <a:fld id="{A61D6933-57CD-47FB-ACE3-C1754E65C229}" type="slidenum">
              <a:rPr lang="en-US" smtClean="0"/>
              <a:t>‹#›</a:t>
            </a:fld>
            <a:endParaRPr lang="en-US"/>
          </a:p>
        </p:txBody>
      </p:sp>
    </p:spTree>
    <p:extLst>
      <p:ext uri="{BB962C8B-B14F-4D97-AF65-F5344CB8AC3E}">
        <p14:creationId xmlns:p14="http://schemas.microsoft.com/office/powerpoint/2010/main" val="2736161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874103-0970-42C6-BD35-089F26050963}"/>
              </a:ext>
            </a:extLst>
          </p:cNvPr>
          <p:cNvSpPr>
            <a:spLocks noGrp="1"/>
          </p:cNvSpPr>
          <p:nvPr>
            <p:ph type="dt" sz="half" idx="10"/>
          </p:nvPr>
        </p:nvSpPr>
        <p:spPr/>
        <p:txBody>
          <a:bodyPr/>
          <a:lstStyle/>
          <a:p>
            <a:fld id="{5D366B50-2BB6-46C1-A307-71A5D8161656}" type="datetimeFigureOut">
              <a:rPr lang="en-US" smtClean="0"/>
              <a:t>1/16/2025</a:t>
            </a:fld>
            <a:endParaRPr lang="en-US"/>
          </a:p>
        </p:txBody>
      </p:sp>
      <p:sp>
        <p:nvSpPr>
          <p:cNvPr id="3" name="Footer Placeholder 2">
            <a:extLst>
              <a:ext uri="{FF2B5EF4-FFF2-40B4-BE49-F238E27FC236}">
                <a16:creationId xmlns:a16="http://schemas.microsoft.com/office/drawing/2014/main" id="{1E054589-89AE-447C-ABF5-5E365E365D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35AA04-8888-4B4C-AA97-2EAA39CAE1E8}"/>
              </a:ext>
            </a:extLst>
          </p:cNvPr>
          <p:cNvSpPr>
            <a:spLocks noGrp="1"/>
          </p:cNvSpPr>
          <p:nvPr>
            <p:ph type="sldNum" sz="quarter" idx="12"/>
          </p:nvPr>
        </p:nvSpPr>
        <p:spPr/>
        <p:txBody>
          <a:bodyPr/>
          <a:lstStyle/>
          <a:p>
            <a:fld id="{A61D6933-57CD-47FB-ACE3-C1754E65C229}" type="slidenum">
              <a:rPr lang="en-US" smtClean="0"/>
              <a:t>‹#›</a:t>
            </a:fld>
            <a:endParaRPr lang="en-US"/>
          </a:p>
        </p:txBody>
      </p:sp>
    </p:spTree>
    <p:extLst>
      <p:ext uri="{BB962C8B-B14F-4D97-AF65-F5344CB8AC3E}">
        <p14:creationId xmlns:p14="http://schemas.microsoft.com/office/powerpoint/2010/main" val="511397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1E0A2-870E-4DD6-A6D5-40DFD17599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F9C6DC-2227-4527-B938-BE0F2FC9A9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909382-D60E-4790-A326-A538721DC15F}"/>
              </a:ext>
            </a:extLst>
          </p:cNvPr>
          <p:cNvSpPr>
            <a:spLocks noGrp="1"/>
          </p:cNvSpPr>
          <p:nvPr>
            <p:ph type="dt" sz="half" idx="10"/>
          </p:nvPr>
        </p:nvSpPr>
        <p:spPr/>
        <p:txBody>
          <a:bodyPr/>
          <a:lstStyle/>
          <a:p>
            <a:fld id="{33410E44-5D79-4012-92EC-9838A6E8113C}" type="datetimeFigureOut">
              <a:rPr lang="en-US" smtClean="0"/>
              <a:t>1/16/2025</a:t>
            </a:fld>
            <a:endParaRPr lang="en-US"/>
          </a:p>
        </p:txBody>
      </p:sp>
      <p:sp>
        <p:nvSpPr>
          <p:cNvPr id="5" name="Footer Placeholder 4">
            <a:extLst>
              <a:ext uri="{FF2B5EF4-FFF2-40B4-BE49-F238E27FC236}">
                <a16:creationId xmlns:a16="http://schemas.microsoft.com/office/drawing/2014/main" id="{05953D9F-8FB2-4A93-9BCD-2A438B015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469CBF-25A0-457D-BAAC-B4F66DC7D53A}"/>
              </a:ext>
            </a:extLst>
          </p:cNvPr>
          <p:cNvSpPr>
            <a:spLocks noGrp="1"/>
          </p:cNvSpPr>
          <p:nvPr>
            <p:ph type="sldNum" sz="quarter" idx="12"/>
          </p:nvPr>
        </p:nvSpPr>
        <p:spPr/>
        <p:txBody>
          <a:bodyPr/>
          <a:lstStyle/>
          <a:p>
            <a:fld id="{A4CBADF2-000B-4B67-AF21-66E6DAA26D4D}" type="slidenum">
              <a:rPr lang="en-US" smtClean="0"/>
              <a:t>‹#›</a:t>
            </a:fld>
            <a:endParaRPr lang="en-US"/>
          </a:p>
        </p:txBody>
      </p:sp>
    </p:spTree>
    <p:extLst>
      <p:ext uri="{BB962C8B-B14F-4D97-AF65-F5344CB8AC3E}">
        <p14:creationId xmlns:p14="http://schemas.microsoft.com/office/powerpoint/2010/main" val="29652185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C4424-25A8-4EAB-B8E0-A91DD9D807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13DE35-E154-4910-AF8C-A59B4678B2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7B485D-BD54-49D0-91B6-D094665AB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F94A6-92A6-472B-96FE-3970378CE038}"/>
              </a:ext>
            </a:extLst>
          </p:cNvPr>
          <p:cNvSpPr>
            <a:spLocks noGrp="1"/>
          </p:cNvSpPr>
          <p:nvPr>
            <p:ph type="dt" sz="half" idx="10"/>
          </p:nvPr>
        </p:nvSpPr>
        <p:spPr/>
        <p:txBody>
          <a:bodyPr/>
          <a:lstStyle/>
          <a:p>
            <a:fld id="{5D366B50-2BB6-46C1-A307-71A5D8161656}" type="datetimeFigureOut">
              <a:rPr lang="en-US" smtClean="0"/>
              <a:t>1/16/2025</a:t>
            </a:fld>
            <a:endParaRPr lang="en-US"/>
          </a:p>
        </p:txBody>
      </p:sp>
      <p:sp>
        <p:nvSpPr>
          <p:cNvPr id="6" name="Footer Placeholder 5">
            <a:extLst>
              <a:ext uri="{FF2B5EF4-FFF2-40B4-BE49-F238E27FC236}">
                <a16:creationId xmlns:a16="http://schemas.microsoft.com/office/drawing/2014/main" id="{FB8A765B-9909-4B60-9418-229D132008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5A69C7-9526-47F7-B199-655DC968B40F}"/>
              </a:ext>
            </a:extLst>
          </p:cNvPr>
          <p:cNvSpPr>
            <a:spLocks noGrp="1"/>
          </p:cNvSpPr>
          <p:nvPr>
            <p:ph type="sldNum" sz="quarter" idx="12"/>
          </p:nvPr>
        </p:nvSpPr>
        <p:spPr/>
        <p:txBody>
          <a:bodyPr/>
          <a:lstStyle/>
          <a:p>
            <a:fld id="{A61D6933-57CD-47FB-ACE3-C1754E65C229}" type="slidenum">
              <a:rPr lang="en-US" smtClean="0"/>
              <a:t>‹#›</a:t>
            </a:fld>
            <a:endParaRPr lang="en-US"/>
          </a:p>
        </p:txBody>
      </p:sp>
    </p:spTree>
    <p:extLst>
      <p:ext uri="{BB962C8B-B14F-4D97-AF65-F5344CB8AC3E}">
        <p14:creationId xmlns:p14="http://schemas.microsoft.com/office/powerpoint/2010/main" val="2187629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0E4A-B0F9-4283-B56E-426B871ACD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9D7F33-2089-44DB-94A5-8AF07F8164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BDF582-5134-4913-B804-66D69A9ED7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EC1E03-244C-4E49-936D-6CE8FA300C6F}"/>
              </a:ext>
            </a:extLst>
          </p:cNvPr>
          <p:cNvSpPr>
            <a:spLocks noGrp="1"/>
          </p:cNvSpPr>
          <p:nvPr>
            <p:ph type="dt" sz="half" idx="10"/>
          </p:nvPr>
        </p:nvSpPr>
        <p:spPr/>
        <p:txBody>
          <a:bodyPr/>
          <a:lstStyle/>
          <a:p>
            <a:fld id="{5D366B50-2BB6-46C1-A307-71A5D8161656}" type="datetimeFigureOut">
              <a:rPr lang="en-US" smtClean="0"/>
              <a:t>1/16/2025</a:t>
            </a:fld>
            <a:endParaRPr lang="en-US"/>
          </a:p>
        </p:txBody>
      </p:sp>
      <p:sp>
        <p:nvSpPr>
          <p:cNvPr id="6" name="Footer Placeholder 5">
            <a:extLst>
              <a:ext uri="{FF2B5EF4-FFF2-40B4-BE49-F238E27FC236}">
                <a16:creationId xmlns:a16="http://schemas.microsoft.com/office/drawing/2014/main" id="{4E4CF317-E800-4140-9AE9-B43BE38FE9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AB81F8-5EB0-4F65-BAC3-9E52DCCC291D}"/>
              </a:ext>
            </a:extLst>
          </p:cNvPr>
          <p:cNvSpPr>
            <a:spLocks noGrp="1"/>
          </p:cNvSpPr>
          <p:nvPr>
            <p:ph type="sldNum" sz="quarter" idx="12"/>
          </p:nvPr>
        </p:nvSpPr>
        <p:spPr/>
        <p:txBody>
          <a:bodyPr/>
          <a:lstStyle/>
          <a:p>
            <a:fld id="{A61D6933-57CD-47FB-ACE3-C1754E65C229}" type="slidenum">
              <a:rPr lang="en-US" smtClean="0"/>
              <a:t>‹#›</a:t>
            </a:fld>
            <a:endParaRPr lang="en-US"/>
          </a:p>
        </p:txBody>
      </p:sp>
    </p:spTree>
    <p:extLst>
      <p:ext uri="{BB962C8B-B14F-4D97-AF65-F5344CB8AC3E}">
        <p14:creationId xmlns:p14="http://schemas.microsoft.com/office/powerpoint/2010/main" val="36163385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B6192-56A1-41DE-8C2D-151B520405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F69244-2446-4A36-9EBA-2C3FF3A240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46F279-7182-4EAD-B88F-0AE99D2AFE0A}"/>
              </a:ext>
            </a:extLst>
          </p:cNvPr>
          <p:cNvSpPr>
            <a:spLocks noGrp="1"/>
          </p:cNvSpPr>
          <p:nvPr>
            <p:ph type="dt" sz="half" idx="10"/>
          </p:nvPr>
        </p:nvSpPr>
        <p:spPr/>
        <p:txBody>
          <a:bodyPr/>
          <a:lstStyle/>
          <a:p>
            <a:fld id="{5D366B50-2BB6-46C1-A307-71A5D8161656}" type="datetimeFigureOut">
              <a:rPr lang="en-US" smtClean="0"/>
              <a:t>1/16/2025</a:t>
            </a:fld>
            <a:endParaRPr lang="en-US"/>
          </a:p>
        </p:txBody>
      </p:sp>
      <p:sp>
        <p:nvSpPr>
          <p:cNvPr id="5" name="Footer Placeholder 4">
            <a:extLst>
              <a:ext uri="{FF2B5EF4-FFF2-40B4-BE49-F238E27FC236}">
                <a16:creationId xmlns:a16="http://schemas.microsoft.com/office/drawing/2014/main" id="{E6F6514B-137A-4FF8-ACBB-63B1A5B087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9F307B-2D31-473F-A27E-5E6CFDFFAAA8}"/>
              </a:ext>
            </a:extLst>
          </p:cNvPr>
          <p:cNvSpPr>
            <a:spLocks noGrp="1"/>
          </p:cNvSpPr>
          <p:nvPr>
            <p:ph type="sldNum" sz="quarter" idx="12"/>
          </p:nvPr>
        </p:nvSpPr>
        <p:spPr/>
        <p:txBody>
          <a:bodyPr/>
          <a:lstStyle/>
          <a:p>
            <a:fld id="{A61D6933-57CD-47FB-ACE3-C1754E65C229}" type="slidenum">
              <a:rPr lang="en-US" smtClean="0"/>
              <a:t>‹#›</a:t>
            </a:fld>
            <a:endParaRPr lang="en-US"/>
          </a:p>
        </p:txBody>
      </p:sp>
    </p:spTree>
    <p:extLst>
      <p:ext uri="{BB962C8B-B14F-4D97-AF65-F5344CB8AC3E}">
        <p14:creationId xmlns:p14="http://schemas.microsoft.com/office/powerpoint/2010/main" val="19160460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E0EC76-D89B-4B6C-AF6D-D8CC7427D4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51A5F5-3087-4879-AE4B-5EB03730A9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9C44EC-DFD2-4D7F-A5A4-ABA9C84470E0}"/>
              </a:ext>
            </a:extLst>
          </p:cNvPr>
          <p:cNvSpPr>
            <a:spLocks noGrp="1"/>
          </p:cNvSpPr>
          <p:nvPr>
            <p:ph type="dt" sz="half" idx="10"/>
          </p:nvPr>
        </p:nvSpPr>
        <p:spPr/>
        <p:txBody>
          <a:bodyPr/>
          <a:lstStyle/>
          <a:p>
            <a:fld id="{5D366B50-2BB6-46C1-A307-71A5D8161656}" type="datetimeFigureOut">
              <a:rPr lang="en-US" smtClean="0"/>
              <a:t>1/16/2025</a:t>
            </a:fld>
            <a:endParaRPr lang="en-US"/>
          </a:p>
        </p:txBody>
      </p:sp>
      <p:sp>
        <p:nvSpPr>
          <p:cNvPr id="5" name="Footer Placeholder 4">
            <a:extLst>
              <a:ext uri="{FF2B5EF4-FFF2-40B4-BE49-F238E27FC236}">
                <a16:creationId xmlns:a16="http://schemas.microsoft.com/office/drawing/2014/main" id="{D9B3110E-EB11-4312-B389-77070D4D6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69288A-A9E3-437A-988F-68A5C6B6380A}"/>
              </a:ext>
            </a:extLst>
          </p:cNvPr>
          <p:cNvSpPr>
            <a:spLocks noGrp="1"/>
          </p:cNvSpPr>
          <p:nvPr>
            <p:ph type="sldNum" sz="quarter" idx="12"/>
          </p:nvPr>
        </p:nvSpPr>
        <p:spPr/>
        <p:txBody>
          <a:bodyPr/>
          <a:lstStyle/>
          <a:p>
            <a:fld id="{A61D6933-57CD-47FB-ACE3-C1754E65C229}" type="slidenum">
              <a:rPr lang="en-US" smtClean="0"/>
              <a:t>‹#›</a:t>
            </a:fld>
            <a:endParaRPr lang="en-US"/>
          </a:p>
        </p:txBody>
      </p:sp>
    </p:spTree>
    <p:extLst>
      <p:ext uri="{BB962C8B-B14F-4D97-AF65-F5344CB8AC3E}">
        <p14:creationId xmlns:p14="http://schemas.microsoft.com/office/powerpoint/2010/main" val="688658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9580B-4422-450F-8BB2-34CC2FCF4F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1E7B0D-E578-457E-ADFE-5C545ED4FF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BD719F-82FE-4E79-9C6C-E2BF7FEB85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541C7F-D597-4E0A-AD09-B0ACE5D5D9C6}"/>
              </a:ext>
            </a:extLst>
          </p:cNvPr>
          <p:cNvSpPr>
            <a:spLocks noGrp="1"/>
          </p:cNvSpPr>
          <p:nvPr>
            <p:ph type="dt" sz="half" idx="10"/>
          </p:nvPr>
        </p:nvSpPr>
        <p:spPr/>
        <p:txBody>
          <a:bodyPr/>
          <a:lstStyle/>
          <a:p>
            <a:fld id="{33410E44-5D79-4012-92EC-9838A6E8113C}" type="datetimeFigureOut">
              <a:rPr lang="en-US" smtClean="0"/>
              <a:t>1/16/2025</a:t>
            </a:fld>
            <a:endParaRPr lang="en-US"/>
          </a:p>
        </p:txBody>
      </p:sp>
      <p:sp>
        <p:nvSpPr>
          <p:cNvPr id="6" name="Footer Placeholder 5">
            <a:extLst>
              <a:ext uri="{FF2B5EF4-FFF2-40B4-BE49-F238E27FC236}">
                <a16:creationId xmlns:a16="http://schemas.microsoft.com/office/drawing/2014/main" id="{8A035A1C-D324-4D09-910D-4FC1D4EE47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99C247-AF55-429D-8777-CBF2A39DBE3F}"/>
              </a:ext>
            </a:extLst>
          </p:cNvPr>
          <p:cNvSpPr>
            <a:spLocks noGrp="1"/>
          </p:cNvSpPr>
          <p:nvPr>
            <p:ph type="sldNum" sz="quarter" idx="12"/>
          </p:nvPr>
        </p:nvSpPr>
        <p:spPr/>
        <p:txBody>
          <a:bodyPr/>
          <a:lstStyle/>
          <a:p>
            <a:fld id="{A4CBADF2-000B-4B67-AF21-66E6DAA26D4D}" type="slidenum">
              <a:rPr lang="en-US" smtClean="0"/>
              <a:t>‹#›</a:t>
            </a:fld>
            <a:endParaRPr lang="en-US"/>
          </a:p>
        </p:txBody>
      </p:sp>
    </p:spTree>
    <p:extLst>
      <p:ext uri="{BB962C8B-B14F-4D97-AF65-F5344CB8AC3E}">
        <p14:creationId xmlns:p14="http://schemas.microsoft.com/office/powerpoint/2010/main" val="3856012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5BE4B-EB4B-46EE-A84B-4A160DC573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C7102-E967-43F3-9540-273D06BE82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88A4E2-F738-45D2-970F-9789E82CBC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F15E73-497F-4CA3-A0AD-FDA98E2173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FA5F29-D7FB-498F-9809-E834D576A8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387010-FF27-4140-BB10-23AE4CC9D900}"/>
              </a:ext>
            </a:extLst>
          </p:cNvPr>
          <p:cNvSpPr>
            <a:spLocks noGrp="1"/>
          </p:cNvSpPr>
          <p:nvPr>
            <p:ph type="dt" sz="half" idx="10"/>
          </p:nvPr>
        </p:nvSpPr>
        <p:spPr/>
        <p:txBody>
          <a:bodyPr/>
          <a:lstStyle/>
          <a:p>
            <a:fld id="{33410E44-5D79-4012-92EC-9838A6E8113C}" type="datetimeFigureOut">
              <a:rPr lang="en-US" smtClean="0"/>
              <a:t>1/16/2025</a:t>
            </a:fld>
            <a:endParaRPr lang="en-US"/>
          </a:p>
        </p:txBody>
      </p:sp>
      <p:sp>
        <p:nvSpPr>
          <p:cNvPr id="8" name="Footer Placeholder 7">
            <a:extLst>
              <a:ext uri="{FF2B5EF4-FFF2-40B4-BE49-F238E27FC236}">
                <a16:creationId xmlns:a16="http://schemas.microsoft.com/office/drawing/2014/main" id="{E851DEB1-1DA0-46AC-8ADA-5EEFD090DD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BE4B48-B1AD-40C2-938C-32F1492DD342}"/>
              </a:ext>
            </a:extLst>
          </p:cNvPr>
          <p:cNvSpPr>
            <a:spLocks noGrp="1"/>
          </p:cNvSpPr>
          <p:nvPr>
            <p:ph type="sldNum" sz="quarter" idx="12"/>
          </p:nvPr>
        </p:nvSpPr>
        <p:spPr/>
        <p:txBody>
          <a:bodyPr/>
          <a:lstStyle/>
          <a:p>
            <a:fld id="{A4CBADF2-000B-4B67-AF21-66E6DAA26D4D}" type="slidenum">
              <a:rPr lang="en-US" smtClean="0"/>
              <a:t>‹#›</a:t>
            </a:fld>
            <a:endParaRPr lang="en-US"/>
          </a:p>
        </p:txBody>
      </p:sp>
    </p:spTree>
    <p:extLst>
      <p:ext uri="{BB962C8B-B14F-4D97-AF65-F5344CB8AC3E}">
        <p14:creationId xmlns:p14="http://schemas.microsoft.com/office/powerpoint/2010/main" val="229492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E40BD-F8E6-4795-ADDD-C8D5ED90DB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711015-B325-405A-BB5D-E0E496B3DCFE}"/>
              </a:ext>
            </a:extLst>
          </p:cNvPr>
          <p:cNvSpPr>
            <a:spLocks noGrp="1"/>
          </p:cNvSpPr>
          <p:nvPr>
            <p:ph type="dt" sz="half" idx="10"/>
          </p:nvPr>
        </p:nvSpPr>
        <p:spPr/>
        <p:txBody>
          <a:bodyPr/>
          <a:lstStyle/>
          <a:p>
            <a:fld id="{33410E44-5D79-4012-92EC-9838A6E8113C}" type="datetimeFigureOut">
              <a:rPr lang="en-US" smtClean="0"/>
              <a:t>1/16/2025</a:t>
            </a:fld>
            <a:endParaRPr lang="en-US"/>
          </a:p>
        </p:txBody>
      </p:sp>
      <p:sp>
        <p:nvSpPr>
          <p:cNvPr id="4" name="Footer Placeholder 3">
            <a:extLst>
              <a:ext uri="{FF2B5EF4-FFF2-40B4-BE49-F238E27FC236}">
                <a16:creationId xmlns:a16="http://schemas.microsoft.com/office/drawing/2014/main" id="{614AD1EE-D84E-4A08-9A9F-1AC55E1176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595E42-32F1-455D-AC6F-A04187E89427}"/>
              </a:ext>
            </a:extLst>
          </p:cNvPr>
          <p:cNvSpPr>
            <a:spLocks noGrp="1"/>
          </p:cNvSpPr>
          <p:nvPr>
            <p:ph type="sldNum" sz="quarter" idx="12"/>
          </p:nvPr>
        </p:nvSpPr>
        <p:spPr/>
        <p:txBody>
          <a:bodyPr/>
          <a:lstStyle/>
          <a:p>
            <a:fld id="{A4CBADF2-000B-4B67-AF21-66E6DAA26D4D}" type="slidenum">
              <a:rPr lang="en-US" smtClean="0"/>
              <a:t>‹#›</a:t>
            </a:fld>
            <a:endParaRPr lang="en-US"/>
          </a:p>
        </p:txBody>
      </p:sp>
    </p:spTree>
    <p:extLst>
      <p:ext uri="{BB962C8B-B14F-4D97-AF65-F5344CB8AC3E}">
        <p14:creationId xmlns:p14="http://schemas.microsoft.com/office/powerpoint/2010/main" val="2021307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DE1DCC-18F9-403D-A71F-CE47BDC9F3CB}"/>
              </a:ext>
            </a:extLst>
          </p:cNvPr>
          <p:cNvSpPr>
            <a:spLocks noGrp="1"/>
          </p:cNvSpPr>
          <p:nvPr>
            <p:ph type="dt" sz="half" idx="10"/>
          </p:nvPr>
        </p:nvSpPr>
        <p:spPr/>
        <p:txBody>
          <a:bodyPr/>
          <a:lstStyle/>
          <a:p>
            <a:fld id="{33410E44-5D79-4012-92EC-9838A6E8113C}" type="datetimeFigureOut">
              <a:rPr lang="en-US" smtClean="0"/>
              <a:t>1/16/2025</a:t>
            </a:fld>
            <a:endParaRPr lang="en-US"/>
          </a:p>
        </p:txBody>
      </p:sp>
      <p:sp>
        <p:nvSpPr>
          <p:cNvPr id="3" name="Footer Placeholder 2">
            <a:extLst>
              <a:ext uri="{FF2B5EF4-FFF2-40B4-BE49-F238E27FC236}">
                <a16:creationId xmlns:a16="http://schemas.microsoft.com/office/drawing/2014/main" id="{6FC1B1D7-12D8-47BC-A0FD-C3057A598C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018BCC-11C8-402F-AB2C-931AD43D3428}"/>
              </a:ext>
            </a:extLst>
          </p:cNvPr>
          <p:cNvSpPr>
            <a:spLocks noGrp="1"/>
          </p:cNvSpPr>
          <p:nvPr>
            <p:ph type="sldNum" sz="quarter" idx="12"/>
          </p:nvPr>
        </p:nvSpPr>
        <p:spPr/>
        <p:txBody>
          <a:bodyPr/>
          <a:lstStyle/>
          <a:p>
            <a:fld id="{A4CBADF2-000B-4B67-AF21-66E6DAA26D4D}" type="slidenum">
              <a:rPr lang="en-US" smtClean="0"/>
              <a:t>‹#›</a:t>
            </a:fld>
            <a:endParaRPr lang="en-US"/>
          </a:p>
        </p:txBody>
      </p:sp>
    </p:spTree>
    <p:extLst>
      <p:ext uri="{BB962C8B-B14F-4D97-AF65-F5344CB8AC3E}">
        <p14:creationId xmlns:p14="http://schemas.microsoft.com/office/powerpoint/2010/main" val="96493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B6559-6177-426D-ADF2-2AA0493D20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7D8EDE-F065-4EF1-869F-1714ADCB87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C5DB8E-5DF1-49C3-9DA1-3E2C6615BF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42E288-E645-4077-9A84-27D8FB03735E}"/>
              </a:ext>
            </a:extLst>
          </p:cNvPr>
          <p:cNvSpPr>
            <a:spLocks noGrp="1"/>
          </p:cNvSpPr>
          <p:nvPr>
            <p:ph type="dt" sz="half" idx="10"/>
          </p:nvPr>
        </p:nvSpPr>
        <p:spPr/>
        <p:txBody>
          <a:bodyPr/>
          <a:lstStyle/>
          <a:p>
            <a:fld id="{33410E44-5D79-4012-92EC-9838A6E8113C}" type="datetimeFigureOut">
              <a:rPr lang="en-US" smtClean="0"/>
              <a:t>1/16/2025</a:t>
            </a:fld>
            <a:endParaRPr lang="en-US"/>
          </a:p>
        </p:txBody>
      </p:sp>
      <p:sp>
        <p:nvSpPr>
          <p:cNvPr id="6" name="Footer Placeholder 5">
            <a:extLst>
              <a:ext uri="{FF2B5EF4-FFF2-40B4-BE49-F238E27FC236}">
                <a16:creationId xmlns:a16="http://schemas.microsoft.com/office/drawing/2014/main" id="{3CAC0AD0-35C7-404C-B292-259A659CC9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AF01B3-04D2-4CF6-A7F6-A427853B6A53}"/>
              </a:ext>
            </a:extLst>
          </p:cNvPr>
          <p:cNvSpPr>
            <a:spLocks noGrp="1"/>
          </p:cNvSpPr>
          <p:nvPr>
            <p:ph type="sldNum" sz="quarter" idx="12"/>
          </p:nvPr>
        </p:nvSpPr>
        <p:spPr/>
        <p:txBody>
          <a:bodyPr/>
          <a:lstStyle/>
          <a:p>
            <a:fld id="{A4CBADF2-000B-4B67-AF21-66E6DAA26D4D}" type="slidenum">
              <a:rPr lang="en-US" smtClean="0"/>
              <a:t>‹#›</a:t>
            </a:fld>
            <a:endParaRPr lang="en-US"/>
          </a:p>
        </p:txBody>
      </p:sp>
    </p:spTree>
    <p:extLst>
      <p:ext uri="{BB962C8B-B14F-4D97-AF65-F5344CB8AC3E}">
        <p14:creationId xmlns:p14="http://schemas.microsoft.com/office/powerpoint/2010/main" val="3120751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31938-2E5D-4221-9FDA-854971510C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53EA3D-83BB-4EB0-BCFB-92AF6D34F7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70E175-E131-4DA6-8BE1-F506EA71EE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2725AF-F865-464B-B8B1-0EB3F8DF943E}"/>
              </a:ext>
            </a:extLst>
          </p:cNvPr>
          <p:cNvSpPr>
            <a:spLocks noGrp="1"/>
          </p:cNvSpPr>
          <p:nvPr>
            <p:ph type="dt" sz="half" idx="10"/>
          </p:nvPr>
        </p:nvSpPr>
        <p:spPr/>
        <p:txBody>
          <a:bodyPr/>
          <a:lstStyle/>
          <a:p>
            <a:fld id="{33410E44-5D79-4012-92EC-9838A6E8113C}" type="datetimeFigureOut">
              <a:rPr lang="en-US" smtClean="0"/>
              <a:t>1/16/2025</a:t>
            </a:fld>
            <a:endParaRPr lang="en-US"/>
          </a:p>
        </p:txBody>
      </p:sp>
      <p:sp>
        <p:nvSpPr>
          <p:cNvPr id="6" name="Footer Placeholder 5">
            <a:extLst>
              <a:ext uri="{FF2B5EF4-FFF2-40B4-BE49-F238E27FC236}">
                <a16:creationId xmlns:a16="http://schemas.microsoft.com/office/drawing/2014/main" id="{3DB43BBB-741E-4088-A856-B061AD0DF2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511B6B-0E1C-4C97-B69D-3FA6CFB5B232}"/>
              </a:ext>
            </a:extLst>
          </p:cNvPr>
          <p:cNvSpPr>
            <a:spLocks noGrp="1"/>
          </p:cNvSpPr>
          <p:nvPr>
            <p:ph type="sldNum" sz="quarter" idx="12"/>
          </p:nvPr>
        </p:nvSpPr>
        <p:spPr/>
        <p:txBody>
          <a:bodyPr/>
          <a:lstStyle/>
          <a:p>
            <a:fld id="{A4CBADF2-000B-4B67-AF21-66E6DAA26D4D}" type="slidenum">
              <a:rPr lang="en-US" smtClean="0"/>
              <a:t>‹#›</a:t>
            </a:fld>
            <a:endParaRPr lang="en-US"/>
          </a:p>
        </p:txBody>
      </p:sp>
    </p:spTree>
    <p:extLst>
      <p:ext uri="{BB962C8B-B14F-4D97-AF65-F5344CB8AC3E}">
        <p14:creationId xmlns:p14="http://schemas.microsoft.com/office/powerpoint/2010/main" val="1059207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FC22FE-B8E6-4422-B764-CBD957DE7C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3FE8BE-FACF-435F-B59A-3F4CE8CC57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4C677-C471-4BF4-97D5-2BEB2C9151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10E44-5D79-4012-92EC-9838A6E8113C}" type="datetimeFigureOut">
              <a:rPr lang="en-US" smtClean="0"/>
              <a:t>1/16/2025</a:t>
            </a:fld>
            <a:endParaRPr lang="en-US"/>
          </a:p>
        </p:txBody>
      </p:sp>
      <p:sp>
        <p:nvSpPr>
          <p:cNvPr id="5" name="Footer Placeholder 4">
            <a:extLst>
              <a:ext uri="{FF2B5EF4-FFF2-40B4-BE49-F238E27FC236}">
                <a16:creationId xmlns:a16="http://schemas.microsoft.com/office/drawing/2014/main" id="{19AEE71B-CDD5-4A92-9F66-6C4159053F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771ABD-1344-4D32-88CB-C71E40F846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CBADF2-000B-4B67-AF21-66E6DAA26D4D}" type="slidenum">
              <a:rPr lang="en-US" smtClean="0"/>
              <a:t>‹#›</a:t>
            </a:fld>
            <a:endParaRPr lang="en-US"/>
          </a:p>
        </p:txBody>
      </p:sp>
    </p:spTree>
    <p:extLst>
      <p:ext uri="{BB962C8B-B14F-4D97-AF65-F5344CB8AC3E}">
        <p14:creationId xmlns:p14="http://schemas.microsoft.com/office/powerpoint/2010/main" val="254847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5CC6F0-7B3B-4A29-8FC0-859828C5D6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BCFFE5-7369-4625-8F64-6A3096C40D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92952A-EBA3-4076-AB5F-AA8C955263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F1BDD1-CB82-4228-B0B4-24131563D242}" type="datetimeFigureOut">
              <a:rPr lang="en-US" smtClean="0"/>
              <a:t>1/16/2025</a:t>
            </a:fld>
            <a:endParaRPr lang="en-US"/>
          </a:p>
        </p:txBody>
      </p:sp>
      <p:sp>
        <p:nvSpPr>
          <p:cNvPr id="5" name="Footer Placeholder 4">
            <a:extLst>
              <a:ext uri="{FF2B5EF4-FFF2-40B4-BE49-F238E27FC236}">
                <a16:creationId xmlns:a16="http://schemas.microsoft.com/office/drawing/2014/main" id="{F5F32F33-6390-42DF-9F52-71CDD4CBB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60E40B-D6F4-4C26-8B49-626FC6222B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48E1D-6C71-46A3-9B22-0BBE8ABA6D7A}" type="slidenum">
              <a:rPr lang="en-US" smtClean="0"/>
              <a:t>‹#›</a:t>
            </a:fld>
            <a:endParaRPr lang="en-US"/>
          </a:p>
        </p:txBody>
      </p:sp>
    </p:spTree>
    <p:extLst>
      <p:ext uri="{BB962C8B-B14F-4D97-AF65-F5344CB8AC3E}">
        <p14:creationId xmlns:p14="http://schemas.microsoft.com/office/powerpoint/2010/main" val="1548016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BC6324-D783-4BC4-9075-5494F31E03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2C5D75-72E2-4547-9A03-A9BFABE453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347BE7-90C8-45F9-8392-06B0C4DDE8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66B50-2BB6-46C1-A307-71A5D8161656}" type="datetimeFigureOut">
              <a:rPr lang="en-US" smtClean="0"/>
              <a:t>1/16/2025</a:t>
            </a:fld>
            <a:endParaRPr lang="en-US"/>
          </a:p>
        </p:txBody>
      </p:sp>
      <p:sp>
        <p:nvSpPr>
          <p:cNvPr id="5" name="Footer Placeholder 4">
            <a:extLst>
              <a:ext uri="{FF2B5EF4-FFF2-40B4-BE49-F238E27FC236}">
                <a16:creationId xmlns:a16="http://schemas.microsoft.com/office/drawing/2014/main" id="{341E9DD0-BCB2-4A73-8607-9592C69223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113309-6A67-45B1-9E2D-7E388ACBB1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1D6933-57CD-47FB-ACE3-C1754E65C229}" type="slidenum">
              <a:rPr lang="en-US" smtClean="0"/>
              <a:t>‹#›</a:t>
            </a:fld>
            <a:endParaRPr lang="en-US"/>
          </a:p>
        </p:txBody>
      </p:sp>
    </p:spTree>
    <p:extLst>
      <p:ext uri="{BB962C8B-B14F-4D97-AF65-F5344CB8AC3E}">
        <p14:creationId xmlns:p14="http://schemas.microsoft.com/office/powerpoint/2010/main" val="26442071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hyperlink" Target="https://osacapps.hecc.oregon.gov/Catalog/Default.aspx"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notesSlide" Target="../notesSlides/notesSlide20.xml"/><Relationship Id="rId1" Type="http://schemas.openxmlformats.org/officeDocument/2006/relationships/slideLayout" Target="../slideLayouts/slideLayout29.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39.png"/><Relationship Id="rId7"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9.xml"/><Relationship Id="rId6" Type="http://schemas.openxmlformats.org/officeDocument/2006/relationships/image" Target="../media/image44.svg"/><Relationship Id="rId5" Type="http://schemas.openxmlformats.org/officeDocument/2006/relationships/image" Target="../media/image43.png"/><Relationship Id="rId10" Type="http://schemas.microsoft.com/office/2007/relationships/hdphoto" Target="../media/hdphoto1.wdp"/><Relationship Id="rId4" Type="http://schemas.openxmlformats.org/officeDocument/2006/relationships/image" Target="../media/image40.svg"/><Relationship Id="rId9"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29.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app.oregonstudentaid.gov/"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16.sv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B28B6D-17DF-422C-916B-E1869E39CB9A}"/>
              </a:ext>
              <a:ext uri="{C183D7F6-B498-43B3-948B-1728B52AA6E4}">
                <adec:decorative xmlns:adec="http://schemas.microsoft.com/office/drawing/2017/decorative" val="1"/>
              </a:ext>
            </a:extLst>
          </p:cNvPr>
          <p:cNvPicPr>
            <a:picLocks noChangeAspect="1"/>
          </p:cNvPicPr>
          <p:nvPr/>
        </p:nvPicPr>
        <p:blipFill rotWithShape="1">
          <a:blip r:embed="rId3" cstate="email">
            <a:alphaModFix amt="7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Diagonal Corners Rounded 6">
            <a:extLst>
              <a:ext uri="{FF2B5EF4-FFF2-40B4-BE49-F238E27FC236}">
                <a16:creationId xmlns:a16="http://schemas.microsoft.com/office/drawing/2014/main" id="{75D29CC6-40FE-47AC-9F02-716E01257FEE}"/>
              </a:ext>
            </a:extLst>
          </p:cNvPr>
          <p:cNvSpPr/>
          <p:nvPr/>
        </p:nvSpPr>
        <p:spPr>
          <a:xfrm>
            <a:off x="3610271" y="1304347"/>
            <a:ext cx="7868092" cy="4805916"/>
          </a:xfrm>
          <a:prstGeom prst="round2DiagRect">
            <a:avLst/>
          </a:prstGeom>
          <a:solidFill>
            <a:schemeClr val="accent3">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61565CBB-631D-4334-8CF9-E37B126BE257}"/>
              </a:ext>
            </a:extLst>
          </p:cNvPr>
          <p:cNvGrpSpPr/>
          <p:nvPr/>
        </p:nvGrpSpPr>
        <p:grpSpPr>
          <a:xfrm>
            <a:off x="4234864" y="1767890"/>
            <a:ext cx="6287560" cy="1298844"/>
            <a:chOff x="838200" y="339436"/>
            <a:chExt cx="6106477" cy="1298844"/>
          </a:xfrm>
        </p:grpSpPr>
        <p:sp>
          <p:nvSpPr>
            <p:cNvPr id="9" name="TextBox 8">
              <a:extLst>
                <a:ext uri="{FF2B5EF4-FFF2-40B4-BE49-F238E27FC236}">
                  <a16:creationId xmlns:a16="http://schemas.microsoft.com/office/drawing/2014/main" id="{1A2AC6AB-EE7F-4009-AD17-E6681DE93C2C}"/>
                </a:ext>
              </a:extLst>
            </p:cNvPr>
            <p:cNvSpPr txBox="1"/>
            <p:nvPr/>
          </p:nvSpPr>
          <p:spPr>
            <a:xfrm>
              <a:off x="838200" y="339436"/>
              <a:ext cx="3997036" cy="707886"/>
            </a:xfrm>
            <a:prstGeom prst="rect">
              <a:avLst/>
            </a:prstGeom>
            <a:noFill/>
          </p:spPr>
          <p:txBody>
            <a:bodyPr wrap="square" rtlCol="0">
              <a:spAutoFit/>
            </a:bodyPr>
            <a:lstStyle/>
            <a:p>
              <a:r>
                <a:rPr lang="en-US" sz="4000" dirty="0">
                  <a:solidFill>
                    <a:schemeClr val="bg1"/>
                  </a:solidFill>
                  <a:latin typeface="Arial Black" panose="020B0A04020102020204" pitchFamily="34" charset="0"/>
                </a:rPr>
                <a:t>Finding Funds</a:t>
              </a:r>
            </a:p>
          </p:txBody>
        </p:sp>
        <p:sp>
          <p:nvSpPr>
            <p:cNvPr id="10" name="TextBox 9">
              <a:extLst>
                <a:ext uri="{FF2B5EF4-FFF2-40B4-BE49-F238E27FC236}">
                  <a16:creationId xmlns:a16="http://schemas.microsoft.com/office/drawing/2014/main" id="{1D7499DA-D698-4091-A753-7204348D4E3B}"/>
                </a:ext>
              </a:extLst>
            </p:cNvPr>
            <p:cNvSpPr txBox="1"/>
            <p:nvPr/>
          </p:nvSpPr>
          <p:spPr>
            <a:xfrm>
              <a:off x="838200" y="776506"/>
              <a:ext cx="6106477" cy="861774"/>
            </a:xfrm>
            <a:prstGeom prst="rect">
              <a:avLst/>
            </a:prstGeom>
            <a:noFill/>
          </p:spPr>
          <p:txBody>
            <a:bodyPr wrap="square" rtlCol="0">
              <a:spAutoFit/>
            </a:bodyPr>
            <a:lstStyle/>
            <a:p>
              <a:r>
                <a:rPr lang="en-US" sz="5000" dirty="0">
                  <a:solidFill>
                    <a:schemeClr val="bg1"/>
                  </a:solidFill>
                  <a:latin typeface="Trebuchet MS" panose="020B0603020202020204" pitchFamily="34" charset="0"/>
                </a:rPr>
                <a:t>For Oregon Students</a:t>
              </a:r>
            </a:p>
          </p:txBody>
        </p:sp>
      </p:grpSp>
      <p:sp>
        <p:nvSpPr>
          <p:cNvPr id="11" name="TextBox 10">
            <a:extLst>
              <a:ext uri="{FF2B5EF4-FFF2-40B4-BE49-F238E27FC236}">
                <a16:creationId xmlns:a16="http://schemas.microsoft.com/office/drawing/2014/main" id="{C340E0DD-B63D-485A-865B-81159ED76E2C}"/>
              </a:ext>
            </a:extLst>
          </p:cNvPr>
          <p:cNvSpPr txBox="1"/>
          <p:nvPr/>
        </p:nvSpPr>
        <p:spPr>
          <a:xfrm>
            <a:off x="4407328" y="3429000"/>
            <a:ext cx="7071035" cy="2246769"/>
          </a:xfrm>
          <a:prstGeom prst="rect">
            <a:avLst/>
          </a:prstGeom>
          <a:noFill/>
        </p:spPr>
        <p:txBody>
          <a:bodyPr wrap="square" rtlCol="0">
            <a:spAutoFit/>
          </a:bodyPr>
          <a:lstStyle/>
          <a:p>
            <a:r>
              <a:rPr lang="en-US" sz="2800" dirty="0">
                <a:solidFill>
                  <a:schemeClr val="bg1"/>
                </a:solidFill>
              </a:rPr>
              <a:t>Beyond High School Network</a:t>
            </a:r>
          </a:p>
          <a:p>
            <a:r>
              <a:rPr lang="en-US" sz="2800" dirty="0">
                <a:solidFill>
                  <a:schemeClr val="bg1"/>
                </a:solidFill>
              </a:rPr>
              <a:t>Lane County</a:t>
            </a:r>
          </a:p>
          <a:p>
            <a:endParaRPr lang="en-US" sz="2800" dirty="0">
              <a:solidFill>
                <a:schemeClr val="bg1"/>
              </a:solidFill>
            </a:endParaRPr>
          </a:p>
          <a:p>
            <a:r>
              <a:rPr lang="en-US" sz="2800" dirty="0">
                <a:solidFill>
                  <a:schemeClr val="bg1"/>
                </a:solidFill>
              </a:rPr>
              <a:t>January 2025</a:t>
            </a:r>
          </a:p>
          <a:p>
            <a:r>
              <a:rPr lang="en-US" sz="2800" dirty="0">
                <a:solidFill>
                  <a:schemeClr val="bg1"/>
                </a:solidFill>
              </a:rPr>
              <a:t>Presenter: Nomi Pearce</a:t>
            </a:r>
          </a:p>
        </p:txBody>
      </p:sp>
      <p:pic>
        <p:nvPicPr>
          <p:cNvPr id="14" name="Picture 13" descr="Text&#10;&#10;Description automatically generated">
            <a:extLst>
              <a:ext uri="{FF2B5EF4-FFF2-40B4-BE49-F238E27FC236}">
                <a16:creationId xmlns:a16="http://schemas.microsoft.com/office/drawing/2014/main" id="{93FD8239-1083-4656-B052-3E1F7BB1CE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5881" y="4593605"/>
            <a:ext cx="2545085" cy="1260351"/>
          </a:xfrm>
          <a:prstGeom prst="rect">
            <a:avLst/>
          </a:prstGeom>
        </p:spPr>
      </p:pic>
    </p:spTree>
    <p:extLst>
      <p:ext uri="{BB962C8B-B14F-4D97-AF65-F5344CB8AC3E}">
        <p14:creationId xmlns:p14="http://schemas.microsoft.com/office/powerpoint/2010/main" val="762466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20000"/>
            <a:lum/>
          </a:blip>
          <a:srcRect/>
          <a:stretch>
            <a:fillRect t="-4000" b="-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AB30D6-F1CB-42FD-A77C-484D67F5A58F}"/>
              </a:ext>
            </a:extLst>
          </p:cNvPr>
          <p:cNvGrpSpPr/>
          <p:nvPr/>
        </p:nvGrpSpPr>
        <p:grpSpPr>
          <a:xfrm>
            <a:off x="411480" y="347472"/>
            <a:ext cx="6654406" cy="935309"/>
            <a:chOff x="838200" y="339436"/>
            <a:chExt cx="4426819" cy="935309"/>
          </a:xfrm>
        </p:grpSpPr>
        <p:sp>
          <p:nvSpPr>
            <p:cNvPr id="3" name="TextBox 2">
              <a:extLst>
                <a:ext uri="{FF2B5EF4-FFF2-40B4-BE49-F238E27FC236}">
                  <a16:creationId xmlns:a16="http://schemas.microsoft.com/office/drawing/2014/main" id="{105C5F59-485C-401B-BDA2-1ED1F615CD49}"/>
                </a:ext>
              </a:extLst>
            </p:cNvPr>
            <p:cNvSpPr txBox="1"/>
            <p:nvPr/>
          </p:nvSpPr>
          <p:spPr>
            <a:xfrm>
              <a:off x="838200" y="339436"/>
              <a:ext cx="39970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57200"/>
                  </a:solidFill>
                  <a:effectLst/>
                  <a:uLnTx/>
                  <a:uFillTx/>
                  <a:latin typeface="Arial" panose="020B0604020202020204" pitchFamily="34" charset="0"/>
                  <a:ea typeface="+mn-ea"/>
                  <a:cs typeface="Arial" panose="020B0604020202020204" pitchFamily="34" charset="0"/>
                </a:rPr>
                <a:t>Part 1 </a:t>
              </a:r>
            </a:p>
          </p:txBody>
        </p:sp>
        <p:sp>
          <p:nvSpPr>
            <p:cNvPr id="4" name="TextBox 3">
              <a:extLst>
                <a:ext uri="{FF2B5EF4-FFF2-40B4-BE49-F238E27FC236}">
                  <a16:creationId xmlns:a16="http://schemas.microsoft.com/office/drawing/2014/main" id="{C83C8DF7-4DBE-48B6-9197-CBD567429753}"/>
                </a:ext>
              </a:extLst>
            </p:cNvPr>
            <p:cNvSpPr txBox="1"/>
            <p:nvPr/>
          </p:nvSpPr>
          <p:spPr>
            <a:xfrm>
              <a:off x="838200" y="566859"/>
              <a:ext cx="442681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OSAC </a:t>
              </a:r>
              <a:r>
                <a:rPr kumimoji="0" lang="en-US" sz="4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Grant Programs</a:t>
              </a:r>
              <a:endParaRPr kumimoji="0" lang="en-US" sz="5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pSp>
      <p:sp>
        <p:nvSpPr>
          <p:cNvPr id="12" name="Oval 11">
            <a:extLst>
              <a:ext uri="{FF2B5EF4-FFF2-40B4-BE49-F238E27FC236}">
                <a16:creationId xmlns:a16="http://schemas.microsoft.com/office/drawing/2014/main" id="{ED63F6F0-DB31-449D-A82D-5AB4FFEDFFCA}"/>
              </a:ext>
            </a:extLst>
          </p:cNvPr>
          <p:cNvSpPr/>
          <p:nvPr/>
        </p:nvSpPr>
        <p:spPr>
          <a:xfrm>
            <a:off x="5033135" y="1328421"/>
            <a:ext cx="914400" cy="914400"/>
          </a:xfrm>
          <a:prstGeom prst="ellipse">
            <a:avLst/>
          </a:prstGeom>
          <a:solidFill>
            <a:srgbClr val="00416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B22A387E-AAA1-4A98-8723-4724115EBD8C}"/>
              </a:ext>
            </a:extLst>
          </p:cNvPr>
          <p:cNvSpPr txBox="1"/>
          <p:nvPr/>
        </p:nvSpPr>
        <p:spPr>
          <a:xfrm>
            <a:off x="2235030" y="1414109"/>
            <a:ext cx="234143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Chafee Training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Grant: </a:t>
            </a:r>
          </a:p>
        </p:txBody>
      </p:sp>
      <p:sp>
        <p:nvSpPr>
          <p:cNvPr id="46" name="TextBox 45">
            <a:extLst>
              <a:ext uri="{FF2B5EF4-FFF2-40B4-BE49-F238E27FC236}">
                <a16:creationId xmlns:a16="http://schemas.microsoft.com/office/drawing/2014/main" id="{CE229552-77B5-434A-96D1-65EB35D35E10}"/>
              </a:ext>
            </a:extLst>
          </p:cNvPr>
          <p:cNvSpPr txBox="1"/>
          <p:nvPr/>
        </p:nvSpPr>
        <p:spPr>
          <a:xfrm>
            <a:off x="2243961" y="3954770"/>
            <a:ext cx="2800569"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Oregon National Guard State Tuition Assistance:</a:t>
            </a:r>
          </a:p>
        </p:txBody>
      </p:sp>
      <p:sp>
        <p:nvSpPr>
          <p:cNvPr id="48" name="TextBox 47">
            <a:extLst>
              <a:ext uri="{FF2B5EF4-FFF2-40B4-BE49-F238E27FC236}">
                <a16:creationId xmlns:a16="http://schemas.microsoft.com/office/drawing/2014/main" id="{A5442B0B-105D-45F6-8899-5E5E5312C89B}"/>
              </a:ext>
            </a:extLst>
          </p:cNvPr>
          <p:cNvSpPr txBox="1"/>
          <p:nvPr/>
        </p:nvSpPr>
        <p:spPr>
          <a:xfrm>
            <a:off x="6236709" y="5572909"/>
            <a:ext cx="385061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For dependents of officers harmed in the line of duty</a:t>
            </a:r>
          </a:p>
        </p:txBody>
      </p:sp>
      <p:sp>
        <p:nvSpPr>
          <p:cNvPr id="38" name="TextBox 37">
            <a:extLst>
              <a:ext uri="{FF2B5EF4-FFF2-40B4-BE49-F238E27FC236}">
                <a16:creationId xmlns:a16="http://schemas.microsoft.com/office/drawing/2014/main" id="{DC72E30E-EF21-A1A4-7364-492BB5D58892}"/>
              </a:ext>
            </a:extLst>
          </p:cNvPr>
          <p:cNvSpPr txBox="1"/>
          <p:nvPr/>
        </p:nvSpPr>
        <p:spPr>
          <a:xfrm>
            <a:off x="6233941" y="1582532"/>
            <a:ext cx="38506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For foster youth under 26 years old</a:t>
            </a:r>
          </a:p>
        </p:txBody>
      </p:sp>
      <p:sp>
        <p:nvSpPr>
          <p:cNvPr id="39" name="Oval 38">
            <a:extLst>
              <a:ext uri="{FF2B5EF4-FFF2-40B4-BE49-F238E27FC236}">
                <a16:creationId xmlns:a16="http://schemas.microsoft.com/office/drawing/2014/main" id="{808957CE-9438-0FA4-2C34-C6059F1E1032}"/>
              </a:ext>
            </a:extLst>
          </p:cNvPr>
          <p:cNvSpPr/>
          <p:nvPr/>
        </p:nvSpPr>
        <p:spPr>
          <a:xfrm>
            <a:off x="5025184" y="2639208"/>
            <a:ext cx="914400" cy="914400"/>
          </a:xfrm>
          <a:prstGeom prst="ellipse">
            <a:avLst/>
          </a:prstGeom>
          <a:solidFill>
            <a:srgbClr val="517A9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89DAD167-EAFD-1C7F-EAA5-FF08BAFF94A3}"/>
              </a:ext>
            </a:extLst>
          </p:cNvPr>
          <p:cNvSpPr txBox="1"/>
          <p:nvPr/>
        </p:nvSpPr>
        <p:spPr>
          <a:xfrm>
            <a:off x="2235030" y="2702816"/>
            <a:ext cx="260651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Oregon Tribal Student Grant:</a:t>
            </a:r>
          </a:p>
        </p:txBody>
      </p:sp>
      <p:sp>
        <p:nvSpPr>
          <p:cNvPr id="53" name="TextBox 52">
            <a:extLst>
              <a:ext uri="{FF2B5EF4-FFF2-40B4-BE49-F238E27FC236}">
                <a16:creationId xmlns:a16="http://schemas.microsoft.com/office/drawing/2014/main" id="{C3D498E3-0F89-C73F-E81F-FA999BB0D1EB}"/>
              </a:ext>
            </a:extLst>
          </p:cNvPr>
          <p:cNvSpPr txBox="1"/>
          <p:nvPr/>
        </p:nvSpPr>
        <p:spPr>
          <a:xfrm>
            <a:off x="6236714" y="2742465"/>
            <a:ext cx="368881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For members of Oregon’s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Federally recognized tribes</a:t>
            </a:r>
          </a:p>
        </p:txBody>
      </p:sp>
      <p:sp>
        <p:nvSpPr>
          <p:cNvPr id="54" name="Oval 53">
            <a:extLst>
              <a:ext uri="{FF2B5EF4-FFF2-40B4-BE49-F238E27FC236}">
                <a16:creationId xmlns:a16="http://schemas.microsoft.com/office/drawing/2014/main" id="{D6FEB915-04B8-8FEB-9477-90BFE3707DE9}"/>
              </a:ext>
            </a:extLst>
          </p:cNvPr>
          <p:cNvSpPr/>
          <p:nvPr/>
        </p:nvSpPr>
        <p:spPr>
          <a:xfrm>
            <a:off x="5034154" y="4019522"/>
            <a:ext cx="914400" cy="914400"/>
          </a:xfrm>
          <a:prstGeom prst="ellipse">
            <a:avLst/>
          </a:prstGeom>
          <a:solidFill>
            <a:srgbClr val="89AE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74E97C82-7226-8EAF-9079-5DF8AC1F1B0F}"/>
              </a:ext>
            </a:extLst>
          </p:cNvPr>
          <p:cNvSpPr/>
          <p:nvPr/>
        </p:nvSpPr>
        <p:spPr>
          <a:xfrm>
            <a:off x="5034154" y="5469652"/>
            <a:ext cx="914400" cy="914400"/>
          </a:xfrm>
          <a:prstGeom prst="ellipse">
            <a:avLst/>
          </a:prstGeom>
          <a:solidFill>
            <a:srgbClr val="C0E1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BE76E1D9-959D-A344-70FB-2559AD71631C}"/>
              </a:ext>
            </a:extLst>
          </p:cNvPr>
          <p:cNvSpPr txBox="1"/>
          <p:nvPr/>
        </p:nvSpPr>
        <p:spPr>
          <a:xfrm>
            <a:off x="2250613" y="5372854"/>
            <a:ext cx="249551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Deceased/ Disabled Public Safety Officer Grant:</a:t>
            </a:r>
          </a:p>
        </p:txBody>
      </p:sp>
      <p:sp>
        <p:nvSpPr>
          <p:cNvPr id="58" name="TextBox 57">
            <a:extLst>
              <a:ext uri="{FF2B5EF4-FFF2-40B4-BE49-F238E27FC236}">
                <a16:creationId xmlns:a16="http://schemas.microsoft.com/office/drawing/2014/main" id="{C9697A70-C7CB-AD76-CEFC-480230BBC4DB}"/>
              </a:ext>
            </a:extLst>
          </p:cNvPr>
          <p:cNvSpPr txBox="1"/>
          <p:nvPr/>
        </p:nvSpPr>
        <p:spPr>
          <a:xfrm>
            <a:off x="6243448" y="4130730"/>
            <a:ext cx="390426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For current and drilling members of Air/Army Guard</a:t>
            </a:r>
          </a:p>
        </p:txBody>
      </p:sp>
    </p:spTree>
    <p:extLst>
      <p:ext uri="{BB962C8B-B14F-4D97-AF65-F5344CB8AC3E}">
        <p14:creationId xmlns:p14="http://schemas.microsoft.com/office/powerpoint/2010/main" val="1681054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20000"/>
            <a:lum/>
          </a:blip>
          <a:srcRect/>
          <a:stretch>
            <a:fillRect t="-4000" b="-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AB30D6-F1CB-42FD-A77C-484D67F5A58F}"/>
              </a:ext>
            </a:extLst>
          </p:cNvPr>
          <p:cNvGrpSpPr/>
          <p:nvPr/>
        </p:nvGrpSpPr>
        <p:grpSpPr>
          <a:xfrm>
            <a:off x="411480" y="347472"/>
            <a:ext cx="6654406" cy="935309"/>
            <a:chOff x="838200" y="339436"/>
            <a:chExt cx="4426819" cy="935309"/>
          </a:xfrm>
        </p:grpSpPr>
        <p:sp>
          <p:nvSpPr>
            <p:cNvPr id="3" name="TextBox 2">
              <a:extLst>
                <a:ext uri="{FF2B5EF4-FFF2-40B4-BE49-F238E27FC236}">
                  <a16:creationId xmlns:a16="http://schemas.microsoft.com/office/drawing/2014/main" id="{105C5F59-485C-401B-BDA2-1ED1F615CD49}"/>
                </a:ext>
              </a:extLst>
            </p:cNvPr>
            <p:cNvSpPr txBox="1"/>
            <p:nvPr/>
          </p:nvSpPr>
          <p:spPr>
            <a:xfrm>
              <a:off x="838200" y="339436"/>
              <a:ext cx="39970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57200"/>
                  </a:solidFill>
                  <a:effectLst/>
                  <a:uLnTx/>
                  <a:uFillTx/>
                  <a:latin typeface="Arial" panose="020B0604020202020204" pitchFamily="34" charset="0"/>
                  <a:ea typeface="+mn-ea"/>
                  <a:cs typeface="Arial" panose="020B0604020202020204" pitchFamily="34" charset="0"/>
                </a:rPr>
                <a:t>Part 2 </a:t>
              </a:r>
            </a:p>
          </p:txBody>
        </p:sp>
        <p:sp>
          <p:nvSpPr>
            <p:cNvPr id="4" name="TextBox 3">
              <a:extLst>
                <a:ext uri="{FF2B5EF4-FFF2-40B4-BE49-F238E27FC236}">
                  <a16:creationId xmlns:a16="http://schemas.microsoft.com/office/drawing/2014/main" id="{C83C8DF7-4DBE-48B6-9197-CBD567429753}"/>
                </a:ext>
              </a:extLst>
            </p:cNvPr>
            <p:cNvSpPr txBox="1"/>
            <p:nvPr/>
          </p:nvSpPr>
          <p:spPr>
            <a:xfrm>
              <a:off x="838200" y="566859"/>
              <a:ext cx="442681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OSAC </a:t>
              </a:r>
              <a:r>
                <a:rPr kumimoji="0" lang="en-US" sz="4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Grant Programs</a:t>
              </a:r>
              <a:endParaRPr kumimoji="0" lang="en-US" sz="5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pSp>
      <p:sp>
        <p:nvSpPr>
          <p:cNvPr id="12" name="Oval 11">
            <a:extLst>
              <a:ext uri="{FF2B5EF4-FFF2-40B4-BE49-F238E27FC236}">
                <a16:creationId xmlns:a16="http://schemas.microsoft.com/office/drawing/2014/main" id="{ED63F6F0-DB31-449D-A82D-5AB4FFEDFFCA}"/>
              </a:ext>
            </a:extLst>
          </p:cNvPr>
          <p:cNvSpPr/>
          <p:nvPr/>
        </p:nvSpPr>
        <p:spPr>
          <a:xfrm>
            <a:off x="5049737" y="2154046"/>
            <a:ext cx="914400" cy="914400"/>
          </a:xfrm>
          <a:prstGeom prst="ellipse">
            <a:avLst/>
          </a:prstGeom>
          <a:solidFill>
            <a:srgbClr val="C0E1D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B22A387E-AAA1-4A98-8723-4724115EBD8C}"/>
              </a:ext>
            </a:extLst>
          </p:cNvPr>
          <p:cNvSpPr txBox="1"/>
          <p:nvPr/>
        </p:nvSpPr>
        <p:spPr>
          <a:xfrm>
            <a:off x="2250613" y="2069288"/>
            <a:ext cx="2341437"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Barber &amp; Hairdresser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Grant: </a:t>
            </a:r>
          </a:p>
        </p:txBody>
      </p:sp>
      <p:sp>
        <p:nvSpPr>
          <p:cNvPr id="46" name="TextBox 45">
            <a:extLst>
              <a:ext uri="{FF2B5EF4-FFF2-40B4-BE49-F238E27FC236}">
                <a16:creationId xmlns:a16="http://schemas.microsoft.com/office/drawing/2014/main" id="{CE229552-77B5-434A-96D1-65EB35D35E10}"/>
              </a:ext>
            </a:extLst>
          </p:cNvPr>
          <p:cNvSpPr txBox="1"/>
          <p:nvPr/>
        </p:nvSpPr>
        <p:spPr>
          <a:xfrm>
            <a:off x="2250613" y="4905305"/>
            <a:ext cx="280056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Oregon Teacher Scholars Grant:</a:t>
            </a:r>
          </a:p>
        </p:txBody>
      </p:sp>
      <p:sp>
        <p:nvSpPr>
          <p:cNvPr id="39" name="Oval 38">
            <a:extLst>
              <a:ext uri="{FF2B5EF4-FFF2-40B4-BE49-F238E27FC236}">
                <a16:creationId xmlns:a16="http://schemas.microsoft.com/office/drawing/2014/main" id="{808957CE-9438-0FA4-2C34-C6059F1E1032}"/>
              </a:ext>
            </a:extLst>
          </p:cNvPr>
          <p:cNvSpPr/>
          <p:nvPr/>
        </p:nvSpPr>
        <p:spPr>
          <a:xfrm>
            <a:off x="5040767" y="3470478"/>
            <a:ext cx="914400" cy="914400"/>
          </a:xfrm>
          <a:prstGeom prst="ellipse">
            <a:avLst/>
          </a:prstGeom>
          <a:solidFill>
            <a:srgbClr val="89AE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89DAD167-EAFD-1C7F-EAA5-FF08BAFF94A3}"/>
              </a:ext>
            </a:extLst>
          </p:cNvPr>
          <p:cNvSpPr txBox="1"/>
          <p:nvPr/>
        </p:nvSpPr>
        <p:spPr>
          <a:xfrm>
            <a:off x="2250613" y="3534086"/>
            <a:ext cx="260651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Student Child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Care Grant:</a:t>
            </a:r>
          </a:p>
        </p:txBody>
      </p:sp>
      <p:sp>
        <p:nvSpPr>
          <p:cNvPr id="53" name="TextBox 52">
            <a:extLst>
              <a:ext uri="{FF2B5EF4-FFF2-40B4-BE49-F238E27FC236}">
                <a16:creationId xmlns:a16="http://schemas.microsoft.com/office/drawing/2014/main" id="{C3D498E3-0F89-C73F-E81F-FA999BB0D1EB}"/>
              </a:ext>
            </a:extLst>
          </p:cNvPr>
          <p:cNvSpPr txBox="1"/>
          <p:nvPr/>
        </p:nvSpPr>
        <p:spPr>
          <a:xfrm>
            <a:off x="6299998" y="3573735"/>
            <a:ext cx="368881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For students with children age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12 and under</a:t>
            </a:r>
          </a:p>
        </p:txBody>
      </p:sp>
      <p:sp>
        <p:nvSpPr>
          <p:cNvPr id="54" name="Oval 53">
            <a:extLst>
              <a:ext uri="{FF2B5EF4-FFF2-40B4-BE49-F238E27FC236}">
                <a16:creationId xmlns:a16="http://schemas.microsoft.com/office/drawing/2014/main" id="{D6FEB915-04B8-8FEB-9477-90BFE3707DE9}"/>
              </a:ext>
            </a:extLst>
          </p:cNvPr>
          <p:cNvSpPr/>
          <p:nvPr/>
        </p:nvSpPr>
        <p:spPr>
          <a:xfrm>
            <a:off x="5034154" y="4849566"/>
            <a:ext cx="914400" cy="914400"/>
          </a:xfrm>
          <a:prstGeom prst="ellipse">
            <a:avLst/>
          </a:prstGeom>
          <a:solidFill>
            <a:srgbClr val="517A9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TextBox 57">
            <a:extLst>
              <a:ext uri="{FF2B5EF4-FFF2-40B4-BE49-F238E27FC236}">
                <a16:creationId xmlns:a16="http://schemas.microsoft.com/office/drawing/2014/main" id="{C9697A70-C7CB-AD76-CEFC-480230BBC4DB}"/>
              </a:ext>
            </a:extLst>
          </p:cNvPr>
          <p:cNvSpPr txBox="1"/>
          <p:nvPr/>
        </p:nvSpPr>
        <p:spPr>
          <a:xfrm>
            <a:off x="6284415" y="4637095"/>
            <a:ext cx="49056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For ethnically diverse and/or a heritage speakers of a language other than English in the final two years of an approved Oregon preliminary teacher licensure program.</a:t>
            </a:r>
          </a:p>
        </p:txBody>
      </p:sp>
      <p:sp>
        <p:nvSpPr>
          <p:cNvPr id="5" name="TextBox 4">
            <a:extLst>
              <a:ext uri="{FF2B5EF4-FFF2-40B4-BE49-F238E27FC236}">
                <a16:creationId xmlns:a16="http://schemas.microsoft.com/office/drawing/2014/main" id="{C8174F38-1965-8E95-7F44-00B0C302494D}"/>
              </a:ext>
            </a:extLst>
          </p:cNvPr>
          <p:cNvSpPr txBox="1"/>
          <p:nvPr/>
        </p:nvSpPr>
        <p:spPr>
          <a:xfrm>
            <a:off x="6281564" y="2274993"/>
            <a:ext cx="385061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For students with financial need attending participating programs</a:t>
            </a:r>
          </a:p>
        </p:txBody>
      </p:sp>
    </p:spTree>
    <p:extLst>
      <p:ext uri="{BB962C8B-B14F-4D97-AF65-F5344CB8AC3E}">
        <p14:creationId xmlns:p14="http://schemas.microsoft.com/office/powerpoint/2010/main" val="3904378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E6ACDB7-F5B6-4A9A-9D8D-6AD4641C4253}"/>
              </a:ext>
            </a:extLst>
          </p:cNvPr>
          <p:cNvSpPr txBox="1"/>
          <p:nvPr/>
        </p:nvSpPr>
        <p:spPr>
          <a:xfrm>
            <a:off x="209446" y="197284"/>
            <a:ext cx="629169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OSAC </a:t>
            </a:r>
            <a:r>
              <a:rPr kumimoji="0" lang="en-US" sz="4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Scholarship App</a:t>
            </a:r>
            <a:endParaRPr kumimoji="0" lang="en-US" sz="5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pSp>
        <p:nvGrpSpPr>
          <p:cNvPr id="74" name="Group 73">
            <a:extLst>
              <a:ext uri="{FF2B5EF4-FFF2-40B4-BE49-F238E27FC236}">
                <a16:creationId xmlns:a16="http://schemas.microsoft.com/office/drawing/2014/main" id="{93F45501-4987-49D2-BB0C-55474C0D6480}"/>
              </a:ext>
            </a:extLst>
          </p:cNvPr>
          <p:cNvGrpSpPr/>
          <p:nvPr/>
        </p:nvGrpSpPr>
        <p:grpSpPr>
          <a:xfrm>
            <a:off x="209446" y="-151694"/>
            <a:ext cx="11980405" cy="6447919"/>
            <a:chOff x="49241" y="694617"/>
            <a:chExt cx="11980405" cy="6447919"/>
          </a:xfrm>
        </p:grpSpPr>
        <p:grpSp>
          <p:nvGrpSpPr>
            <p:cNvPr id="67" name="Group 66">
              <a:extLst>
                <a:ext uri="{FF2B5EF4-FFF2-40B4-BE49-F238E27FC236}">
                  <a16:creationId xmlns:a16="http://schemas.microsoft.com/office/drawing/2014/main" id="{6EA8D13D-6905-4FFA-BF20-C14F1E642EA0}"/>
                </a:ext>
              </a:extLst>
            </p:cNvPr>
            <p:cNvGrpSpPr/>
            <p:nvPr/>
          </p:nvGrpSpPr>
          <p:grpSpPr>
            <a:xfrm>
              <a:off x="4379495" y="694617"/>
              <a:ext cx="3578984" cy="6447919"/>
              <a:chOff x="4379495" y="694617"/>
              <a:chExt cx="3578984" cy="6447919"/>
            </a:xfrm>
          </p:grpSpPr>
          <p:sp>
            <p:nvSpPr>
              <p:cNvPr id="37" name="TextBox 36">
                <a:extLst>
                  <a:ext uri="{FF2B5EF4-FFF2-40B4-BE49-F238E27FC236}">
                    <a16:creationId xmlns:a16="http://schemas.microsoft.com/office/drawing/2014/main" id="{C1E705D2-61E7-4626-B704-BF5FF9BF42D2}"/>
                  </a:ext>
                </a:extLst>
              </p:cNvPr>
              <p:cNvSpPr txBox="1"/>
              <p:nvPr/>
            </p:nvSpPr>
            <p:spPr>
              <a:xfrm>
                <a:off x="4379495" y="694617"/>
                <a:ext cx="3578984" cy="6447919"/>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1300" b="0" i="0" u="none" strike="noStrike" kern="1200" cap="none" spc="0" normalizeH="0" baseline="0" noProof="0" dirty="0">
                    <a:ln>
                      <a:noFill/>
                    </a:ln>
                    <a:solidFill>
                      <a:srgbClr val="0E7973"/>
                    </a:solidFill>
                    <a:effectLst/>
                    <a:uLnTx/>
                    <a:uFillTx/>
                    <a:latin typeface="Arial Black" panose="020B0A04020102020204" pitchFamily="34" charset="0"/>
                    <a:ea typeface="+mn-ea"/>
                    <a:cs typeface="+mn-cs"/>
                  </a:rPr>
                  <a:t>$</a:t>
                </a:r>
              </a:p>
            </p:txBody>
          </p:sp>
          <p:pic>
            <p:nvPicPr>
              <p:cNvPr id="39" name="Graphic 38" descr="School boy with solid fill">
                <a:extLst>
                  <a:ext uri="{FF2B5EF4-FFF2-40B4-BE49-F238E27FC236}">
                    <a16:creationId xmlns:a16="http://schemas.microsoft.com/office/drawing/2014/main" id="{688BC915-4E79-402C-8D10-EC5B14059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10353" y="2245071"/>
                <a:ext cx="822960" cy="822960"/>
              </a:xfrm>
              <a:prstGeom prst="rect">
                <a:avLst/>
              </a:prstGeom>
            </p:spPr>
          </p:pic>
          <p:pic>
            <p:nvPicPr>
              <p:cNvPr id="41" name="Graphic 40" descr="Pencil with solid fill">
                <a:extLst>
                  <a:ext uri="{FF2B5EF4-FFF2-40B4-BE49-F238E27FC236}">
                    <a16:creationId xmlns:a16="http://schemas.microsoft.com/office/drawing/2014/main" id="{316504B6-6441-411D-AA90-D14D5CC84C3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802376">
                <a:off x="4980537" y="4593430"/>
                <a:ext cx="822960" cy="822960"/>
              </a:xfrm>
              <a:prstGeom prst="rect">
                <a:avLst/>
              </a:prstGeom>
            </p:spPr>
          </p:pic>
          <p:pic>
            <p:nvPicPr>
              <p:cNvPr id="43" name="Graphic 42" descr="Checklist with solid fill">
                <a:extLst>
                  <a:ext uri="{FF2B5EF4-FFF2-40B4-BE49-F238E27FC236}">
                    <a16:creationId xmlns:a16="http://schemas.microsoft.com/office/drawing/2014/main" id="{97AE9568-BA18-41B6-8990-A72EB252CC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719046">
                <a:off x="5291209" y="3217391"/>
                <a:ext cx="593268" cy="623883"/>
              </a:xfrm>
              <a:prstGeom prst="rect">
                <a:avLst/>
              </a:prstGeom>
            </p:spPr>
          </p:pic>
          <p:pic>
            <p:nvPicPr>
              <p:cNvPr id="44" name="Graphic 43" descr="Climbing with solid fill">
                <a:extLst>
                  <a:ext uri="{FF2B5EF4-FFF2-40B4-BE49-F238E27FC236}">
                    <a16:creationId xmlns:a16="http://schemas.microsoft.com/office/drawing/2014/main" id="{DA1173FF-9C9A-4C82-9AD3-A0E303C470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22163" y="3625199"/>
                <a:ext cx="730463" cy="730463"/>
              </a:xfrm>
              <a:prstGeom prst="rect">
                <a:avLst/>
              </a:prstGeom>
            </p:spPr>
          </p:pic>
          <p:pic>
            <p:nvPicPr>
              <p:cNvPr id="45" name="Graphic 44" descr="Miscellaneous with solid fill">
                <a:extLst>
                  <a:ext uri="{FF2B5EF4-FFF2-40B4-BE49-F238E27FC236}">
                    <a16:creationId xmlns:a16="http://schemas.microsoft.com/office/drawing/2014/main" id="{795F3713-D34B-4379-A9DC-7CDE887733A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2163" y="2023209"/>
                <a:ext cx="914400" cy="914400"/>
              </a:xfrm>
              <a:prstGeom prst="rect">
                <a:avLst/>
              </a:prstGeom>
            </p:spPr>
          </p:pic>
        </p:grpSp>
        <p:grpSp>
          <p:nvGrpSpPr>
            <p:cNvPr id="71" name="Group 70">
              <a:extLst>
                <a:ext uri="{FF2B5EF4-FFF2-40B4-BE49-F238E27FC236}">
                  <a16:creationId xmlns:a16="http://schemas.microsoft.com/office/drawing/2014/main" id="{402154BC-C764-4E3F-83B7-41E5D5EE8AC1}"/>
                </a:ext>
              </a:extLst>
            </p:cNvPr>
            <p:cNvGrpSpPr/>
            <p:nvPr/>
          </p:nvGrpSpPr>
          <p:grpSpPr>
            <a:xfrm>
              <a:off x="49241" y="2329269"/>
              <a:ext cx="4524321" cy="1015663"/>
              <a:chOff x="49241" y="2329269"/>
              <a:chExt cx="4524321" cy="1015663"/>
            </a:xfrm>
          </p:grpSpPr>
          <p:sp>
            <p:nvSpPr>
              <p:cNvPr id="46" name="TextBox 45">
                <a:extLst>
                  <a:ext uri="{FF2B5EF4-FFF2-40B4-BE49-F238E27FC236}">
                    <a16:creationId xmlns:a16="http://schemas.microsoft.com/office/drawing/2014/main" id="{8358CD8C-7473-4413-94BA-C1DA01385336}"/>
                  </a:ext>
                </a:extLst>
              </p:cNvPr>
              <p:cNvSpPr txBox="1"/>
              <p:nvPr/>
            </p:nvSpPr>
            <p:spPr>
              <a:xfrm>
                <a:off x="49241" y="2329269"/>
                <a:ext cx="3368842"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476E"/>
                    </a:solidFill>
                    <a:effectLst/>
                    <a:uLnTx/>
                    <a:uFillTx/>
                    <a:latin typeface="Calibri" panose="020F0502020204030204"/>
                    <a:ea typeface="+mn-ea"/>
                    <a:cs typeface="+mn-cs"/>
                  </a:rPr>
                  <a:t>Profile &amp; Educational Info: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Contact info, high school, college history &amp; plans, etc.</a:t>
                </a:r>
              </a:p>
            </p:txBody>
          </p:sp>
          <p:cxnSp>
            <p:nvCxnSpPr>
              <p:cNvPr id="51" name="Straight Connector 50">
                <a:extLst>
                  <a:ext uri="{FF2B5EF4-FFF2-40B4-BE49-F238E27FC236}">
                    <a16:creationId xmlns:a16="http://schemas.microsoft.com/office/drawing/2014/main" id="{977F8455-5697-4995-90A0-EF02DDDC972E}"/>
                  </a:ext>
                </a:extLst>
              </p:cNvPr>
              <p:cNvCxnSpPr>
                <a:cxnSpLocks/>
              </p:cNvCxnSpPr>
              <p:nvPr/>
            </p:nvCxnSpPr>
            <p:spPr>
              <a:xfrm>
                <a:off x="3418083" y="2534112"/>
                <a:ext cx="1155479"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3B02E917-CC7D-453E-910A-DE8558FE16F9}"/>
                </a:ext>
              </a:extLst>
            </p:cNvPr>
            <p:cNvGrpSpPr/>
            <p:nvPr/>
          </p:nvGrpSpPr>
          <p:grpSpPr>
            <a:xfrm>
              <a:off x="90246" y="5004910"/>
              <a:ext cx="4483316" cy="1448488"/>
              <a:chOff x="90246" y="5004910"/>
              <a:chExt cx="4483316" cy="1448488"/>
            </a:xfrm>
          </p:grpSpPr>
          <p:sp>
            <p:nvSpPr>
              <p:cNvPr id="47" name="TextBox 46">
                <a:extLst>
                  <a:ext uri="{FF2B5EF4-FFF2-40B4-BE49-F238E27FC236}">
                    <a16:creationId xmlns:a16="http://schemas.microsoft.com/office/drawing/2014/main" id="{F4AC0DC6-E7BC-4AB4-932E-05303A47A43F}"/>
                  </a:ext>
                </a:extLst>
              </p:cNvPr>
              <p:cNvSpPr txBox="1"/>
              <p:nvPr/>
            </p:nvSpPr>
            <p:spPr>
              <a:xfrm>
                <a:off x="90246" y="5129959"/>
                <a:ext cx="3368842" cy="132343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476E"/>
                    </a:solidFill>
                    <a:effectLst/>
                    <a:uLnTx/>
                    <a:uFillTx/>
                    <a:latin typeface="Calibri" panose="020F0502020204030204"/>
                    <a:ea typeface="+mn-ea"/>
                    <a:cs typeface="+mn-cs"/>
                  </a:rPr>
                  <a:t>Personal Statements: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Three </a:t>
                </a:r>
                <a:r>
                  <a:rPr lang="en-US" sz="2000" dirty="0">
                    <a:solidFill>
                      <a:prstClr val="black"/>
                    </a:solidFill>
                    <a:latin typeface="Calibri" panose="020F0502020204030204"/>
                  </a:rPr>
                  <a:t>required essays and one optional essay 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hat helps you tell your story</a:t>
                </a:r>
              </a:p>
            </p:txBody>
          </p:sp>
          <p:cxnSp>
            <p:nvCxnSpPr>
              <p:cNvPr id="53" name="Straight Connector 52">
                <a:extLst>
                  <a:ext uri="{FF2B5EF4-FFF2-40B4-BE49-F238E27FC236}">
                    <a16:creationId xmlns:a16="http://schemas.microsoft.com/office/drawing/2014/main" id="{451AD2BE-B065-4BC0-918F-62AD74C0D283}"/>
                  </a:ext>
                </a:extLst>
              </p:cNvPr>
              <p:cNvCxnSpPr>
                <a:cxnSpLocks/>
              </p:cNvCxnSpPr>
              <p:nvPr/>
            </p:nvCxnSpPr>
            <p:spPr>
              <a:xfrm flipV="1">
                <a:off x="3676122" y="5004910"/>
                <a:ext cx="897440" cy="381678"/>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8C4CCB3C-46E4-426B-AE74-FE537B1329FC}"/>
                </a:ext>
              </a:extLst>
            </p:cNvPr>
            <p:cNvGrpSpPr/>
            <p:nvPr/>
          </p:nvGrpSpPr>
          <p:grpSpPr>
            <a:xfrm>
              <a:off x="357328" y="3529332"/>
              <a:ext cx="4624324" cy="1015663"/>
              <a:chOff x="357328" y="3529332"/>
              <a:chExt cx="4624324" cy="1015663"/>
            </a:xfrm>
          </p:grpSpPr>
          <p:sp>
            <p:nvSpPr>
              <p:cNvPr id="48" name="TextBox 47">
                <a:extLst>
                  <a:ext uri="{FF2B5EF4-FFF2-40B4-BE49-F238E27FC236}">
                    <a16:creationId xmlns:a16="http://schemas.microsoft.com/office/drawing/2014/main" id="{D45348ED-13CF-4DBC-B416-7404202FC13B}"/>
                  </a:ext>
                </a:extLst>
              </p:cNvPr>
              <p:cNvSpPr txBox="1"/>
              <p:nvPr/>
            </p:nvSpPr>
            <p:spPr>
              <a:xfrm>
                <a:off x="357328" y="3529332"/>
                <a:ext cx="357898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476E"/>
                    </a:solidFill>
                    <a:effectLst/>
                    <a:uLnTx/>
                    <a:uFillTx/>
                    <a:latin typeface="Calibri" panose="020F0502020204030204"/>
                    <a:ea typeface="+mn-ea"/>
                    <a:cs typeface="+mn-cs"/>
                  </a:rPr>
                  <a:t>Transcripts: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List of classes and grades, can be uploaded to the portal</a:t>
                </a:r>
              </a:p>
            </p:txBody>
          </p:sp>
          <p:cxnSp>
            <p:nvCxnSpPr>
              <p:cNvPr id="55" name="Straight Connector 54">
                <a:extLst>
                  <a:ext uri="{FF2B5EF4-FFF2-40B4-BE49-F238E27FC236}">
                    <a16:creationId xmlns:a16="http://schemas.microsoft.com/office/drawing/2014/main" id="{0CE99C3E-EFF6-4CBC-8099-2A25597BDFBC}"/>
                  </a:ext>
                </a:extLst>
              </p:cNvPr>
              <p:cNvCxnSpPr>
                <a:cxnSpLocks/>
              </p:cNvCxnSpPr>
              <p:nvPr/>
            </p:nvCxnSpPr>
            <p:spPr>
              <a:xfrm flipV="1">
                <a:off x="4094609" y="3740080"/>
                <a:ext cx="887043" cy="222264"/>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A2202F1A-267B-48B9-8654-06380830F593}"/>
                </a:ext>
              </a:extLst>
            </p:cNvPr>
            <p:cNvGrpSpPr/>
            <p:nvPr/>
          </p:nvGrpSpPr>
          <p:grpSpPr>
            <a:xfrm>
              <a:off x="7713191" y="3385308"/>
              <a:ext cx="4316455" cy="1323439"/>
              <a:chOff x="7713191" y="3385308"/>
              <a:chExt cx="4316455" cy="1323439"/>
            </a:xfrm>
          </p:grpSpPr>
          <p:sp>
            <p:nvSpPr>
              <p:cNvPr id="49" name="TextBox 48">
                <a:extLst>
                  <a:ext uri="{FF2B5EF4-FFF2-40B4-BE49-F238E27FC236}">
                    <a16:creationId xmlns:a16="http://schemas.microsoft.com/office/drawing/2014/main" id="{AD1CD196-74AA-4AA5-BC4D-49E0F62EF70D}"/>
                  </a:ext>
                </a:extLst>
              </p:cNvPr>
              <p:cNvSpPr txBox="1"/>
              <p:nvPr/>
            </p:nvSpPr>
            <p:spPr>
              <a:xfrm>
                <a:off x="8450662" y="3385308"/>
                <a:ext cx="357898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476E"/>
                    </a:solidFill>
                    <a:effectLst/>
                    <a:uLnTx/>
                    <a:uFillTx/>
                    <a:latin typeface="Calibri" panose="020F0502020204030204"/>
                    <a:ea typeface="+mn-ea"/>
                    <a:cs typeface="+mn-cs"/>
                  </a:rPr>
                  <a:t>Activities Chart: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 breakdown of your school, volunteer/community and work activities</a:t>
                </a:r>
              </a:p>
            </p:txBody>
          </p:sp>
          <p:cxnSp>
            <p:nvCxnSpPr>
              <p:cNvPr id="57" name="Straight Connector 56">
                <a:extLst>
                  <a:ext uri="{FF2B5EF4-FFF2-40B4-BE49-F238E27FC236}">
                    <a16:creationId xmlns:a16="http://schemas.microsoft.com/office/drawing/2014/main" id="{6437DA50-73A1-4631-822E-6F902FD0BD9C}"/>
                  </a:ext>
                </a:extLst>
              </p:cNvPr>
              <p:cNvCxnSpPr>
                <a:cxnSpLocks/>
              </p:cNvCxnSpPr>
              <p:nvPr/>
            </p:nvCxnSpPr>
            <p:spPr>
              <a:xfrm flipV="1">
                <a:off x="7713191" y="3625199"/>
                <a:ext cx="688471" cy="231389"/>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0C5F3BF9-7BD3-4E02-923C-484385CCF54E}"/>
                </a:ext>
              </a:extLst>
            </p:cNvPr>
            <p:cNvGrpSpPr/>
            <p:nvPr/>
          </p:nvGrpSpPr>
          <p:grpSpPr>
            <a:xfrm>
              <a:off x="7514857" y="1883358"/>
              <a:ext cx="4307492" cy="1015663"/>
              <a:chOff x="7514857" y="1883358"/>
              <a:chExt cx="4307492" cy="1015663"/>
            </a:xfrm>
          </p:grpSpPr>
          <p:sp>
            <p:nvSpPr>
              <p:cNvPr id="50" name="TextBox 49">
                <a:extLst>
                  <a:ext uri="{FF2B5EF4-FFF2-40B4-BE49-F238E27FC236}">
                    <a16:creationId xmlns:a16="http://schemas.microsoft.com/office/drawing/2014/main" id="{6684018C-E90C-41D0-BBD9-C7A51C27F763}"/>
                  </a:ext>
                </a:extLst>
              </p:cNvPr>
              <p:cNvSpPr txBox="1"/>
              <p:nvPr/>
            </p:nvSpPr>
            <p:spPr>
              <a:xfrm>
                <a:off x="8243365" y="1883358"/>
                <a:ext cx="357898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476E"/>
                    </a:solidFill>
                    <a:effectLst/>
                    <a:uLnTx/>
                    <a:uFillTx/>
                    <a:latin typeface="Calibri" panose="020F0502020204030204"/>
                    <a:ea typeface="+mn-ea"/>
                    <a:cs typeface="+mn-cs"/>
                  </a:rPr>
                  <a:t>Select Scholarships: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strike="noStrike" kern="1200" cap="none" spc="0" normalizeH="0" baseline="0" noProof="0" dirty="0">
                    <a:ln>
                      <a:noFill/>
                    </a:ln>
                    <a:solidFill>
                      <a:prstClr val="black"/>
                    </a:solidFill>
                    <a:effectLst/>
                    <a:uLnTx/>
                    <a:uFillTx/>
                    <a:latin typeface="Calibri" panose="020F0502020204030204"/>
                    <a:ea typeface="+mn-ea"/>
                    <a:cs typeface="+mn-cs"/>
                  </a:rPr>
                  <a:t>Search for scholarships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&amp; select ones that are a good match.</a:t>
                </a:r>
              </a:p>
            </p:txBody>
          </p:sp>
          <p:cxnSp>
            <p:nvCxnSpPr>
              <p:cNvPr id="59" name="Straight Connector 58">
                <a:extLst>
                  <a:ext uri="{FF2B5EF4-FFF2-40B4-BE49-F238E27FC236}">
                    <a16:creationId xmlns:a16="http://schemas.microsoft.com/office/drawing/2014/main" id="{34A8B545-FA89-41C0-A7FB-4219CC267755}"/>
                  </a:ext>
                </a:extLst>
              </p:cNvPr>
              <p:cNvCxnSpPr>
                <a:cxnSpLocks/>
              </p:cNvCxnSpPr>
              <p:nvPr/>
            </p:nvCxnSpPr>
            <p:spPr>
              <a:xfrm>
                <a:off x="7514857" y="2329269"/>
                <a:ext cx="671614"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grpSp>
      <p:sp>
        <p:nvSpPr>
          <p:cNvPr id="73" name="TextBox 72">
            <a:extLst>
              <a:ext uri="{FF2B5EF4-FFF2-40B4-BE49-F238E27FC236}">
                <a16:creationId xmlns:a16="http://schemas.microsoft.com/office/drawing/2014/main" id="{30C3A422-402C-4EEE-B041-8FA76CEB4C8C}"/>
              </a:ext>
            </a:extLst>
          </p:cNvPr>
          <p:cNvSpPr txBox="1"/>
          <p:nvPr/>
        </p:nvSpPr>
        <p:spPr>
          <a:xfrm>
            <a:off x="7481312" y="5637239"/>
            <a:ext cx="437111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chemeClr val="accent2"/>
                </a:solidFill>
                <a:effectLst/>
                <a:uLnTx/>
                <a:uFillTx/>
                <a:latin typeface="Calibri" panose="020F0502020204030204"/>
                <a:ea typeface="+mn-ea"/>
                <a:cs typeface="+mn-cs"/>
              </a:rPr>
              <a:t>One application…up to 600 different scholarships!</a:t>
            </a:r>
          </a:p>
        </p:txBody>
      </p:sp>
    </p:spTree>
    <p:extLst>
      <p:ext uri="{BB962C8B-B14F-4D97-AF65-F5344CB8AC3E}">
        <p14:creationId xmlns:p14="http://schemas.microsoft.com/office/powerpoint/2010/main" val="2730895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Diagonal Corners Rounded 26">
            <a:extLst>
              <a:ext uri="{FF2B5EF4-FFF2-40B4-BE49-F238E27FC236}">
                <a16:creationId xmlns:a16="http://schemas.microsoft.com/office/drawing/2014/main" id="{C31DE809-760E-48F0-AE17-FCA4D96AD21A}"/>
              </a:ext>
            </a:extLst>
          </p:cNvPr>
          <p:cNvSpPr/>
          <p:nvPr/>
        </p:nvSpPr>
        <p:spPr>
          <a:xfrm>
            <a:off x="529389" y="1239252"/>
            <a:ext cx="3915171" cy="5342021"/>
          </a:xfrm>
          <a:prstGeom prst="round2DiagRect">
            <a:avLst/>
          </a:prstGeom>
          <a:solidFill>
            <a:schemeClr val="accent3"/>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96A3CB39-898C-43C1-B365-F7200B30BCD4}"/>
              </a:ext>
            </a:extLst>
          </p:cNvPr>
          <p:cNvGrpSpPr/>
          <p:nvPr/>
        </p:nvGrpSpPr>
        <p:grpSpPr>
          <a:xfrm>
            <a:off x="697482" y="686302"/>
            <a:ext cx="3578984" cy="6447919"/>
            <a:chOff x="4379495" y="694617"/>
            <a:chExt cx="3578984" cy="6447919"/>
          </a:xfrm>
        </p:grpSpPr>
        <p:sp>
          <p:nvSpPr>
            <p:cNvPr id="21" name="TextBox 20">
              <a:extLst>
                <a:ext uri="{FF2B5EF4-FFF2-40B4-BE49-F238E27FC236}">
                  <a16:creationId xmlns:a16="http://schemas.microsoft.com/office/drawing/2014/main" id="{24EDA8D5-8E61-4E12-99DA-55E3AC4C13C2}"/>
                </a:ext>
              </a:extLst>
            </p:cNvPr>
            <p:cNvSpPr txBox="1"/>
            <p:nvPr/>
          </p:nvSpPr>
          <p:spPr>
            <a:xfrm>
              <a:off x="4379495" y="694617"/>
              <a:ext cx="3578984" cy="6447919"/>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1300" dirty="0">
                  <a:solidFill>
                    <a:schemeClr val="accent2"/>
                  </a:solidFill>
                  <a:latin typeface="Arial Black" panose="020B0A04020102020204" pitchFamily="34" charset="0"/>
                </a:rPr>
                <a:t>$</a:t>
              </a:r>
            </a:p>
          </p:txBody>
        </p:sp>
        <p:pic>
          <p:nvPicPr>
            <p:cNvPr id="22" name="Graphic 21" descr="School boy with solid fill">
              <a:extLst>
                <a:ext uri="{FF2B5EF4-FFF2-40B4-BE49-F238E27FC236}">
                  <a16:creationId xmlns:a16="http://schemas.microsoft.com/office/drawing/2014/main" id="{1D51D1C7-AB8F-4D89-BD87-BFBC2A8C9A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10353" y="2245071"/>
              <a:ext cx="822960" cy="822960"/>
            </a:xfrm>
            <a:prstGeom prst="rect">
              <a:avLst/>
            </a:prstGeom>
          </p:spPr>
        </p:pic>
        <p:pic>
          <p:nvPicPr>
            <p:cNvPr id="23" name="Graphic 22" descr="Pencil with solid fill">
              <a:extLst>
                <a:ext uri="{FF2B5EF4-FFF2-40B4-BE49-F238E27FC236}">
                  <a16:creationId xmlns:a16="http://schemas.microsoft.com/office/drawing/2014/main" id="{9B038AD3-CA70-4E6A-B425-D47AD41FF4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802376">
              <a:off x="4980537" y="4593430"/>
              <a:ext cx="822960" cy="822960"/>
            </a:xfrm>
            <a:prstGeom prst="rect">
              <a:avLst/>
            </a:prstGeom>
          </p:spPr>
        </p:pic>
        <p:pic>
          <p:nvPicPr>
            <p:cNvPr id="24" name="Graphic 23" descr="Checklist with solid fill">
              <a:extLst>
                <a:ext uri="{FF2B5EF4-FFF2-40B4-BE49-F238E27FC236}">
                  <a16:creationId xmlns:a16="http://schemas.microsoft.com/office/drawing/2014/main" id="{4AB8A500-6253-4B13-AB37-522A9908C4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719046">
              <a:off x="6652750" y="4821873"/>
              <a:ext cx="731520" cy="731520"/>
            </a:xfrm>
            <a:prstGeom prst="rect">
              <a:avLst/>
            </a:prstGeom>
          </p:spPr>
        </p:pic>
        <p:pic>
          <p:nvPicPr>
            <p:cNvPr id="25" name="Graphic 24" descr="Climbing with solid fill">
              <a:extLst>
                <a:ext uri="{FF2B5EF4-FFF2-40B4-BE49-F238E27FC236}">
                  <a16:creationId xmlns:a16="http://schemas.microsoft.com/office/drawing/2014/main" id="{6D8DFC5A-E8DA-4DFA-A72A-D6EDEDF0EE8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22163" y="3625199"/>
              <a:ext cx="730463" cy="730463"/>
            </a:xfrm>
            <a:prstGeom prst="rect">
              <a:avLst/>
            </a:prstGeom>
          </p:spPr>
        </p:pic>
        <p:pic>
          <p:nvPicPr>
            <p:cNvPr id="26" name="Graphic 25" descr="Miscellaneous with solid fill">
              <a:extLst>
                <a:ext uri="{FF2B5EF4-FFF2-40B4-BE49-F238E27FC236}">
                  <a16:creationId xmlns:a16="http://schemas.microsoft.com/office/drawing/2014/main" id="{700D41A7-51E1-464C-A621-58419B5ECAD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2163" y="2023209"/>
              <a:ext cx="914400" cy="914400"/>
            </a:xfrm>
            <a:prstGeom prst="rect">
              <a:avLst/>
            </a:prstGeom>
          </p:spPr>
        </p:pic>
      </p:grpSp>
      <p:grpSp>
        <p:nvGrpSpPr>
          <p:cNvPr id="28" name="Group 27">
            <a:extLst>
              <a:ext uri="{FF2B5EF4-FFF2-40B4-BE49-F238E27FC236}">
                <a16:creationId xmlns:a16="http://schemas.microsoft.com/office/drawing/2014/main" id="{D2C58BB9-FAD9-4AB1-ACCF-016DC2C9E1E4}"/>
              </a:ext>
            </a:extLst>
          </p:cNvPr>
          <p:cNvGrpSpPr/>
          <p:nvPr/>
        </p:nvGrpSpPr>
        <p:grpSpPr>
          <a:xfrm>
            <a:off x="413908" y="347472"/>
            <a:ext cx="7206094" cy="935309"/>
            <a:chOff x="838200" y="339436"/>
            <a:chExt cx="4793827" cy="935309"/>
          </a:xfrm>
        </p:grpSpPr>
        <p:sp>
          <p:nvSpPr>
            <p:cNvPr id="29" name="TextBox 28">
              <a:extLst>
                <a:ext uri="{FF2B5EF4-FFF2-40B4-BE49-F238E27FC236}">
                  <a16:creationId xmlns:a16="http://schemas.microsoft.com/office/drawing/2014/main" id="{3B217A16-7144-4433-9CFB-C5ED53F57716}"/>
                </a:ext>
              </a:extLst>
            </p:cNvPr>
            <p:cNvSpPr txBox="1"/>
            <p:nvPr/>
          </p:nvSpPr>
          <p:spPr>
            <a:xfrm>
              <a:off x="838200" y="339436"/>
              <a:ext cx="3997036" cy="400110"/>
            </a:xfrm>
            <a:prstGeom prst="rect">
              <a:avLst/>
            </a:prstGeom>
            <a:noFill/>
          </p:spPr>
          <p:txBody>
            <a:bodyPr wrap="square" rtlCol="0">
              <a:spAutoFit/>
            </a:bodyPr>
            <a:lstStyle/>
            <a:p>
              <a:r>
                <a:rPr lang="en-US" sz="2000" dirty="0">
                  <a:solidFill>
                    <a:schemeClr val="accent5"/>
                  </a:solidFill>
                  <a:latin typeface="Arial" panose="020B0604020202020204" pitchFamily="34" charset="0"/>
                  <a:cs typeface="Arial" panose="020B0604020202020204" pitchFamily="34" charset="0"/>
                </a:rPr>
                <a:t>OSAC Scholarship Application</a:t>
              </a:r>
            </a:p>
          </p:txBody>
        </p:sp>
        <p:sp>
          <p:nvSpPr>
            <p:cNvPr id="30" name="TextBox 29">
              <a:extLst>
                <a:ext uri="{FF2B5EF4-FFF2-40B4-BE49-F238E27FC236}">
                  <a16:creationId xmlns:a16="http://schemas.microsoft.com/office/drawing/2014/main" id="{2D9EF312-42E3-4245-96CB-F22CA02B087A}"/>
                </a:ext>
              </a:extLst>
            </p:cNvPr>
            <p:cNvSpPr txBox="1"/>
            <p:nvPr/>
          </p:nvSpPr>
          <p:spPr>
            <a:xfrm>
              <a:off x="838200" y="566859"/>
              <a:ext cx="4793827" cy="707886"/>
            </a:xfrm>
            <a:prstGeom prst="rect">
              <a:avLst/>
            </a:prstGeom>
            <a:noFill/>
          </p:spPr>
          <p:txBody>
            <a:bodyPr wrap="square" rtlCol="0">
              <a:spAutoFit/>
            </a:bodyPr>
            <a:lstStyle/>
            <a:p>
              <a:r>
                <a:rPr lang="en-US" sz="4000" dirty="0">
                  <a:latin typeface="Arial Black" panose="020B0A04020102020204" pitchFamily="34" charset="0"/>
                </a:rPr>
                <a:t>Select Scholarships</a:t>
              </a:r>
              <a:endParaRPr lang="en-US" sz="5000" dirty="0">
                <a:latin typeface="Trebuchet MS" panose="020B0603020202020204" pitchFamily="34" charset="0"/>
              </a:endParaRPr>
            </a:p>
          </p:txBody>
        </p:sp>
      </p:grpSp>
      <p:sp>
        <p:nvSpPr>
          <p:cNvPr id="31" name="TextBox 30">
            <a:extLst>
              <a:ext uri="{FF2B5EF4-FFF2-40B4-BE49-F238E27FC236}">
                <a16:creationId xmlns:a16="http://schemas.microsoft.com/office/drawing/2014/main" id="{CE4EB199-541A-4259-BF96-D2FD1AF9875C}"/>
              </a:ext>
            </a:extLst>
          </p:cNvPr>
          <p:cNvSpPr txBox="1"/>
          <p:nvPr/>
        </p:nvSpPr>
        <p:spPr>
          <a:xfrm>
            <a:off x="5165314" y="1510204"/>
            <a:ext cx="6497295"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t>Many students will see scholarships that are </a:t>
            </a:r>
            <a:r>
              <a:rPr lang="en-US" sz="2000" i="1" dirty="0"/>
              <a:t>automatically added </a:t>
            </a:r>
            <a:r>
              <a:rPr lang="en-US" sz="2000" dirty="0"/>
              <a:t>for them when they arrive to this section, based on their high school. They cannot remove these scholarships.</a:t>
            </a:r>
          </a:p>
          <a:p>
            <a:pPr marL="285750" indent="-285750">
              <a:buFont typeface="Arial" panose="020B0604020202020204" pitchFamily="34" charset="0"/>
              <a:buChar char="•"/>
            </a:pPr>
            <a:r>
              <a:rPr lang="en-US" sz="2000" b="1" dirty="0"/>
              <a:t>All applicants are encouraged to search &amp; add multiple scholarships in Section 2 </a:t>
            </a:r>
            <a:r>
              <a:rPr lang="en-US" sz="2000" dirty="0"/>
              <a:t>(even if there are automatically added ones there to start).</a:t>
            </a:r>
          </a:p>
          <a:p>
            <a:pPr marL="285750" indent="-285750">
              <a:buFont typeface="Arial" panose="020B0604020202020204" pitchFamily="34" charset="0"/>
              <a:buChar char="•"/>
            </a:pPr>
            <a:r>
              <a:rPr lang="en-US" sz="2000" b="1" dirty="0"/>
              <a:t>Students will ONLY be considered for scholarships that are selected on their list in Section 2.</a:t>
            </a:r>
          </a:p>
          <a:p>
            <a:pPr marL="285750" indent="-285750">
              <a:buFont typeface="Arial" panose="020B0604020202020204" pitchFamily="34" charset="0"/>
              <a:buChar char="•"/>
            </a:pPr>
            <a:r>
              <a:rPr lang="en-US" sz="2000" dirty="0"/>
              <a:t>It can be time-consuming and challenging to search and save scholarships in this section – </a:t>
            </a:r>
            <a:r>
              <a:rPr lang="en-US" sz="2000" i="1" dirty="0"/>
              <a:t>this is a great area for you to support your students through this process! </a:t>
            </a:r>
            <a:endParaRPr lang="en-US" sz="2000" dirty="0"/>
          </a:p>
          <a:p>
            <a:pPr marL="285750" indent="-285750">
              <a:buFont typeface="Arial" panose="020B0604020202020204" pitchFamily="34" charset="0"/>
              <a:buChar char="•"/>
            </a:pPr>
            <a:endParaRPr lang="en-US" sz="2000" dirty="0"/>
          </a:p>
        </p:txBody>
      </p:sp>
      <p:sp>
        <p:nvSpPr>
          <p:cNvPr id="2" name="TextBox 1">
            <a:extLst>
              <a:ext uri="{FF2B5EF4-FFF2-40B4-BE49-F238E27FC236}">
                <a16:creationId xmlns:a16="http://schemas.microsoft.com/office/drawing/2014/main" id="{E2DB0BDA-A859-98DE-1C6C-9C954864F733}"/>
              </a:ext>
            </a:extLst>
          </p:cNvPr>
          <p:cNvSpPr txBox="1"/>
          <p:nvPr/>
        </p:nvSpPr>
        <p:spPr>
          <a:xfrm>
            <a:off x="5258944" y="5377358"/>
            <a:ext cx="6403665" cy="1384995"/>
          </a:xfrm>
          <a:prstGeom prst="rect">
            <a:avLst/>
          </a:prstGeom>
          <a:noFill/>
        </p:spPr>
        <p:txBody>
          <a:bodyPr wrap="square" rtlCol="0">
            <a:spAutoFit/>
          </a:bodyPr>
          <a:lstStyle/>
          <a:p>
            <a:r>
              <a:rPr lang="en-US" sz="2400" dirty="0">
                <a:solidFill>
                  <a:schemeClr val="accent3"/>
                </a:solidFill>
                <a:latin typeface="Arial Black" panose="020B0A04020102020204" pitchFamily="34" charset="0"/>
              </a:rPr>
              <a:t>Tip</a:t>
            </a:r>
          </a:p>
          <a:p>
            <a:pPr marL="342900" indent="-342900">
              <a:buFont typeface="Arial" panose="020B0604020202020204" pitchFamily="34" charset="0"/>
              <a:buChar char="•"/>
            </a:pPr>
            <a:r>
              <a:rPr lang="en-US" i="1" dirty="0"/>
              <a:t>You can submit your app and go back in to select more scholarships up until the final deadline.</a:t>
            </a:r>
          </a:p>
          <a:p>
            <a:endParaRPr lang="en-US" sz="2400" dirty="0">
              <a:solidFill>
                <a:schemeClr val="accent3"/>
              </a:solidFill>
              <a:latin typeface="Arial Black" panose="020B0A04020102020204" pitchFamily="34" charset="0"/>
            </a:endParaRPr>
          </a:p>
        </p:txBody>
      </p:sp>
    </p:spTree>
    <p:extLst>
      <p:ext uri="{BB962C8B-B14F-4D97-AF65-F5344CB8AC3E}">
        <p14:creationId xmlns:p14="http://schemas.microsoft.com/office/powerpoint/2010/main" val="2004699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AB30D6-F1CB-42FD-A77C-484D67F5A58F}"/>
              </a:ext>
            </a:extLst>
          </p:cNvPr>
          <p:cNvGrpSpPr/>
          <p:nvPr/>
        </p:nvGrpSpPr>
        <p:grpSpPr>
          <a:xfrm>
            <a:off x="411480" y="347472"/>
            <a:ext cx="6654406" cy="935309"/>
            <a:chOff x="838200" y="339436"/>
            <a:chExt cx="4426819" cy="935309"/>
          </a:xfrm>
        </p:grpSpPr>
        <p:sp>
          <p:nvSpPr>
            <p:cNvPr id="3" name="TextBox 2">
              <a:extLst>
                <a:ext uri="{FF2B5EF4-FFF2-40B4-BE49-F238E27FC236}">
                  <a16:creationId xmlns:a16="http://schemas.microsoft.com/office/drawing/2014/main" id="{105C5F59-485C-401B-BDA2-1ED1F615CD49}"/>
                </a:ext>
              </a:extLst>
            </p:cNvPr>
            <p:cNvSpPr txBox="1"/>
            <p:nvPr/>
          </p:nvSpPr>
          <p:spPr>
            <a:xfrm>
              <a:off x="838200" y="339436"/>
              <a:ext cx="39970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5"/>
                  </a:solidFill>
                  <a:effectLst/>
                  <a:uLnTx/>
                  <a:uFillTx/>
                  <a:latin typeface="Arial" panose="020B0604020202020204" pitchFamily="34" charset="0"/>
                  <a:ea typeface="+mn-ea"/>
                  <a:cs typeface="Arial" panose="020B0604020202020204" pitchFamily="34" charset="0"/>
                </a:rPr>
                <a:t>Scholarship Search</a:t>
              </a:r>
            </a:p>
          </p:txBody>
        </p:sp>
        <p:sp>
          <p:nvSpPr>
            <p:cNvPr id="4" name="TextBox 3">
              <a:extLst>
                <a:ext uri="{FF2B5EF4-FFF2-40B4-BE49-F238E27FC236}">
                  <a16:creationId xmlns:a16="http://schemas.microsoft.com/office/drawing/2014/main" id="{C83C8DF7-4DBE-48B6-9197-CBD567429753}"/>
                </a:ext>
              </a:extLst>
            </p:cNvPr>
            <p:cNvSpPr txBox="1"/>
            <p:nvPr/>
          </p:nvSpPr>
          <p:spPr>
            <a:xfrm>
              <a:off x="838200" y="566859"/>
              <a:ext cx="4426819" cy="707886"/>
            </a:xfrm>
            <a:prstGeom prst="rect">
              <a:avLst/>
            </a:prstGeom>
            <a:noFill/>
          </p:spPr>
          <p:txBody>
            <a:bodyPr wrap="square" rtlCol="0">
              <a:spAutoFit/>
            </a:bodyPr>
            <a:lstStyle/>
            <a:p>
              <a:r>
                <a:rPr lang="en-US" sz="4000" dirty="0">
                  <a:latin typeface="Arial Black" panose="020B0A04020102020204" pitchFamily="34" charset="0"/>
                </a:rPr>
                <a:t>Scholarship</a:t>
              </a:r>
              <a:r>
                <a:rPr lang="en-US" sz="4000" dirty="0">
                  <a:latin typeface="Trebuchet MS" panose="020B0603020202020204" pitchFamily="34" charset="0"/>
                </a:rPr>
                <a:t> Catalog</a:t>
              </a:r>
              <a:endParaRPr lang="en-US" sz="5000" dirty="0">
                <a:latin typeface="Trebuchet MS" panose="020B0603020202020204" pitchFamily="34" charset="0"/>
              </a:endParaRPr>
            </a:p>
          </p:txBody>
        </p:sp>
      </p:grpSp>
      <p:sp>
        <p:nvSpPr>
          <p:cNvPr id="53" name="TextBox 52">
            <a:extLst>
              <a:ext uri="{FF2B5EF4-FFF2-40B4-BE49-F238E27FC236}">
                <a16:creationId xmlns:a16="http://schemas.microsoft.com/office/drawing/2014/main" id="{C3D498E3-0F89-C73F-E81F-FA999BB0D1EB}"/>
              </a:ext>
            </a:extLst>
          </p:cNvPr>
          <p:cNvSpPr txBox="1"/>
          <p:nvPr/>
        </p:nvSpPr>
        <p:spPr>
          <a:xfrm>
            <a:off x="4043562" y="4554679"/>
            <a:ext cx="7448094" cy="1107996"/>
          </a:xfrm>
          <a:prstGeom prst="rect">
            <a:avLst/>
          </a:prstGeom>
          <a:solidFill>
            <a:schemeClr val="bg1"/>
          </a:solidFill>
          <a:effectLst/>
        </p:spPr>
        <p:txBody>
          <a:bodyPr wrap="square">
            <a:spAutoFit/>
          </a:bodyPr>
          <a:lstStyle/>
          <a:p>
            <a:pPr marL="342900" indent="-342900">
              <a:buFont typeface="Arial" panose="020B0604020202020204" pitchFamily="34" charset="0"/>
              <a:buChar char="•"/>
            </a:pPr>
            <a:r>
              <a:rPr lang="en-US" sz="2200" dirty="0"/>
              <a:t>Download the OSAC Catalog and browse through the scholarship listings. Highlight scholarships of interest.</a:t>
            </a:r>
          </a:p>
          <a:p>
            <a:pPr marL="342900" indent="-342900">
              <a:buFont typeface="Arial" panose="020B0604020202020204" pitchFamily="34" charset="0"/>
              <a:buChar char="•"/>
            </a:pPr>
            <a:r>
              <a:rPr lang="en-US" sz="2200" dirty="0"/>
              <a:t>Use CTRL + F (find text) to search for specific words. </a:t>
            </a:r>
          </a:p>
        </p:txBody>
      </p:sp>
      <p:sp>
        <p:nvSpPr>
          <p:cNvPr id="10" name="Rectangle 9">
            <a:extLst>
              <a:ext uri="{FF2B5EF4-FFF2-40B4-BE49-F238E27FC236}">
                <a16:creationId xmlns:a16="http://schemas.microsoft.com/office/drawing/2014/main" id="{0D1422A6-8879-A07D-6684-C92F73BA4413}"/>
              </a:ext>
            </a:extLst>
          </p:cNvPr>
          <p:cNvSpPr/>
          <p:nvPr/>
        </p:nvSpPr>
        <p:spPr>
          <a:xfrm>
            <a:off x="3180189" y="5104340"/>
            <a:ext cx="451122" cy="10287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C78BCCC-E957-72D9-0E5C-0B688A3AAA08}"/>
              </a:ext>
            </a:extLst>
          </p:cNvPr>
          <p:cNvSpPr txBox="1"/>
          <p:nvPr/>
        </p:nvSpPr>
        <p:spPr>
          <a:xfrm>
            <a:off x="700344" y="4885054"/>
            <a:ext cx="2428410" cy="523220"/>
          </a:xfrm>
          <a:prstGeom prst="rect">
            <a:avLst/>
          </a:prstGeom>
          <a:noFill/>
        </p:spPr>
        <p:txBody>
          <a:bodyPr wrap="square" rtlCol="0">
            <a:spAutoFit/>
          </a:bodyPr>
          <a:lstStyle/>
          <a:p>
            <a:r>
              <a:rPr lang="en-US" sz="2800" b="1" dirty="0"/>
              <a:t>PDF Catalog</a:t>
            </a:r>
          </a:p>
        </p:txBody>
      </p:sp>
      <p:sp>
        <p:nvSpPr>
          <p:cNvPr id="8" name="TextBox 7">
            <a:extLst>
              <a:ext uri="{FF2B5EF4-FFF2-40B4-BE49-F238E27FC236}">
                <a16:creationId xmlns:a16="http://schemas.microsoft.com/office/drawing/2014/main" id="{DC4F2B8C-C6E8-7783-1BDB-F470669B7149}"/>
              </a:ext>
            </a:extLst>
          </p:cNvPr>
          <p:cNvSpPr txBox="1"/>
          <p:nvPr/>
        </p:nvSpPr>
        <p:spPr>
          <a:xfrm>
            <a:off x="0" y="3833957"/>
            <a:ext cx="12192000" cy="523220"/>
          </a:xfrm>
          <a:prstGeom prst="rect">
            <a:avLst/>
          </a:prstGeom>
          <a:solidFill>
            <a:schemeClr val="bg1"/>
          </a:solid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E7973"/>
                </a:solidFill>
                <a:effectLst/>
                <a:uLnTx/>
                <a:uFillTx/>
                <a:latin typeface="Calibri" panose="020F0502020204030204"/>
                <a:ea typeface="+mn-ea"/>
                <a:cs typeface="+mn-cs"/>
              </a:rPr>
              <a:t> </a:t>
            </a:r>
            <a:r>
              <a:rPr lang="en-US" sz="2800" b="1" dirty="0">
                <a:solidFill>
                  <a:srgbClr val="0E7973"/>
                </a:solidFill>
                <a:latin typeface="Calibri" panose="020F0502020204030204"/>
              </a:rPr>
              <a:t>Select </a:t>
            </a:r>
            <a:r>
              <a:rPr kumimoji="0" lang="en-US" sz="2800" b="1" i="0" u="none" strike="noStrike" kern="1200" cap="none" spc="0" normalizeH="0" baseline="0" noProof="0" dirty="0">
                <a:ln>
                  <a:noFill/>
                </a:ln>
                <a:solidFill>
                  <a:srgbClr val="0E7973"/>
                </a:solidFill>
                <a:effectLst/>
                <a:uLnTx/>
                <a:uFillTx/>
                <a:latin typeface="Calibri" panose="020F0502020204030204"/>
                <a:ea typeface="+mn-ea"/>
                <a:cs typeface="+mn-cs"/>
              </a:rPr>
              <a:t>“Full PDF Version” to view the full Catalog</a:t>
            </a:r>
          </a:p>
        </p:txBody>
      </p:sp>
      <p:sp>
        <p:nvSpPr>
          <p:cNvPr id="9" name="Star: 5 Points 8">
            <a:extLst>
              <a:ext uri="{FF2B5EF4-FFF2-40B4-BE49-F238E27FC236}">
                <a16:creationId xmlns:a16="http://schemas.microsoft.com/office/drawing/2014/main" id="{A1948D8B-5B77-98C9-A722-6B3B4416B750}"/>
              </a:ext>
            </a:extLst>
          </p:cNvPr>
          <p:cNvSpPr/>
          <p:nvPr/>
        </p:nvSpPr>
        <p:spPr>
          <a:xfrm rot="20507532">
            <a:off x="936060" y="3687368"/>
            <a:ext cx="872791" cy="816398"/>
          </a:xfrm>
          <a:prstGeom prst="star5">
            <a:avLst/>
          </a:prstGeom>
          <a:solidFill>
            <a:srgbClr val="FCE5A6"/>
          </a:solidFill>
          <a:ln>
            <a:noFill/>
          </a:ln>
          <a:effectLst>
            <a:glow rad="101600">
              <a:srgbClr val="0E7973">
                <a:alpha val="6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52B4B6F0-DE3B-0190-298F-171449420A05}"/>
              </a:ext>
            </a:extLst>
          </p:cNvPr>
          <p:cNvSpPr txBox="1"/>
          <p:nvPr/>
        </p:nvSpPr>
        <p:spPr>
          <a:xfrm>
            <a:off x="101600" y="2206275"/>
            <a:ext cx="12192000" cy="1384995"/>
          </a:xfrm>
          <a:prstGeom prst="rect">
            <a:avLst/>
          </a:prstGeom>
          <a:solidFill>
            <a:schemeClr val="bg1"/>
          </a:solidFill>
          <a:effectLst/>
        </p:spPr>
        <p:txBody>
          <a:bodyPr wrap="square" rtlCol="0">
            <a:spAutoFit/>
          </a:bodyPr>
          <a:lstStyle/>
          <a:p>
            <a:pPr algn="ctr"/>
            <a:r>
              <a:rPr lang="en-US" sz="2800" b="1" dirty="0"/>
              <a:t>Use the </a:t>
            </a:r>
            <a:r>
              <a:rPr lang="en-US" sz="2800" dirty="0">
                <a:hlinkClick r:id="rId3"/>
              </a:rPr>
              <a:t>OSAC Scholarship Catalog</a:t>
            </a:r>
            <a:r>
              <a:rPr lang="en-US" sz="2800" dirty="0"/>
              <a:t> </a:t>
            </a:r>
            <a:r>
              <a:rPr lang="en-US" sz="2800" b="1" dirty="0"/>
              <a:t>to search for scholarships </a:t>
            </a:r>
          </a:p>
          <a:p>
            <a:pPr algn="ctr"/>
            <a:r>
              <a:rPr lang="en-US" sz="2800" b="1" dirty="0"/>
              <a:t>&amp; review additional requirements (essays, etc.)</a:t>
            </a:r>
          </a:p>
          <a:p>
            <a:pPr algn="ctr"/>
            <a:r>
              <a:rPr lang="en-US" sz="2800" b="1" dirty="0"/>
              <a:t> </a:t>
            </a:r>
          </a:p>
        </p:txBody>
      </p:sp>
    </p:spTree>
    <p:extLst>
      <p:ext uri="{BB962C8B-B14F-4D97-AF65-F5344CB8AC3E}">
        <p14:creationId xmlns:p14="http://schemas.microsoft.com/office/powerpoint/2010/main" val="1274676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B0CA799-BE4B-49B9-91FF-37FC26493614}"/>
              </a:ext>
            </a:extLst>
          </p:cNvPr>
          <p:cNvGrpSpPr/>
          <p:nvPr/>
        </p:nvGrpSpPr>
        <p:grpSpPr>
          <a:xfrm>
            <a:off x="413908" y="347472"/>
            <a:ext cx="11364184" cy="935309"/>
            <a:chOff x="838200" y="339436"/>
            <a:chExt cx="7559981" cy="935309"/>
          </a:xfrm>
        </p:grpSpPr>
        <p:sp>
          <p:nvSpPr>
            <p:cNvPr id="3" name="TextBox 2">
              <a:extLst>
                <a:ext uri="{FF2B5EF4-FFF2-40B4-BE49-F238E27FC236}">
                  <a16:creationId xmlns:a16="http://schemas.microsoft.com/office/drawing/2014/main" id="{14BD7A6A-84FE-44C6-B321-33A0165A42B3}"/>
                </a:ext>
              </a:extLst>
            </p:cNvPr>
            <p:cNvSpPr txBox="1"/>
            <p:nvPr/>
          </p:nvSpPr>
          <p:spPr>
            <a:xfrm>
              <a:off x="838200" y="339436"/>
              <a:ext cx="3997036" cy="400110"/>
            </a:xfrm>
            <a:prstGeom prst="rect">
              <a:avLst/>
            </a:prstGeom>
            <a:noFill/>
          </p:spPr>
          <p:txBody>
            <a:bodyPr wrap="square" rtlCol="0">
              <a:spAutoFit/>
            </a:bodyPr>
            <a:lstStyle/>
            <a:p>
              <a:r>
                <a:rPr lang="en-US" sz="2000" dirty="0">
                  <a:solidFill>
                    <a:schemeClr val="accent5"/>
                  </a:solidFill>
                  <a:latin typeface="Arial" panose="020B0604020202020204" pitchFamily="34" charset="0"/>
                  <a:cs typeface="Arial" panose="020B0604020202020204" pitchFamily="34" charset="0"/>
                </a:rPr>
                <a:t>OSAC Scholarship Application Tips:</a:t>
              </a:r>
            </a:p>
          </p:txBody>
        </p:sp>
        <p:sp>
          <p:nvSpPr>
            <p:cNvPr id="4" name="TextBox 3">
              <a:extLst>
                <a:ext uri="{FF2B5EF4-FFF2-40B4-BE49-F238E27FC236}">
                  <a16:creationId xmlns:a16="http://schemas.microsoft.com/office/drawing/2014/main" id="{7FE78A8E-EEB5-44A9-A84B-E634D8308250}"/>
                </a:ext>
              </a:extLst>
            </p:cNvPr>
            <p:cNvSpPr txBox="1"/>
            <p:nvPr/>
          </p:nvSpPr>
          <p:spPr>
            <a:xfrm>
              <a:off x="838200" y="566859"/>
              <a:ext cx="7559981" cy="707886"/>
            </a:xfrm>
            <a:prstGeom prst="rect">
              <a:avLst/>
            </a:prstGeom>
            <a:noFill/>
          </p:spPr>
          <p:txBody>
            <a:bodyPr wrap="square" rtlCol="0">
              <a:spAutoFit/>
            </a:bodyPr>
            <a:lstStyle/>
            <a:p>
              <a:r>
                <a:rPr lang="en-US" sz="4000" dirty="0">
                  <a:latin typeface="Arial Black" panose="020B0A04020102020204" pitchFamily="34" charset="0"/>
                </a:rPr>
                <a:t>How to </a:t>
              </a:r>
              <a:r>
                <a:rPr lang="en-US" sz="4000" dirty="0">
                  <a:latin typeface="Trebuchet MS" panose="020B0603020202020204" pitchFamily="34" charset="0"/>
                </a:rPr>
                <a:t>Search for Scholarships</a:t>
              </a:r>
              <a:endParaRPr lang="en-US" sz="5000" dirty="0">
                <a:latin typeface="Trebuchet MS" panose="020B0603020202020204" pitchFamily="34" charset="0"/>
              </a:endParaRPr>
            </a:p>
          </p:txBody>
        </p:sp>
      </p:grpSp>
      <p:sp>
        <p:nvSpPr>
          <p:cNvPr id="36" name="TextBox 35">
            <a:extLst>
              <a:ext uri="{FF2B5EF4-FFF2-40B4-BE49-F238E27FC236}">
                <a16:creationId xmlns:a16="http://schemas.microsoft.com/office/drawing/2014/main" id="{A483E0FF-2DEC-4CF8-A50F-F50C5F0A3223}"/>
              </a:ext>
            </a:extLst>
          </p:cNvPr>
          <p:cNvSpPr txBox="1"/>
          <p:nvPr/>
        </p:nvSpPr>
        <p:spPr>
          <a:xfrm>
            <a:off x="1053439" y="4945823"/>
            <a:ext cx="2903621" cy="707886"/>
          </a:xfrm>
          <a:prstGeom prst="rect">
            <a:avLst/>
          </a:prstGeom>
          <a:noFill/>
        </p:spPr>
        <p:txBody>
          <a:bodyPr wrap="square" rtlCol="0">
            <a:spAutoFit/>
          </a:bodyPr>
          <a:lstStyle/>
          <a:p>
            <a:pPr algn="ctr"/>
            <a:r>
              <a:rPr lang="en-US" sz="2000" dirty="0">
                <a:solidFill>
                  <a:schemeClr val="bg1"/>
                </a:solidFill>
              </a:rPr>
              <a:t>Highlight any community service you’ve done</a:t>
            </a:r>
          </a:p>
        </p:txBody>
      </p:sp>
      <p:sp>
        <p:nvSpPr>
          <p:cNvPr id="37" name="TextBox 36">
            <a:extLst>
              <a:ext uri="{FF2B5EF4-FFF2-40B4-BE49-F238E27FC236}">
                <a16:creationId xmlns:a16="http://schemas.microsoft.com/office/drawing/2014/main" id="{E469D9E3-93AC-4441-A3FF-AACC97B39632}"/>
              </a:ext>
            </a:extLst>
          </p:cNvPr>
          <p:cNvSpPr txBox="1"/>
          <p:nvPr/>
        </p:nvSpPr>
        <p:spPr>
          <a:xfrm>
            <a:off x="4617750" y="4959722"/>
            <a:ext cx="2903621" cy="707886"/>
          </a:xfrm>
          <a:prstGeom prst="rect">
            <a:avLst/>
          </a:prstGeom>
          <a:noFill/>
        </p:spPr>
        <p:txBody>
          <a:bodyPr wrap="square" rtlCol="0">
            <a:spAutoFit/>
          </a:bodyPr>
          <a:lstStyle/>
          <a:p>
            <a:pPr algn="ctr"/>
            <a:r>
              <a:rPr lang="en-US" sz="2000" dirty="0">
                <a:solidFill>
                  <a:schemeClr val="bg1"/>
                </a:solidFill>
              </a:rPr>
              <a:t>Feature sports, clubs, &amp; activities you engage in</a:t>
            </a:r>
          </a:p>
        </p:txBody>
      </p:sp>
      <p:sp>
        <p:nvSpPr>
          <p:cNvPr id="38" name="TextBox 37">
            <a:extLst>
              <a:ext uri="{FF2B5EF4-FFF2-40B4-BE49-F238E27FC236}">
                <a16:creationId xmlns:a16="http://schemas.microsoft.com/office/drawing/2014/main" id="{268F242D-99D3-43DA-95B2-EFD85152A5E1}"/>
              </a:ext>
            </a:extLst>
          </p:cNvPr>
          <p:cNvSpPr txBox="1"/>
          <p:nvPr/>
        </p:nvSpPr>
        <p:spPr>
          <a:xfrm>
            <a:off x="8234940" y="4947092"/>
            <a:ext cx="2903621" cy="707886"/>
          </a:xfrm>
          <a:prstGeom prst="rect">
            <a:avLst/>
          </a:prstGeom>
          <a:noFill/>
        </p:spPr>
        <p:txBody>
          <a:bodyPr wrap="square" rtlCol="0">
            <a:spAutoFit/>
          </a:bodyPr>
          <a:lstStyle/>
          <a:p>
            <a:pPr algn="ctr"/>
            <a:r>
              <a:rPr lang="en-US" sz="2000" dirty="0">
                <a:solidFill>
                  <a:schemeClr val="bg1"/>
                </a:solidFill>
              </a:rPr>
              <a:t>Share your unique skills or accomplishments </a:t>
            </a:r>
          </a:p>
        </p:txBody>
      </p:sp>
      <p:pic>
        <p:nvPicPr>
          <p:cNvPr id="8" name="Picture 7">
            <a:extLst>
              <a:ext uri="{FF2B5EF4-FFF2-40B4-BE49-F238E27FC236}">
                <a16:creationId xmlns:a16="http://schemas.microsoft.com/office/drawing/2014/main" id="{00ABA86F-2F21-1C6B-05FE-DAB2BF1B85C9}"/>
              </a:ext>
            </a:extLst>
          </p:cNvPr>
          <p:cNvPicPr>
            <a:picLocks noChangeAspect="1"/>
          </p:cNvPicPr>
          <p:nvPr/>
        </p:nvPicPr>
        <p:blipFill>
          <a:blip r:embed="rId3"/>
          <a:stretch>
            <a:fillRect/>
          </a:stretch>
        </p:blipFill>
        <p:spPr>
          <a:xfrm>
            <a:off x="265632" y="1282781"/>
            <a:ext cx="7010760" cy="4711942"/>
          </a:xfrm>
          <a:prstGeom prst="rect">
            <a:avLst/>
          </a:prstGeom>
        </p:spPr>
      </p:pic>
      <p:sp>
        <p:nvSpPr>
          <p:cNvPr id="12" name="TextBox 11">
            <a:extLst>
              <a:ext uri="{FF2B5EF4-FFF2-40B4-BE49-F238E27FC236}">
                <a16:creationId xmlns:a16="http://schemas.microsoft.com/office/drawing/2014/main" id="{9806E8A5-36E3-E319-5773-48E0A6479980}"/>
              </a:ext>
            </a:extLst>
          </p:cNvPr>
          <p:cNvSpPr txBox="1"/>
          <p:nvPr/>
        </p:nvSpPr>
        <p:spPr>
          <a:xfrm>
            <a:off x="7143676" y="5604343"/>
            <a:ext cx="3584764" cy="523220"/>
          </a:xfrm>
          <a:prstGeom prst="rect">
            <a:avLst/>
          </a:prstGeom>
          <a:noFill/>
        </p:spPr>
        <p:txBody>
          <a:bodyPr wrap="none" rtlCol="0">
            <a:spAutoFit/>
          </a:bodyPr>
          <a:lstStyle/>
          <a:p>
            <a:r>
              <a:rPr lang="en-US" sz="2800" b="1" dirty="0"/>
              <a:t>OregonStudentAid.gov</a:t>
            </a:r>
          </a:p>
        </p:txBody>
      </p:sp>
      <p:sp>
        <p:nvSpPr>
          <p:cNvPr id="13" name="TextBox 12">
            <a:extLst>
              <a:ext uri="{FF2B5EF4-FFF2-40B4-BE49-F238E27FC236}">
                <a16:creationId xmlns:a16="http://schemas.microsoft.com/office/drawing/2014/main" id="{1B1EBD00-B1CB-CCDB-B569-570BA20C50EC}"/>
              </a:ext>
            </a:extLst>
          </p:cNvPr>
          <p:cNvSpPr txBox="1"/>
          <p:nvPr/>
        </p:nvSpPr>
        <p:spPr>
          <a:xfrm>
            <a:off x="7089022" y="4271174"/>
            <a:ext cx="3826788" cy="1200329"/>
          </a:xfrm>
          <a:prstGeom prst="rect">
            <a:avLst/>
          </a:prstGeom>
          <a:noFill/>
        </p:spPr>
        <p:txBody>
          <a:bodyPr wrap="square" rtlCol="0">
            <a:spAutoFit/>
          </a:bodyPr>
          <a:lstStyle/>
          <a:p>
            <a:r>
              <a:rPr lang="en-US" sz="2400" b="1" dirty="0"/>
              <a:t>Pro-Tip!</a:t>
            </a:r>
          </a:p>
          <a:p>
            <a:r>
              <a:rPr lang="en-US" sz="2400" b="1" dirty="0"/>
              <a:t>Search for scholarships outside of the Application</a:t>
            </a:r>
          </a:p>
        </p:txBody>
      </p:sp>
    </p:spTree>
    <p:extLst>
      <p:ext uri="{BB962C8B-B14F-4D97-AF65-F5344CB8AC3E}">
        <p14:creationId xmlns:p14="http://schemas.microsoft.com/office/powerpoint/2010/main" val="1906278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AB30D6-F1CB-42FD-A77C-484D67F5A58F}"/>
              </a:ext>
            </a:extLst>
          </p:cNvPr>
          <p:cNvGrpSpPr/>
          <p:nvPr/>
        </p:nvGrpSpPr>
        <p:grpSpPr>
          <a:xfrm>
            <a:off x="411480" y="347472"/>
            <a:ext cx="6654406" cy="935309"/>
            <a:chOff x="838200" y="339436"/>
            <a:chExt cx="4426819" cy="935309"/>
          </a:xfrm>
        </p:grpSpPr>
        <p:sp>
          <p:nvSpPr>
            <p:cNvPr id="3" name="TextBox 2">
              <a:extLst>
                <a:ext uri="{FF2B5EF4-FFF2-40B4-BE49-F238E27FC236}">
                  <a16:creationId xmlns:a16="http://schemas.microsoft.com/office/drawing/2014/main" id="{105C5F59-485C-401B-BDA2-1ED1F615CD49}"/>
                </a:ext>
              </a:extLst>
            </p:cNvPr>
            <p:cNvSpPr txBox="1"/>
            <p:nvPr/>
          </p:nvSpPr>
          <p:spPr>
            <a:xfrm>
              <a:off x="838200" y="339436"/>
              <a:ext cx="39970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5"/>
                  </a:solidFill>
                  <a:effectLst/>
                  <a:uLnTx/>
                  <a:uFillTx/>
                  <a:latin typeface="Arial" panose="020B0604020202020204" pitchFamily="34" charset="0"/>
                  <a:ea typeface="+mn-ea"/>
                  <a:cs typeface="Arial" panose="020B0604020202020204" pitchFamily="34" charset="0"/>
                </a:rPr>
                <a:t>Scholarship Search</a:t>
              </a:r>
            </a:p>
          </p:txBody>
        </p:sp>
        <p:sp>
          <p:nvSpPr>
            <p:cNvPr id="4" name="TextBox 3">
              <a:extLst>
                <a:ext uri="{FF2B5EF4-FFF2-40B4-BE49-F238E27FC236}">
                  <a16:creationId xmlns:a16="http://schemas.microsoft.com/office/drawing/2014/main" id="{C83C8DF7-4DBE-48B6-9197-CBD567429753}"/>
                </a:ext>
              </a:extLst>
            </p:cNvPr>
            <p:cNvSpPr txBox="1"/>
            <p:nvPr/>
          </p:nvSpPr>
          <p:spPr>
            <a:xfrm>
              <a:off x="838200" y="566859"/>
              <a:ext cx="4426819" cy="707886"/>
            </a:xfrm>
            <a:prstGeom prst="rect">
              <a:avLst/>
            </a:prstGeom>
            <a:noFill/>
          </p:spPr>
          <p:txBody>
            <a:bodyPr wrap="square" rtlCol="0">
              <a:spAutoFit/>
            </a:bodyPr>
            <a:lstStyle/>
            <a:p>
              <a:r>
                <a:rPr lang="en-US" sz="4000" dirty="0">
                  <a:latin typeface="Arial Black" panose="020B0A04020102020204" pitchFamily="34" charset="0"/>
                </a:rPr>
                <a:t>Scholarship</a:t>
              </a:r>
              <a:r>
                <a:rPr lang="en-US" sz="4000" dirty="0">
                  <a:latin typeface="Trebuchet MS" panose="020B0603020202020204" pitchFamily="34" charset="0"/>
                </a:rPr>
                <a:t> Catalog</a:t>
              </a:r>
              <a:endParaRPr lang="en-US" sz="5000" dirty="0">
                <a:latin typeface="Trebuchet MS" panose="020B0603020202020204" pitchFamily="34" charset="0"/>
              </a:endParaRPr>
            </a:p>
          </p:txBody>
        </p:sp>
      </p:grpSp>
      <p:sp>
        <p:nvSpPr>
          <p:cNvPr id="53" name="TextBox 52">
            <a:extLst>
              <a:ext uri="{FF2B5EF4-FFF2-40B4-BE49-F238E27FC236}">
                <a16:creationId xmlns:a16="http://schemas.microsoft.com/office/drawing/2014/main" id="{C3D498E3-0F89-C73F-E81F-FA999BB0D1EB}"/>
              </a:ext>
            </a:extLst>
          </p:cNvPr>
          <p:cNvSpPr txBox="1"/>
          <p:nvPr/>
        </p:nvSpPr>
        <p:spPr>
          <a:xfrm>
            <a:off x="4171778" y="4520232"/>
            <a:ext cx="7448094" cy="1785104"/>
          </a:xfrm>
          <a:prstGeom prst="rect">
            <a:avLst/>
          </a:prstGeom>
          <a:solidFill>
            <a:schemeClr val="bg1"/>
          </a:solidFill>
          <a:effectLst/>
        </p:spPr>
        <p:txBody>
          <a:bodyPr wrap="square">
            <a:spAutoFit/>
          </a:bodyPr>
          <a:lstStyle/>
          <a:p>
            <a:pPr marL="342900" indent="-342900">
              <a:buFont typeface="Arial" panose="020B0604020202020204" pitchFamily="34" charset="0"/>
              <a:buChar char="•"/>
            </a:pPr>
            <a:r>
              <a:rPr lang="en-US" sz="2200" dirty="0"/>
              <a:t>Select the “Memberships/Employers” button at top of online catalog</a:t>
            </a:r>
          </a:p>
          <a:p>
            <a:pPr marL="342900" indent="-342900">
              <a:buFont typeface="Arial" panose="020B0604020202020204" pitchFamily="34" charset="0"/>
              <a:buChar char="•"/>
            </a:pPr>
            <a:r>
              <a:rPr lang="en-US" sz="2200" dirty="0"/>
              <a:t>Think about affiliations with your parents/caregivers/family members or yourself</a:t>
            </a:r>
          </a:p>
          <a:p>
            <a:pPr marL="800100" lvl="1" indent="-342900">
              <a:buFont typeface="Arial" panose="020B0604020202020204" pitchFamily="34" charset="0"/>
              <a:buChar char="•"/>
            </a:pPr>
            <a:r>
              <a:rPr lang="en-US" sz="2200" i="1" dirty="0"/>
              <a:t>Example: A union your parent/caregiver belongs to</a:t>
            </a:r>
          </a:p>
        </p:txBody>
      </p:sp>
      <p:sp>
        <p:nvSpPr>
          <p:cNvPr id="10" name="Rectangle 9">
            <a:extLst>
              <a:ext uri="{FF2B5EF4-FFF2-40B4-BE49-F238E27FC236}">
                <a16:creationId xmlns:a16="http://schemas.microsoft.com/office/drawing/2014/main" id="{0D1422A6-8879-A07D-6684-C92F73BA4413}"/>
              </a:ext>
            </a:extLst>
          </p:cNvPr>
          <p:cNvSpPr/>
          <p:nvPr/>
        </p:nvSpPr>
        <p:spPr>
          <a:xfrm flipV="1">
            <a:off x="3201688" y="5091335"/>
            <a:ext cx="451122" cy="102869"/>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C78BCCC-E957-72D9-0E5C-0B688A3AAA08}"/>
              </a:ext>
            </a:extLst>
          </p:cNvPr>
          <p:cNvSpPr txBox="1"/>
          <p:nvPr/>
        </p:nvSpPr>
        <p:spPr>
          <a:xfrm>
            <a:off x="705432" y="4643410"/>
            <a:ext cx="2428410" cy="1384995"/>
          </a:xfrm>
          <a:prstGeom prst="rect">
            <a:avLst/>
          </a:prstGeom>
          <a:noFill/>
        </p:spPr>
        <p:txBody>
          <a:bodyPr wrap="square" rtlCol="0">
            <a:spAutoFit/>
          </a:bodyPr>
          <a:lstStyle/>
          <a:p>
            <a:r>
              <a:rPr lang="en-US" sz="2800" b="1" dirty="0"/>
              <a:t>Membership or Employer-Based Funds</a:t>
            </a:r>
          </a:p>
        </p:txBody>
      </p:sp>
      <p:sp>
        <p:nvSpPr>
          <p:cNvPr id="8" name="Rectangle 7">
            <a:extLst>
              <a:ext uri="{FF2B5EF4-FFF2-40B4-BE49-F238E27FC236}">
                <a16:creationId xmlns:a16="http://schemas.microsoft.com/office/drawing/2014/main" id="{ED63F6F0-DB31-449D-A82D-5AB4FFEDFFCA}"/>
              </a:ext>
            </a:extLst>
          </p:cNvPr>
          <p:cNvSpPr/>
          <p:nvPr/>
        </p:nvSpPr>
        <p:spPr>
          <a:xfrm>
            <a:off x="3133842" y="2499027"/>
            <a:ext cx="451122" cy="10287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22A387E-AAA1-4A98-8723-4724115EBD8C}"/>
              </a:ext>
            </a:extLst>
          </p:cNvPr>
          <p:cNvSpPr txBox="1"/>
          <p:nvPr/>
        </p:nvSpPr>
        <p:spPr>
          <a:xfrm>
            <a:off x="680178" y="2059106"/>
            <a:ext cx="2428410" cy="954107"/>
          </a:xfrm>
          <a:prstGeom prst="rect">
            <a:avLst/>
          </a:prstGeom>
          <a:noFill/>
        </p:spPr>
        <p:txBody>
          <a:bodyPr wrap="square" rtlCol="0">
            <a:spAutoFit/>
          </a:bodyPr>
          <a:lstStyle/>
          <a:p>
            <a:r>
              <a:rPr lang="en-US" sz="2800" b="1" dirty="0"/>
              <a:t>Keyword Search</a:t>
            </a:r>
          </a:p>
        </p:txBody>
      </p:sp>
      <p:sp>
        <p:nvSpPr>
          <p:cNvPr id="38" name="TextBox 37">
            <a:extLst>
              <a:ext uri="{FF2B5EF4-FFF2-40B4-BE49-F238E27FC236}">
                <a16:creationId xmlns:a16="http://schemas.microsoft.com/office/drawing/2014/main" id="{DC72E30E-EF21-A1A4-7364-492BB5D58892}"/>
              </a:ext>
            </a:extLst>
          </p:cNvPr>
          <p:cNvSpPr txBox="1"/>
          <p:nvPr/>
        </p:nvSpPr>
        <p:spPr>
          <a:xfrm>
            <a:off x="4171778" y="1657910"/>
            <a:ext cx="7562393" cy="2862322"/>
          </a:xfrm>
          <a:prstGeom prst="rect">
            <a:avLst/>
          </a:prstGeom>
          <a:solidFill>
            <a:schemeClr val="bg1"/>
          </a:solidFill>
          <a:effectLst/>
        </p:spPr>
        <p:txBody>
          <a:bodyPr wrap="square" rtlCol="0">
            <a:spAutoFit/>
          </a:bodyPr>
          <a:lstStyle/>
          <a:p>
            <a:pPr marL="342900" indent="-342900">
              <a:buFont typeface="Arial" panose="020B0604020202020204" pitchFamily="34" charset="0"/>
              <a:buChar char="•"/>
            </a:pPr>
            <a:r>
              <a:rPr lang="en-US" sz="2200" dirty="0"/>
              <a:t>Use CTRL + F in the </a:t>
            </a:r>
            <a:r>
              <a:rPr lang="en-US" sz="2200" b="1" dirty="0"/>
              <a:t>PDF catalog </a:t>
            </a:r>
            <a:r>
              <a:rPr lang="en-US" sz="2200" dirty="0"/>
              <a:t>to do a keyword search.</a:t>
            </a:r>
          </a:p>
          <a:p>
            <a:pPr marL="800100" lvl="1" indent="-342900">
              <a:buFont typeface="Arial" panose="020B0604020202020204" pitchFamily="34" charset="0"/>
              <a:buChar char="•"/>
            </a:pPr>
            <a:r>
              <a:rPr lang="en-US" sz="2200" i="1" dirty="0"/>
              <a:t>Example: Use “Sports” to find scholarships related to athletics</a:t>
            </a:r>
          </a:p>
          <a:p>
            <a:pPr marL="800100" lvl="1" indent="-342900">
              <a:buFont typeface="Arial" panose="020B0604020202020204" pitchFamily="34" charset="0"/>
              <a:buChar char="•"/>
            </a:pPr>
            <a:r>
              <a:rPr lang="en-US" sz="2200" i="1" dirty="0"/>
              <a:t>Example: Use “Marion” to find scholarships open to residents of Marion County</a:t>
            </a:r>
          </a:p>
          <a:p>
            <a:pPr marL="800100" lvl="1" indent="-342900">
              <a:buFont typeface="Arial" panose="020B0604020202020204" pitchFamily="34" charset="0"/>
              <a:buChar char="•"/>
            </a:pPr>
            <a:r>
              <a:rPr lang="en-US" sz="2200" i="1" dirty="0"/>
              <a:t>Example: use “trade” / “vocational” / “career and technical education” </a:t>
            </a:r>
          </a:p>
          <a:p>
            <a:pPr marL="800100" lvl="1" indent="-342900">
              <a:buFont typeface="Arial" panose="020B0604020202020204" pitchFamily="34" charset="0"/>
              <a:buChar char="•"/>
            </a:pPr>
            <a:endParaRPr lang="en-US" sz="2200" i="1" dirty="0"/>
          </a:p>
        </p:txBody>
      </p:sp>
    </p:spTree>
    <p:extLst>
      <p:ext uri="{BB962C8B-B14F-4D97-AF65-F5344CB8AC3E}">
        <p14:creationId xmlns:p14="http://schemas.microsoft.com/office/powerpoint/2010/main" val="996566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AB30D6-F1CB-42FD-A77C-484D67F5A58F}"/>
              </a:ext>
            </a:extLst>
          </p:cNvPr>
          <p:cNvGrpSpPr/>
          <p:nvPr/>
        </p:nvGrpSpPr>
        <p:grpSpPr>
          <a:xfrm>
            <a:off x="411480" y="347472"/>
            <a:ext cx="6654406" cy="935309"/>
            <a:chOff x="838200" y="339436"/>
            <a:chExt cx="4426819" cy="935309"/>
          </a:xfrm>
        </p:grpSpPr>
        <p:sp>
          <p:nvSpPr>
            <p:cNvPr id="3" name="TextBox 2">
              <a:extLst>
                <a:ext uri="{FF2B5EF4-FFF2-40B4-BE49-F238E27FC236}">
                  <a16:creationId xmlns:a16="http://schemas.microsoft.com/office/drawing/2014/main" id="{105C5F59-485C-401B-BDA2-1ED1F615CD49}"/>
                </a:ext>
              </a:extLst>
            </p:cNvPr>
            <p:cNvSpPr txBox="1"/>
            <p:nvPr/>
          </p:nvSpPr>
          <p:spPr>
            <a:xfrm>
              <a:off x="838200" y="339436"/>
              <a:ext cx="39970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5"/>
                  </a:solidFill>
                  <a:effectLst/>
                  <a:uLnTx/>
                  <a:uFillTx/>
                  <a:latin typeface="Arial" panose="020B0604020202020204" pitchFamily="34" charset="0"/>
                  <a:ea typeface="+mn-ea"/>
                  <a:cs typeface="Arial" panose="020B0604020202020204" pitchFamily="34" charset="0"/>
                </a:rPr>
                <a:t>Scholarship Search</a:t>
              </a:r>
            </a:p>
          </p:txBody>
        </p:sp>
        <p:sp>
          <p:nvSpPr>
            <p:cNvPr id="4" name="TextBox 3">
              <a:extLst>
                <a:ext uri="{FF2B5EF4-FFF2-40B4-BE49-F238E27FC236}">
                  <a16:creationId xmlns:a16="http://schemas.microsoft.com/office/drawing/2014/main" id="{C83C8DF7-4DBE-48B6-9197-CBD567429753}"/>
                </a:ext>
              </a:extLst>
            </p:cNvPr>
            <p:cNvSpPr txBox="1"/>
            <p:nvPr/>
          </p:nvSpPr>
          <p:spPr>
            <a:xfrm>
              <a:off x="838200" y="566859"/>
              <a:ext cx="4426819" cy="707886"/>
            </a:xfrm>
            <a:prstGeom prst="rect">
              <a:avLst/>
            </a:prstGeom>
            <a:noFill/>
          </p:spPr>
          <p:txBody>
            <a:bodyPr wrap="square" rtlCol="0">
              <a:spAutoFit/>
            </a:bodyPr>
            <a:lstStyle/>
            <a:p>
              <a:r>
                <a:rPr lang="en-US" sz="4000" dirty="0">
                  <a:latin typeface="Arial Black" panose="020B0A04020102020204" pitchFamily="34" charset="0"/>
                </a:rPr>
                <a:t>Scholarship</a:t>
              </a:r>
              <a:r>
                <a:rPr lang="en-US" sz="4000" dirty="0">
                  <a:latin typeface="Trebuchet MS" panose="020B0603020202020204" pitchFamily="34" charset="0"/>
                </a:rPr>
                <a:t> </a:t>
              </a:r>
              <a:r>
                <a:rPr lang="en-US" sz="4000" dirty="0">
                  <a:latin typeface="Trebuchet MS" panose="020B0603020202020204" pitchFamily="34" charset="0"/>
                  <a:ea typeface="Tahoma" panose="020B0604030504040204" pitchFamily="34" charset="0"/>
                  <a:cs typeface="Tahoma" panose="020B0604030504040204" pitchFamily="34" charset="0"/>
                </a:rPr>
                <a:t>Catalog</a:t>
              </a:r>
              <a:endParaRPr lang="en-US" sz="5000" dirty="0">
                <a:latin typeface="Trebuchet MS" panose="020B0603020202020204" pitchFamily="34" charset="0"/>
                <a:ea typeface="Tahoma" panose="020B0604030504040204" pitchFamily="34" charset="0"/>
                <a:cs typeface="Tahoma" panose="020B0604030504040204" pitchFamily="34" charset="0"/>
              </a:endParaRPr>
            </a:p>
          </p:txBody>
        </p:sp>
      </p:grpSp>
      <p:sp>
        <p:nvSpPr>
          <p:cNvPr id="53" name="TextBox 52">
            <a:extLst>
              <a:ext uri="{FF2B5EF4-FFF2-40B4-BE49-F238E27FC236}">
                <a16:creationId xmlns:a16="http://schemas.microsoft.com/office/drawing/2014/main" id="{C3D498E3-0F89-C73F-E81F-FA999BB0D1EB}"/>
              </a:ext>
            </a:extLst>
          </p:cNvPr>
          <p:cNvSpPr txBox="1"/>
          <p:nvPr/>
        </p:nvSpPr>
        <p:spPr>
          <a:xfrm>
            <a:off x="4503711" y="2008656"/>
            <a:ext cx="7448094" cy="4154984"/>
          </a:xfrm>
          <a:prstGeom prst="rect">
            <a:avLst/>
          </a:prstGeom>
          <a:solidFill>
            <a:schemeClr val="bg1"/>
          </a:solidFill>
          <a:effectLst/>
        </p:spPr>
        <p:txBody>
          <a:bodyPr wrap="square">
            <a:spAutoFit/>
          </a:bodyPr>
          <a:lstStyle/>
          <a:p>
            <a:pPr marL="342900" indent="-342900">
              <a:buFont typeface="Arial" panose="020B0604020202020204" pitchFamily="34" charset="0"/>
              <a:buChar char="•"/>
            </a:pPr>
            <a:r>
              <a:rPr lang="en-US" sz="2200" dirty="0"/>
              <a:t>Students must be attending a </a:t>
            </a:r>
            <a:r>
              <a:rPr lang="en-US" sz="2200" i="1" dirty="0"/>
              <a:t>Title IV eligible school </a:t>
            </a:r>
            <a:r>
              <a:rPr lang="en-US" sz="2200" dirty="0"/>
              <a:t>in the US. </a:t>
            </a:r>
          </a:p>
          <a:p>
            <a:endParaRPr lang="en-US" sz="2200" dirty="0"/>
          </a:p>
          <a:p>
            <a:pPr marL="342900" indent="-342900">
              <a:buFont typeface="Arial" panose="020B0604020202020204" pitchFamily="34" charset="0"/>
              <a:buChar char="•"/>
            </a:pPr>
            <a:r>
              <a:rPr lang="en-US" sz="2200" dirty="0"/>
              <a:t>Not all OSAC Scholarship funds permit usage at private, for-profit institutions. Look at the eligibility criteria in Catalog.</a:t>
            </a:r>
          </a:p>
          <a:p>
            <a:endParaRPr lang="en-US" sz="2200" dirty="0"/>
          </a:p>
          <a:p>
            <a:pPr marL="342900" indent="-342900">
              <a:buFont typeface="Arial" panose="020B0604020202020204" pitchFamily="34" charset="0"/>
              <a:buChar char="•"/>
            </a:pPr>
            <a:r>
              <a:rPr lang="en-US" sz="2200" dirty="0"/>
              <a:t>If a scholarship is only for US citizens, then it will state that explicitly in the Catalog. (If it does </a:t>
            </a:r>
            <a:r>
              <a:rPr lang="en-US" sz="2200" i="1" dirty="0"/>
              <a:t>not</a:t>
            </a:r>
            <a:r>
              <a:rPr lang="en-US" sz="2200" dirty="0"/>
              <a:t> list this restriction, then undocumented/DACA students are welcome to apply.)</a:t>
            </a:r>
          </a:p>
          <a:p>
            <a:endParaRPr lang="en-US" sz="2200" dirty="0"/>
          </a:p>
          <a:p>
            <a:pPr marL="342900" indent="-342900">
              <a:buFont typeface="Arial" panose="020B0604020202020204" pitchFamily="34" charset="0"/>
              <a:buChar char="•"/>
            </a:pPr>
            <a:r>
              <a:rPr lang="en-US" sz="2200" dirty="0"/>
              <a:t>You will see “preference” listed for some criteria such as major, college choice, demographics, etc. </a:t>
            </a:r>
          </a:p>
        </p:txBody>
      </p:sp>
      <p:sp>
        <p:nvSpPr>
          <p:cNvPr id="10" name="Rectangle 9">
            <a:extLst>
              <a:ext uri="{FF2B5EF4-FFF2-40B4-BE49-F238E27FC236}">
                <a16:creationId xmlns:a16="http://schemas.microsoft.com/office/drawing/2014/main" id="{0D1422A6-8879-A07D-6684-C92F73BA4413}"/>
              </a:ext>
            </a:extLst>
          </p:cNvPr>
          <p:cNvSpPr/>
          <p:nvPr/>
        </p:nvSpPr>
        <p:spPr>
          <a:xfrm>
            <a:off x="3513122" y="3997660"/>
            <a:ext cx="451122" cy="10287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C78BCCC-E957-72D9-0E5C-0B688A3AAA08}"/>
              </a:ext>
            </a:extLst>
          </p:cNvPr>
          <p:cNvSpPr txBox="1"/>
          <p:nvPr/>
        </p:nvSpPr>
        <p:spPr>
          <a:xfrm>
            <a:off x="452566" y="3496042"/>
            <a:ext cx="2963091" cy="1384995"/>
          </a:xfrm>
          <a:prstGeom prst="rect">
            <a:avLst/>
          </a:prstGeom>
          <a:noFill/>
        </p:spPr>
        <p:txBody>
          <a:bodyPr wrap="square" rtlCol="0">
            <a:spAutoFit/>
          </a:bodyPr>
          <a:lstStyle/>
          <a:p>
            <a:r>
              <a:rPr lang="en-US" sz="2800" b="1" dirty="0"/>
              <a:t>Interpreting Scholarship Details &amp; Criteria</a:t>
            </a:r>
          </a:p>
        </p:txBody>
      </p:sp>
    </p:spTree>
    <p:extLst>
      <p:ext uri="{BB962C8B-B14F-4D97-AF65-F5344CB8AC3E}">
        <p14:creationId xmlns:p14="http://schemas.microsoft.com/office/powerpoint/2010/main" val="4290542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AB30D6-F1CB-42FD-A77C-484D67F5A58F}"/>
              </a:ext>
            </a:extLst>
          </p:cNvPr>
          <p:cNvGrpSpPr/>
          <p:nvPr/>
        </p:nvGrpSpPr>
        <p:grpSpPr>
          <a:xfrm>
            <a:off x="411480" y="347472"/>
            <a:ext cx="6654406" cy="935309"/>
            <a:chOff x="838200" y="339436"/>
            <a:chExt cx="4426819" cy="935309"/>
          </a:xfrm>
        </p:grpSpPr>
        <p:sp>
          <p:nvSpPr>
            <p:cNvPr id="3" name="TextBox 2">
              <a:extLst>
                <a:ext uri="{FF2B5EF4-FFF2-40B4-BE49-F238E27FC236}">
                  <a16:creationId xmlns:a16="http://schemas.microsoft.com/office/drawing/2014/main" id="{105C5F59-485C-401B-BDA2-1ED1F615CD49}"/>
                </a:ext>
              </a:extLst>
            </p:cNvPr>
            <p:cNvSpPr txBox="1"/>
            <p:nvPr/>
          </p:nvSpPr>
          <p:spPr>
            <a:xfrm>
              <a:off x="838200" y="339436"/>
              <a:ext cx="39970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5"/>
                  </a:solidFill>
                  <a:effectLst/>
                  <a:uLnTx/>
                  <a:uFillTx/>
                  <a:latin typeface="Arial" panose="020B0604020202020204" pitchFamily="34" charset="0"/>
                  <a:ea typeface="+mn-ea"/>
                  <a:cs typeface="Arial" panose="020B0604020202020204" pitchFamily="34" charset="0"/>
                </a:rPr>
                <a:t>Scholarship Search</a:t>
              </a:r>
            </a:p>
          </p:txBody>
        </p:sp>
        <p:sp>
          <p:nvSpPr>
            <p:cNvPr id="4" name="TextBox 3">
              <a:extLst>
                <a:ext uri="{FF2B5EF4-FFF2-40B4-BE49-F238E27FC236}">
                  <a16:creationId xmlns:a16="http://schemas.microsoft.com/office/drawing/2014/main" id="{C83C8DF7-4DBE-48B6-9197-CBD567429753}"/>
                </a:ext>
              </a:extLst>
            </p:cNvPr>
            <p:cNvSpPr txBox="1"/>
            <p:nvPr/>
          </p:nvSpPr>
          <p:spPr>
            <a:xfrm>
              <a:off x="838200" y="566859"/>
              <a:ext cx="4426819" cy="707886"/>
            </a:xfrm>
            <a:prstGeom prst="rect">
              <a:avLst/>
            </a:prstGeom>
            <a:noFill/>
          </p:spPr>
          <p:txBody>
            <a:bodyPr wrap="square" rtlCol="0">
              <a:spAutoFit/>
            </a:bodyPr>
            <a:lstStyle/>
            <a:p>
              <a:r>
                <a:rPr lang="en-US" sz="4000" dirty="0">
                  <a:latin typeface="Arial Black" panose="020B0A04020102020204" pitchFamily="34" charset="0"/>
                </a:rPr>
                <a:t>Scholarship</a:t>
              </a:r>
              <a:r>
                <a:rPr lang="en-US" sz="4000" dirty="0">
                  <a:latin typeface="Trebuchet MS" panose="020B0603020202020204" pitchFamily="34" charset="0"/>
                </a:rPr>
                <a:t> </a:t>
              </a:r>
              <a:r>
                <a:rPr lang="en-US" sz="4000" dirty="0">
                  <a:latin typeface="Trebuchet MS" panose="020B0603020202020204" pitchFamily="34" charset="0"/>
                  <a:ea typeface="Tahoma" panose="020B0604030504040204" pitchFamily="34" charset="0"/>
                  <a:cs typeface="Tahoma" panose="020B0604030504040204" pitchFamily="34" charset="0"/>
                </a:rPr>
                <a:t>Catalog</a:t>
              </a:r>
              <a:endParaRPr lang="en-US" sz="5000" dirty="0">
                <a:latin typeface="Trebuchet MS" panose="020B0603020202020204" pitchFamily="34" charset="0"/>
                <a:ea typeface="Tahoma" panose="020B0604030504040204" pitchFamily="34" charset="0"/>
                <a:cs typeface="Tahoma" panose="020B0604030504040204" pitchFamily="34" charset="0"/>
              </a:endParaRPr>
            </a:p>
          </p:txBody>
        </p:sp>
      </p:grpSp>
      <p:sp>
        <p:nvSpPr>
          <p:cNvPr id="53" name="TextBox 52">
            <a:extLst>
              <a:ext uri="{FF2B5EF4-FFF2-40B4-BE49-F238E27FC236}">
                <a16:creationId xmlns:a16="http://schemas.microsoft.com/office/drawing/2014/main" id="{C3D498E3-0F89-C73F-E81F-FA999BB0D1EB}"/>
              </a:ext>
            </a:extLst>
          </p:cNvPr>
          <p:cNvSpPr txBox="1"/>
          <p:nvPr/>
        </p:nvSpPr>
        <p:spPr>
          <a:xfrm>
            <a:off x="4579911" y="1510204"/>
            <a:ext cx="7448094" cy="5109091"/>
          </a:xfrm>
          <a:prstGeom prst="rect">
            <a:avLst/>
          </a:prstGeom>
          <a:solidFill>
            <a:schemeClr val="bg1"/>
          </a:solidFill>
          <a:effectLst/>
        </p:spPr>
        <p:txBody>
          <a:bodyPr wrap="square">
            <a:spAutoFit/>
          </a:bodyPr>
          <a:lstStyle/>
          <a:p>
            <a:pPr marL="457200" indent="-457200">
              <a:buFont typeface="+mj-lt"/>
              <a:buAutoNum type="arabicPeriod"/>
            </a:pPr>
            <a:r>
              <a:rPr lang="en-US" sz="2200" dirty="0"/>
              <a:t>“One-time award” = Only available for 1 year</a:t>
            </a:r>
          </a:p>
          <a:p>
            <a:pPr marL="457200" indent="-457200">
              <a:buFont typeface="+mj-lt"/>
              <a:buAutoNum type="arabicPeriod"/>
            </a:pPr>
            <a:endParaRPr lang="en-US" sz="2200" dirty="0"/>
          </a:p>
          <a:p>
            <a:pPr marL="457200" indent="-457200">
              <a:buFont typeface="+mj-lt"/>
              <a:buAutoNum type="arabicPeriod"/>
            </a:pPr>
            <a:endParaRPr lang="en-US" sz="2200" dirty="0"/>
          </a:p>
          <a:p>
            <a:pPr marL="457200" indent="-457200">
              <a:buFont typeface="+mj-lt"/>
              <a:buAutoNum type="arabicPeriod"/>
            </a:pPr>
            <a:r>
              <a:rPr lang="en-US" sz="2200" dirty="0"/>
              <a:t>“Apply-compete annually” = Student may receive funds for multiple years. They must complete a </a:t>
            </a:r>
            <a:r>
              <a:rPr lang="en-US" sz="2200" i="1" u="sng" dirty="0"/>
              <a:t>full</a:t>
            </a:r>
            <a:r>
              <a:rPr lang="en-US" sz="2200" dirty="0"/>
              <a:t> OSAC application each year. They “compete” among other applicants and are not guaranteed an award each year.</a:t>
            </a:r>
          </a:p>
          <a:p>
            <a:pPr marL="457200" indent="-457200">
              <a:buFont typeface="+mj-lt"/>
              <a:buAutoNum type="arabicPeriod"/>
            </a:pPr>
            <a:endParaRPr lang="en-US" sz="2200" dirty="0"/>
          </a:p>
          <a:p>
            <a:pPr marL="457200" indent="-457200">
              <a:buFont typeface="+mj-lt"/>
              <a:buAutoNum type="arabicPeriod"/>
            </a:pPr>
            <a:endParaRPr lang="en-US" sz="2200" dirty="0"/>
          </a:p>
          <a:p>
            <a:pPr marL="457200" indent="-457200">
              <a:buFont typeface="+mj-lt"/>
              <a:buAutoNum type="arabicPeriod"/>
            </a:pPr>
            <a:r>
              <a:rPr lang="en-US" sz="2200" dirty="0"/>
              <a:t>“Automatically renewable” = Student may receive funds for multiple years. They must complete the annual </a:t>
            </a:r>
            <a:r>
              <a:rPr lang="en-US" sz="2200" i="1" u="sng" dirty="0"/>
              <a:t>renewal</a:t>
            </a:r>
            <a:r>
              <a:rPr lang="en-US" sz="2200" dirty="0"/>
              <a:t> application* They will continue to receive the award if they meet all eligibility criteria.</a:t>
            </a:r>
            <a:r>
              <a:rPr lang="en-US" sz="2000" dirty="0"/>
              <a:t> </a:t>
            </a:r>
          </a:p>
          <a:p>
            <a:pPr marL="457200" indent="-457200">
              <a:buFont typeface="+mj-lt"/>
              <a:buAutoNum type="arabicPeriod"/>
            </a:pPr>
            <a:endParaRPr lang="en-US" sz="2000" dirty="0"/>
          </a:p>
          <a:p>
            <a:pPr lvl="1"/>
            <a:r>
              <a:rPr lang="en-US" sz="2000" dirty="0"/>
              <a:t>*They may need to submit the FAFSA/ORSAA as well.</a:t>
            </a:r>
          </a:p>
        </p:txBody>
      </p:sp>
      <p:sp>
        <p:nvSpPr>
          <p:cNvPr id="10" name="Rectangle 9">
            <a:extLst>
              <a:ext uri="{FF2B5EF4-FFF2-40B4-BE49-F238E27FC236}">
                <a16:creationId xmlns:a16="http://schemas.microsoft.com/office/drawing/2014/main" id="{0D1422A6-8879-A07D-6684-C92F73BA4413}"/>
              </a:ext>
            </a:extLst>
          </p:cNvPr>
          <p:cNvSpPr/>
          <p:nvPr/>
        </p:nvSpPr>
        <p:spPr>
          <a:xfrm>
            <a:off x="3513122" y="3238120"/>
            <a:ext cx="451122" cy="10287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C78BCCC-E957-72D9-0E5C-0B688A3AAA08}"/>
              </a:ext>
            </a:extLst>
          </p:cNvPr>
          <p:cNvSpPr txBox="1"/>
          <p:nvPr/>
        </p:nvSpPr>
        <p:spPr>
          <a:xfrm>
            <a:off x="1001153" y="3027945"/>
            <a:ext cx="2963091" cy="523220"/>
          </a:xfrm>
          <a:prstGeom prst="rect">
            <a:avLst/>
          </a:prstGeom>
          <a:noFill/>
        </p:spPr>
        <p:txBody>
          <a:bodyPr wrap="square" rtlCol="0">
            <a:spAutoFit/>
          </a:bodyPr>
          <a:lstStyle/>
          <a:p>
            <a:r>
              <a:rPr lang="en-US" sz="2800" b="1" dirty="0"/>
              <a:t>Apply Type </a:t>
            </a:r>
          </a:p>
        </p:txBody>
      </p:sp>
    </p:spTree>
    <p:extLst>
      <p:ext uri="{BB962C8B-B14F-4D97-AF65-F5344CB8AC3E}">
        <p14:creationId xmlns:p14="http://schemas.microsoft.com/office/powerpoint/2010/main" val="2099012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B0CA799-BE4B-49B9-91FF-37FC26493614}"/>
              </a:ext>
            </a:extLst>
          </p:cNvPr>
          <p:cNvGrpSpPr/>
          <p:nvPr/>
        </p:nvGrpSpPr>
        <p:grpSpPr>
          <a:xfrm>
            <a:off x="413908" y="347472"/>
            <a:ext cx="11364184" cy="935309"/>
            <a:chOff x="838200" y="339436"/>
            <a:chExt cx="7559981" cy="935309"/>
          </a:xfrm>
        </p:grpSpPr>
        <p:sp>
          <p:nvSpPr>
            <p:cNvPr id="3" name="TextBox 2">
              <a:extLst>
                <a:ext uri="{FF2B5EF4-FFF2-40B4-BE49-F238E27FC236}">
                  <a16:creationId xmlns:a16="http://schemas.microsoft.com/office/drawing/2014/main" id="{14BD7A6A-84FE-44C6-B321-33A0165A42B3}"/>
                </a:ext>
              </a:extLst>
            </p:cNvPr>
            <p:cNvSpPr txBox="1"/>
            <p:nvPr/>
          </p:nvSpPr>
          <p:spPr>
            <a:xfrm>
              <a:off x="838200" y="339436"/>
              <a:ext cx="39970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5"/>
                  </a:solidFill>
                  <a:effectLst/>
                  <a:uLnTx/>
                  <a:uFillTx/>
                  <a:latin typeface="Arial" panose="020B0604020202020204" pitchFamily="34" charset="0"/>
                  <a:ea typeface="+mn-ea"/>
                  <a:cs typeface="Arial" panose="020B0604020202020204" pitchFamily="34" charset="0"/>
                </a:rPr>
                <a:t>OSAC Scholarship Application Tips</a:t>
              </a:r>
              <a:r>
                <a:rPr kumimoji="0" lang="en-US" sz="2000" b="0" i="0" u="none" strike="noStrike" kern="1200" cap="none" spc="0" normalizeH="0" baseline="0" noProof="0" dirty="0">
                  <a:ln>
                    <a:noFill/>
                  </a:ln>
                  <a:solidFill>
                    <a:srgbClr val="3F2500"/>
                  </a:solidFill>
                  <a:effectLst/>
                  <a:uLnTx/>
                  <a:uFillTx/>
                  <a:latin typeface="Arial" panose="020B0604020202020204" pitchFamily="34" charset="0"/>
                  <a:ea typeface="+mn-ea"/>
                  <a:cs typeface="Arial" panose="020B0604020202020204" pitchFamily="34" charset="0"/>
                </a:rPr>
                <a:t>:</a:t>
              </a:r>
            </a:p>
          </p:txBody>
        </p:sp>
        <p:sp>
          <p:nvSpPr>
            <p:cNvPr id="4" name="TextBox 3">
              <a:extLst>
                <a:ext uri="{FF2B5EF4-FFF2-40B4-BE49-F238E27FC236}">
                  <a16:creationId xmlns:a16="http://schemas.microsoft.com/office/drawing/2014/main" id="{7FE78A8E-EEB5-44A9-A84B-E634D8308250}"/>
                </a:ext>
              </a:extLst>
            </p:cNvPr>
            <p:cNvSpPr txBox="1"/>
            <p:nvPr/>
          </p:nvSpPr>
          <p:spPr>
            <a:xfrm>
              <a:off x="838200" y="566859"/>
              <a:ext cx="75599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Example</a:t>
              </a:r>
              <a:endParaRPr kumimoji="0" lang="en-US" sz="5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pSp>
      <p:sp>
        <p:nvSpPr>
          <p:cNvPr id="7" name="TextBox 6">
            <a:extLst>
              <a:ext uri="{FF2B5EF4-FFF2-40B4-BE49-F238E27FC236}">
                <a16:creationId xmlns:a16="http://schemas.microsoft.com/office/drawing/2014/main" id="{CDC2B259-0BEC-A5A6-3BFF-5D973258E06E}"/>
              </a:ext>
            </a:extLst>
          </p:cNvPr>
          <p:cNvSpPr txBox="1"/>
          <p:nvPr/>
        </p:nvSpPr>
        <p:spPr>
          <a:xfrm>
            <a:off x="9677012" y="3473355"/>
            <a:ext cx="2101079"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Keep track of the name and number of the scholarship. Return to the application to search and add to your application.</a:t>
            </a:r>
          </a:p>
        </p:txBody>
      </p:sp>
      <p:pic>
        <p:nvPicPr>
          <p:cNvPr id="8" name="Picture 7">
            <a:extLst>
              <a:ext uri="{FF2B5EF4-FFF2-40B4-BE49-F238E27FC236}">
                <a16:creationId xmlns:a16="http://schemas.microsoft.com/office/drawing/2014/main" id="{F7222FC7-33FB-480D-A0A5-A17B28BA669F}"/>
              </a:ext>
            </a:extLst>
          </p:cNvPr>
          <p:cNvPicPr>
            <a:picLocks noChangeAspect="1"/>
          </p:cNvPicPr>
          <p:nvPr/>
        </p:nvPicPr>
        <p:blipFill>
          <a:blip r:embed="rId3"/>
          <a:stretch>
            <a:fillRect/>
          </a:stretch>
        </p:blipFill>
        <p:spPr>
          <a:xfrm>
            <a:off x="655787" y="2047602"/>
            <a:ext cx="8877707" cy="4235503"/>
          </a:xfrm>
          <a:prstGeom prst="rect">
            <a:avLst/>
          </a:prstGeom>
        </p:spPr>
      </p:pic>
    </p:spTree>
    <p:extLst>
      <p:ext uri="{BB962C8B-B14F-4D97-AF65-F5344CB8AC3E}">
        <p14:creationId xmlns:p14="http://schemas.microsoft.com/office/powerpoint/2010/main" val="176844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F8FD3121-FABE-4499-94BC-8CC16746A852}"/>
              </a:ext>
            </a:extLst>
          </p:cNvPr>
          <p:cNvGrpSpPr/>
          <p:nvPr/>
        </p:nvGrpSpPr>
        <p:grpSpPr>
          <a:xfrm>
            <a:off x="413906" y="346363"/>
            <a:ext cx="3997036" cy="1298844"/>
            <a:chOff x="838200" y="339436"/>
            <a:chExt cx="3997036" cy="1298844"/>
          </a:xfrm>
        </p:grpSpPr>
        <p:sp>
          <p:nvSpPr>
            <p:cNvPr id="40" name="TextBox 39">
              <a:extLst>
                <a:ext uri="{FF2B5EF4-FFF2-40B4-BE49-F238E27FC236}">
                  <a16:creationId xmlns:a16="http://schemas.microsoft.com/office/drawing/2014/main" id="{8F1300CC-2FAA-4A9B-B416-7D2F4D764DFB}"/>
                </a:ext>
              </a:extLst>
            </p:cNvPr>
            <p:cNvSpPr txBox="1"/>
            <p:nvPr/>
          </p:nvSpPr>
          <p:spPr>
            <a:xfrm>
              <a:off x="838200" y="339436"/>
              <a:ext cx="39970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Key</a:t>
              </a:r>
              <a:endParaRPr kumimoji="0" lang="en-US" sz="4000" b="0" i="0" u="none" strike="noStrike" kern="1200" cap="none" spc="0" normalizeH="0" baseline="0" noProof="0" dirty="0">
                <a:ln>
                  <a:noFill/>
                </a:ln>
                <a:solidFill>
                  <a:srgbClr val="E57200"/>
                </a:solidFill>
                <a:effectLst/>
                <a:uLnTx/>
                <a:uFillTx/>
                <a:latin typeface="Arial Black" panose="020B0A04020102020204" pitchFamily="34" charset="0"/>
                <a:ea typeface="+mn-ea"/>
                <a:cs typeface="+mn-cs"/>
              </a:endParaRPr>
            </a:p>
          </p:txBody>
        </p:sp>
        <p:sp>
          <p:nvSpPr>
            <p:cNvPr id="41" name="TextBox 40">
              <a:extLst>
                <a:ext uri="{FF2B5EF4-FFF2-40B4-BE49-F238E27FC236}">
                  <a16:creationId xmlns:a16="http://schemas.microsoft.com/office/drawing/2014/main" id="{33D69302-E3FB-4CD3-8614-B691D4AC316F}"/>
                </a:ext>
              </a:extLst>
            </p:cNvPr>
            <p:cNvSpPr txBox="1"/>
            <p:nvPr/>
          </p:nvSpPr>
          <p:spPr>
            <a:xfrm>
              <a:off x="838200" y="776506"/>
              <a:ext cx="3913909"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Topics</a:t>
              </a:r>
            </a:p>
          </p:txBody>
        </p:sp>
      </p:grpSp>
      <p:grpSp>
        <p:nvGrpSpPr>
          <p:cNvPr id="60" name="Group 59">
            <a:extLst>
              <a:ext uri="{FF2B5EF4-FFF2-40B4-BE49-F238E27FC236}">
                <a16:creationId xmlns:a16="http://schemas.microsoft.com/office/drawing/2014/main" id="{7B0DDACA-640A-4FEF-84B0-510459595D19}"/>
              </a:ext>
            </a:extLst>
          </p:cNvPr>
          <p:cNvGrpSpPr/>
          <p:nvPr/>
        </p:nvGrpSpPr>
        <p:grpSpPr>
          <a:xfrm>
            <a:off x="968367" y="2658284"/>
            <a:ext cx="2352242" cy="1882546"/>
            <a:chOff x="4793891" y="2743200"/>
            <a:chExt cx="2352242" cy="1882546"/>
          </a:xfrm>
        </p:grpSpPr>
        <p:grpSp>
          <p:nvGrpSpPr>
            <p:cNvPr id="61" name="Group 60">
              <a:extLst>
                <a:ext uri="{FF2B5EF4-FFF2-40B4-BE49-F238E27FC236}">
                  <a16:creationId xmlns:a16="http://schemas.microsoft.com/office/drawing/2014/main" id="{653F9976-FE94-4110-B6B2-B1E1142CDF42}"/>
                </a:ext>
              </a:extLst>
            </p:cNvPr>
            <p:cNvGrpSpPr/>
            <p:nvPr/>
          </p:nvGrpSpPr>
          <p:grpSpPr>
            <a:xfrm>
              <a:off x="4793891" y="2743200"/>
              <a:ext cx="2352242" cy="1882546"/>
              <a:chOff x="485128" y="2743200"/>
              <a:chExt cx="2352242" cy="1882546"/>
            </a:xfrm>
          </p:grpSpPr>
          <p:sp>
            <p:nvSpPr>
              <p:cNvPr id="63" name="Oval 62">
                <a:extLst>
                  <a:ext uri="{FF2B5EF4-FFF2-40B4-BE49-F238E27FC236}">
                    <a16:creationId xmlns:a16="http://schemas.microsoft.com/office/drawing/2014/main" id="{9146C177-EB31-4E22-B9EE-0CE72FD35DA7}"/>
                  </a:ext>
                </a:extLst>
              </p:cNvPr>
              <p:cNvSpPr/>
              <p:nvPr/>
            </p:nvSpPr>
            <p:spPr>
              <a:xfrm>
                <a:off x="907473" y="2743200"/>
                <a:ext cx="1371600" cy="1371600"/>
              </a:xfrm>
              <a:prstGeom prst="ellipse">
                <a:avLst/>
              </a:prstGeom>
              <a:solidFill>
                <a:srgbClr val="8B0C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3A5C5F9A-5AB2-4636-B32F-6E94184205AC}"/>
                  </a:ext>
                </a:extLst>
              </p:cNvPr>
              <p:cNvSpPr txBox="1"/>
              <p:nvPr/>
            </p:nvSpPr>
            <p:spPr>
              <a:xfrm>
                <a:off x="485128" y="4225636"/>
                <a:ext cx="235224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prstClr val="black"/>
                    </a:solidFill>
                    <a:latin typeface="Calibri" panose="020F0502020204030204"/>
                  </a:rPr>
                  <a:t>FAFSA/ORSAA</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62" name="Graphic 61" descr="Diploma roll with solid fill">
              <a:extLst>
                <a:ext uri="{FF2B5EF4-FFF2-40B4-BE49-F238E27FC236}">
                  <a16:creationId xmlns:a16="http://schemas.microsoft.com/office/drawing/2014/main" id="{E1FF6697-B563-4307-A6E1-2EC97092BA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44835" y="2971800"/>
              <a:ext cx="914400" cy="914400"/>
            </a:xfrm>
            <a:prstGeom prst="rect">
              <a:avLst/>
            </a:prstGeom>
          </p:spPr>
        </p:pic>
      </p:grpSp>
      <p:grpSp>
        <p:nvGrpSpPr>
          <p:cNvPr id="65" name="Group 64">
            <a:extLst>
              <a:ext uri="{FF2B5EF4-FFF2-40B4-BE49-F238E27FC236}">
                <a16:creationId xmlns:a16="http://schemas.microsoft.com/office/drawing/2014/main" id="{A3D99C06-DD0F-4B5F-93C2-E129273A8D59}"/>
              </a:ext>
            </a:extLst>
          </p:cNvPr>
          <p:cNvGrpSpPr/>
          <p:nvPr/>
        </p:nvGrpSpPr>
        <p:grpSpPr>
          <a:xfrm>
            <a:off x="6394414" y="2658284"/>
            <a:ext cx="1773381" cy="1882546"/>
            <a:chOff x="2854037" y="2743200"/>
            <a:chExt cx="1773381" cy="1882546"/>
          </a:xfrm>
        </p:grpSpPr>
        <p:grpSp>
          <p:nvGrpSpPr>
            <p:cNvPr id="66" name="Group 65">
              <a:extLst>
                <a:ext uri="{FF2B5EF4-FFF2-40B4-BE49-F238E27FC236}">
                  <a16:creationId xmlns:a16="http://schemas.microsoft.com/office/drawing/2014/main" id="{912BFFB0-9E2C-4A0E-9C58-A2F778D7D6AA}"/>
                </a:ext>
              </a:extLst>
            </p:cNvPr>
            <p:cNvGrpSpPr/>
            <p:nvPr/>
          </p:nvGrpSpPr>
          <p:grpSpPr>
            <a:xfrm>
              <a:off x="2854037" y="2743200"/>
              <a:ext cx="1773381" cy="1882546"/>
              <a:chOff x="768928" y="2743200"/>
              <a:chExt cx="1773381" cy="1882546"/>
            </a:xfrm>
          </p:grpSpPr>
          <p:sp>
            <p:nvSpPr>
              <p:cNvPr id="68" name="Oval 67">
                <a:extLst>
                  <a:ext uri="{FF2B5EF4-FFF2-40B4-BE49-F238E27FC236}">
                    <a16:creationId xmlns:a16="http://schemas.microsoft.com/office/drawing/2014/main" id="{1FF03217-EBBC-4AB5-9D26-9F7B4816C45B}"/>
                  </a:ext>
                </a:extLst>
              </p:cNvPr>
              <p:cNvSpPr/>
              <p:nvPr/>
            </p:nvSpPr>
            <p:spPr>
              <a:xfrm>
                <a:off x="907473" y="2743200"/>
                <a:ext cx="1371600" cy="1371600"/>
              </a:xfrm>
              <a:prstGeom prst="ellipse">
                <a:avLst/>
              </a:prstGeom>
              <a:solidFill>
                <a:srgbClr val="6E9E7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D467193C-0077-4773-9E09-78E6CE79E029}"/>
                  </a:ext>
                </a:extLst>
              </p:cNvPr>
              <p:cNvSpPr txBox="1"/>
              <p:nvPr/>
            </p:nvSpPr>
            <p:spPr>
              <a:xfrm>
                <a:off x="768928" y="4225636"/>
                <a:ext cx="177338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Scholarships</a:t>
                </a:r>
              </a:p>
            </p:txBody>
          </p:sp>
        </p:grpSp>
        <p:pic>
          <p:nvPicPr>
            <p:cNvPr id="67" name="Graphic 66" descr="Graduation cap with solid fill">
              <a:extLst>
                <a:ext uri="{FF2B5EF4-FFF2-40B4-BE49-F238E27FC236}">
                  <a16:creationId xmlns:a16="http://schemas.microsoft.com/office/drawing/2014/main" id="{814C220A-3BB6-4D8B-A743-FAD5B4CA312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21182" y="2971800"/>
              <a:ext cx="914400" cy="914400"/>
            </a:xfrm>
            <a:prstGeom prst="rect">
              <a:avLst/>
            </a:prstGeom>
          </p:spPr>
        </p:pic>
      </p:grpSp>
      <p:grpSp>
        <p:nvGrpSpPr>
          <p:cNvPr id="57" name="Group 56">
            <a:extLst>
              <a:ext uri="{FF2B5EF4-FFF2-40B4-BE49-F238E27FC236}">
                <a16:creationId xmlns:a16="http://schemas.microsoft.com/office/drawing/2014/main" id="{5D2894E7-FECF-41CC-AF98-7531CDE5727B}"/>
              </a:ext>
            </a:extLst>
          </p:cNvPr>
          <p:cNvGrpSpPr/>
          <p:nvPr/>
        </p:nvGrpSpPr>
        <p:grpSpPr>
          <a:xfrm>
            <a:off x="8751808" y="2658284"/>
            <a:ext cx="1887860" cy="1882546"/>
            <a:chOff x="649343" y="2743200"/>
            <a:chExt cx="1887860" cy="1882546"/>
          </a:xfrm>
        </p:grpSpPr>
        <p:sp>
          <p:nvSpPr>
            <p:cNvPr id="58" name="Oval 57">
              <a:extLst>
                <a:ext uri="{FF2B5EF4-FFF2-40B4-BE49-F238E27FC236}">
                  <a16:creationId xmlns:a16="http://schemas.microsoft.com/office/drawing/2014/main" id="{BA4112E9-F586-4CEA-82F2-D289F594C726}"/>
                </a:ext>
              </a:extLst>
            </p:cNvPr>
            <p:cNvSpPr/>
            <p:nvPr/>
          </p:nvSpPr>
          <p:spPr>
            <a:xfrm>
              <a:off x="907473" y="2743200"/>
              <a:ext cx="1371600" cy="1371600"/>
            </a:xfrm>
            <a:prstGeom prst="ellipse">
              <a:avLst/>
            </a:prstGeom>
            <a:solidFill>
              <a:srgbClr val="1A476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B59DC4DA-428B-4F4F-9324-FACEE97DD76C}"/>
                </a:ext>
              </a:extLst>
            </p:cNvPr>
            <p:cNvSpPr txBox="1"/>
            <p:nvPr/>
          </p:nvSpPr>
          <p:spPr>
            <a:xfrm>
              <a:off x="649343" y="4225636"/>
              <a:ext cx="1887860" cy="400110"/>
            </a:xfrm>
            <a:prstGeom prst="rect">
              <a:avLst/>
            </a:prstGeom>
            <a:noFill/>
          </p:spPr>
          <p:txBody>
            <a:bodyPr wrap="square" rtlCol="0">
              <a:spAutoFit/>
            </a:bodyPr>
            <a:lstStyle/>
            <a:p>
              <a:pPr marL="0" marR="0" algn="ctr">
                <a:spcBef>
                  <a:spcPts val="0"/>
                </a:spcBef>
                <a:spcAft>
                  <a:spcPts val="0"/>
                </a:spcAft>
              </a:pPr>
              <a:r>
                <a:rPr lang="en-GB" sz="2000" b="1" dirty="0">
                  <a:effectLst/>
                  <a:latin typeface="Calibri" panose="020F0502020204030204" pitchFamily="34" charset="0"/>
                  <a:ea typeface="Calibri" panose="020F0502020204030204" pitchFamily="34" charset="0"/>
                </a:rPr>
                <a:t>Questions</a:t>
              </a:r>
              <a:endParaRPr lang="en-GB" sz="2000" dirty="0">
                <a:effectLst/>
                <a:latin typeface="Calibri" panose="020F0502020204030204" pitchFamily="34" charset="0"/>
                <a:ea typeface="Calibri" panose="020F0502020204030204" pitchFamily="34" charset="0"/>
              </a:endParaRPr>
            </a:p>
          </p:txBody>
        </p:sp>
      </p:grpSp>
      <p:grpSp>
        <p:nvGrpSpPr>
          <p:cNvPr id="20" name="Group 19">
            <a:extLst>
              <a:ext uri="{FF2B5EF4-FFF2-40B4-BE49-F238E27FC236}">
                <a16:creationId xmlns:a16="http://schemas.microsoft.com/office/drawing/2014/main" id="{3F2D20BA-C096-42EC-ABD6-0F11EB176196}"/>
              </a:ext>
            </a:extLst>
          </p:cNvPr>
          <p:cNvGrpSpPr/>
          <p:nvPr/>
        </p:nvGrpSpPr>
        <p:grpSpPr>
          <a:xfrm>
            <a:off x="3754018" y="2658284"/>
            <a:ext cx="1773381" cy="2190322"/>
            <a:chOff x="8447312" y="2658284"/>
            <a:chExt cx="1773381" cy="2190322"/>
          </a:xfrm>
        </p:grpSpPr>
        <p:grpSp>
          <p:nvGrpSpPr>
            <p:cNvPr id="70" name="Group 69">
              <a:extLst>
                <a:ext uri="{FF2B5EF4-FFF2-40B4-BE49-F238E27FC236}">
                  <a16:creationId xmlns:a16="http://schemas.microsoft.com/office/drawing/2014/main" id="{B09323F3-02C1-4E99-B685-E12A7FD44377}"/>
                </a:ext>
              </a:extLst>
            </p:cNvPr>
            <p:cNvGrpSpPr/>
            <p:nvPr/>
          </p:nvGrpSpPr>
          <p:grpSpPr>
            <a:xfrm>
              <a:off x="8447312" y="2658284"/>
              <a:ext cx="1773381" cy="2190322"/>
              <a:chOff x="768928" y="2743200"/>
              <a:chExt cx="1773381" cy="2190322"/>
            </a:xfrm>
          </p:grpSpPr>
          <p:sp>
            <p:nvSpPr>
              <p:cNvPr id="71" name="Oval 70">
                <a:extLst>
                  <a:ext uri="{FF2B5EF4-FFF2-40B4-BE49-F238E27FC236}">
                    <a16:creationId xmlns:a16="http://schemas.microsoft.com/office/drawing/2014/main" id="{1855A6BA-6521-46BE-BBE9-E626B4DAF7B7}"/>
                  </a:ext>
                </a:extLst>
              </p:cNvPr>
              <p:cNvSpPr/>
              <p:nvPr/>
            </p:nvSpPr>
            <p:spPr>
              <a:xfrm>
                <a:off x="907473" y="2743200"/>
                <a:ext cx="1371600" cy="1371600"/>
              </a:xfrm>
              <a:prstGeom prst="ellipse">
                <a:avLst/>
              </a:prstGeom>
              <a:solidFill>
                <a:srgbClr val="C0E1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36DA7B6B-2380-4A18-982C-6B407018B04B}"/>
                  </a:ext>
                </a:extLst>
              </p:cNvPr>
              <p:cNvSpPr txBox="1"/>
              <p:nvPr/>
            </p:nvSpPr>
            <p:spPr>
              <a:xfrm>
                <a:off x="768928" y="4225636"/>
                <a:ext cx="177338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Grant Programs</a:t>
                </a:r>
              </a:p>
            </p:txBody>
          </p:sp>
        </p:grpSp>
        <p:pic>
          <p:nvPicPr>
            <p:cNvPr id="74" name="Graphic 73" descr="Dollar with solid fill">
              <a:extLst>
                <a:ext uri="{FF2B5EF4-FFF2-40B4-BE49-F238E27FC236}">
                  <a16:creationId xmlns:a16="http://schemas.microsoft.com/office/drawing/2014/main" id="{F3D2CAAF-3976-4832-A089-0FAA41182E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14457" y="2849353"/>
              <a:ext cx="914400" cy="914400"/>
            </a:xfrm>
            <a:prstGeom prst="rect">
              <a:avLst/>
            </a:prstGeom>
          </p:spPr>
        </p:pic>
      </p:grpSp>
      <p:pic>
        <p:nvPicPr>
          <p:cNvPr id="24" name="Graphic 23" descr="Help with solid fill">
            <a:extLst>
              <a:ext uri="{FF2B5EF4-FFF2-40B4-BE49-F238E27FC236}">
                <a16:creationId xmlns:a16="http://schemas.microsoft.com/office/drawing/2014/main" id="{702863E6-512E-4F67-BD07-9FED6117746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9238538" y="2849353"/>
            <a:ext cx="914400" cy="914400"/>
          </a:xfrm>
          <a:prstGeom prst="rect">
            <a:avLst/>
          </a:prstGeom>
        </p:spPr>
      </p:pic>
    </p:spTree>
    <p:extLst>
      <p:ext uri="{BB962C8B-B14F-4D97-AF65-F5344CB8AC3E}">
        <p14:creationId xmlns:p14="http://schemas.microsoft.com/office/powerpoint/2010/main" val="3984158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6DAA7D-B654-40F7-942F-6F97E92D3CE5}"/>
              </a:ext>
            </a:extLst>
          </p:cNvPr>
          <p:cNvGrpSpPr/>
          <p:nvPr/>
        </p:nvGrpSpPr>
        <p:grpSpPr>
          <a:xfrm>
            <a:off x="413906" y="346363"/>
            <a:ext cx="7206094" cy="935309"/>
            <a:chOff x="838200" y="339436"/>
            <a:chExt cx="4793827" cy="935309"/>
          </a:xfrm>
        </p:grpSpPr>
        <p:sp>
          <p:nvSpPr>
            <p:cNvPr id="3" name="TextBox 2">
              <a:extLst>
                <a:ext uri="{FF2B5EF4-FFF2-40B4-BE49-F238E27FC236}">
                  <a16:creationId xmlns:a16="http://schemas.microsoft.com/office/drawing/2014/main" id="{4FABD63C-C1C7-40D1-AEB0-04A1714A455E}"/>
                </a:ext>
              </a:extLst>
            </p:cNvPr>
            <p:cNvSpPr txBox="1"/>
            <p:nvPr/>
          </p:nvSpPr>
          <p:spPr>
            <a:xfrm>
              <a:off x="838200" y="339436"/>
              <a:ext cx="3997036" cy="400110"/>
            </a:xfrm>
            <a:prstGeom prst="rect">
              <a:avLst/>
            </a:prstGeom>
            <a:noFill/>
          </p:spPr>
          <p:txBody>
            <a:bodyPr wrap="square" rtlCol="0">
              <a:spAutoFit/>
            </a:bodyPr>
            <a:lstStyle/>
            <a:p>
              <a:r>
                <a:rPr lang="en-US" sz="2000" dirty="0">
                  <a:solidFill>
                    <a:schemeClr val="accent4"/>
                  </a:solidFill>
                  <a:latin typeface="Arial" panose="020B0604020202020204" pitchFamily="34" charset="0"/>
                  <a:cs typeface="Arial" panose="020B0604020202020204" pitchFamily="34" charset="0"/>
                </a:rPr>
                <a:t>Mark Your Calendars</a:t>
              </a:r>
            </a:p>
          </p:txBody>
        </p:sp>
        <p:sp>
          <p:nvSpPr>
            <p:cNvPr id="4" name="TextBox 3">
              <a:extLst>
                <a:ext uri="{FF2B5EF4-FFF2-40B4-BE49-F238E27FC236}">
                  <a16:creationId xmlns:a16="http://schemas.microsoft.com/office/drawing/2014/main" id="{35925264-227C-46E1-A15C-83A589998E46}"/>
                </a:ext>
              </a:extLst>
            </p:cNvPr>
            <p:cNvSpPr txBox="1"/>
            <p:nvPr/>
          </p:nvSpPr>
          <p:spPr>
            <a:xfrm>
              <a:off x="838200" y="566859"/>
              <a:ext cx="4793827" cy="707886"/>
            </a:xfrm>
            <a:prstGeom prst="rect">
              <a:avLst/>
            </a:prstGeom>
            <a:noFill/>
          </p:spPr>
          <p:txBody>
            <a:bodyPr wrap="square" rtlCol="0">
              <a:spAutoFit/>
            </a:bodyPr>
            <a:lstStyle/>
            <a:p>
              <a:r>
                <a:rPr lang="en-US" sz="4000" dirty="0">
                  <a:latin typeface="Arial Black" panose="020B0A04020102020204" pitchFamily="34" charset="0"/>
                </a:rPr>
                <a:t>OSAC </a:t>
              </a:r>
              <a:r>
                <a:rPr lang="en-US" sz="4000" dirty="0">
                  <a:latin typeface="Trebuchet MS" panose="020B0603020202020204" pitchFamily="34" charset="0"/>
                </a:rPr>
                <a:t>Scholarship Timeline</a:t>
              </a:r>
            </a:p>
          </p:txBody>
        </p:sp>
      </p:grpSp>
      <p:sp>
        <p:nvSpPr>
          <p:cNvPr id="88" name="TextBox 87">
            <a:extLst>
              <a:ext uri="{FF2B5EF4-FFF2-40B4-BE49-F238E27FC236}">
                <a16:creationId xmlns:a16="http://schemas.microsoft.com/office/drawing/2014/main" id="{FE571EAC-E4D4-4078-9969-C438B826AB09}"/>
              </a:ext>
            </a:extLst>
          </p:cNvPr>
          <p:cNvSpPr txBox="1"/>
          <p:nvPr/>
        </p:nvSpPr>
        <p:spPr>
          <a:xfrm>
            <a:off x="1600200" y="2761488"/>
            <a:ext cx="4032504" cy="1015663"/>
          </a:xfrm>
          <a:prstGeom prst="rect">
            <a:avLst/>
          </a:prstGeom>
          <a:noFill/>
        </p:spPr>
        <p:txBody>
          <a:bodyPr wrap="square" rtlCol="0">
            <a:spAutoFit/>
          </a:bodyPr>
          <a:lstStyle/>
          <a:p>
            <a:r>
              <a:rPr lang="en-US" sz="2000" b="1" i="1" dirty="0">
                <a:solidFill>
                  <a:schemeClr val="accent3"/>
                </a:solidFill>
              </a:rPr>
              <a:t>OSAC Scholarship Opens</a:t>
            </a:r>
          </a:p>
          <a:p>
            <a:r>
              <a:rPr lang="en-US" sz="2000" dirty="0"/>
              <a:t>Students can start the OSAC scholarship application</a:t>
            </a:r>
          </a:p>
        </p:txBody>
      </p:sp>
      <p:grpSp>
        <p:nvGrpSpPr>
          <p:cNvPr id="107" name="Group 106">
            <a:extLst>
              <a:ext uri="{FF2B5EF4-FFF2-40B4-BE49-F238E27FC236}">
                <a16:creationId xmlns:a16="http://schemas.microsoft.com/office/drawing/2014/main" id="{6783C1CD-5C46-4397-A135-F06ADB77641A}"/>
              </a:ext>
            </a:extLst>
          </p:cNvPr>
          <p:cNvGrpSpPr/>
          <p:nvPr/>
        </p:nvGrpSpPr>
        <p:grpSpPr>
          <a:xfrm>
            <a:off x="1643482" y="1778549"/>
            <a:ext cx="4032504" cy="3302516"/>
            <a:chOff x="1684421" y="1121330"/>
            <a:chExt cx="4032504" cy="3302516"/>
          </a:xfrm>
        </p:grpSpPr>
        <p:sp>
          <p:nvSpPr>
            <p:cNvPr id="104" name="Rectangle: Rounded Corners 103">
              <a:extLst>
                <a:ext uri="{FF2B5EF4-FFF2-40B4-BE49-F238E27FC236}">
                  <a16:creationId xmlns:a16="http://schemas.microsoft.com/office/drawing/2014/main" id="{3345BD7A-145E-4322-AF47-C154F6E7703C}"/>
                </a:ext>
              </a:extLst>
            </p:cNvPr>
            <p:cNvSpPr/>
            <p:nvPr/>
          </p:nvSpPr>
          <p:spPr>
            <a:xfrm>
              <a:off x="1684421" y="3509446"/>
              <a:ext cx="4032504" cy="914400"/>
            </a:xfrm>
            <a:prstGeom prst="roundRect">
              <a:avLst/>
            </a:prstGeom>
            <a:solidFill>
              <a:srgbClr val="196659"/>
            </a:solidFill>
            <a:ln>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E1B3D977-7E0E-4466-95CA-907817D797D8}"/>
                </a:ext>
              </a:extLst>
            </p:cNvPr>
            <p:cNvSpPr txBox="1"/>
            <p:nvPr/>
          </p:nvSpPr>
          <p:spPr>
            <a:xfrm>
              <a:off x="3060593" y="3656766"/>
              <a:ext cx="2656332" cy="523220"/>
            </a:xfrm>
            <a:prstGeom prst="rect">
              <a:avLst/>
            </a:prstGeom>
            <a:noFill/>
          </p:spPr>
          <p:txBody>
            <a:bodyPr wrap="square" rtlCol="0">
              <a:spAutoFit/>
            </a:bodyPr>
            <a:lstStyle/>
            <a:p>
              <a:pPr algn="ctr"/>
              <a:r>
                <a:rPr lang="en-US" sz="2800" b="1" dirty="0">
                  <a:solidFill>
                    <a:schemeClr val="accent4"/>
                  </a:solidFill>
                </a:rPr>
                <a:t>Dec  </a:t>
              </a:r>
            </a:p>
          </p:txBody>
        </p:sp>
        <p:pic>
          <p:nvPicPr>
            <p:cNvPr id="89" name="Picture 9">
              <a:extLst>
                <a:ext uri="{FF2B5EF4-FFF2-40B4-BE49-F238E27FC236}">
                  <a16:creationId xmlns:a16="http://schemas.microsoft.com/office/drawing/2014/main" id="{4D7B6DAB-34BA-47C9-B502-A711C59EDF3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203239" y="1121330"/>
              <a:ext cx="845687" cy="731520"/>
            </a:xfrm>
            <a:prstGeom prst="rect">
              <a:avLst/>
            </a:prstGeom>
          </p:spPr>
        </p:pic>
      </p:grpSp>
      <p:sp>
        <p:nvSpPr>
          <p:cNvPr id="90" name="TextBox 89">
            <a:extLst>
              <a:ext uri="{FF2B5EF4-FFF2-40B4-BE49-F238E27FC236}">
                <a16:creationId xmlns:a16="http://schemas.microsoft.com/office/drawing/2014/main" id="{D22B02FA-0A12-4D5D-A936-BD0FD879762F}"/>
              </a:ext>
            </a:extLst>
          </p:cNvPr>
          <p:cNvSpPr txBox="1"/>
          <p:nvPr/>
        </p:nvSpPr>
        <p:spPr>
          <a:xfrm>
            <a:off x="6666084" y="2761488"/>
            <a:ext cx="4033998" cy="1323439"/>
          </a:xfrm>
          <a:prstGeom prst="rect">
            <a:avLst/>
          </a:prstGeom>
          <a:noFill/>
        </p:spPr>
        <p:txBody>
          <a:bodyPr wrap="square" rtlCol="0">
            <a:spAutoFit/>
          </a:bodyPr>
          <a:lstStyle/>
          <a:p>
            <a:r>
              <a:rPr lang="en-US" sz="2000" b="1" i="1" dirty="0">
                <a:solidFill>
                  <a:schemeClr val="tx2"/>
                </a:solidFill>
              </a:rPr>
              <a:t>Early Bird Deadline</a:t>
            </a:r>
          </a:p>
          <a:p>
            <a:r>
              <a:rPr lang="en-US" sz="2000" dirty="0"/>
              <a:t>Submit error free application and you could be</a:t>
            </a:r>
            <a:r>
              <a:rPr lang="en-US" sz="2000" dirty="0">
                <a:solidFill>
                  <a:srgbClr val="FF0000"/>
                </a:solidFill>
              </a:rPr>
              <a:t> </a:t>
            </a:r>
            <a:r>
              <a:rPr lang="en-US" sz="2000" dirty="0"/>
              <a:t>eligible to win a $1,000 scholarship</a:t>
            </a:r>
          </a:p>
        </p:txBody>
      </p:sp>
      <p:grpSp>
        <p:nvGrpSpPr>
          <p:cNvPr id="110" name="Group 109">
            <a:extLst>
              <a:ext uri="{FF2B5EF4-FFF2-40B4-BE49-F238E27FC236}">
                <a16:creationId xmlns:a16="http://schemas.microsoft.com/office/drawing/2014/main" id="{85A42D1D-8CD9-4509-8B11-46FFF9B9658B}"/>
              </a:ext>
            </a:extLst>
          </p:cNvPr>
          <p:cNvGrpSpPr/>
          <p:nvPr/>
        </p:nvGrpSpPr>
        <p:grpSpPr>
          <a:xfrm>
            <a:off x="6666084" y="1677239"/>
            <a:ext cx="4033998" cy="914400"/>
            <a:chOff x="4345471" y="1866505"/>
            <a:chExt cx="4033998" cy="914400"/>
          </a:xfrm>
        </p:grpSpPr>
        <p:sp>
          <p:nvSpPr>
            <p:cNvPr id="108" name="Rectangle: Rounded Corners 107">
              <a:extLst>
                <a:ext uri="{FF2B5EF4-FFF2-40B4-BE49-F238E27FC236}">
                  <a16:creationId xmlns:a16="http://schemas.microsoft.com/office/drawing/2014/main" id="{9B775C35-7BE1-45C8-8DEA-2DAC38BAFEF5}"/>
                </a:ext>
              </a:extLst>
            </p:cNvPr>
            <p:cNvSpPr/>
            <p:nvPr/>
          </p:nvSpPr>
          <p:spPr>
            <a:xfrm>
              <a:off x="4345471" y="1866505"/>
              <a:ext cx="4033997" cy="914400"/>
            </a:xfrm>
            <a:prstGeom prst="roundRect">
              <a:avLst/>
            </a:prstGeom>
            <a:solidFill>
              <a:srgbClr val="245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 name="Picture 10">
              <a:extLst>
                <a:ext uri="{FF2B5EF4-FFF2-40B4-BE49-F238E27FC236}">
                  <a16:creationId xmlns:a16="http://schemas.microsoft.com/office/drawing/2014/main" id="{AA4EB95F-C1D6-46EE-8877-D1FBD58365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662314" y="1967815"/>
              <a:ext cx="836022" cy="731520"/>
            </a:xfrm>
            <a:prstGeom prst="rect">
              <a:avLst/>
            </a:prstGeom>
          </p:spPr>
        </p:pic>
        <p:sp>
          <p:nvSpPr>
            <p:cNvPr id="91" name="TextBox 90">
              <a:extLst>
                <a:ext uri="{FF2B5EF4-FFF2-40B4-BE49-F238E27FC236}">
                  <a16:creationId xmlns:a16="http://schemas.microsoft.com/office/drawing/2014/main" id="{AFBA984D-AB43-4218-918C-24B405EABEDD}"/>
                </a:ext>
              </a:extLst>
            </p:cNvPr>
            <p:cNvSpPr txBox="1"/>
            <p:nvPr/>
          </p:nvSpPr>
          <p:spPr>
            <a:xfrm>
              <a:off x="5566087" y="2071965"/>
              <a:ext cx="2813382" cy="523220"/>
            </a:xfrm>
            <a:prstGeom prst="rect">
              <a:avLst/>
            </a:prstGeom>
            <a:noFill/>
          </p:spPr>
          <p:txBody>
            <a:bodyPr wrap="square" rtlCol="0">
              <a:spAutoFit/>
            </a:bodyPr>
            <a:lstStyle/>
            <a:p>
              <a:pPr algn="ctr"/>
              <a:r>
                <a:rPr lang="en-US" sz="2800" b="1" dirty="0">
                  <a:solidFill>
                    <a:schemeClr val="accent4"/>
                  </a:solidFill>
                </a:rPr>
                <a:t>Feb 18</a:t>
              </a:r>
            </a:p>
          </p:txBody>
        </p:sp>
      </p:grpSp>
      <p:grpSp>
        <p:nvGrpSpPr>
          <p:cNvPr id="114" name="Group 113">
            <a:extLst>
              <a:ext uri="{FF2B5EF4-FFF2-40B4-BE49-F238E27FC236}">
                <a16:creationId xmlns:a16="http://schemas.microsoft.com/office/drawing/2014/main" id="{D0FC2EFD-A916-4E86-8F1D-F889D669690E}"/>
              </a:ext>
            </a:extLst>
          </p:cNvPr>
          <p:cNvGrpSpPr/>
          <p:nvPr/>
        </p:nvGrpSpPr>
        <p:grpSpPr>
          <a:xfrm>
            <a:off x="6646954" y="4169664"/>
            <a:ext cx="4382914" cy="2076367"/>
            <a:chOff x="6646954" y="4125769"/>
            <a:chExt cx="4382914" cy="2076367"/>
          </a:xfrm>
        </p:grpSpPr>
        <p:sp>
          <p:nvSpPr>
            <p:cNvPr id="92" name="TextBox 91">
              <a:extLst>
                <a:ext uri="{FF2B5EF4-FFF2-40B4-BE49-F238E27FC236}">
                  <a16:creationId xmlns:a16="http://schemas.microsoft.com/office/drawing/2014/main" id="{B03C249C-4D4E-462D-9762-2E0BB490E7EA}"/>
                </a:ext>
              </a:extLst>
            </p:cNvPr>
            <p:cNvSpPr txBox="1"/>
            <p:nvPr/>
          </p:nvSpPr>
          <p:spPr>
            <a:xfrm>
              <a:off x="6646954" y="5186473"/>
              <a:ext cx="4382914" cy="1015663"/>
            </a:xfrm>
            <a:prstGeom prst="rect">
              <a:avLst/>
            </a:prstGeom>
            <a:noFill/>
          </p:spPr>
          <p:txBody>
            <a:bodyPr wrap="square" rtlCol="0">
              <a:spAutoFit/>
            </a:bodyPr>
            <a:lstStyle/>
            <a:p>
              <a:r>
                <a:rPr lang="en-US" sz="2000" b="1" i="1" dirty="0">
                  <a:solidFill>
                    <a:schemeClr val="tx2"/>
                  </a:solidFill>
                </a:rPr>
                <a:t>Final Deadline</a:t>
              </a:r>
            </a:p>
            <a:p>
              <a:r>
                <a:rPr lang="en-US" sz="2000" dirty="0"/>
                <a:t>Application and all required documents</a:t>
              </a:r>
            </a:p>
            <a:p>
              <a:r>
                <a:rPr lang="en-US" sz="2000" dirty="0"/>
                <a:t>Submitted by March 3</a:t>
              </a:r>
              <a:r>
                <a:rPr lang="en-US" sz="2000" baseline="30000" dirty="0"/>
                <a:t>rd</a:t>
              </a:r>
              <a:r>
                <a:rPr lang="en-US" sz="2000" dirty="0"/>
                <a:t> </a:t>
              </a:r>
            </a:p>
          </p:txBody>
        </p:sp>
        <p:grpSp>
          <p:nvGrpSpPr>
            <p:cNvPr id="112" name="Group 111">
              <a:extLst>
                <a:ext uri="{FF2B5EF4-FFF2-40B4-BE49-F238E27FC236}">
                  <a16:creationId xmlns:a16="http://schemas.microsoft.com/office/drawing/2014/main" id="{181D4DEE-8175-46E4-9FA7-86955D9151C8}"/>
                </a:ext>
              </a:extLst>
            </p:cNvPr>
            <p:cNvGrpSpPr/>
            <p:nvPr/>
          </p:nvGrpSpPr>
          <p:grpSpPr>
            <a:xfrm>
              <a:off x="6705595" y="4125769"/>
              <a:ext cx="3994486" cy="914400"/>
              <a:chOff x="6096000" y="3322595"/>
              <a:chExt cx="3994486" cy="914400"/>
            </a:xfrm>
          </p:grpSpPr>
          <p:grpSp>
            <p:nvGrpSpPr>
              <p:cNvPr id="111" name="Group 110">
                <a:extLst>
                  <a:ext uri="{FF2B5EF4-FFF2-40B4-BE49-F238E27FC236}">
                    <a16:creationId xmlns:a16="http://schemas.microsoft.com/office/drawing/2014/main" id="{2E66512A-F6DB-4F09-BFBA-2896C5B5CD47}"/>
                  </a:ext>
                </a:extLst>
              </p:cNvPr>
              <p:cNvGrpSpPr/>
              <p:nvPr/>
            </p:nvGrpSpPr>
            <p:grpSpPr>
              <a:xfrm>
                <a:off x="6096000" y="3322595"/>
                <a:ext cx="3994486" cy="914400"/>
                <a:chOff x="6096000" y="3322595"/>
                <a:chExt cx="3994486" cy="914400"/>
              </a:xfrm>
            </p:grpSpPr>
            <p:sp>
              <p:nvSpPr>
                <p:cNvPr id="109" name="Rectangle: Rounded Corners 108">
                  <a:extLst>
                    <a:ext uri="{FF2B5EF4-FFF2-40B4-BE49-F238E27FC236}">
                      <a16:creationId xmlns:a16="http://schemas.microsoft.com/office/drawing/2014/main" id="{02B1AA0B-4B45-4CBC-86CB-745755FC275E}"/>
                    </a:ext>
                  </a:extLst>
                </p:cNvPr>
                <p:cNvSpPr/>
                <p:nvPr/>
              </p:nvSpPr>
              <p:spPr>
                <a:xfrm>
                  <a:off x="6096000" y="3322595"/>
                  <a:ext cx="3994486" cy="914400"/>
                </a:xfrm>
                <a:prstGeom prst="roundRect">
                  <a:avLst/>
                </a:prstGeom>
                <a:solidFill>
                  <a:srgbClr val="294A3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6" name="Picture 11">
                  <a:extLst>
                    <a:ext uri="{FF2B5EF4-FFF2-40B4-BE49-F238E27FC236}">
                      <a16:creationId xmlns:a16="http://schemas.microsoft.com/office/drawing/2014/main" id="{6643E3DF-96EF-445A-8E5E-7B03A709692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373332" y="3414549"/>
                  <a:ext cx="579730" cy="731520"/>
                </a:xfrm>
                <a:prstGeom prst="rect">
                  <a:avLst/>
                </a:prstGeom>
              </p:spPr>
            </p:pic>
          </p:grpSp>
          <p:sp>
            <p:nvSpPr>
              <p:cNvPr id="97" name="TextBox 96">
                <a:extLst>
                  <a:ext uri="{FF2B5EF4-FFF2-40B4-BE49-F238E27FC236}">
                    <a16:creationId xmlns:a16="http://schemas.microsoft.com/office/drawing/2014/main" id="{00561008-F12C-4EC5-B8E0-AF8F2CE96342}"/>
                  </a:ext>
                </a:extLst>
              </p:cNvPr>
              <p:cNvSpPr txBox="1"/>
              <p:nvPr/>
            </p:nvSpPr>
            <p:spPr>
              <a:xfrm>
                <a:off x="7277104" y="3468899"/>
                <a:ext cx="2813382" cy="523220"/>
              </a:xfrm>
              <a:prstGeom prst="rect">
                <a:avLst/>
              </a:prstGeom>
              <a:noFill/>
            </p:spPr>
            <p:txBody>
              <a:bodyPr wrap="square" rtlCol="0">
                <a:spAutoFit/>
              </a:bodyPr>
              <a:lstStyle/>
              <a:p>
                <a:pPr algn="ctr"/>
                <a:r>
                  <a:rPr lang="en-US" sz="2800" b="1" dirty="0">
                    <a:solidFill>
                      <a:schemeClr val="accent4"/>
                    </a:solidFill>
                  </a:rPr>
                  <a:t>March 3</a:t>
                </a:r>
              </a:p>
            </p:txBody>
          </p:sp>
        </p:grpSp>
      </p:grpSp>
      <p:sp>
        <p:nvSpPr>
          <p:cNvPr id="100" name="TextBox 99">
            <a:extLst>
              <a:ext uri="{FF2B5EF4-FFF2-40B4-BE49-F238E27FC236}">
                <a16:creationId xmlns:a16="http://schemas.microsoft.com/office/drawing/2014/main" id="{4D05391C-AE6C-4E16-A5CD-CB07350648B6}"/>
              </a:ext>
            </a:extLst>
          </p:cNvPr>
          <p:cNvSpPr txBox="1"/>
          <p:nvPr/>
        </p:nvSpPr>
        <p:spPr>
          <a:xfrm>
            <a:off x="1600200" y="5228385"/>
            <a:ext cx="4011639" cy="1015663"/>
          </a:xfrm>
          <a:prstGeom prst="rect">
            <a:avLst/>
          </a:prstGeom>
          <a:noFill/>
        </p:spPr>
        <p:txBody>
          <a:bodyPr wrap="square" rtlCol="0">
            <a:spAutoFit/>
          </a:bodyPr>
          <a:lstStyle/>
          <a:p>
            <a:r>
              <a:rPr lang="en-US" sz="2000" b="1" i="1" dirty="0">
                <a:solidFill>
                  <a:schemeClr val="accent3"/>
                </a:solidFill>
              </a:rPr>
              <a:t>FAFSA/ORSAA Opens</a:t>
            </a:r>
          </a:p>
          <a:p>
            <a:r>
              <a:rPr lang="en-US" sz="2000" dirty="0"/>
              <a:t>Students and families can start the FAFSA or ORSAA</a:t>
            </a:r>
          </a:p>
        </p:txBody>
      </p:sp>
      <p:grpSp>
        <p:nvGrpSpPr>
          <p:cNvPr id="106" name="Group 105">
            <a:extLst>
              <a:ext uri="{FF2B5EF4-FFF2-40B4-BE49-F238E27FC236}">
                <a16:creationId xmlns:a16="http://schemas.microsoft.com/office/drawing/2014/main" id="{1E296C88-E2EC-44AE-94A7-796127372D3F}"/>
              </a:ext>
            </a:extLst>
          </p:cNvPr>
          <p:cNvGrpSpPr/>
          <p:nvPr/>
        </p:nvGrpSpPr>
        <p:grpSpPr>
          <a:xfrm>
            <a:off x="1643482" y="1677267"/>
            <a:ext cx="4032504" cy="914400"/>
            <a:chOff x="1684420" y="1840832"/>
            <a:chExt cx="4032504" cy="914400"/>
          </a:xfrm>
        </p:grpSpPr>
        <p:sp>
          <p:nvSpPr>
            <p:cNvPr id="103" name="Rectangle: Rounded Corners 102">
              <a:extLst>
                <a:ext uri="{FF2B5EF4-FFF2-40B4-BE49-F238E27FC236}">
                  <a16:creationId xmlns:a16="http://schemas.microsoft.com/office/drawing/2014/main" id="{3804471B-C2D1-4EB8-9582-137CC60342C7}"/>
                </a:ext>
              </a:extLst>
            </p:cNvPr>
            <p:cNvSpPr/>
            <p:nvPr/>
          </p:nvSpPr>
          <p:spPr>
            <a:xfrm>
              <a:off x="1684420" y="1840832"/>
              <a:ext cx="4032504" cy="914400"/>
            </a:xfrm>
            <a:prstGeom prst="roundRect">
              <a:avLst/>
            </a:prstGeom>
            <a:solidFill>
              <a:srgbClr val="0E797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a:extLst>
                <a:ext uri="{FF2B5EF4-FFF2-40B4-BE49-F238E27FC236}">
                  <a16:creationId xmlns:a16="http://schemas.microsoft.com/office/drawing/2014/main" id="{DF2494A4-7516-4EF2-ABE7-4D5A848BB7E4}"/>
                </a:ext>
              </a:extLst>
            </p:cNvPr>
            <p:cNvSpPr txBox="1"/>
            <p:nvPr/>
          </p:nvSpPr>
          <p:spPr>
            <a:xfrm>
              <a:off x="2751721" y="2006678"/>
              <a:ext cx="2772698" cy="523220"/>
            </a:xfrm>
            <a:prstGeom prst="rect">
              <a:avLst/>
            </a:prstGeom>
            <a:noFill/>
          </p:spPr>
          <p:txBody>
            <a:bodyPr wrap="square" rtlCol="0">
              <a:spAutoFit/>
            </a:bodyPr>
            <a:lstStyle/>
            <a:p>
              <a:pPr algn="ctr"/>
              <a:r>
                <a:rPr lang="en-US" sz="2800" b="1" dirty="0">
                  <a:solidFill>
                    <a:schemeClr val="accent4"/>
                  </a:solidFill>
                </a:rPr>
                <a:t>Nov 1</a:t>
              </a:r>
              <a:endParaRPr lang="en-US" sz="2000" dirty="0"/>
            </a:p>
          </p:txBody>
        </p:sp>
      </p:grpSp>
      <p:pic>
        <p:nvPicPr>
          <p:cNvPr id="6" name="Graphic 5" descr="Daily calendar with solid fill">
            <a:extLst>
              <a:ext uri="{FF2B5EF4-FFF2-40B4-BE49-F238E27FC236}">
                <a16:creationId xmlns:a16="http://schemas.microsoft.com/office/drawing/2014/main" id="{1DCCE9B6-BADD-224B-AE06-2FAC5A4F02A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796382" y="4133088"/>
            <a:ext cx="914400" cy="914400"/>
          </a:xfrm>
          <a:prstGeom prst="rect">
            <a:avLst/>
          </a:prstGeom>
        </p:spPr>
      </p:pic>
      <p:pic>
        <p:nvPicPr>
          <p:cNvPr id="8" name="Graphic 7" descr="Maple Leaf outline">
            <a:extLst>
              <a:ext uri="{FF2B5EF4-FFF2-40B4-BE49-F238E27FC236}">
                <a16:creationId xmlns:a16="http://schemas.microsoft.com/office/drawing/2014/main" id="{C91DD3AF-380F-0388-487F-2BAEF9B45A0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01368" y="1645920"/>
            <a:ext cx="914400" cy="914400"/>
          </a:xfrm>
          <a:prstGeom prst="rect">
            <a:avLst/>
          </a:prstGeom>
        </p:spPr>
      </p:pic>
    </p:spTree>
    <p:extLst>
      <p:ext uri="{BB962C8B-B14F-4D97-AF65-F5344CB8AC3E}">
        <p14:creationId xmlns:p14="http://schemas.microsoft.com/office/powerpoint/2010/main" val="3806703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6DAA7D-B654-40F7-942F-6F97E92D3CE5}"/>
              </a:ext>
            </a:extLst>
          </p:cNvPr>
          <p:cNvGrpSpPr/>
          <p:nvPr/>
        </p:nvGrpSpPr>
        <p:grpSpPr>
          <a:xfrm>
            <a:off x="413905" y="346363"/>
            <a:ext cx="11069533" cy="935309"/>
            <a:chOff x="838199" y="339436"/>
            <a:chExt cx="7363965" cy="935309"/>
          </a:xfrm>
        </p:grpSpPr>
        <p:sp>
          <p:nvSpPr>
            <p:cNvPr id="3" name="TextBox 2">
              <a:extLst>
                <a:ext uri="{FF2B5EF4-FFF2-40B4-BE49-F238E27FC236}">
                  <a16:creationId xmlns:a16="http://schemas.microsoft.com/office/drawing/2014/main" id="{4FABD63C-C1C7-40D1-AEB0-04A1714A455E}"/>
                </a:ext>
              </a:extLst>
            </p:cNvPr>
            <p:cNvSpPr txBox="1"/>
            <p:nvPr/>
          </p:nvSpPr>
          <p:spPr>
            <a:xfrm>
              <a:off x="838200" y="339436"/>
              <a:ext cx="3997036" cy="400110"/>
            </a:xfrm>
            <a:prstGeom prst="rect">
              <a:avLst/>
            </a:prstGeom>
            <a:noFill/>
          </p:spPr>
          <p:txBody>
            <a:bodyPr wrap="square" rtlCol="0">
              <a:spAutoFit/>
            </a:bodyPr>
            <a:lstStyle/>
            <a:p>
              <a:r>
                <a:rPr lang="en-US" sz="2000" dirty="0">
                  <a:solidFill>
                    <a:schemeClr val="accent4"/>
                  </a:solidFill>
                  <a:latin typeface="Arial" panose="020B0604020202020204" pitchFamily="34" charset="0"/>
                  <a:cs typeface="Arial" panose="020B0604020202020204" pitchFamily="34" charset="0"/>
                </a:rPr>
                <a:t>Mark Your Calendars</a:t>
              </a:r>
            </a:p>
          </p:txBody>
        </p:sp>
        <p:sp>
          <p:nvSpPr>
            <p:cNvPr id="4" name="TextBox 3">
              <a:extLst>
                <a:ext uri="{FF2B5EF4-FFF2-40B4-BE49-F238E27FC236}">
                  <a16:creationId xmlns:a16="http://schemas.microsoft.com/office/drawing/2014/main" id="{35925264-227C-46E1-A15C-83A589998E46}"/>
                </a:ext>
              </a:extLst>
            </p:cNvPr>
            <p:cNvSpPr txBox="1"/>
            <p:nvPr/>
          </p:nvSpPr>
          <p:spPr>
            <a:xfrm>
              <a:off x="838199" y="566859"/>
              <a:ext cx="7363965" cy="707886"/>
            </a:xfrm>
            <a:prstGeom prst="rect">
              <a:avLst/>
            </a:prstGeom>
            <a:noFill/>
          </p:spPr>
          <p:txBody>
            <a:bodyPr wrap="square" rtlCol="0">
              <a:spAutoFit/>
            </a:bodyPr>
            <a:lstStyle/>
            <a:p>
              <a:r>
                <a:rPr lang="en-US" sz="4000" dirty="0">
                  <a:latin typeface="Arial Black" panose="020B0A04020102020204" pitchFamily="34" charset="0"/>
                </a:rPr>
                <a:t>OSAC </a:t>
              </a:r>
              <a:r>
                <a:rPr lang="en-US" sz="4000" dirty="0">
                  <a:latin typeface="Trebuchet MS" panose="020B0603020202020204" pitchFamily="34" charset="0"/>
                </a:rPr>
                <a:t>Scholarship – March Timeline</a:t>
              </a:r>
            </a:p>
          </p:txBody>
        </p:sp>
      </p:grpSp>
      <p:sp>
        <p:nvSpPr>
          <p:cNvPr id="88" name="TextBox 87">
            <a:extLst>
              <a:ext uri="{FF2B5EF4-FFF2-40B4-BE49-F238E27FC236}">
                <a16:creationId xmlns:a16="http://schemas.microsoft.com/office/drawing/2014/main" id="{FE571EAC-E4D4-4078-9969-C438B826AB09}"/>
              </a:ext>
            </a:extLst>
          </p:cNvPr>
          <p:cNvSpPr txBox="1"/>
          <p:nvPr/>
        </p:nvSpPr>
        <p:spPr>
          <a:xfrm>
            <a:off x="1600200" y="2666693"/>
            <a:ext cx="4218709" cy="1323439"/>
          </a:xfrm>
          <a:prstGeom prst="rect">
            <a:avLst/>
          </a:prstGeom>
          <a:noFill/>
        </p:spPr>
        <p:txBody>
          <a:bodyPr wrap="square" rtlCol="0">
            <a:spAutoFit/>
          </a:bodyPr>
          <a:lstStyle/>
          <a:p>
            <a:r>
              <a:rPr lang="en-US" sz="2000" b="1" i="1" dirty="0">
                <a:solidFill>
                  <a:schemeClr val="accent3"/>
                </a:solidFill>
              </a:rPr>
              <a:t>Deadline for Appeal Requests </a:t>
            </a:r>
          </a:p>
          <a:p>
            <a:r>
              <a:rPr lang="en-US" sz="2000" dirty="0"/>
              <a:t>For students who encountered a significant barrier to submitting by the March 3 deadline</a:t>
            </a:r>
          </a:p>
        </p:txBody>
      </p:sp>
      <p:grpSp>
        <p:nvGrpSpPr>
          <p:cNvPr id="107" name="Group 106">
            <a:extLst>
              <a:ext uri="{FF2B5EF4-FFF2-40B4-BE49-F238E27FC236}">
                <a16:creationId xmlns:a16="http://schemas.microsoft.com/office/drawing/2014/main" id="{6783C1CD-5C46-4397-A135-F06ADB77641A}"/>
              </a:ext>
            </a:extLst>
          </p:cNvPr>
          <p:cNvGrpSpPr/>
          <p:nvPr/>
        </p:nvGrpSpPr>
        <p:grpSpPr>
          <a:xfrm>
            <a:off x="1643482" y="1878217"/>
            <a:ext cx="4032504" cy="3302516"/>
            <a:chOff x="1684421" y="1121330"/>
            <a:chExt cx="4032504" cy="3302516"/>
          </a:xfrm>
        </p:grpSpPr>
        <p:sp>
          <p:nvSpPr>
            <p:cNvPr id="104" name="Rectangle: Rounded Corners 103">
              <a:extLst>
                <a:ext uri="{FF2B5EF4-FFF2-40B4-BE49-F238E27FC236}">
                  <a16:creationId xmlns:a16="http://schemas.microsoft.com/office/drawing/2014/main" id="{3345BD7A-145E-4322-AF47-C154F6E7703C}"/>
                </a:ext>
              </a:extLst>
            </p:cNvPr>
            <p:cNvSpPr/>
            <p:nvPr/>
          </p:nvSpPr>
          <p:spPr>
            <a:xfrm>
              <a:off x="1684421" y="3509446"/>
              <a:ext cx="4032504" cy="914400"/>
            </a:xfrm>
            <a:prstGeom prst="roundRect">
              <a:avLst/>
            </a:prstGeom>
            <a:solidFill>
              <a:srgbClr val="196659"/>
            </a:solidFill>
            <a:ln>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E1B3D977-7E0E-4466-95CA-907817D797D8}"/>
                </a:ext>
              </a:extLst>
            </p:cNvPr>
            <p:cNvSpPr txBox="1"/>
            <p:nvPr/>
          </p:nvSpPr>
          <p:spPr>
            <a:xfrm>
              <a:off x="3060593" y="3656766"/>
              <a:ext cx="2656332" cy="523220"/>
            </a:xfrm>
            <a:prstGeom prst="rect">
              <a:avLst/>
            </a:prstGeom>
            <a:noFill/>
          </p:spPr>
          <p:txBody>
            <a:bodyPr wrap="square" rtlCol="0">
              <a:spAutoFit/>
            </a:bodyPr>
            <a:lstStyle/>
            <a:p>
              <a:pPr algn="ctr"/>
              <a:r>
                <a:rPr lang="en-US" sz="2800" b="1" dirty="0">
                  <a:solidFill>
                    <a:schemeClr val="bg1"/>
                  </a:solidFill>
                </a:rPr>
                <a:t>March 14, 2025</a:t>
              </a:r>
            </a:p>
          </p:txBody>
        </p:sp>
        <p:pic>
          <p:nvPicPr>
            <p:cNvPr id="89" name="Picture 9">
              <a:extLst>
                <a:ext uri="{FF2B5EF4-FFF2-40B4-BE49-F238E27FC236}">
                  <a16:creationId xmlns:a16="http://schemas.microsoft.com/office/drawing/2014/main" id="{4D7B6DAB-34BA-47C9-B502-A711C59EDF3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203239" y="1121330"/>
              <a:ext cx="845687" cy="731520"/>
            </a:xfrm>
            <a:prstGeom prst="rect">
              <a:avLst/>
            </a:prstGeom>
          </p:spPr>
        </p:pic>
      </p:grpSp>
      <p:grpSp>
        <p:nvGrpSpPr>
          <p:cNvPr id="114" name="Group 113">
            <a:extLst>
              <a:ext uri="{FF2B5EF4-FFF2-40B4-BE49-F238E27FC236}">
                <a16:creationId xmlns:a16="http://schemas.microsoft.com/office/drawing/2014/main" id="{D0FC2EFD-A916-4E86-8F1D-F889D669690E}"/>
              </a:ext>
            </a:extLst>
          </p:cNvPr>
          <p:cNvGrpSpPr/>
          <p:nvPr/>
        </p:nvGrpSpPr>
        <p:grpSpPr>
          <a:xfrm>
            <a:off x="6980889" y="1647490"/>
            <a:ext cx="4382914" cy="3067835"/>
            <a:chOff x="6482785" y="3114212"/>
            <a:chExt cx="4382914" cy="3067835"/>
          </a:xfrm>
        </p:grpSpPr>
        <p:sp>
          <p:nvSpPr>
            <p:cNvPr id="92" name="TextBox 91">
              <a:extLst>
                <a:ext uri="{FF2B5EF4-FFF2-40B4-BE49-F238E27FC236}">
                  <a16:creationId xmlns:a16="http://schemas.microsoft.com/office/drawing/2014/main" id="{B03C249C-4D4E-462D-9762-2E0BB490E7EA}"/>
                </a:ext>
              </a:extLst>
            </p:cNvPr>
            <p:cNvSpPr txBox="1"/>
            <p:nvPr/>
          </p:nvSpPr>
          <p:spPr>
            <a:xfrm>
              <a:off x="6482785" y="4058389"/>
              <a:ext cx="4382914" cy="2123658"/>
            </a:xfrm>
            <a:prstGeom prst="rect">
              <a:avLst/>
            </a:prstGeom>
            <a:noFill/>
          </p:spPr>
          <p:txBody>
            <a:bodyPr wrap="square" rtlCol="0">
              <a:spAutoFit/>
            </a:bodyPr>
            <a:lstStyle/>
            <a:p>
              <a:r>
                <a:rPr lang="en-US" sz="2800" b="1" i="1" dirty="0">
                  <a:solidFill>
                    <a:schemeClr val="tx2"/>
                  </a:solidFill>
                </a:rPr>
                <a:t>Corrections Deadline</a:t>
              </a:r>
            </a:p>
            <a:p>
              <a:r>
                <a:rPr lang="en-US" sz="2800" dirty="0"/>
                <a:t>Final date for students with a rejected app to submit corrections </a:t>
              </a:r>
              <a:r>
                <a:rPr lang="en-US" sz="2800" i="1" dirty="0"/>
                <a:t>(transcripts). </a:t>
              </a:r>
            </a:p>
            <a:p>
              <a:endParaRPr lang="en-US" sz="2000" i="1" dirty="0"/>
            </a:p>
          </p:txBody>
        </p:sp>
        <p:grpSp>
          <p:nvGrpSpPr>
            <p:cNvPr id="112" name="Group 111">
              <a:extLst>
                <a:ext uri="{FF2B5EF4-FFF2-40B4-BE49-F238E27FC236}">
                  <a16:creationId xmlns:a16="http://schemas.microsoft.com/office/drawing/2014/main" id="{181D4DEE-8175-46E4-9FA7-86955D9151C8}"/>
                </a:ext>
              </a:extLst>
            </p:cNvPr>
            <p:cNvGrpSpPr/>
            <p:nvPr/>
          </p:nvGrpSpPr>
          <p:grpSpPr>
            <a:xfrm>
              <a:off x="6541426" y="3114212"/>
              <a:ext cx="3994486" cy="914400"/>
              <a:chOff x="5931831" y="2311038"/>
              <a:chExt cx="3994486" cy="914400"/>
            </a:xfrm>
          </p:grpSpPr>
          <p:grpSp>
            <p:nvGrpSpPr>
              <p:cNvPr id="111" name="Group 110">
                <a:extLst>
                  <a:ext uri="{FF2B5EF4-FFF2-40B4-BE49-F238E27FC236}">
                    <a16:creationId xmlns:a16="http://schemas.microsoft.com/office/drawing/2014/main" id="{2E66512A-F6DB-4F09-BFBA-2896C5B5CD47}"/>
                  </a:ext>
                </a:extLst>
              </p:cNvPr>
              <p:cNvGrpSpPr/>
              <p:nvPr/>
            </p:nvGrpSpPr>
            <p:grpSpPr>
              <a:xfrm>
                <a:off x="5931831" y="2311038"/>
                <a:ext cx="3994486" cy="914400"/>
                <a:chOff x="5931831" y="2311038"/>
                <a:chExt cx="3994486" cy="914400"/>
              </a:xfrm>
            </p:grpSpPr>
            <p:sp>
              <p:nvSpPr>
                <p:cNvPr id="109" name="Rectangle: Rounded Corners 108">
                  <a:extLst>
                    <a:ext uri="{FF2B5EF4-FFF2-40B4-BE49-F238E27FC236}">
                      <a16:creationId xmlns:a16="http://schemas.microsoft.com/office/drawing/2014/main" id="{02B1AA0B-4B45-4CBC-86CB-745755FC275E}"/>
                    </a:ext>
                  </a:extLst>
                </p:cNvPr>
                <p:cNvSpPr/>
                <p:nvPr/>
              </p:nvSpPr>
              <p:spPr>
                <a:xfrm>
                  <a:off x="5931831" y="2311038"/>
                  <a:ext cx="3994486" cy="914400"/>
                </a:xfrm>
                <a:prstGeom prst="roundRect">
                  <a:avLst/>
                </a:prstGeom>
                <a:solidFill>
                  <a:srgbClr val="294A3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6" name="Picture 11">
                  <a:extLst>
                    <a:ext uri="{FF2B5EF4-FFF2-40B4-BE49-F238E27FC236}">
                      <a16:creationId xmlns:a16="http://schemas.microsoft.com/office/drawing/2014/main" id="{6643E3DF-96EF-445A-8E5E-7B03A70969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333139" y="2377630"/>
                  <a:ext cx="579730" cy="731520"/>
                </a:xfrm>
                <a:prstGeom prst="rect">
                  <a:avLst/>
                </a:prstGeom>
              </p:spPr>
            </p:pic>
          </p:grpSp>
          <p:sp>
            <p:nvSpPr>
              <p:cNvPr id="97" name="TextBox 96">
                <a:extLst>
                  <a:ext uri="{FF2B5EF4-FFF2-40B4-BE49-F238E27FC236}">
                    <a16:creationId xmlns:a16="http://schemas.microsoft.com/office/drawing/2014/main" id="{00561008-F12C-4EC5-B8E0-AF8F2CE96342}"/>
                  </a:ext>
                </a:extLst>
              </p:cNvPr>
              <p:cNvSpPr txBox="1"/>
              <p:nvPr/>
            </p:nvSpPr>
            <p:spPr>
              <a:xfrm>
                <a:off x="7112935" y="2457342"/>
                <a:ext cx="2813382" cy="523220"/>
              </a:xfrm>
              <a:prstGeom prst="rect">
                <a:avLst/>
              </a:prstGeom>
              <a:noFill/>
            </p:spPr>
            <p:txBody>
              <a:bodyPr wrap="square" rtlCol="0">
                <a:spAutoFit/>
              </a:bodyPr>
              <a:lstStyle/>
              <a:p>
                <a:pPr algn="ctr"/>
                <a:r>
                  <a:rPr lang="en-US" sz="2800" b="1" dirty="0">
                    <a:solidFill>
                      <a:srgbClr val="FF0000"/>
                    </a:solidFill>
                  </a:rPr>
                  <a:t>March 31, 2025</a:t>
                </a:r>
              </a:p>
            </p:txBody>
          </p:sp>
        </p:grpSp>
      </p:grpSp>
      <p:sp>
        <p:nvSpPr>
          <p:cNvPr id="100" name="TextBox 99">
            <a:extLst>
              <a:ext uri="{FF2B5EF4-FFF2-40B4-BE49-F238E27FC236}">
                <a16:creationId xmlns:a16="http://schemas.microsoft.com/office/drawing/2014/main" id="{4D05391C-AE6C-4E16-A5CD-CB07350648B6}"/>
              </a:ext>
            </a:extLst>
          </p:cNvPr>
          <p:cNvSpPr txBox="1"/>
          <p:nvPr/>
        </p:nvSpPr>
        <p:spPr>
          <a:xfrm>
            <a:off x="1600200" y="5328053"/>
            <a:ext cx="4075786" cy="1323439"/>
          </a:xfrm>
          <a:prstGeom prst="rect">
            <a:avLst/>
          </a:prstGeom>
          <a:noFill/>
        </p:spPr>
        <p:txBody>
          <a:bodyPr wrap="square" rtlCol="0">
            <a:spAutoFit/>
          </a:bodyPr>
          <a:lstStyle/>
          <a:p>
            <a:r>
              <a:rPr lang="en-US" sz="2000" b="1" i="1" dirty="0">
                <a:solidFill>
                  <a:schemeClr val="accent3"/>
                </a:solidFill>
              </a:rPr>
              <a:t>High School Staff - Transcript Upload</a:t>
            </a:r>
          </a:p>
          <a:p>
            <a:r>
              <a:rPr lang="en-US" sz="2000" dirty="0"/>
              <a:t>HS staff are encouraged to upload transcripts by this date on behalf of students in OSAC Partner Portal</a:t>
            </a:r>
          </a:p>
        </p:txBody>
      </p:sp>
      <p:grpSp>
        <p:nvGrpSpPr>
          <p:cNvPr id="106" name="Group 105">
            <a:extLst>
              <a:ext uri="{FF2B5EF4-FFF2-40B4-BE49-F238E27FC236}">
                <a16:creationId xmlns:a16="http://schemas.microsoft.com/office/drawing/2014/main" id="{1E296C88-E2EC-44AE-94A7-796127372D3F}"/>
              </a:ext>
            </a:extLst>
          </p:cNvPr>
          <p:cNvGrpSpPr/>
          <p:nvPr/>
        </p:nvGrpSpPr>
        <p:grpSpPr>
          <a:xfrm>
            <a:off x="1643482" y="1677267"/>
            <a:ext cx="4032504" cy="914400"/>
            <a:chOff x="1684420" y="1840832"/>
            <a:chExt cx="4032504" cy="914400"/>
          </a:xfrm>
        </p:grpSpPr>
        <p:sp>
          <p:nvSpPr>
            <p:cNvPr id="103" name="Rectangle: Rounded Corners 102">
              <a:extLst>
                <a:ext uri="{FF2B5EF4-FFF2-40B4-BE49-F238E27FC236}">
                  <a16:creationId xmlns:a16="http://schemas.microsoft.com/office/drawing/2014/main" id="{3804471B-C2D1-4EB8-9582-137CC60342C7}"/>
                </a:ext>
              </a:extLst>
            </p:cNvPr>
            <p:cNvSpPr/>
            <p:nvPr/>
          </p:nvSpPr>
          <p:spPr>
            <a:xfrm>
              <a:off x="1684420" y="1840832"/>
              <a:ext cx="4032504" cy="914400"/>
            </a:xfrm>
            <a:prstGeom prst="roundRect">
              <a:avLst/>
            </a:prstGeom>
            <a:solidFill>
              <a:srgbClr val="0E797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a:extLst>
                <a:ext uri="{FF2B5EF4-FFF2-40B4-BE49-F238E27FC236}">
                  <a16:creationId xmlns:a16="http://schemas.microsoft.com/office/drawing/2014/main" id="{DF2494A4-7516-4EF2-ABE7-4D5A848BB7E4}"/>
                </a:ext>
              </a:extLst>
            </p:cNvPr>
            <p:cNvSpPr txBox="1"/>
            <p:nvPr/>
          </p:nvSpPr>
          <p:spPr>
            <a:xfrm>
              <a:off x="2751721" y="2006678"/>
              <a:ext cx="2772698" cy="523220"/>
            </a:xfrm>
            <a:prstGeom prst="rect">
              <a:avLst/>
            </a:prstGeom>
            <a:noFill/>
          </p:spPr>
          <p:txBody>
            <a:bodyPr wrap="square" rtlCol="0">
              <a:spAutoFit/>
            </a:bodyPr>
            <a:lstStyle/>
            <a:p>
              <a:pPr algn="ctr"/>
              <a:r>
                <a:rPr lang="en-US" sz="2800" b="1" dirty="0">
                  <a:solidFill>
                    <a:schemeClr val="bg1"/>
                  </a:solidFill>
                </a:rPr>
                <a:t>March 10, 2025</a:t>
              </a:r>
              <a:endParaRPr lang="en-US" sz="2000" dirty="0">
                <a:solidFill>
                  <a:schemeClr val="bg1"/>
                </a:solidFill>
              </a:endParaRPr>
            </a:p>
          </p:txBody>
        </p:sp>
      </p:grpSp>
      <p:pic>
        <p:nvPicPr>
          <p:cNvPr id="6" name="Graphic 5" descr="Daily calendar with solid fill">
            <a:extLst>
              <a:ext uri="{FF2B5EF4-FFF2-40B4-BE49-F238E27FC236}">
                <a16:creationId xmlns:a16="http://schemas.microsoft.com/office/drawing/2014/main" id="{1DCCE9B6-BADD-224B-AE06-2FAC5A4F02A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796382" y="4232756"/>
            <a:ext cx="914400" cy="914400"/>
          </a:xfrm>
          <a:prstGeom prst="rect">
            <a:avLst/>
          </a:prstGeom>
        </p:spPr>
      </p:pic>
      <p:pic>
        <p:nvPicPr>
          <p:cNvPr id="11" name="Picture 10">
            <a:extLst>
              <a:ext uri="{FF2B5EF4-FFF2-40B4-BE49-F238E27FC236}">
                <a16:creationId xmlns:a16="http://schemas.microsoft.com/office/drawing/2014/main" id="{8B6D1047-2B62-8C0F-BB43-B30AE8136D52}"/>
              </a:ext>
            </a:extLst>
          </p:cNvPr>
          <p:cNvPicPr>
            <a:picLocks noChangeAspect="1"/>
          </p:cNvPicPr>
          <p:nvPr/>
        </p:nvPicPr>
        <p:blipFill>
          <a:blip r:embed="rId9">
            <a:lum bright="70000" contrast="-70000"/>
            <a:alphaModFix/>
            <a:extLst>
              <a:ext uri="{BEBA8EAE-BF5A-486C-A8C5-ECC9F3942E4B}">
                <a14:imgProps xmlns:a14="http://schemas.microsoft.com/office/drawing/2010/main">
                  <a14:imgLayer r:embed="rId10">
                    <a14:imgEffect>
                      <a14:backgroundRemoval t="5918" b="93776" l="10000" r="90000">
                        <a14:foregroundMark x1="52857" y1="93776" x2="52857" y2="93776"/>
                        <a14:foregroundMark x1="46633" y1="56020" x2="46633" y2="56020"/>
                        <a14:foregroundMark x1="52347" y1="58878" x2="52347" y2="58878"/>
                        <a14:foregroundMark x1="29796" y1="60000" x2="29796" y2="60000"/>
                        <a14:foregroundMark x1="38265" y1="79184" x2="38265" y2="79184"/>
                        <a14:foregroundMark x1="50102" y1="83061" x2="50102" y2="83061"/>
                        <a14:foregroundMark x1="30306" y1="71224" x2="30306" y2="71224"/>
                        <a14:foregroundMark x1="31429" y1="48163" x2="31429" y2="48163"/>
                        <a14:foregroundMark x1="38776" y1="39184" x2="38776" y2="39184"/>
                        <a14:foregroundMark x1="50102" y1="35816" x2="50102" y2="35816"/>
                        <a14:foregroundMark x1="61327" y1="40816" x2="61327" y2="40816"/>
                        <a14:foregroundMark x1="69796" y1="48163" x2="69796" y2="48163"/>
                        <a14:foregroundMark x1="72041" y1="59388" x2="72041" y2="59388"/>
                        <a14:foregroundMark x1="69184" y1="70102" x2="69184" y2="70102"/>
                        <a14:foregroundMark x1="61837" y1="78571" x2="61837" y2="78571"/>
                        <a14:foregroundMark x1="70306" y1="78571" x2="70306" y2="78571"/>
                        <a14:foregroundMark x1="51224" y1="5918" x2="51224" y2="5918"/>
                      </a14:backgroundRemoval>
                    </a14:imgEffect>
                  </a14:imgLayer>
                </a14:imgProps>
              </a:ext>
              <a:ext uri="{28A0092B-C50C-407E-A947-70E740481C1C}">
                <a14:useLocalDpi xmlns:a14="http://schemas.microsoft.com/office/drawing/2010/main" val="0"/>
              </a:ext>
            </a:extLst>
          </a:blip>
          <a:stretch>
            <a:fillRect/>
          </a:stretch>
        </p:blipFill>
        <p:spPr>
          <a:xfrm>
            <a:off x="1754289" y="1697027"/>
            <a:ext cx="845688" cy="845688"/>
          </a:xfrm>
          <a:prstGeom prst="rect">
            <a:avLst/>
          </a:prstGeom>
        </p:spPr>
      </p:pic>
    </p:spTree>
    <p:extLst>
      <p:ext uri="{BB962C8B-B14F-4D97-AF65-F5344CB8AC3E}">
        <p14:creationId xmlns:p14="http://schemas.microsoft.com/office/powerpoint/2010/main" val="499726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281381A-B572-4262-81BE-93F37D5E1FA2}"/>
              </a:ext>
            </a:extLst>
          </p:cNvPr>
          <p:cNvGrpSpPr/>
          <p:nvPr/>
        </p:nvGrpSpPr>
        <p:grpSpPr>
          <a:xfrm>
            <a:off x="413908" y="123367"/>
            <a:ext cx="8676304" cy="935309"/>
            <a:chOff x="838200" y="339436"/>
            <a:chExt cx="5771879" cy="935309"/>
          </a:xfrm>
        </p:grpSpPr>
        <p:sp>
          <p:nvSpPr>
            <p:cNvPr id="3" name="TextBox 2">
              <a:extLst>
                <a:ext uri="{FF2B5EF4-FFF2-40B4-BE49-F238E27FC236}">
                  <a16:creationId xmlns:a16="http://schemas.microsoft.com/office/drawing/2014/main" id="{9184E106-76E2-4752-A4B1-99692511D3B7}"/>
                </a:ext>
              </a:extLst>
            </p:cNvPr>
            <p:cNvSpPr txBox="1"/>
            <p:nvPr/>
          </p:nvSpPr>
          <p:spPr>
            <a:xfrm>
              <a:off x="838200" y="339436"/>
              <a:ext cx="39970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accent4"/>
                  </a:solidFill>
                  <a:latin typeface="Arial" panose="020B0604020202020204" pitchFamily="34" charset="0"/>
                  <a:cs typeface="Arial" panose="020B0604020202020204" pitchFamily="34" charset="0"/>
                </a:rPr>
                <a:t>Follow Us On</a:t>
              </a:r>
              <a:endParaRPr kumimoji="0" lang="en-US" sz="2000" b="0"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C3CBE8D0-3F9E-4017-8AF3-A9A5AF65781F}"/>
                </a:ext>
              </a:extLst>
            </p:cNvPr>
            <p:cNvSpPr txBox="1"/>
            <p:nvPr/>
          </p:nvSpPr>
          <p:spPr>
            <a:xfrm>
              <a:off x="838200" y="566859"/>
              <a:ext cx="577187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Arial Black" panose="020B0A04020102020204" pitchFamily="34" charset="0"/>
                </a:rPr>
                <a:t>Social</a:t>
              </a: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a:r>
              <a:r>
                <a:rPr kumimoji="0" lang="en-US" sz="4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Media</a:t>
              </a:r>
              <a:endParaRPr kumimoji="0" lang="en-US" sz="5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pSp>
      <p:grpSp>
        <p:nvGrpSpPr>
          <p:cNvPr id="14" name="Group 13">
            <a:extLst>
              <a:ext uri="{FF2B5EF4-FFF2-40B4-BE49-F238E27FC236}">
                <a16:creationId xmlns:a16="http://schemas.microsoft.com/office/drawing/2014/main" id="{7D8D9072-1797-4874-AB42-504934829FB2}"/>
              </a:ext>
            </a:extLst>
          </p:cNvPr>
          <p:cNvGrpSpPr/>
          <p:nvPr/>
        </p:nvGrpSpPr>
        <p:grpSpPr>
          <a:xfrm>
            <a:off x="3198799" y="1286099"/>
            <a:ext cx="2695031" cy="1964565"/>
            <a:chOff x="812215" y="1386336"/>
            <a:chExt cx="2695031" cy="1964565"/>
          </a:xfrm>
        </p:grpSpPr>
        <p:pic>
          <p:nvPicPr>
            <p:cNvPr id="5" name="Picture 12">
              <a:extLst>
                <a:ext uri="{FF2B5EF4-FFF2-40B4-BE49-F238E27FC236}">
                  <a16:creationId xmlns:a16="http://schemas.microsoft.com/office/drawing/2014/main" id="{4691263E-A681-43F0-9872-A5A1B1A81867}"/>
                </a:ext>
              </a:extLst>
            </p:cNvPr>
            <p:cNvPicPr>
              <a:picLocks noChangeAspect="1"/>
            </p:cNvPicPr>
            <p:nvPr/>
          </p:nvPicPr>
          <p:blipFill>
            <a:blip r:embed="rId3"/>
            <a:srcRect/>
            <a:stretch>
              <a:fillRect/>
            </a:stretch>
          </p:blipFill>
          <p:spPr>
            <a:xfrm>
              <a:off x="1270261" y="1386336"/>
              <a:ext cx="1648356" cy="1648356"/>
            </a:xfrm>
            <a:prstGeom prst="rect">
              <a:avLst/>
            </a:prstGeom>
          </p:spPr>
        </p:pic>
        <p:sp>
          <p:nvSpPr>
            <p:cNvPr id="6" name="TextBox 5">
              <a:extLst>
                <a:ext uri="{FF2B5EF4-FFF2-40B4-BE49-F238E27FC236}">
                  <a16:creationId xmlns:a16="http://schemas.microsoft.com/office/drawing/2014/main" id="{22054AF5-DE0C-4337-BE25-1E43B35B82ED}"/>
                </a:ext>
              </a:extLst>
            </p:cNvPr>
            <p:cNvSpPr txBox="1"/>
            <p:nvPr/>
          </p:nvSpPr>
          <p:spPr>
            <a:xfrm>
              <a:off x="812215" y="2901956"/>
              <a:ext cx="2695031" cy="448945"/>
            </a:xfrm>
            <a:prstGeom prst="rect">
              <a:avLst/>
            </a:prstGeom>
          </p:spPr>
          <p:txBody>
            <a:bodyPr lIns="0" tIns="0" rIns="0" bIns="0" rtlCol="0" anchor="t">
              <a:spAutoFit/>
            </a:bodyPr>
            <a:lstStyle/>
            <a:p>
              <a:pPr algn="l">
                <a:lnSpc>
                  <a:spcPts val="3410"/>
                </a:lnSpc>
              </a:pPr>
              <a:r>
                <a:rPr lang="en-US" sz="3100" b="1" spc="-155" dirty="0">
                  <a:solidFill>
                    <a:srgbClr val="000000"/>
                  </a:solidFill>
                  <a:latin typeface="Tahoma" panose="020B0604030504040204" pitchFamily="34" charset="0"/>
                  <a:ea typeface="Tahoma" panose="020B0604030504040204" pitchFamily="34" charset="0"/>
                  <a:cs typeface="Tahoma" panose="020B0604030504040204" pitchFamily="34" charset="0"/>
                </a:rPr>
                <a:t>OSAC Oregon</a:t>
              </a:r>
            </a:p>
          </p:txBody>
        </p:sp>
      </p:grpSp>
      <p:grpSp>
        <p:nvGrpSpPr>
          <p:cNvPr id="13" name="Group 12">
            <a:extLst>
              <a:ext uri="{FF2B5EF4-FFF2-40B4-BE49-F238E27FC236}">
                <a16:creationId xmlns:a16="http://schemas.microsoft.com/office/drawing/2014/main" id="{36AFDB67-2E47-4623-B445-0DE01C09857F}"/>
              </a:ext>
            </a:extLst>
          </p:cNvPr>
          <p:cNvGrpSpPr/>
          <p:nvPr/>
        </p:nvGrpSpPr>
        <p:grpSpPr>
          <a:xfrm>
            <a:off x="6384643" y="1489751"/>
            <a:ext cx="2705569" cy="1849547"/>
            <a:chOff x="3965292" y="1579453"/>
            <a:chExt cx="2705569" cy="1849547"/>
          </a:xfrm>
        </p:grpSpPr>
        <p:pic>
          <p:nvPicPr>
            <p:cNvPr id="7" name="Picture 6">
              <a:extLst>
                <a:ext uri="{FF2B5EF4-FFF2-40B4-BE49-F238E27FC236}">
                  <a16:creationId xmlns:a16="http://schemas.microsoft.com/office/drawing/2014/main" id="{783A0A95-9406-4A90-A5C8-C80A02C07E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0060" y="1579453"/>
              <a:ext cx="1280160" cy="1280160"/>
            </a:xfrm>
            <a:prstGeom prst="rect">
              <a:avLst/>
            </a:prstGeom>
          </p:spPr>
        </p:pic>
        <p:sp>
          <p:nvSpPr>
            <p:cNvPr id="8" name="TextBox 7">
              <a:extLst>
                <a:ext uri="{FF2B5EF4-FFF2-40B4-BE49-F238E27FC236}">
                  <a16:creationId xmlns:a16="http://schemas.microsoft.com/office/drawing/2014/main" id="{BA13B653-D111-4F17-BEE0-9B8391C47985}"/>
                </a:ext>
              </a:extLst>
            </p:cNvPr>
            <p:cNvSpPr txBox="1"/>
            <p:nvPr/>
          </p:nvSpPr>
          <p:spPr>
            <a:xfrm>
              <a:off x="3965292" y="2859613"/>
              <a:ext cx="2705569" cy="569387"/>
            </a:xfrm>
            <a:prstGeom prst="rect">
              <a:avLst/>
            </a:prstGeom>
            <a:noFill/>
          </p:spPr>
          <p:txBody>
            <a:bodyPr wrap="square" rtlCol="0">
              <a:spAutoFit/>
            </a:bodyPr>
            <a:lstStyle/>
            <a:p>
              <a:pPr algn="ctr"/>
              <a:r>
                <a:rPr lang="en-US" sz="3100" b="1" spc="-155" dirty="0">
                  <a:solidFill>
                    <a:srgbClr val="000000"/>
                  </a:solidFill>
                  <a:latin typeface="Tahoma" panose="020B0604030504040204" pitchFamily="34" charset="0"/>
                  <a:ea typeface="Tahoma" panose="020B0604030504040204" pitchFamily="34" charset="0"/>
                  <a:cs typeface="Tahoma" panose="020B0604030504040204" pitchFamily="34" charset="0"/>
                </a:rPr>
                <a:t>OSACOregon</a:t>
              </a:r>
            </a:p>
          </p:txBody>
        </p:sp>
      </p:grpSp>
      <p:grpSp>
        <p:nvGrpSpPr>
          <p:cNvPr id="15" name="Group 14">
            <a:extLst>
              <a:ext uri="{FF2B5EF4-FFF2-40B4-BE49-F238E27FC236}">
                <a16:creationId xmlns:a16="http://schemas.microsoft.com/office/drawing/2014/main" id="{8A2E5AA4-B7C5-4E2D-A2C3-4D2F7AC9F419}"/>
              </a:ext>
            </a:extLst>
          </p:cNvPr>
          <p:cNvGrpSpPr/>
          <p:nvPr/>
        </p:nvGrpSpPr>
        <p:grpSpPr>
          <a:xfrm>
            <a:off x="2755767" y="3934165"/>
            <a:ext cx="3581093" cy="1818274"/>
            <a:chOff x="303892" y="3934165"/>
            <a:chExt cx="3581093" cy="1818274"/>
          </a:xfrm>
        </p:grpSpPr>
        <p:pic>
          <p:nvPicPr>
            <p:cNvPr id="9" name="Picture 11">
              <a:extLst>
                <a:ext uri="{FF2B5EF4-FFF2-40B4-BE49-F238E27FC236}">
                  <a16:creationId xmlns:a16="http://schemas.microsoft.com/office/drawing/2014/main" id="{612E1D7F-FC37-4364-906F-8810F3BB430E}"/>
                </a:ext>
              </a:extLst>
            </p:cNvPr>
            <p:cNvPicPr>
              <a:picLocks noChangeAspect="1"/>
            </p:cNvPicPr>
            <p:nvPr/>
          </p:nvPicPr>
          <p:blipFill>
            <a:blip r:embed="rId5"/>
            <a:srcRect/>
            <a:stretch>
              <a:fillRect/>
            </a:stretch>
          </p:blipFill>
          <p:spPr>
            <a:xfrm>
              <a:off x="1452980" y="3934165"/>
              <a:ext cx="1282918" cy="1282918"/>
            </a:xfrm>
            <a:prstGeom prst="rect">
              <a:avLst/>
            </a:prstGeom>
          </p:spPr>
        </p:pic>
        <p:sp>
          <p:nvSpPr>
            <p:cNvPr id="11" name="TextBox 16">
              <a:extLst>
                <a:ext uri="{FF2B5EF4-FFF2-40B4-BE49-F238E27FC236}">
                  <a16:creationId xmlns:a16="http://schemas.microsoft.com/office/drawing/2014/main" id="{AEE94228-BD9F-4DFE-A18A-F7B054F299F0}"/>
                </a:ext>
              </a:extLst>
            </p:cNvPr>
            <p:cNvSpPr txBox="1"/>
            <p:nvPr/>
          </p:nvSpPr>
          <p:spPr>
            <a:xfrm>
              <a:off x="303892" y="5303494"/>
              <a:ext cx="3581093" cy="448945"/>
            </a:xfrm>
            <a:prstGeom prst="rect">
              <a:avLst/>
            </a:prstGeom>
          </p:spPr>
          <p:txBody>
            <a:bodyPr lIns="0" tIns="0" rIns="0" bIns="0" rtlCol="0" anchor="t">
              <a:spAutoFit/>
            </a:bodyPr>
            <a:lstStyle/>
            <a:p>
              <a:pPr algn="l">
                <a:lnSpc>
                  <a:spcPts val="3410"/>
                </a:lnSpc>
              </a:pPr>
              <a:r>
                <a:rPr lang="en-US" sz="3100" b="1" spc="-155" dirty="0" err="1">
                  <a:solidFill>
                    <a:srgbClr val="000000"/>
                  </a:solidFill>
                  <a:latin typeface="Tahoma" panose="020B0604030504040204" pitchFamily="34" charset="0"/>
                  <a:ea typeface="Tahoma" panose="020B0604030504040204" pitchFamily="34" charset="0"/>
                  <a:cs typeface="Tahoma" panose="020B0604030504040204" pitchFamily="34" charset="0"/>
                </a:rPr>
                <a:t>OregonStudentAid</a:t>
              </a:r>
              <a:endParaRPr lang="en-US" sz="3100" b="1" spc="-155"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7" name="Group 16">
            <a:extLst>
              <a:ext uri="{FF2B5EF4-FFF2-40B4-BE49-F238E27FC236}">
                <a16:creationId xmlns:a16="http://schemas.microsoft.com/office/drawing/2014/main" id="{BB0F27A1-D518-1E70-9028-8C9582F9B7CE}"/>
              </a:ext>
            </a:extLst>
          </p:cNvPr>
          <p:cNvGrpSpPr/>
          <p:nvPr/>
        </p:nvGrpSpPr>
        <p:grpSpPr>
          <a:xfrm>
            <a:off x="6908068" y="3934165"/>
            <a:ext cx="1658717" cy="1982066"/>
            <a:chOff x="6908068" y="3770373"/>
            <a:chExt cx="1658717" cy="1982066"/>
          </a:xfrm>
        </p:grpSpPr>
        <p:sp>
          <p:nvSpPr>
            <p:cNvPr id="12" name="TextBox 11">
              <a:extLst>
                <a:ext uri="{FF2B5EF4-FFF2-40B4-BE49-F238E27FC236}">
                  <a16:creationId xmlns:a16="http://schemas.microsoft.com/office/drawing/2014/main" id="{AE0B1D95-BF8D-427B-9829-3A46564EE17D}"/>
                </a:ext>
              </a:extLst>
            </p:cNvPr>
            <p:cNvSpPr txBox="1"/>
            <p:nvPr/>
          </p:nvSpPr>
          <p:spPr>
            <a:xfrm>
              <a:off x="6908068" y="5106108"/>
              <a:ext cx="1658717" cy="646331"/>
            </a:xfrm>
            <a:prstGeom prst="rect">
              <a:avLst/>
            </a:prstGeom>
            <a:noFill/>
          </p:spPr>
          <p:txBody>
            <a:bodyPr wrap="square" rtlCol="0">
              <a:spAutoFit/>
            </a:bodyPr>
            <a:lstStyle/>
            <a:p>
              <a:pPr algn="ctr"/>
              <a:r>
                <a:rPr lang="en-US" sz="3600" b="1" dirty="0"/>
                <a:t>@</a:t>
              </a:r>
              <a:r>
                <a:rPr lang="en-US" sz="3100" b="1" spc="-155" dirty="0">
                  <a:solidFill>
                    <a:srgbClr val="000000"/>
                  </a:solidFill>
                  <a:latin typeface="Tahoma" panose="020B0604030504040204" pitchFamily="34" charset="0"/>
                  <a:ea typeface="Tahoma" panose="020B0604030504040204" pitchFamily="34" charset="0"/>
                  <a:cs typeface="Tahoma" panose="020B0604030504040204" pitchFamily="34" charset="0"/>
                </a:rPr>
                <a:t>OSAC</a:t>
              </a:r>
            </a:p>
          </p:txBody>
        </p:sp>
        <p:pic>
          <p:nvPicPr>
            <p:cNvPr id="1026" name="Picture 2" descr="X Logo - Free Vectors &amp; PSDs to Download">
              <a:extLst>
                <a:ext uri="{FF2B5EF4-FFF2-40B4-BE49-F238E27FC236}">
                  <a16:creationId xmlns:a16="http://schemas.microsoft.com/office/drawing/2014/main" id="{C9A42209-BC8D-540C-42C9-9F62D53ABB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7341" y="3770373"/>
              <a:ext cx="1360170" cy="12801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21796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781EBBB-A05D-41AB-A97F-C1E83FF12792}"/>
              </a:ext>
            </a:extLst>
          </p:cNvPr>
          <p:cNvGrpSpPr/>
          <p:nvPr/>
        </p:nvGrpSpPr>
        <p:grpSpPr>
          <a:xfrm>
            <a:off x="463977" y="1616149"/>
            <a:ext cx="11264046" cy="4029740"/>
            <a:chOff x="293545" y="1903228"/>
            <a:chExt cx="11264046" cy="4029740"/>
          </a:xfrm>
        </p:grpSpPr>
        <p:sp>
          <p:nvSpPr>
            <p:cNvPr id="11" name="Rectangle: Diagonal Corners Rounded 10">
              <a:extLst>
                <a:ext uri="{FF2B5EF4-FFF2-40B4-BE49-F238E27FC236}">
                  <a16:creationId xmlns:a16="http://schemas.microsoft.com/office/drawing/2014/main" id="{800CA5CD-FF54-4638-B4B5-6784A47239A7}"/>
                </a:ext>
              </a:extLst>
            </p:cNvPr>
            <p:cNvSpPr/>
            <p:nvPr/>
          </p:nvSpPr>
          <p:spPr>
            <a:xfrm>
              <a:off x="293545" y="1903228"/>
              <a:ext cx="11264046" cy="4029740"/>
            </a:xfrm>
            <a:prstGeom prst="round2DiagRect">
              <a:avLst/>
            </a:prstGeom>
            <a:gradFill>
              <a:gsLst>
                <a:gs pos="80000">
                  <a:schemeClr val="bg1"/>
                </a:gs>
                <a:gs pos="0">
                  <a:schemeClr val="accent1"/>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7A98EB52-ED5E-4105-9FB4-D1EF35E2A5E3}"/>
                </a:ext>
              </a:extLst>
            </p:cNvPr>
            <p:cNvGrpSpPr/>
            <p:nvPr/>
          </p:nvGrpSpPr>
          <p:grpSpPr>
            <a:xfrm>
              <a:off x="1233066" y="2221936"/>
              <a:ext cx="7240910" cy="1200328"/>
              <a:chOff x="1139766" y="-52021"/>
              <a:chExt cx="7240910" cy="1200328"/>
            </a:xfrm>
          </p:grpSpPr>
          <p:sp>
            <p:nvSpPr>
              <p:cNvPr id="5" name="TextBox 4">
                <a:extLst>
                  <a:ext uri="{FF2B5EF4-FFF2-40B4-BE49-F238E27FC236}">
                    <a16:creationId xmlns:a16="http://schemas.microsoft.com/office/drawing/2014/main" id="{5536D112-58F2-45E3-9235-A63A5153A8F5}"/>
                  </a:ext>
                </a:extLst>
              </p:cNvPr>
              <p:cNvSpPr txBox="1"/>
              <p:nvPr/>
            </p:nvSpPr>
            <p:spPr>
              <a:xfrm>
                <a:off x="1139766" y="-52021"/>
                <a:ext cx="4816185" cy="769441"/>
              </a:xfrm>
              <a:prstGeom prst="rect">
                <a:avLst/>
              </a:prstGeom>
              <a:noFill/>
            </p:spPr>
            <p:txBody>
              <a:bodyPr wrap="square" rtlCol="0">
                <a:spAutoFit/>
              </a:bodyPr>
              <a:lstStyle/>
              <a:p>
                <a:r>
                  <a:rPr lang="en-US" sz="4400" dirty="0">
                    <a:latin typeface="Arial Black" panose="020B0A04020102020204" pitchFamily="34" charset="0"/>
                  </a:rPr>
                  <a:t>Contact</a:t>
                </a:r>
              </a:p>
            </p:txBody>
          </p:sp>
          <p:sp>
            <p:nvSpPr>
              <p:cNvPr id="6" name="TextBox 5">
                <a:extLst>
                  <a:ext uri="{FF2B5EF4-FFF2-40B4-BE49-F238E27FC236}">
                    <a16:creationId xmlns:a16="http://schemas.microsoft.com/office/drawing/2014/main" id="{2DB0E9FB-32BE-49D2-947A-96E654DE8C3A}"/>
                  </a:ext>
                </a:extLst>
              </p:cNvPr>
              <p:cNvSpPr txBox="1"/>
              <p:nvPr/>
            </p:nvSpPr>
            <p:spPr>
              <a:xfrm>
                <a:off x="3356673" y="286533"/>
                <a:ext cx="5024003" cy="861774"/>
              </a:xfrm>
              <a:prstGeom prst="rect">
                <a:avLst/>
              </a:prstGeom>
              <a:noFill/>
            </p:spPr>
            <p:txBody>
              <a:bodyPr wrap="square" rtlCol="0">
                <a:spAutoFit/>
              </a:bodyPr>
              <a:lstStyle/>
              <a:p>
                <a:r>
                  <a:rPr lang="en-US" sz="5000" dirty="0">
                    <a:latin typeface="Trebuchet MS" panose="020B0603020202020204" pitchFamily="34" charset="0"/>
                  </a:rPr>
                  <a:t>Information</a:t>
                </a:r>
              </a:p>
            </p:txBody>
          </p:sp>
        </p:grpSp>
      </p:grpSp>
      <p:sp>
        <p:nvSpPr>
          <p:cNvPr id="7" name="TextBox 6">
            <a:extLst>
              <a:ext uri="{FF2B5EF4-FFF2-40B4-BE49-F238E27FC236}">
                <a16:creationId xmlns:a16="http://schemas.microsoft.com/office/drawing/2014/main" id="{D1632851-31DC-4439-A1A7-25C920B419AE}"/>
              </a:ext>
            </a:extLst>
          </p:cNvPr>
          <p:cNvSpPr txBox="1"/>
          <p:nvPr/>
        </p:nvSpPr>
        <p:spPr>
          <a:xfrm>
            <a:off x="1403498" y="3461206"/>
            <a:ext cx="8952614" cy="523220"/>
          </a:xfrm>
          <a:prstGeom prst="rect">
            <a:avLst/>
          </a:prstGeom>
          <a:noFill/>
        </p:spPr>
        <p:txBody>
          <a:bodyPr wrap="square" rtlCol="0">
            <a:spAutoFit/>
          </a:bodyPr>
          <a:lstStyle/>
          <a:p>
            <a:r>
              <a:rPr lang="en-US" sz="2800" dirty="0"/>
              <a:t>Name: Nomi Pearce</a:t>
            </a:r>
          </a:p>
        </p:txBody>
      </p:sp>
      <p:sp>
        <p:nvSpPr>
          <p:cNvPr id="18" name="TextBox 17">
            <a:extLst>
              <a:ext uri="{FF2B5EF4-FFF2-40B4-BE49-F238E27FC236}">
                <a16:creationId xmlns:a16="http://schemas.microsoft.com/office/drawing/2014/main" id="{E5BDD433-3822-4564-BF41-EB09766CFA75}"/>
              </a:ext>
            </a:extLst>
          </p:cNvPr>
          <p:cNvSpPr txBox="1"/>
          <p:nvPr/>
        </p:nvSpPr>
        <p:spPr>
          <a:xfrm>
            <a:off x="1403498" y="4048837"/>
            <a:ext cx="8952614" cy="954107"/>
          </a:xfrm>
          <a:prstGeom prst="rect">
            <a:avLst/>
          </a:prstGeom>
          <a:noFill/>
        </p:spPr>
        <p:txBody>
          <a:bodyPr wrap="square" rtlCol="0">
            <a:spAutoFit/>
          </a:bodyPr>
          <a:lstStyle/>
          <a:p>
            <a:r>
              <a:rPr lang="en-US" sz="2800" dirty="0"/>
              <a:t>Email: nomi.pearce@hecc.oregon.gov</a:t>
            </a:r>
          </a:p>
          <a:p>
            <a:r>
              <a:rPr lang="en-US" sz="2800" dirty="0"/>
              <a:t>Mobile: 971-375-7665</a:t>
            </a:r>
          </a:p>
        </p:txBody>
      </p:sp>
      <p:sp>
        <p:nvSpPr>
          <p:cNvPr id="21" name="TextBox 20">
            <a:extLst>
              <a:ext uri="{FF2B5EF4-FFF2-40B4-BE49-F238E27FC236}">
                <a16:creationId xmlns:a16="http://schemas.microsoft.com/office/drawing/2014/main" id="{518C71DF-34D1-4838-BBDB-5662D968F237}"/>
              </a:ext>
            </a:extLst>
          </p:cNvPr>
          <p:cNvSpPr txBox="1"/>
          <p:nvPr/>
        </p:nvSpPr>
        <p:spPr>
          <a:xfrm>
            <a:off x="1403498" y="5024070"/>
            <a:ext cx="8952614" cy="523220"/>
          </a:xfrm>
          <a:prstGeom prst="rect">
            <a:avLst/>
          </a:prstGeom>
          <a:noFill/>
        </p:spPr>
        <p:txBody>
          <a:bodyPr wrap="square" rtlCol="0">
            <a:spAutoFit/>
          </a:bodyPr>
          <a:lstStyle/>
          <a:p>
            <a:pPr algn="ctr"/>
            <a:r>
              <a:rPr lang="en-US" sz="2800" i="1" dirty="0"/>
              <a:t>More information at: </a:t>
            </a:r>
            <a:r>
              <a:rPr lang="en-US" sz="2800" i="1" dirty="0" err="1"/>
              <a:t>OregonStudentAid.Gov</a:t>
            </a:r>
            <a:endParaRPr lang="en-US" sz="2800" i="1" dirty="0"/>
          </a:p>
        </p:txBody>
      </p:sp>
      <p:pic>
        <p:nvPicPr>
          <p:cNvPr id="10" name="Picture 9" descr="Qr code&#10;&#10;Description automatically generated">
            <a:extLst>
              <a:ext uri="{FF2B5EF4-FFF2-40B4-BE49-F238E27FC236}">
                <a16:creationId xmlns:a16="http://schemas.microsoft.com/office/drawing/2014/main" id="{80B541D7-DC0B-47F4-9585-5B57B79236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3529" y="4572057"/>
            <a:ext cx="1065692" cy="1065692"/>
          </a:xfrm>
          <a:prstGeom prst="rect">
            <a:avLst/>
          </a:prstGeom>
        </p:spPr>
      </p:pic>
    </p:spTree>
    <p:extLst>
      <p:ext uri="{BB962C8B-B14F-4D97-AF65-F5344CB8AC3E}">
        <p14:creationId xmlns:p14="http://schemas.microsoft.com/office/powerpoint/2010/main" val="3216629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822682-CDED-4FA7-9C24-73C25B131D0A}"/>
              </a:ext>
            </a:extLst>
          </p:cNvPr>
          <p:cNvGrpSpPr/>
          <p:nvPr/>
        </p:nvGrpSpPr>
        <p:grpSpPr>
          <a:xfrm>
            <a:off x="413906" y="347472"/>
            <a:ext cx="4185526" cy="982594"/>
            <a:chOff x="838200" y="390103"/>
            <a:chExt cx="4185526" cy="982594"/>
          </a:xfrm>
        </p:grpSpPr>
        <p:sp>
          <p:nvSpPr>
            <p:cNvPr id="3" name="TextBox 2">
              <a:extLst>
                <a:ext uri="{FF2B5EF4-FFF2-40B4-BE49-F238E27FC236}">
                  <a16:creationId xmlns:a16="http://schemas.microsoft.com/office/drawing/2014/main" id="{68E9D93E-B316-4558-9903-D25C277B8CF5}"/>
                </a:ext>
              </a:extLst>
            </p:cNvPr>
            <p:cNvSpPr txBox="1"/>
            <p:nvPr/>
          </p:nvSpPr>
          <p:spPr>
            <a:xfrm>
              <a:off x="838200" y="390103"/>
              <a:ext cx="39970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57200"/>
                  </a:solidFill>
                  <a:effectLst/>
                  <a:uLnTx/>
                  <a:uFillTx/>
                  <a:latin typeface="Arial" panose="020B0604020202020204" pitchFamily="34" charset="0"/>
                  <a:ea typeface="+mn-ea"/>
                  <a:cs typeface="Arial" panose="020B0604020202020204" pitchFamily="34" charset="0"/>
                </a:rPr>
                <a:t>Overview</a:t>
              </a:r>
            </a:p>
          </p:txBody>
        </p:sp>
        <p:sp>
          <p:nvSpPr>
            <p:cNvPr id="4" name="TextBox 3">
              <a:extLst>
                <a:ext uri="{FF2B5EF4-FFF2-40B4-BE49-F238E27FC236}">
                  <a16:creationId xmlns:a16="http://schemas.microsoft.com/office/drawing/2014/main" id="{6CBBF568-45F1-4C09-A82D-FD0A0C6676DF}"/>
                </a:ext>
              </a:extLst>
            </p:cNvPr>
            <p:cNvSpPr txBox="1"/>
            <p:nvPr/>
          </p:nvSpPr>
          <p:spPr>
            <a:xfrm>
              <a:off x="838200" y="603256"/>
              <a:ext cx="418552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FAFSA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4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ORSAA</a:t>
              </a:r>
            </a:p>
          </p:txBody>
        </p:sp>
      </p:grpSp>
      <p:grpSp>
        <p:nvGrpSpPr>
          <p:cNvPr id="12" name="Group 11">
            <a:extLst>
              <a:ext uri="{FF2B5EF4-FFF2-40B4-BE49-F238E27FC236}">
                <a16:creationId xmlns:a16="http://schemas.microsoft.com/office/drawing/2014/main" id="{7D31367C-407C-490D-965B-9404D1438420}"/>
              </a:ext>
            </a:extLst>
          </p:cNvPr>
          <p:cNvGrpSpPr/>
          <p:nvPr/>
        </p:nvGrpSpPr>
        <p:grpSpPr>
          <a:xfrm>
            <a:off x="3053518" y="2228730"/>
            <a:ext cx="6220497" cy="2953512"/>
            <a:chOff x="2667471" y="2276856"/>
            <a:chExt cx="6220497" cy="2953512"/>
          </a:xfrm>
        </p:grpSpPr>
        <p:grpSp>
          <p:nvGrpSpPr>
            <p:cNvPr id="11" name="Group 10">
              <a:extLst>
                <a:ext uri="{FF2B5EF4-FFF2-40B4-BE49-F238E27FC236}">
                  <a16:creationId xmlns:a16="http://schemas.microsoft.com/office/drawing/2014/main" id="{547D06B6-AB72-4E80-BEB8-A92A3A73A514}"/>
                </a:ext>
              </a:extLst>
            </p:cNvPr>
            <p:cNvGrpSpPr/>
            <p:nvPr/>
          </p:nvGrpSpPr>
          <p:grpSpPr>
            <a:xfrm>
              <a:off x="2667471" y="2276856"/>
              <a:ext cx="6220497" cy="2953512"/>
              <a:chOff x="2667471" y="2276856"/>
              <a:chExt cx="6220497" cy="2953512"/>
            </a:xfrm>
          </p:grpSpPr>
          <p:grpSp>
            <p:nvGrpSpPr>
              <p:cNvPr id="7" name="Group 6">
                <a:extLst>
                  <a:ext uri="{FF2B5EF4-FFF2-40B4-BE49-F238E27FC236}">
                    <a16:creationId xmlns:a16="http://schemas.microsoft.com/office/drawing/2014/main" id="{811C32E9-8F37-4DE4-A8FF-F652782961ED}"/>
                  </a:ext>
                </a:extLst>
              </p:cNvPr>
              <p:cNvGrpSpPr/>
              <p:nvPr/>
            </p:nvGrpSpPr>
            <p:grpSpPr>
              <a:xfrm>
                <a:off x="2667471" y="2276856"/>
                <a:ext cx="6220497" cy="2953512"/>
                <a:chOff x="2667471" y="2276856"/>
                <a:chExt cx="6220497" cy="2953512"/>
              </a:xfrm>
              <a:effectLst>
                <a:outerShdw blurRad="50800" dist="38100" dir="2700000" algn="tl" rotWithShape="0">
                  <a:prstClr val="black">
                    <a:alpha val="40000"/>
                  </a:prstClr>
                </a:outerShdw>
              </a:effectLst>
            </p:grpSpPr>
            <p:sp>
              <p:nvSpPr>
                <p:cNvPr id="5" name="Arrow: Bent 4">
                  <a:extLst>
                    <a:ext uri="{FF2B5EF4-FFF2-40B4-BE49-F238E27FC236}">
                      <a16:creationId xmlns:a16="http://schemas.microsoft.com/office/drawing/2014/main" id="{79DB3AC0-3D73-4FA4-A7A7-BF4B7162116C}"/>
                    </a:ext>
                  </a:extLst>
                </p:cNvPr>
                <p:cNvSpPr/>
                <p:nvPr/>
              </p:nvSpPr>
              <p:spPr>
                <a:xfrm>
                  <a:off x="5705856" y="2276856"/>
                  <a:ext cx="3182112" cy="2953512"/>
                </a:xfrm>
                <a:prstGeom prst="ben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Arrow: Bent 5">
                  <a:extLst>
                    <a:ext uri="{FF2B5EF4-FFF2-40B4-BE49-F238E27FC236}">
                      <a16:creationId xmlns:a16="http://schemas.microsoft.com/office/drawing/2014/main" id="{A9950022-A67C-427D-AAB7-094246DE3A64}"/>
                    </a:ext>
                  </a:extLst>
                </p:cNvPr>
                <p:cNvSpPr/>
                <p:nvPr/>
              </p:nvSpPr>
              <p:spPr>
                <a:xfrm flipH="1">
                  <a:off x="2667471" y="2276856"/>
                  <a:ext cx="3182112" cy="2953512"/>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06FE20DE-8E7C-46A1-BF5A-746602D3D888}"/>
                  </a:ext>
                </a:extLst>
              </p:cNvPr>
              <p:cNvSpPr txBox="1"/>
              <p:nvPr/>
            </p:nvSpPr>
            <p:spPr>
              <a:xfrm>
                <a:off x="3602202" y="2767651"/>
                <a:ext cx="116892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FAFSA</a:t>
                </a:r>
              </a:p>
            </p:txBody>
          </p:sp>
        </p:grpSp>
        <p:sp>
          <p:nvSpPr>
            <p:cNvPr id="10" name="TextBox 9">
              <a:extLst>
                <a:ext uri="{FF2B5EF4-FFF2-40B4-BE49-F238E27FC236}">
                  <a16:creationId xmlns:a16="http://schemas.microsoft.com/office/drawing/2014/main" id="{378A0325-C296-42DD-8130-28DD04DD4B13}"/>
                </a:ext>
              </a:extLst>
            </p:cNvPr>
            <p:cNvSpPr txBox="1"/>
            <p:nvPr/>
          </p:nvSpPr>
          <p:spPr>
            <a:xfrm>
              <a:off x="6983786" y="2757059"/>
              <a:ext cx="14040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ORSAA</a:t>
              </a:r>
            </a:p>
          </p:txBody>
        </p:sp>
      </p:grpSp>
      <p:sp>
        <p:nvSpPr>
          <p:cNvPr id="13" name="TextBox 12">
            <a:extLst>
              <a:ext uri="{FF2B5EF4-FFF2-40B4-BE49-F238E27FC236}">
                <a16:creationId xmlns:a16="http://schemas.microsoft.com/office/drawing/2014/main" id="{739380DD-1672-4804-AE44-2C6C60D4B75D}"/>
              </a:ext>
            </a:extLst>
          </p:cNvPr>
          <p:cNvSpPr txBox="1"/>
          <p:nvPr/>
        </p:nvSpPr>
        <p:spPr>
          <a:xfrm>
            <a:off x="413906" y="2757059"/>
            <a:ext cx="3038386" cy="20005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FAFSA: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U.S. Citizens or eligible non-citizens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Used to access Federal and State financial aid, and many scholarships</a:t>
            </a:r>
          </a:p>
        </p:txBody>
      </p:sp>
      <p:sp>
        <p:nvSpPr>
          <p:cNvPr id="14" name="TextBox 13">
            <a:extLst>
              <a:ext uri="{FF2B5EF4-FFF2-40B4-BE49-F238E27FC236}">
                <a16:creationId xmlns:a16="http://schemas.microsoft.com/office/drawing/2014/main" id="{2C577B4A-C940-4870-8301-5F5D5F884A6F}"/>
              </a:ext>
            </a:extLst>
          </p:cNvPr>
          <p:cNvSpPr txBox="1"/>
          <p:nvPr/>
        </p:nvSpPr>
        <p:spPr>
          <a:xfrm>
            <a:off x="9166374" y="2767651"/>
            <a:ext cx="2747252" cy="261610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ORSAA: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Oregon students who are undocumented, or have  DACA/TPS status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Used to access state financial aid, and many scholarships</a:t>
            </a:r>
          </a:p>
        </p:txBody>
      </p:sp>
      <p:sp>
        <p:nvSpPr>
          <p:cNvPr id="17" name="TextBox 16">
            <a:extLst>
              <a:ext uri="{FF2B5EF4-FFF2-40B4-BE49-F238E27FC236}">
                <a16:creationId xmlns:a16="http://schemas.microsoft.com/office/drawing/2014/main" id="{78379C4C-079B-C931-7F2E-483AC6391421}"/>
              </a:ext>
            </a:extLst>
          </p:cNvPr>
          <p:cNvSpPr txBox="1"/>
          <p:nvPr/>
        </p:nvSpPr>
        <p:spPr>
          <a:xfrm>
            <a:off x="3985622" y="1121517"/>
            <a:ext cx="4086225" cy="1384995"/>
          </a:xfrm>
          <a:prstGeom prst="rect">
            <a:avLst/>
          </a:prstGeom>
          <a:noFill/>
        </p:spPr>
        <p:txBody>
          <a:bodyPr wrap="square" rtlCol="0">
            <a:spAutoFit/>
          </a:bodyPr>
          <a:lstStyle/>
          <a:p>
            <a:pPr algn="ctr"/>
            <a:r>
              <a:rPr lang="en-US" sz="2400" b="1" dirty="0">
                <a:latin typeface="Trebuchet MS" panose="020B0603020202020204" pitchFamily="34" charset="0"/>
              </a:rPr>
              <a:t>Only Submit 1</a:t>
            </a:r>
          </a:p>
          <a:p>
            <a:pPr algn="ctr"/>
            <a:r>
              <a:rPr lang="en-US" sz="2000" dirty="0"/>
              <a:t>If you are unsure which form to complete use the OSAC FAFSA/ORSAA filter tool</a:t>
            </a:r>
          </a:p>
        </p:txBody>
      </p:sp>
    </p:spTree>
    <p:extLst>
      <p:ext uri="{BB962C8B-B14F-4D97-AF65-F5344CB8AC3E}">
        <p14:creationId xmlns:p14="http://schemas.microsoft.com/office/powerpoint/2010/main" val="2585077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Picture 122" descr="Trees in forest">
            <a:extLst>
              <a:ext uri="{FF2B5EF4-FFF2-40B4-BE49-F238E27FC236}">
                <a16:creationId xmlns:a16="http://schemas.microsoft.com/office/drawing/2014/main" id="{F613A75B-C596-438A-93A4-B3189703180A}"/>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F93395B6-2103-4931-BF30-88CFA3C90CDB}"/>
              </a:ext>
            </a:extLst>
          </p:cNvPr>
          <p:cNvGrpSpPr/>
          <p:nvPr/>
        </p:nvGrpSpPr>
        <p:grpSpPr>
          <a:xfrm>
            <a:off x="411480" y="347472"/>
            <a:ext cx="6654406" cy="935309"/>
            <a:chOff x="838200" y="339436"/>
            <a:chExt cx="4426819" cy="935309"/>
          </a:xfrm>
        </p:grpSpPr>
        <p:sp>
          <p:nvSpPr>
            <p:cNvPr id="3" name="TextBox 2">
              <a:extLst>
                <a:ext uri="{FF2B5EF4-FFF2-40B4-BE49-F238E27FC236}">
                  <a16:creationId xmlns:a16="http://schemas.microsoft.com/office/drawing/2014/main" id="{15F20A38-6F01-4842-A5DA-788F5FE66451}"/>
                </a:ext>
              </a:extLst>
            </p:cNvPr>
            <p:cNvSpPr txBox="1"/>
            <p:nvPr/>
          </p:nvSpPr>
          <p:spPr>
            <a:xfrm>
              <a:off x="838200" y="339436"/>
              <a:ext cx="3997036" cy="400110"/>
            </a:xfrm>
            <a:prstGeom prst="rect">
              <a:avLst/>
            </a:prstGeom>
            <a:noFill/>
          </p:spPr>
          <p:txBody>
            <a:bodyPr wrap="square" rtlCol="0">
              <a:spAutoFit/>
            </a:bodyPr>
            <a:lstStyle/>
            <a:p>
              <a:r>
                <a:rPr lang="en-US" sz="2000" dirty="0">
                  <a:solidFill>
                    <a:schemeClr val="accent5"/>
                  </a:solidFill>
                  <a:latin typeface="Arial" panose="020B0604020202020204" pitchFamily="34" charset="0"/>
                  <a:cs typeface="Arial" panose="020B0604020202020204" pitchFamily="34" charset="0"/>
                </a:rPr>
                <a:t>Getting To Know The </a:t>
              </a:r>
            </a:p>
          </p:txBody>
        </p:sp>
        <p:sp>
          <p:nvSpPr>
            <p:cNvPr id="4" name="TextBox 3">
              <a:extLst>
                <a:ext uri="{FF2B5EF4-FFF2-40B4-BE49-F238E27FC236}">
                  <a16:creationId xmlns:a16="http://schemas.microsoft.com/office/drawing/2014/main" id="{977B3D9C-6EC3-4751-B580-8C0E5262D789}"/>
                </a:ext>
              </a:extLst>
            </p:cNvPr>
            <p:cNvSpPr txBox="1"/>
            <p:nvPr/>
          </p:nvSpPr>
          <p:spPr>
            <a:xfrm>
              <a:off x="838200" y="566859"/>
              <a:ext cx="4426819" cy="707886"/>
            </a:xfrm>
            <a:prstGeom prst="rect">
              <a:avLst/>
            </a:prstGeom>
            <a:noFill/>
          </p:spPr>
          <p:txBody>
            <a:bodyPr wrap="square" rtlCol="0">
              <a:spAutoFit/>
            </a:bodyPr>
            <a:lstStyle/>
            <a:p>
              <a:r>
                <a:rPr lang="en-US" sz="4000" dirty="0">
                  <a:latin typeface="Arial Black" panose="020B0A04020102020204" pitchFamily="34" charset="0"/>
                </a:rPr>
                <a:t>Oregon </a:t>
              </a:r>
              <a:r>
                <a:rPr lang="en-US" sz="4000" dirty="0">
                  <a:latin typeface="Trebuchet MS" panose="020B0603020202020204" pitchFamily="34" charset="0"/>
                </a:rPr>
                <a:t>Opportunity Grant</a:t>
              </a:r>
              <a:endParaRPr lang="en-US" sz="5000" dirty="0">
                <a:latin typeface="Trebuchet MS" panose="020B0603020202020204" pitchFamily="34" charset="0"/>
              </a:endParaRPr>
            </a:p>
          </p:txBody>
        </p:sp>
      </p:grpSp>
      <p:sp>
        <p:nvSpPr>
          <p:cNvPr id="108" name="Rectangle: Rounded Corners 107">
            <a:extLst>
              <a:ext uri="{FF2B5EF4-FFF2-40B4-BE49-F238E27FC236}">
                <a16:creationId xmlns:a16="http://schemas.microsoft.com/office/drawing/2014/main" id="{C42EA5C4-7919-4E2F-8D80-BAA04F562CCF}"/>
              </a:ext>
            </a:extLst>
          </p:cNvPr>
          <p:cNvSpPr/>
          <p:nvPr/>
        </p:nvSpPr>
        <p:spPr>
          <a:xfrm>
            <a:off x="849474" y="4226814"/>
            <a:ext cx="4773168" cy="2286000"/>
          </a:xfrm>
          <a:prstGeom prst="roundRect">
            <a:avLst/>
          </a:prstGeom>
          <a:solidFill>
            <a:srgbClr val="517A9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Open to Oregon residents who meet SAI limit and FAFSA/ORSAA submission deadline</a:t>
            </a:r>
          </a:p>
        </p:txBody>
      </p:sp>
      <p:sp>
        <p:nvSpPr>
          <p:cNvPr id="107" name="Rectangle: Rounded Corners 106">
            <a:extLst>
              <a:ext uri="{FF2B5EF4-FFF2-40B4-BE49-F238E27FC236}">
                <a16:creationId xmlns:a16="http://schemas.microsoft.com/office/drawing/2014/main" id="{80068E62-FC51-4A1F-9FFA-D950BC1D5D1B}"/>
              </a:ext>
            </a:extLst>
          </p:cNvPr>
          <p:cNvSpPr/>
          <p:nvPr/>
        </p:nvSpPr>
        <p:spPr>
          <a:xfrm>
            <a:off x="849474" y="1249191"/>
            <a:ext cx="4773168" cy="2286000"/>
          </a:xfrm>
          <a:prstGeom prst="roundRect">
            <a:avLst/>
          </a:prstGeom>
          <a:solidFill>
            <a:srgbClr val="1A476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Supports roughly 30,000 low-income undergraduate students each year attending an eligible Oregon college </a:t>
            </a:r>
          </a:p>
          <a:p>
            <a:pPr algn="ctr"/>
            <a:r>
              <a:rPr lang="en-US" sz="2000" dirty="0"/>
              <a:t>or university</a:t>
            </a:r>
          </a:p>
        </p:txBody>
      </p:sp>
      <p:sp>
        <p:nvSpPr>
          <p:cNvPr id="113" name="Rectangle: Rounded Corners 112">
            <a:extLst>
              <a:ext uri="{FF2B5EF4-FFF2-40B4-BE49-F238E27FC236}">
                <a16:creationId xmlns:a16="http://schemas.microsoft.com/office/drawing/2014/main" id="{307A87F1-6FB2-4AAF-BB11-E927739FF17A}"/>
              </a:ext>
            </a:extLst>
          </p:cNvPr>
          <p:cNvSpPr/>
          <p:nvPr/>
        </p:nvSpPr>
        <p:spPr>
          <a:xfrm>
            <a:off x="6410559" y="4226814"/>
            <a:ext cx="4773168" cy="2286000"/>
          </a:xfrm>
          <a:prstGeom prst="roundRect">
            <a:avLst/>
          </a:prstGeom>
          <a:solidFill>
            <a:srgbClr val="89AE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No additional application, students only need to submit a FAFSA or ORSAA as soon as possible after the application open</a:t>
            </a:r>
          </a:p>
        </p:txBody>
      </p:sp>
      <p:sp>
        <p:nvSpPr>
          <p:cNvPr id="114" name="Rectangle: Rounded Corners 113">
            <a:extLst>
              <a:ext uri="{FF2B5EF4-FFF2-40B4-BE49-F238E27FC236}">
                <a16:creationId xmlns:a16="http://schemas.microsoft.com/office/drawing/2014/main" id="{62FE454F-7E5D-479D-9B01-8C2E0EFC7CC8}"/>
              </a:ext>
            </a:extLst>
          </p:cNvPr>
          <p:cNvSpPr/>
          <p:nvPr/>
        </p:nvSpPr>
        <p:spPr>
          <a:xfrm>
            <a:off x="6410559" y="1248182"/>
            <a:ext cx="4772449" cy="2286000"/>
          </a:xfrm>
          <a:prstGeom prst="roundRect">
            <a:avLst/>
          </a:prstGeom>
          <a:solidFill>
            <a:srgbClr val="C0E1D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Maximum award for 2024-25 (full time)</a:t>
            </a:r>
          </a:p>
          <a:p>
            <a:pPr marL="342900" indent="-342900">
              <a:buFont typeface="Arial" panose="020B0604020202020204" pitchFamily="34" charset="0"/>
              <a:buChar char="•"/>
            </a:pPr>
            <a:r>
              <a:rPr lang="en-US" sz="2000" dirty="0">
                <a:solidFill>
                  <a:schemeClr val="tx1"/>
                </a:solidFill>
              </a:rPr>
              <a:t>Community College </a:t>
            </a:r>
          </a:p>
          <a:p>
            <a:r>
              <a:rPr lang="en-US" sz="2000" dirty="0">
                <a:solidFill>
                  <a:schemeClr val="tx1"/>
                </a:solidFill>
              </a:rPr>
              <a:t>      $3,900</a:t>
            </a:r>
          </a:p>
          <a:p>
            <a:pPr marL="342900" indent="-342900">
              <a:buFont typeface="Arial" panose="020B0604020202020204" pitchFamily="34" charset="0"/>
              <a:buChar char="•"/>
            </a:pPr>
            <a:r>
              <a:rPr lang="en-US" sz="2000" dirty="0">
                <a:solidFill>
                  <a:schemeClr val="tx1"/>
                </a:solidFill>
              </a:rPr>
              <a:t>BAS Program at Community College</a:t>
            </a:r>
          </a:p>
          <a:p>
            <a:r>
              <a:rPr lang="en-US" sz="2000" dirty="0">
                <a:solidFill>
                  <a:schemeClr val="tx1"/>
                </a:solidFill>
              </a:rPr>
              <a:t>      $5,904</a:t>
            </a:r>
          </a:p>
          <a:p>
            <a:pPr marL="342900" indent="-342900">
              <a:buFont typeface="Arial" panose="020B0604020202020204" pitchFamily="34" charset="0"/>
              <a:buChar char="•"/>
            </a:pPr>
            <a:r>
              <a:rPr lang="en-US" sz="2000" dirty="0">
                <a:solidFill>
                  <a:schemeClr val="tx1"/>
                </a:solidFill>
              </a:rPr>
              <a:t>4-Year College/University</a:t>
            </a:r>
          </a:p>
          <a:p>
            <a:r>
              <a:rPr lang="en-US" sz="2000" dirty="0">
                <a:solidFill>
                  <a:schemeClr val="tx1"/>
                </a:solidFill>
              </a:rPr>
              <a:t>     $7,524</a:t>
            </a:r>
          </a:p>
        </p:txBody>
      </p:sp>
      <p:sp>
        <p:nvSpPr>
          <p:cNvPr id="118" name="Arrow: Down 117">
            <a:extLst>
              <a:ext uri="{FF2B5EF4-FFF2-40B4-BE49-F238E27FC236}">
                <a16:creationId xmlns:a16="http://schemas.microsoft.com/office/drawing/2014/main" id="{D5EC0AB8-78A6-49DF-B2B3-6C85C9FC252F}"/>
              </a:ext>
            </a:extLst>
          </p:cNvPr>
          <p:cNvSpPr/>
          <p:nvPr/>
        </p:nvSpPr>
        <p:spPr>
          <a:xfrm>
            <a:off x="4047439" y="3681805"/>
            <a:ext cx="361950" cy="458589"/>
          </a:xfrm>
          <a:prstGeom prst="downArrow">
            <a:avLst/>
          </a:prstGeom>
          <a:solidFill>
            <a:srgbClr val="8B0C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row: Down 118">
            <a:extLst>
              <a:ext uri="{FF2B5EF4-FFF2-40B4-BE49-F238E27FC236}">
                <a16:creationId xmlns:a16="http://schemas.microsoft.com/office/drawing/2014/main" id="{59E7699E-2FD1-40BB-9FD6-C1D7FDE39D22}"/>
              </a:ext>
            </a:extLst>
          </p:cNvPr>
          <p:cNvSpPr/>
          <p:nvPr/>
        </p:nvSpPr>
        <p:spPr>
          <a:xfrm rot="16200000">
            <a:off x="5953125" y="5140519"/>
            <a:ext cx="361950" cy="458589"/>
          </a:xfrm>
          <a:prstGeom prst="downArrow">
            <a:avLst/>
          </a:prstGeom>
          <a:solidFill>
            <a:srgbClr val="8B0C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Arrow: Down 119">
            <a:extLst>
              <a:ext uri="{FF2B5EF4-FFF2-40B4-BE49-F238E27FC236}">
                <a16:creationId xmlns:a16="http://schemas.microsoft.com/office/drawing/2014/main" id="{34D6266F-E36A-4B28-8AD4-3E510F5ED181}"/>
              </a:ext>
            </a:extLst>
          </p:cNvPr>
          <p:cNvSpPr/>
          <p:nvPr/>
        </p:nvSpPr>
        <p:spPr>
          <a:xfrm flipV="1">
            <a:off x="7829784" y="3682500"/>
            <a:ext cx="361950" cy="458589"/>
          </a:xfrm>
          <a:prstGeom prst="downArrow">
            <a:avLst/>
          </a:prstGeom>
          <a:solidFill>
            <a:srgbClr val="8B0C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2290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Rounded 4">
            <a:extLst>
              <a:ext uri="{FF2B5EF4-FFF2-40B4-BE49-F238E27FC236}">
                <a16:creationId xmlns:a16="http://schemas.microsoft.com/office/drawing/2014/main" id="{1DEADBD6-BFB3-456B-A0F6-9012044A94A4}"/>
              </a:ext>
            </a:extLst>
          </p:cNvPr>
          <p:cNvSpPr/>
          <p:nvPr/>
        </p:nvSpPr>
        <p:spPr>
          <a:xfrm>
            <a:off x="293545" y="221672"/>
            <a:ext cx="5481205" cy="6414655"/>
          </a:xfrm>
          <a:prstGeom prst="round2Diag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a:extLst>
              <a:ext uri="{FF2B5EF4-FFF2-40B4-BE49-F238E27FC236}">
                <a16:creationId xmlns:a16="http://schemas.microsoft.com/office/drawing/2014/main" id="{D3ECC56A-20E8-43B1-9E28-510BCAFBF1D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98345" y="2927293"/>
            <a:ext cx="4571999" cy="3709034"/>
          </a:xfrm>
          <a:prstGeom prst="rect">
            <a:avLst/>
          </a:prstGeom>
        </p:spPr>
      </p:pic>
      <p:grpSp>
        <p:nvGrpSpPr>
          <p:cNvPr id="8" name="Group 7">
            <a:extLst>
              <a:ext uri="{FF2B5EF4-FFF2-40B4-BE49-F238E27FC236}">
                <a16:creationId xmlns:a16="http://schemas.microsoft.com/office/drawing/2014/main" id="{667A93ED-9F0F-4236-908E-615F29C31E71}"/>
              </a:ext>
            </a:extLst>
          </p:cNvPr>
          <p:cNvGrpSpPr/>
          <p:nvPr/>
        </p:nvGrpSpPr>
        <p:grpSpPr>
          <a:xfrm>
            <a:off x="1026279" y="665839"/>
            <a:ext cx="4285176" cy="1343378"/>
            <a:chOff x="838199" y="339436"/>
            <a:chExt cx="5699813" cy="1343378"/>
          </a:xfrm>
        </p:grpSpPr>
        <p:sp>
          <p:nvSpPr>
            <p:cNvPr id="9" name="TextBox 8">
              <a:extLst>
                <a:ext uri="{FF2B5EF4-FFF2-40B4-BE49-F238E27FC236}">
                  <a16:creationId xmlns:a16="http://schemas.microsoft.com/office/drawing/2014/main" id="{1D0B74C8-46D8-4132-8AD6-13C537F98C21}"/>
                </a:ext>
              </a:extLst>
            </p:cNvPr>
            <p:cNvSpPr txBox="1"/>
            <p:nvPr/>
          </p:nvSpPr>
          <p:spPr>
            <a:xfrm>
              <a:off x="838199" y="339436"/>
              <a:ext cx="4816186" cy="769441"/>
            </a:xfrm>
            <a:prstGeom prst="rect">
              <a:avLst/>
            </a:prstGeom>
            <a:noFill/>
          </p:spPr>
          <p:txBody>
            <a:bodyPr wrap="square" rtlCol="0">
              <a:spAutoFit/>
            </a:bodyPr>
            <a:lstStyle/>
            <a:p>
              <a:r>
                <a:rPr lang="en-US" sz="4400" dirty="0">
                  <a:solidFill>
                    <a:schemeClr val="bg1"/>
                  </a:solidFill>
                  <a:latin typeface="Arial Black" panose="020B0A04020102020204" pitchFamily="34" charset="0"/>
                </a:rPr>
                <a:t>The OSAC</a:t>
              </a:r>
            </a:p>
          </p:txBody>
        </p:sp>
        <p:sp>
          <p:nvSpPr>
            <p:cNvPr id="10" name="TextBox 9">
              <a:extLst>
                <a:ext uri="{FF2B5EF4-FFF2-40B4-BE49-F238E27FC236}">
                  <a16:creationId xmlns:a16="http://schemas.microsoft.com/office/drawing/2014/main" id="{26438031-8F5F-4F00-83C7-B0DD98488CD5}"/>
                </a:ext>
              </a:extLst>
            </p:cNvPr>
            <p:cNvSpPr txBox="1"/>
            <p:nvPr/>
          </p:nvSpPr>
          <p:spPr>
            <a:xfrm>
              <a:off x="838200" y="821040"/>
              <a:ext cx="5699812" cy="861774"/>
            </a:xfrm>
            <a:prstGeom prst="rect">
              <a:avLst/>
            </a:prstGeom>
            <a:noFill/>
          </p:spPr>
          <p:txBody>
            <a:bodyPr wrap="square" rtlCol="0">
              <a:spAutoFit/>
            </a:bodyPr>
            <a:lstStyle/>
            <a:p>
              <a:r>
                <a:rPr lang="en-US" sz="5000" dirty="0">
                  <a:solidFill>
                    <a:schemeClr val="bg1"/>
                  </a:solidFill>
                  <a:latin typeface="Trebuchet MS" panose="020B0603020202020204" pitchFamily="34" charset="0"/>
                </a:rPr>
                <a:t>Student Portal</a:t>
              </a:r>
            </a:p>
          </p:txBody>
        </p:sp>
      </p:grpSp>
      <p:sp>
        <p:nvSpPr>
          <p:cNvPr id="13" name="TextBox 12">
            <a:extLst>
              <a:ext uri="{FF2B5EF4-FFF2-40B4-BE49-F238E27FC236}">
                <a16:creationId xmlns:a16="http://schemas.microsoft.com/office/drawing/2014/main" id="{E2A7D23B-9A37-44DC-B3E0-195E2B2C363F}"/>
              </a:ext>
            </a:extLst>
          </p:cNvPr>
          <p:cNvSpPr txBox="1"/>
          <p:nvPr/>
        </p:nvSpPr>
        <p:spPr>
          <a:xfrm>
            <a:off x="6671144" y="620202"/>
            <a:ext cx="5024003" cy="1077218"/>
          </a:xfrm>
          <a:prstGeom prst="rect">
            <a:avLst/>
          </a:prstGeom>
          <a:noFill/>
        </p:spPr>
        <p:txBody>
          <a:bodyPr wrap="square" rtlCol="0">
            <a:spAutoFit/>
          </a:bodyPr>
          <a:lstStyle/>
          <a:p>
            <a:pPr algn="ctr"/>
            <a:r>
              <a:rPr lang="en-US" sz="3200" dirty="0">
                <a:latin typeface="Arial Black" panose="020B0A04020102020204" pitchFamily="34" charset="0"/>
              </a:rPr>
              <a:t>Create a Student Account</a:t>
            </a:r>
          </a:p>
        </p:txBody>
      </p:sp>
      <p:cxnSp>
        <p:nvCxnSpPr>
          <p:cNvPr id="16" name="Straight Connector 15">
            <a:extLst>
              <a:ext uri="{FF2B5EF4-FFF2-40B4-BE49-F238E27FC236}">
                <a16:creationId xmlns:a16="http://schemas.microsoft.com/office/drawing/2014/main" id="{603E248F-3F40-4E11-A43D-9CBF3EBEF82F}"/>
              </a:ext>
            </a:extLst>
          </p:cNvPr>
          <p:cNvCxnSpPr>
            <a:stCxn id="13" idx="2"/>
          </p:cNvCxnSpPr>
          <p:nvPr/>
        </p:nvCxnSpPr>
        <p:spPr>
          <a:xfrm>
            <a:off x="9183146" y="1697420"/>
            <a:ext cx="0" cy="69285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3EEBE3D-759B-431C-8586-2529F7575212}"/>
              </a:ext>
            </a:extLst>
          </p:cNvPr>
          <p:cNvSpPr txBox="1"/>
          <p:nvPr/>
        </p:nvSpPr>
        <p:spPr>
          <a:xfrm>
            <a:off x="6671164" y="2582779"/>
            <a:ext cx="5023983"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Applications and Awards: </a:t>
            </a:r>
          </a:p>
          <a:p>
            <a:pPr marL="742950" lvl="1" indent="-285750">
              <a:buFont typeface="Arial" panose="020B0604020202020204" pitchFamily="34" charset="0"/>
              <a:buChar char="•"/>
            </a:pPr>
            <a:r>
              <a:rPr lang="en-US" sz="2400" dirty="0"/>
              <a:t>Oregon Promise Grant</a:t>
            </a:r>
          </a:p>
          <a:p>
            <a:pPr marL="742950" lvl="1" indent="-285750">
              <a:buFont typeface="Arial" panose="020B0604020202020204" pitchFamily="34" charset="0"/>
              <a:buChar char="•"/>
            </a:pPr>
            <a:r>
              <a:rPr lang="en-US" sz="2400" dirty="0"/>
              <a:t>Chafee Grant</a:t>
            </a:r>
          </a:p>
          <a:p>
            <a:pPr marL="742950" lvl="1" indent="-285750">
              <a:buFont typeface="Arial" panose="020B0604020202020204" pitchFamily="34" charset="0"/>
              <a:buChar char="•"/>
            </a:pPr>
            <a:r>
              <a:rPr lang="en-US" sz="2400" dirty="0"/>
              <a:t>Child Care Grant</a:t>
            </a:r>
          </a:p>
          <a:p>
            <a:pPr marL="742950" lvl="1" indent="-285750">
              <a:buFont typeface="Arial" panose="020B0604020202020204" pitchFamily="34" charset="0"/>
              <a:buChar char="•"/>
            </a:pPr>
            <a:r>
              <a:rPr lang="en-US" sz="2400" dirty="0"/>
              <a:t>Oregon Tribal Student Grant</a:t>
            </a:r>
          </a:p>
          <a:p>
            <a:pPr marL="742950" lvl="1" indent="-285750">
              <a:buFont typeface="Arial" panose="020B0604020202020204" pitchFamily="34" charset="0"/>
              <a:buChar char="•"/>
            </a:pPr>
            <a:r>
              <a:rPr lang="en-US" sz="2400" dirty="0"/>
              <a:t>OR National Guard State Tuition Assistance </a:t>
            </a:r>
          </a:p>
          <a:p>
            <a:pPr marL="742950" lvl="1" indent="-285750">
              <a:buFont typeface="Arial" panose="020B0604020202020204" pitchFamily="34" charset="0"/>
              <a:buChar char="•"/>
            </a:pPr>
            <a:r>
              <a:rPr lang="en-US" sz="2400" dirty="0"/>
              <a:t>OSAC Scholarships</a:t>
            </a:r>
          </a:p>
        </p:txBody>
      </p:sp>
      <p:sp>
        <p:nvSpPr>
          <p:cNvPr id="12" name="TextBox 11">
            <a:extLst>
              <a:ext uri="{FF2B5EF4-FFF2-40B4-BE49-F238E27FC236}">
                <a16:creationId xmlns:a16="http://schemas.microsoft.com/office/drawing/2014/main" id="{5DA7FE4B-760B-40F8-81DB-CF80255E3489}"/>
              </a:ext>
            </a:extLst>
          </p:cNvPr>
          <p:cNvSpPr txBox="1"/>
          <p:nvPr/>
        </p:nvSpPr>
        <p:spPr>
          <a:xfrm>
            <a:off x="5774750" y="5922335"/>
            <a:ext cx="6417250" cy="584775"/>
          </a:xfrm>
          <a:prstGeom prst="rect">
            <a:avLst/>
          </a:prstGeom>
          <a:noFill/>
        </p:spPr>
        <p:txBody>
          <a:bodyPr wrap="square" rtlCol="0">
            <a:spAutoFit/>
          </a:bodyPr>
          <a:lstStyle/>
          <a:p>
            <a:pPr algn="ctr"/>
            <a:r>
              <a:rPr lang="en-US" sz="3200" dirty="0" err="1">
                <a:latin typeface="Arial Black" panose="020B0A04020102020204" pitchFamily="34" charset="0"/>
              </a:rPr>
              <a:t>OregonStudentAid.Gov</a:t>
            </a:r>
            <a:endParaRPr lang="en-US" sz="3200" dirty="0">
              <a:latin typeface="Arial Black" panose="020B0A04020102020204" pitchFamily="34" charset="0"/>
            </a:endParaRPr>
          </a:p>
        </p:txBody>
      </p:sp>
    </p:spTree>
    <p:extLst>
      <p:ext uri="{BB962C8B-B14F-4D97-AF65-F5344CB8AC3E}">
        <p14:creationId xmlns:p14="http://schemas.microsoft.com/office/powerpoint/2010/main" val="3556277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17C9FD9-D77F-4E87-84EB-EDC2E1AB92F6}"/>
              </a:ext>
            </a:extLst>
          </p:cNvPr>
          <p:cNvGrpSpPr/>
          <p:nvPr/>
        </p:nvGrpSpPr>
        <p:grpSpPr>
          <a:xfrm>
            <a:off x="413906" y="346363"/>
            <a:ext cx="7535278" cy="1550862"/>
            <a:chOff x="838200" y="339436"/>
            <a:chExt cx="4185526" cy="1550862"/>
          </a:xfrm>
        </p:grpSpPr>
        <p:sp>
          <p:nvSpPr>
            <p:cNvPr id="6" name="TextBox 5">
              <a:extLst>
                <a:ext uri="{FF2B5EF4-FFF2-40B4-BE49-F238E27FC236}">
                  <a16:creationId xmlns:a16="http://schemas.microsoft.com/office/drawing/2014/main" id="{D6DAEA1F-ED80-4363-9920-43FF4D13BF4B}"/>
                </a:ext>
              </a:extLst>
            </p:cNvPr>
            <p:cNvSpPr txBox="1"/>
            <p:nvPr/>
          </p:nvSpPr>
          <p:spPr>
            <a:xfrm>
              <a:off x="838200" y="339436"/>
              <a:ext cx="3997036" cy="400110"/>
            </a:xfrm>
            <a:prstGeom prst="rect">
              <a:avLst/>
            </a:prstGeom>
            <a:noFill/>
          </p:spPr>
          <p:txBody>
            <a:bodyPr wrap="square" rtlCol="0">
              <a:spAutoFit/>
            </a:bodyPr>
            <a:lstStyle/>
            <a:p>
              <a:r>
                <a:rPr lang="en-US" sz="2000" dirty="0">
                  <a:solidFill>
                    <a:schemeClr val="accent5"/>
                  </a:solidFill>
                  <a:latin typeface="Arial" panose="020B0604020202020204" pitchFamily="34" charset="0"/>
                  <a:cs typeface="Arial" panose="020B0604020202020204" pitchFamily="34" charset="0"/>
                </a:rPr>
                <a:t>Create An</a:t>
              </a:r>
            </a:p>
          </p:txBody>
        </p:sp>
        <p:sp>
          <p:nvSpPr>
            <p:cNvPr id="7" name="TextBox 6">
              <a:extLst>
                <a:ext uri="{FF2B5EF4-FFF2-40B4-BE49-F238E27FC236}">
                  <a16:creationId xmlns:a16="http://schemas.microsoft.com/office/drawing/2014/main" id="{C4E7DB1D-E1D7-43EE-8451-1FC638871EC5}"/>
                </a:ext>
              </a:extLst>
            </p:cNvPr>
            <p:cNvSpPr txBox="1"/>
            <p:nvPr/>
          </p:nvSpPr>
          <p:spPr>
            <a:xfrm>
              <a:off x="838200" y="566859"/>
              <a:ext cx="4185526" cy="1323439"/>
            </a:xfrm>
            <a:prstGeom prst="rect">
              <a:avLst/>
            </a:prstGeom>
            <a:noFill/>
          </p:spPr>
          <p:txBody>
            <a:bodyPr wrap="square" rtlCol="0">
              <a:spAutoFit/>
            </a:bodyPr>
            <a:lstStyle/>
            <a:p>
              <a:r>
                <a:rPr lang="en-US" sz="4000" dirty="0">
                  <a:latin typeface="Arial Black" panose="020B0A04020102020204" pitchFamily="34" charset="0"/>
                </a:rPr>
                <a:t>OSAC </a:t>
              </a:r>
              <a:r>
                <a:rPr lang="en-US" sz="4000" dirty="0">
                  <a:latin typeface="Trebuchet MS" panose="020B0603020202020204" pitchFamily="34" charset="0"/>
                </a:rPr>
                <a:t>Student</a:t>
              </a:r>
              <a:r>
                <a:rPr lang="en-US" sz="4000" dirty="0">
                  <a:latin typeface="Arial Black" panose="020B0A04020102020204" pitchFamily="34" charset="0"/>
                </a:rPr>
                <a:t> </a:t>
              </a:r>
              <a:r>
                <a:rPr lang="en-US" sz="4000" dirty="0">
                  <a:latin typeface="Trebuchet MS" panose="020B0603020202020204" pitchFamily="34" charset="0"/>
                </a:rPr>
                <a:t>Portal Account</a:t>
              </a:r>
              <a:endParaRPr lang="en-US" sz="5000" dirty="0">
                <a:latin typeface="Trebuchet MS" panose="020B0603020202020204" pitchFamily="34" charset="0"/>
              </a:endParaRPr>
            </a:p>
          </p:txBody>
        </p:sp>
      </p:grpSp>
      <p:sp>
        <p:nvSpPr>
          <p:cNvPr id="8" name="TextBox 7">
            <a:extLst>
              <a:ext uri="{FF2B5EF4-FFF2-40B4-BE49-F238E27FC236}">
                <a16:creationId xmlns:a16="http://schemas.microsoft.com/office/drawing/2014/main" id="{9084630C-FE84-4963-A8EB-77596C329FB2}"/>
              </a:ext>
            </a:extLst>
          </p:cNvPr>
          <p:cNvSpPr txBox="1"/>
          <p:nvPr/>
        </p:nvSpPr>
        <p:spPr>
          <a:xfrm>
            <a:off x="919662" y="2282248"/>
            <a:ext cx="3840480" cy="2862322"/>
          </a:xfrm>
          <a:prstGeom prst="rect">
            <a:avLst/>
          </a:prstGeom>
          <a:noFill/>
        </p:spPr>
        <p:txBody>
          <a:bodyPr wrap="square" rtlCol="0">
            <a:spAutoFit/>
          </a:bodyPr>
          <a:lstStyle/>
          <a:p>
            <a:pPr marL="457200" indent="-457200">
              <a:buAutoNum type="arabicPeriod"/>
            </a:pPr>
            <a:r>
              <a:rPr lang="en-US" sz="2000" dirty="0"/>
              <a:t>Use your legal name. Use the same name on your FAFSA/ORSAA</a:t>
            </a:r>
          </a:p>
          <a:p>
            <a:pPr marL="457200" indent="-457200">
              <a:buAutoNum type="arabicPeriod"/>
            </a:pPr>
            <a:endParaRPr lang="en-US" sz="2000" dirty="0"/>
          </a:p>
          <a:p>
            <a:pPr marL="457200" indent="-457200">
              <a:buAutoNum type="arabicPeriod"/>
            </a:pPr>
            <a:r>
              <a:rPr lang="en-US" sz="2000" dirty="0"/>
              <a:t>Password must be 12 characters </a:t>
            </a:r>
          </a:p>
          <a:p>
            <a:pPr marL="457200" indent="-457200">
              <a:buAutoNum type="arabicPeriod"/>
            </a:pPr>
            <a:endParaRPr lang="en-US" sz="2000" dirty="0"/>
          </a:p>
          <a:p>
            <a:pPr marL="457200" indent="-457200">
              <a:buAutoNum type="arabicPeriod"/>
            </a:pPr>
            <a:r>
              <a:rPr lang="en-US" sz="2000" i="1" dirty="0"/>
              <a:t>Recommended: Use a personal email address (not school) </a:t>
            </a:r>
          </a:p>
        </p:txBody>
      </p:sp>
      <p:sp>
        <p:nvSpPr>
          <p:cNvPr id="11" name="TextBox 10">
            <a:extLst>
              <a:ext uri="{FF2B5EF4-FFF2-40B4-BE49-F238E27FC236}">
                <a16:creationId xmlns:a16="http://schemas.microsoft.com/office/drawing/2014/main" id="{60DC49E2-5BF2-4FC6-AC6C-A549B640027A}"/>
              </a:ext>
            </a:extLst>
          </p:cNvPr>
          <p:cNvSpPr txBox="1"/>
          <p:nvPr/>
        </p:nvSpPr>
        <p:spPr>
          <a:xfrm>
            <a:off x="919662" y="5529593"/>
            <a:ext cx="3840480" cy="369332"/>
          </a:xfrm>
          <a:prstGeom prst="rect">
            <a:avLst/>
          </a:prstGeom>
          <a:noFill/>
        </p:spPr>
        <p:txBody>
          <a:bodyPr wrap="square" rtlCol="0">
            <a:spAutoFit/>
          </a:bodyPr>
          <a:lstStyle/>
          <a:p>
            <a:r>
              <a:rPr lang="en-US" sz="1800" dirty="0">
                <a:hlinkClick r:id="rId3"/>
              </a:rPr>
              <a:t>https://app.oregonstudentaid.gov/</a:t>
            </a:r>
            <a:r>
              <a:rPr lang="en-US" sz="1800" dirty="0"/>
              <a:t> </a:t>
            </a:r>
          </a:p>
        </p:txBody>
      </p:sp>
      <p:sp>
        <p:nvSpPr>
          <p:cNvPr id="3" name="TextBox 2">
            <a:extLst>
              <a:ext uri="{FF2B5EF4-FFF2-40B4-BE49-F238E27FC236}">
                <a16:creationId xmlns:a16="http://schemas.microsoft.com/office/drawing/2014/main" id="{9498720B-79ED-9BA3-BCBC-E53CEA382CD8}"/>
              </a:ext>
            </a:extLst>
          </p:cNvPr>
          <p:cNvSpPr txBox="1"/>
          <p:nvPr/>
        </p:nvSpPr>
        <p:spPr>
          <a:xfrm>
            <a:off x="919662" y="1620226"/>
            <a:ext cx="3937979" cy="369332"/>
          </a:xfrm>
          <a:prstGeom prst="rect">
            <a:avLst/>
          </a:prstGeom>
          <a:noFill/>
        </p:spPr>
        <p:txBody>
          <a:bodyPr wrap="square">
            <a:spAutoFit/>
          </a:bodyPr>
          <a:lstStyle/>
          <a:p>
            <a:pPr algn="ctr"/>
            <a:r>
              <a:rPr lang="en-US" sz="1800" dirty="0">
                <a:solidFill>
                  <a:schemeClr val="accent3"/>
                </a:solidFill>
                <a:latin typeface="Arial Black" panose="020B0A04020102020204" pitchFamily="34" charset="0"/>
              </a:rPr>
              <a:t>Tips for Students</a:t>
            </a:r>
          </a:p>
        </p:txBody>
      </p:sp>
      <p:sp>
        <p:nvSpPr>
          <p:cNvPr id="9" name="TextBox 8">
            <a:extLst>
              <a:ext uri="{FF2B5EF4-FFF2-40B4-BE49-F238E27FC236}">
                <a16:creationId xmlns:a16="http://schemas.microsoft.com/office/drawing/2014/main" id="{A1E73589-C744-7C05-1A0E-5E3900533368}"/>
              </a:ext>
            </a:extLst>
          </p:cNvPr>
          <p:cNvSpPr txBox="1"/>
          <p:nvPr/>
        </p:nvSpPr>
        <p:spPr>
          <a:xfrm>
            <a:off x="6349022" y="1620226"/>
            <a:ext cx="4493150" cy="369332"/>
          </a:xfrm>
          <a:prstGeom prst="rect">
            <a:avLst/>
          </a:prstGeom>
          <a:noFill/>
        </p:spPr>
        <p:txBody>
          <a:bodyPr wrap="square" lIns="91440" tIns="45720" rIns="91440" bIns="45720" anchor="t">
            <a:spAutoFit/>
          </a:bodyPr>
          <a:lstStyle/>
          <a:p>
            <a:pPr algn="ctr"/>
            <a:r>
              <a:rPr lang="en-US" sz="1800" dirty="0">
                <a:solidFill>
                  <a:srgbClr val="8B0C23"/>
                </a:solidFill>
                <a:latin typeface="Arial Black"/>
              </a:rPr>
              <a:t>HS &amp; ASPIRE Staff/Volunteers</a:t>
            </a:r>
          </a:p>
        </p:txBody>
      </p:sp>
      <p:sp>
        <p:nvSpPr>
          <p:cNvPr id="12" name="TextBox 11">
            <a:extLst>
              <a:ext uri="{FF2B5EF4-FFF2-40B4-BE49-F238E27FC236}">
                <a16:creationId xmlns:a16="http://schemas.microsoft.com/office/drawing/2014/main" id="{90EF37D5-68B9-4FA9-FDDA-B026FE15A3A6}"/>
              </a:ext>
            </a:extLst>
          </p:cNvPr>
          <p:cNvSpPr txBox="1"/>
          <p:nvPr/>
        </p:nvSpPr>
        <p:spPr>
          <a:xfrm>
            <a:off x="6490534" y="2124648"/>
            <a:ext cx="5212499" cy="4201791"/>
          </a:xfrm>
          <a:prstGeom prst="rect">
            <a:avLst/>
          </a:prstGeom>
          <a:noFill/>
        </p:spPr>
        <p:txBody>
          <a:bodyPr wrap="square" lIns="91440" tIns="45720" rIns="91440" bIns="45720" rtlCol="0" anchor="t">
            <a:spAutoFit/>
          </a:bodyPr>
          <a:lstStyle/>
          <a:p>
            <a:pPr marL="0" marR="0">
              <a:lnSpc>
                <a:spcPct val="107000"/>
              </a:lnSpc>
              <a:spcBef>
                <a:spcPts val="0"/>
              </a:spcBef>
              <a:spcAft>
                <a:spcPts val="800"/>
              </a:spcAft>
            </a:pPr>
            <a:r>
              <a:rPr lang="en-US" sz="2000" b="1" dirty="0">
                <a:solidFill>
                  <a:srgbClr val="000000"/>
                </a:solidFill>
                <a:latin typeface="Calibri"/>
                <a:ea typeface="Times New Roman" panose="02020603050405020304" pitchFamily="18" charset="0"/>
                <a:cs typeface="Calibri"/>
              </a:rPr>
              <a:t>C</a:t>
            </a:r>
            <a:r>
              <a:rPr lang="en-US" sz="2000" b="1" dirty="0">
                <a:solidFill>
                  <a:srgbClr val="000000"/>
                </a:solidFill>
                <a:effectLst/>
                <a:latin typeface="Calibri"/>
                <a:ea typeface="Times New Roman" panose="02020603050405020304" pitchFamily="18" charset="0"/>
                <a:cs typeface="Calibri"/>
              </a:rPr>
              <a:t>reate your own “test account”:</a:t>
            </a:r>
            <a:endParaRPr lang="en-US" sz="2000" b="1" dirty="0">
              <a:effectLst/>
              <a:latin typeface="Calibri"/>
              <a:ea typeface="Calibri" panose="020F0502020204030204" pitchFamily="34" charset="0"/>
              <a:cs typeface="Calibri"/>
            </a:endParaRPr>
          </a:p>
          <a:p>
            <a:pPr marL="342900" marR="0" lvl="0" indent="-342900">
              <a:lnSpc>
                <a:spcPct val="107000"/>
              </a:lnSpc>
              <a:spcBef>
                <a:spcPts val="0"/>
              </a:spcBef>
              <a:spcAft>
                <a:spcPts val="0"/>
              </a:spcAft>
              <a:buFont typeface="+mj-lt"/>
              <a:buAutoNum type="arabicPeriod"/>
            </a:pPr>
            <a:r>
              <a:rPr lang="en-US" sz="2000" dirty="0">
                <a:effectLst/>
                <a:latin typeface="Calibri"/>
                <a:ea typeface="Calibri"/>
                <a:cs typeface="Times New Roman"/>
              </a:rPr>
              <a:t>Create an </a:t>
            </a:r>
            <a:r>
              <a:rPr lang="en-US" sz="2000" u="sng" dirty="0">
                <a:solidFill>
                  <a:srgbClr val="0000FF"/>
                </a:solidFill>
                <a:effectLst/>
                <a:latin typeface="Calibri"/>
                <a:ea typeface="Calibri"/>
                <a:cs typeface="Times New Roman"/>
                <a:hlinkClick r:id="rId3"/>
              </a:rPr>
              <a:t>OSAC Student Portal account</a:t>
            </a:r>
            <a:r>
              <a:rPr lang="en-US" sz="2000" dirty="0">
                <a:effectLst/>
                <a:latin typeface="Calibri"/>
                <a:ea typeface="Calibri"/>
                <a:cs typeface="Times New Roman"/>
              </a:rPr>
              <a:t>.</a:t>
            </a:r>
          </a:p>
          <a:p>
            <a:pPr marL="342900" marR="0" lvl="0" indent="-342900">
              <a:lnSpc>
                <a:spcPct val="107000"/>
              </a:lnSpc>
              <a:spcBef>
                <a:spcPts val="0"/>
              </a:spcBef>
              <a:spcAft>
                <a:spcPts val="0"/>
              </a:spcAft>
              <a:buFont typeface="+mj-lt"/>
              <a:buAutoNum type="arabicPeriod"/>
            </a:pPr>
            <a:r>
              <a:rPr lang="en-US" sz="2000" dirty="0">
                <a:effectLst/>
                <a:latin typeface="Calibri"/>
                <a:ea typeface="Calibri"/>
                <a:cs typeface="Times New Roman"/>
              </a:rPr>
              <a:t>In the Profile "About Me" section, select “This is a test application” under Applicant Type. </a:t>
            </a:r>
          </a:p>
          <a:p>
            <a:pPr marL="342900" marR="0" lvl="0" indent="-342900">
              <a:lnSpc>
                <a:spcPct val="107000"/>
              </a:lnSpc>
              <a:spcBef>
                <a:spcPts val="0"/>
              </a:spcBef>
              <a:spcAft>
                <a:spcPts val="800"/>
              </a:spcAft>
              <a:buFont typeface="+mj-lt"/>
              <a:buAutoNum type="arabicPeriod"/>
            </a:pPr>
            <a:r>
              <a:rPr lang="en-US" sz="2000" dirty="0">
                <a:effectLst/>
                <a:latin typeface="Calibri"/>
                <a:ea typeface="Calibri"/>
                <a:cs typeface="Times New Roman"/>
              </a:rPr>
              <a:t>Complete your Profile using “test” data. You may complete test applications for OSAC Scholarships in addition to Oregon Promise, Oregon Tribal Student Grant, and other OSAC Grant programs. </a:t>
            </a:r>
          </a:p>
          <a:p>
            <a:pPr marR="0" lvl="0">
              <a:lnSpc>
                <a:spcPct val="107000"/>
              </a:lnSpc>
              <a:spcBef>
                <a:spcPts val="0"/>
              </a:spcBef>
              <a:spcAft>
                <a:spcPts val="800"/>
              </a:spcAft>
            </a:pPr>
            <a:r>
              <a:rPr lang="en-US" sz="2000" i="1" dirty="0">
                <a:solidFill>
                  <a:srgbClr val="000000"/>
                </a:solidFill>
                <a:effectLst/>
                <a:latin typeface="Calibri"/>
                <a:ea typeface="Times New Roman" panose="02020603050405020304" pitchFamily="18" charset="0"/>
                <a:cs typeface="Calibri"/>
              </a:rPr>
              <a:t>(Note: Test applications will </a:t>
            </a:r>
            <a:r>
              <a:rPr lang="en-US" sz="2000" i="1" u="sng" dirty="0">
                <a:solidFill>
                  <a:srgbClr val="000000"/>
                </a:solidFill>
                <a:effectLst/>
                <a:latin typeface="Calibri"/>
                <a:ea typeface="Times New Roman" panose="02020603050405020304" pitchFamily="18" charset="0"/>
                <a:cs typeface="Calibri"/>
              </a:rPr>
              <a:t>not</a:t>
            </a:r>
            <a:r>
              <a:rPr lang="en-US" sz="2000" i="1" dirty="0">
                <a:solidFill>
                  <a:srgbClr val="000000"/>
                </a:solidFill>
                <a:effectLst/>
                <a:latin typeface="Calibri"/>
                <a:ea typeface="Times New Roman" panose="02020603050405020304" pitchFamily="18" charset="0"/>
                <a:cs typeface="Calibri"/>
              </a:rPr>
              <a:t> be reviewed by OSAC.)</a:t>
            </a:r>
            <a:endParaRPr lang="en-US" sz="2000" dirty="0">
              <a:effectLst/>
              <a:latin typeface="Calibri"/>
              <a:ea typeface="Calibri" panose="020F0502020204030204" pitchFamily="34" charset="0"/>
              <a:cs typeface="Calibri"/>
            </a:endParaRPr>
          </a:p>
        </p:txBody>
      </p:sp>
    </p:spTree>
    <p:extLst>
      <p:ext uri="{BB962C8B-B14F-4D97-AF65-F5344CB8AC3E}">
        <p14:creationId xmlns:p14="http://schemas.microsoft.com/office/powerpoint/2010/main" val="2313839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Picture 122" descr="Trees in forest">
            <a:extLst>
              <a:ext uri="{FF2B5EF4-FFF2-40B4-BE49-F238E27FC236}">
                <a16:creationId xmlns:a16="http://schemas.microsoft.com/office/drawing/2014/main" id="{F613A75B-C596-438A-93A4-B3189703180A}"/>
              </a:ext>
            </a:extLst>
          </p:cNvPr>
          <p:cNvPicPr>
            <a:picLocks noChangeAspect="1"/>
          </p:cNvPicPr>
          <p:nvPr/>
        </p:nvPicPr>
        <p:blipFill>
          <a:blip r:embed="rId3" cstate="email">
            <a:alphaModFix amt="2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F93395B6-2103-4931-BF30-88CFA3C90CDB}"/>
              </a:ext>
            </a:extLst>
          </p:cNvPr>
          <p:cNvGrpSpPr/>
          <p:nvPr/>
        </p:nvGrpSpPr>
        <p:grpSpPr>
          <a:xfrm>
            <a:off x="411480" y="347472"/>
            <a:ext cx="6654406" cy="935309"/>
            <a:chOff x="838200" y="339436"/>
            <a:chExt cx="4426819" cy="935309"/>
          </a:xfrm>
        </p:grpSpPr>
        <p:sp>
          <p:nvSpPr>
            <p:cNvPr id="3" name="TextBox 2">
              <a:extLst>
                <a:ext uri="{FF2B5EF4-FFF2-40B4-BE49-F238E27FC236}">
                  <a16:creationId xmlns:a16="http://schemas.microsoft.com/office/drawing/2014/main" id="{15F20A38-6F01-4842-A5DA-788F5FE66451}"/>
                </a:ext>
              </a:extLst>
            </p:cNvPr>
            <p:cNvSpPr txBox="1"/>
            <p:nvPr/>
          </p:nvSpPr>
          <p:spPr>
            <a:xfrm>
              <a:off x="838200" y="339436"/>
              <a:ext cx="39970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57200"/>
                  </a:solidFill>
                  <a:effectLst/>
                  <a:uLnTx/>
                  <a:uFillTx/>
                  <a:latin typeface="Arial" panose="020B0604020202020204" pitchFamily="34" charset="0"/>
                  <a:ea typeface="+mn-ea"/>
                  <a:cs typeface="Arial" panose="020B0604020202020204" pitchFamily="34" charset="0"/>
                </a:rPr>
                <a:t>Getting To Know The </a:t>
              </a:r>
            </a:p>
          </p:txBody>
        </p:sp>
        <p:sp>
          <p:nvSpPr>
            <p:cNvPr id="4" name="TextBox 3">
              <a:extLst>
                <a:ext uri="{FF2B5EF4-FFF2-40B4-BE49-F238E27FC236}">
                  <a16:creationId xmlns:a16="http://schemas.microsoft.com/office/drawing/2014/main" id="{977B3D9C-6EC3-4751-B580-8C0E5262D789}"/>
                </a:ext>
              </a:extLst>
            </p:cNvPr>
            <p:cNvSpPr txBox="1"/>
            <p:nvPr/>
          </p:nvSpPr>
          <p:spPr>
            <a:xfrm>
              <a:off x="838200" y="566859"/>
              <a:ext cx="442681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Oregon </a:t>
              </a:r>
              <a:r>
                <a:rPr kumimoji="0" lang="en-US" sz="4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Promise Grant</a:t>
              </a:r>
              <a:endParaRPr kumimoji="0" lang="en-US" sz="5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pSp>
      <p:sp>
        <p:nvSpPr>
          <p:cNvPr id="23" name="TextBox 22">
            <a:extLst>
              <a:ext uri="{FF2B5EF4-FFF2-40B4-BE49-F238E27FC236}">
                <a16:creationId xmlns:a16="http://schemas.microsoft.com/office/drawing/2014/main" id="{FEEC528C-39DB-44DC-95FB-E0F569365122}"/>
              </a:ext>
            </a:extLst>
          </p:cNvPr>
          <p:cNvSpPr txBox="1"/>
          <p:nvPr/>
        </p:nvSpPr>
        <p:spPr>
          <a:xfrm>
            <a:off x="8535947" y="4767582"/>
            <a:ext cx="2743200" cy="1123712"/>
          </a:xfrm>
          <a:prstGeom prst="roundRect">
            <a:avLst/>
          </a:prstGeom>
          <a:solidFill>
            <a:srgbClr val="C0E1D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SAI may be considered, and SAI criteria is subject to change</a:t>
            </a:r>
          </a:p>
        </p:txBody>
      </p:sp>
      <p:grpSp>
        <p:nvGrpSpPr>
          <p:cNvPr id="31" name="Group 30">
            <a:extLst>
              <a:ext uri="{FF2B5EF4-FFF2-40B4-BE49-F238E27FC236}">
                <a16:creationId xmlns:a16="http://schemas.microsoft.com/office/drawing/2014/main" id="{58661940-C9AB-4668-9289-0CDC1AF70282}"/>
              </a:ext>
            </a:extLst>
          </p:cNvPr>
          <p:cNvGrpSpPr/>
          <p:nvPr/>
        </p:nvGrpSpPr>
        <p:grpSpPr>
          <a:xfrm flipV="1">
            <a:off x="776169" y="3268980"/>
            <a:ext cx="10502978" cy="1120140"/>
            <a:chOff x="776169" y="3268980"/>
            <a:chExt cx="10502978" cy="1120140"/>
          </a:xfrm>
        </p:grpSpPr>
        <p:sp>
          <p:nvSpPr>
            <p:cNvPr id="10" name="Oval 9">
              <a:extLst>
                <a:ext uri="{FF2B5EF4-FFF2-40B4-BE49-F238E27FC236}">
                  <a16:creationId xmlns:a16="http://schemas.microsoft.com/office/drawing/2014/main" id="{07F6F6A2-DD49-4A6D-80AA-6B09EA7D1497}"/>
                </a:ext>
              </a:extLst>
            </p:cNvPr>
            <p:cNvSpPr/>
            <p:nvPr/>
          </p:nvSpPr>
          <p:spPr>
            <a:xfrm>
              <a:off x="867609" y="3360420"/>
              <a:ext cx="914400" cy="914400"/>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CADB4922-0229-49E4-BC24-B7E982EFB0E8}"/>
                </a:ext>
              </a:extLst>
            </p:cNvPr>
            <p:cNvSpPr/>
            <p:nvPr/>
          </p:nvSpPr>
          <p:spPr>
            <a:xfrm>
              <a:off x="10273307" y="3360420"/>
              <a:ext cx="914400" cy="9144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E32BEDD1-BFCF-48F4-B364-409BAAA5F48F}"/>
                </a:ext>
              </a:extLst>
            </p:cNvPr>
            <p:cNvSpPr/>
            <p:nvPr/>
          </p:nvSpPr>
          <p:spPr>
            <a:xfrm>
              <a:off x="4012347" y="3360420"/>
              <a:ext cx="914400" cy="914400"/>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BCAF72F4-6FB8-4E17-A53F-AF7032E04629}"/>
                </a:ext>
              </a:extLst>
            </p:cNvPr>
            <p:cNvSpPr/>
            <p:nvPr/>
          </p:nvSpPr>
          <p:spPr>
            <a:xfrm>
              <a:off x="7157085" y="3360420"/>
              <a:ext cx="914400" cy="914400"/>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B9666740-5570-4BC0-846C-A79392739499}"/>
                </a:ext>
              </a:extLst>
            </p:cNvPr>
            <p:cNvGrpSpPr/>
            <p:nvPr/>
          </p:nvGrpSpPr>
          <p:grpSpPr>
            <a:xfrm>
              <a:off x="776169" y="3268980"/>
              <a:ext cx="10502978" cy="1120140"/>
              <a:chOff x="776169" y="3268980"/>
              <a:chExt cx="10502978" cy="1120140"/>
            </a:xfrm>
            <a:effectLst>
              <a:outerShdw blurRad="50800" dist="38100" dir="2700000" algn="tl" rotWithShape="0">
                <a:prstClr val="black">
                  <a:alpha val="40000"/>
                </a:prstClr>
              </a:outerShdw>
            </a:effectLst>
          </p:grpSpPr>
          <p:sp>
            <p:nvSpPr>
              <p:cNvPr id="33" name="Arc 32">
                <a:extLst>
                  <a:ext uri="{FF2B5EF4-FFF2-40B4-BE49-F238E27FC236}">
                    <a16:creationId xmlns:a16="http://schemas.microsoft.com/office/drawing/2014/main" id="{401361C0-8D34-460C-89D8-D5894973C495}"/>
                  </a:ext>
                </a:extLst>
              </p:cNvPr>
              <p:cNvSpPr/>
              <p:nvPr/>
            </p:nvSpPr>
            <p:spPr>
              <a:xfrm flipV="1">
                <a:off x="10181867" y="3268980"/>
                <a:ext cx="1097280" cy="1097280"/>
              </a:xfrm>
              <a:prstGeom prst="arc">
                <a:avLst>
                  <a:gd name="adj1" fmla="val 10375316"/>
                  <a:gd name="adj2" fmla="val 302520"/>
                </a:avLst>
              </a:prstGeom>
              <a:ln w="28575">
                <a:solidFill>
                  <a:srgbClr val="8B0C23"/>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8" name="Group 27">
                <a:extLst>
                  <a:ext uri="{FF2B5EF4-FFF2-40B4-BE49-F238E27FC236}">
                    <a16:creationId xmlns:a16="http://schemas.microsoft.com/office/drawing/2014/main" id="{C7E4F2E4-FA7A-444C-8DC4-E2A732F6F0DD}"/>
                  </a:ext>
                </a:extLst>
              </p:cNvPr>
              <p:cNvGrpSpPr/>
              <p:nvPr/>
            </p:nvGrpSpPr>
            <p:grpSpPr>
              <a:xfrm>
                <a:off x="776169" y="3268980"/>
                <a:ext cx="9419956" cy="1120140"/>
                <a:chOff x="776169" y="3268980"/>
                <a:chExt cx="9419956" cy="1120140"/>
              </a:xfrm>
            </p:grpSpPr>
            <p:grpSp>
              <p:nvGrpSpPr>
                <p:cNvPr id="19" name="Group 18">
                  <a:extLst>
                    <a:ext uri="{FF2B5EF4-FFF2-40B4-BE49-F238E27FC236}">
                      <a16:creationId xmlns:a16="http://schemas.microsoft.com/office/drawing/2014/main" id="{ACE6E49B-C671-4151-A411-70D37B5EAD87}"/>
                    </a:ext>
                  </a:extLst>
                </p:cNvPr>
                <p:cNvGrpSpPr/>
                <p:nvPr/>
              </p:nvGrpSpPr>
              <p:grpSpPr>
                <a:xfrm>
                  <a:off x="776169" y="3268980"/>
                  <a:ext cx="4242018" cy="1120140"/>
                  <a:chOff x="776169" y="3268980"/>
                  <a:chExt cx="4242018" cy="1120140"/>
                </a:xfrm>
              </p:grpSpPr>
              <p:sp>
                <p:nvSpPr>
                  <p:cNvPr id="12" name="Arc 11">
                    <a:extLst>
                      <a:ext uri="{FF2B5EF4-FFF2-40B4-BE49-F238E27FC236}">
                        <a16:creationId xmlns:a16="http://schemas.microsoft.com/office/drawing/2014/main" id="{25FDA413-3111-4217-938F-11AFC1827122}"/>
                      </a:ext>
                    </a:extLst>
                  </p:cNvPr>
                  <p:cNvSpPr/>
                  <p:nvPr/>
                </p:nvSpPr>
                <p:spPr>
                  <a:xfrm>
                    <a:off x="776169" y="3268980"/>
                    <a:ext cx="1097280" cy="1097280"/>
                  </a:xfrm>
                  <a:prstGeom prst="arc">
                    <a:avLst>
                      <a:gd name="adj1" fmla="val 11084287"/>
                      <a:gd name="adj2" fmla="val 21316191"/>
                    </a:avLst>
                  </a:prstGeom>
                  <a:ln w="28575">
                    <a:solidFill>
                      <a:srgbClr val="8B0C23"/>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Arc 29">
                    <a:extLst>
                      <a:ext uri="{FF2B5EF4-FFF2-40B4-BE49-F238E27FC236}">
                        <a16:creationId xmlns:a16="http://schemas.microsoft.com/office/drawing/2014/main" id="{7FAF96F1-344E-442A-9D9E-6A0CD2631C65}"/>
                      </a:ext>
                    </a:extLst>
                  </p:cNvPr>
                  <p:cNvSpPr/>
                  <p:nvPr/>
                </p:nvSpPr>
                <p:spPr>
                  <a:xfrm flipV="1">
                    <a:off x="3920907" y="3291840"/>
                    <a:ext cx="1097280" cy="1097280"/>
                  </a:xfrm>
                  <a:prstGeom prst="arc">
                    <a:avLst>
                      <a:gd name="adj1" fmla="val 10219489"/>
                      <a:gd name="adj2" fmla="val 660296"/>
                    </a:avLst>
                  </a:prstGeom>
                  <a:ln w="28575">
                    <a:solidFill>
                      <a:srgbClr val="8B0C23"/>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32" name="Straight Connector 31">
                    <a:extLst>
                      <a:ext uri="{FF2B5EF4-FFF2-40B4-BE49-F238E27FC236}">
                        <a16:creationId xmlns:a16="http://schemas.microsoft.com/office/drawing/2014/main" id="{959A53BF-A646-4748-BCE3-A4E0E910ED5B}"/>
                      </a:ext>
                    </a:extLst>
                  </p:cNvPr>
                  <p:cNvCxnSpPr>
                    <a:cxnSpLocks/>
                  </p:cNvCxnSpPr>
                  <p:nvPr/>
                </p:nvCxnSpPr>
                <p:spPr>
                  <a:xfrm>
                    <a:off x="1873449" y="3760681"/>
                    <a:ext cx="2047458" cy="0"/>
                  </a:xfrm>
                  <a:prstGeom prst="line">
                    <a:avLst/>
                  </a:prstGeom>
                  <a:ln w="28575">
                    <a:solidFill>
                      <a:srgbClr val="8B0C23"/>
                    </a:solidFill>
                  </a:ln>
                </p:spPr>
                <p:style>
                  <a:lnRef idx="1">
                    <a:schemeClr val="accent1"/>
                  </a:lnRef>
                  <a:fillRef idx="0">
                    <a:schemeClr val="accent1"/>
                  </a:fillRef>
                  <a:effectRef idx="0">
                    <a:schemeClr val="accent1"/>
                  </a:effectRef>
                  <a:fontRef idx="minor">
                    <a:schemeClr val="tx1"/>
                  </a:fontRef>
                </p:style>
              </p:cxnSp>
            </p:grpSp>
            <p:sp>
              <p:nvSpPr>
                <p:cNvPr id="34" name="Arc 33">
                  <a:extLst>
                    <a:ext uri="{FF2B5EF4-FFF2-40B4-BE49-F238E27FC236}">
                      <a16:creationId xmlns:a16="http://schemas.microsoft.com/office/drawing/2014/main" id="{6C9E48D9-229F-4B7F-A7BC-A3BCB9F4DD98}"/>
                    </a:ext>
                  </a:extLst>
                </p:cNvPr>
                <p:cNvSpPr/>
                <p:nvPr/>
              </p:nvSpPr>
              <p:spPr>
                <a:xfrm>
                  <a:off x="7051387" y="3268980"/>
                  <a:ext cx="1097280" cy="1097280"/>
                </a:xfrm>
                <a:prstGeom prst="arc">
                  <a:avLst>
                    <a:gd name="adj1" fmla="val 11336882"/>
                    <a:gd name="adj2" fmla="val 21296034"/>
                  </a:avLst>
                </a:prstGeom>
                <a:ln w="28575">
                  <a:solidFill>
                    <a:srgbClr val="8B0C23"/>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35" name="Straight Connector 34">
                  <a:extLst>
                    <a:ext uri="{FF2B5EF4-FFF2-40B4-BE49-F238E27FC236}">
                      <a16:creationId xmlns:a16="http://schemas.microsoft.com/office/drawing/2014/main" id="{50D96B7F-892F-4821-986E-AA27BDBBF7E0}"/>
                    </a:ext>
                  </a:extLst>
                </p:cNvPr>
                <p:cNvCxnSpPr>
                  <a:cxnSpLocks/>
                </p:cNvCxnSpPr>
                <p:nvPr/>
              </p:nvCxnSpPr>
              <p:spPr>
                <a:xfrm>
                  <a:off x="5018187" y="3748060"/>
                  <a:ext cx="2047458" cy="0"/>
                </a:xfrm>
                <a:prstGeom prst="line">
                  <a:avLst/>
                </a:prstGeom>
                <a:ln w="28575">
                  <a:solidFill>
                    <a:srgbClr val="8B0C2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546B5D5-C77C-4334-AE81-20444C371EFC}"/>
                    </a:ext>
                  </a:extLst>
                </p:cNvPr>
                <p:cNvCxnSpPr>
                  <a:cxnSpLocks/>
                </p:cNvCxnSpPr>
                <p:nvPr/>
              </p:nvCxnSpPr>
              <p:spPr>
                <a:xfrm>
                  <a:off x="8148667" y="3760634"/>
                  <a:ext cx="2047458" cy="0"/>
                </a:xfrm>
                <a:prstGeom prst="line">
                  <a:avLst/>
                </a:prstGeom>
                <a:ln w="28575">
                  <a:solidFill>
                    <a:srgbClr val="8B0C23"/>
                  </a:solidFill>
                </a:ln>
              </p:spPr>
              <p:style>
                <a:lnRef idx="1">
                  <a:schemeClr val="accent1"/>
                </a:lnRef>
                <a:fillRef idx="0">
                  <a:schemeClr val="accent1"/>
                </a:fillRef>
                <a:effectRef idx="0">
                  <a:schemeClr val="accent1"/>
                </a:effectRef>
                <a:fontRef idx="minor">
                  <a:schemeClr val="tx1"/>
                </a:fontRef>
              </p:style>
            </p:cxnSp>
          </p:grpSp>
        </p:grpSp>
      </p:grpSp>
      <p:sp>
        <p:nvSpPr>
          <p:cNvPr id="11" name="TextBox 10">
            <a:extLst>
              <a:ext uri="{FF2B5EF4-FFF2-40B4-BE49-F238E27FC236}">
                <a16:creationId xmlns:a16="http://schemas.microsoft.com/office/drawing/2014/main" id="{9D5771EC-4E48-46E9-8BC8-B5A23DFD7B18}"/>
              </a:ext>
            </a:extLst>
          </p:cNvPr>
          <p:cNvSpPr txBox="1"/>
          <p:nvPr/>
        </p:nvSpPr>
        <p:spPr>
          <a:xfrm>
            <a:off x="643260" y="1563120"/>
            <a:ext cx="2743200" cy="1123712"/>
          </a:xfrm>
          <a:prstGeom prst="roundRect">
            <a:avLst/>
          </a:prstGeom>
          <a:solidFill>
            <a:srgbClr val="C0E1D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Helps pay tuition costs at an Oregon Community College</a:t>
            </a:r>
          </a:p>
        </p:txBody>
      </p:sp>
      <p:sp>
        <p:nvSpPr>
          <p:cNvPr id="22" name="TextBox 21">
            <a:extLst>
              <a:ext uri="{FF2B5EF4-FFF2-40B4-BE49-F238E27FC236}">
                <a16:creationId xmlns:a16="http://schemas.microsoft.com/office/drawing/2014/main" id="{1C915A88-02F0-4A89-BFC4-4AD62C585101}"/>
              </a:ext>
            </a:extLst>
          </p:cNvPr>
          <p:cNvSpPr txBox="1"/>
          <p:nvPr/>
        </p:nvSpPr>
        <p:spPr>
          <a:xfrm>
            <a:off x="7028618" y="1472871"/>
            <a:ext cx="2743200" cy="1804749"/>
          </a:xfrm>
          <a:prstGeom prst="roundRect">
            <a:avLst/>
          </a:prstGeom>
          <a:solidFill>
            <a:srgbClr val="C0E1D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Must begin community College immediately, within 6 months of HS/GED® graduation</a:t>
            </a:r>
          </a:p>
        </p:txBody>
      </p:sp>
      <p:sp>
        <p:nvSpPr>
          <p:cNvPr id="21" name="TextBox 20">
            <a:extLst>
              <a:ext uri="{FF2B5EF4-FFF2-40B4-BE49-F238E27FC236}">
                <a16:creationId xmlns:a16="http://schemas.microsoft.com/office/drawing/2014/main" id="{0340354A-E604-4B8F-85F6-0B6B0E0706B7}"/>
              </a:ext>
            </a:extLst>
          </p:cNvPr>
          <p:cNvSpPr txBox="1"/>
          <p:nvPr/>
        </p:nvSpPr>
        <p:spPr>
          <a:xfrm>
            <a:off x="2454057" y="4552229"/>
            <a:ext cx="2743200" cy="1828800"/>
          </a:xfrm>
          <a:prstGeom prst="roundRect">
            <a:avLst/>
          </a:prstGeom>
          <a:solidFill>
            <a:srgbClr val="C0E1D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New HS or GED® test graduates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2.0 cumulative GPA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145+ on all GED tests</a:t>
            </a:r>
          </a:p>
        </p:txBody>
      </p:sp>
      <p:sp>
        <p:nvSpPr>
          <p:cNvPr id="56" name="Freeform 77">
            <a:extLst>
              <a:ext uri="{FF2B5EF4-FFF2-40B4-BE49-F238E27FC236}">
                <a16:creationId xmlns:a16="http://schemas.microsoft.com/office/drawing/2014/main" id="{4B3983DD-EC53-416C-8847-65D612707DC0}"/>
              </a:ext>
            </a:extLst>
          </p:cNvPr>
          <p:cNvSpPr>
            <a:spLocks/>
          </p:cNvSpPr>
          <p:nvPr/>
        </p:nvSpPr>
        <p:spPr bwMode="auto">
          <a:xfrm>
            <a:off x="4202341" y="3619107"/>
            <a:ext cx="548640" cy="548640"/>
          </a:xfrm>
          <a:custGeom>
            <a:avLst/>
            <a:gdLst>
              <a:gd name="T0" fmla="*/ 199 w 380"/>
              <a:gd name="T1" fmla="*/ 0 h 324"/>
              <a:gd name="T2" fmla="*/ 367 w 380"/>
              <a:gd name="T3" fmla="*/ 84 h 324"/>
              <a:gd name="T4" fmla="*/ 377 w 380"/>
              <a:gd name="T5" fmla="*/ 92 h 324"/>
              <a:gd name="T6" fmla="*/ 380 w 380"/>
              <a:gd name="T7" fmla="*/ 105 h 324"/>
              <a:gd name="T8" fmla="*/ 378 w 380"/>
              <a:gd name="T9" fmla="*/ 116 h 324"/>
              <a:gd name="T10" fmla="*/ 369 w 380"/>
              <a:gd name="T11" fmla="*/ 125 h 324"/>
              <a:gd name="T12" fmla="*/ 206 w 380"/>
              <a:gd name="T13" fmla="*/ 219 h 324"/>
              <a:gd name="T14" fmla="*/ 195 w 380"/>
              <a:gd name="T15" fmla="*/ 219 h 324"/>
              <a:gd name="T16" fmla="*/ 55 w 380"/>
              <a:gd name="T17" fmla="*/ 149 h 324"/>
              <a:gd name="T18" fmla="*/ 182 w 380"/>
              <a:gd name="T19" fmla="*/ 116 h 324"/>
              <a:gd name="T20" fmla="*/ 210 w 380"/>
              <a:gd name="T21" fmla="*/ 117 h 324"/>
              <a:gd name="T22" fmla="*/ 228 w 380"/>
              <a:gd name="T23" fmla="*/ 108 h 324"/>
              <a:gd name="T24" fmla="*/ 229 w 380"/>
              <a:gd name="T25" fmla="*/ 95 h 324"/>
              <a:gd name="T26" fmla="*/ 223 w 380"/>
              <a:gd name="T27" fmla="*/ 86 h 324"/>
              <a:gd name="T28" fmla="*/ 220 w 380"/>
              <a:gd name="T29" fmla="*/ 98 h 324"/>
              <a:gd name="T30" fmla="*/ 198 w 380"/>
              <a:gd name="T31" fmla="*/ 105 h 324"/>
              <a:gd name="T32" fmla="*/ 177 w 380"/>
              <a:gd name="T33" fmla="*/ 100 h 324"/>
              <a:gd name="T34" fmla="*/ 171 w 380"/>
              <a:gd name="T35" fmla="*/ 89 h 324"/>
              <a:gd name="T36" fmla="*/ 171 w 380"/>
              <a:gd name="T37" fmla="*/ 87 h 324"/>
              <a:gd name="T38" fmla="*/ 168 w 380"/>
              <a:gd name="T39" fmla="*/ 90 h 324"/>
              <a:gd name="T40" fmla="*/ 164 w 380"/>
              <a:gd name="T41" fmla="*/ 97 h 324"/>
              <a:gd name="T42" fmla="*/ 41 w 380"/>
              <a:gd name="T43" fmla="*/ 219 h 324"/>
              <a:gd name="T44" fmla="*/ 50 w 380"/>
              <a:gd name="T45" fmla="*/ 227 h 324"/>
              <a:gd name="T46" fmla="*/ 53 w 380"/>
              <a:gd name="T47" fmla="*/ 240 h 324"/>
              <a:gd name="T48" fmla="*/ 52 w 380"/>
              <a:gd name="T49" fmla="*/ 249 h 324"/>
              <a:gd name="T50" fmla="*/ 50 w 380"/>
              <a:gd name="T51" fmla="*/ 265 h 324"/>
              <a:gd name="T52" fmla="*/ 52 w 380"/>
              <a:gd name="T53" fmla="*/ 297 h 324"/>
              <a:gd name="T54" fmla="*/ 42 w 380"/>
              <a:gd name="T55" fmla="*/ 317 h 324"/>
              <a:gd name="T56" fmla="*/ 31 w 380"/>
              <a:gd name="T57" fmla="*/ 324 h 324"/>
              <a:gd name="T58" fmla="*/ 19 w 380"/>
              <a:gd name="T59" fmla="*/ 322 h 324"/>
              <a:gd name="T60" fmla="*/ 9 w 380"/>
              <a:gd name="T61" fmla="*/ 317 h 324"/>
              <a:gd name="T62" fmla="*/ 1 w 380"/>
              <a:gd name="T63" fmla="*/ 306 h 324"/>
              <a:gd name="T64" fmla="*/ 0 w 380"/>
              <a:gd name="T65" fmla="*/ 293 h 324"/>
              <a:gd name="T66" fmla="*/ 7 w 380"/>
              <a:gd name="T67" fmla="*/ 281 h 324"/>
              <a:gd name="T68" fmla="*/ 20 w 380"/>
              <a:gd name="T69" fmla="*/ 255 h 324"/>
              <a:gd name="T70" fmla="*/ 14 w 380"/>
              <a:gd name="T71" fmla="*/ 246 h 324"/>
              <a:gd name="T72" fmla="*/ 14 w 380"/>
              <a:gd name="T73" fmla="*/ 232 h 324"/>
              <a:gd name="T74" fmla="*/ 20 w 380"/>
              <a:gd name="T75" fmla="*/ 222 h 324"/>
              <a:gd name="T76" fmla="*/ 27 w 380"/>
              <a:gd name="T77" fmla="*/ 136 h 324"/>
              <a:gd name="T78" fmla="*/ 17 w 380"/>
              <a:gd name="T79" fmla="*/ 127 h 324"/>
              <a:gd name="T80" fmla="*/ 14 w 380"/>
              <a:gd name="T81" fmla="*/ 116 h 324"/>
              <a:gd name="T82" fmla="*/ 17 w 380"/>
              <a:gd name="T83" fmla="*/ 103 h 324"/>
              <a:gd name="T84" fmla="*/ 25 w 380"/>
              <a:gd name="T85" fmla="*/ 95 h 324"/>
              <a:gd name="T86" fmla="*/ 188 w 380"/>
              <a:gd name="T87" fmla="*/ 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0" h="324">
                <a:moveTo>
                  <a:pt x="193" y="0"/>
                </a:moveTo>
                <a:lnTo>
                  <a:pt x="199" y="0"/>
                </a:lnTo>
                <a:lnTo>
                  <a:pt x="204" y="3"/>
                </a:lnTo>
                <a:lnTo>
                  <a:pt x="367" y="84"/>
                </a:lnTo>
                <a:lnTo>
                  <a:pt x="374" y="87"/>
                </a:lnTo>
                <a:lnTo>
                  <a:pt x="377" y="92"/>
                </a:lnTo>
                <a:lnTo>
                  <a:pt x="380" y="98"/>
                </a:lnTo>
                <a:lnTo>
                  <a:pt x="380" y="105"/>
                </a:lnTo>
                <a:lnTo>
                  <a:pt x="380" y="111"/>
                </a:lnTo>
                <a:lnTo>
                  <a:pt x="378" y="116"/>
                </a:lnTo>
                <a:lnTo>
                  <a:pt x="374" y="121"/>
                </a:lnTo>
                <a:lnTo>
                  <a:pt x="369" y="125"/>
                </a:lnTo>
                <a:lnTo>
                  <a:pt x="212" y="217"/>
                </a:lnTo>
                <a:lnTo>
                  <a:pt x="206" y="219"/>
                </a:lnTo>
                <a:lnTo>
                  <a:pt x="201" y="221"/>
                </a:lnTo>
                <a:lnTo>
                  <a:pt x="195" y="219"/>
                </a:lnTo>
                <a:lnTo>
                  <a:pt x="190" y="217"/>
                </a:lnTo>
                <a:lnTo>
                  <a:pt x="55" y="149"/>
                </a:lnTo>
                <a:lnTo>
                  <a:pt x="168" y="111"/>
                </a:lnTo>
                <a:lnTo>
                  <a:pt x="182" y="116"/>
                </a:lnTo>
                <a:lnTo>
                  <a:pt x="198" y="117"/>
                </a:lnTo>
                <a:lnTo>
                  <a:pt x="210" y="117"/>
                </a:lnTo>
                <a:lnTo>
                  <a:pt x="220" y="114"/>
                </a:lnTo>
                <a:lnTo>
                  <a:pt x="228" y="108"/>
                </a:lnTo>
                <a:lnTo>
                  <a:pt x="229" y="101"/>
                </a:lnTo>
                <a:lnTo>
                  <a:pt x="229" y="95"/>
                </a:lnTo>
                <a:lnTo>
                  <a:pt x="226" y="90"/>
                </a:lnTo>
                <a:lnTo>
                  <a:pt x="223" y="86"/>
                </a:lnTo>
                <a:lnTo>
                  <a:pt x="225" y="90"/>
                </a:lnTo>
                <a:lnTo>
                  <a:pt x="220" y="98"/>
                </a:lnTo>
                <a:lnTo>
                  <a:pt x="210" y="103"/>
                </a:lnTo>
                <a:lnTo>
                  <a:pt x="198" y="105"/>
                </a:lnTo>
                <a:lnTo>
                  <a:pt x="185" y="103"/>
                </a:lnTo>
                <a:lnTo>
                  <a:pt x="177" y="100"/>
                </a:lnTo>
                <a:lnTo>
                  <a:pt x="172" y="94"/>
                </a:lnTo>
                <a:lnTo>
                  <a:pt x="171" y="89"/>
                </a:lnTo>
                <a:lnTo>
                  <a:pt x="171" y="87"/>
                </a:lnTo>
                <a:lnTo>
                  <a:pt x="171" y="87"/>
                </a:lnTo>
                <a:lnTo>
                  <a:pt x="169" y="89"/>
                </a:lnTo>
                <a:lnTo>
                  <a:pt x="168" y="90"/>
                </a:lnTo>
                <a:lnTo>
                  <a:pt x="166" y="94"/>
                </a:lnTo>
                <a:lnTo>
                  <a:pt x="164" y="97"/>
                </a:lnTo>
                <a:lnTo>
                  <a:pt x="41" y="140"/>
                </a:lnTo>
                <a:lnTo>
                  <a:pt x="41" y="219"/>
                </a:lnTo>
                <a:lnTo>
                  <a:pt x="46" y="222"/>
                </a:lnTo>
                <a:lnTo>
                  <a:pt x="50" y="227"/>
                </a:lnTo>
                <a:lnTo>
                  <a:pt x="53" y="233"/>
                </a:lnTo>
                <a:lnTo>
                  <a:pt x="53" y="240"/>
                </a:lnTo>
                <a:lnTo>
                  <a:pt x="53" y="244"/>
                </a:lnTo>
                <a:lnTo>
                  <a:pt x="52" y="249"/>
                </a:lnTo>
                <a:lnTo>
                  <a:pt x="47" y="254"/>
                </a:lnTo>
                <a:lnTo>
                  <a:pt x="50" y="265"/>
                </a:lnTo>
                <a:lnTo>
                  <a:pt x="52" y="279"/>
                </a:lnTo>
                <a:lnTo>
                  <a:pt x="52" y="297"/>
                </a:lnTo>
                <a:lnTo>
                  <a:pt x="46" y="311"/>
                </a:lnTo>
                <a:lnTo>
                  <a:pt x="42" y="317"/>
                </a:lnTo>
                <a:lnTo>
                  <a:pt x="36" y="320"/>
                </a:lnTo>
                <a:lnTo>
                  <a:pt x="31" y="324"/>
                </a:lnTo>
                <a:lnTo>
                  <a:pt x="25" y="324"/>
                </a:lnTo>
                <a:lnTo>
                  <a:pt x="19" y="322"/>
                </a:lnTo>
                <a:lnTo>
                  <a:pt x="12" y="319"/>
                </a:lnTo>
                <a:lnTo>
                  <a:pt x="9" y="317"/>
                </a:lnTo>
                <a:lnTo>
                  <a:pt x="4" y="313"/>
                </a:lnTo>
                <a:lnTo>
                  <a:pt x="1" y="306"/>
                </a:lnTo>
                <a:lnTo>
                  <a:pt x="0" y="300"/>
                </a:lnTo>
                <a:lnTo>
                  <a:pt x="0" y="293"/>
                </a:lnTo>
                <a:lnTo>
                  <a:pt x="3" y="287"/>
                </a:lnTo>
                <a:lnTo>
                  <a:pt x="7" y="281"/>
                </a:lnTo>
                <a:lnTo>
                  <a:pt x="15" y="271"/>
                </a:lnTo>
                <a:lnTo>
                  <a:pt x="20" y="255"/>
                </a:lnTo>
                <a:lnTo>
                  <a:pt x="15" y="251"/>
                </a:lnTo>
                <a:lnTo>
                  <a:pt x="14" y="246"/>
                </a:lnTo>
                <a:lnTo>
                  <a:pt x="12" y="240"/>
                </a:lnTo>
                <a:lnTo>
                  <a:pt x="14" y="232"/>
                </a:lnTo>
                <a:lnTo>
                  <a:pt x="15" y="227"/>
                </a:lnTo>
                <a:lnTo>
                  <a:pt x="20" y="222"/>
                </a:lnTo>
                <a:lnTo>
                  <a:pt x="27" y="219"/>
                </a:lnTo>
                <a:lnTo>
                  <a:pt x="27" y="136"/>
                </a:lnTo>
                <a:lnTo>
                  <a:pt x="22" y="132"/>
                </a:lnTo>
                <a:lnTo>
                  <a:pt x="17" y="127"/>
                </a:lnTo>
                <a:lnTo>
                  <a:pt x="15" y="122"/>
                </a:lnTo>
                <a:lnTo>
                  <a:pt x="14" y="116"/>
                </a:lnTo>
                <a:lnTo>
                  <a:pt x="14" y="109"/>
                </a:lnTo>
                <a:lnTo>
                  <a:pt x="17" y="103"/>
                </a:lnTo>
                <a:lnTo>
                  <a:pt x="20" y="98"/>
                </a:lnTo>
                <a:lnTo>
                  <a:pt x="25" y="95"/>
                </a:lnTo>
                <a:lnTo>
                  <a:pt x="182" y="3"/>
                </a:lnTo>
                <a:lnTo>
                  <a:pt x="188" y="2"/>
                </a:lnTo>
                <a:lnTo>
                  <a:pt x="193"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8" name="Group 57">
            <a:extLst>
              <a:ext uri="{FF2B5EF4-FFF2-40B4-BE49-F238E27FC236}">
                <a16:creationId xmlns:a16="http://schemas.microsoft.com/office/drawing/2014/main" id="{DB754F30-80D2-4C68-BC74-BAA1EB5C4487}"/>
              </a:ext>
            </a:extLst>
          </p:cNvPr>
          <p:cNvGrpSpPr/>
          <p:nvPr/>
        </p:nvGrpSpPr>
        <p:grpSpPr>
          <a:xfrm>
            <a:off x="7343328" y="3520440"/>
            <a:ext cx="548640" cy="548640"/>
            <a:chOff x="6878637" y="3923771"/>
            <a:chExt cx="603250" cy="566738"/>
          </a:xfrm>
          <a:solidFill>
            <a:schemeClr val="bg1"/>
          </a:solidFill>
        </p:grpSpPr>
        <p:sp>
          <p:nvSpPr>
            <p:cNvPr id="59" name="Freeform 118">
              <a:extLst>
                <a:ext uri="{FF2B5EF4-FFF2-40B4-BE49-F238E27FC236}">
                  <a16:creationId xmlns:a16="http://schemas.microsoft.com/office/drawing/2014/main" id="{D5B1B98A-8B07-4DEE-AA38-00C3D0AEC43F}"/>
                </a:ext>
              </a:extLst>
            </p:cNvPr>
            <p:cNvSpPr>
              <a:spLocks/>
            </p:cNvSpPr>
            <p:nvPr/>
          </p:nvSpPr>
          <p:spPr bwMode="auto">
            <a:xfrm>
              <a:off x="6896100" y="4392084"/>
              <a:ext cx="571500" cy="98425"/>
            </a:xfrm>
            <a:custGeom>
              <a:avLst/>
              <a:gdLst>
                <a:gd name="T0" fmla="*/ 42 w 360"/>
                <a:gd name="T1" fmla="*/ 0 h 62"/>
                <a:gd name="T2" fmla="*/ 318 w 360"/>
                <a:gd name="T3" fmla="*/ 0 h 62"/>
                <a:gd name="T4" fmla="*/ 318 w 360"/>
                <a:gd name="T5" fmla="*/ 21 h 62"/>
                <a:gd name="T6" fmla="*/ 342 w 360"/>
                <a:gd name="T7" fmla="*/ 21 h 62"/>
                <a:gd name="T8" fmla="*/ 342 w 360"/>
                <a:gd name="T9" fmla="*/ 41 h 62"/>
                <a:gd name="T10" fmla="*/ 360 w 360"/>
                <a:gd name="T11" fmla="*/ 41 h 62"/>
                <a:gd name="T12" fmla="*/ 360 w 360"/>
                <a:gd name="T13" fmla="*/ 62 h 62"/>
                <a:gd name="T14" fmla="*/ 0 w 360"/>
                <a:gd name="T15" fmla="*/ 62 h 62"/>
                <a:gd name="T16" fmla="*/ 0 w 360"/>
                <a:gd name="T17" fmla="*/ 41 h 62"/>
                <a:gd name="T18" fmla="*/ 17 w 360"/>
                <a:gd name="T19" fmla="*/ 41 h 62"/>
                <a:gd name="T20" fmla="*/ 17 w 360"/>
                <a:gd name="T21" fmla="*/ 21 h 62"/>
                <a:gd name="T22" fmla="*/ 42 w 360"/>
                <a:gd name="T23" fmla="*/ 21 h 62"/>
                <a:gd name="T24" fmla="*/ 42 w 360"/>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0" h="62">
                  <a:moveTo>
                    <a:pt x="42" y="0"/>
                  </a:moveTo>
                  <a:lnTo>
                    <a:pt x="318" y="0"/>
                  </a:lnTo>
                  <a:lnTo>
                    <a:pt x="318" y="21"/>
                  </a:lnTo>
                  <a:lnTo>
                    <a:pt x="342" y="21"/>
                  </a:lnTo>
                  <a:lnTo>
                    <a:pt x="342" y="41"/>
                  </a:lnTo>
                  <a:lnTo>
                    <a:pt x="360" y="41"/>
                  </a:lnTo>
                  <a:lnTo>
                    <a:pt x="360" y="62"/>
                  </a:lnTo>
                  <a:lnTo>
                    <a:pt x="0" y="62"/>
                  </a:lnTo>
                  <a:lnTo>
                    <a:pt x="0" y="41"/>
                  </a:lnTo>
                  <a:lnTo>
                    <a:pt x="17" y="41"/>
                  </a:lnTo>
                  <a:lnTo>
                    <a:pt x="17" y="21"/>
                  </a:lnTo>
                  <a:lnTo>
                    <a:pt x="42" y="21"/>
                  </a:lnTo>
                  <a:lnTo>
                    <a:pt x="4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119">
              <a:extLst>
                <a:ext uri="{FF2B5EF4-FFF2-40B4-BE49-F238E27FC236}">
                  <a16:creationId xmlns:a16="http://schemas.microsoft.com/office/drawing/2014/main" id="{EEB9EE64-B7C7-4C8B-A77F-3598C35E8F3D}"/>
                </a:ext>
              </a:extLst>
            </p:cNvPr>
            <p:cNvSpPr>
              <a:spLocks/>
            </p:cNvSpPr>
            <p:nvPr/>
          </p:nvSpPr>
          <p:spPr bwMode="auto">
            <a:xfrm>
              <a:off x="6943725" y="4152371"/>
              <a:ext cx="133350" cy="214313"/>
            </a:xfrm>
            <a:custGeom>
              <a:avLst/>
              <a:gdLst>
                <a:gd name="T0" fmla="*/ 16 w 84"/>
                <a:gd name="T1" fmla="*/ 0 h 135"/>
                <a:gd name="T2" fmla="*/ 68 w 84"/>
                <a:gd name="T3" fmla="*/ 0 h 135"/>
                <a:gd name="T4" fmla="*/ 74 w 84"/>
                <a:gd name="T5" fmla="*/ 2 h 135"/>
                <a:gd name="T6" fmla="*/ 79 w 84"/>
                <a:gd name="T7" fmla="*/ 5 h 135"/>
                <a:gd name="T8" fmla="*/ 82 w 84"/>
                <a:gd name="T9" fmla="*/ 10 h 135"/>
                <a:gd name="T10" fmla="*/ 84 w 84"/>
                <a:gd name="T11" fmla="*/ 16 h 135"/>
                <a:gd name="T12" fmla="*/ 84 w 84"/>
                <a:gd name="T13" fmla="*/ 30 h 135"/>
                <a:gd name="T14" fmla="*/ 71 w 84"/>
                <a:gd name="T15" fmla="*/ 30 h 135"/>
                <a:gd name="T16" fmla="*/ 71 w 84"/>
                <a:gd name="T17" fmla="*/ 135 h 135"/>
                <a:gd name="T18" fmla="*/ 12 w 84"/>
                <a:gd name="T19" fmla="*/ 135 h 135"/>
                <a:gd name="T20" fmla="*/ 12 w 84"/>
                <a:gd name="T21" fmla="*/ 30 h 135"/>
                <a:gd name="T22" fmla="*/ 0 w 84"/>
                <a:gd name="T23" fmla="*/ 30 h 135"/>
                <a:gd name="T24" fmla="*/ 0 w 84"/>
                <a:gd name="T25" fmla="*/ 16 h 135"/>
                <a:gd name="T26" fmla="*/ 1 w 84"/>
                <a:gd name="T27" fmla="*/ 10 h 135"/>
                <a:gd name="T28" fmla="*/ 5 w 84"/>
                <a:gd name="T29" fmla="*/ 5 h 135"/>
                <a:gd name="T30" fmla="*/ 9 w 84"/>
                <a:gd name="T31" fmla="*/ 2 h 135"/>
                <a:gd name="T32" fmla="*/ 16 w 84"/>
                <a:gd name="T3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35">
                  <a:moveTo>
                    <a:pt x="16" y="0"/>
                  </a:moveTo>
                  <a:lnTo>
                    <a:pt x="68" y="0"/>
                  </a:lnTo>
                  <a:lnTo>
                    <a:pt x="74" y="2"/>
                  </a:lnTo>
                  <a:lnTo>
                    <a:pt x="79" y="5"/>
                  </a:lnTo>
                  <a:lnTo>
                    <a:pt x="82" y="10"/>
                  </a:lnTo>
                  <a:lnTo>
                    <a:pt x="84" y="16"/>
                  </a:lnTo>
                  <a:lnTo>
                    <a:pt x="84" y="30"/>
                  </a:lnTo>
                  <a:lnTo>
                    <a:pt x="71" y="30"/>
                  </a:lnTo>
                  <a:lnTo>
                    <a:pt x="71" y="135"/>
                  </a:lnTo>
                  <a:lnTo>
                    <a:pt x="12" y="135"/>
                  </a:lnTo>
                  <a:lnTo>
                    <a:pt x="12" y="30"/>
                  </a:lnTo>
                  <a:lnTo>
                    <a:pt x="0" y="30"/>
                  </a:lnTo>
                  <a:lnTo>
                    <a:pt x="0" y="16"/>
                  </a:lnTo>
                  <a:lnTo>
                    <a:pt x="1" y="10"/>
                  </a:lnTo>
                  <a:lnTo>
                    <a:pt x="5" y="5"/>
                  </a:lnTo>
                  <a:lnTo>
                    <a:pt x="9" y="2"/>
                  </a:lnTo>
                  <a:lnTo>
                    <a:pt x="1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120">
              <a:extLst>
                <a:ext uri="{FF2B5EF4-FFF2-40B4-BE49-F238E27FC236}">
                  <a16:creationId xmlns:a16="http://schemas.microsoft.com/office/drawing/2014/main" id="{B0307A22-BAA7-45C8-9A21-BE75E75FE10E}"/>
                </a:ext>
              </a:extLst>
            </p:cNvPr>
            <p:cNvSpPr>
              <a:spLocks/>
            </p:cNvSpPr>
            <p:nvPr/>
          </p:nvSpPr>
          <p:spPr bwMode="auto">
            <a:xfrm>
              <a:off x="7288212" y="4152371"/>
              <a:ext cx="133350" cy="214313"/>
            </a:xfrm>
            <a:custGeom>
              <a:avLst/>
              <a:gdLst>
                <a:gd name="T0" fmla="*/ 16 w 84"/>
                <a:gd name="T1" fmla="*/ 0 h 135"/>
                <a:gd name="T2" fmla="*/ 68 w 84"/>
                <a:gd name="T3" fmla="*/ 0 h 135"/>
                <a:gd name="T4" fmla="*/ 75 w 84"/>
                <a:gd name="T5" fmla="*/ 2 h 135"/>
                <a:gd name="T6" fmla="*/ 79 w 84"/>
                <a:gd name="T7" fmla="*/ 5 h 135"/>
                <a:gd name="T8" fmla="*/ 82 w 84"/>
                <a:gd name="T9" fmla="*/ 10 h 135"/>
                <a:gd name="T10" fmla="*/ 84 w 84"/>
                <a:gd name="T11" fmla="*/ 16 h 135"/>
                <a:gd name="T12" fmla="*/ 84 w 84"/>
                <a:gd name="T13" fmla="*/ 30 h 135"/>
                <a:gd name="T14" fmla="*/ 71 w 84"/>
                <a:gd name="T15" fmla="*/ 30 h 135"/>
                <a:gd name="T16" fmla="*/ 71 w 84"/>
                <a:gd name="T17" fmla="*/ 135 h 135"/>
                <a:gd name="T18" fmla="*/ 13 w 84"/>
                <a:gd name="T19" fmla="*/ 135 h 135"/>
                <a:gd name="T20" fmla="*/ 13 w 84"/>
                <a:gd name="T21" fmla="*/ 30 h 135"/>
                <a:gd name="T22" fmla="*/ 0 w 84"/>
                <a:gd name="T23" fmla="*/ 30 h 135"/>
                <a:gd name="T24" fmla="*/ 0 w 84"/>
                <a:gd name="T25" fmla="*/ 16 h 135"/>
                <a:gd name="T26" fmla="*/ 2 w 84"/>
                <a:gd name="T27" fmla="*/ 10 h 135"/>
                <a:gd name="T28" fmla="*/ 5 w 84"/>
                <a:gd name="T29" fmla="*/ 5 h 135"/>
                <a:gd name="T30" fmla="*/ 10 w 84"/>
                <a:gd name="T31" fmla="*/ 2 h 135"/>
                <a:gd name="T32" fmla="*/ 16 w 84"/>
                <a:gd name="T3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35">
                  <a:moveTo>
                    <a:pt x="16" y="0"/>
                  </a:moveTo>
                  <a:lnTo>
                    <a:pt x="68" y="0"/>
                  </a:lnTo>
                  <a:lnTo>
                    <a:pt x="75" y="2"/>
                  </a:lnTo>
                  <a:lnTo>
                    <a:pt x="79" y="5"/>
                  </a:lnTo>
                  <a:lnTo>
                    <a:pt x="82" y="10"/>
                  </a:lnTo>
                  <a:lnTo>
                    <a:pt x="84" y="16"/>
                  </a:lnTo>
                  <a:lnTo>
                    <a:pt x="84" y="30"/>
                  </a:lnTo>
                  <a:lnTo>
                    <a:pt x="71" y="30"/>
                  </a:lnTo>
                  <a:lnTo>
                    <a:pt x="71" y="135"/>
                  </a:lnTo>
                  <a:lnTo>
                    <a:pt x="13" y="135"/>
                  </a:lnTo>
                  <a:lnTo>
                    <a:pt x="13" y="30"/>
                  </a:lnTo>
                  <a:lnTo>
                    <a:pt x="0" y="30"/>
                  </a:lnTo>
                  <a:lnTo>
                    <a:pt x="0" y="16"/>
                  </a:lnTo>
                  <a:lnTo>
                    <a:pt x="2" y="10"/>
                  </a:lnTo>
                  <a:lnTo>
                    <a:pt x="5" y="5"/>
                  </a:lnTo>
                  <a:lnTo>
                    <a:pt x="10" y="2"/>
                  </a:lnTo>
                  <a:lnTo>
                    <a:pt x="1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121">
              <a:extLst>
                <a:ext uri="{FF2B5EF4-FFF2-40B4-BE49-F238E27FC236}">
                  <a16:creationId xmlns:a16="http://schemas.microsoft.com/office/drawing/2014/main" id="{B4C74D69-D197-41D3-B179-9287F31DF578}"/>
                </a:ext>
              </a:extLst>
            </p:cNvPr>
            <p:cNvSpPr>
              <a:spLocks/>
            </p:cNvSpPr>
            <p:nvPr/>
          </p:nvSpPr>
          <p:spPr bwMode="auto">
            <a:xfrm>
              <a:off x="7116762" y="4152371"/>
              <a:ext cx="115045" cy="214313"/>
            </a:xfrm>
            <a:custGeom>
              <a:avLst/>
              <a:gdLst>
                <a:gd name="T0" fmla="*/ 14 w 83"/>
                <a:gd name="T1" fmla="*/ 0 h 135"/>
                <a:gd name="T2" fmla="*/ 68 w 83"/>
                <a:gd name="T3" fmla="*/ 0 h 135"/>
                <a:gd name="T4" fmla="*/ 73 w 83"/>
                <a:gd name="T5" fmla="*/ 2 h 135"/>
                <a:gd name="T6" fmla="*/ 78 w 83"/>
                <a:gd name="T7" fmla="*/ 5 h 135"/>
                <a:gd name="T8" fmla="*/ 81 w 83"/>
                <a:gd name="T9" fmla="*/ 10 h 135"/>
                <a:gd name="T10" fmla="*/ 83 w 83"/>
                <a:gd name="T11" fmla="*/ 16 h 135"/>
                <a:gd name="T12" fmla="*/ 83 w 83"/>
                <a:gd name="T13" fmla="*/ 30 h 135"/>
                <a:gd name="T14" fmla="*/ 70 w 83"/>
                <a:gd name="T15" fmla="*/ 30 h 135"/>
                <a:gd name="T16" fmla="*/ 70 w 83"/>
                <a:gd name="T17" fmla="*/ 135 h 135"/>
                <a:gd name="T18" fmla="*/ 11 w 83"/>
                <a:gd name="T19" fmla="*/ 135 h 135"/>
                <a:gd name="T20" fmla="*/ 11 w 83"/>
                <a:gd name="T21" fmla="*/ 30 h 135"/>
                <a:gd name="T22" fmla="*/ 0 w 83"/>
                <a:gd name="T23" fmla="*/ 30 h 135"/>
                <a:gd name="T24" fmla="*/ 0 w 83"/>
                <a:gd name="T25" fmla="*/ 16 h 135"/>
                <a:gd name="T26" fmla="*/ 0 w 83"/>
                <a:gd name="T27" fmla="*/ 11 h 135"/>
                <a:gd name="T28" fmla="*/ 2 w 83"/>
                <a:gd name="T29" fmla="*/ 7 h 135"/>
                <a:gd name="T30" fmla="*/ 5 w 83"/>
                <a:gd name="T31" fmla="*/ 3 h 135"/>
                <a:gd name="T32" fmla="*/ 10 w 83"/>
                <a:gd name="T33" fmla="*/ 2 h 135"/>
                <a:gd name="T34" fmla="*/ 14 w 83"/>
                <a:gd name="T3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135">
                  <a:moveTo>
                    <a:pt x="14" y="0"/>
                  </a:moveTo>
                  <a:lnTo>
                    <a:pt x="68" y="0"/>
                  </a:lnTo>
                  <a:lnTo>
                    <a:pt x="73" y="2"/>
                  </a:lnTo>
                  <a:lnTo>
                    <a:pt x="78" y="5"/>
                  </a:lnTo>
                  <a:lnTo>
                    <a:pt x="81" y="10"/>
                  </a:lnTo>
                  <a:lnTo>
                    <a:pt x="83" y="16"/>
                  </a:lnTo>
                  <a:lnTo>
                    <a:pt x="83" y="30"/>
                  </a:lnTo>
                  <a:lnTo>
                    <a:pt x="70" y="30"/>
                  </a:lnTo>
                  <a:lnTo>
                    <a:pt x="70" y="135"/>
                  </a:lnTo>
                  <a:lnTo>
                    <a:pt x="11" y="135"/>
                  </a:lnTo>
                  <a:lnTo>
                    <a:pt x="11" y="30"/>
                  </a:lnTo>
                  <a:lnTo>
                    <a:pt x="0" y="30"/>
                  </a:lnTo>
                  <a:lnTo>
                    <a:pt x="0" y="16"/>
                  </a:lnTo>
                  <a:lnTo>
                    <a:pt x="0" y="11"/>
                  </a:lnTo>
                  <a:lnTo>
                    <a:pt x="2" y="7"/>
                  </a:lnTo>
                  <a:lnTo>
                    <a:pt x="5" y="3"/>
                  </a:lnTo>
                  <a:lnTo>
                    <a:pt x="10" y="2"/>
                  </a:lnTo>
                  <a:lnTo>
                    <a:pt x="1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122">
              <a:extLst>
                <a:ext uri="{FF2B5EF4-FFF2-40B4-BE49-F238E27FC236}">
                  <a16:creationId xmlns:a16="http://schemas.microsoft.com/office/drawing/2014/main" id="{31DD9CAD-08A3-4486-88CC-6662DAAAE897}"/>
                </a:ext>
              </a:extLst>
            </p:cNvPr>
            <p:cNvSpPr>
              <a:spLocks noEditPoints="1"/>
            </p:cNvSpPr>
            <p:nvPr/>
          </p:nvSpPr>
          <p:spPr bwMode="auto">
            <a:xfrm>
              <a:off x="6878637" y="3923771"/>
              <a:ext cx="603250" cy="206375"/>
            </a:xfrm>
            <a:custGeom>
              <a:avLst/>
              <a:gdLst>
                <a:gd name="T0" fmla="*/ 190 w 380"/>
                <a:gd name="T1" fmla="*/ 49 h 130"/>
                <a:gd name="T2" fmla="*/ 176 w 380"/>
                <a:gd name="T3" fmla="*/ 52 h 130"/>
                <a:gd name="T4" fmla="*/ 128 w 380"/>
                <a:gd name="T5" fmla="*/ 79 h 130"/>
                <a:gd name="T6" fmla="*/ 126 w 380"/>
                <a:gd name="T7" fmla="*/ 81 h 130"/>
                <a:gd name="T8" fmla="*/ 126 w 380"/>
                <a:gd name="T9" fmla="*/ 84 h 130"/>
                <a:gd name="T10" fmla="*/ 126 w 380"/>
                <a:gd name="T11" fmla="*/ 86 h 130"/>
                <a:gd name="T12" fmla="*/ 130 w 380"/>
                <a:gd name="T13" fmla="*/ 86 h 130"/>
                <a:gd name="T14" fmla="*/ 250 w 380"/>
                <a:gd name="T15" fmla="*/ 86 h 130"/>
                <a:gd name="T16" fmla="*/ 252 w 380"/>
                <a:gd name="T17" fmla="*/ 86 h 130"/>
                <a:gd name="T18" fmla="*/ 253 w 380"/>
                <a:gd name="T19" fmla="*/ 84 h 130"/>
                <a:gd name="T20" fmla="*/ 253 w 380"/>
                <a:gd name="T21" fmla="*/ 81 h 130"/>
                <a:gd name="T22" fmla="*/ 252 w 380"/>
                <a:gd name="T23" fmla="*/ 79 h 130"/>
                <a:gd name="T24" fmla="*/ 204 w 380"/>
                <a:gd name="T25" fmla="*/ 52 h 130"/>
                <a:gd name="T26" fmla="*/ 190 w 380"/>
                <a:gd name="T27" fmla="*/ 49 h 130"/>
                <a:gd name="T28" fmla="*/ 190 w 380"/>
                <a:gd name="T29" fmla="*/ 0 h 130"/>
                <a:gd name="T30" fmla="*/ 204 w 380"/>
                <a:gd name="T31" fmla="*/ 3 h 130"/>
                <a:gd name="T32" fmla="*/ 364 w 380"/>
                <a:gd name="T33" fmla="*/ 92 h 130"/>
                <a:gd name="T34" fmla="*/ 372 w 380"/>
                <a:gd name="T35" fmla="*/ 98 h 130"/>
                <a:gd name="T36" fmla="*/ 378 w 380"/>
                <a:gd name="T37" fmla="*/ 108 h 130"/>
                <a:gd name="T38" fmla="*/ 380 w 380"/>
                <a:gd name="T39" fmla="*/ 120 h 130"/>
                <a:gd name="T40" fmla="*/ 380 w 380"/>
                <a:gd name="T41" fmla="*/ 130 h 130"/>
                <a:gd name="T42" fmla="*/ 0 w 380"/>
                <a:gd name="T43" fmla="*/ 130 h 130"/>
                <a:gd name="T44" fmla="*/ 0 w 380"/>
                <a:gd name="T45" fmla="*/ 120 h 130"/>
                <a:gd name="T46" fmla="*/ 1 w 380"/>
                <a:gd name="T47" fmla="*/ 108 h 130"/>
                <a:gd name="T48" fmla="*/ 7 w 380"/>
                <a:gd name="T49" fmla="*/ 98 h 130"/>
                <a:gd name="T50" fmla="*/ 15 w 380"/>
                <a:gd name="T51" fmla="*/ 92 h 130"/>
                <a:gd name="T52" fmla="*/ 176 w 380"/>
                <a:gd name="T53" fmla="*/ 3 h 130"/>
                <a:gd name="T54" fmla="*/ 190 w 380"/>
                <a:gd name="T5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0" h="130">
                  <a:moveTo>
                    <a:pt x="190" y="49"/>
                  </a:moveTo>
                  <a:lnTo>
                    <a:pt x="176" y="52"/>
                  </a:lnTo>
                  <a:lnTo>
                    <a:pt x="128" y="79"/>
                  </a:lnTo>
                  <a:lnTo>
                    <a:pt x="126" y="81"/>
                  </a:lnTo>
                  <a:lnTo>
                    <a:pt x="126" y="84"/>
                  </a:lnTo>
                  <a:lnTo>
                    <a:pt x="126" y="86"/>
                  </a:lnTo>
                  <a:lnTo>
                    <a:pt x="130" y="86"/>
                  </a:lnTo>
                  <a:lnTo>
                    <a:pt x="250" y="86"/>
                  </a:lnTo>
                  <a:lnTo>
                    <a:pt x="252" y="86"/>
                  </a:lnTo>
                  <a:lnTo>
                    <a:pt x="253" y="84"/>
                  </a:lnTo>
                  <a:lnTo>
                    <a:pt x="253" y="81"/>
                  </a:lnTo>
                  <a:lnTo>
                    <a:pt x="252" y="79"/>
                  </a:lnTo>
                  <a:lnTo>
                    <a:pt x="204" y="52"/>
                  </a:lnTo>
                  <a:lnTo>
                    <a:pt x="190" y="49"/>
                  </a:lnTo>
                  <a:close/>
                  <a:moveTo>
                    <a:pt x="190" y="0"/>
                  </a:moveTo>
                  <a:lnTo>
                    <a:pt x="204" y="3"/>
                  </a:lnTo>
                  <a:lnTo>
                    <a:pt x="364" y="92"/>
                  </a:lnTo>
                  <a:lnTo>
                    <a:pt x="372" y="98"/>
                  </a:lnTo>
                  <a:lnTo>
                    <a:pt x="378" y="108"/>
                  </a:lnTo>
                  <a:lnTo>
                    <a:pt x="380" y="120"/>
                  </a:lnTo>
                  <a:lnTo>
                    <a:pt x="380" y="130"/>
                  </a:lnTo>
                  <a:lnTo>
                    <a:pt x="0" y="130"/>
                  </a:lnTo>
                  <a:lnTo>
                    <a:pt x="0" y="120"/>
                  </a:lnTo>
                  <a:lnTo>
                    <a:pt x="1" y="108"/>
                  </a:lnTo>
                  <a:lnTo>
                    <a:pt x="7" y="98"/>
                  </a:lnTo>
                  <a:lnTo>
                    <a:pt x="15" y="92"/>
                  </a:lnTo>
                  <a:lnTo>
                    <a:pt x="176" y="3"/>
                  </a:lnTo>
                  <a:lnTo>
                    <a:pt x="19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5" name="Group 64">
            <a:extLst>
              <a:ext uri="{FF2B5EF4-FFF2-40B4-BE49-F238E27FC236}">
                <a16:creationId xmlns:a16="http://schemas.microsoft.com/office/drawing/2014/main" id="{0084B137-BCD9-4F67-B70D-1AC53D888585}"/>
              </a:ext>
            </a:extLst>
          </p:cNvPr>
          <p:cNvGrpSpPr/>
          <p:nvPr/>
        </p:nvGrpSpPr>
        <p:grpSpPr>
          <a:xfrm>
            <a:off x="10456187" y="3525232"/>
            <a:ext cx="548640" cy="584775"/>
            <a:chOff x="473760" y="4816219"/>
            <a:chExt cx="1188720" cy="1410605"/>
          </a:xfrm>
        </p:grpSpPr>
        <p:sp>
          <p:nvSpPr>
            <p:cNvPr id="66" name="TextBox 65">
              <a:extLst>
                <a:ext uri="{FF2B5EF4-FFF2-40B4-BE49-F238E27FC236}">
                  <a16:creationId xmlns:a16="http://schemas.microsoft.com/office/drawing/2014/main" id="{F42598C1-3B16-486B-B56C-9C80AB68E931}"/>
                </a:ext>
              </a:extLst>
            </p:cNvPr>
            <p:cNvSpPr txBox="1"/>
            <p:nvPr/>
          </p:nvSpPr>
          <p:spPr>
            <a:xfrm>
              <a:off x="587828" y="4816219"/>
              <a:ext cx="994894" cy="1410605"/>
            </a:xfrm>
            <a:prstGeom prst="rect">
              <a:avLst/>
            </a:prstGeom>
            <a:no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a:t>
              </a:r>
            </a:p>
          </p:txBody>
        </p:sp>
        <p:sp>
          <p:nvSpPr>
            <p:cNvPr id="67" name="Oval 66">
              <a:extLst>
                <a:ext uri="{FF2B5EF4-FFF2-40B4-BE49-F238E27FC236}">
                  <a16:creationId xmlns:a16="http://schemas.microsoft.com/office/drawing/2014/main" id="{4A667480-ADBB-481C-9993-4405EC5A7234}"/>
                </a:ext>
              </a:extLst>
            </p:cNvPr>
            <p:cNvSpPr/>
            <p:nvPr/>
          </p:nvSpPr>
          <p:spPr>
            <a:xfrm>
              <a:off x="473760" y="4951993"/>
              <a:ext cx="1188720" cy="118872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2" name="Picture 41" descr="A black and white logo&#10;&#10;Description automatically generated with low confidence">
            <a:extLst>
              <a:ext uri="{FF2B5EF4-FFF2-40B4-BE49-F238E27FC236}">
                <a16:creationId xmlns:a16="http://schemas.microsoft.com/office/drawing/2014/main" id="{99280CB1-F185-4C60-90FB-5BE4B5D5B8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433" y="3720225"/>
            <a:ext cx="631325" cy="274320"/>
          </a:xfrm>
          <a:prstGeom prst="rect">
            <a:avLst/>
          </a:prstGeom>
        </p:spPr>
      </p:pic>
    </p:spTree>
    <p:extLst>
      <p:ext uri="{BB962C8B-B14F-4D97-AF65-F5344CB8AC3E}">
        <p14:creationId xmlns:p14="http://schemas.microsoft.com/office/powerpoint/2010/main" val="2072596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4000" b="-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AB30D6-F1CB-42FD-A77C-484D67F5A58F}"/>
              </a:ext>
            </a:extLst>
          </p:cNvPr>
          <p:cNvGrpSpPr/>
          <p:nvPr/>
        </p:nvGrpSpPr>
        <p:grpSpPr>
          <a:xfrm>
            <a:off x="411480" y="347472"/>
            <a:ext cx="6654406" cy="935309"/>
            <a:chOff x="838200" y="339436"/>
            <a:chExt cx="4426819" cy="935309"/>
          </a:xfrm>
        </p:grpSpPr>
        <p:sp>
          <p:nvSpPr>
            <p:cNvPr id="3" name="TextBox 2">
              <a:extLst>
                <a:ext uri="{FF2B5EF4-FFF2-40B4-BE49-F238E27FC236}">
                  <a16:creationId xmlns:a16="http://schemas.microsoft.com/office/drawing/2014/main" id="{105C5F59-485C-401B-BDA2-1ED1F615CD49}"/>
                </a:ext>
              </a:extLst>
            </p:cNvPr>
            <p:cNvSpPr txBox="1"/>
            <p:nvPr/>
          </p:nvSpPr>
          <p:spPr>
            <a:xfrm>
              <a:off x="838200" y="339436"/>
              <a:ext cx="39970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57200"/>
                  </a:solidFill>
                  <a:effectLst/>
                  <a:uLnTx/>
                  <a:uFillTx/>
                  <a:latin typeface="Arial" panose="020B0604020202020204" pitchFamily="34" charset="0"/>
                  <a:ea typeface="+mn-ea"/>
                  <a:cs typeface="Arial" panose="020B0604020202020204" pitchFamily="34" charset="0"/>
                </a:rPr>
                <a:t>Deadlines</a:t>
              </a:r>
            </a:p>
          </p:txBody>
        </p:sp>
        <p:sp>
          <p:nvSpPr>
            <p:cNvPr id="4" name="TextBox 3">
              <a:extLst>
                <a:ext uri="{FF2B5EF4-FFF2-40B4-BE49-F238E27FC236}">
                  <a16:creationId xmlns:a16="http://schemas.microsoft.com/office/drawing/2014/main" id="{C83C8DF7-4DBE-48B6-9197-CBD567429753}"/>
                </a:ext>
              </a:extLst>
            </p:cNvPr>
            <p:cNvSpPr txBox="1"/>
            <p:nvPr/>
          </p:nvSpPr>
          <p:spPr>
            <a:xfrm>
              <a:off x="838200" y="566859"/>
              <a:ext cx="442681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Oregon </a:t>
              </a:r>
              <a:r>
                <a:rPr kumimoji="0" lang="en-US" sz="4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Promise Grant</a:t>
              </a:r>
              <a:endParaRPr kumimoji="0" lang="en-US" sz="5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pSp>
      <p:graphicFrame>
        <p:nvGraphicFramePr>
          <p:cNvPr id="5" name="Table 5">
            <a:extLst>
              <a:ext uri="{FF2B5EF4-FFF2-40B4-BE49-F238E27FC236}">
                <a16:creationId xmlns:a16="http://schemas.microsoft.com/office/drawing/2014/main" id="{02609168-5DAA-4524-8E2A-02353E377641}"/>
              </a:ext>
            </a:extLst>
          </p:cNvPr>
          <p:cNvGraphicFramePr>
            <a:graphicFrameLocks noGrp="1"/>
          </p:cNvGraphicFramePr>
          <p:nvPr/>
        </p:nvGraphicFramePr>
        <p:xfrm>
          <a:off x="1592262" y="1249680"/>
          <a:ext cx="9007475" cy="4358640"/>
        </p:xfrm>
        <a:graphic>
          <a:graphicData uri="http://schemas.openxmlformats.org/drawingml/2006/table">
            <a:tbl>
              <a:tblPr firstRow="1" bandRow="1">
                <a:tableStyleId>{5C22544A-7EE6-4342-B048-85BDC9FD1C3A}</a:tableStyleId>
              </a:tblPr>
              <a:tblGrid>
                <a:gridCol w="2054830">
                  <a:extLst>
                    <a:ext uri="{9D8B030D-6E8A-4147-A177-3AD203B41FA5}">
                      <a16:colId xmlns:a16="http://schemas.microsoft.com/office/drawing/2014/main" val="3101773270"/>
                    </a:ext>
                  </a:extLst>
                </a:gridCol>
                <a:gridCol w="2448907">
                  <a:extLst>
                    <a:ext uri="{9D8B030D-6E8A-4147-A177-3AD203B41FA5}">
                      <a16:colId xmlns:a16="http://schemas.microsoft.com/office/drawing/2014/main" val="51331726"/>
                    </a:ext>
                  </a:extLst>
                </a:gridCol>
                <a:gridCol w="2251869">
                  <a:extLst>
                    <a:ext uri="{9D8B030D-6E8A-4147-A177-3AD203B41FA5}">
                      <a16:colId xmlns:a16="http://schemas.microsoft.com/office/drawing/2014/main" val="3836387501"/>
                    </a:ext>
                  </a:extLst>
                </a:gridCol>
                <a:gridCol w="2251869">
                  <a:extLst>
                    <a:ext uri="{9D8B030D-6E8A-4147-A177-3AD203B41FA5}">
                      <a16:colId xmlns:a16="http://schemas.microsoft.com/office/drawing/2014/main" val="1736411955"/>
                    </a:ext>
                  </a:extLst>
                </a:gridCol>
              </a:tblGrid>
              <a:tr h="370840">
                <a:tc>
                  <a:txBody>
                    <a:bodyPr/>
                    <a:lstStyle/>
                    <a:p>
                      <a:pPr algn="ctr"/>
                      <a:r>
                        <a:rPr lang="en-US" sz="2400" dirty="0">
                          <a:solidFill>
                            <a:schemeClr val="bg1"/>
                          </a:solidFill>
                        </a:rPr>
                        <a:t>I am graduating from:</a:t>
                      </a:r>
                    </a:p>
                  </a:txBody>
                  <a:tcPr>
                    <a:solidFill>
                      <a:srgbClr val="1A476E"/>
                    </a:solidFill>
                  </a:tcPr>
                </a:tc>
                <a:tc>
                  <a:txBody>
                    <a:bodyPr/>
                    <a:lstStyle/>
                    <a:p>
                      <a:pPr algn="ctr"/>
                      <a:r>
                        <a:rPr lang="en-US" sz="2400" dirty="0">
                          <a:solidFill>
                            <a:schemeClr val="bg1"/>
                          </a:solidFill>
                        </a:rPr>
                        <a:t>I am graduating during this time: </a:t>
                      </a:r>
                    </a:p>
                  </a:txBody>
                  <a:tcPr>
                    <a:solidFill>
                      <a:srgbClr val="1A476E"/>
                    </a:solidFill>
                  </a:tcPr>
                </a:tc>
                <a:tc>
                  <a:txBody>
                    <a:bodyPr/>
                    <a:lstStyle/>
                    <a:p>
                      <a:pPr algn="ctr"/>
                      <a:r>
                        <a:rPr lang="en-US" sz="2400" dirty="0">
                          <a:solidFill>
                            <a:schemeClr val="bg1"/>
                          </a:solidFill>
                        </a:rPr>
                        <a:t>Deadline to complete both: </a:t>
                      </a:r>
                    </a:p>
                    <a:p>
                      <a:r>
                        <a:rPr lang="en-US" dirty="0">
                          <a:solidFill>
                            <a:schemeClr val="bg1"/>
                          </a:solidFill>
                        </a:rPr>
                        <a:t>Oregon Promise App and FAFSA/ORSAA</a:t>
                      </a:r>
                    </a:p>
                  </a:txBody>
                  <a:tcPr>
                    <a:solidFill>
                      <a:srgbClr val="1A476E"/>
                    </a:solidFill>
                  </a:tcPr>
                </a:tc>
                <a:tc>
                  <a:txBody>
                    <a:bodyPr/>
                    <a:lstStyle/>
                    <a:p>
                      <a:pPr algn="ctr"/>
                      <a:r>
                        <a:rPr lang="en-US" sz="2400" dirty="0">
                          <a:solidFill>
                            <a:schemeClr val="bg1"/>
                          </a:solidFill>
                        </a:rPr>
                        <a:t>You must start community college by this term:</a:t>
                      </a:r>
                    </a:p>
                  </a:txBody>
                  <a:tcPr>
                    <a:solidFill>
                      <a:srgbClr val="1A476E"/>
                    </a:solidFill>
                  </a:tcPr>
                </a:tc>
                <a:extLst>
                  <a:ext uri="{0D108BD9-81ED-4DB2-BD59-A6C34878D82A}">
                    <a16:rowId xmlns:a16="http://schemas.microsoft.com/office/drawing/2014/main" val="764978284"/>
                  </a:ext>
                </a:extLst>
              </a:tr>
              <a:tr h="370840">
                <a:tc rowSpan="3">
                  <a:txBody>
                    <a:bodyPr/>
                    <a:lstStyle/>
                    <a:p>
                      <a:r>
                        <a:rPr lang="en-US" sz="2200" dirty="0"/>
                        <a:t>High School or Home School</a:t>
                      </a:r>
                    </a:p>
                  </a:txBody>
                  <a:tcPr anchor="ctr">
                    <a:solidFill>
                      <a:srgbClr val="C0E1DF"/>
                    </a:solidFill>
                  </a:tcPr>
                </a:tc>
                <a:tc>
                  <a:txBody>
                    <a:bodyPr/>
                    <a:lstStyle/>
                    <a:p>
                      <a:pPr algn="ctr"/>
                      <a:r>
                        <a:rPr lang="en-US" sz="2000" b="1" dirty="0"/>
                        <a:t>March 1 – June 30</a:t>
                      </a:r>
                    </a:p>
                  </a:txBody>
                  <a:tcPr>
                    <a:solidFill>
                      <a:srgbClr val="C0E1DF"/>
                    </a:solidFill>
                  </a:tcPr>
                </a:tc>
                <a:tc>
                  <a:txBody>
                    <a:bodyPr/>
                    <a:lstStyle/>
                    <a:p>
                      <a:pPr algn="ctr"/>
                      <a:r>
                        <a:rPr lang="en-US" sz="2000" b="1" dirty="0"/>
                        <a:t>June 1</a:t>
                      </a:r>
                    </a:p>
                  </a:txBody>
                  <a:tcPr>
                    <a:solidFill>
                      <a:srgbClr val="C0E1DF"/>
                    </a:solidFill>
                  </a:tcPr>
                </a:tc>
                <a:tc>
                  <a:txBody>
                    <a:bodyPr/>
                    <a:lstStyle/>
                    <a:p>
                      <a:pPr algn="ctr"/>
                      <a:r>
                        <a:rPr lang="en-US" sz="2000" dirty="0"/>
                        <a:t>Fall </a:t>
                      </a:r>
                    </a:p>
                  </a:txBody>
                  <a:tcPr>
                    <a:solidFill>
                      <a:srgbClr val="C0E1DF"/>
                    </a:solidFill>
                  </a:tcPr>
                </a:tc>
                <a:extLst>
                  <a:ext uri="{0D108BD9-81ED-4DB2-BD59-A6C34878D82A}">
                    <a16:rowId xmlns:a16="http://schemas.microsoft.com/office/drawing/2014/main" val="1371361367"/>
                  </a:ext>
                </a:extLst>
              </a:tr>
              <a:tr h="370840">
                <a:tc vMerge="1">
                  <a:txBody>
                    <a:bodyPr/>
                    <a:lstStyle/>
                    <a:p>
                      <a:endParaRPr lang="en-US" dirty="0"/>
                    </a:p>
                  </a:txBody>
                  <a:tcPr/>
                </a:tc>
                <a:tc>
                  <a:txBody>
                    <a:bodyPr/>
                    <a:lstStyle/>
                    <a:p>
                      <a:pPr algn="ctr"/>
                      <a:r>
                        <a:rPr lang="en-US" sz="2000" dirty="0"/>
                        <a:t>July 1 – Nov. 30</a:t>
                      </a:r>
                    </a:p>
                  </a:txBody>
                  <a:tcPr/>
                </a:tc>
                <a:tc>
                  <a:txBody>
                    <a:bodyPr/>
                    <a:lstStyle/>
                    <a:p>
                      <a:pPr algn="ctr"/>
                      <a:r>
                        <a:rPr lang="en-US" sz="2000" dirty="0"/>
                        <a:t>Nov. 1 </a:t>
                      </a:r>
                    </a:p>
                  </a:txBody>
                  <a:tcPr/>
                </a:tc>
                <a:tc>
                  <a:txBody>
                    <a:bodyPr/>
                    <a:lstStyle/>
                    <a:p>
                      <a:pPr algn="ctr"/>
                      <a:r>
                        <a:rPr lang="en-US" sz="2000" dirty="0"/>
                        <a:t>Winter</a:t>
                      </a:r>
                    </a:p>
                  </a:txBody>
                  <a:tcPr/>
                </a:tc>
                <a:extLst>
                  <a:ext uri="{0D108BD9-81ED-4DB2-BD59-A6C34878D82A}">
                    <a16:rowId xmlns:a16="http://schemas.microsoft.com/office/drawing/2014/main" val="1743532715"/>
                  </a:ext>
                </a:extLst>
              </a:tr>
              <a:tr h="370840">
                <a:tc vMerge="1">
                  <a:txBody>
                    <a:bodyPr/>
                    <a:lstStyle/>
                    <a:p>
                      <a:endParaRPr lang="en-US" dirty="0"/>
                    </a:p>
                  </a:txBody>
                  <a:tcPr/>
                </a:tc>
                <a:tc>
                  <a:txBody>
                    <a:bodyPr/>
                    <a:lstStyle/>
                    <a:p>
                      <a:pPr algn="ctr"/>
                      <a:r>
                        <a:rPr lang="en-US" sz="2000" dirty="0"/>
                        <a:t>Oct. 1 – Feb. 29 </a:t>
                      </a:r>
                    </a:p>
                  </a:txBody>
                  <a:tcPr>
                    <a:solidFill>
                      <a:srgbClr val="C0E1DF"/>
                    </a:solidFill>
                  </a:tcPr>
                </a:tc>
                <a:tc>
                  <a:txBody>
                    <a:bodyPr/>
                    <a:lstStyle/>
                    <a:p>
                      <a:pPr algn="ctr"/>
                      <a:r>
                        <a:rPr lang="en-US" sz="2000" dirty="0"/>
                        <a:t>Feb. 1</a:t>
                      </a:r>
                    </a:p>
                  </a:txBody>
                  <a:tcPr>
                    <a:solidFill>
                      <a:srgbClr val="C0E1DF"/>
                    </a:solidFill>
                  </a:tcPr>
                </a:tc>
                <a:tc>
                  <a:txBody>
                    <a:bodyPr/>
                    <a:lstStyle/>
                    <a:p>
                      <a:pPr algn="ctr"/>
                      <a:r>
                        <a:rPr lang="en-US" sz="2000" dirty="0"/>
                        <a:t>Spring</a:t>
                      </a:r>
                    </a:p>
                  </a:txBody>
                  <a:tcPr>
                    <a:solidFill>
                      <a:srgbClr val="C0E1DF"/>
                    </a:solidFill>
                  </a:tcPr>
                </a:tc>
                <a:extLst>
                  <a:ext uri="{0D108BD9-81ED-4DB2-BD59-A6C34878D82A}">
                    <a16:rowId xmlns:a16="http://schemas.microsoft.com/office/drawing/2014/main" val="2046297542"/>
                  </a:ext>
                </a:extLst>
              </a:tr>
              <a:tr h="370840">
                <a:tc gridSpan="4">
                  <a:txBody>
                    <a:bodyPr/>
                    <a:lstStyle/>
                    <a:p>
                      <a:pPr algn="ctr"/>
                      <a:endParaRPr lang="en-US" sz="2200" dirty="0"/>
                    </a:p>
                  </a:txBody>
                  <a:tcPr>
                    <a:noFill/>
                  </a:tcPr>
                </a:tc>
                <a:tc hMerge="1">
                  <a:txBody>
                    <a:bodyPr/>
                    <a:lstStyle/>
                    <a:p>
                      <a:endParaRPr lang="en-US" sz="2000" dirty="0"/>
                    </a:p>
                  </a:txBody>
                  <a:tcPr/>
                </a:tc>
                <a:tc hMerge="1">
                  <a:txBody>
                    <a:bodyPr/>
                    <a:lstStyle/>
                    <a:p>
                      <a:endParaRPr lang="en-US" sz="2000" dirty="0"/>
                    </a:p>
                  </a:txBody>
                  <a:tcPr/>
                </a:tc>
                <a:tc hMerge="1">
                  <a:txBody>
                    <a:bodyPr/>
                    <a:lstStyle/>
                    <a:p>
                      <a:endParaRPr lang="en-US" sz="2000" dirty="0"/>
                    </a:p>
                  </a:txBody>
                  <a:tcPr/>
                </a:tc>
                <a:extLst>
                  <a:ext uri="{0D108BD9-81ED-4DB2-BD59-A6C34878D82A}">
                    <a16:rowId xmlns:a16="http://schemas.microsoft.com/office/drawing/2014/main" val="1073516700"/>
                  </a:ext>
                </a:extLst>
              </a:tr>
              <a:tr h="370840">
                <a:tc rowSpan="3">
                  <a:txBody>
                    <a:bodyPr/>
                    <a:lstStyle/>
                    <a:p>
                      <a:r>
                        <a:rPr lang="en-US" sz="2200" dirty="0"/>
                        <a:t>GED® Program</a:t>
                      </a:r>
                    </a:p>
                  </a:txBody>
                  <a:tcPr anchor="ctr">
                    <a:solidFill>
                      <a:srgbClr val="EBF0EC"/>
                    </a:solidFill>
                  </a:tcPr>
                </a:tc>
                <a:tc>
                  <a:txBody>
                    <a:bodyPr/>
                    <a:lstStyle/>
                    <a:p>
                      <a:pPr algn="ctr"/>
                      <a:r>
                        <a:rPr lang="en-US" sz="2000" b="1" dirty="0"/>
                        <a:t>March 1 – June 30</a:t>
                      </a:r>
                    </a:p>
                  </a:txBody>
                  <a:tcPr>
                    <a:solidFill>
                      <a:srgbClr val="EBF0EC"/>
                    </a:solidFill>
                  </a:tcPr>
                </a:tc>
                <a:tc>
                  <a:txBody>
                    <a:bodyPr/>
                    <a:lstStyle/>
                    <a:p>
                      <a:pPr algn="ctr"/>
                      <a:r>
                        <a:rPr lang="en-US" sz="2000" b="1" dirty="0"/>
                        <a:t>July 10</a:t>
                      </a:r>
                    </a:p>
                  </a:txBody>
                  <a:tcPr>
                    <a:solidFill>
                      <a:srgbClr val="EBF0EC"/>
                    </a:solidFill>
                  </a:tcPr>
                </a:tc>
                <a:tc>
                  <a:txBody>
                    <a:bodyPr/>
                    <a:lstStyle/>
                    <a:p>
                      <a:pPr algn="ctr"/>
                      <a:r>
                        <a:rPr lang="en-US" sz="2000" dirty="0"/>
                        <a:t>Fall</a:t>
                      </a:r>
                    </a:p>
                  </a:txBody>
                  <a:tcPr>
                    <a:solidFill>
                      <a:srgbClr val="EBF0EC"/>
                    </a:solidFill>
                  </a:tcPr>
                </a:tc>
                <a:extLst>
                  <a:ext uri="{0D108BD9-81ED-4DB2-BD59-A6C34878D82A}">
                    <a16:rowId xmlns:a16="http://schemas.microsoft.com/office/drawing/2014/main" val="3898916000"/>
                  </a:ext>
                </a:extLst>
              </a:tr>
              <a:tr h="370840">
                <a:tc vMerge="1">
                  <a:txBody>
                    <a:bodyPr/>
                    <a:lstStyle/>
                    <a:p>
                      <a:endParaRPr lang="en-US" dirty="0"/>
                    </a:p>
                  </a:txBody>
                  <a:tcPr/>
                </a:tc>
                <a:tc>
                  <a:txBody>
                    <a:bodyPr/>
                    <a:lstStyle/>
                    <a:p>
                      <a:pPr algn="ctr"/>
                      <a:r>
                        <a:rPr lang="en-US" sz="2000" dirty="0"/>
                        <a:t>July 1 – Nov. 30</a:t>
                      </a:r>
                    </a:p>
                  </a:txBody>
                  <a:tcPr>
                    <a:solidFill>
                      <a:srgbClr val="C0E1DF"/>
                    </a:solidFill>
                  </a:tcPr>
                </a:tc>
                <a:tc>
                  <a:txBody>
                    <a:bodyPr/>
                    <a:lstStyle/>
                    <a:p>
                      <a:pPr algn="ctr"/>
                      <a:r>
                        <a:rPr lang="en-US" sz="2000" dirty="0"/>
                        <a:t>Dec. 10</a:t>
                      </a:r>
                    </a:p>
                  </a:txBody>
                  <a:tcPr>
                    <a:solidFill>
                      <a:srgbClr val="C0E1DF"/>
                    </a:solidFill>
                  </a:tcPr>
                </a:tc>
                <a:tc>
                  <a:txBody>
                    <a:bodyPr/>
                    <a:lstStyle/>
                    <a:p>
                      <a:pPr algn="ctr"/>
                      <a:r>
                        <a:rPr lang="en-US" sz="2000" dirty="0"/>
                        <a:t>Winter</a:t>
                      </a:r>
                    </a:p>
                  </a:txBody>
                  <a:tcPr>
                    <a:solidFill>
                      <a:srgbClr val="C0E1DF"/>
                    </a:solidFill>
                  </a:tcPr>
                </a:tc>
                <a:extLst>
                  <a:ext uri="{0D108BD9-81ED-4DB2-BD59-A6C34878D82A}">
                    <a16:rowId xmlns:a16="http://schemas.microsoft.com/office/drawing/2014/main" val="2885335862"/>
                  </a:ext>
                </a:extLst>
              </a:tr>
              <a:tr h="370840">
                <a:tc vMerge="1">
                  <a:txBody>
                    <a:bodyPr/>
                    <a:lstStyle/>
                    <a:p>
                      <a:endParaRPr lang="en-US" dirty="0"/>
                    </a:p>
                  </a:txBody>
                  <a:tcPr/>
                </a:tc>
                <a:tc>
                  <a:txBody>
                    <a:bodyPr/>
                    <a:lstStyle/>
                    <a:p>
                      <a:pPr algn="ctr"/>
                      <a:r>
                        <a:rPr lang="en-US" sz="2000" dirty="0"/>
                        <a:t>Oct. 1 – Feb. 29 </a:t>
                      </a:r>
                    </a:p>
                  </a:txBody>
                  <a:tcPr>
                    <a:solidFill>
                      <a:srgbClr val="EBF0EC"/>
                    </a:solidFill>
                  </a:tcPr>
                </a:tc>
                <a:tc>
                  <a:txBody>
                    <a:bodyPr/>
                    <a:lstStyle/>
                    <a:p>
                      <a:pPr algn="ctr"/>
                      <a:r>
                        <a:rPr lang="en-US" sz="2000" dirty="0"/>
                        <a:t>March 10</a:t>
                      </a:r>
                    </a:p>
                  </a:txBody>
                  <a:tcPr>
                    <a:solidFill>
                      <a:srgbClr val="EBF0EC"/>
                    </a:solidFill>
                  </a:tcPr>
                </a:tc>
                <a:tc>
                  <a:txBody>
                    <a:bodyPr/>
                    <a:lstStyle/>
                    <a:p>
                      <a:pPr algn="ctr"/>
                      <a:r>
                        <a:rPr lang="en-US" sz="2000" dirty="0"/>
                        <a:t>Spring</a:t>
                      </a:r>
                    </a:p>
                  </a:txBody>
                  <a:tcPr>
                    <a:solidFill>
                      <a:srgbClr val="EBF0EC"/>
                    </a:solidFill>
                  </a:tcPr>
                </a:tc>
                <a:extLst>
                  <a:ext uri="{0D108BD9-81ED-4DB2-BD59-A6C34878D82A}">
                    <a16:rowId xmlns:a16="http://schemas.microsoft.com/office/drawing/2014/main" val="2239665044"/>
                  </a:ext>
                </a:extLst>
              </a:tr>
            </a:tbl>
          </a:graphicData>
        </a:graphic>
      </p:graphicFrame>
      <p:sp>
        <p:nvSpPr>
          <p:cNvPr id="7" name="Oval 6">
            <a:extLst>
              <a:ext uri="{FF2B5EF4-FFF2-40B4-BE49-F238E27FC236}">
                <a16:creationId xmlns:a16="http://schemas.microsoft.com/office/drawing/2014/main" id="{EC464361-23AD-4343-B556-6A3F1FC7F6CB}"/>
              </a:ext>
            </a:extLst>
          </p:cNvPr>
          <p:cNvSpPr/>
          <p:nvPr/>
        </p:nvSpPr>
        <p:spPr>
          <a:xfrm>
            <a:off x="6096000" y="2835064"/>
            <a:ext cx="2239844" cy="314325"/>
          </a:xfrm>
          <a:prstGeom prst="ellipse">
            <a:avLst/>
          </a:prstGeom>
          <a:noFill/>
          <a:ln w="28575">
            <a:solidFill>
              <a:srgbClr val="8B0C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6A60B672-95F7-4BA5-A448-F36FFFEEDA8C}"/>
              </a:ext>
            </a:extLst>
          </p:cNvPr>
          <p:cNvSpPr/>
          <p:nvPr/>
        </p:nvSpPr>
        <p:spPr>
          <a:xfrm>
            <a:off x="6096000" y="4420448"/>
            <a:ext cx="2239844" cy="386291"/>
          </a:xfrm>
          <a:prstGeom prst="ellipse">
            <a:avLst/>
          </a:prstGeom>
          <a:noFill/>
          <a:ln w="28575">
            <a:solidFill>
              <a:srgbClr val="8B0C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0363D570-024D-4D55-89CA-F9A7CED3B45E}"/>
              </a:ext>
            </a:extLst>
          </p:cNvPr>
          <p:cNvGrpSpPr/>
          <p:nvPr/>
        </p:nvGrpSpPr>
        <p:grpSpPr>
          <a:xfrm>
            <a:off x="1706562" y="5916620"/>
            <a:ext cx="8878696" cy="715144"/>
            <a:chOff x="1706562" y="5916620"/>
            <a:chExt cx="8878696" cy="715144"/>
          </a:xfrm>
        </p:grpSpPr>
        <p:grpSp>
          <p:nvGrpSpPr>
            <p:cNvPr id="18" name="Group 17">
              <a:extLst>
                <a:ext uri="{FF2B5EF4-FFF2-40B4-BE49-F238E27FC236}">
                  <a16:creationId xmlns:a16="http://schemas.microsoft.com/office/drawing/2014/main" id="{40B7FFBD-E71F-41F5-8B23-F6BF3CEE9B34}"/>
                </a:ext>
              </a:extLst>
            </p:cNvPr>
            <p:cNvGrpSpPr/>
            <p:nvPr/>
          </p:nvGrpSpPr>
          <p:grpSpPr>
            <a:xfrm>
              <a:off x="1706562" y="5916620"/>
              <a:ext cx="640080" cy="640080"/>
              <a:chOff x="8170862" y="1670579"/>
              <a:chExt cx="582613" cy="604837"/>
            </a:xfrm>
            <a:solidFill>
              <a:srgbClr val="8B0C23"/>
            </a:solidFill>
          </p:grpSpPr>
          <p:sp>
            <p:nvSpPr>
              <p:cNvPr id="19" name="Freeform 139">
                <a:extLst>
                  <a:ext uri="{FF2B5EF4-FFF2-40B4-BE49-F238E27FC236}">
                    <a16:creationId xmlns:a16="http://schemas.microsoft.com/office/drawing/2014/main" id="{0E4BD9C0-762E-4DC5-9D89-9B761FEEBD5F}"/>
                  </a:ext>
                </a:extLst>
              </p:cNvPr>
              <p:cNvSpPr>
                <a:spLocks/>
              </p:cNvSpPr>
              <p:nvPr/>
            </p:nvSpPr>
            <p:spPr bwMode="auto">
              <a:xfrm>
                <a:off x="8445500" y="1786466"/>
                <a:ext cx="33338" cy="33338"/>
              </a:xfrm>
              <a:custGeom>
                <a:avLst/>
                <a:gdLst>
                  <a:gd name="T0" fmla="*/ 11 w 21"/>
                  <a:gd name="T1" fmla="*/ 0 h 21"/>
                  <a:gd name="T2" fmla="*/ 15 w 21"/>
                  <a:gd name="T3" fmla="*/ 0 h 21"/>
                  <a:gd name="T4" fmla="*/ 18 w 21"/>
                  <a:gd name="T5" fmla="*/ 3 h 21"/>
                  <a:gd name="T6" fmla="*/ 21 w 21"/>
                  <a:gd name="T7" fmla="*/ 7 h 21"/>
                  <a:gd name="T8" fmla="*/ 21 w 21"/>
                  <a:gd name="T9" fmla="*/ 10 h 21"/>
                  <a:gd name="T10" fmla="*/ 21 w 21"/>
                  <a:gd name="T11" fmla="*/ 15 h 21"/>
                  <a:gd name="T12" fmla="*/ 18 w 21"/>
                  <a:gd name="T13" fmla="*/ 18 h 21"/>
                  <a:gd name="T14" fmla="*/ 15 w 21"/>
                  <a:gd name="T15" fmla="*/ 19 h 21"/>
                  <a:gd name="T16" fmla="*/ 11 w 21"/>
                  <a:gd name="T17" fmla="*/ 21 h 21"/>
                  <a:gd name="T18" fmla="*/ 7 w 21"/>
                  <a:gd name="T19" fmla="*/ 19 h 21"/>
                  <a:gd name="T20" fmla="*/ 3 w 21"/>
                  <a:gd name="T21" fmla="*/ 18 h 21"/>
                  <a:gd name="T22" fmla="*/ 2 w 21"/>
                  <a:gd name="T23" fmla="*/ 15 h 21"/>
                  <a:gd name="T24" fmla="*/ 0 w 21"/>
                  <a:gd name="T25" fmla="*/ 10 h 21"/>
                  <a:gd name="T26" fmla="*/ 2 w 21"/>
                  <a:gd name="T27" fmla="*/ 7 h 21"/>
                  <a:gd name="T28" fmla="*/ 3 w 21"/>
                  <a:gd name="T29" fmla="*/ 3 h 21"/>
                  <a:gd name="T30" fmla="*/ 7 w 21"/>
                  <a:gd name="T31" fmla="*/ 0 h 21"/>
                  <a:gd name="T32" fmla="*/ 11 w 21"/>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1">
                    <a:moveTo>
                      <a:pt x="11" y="0"/>
                    </a:moveTo>
                    <a:lnTo>
                      <a:pt x="15" y="0"/>
                    </a:lnTo>
                    <a:lnTo>
                      <a:pt x="18" y="3"/>
                    </a:lnTo>
                    <a:lnTo>
                      <a:pt x="21" y="7"/>
                    </a:lnTo>
                    <a:lnTo>
                      <a:pt x="21" y="10"/>
                    </a:lnTo>
                    <a:lnTo>
                      <a:pt x="21" y="15"/>
                    </a:lnTo>
                    <a:lnTo>
                      <a:pt x="18" y="18"/>
                    </a:lnTo>
                    <a:lnTo>
                      <a:pt x="15" y="19"/>
                    </a:lnTo>
                    <a:lnTo>
                      <a:pt x="11" y="21"/>
                    </a:lnTo>
                    <a:lnTo>
                      <a:pt x="7" y="19"/>
                    </a:lnTo>
                    <a:lnTo>
                      <a:pt x="3" y="18"/>
                    </a:lnTo>
                    <a:lnTo>
                      <a:pt x="2" y="15"/>
                    </a:lnTo>
                    <a:lnTo>
                      <a:pt x="0" y="10"/>
                    </a:lnTo>
                    <a:lnTo>
                      <a:pt x="2" y="7"/>
                    </a:lnTo>
                    <a:lnTo>
                      <a:pt x="3" y="3"/>
                    </a:lnTo>
                    <a:lnTo>
                      <a:pt x="7" y="0"/>
                    </a:lnTo>
                    <a:lnTo>
                      <a:pt x="1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40">
                <a:extLst>
                  <a:ext uri="{FF2B5EF4-FFF2-40B4-BE49-F238E27FC236}">
                    <a16:creationId xmlns:a16="http://schemas.microsoft.com/office/drawing/2014/main" id="{6FEA4145-6FF1-4531-89CF-2692F086CDFA}"/>
                  </a:ext>
                </a:extLst>
              </p:cNvPr>
              <p:cNvSpPr>
                <a:spLocks/>
              </p:cNvSpPr>
              <p:nvPr/>
            </p:nvSpPr>
            <p:spPr bwMode="auto">
              <a:xfrm>
                <a:off x="8445500" y="2111904"/>
                <a:ext cx="33338" cy="33338"/>
              </a:xfrm>
              <a:custGeom>
                <a:avLst/>
                <a:gdLst>
                  <a:gd name="T0" fmla="*/ 11 w 21"/>
                  <a:gd name="T1" fmla="*/ 0 h 21"/>
                  <a:gd name="T2" fmla="*/ 15 w 21"/>
                  <a:gd name="T3" fmla="*/ 2 h 21"/>
                  <a:gd name="T4" fmla="*/ 18 w 21"/>
                  <a:gd name="T5" fmla="*/ 3 h 21"/>
                  <a:gd name="T6" fmla="*/ 21 w 21"/>
                  <a:gd name="T7" fmla="*/ 6 h 21"/>
                  <a:gd name="T8" fmla="*/ 21 w 21"/>
                  <a:gd name="T9" fmla="*/ 11 h 21"/>
                  <a:gd name="T10" fmla="*/ 21 w 21"/>
                  <a:gd name="T11" fmla="*/ 16 h 21"/>
                  <a:gd name="T12" fmla="*/ 18 w 21"/>
                  <a:gd name="T13" fmla="*/ 19 h 21"/>
                  <a:gd name="T14" fmla="*/ 15 w 21"/>
                  <a:gd name="T15" fmla="*/ 21 h 21"/>
                  <a:gd name="T16" fmla="*/ 11 w 21"/>
                  <a:gd name="T17" fmla="*/ 21 h 21"/>
                  <a:gd name="T18" fmla="*/ 7 w 21"/>
                  <a:gd name="T19" fmla="*/ 21 h 21"/>
                  <a:gd name="T20" fmla="*/ 3 w 21"/>
                  <a:gd name="T21" fmla="*/ 19 h 21"/>
                  <a:gd name="T22" fmla="*/ 2 w 21"/>
                  <a:gd name="T23" fmla="*/ 16 h 21"/>
                  <a:gd name="T24" fmla="*/ 0 w 21"/>
                  <a:gd name="T25" fmla="*/ 11 h 21"/>
                  <a:gd name="T26" fmla="*/ 2 w 21"/>
                  <a:gd name="T27" fmla="*/ 6 h 21"/>
                  <a:gd name="T28" fmla="*/ 3 w 21"/>
                  <a:gd name="T29" fmla="*/ 3 h 21"/>
                  <a:gd name="T30" fmla="*/ 7 w 21"/>
                  <a:gd name="T31" fmla="*/ 2 h 21"/>
                  <a:gd name="T32" fmla="*/ 11 w 21"/>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1">
                    <a:moveTo>
                      <a:pt x="11" y="0"/>
                    </a:moveTo>
                    <a:lnTo>
                      <a:pt x="15" y="2"/>
                    </a:lnTo>
                    <a:lnTo>
                      <a:pt x="18" y="3"/>
                    </a:lnTo>
                    <a:lnTo>
                      <a:pt x="21" y="6"/>
                    </a:lnTo>
                    <a:lnTo>
                      <a:pt x="21" y="11"/>
                    </a:lnTo>
                    <a:lnTo>
                      <a:pt x="21" y="16"/>
                    </a:lnTo>
                    <a:lnTo>
                      <a:pt x="18" y="19"/>
                    </a:lnTo>
                    <a:lnTo>
                      <a:pt x="15" y="21"/>
                    </a:lnTo>
                    <a:lnTo>
                      <a:pt x="11" y="21"/>
                    </a:lnTo>
                    <a:lnTo>
                      <a:pt x="7" y="21"/>
                    </a:lnTo>
                    <a:lnTo>
                      <a:pt x="3" y="19"/>
                    </a:lnTo>
                    <a:lnTo>
                      <a:pt x="2" y="16"/>
                    </a:lnTo>
                    <a:lnTo>
                      <a:pt x="0" y="11"/>
                    </a:lnTo>
                    <a:lnTo>
                      <a:pt x="2" y="6"/>
                    </a:lnTo>
                    <a:lnTo>
                      <a:pt x="3" y="3"/>
                    </a:lnTo>
                    <a:lnTo>
                      <a:pt x="7" y="2"/>
                    </a:lnTo>
                    <a:lnTo>
                      <a:pt x="1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141">
                <a:extLst>
                  <a:ext uri="{FF2B5EF4-FFF2-40B4-BE49-F238E27FC236}">
                    <a16:creationId xmlns:a16="http://schemas.microsoft.com/office/drawing/2014/main" id="{13069DCB-8455-4A15-B958-19BB4DC5C4B7}"/>
                  </a:ext>
                </a:extLst>
              </p:cNvPr>
              <p:cNvSpPr>
                <a:spLocks/>
              </p:cNvSpPr>
              <p:nvPr/>
            </p:nvSpPr>
            <p:spPr bwMode="auto">
              <a:xfrm>
                <a:off x="8609012" y="1949979"/>
                <a:ext cx="33338" cy="33338"/>
              </a:xfrm>
              <a:custGeom>
                <a:avLst/>
                <a:gdLst>
                  <a:gd name="T0" fmla="*/ 10 w 21"/>
                  <a:gd name="T1" fmla="*/ 0 h 21"/>
                  <a:gd name="T2" fmla="*/ 15 w 21"/>
                  <a:gd name="T3" fmla="*/ 0 h 21"/>
                  <a:gd name="T4" fmla="*/ 18 w 21"/>
                  <a:gd name="T5" fmla="*/ 4 h 21"/>
                  <a:gd name="T6" fmla="*/ 19 w 21"/>
                  <a:gd name="T7" fmla="*/ 7 h 21"/>
                  <a:gd name="T8" fmla="*/ 21 w 21"/>
                  <a:gd name="T9" fmla="*/ 10 h 21"/>
                  <a:gd name="T10" fmla="*/ 19 w 21"/>
                  <a:gd name="T11" fmla="*/ 15 h 21"/>
                  <a:gd name="T12" fmla="*/ 18 w 21"/>
                  <a:gd name="T13" fmla="*/ 18 h 21"/>
                  <a:gd name="T14" fmla="*/ 15 w 21"/>
                  <a:gd name="T15" fmla="*/ 20 h 21"/>
                  <a:gd name="T16" fmla="*/ 10 w 21"/>
                  <a:gd name="T17" fmla="*/ 21 h 21"/>
                  <a:gd name="T18" fmla="*/ 7 w 21"/>
                  <a:gd name="T19" fmla="*/ 20 h 21"/>
                  <a:gd name="T20" fmla="*/ 4 w 21"/>
                  <a:gd name="T21" fmla="*/ 18 h 21"/>
                  <a:gd name="T22" fmla="*/ 0 w 21"/>
                  <a:gd name="T23" fmla="*/ 15 h 21"/>
                  <a:gd name="T24" fmla="*/ 0 w 21"/>
                  <a:gd name="T25" fmla="*/ 10 h 21"/>
                  <a:gd name="T26" fmla="*/ 0 w 21"/>
                  <a:gd name="T27" fmla="*/ 7 h 21"/>
                  <a:gd name="T28" fmla="*/ 4 w 21"/>
                  <a:gd name="T29" fmla="*/ 4 h 21"/>
                  <a:gd name="T30" fmla="*/ 7 w 21"/>
                  <a:gd name="T31" fmla="*/ 0 h 21"/>
                  <a:gd name="T32" fmla="*/ 10 w 21"/>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1">
                    <a:moveTo>
                      <a:pt x="10" y="0"/>
                    </a:moveTo>
                    <a:lnTo>
                      <a:pt x="15" y="0"/>
                    </a:lnTo>
                    <a:lnTo>
                      <a:pt x="18" y="4"/>
                    </a:lnTo>
                    <a:lnTo>
                      <a:pt x="19" y="7"/>
                    </a:lnTo>
                    <a:lnTo>
                      <a:pt x="21" y="10"/>
                    </a:lnTo>
                    <a:lnTo>
                      <a:pt x="19" y="15"/>
                    </a:lnTo>
                    <a:lnTo>
                      <a:pt x="18" y="18"/>
                    </a:lnTo>
                    <a:lnTo>
                      <a:pt x="15" y="20"/>
                    </a:lnTo>
                    <a:lnTo>
                      <a:pt x="10" y="21"/>
                    </a:lnTo>
                    <a:lnTo>
                      <a:pt x="7" y="20"/>
                    </a:lnTo>
                    <a:lnTo>
                      <a:pt x="4" y="18"/>
                    </a:lnTo>
                    <a:lnTo>
                      <a:pt x="0" y="15"/>
                    </a:lnTo>
                    <a:lnTo>
                      <a:pt x="0" y="10"/>
                    </a:lnTo>
                    <a:lnTo>
                      <a:pt x="0" y="7"/>
                    </a:lnTo>
                    <a:lnTo>
                      <a:pt x="4" y="4"/>
                    </a:lnTo>
                    <a:lnTo>
                      <a:pt x="7" y="0"/>
                    </a:lnTo>
                    <a:lnTo>
                      <a:pt x="1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142">
                <a:extLst>
                  <a:ext uri="{FF2B5EF4-FFF2-40B4-BE49-F238E27FC236}">
                    <a16:creationId xmlns:a16="http://schemas.microsoft.com/office/drawing/2014/main" id="{7F230130-D745-4DC0-A1AB-F79BC93FC7FC}"/>
                  </a:ext>
                </a:extLst>
              </p:cNvPr>
              <p:cNvSpPr>
                <a:spLocks/>
              </p:cNvSpPr>
              <p:nvPr/>
            </p:nvSpPr>
            <p:spPr bwMode="auto">
              <a:xfrm>
                <a:off x="8281987" y="1949979"/>
                <a:ext cx="33338" cy="33338"/>
              </a:xfrm>
              <a:custGeom>
                <a:avLst/>
                <a:gdLst>
                  <a:gd name="T0" fmla="*/ 11 w 21"/>
                  <a:gd name="T1" fmla="*/ 0 h 21"/>
                  <a:gd name="T2" fmla="*/ 15 w 21"/>
                  <a:gd name="T3" fmla="*/ 0 h 21"/>
                  <a:gd name="T4" fmla="*/ 19 w 21"/>
                  <a:gd name="T5" fmla="*/ 4 h 21"/>
                  <a:gd name="T6" fmla="*/ 21 w 21"/>
                  <a:gd name="T7" fmla="*/ 7 h 21"/>
                  <a:gd name="T8" fmla="*/ 21 w 21"/>
                  <a:gd name="T9" fmla="*/ 10 h 21"/>
                  <a:gd name="T10" fmla="*/ 21 w 21"/>
                  <a:gd name="T11" fmla="*/ 15 h 21"/>
                  <a:gd name="T12" fmla="*/ 19 w 21"/>
                  <a:gd name="T13" fmla="*/ 18 h 21"/>
                  <a:gd name="T14" fmla="*/ 15 w 21"/>
                  <a:gd name="T15" fmla="*/ 20 h 21"/>
                  <a:gd name="T16" fmla="*/ 11 w 21"/>
                  <a:gd name="T17" fmla="*/ 21 h 21"/>
                  <a:gd name="T18" fmla="*/ 7 w 21"/>
                  <a:gd name="T19" fmla="*/ 20 h 21"/>
                  <a:gd name="T20" fmla="*/ 3 w 21"/>
                  <a:gd name="T21" fmla="*/ 18 h 21"/>
                  <a:gd name="T22" fmla="*/ 2 w 21"/>
                  <a:gd name="T23" fmla="*/ 15 h 21"/>
                  <a:gd name="T24" fmla="*/ 0 w 21"/>
                  <a:gd name="T25" fmla="*/ 10 h 21"/>
                  <a:gd name="T26" fmla="*/ 2 w 21"/>
                  <a:gd name="T27" fmla="*/ 7 h 21"/>
                  <a:gd name="T28" fmla="*/ 3 w 21"/>
                  <a:gd name="T29" fmla="*/ 4 h 21"/>
                  <a:gd name="T30" fmla="*/ 7 w 21"/>
                  <a:gd name="T31" fmla="*/ 0 h 21"/>
                  <a:gd name="T32" fmla="*/ 11 w 21"/>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1">
                    <a:moveTo>
                      <a:pt x="11" y="0"/>
                    </a:moveTo>
                    <a:lnTo>
                      <a:pt x="15" y="0"/>
                    </a:lnTo>
                    <a:lnTo>
                      <a:pt x="19" y="4"/>
                    </a:lnTo>
                    <a:lnTo>
                      <a:pt x="21" y="7"/>
                    </a:lnTo>
                    <a:lnTo>
                      <a:pt x="21" y="10"/>
                    </a:lnTo>
                    <a:lnTo>
                      <a:pt x="21" y="15"/>
                    </a:lnTo>
                    <a:lnTo>
                      <a:pt x="19" y="18"/>
                    </a:lnTo>
                    <a:lnTo>
                      <a:pt x="15" y="20"/>
                    </a:lnTo>
                    <a:lnTo>
                      <a:pt x="11" y="21"/>
                    </a:lnTo>
                    <a:lnTo>
                      <a:pt x="7" y="20"/>
                    </a:lnTo>
                    <a:lnTo>
                      <a:pt x="3" y="18"/>
                    </a:lnTo>
                    <a:lnTo>
                      <a:pt x="2" y="15"/>
                    </a:lnTo>
                    <a:lnTo>
                      <a:pt x="0" y="10"/>
                    </a:lnTo>
                    <a:lnTo>
                      <a:pt x="2" y="7"/>
                    </a:lnTo>
                    <a:lnTo>
                      <a:pt x="3" y="4"/>
                    </a:lnTo>
                    <a:lnTo>
                      <a:pt x="7" y="0"/>
                    </a:lnTo>
                    <a:lnTo>
                      <a:pt x="1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43">
                <a:extLst>
                  <a:ext uri="{FF2B5EF4-FFF2-40B4-BE49-F238E27FC236}">
                    <a16:creationId xmlns:a16="http://schemas.microsoft.com/office/drawing/2014/main" id="{9A280C69-68C4-4AA8-8974-4BF3F794C6AE}"/>
                  </a:ext>
                </a:extLst>
              </p:cNvPr>
              <p:cNvSpPr>
                <a:spLocks/>
              </p:cNvSpPr>
              <p:nvPr/>
            </p:nvSpPr>
            <p:spPr bwMode="auto">
              <a:xfrm>
                <a:off x="8561387" y="1834091"/>
                <a:ext cx="33338" cy="33338"/>
              </a:xfrm>
              <a:custGeom>
                <a:avLst/>
                <a:gdLst>
                  <a:gd name="T0" fmla="*/ 10 w 21"/>
                  <a:gd name="T1" fmla="*/ 0 h 21"/>
                  <a:gd name="T2" fmla="*/ 15 w 21"/>
                  <a:gd name="T3" fmla="*/ 0 h 21"/>
                  <a:gd name="T4" fmla="*/ 18 w 21"/>
                  <a:gd name="T5" fmla="*/ 4 h 21"/>
                  <a:gd name="T6" fmla="*/ 19 w 21"/>
                  <a:gd name="T7" fmla="*/ 7 h 21"/>
                  <a:gd name="T8" fmla="*/ 21 w 21"/>
                  <a:gd name="T9" fmla="*/ 10 h 21"/>
                  <a:gd name="T10" fmla="*/ 19 w 21"/>
                  <a:gd name="T11" fmla="*/ 15 h 21"/>
                  <a:gd name="T12" fmla="*/ 18 w 21"/>
                  <a:gd name="T13" fmla="*/ 18 h 21"/>
                  <a:gd name="T14" fmla="*/ 15 w 21"/>
                  <a:gd name="T15" fmla="*/ 20 h 21"/>
                  <a:gd name="T16" fmla="*/ 10 w 21"/>
                  <a:gd name="T17" fmla="*/ 21 h 21"/>
                  <a:gd name="T18" fmla="*/ 7 w 21"/>
                  <a:gd name="T19" fmla="*/ 20 h 21"/>
                  <a:gd name="T20" fmla="*/ 3 w 21"/>
                  <a:gd name="T21" fmla="*/ 18 h 21"/>
                  <a:gd name="T22" fmla="*/ 0 w 21"/>
                  <a:gd name="T23" fmla="*/ 15 h 21"/>
                  <a:gd name="T24" fmla="*/ 0 w 21"/>
                  <a:gd name="T25" fmla="*/ 10 h 21"/>
                  <a:gd name="T26" fmla="*/ 0 w 21"/>
                  <a:gd name="T27" fmla="*/ 7 h 21"/>
                  <a:gd name="T28" fmla="*/ 3 w 21"/>
                  <a:gd name="T29" fmla="*/ 4 h 21"/>
                  <a:gd name="T30" fmla="*/ 7 w 21"/>
                  <a:gd name="T31" fmla="*/ 0 h 21"/>
                  <a:gd name="T32" fmla="*/ 10 w 21"/>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1">
                    <a:moveTo>
                      <a:pt x="10" y="0"/>
                    </a:moveTo>
                    <a:lnTo>
                      <a:pt x="15" y="0"/>
                    </a:lnTo>
                    <a:lnTo>
                      <a:pt x="18" y="4"/>
                    </a:lnTo>
                    <a:lnTo>
                      <a:pt x="19" y="7"/>
                    </a:lnTo>
                    <a:lnTo>
                      <a:pt x="21" y="10"/>
                    </a:lnTo>
                    <a:lnTo>
                      <a:pt x="19" y="15"/>
                    </a:lnTo>
                    <a:lnTo>
                      <a:pt x="18" y="18"/>
                    </a:lnTo>
                    <a:lnTo>
                      <a:pt x="15" y="20"/>
                    </a:lnTo>
                    <a:lnTo>
                      <a:pt x="10" y="21"/>
                    </a:lnTo>
                    <a:lnTo>
                      <a:pt x="7" y="20"/>
                    </a:lnTo>
                    <a:lnTo>
                      <a:pt x="3" y="18"/>
                    </a:lnTo>
                    <a:lnTo>
                      <a:pt x="0" y="15"/>
                    </a:lnTo>
                    <a:lnTo>
                      <a:pt x="0" y="10"/>
                    </a:lnTo>
                    <a:lnTo>
                      <a:pt x="0" y="7"/>
                    </a:lnTo>
                    <a:lnTo>
                      <a:pt x="3" y="4"/>
                    </a:lnTo>
                    <a:lnTo>
                      <a:pt x="7" y="0"/>
                    </a:lnTo>
                    <a:lnTo>
                      <a:pt x="1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144">
                <a:extLst>
                  <a:ext uri="{FF2B5EF4-FFF2-40B4-BE49-F238E27FC236}">
                    <a16:creationId xmlns:a16="http://schemas.microsoft.com/office/drawing/2014/main" id="{B223FF0A-C8AC-488A-BC9E-5F73E3D3FE32}"/>
                  </a:ext>
                </a:extLst>
              </p:cNvPr>
              <p:cNvSpPr>
                <a:spLocks/>
              </p:cNvSpPr>
              <p:nvPr/>
            </p:nvSpPr>
            <p:spPr bwMode="auto">
              <a:xfrm>
                <a:off x="8329612" y="2065866"/>
                <a:ext cx="33338" cy="31750"/>
              </a:xfrm>
              <a:custGeom>
                <a:avLst/>
                <a:gdLst>
                  <a:gd name="T0" fmla="*/ 11 w 21"/>
                  <a:gd name="T1" fmla="*/ 0 h 20"/>
                  <a:gd name="T2" fmla="*/ 15 w 21"/>
                  <a:gd name="T3" fmla="*/ 0 h 20"/>
                  <a:gd name="T4" fmla="*/ 18 w 21"/>
                  <a:gd name="T5" fmla="*/ 2 h 20"/>
                  <a:gd name="T6" fmla="*/ 21 w 21"/>
                  <a:gd name="T7" fmla="*/ 5 h 20"/>
                  <a:gd name="T8" fmla="*/ 21 w 21"/>
                  <a:gd name="T9" fmla="*/ 10 h 20"/>
                  <a:gd name="T10" fmla="*/ 21 w 21"/>
                  <a:gd name="T11" fmla="*/ 15 h 20"/>
                  <a:gd name="T12" fmla="*/ 18 w 21"/>
                  <a:gd name="T13" fmla="*/ 18 h 20"/>
                  <a:gd name="T14" fmla="*/ 15 w 21"/>
                  <a:gd name="T15" fmla="*/ 20 h 20"/>
                  <a:gd name="T16" fmla="*/ 11 w 21"/>
                  <a:gd name="T17" fmla="*/ 20 h 20"/>
                  <a:gd name="T18" fmla="*/ 7 w 21"/>
                  <a:gd name="T19" fmla="*/ 20 h 20"/>
                  <a:gd name="T20" fmla="*/ 4 w 21"/>
                  <a:gd name="T21" fmla="*/ 18 h 20"/>
                  <a:gd name="T22" fmla="*/ 2 w 21"/>
                  <a:gd name="T23" fmla="*/ 15 h 20"/>
                  <a:gd name="T24" fmla="*/ 0 w 21"/>
                  <a:gd name="T25" fmla="*/ 10 h 20"/>
                  <a:gd name="T26" fmla="*/ 2 w 21"/>
                  <a:gd name="T27" fmla="*/ 5 h 20"/>
                  <a:gd name="T28" fmla="*/ 4 w 21"/>
                  <a:gd name="T29" fmla="*/ 2 h 20"/>
                  <a:gd name="T30" fmla="*/ 7 w 21"/>
                  <a:gd name="T31" fmla="*/ 0 h 20"/>
                  <a:gd name="T32" fmla="*/ 11 w 21"/>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0">
                    <a:moveTo>
                      <a:pt x="11" y="0"/>
                    </a:moveTo>
                    <a:lnTo>
                      <a:pt x="15" y="0"/>
                    </a:lnTo>
                    <a:lnTo>
                      <a:pt x="18" y="2"/>
                    </a:lnTo>
                    <a:lnTo>
                      <a:pt x="21" y="5"/>
                    </a:lnTo>
                    <a:lnTo>
                      <a:pt x="21" y="10"/>
                    </a:lnTo>
                    <a:lnTo>
                      <a:pt x="21" y="15"/>
                    </a:lnTo>
                    <a:lnTo>
                      <a:pt x="18" y="18"/>
                    </a:lnTo>
                    <a:lnTo>
                      <a:pt x="15" y="20"/>
                    </a:lnTo>
                    <a:lnTo>
                      <a:pt x="11" y="20"/>
                    </a:lnTo>
                    <a:lnTo>
                      <a:pt x="7" y="20"/>
                    </a:lnTo>
                    <a:lnTo>
                      <a:pt x="4" y="18"/>
                    </a:lnTo>
                    <a:lnTo>
                      <a:pt x="2" y="15"/>
                    </a:lnTo>
                    <a:lnTo>
                      <a:pt x="0" y="10"/>
                    </a:lnTo>
                    <a:lnTo>
                      <a:pt x="2" y="5"/>
                    </a:lnTo>
                    <a:lnTo>
                      <a:pt x="4" y="2"/>
                    </a:lnTo>
                    <a:lnTo>
                      <a:pt x="7" y="0"/>
                    </a:lnTo>
                    <a:lnTo>
                      <a:pt x="1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145">
                <a:extLst>
                  <a:ext uri="{FF2B5EF4-FFF2-40B4-BE49-F238E27FC236}">
                    <a16:creationId xmlns:a16="http://schemas.microsoft.com/office/drawing/2014/main" id="{23D07DE1-0454-418F-A91E-1BD7EE3B648D}"/>
                  </a:ext>
                </a:extLst>
              </p:cNvPr>
              <p:cNvSpPr>
                <a:spLocks/>
              </p:cNvSpPr>
              <p:nvPr/>
            </p:nvSpPr>
            <p:spPr bwMode="auto">
              <a:xfrm>
                <a:off x="8561387" y="2065866"/>
                <a:ext cx="33338" cy="31750"/>
              </a:xfrm>
              <a:custGeom>
                <a:avLst/>
                <a:gdLst>
                  <a:gd name="T0" fmla="*/ 10 w 21"/>
                  <a:gd name="T1" fmla="*/ 0 h 20"/>
                  <a:gd name="T2" fmla="*/ 15 w 21"/>
                  <a:gd name="T3" fmla="*/ 0 h 20"/>
                  <a:gd name="T4" fmla="*/ 18 w 21"/>
                  <a:gd name="T5" fmla="*/ 2 h 20"/>
                  <a:gd name="T6" fmla="*/ 19 w 21"/>
                  <a:gd name="T7" fmla="*/ 5 h 20"/>
                  <a:gd name="T8" fmla="*/ 21 w 21"/>
                  <a:gd name="T9" fmla="*/ 10 h 20"/>
                  <a:gd name="T10" fmla="*/ 19 w 21"/>
                  <a:gd name="T11" fmla="*/ 15 h 20"/>
                  <a:gd name="T12" fmla="*/ 18 w 21"/>
                  <a:gd name="T13" fmla="*/ 18 h 20"/>
                  <a:gd name="T14" fmla="*/ 15 w 21"/>
                  <a:gd name="T15" fmla="*/ 20 h 20"/>
                  <a:gd name="T16" fmla="*/ 10 w 21"/>
                  <a:gd name="T17" fmla="*/ 20 h 20"/>
                  <a:gd name="T18" fmla="*/ 7 w 21"/>
                  <a:gd name="T19" fmla="*/ 20 h 20"/>
                  <a:gd name="T20" fmla="*/ 3 w 21"/>
                  <a:gd name="T21" fmla="*/ 18 h 20"/>
                  <a:gd name="T22" fmla="*/ 0 w 21"/>
                  <a:gd name="T23" fmla="*/ 15 h 20"/>
                  <a:gd name="T24" fmla="*/ 0 w 21"/>
                  <a:gd name="T25" fmla="*/ 10 h 20"/>
                  <a:gd name="T26" fmla="*/ 0 w 21"/>
                  <a:gd name="T27" fmla="*/ 5 h 20"/>
                  <a:gd name="T28" fmla="*/ 3 w 21"/>
                  <a:gd name="T29" fmla="*/ 2 h 20"/>
                  <a:gd name="T30" fmla="*/ 7 w 21"/>
                  <a:gd name="T31" fmla="*/ 0 h 20"/>
                  <a:gd name="T32" fmla="*/ 10 w 21"/>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0">
                    <a:moveTo>
                      <a:pt x="10" y="0"/>
                    </a:moveTo>
                    <a:lnTo>
                      <a:pt x="15" y="0"/>
                    </a:lnTo>
                    <a:lnTo>
                      <a:pt x="18" y="2"/>
                    </a:lnTo>
                    <a:lnTo>
                      <a:pt x="19" y="5"/>
                    </a:lnTo>
                    <a:lnTo>
                      <a:pt x="21" y="10"/>
                    </a:lnTo>
                    <a:lnTo>
                      <a:pt x="19" y="15"/>
                    </a:lnTo>
                    <a:lnTo>
                      <a:pt x="18" y="18"/>
                    </a:lnTo>
                    <a:lnTo>
                      <a:pt x="15" y="20"/>
                    </a:lnTo>
                    <a:lnTo>
                      <a:pt x="10" y="20"/>
                    </a:lnTo>
                    <a:lnTo>
                      <a:pt x="7" y="20"/>
                    </a:lnTo>
                    <a:lnTo>
                      <a:pt x="3" y="18"/>
                    </a:lnTo>
                    <a:lnTo>
                      <a:pt x="0" y="15"/>
                    </a:lnTo>
                    <a:lnTo>
                      <a:pt x="0" y="10"/>
                    </a:lnTo>
                    <a:lnTo>
                      <a:pt x="0" y="5"/>
                    </a:lnTo>
                    <a:lnTo>
                      <a:pt x="3" y="2"/>
                    </a:lnTo>
                    <a:lnTo>
                      <a:pt x="7" y="0"/>
                    </a:lnTo>
                    <a:lnTo>
                      <a:pt x="1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146">
                <a:extLst>
                  <a:ext uri="{FF2B5EF4-FFF2-40B4-BE49-F238E27FC236}">
                    <a16:creationId xmlns:a16="http://schemas.microsoft.com/office/drawing/2014/main" id="{8EDA36BC-1084-487E-8B78-D0492C2AF2F2}"/>
                  </a:ext>
                </a:extLst>
              </p:cNvPr>
              <p:cNvSpPr>
                <a:spLocks/>
              </p:cNvSpPr>
              <p:nvPr/>
            </p:nvSpPr>
            <p:spPr bwMode="auto">
              <a:xfrm>
                <a:off x="8329612" y="1834091"/>
                <a:ext cx="33338" cy="33338"/>
              </a:xfrm>
              <a:custGeom>
                <a:avLst/>
                <a:gdLst>
                  <a:gd name="T0" fmla="*/ 11 w 21"/>
                  <a:gd name="T1" fmla="*/ 0 h 21"/>
                  <a:gd name="T2" fmla="*/ 15 w 21"/>
                  <a:gd name="T3" fmla="*/ 0 h 21"/>
                  <a:gd name="T4" fmla="*/ 18 w 21"/>
                  <a:gd name="T5" fmla="*/ 4 h 21"/>
                  <a:gd name="T6" fmla="*/ 21 w 21"/>
                  <a:gd name="T7" fmla="*/ 7 h 21"/>
                  <a:gd name="T8" fmla="*/ 21 w 21"/>
                  <a:gd name="T9" fmla="*/ 10 h 21"/>
                  <a:gd name="T10" fmla="*/ 21 w 21"/>
                  <a:gd name="T11" fmla="*/ 15 h 21"/>
                  <a:gd name="T12" fmla="*/ 18 w 21"/>
                  <a:gd name="T13" fmla="*/ 18 h 21"/>
                  <a:gd name="T14" fmla="*/ 15 w 21"/>
                  <a:gd name="T15" fmla="*/ 20 h 21"/>
                  <a:gd name="T16" fmla="*/ 11 w 21"/>
                  <a:gd name="T17" fmla="*/ 21 h 21"/>
                  <a:gd name="T18" fmla="*/ 7 w 21"/>
                  <a:gd name="T19" fmla="*/ 20 h 21"/>
                  <a:gd name="T20" fmla="*/ 4 w 21"/>
                  <a:gd name="T21" fmla="*/ 18 h 21"/>
                  <a:gd name="T22" fmla="*/ 2 w 21"/>
                  <a:gd name="T23" fmla="*/ 15 h 21"/>
                  <a:gd name="T24" fmla="*/ 0 w 21"/>
                  <a:gd name="T25" fmla="*/ 10 h 21"/>
                  <a:gd name="T26" fmla="*/ 2 w 21"/>
                  <a:gd name="T27" fmla="*/ 7 h 21"/>
                  <a:gd name="T28" fmla="*/ 4 w 21"/>
                  <a:gd name="T29" fmla="*/ 4 h 21"/>
                  <a:gd name="T30" fmla="*/ 7 w 21"/>
                  <a:gd name="T31" fmla="*/ 0 h 21"/>
                  <a:gd name="T32" fmla="*/ 11 w 21"/>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1">
                    <a:moveTo>
                      <a:pt x="11" y="0"/>
                    </a:moveTo>
                    <a:lnTo>
                      <a:pt x="15" y="0"/>
                    </a:lnTo>
                    <a:lnTo>
                      <a:pt x="18" y="4"/>
                    </a:lnTo>
                    <a:lnTo>
                      <a:pt x="21" y="7"/>
                    </a:lnTo>
                    <a:lnTo>
                      <a:pt x="21" y="10"/>
                    </a:lnTo>
                    <a:lnTo>
                      <a:pt x="21" y="15"/>
                    </a:lnTo>
                    <a:lnTo>
                      <a:pt x="18" y="18"/>
                    </a:lnTo>
                    <a:lnTo>
                      <a:pt x="15" y="20"/>
                    </a:lnTo>
                    <a:lnTo>
                      <a:pt x="11" y="21"/>
                    </a:lnTo>
                    <a:lnTo>
                      <a:pt x="7" y="20"/>
                    </a:lnTo>
                    <a:lnTo>
                      <a:pt x="4" y="18"/>
                    </a:lnTo>
                    <a:lnTo>
                      <a:pt x="2" y="15"/>
                    </a:lnTo>
                    <a:lnTo>
                      <a:pt x="0" y="10"/>
                    </a:lnTo>
                    <a:lnTo>
                      <a:pt x="2" y="7"/>
                    </a:lnTo>
                    <a:lnTo>
                      <a:pt x="4" y="4"/>
                    </a:lnTo>
                    <a:lnTo>
                      <a:pt x="7" y="0"/>
                    </a:lnTo>
                    <a:lnTo>
                      <a:pt x="1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147">
                <a:extLst>
                  <a:ext uri="{FF2B5EF4-FFF2-40B4-BE49-F238E27FC236}">
                    <a16:creationId xmlns:a16="http://schemas.microsoft.com/office/drawing/2014/main" id="{F009225C-BFAE-4CB9-BBE1-A681F033EE9E}"/>
                  </a:ext>
                </a:extLst>
              </p:cNvPr>
              <p:cNvSpPr>
                <a:spLocks/>
              </p:cNvSpPr>
              <p:nvPr/>
            </p:nvSpPr>
            <p:spPr bwMode="auto">
              <a:xfrm>
                <a:off x="8174037" y="2145241"/>
                <a:ext cx="106363" cy="130175"/>
              </a:xfrm>
              <a:custGeom>
                <a:avLst/>
                <a:gdLst>
                  <a:gd name="T0" fmla="*/ 35 w 67"/>
                  <a:gd name="T1" fmla="*/ 0 h 82"/>
                  <a:gd name="T2" fmla="*/ 49 w 67"/>
                  <a:gd name="T3" fmla="*/ 16 h 82"/>
                  <a:gd name="T4" fmla="*/ 67 w 67"/>
                  <a:gd name="T5" fmla="*/ 31 h 82"/>
                  <a:gd name="T6" fmla="*/ 40 w 67"/>
                  <a:gd name="T7" fmla="*/ 71 h 82"/>
                  <a:gd name="T8" fmla="*/ 37 w 67"/>
                  <a:gd name="T9" fmla="*/ 76 h 82"/>
                  <a:gd name="T10" fmla="*/ 32 w 67"/>
                  <a:gd name="T11" fmla="*/ 79 h 82"/>
                  <a:gd name="T12" fmla="*/ 27 w 67"/>
                  <a:gd name="T13" fmla="*/ 81 h 82"/>
                  <a:gd name="T14" fmla="*/ 21 w 67"/>
                  <a:gd name="T15" fmla="*/ 82 h 82"/>
                  <a:gd name="T16" fmla="*/ 16 w 67"/>
                  <a:gd name="T17" fmla="*/ 81 h 82"/>
                  <a:gd name="T18" fmla="*/ 10 w 67"/>
                  <a:gd name="T19" fmla="*/ 77 h 82"/>
                  <a:gd name="T20" fmla="*/ 2 w 67"/>
                  <a:gd name="T21" fmla="*/ 69 h 82"/>
                  <a:gd name="T22" fmla="*/ 0 w 67"/>
                  <a:gd name="T23" fmla="*/ 58 h 82"/>
                  <a:gd name="T24" fmla="*/ 3 w 67"/>
                  <a:gd name="T25" fmla="*/ 47 h 82"/>
                  <a:gd name="T26" fmla="*/ 35 w 67"/>
                  <a:gd name="T2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2">
                    <a:moveTo>
                      <a:pt x="35" y="0"/>
                    </a:moveTo>
                    <a:lnTo>
                      <a:pt x="49" y="16"/>
                    </a:lnTo>
                    <a:lnTo>
                      <a:pt x="67" y="31"/>
                    </a:lnTo>
                    <a:lnTo>
                      <a:pt x="40" y="71"/>
                    </a:lnTo>
                    <a:lnTo>
                      <a:pt x="37" y="76"/>
                    </a:lnTo>
                    <a:lnTo>
                      <a:pt x="32" y="79"/>
                    </a:lnTo>
                    <a:lnTo>
                      <a:pt x="27" y="81"/>
                    </a:lnTo>
                    <a:lnTo>
                      <a:pt x="21" y="82"/>
                    </a:lnTo>
                    <a:lnTo>
                      <a:pt x="16" y="81"/>
                    </a:lnTo>
                    <a:lnTo>
                      <a:pt x="10" y="77"/>
                    </a:lnTo>
                    <a:lnTo>
                      <a:pt x="2" y="69"/>
                    </a:lnTo>
                    <a:lnTo>
                      <a:pt x="0" y="58"/>
                    </a:lnTo>
                    <a:lnTo>
                      <a:pt x="3" y="47"/>
                    </a:lnTo>
                    <a:lnTo>
                      <a:pt x="3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148">
                <a:extLst>
                  <a:ext uri="{FF2B5EF4-FFF2-40B4-BE49-F238E27FC236}">
                    <a16:creationId xmlns:a16="http://schemas.microsoft.com/office/drawing/2014/main" id="{F388B878-6AEE-448E-AA9A-F3A2F18AAC36}"/>
                  </a:ext>
                </a:extLst>
              </p:cNvPr>
              <p:cNvSpPr>
                <a:spLocks/>
              </p:cNvSpPr>
              <p:nvPr/>
            </p:nvSpPr>
            <p:spPr bwMode="auto">
              <a:xfrm>
                <a:off x="8645525" y="2145241"/>
                <a:ext cx="107950" cy="130175"/>
              </a:xfrm>
              <a:custGeom>
                <a:avLst/>
                <a:gdLst>
                  <a:gd name="T0" fmla="*/ 31 w 68"/>
                  <a:gd name="T1" fmla="*/ 0 h 82"/>
                  <a:gd name="T2" fmla="*/ 63 w 68"/>
                  <a:gd name="T3" fmla="*/ 47 h 82"/>
                  <a:gd name="T4" fmla="*/ 68 w 68"/>
                  <a:gd name="T5" fmla="*/ 58 h 82"/>
                  <a:gd name="T6" fmla="*/ 65 w 68"/>
                  <a:gd name="T7" fmla="*/ 69 h 82"/>
                  <a:gd name="T8" fmla="*/ 57 w 68"/>
                  <a:gd name="T9" fmla="*/ 77 h 82"/>
                  <a:gd name="T10" fmla="*/ 52 w 68"/>
                  <a:gd name="T11" fmla="*/ 81 h 82"/>
                  <a:gd name="T12" fmla="*/ 46 w 68"/>
                  <a:gd name="T13" fmla="*/ 82 h 82"/>
                  <a:gd name="T14" fmla="*/ 41 w 68"/>
                  <a:gd name="T15" fmla="*/ 81 h 82"/>
                  <a:gd name="T16" fmla="*/ 34 w 68"/>
                  <a:gd name="T17" fmla="*/ 79 h 82"/>
                  <a:gd name="T18" fmla="*/ 31 w 68"/>
                  <a:gd name="T19" fmla="*/ 76 h 82"/>
                  <a:gd name="T20" fmla="*/ 27 w 68"/>
                  <a:gd name="T21" fmla="*/ 71 h 82"/>
                  <a:gd name="T22" fmla="*/ 0 w 68"/>
                  <a:gd name="T23" fmla="*/ 31 h 82"/>
                  <a:gd name="T24" fmla="*/ 17 w 68"/>
                  <a:gd name="T25" fmla="*/ 16 h 82"/>
                  <a:gd name="T26" fmla="*/ 31 w 68"/>
                  <a:gd name="T2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82">
                    <a:moveTo>
                      <a:pt x="31" y="0"/>
                    </a:moveTo>
                    <a:lnTo>
                      <a:pt x="63" y="47"/>
                    </a:lnTo>
                    <a:lnTo>
                      <a:pt x="68" y="58"/>
                    </a:lnTo>
                    <a:lnTo>
                      <a:pt x="65" y="69"/>
                    </a:lnTo>
                    <a:lnTo>
                      <a:pt x="57" y="77"/>
                    </a:lnTo>
                    <a:lnTo>
                      <a:pt x="52" y="81"/>
                    </a:lnTo>
                    <a:lnTo>
                      <a:pt x="46" y="82"/>
                    </a:lnTo>
                    <a:lnTo>
                      <a:pt x="41" y="81"/>
                    </a:lnTo>
                    <a:lnTo>
                      <a:pt x="34" y="79"/>
                    </a:lnTo>
                    <a:lnTo>
                      <a:pt x="31" y="76"/>
                    </a:lnTo>
                    <a:lnTo>
                      <a:pt x="27" y="71"/>
                    </a:lnTo>
                    <a:lnTo>
                      <a:pt x="0" y="31"/>
                    </a:lnTo>
                    <a:lnTo>
                      <a:pt x="17" y="16"/>
                    </a:lnTo>
                    <a:lnTo>
                      <a:pt x="3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149">
                <a:extLst>
                  <a:ext uri="{FF2B5EF4-FFF2-40B4-BE49-F238E27FC236}">
                    <a16:creationId xmlns:a16="http://schemas.microsoft.com/office/drawing/2014/main" id="{8D9B11ED-9A49-4DBA-B3AD-161C05EEA301}"/>
                  </a:ext>
                </a:extLst>
              </p:cNvPr>
              <p:cNvSpPr>
                <a:spLocks/>
              </p:cNvSpPr>
              <p:nvPr/>
            </p:nvSpPr>
            <p:spPr bwMode="auto">
              <a:xfrm>
                <a:off x="8170862" y="1670579"/>
                <a:ext cx="204788" cy="201613"/>
              </a:xfrm>
              <a:custGeom>
                <a:avLst/>
                <a:gdLst>
                  <a:gd name="T0" fmla="*/ 86 w 129"/>
                  <a:gd name="T1" fmla="*/ 0 h 127"/>
                  <a:gd name="T2" fmla="*/ 108 w 129"/>
                  <a:gd name="T3" fmla="*/ 3 h 127"/>
                  <a:gd name="T4" fmla="*/ 129 w 129"/>
                  <a:gd name="T5" fmla="*/ 11 h 127"/>
                  <a:gd name="T6" fmla="*/ 97 w 129"/>
                  <a:gd name="T7" fmla="*/ 24 h 127"/>
                  <a:gd name="T8" fmla="*/ 69 w 129"/>
                  <a:gd name="T9" fmla="*/ 43 h 127"/>
                  <a:gd name="T10" fmla="*/ 43 w 129"/>
                  <a:gd name="T11" fmla="*/ 67 h 127"/>
                  <a:gd name="T12" fmla="*/ 24 w 129"/>
                  <a:gd name="T13" fmla="*/ 96 h 127"/>
                  <a:gd name="T14" fmla="*/ 10 w 129"/>
                  <a:gd name="T15" fmla="*/ 127 h 127"/>
                  <a:gd name="T16" fmla="*/ 2 w 129"/>
                  <a:gd name="T17" fmla="*/ 108 h 127"/>
                  <a:gd name="T18" fmla="*/ 0 w 129"/>
                  <a:gd name="T19" fmla="*/ 86 h 127"/>
                  <a:gd name="T20" fmla="*/ 2 w 129"/>
                  <a:gd name="T21" fmla="*/ 67 h 127"/>
                  <a:gd name="T22" fmla="*/ 8 w 129"/>
                  <a:gd name="T23" fmla="*/ 48 h 127"/>
                  <a:gd name="T24" fmla="*/ 5 w 129"/>
                  <a:gd name="T25" fmla="*/ 43 h 127"/>
                  <a:gd name="T26" fmla="*/ 4 w 129"/>
                  <a:gd name="T27" fmla="*/ 37 h 127"/>
                  <a:gd name="T28" fmla="*/ 4 w 129"/>
                  <a:gd name="T29" fmla="*/ 30 h 127"/>
                  <a:gd name="T30" fmla="*/ 7 w 129"/>
                  <a:gd name="T31" fmla="*/ 16 h 127"/>
                  <a:gd name="T32" fmla="*/ 18 w 129"/>
                  <a:gd name="T33" fmla="*/ 5 h 127"/>
                  <a:gd name="T34" fmla="*/ 32 w 129"/>
                  <a:gd name="T35" fmla="*/ 2 h 127"/>
                  <a:gd name="T36" fmla="*/ 39 w 129"/>
                  <a:gd name="T37" fmla="*/ 2 h 127"/>
                  <a:gd name="T38" fmla="*/ 45 w 129"/>
                  <a:gd name="T39" fmla="*/ 5 h 127"/>
                  <a:gd name="T40" fmla="*/ 50 w 129"/>
                  <a:gd name="T41" fmla="*/ 8 h 127"/>
                  <a:gd name="T42" fmla="*/ 67 w 129"/>
                  <a:gd name="T43" fmla="*/ 2 h 127"/>
                  <a:gd name="T44" fmla="*/ 86 w 129"/>
                  <a:gd name="T4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9" h="127">
                    <a:moveTo>
                      <a:pt x="86" y="0"/>
                    </a:moveTo>
                    <a:lnTo>
                      <a:pt x="108" y="3"/>
                    </a:lnTo>
                    <a:lnTo>
                      <a:pt x="129" y="11"/>
                    </a:lnTo>
                    <a:lnTo>
                      <a:pt x="97" y="24"/>
                    </a:lnTo>
                    <a:lnTo>
                      <a:pt x="69" y="43"/>
                    </a:lnTo>
                    <a:lnTo>
                      <a:pt x="43" y="67"/>
                    </a:lnTo>
                    <a:lnTo>
                      <a:pt x="24" y="96"/>
                    </a:lnTo>
                    <a:lnTo>
                      <a:pt x="10" y="127"/>
                    </a:lnTo>
                    <a:lnTo>
                      <a:pt x="2" y="108"/>
                    </a:lnTo>
                    <a:lnTo>
                      <a:pt x="0" y="86"/>
                    </a:lnTo>
                    <a:lnTo>
                      <a:pt x="2" y="67"/>
                    </a:lnTo>
                    <a:lnTo>
                      <a:pt x="8" y="48"/>
                    </a:lnTo>
                    <a:lnTo>
                      <a:pt x="5" y="43"/>
                    </a:lnTo>
                    <a:lnTo>
                      <a:pt x="4" y="37"/>
                    </a:lnTo>
                    <a:lnTo>
                      <a:pt x="4" y="30"/>
                    </a:lnTo>
                    <a:lnTo>
                      <a:pt x="7" y="16"/>
                    </a:lnTo>
                    <a:lnTo>
                      <a:pt x="18" y="5"/>
                    </a:lnTo>
                    <a:lnTo>
                      <a:pt x="32" y="2"/>
                    </a:lnTo>
                    <a:lnTo>
                      <a:pt x="39" y="2"/>
                    </a:lnTo>
                    <a:lnTo>
                      <a:pt x="45" y="5"/>
                    </a:lnTo>
                    <a:lnTo>
                      <a:pt x="50" y="8"/>
                    </a:lnTo>
                    <a:lnTo>
                      <a:pt x="67" y="2"/>
                    </a:lnTo>
                    <a:lnTo>
                      <a:pt x="8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150">
                <a:extLst>
                  <a:ext uri="{FF2B5EF4-FFF2-40B4-BE49-F238E27FC236}">
                    <a16:creationId xmlns:a16="http://schemas.microsoft.com/office/drawing/2014/main" id="{393155C9-E6B7-43F9-BEB7-84FF26FC1433}"/>
                  </a:ext>
                </a:extLst>
              </p:cNvPr>
              <p:cNvSpPr>
                <a:spLocks/>
              </p:cNvSpPr>
              <p:nvPr/>
            </p:nvSpPr>
            <p:spPr bwMode="auto">
              <a:xfrm>
                <a:off x="8542337" y="1670579"/>
                <a:ext cx="198438" cy="184150"/>
              </a:xfrm>
              <a:custGeom>
                <a:avLst/>
                <a:gdLst>
                  <a:gd name="T0" fmla="*/ 39 w 125"/>
                  <a:gd name="T1" fmla="*/ 0 h 116"/>
                  <a:gd name="T2" fmla="*/ 58 w 125"/>
                  <a:gd name="T3" fmla="*/ 2 h 116"/>
                  <a:gd name="T4" fmla="*/ 76 w 125"/>
                  <a:gd name="T5" fmla="*/ 8 h 116"/>
                  <a:gd name="T6" fmla="*/ 80 w 125"/>
                  <a:gd name="T7" fmla="*/ 5 h 116"/>
                  <a:gd name="T8" fmla="*/ 87 w 125"/>
                  <a:gd name="T9" fmla="*/ 2 h 116"/>
                  <a:gd name="T10" fmla="*/ 93 w 125"/>
                  <a:gd name="T11" fmla="*/ 2 h 116"/>
                  <a:gd name="T12" fmla="*/ 107 w 125"/>
                  <a:gd name="T13" fmla="*/ 5 h 116"/>
                  <a:gd name="T14" fmla="*/ 118 w 125"/>
                  <a:gd name="T15" fmla="*/ 16 h 116"/>
                  <a:gd name="T16" fmla="*/ 122 w 125"/>
                  <a:gd name="T17" fmla="*/ 30 h 116"/>
                  <a:gd name="T18" fmla="*/ 122 w 125"/>
                  <a:gd name="T19" fmla="*/ 37 h 116"/>
                  <a:gd name="T20" fmla="*/ 120 w 125"/>
                  <a:gd name="T21" fmla="*/ 43 h 116"/>
                  <a:gd name="T22" fmla="*/ 117 w 125"/>
                  <a:gd name="T23" fmla="*/ 48 h 116"/>
                  <a:gd name="T24" fmla="*/ 123 w 125"/>
                  <a:gd name="T25" fmla="*/ 67 h 116"/>
                  <a:gd name="T26" fmla="*/ 125 w 125"/>
                  <a:gd name="T27" fmla="*/ 86 h 116"/>
                  <a:gd name="T28" fmla="*/ 123 w 125"/>
                  <a:gd name="T29" fmla="*/ 102 h 116"/>
                  <a:gd name="T30" fmla="*/ 120 w 125"/>
                  <a:gd name="T31" fmla="*/ 116 h 116"/>
                  <a:gd name="T32" fmla="*/ 103 w 125"/>
                  <a:gd name="T33" fmla="*/ 84 h 116"/>
                  <a:gd name="T34" fmla="*/ 79 w 125"/>
                  <a:gd name="T35" fmla="*/ 56 h 116"/>
                  <a:gd name="T36" fmla="*/ 69 w 125"/>
                  <a:gd name="T37" fmla="*/ 46 h 116"/>
                  <a:gd name="T38" fmla="*/ 36 w 125"/>
                  <a:gd name="T39" fmla="*/ 24 h 116"/>
                  <a:gd name="T40" fmla="*/ 0 w 125"/>
                  <a:gd name="T41" fmla="*/ 10 h 116"/>
                  <a:gd name="T42" fmla="*/ 19 w 125"/>
                  <a:gd name="T43" fmla="*/ 2 h 116"/>
                  <a:gd name="T44" fmla="*/ 39 w 125"/>
                  <a:gd name="T4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116">
                    <a:moveTo>
                      <a:pt x="39" y="0"/>
                    </a:moveTo>
                    <a:lnTo>
                      <a:pt x="58" y="2"/>
                    </a:lnTo>
                    <a:lnTo>
                      <a:pt x="76" y="8"/>
                    </a:lnTo>
                    <a:lnTo>
                      <a:pt x="80" y="5"/>
                    </a:lnTo>
                    <a:lnTo>
                      <a:pt x="87" y="2"/>
                    </a:lnTo>
                    <a:lnTo>
                      <a:pt x="93" y="2"/>
                    </a:lnTo>
                    <a:lnTo>
                      <a:pt x="107" y="5"/>
                    </a:lnTo>
                    <a:lnTo>
                      <a:pt x="118" y="16"/>
                    </a:lnTo>
                    <a:lnTo>
                      <a:pt x="122" y="30"/>
                    </a:lnTo>
                    <a:lnTo>
                      <a:pt x="122" y="37"/>
                    </a:lnTo>
                    <a:lnTo>
                      <a:pt x="120" y="43"/>
                    </a:lnTo>
                    <a:lnTo>
                      <a:pt x="117" y="48"/>
                    </a:lnTo>
                    <a:lnTo>
                      <a:pt x="123" y="67"/>
                    </a:lnTo>
                    <a:lnTo>
                      <a:pt x="125" y="86"/>
                    </a:lnTo>
                    <a:lnTo>
                      <a:pt x="123" y="102"/>
                    </a:lnTo>
                    <a:lnTo>
                      <a:pt x="120" y="116"/>
                    </a:lnTo>
                    <a:lnTo>
                      <a:pt x="103" y="84"/>
                    </a:lnTo>
                    <a:lnTo>
                      <a:pt x="79" y="56"/>
                    </a:lnTo>
                    <a:lnTo>
                      <a:pt x="69" y="46"/>
                    </a:lnTo>
                    <a:lnTo>
                      <a:pt x="36" y="24"/>
                    </a:lnTo>
                    <a:lnTo>
                      <a:pt x="0" y="10"/>
                    </a:lnTo>
                    <a:lnTo>
                      <a:pt x="19" y="2"/>
                    </a:lnTo>
                    <a:lnTo>
                      <a:pt x="3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151">
                <a:extLst>
                  <a:ext uri="{FF2B5EF4-FFF2-40B4-BE49-F238E27FC236}">
                    <a16:creationId xmlns:a16="http://schemas.microsoft.com/office/drawing/2014/main" id="{B6D779AF-74D7-4E95-A347-956A1D7C011A}"/>
                  </a:ext>
                </a:extLst>
              </p:cNvPr>
              <p:cNvSpPr>
                <a:spLocks noEditPoints="1"/>
              </p:cNvSpPr>
              <p:nvPr/>
            </p:nvSpPr>
            <p:spPr bwMode="auto">
              <a:xfrm>
                <a:off x="8196262" y="1700741"/>
                <a:ext cx="531813" cy="531813"/>
              </a:xfrm>
              <a:custGeom>
                <a:avLst/>
                <a:gdLst>
                  <a:gd name="T0" fmla="*/ 168 w 335"/>
                  <a:gd name="T1" fmla="*/ 43 h 335"/>
                  <a:gd name="T2" fmla="*/ 135 w 335"/>
                  <a:gd name="T3" fmla="*/ 48 h 335"/>
                  <a:gd name="T4" fmla="*/ 105 w 335"/>
                  <a:gd name="T5" fmla="*/ 61 h 335"/>
                  <a:gd name="T6" fmla="*/ 80 w 335"/>
                  <a:gd name="T7" fmla="*/ 80 h 335"/>
                  <a:gd name="T8" fmla="*/ 61 w 335"/>
                  <a:gd name="T9" fmla="*/ 105 h 335"/>
                  <a:gd name="T10" fmla="*/ 48 w 335"/>
                  <a:gd name="T11" fmla="*/ 135 h 335"/>
                  <a:gd name="T12" fmla="*/ 43 w 335"/>
                  <a:gd name="T13" fmla="*/ 169 h 335"/>
                  <a:gd name="T14" fmla="*/ 48 w 335"/>
                  <a:gd name="T15" fmla="*/ 200 h 335"/>
                  <a:gd name="T16" fmla="*/ 61 w 335"/>
                  <a:gd name="T17" fmla="*/ 230 h 335"/>
                  <a:gd name="T18" fmla="*/ 80 w 335"/>
                  <a:gd name="T19" fmla="*/ 256 h 335"/>
                  <a:gd name="T20" fmla="*/ 105 w 335"/>
                  <a:gd name="T21" fmla="*/ 275 h 335"/>
                  <a:gd name="T22" fmla="*/ 135 w 335"/>
                  <a:gd name="T23" fmla="*/ 288 h 335"/>
                  <a:gd name="T24" fmla="*/ 168 w 335"/>
                  <a:gd name="T25" fmla="*/ 292 h 335"/>
                  <a:gd name="T26" fmla="*/ 200 w 335"/>
                  <a:gd name="T27" fmla="*/ 288 h 335"/>
                  <a:gd name="T28" fmla="*/ 230 w 335"/>
                  <a:gd name="T29" fmla="*/ 275 h 335"/>
                  <a:gd name="T30" fmla="*/ 256 w 335"/>
                  <a:gd name="T31" fmla="*/ 256 h 335"/>
                  <a:gd name="T32" fmla="*/ 275 w 335"/>
                  <a:gd name="T33" fmla="*/ 230 h 335"/>
                  <a:gd name="T34" fmla="*/ 287 w 335"/>
                  <a:gd name="T35" fmla="*/ 200 h 335"/>
                  <a:gd name="T36" fmla="*/ 292 w 335"/>
                  <a:gd name="T37" fmla="*/ 169 h 335"/>
                  <a:gd name="T38" fmla="*/ 287 w 335"/>
                  <a:gd name="T39" fmla="*/ 135 h 335"/>
                  <a:gd name="T40" fmla="*/ 275 w 335"/>
                  <a:gd name="T41" fmla="*/ 105 h 335"/>
                  <a:gd name="T42" fmla="*/ 256 w 335"/>
                  <a:gd name="T43" fmla="*/ 80 h 335"/>
                  <a:gd name="T44" fmla="*/ 230 w 335"/>
                  <a:gd name="T45" fmla="*/ 61 h 335"/>
                  <a:gd name="T46" fmla="*/ 200 w 335"/>
                  <a:gd name="T47" fmla="*/ 48 h 335"/>
                  <a:gd name="T48" fmla="*/ 168 w 335"/>
                  <a:gd name="T49" fmla="*/ 43 h 335"/>
                  <a:gd name="T50" fmla="*/ 168 w 335"/>
                  <a:gd name="T51" fmla="*/ 0 h 335"/>
                  <a:gd name="T52" fmla="*/ 206 w 335"/>
                  <a:gd name="T53" fmla="*/ 5 h 335"/>
                  <a:gd name="T54" fmla="*/ 241 w 335"/>
                  <a:gd name="T55" fmla="*/ 18 h 335"/>
                  <a:gd name="T56" fmla="*/ 273 w 335"/>
                  <a:gd name="T57" fmla="*/ 37 h 335"/>
                  <a:gd name="T58" fmla="*/ 298 w 335"/>
                  <a:gd name="T59" fmla="*/ 64 h 335"/>
                  <a:gd name="T60" fmla="*/ 319 w 335"/>
                  <a:gd name="T61" fmla="*/ 94 h 335"/>
                  <a:gd name="T62" fmla="*/ 332 w 335"/>
                  <a:gd name="T63" fmla="*/ 129 h 335"/>
                  <a:gd name="T64" fmla="*/ 335 w 335"/>
                  <a:gd name="T65" fmla="*/ 169 h 335"/>
                  <a:gd name="T66" fmla="*/ 332 w 335"/>
                  <a:gd name="T67" fmla="*/ 207 h 335"/>
                  <a:gd name="T68" fmla="*/ 319 w 335"/>
                  <a:gd name="T69" fmla="*/ 242 h 335"/>
                  <a:gd name="T70" fmla="*/ 298 w 335"/>
                  <a:gd name="T71" fmla="*/ 273 h 335"/>
                  <a:gd name="T72" fmla="*/ 273 w 335"/>
                  <a:gd name="T73" fmla="*/ 299 h 335"/>
                  <a:gd name="T74" fmla="*/ 241 w 335"/>
                  <a:gd name="T75" fmla="*/ 319 h 335"/>
                  <a:gd name="T76" fmla="*/ 206 w 335"/>
                  <a:gd name="T77" fmla="*/ 332 h 335"/>
                  <a:gd name="T78" fmla="*/ 168 w 335"/>
                  <a:gd name="T79" fmla="*/ 335 h 335"/>
                  <a:gd name="T80" fmla="*/ 129 w 335"/>
                  <a:gd name="T81" fmla="*/ 332 h 335"/>
                  <a:gd name="T82" fmla="*/ 94 w 335"/>
                  <a:gd name="T83" fmla="*/ 319 h 335"/>
                  <a:gd name="T84" fmla="*/ 64 w 335"/>
                  <a:gd name="T85" fmla="*/ 299 h 335"/>
                  <a:gd name="T86" fmla="*/ 37 w 335"/>
                  <a:gd name="T87" fmla="*/ 273 h 335"/>
                  <a:gd name="T88" fmla="*/ 18 w 335"/>
                  <a:gd name="T89" fmla="*/ 242 h 335"/>
                  <a:gd name="T90" fmla="*/ 5 w 335"/>
                  <a:gd name="T91" fmla="*/ 207 h 335"/>
                  <a:gd name="T92" fmla="*/ 0 w 335"/>
                  <a:gd name="T93" fmla="*/ 169 h 335"/>
                  <a:gd name="T94" fmla="*/ 5 w 335"/>
                  <a:gd name="T95" fmla="*/ 129 h 335"/>
                  <a:gd name="T96" fmla="*/ 18 w 335"/>
                  <a:gd name="T97" fmla="*/ 94 h 335"/>
                  <a:gd name="T98" fmla="*/ 37 w 335"/>
                  <a:gd name="T99" fmla="*/ 64 h 335"/>
                  <a:gd name="T100" fmla="*/ 64 w 335"/>
                  <a:gd name="T101" fmla="*/ 37 h 335"/>
                  <a:gd name="T102" fmla="*/ 94 w 335"/>
                  <a:gd name="T103" fmla="*/ 18 h 335"/>
                  <a:gd name="T104" fmla="*/ 129 w 335"/>
                  <a:gd name="T105" fmla="*/ 5 h 335"/>
                  <a:gd name="T106" fmla="*/ 168 w 335"/>
                  <a:gd name="T10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5" h="335">
                    <a:moveTo>
                      <a:pt x="168" y="43"/>
                    </a:moveTo>
                    <a:lnTo>
                      <a:pt x="135" y="48"/>
                    </a:lnTo>
                    <a:lnTo>
                      <a:pt x="105" y="61"/>
                    </a:lnTo>
                    <a:lnTo>
                      <a:pt x="80" y="80"/>
                    </a:lnTo>
                    <a:lnTo>
                      <a:pt x="61" y="105"/>
                    </a:lnTo>
                    <a:lnTo>
                      <a:pt x="48" y="135"/>
                    </a:lnTo>
                    <a:lnTo>
                      <a:pt x="43" y="169"/>
                    </a:lnTo>
                    <a:lnTo>
                      <a:pt x="48" y="200"/>
                    </a:lnTo>
                    <a:lnTo>
                      <a:pt x="61" y="230"/>
                    </a:lnTo>
                    <a:lnTo>
                      <a:pt x="80" y="256"/>
                    </a:lnTo>
                    <a:lnTo>
                      <a:pt x="105" y="275"/>
                    </a:lnTo>
                    <a:lnTo>
                      <a:pt x="135" y="288"/>
                    </a:lnTo>
                    <a:lnTo>
                      <a:pt x="168" y="292"/>
                    </a:lnTo>
                    <a:lnTo>
                      <a:pt x="200" y="288"/>
                    </a:lnTo>
                    <a:lnTo>
                      <a:pt x="230" y="275"/>
                    </a:lnTo>
                    <a:lnTo>
                      <a:pt x="256" y="256"/>
                    </a:lnTo>
                    <a:lnTo>
                      <a:pt x="275" y="230"/>
                    </a:lnTo>
                    <a:lnTo>
                      <a:pt x="287" y="200"/>
                    </a:lnTo>
                    <a:lnTo>
                      <a:pt x="292" y="169"/>
                    </a:lnTo>
                    <a:lnTo>
                      <a:pt x="287" y="135"/>
                    </a:lnTo>
                    <a:lnTo>
                      <a:pt x="275" y="105"/>
                    </a:lnTo>
                    <a:lnTo>
                      <a:pt x="256" y="80"/>
                    </a:lnTo>
                    <a:lnTo>
                      <a:pt x="230" y="61"/>
                    </a:lnTo>
                    <a:lnTo>
                      <a:pt x="200" y="48"/>
                    </a:lnTo>
                    <a:lnTo>
                      <a:pt x="168" y="43"/>
                    </a:lnTo>
                    <a:close/>
                    <a:moveTo>
                      <a:pt x="168" y="0"/>
                    </a:moveTo>
                    <a:lnTo>
                      <a:pt x="206" y="5"/>
                    </a:lnTo>
                    <a:lnTo>
                      <a:pt x="241" y="18"/>
                    </a:lnTo>
                    <a:lnTo>
                      <a:pt x="273" y="37"/>
                    </a:lnTo>
                    <a:lnTo>
                      <a:pt x="298" y="64"/>
                    </a:lnTo>
                    <a:lnTo>
                      <a:pt x="319" y="94"/>
                    </a:lnTo>
                    <a:lnTo>
                      <a:pt x="332" y="129"/>
                    </a:lnTo>
                    <a:lnTo>
                      <a:pt x="335" y="169"/>
                    </a:lnTo>
                    <a:lnTo>
                      <a:pt x="332" y="207"/>
                    </a:lnTo>
                    <a:lnTo>
                      <a:pt x="319" y="242"/>
                    </a:lnTo>
                    <a:lnTo>
                      <a:pt x="298" y="273"/>
                    </a:lnTo>
                    <a:lnTo>
                      <a:pt x="273" y="299"/>
                    </a:lnTo>
                    <a:lnTo>
                      <a:pt x="241" y="319"/>
                    </a:lnTo>
                    <a:lnTo>
                      <a:pt x="206" y="332"/>
                    </a:lnTo>
                    <a:lnTo>
                      <a:pt x="168" y="335"/>
                    </a:lnTo>
                    <a:lnTo>
                      <a:pt x="129" y="332"/>
                    </a:lnTo>
                    <a:lnTo>
                      <a:pt x="94" y="319"/>
                    </a:lnTo>
                    <a:lnTo>
                      <a:pt x="64" y="299"/>
                    </a:lnTo>
                    <a:lnTo>
                      <a:pt x="37" y="273"/>
                    </a:lnTo>
                    <a:lnTo>
                      <a:pt x="18" y="242"/>
                    </a:lnTo>
                    <a:lnTo>
                      <a:pt x="5" y="207"/>
                    </a:lnTo>
                    <a:lnTo>
                      <a:pt x="0" y="169"/>
                    </a:lnTo>
                    <a:lnTo>
                      <a:pt x="5" y="129"/>
                    </a:lnTo>
                    <a:lnTo>
                      <a:pt x="18" y="94"/>
                    </a:lnTo>
                    <a:lnTo>
                      <a:pt x="37" y="64"/>
                    </a:lnTo>
                    <a:lnTo>
                      <a:pt x="64" y="37"/>
                    </a:lnTo>
                    <a:lnTo>
                      <a:pt x="94" y="18"/>
                    </a:lnTo>
                    <a:lnTo>
                      <a:pt x="129" y="5"/>
                    </a:lnTo>
                    <a:lnTo>
                      <a:pt x="16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152">
                <a:extLst>
                  <a:ext uri="{FF2B5EF4-FFF2-40B4-BE49-F238E27FC236}">
                    <a16:creationId xmlns:a16="http://schemas.microsoft.com/office/drawing/2014/main" id="{8E0E73F3-6842-49F3-9AB0-EDAEA6745124}"/>
                  </a:ext>
                </a:extLst>
              </p:cNvPr>
              <p:cNvSpPr>
                <a:spLocks/>
              </p:cNvSpPr>
              <p:nvPr/>
            </p:nvSpPr>
            <p:spPr bwMode="auto">
              <a:xfrm>
                <a:off x="8418512" y="1845204"/>
                <a:ext cx="177800" cy="166688"/>
              </a:xfrm>
              <a:custGeom>
                <a:avLst/>
                <a:gdLst>
                  <a:gd name="T0" fmla="*/ 28 w 112"/>
                  <a:gd name="T1" fmla="*/ 0 h 105"/>
                  <a:gd name="T2" fmla="*/ 33 w 112"/>
                  <a:gd name="T3" fmla="*/ 0 h 105"/>
                  <a:gd name="T4" fmla="*/ 36 w 112"/>
                  <a:gd name="T5" fmla="*/ 3 h 105"/>
                  <a:gd name="T6" fmla="*/ 40 w 112"/>
                  <a:gd name="T7" fmla="*/ 6 h 105"/>
                  <a:gd name="T8" fmla="*/ 43 w 112"/>
                  <a:gd name="T9" fmla="*/ 9 h 105"/>
                  <a:gd name="T10" fmla="*/ 43 w 112"/>
                  <a:gd name="T11" fmla="*/ 14 h 105"/>
                  <a:gd name="T12" fmla="*/ 43 w 112"/>
                  <a:gd name="T13" fmla="*/ 52 h 105"/>
                  <a:gd name="T14" fmla="*/ 47 w 112"/>
                  <a:gd name="T15" fmla="*/ 57 h 105"/>
                  <a:gd name="T16" fmla="*/ 51 w 112"/>
                  <a:gd name="T17" fmla="*/ 60 h 105"/>
                  <a:gd name="T18" fmla="*/ 54 w 112"/>
                  <a:gd name="T19" fmla="*/ 65 h 105"/>
                  <a:gd name="T20" fmla="*/ 98 w 112"/>
                  <a:gd name="T21" fmla="*/ 65 h 105"/>
                  <a:gd name="T22" fmla="*/ 105 w 112"/>
                  <a:gd name="T23" fmla="*/ 66 h 105"/>
                  <a:gd name="T24" fmla="*/ 109 w 112"/>
                  <a:gd name="T25" fmla="*/ 70 h 105"/>
                  <a:gd name="T26" fmla="*/ 111 w 112"/>
                  <a:gd name="T27" fmla="*/ 74 h 105"/>
                  <a:gd name="T28" fmla="*/ 112 w 112"/>
                  <a:gd name="T29" fmla="*/ 79 h 105"/>
                  <a:gd name="T30" fmla="*/ 111 w 112"/>
                  <a:gd name="T31" fmla="*/ 86 h 105"/>
                  <a:gd name="T32" fmla="*/ 109 w 112"/>
                  <a:gd name="T33" fmla="*/ 90 h 105"/>
                  <a:gd name="T34" fmla="*/ 105 w 112"/>
                  <a:gd name="T35" fmla="*/ 93 h 105"/>
                  <a:gd name="T36" fmla="*/ 98 w 112"/>
                  <a:gd name="T37" fmla="*/ 93 h 105"/>
                  <a:gd name="T38" fmla="*/ 51 w 112"/>
                  <a:gd name="T39" fmla="*/ 93 h 105"/>
                  <a:gd name="T40" fmla="*/ 46 w 112"/>
                  <a:gd name="T41" fmla="*/ 98 h 105"/>
                  <a:gd name="T42" fmla="*/ 41 w 112"/>
                  <a:gd name="T43" fmla="*/ 101 h 105"/>
                  <a:gd name="T44" fmla="*/ 35 w 112"/>
                  <a:gd name="T45" fmla="*/ 105 h 105"/>
                  <a:gd name="T46" fmla="*/ 28 w 112"/>
                  <a:gd name="T47" fmla="*/ 105 h 105"/>
                  <a:gd name="T48" fmla="*/ 14 w 112"/>
                  <a:gd name="T49" fmla="*/ 101 h 105"/>
                  <a:gd name="T50" fmla="*/ 3 w 112"/>
                  <a:gd name="T51" fmla="*/ 92 h 105"/>
                  <a:gd name="T52" fmla="*/ 0 w 112"/>
                  <a:gd name="T53" fmla="*/ 78 h 105"/>
                  <a:gd name="T54" fmla="*/ 0 w 112"/>
                  <a:gd name="T55" fmla="*/ 70 h 105"/>
                  <a:gd name="T56" fmla="*/ 3 w 112"/>
                  <a:gd name="T57" fmla="*/ 63 h 105"/>
                  <a:gd name="T58" fmla="*/ 8 w 112"/>
                  <a:gd name="T59" fmla="*/ 57 h 105"/>
                  <a:gd name="T60" fmla="*/ 13 w 112"/>
                  <a:gd name="T61" fmla="*/ 52 h 105"/>
                  <a:gd name="T62" fmla="*/ 13 w 112"/>
                  <a:gd name="T63" fmla="*/ 14 h 105"/>
                  <a:gd name="T64" fmla="*/ 14 w 112"/>
                  <a:gd name="T65" fmla="*/ 9 h 105"/>
                  <a:gd name="T66" fmla="*/ 16 w 112"/>
                  <a:gd name="T67" fmla="*/ 6 h 105"/>
                  <a:gd name="T68" fmla="*/ 19 w 112"/>
                  <a:gd name="T69" fmla="*/ 3 h 105"/>
                  <a:gd name="T70" fmla="*/ 24 w 112"/>
                  <a:gd name="T71" fmla="*/ 0 h 105"/>
                  <a:gd name="T72" fmla="*/ 28 w 112"/>
                  <a:gd name="T7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05">
                    <a:moveTo>
                      <a:pt x="28" y="0"/>
                    </a:moveTo>
                    <a:lnTo>
                      <a:pt x="33" y="0"/>
                    </a:lnTo>
                    <a:lnTo>
                      <a:pt x="36" y="3"/>
                    </a:lnTo>
                    <a:lnTo>
                      <a:pt x="40" y="6"/>
                    </a:lnTo>
                    <a:lnTo>
                      <a:pt x="43" y="9"/>
                    </a:lnTo>
                    <a:lnTo>
                      <a:pt x="43" y="14"/>
                    </a:lnTo>
                    <a:lnTo>
                      <a:pt x="43" y="52"/>
                    </a:lnTo>
                    <a:lnTo>
                      <a:pt x="47" y="57"/>
                    </a:lnTo>
                    <a:lnTo>
                      <a:pt x="51" y="60"/>
                    </a:lnTo>
                    <a:lnTo>
                      <a:pt x="54" y="65"/>
                    </a:lnTo>
                    <a:lnTo>
                      <a:pt x="98" y="65"/>
                    </a:lnTo>
                    <a:lnTo>
                      <a:pt x="105" y="66"/>
                    </a:lnTo>
                    <a:lnTo>
                      <a:pt x="109" y="70"/>
                    </a:lnTo>
                    <a:lnTo>
                      <a:pt x="111" y="74"/>
                    </a:lnTo>
                    <a:lnTo>
                      <a:pt x="112" y="79"/>
                    </a:lnTo>
                    <a:lnTo>
                      <a:pt x="111" y="86"/>
                    </a:lnTo>
                    <a:lnTo>
                      <a:pt x="109" y="90"/>
                    </a:lnTo>
                    <a:lnTo>
                      <a:pt x="105" y="93"/>
                    </a:lnTo>
                    <a:lnTo>
                      <a:pt x="98" y="93"/>
                    </a:lnTo>
                    <a:lnTo>
                      <a:pt x="51" y="93"/>
                    </a:lnTo>
                    <a:lnTo>
                      <a:pt x="46" y="98"/>
                    </a:lnTo>
                    <a:lnTo>
                      <a:pt x="41" y="101"/>
                    </a:lnTo>
                    <a:lnTo>
                      <a:pt x="35" y="105"/>
                    </a:lnTo>
                    <a:lnTo>
                      <a:pt x="28" y="105"/>
                    </a:lnTo>
                    <a:lnTo>
                      <a:pt x="14" y="101"/>
                    </a:lnTo>
                    <a:lnTo>
                      <a:pt x="3" y="92"/>
                    </a:lnTo>
                    <a:lnTo>
                      <a:pt x="0" y="78"/>
                    </a:lnTo>
                    <a:lnTo>
                      <a:pt x="0" y="70"/>
                    </a:lnTo>
                    <a:lnTo>
                      <a:pt x="3" y="63"/>
                    </a:lnTo>
                    <a:lnTo>
                      <a:pt x="8" y="57"/>
                    </a:lnTo>
                    <a:lnTo>
                      <a:pt x="13" y="52"/>
                    </a:lnTo>
                    <a:lnTo>
                      <a:pt x="13" y="14"/>
                    </a:lnTo>
                    <a:lnTo>
                      <a:pt x="14" y="9"/>
                    </a:lnTo>
                    <a:lnTo>
                      <a:pt x="16" y="6"/>
                    </a:lnTo>
                    <a:lnTo>
                      <a:pt x="19" y="3"/>
                    </a:lnTo>
                    <a:lnTo>
                      <a:pt x="24" y="0"/>
                    </a:lnTo>
                    <a:lnTo>
                      <a:pt x="2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3A38FDDF-A648-46B3-B1F6-1648033DD3A5}"/>
                </a:ext>
              </a:extLst>
            </p:cNvPr>
            <p:cNvSpPr txBox="1"/>
            <p:nvPr/>
          </p:nvSpPr>
          <p:spPr>
            <a:xfrm>
              <a:off x="2500121" y="5923878"/>
              <a:ext cx="808513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You must apply DURING senior year before graduation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or immediately after GED® test completion</a:t>
              </a:r>
            </a:p>
          </p:txBody>
        </p:sp>
      </p:grpSp>
    </p:spTree>
    <p:extLst>
      <p:ext uri="{BB962C8B-B14F-4D97-AF65-F5344CB8AC3E}">
        <p14:creationId xmlns:p14="http://schemas.microsoft.com/office/powerpoint/2010/main" val="2681339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4000" b="-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AB30D6-F1CB-42FD-A77C-484D67F5A58F}"/>
              </a:ext>
            </a:extLst>
          </p:cNvPr>
          <p:cNvGrpSpPr/>
          <p:nvPr/>
        </p:nvGrpSpPr>
        <p:grpSpPr>
          <a:xfrm>
            <a:off x="411480" y="347472"/>
            <a:ext cx="6654406" cy="935309"/>
            <a:chOff x="838200" y="339436"/>
            <a:chExt cx="4426819" cy="935309"/>
          </a:xfrm>
        </p:grpSpPr>
        <p:sp>
          <p:nvSpPr>
            <p:cNvPr id="3" name="TextBox 2">
              <a:extLst>
                <a:ext uri="{FF2B5EF4-FFF2-40B4-BE49-F238E27FC236}">
                  <a16:creationId xmlns:a16="http://schemas.microsoft.com/office/drawing/2014/main" id="{105C5F59-485C-401B-BDA2-1ED1F615CD49}"/>
                </a:ext>
              </a:extLst>
            </p:cNvPr>
            <p:cNvSpPr txBox="1"/>
            <p:nvPr/>
          </p:nvSpPr>
          <p:spPr>
            <a:xfrm>
              <a:off x="838200" y="339436"/>
              <a:ext cx="39970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57200"/>
                  </a:solidFill>
                  <a:effectLst/>
                  <a:uLnTx/>
                  <a:uFillTx/>
                  <a:latin typeface="Arial" panose="020B0604020202020204" pitchFamily="34" charset="0"/>
                  <a:ea typeface="+mn-ea"/>
                  <a:cs typeface="Arial" panose="020B0604020202020204" pitchFamily="34" charset="0"/>
                </a:rPr>
                <a:t>More Information About The</a:t>
              </a:r>
            </a:p>
          </p:txBody>
        </p:sp>
        <p:sp>
          <p:nvSpPr>
            <p:cNvPr id="4" name="TextBox 3">
              <a:extLst>
                <a:ext uri="{FF2B5EF4-FFF2-40B4-BE49-F238E27FC236}">
                  <a16:creationId xmlns:a16="http://schemas.microsoft.com/office/drawing/2014/main" id="{C83C8DF7-4DBE-48B6-9197-CBD567429753}"/>
                </a:ext>
              </a:extLst>
            </p:cNvPr>
            <p:cNvSpPr txBox="1"/>
            <p:nvPr/>
          </p:nvSpPr>
          <p:spPr>
            <a:xfrm>
              <a:off x="838200" y="566859"/>
              <a:ext cx="442681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Oregon </a:t>
              </a:r>
              <a:r>
                <a:rPr kumimoji="0" lang="en-US" sz="4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Promise Grant</a:t>
              </a:r>
              <a:endParaRPr kumimoji="0" lang="en-US" sz="5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pSp>
      <p:sp>
        <p:nvSpPr>
          <p:cNvPr id="20" name="Oval 19">
            <a:extLst>
              <a:ext uri="{FF2B5EF4-FFF2-40B4-BE49-F238E27FC236}">
                <a16:creationId xmlns:a16="http://schemas.microsoft.com/office/drawing/2014/main" id="{DEFB301A-00A8-4409-80FA-8A9D262F7180}"/>
              </a:ext>
            </a:extLst>
          </p:cNvPr>
          <p:cNvSpPr/>
          <p:nvPr/>
        </p:nvSpPr>
        <p:spPr>
          <a:xfrm>
            <a:off x="4848790" y="2057400"/>
            <a:ext cx="2743200" cy="2743200"/>
          </a:xfrm>
          <a:prstGeom prst="ellipse">
            <a:avLst/>
          </a:prstGeom>
          <a:solidFill>
            <a:srgbClr val="0041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Arc 20">
            <a:extLst>
              <a:ext uri="{FF2B5EF4-FFF2-40B4-BE49-F238E27FC236}">
                <a16:creationId xmlns:a16="http://schemas.microsoft.com/office/drawing/2014/main" id="{280AEF66-6F7D-4CD2-9252-8D4BD2BC50AC}"/>
              </a:ext>
            </a:extLst>
          </p:cNvPr>
          <p:cNvSpPr/>
          <p:nvPr/>
        </p:nvSpPr>
        <p:spPr>
          <a:xfrm>
            <a:off x="4724400" y="1965960"/>
            <a:ext cx="2743200" cy="2926080"/>
          </a:xfrm>
          <a:prstGeom prst="arc">
            <a:avLst>
              <a:gd name="adj1" fmla="val 5390005"/>
              <a:gd name="adj2" fmla="val 16169581"/>
            </a:avLst>
          </a:prstGeom>
          <a:ln w="28575">
            <a:solidFill>
              <a:srgbClr val="8B0C23"/>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3" name="Straight Connector 22">
            <a:extLst>
              <a:ext uri="{FF2B5EF4-FFF2-40B4-BE49-F238E27FC236}">
                <a16:creationId xmlns:a16="http://schemas.microsoft.com/office/drawing/2014/main" id="{9C56A500-D7C7-45E6-AE6F-5BBE39BA9592}"/>
              </a:ext>
            </a:extLst>
          </p:cNvPr>
          <p:cNvCxnSpPr>
            <a:cxnSpLocks/>
          </p:cNvCxnSpPr>
          <p:nvPr/>
        </p:nvCxnSpPr>
        <p:spPr>
          <a:xfrm flipH="1">
            <a:off x="3886201" y="3429000"/>
            <a:ext cx="819149" cy="0"/>
          </a:xfrm>
          <a:prstGeom prst="line">
            <a:avLst/>
          </a:prstGeom>
          <a:ln w="28575">
            <a:solidFill>
              <a:srgbClr val="8B0C23"/>
            </a:solidFill>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CA5EA805-DC67-43A8-8337-D5E583A208FB}"/>
              </a:ext>
            </a:extLst>
          </p:cNvPr>
          <p:cNvSpPr/>
          <p:nvPr/>
        </p:nvSpPr>
        <p:spPr>
          <a:xfrm>
            <a:off x="552451" y="1809750"/>
            <a:ext cx="3333750" cy="3778248"/>
          </a:xfrm>
          <a:prstGeom prst="roundRect">
            <a:avLst/>
          </a:prstGeom>
          <a:solidFill>
            <a:srgbClr val="C0E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How to Apply: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File your FAFSA/ ORSAA, list an Oregon Community College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AND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Complete the Oregon Promise application in the OSAC Student Portal </a:t>
            </a:r>
          </a:p>
        </p:txBody>
      </p:sp>
      <p:sp>
        <p:nvSpPr>
          <p:cNvPr id="25" name="Rectangle: Rounded Corners 24">
            <a:extLst>
              <a:ext uri="{FF2B5EF4-FFF2-40B4-BE49-F238E27FC236}">
                <a16:creationId xmlns:a16="http://schemas.microsoft.com/office/drawing/2014/main" id="{967D4B09-3212-4B24-AF30-EC555683D640}"/>
              </a:ext>
            </a:extLst>
          </p:cNvPr>
          <p:cNvSpPr/>
          <p:nvPr/>
        </p:nvSpPr>
        <p:spPr>
          <a:xfrm>
            <a:off x="8391526" y="1714500"/>
            <a:ext cx="3333750" cy="3571873"/>
          </a:xfrm>
          <a:prstGeom prst="roundRect">
            <a:avLst/>
          </a:prstGeom>
          <a:solidFill>
            <a:srgbClr val="C0E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Amount: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2024-2025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Full-time students: $2,124-$4,422</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Oregon Promise award amount depends on several factors</a:t>
            </a:r>
          </a:p>
        </p:txBody>
      </p:sp>
      <p:sp>
        <p:nvSpPr>
          <p:cNvPr id="26" name="Arc 25">
            <a:extLst>
              <a:ext uri="{FF2B5EF4-FFF2-40B4-BE49-F238E27FC236}">
                <a16:creationId xmlns:a16="http://schemas.microsoft.com/office/drawing/2014/main" id="{272E4C1B-3517-49AC-AE79-D37F322A4F4D}"/>
              </a:ext>
            </a:extLst>
          </p:cNvPr>
          <p:cNvSpPr/>
          <p:nvPr/>
        </p:nvSpPr>
        <p:spPr>
          <a:xfrm flipH="1">
            <a:off x="4973180" y="1965960"/>
            <a:ext cx="2743200" cy="2926080"/>
          </a:xfrm>
          <a:prstGeom prst="arc">
            <a:avLst>
              <a:gd name="adj1" fmla="val 5390005"/>
              <a:gd name="adj2" fmla="val 16169581"/>
            </a:avLst>
          </a:prstGeom>
          <a:ln w="28575">
            <a:solidFill>
              <a:srgbClr val="F7DB6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7" name="Straight Connector 26">
            <a:extLst>
              <a:ext uri="{FF2B5EF4-FFF2-40B4-BE49-F238E27FC236}">
                <a16:creationId xmlns:a16="http://schemas.microsoft.com/office/drawing/2014/main" id="{777B2983-E619-4CB1-B720-304B52535ACF}"/>
              </a:ext>
            </a:extLst>
          </p:cNvPr>
          <p:cNvCxnSpPr>
            <a:cxnSpLocks/>
            <a:stCxn id="25" idx="1"/>
          </p:cNvCxnSpPr>
          <p:nvPr/>
        </p:nvCxnSpPr>
        <p:spPr>
          <a:xfrm flipH="1" flipV="1">
            <a:off x="7734302" y="3429001"/>
            <a:ext cx="657224" cy="0"/>
          </a:xfrm>
          <a:prstGeom prst="line">
            <a:avLst/>
          </a:prstGeom>
          <a:ln w="28575">
            <a:solidFill>
              <a:srgbClr val="F7DB69"/>
            </a:solidFill>
          </a:ln>
        </p:spPr>
        <p:style>
          <a:lnRef idx="1">
            <a:schemeClr val="accent1"/>
          </a:lnRef>
          <a:fillRef idx="0">
            <a:schemeClr val="accent1"/>
          </a:fillRef>
          <a:effectRef idx="0">
            <a:schemeClr val="accent1"/>
          </a:effectRef>
          <a:fontRef idx="minor">
            <a:schemeClr val="tx1"/>
          </a:fontRef>
        </p:style>
      </p:cxnSp>
      <p:pic>
        <p:nvPicPr>
          <p:cNvPr id="31" name="Graphic 30" descr="Arrow circle with solid fill">
            <a:extLst>
              <a:ext uri="{FF2B5EF4-FFF2-40B4-BE49-F238E27FC236}">
                <a16:creationId xmlns:a16="http://schemas.microsoft.com/office/drawing/2014/main" id="{D3E8EFDA-E0E3-4F49-8CE3-A6A4BCE7B8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45157" y="2514600"/>
            <a:ext cx="1828800" cy="1828800"/>
          </a:xfrm>
          <a:prstGeom prst="rect">
            <a:avLst/>
          </a:prstGeom>
        </p:spPr>
      </p:pic>
    </p:spTree>
    <p:extLst>
      <p:ext uri="{BB962C8B-B14F-4D97-AF65-F5344CB8AC3E}">
        <p14:creationId xmlns:p14="http://schemas.microsoft.com/office/powerpoint/2010/main" val="3053871345"/>
      </p:ext>
    </p:extLst>
  </p:cSld>
  <p:clrMapOvr>
    <a:masterClrMapping/>
  </p:clrMapOvr>
</p:sld>
</file>

<file path=ppt/theme/theme1.xml><?xml version="1.0" encoding="utf-8"?>
<a:theme xmlns:a="http://schemas.openxmlformats.org/drawingml/2006/main" name="Office Theme">
  <a:themeElements>
    <a:clrScheme name="Finding Funds">
      <a:dk1>
        <a:sysClr val="windowText" lastClr="000000"/>
      </a:dk1>
      <a:lt1>
        <a:sysClr val="window" lastClr="FFFFFF"/>
      </a:lt1>
      <a:dk2>
        <a:srgbClr val="44546A"/>
      </a:dk2>
      <a:lt2>
        <a:srgbClr val="E7E6E6"/>
      </a:lt2>
      <a:accent1>
        <a:srgbClr val="6E9E75"/>
      </a:accent1>
      <a:accent2>
        <a:srgbClr val="C0E1DF"/>
      </a:accent2>
      <a:accent3>
        <a:srgbClr val="1A476E"/>
      </a:accent3>
      <a:accent4>
        <a:srgbClr val="F7DB69"/>
      </a:accent4>
      <a:accent5>
        <a:srgbClr val="E57200"/>
      </a:accent5>
      <a:accent6>
        <a:srgbClr val="8B0C2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ptions Beyond High School">
      <a:dk1>
        <a:sysClr val="windowText" lastClr="000000"/>
      </a:dk1>
      <a:lt1>
        <a:sysClr val="window" lastClr="FFFFFF"/>
      </a:lt1>
      <a:dk2>
        <a:srgbClr val="44546A"/>
      </a:dk2>
      <a:lt2>
        <a:srgbClr val="E7E6E6"/>
      </a:lt2>
      <a:accent1>
        <a:srgbClr val="6E9E75"/>
      </a:accent1>
      <a:accent2>
        <a:srgbClr val="00416A"/>
      </a:accent2>
      <a:accent3>
        <a:srgbClr val="33797E"/>
      </a:accent3>
      <a:accent4>
        <a:srgbClr val="A4BA68"/>
      </a:accent4>
      <a:accent5>
        <a:srgbClr val="E57200"/>
      </a:accent5>
      <a:accent6>
        <a:srgbClr val="E7E6E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Scholarships">
      <a:dk1>
        <a:sysClr val="windowText" lastClr="000000"/>
      </a:dk1>
      <a:lt1>
        <a:sysClr val="window" lastClr="FFFFFF"/>
      </a:lt1>
      <a:dk2>
        <a:srgbClr val="44546A"/>
      </a:dk2>
      <a:lt2>
        <a:srgbClr val="E7E6E6"/>
      </a:lt2>
      <a:accent1>
        <a:srgbClr val="C0E1DF"/>
      </a:accent1>
      <a:accent2>
        <a:srgbClr val="0E7973"/>
      </a:accent2>
      <a:accent3>
        <a:srgbClr val="1A476E"/>
      </a:accent3>
      <a:accent4>
        <a:srgbClr val="E57200"/>
      </a:accent4>
      <a:accent5>
        <a:srgbClr val="3F2500"/>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5031</TotalTime>
  <Words>5060</Words>
  <Application>Microsoft Office PowerPoint</Application>
  <PresentationFormat>Widescreen</PresentationFormat>
  <Paragraphs>525</Paragraphs>
  <Slides>23</Slides>
  <Notes>23</Notes>
  <HiddenSlides>3</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23</vt:i4>
      </vt:variant>
    </vt:vector>
  </HeadingPairs>
  <TitlesOfParts>
    <vt:vector size="36" baseType="lpstr">
      <vt:lpstr>Arial</vt:lpstr>
      <vt:lpstr>Arial Black</vt:lpstr>
      <vt:lpstr>Calibri</vt:lpstr>
      <vt:lpstr>Calibri Light</vt:lpstr>
      <vt:lpstr>Courier New</vt:lpstr>
      <vt:lpstr>Franklin Gothic Heavy</vt:lpstr>
      <vt:lpstr>Open Sans</vt:lpstr>
      <vt:lpstr>Symbol</vt:lpstr>
      <vt:lpstr>Tahoma</vt:lpstr>
      <vt:lpstr>Trebuchet MS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REESER Kurt *HECC</dc:creator>
  <cp:lastModifiedBy>PEARCE Nomi * HECC</cp:lastModifiedBy>
  <cp:revision>106</cp:revision>
  <cp:lastPrinted>2022-07-12T14:40:52Z</cp:lastPrinted>
  <dcterms:created xsi:type="dcterms:W3CDTF">2022-06-28T15:34:57Z</dcterms:created>
  <dcterms:modified xsi:type="dcterms:W3CDTF">2025-01-16T16:43:25Z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9b73270-2993-4076-be47-9c78f42a1e84_Enabled">
    <vt:lpwstr>true</vt:lpwstr>
  </property>
  <property fmtid="{D5CDD505-2E9C-101B-9397-08002B2CF9AE}" pid="3" name="MSIP_Label_09b73270-2993-4076-be47-9c78f42a1e84_SetDate">
    <vt:lpwstr>2023-12-11T17:36:38Z</vt:lpwstr>
  </property>
  <property fmtid="{D5CDD505-2E9C-101B-9397-08002B2CF9AE}" pid="4" name="MSIP_Label_09b73270-2993-4076-be47-9c78f42a1e84_Method">
    <vt:lpwstr>Privileged</vt:lpwstr>
  </property>
  <property fmtid="{D5CDD505-2E9C-101B-9397-08002B2CF9AE}" pid="5" name="MSIP_Label_09b73270-2993-4076-be47-9c78f42a1e84_Name">
    <vt:lpwstr>Level 1 - Published (Items)</vt:lpwstr>
  </property>
  <property fmtid="{D5CDD505-2E9C-101B-9397-08002B2CF9AE}" pid="6" name="MSIP_Label_09b73270-2993-4076-be47-9c78f42a1e84_SiteId">
    <vt:lpwstr>aa3f6932-fa7c-47b4-a0ce-a598cad161cf</vt:lpwstr>
  </property>
  <property fmtid="{D5CDD505-2E9C-101B-9397-08002B2CF9AE}" pid="7" name="MSIP_Label_09b73270-2993-4076-be47-9c78f42a1e84_ActionId">
    <vt:lpwstr>1904f685-6972-4c15-9129-46292e751857</vt:lpwstr>
  </property>
  <property fmtid="{D5CDD505-2E9C-101B-9397-08002B2CF9AE}" pid="8" name="MSIP_Label_09b73270-2993-4076-be47-9c78f42a1e84_ContentBits">
    <vt:lpwstr>0</vt:lpwstr>
  </property>
</Properties>
</file>