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7"/>
  </p:notesMasterIdLst>
  <p:sldIdLst>
    <p:sldId id="2147478752" r:id="rId3"/>
    <p:sldId id="2147478763" r:id="rId4"/>
    <p:sldId id="2147478810" r:id="rId5"/>
    <p:sldId id="2147478811" r:id="rId6"/>
    <p:sldId id="2147478806" r:id="rId7"/>
    <p:sldId id="2147478807" r:id="rId8"/>
    <p:sldId id="316" r:id="rId9"/>
    <p:sldId id="2147478799" r:id="rId10"/>
    <p:sldId id="2147478757" r:id="rId11"/>
    <p:sldId id="2147478812" r:id="rId12"/>
    <p:sldId id="2147478773" r:id="rId13"/>
    <p:sldId id="2147478797" r:id="rId14"/>
    <p:sldId id="2147469345" r:id="rId15"/>
    <p:sldId id="214747870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169880-BDA3-4E70-0986-21D23B94C779}" v="13" dt="2025-12-02T00:10:59.5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ters Maria" userId="S::maria.waters@odhs.oregon.gov::80c74a74-b8e7-414c-917f-e6eb0f24eb4d" providerId="AD" clId="Web-{C5D45F34-ED50-EBFD-271E-CEB31576EDC0}"/>
    <pc:docChg chg="modSld">
      <pc:chgData name="Waters Maria" userId="S::maria.waters@odhs.oregon.gov::80c74a74-b8e7-414c-917f-e6eb0f24eb4d" providerId="AD" clId="Web-{C5D45F34-ED50-EBFD-271E-CEB31576EDC0}" dt="2025-11-19T00:20:38.534" v="41" actId="1076"/>
      <pc:docMkLst>
        <pc:docMk/>
      </pc:docMkLst>
      <pc:sldChg chg="modSp modNotes">
        <pc:chgData name="Waters Maria" userId="S::maria.waters@odhs.oregon.gov::80c74a74-b8e7-414c-917f-e6eb0f24eb4d" providerId="AD" clId="Web-{C5D45F34-ED50-EBFD-271E-CEB31576EDC0}" dt="2025-11-19T00:20:38.534" v="41" actId="1076"/>
        <pc:sldMkLst>
          <pc:docMk/>
          <pc:sldMk cId="3985477805" sldId="2147478807"/>
        </pc:sldMkLst>
        <pc:spChg chg="mod">
          <ac:chgData name="Waters Maria" userId="S::maria.waters@odhs.oregon.gov::80c74a74-b8e7-414c-917f-e6eb0f24eb4d" providerId="AD" clId="Web-{C5D45F34-ED50-EBFD-271E-CEB31576EDC0}" dt="2025-11-19T00:20:38.534" v="41" actId="1076"/>
          <ac:spMkLst>
            <pc:docMk/>
            <pc:sldMk cId="3985477805" sldId="2147478807"/>
            <ac:spMk id="25" creationId="{8C125FF6-9809-028E-CB1F-5CF12BB4F00B}"/>
          </ac:spMkLst>
        </pc:spChg>
      </pc:sldChg>
    </pc:docChg>
  </pc:docChgLst>
  <pc:docChgLst>
    <pc:chgData name="Waters Maria" userId="S::maria.waters@odhs.oregon.gov::80c74a74-b8e7-414c-917f-e6eb0f24eb4d" providerId="AD" clId="Web-{C9826AA5-914D-AC45-C615-0AB358BF52F3}"/>
    <pc:docChg chg="addSld delSld modSld sldOrd addMainMaster modMainMaster">
      <pc:chgData name="Waters Maria" userId="S::maria.waters@odhs.oregon.gov::80c74a74-b8e7-414c-917f-e6eb0f24eb4d" providerId="AD" clId="Web-{C9826AA5-914D-AC45-C615-0AB358BF52F3}" dt="2025-11-18T23:27:01.060" v="181"/>
      <pc:docMkLst>
        <pc:docMk/>
      </pc:docMkLst>
      <pc:sldChg chg="add">
        <pc:chgData name="Waters Maria" userId="S::maria.waters@odhs.oregon.gov::80c74a74-b8e7-414c-917f-e6eb0f24eb4d" providerId="AD" clId="Web-{C9826AA5-914D-AC45-C615-0AB358BF52F3}" dt="2025-11-18T21:50:56.871" v="72"/>
        <pc:sldMkLst>
          <pc:docMk/>
          <pc:sldMk cId="2193559514" sldId="316"/>
        </pc:sldMkLst>
      </pc:sldChg>
      <pc:sldChg chg="modSp add modNotes">
        <pc:chgData name="Waters Maria" userId="S::maria.waters@odhs.oregon.gov::80c74a74-b8e7-414c-917f-e6eb0f24eb4d" providerId="AD" clId="Web-{C9826AA5-914D-AC45-C615-0AB358BF52F3}" dt="2025-11-18T23:27:01.060" v="181"/>
        <pc:sldMkLst>
          <pc:docMk/>
          <pc:sldMk cId="1287795370" sldId="2147469345"/>
        </pc:sldMkLst>
        <pc:spChg chg="mod">
          <ac:chgData name="Waters Maria" userId="S::maria.waters@odhs.oregon.gov::80c74a74-b8e7-414c-917f-e6eb0f24eb4d" providerId="AD" clId="Web-{C9826AA5-914D-AC45-C615-0AB358BF52F3}" dt="2025-11-18T22:04:11.378" v="173" actId="20577"/>
          <ac:spMkLst>
            <pc:docMk/>
            <pc:sldMk cId="1287795370" sldId="2147469345"/>
            <ac:spMk id="13" creationId="{FA9C3A1A-E749-F1AD-BED0-F615960156A4}"/>
          </ac:spMkLst>
        </pc:spChg>
      </pc:sldChg>
      <pc:sldChg chg="add">
        <pc:chgData name="Waters Maria" userId="S::maria.waters@odhs.oregon.gov::80c74a74-b8e7-414c-917f-e6eb0f24eb4d" providerId="AD" clId="Web-{C9826AA5-914D-AC45-C615-0AB358BF52F3}" dt="2025-11-18T21:41:29.082" v="19"/>
        <pc:sldMkLst>
          <pc:docMk/>
          <pc:sldMk cId="3064607603" sldId="2147478708"/>
        </pc:sldMkLst>
      </pc:sldChg>
      <pc:sldChg chg="modSp add">
        <pc:chgData name="Waters Maria" userId="S::maria.waters@odhs.oregon.gov::80c74a74-b8e7-414c-917f-e6eb0f24eb4d" providerId="AD" clId="Web-{C9826AA5-914D-AC45-C615-0AB358BF52F3}" dt="2025-11-18T21:57:14.247" v="117" actId="20577"/>
        <pc:sldMkLst>
          <pc:docMk/>
          <pc:sldMk cId="4252225682" sldId="2147478752"/>
        </pc:sldMkLst>
        <pc:spChg chg="mod">
          <ac:chgData name="Waters Maria" userId="S::maria.waters@odhs.oregon.gov::80c74a74-b8e7-414c-917f-e6eb0f24eb4d" providerId="AD" clId="Web-{C9826AA5-914D-AC45-C615-0AB358BF52F3}" dt="2025-11-18T21:57:14.247" v="117" actId="20577"/>
          <ac:spMkLst>
            <pc:docMk/>
            <pc:sldMk cId="4252225682" sldId="2147478752"/>
            <ac:spMk id="13" creationId="{DCCF9318-4086-073C-D2AA-91CFAD75CC27}"/>
          </ac:spMkLst>
        </pc:spChg>
      </pc:sldChg>
      <pc:sldChg chg="modSp add modNotes">
        <pc:chgData name="Waters Maria" userId="S::maria.waters@odhs.oregon.gov::80c74a74-b8e7-414c-917f-e6eb0f24eb4d" providerId="AD" clId="Web-{C9826AA5-914D-AC45-C615-0AB358BF52F3}" dt="2025-11-18T22:00:32.733" v="125"/>
        <pc:sldMkLst>
          <pc:docMk/>
          <pc:sldMk cId="1711186775" sldId="2147478757"/>
        </pc:sldMkLst>
        <pc:spChg chg="mod">
          <ac:chgData name="Waters Maria" userId="S::maria.waters@odhs.oregon.gov::80c74a74-b8e7-414c-917f-e6eb0f24eb4d" providerId="AD" clId="Web-{C9826AA5-914D-AC45-C615-0AB358BF52F3}" dt="2025-11-18T21:41:08.769" v="18" actId="20577"/>
          <ac:spMkLst>
            <pc:docMk/>
            <pc:sldMk cId="1711186775" sldId="2147478757"/>
            <ac:spMk id="6" creationId="{71D6F905-8AAE-50CD-F06A-ECFCFA33F551}"/>
          </ac:spMkLst>
        </pc:spChg>
      </pc:sldChg>
      <pc:sldChg chg="add modNotes">
        <pc:chgData name="Waters Maria" userId="S::maria.waters@odhs.oregon.gov::80c74a74-b8e7-414c-917f-e6eb0f24eb4d" providerId="AD" clId="Web-{C9826AA5-914D-AC45-C615-0AB358BF52F3}" dt="2025-11-18T21:50:54.605" v="71"/>
        <pc:sldMkLst>
          <pc:docMk/>
          <pc:sldMk cId="1875721766" sldId="2147478763"/>
        </pc:sldMkLst>
      </pc:sldChg>
      <pc:sldChg chg="add modNotes">
        <pc:chgData name="Waters Maria" userId="S::maria.waters@odhs.oregon.gov::80c74a74-b8e7-414c-917f-e6eb0f24eb4d" providerId="AD" clId="Web-{C9826AA5-914D-AC45-C615-0AB358BF52F3}" dt="2025-11-18T22:02:22.657" v="129"/>
        <pc:sldMkLst>
          <pc:docMk/>
          <pc:sldMk cId="55932480" sldId="2147478773"/>
        </pc:sldMkLst>
      </pc:sldChg>
      <pc:sldChg chg="add modNotes">
        <pc:chgData name="Waters Maria" userId="S::maria.waters@odhs.oregon.gov::80c74a74-b8e7-414c-917f-e6eb0f24eb4d" providerId="AD" clId="Web-{C9826AA5-914D-AC45-C615-0AB358BF52F3}" dt="2025-11-18T21:55:23.528" v="115"/>
        <pc:sldMkLst>
          <pc:docMk/>
          <pc:sldMk cId="1970489671" sldId="2147478797"/>
        </pc:sldMkLst>
      </pc:sldChg>
      <pc:sldChg chg="add ord">
        <pc:chgData name="Waters Maria" userId="S::maria.waters@odhs.oregon.gov::80c74a74-b8e7-414c-917f-e6eb0f24eb4d" providerId="AD" clId="Web-{C9826AA5-914D-AC45-C615-0AB358BF52F3}" dt="2025-11-18T21:40:18.003" v="14"/>
        <pc:sldMkLst>
          <pc:docMk/>
          <pc:sldMk cId="3517208066" sldId="2147478799"/>
        </pc:sldMkLst>
      </pc:sldChg>
      <pc:sldChg chg="add modNotes">
        <pc:chgData name="Waters Maria" userId="S::maria.waters@odhs.oregon.gov::80c74a74-b8e7-414c-917f-e6eb0f24eb4d" providerId="AD" clId="Web-{C9826AA5-914D-AC45-C615-0AB358BF52F3}" dt="2025-11-18T21:46:42.524" v="54"/>
        <pc:sldMkLst>
          <pc:docMk/>
          <pc:sldMk cId="4244098832" sldId="2147478806"/>
        </pc:sldMkLst>
      </pc:sldChg>
      <pc:sldChg chg="add modNotes">
        <pc:chgData name="Waters Maria" userId="S::maria.waters@odhs.oregon.gov::80c74a74-b8e7-414c-917f-e6eb0f24eb4d" providerId="AD" clId="Web-{C9826AA5-914D-AC45-C615-0AB358BF52F3}" dt="2025-11-18T21:47:20.915" v="67"/>
        <pc:sldMkLst>
          <pc:docMk/>
          <pc:sldMk cId="3985477805" sldId="2147478807"/>
        </pc:sldMkLst>
      </pc:sldChg>
      <pc:sldChg chg="add modNotes">
        <pc:chgData name="Waters Maria" userId="S::maria.waters@odhs.oregon.gov::80c74a74-b8e7-414c-917f-e6eb0f24eb4d" providerId="AD" clId="Web-{C9826AA5-914D-AC45-C615-0AB358BF52F3}" dt="2025-11-18T21:45:26.492" v="35"/>
        <pc:sldMkLst>
          <pc:docMk/>
          <pc:sldMk cId="3045283144" sldId="2147478810"/>
        </pc:sldMkLst>
      </pc:sldChg>
      <pc:sldChg chg="add modNotes">
        <pc:chgData name="Waters Maria" userId="S::maria.waters@odhs.oregon.gov::80c74a74-b8e7-414c-917f-e6eb0f24eb4d" providerId="AD" clId="Web-{C9826AA5-914D-AC45-C615-0AB358BF52F3}" dt="2025-11-18T21:46:26.415" v="52"/>
        <pc:sldMkLst>
          <pc:docMk/>
          <pc:sldMk cId="3502080340" sldId="2147478811"/>
        </pc:sldMkLst>
      </pc:sldChg>
      <pc:sldChg chg="add modNotes">
        <pc:chgData name="Waters Maria" userId="S::maria.waters@odhs.oregon.gov::80c74a74-b8e7-414c-917f-e6eb0f24eb4d" providerId="AD" clId="Web-{C9826AA5-914D-AC45-C615-0AB358BF52F3}" dt="2025-11-18T21:58:25.497" v="119"/>
        <pc:sldMkLst>
          <pc:docMk/>
          <pc:sldMk cId="539670181" sldId="2147478812"/>
        </pc:sldMkLst>
      </pc:sldChg>
      <pc:sldMasterChg chg="add addSldLayout">
        <pc:chgData name="Waters Maria" userId="S::maria.waters@odhs.oregon.gov::80c74a74-b8e7-414c-917f-e6eb0f24eb4d" providerId="AD" clId="Web-{C9826AA5-914D-AC45-C615-0AB358BF52F3}" dt="2025-11-18T21:35:42.331" v="0"/>
        <pc:sldMasterMkLst>
          <pc:docMk/>
          <pc:sldMasterMk cId="965960345" sldId="2147483648"/>
        </pc:sldMasterMkLst>
        <pc:sldLayoutChg chg="add">
          <pc:chgData name="Waters Maria" userId="S::maria.waters@odhs.oregon.gov::80c74a74-b8e7-414c-917f-e6eb0f24eb4d" providerId="AD" clId="Web-{C9826AA5-914D-AC45-C615-0AB358BF52F3}" dt="2025-11-18T21:35:42.331" v="0"/>
          <pc:sldLayoutMkLst>
            <pc:docMk/>
            <pc:sldMasterMk cId="965960345" sldId="2147483648"/>
            <pc:sldLayoutMk cId="360815787" sldId="2147483650"/>
          </pc:sldLayoutMkLst>
        </pc:sldLayoutChg>
        <pc:sldLayoutChg chg="add">
          <pc:chgData name="Waters Maria" userId="S::maria.waters@odhs.oregon.gov::80c74a74-b8e7-414c-917f-e6eb0f24eb4d" providerId="AD" clId="Web-{C9826AA5-914D-AC45-C615-0AB358BF52F3}" dt="2025-11-18T21:35:42.331" v="0"/>
          <pc:sldLayoutMkLst>
            <pc:docMk/>
            <pc:sldMasterMk cId="965960345" sldId="2147483648"/>
            <pc:sldLayoutMk cId="1046221580" sldId="2147483653"/>
          </pc:sldLayoutMkLst>
        </pc:sldLayoutChg>
        <pc:sldLayoutChg chg="add">
          <pc:chgData name="Waters Maria" userId="S::maria.waters@odhs.oregon.gov::80c74a74-b8e7-414c-917f-e6eb0f24eb4d" providerId="AD" clId="Web-{C9826AA5-914D-AC45-C615-0AB358BF52F3}" dt="2025-11-18T21:35:42.331" v="0"/>
          <pc:sldLayoutMkLst>
            <pc:docMk/>
            <pc:sldMasterMk cId="965960345" sldId="2147483648"/>
            <pc:sldLayoutMk cId="3789684495" sldId="2147483656"/>
          </pc:sldLayoutMkLst>
        </pc:sldLayoutChg>
        <pc:sldLayoutChg chg="add">
          <pc:chgData name="Waters Maria" userId="S::maria.waters@odhs.oregon.gov::80c74a74-b8e7-414c-917f-e6eb0f24eb4d" providerId="AD" clId="Web-{C9826AA5-914D-AC45-C615-0AB358BF52F3}" dt="2025-11-18T21:35:42.331" v="0"/>
          <pc:sldLayoutMkLst>
            <pc:docMk/>
            <pc:sldMasterMk cId="965960345" sldId="2147483648"/>
            <pc:sldLayoutMk cId="1641133077" sldId="2147483659"/>
          </pc:sldLayoutMkLst>
        </pc:sldLayoutChg>
        <pc:sldLayoutChg chg="add">
          <pc:chgData name="Waters Maria" userId="S::maria.waters@odhs.oregon.gov::80c74a74-b8e7-414c-917f-e6eb0f24eb4d" providerId="AD" clId="Web-{C9826AA5-914D-AC45-C615-0AB358BF52F3}" dt="2025-11-18T21:35:42.331" v="0"/>
          <pc:sldLayoutMkLst>
            <pc:docMk/>
            <pc:sldMasterMk cId="965960345" sldId="2147483648"/>
            <pc:sldLayoutMk cId="3897798514" sldId="2147483662"/>
          </pc:sldLayoutMkLst>
        </pc:sldLayoutChg>
        <pc:sldLayoutChg chg="add">
          <pc:chgData name="Waters Maria" userId="S::maria.waters@odhs.oregon.gov::80c74a74-b8e7-414c-917f-e6eb0f24eb4d" providerId="AD" clId="Web-{C9826AA5-914D-AC45-C615-0AB358BF52F3}" dt="2025-11-18T21:35:42.331" v="0"/>
          <pc:sldLayoutMkLst>
            <pc:docMk/>
            <pc:sldMasterMk cId="965960345" sldId="2147483648"/>
            <pc:sldLayoutMk cId="1786217997" sldId="2147483666"/>
          </pc:sldLayoutMkLst>
        </pc:sldLayoutChg>
        <pc:sldLayoutChg chg="add">
          <pc:chgData name="Waters Maria" userId="S::maria.waters@odhs.oregon.gov::80c74a74-b8e7-414c-917f-e6eb0f24eb4d" providerId="AD" clId="Web-{C9826AA5-914D-AC45-C615-0AB358BF52F3}" dt="2025-11-18T21:35:42.331" v="0"/>
          <pc:sldLayoutMkLst>
            <pc:docMk/>
            <pc:sldMasterMk cId="965960345" sldId="2147483648"/>
            <pc:sldLayoutMk cId="2682522245" sldId="2147483667"/>
          </pc:sldLayoutMkLst>
        </pc:sldLayoutChg>
        <pc:sldLayoutChg chg="add">
          <pc:chgData name="Waters Maria" userId="S::maria.waters@odhs.oregon.gov::80c74a74-b8e7-414c-917f-e6eb0f24eb4d" providerId="AD" clId="Web-{C9826AA5-914D-AC45-C615-0AB358BF52F3}" dt="2025-11-18T21:35:42.331" v="0"/>
          <pc:sldLayoutMkLst>
            <pc:docMk/>
            <pc:sldMasterMk cId="965960345" sldId="2147483648"/>
            <pc:sldLayoutMk cId="2633421259" sldId="2147483669"/>
          </pc:sldLayoutMkLst>
        </pc:sldLayoutChg>
        <pc:sldLayoutChg chg="add">
          <pc:chgData name="Waters Maria" userId="S::maria.waters@odhs.oregon.gov::80c74a74-b8e7-414c-917f-e6eb0f24eb4d" providerId="AD" clId="Web-{C9826AA5-914D-AC45-C615-0AB358BF52F3}" dt="2025-11-18T21:35:42.331" v="0"/>
          <pc:sldLayoutMkLst>
            <pc:docMk/>
            <pc:sldMasterMk cId="965960345" sldId="2147483648"/>
            <pc:sldLayoutMk cId="1635945794" sldId="2147483673"/>
          </pc:sldLayoutMkLst>
        </pc:sldLayoutChg>
        <pc:sldLayoutChg chg="add">
          <pc:chgData name="Waters Maria" userId="S::maria.waters@odhs.oregon.gov::80c74a74-b8e7-414c-917f-e6eb0f24eb4d" providerId="AD" clId="Web-{C9826AA5-914D-AC45-C615-0AB358BF52F3}" dt="2025-11-18T21:35:42.331" v="0"/>
          <pc:sldLayoutMkLst>
            <pc:docMk/>
            <pc:sldMasterMk cId="965960345" sldId="2147483648"/>
            <pc:sldLayoutMk cId="3267082055" sldId="2147483675"/>
          </pc:sldLayoutMkLst>
        </pc:sldLayoutChg>
        <pc:sldLayoutChg chg="add">
          <pc:chgData name="Waters Maria" userId="S::maria.waters@odhs.oregon.gov::80c74a74-b8e7-414c-917f-e6eb0f24eb4d" providerId="AD" clId="Web-{C9826AA5-914D-AC45-C615-0AB358BF52F3}" dt="2025-11-18T21:35:42.331" v="0"/>
          <pc:sldLayoutMkLst>
            <pc:docMk/>
            <pc:sldMasterMk cId="965960345" sldId="2147483648"/>
            <pc:sldLayoutMk cId="1339680823" sldId="2147483851"/>
          </pc:sldLayoutMkLst>
        </pc:sldLayoutChg>
        <pc:sldLayoutChg chg="add">
          <pc:chgData name="Waters Maria" userId="S::maria.waters@odhs.oregon.gov::80c74a74-b8e7-414c-917f-e6eb0f24eb4d" providerId="AD" clId="Web-{C9826AA5-914D-AC45-C615-0AB358BF52F3}" dt="2025-11-18T21:35:42.331" v="0"/>
          <pc:sldLayoutMkLst>
            <pc:docMk/>
            <pc:sldMasterMk cId="965960345" sldId="2147483648"/>
            <pc:sldLayoutMk cId="1301133969" sldId="2147483852"/>
          </pc:sldLayoutMkLst>
        </pc:sldLayoutChg>
        <pc:sldLayoutChg chg="add">
          <pc:chgData name="Waters Maria" userId="S::maria.waters@odhs.oregon.gov::80c74a74-b8e7-414c-917f-e6eb0f24eb4d" providerId="AD" clId="Web-{C9826AA5-914D-AC45-C615-0AB358BF52F3}" dt="2025-11-18T21:35:42.331" v="0"/>
          <pc:sldLayoutMkLst>
            <pc:docMk/>
            <pc:sldMasterMk cId="965960345" sldId="2147483648"/>
            <pc:sldLayoutMk cId="2760643196" sldId="2147483853"/>
          </pc:sldLayoutMkLst>
        </pc:sldLayoutChg>
        <pc:sldLayoutChg chg="add">
          <pc:chgData name="Waters Maria" userId="S::maria.waters@odhs.oregon.gov::80c74a74-b8e7-414c-917f-e6eb0f24eb4d" providerId="AD" clId="Web-{C9826AA5-914D-AC45-C615-0AB358BF52F3}" dt="2025-11-18T21:35:42.331" v="0"/>
          <pc:sldLayoutMkLst>
            <pc:docMk/>
            <pc:sldMasterMk cId="965960345" sldId="2147483648"/>
            <pc:sldLayoutMk cId="504385562" sldId="2147483854"/>
          </pc:sldLayoutMkLst>
        </pc:sldLayoutChg>
        <pc:sldLayoutChg chg="add">
          <pc:chgData name="Waters Maria" userId="S::maria.waters@odhs.oregon.gov::80c74a74-b8e7-414c-917f-e6eb0f24eb4d" providerId="AD" clId="Web-{C9826AA5-914D-AC45-C615-0AB358BF52F3}" dt="2025-11-18T21:35:42.331" v="0"/>
          <pc:sldLayoutMkLst>
            <pc:docMk/>
            <pc:sldMasterMk cId="965960345" sldId="2147483648"/>
            <pc:sldLayoutMk cId="3888059240" sldId="2147483892"/>
          </pc:sldLayoutMkLst>
        </pc:sldLayoutChg>
        <pc:sldLayoutChg chg="add">
          <pc:chgData name="Waters Maria" userId="S::maria.waters@odhs.oregon.gov::80c74a74-b8e7-414c-917f-e6eb0f24eb4d" providerId="AD" clId="Web-{C9826AA5-914D-AC45-C615-0AB358BF52F3}" dt="2025-11-18T21:35:42.331" v="0"/>
          <pc:sldLayoutMkLst>
            <pc:docMk/>
            <pc:sldMasterMk cId="965960345" sldId="2147483648"/>
            <pc:sldLayoutMk cId="2750487741" sldId="2147483894"/>
          </pc:sldLayoutMkLst>
        </pc:sldLayoutChg>
        <pc:sldLayoutChg chg="add">
          <pc:chgData name="Waters Maria" userId="S::maria.waters@odhs.oregon.gov::80c74a74-b8e7-414c-917f-e6eb0f24eb4d" providerId="AD" clId="Web-{C9826AA5-914D-AC45-C615-0AB358BF52F3}" dt="2025-11-18T21:35:42.331" v="0"/>
          <pc:sldLayoutMkLst>
            <pc:docMk/>
            <pc:sldMasterMk cId="965960345" sldId="2147483648"/>
            <pc:sldLayoutMk cId="2561580501" sldId="2147483895"/>
          </pc:sldLayoutMkLst>
        </pc:sldLayoutChg>
        <pc:sldLayoutChg chg="add">
          <pc:chgData name="Waters Maria" userId="S::maria.waters@odhs.oregon.gov::80c74a74-b8e7-414c-917f-e6eb0f24eb4d" providerId="AD" clId="Web-{C9826AA5-914D-AC45-C615-0AB358BF52F3}" dt="2025-11-18T21:35:42.331" v="0"/>
          <pc:sldLayoutMkLst>
            <pc:docMk/>
            <pc:sldMasterMk cId="965960345" sldId="2147483648"/>
            <pc:sldLayoutMk cId="2760643196" sldId="2147483896"/>
          </pc:sldLayoutMkLst>
        </pc:sldLayoutChg>
        <pc:sldLayoutChg chg="add">
          <pc:chgData name="Waters Maria" userId="S::maria.waters@odhs.oregon.gov::80c74a74-b8e7-414c-917f-e6eb0f24eb4d" providerId="AD" clId="Web-{C9826AA5-914D-AC45-C615-0AB358BF52F3}" dt="2025-11-18T21:35:42.331" v="0"/>
          <pc:sldLayoutMkLst>
            <pc:docMk/>
            <pc:sldMasterMk cId="965960345" sldId="2147483648"/>
            <pc:sldLayoutMk cId="1641133077" sldId="2147483897"/>
          </pc:sldLayoutMkLst>
        </pc:sldLayoutChg>
        <pc:sldLayoutChg chg="add">
          <pc:chgData name="Waters Maria" userId="S::maria.waters@odhs.oregon.gov::80c74a74-b8e7-414c-917f-e6eb0f24eb4d" providerId="AD" clId="Web-{C9826AA5-914D-AC45-C615-0AB358BF52F3}" dt="2025-11-18T21:35:42.331" v="0"/>
          <pc:sldLayoutMkLst>
            <pc:docMk/>
            <pc:sldMasterMk cId="965960345" sldId="2147483648"/>
            <pc:sldLayoutMk cId="1786217997" sldId="2147483898"/>
          </pc:sldLayoutMkLst>
        </pc:sldLayoutChg>
        <pc:sldLayoutChg chg="add">
          <pc:chgData name="Waters Maria" userId="S::maria.waters@odhs.oregon.gov::80c74a74-b8e7-414c-917f-e6eb0f24eb4d" providerId="AD" clId="Web-{C9826AA5-914D-AC45-C615-0AB358BF52F3}" dt="2025-11-18T21:35:42.331" v="0"/>
          <pc:sldLayoutMkLst>
            <pc:docMk/>
            <pc:sldMasterMk cId="965960345" sldId="2147483648"/>
            <pc:sldLayoutMk cId="1593467102" sldId="2147483915"/>
          </pc:sldLayoutMkLst>
        </pc:sldLayoutChg>
      </pc:sldMasterChg>
      <pc:sldMasterChg chg="modSldLayout">
        <pc:chgData name="Waters Maria" userId="S::maria.waters@odhs.oregon.gov::80c74a74-b8e7-414c-917f-e6eb0f24eb4d" providerId="AD" clId="Web-{C9826AA5-914D-AC45-C615-0AB358BF52F3}" dt="2025-11-18T21:35:42.331" v="0"/>
        <pc:sldMasterMkLst>
          <pc:docMk/>
          <pc:sldMasterMk cId="2460954070" sldId="2147483660"/>
        </pc:sldMasterMkLst>
        <pc:sldLayoutChg chg="replId">
          <pc:chgData name="Waters Maria" userId="S::maria.waters@odhs.oregon.gov::80c74a74-b8e7-414c-917f-e6eb0f24eb4d" providerId="AD" clId="Web-{C9826AA5-914D-AC45-C615-0AB358BF52F3}" dt="2025-11-18T21:35:42.331" v="0"/>
          <pc:sldLayoutMkLst>
            <pc:docMk/>
            <pc:sldMasterMk cId="2460954070" sldId="2147483660"/>
            <pc:sldLayoutMk cId="3210312558" sldId="2147483916"/>
          </pc:sldLayoutMkLst>
        </pc:sldLayoutChg>
        <pc:sldLayoutChg chg="replId">
          <pc:chgData name="Waters Maria" userId="S::maria.waters@odhs.oregon.gov::80c74a74-b8e7-414c-917f-e6eb0f24eb4d" providerId="AD" clId="Web-{C9826AA5-914D-AC45-C615-0AB358BF52F3}" dt="2025-11-18T21:35:42.331" v="0"/>
          <pc:sldLayoutMkLst>
            <pc:docMk/>
            <pc:sldMasterMk cId="2460954070" sldId="2147483660"/>
            <pc:sldLayoutMk cId="1718958274" sldId="2147483917"/>
          </pc:sldLayoutMkLst>
        </pc:sldLayoutChg>
        <pc:sldLayoutChg chg="replId">
          <pc:chgData name="Waters Maria" userId="S::maria.waters@odhs.oregon.gov::80c74a74-b8e7-414c-917f-e6eb0f24eb4d" providerId="AD" clId="Web-{C9826AA5-914D-AC45-C615-0AB358BF52F3}" dt="2025-11-18T21:35:42.331" v="0"/>
          <pc:sldLayoutMkLst>
            <pc:docMk/>
            <pc:sldMasterMk cId="2460954070" sldId="2147483660"/>
            <pc:sldLayoutMk cId="3146388984" sldId="2147483918"/>
          </pc:sldLayoutMkLst>
        </pc:sldLayoutChg>
        <pc:sldLayoutChg chg="replId">
          <pc:chgData name="Waters Maria" userId="S::maria.waters@odhs.oregon.gov::80c74a74-b8e7-414c-917f-e6eb0f24eb4d" providerId="AD" clId="Web-{C9826AA5-914D-AC45-C615-0AB358BF52F3}" dt="2025-11-18T21:35:42.331" v="0"/>
          <pc:sldLayoutMkLst>
            <pc:docMk/>
            <pc:sldMasterMk cId="2460954070" sldId="2147483660"/>
            <pc:sldLayoutMk cId="949138452" sldId="2147483919"/>
          </pc:sldLayoutMkLst>
        </pc:sldLayoutChg>
      </pc:sldMasterChg>
    </pc:docChg>
  </pc:docChgLst>
  <pc:docChgLst>
    <pc:chgData name="Waters Maria" userId="S::maria.waters@odhs.oregon.gov::80c74a74-b8e7-414c-917f-e6eb0f24eb4d" providerId="AD" clId="Web-{AF169880-BDA3-4E70-0986-21D23B94C779}"/>
    <pc:docChg chg="modSld">
      <pc:chgData name="Waters Maria" userId="S::maria.waters@odhs.oregon.gov::80c74a74-b8e7-414c-917f-e6eb0f24eb4d" providerId="AD" clId="Web-{AF169880-BDA3-4E70-0986-21D23B94C779}" dt="2025-12-02T00:10:57.797" v="5" actId="20577"/>
      <pc:docMkLst>
        <pc:docMk/>
      </pc:docMkLst>
      <pc:sldChg chg="modSp">
        <pc:chgData name="Waters Maria" userId="S::maria.waters@odhs.oregon.gov::80c74a74-b8e7-414c-917f-e6eb0f24eb4d" providerId="AD" clId="Web-{AF169880-BDA3-4E70-0986-21D23B94C779}" dt="2025-12-02T00:10:57.797" v="5" actId="20577"/>
        <pc:sldMkLst>
          <pc:docMk/>
          <pc:sldMk cId="4252225682" sldId="2147478752"/>
        </pc:sldMkLst>
        <pc:spChg chg="mod">
          <ac:chgData name="Waters Maria" userId="S::maria.waters@odhs.oregon.gov::80c74a74-b8e7-414c-917f-e6eb0f24eb4d" providerId="AD" clId="Web-{AF169880-BDA3-4E70-0986-21D23B94C779}" dt="2025-12-02T00:10:57.797" v="5" actId="20577"/>
          <ac:spMkLst>
            <pc:docMk/>
            <pc:sldMk cId="4252225682" sldId="2147478752"/>
            <ac:spMk id="13" creationId="{DCCF9318-4086-073C-D2AA-91CFAD75CC27}"/>
          </ac:spMkLst>
        </pc:spChg>
      </pc:sldChg>
      <pc:sldChg chg="modSp">
        <pc:chgData name="Waters Maria" userId="S::maria.waters@odhs.oregon.gov::80c74a74-b8e7-414c-917f-e6eb0f24eb4d" providerId="AD" clId="Web-{AF169880-BDA3-4E70-0986-21D23B94C779}" dt="2025-12-02T00:09:32.780" v="4" actId="20577"/>
        <pc:sldMkLst>
          <pc:docMk/>
          <pc:sldMk cId="3502080340" sldId="2147478811"/>
        </pc:sldMkLst>
        <pc:spChg chg="mod">
          <ac:chgData name="Waters Maria" userId="S::maria.waters@odhs.oregon.gov::80c74a74-b8e7-414c-917f-e6eb0f24eb4d" providerId="AD" clId="Web-{AF169880-BDA3-4E70-0986-21D23B94C779}" dt="2025-12-02T00:09:32.780" v="4" actId="20577"/>
          <ac:spMkLst>
            <pc:docMk/>
            <pc:sldMk cId="3502080340" sldId="2147478811"/>
            <ac:spMk id="11" creationId="{B4FE7B97-92EA-F661-4EF3-9149DC5F1B6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F537C-6697-40FC-B25A-AD0506EA947B}" type="datetimeFigureOut">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3F86CC-EFCF-4C27-A3B0-C0F91E66590C}" type="slidenum">
              <a:t>‹#›</a:t>
            </a:fld>
            <a:endParaRPr lang="en-US"/>
          </a:p>
        </p:txBody>
      </p:sp>
    </p:spTree>
    <p:extLst>
      <p:ext uri="{BB962C8B-B14F-4D97-AF65-F5344CB8AC3E}">
        <p14:creationId xmlns:p14="http://schemas.microsoft.com/office/powerpoint/2010/main" val="822352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ns.usda.gov/snap/obbb-alien-eligibility"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fns.usda.gov/snap/obbb-alien-eligibility#1"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oregon.gov/odhs/food/pages/free-food-events.asp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ublic.govdelivery.com/accounts/ORDHS/subscriber/new?topic_id=ORDHS_833"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mailto:communitypartners@odhs.oregon.gov" TargetMode="External"/><Relationship Id="rId4" Type="http://schemas.openxmlformats.org/officeDocument/2006/relationships/hyperlink" Target="https://www.oregon.gov/odhs/news/pages/default.aspx"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inks-1.govdelivery.com/CL0/https:%2F%2Fcontent.govdelivery.com%2Faccounts%2FORDHS%2Fbulletins%2F3fa296c/1/0100019a7ecffe1f-091194fd-24cd-455a-b889-cd595d571c18-000000/6AHcx53lZ2HXDKGoc-BvmvIfmWkR2ZjHEDu1lj-zftw=431"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ns.usda.gov/snap/benefit-issuance-nov13"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regon.gov/odhs/food/pages/snap-time-limits.aspx#rule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6197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DE55E-0F19-37DE-76AC-66D178A7D5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81A285-548C-FAAD-5ED3-CAB6E0227A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3FBF55-65D6-F7EC-D753-7883EF418654}"/>
              </a:ext>
            </a:extLst>
          </p:cNvPr>
          <p:cNvSpPr>
            <a:spLocks noGrp="1"/>
          </p:cNvSpPr>
          <p:nvPr>
            <p:ph type="body" idx="1"/>
          </p:nvPr>
        </p:nvSpPr>
        <p:spPr/>
        <p:txBody>
          <a:bodyPr/>
          <a:lstStyle/>
          <a:p>
            <a:pPr marL="171450" indent="-171450">
              <a:buFont typeface="Symbol"/>
              <a:buChar char="•"/>
            </a:pPr>
            <a:r>
              <a:rPr lang="en-US"/>
              <a:t>House Resolution 1 made sweeping changes to the SNAP program. </a:t>
            </a:r>
          </a:p>
          <a:p>
            <a:endParaRPr lang="en-US" dirty="0"/>
          </a:p>
          <a:p>
            <a:pPr marL="171450" indent="-171450">
              <a:buFont typeface="Symbol"/>
              <a:buChar char="•"/>
            </a:pPr>
            <a:r>
              <a:rPr lang="en-US"/>
              <a:t>States are still working to get clear guidance from FNS on the changes made to noncitizen SNAP eligibility, however, we estimate it will cause about 3,000 people in Oregon to lose SNAP. These people are here with documentation and were eligible for SNAP on July 3, 2025, including children, those with a disability, and older adults.</a:t>
            </a:r>
          </a:p>
          <a:p>
            <a:endParaRPr lang="en-US" dirty="0"/>
          </a:p>
          <a:p>
            <a:r>
              <a:rPr lang="en-US" b="1" dirty="0"/>
              <a:t>SNAP eligibility limitations</a:t>
            </a:r>
            <a:r>
              <a:rPr lang="en-US" dirty="0"/>
              <a:t> (source: </a:t>
            </a:r>
            <a:r>
              <a:rPr lang="en-US" dirty="0">
                <a:hlinkClick r:id="rId3"/>
              </a:rPr>
              <a:t>https://www.fns.usda.gov/snap/obbb-alien-eligibility</a:t>
            </a:r>
            <a:r>
              <a:rPr lang="en-US" dirty="0"/>
              <a:t>)</a:t>
            </a:r>
          </a:p>
          <a:p>
            <a:pPr marL="171450" indent="-171450">
              <a:buFont typeface="Symbol"/>
              <a:buChar char="•"/>
            </a:pPr>
            <a:r>
              <a:rPr lang="en-US" dirty="0">
                <a:solidFill>
                  <a:srgbClr val="1B1B1B"/>
                </a:solidFill>
              </a:rPr>
              <a:t>HR1 limited  eligibility for SNAP to the following groups: U.S. citizens, U.S. nationals, lawful permanent residents (LPRs), Cuban and Haitian entrants</a:t>
            </a:r>
            <a:r>
              <a:rPr lang="en-US" u="sng" baseline="30000" dirty="0">
                <a:hlinkClick r:id="rId4"/>
              </a:rPr>
              <a:t>1</a:t>
            </a:r>
            <a:r>
              <a:rPr lang="en-US" dirty="0">
                <a:solidFill>
                  <a:srgbClr val="1B1B1B"/>
                </a:solidFill>
              </a:rPr>
              <a:t>, and Compact of Free Association (COFA) citizens.</a:t>
            </a:r>
            <a:endParaRPr lang="en-US" dirty="0">
              <a:solidFill>
                <a:srgbClr val="1B1B1B"/>
              </a:solidFill>
              <a:ea typeface="Calibri"/>
              <a:cs typeface="Calibri"/>
            </a:endParaRPr>
          </a:p>
          <a:p>
            <a:pPr marL="171450" indent="-171450">
              <a:buFont typeface="Symbol"/>
              <a:buChar char="•"/>
            </a:pPr>
            <a:r>
              <a:rPr lang="en-US" dirty="0">
                <a:solidFill>
                  <a:srgbClr val="1B1B1B"/>
                </a:solidFill>
              </a:rPr>
              <a:t>Prior to the change, certain lawfully present immigrants, as defined by the Personal Responsibility and Work Opportunity Act (PRWORA) were eligible to receive SNAP benefits, provided they met all other SNAP eligibility requirements and completed a 5-year waiting period, unless exempted by PRWORA.</a:t>
            </a:r>
            <a:endParaRPr lang="en-US" dirty="0">
              <a:solidFill>
                <a:srgbClr val="1B1B1B"/>
              </a:solidFill>
              <a:ea typeface="Calibri"/>
              <a:cs typeface="Calibri"/>
            </a:endParaRPr>
          </a:p>
          <a:p>
            <a:pPr marL="171450" indent="-171450">
              <a:buFont typeface="Symbol"/>
              <a:buChar char="•"/>
            </a:pPr>
            <a:r>
              <a:rPr lang="en-US" dirty="0">
                <a:solidFill>
                  <a:srgbClr val="1B1B1B"/>
                </a:solidFill>
              </a:rPr>
              <a:t>Today, some immigrant groups previously eligible for SNAP are no longer eligible. They continue to be subject to a 5-year waiting period, unless exempted by PRWORA.  This chart from the USDA summarizes eligibility. </a:t>
            </a:r>
            <a:endParaRPr lang="en-US" dirty="0">
              <a:solidFill>
                <a:srgbClr val="1B1B1B"/>
              </a:solidFill>
              <a:ea typeface="Calibri"/>
              <a:cs typeface="Calibri"/>
            </a:endParaRPr>
          </a:p>
          <a:p>
            <a:pPr marL="171450" indent="-171450">
              <a:buFont typeface="Symbol"/>
              <a:buChar char="•"/>
            </a:pPr>
            <a:r>
              <a:rPr lang="en-US" dirty="0">
                <a:solidFill>
                  <a:srgbClr val="1B1B1B"/>
                </a:solidFill>
              </a:rPr>
              <a:t>This change was effective July 4, 2025 and Oregon implemented it on Oct. 1. After Oct. 1, the new eligibility criteria applied to new applicants at initial certification. For households already receiving SNAP, we must review household circumstances and apply these policies at recertification.</a:t>
            </a:r>
            <a:endParaRPr lang="en-US" dirty="0">
              <a:solidFill>
                <a:srgbClr val="1B1B1B"/>
              </a:solidFill>
              <a:ea typeface="Calibri"/>
              <a:cs typeface="Calibri"/>
            </a:endParaRPr>
          </a:p>
          <a:p>
            <a:endParaRPr lang="en-US" sz="1200" b="1" dirty="0">
              <a:latin typeface="Arial Narrow"/>
            </a:endParaRPr>
          </a:p>
        </p:txBody>
      </p:sp>
      <p:sp>
        <p:nvSpPr>
          <p:cNvPr id="4" name="Slide Number Placeholder 3">
            <a:extLst>
              <a:ext uri="{FF2B5EF4-FFF2-40B4-BE49-F238E27FC236}">
                <a16:creationId xmlns:a16="http://schemas.microsoft.com/office/drawing/2014/main" id="{F488D700-8683-F508-19CA-9E52F4879B2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4797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78070-8E82-1C5F-1E41-8B65FEF70E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DD3F1B-41B8-635F-E32B-DBCBEF5F45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2B5C37-F792-A8D6-7A95-DF079E5427EA}"/>
              </a:ext>
            </a:extLst>
          </p:cNvPr>
          <p:cNvSpPr>
            <a:spLocks noGrp="1"/>
          </p:cNvSpPr>
          <p:nvPr>
            <p:ph type="body" idx="1"/>
          </p:nvPr>
        </p:nvSpPr>
        <p:spPr/>
        <p:txBody>
          <a:bodyPr/>
          <a:lstStyle/>
          <a:p>
            <a:pPr>
              <a:defRPr/>
            </a:pPr>
            <a:r>
              <a:rPr lang="en-US" b="1">
                <a:solidFill>
                  <a:srgbClr val="000000"/>
                </a:solidFill>
              </a:rPr>
              <a:t>Older adults</a:t>
            </a:r>
            <a:endParaRPr lang="en-US" dirty="0">
              <a:solidFill>
                <a:srgbClr val="000000"/>
              </a:solidFill>
            </a:endParaRPr>
          </a:p>
          <a:p>
            <a:pPr>
              <a:defRPr/>
            </a:pPr>
            <a:endParaRPr lang="en-US" dirty="0">
              <a:solidFill>
                <a:srgbClr val="000000"/>
              </a:solidFill>
            </a:endParaRPr>
          </a:p>
          <a:p>
            <a:pPr marL="171450" indent="-171450">
              <a:buFont typeface="Symbol"/>
              <a:buChar char="•"/>
              <a:defRPr/>
            </a:pPr>
            <a:r>
              <a:rPr lang="en-US">
                <a:solidFill>
                  <a:srgbClr val="000000"/>
                </a:solidFill>
              </a:rPr>
              <a:t>Explain why ODHS must screen each older adult individually rather than assuming they are exempt or non-exempt.</a:t>
            </a:r>
            <a:endParaRPr lang="en-US" dirty="0">
              <a:solidFill>
                <a:srgbClr val="000000"/>
              </a:solidFill>
            </a:endParaRPr>
          </a:p>
          <a:p>
            <a:pPr marL="171450" indent="-171450">
              <a:buFont typeface="Symbol"/>
              <a:buChar char="•"/>
              <a:defRPr/>
            </a:pPr>
            <a:r>
              <a:rPr lang="en-US">
                <a:solidFill>
                  <a:srgbClr val="000000"/>
                </a:solidFill>
              </a:rPr>
              <a:t>Emphasize that ODHS will have a conversation about a person’s ability to obtain or maintain employment.  This may include physical, mental or behavior challenges. </a:t>
            </a:r>
            <a:endParaRPr lang="en-US" dirty="0">
              <a:solidFill>
                <a:srgbClr val="000000"/>
              </a:solidFill>
            </a:endParaRPr>
          </a:p>
          <a:p>
            <a:pPr marL="171450" indent="-171450">
              <a:buFont typeface="Symbol"/>
              <a:buChar char="•"/>
              <a:defRPr/>
            </a:pPr>
            <a:r>
              <a:rPr lang="en-US" dirty="0">
                <a:solidFill>
                  <a:srgbClr val="000000"/>
                </a:solidFill>
              </a:rPr>
              <a:t>In most situations, verification will not be required and ODHS will accept the individual’s statement.</a:t>
            </a:r>
          </a:p>
          <a:p>
            <a:pPr marL="171450" indent="-171450">
              <a:buFont typeface="Symbol"/>
              <a:buChar char="•"/>
              <a:defRPr/>
            </a:pPr>
            <a:r>
              <a:rPr lang="en-US">
                <a:solidFill>
                  <a:srgbClr val="000000"/>
                </a:solidFill>
              </a:rPr>
              <a:t>ODHS encourages individuals to connect with ODHS about being eligible for exemptions.</a:t>
            </a:r>
            <a:endParaRPr lang="en-US" dirty="0">
              <a:solidFill>
                <a:srgbClr val="000000"/>
              </a:solidFill>
            </a:endParaRPr>
          </a:p>
          <a:p>
            <a:pPr>
              <a:spcBef>
                <a:spcPts val="0"/>
              </a:spcBef>
              <a:spcAft>
                <a:spcPts val="0"/>
              </a:spcAft>
              <a:defRPr/>
            </a:pPr>
            <a:endParaRPr lang="en-US" sz="1200" b="1" i="0" u="none" strike="noStrike" kern="120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4" name="Slide Number Placeholder 3">
            <a:extLst>
              <a:ext uri="{FF2B5EF4-FFF2-40B4-BE49-F238E27FC236}">
                <a16:creationId xmlns:a16="http://schemas.microsoft.com/office/drawing/2014/main" id="{72228803-0BF6-FE9A-ADBE-484D3C05BF1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2736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1" dirty="0">
                <a:ea typeface="Calibri"/>
                <a:cs typeface="Calibri"/>
              </a:rPr>
              <a:t>Free food events: </a:t>
            </a:r>
            <a:r>
              <a:rPr lang="en-US" dirty="0">
                <a:hlinkClick r:id="rId3"/>
              </a:rPr>
              <a:t>https://www.oregon.gov/odhs/food/pages/free-food-events.aspx</a:t>
            </a:r>
          </a:p>
          <a:p>
            <a:pPr marL="171450" indent="-171450">
              <a:buFont typeface="Arial"/>
              <a:buChar char="•"/>
            </a:pPr>
            <a:r>
              <a:rPr lang="en-US" dirty="0">
                <a:ea typeface="Calibri"/>
                <a:cs typeface="Calibri"/>
              </a:rPr>
              <a:t>Needfood.oregon.gov</a:t>
            </a:r>
          </a:p>
          <a:p>
            <a:pPr marL="171450" indent="-171450">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7029DFB3-1228-4781-A62F-2DBD5EC7D260}" type="slidenum">
              <a:rPr lang="en-US"/>
              <a:t>12</a:t>
            </a:fld>
            <a:endParaRPr lang="en-US"/>
          </a:p>
        </p:txBody>
      </p:sp>
    </p:spTree>
    <p:extLst>
      <p:ext uri="{BB962C8B-B14F-4D97-AF65-F5344CB8AC3E}">
        <p14:creationId xmlns:p14="http://schemas.microsoft.com/office/powerpoint/2010/main" val="3007103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pPr marL="171450" indent="-171450">
              <a:buFont typeface="Arial"/>
              <a:buChar char="•"/>
            </a:pPr>
            <a:r>
              <a:rPr lang="en-US" dirty="0">
                <a:ea typeface="Calibri"/>
                <a:cs typeface="Calibri"/>
              </a:rPr>
              <a:t>Partner newsletter: </a:t>
            </a:r>
            <a:r>
              <a:rPr lang="en-US" dirty="0">
                <a:hlinkClick r:id="rId3"/>
              </a:rPr>
              <a:t>https://public.govdelivery.com/accounts/ORDHS/subscriber/new?topic_id=ORDHS_833</a:t>
            </a:r>
          </a:p>
          <a:p>
            <a:pPr marL="171450" indent="-171450">
              <a:buFont typeface="Arial"/>
              <a:buChar char="•"/>
            </a:pPr>
            <a:r>
              <a:rPr lang="en-US" dirty="0">
                <a:ea typeface="Calibri"/>
                <a:cs typeface="Calibri"/>
              </a:rPr>
              <a:t>News alerts: </a:t>
            </a:r>
            <a:r>
              <a:rPr lang="en-US" dirty="0">
                <a:hlinkClick r:id="rId4"/>
              </a:rPr>
              <a:t>https://www.oregon.gov/odhs/news/pages/default.aspx</a:t>
            </a:r>
            <a:endParaRPr lang="en-US" dirty="0">
              <a:ea typeface="Calibri"/>
              <a:cs typeface="Calibri"/>
              <a:hlinkClick r:id="rId4"/>
            </a:endParaRPr>
          </a:p>
          <a:p>
            <a:pPr marL="171450" indent="-171450">
              <a:buFont typeface="Arial"/>
              <a:buChar char="•"/>
            </a:pPr>
            <a:r>
              <a:rPr lang="en-US" dirty="0">
                <a:ea typeface="Calibri"/>
                <a:cs typeface="Calibri"/>
              </a:rPr>
              <a:t>Email community engagement team: </a:t>
            </a:r>
            <a:r>
              <a:rPr lang="en-US" dirty="0">
                <a:hlinkClick r:id="rId5"/>
              </a:rPr>
              <a:t>communitypartners@odhsoha.oregon.gov</a:t>
            </a:r>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1000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5465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4"/>
              </a:spcAft>
              <a:defRPr/>
            </a:pPr>
            <a:r>
              <a:rPr lang="en-US" dirty="0">
                <a:solidFill>
                  <a:srgbClr val="000000"/>
                </a:solidFill>
              </a:rPr>
              <a:t>The Supplemental Nutrition Assistance Program (SNAP) is the nation’s most effective anti-hunger program. It plays a critical role in reducing poverty, improving health and economic outcomes, supporting people who are paid low wages, and serving as the first line of defense against hunger during economic downturns. </a:t>
            </a:r>
          </a:p>
          <a:p>
            <a:pPr>
              <a:lnSpc>
                <a:spcPct val="107000"/>
              </a:lnSpc>
              <a:spcAft>
                <a:spcPts val="824"/>
              </a:spcAft>
              <a:defRPr/>
            </a:pPr>
            <a:endParaRPr lang="en-US" dirty="0">
              <a:solidFill>
                <a:srgbClr val="000000"/>
              </a:solidFill>
              <a:ea typeface="Calibri"/>
              <a:cs typeface="Calibri"/>
            </a:endParaRPr>
          </a:p>
          <a:p>
            <a:pPr>
              <a:lnSpc>
                <a:spcPct val="107000"/>
              </a:lnSpc>
              <a:spcAft>
                <a:spcPts val="824"/>
              </a:spcAft>
              <a:defRPr/>
            </a:pPr>
            <a:r>
              <a:rPr lang="en-US" dirty="0">
                <a:solidFill>
                  <a:srgbClr val="000000"/>
                </a:solidFill>
              </a:rPr>
              <a:t>In Oregon, SNAP helps 757,700 Oregonians put food on their tables – that’s about 18% of the population or 1 in every 6 people in our state.   </a:t>
            </a:r>
            <a:endParaRPr lang="en-US" dirty="0">
              <a:solidFill>
                <a:srgbClr val="444444"/>
              </a:solidFill>
            </a:endParaRPr>
          </a:p>
          <a:p>
            <a:pPr>
              <a:lnSpc>
                <a:spcPct val="107000"/>
              </a:lnSpc>
              <a:spcAft>
                <a:spcPts val="824"/>
              </a:spcAft>
              <a:defRPr/>
            </a:pPr>
            <a:r>
              <a:rPr lang="en-US" dirty="0">
                <a:solidFill>
                  <a:srgbClr val="000000"/>
                </a:solidFill>
              </a:rPr>
              <a:t>Those 757K Oregonians are part of 450K households across the state.  You can see, the majority of Oregonians receiving SNAP benefits are in rural or frontier areas of the state.</a:t>
            </a:r>
            <a:endParaRPr lang="en-US" dirty="0"/>
          </a:p>
          <a:p>
            <a:pPr>
              <a:lnSpc>
                <a:spcPct val="107000"/>
              </a:lnSpc>
              <a:spcAft>
                <a:spcPts val="824"/>
              </a:spcAft>
              <a:defRPr/>
            </a:pPr>
            <a:endParaRPr lang="en-US" dirty="0">
              <a:solidFill>
                <a:srgbClr val="000000"/>
              </a:solidFill>
            </a:endParaRPr>
          </a:p>
          <a:p>
            <a:pPr marL="171450" indent="-171450">
              <a:buFont typeface="Symbol"/>
              <a:buChar char="•"/>
              <a:defRPr/>
            </a:pPr>
            <a:r>
              <a:rPr lang="en-US" dirty="0">
                <a:solidFill>
                  <a:srgbClr val="000000"/>
                </a:solidFill>
              </a:rPr>
              <a:t>More than 54% of Oregon SNAP participants are in households with children.</a:t>
            </a:r>
            <a:endParaRPr lang="en-US" dirty="0">
              <a:solidFill>
                <a:srgbClr val="000000"/>
              </a:solidFill>
              <a:ea typeface="Calibri" panose="020F0502020204030204"/>
              <a:cs typeface="Calibri" panose="020F0502020204030204"/>
            </a:endParaRPr>
          </a:p>
          <a:p>
            <a:pPr marL="171450" indent="-171450">
              <a:buFont typeface="Symbol"/>
              <a:buChar char="•"/>
              <a:defRPr/>
            </a:pPr>
            <a:r>
              <a:rPr lang="en-US" dirty="0">
                <a:solidFill>
                  <a:srgbClr val="000000"/>
                </a:solidFill>
              </a:rPr>
              <a:t>More than 37% are in households with members who are older adults or have disabilities.</a:t>
            </a:r>
            <a:endParaRPr lang="en-US" dirty="0">
              <a:solidFill>
                <a:srgbClr val="000000"/>
              </a:solidFill>
              <a:ea typeface="Calibri" panose="020F0502020204030204"/>
              <a:cs typeface="Calibri" panose="020F0502020204030204"/>
            </a:endParaRPr>
          </a:p>
          <a:p>
            <a:pPr marL="171450" indent="-171450">
              <a:buFont typeface="Symbol"/>
              <a:buChar char="•"/>
              <a:defRPr/>
            </a:pPr>
            <a:r>
              <a:rPr lang="en-US" dirty="0">
                <a:solidFill>
                  <a:srgbClr val="000000"/>
                </a:solidFill>
              </a:rPr>
              <a:t>35% of participating Oregon households have income at or below 50% of the poverty line</a:t>
            </a:r>
            <a:endParaRPr lang="en-US" dirty="0"/>
          </a:p>
          <a:p>
            <a:pPr>
              <a:lnSpc>
                <a:spcPct val="107000"/>
              </a:lnSpc>
              <a:spcAft>
                <a:spcPts val="824"/>
              </a:spcAft>
              <a:defRPr/>
            </a:pPr>
            <a:endParaRPr lang="en-US" dirty="0">
              <a:solidFill>
                <a:srgbClr val="000000"/>
              </a:solidFill>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60193"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0193"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4237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24"/>
              </a:spcAft>
              <a:buClrTx/>
              <a:buSzTx/>
              <a:buFontTx/>
              <a:buNone/>
              <a:tabLst/>
              <a:defRPr/>
            </a:pPr>
            <a:endParaRPr kumimoji="0" lang="en-US" sz="1200" b="1"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endParaRPr>
          </a:p>
          <a:p>
            <a:r>
              <a:rPr lang="en-US" dirty="0"/>
              <a:t>In Oregon, an average of $183 per month in SNAP is issued out to each individual participant, which includes over 130,000 people ages 65 and older.</a:t>
            </a:r>
            <a:endParaRPr lang="en-US" b="0"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8492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AE722-DD0B-BC5C-3D41-D58C3DB415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969487-6B37-85EB-1DDA-A9607FFDE9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6A8261-11CE-A8FE-5372-50BB8651EB17}"/>
              </a:ext>
            </a:extLst>
          </p:cNvPr>
          <p:cNvSpPr>
            <a:spLocks noGrp="1"/>
          </p:cNvSpPr>
          <p:nvPr>
            <p:ph type="body" idx="1"/>
          </p:nvPr>
        </p:nvSpPr>
        <p:spPr/>
        <p:txBody>
          <a:bodyPr/>
          <a:lstStyle/>
          <a:p>
            <a:pPr marL="171450" indent="-171450">
              <a:buFont typeface="Arial"/>
              <a:buChar char="•"/>
              <a:defRPr/>
            </a:pPr>
            <a:r>
              <a:rPr lang="en-US" dirty="0">
                <a:solidFill>
                  <a:srgbClr val="184E49"/>
                </a:solidFill>
              </a:rPr>
              <a:t>During the shutdown, food benefits were stopped for 1 in 8 people across the U.S.—the first time this had happened in SNAP’s 60-year history. In Oregon, where 1 in 6 people rely on SNAP to buy food, this created an urgent need.  </a:t>
            </a:r>
            <a:endParaRPr lang="en-US" dirty="0">
              <a:solidFill>
                <a:srgbClr val="000000"/>
              </a:solidFill>
            </a:endParaRPr>
          </a:p>
          <a:p>
            <a:pPr marL="171450" indent="-171450">
              <a:buFont typeface="Arial"/>
              <a:buChar char="•"/>
              <a:defRPr/>
            </a:pPr>
            <a:r>
              <a:rPr lang="en-US" dirty="0">
                <a:solidFill>
                  <a:srgbClr val="184E49"/>
                </a:solidFill>
              </a:rPr>
              <a:t>Governor Tina Kotek acted quickly to make sure Oregonians didn’t go hungry. In a very short window between federal court rulings, she directed ODHS to </a:t>
            </a:r>
            <a:r>
              <a:rPr lang="en-US" u="sng" dirty="0">
                <a:solidFill>
                  <a:srgbClr val="184E49"/>
                </a:solidFill>
                <a:hlinkClick r:id="rId3"/>
              </a:rPr>
              <a:t>issue full November SNAP benefits</a:t>
            </a:r>
            <a:r>
              <a:rPr lang="en-US" dirty="0">
                <a:solidFill>
                  <a:srgbClr val="184E49"/>
                </a:solidFill>
              </a:rPr>
              <a:t> to all eligible Oregonians on November 7. Her fast and decisive leadership made Oregon one of the first states in the nation to get food benefits out during the shutdown, helping families keep food on the table.  </a:t>
            </a:r>
          </a:p>
          <a:p>
            <a:pPr marL="171450" indent="-171450">
              <a:buFont typeface="Arial"/>
              <a:buChar char="•"/>
              <a:defRPr/>
            </a:pPr>
            <a:r>
              <a:rPr lang="en-US" dirty="0">
                <a:solidFill>
                  <a:srgbClr val="184E49"/>
                </a:solidFill>
              </a:rPr>
              <a:t>As of Thursday, Nov. 13 SNAP has resumed normal operations  </a:t>
            </a:r>
          </a:p>
          <a:p>
            <a:pPr marL="171450" indent="-171450">
              <a:buFont typeface="Arial"/>
              <a:buChar char="•"/>
              <a:defRPr/>
            </a:pPr>
            <a:r>
              <a:rPr lang="en-US" dirty="0">
                <a:solidFill>
                  <a:srgbClr val="184E49"/>
                </a:solidFill>
              </a:rPr>
              <a:t>On Nov. 13, ODHS also received a </a:t>
            </a:r>
            <a:r>
              <a:rPr lang="en-US" u="sng" dirty="0">
                <a:solidFill>
                  <a:srgbClr val="184E49"/>
                </a:solidFill>
                <a:hlinkClick r:id="rId4"/>
              </a:rPr>
              <a:t>federal memo</a:t>
            </a:r>
            <a:r>
              <a:rPr lang="en-US">
                <a:solidFill>
                  <a:srgbClr val="184E49"/>
                </a:solidFill>
              </a:rPr>
              <a:t> from the Food and Nutrition Service confirming that full federal funding for SNAP was restored.  </a:t>
            </a:r>
            <a:endParaRPr lang="en-US" dirty="0">
              <a:solidFill>
                <a:srgbClr val="184E49"/>
              </a:solidFill>
            </a:endParaRPr>
          </a:p>
          <a:p>
            <a:pPr marL="171450" indent="-171450">
              <a:buFont typeface="Arial"/>
              <a:buChar char="•"/>
              <a:defRPr/>
            </a:pPr>
            <a:r>
              <a:rPr lang="en-US" dirty="0">
                <a:solidFill>
                  <a:srgbClr val="184E49"/>
                </a:solidFill>
              </a:rPr>
              <a:t>It’s important to mention that the recent shutdown did </a:t>
            </a:r>
            <a:r>
              <a:rPr lang="en-US" b="1" dirty="0">
                <a:solidFill>
                  <a:srgbClr val="184E49"/>
                </a:solidFill>
              </a:rPr>
              <a:t>not</a:t>
            </a:r>
            <a:r>
              <a:rPr lang="en-US" dirty="0">
                <a:solidFill>
                  <a:srgbClr val="184E49"/>
                </a:solidFill>
              </a:rPr>
              <a:t> change new federal SNAP rules about eligibility or work requirements. Those rules are still going into effect. Some may have seen a reduction or loss of food benefits in November because of the new eligibility rules and thought the change was related to the shutdown. Anyone who thinks they did not get the right amount of November SNAP needs to contact ODHS.   </a:t>
            </a:r>
            <a:endParaRPr lang="en-US">
              <a:solidFill>
                <a:srgbClr val="184E49"/>
              </a:solidFill>
              <a:ea typeface="Calibri"/>
              <a:cs typeface="Calibri"/>
            </a:endParaRPr>
          </a:p>
          <a:p>
            <a:pPr marL="0" marR="0" lvl="0" indent="0" algn="l" defTabSz="914400">
              <a:lnSpc>
                <a:spcPct val="107000"/>
              </a:lnSpc>
              <a:spcBef>
                <a:spcPts val="0"/>
              </a:spcBef>
              <a:spcAft>
                <a:spcPts val="824"/>
              </a:spcAft>
              <a:buClrTx/>
              <a:buSzTx/>
              <a:buFontTx/>
              <a:buNone/>
              <a:tabLst/>
              <a:defRPr/>
            </a:pPr>
            <a:endParaRPr lang="en-US" b="1" dirty="0">
              <a:solidFill>
                <a:srgbClr val="184E49"/>
              </a:solidFill>
              <a:latin typeface="Noto Sans" panose="020B0502040504020204" pitchFamily="34" charset="0"/>
              <a:ea typeface="Noto Sans" panose="020B0502040504020204" pitchFamily="34" charset="0"/>
              <a:cs typeface="Noto Sans" panose="020B0502040504020204" pitchFamily="34" charset="0"/>
            </a:endParaRPr>
          </a:p>
        </p:txBody>
      </p:sp>
      <p:sp>
        <p:nvSpPr>
          <p:cNvPr id="4" name="Slide Number Placeholder 3">
            <a:extLst>
              <a:ext uri="{FF2B5EF4-FFF2-40B4-BE49-F238E27FC236}">
                <a16:creationId xmlns:a16="http://schemas.microsoft.com/office/drawing/2014/main" id="{2038101B-FB62-8E61-199F-61720092654E}"/>
              </a:ext>
            </a:extLst>
          </p:cNvPr>
          <p:cNvSpPr>
            <a:spLocks noGrp="1"/>
          </p:cNvSpPr>
          <p:nvPr>
            <p:ph type="sldNum" sz="quarter" idx="5"/>
          </p:nvPr>
        </p:nvSpPr>
        <p:spPr/>
        <p:txBody>
          <a:bodyPr/>
          <a:lstStyle/>
          <a:p>
            <a:pPr marL="0" marR="0" lvl="0" indent="0" algn="r" defTabSz="960193"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0193"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2790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solidFill>
                  <a:srgbClr val="000000"/>
                </a:solidFill>
              </a:rPr>
              <a:t>The Governor’s emergency declaration from our governor is still currently in place through December:</a:t>
            </a:r>
            <a:r>
              <a:rPr lang="en-US" dirty="0">
                <a:solidFill>
                  <a:srgbClr val="184E49"/>
                </a:solidFill>
              </a:rPr>
              <a:t> </a:t>
            </a:r>
          </a:p>
          <a:p>
            <a:pPr>
              <a:defRPr/>
            </a:pPr>
            <a:r>
              <a:rPr lang="en-US" dirty="0">
                <a:solidFill>
                  <a:srgbClr val="184E49"/>
                </a:solidFill>
              </a:rPr>
              <a:t> </a:t>
            </a:r>
            <a:endParaRPr lang="en-US" dirty="0">
              <a:solidFill>
                <a:srgbClr val="184E49"/>
              </a:solidFill>
              <a:ea typeface="Calibri"/>
              <a:cs typeface="Calibri"/>
            </a:endParaRPr>
          </a:p>
          <a:p>
            <a:pPr>
              <a:defRPr/>
            </a:pPr>
            <a:r>
              <a:rPr lang="en-US" dirty="0">
                <a:solidFill>
                  <a:srgbClr val="000000"/>
                </a:solidFill>
              </a:rPr>
              <a:t>In response to the emergency declaration:</a:t>
            </a:r>
            <a:r>
              <a:rPr lang="en-US" dirty="0">
                <a:solidFill>
                  <a:srgbClr val="184E49"/>
                </a:solidFill>
              </a:rPr>
              <a:t> </a:t>
            </a:r>
            <a:endParaRPr lang="en-US" dirty="0">
              <a:solidFill>
                <a:srgbClr val="184E49"/>
              </a:solidFill>
              <a:ea typeface="Calibri"/>
              <a:cs typeface="Calibri"/>
            </a:endParaRPr>
          </a:p>
          <a:p>
            <a:pPr>
              <a:defRPr/>
            </a:pPr>
            <a:r>
              <a:rPr lang="en-US" dirty="0">
                <a:solidFill>
                  <a:srgbClr val="184E49"/>
                </a:solidFill>
              </a:rPr>
              <a:t> </a:t>
            </a:r>
            <a:endParaRPr lang="en-US" dirty="0">
              <a:solidFill>
                <a:srgbClr val="184E49"/>
              </a:solidFill>
              <a:ea typeface="Calibri"/>
              <a:cs typeface="Calibri"/>
            </a:endParaRPr>
          </a:p>
          <a:p>
            <a:pPr marL="171450" indent="-171450">
              <a:buFont typeface="Symbol"/>
              <a:buChar char="•"/>
              <a:defRPr/>
            </a:pPr>
            <a:r>
              <a:rPr lang="en-US" dirty="0">
                <a:solidFill>
                  <a:srgbClr val="000000"/>
                </a:solidFill>
              </a:rPr>
              <a:t>ODHS' incident management team has been coordinating a statewide response to the food emergency </a:t>
            </a:r>
            <a:r>
              <a:rPr lang="en-US" dirty="0">
                <a:solidFill>
                  <a:srgbClr val="184E49"/>
                </a:solidFill>
              </a:rPr>
              <a:t> </a:t>
            </a:r>
            <a:endParaRPr lang="en-US" dirty="0">
              <a:solidFill>
                <a:srgbClr val="184E49"/>
              </a:solidFill>
              <a:ea typeface="Calibri"/>
              <a:cs typeface="Calibri"/>
            </a:endParaRPr>
          </a:p>
          <a:p>
            <a:pPr marL="171450" indent="-171450">
              <a:buFont typeface="Symbol"/>
              <a:buChar char="•"/>
              <a:defRPr/>
            </a:pPr>
            <a:r>
              <a:rPr lang="en-US" dirty="0">
                <a:solidFill>
                  <a:srgbClr val="000000"/>
                </a:solidFill>
              </a:rPr>
              <a:t>The Governor’s Office directed ODHS to distribute $1 million in emergency food assistance, to be equitably allocated among the Nine Federally Recognized Tribes of Oregon. This funding is in addition to the $5 million being allocated to the Oregon Food Bank to support broader food access efforts statewide.  </a:t>
            </a:r>
            <a:r>
              <a:rPr lang="en-US" dirty="0">
                <a:solidFill>
                  <a:srgbClr val="184E49"/>
                </a:solidFill>
              </a:rPr>
              <a:t> </a:t>
            </a:r>
            <a:endParaRPr lang="en-US" dirty="0">
              <a:solidFill>
                <a:srgbClr val="184E49"/>
              </a:solidFill>
              <a:ea typeface="Calibri"/>
              <a:cs typeface="Calibri"/>
            </a:endParaRPr>
          </a:p>
          <a:p>
            <a:pPr marL="171450" indent="-171450">
              <a:buFont typeface="Symbol"/>
              <a:buChar char="•"/>
              <a:defRPr/>
            </a:pPr>
            <a:r>
              <a:rPr lang="en-US" dirty="0">
                <a:solidFill>
                  <a:srgbClr val="000000"/>
                </a:solidFill>
              </a:rPr>
              <a:t>A statewide food donation campaign is underway and continuing as an additional layer of support </a:t>
            </a:r>
            <a:r>
              <a:rPr lang="en-US" dirty="0">
                <a:solidFill>
                  <a:srgbClr val="184E49"/>
                </a:solidFill>
              </a:rPr>
              <a:t> </a:t>
            </a:r>
            <a:endParaRPr lang="en-US" dirty="0">
              <a:solidFill>
                <a:srgbClr val="184E49"/>
              </a:solidFill>
              <a:ea typeface="Calibri"/>
              <a:cs typeface="Calibri"/>
            </a:endParaRPr>
          </a:p>
          <a:p>
            <a:pPr marL="171450" indent="-171450">
              <a:buFont typeface="Symbol"/>
              <a:buChar char="•"/>
              <a:defRPr/>
            </a:pPr>
            <a:r>
              <a:rPr lang="en-US" dirty="0">
                <a:solidFill>
                  <a:srgbClr val="000000"/>
                </a:solidFill>
              </a:rPr>
              <a:t>With the emergency declaration came also an encouragement for communities across Oregon to continue supporting food banks and pantries with donations and mobilizing together to help our community members with additional food support in this time of need. </a:t>
            </a:r>
            <a:r>
              <a:rPr lang="en-US" dirty="0">
                <a:solidFill>
                  <a:srgbClr val="184E49"/>
                </a:solidFill>
              </a:rPr>
              <a:t> </a:t>
            </a:r>
            <a:endParaRPr lang="en-US" dirty="0">
              <a:solidFill>
                <a:srgbClr val="184E49"/>
              </a:solidFill>
              <a:ea typeface="Calibri"/>
              <a:cs typeface="Calibri"/>
            </a:endParaRPr>
          </a:p>
          <a:p>
            <a:pPr marL="171450" indent="-171450">
              <a:buFont typeface="Symbol"/>
              <a:buChar char="•"/>
              <a:defRPr/>
            </a:pPr>
            <a:r>
              <a:rPr lang="en-US" dirty="0">
                <a:solidFill>
                  <a:srgbClr val="000000"/>
                </a:solidFill>
              </a:rPr>
              <a:t>Thank you to each of you (and all those within your organizations) for the ways you are helping to make sure our communities remain fed</a:t>
            </a:r>
            <a:r>
              <a:rPr lang="en-US" dirty="0">
                <a:solidFill>
                  <a:srgbClr val="184E49"/>
                </a:solidFill>
              </a:rPr>
              <a:t> </a:t>
            </a:r>
            <a:endParaRPr lang="en-US" dirty="0">
              <a:solidFill>
                <a:srgbClr val="184E49"/>
              </a:solidFill>
              <a:ea typeface="Calibri"/>
              <a:cs typeface="Calibri"/>
            </a:endParaRPr>
          </a:p>
          <a:p>
            <a:pPr marL="0" marR="0" lvl="0" indent="0" algn="l" defTabSz="914400">
              <a:lnSpc>
                <a:spcPct val="107000"/>
              </a:lnSpc>
              <a:spcBef>
                <a:spcPts val="0"/>
              </a:spcBef>
              <a:spcAft>
                <a:spcPts val="824"/>
              </a:spcAft>
              <a:buClrTx/>
              <a:buSzTx/>
              <a:buFontTx/>
              <a:buNone/>
              <a:tabLst/>
              <a:defRPr/>
            </a:pPr>
            <a:endParaRPr lang="en-US" sz="1200" b="1" i="0" u="none" strike="noStrike" kern="1200" cap="none" spc="0" normalizeH="0" baseline="0" noProof="0" dirty="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4" name="Slide Number Placeholder 3"/>
          <p:cNvSpPr>
            <a:spLocks noGrp="1"/>
          </p:cNvSpPr>
          <p:nvPr>
            <p:ph type="sldNum" sz="quarter" idx="5"/>
          </p:nvPr>
        </p:nvSpPr>
        <p:spPr/>
        <p:txBody>
          <a:bodyPr/>
          <a:lstStyle/>
          <a:p>
            <a:pPr marL="0" marR="0" lvl="0" indent="0" algn="r" defTabSz="960193"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0193"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1488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DBBB4-CC4A-A834-34E8-243696A66A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A754DA-7A0A-0CC1-6886-C5FA7474CE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EF9632-35B2-71D5-BAB6-7E1F6D7B989F}"/>
              </a:ext>
            </a:extLst>
          </p:cNvPr>
          <p:cNvSpPr>
            <a:spLocks noGrp="1"/>
          </p:cNvSpPr>
          <p:nvPr>
            <p:ph type="body" idx="1"/>
          </p:nvPr>
        </p:nvSpPr>
        <p:spPr/>
        <p:txBody>
          <a:bodyPr/>
          <a:lstStyle/>
          <a:p>
            <a:pPr marL="285750" indent="-285750">
              <a:buFont typeface="Symbol"/>
              <a:buChar char="•"/>
              <a:defRPr/>
            </a:pPr>
            <a:r>
              <a:rPr lang="en-US" dirty="0">
                <a:solidFill>
                  <a:srgbClr val="000000"/>
                </a:solidFill>
              </a:rPr>
              <a:t>When November benefits went out, we received many reports of upticks in electronic benefit theft. </a:t>
            </a:r>
            <a:r>
              <a:rPr lang="en-US" dirty="0">
                <a:solidFill>
                  <a:srgbClr val="184E49"/>
                </a:solidFill>
              </a:rPr>
              <a:t> </a:t>
            </a:r>
          </a:p>
          <a:p>
            <a:pPr marL="285750" indent="-285750">
              <a:buFont typeface="Symbol"/>
              <a:buChar char="•"/>
              <a:defRPr/>
            </a:pPr>
            <a:r>
              <a:rPr lang="en-US" dirty="0">
                <a:solidFill>
                  <a:srgbClr val="000000"/>
                </a:solidFill>
              </a:rPr>
              <a:t>Criminals are using methods like skimming devices, internet scams and fake websites to steal card numbers and personal identification numbers (PIN). Once they have this information, they can drain food and cash benefits from a person’s card. </a:t>
            </a:r>
            <a:endParaRPr lang="en-US" dirty="0">
              <a:solidFill>
                <a:srgbClr val="000000"/>
              </a:solidFill>
              <a:ea typeface="Calibri"/>
              <a:cs typeface="Calibri"/>
            </a:endParaRPr>
          </a:p>
          <a:p>
            <a:pPr marL="285750" indent="-285750">
              <a:buFont typeface="Symbol"/>
              <a:buChar char="•"/>
              <a:defRPr/>
            </a:pPr>
            <a:r>
              <a:rPr lang="en-US" dirty="0">
                <a:solidFill>
                  <a:srgbClr val="000000"/>
                </a:solidFill>
              </a:rPr>
              <a:t>ODHS recommends that everyone with an EBT card take steps to keep their benefits secure. You can find simple tips on our website. </a:t>
            </a:r>
            <a:r>
              <a:rPr lang="en-US" dirty="0">
                <a:solidFill>
                  <a:srgbClr val="184E49"/>
                </a:solidFill>
              </a:rPr>
              <a:t> </a:t>
            </a:r>
            <a:endParaRPr lang="en-US" dirty="0">
              <a:solidFill>
                <a:srgbClr val="184E49"/>
              </a:solidFill>
              <a:ea typeface="Calibri"/>
              <a:cs typeface="Calibri"/>
            </a:endParaRPr>
          </a:p>
          <a:p>
            <a:pPr marL="0" marR="0" lvl="0" indent="0" algn="l" defTabSz="914400">
              <a:lnSpc>
                <a:spcPct val="100000"/>
              </a:lnSpc>
              <a:spcBef>
                <a:spcPct val="30000"/>
              </a:spcBef>
              <a:spcAft>
                <a:spcPct val="0"/>
              </a:spcAft>
              <a:buClrTx/>
              <a:buSzTx/>
              <a:buFontTx/>
              <a:buNone/>
              <a:tabLst/>
              <a:defRPr/>
            </a:pPr>
            <a:endParaRPr lang="en-US" sz="1200" b="1" dirty="0">
              <a:solidFill>
                <a:srgbClr val="184E49"/>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Symbol"/>
              <a:buChar char="•"/>
            </a:pPr>
            <a:r>
              <a:rPr lang="en-US" dirty="0"/>
              <a:t>The federal funding to replace benefits ran out on Dec. 21, 2024, and ODHS is no longer authorized to replace stolen SNAP benefits.  </a:t>
            </a:r>
            <a:endParaRPr lang="en-US" dirty="0">
              <a:ea typeface="Calibri"/>
              <a:cs typeface="Calibri"/>
            </a:endParaRPr>
          </a:p>
          <a:p>
            <a:pPr marL="285750" indent="-285750">
              <a:buFont typeface="Symbol"/>
              <a:buChar char="•"/>
            </a:pPr>
            <a:r>
              <a:rPr lang="en-US" dirty="0"/>
              <a:t>ODHS can replace Temporary Assistance for Needy Families (TANF) benefits that are lost due to fraud. TANF families who believe benefits have been stole from their EBT card should contact ODHS to request replacement benefits within 30 days of the benefits being stolen.  </a:t>
            </a:r>
          </a:p>
          <a:p>
            <a:pPr marL="285750" indent="-285750">
              <a:buFont typeface="Symbol"/>
              <a:buChar char="•"/>
            </a:pPr>
            <a:r>
              <a:rPr lang="en-US"/>
              <a:t>Again, information about how to protect EBT cards and benefits is on our website at https://www.oregon.gov/odhs/benefits/pages/protect.aspx. The webpage includes a downloadable wallet card, flyer and brochure in several languages for partners to share in your own communications.  </a:t>
            </a:r>
            <a:endParaRPr lang="en-US">
              <a:ea typeface="Calibri" panose="020F0502020204030204"/>
              <a:cs typeface="Calibri" panose="020F0502020204030204"/>
            </a:endParaRPr>
          </a:p>
          <a:p>
            <a:endParaRPr lang="en-US" b="1" dirty="0">
              <a:latin typeface="Aptos"/>
              <a:ea typeface="Aptos" panose="020B0004020202020204" pitchFamily="34" charset="0"/>
              <a:cs typeface="Aptos" panose="020B0004020202020204" pitchFamily="34" charset="0"/>
            </a:endParaRPr>
          </a:p>
        </p:txBody>
      </p:sp>
      <p:sp>
        <p:nvSpPr>
          <p:cNvPr id="4" name="Slide Number Placeholder 3">
            <a:extLst>
              <a:ext uri="{FF2B5EF4-FFF2-40B4-BE49-F238E27FC236}">
                <a16:creationId xmlns:a16="http://schemas.microsoft.com/office/drawing/2014/main" id="{FF84A5D7-D8A3-E4D7-5E97-8C8847A4A8D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9630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148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7029DFB3-1228-4781-A62F-2DBD5EC7D260}" type="slidenum">
              <a:rPr lang="en-US"/>
              <a:t>8</a:t>
            </a:fld>
            <a:endParaRPr lang="en-US"/>
          </a:p>
        </p:txBody>
      </p:sp>
    </p:spTree>
    <p:extLst>
      <p:ext uri="{BB962C8B-B14F-4D97-AF65-F5344CB8AC3E}">
        <p14:creationId xmlns:p14="http://schemas.microsoft.com/office/powerpoint/2010/main" val="3971782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i="0" u="none" strike="noStrike" kern="1200" cap="none" spc="0" normalizeH="0" baseline="0" noProof="0" dirty="0">
              <a:ln>
                <a:noFill/>
              </a:ln>
              <a:solidFill>
                <a:srgbClr val="000000"/>
              </a:solidFill>
              <a:effectLst/>
              <a:uLnTx/>
              <a:uFillTx/>
              <a:latin typeface="Arial Narrow"/>
            </a:endParaRPr>
          </a:p>
          <a:p>
            <a:r>
              <a:rPr lang="en-US" dirty="0"/>
              <a:t>ABAWD stands for “able-bodied adult without dependents.” Federal law requires ABAWDs to meet additional work requirements to receive SNAP benefits for more than three months in a 36-month period. </a:t>
            </a:r>
          </a:p>
          <a:p>
            <a:endParaRPr lang="en-US" dirty="0"/>
          </a:p>
          <a:p>
            <a:r>
              <a:rPr lang="en-US" dirty="0"/>
              <a:t>They must participate in qualifying work activities for at least 80 hours a month, be granted an exclusion or reside in an area with a waiver approved by the USDA. </a:t>
            </a:r>
          </a:p>
          <a:p>
            <a:endParaRPr lang="en-US" dirty="0"/>
          </a:p>
          <a:p>
            <a:r>
              <a:rPr lang="en-US" dirty="0"/>
              <a:t>HR1 implementation in Oregon is affecting these SNAP work rules in the following areas:  </a:t>
            </a:r>
          </a:p>
          <a:p>
            <a:endParaRPr lang="en-US" dirty="0"/>
          </a:p>
          <a:p>
            <a:pPr marL="171450" indent="-171450">
              <a:buFont typeface="Symbol"/>
              <a:buChar char="•"/>
            </a:pPr>
            <a:r>
              <a:rPr lang="en-US" b="1" dirty="0"/>
              <a:t>More individuals subject to work rules</a:t>
            </a:r>
            <a:r>
              <a:rPr lang="en-US" dirty="0"/>
              <a:t>: The upper age threshold would increase to 65, meaning many currently exempt adults aged 55–64 would now need to comply. The age of dependents is also decreasing to no children under 14 years of age (from the prior 18) </a:t>
            </a:r>
          </a:p>
          <a:p>
            <a:pPr marL="171450" indent="-171450">
              <a:buFont typeface="Symbol"/>
              <a:buChar char="•"/>
            </a:pPr>
            <a:r>
              <a:rPr lang="en-US" b="1" dirty="0"/>
              <a:t>Harder for the state to waive requirements</a:t>
            </a:r>
            <a:r>
              <a:rPr lang="en-US" dirty="0"/>
              <a:t>: Removal of “insufficient jobs” criterion and shift to county-level unemployment assessments reduces flexibility for rural or economically distressed counties. </a:t>
            </a:r>
          </a:p>
          <a:p>
            <a:pPr marL="171450" indent="-171450">
              <a:buFont typeface="Symbol"/>
              <a:buChar char="•"/>
            </a:pPr>
            <a:r>
              <a:rPr lang="en-US" b="1" dirty="0"/>
              <a:t>Reduced state flexibility and administrative burden</a:t>
            </a:r>
            <a:r>
              <a:rPr lang="en-US" dirty="0"/>
              <a:t>: Fewer discretionary exemptions allowed and no rollover—less ability to adapt strategically. </a:t>
            </a:r>
          </a:p>
          <a:p>
            <a:pPr marL="0" indent="0">
              <a:buFont typeface="Arial" panose="020B0604020202020204" pitchFamily="34" charset="0"/>
              <a:buNone/>
            </a:pPr>
            <a:endParaRPr lang="en-US" sz="1200" b="1" dirty="0">
              <a:latin typeface="Times"/>
              <a:cs typeface="Times"/>
            </a:endParaRPr>
          </a:p>
          <a:p>
            <a:r>
              <a:rPr lang="en-US" b="1"/>
              <a:t>How ABAWD will work</a:t>
            </a:r>
            <a:endParaRPr lang="en-US"/>
          </a:p>
          <a:p>
            <a:pPr marL="285750" indent="-285750">
              <a:buFont typeface="Symbol"/>
              <a:buChar char="•"/>
            </a:pPr>
            <a:r>
              <a:rPr lang="en-US" dirty="0"/>
              <a:t>Starting December 1, every person with an ABAWD status across Oregon must meet </a:t>
            </a:r>
            <a:r>
              <a:rPr lang="en-US" u="sng" dirty="0">
                <a:hlinkClick r:id="rId3"/>
              </a:rPr>
              <a:t>work requirements</a:t>
            </a:r>
            <a:r>
              <a:rPr lang="en-US" dirty="0"/>
              <a:t> to keep SNAP for longer than three months. </a:t>
            </a:r>
            <a:endParaRPr lang="en-US" dirty="0">
              <a:ea typeface="Calibri"/>
              <a:cs typeface="Calibri"/>
            </a:endParaRPr>
          </a:p>
          <a:p>
            <a:pPr marL="742950" lvl="1" indent="-285750">
              <a:buFont typeface="Courier New"/>
              <a:buChar char="○"/>
            </a:pPr>
            <a:r>
              <a:rPr lang="en-US" dirty="0"/>
              <a:t>No Oregon county currently is exempt</a:t>
            </a:r>
            <a:endParaRPr lang="en-US" dirty="0">
              <a:ea typeface="Calibri"/>
              <a:cs typeface="Calibri"/>
            </a:endParaRPr>
          </a:p>
          <a:p>
            <a:pPr marL="457200">
              <a:buFont typeface="Arial"/>
              <a:buChar char="•"/>
            </a:pPr>
            <a:r>
              <a:rPr lang="en-US" b="1"/>
              <a:t>Applying the work rules </a:t>
            </a:r>
            <a:endParaRPr lang="en-US" dirty="0"/>
          </a:p>
          <a:p>
            <a:pPr>
              <a:buFont typeface="Symbol"/>
              <a:buChar char="•"/>
            </a:pPr>
            <a:r>
              <a:rPr lang="en-US" b="1"/>
              <a:t>Case by case screening - </a:t>
            </a:r>
            <a:r>
              <a:rPr lang="en-US"/>
              <a:t>Reassure partners that ODHS will screen each adult that connects with ODHS in the ABAWD age range, for possible exemptions.</a:t>
            </a:r>
            <a:endParaRPr lang="en-US" dirty="0"/>
          </a:p>
          <a:p>
            <a:pPr>
              <a:buFont typeface="Arial"/>
              <a:buChar char="•"/>
            </a:pPr>
            <a:endParaRPr lang="en-US" dirty="0"/>
          </a:p>
          <a:p>
            <a:pPr>
              <a:buFont typeface="Symbol"/>
              <a:buChar char="•"/>
            </a:pPr>
            <a:r>
              <a:rPr lang="en-US"/>
              <a:t>If someone does not meet an exemption and the ABAWD Work Rules apply, they are required to do 80 hours of work activities a month through:</a:t>
            </a:r>
            <a:endParaRPr lang="en-US" dirty="0"/>
          </a:p>
          <a:p>
            <a:pPr lvl="1">
              <a:buFont typeface="Courier New"/>
              <a:buChar char="○"/>
            </a:pPr>
            <a:r>
              <a:rPr lang="en-US"/>
              <a:t>Paid employment (including self-employment)</a:t>
            </a:r>
            <a:endParaRPr lang="en-US" dirty="0"/>
          </a:p>
          <a:p>
            <a:pPr lvl="1">
              <a:buFont typeface="Courier New"/>
              <a:buChar char="○"/>
            </a:pPr>
            <a:r>
              <a:rPr lang="en-US"/>
              <a:t>Unpaid work activities (such as bartering or volunteering)</a:t>
            </a:r>
            <a:endParaRPr lang="en-US" dirty="0"/>
          </a:p>
          <a:p>
            <a:pPr lvl="1">
              <a:buFont typeface="Courier New"/>
              <a:buChar char="○"/>
            </a:pPr>
            <a:r>
              <a:rPr lang="en-US"/>
              <a:t>Participating in the ABAWD program with Oregon Employment Department </a:t>
            </a:r>
            <a:endParaRPr lang="en-US" dirty="0"/>
          </a:p>
          <a:p>
            <a:pPr lvl="1">
              <a:buFont typeface="Courier New"/>
              <a:buChar char="○"/>
            </a:pPr>
            <a:r>
              <a:rPr lang="en-US"/>
              <a:t>A combination of work and other activities</a:t>
            </a:r>
            <a:endParaRPr lang="en-US" dirty="0"/>
          </a:p>
          <a:p>
            <a:pPr lvl="1">
              <a:buFont typeface="Arial"/>
              <a:buChar char="•"/>
            </a:pPr>
            <a:endParaRPr lang="en-US" dirty="0"/>
          </a:p>
          <a:p>
            <a:pPr>
              <a:buFont typeface="Symbol"/>
              <a:buChar char="•"/>
            </a:pPr>
            <a:r>
              <a:rPr lang="en-US" dirty="0"/>
              <a:t>Each month a counting month is added to a case, the individual will receive a notice informing them:</a:t>
            </a:r>
          </a:p>
          <a:p>
            <a:pPr lvl="1">
              <a:buFont typeface="Courier New"/>
              <a:buChar char="○"/>
            </a:pPr>
            <a:r>
              <a:rPr lang="en-US" dirty="0"/>
              <a:t>Which counting month they have received</a:t>
            </a:r>
          </a:p>
          <a:p>
            <a:pPr lvl="1">
              <a:buFont typeface="Courier New"/>
              <a:buChar char="○"/>
            </a:pPr>
            <a:r>
              <a:rPr lang="en-US" dirty="0"/>
              <a:t>information on how to meet the work requirements </a:t>
            </a:r>
          </a:p>
          <a:p>
            <a:pPr lvl="1">
              <a:buFont typeface="Courier New"/>
              <a:buChar char="○"/>
            </a:pPr>
            <a:r>
              <a:rPr lang="en-US" dirty="0"/>
              <a:t>Ways to meet an exemption</a:t>
            </a:r>
          </a:p>
          <a:p>
            <a:pPr lvl="1">
              <a:buFont typeface="Courier New"/>
              <a:buChar char="○"/>
            </a:pPr>
            <a:r>
              <a:rPr lang="en-US" dirty="0"/>
              <a:t>How to contact ODHS </a:t>
            </a:r>
          </a:p>
          <a:p>
            <a:pPr lvl="1">
              <a:buFont typeface="Arial"/>
              <a:buChar char="•"/>
            </a:pPr>
            <a:endParaRPr lang="en-US" dirty="0"/>
          </a:p>
          <a:p>
            <a:pPr>
              <a:buFont typeface="Symbol"/>
              <a:buChar char="•"/>
            </a:pPr>
            <a:r>
              <a:rPr lang="en-US" dirty="0"/>
              <a:t>Encourage partners to tell clients to stay engaged with ODHS, renew on time, and respond to notices so their exemption or activity status can be verified.</a:t>
            </a:r>
          </a:p>
          <a:p>
            <a:pPr>
              <a:buFont typeface="Arial"/>
              <a:buChar char="•"/>
            </a:pPr>
            <a:endParaRPr lang="en-US" dirty="0">
              <a:solidFill>
                <a:srgbClr val="242424"/>
              </a:solidFill>
            </a:endParaRPr>
          </a:p>
          <a:p>
            <a:pPr>
              <a:buFont typeface="Symbol"/>
              <a:buChar char="•"/>
            </a:pPr>
            <a:r>
              <a:rPr lang="en-US" dirty="0">
                <a:solidFill>
                  <a:srgbClr val="242424"/>
                </a:solidFill>
              </a:rPr>
              <a:t>ABAWD exemptions remain on the case for the full certification period or until a change is reported that impacts the eligibility for the exemption. </a:t>
            </a:r>
          </a:p>
          <a:p>
            <a:pPr>
              <a:buFont typeface="Arial"/>
              <a:buChar char="•"/>
            </a:pPr>
            <a:endParaRPr lang="en-US" dirty="0">
              <a:solidFill>
                <a:srgbClr val="242424"/>
              </a:solidFill>
            </a:endParaRPr>
          </a:p>
          <a:p>
            <a:pPr>
              <a:buFont typeface="Arial"/>
              <a:buChar char="•"/>
            </a:pPr>
            <a:r>
              <a:rPr lang="en-US" b="1" dirty="0">
                <a:solidFill>
                  <a:srgbClr val="242424"/>
                </a:solidFill>
              </a:rPr>
              <a:t>Opportunities for people with ABAWD Status</a:t>
            </a:r>
            <a:endParaRPr lang="en-US" dirty="0">
              <a:solidFill>
                <a:srgbClr val="242424"/>
              </a:solidFill>
            </a:endParaRPr>
          </a:p>
          <a:p>
            <a:pPr>
              <a:buFont typeface="Arial"/>
              <a:buChar char="•"/>
            </a:pPr>
            <a:endParaRPr lang="en-US" dirty="0">
              <a:solidFill>
                <a:srgbClr val="242424"/>
              </a:solidFill>
            </a:endParaRPr>
          </a:p>
          <a:p>
            <a:pPr>
              <a:buFont typeface="Symbol"/>
              <a:buChar char="•"/>
            </a:pPr>
            <a:r>
              <a:rPr lang="en-US" dirty="0"/>
              <a:t>When a SNAP participant with an ABAWD status goes to their Oregon Employment Department appointment at a local WorkSource Center, they will be assigned a dedicated Employment Specialist who will help create their ABAWD case plan.</a:t>
            </a:r>
          </a:p>
          <a:p>
            <a:pPr>
              <a:buFont typeface="Symbol"/>
              <a:buChar char="•"/>
            </a:pPr>
            <a:r>
              <a:rPr lang="en-US" dirty="0"/>
              <a:t>Case plans may include working with STEP providers or other workforce partners.</a:t>
            </a:r>
          </a:p>
          <a:p>
            <a:pPr>
              <a:buFont typeface="Symbol"/>
              <a:buChar char="•"/>
            </a:pPr>
            <a:r>
              <a:rPr lang="en-US" dirty="0"/>
              <a:t>Oregon Employment Department offers a vast array of employment, training, and educational services at no charge to individual.</a:t>
            </a:r>
          </a:p>
          <a:p>
            <a:pPr>
              <a:buFont typeface="Symbol"/>
              <a:buChar char="•"/>
            </a:pPr>
            <a:r>
              <a:rPr lang="en-US" dirty="0"/>
              <a:t>Each person will receive individualized support to be successful in their employment goals, which may include access to virtual services, transportation support, tuition, and other items as needed. </a:t>
            </a:r>
          </a:p>
          <a:p>
            <a:pPr marL="742950" lvl="1" indent="-285750">
              <a:buFont typeface="Courier New"/>
              <a:buChar char="○"/>
            </a:pPr>
            <a:endParaRPr lang="en-US" sz="1200" dirty="0">
              <a:latin typeface="Calibri"/>
              <a:ea typeface="Calibri"/>
              <a:cs typeface="Calibri"/>
            </a:endParaRPr>
          </a:p>
          <a:p>
            <a:endParaRPr lang="en-US" b="1" dirty="0">
              <a:latin typeface="Arial Narrow"/>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0830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3EADC-FA06-4311-9C7E-8EE2BED88A60}"/>
              </a:ext>
            </a:extLst>
          </p:cNvPr>
          <p:cNvSpPr>
            <a:spLocks noGrp="1"/>
          </p:cNvSpPr>
          <p:nvPr userDrawn="1">
            <p:ph type="ctrTitle" hasCustomPrompt="1"/>
          </p:nvPr>
        </p:nvSpPr>
        <p:spPr>
          <a:xfrm>
            <a:off x="946484" y="3985900"/>
            <a:ext cx="10299032" cy="2533433"/>
          </a:xfrm>
          <a:prstGeom prst="rect">
            <a:avLst/>
          </a:prstGeom>
        </p:spPr>
        <p:txBody>
          <a:bodyPr anchor="ctr">
            <a:normAutofit/>
          </a:bodyPr>
          <a:lstStyle>
            <a:lvl1pPr algn="ctr">
              <a:lnSpc>
                <a:spcPct val="100000"/>
              </a:lnSpc>
              <a:defRPr sz="4500" b="1" kern="0" baseline="0">
                <a:solidFill>
                  <a:schemeClr val="tx1"/>
                </a:solidFill>
                <a:latin typeface="Noto Sans ExtraBold" panose="020B0502040504020204" pitchFamily="34" charset="0"/>
                <a:ea typeface="Noto Sans ExtraBold" panose="020B0502040504020204" pitchFamily="34" charset="0"/>
                <a:cs typeface="Noto Sans ExtraBold" panose="020B0502040504020204" pitchFamily="34" charset="0"/>
              </a:defRPr>
            </a:lvl1pPr>
          </a:lstStyle>
          <a:p>
            <a:r>
              <a:rPr lang="en-US"/>
              <a:t>Insert title</a:t>
            </a:r>
          </a:p>
        </p:txBody>
      </p:sp>
      <p:sp>
        <p:nvSpPr>
          <p:cNvPr id="15" name="Text Placeholder 14">
            <a:extLst>
              <a:ext uri="{FF2B5EF4-FFF2-40B4-BE49-F238E27FC236}">
                <a16:creationId xmlns:a16="http://schemas.microsoft.com/office/drawing/2014/main" id="{36FD5649-EFD0-4143-B2F7-F53BD0B94110}"/>
              </a:ext>
            </a:extLst>
          </p:cNvPr>
          <p:cNvSpPr>
            <a:spLocks noGrp="1"/>
          </p:cNvSpPr>
          <p:nvPr>
            <p:ph type="body" sz="quarter" idx="13" hasCustomPrompt="1"/>
          </p:nvPr>
        </p:nvSpPr>
        <p:spPr>
          <a:xfrm>
            <a:off x="7703804" y="1406912"/>
            <a:ext cx="3516312" cy="412465"/>
          </a:xfrm>
        </p:spPr>
        <p:txBody>
          <a:bodyPr anchor="ctr">
            <a:normAutofit/>
          </a:bodyPr>
          <a:lstStyle>
            <a:lvl1pPr marL="0" indent="0" algn="r">
              <a:buNone/>
              <a:defRPr sz="1800" b="1">
                <a:solidFill>
                  <a:schemeClr val="tx1"/>
                </a:solidFill>
              </a:defRPr>
            </a:lvl1pPr>
          </a:lstStyle>
          <a:p>
            <a:pPr lvl="0"/>
            <a:r>
              <a:rPr lang="en-US"/>
              <a:t>Insert date</a:t>
            </a:r>
          </a:p>
        </p:txBody>
      </p:sp>
      <p:sp>
        <p:nvSpPr>
          <p:cNvPr id="10" name="Picture Placeholder 9" descr="Add image description">
            <a:extLst>
              <a:ext uri="{FF2B5EF4-FFF2-40B4-BE49-F238E27FC236}">
                <a16:creationId xmlns:a16="http://schemas.microsoft.com/office/drawing/2014/main" id="{272F0411-C0E4-920F-C7ED-78F65DB0E38F}"/>
              </a:ext>
            </a:extLst>
          </p:cNvPr>
          <p:cNvSpPr>
            <a:spLocks noGrp="1"/>
          </p:cNvSpPr>
          <p:nvPr>
            <p:ph type="pic" sz="quarter" idx="15"/>
          </p:nvPr>
        </p:nvSpPr>
        <p:spPr>
          <a:xfrm>
            <a:off x="956380" y="2055783"/>
            <a:ext cx="3392999" cy="1712913"/>
          </a:xfrm>
        </p:spPr>
        <p:txBody>
          <a:bodyPr/>
          <a:lstStyle>
            <a:lvl1pPr marL="0" indent="0">
              <a:lnSpc>
                <a:spcPct val="100000"/>
              </a:lnSpc>
              <a:buNone/>
              <a:defRPr/>
            </a:lvl1pPr>
          </a:lstStyle>
          <a:p>
            <a:r>
              <a:rPr lang="en-US"/>
              <a:t>Click icon to add picture</a:t>
            </a:r>
          </a:p>
        </p:txBody>
      </p:sp>
      <p:sp>
        <p:nvSpPr>
          <p:cNvPr id="11" name="Picture Placeholder 9" descr="Add image description">
            <a:extLst>
              <a:ext uri="{FF2B5EF4-FFF2-40B4-BE49-F238E27FC236}">
                <a16:creationId xmlns:a16="http://schemas.microsoft.com/office/drawing/2014/main" id="{3AE78D6F-C495-BDBE-CC92-B81EB3C8C9FE}"/>
              </a:ext>
            </a:extLst>
          </p:cNvPr>
          <p:cNvSpPr>
            <a:spLocks noGrp="1"/>
          </p:cNvSpPr>
          <p:nvPr>
            <p:ph type="pic" sz="quarter" idx="16"/>
          </p:nvPr>
        </p:nvSpPr>
        <p:spPr>
          <a:xfrm>
            <a:off x="4398941" y="2056022"/>
            <a:ext cx="3392999" cy="1712913"/>
          </a:xfrm>
        </p:spPr>
        <p:txBody>
          <a:bodyPr/>
          <a:lstStyle>
            <a:lvl1pPr marL="0" indent="0">
              <a:lnSpc>
                <a:spcPct val="100000"/>
              </a:lnSpc>
              <a:buNone/>
              <a:defRPr/>
            </a:lvl1pPr>
          </a:lstStyle>
          <a:p>
            <a:r>
              <a:rPr lang="en-US"/>
              <a:t>Click icon to add picture</a:t>
            </a:r>
          </a:p>
        </p:txBody>
      </p:sp>
      <p:sp>
        <p:nvSpPr>
          <p:cNvPr id="12" name="Picture Placeholder 9" descr="Add image description">
            <a:extLst>
              <a:ext uri="{FF2B5EF4-FFF2-40B4-BE49-F238E27FC236}">
                <a16:creationId xmlns:a16="http://schemas.microsoft.com/office/drawing/2014/main" id="{4E403786-A2E3-696F-3EB8-F55067E51333}"/>
              </a:ext>
            </a:extLst>
          </p:cNvPr>
          <p:cNvSpPr>
            <a:spLocks noGrp="1"/>
          </p:cNvSpPr>
          <p:nvPr>
            <p:ph type="pic" sz="quarter" idx="17"/>
          </p:nvPr>
        </p:nvSpPr>
        <p:spPr>
          <a:xfrm>
            <a:off x="7841502" y="2056260"/>
            <a:ext cx="3392999" cy="1712913"/>
          </a:xfrm>
        </p:spPr>
        <p:txBody>
          <a:bodyPr/>
          <a:lstStyle>
            <a:lvl1pPr marL="0" indent="0">
              <a:lnSpc>
                <a:spcPct val="100000"/>
              </a:lnSpc>
              <a:buNone/>
              <a:defRPr/>
            </a:lvl1pPr>
          </a:lstStyle>
          <a:p>
            <a:r>
              <a:rPr lang="en-US"/>
              <a:t>Click icon to add picture</a:t>
            </a:r>
          </a:p>
        </p:txBody>
      </p:sp>
      <p:sp>
        <p:nvSpPr>
          <p:cNvPr id="14" name="Rectangle 13">
            <a:extLst>
              <a:ext uri="{FF2B5EF4-FFF2-40B4-BE49-F238E27FC236}">
                <a16:creationId xmlns:a16="http://schemas.microsoft.com/office/drawing/2014/main" id="{8556A702-FFD4-0FF6-B226-426189D70DC3}"/>
              </a:ext>
              <a:ext uri="{C183D7F6-B498-43B3-948B-1728B52AA6E4}">
                <adec:decorative xmlns:adec="http://schemas.microsoft.com/office/drawing/2017/decorative" val="1"/>
              </a:ext>
            </a:extLst>
          </p:cNvPr>
          <p:cNvSpPr/>
          <p:nvPr userDrawn="1"/>
        </p:nvSpPr>
        <p:spPr bwMode="auto">
          <a:xfrm>
            <a:off x="946484" y="1406912"/>
            <a:ext cx="10299032" cy="68344"/>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16" name="Rectangle 15">
            <a:extLst>
              <a:ext uri="{FF2B5EF4-FFF2-40B4-BE49-F238E27FC236}">
                <a16:creationId xmlns:a16="http://schemas.microsoft.com/office/drawing/2014/main" id="{D2C18A6C-66C4-F8A0-D074-14C521219AE5}"/>
              </a:ext>
              <a:ext uri="{C183D7F6-B498-43B3-948B-1728B52AA6E4}">
                <adec:decorative xmlns:adec="http://schemas.microsoft.com/office/drawing/2017/decorative" val="1"/>
              </a:ext>
            </a:extLst>
          </p:cNvPr>
          <p:cNvSpPr/>
          <p:nvPr userDrawn="1"/>
        </p:nvSpPr>
        <p:spPr bwMode="auto">
          <a:xfrm>
            <a:off x="946484" y="374650"/>
            <a:ext cx="10299032" cy="96391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pic>
        <p:nvPicPr>
          <p:cNvPr id="17" name="Picture 16" descr="Oregon Department of Human Services Logo">
            <a:extLst>
              <a:ext uri="{FF2B5EF4-FFF2-40B4-BE49-F238E27FC236}">
                <a16:creationId xmlns:a16="http://schemas.microsoft.com/office/drawing/2014/main" id="{CC6B874F-D0EA-60E3-8BA6-17C2B59997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0342" y="471784"/>
            <a:ext cx="4311316" cy="780058"/>
          </a:xfrm>
          <a:prstGeom prst="rect">
            <a:avLst/>
          </a:prstGeom>
        </p:spPr>
      </p:pic>
    </p:spTree>
    <p:extLst>
      <p:ext uri="{BB962C8B-B14F-4D97-AF65-F5344CB8AC3E}">
        <p14:creationId xmlns:p14="http://schemas.microsoft.com/office/powerpoint/2010/main" val="276064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3EADC-FA06-4311-9C7E-8EE2BED88A60}"/>
              </a:ext>
            </a:extLst>
          </p:cNvPr>
          <p:cNvSpPr>
            <a:spLocks noGrp="1"/>
          </p:cNvSpPr>
          <p:nvPr userDrawn="1">
            <p:ph type="ctrTitle" hasCustomPrompt="1"/>
          </p:nvPr>
        </p:nvSpPr>
        <p:spPr>
          <a:xfrm>
            <a:off x="946484" y="3985900"/>
            <a:ext cx="10299032" cy="2533433"/>
          </a:xfrm>
          <a:prstGeom prst="rect">
            <a:avLst/>
          </a:prstGeom>
        </p:spPr>
        <p:txBody>
          <a:bodyPr anchor="ctr">
            <a:normAutofit/>
          </a:bodyPr>
          <a:lstStyle>
            <a:lvl1pPr algn="ctr">
              <a:lnSpc>
                <a:spcPct val="100000"/>
              </a:lnSpc>
              <a:defRPr sz="4500" b="1" kern="0" baseline="0">
                <a:solidFill>
                  <a:schemeClr val="tx1"/>
                </a:solidFill>
                <a:latin typeface="Noto Sans ExtraBold" panose="020B0502040504020204" pitchFamily="34" charset="0"/>
                <a:ea typeface="Noto Sans ExtraBold" panose="020B0502040504020204" pitchFamily="34" charset="0"/>
                <a:cs typeface="Noto Sans ExtraBold" panose="020B0502040504020204" pitchFamily="34" charset="0"/>
              </a:defRPr>
            </a:lvl1pPr>
          </a:lstStyle>
          <a:p>
            <a:r>
              <a:rPr lang="en-US"/>
              <a:t>Insert title</a:t>
            </a:r>
          </a:p>
        </p:txBody>
      </p:sp>
      <p:sp>
        <p:nvSpPr>
          <p:cNvPr id="15" name="Text Placeholder 14">
            <a:extLst>
              <a:ext uri="{FF2B5EF4-FFF2-40B4-BE49-F238E27FC236}">
                <a16:creationId xmlns:a16="http://schemas.microsoft.com/office/drawing/2014/main" id="{36FD5649-EFD0-4143-B2F7-F53BD0B94110}"/>
              </a:ext>
            </a:extLst>
          </p:cNvPr>
          <p:cNvSpPr>
            <a:spLocks noGrp="1"/>
          </p:cNvSpPr>
          <p:nvPr>
            <p:ph type="body" sz="quarter" idx="13" hasCustomPrompt="1"/>
          </p:nvPr>
        </p:nvSpPr>
        <p:spPr>
          <a:xfrm>
            <a:off x="7703804" y="1406912"/>
            <a:ext cx="3516312" cy="412465"/>
          </a:xfrm>
        </p:spPr>
        <p:txBody>
          <a:bodyPr anchor="ctr">
            <a:normAutofit/>
          </a:bodyPr>
          <a:lstStyle>
            <a:lvl1pPr marL="0" indent="0" algn="r">
              <a:buNone/>
              <a:defRPr sz="1800" b="1">
                <a:solidFill>
                  <a:schemeClr val="tx1"/>
                </a:solidFill>
              </a:defRPr>
            </a:lvl1pPr>
          </a:lstStyle>
          <a:p>
            <a:pPr lvl="0"/>
            <a:r>
              <a:rPr lang="en-US"/>
              <a:t>Insert date</a:t>
            </a:r>
          </a:p>
        </p:txBody>
      </p:sp>
      <p:sp>
        <p:nvSpPr>
          <p:cNvPr id="10" name="Picture Placeholder 9" descr="Add image description">
            <a:extLst>
              <a:ext uri="{FF2B5EF4-FFF2-40B4-BE49-F238E27FC236}">
                <a16:creationId xmlns:a16="http://schemas.microsoft.com/office/drawing/2014/main" id="{272F0411-C0E4-920F-C7ED-78F65DB0E38F}"/>
              </a:ext>
            </a:extLst>
          </p:cNvPr>
          <p:cNvSpPr>
            <a:spLocks noGrp="1"/>
          </p:cNvSpPr>
          <p:nvPr>
            <p:ph type="pic" sz="quarter" idx="15"/>
          </p:nvPr>
        </p:nvSpPr>
        <p:spPr>
          <a:xfrm>
            <a:off x="956380" y="2055783"/>
            <a:ext cx="3392999" cy="1712913"/>
          </a:xfrm>
        </p:spPr>
        <p:txBody>
          <a:bodyPr/>
          <a:lstStyle>
            <a:lvl1pPr marL="0" indent="0">
              <a:lnSpc>
                <a:spcPct val="100000"/>
              </a:lnSpc>
              <a:buNone/>
              <a:defRPr/>
            </a:lvl1pPr>
          </a:lstStyle>
          <a:p>
            <a:r>
              <a:rPr lang="en-US"/>
              <a:t>Click icon to add picture</a:t>
            </a:r>
          </a:p>
        </p:txBody>
      </p:sp>
      <p:sp>
        <p:nvSpPr>
          <p:cNvPr id="11" name="Picture Placeholder 9" descr="Add image description">
            <a:extLst>
              <a:ext uri="{FF2B5EF4-FFF2-40B4-BE49-F238E27FC236}">
                <a16:creationId xmlns:a16="http://schemas.microsoft.com/office/drawing/2014/main" id="{3AE78D6F-C495-BDBE-CC92-B81EB3C8C9FE}"/>
              </a:ext>
            </a:extLst>
          </p:cNvPr>
          <p:cNvSpPr>
            <a:spLocks noGrp="1"/>
          </p:cNvSpPr>
          <p:nvPr>
            <p:ph type="pic" sz="quarter" idx="16"/>
          </p:nvPr>
        </p:nvSpPr>
        <p:spPr>
          <a:xfrm>
            <a:off x="4398941" y="2056022"/>
            <a:ext cx="3392999" cy="1712913"/>
          </a:xfrm>
        </p:spPr>
        <p:txBody>
          <a:bodyPr/>
          <a:lstStyle>
            <a:lvl1pPr marL="0" indent="0">
              <a:lnSpc>
                <a:spcPct val="100000"/>
              </a:lnSpc>
              <a:buNone/>
              <a:defRPr/>
            </a:lvl1pPr>
          </a:lstStyle>
          <a:p>
            <a:r>
              <a:rPr lang="en-US"/>
              <a:t>Click icon to add picture</a:t>
            </a:r>
          </a:p>
        </p:txBody>
      </p:sp>
      <p:sp>
        <p:nvSpPr>
          <p:cNvPr id="12" name="Picture Placeholder 9" descr="Add image description">
            <a:extLst>
              <a:ext uri="{FF2B5EF4-FFF2-40B4-BE49-F238E27FC236}">
                <a16:creationId xmlns:a16="http://schemas.microsoft.com/office/drawing/2014/main" id="{4E403786-A2E3-696F-3EB8-F55067E51333}"/>
              </a:ext>
            </a:extLst>
          </p:cNvPr>
          <p:cNvSpPr>
            <a:spLocks noGrp="1"/>
          </p:cNvSpPr>
          <p:nvPr>
            <p:ph type="pic" sz="quarter" idx="17"/>
          </p:nvPr>
        </p:nvSpPr>
        <p:spPr>
          <a:xfrm>
            <a:off x="7841502" y="2056260"/>
            <a:ext cx="3392999" cy="1712913"/>
          </a:xfrm>
        </p:spPr>
        <p:txBody>
          <a:bodyPr/>
          <a:lstStyle>
            <a:lvl1pPr marL="0" indent="0">
              <a:lnSpc>
                <a:spcPct val="100000"/>
              </a:lnSpc>
              <a:buNone/>
              <a:defRPr/>
            </a:lvl1pPr>
          </a:lstStyle>
          <a:p>
            <a:r>
              <a:rPr lang="en-US"/>
              <a:t>Click icon to add picture</a:t>
            </a:r>
          </a:p>
        </p:txBody>
      </p:sp>
      <p:sp>
        <p:nvSpPr>
          <p:cNvPr id="14" name="Rectangle 13">
            <a:extLst>
              <a:ext uri="{FF2B5EF4-FFF2-40B4-BE49-F238E27FC236}">
                <a16:creationId xmlns:a16="http://schemas.microsoft.com/office/drawing/2014/main" id="{8556A702-FFD4-0FF6-B226-426189D70DC3}"/>
              </a:ext>
              <a:ext uri="{C183D7F6-B498-43B3-948B-1728B52AA6E4}">
                <adec:decorative xmlns:adec="http://schemas.microsoft.com/office/drawing/2017/decorative" val="1"/>
              </a:ext>
            </a:extLst>
          </p:cNvPr>
          <p:cNvSpPr/>
          <p:nvPr userDrawn="1"/>
        </p:nvSpPr>
        <p:spPr bwMode="auto">
          <a:xfrm>
            <a:off x="946484" y="1406912"/>
            <a:ext cx="10299032" cy="68344"/>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16" name="Rectangle 15">
            <a:extLst>
              <a:ext uri="{FF2B5EF4-FFF2-40B4-BE49-F238E27FC236}">
                <a16:creationId xmlns:a16="http://schemas.microsoft.com/office/drawing/2014/main" id="{D2C18A6C-66C4-F8A0-D074-14C521219AE5}"/>
              </a:ext>
              <a:ext uri="{C183D7F6-B498-43B3-948B-1728B52AA6E4}">
                <adec:decorative xmlns:adec="http://schemas.microsoft.com/office/drawing/2017/decorative" val="1"/>
              </a:ext>
            </a:extLst>
          </p:cNvPr>
          <p:cNvSpPr/>
          <p:nvPr userDrawn="1"/>
        </p:nvSpPr>
        <p:spPr bwMode="auto">
          <a:xfrm>
            <a:off x="946484" y="374650"/>
            <a:ext cx="10299032" cy="96391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pic>
        <p:nvPicPr>
          <p:cNvPr id="17" name="Picture 16" descr="Oregon Department of Human Services Logo">
            <a:extLst>
              <a:ext uri="{FF2B5EF4-FFF2-40B4-BE49-F238E27FC236}">
                <a16:creationId xmlns:a16="http://schemas.microsoft.com/office/drawing/2014/main" id="{CC6B874F-D0EA-60E3-8BA6-17C2B59997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40342" y="471784"/>
            <a:ext cx="4311316" cy="780058"/>
          </a:xfrm>
          <a:prstGeom prst="rect">
            <a:avLst/>
          </a:prstGeom>
        </p:spPr>
      </p:pic>
    </p:spTree>
    <p:extLst>
      <p:ext uri="{BB962C8B-B14F-4D97-AF65-F5344CB8AC3E}">
        <p14:creationId xmlns:p14="http://schemas.microsoft.com/office/powerpoint/2010/main" val="276064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70BDC1-ACB7-792E-89B5-DE9B006D561C}"/>
              </a:ext>
              <a:ext uri="{C183D7F6-B498-43B3-948B-1728B52AA6E4}">
                <adec:decorative xmlns:adec="http://schemas.microsoft.com/office/drawing/2017/decorative" val="1"/>
              </a:ext>
            </a:extLst>
          </p:cNvPr>
          <p:cNvSpPr/>
          <p:nvPr userDrawn="1"/>
        </p:nvSpPr>
        <p:spPr bwMode="auto">
          <a:xfrm>
            <a:off x="946484" y="1715045"/>
            <a:ext cx="10299032" cy="68344"/>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7" name="Rectangle 6">
            <a:extLst>
              <a:ext uri="{FF2B5EF4-FFF2-40B4-BE49-F238E27FC236}">
                <a16:creationId xmlns:a16="http://schemas.microsoft.com/office/drawing/2014/main" id="{7E51F903-5A82-3787-A055-CBA8E38BE21A}"/>
              </a:ext>
              <a:ext uri="{C183D7F6-B498-43B3-948B-1728B52AA6E4}">
                <adec:decorative xmlns:adec="http://schemas.microsoft.com/office/drawing/2017/decorative" val="1"/>
              </a:ext>
            </a:extLst>
          </p:cNvPr>
          <p:cNvSpPr/>
          <p:nvPr userDrawn="1"/>
        </p:nvSpPr>
        <p:spPr bwMode="auto">
          <a:xfrm>
            <a:off x="946484" y="922256"/>
            <a:ext cx="10299032" cy="7457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2" name="Title 1">
            <a:extLst>
              <a:ext uri="{FF2B5EF4-FFF2-40B4-BE49-F238E27FC236}">
                <a16:creationId xmlns:a16="http://schemas.microsoft.com/office/drawing/2014/main" id="{CB03EADC-FA06-4311-9C7E-8EE2BED88A60}"/>
              </a:ext>
            </a:extLst>
          </p:cNvPr>
          <p:cNvSpPr>
            <a:spLocks noGrp="1"/>
          </p:cNvSpPr>
          <p:nvPr userDrawn="1">
            <p:ph type="ctrTitle" hasCustomPrompt="1"/>
          </p:nvPr>
        </p:nvSpPr>
        <p:spPr>
          <a:xfrm>
            <a:off x="946484" y="3413938"/>
            <a:ext cx="10299032" cy="2533433"/>
          </a:xfrm>
          <a:prstGeom prst="rect">
            <a:avLst/>
          </a:prstGeom>
        </p:spPr>
        <p:txBody>
          <a:bodyPr anchor="ctr">
            <a:normAutofit/>
          </a:bodyPr>
          <a:lstStyle>
            <a:lvl1pPr algn="ctr">
              <a:lnSpc>
                <a:spcPct val="100000"/>
              </a:lnSpc>
              <a:defRPr sz="4700" b="1" kern="0" baseline="0">
                <a:solidFill>
                  <a:schemeClr val="tx1"/>
                </a:solidFill>
                <a:latin typeface="Aptos ExtraBold" panose="020B0004020202020204" pitchFamily="34" charset="0"/>
                <a:cs typeface="Arial" panose="020B0604020202020204" pitchFamily="34" charset="0"/>
              </a:defRPr>
            </a:lvl1pPr>
          </a:lstStyle>
          <a:p>
            <a:r>
              <a:rPr lang="en-US"/>
              <a:t>Insert Title 2</a:t>
            </a:r>
          </a:p>
        </p:txBody>
      </p:sp>
      <p:sp>
        <p:nvSpPr>
          <p:cNvPr id="15" name="Text Placeholder 14">
            <a:extLst>
              <a:ext uri="{FF2B5EF4-FFF2-40B4-BE49-F238E27FC236}">
                <a16:creationId xmlns:a16="http://schemas.microsoft.com/office/drawing/2014/main" id="{36FD5649-EFD0-4143-B2F7-F53BD0B94110}"/>
              </a:ext>
            </a:extLst>
          </p:cNvPr>
          <p:cNvSpPr>
            <a:spLocks noGrp="1"/>
          </p:cNvSpPr>
          <p:nvPr userDrawn="1">
            <p:ph type="body" sz="quarter" idx="13" hasCustomPrompt="1"/>
          </p:nvPr>
        </p:nvSpPr>
        <p:spPr>
          <a:xfrm>
            <a:off x="8824566" y="394950"/>
            <a:ext cx="2408250" cy="515679"/>
          </a:xfrm>
        </p:spPr>
        <p:txBody>
          <a:bodyPr anchor="ctr">
            <a:normAutofit/>
          </a:bodyPr>
          <a:lstStyle>
            <a:lvl1pPr marL="0" indent="0" algn="r">
              <a:buNone/>
              <a:defRPr sz="1800" b="1">
                <a:solidFill>
                  <a:schemeClr val="tx1"/>
                </a:solidFill>
              </a:defRPr>
            </a:lvl1pPr>
          </a:lstStyle>
          <a:p>
            <a:pPr lvl="0"/>
            <a:r>
              <a:rPr lang="en-US"/>
              <a:t>Insert date</a:t>
            </a:r>
          </a:p>
        </p:txBody>
      </p:sp>
      <p:pic>
        <p:nvPicPr>
          <p:cNvPr id="4" name="Picture 3" descr="Oregon Department of Human Services Logo">
            <a:extLst>
              <a:ext uri="{FF2B5EF4-FFF2-40B4-BE49-F238E27FC236}">
                <a16:creationId xmlns:a16="http://schemas.microsoft.com/office/drawing/2014/main" id="{0921A4BD-6BC4-B1F4-7EB0-9FF28AF823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7958" y="340382"/>
            <a:ext cx="3781346" cy="2618241"/>
          </a:xfrm>
          <a:prstGeom prst="rect">
            <a:avLst/>
          </a:prstGeom>
        </p:spPr>
      </p:pic>
    </p:spTree>
    <p:extLst>
      <p:ext uri="{BB962C8B-B14F-4D97-AF65-F5344CB8AC3E}">
        <p14:creationId xmlns:p14="http://schemas.microsoft.com/office/powerpoint/2010/main" val="50438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1"/>
        </a:solidFill>
        <a:effectLst/>
      </p:bgPr>
    </p:bg>
    <p:spTree>
      <p:nvGrpSpPr>
        <p:cNvPr id="1" name=""/>
        <p:cNvGrpSpPr/>
        <p:nvPr/>
      </p:nvGrpSpPr>
      <p:grpSpPr>
        <a:xfrm>
          <a:off x="0" y="0"/>
          <a:ext cx="0" cy="0"/>
          <a:chOff x="0" y="0"/>
          <a:chExt cx="0" cy="0"/>
        </a:xfrm>
      </p:grpSpPr>
      <p:sp>
        <p:nvSpPr>
          <p:cNvPr id="44" name="Picture Placeholder 43" descr="Add image description">
            <a:extLst>
              <a:ext uri="{FF2B5EF4-FFF2-40B4-BE49-F238E27FC236}">
                <a16:creationId xmlns:a16="http://schemas.microsoft.com/office/drawing/2014/main" id="{2FE7CAE9-154B-5F90-4988-304F2C213B1C}"/>
              </a:ext>
            </a:extLst>
          </p:cNvPr>
          <p:cNvSpPr>
            <a:spLocks noGrp="1"/>
          </p:cNvSpPr>
          <p:nvPr>
            <p:ph type="pic" sz="quarter" idx="16"/>
          </p:nvPr>
        </p:nvSpPr>
        <p:spPr>
          <a:xfrm>
            <a:off x="223552" y="188131"/>
            <a:ext cx="11744899" cy="3929843"/>
          </a:xfrm>
          <a:custGeom>
            <a:avLst/>
            <a:gdLst>
              <a:gd name="connsiteX0" fmla="*/ 5149675 w 11744899"/>
              <a:gd name="connsiteY0" fmla="*/ 3075556 h 3929843"/>
              <a:gd name="connsiteX1" fmla="*/ 6448945 w 11744899"/>
              <a:gd name="connsiteY1" fmla="*/ 3075556 h 3929843"/>
              <a:gd name="connsiteX2" fmla="*/ 6450884 w 11744899"/>
              <a:gd name="connsiteY2" fmla="*/ 3087740 h 3929843"/>
              <a:gd name="connsiteX3" fmla="*/ 5148311 w 11744899"/>
              <a:gd name="connsiteY3" fmla="*/ 3083804 h 3929843"/>
              <a:gd name="connsiteX4" fmla="*/ 7731872 w 11744899"/>
              <a:gd name="connsiteY4" fmla="*/ 0 h 3929843"/>
              <a:gd name="connsiteX5" fmla="*/ 11744899 w 11744899"/>
              <a:gd name="connsiteY5" fmla="*/ 0 h 3929843"/>
              <a:gd name="connsiteX6" fmla="*/ 11744899 w 11744899"/>
              <a:gd name="connsiteY6" fmla="*/ 3914776 h 3929843"/>
              <a:gd name="connsiteX7" fmla="*/ 7731873 w 11744899"/>
              <a:gd name="connsiteY7" fmla="*/ 3914775 h 3929843"/>
              <a:gd name="connsiteX8" fmla="*/ 7731872 w 11744899"/>
              <a:gd name="connsiteY8" fmla="*/ 3075556 h 3929843"/>
              <a:gd name="connsiteX9" fmla="*/ 6448945 w 11744899"/>
              <a:gd name="connsiteY9" fmla="*/ 3075556 h 3929843"/>
              <a:gd name="connsiteX10" fmla="*/ 6431007 w 11744899"/>
              <a:gd name="connsiteY10" fmla="*/ 2962865 h 3929843"/>
              <a:gd name="connsiteX11" fmla="*/ 5801443 w 11744899"/>
              <a:gd name="connsiteY11" fmla="*/ 2475288 h 3929843"/>
              <a:gd name="connsiteX12" fmla="*/ 5168942 w 11744899"/>
              <a:gd name="connsiteY12" fmla="*/ 2959051 h 3929843"/>
              <a:gd name="connsiteX13" fmla="*/ 5149675 w 11744899"/>
              <a:gd name="connsiteY13" fmla="*/ 3075556 h 3929843"/>
              <a:gd name="connsiteX14" fmla="*/ 3930756 w 11744899"/>
              <a:gd name="connsiteY14" fmla="*/ 3075556 h 3929843"/>
              <a:gd name="connsiteX15" fmla="*/ 3930755 w 11744899"/>
              <a:gd name="connsiteY15" fmla="*/ 3929843 h 3929843"/>
              <a:gd name="connsiteX16" fmla="*/ 1 w 11744899"/>
              <a:gd name="connsiteY16" fmla="*/ 3929843 h 3929843"/>
              <a:gd name="connsiteX17" fmla="*/ 0 w 11744899"/>
              <a:gd name="connsiteY17" fmla="*/ 15068 h 3929843"/>
              <a:gd name="connsiteX18" fmla="*/ 3830373 w 11744899"/>
              <a:gd name="connsiteY18" fmla="*/ 15069 h 3929843"/>
              <a:gd name="connsiteX19" fmla="*/ 3830373 w 11744899"/>
              <a:gd name="connsiteY19" fmla="*/ 15068 h 3929843"/>
              <a:gd name="connsiteX20" fmla="*/ 7731872 w 11744899"/>
              <a:gd name="connsiteY20" fmla="*/ 15069 h 39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744899" h="3929843">
                <a:moveTo>
                  <a:pt x="5149675" y="3075556"/>
                </a:moveTo>
                <a:lnTo>
                  <a:pt x="6448945" y="3075556"/>
                </a:lnTo>
                <a:lnTo>
                  <a:pt x="6450884" y="3087740"/>
                </a:lnTo>
                <a:lnTo>
                  <a:pt x="5148311" y="3083804"/>
                </a:lnTo>
                <a:close/>
                <a:moveTo>
                  <a:pt x="7731872" y="0"/>
                </a:moveTo>
                <a:lnTo>
                  <a:pt x="11744899" y="0"/>
                </a:lnTo>
                <a:lnTo>
                  <a:pt x="11744899" y="3914776"/>
                </a:lnTo>
                <a:lnTo>
                  <a:pt x="7731873" y="3914775"/>
                </a:lnTo>
                <a:lnTo>
                  <a:pt x="7731872" y="3075556"/>
                </a:lnTo>
                <a:lnTo>
                  <a:pt x="6448945" y="3075556"/>
                </a:lnTo>
                <a:lnTo>
                  <a:pt x="6431007" y="2962865"/>
                </a:lnTo>
                <a:cubicBezTo>
                  <a:pt x="6357713" y="2681488"/>
                  <a:pt x="6102512" y="2476197"/>
                  <a:pt x="5801443" y="2475288"/>
                </a:cubicBezTo>
                <a:cubicBezTo>
                  <a:pt x="5500373" y="2474378"/>
                  <a:pt x="5243935" y="2678122"/>
                  <a:pt x="5168942" y="2959051"/>
                </a:cubicBezTo>
                <a:lnTo>
                  <a:pt x="5149675" y="3075556"/>
                </a:lnTo>
                <a:lnTo>
                  <a:pt x="3930756" y="3075556"/>
                </a:lnTo>
                <a:lnTo>
                  <a:pt x="3930755" y="3929843"/>
                </a:lnTo>
                <a:lnTo>
                  <a:pt x="1" y="3929843"/>
                </a:lnTo>
                <a:lnTo>
                  <a:pt x="0" y="15068"/>
                </a:lnTo>
                <a:lnTo>
                  <a:pt x="3830373" y="15069"/>
                </a:lnTo>
                <a:lnTo>
                  <a:pt x="3830373" y="15068"/>
                </a:lnTo>
                <a:lnTo>
                  <a:pt x="7731872" y="15069"/>
                </a:lnTo>
                <a:close/>
              </a:path>
            </a:pathLst>
          </a:custGeom>
        </p:spPr>
        <p:txBody>
          <a:bodyPr wrap="square">
            <a:noAutofit/>
          </a:bodyPr>
          <a:lstStyle/>
          <a:p>
            <a:r>
              <a:rPr lang="en-US"/>
              <a:t>Click icon to add picture</a:t>
            </a:r>
          </a:p>
        </p:txBody>
      </p:sp>
      <p:sp>
        <p:nvSpPr>
          <p:cNvPr id="4" name="Rectangle 3">
            <a:extLst>
              <a:ext uri="{FF2B5EF4-FFF2-40B4-BE49-F238E27FC236}">
                <a16:creationId xmlns:a16="http://schemas.microsoft.com/office/drawing/2014/main" id="{2D9097E9-A1CC-2882-18B2-64793E1D11B2}"/>
              </a:ext>
              <a:ext uri="{C183D7F6-B498-43B3-948B-1728B52AA6E4}">
                <adec:decorative xmlns:adec="http://schemas.microsoft.com/office/drawing/2017/decorative" val="1"/>
              </a:ext>
            </a:extLst>
          </p:cNvPr>
          <p:cNvSpPr/>
          <p:nvPr userDrawn="1"/>
        </p:nvSpPr>
        <p:spPr>
          <a:xfrm>
            <a:off x="0" y="4305081"/>
            <a:ext cx="12190701" cy="1538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9" name="Rectangle 8">
            <a:extLst>
              <a:ext uri="{FF2B5EF4-FFF2-40B4-BE49-F238E27FC236}">
                <a16:creationId xmlns:a16="http://schemas.microsoft.com/office/drawing/2014/main" id="{719BFC8B-6F61-7DD5-F3C5-D45D2D57AF05}"/>
              </a:ext>
              <a:ext uri="{C183D7F6-B498-43B3-948B-1728B52AA6E4}">
                <adec:decorative xmlns:adec="http://schemas.microsoft.com/office/drawing/2017/decorative" val="1"/>
              </a:ext>
            </a:extLst>
          </p:cNvPr>
          <p:cNvSpPr/>
          <p:nvPr userDrawn="1"/>
        </p:nvSpPr>
        <p:spPr>
          <a:xfrm>
            <a:off x="0" y="4204854"/>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45" name="Freeform: Shape 44">
            <a:extLst>
              <a:ext uri="{FF2B5EF4-FFF2-40B4-BE49-F238E27FC236}">
                <a16:creationId xmlns:a16="http://schemas.microsoft.com/office/drawing/2014/main" id="{C96B115E-94C4-CFA0-8EDB-7C122D06EBB8}"/>
              </a:ext>
              <a:ext uri="{C183D7F6-B498-43B3-948B-1728B52AA6E4}">
                <adec:decorative xmlns:adec="http://schemas.microsoft.com/office/drawing/2017/decorative" val="1"/>
              </a:ext>
            </a:extLst>
          </p:cNvPr>
          <p:cNvSpPr/>
          <p:nvPr userDrawn="1"/>
        </p:nvSpPr>
        <p:spPr>
          <a:xfrm>
            <a:off x="-8948" y="3258067"/>
            <a:ext cx="12199649" cy="3599932"/>
          </a:xfrm>
          <a:custGeom>
            <a:avLst/>
            <a:gdLst>
              <a:gd name="connsiteX0" fmla="*/ 4169604 w 12199649"/>
              <a:gd name="connsiteY0" fmla="*/ 0 h 3599932"/>
              <a:gd name="connsiteX1" fmla="*/ 7970720 w 12199649"/>
              <a:gd name="connsiteY1" fmla="*/ 0 h 3599932"/>
              <a:gd name="connsiteX2" fmla="*/ 7970720 w 12199649"/>
              <a:gd name="connsiteY2" fmla="*/ 1231382 h 3599932"/>
              <a:gd name="connsiteX3" fmla="*/ 12199649 w 12199649"/>
              <a:gd name="connsiteY3" fmla="*/ 1231382 h 3599932"/>
              <a:gd name="connsiteX4" fmla="*/ 12199649 w 12199649"/>
              <a:gd name="connsiteY4" fmla="*/ 3599932 h 3599932"/>
              <a:gd name="connsiteX5" fmla="*/ 0 w 12199649"/>
              <a:gd name="connsiteY5" fmla="*/ 3599932 h 3599932"/>
              <a:gd name="connsiteX6" fmla="*/ 0 w 12199649"/>
              <a:gd name="connsiteY6" fmla="*/ 1231382 h 3599932"/>
              <a:gd name="connsiteX7" fmla="*/ 4169604 w 12199649"/>
              <a:gd name="connsiteY7" fmla="*/ 1231382 h 3599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9649" h="3599932">
                <a:moveTo>
                  <a:pt x="4169604" y="0"/>
                </a:moveTo>
                <a:lnTo>
                  <a:pt x="7970720" y="0"/>
                </a:lnTo>
                <a:lnTo>
                  <a:pt x="7970720" y="1231382"/>
                </a:lnTo>
                <a:lnTo>
                  <a:pt x="12199649" y="1231382"/>
                </a:lnTo>
                <a:lnTo>
                  <a:pt x="12199649" y="3599932"/>
                </a:lnTo>
                <a:lnTo>
                  <a:pt x="0" y="3599932"/>
                </a:lnTo>
                <a:lnTo>
                  <a:pt x="0" y="1231382"/>
                </a:lnTo>
                <a:lnTo>
                  <a:pt x="4169604" y="123138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err="1"/>
          </a:p>
        </p:txBody>
      </p:sp>
      <p:sp>
        <p:nvSpPr>
          <p:cNvPr id="2" name="Title 1">
            <a:extLst>
              <a:ext uri="{FF2B5EF4-FFF2-40B4-BE49-F238E27FC236}">
                <a16:creationId xmlns:a16="http://schemas.microsoft.com/office/drawing/2014/main" id="{CB03EADC-FA06-4311-9C7E-8EE2BED88A60}"/>
              </a:ext>
            </a:extLst>
          </p:cNvPr>
          <p:cNvSpPr>
            <a:spLocks noGrp="1"/>
          </p:cNvSpPr>
          <p:nvPr userDrawn="1">
            <p:ph type="ctrTitle" hasCustomPrompt="1"/>
          </p:nvPr>
        </p:nvSpPr>
        <p:spPr>
          <a:xfrm>
            <a:off x="946484" y="4783023"/>
            <a:ext cx="10299032" cy="1703502"/>
          </a:xfrm>
          <a:prstGeom prst="rect">
            <a:avLst/>
          </a:prstGeom>
        </p:spPr>
        <p:txBody>
          <a:bodyPr anchor="ctr">
            <a:normAutofit/>
          </a:bodyPr>
          <a:lstStyle>
            <a:lvl1pPr algn="ctr">
              <a:lnSpc>
                <a:spcPct val="100000"/>
              </a:lnSpc>
              <a:defRPr sz="5000" b="1" kern="0" baseline="0">
                <a:solidFill>
                  <a:schemeClr val="bg1"/>
                </a:solidFill>
                <a:latin typeface="Noto Sans SemiBold" panose="020B0502040504020204" pitchFamily="34" charset="0"/>
                <a:ea typeface="Noto Sans SemiBold" panose="020B0502040504020204" pitchFamily="34" charset="0"/>
                <a:cs typeface="Noto Sans SemiBold" panose="020B0502040504020204" pitchFamily="34" charset="0"/>
              </a:defRPr>
            </a:lvl1pPr>
          </a:lstStyle>
          <a:p>
            <a:r>
              <a:rPr lang="en-US"/>
              <a:t>Insert title 3</a:t>
            </a:r>
          </a:p>
        </p:txBody>
      </p:sp>
      <p:sp>
        <p:nvSpPr>
          <p:cNvPr id="15" name="Text Placeholder 14">
            <a:extLst>
              <a:ext uri="{FF2B5EF4-FFF2-40B4-BE49-F238E27FC236}">
                <a16:creationId xmlns:a16="http://schemas.microsoft.com/office/drawing/2014/main" id="{36FD5649-EFD0-4143-B2F7-F53BD0B94110}"/>
              </a:ext>
              <a:ext uri="{C183D7F6-B498-43B3-948B-1728B52AA6E4}">
                <adec:decorative xmlns:adec="http://schemas.microsoft.com/office/drawing/2017/decorative" val="0"/>
              </a:ext>
            </a:extLst>
          </p:cNvPr>
          <p:cNvSpPr>
            <a:spLocks noGrp="1"/>
          </p:cNvSpPr>
          <p:nvPr>
            <p:ph type="body" sz="quarter" idx="13" hasCustomPrompt="1"/>
          </p:nvPr>
        </p:nvSpPr>
        <p:spPr>
          <a:xfrm>
            <a:off x="141277" y="3863893"/>
            <a:ext cx="3026779" cy="351403"/>
          </a:xfrm>
        </p:spPr>
        <p:txBody>
          <a:bodyPr anchor="ctr">
            <a:noAutofit/>
          </a:bodyPr>
          <a:lstStyle>
            <a:lvl1pPr marL="0" indent="0" algn="l">
              <a:lnSpc>
                <a:spcPct val="100000"/>
              </a:lnSpc>
              <a:spcBef>
                <a:spcPts val="0"/>
              </a:spcBef>
              <a:buNone/>
              <a:defRPr sz="1800" b="1">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defRPr>
            </a:lvl1pPr>
          </a:lstStyle>
          <a:p>
            <a:pPr lvl="0"/>
            <a:r>
              <a:rPr lang="en-US"/>
              <a:t>Insert date</a:t>
            </a:r>
          </a:p>
        </p:txBody>
      </p:sp>
      <p:pic>
        <p:nvPicPr>
          <p:cNvPr id="5" name="Picture 4" descr="Oregon Department of Human Services Logo">
            <a:extLst>
              <a:ext uri="{FF2B5EF4-FFF2-40B4-BE49-F238E27FC236}">
                <a16:creationId xmlns:a16="http://schemas.microsoft.com/office/drawing/2014/main" id="{BD50D7FA-C481-C19B-28C1-D30DB05F52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82196" y="2673085"/>
            <a:ext cx="2895277" cy="2004719"/>
          </a:xfrm>
          <a:prstGeom prst="rect">
            <a:avLst/>
          </a:prstGeom>
        </p:spPr>
      </p:pic>
    </p:spTree>
    <p:extLst>
      <p:ext uri="{BB962C8B-B14F-4D97-AF65-F5344CB8AC3E}">
        <p14:creationId xmlns:p14="http://schemas.microsoft.com/office/powerpoint/2010/main" val="130113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Transition Slid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9F9B3C-6477-676C-0FAB-7E4939B4DCAF}"/>
              </a:ext>
            </a:extLst>
          </p:cNvPr>
          <p:cNvSpPr>
            <a:spLocks noGrp="1"/>
          </p:cNvSpPr>
          <p:nvPr>
            <p:ph type="title"/>
          </p:nvPr>
        </p:nvSpPr>
        <p:spPr/>
        <p:txBody>
          <a:bodyPr/>
          <a:lstStyle/>
          <a:p>
            <a:r>
              <a:rPr lang="en-US"/>
              <a:t>Click to edit Master title style</a:t>
            </a:r>
          </a:p>
        </p:txBody>
      </p:sp>
      <p:sp>
        <p:nvSpPr>
          <p:cNvPr id="3" name="Subtitle 2">
            <a:extLst>
              <a:ext uri="{FF2B5EF4-FFF2-40B4-BE49-F238E27FC236}">
                <a16:creationId xmlns:a16="http://schemas.microsoft.com/office/drawing/2014/main" id="{04F7C1C7-AA35-46F5-ADCA-255FC3BBB6E1}"/>
              </a:ext>
            </a:extLst>
          </p:cNvPr>
          <p:cNvSpPr>
            <a:spLocks noGrp="1"/>
          </p:cNvSpPr>
          <p:nvPr userDrawn="1">
            <p:ph type="subTitle" idx="1" hasCustomPrompt="1"/>
          </p:nvPr>
        </p:nvSpPr>
        <p:spPr>
          <a:xfrm>
            <a:off x="1555749" y="3354071"/>
            <a:ext cx="9080500" cy="1517032"/>
          </a:xfrm>
        </p:spPr>
        <p:txBody>
          <a:bodyPr>
            <a:normAutofit/>
          </a:bodyPr>
          <a:lstStyle>
            <a:lvl1pPr marL="0" indent="0" algn="ctr">
              <a:lnSpc>
                <a:spcPct val="100000"/>
              </a:lnSpc>
              <a:buNone/>
              <a:defRPr sz="3200" b="1" baseline="0">
                <a:solidFill>
                  <a:schemeClr val="tx1"/>
                </a:solidFill>
                <a:latin typeface="Noto Sans Bold" panose="020B0502040504020204" pitchFamily="34" charset="0"/>
                <a:ea typeface="Noto Sans Bold" panose="020B0502040504020204" pitchFamily="34" charset="0"/>
                <a:cs typeface="Noto Sans Bold"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a:t>
            </a:r>
          </a:p>
        </p:txBody>
      </p:sp>
      <p:sp>
        <p:nvSpPr>
          <p:cNvPr id="7" name="Slide Number Placeholder 6">
            <a:extLst>
              <a:ext uri="{FF2B5EF4-FFF2-40B4-BE49-F238E27FC236}">
                <a16:creationId xmlns:a16="http://schemas.microsoft.com/office/drawing/2014/main" id="{AED25A9A-A0A3-4F04-89D2-B164D5626F96}"/>
              </a:ext>
            </a:extLst>
          </p:cNvPr>
          <p:cNvSpPr>
            <a:spLocks noGrp="1"/>
          </p:cNvSpPr>
          <p:nvPr>
            <p:ph type="sldNum" sz="quarter" idx="10"/>
          </p:nvPr>
        </p:nvSpPr>
        <p:spPr/>
        <p:txBody>
          <a:bodyPr/>
          <a:lstStyle>
            <a:lvl1pPr>
              <a:defRPr>
                <a:latin typeface="Noto Sans" panose="020B0502040504020204" pitchFamily="34" charset="0"/>
                <a:ea typeface="Noto Sans" panose="020B0502040504020204" pitchFamily="34" charset="0"/>
                <a:cs typeface="Noto Sans" panose="020B0502040504020204" pitchFamily="34" charset="0"/>
              </a:defRPr>
            </a:lvl1pPr>
          </a:lstStyle>
          <a:p>
            <a:fld id="{58339581-759F-43B7-B47D-47F906F0E294}" type="slidenum">
              <a:rPr lang="en-US" smtClean="0"/>
              <a:pPr/>
              <a:t>‹#›</a:t>
            </a:fld>
            <a:endParaRPr lang="en-US"/>
          </a:p>
        </p:txBody>
      </p:sp>
      <p:pic>
        <p:nvPicPr>
          <p:cNvPr id="5" name="Picture 4" descr="Oregon Department of Human Services Logo">
            <a:extLst>
              <a:ext uri="{FF2B5EF4-FFF2-40B4-BE49-F238E27FC236}">
                <a16:creationId xmlns:a16="http://schemas.microsoft.com/office/drawing/2014/main" id="{4BBACD2D-4E24-9024-6790-60C41199DA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3984" y="5611203"/>
            <a:ext cx="4764030" cy="859528"/>
          </a:xfrm>
          <a:prstGeom prst="rect">
            <a:avLst/>
          </a:prstGeom>
        </p:spPr>
      </p:pic>
      <p:sp>
        <p:nvSpPr>
          <p:cNvPr id="8" name="Rectangle 7">
            <a:extLst>
              <a:ext uri="{FF2B5EF4-FFF2-40B4-BE49-F238E27FC236}">
                <a16:creationId xmlns:a16="http://schemas.microsoft.com/office/drawing/2014/main" id="{3E0F399C-B938-E6A9-E6A7-2092D5D3A3A7}"/>
              </a:ext>
              <a:ext uri="{C183D7F6-B498-43B3-948B-1728B52AA6E4}">
                <adec:decorative xmlns:adec="http://schemas.microsoft.com/office/drawing/2017/decorative" val="1"/>
              </a:ext>
            </a:extLst>
          </p:cNvPr>
          <p:cNvSpPr/>
          <p:nvPr userDrawn="1"/>
        </p:nvSpPr>
        <p:spPr bwMode="auto">
          <a:xfrm>
            <a:off x="1555749" y="3112770"/>
            <a:ext cx="9080500" cy="4952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164113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Transition slide with sid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3EADC-FA06-4311-9C7E-8EE2BED88A60}"/>
              </a:ext>
            </a:extLst>
          </p:cNvPr>
          <p:cNvSpPr>
            <a:spLocks noGrp="1"/>
          </p:cNvSpPr>
          <p:nvPr>
            <p:ph type="ctrTitle" hasCustomPrompt="1"/>
          </p:nvPr>
        </p:nvSpPr>
        <p:spPr>
          <a:xfrm>
            <a:off x="5327374" y="787855"/>
            <a:ext cx="6224092" cy="2223316"/>
          </a:xfrm>
          <a:prstGeom prst="rect">
            <a:avLst/>
          </a:prstGeom>
        </p:spPr>
        <p:txBody>
          <a:bodyPr anchor="b">
            <a:normAutofit/>
          </a:bodyPr>
          <a:lstStyle>
            <a:lvl1pPr algn="ctr">
              <a:lnSpc>
                <a:spcPct val="130000"/>
              </a:lnSpc>
              <a:defRPr sz="4700" b="1" baseline="0">
                <a:solidFill>
                  <a:schemeClr val="tx1"/>
                </a:solidFill>
                <a:latin typeface="Aptos Display" panose="020B0004020202020204" pitchFamily="34" charset="0"/>
                <a:cs typeface="Arial" panose="020B0604020202020204" pitchFamily="34" charset="0"/>
              </a:defRPr>
            </a:lvl1pPr>
          </a:lstStyle>
          <a:p>
            <a:r>
              <a:rPr lang="en-US"/>
              <a:t>Section/Transition slide with side photo</a:t>
            </a:r>
          </a:p>
        </p:txBody>
      </p:sp>
      <p:sp>
        <p:nvSpPr>
          <p:cNvPr id="3" name="Subtitle 2">
            <a:extLst>
              <a:ext uri="{FF2B5EF4-FFF2-40B4-BE49-F238E27FC236}">
                <a16:creationId xmlns:a16="http://schemas.microsoft.com/office/drawing/2014/main" id="{04F7C1C7-AA35-46F5-ADCA-255FC3BBB6E1}"/>
              </a:ext>
            </a:extLst>
          </p:cNvPr>
          <p:cNvSpPr>
            <a:spLocks noGrp="1"/>
          </p:cNvSpPr>
          <p:nvPr userDrawn="1">
            <p:ph type="subTitle" idx="1" hasCustomPrompt="1"/>
          </p:nvPr>
        </p:nvSpPr>
        <p:spPr>
          <a:xfrm>
            <a:off x="5327373" y="3354071"/>
            <a:ext cx="6224091" cy="1517032"/>
          </a:xfrm>
        </p:spPr>
        <p:txBody>
          <a:bodyPr>
            <a:normAutofit/>
          </a:bodyPr>
          <a:lstStyle>
            <a:lvl1pPr marL="0" indent="0" algn="ctr">
              <a:buNone/>
              <a:defRPr sz="2900" b="1">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a:t>
            </a:r>
          </a:p>
        </p:txBody>
      </p:sp>
      <p:sp>
        <p:nvSpPr>
          <p:cNvPr id="5" name="Picture Placeholder 4" descr="Add image description">
            <a:extLst>
              <a:ext uri="{FF2B5EF4-FFF2-40B4-BE49-F238E27FC236}">
                <a16:creationId xmlns:a16="http://schemas.microsoft.com/office/drawing/2014/main" id="{D45AF0B1-8437-4B17-9A62-24F625D6F313}"/>
              </a:ext>
            </a:extLst>
          </p:cNvPr>
          <p:cNvSpPr>
            <a:spLocks noGrp="1"/>
          </p:cNvSpPr>
          <p:nvPr>
            <p:ph type="pic" sz="quarter" idx="13"/>
          </p:nvPr>
        </p:nvSpPr>
        <p:spPr>
          <a:xfrm>
            <a:off x="0" y="0"/>
            <a:ext cx="4654296" cy="6858000"/>
          </a:xfrm>
        </p:spPr>
        <p:txBody>
          <a:bodyPr/>
          <a:lstStyle/>
          <a:p>
            <a:r>
              <a:rPr lang="en-US"/>
              <a:t>Click icon to add picture</a:t>
            </a:r>
          </a:p>
        </p:txBody>
      </p:sp>
      <p:sp>
        <p:nvSpPr>
          <p:cNvPr id="6" name="Slide Number Placeholder 5">
            <a:extLst>
              <a:ext uri="{FF2B5EF4-FFF2-40B4-BE49-F238E27FC236}">
                <a16:creationId xmlns:a16="http://schemas.microsoft.com/office/drawing/2014/main" id="{F29A7FD0-AD68-DF74-996D-984D1928AF5A}"/>
              </a:ext>
            </a:extLst>
          </p:cNvPr>
          <p:cNvSpPr>
            <a:spLocks noGrp="1"/>
          </p:cNvSpPr>
          <p:nvPr>
            <p:ph type="sldNum" sz="quarter" idx="14"/>
          </p:nvPr>
        </p:nvSpPr>
        <p:spPr/>
        <p:txBody>
          <a:bodyPr/>
          <a:lstStyle/>
          <a:p>
            <a:fld id="{58339581-759F-43B7-B47D-47F906F0E294}" type="slidenum">
              <a:rPr lang="en-US" smtClean="0"/>
              <a:pPr/>
              <a:t>‹#›</a:t>
            </a:fld>
            <a:endParaRPr lang="en-US"/>
          </a:p>
        </p:txBody>
      </p:sp>
      <p:sp>
        <p:nvSpPr>
          <p:cNvPr id="4" name="Rectangle 3">
            <a:extLst>
              <a:ext uri="{FF2B5EF4-FFF2-40B4-BE49-F238E27FC236}">
                <a16:creationId xmlns:a16="http://schemas.microsoft.com/office/drawing/2014/main" id="{8FB529C4-9426-6675-120F-3E756A161647}"/>
              </a:ext>
              <a:ext uri="{C183D7F6-B498-43B3-948B-1728B52AA6E4}">
                <adec:decorative xmlns:adec="http://schemas.microsoft.com/office/drawing/2017/decorative" val="1"/>
              </a:ext>
            </a:extLst>
          </p:cNvPr>
          <p:cNvSpPr/>
          <p:nvPr userDrawn="1"/>
        </p:nvSpPr>
        <p:spPr bwMode="auto">
          <a:xfrm>
            <a:off x="5327373" y="3164916"/>
            <a:ext cx="6224091" cy="45719"/>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pic>
        <p:nvPicPr>
          <p:cNvPr id="10" name="Picture 9" descr="Oregon Department of Human Services Logo">
            <a:extLst>
              <a:ext uri="{FF2B5EF4-FFF2-40B4-BE49-F238E27FC236}">
                <a16:creationId xmlns:a16="http://schemas.microsoft.com/office/drawing/2014/main" id="{F9B63A8E-3ADA-3910-4FF3-880C3D3507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7403" y="5462539"/>
            <a:ext cx="4764030" cy="859528"/>
          </a:xfrm>
          <a:prstGeom prst="rect">
            <a:avLst/>
          </a:prstGeom>
        </p:spPr>
      </p:pic>
    </p:spTree>
    <p:extLst>
      <p:ext uri="{BB962C8B-B14F-4D97-AF65-F5344CB8AC3E}">
        <p14:creationId xmlns:p14="http://schemas.microsoft.com/office/powerpoint/2010/main" val="178621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Transition Slid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9F9B3C-6477-676C-0FAB-7E4939B4DCAF}"/>
              </a:ext>
            </a:extLst>
          </p:cNvPr>
          <p:cNvSpPr>
            <a:spLocks noGrp="1"/>
          </p:cNvSpPr>
          <p:nvPr>
            <p:ph type="title"/>
          </p:nvPr>
        </p:nvSpPr>
        <p:spPr/>
        <p:txBody>
          <a:bodyPr/>
          <a:lstStyle/>
          <a:p>
            <a:r>
              <a:rPr lang="en-US"/>
              <a:t>Click to edit Master title style</a:t>
            </a:r>
          </a:p>
        </p:txBody>
      </p:sp>
      <p:sp>
        <p:nvSpPr>
          <p:cNvPr id="3" name="Subtitle 2">
            <a:extLst>
              <a:ext uri="{FF2B5EF4-FFF2-40B4-BE49-F238E27FC236}">
                <a16:creationId xmlns:a16="http://schemas.microsoft.com/office/drawing/2014/main" id="{04F7C1C7-AA35-46F5-ADCA-255FC3BBB6E1}"/>
              </a:ext>
            </a:extLst>
          </p:cNvPr>
          <p:cNvSpPr>
            <a:spLocks noGrp="1"/>
          </p:cNvSpPr>
          <p:nvPr userDrawn="1">
            <p:ph type="subTitle" idx="1" hasCustomPrompt="1"/>
          </p:nvPr>
        </p:nvSpPr>
        <p:spPr>
          <a:xfrm>
            <a:off x="1555749" y="3354071"/>
            <a:ext cx="9080500" cy="1517032"/>
          </a:xfrm>
        </p:spPr>
        <p:txBody>
          <a:bodyPr>
            <a:normAutofit/>
          </a:bodyPr>
          <a:lstStyle>
            <a:lvl1pPr marL="0" indent="0" algn="ctr">
              <a:lnSpc>
                <a:spcPct val="100000"/>
              </a:lnSpc>
              <a:buNone/>
              <a:defRPr sz="3200" b="1" baseline="0">
                <a:solidFill>
                  <a:schemeClr val="tx1"/>
                </a:solidFill>
                <a:latin typeface="Noto Sans Bold" panose="020B0502040504020204" pitchFamily="34" charset="0"/>
                <a:ea typeface="Noto Sans Bold" panose="020B0502040504020204" pitchFamily="34" charset="0"/>
                <a:cs typeface="Noto Sans Bold"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a:t>
            </a:r>
          </a:p>
        </p:txBody>
      </p:sp>
      <p:sp>
        <p:nvSpPr>
          <p:cNvPr id="7" name="Slide Number Placeholder 6">
            <a:extLst>
              <a:ext uri="{FF2B5EF4-FFF2-40B4-BE49-F238E27FC236}">
                <a16:creationId xmlns:a16="http://schemas.microsoft.com/office/drawing/2014/main" id="{AED25A9A-A0A3-4F04-89D2-B164D5626F96}"/>
              </a:ext>
            </a:extLst>
          </p:cNvPr>
          <p:cNvSpPr>
            <a:spLocks noGrp="1"/>
          </p:cNvSpPr>
          <p:nvPr>
            <p:ph type="sldNum" sz="quarter" idx="10"/>
          </p:nvPr>
        </p:nvSpPr>
        <p:spPr/>
        <p:txBody>
          <a:bodyPr/>
          <a:lstStyle>
            <a:lvl1pPr>
              <a:defRPr>
                <a:latin typeface="Noto Sans" panose="020B0502040504020204" pitchFamily="34" charset="0"/>
                <a:ea typeface="Noto Sans" panose="020B0502040504020204" pitchFamily="34" charset="0"/>
                <a:cs typeface="Noto Sans" panose="020B0502040504020204" pitchFamily="34" charset="0"/>
              </a:defRPr>
            </a:lvl1pPr>
          </a:lstStyle>
          <a:p>
            <a:fld id="{58339581-759F-43B7-B47D-47F906F0E294}" type="slidenum">
              <a:rPr lang="en-US" smtClean="0"/>
              <a:pPr/>
              <a:t>‹#›</a:t>
            </a:fld>
            <a:endParaRPr lang="en-US"/>
          </a:p>
        </p:txBody>
      </p:sp>
      <p:pic>
        <p:nvPicPr>
          <p:cNvPr id="5" name="Picture 4" descr="Oregon Department of Human Services Logo">
            <a:extLst>
              <a:ext uri="{FF2B5EF4-FFF2-40B4-BE49-F238E27FC236}">
                <a16:creationId xmlns:a16="http://schemas.microsoft.com/office/drawing/2014/main" id="{4BBACD2D-4E24-9024-6790-60C41199DA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13984" y="5611203"/>
            <a:ext cx="4764030" cy="859528"/>
          </a:xfrm>
          <a:prstGeom prst="rect">
            <a:avLst/>
          </a:prstGeom>
        </p:spPr>
      </p:pic>
      <p:sp>
        <p:nvSpPr>
          <p:cNvPr id="8" name="Rectangle 7">
            <a:extLst>
              <a:ext uri="{FF2B5EF4-FFF2-40B4-BE49-F238E27FC236}">
                <a16:creationId xmlns:a16="http://schemas.microsoft.com/office/drawing/2014/main" id="{3E0F399C-B938-E6A9-E6A7-2092D5D3A3A7}"/>
              </a:ext>
              <a:ext uri="{C183D7F6-B498-43B3-948B-1728B52AA6E4}">
                <adec:decorative xmlns:adec="http://schemas.microsoft.com/office/drawing/2017/decorative" val="1"/>
              </a:ext>
            </a:extLst>
          </p:cNvPr>
          <p:cNvSpPr/>
          <p:nvPr userDrawn="1"/>
        </p:nvSpPr>
        <p:spPr bwMode="auto">
          <a:xfrm>
            <a:off x="1555749" y="3112770"/>
            <a:ext cx="9080500" cy="4952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164113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Transition slide with sid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3EADC-FA06-4311-9C7E-8EE2BED88A60}"/>
              </a:ext>
            </a:extLst>
          </p:cNvPr>
          <p:cNvSpPr>
            <a:spLocks noGrp="1"/>
          </p:cNvSpPr>
          <p:nvPr>
            <p:ph type="ctrTitle" hasCustomPrompt="1"/>
          </p:nvPr>
        </p:nvSpPr>
        <p:spPr>
          <a:xfrm>
            <a:off x="5327374" y="787855"/>
            <a:ext cx="6224092" cy="2223316"/>
          </a:xfrm>
          <a:prstGeom prst="rect">
            <a:avLst/>
          </a:prstGeom>
        </p:spPr>
        <p:txBody>
          <a:bodyPr anchor="b">
            <a:normAutofit/>
          </a:bodyPr>
          <a:lstStyle>
            <a:lvl1pPr algn="ctr">
              <a:lnSpc>
                <a:spcPct val="130000"/>
              </a:lnSpc>
              <a:defRPr sz="4700" b="1" baseline="0">
                <a:solidFill>
                  <a:schemeClr val="tx1"/>
                </a:solidFill>
                <a:latin typeface="Aptos Display" panose="020B0004020202020204" pitchFamily="34" charset="0"/>
                <a:cs typeface="Arial" panose="020B0604020202020204" pitchFamily="34" charset="0"/>
              </a:defRPr>
            </a:lvl1pPr>
          </a:lstStyle>
          <a:p>
            <a:r>
              <a:rPr lang="en-US"/>
              <a:t>Section/Transition slide with side photo</a:t>
            </a:r>
          </a:p>
        </p:txBody>
      </p:sp>
      <p:sp>
        <p:nvSpPr>
          <p:cNvPr id="3" name="Subtitle 2">
            <a:extLst>
              <a:ext uri="{FF2B5EF4-FFF2-40B4-BE49-F238E27FC236}">
                <a16:creationId xmlns:a16="http://schemas.microsoft.com/office/drawing/2014/main" id="{04F7C1C7-AA35-46F5-ADCA-255FC3BBB6E1}"/>
              </a:ext>
            </a:extLst>
          </p:cNvPr>
          <p:cNvSpPr>
            <a:spLocks noGrp="1"/>
          </p:cNvSpPr>
          <p:nvPr userDrawn="1">
            <p:ph type="subTitle" idx="1" hasCustomPrompt="1"/>
          </p:nvPr>
        </p:nvSpPr>
        <p:spPr>
          <a:xfrm>
            <a:off x="5327373" y="3354071"/>
            <a:ext cx="6224091" cy="1517032"/>
          </a:xfrm>
        </p:spPr>
        <p:txBody>
          <a:bodyPr>
            <a:normAutofit/>
          </a:bodyPr>
          <a:lstStyle>
            <a:lvl1pPr marL="0" indent="0" algn="ctr">
              <a:buNone/>
              <a:defRPr sz="2900" b="1">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a:t>
            </a:r>
          </a:p>
        </p:txBody>
      </p:sp>
      <p:sp>
        <p:nvSpPr>
          <p:cNvPr id="5" name="Picture Placeholder 4" descr="Add image description">
            <a:extLst>
              <a:ext uri="{FF2B5EF4-FFF2-40B4-BE49-F238E27FC236}">
                <a16:creationId xmlns:a16="http://schemas.microsoft.com/office/drawing/2014/main" id="{D45AF0B1-8437-4B17-9A62-24F625D6F313}"/>
              </a:ext>
            </a:extLst>
          </p:cNvPr>
          <p:cNvSpPr>
            <a:spLocks noGrp="1"/>
          </p:cNvSpPr>
          <p:nvPr>
            <p:ph type="pic" sz="quarter" idx="13"/>
          </p:nvPr>
        </p:nvSpPr>
        <p:spPr>
          <a:xfrm>
            <a:off x="0" y="0"/>
            <a:ext cx="4654296" cy="6858000"/>
          </a:xfrm>
        </p:spPr>
        <p:txBody>
          <a:bodyPr/>
          <a:lstStyle/>
          <a:p>
            <a:r>
              <a:rPr lang="en-US"/>
              <a:t>Click icon to add picture</a:t>
            </a:r>
          </a:p>
        </p:txBody>
      </p:sp>
      <p:sp>
        <p:nvSpPr>
          <p:cNvPr id="6" name="Slide Number Placeholder 5">
            <a:extLst>
              <a:ext uri="{FF2B5EF4-FFF2-40B4-BE49-F238E27FC236}">
                <a16:creationId xmlns:a16="http://schemas.microsoft.com/office/drawing/2014/main" id="{F29A7FD0-AD68-DF74-996D-984D1928AF5A}"/>
              </a:ext>
            </a:extLst>
          </p:cNvPr>
          <p:cNvSpPr>
            <a:spLocks noGrp="1"/>
          </p:cNvSpPr>
          <p:nvPr>
            <p:ph type="sldNum" sz="quarter" idx="14"/>
          </p:nvPr>
        </p:nvSpPr>
        <p:spPr/>
        <p:txBody>
          <a:bodyPr/>
          <a:lstStyle/>
          <a:p>
            <a:fld id="{58339581-759F-43B7-B47D-47F906F0E294}" type="slidenum">
              <a:rPr lang="en-US" smtClean="0"/>
              <a:pPr/>
              <a:t>‹#›</a:t>
            </a:fld>
            <a:endParaRPr lang="en-US"/>
          </a:p>
        </p:txBody>
      </p:sp>
      <p:sp>
        <p:nvSpPr>
          <p:cNvPr id="4" name="Rectangle 3">
            <a:extLst>
              <a:ext uri="{FF2B5EF4-FFF2-40B4-BE49-F238E27FC236}">
                <a16:creationId xmlns:a16="http://schemas.microsoft.com/office/drawing/2014/main" id="{8FB529C4-9426-6675-120F-3E756A161647}"/>
              </a:ext>
              <a:ext uri="{C183D7F6-B498-43B3-948B-1728B52AA6E4}">
                <adec:decorative xmlns:adec="http://schemas.microsoft.com/office/drawing/2017/decorative" val="1"/>
              </a:ext>
            </a:extLst>
          </p:cNvPr>
          <p:cNvSpPr/>
          <p:nvPr userDrawn="1"/>
        </p:nvSpPr>
        <p:spPr bwMode="auto">
          <a:xfrm>
            <a:off x="5327373" y="3164916"/>
            <a:ext cx="6224091" cy="45719"/>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pic>
        <p:nvPicPr>
          <p:cNvPr id="10" name="Picture 9" descr="Oregon Department of Human Services Logo">
            <a:extLst>
              <a:ext uri="{FF2B5EF4-FFF2-40B4-BE49-F238E27FC236}">
                <a16:creationId xmlns:a16="http://schemas.microsoft.com/office/drawing/2014/main" id="{F9B63A8E-3ADA-3910-4FF3-880C3D3507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403" y="5462539"/>
            <a:ext cx="4764030" cy="859528"/>
          </a:xfrm>
          <a:prstGeom prst="rect">
            <a:avLst/>
          </a:prstGeom>
        </p:spPr>
      </p:pic>
    </p:spTree>
    <p:extLst>
      <p:ext uri="{BB962C8B-B14F-4D97-AF65-F5344CB8AC3E}">
        <p14:creationId xmlns:p14="http://schemas.microsoft.com/office/powerpoint/2010/main" val="178621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E5BBEF0-E11C-4C7E-9A99-6668D89CB6D2}"/>
              </a:ext>
            </a:extLst>
          </p:cNvPr>
          <p:cNvSpPr>
            <a:spLocks noGrp="1"/>
          </p:cNvSpPr>
          <p:nvPr>
            <p:ph type="title"/>
          </p:nvPr>
        </p:nvSpPr>
        <p:spPr>
          <a:xfrm>
            <a:off x="635001" y="381490"/>
            <a:ext cx="10001250" cy="82550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EFAA68A-88C4-45FA-A8E4-D83C1B884F96}"/>
              </a:ext>
            </a:extLst>
          </p:cNvPr>
          <p:cNvSpPr>
            <a:spLocks noGrp="1"/>
          </p:cNvSpPr>
          <p:nvPr>
            <p:ph idx="1"/>
          </p:nvPr>
        </p:nvSpPr>
        <p:spPr>
          <a:xfrm>
            <a:off x="635000" y="1380565"/>
            <a:ext cx="10922000" cy="4527309"/>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E6CACE33-3C9C-96D9-AD6F-7B105A24A1E8}"/>
              </a:ext>
            </a:extLst>
          </p:cNvPr>
          <p:cNvSpPr>
            <a:spLocks noGrp="1"/>
          </p:cNvSpPr>
          <p:nvPr>
            <p:ph type="sldNum" sz="quarter" idx="10"/>
          </p:nvPr>
        </p:nvSpPr>
        <p:spPr/>
        <p:txBody>
          <a:bodyPr/>
          <a:lstStyle>
            <a:lvl1pPr>
              <a:defRPr>
                <a:solidFill>
                  <a:srgbClr val="184E49"/>
                </a:solidFill>
              </a:defRPr>
            </a:lvl1pPr>
          </a:lstStyle>
          <a:p>
            <a:fld id="{58339581-759F-43B7-B47D-47F906F0E294}" type="slidenum">
              <a:rPr lang="en-US" smtClean="0"/>
              <a:pPr/>
              <a:t>‹#›</a:t>
            </a:fld>
            <a:endParaRPr lang="en-US"/>
          </a:p>
        </p:txBody>
      </p:sp>
    </p:spTree>
    <p:extLst>
      <p:ext uri="{BB962C8B-B14F-4D97-AF65-F5344CB8AC3E}">
        <p14:creationId xmlns:p14="http://schemas.microsoft.com/office/powerpoint/2010/main" val="36081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1">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6E5814C-DBCD-480F-8B77-1393161851FD}"/>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p>
        </p:txBody>
      </p:sp>
      <p:sp>
        <p:nvSpPr>
          <p:cNvPr id="4" name="Text Placeholder 3">
            <a:extLst>
              <a:ext uri="{FF2B5EF4-FFF2-40B4-BE49-F238E27FC236}">
                <a16:creationId xmlns:a16="http://schemas.microsoft.com/office/drawing/2014/main" id="{6C4144E9-6F8E-44BB-89F1-D80A48A836CC}"/>
              </a:ext>
            </a:extLst>
          </p:cNvPr>
          <p:cNvSpPr>
            <a:spLocks noGrp="1"/>
          </p:cNvSpPr>
          <p:nvPr>
            <p:ph type="body" sz="half" idx="2"/>
          </p:nvPr>
        </p:nvSpPr>
        <p:spPr>
          <a:xfrm>
            <a:off x="635000" y="1370235"/>
            <a:ext cx="4476750" cy="4614000"/>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EEAE094E-9304-4478-A67E-2134D652F595}"/>
              </a:ext>
            </a:extLst>
          </p:cNvPr>
          <p:cNvSpPr>
            <a:spLocks noGrp="1"/>
          </p:cNvSpPr>
          <p:nvPr>
            <p:ph idx="1"/>
          </p:nvPr>
        </p:nvSpPr>
        <p:spPr>
          <a:xfrm>
            <a:off x="5238750" y="1370234"/>
            <a:ext cx="6312717" cy="4613995"/>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A13C9E2-C57F-06DA-4A54-44EC1FD1A460}"/>
              </a:ext>
            </a:extLst>
          </p:cNvPr>
          <p:cNvSpPr>
            <a:spLocks noGrp="1"/>
          </p:cNvSpPr>
          <p:nvPr>
            <p:ph type="sldNum" sz="quarter" idx="10"/>
          </p:nvPr>
        </p:nvSpPr>
        <p:spPr/>
        <p:txBody>
          <a:bodyPr/>
          <a:lstStyle/>
          <a:p>
            <a:fld id="{58339581-759F-43B7-B47D-47F906F0E294}" type="slidenum">
              <a:rPr lang="en-US" smtClean="0"/>
              <a:pPr/>
              <a:t>‹#›</a:t>
            </a:fld>
            <a:endParaRPr lang="en-US"/>
          </a:p>
        </p:txBody>
      </p:sp>
    </p:spTree>
    <p:extLst>
      <p:ext uri="{BB962C8B-B14F-4D97-AF65-F5344CB8AC3E}">
        <p14:creationId xmlns:p14="http://schemas.microsoft.com/office/powerpoint/2010/main" val="378968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BABA731-4DB9-47CC-9934-D7E82AB8C431}"/>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7A55FF1-C48E-4E29-8841-200995988BB7}"/>
              </a:ext>
            </a:extLst>
          </p:cNvPr>
          <p:cNvSpPr>
            <a:spLocks noGrp="1"/>
          </p:cNvSpPr>
          <p:nvPr>
            <p:ph sz="half" idx="1"/>
          </p:nvPr>
        </p:nvSpPr>
        <p:spPr>
          <a:xfrm>
            <a:off x="635000" y="1366125"/>
            <a:ext cx="5397500"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C6F4A9-C7F9-4886-A274-B689E9BF0D1F}"/>
              </a:ext>
            </a:extLst>
          </p:cNvPr>
          <p:cNvSpPr>
            <a:spLocks noGrp="1"/>
          </p:cNvSpPr>
          <p:nvPr>
            <p:ph sz="half" idx="2"/>
          </p:nvPr>
        </p:nvSpPr>
        <p:spPr>
          <a:xfrm>
            <a:off x="6159500" y="1366125"/>
            <a:ext cx="5397500"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91DB3028-8966-0007-B7C7-E55C4899BCB7}"/>
              </a:ext>
            </a:extLst>
          </p:cNvPr>
          <p:cNvSpPr>
            <a:spLocks noGrp="1"/>
          </p:cNvSpPr>
          <p:nvPr>
            <p:ph type="sldNum" sz="quarter" idx="10"/>
          </p:nvPr>
        </p:nvSpPr>
        <p:spPr/>
        <p:txBody>
          <a:bodyPr/>
          <a:lstStyle/>
          <a:p>
            <a:fld id="{58339581-759F-43B7-B47D-47F906F0E294}" type="slidenum">
              <a:rPr lang="en-US" smtClean="0"/>
              <a:pPr/>
              <a:t>‹#›</a:t>
            </a:fld>
            <a:endParaRPr lang="en-US"/>
          </a:p>
        </p:txBody>
      </p:sp>
    </p:spTree>
    <p:extLst>
      <p:ext uri="{BB962C8B-B14F-4D97-AF65-F5344CB8AC3E}">
        <p14:creationId xmlns:p14="http://schemas.microsoft.com/office/powerpoint/2010/main" val="263342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1">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140D7D1-6100-45C1-8165-58E04C8EFBC4}"/>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568DE6A-4FF0-442F-BCE4-3CC8262025FD}"/>
              </a:ext>
            </a:extLst>
          </p:cNvPr>
          <p:cNvSpPr>
            <a:spLocks noGrp="1"/>
          </p:cNvSpPr>
          <p:nvPr>
            <p:ph type="body" idx="1"/>
          </p:nvPr>
        </p:nvSpPr>
        <p:spPr>
          <a:xfrm>
            <a:off x="635000" y="1381756"/>
            <a:ext cx="5397500" cy="428625"/>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B79123-B921-4566-9412-35B668E4025D}"/>
              </a:ext>
            </a:extLst>
          </p:cNvPr>
          <p:cNvSpPr>
            <a:spLocks noGrp="1"/>
          </p:cNvSpPr>
          <p:nvPr>
            <p:ph sz="half" idx="2"/>
          </p:nvPr>
        </p:nvSpPr>
        <p:spPr>
          <a:xfrm>
            <a:off x="635000" y="1917970"/>
            <a:ext cx="5397500" cy="4099834"/>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B24AE4-59B8-4655-ABC7-B5D0D1E4B239}"/>
              </a:ext>
            </a:extLst>
          </p:cNvPr>
          <p:cNvSpPr>
            <a:spLocks noGrp="1"/>
          </p:cNvSpPr>
          <p:nvPr>
            <p:ph type="body" sz="quarter" idx="3"/>
          </p:nvPr>
        </p:nvSpPr>
        <p:spPr>
          <a:xfrm>
            <a:off x="6161859" y="1388832"/>
            <a:ext cx="5397500" cy="428625"/>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465078-7EA5-4350-B5F8-AF1612384D15}"/>
              </a:ext>
            </a:extLst>
          </p:cNvPr>
          <p:cNvSpPr>
            <a:spLocks noGrp="1"/>
          </p:cNvSpPr>
          <p:nvPr>
            <p:ph sz="quarter" idx="4"/>
          </p:nvPr>
        </p:nvSpPr>
        <p:spPr>
          <a:xfrm>
            <a:off x="6161859" y="1917969"/>
            <a:ext cx="5397500" cy="4099834"/>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ACFE8AC-F22F-D26A-0FD3-2C6B94C44EED}"/>
              </a:ext>
            </a:extLst>
          </p:cNvPr>
          <p:cNvSpPr>
            <a:spLocks noGrp="1"/>
          </p:cNvSpPr>
          <p:nvPr>
            <p:ph type="sldNum" sz="quarter" idx="10"/>
          </p:nvPr>
        </p:nvSpPr>
        <p:spPr/>
        <p:txBody>
          <a:bodyPr/>
          <a:lstStyle/>
          <a:p>
            <a:fld id="{58339581-759F-43B7-B47D-47F906F0E294}" type="slidenum">
              <a:rPr lang="en-US" smtClean="0"/>
              <a:pPr/>
              <a:t>‹#›</a:t>
            </a:fld>
            <a:endParaRPr lang="en-US"/>
          </a:p>
        </p:txBody>
      </p:sp>
    </p:spTree>
    <p:extLst>
      <p:ext uri="{BB962C8B-B14F-4D97-AF65-F5344CB8AC3E}">
        <p14:creationId xmlns:p14="http://schemas.microsoft.com/office/powerpoint/2010/main" val="104622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hoto with Conten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BABA731-4DB9-47CC-9934-D7E82AB8C431}"/>
              </a:ext>
            </a:extLst>
          </p:cNvPr>
          <p:cNvSpPr>
            <a:spLocks noGrp="1"/>
          </p:cNvSpPr>
          <p:nvPr>
            <p:ph type="title" hasCustomPrompt="1"/>
          </p:nvPr>
        </p:nvSpPr>
        <p:spPr>
          <a:xfrm>
            <a:off x="635002" y="400540"/>
            <a:ext cx="5629611" cy="825500"/>
          </a:xfrm>
          <a:prstGeom prst="rect">
            <a:avLst/>
          </a:prstGeom>
        </p:spPr>
        <p:txBody>
          <a:bodyPr/>
          <a:lstStyle>
            <a:lvl1pPr>
              <a:defRPr/>
            </a:lvl1pPr>
          </a:lstStyle>
          <a:p>
            <a:r>
              <a:rPr lang="en-US"/>
              <a:t>Add title</a:t>
            </a:r>
          </a:p>
        </p:txBody>
      </p:sp>
      <p:sp>
        <p:nvSpPr>
          <p:cNvPr id="3" name="Content Placeholder 2">
            <a:extLst>
              <a:ext uri="{FF2B5EF4-FFF2-40B4-BE49-F238E27FC236}">
                <a16:creationId xmlns:a16="http://schemas.microsoft.com/office/drawing/2014/main" id="{C7A55FF1-C48E-4E29-8841-200995988BB7}"/>
              </a:ext>
            </a:extLst>
          </p:cNvPr>
          <p:cNvSpPr>
            <a:spLocks noGrp="1"/>
          </p:cNvSpPr>
          <p:nvPr>
            <p:ph sz="half" idx="1"/>
          </p:nvPr>
        </p:nvSpPr>
        <p:spPr>
          <a:xfrm>
            <a:off x="634999" y="1366125"/>
            <a:ext cx="5629611" cy="4635500"/>
          </a:xfrm>
        </p:spPr>
        <p:txBody>
          <a:bodyPr/>
          <a:lstStyle>
            <a:lvl1pPr>
              <a:defRPr sz="2400"/>
            </a:lvl1pPr>
            <a:lvl2pPr>
              <a:defRPr sz="2100"/>
            </a:lvl2pPr>
            <a:lvl3pPr>
              <a:defRPr sz="2100"/>
            </a:lvl3pPr>
            <a:lvl4pPr>
              <a:defRPr sz="2100"/>
            </a:lvl4pPr>
            <a:lvl5pPr>
              <a:defRPr sz="2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descr="Add image description">
            <a:extLst>
              <a:ext uri="{FF2B5EF4-FFF2-40B4-BE49-F238E27FC236}">
                <a16:creationId xmlns:a16="http://schemas.microsoft.com/office/drawing/2014/main" id="{793BACE2-2C9D-437E-AF18-D0D7A917BBBB}"/>
              </a:ext>
            </a:extLst>
          </p:cNvPr>
          <p:cNvSpPr>
            <a:spLocks noGrp="1"/>
          </p:cNvSpPr>
          <p:nvPr>
            <p:ph type="pic" sz="quarter" idx="13"/>
          </p:nvPr>
        </p:nvSpPr>
        <p:spPr>
          <a:xfrm>
            <a:off x="6901679" y="0"/>
            <a:ext cx="4649787" cy="6858000"/>
          </a:xfrm>
        </p:spPr>
        <p:txBody>
          <a:bodyPr/>
          <a:lstStyle/>
          <a:p>
            <a:r>
              <a:rPr lang="en-US"/>
              <a:t>Click icon to add picture</a:t>
            </a:r>
          </a:p>
        </p:txBody>
      </p:sp>
      <p:sp>
        <p:nvSpPr>
          <p:cNvPr id="4" name="Slide Number Placeholder 3">
            <a:extLst>
              <a:ext uri="{FF2B5EF4-FFF2-40B4-BE49-F238E27FC236}">
                <a16:creationId xmlns:a16="http://schemas.microsoft.com/office/drawing/2014/main" id="{0F50A451-38B2-42F8-4937-E2E5C8FC21A7}"/>
              </a:ext>
            </a:extLst>
          </p:cNvPr>
          <p:cNvSpPr>
            <a:spLocks noGrp="1"/>
          </p:cNvSpPr>
          <p:nvPr>
            <p:ph type="sldNum" sz="quarter" idx="14"/>
          </p:nvPr>
        </p:nvSpPr>
        <p:spPr/>
        <p:txBody>
          <a:bodyPr/>
          <a:lstStyle/>
          <a:p>
            <a:fld id="{58339581-759F-43B7-B47D-47F906F0E294}" type="slidenum">
              <a:rPr lang="en-US" smtClean="0"/>
              <a:pPr/>
              <a:t>‹#›</a:t>
            </a:fld>
            <a:endParaRPr lang="en-US"/>
          </a:p>
        </p:txBody>
      </p:sp>
      <p:sp>
        <p:nvSpPr>
          <p:cNvPr id="2" name="Rectangle 1">
            <a:extLst>
              <a:ext uri="{FF2B5EF4-FFF2-40B4-BE49-F238E27FC236}">
                <a16:creationId xmlns:a16="http://schemas.microsoft.com/office/drawing/2014/main" id="{F1C75189-3CE9-8A8F-5029-EBC1B48F34E5}"/>
              </a:ext>
              <a:ext uri="{C183D7F6-B498-43B3-948B-1728B52AA6E4}">
                <adec:decorative xmlns:adec="http://schemas.microsoft.com/office/drawing/2017/decorative" val="1"/>
              </a:ext>
            </a:extLst>
          </p:cNvPr>
          <p:cNvSpPr/>
          <p:nvPr userDrawn="1"/>
        </p:nvSpPr>
        <p:spPr bwMode="auto">
          <a:xfrm>
            <a:off x="634999" y="1241472"/>
            <a:ext cx="5629611" cy="45719"/>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163594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enter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140D7D1-6100-45C1-8165-58E04C8EFBC4}"/>
              </a:ext>
            </a:extLst>
          </p:cNvPr>
          <p:cNvSpPr>
            <a:spLocks noGrp="1"/>
          </p:cNvSpPr>
          <p:nvPr>
            <p:ph type="title"/>
          </p:nvPr>
        </p:nvSpPr>
        <p:spPr>
          <a:xfrm>
            <a:off x="635001" y="400540"/>
            <a:ext cx="10001250" cy="825500"/>
          </a:xfrm>
          <a:prstGeom prst="rect">
            <a:avLst/>
          </a:prstGeom>
        </p:spPr>
        <p:txBody>
          <a:bodyPr/>
          <a:lstStyle>
            <a:lvl1pPr>
              <a:defRPr sz="3200">
                <a:latin typeface="Noto Sans ExtraBold" panose="020B0502040504020204" pitchFamily="34" charset="0"/>
                <a:ea typeface="Noto Sans ExtraBold" panose="020B0502040504020204" pitchFamily="34" charset="0"/>
                <a:cs typeface="Noto Sans ExtraBold"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2568DE6A-4FF0-442F-BCE4-3CC8262025FD}"/>
              </a:ext>
            </a:extLst>
          </p:cNvPr>
          <p:cNvSpPr>
            <a:spLocks noGrp="1"/>
          </p:cNvSpPr>
          <p:nvPr>
            <p:ph type="body" idx="1" hasCustomPrompt="1"/>
          </p:nvPr>
        </p:nvSpPr>
        <p:spPr>
          <a:xfrm>
            <a:off x="1728216" y="1388831"/>
            <a:ext cx="4251960" cy="428625"/>
          </a:xfrm>
        </p:spPr>
        <p:txBody>
          <a:bodyPr anchor="b">
            <a:noAutofit/>
          </a:bodyPr>
          <a:lstStyle>
            <a:lvl1pPr marL="0" indent="0" algn="ctr">
              <a:buNone/>
              <a:defRPr sz="2100" b="0">
                <a:solidFill>
                  <a:schemeClr val="tx2"/>
                </a:solidFill>
                <a:latin typeface="Noto Sans SemiBold" panose="020B0502040504020204" pitchFamily="34" charset="0"/>
                <a:ea typeface="Noto Sans SemiBold" panose="020B0502040504020204" pitchFamily="34" charset="0"/>
                <a:cs typeface="Noto Sans SemiBold" panose="020B050204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Presenter name</a:t>
            </a:r>
          </a:p>
        </p:txBody>
      </p:sp>
      <p:sp>
        <p:nvSpPr>
          <p:cNvPr id="12" name="Text Placeholder 2">
            <a:extLst>
              <a:ext uri="{FF2B5EF4-FFF2-40B4-BE49-F238E27FC236}">
                <a16:creationId xmlns:a16="http://schemas.microsoft.com/office/drawing/2014/main" id="{4860FDF3-034D-4CC2-AEB2-820150319C18}"/>
              </a:ext>
            </a:extLst>
          </p:cNvPr>
          <p:cNvSpPr>
            <a:spLocks noGrp="1"/>
          </p:cNvSpPr>
          <p:nvPr>
            <p:ph type="body" idx="14" hasCustomPrompt="1"/>
          </p:nvPr>
        </p:nvSpPr>
        <p:spPr>
          <a:xfrm>
            <a:off x="1728216" y="1819815"/>
            <a:ext cx="4251960" cy="684846"/>
          </a:xfrm>
        </p:spPr>
        <p:txBody>
          <a:bodyPr anchor="t">
            <a:normAutofit/>
          </a:bodyPr>
          <a:lstStyle>
            <a:lvl1pPr marL="0" indent="0" algn="ctr">
              <a:buNone/>
              <a:defRPr sz="2100" b="0">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 and organization</a:t>
            </a:r>
          </a:p>
        </p:txBody>
      </p:sp>
      <p:sp>
        <p:nvSpPr>
          <p:cNvPr id="4" name="Content Placeholder 3">
            <a:extLst>
              <a:ext uri="{FF2B5EF4-FFF2-40B4-BE49-F238E27FC236}">
                <a16:creationId xmlns:a16="http://schemas.microsoft.com/office/drawing/2014/main" id="{86B79123-B921-4566-9412-35B668E4025D}"/>
              </a:ext>
            </a:extLst>
          </p:cNvPr>
          <p:cNvSpPr>
            <a:spLocks noGrp="1"/>
          </p:cNvSpPr>
          <p:nvPr>
            <p:ph sz="half" idx="2"/>
          </p:nvPr>
        </p:nvSpPr>
        <p:spPr>
          <a:xfrm>
            <a:off x="2482596" y="2643527"/>
            <a:ext cx="2743200" cy="3273552"/>
          </a:xfrm>
        </p:spPr>
        <p:txBody>
          <a:bodyPr/>
          <a:lstStyle>
            <a:lvl1pPr>
              <a:defRPr sz="1700">
                <a:latin typeface="Noto Sans SemiBold" panose="020B0502040504020204" pitchFamily="34" charset="0"/>
                <a:ea typeface="Noto Sans SemiBold" panose="020B0502040504020204" pitchFamily="34" charset="0"/>
                <a:cs typeface="Noto Sans SemiBold" panose="020B0502040504020204" pitchFamily="34" charset="0"/>
              </a:defRPr>
            </a:lvl1pPr>
            <a:lvl2pPr>
              <a:defRPr sz="2000">
                <a:latin typeface="Noto Sans" panose="020B0502040504020204" pitchFamily="34" charset="0"/>
                <a:ea typeface="Noto Sans" panose="020B0502040504020204" pitchFamily="34" charset="0"/>
                <a:cs typeface="Noto Sans" panose="020B0502040504020204" pitchFamily="34" charset="0"/>
              </a:defRPr>
            </a:lvl2pPr>
            <a:lvl3pPr>
              <a:defRPr sz="2000">
                <a:latin typeface="Noto Sans" panose="020B0502040504020204" pitchFamily="34" charset="0"/>
                <a:ea typeface="Noto Sans" panose="020B0502040504020204" pitchFamily="34" charset="0"/>
                <a:cs typeface="Noto Sans" panose="020B0502040504020204" pitchFamily="34" charset="0"/>
              </a:defRPr>
            </a:lvl3pPr>
            <a:lvl4pPr>
              <a:defRPr sz="2000">
                <a:latin typeface="Noto Sans" panose="020B0502040504020204" pitchFamily="34" charset="0"/>
                <a:ea typeface="Noto Sans" panose="020B0502040504020204" pitchFamily="34" charset="0"/>
                <a:cs typeface="Noto Sans" panose="020B0502040504020204" pitchFamily="34" charset="0"/>
              </a:defRPr>
            </a:lvl4pPr>
            <a:lvl5pPr>
              <a:defRPr sz="200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87076A2-458D-6096-8AE3-D8FFF0EE46E5}"/>
              </a:ext>
            </a:extLst>
          </p:cNvPr>
          <p:cNvSpPr>
            <a:spLocks noGrp="1"/>
          </p:cNvSpPr>
          <p:nvPr>
            <p:ph type="sldNum" sz="quarter" idx="16"/>
          </p:nvPr>
        </p:nvSpPr>
        <p:spPr/>
        <p:txBody>
          <a:bodyPr/>
          <a:lstStyle/>
          <a:p>
            <a:fld id="{58339581-759F-43B7-B47D-47F906F0E294}" type="slidenum">
              <a:rPr lang="en-US" smtClean="0"/>
              <a:pPr/>
              <a:t>‹#›</a:t>
            </a:fld>
            <a:endParaRPr lang="en-US"/>
          </a:p>
        </p:txBody>
      </p:sp>
      <p:sp>
        <p:nvSpPr>
          <p:cNvPr id="2" name="Text Placeholder 2">
            <a:extLst>
              <a:ext uri="{FF2B5EF4-FFF2-40B4-BE49-F238E27FC236}">
                <a16:creationId xmlns:a16="http://schemas.microsoft.com/office/drawing/2014/main" id="{0F717726-29C1-0D17-3A26-B226BA804390}"/>
              </a:ext>
            </a:extLst>
          </p:cNvPr>
          <p:cNvSpPr>
            <a:spLocks noGrp="1"/>
          </p:cNvSpPr>
          <p:nvPr>
            <p:ph type="body" idx="17" hasCustomPrompt="1"/>
          </p:nvPr>
        </p:nvSpPr>
        <p:spPr>
          <a:xfrm>
            <a:off x="6345936" y="1388831"/>
            <a:ext cx="4251960" cy="428625"/>
          </a:xfrm>
        </p:spPr>
        <p:txBody>
          <a:bodyPr anchor="b">
            <a:noAutofit/>
          </a:bodyPr>
          <a:lstStyle>
            <a:lvl1pPr marL="0" indent="0" algn="ctr">
              <a:buNone/>
              <a:defRPr sz="2100" b="0">
                <a:solidFill>
                  <a:schemeClr val="tx2"/>
                </a:solidFill>
                <a:latin typeface="Noto Sans SemiBold" panose="020B0502040504020204" pitchFamily="34" charset="0"/>
                <a:ea typeface="Noto Sans SemiBold" panose="020B0502040504020204" pitchFamily="34" charset="0"/>
                <a:cs typeface="Noto Sans SemiBold" panose="020B050204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Presenter name</a:t>
            </a:r>
          </a:p>
        </p:txBody>
      </p:sp>
      <p:sp>
        <p:nvSpPr>
          <p:cNvPr id="9" name="Text Placeholder 2">
            <a:extLst>
              <a:ext uri="{FF2B5EF4-FFF2-40B4-BE49-F238E27FC236}">
                <a16:creationId xmlns:a16="http://schemas.microsoft.com/office/drawing/2014/main" id="{BBA3F27B-AC3C-0DCA-95B8-CC94555ECB9A}"/>
              </a:ext>
            </a:extLst>
          </p:cNvPr>
          <p:cNvSpPr>
            <a:spLocks noGrp="1"/>
          </p:cNvSpPr>
          <p:nvPr>
            <p:ph type="body" idx="18" hasCustomPrompt="1"/>
          </p:nvPr>
        </p:nvSpPr>
        <p:spPr>
          <a:xfrm>
            <a:off x="6345936" y="1823344"/>
            <a:ext cx="4251960" cy="684846"/>
          </a:xfrm>
        </p:spPr>
        <p:txBody>
          <a:bodyPr anchor="t">
            <a:normAutofit/>
          </a:bodyPr>
          <a:lstStyle>
            <a:lvl1pPr marL="0" indent="0" algn="ctr">
              <a:buNone/>
              <a:defRPr sz="2100" b="0">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 and organization</a:t>
            </a:r>
          </a:p>
        </p:txBody>
      </p:sp>
      <p:sp>
        <p:nvSpPr>
          <p:cNvPr id="10" name="Content Placeholder 3">
            <a:extLst>
              <a:ext uri="{FF2B5EF4-FFF2-40B4-BE49-F238E27FC236}">
                <a16:creationId xmlns:a16="http://schemas.microsoft.com/office/drawing/2014/main" id="{72116E9B-AF7F-F281-75B9-FB69452C3495}"/>
              </a:ext>
            </a:extLst>
          </p:cNvPr>
          <p:cNvSpPr>
            <a:spLocks noGrp="1"/>
          </p:cNvSpPr>
          <p:nvPr>
            <p:ph sz="half" idx="19"/>
          </p:nvPr>
        </p:nvSpPr>
        <p:spPr>
          <a:xfrm>
            <a:off x="7100316" y="2643527"/>
            <a:ext cx="2743200" cy="3273552"/>
          </a:xfrm>
        </p:spPr>
        <p:txBody>
          <a:bodyPr/>
          <a:lstStyle>
            <a:lvl1pPr>
              <a:defRPr sz="1700">
                <a:latin typeface="Noto Sans SemiBold" panose="020B0502040504020204" pitchFamily="34" charset="0"/>
                <a:ea typeface="Noto Sans SemiBold" panose="020B0502040504020204" pitchFamily="34" charset="0"/>
                <a:cs typeface="Noto Sans SemiBold" panose="020B0502040504020204" pitchFamily="34" charset="0"/>
              </a:defRPr>
            </a:lvl1pPr>
            <a:lvl2pPr>
              <a:defRPr sz="2000">
                <a:latin typeface="Noto Sans" panose="020B0502040504020204" pitchFamily="34" charset="0"/>
                <a:ea typeface="Noto Sans" panose="020B0502040504020204" pitchFamily="34" charset="0"/>
                <a:cs typeface="Noto Sans" panose="020B0502040504020204" pitchFamily="34" charset="0"/>
              </a:defRPr>
            </a:lvl2pPr>
            <a:lvl3pPr>
              <a:defRPr sz="2000">
                <a:latin typeface="Noto Sans" panose="020B0502040504020204" pitchFamily="34" charset="0"/>
                <a:ea typeface="Noto Sans" panose="020B0502040504020204" pitchFamily="34" charset="0"/>
                <a:cs typeface="Noto Sans" panose="020B0502040504020204" pitchFamily="34" charset="0"/>
              </a:defRPr>
            </a:lvl3pPr>
            <a:lvl4pPr>
              <a:defRPr sz="2000">
                <a:latin typeface="Noto Sans" panose="020B0502040504020204" pitchFamily="34" charset="0"/>
                <a:ea typeface="Noto Sans" panose="020B0502040504020204" pitchFamily="34" charset="0"/>
                <a:cs typeface="Noto Sans" panose="020B0502040504020204" pitchFamily="34" charset="0"/>
              </a:defRPr>
            </a:lvl4pPr>
            <a:lvl5pPr>
              <a:defRPr sz="200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252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Content Slide 2">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6E5814C-DBCD-480F-8B77-1393161851FD}"/>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p>
        </p:txBody>
      </p:sp>
      <p:sp>
        <p:nvSpPr>
          <p:cNvPr id="3" name="Content Placeholder 1">
            <a:extLst>
              <a:ext uri="{FF2B5EF4-FFF2-40B4-BE49-F238E27FC236}">
                <a16:creationId xmlns:a16="http://schemas.microsoft.com/office/drawing/2014/main" id="{EEAE094E-9304-4478-A67E-2134D652F595}"/>
              </a:ext>
            </a:extLst>
          </p:cNvPr>
          <p:cNvSpPr>
            <a:spLocks noGrp="1"/>
          </p:cNvSpPr>
          <p:nvPr>
            <p:ph idx="1"/>
          </p:nvPr>
        </p:nvSpPr>
        <p:spPr>
          <a:xfrm>
            <a:off x="635000" y="1371600"/>
            <a:ext cx="5394813" cy="2199817"/>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118DBB5B-C021-463D-9F7D-8D7F1C3D4078}"/>
              </a:ext>
            </a:extLst>
          </p:cNvPr>
          <p:cNvSpPr>
            <a:spLocks noGrp="1"/>
          </p:cNvSpPr>
          <p:nvPr>
            <p:ph idx="14"/>
          </p:nvPr>
        </p:nvSpPr>
        <p:spPr>
          <a:xfrm>
            <a:off x="6157682" y="1371598"/>
            <a:ext cx="5393783" cy="2199817"/>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5">
            <a:extLst>
              <a:ext uri="{FF2B5EF4-FFF2-40B4-BE49-F238E27FC236}">
                <a16:creationId xmlns:a16="http://schemas.microsoft.com/office/drawing/2014/main" id="{649EA717-9556-46C5-8A82-A04A2BC7DE98}"/>
              </a:ext>
            </a:extLst>
          </p:cNvPr>
          <p:cNvSpPr>
            <a:spLocks noGrp="1"/>
          </p:cNvSpPr>
          <p:nvPr>
            <p:ph idx="16"/>
          </p:nvPr>
        </p:nvSpPr>
        <p:spPr>
          <a:xfrm>
            <a:off x="635001" y="3679382"/>
            <a:ext cx="5394812" cy="2199817"/>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7">
            <a:extLst>
              <a:ext uri="{FF2B5EF4-FFF2-40B4-BE49-F238E27FC236}">
                <a16:creationId xmlns:a16="http://schemas.microsoft.com/office/drawing/2014/main" id="{8BA796A1-3295-44D2-A897-A47A9095FCB4}"/>
              </a:ext>
            </a:extLst>
          </p:cNvPr>
          <p:cNvSpPr>
            <a:spLocks noGrp="1"/>
          </p:cNvSpPr>
          <p:nvPr>
            <p:ph idx="18"/>
          </p:nvPr>
        </p:nvSpPr>
        <p:spPr>
          <a:xfrm>
            <a:off x="6157683" y="3679380"/>
            <a:ext cx="5393782" cy="2199817"/>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EFA879A4-6B20-8DF2-F5C3-ADBAC0844701}"/>
              </a:ext>
            </a:extLst>
          </p:cNvPr>
          <p:cNvSpPr>
            <a:spLocks noGrp="1"/>
          </p:cNvSpPr>
          <p:nvPr>
            <p:ph type="sldNum" sz="quarter" idx="19"/>
          </p:nvPr>
        </p:nvSpPr>
        <p:spPr/>
        <p:txBody>
          <a:bodyPr/>
          <a:lstStyle/>
          <a:p>
            <a:fld id="{58339581-759F-43B7-B47D-47F906F0E294}" type="slidenum">
              <a:rPr lang="en-US" smtClean="0"/>
              <a:pPr/>
              <a:t>‹#›</a:t>
            </a:fld>
            <a:endParaRPr lang="en-US"/>
          </a:p>
        </p:txBody>
      </p:sp>
    </p:spTree>
    <p:extLst>
      <p:ext uri="{BB962C8B-B14F-4D97-AF65-F5344CB8AC3E}">
        <p14:creationId xmlns:p14="http://schemas.microsoft.com/office/powerpoint/2010/main" val="389779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id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6E5814C-DBCD-480F-8B77-1393161851FD}"/>
              </a:ext>
            </a:extLst>
          </p:cNvPr>
          <p:cNvSpPr>
            <a:spLocks noGrp="1"/>
          </p:cNvSpPr>
          <p:nvPr>
            <p:ph type="title"/>
          </p:nvPr>
        </p:nvSpPr>
        <p:spPr>
          <a:xfrm>
            <a:off x="635001" y="400540"/>
            <a:ext cx="10001250" cy="825500"/>
          </a:xfrm>
          <a:prstGeom prst="rect">
            <a:avLst/>
          </a:prstGeom>
        </p:spPr>
        <p:txBody>
          <a:bodyPr/>
          <a:lstStyle>
            <a:lvl1pPr>
              <a:defRPr sz="3200">
                <a:latin typeface="Noto Sans ExtraBold" panose="020B0502040504020204" pitchFamily="34" charset="0"/>
                <a:ea typeface="Noto Sans ExtraBold" panose="020B0502040504020204" pitchFamily="34" charset="0"/>
                <a:cs typeface="Noto Sans ExtraBold" panose="020B0502040504020204" pitchFamily="34" charset="0"/>
              </a:defRPr>
            </a:lvl1pPr>
          </a:lstStyle>
          <a:p>
            <a:r>
              <a:rPr lang="en-US"/>
              <a:t>Click to edit Master title style</a:t>
            </a:r>
          </a:p>
        </p:txBody>
      </p:sp>
      <p:sp>
        <p:nvSpPr>
          <p:cNvPr id="3" name="Content Placeholder 1">
            <a:extLst>
              <a:ext uri="{FF2B5EF4-FFF2-40B4-BE49-F238E27FC236}">
                <a16:creationId xmlns:a16="http://schemas.microsoft.com/office/drawing/2014/main" id="{EEAE094E-9304-4478-A67E-2134D652F595}"/>
              </a:ext>
            </a:extLst>
          </p:cNvPr>
          <p:cNvSpPr>
            <a:spLocks noGrp="1"/>
          </p:cNvSpPr>
          <p:nvPr>
            <p:ph idx="1"/>
          </p:nvPr>
        </p:nvSpPr>
        <p:spPr>
          <a:xfrm>
            <a:off x="635001" y="1371600"/>
            <a:ext cx="2633472" cy="2199817"/>
          </a:xfrm>
        </p:spPr>
        <p:txBody>
          <a:bodyPr>
            <a:normAutofit/>
          </a:bodyPr>
          <a:lstStyle>
            <a:lvl1pPr>
              <a:defRPr sz="1800">
                <a:latin typeface="Noto Sans SemiBold" panose="020B0502040504020204" pitchFamily="34" charset="0"/>
                <a:ea typeface="Noto Sans SemiBold" panose="020B0502040504020204" pitchFamily="34" charset="0"/>
                <a:cs typeface="Noto Sans SemiBold" panose="020B0502040504020204" pitchFamily="34" charset="0"/>
              </a:defRPr>
            </a:lvl1pPr>
            <a:lvl2pPr>
              <a:defRPr sz="1600">
                <a:latin typeface="Noto Sans" panose="020B0502040504020204" pitchFamily="34" charset="0"/>
                <a:ea typeface="Noto Sans" panose="020B0502040504020204" pitchFamily="34" charset="0"/>
                <a:cs typeface="Noto Sans" panose="020B0502040504020204" pitchFamily="34" charset="0"/>
              </a:defRPr>
            </a:lvl2pPr>
            <a:lvl3pPr>
              <a:defRPr sz="1400">
                <a:latin typeface="Noto Sans" panose="020B0502040504020204" pitchFamily="34" charset="0"/>
                <a:ea typeface="Noto Sans" panose="020B0502040504020204" pitchFamily="34" charset="0"/>
                <a:cs typeface="Noto Sans" panose="020B0502040504020204" pitchFamily="34" charset="0"/>
              </a:defRPr>
            </a:lvl3pPr>
            <a:lvl4pPr>
              <a:defRPr sz="1400">
                <a:latin typeface="Noto Sans" panose="020B0502040504020204" pitchFamily="34" charset="0"/>
                <a:ea typeface="Noto Sans" panose="020B0502040504020204" pitchFamily="34" charset="0"/>
                <a:cs typeface="Noto Sans" panose="020B0502040504020204" pitchFamily="34" charset="0"/>
              </a:defRPr>
            </a:lvl4pPr>
            <a:lvl5pPr>
              <a:defRPr sz="1400">
                <a:latin typeface="Noto Sans" panose="020B0502040504020204" pitchFamily="34" charset="0"/>
                <a:ea typeface="Noto Sans" panose="020B0502040504020204" pitchFamily="34" charset="0"/>
                <a:cs typeface="Noto Sans"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77EBCC4-7952-1A11-E220-7E09937BA135}"/>
              </a:ext>
            </a:extLst>
          </p:cNvPr>
          <p:cNvSpPr>
            <a:spLocks noGrp="1"/>
          </p:cNvSpPr>
          <p:nvPr>
            <p:ph type="sldNum" sz="quarter" idx="20"/>
          </p:nvPr>
        </p:nvSpPr>
        <p:spPr/>
        <p:txBody>
          <a:bodyPr/>
          <a:lstStyle>
            <a:lvl1pPr>
              <a:defRPr>
                <a:latin typeface="Noto Sans" panose="020B0502040504020204" pitchFamily="34" charset="0"/>
                <a:ea typeface="Noto Sans" panose="020B0502040504020204" pitchFamily="34" charset="0"/>
                <a:cs typeface="Noto Sans" panose="020B0502040504020204" pitchFamily="34" charset="0"/>
              </a:defRPr>
            </a:lvl1pPr>
          </a:lstStyle>
          <a:p>
            <a:fld id="{58339581-759F-43B7-B47D-47F906F0E294}" type="slidenum">
              <a:rPr lang="en-US" smtClean="0"/>
              <a:pPr/>
              <a:t>‹#›</a:t>
            </a:fld>
            <a:endParaRPr lang="en-US"/>
          </a:p>
        </p:txBody>
      </p:sp>
      <p:sp>
        <p:nvSpPr>
          <p:cNvPr id="2" name="Content Placeholder 1">
            <a:extLst>
              <a:ext uri="{FF2B5EF4-FFF2-40B4-BE49-F238E27FC236}">
                <a16:creationId xmlns:a16="http://schemas.microsoft.com/office/drawing/2014/main" id="{F388D4BA-7AB8-A994-8149-D88C6B813582}"/>
              </a:ext>
            </a:extLst>
          </p:cNvPr>
          <p:cNvSpPr>
            <a:spLocks noGrp="1"/>
          </p:cNvSpPr>
          <p:nvPr>
            <p:ph idx="21"/>
          </p:nvPr>
        </p:nvSpPr>
        <p:spPr>
          <a:xfrm>
            <a:off x="3396342" y="1371598"/>
            <a:ext cx="2633472" cy="2199817"/>
          </a:xfrm>
        </p:spPr>
        <p:txBody>
          <a:bodyPr>
            <a:normAutofit/>
          </a:bodyPr>
          <a:lstStyle>
            <a:lvl1pPr>
              <a:defRPr sz="1800">
                <a:latin typeface="Noto Sans SemiBold" panose="020B0502040504020204" pitchFamily="34" charset="0"/>
                <a:ea typeface="Noto Sans SemiBold" panose="020B0502040504020204" pitchFamily="34" charset="0"/>
                <a:cs typeface="Noto Sans SemiBold" panose="020B0502040504020204" pitchFamily="34" charset="0"/>
              </a:defRPr>
            </a:lvl1pPr>
            <a:lvl2pPr>
              <a:defRPr sz="1600">
                <a:latin typeface="Noto Sans" panose="020B0502040504020204" pitchFamily="34" charset="0"/>
                <a:ea typeface="Noto Sans" panose="020B0502040504020204" pitchFamily="34" charset="0"/>
                <a:cs typeface="Noto Sans" panose="020B0502040504020204" pitchFamily="34" charset="0"/>
              </a:defRPr>
            </a:lvl2pPr>
            <a:lvl3pPr>
              <a:defRPr sz="1400">
                <a:latin typeface="Noto Sans" panose="020B0502040504020204" pitchFamily="34" charset="0"/>
                <a:ea typeface="Noto Sans" panose="020B0502040504020204" pitchFamily="34" charset="0"/>
                <a:cs typeface="Noto Sans" panose="020B0502040504020204" pitchFamily="34" charset="0"/>
              </a:defRPr>
            </a:lvl3pPr>
            <a:lvl4pPr>
              <a:defRPr sz="1400">
                <a:latin typeface="Noto Sans" panose="020B0502040504020204" pitchFamily="34" charset="0"/>
                <a:ea typeface="Noto Sans" panose="020B0502040504020204" pitchFamily="34" charset="0"/>
                <a:cs typeface="Noto Sans" panose="020B0502040504020204" pitchFamily="34" charset="0"/>
              </a:defRPr>
            </a:lvl4pPr>
            <a:lvl5pPr>
              <a:defRPr sz="1400">
                <a:latin typeface="Noto Sans" panose="020B0502040504020204" pitchFamily="34" charset="0"/>
                <a:ea typeface="Noto Sans" panose="020B0502040504020204" pitchFamily="34" charset="0"/>
                <a:cs typeface="Noto Sans"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1">
            <a:extLst>
              <a:ext uri="{FF2B5EF4-FFF2-40B4-BE49-F238E27FC236}">
                <a16:creationId xmlns:a16="http://schemas.microsoft.com/office/drawing/2014/main" id="{D8D992E6-D520-AC66-5BC4-E6A07FB98B85}"/>
              </a:ext>
            </a:extLst>
          </p:cNvPr>
          <p:cNvSpPr>
            <a:spLocks noGrp="1"/>
          </p:cNvSpPr>
          <p:nvPr>
            <p:ph idx="22"/>
          </p:nvPr>
        </p:nvSpPr>
        <p:spPr>
          <a:xfrm>
            <a:off x="6157683" y="1371599"/>
            <a:ext cx="2633472" cy="2199817"/>
          </a:xfrm>
        </p:spPr>
        <p:txBody>
          <a:bodyPr>
            <a:normAutofit/>
          </a:bodyPr>
          <a:lstStyle>
            <a:lvl1pPr>
              <a:defRPr sz="1800">
                <a:latin typeface="Noto Sans SemiBold" panose="020B0502040504020204" pitchFamily="34" charset="0"/>
                <a:ea typeface="Noto Sans SemiBold" panose="020B0502040504020204" pitchFamily="34" charset="0"/>
                <a:cs typeface="Noto Sans SemiBold" panose="020B0502040504020204" pitchFamily="34" charset="0"/>
              </a:defRPr>
            </a:lvl1pPr>
            <a:lvl2pPr>
              <a:defRPr sz="1600">
                <a:latin typeface="Noto Sans" panose="020B0502040504020204" pitchFamily="34" charset="0"/>
                <a:ea typeface="Noto Sans" panose="020B0502040504020204" pitchFamily="34" charset="0"/>
                <a:cs typeface="Noto Sans" panose="020B0502040504020204" pitchFamily="34" charset="0"/>
              </a:defRPr>
            </a:lvl2pPr>
            <a:lvl3pPr>
              <a:defRPr sz="1400">
                <a:latin typeface="Noto Sans" panose="020B0502040504020204" pitchFamily="34" charset="0"/>
                <a:ea typeface="Noto Sans" panose="020B0502040504020204" pitchFamily="34" charset="0"/>
                <a:cs typeface="Noto Sans" panose="020B0502040504020204" pitchFamily="34" charset="0"/>
              </a:defRPr>
            </a:lvl3pPr>
            <a:lvl4pPr>
              <a:defRPr sz="1400">
                <a:latin typeface="Noto Sans" panose="020B0502040504020204" pitchFamily="34" charset="0"/>
                <a:ea typeface="Noto Sans" panose="020B0502040504020204" pitchFamily="34" charset="0"/>
                <a:cs typeface="Noto Sans" panose="020B0502040504020204" pitchFamily="34" charset="0"/>
              </a:defRPr>
            </a:lvl4pPr>
            <a:lvl5pPr>
              <a:defRPr sz="1400">
                <a:latin typeface="Noto Sans" panose="020B0502040504020204" pitchFamily="34" charset="0"/>
                <a:ea typeface="Noto Sans" panose="020B0502040504020204" pitchFamily="34" charset="0"/>
                <a:cs typeface="Noto Sans"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1">
            <a:extLst>
              <a:ext uri="{FF2B5EF4-FFF2-40B4-BE49-F238E27FC236}">
                <a16:creationId xmlns:a16="http://schemas.microsoft.com/office/drawing/2014/main" id="{E4000C00-9C42-50CA-6B8C-DC851326FF9A}"/>
              </a:ext>
            </a:extLst>
          </p:cNvPr>
          <p:cNvSpPr>
            <a:spLocks noGrp="1"/>
          </p:cNvSpPr>
          <p:nvPr>
            <p:ph idx="23"/>
          </p:nvPr>
        </p:nvSpPr>
        <p:spPr>
          <a:xfrm>
            <a:off x="8917994" y="1371597"/>
            <a:ext cx="2633472" cy="2199817"/>
          </a:xfrm>
        </p:spPr>
        <p:txBody>
          <a:bodyPr>
            <a:normAutofit/>
          </a:bodyPr>
          <a:lstStyle>
            <a:lvl1pPr>
              <a:defRPr sz="1800">
                <a:latin typeface="Noto Sans SemiBold" panose="020B0502040504020204" pitchFamily="34" charset="0"/>
                <a:ea typeface="Noto Sans SemiBold" panose="020B0502040504020204" pitchFamily="34" charset="0"/>
                <a:cs typeface="Noto Sans SemiBold" panose="020B0502040504020204" pitchFamily="34" charset="0"/>
              </a:defRPr>
            </a:lvl1pPr>
            <a:lvl2pPr>
              <a:defRPr sz="1600">
                <a:latin typeface="Noto Sans" panose="020B0502040504020204" pitchFamily="34" charset="0"/>
                <a:ea typeface="Noto Sans" panose="020B0502040504020204" pitchFamily="34" charset="0"/>
                <a:cs typeface="Noto Sans" panose="020B0502040504020204" pitchFamily="34" charset="0"/>
              </a:defRPr>
            </a:lvl2pPr>
            <a:lvl3pPr>
              <a:defRPr sz="1400">
                <a:latin typeface="Noto Sans" panose="020B0502040504020204" pitchFamily="34" charset="0"/>
                <a:ea typeface="Noto Sans" panose="020B0502040504020204" pitchFamily="34" charset="0"/>
                <a:cs typeface="Noto Sans" panose="020B0502040504020204" pitchFamily="34" charset="0"/>
              </a:defRPr>
            </a:lvl3pPr>
            <a:lvl4pPr>
              <a:defRPr sz="1400">
                <a:latin typeface="Noto Sans" panose="020B0502040504020204" pitchFamily="34" charset="0"/>
                <a:ea typeface="Noto Sans" panose="020B0502040504020204" pitchFamily="34" charset="0"/>
                <a:cs typeface="Noto Sans" panose="020B0502040504020204" pitchFamily="34" charset="0"/>
              </a:defRPr>
            </a:lvl4pPr>
            <a:lvl5pPr>
              <a:defRPr sz="1400">
                <a:latin typeface="Noto Sans" panose="020B0502040504020204" pitchFamily="34" charset="0"/>
                <a:ea typeface="Noto Sans" panose="020B0502040504020204" pitchFamily="34" charset="0"/>
                <a:cs typeface="Noto Sans"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
            <a:extLst>
              <a:ext uri="{FF2B5EF4-FFF2-40B4-BE49-F238E27FC236}">
                <a16:creationId xmlns:a16="http://schemas.microsoft.com/office/drawing/2014/main" id="{D0F15A48-60C0-6045-672A-582AD6B266F7}"/>
              </a:ext>
            </a:extLst>
          </p:cNvPr>
          <p:cNvSpPr>
            <a:spLocks noGrp="1"/>
          </p:cNvSpPr>
          <p:nvPr>
            <p:ph idx="24"/>
          </p:nvPr>
        </p:nvSpPr>
        <p:spPr>
          <a:xfrm>
            <a:off x="635001" y="3679380"/>
            <a:ext cx="2633472" cy="2199817"/>
          </a:xfrm>
        </p:spPr>
        <p:txBody>
          <a:bodyPr>
            <a:normAutofit/>
          </a:bodyPr>
          <a:lstStyle>
            <a:lvl1pPr>
              <a:defRPr sz="1800">
                <a:latin typeface="Noto Sans SemiBold" panose="020B0502040504020204" pitchFamily="34" charset="0"/>
                <a:ea typeface="Noto Sans SemiBold" panose="020B0502040504020204" pitchFamily="34" charset="0"/>
                <a:cs typeface="Noto Sans SemiBold" panose="020B0502040504020204" pitchFamily="34" charset="0"/>
              </a:defRPr>
            </a:lvl1pPr>
            <a:lvl2pPr>
              <a:defRPr sz="1600">
                <a:latin typeface="Noto Sans" panose="020B0502040504020204" pitchFamily="34" charset="0"/>
                <a:ea typeface="Noto Sans" panose="020B0502040504020204" pitchFamily="34" charset="0"/>
                <a:cs typeface="Noto Sans" panose="020B0502040504020204" pitchFamily="34" charset="0"/>
              </a:defRPr>
            </a:lvl2pPr>
            <a:lvl3pPr>
              <a:defRPr sz="1400">
                <a:latin typeface="Noto Sans" panose="020B0502040504020204" pitchFamily="34" charset="0"/>
                <a:ea typeface="Noto Sans" panose="020B0502040504020204" pitchFamily="34" charset="0"/>
                <a:cs typeface="Noto Sans" panose="020B0502040504020204" pitchFamily="34" charset="0"/>
              </a:defRPr>
            </a:lvl3pPr>
            <a:lvl4pPr>
              <a:defRPr sz="1400">
                <a:latin typeface="Noto Sans" panose="020B0502040504020204" pitchFamily="34" charset="0"/>
                <a:ea typeface="Noto Sans" panose="020B0502040504020204" pitchFamily="34" charset="0"/>
                <a:cs typeface="Noto Sans" panose="020B0502040504020204" pitchFamily="34" charset="0"/>
              </a:defRPr>
            </a:lvl4pPr>
            <a:lvl5pPr>
              <a:defRPr sz="1400">
                <a:latin typeface="Noto Sans" panose="020B0502040504020204" pitchFamily="34" charset="0"/>
                <a:ea typeface="Noto Sans" panose="020B0502040504020204" pitchFamily="34" charset="0"/>
                <a:cs typeface="Noto Sans"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1">
            <a:extLst>
              <a:ext uri="{FF2B5EF4-FFF2-40B4-BE49-F238E27FC236}">
                <a16:creationId xmlns:a16="http://schemas.microsoft.com/office/drawing/2014/main" id="{4B00FBB8-D1AE-4B73-C869-094F9E581710}"/>
              </a:ext>
            </a:extLst>
          </p:cNvPr>
          <p:cNvSpPr>
            <a:spLocks noGrp="1"/>
          </p:cNvSpPr>
          <p:nvPr>
            <p:ph idx="25"/>
          </p:nvPr>
        </p:nvSpPr>
        <p:spPr>
          <a:xfrm>
            <a:off x="3396342" y="3679380"/>
            <a:ext cx="2633472" cy="2199817"/>
          </a:xfrm>
        </p:spPr>
        <p:txBody>
          <a:bodyPr>
            <a:normAutofit/>
          </a:bodyPr>
          <a:lstStyle>
            <a:lvl1pPr>
              <a:defRPr sz="1800">
                <a:latin typeface="Noto Sans SemiBold" panose="020B0502040504020204" pitchFamily="34" charset="0"/>
                <a:ea typeface="Noto Sans SemiBold" panose="020B0502040504020204" pitchFamily="34" charset="0"/>
                <a:cs typeface="Noto Sans SemiBold" panose="020B0502040504020204" pitchFamily="34" charset="0"/>
              </a:defRPr>
            </a:lvl1pPr>
            <a:lvl2pPr>
              <a:defRPr sz="1600">
                <a:latin typeface="Noto Sans" panose="020B0502040504020204" pitchFamily="34" charset="0"/>
                <a:ea typeface="Noto Sans" panose="020B0502040504020204" pitchFamily="34" charset="0"/>
                <a:cs typeface="Noto Sans" panose="020B0502040504020204" pitchFamily="34" charset="0"/>
              </a:defRPr>
            </a:lvl2pPr>
            <a:lvl3pPr>
              <a:defRPr sz="1400">
                <a:latin typeface="Noto Sans" panose="020B0502040504020204" pitchFamily="34" charset="0"/>
                <a:ea typeface="Noto Sans" panose="020B0502040504020204" pitchFamily="34" charset="0"/>
                <a:cs typeface="Noto Sans" panose="020B0502040504020204" pitchFamily="34" charset="0"/>
              </a:defRPr>
            </a:lvl3pPr>
            <a:lvl4pPr>
              <a:defRPr sz="1400">
                <a:latin typeface="Noto Sans" panose="020B0502040504020204" pitchFamily="34" charset="0"/>
                <a:ea typeface="Noto Sans" panose="020B0502040504020204" pitchFamily="34" charset="0"/>
                <a:cs typeface="Noto Sans" panose="020B0502040504020204" pitchFamily="34" charset="0"/>
              </a:defRPr>
            </a:lvl4pPr>
            <a:lvl5pPr>
              <a:defRPr sz="1400">
                <a:latin typeface="Noto Sans" panose="020B0502040504020204" pitchFamily="34" charset="0"/>
                <a:ea typeface="Noto Sans" panose="020B0502040504020204" pitchFamily="34" charset="0"/>
                <a:cs typeface="Noto Sans"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
            <a:extLst>
              <a:ext uri="{FF2B5EF4-FFF2-40B4-BE49-F238E27FC236}">
                <a16:creationId xmlns:a16="http://schemas.microsoft.com/office/drawing/2014/main" id="{91DC8F7C-6F01-9578-3DC0-4204E011AFB9}"/>
              </a:ext>
            </a:extLst>
          </p:cNvPr>
          <p:cNvSpPr>
            <a:spLocks noGrp="1"/>
          </p:cNvSpPr>
          <p:nvPr>
            <p:ph idx="26"/>
          </p:nvPr>
        </p:nvSpPr>
        <p:spPr>
          <a:xfrm>
            <a:off x="6157683" y="3679380"/>
            <a:ext cx="2633472" cy="2199817"/>
          </a:xfrm>
        </p:spPr>
        <p:txBody>
          <a:bodyPr>
            <a:normAutofit/>
          </a:bodyPr>
          <a:lstStyle>
            <a:lvl1pPr>
              <a:defRPr sz="1800">
                <a:latin typeface="Noto Sans SemiBold" panose="020B0502040504020204" pitchFamily="34" charset="0"/>
                <a:ea typeface="Noto Sans SemiBold" panose="020B0502040504020204" pitchFamily="34" charset="0"/>
                <a:cs typeface="Noto Sans SemiBold" panose="020B0502040504020204" pitchFamily="34" charset="0"/>
              </a:defRPr>
            </a:lvl1pPr>
            <a:lvl2pPr>
              <a:defRPr sz="1600">
                <a:latin typeface="Noto Sans" panose="020B0502040504020204" pitchFamily="34" charset="0"/>
                <a:ea typeface="Noto Sans" panose="020B0502040504020204" pitchFamily="34" charset="0"/>
                <a:cs typeface="Noto Sans" panose="020B0502040504020204" pitchFamily="34" charset="0"/>
              </a:defRPr>
            </a:lvl2pPr>
            <a:lvl3pPr>
              <a:defRPr sz="1400">
                <a:latin typeface="Noto Sans" panose="020B0502040504020204" pitchFamily="34" charset="0"/>
                <a:ea typeface="Noto Sans" panose="020B0502040504020204" pitchFamily="34" charset="0"/>
                <a:cs typeface="Noto Sans" panose="020B0502040504020204" pitchFamily="34" charset="0"/>
              </a:defRPr>
            </a:lvl3pPr>
            <a:lvl4pPr>
              <a:defRPr sz="1400">
                <a:latin typeface="Noto Sans" panose="020B0502040504020204" pitchFamily="34" charset="0"/>
                <a:ea typeface="Noto Sans" panose="020B0502040504020204" pitchFamily="34" charset="0"/>
                <a:cs typeface="Noto Sans" panose="020B0502040504020204" pitchFamily="34" charset="0"/>
              </a:defRPr>
            </a:lvl4pPr>
            <a:lvl5pPr>
              <a:defRPr sz="1400">
                <a:latin typeface="Noto Sans" panose="020B0502040504020204" pitchFamily="34" charset="0"/>
                <a:ea typeface="Noto Sans" panose="020B0502040504020204" pitchFamily="34" charset="0"/>
                <a:cs typeface="Noto Sans"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a:extLst>
              <a:ext uri="{FF2B5EF4-FFF2-40B4-BE49-F238E27FC236}">
                <a16:creationId xmlns:a16="http://schemas.microsoft.com/office/drawing/2014/main" id="{CB03988B-E296-5098-F09B-89D5FFFA7136}"/>
              </a:ext>
            </a:extLst>
          </p:cNvPr>
          <p:cNvSpPr>
            <a:spLocks noGrp="1"/>
          </p:cNvSpPr>
          <p:nvPr>
            <p:ph idx="27"/>
          </p:nvPr>
        </p:nvSpPr>
        <p:spPr>
          <a:xfrm>
            <a:off x="8917994" y="3679380"/>
            <a:ext cx="2633472" cy="2199817"/>
          </a:xfrm>
        </p:spPr>
        <p:txBody>
          <a:bodyPr>
            <a:normAutofit/>
          </a:bodyPr>
          <a:lstStyle>
            <a:lvl1pPr>
              <a:defRPr sz="1800">
                <a:latin typeface="Noto Sans SemiBold" panose="020B0502040504020204" pitchFamily="34" charset="0"/>
                <a:ea typeface="Noto Sans SemiBold" panose="020B0502040504020204" pitchFamily="34" charset="0"/>
                <a:cs typeface="Noto Sans SemiBold" panose="020B0502040504020204" pitchFamily="34" charset="0"/>
              </a:defRPr>
            </a:lvl1pPr>
            <a:lvl2pPr>
              <a:defRPr sz="1600">
                <a:latin typeface="Noto Sans" panose="020B0502040504020204" pitchFamily="34" charset="0"/>
                <a:ea typeface="Noto Sans" panose="020B0502040504020204" pitchFamily="34" charset="0"/>
                <a:cs typeface="Noto Sans" panose="020B0502040504020204" pitchFamily="34" charset="0"/>
              </a:defRPr>
            </a:lvl2pPr>
            <a:lvl3pPr>
              <a:defRPr sz="1400">
                <a:latin typeface="Noto Sans" panose="020B0502040504020204" pitchFamily="34" charset="0"/>
                <a:ea typeface="Noto Sans" panose="020B0502040504020204" pitchFamily="34" charset="0"/>
                <a:cs typeface="Noto Sans" panose="020B0502040504020204" pitchFamily="34" charset="0"/>
              </a:defRPr>
            </a:lvl3pPr>
            <a:lvl4pPr>
              <a:defRPr sz="1400">
                <a:latin typeface="Noto Sans" panose="020B0502040504020204" pitchFamily="34" charset="0"/>
                <a:ea typeface="Noto Sans" panose="020B0502040504020204" pitchFamily="34" charset="0"/>
                <a:cs typeface="Noto Sans" panose="020B0502040504020204" pitchFamily="34" charset="0"/>
              </a:defRPr>
            </a:lvl4pPr>
            <a:lvl5pPr>
              <a:defRPr sz="1400">
                <a:latin typeface="Noto Sans" panose="020B0502040504020204" pitchFamily="34" charset="0"/>
                <a:ea typeface="Noto Sans" panose="020B0502040504020204" pitchFamily="34" charset="0"/>
                <a:cs typeface="Noto Sans" panose="020B050204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708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B55C7F1-ECB9-E7D7-F888-DA2D215167EA}"/>
              </a:ext>
              <a:ext uri="{C183D7F6-B498-43B3-948B-1728B52AA6E4}">
                <adec:decorative xmlns:adec="http://schemas.microsoft.com/office/drawing/2017/decorative" val="1"/>
              </a:ext>
            </a:extLst>
          </p:cNvPr>
          <p:cNvSpPr/>
          <p:nvPr userDrawn="1"/>
        </p:nvSpPr>
        <p:spPr>
          <a:xfrm>
            <a:off x="342900" y="3810000"/>
            <a:ext cx="11552271" cy="28449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2" name="Title 1">
            <a:extLst>
              <a:ext uri="{FF2B5EF4-FFF2-40B4-BE49-F238E27FC236}">
                <a16:creationId xmlns:a16="http://schemas.microsoft.com/office/drawing/2014/main" id="{30FFEA5C-C1D1-0083-0B83-7DD95A43F9AD}"/>
              </a:ext>
            </a:extLst>
          </p:cNvPr>
          <p:cNvSpPr>
            <a:spLocks noGrp="1"/>
          </p:cNvSpPr>
          <p:nvPr>
            <p:ph type="title" hasCustomPrompt="1"/>
          </p:nvPr>
        </p:nvSpPr>
        <p:spPr/>
        <p:txBody>
          <a:bodyPr/>
          <a:lstStyle>
            <a:lvl1pPr>
              <a:defRPr sz="3200">
                <a:latin typeface="Noto Sans ExtraBold" panose="020B0502040504020204" pitchFamily="34" charset="0"/>
                <a:ea typeface="Noto Sans ExtraBold" panose="020B0502040504020204" pitchFamily="34" charset="0"/>
                <a:cs typeface="Noto Sans ExtraBold" panose="020B0502040504020204" pitchFamily="34" charset="0"/>
              </a:defRPr>
            </a:lvl1pPr>
          </a:lstStyle>
          <a:p>
            <a:r>
              <a:rPr lang="en-US"/>
              <a:t>Thank you</a:t>
            </a:r>
          </a:p>
        </p:txBody>
      </p:sp>
      <p:sp>
        <p:nvSpPr>
          <p:cNvPr id="7" name="Content Placeholder 6">
            <a:extLst>
              <a:ext uri="{FF2B5EF4-FFF2-40B4-BE49-F238E27FC236}">
                <a16:creationId xmlns:a16="http://schemas.microsoft.com/office/drawing/2014/main" id="{9F4195ED-F9A4-8178-6F12-2E51302C2A3F}"/>
              </a:ext>
            </a:extLst>
          </p:cNvPr>
          <p:cNvSpPr>
            <a:spLocks noGrp="1"/>
          </p:cNvSpPr>
          <p:nvPr>
            <p:ph sz="quarter" idx="11" hasCustomPrompt="1"/>
          </p:nvPr>
        </p:nvSpPr>
        <p:spPr>
          <a:xfrm>
            <a:off x="692151" y="3971018"/>
            <a:ext cx="8084238" cy="2640080"/>
          </a:xfrm>
        </p:spPr>
        <p:txBody>
          <a:bodyPr/>
          <a:lstStyle>
            <a:lvl1pPr marL="0" indent="0">
              <a:lnSpc>
                <a:spcPct val="130000"/>
              </a:lnSpc>
              <a:spcBef>
                <a:spcPts val="0"/>
              </a:spcBef>
              <a:buFont typeface="Arial" panose="020B0604020202020204" pitchFamily="34" charset="0"/>
              <a:buNone/>
              <a:defRPr sz="200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a:t>Click or tap here to enter Division name</a:t>
            </a:r>
            <a:br>
              <a:rPr lang="en-US"/>
            </a:br>
            <a:r>
              <a:rPr lang="en-US"/>
              <a:t>Click or tap here to enter Program name</a:t>
            </a:r>
            <a:br>
              <a:rPr lang="en-US"/>
            </a:br>
            <a:r>
              <a:rPr lang="en-US"/>
              <a:t>Click or tap here to enter Program address</a:t>
            </a:r>
            <a:br>
              <a:rPr lang="en-US"/>
            </a:br>
            <a:r>
              <a:rPr lang="en-US"/>
              <a:t>Click or tap here to enter Program City, State and ZIP code</a:t>
            </a:r>
            <a:br>
              <a:rPr lang="en-US"/>
            </a:br>
            <a:r>
              <a:rPr lang="en-US"/>
              <a:t>Click or tap here to enter Program phone number</a:t>
            </a:r>
            <a:br>
              <a:rPr lang="en-US"/>
            </a:br>
            <a:r>
              <a:rPr lang="en-US"/>
              <a:t>Click or tap here to enter Program website</a:t>
            </a:r>
          </a:p>
        </p:txBody>
      </p:sp>
      <p:sp>
        <p:nvSpPr>
          <p:cNvPr id="4" name="Slide Number Placeholder 3">
            <a:extLst>
              <a:ext uri="{FF2B5EF4-FFF2-40B4-BE49-F238E27FC236}">
                <a16:creationId xmlns:a16="http://schemas.microsoft.com/office/drawing/2014/main" id="{85C90BB4-972C-ECB2-D7D2-EC33949EF74B}"/>
              </a:ext>
            </a:extLst>
          </p:cNvPr>
          <p:cNvSpPr>
            <a:spLocks noGrp="1"/>
          </p:cNvSpPr>
          <p:nvPr>
            <p:ph type="sldNum" sz="quarter" idx="12"/>
          </p:nvPr>
        </p:nvSpPr>
        <p:spPr>
          <a:xfrm>
            <a:off x="9408976" y="7209144"/>
            <a:ext cx="2272706" cy="184259"/>
          </a:xfrm>
        </p:spPr>
        <p:txBody>
          <a:bodyPr/>
          <a:lstStyle/>
          <a:p>
            <a:fld id="{58339581-759F-43B7-B47D-47F906F0E294}" type="slidenum">
              <a:rPr lang="en-US" smtClean="0"/>
              <a:pPr/>
              <a:t>‹#›</a:t>
            </a:fld>
            <a:endParaRPr lang="en-US"/>
          </a:p>
        </p:txBody>
      </p:sp>
      <p:sp>
        <p:nvSpPr>
          <p:cNvPr id="8" name="Text Placeholder 7">
            <a:extLst>
              <a:ext uri="{FF2B5EF4-FFF2-40B4-BE49-F238E27FC236}">
                <a16:creationId xmlns:a16="http://schemas.microsoft.com/office/drawing/2014/main" id="{DBEE8A98-25DD-3096-9994-FA4DB605B379}"/>
              </a:ext>
            </a:extLst>
          </p:cNvPr>
          <p:cNvSpPr>
            <a:spLocks noGrp="1"/>
          </p:cNvSpPr>
          <p:nvPr>
            <p:ph type="body" sz="quarter" idx="13" hasCustomPrompt="1"/>
          </p:nvPr>
        </p:nvSpPr>
        <p:spPr>
          <a:xfrm>
            <a:off x="635000" y="1552452"/>
            <a:ext cx="10922000" cy="1505071"/>
          </a:xfrm>
        </p:spPr>
        <p:txBody>
          <a:bodyPr/>
          <a:lstStyle>
            <a:lvl1pPr marL="0" indent="0">
              <a:lnSpc>
                <a:spcPct val="130000"/>
              </a:lnSpc>
              <a:buNone/>
              <a:defRPr sz="2200">
                <a:latin typeface="Noto Sans Medium" panose="020B0502040504020204" pitchFamily="34" charset="0"/>
                <a:ea typeface="Noto Sans Medium" panose="020B0502040504020204" pitchFamily="34" charset="0"/>
                <a:cs typeface="Noto Sans Medium" panose="020B0502040504020204" pitchFamily="34" charset="0"/>
              </a:defRPr>
            </a:lvl1pPr>
          </a:lstStyle>
          <a:p>
            <a:pPr lvl="0"/>
            <a:r>
              <a:rPr lang="en-US"/>
              <a:t>You can get this document in other languages, large print, braille or a format you prefer free of charge. Contact [Program Contact name] at [email] or [phone number] (voice/text). We accept all relay calls.</a:t>
            </a:r>
          </a:p>
        </p:txBody>
      </p:sp>
      <p:pic>
        <p:nvPicPr>
          <p:cNvPr id="11" name="Picture 10" descr="Oregon Department of Human Services Logo">
            <a:extLst>
              <a:ext uri="{FF2B5EF4-FFF2-40B4-BE49-F238E27FC236}">
                <a16:creationId xmlns:a16="http://schemas.microsoft.com/office/drawing/2014/main" id="{1C0273A1-20F2-882E-09A5-70CAB5768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67947" y="4345667"/>
            <a:ext cx="2289053" cy="1584963"/>
          </a:xfrm>
          <a:prstGeom prst="rect">
            <a:avLst/>
          </a:prstGeom>
        </p:spPr>
      </p:pic>
      <p:sp>
        <p:nvSpPr>
          <p:cNvPr id="12" name="Rectangle 11">
            <a:extLst>
              <a:ext uri="{FF2B5EF4-FFF2-40B4-BE49-F238E27FC236}">
                <a16:creationId xmlns:a16="http://schemas.microsoft.com/office/drawing/2014/main" id="{EF79CD0D-0D31-9FC8-8E40-0886DB2AA5B4}"/>
              </a:ext>
              <a:ext uri="{C183D7F6-B498-43B3-948B-1728B52AA6E4}">
                <adec:decorative xmlns:adec="http://schemas.microsoft.com/office/drawing/2017/decorative" val="1"/>
              </a:ext>
            </a:extLst>
          </p:cNvPr>
          <p:cNvSpPr/>
          <p:nvPr userDrawn="1"/>
        </p:nvSpPr>
        <p:spPr bwMode="auto">
          <a:xfrm flipV="1">
            <a:off x="342899" y="3473945"/>
            <a:ext cx="11552271" cy="78473"/>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14" name="Rectangle 13">
            <a:extLst>
              <a:ext uri="{FF2B5EF4-FFF2-40B4-BE49-F238E27FC236}">
                <a16:creationId xmlns:a16="http://schemas.microsoft.com/office/drawing/2014/main" id="{19366F90-17AB-0C8A-2E96-6260EC4FB70B}"/>
              </a:ext>
              <a:ext uri="{C183D7F6-B498-43B3-948B-1728B52AA6E4}">
                <adec:decorative xmlns:adec="http://schemas.microsoft.com/office/drawing/2017/decorative" val="1"/>
              </a:ext>
            </a:extLst>
          </p:cNvPr>
          <p:cNvSpPr/>
          <p:nvPr userDrawn="1"/>
        </p:nvSpPr>
        <p:spPr>
          <a:xfrm>
            <a:off x="342900" y="3597049"/>
            <a:ext cx="11552271" cy="1712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Tree>
    <p:extLst>
      <p:ext uri="{BB962C8B-B14F-4D97-AF65-F5344CB8AC3E}">
        <p14:creationId xmlns:p14="http://schemas.microsoft.com/office/powerpoint/2010/main" val="133968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descr="Enter alt text for any images or graphs "/>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EC632C72-E2F5-0284-F5D5-5BC62CC8E0D6}"/>
              </a:ext>
            </a:extLst>
          </p:cNvPr>
          <p:cNvSpPr>
            <a:spLocks noGrp="1" noChangeArrowheads="1"/>
          </p:cNvSpPr>
          <p:nvPr>
            <p:ph type="ftr" sz="quarter" idx="10"/>
          </p:nvPr>
        </p:nvSpPr>
        <p:spPr>
          <a:xfrm>
            <a:off x="3962400" y="6583362"/>
            <a:ext cx="4470400" cy="228600"/>
          </a:xfrm>
          <a:ln/>
        </p:spPr>
        <p:txBody>
          <a:bodyPr/>
          <a:lstStyle>
            <a:lvl1pPr>
              <a:defRPr>
                <a:solidFill>
                  <a:schemeClr val="tx1"/>
                </a:solidFill>
              </a:defRPr>
            </a:lvl1pPr>
          </a:lstStyle>
          <a:p>
            <a:pPr>
              <a:defRPr/>
            </a:pPr>
            <a:endParaRPr lang="en-US" altLang="en-US"/>
          </a:p>
        </p:txBody>
      </p:sp>
      <p:sp>
        <p:nvSpPr>
          <p:cNvPr id="5" name="Rectangle 13">
            <a:extLst>
              <a:ext uri="{FF2B5EF4-FFF2-40B4-BE49-F238E27FC236}">
                <a16:creationId xmlns:a16="http://schemas.microsoft.com/office/drawing/2014/main" id="{5D225506-94B1-24FB-EAB9-CFCAD0C9380C}"/>
              </a:ext>
            </a:extLst>
          </p:cNvPr>
          <p:cNvSpPr>
            <a:spLocks noGrp="1" noChangeArrowheads="1"/>
          </p:cNvSpPr>
          <p:nvPr>
            <p:ph type="sldNum" sz="quarter" idx="11"/>
          </p:nvPr>
        </p:nvSpPr>
        <p:spPr>
          <a:ln/>
        </p:spPr>
        <p:txBody>
          <a:bodyPr/>
          <a:lstStyle>
            <a:lvl1pPr>
              <a:defRPr/>
            </a:lvl1pPr>
          </a:lstStyle>
          <a:p>
            <a:pPr>
              <a:defRPr/>
            </a:pPr>
            <a:fld id="{9855DA93-6A5B-4127-90E9-0CFE16135B7D}" type="slidenum">
              <a:rPr lang="en-US" altLang="en-US"/>
              <a:pPr>
                <a:defRPr/>
              </a:pPr>
              <a:t>‹#›</a:t>
            </a:fld>
            <a:endParaRPr lang="en-US" altLang="en-US"/>
          </a:p>
        </p:txBody>
      </p:sp>
    </p:spTree>
    <p:extLst>
      <p:ext uri="{BB962C8B-B14F-4D97-AF65-F5344CB8AC3E}">
        <p14:creationId xmlns:p14="http://schemas.microsoft.com/office/powerpoint/2010/main" val="388805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Transition Slide 3">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772F629B-4BD0-EC87-B20E-DFD8DCF67090}"/>
              </a:ext>
              <a:ext uri="{C183D7F6-B498-43B3-948B-1728B52AA6E4}">
                <adec:decorative xmlns:adec="http://schemas.microsoft.com/office/drawing/2017/decorative" val="1"/>
              </a:ext>
            </a:extLst>
          </p:cNvPr>
          <p:cNvSpPr/>
          <p:nvPr userDrawn="1"/>
        </p:nvSpPr>
        <p:spPr>
          <a:xfrm>
            <a:off x="352067" y="4251810"/>
            <a:ext cx="3390178" cy="341992"/>
          </a:xfrm>
          <a:custGeom>
            <a:avLst/>
            <a:gdLst>
              <a:gd name="connsiteX0" fmla="*/ 0 w 3390178"/>
              <a:gd name="connsiteY0" fmla="*/ 0 h 341992"/>
              <a:gd name="connsiteX1" fmla="*/ 3390178 w 3390178"/>
              <a:gd name="connsiteY1" fmla="*/ 0 h 341992"/>
              <a:gd name="connsiteX2" fmla="*/ 3341235 w 3390178"/>
              <a:gd name="connsiteY2" fmla="*/ 107556 h 341992"/>
              <a:gd name="connsiteX3" fmla="*/ 3271435 w 3390178"/>
              <a:gd name="connsiteY3" fmla="*/ 300964 h 341992"/>
              <a:gd name="connsiteX4" fmla="*/ 3260729 w 3390178"/>
              <a:gd name="connsiteY4" fmla="*/ 341992 h 341992"/>
              <a:gd name="connsiteX5" fmla="*/ 0 w 3390178"/>
              <a:gd name="connsiteY5" fmla="*/ 341992 h 341992"/>
              <a:gd name="connsiteX6" fmla="*/ 0 w 3390178"/>
              <a:gd name="connsiteY6" fmla="*/ 0 h 34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0178" h="341992">
                <a:moveTo>
                  <a:pt x="0" y="0"/>
                </a:moveTo>
                <a:lnTo>
                  <a:pt x="3390178" y="0"/>
                </a:lnTo>
                <a:lnTo>
                  <a:pt x="3341235" y="107556"/>
                </a:lnTo>
                <a:cubicBezTo>
                  <a:pt x="3315459" y="170825"/>
                  <a:pt x="3292153" y="235333"/>
                  <a:pt x="3271435" y="300964"/>
                </a:cubicBezTo>
                <a:lnTo>
                  <a:pt x="3260729" y="341992"/>
                </a:lnTo>
                <a:lnTo>
                  <a:pt x="0" y="341992"/>
                </a:lnTo>
                <a:lnTo>
                  <a:pt x="0" y="0"/>
                </a:lnTo>
                <a:close/>
              </a:path>
            </a:pathLst>
          </a:custGeom>
          <a:solidFill>
            <a:srgbClr val="EC5A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err="1"/>
          </a:p>
        </p:txBody>
      </p:sp>
      <p:sp>
        <p:nvSpPr>
          <p:cNvPr id="21" name="Freeform: Shape 20">
            <a:extLst>
              <a:ext uri="{FF2B5EF4-FFF2-40B4-BE49-F238E27FC236}">
                <a16:creationId xmlns:a16="http://schemas.microsoft.com/office/drawing/2014/main" id="{79714AA6-C099-357F-6667-CF43613B11B0}"/>
              </a:ext>
              <a:ext uri="{C183D7F6-B498-43B3-948B-1728B52AA6E4}">
                <adec:decorative xmlns:adec="http://schemas.microsoft.com/office/drawing/2017/decorative" val="1"/>
              </a:ext>
            </a:extLst>
          </p:cNvPr>
          <p:cNvSpPr/>
          <p:nvPr userDrawn="1"/>
        </p:nvSpPr>
        <p:spPr>
          <a:xfrm>
            <a:off x="8505539" y="4251810"/>
            <a:ext cx="3417729" cy="341992"/>
          </a:xfrm>
          <a:custGeom>
            <a:avLst/>
            <a:gdLst>
              <a:gd name="connsiteX0" fmla="*/ 0 w 3417729"/>
              <a:gd name="connsiteY0" fmla="*/ 0 h 341992"/>
              <a:gd name="connsiteX1" fmla="*/ 3417729 w 3417729"/>
              <a:gd name="connsiteY1" fmla="*/ 0 h 341992"/>
              <a:gd name="connsiteX2" fmla="*/ 3417729 w 3417729"/>
              <a:gd name="connsiteY2" fmla="*/ 341992 h 341992"/>
              <a:gd name="connsiteX3" fmla="*/ 129448 w 3417729"/>
              <a:gd name="connsiteY3" fmla="*/ 341992 h 341992"/>
              <a:gd name="connsiteX4" fmla="*/ 118742 w 3417729"/>
              <a:gd name="connsiteY4" fmla="*/ 300964 h 341992"/>
              <a:gd name="connsiteX5" fmla="*/ 48942 w 3417729"/>
              <a:gd name="connsiteY5" fmla="*/ 107556 h 341992"/>
              <a:gd name="connsiteX6" fmla="*/ 0 w 3417729"/>
              <a:gd name="connsiteY6" fmla="*/ 0 h 34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729" h="341992">
                <a:moveTo>
                  <a:pt x="0" y="0"/>
                </a:moveTo>
                <a:lnTo>
                  <a:pt x="3417729" y="0"/>
                </a:lnTo>
                <a:lnTo>
                  <a:pt x="3417729" y="341992"/>
                </a:lnTo>
                <a:lnTo>
                  <a:pt x="129448" y="341992"/>
                </a:lnTo>
                <a:lnTo>
                  <a:pt x="118742" y="300964"/>
                </a:lnTo>
                <a:cubicBezTo>
                  <a:pt x="98024" y="235333"/>
                  <a:pt x="74719" y="170825"/>
                  <a:pt x="48942" y="107556"/>
                </a:cubicBezTo>
                <a:lnTo>
                  <a:pt x="0" y="0"/>
                </a:lnTo>
                <a:close/>
              </a:path>
            </a:pathLst>
          </a:custGeom>
          <a:solidFill>
            <a:srgbClr val="EC5A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err="1"/>
          </a:p>
        </p:txBody>
      </p:sp>
      <p:sp>
        <p:nvSpPr>
          <p:cNvPr id="15" name="Freeform: Shape 14">
            <a:extLst>
              <a:ext uri="{FF2B5EF4-FFF2-40B4-BE49-F238E27FC236}">
                <a16:creationId xmlns:a16="http://schemas.microsoft.com/office/drawing/2014/main" id="{99A9AE11-7339-C029-902C-422978ACA779}"/>
              </a:ext>
              <a:ext uri="{C183D7F6-B498-43B3-948B-1728B52AA6E4}">
                <adec:decorative xmlns:adec="http://schemas.microsoft.com/office/drawing/2017/decorative" val="1"/>
              </a:ext>
            </a:extLst>
          </p:cNvPr>
          <p:cNvSpPr/>
          <p:nvPr userDrawn="1"/>
        </p:nvSpPr>
        <p:spPr>
          <a:xfrm>
            <a:off x="352067" y="2740216"/>
            <a:ext cx="11571200" cy="3914775"/>
          </a:xfrm>
          <a:custGeom>
            <a:avLst/>
            <a:gdLst>
              <a:gd name="connsiteX0" fmla="*/ 5771824 w 11571200"/>
              <a:gd name="connsiteY0" fmla="*/ 0 h 3914775"/>
              <a:gd name="connsiteX1" fmla="*/ 8272213 w 11571200"/>
              <a:gd name="connsiteY1" fmla="*/ 1812558 h 3914775"/>
              <a:gd name="connsiteX2" fmla="*/ 8282919 w 11571200"/>
              <a:gd name="connsiteY2" fmla="*/ 1853586 h 3914775"/>
              <a:gd name="connsiteX3" fmla="*/ 11571200 w 11571200"/>
              <a:gd name="connsiteY3" fmla="*/ 1853586 h 3914775"/>
              <a:gd name="connsiteX4" fmla="*/ 11571200 w 11571200"/>
              <a:gd name="connsiteY4" fmla="*/ 3914775 h 3914775"/>
              <a:gd name="connsiteX5" fmla="*/ 8008896 w 11571200"/>
              <a:gd name="connsiteY5" fmla="*/ 3914775 h 3914775"/>
              <a:gd name="connsiteX6" fmla="*/ 3534753 w 11571200"/>
              <a:gd name="connsiteY6" fmla="*/ 3914775 h 3914775"/>
              <a:gd name="connsiteX7" fmla="*/ 0 w 11571200"/>
              <a:gd name="connsiteY7" fmla="*/ 3914775 h 3914775"/>
              <a:gd name="connsiteX8" fmla="*/ 0 w 11571200"/>
              <a:gd name="connsiteY8" fmla="*/ 1853586 h 3914775"/>
              <a:gd name="connsiteX9" fmla="*/ 3260729 w 11571200"/>
              <a:gd name="connsiteY9" fmla="*/ 1853586 h 3914775"/>
              <a:gd name="connsiteX10" fmla="*/ 3271435 w 11571200"/>
              <a:gd name="connsiteY10" fmla="*/ 1812558 h 3914775"/>
              <a:gd name="connsiteX11" fmla="*/ 5771824 w 11571200"/>
              <a:gd name="connsiteY11" fmla="*/ 0 h 391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71200" h="3914775">
                <a:moveTo>
                  <a:pt x="5771824" y="0"/>
                </a:moveTo>
                <a:cubicBezTo>
                  <a:pt x="6946645" y="0"/>
                  <a:pt x="7940732" y="762454"/>
                  <a:pt x="8272213" y="1812558"/>
                </a:cubicBezTo>
                <a:lnTo>
                  <a:pt x="8282919" y="1853586"/>
                </a:lnTo>
                <a:lnTo>
                  <a:pt x="11571200" y="1853586"/>
                </a:lnTo>
                <a:lnTo>
                  <a:pt x="11571200" y="3914775"/>
                </a:lnTo>
                <a:lnTo>
                  <a:pt x="8008896" y="3914775"/>
                </a:lnTo>
                <a:lnTo>
                  <a:pt x="3534753" y="3914775"/>
                </a:lnTo>
                <a:lnTo>
                  <a:pt x="0" y="3914775"/>
                </a:lnTo>
                <a:lnTo>
                  <a:pt x="0" y="1853586"/>
                </a:lnTo>
                <a:lnTo>
                  <a:pt x="3260729" y="1853586"/>
                </a:lnTo>
                <a:lnTo>
                  <a:pt x="3271435" y="1812558"/>
                </a:lnTo>
                <a:cubicBezTo>
                  <a:pt x="3602916" y="762454"/>
                  <a:pt x="4597004" y="0"/>
                  <a:pt x="5771824" y="0"/>
                </a:cubicBezTo>
                <a:close/>
              </a:path>
            </a:pathLst>
          </a:custGeom>
          <a:solidFill>
            <a:srgbClr val="064276">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err="1"/>
          </a:p>
        </p:txBody>
      </p:sp>
      <p:sp>
        <p:nvSpPr>
          <p:cNvPr id="8" name="Title 1">
            <a:extLst>
              <a:ext uri="{FF2B5EF4-FFF2-40B4-BE49-F238E27FC236}">
                <a16:creationId xmlns:a16="http://schemas.microsoft.com/office/drawing/2014/main" id="{22178C44-1F5C-C7F5-93A0-D93ACB715F5A}"/>
              </a:ext>
            </a:extLst>
          </p:cNvPr>
          <p:cNvSpPr>
            <a:spLocks noGrp="1"/>
          </p:cNvSpPr>
          <p:nvPr>
            <p:ph type="ctrTitle" hasCustomPrompt="1"/>
          </p:nvPr>
        </p:nvSpPr>
        <p:spPr>
          <a:xfrm>
            <a:off x="946484" y="4783023"/>
            <a:ext cx="10299032" cy="1529760"/>
          </a:xfrm>
          <a:prstGeom prst="rect">
            <a:avLst/>
          </a:prstGeom>
        </p:spPr>
        <p:txBody>
          <a:bodyPr anchor="ctr">
            <a:normAutofit/>
          </a:bodyPr>
          <a:lstStyle>
            <a:lvl1pPr algn="ctr">
              <a:lnSpc>
                <a:spcPct val="130000"/>
              </a:lnSpc>
              <a:defRPr sz="4700" b="1" baseline="0">
                <a:solidFill>
                  <a:srgbClr val="064276"/>
                </a:solidFill>
                <a:latin typeface="Arial" panose="020B0604020202020204" pitchFamily="34" charset="0"/>
                <a:cs typeface="Arial" panose="020B0604020202020204" pitchFamily="34" charset="0"/>
              </a:defRPr>
            </a:lvl1pPr>
          </a:lstStyle>
          <a:p>
            <a:r>
              <a:rPr lang="en-US"/>
              <a:t>Section/Transition Slide 3</a:t>
            </a:r>
          </a:p>
        </p:txBody>
      </p:sp>
      <p:sp>
        <p:nvSpPr>
          <p:cNvPr id="13" name="Picture Placeholder 27" descr="Add image description">
            <a:extLst>
              <a:ext uri="{FF2B5EF4-FFF2-40B4-BE49-F238E27FC236}">
                <a16:creationId xmlns:a16="http://schemas.microsoft.com/office/drawing/2014/main" id="{E242A173-743A-EE35-94F0-6711109454F4}"/>
              </a:ext>
            </a:extLst>
          </p:cNvPr>
          <p:cNvSpPr>
            <a:spLocks noGrp="1"/>
          </p:cNvSpPr>
          <p:nvPr>
            <p:ph type="pic" sz="quarter" idx="15"/>
          </p:nvPr>
        </p:nvSpPr>
        <p:spPr>
          <a:xfrm>
            <a:off x="355191" y="303740"/>
            <a:ext cx="11568075" cy="3954861"/>
          </a:xfrm>
          <a:custGeom>
            <a:avLst/>
            <a:gdLst>
              <a:gd name="connsiteX0" fmla="*/ 0 w 11568075"/>
              <a:gd name="connsiteY0" fmla="*/ 0 h 3959647"/>
              <a:gd name="connsiteX1" fmla="*/ 11568075 w 11568075"/>
              <a:gd name="connsiteY1" fmla="*/ 0 h 3959647"/>
              <a:gd name="connsiteX2" fmla="*/ 11568075 w 11568075"/>
              <a:gd name="connsiteY2" fmla="*/ 3959647 h 3959647"/>
              <a:gd name="connsiteX3" fmla="*/ 0 w 11568075"/>
              <a:gd name="connsiteY3" fmla="*/ 3959647 h 3959647"/>
              <a:gd name="connsiteX4" fmla="*/ 0 w 11568075"/>
              <a:gd name="connsiteY4"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0 w 11568075"/>
              <a:gd name="connsiteY3" fmla="*/ 3959647 h 3959647"/>
              <a:gd name="connsiteX4" fmla="*/ 0 w 11568075"/>
              <a:gd name="connsiteY4"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11568075 w 11568075"/>
              <a:gd name="connsiteY3" fmla="*/ 3959647 h 3959647"/>
              <a:gd name="connsiteX4" fmla="*/ 0 w 11568075"/>
              <a:gd name="connsiteY4" fmla="*/ 3959647 h 3959647"/>
              <a:gd name="connsiteX5" fmla="*/ 0 w 11568075"/>
              <a:gd name="connsiteY5"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11568075 w 11568075"/>
              <a:gd name="connsiteY3" fmla="*/ 3959647 h 3959647"/>
              <a:gd name="connsiteX4" fmla="*/ 8769759 w 11568075"/>
              <a:gd name="connsiteY4" fmla="*/ 3944350 h 3959647"/>
              <a:gd name="connsiteX5" fmla="*/ 0 w 11568075"/>
              <a:gd name="connsiteY5" fmla="*/ 3959647 h 3959647"/>
              <a:gd name="connsiteX6" fmla="*/ 0 w 11568075"/>
              <a:gd name="connsiteY6" fmla="*/ 0 h 3959647"/>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769759 w 11568075"/>
              <a:gd name="connsiteY4" fmla="*/ 3944350 h 3974944"/>
              <a:gd name="connsiteX5" fmla="*/ 3219859 w 11568075"/>
              <a:gd name="connsiteY5" fmla="*/ 3974944 h 3974944"/>
              <a:gd name="connsiteX6" fmla="*/ 0 w 11568075"/>
              <a:gd name="connsiteY6" fmla="*/ 3959647 h 3974944"/>
              <a:gd name="connsiteX7" fmla="*/ 0 w 11568075"/>
              <a:gd name="connsiteY7" fmla="*/ 0 h 3974944"/>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769759 w 11568075"/>
              <a:gd name="connsiteY4" fmla="*/ 3944350 h 3990241"/>
              <a:gd name="connsiteX5" fmla="*/ 5797959 w 11568075"/>
              <a:gd name="connsiteY5" fmla="*/ 3990241 h 3990241"/>
              <a:gd name="connsiteX6" fmla="*/ 321985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769759 w 11568075"/>
              <a:gd name="connsiteY4" fmla="*/ 3944350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160159 w 11568075"/>
              <a:gd name="connsiteY4" fmla="*/ 3950757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166509 w 11568075"/>
              <a:gd name="connsiteY4" fmla="*/ 3963571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58976 w 11568075"/>
              <a:gd name="connsiteY3" fmla="*/ 3973364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58976 w 11568075"/>
              <a:gd name="connsiteY3" fmla="*/ 3973364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4550 w 11568075"/>
              <a:gd name="connsiteY7" fmla="*/ 3973364 h 3974944"/>
              <a:gd name="connsiteX8" fmla="*/ 0 w 11568075"/>
              <a:gd name="connsiteY8" fmla="*/ 0 h 397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8075" h="3974944">
                <a:moveTo>
                  <a:pt x="0" y="0"/>
                </a:moveTo>
                <a:lnTo>
                  <a:pt x="11568075" y="0"/>
                </a:lnTo>
                <a:lnTo>
                  <a:pt x="11568075" y="3959647"/>
                </a:lnTo>
                <a:lnTo>
                  <a:pt x="11558976" y="3973364"/>
                </a:lnTo>
                <a:lnTo>
                  <a:pt x="8148312" y="3968144"/>
                </a:lnTo>
                <a:cubicBezTo>
                  <a:pt x="8010729" y="3663100"/>
                  <a:pt x="7370642" y="2488566"/>
                  <a:pt x="5753509" y="2471828"/>
                </a:cubicBezTo>
                <a:cubicBezTo>
                  <a:pt x="4212576" y="2505170"/>
                  <a:pt x="3579692" y="3595635"/>
                  <a:pt x="3378609" y="3974944"/>
                </a:cubicBezTo>
                <a:lnTo>
                  <a:pt x="4550" y="3973364"/>
                </a:lnTo>
                <a:cubicBezTo>
                  <a:pt x="3033" y="2648909"/>
                  <a:pt x="1517" y="1324455"/>
                  <a:pt x="0" y="0"/>
                </a:cubicBezTo>
                <a:close/>
              </a:path>
            </a:pathLst>
          </a:custGeom>
        </p:spPr>
        <p:txBody>
          <a:bodyPr/>
          <a:lstStyle/>
          <a:p>
            <a:r>
              <a:rPr lang="en-US"/>
              <a:t>Click icon to add picture</a:t>
            </a:r>
          </a:p>
        </p:txBody>
      </p:sp>
      <p:pic>
        <p:nvPicPr>
          <p:cNvPr id="25" name="Picture 24" descr="Oregon Health Authority Logo">
            <a:extLst>
              <a:ext uri="{FF2B5EF4-FFF2-40B4-BE49-F238E27FC236}">
                <a16:creationId xmlns:a16="http://schemas.microsoft.com/office/drawing/2014/main" id="{0F736C01-5BB1-6DB4-C5F0-7B85F304BF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0973" y="3618698"/>
            <a:ext cx="2510050" cy="822117"/>
          </a:xfrm>
          <a:prstGeom prst="rect">
            <a:avLst/>
          </a:prstGeom>
        </p:spPr>
      </p:pic>
      <p:sp>
        <p:nvSpPr>
          <p:cNvPr id="2" name="Slide Number Placeholder 1">
            <a:extLst>
              <a:ext uri="{FF2B5EF4-FFF2-40B4-BE49-F238E27FC236}">
                <a16:creationId xmlns:a16="http://schemas.microsoft.com/office/drawing/2014/main" id="{32FE6E0E-1F48-BA20-C86E-38B8DDFD0AFE}"/>
              </a:ext>
            </a:extLst>
          </p:cNvPr>
          <p:cNvSpPr>
            <a:spLocks noGrp="1"/>
          </p:cNvSpPr>
          <p:nvPr>
            <p:ph type="sldNum" sz="quarter" idx="16"/>
          </p:nvPr>
        </p:nvSpPr>
        <p:spPr>
          <a:xfrm>
            <a:off x="9584364" y="6405415"/>
            <a:ext cx="2272706" cy="184259"/>
          </a:xfrm>
        </p:spPr>
        <p:txBody>
          <a:bodyPr/>
          <a:lstStyle>
            <a:lvl1pPr>
              <a:defRPr>
                <a:solidFill>
                  <a:srgbClr val="064276"/>
                </a:solidFill>
              </a:defRPr>
            </a:lvl1pPr>
          </a:lstStyle>
          <a:p>
            <a:fld id="{58339581-759F-43B7-B47D-47F906F0E294}" type="slidenum">
              <a:rPr lang="en-US" smtClean="0"/>
              <a:pPr/>
              <a:t>‹#›</a:t>
            </a:fld>
            <a:endParaRPr lang="en-US"/>
          </a:p>
        </p:txBody>
      </p:sp>
    </p:spTree>
    <p:extLst>
      <p:ext uri="{BB962C8B-B14F-4D97-AF65-F5344CB8AC3E}">
        <p14:creationId xmlns:p14="http://schemas.microsoft.com/office/powerpoint/2010/main" val="275048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F88FC-A527-4A1B-8C19-3A0AF5588AEA}"/>
              </a:ext>
            </a:extLst>
          </p:cNvPr>
          <p:cNvSpPr>
            <a:spLocks noGrp="1"/>
          </p:cNvSpPr>
          <p:nvPr>
            <p:ph type="title"/>
          </p:nvPr>
        </p:nvSpPr>
        <p:spPr>
          <a:xfrm>
            <a:off x="635000" y="635001"/>
            <a:ext cx="10916466" cy="8255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68DE6A-4FF0-442F-BCE4-3CC8262025FD}"/>
              </a:ext>
            </a:extLst>
          </p:cNvPr>
          <p:cNvSpPr>
            <a:spLocks noGrp="1"/>
          </p:cNvSpPr>
          <p:nvPr>
            <p:ph type="body" idx="1"/>
          </p:nvPr>
        </p:nvSpPr>
        <p:spPr>
          <a:xfrm>
            <a:off x="635000" y="1594576"/>
            <a:ext cx="5397500" cy="428625"/>
          </a:xfrm>
        </p:spPr>
        <p:txBody>
          <a:bodyPr anchor="b">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B79123-B921-4566-9412-35B668E4025D}"/>
              </a:ext>
            </a:extLst>
          </p:cNvPr>
          <p:cNvSpPr>
            <a:spLocks noGrp="1"/>
          </p:cNvSpPr>
          <p:nvPr>
            <p:ph sz="half" idx="2"/>
          </p:nvPr>
        </p:nvSpPr>
        <p:spPr>
          <a:xfrm>
            <a:off x="635000" y="2171430"/>
            <a:ext cx="5397500" cy="4051571"/>
          </a:xfrm>
        </p:spPr>
        <p:txBody>
          <a:bodyPr/>
          <a:lstStyle>
            <a:lvl1pPr>
              <a:defRPr sz="1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B24AE4-59B8-4655-ABC7-B5D0D1E4B239}"/>
              </a:ext>
            </a:extLst>
          </p:cNvPr>
          <p:cNvSpPr>
            <a:spLocks noGrp="1"/>
          </p:cNvSpPr>
          <p:nvPr>
            <p:ph type="body" sz="quarter" idx="3"/>
          </p:nvPr>
        </p:nvSpPr>
        <p:spPr>
          <a:xfrm>
            <a:off x="6161859" y="1601652"/>
            <a:ext cx="5397500" cy="428625"/>
          </a:xfrm>
        </p:spPr>
        <p:txBody>
          <a:bodyPr anchor="b">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B465078-7EA5-4350-B5F8-AF1612384D15}"/>
              </a:ext>
            </a:extLst>
          </p:cNvPr>
          <p:cNvSpPr>
            <a:spLocks noGrp="1"/>
          </p:cNvSpPr>
          <p:nvPr>
            <p:ph sz="quarter" idx="4"/>
          </p:nvPr>
        </p:nvSpPr>
        <p:spPr>
          <a:xfrm>
            <a:off x="6161859" y="2171429"/>
            <a:ext cx="5397500" cy="4051572"/>
          </a:xfrm>
        </p:spPr>
        <p:txBody>
          <a:bodyPr/>
          <a:lstStyle>
            <a:lvl1pPr>
              <a:defRPr sz="1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BF1607-EE3E-49BA-A217-6C91411998BE}"/>
              </a:ext>
            </a:extLst>
          </p:cNvPr>
          <p:cNvSpPr>
            <a:spLocks noGrp="1"/>
          </p:cNvSpPr>
          <p:nvPr>
            <p:ph type="dt" sz="half" idx="10"/>
          </p:nvPr>
        </p:nvSpPr>
        <p:spPr>
          <a:xfrm>
            <a:off x="635000" y="6474550"/>
            <a:ext cx="1991468" cy="180976"/>
          </a:xfrm>
        </p:spPr>
        <p:txBody>
          <a:bodyPr/>
          <a:lstStyle>
            <a:lvl1pPr>
              <a:defRPr>
                <a:solidFill>
                  <a:schemeClr val="tx1"/>
                </a:solidFill>
              </a:defRPr>
            </a:lvl1pPr>
          </a:lstStyle>
          <a:p>
            <a:r>
              <a:rPr lang="en-US"/>
              <a:t>Date (edit in slide master)</a:t>
            </a:r>
          </a:p>
        </p:txBody>
      </p:sp>
      <p:sp>
        <p:nvSpPr>
          <p:cNvPr id="8" name="Footer Placeholder 7">
            <a:extLst>
              <a:ext uri="{FF2B5EF4-FFF2-40B4-BE49-F238E27FC236}">
                <a16:creationId xmlns:a16="http://schemas.microsoft.com/office/drawing/2014/main" id="{49382A01-FB88-4D54-9A15-6B72F22E1A9C}"/>
              </a:ext>
            </a:extLst>
          </p:cNvPr>
          <p:cNvSpPr>
            <a:spLocks noGrp="1"/>
          </p:cNvSpPr>
          <p:nvPr>
            <p:ph type="ftr" sz="quarter" idx="11"/>
          </p:nvPr>
        </p:nvSpPr>
        <p:spPr/>
        <p:txBody>
          <a:bodyPr/>
          <a:lstStyle>
            <a:lvl1pPr>
              <a:defRPr>
                <a:solidFill>
                  <a:schemeClr val="tx1"/>
                </a:solidFill>
              </a:defRPr>
            </a:lvl1pPr>
          </a:lstStyle>
          <a:p>
            <a:r>
              <a:rPr lang="en-US"/>
              <a:t>ODHS – Your program name</a:t>
            </a:r>
          </a:p>
        </p:txBody>
      </p:sp>
      <p:sp>
        <p:nvSpPr>
          <p:cNvPr id="9" name="Slide Number Placeholder 8">
            <a:extLst>
              <a:ext uri="{FF2B5EF4-FFF2-40B4-BE49-F238E27FC236}">
                <a16:creationId xmlns:a16="http://schemas.microsoft.com/office/drawing/2014/main" id="{49187684-0DE6-4F26-8554-33CFADACBC53}"/>
              </a:ext>
            </a:extLst>
          </p:cNvPr>
          <p:cNvSpPr>
            <a:spLocks noGrp="1"/>
          </p:cNvSpPr>
          <p:nvPr>
            <p:ph type="sldNum" sz="quarter" idx="12"/>
          </p:nvPr>
        </p:nvSpPr>
        <p:spPr/>
        <p:txBody>
          <a:bodyPr/>
          <a:lstStyle>
            <a:lvl1pPr>
              <a:defRPr>
                <a:solidFill>
                  <a:schemeClr val="tx1"/>
                </a:solidFill>
              </a:defRPr>
            </a:lvl1pPr>
          </a:lstStyle>
          <a:p>
            <a:fld id="{58339581-759F-43B7-B47D-47F906F0E294}" type="slidenum">
              <a:rPr lang="en-US" smtClean="0"/>
              <a:pPr/>
              <a:t>‹#›</a:t>
            </a:fld>
            <a:endParaRPr lang="en-US"/>
          </a:p>
        </p:txBody>
      </p:sp>
      <p:cxnSp>
        <p:nvCxnSpPr>
          <p:cNvPr id="10" name="Straight Connector 9">
            <a:extLst>
              <a:ext uri="{FF2B5EF4-FFF2-40B4-BE49-F238E27FC236}">
                <a16:creationId xmlns:a16="http://schemas.microsoft.com/office/drawing/2014/main" id="{6C2997DC-B80A-48DB-B7F8-C4F633364849}"/>
              </a:ext>
            </a:extLst>
          </p:cNvPr>
          <p:cNvCxnSpPr>
            <a:cxnSpLocks/>
          </p:cNvCxnSpPr>
          <p:nvPr userDrawn="1"/>
        </p:nvCxnSpPr>
        <p:spPr>
          <a:xfrm>
            <a:off x="660728" y="1460500"/>
            <a:ext cx="1089627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58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RU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46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919" r:id="rId2"/>
    <p:sldLayoutId id="2147483663" r:id="rId3"/>
    <p:sldLayoutId id="2147483664" r:id="rId4"/>
    <p:sldLayoutId id="2147483665" r:id="rId5"/>
    <p:sldLayoutId id="2147483916" r:id="rId6"/>
    <p:sldLayoutId id="2147483918" r:id="rId7"/>
    <p:sldLayoutId id="2147483668" r:id="rId8"/>
    <p:sldLayoutId id="2147483917"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8A5499-3C11-4CAB-AC37-D0030E7524F8}"/>
              </a:ext>
            </a:extLst>
          </p:cNvPr>
          <p:cNvSpPr>
            <a:spLocks noGrp="1"/>
          </p:cNvSpPr>
          <p:nvPr>
            <p:ph type="title"/>
          </p:nvPr>
        </p:nvSpPr>
        <p:spPr>
          <a:xfrm>
            <a:off x="635001" y="354852"/>
            <a:ext cx="10922000" cy="825500"/>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DEF11A70-DB22-46CA-9CE1-A355569781F6}"/>
              </a:ext>
            </a:extLst>
          </p:cNvPr>
          <p:cNvSpPr>
            <a:spLocks noGrp="1"/>
          </p:cNvSpPr>
          <p:nvPr>
            <p:ph type="body" idx="1"/>
          </p:nvPr>
        </p:nvSpPr>
        <p:spPr>
          <a:xfrm>
            <a:off x="635000" y="1386092"/>
            <a:ext cx="10922000" cy="46355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33289738-711B-0810-8BEC-C29CC11AA06B}"/>
              </a:ext>
            </a:extLst>
          </p:cNvPr>
          <p:cNvSpPr>
            <a:spLocks noGrp="1"/>
          </p:cNvSpPr>
          <p:nvPr>
            <p:ph type="sldNum" sz="quarter" idx="4"/>
          </p:nvPr>
        </p:nvSpPr>
        <p:spPr>
          <a:xfrm>
            <a:off x="9589807" y="6470731"/>
            <a:ext cx="2272706" cy="184259"/>
          </a:xfrm>
          <a:prstGeom prst="rect">
            <a:avLst/>
          </a:prstGeom>
        </p:spPr>
        <p:txBody>
          <a:bodyPr anchor="ctr"/>
          <a:lstStyle>
            <a:lvl1pPr algn="r">
              <a:defRPr sz="14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fld id="{58339581-759F-43B7-B47D-47F906F0E294}" type="slidenum">
              <a:rPr lang="en-US" smtClean="0"/>
              <a:pPr/>
              <a:t>‹#›</a:t>
            </a:fld>
            <a:endParaRPr lang="en-US"/>
          </a:p>
        </p:txBody>
      </p:sp>
      <p:sp>
        <p:nvSpPr>
          <p:cNvPr id="4" name="Rectangle 3">
            <a:extLst>
              <a:ext uri="{FF2B5EF4-FFF2-40B4-BE49-F238E27FC236}">
                <a16:creationId xmlns:a16="http://schemas.microsoft.com/office/drawing/2014/main" id="{A5DE78A4-591B-998E-7233-199DC360C07A}"/>
              </a:ext>
              <a:ext uri="{C183D7F6-B498-43B3-948B-1728B52AA6E4}">
                <adec:decorative xmlns:adec="http://schemas.microsoft.com/office/drawing/2017/decorative" val="1"/>
              </a:ext>
            </a:extLst>
          </p:cNvPr>
          <p:cNvSpPr/>
          <p:nvPr userDrawn="1"/>
        </p:nvSpPr>
        <p:spPr bwMode="auto">
          <a:xfrm>
            <a:off x="635000" y="1259959"/>
            <a:ext cx="10922000" cy="7016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965960345"/>
      </p:ext>
    </p:extLst>
  </p:cSld>
  <p:clrMap bg1="lt1" tx1="dk1" bg2="lt2" tx2="dk2" accent1="accent1" accent2="accent2" accent3="accent3" accent4="accent4" accent5="accent5" accent6="accent6" hlink="hlink" folHlink="folHlink"/>
  <p:sldLayoutIdLst>
    <p:sldLayoutId id="2147483896" r:id="rId1"/>
    <p:sldLayoutId id="2147483853" r:id="rId2"/>
    <p:sldLayoutId id="2147483854" r:id="rId3"/>
    <p:sldLayoutId id="2147483852" r:id="rId4"/>
    <p:sldLayoutId id="2147483897" r:id="rId5"/>
    <p:sldLayoutId id="2147483898" r:id="rId6"/>
    <p:sldLayoutId id="2147483659" r:id="rId7"/>
    <p:sldLayoutId id="2147483666" r:id="rId8"/>
    <p:sldLayoutId id="2147483650" r:id="rId9"/>
    <p:sldLayoutId id="2147483656" r:id="rId10"/>
    <p:sldLayoutId id="2147483669" r:id="rId11"/>
    <p:sldLayoutId id="2147483653" r:id="rId12"/>
    <p:sldLayoutId id="2147483673" r:id="rId13"/>
    <p:sldLayoutId id="2147483667" r:id="rId14"/>
    <p:sldLayoutId id="2147483662" r:id="rId15"/>
    <p:sldLayoutId id="2147483675" r:id="rId16"/>
    <p:sldLayoutId id="2147483851" r:id="rId17"/>
    <p:sldLayoutId id="2147483892" r:id="rId18"/>
    <p:sldLayoutId id="2147483894" r:id="rId19"/>
    <p:sldLayoutId id="2147483895" r:id="rId20"/>
    <p:sldLayoutId id="2147483915"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300" b="1" kern="1200" cap="none" spc="0" baseline="0">
          <a:solidFill>
            <a:schemeClr val="tx1"/>
          </a:solidFill>
          <a:latin typeface="Noto Sans ExtraBold" panose="020B0502040504020204" pitchFamily="34" charset="0"/>
          <a:ea typeface="Noto Sans ExtraBold" panose="020B0502040504020204" pitchFamily="34" charset="0"/>
          <a:cs typeface="Noto Sans ExtraBold" panose="020B0502040504020204" pitchFamily="34" charset="0"/>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200" b="0" kern="1200">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defRPr>
      </a:lvl1pPr>
      <a:lvl2pPr marL="571500" indent="-228600" algn="l" defTabSz="914400" rtl="0" eaLnBrk="1" latinLnBrk="0" hangingPunct="1">
        <a:lnSpc>
          <a:spcPct val="130000"/>
        </a:lnSpc>
        <a:spcBef>
          <a:spcPts val="500"/>
        </a:spcBef>
        <a:buFont typeface="Arial" panose="020B0604020202020204" pitchFamily="34" charset="0"/>
        <a:buChar char="•"/>
        <a:defRPr sz="20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685800" indent="0" algn="l" defTabSz="914400" rtl="0" eaLnBrk="1" latinLnBrk="0" hangingPunct="1">
        <a:lnSpc>
          <a:spcPct val="130000"/>
        </a:lnSpc>
        <a:spcBef>
          <a:spcPts val="500"/>
        </a:spcBef>
        <a:buFont typeface="Tahoma" panose="020B0604030504040204" pitchFamily="34" charset="0"/>
        <a:buChar char="​"/>
        <a:defRPr sz="20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914400" indent="0" algn="l" defTabSz="914400" rtl="0" eaLnBrk="1" latinLnBrk="0" hangingPunct="1">
        <a:lnSpc>
          <a:spcPct val="130000"/>
        </a:lnSpc>
        <a:spcBef>
          <a:spcPts val="500"/>
        </a:spcBef>
        <a:buFont typeface="Tahoma" panose="020B0604030504040204" pitchFamily="34" charset="0"/>
        <a:buChar char="​"/>
        <a:defRPr sz="20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1143000" indent="0" algn="l" defTabSz="914400" rtl="0" eaLnBrk="1" latinLnBrk="0" hangingPunct="1">
        <a:lnSpc>
          <a:spcPct val="130000"/>
        </a:lnSpc>
        <a:spcBef>
          <a:spcPts val="500"/>
        </a:spcBef>
        <a:buFont typeface="Tahoma" panose="020B0604030504040204" pitchFamily="34" charset="0"/>
        <a:buChar char="​"/>
        <a:defRPr sz="20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13716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16002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7pPr>
      <a:lvl8pPr marL="18288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8pPr>
      <a:lvl9pPr marL="20574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400">
          <p15:clr>
            <a:srgbClr val="F26B43"/>
          </p15:clr>
        </p15:guide>
        <p15:guide id="4" pos="900">
          <p15:clr>
            <a:srgbClr val="F26B43"/>
          </p15:clr>
        </p15:guide>
        <p15:guide id="5" pos="980">
          <p15:clr>
            <a:srgbClr val="F26B43"/>
          </p15:clr>
        </p15:guide>
        <p15:guide id="6" pos="1480">
          <p15:clr>
            <a:srgbClr val="F26B43"/>
          </p15:clr>
        </p15:guide>
        <p15:guide id="7" pos="1560">
          <p15:clr>
            <a:srgbClr val="F26B43"/>
          </p15:clr>
        </p15:guide>
        <p15:guide id="8" pos="2060">
          <p15:clr>
            <a:srgbClr val="F26B43"/>
          </p15:clr>
        </p15:guide>
        <p15:guide id="9" pos="2140">
          <p15:clr>
            <a:srgbClr val="F26B43"/>
          </p15:clr>
        </p15:guide>
        <p15:guide id="10" pos="2640">
          <p15:clr>
            <a:srgbClr val="F26B43"/>
          </p15:clr>
        </p15:guide>
        <p15:guide id="11" pos="2720">
          <p15:clr>
            <a:srgbClr val="F26B43"/>
          </p15:clr>
        </p15:guide>
        <p15:guide id="12" pos="3220">
          <p15:clr>
            <a:srgbClr val="F26B43"/>
          </p15:clr>
        </p15:guide>
        <p15:guide id="13" pos="3300">
          <p15:clr>
            <a:srgbClr val="F26B43"/>
          </p15:clr>
        </p15:guide>
        <p15:guide id="14" pos="3800">
          <p15:clr>
            <a:srgbClr val="F26B43"/>
          </p15:clr>
        </p15:guide>
        <p15:guide id="15" pos="3880">
          <p15:clr>
            <a:srgbClr val="F26B43"/>
          </p15:clr>
        </p15:guide>
        <p15:guide id="16" pos="4380">
          <p15:clr>
            <a:srgbClr val="F26B43"/>
          </p15:clr>
        </p15:guide>
        <p15:guide id="17" pos="4460">
          <p15:clr>
            <a:srgbClr val="F26B43"/>
          </p15:clr>
        </p15:guide>
        <p15:guide id="18" pos="4960">
          <p15:clr>
            <a:srgbClr val="F26B43"/>
          </p15:clr>
        </p15:guide>
        <p15:guide id="19" pos="5040">
          <p15:clr>
            <a:srgbClr val="F26B43"/>
          </p15:clr>
        </p15:guide>
        <p15:guide id="20" pos="5540">
          <p15:clr>
            <a:srgbClr val="F26B43"/>
          </p15:clr>
        </p15:guide>
        <p15:guide id="21" pos="5620">
          <p15:clr>
            <a:srgbClr val="F26B43"/>
          </p15:clr>
        </p15:guide>
        <p15:guide id="22" pos="6120">
          <p15:clr>
            <a:srgbClr val="F26B43"/>
          </p15:clr>
        </p15:guide>
        <p15:guide id="23" pos="6200">
          <p15:clr>
            <a:srgbClr val="F26B43"/>
          </p15:clr>
        </p15:guide>
        <p15:guide id="24" pos="6700">
          <p15:clr>
            <a:srgbClr val="F26B43"/>
          </p15:clr>
        </p15:guide>
        <p15:guide id="25" pos="6780">
          <p15:clr>
            <a:srgbClr val="F26B43"/>
          </p15:clr>
        </p15:guide>
        <p15:guide id="26" pos="7280">
          <p15:clr>
            <a:srgbClr val="F26B43"/>
          </p15:clr>
        </p15:guide>
        <p15:guide id="27" orient="horz">
          <p15:clr>
            <a:srgbClr val="F26B43"/>
          </p15:clr>
        </p15:guide>
        <p15:guide id="28" orient="horz" pos="4320">
          <p15:clr>
            <a:srgbClr val="F26B43"/>
          </p15:clr>
        </p15:guide>
        <p15:guide id="29" orient="horz" pos="400">
          <p15:clr>
            <a:srgbClr val="F26B43"/>
          </p15:clr>
        </p15:guide>
        <p15:guide id="30" orient="horz" pos="920">
          <p15:clr>
            <a:srgbClr val="F26B43"/>
          </p15:clr>
        </p15:guide>
        <p15:guide id="31" orient="horz" pos="1000">
          <p15:clr>
            <a:srgbClr val="F26B43"/>
          </p15:clr>
        </p15:guide>
        <p15:guide id="32" orient="horz" pos="1520">
          <p15:clr>
            <a:srgbClr val="F26B43"/>
          </p15:clr>
        </p15:guide>
        <p15:guide id="33" orient="horz" pos="1600">
          <p15:clr>
            <a:srgbClr val="F26B43"/>
          </p15:clr>
        </p15:guide>
        <p15:guide id="34" orient="horz" pos="2120">
          <p15:clr>
            <a:srgbClr val="F26B43"/>
          </p15:clr>
        </p15:guide>
        <p15:guide id="35" orient="horz" pos="2200">
          <p15:clr>
            <a:srgbClr val="F26B43"/>
          </p15:clr>
        </p15:guide>
        <p15:guide id="36" orient="horz" pos="2720">
          <p15:clr>
            <a:srgbClr val="F26B43"/>
          </p15:clr>
        </p15:guide>
        <p15:guide id="37" orient="horz" pos="2800">
          <p15:clr>
            <a:srgbClr val="F26B43"/>
          </p15:clr>
        </p15:guide>
        <p15:guide id="38" orient="horz" pos="3336" userDrawn="1">
          <p15:clr>
            <a:srgbClr val="F26B43"/>
          </p15:clr>
        </p15:guide>
        <p15:guide id="39" orient="horz" pos="3400">
          <p15:clr>
            <a:srgbClr val="F26B43"/>
          </p15:clr>
        </p15:guide>
        <p15:guide id="40" orient="horz" pos="392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hyperlink" Target="https://www.oregon.gov/odhs/food/pages/free-food-events.aspx" TargetMode="External"/><Relationship Id="rId2" Type="http://schemas.openxmlformats.org/officeDocument/2006/relationships/notesSlide" Target="../notesSlides/notesSlide12.xml"/><Relationship Id="rId1" Type="http://schemas.openxmlformats.org/officeDocument/2006/relationships/slideLayout" Target="../slideLayouts/slideLayout22.xml"/><Relationship Id="rId5" Type="http://schemas.openxmlformats.org/officeDocument/2006/relationships/image" Target="../media/image25.jpe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3.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9.xml"/><Relationship Id="rId6" Type="http://schemas.openxmlformats.org/officeDocument/2006/relationships/image" Target="../media/image29.svg"/><Relationship Id="rId11" Type="http://schemas.openxmlformats.org/officeDocument/2006/relationships/hyperlink" Target="https://www.oregon.gov/odhs/news/pages/default.aspx" TargetMode="External"/><Relationship Id="rId5" Type="http://schemas.openxmlformats.org/officeDocument/2006/relationships/image" Target="../media/image28.png"/><Relationship Id="rId10" Type="http://schemas.openxmlformats.org/officeDocument/2006/relationships/hyperlink" Target="https://public.govdelivery.com/accounts/ORDHS/subscriber/new?topic_id=ORDHS_833" TargetMode="External"/><Relationship Id="rId4" Type="http://schemas.openxmlformats.org/officeDocument/2006/relationships/image" Target="../media/image27.svg"/><Relationship Id="rId9" Type="http://schemas.openxmlformats.org/officeDocument/2006/relationships/hyperlink" Target="mailto:communitypartners@odhsoha.oregon.gov"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11.png"/><Relationship Id="rId4" Type="http://schemas.openxmlformats.org/officeDocument/2006/relationships/hyperlink" Target="https://frac.org/maps/snap-county-map/snap-countie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hyperlink" Target="https://www.oregon.gov/odhs/food/pages/snap-time-limits.aspx"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9211E1-DA0A-A37F-A4C6-662C961E2C68}"/>
              </a:ext>
            </a:extLst>
          </p:cNvPr>
          <p:cNvSpPr/>
          <p:nvPr/>
        </p:nvSpPr>
        <p:spPr>
          <a:xfrm>
            <a:off x="0" y="1"/>
            <a:ext cx="12192000" cy="1344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11" name="TextBox 10">
            <a:extLst>
              <a:ext uri="{FF2B5EF4-FFF2-40B4-BE49-F238E27FC236}">
                <a16:creationId xmlns:a16="http://schemas.microsoft.com/office/drawing/2014/main" id="{C723F64A-7427-BEA8-A97B-A8C63FDB5323}"/>
              </a:ext>
            </a:extLst>
          </p:cNvPr>
          <p:cNvSpPr txBox="1"/>
          <p:nvPr/>
        </p:nvSpPr>
        <p:spPr>
          <a:xfrm>
            <a:off x="951932" y="4603316"/>
            <a:ext cx="10278121" cy="1788567"/>
          </a:xfrm>
          <a:prstGeom prst="rect">
            <a:avLst/>
          </a:prstGeom>
          <a:noFill/>
        </p:spPr>
        <p:txBody>
          <a:bodyPr wrap="square" lIns="91440" tIns="45720" rIns="91440" bIns="45720" rtlCol="0" anchor="t">
            <a:spAutoFit/>
          </a:bodyPr>
          <a:lstStyle/>
          <a:p>
            <a:pPr>
              <a:lnSpc>
                <a:spcPts val="4500"/>
              </a:lnSpc>
              <a:defRPr/>
            </a:pPr>
            <a:r>
              <a:rPr kumimoji="0" lang="en-US" sz="3300" b="0" i="0" u="none" strike="noStrike" kern="1200" cap="none" spc="0" normalizeH="0" baseline="0" noProof="0">
                <a:ln>
                  <a:noFill/>
                </a:ln>
                <a:solidFill>
                  <a:srgbClr val="2E3192"/>
                </a:solidFill>
                <a:effectLst/>
                <a:uLnTx/>
                <a:uFillTx/>
                <a:latin typeface="Noto Sans ExtraBold"/>
                <a:ea typeface="Noto Sans ExtraBold" panose="020B0502040504020204" pitchFamily="34" charset="0"/>
                <a:cs typeface="Noto Sans ExtraBold" panose="020B0502040504020204" pitchFamily="34" charset="0"/>
              </a:rPr>
              <a:t>Federal Government Shutdown </a:t>
            </a:r>
            <a:r>
              <a:rPr lang="en-US" sz="3300">
                <a:solidFill>
                  <a:srgbClr val="2E3192"/>
                </a:solidFill>
                <a:latin typeface="Noto Sans ExtraBold"/>
                <a:ea typeface="Noto Sans ExtraBold" panose="020B0502040504020204" pitchFamily="34" charset="0"/>
                <a:cs typeface="Noto Sans ExtraBold" panose="020B0502040504020204" pitchFamily="34" charset="0"/>
              </a:rPr>
              <a:t>and H.R. 1 Impacts</a:t>
            </a:r>
            <a:r>
              <a:rPr kumimoji="0" lang="en-US" sz="3300" b="0" i="0" u="none" strike="noStrike" kern="1200" cap="none" spc="0" normalizeH="0" baseline="0" noProof="0">
                <a:ln>
                  <a:noFill/>
                </a:ln>
                <a:solidFill>
                  <a:srgbClr val="2E3192"/>
                </a:solidFill>
                <a:effectLst/>
                <a:uLnTx/>
                <a:uFillTx/>
                <a:latin typeface="Noto Sans ExtraBold"/>
                <a:ea typeface="Noto Sans ExtraBold" panose="020B0502040504020204" pitchFamily="34" charset="0"/>
                <a:cs typeface="Noto Sans ExtraBold" panose="020B0502040504020204" pitchFamily="34" charset="0"/>
              </a:rPr>
              <a:t> to the Supplemental Nutrition Assistance Program (SNAP) in Oregon</a:t>
            </a:r>
          </a:p>
        </p:txBody>
      </p:sp>
      <p:sp>
        <p:nvSpPr>
          <p:cNvPr id="13" name="TextBox 12">
            <a:extLst>
              <a:ext uri="{FF2B5EF4-FFF2-40B4-BE49-F238E27FC236}">
                <a16:creationId xmlns:a16="http://schemas.microsoft.com/office/drawing/2014/main" id="{DCCF9318-4086-073C-D2AA-91CFAD75CC27}"/>
              </a:ext>
            </a:extLst>
          </p:cNvPr>
          <p:cNvSpPr txBox="1"/>
          <p:nvPr/>
        </p:nvSpPr>
        <p:spPr>
          <a:xfrm>
            <a:off x="961947" y="6307679"/>
            <a:ext cx="9734244" cy="769441"/>
          </a:xfrm>
          <a:prstGeom prst="rect">
            <a:avLst/>
          </a:prstGeom>
          <a:noFill/>
        </p:spPr>
        <p:txBody>
          <a:bodyPr wrap="square" lIns="91440" tIns="45720" rIns="91440" bIns="45720" rtlCol="0" anchor="t">
            <a:spAutoFit/>
          </a:bodyPr>
          <a:lstStyle/>
          <a:p>
            <a:pPr>
              <a:spcAft>
                <a:spcPts val="1200"/>
              </a:spcAft>
              <a:defRPr/>
            </a:pPr>
            <a:r>
              <a:rPr lang="en-US" dirty="0">
                <a:solidFill>
                  <a:schemeClr val="accent6">
                    <a:lumMod val="10000"/>
                  </a:schemeClr>
                </a:solidFill>
                <a:latin typeface="Noto Sans"/>
                <a:ea typeface="Noto Sans"/>
                <a:cs typeface="Noto Sans"/>
              </a:rPr>
              <a:t>December</a:t>
            </a:r>
            <a:r>
              <a:rPr kumimoji="0" lang="en-US" b="0" i="0" u="none" strike="noStrike" kern="1200" cap="none" spc="0" normalizeH="0" baseline="0" noProof="0" dirty="0">
                <a:ln>
                  <a:noFill/>
                </a:ln>
                <a:solidFill>
                  <a:schemeClr val="accent6">
                    <a:lumMod val="10000"/>
                  </a:schemeClr>
                </a:solidFill>
                <a:effectLst/>
                <a:uLnTx/>
                <a:uFillTx/>
                <a:latin typeface="Noto Sans"/>
                <a:ea typeface="Noto Sans"/>
                <a:cs typeface="Noto Sans"/>
              </a:rPr>
              <a:t> 2025</a:t>
            </a:r>
            <a:endParaRPr lang="en-US" b="0" i="0" u="none" strike="noStrike" kern="1200" cap="none" spc="0" normalizeH="0" baseline="0" noProof="0" dirty="0">
              <a:ln>
                <a:noFill/>
              </a:ln>
              <a:solidFill>
                <a:schemeClr val="accent6">
                  <a:lumMod val="10000"/>
                </a:schemeClr>
              </a:solidFill>
              <a:effectLst/>
              <a:uLnTx/>
              <a:uFillTx/>
              <a:latin typeface="Noto Sans"/>
              <a:ea typeface="Noto Sans"/>
              <a:cs typeface="Noto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E3192"/>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2" name="Rectangle 1">
            <a:extLst>
              <a:ext uri="{FF2B5EF4-FFF2-40B4-BE49-F238E27FC236}">
                <a16:creationId xmlns:a16="http://schemas.microsoft.com/office/drawing/2014/main" id="{85671231-39DA-DA0A-6105-82C91B696C43}"/>
              </a:ext>
            </a:extLst>
          </p:cNvPr>
          <p:cNvSpPr/>
          <p:nvPr/>
        </p:nvSpPr>
        <p:spPr>
          <a:xfrm>
            <a:off x="3742944" y="463296"/>
            <a:ext cx="4718304" cy="8183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pic>
        <p:nvPicPr>
          <p:cNvPr id="7" name="Picture 6" descr="Text&#10;&#10;Description automatically generated">
            <a:extLst>
              <a:ext uri="{FF2B5EF4-FFF2-40B4-BE49-F238E27FC236}">
                <a16:creationId xmlns:a16="http://schemas.microsoft.com/office/drawing/2014/main" id="{DA263DAF-BF15-07ED-4182-C94B9D1970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3931" y="458723"/>
            <a:ext cx="3308070" cy="553182"/>
          </a:xfrm>
          <a:prstGeom prst="rect">
            <a:avLst/>
          </a:prstGeom>
        </p:spPr>
      </p:pic>
      <p:pic>
        <p:nvPicPr>
          <p:cNvPr id="6" name="Picture 5" descr="A picture containing person, pastry, chocolate&#10;&#10;Description automatically generated">
            <a:extLst>
              <a:ext uri="{FF2B5EF4-FFF2-40B4-BE49-F238E27FC236}">
                <a16:creationId xmlns:a16="http://schemas.microsoft.com/office/drawing/2014/main" id="{052FB146-5D9E-8EB8-0338-5050CB812929}"/>
              </a:ext>
            </a:extLst>
          </p:cNvPr>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l="9112" t="20125" r="9112" b="40197"/>
          <a:stretch/>
        </p:blipFill>
        <p:spPr>
          <a:xfrm>
            <a:off x="963035" y="1668466"/>
            <a:ext cx="10278121" cy="2805205"/>
          </a:xfrm>
          <a:prstGeom prst="rect">
            <a:avLst/>
          </a:prstGeom>
        </p:spPr>
      </p:pic>
      <p:sp>
        <p:nvSpPr>
          <p:cNvPr id="8" name="Rectangle 7">
            <a:extLst>
              <a:ext uri="{FF2B5EF4-FFF2-40B4-BE49-F238E27FC236}">
                <a16:creationId xmlns:a16="http://schemas.microsoft.com/office/drawing/2014/main" id="{CBA51206-FD0F-4DEC-C60A-F4AD87B712F8}"/>
              </a:ext>
            </a:extLst>
          </p:cNvPr>
          <p:cNvSpPr/>
          <p:nvPr/>
        </p:nvSpPr>
        <p:spPr>
          <a:xfrm>
            <a:off x="6096" y="1402381"/>
            <a:ext cx="12192000" cy="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Tree>
    <p:extLst>
      <p:ext uri="{BB962C8B-B14F-4D97-AF65-F5344CB8AC3E}">
        <p14:creationId xmlns:p14="http://schemas.microsoft.com/office/powerpoint/2010/main" val="425222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CFC83-C5DF-AC16-FF1F-32D69EAF4339}"/>
            </a:ext>
          </a:extLst>
        </p:cNvPr>
        <p:cNvGrpSpPr/>
        <p:nvPr/>
      </p:nvGrpSpPr>
      <p:grpSpPr>
        <a:xfrm>
          <a:off x="0" y="0"/>
          <a:ext cx="0" cy="0"/>
          <a:chOff x="0" y="0"/>
          <a:chExt cx="0" cy="0"/>
        </a:xfrm>
      </p:grpSpPr>
      <p:sp>
        <p:nvSpPr>
          <p:cNvPr id="60" name="Slide Number Placeholder 5">
            <a:extLst>
              <a:ext uri="{FF2B5EF4-FFF2-40B4-BE49-F238E27FC236}">
                <a16:creationId xmlns:a16="http://schemas.microsoft.com/office/drawing/2014/main" id="{3CDBE8D1-C65B-107B-DBC9-F23D5A646E52}"/>
              </a:ext>
            </a:extLst>
          </p:cNvPr>
          <p:cNvSpPr>
            <a:spLocks noGrp="1"/>
          </p:cNvSpPr>
          <p:nvPr>
            <p:ph type="sldNum" sz="quarter" idx="12"/>
          </p:nvPr>
        </p:nvSpPr>
        <p:spPr>
          <a:xfrm>
            <a:off x="10476810" y="6578723"/>
            <a:ext cx="1537644" cy="18097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200" b="0" i="0" u="none" strike="noStrike" kern="1200" cap="none" spc="0" normalizeH="0" baseline="0" noProof="0" smtClean="0">
                <a:ln>
                  <a:noFill/>
                </a:ln>
                <a:solidFill>
                  <a:srgbClr val="2E3192"/>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2D2A30"/>
              </a:solidFill>
              <a:effectLst/>
              <a:uLnTx/>
              <a:uFillTx/>
              <a:latin typeface="Arial"/>
              <a:ea typeface="+mn-ea"/>
              <a:cs typeface="+mn-cs"/>
            </a:endParaRPr>
          </a:p>
        </p:txBody>
      </p:sp>
      <p:sp>
        <p:nvSpPr>
          <p:cNvPr id="6" name="Title 5">
            <a:extLst>
              <a:ext uri="{FF2B5EF4-FFF2-40B4-BE49-F238E27FC236}">
                <a16:creationId xmlns:a16="http://schemas.microsoft.com/office/drawing/2014/main" id="{2A70F9C3-213F-F49D-889C-E8EDFD0B5C45}"/>
              </a:ext>
            </a:extLst>
          </p:cNvPr>
          <p:cNvSpPr>
            <a:spLocks noGrp="1"/>
          </p:cNvSpPr>
          <p:nvPr>
            <p:ph type="title"/>
          </p:nvPr>
        </p:nvSpPr>
        <p:spPr>
          <a:xfrm>
            <a:off x="637767" y="432690"/>
            <a:ext cx="10916465" cy="825500"/>
          </a:xfrm>
        </p:spPr>
        <p:txBody>
          <a:bodyPr/>
          <a:lstStyle/>
          <a:p>
            <a:pPr>
              <a:spcBef>
                <a:spcPts val="600"/>
              </a:spcBef>
              <a:spcAft>
                <a:spcPts val="600"/>
              </a:spcAft>
            </a:pPr>
            <a:br>
              <a:rPr lang="en-US" b="0"/>
            </a:br>
            <a:r>
              <a:rPr lang="en-US" b="0"/>
              <a:t>SNAP eligibility limitations</a:t>
            </a:r>
            <a:endParaRPr lang="en-US"/>
          </a:p>
        </p:txBody>
      </p:sp>
      <p:graphicFrame>
        <p:nvGraphicFramePr>
          <p:cNvPr id="2" name="Table 1">
            <a:extLst>
              <a:ext uri="{FF2B5EF4-FFF2-40B4-BE49-F238E27FC236}">
                <a16:creationId xmlns:a16="http://schemas.microsoft.com/office/drawing/2014/main" id="{747BF84F-688C-C260-7558-6D7F2869BEA5}"/>
              </a:ext>
            </a:extLst>
          </p:cNvPr>
          <p:cNvGraphicFramePr>
            <a:graphicFrameLocks noGrp="1"/>
          </p:cNvGraphicFramePr>
          <p:nvPr/>
        </p:nvGraphicFramePr>
        <p:xfrm>
          <a:off x="560648" y="1473900"/>
          <a:ext cx="10916466" cy="5352151"/>
        </p:xfrm>
        <a:graphic>
          <a:graphicData uri="http://schemas.openxmlformats.org/drawingml/2006/table">
            <a:tbl>
              <a:tblPr firstRow="1" bandRow="1">
                <a:tableStyleId>{5C22544A-7EE6-4342-B048-85BDC9FD1C3A}</a:tableStyleId>
              </a:tblPr>
              <a:tblGrid>
                <a:gridCol w="5432528">
                  <a:extLst>
                    <a:ext uri="{9D8B030D-6E8A-4147-A177-3AD203B41FA5}">
                      <a16:colId xmlns:a16="http://schemas.microsoft.com/office/drawing/2014/main" val="208512620"/>
                    </a:ext>
                  </a:extLst>
                </a:gridCol>
                <a:gridCol w="5483938">
                  <a:extLst>
                    <a:ext uri="{9D8B030D-6E8A-4147-A177-3AD203B41FA5}">
                      <a16:colId xmlns:a16="http://schemas.microsoft.com/office/drawing/2014/main" val="42527116"/>
                    </a:ext>
                  </a:extLst>
                </a:gridCol>
              </a:tblGrid>
              <a:tr h="597271">
                <a:tc>
                  <a:txBody>
                    <a:bodyPr/>
                    <a:lstStyle/>
                    <a:p>
                      <a:pPr algn="ctr"/>
                      <a:r>
                        <a:rPr lang="en-US" sz="2400"/>
                        <a:t>Eligible Groups</a:t>
                      </a:r>
                    </a:p>
                  </a:txBody>
                  <a:tcPr>
                    <a:solidFill>
                      <a:schemeClr val="tx2"/>
                    </a:solidFill>
                  </a:tcPr>
                </a:tc>
                <a:tc>
                  <a:txBody>
                    <a:bodyPr/>
                    <a:lstStyle/>
                    <a:p>
                      <a:pPr algn="ctr"/>
                      <a:r>
                        <a:rPr lang="en-US" sz="2400"/>
                        <a:t>Eligibility Timing</a:t>
                      </a:r>
                    </a:p>
                  </a:txBody>
                  <a:tcPr>
                    <a:solidFill>
                      <a:schemeClr val="tx2"/>
                    </a:solidFill>
                  </a:tcPr>
                </a:tc>
                <a:extLst>
                  <a:ext uri="{0D108BD9-81ED-4DB2-BD59-A6C34878D82A}">
                    <a16:rowId xmlns:a16="http://schemas.microsoft.com/office/drawing/2014/main" val="656745411"/>
                  </a:ext>
                </a:extLst>
              </a:tr>
              <a:tr h="389263">
                <a:tc>
                  <a:txBody>
                    <a:bodyPr/>
                    <a:lstStyle/>
                    <a:p>
                      <a:pPr marL="285750" indent="-285750" algn="l">
                        <a:buFont typeface="Arial" panose="020B0604020202020204" pitchFamily="34" charset="0"/>
                        <a:buChar char="•"/>
                      </a:pPr>
                      <a:r>
                        <a:rPr lang="en-US" sz="1600" b="1" i="0">
                          <a:solidFill>
                            <a:srgbClr val="1B1B1B"/>
                          </a:solidFill>
                          <a:effectLst/>
                          <a:latin typeface="+mn-lt"/>
                        </a:rPr>
                        <a:t>Non-citizen U.S. nationals</a:t>
                      </a:r>
                    </a:p>
                    <a:p>
                      <a:pPr marL="285750" indent="-285750" algn="l">
                        <a:buFont typeface="Arial" panose="020B0604020202020204" pitchFamily="34" charset="0"/>
                        <a:buChar char="•"/>
                      </a:pPr>
                      <a:r>
                        <a:rPr lang="en-US" sz="1600" b="1" i="0">
                          <a:solidFill>
                            <a:srgbClr val="1B1B1B"/>
                          </a:solidFill>
                          <a:effectLst/>
                          <a:latin typeface="+mn-lt"/>
                        </a:rPr>
                        <a:t>Cuban and Haitian entrants</a:t>
                      </a:r>
                    </a:p>
                    <a:p>
                      <a:pPr marL="285750" indent="-285750" algn="l">
                        <a:buFont typeface="Arial" panose="020B0604020202020204" pitchFamily="34" charset="0"/>
                        <a:buChar char="•"/>
                      </a:pPr>
                      <a:r>
                        <a:rPr lang="en-US" sz="1600" b="1" i="0">
                          <a:solidFill>
                            <a:srgbClr val="1B1B1B"/>
                          </a:solidFill>
                          <a:effectLst/>
                          <a:latin typeface="+mn-lt"/>
                        </a:rPr>
                        <a:t>Compacts of Free Association (COFA) citizens</a:t>
                      </a:r>
                      <a:endParaRPr lang="en-US" sz="1600" b="1">
                        <a:latin typeface="+mn-lt"/>
                      </a:endParaRPr>
                    </a:p>
                  </a:txBody>
                  <a:tcPr/>
                </a:tc>
                <a:tc>
                  <a:txBody>
                    <a:bodyPr/>
                    <a:lstStyle/>
                    <a:p>
                      <a:pPr marL="0" indent="0" algn="l">
                        <a:buFont typeface="Arial" panose="020B0604020202020204" pitchFamily="34" charset="0"/>
                        <a:buNone/>
                      </a:pPr>
                      <a:r>
                        <a:rPr lang="en-US" sz="1600" b="0" i="0" kern="1200">
                          <a:solidFill>
                            <a:schemeClr val="accent6">
                              <a:lumMod val="10000"/>
                            </a:schemeClr>
                          </a:solidFill>
                          <a:effectLst/>
                          <a:latin typeface="+mn-lt"/>
                          <a:ea typeface="+mn-ea"/>
                          <a:cs typeface="+mn-cs"/>
                        </a:rPr>
                        <a:t>Eligible immediately, with no waiting period, as long as they meet all other SNAP financial and non-financial eligibility requirements.</a:t>
                      </a:r>
                      <a:endParaRPr lang="en-US" sz="1600">
                        <a:solidFill>
                          <a:schemeClr val="accent6">
                            <a:lumMod val="10000"/>
                          </a:schemeClr>
                        </a:solidFill>
                        <a:latin typeface="+mn-lt"/>
                      </a:endParaRPr>
                    </a:p>
                  </a:txBody>
                  <a:tcPr/>
                </a:tc>
                <a:extLst>
                  <a:ext uri="{0D108BD9-81ED-4DB2-BD59-A6C34878D82A}">
                    <a16:rowId xmlns:a16="http://schemas.microsoft.com/office/drawing/2014/main" val="166050202"/>
                  </a:ext>
                </a:extLst>
              </a:tr>
              <a:tr h="1551318">
                <a:tc>
                  <a:txBody>
                    <a:bodyPr/>
                    <a:lstStyle/>
                    <a:p>
                      <a:pPr marL="285750" indent="-285750" algn="l">
                        <a:buFont typeface="Arial" panose="020B0604020202020204" pitchFamily="34" charset="0"/>
                        <a:buChar char="•"/>
                      </a:pPr>
                      <a:r>
                        <a:rPr lang="en-US" sz="1600" b="1" i="0">
                          <a:solidFill>
                            <a:srgbClr val="1B1B1B"/>
                          </a:solidFill>
                          <a:effectLst/>
                          <a:latin typeface="+mn-lt"/>
                        </a:rPr>
                        <a:t>Lawful permanent residents (LPR), also known as Green Card holders</a:t>
                      </a:r>
                    </a:p>
                    <a:p>
                      <a:pPr marL="0" indent="0">
                        <a:buFont typeface="Arial" panose="020B0604020202020204" pitchFamily="34" charset="0"/>
                        <a:buNone/>
                      </a:pPr>
                      <a:endParaRPr lang="en-US" sz="1600" b="1">
                        <a:latin typeface="+mn-lt"/>
                      </a:endParaRPr>
                    </a:p>
                    <a:p>
                      <a:pPr marL="0" indent="0">
                        <a:buFont typeface="Arial" panose="020B0604020202020204" pitchFamily="34" charset="0"/>
                        <a:buNone/>
                      </a:pPr>
                      <a:endParaRPr lang="en-US" sz="1600" b="1">
                        <a:latin typeface="+mn-lt"/>
                      </a:endParaRPr>
                    </a:p>
                    <a:p>
                      <a:pPr marL="0" indent="0">
                        <a:buFont typeface="Arial" panose="020B0604020202020204" pitchFamily="34" charset="0"/>
                        <a:buNone/>
                      </a:pPr>
                      <a:endParaRPr lang="en-US" sz="1600" b="1">
                        <a:latin typeface="+mn-lt"/>
                      </a:endParaRPr>
                    </a:p>
                    <a:p>
                      <a:pPr marL="0" indent="0">
                        <a:buFont typeface="Arial" panose="020B0604020202020204" pitchFamily="34" charset="0"/>
                        <a:buNone/>
                      </a:pPr>
                      <a:endParaRPr lang="en-US" sz="1600" b="1">
                        <a:latin typeface="+mn-lt"/>
                      </a:endParaRPr>
                    </a:p>
                    <a:p>
                      <a:pPr marL="0" indent="0">
                        <a:buFont typeface="Arial" panose="020B0604020202020204" pitchFamily="34" charset="0"/>
                        <a:buNone/>
                      </a:pPr>
                      <a:endParaRPr lang="en-US" sz="1600" b="1">
                        <a:latin typeface="+mn-lt"/>
                      </a:endParaRPr>
                    </a:p>
                    <a:p>
                      <a:pPr marL="0" indent="0">
                        <a:buFont typeface="Arial" panose="020B0604020202020204" pitchFamily="34" charset="0"/>
                        <a:buNone/>
                      </a:pPr>
                      <a:endParaRPr lang="en-US" sz="1600" b="1">
                        <a:latin typeface="+mn-lt"/>
                      </a:endParaRPr>
                    </a:p>
                    <a:p>
                      <a:pPr marL="0" indent="0">
                        <a:buFont typeface="Arial" panose="020B0604020202020204" pitchFamily="34" charset="0"/>
                        <a:buNone/>
                      </a:pPr>
                      <a:endParaRPr lang="en-US" sz="1600" b="1">
                        <a:latin typeface="+mn-lt"/>
                      </a:endParaRPr>
                    </a:p>
                    <a:p>
                      <a:pPr marL="0" indent="0">
                        <a:buFont typeface="Arial" panose="020B0604020202020204" pitchFamily="34" charset="0"/>
                        <a:buNone/>
                      </a:pPr>
                      <a:endParaRPr lang="en-US" sz="1600" b="1">
                        <a:latin typeface="+mn-lt"/>
                      </a:endParaRPr>
                    </a:p>
                    <a:p>
                      <a:pPr marL="0" indent="0">
                        <a:buFont typeface="Arial" panose="020B0604020202020204" pitchFamily="34" charset="0"/>
                        <a:buNone/>
                      </a:pPr>
                      <a:endParaRPr lang="en-US" sz="1600" b="1">
                        <a:latin typeface="+mn-lt"/>
                      </a:endParaRPr>
                    </a:p>
                    <a:p>
                      <a:pPr marL="0" indent="0">
                        <a:buFont typeface="Arial" panose="020B0604020202020204" pitchFamily="34" charset="0"/>
                        <a:buNone/>
                      </a:pPr>
                      <a:endParaRPr lang="en-US" sz="1600" b="1">
                        <a:latin typeface="+mn-lt"/>
                      </a:endParaRPr>
                    </a:p>
                    <a:p>
                      <a:pPr marL="0" indent="0">
                        <a:buFont typeface="Arial" panose="020B0604020202020204" pitchFamily="34" charset="0"/>
                        <a:buNone/>
                      </a:pPr>
                      <a:endParaRPr lang="en-US" sz="1600" b="1">
                        <a:latin typeface="+mn-lt"/>
                      </a:endParaRPr>
                    </a:p>
                    <a:p>
                      <a:pPr marL="0" indent="0">
                        <a:buFont typeface="Arial" panose="020B0604020202020204" pitchFamily="34" charset="0"/>
                        <a:buNone/>
                      </a:pPr>
                      <a:endParaRPr lang="en-US" sz="1600" b="1">
                        <a:latin typeface="+mn-lt"/>
                      </a:endParaRPr>
                    </a:p>
                    <a:p>
                      <a:pPr marL="0" indent="0">
                        <a:buFont typeface="Arial" panose="020B0604020202020204" pitchFamily="34" charset="0"/>
                        <a:buNone/>
                      </a:pPr>
                      <a:endParaRPr lang="en-US" sz="1600" b="1">
                        <a:latin typeface="+mn-lt"/>
                      </a:endParaRPr>
                    </a:p>
                    <a:p>
                      <a:pPr marL="0" indent="0">
                        <a:buFont typeface="Arial" panose="020B0604020202020204" pitchFamily="34" charset="0"/>
                        <a:buNone/>
                      </a:pPr>
                      <a:r>
                        <a:rPr lang="en-US" sz="1200" b="0" i="1">
                          <a:solidFill>
                            <a:schemeClr val="accent6">
                              <a:lumMod val="10000"/>
                            </a:schemeClr>
                          </a:solidFill>
                          <a:latin typeface="+mn-lt"/>
                        </a:rPr>
                        <a:t>Source: USDA FNS at https://www.fns.usda.gov/snap/obbb-alien-eligibility</a:t>
                      </a:r>
                    </a:p>
                  </a:txBody>
                  <a:tcPr>
                    <a:solidFill>
                      <a:schemeClr val="accent6"/>
                    </a:solidFill>
                  </a:tcPr>
                </a:tc>
                <a:tc>
                  <a:txBody>
                    <a:bodyPr/>
                    <a:lstStyle/>
                    <a:p>
                      <a:pPr algn="l">
                        <a:buNone/>
                      </a:pPr>
                      <a:r>
                        <a:rPr lang="en-US" sz="1600" b="0" i="0">
                          <a:solidFill>
                            <a:srgbClr val="1B1B1B"/>
                          </a:solidFill>
                          <a:effectLst/>
                          <a:latin typeface="+mn-lt"/>
                        </a:rPr>
                        <a:t>Eligible after a 5-year waiting period, as long as they meet all other SNAP financial and non-financial eligibility requirements.</a:t>
                      </a:r>
                    </a:p>
                    <a:p>
                      <a:pPr algn="l">
                        <a:buNone/>
                      </a:pPr>
                      <a:endParaRPr lang="en-US" sz="1200" b="0" i="0">
                        <a:solidFill>
                          <a:srgbClr val="1B1B1B"/>
                        </a:solidFill>
                        <a:effectLst/>
                        <a:latin typeface="+mn-lt"/>
                      </a:endParaRPr>
                    </a:p>
                    <a:p>
                      <a:pPr algn="l">
                        <a:buNone/>
                      </a:pPr>
                      <a:r>
                        <a:rPr lang="en-US" sz="1600" b="0" i="0">
                          <a:solidFill>
                            <a:srgbClr val="1B1B1B"/>
                          </a:solidFill>
                          <a:effectLst/>
                          <a:latin typeface="+mn-lt"/>
                        </a:rPr>
                        <a:t>LPRs may still be eligible for SNAP without a waiting period if they meet one or more of the following conditions:</a:t>
                      </a:r>
                    </a:p>
                    <a:p>
                      <a:pPr marL="742950" lvl="1" indent="-285750" algn="l">
                        <a:buFont typeface="Arial" panose="020B0604020202020204" pitchFamily="34" charset="0"/>
                        <a:buChar char="•"/>
                      </a:pPr>
                      <a:r>
                        <a:rPr lang="en-US" sz="1600" b="0" i="0">
                          <a:solidFill>
                            <a:srgbClr val="1B1B1B"/>
                          </a:solidFill>
                          <a:effectLst/>
                          <a:latin typeface="+mn-lt"/>
                        </a:rPr>
                        <a:t>Are under 18 years old</a:t>
                      </a:r>
                    </a:p>
                    <a:p>
                      <a:pPr marL="742950" lvl="1" indent="-285750" algn="l">
                        <a:buFont typeface="Arial" panose="020B0604020202020204" pitchFamily="34" charset="0"/>
                        <a:buChar char="•"/>
                      </a:pPr>
                      <a:r>
                        <a:rPr lang="en-US" sz="1600" b="0" i="0">
                          <a:solidFill>
                            <a:srgbClr val="1B1B1B"/>
                          </a:solidFill>
                          <a:effectLst/>
                          <a:latin typeface="+mn-lt"/>
                        </a:rPr>
                        <a:t>Have 40 qualifying work quarters</a:t>
                      </a:r>
                    </a:p>
                    <a:p>
                      <a:pPr marL="742950" lvl="1" indent="-285750" algn="l">
                        <a:buFont typeface="Arial" panose="020B0604020202020204" pitchFamily="34" charset="0"/>
                        <a:buChar char="•"/>
                      </a:pPr>
                      <a:r>
                        <a:rPr lang="en-US" sz="1600" b="0" i="0">
                          <a:solidFill>
                            <a:srgbClr val="1B1B1B"/>
                          </a:solidFill>
                          <a:effectLst/>
                          <a:latin typeface="+mn-lt"/>
                        </a:rPr>
                        <a:t>Are blind or disabled</a:t>
                      </a:r>
                    </a:p>
                    <a:p>
                      <a:pPr marL="742950" lvl="1" indent="-285750" algn="l">
                        <a:buFont typeface="Arial" panose="020B0604020202020204" pitchFamily="34" charset="0"/>
                        <a:buChar char="•"/>
                      </a:pPr>
                      <a:r>
                        <a:rPr lang="en-US" sz="1600" b="0" i="0">
                          <a:solidFill>
                            <a:srgbClr val="1B1B1B"/>
                          </a:solidFill>
                          <a:effectLst/>
                          <a:latin typeface="+mn-lt"/>
                        </a:rPr>
                        <a:t>Were lawfully residing in the U.S. and 65 or older on August 22, 1996</a:t>
                      </a:r>
                    </a:p>
                    <a:p>
                      <a:pPr marL="742950" lvl="1" indent="-285750" algn="l">
                        <a:buFont typeface="Arial" panose="020B0604020202020204" pitchFamily="34" charset="0"/>
                        <a:buChar char="•"/>
                      </a:pPr>
                      <a:r>
                        <a:rPr lang="en-US" sz="1600" b="0" i="0">
                          <a:solidFill>
                            <a:srgbClr val="1B1B1B"/>
                          </a:solidFill>
                          <a:effectLst/>
                          <a:latin typeface="+mn-lt"/>
                        </a:rPr>
                        <a:t>Have a U.S. military connection</a:t>
                      </a:r>
                    </a:p>
                    <a:p>
                      <a:pPr marL="742950" lvl="1" indent="-285750" algn="l">
                        <a:buFont typeface="Arial" panose="020B0604020202020204" pitchFamily="34" charset="0"/>
                        <a:buChar char="•"/>
                      </a:pPr>
                      <a:r>
                        <a:rPr lang="en-US" sz="1600" b="0" i="0">
                          <a:solidFill>
                            <a:srgbClr val="1B1B1B"/>
                          </a:solidFill>
                          <a:effectLst/>
                          <a:latin typeface="+mn-lt"/>
                        </a:rPr>
                        <a:t>Are admitted to the United States as an Amerasian immigrant</a:t>
                      </a:r>
                    </a:p>
                    <a:p>
                      <a:pPr marL="742950" lvl="1" indent="-285750" algn="l">
                        <a:buFont typeface="Arial" panose="020B0604020202020204" pitchFamily="34" charset="0"/>
                        <a:buChar char="•"/>
                      </a:pPr>
                      <a:r>
                        <a:rPr lang="en-US" sz="1600" b="0" i="0">
                          <a:solidFill>
                            <a:srgbClr val="1B1B1B"/>
                          </a:solidFill>
                          <a:effectLst/>
                          <a:latin typeface="+mn-lt"/>
                        </a:rPr>
                        <a:t>Are an American Indian born abroad</a:t>
                      </a:r>
                    </a:p>
                    <a:p>
                      <a:pPr marL="742950" lvl="1" indent="-285750" algn="l">
                        <a:buFont typeface="Arial" panose="020B0604020202020204" pitchFamily="34" charset="0"/>
                        <a:buChar char="•"/>
                      </a:pPr>
                      <a:r>
                        <a:rPr lang="en-US" sz="1600" b="0" i="0">
                          <a:solidFill>
                            <a:srgbClr val="1B1B1B"/>
                          </a:solidFill>
                          <a:effectLst/>
                          <a:latin typeface="+mn-lt"/>
                        </a:rPr>
                        <a:t>Certain Hmong or Highland Laotian tribal members</a:t>
                      </a:r>
                      <a:endParaRPr lang="en-US" sz="1600">
                        <a:latin typeface="+mn-lt"/>
                      </a:endParaRPr>
                    </a:p>
                  </a:txBody>
                  <a:tcPr>
                    <a:solidFill>
                      <a:schemeClr val="accent6"/>
                    </a:solidFill>
                  </a:tcPr>
                </a:tc>
                <a:extLst>
                  <a:ext uri="{0D108BD9-81ED-4DB2-BD59-A6C34878D82A}">
                    <a16:rowId xmlns:a16="http://schemas.microsoft.com/office/drawing/2014/main" val="2987108492"/>
                  </a:ext>
                </a:extLst>
              </a:tr>
            </a:tbl>
          </a:graphicData>
        </a:graphic>
      </p:graphicFrame>
    </p:spTree>
    <p:extLst>
      <p:ext uri="{BB962C8B-B14F-4D97-AF65-F5344CB8AC3E}">
        <p14:creationId xmlns:p14="http://schemas.microsoft.com/office/powerpoint/2010/main" val="539670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BA8BD-0FD3-7F8F-DB07-A50E7B159345}"/>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3E0D9724-D850-B560-6EE9-0F134B17994F}"/>
              </a:ext>
              <a:ext uri="{C183D7F6-B498-43B3-948B-1728B52AA6E4}">
                <adec:decorative xmlns:adec="http://schemas.microsoft.com/office/drawing/2017/decorative" val="1"/>
              </a:ext>
            </a:extLst>
          </p:cNvPr>
          <p:cNvSpPr/>
          <p:nvPr/>
        </p:nvSpPr>
        <p:spPr>
          <a:xfrm>
            <a:off x="0" y="2909351"/>
            <a:ext cx="12199357" cy="38811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4" name="Title 3">
            <a:extLst>
              <a:ext uri="{FF2B5EF4-FFF2-40B4-BE49-F238E27FC236}">
                <a16:creationId xmlns:a16="http://schemas.microsoft.com/office/drawing/2014/main" id="{91B78B3E-A34C-84D8-25C1-28E78EE22608}"/>
              </a:ext>
            </a:extLst>
          </p:cNvPr>
          <p:cNvSpPr>
            <a:spLocks noGrp="1"/>
          </p:cNvSpPr>
          <p:nvPr>
            <p:ph type="title"/>
          </p:nvPr>
        </p:nvSpPr>
        <p:spPr>
          <a:xfrm>
            <a:off x="635001" y="432290"/>
            <a:ext cx="10925628" cy="825500"/>
          </a:xfrm>
        </p:spPr>
        <p:txBody>
          <a:bodyPr/>
          <a:lstStyle/>
          <a:p>
            <a:r>
              <a:rPr lang="en-US"/>
              <a:t>SNAP work rule impacts for older adults and people with disabilities</a:t>
            </a:r>
            <a:endParaRPr lang="en-US">
              <a:latin typeface="Noto Sans ExtraBold"/>
              <a:ea typeface="Noto Sans ExtraBold"/>
              <a:cs typeface="Noto Sans ExtraBold"/>
            </a:endParaRPr>
          </a:p>
        </p:txBody>
      </p:sp>
      <p:sp>
        <p:nvSpPr>
          <p:cNvPr id="2" name="Slide Number Placeholder 1">
            <a:extLst>
              <a:ext uri="{FF2B5EF4-FFF2-40B4-BE49-F238E27FC236}">
                <a16:creationId xmlns:a16="http://schemas.microsoft.com/office/drawing/2014/main" id="{454028FA-7800-7A38-E909-3F5D64C4C55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400" b="0" i="0" u="none" strike="noStrike" kern="1200" cap="none" spc="0" normalizeH="0" baseline="0" noProof="0" smtClean="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13" name="Rectangle 12">
            <a:extLst>
              <a:ext uri="{FF2B5EF4-FFF2-40B4-BE49-F238E27FC236}">
                <a16:creationId xmlns:a16="http://schemas.microsoft.com/office/drawing/2014/main" id="{F844DC18-002C-CB36-E5F7-97CB75BD128E}"/>
              </a:ext>
              <a:ext uri="{C183D7F6-B498-43B3-948B-1728B52AA6E4}">
                <adec:decorative xmlns:adec="http://schemas.microsoft.com/office/drawing/2017/decorative" val="1"/>
              </a:ext>
            </a:extLst>
          </p:cNvPr>
          <p:cNvSpPr/>
          <p:nvPr/>
        </p:nvSpPr>
        <p:spPr>
          <a:xfrm>
            <a:off x="0" y="1619513"/>
            <a:ext cx="6810928" cy="36872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15" name="TextBox 14">
            <a:extLst>
              <a:ext uri="{FF2B5EF4-FFF2-40B4-BE49-F238E27FC236}">
                <a16:creationId xmlns:a16="http://schemas.microsoft.com/office/drawing/2014/main" id="{86C23C66-BCA4-E51C-13F0-254AC262F96F}"/>
              </a:ext>
            </a:extLst>
          </p:cNvPr>
          <p:cNvSpPr txBox="1"/>
          <p:nvPr/>
        </p:nvSpPr>
        <p:spPr>
          <a:xfrm>
            <a:off x="635002" y="1704633"/>
            <a:ext cx="5939970" cy="33085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2400" b="1"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SNAP work-requirement exemptions:</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People ages 55-64 added to who must meet 80 hour per month work rules to get more than 3 months of SNAP</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Removed exemptions for veterans, people experiencing homelessness, and former foster youth</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People with a disability remain exempt</a:t>
            </a:r>
          </a:p>
        </p:txBody>
      </p:sp>
      <p:sp>
        <p:nvSpPr>
          <p:cNvPr id="16" name="Rectangle 15">
            <a:extLst>
              <a:ext uri="{FF2B5EF4-FFF2-40B4-BE49-F238E27FC236}">
                <a16:creationId xmlns:a16="http://schemas.microsoft.com/office/drawing/2014/main" id="{C9DDF4E9-B094-ADB4-95B4-466676A72786}"/>
              </a:ext>
              <a:ext uri="{C183D7F6-B498-43B3-948B-1728B52AA6E4}">
                <adec:decorative xmlns:adec="http://schemas.microsoft.com/office/drawing/2017/decorative" val="1"/>
              </a:ext>
            </a:extLst>
          </p:cNvPr>
          <p:cNvSpPr/>
          <p:nvPr/>
        </p:nvSpPr>
        <p:spPr>
          <a:xfrm>
            <a:off x="6955971" y="1627378"/>
            <a:ext cx="5236029" cy="367149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18" name="TextBox 17">
            <a:extLst>
              <a:ext uri="{FF2B5EF4-FFF2-40B4-BE49-F238E27FC236}">
                <a16:creationId xmlns:a16="http://schemas.microsoft.com/office/drawing/2014/main" id="{D3178E77-AA25-77A9-BDEC-878797FD5AD8}"/>
              </a:ext>
            </a:extLst>
          </p:cNvPr>
          <p:cNvSpPr txBox="1"/>
          <p:nvPr/>
        </p:nvSpPr>
        <p:spPr>
          <a:xfrm>
            <a:off x="7166687" y="1730955"/>
            <a:ext cx="4390311" cy="30162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Work rules will not impact individuals with I/DD, behavioral health or physical disability</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400" b="1"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Will not apply to individuals receiving long-term services and supports.</a:t>
            </a:r>
            <a:endParaRPr kumimoji="0" lang="en-US" sz="2000" b="1"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pic>
        <p:nvPicPr>
          <p:cNvPr id="8" name="Graphic 7" descr="Briefcase with solid fill">
            <a:extLst>
              <a:ext uri="{FF2B5EF4-FFF2-40B4-BE49-F238E27FC236}">
                <a16:creationId xmlns:a16="http://schemas.microsoft.com/office/drawing/2014/main" id="{FAB8AC4C-4A71-C0AF-D4AD-0932332308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80694" y="4664753"/>
            <a:ext cx="2125783" cy="2125783"/>
          </a:xfrm>
          <a:prstGeom prst="rect">
            <a:avLst/>
          </a:prstGeom>
        </p:spPr>
      </p:pic>
    </p:spTree>
    <p:extLst>
      <p:ext uri="{BB962C8B-B14F-4D97-AF65-F5344CB8AC3E}">
        <p14:creationId xmlns:p14="http://schemas.microsoft.com/office/powerpoint/2010/main" val="55932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19025-F06E-95CF-0E1A-E0E95754E4CF}"/>
              </a:ext>
            </a:extLst>
          </p:cNvPr>
          <p:cNvSpPr>
            <a:spLocks noGrp="1"/>
          </p:cNvSpPr>
          <p:nvPr>
            <p:ph type="title"/>
          </p:nvPr>
        </p:nvSpPr>
        <p:spPr/>
        <p:txBody>
          <a:bodyPr/>
          <a:lstStyle/>
          <a:p>
            <a:r>
              <a:rPr lang="en-US">
                <a:latin typeface="Noto Sans ExtraBold"/>
              </a:rPr>
              <a:t>Resources for finding food </a:t>
            </a:r>
            <a:endParaRPr lang="en-US"/>
          </a:p>
        </p:txBody>
      </p:sp>
      <p:sp>
        <p:nvSpPr>
          <p:cNvPr id="5" name="Slide Number Placeholder 4">
            <a:extLst>
              <a:ext uri="{FF2B5EF4-FFF2-40B4-BE49-F238E27FC236}">
                <a16:creationId xmlns:a16="http://schemas.microsoft.com/office/drawing/2014/main" id="{6AFCF0AB-CA87-24D9-2656-FA16CC5FE37A}"/>
              </a:ext>
            </a:extLst>
          </p:cNvPr>
          <p:cNvSpPr>
            <a:spLocks noGrp="1"/>
          </p:cNvSpPr>
          <p:nvPr>
            <p:ph type="sldNum" sz="quarter" idx="10"/>
          </p:nvPr>
        </p:nvSpPr>
        <p:spPr/>
        <p:txBody>
          <a:bodyPr/>
          <a:lstStyle/>
          <a:p>
            <a:fld id="{58339581-759F-43B7-B47D-47F906F0E294}" type="slidenum">
              <a:rPr lang="en-US" smtClean="0"/>
              <a:pPr/>
              <a:t>12</a:t>
            </a:fld>
            <a:endParaRPr lang="en-US"/>
          </a:p>
        </p:txBody>
      </p:sp>
      <p:sp>
        <p:nvSpPr>
          <p:cNvPr id="9" name="TextBox 8">
            <a:extLst>
              <a:ext uri="{FF2B5EF4-FFF2-40B4-BE49-F238E27FC236}">
                <a16:creationId xmlns:a16="http://schemas.microsoft.com/office/drawing/2014/main" id="{90B9CE39-7771-78ED-1AE4-B951E9393060}"/>
              </a:ext>
            </a:extLst>
          </p:cNvPr>
          <p:cNvSpPr txBox="1"/>
          <p:nvPr/>
        </p:nvSpPr>
        <p:spPr>
          <a:xfrm>
            <a:off x="635001" y="1841500"/>
            <a:ext cx="5828429" cy="3749681"/>
          </a:xfrm>
          <a:prstGeom prst="rect">
            <a:avLst/>
          </a:prstGeom>
          <a:noFill/>
        </p:spPr>
        <p:txBody>
          <a:bodyPr wrap="square">
            <a:spAutoFit/>
          </a:bodyPr>
          <a:lstStyle/>
          <a:p>
            <a:pPr marL="342900" indent="-342900">
              <a:lnSpc>
                <a:spcPct val="125000"/>
              </a:lnSpc>
              <a:spcBef>
                <a:spcPts val="600"/>
              </a:spcBef>
              <a:spcAft>
                <a:spcPts val="1800"/>
              </a:spcAft>
              <a:buFont typeface="Symbol" panose="05050102010706020507" pitchFamily="18" charset="2"/>
              <a:buChar char=""/>
            </a:pPr>
            <a:r>
              <a:rPr lang="en-US">
                <a:solidFill>
                  <a:schemeClr val="tx2"/>
                </a:solidFill>
                <a:latin typeface="Noto Sans" panose="020B0502040504020204" pitchFamily="34" charset="0"/>
                <a:ea typeface="Noto Sans" panose="020B0502040504020204" pitchFamily="34" charset="0"/>
                <a:cs typeface="Noto Sans" panose="020B0502040504020204" pitchFamily="34" charset="0"/>
              </a:rPr>
              <a:t>Visit ODHS’ </a:t>
            </a:r>
            <a:r>
              <a:rPr lang="en-US">
                <a:solidFill>
                  <a:srgbClr val="0070C0"/>
                </a:solidFill>
                <a:latin typeface="Noto Sans" panose="020B0502040504020204" pitchFamily="34" charset="0"/>
                <a:ea typeface="Noto Sans" panose="020B0502040504020204" pitchFamily="34" charset="0"/>
                <a:cs typeface="Noto Sans" panose="020B0502040504020204" pitchFamily="34" charset="0"/>
                <a:hlinkClick r:id="rId3">
                  <a:extLst>
                    <a:ext uri="{A12FA001-AC4F-418D-AE19-62706E023703}">
                      <ahyp:hlinkClr xmlns:ahyp="http://schemas.microsoft.com/office/drawing/2018/hyperlinkcolor" val="tx"/>
                    </a:ext>
                  </a:extLst>
                </a:hlinkClick>
              </a:rPr>
              <a:t>free food events</a:t>
            </a:r>
            <a:r>
              <a:rPr lang="en-US">
                <a:solidFill>
                  <a:srgbClr val="0070C0"/>
                </a:solidFill>
                <a:latin typeface="Noto Sans" panose="020B0502040504020204" pitchFamily="34" charset="0"/>
                <a:ea typeface="Noto Sans" panose="020B0502040504020204" pitchFamily="34" charset="0"/>
                <a:cs typeface="Noto Sans" panose="020B0502040504020204" pitchFamily="34" charset="0"/>
              </a:rPr>
              <a:t> </a:t>
            </a:r>
            <a:r>
              <a:rPr lang="en-US">
                <a:solidFill>
                  <a:schemeClr val="tx2"/>
                </a:solidFill>
                <a:latin typeface="Noto Sans" panose="020B0502040504020204" pitchFamily="34" charset="0"/>
                <a:ea typeface="Noto Sans" panose="020B0502040504020204" pitchFamily="34" charset="0"/>
                <a:cs typeface="Noto Sans" panose="020B0502040504020204" pitchFamily="34" charset="0"/>
              </a:rPr>
              <a:t>listings. </a:t>
            </a:r>
          </a:p>
          <a:p>
            <a:pPr marL="342900" marR="0" lvl="0" indent="-342900">
              <a:lnSpc>
                <a:spcPct val="125000"/>
              </a:lnSpc>
              <a:spcBef>
                <a:spcPts val="600"/>
              </a:spcBef>
              <a:spcAft>
                <a:spcPts val="1800"/>
              </a:spcAft>
              <a:buFont typeface="Symbol" panose="05050102010706020507" pitchFamily="18" charset="2"/>
              <a:buChar char=""/>
            </a:pPr>
            <a:r>
              <a:rPr lang="en-US">
                <a:solidFill>
                  <a:schemeClr val="tx2"/>
                </a:solidFill>
                <a:effectLst/>
                <a:latin typeface="Noto Sans" panose="020B0502040504020204" pitchFamily="34" charset="0"/>
                <a:ea typeface="Noto Sans" panose="020B0502040504020204" pitchFamily="34" charset="0"/>
                <a:cs typeface="Noto Sans" panose="020B0502040504020204" pitchFamily="34" charset="0"/>
              </a:rPr>
              <a:t>Visit ODHS’ food resource webpage at </a:t>
            </a:r>
            <a:r>
              <a:rPr lang="en-US">
                <a:solidFill>
                  <a:srgbClr val="0070C0"/>
                </a:solidFill>
                <a:latin typeface="Noto Sans" panose="020B0502040504020204" pitchFamily="34" charset="0"/>
                <a:ea typeface="Noto Sans" panose="020B0502040504020204" pitchFamily="34" charset="0"/>
                <a:cs typeface="Noto Sans" panose="020B0502040504020204" pitchFamily="34" charset="0"/>
              </a:rPr>
              <a:t>needfood.oregon.gov</a:t>
            </a:r>
            <a:endParaRPr lang="en-US">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a:p>
            <a:pPr>
              <a:lnSpc>
                <a:spcPct val="125000"/>
              </a:lnSpc>
              <a:spcBef>
                <a:spcPts val="600"/>
              </a:spcBef>
              <a:spcAft>
                <a:spcPts val="600"/>
              </a:spcAft>
            </a:pPr>
            <a:endParaRPr lang="en-US" b="0" i="0">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a:p>
            <a:pPr marL="342900" marR="0" lvl="0" indent="-342900">
              <a:lnSpc>
                <a:spcPct val="125000"/>
              </a:lnSpc>
              <a:spcBef>
                <a:spcPts val="600"/>
              </a:spcBef>
              <a:spcAft>
                <a:spcPts val="600"/>
              </a:spcAft>
              <a:buFont typeface="Symbol" panose="05050102010706020507" pitchFamily="18" charset="2"/>
              <a:buChar char=""/>
            </a:pPr>
            <a:endParaRPr lang="en-US">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a:p>
            <a:pPr marL="342900" marR="0" lvl="0" indent="-342900">
              <a:lnSpc>
                <a:spcPct val="125000"/>
              </a:lnSpc>
              <a:spcBef>
                <a:spcPts val="600"/>
              </a:spcBef>
              <a:spcAft>
                <a:spcPts val="600"/>
              </a:spcAft>
              <a:buFont typeface="Symbol" panose="05050102010706020507" pitchFamily="18" charset="2"/>
              <a:buChar char=""/>
            </a:pPr>
            <a:endParaRPr lang="en-US">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p:txBody>
      </p:sp>
      <p:sp>
        <p:nvSpPr>
          <p:cNvPr id="10" name="Rectangle 9">
            <a:extLst>
              <a:ext uri="{FF2B5EF4-FFF2-40B4-BE49-F238E27FC236}">
                <a16:creationId xmlns:a16="http://schemas.microsoft.com/office/drawing/2014/main" id="{78EE1D81-AE5F-6B14-26D5-A3E418B9D529}"/>
              </a:ext>
            </a:extLst>
          </p:cNvPr>
          <p:cNvSpPr/>
          <p:nvPr/>
        </p:nvSpPr>
        <p:spPr>
          <a:xfrm>
            <a:off x="9334500" y="1841500"/>
            <a:ext cx="2857500" cy="4127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pic>
        <p:nvPicPr>
          <p:cNvPr id="12" name="Picture 11" descr="Icon&#10;&#10;Description automatically generated with medium confidence">
            <a:extLst>
              <a:ext uri="{FF2B5EF4-FFF2-40B4-BE49-F238E27FC236}">
                <a16:creationId xmlns:a16="http://schemas.microsoft.com/office/drawing/2014/main" id="{A9496040-D4D7-FB25-18C6-1F001C9210D1}"/>
              </a:ext>
            </a:extLst>
          </p:cNvPr>
          <p:cNvPicPr>
            <a:picLocks noChangeAspect="1"/>
          </p:cNvPicPr>
          <p:nvPr/>
        </p:nvPicPr>
        <p:blipFill rotWithShape="1">
          <a:blip r:embed="rId4">
            <a:extLst>
              <a:ext uri="{28A0092B-C50C-407E-A947-70E740481C1C}">
                <a14:useLocalDpi xmlns:a14="http://schemas.microsoft.com/office/drawing/2010/main" val="0"/>
              </a:ext>
            </a:extLst>
          </a:blip>
          <a:srcRect l="79623" t="34338" r="7021" b="39815"/>
          <a:stretch/>
        </p:blipFill>
        <p:spPr>
          <a:xfrm>
            <a:off x="6844431" y="2082800"/>
            <a:ext cx="3348345" cy="3644900"/>
          </a:xfrm>
          <a:prstGeom prst="rect">
            <a:avLst/>
          </a:prstGeom>
        </p:spPr>
      </p:pic>
      <p:pic>
        <p:nvPicPr>
          <p:cNvPr id="4" name="Picture 3" descr="Qr code&#10;&#10;AI-generated content may be incorrect.">
            <a:extLst>
              <a:ext uri="{FF2B5EF4-FFF2-40B4-BE49-F238E27FC236}">
                <a16:creationId xmlns:a16="http://schemas.microsoft.com/office/drawing/2014/main" id="{1B577FA0-D9B4-DC09-7B53-547D934C1B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4887" y="3716340"/>
            <a:ext cx="2082673" cy="2082673"/>
          </a:xfrm>
          <a:prstGeom prst="rect">
            <a:avLst/>
          </a:prstGeom>
        </p:spPr>
      </p:pic>
    </p:spTree>
    <p:extLst>
      <p:ext uri="{BB962C8B-B14F-4D97-AF65-F5344CB8AC3E}">
        <p14:creationId xmlns:p14="http://schemas.microsoft.com/office/powerpoint/2010/main" val="1970489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rrow: Right 22">
            <a:extLst>
              <a:ext uri="{FF2B5EF4-FFF2-40B4-BE49-F238E27FC236}">
                <a16:creationId xmlns:a16="http://schemas.microsoft.com/office/drawing/2014/main" id="{B72861F0-A468-DB54-726A-BBA8FD1C0B5C}"/>
              </a:ext>
            </a:extLst>
          </p:cNvPr>
          <p:cNvSpPr/>
          <p:nvPr/>
        </p:nvSpPr>
        <p:spPr>
          <a:xfrm>
            <a:off x="1" y="3865778"/>
            <a:ext cx="7748774" cy="1675358"/>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20" name="Rectangle 19">
            <a:extLst>
              <a:ext uri="{FF2B5EF4-FFF2-40B4-BE49-F238E27FC236}">
                <a16:creationId xmlns:a16="http://schemas.microsoft.com/office/drawing/2014/main" id="{139ACC15-ABF4-D7DC-E19E-7A8E3F316D11}"/>
              </a:ext>
            </a:extLst>
          </p:cNvPr>
          <p:cNvSpPr/>
          <p:nvPr/>
        </p:nvSpPr>
        <p:spPr>
          <a:xfrm rot="10800000">
            <a:off x="-1" y="5665076"/>
            <a:ext cx="12191999" cy="12045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8" name="Title 7">
            <a:extLst>
              <a:ext uri="{FF2B5EF4-FFF2-40B4-BE49-F238E27FC236}">
                <a16:creationId xmlns:a16="http://schemas.microsoft.com/office/drawing/2014/main" id="{3BBA2C71-2B97-4DEA-94C2-1B875C9BB460}"/>
              </a:ext>
            </a:extLst>
          </p:cNvPr>
          <p:cNvSpPr>
            <a:spLocks noGrp="1"/>
          </p:cNvSpPr>
          <p:nvPr>
            <p:ph type="title"/>
          </p:nvPr>
        </p:nvSpPr>
        <p:spPr/>
        <p:txBody>
          <a:bodyPr/>
          <a:lstStyle/>
          <a:p>
            <a:r>
              <a:rPr lang="en-US"/>
              <a:t>Stay in touch</a:t>
            </a:r>
          </a:p>
        </p:txBody>
      </p:sp>
      <p:pic>
        <p:nvPicPr>
          <p:cNvPr id="3" name="Graphic 2" descr="Information">
            <a:extLst>
              <a:ext uri="{FF2B5EF4-FFF2-40B4-BE49-F238E27FC236}">
                <a16:creationId xmlns:a16="http://schemas.microsoft.com/office/drawing/2014/main" id="{3FA22E42-5147-4B78-8188-C49907B5E7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3243" y="1752498"/>
            <a:ext cx="901702" cy="901702"/>
          </a:xfrm>
          <a:prstGeom prst="rect">
            <a:avLst/>
          </a:prstGeom>
        </p:spPr>
      </p:pic>
      <p:pic>
        <p:nvPicPr>
          <p:cNvPr id="5" name="Graphic 4" descr="Connections">
            <a:extLst>
              <a:ext uri="{FF2B5EF4-FFF2-40B4-BE49-F238E27FC236}">
                <a16:creationId xmlns:a16="http://schemas.microsoft.com/office/drawing/2014/main" id="{61D7A376-E81C-4DCC-B76F-209A15D625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8643" y="4247238"/>
            <a:ext cx="901702" cy="901702"/>
          </a:xfrm>
          <a:prstGeom prst="rect">
            <a:avLst/>
          </a:prstGeom>
        </p:spPr>
      </p:pic>
      <p:pic>
        <p:nvPicPr>
          <p:cNvPr id="7" name="Graphic 6" descr="Email">
            <a:extLst>
              <a:ext uri="{FF2B5EF4-FFF2-40B4-BE49-F238E27FC236}">
                <a16:creationId xmlns:a16="http://schemas.microsoft.com/office/drawing/2014/main" id="{C855A6C0-2FCB-4559-8DE6-E946965E5D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2144" y="3231538"/>
            <a:ext cx="723900" cy="723900"/>
          </a:xfrm>
          <a:prstGeom prst="rect">
            <a:avLst/>
          </a:prstGeom>
        </p:spPr>
      </p:pic>
      <p:sp>
        <p:nvSpPr>
          <p:cNvPr id="12" name="TextBox 11">
            <a:extLst>
              <a:ext uri="{FF2B5EF4-FFF2-40B4-BE49-F238E27FC236}">
                <a16:creationId xmlns:a16="http://schemas.microsoft.com/office/drawing/2014/main" id="{31552C55-3A28-796B-4964-A88C1FA956F9}"/>
              </a:ext>
            </a:extLst>
          </p:cNvPr>
          <p:cNvSpPr txBox="1"/>
          <p:nvPr/>
        </p:nvSpPr>
        <p:spPr>
          <a:xfrm>
            <a:off x="1582246" y="4514980"/>
            <a:ext cx="6096000" cy="36933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Follow us on social media.</a:t>
            </a:r>
          </a:p>
        </p:txBody>
      </p:sp>
      <p:sp>
        <p:nvSpPr>
          <p:cNvPr id="13" name="TextBox 12">
            <a:extLst>
              <a:ext uri="{FF2B5EF4-FFF2-40B4-BE49-F238E27FC236}">
                <a16:creationId xmlns:a16="http://schemas.microsoft.com/office/drawing/2014/main" id="{FA9C3A1A-E749-F1AD-BED0-F615960156A4}"/>
              </a:ext>
            </a:extLst>
          </p:cNvPr>
          <p:cNvSpPr txBox="1"/>
          <p:nvPr/>
        </p:nvSpPr>
        <p:spPr>
          <a:xfrm>
            <a:off x="1565428" y="3399924"/>
            <a:ext cx="6096000" cy="369332"/>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84E49"/>
                </a:solidFill>
                <a:effectLst/>
                <a:uLnTx/>
                <a:uFillTx/>
                <a:latin typeface="Noto Sans"/>
                <a:ea typeface="Noto Sans"/>
                <a:cs typeface="Noto Sans"/>
              </a:rPr>
              <a:t>Email th</a:t>
            </a:r>
            <a:r>
              <a:rPr kumimoji="0" lang="en-US" sz="1800" b="0" i="0" u="none" strike="noStrike" kern="1200" cap="none" spc="0" normalizeH="0" baseline="0" noProof="0" dirty="0">
                <a:ln>
                  <a:noFill/>
                </a:ln>
                <a:solidFill>
                  <a:srgbClr val="414042"/>
                </a:solidFill>
                <a:effectLst/>
                <a:uLnTx/>
                <a:uFillTx/>
                <a:latin typeface="Noto Sans"/>
                <a:ea typeface="Noto Sans"/>
                <a:cs typeface="Noto Sans"/>
              </a:rPr>
              <a:t>e </a:t>
            </a:r>
            <a:r>
              <a:rPr kumimoji="0" lang="en-US" sz="1800" b="0" i="0" u="none" strike="noStrike" kern="1200" cap="none" spc="0" normalizeH="0" baseline="0" noProof="0" dirty="0">
                <a:ln>
                  <a:noFill/>
                </a:ln>
                <a:solidFill>
                  <a:srgbClr val="0070C0"/>
                </a:solidFill>
                <a:effectLst/>
                <a:uLnTx/>
                <a:uFillTx/>
                <a:latin typeface="Noto Sans"/>
                <a:ea typeface="Noto Sans"/>
                <a:cs typeface="Noto Sans"/>
                <a:hlinkClick r:id="rId9"/>
              </a:rPr>
              <a:t>Community Engagement</a:t>
            </a:r>
            <a:r>
              <a:rPr kumimoji="0" lang="en-US" sz="1800" b="0" i="0" u="none" strike="noStrike" kern="1200" cap="none" spc="0" normalizeH="0" baseline="0" noProof="0" dirty="0">
                <a:ln>
                  <a:noFill/>
                </a:ln>
                <a:solidFill>
                  <a:srgbClr val="414042"/>
                </a:solidFill>
                <a:effectLst/>
                <a:uLnTx/>
                <a:uFillTx/>
                <a:latin typeface="Noto Sans"/>
                <a:ea typeface="Noto Sans"/>
                <a:cs typeface="Noto Sans"/>
              </a:rPr>
              <a:t> </a:t>
            </a:r>
            <a:r>
              <a:rPr kumimoji="0" lang="en-US" sz="1800" b="0" i="0" u="none" strike="noStrike" kern="1200" cap="none" spc="0" normalizeH="0" baseline="0" noProof="0" dirty="0">
                <a:ln>
                  <a:noFill/>
                </a:ln>
                <a:solidFill>
                  <a:srgbClr val="184E49"/>
                </a:solidFill>
                <a:effectLst/>
                <a:uLnTx/>
                <a:uFillTx/>
                <a:latin typeface="Noto Sans"/>
                <a:ea typeface="Noto Sans"/>
                <a:cs typeface="Noto Sans"/>
              </a:rPr>
              <a:t>team. </a:t>
            </a:r>
          </a:p>
        </p:txBody>
      </p:sp>
      <p:sp>
        <p:nvSpPr>
          <p:cNvPr id="15" name="TextBox 14">
            <a:extLst>
              <a:ext uri="{FF2B5EF4-FFF2-40B4-BE49-F238E27FC236}">
                <a16:creationId xmlns:a16="http://schemas.microsoft.com/office/drawing/2014/main" id="{FC39B0BD-59DD-328A-EB7A-68C6F5D93465}"/>
              </a:ext>
            </a:extLst>
          </p:cNvPr>
          <p:cNvSpPr txBox="1"/>
          <p:nvPr/>
        </p:nvSpPr>
        <p:spPr>
          <a:xfrm>
            <a:off x="1565428" y="1826105"/>
            <a:ext cx="6096000" cy="107721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Sign up for our </a:t>
            </a:r>
            <a:r>
              <a:rPr kumimoji="0" lang="en-US" sz="1800" b="0" i="0" u="none" strike="noStrike" kern="1200" cap="none" spc="0" normalizeH="0" baseline="0" noProof="0">
                <a:ln>
                  <a:noFill/>
                </a:ln>
                <a:solidFill>
                  <a:srgbClr val="0070C0"/>
                </a:solidFill>
                <a:effectLst/>
                <a:uLnTx/>
                <a:uFillTx/>
                <a:latin typeface="Noto Sans" panose="020B0502040504020204" pitchFamily="34" charset="0"/>
                <a:ea typeface="Noto Sans" panose="020B0502040504020204" pitchFamily="34" charset="0"/>
                <a:cs typeface="Noto Sans" panose="020B0502040504020204" pitchFamily="34" charset="0"/>
                <a:hlinkClick r:id="rId10">
                  <a:extLst>
                    <a:ext uri="{A12FA001-AC4F-418D-AE19-62706E023703}">
                      <ahyp:hlinkClr xmlns:ahyp="http://schemas.microsoft.com/office/drawing/2018/hyperlinkcolor" val="tx"/>
                    </a:ext>
                  </a:extLst>
                </a:hlinkClick>
              </a:rPr>
              <a:t>partner newsletter</a:t>
            </a:r>
            <a:r>
              <a:rPr kumimoji="0" lang="en-US" sz="1800" b="0" i="0" u="none" strike="noStrike" kern="1200" cap="none" spc="0" normalizeH="0" baseline="0" noProof="0">
                <a:ln>
                  <a:noFill/>
                </a:ln>
                <a:solidFill>
                  <a:srgbClr val="0070C0"/>
                </a:solidFill>
                <a:effectLst/>
                <a:uLnTx/>
                <a:uFillTx/>
                <a:latin typeface="Noto Sans" panose="020B0502040504020204" pitchFamily="34" charset="0"/>
                <a:ea typeface="Noto Sans" panose="020B0502040504020204" pitchFamily="34" charset="0"/>
                <a:cs typeface="Noto Sans" panose="020B0502040504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Sign up for </a:t>
            </a:r>
            <a:r>
              <a:rPr kumimoji="0" lang="en-US" sz="1800" b="0" i="0" u="none" strike="noStrike" kern="1200" cap="none" spc="0" normalizeH="0" baseline="0" noProof="0">
                <a:ln>
                  <a:noFill/>
                </a:ln>
                <a:solidFill>
                  <a:srgbClr val="0070C0"/>
                </a:solidFill>
                <a:effectLst/>
                <a:uLnTx/>
                <a:uFillTx/>
                <a:latin typeface="Noto Sans" panose="020B0502040504020204" pitchFamily="34" charset="0"/>
                <a:ea typeface="Noto Sans" panose="020B0502040504020204" pitchFamily="34" charset="0"/>
                <a:cs typeface="Noto Sans" panose="020B0502040504020204" pitchFamily="34" charset="0"/>
                <a:hlinkClick r:id="rId11">
                  <a:extLst>
                    <a:ext uri="{A12FA001-AC4F-418D-AE19-62706E023703}">
                      <ahyp:hlinkClr xmlns:ahyp="http://schemas.microsoft.com/office/drawing/2018/hyperlinkcolor" val="tx"/>
                    </a:ext>
                  </a:extLst>
                </a:hlinkClick>
              </a:rPr>
              <a:t>news alerts</a:t>
            </a:r>
            <a:r>
              <a:rPr kumimoji="0" lang="en-US" sz="1800" b="0" i="0" u="none" strike="noStrike" kern="1200" cap="none" spc="0" normalizeH="0" baseline="0" noProof="0">
                <a:ln>
                  <a:noFill/>
                </a:ln>
                <a:solidFill>
                  <a:srgbClr val="0070C0"/>
                </a:solidFill>
                <a:effectLst/>
                <a:uLnTx/>
                <a:uFillTx/>
                <a:latin typeface="Noto Sans" panose="020B0502040504020204" pitchFamily="34" charset="0"/>
                <a:ea typeface="Noto Sans" panose="020B0502040504020204" pitchFamily="34" charset="0"/>
                <a:cs typeface="Noto Sans" panose="020B0502040504020204" pitchFamily="34" charset="0"/>
              </a:rPr>
              <a:t> </a:t>
            </a:r>
            <a:r>
              <a:rPr kumimoji="0" lang="en-US" sz="18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from ODHS.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2E3192"/>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21" name="Rectangle 20">
            <a:extLst>
              <a:ext uri="{FF2B5EF4-FFF2-40B4-BE49-F238E27FC236}">
                <a16:creationId xmlns:a16="http://schemas.microsoft.com/office/drawing/2014/main" id="{1912F177-DE12-D07B-3FF2-F4A78FD27D7A}"/>
              </a:ext>
            </a:extLst>
          </p:cNvPr>
          <p:cNvSpPr/>
          <p:nvPr/>
        </p:nvSpPr>
        <p:spPr>
          <a:xfrm rot="10800000">
            <a:off x="7807465" y="1709530"/>
            <a:ext cx="3749536" cy="4306203"/>
          </a:xfrm>
          <a:prstGeom prst="rect">
            <a:avLst/>
          </a:prstGeom>
          <a:solidFill>
            <a:schemeClr val="bg1"/>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pic>
        <p:nvPicPr>
          <p:cNvPr id="19" name="Picture 18">
            <a:extLst>
              <a:ext uri="{FF2B5EF4-FFF2-40B4-BE49-F238E27FC236}">
                <a16:creationId xmlns:a16="http://schemas.microsoft.com/office/drawing/2014/main" id="{0C3AD1FB-79F1-F264-4A9B-BB26553FFF86}"/>
              </a:ext>
            </a:extLst>
          </p:cNvPr>
          <p:cNvPicPr>
            <a:picLocks noChangeAspect="1"/>
          </p:cNvPicPr>
          <p:nvPr/>
        </p:nvPicPr>
        <p:blipFill rotWithShape="1">
          <a:blip r:embed="rId12"/>
          <a:srcRect l="3607" t="22545" r="4270" b="5164"/>
          <a:stretch/>
        </p:blipFill>
        <p:spPr>
          <a:xfrm>
            <a:off x="7911123" y="1957516"/>
            <a:ext cx="3505044" cy="3747052"/>
          </a:xfrm>
          <a:prstGeom prst="rect">
            <a:avLst/>
          </a:prstGeom>
          <a:ln w="76200">
            <a:noFill/>
          </a:ln>
        </p:spPr>
      </p:pic>
      <p:pic>
        <p:nvPicPr>
          <p:cNvPr id="31" name="Picture 30" descr="Text&#10;&#10;Description automatically generated">
            <a:extLst>
              <a:ext uri="{FF2B5EF4-FFF2-40B4-BE49-F238E27FC236}">
                <a16:creationId xmlns:a16="http://schemas.microsoft.com/office/drawing/2014/main" id="{84F96F89-592F-9D6B-457E-706F1F3612B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5001" y="6034364"/>
            <a:ext cx="3411482" cy="570475"/>
          </a:xfrm>
          <a:prstGeom prst="rect">
            <a:avLst/>
          </a:prstGeom>
        </p:spPr>
      </p:pic>
      <p:sp>
        <p:nvSpPr>
          <p:cNvPr id="33" name="TextBox 32">
            <a:extLst>
              <a:ext uri="{FF2B5EF4-FFF2-40B4-BE49-F238E27FC236}">
                <a16:creationId xmlns:a16="http://schemas.microsoft.com/office/drawing/2014/main" id="{A6726582-1A27-16AC-1CF9-800CB5C53C99}"/>
              </a:ext>
            </a:extLst>
          </p:cNvPr>
          <p:cNvSpPr txBox="1"/>
          <p:nvPr/>
        </p:nvSpPr>
        <p:spPr>
          <a:xfrm>
            <a:off x="9311452" y="6236147"/>
            <a:ext cx="256186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ptos"/>
                <a:ea typeface="+mn-ea"/>
                <a:cs typeface="+mn-cs"/>
              </a:rPr>
              <a:t>www.oregon.gov/odhs</a:t>
            </a:r>
          </a:p>
        </p:txBody>
      </p:sp>
    </p:spTree>
    <p:extLst>
      <p:ext uri="{BB962C8B-B14F-4D97-AF65-F5344CB8AC3E}">
        <p14:creationId xmlns:p14="http://schemas.microsoft.com/office/powerpoint/2010/main" val="128779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9D5E2C-2DF6-481F-0F63-52110DAF21D7}"/>
              </a:ext>
            </a:extLst>
          </p:cNvPr>
          <p:cNvSpPr/>
          <p:nvPr/>
        </p:nvSpPr>
        <p:spPr>
          <a:xfrm rot="10800000">
            <a:off x="358346" y="404883"/>
            <a:ext cx="11553906" cy="30117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7" name="Title 6">
            <a:extLst>
              <a:ext uri="{FF2B5EF4-FFF2-40B4-BE49-F238E27FC236}">
                <a16:creationId xmlns:a16="http://schemas.microsoft.com/office/drawing/2014/main" id="{219F18DF-338C-B361-CCD2-B06B1ED7F2A7}"/>
              </a:ext>
            </a:extLst>
          </p:cNvPr>
          <p:cNvSpPr>
            <a:spLocks noGrp="1"/>
          </p:cNvSpPr>
          <p:nvPr>
            <p:ph type="title"/>
          </p:nvPr>
        </p:nvSpPr>
        <p:spPr>
          <a:xfrm>
            <a:off x="635000" y="1752818"/>
            <a:ext cx="10922000" cy="825500"/>
          </a:xfrm>
        </p:spPr>
        <p:txBody>
          <a:bodyPr/>
          <a:lstStyle/>
          <a:p>
            <a:pPr algn="ctr">
              <a:spcBef>
                <a:spcPts val="2400"/>
              </a:spcBef>
            </a:pPr>
            <a:r>
              <a:rPr lang="en-US" sz="4000">
                <a:latin typeface="Noto Sans ExtraBold"/>
              </a:rPr>
              <a:t>Thank you</a:t>
            </a:r>
            <a:endParaRPr lang="en-US" sz="4000"/>
          </a:p>
        </p:txBody>
      </p:sp>
      <p:sp>
        <p:nvSpPr>
          <p:cNvPr id="2" name="Slide Number Placeholder 1">
            <a:extLst>
              <a:ext uri="{FF2B5EF4-FFF2-40B4-BE49-F238E27FC236}">
                <a16:creationId xmlns:a16="http://schemas.microsoft.com/office/drawing/2014/main" id="{B52A5F00-D938-6C4F-2586-925B538340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400" b="0" i="0" u="none" strike="noStrike" kern="1200" cap="none" spc="0" normalizeH="0" baseline="0" noProof="0" smtClean="0">
                <a:ln>
                  <a:noFill/>
                </a:ln>
                <a:solidFill>
                  <a:srgbClr val="2E3192"/>
                </a:solidFill>
                <a:effectLst/>
                <a:uLnTx/>
                <a:uFillTx/>
                <a:latin typeface="Noto Sans" panose="020B0502040504020204" pitchFamily="34" charset="0"/>
                <a:ea typeface="Noto Sans" panose="020B0502040504020204" pitchFamily="34" charset="0"/>
                <a:cs typeface="Noto Sans" panose="020B050204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a:ln>
                <a:noFill/>
              </a:ln>
              <a:solidFill>
                <a:srgbClr val="2E3192"/>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5" name="TextBox 4">
            <a:extLst>
              <a:ext uri="{FF2B5EF4-FFF2-40B4-BE49-F238E27FC236}">
                <a16:creationId xmlns:a16="http://schemas.microsoft.com/office/drawing/2014/main" id="{9AB39EA2-CD51-A861-8285-31D374DEB776}"/>
              </a:ext>
            </a:extLst>
          </p:cNvPr>
          <p:cNvSpPr txBox="1"/>
          <p:nvPr/>
        </p:nvSpPr>
        <p:spPr>
          <a:xfrm>
            <a:off x="5555202" y="6083786"/>
            <a:ext cx="6096000"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ptos"/>
                <a:ea typeface="+mn-ea"/>
                <a:cs typeface="+mn-cs"/>
              </a:rPr>
              <a:t>www.Oregon.gov/odhs </a:t>
            </a:r>
          </a:p>
        </p:txBody>
      </p:sp>
    </p:spTree>
    <p:extLst>
      <p:ext uri="{BB962C8B-B14F-4D97-AF65-F5344CB8AC3E}">
        <p14:creationId xmlns:p14="http://schemas.microsoft.com/office/powerpoint/2010/main" val="306460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FE50AF-8EC3-21AC-4C79-BAC8E67BB92D}"/>
              </a:ext>
              <a:ext uri="{C183D7F6-B498-43B3-948B-1728B52AA6E4}">
                <adec:decorative xmlns:adec="http://schemas.microsoft.com/office/drawing/2017/decorative" val="1"/>
              </a:ext>
            </a:extLst>
          </p:cNvPr>
          <p:cNvSpPr/>
          <p:nvPr/>
        </p:nvSpPr>
        <p:spPr>
          <a:xfrm flipV="1">
            <a:off x="0" y="5004838"/>
            <a:ext cx="12192000" cy="1876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17" name="Rectangle 16">
            <a:extLst>
              <a:ext uri="{FF2B5EF4-FFF2-40B4-BE49-F238E27FC236}">
                <a16:creationId xmlns:a16="http://schemas.microsoft.com/office/drawing/2014/main" id="{F3E72860-18DF-B231-C581-82F99C2D6E00}"/>
              </a:ext>
              <a:ext uri="{C183D7F6-B498-43B3-948B-1728B52AA6E4}">
                <adec:decorative xmlns:adec="http://schemas.microsoft.com/office/drawing/2017/decorative" val="1"/>
              </a:ext>
            </a:extLst>
          </p:cNvPr>
          <p:cNvSpPr/>
          <p:nvPr/>
        </p:nvSpPr>
        <p:spPr>
          <a:xfrm>
            <a:off x="5195645" y="3665943"/>
            <a:ext cx="6540166" cy="10181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18" name="Rectangle 17">
            <a:extLst>
              <a:ext uri="{FF2B5EF4-FFF2-40B4-BE49-F238E27FC236}">
                <a16:creationId xmlns:a16="http://schemas.microsoft.com/office/drawing/2014/main" id="{D4823215-B096-6242-65CD-47C3E910DFBA}"/>
              </a:ext>
              <a:ext uri="{C183D7F6-B498-43B3-948B-1728B52AA6E4}">
                <adec:decorative xmlns:adec="http://schemas.microsoft.com/office/drawing/2017/decorative" val="1"/>
              </a:ext>
            </a:extLst>
          </p:cNvPr>
          <p:cNvSpPr/>
          <p:nvPr/>
        </p:nvSpPr>
        <p:spPr>
          <a:xfrm>
            <a:off x="5195645" y="4863894"/>
            <a:ext cx="6540166" cy="10181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4" name="Rectangle 3">
            <a:extLst>
              <a:ext uri="{FF2B5EF4-FFF2-40B4-BE49-F238E27FC236}">
                <a16:creationId xmlns:a16="http://schemas.microsoft.com/office/drawing/2014/main" id="{989F312A-15E2-41A4-A4F1-B9084009E1AF}"/>
              </a:ext>
              <a:ext uri="{C183D7F6-B498-43B3-948B-1728B52AA6E4}">
                <adec:decorative xmlns:adec="http://schemas.microsoft.com/office/drawing/2017/decorative" val="1"/>
              </a:ext>
            </a:extLst>
          </p:cNvPr>
          <p:cNvSpPr/>
          <p:nvPr/>
        </p:nvSpPr>
        <p:spPr>
          <a:xfrm>
            <a:off x="5195647" y="2462784"/>
            <a:ext cx="6540166" cy="10181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cxnSp>
        <p:nvCxnSpPr>
          <p:cNvPr id="10" name="Straight Connector 9">
            <a:extLst>
              <a:ext uri="{FF2B5EF4-FFF2-40B4-BE49-F238E27FC236}">
                <a16:creationId xmlns:a16="http://schemas.microsoft.com/office/drawing/2014/main" id="{7E0DD97A-FC13-6B74-B6E9-C72DB85DFE73}"/>
              </a:ext>
              <a:ext uri="{C183D7F6-B498-43B3-948B-1728B52AA6E4}">
                <adec:decorative xmlns:adec="http://schemas.microsoft.com/office/drawing/2017/decorative" val="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662AF103-AF48-1E47-A20A-B2D8A74D8A89}"/>
              </a:ext>
            </a:extLst>
          </p:cNvPr>
          <p:cNvSpPr txBox="1">
            <a:spLocks noGrp="1"/>
          </p:cNvSpPr>
          <p:nvPr>
            <p:ph type="title" idx="4294967295"/>
          </p:nvPr>
        </p:nvSpPr>
        <p:spPr>
          <a:xfrm>
            <a:off x="661444" y="424786"/>
            <a:ext cx="10916465" cy="8255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3300" b="1" kern="1200" cap="none" spc="0" baseline="0">
                <a:solidFill>
                  <a:schemeClr val="tx1"/>
                </a:solidFill>
                <a:latin typeface="Noto Sans ExtraBold" panose="020B0502040504020204" pitchFamily="34" charset="0"/>
                <a:ea typeface="Noto Sans ExtraBold" panose="020B0502040504020204" pitchFamily="34" charset="0"/>
                <a:cs typeface="Noto Sans ExtraBold" panose="020B0502040504020204" pitchFamily="34" charset="0"/>
              </a:defRPr>
            </a:lvl1p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US" sz="3300" b="0" i="0" u="none" strike="noStrike" kern="1200" cap="none" spc="0" normalizeH="0" baseline="0" noProof="0">
                <a:ln>
                  <a:noFill/>
                </a:ln>
                <a:solidFill>
                  <a:srgbClr val="2E3192"/>
                </a:solidFill>
                <a:effectLst/>
                <a:uLnTx/>
                <a:uFillTx/>
                <a:latin typeface="Noto Sans ExtraBold" panose="020B0502040504020204" pitchFamily="34" charset="0"/>
                <a:ea typeface="Noto Sans ExtraBold" panose="020B0502040504020204" pitchFamily="34" charset="0"/>
                <a:cs typeface="Noto Sans ExtraBold" panose="020B0502040504020204" pitchFamily="34" charset="0"/>
              </a:rPr>
              <a:t>1 in 6 Oregonians participate in SNAP</a:t>
            </a:r>
            <a:endParaRPr kumimoji="0" lang="en-US" sz="3300" b="1" i="0" u="none" strike="noStrike" kern="1200" cap="none" spc="0" normalizeH="0" baseline="0" noProof="0">
              <a:ln>
                <a:noFill/>
              </a:ln>
              <a:solidFill>
                <a:srgbClr val="2E3192"/>
              </a:solidFill>
              <a:effectLst/>
              <a:uLnTx/>
              <a:uFillTx/>
              <a:latin typeface="Noto Sans ExtraBold" panose="020B0502040504020204" pitchFamily="34" charset="0"/>
              <a:ea typeface="Noto Sans ExtraBold" panose="020B0502040504020204" pitchFamily="34" charset="0"/>
              <a:cs typeface="Noto Sans ExtraBold" panose="020B0502040504020204" pitchFamily="34" charset="0"/>
            </a:endParaRPr>
          </a:p>
        </p:txBody>
      </p:sp>
      <p:pic>
        <p:nvPicPr>
          <p:cNvPr id="7" name="Picture 6">
            <a:extLst>
              <a:ext uri="{FF2B5EF4-FFF2-40B4-BE49-F238E27FC236}">
                <a16:creationId xmlns:a16="http://schemas.microsoft.com/office/drawing/2014/main" id="{61E6B1F2-737E-CBDE-6F39-86961CDDCA4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6194" r="67477" b="86615"/>
          <a:stretch/>
        </p:blipFill>
        <p:spPr>
          <a:xfrm>
            <a:off x="538534" y="3007298"/>
            <a:ext cx="2675443" cy="546738"/>
          </a:xfrm>
          <a:prstGeom prst="rect">
            <a:avLst/>
          </a:prstGeom>
        </p:spPr>
      </p:pic>
      <p:sp>
        <p:nvSpPr>
          <p:cNvPr id="12" name="TextBox 11">
            <a:extLst>
              <a:ext uri="{FF2B5EF4-FFF2-40B4-BE49-F238E27FC236}">
                <a16:creationId xmlns:a16="http://schemas.microsoft.com/office/drawing/2014/main" id="{315C523A-861F-96FA-CC9B-28EE89C13D1D}"/>
              </a:ext>
            </a:extLst>
          </p:cNvPr>
          <p:cNvSpPr txBox="1"/>
          <p:nvPr/>
        </p:nvSpPr>
        <p:spPr>
          <a:xfrm>
            <a:off x="586231" y="1747670"/>
            <a:ext cx="249701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2000" b="1"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Percentage of households receiving SNAP</a:t>
            </a:r>
            <a:br>
              <a:rPr kumimoji="0" lang="en-US" sz="2000" b="1"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br>
            <a:r>
              <a:rPr kumimoji="0" lang="en-US" sz="19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by county </a:t>
            </a:r>
          </a:p>
        </p:txBody>
      </p:sp>
      <p:sp>
        <p:nvSpPr>
          <p:cNvPr id="13" name="TextBox 12">
            <a:extLst>
              <a:ext uri="{FF2B5EF4-FFF2-40B4-BE49-F238E27FC236}">
                <a16:creationId xmlns:a16="http://schemas.microsoft.com/office/drawing/2014/main" id="{0C2EF68A-E465-E3D9-E59F-9BDA49B8412F}"/>
              </a:ext>
            </a:extLst>
          </p:cNvPr>
          <p:cNvSpPr txBox="1"/>
          <p:nvPr/>
        </p:nvSpPr>
        <p:spPr>
          <a:xfrm>
            <a:off x="661444" y="5596799"/>
            <a:ext cx="208338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Map graphic based on American Community Survey 5-Year data (2017-2021) as presented by the </a:t>
            </a:r>
            <a:r>
              <a:rPr kumimoji="0" lang="en-US" sz="12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hlinkClick r:id="rId4">
                  <a:extLst>
                    <a:ext uri="{A12FA001-AC4F-418D-AE19-62706E023703}">
                      <ahyp:hlinkClr xmlns:ahyp="http://schemas.microsoft.com/office/drawing/2018/hyperlinkcolor" val="tx"/>
                    </a:ext>
                  </a:extLst>
                </a:hlinkClick>
              </a:rPr>
              <a:t>Food Research &amp; Action Center</a:t>
            </a:r>
            <a:r>
              <a:rPr kumimoji="0" lang="en-US" sz="1200" b="0" i="0" u="none" strike="noStrike" kern="1200" cap="none" spc="0" normalizeH="0" baseline="0" noProof="0">
                <a:ln>
                  <a:noFill/>
                </a:ln>
                <a:solidFill>
                  <a:srgbClr val="0070C0"/>
                </a:solidFill>
                <a:effectLst/>
                <a:uLnTx/>
                <a:uFillTx/>
                <a:latin typeface="Noto Sans" panose="020B0502040504020204" pitchFamily="34" charset="0"/>
                <a:ea typeface="Noto Sans" panose="020B0502040504020204" pitchFamily="34" charset="0"/>
                <a:cs typeface="Noto Sans" panose="020B0502040504020204" pitchFamily="34" charset="0"/>
              </a:rPr>
              <a:t>.</a:t>
            </a:r>
          </a:p>
        </p:txBody>
      </p:sp>
      <p:sp>
        <p:nvSpPr>
          <p:cNvPr id="8" name="TextBox 7">
            <a:extLst>
              <a:ext uri="{FF2B5EF4-FFF2-40B4-BE49-F238E27FC236}">
                <a16:creationId xmlns:a16="http://schemas.microsoft.com/office/drawing/2014/main" id="{AB96ED40-2EF9-7A0B-4BE2-12DBEC57F67C}"/>
              </a:ext>
            </a:extLst>
          </p:cNvPr>
          <p:cNvSpPr txBox="1"/>
          <p:nvPr/>
        </p:nvSpPr>
        <p:spPr>
          <a:xfrm>
            <a:off x="9379343" y="2591542"/>
            <a:ext cx="249701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2000" b="1"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757,000 </a:t>
            </a:r>
            <a:r>
              <a:rPr kumimoji="0" lang="en-US" sz="20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individuals*</a:t>
            </a:r>
          </a:p>
        </p:txBody>
      </p:sp>
      <p:pic>
        <p:nvPicPr>
          <p:cNvPr id="11" name="Picture 10">
            <a:extLst>
              <a:ext uri="{FF2B5EF4-FFF2-40B4-BE49-F238E27FC236}">
                <a16:creationId xmlns:a16="http://schemas.microsoft.com/office/drawing/2014/main" id="{40939A21-E683-1C64-2F55-723173E535C1}"/>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t="13693" b="7745"/>
          <a:stretch/>
        </p:blipFill>
        <p:spPr>
          <a:xfrm>
            <a:off x="2449492" y="1409068"/>
            <a:ext cx="7070394" cy="5133500"/>
          </a:xfrm>
          <a:prstGeom prst="rect">
            <a:avLst/>
          </a:prstGeom>
        </p:spPr>
      </p:pic>
      <p:sp>
        <p:nvSpPr>
          <p:cNvPr id="14" name="Slide Number Placeholder 13">
            <a:extLst>
              <a:ext uri="{FF2B5EF4-FFF2-40B4-BE49-F238E27FC236}">
                <a16:creationId xmlns:a16="http://schemas.microsoft.com/office/drawing/2014/main" id="{0C8069E4-137A-1C3D-0819-D87A0C5DCC53}"/>
              </a:ext>
            </a:extLst>
          </p:cNvPr>
          <p:cNvSpPr>
            <a:spLocks noGrp="1"/>
          </p:cNvSpPr>
          <p:nvPr>
            <p:ph type="sldNum" sz="quarter" idx="10"/>
          </p:nvPr>
        </p:nvSpPr>
        <p:spPr>
          <a:xfrm>
            <a:off x="9696682" y="6470731"/>
            <a:ext cx="2272706" cy="18425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400" b="0" i="0" u="none" strike="noStrike" kern="1200" cap="none" spc="0" normalizeH="0" baseline="0" noProof="0" smtClean="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3" name="TextBox 2">
            <a:extLst>
              <a:ext uri="{FF2B5EF4-FFF2-40B4-BE49-F238E27FC236}">
                <a16:creationId xmlns:a16="http://schemas.microsoft.com/office/drawing/2014/main" id="{FB53A25E-7E5D-2566-994F-C752011A054E}"/>
              </a:ext>
            </a:extLst>
          </p:cNvPr>
          <p:cNvSpPr txBox="1"/>
          <p:nvPr/>
        </p:nvSpPr>
        <p:spPr>
          <a:xfrm>
            <a:off x="9379343" y="3758753"/>
            <a:ext cx="223914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76,343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Age 60+*</a:t>
            </a:r>
            <a:endParaRPr kumimoji="0" lang="en-US" sz="2000" b="0" i="0" u="none" strike="noStrike" kern="1200" cap="none" spc="0" normalizeH="0" baseline="0" noProof="0">
              <a:ln>
                <a:noFill/>
              </a:ln>
              <a:solidFill>
                <a:srgbClr val="2E3192"/>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5" name="TextBox 4">
            <a:extLst>
              <a:ext uri="{FF2B5EF4-FFF2-40B4-BE49-F238E27FC236}">
                <a16:creationId xmlns:a16="http://schemas.microsoft.com/office/drawing/2014/main" id="{2B41EA21-1E65-E8C2-CEF5-B9696C110DB4}"/>
              </a:ext>
            </a:extLst>
          </p:cNvPr>
          <p:cNvSpPr txBox="1"/>
          <p:nvPr/>
        </p:nvSpPr>
        <p:spPr>
          <a:xfrm>
            <a:off x="9312712" y="4989609"/>
            <a:ext cx="2497012"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47,786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have a disability**</a:t>
            </a:r>
            <a:endParaRPr kumimoji="0" lang="en-US" sz="2000" b="0" i="0" u="none" strike="noStrike" kern="1200" cap="none" spc="0" normalizeH="0" baseline="0" noProof="0">
              <a:ln>
                <a:noFill/>
              </a:ln>
              <a:solidFill>
                <a:srgbClr val="2E3192"/>
              </a:solidFill>
              <a:effectLst/>
              <a:uLnTx/>
              <a:uFillTx/>
              <a:latin typeface="Aptos"/>
              <a:ea typeface="+mn-ea"/>
              <a:cs typeface="+mn-cs"/>
            </a:endParaRPr>
          </a:p>
        </p:txBody>
      </p:sp>
      <p:sp>
        <p:nvSpPr>
          <p:cNvPr id="15" name="TextBox 14">
            <a:extLst>
              <a:ext uri="{FF2B5EF4-FFF2-40B4-BE49-F238E27FC236}">
                <a16:creationId xmlns:a16="http://schemas.microsoft.com/office/drawing/2014/main" id="{1A60C63C-BC19-6E35-D0F5-3C32A791DBB6}"/>
              </a:ext>
            </a:extLst>
          </p:cNvPr>
          <p:cNvSpPr txBox="1"/>
          <p:nvPr/>
        </p:nvSpPr>
        <p:spPr>
          <a:xfrm>
            <a:off x="9128760" y="5930294"/>
            <a:ext cx="260705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*Based on ODHS caseload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**As defined by Food and Nutrition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2E3192"/>
              </a:solidFill>
              <a:effectLst/>
              <a:uLnTx/>
              <a:uFillTx/>
              <a:latin typeface="Aptos"/>
              <a:ea typeface="+mn-ea"/>
              <a:cs typeface="+mn-cs"/>
            </a:endParaRPr>
          </a:p>
        </p:txBody>
      </p:sp>
    </p:spTree>
    <p:extLst>
      <p:ext uri="{BB962C8B-B14F-4D97-AF65-F5344CB8AC3E}">
        <p14:creationId xmlns:p14="http://schemas.microsoft.com/office/powerpoint/2010/main" val="1875721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FFB511-D707-02D3-106A-1CE8A3488AB3}"/>
              </a:ext>
              <a:ext uri="{C183D7F6-B498-43B3-948B-1728B52AA6E4}">
                <adec:decorative xmlns:adec="http://schemas.microsoft.com/office/drawing/2017/decorative" val="1"/>
              </a:ext>
            </a:extLst>
          </p:cNvPr>
          <p:cNvSpPr/>
          <p:nvPr/>
        </p:nvSpPr>
        <p:spPr>
          <a:xfrm>
            <a:off x="0" y="1791169"/>
            <a:ext cx="12192000" cy="2228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cxnSp>
        <p:nvCxnSpPr>
          <p:cNvPr id="3" name="Straight Connector 2">
            <a:extLst>
              <a:ext uri="{FF2B5EF4-FFF2-40B4-BE49-F238E27FC236}">
                <a16:creationId xmlns:a16="http://schemas.microsoft.com/office/drawing/2014/main" id="{925A62F0-2735-9962-8626-32B18B49ECCE}"/>
              </a:ext>
              <a:ext uri="{C183D7F6-B498-43B3-948B-1728B52AA6E4}">
                <adec:decorative xmlns:adec="http://schemas.microsoft.com/office/drawing/2017/decorative" val="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B287C030-11AC-F654-0091-96FD163902ED}"/>
              </a:ext>
              <a:ext uri="{C183D7F6-B498-43B3-948B-1728B52AA6E4}">
                <adec:decorative xmlns:adec="http://schemas.microsoft.com/office/drawing/2017/decorative" val="1"/>
              </a:ext>
            </a:extLst>
          </p:cNvPr>
          <p:cNvSpPr/>
          <p:nvPr/>
        </p:nvSpPr>
        <p:spPr>
          <a:xfrm>
            <a:off x="8835674" y="1616442"/>
            <a:ext cx="2151109" cy="523811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39" name="Rectangle 38">
            <a:extLst>
              <a:ext uri="{FF2B5EF4-FFF2-40B4-BE49-F238E27FC236}">
                <a16:creationId xmlns:a16="http://schemas.microsoft.com/office/drawing/2014/main" id="{59D80358-12B4-94C5-A745-77B233AF1E84}"/>
              </a:ext>
              <a:ext uri="{C183D7F6-B498-43B3-948B-1728B52AA6E4}">
                <adec:decorative xmlns:adec="http://schemas.microsoft.com/office/drawing/2017/decorative" val="1"/>
              </a:ext>
            </a:extLst>
          </p:cNvPr>
          <p:cNvSpPr/>
          <p:nvPr/>
        </p:nvSpPr>
        <p:spPr>
          <a:xfrm>
            <a:off x="6286793" y="1596909"/>
            <a:ext cx="2151109" cy="52576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40" name="Rectangle 39">
            <a:extLst>
              <a:ext uri="{FF2B5EF4-FFF2-40B4-BE49-F238E27FC236}">
                <a16:creationId xmlns:a16="http://schemas.microsoft.com/office/drawing/2014/main" id="{E09B9B1D-24CD-B215-9FCF-6C485EDD57CC}"/>
              </a:ext>
              <a:ext uri="{C183D7F6-B498-43B3-948B-1728B52AA6E4}">
                <adec:decorative xmlns:adec="http://schemas.microsoft.com/office/drawing/2017/decorative" val="1"/>
              </a:ext>
            </a:extLst>
          </p:cNvPr>
          <p:cNvSpPr/>
          <p:nvPr/>
        </p:nvSpPr>
        <p:spPr>
          <a:xfrm>
            <a:off x="3755577" y="1596909"/>
            <a:ext cx="2151109" cy="52698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41" name="Rectangle 40">
            <a:extLst>
              <a:ext uri="{FF2B5EF4-FFF2-40B4-BE49-F238E27FC236}">
                <a16:creationId xmlns:a16="http://schemas.microsoft.com/office/drawing/2014/main" id="{C2847B65-F20D-ED40-EE7B-38648ACD062C}"/>
              </a:ext>
              <a:ext uri="{C183D7F6-B498-43B3-948B-1728B52AA6E4}">
                <adec:decorative xmlns:adec="http://schemas.microsoft.com/office/drawing/2017/decorative" val="1"/>
              </a:ext>
            </a:extLst>
          </p:cNvPr>
          <p:cNvSpPr/>
          <p:nvPr/>
        </p:nvSpPr>
        <p:spPr>
          <a:xfrm>
            <a:off x="1205217" y="1588168"/>
            <a:ext cx="2151109" cy="52698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4" name="Title 3">
            <a:extLst>
              <a:ext uri="{FF2B5EF4-FFF2-40B4-BE49-F238E27FC236}">
                <a16:creationId xmlns:a16="http://schemas.microsoft.com/office/drawing/2014/main" id="{A195C999-E430-709C-14ED-8D52A4A3D0BC}"/>
              </a:ext>
            </a:extLst>
          </p:cNvPr>
          <p:cNvSpPr>
            <a:spLocks noGrp="1"/>
          </p:cNvSpPr>
          <p:nvPr>
            <p:ph type="title"/>
          </p:nvPr>
        </p:nvSpPr>
        <p:spPr/>
        <p:txBody>
          <a:bodyPr>
            <a:normAutofit/>
          </a:bodyPr>
          <a:lstStyle/>
          <a:p>
            <a:pPr algn="l"/>
            <a:r>
              <a:rPr lang="en-US">
                <a:latin typeface="Noto Sans ExtraBold" panose="020B0502040504020204" pitchFamily="34" charset="0"/>
                <a:cs typeface="Noto Sans ExtraBold" panose="020B0502040504020204" pitchFamily="34" charset="0"/>
              </a:rPr>
              <a:t>SNAP monthly snapshot</a:t>
            </a:r>
          </a:p>
        </p:txBody>
      </p:sp>
      <p:sp>
        <p:nvSpPr>
          <p:cNvPr id="2" name="Content Placeholder 1">
            <a:extLst>
              <a:ext uri="{FF2B5EF4-FFF2-40B4-BE49-F238E27FC236}">
                <a16:creationId xmlns:a16="http://schemas.microsoft.com/office/drawing/2014/main" id="{461DDFF8-3E54-A64B-AA73-2855DA8EC972}"/>
              </a:ext>
            </a:extLst>
          </p:cNvPr>
          <p:cNvSpPr>
            <a:spLocks noGrp="1"/>
          </p:cNvSpPr>
          <p:nvPr/>
        </p:nvSpPr>
        <p:spPr>
          <a:xfrm>
            <a:off x="1138192" y="1836170"/>
            <a:ext cx="2159043" cy="787298"/>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SzPct val="95000"/>
              <a:buFont typeface="Arial" panose="020B0604020202020204" pitchFamily="34" charset="0"/>
              <a:buNone/>
              <a:defRPr sz="55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457200" indent="0" algn="l" defTabSz="914400" rtl="0" eaLnBrk="1" latinLnBrk="0" hangingPunct="1">
              <a:lnSpc>
                <a:spcPct val="100000"/>
              </a:lnSpc>
              <a:spcBef>
                <a:spcPts val="500"/>
              </a:spcBef>
              <a:buClr>
                <a:schemeClr val="tx2"/>
              </a:buClr>
              <a:buSzPct val="100000"/>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l" defTabSz="914400" rtl="0" eaLnBrk="1" latinLnBrk="0" hangingPunct="1">
              <a:lnSpc>
                <a:spcPct val="100000"/>
              </a:lnSpc>
              <a:spcBef>
                <a:spcPts val="500"/>
              </a:spcBef>
              <a:buClr>
                <a:schemeClr val="tx2"/>
              </a:buClr>
              <a:buSzPct val="100000"/>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Pct val="95000"/>
              <a:buFont typeface="Arial" panose="020B0604020202020204" pitchFamily="34" charset="0"/>
              <a:buNone/>
              <a:tabLst/>
              <a:defRPr/>
            </a:pPr>
            <a:r>
              <a:rPr kumimoji="0" lang="en-US" sz="4500" b="1" i="0" u="none" strike="noStrike" kern="1200" cap="none" spc="0" normalizeH="0" baseline="0" noProof="0">
                <a:ln>
                  <a:noFill/>
                </a:ln>
                <a:solidFill>
                  <a:srgbClr val="184E49"/>
                </a:solidFill>
                <a:effectLst/>
                <a:uLnTx/>
                <a:uFillTx/>
                <a:latin typeface="Noto Sans Bold" panose="020B0502040504020204" pitchFamily="34" charset="0"/>
                <a:ea typeface="Noto Sans Bold" panose="020B0502040504020204" pitchFamily="34" charset="0"/>
                <a:cs typeface="Noto Sans Bold" panose="020B0502040504020204" pitchFamily="34" charset="0"/>
              </a:rPr>
              <a:t>$313</a:t>
            </a:r>
          </a:p>
        </p:txBody>
      </p:sp>
      <p:sp>
        <p:nvSpPr>
          <p:cNvPr id="6" name="Content Placeholder 4">
            <a:extLst>
              <a:ext uri="{FF2B5EF4-FFF2-40B4-BE49-F238E27FC236}">
                <a16:creationId xmlns:a16="http://schemas.microsoft.com/office/drawing/2014/main" id="{F853B58D-F095-E74D-9ADA-05FFA7FCE2D6}"/>
              </a:ext>
            </a:extLst>
          </p:cNvPr>
          <p:cNvSpPr>
            <a:spLocks noGrp="1"/>
          </p:cNvSpPr>
          <p:nvPr/>
        </p:nvSpPr>
        <p:spPr>
          <a:xfrm>
            <a:off x="1196218" y="2656827"/>
            <a:ext cx="2159043" cy="1061801"/>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SzPct val="95000"/>
              <a:buFont typeface="Arial" panose="020B0604020202020204" pitchFamily="34" charset="0"/>
              <a:buNone/>
              <a:defRPr sz="24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457200" indent="0" algn="l" defTabSz="914400" rtl="0" eaLnBrk="1" latinLnBrk="0" hangingPunct="1">
              <a:lnSpc>
                <a:spcPct val="100000"/>
              </a:lnSpc>
              <a:spcBef>
                <a:spcPts val="500"/>
              </a:spcBef>
              <a:buClr>
                <a:schemeClr val="tx2"/>
              </a:buClr>
              <a:buSzPct val="100000"/>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l" defTabSz="914400" rtl="0" eaLnBrk="1" latinLnBrk="0" hangingPunct="1">
              <a:lnSpc>
                <a:spcPct val="100000"/>
              </a:lnSpc>
              <a:spcBef>
                <a:spcPts val="500"/>
              </a:spcBef>
              <a:buClr>
                <a:schemeClr val="tx2"/>
              </a:buClr>
              <a:buSzPct val="100000"/>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Pct val="95000"/>
              <a:buFont typeface="Arial" panose="020B0604020202020204" pitchFamily="34" charset="0"/>
              <a:buNone/>
              <a:tabLst/>
              <a:defRPr/>
            </a:pPr>
            <a:r>
              <a:rPr kumimoji="0" lang="en-US" sz="22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Average </a:t>
            </a:r>
            <a:br>
              <a:rPr kumimoji="0" lang="en-US" sz="22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br>
            <a:r>
              <a:rPr kumimoji="0" lang="en-US" sz="22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benefit per household </a:t>
            </a:r>
          </a:p>
        </p:txBody>
      </p:sp>
      <p:sp>
        <p:nvSpPr>
          <p:cNvPr id="8" name="Content Placeholder 30">
            <a:extLst>
              <a:ext uri="{FF2B5EF4-FFF2-40B4-BE49-F238E27FC236}">
                <a16:creationId xmlns:a16="http://schemas.microsoft.com/office/drawing/2014/main" id="{C875EDF8-75D2-A845-ACD0-07EAB078C831}"/>
              </a:ext>
            </a:extLst>
          </p:cNvPr>
          <p:cNvSpPr>
            <a:spLocks noGrp="1"/>
          </p:cNvSpPr>
          <p:nvPr/>
        </p:nvSpPr>
        <p:spPr>
          <a:xfrm>
            <a:off x="3601076" y="1836799"/>
            <a:ext cx="2215026" cy="787298"/>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SzPct val="95000"/>
              <a:buFont typeface="Arial" panose="020B0604020202020204" pitchFamily="34" charset="0"/>
              <a:buNone/>
              <a:defRPr sz="55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457200" indent="0" algn="l" defTabSz="914400" rtl="0" eaLnBrk="1" latinLnBrk="0" hangingPunct="1">
              <a:lnSpc>
                <a:spcPct val="100000"/>
              </a:lnSpc>
              <a:spcBef>
                <a:spcPts val="500"/>
              </a:spcBef>
              <a:buClr>
                <a:schemeClr val="tx2"/>
              </a:buClr>
              <a:buSzPct val="100000"/>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l" defTabSz="914400" rtl="0" eaLnBrk="1" latinLnBrk="0" hangingPunct="1">
              <a:lnSpc>
                <a:spcPct val="100000"/>
              </a:lnSpc>
              <a:spcBef>
                <a:spcPts val="500"/>
              </a:spcBef>
              <a:buClr>
                <a:schemeClr val="tx2"/>
              </a:buClr>
              <a:buSzPct val="100000"/>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Pct val="95000"/>
              <a:buFont typeface="Arial" panose="020B0604020202020204" pitchFamily="34" charset="0"/>
              <a:buNone/>
              <a:tabLst/>
              <a:defRPr/>
            </a:pPr>
            <a:r>
              <a:rPr kumimoji="0" lang="en-US" sz="4500" b="1" i="0" u="none" strike="noStrike" kern="1200" cap="none" spc="0" normalizeH="0" baseline="0" noProof="0">
                <a:ln>
                  <a:noFill/>
                </a:ln>
                <a:solidFill>
                  <a:srgbClr val="184E49"/>
                </a:solidFill>
                <a:effectLst/>
                <a:uLnTx/>
                <a:uFillTx/>
                <a:latin typeface="Noto Sans Bold" panose="020B0502040504020204" pitchFamily="34" charset="0"/>
                <a:ea typeface="Noto Sans Bold" panose="020B0502040504020204" pitchFamily="34" charset="0"/>
                <a:cs typeface="Noto Sans Bold" panose="020B0502040504020204" pitchFamily="34" charset="0"/>
              </a:rPr>
              <a:t>$183</a:t>
            </a:r>
          </a:p>
        </p:txBody>
      </p:sp>
      <p:sp>
        <p:nvSpPr>
          <p:cNvPr id="10" name="Content Placeholder 33">
            <a:extLst>
              <a:ext uri="{FF2B5EF4-FFF2-40B4-BE49-F238E27FC236}">
                <a16:creationId xmlns:a16="http://schemas.microsoft.com/office/drawing/2014/main" id="{29C8B83B-5AA4-F146-914F-62BF8AE303ED}"/>
              </a:ext>
            </a:extLst>
          </p:cNvPr>
          <p:cNvSpPr>
            <a:spLocks noGrp="1"/>
          </p:cNvSpPr>
          <p:nvPr/>
        </p:nvSpPr>
        <p:spPr>
          <a:xfrm>
            <a:off x="3702259" y="2650823"/>
            <a:ext cx="2215027" cy="1581001"/>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SzPct val="95000"/>
              <a:buFont typeface="Arial" panose="020B0604020202020204" pitchFamily="34" charset="0"/>
              <a:buNone/>
              <a:defRPr sz="24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457200" indent="0" algn="l" defTabSz="914400" rtl="0" eaLnBrk="1" latinLnBrk="0" hangingPunct="1">
              <a:lnSpc>
                <a:spcPct val="100000"/>
              </a:lnSpc>
              <a:spcBef>
                <a:spcPts val="500"/>
              </a:spcBef>
              <a:buClr>
                <a:schemeClr val="tx2"/>
              </a:buClr>
              <a:buSzPct val="100000"/>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l" defTabSz="914400" rtl="0" eaLnBrk="1" latinLnBrk="0" hangingPunct="1">
              <a:lnSpc>
                <a:spcPct val="100000"/>
              </a:lnSpc>
              <a:spcBef>
                <a:spcPts val="500"/>
              </a:spcBef>
              <a:buClr>
                <a:schemeClr val="tx2"/>
              </a:buClr>
              <a:buSzPct val="100000"/>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Pct val="95000"/>
              <a:buFont typeface="Arial" panose="020B0604020202020204" pitchFamily="34" charset="0"/>
              <a:buNone/>
              <a:tabLst/>
              <a:defRPr/>
            </a:pPr>
            <a:r>
              <a:rPr kumimoji="0" lang="en-US" sz="22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Average </a:t>
            </a:r>
            <a:br>
              <a:rPr kumimoji="0" lang="en-US" sz="22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br>
            <a:r>
              <a:rPr kumimoji="0" lang="en-US" sz="22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benefit per person</a:t>
            </a:r>
          </a:p>
        </p:txBody>
      </p:sp>
      <p:sp>
        <p:nvSpPr>
          <p:cNvPr id="11" name="Content Placeholder 62">
            <a:extLst>
              <a:ext uri="{FF2B5EF4-FFF2-40B4-BE49-F238E27FC236}">
                <a16:creationId xmlns:a16="http://schemas.microsoft.com/office/drawing/2014/main" id="{67A6E49E-A576-0D41-B2E8-B225647EAC74}"/>
              </a:ext>
            </a:extLst>
          </p:cNvPr>
          <p:cNvSpPr>
            <a:spLocks noGrp="1"/>
          </p:cNvSpPr>
          <p:nvPr/>
        </p:nvSpPr>
        <p:spPr>
          <a:xfrm>
            <a:off x="6244441" y="1836170"/>
            <a:ext cx="2244235" cy="787298"/>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SzPct val="95000"/>
              <a:buFont typeface="Arial" panose="020B0604020202020204" pitchFamily="34" charset="0"/>
              <a:buNone/>
              <a:defRPr sz="55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457200" indent="0" algn="l" defTabSz="914400" rtl="0" eaLnBrk="1" latinLnBrk="0" hangingPunct="1">
              <a:lnSpc>
                <a:spcPct val="100000"/>
              </a:lnSpc>
              <a:spcBef>
                <a:spcPts val="500"/>
              </a:spcBef>
              <a:buClr>
                <a:schemeClr val="tx2"/>
              </a:buClr>
              <a:buSzPct val="100000"/>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l" defTabSz="914400" rtl="0" eaLnBrk="1" latinLnBrk="0" hangingPunct="1">
              <a:lnSpc>
                <a:spcPct val="100000"/>
              </a:lnSpc>
              <a:spcBef>
                <a:spcPts val="500"/>
              </a:spcBef>
              <a:buClr>
                <a:schemeClr val="tx2"/>
              </a:buClr>
              <a:buSzPct val="100000"/>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Pct val="95000"/>
              <a:buFont typeface="Arial" panose="020B0604020202020204" pitchFamily="34" charset="0"/>
              <a:buNone/>
              <a:tabLst/>
              <a:defRPr/>
            </a:pPr>
            <a:r>
              <a:rPr kumimoji="0" lang="en-US" sz="4500" b="1" i="0" u="none" strike="noStrike" kern="1200" cap="none" spc="0" normalizeH="0" baseline="0" noProof="0">
                <a:ln>
                  <a:noFill/>
                </a:ln>
                <a:solidFill>
                  <a:srgbClr val="184E49"/>
                </a:solidFill>
                <a:effectLst/>
                <a:uLnTx/>
                <a:uFillTx/>
                <a:latin typeface="Noto Sans Bold" panose="020B0502040504020204" pitchFamily="34" charset="0"/>
                <a:ea typeface="Noto Sans Bold" panose="020B0502040504020204" pitchFamily="34" charset="0"/>
                <a:cs typeface="Noto Sans Bold" panose="020B0502040504020204" pitchFamily="34" charset="0"/>
              </a:rPr>
              <a:t>210k+</a:t>
            </a:r>
          </a:p>
        </p:txBody>
      </p:sp>
      <p:sp>
        <p:nvSpPr>
          <p:cNvPr id="13" name="Content Placeholder 63">
            <a:extLst>
              <a:ext uri="{FF2B5EF4-FFF2-40B4-BE49-F238E27FC236}">
                <a16:creationId xmlns:a16="http://schemas.microsoft.com/office/drawing/2014/main" id="{B2390A10-F11F-9145-ADC5-D64A48479526}"/>
              </a:ext>
            </a:extLst>
          </p:cNvPr>
          <p:cNvSpPr>
            <a:spLocks noGrp="1"/>
          </p:cNvSpPr>
          <p:nvPr/>
        </p:nvSpPr>
        <p:spPr>
          <a:xfrm>
            <a:off x="6289900" y="2657531"/>
            <a:ext cx="2145458" cy="1643997"/>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SzPct val="95000"/>
              <a:buFont typeface="Arial" panose="020B0604020202020204" pitchFamily="34" charset="0"/>
              <a:buNone/>
              <a:defRPr sz="24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457200" indent="0" algn="l" defTabSz="914400" rtl="0" eaLnBrk="1" latinLnBrk="0" hangingPunct="1">
              <a:lnSpc>
                <a:spcPct val="100000"/>
              </a:lnSpc>
              <a:spcBef>
                <a:spcPts val="500"/>
              </a:spcBef>
              <a:buClr>
                <a:schemeClr val="tx2"/>
              </a:buClr>
              <a:buSzPct val="100000"/>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l" defTabSz="914400" rtl="0" eaLnBrk="1" latinLnBrk="0" hangingPunct="1">
              <a:lnSpc>
                <a:spcPct val="100000"/>
              </a:lnSpc>
              <a:spcBef>
                <a:spcPts val="500"/>
              </a:spcBef>
              <a:buClr>
                <a:schemeClr val="tx2"/>
              </a:buClr>
              <a:buSzPct val="100000"/>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Pct val="95000"/>
              <a:buFont typeface="Arial" panose="020B0604020202020204" pitchFamily="34" charset="0"/>
              <a:buNone/>
              <a:tabLst/>
              <a:defRPr/>
            </a:pPr>
            <a:r>
              <a:rPr kumimoji="0" lang="en-US" sz="22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Participating children</a:t>
            </a:r>
          </a:p>
        </p:txBody>
      </p:sp>
      <p:sp>
        <p:nvSpPr>
          <p:cNvPr id="28" name="Content Placeholder 62">
            <a:extLst>
              <a:ext uri="{FF2B5EF4-FFF2-40B4-BE49-F238E27FC236}">
                <a16:creationId xmlns:a16="http://schemas.microsoft.com/office/drawing/2014/main" id="{941BB801-A7ED-B1BE-FBE2-261E7115C37E}"/>
              </a:ext>
            </a:extLst>
          </p:cNvPr>
          <p:cNvSpPr>
            <a:spLocks noGrp="1"/>
          </p:cNvSpPr>
          <p:nvPr/>
        </p:nvSpPr>
        <p:spPr>
          <a:xfrm>
            <a:off x="8795821" y="1836170"/>
            <a:ext cx="2215026" cy="787298"/>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SzPct val="95000"/>
              <a:buFont typeface="Arial" panose="020B0604020202020204" pitchFamily="34" charset="0"/>
              <a:buNone/>
              <a:defRPr sz="55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457200" indent="0" algn="l" defTabSz="914400" rtl="0" eaLnBrk="1" latinLnBrk="0" hangingPunct="1">
              <a:lnSpc>
                <a:spcPct val="100000"/>
              </a:lnSpc>
              <a:spcBef>
                <a:spcPts val="500"/>
              </a:spcBef>
              <a:buClr>
                <a:schemeClr val="tx2"/>
              </a:buClr>
              <a:buSzPct val="100000"/>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l" defTabSz="914400" rtl="0" eaLnBrk="1" latinLnBrk="0" hangingPunct="1">
              <a:lnSpc>
                <a:spcPct val="100000"/>
              </a:lnSpc>
              <a:spcBef>
                <a:spcPts val="500"/>
              </a:spcBef>
              <a:buClr>
                <a:schemeClr val="tx2"/>
              </a:buClr>
              <a:buSzPct val="100000"/>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Pct val="95000"/>
              <a:buFont typeface="Arial" panose="020B0604020202020204" pitchFamily="34" charset="0"/>
              <a:buNone/>
              <a:tabLst/>
              <a:defRPr/>
            </a:pPr>
            <a:r>
              <a:rPr kumimoji="0" lang="en-US" sz="4500" b="1" i="0" u="none" strike="noStrike" kern="1200" cap="none" spc="0" normalizeH="0" baseline="0" noProof="0">
                <a:ln>
                  <a:noFill/>
                </a:ln>
                <a:solidFill>
                  <a:srgbClr val="184E49"/>
                </a:solidFill>
                <a:effectLst/>
                <a:uLnTx/>
                <a:uFillTx/>
                <a:latin typeface="Noto Sans Bold" panose="020B0502040504020204" pitchFamily="34" charset="0"/>
                <a:ea typeface="Noto Sans Bold" panose="020B0502040504020204" pitchFamily="34" charset="0"/>
                <a:cs typeface="Noto Sans Bold" panose="020B0502040504020204" pitchFamily="34" charset="0"/>
              </a:rPr>
              <a:t>130k+</a:t>
            </a:r>
          </a:p>
        </p:txBody>
      </p:sp>
      <p:sp>
        <p:nvSpPr>
          <p:cNvPr id="29" name="Content Placeholder 63">
            <a:extLst>
              <a:ext uri="{FF2B5EF4-FFF2-40B4-BE49-F238E27FC236}">
                <a16:creationId xmlns:a16="http://schemas.microsoft.com/office/drawing/2014/main" id="{06A08244-5E63-F14C-CDB7-285B9C5FF616}"/>
              </a:ext>
            </a:extLst>
          </p:cNvPr>
          <p:cNvSpPr>
            <a:spLocks noGrp="1"/>
          </p:cNvSpPr>
          <p:nvPr/>
        </p:nvSpPr>
        <p:spPr>
          <a:xfrm>
            <a:off x="8833130" y="2650696"/>
            <a:ext cx="2151109" cy="1643997"/>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SzPct val="95000"/>
              <a:buFont typeface="Arial" panose="020B0604020202020204" pitchFamily="34" charset="0"/>
              <a:buNone/>
              <a:defRPr sz="24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457200" indent="0" algn="l" defTabSz="914400" rtl="0" eaLnBrk="1" latinLnBrk="0" hangingPunct="1">
              <a:lnSpc>
                <a:spcPct val="100000"/>
              </a:lnSpc>
              <a:spcBef>
                <a:spcPts val="500"/>
              </a:spcBef>
              <a:buClr>
                <a:schemeClr val="tx2"/>
              </a:buClr>
              <a:buSzPct val="100000"/>
              <a:buFont typeface="Arial" panose="020B0604020202020204" pitchFamily="34" charset="0"/>
              <a:buNone/>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l" defTabSz="914400" rtl="0" eaLnBrk="1" latinLnBrk="0" hangingPunct="1">
              <a:lnSpc>
                <a:spcPct val="100000"/>
              </a:lnSpc>
              <a:spcBef>
                <a:spcPts val="500"/>
              </a:spcBef>
              <a:buClr>
                <a:schemeClr val="tx2"/>
              </a:buClr>
              <a:buSzPct val="100000"/>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100000"/>
              </a:lnSpc>
              <a:spcBef>
                <a:spcPts val="500"/>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Pct val="95000"/>
              <a:buFont typeface="Arial" panose="020B0604020202020204" pitchFamily="34" charset="0"/>
              <a:buNone/>
              <a:tabLst/>
              <a:defRPr/>
            </a:pPr>
            <a:r>
              <a:rPr kumimoji="0" lang="en-US" sz="22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Participating adults 65+</a:t>
            </a:r>
          </a:p>
        </p:txBody>
      </p:sp>
      <p:grpSp>
        <p:nvGrpSpPr>
          <p:cNvPr id="33" name="Group 32">
            <a:extLst>
              <a:ext uri="{FF2B5EF4-FFF2-40B4-BE49-F238E27FC236}">
                <a16:creationId xmlns:a16="http://schemas.microsoft.com/office/drawing/2014/main" id="{2E2EA018-DB0F-8E1D-9569-5F12A7C658E4}"/>
              </a:ext>
              <a:ext uri="{C183D7F6-B498-43B3-948B-1728B52AA6E4}">
                <adec:decorative xmlns:adec="http://schemas.microsoft.com/office/drawing/2017/decorative" val="1"/>
              </a:ext>
            </a:extLst>
          </p:cNvPr>
          <p:cNvGrpSpPr/>
          <p:nvPr/>
        </p:nvGrpSpPr>
        <p:grpSpPr>
          <a:xfrm flipH="1">
            <a:off x="1411311" y="4416578"/>
            <a:ext cx="9303566" cy="2453297"/>
            <a:chOff x="1540549" y="2722715"/>
            <a:chExt cx="8121918" cy="2164923"/>
          </a:xfrm>
        </p:grpSpPr>
        <p:pic>
          <p:nvPicPr>
            <p:cNvPr id="34" name="Picture 33" descr="A picture containing text&#10;&#10;Description automatically generated">
              <a:extLst>
                <a:ext uri="{FF2B5EF4-FFF2-40B4-BE49-F238E27FC236}">
                  <a16:creationId xmlns:a16="http://schemas.microsoft.com/office/drawing/2014/main" id="{73446DFD-ABA1-80D6-BFC8-246C1E83AA9D}"/>
                </a:ext>
              </a:extLst>
            </p:cNvPr>
            <p:cNvPicPr>
              <a:picLocks noChangeAspect="1"/>
            </p:cNvPicPr>
            <p:nvPr/>
          </p:nvPicPr>
          <p:blipFill rotWithShape="1">
            <a:blip r:embed="rId3">
              <a:extLst>
                <a:ext uri="{28A0092B-C50C-407E-A947-70E740481C1C}">
                  <a14:useLocalDpi xmlns:a14="http://schemas.microsoft.com/office/drawing/2010/main" val="0"/>
                </a:ext>
              </a:extLst>
            </a:blip>
            <a:srcRect l="13808" t="1886" r="37954" b="67604"/>
            <a:stretch/>
          </p:blipFill>
          <p:spPr>
            <a:xfrm>
              <a:off x="3672532" y="2722715"/>
              <a:ext cx="5989935" cy="2164922"/>
            </a:xfrm>
            <a:prstGeom prst="rect">
              <a:avLst/>
            </a:prstGeom>
          </p:spPr>
        </p:pic>
        <p:pic>
          <p:nvPicPr>
            <p:cNvPr id="35" name="Picture 34" descr="Text&#10;&#10;Description automatically generated">
              <a:extLst>
                <a:ext uri="{FF2B5EF4-FFF2-40B4-BE49-F238E27FC236}">
                  <a16:creationId xmlns:a16="http://schemas.microsoft.com/office/drawing/2014/main" id="{DFDAB054-3F33-1804-EB28-5FC6E732E1C5}"/>
                </a:ext>
              </a:extLst>
            </p:cNvPr>
            <p:cNvPicPr>
              <a:picLocks noChangeAspect="1"/>
            </p:cNvPicPr>
            <p:nvPr/>
          </p:nvPicPr>
          <p:blipFill rotWithShape="1">
            <a:blip r:embed="rId4">
              <a:extLst>
                <a:ext uri="{28A0092B-C50C-407E-A947-70E740481C1C}">
                  <a14:useLocalDpi xmlns:a14="http://schemas.microsoft.com/office/drawing/2010/main" val="0"/>
                </a:ext>
              </a:extLst>
            </a:blip>
            <a:srcRect l="67781" t="40253" r="16130" b="18286"/>
            <a:stretch/>
          </p:blipFill>
          <p:spPr>
            <a:xfrm>
              <a:off x="2747177" y="2994380"/>
              <a:ext cx="1306072" cy="1893258"/>
            </a:xfrm>
            <a:prstGeom prst="rect">
              <a:avLst/>
            </a:prstGeom>
          </p:spPr>
        </p:pic>
        <p:pic>
          <p:nvPicPr>
            <p:cNvPr id="36" name="Picture 35">
              <a:extLst>
                <a:ext uri="{FF2B5EF4-FFF2-40B4-BE49-F238E27FC236}">
                  <a16:creationId xmlns:a16="http://schemas.microsoft.com/office/drawing/2014/main" id="{1E1B7DA3-3BBC-CA12-57DF-6C6DA978AE03}"/>
                </a:ext>
              </a:extLst>
            </p:cNvPr>
            <p:cNvPicPr>
              <a:picLocks noChangeAspect="1"/>
            </p:cNvPicPr>
            <p:nvPr/>
          </p:nvPicPr>
          <p:blipFill rotWithShape="1">
            <a:blip r:embed="rId4">
              <a:extLst>
                <a:ext uri="{28A0092B-C50C-407E-A947-70E740481C1C}">
                  <a14:useLocalDpi xmlns:a14="http://schemas.microsoft.com/office/drawing/2010/main" val="0"/>
                </a:ext>
              </a:extLst>
            </a:blip>
            <a:srcRect l="41795" t="39701" r="41933" b="18093"/>
            <a:stretch/>
          </p:blipFill>
          <p:spPr>
            <a:xfrm flipH="1">
              <a:off x="1540549" y="2753966"/>
              <a:ext cx="1462514" cy="2133671"/>
            </a:xfrm>
            <a:prstGeom prst="rect">
              <a:avLst/>
            </a:prstGeom>
          </p:spPr>
        </p:pic>
      </p:grpSp>
      <p:sp>
        <p:nvSpPr>
          <p:cNvPr id="7" name="Slide Number Placeholder 6">
            <a:extLst>
              <a:ext uri="{FF2B5EF4-FFF2-40B4-BE49-F238E27FC236}">
                <a16:creationId xmlns:a16="http://schemas.microsoft.com/office/drawing/2014/main" id="{738E8AA5-1F2A-B834-46F2-A8A5F0E8CB5C}"/>
              </a:ext>
            </a:extLst>
          </p:cNvPr>
          <p:cNvSpPr>
            <a:spLocks noGrp="1"/>
          </p:cNvSpPr>
          <p:nvPr>
            <p:ph type="sldNum" sz="quarter" idx="10"/>
          </p:nvPr>
        </p:nvSpPr>
        <p:spPr>
          <a:xfrm>
            <a:off x="9783477" y="6554615"/>
            <a:ext cx="2272706" cy="18425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400" b="0" i="0" u="none" strike="noStrike" kern="1200" cap="none" spc="0" normalizeH="0" baseline="0" noProof="0" smtClean="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9" name="TextBox 8">
            <a:extLst>
              <a:ext uri="{FF2B5EF4-FFF2-40B4-BE49-F238E27FC236}">
                <a16:creationId xmlns:a16="http://schemas.microsoft.com/office/drawing/2014/main" id="{CBDAEBDC-B30A-3DA7-5232-C49134B130DA}"/>
              </a:ext>
            </a:extLst>
          </p:cNvPr>
          <p:cNvSpPr txBox="1"/>
          <p:nvPr/>
        </p:nvSpPr>
        <p:spPr>
          <a:xfrm>
            <a:off x="11028350" y="5643226"/>
            <a:ext cx="1029547"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rPr>
              <a:t>Source: Oregon Department of Human Services caseload data, March 2025.  </a:t>
            </a:r>
          </a:p>
        </p:txBody>
      </p:sp>
    </p:spTree>
    <p:extLst>
      <p:ext uri="{BB962C8B-B14F-4D97-AF65-F5344CB8AC3E}">
        <p14:creationId xmlns:p14="http://schemas.microsoft.com/office/powerpoint/2010/main" val="3045283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0A939-DD2A-E72B-FE1D-3B7E60C2AFBB}"/>
            </a:ext>
          </a:extLst>
        </p:cNvPr>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F8335B0-D2C1-54A0-749E-BC0E4275D50B}"/>
              </a:ext>
            </a:extLst>
          </p:cNvPr>
          <p:cNvSpPr txBox="1">
            <a:spLocks/>
          </p:cNvSpPr>
          <p:nvPr/>
        </p:nvSpPr>
        <p:spPr>
          <a:xfrm>
            <a:off x="10476810" y="6578723"/>
            <a:ext cx="1537644" cy="18097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200" b="0" i="0" u="none" strike="noStrike" kern="1200" cap="none" spc="0" normalizeH="0" baseline="0" noProof="0" smtClean="0">
                <a:ln>
                  <a:noFill/>
                </a:ln>
                <a:solidFill>
                  <a:srgbClr val="D8E1E5">
                    <a:lumMod val="10000"/>
                  </a:srgbClr>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D8E1E5">
                  <a:lumMod val="10000"/>
                </a:srgbClr>
              </a:solidFill>
              <a:effectLst/>
              <a:uLnTx/>
              <a:uFillTx/>
              <a:latin typeface="Arial"/>
              <a:ea typeface="+mn-ea"/>
              <a:cs typeface="+mn-cs"/>
            </a:endParaRPr>
          </a:p>
        </p:txBody>
      </p:sp>
      <p:sp>
        <p:nvSpPr>
          <p:cNvPr id="6" name="Title 5">
            <a:extLst>
              <a:ext uri="{FF2B5EF4-FFF2-40B4-BE49-F238E27FC236}">
                <a16:creationId xmlns:a16="http://schemas.microsoft.com/office/drawing/2014/main" id="{7BA0A5C7-BB72-4A6A-E8D8-568EEAB3671F}"/>
              </a:ext>
            </a:extLst>
          </p:cNvPr>
          <p:cNvSpPr txBox="1">
            <a:spLocks/>
          </p:cNvSpPr>
          <p:nvPr/>
        </p:nvSpPr>
        <p:spPr>
          <a:xfrm>
            <a:off x="661444" y="424786"/>
            <a:ext cx="10916465" cy="8255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300" b="1" kern="1200" cap="none" spc="0" baseline="0">
                <a:solidFill>
                  <a:schemeClr val="tx1"/>
                </a:solidFill>
                <a:latin typeface="Noto Sans ExtraBold" panose="020B0502040504020204" pitchFamily="34" charset="0"/>
                <a:ea typeface="Noto Sans ExtraBold" panose="020B0502040504020204" pitchFamily="34" charset="0"/>
                <a:cs typeface="Noto Sans ExtraBold" panose="020B0502040504020204" pitchFamily="34" charset="0"/>
              </a:defRPr>
            </a:lvl1pPr>
          </a:lstStyle>
          <a:p>
            <a:pPr marL="0" marR="0" lvl="0" indent="0" algn="l" defTabSz="914400" rtl="0" eaLnBrk="1" fontAlgn="auto" latinLnBrk="0" hangingPunct="1">
              <a:lnSpc>
                <a:spcPct val="90000"/>
              </a:lnSpc>
              <a:spcBef>
                <a:spcPts val="600"/>
              </a:spcBef>
              <a:spcAft>
                <a:spcPts val="600"/>
              </a:spcAft>
              <a:buClrTx/>
              <a:buSzTx/>
              <a:buFontTx/>
              <a:buNone/>
              <a:tabLst/>
              <a:defRPr/>
            </a:pPr>
            <a:br>
              <a:rPr kumimoji="0" lang="en-US" sz="3300" b="0" i="0" u="none" strike="noStrike" kern="1200" cap="none" spc="0" normalizeH="0" baseline="0" noProof="0">
                <a:ln>
                  <a:noFill/>
                </a:ln>
                <a:solidFill>
                  <a:srgbClr val="2E3192"/>
                </a:solidFill>
                <a:effectLst/>
                <a:uLnTx/>
                <a:uFillTx/>
                <a:latin typeface="Noto Sans" panose="020B0502040504020204" pitchFamily="34" charset="0"/>
                <a:ea typeface="Noto Sans" panose="020B0502040504020204" pitchFamily="34" charset="0"/>
                <a:cs typeface="Noto Sans" panose="020B0502040504020204" pitchFamily="34" charset="0"/>
              </a:rPr>
            </a:br>
            <a:r>
              <a:rPr kumimoji="0" lang="en-US" sz="3300" b="0" i="0" u="none" strike="noStrike" kern="1200" cap="none" spc="0" normalizeH="0" baseline="0" noProof="0">
                <a:ln>
                  <a:noFill/>
                </a:ln>
                <a:solidFill>
                  <a:srgbClr val="2E3192"/>
                </a:solidFill>
                <a:effectLst/>
                <a:uLnTx/>
                <a:uFillTx/>
                <a:latin typeface="Noto Sans ExtraBold" panose="020B0502040504020204" pitchFamily="34" charset="0"/>
                <a:ea typeface="Noto Sans ExtraBold" panose="020B0502040504020204" pitchFamily="34" charset="0"/>
                <a:cs typeface="Noto Sans ExtraBold" panose="020B0502040504020204" pitchFamily="34" charset="0"/>
              </a:rPr>
              <a:t>Oregon SNAP operating normally</a:t>
            </a:r>
            <a:endParaRPr kumimoji="0" lang="en-US" sz="3300" b="1" i="0" u="none" strike="noStrike" kern="1200" cap="none" spc="0" normalizeH="0" baseline="0" noProof="0">
              <a:ln>
                <a:noFill/>
              </a:ln>
              <a:solidFill>
                <a:srgbClr val="2E3192"/>
              </a:solidFill>
              <a:effectLst/>
              <a:uLnTx/>
              <a:uFillTx/>
              <a:latin typeface="Noto Sans ExtraBold" panose="020B0502040504020204" pitchFamily="34" charset="0"/>
              <a:ea typeface="Noto Sans ExtraBold" panose="020B0502040504020204" pitchFamily="34" charset="0"/>
              <a:cs typeface="Noto Sans ExtraBold" panose="020B0502040504020204" pitchFamily="34" charset="0"/>
            </a:endParaRPr>
          </a:p>
        </p:txBody>
      </p:sp>
      <p:sp>
        <p:nvSpPr>
          <p:cNvPr id="9" name="Rectangle 8">
            <a:extLst>
              <a:ext uri="{FF2B5EF4-FFF2-40B4-BE49-F238E27FC236}">
                <a16:creationId xmlns:a16="http://schemas.microsoft.com/office/drawing/2014/main" id="{9B5F24FE-E58D-F507-D262-4F9C448391FE}"/>
              </a:ext>
            </a:extLst>
          </p:cNvPr>
          <p:cNvSpPr/>
          <p:nvPr/>
        </p:nvSpPr>
        <p:spPr>
          <a:xfrm>
            <a:off x="8894618" y="1608581"/>
            <a:ext cx="3297382" cy="47057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11" name="TextBox 10">
            <a:extLst>
              <a:ext uri="{FF2B5EF4-FFF2-40B4-BE49-F238E27FC236}">
                <a16:creationId xmlns:a16="http://schemas.microsoft.com/office/drawing/2014/main" id="{B4FE7B97-92EA-F661-4EF3-9149DC5F1B6A}"/>
              </a:ext>
            </a:extLst>
          </p:cNvPr>
          <p:cNvSpPr txBox="1"/>
          <p:nvPr/>
        </p:nvSpPr>
        <p:spPr>
          <a:xfrm>
            <a:off x="661444" y="1571223"/>
            <a:ext cx="6097978" cy="2729978"/>
          </a:xfrm>
          <a:prstGeom prst="rect">
            <a:avLst/>
          </a:prstGeom>
          <a:noFill/>
        </p:spPr>
        <p:txBody>
          <a:bodyPr wrap="square" lIns="91440" tIns="45720" rIns="91440" bIns="45720" anchor="t">
            <a:spAutoFit/>
          </a:bodyPr>
          <a:lstStyle/>
          <a:p>
            <a:pPr marR="0" lvl="0" algn="l" defTabSz="914400" rtl="0" eaLnBrk="1" fontAlgn="auto" latinLnBrk="0" hangingPunct="1">
              <a:lnSpc>
                <a:spcPct val="114999"/>
              </a:lnSpc>
              <a:spcBef>
                <a:spcPts val="0"/>
              </a:spcBef>
              <a:spcAft>
                <a:spcPts val="2400"/>
              </a:spcAft>
              <a:buClrTx/>
              <a:buSzTx/>
              <a:tabLst/>
              <a:defRPr/>
            </a:pPr>
            <a:endParaRPr lang="en-US" sz="2000" b="0" i="0" u="none" strike="noStrike" kern="1200" cap="none" spc="0" normalizeH="0" baseline="0" noProof="0" dirty="0">
              <a:ln>
                <a:noFill/>
              </a:ln>
              <a:solidFill>
                <a:srgbClr val="184E49"/>
              </a:solidFill>
              <a:effectLst/>
              <a:uLnTx/>
              <a:uFillTx/>
              <a:latin typeface="Noto Sans"/>
              <a:ea typeface="Noto Sans"/>
              <a:cs typeface="Noto Sans"/>
            </a:endParaRPr>
          </a:p>
          <a:p>
            <a:pPr marL="342900" indent="-342900">
              <a:lnSpc>
                <a:spcPct val="114999"/>
              </a:lnSpc>
              <a:spcAft>
                <a:spcPts val="2400"/>
              </a:spcAft>
              <a:buFont typeface="Arial" panose="020B0604020202020204" pitchFamily="34" charset="0"/>
              <a:buChar char="•"/>
              <a:defRPr/>
            </a:pPr>
            <a:r>
              <a:rPr kumimoji="0" lang="en-US" sz="2000" b="0" i="0" u="none" strike="noStrike" kern="1200" cap="none" spc="0" normalizeH="0" baseline="0" noProof="0" dirty="0">
                <a:ln>
                  <a:noFill/>
                </a:ln>
                <a:solidFill>
                  <a:srgbClr val="184E49"/>
                </a:solidFill>
                <a:effectLst/>
                <a:uLnTx/>
                <a:uFillTx/>
                <a:latin typeface="Noto Sans"/>
                <a:ea typeface="Noto Sans"/>
                <a:cs typeface="Noto Sans"/>
              </a:rPr>
              <a:t>December SNAP </a:t>
            </a:r>
            <a:r>
              <a:rPr lang="en-US" sz="2000" dirty="0">
                <a:solidFill>
                  <a:srgbClr val="184E49"/>
                </a:solidFill>
                <a:latin typeface="Noto Sans"/>
                <a:ea typeface="Noto Sans"/>
                <a:cs typeface="Noto Sans"/>
              </a:rPr>
              <a:t>is currently being distributed</a:t>
            </a:r>
            <a:r>
              <a:rPr kumimoji="0" lang="en-US" sz="2000" b="0" i="0" u="none" strike="noStrike" kern="1200" cap="none" spc="0" normalizeH="0" baseline="0" noProof="0" dirty="0">
                <a:ln>
                  <a:noFill/>
                </a:ln>
                <a:solidFill>
                  <a:srgbClr val="184E49"/>
                </a:solidFill>
                <a:effectLst/>
                <a:uLnTx/>
                <a:uFillTx/>
                <a:latin typeface="Noto Sans"/>
                <a:ea typeface="Noto Sans"/>
                <a:cs typeface="Noto Sans"/>
              </a:rPr>
              <a:t> on the regular schedule </a:t>
            </a:r>
            <a:endParaRPr lang="en-US" sz="2000" b="0" i="0" u="none" strike="noStrike" kern="1200" cap="none" spc="0" normalizeH="0" baseline="0" noProof="0" dirty="0">
              <a:ln>
                <a:noFill/>
              </a:ln>
              <a:solidFill>
                <a:srgbClr val="184E49"/>
              </a:solidFill>
              <a:effectLst/>
              <a:uLnTx/>
              <a:uFillTx/>
              <a:latin typeface="Noto Sans"/>
              <a:ea typeface="Noto Sans"/>
              <a:cs typeface="Noto Sans"/>
            </a:endParaRPr>
          </a:p>
          <a:p>
            <a:pPr marL="342900" marR="0" lvl="0" indent="-342900" algn="l" defTabSz="914400" rtl="0" eaLnBrk="1" fontAlgn="auto" latinLnBrk="0" hangingPunct="1">
              <a:lnSpc>
                <a:spcPct val="114999"/>
              </a:lnSpc>
              <a:spcBef>
                <a:spcPts val="0"/>
              </a:spcBef>
              <a:spcAft>
                <a:spcPts val="240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184E49"/>
                </a:solidFill>
                <a:effectLst/>
                <a:uLnTx/>
                <a:uFillTx/>
                <a:latin typeface="Noto Sans"/>
                <a:ea typeface="Noto Sans"/>
                <a:cs typeface="Noto Sans"/>
              </a:rPr>
              <a:t>SNAP funded through September 30, 2026</a:t>
            </a:r>
            <a:endParaRPr lang="en-US" sz="2000" i="0" u="none" strike="noStrike" kern="1200" cap="none" spc="0" normalizeH="0" baseline="0" noProof="0" dirty="0">
              <a:ln>
                <a:noFill/>
              </a:ln>
              <a:solidFill>
                <a:srgbClr val="184E49"/>
              </a:solidFill>
              <a:effectLst/>
              <a:uLnTx/>
              <a:uFillTx/>
              <a:latin typeface="Noto Sans"/>
              <a:ea typeface="Noto Sans"/>
              <a:cs typeface="Noto Sans"/>
            </a:endParaRPr>
          </a:p>
          <a:p>
            <a:pPr marL="0" marR="0" lvl="0" indent="0" algn="l" defTabSz="914400" rtl="0" eaLnBrk="1" fontAlgn="auto" latinLnBrk="0" hangingPunct="1">
              <a:lnSpc>
                <a:spcPct val="114999"/>
              </a:lnSpc>
              <a:spcBef>
                <a:spcPts val="0"/>
              </a:spcBef>
              <a:spcAft>
                <a:spcPts val="2400"/>
              </a:spcAft>
              <a:buClrTx/>
              <a:buSzTx/>
              <a:buFontTx/>
              <a:buNone/>
              <a:tabLst/>
              <a:defRPr/>
            </a:pPr>
            <a:endParaRPr kumimoji="0" lang="en-US" sz="18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grpSp>
        <p:nvGrpSpPr>
          <p:cNvPr id="21" name="Group 20">
            <a:extLst>
              <a:ext uri="{FF2B5EF4-FFF2-40B4-BE49-F238E27FC236}">
                <a16:creationId xmlns:a16="http://schemas.microsoft.com/office/drawing/2014/main" id="{0DC83F62-AD4F-A34D-7AFE-94F39DEEE6CC}"/>
              </a:ext>
            </a:extLst>
          </p:cNvPr>
          <p:cNvGrpSpPr/>
          <p:nvPr/>
        </p:nvGrpSpPr>
        <p:grpSpPr>
          <a:xfrm>
            <a:off x="6450653" y="2879678"/>
            <a:ext cx="5563791" cy="3434622"/>
            <a:chOff x="5553279" y="2879679"/>
            <a:chExt cx="6106517" cy="3717310"/>
          </a:xfrm>
        </p:grpSpPr>
        <p:sp>
          <p:nvSpPr>
            <p:cNvPr id="19" name="Oval 18">
              <a:extLst>
                <a:ext uri="{FF2B5EF4-FFF2-40B4-BE49-F238E27FC236}">
                  <a16:creationId xmlns:a16="http://schemas.microsoft.com/office/drawing/2014/main" id="{8336FF11-36FE-7EC1-FFF6-EB08451D3125}"/>
                </a:ext>
              </a:extLst>
            </p:cNvPr>
            <p:cNvSpPr/>
            <p:nvPr/>
          </p:nvSpPr>
          <p:spPr>
            <a:xfrm>
              <a:off x="7047297" y="4659545"/>
              <a:ext cx="298278" cy="3015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20" name="Rectangle: Rounded Corners 19">
              <a:extLst>
                <a:ext uri="{FF2B5EF4-FFF2-40B4-BE49-F238E27FC236}">
                  <a16:creationId xmlns:a16="http://schemas.microsoft.com/office/drawing/2014/main" id="{DB5B9D18-06DF-D238-8192-0E8271A4C321}"/>
                </a:ext>
              </a:extLst>
            </p:cNvPr>
            <p:cNvSpPr/>
            <p:nvPr/>
          </p:nvSpPr>
          <p:spPr>
            <a:xfrm>
              <a:off x="5898973" y="4726495"/>
              <a:ext cx="1345450" cy="80429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pic>
          <p:nvPicPr>
            <p:cNvPr id="15" name="Picture 14" descr="A picture containing text&#10;&#10;Description automatically generated">
              <a:extLst>
                <a:ext uri="{FF2B5EF4-FFF2-40B4-BE49-F238E27FC236}">
                  <a16:creationId xmlns:a16="http://schemas.microsoft.com/office/drawing/2014/main" id="{66F6B5FA-C82F-DA73-E80E-FB5A4866AA0C}"/>
                </a:ext>
              </a:extLst>
            </p:cNvPr>
            <p:cNvPicPr>
              <a:picLocks noChangeAspect="1"/>
            </p:cNvPicPr>
            <p:nvPr/>
          </p:nvPicPr>
          <p:blipFill rotWithShape="1">
            <a:blip r:embed="rId3">
              <a:extLst>
                <a:ext uri="{28A0092B-C50C-407E-A947-70E740481C1C}">
                  <a14:useLocalDpi xmlns:a14="http://schemas.microsoft.com/office/drawing/2010/main" val="0"/>
                </a:ext>
              </a:extLst>
            </a:blip>
            <a:srcRect l="12537" t="11344" r="33059" b="29780"/>
            <a:stretch/>
          </p:blipFill>
          <p:spPr>
            <a:xfrm>
              <a:off x="5553279" y="2879679"/>
              <a:ext cx="6106517" cy="3717310"/>
            </a:xfrm>
            <a:prstGeom prst="rect">
              <a:avLst/>
            </a:prstGeom>
          </p:spPr>
        </p:pic>
        <p:sp>
          <p:nvSpPr>
            <p:cNvPr id="16" name="Rectangle: Rounded Corners 15">
              <a:extLst>
                <a:ext uri="{FF2B5EF4-FFF2-40B4-BE49-F238E27FC236}">
                  <a16:creationId xmlns:a16="http://schemas.microsoft.com/office/drawing/2014/main" id="{FF9FD8EA-B9FF-322E-2F49-9B34FE409FE6}"/>
                </a:ext>
              </a:extLst>
            </p:cNvPr>
            <p:cNvSpPr/>
            <p:nvPr/>
          </p:nvSpPr>
          <p:spPr>
            <a:xfrm rot="19582592">
              <a:off x="8950819" y="3611333"/>
              <a:ext cx="754349" cy="48019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pic>
          <p:nvPicPr>
            <p:cNvPr id="18" name="Picture 17" descr="A picture containing graphical user interface&#10;&#10;Description automatically generated">
              <a:extLst>
                <a:ext uri="{FF2B5EF4-FFF2-40B4-BE49-F238E27FC236}">
                  <a16:creationId xmlns:a16="http://schemas.microsoft.com/office/drawing/2014/main" id="{5DB013CF-51A6-AE3D-C273-89689742A6F6}"/>
                </a:ext>
              </a:extLst>
            </p:cNvPr>
            <p:cNvPicPr>
              <a:picLocks noChangeAspect="1"/>
            </p:cNvPicPr>
            <p:nvPr/>
          </p:nvPicPr>
          <p:blipFill rotWithShape="1">
            <a:blip r:embed="rId4">
              <a:extLst>
                <a:ext uri="{28A0092B-C50C-407E-A947-70E740481C1C}">
                  <a14:useLocalDpi xmlns:a14="http://schemas.microsoft.com/office/drawing/2010/main" val="0"/>
                </a:ext>
              </a:extLst>
            </a:blip>
            <a:srcRect l="32112" t="27702" r="32719" b="28803"/>
            <a:stretch/>
          </p:blipFill>
          <p:spPr>
            <a:xfrm rot="19413640">
              <a:off x="9014884" y="3816144"/>
              <a:ext cx="417726" cy="290592"/>
            </a:xfrm>
            <a:prstGeom prst="rect">
              <a:avLst/>
            </a:prstGeom>
          </p:spPr>
        </p:pic>
      </p:grpSp>
    </p:spTree>
    <p:extLst>
      <p:ext uri="{BB962C8B-B14F-4D97-AF65-F5344CB8AC3E}">
        <p14:creationId xmlns:p14="http://schemas.microsoft.com/office/powerpoint/2010/main" val="3502080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B03F76F6-DACA-22AD-30E9-1F07C7C0FB31}"/>
              </a:ext>
            </a:extLst>
          </p:cNvPr>
          <p:cNvSpPr/>
          <p:nvPr/>
        </p:nvSpPr>
        <p:spPr>
          <a:xfrm>
            <a:off x="8894618" y="1608581"/>
            <a:ext cx="3297382" cy="47057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4" name="Slide Number Placeholder 5">
            <a:extLst>
              <a:ext uri="{FF2B5EF4-FFF2-40B4-BE49-F238E27FC236}">
                <a16:creationId xmlns:a16="http://schemas.microsoft.com/office/drawing/2014/main" id="{EF170710-4B0B-96C6-FC50-2C4C63954285}"/>
              </a:ext>
            </a:extLst>
          </p:cNvPr>
          <p:cNvSpPr txBox="1">
            <a:spLocks/>
          </p:cNvSpPr>
          <p:nvPr/>
        </p:nvSpPr>
        <p:spPr>
          <a:xfrm>
            <a:off x="10476810" y="6578723"/>
            <a:ext cx="1537644" cy="18097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200" b="0" i="0" u="none" strike="noStrike" kern="1200" cap="none" spc="0" normalizeH="0" baseline="0" noProof="0" smtClean="0">
                <a:ln>
                  <a:noFill/>
                </a:ln>
                <a:solidFill>
                  <a:srgbClr val="D8E1E5">
                    <a:lumMod val="10000"/>
                  </a:srgbClr>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D8E1E5">
                  <a:lumMod val="10000"/>
                </a:srgbClr>
              </a:solidFill>
              <a:effectLst/>
              <a:uLnTx/>
              <a:uFillTx/>
              <a:latin typeface="Arial"/>
              <a:ea typeface="+mn-ea"/>
              <a:cs typeface="+mn-cs"/>
            </a:endParaRPr>
          </a:p>
        </p:txBody>
      </p:sp>
      <p:sp>
        <p:nvSpPr>
          <p:cNvPr id="6" name="Title 5">
            <a:extLst>
              <a:ext uri="{FF2B5EF4-FFF2-40B4-BE49-F238E27FC236}">
                <a16:creationId xmlns:a16="http://schemas.microsoft.com/office/drawing/2014/main" id="{662AF103-AF48-1E47-A20A-B2D8A74D8A89}"/>
              </a:ext>
            </a:extLst>
          </p:cNvPr>
          <p:cNvSpPr txBox="1">
            <a:spLocks/>
          </p:cNvSpPr>
          <p:nvPr/>
        </p:nvSpPr>
        <p:spPr>
          <a:xfrm>
            <a:off x="661444" y="424786"/>
            <a:ext cx="10916465" cy="8255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300" b="1" kern="1200" cap="none" spc="0" baseline="0">
                <a:solidFill>
                  <a:schemeClr val="tx1"/>
                </a:solidFill>
                <a:latin typeface="Noto Sans ExtraBold" panose="020B0502040504020204" pitchFamily="34" charset="0"/>
                <a:ea typeface="Noto Sans ExtraBold" panose="020B0502040504020204" pitchFamily="34" charset="0"/>
                <a:cs typeface="Noto Sans ExtraBold" panose="020B0502040504020204" pitchFamily="34" charset="0"/>
              </a:defRPr>
            </a:lvl1pPr>
          </a:lstStyle>
          <a:p>
            <a:pPr marL="0" marR="0" lvl="0" indent="0" algn="l" defTabSz="914400" rtl="0" eaLnBrk="1" fontAlgn="auto" latinLnBrk="0" hangingPunct="1">
              <a:lnSpc>
                <a:spcPct val="90000"/>
              </a:lnSpc>
              <a:spcBef>
                <a:spcPts val="600"/>
              </a:spcBef>
              <a:spcAft>
                <a:spcPts val="600"/>
              </a:spcAft>
              <a:buClrTx/>
              <a:buSzTx/>
              <a:buFontTx/>
              <a:buNone/>
              <a:tabLst/>
              <a:defRPr/>
            </a:pPr>
            <a:br>
              <a:rPr kumimoji="0" lang="en-US" sz="3300" b="0" i="0" u="none" strike="noStrike" kern="1200" cap="none" spc="0" normalizeH="0" baseline="0" noProof="0">
                <a:ln>
                  <a:noFill/>
                </a:ln>
                <a:solidFill>
                  <a:srgbClr val="2E3192"/>
                </a:solidFill>
                <a:effectLst/>
                <a:uLnTx/>
                <a:uFillTx/>
                <a:latin typeface="Noto Sans" panose="020B0502040504020204" pitchFamily="34" charset="0"/>
                <a:ea typeface="Noto Sans" panose="020B0502040504020204" pitchFamily="34" charset="0"/>
                <a:cs typeface="Noto Sans" panose="020B0502040504020204" pitchFamily="34" charset="0"/>
              </a:rPr>
            </a:br>
            <a:r>
              <a:rPr kumimoji="0" lang="en-US" sz="3300" b="0" i="0" u="none" strike="noStrike" kern="1200" cap="none" spc="0" normalizeH="0" baseline="0" noProof="0">
                <a:ln>
                  <a:noFill/>
                </a:ln>
                <a:solidFill>
                  <a:srgbClr val="2E3192"/>
                </a:solidFill>
                <a:effectLst/>
                <a:uLnTx/>
                <a:uFillTx/>
                <a:latin typeface="Noto Sans ExtraBold" panose="020B0502040504020204" pitchFamily="34" charset="0"/>
                <a:ea typeface="Noto Sans ExtraBold" panose="020B0502040504020204" pitchFamily="34" charset="0"/>
                <a:cs typeface="Noto Sans ExtraBold" panose="020B0502040504020204" pitchFamily="34" charset="0"/>
              </a:rPr>
              <a:t>Hunger emergency continues</a:t>
            </a:r>
            <a:endParaRPr kumimoji="0" lang="en-US" sz="3300" b="1" i="0" u="none" strike="noStrike" kern="1200" cap="none" spc="0" normalizeH="0" baseline="0" noProof="0">
              <a:ln>
                <a:noFill/>
              </a:ln>
              <a:solidFill>
                <a:srgbClr val="2E3192"/>
              </a:solidFill>
              <a:effectLst/>
              <a:uLnTx/>
              <a:uFillTx/>
              <a:latin typeface="Noto Sans ExtraBold" panose="020B0502040504020204" pitchFamily="34" charset="0"/>
              <a:ea typeface="Noto Sans ExtraBold" panose="020B0502040504020204" pitchFamily="34" charset="0"/>
              <a:cs typeface="Noto Sans ExtraBold" panose="020B0502040504020204" pitchFamily="34" charset="0"/>
            </a:endParaRPr>
          </a:p>
        </p:txBody>
      </p:sp>
      <p:grpSp>
        <p:nvGrpSpPr>
          <p:cNvPr id="12" name="Group 11">
            <a:extLst>
              <a:ext uri="{FF2B5EF4-FFF2-40B4-BE49-F238E27FC236}">
                <a16:creationId xmlns:a16="http://schemas.microsoft.com/office/drawing/2014/main" id="{51E62F75-4487-9B8D-B99D-69E7127DC08B}"/>
              </a:ext>
            </a:extLst>
          </p:cNvPr>
          <p:cNvGrpSpPr/>
          <p:nvPr/>
        </p:nvGrpSpPr>
        <p:grpSpPr>
          <a:xfrm>
            <a:off x="7624270" y="2228156"/>
            <a:ext cx="4047158" cy="3944044"/>
            <a:chOff x="7530751" y="2155419"/>
            <a:chExt cx="4047158" cy="3944044"/>
          </a:xfrm>
        </p:grpSpPr>
        <p:sp>
          <p:nvSpPr>
            <p:cNvPr id="7" name="Isosceles Triangle 6">
              <a:extLst>
                <a:ext uri="{FF2B5EF4-FFF2-40B4-BE49-F238E27FC236}">
                  <a16:creationId xmlns:a16="http://schemas.microsoft.com/office/drawing/2014/main" id="{536B04C2-7818-0066-4477-7DC0996D0C6D}"/>
                </a:ext>
              </a:extLst>
            </p:cNvPr>
            <p:cNvSpPr/>
            <p:nvPr/>
          </p:nvSpPr>
          <p:spPr>
            <a:xfrm>
              <a:off x="8136081" y="2524989"/>
              <a:ext cx="1901536" cy="1496291"/>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8" name="Rectangle: Rounded Corners 7">
              <a:extLst>
                <a:ext uri="{FF2B5EF4-FFF2-40B4-BE49-F238E27FC236}">
                  <a16:creationId xmlns:a16="http://schemas.microsoft.com/office/drawing/2014/main" id="{A887548E-FF8D-5383-4F40-3D229753E55B}"/>
                </a:ext>
              </a:extLst>
            </p:cNvPr>
            <p:cNvSpPr/>
            <p:nvPr/>
          </p:nvSpPr>
          <p:spPr>
            <a:xfrm rot="18035737">
              <a:off x="7687192" y="3040751"/>
              <a:ext cx="1844633" cy="29992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9" name="Rectangle: Rounded Corners 8">
              <a:extLst>
                <a:ext uri="{FF2B5EF4-FFF2-40B4-BE49-F238E27FC236}">
                  <a16:creationId xmlns:a16="http://schemas.microsoft.com/office/drawing/2014/main" id="{1940A85C-12A6-BBB3-1B4F-A99983EA804F}"/>
                </a:ext>
              </a:extLst>
            </p:cNvPr>
            <p:cNvSpPr/>
            <p:nvPr/>
          </p:nvSpPr>
          <p:spPr>
            <a:xfrm rot="13489427">
              <a:off x="7799807" y="5016595"/>
              <a:ext cx="977416" cy="45717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10" name="Rectangle: Rounded Corners 9">
              <a:extLst>
                <a:ext uri="{FF2B5EF4-FFF2-40B4-BE49-F238E27FC236}">
                  <a16:creationId xmlns:a16="http://schemas.microsoft.com/office/drawing/2014/main" id="{A4E728D5-7CB8-ECCD-25B3-C061EE4611D8}"/>
                </a:ext>
              </a:extLst>
            </p:cNvPr>
            <p:cNvSpPr/>
            <p:nvPr/>
          </p:nvSpPr>
          <p:spPr>
            <a:xfrm rot="19989385">
              <a:off x="8283341" y="4496250"/>
              <a:ext cx="977416" cy="78228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11" name="Oval 10">
              <a:extLst>
                <a:ext uri="{FF2B5EF4-FFF2-40B4-BE49-F238E27FC236}">
                  <a16:creationId xmlns:a16="http://schemas.microsoft.com/office/drawing/2014/main" id="{E08FCC32-F1DD-55FF-3F6E-EAF032D37658}"/>
                </a:ext>
              </a:extLst>
            </p:cNvPr>
            <p:cNvSpPr/>
            <p:nvPr/>
          </p:nvSpPr>
          <p:spPr>
            <a:xfrm>
              <a:off x="8310765" y="4317719"/>
              <a:ext cx="1471028" cy="95030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pic>
          <p:nvPicPr>
            <p:cNvPr id="5" name="Picture 4">
              <a:extLst>
                <a:ext uri="{FF2B5EF4-FFF2-40B4-BE49-F238E27FC236}">
                  <a16:creationId xmlns:a16="http://schemas.microsoft.com/office/drawing/2014/main" id="{25B7BA69-E99B-EC4B-8342-080957AB6073}"/>
                </a:ext>
              </a:extLst>
            </p:cNvPr>
            <p:cNvPicPr>
              <a:picLocks noChangeAspect="1"/>
            </p:cNvPicPr>
            <p:nvPr/>
          </p:nvPicPr>
          <p:blipFill rotWithShape="1">
            <a:blip r:embed="rId3">
              <a:extLst>
                <a:ext uri="{28A0092B-C50C-407E-A947-70E740481C1C}">
                  <a14:useLocalDpi xmlns:a14="http://schemas.microsoft.com/office/drawing/2010/main" val="0"/>
                </a:ext>
              </a:extLst>
            </a:blip>
            <a:srcRect l="3409" t="2273" r="69830" b="51364"/>
            <a:stretch/>
          </p:blipFill>
          <p:spPr>
            <a:xfrm>
              <a:off x="7530751" y="2155419"/>
              <a:ext cx="4047158" cy="3944044"/>
            </a:xfrm>
            <a:prstGeom prst="rect">
              <a:avLst/>
            </a:prstGeom>
          </p:spPr>
        </p:pic>
      </p:grpSp>
      <p:sp>
        <p:nvSpPr>
          <p:cNvPr id="14" name="TextBox 13">
            <a:extLst>
              <a:ext uri="{FF2B5EF4-FFF2-40B4-BE49-F238E27FC236}">
                <a16:creationId xmlns:a16="http://schemas.microsoft.com/office/drawing/2014/main" id="{60015C8B-AC84-5B1F-E432-CF9FF31F8ACC}"/>
              </a:ext>
            </a:extLst>
          </p:cNvPr>
          <p:cNvSpPr txBox="1"/>
          <p:nvPr/>
        </p:nvSpPr>
        <p:spPr>
          <a:xfrm>
            <a:off x="661444" y="1577759"/>
            <a:ext cx="6097978" cy="3922612"/>
          </a:xfrm>
          <a:prstGeom prst="rect">
            <a:avLst/>
          </a:prstGeom>
          <a:noFill/>
        </p:spPr>
        <p:txBody>
          <a:bodyPr wrap="square">
            <a:spAutoFit/>
          </a:bodyPr>
          <a:lstStyle/>
          <a:p>
            <a:pPr>
              <a:lnSpc>
                <a:spcPct val="114999"/>
              </a:lnSpc>
              <a:spcAft>
                <a:spcPts val="2400"/>
              </a:spcAft>
              <a:defRPr/>
            </a:pPr>
            <a:r>
              <a:rPr lang="en-US" sz="2000">
                <a:solidFill>
                  <a:schemeClr val="tx2"/>
                </a:solidFill>
                <a:latin typeface="Noto Sans" panose="020B0502040504020204" pitchFamily="34" charset="0"/>
                <a:ea typeface="Noto Sans" panose="020B0502040504020204" pitchFamily="34" charset="0"/>
                <a:cs typeface="Noto Sans" panose="020B0502040504020204" pitchFamily="34" charset="0"/>
              </a:rPr>
              <a:t>Governor confirmed on Nov. 7 that the </a:t>
            </a:r>
            <a:r>
              <a:rPr lang="en-US" sz="2000" b="1">
                <a:solidFill>
                  <a:schemeClr val="tx2"/>
                </a:solidFill>
                <a:latin typeface="Noto Sans" panose="020B0502040504020204" pitchFamily="34" charset="0"/>
                <a:ea typeface="Noto Sans" panose="020B0502040504020204" pitchFamily="34" charset="0"/>
                <a:cs typeface="Noto Sans" panose="020B0502040504020204" pitchFamily="34" charset="0"/>
              </a:rPr>
              <a:t>emergency declaration remains in place </a:t>
            </a:r>
          </a:p>
          <a:p>
            <a:pPr>
              <a:lnSpc>
                <a:spcPct val="114999"/>
              </a:lnSpc>
              <a:spcAft>
                <a:spcPts val="2400"/>
              </a:spcAft>
              <a:defRPr/>
            </a:pPr>
            <a:r>
              <a:rPr lang="en-US" sz="1800">
                <a:solidFill>
                  <a:schemeClr val="tx2"/>
                </a:solidFill>
                <a:latin typeface="Noto Sans" panose="020B0502040504020204" pitchFamily="34" charset="0"/>
                <a:ea typeface="Noto Sans" panose="020B0502040504020204" pitchFamily="34" charset="0"/>
                <a:cs typeface="Noto Sans" panose="020B0502040504020204" pitchFamily="34" charset="0"/>
              </a:rPr>
              <a:t>ODHS </a:t>
            </a:r>
            <a:r>
              <a:rPr lang="en-US" sz="1800" b="1">
                <a:solidFill>
                  <a:schemeClr val="tx2"/>
                </a:solidFill>
                <a:latin typeface="Noto Sans" panose="020B0502040504020204" pitchFamily="34" charset="0"/>
                <a:ea typeface="Noto Sans" panose="020B0502040504020204" pitchFamily="34" charset="0"/>
                <a:cs typeface="Noto Sans" panose="020B0502040504020204" pitchFamily="34" charset="0"/>
              </a:rPr>
              <a:t>incident management team </a:t>
            </a:r>
            <a:r>
              <a:rPr lang="en-US" sz="1800">
                <a:solidFill>
                  <a:schemeClr val="tx2"/>
                </a:solidFill>
                <a:latin typeface="Noto Sans" panose="020B0502040504020204" pitchFamily="34" charset="0"/>
                <a:ea typeface="Noto Sans" panose="020B0502040504020204" pitchFamily="34" charset="0"/>
                <a:cs typeface="Noto Sans" panose="020B0502040504020204" pitchFamily="34" charset="0"/>
              </a:rPr>
              <a:t>(IMT) coordinating statewide response   </a:t>
            </a:r>
          </a:p>
          <a:p>
            <a:pPr marL="800100" lvl="1" indent="-342900">
              <a:lnSpc>
                <a:spcPct val="114999"/>
              </a:lnSpc>
              <a:spcAft>
                <a:spcPts val="2400"/>
              </a:spcAft>
              <a:buFont typeface="Arial" panose="020B0604020202020204" pitchFamily="34" charset="0"/>
              <a:buChar char="•"/>
              <a:defRPr/>
            </a:pPr>
            <a:r>
              <a:rPr lang="en-US" sz="1800">
                <a:solidFill>
                  <a:schemeClr val="tx2"/>
                </a:solidFill>
                <a:latin typeface="Noto Sans" panose="020B0502040504020204" pitchFamily="34" charset="0"/>
                <a:ea typeface="Noto Sans" panose="020B0502040504020204" pitchFamily="34" charset="0"/>
                <a:cs typeface="Noto Sans" panose="020B0502040504020204" pitchFamily="34" charset="0"/>
              </a:rPr>
              <a:t>$5M to </a:t>
            </a:r>
            <a:r>
              <a:rPr lang="en-US" sz="1800" b="1">
                <a:solidFill>
                  <a:schemeClr val="tx2"/>
                </a:solidFill>
                <a:latin typeface="Noto Sans" panose="020B0502040504020204" pitchFamily="34" charset="0"/>
                <a:ea typeface="Noto Sans" panose="020B0502040504020204" pitchFamily="34" charset="0"/>
                <a:cs typeface="Noto Sans" panose="020B0502040504020204" pitchFamily="34" charset="0"/>
              </a:rPr>
              <a:t>Oregon Food Bank </a:t>
            </a:r>
            <a:r>
              <a:rPr lang="en-US" sz="1800">
                <a:solidFill>
                  <a:schemeClr val="tx2"/>
                </a:solidFill>
                <a:latin typeface="Noto Sans" panose="020B0502040504020204" pitchFamily="34" charset="0"/>
                <a:ea typeface="Noto Sans" panose="020B0502040504020204" pitchFamily="34" charset="0"/>
                <a:cs typeface="Noto Sans" panose="020B0502040504020204" pitchFamily="34" charset="0"/>
              </a:rPr>
              <a:t>network </a:t>
            </a:r>
          </a:p>
          <a:p>
            <a:pPr marL="800100" lvl="1" indent="-342900">
              <a:lnSpc>
                <a:spcPct val="114999"/>
              </a:lnSpc>
              <a:spcAft>
                <a:spcPts val="2400"/>
              </a:spcAft>
              <a:buFont typeface="Arial" panose="020B0604020202020204" pitchFamily="34" charset="0"/>
              <a:buChar char="•"/>
              <a:defRPr/>
            </a:pPr>
            <a:r>
              <a:rPr lang="en-US" sz="1800">
                <a:solidFill>
                  <a:schemeClr val="tx2"/>
                </a:solidFill>
                <a:latin typeface="Noto Sans" panose="020B0502040504020204" pitchFamily="34" charset="0"/>
                <a:ea typeface="Noto Sans" panose="020B0502040504020204" pitchFamily="34" charset="0"/>
                <a:cs typeface="Noto Sans" panose="020B0502040504020204" pitchFamily="34" charset="0"/>
              </a:rPr>
              <a:t>$1M distributed equally across </a:t>
            </a:r>
            <a:r>
              <a:rPr lang="en-US" sz="1800" b="1">
                <a:solidFill>
                  <a:schemeClr val="tx2"/>
                </a:solidFill>
                <a:latin typeface="Noto Sans" panose="020B0502040504020204" pitchFamily="34" charset="0"/>
                <a:ea typeface="Noto Sans" panose="020B0502040504020204" pitchFamily="34" charset="0"/>
                <a:cs typeface="Noto Sans" panose="020B0502040504020204" pitchFamily="34" charset="0"/>
              </a:rPr>
              <a:t>Nine Federally Recognized Tribes </a:t>
            </a:r>
          </a:p>
          <a:p>
            <a:pPr marL="800100" lvl="1" indent="-342900">
              <a:lnSpc>
                <a:spcPct val="114999"/>
              </a:lnSpc>
              <a:spcAft>
                <a:spcPts val="2400"/>
              </a:spcAft>
              <a:buFont typeface="Arial" panose="020B0604020202020204" pitchFamily="34" charset="0"/>
              <a:buChar char="•"/>
              <a:defRPr/>
            </a:pPr>
            <a:r>
              <a:rPr lang="en-US" sz="1800">
                <a:solidFill>
                  <a:schemeClr val="tx2"/>
                </a:solidFill>
                <a:latin typeface="Noto Sans" panose="020B0502040504020204" pitchFamily="34" charset="0"/>
                <a:ea typeface="Noto Sans" panose="020B0502040504020204" pitchFamily="34" charset="0"/>
                <a:cs typeface="Noto Sans" panose="020B0502040504020204" pitchFamily="34" charset="0"/>
              </a:rPr>
              <a:t>Statewide </a:t>
            </a:r>
            <a:r>
              <a:rPr lang="en-US" sz="1800" b="1">
                <a:solidFill>
                  <a:schemeClr val="tx2"/>
                </a:solidFill>
                <a:latin typeface="Noto Sans" panose="020B0502040504020204" pitchFamily="34" charset="0"/>
                <a:ea typeface="Noto Sans" panose="020B0502040504020204" pitchFamily="34" charset="0"/>
                <a:cs typeface="Noto Sans" panose="020B0502040504020204" pitchFamily="34" charset="0"/>
              </a:rPr>
              <a:t>food donation campaign</a:t>
            </a:r>
          </a:p>
        </p:txBody>
      </p:sp>
    </p:spTree>
    <p:extLst>
      <p:ext uri="{BB962C8B-B14F-4D97-AF65-F5344CB8AC3E}">
        <p14:creationId xmlns:p14="http://schemas.microsoft.com/office/powerpoint/2010/main" val="4244098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D0C8C-6B8F-D53E-63D3-764AAB24991E}"/>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98C6FEA-8B39-C71C-848E-5CA9EC811FF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4C646B4-3F5A-8ABE-6939-ACF736F97015}"/>
              </a:ext>
            </a:extLst>
          </p:cNvPr>
          <p:cNvSpPr/>
          <p:nvPr/>
        </p:nvSpPr>
        <p:spPr>
          <a:xfrm>
            <a:off x="0" y="2218975"/>
            <a:ext cx="12192000" cy="3317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6" name="Rectangle 5">
            <a:extLst>
              <a:ext uri="{FF2B5EF4-FFF2-40B4-BE49-F238E27FC236}">
                <a16:creationId xmlns:a16="http://schemas.microsoft.com/office/drawing/2014/main" id="{6E65B5F7-69EC-593A-079D-3B0A8BD60A44}"/>
              </a:ext>
            </a:extLst>
          </p:cNvPr>
          <p:cNvSpPr/>
          <p:nvPr/>
        </p:nvSpPr>
        <p:spPr>
          <a:xfrm>
            <a:off x="646906" y="1581004"/>
            <a:ext cx="5694677" cy="15087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32" name="Rectangle 31">
            <a:extLst>
              <a:ext uri="{FF2B5EF4-FFF2-40B4-BE49-F238E27FC236}">
                <a16:creationId xmlns:a16="http://schemas.microsoft.com/office/drawing/2014/main" id="{30C04B95-FFD5-38EF-0A04-6966C9DE8B57}"/>
              </a:ext>
            </a:extLst>
          </p:cNvPr>
          <p:cNvSpPr/>
          <p:nvPr/>
        </p:nvSpPr>
        <p:spPr>
          <a:xfrm>
            <a:off x="642545" y="3251345"/>
            <a:ext cx="5699038" cy="15087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33" name="Rectangle 32">
            <a:extLst>
              <a:ext uri="{FF2B5EF4-FFF2-40B4-BE49-F238E27FC236}">
                <a16:creationId xmlns:a16="http://schemas.microsoft.com/office/drawing/2014/main" id="{67A6C410-E753-0667-D631-AD785880D966}"/>
              </a:ext>
            </a:extLst>
          </p:cNvPr>
          <p:cNvSpPr/>
          <p:nvPr/>
        </p:nvSpPr>
        <p:spPr>
          <a:xfrm>
            <a:off x="646906" y="4921685"/>
            <a:ext cx="5699037" cy="15476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2" name="Title 1">
            <a:extLst>
              <a:ext uri="{FF2B5EF4-FFF2-40B4-BE49-F238E27FC236}">
                <a16:creationId xmlns:a16="http://schemas.microsoft.com/office/drawing/2014/main" id="{7CA20EBE-9170-04E9-BF0E-0F767AA41FFD}"/>
              </a:ext>
            </a:extLst>
          </p:cNvPr>
          <p:cNvSpPr>
            <a:spLocks noGrp="1"/>
          </p:cNvSpPr>
          <p:nvPr>
            <p:ph type="title"/>
          </p:nvPr>
        </p:nvSpPr>
        <p:spPr>
          <a:xfrm>
            <a:off x="635000" y="400540"/>
            <a:ext cx="11227513" cy="825500"/>
          </a:xfrm>
        </p:spPr>
        <p:txBody>
          <a:bodyPr/>
          <a:lstStyle/>
          <a:p>
            <a:r>
              <a:rPr lang="en-US">
                <a:latin typeface="Noto Sans ExtraBold"/>
              </a:rPr>
              <a:t>Protecting EBT Cards and Benefits  </a:t>
            </a:r>
          </a:p>
        </p:txBody>
      </p:sp>
      <p:sp>
        <p:nvSpPr>
          <p:cNvPr id="5" name="Slide Number Placeholder 4">
            <a:extLst>
              <a:ext uri="{FF2B5EF4-FFF2-40B4-BE49-F238E27FC236}">
                <a16:creationId xmlns:a16="http://schemas.microsoft.com/office/drawing/2014/main" id="{5D4AC7FD-D38A-BE01-82EF-11221DA2306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400" b="0" i="0" u="none" strike="noStrike" kern="1200" cap="none" spc="0" normalizeH="0" baseline="0" noProof="0" smtClean="0">
                <a:ln>
                  <a:noFill/>
                </a:ln>
                <a:solidFill>
                  <a:srgbClr val="2E3192"/>
                </a:solidFill>
                <a:effectLst/>
                <a:uLnTx/>
                <a:uFillTx/>
                <a:latin typeface="Noto Sans" panose="020B0502040504020204" pitchFamily="34" charset="0"/>
                <a:ea typeface="Noto Sans" panose="020B0502040504020204" pitchFamily="34" charset="0"/>
                <a:cs typeface="Noto Sans" panose="020B050204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a:ln>
                <a:noFill/>
              </a:ln>
              <a:solidFill>
                <a:srgbClr val="2E3192"/>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25" name="TextBox 24" descr="A pie chart showing 35% is placed next to the sentence &quot;35% of participating Oregon households have income at or below 50% of the poverty line.&quot; &#10; ">
            <a:extLst>
              <a:ext uri="{FF2B5EF4-FFF2-40B4-BE49-F238E27FC236}">
                <a16:creationId xmlns:a16="http://schemas.microsoft.com/office/drawing/2014/main" id="{8C125FF6-9809-028E-CB1F-5CF12BB4F00B}"/>
              </a:ext>
            </a:extLst>
          </p:cNvPr>
          <p:cNvSpPr txBox="1"/>
          <p:nvPr/>
        </p:nvSpPr>
        <p:spPr>
          <a:xfrm>
            <a:off x="630629" y="5026862"/>
            <a:ext cx="5836104" cy="1033616"/>
          </a:xfrm>
          <a:prstGeom prst="rect">
            <a:avLst/>
          </a:prstGeom>
          <a:noFill/>
        </p:spPr>
        <p:txBody>
          <a:bodyPr wrap="square" lIns="91440" tIns="45720" rIns="91440" bIns="45720" anchor="t">
            <a:spAutoFit/>
          </a:bodyPr>
          <a:lstStyle/>
          <a:p>
            <a:pPr eaLnBrk="1" fontAlgn="auto" hangingPunct="1">
              <a:lnSpc>
                <a:spcPts val="2500"/>
              </a:lnSpc>
              <a:spcBef>
                <a:spcPts val="0"/>
              </a:spcBef>
              <a:spcAft>
                <a:spcPts val="1800"/>
              </a:spcAft>
              <a:buSzPct val="60000"/>
              <a:defRPr/>
            </a:pPr>
            <a:r>
              <a:rPr lang="en-US" sz="1800" dirty="0">
                <a:solidFill>
                  <a:srgbClr val="184E49"/>
                </a:solidFill>
                <a:latin typeface="Noto Sans"/>
                <a:ea typeface="Noto Sans"/>
                <a:cs typeface="Noto Sans"/>
              </a:rPr>
              <a:t>Safety tips for cardholders and downloadable resources for partners in many languages at www.oregon.gov/odhs</a:t>
            </a:r>
            <a:r>
              <a:rPr lang="en-US" dirty="0">
                <a:solidFill>
                  <a:srgbClr val="184E49"/>
                </a:solidFill>
                <a:latin typeface="Noto Sans"/>
                <a:ea typeface="Noto Sans"/>
                <a:cs typeface="Noto Sans"/>
              </a:rPr>
              <a:t>/benefits/pages/protect.aspx</a:t>
            </a:r>
            <a:endParaRPr lang="en-US" sz="1800" i="0" u="none" strike="noStrike" kern="1200" cap="none" spc="0" normalizeH="0" baseline="0" noProof="0" dirty="0">
              <a:ln>
                <a:noFill/>
              </a:ln>
              <a:solidFill>
                <a:srgbClr val="184E49"/>
              </a:solidFill>
              <a:effectLst/>
              <a:uLnTx/>
              <a:uFillTx/>
              <a:latin typeface="Noto Sans"/>
              <a:ea typeface="Noto Sans"/>
              <a:cs typeface="Noto Sans"/>
            </a:endParaRPr>
          </a:p>
        </p:txBody>
      </p:sp>
      <p:sp>
        <p:nvSpPr>
          <p:cNvPr id="7" name="TextBox 6" descr="A pie chart showing 35% is placed next to the sentence &quot;35% of participating Oregon households have income at or below 50% of the poverty line.&quot; &#10; ">
            <a:extLst>
              <a:ext uri="{FF2B5EF4-FFF2-40B4-BE49-F238E27FC236}">
                <a16:creationId xmlns:a16="http://schemas.microsoft.com/office/drawing/2014/main" id="{B7747204-56D4-5337-5A97-04CAA4AD6CE0}"/>
              </a:ext>
            </a:extLst>
          </p:cNvPr>
          <p:cNvSpPr txBox="1"/>
          <p:nvPr/>
        </p:nvSpPr>
        <p:spPr>
          <a:xfrm>
            <a:off x="1095069" y="3493618"/>
            <a:ext cx="4609665" cy="713016"/>
          </a:xfrm>
          <a:prstGeom prst="rect">
            <a:avLst/>
          </a:prstGeom>
          <a:noFill/>
        </p:spPr>
        <p:txBody>
          <a:bodyPr wrap="square" lIns="91440" tIns="45720" rIns="91440" bIns="45720" anchor="t">
            <a:spAutoFit/>
          </a:bodyPr>
          <a:lstStyle/>
          <a:p>
            <a:pPr eaLnBrk="1" fontAlgn="auto" hangingPunct="1">
              <a:lnSpc>
                <a:spcPts val="2500"/>
              </a:lnSpc>
              <a:spcBef>
                <a:spcPts val="0"/>
              </a:spcBef>
              <a:spcAft>
                <a:spcPts val="1800"/>
              </a:spcAft>
              <a:buSzPct val="60000"/>
              <a:defRPr/>
            </a:pPr>
            <a:r>
              <a:rPr lang="en-US" sz="1800">
                <a:solidFill>
                  <a:srgbClr val="184E49"/>
                </a:solidFill>
                <a:latin typeface="Noto Sans"/>
                <a:ea typeface="Noto Sans"/>
                <a:cs typeface="Noto Sans"/>
              </a:rPr>
              <a:t>Stolen SNAP benefits </a:t>
            </a:r>
            <a:r>
              <a:rPr lang="en-US" sz="1800" b="1">
                <a:solidFill>
                  <a:srgbClr val="184E49"/>
                </a:solidFill>
                <a:latin typeface="Noto Sans"/>
                <a:ea typeface="Noto Sans"/>
                <a:cs typeface="Noto Sans"/>
              </a:rPr>
              <a:t>can't</a:t>
            </a:r>
            <a:r>
              <a:rPr lang="en-US" sz="1800">
                <a:solidFill>
                  <a:srgbClr val="184E49"/>
                </a:solidFill>
                <a:latin typeface="Noto Sans"/>
                <a:ea typeface="Noto Sans"/>
                <a:cs typeface="Noto Sans"/>
              </a:rPr>
              <a:t> be replaced. TANF benefits </a:t>
            </a:r>
            <a:r>
              <a:rPr lang="en-US" sz="1800" b="1">
                <a:solidFill>
                  <a:srgbClr val="184E49"/>
                </a:solidFill>
                <a:latin typeface="Noto Sans"/>
                <a:ea typeface="Noto Sans"/>
                <a:cs typeface="Noto Sans"/>
              </a:rPr>
              <a:t>can</a:t>
            </a:r>
            <a:r>
              <a:rPr lang="en-US" sz="1800">
                <a:solidFill>
                  <a:srgbClr val="184E49"/>
                </a:solidFill>
                <a:latin typeface="Noto Sans"/>
                <a:ea typeface="Noto Sans"/>
                <a:cs typeface="Noto Sans"/>
              </a:rPr>
              <a:t> be replaced. </a:t>
            </a:r>
            <a:endParaRPr lang="en-US" sz="18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8" name="TextBox 7" descr="A pie chart showing 35% is placed next to the sentence &quot;35% of participating Oregon households have income at or below 50% of the poverty line.&quot; &#10; ">
            <a:extLst>
              <a:ext uri="{FF2B5EF4-FFF2-40B4-BE49-F238E27FC236}">
                <a16:creationId xmlns:a16="http://schemas.microsoft.com/office/drawing/2014/main" id="{453854C4-56F3-7432-9571-3E2293934AC3}"/>
              </a:ext>
            </a:extLst>
          </p:cNvPr>
          <p:cNvSpPr txBox="1"/>
          <p:nvPr/>
        </p:nvSpPr>
        <p:spPr>
          <a:xfrm>
            <a:off x="1095069" y="1811468"/>
            <a:ext cx="4609665" cy="713016"/>
          </a:xfrm>
          <a:prstGeom prst="rect">
            <a:avLst/>
          </a:prstGeom>
          <a:noFill/>
        </p:spPr>
        <p:txBody>
          <a:bodyPr wrap="square" lIns="91440" tIns="45720" rIns="91440" bIns="45720" anchor="t">
            <a:spAutoFit/>
          </a:bodyPr>
          <a:lstStyle/>
          <a:p>
            <a:pPr eaLnBrk="1" fontAlgn="auto" hangingPunct="1">
              <a:lnSpc>
                <a:spcPts val="2500"/>
              </a:lnSpc>
              <a:spcBef>
                <a:spcPts val="0"/>
              </a:spcBef>
              <a:spcAft>
                <a:spcPts val="1800"/>
              </a:spcAft>
              <a:buSzPct val="60000"/>
              <a:defRPr/>
            </a:pPr>
            <a:r>
              <a:rPr lang="en-US" sz="1800">
                <a:solidFill>
                  <a:srgbClr val="184E49"/>
                </a:solidFill>
                <a:latin typeface="Noto Sans"/>
                <a:ea typeface="Noto Sans"/>
                <a:cs typeface="Noto Sans"/>
              </a:rPr>
              <a:t>Electronic theft of benefits is on the rise nationwide </a:t>
            </a:r>
            <a:endParaRPr lang="en-US" sz="1800" b="0" i="0" u="none" strike="noStrike" kern="1200" cap="none" spc="0" normalizeH="0" baseline="0" noProof="0">
              <a:ln>
                <a:noFill/>
              </a:ln>
              <a:solidFill>
                <a:srgbClr val="184E49"/>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pic>
        <p:nvPicPr>
          <p:cNvPr id="9" name="Picture 8">
            <a:extLst>
              <a:ext uri="{FF2B5EF4-FFF2-40B4-BE49-F238E27FC236}">
                <a16:creationId xmlns:a16="http://schemas.microsoft.com/office/drawing/2014/main" id="{777DD92A-D54A-67A6-4B38-4C5F83DA9103}"/>
              </a:ext>
            </a:extLst>
          </p:cNvPr>
          <p:cNvPicPr>
            <a:picLocks noChangeAspect="1"/>
          </p:cNvPicPr>
          <p:nvPr/>
        </p:nvPicPr>
        <p:blipFill>
          <a:blip r:embed="rId3"/>
          <a:stretch>
            <a:fillRect/>
          </a:stretch>
        </p:blipFill>
        <p:spPr>
          <a:xfrm>
            <a:off x="7053912" y="1416844"/>
            <a:ext cx="4168270" cy="5179220"/>
          </a:xfrm>
          <a:prstGeom prst="rect">
            <a:avLst/>
          </a:prstGeom>
        </p:spPr>
      </p:pic>
    </p:spTree>
    <p:extLst>
      <p:ext uri="{BB962C8B-B14F-4D97-AF65-F5344CB8AC3E}">
        <p14:creationId xmlns:p14="http://schemas.microsoft.com/office/powerpoint/2010/main" val="3985477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0373D83-5939-DE0B-9312-3E7C7BCAB2B2}"/>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A0D5B2C-EB11-E638-9493-A9FFDF7FE16D}"/>
              </a:ext>
            </a:extLst>
          </p:cNvPr>
          <p:cNvSpPr/>
          <p:nvPr/>
        </p:nvSpPr>
        <p:spPr>
          <a:xfrm>
            <a:off x="0" y="210244"/>
            <a:ext cx="11332299" cy="23406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4" name="Title 3">
            <a:extLst>
              <a:ext uri="{FF2B5EF4-FFF2-40B4-BE49-F238E27FC236}">
                <a16:creationId xmlns:a16="http://schemas.microsoft.com/office/drawing/2014/main" id="{A195C999-E430-709C-14ED-8D52A4A3D0BC}"/>
              </a:ext>
            </a:extLst>
          </p:cNvPr>
          <p:cNvSpPr>
            <a:spLocks noGrp="1"/>
          </p:cNvSpPr>
          <p:nvPr>
            <p:ph type="title"/>
          </p:nvPr>
        </p:nvSpPr>
        <p:spPr/>
        <p:txBody>
          <a:bodyPr/>
          <a:lstStyle/>
          <a:p>
            <a:r>
              <a:rPr lang="en-US"/>
              <a:t>Sample title </a:t>
            </a:r>
          </a:p>
        </p:txBody>
      </p:sp>
      <p:sp>
        <p:nvSpPr>
          <p:cNvPr id="5" name="Content Placeholder 4">
            <a:extLst>
              <a:ext uri="{FF2B5EF4-FFF2-40B4-BE49-F238E27FC236}">
                <a16:creationId xmlns:a16="http://schemas.microsoft.com/office/drawing/2014/main" id="{FC2635D3-8D75-431D-3A52-5FD9257A0E64}"/>
              </a:ext>
            </a:extLst>
          </p:cNvPr>
          <p:cNvSpPr>
            <a:spLocks noGrp="1"/>
          </p:cNvSpPr>
          <p:nvPr>
            <p:ph idx="1"/>
          </p:nvPr>
        </p:nvSpPr>
        <p:spPr/>
        <p:txBody>
          <a:bodyPr/>
          <a:lstStyle/>
          <a:p>
            <a:r>
              <a:rPr lang="en-US"/>
              <a:t>Sample content</a:t>
            </a:r>
          </a:p>
        </p:txBody>
      </p:sp>
      <p:sp>
        <p:nvSpPr>
          <p:cNvPr id="3" name="Rectangle 2">
            <a:extLst>
              <a:ext uri="{FF2B5EF4-FFF2-40B4-BE49-F238E27FC236}">
                <a16:creationId xmlns:a16="http://schemas.microsoft.com/office/drawing/2014/main" id="{0E103472-A9FF-5535-0CD7-94804CD931EE}"/>
              </a:ext>
            </a:extLst>
          </p:cNvPr>
          <p:cNvSpPr/>
          <p:nvPr/>
        </p:nvSpPr>
        <p:spPr>
          <a:xfrm>
            <a:off x="0" y="0"/>
            <a:ext cx="7961243"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a:ea typeface="+mn-ea"/>
              <a:cs typeface="+mn-cs"/>
            </a:endParaRPr>
          </a:p>
        </p:txBody>
      </p:sp>
      <p:sp>
        <p:nvSpPr>
          <p:cNvPr id="7" name="TextBox 6">
            <a:extLst>
              <a:ext uri="{FF2B5EF4-FFF2-40B4-BE49-F238E27FC236}">
                <a16:creationId xmlns:a16="http://schemas.microsoft.com/office/drawing/2014/main" id="{C0586F41-3939-E846-F972-D2F0ED62DCC6}"/>
              </a:ext>
            </a:extLst>
          </p:cNvPr>
          <p:cNvSpPr txBox="1"/>
          <p:nvPr/>
        </p:nvSpPr>
        <p:spPr>
          <a:xfrm>
            <a:off x="859701" y="2427382"/>
            <a:ext cx="591441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2E3192"/>
                </a:solidFill>
                <a:effectLst/>
                <a:uLnTx/>
                <a:uFillTx/>
                <a:latin typeface="Noto Sans ExtraBold" panose="020B0604020202020204" charset="0"/>
                <a:ea typeface="Noto Sans ExtraBold" panose="020B0604020202020204" charset="0"/>
                <a:cs typeface="Noto Sans ExtraBold" panose="020B0604020202020204" charset="0"/>
              </a:rPr>
              <a:t>H.R.1 and SNAP</a:t>
            </a:r>
            <a:endParaRPr kumimoji="0" lang="en-US" sz="4000" b="1" i="0" u="none" strike="noStrike" kern="1200" cap="none" spc="0" normalizeH="0" baseline="0" noProof="0">
              <a:ln>
                <a:noFill/>
              </a:ln>
              <a:solidFill>
                <a:srgbClr val="D8E1E5">
                  <a:lumMod val="25000"/>
                </a:srgbClr>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cxnSp>
        <p:nvCxnSpPr>
          <p:cNvPr id="12" name="Straight Connector 11">
            <a:extLst>
              <a:ext uri="{FF2B5EF4-FFF2-40B4-BE49-F238E27FC236}">
                <a16:creationId xmlns:a16="http://schemas.microsoft.com/office/drawing/2014/main" id="{A9CBCAD7-9574-8F2F-9254-1055367C55C8}"/>
              </a:ext>
            </a:extLst>
          </p:cNvPr>
          <p:cNvCxnSpPr>
            <a:cxnSpLocks/>
          </p:cNvCxnSpPr>
          <p:nvPr/>
        </p:nvCxnSpPr>
        <p:spPr>
          <a:xfrm>
            <a:off x="918629" y="3202098"/>
            <a:ext cx="5718477"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8" name="Picture 7" descr="A baby eating from a plate&#10;&#10;Description automatically generated with low confidence">
            <a:extLst>
              <a:ext uri="{FF2B5EF4-FFF2-40B4-BE49-F238E27FC236}">
                <a16:creationId xmlns:a16="http://schemas.microsoft.com/office/drawing/2014/main" id="{6EBDADCA-4D6C-6F4B-B47B-1A31D9350FEA}"/>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40684" t="22457" r="30457" b="11134"/>
          <a:stretch/>
        </p:blipFill>
        <p:spPr>
          <a:xfrm>
            <a:off x="7418231" y="0"/>
            <a:ext cx="4782201" cy="6189845"/>
          </a:xfrm>
          <a:prstGeom prst="rect">
            <a:avLst/>
          </a:prstGeom>
        </p:spPr>
      </p:pic>
      <p:sp>
        <p:nvSpPr>
          <p:cNvPr id="14" name="Rectangle 13">
            <a:extLst>
              <a:ext uri="{FF2B5EF4-FFF2-40B4-BE49-F238E27FC236}">
                <a16:creationId xmlns:a16="http://schemas.microsoft.com/office/drawing/2014/main" id="{4D5054DE-6560-9006-B364-1DD1B7A1EFF4}"/>
              </a:ext>
            </a:extLst>
          </p:cNvPr>
          <p:cNvSpPr/>
          <p:nvPr/>
        </p:nvSpPr>
        <p:spPr>
          <a:xfrm>
            <a:off x="-2" y="6081449"/>
            <a:ext cx="12192001" cy="7968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pic>
        <p:nvPicPr>
          <p:cNvPr id="20" name="Picture 19" descr="Text&#10;&#10;Description automatically generated">
            <a:extLst>
              <a:ext uri="{FF2B5EF4-FFF2-40B4-BE49-F238E27FC236}">
                <a16:creationId xmlns:a16="http://schemas.microsoft.com/office/drawing/2014/main" id="{527D4897-1B44-6B51-DBA5-5C9CC16EED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629" y="6302435"/>
            <a:ext cx="2199890" cy="367870"/>
          </a:xfrm>
          <a:prstGeom prst="rect">
            <a:avLst/>
          </a:prstGeom>
        </p:spPr>
      </p:pic>
      <p:sp>
        <p:nvSpPr>
          <p:cNvPr id="6" name="Slide Number Placeholder 5">
            <a:extLst>
              <a:ext uri="{FF2B5EF4-FFF2-40B4-BE49-F238E27FC236}">
                <a16:creationId xmlns:a16="http://schemas.microsoft.com/office/drawing/2014/main" id="{516F5002-31B5-1F26-6F35-2415132C4FD1}"/>
              </a:ext>
            </a:extLst>
          </p:cNvPr>
          <p:cNvSpPr>
            <a:spLocks noGrp="1"/>
          </p:cNvSpPr>
          <p:nvPr>
            <p:ph type="sldNum" sz="quarter" idx="10"/>
          </p:nvPr>
        </p:nvSpPr>
        <p:spPr/>
        <p:txBody>
          <a:bodyPr/>
          <a:lstStyle/>
          <a:p>
            <a:fld id="{58339581-759F-43B7-B47D-47F906F0E294}" type="slidenum">
              <a:rPr lang="en-US" smtClean="0"/>
              <a:pPr/>
              <a:t>7</a:t>
            </a:fld>
            <a:endParaRPr lang="en-US"/>
          </a:p>
        </p:txBody>
      </p:sp>
    </p:spTree>
    <p:extLst>
      <p:ext uri="{BB962C8B-B14F-4D97-AF65-F5344CB8AC3E}">
        <p14:creationId xmlns:p14="http://schemas.microsoft.com/office/powerpoint/2010/main" val="219355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2D337-4761-7565-6391-50B2FEB2DC30}"/>
              </a:ext>
            </a:extLst>
          </p:cNvPr>
          <p:cNvSpPr>
            <a:spLocks noGrp="1"/>
          </p:cNvSpPr>
          <p:nvPr>
            <p:ph type="title"/>
          </p:nvPr>
        </p:nvSpPr>
        <p:spPr/>
        <p:txBody>
          <a:bodyPr/>
          <a:lstStyle/>
          <a:p>
            <a:r>
              <a:rPr lang="en-US">
                <a:latin typeface="Noto Sans ExtraBold"/>
              </a:rPr>
              <a:t>H.R.1 SNAP notices sent Oct. 15</a:t>
            </a:r>
            <a:endParaRPr lang="en-US"/>
          </a:p>
        </p:txBody>
      </p:sp>
      <p:sp>
        <p:nvSpPr>
          <p:cNvPr id="4" name="Slide Number Placeholder 3">
            <a:extLst>
              <a:ext uri="{FF2B5EF4-FFF2-40B4-BE49-F238E27FC236}">
                <a16:creationId xmlns:a16="http://schemas.microsoft.com/office/drawing/2014/main" id="{B14CDBFE-365E-8934-44DB-ECB9A727DB56}"/>
              </a:ext>
            </a:extLst>
          </p:cNvPr>
          <p:cNvSpPr>
            <a:spLocks noGrp="1"/>
          </p:cNvSpPr>
          <p:nvPr>
            <p:ph type="sldNum" sz="quarter" idx="10"/>
          </p:nvPr>
        </p:nvSpPr>
        <p:spPr/>
        <p:txBody>
          <a:bodyPr/>
          <a:lstStyle/>
          <a:p>
            <a:fld id="{58339581-759F-43B7-B47D-47F906F0E294}" type="slidenum">
              <a:rPr lang="en-US" dirty="0" smtClean="0"/>
              <a:pPr/>
              <a:t>8</a:t>
            </a:fld>
            <a:endParaRPr lang="en-US" dirty="0"/>
          </a:p>
        </p:txBody>
      </p:sp>
      <p:sp>
        <p:nvSpPr>
          <p:cNvPr id="5" name="TextBox 4">
            <a:extLst>
              <a:ext uri="{FF2B5EF4-FFF2-40B4-BE49-F238E27FC236}">
                <a16:creationId xmlns:a16="http://schemas.microsoft.com/office/drawing/2014/main" id="{84EFFFBF-9B48-49B5-DD92-894679DC77BF}"/>
              </a:ext>
            </a:extLst>
          </p:cNvPr>
          <p:cNvSpPr txBox="1"/>
          <p:nvPr/>
        </p:nvSpPr>
        <p:spPr>
          <a:xfrm>
            <a:off x="635001" y="1718610"/>
            <a:ext cx="6578599" cy="5539978"/>
          </a:xfrm>
          <a:prstGeom prst="rect">
            <a:avLst/>
          </a:prstGeom>
          <a:noFill/>
        </p:spPr>
        <p:txBody>
          <a:bodyPr wrap="square" lIns="91440" tIns="45720" rIns="91440" bIns="45720" rtlCol="0" anchor="t">
            <a:spAutoFit/>
          </a:bodyPr>
          <a:lstStyle/>
          <a:p>
            <a:pPr marL="342900" indent="-342900" algn="l">
              <a:spcAft>
                <a:spcPts val="1200"/>
              </a:spcAft>
              <a:buFont typeface="Arial" panose="020B0604020202020204" pitchFamily="34" charset="0"/>
              <a:buChar char="•"/>
            </a:pPr>
            <a:r>
              <a:rPr lang="en-US">
                <a:solidFill>
                  <a:schemeClr val="tx2"/>
                </a:solidFill>
                <a:latin typeface="Noto Sans"/>
                <a:ea typeface="Noto Sans"/>
                <a:cs typeface="Noto Sans"/>
              </a:rPr>
              <a:t>Notice was sent to all individuals who may be required to participate in </a:t>
            </a:r>
            <a:r>
              <a:rPr lang="en-US" b="1">
                <a:solidFill>
                  <a:schemeClr val="tx2"/>
                </a:solidFill>
                <a:latin typeface="Noto Sans"/>
                <a:ea typeface="Noto Sans"/>
                <a:cs typeface="Noto Sans"/>
              </a:rPr>
              <a:t>able-bodied adults without dependents (ABAWD) federal work rules. </a:t>
            </a:r>
          </a:p>
          <a:p>
            <a:pPr marL="800100" lvl="1" indent="-342900">
              <a:buFont typeface="Arial" panose="020B0604020202020204" pitchFamily="34" charset="0"/>
              <a:buChar char="•"/>
            </a:pPr>
            <a:r>
              <a:rPr lang="en-US">
                <a:solidFill>
                  <a:schemeClr val="tx2"/>
                </a:solidFill>
                <a:latin typeface="Noto Sans"/>
                <a:ea typeface="Noto Sans"/>
                <a:cs typeface="Noto Sans"/>
              </a:rPr>
              <a:t>Visit the </a:t>
            </a:r>
            <a:r>
              <a:rPr lang="en-US">
                <a:solidFill>
                  <a:srgbClr val="0070C0"/>
                </a:solidFill>
                <a:latin typeface="Noto Sans"/>
                <a:ea typeface="Noto Sans"/>
                <a:cs typeface="Noto Sans"/>
                <a:hlinkClick r:id="rId3">
                  <a:extLst>
                    <a:ext uri="{A12FA001-AC4F-418D-AE19-62706E023703}">
                      <ahyp:hlinkClr xmlns:ahyp="http://schemas.microsoft.com/office/drawing/2018/hyperlinkcolor" val="tx"/>
                    </a:ext>
                  </a:extLst>
                </a:hlinkClick>
              </a:rPr>
              <a:t>ODHS website </a:t>
            </a:r>
            <a:r>
              <a:rPr lang="en-US">
                <a:solidFill>
                  <a:schemeClr val="tx2"/>
                </a:solidFill>
                <a:latin typeface="Noto Sans"/>
                <a:ea typeface="Noto Sans"/>
                <a:cs typeface="Noto Sans"/>
              </a:rPr>
              <a:t>to learn more about SNAP work rules. </a:t>
            </a:r>
            <a:r>
              <a:rPr lang="en-US">
                <a:solidFill>
                  <a:schemeClr val="tx2"/>
                </a:solidFill>
                <a:latin typeface="Noto Sans"/>
                <a:ea typeface="+mn-lt"/>
                <a:cs typeface="+mn-lt"/>
              </a:rPr>
              <a:t>including a list of ABAWD work rule exemptions under the “Exemptions” tab.</a:t>
            </a:r>
          </a:p>
          <a:p>
            <a:pPr marL="342900" indent="-342900">
              <a:spcAft>
                <a:spcPts val="1200"/>
              </a:spcAft>
              <a:buFont typeface="Arial" panose="020B0604020202020204" pitchFamily="34" charset="0"/>
              <a:buChar char="•"/>
            </a:pPr>
            <a:endParaRPr lang="en-US">
              <a:solidFill>
                <a:schemeClr val="tx2"/>
              </a:solidFill>
              <a:latin typeface="Noto Sans"/>
              <a:ea typeface="Noto Sans"/>
              <a:cs typeface="Noto Sans"/>
            </a:endParaRPr>
          </a:p>
          <a:p>
            <a:pPr marL="342900" indent="-342900" algn="l">
              <a:spcAft>
                <a:spcPts val="1200"/>
              </a:spcAft>
              <a:buFont typeface="Arial" panose="020B0604020202020204" pitchFamily="34" charset="0"/>
              <a:buChar char="•"/>
            </a:pPr>
            <a:r>
              <a:rPr lang="en-US">
                <a:solidFill>
                  <a:schemeClr val="tx2"/>
                </a:solidFill>
                <a:latin typeface="Noto Sans"/>
                <a:ea typeface="Noto Sans"/>
                <a:cs typeface="Noto Sans"/>
              </a:rPr>
              <a:t>Notices were also sent to:</a:t>
            </a:r>
            <a:endParaRPr lang="en-US">
              <a:solidFill>
                <a:schemeClr val="tx2"/>
              </a:solidFill>
            </a:endParaRPr>
          </a:p>
          <a:p>
            <a:pPr marL="800100" lvl="1" indent="-342900">
              <a:spcAft>
                <a:spcPts val="1200"/>
              </a:spcAft>
              <a:buFont typeface="Arial" panose="020B0604020202020204" pitchFamily="34" charset="0"/>
              <a:buChar char="•"/>
            </a:pPr>
            <a:r>
              <a:rPr lang="en-US" b="1">
                <a:solidFill>
                  <a:schemeClr val="tx2"/>
                </a:solidFill>
                <a:latin typeface="Noto Sans"/>
                <a:ea typeface="Noto Sans"/>
                <a:cs typeface="Noto Sans"/>
              </a:rPr>
              <a:t>Lawfully present non-citizens </a:t>
            </a:r>
            <a:r>
              <a:rPr lang="en-US">
                <a:solidFill>
                  <a:schemeClr val="tx2"/>
                </a:solidFill>
                <a:latin typeface="Noto Sans"/>
                <a:ea typeface="Noto Sans"/>
                <a:cs typeface="Noto Sans"/>
              </a:rPr>
              <a:t>facing reduction or ending of their benefits </a:t>
            </a:r>
          </a:p>
          <a:p>
            <a:pPr marL="800100" lvl="1" indent="-342900">
              <a:spcAft>
                <a:spcPts val="1200"/>
              </a:spcAft>
              <a:buFont typeface="Arial" panose="020B0604020202020204" pitchFamily="34" charset="0"/>
              <a:buChar char="•"/>
            </a:pPr>
            <a:r>
              <a:rPr lang="en-US">
                <a:solidFill>
                  <a:schemeClr val="tx2"/>
                </a:solidFill>
                <a:latin typeface="Noto Sans"/>
                <a:ea typeface="Noto Sans"/>
                <a:cs typeface="Noto Sans"/>
              </a:rPr>
              <a:t>People impacted by new federal limits on energy assistance-based </a:t>
            </a:r>
            <a:r>
              <a:rPr kumimoji="0" lang="en-US" b="1" i="0" u="none" strike="noStrike" kern="1200" cap="none" spc="0" normalizeH="0" baseline="0" noProof="0">
                <a:ln>
                  <a:noFill/>
                </a:ln>
                <a:solidFill>
                  <a:schemeClr val="tx2"/>
                </a:solidFill>
                <a:effectLst/>
                <a:uLnTx/>
                <a:uFillTx/>
                <a:latin typeface="Noto Sans"/>
                <a:ea typeface="Noto Sans"/>
                <a:cs typeface="Noto Sans"/>
              </a:rPr>
              <a:t>Standard Utility Allowance.</a:t>
            </a:r>
            <a:r>
              <a:rPr lang="en-US" b="1">
                <a:solidFill>
                  <a:schemeClr val="tx2"/>
                </a:solidFill>
                <a:latin typeface="Noto Sans"/>
                <a:ea typeface="Noto Sans"/>
                <a:cs typeface="Noto Sans"/>
              </a:rPr>
              <a:t> </a:t>
            </a:r>
          </a:p>
          <a:p>
            <a:endParaRPr lang="en-US">
              <a:solidFill>
                <a:schemeClr val="tx2"/>
              </a:solidFill>
              <a:latin typeface="Verdana"/>
              <a:ea typeface="Verdana"/>
              <a:cs typeface="Noto Sans"/>
            </a:endParaRPr>
          </a:p>
          <a:p>
            <a:pPr marL="342900" indent="-342900" algn="l">
              <a:spcAft>
                <a:spcPts val="1200"/>
              </a:spcAft>
              <a:buFont typeface="Arial" panose="020B0604020202020204" pitchFamily="34" charset="0"/>
              <a:buChar char="•"/>
            </a:pPr>
            <a:endParaRPr lang="en-US" sz="2000" b="1">
              <a:solidFill>
                <a:schemeClr val="tx2"/>
              </a:solidFill>
              <a:latin typeface="Noto Sans" panose="020B0502040504020204" pitchFamily="34" charset="0"/>
              <a:ea typeface="Noto Sans" panose="020B0502040504020204" pitchFamily="34" charset="0"/>
              <a:cs typeface="Noto Sans" panose="020B0502040504020204" pitchFamily="34" charset="0"/>
            </a:endParaRPr>
          </a:p>
          <a:p>
            <a:pPr marL="342900" indent="-342900" algn="l">
              <a:buFont typeface="Arial" panose="020B0604020202020204" pitchFamily="34" charset="0"/>
              <a:buChar char="•"/>
            </a:pPr>
            <a:endParaRPr lang="en-US" sz="2000">
              <a:solidFill>
                <a:schemeClr val="tx2"/>
              </a:solidFill>
              <a:latin typeface="Noto Sans" panose="020B0502040504020204" pitchFamily="34" charset="0"/>
              <a:ea typeface="Noto Sans" panose="020B0502040504020204" pitchFamily="34" charset="0"/>
              <a:cs typeface="Noto Sans" panose="020B0502040504020204" pitchFamily="34" charset="0"/>
            </a:endParaRPr>
          </a:p>
          <a:p>
            <a:pPr marL="342900" indent="-342900">
              <a:buFont typeface="Arial" panose="020B0604020202020204" pitchFamily="34" charset="0"/>
              <a:buChar char="•"/>
            </a:pPr>
            <a:endParaRPr lang="en-US" sz="2000">
              <a:solidFill>
                <a:schemeClr val="tx2"/>
              </a:solidFill>
              <a:latin typeface="Noto Sans" panose="020B0502040504020204" pitchFamily="34" charset="0"/>
              <a:ea typeface="Noto Sans" panose="020B0502040504020204" pitchFamily="34" charset="0"/>
              <a:cs typeface="Noto Sans" panose="020B0502040504020204" pitchFamily="34" charset="0"/>
            </a:endParaRPr>
          </a:p>
        </p:txBody>
      </p:sp>
      <p:sp>
        <p:nvSpPr>
          <p:cNvPr id="6" name="Rectangle 5">
            <a:extLst>
              <a:ext uri="{FF2B5EF4-FFF2-40B4-BE49-F238E27FC236}">
                <a16:creationId xmlns:a16="http://schemas.microsoft.com/office/drawing/2014/main" id="{E058BD1A-15CF-2317-D85C-1633CDF93001}"/>
              </a:ext>
            </a:extLst>
          </p:cNvPr>
          <p:cNvSpPr/>
          <p:nvPr/>
        </p:nvSpPr>
        <p:spPr>
          <a:xfrm>
            <a:off x="9334500" y="1841500"/>
            <a:ext cx="2857500" cy="4127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pic>
        <p:nvPicPr>
          <p:cNvPr id="7" name="Picture 6" descr="A picture containing icon&#10;&#10;Description automatically generated">
            <a:extLst>
              <a:ext uri="{FF2B5EF4-FFF2-40B4-BE49-F238E27FC236}">
                <a16:creationId xmlns:a16="http://schemas.microsoft.com/office/drawing/2014/main" id="{7DC8F2AA-ED86-5A66-5BB0-A827A644221E}"/>
              </a:ext>
            </a:extLst>
          </p:cNvPr>
          <p:cNvPicPr>
            <a:picLocks noChangeAspect="1"/>
          </p:cNvPicPr>
          <p:nvPr/>
        </p:nvPicPr>
        <p:blipFill rotWithShape="1">
          <a:blip r:embed="rId4">
            <a:extLst>
              <a:ext uri="{28A0092B-C50C-407E-A947-70E740481C1C}">
                <a14:useLocalDpi xmlns:a14="http://schemas.microsoft.com/office/drawing/2010/main" val="0"/>
              </a:ext>
            </a:extLst>
          </a:blip>
          <a:srcRect l="67500" t="37984" r="4244" b="15039"/>
          <a:stretch/>
        </p:blipFill>
        <p:spPr>
          <a:xfrm>
            <a:off x="7729870" y="2255626"/>
            <a:ext cx="3444949" cy="3221666"/>
          </a:xfrm>
          <a:prstGeom prst="rect">
            <a:avLst/>
          </a:prstGeom>
        </p:spPr>
      </p:pic>
    </p:spTree>
    <p:extLst>
      <p:ext uri="{BB962C8B-B14F-4D97-AF65-F5344CB8AC3E}">
        <p14:creationId xmlns:p14="http://schemas.microsoft.com/office/powerpoint/2010/main" val="351720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E6B7951-51EC-C2B6-8ECD-2D0EA77AFAC2}"/>
              </a:ext>
            </a:extLst>
          </p:cNvPr>
          <p:cNvSpPr/>
          <p:nvPr/>
        </p:nvSpPr>
        <p:spPr>
          <a:xfrm>
            <a:off x="5878817" y="3918002"/>
            <a:ext cx="6313183" cy="158241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9" name="Arrow: Right 8">
            <a:extLst>
              <a:ext uri="{FF2B5EF4-FFF2-40B4-BE49-F238E27FC236}">
                <a16:creationId xmlns:a16="http://schemas.microsoft.com/office/drawing/2014/main" id="{43266C07-57F5-47C9-886E-4EF1E20820A9}"/>
              </a:ext>
            </a:extLst>
          </p:cNvPr>
          <p:cNvSpPr/>
          <p:nvPr/>
        </p:nvSpPr>
        <p:spPr>
          <a:xfrm>
            <a:off x="6725488" y="4188487"/>
            <a:ext cx="1543050" cy="8255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60" name="Slide Number Placeholder 5">
            <a:extLst>
              <a:ext uri="{FF2B5EF4-FFF2-40B4-BE49-F238E27FC236}">
                <a16:creationId xmlns:a16="http://schemas.microsoft.com/office/drawing/2014/main" id="{9B968683-0251-4BAB-91EB-D8811616BE26}"/>
              </a:ext>
            </a:extLst>
          </p:cNvPr>
          <p:cNvSpPr>
            <a:spLocks noGrp="1"/>
          </p:cNvSpPr>
          <p:nvPr>
            <p:ph type="sldNum" sz="quarter" idx="12"/>
          </p:nvPr>
        </p:nvSpPr>
        <p:spPr>
          <a:xfrm>
            <a:off x="10476810" y="6578723"/>
            <a:ext cx="1537644" cy="18097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200" b="0" i="0" u="none" strike="noStrike" kern="1200" cap="none" spc="0" normalizeH="0" baseline="0" noProof="0" smtClean="0">
                <a:ln>
                  <a:noFill/>
                </a:ln>
                <a:solidFill>
                  <a:srgbClr val="2E3192"/>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2D2A30"/>
              </a:solidFill>
              <a:effectLst/>
              <a:uLnTx/>
              <a:uFillTx/>
              <a:latin typeface="Arial"/>
              <a:ea typeface="+mn-ea"/>
              <a:cs typeface="+mn-cs"/>
            </a:endParaRPr>
          </a:p>
        </p:txBody>
      </p:sp>
      <p:sp>
        <p:nvSpPr>
          <p:cNvPr id="6" name="Title 5">
            <a:extLst>
              <a:ext uri="{FF2B5EF4-FFF2-40B4-BE49-F238E27FC236}">
                <a16:creationId xmlns:a16="http://schemas.microsoft.com/office/drawing/2014/main" id="{71D6F905-8AAE-50CD-F06A-ECFCFA33F551}"/>
              </a:ext>
            </a:extLst>
          </p:cNvPr>
          <p:cNvSpPr>
            <a:spLocks noGrp="1"/>
          </p:cNvSpPr>
          <p:nvPr>
            <p:ph type="title"/>
          </p:nvPr>
        </p:nvSpPr>
        <p:spPr>
          <a:xfrm>
            <a:off x="637767" y="537657"/>
            <a:ext cx="11060982" cy="1147265"/>
          </a:xfrm>
        </p:spPr>
        <p:txBody>
          <a:bodyPr/>
          <a:lstStyle/>
          <a:p>
            <a:pPr>
              <a:spcBef>
                <a:spcPts val="600"/>
              </a:spcBef>
              <a:spcAft>
                <a:spcPts val="600"/>
              </a:spcAft>
            </a:pPr>
            <a:br>
              <a:rPr lang="en-US" b="0" dirty="0"/>
            </a:br>
            <a:br>
              <a:rPr lang="en-US" b="0" dirty="0"/>
            </a:br>
            <a:br>
              <a:rPr lang="en-US" b="0" dirty="0"/>
            </a:br>
            <a:r>
              <a:rPr lang="en-US" b="0" dirty="0">
                <a:latin typeface="Noto Sans ExtraBold"/>
                <a:ea typeface="Noto Sans ExtraBold"/>
                <a:cs typeface="Noto Sans ExtraBold"/>
              </a:rPr>
              <a:t>Able-bodied adults without dependents work rules</a:t>
            </a:r>
            <a:br>
              <a:rPr lang="en-US" b="0" dirty="0"/>
            </a:br>
            <a:endParaRPr lang="en-US" b="0"/>
          </a:p>
        </p:txBody>
      </p:sp>
      <p:graphicFrame>
        <p:nvGraphicFramePr>
          <p:cNvPr id="4" name="Table 3">
            <a:extLst>
              <a:ext uri="{FF2B5EF4-FFF2-40B4-BE49-F238E27FC236}">
                <a16:creationId xmlns:a16="http://schemas.microsoft.com/office/drawing/2014/main" id="{6B4ED306-109F-4475-510F-1BB4B3AE8BD7}"/>
              </a:ext>
            </a:extLst>
          </p:cNvPr>
          <p:cNvGraphicFramePr>
            <a:graphicFrameLocks noGrp="1"/>
          </p:cNvGraphicFramePr>
          <p:nvPr/>
        </p:nvGraphicFramePr>
        <p:xfrm>
          <a:off x="0" y="1651758"/>
          <a:ext cx="7518400" cy="5206241"/>
        </p:xfrm>
        <a:graphic>
          <a:graphicData uri="http://schemas.openxmlformats.org/drawingml/2006/table">
            <a:tbl>
              <a:tblPr/>
              <a:tblGrid>
                <a:gridCol w="1704622">
                  <a:extLst>
                    <a:ext uri="{9D8B030D-6E8A-4147-A177-3AD203B41FA5}">
                      <a16:colId xmlns:a16="http://schemas.microsoft.com/office/drawing/2014/main" val="2521971760"/>
                    </a:ext>
                  </a:extLst>
                </a:gridCol>
                <a:gridCol w="5813778">
                  <a:extLst>
                    <a:ext uri="{9D8B030D-6E8A-4147-A177-3AD203B41FA5}">
                      <a16:colId xmlns:a16="http://schemas.microsoft.com/office/drawing/2014/main" val="3646178762"/>
                    </a:ext>
                  </a:extLst>
                </a:gridCol>
              </a:tblGrid>
              <a:tr h="1036069">
                <a:tc>
                  <a:txBody>
                    <a:bodyPr/>
                    <a:lstStyle/>
                    <a:p>
                      <a:pPr algn="ctr" rtl="0" fontAlgn="base"/>
                      <a:r>
                        <a:rPr lang="en-US" sz="1600" b="1" i="0">
                          <a:solidFill>
                            <a:schemeClr val="bg1"/>
                          </a:solidFill>
                          <a:effectLst/>
                          <a:latin typeface="Noto Sans"/>
                          <a:ea typeface="Noto Sans"/>
                          <a:cs typeface="Noto Sans"/>
                        </a:rPr>
                        <a:t>Effective ate</a:t>
                      </a:r>
                    </a:p>
                  </a:txBody>
                  <a:tcPr anchor="ctr">
                    <a:lnL w="12700"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base"/>
                      <a:r>
                        <a:rPr lang="en-US" sz="1600" b="1" i="0">
                          <a:solidFill>
                            <a:schemeClr val="bg1"/>
                          </a:solidFill>
                          <a:effectLst/>
                          <a:latin typeface="Noto Sans"/>
                          <a:ea typeface="Noto Sans"/>
                          <a:cs typeface="Noto Sans"/>
                        </a:rPr>
                        <a:t>Description</a:t>
                      </a:r>
                      <a:r>
                        <a:rPr lang="en-US" sz="1600" b="0" i="0">
                          <a:solidFill>
                            <a:schemeClr val="bg1"/>
                          </a:solidFill>
                          <a:effectLst/>
                          <a:latin typeface="Noto Sans"/>
                          <a:ea typeface="Noto Sans"/>
                          <a:cs typeface="Noto Sans"/>
                        </a:rPr>
                        <a:t> </a:t>
                      </a:r>
                    </a:p>
                  </a:txBody>
                  <a:tcPr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66356925"/>
                  </a:ext>
                </a:extLst>
              </a:tr>
              <a:tr h="4170172">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800" b="1" i="0">
                          <a:solidFill>
                            <a:schemeClr val="tx2"/>
                          </a:solidFill>
                          <a:effectLst/>
                          <a:latin typeface="Noto Sans"/>
                          <a:ea typeface="Noto Sans"/>
                          <a:cs typeface="Noto Sans"/>
                        </a:rPr>
                        <a:t>July 4, 2025</a:t>
                      </a:r>
                      <a:endParaRPr lang="en-US" sz="1800" b="1" i="0">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US" sz="1000" b="0" i="0">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a:txBody>
                  <a:tcPr anchor="ctr">
                    <a:lnL w="12700"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8F9"/>
                    </a:solidFill>
                  </a:tcPr>
                </a:tc>
                <a:tc>
                  <a:txBody>
                    <a:bodyPr/>
                    <a:lstStyle/>
                    <a:p>
                      <a:pPr algn="l" rtl="0" fontAlgn="base"/>
                      <a:r>
                        <a:rPr lang="en-US" sz="1800" b="1" i="0">
                          <a:solidFill>
                            <a:schemeClr val="tx2"/>
                          </a:solidFill>
                          <a:effectLst/>
                          <a:latin typeface="Noto Sans"/>
                          <a:ea typeface="Noto Sans"/>
                          <a:cs typeface="Noto Sans"/>
                        </a:rPr>
                        <a:t>Changes able-bodied adults without dependents </a:t>
                      </a:r>
                      <a:br>
                        <a:rPr lang="en-US" sz="1800" b="1" i="0">
                          <a:solidFill>
                            <a:srgbClr val="184E49"/>
                          </a:solidFill>
                          <a:effectLst/>
                          <a:latin typeface="Noto Sans"/>
                          <a:ea typeface="Noto Sans"/>
                          <a:cs typeface="Noto Sans"/>
                        </a:rPr>
                      </a:br>
                      <a:r>
                        <a:rPr lang="en-US" sz="1800" b="1" i="0">
                          <a:solidFill>
                            <a:schemeClr val="tx2"/>
                          </a:solidFill>
                          <a:effectLst/>
                          <a:latin typeface="Noto Sans"/>
                          <a:ea typeface="Noto Sans"/>
                          <a:cs typeface="Noto Sans"/>
                        </a:rPr>
                        <a:t>(ABAWD) age range </a:t>
                      </a:r>
                      <a:r>
                        <a:rPr lang="en-US" sz="1800" b="0" i="0">
                          <a:solidFill>
                            <a:schemeClr val="tx2"/>
                          </a:solidFill>
                          <a:effectLst/>
                          <a:latin typeface="Noto Sans"/>
                          <a:ea typeface="Noto Sans"/>
                          <a:cs typeface="Noto Sans"/>
                        </a:rPr>
                        <a:t>to 18 through 64 (previously 18 through 54)</a:t>
                      </a:r>
                    </a:p>
                    <a:p>
                      <a:pPr algn="l" rtl="0" fontAlgn="base"/>
                      <a:endParaRPr lang="en-US" sz="1800" b="0" i="0">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a:p>
                      <a:pPr algn="l" rtl="0" fontAlgn="base"/>
                      <a:r>
                        <a:rPr lang="en-US" sz="1800" b="1" i="0">
                          <a:solidFill>
                            <a:schemeClr val="tx2"/>
                          </a:solidFill>
                          <a:effectLst/>
                          <a:latin typeface="Noto Sans"/>
                          <a:ea typeface="Noto Sans"/>
                          <a:cs typeface="Noto Sans"/>
                        </a:rPr>
                        <a:t>Changes dependent child exception </a:t>
                      </a:r>
                      <a:r>
                        <a:rPr lang="en-US" sz="1800" b="0" i="0">
                          <a:solidFill>
                            <a:schemeClr val="tx2"/>
                          </a:solidFill>
                          <a:effectLst/>
                          <a:latin typeface="Noto Sans"/>
                          <a:ea typeface="Noto Sans"/>
                          <a:cs typeface="Noto Sans"/>
                        </a:rPr>
                        <a:t>to those under the age of 14 (previously 18). </a:t>
                      </a:r>
                    </a:p>
                    <a:p>
                      <a:pPr algn="l" rtl="0" fontAlgn="base"/>
                      <a:endParaRPr lang="en-US" sz="1800" b="0" i="0">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a:p>
                      <a:pPr algn="l" rtl="0" fontAlgn="base"/>
                      <a:r>
                        <a:rPr lang="en-US" sz="1800" b="1" i="0">
                          <a:solidFill>
                            <a:schemeClr val="tx2"/>
                          </a:solidFill>
                          <a:effectLst/>
                          <a:latin typeface="Noto Sans"/>
                          <a:ea typeface="Noto Sans"/>
                          <a:cs typeface="Noto Sans"/>
                        </a:rPr>
                        <a:t>Limits ABAWD waivers </a:t>
                      </a:r>
                      <a:r>
                        <a:rPr lang="en-US" sz="1800" b="0" i="0">
                          <a:solidFill>
                            <a:schemeClr val="tx2"/>
                          </a:solidFill>
                          <a:effectLst/>
                          <a:latin typeface="Noto Sans"/>
                          <a:ea typeface="Noto Sans"/>
                          <a:cs typeface="Noto Sans"/>
                        </a:rPr>
                        <a:t>to only be permissible if </a:t>
                      </a:r>
                      <a:r>
                        <a:rPr lang="en-US" sz="1800" kern="1200">
                          <a:solidFill>
                            <a:schemeClr val="tx2"/>
                          </a:solidFill>
                          <a:effectLst/>
                          <a:latin typeface="Noto Sans"/>
                          <a:ea typeface="Noto Sans"/>
                          <a:cs typeface="Noto Sans"/>
                        </a:rPr>
                        <a:t>an area (city, county, Tribal Land, etc.) </a:t>
                      </a:r>
                      <a:r>
                        <a:rPr lang="en-US" sz="1800" b="0" i="0">
                          <a:solidFill>
                            <a:schemeClr val="tx2"/>
                          </a:solidFill>
                          <a:effectLst/>
                          <a:latin typeface="Noto Sans"/>
                          <a:ea typeface="Noto Sans"/>
                          <a:cs typeface="Noto Sans"/>
                        </a:rPr>
                        <a:t>has an unemployment rate above 10%. Removed option to request waivers based on </a:t>
                      </a:r>
                      <a:br>
                        <a:rPr lang="en-US" sz="1800" b="0" i="0">
                          <a:solidFill>
                            <a:srgbClr val="184E49"/>
                          </a:solidFill>
                          <a:effectLst/>
                          <a:latin typeface="Noto Sans"/>
                          <a:ea typeface="Noto Sans"/>
                          <a:cs typeface="Noto Sans"/>
                        </a:rPr>
                      </a:br>
                      <a:r>
                        <a:rPr lang="en-US" sz="1800" b="0" i="0">
                          <a:solidFill>
                            <a:schemeClr val="tx2"/>
                          </a:solidFill>
                          <a:effectLst/>
                          <a:latin typeface="Noto Sans"/>
                          <a:ea typeface="Noto Sans"/>
                          <a:cs typeface="Noto Sans"/>
                        </a:rPr>
                        <a:t>lack of sufficient jobs.</a:t>
                      </a:r>
                      <a:endParaRPr lang="en-US" sz="1800" b="0" i="0">
                        <a:solidFill>
                          <a:schemeClr val="tx2"/>
                        </a:solidFill>
                        <a:effectLst/>
                        <a:latin typeface="Noto Sans" panose="020B0502040504020204" pitchFamily="34" charset="0"/>
                        <a:ea typeface="Noto Sans" panose="020B0502040504020204" pitchFamily="34" charset="0"/>
                        <a:cs typeface="Noto Sans" panose="020B0502040504020204" pitchFamily="34" charset="0"/>
                      </a:endParaRPr>
                    </a:p>
                  </a:txBody>
                  <a:tcPr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8F9"/>
                    </a:solidFill>
                  </a:tcPr>
                </a:tc>
                <a:extLst>
                  <a:ext uri="{0D108BD9-81ED-4DB2-BD59-A6C34878D82A}">
                    <a16:rowId xmlns:a16="http://schemas.microsoft.com/office/drawing/2014/main" val="997119358"/>
                  </a:ext>
                </a:extLst>
              </a:tr>
            </a:tbl>
          </a:graphicData>
        </a:graphic>
      </p:graphicFrame>
      <p:sp>
        <p:nvSpPr>
          <p:cNvPr id="12" name="Rectangle 11">
            <a:extLst>
              <a:ext uri="{FF2B5EF4-FFF2-40B4-BE49-F238E27FC236}">
                <a16:creationId xmlns:a16="http://schemas.microsoft.com/office/drawing/2014/main" id="{97CB7386-757E-0E72-ACFD-E6F180A963B5}"/>
              </a:ext>
            </a:extLst>
          </p:cNvPr>
          <p:cNvSpPr/>
          <p:nvPr/>
        </p:nvSpPr>
        <p:spPr>
          <a:xfrm>
            <a:off x="0" y="1529789"/>
            <a:ext cx="12192000" cy="11604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a:ea typeface="+mn-ea"/>
              <a:cs typeface="+mn-cs"/>
            </a:endParaRPr>
          </a:p>
        </p:txBody>
      </p:sp>
      <p:sp>
        <p:nvSpPr>
          <p:cNvPr id="13" name="TextBox 12">
            <a:extLst>
              <a:ext uri="{FF2B5EF4-FFF2-40B4-BE49-F238E27FC236}">
                <a16:creationId xmlns:a16="http://schemas.microsoft.com/office/drawing/2014/main" id="{393F575F-4A3E-AE7F-C86D-3F6DF3031DEC}"/>
              </a:ext>
            </a:extLst>
          </p:cNvPr>
          <p:cNvSpPr txBox="1"/>
          <p:nvPr/>
        </p:nvSpPr>
        <p:spPr>
          <a:xfrm>
            <a:off x="225103" y="1682971"/>
            <a:ext cx="1435659"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Effective date</a:t>
            </a:r>
          </a:p>
        </p:txBody>
      </p:sp>
      <p:sp>
        <p:nvSpPr>
          <p:cNvPr id="14" name="TextBox 13">
            <a:extLst>
              <a:ext uri="{FF2B5EF4-FFF2-40B4-BE49-F238E27FC236}">
                <a16:creationId xmlns:a16="http://schemas.microsoft.com/office/drawing/2014/main" id="{BA085FF7-2D9A-FE34-B7EC-23FA7E832A40}"/>
              </a:ext>
            </a:extLst>
          </p:cNvPr>
          <p:cNvSpPr txBox="1"/>
          <p:nvPr/>
        </p:nvSpPr>
        <p:spPr>
          <a:xfrm>
            <a:off x="3541936" y="1760135"/>
            <a:ext cx="1542856"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Description </a:t>
            </a:r>
          </a:p>
        </p:txBody>
      </p:sp>
      <p:sp>
        <p:nvSpPr>
          <p:cNvPr id="15" name="TextBox 14">
            <a:extLst>
              <a:ext uri="{FF2B5EF4-FFF2-40B4-BE49-F238E27FC236}">
                <a16:creationId xmlns:a16="http://schemas.microsoft.com/office/drawing/2014/main" id="{9B02127C-563E-40F1-5079-0850FADCED91}"/>
              </a:ext>
            </a:extLst>
          </p:cNvPr>
          <p:cNvSpPr txBox="1"/>
          <p:nvPr/>
        </p:nvSpPr>
        <p:spPr>
          <a:xfrm>
            <a:off x="8269516" y="1665238"/>
            <a:ext cx="297611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Estimated population </a:t>
            </a:r>
            <a:br>
              <a:rPr kumimoji="0" lang="en-US" sz="1600" b="1"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br>
            <a:r>
              <a:rPr kumimoji="0" lang="en-US" sz="1600" b="1"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impact</a:t>
            </a:r>
          </a:p>
        </p:txBody>
      </p:sp>
      <p:pic>
        <p:nvPicPr>
          <p:cNvPr id="17" name="Picture 16" descr="A picture containing text&#10;&#10;Description automatically generated">
            <a:extLst>
              <a:ext uri="{FF2B5EF4-FFF2-40B4-BE49-F238E27FC236}">
                <a16:creationId xmlns:a16="http://schemas.microsoft.com/office/drawing/2014/main" id="{9BA1CFDF-B14A-88D8-E1E6-EB7516D4D3EF}"/>
              </a:ext>
            </a:extLst>
          </p:cNvPr>
          <p:cNvPicPr>
            <a:picLocks noChangeAspect="1"/>
          </p:cNvPicPr>
          <p:nvPr/>
        </p:nvPicPr>
        <p:blipFill rotWithShape="1">
          <a:blip r:embed="rId3">
            <a:extLst>
              <a:ext uri="{28A0092B-C50C-407E-A947-70E740481C1C}">
                <a14:useLocalDpi xmlns:a14="http://schemas.microsoft.com/office/drawing/2010/main" val="0"/>
              </a:ext>
            </a:extLst>
          </a:blip>
          <a:srcRect l="35833" t="3457" r="54815" b="75074"/>
          <a:stretch/>
        </p:blipFill>
        <p:spPr>
          <a:xfrm>
            <a:off x="9683644" y="4851609"/>
            <a:ext cx="1537644" cy="1985609"/>
          </a:xfrm>
          <a:prstGeom prst="rect">
            <a:avLst/>
          </a:prstGeom>
        </p:spPr>
      </p:pic>
      <p:sp>
        <p:nvSpPr>
          <p:cNvPr id="19" name="TextBox 18">
            <a:extLst>
              <a:ext uri="{FF2B5EF4-FFF2-40B4-BE49-F238E27FC236}">
                <a16:creationId xmlns:a16="http://schemas.microsoft.com/office/drawing/2014/main" id="{FA5A4643-0995-AE51-FB93-63B6FEB8C5BC}"/>
              </a:ext>
            </a:extLst>
          </p:cNvPr>
          <p:cNvSpPr txBox="1"/>
          <p:nvPr/>
        </p:nvSpPr>
        <p:spPr>
          <a:xfrm>
            <a:off x="8402288" y="4109046"/>
            <a:ext cx="3032597" cy="1200329"/>
          </a:xfrm>
          <a:prstGeom prst="rect">
            <a:avLst/>
          </a:prstGeom>
          <a:noFill/>
        </p:spPr>
        <p:txBody>
          <a:bodyPr wrap="square">
            <a:spAutoFit/>
          </a:bodyPr>
          <a:lstStyle/>
          <a:p>
            <a:pPr marL="0" marR="154305" lvl="0" indent="0" algn="l" defTabSz="914400" rtl="0" eaLnBrk="1" fontAlgn="auto" latinLnBrk="0" hangingPunct="1">
              <a:lnSpc>
                <a:spcPct val="100000"/>
              </a:lnSpc>
              <a:spcBef>
                <a:spcPts val="1200"/>
              </a:spcBef>
              <a:spcAft>
                <a:spcPts val="1200"/>
              </a:spcAft>
              <a:buClrTx/>
              <a:buSzTx/>
              <a:buFontTx/>
              <a:buNone/>
              <a:tabLst/>
              <a:defRPr/>
            </a:pPr>
            <a:r>
              <a:rPr kumimoji="0" lang="en-US" sz="2200" b="1" i="0" u="none" strike="noStrike" kern="1200" cap="none" spc="0" normalizeH="0" baseline="0" noProof="0">
                <a:ln>
                  <a:noFill/>
                </a:ln>
                <a:solidFill>
                  <a:srgbClr val="184E49"/>
                </a:solidFill>
                <a:effectLst/>
                <a:uLnTx/>
                <a:uFillTx/>
                <a:latin typeface="Noto Sans"/>
                <a:ea typeface="Noto Sans"/>
                <a:cs typeface="Noto Sans"/>
              </a:rPr>
              <a:t>~310,000 adults </a:t>
            </a:r>
            <a:br>
              <a:rPr kumimoji="0" lang="en-US" sz="2800" b="1" i="0" u="none" strike="noStrike" kern="1200" cap="none" spc="0" normalizeH="0" baseline="0" noProof="0">
                <a:ln>
                  <a:noFill/>
                </a:ln>
                <a:solidFill>
                  <a:srgbClr val="184E49"/>
                </a:solidFill>
                <a:effectLst/>
                <a:uLnTx/>
                <a:uFillTx/>
                <a:latin typeface="Noto Sans"/>
                <a:ea typeface="Noto Sans"/>
                <a:cs typeface="Noto Sans"/>
              </a:rPr>
            </a:br>
            <a:r>
              <a:rPr kumimoji="0" lang="en-US" sz="1600" b="0" i="0" u="none" strike="noStrike" kern="1200" cap="none" spc="0" normalizeH="0" baseline="0" noProof="0">
                <a:ln>
                  <a:noFill/>
                </a:ln>
                <a:solidFill>
                  <a:srgbClr val="184E49"/>
                </a:solidFill>
                <a:effectLst/>
                <a:uLnTx/>
                <a:uFillTx/>
                <a:latin typeface="Noto Sans"/>
                <a:ea typeface="Noto Sans"/>
                <a:cs typeface="Noto Sans"/>
              </a:rPr>
              <a:t>will need to be reviewed for ABAWD work requirements </a:t>
            </a:r>
            <a:br>
              <a:rPr kumimoji="0" lang="en-US" sz="1600" b="0" i="0" u="none" strike="noStrike" kern="1200" cap="none" spc="0" normalizeH="0" baseline="0" noProof="0">
                <a:ln>
                  <a:noFill/>
                </a:ln>
                <a:solidFill>
                  <a:srgbClr val="184E49"/>
                </a:solidFill>
                <a:effectLst/>
                <a:uLnTx/>
                <a:uFillTx/>
                <a:latin typeface="Noto Sans"/>
                <a:ea typeface="Noto Sans"/>
                <a:cs typeface="Noto Sans"/>
              </a:rPr>
            </a:br>
            <a:r>
              <a:rPr kumimoji="0" lang="en-US" sz="1600" b="0" i="0" u="none" strike="noStrike" kern="1200" cap="none" spc="0" normalizeH="0" baseline="0" noProof="0">
                <a:ln>
                  <a:noFill/>
                </a:ln>
                <a:solidFill>
                  <a:srgbClr val="184E49"/>
                </a:solidFill>
                <a:effectLst/>
                <a:uLnTx/>
                <a:uFillTx/>
                <a:latin typeface="Noto Sans"/>
                <a:ea typeface="Noto Sans"/>
                <a:cs typeface="Noto Sans"/>
              </a:rPr>
              <a:t>or exceptions. </a:t>
            </a:r>
          </a:p>
        </p:txBody>
      </p:sp>
    </p:spTree>
    <p:extLst>
      <p:ext uri="{BB962C8B-B14F-4D97-AF65-F5344CB8AC3E}">
        <p14:creationId xmlns:p14="http://schemas.microsoft.com/office/powerpoint/2010/main" val="17111867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DHS  Master Slide">
  <a:themeElements>
    <a:clrScheme name="ODHS colors">
      <a:dk1>
        <a:srgbClr val="2E3192"/>
      </a:dk1>
      <a:lt1>
        <a:srgbClr val="FFFFFF"/>
      </a:lt1>
      <a:dk2>
        <a:srgbClr val="184E49"/>
      </a:dk2>
      <a:lt2>
        <a:srgbClr val="B4DCF5"/>
      </a:lt2>
      <a:accent1>
        <a:srgbClr val="86C679"/>
      </a:accent1>
      <a:accent2>
        <a:srgbClr val="F5F3EE"/>
      </a:accent2>
      <a:accent3>
        <a:srgbClr val="ECD263"/>
      </a:accent3>
      <a:accent4>
        <a:srgbClr val="A91F50"/>
      </a:accent4>
      <a:accent5>
        <a:srgbClr val="EDDFD4"/>
      </a:accent5>
      <a:accent6>
        <a:srgbClr val="D8E1E5"/>
      </a:accent6>
      <a:hlink>
        <a:srgbClr val="064276"/>
      </a:hlink>
      <a:folHlink>
        <a:srgbClr val="752E71"/>
      </a:folHlink>
    </a:clrScheme>
    <a:fontScheme name="ODHS fonts">
      <a:majorFont>
        <a:latin typeface="Aptos Display"/>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2000" dirty="0" err="1" smtClean="0"/>
        </a:defPPr>
      </a:lstStyle>
    </a:txDef>
  </a:objectDefaults>
  <a:extraClrSchemeLst/>
  <a:extLst>
    <a:ext uri="{05A4C25C-085E-4340-85A3-A5531E510DB2}">
      <thm15:themeFamily xmlns:thm15="http://schemas.microsoft.com/office/thememl/2012/main" name="le-624400_R1 copy 2" id="{71DBB0B8-B2E9-4820-8D44-000D257CBE06}" vid="{19FD0021-756E-4F4D-A5EE-A4AAD6B1BDF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1a67c04-f371-4d71-a575-202b566caae1}" enabled="1" method="Privileged" siteId="{658e63e8-8d39-499c-8f48-13adc9452f4c}"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14</Slides>
  <Notes>14</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ODHS  Master Slide</vt:lpstr>
      <vt:lpstr>PowerPoint Presentation</vt:lpstr>
      <vt:lpstr>1 in 6 Oregonians participate in SNAP</vt:lpstr>
      <vt:lpstr>SNAP monthly snapshot</vt:lpstr>
      <vt:lpstr>PowerPoint Presentation</vt:lpstr>
      <vt:lpstr>PowerPoint Presentation</vt:lpstr>
      <vt:lpstr>Protecting EBT Cards and Benefits  </vt:lpstr>
      <vt:lpstr>Sample title </vt:lpstr>
      <vt:lpstr>H.R.1 SNAP notices sent Oct. 15</vt:lpstr>
      <vt:lpstr>   Able-bodied adults without dependents work rules </vt:lpstr>
      <vt:lpstr> SNAP eligibility limitations</vt:lpstr>
      <vt:lpstr>SNAP work rule impacts for older adults and people with disabilities</vt:lpstr>
      <vt:lpstr>Resources for finding food </vt:lpstr>
      <vt:lpstr>Stay in touch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87</cp:revision>
  <dcterms:created xsi:type="dcterms:W3CDTF">2013-07-15T20:26:40Z</dcterms:created>
  <dcterms:modified xsi:type="dcterms:W3CDTF">2025-12-02T00:11:08Z</dcterms:modified>
</cp:coreProperties>
</file>