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147478752" r:id="rId5"/>
    <p:sldId id="2147478763" r:id="rId6"/>
    <p:sldId id="2147478810" r:id="rId7"/>
    <p:sldId id="2147478811" r:id="rId8"/>
    <p:sldId id="2147478806" r:id="rId9"/>
    <p:sldId id="316" r:id="rId10"/>
    <p:sldId id="2147478799" r:id="rId11"/>
    <p:sldId id="2147478757" r:id="rId12"/>
    <p:sldId id="2147478773" r:id="rId13"/>
    <p:sldId id="2147478813" r:id="rId14"/>
    <p:sldId id="2147478816" r:id="rId15"/>
    <p:sldId id="2147478827" r:id="rId16"/>
    <p:sldId id="2147478841" r:id="rId17"/>
    <p:sldId id="2147478818" r:id="rId18"/>
    <p:sldId id="2147478828" r:id="rId19"/>
    <p:sldId id="2147478829" r:id="rId20"/>
    <p:sldId id="2147478831" r:id="rId21"/>
    <p:sldId id="2147478822" r:id="rId22"/>
    <p:sldId id="2147478835" r:id="rId23"/>
    <p:sldId id="2147478836" r:id="rId24"/>
    <p:sldId id="2147478838" r:id="rId25"/>
    <p:sldId id="2147478832" r:id="rId26"/>
    <p:sldId id="2147478840" r:id="rId27"/>
    <p:sldId id="2147478833" r:id="rId28"/>
    <p:sldId id="2147478843" r:id="rId29"/>
    <p:sldId id="2147478807" r:id="rId30"/>
    <p:sldId id="2147478842" r:id="rId31"/>
    <p:sldId id="2147478797" r:id="rId32"/>
    <p:sldId id="2147469345" r:id="rId33"/>
    <p:sldId id="214747870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2457AA-483F-4083-98C3-FA9CE41300C3}">
          <p14:sldIdLst>
            <p14:sldId id="2147478752"/>
          </p14:sldIdLst>
        </p14:section>
        <p14:section name="SNAP Overview" id="{3C372F19-FF36-4D0B-8B21-9E3A32690929}">
          <p14:sldIdLst>
            <p14:sldId id="2147478763"/>
            <p14:sldId id="2147478810"/>
          </p14:sldIdLst>
        </p14:section>
        <p14:section name="Shutdown impacts" id="{4CB15A96-2409-4E78-97E9-AC2FA9557C03}">
          <p14:sldIdLst>
            <p14:sldId id="2147478811"/>
            <p14:sldId id="2147478806"/>
          </p14:sldIdLst>
        </p14:section>
        <p14:section name="HR1 SNAP Eligibility Changes" id="{9FCD8957-ACF8-4824-9D8C-A18D498A3188}">
          <p14:sldIdLst>
            <p14:sldId id="316"/>
            <p14:sldId id="2147478799"/>
          </p14:sldIdLst>
        </p14:section>
        <p14:section name="SNAP Work Rules" id="{BEE6B67B-5A79-45AF-AA1F-AB284EC49AC8}">
          <p14:sldIdLst>
            <p14:sldId id="2147478757"/>
            <p14:sldId id="2147478773"/>
            <p14:sldId id="2147478813"/>
            <p14:sldId id="2147478816"/>
            <p14:sldId id="2147478827"/>
            <p14:sldId id="2147478841"/>
            <p14:sldId id="2147478818"/>
            <p14:sldId id="2147478828"/>
            <p14:sldId id="2147478829"/>
            <p14:sldId id="2147478831"/>
          </p14:sldIdLst>
        </p14:section>
        <p14:section name="Non-citizen limitations" id="{4E661EF4-7495-4F27-9F09-AB4AA7132541}">
          <p14:sldIdLst>
            <p14:sldId id="2147478822"/>
            <p14:sldId id="2147478835"/>
            <p14:sldId id="2147478836"/>
            <p14:sldId id="2147478838"/>
          </p14:sldIdLst>
        </p14:section>
        <p14:section name="SNAP Data Sharing" id="{74049203-6051-4108-A50C-051867696291}">
          <p14:sldIdLst>
            <p14:sldId id="2147478832"/>
            <p14:sldId id="2147478840"/>
          </p14:sldIdLst>
        </p14:section>
        <p14:section name="Public charge" id="{5A6E94FB-8314-4578-8B62-EA143D56FE76}">
          <p14:sldIdLst>
            <p14:sldId id="2147478833"/>
            <p14:sldId id="2147478843"/>
          </p14:sldIdLst>
        </p14:section>
        <p14:section name="Oregon EBT Card Safety" id="{AA4B26BA-A1C1-4D32-B4BE-1D3724B144E9}">
          <p14:sldIdLst>
            <p14:sldId id="2147478807"/>
            <p14:sldId id="2147478842"/>
          </p14:sldIdLst>
        </p14:section>
        <p14:section name="Resources" id="{0DA2C020-35F1-42D7-9E5F-D78735EC5E7F}">
          <p14:sldIdLst>
            <p14:sldId id="2147478797"/>
            <p14:sldId id="2147469345"/>
            <p14:sldId id="214747870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47C22D-F147-CE64-3EDB-8B22A6CDFB43}" name="Sinatra Christy" initials="SC" userId="S::christy.sinatra@odhs.oregon.gov::156a6d14-3225-44be-be35-537431eb7aa1" providerId="AD"/>
  <p188:author id="{6ACBA258-A5B8-0420-04D7-C3AEB9B577B9}" name="Deb Curran (she/her/hers)" initials="D(" userId="S::debra.curran@odhs.oregon.gov::66c02d48-2ec0-47cf-9b94-c25176b27337" providerId="AD"/>
  <p188:author id="{7AA0FA74-47FA-A559-E11C-E23241CA0AA9}" name="Waters Maria" initials="WM" userId="S::maria.waters@odhs.oregon.gov::80c74a74-b8e7-414c-917f-e6eb0f24eb4d" providerId="AD"/>
  <p188:author id="{1E56C6C8-6B7E-FF0D-890D-16BFF118C435}" name="Sinatra Christy" initials="CS" userId="S::CHRISTY.SINATRA@odhs.oregon.gov::156a6d14-3225-44be-be35-537431eb7aa1" providerId="AD"/>
  <p188:author id="{E5EB61E5-CABF-05FE-1268-C6040E7318CF}" name="Deb Curran (she/her/hers)" initials="DC" userId="S::Debra.Curran@odhs.oregon.gov::66c02d48-2ec0-47cf-9b94-c25176b2733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958B90-618C-9A7B-4FE5-E4527F4CF2A8}" v="78" dt="2025-12-15T17:24:50.858"/>
    <p1510:client id="{5CF869CC-B997-37BE-08CE-075467238C14}" v="1" dt="2025-12-15T22:04:10.834"/>
    <p1510:client id="{5EAF2A5D-A3D9-D9CB-4354-CCCBF84815E2}" v="50" dt="2025-12-15T22:20:14.338"/>
    <p1510:client id="{60294DE4-330D-4601-9FF9-953653424B7A}" v="1645" dt="2025-12-15T22:43:31.499"/>
    <p1510:client id="{6056C7B0-EF6C-4B53-BA77-052C1309CDE6}" v="90" dt="2025-12-15T22:29:53.852"/>
    <p1510:client id="{66F23FFD-F792-B3C0-A5C5-E43FD464C006}" v="1" dt="2025-12-15T22:54:32.388"/>
    <p1510:client id="{AC83333E-09B0-60A9-63FB-06FD3742DB7D}" v="259" dt="2025-12-15T21:10:18.931"/>
    <p1510:client id="{B01EBEED-B47F-4DD0-879C-3721CB52F5ED}" v="143" dt="2025-12-15T21:14:41.277"/>
    <p1510:client id="{B340F96C-F766-4318-D44B-79CA0E3858E7}" v="82" dt="2025-12-15T22:47:42.738"/>
    <p1510:client id="{D7FE27BB-2852-4687-87FD-6A216A51B143}" v="3" dt="2025-12-15T22:12:01.535"/>
    <p1510:client id="{E80C26E5-8A83-4069-A895-08107FE70B3D}" v="61" dt="2025-12-15T16:01:27.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ers Maria" userId="S::maria.waters@odhs.oregon.gov::80c74a74-b8e7-414c-917f-e6eb0f24eb4d" providerId="AD" clId="Web-{66F23FFD-F792-B3C0-A5C5-E43FD464C006}"/>
    <pc:docChg chg="delSld modSection">
      <pc:chgData name="Waters Maria" userId="S::maria.waters@odhs.oregon.gov::80c74a74-b8e7-414c-917f-e6eb0f24eb4d" providerId="AD" clId="Web-{66F23FFD-F792-B3C0-A5C5-E43FD464C006}" dt="2025-12-15T22:54:32.388" v="0"/>
      <pc:docMkLst>
        <pc:docMk/>
      </pc:docMkLst>
      <pc:sldChg chg="del">
        <pc:chgData name="Waters Maria" userId="S::maria.waters@odhs.oregon.gov::80c74a74-b8e7-414c-917f-e6eb0f24eb4d" providerId="AD" clId="Web-{66F23FFD-F792-B3C0-A5C5-E43FD464C006}" dt="2025-12-15T22:54:32.388" v="0"/>
        <pc:sldMkLst>
          <pc:docMk/>
          <pc:sldMk cId="874305919" sldId="214747883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92F99-D7EF-4748-813C-4382E5E14157}" type="doc">
      <dgm:prSet loTypeId="urn:microsoft.com/office/officeart/2005/8/layout/hChevron3" loCatId="process" qsTypeId="urn:microsoft.com/office/officeart/2005/8/quickstyle/simple1" qsCatId="simple" csTypeId="urn:microsoft.com/office/officeart/2005/8/colors/colorful1" csCatId="colorful" phldr="1"/>
      <dgm:spPr/>
      <dgm:t>
        <a:bodyPr/>
        <a:lstStyle/>
        <a:p>
          <a:endParaRPr lang="en-US"/>
        </a:p>
      </dgm:t>
    </dgm:pt>
    <dgm:pt modelId="{F2357A22-9595-4F46-A973-D3A91076574F}">
      <dgm:prSet custT="1"/>
      <dgm:spPr>
        <a:xfrm>
          <a:off x="7843" y="0"/>
          <a:ext cx="5568769" cy="3438144"/>
        </a:xfrm>
        <a:prstGeom prst="homePlate">
          <a:avLst>
            <a:gd name="adj" fmla="val 25000"/>
          </a:avLst>
        </a:prstGeom>
        <a:solidFill>
          <a:schemeClr val="accent6">
            <a:lumMod val="90000"/>
          </a:schemeClr>
        </a:solidFill>
        <a:ln w="12700" cap="flat" cmpd="sng" algn="ctr">
          <a:solidFill>
            <a:schemeClr val="accent6"/>
          </a:solidFill>
          <a:prstDash val="solid"/>
          <a:miter lim="800000"/>
        </a:ln>
        <a:effectLst/>
      </dgm:spPr>
      <dgm:t>
        <a:bodyPr/>
        <a:lstStyle/>
        <a:p>
          <a:pPr>
            <a:lnSpc>
              <a:spcPct val="100000"/>
            </a:lnSpc>
            <a:spcAft>
              <a:spcPts val="0"/>
            </a:spcAft>
            <a:buNone/>
          </a:pPr>
          <a:r>
            <a:rPr lang="en-US" sz="3600" b="1">
              <a:solidFill>
                <a:schemeClr val="tx2"/>
              </a:solidFill>
              <a:latin typeface="Noto Sans" panose="020B0502040504020204" pitchFamily="34" charset="0"/>
              <a:ea typeface="Noto Sans" panose="020B0502040504020204" pitchFamily="34" charset="0"/>
              <a:cs typeface="Noto Sans" panose="020B0502040504020204" pitchFamily="34" charset="0"/>
            </a:rPr>
            <a:t>80 hours of </a:t>
          </a:r>
        </a:p>
        <a:p>
          <a:pPr>
            <a:lnSpc>
              <a:spcPct val="100000"/>
            </a:lnSpc>
            <a:spcAft>
              <a:spcPts val="0"/>
            </a:spcAft>
            <a:buNone/>
          </a:pPr>
          <a:r>
            <a:rPr lang="en-US" sz="3600" b="1">
              <a:solidFill>
                <a:schemeClr val="tx2"/>
              </a:solidFill>
              <a:latin typeface="Noto Sans" panose="020B0502040504020204" pitchFamily="34" charset="0"/>
              <a:ea typeface="Noto Sans" panose="020B0502040504020204" pitchFamily="34" charset="0"/>
              <a:cs typeface="Noto Sans" panose="020B0502040504020204" pitchFamily="34" charset="0"/>
            </a:rPr>
            <a:t>work activities required </a:t>
          </a:r>
        </a:p>
        <a:p>
          <a:pPr>
            <a:lnSpc>
              <a:spcPct val="100000"/>
            </a:lnSpc>
            <a:spcAft>
              <a:spcPts val="0"/>
            </a:spcAft>
            <a:buNone/>
          </a:pPr>
          <a:r>
            <a:rPr lang="en-US" sz="3600" b="1">
              <a:solidFill>
                <a:schemeClr val="tx2"/>
              </a:solidFill>
              <a:latin typeface="Noto Sans" panose="020B0502040504020204" pitchFamily="34" charset="0"/>
              <a:ea typeface="Noto Sans" panose="020B0502040504020204" pitchFamily="34" charset="0"/>
              <a:cs typeface="Noto Sans" panose="020B0502040504020204" pitchFamily="34" charset="0"/>
            </a:rPr>
            <a:t>per month.</a:t>
          </a:r>
        </a:p>
      </dgm:t>
    </dgm:pt>
    <dgm:pt modelId="{201DE6F8-69B2-4B28-AC2E-952652F1538C}" type="parTrans" cxnId="{8140F365-BB53-42B1-B2B1-035CC376D1B8}">
      <dgm:prSet/>
      <dgm:spPr/>
      <dgm:t>
        <a:bodyPr/>
        <a:lstStyle/>
        <a:p>
          <a:endParaRPr lang="en-US"/>
        </a:p>
      </dgm:t>
    </dgm:pt>
    <dgm:pt modelId="{36266B36-BD4E-4D4C-A513-D36285E180D8}" type="sibTrans" cxnId="{8140F365-BB53-42B1-B2B1-035CC376D1B8}">
      <dgm:prSet/>
      <dgm:spPr/>
      <dgm:t>
        <a:bodyPr/>
        <a:lstStyle/>
        <a:p>
          <a:endParaRPr lang="en-US"/>
        </a:p>
      </dgm:t>
    </dgm:pt>
    <dgm:pt modelId="{AEC496E4-EF83-485E-8397-8D8546E28493}">
      <dgm:prSet/>
      <dgm:spPr>
        <a:xfrm>
          <a:off x="4462859" y="0"/>
          <a:ext cx="5568769" cy="3438144"/>
        </a:xfrm>
        <a:prstGeom prst="chevron">
          <a:avLst>
            <a:gd name="adj" fmla="val 25000"/>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solidFill>
                <a:schemeClr val="tx2"/>
              </a:solidFill>
              <a:latin typeface="Noto Sans" panose="020B0502040504020204" pitchFamily="34" charset="0"/>
              <a:ea typeface="Noto Sans" panose="020B0502040504020204" pitchFamily="34" charset="0"/>
              <a:cs typeface="Noto Sans" panose="020B0502040504020204" pitchFamily="34" charset="0"/>
            </a:rPr>
            <a:t>Requirement can be met by one or a combination of activities:</a:t>
          </a:r>
        </a:p>
      </dgm:t>
    </dgm:pt>
    <dgm:pt modelId="{FFD31031-43E0-4229-9654-D7E0BC269D1B}" type="parTrans" cxnId="{43198AEF-2E54-4BDF-B061-C68BC3C1713A}">
      <dgm:prSet/>
      <dgm:spPr/>
      <dgm:t>
        <a:bodyPr/>
        <a:lstStyle/>
        <a:p>
          <a:endParaRPr lang="en-US"/>
        </a:p>
      </dgm:t>
    </dgm:pt>
    <dgm:pt modelId="{3BBEB635-2A23-47B1-84B9-2D0511C9A5C6}" type="sibTrans" cxnId="{43198AEF-2E54-4BDF-B061-C68BC3C1713A}">
      <dgm:prSet/>
      <dgm:spPr/>
      <dgm:t>
        <a:bodyPr/>
        <a:lstStyle/>
        <a:p>
          <a:endParaRPr lang="en-US"/>
        </a:p>
      </dgm:t>
    </dgm:pt>
    <dgm:pt modelId="{F7EDA921-B06B-48BB-A73D-8CDE6CBE3D8E}">
      <dgm:prSet/>
      <dgm:spPr>
        <a:xfrm>
          <a:off x="4462859" y="0"/>
          <a:ext cx="5568769" cy="3438144"/>
        </a:xfrm>
        <a:prstGeom prst="chevron">
          <a:avLst>
            <a:gd name="adj" fmla="val 25000"/>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Working</a:t>
          </a:r>
        </a:p>
      </dgm:t>
    </dgm:pt>
    <dgm:pt modelId="{E7A62AC4-C263-48C1-AE3A-13AAE983C039}" type="parTrans" cxnId="{73742C55-FC97-4DEC-9665-058C03E0A0DF}">
      <dgm:prSet/>
      <dgm:spPr/>
      <dgm:t>
        <a:bodyPr/>
        <a:lstStyle/>
        <a:p>
          <a:endParaRPr lang="en-US"/>
        </a:p>
      </dgm:t>
    </dgm:pt>
    <dgm:pt modelId="{C57FE846-277D-4E9A-BFA5-72CD3E67C7BD}" type="sibTrans" cxnId="{73742C55-FC97-4DEC-9665-058C03E0A0DF}">
      <dgm:prSet/>
      <dgm:spPr/>
      <dgm:t>
        <a:bodyPr/>
        <a:lstStyle/>
        <a:p>
          <a:endParaRPr lang="en-US"/>
        </a:p>
      </dgm:t>
    </dgm:pt>
    <dgm:pt modelId="{A225F6D9-06C0-4281-95D8-FA97A1580D11}">
      <dgm:prSet/>
      <dgm:spPr>
        <a:xfrm>
          <a:off x="4462859" y="0"/>
          <a:ext cx="5568769" cy="3438144"/>
        </a:xfrm>
        <a:prstGeom prst="chevron">
          <a:avLst>
            <a:gd name="adj" fmla="val 25000"/>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Volunteering</a:t>
          </a:r>
        </a:p>
      </dgm:t>
    </dgm:pt>
    <dgm:pt modelId="{B63B0EFE-01E1-419F-A8DB-C708D10D46AC}" type="parTrans" cxnId="{5438BEDF-F493-4C13-9F6D-7502926A4257}">
      <dgm:prSet/>
      <dgm:spPr/>
      <dgm:t>
        <a:bodyPr/>
        <a:lstStyle/>
        <a:p>
          <a:endParaRPr lang="en-US"/>
        </a:p>
      </dgm:t>
    </dgm:pt>
    <dgm:pt modelId="{48717F6A-1168-4DA3-9D1B-647381CC4510}" type="sibTrans" cxnId="{5438BEDF-F493-4C13-9F6D-7502926A4257}">
      <dgm:prSet/>
      <dgm:spPr/>
      <dgm:t>
        <a:bodyPr/>
        <a:lstStyle/>
        <a:p>
          <a:endParaRPr lang="en-US"/>
        </a:p>
      </dgm:t>
    </dgm:pt>
    <dgm:pt modelId="{5A2BA7A4-6015-495B-96B9-0245D2949B43}">
      <dgm:prSet/>
      <dgm:spPr>
        <a:xfrm>
          <a:off x="4462859" y="0"/>
          <a:ext cx="5568769" cy="3438144"/>
        </a:xfrm>
        <a:prstGeom prst="chevron">
          <a:avLst>
            <a:gd name="adj" fmla="val 25000"/>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Bartering</a:t>
          </a:r>
        </a:p>
      </dgm:t>
    </dgm:pt>
    <dgm:pt modelId="{F9A8BE6F-B2A2-4C5D-9ECE-3E6DE5473CCE}" type="parTrans" cxnId="{E614E374-5685-4FFE-9896-08240F23A2C9}">
      <dgm:prSet/>
      <dgm:spPr/>
      <dgm:t>
        <a:bodyPr/>
        <a:lstStyle/>
        <a:p>
          <a:endParaRPr lang="en-US"/>
        </a:p>
      </dgm:t>
    </dgm:pt>
    <dgm:pt modelId="{C421AAA8-9A25-4769-AFA0-A03BC7B3E3C0}" type="sibTrans" cxnId="{E614E374-5685-4FFE-9896-08240F23A2C9}">
      <dgm:prSet/>
      <dgm:spPr/>
      <dgm:t>
        <a:bodyPr/>
        <a:lstStyle/>
        <a:p>
          <a:endParaRPr lang="en-US"/>
        </a:p>
      </dgm:t>
    </dgm:pt>
    <dgm:pt modelId="{7F8C09EF-23B2-44FB-A43B-ED3BED5F0B0E}">
      <dgm:prSet/>
      <dgm:spPr>
        <a:xfrm>
          <a:off x="4462859" y="0"/>
          <a:ext cx="5568769" cy="3438144"/>
        </a:xfrm>
        <a:prstGeom prst="chevron">
          <a:avLst>
            <a:gd name="adj" fmla="val 25000"/>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Participating in an ABAWD case plan developed by </a:t>
          </a:r>
          <a:r>
            <a:rPr lang="en-US" b="0">
              <a:solidFill>
                <a:schemeClr val="tx2"/>
              </a:solidFill>
              <a:latin typeface="Noto Sans" panose="020B0502040504020204" pitchFamily="34" charset="0"/>
              <a:ea typeface="Noto Sans" panose="020B0502040504020204" pitchFamily="34" charset="0"/>
              <a:cs typeface="Noto Sans" panose="020B0502040504020204" pitchFamily="34" charset="0"/>
            </a:rPr>
            <a:t>OED</a:t>
          </a:r>
        </a:p>
      </dgm:t>
    </dgm:pt>
    <dgm:pt modelId="{8F15826D-B140-4753-A570-F34D0560F22D}" type="parTrans" cxnId="{2DB57FAF-7859-4BF9-A9EC-D3233740BE95}">
      <dgm:prSet/>
      <dgm:spPr/>
      <dgm:t>
        <a:bodyPr/>
        <a:lstStyle/>
        <a:p>
          <a:endParaRPr lang="en-US"/>
        </a:p>
      </dgm:t>
    </dgm:pt>
    <dgm:pt modelId="{E739C492-1023-458C-80C4-2896379AA33F}" type="sibTrans" cxnId="{2DB57FAF-7859-4BF9-A9EC-D3233740BE95}">
      <dgm:prSet/>
      <dgm:spPr/>
      <dgm:t>
        <a:bodyPr/>
        <a:lstStyle/>
        <a:p>
          <a:endParaRPr lang="en-US"/>
        </a:p>
      </dgm:t>
    </dgm:pt>
    <dgm:pt modelId="{6EB91C82-2581-496D-A56C-CB477FC7AD11}" type="pres">
      <dgm:prSet presAssocID="{C8B92F99-D7EF-4748-813C-4382E5E14157}" presName="Name0" presStyleCnt="0">
        <dgm:presLayoutVars>
          <dgm:dir/>
          <dgm:resizeHandles val="exact"/>
        </dgm:presLayoutVars>
      </dgm:prSet>
      <dgm:spPr/>
    </dgm:pt>
    <dgm:pt modelId="{C3B58B67-5C36-4B7E-9450-F6888F904CDB}" type="pres">
      <dgm:prSet presAssocID="{F2357A22-9595-4F46-A973-D3A91076574F}" presName="parAndChTx" presStyleLbl="node1" presStyleIdx="0" presStyleCnt="2" custScaleX="80725">
        <dgm:presLayoutVars>
          <dgm:bulletEnabled val="1"/>
        </dgm:presLayoutVars>
      </dgm:prSet>
      <dgm:spPr/>
    </dgm:pt>
    <dgm:pt modelId="{3DEA1763-FBA6-42CA-AE66-DB3A63A2A8D1}" type="pres">
      <dgm:prSet presAssocID="{36266B36-BD4E-4D4C-A513-D36285E180D8}" presName="parAndChSpace" presStyleCnt="0"/>
      <dgm:spPr/>
    </dgm:pt>
    <dgm:pt modelId="{2709417B-99C3-4EF8-B534-7A22286189C6}" type="pres">
      <dgm:prSet presAssocID="{AEC496E4-EF83-485E-8397-8D8546E28493}" presName="parAndChTx" presStyleLbl="node1" presStyleIdx="1" presStyleCnt="2">
        <dgm:presLayoutVars>
          <dgm:bulletEnabled val="1"/>
        </dgm:presLayoutVars>
      </dgm:prSet>
      <dgm:spPr/>
    </dgm:pt>
  </dgm:ptLst>
  <dgm:cxnLst>
    <dgm:cxn modelId="{5B1F9835-5441-4665-9492-50CF1E9C7806}" type="presOf" srcId="{5A2BA7A4-6015-495B-96B9-0245D2949B43}" destId="{2709417B-99C3-4EF8-B534-7A22286189C6}" srcOrd="0" destOrd="3" presId="urn:microsoft.com/office/officeart/2005/8/layout/hChevron3"/>
    <dgm:cxn modelId="{12A57662-0B0F-4156-A698-EAF95B74294E}" type="presOf" srcId="{A225F6D9-06C0-4281-95D8-FA97A1580D11}" destId="{2709417B-99C3-4EF8-B534-7A22286189C6}" srcOrd="0" destOrd="2" presId="urn:microsoft.com/office/officeart/2005/8/layout/hChevron3"/>
    <dgm:cxn modelId="{8140F365-BB53-42B1-B2B1-035CC376D1B8}" srcId="{C8B92F99-D7EF-4748-813C-4382E5E14157}" destId="{F2357A22-9595-4F46-A973-D3A91076574F}" srcOrd="0" destOrd="0" parTransId="{201DE6F8-69B2-4B28-AC2E-952652F1538C}" sibTransId="{36266B36-BD4E-4D4C-A513-D36285E180D8}"/>
    <dgm:cxn modelId="{5F2FA36E-9CDE-424A-AE6C-E8A8EFB7703A}" type="presOf" srcId="{C8B92F99-D7EF-4748-813C-4382E5E14157}" destId="{6EB91C82-2581-496D-A56C-CB477FC7AD11}" srcOrd="0" destOrd="0" presId="urn:microsoft.com/office/officeart/2005/8/layout/hChevron3"/>
    <dgm:cxn modelId="{6F7DA774-7A74-4868-A379-A48E9FD8060A}" type="presOf" srcId="{AEC496E4-EF83-485E-8397-8D8546E28493}" destId="{2709417B-99C3-4EF8-B534-7A22286189C6}" srcOrd="0" destOrd="0" presId="urn:microsoft.com/office/officeart/2005/8/layout/hChevron3"/>
    <dgm:cxn modelId="{E614E374-5685-4FFE-9896-08240F23A2C9}" srcId="{AEC496E4-EF83-485E-8397-8D8546E28493}" destId="{5A2BA7A4-6015-495B-96B9-0245D2949B43}" srcOrd="2" destOrd="0" parTransId="{F9A8BE6F-B2A2-4C5D-9ECE-3E6DE5473CCE}" sibTransId="{C421AAA8-9A25-4769-AFA0-A03BC7B3E3C0}"/>
    <dgm:cxn modelId="{73742C55-FC97-4DEC-9665-058C03E0A0DF}" srcId="{AEC496E4-EF83-485E-8397-8D8546E28493}" destId="{F7EDA921-B06B-48BB-A73D-8CDE6CBE3D8E}" srcOrd="0" destOrd="0" parTransId="{E7A62AC4-C263-48C1-AE3A-13AAE983C039}" sibTransId="{C57FE846-277D-4E9A-BFA5-72CD3E67C7BD}"/>
    <dgm:cxn modelId="{2DB57FAF-7859-4BF9-A9EC-D3233740BE95}" srcId="{AEC496E4-EF83-485E-8397-8D8546E28493}" destId="{7F8C09EF-23B2-44FB-A43B-ED3BED5F0B0E}" srcOrd="3" destOrd="0" parTransId="{8F15826D-B140-4753-A570-F34D0560F22D}" sibTransId="{E739C492-1023-458C-80C4-2896379AA33F}"/>
    <dgm:cxn modelId="{7452D4BA-9164-435D-8BA5-7C2917ED3CD4}" type="presOf" srcId="{7F8C09EF-23B2-44FB-A43B-ED3BED5F0B0E}" destId="{2709417B-99C3-4EF8-B534-7A22286189C6}" srcOrd="0" destOrd="4" presId="urn:microsoft.com/office/officeart/2005/8/layout/hChevron3"/>
    <dgm:cxn modelId="{6F9C07CE-C727-42DF-8E28-CFE364E985F2}" type="presOf" srcId="{F2357A22-9595-4F46-A973-D3A91076574F}" destId="{C3B58B67-5C36-4B7E-9450-F6888F904CDB}" srcOrd="0" destOrd="0" presId="urn:microsoft.com/office/officeart/2005/8/layout/hChevron3"/>
    <dgm:cxn modelId="{5438BEDF-F493-4C13-9F6D-7502926A4257}" srcId="{AEC496E4-EF83-485E-8397-8D8546E28493}" destId="{A225F6D9-06C0-4281-95D8-FA97A1580D11}" srcOrd="1" destOrd="0" parTransId="{B63B0EFE-01E1-419F-A8DB-C708D10D46AC}" sibTransId="{48717F6A-1168-4DA3-9D1B-647381CC4510}"/>
    <dgm:cxn modelId="{C3FB74E4-4FEC-4225-BED2-4869E559333A}" type="presOf" srcId="{F7EDA921-B06B-48BB-A73D-8CDE6CBE3D8E}" destId="{2709417B-99C3-4EF8-B534-7A22286189C6}" srcOrd="0" destOrd="1" presId="urn:microsoft.com/office/officeart/2005/8/layout/hChevron3"/>
    <dgm:cxn modelId="{43198AEF-2E54-4BDF-B061-C68BC3C1713A}" srcId="{C8B92F99-D7EF-4748-813C-4382E5E14157}" destId="{AEC496E4-EF83-485E-8397-8D8546E28493}" srcOrd="1" destOrd="0" parTransId="{FFD31031-43E0-4229-9654-D7E0BC269D1B}" sibTransId="{3BBEB635-2A23-47B1-84B9-2D0511C9A5C6}"/>
    <dgm:cxn modelId="{9DD3FEE4-7A19-48B2-873F-803FEBBCE4EA}" type="presParOf" srcId="{6EB91C82-2581-496D-A56C-CB477FC7AD11}" destId="{C3B58B67-5C36-4B7E-9450-F6888F904CDB}" srcOrd="0" destOrd="0" presId="urn:microsoft.com/office/officeart/2005/8/layout/hChevron3"/>
    <dgm:cxn modelId="{E508DB78-EE04-41F5-B92B-26F40D95B4BB}" type="presParOf" srcId="{6EB91C82-2581-496D-A56C-CB477FC7AD11}" destId="{3DEA1763-FBA6-42CA-AE66-DB3A63A2A8D1}" srcOrd="1" destOrd="0" presId="urn:microsoft.com/office/officeart/2005/8/layout/hChevron3"/>
    <dgm:cxn modelId="{546B7AA2-20B6-4603-9360-7E492003443C}" type="presParOf" srcId="{6EB91C82-2581-496D-A56C-CB477FC7AD11}" destId="{2709417B-99C3-4EF8-B534-7A22286189C6}"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3494DC-C84C-4259-9F3E-02D72F602077}" type="doc">
      <dgm:prSet loTypeId="urn:microsoft.com/office/officeart/2005/8/layout/vList3" loCatId="list" qsTypeId="urn:microsoft.com/office/officeart/2005/8/quickstyle/simple1" qsCatId="simple" csTypeId="urn:microsoft.com/office/officeart/2005/8/colors/accent1_2" csCatId="accent1" phldr="1"/>
      <dgm:spPr/>
    </dgm:pt>
    <dgm:pt modelId="{6C990CD2-2FFA-43EE-BBF1-05B2DBC1668E}">
      <dgm:prSet phldrT="[Text]" custT="1"/>
      <dgm:spPr>
        <a:solidFill>
          <a:schemeClr val="accent1"/>
        </a:solidFill>
        <a:ln>
          <a:solidFill>
            <a:schemeClr val="accent6"/>
          </a:solidFill>
        </a:ln>
      </dgm:spPr>
      <dgm:t>
        <a:bodyPr/>
        <a:lstStyle/>
        <a:p>
          <a:pPr algn="l"/>
          <a:r>
            <a:rPr lang="en-US" sz="2400">
              <a:solidFill>
                <a:schemeClr val="accent6">
                  <a:lumMod val="10000"/>
                </a:schemeClr>
              </a:solidFill>
            </a:rPr>
            <a:t>Open and read all mail from ODHS </a:t>
          </a:r>
        </a:p>
      </dgm:t>
    </dgm:pt>
    <dgm:pt modelId="{18955B38-7C97-480C-A42C-5A4F3019953D}" type="parTrans" cxnId="{73133313-58E0-44D5-8BF8-443AEEE1AC2C}">
      <dgm:prSet/>
      <dgm:spPr/>
      <dgm:t>
        <a:bodyPr/>
        <a:lstStyle/>
        <a:p>
          <a:endParaRPr lang="en-US"/>
        </a:p>
      </dgm:t>
    </dgm:pt>
    <dgm:pt modelId="{E2FAD81D-BA91-4242-A5E1-3231B970FBE4}" type="sibTrans" cxnId="{73133313-58E0-44D5-8BF8-443AEEE1AC2C}">
      <dgm:prSet/>
      <dgm:spPr/>
      <dgm:t>
        <a:bodyPr/>
        <a:lstStyle/>
        <a:p>
          <a:endParaRPr lang="en-US"/>
        </a:p>
      </dgm:t>
    </dgm:pt>
    <dgm:pt modelId="{00290DE5-8ABD-4B59-8BA5-950909E48169}">
      <dgm:prSet phldrT="[Text]" custT="1"/>
      <dgm:spPr>
        <a:solidFill>
          <a:schemeClr val="tx1"/>
        </a:solidFill>
        <a:ln>
          <a:solidFill>
            <a:schemeClr val="accent6"/>
          </a:solidFill>
        </a:ln>
      </dgm:spPr>
      <dgm:t>
        <a:bodyPr/>
        <a:lstStyle/>
        <a:p>
          <a:pPr algn="l"/>
          <a:r>
            <a:rPr lang="en-US" sz="2400"/>
            <a:t>Respond quickly if ODHS reaches out for information</a:t>
          </a:r>
          <a:endParaRPr lang="en-US" sz="2000"/>
        </a:p>
      </dgm:t>
    </dgm:pt>
    <dgm:pt modelId="{FD97B242-9C4E-448E-88BB-DCC84FE32793}" type="parTrans" cxnId="{020AE9F2-A5ED-4FAB-A2B7-7DC8AE12F4D9}">
      <dgm:prSet/>
      <dgm:spPr/>
      <dgm:t>
        <a:bodyPr/>
        <a:lstStyle/>
        <a:p>
          <a:endParaRPr lang="en-US"/>
        </a:p>
      </dgm:t>
    </dgm:pt>
    <dgm:pt modelId="{5026A0E9-F0D1-4495-96F7-B65FE73A567B}" type="sibTrans" cxnId="{020AE9F2-A5ED-4FAB-A2B7-7DC8AE12F4D9}">
      <dgm:prSet/>
      <dgm:spPr/>
      <dgm:t>
        <a:bodyPr/>
        <a:lstStyle/>
        <a:p>
          <a:endParaRPr lang="en-US"/>
        </a:p>
      </dgm:t>
    </dgm:pt>
    <dgm:pt modelId="{1DC23176-D298-4BC1-818A-0878FE0FC95A}">
      <dgm:prSet phldrT="[Text]" custT="1"/>
      <dgm:spPr>
        <a:solidFill>
          <a:schemeClr val="accent1"/>
        </a:solidFill>
        <a:ln>
          <a:solidFill>
            <a:schemeClr val="accent6"/>
          </a:solidFill>
        </a:ln>
      </dgm:spPr>
      <dgm:t>
        <a:bodyPr/>
        <a:lstStyle/>
        <a:p>
          <a:pPr algn="l"/>
          <a:r>
            <a:rPr lang="en-US" sz="2400">
              <a:solidFill>
                <a:schemeClr val="accent6">
                  <a:lumMod val="10000"/>
                </a:schemeClr>
              </a:solidFill>
            </a:rPr>
            <a:t>Visit </a:t>
          </a:r>
          <a:r>
            <a:rPr lang="en-US" sz="2400" b="1">
              <a:solidFill>
                <a:schemeClr val="accent6">
                  <a:lumMod val="10000"/>
                </a:schemeClr>
              </a:solidFill>
            </a:rPr>
            <a:t>benefits.oregon.gov</a:t>
          </a:r>
          <a:r>
            <a:rPr lang="en-US" sz="2400">
              <a:solidFill>
                <a:schemeClr val="accent6">
                  <a:lumMod val="10000"/>
                </a:schemeClr>
              </a:solidFill>
            </a:rPr>
            <a:t> </a:t>
          </a:r>
          <a:r>
            <a:rPr lang="en-US" sz="2000">
              <a:solidFill>
                <a:schemeClr val="accent6">
                  <a:lumMod val="10000"/>
                </a:schemeClr>
              </a:solidFill>
            </a:rPr>
            <a:t>for ways to connect with ODHS in person, by phone or online through the ONE Eligibility system</a:t>
          </a:r>
        </a:p>
      </dgm:t>
    </dgm:pt>
    <dgm:pt modelId="{4EEBBDA7-F571-47D6-A4AE-F538BAFB4008}" type="parTrans" cxnId="{E71634CA-61CF-4839-9E9C-2A4D8E64D4D2}">
      <dgm:prSet/>
      <dgm:spPr/>
      <dgm:t>
        <a:bodyPr/>
        <a:lstStyle/>
        <a:p>
          <a:endParaRPr lang="en-US"/>
        </a:p>
      </dgm:t>
    </dgm:pt>
    <dgm:pt modelId="{72807249-5E10-4CD5-ABD2-9381CB57D4B5}" type="sibTrans" cxnId="{E71634CA-61CF-4839-9E9C-2A4D8E64D4D2}">
      <dgm:prSet/>
      <dgm:spPr/>
      <dgm:t>
        <a:bodyPr/>
        <a:lstStyle/>
        <a:p>
          <a:endParaRPr lang="en-US"/>
        </a:p>
      </dgm:t>
    </dgm:pt>
    <dgm:pt modelId="{4435395E-86AD-45DA-B335-BE121BEC4E36}">
      <dgm:prSet/>
      <dgm:spPr>
        <a:solidFill>
          <a:schemeClr val="tx1"/>
        </a:solidFill>
        <a:ln>
          <a:solidFill>
            <a:schemeClr val="accent6"/>
          </a:solidFill>
        </a:ln>
      </dgm:spPr>
      <dgm:t>
        <a:bodyPr/>
        <a:lstStyle/>
        <a:p>
          <a:endParaRPr lang="en-US"/>
        </a:p>
      </dgm:t>
    </dgm:pt>
    <dgm:pt modelId="{61683BDB-08AC-4629-9B7A-34E2F88177EA}" type="parTrans" cxnId="{659ADA70-AB57-4F06-88BD-D0BE93FC87BC}">
      <dgm:prSet/>
      <dgm:spPr/>
      <dgm:t>
        <a:bodyPr/>
        <a:lstStyle/>
        <a:p>
          <a:endParaRPr lang="en-US"/>
        </a:p>
      </dgm:t>
    </dgm:pt>
    <dgm:pt modelId="{6830E62F-265D-4C5D-B619-7D11940E6178}" type="sibTrans" cxnId="{659ADA70-AB57-4F06-88BD-D0BE93FC87BC}">
      <dgm:prSet/>
      <dgm:spPr/>
      <dgm:t>
        <a:bodyPr/>
        <a:lstStyle/>
        <a:p>
          <a:endParaRPr lang="en-US"/>
        </a:p>
      </dgm:t>
    </dgm:pt>
    <dgm:pt modelId="{CA96D41B-2014-4828-99E0-7CF47C8BA66B}" type="pres">
      <dgm:prSet presAssocID="{A03494DC-C84C-4259-9F3E-02D72F602077}" presName="linearFlow" presStyleCnt="0">
        <dgm:presLayoutVars>
          <dgm:dir/>
          <dgm:resizeHandles val="exact"/>
        </dgm:presLayoutVars>
      </dgm:prSet>
      <dgm:spPr/>
    </dgm:pt>
    <dgm:pt modelId="{B0022646-0664-4B42-B1DB-9E595193BEA6}" type="pres">
      <dgm:prSet presAssocID="{4435395E-86AD-45DA-B335-BE121BEC4E36}" presName="composite" presStyleCnt="0"/>
      <dgm:spPr/>
    </dgm:pt>
    <dgm:pt modelId="{6F8FA9E4-27FC-494C-9882-E4761DA158F2}" type="pres">
      <dgm:prSet presAssocID="{4435395E-86AD-45DA-B335-BE121BEC4E36}" presName="imgShp" presStyleLbl="fgImgPlace1" presStyleIdx="0" presStyleCnt="4" custLinFactNeighborY="-8701"/>
      <dgm:spPr>
        <a:solidFill>
          <a:schemeClr val="accent6"/>
        </a:solidFill>
      </dgm:spPr>
    </dgm:pt>
    <dgm:pt modelId="{88840FFC-1AF3-4005-B824-69E96548A5F6}" type="pres">
      <dgm:prSet presAssocID="{4435395E-86AD-45DA-B335-BE121BEC4E36}" presName="txShp" presStyleLbl="node1" presStyleIdx="0" presStyleCnt="4">
        <dgm:presLayoutVars>
          <dgm:bulletEnabled val="1"/>
        </dgm:presLayoutVars>
      </dgm:prSet>
      <dgm:spPr/>
    </dgm:pt>
    <dgm:pt modelId="{447EAE46-292C-482B-8F73-DF72AA9002E8}" type="pres">
      <dgm:prSet presAssocID="{6830E62F-265D-4C5D-B619-7D11940E6178}" presName="spacing" presStyleCnt="0"/>
      <dgm:spPr/>
    </dgm:pt>
    <dgm:pt modelId="{09ACA21B-BC50-4408-9DCF-84C26E6D36EA}" type="pres">
      <dgm:prSet presAssocID="{6C990CD2-2FFA-43EE-BBF1-05B2DBC1668E}" presName="composite" presStyleCnt="0"/>
      <dgm:spPr/>
    </dgm:pt>
    <dgm:pt modelId="{A87B5793-427D-4532-A569-0F72F848AF73}" type="pres">
      <dgm:prSet presAssocID="{6C990CD2-2FFA-43EE-BBF1-05B2DBC1668E}" presName="imgShp" presStyleLbl="fgImgPlace1" presStyleIdx="1" presStyleCnt="4" custLinFactNeighborY="-8701"/>
      <dgm:spPr>
        <a:solidFill>
          <a:schemeClr val="accent6"/>
        </a:solidFill>
      </dgm:spPr>
    </dgm:pt>
    <dgm:pt modelId="{ECEA2D62-8D34-479B-AFB7-04512BBDEBCB}" type="pres">
      <dgm:prSet presAssocID="{6C990CD2-2FFA-43EE-BBF1-05B2DBC1668E}" presName="txShp" presStyleLbl="node1" presStyleIdx="1" presStyleCnt="4">
        <dgm:presLayoutVars>
          <dgm:bulletEnabled val="1"/>
        </dgm:presLayoutVars>
      </dgm:prSet>
      <dgm:spPr/>
    </dgm:pt>
    <dgm:pt modelId="{F22BB685-DCF9-4435-AECF-C4E60D1096F6}" type="pres">
      <dgm:prSet presAssocID="{E2FAD81D-BA91-4242-A5E1-3231B970FBE4}" presName="spacing" presStyleCnt="0"/>
      <dgm:spPr/>
    </dgm:pt>
    <dgm:pt modelId="{18CAFE9E-3F17-4923-A731-58348E9A290C}" type="pres">
      <dgm:prSet presAssocID="{00290DE5-8ABD-4B59-8BA5-950909E48169}" presName="composite" presStyleCnt="0"/>
      <dgm:spPr/>
    </dgm:pt>
    <dgm:pt modelId="{2C071D47-76A4-4651-AC7A-6C1567F0F47F}" type="pres">
      <dgm:prSet presAssocID="{00290DE5-8ABD-4B59-8BA5-950909E48169}" presName="imgShp" presStyleLbl="fgImgPlace1" presStyleIdx="2" presStyleCnt="4" custLinFactNeighborY="-8701"/>
      <dgm:spPr>
        <a:solidFill>
          <a:schemeClr val="accent6"/>
        </a:solidFill>
      </dgm:spPr>
    </dgm:pt>
    <dgm:pt modelId="{E593EFC9-5BA1-460F-9644-0C7805626BD0}" type="pres">
      <dgm:prSet presAssocID="{00290DE5-8ABD-4B59-8BA5-950909E48169}" presName="txShp" presStyleLbl="node1" presStyleIdx="2" presStyleCnt="4">
        <dgm:presLayoutVars>
          <dgm:bulletEnabled val="1"/>
        </dgm:presLayoutVars>
      </dgm:prSet>
      <dgm:spPr/>
    </dgm:pt>
    <dgm:pt modelId="{06DB7C94-3B31-4815-9F41-9C402B0CD8E9}" type="pres">
      <dgm:prSet presAssocID="{5026A0E9-F0D1-4495-96F7-B65FE73A567B}" presName="spacing" presStyleCnt="0"/>
      <dgm:spPr/>
    </dgm:pt>
    <dgm:pt modelId="{A0C48A79-3953-42B4-BC63-430115307CD1}" type="pres">
      <dgm:prSet presAssocID="{1DC23176-D298-4BC1-818A-0878FE0FC95A}" presName="composite" presStyleCnt="0"/>
      <dgm:spPr/>
    </dgm:pt>
    <dgm:pt modelId="{58256CBB-85D8-4A30-9ADA-C4B560EE321C}" type="pres">
      <dgm:prSet presAssocID="{1DC23176-D298-4BC1-818A-0878FE0FC95A}" presName="imgShp" presStyleLbl="fgImgPlace1" presStyleIdx="3" presStyleCnt="4" custLinFactNeighborY="-8701"/>
      <dgm:spPr>
        <a:solidFill>
          <a:schemeClr val="accent6"/>
        </a:solidFill>
      </dgm:spPr>
    </dgm:pt>
    <dgm:pt modelId="{CDAFD47D-4D3A-46D9-ADC9-96C794C070DC}" type="pres">
      <dgm:prSet presAssocID="{1DC23176-D298-4BC1-818A-0878FE0FC95A}" presName="txShp" presStyleLbl="node1" presStyleIdx="3" presStyleCnt="4">
        <dgm:presLayoutVars>
          <dgm:bulletEnabled val="1"/>
        </dgm:presLayoutVars>
      </dgm:prSet>
      <dgm:spPr/>
    </dgm:pt>
  </dgm:ptLst>
  <dgm:cxnLst>
    <dgm:cxn modelId="{73133313-58E0-44D5-8BF8-443AEEE1AC2C}" srcId="{A03494DC-C84C-4259-9F3E-02D72F602077}" destId="{6C990CD2-2FFA-43EE-BBF1-05B2DBC1668E}" srcOrd="1" destOrd="0" parTransId="{18955B38-7C97-480C-A42C-5A4F3019953D}" sibTransId="{E2FAD81D-BA91-4242-A5E1-3231B970FBE4}"/>
    <dgm:cxn modelId="{59843116-58C9-492E-8AA1-36C0D8657A1D}" type="presOf" srcId="{00290DE5-8ABD-4B59-8BA5-950909E48169}" destId="{E593EFC9-5BA1-460F-9644-0C7805626BD0}" srcOrd="0" destOrd="0" presId="urn:microsoft.com/office/officeart/2005/8/layout/vList3"/>
    <dgm:cxn modelId="{659ADA70-AB57-4F06-88BD-D0BE93FC87BC}" srcId="{A03494DC-C84C-4259-9F3E-02D72F602077}" destId="{4435395E-86AD-45DA-B335-BE121BEC4E36}" srcOrd="0" destOrd="0" parTransId="{61683BDB-08AC-4629-9B7A-34E2F88177EA}" sibTransId="{6830E62F-265D-4C5D-B619-7D11940E6178}"/>
    <dgm:cxn modelId="{98FAE487-A9EA-47DF-8E89-008D9D1ABB3B}" type="presOf" srcId="{6C990CD2-2FFA-43EE-BBF1-05B2DBC1668E}" destId="{ECEA2D62-8D34-479B-AFB7-04512BBDEBCB}" srcOrd="0" destOrd="0" presId="urn:microsoft.com/office/officeart/2005/8/layout/vList3"/>
    <dgm:cxn modelId="{F0D0798E-5782-4DE5-B1E8-C8DD3F888BC3}" type="presOf" srcId="{A03494DC-C84C-4259-9F3E-02D72F602077}" destId="{CA96D41B-2014-4828-99E0-7CF47C8BA66B}" srcOrd="0" destOrd="0" presId="urn:microsoft.com/office/officeart/2005/8/layout/vList3"/>
    <dgm:cxn modelId="{E71634CA-61CF-4839-9E9C-2A4D8E64D4D2}" srcId="{A03494DC-C84C-4259-9F3E-02D72F602077}" destId="{1DC23176-D298-4BC1-818A-0878FE0FC95A}" srcOrd="3" destOrd="0" parTransId="{4EEBBDA7-F571-47D6-A4AE-F538BAFB4008}" sibTransId="{72807249-5E10-4CD5-ABD2-9381CB57D4B5}"/>
    <dgm:cxn modelId="{20C867E7-32DF-4EB2-B779-DA601663030E}" type="presOf" srcId="{1DC23176-D298-4BC1-818A-0878FE0FC95A}" destId="{CDAFD47D-4D3A-46D9-ADC9-96C794C070DC}" srcOrd="0" destOrd="0" presId="urn:microsoft.com/office/officeart/2005/8/layout/vList3"/>
    <dgm:cxn modelId="{020AE9F2-A5ED-4FAB-A2B7-7DC8AE12F4D9}" srcId="{A03494DC-C84C-4259-9F3E-02D72F602077}" destId="{00290DE5-8ABD-4B59-8BA5-950909E48169}" srcOrd="2" destOrd="0" parTransId="{FD97B242-9C4E-448E-88BB-DCC84FE32793}" sibTransId="{5026A0E9-F0D1-4495-96F7-B65FE73A567B}"/>
    <dgm:cxn modelId="{230A68FC-0536-494A-A179-4E3A7D3587AA}" type="presOf" srcId="{4435395E-86AD-45DA-B335-BE121BEC4E36}" destId="{88840FFC-1AF3-4005-B824-69E96548A5F6}" srcOrd="0" destOrd="0" presId="urn:microsoft.com/office/officeart/2005/8/layout/vList3"/>
    <dgm:cxn modelId="{A6DFEE4A-8EDC-40F2-B8C2-9CBBB1F29A39}" type="presParOf" srcId="{CA96D41B-2014-4828-99E0-7CF47C8BA66B}" destId="{B0022646-0664-4B42-B1DB-9E595193BEA6}" srcOrd="0" destOrd="0" presId="urn:microsoft.com/office/officeart/2005/8/layout/vList3"/>
    <dgm:cxn modelId="{F59A2F87-05B0-4AEB-9399-E150DBE22BB7}" type="presParOf" srcId="{B0022646-0664-4B42-B1DB-9E595193BEA6}" destId="{6F8FA9E4-27FC-494C-9882-E4761DA158F2}" srcOrd="0" destOrd="0" presId="urn:microsoft.com/office/officeart/2005/8/layout/vList3"/>
    <dgm:cxn modelId="{36D74E47-4D2D-4D64-AF83-B71F3EED1E44}" type="presParOf" srcId="{B0022646-0664-4B42-B1DB-9E595193BEA6}" destId="{88840FFC-1AF3-4005-B824-69E96548A5F6}" srcOrd="1" destOrd="0" presId="urn:microsoft.com/office/officeart/2005/8/layout/vList3"/>
    <dgm:cxn modelId="{42F63B42-2B5E-4EE6-901E-5CCB3E08BA19}" type="presParOf" srcId="{CA96D41B-2014-4828-99E0-7CF47C8BA66B}" destId="{447EAE46-292C-482B-8F73-DF72AA9002E8}" srcOrd="1" destOrd="0" presId="urn:microsoft.com/office/officeart/2005/8/layout/vList3"/>
    <dgm:cxn modelId="{546106FA-C76D-4278-A5D9-77C55B3FFD19}" type="presParOf" srcId="{CA96D41B-2014-4828-99E0-7CF47C8BA66B}" destId="{09ACA21B-BC50-4408-9DCF-84C26E6D36EA}" srcOrd="2" destOrd="0" presId="urn:microsoft.com/office/officeart/2005/8/layout/vList3"/>
    <dgm:cxn modelId="{50F92582-9193-4CE6-ACBE-6285397CA9DD}" type="presParOf" srcId="{09ACA21B-BC50-4408-9DCF-84C26E6D36EA}" destId="{A87B5793-427D-4532-A569-0F72F848AF73}" srcOrd="0" destOrd="0" presId="urn:microsoft.com/office/officeart/2005/8/layout/vList3"/>
    <dgm:cxn modelId="{7AAE11B9-7287-4D21-9913-69B783785960}" type="presParOf" srcId="{09ACA21B-BC50-4408-9DCF-84C26E6D36EA}" destId="{ECEA2D62-8D34-479B-AFB7-04512BBDEBCB}" srcOrd="1" destOrd="0" presId="urn:microsoft.com/office/officeart/2005/8/layout/vList3"/>
    <dgm:cxn modelId="{A2326F3A-1BF3-4BF5-92AE-0C3E66A333B4}" type="presParOf" srcId="{CA96D41B-2014-4828-99E0-7CF47C8BA66B}" destId="{F22BB685-DCF9-4435-AECF-C4E60D1096F6}" srcOrd="3" destOrd="0" presId="urn:microsoft.com/office/officeart/2005/8/layout/vList3"/>
    <dgm:cxn modelId="{FD3B6113-0583-497C-B975-6248B4FE027B}" type="presParOf" srcId="{CA96D41B-2014-4828-99E0-7CF47C8BA66B}" destId="{18CAFE9E-3F17-4923-A731-58348E9A290C}" srcOrd="4" destOrd="0" presId="urn:microsoft.com/office/officeart/2005/8/layout/vList3"/>
    <dgm:cxn modelId="{375C5D2A-835E-47B9-8FBB-D5DE7866941D}" type="presParOf" srcId="{18CAFE9E-3F17-4923-A731-58348E9A290C}" destId="{2C071D47-76A4-4651-AC7A-6C1567F0F47F}" srcOrd="0" destOrd="0" presId="urn:microsoft.com/office/officeart/2005/8/layout/vList3"/>
    <dgm:cxn modelId="{4DCDD933-7BD9-4603-913D-C256372057F0}" type="presParOf" srcId="{18CAFE9E-3F17-4923-A731-58348E9A290C}" destId="{E593EFC9-5BA1-460F-9644-0C7805626BD0}" srcOrd="1" destOrd="0" presId="urn:microsoft.com/office/officeart/2005/8/layout/vList3"/>
    <dgm:cxn modelId="{8E0B8B8B-5309-428B-BE4A-6271536B7609}" type="presParOf" srcId="{CA96D41B-2014-4828-99E0-7CF47C8BA66B}" destId="{06DB7C94-3B31-4815-9F41-9C402B0CD8E9}" srcOrd="5" destOrd="0" presId="urn:microsoft.com/office/officeart/2005/8/layout/vList3"/>
    <dgm:cxn modelId="{490D3390-522C-442E-9172-83425310BBE1}" type="presParOf" srcId="{CA96D41B-2014-4828-99E0-7CF47C8BA66B}" destId="{A0C48A79-3953-42B4-BC63-430115307CD1}" srcOrd="6" destOrd="0" presId="urn:microsoft.com/office/officeart/2005/8/layout/vList3"/>
    <dgm:cxn modelId="{25D4C4E6-A861-4D22-A8FF-8957019F8565}" type="presParOf" srcId="{A0C48A79-3953-42B4-BC63-430115307CD1}" destId="{58256CBB-85D8-4A30-9ADA-C4B560EE321C}" srcOrd="0" destOrd="0" presId="urn:microsoft.com/office/officeart/2005/8/layout/vList3"/>
    <dgm:cxn modelId="{AF0CEC65-08D7-4D0D-8B1E-4ACC4D4BAF9F}" type="presParOf" srcId="{A0C48A79-3953-42B4-BC63-430115307CD1}" destId="{CDAFD47D-4D3A-46D9-ADC9-96C794C070DC}" srcOrd="1" destOrd="0" presId="urn:microsoft.com/office/officeart/2005/8/layout/vLis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58B67-5C36-4B7E-9450-F6888F904CDB}">
      <dsp:nvSpPr>
        <dsp:cNvPr id="0" name=""/>
        <dsp:cNvSpPr/>
      </dsp:nvSpPr>
      <dsp:spPr>
        <a:xfrm>
          <a:off x="890" y="0"/>
          <a:ext cx="5041484" cy="3438144"/>
        </a:xfrm>
        <a:prstGeom prst="homePlate">
          <a:avLst>
            <a:gd name="adj" fmla="val 25000"/>
          </a:avLst>
        </a:prstGeom>
        <a:solidFill>
          <a:schemeClr val="accent6">
            <a:lumMod val="90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319" tIns="91440" rIns="881275" bIns="91440" numCol="1" spcCol="1270" anchor="ctr" anchorCtr="0">
          <a:noAutofit/>
        </a:bodyPr>
        <a:lstStyle/>
        <a:p>
          <a:pPr marL="0" lvl="0" indent="0" algn="ctr" defTabSz="1600200">
            <a:lnSpc>
              <a:spcPct val="100000"/>
            </a:lnSpc>
            <a:spcBef>
              <a:spcPct val="0"/>
            </a:spcBef>
            <a:spcAft>
              <a:spcPts val="0"/>
            </a:spcAft>
            <a:buNone/>
          </a:pPr>
          <a:r>
            <a:rPr lang="en-US" sz="3600" b="1" kern="1200">
              <a:solidFill>
                <a:schemeClr val="tx2"/>
              </a:solidFill>
              <a:latin typeface="Noto Sans" panose="020B0502040504020204" pitchFamily="34" charset="0"/>
              <a:ea typeface="Noto Sans" panose="020B0502040504020204" pitchFamily="34" charset="0"/>
              <a:cs typeface="Noto Sans" panose="020B0502040504020204" pitchFamily="34" charset="0"/>
            </a:rPr>
            <a:t>80 hours of </a:t>
          </a:r>
        </a:p>
        <a:p>
          <a:pPr marL="0" lvl="0" indent="0" algn="ctr" defTabSz="1600200">
            <a:lnSpc>
              <a:spcPct val="100000"/>
            </a:lnSpc>
            <a:spcBef>
              <a:spcPct val="0"/>
            </a:spcBef>
            <a:spcAft>
              <a:spcPts val="0"/>
            </a:spcAft>
            <a:buNone/>
          </a:pPr>
          <a:r>
            <a:rPr lang="en-US" sz="3600" b="1" kern="1200">
              <a:solidFill>
                <a:schemeClr val="tx2"/>
              </a:solidFill>
              <a:latin typeface="Noto Sans" panose="020B0502040504020204" pitchFamily="34" charset="0"/>
              <a:ea typeface="Noto Sans" panose="020B0502040504020204" pitchFamily="34" charset="0"/>
              <a:cs typeface="Noto Sans" panose="020B0502040504020204" pitchFamily="34" charset="0"/>
            </a:rPr>
            <a:t>work activities required </a:t>
          </a:r>
        </a:p>
        <a:p>
          <a:pPr marL="0" lvl="0" indent="0" algn="ctr" defTabSz="1600200">
            <a:lnSpc>
              <a:spcPct val="100000"/>
            </a:lnSpc>
            <a:spcBef>
              <a:spcPct val="0"/>
            </a:spcBef>
            <a:spcAft>
              <a:spcPts val="0"/>
            </a:spcAft>
            <a:buNone/>
          </a:pPr>
          <a:r>
            <a:rPr lang="en-US" sz="3600" b="1" kern="1200">
              <a:solidFill>
                <a:schemeClr val="tx2"/>
              </a:solidFill>
              <a:latin typeface="Noto Sans" panose="020B0502040504020204" pitchFamily="34" charset="0"/>
              <a:ea typeface="Noto Sans" panose="020B0502040504020204" pitchFamily="34" charset="0"/>
              <a:cs typeface="Noto Sans" panose="020B0502040504020204" pitchFamily="34" charset="0"/>
            </a:rPr>
            <a:t>per month.</a:t>
          </a:r>
        </a:p>
      </dsp:txBody>
      <dsp:txXfrm>
        <a:off x="890" y="0"/>
        <a:ext cx="4611716" cy="3438144"/>
      </dsp:txXfrm>
    </dsp:sp>
    <dsp:sp modelId="{2709417B-99C3-4EF8-B534-7A22286189C6}">
      <dsp:nvSpPr>
        <dsp:cNvPr id="0" name=""/>
        <dsp:cNvSpPr/>
      </dsp:nvSpPr>
      <dsp:spPr>
        <a:xfrm>
          <a:off x="3793323" y="0"/>
          <a:ext cx="6245257" cy="3438144"/>
        </a:xfrm>
        <a:prstGeom prst="chevron">
          <a:avLst>
            <a:gd name="adj" fmla="val 25000"/>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319" tIns="66040" rIns="220319" bIns="66040" numCol="1" spcCol="1270" anchor="t" anchorCtr="0">
          <a:noAutofit/>
        </a:bodyPr>
        <a:lstStyle/>
        <a:p>
          <a:pPr marL="0" lvl="0" indent="0" algn="l" defTabSz="1155700">
            <a:lnSpc>
              <a:spcPct val="90000"/>
            </a:lnSpc>
            <a:spcBef>
              <a:spcPct val="0"/>
            </a:spcBef>
            <a:spcAft>
              <a:spcPct val="35000"/>
            </a:spcAft>
            <a:buNone/>
          </a:pPr>
          <a:r>
            <a:rPr lang="en-US" sz="2600" b="1" kern="1200">
              <a:solidFill>
                <a:schemeClr val="tx2"/>
              </a:solidFill>
              <a:latin typeface="Noto Sans" panose="020B0502040504020204" pitchFamily="34" charset="0"/>
              <a:ea typeface="Noto Sans" panose="020B0502040504020204" pitchFamily="34" charset="0"/>
              <a:cs typeface="Noto Sans" panose="020B0502040504020204" pitchFamily="34" charset="0"/>
            </a:rPr>
            <a:t>Requirement can be met by one or a combination of activities:</a:t>
          </a:r>
        </a:p>
        <a:p>
          <a:pPr marL="228600" lvl="1" indent="-228600" algn="l" defTabSz="889000">
            <a:lnSpc>
              <a:spcPct val="90000"/>
            </a:lnSpc>
            <a:spcBef>
              <a:spcPct val="0"/>
            </a:spcBef>
            <a:spcAft>
              <a:spcPct val="15000"/>
            </a:spcAft>
            <a:buChar char="•"/>
          </a:pPr>
          <a:r>
            <a:rPr lang="en-US" sz="2000" kern="1200">
              <a:solidFill>
                <a:schemeClr val="tx2"/>
              </a:solidFill>
              <a:latin typeface="Noto Sans" panose="020B0502040504020204" pitchFamily="34" charset="0"/>
              <a:ea typeface="Noto Sans" panose="020B0502040504020204" pitchFamily="34" charset="0"/>
              <a:cs typeface="Noto Sans" panose="020B0502040504020204" pitchFamily="34" charset="0"/>
            </a:rPr>
            <a:t>Working</a:t>
          </a:r>
        </a:p>
        <a:p>
          <a:pPr marL="228600" lvl="1" indent="-228600" algn="l" defTabSz="889000">
            <a:lnSpc>
              <a:spcPct val="90000"/>
            </a:lnSpc>
            <a:spcBef>
              <a:spcPct val="0"/>
            </a:spcBef>
            <a:spcAft>
              <a:spcPct val="15000"/>
            </a:spcAft>
            <a:buChar char="•"/>
          </a:pPr>
          <a:r>
            <a:rPr lang="en-US" sz="2000" kern="1200">
              <a:solidFill>
                <a:schemeClr val="tx2"/>
              </a:solidFill>
              <a:latin typeface="Noto Sans" panose="020B0502040504020204" pitchFamily="34" charset="0"/>
              <a:ea typeface="Noto Sans" panose="020B0502040504020204" pitchFamily="34" charset="0"/>
              <a:cs typeface="Noto Sans" panose="020B0502040504020204" pitchFamily="34" charset="0"/>
            </a:rPr>
            <a:t>Volunteering</a:t>
          </a:r>
        </a:p>
        <a:p>
          <a:pPr marL="228600" lvl="1" indent="-228600" algn="l" defTabSz="889000">
            <a:lnSpc>
              <a:spcPct val="90000"/>
            </a:lnSpc>
            <a:spcBef>
              <a:spcPct val="0"/>
            </a:spcBef>
            <a:spcAft>
              <a:spcPct val="15000"/>
            </a:spcAft>
            <a:buChar char="•"/>
          </a:pPr>
          <a:r>
            <a:rPr lang="en-US" sz="2000" kern="1200">
              <a:solidFill>
                <a:schemeClr val="tx2"/>
              </a:solidFill>
              <a:latin typeface="Noto Sans" panose="020B0502040504020204" pitchFamily="34" charset="0"/>
              <a:ea typeface="Noto Sans" panose="020B0502040504020204" pitchFamily="34" charset="0"/>
              <a:cs typeface="Noto Sans" panose="020B0502040504020204" pitchFamily="34" charset="0"/>
            </a:rPr>
            <a:t>Bartering</a:t>
          </a:r>
        </a:p>
        <a:p>
          <a:pPr marL="228600" lvl="1" indent="-228600" algn="l" defTabSz="889000">
            <a:lnSpc>
              <a:spcPct val="90000"/>
            </a:lnSpc>
            <a:spcBef>
              <a:spcPct val="0"/>
            </a:spcBef>
            <a:spcAft>
              <a:spcPct val="15000"/>
            </a:spcAft>
            <a:buChar char="•"/>
          </a:pPr>
          <a:r>
            <a:rPr lang="en-US" sz="2000" kern="1200">
              <a:solidFill>
                <a:schemeClr val="tx2"/>
              </a:solidFill>
              <a:latin typeface="Noto Sans" panose="020B0502040504020204" pitchFamily="34" charset="0"/>
              <a:ea typeface="Noto Sans" panose="020B0502040504020204" pitchFamily="34" charset="0"/>
              <a:cs typeface="Noto Sans" panose="020B0502040504020204" pitchFamily="34" charset="0"/>
            </a:rPr>
            <a:t>Participating in an ABAWD case plan developed by </a:t>
          </a:r>
          <a:r>
            <a:rPr lang="en-US" sz="2000" b="0" kern="1200">
              <a:solidFill>
                <a:schemeClr val="tx2"/>
              </a:solidFill>
              <a:latin typeface="Noto Sans" panose="020B0502040504020204" pitchFamily="34" charset="0"/>
              <a:ea typeface="Noto Sans" panose="020B0502040504020204" pitchFamily="34" charset="0"/>
              <a:cs typeface="Noto Sans" panose="020B0502040504020204" pitchFamily="34" charset="0"/>
            </a:rPr>
            <a:t>OED</a:t>
          </a:r>
        </a:p>
      </dsp:txBody>
      <dsp:txXfrm>
        <a:off x="4652859" y="0"/>
        <a:ext cx="4526185" cy="343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40FFC-1AF3-4005-B824-69E96548A5F6}">
      <dsp:nvSpPr>
        <dsp:cNvPr id="0" name=""/>
        <dsp:cNvSpPr/>
      </dsp:nvSpPr>
      <dsp:spPr>
        <a:xfrm rot="10800000">
          <a:off x="1858890" y="2235"/>
          <a:ext cx="6354589" cy="1033194"/>
        </a:xfrm>
        <a:prstGeom prst="homePlate">
          <a:avLst/>
        </a:prstGeom>
        <a:solidFill>
          <a:schemeClr val="tx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610" tIns="179070" rIns="334264" bIns="179070"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rot="10800000">
        <a:off x="2117188" y="2235"/>
        <a:ext cx="6096291" cy="1033194"/>
      </dsp:txXfrm>
    </dsp:sp>
    <dsp:sp modelId="{6F8FA9E4-27FC-494C-9882-E4761DA158F2}">
      <dsp:nvSpPr>
        <dsp:cNvPr id="0" name=""/>
        <dsp:cNvSpPr/>
      </dsp:nvSpPr>
      <dsp:spPr>
        <a:xfrm>
          <a:off x="1342293" y="0"/>
          <a:ext cx="1033194" cy="1033194"/>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EA2D62-8D34-479B-AFB7-04512BBDEBCB}">
      <dsp:nvSpPr>
        <dsp:cNvPr id="0" name=""/>
        <dsp:cNvSpPr/>
      </dsp:nvSpPr>
      <dsp:spPr>
        <a:xfrm rot="10800000">
          <a:off x="1858890" y="1343846"/>
          <a:ext cx="6354589" cy="1033194"/>
        </a:xfrm>
        <a:prstGeom prst="homePlate">
          <a:avLst/>
        </a:prstGeom>
        <a:solidFill>
          <a:schemeClr val="accent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610"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accent6">
                  <a:lumMod val="10000"/>
                </a:schemeClr>
              </a:solidFill>
            </a:rPr>
            <a:t>Open and read all mail from ODHS </a:t>
          </a:r>
        </a:p>
      </dsp:txBody>
      <dsp:txXfrm rot="10800000">
        <a:off x="2117188" y="1343846"/>
        <a:ext cx="6096291" cy="1033194"/>
      </dsp:txXfrm>
    </dsp:sp>
    <dsp:sp modelId="{A87B5793-427D-4532-A569-0F72F848AF73}">
      <dsp:nvSpPr>
        <dsp:cNvPr id="0" name=""/>
        <dsp:cNvSpPr/>
      </dsp:nvSpPr>
      <dsp:spPr>
        <a:xfrm>
          <a:off x="1342293" y="1253947"/>
          <a:ext cx="1033194" cy="1033194"/>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93EFC9-5BA1-460F-9644-0C7805626BD0}">
      <dsp:nvSpPr>
        <dsp:cNvPr id="0" name=""/>
        <dsp:cNvSpPr/>
      </dsp:nvSpPr>
      <dsp:spPr>
        <a:xfrm rot="10800000">
          <a:off x="1858890" y="2685457"/>
          <a:ext cx="6354589" cy="1033194"/>
        </a:xfrm>
        <a:prstGeom prst="homePlate">
          <a:avLst/>
        </a:prstGeom>
        <a:solidFill>
          <a:schemeClr val="tx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610"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a:t>Respond quickly if ODHS reaches out for information</a:t>
          </a:r>
          <a:endParaRPr lang="en-US" sz="2000" kern="1200"/>
        </a:p>
      </dsp:txBody>
      <dsp:txXfrm rot="10800000">
        <a:off x="2117188" y="2685457"/>
        <a:ext cx="6096291" cy="1033194"/>
      </dsp:txXfrm>
    </dsp:sp>
    <dsp:sp modelId="{2C071D47-76A4-4651-AC7A-6C1567F0F47F}">
      <dsp:nvSpPr>
        <dsp:cNvPr id="0" name=""/>
        <dsp:cNvSpPr/>
      </dsp:nvSpPr>
      <dsp:spPr>
        <a:xfrm>
          <a:off x="1342293" y="2595558"/>
          <a:ext cx="1033194" cy="1033194"/>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AFD47D-4D3A-46D9-ADC9-96C794C070DC}">
      <dsp:nvSpPr>
        <dsp:cNvPr id="0" name=""/>
        <dsp:cNvSpPr/>
      </dsp:nvSpPr>
      <dsp:spPr>
        <a:xfrm rot="10800000">
          <a:off x="1858890" y="4027068"/>
          <a:ext cx="6354589" cy="1033194"/>
        </a:xfrm>
        <a:prstGeom prst="homePlate">
          <a:avLst/>
        </a:prstGeom>
        <a:solidFill>
          <a:schemeClr val="accent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610"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accent6">
                  <a:lumMod val="10000"/>
                </a:schemeClr>
              </a:solidFill>
            </a:rPr>
            <a:t>Visit </a:t>
          </a:r>
          <a:r>
            <a:rPr lang="en-US" sz="2400" b="1" kern="1200">
              <a:solidFill>
                <a:schemeClr val="accent6">
                  <a:lumMod val="10000"/>
                </a:schemeClr>
              </a:solidFill>
            </a:rPr>
            <a:t>benefits.oregon.gov</a:t>
          </a:r>
          <a:r>
            <a:rPr lang="en-US" sz="2400" kern="1200">
              <a:solidFill>
                <a:schemeClr val="accent6">
                  <a:lumMod val="10000"/>
                </a:schemeClr>
              </a:solidFill>
            </a:rPr>
            <a:t> </a:t>
          </a:r>
          <a:r>
            <a:rPr lang="en-US" sz="2000" kern="1200">
              <a:solidFill>
                <a:schemeClr val="accent6">
                  <a:lumMod val="10000"/>
                </a:schemeClr>
              </a:solidFill>
            </a:rPr>
            <a:t>for ways to connect with ODHS in person, by phone or online through the ONE Eligibility system</a:t>
          </a:r>
        </a:p>
      </dsp:txBody>
      <dsp:txXfrm rot="10800000">
        <a:off x="2117188" y="4027068"/>
        <a:ext cx="6096291" cy="1033194"/>
      </dsp:txXfrm>
    </dsp:sp>
    <dsp:sp modelId="{58256CBB-85D8-4A30-9ADA-C4B560EE321C}">
      <dsp:nvSpPr>
        <dsp:cNvPr id="0" name=""/>
        <dsp:cNvSpPr/>
      </dsp:nvSpPr>
      <dsp:spPr>
        <a:xfrm>
          <a:off x="1342293" y="3937169"/>
          <a:ext cx="1033194" cy="1033194"/>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F537C-6697-40FC-B25A-AD0506EA947B}" type="datetimeFigureOut">
              <a:t>12/15/2025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F86CC-EFCF-4C27-A3B0-C0F91E66590C}" type="slidenum">
              <a:t>‹#›</a:t>
            </a:fld>
            <a:endParaRPr lang="en-US"/>
          </a:p>
        </p:txBody>
      </p:sp>
    </p:spTree>
    <p:extLst>
      <p:ext uri="{BB962C8B-B14F-4D97-AF65-F5344CB8AC3E}">
        <p14:creationId xmlns:p14="http://schemas.microsoft.com/office/powerpoint/2010/main" val="822352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regon.gov/odhs/food/pages/snap-time-limits.aspx#rul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ederalregister.gov/documents/2025/11/19/2025-20278/public-charge-ground-of-inadmissibilit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public.govdelivery.com/accounts/ORDHS/subscriber/new?topic_id=ORDHS_833"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mailto:communitypartners@odhs.oregon.gov" TargetMode="External"/><Relationship Id="rId4" Type="http://schemas.openxmlformats.org/officeDocument/2006/relationships/hyperlink" Target="https://www.oregon.gov/odhs/news/pages/default.asp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inks-1.govdelivery.com/CL0/https:%2F%2Fcontent.govdelivery.com%2Faccounts%2FORDHS%2Fbulletins%2F3fa296c/1/0100019a7ecffe1f-091194fd-24cd-455a-b889-cd595d571c18-000000/6AHcx53lZ2HXDKGoc-BvmvIfmWkR2ZjHEDu1lj-zftw=43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Welcome, introductions</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19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F4970-CFA3-4987-D583-3422A3E26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BF136-EFBD-2C6F-FB0F-193221CF5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680FF-77F4-0AC5-AA97-E89C2873EC3C}"/>
              </a:ext>
            </a:extLst>
          </p:cNvPr>
          <p:cNvSpPr>
            <a:spLocks noGrp="1"/>
          </p:cNvSpPr>
          <p:nvPr>
            <p:ph type="body" idx="1"/>
          </p:nvPr>
        </p:nvSpPr>
        <p:spPr/>
        <p:txBody>
          <a:bodyPr/>
          <a:lstStyle/>
          <a:p>
            <a:r>
              <a:rPr lang="en-US" sz="1200" b="0" i="0">
                <a:solidFill>
                  <a:srgbClr val="000000"/>
                </a:solidFill>
                <a:effectLst/>
                <a:latin typeface="Aptos" panose="020B0004020202020204" pitchFamily="34" charset="0"/>
              </a:rPr>
              <a:t>Starting December 1, every person with an ABAWD status across Oregon must meet </a:t>
            </a:r>
            <a:r>
              <a:rPr lang="en-US" sz="1200" b="0" i="0" u="sng" strike="noStrike">
                <a:solidFill>
                  <a:srgbClr val="0E5F9B"/>
                </a:solidFill>
                <a:effectLst/>
                <a:latin typeface="Aptos" panose="020B0004020202020204" pitchFamily="34" charset="0"/>
                <a:hlinkClick r:id="rId3"/>
              </a:rPr>
              <a:t>work requirements</a:t>
            </a:r>
            <a:r>
              <a:rPr lang="en-US" sz="1200" b="0" i="0">
                <a:solidFill>
                  <a:srgbClr val="000000"/>
                </a:solidFill>
                <a:effectLst/>
                <a:latin typeface="Aptos" panose="020B0004020202020204" pitchFamily="34" charset="0"/>
              </a:rPr>
              <a:t> to keep SNAP for longer than three months.  </a:t>
            </a:r>
          </a:p>
          <a:p>
            <a:r>
              <a:rPr lang="en-US" sz="1200" b="0" i="0">
                <a:solidFill>
                  <a:srgbClr val="000000"/>
                </a:solidFill>
                <a:effectLst/>
                <a:latin typeface="Aptos" panose="020B0004020202020204" pitchFamily="34" charset="0"/>
                <a:ea typeface="Calibri"/>
                <a:cs typeface="Calibri"/>
              </a:rPr>
              <a:t>Pending ongoing litigation. People should continue to apply for SNAP.</a:t>
            </a:r>
          </a:p>
          <a:p>
            <a:endParaRPr lang="en-US" sz="1200" b="0" i="0">
              <a:solidFill>
                <a:srgbClr val="000000"/>
              </a:solidFill>
              <a:effectLst/>
              <a:latin typeface="Aptos" panose="020B0004020202020204" pitchFamily="34" charset="0"/>
              <a:ea typeface="Calibri"/>
              <a:cs typeface="Calibri"/>
            </a:endParaRPr>
          </a:p>
          <a:p>
            <a:r>
              <a:rPr lang="en-US" sz="1200" b="0" i="0">
                <a:solidFill>
                  <a:srgbClr val="000000"/>
                </a:solidFill>
                <a:effectLst/>
                <a:latin typeface="Aptos" panose="020B0004020202020204" pitchFamily="34" charset="0"/>
                <a:ea typeface="Calibri"/>
                <a:cs typeface="Calibri"/>
              </a:rPr>
              <a:t>*unless they live on approved waived Tribal Lands</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3E51B14D-3D13-26D7-4B06-2FE158CF9A19}"/>
              </a:ext>
            </a:extLst>
          </p:cNvPr>
          <p:cNvSpPr>
            <a:spLocks noGrp="1"/>
          </p:cNvSpPr>
          <p:nvPr>
            <p:ph type="sldNum" sz="quarter" idx="5"/>
          </p:nvPr>
        </p:nvSpPr>
        <p:spPr/>
        <p:txBody>
          <a:bodyPr/>
          <a:lstStyle/>
          <a:p>
            <a:fld id="{7029DFB3-1228-4781-A62F-2DBD5EC7D260}" type="slidenum">
              <a:rPr lang="en-US"/>
              <a:t>11</a:t>
            </a:fld>
            <a:endParaRPr lang="en-US"/>
          </a:p>
        </p:txBody>
      </p:sp>
    </p:spTree>
    <p:extLst>
      <p:ext uri="{BB962C8B-B14F-4D97-AF65-F5344CB8AC3E}">
        <p14:creationId xmlns:p14="http://schemas.microsoft.com/office/powerpoint/2010/main" val="1572310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C70E3-7BEE-787F-CBC9-913794A05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AE34E-2BEB-FE06-0194-4E3A350B1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C44A8-DD87-EFA3-9A48-6C8B7D7E3587}"/>
              </a:ext>
            </a:extLst>
          </p:cNvPr>
          <p:cNvSpPr>
            <a:spLocks noGrp="1"/>
          </p:cNvSpPr>
          <p:nvPr>
            <p:ph type="body" idx="1"/>
          </p:nvPr>
        </p:nvSpPr>
        <p:spPr/>
        <p:txBody>
          <a:bodyPr/>
          <a:lstStyle/>
          <a:p>
            <a:pPr>
              <a:spcBef>
                <a:spcPts val="0"/>
              </a:spcBef>
              <a:spcAft>
                <a:spcPts val="0"/>
              </a:spcAft>
              <a:defRPr/>
            </a:pPr>
            <a:r>
              <a:rPr lang="en-US" sz="1200" b="1" i="0" u="none" strike="noStrike" kern="120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80 hours of work activities per month averages to about 20 hours per week.</a:t>
            </a:r>
          </a:p>
          <a:p>
            <a:pPr>
              <a:spcBef>
                <a:spcPts val="0"/>
              </a:spcBef>
              <a:spcAft>
                <a:spcPts val="0"/>
              </a:spcAft>
              <a:defRPr/>
            </a:pPr>
            <a:endParaRPr lang="en-US" sz="1200" b="1" i="0" u="none" strike="noStrike" kern="120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a:spcBef>
                <a:spcPts val="0"/>
              </a:spcBef>
              <a:spcAft>
                <a:spcPts val="0"/>
              </a:spcAft>
              <a:defRPr/>
            </a:pPr>
            <a:r>
              <a:rPr lang="en-US" sz="1200" b="1" i="0" u="none" strike="noStrike" kern="120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See the webpage for details: </a:t>
            </a:r>
          </a:p>
        </p:txBody>
      </p:sp>
      <p:sp>
        <p:nvSpPr>
          <p:cNvPr id="4" name="Slide Number Placeholder 3">
            <a:extLst>
              <a:ext uri="{FF2B5EF4-FFF2-40B4-BE49-F238E27FC236}">
                <a16:creationId xmlns:a16="http://schemas.microsoft.com/office/drawing/2014/main" id="{26780409-0D36-F35B-F78E-56F7EB738F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55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8D8C3-3A7E-43AF-1C8B-CDE9A1762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E615F-C45A-D568-54C6-31A2566EF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A1DCB-AD4C-8CF4-FBD7-2F377A3422C4}"/>
              </a:ext>
            </a:extLst>
          </p:cNvPr>
          <p:cNvSpPr>
            <a:spLocks noGrp="1"/>
          </p:cNvSpPr>
          <p:nvPr>
            <p:ph type="body" idx="1"/>
          </p:nvPr>
        </p:nvSpPr>
        <p:spPr/>
        <p:txBody>
          <a:bodyPr/>
          <a:lstStyle/>
          <a:p>
            <a:r>
              <a:rPr lang="en-US"/>
              <a:t>There are people who do not have to follow ABAWD work rules. Groups include:</a:t>
            </a:r>
          </a:p>
          <a:p>
            <a:endParaRPr lang="en-US"/>
          </a:p>
          <a:p>
            <a:pPr marL="171450" indent="-171450">
              <a:buFont typeface="Arial" panose="020B0604020202020204" pitchFamily="34" charset="0"/>
              <a:buChar char="•"/>
            </a:pPr>
            <a:r>
              <a:rPr lang="en-US"/>
              <a:t>People who have problems or hardships that make working hard</a:t>
            </a:r>
          </a:p>
          <a:p>
            <a:pPr marL="171450" indent="-171450">
              <a:buFont typeface="Arial" panose="020B0604020202020204" pitchFamily="34" charset="0"/>
              <a:buChar char="•"/>
            </a:pPr>
            <a:r>
              <a:rPr lang="en-US"/>
              <a:t>People who do other things that count the same as work</a:t>
            </a:r>
          </a:p>
          <a:p>
            <a:pPr marL="171450" indent="-171450">
              <a:buFont typeface="Arial" panose="020B0604020202020204" pitchFamily="34" charset="0"/>
              <a:buChar char="•"/>
            </a:pPr>
            <a:r>
              <a:rPr lang="en-US"/>
              <a:t>People who live in an area where ABAWD rules do not apply</a:t>
            </a:r>
          </a:p>
          <a:p>
            <a:pPr marL="171450" indent="-171450">
              <a:buFont typeface="Arial" panose="020B0604020202020204" pitchFamily="34" charset="0"/>
              <a:buChar char="•"/>
            </a:pPr>
            <a:r>
              <a:rPr lang="en-US"/>
              <a:t>People who are given an extra excuse from the ABAWD rules</a:t>
            </a:r>
          </a:p>
          <a:p>
            <a:pPr marL="171450" indent="-171450">
              <a:buFont typeface="Arial" panose="020B0604020202020204" pitchFamily="34" charset="0"/>
              <a:buChar char="•"/>
            </a:pPr>
            <a:endParaRPr lang="en-US"/>
          </a:p>
          <a:p>
            <a:r>
              <a:rPr lang="en-US" b="1"/>
              <a:t>Examples of barriers to work: </a:t>
            </a:r>
          </a:p>
          <a:p>
            <a:pPr>
              <a:lnSpc>
                <a:spcPct val="120000"/>
              </a:lnSpc>
              <a:spcBef>
                <a:spcPts val="0"/>
              </a:spcBef>
              <a:spcAft>
                <a:spcPts val="600"/>
              </a:spcAft>
              <a:buSzPts val="1400"/>
              <a:tabLst>
                <a:tab pos="514985" algn="l"/>
                <a:tab pos="515620" algn="l"/>
                <a:tab pos="742950" algn="l"/>
              </a:tabLst>
            </a:pPr>
            <a:r>
              <a:rPr lang="en-US" sz="220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Health </a:t>
            </a:r>
            <a:r>
              <a:rPr lang="en-US" sz="220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problems </a:t>
            </a:r>
            <a:endParaRPr lang="en-US" sz="2200" b="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endParaRPr>
          </a:p>
          <a:p>
            <a:pPr lvl="1">
              <a:lnSpc>
                <a:spcPct val="120000"/>
              </a:lnSpc>
              <a:spcBef>
                <a:spcPts val="0"/>
              </a:spcBef>
              <a:spcAft>
                <a:spcPts val="600"/>
              </a:spcAft>
              <a:buSzPts val="1400"/>
              <a:buFont typeface="Wingdings" panose="05000000000000000000" pitchFamily="2" charset="2"/>
              <a:buChar char="q"/>
              <a:tabLst>
                <a:tab pos="514985" algn="l"/>
                <a:tab pos="515620" algn="l"/>
                <a:tab pos="742950" algn="l"/>
              </a:tabLst>
            </a:pPr>
            <a:r>
              <a:rPr lang="en-US" sz="2200" b="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Physical, behavioral, or mental health </a:t>
            </a:r>
            <a:r>
              <a:rPr lang="en-US" sz="2200" b="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(temporary or permanent)</a:t>
            </a:r>
            <a:endParaRPr lang="en-US" sz="2200" b="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endParaRPr>
          </a:p>
          <a:p>
            <a:pPr lvl="1">
              <a:lnSpc>
                <a:spcPct val="120000"/>
              </a:lnSpc>
              <a:spcBef>
                <a:spcPts val="0"/>
              </a:spcBef>
              <a:spcAft>
                <a:spcPts val="600"/>
              </a:spcAft>
              <a:buSzPts val="1400"/>
              <a:buFont typeface="Wingdings" panose="05000000000000000000" pitchFamily="2" charset="2"/>
              <a:buChar char="q"/>
              <a:tabLst>
                <a:tab pos="514985" algn="l"/>
                <a:tab pos="515620" algn="l"/>
                <a:tab pos="742950" algn="l"/>
              </a:tabLst>
            </a:pPr>
            <a:r>
              <a:rPr lang="en-US" sz="2200" b="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Pregnancy</a:t>
            </a:r>
          </a:p>
          <a:p>
            <a:pPr lvl="1">
              <a:lnSpc>
                <a:spcPct val="120000"/>
              </a:lnSpc>
              <a:spcBef>
                <a:spcPts val="0"/>
              </a:spcBef>
              <a:spcAft>
                <a:spcPts val="600"/>
              </a:spcAft>
              <a:buSzPts val="1400"/>
              <a:buFont typeface="Wingdings" panose="05000000000000000000" pitchFamily="2" charset="2"/>
              <a:buChar char="q"/>
              <a:tabLst>
                <a:tab pos="514985" algn="l"/>
                <a:tab pos="515620" algn="l"/>
                <a:tab pos="742950" algn="l"/>
              </a:tabLst>
            </a:pPr>
            <a:r>
              <a:rPr lang="en-US" sz="2200" b="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Receiving money due to a disability</a:t>
            </a:r>
            <a:r>
              <a:rPr lang="en-US" sz="2200" b="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endParaRPr lang="en-US" sz="2200" b="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endParaRPr>
          </a:p>
          <a:p>
            <a:pPr>
              <a:lnSpc>
                <a:spcPct val="120000"/>
              </a:lnSpc>
              <a:spcBef>
                <a:spcPts val="0"/>
              </a:spcBef>
              <a:spcAft>
                <a:spcPts val="600"/>
              </a:spcAft>
              <a:buSzPts val="1400"/>
              <a:tabLst>
                <a:tab pos="514985" algn="l"/>
                <a:tab pos="515620" algn="l"/>
                <a:tab pos="742950" algn="l"/>
              </a:tabLst>
            </a:pPr>
            <a:r>
              <a:rPr lang="en-US" sz="220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Attending an alcohol or drug treatment program</a:t>
            </a:r>
            <a:r>
              <a:rPr lang="en-US" sz="220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p>
          <a:p>
            <a:pPr lvl="1">
              <a:lnSpc>
                <a:spcPct val="120000"/>
              </a:lnSpc>
              <a:spcBef>
                <a:spcPts val="0"/>
              </a:spcBef>
              <a:spcAft>
                <a:spcPts val="600"/>
              </a:spcAft>
              <a:buSzPts val="1400"/>
              <a:buFont typeface="Wingdings" panose="05000000000000000000" pitchFamily="2" charset="2"/>
              <a:buChar char="q"/>
              <a:tabLst>
                <a:tab pos="514985" algn="l"/>
                <a:tab pos="515620" algn="l"/>
                <a:tab pos="742950" algn="l"/>
              </a:tabLst>
            </a:pPr>
            <a:r>
              <a:rPr lang="en-US" sz="2200" b="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Inpatient or outpatient </a:t>
            </a:r>
            <a:r>
              <a:rPr lang="en-US" sz="2200" i="1">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Note</a:t>
            </a:r>
            <a:r>
              <a:rPr lang="en-US" sz="2200" i="1">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 </a:t>
            </a:r>
            <a:r>
              <a:rPr lang="en-US" sz="2200" b="0" i="1">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May qualify as health issue.</a:t>
            </a:r>
            <a:endParaRPr lang="en-US" sz="2200" b="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endParaRPr>
          </a:p>
          <a:p>
            <a:pPr>
              <a:lnSpc>
                <a:spcPct val="120000"/>
              </a:lnSpc>
              <a:spcBef>
                <a:spcPts val="5"/>
              </a:spcBef>
              <a:spcAft>
                <a:spcPts val="600"/>
              </a:spcAft>
              <a:buSzPts val="1400"/>
              <a:tabLst>
                <a:tab pos="514985" algn="l"/>
                <a:tab pos="515620" algn="l"/>
                <a:tab pos="742950" algn="l"/>
              </a:tabLst>
            </a:pPr>
            <a:r>
              <a:rPr lang="en-US" sz="220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Caring for a person with a disability</a:t>
            </a:r>
            <a:endParaRPr lang="en-US" sz="2200" b="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endParaRPr>
          </a:p>
          <a:p>
            <a:pPr lvl="1">
              <a:lnSpc>
                <a:spcPct val="120000"/>
              </a:lnSpc>
              <a:spcBef>
                <a:spcPts val="5"/>
              </a:spcBef>
              <a:spcAft>
                <a:spcPts val="600"/>
              </a:spcAft>
              <a:buSzPts val="1400"/>
              <a:buFont typeface="Wingdings" panose="05000000000000000000" pitchFamily="2" charset="2"/>
              <a:buChar char="q"/>
              <a:tabLst>
                <a:tab pos="514985" algn="l"/>
                <a:tab pos="515620" algn="l"/>
                <a:tab pos="742950" algn="l"/>
              </a:tabLst>
            </a:pPr>
            <a:r>
              <a:rPr lang="en-US" sz="2200" i="1">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Note:</a:t>
            </a:r>
            <a:r>
              <a:rPr lang="en-US" sz="2200" b="0" i="1">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Not required to reside together.</a:t>
            </a:r>
          </a:p>
          <a:p>
            <a:pPr marL="228600" marR="0" lvl="0" indent="-228600" algn="l" defTabSz="914400" rtl="0" eaLnBrk="1" fontAlgn="auto" latinLnBrk="0" hangingPunct="1">
              <a:lnSpc>
                <a:spcPct val="120000"/>
              </a:lnSpc>
              <a:spcBef>
                <a:spcPts val="0"/>
              </a:spcBef>
              <a:spcAft>
                <a:spcPts val="600"/>
              </a:spcAft>
              <a:buClrTx/>
              <a:buSzPts val="1400"/>
              <a:buFont typeface="Arial" panose="020B0604020202020204" pitchFamily="34" charset="0"/>
              <a:buChar char="•"/>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Attending school at least half-time</a:t>
            </a:r>
          </a:p>
          <a:p>
            <a:pPr marL="571500" marR="0" lvl="1" indent="-228600" algn="l" defTabSz="914400" rtl="0" eaLnBrk="1" fontAlgn="auto" latinLnBrk="0" hangingPunct="1">
              <a:lnSpc>
                <a:spcPct val="12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High school and/or GED programs </a:t>
            </a:r>
          </a:p>
          <a:p>
            <a:pPr marL="571500" marR="0" lvl="1" indent="-228600" algn="l" defTabSz="914400" rtl="0" eaLnBrk="1" fontAlgn="auto" latinLnBrk="0" hangingPunct="1">
              <a:lnSpc>
                <a:spcPct val="12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Higher Education (community college, university, graduate programs </a:t>
            </a:r>
            <a:r>
              <a:rPr kumimoji="0" lang="en-US" sz="2200" b="0" i="0" u="none" strike="noStrike" kern="1200" cap="none" spc="0" normalizeH="0" baseline="0" noProof="0" err="1">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etc</a:t>
            </a: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 </a:t>
            </a:r>
          </a:p>
          <a:p>
            <a:pPr marL="571500" marR="0" lvl="1" indent="-228600" algn="l" defTabSz="914400" rtl="0" eaLnBrk="1" fontAlgn="auto" latinLnBrk="0" hangingPunct="1">
              <a:lnSpc>
                <a:spcPct val="12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Trade/vocational programs </a:t>
            </a:r>
          </a:p>
          <a:p>
            <a:pPr marL="571500" marR="0" lvl="1" indent="-228600" algn="l" defTabSz="914400" rtl="0" eaLnBrk="1" fontAlgn="auto" latinLnBrk="0" hangingPunct="1">
              <a:lnSpc>
                <a:spcPct val="12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Training programs </a:t>
            </a:r>
          </a:p>
          <a:p>
            <a:pPr marL="228600" marR="0" lvl="0" indent="-228600" algn="l" defTabSz="914400" rtl="0" eaLnBrk="1" fontAlgn="auto" latinLnBrk="0" hangingPunct="1">
              <a:lnSpc>
                <a:spcPct val="120000"/>
              </a:lnSpc>
              <a:spcBef>
                <a:spcPts val="5"/>
              </a:spcBef>
              <a:spcAft>
                <a:spcPts val="600"/>
              </a:spcAft>
              <a:buClrTx/>
              <a:buSzPts val="1400"/>
              <a:buFont typeface="Arial" panose="020B0604020202020204" pitchFamily="34" charset="0"/>
              <a:buChar char="•"/>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Participating in a training plan with a federal refugee resettlement program                </a:t>
            </a:r>
          </a:p>
          <a:p>
            <a:pPr marL="571500" marR="0" lvl="1" indent="-228600" algn="l" defTabSz="914400" rtl="0" eaLnBrk="1" fontAlgn="auto" latinLnBrk="0" hangingPunct="1">
              <a:lnSpc>
                <a:spcPct val="120000"/>
              </a:lnSpc>
              <a:spcBef>
                <a:spcPts val="5"/>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Immigrant and Refugee Community Organization (IRCO), </a:t>
            </a:r>
          </a:p>
          <a:p>
            <a:pPr marL="571500" marR="0" lvl="1" indent="-228600" algn="l" defTabSz="914400" rtl="0" eaLnBrk="1" fontAlgn="auto" latinLnBrk="0" hangingPunct="1">
              <a:lnSpc>
                <a:spcPct val="120000"/>
              </a:lnSpc>
              <a:spcBef>
                <a:spcPts val="5"/>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Corvallis for Refugees </a:t>
            </a:r>
            <a:r>
              <a:rPr kumimoji="0" lang="en-US" sz="2200" b="0" i="0" u="none" strike="noStrike" kern="1200" cap="none" spc="0" normalizeH="0" baseline="0" noProof="0" err="1">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etc</a:t>
            </a:r>
            <a:endPar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571500" marR="0" lvl="1" indent="-228600" algn="l" defTabSz="914400" rtl="0" eaLnBrk="1" fontAlgn="auto" latinLnBrk="0" hangingPunct="1">
              <a:lnSpc>
                <a:spcPct val="120000"/>
              </a:lnSpc>
              <a:spcBef>
                <a:spcPts val="5"/>
              </a:spcBef>
              <a:spcAft>
                <a:spcPts val="600"/>
              </a:spcAft>
              <a:buClrTx/>
              <a:buSzPts val="1400"/>
              <a:buFont typeface="Wingdings" panose="05000000000000000000" pitchFamily="2" charset="2"/>
              <a:buChar char="q"/>
              <a:tabLst>
                <a:tab pos="514985" algn="l"/>
                <a:tab pos="515620" algn="l"/>
                <a:tab pos="742950" algn="l"/>
              </a:tabLst>
              <a:defRPr/>
            </a:pPr>
            <a:endPar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0" marR="0" lvl="0" indent="-114300" algn="l" defTabSz="914400" rtl="0" eaLnBrk="1" fontAlgn="auto" latinLnBrk="0" hangingPunct="1">
              <a:lnSpc>
                <a:spcPct val="120000"/>
              </a:lnSpc>
              <a:spcBef>
                <a:spcPts val="5"/>
              </a:spcBef>
              <a:spcAft>
                <a:spcPts val="600"/>
              </a:spcAft>
              <a:buClrTx/>
              <a:buSzPts val="1400"/>
              <a:buFont typeface="Wingdings" panose="05000000000000000000" pitchFamily="2" charset="2"/>
              <a:buNone/>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Examples of equivalent work activities</a:t>
            </a:r>
          </a:p>
          <a:p>
            <a:pPr marL="228600" marR="0" lvl="0" indent="-228600" algn="l" defTabSz="914400" rtl="0" eaLnBrk="1" fontAlgn="auto" latinLnBrk="0" hangingPunct="1">
              <a:lnSpc>
                <a:spcPct val="100000"/>
              </a:lnSpc>
              <a:spcBef>
                <a:spcPts val="0"/>
              </a:spcBef>
              <a:spcAft>
                <a:spcPts val="600"/>
              </a:spcAft>
              <a:buClrTx/>
              <a:buSzPts val="1400"/>
              <a:buFont typeface="Arial" panose="020B0604020202020204" pitchFamily="34" charset="0"/>
              <a:buChar char="•"/>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Unemployment benefits (UC) – </a:t>
            </a:r>
            <a:r>
              <a:rPr kumimoji="0" lang="en-US" sz="2000" b="0" i="1"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Verbal Attestation</a:t>
            </a:r>
          </a:p>
          <a:p>
            <a:pPr marL="571500" marR="0" lvl="1" indent="-22860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Applied for unemployment and has not been denied</a:t>
            </a:r>
          </a:p>
          <a:p>
            <a:pPr marL="571500" marR="0" lvl="1" indent="-22860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Receiving unemployment benefits. </a:t>
            </a:r>
          </a:p>
          <a:p>
            <a:pPr marL="342900" marR="0" lvl="1" indent="0" algn="l" defTabSz="914400" rtl="0" eaLnBrk="1" fontAlgn="auto" latinLnBrk="0" hangingPunct="1">
              <a:lnSpc>
                <a:spcPct val="100000"/>
              </a:lnSpc>
              <a:spcBef>
                <a:spcPts val="0"/>
              </a:spcBef>
              <a:spcAft>
                <a:spcPts val="600"/>
              </a:spcAft>
              <a:buClrTx/>
              <a:buSzPts val="1400"/>
              <a:buFont typeface="Arial" panose="020B0604020202020204" pitchFamily="34" charset="0"/>
              <a:buNone/>
              <a:tabLst>
                <a:tab pos="514985" algn="l"/>
                <a:tab pos="515620" algn="l"/>
                <a:tab pos="742950" algn="l"/>
              </a:tabLst>
              <a:defRPr/>
            </a:pPr>
            <a:endPar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228600" marR="0" lvl="0" indent="-228600" algn="l" defTabSz="914400" rtl="0" eaLnBrk="1" fontAlgn="auto" latinLnBrk="0" hangingPunct="1">
              <a:lnSpc>
                <a:spcPct val="100000"/>
              </a:lnSpc>
              <a:spcBef>
                <a:spcPts val="0"/>
              </a:spcBef>
              <a:spcAft>
                <a:spcPts val="600"/>
              </a:spcAft>
              <a:buClrTx/>
              <a:buSzPts val="1400"/>
              <a:buFont typeface="Arial" panose="020B0604020202020204" pitchFamily="34" charset="0"/>
              <a:buChar char="•"/>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Temporary Assistance for Needy Families – (</a:t>
            </a:r>
            <a:r>
              <a:rPr kumimoji="0" lang="en-US" sz="2000" b="0" i="1"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ONE system verified)</a:t>
            </a:r>
          </a:p>
          <a:p>
            <a:pPr marL="571500" marR="0" lvl="1" indent="-228600" algn="l" defTabSz="914400" rtl="0" eaLnBrk="1" fontAlgn="auto" latinLnBrk="0" hangingPunct="1">
              <a:lnSpc>
                <a:spcPct val="100000"/>
              </a:lnSpc>
              <a:spcBef>
                <a:spcPts val="0"/>
              </a:spcBef>
              <a:spcAft>
                <a:spcPts val="600"/>
              </a:spcAft>
              <a:buClrTx/>
              <a:buSzPts val="1400"/>
              <a:buFont typeface="Arial" panose="020B0604020202020204" pitchFamily="34" charset="0"/>
              <a:buChar char="•"/>
              <a:tabLst>
                <a:tab pos="514985" algn="l"/>
                <a:tab pos="515620" algn="l"/>
                <a:tab pos="742950" algn="l"/>
              </a:tabLst>
              <a:defRPr/>
            </a:pPr>
            <a:r>
              <a:rPr kumimoji="0" lang="en-US" sz="17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Participates in the TANF Jobs program</a:t>
            </a:r>
          </a:p>
          <a:p>
            <a:pPr marL="228600" marR="0" lvl="0" indent="-228600" algn="l" defTabSz="914400" rtl="0" eaLnBrk="1" fontAlgn="auto" latinLnBrk="0" hangingPunct="1">
              <a:lnSpc>
                <a:spcPct val="100000"/>
              </a:lnSpc>
              <a:spcBef>
                <a:spcPts val="0"/>
              </a:spcBef>
              <a:spcAft>
                <a:spcPts val="600"/>
              </a:spcAft>
              <a:buClrTx/>
              <a:buSzPts val="1400"/>
              <a:buFont typeface="Arial" panose="020B0604020202020204" pitchFamily="34" charset="0"/>
              <a:buChar char="•"/>
              <a:tabLst>
                <a:tab pos="514985" algn="l"/>
                <a:tab pos="515620" algn="l"/>
                <a:tab pos="742950" algn="l"/>
              </a:tabLst>
              <a:defRPr/>
            </a:pPr>
            <a:endPar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228600" marR="0" lvl="0" indent="-228600" algn="l" defTabSz="914400" rtl="0" eaLnBrk="1" fontAlgn="auto" latinLnBrk="0" hangingPunct="1">
              <a:lnSpc>
                <a:spcPct val="100000"/>
              </a:lnSpc>
              <a:spcBef>
                <a:spcPts val="0"/>
              </a:spcBef>
              <a:spcAft>
                <a:spcPts val="600"/>
              </a:spcAft>
              <a:buClrTx/>
              <a:buSzPts val="1400"/>
              <a:buFont typeface="Arial" panose="020B0604020202020204" pitchFamily="34" charset="0"/>
              <a:buChar char="•"/>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Working for pay </a:t>
            </a:r>
            <a:r>
              <a:rPr kumimoji="0" lang="en-US" sz="2000" b="0" i="1"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(Proof of hours is required)</a:t>
            </a:r>
          </a:p>
          <a:p>
            <a:pPr marL="571500" marR="0" lvl="1" indent="-22860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At least 30 hours a week. </a:t>
            </a:r>
          </a:p>
          <a:p>
            <a:pPr marL="571500" marR="0" lvl="1" indent="-22860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Earning at least $935.25 a month. </a:t>
            </a:r>
          </a:p>
          <a:p>
            <a:pPr marL="571500" marR="0" lvl="1" indent="-22860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Earning at least $935.25 from self-employment and have no business costs </a:t>
            </a:r>
          </a:p>
          <a:p>
            <a:pPr marL="571500" marR="0" lvl="1" indent="-22860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Earning at least $1,870.50 and has business costs. </a:t>
            </a:r>
            <a:endParaRPr kumimoji="0" lang="en-US" sz="2000" b="0" i="1"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0" marR="0" lvl="0" indent="-114300" algn="l" defTabSz="914400" rtl="0" eaLnBrk="1" fontAlgn="auto" latinLnBrk="0" hangingPunct="1">
              <a:lnSpc>
                <a:spcPct val="120000"/>
              </a:lnSpc>
              <a:spcBef>
                <a:spcPts val="5"/>
              </a:spcBef>
              <a:spcAft>
                <a:spcPts val="600"/>
              </a:spcAft>
              <a:buClrTx/>
              <a:buSzPts val="1400"/>
              <a:buFont typeface="Wingdings" panose="05000000000000000000" pitchFamily="2" charset="2"/>
              <a:buNone/>
              <a:tabLst>
                <a:tab pos="514985" algn="l"/>
                <a:tab pos="515620" algn="l"/>
                <a:tab pos="742950" algn="l"/>
              </a:tabLst>
              <a:defRPr/>
            </a:pPr>
            <a:endPar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0" marR="0" lvl="0" indent="-114300" algn="l" defTabSz="914400" rtl="0" eaLnBrk="1" fontAlgn="auto" latinLnBrk="0" hangingPunct="1">
              <a:lnSpc>
                <a:spcPct val="120000"/>
              </a:lnSpc>
              <a:spcBef>
                <a:spcPts val="5"/>
              </a:spcBef>
              <a:spcAft>
                <a:spcPts val="600"/>
              </a:spcAft>
              <a:buClrTx/>
              <a:buSzPts val="1400"/>
              <a:buFont typeface="Wingdings" panose="05000000000000000000" pitchFamily="2" charset="2"/>
              <a:buNone/>
              <a:tabLst>
                <a:tab pos="514985" algn="l"/>
                <a:tab pos="515620" algn="l"/>
                <a:tab pos="742950" algn="l"/>
              </a:tabLst>
              <a:defRPr/>
            </a:pPr>
            <a:r>
              <a:rPr kumimoji="0" lang="en-US" sz="2200" b="1"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Discretionary exemption</a:t>
            </a:r>
          </a:p>
          <a:p>
            <a:pPr marL="571500" marR="0" lvl="1" indent="-228600" algn="l" defTabSz="914400" rtl="0" eaLnBrk="1" fontAlgn="auto" latinLnBrk="0" hangingPunct="1">
              <a:lnSpc>
                <a:spcPct val="100000"/>
              </a:lnSpc>
              <a:spcBef>
                <a:spcPts val="0"/>
              </a:spcBef>
              <a:spcAft>
                <a:spcPts val="600"/>
              </a:spcAft>
              <a:buClrTx/>
              <a:buSzPts val="1400"/>
              <a:buFont typeface="Arial" panose="020B0604020202020204" pitchFamily="34" charset="0"/>
              <a:buChar char="•"/>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Current Discretionary Exemptions in Oregon: </a:t>
            </a:r>
          </a:p>
          <a:p>
            <a:pPr marL="685800" marR="0" lvl="2" indent="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Foster care parents who do not include foster children in SNAP case. </a:t>
            </a:r>
            <a:r>
              <a:rPr kumimoji="0" lang="en-US" sz="2200" b="0" i="1"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Verbal attestation.</a:t>
            </a:r>
            <a:endPar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685800" marR="0" lvl="2" indent="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SNAP eligible non-citizens not authorized to work. </a:t>
            </a:r>
            <a:r>
              <a:rPr kumimoji="0" lang="en-US" sz="2200" b="0" i="1"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Verbal attestation</a:t>
            </a: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 </a:t>
            </a: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9D1B5CA6-1D29-7CF9-40DC-C4BAE84B80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022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4F601-4C7D-5D94-8668-AC02A223E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0F56B-99A0-E82B-767F-E4A338A287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E1CFE-4928-2F90-FA70-0EDFADC1D964}"/>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Starting December 1</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No Oregon county is exempt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Only five tribal lands are exempt due to high unemployment rates: </a:t>
            </a:r>
          </a:p>
          <a:p>
            <a:pPr marL="685800" lvl="1" indent="-228600" rtl="0" fontAlgn="base">
              <a:buFont typeface="+mj-lt"/>
              <a:buAutoNum type="arabicPeriod"/>
            </a:pPr>
            <a:r>
              <a:rPr lang="en-US">
                <a:effectLst/>
              </a:rPr>
              <a:t>Burns Paiute Tribe Reservation and off-Reservation Trust Land </a:t>
            </a:r>
          </a:p>
          <a:p>
            <a:pPr marL="685800" lvl="1" indent="-228600" rtl="0" fontAlgn="base">
              <a:buFont typeface="+mj-lt"/>
              <a:buAutoNum type="arabicPeriod"/>
            </a:pPr>
            <a:r>
              <a:rPr lang="en-US">
                <a:effectLst/>
              </a:rPr>
              <a:t>Coquille Indian Tribe Reservation and off-Reservation Trust Land</a:t>
            </a:r>
          </a:p>
          <a:p>
            <a:pPr marL="685800" lvl="1" indent="-228600" rtl="0" fontAlgn="base">
              <a:buFont typeface="+mj-lt"/>
              <a:buAutoNum type="arabicPeriod"/>
            </a:pPr>
            <a:r>
              <a:rPr lang="en-US">
                <a:effectLst/>
              </a:rPr>
              <a:t>Cow Creek Band of Umpqua Tribe of Indians Reservation </a:t>
            </a:r>
          </a:p>
          <a:p>
            <a:pPr marL="685800" lvl="1" indent="-228600" rtl="0" fontAlgn="base">
              <a:buFont typeface="+mj-lt"/>
              <a:buAutoNum type="arabicPeriod"/>
            </a:pPr>
            <a:r>
              <a:rPr lang="en-US">
                <a:effectLst/>
              </a:rPr>
              <a:t>Klamath Tribes Reservation</a:t>
            </a:r>
          </a:p>
          <a:p>
            <a:pPr marL="685800" lvl="1" indent="-228600" rtl="0" fontAlgn="base">
              <a:buFont typeface="+mj-lt"/>
              <a:buAutoNum type="arabicPeriod"/>
            </a:pPr>
            <a:r>
              <a:rPr lang="en-US">
                <a:effectLst/>
              </a:rPr>
              <a:t>Confederated Tribes of Siletz Indians Reservation and off-Reservation Trust Land</a:t>
            </a:r>
            <a:endParaRPr lang="en-US"/>
          </a:p>
          <a:p>
            <a:pPr marL="171450" indent="-171450" rtl="0" fontAlgn="base">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A9220A28-54C2-BBC1-3E11-6A87D0C317B8}"/>
              </a:ext>
            </a:extLst>
          </p:cNvPr>
          <p:cNvSpPr>
            <a:spLocks noGrp="1"/>
          </p:cNvSpPr>
          <p:nvPr>
            <p:ph type="sldNum" sz="quarter" idx="5"/>
          </p:nvPr>
        </p:nvSpPr>
        <p:spPr/>
        <p:txBody>
          <a:bodyPr/>
          <a:lstStyle/>
          <a:p>
            <a:fld id="{EF3F86CC-EFCF-4C27-A3B0-C0F91E66590C}" type="slidenum">
              <a:rPr lang="en-US" smtClean="0"/>
              <a:t>14</a:t>
            </a:fld>
            <a:endParaRPr lang="en-US"/>
          </a:p>
        </p:txBody>
      </p:sp>
    </p:spTree>
    <p:extLst>
      <p:ext uri="{BB962C8B-B14F-4D97-AF65-F5344CB8AC3E}">
        <p14:creationId xmlns:p14="http://schemas.microsoft.com/office/powerpoint/2010/main" val="4148211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If a SNAP participant with </a:t>
            </a:r>
            <a:r>
              <a:rPr lang="en-US" b="1"/>
              <a:t>ABAWD status</a:t>
            </a:r>
            <a:r>
              <a:rPr lang="en-US"/>
              <a:t> does not meet their work requirements for </a:t>
            </a:r>
            <a:r>
              <a:rPr lang="en-US" b="1"/>
              <a:t>three months</a:t>
            </a:r>
            <a:r>
              <a:rPr lang="en-US"/>
              <a:t>, they will reach the </a:t>
            </a:r>
            <a:r>
              <a:rPr lang="en-US" b="1"/>
              <a:t>three-year time limit</a:t>
            </a:r>
            <a:r>
              <a:rPr lang="en-US"/>
              <a:t> for SNAP.</a:t>
            </a:r>
          </a:p>
          <a:p>
            <a:pPr marL="285750" indent="-285750">
              <a:buFont typeface="Arial"/>
              <a:buChar char="•"/>
            </a:pPr>
            <a:r>
              <a:rPr lang="en-US"/>
              <a:t>When that happens, they </a:t>
            </a:r>
            <a:r>
              <a:rPr lang="en-US" b="1"/>
              <a:t>cannot get SNAP benefits for the rest of that three-year period</a:t>
            </a:r>
            <a:r>
              <a:rPr lang="en-US"/>
              <a:t>.</a:t>
            </a:r>
            <a:endParaRPr lang="en-US">
              <a:ea typeface="Calibri" panose="020F0502020204030204"/>
              <a:cs typeface="Calibri" panose="020F0502020204030204"/>
            </a:endParaRPr>
          </a:p>
          <a:p>
            <a:pPr marL="285750" indent="-285750">
              <a:buFont typeface="Arial"/>
              <a:buChar char="•"/>
            </a:pPr>
            <a:r>
              <a:rPr lang="en-US"/>
              <a:t>The current three-year period is </a:t>
            </a:r>
            <a:r>
              <a:rPr lang="en-US" b="1"/>
              <a:t>Jan. 1, 2025, through Dec. 31, 2027</a:t>
            </a:r>
            <a:r>
              <a:rPr lang="en-US"/>
              <a:t>.</a:t>
            </a:r>
            <a:endParaRPr lang="en-US">
              <a:ea typeface="Calibri" panose="020F0502020204030204"/>
              <a:cs typeface="Calibri" panose="020F0502020204030204"/>
            </a:endParaRPr>
          </a:p>
          <a:p>
            <a:pPr algn="l" rtl="0" fontAlgn="base">
              <a:lnSpc>
                <a:spcPts val="1350"/>
              </a:lnSpc>
              <a:buFont typeface="Arial" panose="020B0604020202020204" pitchFamily="34" charset="0"/>
              <a:buChar char="•"/>
            </a:pPr>
            <a:endParaRPr lang="en-US" sz="1200" b="0" i="0">
              <a:solidFill>
                <a:srgbClr val="000000"/>
              </a:solidFill>
              <a:effectLst/>
              <a:latin typeface="Aptos" panose="020B0004020202020204" pitchFamily="34" charset="0"/>
            </a:endParaRPr>
          </a:p>
          <a:p>
            <a:pPr algn="l" rtl="0" fontAlgn="base">
              <a:lnSpc>
                <a:spcPts val="1350"/>
              </a:lnSpc>
              <a:buFont typeface="Arial" panose="020B0604020202020204" pitchFamily="34" charset="0"/>
              <a:buNone/>
            </a:pPr>
            <a:r>
              <a:rPr lang="en-US" sz="1200" b="0" i="0">
                <a:solidFill>
                  <a:srgbClr val="000000"/>
                </a:solidFill>
                <a:effectLst/>
                <a:latin typeface="Aptos"/>
              </a:rPr>
              <a:t>Each month a counting month is added to a case, the individual will receive a notice informing them: </a:t>
            </a:r>
          </a:p>
          <a:p>
            <a:pPr algn="l" rtl="0" fontAlgn="base">
              <a:lnSpc>
                <a:spcPts val="1350"/>
              </a:lnSpc>
              <a:buFont typeface="Arial" panose="020B0604020202020204" pitchFamily="34" charset="0"/>
              <a:buChar char="•"/>
            </a:pPr>
            <a:r>
              <a:rPr lang="en-US" sz="1200" b="0" i="0">
                <a:solidFill>
                  <a:srgbClr val="000000"/>
                </a:solidFill>
                <a:effectLst/>
                <a:latin typeface="Aptos"/>
              </a:rPr>
              <a:t>Which counting month they have received </a:t>
            </a:r>
          </a:p>
          <a:p>
            <a:pPr algn="l" rtl="0" fontAlgn="base">
              <a:lnSpc>
                <a:spcPts val="1350"/>
              </a:lnSpc>
              <a:buFont typeface="Arial" panose="020B0604020202020204" pitchFamily="34" charset="0"/>
              <a:buChar char="•"/>
            </a:pPr>
            <a:r>
              <a:rPr lang="en-US" sz="1200" b="0" i="0">
                <a:solidFill>
                  <a:srgbClr val="000000"/>
                </a:solidFill>
                <a:effectLst/>
                <a:latin typeface="Aptos"/>
              </a:rPr>
              <a:t>information on how to meet the work requirements  </a:t>
            </a:r>
          </a:p>
          <a:p>
            <a:pPr algn="l" rtl="0" fontAlgn="base">
              <a:lnSpc>
                <a:spcPts val="1350"/>
              </a:lnSpc>
              <a:buFont typeface="Arial" panose="020B0604020202020204" pitchFamily="34" charset="0"/>
              <a:buChar char="•"/>
            </a:pPr>
            <a:r>
              <a:rPr lang="en-US" sz="1200" b="0" i="0">
                <a:solidFill>
                  <a:srgbClr val="000000"/>
                </a:solidFill>
                <a:effectLst/>
                <a:latin typeface="Aptos"/>
              </a:rPr>
              <a:t>Ways to meet an exemption </a:t>
            </a:r>
          </a:p>
          <a:p>
            <a:pPr algn="l" rtl="0" fontAlgn="base">
              <a:lnSpc>
                <a:spcPts val="1350"/>
              </a:lnSpc>
              <a:buFont typeface="Arial" panose="020B0604020202020204" pitchFamily="34" charset="0"/>
              <a:buChar char="•"/>
            </a:pPr>
            <a:r>
              <a:rPr lang="en-US" sz="1200" b="0" i="0">
                <a:solidFill>
                  <a:srgbClr val="000000"/>
                </a:solidFill>
                <a:effectLst/>
                <a:latin typeface="Aptos"/>
              </a:rPr>
              <a:t>How to contact ODHS  </a:t>
            </a:r>
          </a:p>
          <a:p>
            <a:endParaRPr lang="en-US"/>
          </a:p>
        </p:txBody>
      </p:sp>
      <p:sp>
        <p:nvSpPr>
          <p:cNvPr id="4" name="Slide Number Placeholder 3"/>
          <p:cNvSpPr>
            <a:spLocks noGrp="1"/>
          </p:cNvSpPr>
          <p:nvPr>
            <p:ph type="sldNum" sz="quarter" idx="5"/>
          </p:nvPr>
        </p:nvSpPr>
        <p:spPr/>
        <p:txBody>
          <a:bodyPr/>
          <a:lstStyle/>
          <a:p>
            <a:fld id="{EF3F86CC-EFCF-4C27-A3B0-C0F91E66590C}" type="slidenum">
              <a:rPr lang="en-US" smtClean="0"/>
              <a:t>15</a:t>
            </a:fld>
            <a:endParaRPr lang="en-US"/>
          </a:p>
        </p:txBody>
      </p:sp>
    </p:spTree>
    <p:extLst>
      <p:ext uri="{BB962C8B-B14F-4D97-AF65-F5344CB8AC3E}">
        <p14:creationId xmlns:p14="http://schemas.microsoft.com/office/powerpoint/2010/main" val="1056495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279D6-A506-AE9A-8A26-9E1D42961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800266-C344-2C73-B935-8A2D5654A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F905F-CA0B-46F4-57C8-20DACC53BA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Take action: Contact ODHS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t>If someone gets a notice — or thinks — they may need to follow new work rules to keep SNAP benefits, they should contact ODHS as soon as possible.</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know these notices can feel stressful or confusing. </a:t>
            </a:r>
            <a:endParaRPr lang="en-US">
              <a:ea typeface="Calibri"/>
              <a:cs typeface="Calibri"/>
            </a:endParaRPr>
          </a:p>
          <a:p>
            <a:endParaRPr lang="en-US" b="1"/>
          </a:p>
          <a:p>
            <a:r>
              <a:rPr lang="en-US" b="1"/>
              <a:t>ODHS will check to see if customers already meets the work rules</a:t>
            </a:r>
            <a:r>
              <a:rPr lang="en-US"/>
              <a:t>, including giving credit for any verified work activities they’ve completed.</a:t>
            </a:r>
            <a:endParaRPr lang="en-US">
              <a:ea typeface="Calibri"/>
              <a:cs typeface="Calibri"/>
            </a:endParaRPr>
          </a:p>
          <a:p>
            <a:r>
              <a:rPr lang="en-US" b="1"/>
              <a:t>ODHS will look for any exemptions</a:t>
            </a:r>
            <a:r>
              <a:rPr lang="en-US"/>
              <a:t> that might mean the customer does not have to meet work rules.</a:t>
            </a:r>
            <a:endParaRPr lang="en-US">
              <a:ea typeface="Calibri"/>
              <a:cs typeface="Calibri"/>
            </a:endParaRPr>
          </a:p>
          <a:p>
            <a:endParaRPr lang="en-US"/>
          </a:p>
          <a:p>
            <a:r>
              <a:rPr lang="en-US"/>
              <a:t>OED may also offer training, job search help, education programs, or other services to help the person get and keep a job.</a:t>
            </a:r>
            <a:endParaRPr lang="en-US">
              <a:ea typeface="Calibri"/>
              <a:cs typeface="Calibri"/>
            </a:endParaRPr>
          </a:p>
          <a:p>
            <a:r>
              <a:rPr lang="en-US" b="1"/>
              <a:t>If needed, ODHS will connect customers with the Oregon Employment Department</a:t>
            </a:r>
            <a:r>
              <a:rPr lang="en-US"/>
              <a:t> so they can make a plan to meet the work requirements.</a:t>
            </a:r>
            <a:endParaRPr lang="en-US">
              <a:solidFill>
                <a:srgbClr val="444444"/>
              </a:solidFill>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724A6730-57F1-B2C6-6786-491D9A15EF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75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324FF-A456-0C07-1D14-1EE465BBE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EA71-FA7A-7861-6373-090FE73FE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E87056-4F1E-D62A-6029-83ADB4329622}"/>
              </a:ext>
            </a:extLst>
          </p:cNvPr>
          <p:cNvSpPr>
            <a:spLocks noGrp="1"/>
          </p:cNvSpPr>
          <p:nvPr>
            <p:ph type="body" idx="1"/>
          </p:nvPr>
        </p:nvSpPr>
        <p:spPr/>
        <p:txBody>
          <a:bodyPr/>
          <a:lstStyle/>
          <a:p>
            <a:r>
              <a:rPr lang="en-US"/>
              <a:t>These work rules also open the door to more support.</a:t>
            </a:r>
          </a:p>
          <a:p>
            <a:endParaRPr lang="en-US"/>
          </a:p>
          <a:p>
            <a:r>
              <a:rPr lang="en-US"/>
              <a:t>After ODHS reviews someone’s information, the agency may refer people who need a case plan to meet the work rules to the Oregon Employment Department (OED).</a:t>
            </a:r>
            <a:endParaRPr lang="en-US">
              <a:ea typeface="Calibri"/>
              <a:cs typeface="Calibri"/>
            </a:endParaRPr>
          </a:p>
          <a:p>
            <a:endParaRPr lang="en-US"/>
          </a:p>
          <a:p>
            <a:r>
              <a:rPr lang="en-US"/>
              <a:t>They will get an appointment at a local WorkSource Center.</a:t>
            </a:r>
            <a:br>
              <a:rPr lang="en-US">
                <a:cs typeface="+mn-lt"/>
              </a:rPr>
            </a:br>
            <a:endParaRPr lang="en-US"/>
          </a:p>
          <a:p>
            <a:r>
              <a:rPr lang="en-US"/>
              <a:t>An Employment Specialist will be assigned to them. This person will help create a case plan based on the person’s skills and interests. The case plan lists the work-related activities they need to do each month.</a:t>
            </a:r>
            <a:endParaRPr lang="en-US">
              <a:ea typeface="Calibri"/>
              <a:cs typeface="Calibri"/>
            </a:endParaRPr>
          </a:p>
          <a:p>
            <a:endParaRPr lang="en-US"/>
          </a:p>
          <a:p>
            <a:r>
              <a:rPr lang="en-US"/>
              <a:t>OED may also offer training, job search help, education programs, or other services to help the person get and keep a job.</a:t>
            </a:r>
            <a:endParaRPr lang="en-US">
              <a:ea typeface="Calibri"/>
              <a:cs typeface="Calibri"/>
            </a:endParaRPr>
          </a:p>
          <a:p>
            <a:r>
              <a:rPr lang="en-US" b="1"/>
              <a:t>If needed, ODHS will connect customers with the Oregon Employment Department</a:t>
            </a:r>
            <a:r>
              <a:rPr lang="en-US"/>
              <a:t> so they can make a plan to meet the work requirements.</a:t>
            </a:r>
            <a:endParaRPr lang="en-US">
              <a:solidFill>
                <a:srgbClr val="444444"/>
              </a:solidFill>
            </a:endParaRPr>
          </a:p>
          <a:p>
            <a:endParaRPr lang="en-US"/>
          </a:p>
          <a:p>
            <a:pPr>
              <a:spcBef>
                <a:spcPts val="0"/>
              </a:spcBef>
              <a:spcAft>
                <a:spcPts val="0"/>
              </a:spcAft>
              <a:defRPr/>
            </a:pPr>
            <a:endParaRPr lang="en-US" sz="120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endParaRPr>
          </a:p>
          <a:p>
            <a:pPr>
              <a:defRPr/>
            </a:pPr>
            <a:endParaRPr lang="en-US" b="1">
              <a:solidFill>
                <a:srgbClr val="000000"/>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Slide Number Placeholder 3">
            <a:extLst>
              <a:ext uri="{FF2B5EF4-FFF2-40B4-BE49-F238E27FC236}">
                <a16:creationId xmlns:a16="http://schemas.microsoft.com/office/drawing/2014/main" id="{D7024100-08B7-2223-FB28-B811627C03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172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CB20A-DE31-2BE6-1028-2B2EDA9DC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98ADE-DB6B-710F-2217-2998EEDC6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A8601-FBE4-3A72-4BE7-925F5BD292AB}"/>
              </a:ext>
            </a:extLst>
          </p:cNvPr>
          <p:cNvSpPr>
            <a:spLocks noGrp="1"/>
          </p:cNvSpPr>
          <p:nvPr>
            <p:ph type="body" idx="1"/>
          </p:nvPr>
        </p:nvSpPr>
        <p:spPr/>
        <p:txBody>
          <a:bodyPr/>
          <a:lstStyle/>
          <a:p>
            <a:r>
              <a:rPr lang="en-US" b="1"/>
              <a:t>What SNAP participants can do right now:</a:t>
            </a:r>
            <a:endParaRPr lang="en-US"/>
          </a:p>
          <a:p>
            <a:pPr marL="171450" lvl="0" indent="-171450">
              <a:buFont typeface="Arial" panose="020B0604020202020204" pitchFamily="34" charset="0"/>
              <a:buChar char="•"/>
            </a:pPr>
            <a:r>
              <a:rPr lang="en-US"/>
              <a:t>Make sure ODHS has their current phone number and mailing address.</a:t>
            </a:r>
          </a:p>
          <a:p>
            <a:pPr marL="171450" lvl="0" indent="-171450">
              <a:buFont typeface="Arial" panose="020B0604020202020204" pitchFamily="34" charset="0"/>
              <a:buChar char="•"/>
            </a:pPr>
            <a:r>
              <a:rPr lang="en-US"/>
              <a:t>Open and read all mail from ODHS.</a:t>
            </a:r>
          </a:p>
          <a:p>
            <a:pPr marL="171450" lvl="0" indent="-171450">
              <a:buFont typeface="Arial" panose="020B0604020202020204" pitchFamily="34" charset="0"/>
              <a:buChar char="•"/>
            </a:pPr>
            <a:r>
              <a:rPr lang="en-US"/>
              <a:t>Respond quickly if we reach out for information.</a:t>
            </a:r>
          </a:p>
          <a:p>
            <a:pPr marL="171450" lvl="0" indent="-171450">
              <a:buFont typeface="Arial" panose="020B0604020202020204" pitchFamily="34" charset="0"/>
              <a:buChar char="•"/>
            </a:pPr>
            <a:r>
              <a:rPr lang="en-US"/>
              <a:t>Visit </a:t>
            </a:r>
            <a:r>
              <a:rPr lang="en-US" b="1"/>
              <a:t>benefits.oregon.gov</a:t>
            </a:r>
            <a:r>
              <a:rPr lang="en-US"/>
              <a:t> to learn how to connect with ODHS in person, by phone or online.</a:t>
            </a:r>
          </a:p>
          <a:p>
            <a:pPr marL="171450" lvl="0" indent="-171450">
              <a:buFont typeface="Arial" panose="020B0604020202020204" pitchFamily="34" charset="0"/>
              <a:buChar char="•"/>
            </a:pPr>
            <a:endParaRPr lang="en-US"/>
          </a:p>
          <a:p>
            <a:pPr marL="171450" lvl="0" indent="-171450">
              <a:buFont typeface="Arial" panose="020B0604020202020204" pitchFamily="34" charset="0"/>
              <a:buChar char="•"/>
            </a:pPr>
            <a:r>
              <a:rPr lang="en-US"/>
              <a:t>ODHS encourages people to have a ONE Online account and consider using the Oregon ONE Mobile app for faster service from anywhere.</a:t>
            </a:r>
          </a:p>
          <a:p>
            <a:pPr marL="171450" lvl="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A4157F90-9320-45B9-D520-F671015EB4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67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75350-8363-9F9D-F24B-5CF16856C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02C9C-D3A2-1FD9-5B93-FEDF8F923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D12AA-7DB5-8493-43BD-E859B1EC4807}"/>
              </a:ext>
            </a:extLst>
          </p:cNvPr>
          <p:cNvSpPr>
            <a:spLocks noGrp="1"/>
          </p:cNvSpPr>
          <p:nvPr>
            <p:ph type="body" idx="1"/>
          </p:nvPr>
        </p:nvSpPr>
        <p:spPr/>
        <p:txBody>
          <a:bodyPr/>
          <a:lstStyle/>
          <a:p>
            <a:r>
              <a:rPr lang="en-US"/>
              <a:t>H.R. 1 changed who can get SNAP. Before this change, some other immigrants with legal status could get SNAP if they met all eligibility rules. Many had to wait five years before getting SNAP unless they were exempt under federal law.</a:t>
            </a:r>
          </a:p>
          <a:p>
            <a:endParaRPr lang="en-US"/>
          </a:p>
          <a:p>
            <a:r>
              <a:rPr lang="en-US"/>
              <a:t>Today, some immigrant groups who were eligible before are no longer eligible. </a:t>
            </a:r>
            <a:endParaRPr lang="en-US">
              <a:ea typeface="Calibri"/>
              <a:cs typeface="Calibri"/>
            </a:endParaRPr>
          </a:p>
          <a:p>
            <a:endParaRPr lang="en-US"/>
          </a:p>
          <a:p>
            <a:r>
              <a:rPr lang="en-US"/>
              <a:t>Some groups who are Lawful Permanent Residents still have a five-year waiting period unless exempt. USDA has a chart that shows which groups are eligible.</a:t>
            </a:r>
            <a:endParaRPr lang="en-US">
              <a:ea typeface="Calibri"/>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change took effect </a:t>
            </a:r>
            <a:r>
              <a:rPr lang="en-US" b="1"/>
              <a:t>July 4, 2025</a:t>
            </a:r>
            <a:r>
              <a:rPr lang="en-US"/>
              <a:t>. It affects people with legal status who were eligible for SNAP on July 3, 2025, including children, people with disabilities and older adults.</a:t>
            </a:r>
            <a:endParaRPr lang="en-US">
              <a:ea typeface="Calibri"/>
              <a:cs typeface="Calibri"/>
            </a:endParaRPr>
          </a:p>
          <a:p>
            <a:endParaRPr lang="en-US"/>
          </a:p>
          <a:p>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Oregon began using the new rules </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Oct. 1, 2025</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a:t>After October 1, new applicants had to meet the new rules.</a:t>
            </a:r>
            <a:endParaRPr lang="en-US">
              <a:ea typeface="Calibri"/>
              <a:cs typeface="Calibri"/>
            </a:endParaRPr>
          </a:p>
          <a:p>
            <a:endParaRPr lang="en-US"/>
          </a:p>
          <a:p>
            <a:r>
              <a:rPr lang="en-US"/>
              <a:t>For people already on SNAP, ODHS must check these rules at their next recertification.</a:t>
            </a:r>
            <a:endParaRPr lang="en-US">
              <a:ea typeface="Calibri"/>
              <a:cs typeface="Calibri"/>
            </a:endParaRPr>
          </a:p>
          <a:p>
            <a:endParaRPr lang="en-US"/>
          </a:p>
          <a:p>
            <a:r>
              <a:rPr lang="en-US"/>
              <a:t>States are still waiting for clear guidance from USDA’s Food and Nutrition Service (FNS) about how to apply some parts of the new rules. </a:t>
            </a:r>
            <a:endParaRPr lang="en-US">
              <a:ea typeface="Calibri"/>
              <a:cs typeface="Calibri"/>
            </a:endParaRPr>
          </a:p>
          <a:p>
            <a:endParaRPr lang="en-US"/>
          </a:p>
          <a:p>
            <a:r>
              <a:rPr lang="en-US"/>
              <a:t>States recently received new guidance from USDA. ODHS is reviewing that guidance and developing an implementation plan. When that is known and communicated to staff, we’ll update our resources. </a:t>
            </a:r>
            <a:endParaRPr lang="en-US">
              <a:ea typeface="Calibri"/>
              <a:cs typeface="Calibri"/>
            </a:endParaRPr>
          </a:p>
          <a:p>
            <a:endParaRPr lang="en-US" b="1">
              <a:latin typeface="Arial Narrow"/>
            </a:endParaRPr>
          </a:p>
        </p:txBody>
      </p:sp>
      <p:sp>
        <p:nvSpPr>
          <p:cNvPr id="4" name="Slide Number Placeholder 3">
            <a:extLst>
              <a:ext uri="{FF2B5EF4-FFF2-40B4-BE49-F238E27FC236}">
                <a16:creationId xmlns:a16="http://schemas.microsoft.com/office/drawing/2014/main" id="{A3D98520-0AF0-9A93-D3AA-624B07940F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8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SNAP is limited to the following groups:</a:t>
            </a:r>
          </a:p>
          <a:p>
            <a:pPr marL="171450" indent="-171450">
              <a:buFont typeface="Arial" panose="020B0604020202020204" pitchFamily="34" charset="0"/>
              <a:buChar char="•"/>
            </a:pPr>
            <a:r>
              <a:rPr lang="en-US"/>
              <a:t>U.S. citizens</a:t>
            </a:r>
          </a:p>
          <a:p>
            <a:pPr marL="171450" indent="-171450">
              <a:buFont typeface="Arial" panose="020B0604020202020204" pitchFamily="34" charset="0"/>
              <a:buChar char="•"/>
            </a:pPr>
            <a:r>
              <a:rPr lang="en-US"/>
              <a:t>U.S. nationals</a:t>
            </a:r>
          </a:p>
          <a:p>
            <a:pPr marL="171450" indent="-171450">
              <a:buFont typeface="Arial" panose="020B0604020202020204" pitchFamily="34" charset="0"/>
              <a:buChar char="•"/>
            </a:pPr>
            <a:r>
              <a:rPr lang="en-US"/>
              <a:t>Lawful permanent residents (LPRs)</a:t>
            </a:r>
          </a:p>
          <a:p>
            <a:pPr marL="171450" indent="-171450">
              <a:buFont typeface="Arial" panose="020B0604020202020204" pitchFamily="34" charset="0"/>
              <a:buChar char="•"/>
            </a:pPr>
            <a:r>
              <a:rPr lang="en-US"/>
              <a:t>Cuban and Haitian entrants¹</a:t>
            </a:r>
          </a:p>
          <a:p>
            <a:pPr marL="171450" indent="-171450">
              <a:buFont typeface="Arial" panose="020B0604020202020204" pitchFamily="34" charset="0"/>
              <a:buChar char="•"/>
            </a:pPr>
            <a:r>
              <a:rPr lang="en-US"/>
              <a:t>Citizens of Compact of Free Association (COFA) nations</a:t>
            </a:r>
          </a:p>
          <a:p>
            <a:endParaRPr lang="en-US"/>
          </a:p>
          <a:p>
            <a:endParaRPr lang="en-US"/>
          </a:p>
        </p:txBody>
      </p:sp>
      <p:sp>
        <p:nvSpPr>
          <p:cNvPr id="4" name="Slide Number Placeholder 3"/>
          <p:cNvSpPr>
            <a:spLocks noGrp="1"/>
          </p:cNvSpPr>
          <p:nvPr>
            <p:ph type="sldNum" sz="quarter" idx="5"/>
          </p:nvPr>
        </p:nvSpPr>
        <p:spPr/>
        <p:txBody>
          <a:bodyPr/>
          <a:lstStyle/>
          <a:p>
            <a:fld id="{EF3F86CC-EFCF-4C27-A3B0-C0F91E66590C}" type="slidenum">
              <a:rPr lang="en-US" smtClean="0"/>
              <a:t>20</a:t>
            </a:fld>
            <a:endParaRPr lang="en-US"/>
          </a:p>
        </p:txBody>
      </p:sp>
    </p:spTree>
    <p:extLst>
      <p:ext uri="{BB962C8B-B14F-4D97-AF65-F5344CB8AC3E}">
        <p14:creationId xmlns:p14="http://schemas.microsoft.com/office/powerpoint/2010/main" val="293201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defRPr/>
            </a:pPr>
            <a:r>
              <a:rPr lang="en-US">
                <a:solidFill>
                  <a:srgbClr val="000000"/>
                </a:solidFill>
              </a:rPr>
              <a:t>The Supplemental Nutrition Assistance Program (SNAP) is the nation’s most effective anti-hunger program. It plays a critical role in reducing poverty, improving health and economic outcomes, supporting people who are paid low wages, and serving as the first line of defense against hunger during economic downturns. </a:t>
            </a:r>
          </a:p>
          <a:p>
            <a:pPr>
              <a:lnSpc>
                <a:spcPct val="107000"/>
              </a:lnSpc>
              <a:spcAft>
                <a:spcPts val="824"/>
              </a:spcAft>
              <a:defRPr/>
            </a:pPr>
            <a:endParaRPr lang="en-US">
              <a:solidFill>
                <a:srgbClr val="000000"/>
              </a:solidFill>
              <a:ea typeface="Calibri"/>
              <a:cs typeface="Calibri"/>
            </a:endParaRPr>
          </a:p>
          <a:p>
            <a:pPr>
              <a:lnSpc>
                <a:spcPct val="107000"/>
              </a:lnSpc>
              <a:spcAft>
                <a:spcPts val="824"/>
              </a:spcAft>
              <a:defRPr/>
            </a:pPr>
            <a:r>
              <a:rPr lang="en-US">
                <a:solidFill>
                  <a:srgbClr val="000000"/>
                </a:solidFill>
              </a:rPr>
              <a:t>In Oregon, SNAP helps 757,700 people put food on their tables – that’s about 18% of the population or 1 in every 6 people in our state.   </a:t>
            </a:r>
            <a:endParaRPr lang="en-US">
              <a:solidFill>
                <a:srgbClr val="444444"/>
              </a:solidFill>
            </a:endParaRPr>
          </a:p>
          <a:p>
            <a:pPr>
              <a:lnSpc>
                <a:spcPct val="107000"/>
              </a:lnSpc>
              <a:spcAft>
                <a:spcPts val="824"/>
              </a:spcAft>
              <a:defRPr/>
            </a:pPr>
            <a:r>
              <a:rPr lang="en-US">
                <a:solidFill>
                  <a:srgbClr val="000000"/>
                </a:solidFill>
              </a:rPr>
              <a:t>Those 757K people are part of 450K households across the state.  The majority of folks receiving SNAP benefits are in rural or frontier areas of the state.</a:t>
            </a:r>
            <a:endParaRPr lang="en-US"/>
          </a:p>
          <a:p>
            <a:pPr>
              <a:lnSpc>
                <a:spcPct val="107000"/>
              </a:lnSpc>
              <a:spcAft>
                <a:spcPts val="824"/>
              </a:spcAft>
              <a:defRPr/>
            </a:pPr>
            <a:endParaRPr lang="en-US">
              <a:solidFill>
                <a:srgbClr val="000000"/>
              </a:solidFill>
            </a:endParaRPr>
          </a:p>
          <a:p>
            <a:pPr marL="171450" indent="-171450">
              <a:buFont typeface="Symbol"/>
              <a:buChar char="•"/>
              <a:defRPr/>
            </a:pPr>
            <a:r>
              <a:rPr lang="en-US">
                <a:solidFill>
                  <a:srgbClr val="000000"/>
                </a:solidFill>
              </a:rPr>
              <a:t>More than 54% of Oregon SNAP participants are in households with children.</a:t>
            </a:r>
            <a:endParaRPr lang="en-US">
              <a:solidFill>
                <a:srgbClr val="000000"/>
              </a:solidFill>
              <a:ea typeface="Calibri" panose="020F0502020204030204"/>
              <a:cs typeface="Calibri" panose="020F0502020204030204"/>
            </a:endParaRPr>
          </a:p>
          <a:p>
            <a:pPr marL="171450" indent="-171450">
              <a:buFont typeface="Symbol"/>
              <a:buChar char="•"/>
              <a:defRPr/>
            </a:pPr>
            <a:r>
              <a:rPr lang="en-US">
                <a:solidFill>
                  <a:srgbClr val="000000"/>
                </a:solidFill>
              </a:rPr>
              <a:t>More than 37% are in households with members who are older adults or have disabilities.</a:t>
            </a:r>
            <a:endParaRPr lang="en-US">
              <a:solidFill>
                <a:srgbClr val="000000"/>
              </a:solidFill>
              <a:ea typeface="Calibri" panose="020F0502020204030204"/>
              <a:cs typeface="Calibri" panose="020F0502020204030204"/>
            </a:endParaRPr>
          </a:p>
          <a:p>
            <a:pPr marL="171450" indent="-171450">
              <a:buFont typeface="Symbol"/>
              <a:buChar char="•"/>
              <a:defRPr/>
            </a:pPr>
            <a:r>
              <a:rPr lang="en-US">
                <a:solidFill>
                  <a:srgbClr val="000000"/>
                </a:solidFill>
              </a:rPr>
              <a:t>35% of participating Oregon households have income at or below 50% of the poverty line</a:t>
            </a:r>
            <a:endParaRPr lang="en-US"/>
          </a:p>
          <a:p>
            <a:pPr>
              <a:lnSpc>
                <a:spcPct val="107000"/>
              </a:lnSpc>
              <a:spcAft>
                <a:spcPts val="824"/>
              </a:spcAft>
              <a:defRPr/>
            </a:pPr>
            <a:endParaRPr lang="en-US">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60193"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019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237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93FBC-F7DC-0849-B5CD-028470931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CB2D6-AC47-B492-348B-1299FBB75B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4F240-65D2-73C6-79EE-5DEC433A0828}"/>
              </a:ext>
            </a:extLst>
          </p:cNvPr>
          <p:cNvSpPr>
            <a:spLocks noGrp="1"/>
          </p:cNvSpPr>
          <p:nvPr>
            <p:ph type="body" idx="1"/>
          </p:nvPr>
        </p:nvSpPr>
        <p:spPr/>
        <p:txBody>
          <a:bodyPr/>
          <a:lstStyle/>
          <a:p>
            <a:pPr marL="171450" indent="-171450">
              <a:buFont typeface="Symbol"/>
              <a:buChar char="•"/>
            </a:pPr>
            <a:r>
              <a:rPr lang="en-US">
                <a:solidFill>
                  <a:srgbClr val="1B1B1B"/>
                </a:solidFill>
              </a:rPr>
              <a:t>Prior to the change, certain lawfully present immigrants, as defined by the Personal Responsibility and Work Opportunity Act (PRWORA) were eligible to receive SNAP benefits, provided they met all other SNAP eligibility requirements and completed a 5-year waiting period, unless exempted by PRWORA.</a:t>
            </a:r>
            <a:endParaRPr lang="en-US">
              <a:solidFill>
                <a:srgbClr val="1B1B1B"/>
              </a:solidFill>
              <a:ea typeface="Calibri"/>
              <a:cs typeface="Calibri"/>
            </a:endParaRPr>
          </a:p>
          <a:p>
            <a:pPr marL="171450" indent="-171450">
              <a:buFont typeface="Symbol"/>
              <a:buChar char="•"/>
            </a:pPr>
            <a:r>
              <a:rPr lang="en-US">
                <a:solidFill>
                  <a:srgbClr val="1B1B1B"/>
                </a:solidFill>
              </a:rPr>
              <a:t>Today, some immigrant groups previously eligible for SNAP are no longer eligible. They continue to be subject to a 5-year waiting period, </a:t>
            </a:r>
            <a:r>
              <a:rPr lang="en-US" b="1">
                <a:solidFill>
                  <a:srgbClr val="1B1B1B"/>
                </a:solidFill>
              </a:rPr>
              <a:t>unless exempted by PRWORA. </a:t>
            </a:r>
          </a:p>
          <a:p>
            <a:endParaRPr lang="en-US"/>
          </a:p>
        </p:txBody>
      </p:sp>
      <p:sp>
        <p:nvSpPr>
          <p:cNvPr id="4" name="Slide Number Placeholder 3">
            <a:extLst>
              <a:ext uri="{FF2B5EF4-FFF2-40B4-BE49-F238E27FC236}">
                <a16:creationId xmlns:a16="http://schemas.microsoft.com/office/drawing/2014/main" id="{E89BAC04-8C05-4F0B-7AA5-91938FB91201}"/>
              </a:ext>
            </a:extLst>
          </p:cNvPr>
          <p:cNvSpPr>
            <a:spLocks noGrp="1"/>
          </p:cNvSpPr>
          <p:nvPr>
            <p:ph type="sldNum" sz="quarter" idx="5"/>
          </p:nvPr>
        </p:nvSpPr>
        <p:spPr/>
        <p:txBody>
          <a:bodyPr/>
          <a:lstStyle/>
          <a:p>
            <a:fld id="{EF3F86CC-EFCF-4C27-A3B0-C0F91E66590C}" type="slidenum">
              <a:rPr lang="en-US" smtClean="0"/>
              <a:t>21</a:t>
            </a:fld>
            <a:endParaRPr lang="en-US"/>
          </a:p>
        </p:txBody>
      </p:sp>
    </p:spTree>
    <p:extLst>
      <p:ext uri="{BB962C8B-B14F-4D97-AF65-F5344CB8AC3E}">
        <p14:creationId xmlns:p14="http://schemas.microsoft.com/office/powerpoint/2010/main" val="1920883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lawful permanent residents are exempt from the 5-year waiting period.</a:t>
            </a:r>
          </a:p>
          <a:p>
            <a:r>
              <a:rPr lang="en-US"/>
              <a:t>Folks need to meet one of these conditions.</a:t>
            </a:r>
            <a:endParaRPr lang="en-US">
              <a:ea typeface="Calibri"/>
              <a:cs typeface="Calibri"/>
            </a:endParaRPr>
          </a:p>
          <a:p>
            <a:pPr marL="742950" lvl="1" indent="-285750">
              <a:buFont typeface="Arial" panose="020B0604020202020204" pitchFamily="34" charset="0"/>
              <a:buChar char="•"/>
            </a:pPr>
            <a:r>
              <a:rPr lang="en-US" sz="2000">
                <a:solidFill>
                  <a:srgbClr val="1B1B1B"/>
                </a:solidFill>
              </a:rPr>
              <a:t>Are under 18 years old</a:t>
            </a:r>
            <a:endParaRPr lang="en-US" sz="2000">
              <a:solidFill>
                <a:srgbClr val="1B1B1B"/>
              </a:solidFill>
              <a:ea typeface="Calibri"/>
              <a:cs typeface="Calibri"/>
            </a:endParaRPr>
          </a:p>
          <a:p>
            <a:pPr marL="742950" lvl="1" indent="-285750">
              <a:buFont typeface="Arial" panose="020B0604020202020204" pitchFamily="34" charset="0"/>
              <a:buChar char="•"/>
            </a:pPr>
            <a:r>
              <a:rPr lang="en-US" sz="2000">
                <a:solidFill>
                  <a:srgbClr val="1B1B1B"/>
                </a:solidFill>
              </a:rPr>
              <a:t>Have 40 qualifying work quarters</a:t>
            </a:r>
            <a:endParaRPr lang="en-US" sz="2000">
              <a:solidFill>
                <a:srgbClr val="1B1B1B"/>
              </a:solidFill>
              <a:ea typeface="Calibri"/>
              <a:cs typeface="Calibri"/>
            </a:endParaRPr>
          </a:p>
          <a:p>
            <a:pPr marL="742950" lvl="1" indent="-285750">
              <a:buFont typeface="Arial" panose="020B0604020202020204" pitchFamily="34" charset="0"/>
              <a:buChar char="•"/>
            </a:pPr>
            <a:r>
              <a:rPr lang="en-US" sz="2000">
                <a:solidFill>
                  <a:srgbClr val="1B1B1B"/>
                </a:solidFill>
              </a:rPr>
              <a:t>Are blind or disabled</a:t>
            </a:r>
            <a:endParaRPr lang="en-US" sz="2000">
              <a:solidFill>
                <a:srgbClr val="1B1B1B"/>
              </a:solidFill>
              <a:ea typeface="Calibri"/>
              <a:cs typeface="Calibri"/>
            </a:endParaRPr>
          </a:p>
          <a:p>
            <a:pPr marL="742950" lvl="1" indent="-285750">
              <a:buFont typeface="Arial" panose="020B0604020202020204" pitchFamily="34" charset="0"/>
              <a:buChar char="•"/>
            </a:pPr>
            <a:r>
              <a:rPr lang="en-US" sz="2000">
                <a:solidFill>
                  <a:srgbClr val="1B1B1B"/>
                </a:solidFill>
              </a:rPr>
              <a:t>Were lawfully residing in the U.S. and 65 or older on August 22, 1996</a:t>
            </a:r>
            <a:endParaRPr lang="en-US" sz="2000">
              <a:solidFill>
                <a:srgbClr val="1B1B1B"/>
              </a:solidFill>
              <a:ea typeface="Calibri"/>
              <a:cs typeface="Calibri"/>
            </a:endParaRPr>
          </a:p>
          <a:p>
            <a:pPr marL="742950" lvl="1" indent="-285750">
              <a:buFont typeface="Arial" panose="020B0604020202020204" pitchFamily="34" charset="0"/>
              <a:buChar char="•"/>
            </a:pPr>
            <a:r>
              <a:rPr lang="en-US" sz="2000">
                <a:solidFill>
                  <a:srgbClr val="1B1B1B"/>
                </a:solidFill>
              </a:rPr>
              <a:t>Have a U.S. military connection</a:t>
            </a:r>
            <a:endParaRPr lang="en-US" sz="2000">
              <a:solidFill>
                <a:srgbClr val="1B1B1B"/>
              </a:solidFill>
              <a:ea typeface="Calibri"/>
              <a:cs typeface="Calibri"/>
            </a:endParaRPr>
          </a:p>
          <a:p>
            <a:pPr marL="742950" lvl="1" indent="-285750">
              <a:buFont typeface="Arial" panose="020B0604020202020204" pitchFamily="34" charset="0"/>
              <a:buChar char="•"/>
            </a:pPr>
            <a:r>
              <a:rPr lang="en-US" sz="2000">
                <a:solidFill>
                  <a:srgbClr val="1B1B1B"/>
                </a:solidFill>
              </a:rPr>
              <a:t>Are admitted to the United States as an Amerasian immigrant</a:t>
            </a:r>
            <a:endParaRPr lang="en-US" sz="2000">
              <a:solidFill>
                <a:srgbClr val="1B1B1B"/>
              </a:solidFill>
              <a:ea typeface="Calibri"/>
              <a:cs typeface="Calibri"/>
            </a:endParaRPr>
          </a:p>
          <a:p>
            <a:pPr marL="742950" lvl="1" indent="-285750">
              <a:buFont typeface="Arial" panose="020B0604020202020204" pitchFamily="34" charset="0"/>
              <a:buChar char="•"/>
            </a:pPr>
            <a:r>
              <a:rPr lang="en-US" sz="2000">
                <a:solidFill>
                  <a:srgbClr val="1B1B1B"/>
                </a:solidFill>
              </a:rPr>
              <a:t>Are an American Indian born abroad</a:t>
            </a:r>
            <a:endParaRPr lang="en-US" sz="2000">
              <a:solidFill>
                <a:srgbClr val="1B1B1B"/>
              </a:solidFill>
              <a:ea typeface="Calibri"/>
              <a:cs typeface="Calibri"/>
            </a:endParaRPr>
          </a:p>
          <a:p>
            <a:pPr marL="742950" lvl="1" indent="-285750">
              <a:buFont typeface="Arial" panose="020B0604020202020204" pitchFamily="34" charset="0"/>
              <a:buChar char="•"/>
            </a:pPr>
            <a:r>
              <a:rPr lang="en-US" sz="2000">
                <a:solidFill>
                  <a:srgbClr val="1B1B1B"/>
                </a:solidFill>
              </a:rPr>
              <a:t>Certain Hmong or Highland Laotian tribal members</a:t>
            </a:r>
            <a:endParaRPr lang="en-US" sz="2000"/>
          </a:p>
          <a:p>
            <a:endParaRPr lang="en-US"/>
          </a:p>
        </p:txBody>
      </p:sp>
      <p:sp>
        <p:nvSpPr>
          <p:cNvPr id="4" name="Slide Number Placeholder 3"/>
          <p:cNvSpPr>
            <a:spLocks noGrp="1"/>
          </p:cNvSpPr>
          <p:nvPr>
            <p:ph type="sldNum" sz="quarter" idx="5"/>
          </p:nvPr>
        </p:nvSpPr>
        <p:spPr/>
        <p:txBody>
          <a:bodyPr/>
          <a:lstStyle/>
          <a:p>
            <a:fld id="{EF3F86CC-EFCF-4C27-A3B0-C0F91E66590C}" type="slidenum">
              <a:rPr lang="en-US" smtClean="0"/>
              <a:t>22</a:t>
            </a:fld>
            <a:endParaRPr lang="en-US"/>
          </a:p>
        </p:txBody>
      </p:sp>
    </p:spTree>
    <p:extLst>
      <p:ext uri="{BB962C8B-B14F-4D97-AF65-F5344CB8AC3E}">
        <p14:creationId xmlns:p14="http://schemas.microsoft.com/office/powerpoint/2010/main" val="2259877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May 2025, the U.S. Department of Agriculture (USDA) told all states to give the federal government five years of personal information about every person who applied for or received SNAP.</a:t>
            </a:r>
          </a:p>
          <a:p>
            <a:endParaRPr lang="en-US"/>
          </a:p>
          <a:p>
            <a:r>
              <a:rPr lang="en-US"/>
              <a:t>This included Social Security numbers and home addresses.</a:t>
            </a:r>
            <a:endParaRPr lang="en-US">
              <a:ea typeface="Calibri"/>
              <a:cs typeface="Calibri"/>
            </a:endParaRPr>
          </a:p>
          <a:p>
            <a:endParaRPr lang="en-US"/>
          </a:p>
          <a:p>
            <a:r>
              <a:rPr lang="en-US"/>
              <a:t>Oregon has </a:t>
            </a:r>
            <a:r>
              <a:rPr lang="en-US" b="1"/>
              <a:t>not</a:t>
            </a:r>
            <a:r>
              <a:rPr lang="en-US"/>
              <a:t> shared any SNAP data with USDA from this order.</a:t>
            </a:r>
            <a:endParaRPr lang="en-US">
              <a:ea typeface="Calibri"/>
              <a:cs typeface="Calibri"/>
            </a:endParaRPr>
          </a:p>
          <a:p>
            <a:endParaRPr lang="en-US"/>
          </a:p>
          <a:p>
            <a:r>
              <a:rPr lang="en-US"/>
              <a:t>On July 28, 2025, the Oregon Department of Justice (DOJ) joined 22 other states in a lawsuit against USDA. </a:t>
            </a:r>
            <a:endParaRPr lang="en-US">
              <a:ea typeface="Calibri"/>
              <a:cs typeface="Calibri"/>
            </a:endParaRPr>
          </a:p>
          <a:p>
            <a:endParaRPr lang="en-US"/>
          </a:p>
          <a:p>
            <a:r>
              <a:rPr lang="en-US"/>
              <a:t>The lawsuit says USDA’s request breaks privacy laws and asks for more information than it is allowed to have. SNAP already has strong checks in place, and states have never had to give this kind of personal data to USDA before.</a:t>
            </a:r>
            <a:endParaRPr lang="en-US">
              <a:ea typeface="Calibri"/>
              <a:cs typeface="Calibri"/>
            </a:endParaRPr>
          </a:p>
          <a:p>
            <a:endParaRPr lang="en-US"/>
          </a:p>
          <a:p>
            <a:r>
              <a:rPr lang="en-US"/>
              <a:t>USDA also said it might cut funding from states that did not follow the order. This put Oregon and other states in a difficult position: share people’s private information and break the law or protect people’s data and risk losing SNAP funding.</a:t>
            </a:r>
            <a:endParaRPr lang="en-US">
              <a:ea typeface="Calibri"/>
              <a:cs typeface="Calibri"/>
            </a:endParaRPr>
          </a:p>
          <a:p>
            <a:endParaRPr lang="en-US"/>
          </a:p>
          <a:p>
            <a:r>
              <a:rPr lang="en-US"/>
              <a:t>On Oct. 15, 2025, a U.S. District Court gave a temporary order that stopped USDA from cutting SNAP funding while the lawsuit continues. </a:t>
            </a:r>
            <a:r>
              <a:rPr lang="en-US" b="1"/>
              <a:t>This order is not final.</a:t>
            </a:r>
            <a:endParaRPr lang="en-US" b="1">
              <a:ea typeface="Calibri"/>
              <a:cs typeface="Calibri"/>
            </a:endParaRPr>
          </a:p>
          <a:p>
            <a:endParaRPr lang="en-US"/>
          </a:p>
          <a:p>
            <a:r>
              <a:rPr lang="en-US"/>
              <a:t>On Nov. 24, 2025, USDA sent another letter asking states again to follow the order. States had until December 8 to agree or to send a letter saying they did not agree.</a:t>
            </a:r>
            <a:endParaRPr lang="en-US">
              <a:ea typeface="Calibri"/>
              <a:cs typeface="Calibri"/>
            </a:endParaRPr>
          </a:p>
          <a:p>
            <a:endParaRPr lang="en-US"/>
          </a:p>
          <a:p>
            <a:r>
              <a:rPr lang="en-US"/>
              <a:t>On Dec. 8, 2025, Oregon and the other states in the lawsuit sent a letter saying they did not agree. We are awaiting a response.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EF3F86CC-EFCF-4C27-A3B0-C0F91E66590C}" type="slidenum">
              <a:rPr lang="en-US" smtClean="0"/>
              <a:t>23</a:t>
            </a:fld>
            <a:endParaRPr lang="en-US"/>
          </a:p>
        </p:txBody>
      </p:sp>
    </p:spTree>
    <p:extLst>
      <p:ext uri="{BB962C8B-B14F-4D97-AF65-F5344CB8AC3E}">
        <p14:creationId xmlns:p14="http://schemas.microsoft.com/office/powerpoint/2010/main" val="574971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Historically, the federal government checked SNAP data by looking at small samples from people who were getting SNAP, not from everyone who applied. They did not collect or store all applicants’ personal information. Federal law states that SNAP data can only be used for running the SNAP program, with limited exceptions.</a:t>
            </a:r>
          </a:p>
          <a:p>
            <a:endParaRPr lang="en-US"/>
          </a:p>
          <a:p>
            <a:r>
              <a:rPr lang="en-US"/>
              <a:t>(If needed, when data is provided for studies, it is required to be de-identified)</a:t>
            </a:r>
            <a:endParaRPr lang="en-US">
              <a:ea typeface="Calibri"/>
              <a:cs typeface="Calibri"/>
            </a:endParaRPr>
          </a:p>
        </p:txBody>
      </p:sp>
      <p:sp>
        <p:nvSpPr>
          <p:cNvPr id="4" name="Slide Number Placeholder 3"/>
          <p:cNvSpPr>
            <a:spLocks noGrp="1"/>
          </p:cNvSpPr>
          <p:nvPr>
            <p:ph type="sldNum" sz="quarter" idx="5"/>
          </p:nvPr>
        </p:nvSpPr>
        <p:spPr/>
        <p:txBody>
          <a:bodyPr/>
          <a:lstStyle/>
          <a:p>
            <a:fld id="{EF3F86CC-EFCF-4C27-A3B0-C0F91E66590C}" type="slidenum">
              <a:rPr lang="en-US" smtClean="0"/>
              <a:t>24</a:t>
            </a:fld>
            <a:endParaRPr lang="en-US"/>
          </a:p>
        </p:txBody>
      </p:sp>
    </p:spTree>
    <p:extLst>
      <p:ext uri="{BB962C8B-B14F-4D97-AF65-F5344CB8AC3E}">
        <p14:creationId xmlns:p14="http://schemas.microsoft.com/office/powerpoint/2010/main" val="1637446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solidFill>
                  <a:schemeClr val="tx2"/>
                </a:solidFill>
              </a:rPr>
              <a:t>When people are applying for a green card or seeking to enter the U.S. from outside the country, immigration officials may look at whether they will mostly depend on the government for support in the future. This is called the “public charge rule." </a:t>
            </a:r>
          </a:p>
          <a:p>
            <a:pPr algn="l"/>
            <a:endParaRPr lang="en-US" sz="1200">
              <a:solidFill>
                <a:schemeClr val="tx2"/>
              </a:solidFill>
            </a:endParaRPr>
          </a:p>
          <a:p>
            <a:pPr algn="l"/>
            <a:r>
              <a:rPr lang="en-US" sz="1200">
                <a:solidFill>
                  <a:schemeClr val="tx2"/>
                </a:solidFill>
              </a:rPr>
              <a:t>This rule does not apply to everyone. Some people are exempt under federal law.</a:t>
            </a:r>
          </a:p>
          <a:p>
            <a:endParaRPr lang="en-US" sz="1200">
              <a:solidFill>
                <a:schemeClr val="tx2"/>
              </a:solidFill>
            </a:endParaRPr>
          </a:p>
          <a:p>
            <a:endParaRPr lang="en-US" sz="1200">
              <a:solidFill>
                <a:schemeClr val="tx2"/>
              </a:solidFill>
            </a:endParaRPr>
          </a:p>
          <a:p>
            <a:endParaRPr lang="en-US"/>
          </a:p>
        </p:txBody>
      </p:sp>
      <p:sp>
        <p:nvSpPr>
          <p:cNvPr id="4" name="Slide Number Placeholder 3"/>
          <p:cNvSpPr>
            <a:spLocks noGrp="1"/>
          </p:cNvSpPr>
          <p:nvPr>
            <p:ph type="sldNum" sz="quarter" idx="5"/>
          </p:nvPr>
        </p:nvSpPr>
        <p:spPr/>
        <p:txBody>
          <a:bodyPr/>
          <a:lstStyle/>
          <a:p>
            <a:fld id="{EF3F86CC-EFCF-4C27-A3B0-C0F91E66590C}" type="slidenum">
              <a:rPr lang="en-US" smtClean="0"/>
              <a:t>25</a:t>
            </a:fld>
            <a:endParaRPr lang="en-US"/>
          </a:p>
        </p:txBody>
      </p:sp>
    </p:spTree>
    <p:extLst>
      <p:ext uri="{BB962C8B-B14F-4D97-AF65-F5344CB8AC3E}">
        <p14:creationId xmlns:p14="http://schemas.microsoft.com/office/powerpoint/2010/main" val="462924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AFB4-C683-90E2-4B9F-0FD269EA0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2D526-F74A-DF57-180B-33FBFB1D7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140DC-90AF-5F26-20DC-B07EEF4577B1}"/>
              </a:ext>
            </a:extLst>
          </p:cNvPr>
          <p:cNvSpPr>
            <a:spLocks noGrp="1"/>
          </p:cNvSpPr>
          <p:nvPr>
            <p:ph type="body" idx="1"/>
          </p:nvPr>
        </p:nvSpPr>
        <p:spPr/>
        <p:txBody>
          <a:bodyPr/>
          <a:lstStyle/>
          <a:p>
            <a:r>
              <a:rPr lang="en-US" b="1"/>
              <a:t>The public charge rule has </a:t>
            </a:r>
            <a:r>
              <a:rPr lang="en-US" b="1" i="1"/>
              <a:t>not</a:t>
            </a:r>
            <a:r>
              <a:rPr lang="en-US" b="1"/>
              <a:t> changed.</a:t>
            </a:r>
            <a:r>
              <a:rPr lang="en-US"/>
              <a:t> A new rule has been proposed at the federal level, but the 2022 rule is still in effect. Families can keep using medical, food, cash, and child care benefits without new immigration consequences.</a:t>
            </a:r>
          </a:p>
          <a:p>
            <a:r>
              <a:rPr lang="en-US" b="1"/>
              <a:t>Most ODHS programs do </a:t>
            </a:r>
            <a:r>
              <a:rPr lang="en-US" b="1" i="1"/>
              <a:t>not</a:t>
            </a:r>
            <a:r>
              <a:rPr lang="en-US" b="1"/>
              <a:t> count toward public charge.</a:t>
            </a:r>
            <a:r>
              <a:rPr lang="en-US"/>
              <a:t> Only two programs count today: Medicaid-funded </a:t>
            </a:r>
            <a:r>
              <a:rPr lang="en-US" b="1"/>
              <a:t>long-term care in a nursing home</a:t>
            </a:r>
            <a:r>
              <a:rPr lang="en-US"/>
              <a:t> and </a:t>
            </a:r>
            <a:r>
              <a:rPr lang="en-US" b="1"/>
              <a:t>monthly cash through TANF</a:t>
            </a:r>
            <a:r>
              <a:rPr lang="en-US"/>
              <a:t>. This has not changed.</a:t>
            </a:r>
          </a:p>
          <a:p>
            <a:r>
              <a:rPr lang="en-US" b="1"/>
              <a:t>Some families may feel scared or confused.</a:t>
            </a:r>
            <a:r>
              <a:rPr lang="en-US"/>
              <a:t> In the past, misinformation caused immigrant and mixed-status families to stop using important programs. Partners can help by sharing clear information and connecting families to trusted legal and community resources.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U.S. Department of Homeland Security (DHS) has </a:t>
            </a:r>
            <a:r>
              <a:rPr lang="en-US" sz="1200" b="0" i="0" u="sng" strike="noStrike" kern="1200">
                <a:solidFill>
                  <a:schemeClr val="tx1"/>
                </a:solidFill>
                <a:effectLst/>
                <a:latin typeface="+mn-lt"/>
                <a:ea typeface="+mn-ea"/>
                <a:cs typeface="+mn-cs"/>
                <a:hlinkClick r:id="rId3"/>
              </a:rPr>
              <a:t>proposed a new public charge rule</a:t>
            </a:r>
            <a:r>
              <a:rPr lang="en-US" sz="1200" b="0" i="0" kern="1200">
                <a:solidFill>
                  <a:schemeClr val="tx1"/>
                </a:solidFill>
                <a:effectLst/>
                <a:latin typeface="+mn-lt"/>
                <a:ea typeface="+mn-ea"/>
                <a:cs typeface="+mn-cs"/>
              </a:rPr>
              <a:t> that would replace the current rule from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Public comment:</a:t>
            </a:r>
            <a:br>
              <a:rPr lang="en-US" sz="1200" b="0" i="0" kern="1200">
                <a:solidFill>
                  <a:schemeClr val="tx1"/>
                </a:solidFill>
                <a:effectLst/>
                <a:latin typeface="+mn-lt"/>
                <a:ea typeface="+mn-ea"/>
                <a:cs typeface="+mn-cs"/>
              </a:rPr>
            </a:br>
            <a:r>
              <a:rPr lang="en-US" b="1">
                <a:solidFill>
                  <a:schemeClr val="tx2"/>
                </a:solidFill>
              </a:rPr>
              <a:t>https://www.federalregister.gov/documents/2025/11/19/2025-20278/public-charge-ground-of-inadmissibility  </a:t>
            </a:r>
          </a:p>
          <a:p>
            <a:endParaRPr lang="en-US"/>
          </a:p>
        </p:txBody>
      </p:sp>
      <p:sp>
        <p:nvSpPr>
          <p:cNvPr id="4" name="Slide Number Placeholder 3">
            <a:extLst>
              <a:ext uri="{FF2B5EF4-FFF2-40B4-BE49-F238E27FC236}">
                <a16:creationId xmlns:a16="http://schemas.microsoft.com/office/drawing/2014/main" id="{89498386-190A-AEBB-BD1C-037004F82F30}"/>
              </a:ext>
            </a:extLst>
          </p:cNvPr>
          <p:cNvSpPr>
            <a:spLocks noGrp="1"/>
          </p:cNvSpPr>
          <p:nvPr>
            <p:ph type="sldNum" sz="quarter" idx="5"/>
          </p:nvPr>
        </p:nvSpPr>
        <p:spPr/>
        <p:txBody>
          <a:bodyPr/>
          <a:lstStyle/>
          <a:p>
            <a:fld id="{EF3F86CC-EFCF-4C27-A3B0-C0F91E66590C}" type="slidenum">
              <a:rPr lang="en-US" smtClean="0"/>
              <a:t>26</a:t>
            </a:fld>
            <a:endParaRPr lang="en-US"/>
          </a:p>
        </p:txBody>
      </p:sp>
    </p:spTree>
    <p:extLst>
      <p:ext uri="{BB962C8B-B14F-4D97-AF65-F5344CB8AC3E}">
        <p14:creationId xmlns:p14="http://schemas.microsoft.com/office/powerpoint/2010/main" val="1293371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DBBB4-CC4A-A834-34E8-243696A66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754DA-7A0A-0CC1-6886-C5FA7474C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F9632-35B2-71D5-BAB6-7E1F6D7B989F}"/>
              </a:ext>
            </a:extLst>
          </p:cNvPr>
          <p:cNvSpPr>
            <a:spLocks noGrp="1"/>
          </p:cNvSpPr>
          <p:nvPr>
            <p:ph type="body" idx="1"/>
          </p:nvPr>
        </p:nvSpPr>
        <p:spPr/>
        <p:txBody>
          <a:bodyPr/>
          <a:lstStyle/>
          <a:p>
            <a:pPr marL="0" indent="0">
              <a:buFontTx/>
              <a:buNone/>
              <a:defRPr/>
            </a:pPr>
            <a:r>
              <a:rPr lang="en-US">
                <a:solidFill>
                  <a:srgbClr val="000000"/>
                </a:solidFill>
              </a:rPr>
              <a:t>Electronic benefit theft is on the rise. </a:t>
            </a:r>
            <a:r>
              <a:rPr lang="en-US">
                <a:solidFill>
                  <a:srgbClr val="184E49"/>
                </a:solidFill>
              </a:rPr>
              <a:t> </a:t>
            </a:r>
            <a:r>
              <a:rPr lang="en-US">
                <a:solidFill>
                  <a:srgbClr val="000000"/>
                </a:solidFill>
              </a:rPr>
              <a:t>Criminals are using methods like skimming devices, internet scams and fake websites to steal card numbers and personal identification numbers (PIN). Once they have this information, they can drain food and cash benefits from a person’s card. </a:t>
            </a:r>
            <a:endParaRPr lang="en-US">
              <a:solidFill>
                <a:srgbClr val="000000"/>
              </a:solidFill>
              <a:ea typeface="Calibri"/>
              <a:cs typeface="Calibri"/>
            </a:endParaRPr>
          </a:p>
          <a:p>
            <a:pPr marL="0" indent="0">
              <a:buFontTx/>
              <a:buNone/>
              <a:defRPr/>
            </a:pPr>
            <a:endParaRPr lang="en-US">
              <a:solidFill>
                <a:srgbClr val="000000"/>
              </a:solidFill>
            </a:endParaRPr>
          </a:p>
          <a:p>
            <a:pPr marL="0" indent="0">
              <a:buFontTx/>
              <a:buNone/>
              <a:defRPr/>
            </a:pPr>
            <a:r>
              <a:rPr lang="en-US">
                <a:solidFill>
                  <a:srgbClr val="000000"/>
                </a:solidFill>
              </a:rPr>
              <a:t>ODHS recommends that everyone with an EBT card take steps to keep their benefits secure. You can find simple tips on our website. </a:t>
            </a:r>
            <a:r>
              <a:rPr lang="en-US">
                <a:solidFill>
                  <a:srgbClr val="184E49"/>
                </a:solidFill>
              </a:rPr>
              <a:t> </a:t>
            </a:r>
            <a:endParaRPr lang="en-US">
              <a:solidFill>
                <a:srgbClr val="184E49"/>
              </a:solidFill>
              <a:ea typeface="Calibri"/>
              <a:cs typeface="Calibri"/>
            </a:endParaRPr>
          </a:p>
          <a:p>
            <a:pPr marL="0" marR="0" lvl="0" indent="0" algn="l" defTabSz="914400">
              <a:lnSpc>
                <a:spcPct val="100000"/>
              </a:lnSpc>
              <a:spcBef>
                <a:spcPct val="30000"/>
              </a:spcBef>
              <a:spcAft>
                <a:spcPct val="0"/>
              </a:spcAft>
              <a:buClrTx/>
              <a:buSzTx/>
              <a:buFontTx/>
              <a:buNone/>
              <a:tabLst/>
              <a:defRPr/>
            </a:pPr>
            <a:endParaRPr lang="en-US" sz="1200" b="1">
              <a:solidFill>
                <a:srgbClr val="184E49"/>
              </a:solidFill>
              <a:latin typeface="Noto Sans" panose="020B0502040504020204" pitchFamily="34" charset="0"/>
              <a:ea typeface="Noto Sans" panose="020B0502040504020204" pitchFamily="34" charset="0"/>
              <a:cs typeface="Noto Sans" panose="020B0502040504020204" pitchFamily="34" charset="0"/>
            </a:endParaRPr>
          </a:p>
          <a:p>
            <a:pPr marL="0" indent="0">
              <a:buFontTx/>
              <a:buNone/>
            </a:pPr>
            <a:r>
              <a:rPr lang="en-US"/>
              <a:t>The federal funding to replace benefits ran out on Dec. 21, 2024, and ODHS is no longer authorized to replace stolen SNAP benefits.  ODHS can replace Temporary Assistance for Needy Families (TANF) benefits that are lost due to fraud. </a:t>
            </a:r>
          </a:p>
          <a:p>
            <a:pPr marL="0" indent="0">
              <a:buFontTx/>
              <a:buNone/>
            </a:pPr>
            <a:endParaRPr lang="en-US"/>
          </a:p>
          <a:p>
            <a:pPr marL="0" indent="0">
              <a:buFontTx/>
              <a:buNone/>
            </a:pPr>
            <a:r>
              <a:rPr lang="en-US"/>
              <a:t>Again, information about how to protect EBT cards and benefits is on our website at https://www.oregon.gov/odhs/benefits/pages/protect.aspx. The webpage includes a downloadable wallet card, flyer and brochure in several languages for partners to share in your own communications.  </a:t>
            </a:r>
            <a:endParaRPr lang="en-US">
              <a:ea typeface="Calibri" panose="020F0502020204030204"/>
              <a:cs typeface="Calibri" panose="020F0502020204030204"/>
            </a:endParaRPr>
          </a:p>
          <a:p>
            <a:endParaRPr lang="en-US" b="1">
              <a:latin typeface="Aptos"/>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FF84A5D7-D8A3-E4D7-5E97-8C8847A4A8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630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ODHS is taking action to protect people from EBT card skimming. Recently, more than 1,300 compromised cards in the Coos Bay and North Bend area were turned off and replaced to prevent theft. New cards were mailed automatically. People who need an EBT replacement card can ask for one at any ODHS office. If an EBT card suddenly stops working or the balance looks wrong, check ebtEDGE.com or call the ONE Customer Service Center. Most theft happens right after benefits are issued, so we encourage people to stay alert to scams and skimming devices.</a:t>
            </a:r>
          </a:p>
          <a:p>
            <a:endParaRPr lang="en-US"/>
          </a:p>
          <a:p>
            <a:r>
              <a:rPr lang="en-US"/>
              <a:t>News release:</a:t>
            </a:r>
          </a:p>
          <a:p>
            <a:r>
              <a:rPr lang="en-US"/>
              <a:t>https://apps.oregon.gov/oregon-newsroom/OR/ODHS/Posts/Post/december-snap-update-benefits-issued-like-normal-compromised-cards-turned-off-replaced</a:t>
            </a:r>
          </a:p>
        </p:txBody>
      </p:sp>
      <p:sp>
        <p:nvSpPr>
          <p:cNvPr id="4" name="Slide Number Placeholder 3"/>
          <p:cNvSpPr>
            <a:spLocks noGrp="1"/>
          </p:cNvSpPr>
          <p:nvPr>
            <p:ph type="sldNum" sz="quarter" idx="5"/>
          </p:nvPr>
        </p:nvSpPr>
        <p:spPr/>
        <p:txBody>
          <a:bodyPr/>
          <a:lstStyle/>
          <a:p>
            <a:fld id="{EF3F86CC-EFCF-4C27-A3B0-C0F91E66590C}" type="slidenum">
              <a:rPr lang="en-US" smtClean="0"/>
              <a:t>28</a:t>
            </a:fld>
            <a:endParaRPr lang="en-US"/>
          </a:p>
        </p:txBody>
      </p:sp>
    </p:spTree>
    <p:extLst>
      <p:ext uri="{BB962C8B-B14F-4D97-AF65-F5344CB8AC3E}">
        <p14:creationId xmlns:p14="http://schemas.microsoft.com/office/powerpoint/2010/main" val="3994524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0">
                <a:ea typeface="Calibri"/>
                <a:cs typeface="Calibri"/>
              </a:rPr>
              <a:t>During the federal government shutdown, ODHS updated and expanded its Need Food web resource. </a:t>
            </a:r>
          </a:p>
          <a:p>
            <a:pPr marL="171450" indent="-171450">
              <a:buFont typeface="Arial"/>
              <a:buChar char="•"/>
            </a:pPr>
            <a:r>
              <a:rPr lang="en-US" b="0">
                <a:ea typeface="Calibri"/>
                <a:cs typeface="Calibri"/>
              </a:rPr>
              <a:t>It now also includes Free food events</a:t>
            </a:r>
          </a:p>
          <a:p>
            <a:pPr marL="171450" indent="-171450">
              <a:buFont typeface="Arial"/>
              <a:buChar char="•"/>
            </a:pPr>
            <a:r>
              <a:rPr lang="en-US" b="0">
                <a:ea typeface="Calibri"/>
                <a:cs typeface="Calibri"/>
              </a:rPr>
              <a:t>The site is also available in Spanish</a:t>
            </a:r>
          </a:p>
          <a:p>
            <a:pPr marL="171450" indent="-171450">
              <a:buFont typeface="Arial"/>
              <a:buChar char="•"/>
            </a:pPr>
            <a:r>
              <a:rPr lang="en-US" b="0">
                <a:ea typeface="Calibri"/>
                <a:cs typeface="Calibri"/>
              </a:rPr>
              <a:t>Multi-language promotional flyers and wallet cards will be added soon </a:t>
            </a:r>
          </a:p>
        </p:txBody>
      </p:sp>
      <p:sp>
        <p:nvSpPr>
          <p:cNvPr id="4" name="Slide Number Placeholder 3"/>
          <p:cNvSpPr>
            <a:spLocks noGrp="1"/>
          </p:cNvSpPr>
          <p:nvPr>
            <p:ph type="sldNum" sz="quarter" idx="5"/>
          </p:nvPr>
        </p:nvSpPr>
        <p:spPr/>
        <p:txBody>
          <a:bodyPr/>
          <a:lstStyle/>
          <a:p>
            <a:fld id="{7029DFB3-1228-4781-A62F-2DBD5EC7D260}" type="slidenum">
              <a:rPr lang="en-US"/>
              <a:t>29</a:t>
            </a:fld>
            <a:endParaRPr lang="en-US"/>
          </a:p>
        </p:txBody>
      </p:sp>
    </p:spTree>
    <p:extLst>
      <p:ext uri="{BB962C8B-B14F-4D97-AF65-F5344CB8AC3E}">
        <p14:creationId xmlns:p14="http://schemas.microsoft.com/office/powerpoint/2010/main" val="3007103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pPr marL="171450" indent="-171450">
              <a:buFont typeface="Arial"/>
              <a:buChar char="•"/>
            </a:pPr>
            <a:r>
              <a:rPr lang="en-US">
                <a:ea typeface="Calibri"/>
                <a:cs typeface="Calibri"/>
              </a:rPr>
              <a:t>Partner newsletter: </a:t>
            </a:r>
            <a:r>
              <a:rPr lang="en-US">
                <a:hlinkClick r:id="rId3"/>
              </a:rPr>
              <a:t>https://public.govdelivery.com/accounts/ORDHS/subscriber/new?topic_id=ORDHS_833</a:t>
            </a:r>
          </a:p>
          <a:p>
            <a:pPr marL="171450" indent="-171450">
              <a:buFont typeface="Arial"/>
              <a:buChar char="•"/>
            </a:pPr>
            <a:r>
              <a:rPr lang="en-US">
                <a:ea typeface="Calibri"/>
                <a:cs typeface="Calibri"/>
              </a:rPr>
              <a:t>News alerts: </a:t>
            </a:r>
            <a:r>
              <a:rPr lang="en-US">
                <a:hlinkClick r:id="rId4"/>
              </a:rPr>
              <a:t>https://www.oregon.gov/odhs/news/pages/default.aspx</a:t>
            </a:r>
            <a:endParaRPr lang="en-US">
              <a:ea typeface="Calibri"/>
              <a:cs typeface="Calibri"/>
              <a:hlinkClick r:id="rId4"/>
            </a:endParaRPr>
          </a:p>
          <a:p>
            <a:pPr marL="171450" indent="-171450">
              <a:buFont typeface="Arial"/>
              <a:buChar char="•"/>
            </a:pPr>
            <a:r>
              <a:rPr lang="en-US">
                <a:ea typeface="Calibri"/>
                <a:cs typeface="Calibri"/>
              </a:rPr>
              <a:t>Email community engagement team: </a:t>
            </a:r>
            <a:r>
              <a:rPr lang="en-US">
                <a:hlinkClick r:id="rId5"/>
              </a:rPr>
              <a:t>communitypartners@odhsoha.oregon.gov</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00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24"/>
              </a:spcAft>
              <a:buClrTx/>
              <a:buSzTx/>
              <a:buFontTx/>
              <a:buNone/>
              <a:tabLst/>
              <a:defRPr/>
            </a:pPr>
            <a:endParaRPr kumimoji="0" lang="en-US" sz="12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a:p>
            <a:r>
              <a:rPr lang="en-US"/>
              <a:t>In Oregon, an average of $183 per month in SNAP is issued out to each individual participant, which includes more than 130,000 people ages 65 and older.</a:t>
            </a:r>
            <a:endParaRPr lang="en-US" b="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492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46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AE722-DD0B-BC5C-3D41-D58C3DB41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69487-6B37-85EB-1DDA-A9607FFDE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6A8261-11CE-A8FE-5372-50BB8651EB17}"/>
              </a:ext>
            </a:extLst>
          </p:cNvPr>
          <p:cNvSpPr>
            <a:spLocks noGrp="1"/>
          </p:cNvSpPr>
          <p:nvPr>
            <p:ph type="body" idx="1"/>
          </p:nvPr>
        </p:nvSpPr>
        <p:spPr/>
        <p:txBody>
          <a:bodyPr/>
          <a:lstStyle/>
          <a:p>
            <a:pPr marL="171450" indent="-171450">
              <a:buFont typeface="Arial"/>
              <a:buChar char="•"/>
              <a:defRPr/>
            </a:pPr>
            <a:r>
              <a:rPr lang="en-US">
                <a:solidFill>
                  <a:srgbClr val="184E49"/>
                </a:solidFill>
              </a:rPr>
              <a:t>During the shutdown in October and early November 2025, food benefits were stopped for 1 in 8 people across the U.S.—the first time this had happened in SNAP’s 60-year history. In Oregon, where 1 in 6 people rely on SNAP to buy food, this created an urgent need.  </a:t>
            </a:r>
            <a:endParaRPr lang="en-US">
              <a:solidFill>
                <a:srgbClr val="000000"/>
              </a:solidFill>
            </a:endParaRPr>
          </a:p>
          <a:p>
            <a:pPr marL="171450" indent="-171450">
              <a:buFont typeface="Arial"/>
              <a:buChar char="•"/>
              <a:defRPr/>
            </a:pPr>
            <a:r>
              <a:rPr lang="en-US">
                <a:solidFill>
                  <a:srgbClr val="184E49"/>
                </a:solidFill>
              </a:rPr>
              <a:t>Governor Tina Kotek acted quickly to make sure people in Oregon didn’t go hungry. In a very short window between federal court rulings about SNAP during the shutdown, she directed ODHS to </a:t>
            </a:r>
            <a:r>
              <a:rPr lang="en-US" u="sng">
                <a:solidFill>
                  <a:srgbClr val="184E49"/>
                </a:solidFill>
                <a:hlinkClick r:id="rId3"/>
              </a:rPr>
              <a:t>issue full November SNAP benefits</a:t>
            </a:r>
            <a:r>
              <a:rPr lang="en-US">
                <a:solidFill>
                  <a:srgbClr val="184E49"/>
                </a:solidFill>
              </a:rPr>
              <a:t> to all eligible in Oregon on November 7. Her decision made Oregon one of the first states in the nation to get food benefits out during the shutdown, helping families keep food on the table.  </a:t>
            </a:r>
          </a:p>
          <a:p>
            <a:pPr marL="171450" indent="-171450">
              <a:buFont typeface="Arial"/>
              <a:buChar char="•"/>
              <a:defRPr/>
            </a:pPr>
            <a:r>
              <a:rPr lang="en-US">
                <a:solidFill>
                  <a:srgbClr val="184E49"/>
                </a:solidFill>
              </a:rPr>
              <a:t>After the shutdown ended on Nov. 12, SNAP resumed normal operations the next day</a:t>
            </a:r>
          </a:p>
          <a:p>
            <a:pPr marL="171450" indent="-171450">
              <a:buFont typeface="Arial"/>
              <a:buChar char="•"/>
              <a:defRPr/>
            </a:pPr>
            <a:r>
              <a:rPr lang="en-US">
                <a:solidFill>
                  <a:srgbClr val="184E49"/>
                </a:solidFill>
              </a:rPr>
              <a:t>SNAP is funded through the fiscal year - through Sept. 30, 2026. If there is another shutdown between now and Sept. 30, SNAP will not be disrupted. </a:t>
            </a:r>
          </a:p>
          <a:p>
            <a:pPr marL="0" marR="0" lvl="0" indent="0" algn="l" defTabSz="914400">
              <a:lnSpc>
                <a:spcPct val="107000"/>
              </a:lnSpc>
              <a:spcBef>
                <a:spcPts val="0"/>
              </a:spcBef>
              <a:spcAft>
                <a:spcPts val="824"/>
              </a:spcAft>
              <a:buClrTx/>
              <a:buSzTx/>
              <a:buFontTx/>
              <a:buNone/>
              <a:tabLst/>
              <a:defRPr/>
            </a:pPr>
            <a:endParaRPr lang="en-US" b="1">
              <a:solidFill>
                <a:srgbClr val="184E49"/>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Slide Number Placeholder 3">
            <a:extLst>
              <a:ext uri="{FF2B5EF4-FFF2-40B4-BE49-F238E27FC236}">
                <a16:creationId xmlns:a16="http://schemas.microsoft.com/office/drawing/2014/main" id="{2038101B-FB62-8E61-199F-61720092654E}"/>
              </a:ext>
            </a:extLst>
          </p:cNvPr>
          <p:cNvSpPr>
            <a:spLocks noGrp="1"/>
          </p:cNvSpPr>
          <p:nvPr>
            <p:ph type="sldNum" sz="quarter" idx="5"/>
          </p:nvPr>
        </p:nvSpPr>
        <p:spPr/>
        <p:txBody>
          <a:bodyPr/>
          <a:lstStyle/>
          <a:p>
            <a:pPr marL="0" marR="0" lvl="0" indent="0" algn="r" defTabSz="960193"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019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79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rgbClr val="000000"/>
                </a:solidFill>
              </a:rPr>
              <a:t>During the shutdown, the Governor also issued an Emergency Order for hunger prevention to drive extra supports into communities most impacted by the delay in November SNAP. The emergency order remains in place through at least December.</a:t>
            </a:r>
            <a:r>
              <a:rPr lang="en-US">
                <a:solidFill>
                  <a:srgbClr val="184E49"/>
                </a:solidFill>
              </a:rPr>
              <a:t> </a:t>
            </a:r>
          </a:p>
          <a:p>
            <a:pPr>
              <a:defRPr/>
            </a:pPr>
            <a:r>
              <a:rPr lang="en-US">
                <a:solidFill>
                  <a:srgbClr val="184E49"/>
                </a:solidFill>
              </a:rPr>
              <a:t> </a:t>
            </a:r>
            <a:endParaRPr lang="en-US">
              <a:solidFill>
                <a:srgbClr val="184E49"/>
              </a:solidFill>
              <a:ea typeface="Calibri"/>
              <a:cs typeface="Calibri"/>
            </a:endParaRPr>
          </a:p>
          <a:p>
            <a:pPr>
              <a:defRPr/>
            </a:pPr>
            <a:r>
              <a:rPr lang="en-US">
                <a:solidFill>
                  <a:srgbClr val="000000"/>
                </a:solidFill>
              </a:rPr>
              <a:t>In response to the emergency declaration:</a:t>
            </a:r>
            <a:r>
              <a:rPr lang="en-US">
                <a:solidFill>
                  <a:srgbClr val="184E49"/>
                </a:solidFill>
              </a:rPr>
              <a:t> </a:t>
            </a:r>
            <a:endParaRPr lang="en-US">
              <a:solidFill>
                <a:srgbClr val="184E49"/>
              </a:solidFill>
              <a:ea typeface="Calibri"/>
              <a:cs typeface="Calibri"/>
            </a:endParaRPr>
          </a:p>
          <a:p>
            <a:pPr>
              <a:defRPr/>
            </a:pPr>
            <a:r>
              <a:rPr lang="en-US">
                <a:solidFill>
                  <a:srgbClr val="184E49"/>
                </a:solidFill>
              </a:rPr>
              <a:t> </a:t>
            </a:r>
            <a:endParaRPr lang="en-US">
              <a:solidFill>
                <a:srgbClr val="184E49"/>
              </a:solidFill>
              <a:ea typeface="Calibri"/>
              <a:cs typeface="Calibri"/>
            </a:endParaRPr>
          </a:p>
          <a:p>
            <a:pPr marL="171450" indent="-171450">
              <a:buFont typeface="Symbol"/>
              <a:buChar char="•"/>
              <a:defRPr/>
            </a:pPr>
            <a:r>
              <a:rPr lang="en-US">
                <a:solidFill>
                  <a:srgbClr val="000000"/>
                </a:solidFill>
              </a:rPr>
              <a:t>ODHS’ coordinated a statewide response to the food emergency </a:t>
            </a:r>
            <a:r>
              <a:rPr lang="en-US">
                <a:solidFill>
                  <a:srgbClr val="184E49"/>
                </a:solidFill>
              </a:rPr>
              <a:t> </a:t>
            </a:r>
            <a:endParaRPr lang="en-US">
              <a:solidFill>
                <a:srgbClr val="184E49"/>
              </a:solidFill>
              <a:ea typeface="Calibri"/>
              <a:cs typeface="Calibri"/>
            </a:endParaRPr>
          </a:p>
          <a:p>
            <a:pPr marL="171450" indent="-171450">
              <a:buFont typeface="Symbol"/>
              <a:buChar char="•"/>
              <a:defRPr/>
            </a:pPr>
            <a:r>
              <a:rPr lang="en-US">
                <a:solidFill>
                  <a:srgbClr val="000000"/>
                </a:solidFill>
              </a:rPr>
              <a:t>The Governor’s Office directed ODHS to distribute $1 million in emergency food assistance, to be equally allocated among the Nine Federally Recognized Tribes of Oregon. This funding is in addition to the $5 million being allocated to the Oregon Food Bank to support broader food access efforts statewide.  </a:t>
            </a:r>
            <a:r>
              <a:rPr lang="en-US">
                <a:solidFill>
                  <a:srgbClr val="184E49"/>
                </a:solidFill>
              </a:rPr>
              <a:t> </a:t>
            </a:r>
            <a:endParaRPr lang="en-US">
              <a:solidFill>
                <a:srgbClr val="184E49"/>
              </a:solidFill>
              <a:ea typeface="Calibri"/>
              <a:cs typeface="Calibri"/>
            </a:endParaRPr>
          </a:p>
          <a:p>
            <a:pPr marL="171450" indent="-171450">
              <a:buFont typeface="Symbol"/>
              <a:buChar char="•"/>
              <a:defRPr/>
            </a:pPr>
            <a:r>
              <a:rPr lang="en-US">
                <a:solidFill>
                  <a:srgbClr val="184E49"/>
                </a:solidFill>
                <a:ea typeface="Calibri"/>
                <a:cs typeface="Calibri"/>
              </a:rPr>
              <a:t>We also delivered 1500 food boxes to local ODHS offices to give to customers</a:t>
            </a:r>
          </a:p>
          <a:p>
            <a:pPr marL="171450" indent="-171450">
              <a:buFont typeface="Symbol"/>
              <a:buChar char="•"/>
              <a:defRPr/>
            </a:pPr>
            <a:r>
              <a:rPr lang="en-US">
                <a:solidFill>
                  <a:srgbClr val="000000"/>
                </a:solidFill>
              </a:rPr>
              <a:t>Thank you to each of you (and all those within your organizations) for the ways you are helping to make sure our communities remain fed</a:t>
            </a:r>
            <a:r>
              <a:rPr lang="en-US">
                <a:solidFill>
                  <a:srgbClr val="184E49"/>
                </a:solidFill>
              </a:rPr>
              <a:t> </a:t>
            </a:r>
          </a:p>
          <a:p>
            <a:pPr marL="171450" indent="-171450">
              <a:buFont typeface="Symbol"/>
              <a:buChar char="•"/>
              <a:defRPr/>
            </a:pPr>
            <a:r>
              <a:rPr lang="en-US">
                <a:solidFill>
                  <a:srgbClr val="184E49"/>
                </a:solidFill>
                <a:ea typeface="Calibri"/>
                <a:cs typeface="Calibri"/>
              </a:rPr>
              <a:t>ODHS continues to monitor the stability of Oregon’s food banks and pantries to create a clear picture of food security statewide to understand the demand and identify areas needing ongoing support. </a:t>
            </a:r>
          </a:p>
          <a:p>
            <a:pPr marL="0" marR="0" lvl="0" indent="0" algn="l" defTabSz="914400">
              <a:lnSpc>
                <a:spcPct val="107000"/>
              </a:lnSpc>
              <a:spcBef>
                <a:spcPts val="0"/>
              </a:spcBef>
              <a:spcAft>
                <a:spcPts val="824"/>
              </a:spcAft>
              <a:buClrTx/>
              <a:buSzTx/>
              <a:buFontTx/>
              <a:buNone/>
              <a:tabLst/>
              <a:defRPr/>
            </a:pPr>
            <a:endParaRPr lang="en-US" sz="12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4" name="Slide Number Placeholder 3"/>
          <p:cNvSpPr>
            <a:spLocks noGrp="1"/>
          </p:cNvSpPr>
          <p:nvPr>
            <p:ph type="sldNum" sz="quarter" idx="5"/>
          </p:nvPr>
        </p:nvSpPr>
        <p:spPr/>
        <p:txBody>
          <a:bodyPr/>
          <a:lstStyle/>
          <a:p>
            <a:pPr marL="0" marR="0" lvl="0" indent="0" algn="r" defTabSz="960193"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019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48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14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solidFill>
                  <a:srgbClr val="000000"/>
                </a:solidFill>
                <a:effectLst/>
                <a:latin typeface="Aptos" panose="020B0004020202020204" pitchFamily="34" charset="0"/>
              </a:rPr>
              <a:t>House Resolution 1 made sweeping changes to the SNAP program.  </a:t>
            </a:r>
            <a:endParaRPr lang="en-US">
              <a:ea typeface="Calibri"/>
              <a:cs typeface="Calibri"/>
            </a:endParaRPr>
          </a:p>
          <a:p>
            <a:r>
              <a:rPr lang="en-US" sz="1200" b="1" i="0">
                <a:solidFill>
                  <a:srgbClr val="000000"/>
                </a:solidFill>
                <a:effectLst/>
                <a:latin typeface="Arial" panose="020B0604020202020204" pitchFamily="34" charset="0"/>
              </a:rPr>
              <a:t>Availability of Standard Utility Allowances based on receipt </a:t>
            </a:r>
            <a:r>
              <a:rPr lang="en-US" sz="1200" b="0" i="0">
                <a:solidFill>
                  <a:srgbClr val="000000"/>
                </a:solidFill>
                <a:effectLst/>
                <a:latin typeface="WordVisiCarriageReturn_MSFontService"/>
              </a:rPr>
              <a:t> </a:t>
            </a:r>
            <a:br>
              <a:rPr lang="en-US" sz="1200" b="0" i="0">
                <a:solidFill>
                  <a:srgbClr val="000000"/>
                </a:solidFill>
                <a:effectLst/>
                <a:latin typeface="WordVisiCarriageReturn_MSFontService"/>
              </a:rPr>
            </a:br>
            <a:r>
              <a:rPr lang="en-US" sz="1200" b="1" i="0">
                <a:solidFill>
                  <a:srgbClr val="000000"/>
                </a:solidFill>
                <a:effectLst/>
                <a:latin typeface="Arial" panose="020B0604020202020204" pitchFamily="34" charset="0"/>
              </a:rPr>
              <a:t>of energy assistance</a:t>
            </a:r>
            <a:r>
              <a:rPr lang="en-US" sz="1200" b="0" i="0">
                <a:solidFill>
                  <a:srgbClr val="000000"/>
                </a:solidFill>
                <a:effectLst/>
                <a:latin typeface="Arial" panose="020B0604020202020204" pitchFamily="34" charset="0"/>
              </a:rPr>
              <a:t>: Only households with an older adult or member with a disability can exclude energy assistance from countable income; delinks energy assistance programs and </a:t>
            </a:r>
            <a:r>
              <a:rPr lang="en-US" sz="1200" b="0" i="0">
                <a:solidFill>
                  <a:srgbClr val="000000"/>
                </a:solidFill>
                <a:effectLst/>
                <a:latin typeface="WordVisiCarriageReturn_MSFontService"/>
              </a:rPr>
              <a:t> </a:t>
            </a:r>
            <a:br>
              <a:rPr lang="en-US" sz="1200" b="0" i="0">
                <a:solidFill>
                  <a:srgbClr val="000000"/>
                </a:solidFill>
                <a:effectLst/>
                <a:latin typeface="WordVisiCarriageReturn_MSFontService"/>
              </a:rPr>
            </a:br>
            <a:r>
              <a:rPr lang="en-US" sz="1200" b="0" i="0">
                <a:solidFill>
                  <a:srgbClr val="000000"/>
                </a:solidFill>
                <a:effectLst/>
                <a:latin typeface="Arial" panose="020B0604020202020204" pitchFamily="34" charset="0"/>
              </a:rPr>
              <a:t>SNAP for all but these households.  </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029DFB3-1228-4781-A62F-2DBD5EC7D260}" type="slidenum">
              <a:rPr lang="en-US"/>
              <a:t>8</a:t>
            </a:fld>
            <a:endParaRPr lang="en-US"/>
          </a:p>
        </p:txBody>
      </p:sp>
    </p:spTree>
    <p:extLst>
      <p:ext uri="{BB962C8B-B14F-4D97-AF65-F5344CB8AC3E}">
        <p14:creationId xmlns:p14="http://schemas.microsoft.com/office/powerpoint/2010/main" val="397178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u="none" strike="noStrike" kern="1200" cap="none" spc="0" normalizeH="0" baseline="0" noProof="0">
              <a:ln>
                <a:noFill/>
              </a:ln>
              <a:solidFill>
                <a:srgbClr val="000000"/>
              </a:solidFill>
              <a:effectLst/>
              <a:uLnTx/>
              <a:uFillTx/>
              <a:latin typeface="Arial Narrow"/>
            </a:endParaRPr>
          </a:p>
          <a:p>
            <a:r>
              <a:rPr lang="en-US"/>
              <a:t>ABAWD stands for “able-bodied adult without dependents.” Federal law requires ABAWDs to meet additional work rules to get SNAP benefits for more than three months in a 36-month period. </a:t>
            </a:r>
          </a:p>
          <a:p>
            <a:endParaRPr lang="en-US"/>
          </a:p>
          <a:p>
            <a:r>
              <a:rPr lang="en-US"/>
              <a:t>They must participate in qualifying work activities for at least 80 hours a month, be granted an exclusion or reside in an area with a waiver approved by the USDA. These can be paid or unpaid activities.</a:t>
            </a:r>
          </a:p>
          <a:p>
            <a:endParaRPr lang="en-US"/>
          </a:p>
          <a:p>
            <a:r>
              <a:rPr lang="en-US"/>
              <a:t>HR1 implementation in Oregon is affecting these SNAP work rules in the following areas:  </a:t>
            </a:r>
          </a:p>
          <a:p>
            <a:endParaRPr lang="en-US"/>
          </a:p>
          <a:p>
            <a:pPr marL="171450" indent="-171450">
              <a:buFont typeface="Symbol"/>
              <a:buChar char="•"/>
            </a:pPr>
            <a:r>
              <a:rPr lang="en-US" b="1"/>
              <a:t>More individuals subject to work rules</a:t>
            </a:r>
            <a:r>
              <a:rPr lang="en-US"/>
              <a:t>: The upper age threshold would increase to 65, meaning many currently exempt adults aged 55–64 would now need to comply. The age of dependents is also decreasing to no children under 14 years of age (from the prior 18) </a:t>
            </a:r>
          </a:p>
          <a:p>
            <a:pPr marL="171450" indent="-171450">
              <a:buFont typeface="Symbol"/>
              <a:buChar char="•"/>
            </a:pPr>
            <a:r>
              <a:rPr lang="en-US" b="1"/>
              <a:t>Harder for the state to waive requirements</a:t>
            </a:r>
            <a:r>
              <a:rPr lang="en-US"/>
              <a:t>: Removal of “insufficient jobs” criterion and shift to county-level unemployment assessments reduces flexibility for rural or economically distressed counties. </a:t>
            </a:r>
          </a:p>
          <a:p>
            <a:pPr marL="171450" indent="-171450">
              <a:buFont typeface="Symbol"/>
              <a:buChar char="•"/>
            </a:pPr>
            <a:r>
              <a:rPr lang="en-US" b="1"/>
              <a:t>Reduced state flexibility and administrative burden</a:t>
            </a:r>
            <a:r>
              <a:rPr lang="en-US"/>
              <a:t>: Fewer discretionary exemptions allowed and no rollover—less ability to adapt strategically. </a:t>
            </a:r>
          </a:p>
          <a:p>
            <a:pPr marL="0" indent="0">
              <a:buFont typeface="Arial" panose="020B0604020202020204" pitchFamily="34" charset="0"/>
              <a:buNone/>
            </a:pPr>
            <a:endParaRPr lang="en-US" sz="1200" b="1">
              <a:latin typeface="Times"/>
              <a:cs typeface="Times"/>
            </a:endParaRPr>
          </a:p>
          <a:p>
            <a:endParaRPr lang="en-US" b="1">
              <a:latin typeface="Arial Narrow"/>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83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78070-8E82-1C5F-1E41-8B65FEF70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D3F1B-41B8-635F-E32B-DBCBEF5F4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B5C37-F792-A8D6-7A95-DF079E5427EA}"/>
              </a:ext>
            </a:extLst>
          </p:cNvPr>
          <p:cNvSpPr>
            <a:spLocks noGrp="1"/>
          </p:cNvSpPr>
          <p:nvPr>
            <p:ph type="body" idx="1"/>
          </p:nvPr>
        </p:nvSpPr>
        <p:spPr/>
        <p:txBody>
          <a:bodyPr/>
          <a:lstStyle/>
          <a:p>
            <a:pPr>
              <a:defRPr/>
            </a:pPr>
            <a:r>
              <a:rPr lang="en-US" sz="1200" b="0" i="0">
                <a:solidFill>
                  <a:srgbClr val="000000"/>
                </a:solidFill>
                <a:effectLst/>
                <a:latin typeface="Aptos" panose="020B0004020202020204" pitchFamily="34" charset="0"/>
              </a:rPr>
              <a:t>In June 2025, 310,626 Oregonians were aged 18-65 without a child under age 14 in their SNAP group. We do not know how many will meet an exemption or ABAWD work requirements. We estimate that AT LEAST 90,888 individuals will be at risk of losing their SNAP benefits if they do not meet ABAWD Work Requirements. </a:t>
            </a:r>
          </a:p>
          <a:p>
            <a:pPr>
              <a:defRPr/>
            </a:pPr>
            <a:endParaRPr lang="en-US">
              <a:solidFill>
                <a:srgbClr val="000000"/>
              </a:solidFill>
            </a:endParaRPr>
          </a:p>
          <a:p>
            <a:pPr>
              <a:spcBef>
                <a:spcPts val="0"/>
              </a:spcBef>
              <a:spcAft>
                <a:spcPts val="0"/>
              </a:spcAft>
              <a:defRPr/>
            </a:pPr>
            <a:r>
              <a:rPr lang="en-US" sz="1200" b="0" i="0">
                <a:solidFill>
                  <a:srgbClr val="000000"/>
                </a:solidFill>
                <a:effectLst/>
                <a:latin typeface="Aptos" panose="020B0004020202020204" pitchFamily="34" charset="0"/>
              </a:rPr>
              <a:t>ODHS will screen each person to see if they are:</a:t>
            </a:r>
          </a:p>
          <a:p>
            <a:pPr marL="171450" indent="-171450">
              <a:spcBef>
                <a:spcPts val="0"/>
              </a:spcBef>
              <a:spcAft>
                <a:spcPts val="0"/>
              </a:spcAft>
              <a:buFont typeface="Arial" panose="020B0604020202020204" pitchFamily="34" charset="0"/>
              <a:buChar char="•"/>
              <a:defRPr/>
            </a:pPr>
            <a:r>
              <a:rPr lang="en-US" sz="1200" b="0" i="0" u="none" strike="noStrike" kern="1200" cap="none" spc="0" normalizeH="0" baseline="0" noProof="0">
                <a:ln>
                  <a:noFill/>
                </a:ln>
                <a:solidFill>
                  <a:srgbClr val="000000"/>
                </a:solidFill>
                <a:effectLst/>
                <a:uLnTx/>
                <a:uFillTx/>
                <a:latin typeface="Aptos" panose="020B0004020202020204" pitchFamily="34" charset="0"/>
                <a:ea typeface="Noto Sans" panose="020B0502040504020204" pitchFamily="34" charset="0"/>
                <a:cs typeface="Noto Sans" panose="020B0502040504020204" pitchFamily="34" charset="0"/>
              </a:rPr>
              <a:t>Already meeting work rules</a:t>
            </a:r>
          </a:p>
          <a:p>
            <a:pPr marL="171450" indent="-171450">
              <a:spcBef>
                <a:spcPts val="0"/>
              </a:spcBef>
              <a:spcAft>
                <a:spcPts val="0"/>
              </a:spcAft>
              <a:buFont typeface="Arial" panose="020B0604020202020204" pitchFamily="34" charset="0"/>
              <a:buChar char="•"/>
              <a:defRPr/>
            </a:pPr>
            <a:r>
              <a:rPr lang="en-US" sz="1200" b="0" i="0" u="none" strike="noStrike" kern="1200" cap="none" spc="0" normalizeH="0" baseline="0" noProof="0">
                <a:ln>
                  <a:noFill/>
                </a:ln>
                <a:solidFill>
                  <a:srgbClr val="000000"/>
                </a:solidFill>
                <a:effectLst/>
                <a:uLnTx/>
                <a:uFillTx/>
                <a:latin typeface="Aptos" panose="020B0004020202020204" pitchFamily="34" charset="0"/>
                <a:ea typeface="Noto Sans" panose="020B0502040504020204" pitchFamily="34" charset="0"/>
                <a:cs typeface="Noto Sans" panose="020B0502040504020204" pitchFamily="34" charset="0"/>
              </a:rPr>
              <a:t>Are exempt from work rules</a:t>
            </a:r>
          </a:p>
          <a:p>
            <a:pPr marL="171450" indent="-171450">
              <a:spcBef>
                <a:spcPts val="0"/>
              </a:spcBef>
              <a:spcAft>
                <a:spcPts val="0"/>
              </a:spcAft>
              <a:buFont typeface="Arial" panose="020B0604020202020204" pitchFamily="34" charset="0"/>
              <a:buChar char="•"/>
              <a:defRPr/>
            </a:pPr>
            <a:r>
              <a:rPr lang="en-US" sz="1200" b="0" i="0" u="none" strike="noStrike" kern="1200" cap="none" spc="0" normalizeH="0" baseline="0" noProof="0">
                <a:ln>
                  <a:noFill/>
                </a:ln>
                <a:solidFill>
                  <a:srgbClr val="000000"/>
                </a:solidFill>
                <a:effectLst/>
                <a:uLnTx/>
                <a:uFillTx/>
                <a:latin typeface="Aptos" panose="020B0004020202020204" pitchFamily="34" charset="0"/>
                <a:ea typeface="Noto Sans" panose="020B0502040504020204" pitchFamily="34" charset="0"/>
                <a:cs typeface="Noto Sans" panose="020B0502040504020204" pitchFamily="34" charset="0"/>
              </a:rPr>
              <a:t>Need to create a plan to meet work rules. In these situations, ODHS will refer them to the Oregon Employment Department to create a plan and access supports. </a:t>
            </a:r>
            <a:endParaRPr lang="en-US" sz="1200" b="1" i="0" u="none" strike="noStrike" kern="120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4" name="Slide Number Placeholder 3">
            <a:extLst>
              <a:ext uri="{FF2B5EF4-FFF2-40B4-BE49-F238E27FC236}">
                <a16:creationId xmlns:a16="http://schemas.microsoft.com/office/drawing/2014/main" id="{72228803-0BF6-FE9A-ADBE-484D3C05BF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736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985900"/>
            <a:ext cx="10299032" cy="2533433"/>
          </a:xfrm>
          <a:prstGeom prst="rect">
            <a:avLst/>
          </a:prstGeom>
        </p:spPr>
        <p:txBody>
          <a:bodyPr anchor="ctr">
            <a:normAutofit/>
          </a:bodyPr>
          <a:lstStyle>
            <a:lvl1pPr algn="ctr">
              <a:lnSpc>
                <a:spcPct val="100000"/>
              </a:lnSpc>
              <a:defRPr sz="4500" b="1" kern="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Insert title</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p:ph type="body" sz="quarter" idx="13" hasCustomPrompt="1"/>
          </p:nvPr>
        </p:nvSpPr>
        <p:spPr>
          <a:xfrm>
            <a:off x="7703804" y="1406912"/>
            <a:ext cx="3516312" cy="412465"/>
          </a:xfrm>
        </p:spPr>
        <p:txBody>
          <a:bodyPr anchor="ctr">
            <a:normAutofit/>
          </a:bodyPr>
          <a:lstStyle>
            <a:lvl1pPr marL="0" indent="0" algn="r">
              <a:buNone/>
              <a:defRPr sz="1800" b="1">
                <a:solidFill>
                  <a:schemeClr val="tx1"/>
                </a:solidFill>
              </a:defRPr>
            </a:lvl1pPr>
          </a:lstStyle>
          <a:p>
            <a:pPr lvl="0"/>
            <a:r>
              <a:rPr lang="en-US"/>
              <a:t>Insert date</a:t>
            </a:r>
          </a:p>
        </p:txBody>
      </p:sp>
      <p:sp>
        <p:nvSpPr>
          <p:cNvPr id="10" name="Picture Placeholder 9" descr="Add image description">
            <a:extLst>
              <a:ext uri="{FF2B5EF4-FFF2-40B4-BE49-F238E27FC236}">
                <a16:creationId xmlns:a16="http://schemas.microsoft.com/office/drawing/2014/main" id="{272F0411-C0E4-920F-C7ED-78F65DB0E38F}"/>
              </a:ext>
            </a:extLst>
          </p:cNvPr>
          <p:cNvSpPr>
            <a:spLocks noGrp="1"/>
          </p:cNvSpPr>
          <p:nvPr>
            <p:ph type="pic" sz="quarter" idx="15"/>
          </p:nvPr>
        </p:nvSpPr>
        <p:spPr>
          <a:xfrm>
            <a:off x="956380" y="2055783"/>
            <a:ext cx="3392999" cy="1712913"/>
          </a:xfrm>
        </p:spPr>
        <p:txBody>
          <a:bodyPr/>
          <a:lstStyle>
            <a:lvl1pPr marL="0" indent="0">
              <a:lnSpc>
                <a:spcPct val="100000"/>
              </a:lnSpc>
              <a:buNone/>
              <a:defRPr/>
            </a:lvl1pPr>
          </a:lstStyle>
          <a:p>
            <a:r>
              <a:rPr lang="en-US"/>
              <a:t>Click icon to add picture</a:t>
            </a:r>
          </a:p>
        </p:txBody>
      </p:sp>
      <p:sp>
        <p:nvSpPr>
          <p:cNvPr id="11" name="Picture Placeholder 9" descr="Add image description">
            <a:extLst>
              <a:ext uri="{FF2B5EF4-FFF2-40B4-BE49-F238E27FC236}">
                <a16:creationId xmlns:a16="http://schemas.microsoft.com/office/drawing/2014/main" id="{3AE78D6F-C495-BDBE-CC92-B81EB3C8C9FE}"/>
              </a:ext>
            </a:extLst>
          </p:cNvPr>
          <p:cNvSpPr>
            <a:spLocks noGrp="1"/>
          </p:cNvSpPr>
          <p:nvPr>
            <p:ph type="pic" sz="quarter" idx="16"/>
          </p:nvPr>
        </p:nvSpPr>
        <p:spPr>
          <a:xfrm>
            <a:off x="4398941" y="2056022"/>
            <a:ext cx="3392999" cy="1712913"/>
          </a:xfrm>
        </p:spPr>
        <p:txBody>
          <a:bodyPr/>
          <a:lstStyle>
            <a:lvl1pPr marL="0" indent="0">
              <a:lnSpc>
                <a:spcPct val="100000"/>
              </a:lnSpc>
              <a:buNone/>
              <a:defRPr/>
            </a:lvl1pPr>
          </a:lstStyle>
          <a:p>
            <a:r>
              <a:rPr lang="en-US"/>
              <a:t>Click icon to add picture</a:t>
            </a:r>
          </a:p>
        </p:txBody>
      </p:sp>
      <p:sp>
        <p:nvSpPr>
          <p:cNvPr id="12" name="Picture Placeholder 9" descr="Add image description">
            <a:extLst>
              <a:ext uri="{FF2B5EF4-FFF2-40B4-BE49-F238E27FC236}">
                <a16:creationId xmlns:a16="http://schemas.microsoft.com/office/drawing/2014/main" id="{4E403786-A2E3-696F-3EB8-F55067E51333}"/>
              </a:ext>
            </a:extLst>
          </p:cNvPr>
          <p:cNvSpPr>
            <a:spLocks noGrp="1"/>
          </p:cNvSpPr>
          <p:nvPr>
            <p:ph type="pic" sz="quarter" idx="17"/>
          </p:nvPr>
        </p:nvSpPr>
        <p:spPr>
          <a:xfrm>
            <a:off x="7841502" y="2056260"/>
            <a:ext cx="3392999" cy="1712913"/>
          </a:xfrm>
        </p:spPr>
        <p:txBody>
          <a:bodyPr/>
          <a:lstStyle>
            <a:lvl1pPr marL="0" indent="0">
              <a:lnSpc>
                <a:spcPct val="100000"/>
              </a:lnSpc>
              <a:buNone/>
              <a:defRPr/>
            </a:lvl1pPr>
          </a:lstStyle>
          <a:p>
            <a:r>
              <a:rPr lang="en-US"/>
              <a:t>Click icon to add picture</a:t>
            </a:r>
          </a:p>
        </p:txBody>
      </p:sp>
      <p:sp>
        <p:nvSpPr>
          <p:cNvPr id="14" name="Rectangle 13">
            <a:extLst>
              <a:ext uri="{FF2B5EF4-FFF2-40B4-BE49-F238E27FC236}">
                <a16:creationId xmlns:a16="http://schemas.microsoft.com/office/drawing/2014/main" id="{8556A702-FFD4-0FF6-B226-426189D70DC3}"/>
              </a:ext>
              <a:ext uri="{C183D7F6-B498-43B3-948B-1728B52AA6E4}">
                <adec:decorative xmlns:adec="http://schemas.microsoft.com/office/drawing/2017/decorative" val="1"/>
              </a:ext>
            </a:extLst>
          </p:cNvPr>
          <p:cNvSpPr/>
          <p:nvPr userDrawn="1"/>
        </p:nvSpPr>
        <p:spPr bwMode="auto">
          <a:xfrm>
            <a:off x="946484" y="1406912"/>
            <a:ext cx="10299032" cy="683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6" name="Rectangle 15">
            <a:extLst>
              <a:ext uri="{FF2B5EF4-FFF2-40B4-BE49-F238E27FC236}">
                <a16:creationId xmlns:a16="http://schemas.microsoft.com/office/drawing/2014/main" id="{D2C18A6C-66C4-F8A0-D074-14C521219AE5}"/>
              </a:ext>
              <a:ext uri="{C183D7F6-B498-43B3-948B-1728B52AA6E4}">
                <adec:decorative xmlns:adec="http://schemas.microsoft.com/office/drawing/2017/decorative" val="1"/>
              </a:ext>
            </a:extLst>
          </p:cNvPr>
          <p:cNvSpPr/>
          <p:nvPr userDrawn="1"/>
        </p:nvSpPr>
        <p:spPr bwMode="auto">
          <a:xfrm>
            <a:off x="946484" y="374650"/>
            <a:ext cx="10299032" cy="96391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7" name="Picture 16" descr="Oregon Department of Human Services Logo">
            <a:extLst>
              <a:ext uri="{FF2B5EF4-FFF2-40B4-BE49-F238E27FC236}">
                <a16:creationId xmlns:a16="http://schemas.microsoft.com/office/drawing/2014/main" id="{CC6B874F-D0EA-60E3-8BA6-17C2B59997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0342" y="471784"/>
            <a:ext cx="4311316" cy="780058"/>
          </a:xfrm>
          <a:prstGeom prst="rect">
            <a:avLst/>
          </a:prstGeom>
        </p:spPr>
      </p:pic>
    </p:spTree>
    <p:extLst>
      <p:ext uri="{BB962C8B-B14F-4D97-AF65-F5344CB8AC3E}">
        <p14:creationId xmlns:p14="http://schemas.microsoft.com/office/powerpoint/2010/main" val="276064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4" name="Text Placeholder 3">
            <a:extLst>
              <a:ext uri="{FF2B5EF4-FFF2-40B4-BE49-F238E27FC236}">
                <a16:creationId xmlns:a16="http://schemas.microsoft.com/office/drawing/2014/main" id="{6C4144E9-6F8E-44BB-89F1-D80A48A836CC}"/>
              </a:ext>
            </a:extLst>
          </p:cNvPr>
          <p:cNvSpPr>
            <a:spLocks noGrp="1"/>
          </p:cNvSpPr>
          <p:nvPr>
            <p:ph type="body" sz="half" idx="2"/>
          </p:nvPr>
        </p:nvSpPr>
        <p:spPr>
          <a:xfrm>
            <a:off x="635000" y="1370235"/>
            <a:ext cx="4476750" cy="4614000"/>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AE094E-9304-4478-A67E-2134D652F595}"/>
              </a:ext>
            </a:extLst>
          </p:cNvPr>
          <p:cNvSpPr>
            <a:spLocks noGrp="1"/>
          </p:cNvSpPr>
          <p:nvPr>
            <p:ph idx="1"/>
          </p:nvPr>
        </p:nvSpPr>
        <p:spPr>
          <a:xfrm>
            <a:off x="5238750" y="1370234"/>
            <a:ext cx="6312717" cy="4613995"/>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A13C9E2-C57F-06DA-4A54-44EC1FD1A460}"/>
              </a:ext>
            </a:extLst>
          </p:cNvPr>
          <p:cNvSpPr>
            <a:spLocks noGrp="1"/>
          </p:cNvSpPr>
          <p:nvPr>
            <p:ph type="sldNum" sz="quarter" idx="10"/>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378968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50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6F4A9-C7F9-4886-A274-B689E9BF0D1F}"/>
              </a:ext>
            </a:extLst>
          </p:cNvPr>
          <p:cNvSpPr>
            <a:spLocks noGrp="1"/>
          </p:cNvSpPr>
          <p:nvPr>
            <p:ph sz="half" idx="2"/>
          </p:nvPr>
        </p:nvSpPr>
        <p:spPr>
          <a:xfrm>
            <a:off x="61595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1DB3028-8966-0007-B7C7-E55C4899BCB7}"/>
              </a:ext>
            </a:extLst>
          </p:cNvPr>
          <p:cNvSpPr>
            <a:spLocks noGrp="1"/>
          </p:cNvSpPr>
          <p:nvPr>
            <p:ph type="sldNum" sz="quarter" idx="10"/>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263342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381756"/>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1917970"/>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388832"/>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1917969"/>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ACFE8AC-F22F-D26A-0FD3-2C6B94C44EED}"/>
              </a:ext>
            </a:extLst>
          </p:cNvPr>
          <p:cNvSpPr>
            <a:spLocks noGrp="1"/>
          </p:cNvSpPr>
          <p:nvPr>
            <p:ph type="sldNum" sz="quarter" idx="10"/>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104622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with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hasCustomPrompt="1"/>
          </p:nvPr>
        </p:nvSpPr>
        <p:spPr>
          <a:xfrm>
            <a:off x="635002" y="400540"/>
            <a:ext cx="5629611" cy="825500"/>
          </a:xfrm>
          <a:prstGeom prst="rect">
            <a:avLst/>
          </a:prstGeo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4999" y="1366125"/>
            <a:ext cx="5629611" cy="4635500"/>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descr="Add image description">
            <a:extLst>
              <a:ext uri="{FF2B5EF4-FFF2-40B4-BE49-F238E27FC236}">
                <a16:creationId xmlns:a16="http://schemas.microsoft.com/office/drawing/2014/main" id="{793BACE2-2C9D-437E-AF18-D0D7A917BBBB}"/>
              </a:ext>
            </a:extLst>
          </p:cNvPr>
          <p:cNvSpPr>
            <a:spLocks noGrp="1"/>
          </p:cNvSpPr>
          <p:nvPr>
            <p:ph type="pic" sz="quarter" idx="13"/>
          </p:nvPr>
        </p:nvSpPr>
        <p:spPr>
          <a:xfrm>
            <a:off x="6901679" y="0"/>
            <a:ext cx="4649787" cy="6858000"/>
          </a:xfrm>
        </p:spPr>
        <p:txBody>
          <a:bodyPr/>
          <a:lstStyle/>
          <a:p>
            <a:r>
              <a:rPr lang="en-US"/>
              <a:t>Click icon to add picture</a:t>
            </a:r>
          </a:p>
        </p:txBody>
      </p:sp>
      <p:sp>
        <p:nvSpPr>
          <p:cNvPr id="4" name="Slide Number Placeholder 3">
            <a:extLst>
              <a:ext uri="{FF2B5EF4-FFF2-40B4-BE49-F238E27FC236}">
                <a16:creationId xmlns:a16="http://schemas.microsoft.com/office/drawing/2014/main" id="{0F50A451-38B2-42F8-4937-E2E5C8FC21A7}"/>
              </a:ext>
            </a:extLst>
          </p:cNvPr>
          <p:cNvSpPr>
            <a:spLocks noGrp="1"/>
          </p:cNvSpPr>
          <p:nvPr>
            <p:ph type="sldNum" sz="quarter" idx="14"/>
          </p:nvPr>
        </p:nvSpPr>
        <p:spPr/>
        <p:txBody>
          <a:bodyPr/>
          <a:lstStyle/>
          <a:p>
            <a:fld id="{58339581-759F-43B7-B47D-47F906F0E294}" type="slidenum">
              <a:rPr lang="en-US" smtClean="0"/>
              <a:pPr/>
              <a:t>‹#›</a:t>
            </a:fld>
            <a:endParaRPr lang="en-US"/>
          </a:p>
        </p:txBody>
      </p:sp>
      <p:sp>
        <p:nvSpPr>
          <p:cNvPr id="2" name="Rectangle 1">
            <a:extLst>
              <a:ext uri="{FF2B5EF4-FFF2-40B4-BE49-F238E27FC236}">
                <a16:creationId xmlns:a16="http://schemas.microsoft.com/office/drawing/2014/main" id="{F1C75189-3CE9-8A8F-5029-EBC1B48F34E5}"/>
              </a:ext>
              <a:ext uri="{C183D7F6-B498-43B3-948B-1728B52AA6E4}">
                <adec:decorative xmlns:adec="http://schemas.microsoft.com/office/drawing/2017/decorative" val="1"/>
              </a:ext>
            </a:extLst>
          </p:cNvPr>
          <p:cNvSpPr/>
          <p:nvPr userDrawn="1"/>
        </p:nvSpPr>
        <p:spPr bwMode="auto">
          <a:xfrm>
            <a:off x="634999" y="1241472"/>
            <a:ext cx="5629611" cy="4571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3594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lvl1pPr>
              <a:defRPr sz="3200">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hasCustomPrompt="1"/>
          </p:nvPr>
        </p:nvSpPr>
        <p:spPr>
          <a:xfrm>
            <a:off x="1728216" y="1388831"/>
            <a:ext cx="4251960" cy="428625"/>
          </a:xfrm>
        </p:spPr>
        <p:txBody>
          <a:bodyPr anchor="b">
            <a:noAutofit/>
          </a:bodyPr>
          <a:lstStyle>
            <a:lvl1pPr marL="0" indent="0" algn="ctr">
              <a:buNone/>
              <a:defRPr sz="2100" b="0">
                <a:solidFill>
                  <a:schemeClr val="tx2"/>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p:txBody>
      </p:sp>
      <p:sp>
        <p:nvSpPr>
          <p:cNvPr id="12" name="Text Placeholder 2">
            <a:extLst>
              <a:ext uri="{FF2B5EF4-FFF2-40B4-BE49-F238E27FC236}">
                <a16:creationId xmlns:a16="http://schemas.microsoft.com/office/drawing/2014/main" id="{4860FDF3-034D-4CC2-AEB2-820150319C18}"/>
              </a:ext>
            </a:extLst>
          </p:cNvPr>
          <p:cNvSpPr>
            <a:spLocks noGrp="1"/>
          </p:cNvSpPr>
          <p:nvPr>
            <p:ph type="body" idx="14" hasCustomPrompt="1"/>
          </p:nvPr>
        </p:nvSpPr>
        <p:spPr>
          <a:xfrm>
            <a:off x="1728216" y="1819815"/>
            <a:ext cx="4251960" cy="684846"/>
          </a:xfrm>
        </p:spPr>
        <p:txBody>
          <a:bodyPr anchor="t">
            <a:normAutofit/>
          </a:bodyPr>
          <a:lstStyle>
            <a:lvl1pPr marL="0" indent="0" algn="ctr">
              <a:buNone/>
              <a:defRPr sz="2100" b="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and organization</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2482596" y="2643527"/>
            <a:ext cx="2743200" cy="3273552"/>
          </a:xfrm>
        </p:spPr>
        <p:txBody>
          <a:bodyPr/>
          <a:lstStyle>
            <a:lvl1pPr>
              <a:defRPr sz="17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2000">
                <a:latin typeface="Noto Sans" panose="020B0502040504020204" pitchFamily="34" charset="0"/>
                <a:ea typeface="Noto Sans" panose="020B0502040504020204" pitchFamily="34" charset="0"/>
                <a:cs typeface="Noto Sans" panose="020B0502040504020204" pitchFamily="34" charset="0"/>
              </a:defRPr>
            </a:lvl2pPr>
            <a:lvl3pPr>
              <a:defRPr sz="2000">
                <a:latin typeface="Noto Sans" panose="020B0502040504020204" pitchFamily="34" charset="0"/>
                <a:ea typeface="Noto Sans" panose="020B0502040504020204" pitchFamily="34" charset="0"/>
                <a:cs typeface="Noto Sans" panose="020B0502040504020204" pitchFamily="34" charset="0"/>
              </a:defRPr>
            </a:lvl3pPr>
            <a:lvl4pPr>
              <a:defRPr sz="2000">
                <a:latin typeface="Noto Sans" panose="020B0502040504020204" pitchFamily="34" charset="0"/>
                <a:ea typeface="Noto Sans" panose="020B0502040504020204" pitchFamily="34" charset="0"/>
                <a:cs typeface="Noto Sans" panose="020B0502040504020204" pitchFamily="34" charset="0"/>
              </a:defRPr>
            </a:lvl4pPr>
            <a:lvl5pPr>
              <a:defRPr sz="200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87076A2-458D-6096-8AE3-D8FFF0EE46E5}"/>
              </a:ext>
            </a:extLst>
          </p:cNvPr>
          <p:cNvSpPr>
            <a:spLocks noGrp="1"/>
          </p:cNvSpPr>
          <p:nvPr>
            <p:ph type="sldNum" sz="quarter" idx="16"/>
          </p:nvPr>
        </p:nvSpPr>
        <p:spPr/>
        <p:txBody>
          <a:bodyPr/>
          <a:lstStyle/>
          <a:p>
            <a:fld id="{58339581-759F-43B7-B47D-47F906F0E294}" type="slidenum">
              <a:rPr lang="en-US" smtClean="0"/>
              <a:pPr/>
              <a:t>‹#›</a:t>
            </a:fld>
            <a:endParaRPr lang="en-US"/>
          </a:p>
        </p:txBody>
      </p:sp>
      <p:sp>
        <p:nvSpPr>
          <p:cNvPr id="2" name="Text Placeholder 2">
            <a:extLst>
              <a:ext uri="{FF2B5EF4-FFF2-40B4-BE49-F238E27FC236}">
                <a16:creationId xmlns:a16="http://schemas.microsoft.com/office/drawing/2014/main" id="{0F717726-29C1-0D17-3A26-B226BA804390}"/>
              </a:ext>
            </a:extLst>
          </p:cNvPr>
          <p:cNvSpPr>
            <a:spLocks noGrp="1"/>
          </p:cNvSpPr>
          <p:nvPr>
            <p:ph type="body" idx="17" hasCustomPrompt="1"/>
          </p:nvPr>
        </p:nvSpPr>
        <p:spPr>
          <a:xfrm>
            <a:off x="6345936" y="1388831"/>
            <a:ext cx="4251960" cy="428625"/>
          </a:xfrm>
        </p:spPr>
        <p:txBody>
          <a:bodyPr anchor="b">
            <a:noAutofit/>
          </a:bodyPr>
          <a:lstStyle>
            <a:lvl1pPr marL="0" indent="0" algn="ctr">
              <a:buNone/>
              <a:defRPr sz="2100" b="0">
                <a:solidFill>
                  <a:schemeClr val="tx2"/>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p:txBody>
      </p:sp>
      <p:sp>
        <p:nvSpPr>
          <p:cNvPr id="9" name="Text Placeholder 2">
            <a:extLst>
              <a:ext uri="{FF2B5EF4-FFF2-40B4-BE49-F238E27FC236}">
                <a16:creationId xmlns:a16="http://schemas.microsoft.com/office/drawing/2014/main" id="{BBA3F27B-AC3C-0DCA-95B8-CC94555ECB9A}"/>
              </a:ext>
            </a:extLst>
          </p:cNvPr>
          <p:cNvSpPr>
            <a:spLocks noGrp="1"/>
          </p:cNvSpPr>
          <p:nvPr>
            <p:ph type="body" idx="18" hasCustomPrompt="1"/>
          </p:nvPr>
        </p:nvSpPr>
        <p:spPr>
          <a:xfrm>
            <a:off x="6345936" y="1823344"/>
            <a:ext cx="4251960" cy="684846"/>
          </a:xfrm>
        </p:spPr>
        <p:txBody>
          <a:bodyPr anchor="t">
            <a:normAutofit/>
          </a:bodyPr>
          <a:lstStyle>
            <a:lvl1pPr marL="0" indent="0" algn="ctr">
              <a:buNone/>
              <a:defRPr sz="2100" b="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and organization</a:t>
            </a:r>
          </a:p>
        </p:txBody>
      </p:sp>
      <p:sp>
        <p:nvSpPr>
          <p:cNvPr id="10" name="Content Placeholder 3">
            <a:extLst>
              <a:ext uri="{FF2B5EF4-FFF2-40B4-BE49-F238E27FC236}">
                <a16:creationId xmlns:a16="http://schemas.microsoft.com/office/drawing/2014/main" id="{72116E9B-AF7F-F281-75B9-FB69452C3495}"/>
              </a:ext>
            </a:extLst>
          </p:cNvPr>
          <p:cNvSpPr>
            <a:spLocks noGrp="1"/>
          </p:cNvSpPr>
          <p:nvPr>
            <p:ph sz="half" idx="19"/>
          </p:nvPr>
        </p:nvSpPr>
        <p:spPr>
          <a:xfrm>
            <a:off x="7100316" y="2643527"/>
            <a:ext cx="2743200" cy="3273552"/>
          </a:xfrm>
        </p:spPr>
        <p:txBody>
          <a:bodyPr/>
          <a:lstStyle>
            <a:lvl1pPr>
              <a:defRPr sz="17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2000">
                <a:latin typeface="Noto Sans" panose="020B0502040504020204" pitchFamily="34" charset="0"/>
                <a:ea typeface="Noto Sans" panose="020B0502040504020204" pitchFamily="34" charset="0"/>
                <a:cs typeface="Noto Sans" panose="020B0502040504020204" pitchFamily="34" charset="0"/>
              </a:defRPr>
            </a:lvl2pPr>
            <a:lvl3pPr>
              <a:defRPr sz="2000">
                <a:latin typeface="Noto Sans" panose="020B0502040504020204" pitchFamily="34" charset="0"/>
                <a:ea typeface="Noto Sans" panose="020B0502040504020204" pitchFamily="34" charset="0"/>
                <a:cs typeface="Noto Sans" panose="020B0502040504020204" pitchFamily="34" charset="0"/>
              </a:defRPr>
            </a:lvl3pPr>
            <a:lvl4pPr>
              <a:defRPr sz="2000">
                <a:latin typeface="Noto Sans" panose="020B0502040504020204" pitchFamily="34" charset="0"/>
                <a:ea typeface="Noto Sans" panose="020B0502040504020204" pitchFamily="34" charset="0"/>
                <a:cs typeface="Noto Sans" panose="020B0502040504020204" pitchFamily="34" charset="0"/>
              </a:defRPr>
            </a:lvl4pPr>
            <a:lvl5pPr>
              <a:defRPr sz="200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25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Slide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0" y="1371600"/>
            <a:ext cx="539481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2" y="1371598"/>
            <a:ext cx="539378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539481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539378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FA879A4-6B20-8DF2-F5C3-ADBAC0844701}"/>
              </a:ext>
            </a:extLst>
          </p:cNvPr>
          <p:cNvSpPr>
            <a:spLocks noGrp="1"/>
          </p:cNvSpPr>
          <p:nvPr>
            <p:ph type="sldNum" sz="quarter" idx="19"/>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389779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id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lvl1pPr>
              <a:defRPr sz="3200">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Click to edit Master title style</a:t>
            </a:r>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1" y="137160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77EBCC4-7952-1A11-E220-7E09937BA135}"/>
              </a:ext>
            </a:extLst>
          </p:cNvPr>
          <p:cNvSpPr>
            <a:spLocks noGrp="1"/>
          </p:cNvSpPr>
          <p:nvPr>
            <p:ph type="sldNum" sz="quarter" idx="20"/>
          </p:nvPr>
        </p:nvSpPr>
        <p:spPr/>
        <p:txBody>
          <a:bodyPr/>
          <a:lstStyle>
            <a:lvl1pPr>
              <a:defRPr>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sp>
        <p:nvSpPr>
          <p:cNvPr id="2" name="Content Placeholder 1">
            <a:extLst>
              <a:ext uri="{FF2B5EF4-FFF2-40B4-BE49-F238E27FC236}">
                <a16:creationId xmlns:a16="http://schemas.microsoft.com/office/drawing/2014/main" id="{F388D4BA-7AB8-A994-8149-D88C6B813582}"/>
              </a:ext>
            </a:extLst>
          </p:cNvPr>
          <p:cNvSpPr>
            <a:spLocks noGrp="1"/>
          </p:cNvSpPr>
          <p:nvPr>
            <p:ph idx="21"/>
          </p:nvPr>
        </p:nvSpPr>
        <p:spPr>
          <a:xfrm>
            <a:off x="3396342" y="1371598"/>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1">
            <a:extLst>
              <a:ext uri="{FF2B5EF4-FFF2-40B4-BE49-F238E27FC236}">
                <a16:creationId xmlns:a16="http://schemas.microsoft.com/office/drawing/2014/main" id="{D8D992E6-D520-AC66-5BC4-E6A07FB98B85}"/>
              </a:ext>
            </a:extLst>
          </p:cNvPr>
          <p:cNvSpPr>
            <a:spLocks noGrp="1"/>
          </p:cNvSpPr>
          <p:nvPr>
            <p:ph idx="22"/>
          </p:nvPr>
        </p:nvSpPr>
        <p:spPr>
          <a:xfrm>
            <a:off x="6157683" y="1371599"/>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
            <a:extLst>
              <a:ext uri="{FF2B5EF4-FFF2-40B4-BE49-F238E27FC236}">
                <a16:creationId xmlns:a16="http://schemas.microsoft.com/office/drawing/2014/main" id="{E4000C00-9C42-50CA-6B8C-DC851326FF9A}"/>
              </a:ext>
            </a:extLst>
          </p:cNvPr>
          <p:cNvSpPr>
            <a:spLocks noGrp="1"/>
          </p:cNvSpPr>
          <p:nvPr>
            <p:ph idx="23"/>
          </p:nvPr>
        </p:nvSpPr>
        <p:spPr>
          <a:xfrm>
            <a:off x="8917994" y="1371597"/>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
            <a:extLst>
              <a:ext uri="{FF2B5EF4-FFF2-40B4-BE49-F238E27FC236}">
                <a16:creationId xmlns:a16="http://schemas.microsoft.com/office/drawing/2014/main" id="{D0F15A48-60C0-6045-672A-582AD6B266F7}"/>
              </a:ext>
            </a:extLst>
          </p:cNvPr>
          <p:cNvSpPr>
            <a:spLocks noGrp="1"/>
          </p:cNvSpPr>
          <p:nvPr>
            <p:ph idx="24"/>
          </p:nvPr>
        </p:nvSpPr>
        <p:spPr>
          <a:xfrm>
            <a:off x="635001"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
            <a:extLst>
              <a:ext uri="{FF2B5EF4-FFF2-40B4-BE49-F238E27FC236}">
                <a16:creationId xmlns:a16="http://schemas.microsoft.com/office/drawing/2014/main" id="{4B00FBB8-D1AE-4B73-C869-094F9E581710}"/>
              </a:ext>
            </a:extLst>
          </p:cNvPr>
          <p:cNvSpPr>
            <a:spLocks noGrp="1"/>
          </p:cNvSpPr>
          <p:nvPr>
            <p:ph idx="25"/>
          </p:nvPr>
        </p:nvSpPr>
        <p:spPr>
          <a:xfrm>
            <a:off x="3396342"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
            <a:extLst>
              <a:ext uri="{FF2B5EF4-FFF2-40B4-BE49-F238E27FC236}">
                <a16:creationId xmlns:a16="http://schemas.microsoft.com/office/drawing/2014/main" id="{91DC8F7C-6F01-9578-3DC0-4204E011AFB9}"/>
              </a:ext>
            </a:extLst>
          </p:cNvPr>
          <p:cNvSpPr>
            <a:spLocks noGrp="1"/>
          </p:cNvSpPr>
          <p:nvPr>
            <p:ph idx="26"/>
          </p:nvPr>
        </p:nvSpPr>
        <p:spPr>
          <a:xfrm>
            <a:off x="6157683"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a:extLst>
              <a:ext uri="{FF2B5EF4-FFF2-40B4-BE49-F238E27FC236}">
                <a16:creationId xmlns:a16="http://schemas.microsoft.com/office/drawing/2014/main" id="{CB03988B-E296-5098-F09B-89D5FFFA7136}"/>
              </a:ext>
            </a:extLst>
          </p:cNvPr>
          <p:cNvSpPr>
            <a:spLocks noGrp="1"/>
          </p:cNvSpPr>
          <p:nvPr>
            <p:ph idx="27"/>
          </p:nvPr>
        </p:nvSpPr>
        <p:spPr>
          <a:xfrm>
            <a:off x="8917994"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08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55C7F1-ECB9-E7D7-F888-DA2D215167EA}"/>
              </a:ext>
              <a:ext uri="{C183D7F6-B498-43B3-948B-1728B52AA6E4}">
                <adec:decorative xmlns:adec="http://schemas.microsoft.com/office/drawing/2017/decorative" val="1"/>
              </a:ext>
            </a:extLst>
          </p:cNvPr>
          <p:cNvSpPr/>
          <p:nvPr userDrawn="1"/>
        </p:nvSpPr>
        <p:spPr>
          <a:xfrm>
            <a:off x="342900" y="3810000"/>
            <a:ext cx="11552271" cy="28449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30FFEA5C-C1D1-0083-0B83-7DD95A43F9AD}"/>
              </a:ext>
            </a:extLst>
          </p:cNvPr>
          <p:cNvSpPr>
            <a:spLocks noGrp="1"/>
          </p:cNvSpPr>
          <p:nvPr>
            <p:ph type="title" hasCustomPrompt="1"/>
          </p:nvPr>
        </p:nvSpPr>
        <p:spPr/>
        <p:txBody>
          <a:bodyPr/>
          <a:lstStyle>
            <a:lvl1pPr>
              <a:defRPr sz="3200">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Thank you</a:t>
            </a:r>
          </a:p>
        </p:txBody>
      </p:sp>
      <p:sp>
        <p:nvSpPr>
          <p:cNvPr id="7" name="Content Placeholder 6">
            <a:extLst>
              <a:ext uri="{FF2B5EF4-FFF2-40B4-BE49-F238E27FC236}">
                <a16:creationId xmlns:a16="http://schemas.microsoft.com/office/drawing/2014/main" id="{9F4195ED-F9A4-8178-6F12-2E51302C2A3F}"/>
              </a:ext>
            </a:extLst>
          </p:cNvPr>
          <p:cNvSpPr>
            <a:spLocks noGrp="1"/>
          </p:cNvSpPr>
          <p:nvPr>
            <p:ph sz="quarter" idx="11" hasCustomPrompt="1"/>
          </p:nvPr>
        </p:nvSpPr>
        <p:spPr>
          <a:xfrm>
            <a:off x="692151" y="3971018"/>
            <a:ext cx="8084238" cy="2640080"/>
          </a:xfrm>
        </p:spPr>
        <p:txBody>
          <a:bodyPr/>
          <a:lstStyle>
            <a:lvl1pPr marL="0" indent="0">
              <a:lnSpc>
                <a:spcPct val="130000"/>
              </a:lnSpc>
              <a:spcBef>
                <a:spcPts val="0"/>
              </a:spcBef>
              <a:buFont typeface="Arial" panose="020B0604020202020204" pitchFamily="34" charset="0"/>
              <a:buNone/>
              <a:defRPr sz="2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Click or tap here to enter Division name</a:t>
            </a:r>
            <a:br>
              <a:rPr lang="en-US"/>
            </a:br>
            <a:r>
              <a:rPr lang="en-US"/>
              <a:t>Click or tap here to enter Program name</a:t>
            </a:r>
            <a:br>
              <a:rPr lang="en-US"/>
            </a:br>
            <a:r>
              <a:rPr lang="en-US"/>
              <a:t>Click or tap here to enter Program address</a:t>
            </a:r>
            <a:br>
              <a:rPr lang="en-US"/>
            </a:br>
            <a:r>
              <a:rPr lang="en-US"/>
              <a:t>Click or tap here to enter Program City, State and ZIP code</a:t>
            </a:r>
            <a:br>
              <a:rPr lang="en-US"/>
            </a:br>
            <a:r>
              <a:rPr lang="en-US"/>
              <a:t>Click or tap here to enter Program phone number</a:t>
            </a:r>
            <a:br>
              <a:rPr lang="en-US"/>
            </a:br>
            <a:r>
              <a:rPr lang="en-US"/>
              <a:t>Click or tap here to enter Program website</a:t>
            </a:r>
          </a:p>
        </p:txBody>
      </p:sp>
      <p:sp>
        <p:nvSpPr>
          <p:cNvPr id="4" name="Slide Number Placeholder 3">
            <a:extLst>
              <a:ext uri="{FF2B5EF4-FFF2-40B4-BE49-F238E27FC236}">
                <a16:creationId xmlns:a16="http://schemas.microsoft.com/office/drawing/2014/main" id="{85C90BB4-972C-ECB2-D7D2-EC33949EF74B}"/>
              </a:ext>
            </a:extLst>
          </p:cNvPr>
          <p:cNvSpPr>
            <a:spLocks noGrp="1"/>
          </p:cNvSpPr>
          <p:nvPr>
            <p:ph type="sldNum" sz="quarter" idx="12"/>
          </p:nvPr>
        </p:nvSpPr>
        <p:spPr>
          <a:xfrm>
            <a:off x="9408976" y="7209144"/>
            <a:ext cx="2272706" cy="184259"/>
          </a:xfrm>
        </p:spPr>
        <p:txBody>
          <a:bodyPr/>
          <a:lstStyle/>
          <a:p>
            <a:fld id="{58339581-759F-43B7-B47D-47F906F0E294}" type="slidenum">
              <a:rPr lang="en-US" smtClean="0"/>
              <a:pPr/>
              <a:t>‹#›</a:t>
            </a:fld>
            <a:endParaRPr lang="en-US"/>
          </a:p>
        </p:txBody>
      </p:sp>
      <p:sp>
        <p:nvSpPr>
          <p:cNvPr id="8" name="Text Placeholder 7">
            <a:extLst>
              <a:ext uri="{FF2B5EF4-FFF2-40B4-BE49-F238E27FC236}">
                <a16:creationId xmlns:a16="http://schemas.microsoft.com/office/drawing/2014/main" id="{DBEE8A98-25DD-3096-9994-FA4DB605B379}"/>
              </a:ext>
            </a:extLst>
          </p:cNvPr>
          <p:cNvSpPr>
            <a:spLocks noGrp="1"/>
          </p:cNvSpPr>
          <p:nvPr>
            <p:ph type="body" sz="quarter" idx="13" hasCustomPrompt="1"/>
          </p:nvPr>
        </p:nvSpPr>
        <p:spPr>
          <a:xfrm>
            <a:off x="635000" y="1552452"/>
            <a:ext cx="10922000" cy="1505071"/>
          </a:xfrm>
        </p:spPr>
        <p:txBody>
          <a:bodyPr/>
          <a:lstStyle>
            <a:lvl1pPr marL="0" indent="0">
              <a:lnSpc>
                <a:spcPct val="130000"/>
              </a:lnSpc>
              <a:buNone/>
              <a:defRPr sz="2200">
                <a:latin typeface="Noto Sans Medium" panose="020B0502040504020204" pitchFamily="34" charset="0"/>
                <a:ea typeface="Noto Sans Medium" panose="020B0502040504020204" pitchFamily="34" charset="0"/>
                <a:cs typeface="Noto Sans Medium" panose="020B0502040504020204" pitchFamily="34" charset="0"/>
              </a:defRPr>
            </a:lvl1pPr>
          </a:lstStyle>
          <a:p>
            <a:pPr lvl="0"/>
            <a:r>
              <a:rPr lang="en-US"/>
              <a:t>You can get this document in other languages, large print, braille or a format you prefer free of charge. Contact [Program Contact name] at [email] or [phone number] (voice/text). We accept all relay calls.</a:t>
            </a:r>
          </a:p>
        </p:txBody>
      </p:sp>
      <p:pic>
        <p:nvPicPr>
          <p:cNvPr id="11" name="Picture 10" descr="Oregon Department of Human Services Logo">
            <a:extLst>
              <a:ext uri="{FF2B5EF4-FFF2-40B4-BE49-F238E27FC236}">
                <a16:creationId xmlns:a16="http://schemas.microsoft.com/office/drawing/2014/main" id="{1C0273A1-20F2-882E-09A5-70CAB5768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7947" y="4345667"/>
            <a:ext cx="2289053" cy="1584963"/>
          </a:xfrm>
          <a:prstGeom prst="rect">
            <a:avLst/>
          </a:prstGeom>
        </p:spPr>
      </p:pic>
      <p:sp>
        <p:nvSpPr>
          <p:cNvPr id="12" name="Rectangle 11">
            <a:extLst>
              <a:ext uri="{FF2B5EF4-FFF2-40B4-BE49-F238E27FC236}">
                <a16:creationId xmlns:a16="http://schemas.microsoft.com/office/drawing/2014/main" id="{EF79CD0D-0D31-9FC8-8E40-0886DB2AA5B4}"/>
              </a:ext>
              <a:ext uri="{C183D7F6-B498-43B3-948B-1728B52AA6E4}">
                <adec:decorative xmlns:adec="http://schemas.microsoft.com/office/drawing/2017/decorative" val="1"/>
              </a:ext>
            </a:extLst>
          </p:cNvPr>
          <p:cNvSpPr/>
          <p:nvPr userDrawn="1"/>
        </p:nvSpPr>
        <p:spPr bwMode="auto">
          <a:xfrm flipV="1">
            <a:off x="342899" y="3473945"/>
            <a:ext cx="11552271" cy="78473"/>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4" name="Rectangle 13">
            <a:extLst>
              <a:ext uri="{FF2B5EF4-FFF2-40B4-BE49-F238E27FC236}">
                <a16:creationId xmlns:a16="http://schemas.microsoft.com/office/drawing/2014/main" id="{19366F90-17AB-0C8A-2E96-6260EC4FB70B}"/>
              </a:ext>
              <a:ext uri="{C183D7F6-B498-43B3-948B-1728B52AA6E4}">
                <adec:decorative xmlns:adec="http://schemas.microsoft.com/office/drawing/2017/decorative" val="1"/>
              </a:ext>
            </a:extLst>
          </p:cNvPr>
          <p:cNvSpPr/>
          <p:nvPr userDrawn="1"/>
        </p:nvSpPr>
        <p:spPr>
          <a:xfrm>
            <a:off x="342900" y="3597049"/>
            <a:ext cx="11552271" cy="1712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Tree>
    <p:extLst>
      <p:ext uri="{BB962C8B-B14F-4D97-AF65-F5344CB8AC3E}">
        <p14:creationId xmlns:p14="http://schemas.microsoft.com/office/powerpoint/2010/main" val="133968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descr="Enter alt text for any images or graphs "/>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EC632C72-E2F5-0284-F5D5-5BC62CC8E0D6}"/>
              </a:ext>
            </a:extLst>
          </p:cNvPr>
          <p:cNvSpPr>
            <a:spLocks noGrp="1" noChangeArrowheads="1"/>
          </p:cNvSpPr>
          <p:nvPr>
            <p:ph type="ftr" sz="quarter" idx="10"/>
          </p:nvPr>
        </p:nvSpPr>
        <p:spPr>
          <a:xfrm>
            <a:off x="3962400" y="6583362"/>
            <a:ext cx="4470400" cy="228600"/>
          </a:xfrm>
          <a:ln/>
        </p:spPr>
        <p:txBody>
          <a:bodyPr/>
          <a:lstStyle>
            <a:lvl1pPr>
              <a:defRPr>
                <a:solidFill>
                  <a:schemeClr val="tx1"/>
                </a:solidFill>
              </a:defRPr>
            </a:lvl1pPr>
          </a:lstStyle>
          <a:p>
            <a:pPr>
              <a:defRPr/>
            </a:pPr>
            <a:endParaRPr lang="en-US" altLang="en-US"/>
          </a:p>
        </p:txBody>
      </p:sp>
      <p:sp>
        <p:nvSpPr>
          <p:cNvPr id="5" name="Rectangle 13">
            <a:extLst>
              <a:ext uri="{FF2B5EF4-FFF2-40B4-BE49-F238E27FC236}">
                <a16:creationId xmlns:a16="http://schemas.microsoft.com/office/drawing/2014/main" id="{5D225506-94B1-24FB-EAB9-CFCAD0C9380C}"/>
              </a:ext>
            </a:extLst>
          </p:cNvPr>
          <p:cNvSpPr>
            <a:spLocks noGrp="1" noChangeArrowheads="1"/>
          </p:cNvSpPr>
          <p:nvPr>
            <p:ph type="sldNum" sz="quarter" idx="11"/>
          </p:nvPr>
        </p:nvSpPr>
        <p:spPr>
          <a:ln/>
        </p:spPr>
        <p:txBody>
          <a:bodyPr/>
          <a:lstStyle>
            <a:lvl1pPr>
              <a:defRPr/>
            </a:lvl1pPr>
          </a:lstStyle>
          <a:p>
            <a:pPr>
              <a:defRPr/>
            </a:pPr>
            <a:fld id="{9855DA93-6A5B-4127-90E9-0CFE16135B7D}" type="slidenum">
              <a:rPr lang="en-US" altLang="en-US"/>
              <a:pPr>
                <a:defRPr/>
              </a:pPr>
              <a:t>‹#›</a:t>
            </a:fld>
            <a:endParaRPr lang="en-US" altLang="en-US"/>
          </a:p>
        </p:txBody>
      </p:sp>
    </p:spTree>
    <p:extLst>
      <p:ext uri="{BB962C8B-B14F-4D97-AF65-F5344CB8AC3E}">
        <p14:creationId xmlns:p14="http://schemas.microsoft.com/office/powerpoint/2010/main" val="388805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3">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772F629B-4BD0-EC87-B20E-DFD8DCF67090}"/>
              </a:ext>
              <a:ext uri="{C183D7F6-B498-43B3-948B-1728B52AA6E4}">
                <adec:decorative xmlns:adec="http://schemas.microsoft.com/office/drawing/2017/decorative" val="1"/>
              </a:ext>
            </a:extLst>
          </p:cNvPr>
          <p:cNvSpPr/>
          <p:nvPr userDrawn="1"/>
        </p:nvSpPr>
        <p:spPr>
          <a:xfrm>
            <a:off x="352067" y="4251810"/>
            <a:ext cx="3390178" cy="341992"/>
          </a:xfrm>
          <a:custGeom>
            <a:avLst/>
            <a:gdLst>
              <a:gd name="connsiteX0" fmla="*/ 0 w 3390178"/>
              <a:gd name="connsiteY0" fmla="*/ 0 h 341992"/>
              <a:gd name="connsiteX1" fmla="*/ 3390178 w 3390178"/>
              <a:gd name="connsiteY1" fmla="*/ 0 h 341992"/>
              <a:gd name="connsiteX2" fmla="*/ 3341235 w 3390178"/>
              <a:gd name="connsiteY2" fmla="*/ 107556 h 341992"/>
              <a:gd name="connsiteX3" fmla="*/ 3271435 w 3390178"/>
              <a:gd name="connsiteY3" fmla="*/ 300964 h 341992"/>
              <a:gd name="connsiteX4" fmla="*/ 3260729 w 3390178"/>
              <a:gd name="connsiteY4" fmla="*/ 341992 h 341992"/>
              <a:gd name="connsiteX5" fmla="*/ 0 w 3390178"/>
              <a:gd name="connsiteY5" fmla="*/ 341992 h 341992"/>
              <a:gd name="connsiteX6" fmla="*/ 0 w 3390178"/>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178" h="341992">
                <a:moveTo>
                  <a:pt x="0" y="0"/>
                </a:moveTo>
                <a:lnTo>
                  <a:pt x="3390178" y="0"/>
                </a:lnTo>
                <a:lnTo>
                  <a:pt x="3341235" y="107556"/>
                </a:lnTo>
                <a:cubicBezTo>
                  <a:pt x="3315459" y="170825"/>
                  <a:pt x="3292153" y="235333"/>
                  <a:pt x="3271435" y="300964"/>
                </a:cubicBezTo>
                <a:lnTo>
                  <a:pt x="3260729" y="341992"/>
                </a:lnTo>
                <a:lnTo>
                  <a:pt x="0" y="341992"/>
                </a:ln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1" name="Freeform: Shape 20">
            <a:extLst>
              <a:ext uri="{FF2B5EF4-FFF2-40B4-BE49-F238E27FC236}">
                <a16:creationId xmlns:a16="http://schemas.microsoft.com/office/drawing/2014/main" id="{79714AA6-C099-357F-6667-CF43613B11B0}"/>
              </a:ext>
              <a:ext uri="{C183D7F6-B498-43B3-948B-1728B52AA6E4}">
                <adec:decorative xmlns:adec="http://schemas.microsoft.com/office/drawing/2017/decorative" val="1"/>
              </a:ext>
            </a:extLst>
          </p:cNvPr>
          <p:cNvSpPr/>
          <p:nvPr userDrawn="1"/>
        </p:nvSpPr>
        <p:spPr>
          <a:xfrm>
            <a:off x="8505539" y="4251810"/>
            <a:ext cx="3417729" cy="341992"/>
          </a:xfrm>
          <a:custGeom>
            <a:avLst/>
            <a:gdLst>
              <a:gd name="connsiteX0" fmla="*/ 0 w 3417729"/>
              <a:gd name="connsiteY0" fmla="*/ 0 h 341992"/>
              <a:gd name="connsiteX1" fmla="*/ 3417729 w 3417729"/>
              <a:gd name="connsiteY1" fmla="*/ 0 h 341992"/>
              <a:gd name="connsiteX2" fmla="*/ 3417729 w 3417729"/>
              <a:gd name="connsiteY2" fmla="*/ 341992 h 341992"/>
              <a:gd name="connsiteX3" fmla="*/ 129448 w 3417729"/>
              <a:gd name="connsiteY3" fmla="*/ 341992 h 341992"/>
              <a:gd name="connsiteX4" fmla="*/ 118742 w 3417729"/>
              <a:gd name="connsiteY4" fmla="*/ 300964 h 341992"/>
              <a:gd name="connsiteX5" fmla="*/ 48942 w 3417729"/>
              <a:gd name="connsiteY5" fmla="*/ 107556 h 341992"/>
              <a:gd name="connsiteX6" fmla="*/ 0 w 3417729"/>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729" h="341992">
                <a:moveTo>
                  <a:pt x="0" y="0"/>
                </a:moveTo>
                <a:lnTo>
                  <a:pt x="3417729" y="0"/>
                </a:lnTo>
                <a:lnTo>
                  <a:pt x="3417729" y="341992"/>
                </a:lnTo>
                <a:lnTo>
                  <a:pt x="129448" y="341992"/>
                </a:lnTo>
                <a:lnTo>
                  <a:pt x="118742" y="300964"/>
                </a:lnTo>
                <a:cubicBezTo>
                  <a:pt x="98024" y="235333"/>
                  <a:pt x="74719" y="170825"/>
                  <a:pt x="48942" y="107556"/>
                </a:cubicBez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15" name="Freeform: Shape 14">
            <a:extLst>
              <a:ext uri="{FF2B5EF4-FFF2-40B4-BE49-F238E27FC236}">
                <a16:creationId xmlns:a16="http://schemas.microsoft.com/office/drawing/2014/main" id="{99A9AE11-7339-C029-902C-422978ACA779}"/>
              </a:ext>
              <a:ext uri="{C183D7F6-B498-43B3-948B-1728B52AA6E4}">
                <adec:decorative xmlns:adec="http://schemas.microsoft.com/office/drawing/2017/decorative" val="1"/>
              </a:ext>
            </a:extLst>
          </p:cNvPr>
          <p:cNvSpPr/>
          <p:nvPr userDrawn="1"/>
        </p:nvSpPr>
        <p:spPr>
          <a:xfrm>
            <a:off x="352067" y="2740216"/>
            <a:ext cx="11571200" cy="3914775"/>
          </a:xfrm>
          <a:custGeom>
            <a:avLst/>
            <a:gdLst>
              <a:gd name="connsiteX0" fmla="*/ 5771824 w 11571200"/>
              <a:gd name="connsiteY0" fmla="*/ 0 h 3914775"/>
              <a:gd name="connsiteX1" fmla="*/ 8272213 w 11571200"/>
              <a:gd name="connsiteY1" fmla="*/ 1812558 h 3914775"/>
              <a:gd name="connsiteX2" fmla="*/ 8282919 w 11571200"/>
              <a:gd name="connsiteY2" fmla="*/ 1853586 h 3914775"/>
              <a:gd name="connsiteX3" fmla="*/ 11571200 w 11571200"/>
              <a:gd name="connsiteY3" fmla="*/ 1853586 h 3914775"/>
              <a:gd name="connsiteX4" fmla="*/ 11571200 w 11571200"/>
              <a:gd name="connsiteY4" fmla="*/ 3914775 h 3914775"/>
              <a:gd name="connsiteX5" fmla="*/ 8008896 w 11571200"/>
              <a:gd name="connsiteY5" fmla="*/ 3914775 h 3914775"/>
              <a:gd name="connsiteX6" fmla="*/ 3534753 w 11571200"/>
              <a:gd name="connsiteY6" fmla="*/ 3914775 h 3914775"/>
              <a:gd name="connsiteX7" fmla="*/ 0 w 11571200"/>
              <a:gd name="connsiteY7" fmla="*/ 3914775 h 3914775"/>
              <a:gd name="connsiteX8" fmla="*/ 0 w 11571200"/>
              <a:gd name="connsiteY8" fmla="*/ 1853586 h 3914775"/>
              <a:gd name="connsiteX9" fmla="*/ 3260729 w 11571200"/>
              <a:gd name="connsiteY9" fmla="*/ 1853586 h 3914775"/>
              <a:gd name="connsiteX10" fmla="*/ 3271435 w 11571200"/>
              <a:gd name="connsiteY10" fmla="*/ 1812558 h 3914775"/>
              <a:gd name="connsiteX11" fmla="*/ 5771824 w 11571200"/>
              <a:gd name="connsiteY11"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71200" h="3914775">
                <a:moveTo>
                  <a:pt x="5771824" y="0"/>
                </a:moveTo>
                <a:cubicBezTo>
                  <a:pt x="6946645" y="0"/>
                  <a:pt x="7940732" y="762454"/>
                  <a:pt x="8272213" y="1812558"/>
                </a:cubicBezTo>
                <a:lnTo>
                  <a:pt x="8282919" y="1853586"/>
                </a:lnTo>
                <a:lnTo>
                  <a:pt x="11571200" y="1853586"/>
                </a:lnTo>
                <a:lnTo>
                  <a:pt x="11571200" y="3914775"/>
                </a:lnTo>
                <a:lnTo>
                  <a:pt x="8008896" y="3914775"/>
                </a:lnTo>
                <a:lnTo>
                  <a:pt x="3534753" y="3914775"/>
                </a:lnTo>
                <a:lnTo>
                  <a:pt x="0" y="3914775"/>
                </a:lnTo>
                <a:lnTo>
                  <a:pt x="0" y="1853586"/>
                </a:lnTo>
                <a:lnTo>
                  <a:pt x="3260729" y="1853586"/>
                </a:lnTo>
                <a:lnTo>
                  <a:pt x="3271435" y="1812558"/>
                </a:lnTo>
                <a:cubicBezTo>
                  <a:pt x="3602916" y="762454"/>
                  <a:pt x="4597004" y="0"/>
                  <a:pt x="5771824" y="0"/>
                </a:cubicBezTo>
                <a:close/>
              </a:path>
            </a:pathLst>
          </a:custGeom>
          <a:solidFill>
            <a:srgbClr val="06427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8" name="Title 1">
            <a:extLst>
              <a:ext uri="{FF2B5EF4-FFF2-40B4-BE49-F238E27FC236}">
                <a16:creationId xmlns:a16="http://schemas.microsoft.com/office/drawing/2014/main" id="{22178C44-1F5C-C7F5-93A0-D93ACB715F5A}"/>
              </a:ext>
            </a:extLst>
          </p:cNvPr>
          <p:cNvSpPr>
            <a:spLocks noGrp="1"/>
          </p:cNvSpPr>
          <p:nvPr>
            <p:ph type="ctrTitle" hasCustomPrompt="1"/>
          </p:nvPr>
        </p:nvSpPr>
        <p:spPr>
          <a:xfrm>
            <a:off x="946484" y="4783023"/>
            <a:ext cx="10299032" cy="1529760"/>
          </a:xfrm>
          <a:prstGeom prst="rect">
            <a:avLst/>
          </a:prstGeom>
        </p:spPr>
        <p:txBody>
          <a:bodyPr anchor="ctr">
            <a:normAutofit/>
          </a:bodyPr>
          <a:lstStyle>
            <a:lvl1pPr algn="ctr">
              <a:lnSpc>
                <a:spcPct val="130000"/>
              </a:lnSpc>
              <a:defRPr sz="4700" b="1" baseline="0">
                <a:solidFill>
                  <a:srgbClr val="064276"/>
                </a:solidFill>
                <a:latin typeface="Arial" panose="020B0604020202020204" pitchFamily="34" charset="0"/>
                <a:cs typeface="Arial" panose="020B0604020202020204" pitchFamily="34" charset="0"/>
              </a:defRPr>
            </a:lvl1pPr>
          </a:lstStyle>
          <a:p>
            <a:r>
              <a:rPr lang="en-US"/>
              <a:t>Section/Transition Slide 3</a:t>
            </a:r>
          </a:p>
        </p:txBody>
      </p:sp>
      <p:sp>
        <p:nvSpPr>
          <p:cNvPr id="13" name="Picture Placeholder 27" descr="Add image description">
            <a:extLst>
              <a:ext uri="{FF2B5EF4-FFF2-40B4-BE49-F238E27FC236}">
                <a16:creationId xmlns:a16="http://schemas.microsoft.com/office/drawing/2014/main" id="{E242A173-743A-EE35-94F0-6711109454F4}"/>
              </a:ext>
            </a:extLst>
          </p:cNvPr>
          <p:cNvSpPr>
            <a:spLocks noGrp="1"/>
          </p:cNvSpPr>
          <p:nvPr>
            <p:ph type="pic" sz="quarter" idx="15"/>
          </p:nvPr>
        </p:nvSpPr>
        <p:spPr>
          <a:xfrm>
            <a:off x="355191" y="303740"/>
            <a:ext cx="11568075" cy="3954861"/>
          </a:xfrm>
          <a:custGeom>
            <a:avLst/>
            <a:gdLst>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0 w 11568075"/>
              <a:gd name="connsiteY4" fmla="*/ 3959647 h 3959647"/>
              <a:gd name="connsiteX5" fmla="*/ 0 w 11568075"/>
              <a:gd name="connsiteY5"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8769759 w 11568075"/>
              <a:gd name="connsiteY4" fmla="*/ 3944350 h 3959647"/>
              <a:gd name="connsiteX5" fmla="*/ 0 w 11568075"/>
              <a:gd name="connsiteY5" fmla="*/ 3959647 h 3959647"/>
              <a:gd name="connsiteX6" fmla="*/ 0 w 11568075"/>
              <a:gd name="connsiteY6" fmla="*/ 0 h 3959647"/>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769759 w 11568075"/>
              <a:gd name="connsiteY4" fmla="*/ 3944350 h 3974944"/>
              <a:gd name="connsiteX5" fmla="*/ 3219859 w 11568075"/>
              <a:gd name="connsiteY5" fmla="*/ 3974944 h 3974944"/>
              <a:gd name="connsiteX6" fmla="*/ 0 w 11568075"/>
              <a:gd name="connsiteY6" fmla="*/ 3959647 h 3974944"/>
              <a:gd name="connsiteX7" fmla="*/ 0 w 11568075"/>
              <a:gd name="connsiteY7" fmla="*/ 0 h 3974944"/>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21985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0159 w 11568075"/>
              <a:gd name="connsiteY4" fmla="*/ 3950757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6509 w 11568075"/>
              <a:gd name="connsiteY4" fmla="*/ 3963571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4550 w 11568075"/>
              <a:gd name="connsiteY7" fmla="*/ 3973364 h 3974944"/>
              <a:gd name="connsiteX8" fmla="*/ 0 w 11568075"/>
              <a:gd name="connsiteY8" fmla="*/ 0 h 39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075" h="3974944">
                <a:moveTo>
                  <a:pt x="0" y="0"/>
                </a:moveTo>
                <a:lnTo>
                  <a:pt x="11568075" y="0"/>
                </a:lnTo>
                <a:lnTo>
                  <a:pt x="11568075" y="3959647"/>
                </a:lnTo>
                <a:lnTo>
                  <a:pt x="11558976" y="3973364"/>
                </a:lnTo>
                <a:lnTo>
                  <a:pt x="8148312" y="3968144"/>
                </a:lnTo>
                <a:cubicBezTo>
                  <a:pt x="8010729" y="3663100"/>
                  <a:pt x="7370642" y="2488566"/>
                  <a:pt x="5753509" y="2471828"/>
                </a:cubicBezTo>
                <a:cubicBezTo>
                  <a:pt x="4212576" y="2505170"/>
                  <a:pt x="3579692" y="3595635"/>
                  <a:pt x="3378609" y="3974944"/>
                </a:cubicBezTo>
                <a:lnTo>
                  <a:pt x="4550" y="3973364"/>
                </a:lnTo>
                <a:cubicBezTo>
                  <a:pt x="3033" y="2648909"/>
                  <a:pt x="1517" y="1324455"/>
                  <a:pt x="0" y="0"/>
                </a:cubicBezTo>
                <a:close/>
              </a:path>
            </a:pathLst>
          </a:custGeom>
        </p:spPr>
        <p:txBody>
          <a:bodyPr/>
          <a:lstStyle/>
          <a:p>
            <a:r>
              <a:rPr lang="en-US"/>
              <a:t>Click icon to add picture</a:t>
            </a:r>
          </a:p>
        </p:txBody>
      </p:sp>
      <p:pic>
        <p:nvPicPr>
          <p:cNvPr id="25" name="Picture 24" descr="Oregon Health Authority Logo">
            <a:extLst>
              <a:ext uri="{FF2B5EF4-FFF2-40B4-BE49-F238E27FC236}">
                <a16:creationId xmlns:a16="http://schemas.microsoft.com/office/drawing/2014/main" id="{0F736C01-5BB1-6DB4-C5F0-7B85F304BF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0973" y="3618698"/>
            <a:ext cx="2510050" cy="822117"/>
          </a:xfrm>
          <a:prstGeom prst="rect">
            <a:avLst/>
          </a:prstGeom>
        </p:spPr>
      </p:pic>
      <p:sp>
        <p:nvSpPr>
          <p:cNvPr id="2" name="Slide Number Placeholder 1">
            <a:extLst>
              <a:ext uri="{FF2B5EF4-FFF2-40B4-BE49-F238E27FC236}">
                <a16:creationId xmlns:a16="http://schemas.microsoft.com/office/drawing/2014/main" id="{32FE6E0E-1F48-BA20-C86E-38B8DDFD0AFE}"/>
              </a:ext>
            </a:extLst>
          </p:cNvPr>
          <p:cNvSpPr>
            <a:spLocks noGrp="1"/>
          </p:cNvSpPr>
          <p:nvPr>
            <p:ph type="sldNum" sz="quarter" idx="16"/>
          </p:nvPr>
        </p:nvSpPr>
        <p:spPr>
          <a:xfrm>
            <a:off x="9584364" y="6405415"/>
            <a:ext cx="2272706" cy="184259"/>
          </a:xfrm>
        </p:spPr>
        <p:txBody>
          <a:bodyPr/>
          <a:lstStyle>
            <a:lvl1pPr>
              <a:defRPr>
                <a:solidFill>
                  <a:srgbClr val="064276"/>
                </a:solidFill>
              </a:defRPr>
            </a:lvl1pPr>
          </a:lstStyle>
          <a:p>
            <a:fld id="{58339581-759F-43B7-B47D-47F906F0E294}" type="slidenum">
              <a:rPr lang="en-US" smtClean="0"/>
              <a:pPr/>
              <a:t>‹#›</a:t>
            </a:fld>
            <a:endParaRPr lang="en-US"/>
          </a:p>
        </p:txBody>
      </p:sp>
    </p:spTree>
    <p:extLst>
      <p:ext uri="{BB962C8B-B14F-4D97-AF65-F5344CB8AC3E}">
        <p14:creationId xmlns:p14="http://schemas.microsoft.com/office/powerpoint/2010/main" val="275048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985900"/>
            <a:ext cx="10299032" cy="2533433"/>
          </a:xfrm>
          <a:prstGeom prst="rect">
            <a:avLst/>
          </a:prstGeom>
        </p:spPr>
        <p:txBody>
          <a:bodyPr anchor="ctr">
            <a:normAutofit/>
          </a:bodyPr>
          <a:lstStyle>
            <a:lvl1pPr algn="ctr">
              <a:lnSpc>
                <a:spcPct val="100000"/>
              </a:lnSpc>
              <a:defRPr sz="4500" b="1" kern="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Insert title</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p:ph type="body" sz="quarter" idx="13" hasCustomPrompt="1"/>
          </p:nvPr>
        </p:nvSpPr>
        <p:spPr>
          <a:xfrm>
            <a:off x="7703804" y="1406912"/>
            <a:ext cx="3516312" cy="412465"/>
          </a:xfrm>
        </p:spPr>
        <p:txBody>
          <a:bodyPr anchor="ctr">
            <a:normAutofit/>
          </a:bodyPr>
          <a:lstStyle>
            <a:lvl1pPr marL="0" indent="0" algn="r">
              <a:buNone/>
              <a:defRPr sz="1800" b="1">
                <a:solidFill>
                  <a:schemeClr val="tx1"/>
                </a:solidFill>
              </a:defRPr>
            </a:lvl1pPr>
          </a:lstStyle>
          <a:p>
            <a:pPr lvl="0"/>
            <a:r>
              <a:rPr lang="en-US"/>
              <a:t>Insert date</a:t>
            </a:r>
          </a:p>
        </p:txBody>
      </p:sp>
      <p:sp>
        <p:nvSpPr>
          <p:cNvPr id="10" name="Picture Placeholder 9" descr="Add image description">
            <a:extLst>
              <a:ext uri="{FF2B5EF4-FFF2-40B4-BE49-F238E27FC236}">
                <a16:creationId xmlns:a16="http://schemas.microsoft.com/office/drawing/2014/main" id="{272F0411-C0E4-920F-C7ED-78F65DB0E38F}"/>
              </a:ext>
            </a:extLst>
          </p:cNvPr>
          <p:cNvSpPr>
            <a:spLocks noGrp="1"/>
          </p:cNvSpPr>
          <p:nvPr>
            <p:ph type="pic" sz="quarter" idx="15"/>
          </p:nvPr>
        </p:nvSpPr>
        <p:spPr>
          <a:xfrm>
            <a:off x="956380" y="2055783"/>
            <a:ext cx="3392999" cy="1712913"/>
          </a:xfrm>
        </p:spPr>
        <p:txBody>
          <a:bodyPr/>
          <a:lstStyle>
            <a:lvl1pPr marL="0" indent="0">
              <a:lnSpc>
                <a:spcPct val="100000"/>
              </a:lnSpc>
              <a:buNone/>
              <a:defRPr/>
            </a:lvl1pPr>
          </a:lstStyle>
          <a:p>
            <a:r>
              <a:rPr lang="en-US"/>
              <a:t>Click icon to add picture</a:t>
            </a:r>
          </a:p>
        </p:txBody>
      </p:sp>
      <p:sp>
        <p:nvSpPr>
          <p:cNvPr id="11" name="Picture Placeholder 9" descr="Add image description">
            <a:extLst>
              <a:ext uri="{FF2B5EF4-FFF2-40B4-BE49-F238E27FC236}">
                <a16:creationId xmlns:a16="http://schemas.microsoft.com/office/drawing/2014/main" id="{3AE78D6F-C495-BDBE-CC92-B81EB3C8C9FE}"/>
              </a:ext>
            </a:extLst>
          </p:cNvPr>
          <p:cNvSpPr>
            <a:spLocks noGrp="1"/>
          </p:cNvSpPr>
          <p:nvPr>
            <p:ph type="pic" sz="quarter" idx="16"/>
          </p:nvPr>
        </p:nvSpPr>
        <p:spPr>
          <a:xfrm>
            <a:off x="4398941" y="2056022"/>
            <a:ext cx="3392999" cy="1712913"/>
          </a:xfrm>
        </p:spPr>
        <p:txBody>
          <a:bodyPr/>
          <a:lstStyle>
            <a:lvl1pPr marL="0" indent="0">
              <a:lnSpc>
                <a:spcPct val="100000"/>
              </a:lnSpc>
              <a:buNone/>
              <a:defRPr/>
            </a:lvl1pPr>
          </a:lstStyle>
          <a:p>
            <a:r>
              <a:rPr lang="en-US"/>
              <a:t>Click icon to add picture</a:t>
            </a:r>
          </a:p>
        </p:txBody>
      </p:sp>
      <p:sp>
        <p:nvSpPr>
          <p:cNvPr id="12" name="Picture Placeholder 9" descr="Add image description">
            <a:extLst>
              <a:ext uri="{FF2B5EF4-FFF2-40B4-BE49-F238E27FC236}">
                <a16:creationId xmlns:a16="http://schemas.microsoft.com/office/drawing/2014/main" id="{4E403786-A2E3-696F-3EB8-F55067E51333}"/>
              </a:ext>
            </a:extLst>
          </p:cNvPr>
          <p:cNvSpPr>
            <a:spLocks noGrp="1"/>
          </p:cNvSpPr>
          <p:nvPr>
            <p:ph type="pic" sz="quarter" idx="17"/>
          </p:nvPr>
        </p:nvSpPr>
        <p:spPr>
          <a:xfrm>
            <a:off x="7841502" y="2056260"/>
            <a:ext cx="3392999" cy="1712913"/>
          </a:xfrm>
        </p:spPr>
        <p:txBody>
          <a:bodyPr/>
          <a:lstStyle>
            <a:lvl1pPr marL="0" indent="0">
              <a:lnSpc>
                <a:spcPct val="100000"/>
              </a:lnSpc>
              <a:buNone/>
              <a:defRPr/>
            </a:lvl1pPr>
          </a:lstStyle>
          <a:p>
            <a:r>
              <a:rPr lang="en-US"/>
              <a:t>Click icon to add picture</a:t>
            </a:r>
          </a:p>
        </p:txBody>
      </p:sp>
      <p:sp>
        <p:nvSpPr>
          <p:cNvPr id="14" name="Rectangle 13">
            <a:extLst>
              <a:ext uri="{FF2B5EF4-FFF2-40B4-BE49-F238E27FC236}">
                <a16:creationId xmlns:a16="http://schemas.microsoft.com/office/drawing/2014/main" id="{8556A702-FFD4-0FF6-B226-426189D70DC3}"/>
              </a:ext>
              <a:ext uri="{C183D7F6-B498-43B3-948B-1728B52AA6E4}">
                <adec:decorative xmlns:adec="http://schemas.microsoft.com/office/drawing/2017/decorative" val="1"/>
              </a:ext>
            </a:extLst>
          </p:cNvPr>
          <p:cNvSpPr/>
          <p:nvPr userDrawn="1"/>
        </p:nvSpPr>
        <p:spPr bwMode="auto">
          <a:xfrm>
            <a:off x="946484" y="1406912"/>
            <a:ext cx="10299032" cy="683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6" name="Rectangle 15">
            <a:extLst>
              <a:ext uri="{FF2B5EF4-FFF2-40B4-BE49-F238E27FC236}">
                <a16:creationId xmlns:a16="http://schemas.microsoft.com/office/drawing/2014/main" id="{D2C18A6C-66C4-F8A0-D074-14C521219AE5}"/>
              </a:ext>
              <a:ext uri="{C183D7F6-B498-43B3-948B-1728B52AA6E4}">
                <adec:decorative xmlns:adec="http://schemas.microsoft.com/office/drawing/2017/decorative" val="1"/>
              </a:ext>
            </a:extLst>
          </p:cNvPr>
          <p:cNvSpPr/>
          <p:nvPr userDrawn="1"/>
        </p:nvSpPr>
        <p:spPr bwMode="auto">
          <a:xfrm>
            <a:off x="946484" y="374650"/>
            <a:ext cx="10299032" cy="96391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7" name="Picture 16" descr="Oregon Department of Human Services Logo">
            <a:extLst>
              <a:ext uri="{FF2B5EF4-FFF2-40B4-BE49-F238E27FC236}">
                <a16:creationId xmlns:a16="http://schemas.microsoft.com/office/drawing/2014/main" id="{CC6B874F-D0EA-60E3-8BA6-17C2B59997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40342" y="471784"/>
            <a:ext cx="4311316" cy="780058"/>
          </a:xfrm>
          <a:prstGeom prst="rect">
            <a:avLst/>
          </a:prstGeom>
        </p:spPr>
      </p:pic>
    </p:spTree>
    <p:extLst>
      <p:ext uri="{BB962C8B-B14F-4D97-AF65-F5344CB8AC3E}">
        <p14:creationId xmlns:p14="http://schemas.microsoft.com/office/powerpoint/2010/main" val="276064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88FC-A527-4A1B-8C19-3A0AF5588AEA}"/>
              </a:ext>
            </a:extLst>
          </p:cNvPr>
          <p:cNvSpPr>
            <a:spLocks noGrp="1"/>
          </p:cNvSpPr>
          <p:nvPr>
            <p:ph type="title"/>
          </p:nvPr>
        </p:nvSpPr>
        <p:spPr>
          <a:xfrm>
            <a:off x="635000" y="635001"/>
            <a:ext cx="10916466" cy="825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594576"/>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2171430"/>
            <a:ext cx="5397500" cy="4051571"/>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601652"/>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2171429"/>
            <a:ext cx="5397500" cy="4051572"/>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BF1607-EE3E-49BA-A217-6C91411998BE}"/>
              </a:ext>
            </a:extLst>
          </p:cNvPr>
          <p:cNvSpPr>
            <a:spLocks noGrp="1"/>
          </p:cNvSpPr>
          <p:nvPr>
            <p:ph type="dt" sz="half" idx="10"/>
          </p:nvPr>
        </p:nvSpPr>
        <p:spPr>
          <a:xfrm>
            <a:off x="635000" y="6474550"/>
            <a:ext cx="1991468" cy="180976"/>
          </a:xfrm>
        </p:spPr>
        <p:txBody>
          <a:bodyPr/>
          <a:lstStyle>
            <a:lvl1pPr>
              <a:defRPr>
                <a:solidFill>
                  <a:schemeClr val="tx1"/>
                </a:solidFill>
              </a:defRPr>
            </a:lvl1pPr>
          </a:lstStyle>
          <a:p>
            <a:r>
              <a:rPr lang="en-US"/>
              <a:t>Date (edit in slide master)</a:t>
            </a:r>
          </a:p>
        </p:txBody>
      </p:sp>
      <p:sp>
        <p:nvSpPr>
          <p:cNvPr id="8" name="Footer Placeholder 7">
            <a:extLst>
              <a:ext uri="{FF2B5EF4-FFF2-40B4-BE49-F238E27FC236}">
                <a16:creationId xmlns:a16="http://schemas.microsoft.com/office/drawing/2014/main" id="{49382A01-FB88-4D54-9A15-6B72F22E1A9C}"/>
              </a:ext>
            </a:extLst>
          </p:cNvPr>
          <p:cNvSpPr>
            <a:spLocks noGrp="1"/>
          </p:cNvSpPr>
          <p:nvPr>
            <p:ph type="ftr" sz="quarter" idx="11"/>
          </p:nvPr>
        </p:nvSpPr>
        <p:spPr/>
        <p:txBody>
          <a:bodyPr/>
          <a:lstStyle>
            <a:lvl1pPr>
              <a:defRPr>
                <a:solidFill>
                  <a:schemeClr val="tx1"/>
                </a:solidFill>
              </a:defRPr>
            </a:lvl1pPr>
          </a:lstStyle>
          <a:p>
            <a:r>
              <a:rPr lang="en-US"/>
              <a:t>ODHS – Your program name</a:t>
            </a:r>
          </a:p>
        </p:txBody>
      </p:sp>
      <p:sp>
        <p:nvSpPr>
          <p:cNvPr id="9" name="Slide Number Placeholder 8">
            <a:extLst>
              <a:ext uri="{FF2B5EF4-FFF2-40B4-BE49-F238E27FC236}">
                <a16:creationId xmlns:a16="http://schemas.microsoft.com/office/drawing/2014/main" id="{49187684-0DE6-4F26-8554-33CFADACBC53}"/>
              </a:ext>
            </a:extLst>
          </p:cNvPr>
          <p:cNvSpPr>
            <a:spLocks noGrp="1"/>
          </p:cNvSpPr>
          <p:nvPr>
            <p:ph type="sldNum" sz="quarter" idx="12"/>
          </p:nvPr>
        </p:nvSpPr>
        <p:spPr/>
        <p:txBody>
          <a:bodyPr/>
          <a:lstStyle>
            <a:lvl1pPr>
              <a:defRPr>
                <a:solidFill>
                  <a:schemeClr val="tx1"/>
                </a:solidFill>
              </a:defRPr>
            </a:lvl1pPr>
          </a:lstStyle>
          <a:p>
            <a:fld id="{58339581-759F-43B7-B47D-47F906F0E294}" type="slidenum">
              <a:rPr lang="en-US" smtClean="0"/>
              <a:pPr/>
              <a:t>‹#›</a:t>
            </a:fld>
            <a:endParaRPr lang="en-US"/>
          </a:p>
        </p:txBody>
      </p:sp>
      <p:cxnSp>
        <p:nvCxnSpPr>
          <p:cNvPr id="10" name="Straight Connector 9">
            <a:extLst>
              <a:ext uri="{FF2B5EF4-FFF2-40B4-BE49-F238E27FC236}">
                <a16:creationId xmlns:a16="http://schemas.microsoft.com/office/drawing/2014/main" id="{6C2997DC-B80A-48DB-B7F8-C4F633364849}"/>
              </a:ext>
            </a:extLst>
          </p:cNvPr>
          <p:cNvCxnSpPr>
            <a:cxnSpLocks/>
          </p:cNvCxnSpPr>
          <p:nvPr userDrawn="1"/>
        </p:nvCxnSpPr>
        <p:spPr>
          <a:xfrm>
            <a:off x="660728" y="1460500"/>
            <a:ext cx="1089627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58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RU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46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70BDC1-ACB7-792E-89B5-DE9B006D561C}"/>
              </a:ext>
              <a:ext uri="{C183D7F6-B498-43B3-948B-1728B52AA6E4}">
                <adec:decorative xmlns:adec="http://schemas.microsoft.com/office/drawing/2017/decorative" val="1"/>
              </a:ext>
            </a:extLst>
          </p:cNvPr>
          <p:cNvSpPr/>
          <p:nvPr userDrawn="1"/>
        </p:nvSpPr>
        <p:spPr bwMode="auto">
          <a:xfrm>
            <a:off x="946484" y="1715045"/>
            <a:ext cx="10299032" cy="683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7" name="Rectangle 6">
            <a:extLst>
              <a:ext uri="{FF2B5EF4-FFF2-40B4-BE49-F238E27FC236}">
                <a16:creationId xmlns:a16="http://schemas.microsoft.com/office/drawing/2014/main" id="{7E51F903-5A82-3787-A055-CBA8E38BE21A}"/>
              </a:ext>
              <a:ext uri="{C183D7F6-B498-43B3-948B-1728B52AA6E4}">
                <adec:decorative xmlns:adec="http://schemas.microsoft.com/office/drawing/2017/decorative" val="1"/>
              </a:ext>
            </a:extLst>
          </p:cNvPr>
          <p:cNvSpPr/>
          <p:nvPr userDrawn="1"/>
        </p:nvSpPr>
        <p:spPr bwMode="auto">
          <a:xfrm>
            <a:off x="946484" y="922256"/>
            <a:ext cx="10299032" cy="7457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413938"/>
            <a:ext cx="10299032" cy="2533433"/>
          </a:xfrm>
          <a:prstGeom prst="rect">
            <a:avLst/>
          </a:prstGeom>
        </p:spPr>
        <p:txBody>
          <a:bodyPr anchor="ctr">
            <a:normAutofit/>
          </a:bodyPr>
          <a:lstStyle>
            <a:lvl1pPr algn="ctr">
              <a:lnSpc>
                <a:spcPct val="100000"/>
              </a:lnSpc>
              <a:defRPr sz="4700" b="1" kern="0" baseline="0">
                <a:solidFill>
                  <a:schemeClr val="tx1"/>
                </a:solidFill>
                <a:latin typeface="Aptos ExtraBold" panose="020B0004020202020204" pitchFamily="34" charset="0"/>
                <a:cs typeface="Arial" panose="020B0604020202020204" pitchFamily="34" charset="0"/>
              </a:defRPr>
            </a:lvl1pPr>
          </a:lstStyle>
          <a:p>
            <a:r>
              <a:rPr lang="en-US"/>
              <a:t>Insert Title 2</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userDrawn="1">
            <p:ph type="body" sz="quarter" idx="13" hasCustomPrompt="1"/>
          </p:nvPr>
        </p:nvSpPr>
        <p:spPr>
          <a:xfrm>
            <a:off x="8824566" y="394950"/>
            <a:ext cx="2408250" cy="515679"/>
          </a:xfrm>
        </p:spPr>
        <p:txBody>
          <a:bodyPr anchor="ctr">
            <a:normAutofit/>
          </a:bodyPr>
          <a:lstStyle>
            <a:lvl1pPr marL="0" indent="0" algn="r">
              <a:buNone/>
              <a:defRPr sz="1800" b="1">
                <a:solidFill>
                  <a:schemeClr val="tx1"/>
                </a:solidFill>
              </a:defRPr>
            </a:lvl1pPr>
          </a:lstStyle>
          <a:p>
            <a:pPr lvl="0"/>
            <a:r>
              <a:rPr lang="en-US"/>
              <a:t>Insert date</a:t>
            </a:r>
          </a:p>
        </p:txBody>
      </p:sp>
      <p:pic>
        <p:nvPicPr>
          <p:cNvPr id="4" name="Picture 3" descr="Oregon Department of Human Services Logo">
            <a:extLst>
              <a:ext uri="{FF2B5EF4-FFF2-40B4-BE49-F238E27FC236}">
                <a16:creationId xmlns:a16="http://schemas.microsoft.com/office/drawing/2014/main" id="{0921A4BD-6BC4-B1F4-7EB0-9FF28AF82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7958" y="340382"/>
            <a:ext cx="3781346" cy="2618241"/>
          </a:xfrm>
          <a:prstGeom prst="rect">
            <a:avLst/>
          </a:prstGeom>
        </p:spPr>
      </p:pic>
    </p:spTree>
    <p:extLst>
      <p:ext uri="{BB962C8B-B14F-4D97-AF65-F5344CB8AC3E}">
        <p14:creationId xmlns:p14="http://schemas.microsoft.com/office/powerpoint/2010/main" val="50438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44" name="Picture Placeholder 43" descr="Add image description">
            <a:extLst>
              <a:ext uri="{FF2B5EF4-FFF2-40B4-BE49-F238E27FC236}">
                <a16:creationId xmlns:a16="http://schemas.microsoft.com/office/drawing/2014/main" id="{2FE7CAE9-154B-5F90-4988-304F2C213B1C}"/>
              </a:ext>
            </a:extLst>
          </p:cNvPr>
          <p:cNvSpPr>
            <a:spLocks noGrp="1"/>
          </p:cNvSpPr>
          <p:nvPr>
            <p:ph type="pic" sz="quarter" idx="16"/>
          </p:nvPr>
        </p:nvSpPr>
        <p:spPr>
          <a:xfrm>
            <a:off x="223552" y="188131"/>
            <a:ext cx="11744899" cy="3929843"/>
          </a:xfrm>
          <a:custGeom>
            <a:avLst/>
            <a:gdLst>
              <a:gd name="connsiteX0" fmla="*/ 5149675 w 11744899"/>
              <a:gd name="connsiteY0" fmla="*/ 3075556 h 3929843"/>
              <a:gd name="connsiteX1" fmla="*/ 6448945 w 11744899"/>
              <a:gd name="connsiteY1" fmla="*/ 3075556 h 3929843"/>
              <a:gd name="connsiteX2" fmla="*/ 6450884 w 11744899"/>
              <a:gd name="connsiteY2" fmla="*/ 3087740 h 3929843"/>
              <a:gd name="connsiteX3" fmla="*/ 5148311 w 11744899"/>
              <a:gd name="connsiteY3" fmla="*/ 3083804 h 3929843"/>
              <a:gd name="connsiteX4" fmla="*/ 7731872 w 11744899"/>
              <a:gd name="connsiteY4" fmla="*/ 0 h 3929843"/>
              <a:gd name="connsiteX5" fmla="*/ 11744899 w 11744899"/>
              <a:gd name="connsiteY5" fmla="*/ 0 h 3929843"/>
              <a:gd name="connsiteX6" fmla="*/ 11744899 w 11744899"/>
              <a:gd name="connsiteY6" fmla="*/ 3914776 h 3929843"/>
              <a:gd name="connsiteX7" fmla="*/ 7731873 w 11744899"/>
              <a:gd name="connsiteY7" fmla="*/ 3914775 h 3929843"/>
              <a:gd name="connsiteX8" fmla="*/ 7731872 w 11744899"/>
              <a:gd name="connsiteY8" fmla="*/ 3075556 h 3929843"/>
              <a:gd name="connsiteX9" fmla="*/ 6448945 w 11744899"/>
              <a:gd name="connsiteY9" fmla="*/ 3075556 h 3929843"/>
              <a:gd name="connsiteX10" fmla="*/ 6431007 w 11744899"/>
              <a:gd name="connsiteY10" fmla="*/ 2962865 h 3929843"/>
              <a:gd name="connsiteX11" fmla="*/ 5801443 w 11744899"/>
              <a:gd name="connsiteY11" fmla="*/ 2475288 h 3929843"/>
              <a:gd name="connsiteX12" fmla="*/ 5168942 w 11744899"/>
              <a:gd name="connsiteY12" fmla="*/ 2959051 h 3929843"/>
              <a:gd name="connsiteX13" fmla="*/ 5149675 w 11744899"/>
              <a:gd name="connsiteY13" fmla="*/ 3075556 h 3929843"/>
              <a:gd name="connsiteX14" fmla="*/ 3930756 w 11744899"/>
              <a:gd name="connsiteY14" fmla="*/ 3075556 h 3929843"/>
              <a:gd name="connsiteX15" fmla="*/ 3930755 w 11744899"/>
              <a:gd name="connsiteY15" fmla="*/ 3929843 h 3929843"/>
              <a:gd name="connsiteX16" fmla="*/ 1 w 11744899"/>
              <a:gd name="connsiteY16" fmla="*/ 3929843 h 3929843"/>
              <a:gd name="connsiteX17" fmla="*/ 0 w 11744899"/>
              <a:gd name="connsiteY17" fmla="*/ 15068 h 3929843"/>
              <a:gd name="connsiteX18" fmla="*/ 3830373 w 11744899"/>
              <a:gd name="connsiteY18" fmla="*/ 15069 h 3929843"/>
              <a:gd name="connsiteX19" fmla="*/ 3830373 w 11744899"/>
              <a:gd name="connsiteY19" fmla="*/ 15068 h 3929843"/>
              <a:gd name="connsiteX20" fmla="*/ 7731872 w 11744899"/>
              <a:gd name="connsiteY20" fmla="*/ 15069 h 39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44899" h="3929843">
                <a:moveTo>
                  <a:pt x="5149675" y="3075556"/>
                </a:moveTo>
                <a:lnTo>
                  <a:pt x="6448945" y="3075556"/>
                </a:lnTo>
                <a:lnTo>
                  <a:pt x="6450884" y="3087740"/>
                </a:lnTo>
                <a:lnTo>
                  <a:pt x="5148311" y="3083804"/>
                </a:lnTo>
                <a:close/>
                <a:moveTo>
                  <a:pt x="7731872" y="0"/>
                </a:moveTo>
                <a:lnTo>
                  <a:pt x="11744899" y="0"/>
                </a:lnTo>
                <a:lnTo>
                  <a:pt x="11744899" y="3914776"/>
                </a:lnTo>
                <a:lnTo>
                  <a:pt x="7731873" y="3914775"/>
                </a:lnTo>
                <a:lnTo>
                  <a:pt x="7731872" y="3075556"/>
                </a:lnTo>
                <a:lnTo>
                  <a:pt x="6448945" y="3075556"/>
                </a:lnTo>
                <a:lnTo>
                  <a:pt x="6431007" y="2962865"/>
                </a:lnTo>
                <a:cubicBezTo>
                  <a:pt x="6357713" y="2681488"/>
                  <a:pt x="6102512" y="2476197"/>
                  <a:pt x="5801443" y="2475288"/>
                </a:cubicBezTo>
                <a:cubicBezTo>
                  <a:pt x="5500373" y="2474378"/>
                  <a:pt x="5243935" y="2678122"/>
                  <a:pt x="5168942" y="2959051"/>
                </a:cubicBezTo>
                <a:lnTo>
                  <a:pt x="5149675" y="3075556"/>
                </a:lnTo>
                <a:lnTo>
                  <a:pt x="3930756" y="3075556"/>
                </a:lnTo>
                <a:lnTo>
                  <a:pt x="3930755" y="3929843"/>
                </a:lnTo>
                <a:lnTo>
                  <a:pt x="1" y="3929843"/>
                </a:lnTo>
                <a:lnTo>
                  <a:pt x="0" y="15068"/>
                </a:lnTo>
                <a:lnTo>
                  <a:pt x="3830373" y="15069"/>
                </a:lnTo>
                <a:lnTo>
                  <a:pt x="3830373" y="15068"/>
                </a:lnTo>
                <a:lnTo>
                  <a:pt x="7731872" y="15069"/>
                </a:lnTo>
                <a:close/>
              </a:path>
            </a:pathLst>
          </a:custGeom>
        </p:spPr>
        <p:txBody>
          <a:bodyPr wrap="square">
            <a:noAutofit/>
          </a:bodyPr>
          <a:lstStyle/>
          <a:p>
            <a:r>
              <a:rPr lang="en-US"/>
              <a:t>Click icon to add picture</a:t>
            </a:r>
          </a:p>
        </p:txBody>
      </p:sp>
      <p:sp>
        <p:nvSpPr>
          <p:cNvPr id="4" name="Rectangle 3">
            <a:extLst>
              <a:ext uri="{FF2B5EF4-FFF2-40B4-BE49-F238E27FC236}">
                <a16:creationId xmlns:a16="http://schemas.microsoft.com/office/drawing/2014/main" id="{2D9097E9-A1CC-2882-18B2-64793E1D11B2}"/>
              </a:ext>
              <a:ext uri="{C183D7F6-B498-43B3-948B-1728B52AA6E4}">
                <adec:decorative xmlns:adec="http://schemas.microsoft.com/office/drawing/2017/decorative" val="1"/>
              </a:ext>
            </a:extLst>
          </p:cNvPr>
          <p:cNvSpPr/>
          <p:nvPr userDrawn="1"/>
        </p:nvSpPr>
        <p:spPr>
          <a:xfrm>
            <a:off x="0" y="4305081"/>
            <a:ext cx="12190701" cy="153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9" name="Rectangle 8">
            <a:extLst>
              <a:ext uri="{FF2B5EF4-FFF2-40B4-BE49-F238E27FC236}">
                <a16:creationId xmlns:a16="http://schemas.microsoft.com/office/drawing/2014/main" id="{719BFC8B-6F61-7DD5-F3C5-D45D2D57AF05}"/>
              </a:ext>
              <a:ext uri="{C183D7F6-B498-43B3-948B-1728B52AA6E4}">
                <adec:decorative xmlns:adec="http://schemas.microsoft.com/office/drawing/2017/decorative" val="1"/>
              </a:ext>
            </a:extLst>
          </p:cNvPr>
          <p:cNvSpPr/>
          <p:nvPr userDrawn="1"/>
        </p:nvSpPr>
        <p:spPr>
          <a:xfrm>
            <a:off x="0" y="4204854"/>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45" name="Freeform: Shape 44">
            <a:extLst>
              <a:ext uri="{FF2B5EF4-FFF2-40B4-BE49-F238E27FC236}">
                <a16:creationId xmlns:a16="http://schemas.microsoft.com/office/drawing/2014/main" id="{C96B115E-94C4-CFA0-8EDB-7C122D06EBB8}"/>
              </a:ext>
              <a:ext uri="{C183D7F6-B498-43B3-948B-1728B52AA6E4}">
                <adec:decorative xmlns:adec="http://schemas.microsoft.com/office/drawing/2017/decorative" val="1"/>
              </a:ext>
            </a:extLst>
          </p:cNvPr>
          <p:cNvSpPr/>
          <p:nvPr userDrawn="1"/>
        </p:nvSpPr>
        <p:spPr>
          <a:xfrm>
            <a:off x="-8948" y="3258067"/>
            <a:ext cx="12199649" cy="3599932"/>
          </a:xfrm>
          <a:custGeom>
            <a:avLst/>
            <a:gdLst>
              <a:gd name="connsiteX0" fmla="*/ 4169604 w 12199649"/>
              <a:gd name="connsiteY0" fmla="*/ 0 h 3599932"/>
              <a:gd name="connsiteX1" fmla="*/ 7970720 w 12199649"/>
              <a:gd name="connsiteY1" fmla="*/ 0 h 3599932"/>
              <a:gd name="connsiteX2" fmla="*/ 7970720 w 12199649"/>
              <a:gd name="connsiteY2" fmla="*/ 1231382 h 3599932"/>
              <a:gd name="connsiteX3" fmla="*/ 12199649 w 12199649"/>
              <a:gd name="connsiteY3" fmla="*/ 1231382 h 3599932"/>
              <a:gd name="connsiteX4" fmla="*/ 12199649 w 12199649"/>
              <a:gd name="connsiteY4" fmla="*/ 3599932 h 3599932"/>
              <a:gd name="connsiteX5" fmla="*/ 0 w 12199649"/>
              <a:gd name="connsiteY5" fmla="*/ 3599932 h 3599932"/>
              <a:gd name="connsiteX6" fmla="*/ 0 w 12199649"/>
              <a:gd name="connsiteY6" fmla="*/ 1231382 h 3599932"/>
              <a:gd name="connsiteX7" fmla="*/ 4169604 w 12199649"/>
              <a:gd name="connsiteY7" fmla="*/ 1231382 h 359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9649" h="3599932">
                <a:moveTo>
                  <a:pt x="4169604" y="0"/>
                </a:moveTo>
                <a:lnTo>
                  <a:pt x="7970720" y="0"/>
                </a:lnTo>
                <a:lnTo>
                  <a:pt x="7970720" y="1231382"/>
                </a:lnTo>
                <a:lnTo>
                  <a:pt x="12199649" y="1231382"/>
                </a:lnTo>
                <a:lnTo>
                  <a:pt x="12199649" y="3599932"/>
                </a:lnTo>
                <a:lnTo>
                  <a:pt x="0" y="3599932"/>
                </a:lnTo>
                <a:lnTo>
                  <a:pt x="0" y="1231382"/>
                </a:lnTo>
                <a:lnTo>
                  <a:pt x="4169604" y="123138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4783023"/>
            <a:ext cx="10299032" cy="1703502"/>
          </a:xfrm>
          <a:prstGeom prst="rect">
            <a:avLst/>
          </a:prstGeom>
        </p:spPr>
        <p:txBody>
          <a:bodyPr anchor="ctr">
            <a:normAutofit/>
          </a:bodyPr>
          <a:lstStyle>
            <a:lvl1pPr algn="ctr">
              <a:lnSpc>
                <a:spcPct val="100000"/>
              </a:lnSpc>
              <a:defRPr sz="5000" b="1" kern="0" baseline="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defRPr>
            </a:lvl1pPr>
          </a:lstStyle>
          <a:p>
            <a:r>
              <a:rPr lang="en-US"/>
              <a:t>Insert title 3</a:t>
            </a:r>
          </a:p>
        </p:txBody>
      </p:sp>
      <p:sp>
        <p:nvSpPr>
          <p:cNvPr id="15" name="Text Placeholder 14">
            <a:extLst>
              <a:ext uri="{FF2B5EF4-FFF2-40B4-BE49-F238E27FC236}">
                <a16:creationId xmlns:a16="http://schemas.microsoft.com/office/drawing/2014/main" id="{36FD5649-EFD0-4143-B2F7-F53BD0B94110}"/>
              </a:ext>
              <a:ext uri="{C183D7F6-B498-43B3-948B-1728B52AA6E4}">
                <adec:decorative xmlns:adec="http://schemas.microsoft.com/office/drawing/2017/decorative" val="0"/>
              </a:ext>
            </a:extLst>
          </p:cNvPr>
          <p:cNvSpPr>
            <a:spLocks noGrp="1"/>
          </p:cNvSpPr>
          <p:nvPr>
            <p:ph type="body" sz="quarter" idx="13" hasCustomPrompt="1"/>
          </p:nvPr>
        </p:nvSpPr>
        <p:spPr>
          <a:xfrm>
            <a:off x="141277" y="3863893"/>
            <a:ext cx="3026779" cy="351403"/>
          </a:xfrm>
        </p:spPr>
        <p:txBody>
          <a:bodyPr anchor="ctr">
            <a:noAutofit/>
          </a:bodyPr>
          <a:lstStyle>
            <a:lvl1pPr marL="0" indent="0" algn="l">
              <a:lnSpc>
                <a:spcPct val="100000"/>
              </a:lnSpc>
              <a:spcBef>
                <a:spcPts val="0"/>
              </a:spcBef>
              <a:buNone/>
              <a:defRPr sz="1800" b="1">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stStyle>
          <a:p>
            <a:pPr lvl="0"/>
            <a:r>
              <a:rPr lang="en-US"/>
              <a:t>Insert date</a:t>
            </a:r>
          </a:p>
        </p:txBody>
      </p:sp>
      <p:pic>
        <p:nvPicPr>
          <p:cNvPr id="5" name="Picture 4" descr="Oregon Department of Human Services Logo">
            <a:extLst>
              <a:ext uri="{FF2B5EF4-FFF2-40B4-BE49-F238E27FC236}">
                <a16:creationId xmlns:a16="http://schemas.microsoft.com/office/drawing/2014/main" id="{BD50D7FA-C481-C19B-28C1-D30DB05F5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2196" y="2673085"/>
            <a:ext cx="2895277" cy="2004719"/>
          </a:xfrm>
          <a:prstGeom prst="rect">
            <a:avLst/>
          </a:prstGeom>
        </p:spPr>
      </p:pic>
    </p:spTree>
    <p:extLst>
      <p:ext uri="{BB962C8B-B14F-4D97-AF65-F5344CB8AC3E}">
        <p14:creationId xmlns:p14="http://schemas.microsoft.com/office/powerpoint/2010/main" val="130113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Transition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9F9B3C-6477-676C-0FAB-7E4939B4DCAF}"/>
              </a:ext>
            </a:extLst>
          </p:cNvPr>
          <p:cNvSpPr>
            <a:spLocks noGrp="1"/>
          </p:cNvSpPr>
          <p:nvPr>
            <p:ph type="title"/>
          </p:nvPr>
        </p:nvSpPr>
        <p:spPr/>
        <p:txBody>
          <a:bodyPr/>
          <a:lstStyle/>
          <a:p>
            <a:r>
              <a:rPr lang="en-US"/>
              <a:t>Click to edit Master title style</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1555749" y="3354071"/>
            <a:ext cx="9080500" cy="1517032"/>
          </a:xfrm>
        </p:spPr>
        <p:txBody>
          <a:bodyPr>
            <a:normAutofit/>
          </a:bodyPr>
          <a:lstStyle>
            <a:lvl1pPr marL="0" indent="0" algn="ctr">
              <a:lnSpc>
                <a:spcPct val="100000"/>
              </a:lnSpc>
              <a:buNone/>
              <a:defRPr sz="3200" b="1" baseline="0">
                <a:solidFill>
                  <a:schemeClr val="tx1"/>
                </a:solidFill>
                <a:latin typeface="Noto Sans Bold" panose="020B0502040504020204" pitchFamily="34" charset="0"/>
                <a:ea typeface="Noto Sans Bold" panose="020B0502040504020204" pitchFamily="34" charset="0"/>
                <a:cs typeface="Noto Sans Bold"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7" name="Slide Number Placeholder 6">
            <a:extLst>
              <a:ext uri="{FF2B5EF4-FFF2-40B4-BE49-F238E27FC236}">
                <a16:creationId xmlns:a16="http://schemas.microsoft.com/office/drawing/2014/main" id="{AED25A9A-A0A3-4F04-89D2-B164D5626F96}"/>
              </a:ext>
            </a:extLst>
          </p:cNvPr>
          <p:cNvSpPr>
            <a:spLocks noGrp="1"/>
          </p:cNvSpPr>
          <p:nvPr>
            <p:ph type="sldNum" sz="quarter" idx="10"/>
          </p:nvPr>
        </p:nvSpPr>
        <p:spPr/>
        <p:txBody>
          <a:bodyPr/>
          <a:lstStyle>
            <a:lvl1pPr>
              <a:defRPr>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pic>
        <p:nvPicPr>
          <p:cNvPr id="5" name="Picture 4" descr="Oregon Department of Human Services Logo">
            <a:extLst>
              <a:ext uri="{FF2B5EF4-FFF2-40B4-BE49-F238E27FC236}">
                <a16:creationId xmlns:a16="http://schemas.microsoft.com/office/drawing/2014/main" id="{4BBACD2D-4E24-9024-6790-60C41199DA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3984" y="5611203"/>
            <a:ext cx="4764030" cy="859528"/>
          </a:xfrm>
          <a:prstGeom prst="rect">
            <a:avLst/>
          </a:prstGeom>
        </p:spPr>
      </p:pic>
      <p:sp>
        <p:nvSpPr>
          <p:cNvPr id="8" name="Rectangle 7">
            <a:extLst>
              <a:ext uri="{FF2B5EF4-FFF2-40B4-BE49-F238E27FC236}">
                <a16:creationId xmlns:a16="http://schemas.microsoft.com/office/drawing/2014/main" id="{3E0F399C-B938-E6A9-E6A7-2092D5D3A3A7}"/>
              </a:ext>
              <a:ext uri="{C183D7F6-B498-43B3-948B-1728B52AA6E4}">
                <adec:decorative xmlns:adec="http://schemas.microsoft.com/office/drawing/2017/decorative" val="1"/>
              </a:ext>
            </a:extLst>
          </p:cNvPr>
          <p:cNvSpPr/>
          <p:nvPr userDrawn="1"/>
        </p:nvSpPr>
        <p:spPr bwMode="auto">
          <a:xfrm>
            <a:off x="1555749" y="3112770"/>
            <a:ext cx="9080500" cy="4952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4113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with s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p:ph type="ctrTitle" hasCustomPrompt="1"/>
          </p:nvPr>
        </p:nvSpPr>
        <p:spPr>
          <a:xfrm>
            <a:off x="5327374" y="787855"/>
            <a:ext cx="6224092" cy="2223316"/>
          </a:xfrm>
          <a:prstGeom prst="rect">
            <a:avLst/>
          </a:prstGeom>
        </p:spPr>
        <p:txBody>
          <a:bodyPr anchor="b">
            <a:normAutofit/>
          </a:bodyPr>
          <a:lstStyle>
            <a:lvl1pPr algn="ctr">
              <a:lnSpc>
                <a:spcPct val="130000"/>
              </a:lnSpc>
              <a:defRPr sz="4700" b="1" baseline="0">
                <a:solidFill>
                  <a:schemeClr val="tx1"/>
                </a:solidFill>
                <a:latin typeface="Aptos Display" panose="020B0004020202020204" pitchFamily="34" charset="0"/>
                <a:cs typeface="Arial" panose="020B0604020202020204" pitchFamily="34" charset="0"/>
              </a:defRPr>
            </a:lvl1pPr>
          </a:lstStyle>
          <a:p>
            <a:r>
              <a:rPr lang="en-US"/>
              <a:t>Section/Transition slide with side photo</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5327373" y="3354071"/>
            <a:ext cx="6224091"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5" name="Picture Placeholder 4" descr="Add image description">
            <a:extLst>
              <a:ext uri="{FF2B5EF4-FFF2-40B4-BE49-F238E27FC236}">
                <a16:creationId xmlns:a16="http://schemas.microsoft.com/office/drawing/2014/main" id="{D45AF0B1-8437-4B17-9A62-24F625D6F313}"/>
              </a:ext>
            </a:extLst>
          </p:cNvPr>
          <p:cNvSpPr>
            <a:spLocks noGrp="1"/>
          </p:cNvSpPr>
          <p:nvPr>
            <p:ph type="pic" sz="quarter" idx="13"/>
          </p:nvPr>
        </p:nvSpPr>
        <p:spPr>
          <a:xfrm>
            <a:off x="0" y="0"/>
            <a:ext cx="4654296" cy="6858000"/>
          </a:xfrm>
        </p:spPr>
        <p:txBody>
          <a:bodyPr/>
          <a:lstStyle/>
          <a:p>
            <a:r>
              <a:rPr lang="en-US"/>
              <a:t>Click icon to add picture</a:t>
            </a:r>
          </a:p>
        </p:txBody>
      </p:sp>
      <p:sp>
        <p:nvSpPr>
          <p:cNvPr id="6" name="Slide Number Placeholder 5">
            <a:extLst>
              <a:ext uri="{FF2B5EF4-FFF2-40B4-BE49-F238E27FC236}">
                <a16:creationId xmlns:a16="http://schemas.microsoft.com/office/drawing/2014/main" id="{F29A7FD0-AD68-DF74-996D-984D1928AF5A}"/>
              </a:ext>
            </a:extLst>
          </p:cNvPr>
          <p:cNvSpPr>
            <a:spLocks noGrp="1"/>
          </p:cNvSpPr>
          <p:nvPr>
            <p:ph type="sldNum" sz="quarter" idx="14"/>
          </p:nvPr>
        </p:nvSpPr>
        <p:spPr/>
        <p:txBody>
          <a:bodyPr/>
          <a:lstStyle/>
          <a:p>
            <a:fld id="{58339581-759F-43B7-B47D-47F906F0E294}" type="slidenum">
              <a:rPr lang="en-US" smtClean="0"/>
              <a:pPr/>
              <a:t>‹#›</a:t>
            </a:fld>
            <a:endParaRPr lang="en-US"/>
          </a:p>
        </p:txBody>
      </p:sp>
      <p:sp>
        <p:nvSpPr>
          <p:cNvPr id="4" name="Rectangle 3">
            <a:extLst>
              <a:ext uri="{FF2B5EF4-FFF2-40B4-BE49-F238E27FC236}">
                <a16:creationId xmlns:a16="http://schemas.microsoft.com/office/drawing/2014/main" id="{8FB529C4-9426-6675-120F-3E756A161647}"/>
              </a:ext>
              <a:ext uri="{C183D7F6-B498-43B3-948B-1728B52AA6E4}">
                <adec:decorative xmlns:adec="http://schemas.microsoft.com/office/drawing/2017/decorative" val="1"/>
              </a:ext>
            </a:extLst>
          </p:cNvPr>
          <p:cNvSpPr/>
          <p:nvPr userDrawn="1"/>
        </p:nvSpPr>
        <p:spPr bwMode="auto">
          <a:xfrm>
            <a:off x="5327373" y="3164916"/>
            <a:ext cx="6224091" cy="4571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0" name="Picture 9" descr="Oregon Department of Human Services Logo">
            <a:extLst>
              <a:ext uri="{FF2B5EF4-FFF2-40B4-BE49-F238E27FC236}">
                <a16:creationId xmlns:a16="http://schemas.microsoft.com/office/drawing/2014/main" id="{F9B63A8E-3ADA-3910-4FF3-880C3D3507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7403" y="5462539"/>
            <a:ext cx="4764030" cy="859528"/>
          </a:xfrm>
          <a:prstGeom prst="rect">
            <a:avLst/>
          </a:prstGeom>
        </p:spPr>
      </p:pic>
    </p:spTree>
    <p:extLst>
      <p:ext uri="{BB962C8B-B14F-4D97-AF65-F5344CB8AC3E}">
        <p14:creationId xmlns:p14="http://schemas.microsoft.com/office/powerpoint/2010/main" val="178621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Transition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9F9B3C-6477-676C-0FAB-7E4939B4DCAF}"/>
              </a:ext>
            </a:extLst>
          </p:cNvPr>
          <p:cNvSpPr>
            <a:spLocks noGrp="1"/>
          </p:cNvSpPr>
          <p:nvPr>
            <p:ph type="title"/>
          </p:nvPr>
        </p:nvSpPr>
        <p:spPr/>
        <p:txBody>
          <a:bodyPr/>
          <a:lstStyle/>
          <a:p>
            <a:r>
              <a:rPr lang="en-US"/>
              <a:t>Click to edit Master title style</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1555749" y="3354071"/>
            <a:ext cx="9080500" cy="1517032"/>
          </a:xfrm>
        </p:spPr>
        <p:txBody>
          <a:bodyPr>
            <a:normAutofit/>
          </a:bodyPr>
          <a:lstStyle>
            <a:lvl1pPr marL="0" indent="0" algn="ctr">
              <a:lnSpc>
                <a:spcPct val="100000"/>
              </a:lnSpc>
              <a:buNone/>
              <a:defRPr sz="3200" b="1" baseline="0">
                <a:solidFill>
                  <a:schemeClr val="tx1"/>
                </a:solidFill>
                <a:latin typeface="Noto Sans Bold" panose="020B0502040504020204" pitchFamily="34" charset="0"/>
                <a:ea typeface="Noto Sans Bold" panose="020B0502040504020204" pitchFamily="34" charset="0"/>
                <a:cs typeface="Noto Sans Bold"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7" name="Slide Number Placeholder 6">
            <a:extLst>
              <a:ext uri="{FF2B5EF4-FFF2-40B4-BE49-F238E27FC236}">
                <a16:creationId xmlns:a16="http://schemas.microsoft.com/office/drawing/2014/main" id="{AED25A9A-A0A3-4F04-89D2-B164D5626F96}"/>
              </a:ext>
            </a:extLst>
          </p:cNvPr>
          <p:cNvSpPr>
            <a:spLocks noGrp="1"/>
          </p:cNvSpPr>
          <p:nvPr>
            <p:ph type="sldNum" sz="quarter" idx="10"/>
          </p:nvPr>
        </p:nvSpPr>
        <p:spPr/>
        <p:txBody>
          <a:bodyPr/>
          <a:lstStyle>
            <a:lvl1pPr>
              <a:defRPr>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pic>
        <p:nvPicPr>
          <p:cNvPr id="5" name="Picture 4" descr="Oregon Department of Human Services Logo">
            <a:extLst>
              <a:ext uri="{FF2B5EF4-FFF2-40B4-BE49-F238E27FC236}">
                <a16:creationId xmlns:a16="http://schemas.microsoft.com/office/drawing/2014/main" id="{4BBACD2D-4E24-9024-6790-60C41199DA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984" y="5611203"/>
            <a:ext cx="4764030" cy="859528"/>
          </a:xfrm>
          <a:prstGeom prst="rect">
            <a:avLst/>
          </a:prstGeom>
        </p:spPr>
      </p:pic>
      <p:sp>
        <p:nvSpPr>
          <p:cNvPr id="8" name="Rectangle 7">
            <a:extLst>
              <a:ext uri="{FF2B5EF4-FFF2-40B4-BE49-F238E27FC236}">
                <a16:creationId xmlns:a16="http://schemas.microsoft.com/office/drawing/2014/main" id="{3E0F399C-B938-E6A9-E6A7-2092D5D3A3A7}"/>
              </a:ext>
              <a:ext uri="{C183D7F6-B498-43B3-948B-1728B52AA6E4}">
                <adec:decorative xmlns:adec="http://schemas.microsoft.com/office/drawing/2017/decorative" val="1"/>
              </a:ext>
            </a:extLst>
          </p:cNvPr>
          <p:cNvSpPr/>
          <p:nvPr userDrawn="1"/>
        </p:nvSpPr>
        <p:spPr bwMode="auto">
          <a:xfrm>
            <a:off x="1555749" y="3112770"/>
            <a:ext cx="9080500" cy="4952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4113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with s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p:ph type="ctrTitle" hasCustomPrompt="1"/>
          </p:nvPr>
        </p:nvSpPr>
        <p:spPr>
          <a:xfrm>
            <a:off x="5327374" y="787855"/>
            <a:ext cx="6224092" cy="2223316"/>
          </a:xfrm>
          <a:prstGeom prst="rect">
            <a:avLst/>
          </a:prstGeom>
        </p:spPr>
        <p:txBody>
          <a:bodyPr anchor="b">
            <a:normAutofit/>
          </a:bodyPr>
          <a:lstStyle>
            <a:lvl1pPr algn="ctr">
              <a:lnSpc>
                <a:spcPct val="130000"/>
              </a:lnSpc>
              <a:defRPr sz="4700" b="1" baseline="0">
                <a:solidFill>
                  <a:schemeClr val="tx1"/>
                </a:solidFill>
                <a:latin typeface="Aptos Display" panose="020B0004020202020204" pitchFamily="34" charset="0"/>
                <a:cs typeface="Arial" panose="020B0604020202020204" pitchFamily="34" charset="0"/>
              </a:defRPr>
            </a:lvl1pPr>
          </a:lstStyle>
          <a:p>
            <a:r>
              <a:rPr lang="en-US"/>
              <a:t>Section/Transition slide with side photo</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5327373" y="3354071"/>
            <a:ext cx="6224091"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5" name="Picture Placeholder 4" descr="Add image description">
            <a:extLst>
              <a:ext uri="{FF2B5EF4-FFF2-40B4-BE49-F238E27FC236}">
                <a16:creationId xmlns:a16="http://schemas.microsoft.com/office/drawing/2014/main" id="{D45AF0B1-8437-4B17-9A62-24F625D6F313}"/>
              </a:ext>
            </a:extLst>
          </p:cNvPr>
          <p:cNvSpPr>
            <a:spLocks noGrp="1"/>
          </p:cNvSpPr>
          <p:nvPr>
            <p:ph type="pic" sz="quarter" idx="13"/>
          </p:nvPr>
        </p:nvSpPr>
        <p:spPr>
          <a:xfrm>
            <a:off x="0" y="0"/>
            <a:ext cx="4654296" cy="6858000"/>
          </a:xfrm>
        </p:spPr>
        <p:txBody>
          <a:bodyPr/>
          <a:lstStyle/>
          <a:p>
            <a:r>
              <a:rPr lang="en-US"/>
              <a:t>Click icon to add picture</a:t>
            </a:r>
          </a:p>
        </p:txBody>
      </p:sp>
      <p:sp>
        <p:nvSpPr>
          <p:cNvPr id="6" name="Slide Number Placeholder 5">
            <a:extLst>
              <a:ext uri="{FF2B5EF4-FFF2-40B4-BE49-F238E27FC236}">
                <a16:creationId xmlns:a16="http://schemas.microsoft.com/office/drawing/2014/main" id="{F29A7FD0-AD68-DF74-996D-984D1928AF5A}"/>
              </a:ext>
            </a:extLst>
          </p:cNvPr>
          <p:cNvSpPr>
            <a:spLocks noGrp="1"/>
          </p:cNvSpPr>
          <p:nvPr>
            <p:ph type="sldNum" sz="quarter" idx="14"/>
          </p:nvPr>
        </p:nvSpPr>
        <p:spPr/>
        <p:txBody>
          <a:bodyPr/>
          <a:lstStyle/>
          <a:p>
            <a:fld id="{58339581-759F-43B7-B47D-47F906F0E294}" type="slidenum">
              <a:rPr lang="en-US" smtClean="0"/>
              <a:pPr/>
              <a:t>‹#›</a:t>
            </a:fld>
            <a:endParaRPr lang="en-US"/>
          </a:p>
        </p:txBody>
      </p:sp>
      <p:sp>
        <p:nvSpPr>
          <p:cNvPr id="4" name="Rectangle 3">
            <a:extLst>
              <a:ext uri="{FF2B5EF4-FFF2-40B4-BE49-F238E27FC236}">
                <a16:creationId xmlns:a16="http://schemas.microsoft.com/office/drawing/2014/main" id="{8FB529C4-9426-6675-120F-3E756A161647}"/>
              </a:ext>
              <a:ext uri="{C183D7F6-B498-43B3-948B-1728B52AA6E4}">
                <adec:decorative xmlns:adec="http://schemas.microsoft.com/office/drawing/2017/decorative" val="1"/>
              </a:ext>
            </a:extLst>
          </p:cNvPr>
          <p:cNvSpPr/>
          <p:nvPr userDrawn="1"/>
        </p:nvSpPr>
        <p:spPr bwMode="auto">
          <a:xfrm>
            <a:off x="5327373" y="3164916"/>
            <a:ext cx="6224091" cy="4571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0" name="Picture 9" descr="Oregon Department of Human Services Logo">
            <a:extLst>
              <a:ext uri="{FF2B5EF4-FFF2-40B4-BE49-F238E27FC236}">
                <a16:creationId xmlns:a16="http://schemas.microsoft.com/office/drawing/2014/main" id="{F9B63A8E-3ADA-3910-4FF3-880C3D350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403" y="5462539"/>
            <a:ext cx="4764030" cy="859528"/>
          </a:xfrm>
          <a:prstGeom prst="rect">
            <a:avLst/>
          </a:prstGeom>
        </p:spPr>
      </p:pic>
    </p:spTree>
    <p:extLst>
      <p:ext uri="{BB962C8B-B14F-4D97-AF65-F5344CB8AC3E}">
        <p14:creationId xmlns:p14="http://schemas.microsoft.com/office/powerpoint/2010/main" val="178621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5BBEF0-E11C-4C7E-9A99-6668D89CB6D2}"/>
              </a:ext>
            </a:extLst>
          </p:cNvPr>
          <p:cNvSpPr>
            <a:spLocks noGrp="1"/>
          </p:cNvSpPr>
          <p:nvPr>
            <p:ph type="title"/>
          </p:nvPr>
        </p:nvSpPr>
        <p:spPr>
          <a:xfrm>
            <a:off x="635001" y="381490"/>
            <a:ext cx="10001250" cy="8255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EFAA68A-88C4-45FA-A8E4-D83C1B884F96}"/>
              </a:ext>
            </a:extLst>
          </p:cNvPr>
          <p:cNvSpPr>
            <a:spLocks noGrp="1"/>
          </p:cNvSpPr>
          <p:nvPr>
            <p:ph idx="1"/>
          </p:nvPr>
        </p:nvSpPr>
        <p:spPr>
          <a:xfrm>
            <a:off x="635000" y="1380565"/>
            <a:ext cx="10922000" cy="4527309"/>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6CACE33-3C9C-96D9-AD6F-7B105A24A1E8}"/>
              </a:ext>
            </a:extLst>
          </p:cNvPr>
          <p:cNvSpPr>
            <a:spLocks noGrp="1"/>
          </p:cNvSpPr>
          <p:nvPr>
            <p:ph type="sldNum" sz="quarter" idx="10"/>
          </p:nvPr>
        </p:nvSpPr>
        <p:spPr/>
        <p:txBody>
          <a:bodyPr/>
          <a:lstStyle>
            <a:lvl1pPr>
              <a:defRPr>
                <a:solidFill>
                  <a:srgbClr val="184E49"/>
                </a:solidFill>
              </a:defRPr>
            </a:lvl1pPr>
          </a:lstStyle>
          <a:p>
            <a:fld id="{58339581-759F-43B7-B47D-47F906F0E294}" type="slidenum">
              <a:rPr lang="en-US" smtClean="0"/>
              <a:pPr/>
              <a:t>‹#›</a:t>
            </a:fld>
            <a:endParaRPr lang="en-US"/>
          </a:p>
        </p:txBody>
      </p:sp>
    </p:spTree>
    <p:extLst>
      <p:ext uri="{BB962C8B-B14F-4D97-AF65-F5344CB8AC3E}">
        <p14:creationId xmlns:p14="http://schemas.microsoft.com/office/powerpoint/2010/main" val="36081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A5499-3C11-4CAB-AC37-D0030E7524F8}"/>
              </a:ext>
            </a:extLst>
          </p:cNvPr>
          <p:cNvSpPr>
            <a:spLocks noGrp="1"/>
          </p:cNvSpPr>
          <p:nvPr>
            <p:ph type="title"/>
          </p:nvPr>
        </p:nvSpPr>
        <p:spPr>
          <a:xfrm>
            <a:off x="635001" y="354852"/>
            <a:ext cx="10922000" cy="8255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DEF11A70-DB22-46CA-9CE1-A355569781F6}"/>
              </a:ext>
            </a:extLst>
          </p:cNvPr>
          <p:cNvSpPr>
            <a:spLocks noGrp="1"/>
          </p:cNvSpPr>
          <p:nvPr>
            <p:ph type="body" idx="1"/>
          </p:nvPr>
        </p:nvSpPr>
        <p:spPr>
          <a:xfrm>
            <a:off x="635000" y="1386092"/>
            <a:ext cx="10922000" cy="46355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3289738-711B-0810-8BEC-C29CC11AA06B}"/>
              </a:ext>
            </a:extLst>
          </p:cNvPr>
          <p:cNvSpPr>
            <a:spLocks noGrp="1"/>
          </p:cNvSpPr>
          <p:nvPr>
            <p:ph type="sldNum" sz="quarter" idx="4"/>
          </p:nvPr>
        </p:nvSpPr>
        <p:spPr>
          <a:xfrm>
            <a:off x="9589807" y="6470731"/>
            <a:ext cx="2272706" cy="184259"/>
          </a:xfrm>
          <a:prstGeom prst="rect">
            <a:avLst/>
          </a:prstGeom>
        </p:spPr>
        <p:txBody>
          <a:bodyPr anchor="ctr"/>
          <a:lstStyle>
            <a:lvl1pPr algn="r">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sp>
        <p:nvSpPr>
          <p:cNvPr id="4" name="Rectangle 3">
            <a:extLst>
              <a:ext uri="{FF2B5EF4-FFF2-40B4-BE49-F238E27FC236}">
                <a16:creationId xmlns:a16="http://schemas.microsoft.com/office/drawing/2014/main" id="{A5DE78A4-591B-998E-7233-199DC360C07A}"/>
              </a:ext>
              <a:ext uri="{C183D7F6-B498-43B3-948B-1728B52AA6E4}">
                <adec:decorative xmlns:adec="http://schemas.microsoft.com/office/drawing/2017/decorative" val="1"/>
              </a:ext>
            </a:extLst>
          </p:cNvPr>
          <p:cNvSpPr/>
          <p:nvPr userDrawn="1"/>
        </p:nvSpPr>
        <p:spPr bwMode="auto">
          <a:xfrm>
            <a:off x="635000" y="1259959"/>
            <a:ext cx="10922000" cy="7016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965960345"/>
      </p:ext>
    </p:extLst>
  </p:cSld>
  <p:clrMap bg1="lt1" tx1="dk1" bg2="lt2" tx2="dk2" accent1="accent1" accent2="accent2" accent3="accent3" accent4="accent4" accent5="accent5" accent6="accent6" hlink="hlink" folHlink="folHlink"/>
  <p:sldLayoutIdLst>
    <p:sldLayoutId id="2147483896" r:id="rId1"/>
    <p:sldLayoutId id="2147483853" r:id="rId2"/>
    <p:sldLayoutId id="2147483854" r:id="rId3"/>
    <p:sldLayoutId id="2147483852" r:id="rId4"/>
    <p:sldLayoutId id="2147483897" r:id="rId5"/>
    <p:sldLayoutId id="2147483898" r:id="rId6"/>
    <p:sldLayoutId id="2147483659" r:id="rId7"/>
    <p:sldLayoutId id="2147483666" r:id="rId8"/>
    <p:sldLayoutId id="2147483650" r:id="rId9"/>
    <p:sldLayoutId id="2147483656" r:id="rId10"/>
    <p:sldLayoutId id="2147483669" r:id="rId11"/>
    <p:sldLayoutId id="2147483653" r:id="rId12"/>
    <p:sldLayoutId id="2147483673" r:id="rId13"/>
    <p:sldLayoutId id="2147483667" r:id="rId14"/>
    <p:sldLayoutId id="2147483662" r:id="rId15"/>
    <p:sldLayoutId id="2147483675" r:id="rId16"/>
    <p:sldLayoutId id="2147483851" r:id="rId17"/>
    <p:sldLayoutId id="2147483892" r:id="rId18"/>
    <p:sldLayoutId id="2147483894" r:id="rId19"/>
    <p:sldLayoutId id="2147483895" r:id="rId20"/>
    <p:sldLayoutId id="2147483915"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300" b="1" kern="1200" cap="none" spc="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200" b="0" kern="120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571500" indent="-22860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685800" indent="0" algn="l" defTabSz="914400" rtl="0" eaLnBrk="1" latinLnBrk="0" hangingPunct="1">
        <a:lnSpc>
          <a:spcPct val="130000"/>
        </a:lnSpc>
        <a:spcBef>
          <a:spcPts val="500"/>
        </a:spcBef>
        <a:buFont typeface="Tahoma" panose="020B060403050404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914400" indent="0" algn="l" defTabSz="914400" rtl="0" eaLnBrk="1" latinLnBrk="0" hangingPunct="1">
        <a:lnSpc>
          <a:spcPct val="130000"/>
        </a:lnSpc>
        <a:spcBef>
          <a:spcPts val="500"/>
        </a:spcBef>
        <a:buFont typeface="Tahoma" panose="020B060403050404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143000" indent="0" algn="l" defTabSz="914400" rtl="0" eaLnBrk="1" latinLnBrk="0" hangingPunct="1">
        <a:lnSpc>
          <a:spcPct val="130000"/>
        </a:lnSpc>
        <a:spcBef>
          <a:spcPts val="500"/>
        </a:spcBef>
        <a:buFont typeface="Tahoma" panose="020B060403050404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3716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002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18288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20574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400">
          <p15:clr>
            <a:srgbClr val="F26B43"/>
          </p15:clr>
        </p15:guide>
        <p15:guide id="4" pos="900">
          <p15:clr>
            <a:srgbClr val="F26B43"/>
          </p15:clr>
        </p15:guide>
        <p15:guide id="5" pos="980">
          <p15:clr>
            <a:srgbClr val="F26B43"/>
          </p15:clr>
        </p15:guide>
        <p15:guide id="6" pos="1480">
          <p15:clr>
            <a:srgbClr val="F26B43"/>
          </p15:clr>
        </p15:guide>
        <p15:guide id="7" pos="1560">
          <p15:clr>
            <a:srgbClr val="F26B43"/>
          </p15:clr>
        </p15:guide>
        <p15:guide id="8" pos="2060">
          <p15:clr>
            <a:srgbClr val="F26B43"/>
          </p15:clr>
        </p15:guide>
        <p15:guide id="9" pos="2140">
          <p15:clr>
            <a:srgbClr val="F26B43"/>
          </p15:clr>
        </p15:guide>
        <p15:guide id="10" pos="2640">
          <p15:clr>
            <a:srgbClr val="F26B43"/>
          </p15:clr>
        </p15:guide>
        <p15:guide id="11" pos="2720">
          <p15:clr>
            <a:srgbClr val="F26B43"/>
          </p15:clr>
        </p15:guide>
        <p15:guide id="12" pos="3220">
          <p15:clr>
            <a:srgbClr val="F26B43"/>
          </p15:clr>
        </p15:guide>
        <p15:guide id="13" pos="3300">
          <p15:clr>
            <a:srgbClr val="F26B43"/>
          </p15:clr>
        </p15:guide>
        <p15:guide id="14" pos="3800">
          <p15:clr>
            <a:srgbClr val="F26B43"/>
          </p15:clr>
        </p15:guide>
        <p15:guide id="15" pos="3880">
          <p15:clr>
            <a:srgbClr val="F26B43"/>
          </p15:clr>
        </p15:guide>
        <p15:guide id="16" pos="4380">
          <p15:clr>
            <a:srgbClr val="F26B43"/>
          </p15:clr>
        </p15:guide>
        <p15:guide id="17" pos="4460">
          <p15:clr>
            <a:srgbClr val="F26B43"/>
          </p15:clr>
        </p15:guide>
        <p15:guide id="18" pos="4960">
          <p15:clr>
            <a:srgbClr val="F26B43"/>
          </p15:clr>
        </p15:guide>
        <p15:guide id="19" pos="5040">
          <p15:clr>
            <a:srgbClr val="F26B43"/>
          </p15:clr>
        </p15:guide>
        <p15:guide id="20" pos="5540">
          <p15:clr>
            <a:srgbClr val="F26B43"/>
          </p15:clr>
        </p15:guide>
        <p15:guide id="21" pos="5620">
          <p15:clr>
            <a:srgbClr val="F26B43"/>
          </p15:clr>
        </p15:guide>
        <p15:guide id="22" pos="6120">
          <p15:clr>
            <a:srgbClr val="F26B43"/>
          </p15:clr>
        </p15:guide>
        <p15:guide id="23" pos="6200">
          <p15:clr>
            <a:srgbClr val="F26B43"/>
          </p15:clr>
        </p15:guide>
        <p15:guide id="24" pos="6700">
          <p15:clr>
            <a:srgbClr val="F26B43"/>
          </p15:clr>
        </p15:guide>
        <p15:guide id="25" pos="6780">
          <p15:clr>
            <a:srgbClr val="F26B43"/>
          </p15:clr>
        </p15:guide>
        <p15:guide id="26" pos="7280">
          <p15:clr>
            <a:srgbClr val="F26B43"/>
          </p15:clr>
        </p15:guide>
        <p15:guide id="27" orient="horz">
          <p15:clr>
            <a:srgbClr val="F26B43"/>
          </p15:clr>
        </p15:guide>
        <p15:guide id="28" orient="horz" pos="4320">
          <p15:clr>
            <a:srgbClr val="F26B43"/>
          </p15:clr>
        </p15:guide>
        <p15:guide id="29" orient="horz" pos="400">
          <p15:clr>
            <a:srgbClr val="F26B43"/>
          </p15:clr>
        </p15:guide>
        <p15:guide id="30" orient="horz" pos="920">
          <p15:clr>
            <a:srgbClr val="F26B43"/>
          </p15:clr>
        </p15:guide>
        <p15:guide id="31" orient="horz" pos="1000">
          <p15:clr>
            <a:srgbClr val="F26B43"/>
          </p15:clr>
        </p15:guide>
        <p15:guide id="32" orient="horz" pos="1520">
          <p15:clr>
            <a:srgbClr val="F26B43"/>
          </p15:clr>
        </p15:guide>
        <p15:guide id="33" orient="horz" pos="1600">
          <p15:clr>
            <a:srgbClr val="F26B43"/>
          </p15:clr>
        </p15:guide>
        <p15:guide id="34" orient="horz" pos="2120">
          <p15:clr>
            <a:srgbClr val="F26B43"/>
          </p15:clr>
        </p15:guide>
        <p15:guide id="35" orient="horz" pos="2200">
          <p15:clr>
            <a:srgbClr val="F26B43"/>
          </p15:clr>
        </p15:guide>
        <p15:guide id="36" orient="horz" pos="2720">
          <p15:clr>
            <a:srgbClr val="F26B43"/>
          </p15:clr>
        </p15:guide>
        <p15:guide id="37" orient="horz" pos="2800">
          <p15:clr>
            <a:srgbClr val="F26B43"/>
          </p15:clr>
        </p15:guide>
        <p15:guide id="38" orient="horz" pos="3336" userDrawn="1">
          <p15:clr>
            <a:srgbClr val="F26B43"/>
          </p15:clr>
        </p15:guide>
        <p15:guide id="39" orient="horz" pos="3400">
          <p15:clr>
            <a:srgbClr val="F26B43"/>
          </p15:clr>
        </p15:guide>
        <p15:guide id="40" orient="horz" pos="39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1.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mailto:SNAP.ABAWDTeam@odhsoha.oregon.gov" TargetMode="External"/><Relationship Id="rId7" Type="http://schemas.openxmlformats.org/officeDocument/2006/relationships/image" Target="../media/image39.sv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image" Target="../media/image47.svg"/><Relationship Id="rId5" Type="http://schemas.openxmlformats.org/officeDocument/2006/relationships/diagramQuickStyle" Target="../diagrams/quickStyle2.xml"/><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diagramLayout" Target="../diagrams/layout2.xml"/><Relationship Id="rId9" Type="http://schemas.openxmlformats.org/officeDocument/2006/relationships/image" Target="../media/image45.svg"/><Relationship Id="rId1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53.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hyperlink" Target="https://frac.org/maps/snap-county-map/snap-counties.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55.sv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57.sv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oregon.gov/odhs/food/pages/free-food-events.aspx"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64.jpe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1.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hyperlink" Target="https://www.oregon.gov/odhs/news/Pages/federal-updates.aspx"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68.svg"/><Relationship Id="rId11" Type="http://schemas.openxmlformats.org/officeDocument/2006/relationships/hyperlink" Target="https://www.oregon.gov/odhs/news/pages/default.aspx" TargetMode="External"/><Relationship Id="rId5" Type="http://schemas.openxmlformats.org/officeDocument/2006/relationships/image" Target="../media/image67.png"/><Relationship Id="rId10" Type="http://schemas.openxmlformats.org/officeDocument/2006/relationships/hyperlink" Target="https://public.govdelivery.com/accounts/ORDHS/subscriber/new?topic_id=ORDHS_833" TargetMode="External"/><Relationship Id="rId4" Type="http://schemas.openxmlformats.org/officeDocument/2006/relationships/image" Target="../media/image66.svg"/><Relationship Id="rId9" Type="http://schemas.openxmlformats.org/officeDocument/2006/relationships/hyperlink" Target="mailto:communitypartners@odhsoha.oregon.gov" TargetMode="External"/><Relationship Id="rId1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www.oregon.gov/odhs/food/pages/snap-time-limits.aspx"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9211E1-DA0A-A37F-A4C6-662C961E2C68}"/>
              </a:ext>
            </a:extLst>
          </p:cNvPr>
          <p:cNvSpPr/>
          <p:nvPr/>
        </p:nvSpPr>
        <p:spPr>
          <a:xfrm>
            <a:off x="0" y="1"/>
            <a:ext cx="12192000" cy="1344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11" name="TextBox 10">
            <a:extLst>
              <a:ext uri="{FF2B5EF4-FFF2-40B4-BE49-F238E27FC236}">
                <a16:creationId xmlns:a16="http://schemas.microsoft.com/office/drawing/2014/main" id="{C723F64A-7427-BEA8-A97B-A8C63FDB5323}"/>
              </a:ext>
            </a:extLst>
          </p:cNvPr>
          <p:cNvSpPr txBox="1"/>
          <p:nvPr/>
        </p:nvSpPr>
        <p:spPr>
          <a:xfrm>
            <a:off x="951932" y="4603316"/>
            <a:ext cx="10278121" cy="1213922"/>
          </a:xfrm>
          <a:prstGeom prst="rect">
            <a:avLst/>
          </a:prstGeom>
          <a:noFill/>
        </p:spPr>
        <p:txBody>
          <a:bodyPr wrap="square" lIns="91440" tIns="45720" rIns="91440" bIns="45720" rtlCol="0" anchor="t">
            <a:spAutoFit/>
          </a:bodyPr>
          <a:lstStyle/>
          <a:p>
            <a:pPr>
              <a:lnSpc>
                <a:spcPts val="4500"/>
              </a:lnSpc>
              <a:defRPr/>
            </a:pPr>
            <a:r>
              <a:rPr kumimoji="0" lang="en-US" sz="3300" b="1" i="0" u="none" strike="noStrike" kern="1200" cap="none" spc="0" normalizeH="0" baseline="0" noProof="0">
                <a:ln>
                  <a:noFill/>
                </a:ln>
                <a:solidFill>
                  <a:srgbClr val="2E3192"/>
                </a:solidFill>
                <a:effectLst/>
                <a:uLnTx/>
                <a:uFillTx/>
                <a:latin typeface="Noto Sans ExtraBold"/>
                <a:ea typeface="Noto Sans ExtraBold" panose="020B0502040504020204" pitchFamily="34" charset="0"/>
                <a:cs typeface="Noto Sans ExtraBold" panose="020B0502040504020204" pitchFamily="34" charset="0"/>
              </a:rPr>
              <a:t>Federal Actions Coordination Team (FACT)</a:t>
            </a:r>
          </a:p>
          <a:p>
            <a:pPr>
              <a:lnSpc>
                <a:spcPts val="4500"/>
              </a:lnSpc>
              <a:defRPr/>
            </a:pPr>
            <a:r>
              <a:rPr lang="en-US" sz="3300" b="1">
                <a:solidFill>
                  <a:srgbClr val="2E3192"/>
                </a:solidFill>
                <a:latin typeface="Noto Sans ExtraBold"/>
                <a:ea typeface="Noto Sans ExtraBold" panose="020B0502040504020204" pitchFamily="34" charset="0"/>
                <a:cs typeface="Noto Sans ExtraBold" panose="020B0502040504020204" pitchFamily="34" charset="0"/>
              </a:rPr>
              <a:t>December updates</a:t>
            </a:r>
            <a:endParaRPr kumimoji="0" lang="en-US" sz="3300" b="1" i="0" u="none" strike="noStrike" kern="1200" cap="none" spc="0" normalizeH="0" baseline="0" noProof="0">
              <a:ln>
                <a:noFill/>
              </a:ln>
              <a:solidFill>
                <a:srgbClr val="2E3192"/>
              </a:solidFill>
              <a:effectLst/>
              <a:uLnTx/>
              <a:uFillTx/>
              <a:latin typeface="Noto Sans ExtraBold"/>
              <a:ea typeface="Noto Sans ExtraBold" panose="020B0502040504020204" pitchFamily="34" charset="0"/>
              <a:cs typeface="Noto Sans ExtraBold" panose="020B0502040504020204" pitchFamily="34" charset="0"/>
            </a:endParaRPr>
          </a:p>
        </p:txBody>
      </p:sp>
      <p:sp>
        <p:nvSpPr>
          <p:cNvPr id="13" name="TextBox 12">
            <a:extLst>
              <a:ext uri="{FF2B5EF4-FFF2-40B4-BE49-F238E27FC236}">
                <a16:creationId xmlns:a16="http://schemas.microsoft.com/office/drawing/2014/main" id="{DCCF9318-4086-073C-D2AA-91CFAD75CC27}"/>
              </a:ext>
            </a:extLst>
          </p:cNvPr>
          <p:cNvSpPr txBox="1"/>
          <p:nvPr/>
        </p:nvSpPr>
        <p:spPr>
          <a:xfrm>
            <a:off x="961947" y="6307679"/>
            <a:ext cx="9734244" cy="769441"/>
          </a:xfrm>
          <a:prstGeom prst="rect">
            <a:avLst/>
          </a:prstGeom>
          <a:noFill/>
        </p:spPr>
        <p:txBody>
          <a:bodyPr wrap="square" lIns="91440" tIns="45720" rIns="91440" bIns="45720" rtlCol="0" anchor="t">
            <a:spAutoFit/>
          </a:bodyPr>
          <a:lstStyle/>
          <a:p>
            <a:pPr>
              <a:spcAft>
                <a:spcPts val="1200"/>
              </a:spcAft>
              <a:defRPr/>
            </a:pPr>
            <a:r>
              <a:rPr lang="en-US">
                <a:solidFill>
                  <a:schemeClr val="accent6">
                    <a:lumMod val="10000"/>
                  </a:schemeClr>
                </a:solidFill>
                <a:latin typeface="Noto Sans"/>
                <a:ea typeface="Noto Sans"/>
                <a:cs typeface="Noto Sans"/>
              </a:rPr>
              <a:t>December</a:t>
            </a:r>
            <a:r>
              <a:rPr kumimoji="0" lang="en-US" b="0" i="0" u="none" strike="noStrike" kern="1200" cap="none" spc="0" normalizeH="0" baseline="0" noProof="0">
                <a:ln>
                  <a:noFill/>
                </a:ln>
                <a:solidFill>
                  <a:schemeClr val="accent6">
                    <a:lumMod val="10000"/>
                  </a:schemeClr>
                </a:solidFill>
                <a:effectLst/>
                <a:uLnTx/>
                <a:uFillTx/>
                <a:latin typeface="Noto Sans"/>
                <a:ea typeface="Noto Sans"/>
                <a:cs typeface="Noto Sans"/>
              </a:rPr>
              <a:t> 2025</a:t>
            </a:r>
            <a:endParaRPr lang="en-US" b="0" i="0" u="none" strike="noStrike" kern="1200" cap="none" spc="0" normalizeH="0" baseline="0" noProof="0">
              <a:ln>
                <a:noFill/>
              </a:ln>
              <a:solidFill>
                <a:schemeClr val="accent6">
                  <a:lumMod val="10000"/>
                </a:schemeClr>
              </a:solidFill>
              <a:effectLst/>
              <a:uLnTx/>
              <a:uFillTx/>
              <a:latin typeface="Noto Sans"/>
              <a:ea typeface="Noto Sans"/>
              <a:cs typeface="Noto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 name="Rectangle 1">
            <a:extLst>
              <a:ext uri="{FF2B5EF4-FFF2-40B4-BE49-F238E27FC236}">
                <a16:creationId xmlns:a16="http://schemas.microsoft.com/office/drawing/2014/main" id="{85671231-39DA-DA0A-6105-82C91B696C43}"/>
              </a:ext>
            </a:extLst>
          </p:cNvPr>
          <p:cNvSpPr/>
          <p:nvPr/>
        </p:nvSpPr>
        <p:spPr>
          <a:xfrm>
            <a:off x="3742944" y="463296"/>
            <a:ext cx="4718304" cy="8183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pic>
        <p:nvPicPr>
          <p:cNvPr id="7" name="Picture 6" descr="Text&#10;&#10;Description automatically generated">
            <a:extLst>
              <a:ext uri="{FF2B5EF4-FFF2-40B4-BE49-F238E27FC236}">
                <a16:creationId xmlns:a16="http://schemas.microsoft.com/office/drawing/2014/main" id="{DA263DAF-BF15-07ED-4182-C94B9D1970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3931" y="458723"/>
            <a:ext cx="3308070" cy="553182"/>
          </a:xfrm>
          <a:prstGeom prst="rect">
            <a:avLst/>
          </a:prstGeom>
        </p:spPr>
      </p:pic>
      <p:pic>
        <p:nvPicPr>
          <p:cNvPr id="6" name="Picture 5" descr="A picture containing person, pastry, chocolate&#10;&#10;Description automatically generated">
            <a:extLst>
              <a:ext uri="{FF2B5EF4-FFF2-40B4-BE49-F238E27FC236}">
                <a16:creationId xmlns:a16="http://schemas.microsoft.com/office/drawing/2014/main" id="{052FB146-5D9E-8EB8-0338-5050CB812929}"/>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9112" t="20125" r="9112" b="40197"/>
          <a:stretch/>
        </p:blipFill>
        <p:spPr>
          <a:xfrm>
            <a:off x="963035" y="1668466"/>
            <a:ext cx="10278121" cy="2805205"/>
          </a:xfrm>
          <a:prstGeom prst="rect">
            <a:avLst/>
          </a:prstGeom>
        </p:spPr>
      </p:pic>
      <p:sp>
        <p:nvSpPr>
          <p:cNvPr id="8" name="Rectangle 7">
            <a:extLst>
              <a:ext uri="{FF2B5EF4-FFF2-40B4-BE49-F238E27FC236}">
                <a16:creationId xmlns:a16="http://schemas.microsoft.com/office/drawing/2014/main" id="{CBA51206-FD0F-4DEC-C60A-F4AD87B712F8}"/>
              </a:ext>
            </a:extLst>
          </p:cNvPr>
          <p:cNvSpPr/>
          <p:nvPr/>
        </p:nvSpPr>
        <p:spPr>
          <a:xfrm>
            <a:off x="6096" y="1402381"/>
            <a:ext cx="12192000" cy="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Tree>
    <p:extLst>
      <p:ext uri="{BB962C8B-B14F-4D97-AF65-F5344CB8AC3E}">
        <p14:creationId xmlns:p14="http://schemas.microsoft.com/office/powerpoint/2010/main" val="425222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2F4F4-5EED-7B83-6F82-CD6906FDCBEE}"/>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D8E53A88-04FD-F123-C2EF-955ACD005552}"/>
              </a:ext>
            </a:extLst>
          </p:cNvPr>
          <p:cNvSpPr/>
          <p:nvPr/>
        </p:nvSpPr>
        <p:spPr>
          <a:xfrm>
            <a:off x="0" y="3165307"/>
            <a:ext cx="12192000" cy="309215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itle 1">
            <a:extLst>
              <a:ext uri="{FF2B5EF4-FFF2-40B4-BE49-F238E27FC236}">
                <a16:creationId xmlns:a16="http://schemas.microsoft.com/office/drawing/2014/main" id="{2CDB8C93-9C3D-BFDF-FA23-5DC09F0C18BE}"/>
              </a:ext>
            </a:extLst>
          </p:cNvPr>
          <p:cNvSpPr>
            <a:spLocks noGrp="1"/>
          </p:cNvSpPr>
          <p:nvPr>
            <p:ph type="title"/>
          </p:nvPr>
        </p:nvSpPr>
        <p:spPr/>
        <p:txBody>
          <a:bodyPr/>
          <a:lstStyle/>
          <a:p>
            <a:r>
              <a:rPr lang="en-US">
                <a:latin typeface="Noto Sans ExtraBold"/>
              </a:rPr>
              <a:t>Oregon SNAP work rules timeline </a:t>
            </a:r>
            <a:endParaRPr lang="en-US"/>
          </a:p>
        </p:txBody>
      </p:sp>
      <p:sp>
        <p:nvSpPr>
          <p:cNvPr id="4" name="Slide Number Placeholder 3">
            <a:extLst>
              <a:ext uri="{FF2B5EF4-FFF2-40B4-BE49-F238E27FC236}">
                <a16:creationId xmlns:a16="http://schemas.microsoft.com/office/drawing/2014/main" id="{37072B85-AF6D-B531-908A-F773378D6455}"/>
              </a:ext>
            </a:extLst>
          </p:cNvPr>
          <p:cNvSpPr>
            <a:spLocks noGrp="1"/>
          </p:cNvSpPr>
          <p:nvPr>
            <p:ph type="sldNum" sz="quarter" idx="11"/>
          </p:nvPr>
        </p:nvSpPr>
        <p:spPr/>
        <p:txBody>
          <a:bodyPr/>
          <a:lstStyle/>
          <a:p>
            <a:fld id="{58339581-759F-43B7-B47D-47F906F0E294}" type="slidenum">
              <a:rPr lang="en-US" dirty="0" smtClean="0"/>
              <a:pPr/>
              <a:t>10</a:t>
            </a:fld>
            <a:endParaRPr lang="en-US"/>
          </a:p>
        </p:txBody>
      </p:sp>
      <p:pic>
        <p:nvPicPr>
          <p:cNvPr id="6" name="Picture 5" descr="an image of four different colored arrows on a white background">
            <a:extLst>
              <a:ext uri="{FF2B5EF4-FFF2-40B4-BE49-F238E27FC236}">
                <a16:creationId xmlns:a16="http://schemas.microsoft.com/office/drawing/2014/main" id="{9D34D8AC-6F04-5772-4860-CFE69C688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0087"/>
            <a:ext cx="12192000" cy="4264857"/>
          </a:xfrm>
          <a:prstGeom prst="rect">
            <a:avLst/>
          </a:prstGeom>
        </p:spPr>
      </p:pic>
      <p:sp>
        <p:nvSpPr>
          <p:cNvPr id="7" name="TextBox 6">
            <a:extLst>
              <a:ext uri="{FF2B5EF4-FFF2-40B4-BE49-F238E27FC236}">
                <a16:creationId xmlns:a16="http://schemas.microsoft.com/office/drawing/2014/main" id="{8B7692B7-6BDA-A806-CFD7-8F7DE4A805D9}"/>
              </a:ext>
            </a:extLst>
          </p:cNvPr>
          <p:cNvSpPr txBox="1"/>
          <p:nvPr/>
        </p:nvSpPr>
        <p:spPr>
          <a:xfrm>
            <a:off x="304798" y="2310795"/>
            <a:ext cx="2827608" cy="400110"/>
          </a:xfrm>
          <a:prstGeom prst="rect">
            <a:avLst/>
          </a:prstGeom>
          <a:noFill/>
        </p:spPr>
        <p:txBody>
          <a:bodyPr wrap="square" rtlCol="0">
            <a:spAutoFit/>
          </a:bodyPr>
          <a:lstStyle/>
          <a:p>
            <a:r>
              <a:rPr lang="en-US" sz="2000" b="1">
                <a:solidFill>
                  <a:schemeClr val="bg1"/>
                </a:solidFill>
                <a:latin typeface="Aptos" panose="020B0004020202020204" pitchFamily="34" charset="0"/>
              </a:rPr>
              <a:t>January - August 2025</a:t>
            </a:r>
            <a:endParaRPr lang="en-US" sz="2000">
              <a:solidFill>
                <a:schemeClr val="bg1"/>
              </a:solidFill>
              <a:latin typeface="Aptos" panose="020B0004020202020204" pitchFamily="34" charset="0"/>
            </a:endParaRPr>
          </a:p>
        </p:txBody>
      </p:sp>
      <p:sp>
        <p:nvSpPr>
          <p:cNvPr id="9" name="TextBox 8">
            <a:extLst>
              <a:ext uri="{FF2B5EF4-FFF2-40B4-BE49-F238E27FC236}">
                <a16:creationId xmlns:a16="http://schemas.microsoft.com/office/drawing/2014/main" id="{A25A00CF-251A-2A32-FB3E-F50807858921}"/>
              </a:ext>
            </a:extLst>
          </p:cNvPr>
          <p:cNvSpPr txBox="1"/>
          <p:nvPr/>
        </p:nvSpPr>
        <p:spPr>
          <a:xfrm>
            <a:off x="158502" y="3214899"/>
            <a:ext cx="2827608" cy="1938992"/>
          </a:xfrm>
          <a:prstGeom prst="rect">
            <a:avLst/>
          </a:prstGeom>
          <a:noFill/>
        </p:spPr>
        <p:txBody>
          <a:bodyPr wrap="square" rtlCol="0">
            <a:spAutoFit/>
          </a:bodyPr>
          <a:lstStyle/>
          <a:p>
            <a:pPr lvl="0" algn="ctr"/>
            <a:r>
              <a:rPr lang="en-US" sz="2000" b="1">
                <a:solidFill>
                  <a:srgbClr val="2D2A30">
                    <a:hueOff val="0"/>
                    <a:satOff val="0"/>
                    <a:lumOff val="0"/>
                    <a:alphaOff val="0"/>
                  </a:srgbClr>
                </a:solidFill>
                <a:latin typeface="Aptos" panose="020B0004020202020204" pitchFamily="34" charset="0"/>
              </a:rPr>
              <a:t>Discretionary exemptions.</a:t>
            </a:r>
          </a:p>
          <a:p>
            <a:pPr algn="ctr"/>
            <a:r>
              <a:rPr lang="en-US" sz="2000">
                <a:solidFill>
                  <a:srgbClr val="2D2A30">
                    <a:hueOff val="0"/>
                    <a:satOff val="0"/>
                    <a:lumOff val="0"/>
                    <a:alphaOff val="0"/>
                  </a:srgbClr>
                </a:solidFill>
                <a:latin typeface="Aptos" panose="020B0004020202020204" pitchFamily="34" charset="0"/>
              </a:rPr>
              <a:t>No one is required to meet ABAWD work rules.</a:t>
            </a:r>
          </a:p>
          <a:p>
            <a:pPr algn="l"/>
            <a:endParaRPr lang="en-US" sz="2000"/>
          </a:p>
        </p:txBody>
      </p:sp>
      <p:sp>
        <p:nvSpPr>
          <p:cNvPr id="10" name="TextBox 9">
            <a:extLst>
              <a:ext uri="{FF2B5EF4-FFF2-40B4-BE49-F238E27FC236}">
                <a16:creationId xmlns:a16="http://schemas.microsoft.com/office/drawing/2014/main" id="{B279E0AF-389B-5F5A-4BA6-C090A82CFBEC}"/>
              </a:ext>
            </a:extLst>
          </p:cNvPr>
          <p:cNvSpPr txBox="1"/>
          <p:nvPr/>
        </p:nvSpPr>
        <p:spPr>
          <a:xfrm>
            <a:off x="3557087" y="2303617"/>
            <a:ext cx="2152359" cy="400110"/>
          </a:xfrm>
          <a:prstGeom prst="rect">
            <a:avLst/>
          </a:prstGeom>
          <a:noFill/>
        </p:spPr>
        <p:txBody>
          <a:bodyPr wrap="square" rtlCol="0">
            <a:spAutoFit/>
          </a:bodyPr>
          <a:lstStyle/>
          <a:p>
            <a:r>
              <a:rPr lang="en-US" sz="2000" b="1">
                <a:solidFill>
                  <a:schemeClr val="bg1"/>
                </a:solidFill>
                <a:latin typeface="Aptos" panose="020B0004020202020204" pitchFamily="34" charset="0"/>
              </a:rPr>
              <a:t>September 2025</a:t>
            </a:r>
            <a:endParaRPr lang="en-US" sz="2000">
              <a:solidFill>
                <a:schemeClr val="bg1"/>
              </a:solidFill>
              <a:latin typeface="Aptos" panose="020B0004020202020204" pitchFamily="34" charset="0"/>
            </a:endParaRPr>
          </a:p>
        </p:txBody>
      </p:sp>
      <p:sp>
        <p:nvSpPr>
          <p:cNvPr id="11" name="TextBox 10">
            <a:extLst>
              <a:ext uri="{FF2B5EF4-FFF2-40B4-BE49-F238E27FC236}">
                <a16:creationId xmlns:a16="http://schemas.microsoft.com/office/drawing/2014/main" id="{AD283981-CEAB-545C-4ADB-7AC110101AB8}"/>
              </a:ext>
            </a:extLst>
          </p:cNvPr>
          <p:cNvSpPr txBox="1"/>
          <p:nvPr/>
        </p:nvSpPr>
        <p:spPr>
          <a:xfrm>
            <a:off x="6733740" y="2299332"/>
            <a:ext cx="1749080" cy="400110"/>
          </a:xfrm>
          <a:prstGeom prst="rect">
            <a:avLst/>
          </a:prstGeom>
          <a:noFill/>
        </p:spPr>
        <p:txBody>
          <a:bodyPr wrap="square" rtlCol="0">
            <a:spAutoFit/>
          </a:bodyPr>
          <a:lstStyle/>
          <a:p>
            <a:r>
              <a:rPr lang="en-US" sz="2000" b="1">
                <a:solidFill>
                  <a:schemeClr val="bg1"/>
                </a:solidFill>
                <a:latin typeface="Aptos" panose="020B0004020202020204" pitchFamily="34" charset="0"/>
              </a:rPr>
              <a:t>October 2025</a:t>
            </a:r>
            <a:endParaRPr lang="en-US" sz="2000">
              <a:solidFill>
                <a:schemeClr val="bg1"/>
              </a:solidFill>
              <a:latin typeface="Aptos" panose="020B0004020202020204" pitchFamily="34" charset="0"/>
            </a:endParaRPr>
          </a:p>
        </p:txBody>
      </p:sp>
      <p:sp>
        <p:nvSpPr>
          <p:cNvPr id="12" name="TextBox 11">
            <a:extLst>
              <a:ext uri="{FF2B5EF4-FFF2-40B4-BE49-F238E27FC236}">
                <a16:creationId xmlns:a16="http://schemas.microsoft.com/office/drawing/2014/main" id="{3D6A865D-09B9-C480-1927-A78CD054E458}"/>
              </a:ext>
            </a:extLst>
          </p:cNvPr>
          <p:cNvSpPr txBox="1"/>
          <p:nvPr/>
        </p:nvSpPr>
        <p:spPr>
          <a:xfrm>
            <a:off x="9531178" y="2303617"/>
            <a:ext cx="2152359" cy="400110"/>
          </a:xfrm>
          <a:prstGeom prst="rect">
            <a:avLst/>
          </a:prstGeom>
          <a:noFill/>
        </p:spPr>
        <p:txBody>
          <a:bodyPr wrap="square" rtlCol="0">
            <a:spAutoFit/>
          </a:bodyPr>
          <a:lstStyle/>
          <a:p>
            <a:r>
              <a:rPr lang="en-US" sz="2000" b="1">
                <a:solidFill>
                  <a:schemeClr val="tx2"/>
                </a:solidFill>
                <a:latin typeface="Aptos" panose="020B0004020202020204" pitchFamily="34" charset="0"/>
              </a:rPr>
              <a:t>December 2025</a:t>
            </a:r>
            <a:endParaRPr lang="en-US" sz="2000">
              <a:solidFill>
                <a:schemeClr val="tx2"/>
              </a:solidFill>
              <a:latin typeface="Aptos" panose="020B0004020202020204" pitchFamily="34" charset="0"/>
            </a:endParaRPr>
          </a:p>
        </p:txBody>
      </p:sp>
      <p:sp>
        <p:nvSpPr>
          <p:cNvPr id="13" name="TextBox 12">
            <a:extLst>
              <a:ext uri="{FF2B5EF4-FFF2-40B4-BE49-F238E27FC236}">
                <a16:creationId xmlns:a16="http://schemas.microsoft.com/office/drawing/2014/main" id="{C4A2BD14-2D16-0F6F-3B24-B69AA5ABBDB6}"/>
              </a:ext>
            </a:extLst>
          </p:cNvPr>
          <p:cNvSpPr txBox="1"/>
          <p:nvPr/>
        </p:nvSpPr>
        <p:spPr>
          <a:xfrm>
            <a:off x="3327761" y="3114874"/>
            <a:ext cx="2511921" cy="2862322"/>
          </a:xfrm>
          <a:prstGeom prst="rect">
            <a:avLst/>
          </a:prstGeom>
          <a:noFill/>
        </p:spPr>
        <p:txBody>
          <a:bodyPr wrap="square" rtlCol="0">
            <a:spAutoFit/>
          </a:bodyPr>
          <a:lstStyle/>
          <a:p>
            <a:pPr lvl="0" algn="ctr"/>
            <a:r>
              <a:rPr lang="en-US" sz="2000" b="1">
                <a:solidFill>
                  <a:srgbClr val="2D2A30">
                    <a:hueOff val="0"/>
                    <a:satOff val="0"/>
                    <a:lumOff val="0"/>
                    <a:alphaOff val="0"/>
                  </a:srgbClr>
                </a:solidFill>
                <a:latin typeface="Aptos" panose="020B0004020202020204" pitchFamily="34" charset="0"/>
              </a:rPr>
              <a:t>ABAWD work rules restart in six counties:</a:t>
            </a:r>
            <a:r>
              <a:rPr lang="en-US" sz="2000">
                <a:solidFill>
                  <a:srgbClr val="2D2A30">
                    <a:hueOff val="0"/>
                    <a:satOff val="0"/>
                    <a:lumOff val="0"/>
                    <a:alphaOff val="0"/>
                  </a:srgbClr>
                </a:solidFill>
                <a:latin typeface="Aptos" panose="020B0004020202020204" pitchFamily="34" charset="0"/>
              </a:rPr>
              <a:t> </a:t>
            </a:r>
          </a:p>
          <a:p>
            <a:pPr lvl="0" algn="ctr"/>
            <a:r>
              <a:rPr lang="en-US" sz="2000">
                <a:solidFill>
                  <a:srgbClr val="2D2A30">
                    <a:hueOff val="0"/>
                    <a:satOff val="0"/>
                    <a:lumOff val="0"/>
                    <a:alphaOff val="0"/>
                  </a:srgbClr>
                </a:solidFill>
                <a:latin typeface="Aptos" panose="020B0004020202020204" pitchFamily="34" charset="0"/>
              </a:rPr>
              <a:t>Benton, Clackamas, Hood River, Multnomah, Washington and Yamhill.</a:t>
            </a:r>
          </a:p>
          <a:p>
            <a:pPr algn="ctr"/>
            <a:endParaRPr lang="en-US" sz="2000"/>
          </a:p>
        </p:txBody>
      </p:sp>
      <p:sp>
        <p:nvSpPr>
          <p:cNvPr id="14" name="TextBox 13">
            <a:extLst>
              <a:ext uri="{FF2B5EF4-FFF2-40B4-BE49-F238E27FC236}">
                <a16:creationId xmlns:a16="http://schemas.microsoft.com/office/drawing/2014/main" id="{5906EF4D-526A-681D-F8BE-05957720B1D1}"/>
              </a:ext>
            </a:extLst>
          </p:cNvPr>
          <p:cNvSpPr txBox="1"/>
          <p:nvPr/>
        </p:nvSpPr>
        <p:spPr>
          <a:xfrm>
            <a:off x="6352319" y="3100487"/>
            <a:ext cx="2511921" cy="2246769"/>
          </a:xfrm>
          <a:prstGeom prst="rect">
            <a:avLst/>
          </a:prstGeom>
          <a:noFill/>
        </p:spPr>
        <p:txBody>
          <a:bodyPr wrap="square" rtlCol="0">
            <a:spAutoFit/>
          </a:bodyPr>
          <a:lstStyle/>
          <a:p>
            <a:pPr lvl="0" algn="ctr"/>
            <a:r>
              <a:rPr lang="en-US" sz="2000" b="1">
                <a:solidFill>
                  <a:srgbClr val="2D2A30">
                    <a:hueOff val="0"/>
                    <a:satOff val="0"/>
                    <a:lumOff val="0"/>
                    <a:alphaOff val="0"/>
                  </a:srgbClr>
                </a:solidFill>
                <a:latin typeface="Aptos" panose="020B0004020202020204" pitchFamily="34" charset="0"/>
              </a:rPr>
              <a:t>HR1 changes implemented in Oregon.</a:t>
            </a:r>
          </a:p>
          <a:p>
            <a:pPr algn="ctr"/>
            <a:r>
              <a:rPr lang="en-US" sz="2000">
                <a:solidFill>
                  <a:srgbClr val="2D2A30">
                    <a:hueOff val="0"/>
                    <a:satOff val="0"/>
                    <a:lumOff val="0"/>
                    <a:alphaOff val="0"/>
                  </a:srgbClr>
                </a:solidFill>
                <a:latin typeface="Aptos" panose="020B0004020202020204" pitchFamily="34" charset="0"/>
              </a:rPr>
              <a:t>New applications, renewals and when reporting changes.</a:t>
            </a:r>
          </a:p>
          <a:p>
            <a:pPr algn="ctr"/>
            <a:endParaRPr lang="en-US" sz="2000"/>
          </a:p>
        </p:txBody>
      </p:sp>
      <p:sp>
        <p:nvSpPr>
          <p:cNvPr id="15" name="TextBox 14">
            <a:extLst>
              <a:ext uri="{FF2B5EF4-FFF2-40B4-BE49-F238E27FC236}">
                <a16:creationId xmlns:a16="http://schemas.microsoft.com/office/drawing/2014/main" id="{80E42872-A4AD-8387-542F-D240B22C12F2}"/>
              </a:ext>
            </a:extLst>
          </p:cNvPr>
          <p:cNvSpPr txBox="1"/>
          <p:nvPr/>
        </p:nvSpPr>
        <p:spPr>
          <a:xfrm>
            <a:off x="9350592" y="3100487"/>
            <a:ext cx="2511921" cy="1015663"/>
          </a:xfrm>
          <a:prstGeom prst="rect">
            <a:avLst/>
          </a:prstGeom>
          <a:noFill/>
        </p:spPr>
        <p:txBody>
          <a:bodyPr wrap="square" rtlCol="0">
            <a:spAutoFit/>
          </a:bodyPr>
          <a:lstStyle/>
          <a:p>
            <a:pPr lvl="0" algn="ctr"/>
            <a:r>
              <a:rPr lang="en-US" sz="2000" b="1">
                <a:solidFill>
                  <a:srgbClr val="2D2A30">
                    <a:hueOff val="0"/>
                    <a:satOff val="0"/>
                    <a:lumOff val="0"/>
                    <a:alphaOff val="0"/>
                  </a:srgbClr>
                </a:solidFill>
              </a:rPr>
              <a:t>ABAWD work rules start statewide.</a:t>
            </a:r>
          </a:p>
          <a:p>
            <a:pPr algn="ctr"/>
            <a:endParaRPr lang="en-US" sz="2000"/>
          </a:p>
        </p:txBody>
      </p:sp>
    </p:spTree>
    <p:extLst>
      <p:ext uri="{BB962C8B-B14F-4D97-AF65-F5344CB8AC3E}">
        <p14:creationId xmlns:p14="http://schemas.microsoft.com/office/powerpoint/2010/main" val="302872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A8AE8-3E53-84DA-3872-F6CDA2149D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753BB7-F1E2-547E-9FD4-211D78640F56}"/>
              </a:ext>
            </a:extLst>
          </p:cNvPr>
          <p:cNvSpPr>
            <a:spLocks noGrp="1"/>
          </p:cNvSpPr>
          <p:nvPr>
            <p:ph type="title"/>
          </p:nvPr>
        </p:nvSpPr>
        <p:spPr>
          <a:xfrm>
            <a:off x="635001" y="432290"/>
            <a:ext cx="10925628" cy="825500"/>
          </a:xfrm>
        </p:spPr>
        <p:txBody>
          <a:bodyPr/>
          <a:lstStyle/>
          <a:p>
            <a:r>
              <a:rPr lang="en-US"/>
              <a:t>Activities that meet work requirements </a:t>
            </a:r>
            <a:endParaRPr lang="en-US">
              <a:latin typeface="Noto Sans ExtraBold"/>
              <a:ea typeface="Noto Sans ExtraBold"/>
              <a:cs typeface="Noto Sans ExtraBold"/>
            </a:endParaRPr>
          </a:p>
        </p:txBody>
      </p:sp>
      <p:sp>
        <p:nvSpPr>
          <p:cNvPr id="2" name="Slide Number Placeholder 1">
            <a:extLst>
              <a:ext uri="{FF2B5EF4-FFF2-40B4-BE49-F238E27FC236}">
                <a16:creationId xmlns:a16="http://schemas.microsoft.com/office/drawing/2014/main" id="{6DB31722-0BFD-35E9-74CB-340BE39AAA2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graphicFrame>
        <p:nvGraphicFramePr>
          <p:cNvPr id="7" name="Content Placeholder 2">
            <a:extLst>
              <a:ext uri="{FF2B5EF4-FFF2-40B4-BE49-F238E27FC236}">
                <a16:creationId xmlns:a16="http://schemas.microsoft.com/office/drawing/2014/main" id="{D646D2ED-3AEB-F0AF-2BBA-5FE56F16610A}"/>
              </a:ext>
            </a:extLst>
          </p:cNvPr>
          <p:cNvGraphicFramePr>
            <a:graphicFrameLocks/>
          </p:cNvGraphicFramePr>
          <p:nvPr>
            <p:extLst>
              <p:ext uri="{D42A27DB-BD31-4B8C-83A1-F6EECF244321}">
                <p14:modId xmlns:p14="http://schemas.microsoft.com/office/powerpoint/2010/main" val="1333155833"/>
              </p:ext>
            </p:extLst>
          </p:nvPr>
        </p:nvGraphicFramePr>
        <p:xfrm>
          <a:off x="1087819" y="1709928"/>
          <a:ext cx="10039472" cy="343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9865822-9608-8F00-C274-18905B416ABF}"/>
              </a:ext>
            </a:extLst>
          </p:cNvPr>
          <p:cNvSpPr txBox="1"/>
          <p:nvPr/>
        </p:nvSpPr>
        <p:spPr>
          <a:xfrm>
            <a:off x="1087819" y="5503025"/>
            <a:ext cx="10039472" cy="1077218"/>
          </a:xfrm>
          <a:prstGeom prst="rect">
            <a:avLst/>
          </a:prstGeom>
          <a:noFill/>
        </p:spPr>
        <p:txBody>
          <a:bodyPr wrap="square" rtlCol="0">
            <a:spAutoFit/>
          </a:bodyPr>
          <a:lstStyle/>
          <a:p>
            <a:pPr algn="ctr"/>
            <a:r>
              <a:rPr lang="en-US" sz="3200">
                <a:latin typeface="Noto Sans" panose="020B0502040504020204" pitchFamily="34" charset="0"/>
                <a:ea typeface="Noto Sans" panose="020B0502040504020204" pitchFamily="34" charset="0"/>
                <a:cs typeface="Noto Sans" panose="020B0502040504020204" pitchFamily="34" charset="0"/>
              </a:rPr>
              <a:t>Some may already be meeting the work rules </a:t>
            </a:r>
          </a:p>
          <a:p>
            <a:pPr algn="ctr"/>
            <a:r>
              <a:rPr lang="en-US" sz="3200">
                <a:latin typeface="Noto Sans" panose="020B0502040504020204" pitchFamily="34" charset="0"/>
                <a:ea typeface="Noto Sans" panose="020B0502040504020204" pitchFamily="34" charset="0"/>
                <a:cs typeface="Noto Sans" panose="020B0502040504020204" pitchFamily="34" charset="0"/>
              </a:rPr>
              <a:t>and only need to provide proof. </a:t>
            </a:r>
          </a:p>
        </p:txBody>
      </p:sp>
    </p:spTree>
    <p:extLst>
      <p:ext uri="{BB962C8B-B14F-4D97-AF65-F5344CB8AC3E}">
        <p14:creationId xmlns:p14="http://schemas.microsoft.com/office/powerpoint/2010/main" val="4351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CEA43-154A-D114-A1CC-C0D5A20306E7}"/>
            </a:ext>
          </a:extLst>
        </p:cNvPr>
        <p:cNvGrpSpPr/>
        <p:nvPr/>
      </p:nvGrpSpPr>
      <p:grpSpPr>
        <a:xfrm>
          <a:off x="0" y="0"/>
          <a:ext cx="0" cy="0"/>
          <a:chOff x="0" y="0"/>
          <a:chExt cx="0" cy="0"/>
        </a:xfrm>
      </p:grpSpPr>
      <p:pic>
        <p:nvPicPr>
          <p:cNvPr id="5" name="Picture 4" descr="shapes">
            <a:extLst>
              <a:ext uri="{FF2B5EF4-FFF2-40B4-BE49-F238E27FC236}">
                <a16:creationId xmlns:a16="http://schemas.microsoft.com/office/drawing/2014/main" id="{0D0F0A05-4542-465C-BABE-233C29530ED5}"/>
              </a:ext>
            </a:extLst>
          </p:cNvPr>
          <p:cNvPicPr>
            <a:picLocks noChangeAspect="1"/>
          </p:cNvPicPr>
          <p:nvPr/>
        </p:nvPicPr>
        <p:blipFill>
          <a:blip r:embed="rId3">
            <a:extLst>
              <a:ext uri="{28A0092B-C50C-407E-A947-70E740481C1C}">
                <a14:useLocalDpi xmlns:a14="http://schemas.microsoft.com/office/drawing/2010/main" val="0"/>
              </a:ext>
            </a:extLst>
          </a:blip>
          <a:srcRect r="1673" b="25333"/>
          <a:stretch>
            <a:fillRect/>
          </a:stretch>
        </p:blipFill>
        <p:spPr>
          <a:xfrm>
            <a:off x="1580673" y="1471780"/>
            <a:ext cx="9839211" cy="5004730"/>
          </a:xfrm>
          <a:prstGeom prst="rect">
            <a:avLst/>
          </a:prstGeom>
        </p:spPr>
      </p:pic>
      <p:cxnSp>
        <p:nvCxnSpPr>
          <p:cNvPr id="3" name="Straight Connector 2">
            <a:extLst>
              <a:ext uri="{FF2B5EF4-FFF2-40B4-BE49-F238E27FC236}">
                <a16:creationId xmlns:a16="http://schemas.microsoft.com/office/drawing/2014/main" id="{DC412E45-F1A2-29DD-805F-229E0AA30399}"/>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C1FD190F-B50A-62E8-3D2A-F06CA087F864}"/>
              </a:ext>
            </a:extLst>
          </p:cNvPr>
          <p:cNvSpPr>
            <a:spLocks noGrp="1"/>
          </p:cNvSpPr>
          <p:nvPr>
            <p:ph type="title"/>
          </p:nvPr>
        </p:nvSpPr>
        <p:spPr/>
        <p:txBody>
          <a:bodyPr>
            <a:normAutofit/>
          </a:bodyPr>
          <a:lstStyle/>
          <a:p>
            <a:pPr algn="l"/>
            <a:r>
              <a:rPr lang="en-US">
                <a:latin typeface="Noto Sans ExtraBold" panose="020B0502040504020204" pitchFamily="34" charset="0"/>
                <a:cs typeface="Noto Sans ExtraBold" panose="020B0502040504020204" pitchFamily="34" charset="0"/>
              </a:rPr>
              <a:t>People who don’t have to meet ABAWD work rules</a:t>
            </a:r>
          </a:p>
        </p:txBody>
      </p:sp>
      <p:sp>
        <p:nvSpPr>
          <p:cNvPr id="6" name="Content Placeholder 4">
            <a:extLst>
              <a:ext uri="{FF2B5EF4-FFF2-40B4-BE49-F238E27FC236}">
                <a16:creationId xmlns:a16="http://schemas.microsoft.com/office/drawing/2014/main" id="{5EAB1CEB-18A2-584A-7FB6-E0B2E78CBBBA}"/>
              </a:ext>
            </a:extLst>
          </p:cNvPr>
          <p:cNvSpPr>
            <a:spLocks noGrp="1"/>
          </p:cNvSpPr>
          <p:nvPr/>
        </p:nvSpPr>
        <p:spPr>
          <a:xfrm>
            <a:off x="1196218" y="2656827"/>
            <a:ext cx="2159043" cy="1061801"/>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endPar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a:extLst>
              <a:ext uri="{FF2B5EF4-FFF2-40B4-BE49-F238E27FC236}">
                <a16:creationId xmlns:a16="http://schemas.microsoft.com/office/drawing/2014/main" id="{B2CD9FFE-CC17-2031-E435-22FFC0A504E2}"/>
              </a:ext>
            </a:extLst>
          </p:cNvPr>
          <p:cNvSpPr>
            <a:spLocks noGrp="1"/>
          </p:cNvSpPr>
          <p:nvPr>
            <p:ph type="sldNum" sz="quarter" idx="10"/>
          </p:nvPr>
        </p:nvSpPr>
        <p:spPr>
          <a:xfrm>
            <a:off x="9783477" y="6554615"/>
            <a:ext cx="2272706" cy="1842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9" name="TextBox 8">
            <a:extLst>
              <a:ext uri="{FF2B5EF4-FFF2-40B4-BE49-F238E27FC236}">
                <a16:creationId xmlns:a16="http://schemas.microsoft.com/office/drawing/2014/main" id="{8547F388-CE01-5AF9-F664-01514BEB190D}"/>
              </a:ext>
            </a:extLst>
          </p:cNvPr>
          <p:cNvSpPr txBox="1"/>
          <p:nvPr/>
        </p:nvSpPr>
        <p:spPr>
          <a:xfrm>
            <a:off x="3644780" y="1740314"/>
            <a:ext cx="7325293" cy="1243461"/>
          </a:xfrm>
          <a:prstGeom prst="rect">
            <a:avLst/>
          </a:prstGeom>
          <a:noFill/>
        </p:spPr>
        <p:txBody>
          <a:bodyPr wrap="square" lIns="91440" tIns="45720" rIns="91440" bIns="45720" rtlCol="0" anchor="t">
            <a:spAutoFit/>
          </a:bodyPr>
          <a:lstStyle/>
          <a:p>
            <a:r>
              <a:rPr lang="en-US" sz="2400" b="1">
                <a:solidFill>
                  <a:schemeClr val="accent6">
                    <a:lumMod val="10000"/>
                  </a:schemeClr>
                </a:solidFill>
              </a:rPr>
              <a:t>Face barriers to work like health issues, attend school half time or care for a person with a disability. </a:t>
            </a:r>
          </a:p>
        </p:txBody>
      </p:sp>
      <p:sp>
        <p:nvSpPr>
          <p:cNvPr id="12" name="TextBox 11">
            <a:extLst>
              <a:ext uri="{FF2B5EF4-FFF2-40B4-BE49-F238E27FC236}">
                <a16:creationId xmlns:a16="http://schemas.microsoft.com/office/drawing/2014/main" id="{5F774ECA-E822-695B-E41B-AF1AAA0991FE}"/>
              </a:ext>
            </a:extLst>
          </p:cNvPr>
          <p:cNvSpPr txBox="1"/>
          <p:nvPr/>
        </p:nvSpPr>
        <p:spPr>
          <a:xfrm>
            <a:off x="3644780" y="5386220"/>
            <a:ext cx="4597283" cy="461665"/>
          </a:xfrm>
          <a:prstGeom prst="rect">
            <a:avLst/>
          </a:prstGeom>
          <a:noFill/>
        </p:spPr>
        <p:txBody>
          <a:bodyPr wrap="square" rtlCol="0">
            <a:spAutoFit/>
          </a:bodyPr>
          <a:lstStyle/>
          <a:p>
            <a:pPr algn="ctr"/>
            <a:r>
              <a:rPr lang="en-US" sz="2400" b="1">
                <a:solidFill>
                  <a:schemeClr val="accent6">
                    <a:lumMod val="10000"/>
                  </a:schemeClr>
                </a:solidFill>
              </a:rPr>
              <a:t>Have a discretionary exception.</a:t>
            </a:r>
          </a:p>
        </p:txBody>
      </p:sp>
      <p:sp>
        <p:nvSpPr>
          <p:cNvPr id="11" name="TextBox 10">
            <a:extLst>
              <a:ext uri="{FF2B5EF4-FFF2-40B4-BE49-F238E27FC236}">
                <a16:creationId xmlns:a16="http://schemas.microsoft.com/office/drawing/2014/main" id="{57972655-AFFC-AAD9-F8DA-A2C887916A5A}"/>
              </a:ext>
            </a:extLst>
          </p:cNvPr>
          <p:cNvSpPr txBox="1"/>
          <p:nvPr/>
        </p:nvSpPr>
        <p:spPr>
          <a:xfrm>
            <a:off x="3644780" y="3769507"/>
            <a:ext cx="3105693" cy="461665"/>
          </a:xfrm>
          <a:prstGeom prst="rect">
            <a:avLst/>
          </a:prstGeom>
          <a:noFill/>
        </p:spPr>
        <p:txBody>
          <a:bodyPr wrap="square" lIns="91440" tIns="45720" rIns="91440" bIns="45720" rtlCol="0" anchor="t">
            <a:spAutoFit/>
          </a:bodyPr>
          <a:lstStyle/>
          <a:p>
            <a:r>
              <a:rPr lang="en-US" sz="2400" b="1">
                <a:solidFill>
                  <a:schemeClr val="accent6">
                    <a:lumMod val="10000"/>
                  </a:schemeClr>
                </a:solidFill>
              </a:rPr>
              <a:t>Live in a waived area.</a:t>
            </a:r>
            <a:endParaRPr lang="en-US"/>
          </a:p>
        </p:txBody>
      </p:sp>
      <p:pic>
        <p:nvPicPr>
          <p:cNvPr id="27" name="Picture 26" descr="briefcase icon marked by no sign">
            <a:extLst>
              <a:ext uri="{FF2B5EF4-FFF2-40B4-BE49-F238E27FC236}">
                <a16:creationId xmlns:a16="http://schemas.microsoft.com/office/drawing/2014/main" id="{5CB62D10-246D-FFFB-63E5-12F9619A85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5922" y="1935991"/>
            <a:ext cx="931972" cy="873021"/>
          </a:xfrm>
          <a:prstGeom prst="rect">
            <a:avLst/>
          </a:prstGeom>
        </p:spPr>
      </p:pic>
      <p:pic>
        <p:nvPicPr>
          <p:cNvPr id="29" name="Graphic 28" descr="location icon">
            <a:extLst>
              <a:ext uri="{FF2B5EF4-FFF2-40B4-BE49-F238E27FC236}">
                <a16:creationId xmlns:a16="http://schemas.microsoft.com/office/drawing/2014/main" id="{B8E65DC0-ABCB-BDF7-A8EB-2C10F78380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3432" y="3421865"/>
            <a:ext cx="1156951" cy="1156951"/>
          </a:xfrm>
          <a:prstGeom prst="rect">
            <a:avLst/>
          </a:prstGeom>
        </p:spPr>
      </p:pic>
      <p:pic>
        <p:nvPicPr>
          <p:cNvPr id="31" name="Picture 30" descr="document icon with a stamp">
            <a:extLst>
              <a:ext uri="{FF2B5EF4-FFF2-40B4-BE49-F238E27FC236}">
                <a16:creationId xmlns:a16="http://schemas.microsoft.com/office/drawing/2014/main" id="{63A055F6-0FA3-2BA4-D658-E989D9FB81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0945" y="5038859"/>
            <a:ext cx="1056929" cy="1053716"/>
          </a:xfrm>
          <a:prstGeom prst="rect">
            <a:avLst/>
          </a:prstGeom>
        </p:spPr>
      </p:pic>
    </p:spTree>
    <p:extLst>
      <p:ext uri="{BB962C8B-B14F-4D97-AF65-F5344CB8AC3E}">
        <p14:creationId xmlns:p14="http://schemas.microsoft.com/office/powerpoint/2010/main" val="332052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DE3E7-233E-B51F-4D54-49174039BA7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C5D070A-D3FA-666D-96E9-F0D63F94A4A3}"/>
              </a:ext>
            </a:extLst>
          </p:cNvPr>
          <p:cNvSpPr/>
          <p:nvPr/>
        </p:nvSpPr>
        <p:spPr>
          <a:xfrm>
            <a:off x="0" y="1972015"/>
            <a:ext cx="12192000" cy="41217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solidFill>
                <a:schemeClr val="tx2"/>
              </a:solidFill>
            </a:endParaRPr>
          </a:p>
        </p:txBody>
      </p:sp>
      <p:pic>
        <p:nvPicPr>
          <p:cNvPr id="5" name="Picture 4" descr="Timeline&#10;&#10;AI-generated content may be incorrect.">
            <a:extLst>
              <a:ext uri="{FF2B5EF4-FFF2-40B4-BE49-F238E27FC236}">
                <a16:creationId xmlns:a16="http://schemas.microsoft.com/office/drawing/2014/main" id="{64B920AF-5632-AFE8-C75C-275B5271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759" y="1533107"/>
            <a:ext cx="8840482" cy="5324893"/>
          </a:xfrm>
          <a:prstGeom prst="rect">
            <a:avLst/>
          </a:prstGeom>
        </p:spPr>
      </p:pic>
      <p:sp>
        <p:nvSpPr>
          <p:cNvPr id="2" name="Title 1">
            <a:extLst>
              <a:ext uri="{FF2B5EF4-FFF2-40B4-BE49-F238E27FC236}">
                <a16:creationId xmlns:a16="http://schemas.microsoft.com/office/drawing/2014/main" id="{1AC132DC-2B0A-CA64-8FA6-51A9DD2D0634}"/>
              </a:ext>
            </a:extLst>
          </p:cNvPr>
          <p:cNvSpPr>
            <a:spLocks noGrp="1"/>
          </p:cNvSpPr>
          <p:nvPr>
            <p:ph type="title"/>
          </p:nvPr>
        </p:nvSpPr>
        <p:spPr/>
        <p:txBody>
          <a:bodyPr/>
          <a:lstStyle/>
          <a:p>
            <a:r>
              <a:rPr lang="en-US">
                <a:latin typeface="Noto Sans ExtraBold"/>
              </a:rPr>
              <a:t>Five Tribal lands are waived from SNAP work rules due to high unemployment rates</a:t>
            </a:r>
            <a:endParaRPr lang="en-US"/>
          </a:p>
        </p:txBody>
      </p:sp>
      <p:sp>
        <p:nvSpPr>
          <p:cNvPr id="4" name="Slide Number Placeholder 3">
            <a:extLst>
              <a:ext uri="{FF2B5EF4-FFF2-40B4-BE49-F238E27FC236}">
                <a16:creationId xmlns:a16="http://schemas.microsoft.com/office/drawing/2014/main" id="{E9575497-39FE-FAFC-4137-605F2AD86642}"/>
              </a:ext>
            </a:extLst>
          </p:cNvPr>
          <p:cNvSpPr>
            <a:spLocks noGrp="1"/>
          </p:cNvSpPr>
          <p:nvPr>
            <p:ph type="sldNum" sz="quarter" idx="10"/>
          </p:nvPr>
        </p:nvSpPr>
        <p:spPr/>
        <p:txBody>
          <a:bodyPr/>
          <a:lstStyle/>
          <a:p>
            <a:fld id="{58339581-759F-43B7-B47D-47F906F0E294}" type="slidenum">
              <a:rPr lang="en-US" smtClean="0"/>
              <a:pPr/>
              <a:t>13</a:t>
            </a:fld>
            <a:endParaRPr lang="en-US"/>
          </a:p>
        </p:txBody>
      </p:sp>
      <p:pic>
        <p:nvPicPr>
          <p:cNvPr id="10" name="Graphic 9" descr="Checkmark with solid fill">
            <a:extLst>
              <a:ext uri="{FF2B5EF4-FFF2-40B4-BE49-F238E27FC236}">
                <a16:creationId xmlns:a16="http://schemas.microsoft.com/office/drawing/2014/main" id="{260551AB-38C7-D4F8-2B09-735FBCE131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635" y="3104515"/>
            <a:ext cx="648970" cy="648970"/>
          </a:xfrm>
          <a:prstGeom prst="rect">
            <a:avLst/>
          </a:prstGeom>
        </p:spPr>
      </p:pic>
      <p:pic>
        <p:nvPicPr>
          <p:cNvPr id="11" name="Graphic 10" descr="Checkmark with solid fill">
            <a:extLst>
              <a:ext uri="{FF2B5EF4-FFF2-40B4-BE49-F238E27FC236}">
                <a16:creationId xmlns:a16="http://schemas.microsoft.com/office/drawing/2014/main" id="{9697557F-96DA-3210-7D82-635FA6E207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6788" y="4020652"/>
            <a:ext cx="648970" cy="648970"/>
          </a:xfrm>
          <a:prstGeom prst="rect">
            <a:avLst/>
          </a:prstGeom>
        </p:spPr>
      </p:pic>
      <p:pic>
        <p:nvPicPr>
          <p:cNvPr id="12" name="Graphic 11" descr="Checkmark with solid fill">
            <a:extLst>
              <a:ext uri="{FF2B5EF4-FFF2-40B4-BE49-F238E27FC236}">
                <a16:creationId xmlns:a16="http://schemas.microsoft.com/office/drawing/2014/main" id="{A998F6F5-99E9-1F13-3C7D-67A2B121EC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6788" y="4794507"/>
            <a:ext cx="648970" cy="648970"/>
          </a:xfrm>
          <a:prstGeom prst="rect">
            <a:avLst/>
          </a:prstGeom>
        </p:spPr>
      </p:pic>
      <p:pic>
        <p:nvPicPr>
          <p:cNvPr id="13" name="Graphic 12" descr="Checkmark with solid fill">
            <a:extLst>
              <a:ext uri="{FF2B5EF4-FFF2-40B4-BE49-F238E27FC236}">
                <a16:creationId xmlns:a16="http://schemas.microsoft.com/office/drawing/2014/main" id="{23F8DD97-7797-B31D-D8A3-D25A9847D8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635" y="4145537"/>
            <a:ext cx="648970" cy="648970"/>
          </a:xfrm>
          <a:prstGeom prst="rect">
            <a:avLst/>
          </a:prstGeom>
        </p:spPr>
      </p:pic>
      <p:pic>
        <p:nvPicPr>
          <p:cNvPr id="14" name="Graphic 13" descr="Checkmark with solid fill">
            <a:extLst>
              <a:ext uri="{FF2B5EF4-FFF2-40B4-BE49-F238E27FC236}">
                <a16:creationId xmlns:a16="http://schemas.microsoft.com/office/drawing/2014/main" id="{DC7C4889-E5FA-FE21-E3A1-037E722769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06340" y="5736947"/>
            <a:ext cx="648970" cy="648970"/>
          </a:xfrm>
          <a:prstGeom prst="rect">
            <a:avLst/>
          </a:prstGeom>
        </p:spPr>
      </p:pic>
      <p:sp>
        <p:nvSpPr>
          <p:cNvPr id="17" name="Flowchart: Connector 16">
            <a:extLst>
              <a:ext uri="{FF2B5EF4-FFF2-40B4-BE49-F238E27FC236}">
                <a16:creationId xmlns:a16="http://schemas.microsoft.com/office/drawing/2014/main" id="{DAAFD61A-8C1A-2ACE-0B16-5EE359469A97}"/>
              </a:ext>
            </a:extLst>
          </p:cNvPr>
          <p:cNvSpPr/>
          <p:nvPr/>
        </p:nvSpPr>
        <p:spPr>
          <a:xfrm>
            <a:off x="6336126" y="4061880"/>
            <a:ext cx="648971" cy="621915"/>
          </a:xfrm>
          <a:prstGeom prst="flowChartConnector">
            <a:avLst/>
          </a:prstGeom>
          <a:solidFill>
            <a:srgbClr val="FFFF00">
              <a:alpha val="42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0" name="Flowchart: Connector 19">
            <a:extLst>
              <a:ext uri="{FF2B5EF4-FFF2-40B4-BE49-F238E27FC236}">
                <a16:creationId xmlns:a16="http://schemas.microsoft.com/office/drawing/2014/main" id="{0ADF5C05-C489-C776-4161-4DD707ABA8A1}"/>
              </a:ext>
            </a:extLst>
          </p:cNvPr>
          <p:cNvSpPr/>
          <p:nvPr/>
        </p:nvSpPr>
        <p:spPr>
          <a:xfrm>
            <a:off x="4973885" y="4865074"/>
            <a:ext cx="648971" cy="621915"/>
          </a:xfrm>
          <a:prstGeom prst="flowChartConnector">
            <a:avLst/>
          </a:prstGeom>
          <a:solidFill>
            <a:srgbClr val="FFFF00">
              <a:alpha val="42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1" name="Flowchart: Connector 20">
            <a:extLst>
              <a:ext uri="{FF2B5EF4-FFF2-40B4-BE49-F238E27FC236}">
                <a16:creationId xmlns:a16="http://schemas.microsoft.com/office/drawing/2014/main" id="{02DA763E-1A02-4CCE-8D47-A3F14038B43E}"/>
              </a:ext>
            </a:extLst>
          </p:cNvPr>
          <p:cNvSpPr/>
          <p:nvPr/>
        </p:nvSpPr>
        <p:spPr>
          <a:xfrm>
            <a:off x="4380876" y="4243159"/>
            <a:ext cx="648971" cy="621915"/>
          </a:xfrm>
          <a:prstGeom prst="flowChartConnector">
            <a:avLst/>
          </a:prstGeom>
          <a:solidFill>
            <a:srgbClr val="FFFF00">
              <a:alpha val="42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2" name="Flowchart: Connector 21">
            <a:extLst>
              <a:ext uri="{FF2B5EF4-FFF2-40B4-BE49-F238E27FC236}">
                <a16:creationId xmlns:a16="http://schemas.microsoft.com/office/drawing/2014/main" id="{109A3AEE-F408-97D1-8833-6481C80ED7E1}"/>
              </a:ext>
            </a:extLst>
          </p:cNvPr>
          <p:cNvSpPr/>
          <p:nvPr/>
        </p:nvSpPr>
        <p:spPr>
          <a:xfrm>
            <a:off x="3657354" y="3916494"/>
            <a:ext cx="648971" cy="621915"/>
          </a:xfrm>
          <a:prstGeom prst="flowChartConnector">
            <a:avLst/>
          </a:prstGeom>
          <a:solidFill>
            <a:srgbClr val="FFFF00">
              <a:alpha val="42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3" name="Flowchart: Connector 22">
            <a:extLst>
              <a:ext uri="{FF2B5EF4-FFF2-40B4-BE49-F238E27FC236}">
                <a16:creationId xmlns:a16="http://schemas.microsoft.com/office/drawing/2014/main" id="{E58A8678-307E-0B63-9239-9C12E462D84C}"/>
              </a:ext>
            </a:extLst>
          </p:cNvPr>
          <p:cNvSpPr/>
          <p:nvPr/>
        </p:nvSpPr>
        <p:spPr>
          <a:xfrm>
            <a:off x="3837458" y="3283333"/>
            <a:ext cx="648971" cy="621915"/>
          </a:xfrm>
          <a:prstGeom prst="flowChartConnector">
            <a:avLst/>
          </a:prstGeom>
          <a:solidFill>
            <a:srgbClr val="FFFF00">
              <a:alpha val="42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Tree>
    <p:extLst>
      <p:ext uri="{BB962C8B-B14F-4D97-AF65-F5344CB8AC3E}">
        <p14:creationId xmlns:p14="http://schemas.microsoft.com/office/powerpoint/2010/main" val="366675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BE8BF-E12B-F4B8-C59C-D11FDE846EBB}"/>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D7CD1EE-69FA-6507-A33C-A52EF1C4EDFE}"/>
              </a:ext>
            </a:extLst>
          </p:cNvPr>
          <p:cNvSpPr/>
          <p:nvPr/>
        </p:nvSpPr>
        <p:spPr>
          <a:xfrm>
            <a:off x="0" y="2052074"/>
            <a:ext cx="12192000" cy="3903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139D845A-8243-02E4-51E6-0429438B6CE3}"/>
              </a:ext>
            </a:extLst>
          </p:cNvPr>
          <p:cNvSpPr>
            <a:spLocks noGrp="1"/>
          </p:cNvSpPr>
          <p:nvPr>
            <p:ph type="title"/>
          </p:nvPr>
        </p:nvSpPr>
        <p:spPr>
          <a:xfrm>
            <a:off x="724910" y="381489"/>
            <a:ext cx="10001250" cy="825500"/>
          </a:xfrm>
        </p:spPr>
        <p:txBody>
          <a:bodyPr/>
          <a:lstStyle/>
          <a:p>
            <a:r>
              <a:rPr lang="en-US"/>
              <a:t>SNAP time limit</a:t>
            </a:r>
          </a:p>
        </p:txBody>
      </p:sp>
      <p:sp>
        <p:nvSpPr>
          <p:cNvPr id="4" name="Slide Number Placeholder 3">
            <a:extLst>
              <a:ext uri="{FF2B5EF4-FFF2-40B4-BE49-F238E27FC236}">
                <a16:creationId xmlns:a16="http://schemas.microsoft.com/office/drawing/2014/main" id="{D5612A39-4D48-D575-4D41-4CCCB0BD42EA}"/>
              </a:ext>
            </a:extLst>
          </p:cNvPr>
          <p:cNvSpPr>
            <a:spLocks noGrp="1"/>
          </p:cNvSpPr>
          <p:nvPr>
            <p:ph type="sldNum" sz="quarter" idx="10"/>
          </p:nvPr>
        </p:nvSpPr>
        <p:spPr/>
        <p:txBody>
          <a:bodyPr/>
          <a:lstStyle/>
          <a:p>
            <a:fld id="{58339581-759F-43B7-B47D-47F906F0E294}" type="slidenum">
              <a:rPr lang="en-US" smtClean="0"/>
              <a:pPr/>
              <a:t>14</a:t>
            </a:fld>
            <a:endParaRPr lang="en-US"/>
          </a:p>
        </p:txBody>
      </p:sp>
      <p:sp>
        <p:nvSpPr>
          <p:cNvPr id="11" name="TextBox 10">
            <a:extLst>
              <a:ext uri="{FF2B5EF4-FFF2-40B4-BE49-F238E27FC236}">
                <a16:creationId xmlns:a16="http://schemas.microsoft.com/office/drawing/2014/main" id="{2A4C7808-533A-2ABC-1BEB-3743B0086DC6}"/>
              </a:ext>
            </a:extLst>
          </p:cNvPr>
          <p:cNvSpPr txBox="1"/>
          <p:nvPr/>
        </p:nvSpPr>
        <p:spPr>
          <a:xfrm>
            <a:off x="1026689" y="2541335"/>
            <a:ext cx="4571998" cy="2677656"/>
          </a:xfrm>
          <a:prstGeom prst="rect">
            <a:avLst/>
          </a:prstGeom>
          <a:noFill/>
        </p:spPr>
        <p:txBody>
          <a:bodyPr wrap="square" lIns="91440" tIns="45720" rIns="91440" bIns="45720" rtlCol="0" anchor="t">
            <a:spAutoFit/>
          </a:bodyPr>
          <a:lstStyle/>
          <a:p>
            <a:pPr algn="ctr"/>
            <a:r>
              <a:rPr lang="en-US" sz="2800">
                <a:solidFill>
                  <a:schemeClr val="bg1"/>
                </a:solidFill>
              </a:rPr>
              <a:t>If a SNAP participant with </a:t>
            </a:r>
            <a:r>
              <a:rPr lang="en-US" sz="2800" b="1">
                <a:solidFill>
                  <a:schemeClr val="bg1"/>
                </a:solidFill>
              </a:rPr>
              <a:t>ABAWD status</a:t>
            </a:r>
            <a:r>
              <a:rPr lang="en-US" sz="2800">
                <a:solidFill>
                  <a:schemeClr val="bg1"/>
                </a:solidFill>
              </a:rPr>
              <a:t> does not meet  work requirements for </a:t>
            </a:r>
            <a:r>
              <a:rPr lang="en-US" sz="2800" b="1">
                <a:solidFill>
                  <a:schemeClr val="bg1"/>
                </a:solidFill>
              </a:rPr>
              <a:t>three months</a:t>
            </a:r>
            <a:r>
              <a:rPr lang="en-US" sz="2800">
                <a:solidFill>
                  <a:schemeClr val="bg1"/>
                </a:solidFill>
              </a:rPr>
              <a:t>, they will reach the </a:t>
            </a:r>
            <a:r>
              <a:rPr lang="en-US" sz="2800" b="1">
                <a:solidFill>
                  <a:schemeClr val="bg1"/>
                </a:solidFill>
              </a:rPr>
              <a:t> time limit</a:t>
            </a:r>
            <a:r>
              <a:rPr lang="en-US" sz="2800">
                <a:solidFill>
                  <a:schemeClr val="bg1"/>
                </a:solidFill>
              </a:rPr>
              <a:t> and lose SNAP for three years.</a:t>
            </a:r>
          </a:p>
        </p:txBody>
      </p:sp>
      <p:pic>
        <p:nvPicPr>
          <p:cNvPr id="13" name="Graphic 12" descr="Daily calendar with solid fill">
            <a:extLst>
              <a:ext uri="{FF2B5EF4-FFF2-40B4-BE49-F238E27FC236}">
                <a16:creationId xmlns:a16="http://schemas.microsoft.com/office/drawing/2014/main" id="{4B206DB2-0EEE-F47A-02E7-287AD241C7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7263" y="1634858"/>
            <a:ext cx="3990788" cy="3990788"/>
          </a:xfrm>
          <a:prstGeom prst="rect">
            <a:avLst/>
          </a:prstGeom>
        </p:spPr>
      </p:pic>
      <p:pic>
        <p:nvPicPr>
          <p:cNvPr id="15" name="Graphic 14" descr="Stopwatch with solid fill">
            <a:extLst>
              <a:ext uri="{FF2B5EF4-FFF2-40B4-BE49-F238E27FC236}">
                <a16:creationId xmlns:a16="http://schemas.microsoft.com/office/drawing/2014/main" id="{7E9F7A8B-2829-2539-F226-22AC88D502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93314" y="4095607"/>
            <a:ext cx="1436994" cy="1436994"/>
          </a:xfrm>
          <a:prstGeom prst="rect">
            <a:avLst/>
          </a:prstGeom>
        </p:spPr>
      </p:pic>
    </p:spTree>
    <p:extLst>
      <p:ext uri="{BB962C8B-B14F-4D97-AF65-F5344CB8AC3E}">
        <p14:creationId xmlns:p14="http://schemas.microsoft.com/office/powerpoint/2010/main" val="405856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334E2-1611-FAB1-546A-A442FE66A380}"/>
            </a:ext>
          </a:extLst>
        </p:cNvPr>
        <p:cNvGrpSpPr/>
        <p:nvPr/>
      </p:nvGrpSpPr>
      <p:grpSpPr>
        <a:xfrm>
          <a:off x="0" y="0"/>
          <a:ext cx="0" cy="0"/>
          <a:chOff x="0" y="0"/>
          <a:chExt cx="0" cy="0"/>
        </a:xfrm>
      </p:grpSpPr>
      <p:sp>
        <p:nvSpPr>
          <p:cNvPr id="24" name="Arrow: Pentagon 23">
            <a:extLst>
              <a:ext uri="{FF2B5EF4-FFF2-40B4-BE49-F238E27FC236}">
                <a16:creationId xmlns:a16="http://schemas.microsoft.com/office/drawing/2014/main" id="{7C86B8F8-DDF9-35D7-4F37-629CF69ACAFC}"/>
              </a:ext>
            </a:extLst>
          </p:cNvPr>
          <p:cNvSpPr/>
          <p:nvPr/>
        </p:nvSpPr>
        <p:spPr>
          <a:xfrm>
            <a:off x="810847" y="1445478"/>
            <a:ext cx="10900507" cy="14550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5" name="Arrow: Pentagon 24">
            <a:extLst>
              <a:ext uri="{FF2B5EF4-FFF2-40B4-BE49-F238E27FC236}">
                <a16:creationId xmlns:a16="http://schemas.microsoft.com/office/drawing/2014/main" id="{7F57D249-B1C4-F7AB-92EA-52F73CC7944F}"/>
              </a:ext>
            </a:extLst>
          </p:cNvPr>
          <p:cNvSpPr/>
          <p:nvPr/>
        </p:nvSpPr>
        <p:spPr>
          <a:xfrm>
            <a:off x="810847" y="3272960"/>
            <a:ext cx="10900507" cy="1455031"/>
          </a:xfrm>
          <a:prstGeom prst="homePlate">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6" name="Arrow: Pentagon 25">
            <a:extLst>
              <a:ext uri="{FF2B5EF4-FFF2-40B4-BE49-F238E27FC236}">
                <a16:creationId xmlns:a16="http://schemas.microsoft.com/office/drawing/2014/main" id="{568BFDB0-A0F0-A26A-6818-A95CEA9E5F12}"/>
              </a:ext>
            </a:extLst>
          </p:cNvPr>
          <p:cNvSpPr/>
          <p:nvPr/>
        </p:nvSpPr>
        <p:spPr>
          <a:xfrm>
            <a:off x="810846" y="5100442"/>
            <a:ext cx="10900507" cy="145503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cxnSp>
        <p:nvCxnSpPr>
          <p:cNvPr id="3" name="Straight Connector 2">
            <a:extLst>
              <a:ext uri="{FF2B5EF4-FFF2-40B4-BE49-F238E27FC236}">
                <a16:creationId xmlns:a16="http://schemas.microsoft.com/office/drawing/2014/main" id="{7CFACA01-1366-D7E8-A114-964AFEC3800B}"/>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94C5D5A2-91F6-210B-AABA-7E6ACB8E8A93}"/>
              </a:ext>
            </a:extLst>
          </p:cNvPr>
          <p:cNvSpPr>
            <a:spLocks noGrp="1"/>
          </p:cNvSpPr>
          <p:nvPr>
            <p:ph type="title"/>
          </p:nvPr>
        </p:nvSpPr>
        <p:spPr/>
        <p:txBody>
          <a:bodyPr>
            <a:normAutofit/>
          </a:bodyPr>
          <a:lstStyle/>
          <a:p>
            <a:r>
              <a:rPr lang="en-US"/>
              <a:t>Contact ODHS to see if work rules apply</a:t>
            </a:r>
            <a:endParaRPr lang="en-US">
              <a:latin typeface="Noto Sans ExtraBold" panose="020B0502040504020204" pitchFamily="34" charset="0"/>
              <a:cs typeface="Noto Sans ExtraBold" panose="020B0502040504020204" pitchFamily="34" charset="0"/>
            </a:endParaRPr>
          </a:p>
        </p:txBody>
      </p:sp>
      <p:sp>
        <p:nvSpPr>
          <p:cNvPr id="11" name="Content Placeholder 62">
            <a:extLst>
              <a:ext uri="{FF2B5EF4-FFF2-40B4-BE49-F238E27FC236}">
                <a16:creationId xmlns:a16="http://schemas.microsoft.com/office/drawing/2014/main" id="{0ABCBD2F-95C1-5EAF-942E-6CE653481C28}"/>
              </a:ext>
            </a:extLst>
          </p:cNvPr>
          <p:cNvSpPr>
            <a:spLocks noGrp="1"/>
          </p:cNvSpPr>
          <p:nvPr/>
        </p:nvSpPr>
        <p:spPr>
          <a:xfrm>
            <a:off x="3058495" y="3438806"/>
            <a:ext cx="9133505"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3200" b="1" i="0" u="none" strike="noStrike" kern="1200" cap="none" spc="0" normalizeH="0" baseline="0" noProof="0">
                <a:ln>
                  <a:noFill/>
                </a:ln>
                <a:solidFill>
                  <a:srgbClr val="184E49"/>
                </a:solidFill>
                <a:effectLst/>
                <a:uLnTx/>
                <a:uFillTx/>
                <a:latin typeface="Aptos" panose="020B0004020202020204" pitchFamily="34" charset="0"/>
                <a:ea typeface="Noto Sans Bold" panose="020B0502040504020204" pitchFamily="34" charset="0"/>
                <a:cs typeface="Noto Sans Bold" panose="020B0502040504020204" pitchFamily="34" charset="0"/>
              </a:rPr>
              <a:t>Email:</a:t>
            </a:r>
          </a:p>
          <a:p>
            <a:pPr marL="0" marR="0" lvl="0" indent="0"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lang="en-US" sz="3200">
                <a:solidFill>
                  <a:schemeClr val="tx2"/>
                </a:solidFill>
                <a:latin typeface="Aptos" panose="020B0004020202020204" pitchFamily="34" charset="0"/>
                <a:ea typeface="Noto Sans" panose="020B0502040504020204" pitchFamily="34" charset="0"/>
                <a:cs typeface="Noto Sans" panose="020B0502040504020204" pitchFamily="34" charset="0"/>
                <a:hlinkClick r:id="rId3">
                  <a:extLst>
                    <a:ext uri="{A12FA001-AC4F-418D-AE19-62706E023703}">
                      <ahyp:hlinkClr xmlns:ahyp="http://schemas.microsoft.com/office/drawing/2018/hyperlinkcolor" val="tx"/>
                    </a:ext>
                  </a:extLst>
                </a:hlinkClick>
              </a:rPr>
              <a:t>SNAP.ABAWDTeam@odhsoha.oregon.gov</a:t>
            </a:r>
            <a:r>
              <a:rPr lang="en-US" sz="3200">
                <a:solidFill>
                  <a:schemeClr val="tx2"/>
                </a:solidFill>
                <a:latin typeface="Aptos" panose="020B0004020202020204" pitchFamily="34" charset="0"/>
                <a:ea typeface="Noto Sans" panose="020B0502040504020204" pitchFamily="34" charset="0"/>
                <a:cs typeface="Noto Sans" panose="020B0502040504020204" pitchFamily="34" charset="0"/>
              </a:rPr>
              <a:t> </a:t>
            </a:r>
          </a:p>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endParaRPr kumimoji="0" lang="en-US" sz="2000" b="1" i="0" u="none" strike="noStrike" kern="1200" cap="none" spc="0" normalizeH="0" baseline="0" noProof="0">
              <a:ln>
                <a:noFill/>
              </a:ln>
              <a:solidFill>
                <a:srgbClr val="184E49"/>
              </a:solidFill>
              <a:effectLst/>
              <a:uLnTx/>
              <a:uFillTx/>
              <a:latin typeface="Aptos" panose="020B0004020202020204" pitchFamily="34" charset="0"/>
              <a:ea typeface="Noto Sans Bold" panose="020B0502040504020204" pitchFamily="34" charset="0"/>
              <a:cs typeface="Noto Sans Bold" panose="020B0502040504020204" pitchFamily="34" charset="0"/>
            </a:endParaRPr>
          </a:p>
        </p:txBody>
      </p:sp>
      <p:sp>
        <p:nvSpPr>
          <p:cNvPr id="7" name="Slide Number Placeholder 6">
            <a:extLst>
              <a:ext uri="{FF2B5EF4-FFF2-40B4-BE49-F238E27FC236}">
                <a16:creationId xmlns:a16="http://schemas.microsoft.com/office/drawing/2014/main" id="{9C8811CF-BCB6-049B-6744-49621DDA8E83}"/>
              </a:ext>
            </a:extLst>
          </p:cNvPr>
          <p:cNvSpPr>
            <a:spLocks noGrp="1"/>
          </p:cNvSpPr>
          <p:nvPr>
            <p:ph type="sldNum" sz="quarter" idx="10"/>
          </p:nvPr>
        </p:nvSpPr>
        <p:spPr>
          <a:xfrm>
            <a:off x="9783477" y="6554615"/>
            <a:ext cx="2272706" cy="1842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pic>
        <p:nvPicPr>
          <p:cNvPr id="16" name="Graphic 15" descr="Receiver with solid fill">
            <a:extLst>
              <a:ext uri="{FF2B5EF4-FFF2-40B4-BE49-F238E27FC236}">
                <a16:creationId xmlns:a16="http://schemas.microsoft.com/office/drawing/2014/main" id="{D840E0D5-1555-5FD9-86DE-1BACBB4373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7871" y="1579441"/>
            <a:ext cx="1246353" cy="1246353"/>
          </a:xfrm>
          <a:prstGeom prst="rect">
            <a:avLst/>
          </a:prstGeom>
        </p:spPr>
      </p:pic>
      <p:pic>
        <p:nvPicPr>
          <p:cNvPr id="18" name="Graphic 17" descr="Email with solid fill">
            <a:extLst>
              <a:ext uri="{FF2B5EF4-FFF2-40B4-BE49-F238E27FC236}">
                <a16:creationId xmlns:a16="http://schemas.microsoft.com/office/drawing/2014/main" id="{11FA1D33-7366-09CD-F566-90984594DE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97406" y="3436834"/>
            <a:ext cx="1127281" cy="1127281"/>
          </a:xfrm>
          <a:prstGeom prst="rect">
            <a:avLst/>
          </a:prstGeom>
        </p:spPr>
      </p:pic>
      <p:sp>
        <p:nvSpPr>
          <p:cNvPr id="13" name="Content Placeholder 63">
            <a:extLst>
              <a:ext uri="{FF2B5EF4-FFF2-40B4-BE49-F238E27FC236}">
                <a16:creationId xmlns:a16="http://schemas.microsoft.com/office/drawing/2014/main" id="{35809260-E825-2627-AD50-C415C1D13B6D}"/>
              </a:ext>
            </a:extLst>
          </p:cNvPr>
          <p:cNvSpPr>
            <a:spLocks noGrp="1"/>
          </p:cNvSpPr>
          <p:nvPr/>
        </p:nvSpPr>
        <p:spPr>
          <a:xfrm>
            <a:off x="2981198" y="1676376"/>
            <a:ext cx="7059495" cy="164399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3200">
                <a:solidFill>
                  <a:schemeClr val="tx2"/>
                </a:solidFill>
                <a:latin typeface="Aptos" panose="020B0004020202020204" pitchFamily="34" charset="0"/>
              </a:rPr>
              <a:t>Call the ABAWD team:</a:t>
            </a:r>
          </a:p>
          <a:p>
            <a:pPr lvl="0">
              <a:defRPr/>
            </a:pPr>
            <a:r>
              <a:rPr lang="en-US" sz="3200">
                <a:solidFill>
                  <a:schemeClr val="tx2"/>
                </a:solidFill>
                <a:latin typeface="Aptos" panose="020B0004020202020204" pitchFamily="34" charset="0"/>
              </a:rPr>
              <a:t> 1-833-947-1694</a:t>
            </a:r>
            <a:endParaRPr kumimoji="0" lang="en-US" sz="3200" b="0" i="0" u="none" strike="noStrike" kern="1200" cap="none" spc="0" normalizeH="0" baseline="0" noProof="0">
              <a:ln>
                <a:noFill/>
              </a:ln>
              <a:solidFill>
                <a:schemeClr val="tx2"/>
              </a:solidFill>
              <a:effectLst/>
              <a:uLnTx/>
              <a:uFillTx/>
              <a:latin typeface="Aptos" panose="020B0004020202020204" pitchFamily="34" charset="0"/>
              <a:ea typeface="Noto Sans" panose="020B0502040504020204" pitchFamily="34" charset="0"/>
              <a:cs typeface="Noto Sans" panose="020B0502040504020204" pitchFamily="34" charset="0"/>
            </a:endParaRPr>
          </a:p>
        </p:txBody>
      </p:sp>
      <p:pic>
        <p:nvPicPr>
          <p:cNvPr id="20" name="Graphic 19" descr="Cycle with people with solid fill">
            <a:extLst>
              <a:ext uri="{FF2B5EF4-FFF2-40B4-BE49-F238E27FC236}">
                <a16:creationId xmlns:a16="http://schemas.microsoft.com/office/drawing/2014/main" id="{1E9335CA-A497-0565-4063-FBE83A5342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3136" y="5056724"/>
            <a:ext cx="1595820" cy="1595820"/>
          </a:xfrm>
          <a:prstGeom prst="rect">
            <a:avLst/>
          </a:prstGeom>
        </p:spPr>
      </p:pic>
      <p:sp>
        <p:nvSpPr>
          <p:cNvPr id="21" name="TextBox 20">
            <a:extLst>
              <a:ext uri="{FF2B5EF4-FFF2-40B4-BE49-F238E27FC236}">
                <a16:creationId xmlns:a16="http://schemas.microsoft.com/office/drawing/2014/main" id="{77B500A9-9CD3-88B8-516D-525CA3987710}"/>
              </a:ext>
            </a:extLst>
          </p:cNvPr>
          <p:cNvSpPr txBox="1"/>
          <p:nvPr/>
        </p:nvSpPr>
        <p:spPr>
          <a:xfrm>
            <a:off x="2981198" y="5240532"/>
            <a:ext cx="8607912" cy="1077218"/>
          </a:xfrm>
          <a:prstGeom prst="rect">
            <a:avLst/>
          </a:prstGeom>
          <a:noFill/>
        </p:spPr>
        <p:txBody>
          <a:bodyPr wrap="square" rtlCol="0">
            <a:spAutoFit/>
          </a:bodyPr>
          <a:lstStyle/>
          <a:p>
            <a:pPr algn="l"/>
            <a:r>
              <a:rPr lang="en-US" sz="3200" b="1">
                <a:solidFill>
                  <a:schemeClr val="tx2"/>
                </a:solidFill>
              </a:rPr>
              <a:t>ODHS may connect people to: </a:t>
            </a:r>
          </a:p>
          <a:p>
            <a:pPr algn="l"/>
            <a:r>
              <a:rPr lang="en-US" sz="3200" b="1">
                <a:solidFill>
                  <a:schemeClr val="tx2"/>
                </a:solidFill>
              </a:rPr>
              <a:t>Oregon Employment Department</a:t>
            </a:r>
          </a:p>
        </p:txBody>
      </p:sp>
    </p:spTree>
    <p:extLst>
      <p:ext uri="{BB962C8B-B14F-4D97-AF65-F5344CB8AC3E}">
        <p14:creationId xmlns:p14="http://schemas.microsoft.com/office/powerpoint/2010/main" val="397300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F696C-0990-E1D6-AA07-9C266BF56177}"/>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85202B96-F42A-05C8-CB2A-2EECA8B06315}"/>
              </a:ext>
              <a:ext uri="{C183D7F6-B498-43B3-948B-1728B52AA6E4}">
                <adec:decorative xmlns:adec="http://schemas.microsoft.com/office/drawing/2017/decorative" val="1"/>
              </a:ext>
            </a:extLst>
          </p:cNvPr>
          <p:cNvSpPr/>
          <p:nvPr/>
        </p:nvSpPr>
        <p:spPr>
          <a:xfrm>
            <a:off x="-7357" y="5521569"/>
            <a:ext cx="12199357" cy="1336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 name="Title 3">
            <a:extLst>
              <a:ext uri="{FF2B5EF4-FFF2-40B4-BE49-F238E27FC236}">
                <a16:creationId xmlns:a16="http://schemas.microsoft.com/office/drawing/2014/main" id="{596DD1C3-40DB-14B6-D43F-902F00D3A565}"/>
              </a:ext>
            </a:extLst>
          </p:cNvPr>
          <p:cNvSpPr>
            <a:spLocks noGrp="1"/>
          </p:cNvSpPr>
          <p:nvPr>
            <p:ph type="title"/>
          </p:nvPr>
        </p:nvSpPr>
        <p:spPr>
          <a:xfrm>
            <a:off x="635001" y="432290"/>
            <a:ext cx="10925628" cy="825500"/>
          </a:xfrm>
        </p:spPr>
        <p:txBody>
          <a:bodyPr/>
          <a:lstStyle/>
          <a:p>
            <a:r>
              <a:rPr lang="en-US">
                <a:latin typeface="Noto Sans ExtraBold"/>
              </a:rPr>
              <a:t>After an ODHS referral: </a:t>
            </a:r>
            <a:r>
              <a:rPr lang="en-US" b="0">
                <a:latin typeface="Noto Sans ExtraBold"/>
              </a:rPr>
              <a:t>OED offers support for meeting work rules</a:t>
            </a:r>
            <a:endParaRPr lang="en-US" b="0">
              <a:latin typeface="Noto Sans ExtraBold"/>
              <a:ea typeface="Noto Sans ExtraBold"/>
              <a:cs typeface="Noto Sans ExtraBold"/>
            </a:endParaRPr>
          </a:p>
        </p:txBody>
      </p:sp>
      <p:sp>
        <p:nvSpPr>
          <p:cNvPr id="2" name="Slide Number Placeholder 1">
            <a:extLst>
              <a:ext uri="{FF2B5EF4-FFF2-40B4-BE49-F238E27FC236}">
                <a16:creationId xmlns:a16="http://schemas.microsoft.com/office/drawing/2014/main" id="{12448157-AF8C-6165-AE43-9641B82DFA2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6" name="Rectangle 15">
            <a:extLst>
              <a:ext uri="{FF2B5EF4-FFF2-40B4-BE49-F238E27FC236}">
                <a16:creationId xmlns:a16="http://schemas.microsoft.com/office/drawing/2014/main" id="{D55BA688-F7FE-4F1A-37AA-773321C906FE}"/>
              </a:ext>
              <a:ext uri="{C183D7F6-B498-43B3-948B-1728B52AA6E4}">
                <adec:decorative xmlns:adec="http://schemas.microsoft.com/office/drawing/2017/decorative" val="1"/>
              </a:ext>
            </a:extLst>
          </p:cNvPr>
          <p:cNvSpPr/>
          <p:nvPr/>
        </p:nvSpPr>
        <p:spPr>
          <a:xfrm>
            <a:off x="6971793" y="1420804"/>
            <a:ext cx="5220208" cy="41007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5" name="Picture 4" descr="Oregon Employment Department logo">
            <a:extLst>
              <a:ext uri="{FF2B5EF4-FFF2-40B4-BE49-F238E27FC236}">
                <a16:creationId xmlns:a16="http://schemas.microsoft.com/office/drawing/2014/main" id="{39E4F755-DCA1-9B14-A0FD-73F851CA7BC3}"/>
              </a:ext>
            </a:extLst>
          </p:cNvPr>
          <p:cNvPicPr>
            <a:picLocks noChangeAspect="1"/>
          </p:cNvPicPr>
          <p:nvPr/>
        </p:nvPicPr>
        <p:blipFill>
          <a:blip r:embed="rId3"/>
          <a:stretch>
            <a:fillRect/>
          </a:stretch>
        </p:blipFill>
        <p:spPr>
          <a:xfrm>
            <a:off x="8789367" y="4537199"/>
            <a:ext cx="1600879" cy="734995"/>
          </a:xfrm>
          <a:prstGeom prst="rect">
            <a:avLst/>
          </a:prstGeom>
        </p:spPr>
      </p:pic>
      <p:pic>
        <p:nvPicPr>
          <p:cNvPr id="7" name="Picture 6" descr="two people sitting at a table with a flag in the middle">
            <a:extLst>
              <a:ext uri="{FF2B5EF4-FFF2-40B4-BE49-F238E27FC236}">
                <a16:creationId xmlns:a16="http://schemas.microsoft.com/office/drawing/2014/main" id="{C21D4E81-E85E-7DEE-E78F-C4D031B65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253" y="1420804"/>
            <a:ext cx="4483411" cy="4283513"/>
          </a:xfrm>
          <a:prstGeom prst="rect">
            <a:avLst/>
          </a:prstGeom>
        </p:spPr>
      </p:pic>
      <p:sp>
        <p:nvSpPr>
          <p:cNvPr id="9" name="TextBox 8">
            <a:extLst>
              <a:ext uri="{FF2B5EF4-FFF2-40B4-BE49-F238E27FC236}">
                <a16:creationId xmlns:a16="http://schemas.microsoft.com/office/drawing/2014/main" id="{6B8CB33F-3D9B-B826-FC62-30F09BFA0BC0}"/>
              </a:ext>
            </a:extLst>
          </p:cNvPr>
          <p:cNvSpPr txBox="1"/>
          <p:nvPr/>
        </p:nvSpPr>
        <p:spPr>
          <a:xfrm>
            <a:off x="7407266" y="1696529"/>
            <a:ext cx="4349261" cy="2677656"/>
          </a:xfrm>
          <a:prstGeom prst="rect">
            <a:avLst/>
          </a:prstGeom>
          <a:noFill/>
        </p:spPr>
        <p:txBody>
          <a:bodyPr wrap="square" rtlCol="0">
            <a:spAutoFit/>
          </a:bodyPr>
          <a:lstStyle/>
          <a:p>
            <a:pPr algn="ctr"/>
            <a:r>
              <a:rPr lang="en-US" sz="2800" b="1">
                <a:solidFill>
                  <a:schemeClr val="bg1"/>
                </a:solidFill>
              </a:rPr>
              <a:t>An OED Employment Specialist will be assigned to help create a case plan based on the person’s skills and interests. </a:t>
            </a:r>
          </a:p>
        </p:txBody>
      </p:sp>
    </p:spTree>
    <p:extLst>
      <p:ext uri="{BB962C8B-B14F-4D97-AF65-F5344CB8AC3E}">
        <p14:creationId xmlns:p14="http://schemas.microsoft.com/office/powerpoint/2010/main" val="72076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53543-34FE-7760-EE2F-B4C1C03DB532}"/>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C12DA5B9-EB5C-D031-C60A-28A1F3104A2B}"/>
              </a:ext>
              <a:ext uri="{C183D7F6-B498-43B3-948B-1728B52AA6E4}">
                <adec:decorative xmlns:adec="http://schemas.microsoft.com/office/drawing/2017/decorative" val="1"/>
              </a:ext>
            </a:extLst>
          </p:cNvPr>
          <p:cNvSpPr/>
          <p:nvPr/>
        </p:nvSpPr>
        <p:spPr>
          <a:xfrm>
            <a:off x="0" y="2110155"/>
            <a:ext cx="12199357" cy="3975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cxnSp>
        <p:nvCxnSpPr>
          <p:cNvPr id="3" name="Straight Connector 2">
            <a:extLst>
              <a:ext uri="{FF2B5EF4-FFF2-40B4-BE49-F238E27FC236}">
                <a16:creationId xmlns:a16="http://schemas.microsoft.com/office/drawing/2014/main" id="{195B86CC-FD7C-58A6-6FB3-FA96338C2429}"/>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63EE7556-F6A0-ADCA-CE27-EF6A870F6EB4}"/>
              </a:ext>
            </a:extLst>
          </p:cNvPr>
          <p:cNvSpPr>
            <a:spLocks noGrp="1"/>
          </p:cNvSpPr>
          <p:nvPr>
            <p:ph type="title"/>
          </p:nvPr>
        </p:nvSpPr>
        <p:spPr/>
        <p:txBody>
          <a:bodyPr>
            <a:normAutofit/>
          </a:bodyPr>
          <a:lstStyle/>
          <a:p>
            <a:r>
              <a:rPr lang="en-US"/>
              <a:t>What people can do right now</a:t>
            </a:r>
            <a:endParaRPr lang="en-US">
              <a:latin typeface="Noto Sans ExtraBold" panose="020B0502040504020204" pitchFamily="34" charset="0"/>
              <a:cs typeface="Noto Sans ExtraBold" panose="020B0502040504020204" pitchFamily="34" charset="0"/>
            </a:endParaRPr>
          </a:p>
        </p:txBody>
      </p:sp>
      <p:sp>
        <p:nvSpPr>
          <p:cNvPr id="7" name="Slide Number Placeholder 6">
            <a:extLst>
              <a:ext uri="{FF2B5EF4-FFF2-40B4-BE49-F238E27FC236}">
                <a16:creationId xmlns:a16="http://schemas.microsoft.com/office/drawing/2014/main" id="{E495B207-5A32-6382-83E2-B44B3769DF88}"/>
              </a:ext>
            </a:extLst>
          </p:cNvPr>
          <p:cNvSpPr>
            <a:spLocks noGrp="1"/>
          </p:cNvSpPr>
          <p:nvPr>
            <p:ph type="sldNum" sz="quarter" idx="10"/>
          </p:nvPr>
        </p:nvSpPr>
        <p:spPr>
          <a:xfrm>
            <a:off x="9783477" y="6554615"/>
            <a:ext cx="2272706" cy="1842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3" name="Content Placeholder 63">
            <a:extLst>
              <a:ext uri="{FF2B5EF4-FFF2-40B4-BE49-F238E27FC236}">
                <a16:creationId xmlns:a16="http://schemas.microsoft.com/office/drawing/2014/main" id="{47488EE5-36E2-A667-5AD0-38654ABE519D}"/>
              </a:ext>
            </a:extLst>
          </p:cNvPr>
          <p:cNvSpPr>
            <a:spLocks noGrp="1"/>
          </p:cNvSpPr>
          <p:nvPr/>
        </p:nvSpPr>
        <p:spPr>
          <a:xfrm>
            <a:off x="2981198" y="1676376"/>
            <a:ext cx="7059495" cy="164399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endParaRPr kumimoji="0" lang="en-US" sz="3200" b="0" i="0" u="none" strike="noStrike" kern="1200" cap="none" spc="0" normalizeH="0" baseline="0" noProof="0">
              <a:ln>
                <a:noFill/>
              </a:ln>
              <a:solidFill>
                <a:schemeClr val="tx2"/>
              </a:solidFill>
              <a:effectLst/>
              <a:uLnTx/>
              <a:uFillTx/>
              <a:latin typeface="Aptos" panose="020B0004020202020204" pitchFamily="34" charset="0"/>
              <a:ea typeface="Noto Sans" panose="020B0502040504020204" pitchFamily="34" charset="0"/>
              <a:cs typeface="Noto Sans" panose="020B0502040504020204" pitchFamily="34" charset="0"/>
            </a:endParaRPr>
          </a:p>
        </p:txBody>
      </p:sp>
      <p:graphicFrame>
        <p:nvGraphicFramePr>
          <p:cNvPr id="6" name="Diagram 5">
            <a:extLst>
              <a:ext uri="{FF2B5EF4-FFF2-40B4-BE49-F238E27FC236}">
                <a16:creationId xmlns:a16="http://schemas.microsoft.com/office/drawing/2014/main" id="{73882D7E-BC39-9FBA-0C01-66FDE6123000}"/>
              </a:ext>
            </a:extLst>
          </p:cNvPr>
          <p:cNvGraphicFramePr/>
          <p:nvPr>
            <p:extLst>
              <p:ext uri="{D42A27DB-BD31-4B8C-83A1-F6EECF244321}">
                <p14:modId xmlns:p14="http://schemas.microsoft.com/office/powerpoint/2010/main" val="2943698293"/>
              </p:ext>
            </p:extLst>
          </p:nvPr>
        </p:nvGraphicFramePr>
        <p:xfrm>
          <a:off x="1299796" y="1676376"/>
          <a:ext cx="9555773" cy="5062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6F7F918-B10E-EDAE-0D18-4FB3BE03CD60}"/>
              </a:ext>
            </a:extLst>
          </p:cNvPr>
          <p:cNvSpPr txBox="1"/>
          <p:nvPr/>
        </p:nvSpPr>
        <p:spPr>
          <a:xfrm>
            <a:off x="3715158" y="1805756"/>
            <a:ext cx="5160479" cy="830997"/>
          </a:xfrm>
          <a:prstGeom prst="rect">
            <a:avLst/>
          </a:prstGeom>
          <a:noFill/>
        </p:spPr>
        <p:txBody>
          <a:bodyPr wrap="square" rtlCol="0">
            <a:spAutoFit/>
          </a:bodyPr>
          <a:lstStyle/>
          <a:p>
            <a:r>
              <a:rPr lang="en-US" sz="2400">
                <a:solidFill>
                  <a:schemeClr val="bg1"/>
                </a:solidFill>
              </a:rPr>
              <a:t>Make sure ODHS has current phone number and mailing address</a:t>
            </a:r>
          </a:p>
        </p:txBody>
      </p:sp>
      <p:pic>
        <p:nvPicPr>
          <p:cNvPr id="10" name="Graphic 9" descr="Address Book with solid fill">
            <a:extLst>
              <a:ext uri="{FF2B5EF4-FFF2-40B4-BE49-F238E27FC236}">
                <a16:creationId xmlns:a16="http://schemas.microsoft.com/office/drawing/2014/main" id="{90B3821B-F547-DF24-57F7-EB5C37608A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02501" y="1737734"/>
            <a:ext cx="914400" cy="914400"/>
          </a:xfrm>
          <a:prstGeom prst="rect">
            <a:avLst/>
          </a:prstGeom>
        </p:spPr>
      </p:pic>
      <p:pic>
        <p:nvPicPr>
          <p:cNvPr id="14" name="Graphic 13" descr="Mailbox with solid fill">
            <a:extLst>
              <a:ext uri="{FF2B5EF4-FFF2-40B4-BE49-F238E27FC236}">
                <a16:creationId xmlns:a16="http://schemas.microsoft.com/office/drawing/2014/main" id="{8A3A4062-BDCF-D80A-4886-7C9C5F22A5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90883" y="2971800"/>
            <a:ext cx="914400" cy="914400"/>
          </a:xfrm>
          <a:prstGeom prst="rect">
            <a:avLst/>
          </a:prstGeom>
        </p:spPr>
      </p:pic>
      <p:pic>
        <p:nvPicPr>
          <p:cNvPr id="17" name="Graphic 16" descr="Questions with solid fill">
            <a:extLst>
              <a:ext uri="{FF2B5EF4-FFF2-40B4-BE49-F238E27FC236}">
                <a16:creationId xmlns:a16="http://schemas.microsoft.com/office/drawing/2014/main" id="{D0290019-26E4-405C-8978-F5A0EEB2640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55714" y="4355586"/>
            <a:ext cx="914400" cy="914400"/>
          </a:xfrm>
          <a:prstGeom prst="rect">
            <a:avLst/>
          </a:prstGeom>
        </p:spPr>
      </p:pic>
      <p:pic>
        <p:nvPicPr>
          <p:cNvPr id="22" name="Graphic 21" descr="Internet with solid fill">
            <a:extLst>
              <a:ext uri="{FF2B5EF4-FFF2-40B4-BE49-F238E27FC236}">
                <a16:creationId xmlns:a16="http://schemas.microsoft.com/office/drawing/2014/main" id="{60FAB4F9-0865-BB85-39E1-19CC67E93E0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90883" y="5651010"/>
            <a:ext cx="914400" cy="914400"/>
          </a:xfrm>
          <a:prstGeom prst="rect">
            <a:avLst/>
          </a:prstGeom>
        </p:spPr>
      </p:pic>
    </p:spTree>
    <p:extLst>
      <p:ext uri="{BB962C8B-B14F-4D97-AF65-F5344CB8AC3E}">
        <p14:creationId xmlns:p14="http://schemas.microsoft.com/office/powerpoint/2010/main" val="185122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DC9CC-885F-DAC9-051E-5CD709687F75}"/>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AADA37F7-E42B-769A-350F-4BB8EE7932AF}"/>
              </a:ext>
            </a:extLst>
          </p:cNvPr>
          <p:cNvSpPr/>
          <p:nvPr/>
        </p:nvSpPr>
        <p:spPr>
          <a:xfrm>
            <a:off x="5878817" y="3412036"/>
            <a:ext cx="6313183" cy="234749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9" name="Arrow: Right 8">
            <a:extLst>
              <a:ext uri="{FF2B5EF4-FFF2-40B4-BE49-F238E27FC236}">
                <a16:creationId xmlns:a16="http://schemas.microsoft.com/office/drawing/2014/main" id="{BF5F82B0-64AA-20E4-1D05-4DAA3145D2CF}"/>
              </a:ext>
            </a:extLst>
          </p:cNvPr>
          <p:cNvSpPr/>
          <p:nvPr/>
        </p:nvSpPr>
        <p:spPr>
          <a:xfrm>
            <a:off x="6725488" y="4188487"/>
            <a:ext cx="1543050" cy="8255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60" name="Slide Number Placeholder 5">
            <a:extLst>
              <a:ext uri="{FF2B5EF4-FFF2-40B4-BE49-F238E27FC236}">
                <a16:creationId xmlns:a16="http://schemas.microsoft.com/office/drawing/2014/main" id="{D5C15C76-AC75-8579-227D-2CA561448586}"/>
              </a:ext>
            </a:extLst>
          </p:cNvPr>
          <p:cNvSpPr>
            <a:spLocks noGrp="1"/>
          </p:cNvSpPr>
          <p:nvPr>
            <p:ph type="sldNum" sz="quarter" idx="12"/>
          </p:nvPr>
        </p:nvSpPr>
        <p:spPr>
          <a:xfrm>
            <a:off x="10476810" y="6578723"/>
            <a:ext cx="1537644" cy="1809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srgbClr val="2E3192"/>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2D2A30"/>
              </a:solidFill>
              <a:effectLst/>
              <a:uLnTx/>
              <a:uFillTx/>
              <a:latin typeface="Arial"/>
              <a:ea typeface="+mn-ea"/>
              <a:cs typeface="+mn-cs"/>
            </a:endParaRPr>
          </a:p>
        </p:txBody>
      </p:sp>
      <p:sp>
        <p:nvSpPr>
          <p:cNvPr id="6" name="Title 5">
            <a:extLst>
              <a:ext uri="{FF2B5EF4-FFF2-40B4-BE49-F238E27FC236}">
                <a16:creationId xmlns:a16="http://schemas.microsoft.com/office/drawing/2014/main" id="{27387BAC-E708-84AE-762F-8A32C7F7AE2C}"/>
              </a:ext>
            </a:extLst>
          </p:cNvPr>
          <p:cNvSpPr>
            <a:spLocks noGrp="1"/>
          </p:cNvSpPr>
          <p:nvPr>
            <p:ph type="title"/>
          </p:nvPr>
        </p:nvSpPr>
        <p:spPr>
          <a:xfrm>
            <a:off x="637767" y="537657"/>
            <a:ext cx="11060982" cy="1147265"/>
          </a:xfrm>
        </p:spPr>
        <p:txBody>
          <a:bodyPr/>
          <a:lstStyle/>
          <a:p>
            <a:pPr>
              <a:spcBef>
                <a:spcPts val="600"/>
              </a:spcBef>
              <a:spcAft>
                <a:spcPts val="600"/>
              </a:spcAft>
            </a:pPr>
            <a:br>
              <a:rPr lang="en-US" b="0"/>
            </a:br>
            <a:br>
              <a:rPr lang="en-US" b="0"/>
            </a:br>
            <a:br>
              <a:rPr lang="en-US" b="0"/>
            </a:br>
            <a:r>
              <a:rPr lang="en-US">
                <a:latin typeface="Noto Sans ExtraBold"/>
                <a:ea typeface="Noto Sans ExtraBold"/>
                <a:cs typeface="Noto Sans ExtraBold"/>
              </a:rPr>
              <a:t>Non-citizen SNAP eligibility</a:t>
            </a:r>
            <a:br>
              <a:rPr lang="en-US" b="0"/>
            </a:br>
            <a:endParaRPr lang="en-US" b="0"/>
          </a:p>
        </p:txBody>
      </p:sp>
      <p:graphicFrame>
        <p:nvGraphicFramePr>
          <p:cNvPr id="4" name="Table 3">
            <a:extLst>
              <a:ext uri="{FF2B5EF4-FFF2-40B4-BE49-F238E27FC236}">
                <a16:creationId xmlns:a16="http://schemas.microsoft.com/office/drawing/2014/main" id="{4802C10E-3D88-31BC-2D4D-54AF1413C3F6}"/>
              </a:ext>
            </a:extLst>
          </p:cNvPr>
          <p:cNvGraphicFramePr>
            <a:graphicFrameLocks noGrp="1"/>
          </p:cNvGraphicFramePr>
          <p:nvPr>
            <p:extLst>
              <p:ext uri="{D42A27DB-BD31-4B8C-83A1-F6EECF244321}">
                <p14:modId xmlns:p14="http://schemas.microsoft.com/office/powerpoint/2010/main" val="3364469384"/>
              </p:ext>
            </p:extLst>
          </p:nvPr>
        </p:nvGraphicFramePr>
        <p:xfrm>
          <a:off x="0" y="1651758"/>
          <a:ext cx="7518400" cy="5206241"/>
        </p:xfrm>
        <a:graphic>
          <a:graphicData uri="http://schemas.openxmlformats.org/drawingml/2006/table">
            <a:tbl>
              <a:tblPr/>
              <a:tblGrid>
                <a:gridCol w="1704622">
                  <a:extLst>
                    <a:ext uri="{9D8B030D-6E8A-4147-A177-3AD203B41FA5}">
                      <a16:colId xmlns:a16="http://schemas.microsoft.com/office/drawing/2014/main" val="2521971760"/>
                    </a:ext>
                  </a:extLst>
                </a:gridCol>
                <a:gridCol w="5813778">
                  <a:extLst>
                    <a:ext uri="{9D8B030D-6E8A-4147-A177-3AD203B41FA5}">
                      <a16:colId xmlns:a16="http://schemas.microsoft.com/office/drawing/2014/main" val="3646178762"/>
                    </a:ext>
                  </a:extLst>
                </a:gridCol>
              </a:tblGrid>
              <a:tr h="1036069">
                <a:tc>
                  <a:txBody>
                    <a:bodyPr/>
                    <a:lstStyle/>
                    <a:p>
                      <a:pPr algn="ctr" rtl="0" fontAlgn="base"/>
                      <a:r>
                        <a:rPr lang="en-US" sz="1600" b="1" i="0">
                          <a:solidFill>
                            <a:schemeClr val="bg1"/>
                          </a:solidFill>
                          <a:effectLst/>
                          <a:latin typeface="Noto Sans"/>
                          <a:ea typeface="Noto Sans"/>
                          <a:cs typeface="Noto Sans"/>
                        </a:rPr>
                        <a:t>Effective ate</a:t>
                      </a:r>
                    </a:p>
                  </a:txBody>
                  <a:tcPr anchor="ctr">
                    <a:lnL w="12700"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base"/>
                      <a:r>
                        <a:rPr lang="en-US" sz="1600" b="1" i="0">
                          <a:solidFill>
                            <a:schemeClr val="bg1"/>
                          </a:solidFill>
                          <a:effectLst/>
                          <a:latin typeface="Noto Sans"/>
                          <a:ea typeface="Noto Sans"/>
                          <a:cs typeface="Noto Sans"/>
                        </a:rPr>
                        <a:t>Description</a:t>
                      </a:r>
                      <a:r>
                        <a:rPr lang="en-US" sz="1600" b="0" i="0">
                          <a:solidFill>
                            <a:schemeClr val="bg1"/>
                          </a:solidFill>
                          <a:effectLst/>
                          <a:latin typeface="Noto Sans"/>
                          <a:ea typeface="Noto Sans"/>
                          <a:cs typeface="Noto Sans"/>
                        </a:rPr>
                        <a:t> </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66356925"/>
                  </a:ext>
                </a:extLst>
              </a:tr>
              <a:tr h="4170172">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b="1" i="0">
                          <a:solidFill>
                            <a:schemeClr val="tx2"/>
                          </a:solidFill>
                          <a:effectLst/>
                          <a:latin typeface="Noto Sans"/>
                          <a:ea typeface="Noto Sans"/>
                          <a:cs typeface="Noto Sans"/>
                        </a:rPr>
                        <a:t>July 4, 2025</a:t>
                      </a:r>
                      <a:endParaRPr lang="en-US" sz="1800" b="1"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US" sz="10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8F9"/>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84E49"/>
                          </a:solidFill>
                          <a:effectLst/>
                          <a:uLnTx/>
                          <a:uFillTx/>
                          <a:latin typeface="Noto Sans"/>
                          <a:ea typeface="Noto Sans"/>
                          <a:cs typeface="Noto Sans"/>
                        </a:rPr>
                        <a:t>Non-citizen SNAP eligibility</a:t>
                      </a:r>
                      <a:r>
                        <a:rPr kumimoji="0" lang="en-US" sz="2400" b="0" i="0" u="none" strike="noStrike" kern="1200" cap="none" spc="0" normalizeH="0" baseline="0" noProof="0">
                          <a:ln>
                            <a:noFill/>
                          </a:ln>
                          <a:solidFill>
                            <a:srgbClr val="184E49"/>
                          </a:solidFill>
                          <a:effectLst/>
                          <a:uLnTx/>
                          <a:uFillTx/>
                          <a:latin typeface="Noto Sans"/>
                          <a:ea typeface="Noto Sans"/>
                          <a:cs typeface="Noto Sans"/>
                        </a:rPr>
                        <a:t>: Limits eligibility to U.S. citizens or nationals, Lawful Permanent Residents, certain Cuban and Haitian entrants, and Compact of Free Association (COFA) citizens.   </a:t>
                      </a:r>
                    </a:p>
                    <a:p>
                      <a:pPr algn="l" rtl="0" fontAlgn="base"/>
                      <a:endParaRPr lang="en-US" sz="18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8F9"/>
                    </a:solidFill>
                  </a:tcPr>
                </a:tc>
                <a:extLst>
                  <a:ext uri="{0D108BD9-81ED-4DB2-BD59-A6C34878D82A}">
                    <a16:rowId xmlns:a16="http://schemas.microsoft.com/office/drawing/2014/main" val="997119358"/>
                  </a:ext>
                </a:extLst>
              </a:tr>
            </a:tbl>
          </a:graphicData>
        </a:graphic>
      </p:graphicFrame>
      <p:sp>
        <p:nvSpPr>
          <p:cNvPr id="12" name="Rectangle 11">
            <a:extLst>
              <a:ext uri="{FF2B5EF4-FFF2-40B4-BE49-F238E27FC236}">
                <a16:creationId xmlns:a16="http://schemas.microsoft.com/office/drawing/2014/main" id="{1E780490-C646-58A7-F7B3-05781E7ECEEF}"/>
              </a:ext>
            </a:extLst>
          </p:cNvPr>
          <p:cNvSpPr/>
          <p:nvPr/>
        </p:nvSpPr>
        <p:spPr>
          <a:xfrm>
            <a:off x="0" y="1529789"/>
            <a:ext cx="12192000" cy="11604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3" name="TextBox 12">
            <a:extLst>
              <a:ext uri="{FF2B5EF4-FFF2-40B4-BE49-F238E27FC236}">
                <a16:creationId xmlns:a16="http://schemas.microsoft.com/office/drawing/2014/main" id="{3E48E98B-DB4B-426E-5E55-E8CCAF90384B}"/>
              </a:ext>
            </a:extLst>
          </p:cNvPr>
          <p:cNvSpPr txBox="1"/>
          <p:nvPr/>
        </p:nvSpPr>
        <p:spPr>
          <a:xfrm>
            <a:off x="0" y="1668626"/>
            <a:ext cx="206772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Effective date</a:t>
            </a:r>
          </a:p>
        </p:txBody>
      </p:sp>
      <p:sp>
        <p:nvSpPr>
          <p:cNvPr id="14" name="TextBox 13">
            <a:extLst>
              <a:ext uri="{FF2B5EF4-FFF2-40B4-BE49-F238E27FC236}">
                <a16:creationId xmlns:a16="http://schemas.microsoft.com/office/drawing/2014/main" id="{D2DFD122-500B-1097-EC88-AED9F410B426}"/>
              </a:ext>
            </a:extLst>
          </p:cNvPr>
          <p:cNvSpPr txBox="1"/>
          <p:nvPr/>
        </p:nvSpPr>
        <p:spPr>
          <a:xfrm>
            <a:off x="3541935" y="1760135"/>
            <a:ext cx="233688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Description </a:t>
            </a:r>
          </a:p>
        </p:txBody>
      </p:sp>
      <p:sp>
        <p:nvSpPr>
          <p:cNvPr id="15" name="TextBox 14">
            <a:extLst>
              <a:ext uri="{FF2B5EF4-FFF2-40B4-BE49-F238E27FC236}">
                <a16:creationId xmlns:a16="http://schemas.microsoft.com/office/drawing/2014/main" id="{6BD06EAD-AA20-8207-26CD-7B4EF41F51AA}"/>
              </a:ext>
            </a:extLst>
          </p:cNvPr>
          <p:cNvSpPr txBox="1"/>
          <p:nvPr/>
        </p:nvSpPr>
        <p:spPr>
          <a:xfrm>
            <a:off x="7486248" y="1668626"/>
            <a:ext cx="4394456"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Estimated population </a:t>
            </a:r>
            <a:b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impact</a:t>
            </a:r>
          </a:p>
        </p:txBody>
      </p:sp>
      <p:pic>
        <p:nvPicPr>
          <p:cNvPr id="17" name="Picture 16" descr="A picture containing text&#10;&#10;Description automatically generated">
            <a:extLst>
              <a:ext uri="{FF2B5EF4-FFF2-40B4-BE49-F238E27FC236}">
                <a16:creationId xmlns:a16="http://schemas.microsoft.com/office/drawing/2014/main" id="{75F185BA-A49F-6C18-B596-C0E989856FFB}"/>
              </a:ext>
            </a:extLst>
          </p:cNvPr>
          <p:cNvPicPr>
            <a:picLocks noChangeAspect="1"/>
          </p:cNvPicPr>
          <p:nvPr/>
        </p:nvPicPr>
        <p:blipFill rotWithShape="1">
          <a:blip r:embed="rId3">
            <a:extLst>
              <a:ext uri="{28A0092B-C50C-407E-A947-70E740481C1C}">
                <a14:useLocalDpi xmlns:a14="http://schemas.microsoft.com/office/drawing/2010/main" val="0"/>
              </a:ext>
            </a:extLst>
          </a:blip>
          <a:srcRect l="35833" t="3457" r="54815" b="75074"/>
          <a:stretch/>
        </p:blipFill>
        <p:spPr>
          <a:xfrm>
            <a:off x="10209950" y="5121510"/>
            <a:ext cx="1321374" cy="1706332"/>
          </a:xfrm>
          <a:prstGeom prst="rect">
            <a:avLst/>
          </a:prstGeom>
        </p:spPr>
      </p:pic>
      <p:sp>
        <p:nvSpPr>
          <p:cNvPr id="19" name="TextBox 18">
            <a:extLst>
              <a:ext uri="{FF2B5EF4-FFF2-40B4-BE49-F238E27FC236}">
                <a16:creationId xmlns:a16="http://schemas.microsoft.com/office/drawing/2014/main" id="{6BEB98E5-800B-5329-43E4-EC3AC7C55D9D}"/>
              </a:ext>
            </a:extLst>
          </p:cNvPr>
          <p:cNvSpPr txBox="1"/>
          <p:nvPr/>
        </p:nvSpPr>
        <p:spPr>
          <a:xfrm>
            <a:off x="8268538" y="3864621"/>
            <a:ext cx="3612166" cy="1538883"/>
          </a:xfrm>
          <a:prstGeom prst="rect">
            <a:avLst/>
          </a:prstGeom>
          <a:noFill/>
        </p:spPr>
        <p:txBody>
          <a:bodyPr wrap="square">
            <a:spAutoFit/>
          </a:bodyPr>
          <a:lstStyle/>
          <a:p>
            <a:pPr lvl="0" fontAlgn="base">
              <a:defRPr/>
            </a:pPr>
            <a:r>
              <a:rPr lang="en-US" sz="2400" b="1">
                <a:solidFill>
                  <a:schemeClr val="tx2"/>
                </a:solidFill>
                <a:latin typeface="Noto Sans"/>
                <a:ea typeface="Noto Sans"/>
                <a:cs typeface="Noto Sans"/>
              </a:rPr>
              <a:t>~</a:t>
            </a:r>
            <a:r>
              <a:rPr lang="en-US" sz="2200" b="1">
                <a:solidFill>
                  <a:schemeClr val="tx2"/>
                </a:solidFill>
                <a:latin typeface="Noto Sans"/>
                <a:ea typeface="Noto Sans"/>
                <a:cs typeface="Noto Sans"/>
              </a:rPr>
              <a:t>3,000 lawfully present individuals</a:t>
            </a:r>
            <a:r>
              <a:rPr lang="en-US" sz="2200">
                <a:solidFill>
                  <a:schemeClr val="tx2"/>
                </a:solidFill>
                <a:latin typeface="Noto Sans"/>
                <a:ea typeface="Noto Sans"/>
                <a:cs typeface="Noto Sans"/>
              </a:rPr>
              <a:t>, </a:t>
            </a:r>
            <a:r>
              <a:rPr lang="en-US" sz="1600">
                <a:solidFill>
                  <a:schemeClr val="tx2"/>
                </a:solidFill>
                <a:latin typeface="Noto Sans"/>
                <a:ea typeface="Noto Sans"/>
                <a:cs typeface="Noto Sans"/>
              </a:rPr>
              <a:t>including refugees, asylees and other conditionally allowed individuals, will lose benefits. </a:t>
            </a:r>
          </a:p>
        </p:txBody>
      </p:sp>
    </p:spTree>
    <p:extLst>
      <p:ext uri="{BB962C8B-B14F-4D97-AF65-F5344CB8AC3E}">
        <p14:creationId xmlns:p14="http://schemas.microsoft.com/office/powerpoint/2010/main" val="43752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71A435-ADF9-FF4D-28F4-10ED85F9DF55}"/>
              </a:ext>
            </a:extLst>
          </p:cNvPr>
          <p:cNvSpPr/>
          <p:nvPr/>
        </p:nvSpPr>
        <p:spPr>
          <a:xfrm>
            <a:off x="0" y="1793631"/>
            <a:ext cx="12192000" cy="42985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4EDD7745-9092-3F39-D8C3-253AD25D8F51}"/>
              </a:ext>
            </a:extLst>
          </p:cNvPr>
          <p:cNvSpPr>
            <a:spLocks noGrp="1"/>
          </p:cNvSpPr>
          <p:nvPr>
            <p:ph type="title"/>
          </p:nvPr>
        </p:nvSpPr>
        <p:spPr/>
        <p:txBody>
          <a:bodyPr/>
          <a:lstStyle/>
          <a:p>
            <a:r>
              <a:rPr lang="en-US"/>
              <a:t>Non-citizens eligible for SNAP</a:t>
            </a:r>
          </a:p>
        </p:txBody>
      </p:sp>
      <p:sp>
        <p:nvSpPr>
          <p:cNvPr id="5" name="Slide Number Placeholder 4">
            <a:extLst>
              <a:ext uri="{FF2B5EF4-FFF2-40B4-BE49-F238E27FC236}">
                <a16:creationId xmlns:a16="http://schemas.microsoft.com/office/drawing/2014/main" id="{19646CEA-533C-C2F6-728D-737450990D4D}"/>
              </a:ext>
            </a:extLst>
          </p:cNvPr>
          <p:cNvSpPr>
            <a:spLocks noGrp="1"/>
          </p:cNvSpPr>
          <p:nvPr>
            <p:ph type="sldNum" sz="quarter" idx="10"/>
          </p:nvPr>
        </p:nvSpPr>
        <p:spPr/>
        <p:txBody>
          <a:bodyPr/>
          <a:lstStyle/>
          <a:p>
            <a:fld id="{58339581-759F-43B7-B47D-47F906F0E294}" type="slidenum">
              <a:rPr lang="en-US" smtClean="0"/>
              <a:pPr/>
              <a:t>19</a:t>
            </a:fld>
            <a:endParaRPr lang="en-US"/>
          </a:p>
        </p:txBody>
      </p:sp>
      <p:sp>
        <p:nvSpPr>
          <p:cNvPr id="7" name="TextBox 6">
            <a:extLst>
              <a:ext uri="{FF2B5EF4-FFF2-40B4-BE49-F238E27FC236}">
                <a16:creationId xmlns:a16="http://schemas.microsoft.com/office/drawing/2014/main" id="{311D203E-46C6-8977-06EA-507017DBD6DB}"/>
              </a:ext>
            </a:extLst>
          </p:cNvPr>
          <p:cNvSpPr txBox="1"/>
          <p:nvPr/>
        </p:nvSpPr>
        <p:spPr>
          <a:xfrm>
            <a:off x="4795132" y="3142374"/>
            <a:ext cx="6698664" cy="1938992"/>
          </a:xfrm>
          <a:prstGeom prst="rect">
            <a:avLst/>
          </a:prstGeom>
          <a:noFill/>
          <a:effectLst>
            <a:glow rad="63500">
              <a:schemeClr val="accent1">
                <a:satMod val="175000"/>
                <a:alpha val="40000"/>
              </a:schemeClr>
            </a:glow>
          </a:effectLst>
        </p:spPr>
        <p:txBody>
          <a:bodyPr wrap="square">
            <a:spAutoFit/>
          </a:bodyPr>
          <a:lstStyle/>
          <a:p>
            <a:pPr marL="457200" indent="-457200">
              <a:buFont typeface="Wingdings" panose="05000000000000000000" pitchFamily="2" charset="2"/>
              <a:buChar char="ü"/>
            </a:pPr>
            <a:r>
              <a:rPr lang="en-US" sz="4000">
                <a:solidFill>
                  <a:schemeClr val="tx2"/>
                </a:solidFill>
              </a:rPr>
              <a:t>Non-citizen U.S. nationals</a:t>
            </a:r>
          </a:p>
          <a:p>
            <a:pPr marL="457200" indent="-457200">
              <a:buFont typeface="Wingdings" panose="05000000000000000000" pitchFamily="2" charset="2"/>
              <a:buChar char="ü"/>
            </a:pPr>
            <a:r>
              <a:rPr lang="en-US" sz="4000">
                <a:solidFill>
                  <a:schemeClr val="tx2"/>
                </a:solidFill>
              </a:rPr>
              <a:t>Cuban and Haitian Entrants</a:t>
            </a:r>
          </a:p>
          <a:p>
            <a:pPr marL="457200" indent="-457200">
              <a:buFont typeface="Wingdings" panose="05000000000000000000" pitchFamily="2" charset="2"/>
              <a:buChar char="ü"/>
            </a:pPr>
            <a:r>
              <a:rPr lang="en-US" sz="4000">
                <a:solidFill>
                  <a:schemeClr val="tx2"/>
                </a:solidFill>
              </a:rPr>
              <a:t>COFA Citizens</a:t>
            </a:r>
          </a:p>
        </p:txBody>
      </p:sp>
      <p:pic>
        <p:nvPicPr>
          <p:cNvPr id="11" name="Graphic 10" descr="Grocery bag with solid fill">
            <a:extLst>
              <a:ext uri="{FF2B5EF4-FFF2-40B4-BE49-F238E27FC236}">
                <a16:creationId xmlns:a16="http://schemas.microsoft.com/office/drawing/2014/main" id="{AA18AA88-BEAC-472A-3554-011821BE3A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407" y="1735412"/>
            <a:ext cx="4274114" cy="4274114"/>
          </a:xfrm>
          <a:prstGeom prst="rect">
            <a:avLst/>
          </a:prstGeom>
        </p:spPr>
      </p:pic>
      <p:sp>
        <p:nvSpPr>
          <p:cNvPr id="12" name="TextBox 11">
            <a:extLst>
              <a:ext uri="{FF2B5EF4-FFF2-40B4-BE49-F238E27FC236}">
                <a16:creationId xmlns:a16="http://schemas.microsoft.com/office/drawing/2014/main" id="{056D4FA7-449F-FCD5-FC8C-30B9918D7FB6}"/>
              </a:ext>
            </a:extLst>
          </p:cNvPr>
          <p:cNvSpPr txBox="1"/>
          <p:nvPr/>
        </p:nvSpPr>
        <p:spPr>
          <a:xfrm>
            <a:off x="317501" y="1427636"/>
            <a:ext cx="11556999" cy="615553"/>
          </a:xfrm>
          <a:prstGeom prst="rect">
            <a:avLst/>
          </a:prstGeom>
          <a:noFill/>
        </p:spPr>
        <p:txBody>
          <a:bodyPr wrap="square" rtlCol="0">
            <a:spAutoFit/>
          </a:bodyPr>
          <a:lstStyle/>
          <a:p>
            <a:r>
              <a:rPr lang="en-US" sz="1600" b="1">
                <a:solidFill>
                  <a:schemeClr val="accent6">
                    <a:lumMod val="10000"/>
                  </a:schemeClr>
                </a:solidFill>
              </a:rPr>
              <a:t>Eligible immediately, with no waiting period, if they meet all other SNAP financial and non-financial eligibility requirements.</a:t>
            </a:r>
          </a:p>
          <a:p>
            <a:endParaRPr lang="en-US"/>
          </a:p>
        </p:txBody>
      </p:sp>
      <p:sp>
        <p:nvSpPr>
          <p:cNvPr id="13" name="TextBox 12">
            <a:extLst>
              <a:ext uri="{FF2B5EF4-FFF2-40B4-BE49-F238E27FC236}">
                <a16:creationId xmlns:a16="http://schemas.microsoft.com/office/drawing/2014/main" id="{B4B260B5-E4CC-3D48-617A-6E77F7FFFEE8}"/>
              </a:ext>
            </a:extLst>
          </p:cNvPr>
          <p:cNvSpPr txBox="1"/>
          <p:nvPr/>
        </p:nvSpPr>
        <p:spPr>
          <a:xfrm>
            <a:off x="154948" y="6317302"/>
            <a:ext cx="5941052" cy="615553"/>
          </a:xfrm>
          <a:prstGeom prst="rect">
            <a:avLst/>
          </a:prstGeom>
          <a:noFill/>
        </p:spPr>
        <p:txBody>
          <a:bodyPr wrap="square" rtlCol="0">
            <a:spAutoFit/>
          </a:bodyPr>
          <a:lstStyle/>
          <a:p>
            <a:r>
              <a:rPr lang="en-US" sz="1400">
                <a:solidFill>
                  <a:schemeClr val="accent6">
                    <a:lumMod val="10000"/>
                  </a:schemeClr>
                </a:solidFill>
              </a:rPr>
              <a:t>Source: USDA FNS at https://www.fns.usda.gov/snap/obbb-alien-eligibility</a:t>
            </a:r>
          </a:p>
          <a:p>
            <a:pPr algn="l"/>
            <a:endParaRPr lang="en-US" sz="2000" err="1"/>
          </a:p>
        </p:txBody>
      </p:sp>
    </p:spTree>
    <p:extLst>
      <p:ext uri="{BB962C8B-B14F-4D97-AF65-F5344CB8AC3E}">
        <p14:creationId xmlns:p14="http://schemas.microsoft.com/office/powerpoint/2010/main" val="420979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E50AF-8EC3-21AC-4C79-BAC8E67BB92D}"/>
              </a:ext>
              <a:ext uri="{C183D7F6-B498-43B3-948B-1728B52AA6E4}">
                <adec:decorative xmlns:adec="http://schemas.microsoft.com/office/drawing/2017/decorative" val="1"/>
              </a:ext>
            </a:extLst>
          </p:cNvPr>
          <p:cNvSpPr/>
          <p:nvPr/>
        </p:nvSpPr>
        <p:spPr>
          <a:xfrm flipV="1">
            <a:off x="0" y="5004838"/>
            <a:ext cx="12192000" cy="1876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17" name="Rectangle 16">
            <a:extLst>
              <a:ext uri="{FF2B5EF4-FFF2-40B4-BE49-F238E27FC236}">
                <a16:creationId xmlns:a16="http://schemas.microsoft.com/office/drawing/2014/main" id="{F3E72860-18DF-B231-C581-82F99C2D6E00}"/>
              </a:ext>
              <a:ext uri="{C183D7F6-B498-43B3-948B-1728B52AA6E4}">
                <adec:decorative xmlns:adec="http://schemas.microsoft.com/office/drawing/2017/decorative" val="1"/>
              </a:ext>
            </a:extLst>
          </p:cNvPr>
          <p:cNvSpPr/>
          <p:nvPr/>
        </p:nvSpPr>
        <p:spPr>
          <a:xfrm>
            <a:off x="5195645" y="3665943"/>
            <a:ext cx="6540166" cy="1018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18" name="Rectangle 17">
            <a:extLst>
              <a:ext uri="{FF2B5EF4-FFF2-40B4-BE49-F238E27FC236}">
                <a16:creationId xmlns:a16="http://schemas.microsoft.com/office/drawing/2014/main" id="{D4823215-B096-6242-65CD-47C3E910DFBA}"/>
              </a:ext>
              <a:ext uri="{C183D7F6-B498-43B3-948B-1728B52AA6E4}">
                <adec:decorative xmlns:adec="http://schemas.microsoft.com/office/drawing/2017/decorative" val="1"/>
              </a:ext>
            </a:extLst>
          </p:cNvPr>
          <p:cNvSpPr/>
          <p:nvPr/>
        </p:nvSpPr>
        <p:spPr>
          <a:xfrm>
            <a:off x="5195645" y="4863894"/>
            <a:ext cx="6540166" cy="1018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 name="Rectangle 3">
            <a:extLst>
              <a:ext uri="{FF2B5EF4-FFF2-40B4-BE49-F238E27FC236}">
                <a16:creationId xmlns:a16="http://schemas.microsoft.com/office/drawing/2014/main" id="{989F312A-15E2-41A4-A4F1-B9084009E1AF}"/>
              </a:ext>
              <a:ext uri="{C183D7F6-B498-43B3-948B-1728B52AA6E4}">
                <adec:decorative xmlns:adec="http://schemas.microsoft.com/office/drawing/2017/decorative" val="1"/>
              </a:ext>
            </a:extLst>
          </p:cNvPr>
          <p:cNvSpPr/>
          <p:nvPr/>
        </p:nvSpPr>
        <p:spPr>
          <a:xfrm>
            <a:off x="5195647" y="2462784"/>
            <a:ext cx="6540166" cy="1018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cxnSp>
        <p:nvCxnSpPr>
          <p:cNvPr id="10" name="Straight Connector 9">
            <a:extLst>
              <a:ext uri="{FF2B5EF4-FFF2-40B4-BE49-F238E27FC236}">
                <a16:creationId xmlns:a16="http://schemas.microsoft.com/office/drawing/2014/main" id="{7E0DD97A-FC13-6B74-B6E9-C72DB85DFE73}"/>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662AF103-AF48-1E47-A20A-B2D8A74D8A89}"/>
              </a:ext>
            </a:extLst>
          </p:cNvPr>
          <p:cNvSpPr txBox="1">
            <a:spLocks noGrp="1"/>
          </p:cNvSpPr>
          <p:nvPr>
            <p:ph type="title" idx="4294967295"/>
          </p:nvPr>
        </p:nvSpPr>
        <p:spPr>
          <a:xfrm>
            <a:off x="661444" y="424786"/>
            <a:ext cx="10916465" cy="825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300" b="1" kern="1200" cap="none" spc="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US" sz="3300"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rPr>
              <a:t>1 in 6 </a:t>
            </a:r>
            <a:r>
              <a:rPr lang="en-US">
                <a:solidFill>
                  <a:srgbClr val="2E3192"/>
                </a:solidFill>
              </a:rPr>
              <a:t>people in </a:t>
            </a:r>
            <a:r>
              <a:rPr kumimoji="0" lang="en-US" sz="3300"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rPr>
              <a:t>Oregon participate in SNAP</a:t>
            </a:r>
          </a:p>
        </p:txBody>
      </p:sp>
      <p:pic>
        <p:nvPicPr>
          <p:cNvPr id="7" name="Picture 6">
            <a:extLst>
              <a:ext uri="{FF2B5EF4-FFF2-40B4-BE49-F238E27FC236}">
                <a16:creationId xmlns:a16="http://schemas.microsoft.com/office/drawing/2014/main" id="{61E6B1F2-737E-CBDE-6F39-86961CDDCA4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6194" r="67477" b="86615"/>
          <a:stretch/>
        </p:blipFill>
        <p:spPr>
          <a:xfrm>
            <a:off x="538534" y="3007298"/>
            <a:ext cx="2675443" cy="546738"/>
          </a:xfrm>
          <a:prstGeom prst="rect">
            <a:avLst/>
          </a:prstGeom>
        </p:spPr>
      </p:pic>
      <p:sp>
        <p:nvSpPr>
          <p:cNvPr id="12" name="TextBox 11">
            <a:extLst>
              <a:ext uri="{FF2B5EF4-FFF2-40B4-BE49-F238E27FC236}">
                <a16:creationId xmlns:a16="http://schemas.microsoft.com/office/drawing/2014/main" id="{315C523A-861F-96FA-CC9B-28EE89C13D1D}"/>
              </a:ext>
            </a:extLst>
          </p:cNvPr>
          <p:cNvSpPr txBox="1"/>
          <p:nvPr/>
        </p:nvSpPr>
        <p:spPr>
          <a:xfrm>
            <a:off x="586231" y="1747670"/>
            <a:ext cx="249701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Percentage of households receiving SNAP</a:t>
            </a:r>
            <a:b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19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by county </a:t>
            </a:r>
          </a:p>
        </p:txBody>
      </p:sp>
      <p:sp>
        <p:nvSpPr>
          <p:cNvPr id="13" name="TextBox 12">
            <a:extLst>
              <a:ext uri="{FF2B5EF4-FFF2-40B4-BE49-F238E27FC236}">
                <a16:creationId xmlns:a16="http://schemas.microsoft.com/office/drawing/2014/main" id="{0C2EF68A-E465-E3D9-E59F-9BDA49B8412F}"/>
              </a:ext>
            </a:extLst>
          </p:cNvPr>
          <p:cNvSpPr txBox="1"/>
          <p:nvPr/>
        </p:nvSpPr>
        <p:spPr>
          <a:xfrm>
            <a:off x="661444" y="5596799"/>
            <a:ext cx="208338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Map graphic based on American Community Survey 5-Year data (2017-2021) as presented by the </a:t>
            </a: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hlinkClick r:id="rId4">
                  <a:extLst>
                    <a:ext uri="{A12FA001-AC4F-418D-AE19-62706E023703}">
                      <ahyp:hlinkClr xmlns:ahyp="http://schemas.microsoft.com/office/drawing/2018/hyperlinkcolor" val="tx"/>
                    </a:ext>
                  </a:extLst>
                </a:hlinkClick>
              </a:rPr>
              <a:t>Food Research &amp; Action Center</a:t>
            </a:r>
            <a:r>
              <a:rPr kumimoji="0" lang="en-US" sz="12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rPr>
              <a:t>.</a:t>
            </a:r>
          </a:p>
        </p:txBody>
      </p:sp>
      <p:sp>
        <p:nvSpPr>
          <p:cNvPr id="8" name="TextBox 7">
            <a:extLst>
              <a:ext uri="{FF2B5EF4-FFF2-40B4-BE49-F238E27FC236}">
                <a16:creationId xmlns:a16="http://schemas.microsoft.com/office/drawing/2014/main" id="{AB96ED40-2EF9-7A0B-4BE2-12DBEC57F67C}"/>
              </a:ext>
            </a:extLst>
          </p:cNvPr>
          <p:cNvSpPr txBox="1"/>
          <p:nvPr/>
        </p:nvSpPr>
        <p:spPr>
          <a:xfrm>
            <a:off x="9379343" y="2591542"/>
            <a:ext cx="24970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757,000 </a:t>
            </a: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individuals*</a:t>
            </a:r>
          </a:p>
        </p:txBody>
      </p:sp>
      <p:pic>
        <p:nvPicPr>
          <p:cNvPr id="11" name="Picture 10">
            <a:extLst>
              <a:ext uri="{FF2B5EF4-FFF2-40B4-BE49-F238E27FC236}">
                <a16:creationId xmlns:a16="http://schemas.microsoft.com/office/drawing/2014/main" id="{40939A21-E683-1C64-2F55-723173E535C1}"/>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13693" b="7745"/>
          <a:stretch/>
        </p:blipFill>
        <p:spPr>
          <a:xfrm>
            <a:off x="2449492" y="1409068"/>
            <a:ext cx="7070394" cy="5133500"/>
          </a:xfrm>
          <a:prstGeom prst="rect">
            <a:avLst/>
          </a:prstGeom>
        </p:spPr>
      </p:pic>
      <p:sp>
        <p:nvSpPr>
          <p:cNvPr id="14" name="Slide Number Placeholder 13">
            <a:extLst>
              <a:ext uri="{FF2B5EF4-FFF2-40B4-BE49-F238E27FC236}">
                <a16:creationId xmlns:a16="http://schemas.microsoft.com/office/drawing/2014/main" id="{0C8069E4-137A-1C3D-0819-D87A0C5DCC53}"/>
              </a:ext>
            </a:extLst>
          </p:cNvPr>
          <p:cNvSpPr>
            <a:spLocks noGrp="1"/>
          </p:cNvSpPr>
          <p:nvPr>
            <p:ph type="sldNum" sz="quarter" idx="10"/>
          </p:nvPr>
        </p:nvSpPr>
        <p:spPr>
          <a:xfrm>
            <a:off x="9696682" y="6470731"/>
            <a:ext cx="2272706" cy="1842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3" name="TextBox 2">
            <a:extLst>
              <a:ext uri="{FF2B5EF4-FFF2-40B4-BE49-F238E27FC236}">
                <a16:creationId xmlns:a16="http://schemas.microsoft.com/office/drawing/2014/main" id="{FB53A25E-7E5D-2566-994F-C752011A054E}"/>
              </a:ext>
            </a:extLst>
          </p:cNvPr>
          <p:cNvSpPr txBox="1"/>
          <p:nvPr/>
        </p:nvSpPr>
        <p:spPr>
          <a:xfrm>
            <a:off x="9379343" y="3758753"/>
            <a:ext cx="22391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76,343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Age 60+*</a:t>
            </a:r>
            <a:endParaRPr kumimoji="0" lang="en-US" sz="20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2B41EA21-1E65-E8C2-CEF5-B9696C110DB4}"/>
              </a:ext>
            </a:extLst>
          </p:cNvPr>
          <p:cNvSpPr txBox="1"/>
          <p:nvPr/>
        </p:nvSpPr>
        <p:spPr>
          <a:xfrm>
            <a:off x="9312712" y="4989609"/>
            <a:ext cx="249701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47,786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have a disability**</a:t>
            </a:r>
            <a:endParaRPr kumimoji="0" lang="en-US" sz="2000" b="0" i="0" u="none" strike="noStrike" kern="1200" cap="none" spc="0" normalizeH="0" baseline="0" noProof="0">
              <a:ln>
                <a:noFill/>
              </a:ln>
              <a:solidFill>
                <a:srgbClr val="2E3192"/>
              </a:solidFill>
              <a:effectLst/>
              <a:uLnTx/>
              <a:uFillTx/>
              <a:latin typeface="Aptos"/>
              <a:ea typeface="+mn-ea"/>
              <a:cs typeface="+mn-cs"/>
            </a:endParaRPr>
          </a:p>
        </p:txBody>
      </p:sp>
      <p:sp>
        <p:nvSpPr>
          <p:cNvPr id="15" name="TextBox 14">
            <a:extLst>
              <a:ext uri="{FF2B5EF4-FFF2-40B4-BE49-F238E27FC236}">
                <a16:creationId xmlns:a16="http://schemas.microsoft.com/office/drawing/2014/main" id="{1A60C63C-BC19-6E35-D0F5-3C32A791DBB6}"/>
              </a:ext>
            </a:extLst>
          </p:cNvPr>
          <p:cNvSpPr txBox="1"/>
          <p:nvPr/>
        </p:nvSpPr>
        <p:spPr>
          <a:xfrm>
            <a:off x="9128760" y="5930294"/>
            <a:ext cx="260705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*Based on ODHS caseload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**As defined by Food and Nutrition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E3192"/>
              </a:solidFill>
              <a:effectLst/>
              <a:uLnTx/>
              <a:uFillTx/>
              <a:latin typeface="Aptos"/>
              <a:ea typeface="+mn-ea"/>
              <a:cs typeface="+mn-cs"/>
            </a:endParaRPr>
          </a:p>
        </p:txBody>
      </p:sp>
    </p:spTree>
    <p:extLst>
      <p:ext uri="{BB962C8B-B14F-4D97-AF65-F5344CB8AC3E}">
        <p14:creationId xmlns:p14="http://schemas.microsoft.com/office/powerpoint/2010/main" val="187572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D7918-069A-0F87-030F-265F0B357B1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C95F28F-5AD8-4619-97C5-5B80E7C5215E}"/>
              </a:ext>
            </a:extLst>
          </p:cNvPr>
          <p:cNvSpPr/>
          <p:nvPr/>
        </p:nvSpPr>
        <p:spPr>
          <a:xfrm>
            <a:off x="0" y="1793631"/>
            <a:ext cx="12192000" cy="429856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21A58A30-A73C-8F7C-FCCC-7849F92D2E88}"/>
              </a:ext>
            </a:extLst>
          </p:cNvPr>
          <p:cNvSpPr>
            <a:spLocks noGrp="1"/>
          </p:cNvSpPr>
          <p:nvPr>
            <p:ph type="title"/>
          </p:nvPr>
        </p:nvSpPr>
        <p:spPr/>
        <p:txBody>
          <a:bodyPr/>
          <a:lstStyle/>
          <a:p>
            <a:r>
              <a:rPr lang="en-US"/>
              <a:t>Non-citizens eligible for SNAP with conditions</a:t>
            </a:r>
          </a:p>
        </p:txBody>
      </p:sp>
      <p:sp>
        <p:nvSpPr>
          <p:cNvPr id="5" name="Slide Number Placeholder 4">
            <a:extLst>
              <a:ext uri="{FF2B5EF4-FFF2-40B4-BE49-F238E27FC236}">
                <a16:creationId xmlns:a16="http://schemas.microsoft.com/office/drawing/2014/main" id="{6B66D508-3B1B-D13E-5260-F70ABCE1D0E3}"/>
              </a:ext>
            </a:extLst>
          </p:cNvPr>
          <p:cNvSpPr>
            <a:spLocks noGrp="1"/>
          </p:cNvSpPr>
          <p:nvPr>
            <p:ph type="sldNum" sz="quarter" idx="10"/>
          </p:nvPr>
        </p:nvSpPr>
        <p:spPr/>
        <p:txBody>
          <a:bodyPr/>
          <a:lstStyle/>
          <a:p>
            <a:fld id="{58339581-759F-43B7-B47D-47F906F0E294}" type="slidenum">
              <a:rPr lang="en-US" smtClean="0"/>
              <a:pPr/>
              <a:t>20</a:t>
            </a:fld>
            <a:endParaRPr lang="en-US"/>
          </a:p>
        </p:txBody>
      </p:sp>
      <p:sp>
        <p:nvSpPr>
          <p:cNvPr id="7" name="TextBox 6">
            <a:extLst>
              <a:ext uri="{FF2B5EF4-FFF2-40B4-BE49-F238E27FC236}">
                <a16:creationId xmlns:a16="http://schemas.microsoft.com/office/drawing/2014/main" id="{DB9EF6DC-A69C-2972-0133-B05C89C88B09}"/>
              </a:ext>
            </a:extLst>
          </p:cNvPr>
          <p:cNvSpPr txBox="1"/>
          <p:nvPr/>
        </p:nvSpPr>
        <p:spPr>
          <a:xfrm>
            <a:off x="635001" y="2121879"/>
            <a:ext cx="7267067" cy="3970318"/>
          </a:xfrm>
          <a:prstGeom prst="rect">
            <a:avLst/>
          </a:prstGeom>
          <a:noFill/>
        </p:spPr>
        <p:txBody>
          <a:bodyPr wrap="square">
            <a:spAutoFit/>
          </a:bodyPr>
          <a:lstStyle/>
          <a:p>
            <a:pPr algn="ctr"/>
            <a:r>
              <a:rPr lang="en-US" sz="2800" b="1">
                <a:solidFill>
                  <a:schemeClr val="accent6">
                    <a:lumMod val="10000"/>
                  </a:schemeClr>
                </a:solidFill>
              </a:rPr>
              <a:t>Lawful Permanent Residents (LPR)</a:t>
            </a:r>
          </a:p>
          <a:p>
            <a:pPr algn="ctr"/>
            <a:r>
              <a:rPr lang="en-US" sz="2800" b="1">
                <a:solidFill>
                  <a:schemeClr val="accent6">
                    <a:lumMod val="10000"/>
                  </a:schemeClr>
                </a:solidFill>
              </a:rPr>
              <a:t>also known as Green Card holders.</a:t>
            </a:r>
          </a:p>
          <a:p>
            <a:pPr algn="ctr"/>
            <a:endParaRPr lang="en-US" sz="2800">
              <a:solidFill>
                <a:schemeClr val="accent6">
                  <a:lumMod val="10000"/>
                </a:schemeClr>
              </a:solidFill>
            </a:endParaRPr>
          </a:p>
          <a:p>
            <a:pPr algn="ctr"/>
            <a:r>
              <a:rPr lang="en-US" sz="2800">
                <a:solidFill>
                  <a:srgbClr val="1B1B1B"/>
                </a:solidFill>
              </a:rPr>
              <a:t>Eligible after a five-year waiting period if they meet all other SNAP financial and non-financial eligibility requirements.</a:t>
            </a:r>
          </a:p>
          <a:p>
            <a:pPr algn="ctr"/>
            <a:endParaRPr lang="en-US" sz="2800">
              <a:solidFill>
                <a:srgbClr val="1B1B1B"/>
              </a:solidFill>
            </a:endParaRPr>
          </a:p>
          <a:p>
            <a:pPr algn="ctr"/>
            <a:r>
              <a:rPr lang="en-US" sz="2800" b="1">
                <a:solidFill>
                  <a:srgbClr val="1B1B1B"/>
                </a:solidFill>
              </a:rPr>
              <a:t>There are exceptions…</a:t>
            </a:r>
          </a:p>
          <a:p>
            <a:pPr marL="457200" indent="-457200">
              <a:buFont typeface="Arial" panose="020B0604020202020204" pitchFamily="34" charset="0"/>
              <a:buChar char="•"/>
            </a:pPr>
            <a:endParaRPr lang="en-US" sz="2800">
              <a:solidFill>
                <a:schemeClr val="accent6">
                  <a:lumMod val="10000"/>
                </a:schemeClr>
              </a:solidFill>
            </a:endParaRPr>
          </a:p>
        </p:txBody>
      </p:sp>
      <p:pic>
        <p:nvPicPr>
          <p:cNvPr id="11" name="Graphic 10" descr="Grocery bag with solid fill">
            <a:extLst>
              <a:ext uri="{FF2B5EF4-FFF2-40B4-BE49-F238E27FC236}">
                <a16:creationId xmlns:a16="http://schemas.microsoft.com/office/drawing/2014/main" id="{CBFA960A-59C4-28CB-E99B-EA154B72FA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4156" y="1884472"/>
            <a:ext cx="3631301" cy="3631301"/>
          </a:xfrm>
          <a:prstGeom prst="rect">
            <a:avLst/>
          </a:prstGeom>
        </p:spPr>
      </p:pic>
    </p:spTree>
    <p:extLst>
      <p:ext uri="{BB962C8B-B14F-4D97-AF65-F5344CB8AC3E}">
        <p14:creationId xmlns:p14="http://schemas.microsoft.com/office/powerpoint/2010/main" val="85375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9D355F-1D47-2128-4443-70DB4FA36A82}"/>
              </a:ext>
            </a:extLst>
          </p:cNvPr>
          <p:cNvSpPr/>
          <p:nvPr/>
        </p:nvSpPr>
        <p:spPr>
          <a:xfrm>
            <a:off x="5776742" y="1383323"/>
            <a:ext cx="6415257" cy="50287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8A62D9D0-A230-3EFE-14DC-64326B311267}"/>
              </a:ext>
            </a:extLst>
          </p:cNvPr>
          <p:cNvSpPr>
            <a:spLocks noGrp="1"/>
          </p:cNvSpPr>
          <p:nvPr>
            <p:ph type="title"/>
          </p:nvPr>
        </p:nvSpPr>
        <p:spPr/>
        <p:txBody>
          <a:bodyPr/>
          <a:lstStyle/>
          <a:p>
            <a:r>
              <a:rPr lang="en-US">
                <a:latin typeface="Noto Sans ExtraBold"/>
              </a:rPr>
              <a:t>Some LPRs may not need a 5-year waiting period </a:t>
            </a:r>
          </a:p>
        </p:txBody>
      </p:sp>
      <p:sp>
        <p:nvSpPr>
          <p:cNvPr id="5" name="Slide Number Placeholder 4">
            <a:extLst>
              <a:ext uri="{FF2B5EF4-FFF2-40B4-BE49-F238E27FC236}">
                <a16:creationId xmlns:a16="http://schemas.microsoft.com/office/drawing/2014/main" id="{80C1558B-605D-C9D3-03CA-41948C873A9D}"/>
              </a:ext>
            </a:extLst>
          </p:cNvPr>
          <p:cNvSpPr>
            <a:spLocks noGrp="1"/>
          </p:cNvSpPr>
          <p:nvPr>
            <p:ph type="sldNum" sz="quarter" idx="10"/>
          </p:nvPr>
        </p:nvSpPr>
        <p:spPr/>
        <p:txBody>
          <a:bodyPr/>
          <a:lstStyle/>
          <a:p>
            <a:fld id="{58339581-759F-43B7-B47D-47F906F0E294}" type="slidenum">
              <a:rPr lang="en-US" smtClean="0"/>
              <a:pPr/>
              <a:t>21</a:t>
            </a:fld>
            <a:endParaRPr lang="en-US"/>
          </a:p>
        </p:txBody>
      </p:sp>
      <p:sp>
        <p:nvSpPr>
          <p:cNvPr id="6" name="TextBox 5">
            <a:extLst>
              <a:ext uri="{FF2B5EF4-FFF2-40B4-BE49-F238E27FC236}">
                <a16:creationId xmlns:a16="http://schemas.microsoft.com/office/drawing/2014/main" id="{6F9CF7D5-3835-6ADB-7727-9BDD3D261781}"/>
              </a:ext>
            </a:extLst>
          </p:cNvPr>
          <p:cNvSpPr txBox="1"/>
          <p:nvPr/>
        </p:nvSpPr>
        <p:spPr>
          <a:xfrm>
            <a:off x="6096000" y="1703135"/>
            <a:ext cx="5756031" cy="4708981"/>
          </a:xfrm>
          <a:prstGeom prst="rect">
            <a:avLst/>
          </a:prstGeom>
          <a:noFill/>
        </p:spPr>
        <p:txBody>
          <a:bodyPr wrap="square" rtlCol="0">
            <a:spAutoFit/>
          </a:bodyPr>
          <a:lstStyle/>
          <a:p>
            <a:r>
              <a:rPr lang="en-US" sz="2000" b="1">
                <a:solidFill>
                  <a:srgbClr val="1B1B1B"/>
                </a:solidFill>
              </a:rPr>
              <a:t>LPRs may still be eligible for SNAP without a waiting period if they meet one or more of the following conditions:</a:t>
            </a:r>
          </a:p>
          <a:p>
            <a:pPr marL="742950" lvl="1" indent="-285750">
              <a:buFont typeface="Arial" panose="020B0604020202020204" pitchFamily="34" charset="0"/>
              <a:buChar char="•"/>
            </a:pPr>
            <a:r>
              <a:rPr lang="en-US" sz="2000">
                <a:solidFill>
                  <a:srgbClr val="1B1B1B"/>
                </a:solidFill>
              </a:rPr>
              <a:t>Are under 18 years old</a:t>
            </a:r>
          </a:p>
          <a:p>
            <a:pPr marL="742950" lvl="1" indent="-285750">
              <a:buFont typeface="Arial" panose="020B0604020202020204" pitchFamily="34" charset="0"/>
              <a:buChar char="•"/>
            </a:pPr>
            <a:r>
              <a:rPr lang="en-US" sz="2000">
                <a:solidFill>
                  <a:srgbClr val="1B1B1B"/>
                </a:solidFill>
              </a:rPr>
              <a:t>Have 40 qualifying work quarters</a:t>
            </a:r>
          </a:p>
          <a:p>
            <a:pPr marL="742950" lvl="1" indent="-285750">
              <a:buFont typeface="Arial" panose="020B0604020202020204" pitchFamily="34" charset="0"/>
              <a:buChar char="•"/>
            </a:pPr>
            <a:r>
              <a:rPr lang="en-US" sz="2000">
                <a:solidFill>
                  <a:srgbClr val="1B1B1B"/>
                </a:solidFill>
              </a:rPr>
              <a:t>Are blind or disabled</a:t>
            </a:r>
          </a:p>
          <a:p>
            <a:pPr marL="742950" lvl="1" indent="-285750">
              <a:buFont typeface="Arial" panose="020B0604020202020204" pitchFamily="34" charset="0"/>
              <a:buChar char="•"/>
            </a:pPr>
            <a:r>
              <a:rPr lang="en-US" sz="2000">
                <a:solidFill>
                  <a:srgbClr val="1B1B1B"/>
                </a:solidFill>
              </a:rPr>
              <a:t>Were lawfully residing in the U.S. and 65 or older on August 22, 1996</a:t>
            </a:r>
          </a:p>
          <a:p>
            <a:pPr marL="742950" lvl="1" indent="-285750">
              <a:buFont typeface="Arial" panose="020B0604020202020204" pitchFamily="34" charset="0"/>
              <a:buChar char="•"/>
            </a:pPr>
            <a:r>
              <a:rPr lang="en-US" sz="2000">
                <a:solidFill>
                  <a:srgbClr val="1B1B1B"/>
                </a:solidFill>
              </a:rPr>
              <a:t>Have a U.S. military connection</a:t>
            </a:r>
          </a:p>
          <a:p>
            <a:pPr marL="742950" lvl="1" indent="-285750">
              <a:buFont typeface="Arial" panose="020B0604020202020204" pitchFamily="34" charset="0"/>
              <a:buChar char="•"/>
            </a:pPr>
            <a:r>
              <a:rPr lang="en-US" sz="2000">
                <a:solidFill>
                  <a:srgbClr val="1B1B1B"/>
                </a:solidFill>
              </a:rPr>
              <a:t>Are admitted to the United States as an Amerasian immigrant</a:t>
            </a:r>
          </a:p>
          <a:p>
            <a:pPr marL="742950" lvl="1" indent="-285750">
              <a:buFont typeface="Arial" panose="020B0604020202020204" pitchFamily="34" charset="0"/>
              <a:buChar char="•"/>
            </a:pPr>
            <a:r>
              <a:rPr lang="en-US" sz="2000">
                <a:solidFill>
                  <a:srgbClr val="1B1B1B"/>
                </a:solidFill>
              </a:rPr>
              <a:t>Are an American Indian born abroad</a:t>
            </a:r>
          </a:p>
          <a:p>
            <a:pPr marL="742950" lvl="1" indent="-285750">
              <a:buFont typeface="Arial" panose="020B0604020202020204" pitchFamily="34" charset="0"/>
              <a:buChar char="•"/>
            </a:pPr>
            <a:r>
              <a:rPr lang="en-US" sz="2000">
                <a:solidFill>
                  <a:srgbClr val="1B1B1B"/>
                </a:solidFill>
              </a:rPr>
              <a:t>Certain Hmong or Highland Laotian tribal members</a:t>
            </a:r>
            <a:endParaRPr lang="en-US" sz="2000"/>
          </a:p>
          <a:p>
            <a:pPr algn="l"/>
            <a:endParaRPr lang="en-US" sz="2000"/>
          </a:p>
        </p:txBody>
      </p:sp>
      <p:pic>
        <p:nvPicPr>
          <p:cNvPr id="10" name="Graphic 9" descr="Stopwatch 75% with solid fill">
            <a:extLst>
              <a:ext uri="{FF2B5EF4-FFF2-40B4-BE49-F238E27FC236}">
                <a16:creationId xmlns:a16="http://schemas.microsoft.com/office/drawing/2014/main" id="{3318D192-2E0D-73D0-0989-55071DCF6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226" y="1605416"/>
            <a:ext cx="4584605" cy="4584605"/>
          </a:xfrm>
          <a:prstGeom prst="rect">
            <a:avLst/>
          </a:prstGeom>
        </p:spPr>
      </p:pic>
    </p:spTree>
    <p:extLst>
      <p:ext uri="{BB962C8B-B14F-4D97-AF65-F5344CB8AC3E}">
        <p14:creationId xmlns:p14="http://schemas.microsoft.com/office/powerpoint/2010/main" val="112713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FBB43F5-DE81-48E1-1245-CB64F04F58F0}"/>
              </a:ext>
            </a:extLst>
          </p:cNvPr>
          <p:cNvSpPr/>
          <p:nvPr/>
        </p:nvSpPr>
        <p:spPr>
          <a:xfrm>
            <a:off x="0" y="3039638"/>
            <a:ext cx="12192000" cy="34310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8C279035-BD0E-B898-55E2-4338ACE9DB99}"/>
              </a:ext>
            </a:extLst>
          </p:cNvPr>
          <p:cNvSpPr>
            <a:spLocks noGrp="1"/>
          </p:cNvSpPr>
          <p:nvPr>
            <p:ph type="title"/>
          </p:nvPr>
        </p:nvSpPr>
        <p:spPr>
          <a:xfrm>
            <a:off x="592471" y="244098"/>
            <a:ext cx="10001250" cy="825500"/>
          </a:xfrm>
        </p:spPr>
        <p:txBody>
          <a:bodyPr/>
          <a:lstStyle/>
          <a:p>
            <a:r>
              <a:rPr lang="en-US">
                <a:latin typeface="Noto Sans ExtraBold"/>
              </a:rPr>
              <a:t>May 2025: </a:t>
            </a:r>
            <a:r>
              <a:rPr lang="en-US" b="0">
                <a:latin typeface="Noto Sans ExtraBold"/>
              </a:rPr>
              <a:t>USDA orders states to share personal data on people applying for and receiving SNAP</a:t>
            </a:r>
            <a:endParaRPr lang="en-US" b="0"/>
          </a:p>
        </p:txBody>
      </p:sp>
      <p:sp>
        <p:nvSpPr>
          <p:cNvPr id="4" name="Slide Number Placeholder 3">
            <a:extLst>
              <a:ext uri="{FF2B5EF4-FFF2-40B4-BE49-F238E27FC236}">
                <a16:creationId xmlns:a16="http://schemas.microsoft.com/office/drawing/2014/main" id="{90E4487C-F9E8-1916-F3B5-6D198BCA0A3A}"/>
              </a:ext>
            </a:extLst>
          </p:cNvPr>
          <p:cNvSpPr>
            <a:spLocks noGrp="1"/>
          </p:cNvSpPr>
          <p:nvPr>
            <p:ph type="sldNum" sz="quarter" idx="10"/>
          </p:nvPr>
        </p:nvSpPr>
        <p:spPr/>
        <p:txBody>
          <a:bodyPr/>
          <a:lstStyle/>
          <a:p>
            <a:fld id="{58339581-759F-43B7-B47D-47F906F0E294}" type="slidenum">
              <a:rPr lang="en-US" smtClean="0"/>
              <a:pPr/>
              <a:t>22</a:t>
            </a:fld>
            <a:endParaRPr lang="en-US"/>
          </a:p>
        </p:txBody>
      </p:sp>
      <p:pic>
        <p:nvPicPr>
          <p:cNvPr id="5" name="Picture 4" descr="an image of four different colored arrows on a white background">
            <a:extLst>
              <a:ext uri="{FF2B5EF4-FFF2-40B4-BE49-F238E27FC236}">
                <a16:creationId xmlns:a16="http://schemas.microsoft.com/office/drawing/2014/main" id="{8357AFDE-5726-8C9F-7866-23CB62AD1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25344"/>
            <a:ext cx="11862513" cy="4149600"/>
          </a:xfrm>
          <a:prstGeom prst="rect">
            <a:avLst/>
          </a:prstGeom>
        </p:spPr>
      </p:pic>
      <p:sp>
        <p:nvSpPr>
          <p:cNvPr id="6" name="TextBox 5">
            <a:extLst>
              <a:ext uri="{FF2B5EF4-FFF2-40B4-BE49-F238E27FC236}">
                <a16:creationId xmlns:a16="http://schemas.microsoft.com/office/drawing/2014/main" id="{44AAEFCD-8431-7709-3981-454DD649D434}"/>
              </a:ext>
            </a:extLst>
          </p:cNvPr>
          <p:cNvSpPr txBox="1"/>
          <p:nvPr/>
        </p:nvSpPr>
        <p:spPr>
          <a:xfrm>
            <a:off x="763953" y="2401651"/>
            <a:ext cx="1686169" cy="400110"/>
          </a:xfrm>
          <a:prstGeom prst="rect">
            <a:avLst/>
          </a:prstGeom>
          <a:noFill/>
        </p:spPr>
        <p:txBody>
          <a:bodyPr wrap="square" rtlCol="0">
            <a:spAutoFit/>
          </a:bodyPr>
          <a:lstStyle/>
          <a:p>
            <a:pPr algn="l"/>
            <a:r>
              <a:rPr lang="en-US" sz="2000" b="1">
                <a:solidFill>
                  <a:schemeClr val="bg1"/>
                </a:solidFill>
              </a:rPr>
              <a:t>July  28, 2025</a:t>
            </a:r>
          </a:p>
        </p:txBody>
      </p:sp>
      <p:sp>
        <p:nvSpPr>
          <p:cNvPr id="7" name="TextBox 6">
            <a:extLst>
              <a:ext uri="{FF2B5EF4-FFF2-40B4-BE49-F238E27FC236}">
                <a16:creationId xmlns:a16="http://schemas.microsoft.com/office/drawing/2014/main" id="{5A9D7078-3A20-2CE4-A202-F356CD953BD5}"/>
              </a:ext>
            </a:extLst>
          </p:cNvPr>
          <p:cNvSpPr txBox="1"/>
          <p:nvPr/>
        </p:nvSpPr>
        <p:spPr>
          <a:xfrm>
            <a:off x="3619855" y="2398491"/>
            <a:ext cx="1796207" cy="400110"/>
          </a:xfrm>
          <a:prstGeom prst="rect">
            <a:avLst/>
          </a:prstGeom>
          <a:noFill/>
        </p:spPr>
        <p:txBody>
          <a:bodyPr wrap="square" rtlCol="0">
            <a:spAutoFit/>
          </a:bodyPr>
          <a:lstStyle/>
          <a:p>
            <a:pPr algn="l"/>
            <a:r>
              <a:rPr lang="en-US" sz="2000" b="1">
                <a:solidFill>
                  <a:schemeClr val="bg1"/>
                </a:solidFill>
              </a:rPr>
              <a:t>Oct. 15,  2025</a:t>
            </a:r>
          </a:p>
        </p:txBody>
      </p:sp>
      <p:sp>
        <p:nvSpPr>
          <p:cNvPr id="8" name="TextBox 7">
            <a:extLst>
              <a:ext uri="{FF2B5EF4-FFF2-40B4-BE49-F238E27FC236}">
                <a16:creationId xmlns:a16="http://schemas.microsoft.com/office/drawing/2014/main" id="{DE80CDF3-1995-B392-511F-905BEF397F61}"/>
              </a:ext>
            </a:extLst>
          </p:cNvPr>
          <p:cNvSpPr txBox="1"/>
          <p:nvPr/>
        </p:nvSpPr>
        <p:spPr>
          <a:xfrm>
            <a:off x="6585795" y="2405474"/>
            <a:ext cx="1796207" cy="400110"/>
          </a:xfrm>
          <a:prstGeom prst="rect">
            <a:avLst/>
          </a:prstGeom>
          <a:noFill/>
        </p:spPr>
        <p:txBody>
          <a:bodyPr wrap="square" rtlCol="0">
            <a:spAutoFit/>
          </a:bodyPr>
          <a:lstStyle/>
          <a:p>
            <a:pPr algn="l"/>
            <a:r>
              <a:rPr lang="en-US" sz="2000" b="1">
                <a:solidFill>
                  <a:schemeClr val="bg1"/>
                </a:solidFill>
              </a:rPr>
              <a:t>Nov. 24, 2025</a:t>
            </a:r>
          </a:p>
        </p:txBody>
      </p:sp>
      <p:sp>
        <p:nvSpPr>
          <p:cNvPr id="9" name="TextBox 8">
            <a:extLst>
              <a:ext uri="{FF2B5EF4-FFF2-40B4-BE49-F238E27FC236}">
                <a16:creationId xmlns:a16="http://schemas.microsoft.com/office/drawing/2014/main" id="{8AD3FC93-CF4F-10B2-55E3-1DAA96851B20}"/>
              </a:ext>
            </a:extLst>
          </p:cNvPr>
          <p:cNvSpPr txBox="1"/>
          <p:nvPr/>
        </p:nvSpPr>
        <p:spPr>
          <a:xfrm>
            <a:off x="9528289" y="2410214"/>
            <a:ext cx="1678513" cy="400110"/>
          </a:xfrm>
          <a:prstGeom prst="rect">
            <a:avLst/>
          </a:prstGeom>
          <a:noFill/>
        </p:spPr>
        <p:txBody>
          <a:bodyPr wrap="square" rtlCol="0">
            <a:spAutoFit/>
          </a:bodyPr>
          <a:lstStyle/>
          <a:p>
            <a:pPr algn="l"/>
            <a:r>
              <a:rPr lang="en-US" sz="2000" b="1">
                <a:solidFill>
                  <a:schemeClr val="tx2"/>
                </a:solidFill>
              </a:rPr>
              <a:t>Dec. 8, 2025</a:t>
            </a:r>
          </a:p>
        </p:txBody>
      </p:sp>
      <p:sp>
        <p:nvSpPr>
          <p:cNvPr id="10" name="TextBox 9">
            <a:extLst>
              <a:ext uri="{FF2B5EF4-FFF2-40B4-BE49-F238E27FC236}">
                <a16:creationId xmlns:a16="http://schemas.microsoft.com/office/drawing/2014/main" id="{2001223A-5A86-F234-D354-F39EAF9F674C}"/>
              </a:ext>
            </a:extLst>
          </p:cNvPr>
          <p:cNvSpPr txBox="1"/>
          <p:nvPr/>
        </p:nvSpPr>
        <p:spPr>
          <a:xfrm>
            <a:off x="386862" y="3341077"/>
            <a:ext cx="2368061" cy="1631216"/>
          </a:xfrm>
          <a:prstGeom prst="rect">
            <a:avLst/>
          </a:prstGeom>
          <a:noFill/>
        </p:spPr>
        <p:txBody>
          <a:bodyPr wrap="square" rtlCol="0">
            <a:spAutoFit/>
          </a:bodyPr>
          <a:lstStyle/>
          <a:p>
            <a:pPr algn="ctr"/>
            <a:r>
              <a:rPr lang="en-US" sz="2000">
                <a:solidFill>
                  <a:schemeClr val="accent6">
                    <a:lumMod val="10000"/>
                  </a:schemeClr>
                </a:solidFill>
              </a:rPr>
              <a:t>Oregon Department of Justice (DOJ) joined 22 other states in a lawsuit against USDA.</a:t>
            </a:r>
          </a:p>
        </p:txBody>
      </p:sp>
      <p:sp>
        <p:nvSpPr>
          <p:cNvPr id="11" name="TextBox 10">
            <a:extLst>
              <a:ext uri="{FF2B5EF4-FFF2-40B4-BE49-F238E27FC236}">
                <a16:creationId xmlns:a16="http://schemas.microsoft.com/office/drawing/2014/main" id="{A62E44DC-FC41-1626-670A-45F781FA514F}"/>
              </a:ext>
            </a:extLst>
          </p:cNvPr>
          <p:cNvSpPr txBox="1"/>
          <p:nvPr/>
        </p:nvSpPr>
        <p:spPr>
          <a:xfrm>
            <a:off x="3333927" y="3005611"/>
            <a:ext cx="2368061" cy="2862322"/>
          </a:xfrm>
          <a:prstGeom prst="rect">
            <a:avLst/>
          </a:prstGeom>
          <a:noFill/>
        </p:spPr>
        <p:txBody>
          <a:bodyPr wrap="square" rtlCol="0">
            <a:spAutoFit/>
          </a:bodyPr>
          <a:lstStyle/>
          <a:p>
            <a:pPr algn="ctr"/>
            <a:r>
              <a:rPr lang="en-US" sz="2000">
                <a:solidFill>
                  <a:schemeClr val="accent6">
                    <a:lumMod val="10000"/>
                  </a:schemeClr>
                </a:solidFill>
              </a:rPr>
              <a:t>U.S. District Court issues temporary order stopping USDA from cutting SNAP funding while the lawsuit continues. </a:t>
            </a:r>
          </a:p>
          <a:p>
            <a:pPr algn="ctr"/>
            <a:r>
              <a:rPr lang="en-US" sz="2000" b="1">
                <a:solidFill>
                  <a:schemeClr val="accent6">
                    <a:lumMod val="10000"/>
                  </a:schemeClr>
                </a:solidFill>
              </a:rPr>
              <a:t>This order is not final.</a:t>
            </a:r>
          </a:p>
        </p:txBody>
      </p:sp>
      <p:sp>
        <p:nvSpPr>
          <p:cNvPr id="12" name="TextBox 11">
            <a:extLst>
              <a:ext uri="{FF2B5EF4-FFF2-40B4-BE49-F238E27FC236}">
                <a16:creationId xmlns:a16="http://schemas.microsoft.com/office/drawing/2014/main" id="{409DB78F-00D7-A9E8-3657-8498D7A5FF48}"/>
              </a:ext>
            </a:extLst>
          </p:cNvPr>
          <p:cNvSpPr txBox="1"/>
          <p:nvPr/>
        </p:nvSpPr>
        <p:spPr>
          <a:xfrm>
            <a:off x="6227240" y="3297437"/>
            <a:ext cx="2368061" cy="1938992"/>
          </a:xfrm>
          <a:prstGeom prst="rect">
            <a:avLst/>
          </a:prstGeom>
          <a:noFill/>
        </p:spPr>
        <p:txBody>
          <a:bodyPr wrap="square" rtlCol="0">
            <a:spAutoFit/>
          </a:bodyPr>
          <a:lstStyle/>
          <a:p>
            <a:pPr algn="ctr"/>
            <a:r>
              <a:rPr lang="en-US" sz="2000">
                <a:solidFill>
                  <a:schemeClr val="accent6">
                    <a:lumMod val="10000"/>
                  </a:schemeClr>
                </a:solidFill>
              </a:rPr>
              <a:t>USDA sends another letter asking states to </a:t>
            </a:r>
            <a:r>
              <a:rPr lang="en-US" sz="2000" b="1">
                <a:solidFill>
                  <a:schemeClr val="accent6">
                    <a:lumMod val="10000"/>
                  </a:schemeClr>
                </a:solidFill>
              </a:rPr>
              <a:t>follow the order</a:t>
            </a:r>
            <a:r>
              <a:rPr lang="en-US" sz="2000">
                <a:solidFill>
                  <a:schemeClr val="accent6">
                    <a:lumMod val="10000"/>
                  </a:schemeClr>
                </a:solidFill>
              </a:rPr>
              <a:t>. Response deadline </a:t>
            </a:r>
            <a:r>
              <a:rPr lang="en-US" sz="2000" b="1">
                <a:solidFill>
                  <a:schemeClr val="accent6">
                    <a:lumMod val="10000"/>
                  </a:schemeClr>
                </a:solidFill>
              </a:rPr>
              <a:t>Dec. 8, 2025</a:t>
            </a:r>
            <a:r>
              <a:rPr lang="en-US" sz="2000">
                <a:solidFill>
                  <a:schemeClr val="accent6">
                    <a:lumMod val="10000"/>
                  </a:schemeClr>
                </a:solidFill>
              </a:rPr>
              <a:t>.</a:t>
            </a:r>
          </a:p>
        </p:txBody>
      </p:sp>
      <p:sp>
        <p:nvSpPr>
          <p:cNvPr id="13" name="TextBox 12">
            <a:extLst>
              <a:ext uri="{FF2B5EF4-FFF2-40B4-BE49-F238E27FC236}">
                <a16:creationId xmlns:a16="http://schemas.microsoft.com/office/drawing/2014/main" id="{1A7245C1-D549-BAE9-99EB-9E833DE750D1}"/>
              </a:ext>
            </a:extLst>
          </p:cNvPr>
          <p:cNvSpPr txBox="1"/>
          <p:nvPr/>
        </p:nvSpPr>
        <p:spPr>
          <a:xfrm>
            <a:off x="9183514" y="3429000"/>
            <a:ext cx="2368061" cy="1938992"/>
          </a:xfrm>
          <a:prstGeom prst="rect">
            <a:avLst/>
          </a:prstGeom>
          <a:noFill/>
        </p:spPr>
        <p:txBody>
          <a:bodyPr wrap="square" rtlCol="0">
            <a:spAutoFit/>
          </a:bodyPr>
          <a:lstStyle/>
          <a:p>
            <a:pPr algn="ctr"/>
            <a:r>
              <a:rPr lang="en-US" sz="2000" b="1">
                <a:solidFill>
                  <a:schemeClr val="accent6">
                    <a:lumMod val="10000"/>
                  </a:schemeClr>
                </a:solidFill>
              </a:rPr>
              <a:t>Oregon </a:t>
            </a:r>
            <a:r>
              <a:rPr lang="en-US" sz="2000">
                <a:solidFill>
                  <a:schemeClr val="accent6">
                    <a:lumMod val="10000"/>
                  </a:schemeClr>
                </a:solidFill>
              </a:rPr>
              <a:t>and the other states in the lawsuit sent a letter saying they </a:t>
            </a:r>
            <a:r>
              <a:rPr lang="en-US" sz="2000" b="1">
                <a:solidFill>
                  <a:schemeClr val="accent6">
                    <a:lumMod val="10000"/>
                  </a:schemeClr>
                </a:solidFill>
              </a:rPr>
              <a:t>did not agree</a:t>
            </a:r>
            <a:r>
              <a:rPr lang="en-US" sz="2000">
                <a:solidFill>
                  <a:schemeClr val="accent6">
                    <a:lumMod val="10000"/>
                  </a:schemeClr>
                </a:solidFill>
              </a:rPr>
              <a:t>. Litigation is pending.</a:t>
            </a:r>
          </a:p>
        </p:txBody>
      </p:sp>
      <p:sp>
        <p:nvSpPr>
          <p:cNvPr id="15" name="TextBox 14">
            <a:extLst>
              <a:ext uri="{FF2B5EF4-FFF2-40B4-BE49-F238E27FC236}">
                <a16:creationId xmlns:a16="http://schemas.microsoft.com/office/drawing/2014/main" id="{4A0B633F-EC28-E6F1-5FED-E7600F19745C}"/>
              </a:ext>
            </a:extLst>
          </p:cNvPr>
          <p:cNvSpPr txBox="1"/>
          <p:nvPr/>
        </p:nvSpPr>
        <p:spPr>
          <a:xfrm>
            <a:off x="2121878" y="1465385"/>
            <a:ext cx="7612270" cy="400110"/>
          </a:xfrm>
          <a:prstGeom prst="rect">
            <a:avLst/>
          </a:prstGeom>
          <a:noFill/>
        </p:spPr>
        <p:txBody>
          <a:bodyPr wrap="square" lIns="91440" tIns="45720" rIns="91440" bIns="45720" rtlCol="0" anchor="t">
            <a:spAutoFit/>
          </a:bodyPr>
          <a:lstStyle/>
          <a:p>
            <a:pPr algn="ctr"/>
            <a:r>
              <a:rPr lang="en-US" sz="2000"/>
              <a:t>Oregon has </a:t>
            </a:r>
            <a:r>
              <a:rPr lang="en-US" sz="2000" b="1"/>
              <a:t>not</a:t>
            </a:r>
            <a:r>
              <a:rPr lang="en-US" sz="2000"/>
              <a:t> yet shared SNAP data with USDA </a:t>
            </a:r>
            <a:r>
              <a:rPr lang="en-US" sz="2000" b="1"/>
              <a:t>from this order</a:t>
            </a:r>
            <a:r>
              <a:rPr lang="en-US" sz="2000"/>
              <a:t>.</a:t>
            </a:r>
          </a:p>
        </p:txBody>
      </p:sp>
    </p:spTree>
    <p:extLst>
      <p:ext uri="{BB962C8B-B14F-4D97-AF65-F5344CB8AC3E}">
        <p14:creationId xmlns:p14="http://schemas.microsoft.com/office/powerpoint/2010/main" val="193609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EDAB-A276-AA2D-025F-A46C15DE3EF3}"/>
              </a:ext>
            </a:extLst>
          </p:cNvPr>
          <p:cNvSpPr>
            <a:spLocks noGrp="1"/>
          </p:cNvSpPr>
          <p:nvPr>
            <p:ph type="title"/>
          </p:nvPr>
        </p:nvSpPr>
        <p:spPr>
          <a:xfrm>
            <a:off x="491228" y="381490"/>
            <a:ext cx="11510871" cy="825500"/>
          </a:xfrm>
        </p:spPr>
        <p:txBody>
          <a:bodyPr/>
          <a:lstStyle/>
          <a:p>
            <a:r>
              <a:rPr lang="en-US">
                <a:latin typeface="Noto Sans ExtraBold"/>
              </a:rPr>
              <a:t>SNAP data ODHS shares with the federal government </a:t>
            </a:r>
            <a:endParaRPr lang="en-US"/>
          </a:p>
        </p:txBody>
      </p:sp>
      <p:sp>
        <p:nvSpPr>
          <p:cNvPr id="4" name="Slide Number Placeholder 3">
            <a:extLst>
              <a:ext uri="{FF2B5EF4-FFF2-40B4-BE49-F238E27FC236}">
                <a16:creationId xmlns:a16="http://schemas.microsoft.com/office/drawing/2014/main" id="{4A29FCEA-EDF1-4DFD-40E1-2F974DFDA63D}"/>
              </a:ext>
            </a:extLst>
          </p:cNvPr>
          <p:cNvSpPr>
            <a:spLocks noGrp="1"/>
          </p:cNvSpPr>
          <p:nvPr>
            <p:ph type="sldNum" sz="quarter" idx="10"/>
          </p:nvPr>
        </p:nvSpPr>
        <p:spPr/>
        <p:txBody>
          <a:bodyPr/>
          <a:lstStyle/>
          <a:p>
            <a:fld id="{58339581-759F-43B7-B47D-47F906F0E294}" type="slidenum">
              <a:rPr lang="en-US" smtClean="0"/>
              <a:pPr/>
              <a:t>23</a:t>
            </a:fld>
            <a:endParaRPr lang="en-US"/>
          </a:p>
        </p:txBody>
      </p:sp>
      <p:sp>
        <p:nvSpPr>
          <p:cNvPr id="5" name="Rectangle 4">
            <a:extLst>
              <a:ext uri="{FF2B5EF4-FFF2-40B4-BE49-F238E27FC236}">
                <a16:creationId xmlns:a16="http://schemas.microsoft.com/office/drawing/2014/main" id="{A87E3F2F-7338-8D9B-DC74-D692DC47569B}"/>
              </a:ext>
            </a:extLst>
          </p:cNvPr>
          <p:cNvSpPr/>
          <p:nvPr/>
        </p:nvSpPr>
        <p:spPr>
          <a:xfrm>
            <a:off x="0" y="1793631"/>
            <a:ext cx="12192000" cy="42985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pic>
        <p:nvPicPr>
          <p:cNvPr id="9" name="Picture 8" descr="icon of a computer monitor with a graph on it representing data.">
            <a:extLst>
              <a:ext uri="{FF2B5EF4-FFF2-40B4-BE49-F238E27FC236}">
                <a16:creationId xmlns:a16="http://schemas.microsoft.com/office/drawing/2014/main" id="{0A8A4CBE-0444-096D-AF4B-8C6DD32BC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107" y="1809145"/>
            <a:ext cx="4882406" cy="4812194"/>
          </a:xfrm>
          <a:prstGeom prst="rect">
            <a:avLst/>
          </a:prstGeom>
        </p:spPr>
      </p:pic>
      <p:sp>
        <p:nvSpPr>
          <p:cNvPr id="10" name="TextBox 9">
            <a:extLst>
              <a:ext uri="{FF2B5EF4-FFF2-40B4-BE49-F238E27FC236}">
                <a16:creationId xmlns:a16="http://schemas.microsoft.com/office/drawing/2014/main" id="{74B3303D-F459-9B75-1910-A55B6A0FB02D}"/>
              </a:ext>
            </a:extLst>
          </p:cNvPr>
          <p:cNvSpPr txBox="1"/>
          <p:nvPr/>
        </p:nvSpPr>
        <p:spPr>
          <a:xfrm>
            <a:off x="1052623" y="2173199"/>
            <a:ext cx="5160335" cy="4031873"/>
          </a:xfrm>
          <a:prstGeom prst="rect">
            <a:avLst/>
          </a:prstGeom>
          <a:noFill/>
        </p:spPr>
        <p:txBody>
          <a:bodyPr wrap="square" lIns="91440" tIns="45720" rIns="91440" bIns="45720" rtlCol="0" anchor="t">
            <a:spAutoFit/>
          </a:bodyPr>
          <a:lstStyle/>
          <a:p>
            <a:pPr algn="ctr"/>
            <a:r>
              <a:rPr lang="en-US" sz="3200" b="1">
                <a:solidFill>
                  <a:schemeClr val="tx2"/>
                </a:solidFill>
              </a:rPr>
              <a:t>Small samples</a:t>
            </a:r>
            <a:r>
              <a:rPr lang="en-US" sz="3200">
                <a:solidFill>
                  <a:schemeClr val="tx2"/>
                </a:solidFill>
              </a:rPr>
              <a:t> from people who were </a:t>
            </a:r>
            <a:r>
              <a:rPr lang="en-US" sz="3200" b="1">
                <a:solidFill>
                  <a:schemeClr val="tx2"/>
                </a:solidFill>
              </a:rPr>
              <a:t>getting SNAP</a:t>
            </a:r>
            <a:r>
              <a:rPr lang="en-US" sz="3200">
                <a:solidFill>
                  <a:schemeClr val="tx2"/>
                </a:solidFill>
              </a:rPr>
              <a:t>, not from everyone who applied. </a:t>
            </a:r>
          </a:p>
          <a:p>
            <a:pPr algn="ctr"/>
            <a:endParaRPr lang="en-US" sz="3200">
              <a:solidFill>
                <a:schemeClr val="tx2"/>
              </a:solidFill>
            </a:endParaRPr>
          </a:p>
          <a:p>
            <a:pPr algn="ctr"/>
            <a:r>
              <a:rPr lang="en-US" sz="3200">
                <a:solidFill>
                  <a:schemeClr val="tx2"/>
                </a:solidFill>
              </a:rPr>
              <a:t>The federal government has not </a:t>
            </a:r>
            <a:r>
              <a:rPr lang="en-US" sz="3200" b="1">
                <a:solidFill>
                  <a:schemeClr val="tx2"/>
                </a:solidFill>
              </a:rPr>
              <a:t>collected </a:t>
            </a:r>
            <a:r>
              <a:rPr lang="en-US" sz="3200">
                <a:solidFill>
                  <a:schemeClr val="tx2"/>
                </a:solidFill>
              </a:rPr>
              <a:t>or stored all applicants’ </a:t>
            </a:r>
            <a:r>
              <a:rPr lang="en-US" sz="3200" b="1">
                <a:solidFill>
                  <a:schemeClr val="tx2"/>
                </a:solidFill>
              </a:rPr>
              <a:t>personal information</a:t>
            </a:r>
            <a:r>
              <a:rPr lang="en-US" sz="3200">
                <a:solidFill>
                  <a:schemeClr val="tx2"/>
                </a:solidFill>
              </a:rPr>
              <a:t>.</a:t>
            </a:r>
          </a:p>
        </p:txBody>
      </p:sp>
    </p:spTree>
    <p:extLst>
      <p:ext uri="{BB962C8B-B14F-4D97-AF65-F5344CB8AC3E}">
        <p14:creationId xmlns:p14="http://schemas.microsoft.com/office/powerpoint/2010/main" val="88068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C27F-280F-7321-8C4F-3CA7EDAF5E5A}"/>
              </a:ext>
            </a:extLst>
          </p:cNvPr>
          <p:cNvSpPr>
            <a:spLocks noGrp="1"/>
          </p:cNvSpPr>
          <p:nvPr>
            <p:ph type="title"/>
          </p:nvPr>
        </p:nvSpPr>
        <p:spPr/>
        <p:txBody>
          <a:bodyPr/>
          <a:lstStyle/>
          <a:p>
            <a:r>
              <a:rPr lang="en-US">
                <a:latin typeface="Noto Sans ExtraBold"/>
              </a:rPr>
              <a:t>Public charge </a:t>
            </a:r>
          </a:p>
        </p:txBody>
      </p:sp>
      <p:sp>
        <p:nvSpPr>
          <p:cNvPr id="5" name="Slide Number Placeholder 4">
            <a:extLst>
              <a:ext uri="{FF2B5EF4-FFF2-40B4-BE49-F238E27FC236}">
                <a16:creationId xmlns:a16="http://schemas.microsoft.com/office/drawing/2014/main" id="{0B8A5012-857E-983F-9F94-FB5027C59355}"/>
              </a:ext>
            </a:extLst>
          </p:cNvPr>
          <p:cNvSpPr>
            <a:spLocks noGrp="1"/>
          </p:cNvSpPr>
          <p:nvPr>
            <p:ph type="sldNum" sz="quarter" idx="10"/>
          </p:nvPr>
        </p:nvSpPr>
        <p:spPr/>
        <p:txBody>
          <a:bodyPr/>
          <a:lstStyle/>
          <a:p>
            <a:fld id="{58339581-759F-43B7-B47D-47F906F0E294}" type="slidenum">
              <a:rPr lang="en-US" smtClean="0"/>
              <a:pPr/>
              <a:t>24</a:t>
            </a:fld>
            <a:endParaRPr lang="en-US"/>
          </a:p>
        </p:txBody>
      </p:sp>
      <p:sp>
        <p:nvSpPr>
          <p:cNvPr id="8" name="Rectangle 7">
            <a:extLst>
              <a:ext uri="{FF2B5EF4-FFF2-40B4-BE49-F238E27FC236}">
                <a16:creationId xmlns:a16="http://schemas.microsoft.com/office/drawing/2014/main" id="{9433AB96-7080-6CAE-7018-DDDD7B18BE29}"/>
              </a:ext>
            </a:extLst>
          </p:cNvPr>
          <p:cNvSpPr/>
          <p:nvPr/>
        </p:nvSpPr>
        <p:spPr>
          <a:xfrm>
            <a:off x="0" y="5896708"/>
            <a:ext cx="12192000" cy="961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9" name="Rectangle 8">
            <a:extLst>
              <a:ext uri="{FF2B5EF4-FFF2-40B4-BE49-F238E27FC236}">
                <a16:creationId xmlns:a16="http://schemas.microsoft.com/office/drawing/2014/main" id="{28C846BE-66DA-C677-6D3E-D1094D47C8AE}"/>
              </a:ext>
            </a:extLst>
          </p:cNvPr>
          <p:cNvSpPr/>
          <p:nvPr/>
        </p:nvSpPr>
        <p:spPr>
          <a:xfrm>
            <a:off x="6096001" y="1406769"/>
            <a:ext cx="6096000" cy="44899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10" name="TextBox 9">
            <a:extLst>
              <a:ext uri="{FF2B5EF4-FFF2-40B4-BE49-F238E27FC236}">
                <a16:creationId xmlns:a16="http://schemas.microsoft.com/office/drawing/2014/main" id="{9C2500B5-4E77-B898-A29F-5EAF5840FE88}"/>
              </a:ext>
            </a:extLst>
          </p:cNvPr>
          <p:cNvSpPr txBox="1"/>
          <p:nvPr/>
        </p:nvSpPr>
        <p:spPr>
          <a:xfrm>
            <a:off x="6236679" y="1831133"/>
            <a:ext cx="5814644" cy="4832092"/>
          </a:xfrm>
          <a:prstGeom prst="rect">
            <a:avLst/>
          </a:prstGeom>
          <a:noFill/>
        </p:spPr>
        <p:txBody>
          <a:bodyPr wrap="square" lIns="91440" tIns="45720" rIns="91440" bIns="45720" rtlCol="0" anchor="t">
            <a:spAutoFit/>
          </a:bodyPr>
          <a:lstStyle/>
          <a:p>
            <a:pPr algn="ctr"/>
            <a:r>
              <a:rPr lang="en-US" sz="2400">
                <a:solidFill>
                  <a:schemeClr val="tx2"/>
                </a:solidFill>
              </a:rPr>
              <a:t>When people are applying for a green card or seeking to enter the U.S. from outside the country, immigration officials may look at whether they will mostly depend on the government for support in the future. This is called the “public charge rule." </a:t>
            </a:r>
          </a:p>
          <a:p>
            <a:pPr algn="ctr"/>
            <a:endParaRPr lang="en-US" sz="2400">
              <a:solidFill>
                <a:schemeClr val="tx2"/>
              </a:solidFill>
            </a:endParaRPr>
          </a:p>
          <a:p>
            <a:pPr algn="ctr"/>
            <a:r>
              <a:rPr lang="en-US" sz="2400">
                <a:solidFill>
                  <a:schemeClr val="tx2"/>
                </a:solidFill>
              </a:rPr>
              <a:t>This rule does not apply to everyone. Some people are exempt under federal law.</a:t>
            </a:r>
          </a:p>
          <a:p>
            <a:endParaRPr lang="en-US" sz="2400">
              <a:solidFill>
                <a:schemeClr val="tx2"/>
              </a:solidFill>
            </a:endParaRPr>
          </a:p>
          <a:p>
            <a:endParaRPr lang="en-US" sz="2400">
              <a:solidFill>
                <a:schemeClr val="tx2"/>
              </a:solidFill>
            </a:endParaRPr>
          </a:p>
          <a:p>
            <a:endParaRPr lang="en-US" sz="2400" b="1"/>
          </a:p>
          <a:p>
            <a:endParaRPr lang="en-US" sz="2000"/>
          </a:p>
        </p:txBody>
      </p:sp>
      <p:pic>
        <p:nvPicPr>
          <p:cNvPr id="4" name="Picture 3" descr="Icon&#10;&#10;AI-generated content may be incorrect.">
            <a:extLst>
              <a:ext uri="{FF2B5EF4-FFF2-40B4-BE49-F238E27FC236}">
                <a16:creationId xmlns:a16="http://schemas.microsoft.com/office/drawing/2014/main" id="{76F5AA3E-5679-C407-1B79-FB5165D2C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1" y="1581832"/>
            <a:ext cx="4432299" cy="4139813"/>
          </a:xfrm>
          <a:prstGeom prst="rect">
            <a:avLst/>
          </a:prstGeom>
        </p:spPr>
      </p:pic>
    </p:spTree>
    <p:extLst>
      <p:ext uri="{BB962C8B-B14F-4D97-AF65-F5344CB8AC3E}">
        <p14:creationId xmlns:p14="http://schemas.microsoft.com/office/powerpoint/2010/main" val="417184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3BE25-AD14-425C-2C49-E7C7C21BA2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13A9E-94B0-87F2-B7F8-0F49AEB1703C}"/>
              </a:ext>
            </a:extLst>
          </p:cNvPr>
          <p:cNvSpPr>
            <a:spLocks noGrp="1"/>
          </p:cNvSpPr>
          <p:nvPr>
            <p:ph type="title"/>
          </p:nvPr>
        </p:nvSpPr>
        <p:spPr/>
        <p:txBody>
          <a:bodyPr/>
          <a:lstStyle/>
          <a:p>
            <a:r>
              <a:rPr lang="en-US"/>
              <a:t>Public charge rule has not yet changed</a:t>
            </a:r>
          </a:p>
        </p:txBody>
      </p:sp>
      <p:sp>
        <p:nvSpPr>
          <p:cNvPr id="5" name="Slide Number Placeholder 4">
            <a:extLst>
              <a:ext uri="{FF2B5EF4-FFF2-40B4-BE49-F238E27FC236}">
                <a16:creationId xmlns:a16="http://schemas.microsoft.com/office/drawing/2014/main" id="{0606B237-6D19-2EC0-AC30-B686E1FDA366}"/>
              </a:ext>
            </a:extLst>
          </p:cNvPr>
          <p:cNvSpPr>
            <a:spLocks noGrp="1"/>
          </p:cNvSpPr>
          <p:nvPr>
            <p:ph type="sldNum" sz="quarter" idx="10"/>
          </p:nvPr>
        </p:nvSpPr>
        <p:spPr/>
        <p:txBody>
          <a:bodyPr/>
          <a:lstStyle/>
          <a:p>
            <a:fld id="{58339581-759F-43B7-B47D-47F906F0E294}" type="slidenum">
              <a:rPr lang="en-US" smtClean="0"/>
              <a:pPr/>
              <a:t>25</a:t>
            </a:fld>
            <a:endParaRPr lang="en-US"/>
          </a:p>
        </p:txBody>
      </p:sp>
      <p:pic>
        <p:nvPicPr>
          <p:cNvPr id="7" name="Picture 6" descr="a set of icons that include a clock, a book, a cup, a fork, a spoon, and other items">
            <a:extLst>
              <a:ext uri="{FF2B5EF4-FFF2-40B4-BE49-F238E27FC236}">
                <a16:creationId xmlns:a16="http://schemas.microsoft.com/office/drawing/2014/main" id="{2B060F40-420D-6DB7-DD5A-3A10B547C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140" y="1456201"/>
            <a:ext cx="4614737" cy="4440507"/>
          </a:xfrm>
          <a:prstGeom prst="rect">
            <a:avLst/>
          </a:prstGeom>
        </p:spPr>
      </p:pic>
      <p:sp>
        <p:nvSpPr>
          <p:cNvPr id="8" name="Rectangle 7">
            <a:extLst>
              <a:ext uri="{FF2B5EF4-FFF2-40B4-BE49-F238E27FC236}">
                <a16:creationId xmlns:a16="http://schemas.microsoft.com/office/drawing/2014/main" id="{41F729AD-44B3-A58F-33C5-35DB79FB2474}"/>
              </a:ext>
            </a:extLst>
          </p:cNvPr>
          <p:cNvSpPr/>
          <p:nvPr/>
        </p:nvSpPr>
        <p:spPr>
          <a:xfrm>
            <a:off x="0" y="5896708"/>
            <a:ext cx="12192000" cy="961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9" name="Rectangle 8">
            <a:extLst>
              <a:ext uri="{FF2B5EF4-FFF2-40B4-BE49-F238E27FC236}">
                <a16:creationId xmlns:a16="http://schemas.microsoft.com/office/drawing/2014/main" id="{FF7A0A03-F2F4-6759-885E-AEC1331819A5}"/>
              </a:ext>
            </a:extLst>
          </p:cNvPr>
          <p:cNvSpPr/>
          <p:nvPr/>
        </p:nvSpPr>
        <p:spPr>
          <a:xfrm>
            <a:off x="1" y="1406769"/>
            <a:ext cx="6096000" cy="44899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10" name="TextBox 9">
            <a:extLst>
              <a:ext uri="{FF2B5EF4-FFF2-40B4-BE49-F238E27FC236}">
                <a16:creationId xmlns:a16="http://schemas.microsoft.com/office/drawing/2014/main" id="{5D272DF9-8BFA-7E64-E3E2-EE60A5109F7A}"/>
              </a:ext>
            </a:extLst>
          </p:cNvPr>
          <p:cNvSpPr txBox="1"/>
          <p:nvPr/>
        </p:nvSpPr>
        <p:spPr>
          <a:xfrm>
            <a:off x="140679" y="1730492"/>
            <a:ext cx="5814644" cy="4985980"/>
          </a:xfrm>
          <a:prstGeom prst="rect">
            <a:avLst/>
          </a:prstGeom>
          <a:noFill/>
        </p:spPr>
        <p:txBody>
          <a:bodyPr wrap="square" lIns="91440" tIns="45720" rIns="91440" bIns="45720" rtlCol="0" anchor="t">
            <a:spAutoFit/>
          </a:bodyPr>
          <a:lstStyle/>
          <a:p>
            <a:r>
              <a:rPr lang="en-US" sz="2400">
                <a:solidFill>
                  <a:schemeClr val="tx2"/>
                </a:solidFill>
              </a:rPr>
              <a:t>Federal government proposed a new rule in November 2025. Nothing has changed yet.</a:t>
            </a:r>
          </a:p>
          <a:p>
            <a:endParaRPr lang="en-US" sz="2400">
              <a:solidFill>
                <a:schemeClr val="tx2"/>
              </a:solidFill>
            </a:endParaRPr>
          </a:p>
          <a:p>
            <a:r>
              <a:rPr lang="en-US" sz="2400">
                <a:solidFill>
                  <a:schemeClr val="tx2"/>
                </a:solidFill>
              </a:rPr>
              <a:t>Public comments are due Dec. 19, 2025. </a:t>
            </a:r>
          </a:p>
          <a:p>
            <a:endParaRPr lang="en-US" sz="2400">
              <a:solidFill>
                <a:schemeClr val="tx2"/>
              </a:solidFill>
            </a:endParaRPr>
          </a:p>
          <a:p>
            <a:r>
              <a:rPr lang="en-US" sz="2400">
                <a:solidFill>
                  <a:schemeClr val="tx2"/>
                </a:solidFill>
              </a:rPr>
              <a:t>Only two ODHS programs count today: </a:t>
            </a:r>
          </a:p>
          <a:p>
            <a:pPr marL="457200" indent="-457200">
              <a:buFont typeface="+mj-lt"/>
              <a:buAutoNum type="arabicPeriod"/>
            </a:pPr>
            <a:r>
              <a:rPr lang="en-US" sz="2200" b="1">
                <a:solidFill>
                  <a:schemeClr val="tx2"/>
                </a:solidFill>
              </a:rPr>
              <a:t>Medicaid-funded long-term care </a:t>
            </a:r>
            <a:r>
              <a:rPr lang="en-US" sz="2200">
                <a:solidFill>
                  <a:schemeClr val="tx2"/>
                </a:solidFill>
              </a:rPr>
              <a:t>in a nursing home</a:t>
            </a:r>
          </a:p>
          <a:p>
            <a:pPr marL="457200" indent="-457200">
              <a:buFont typeface="+mj-lt"/>
              <a:buAutoNum type="arabicPeriod"/>
            </a:pPr>
            <a:r>
              <a:rPr lang="en-US" sz="2200">
                <a:solidFill>
                  <a:schemeClr val="tx2"/>
                </a:solidFill>
              </a:rPr>
              <a:t>Monthly </a:t>
            </a:r>
            <a:r>
              <a:rPr lang="en-US" sz="2200" b="1">
                <a:solidFill>
                  <a:schemeClr val="tx2"/>
                </a:solidFill>
              </a:rPr>
              <a:t>cash through TANF</a:t>
            </a:r>
          </a:p>
          <a:p>
            <a:endParaRPr lang="en-US" sz="2200">
              <a:solidFill>
                <a:schemeClr val="tx2"/>
              </a:solidFill>
            </a:endParaRPr>
          </a:p>
          <a:p>
            <a:endParaRPr lang="en-US" sz="2200">
              <a:solidFill>
                <a:schemeClr val="tx2"/>
              </a:solidFill>
            </a:endParaRPr>
          </a:p>
          <a:p>
            <a:endParaRPr lang="en-US" sz="2000" b="1"/>
          </a:p>
          <a:p>
            <a:endParaRPr lang="en-US" sz="2000"/>
          </a:p>
        </p:txBody>
      </p:sp>
      <p:sp>
        <p:nvSpPr>
          <p:cNvPr id="3" name="TextBox 2">
            <a:extLst>
              <a:ext uri="{FF2B5EF4-FFF2-40B4-BE49-F238E27FC236}">
                <a16:creationId xmlns:a16="http://schemas.microsoft.com/office/drawing/2014/main" id="{7994949E-92F9-97F2-2D4F-331BAC1EAC67}"/>
              </a:ext>
            </a:extLst>
          </p:cNvPr>
          <p:cNvSpPr txBox="1"/>
          <p:nvPr/>
        </p:nvSpPr>
        <p:spPr>
          <a:xfrm>
            <a:off x="371976" y="5993677"/>
            <a:ext cx="11862512" cy="954107"/>
          </a:xfrm>
          <a:prstGeom prst="rect">
            <a:avLst/>
          </a:prstGeom>
          <a:noFill/>
        </p:spPr>
        <p:txBody>
          <a:bodyPr wrap="square" rtlCol="0">
            <a:spAutoFit/>
          </a:bodyPr>
          <a:lstStyle/>
          <a:p>
            <a:r>
              <a:rPr lang="en-US" b="1">
                <a:solidFill>
                  <a:schemeClr val="tx2"/>
                </a:solidFill>
              </a:rPr>
              <a:t>People can submit their comments online:</a:t>
            </a:r>
          </a:p>
          <a:p>
            <a:r>
              <a:rPr lang="en-US" b="1">
                <a:solidFill>
                  <a:schemeClr val="tx2"/>
                </a:solidFill>
              </a:rPr>
              <a:t>https://www.federalregister.gov/documents/2025/11/19/2025-20278/public-charge-ground-of-inadmissibility  </a:t>
            </a:r>
          </a:p>
          <a:p>
            <a:pPr algn="l"/>
            <a:endParaRPr lang="en-US" sz="2000" err="1"/>
          </a:p>
        </p:txBody>
      </p:sp>
    </p:spTree>
    <p:extLst>
      <p:ext uri="{BB962C8B-B14F-4D97-AF65-F5344CB8AC3E}">
        <p14:creationId xmlns:p14="http://schemas.microsoft.com/office/powerpoint/2010/main" val="287570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D0C8C-6B8F-D53E-63D3-764AAB24991E}"/>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98C6FEA-8B39-C71C-848E-5CA9EC811FF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4C646B4-3F5A-8ABE-6939-ACF736F97015}"/>
              </a:ext>
            </a:extLst>
          </p:cNvPr>
          <p:cNvSpPr/>
          <p:nvPr/>
        </p:nvSpPr>
        <p:spPr>
          <a:xfrm>
            <a:off x="0" y="2218975"/>
            <a:ext cx="12192000" cy="3317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6" name="Rectangle 5">
            <a:extLst>
              <a:ext uri="{FF2B5EF4-FFF2-40B4-BE49-F238E27FC236}">
                <a16:creationId xmlns:a16="http://schemas.microsoft.com/office/drawing/2014/main" id="{6E65B5F7-69EC-593A-079D-3B0A8BD60A44}"/>
              </a:ext>
            </a:extLst>
          </p:cNvPr>
          <p:cNvSpPr/>
          <p:nvPr/>
        </p:nvSpPr>
        <p:spPr>
          <a:xfrm>
            <a:off x="646906" y="1581004"/>
            <a:ext cx="5694677" cy="15087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32" name="Rectangle 31">
            <a:extLst>
              <a:ext uri="{FF2B5EF4-FFF2-40B4-BE49-F238E27FC236}">
                <a16:creationId xmlns:a16="http://schemas.microsoft.com/office/drawing/2014/main" id="{30C04B95-FFD5-38EF-0A04-6966C9DE8B57}"/>
              </a:ext>
            </a:extLst>
          </p:cNvPr>
          <p:cNvSpPr/>
          <p:nvPr/>
        </p:nvSpPr>
        <p:spPr>
          <a:xfrm>
            <a:off x="642545" y="3251345"/>
            <a:ext cx="5699038" cy="15087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33" name="Rectangle 32">
            <a:extLst>
              <a:ext uri="{FF2B5EF4-FFF2-40B4-BE49-F238E27FC236}">
                <a16:creationId xmlns:a16="http://schemas.microsoft.com/office/drawing/2014/main" id="{67A6C410-E753-0667-D631-AD785880D966}"/>
              </a:ext>
            </a:extLst>
          </p:cNvPr>
          <p:cNvSpPr/>
          <p:nvPr/>
        </p:nvSpPr>
        <p:spPr>
          <a:xfrm>
            <a:off x="646906" y="4921685"/>
            <a:ext cx="5699037" cy="15476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2" name="Title 1">
            <a:extLst>
              <a:ext uri="{FF2B5EF4-FFF2-40B4-BE49-F238E27FC236}">
                <a16:creationId xmlns:a16="http://schemas.microsoft.com/office/drawing/2014/main" id="{7CA20EBE-9170-04E9-BF0E-0F767AA41FFD}"/>
              </a:ext>
            </a:extLst>
          </p:cNvPr>
          <p:cNvSpPr>
            <a:spLocks noGrp="1"/>
          </p:cNvSpPr>
          <p:nvPr>
            <p:ph type="title"/>
          </p:nvPr>
        </p:nvSpPr>
        <p:spPr>
          <a:xfrm>
            <a:off x="635000" y="400540"/>
            <a:ext cx="11227513" cy="825500"/>
          </a:xfrm>
        </p:spPr>
        <p:txBody>
          <a:bodyPr/>
          <a:lstStyle/>
          <a:p>
            <a:r>
              <a:rPr lang="en-US">
                <a:latin typeface="Noto Sans ExtraBold"/>
              </a:rPr>
              <a:t>Protecting EBT Cards and Benefits  </a:t>
            </a:r>
          </a:p>
        </p:txBody>
      </p:sp>
      <p:sp>
        <p:nvSpPr>
          <p:cNvPr id="5" name="Slide Number Placeholder 4">
            <a:extLst>
              <a:ext uri="{FF2B5EF4-FFF2-40B4-BE49-F238E27FC236}">
                <a16:creationId xmlns:a16="http://schemas.microsoft.com/office/drawing/2014/main" id="{5D4AC7FD-D38A-BE01-82EF-11221DA2306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5" name="TextBox 24" descr="A pie chart showing 35% is placed next to the sentence &quot;35% of participating Oregon households have income at or below 50% of the poverty line.&quot; &#10; ">
            <a:extLst>
              <a:ext uri="{FF2B5EF4-FFF2-40B4-BE49-F238E27FC236}">
                <a16:creationId xmlns:a16="http://schemas.microsoft.com/office/drawing/2014/main" id="{8C125FF6-9809-028E-CB1F-5CF12BB4F00B}"/>
              </a:ext>
            </a:extLst>
          </p:cNvPr>
          <p:cNvSpPr txBox="1"/>
          <p:nvPr/>
        </p:nvSpPr>
        <p:spPr>
          <a:xfrm>
            <a:off x="630629" y="5026862"/>
            <a:ext cx="5836104" cy="1033616"/>
          </a:xfrm>
          <a:prstGeom prst="rect">
            <a:avLst/>
          </a:prstGeom>
          <a:noFill/>
        </p:spPr>
        <p:txBody>
          <a:bodyPr wrap="square" lIns="91440" tIns="45720" rIns="91440" bIns="45720" anchor="t">
            <a:spAutoFit/>
          </a:bodyPr>
          <a:lstStyle/>
          <a:p>
            <a:pPr eaLnBrk="1" fontAlgn="auto" hangingPunct="1">
              <a:lnSpc>
                <a:spcPts val="2500"/>
              </a:lnSpc>
              <a:spcBef>
                <a:spcPts val="0"/>
              </a:spcBef>
              <a:spcAft>
                <a:spcPts val="1800"/>
              </a:spcAft>
              <a:buSzPct val="60000"/>
              <a:defRPr/>
            </a:pPr>
            <a:r>
              <a:rPr lang="en-US" sz="1800">
                <a:solidFill>
                  <a:srgbClr val="184E49"/>
                </a:solidFill>
                <a:latin typeface="Noto Sans"/>
                <a:ea typeface="Noto Sans"/>
                <a:cs typeface="Noto Sans"/>
              </a:rPr>
              <a:t>Safety tips for cardholders and downloadable resources for partners in many languages at www.oregon.gov/odhs</a:t>
            </a:r>
            <a:r>
              <a:rPr lang="en-US">
                <a:solidFill>
                  <a:srgbClr val="184E49"/>
                </a:solidFill>
                <a:latin typeface="Noto Sans"/>
                <a:ea typeface="Noto Sans"/>
                <a:cs typeface="Noto Sans"/>
              </a:rPr>
              <a:t>/benefits/pages/protect.aspx</a:t>
            </a:r>
            <a:endParaRPr lang="en-US" sz="1800" i="0" u="none" strike="noStrike" kern="1200" cap="none" spc="0" normalizeH="0" baseline="0" noProof="0">
              <a:ln>
                <a:noFill/>
              </a:ln>
              <a:solidFill>
                <a:srgbClr val="184E49"/>
              </a:solidFill>
              <a:effectLst/>
              <a:uLnTx/>
              <a:uFillTx/>
              <a:latin typeface="Noto Sans"/>
              <a:ea typeface="Noto Sans"/>
              <a:cs typeface="Noto Sans"/>
            </a:endParaRPr>
          </a:p>
        </p:txBody>
      </p:sp>
      <p:sp>
        <p:nvSpPr>
          <p:cNvPr id="7" name="TextBox 6" descr="A pie chart showing 35% is placed next to the sentence &quot;35% of participating Oregon households have income at or below 50% of the poverty line.&quot; &#10; ">
            <a:extLst>
              <a:ext uri="{FF2B5EF4-FFF2-40B4-BE49-F238E27FC236}">
                <a16:creationId xmlns:a16="http://schemas.microsoft.com/office/drawing/2014/main" id="{B7747204-56D4-5337-5A97-04CAA4AD6CE0}"/>
              </a:ext>
            </a:extLst>
          </p:cNvPr>
          <p:cNvSpPr txBox="1"/>
          <p:nvPr/>
        </p:nvSpPr>
        <p:spPr>
          <a:xfrm>
            <a:off x="1095069" y="3493618"/>
            <a:ext cx="4609665" cy="713016"/>
          </a:xfrm>
          <a:prstGeom prst="rect">
            <a:avLst/>
          </a:prstGeom>
          <a:noFill/>
        </p:spPr>
        <p:txBody>
          <a:bodyPr wrap="square" lIns="91440" tIns="45720" rIns="91440" bIns="45720" anchor="t">
            <a:spAutoFit/>
          </a:bodyPr>
          <a:lstStyle/>
          <a:p>
            <a:pPr eaLnBrk="1" fontAlgn="auto" hangingPunct="1">
              <a:lnSpc>
                <a:spcPts val="2500"/>
              </a:lnSpc>
              <a:spcBef>
                <a:spcPts val="0"/>
              </a:spcBef>
              <a:spcAft>
                <a:spcPts val="1800"/>
              </a:spcAft>
              <a:buSzPct val="60000"/>
              <a:defRPr/>
            </a:pPr>
            <a:r>
              <a:rPr lang="en-US" sz="1800">
                <a:solidFill>
                  <a:srgbClr val="184E49"/>
                </a:solidFill>
                <a:latin typeface="Noto Sans"/>
                <a:ea typeface="Noto Sans"/>
                <a:cs typeface="Noto Sans"/>
              </a:rPr>
              <a:t>Stolen SNAP benefits </a:t>
            </a:r>
            <a:r>
              <a:rPr lang="en-US" sz="1800" b="1">
                <a:solidFill>
                  <a:srgbClr val="184E49"/>
                </a:solidFill>
                <a:latin typeface="Noto Sans"/>
                <a:ea typeface="Noto Sans"/>
                <a:cs typeface="Noto Sans"/>
              </a:rPr>
              <a:t>can't</a:t>
            </a:r>
            <a:r>
              <a:rPr lang="en-US" sz="1800">
                <a:solidFill>
                  <a:srgbClr val="184E49"/>
                </a:solidFill>
                <a:latin typeface="Noto Sans"/>
                <a:ea typeface="Noto Sans"/>
                <a:cs typeface="Noto Sans"/>
              </a:rPr>
              <a:t> be replaced. TANF benefits </a:t>
            </a:r>
            <a:r>
              <a:rPr lang="en-US" sz="1800" b="1">
                <a:solidFill>
                  <a:srgbClr val="184E49"/>
                </a:solidFill>
                <a:latin typeface="Noto Sans"/>
                <a:ea typeface="Noto Sans"/>
                <a:cs typeface="Noto Sans"/>
              </a:rPr>
              <a:t>can</a:t>
            </a:r>
            <a:r>
              <a:rPr lang="en-US" sz="1800">
                <a:solidFill>
                  <a:srgbClr val="184E49"/>
                </a:solidFill>
                <a:latin typeface="Noto Sans"/>
                <a:ea typeface="Noto Sans"/>
                <a:cs typeface="Noto Sans"/>
              </a:rPr>
              <a:t> be replaced. </a:t>
            </a:r>
            <a:endParaRPr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8" name="TextBox 7" descr="A pie chart showing 35% is placed next to the sentence &quot;35% of participating Oregon households have income at or below 50% of the poverty line.&quot; &#10; ">
            <a:extLst>
              <a:ext uri="{FF2B5EF4-FFF2-40B4-BE49-F238E27FC236}">
                <a16:creationId xmlns:a16="http://schemas.microsoft.com/office/drawing/2014/main" id="{453854C4-56F3-7432-9571-3E2293934AC3}"/>
              </a:ext>
            </a:extLst>
          </p:cNvPr>
          <p:cNvSpPr txBox="1"/>
          <p:nvPr/>
        </p:nvSpPr>
        <p:spPr>
          <a:xfrm>
            <a:off x="1095068" y="1984889"/>
            <a:ext cx="4609665" cy="713016"/>
          </a:xfrm>
          <a:prstGeom prst="rect">
            <a:avLst/>
          </a:prstGeom>
          <a:noFill/>
        </p:spPr>
        <p:txBody>
          <a:bodyPr wrap="square" lIns="91440" tIns="45720" rIns="91440" bIns="45720" anchor="t">
            <a:spAutoFit/>
          </a:bodyPr>
          <a:lstStyle/>
          <a:p>
            <a:pPr eaLnBrk="1" fontAlgn="auto" hangingPunct="1">
              <a:lnSpc>
                <a:spcPts val="2500"/>
              </a:lnSpc>
              <a:spcBef>
                <a:spcPts val="0"/>
              </a:spcBef>
              <a:spcAft>
                <a:spcPts val="1800"/>
              </a:spcAft>
              <a:buSzPct val="60000"/>
              <a:defRPr/>
            </a:pPr>
            <a:r>
              <a:rPr lang="en-US" sz="1800">
                <a:solidFill>
                  <a:srgbClr val="184E49"/>
                </a:solidFill>
                <a:latin typeface="Noto Sans"/>
                <a:ea typeface="Noto Sans"/>
                <a:cs typeface="Noto Sans"/>
              </a:rPr>
              <a:t>Electronic theft of benefits is on the rise nationwide. </a:t>
            </a:r>
            <a:endParaRPr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pic>
        <p:nvPicPr>
          <p:cNvPr id="9" name="Picture 8">
            <a:extLst>
              <a:ext uri="{FF2B5EF4-FFF2-40B4-BE49-F238E27FC236}">
                <a16:creationId xmlns:a16="http://schemas.microsoft.com/office/drawing/2014/main" id="{777DD92A-D54A-67A6-4B38-4C5F83DA9103}"/>
              </a:ext>
            </a:extLst>
          </p:cNvPr>
          <p:cNvPicPr>
            <a:picLocks noChangeAspect="1"/>
          </p:cNvPicPr>
          <p:nvPr/>
        </p:nvPicPr>
        <p:blipFill>
          <a:blip r:embed="rId3"/>
          <a:stretch>
            <a:fillRect/>
          </a:stretch>
        </p:blipFill>
        <p:spPr>
          <a:xfrm>
            <a:off x="7053912" y="1416844"/>
            <a:ext cx="4168270" cy="5179220"/>
          </a:xfrm>
          <a:prstGeom prst="rect">
            <a:avLst/>
          </a:prstGeom>
        </p:spPr>
      </p:pic>
    </p:spTree>
    <p:extLst>
      <p:ext uri="{BB962C8B-B14F-4D97-AF65-F5344CB8AC3E}">
        <p14:creationId xmlns:p14="http://schemas.microsoft.com/office/powerpoint/2010/main" val="398547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shape">
            <a:extLst>
              <a:ext uri="{FF2B5EF4-FFF2-40B4-BE49-F238E27FC236}">
                <a16:creationId xmlns:a16="http://schemas.microsoft.com/office/drawing/2014/main" id="{BD5FEB4A-EF8F-BF27-D419-F9695BE9F599}"/>
              </a:ext>
            </a:extLst>
          </p:cNvPr>
          <p:cNvSpPr/>
          <p:nvPr/>
        </p:nvSpPr>
        <p:spPr>
          <a:xfrm>
            <a:off x="0" y="1793631"/>
            <a:ext cx="12192000" cy="4298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9F850C49-0357-CBC0-0648-7228452DF1FA}"/>
              </a:ext>
            </a:extLst>
          </p:cNvPr>
          <p:cNvSpPr>
            <a:spLocks noGrp="1"/>
          </p:cNvSpPr>
          <p:nvPr>
            <p:ph type="title"/>
          </p:nvPr>
        </p:nvSpPr>
        <p:spPr/>
        <p:txBody>
          <a:bodyPr/>
          <a:lstStyle/>
          <a:p>
            <a:r>
              <a:rPr lang="en-US"/>
              <a:t>Recently, ODHS turned off 1,300 compromised EBT cards because of theft</a:t>
            </a:r>
          </a:p>
        </p:txBody>
      </p:sp>
      <p:sp>
        <p:nvSpPr>
          <p:cNvPr id="5" name="Slide Number Placeholder 4">
            <a:extLst>
              <a:ext uri="{FF2B5EF4-FFF2-40B4-BE49-F238E27FC236}">
                <a16:creationId xmlns:a16="http://schemas.microsoft.com/office/drawing/2014/main" id="{6D7D0A23-C41D-2040-D0F5-9E12DCCBB6A2}"/>
              </a:ext>
            </a:extLst>
          </p:cNvPr>
          <p:cNvSpPr>
            <a:spLocks noGrp="1"/>
          </p:cNvSpPr>
          <p:nvPr>
            <p:ph type="sldNum" sz="quarter" idx="10"/>
          </p:nvPr>
        </p:nvSpPr>
        <p:spPr/>
        <p:txBody>
          <a:bodyPr/>
          <a:lstStyle/>
          <a:p>
            <a:fld id="{58339581-759F-43B7-B47D-47F906F0E294}" type="slidenum">
              <a:rPr lang="en-US" smtClean="0"/>
              <a:pPr/>
              <a:t>27</a:t>
            </a:fld>
            <a:endParaRPr lang="en-US"/>
          </a:p>
        </p:txBody>
      </p:sp>
      <p:pic>
        <p:nvPicPr>
          <p:cNvPr id="6" name="Picture 5" descr="icon of an EBT card">
            <a:extLst>
              <a:ext uri="{FF2B5EF4-FFF2-40B4-BE49-F238E27FC236}">
                <a16:creationId xmlns:a16="http://schemas.microsoft.com/office/drawing/2014/main" id="{2498BDC8-E733-D764-8089-2FF374373D86}"/>
              </a:ext>
            </a:extLst>
          </p:cNvPr>
          <p:cNvPicPr>
            <a:picLocks noChangeAspect="1"/>
          </p:cNvPicPr>
          <p:nvPr/>
        </p:nvPicPr>
        <p:blipFill>
          <a:blip r:embed="rId3"/>
          <a:stretch>
            <a:fillRect/>
          </a:stretch>
        </p:blipFill>
        <p:spPr>
          <a:xfrm>
            <a:off x="455580" y="1593303"/>
            <a:ext cx="6211754" cy="4976626"/>
          </a:xfrm>
          <a:prstGeom prst="rect">
            <a:avLst/>
          </a:prstGeom>
        </p:spPr>
      </p:pic>
      <p:sp>
        <p:nvSpPr>
          <p:cNvPr id="8" name="TextBox 7">
            <a:extLst>
              <a:ext uri="{FF2B5EF4-FFF2-40B4-BE49-F238E27FC236}">
                <a16:creationId xmlns:a16="http://schemas.microsoft.com/office/drawing/2014/main" id="{6A332654-C8BD-A717-954A-266E7C03A7EC}"/>
              </a:ext>
            </a:extLst>
          </p:cNvPr>
          <p:cNvSpPr txBox="1"/>
          <p:nvPr/>
        </p:nvSpPr>
        <p:spPr>
          <a:xfrm>
            <a:off x="7040251" y="2050088"/>
            <a:ext cx="4696169" cy="3785652"/>
          </a:xfrm>
          <a:prstGeom prst="rect">
            <a:avLst/>
          </a:prstGeom>
          <a:noFill/>
        </p:spPr>
        <p:txBody>
          <a:bodyPr wrap="square" rtlCol="0">
            <a:spAutoFit/>
          </a:bodyPr>
          <a:lstStyle/>
          <a:p>
            <a:pPr algn="ctr"/>
            <a:r>
              <a:rPr lang="en-US" sz="2400">
                <a:solidFill>
                  <a:schemeClr val="tx2"/>
                </a:solidFill>
              </a:rPr>
              <a:t>The agency issued a news release about the compromised cards on Dec. 5, 2025.</a:t>
            </a:r>
          </a:p>
          <a:p>
            <a:pPr algn="ctr"/>
            <a:endParaRPr lang="en-US" sz="2400">
              <a:solidFill>
                <a:schemeClr val="tx2"/>
              </a:solidFill>
            </a:endParaRPr>
          </a:p>
          <a:p>
            <a:pPr algn="ctr"/>
            <a:r>
              <a:rPr lang="en-US" sz="2400">
                <a:solidFill>
                  <a:schemeClr val="tx2"/>
                </a:solidFill>
              </a:rPr>
              <a:t>Most theft happens right after benefits are issued.</a:t>
            </a:r>
          </a:p>
          <a:p>
            <a:pPr algn="ctr"/>
            <a:endParaRPr lang="en-US" sz="2400">
              <a:solidFill>
                <a:schemeClr val="tx2"/>
              </a:solidFill>
            </a:endParaRPr>
          </a:p>
          <a:p>
            <a:pPr algn="ctr"/>
            <a:r>
              <a:rPr lang="en-US" sz="2400">
                <a:solidFill>
                  <a:schemeClr val="tx2"/>
                </a:solidFill>
              </a:rPr>
              <a:t>Encourage people to take recommended actions to protect their cards and benefits.  </a:t>
            </a:r>
          </a:p>
        </p:txBody>
      </p:sp>
    </p:spTree>
    <p:extLst>
      <p:ext uri="{BB962C8B-B14F-4D97-AF65-F5344CB8AC3E}">
        <p14:creationId xmlns:p14="http://schemas.microsoft.com/office/powerpoint/2010/main" val="140197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9025-F06E-95CF-0E1A-E0E95754E4CF}"/>
              </a:ext>
            </a:extLst>
          </p:cNvPr>
          <p:cNvSpPr>
            <a:spLocks noGrp="1"/>
          </p:cNvSpPr>
          <p:nvPr>
            <p:ph type="title"/>
          </p:nvPr>
        </p:nvSpPr>
        <p:spPr/>
        <p:txBody>
          <a:bodyPr/>
          <a:lstStyle/>
          <a:p>
            <a:r>
              <a:rPr lang="en-US">
                <a:latin typeface="Noto Sans ExtraBold"/>
              </a:rPr>
              <a:t>Resources for finding food </a:t>
            </a:r>
            <a:endParaRPr lang="en-US"/>
          </a:p>
        </p:txBody>
      </p:sp>
      <p:sp>
        <p:nvSpPr>
          <p:cNvPr id="5" name="Slide Number Placeholder 4">
            <a:extLst>
              <a:ext uri="{FF2B5EF4-FFF2-40B4-BE49-F238E27FC236}">
                <a16:creationId xmlns:a16="http://schemas.microsoft.com/office/drawing/2014/main" id="{6AFCF0AB-CA87-24D9-2656-FA16CC5FE37A}"/>
              </a:ext>
            </a:extLst>
          </p:cNvPr>
          <p:cNvSpPr>
            <a:spLocks noGrp="1"/>
          </p:cNvSpPr>
          <p:nvPr>
            <p:ph type="sldNum" sz="quarter" idx="10"/>
          </p:nvPr>
        </p:nvSpPr>
        <p:spPr/>
        <p:txBody>
          <a:bodyPr/>
          <a:lstStyle/>
          <a:p>
            <a:fld id="{58339581-759F-43B7-B47D-47F906F0E294}" type="slidenum">
              <a:rPr lang="en-US" smtClean="0"/>
              <a:pPr/>
              <a:t>28</a:t>
            </a:fld>
            <a:endParaRPr lang="en-US"/>
          </a:p>
        </p:txBody>
      </p:sp>
      <p:sp>
        <p:nvSpPr>
          <p:cNvPr id="9" name="TextBox 8">
            <a:extLst>
              <a:ext uri="{FF2B5EF4-FFF2-40B4-BE49-F238E27FC236}">
                <a16:creationId xmlns:a16="http://schemas.microsoft.com/office/drawing/2014/main" id="{90B9CE39-7771-78ED-1AE4-B951E9393060}"/>
              </a:ext>
            </a:extLst>
          </p:cNvPr>
          <p:cNvSpPr txBox="1"/>
          <p:nvPr/>
        </p:nvSpPr>
        <p:spPr>
          <a:xfrm>
            <a:off x="635001" y="1841500"/>
            <a:ext cx="5828429" cy="3749681"/>
          </a:xfrm>
          <a:prstGeom prst="rect">
            <a:avLst/>
          </a:prstGeom>
          <a:noFill/>
        </p:spPr>
        <p:txBody>
          <a:bodyPr wrap="square">
            <a:spAutoFit/>
          </a:bodyPr>
          <a:lstStyle/>
          <a:p>
            <a:pPr marL="342900" indent="-342900">
              <a:lnSpc>
                <a:spcPct val="125000"/>
              </a:lnSpc>
              <a:spcBef>
                <a:spcPts val="600"/>
              </a:spcBef>
              <a:spcAft>
                <a:spcPts val="1800"/>
              </a:spcAft>
              <a:buFont typeface="Symbol" panose="05050102010706020507" pitchFamily="18" charset="2"/>
              <a:buChar char=""/>
            </a:pP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Visit ODHS’ </a:t>
            </a:r>
            <a:r>
              <a:rPr lang="en-US">
                <a:solidFill>
                  <a:srgbClr val="0070C0"/>
                </a:solidFill>
                <a:latin typeface="Noto Sans" panose="020B0502040504020204" pitchFamily="34" charset="0"/>
                <a:ea typeface="Noto Sans" panose="020B0502040504020204" pitchFamily="34" charset="0"/>
                <a:cs typeface="Noto Sans" panose="020B0502040504020204" pitchFamily="34" charset="0"/>
                <a:hlinkClick r:id="rId3">
                  <a:extLst>
                    <a:ext uri="{A12FA001-AC4F-418D-AE19-62706E023703}">
                      <ahyp:hlinkClr xmlns:ahyp="http://schemas.microsoft.com/office/drawing/2018/hyperlinkcolor" val="tx"/>
                    </a:ext>
                  </a:extLst>
                </a:hlinkClick>
              </a:rPr>
              <a:t>free food events</a:t>
            </a:r>
            <a:r>
              <a:rPr lang="en-US">
                <a:solidFill>
                  <a:srgbClr val="0070C0"/>
                </a:solidFill>
                <a:latin typeface="Noto Sans" panose="020B0502040504020204" pitchFamily="34" charset="0"/>
                <a:ea typeface="Noto Sans" panose="020B0502040504020204" pitchFamily="34" charset="0"/>
                <a:cs typeface="Noto Sans" panose="020B0502040504020204" pitchFamily="34" charset="0"/>
              </a:rPr>
              <a:t> </a:t>
            </a: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listings. </a:t>
            </a:r>
          </a:p>
          <a:p>
            <a:pPr marL="342900" marR="0" lvl="0" indent="-342900">
              <a:lnSpc>
                <a:spcPct val="125000"/>
              </a:lnSpc>
              <a:spcBef>
                <a:spcPts val="600"/>
              </a:spcBef>
              <a:spcAft>
                <a:spcPts val="1800"/>
              </a:spcAft>
              <a:buFont typeface="Symbol" panose="05050102010706020507" pitchFamily="18" charset="2"/>
              <a:buChar char=""/>
            </a:pPr>
            <a:r>
              <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rPr>
              <a:t>Visit ODHS’ food resource webpage at </a:t>
            </a:r>
            <a:r>
              <a:rPr lang="en-US">
                <a:solidFill>
                  <a:srgbClr val="0070C0"/>
                </a:solidFill>
                <a:latin typeface="Noto Sans" panose="020B0502040504020204" pitchFamily="34" charset="0"/>
                <a:ea typeface="Noto Sans" panose="020B0502040504020204" pitchFamily="34" charset="0"/>
                <a:cs typeface="Noto Sans" panose="020B0502040504020204" pitchFamily="34" charset="0"/>
              </a:rPr>
              <a:t>needfood.oregon.gov</a:t>
            </a:r>
            <a:endPar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a:lnSpc>
                <a:spcPct val="125000"/>
              </a:lnSpc>
              <a:spcBef>
                <a:spcPts val="600"/>
              </a:spcBef>
              <a:spcAft>
                <a:spcPts val="600"/>
              </a:spcAft>
            </a:pPr>
            <a:endParaRPr lang="en-US"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nSpc>
                <a:spcPct val="125000"/>
              </a:lnSpc>
              <a:spcBef>
                <a:spcPts val="600"/>
              </a:spcBef>
              <a:spcAft>
                <a:spcPts val="600"/>
              </a:spcAft>
              <a:buFont typeface="Symbol" panose="05050102010706020507" pitchFamily="18" charset="2"/>
              <a:buChar char=""/>
            </a:pPr>
            <a:endPar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nSpc>
                <a:spcPct val="125000"/>
              </a:lnSpc>
              <a:spcBef>
                <a:spcPts val="600"/>
              </a:spcBef>
              <a:spcAft>
                <a:spcPts val="600"/>
              </a:spcAft>
              <a:buFont typeface="Symbol" panose="05050102010706020507" pitchFamily="18" charset="2"/>
              <a:buChar char=""/>
            </a:pPr>
            <a:endPar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p:txBody>
      </p:sp>
      <p:sp>
        <p:nvSpPr>
          <p:cNvPr id="10" name="Rectangle 9">
            <a:extLst>
              <a:ext uri="{FF2B5EF4-FFF2-40B4-BE49-F238E27FC236}">
                <a16:creationId xmlns:a16="http://schemas.microsoft.com/office/drawing/2014/main" id="{78EE1D81-AE5F-6B14-26D5-A3E418B9D529}"/>
              </a:ext>
            </a:extLst>
          </p:cNvPr>
          <p:cNvSpPr/>
          <p:nvPr/>
        </p:nvSpPr>
        <p:spPr>
          <a:xfrm>
            <a:off x="9334500" y="1841500"/>
            <a:ext cx="2857500" cy="4127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12" name="Picture 11" descr="Icon&#10;&#10;Description automatically generated with medium confidence">
            <a:extLst>
              <a:ext uri="{FF2B5EF4-FFF2-40B4-BE49-F238E27FC236}">
                <a16:creationId xmlns:a16="http://schemas.microsoft.com/office/drawing/2014/main" id="{A9496040-D4D7-FB25-18C6-1F001C9210D1}"/>
              </a:ext>
            </a:extLst>
          </p:cNvPr>
          <p:cNvPicPr>
            <a:picLocks noChangeAspect="1"/>
          </p:cNvPicPr>
          <p:nvPr/>
        </p:nvPicPr>
        <p:blipFill rotWithShape="1">
          <a:blip r:embed="rId4">
            <a:extLst>
              <a:ext uri="{28A0092B-C50C-407E-A947-70E740481C1C}">
                <a14:useLocalDpi xmlns:a14="http://schemas.microsoft.com/office/drawing/2010/main" val="0"/>
              </a:ext>
            </a:extLst>
          </a:blip>
          <a:srcRect l="79623" t="34338" r="7021" b="39815"/>
          <a:stretch/>
        </p:blipFill>
        <p:spPr>
          <a:xfrm>
            <a:off x="6844431" y="2082800"/>
            <a:ext cx="3348345" cy="3644900"/>
          </a:xfrm>
          <a:prstGeom prst="rect">
            <a:avLst/>
          </a:prstGeom>
        </p:spPr>
      </p:pic>
      <p:pic>
        <p:nvPicPr>
          <p:cNvPr id="4" name="Picture 3" descr="Qr code&#10;&#10;AI-generated content may be incorrect.">
            <a:extLst>
              <a:ext uri="{FF2B5EF4-FFF2-40B4-BE49-F238E27FC236}">
                <a16:creationId xmlns:a16="http://schemas.microsoft.com/office/drawing/2014/main" id="{1B577FA0-D9B4-DC09-7B53-547D934C1B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4887" y="3716340"/>
            <a:ext cx="2082673" cy="2082673"/>
          </a:xfrm>
          <a:prstGeom prst="rect">
            <a:avLst/>
          </a:prstGeom>
        </p:spPr>
      </p:pic>
    </p:spTree>
    <p:extLst>
      <p:ext uri="{BB962C8B-B14F-4D97-AF65-F5344CB8AC3E}">
        <p14:creationId xmlns:p14="http://schemas.microsoft.com/office/powerpoint/2010/main" val="197048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Right 22">
            <a:extLst>
              <a:ext uri="{FF2B5EF4-FFF2-40B4-BE49-F238E27FC236}">
                <a16:creationId xmlns:a16="http://schemas.microsoft.com/office/drawing/2014/main" id="{B72861F0-A468-DB54-726A-BBA8FD1C0B5C}"/>
              </a:ext>
            </a:extLst>
          </p:cNvPr>
          <p:cNvSpPr/>
          <p:nvPr/>
        </p:nvSpPr>
        <p:spPr>
          <a:xfrm>
            <a:off x="1" y="3865778"/>
            <a:ext cx="7748774" cy="1675358"/>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20" name="Rectangle 19">
            <a:extLst>
              <a:ext uri="{FF2B5EF4-FFF2-40B4-BE49-F238E27FC236}">
                <a16:creationId xmlns:a16="http://schemas.microsoft.com/office/drawing/2014/main" id="{139ACC15-ABF4-D7DC-E19E-7A8E3F316D11}"/>
              </a:ext>
            </a:extLst>
          </p:cNvPr>
          <p:cNvSpPr/>
          <p:nvPr/>
        </p:nvSpPr>
        <p:spPr>
          <a:xfrm rot="10800000">
            <a:off x="-1" y="5665076"/>
            <a:ext cx="12191999" cy="1204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8" name="Title 7">
            <a:extLst>
              <a:ext uri="{FF2B5EF4-FFF2-40B4-BE49-F238E27FC236}">
                <a16:creationId xmlns:a16="http://schemas.microsoft.com/office/drawing/2014/main" id="{3BBA2C71-2B97-4DEA-94C2-1B875C9BB460}"/>
              </a:ext>
            </a:extLst>
          </p:cNvPr>
          <p:cNvSpPr>
            <a:spLocks noGrp="1"/>
          </p:cNvSpPr>
          <p:nvPr>
            <p:ph type="title"/>
          </p:nvPr>
        </p:nvSpPr>
        <p:spPr/>
        <p:txBody>
          <a:bodyPr/>
          <a:lstStyle/>
          <a:p>
            <a:r>
              <a:rPr lang="en-US"/>
              <a:t>Stay in touch</a:t>
            </a:r>
          </a:p>
        </p:txBody>
      </p:sp>
      <p:pic>
        <p:nvPicPr>
          <p:cNvPr id="3" name="Graphic 2" descr="Information">
            <a:extLst>
              <a:ext uri="{FF2B5EF4-FFF2-40B4-BE49-F238E27FC236}">
                <a16:creationId xmlns:a16="http://schemas.microsoft.com/office/drawing/2014/main" id="{3FA22E42-5147-4B78-8188-C49907B5E7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243" y="1752498"/>
            <a:ext cx="901702" cy="901702"/>
          </a:xfrm>
          <a:prstGeom prst="rect">
            <a:avLst/>
          </a:prstGeom>
        </p:spPr>
      </p:pic>
      <p:pic>
        <p:nvPicPr>
          <p:cNvPr id="5" name="Graphic 4" descr="Connections">
            <a:extLst>
              <a:ext uri="{FF2B5EF4-FFF2-40B4-BE49-F238E27FC236}">
                <a16:creationId xmlns:a16="http://schemas.microsoft.com/office/drawing/2014/main" id="{61D7A376-E81C-4DCC-B76F-209A15D625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643" y="4247238"/>
            <a:ext cx="901702" cy="901702"/>
          </a:xfrm>
          <a:prstGeom prst="rect">
            <a:avLst/>
          </a:prstGeom>
        </p:spPr>
      </p:pic>
      <p:pic>
        <p:nvPicPr>
          <p:cNvPr id="7" name="Graphic 6" descr="Email">
            <a:extLst>
              <a:ext uri="{FF2B5EF4-FFF2-40B4-BE49-F238E27FC236}">
                <a16:creationId xmlns:a16="http://schemas.microsoft.com/office/drawing/2014/main" id="{C855A6C0-2FCB-4559-8DE6-E946965E5D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2144" y="3231538"/>
            <a:ext cx="723900" cy="723900"/>
          </a:xfrm>
          <a:prstGeom prst="rect">
            <a:avLst/>
          </a:prstGeom>
        </p:spPr>
      </p:pic>
      <p:sp>
        <p:nvSpPr>
          <p:cNvPr id="12" name="TextBox 11">
            <a:extLst>
              <a:ext uri="{FF2B5EF4-FFF2-40B4-BE49-F238E27FC236}">
                <a16:creationId xmlns:a16="http://schemas.microsoft.com/office/drawing/2014/main" id="{31552C55-3A28-796B-4964-A88C1FA956F9}"/>
              </a:ext>
            </a:extLst>
          </p:cNvPr>
          <p:cNvSpPr txBox="1"/>
          <p:nvPr/>
        </p:nvSpPr>
        <p:spPr>
          <a:xfrm>
            <a:off x="1582246" y="4514980"/>
            <a:ext cx="6096000"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Follow us on social media.</a:t>
            </a:r>
          </a:p>
        </p:txBody>
      </p:sp>
      <p:sp>
        <p:nvSpPr>
          <p:cNvPr id="13" name="TextBox 12">
            <a:extLst>
              <a:ext uri="{FF2B5EF4-FFF2-40B4-BE49-F238E27FC236}">
                <a16:creationId xmlns:a16="http://schemas.microsoft.com/office/drawing/2014/main" id="{FA9C3A1A-E749-F1AD-BED0-F615960156A4}"/>
              </a:ext>
            </a:extLst>
          </p:cNvPr>
          <p:cNvSpPr txBox="1"/>
          <p:nvPr/>
        </p:nvSpPr>
        <p:spPr>
          <a:xfrm>
            <a:off x="1565428" y="3399924"/>
            <a:ext cx="6096000" cy="36933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84E49"/>
                </a:solidFill>
                <a:effectLst/>
                <a:uLnTx/>
                <a:uFillTx/>
                <a:latin typeface="Noto Sans"/>
                <a:ea typeface="Noto Sans"/>
                <a:cs typeface="Noto Sans"/>
              </a:rPr>
              <a:t>Email th</a:t>
            </a:r>
            <a:r>
              <a:rPr kumimoji="0" lang="en-US" sz="1800" b="0" i="0" u="none" strike="noStrike" kern="1200" cap="none" spc="0" normalizeH="0" baseline="0" noProof="0">
                <a:ln>
                  <a:noFill/>
                </a:ln>
                <a:solidFill>
                  <a:srgbClr val="414042"/>
                </a:solidFill>
                <a:effectLst/>
                <a:uLnTx/>
                <a:uFillTx/>
                <a:latin typeface="Noto Sans"/>
                <a:ea typeface="Noto Sans"/>
                <a:cs typeface="Noto Sans"/>
              </a:rPr>
              <a:t>e </a:t>
            </a:r>
            <a:r>
              <a:rPr kumimoji="0" lang="en-US" sz="1800" b="0" i="0" u="none" strike="noStrike" kern="1200" cap="none" spc="0" normalizeH="0" baseline="0" noProof="0">
                <a:ln>
                  <a:noFill/>
                </a:ln>
                <a:solidFill>
                  <a:srgbClr val="0070C0"/>
                </a:solidFill>
                <a:effectLst/>
                <a:uLnTx/>
                <a:uFillTx/>
                <a:latin typeface="Noto Sans"/>
                <a:ea typeface="Noto Sans"/>
                <a:cs typeface="Noto Sans"/>
                <a:hlinkClick r:id="rId9"/>
              </a:rPr>
              <a:t>Community Engagement</a:t>
            </a:r>
            <a:r>
              <a:rPr kumimoji="0" lang="en-US" sz="1800" b="0" i="0" u="none" strike="noStrike" kern="1200" cap="none" spc="0" normalizeH="0" baseline="0" noProof="0">
                <a:ln>
                  <a:noFill/>
                </a:ln>
                <a:solidFill>
                  <a:srgbClr val="414042"/>
                </a:solidFill>
                <a:effectLst/>
                <a:uLnTx/>
                <a:uFillTx/>
                <a:latin typeface="Noto Sans"/>
                <a:ea typeface="Noto Sans"/>
                <a:cs typeface="Noto Sans"/>
              </a:rPr>
              <a:t> </a:t>
            </a:r>
            <a:r>
              <a:rPr kumimoji="0" lang="en-US" sz="1800" b="0" i="0" u="none" strike="noStrike" kern="1200" cap="none" spc="0" normalizeH="0" baseline="0" noProof="0">
                <a:ln>
                  <a:noFill/>
                </a:ln>
                <a:solidFill>
                  <a:srgbClr val="184E49"/>
                </a:solidFill>
                <a:effectLst/>
                <a:uLnTx/>
                <a:uFillTx/>
                <a:latin typeface="Noto Sans"/>
                <a:ea typeface="Noto Sans"/>
                <a:cs typeface="Noto Sans"/>
              </a:rPr>
              <a:t>team. </a:t>
            </a:r>
          </a:p>
        </p:txBody>
      </p:sp>
      <p:sp>
        <p:nvSpPr>
          <p:cNvPr id="15" name="TextBox 14">
            <a:extLst>
              <a:ext uri="{FF2B5EF4-FFF2-40B4-BE49-F238E27FC236}">
                <a16:creationId xmlns:a16="http://schemas.microsoft.com/office/drawing/2014/main" id="{FC39B0BD-59DD-328A-EB7A-68C6F5D93465}"/>
              </a:ext>
            </a:extLst>
          </p:cNvPr>
          <p:cNvSpPr txBox="1"/>
          <p:nvPr/>
        </p:nvSpPr>
        <p:spPr>
          <a:xfrm>
            <a:off x="1565428" y="1709060"/>
            <a:ext cx="6096000"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Sign up for our </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hlinkClick r:id="rId10">
                  <a:extLst>
                    <a:ext uri="{A12FA001-AC4F-418D-AE19-62706E023703}">
                      <ahyp:hlinkClr xmlns:ahyp="http://schemas.microsoft.com/office/drawing/2018/hyperlinkcolor" val="tx"/>
                    </a:ext>
                  </a:extLst>
                </a:hlinkClick>
              </a:rPr>
              <a:t>partner newsletter</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rPr>
              <a:t>.</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Sign up for </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hlinkClick r:id="rId11">
                  <a:extLst>
                    <a:ext uri="{A12FA001-AC4F-418D-AE19-62706E023703}">
                      <ahyp:hlinkClr xmlns:ahyp="http://schemas.microsoft.com/office/drawing/2018/hyperlinkcolor" val="tx"/>
                    </a:ext>
                  </a:extLst>
                </a:hlinkClick>
              </a:rPr>
              <a:t>news alerts</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from ODHS.</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lang="en-US">
                <a:solidFill>
                  <a:srgbClr val="184E49"/>
                </a:solidFill>
                <a:latin typeface="Noto Sans" panose="020B0502040504020204" pitchFamily="34" charset="0"/>
                <a:ea typeface="Noto Sans" panose="020B0502040504020204" pitchFamily="34" charset="0"/>
                <a:cs typeface="Noto Sans" panose="020B0502040504020204" pitchFamily="34" charset="0"/>
              </a:rPr>
              <a:t>Visit our federal updates </a:t>
            </a:r>
            <a:r>
              <a:rPr lang="en-US">
                <a:solidFill>
                  <a:srgbClr val="184E49"/>
                </a:solidFill>
                <a:latin typeface="Noto Sans" panose="020B0502040504020204" pitchFamily="34" charset="0"/>
                <a:ea typeface="Noto Sans" panose="020B0502040504020204" pitchFamily="34" charset="0"/>
                <a:cs typeface="Noto Sans" panose="020B0502040504020204" pitchFamily="34" charset="0"/>
                <a:hlinkClick r:id="rId12"/>
              </a:rPr>
              <a:t>webpage</a:t>
            </a:r>
            <a:r>
              <a:rPr lang="en-US">
                <a:solidFill>
                  <a:srgbClr val="184E49"/>
                </a:solidFill>
                <a:latin typeface="Noto Sans" panose="020B0502040504020204" pitchFamily="34" charset="0"/>
                <a:ea typeface="Noto Sans" panose="020B0502040504020204" pitchFamily="34" charset="0"/>
                <a:cs typeface="Noto Sans" panose="020B0502040504020204" pitchFamily="34" charset="0"/>
              </a:rPr>
              <a:t>. </a:t>
            </a: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1" name="Rectangle 20">
            <a:extLst>
              <a:ext uri="{FF2B5EF4-FFF2-40B4-BE49-F238E27FC236}">
                <a16:creationId xmlns:a16="http://schemas.microsoft.com/office/drawing/2014/main" id="{1912F177-DE12-D07B-3FF2-F4A78FD27D7A}"/>
              </a:ext>
            </a:extLst>
          </p:cNvPr>
          <p:cNvSpPr/>
          <p:nvPr/>
        </p:nvSpPr>
        <p:spPr>
          <a:xfrm rot="10800000">
            <a:off x="7807465" y="1709530"/>
            <a:ext cx="3749536" cy="4306203"/>
          </a:xfrm>
          <a:prstGeom prst="rect">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19" name="Picture 18">
            <a:extLst>
              <a:ext uri="{FF2B5EF4-FFF2-40B4-BE49-F238E27FC236}">
                <a16:creationId xmlns:a16="http://schemas.microsoft.com/office/drawing/2014/main" id="{0C3AD1FB-79F1-F264-4A9B-BB26553FFF86}"/>
              </a:ext>
            </a:extLst>
          </p:cNvPr>
          <p:cNvPicPr>
            <a:picLocks noChangeAspect="1"/>
          </p:cNvPicPr>
          <p:nvPr/>
        </p:nvPicPr>
        <p:blipFill rotWithShape="1">
          <a:blip r:embed="rId13"/>
          <a:srcRect l="3607" t="22545" r="4270" b="5164"/>
          <a:stretch/>
        </p:blipFill>
        <p:spPr>
          <a:xfrm>
            <a:off x="7911123" y="1957516"/>
            <a:ext cx="3505044" cy="3747052"/>
          </a:xfrm>
          <a:prstGeom prst="rect">
            <a:avLst/>
          </a:prstGeom>
          <a:ln w="76200">
            <a:noFill/>
          </a:ln>
        </p:spPr>
      </p:pic>
      <p:pic>
        <p:nvPicPr>
          <p:cNvPr id="31" name="Picture 30" descr="Text&#10;&#10;Description automatically generated">
            <a:extLst>
              <a:ext uri="{FF2B5EF4-FFF2-40B4-BE49-F238E27FC236}">
                <a16:creationId xmlns:a16="http://schemas.microsoft.com/office/drawing/2014/main" id="{84F96F89-592F-9D6B-457E-706F1F3612B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5001" y="6034364"/>
            <a:ext cx="3411482" cy="570475"/>
          </a:xfrm>
          <a:prstGeom prst="rect">
            <a:avLst/>
          </a:prstGeom>
        </p:spPr>
      </p:pic>
      <p:sp>
        <p:nvSpPr>
          <p:cNvPr id="33" name="TextBox 32">
            <a:extLst>
              <a:ext uri="{FF2B5EF4-FFF2-40B4-BE49-F238E27FC236}">
                <a16:creationId xmlns:a16="http://schemas.microsoft.com/office/drawing/2014/main" id="{A6726582-1A27-16AC-1CF9-800CB5C53C99}"/>
              </a:ext>
            </a:extLst>
          </p:cNvPr>
          <p:cNvSpPr txBox="1"/>
          <p:nvPr/>
        </p:nvSpPr>
        <p:spPr>
          <a:xfrm>
            <a:off x="9311452" y="6236147"/>
            <a:ext cx="25618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a:ea typeface="+mn-ea"/>
                <a:cs typeface="+mn-cs"/>
              </a:rPr>
              <a:t>www.oregon.gov/odhs</a:t>
            </a:r>
          </a:p>
        </p:txBody>
      </p:sp>
    </p:spTree>
    <p:extLst>
      <p:ext uri="{BB962C8B-B14F-4D97-AF65-F5344CB8AC3E}">
        <p14:creationId xmlns:p14="http://schemas.microsoft.com/office/powerpoint/2010/main" val="128779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FFB511-D707-02D3-106A-1CE8A3488AB3}"/>
              </a:ext>
              <a:ext uri="{C183D7F6-B498-43B3-948B-1728B52AA6E4}">
                <adec:decorative xmlns:adec="http://schemas.microsoft.com/office/drawing/2017/decorative" val="1"/>
              </a:ext>
            </a:extLst>
          </p:cNvPr>
          <p:cNvSpPr/>
          <p:nvPr/>
        </p:nvSpPr>
        <p:spPr>
          <a:xfrm>
            <a:off x="0" y="1791169"/>
            <a:ext cx="12192000" cy="2228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cxnSp>
        <p:nvCxnSpPr>
          <p:cNvPr id="3" name="Straight Connector 2">
            <a:extLst>
              <a:ext uri="{FF2B5EF4-FFF2-40B4-BE49-F238E27FC236}">
                <a16:creationId xmlns:a16="http://schemas.microsoft.com/office/drawing/2014/main" id="{925A62F0-2735-9962-8626-32B18B49ECCE}"/>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287C030-11AC-F654-0091-96FD163902ED}"/>
              </a:ext>
              <a:ext uri="{C183D7F6-B498-43B3-948B-1728B52AA6E4}">
                <adec:decorative xmlns:adec="http://schemas.microsoft.com/office/drawing/2017/decorative" val="1"/>
              </a:ext>
            </a:extLst>
          </p:cNvPr>
          <p:cNvSpPr/>
          <p:nvPr/>
        </p:nvSpPr>
        <p:spPr>
          <a:xfrm>
            <a:off x="8835674" y="1616442"/>
            <a:ext cx="2151109" cy="5238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39" name="Rectangle 38">
            <a:extLst>
              <a:ext uri="{FF2B5EF4-FFF2-40B4-BE49-F238E27FC236}">
                <a16:creationId xmlns:a16="http://schemas.microsoft.com/office/drawing/2014/main" id="{59D80358-12B4-94C5-A745-77B233AF1E84}"/>
              </a:ext>
              <a:ext uri="{C183D7F6-B498-43B3-948B-1728B52AA6E4}">
                <adec:decorative xmlns:adec="http://schemas.microsoft.com/office/drawing/2017/decorative" val="1"/>
              </a:ext>
            </a:extLst>
          </p:cNvPr>
          <p:cNvSpPr/>
          <p:nvPr/>
        </p:nvSpPr>
        <p:spPr>
          <a:xfrm>
            <a:off x="6286793" y="1596909"/>
            <a:ext cx="2151109" cy="52576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40" name="Rectangle 39">
            <a:extLst>
              <a:ext uri="{FF2B5EF4-FFF2-40B4-BE49-F238E27FC236}">
                <a16:creationId xmlns:a16="http://schemas.microsoft.com/office/drawing/2014/main" id="{E09B9B1D-24CD-B215-9FCF-6C485EDD57CC}"/>
              </a:ext>
              <a:ext uri="{C183D7F6-B498-43B3-948B-1728B52AA6E4}">
                <adec:decorative xmlns:adec="http://schemas.microsoft.com/office/drawing/2017/decorative" val="1"/>
              </a:ext>
            </a:extLst>
          </p:cNvPr>
          <p:cNvSpPr/>
          <p:nvPr/>
        </p:nvSpPr>
        <p:spPr>
          <a:xfrm>
            <a:off x="3755577" y="1596909"/>
            <a:ext cx="2151109" cy="52698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1" name="Rectangle 40">
            <a:extLst>
              <a:ext uri="{FF2B5EF4-FFF2-40B4-BE49-F238E27FC236}">
                <a16:creationId xmlns:a16="http://schemas.microsoft.com/office/drawing/2014/main" id="{C2847B65-F20D-ED40-EE7B-38648ACD062C}"/>
              </a:ext>
              <a:ext uri="{C183D7F6-B498-43B3-948B-1728B52AA6E4}">
                <adec:decorative xmlns:adec="http://schemas.microsoft.com/office/drawing/2017/decorative" val="1"/>
              </a:ext>
            </a:extLst>
          </p:cNvPr>
          <p:cNvSpPr/>
          <p:nvPr/>
        </p:nvSpPr>
        <p:spPr>
          <a:xfrm>
            <a:off x="1205217" y="1588168"/>
            <a:ext cx="2151109" cy="52698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 name="Title 3">
            <a:extLst>
              <a:ext uri="{FF2B5EF4-FFF2-40B4-BE49-F238E27FC236}">
                <a16:creationId xmlns:a16="http://schemas.microsoft.com/office/drawing/2014/main" id="{A195C999-E430-709C-14ED-8D52A4A3D0BC}"/>
              </a:ext>
            </a:extLst>
          </p:cNvPr>
          <p:cNvSpPr>
            <a:spLocks noGrp="1"/>
          </p:cNvSpPr>
          <p:nvPr>
            <p:ph type="title"/>
          </p:nvPr>
        </p:nvSpPr>
        <p:spPr/>
        <p:txBody>
          <a:bodyPr>
            <a:normAutofit/>
          </a:bodyPr>
          <a:lstStyle/>
          <a:p>
            <a:pPr algn="l"/>
            <a:r>
              <a:rPr lang="en-US">
                <a:latin typeface="Noto Sans ExtraBold" panose="020B0502040504020204" pitchFamily="34" charset="0"/>
                <a:cs typeface="Noto Sans ExtraBold" panose="020B0502040504020204" pitchFamily="34" charset="0"/>
              </a:rPr>
              <a:t>SNAP monthly snapshot</a:t>
            </a:r>
          </a:p>
        </p:txBody>
      </p:sp>
      <p:sp>
        <p:nvSpPr>
          <p:cNvPr id="2" name="Content Placeholder 1">
            <a:extLst>
              <a:ext uri="{FF2B5EF4-FFF2-40B4-BE49-F238E27FC236}">
                <a16:creationId xmlns:a16="http://schemas.microsoft.com/office/drawing/2014/main" id="{461DDFF8-3E54-A64B-AA73-2855DA8EC972}"/>
              </a:ext>
            </a:extLst>
          </p:cNvPr>
          <p:cNvSpPr>
            <a:spLocks noGrp="1"/>
          </p:cNvSpPr>
          <p:nvPr/>
        </p:nvSpPr>
        <p:spPr>
          <a:xfrm>
            <a:off x="1138192" y="1836170"/>
            <a:ext cx="2159043"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$313</a:t>
            </a:r>
          </a:p>
        </p:txBody>
      </p:sp>
      <p:sp>
        <p:nvSpPr>
          <p:cNvPr id="6" name="Content Placeholder 4">
            <a:extLst>
              <a:ext uri="{FF2B5EF4-FFF2-40B4-BE49-F238E27FC236}">
                <a16:creationId xmlns:a16="http://schemas.microsoft.com/office/drawing/2014/main" id="{F853B58D-F095-E74D-9ADA-05FFA7FCE2D6}"/>
              </a:ext>
            </a:extLst>
          </p:cNvPr>
          <p:cNvSpPr>
            <a:spLocks noGrp="1"/>
          </p:cNvSpPr>
          <p:nvPr/>
        </p:nvSpPr>
        <p:spPr>
          <a:xfrm>
            <a:off x="1196218" y="2656827"/>
            <a:ext cx="2159043" cy="1061801"/>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Average </a:t>
            </a:r>
            <a:b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benefit per household </a:t>
            </a:r>
          </a:p>
        </p:txBody>
      </p:sp>
      <p:sp>
        <p:nvSpPr>
          <p:cNvPr id="8" name="Content Placeholder 30">
            <a:extLst>
              <a:ext uri="{FF2B5EF4-FFF2-40B4-BE49-F238E27FC236}">
                <a16:creationId xmlns:a16="http://schemas.microsoft.com/office/drawing/2014/main" id="{C875EDF8-75D2-A845-ACD0-07EAB078C831}"/>
              </a:ext>
            </a:extLst>
          </p:cNvPr>
          <p:cNvSpPr>
            <a:spLocks noGrp="1"/>
          </p:cNvSpPr>
          <p:nvPr/>
        </p:nvSpPr>
        <p:spPr>
          <a:xfrm>
            <a:off x="3601076" y="1836799"/>
            <a:ext cx="2215026"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$183</a:t>
            </a:r>
          </a:p>
        </p:txBody>
      </p:sp>
      <p:sp>
        <p:nvSpPr>
          <p:cNvPr id="10" name="Content Placeholder 33">
            <a:extLst>
              <a:ext uri="{FF2B5EF4-FFF2-40B4-BE49-F238E27FC236}">
                <a16:creationId xmlns:a16="http://schemas.microsoft.com/office/drawing/2014/main" id="{29C8B83B-5AA4-F146-914F-62BF8AE303ED}"/>
              </a:ext>
            </a:extLst>
          </p:cNvPr>
          <p:cNvSpPr>
            <a:spLocks noGrp="1"/>
          </p:cNvSpPr>
          <p:nvPr/>
        </p:nvSpPr>
        <p:spPr>
          <a:xfrm>
            <a:off x="3702259" y="2650823"/>
            <a:ext cx="2215027" cy="1581001"/>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Average </a:t>
            </a:r>
            <a:b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benefit per person</a:t>
            </a:r>
          </a:p>
        </p:txBody>
      </p:sp>
      <p:sp>
        <p:nvSpPr>
          <p:cNvPr id="11" name="Content Placeholder 62">
            <a:extLst>
              <a:ext uri="{FF2B5EF4-FFF2-40B4-BE49-F238E27FC236}">
                <a16:creationId xmlns:a16="http://schemas.microsoft.com/office/drawing/2014/main" id="{67A6E49E-A576-0D41-B2E8-B225647EAC74}"/>
              </a:ext>
            </a:extLst>
          </p:cNvPr>
          <p:cNvSpPr>
            <a:spLocks noGrp="1"/>
          </p:cNvSpPr>
          <p:nvPr/>
        </p:nvSpPr>
        <p:spPr>
          <a:xfrm>
            <a:off x="6244441" y="1836170"/>
            <a:ext cx="2244235"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210k+</a:t>
            </a:r>
          </a:p>
        </p:txBody>
      </p:sp>
      <p:sp>
        <p:nvSpPr>
          <p:cNvPr id="13" name="Content Placeholder 63">
            <a:extLst>
              <a:ext uri="{FF2B5EF4-FFF2-40B4-BE49-F238E27FC236}">
                <a16:creationId xmlns:a16="http://schemas.microsoft.com/office/drawing/2014/main" id="{B2390A10-F11F-9145-ADC5-D64A48479526}"/>
              </a:ext>
            </a:extLst>
          </p:cNvPr>
          <p:cNvSpPr>
            <a:spLocks noGrp="1"/>
          </p:cNvSpPr>
          <p:nvPr/>
        </p:nvSpPr>
        <p:spPr>
          <a:xfrm>
            <a:off x="6289900" y="2657531"/>
            <a:ext cx="2145458" cy="164399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Participating children</a:t>
            </a:r>
          </a:p>
        </p:txBody>
      </p:sp>
      <p:sp>
        <p:nvSpPr>
          <p:cNvPr id="28" name="Content Placeholder 62">
            <a:extLst>
              <a:ext uri="{FF2B5EF4-FFF2-40B4-BE49-F238E27FC236}">
                <a16:creationId xmlns:a16="http://schemas.microsoft.com/office/drawing/2014/main" id="{941BB801-A7ED-B1BE-FBE2-261E7115C37E}"/>
              </a:ext>
            </a:extLst>
          </p:cNvPr>
          <p:cNvSpPr>
            <a:spLocks noGrp="1"/>
          </p:cNvSpPr>
          <p:nvPr/>
        </p:nvSpPr>
        <p:spPr>
          <a:xfrm>
            <a:off x="8795821" y="1836170"/>
            <a:ext cx="2215026"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130k+</a:t>
            </a:r>
          </a:p>
        </p:txBody>
      </p:sp>
      <p:sp>
        <p:nvSpPr>
          <p:cNvPr id="29" name="Content Placeholder 63">
            <a:extLst>
              <a:ext uri="{FF2B5EF4-FFF2-40B4-BE49-F238E27FC236}">
                <a16:creationId xmlns:a16="http://schemas.microsoft.com/office/drawing/2014/main" id="{06A08244-5E63-F14C-CDB7-285B9C5FF616}"/>
              </a:ext>
            </a:extLst>
          </p:cNvPr>
          <p:cNvSpPr>
            <a:spLocks noGrp="1"/>
          </p:cNvSpPr>
          <p:nvPr/>
        </p:nvSpPr>
        <p:spPr>
          <a:xfrm>
            <a:off x="8833130" y="2650696"/>
            <a:ext cx="2151109" cy="164399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Participating adults 65+</a:t>
            </a:r>
          </a:p>
        </p:txBody>
      </p:sp>
      <p:grpSp>
        <p:nvGrpSpPr>
          <p:cNvPr id="33" name="Group 32">
            <a:extLst>
              <a:ext uri="{FF2B5EF4-FFF2-40B4-BE49-F238E27FC236}">
                <a16:creationId xmlns:a16="http://schemas.microsoft.com/office/drawing/2014/main" id="{2E2EA018-DB0F-8E1D-9569-5F12A7C658E4}"/>
              </a:ext>
              <a:ext uri="{C183D7F6-B498-43B3-948B-1728B52AA6E4}">
                <adec:decorative xmlns:adec="http://schemas.microsoft.com/office/drawing/2017/decorative" val="1"/>
              </a:ext>
            </a:extLst>
          </p:cNvPr>
          <p:cNvGrpSpPr/>
          <p:nvPr/>
        </p:nvGrpSpPr>
        <p:grpSpPr>
          <a:xfrm flipH="1">
            <a:off x="1411311" y="4416578"/>
            <a:ext cx="9303566" cy="2453297"/>
            <a:chOff x="1540549" y="2722715"/>
            <a:chExt cx="8121918" cy="2164923"/>
          </a:xfrm>
        </p:grpSpPr>
        <p:pic>
          <p:nvPicPr>
            <p:cNvPr id="34" name="Picture 33" descr="A picture containing text&#10;&#10;Description automatically generated">
              <a:extLst>
                <a:ext uri="{FF2B5EF4-FFF2-40B4-BE49-F238E27FC236}">
                  <a16:creationId xmlns:a16="http://schemas.microsoft.com/office/drawing/2014/main" id="{73446DFD-ABA1-80D6-BFC8-246C1E83AA9D}"/>
                </a:ext>
              </a:extLst>
            </p:cNvPr>
            <p:cNvPicPr>
              <a:picLocks noChangeAspect="1"/>
            </p:cNvPicPr>
            <p:nvPr/>
          </p:nvPicPr>
          <p:blipFill rotWithShape="1">
            <a:blip r:embed="rId3">
              <a:extLst>
                <a:ext uri="{28A0092B-C50C-407E-A947-70E740481C1C}">
                  <a14:useLocalDpi xmlns:a14="http://schemas.microsoft.com/office/drawing/2010/main" val="0"/>
                </a:ext>
              </a:extLst>
            </a:blip>
            <a:srcRect l="13808" t="1886" r="37954" b="67604"/>
            <a:stretch/>
          </p:blipFill>
          <p:spPr>
            <a:xfrm>
              <a:off x="3672532" y="2722715"/>
              <a:ext cx="5989935" cy="2164922"/>
            </a:xfrm>
            <a:prstGeom prst="rect">
              <a:avLst/>
            </a:prstGeom>
          </p:spPr>
        </p:pic>
        <p:pic>
          <p:nvPicPr>
            <p:cNvPr id="35" name="Picture 34" descr="Text&#10;&#10;Description automatically generated">
              <a:extLst>
                <a:ext uri="{FF2B5EF4-FFF2-40B4-BE49-F238E27FC236}">
                  <a16:creationId xmlns:a16="http://schemas.microsoft.com/office/drawing/2014/main" id="{DFDAB054-3F33-1804-EB28-5FC6E732E1C5}"/>
                </a:ext>
              </a:extLst>
            </p:cNvPr>
            <p:cNvPicPr>
              <a:picLocks noChangeAspect="1"/>
            </p:cNvPicPr>
            <p:nvPr/>
          </p:nvPicPr>
          <p:blipFill rotWithShape="1">
            <a:blip r:embed="rId4">
              <a:extLst>
                <a:ext uri="{28A0092B-C50C-407E-A947-70E740481C1C}">
                  <a14:useLocalDpi xmlns:a14="http://schemas.microsoft.com/office/drawing/2010/main" val="0"/>
                </a:ext>
              </a:extLst>
            </a:blip>
            <a:srcRect l="67781" t="40253" r="16130" b="18286"/>
            <a:stretch/>
          </p:blipFill>
          <p:spPr>
            <a:xfrm>
              <a:off x="2747177" y="2994380"/>
              <a:ext cx="1306072" cy="1893258"/>
            </a:xfrm>
            <a:prstGeom prst="rect">
              <a:avLst/>
            </a:prstGeom>
          </p:spPr>
        </p:pic>
        <p:pic>
          <p:nvPicPr>
            <p:cNvPr id="36" name="Picture 35">
              <a:extLst>
                <a:ext uri="{FF2B5EF4-FFF2-40B4-BE49-F238E27FC236}">
                  <a16:creationId xmlns:a16="http://schemas.microsoft.com/office/drawing/2014/main" id="{1E1B7DA3-3BBC-CA12-57DF-6C6DA978AE03}"/>
                </a:ext>
              </a:extLst>
            </p:cNvPr>
            <p:cNvPicPr>
              <a:picLocks noChangeAspect="1"/>
            </p:cNvPicPr>
            <p:nvPr/>
          </p:nvPicPr>
          <p:blipFill rotWithShape="1">
            <a:blip r:embed="rId4">
              <a:extLst>
                <a:ext uri="{28A0092B-C50C-407E-A947-70E740481C1C}">
                  <a14:useLocalDpi xmlns:a14="http://schemas.microsoft.com/office/drawing/2010/main" val="0"/>
                </a:ext>
              </a:extLst>
            </a:blip>
            <a:srcRect l="41795" t="39701" r="41933" b="18093"/>
            <a:stretch/>
          </p:blipFill>
          <p:spPr>
            <a:xfrm flipH="1">
              <a:off x="1540549" y="2753966"/>
              <a:ext cx="1462514" cy="2133671"/>
            </a:xfrm>
            <a:prstGeom prst="rect">
              <a:avLst/>
            </a:prstGeom>
          </p:spPr>
        </p:pic>
      </p:grpSp>
      <p:sp>
        <p:nvSpPr>
          <p:cNvPr id="7" name="Slide Number Placeholder 6">
            <a:extLst>
              <a:ext uri="{FF2B5EF4-FFF2-40B4-BE49-F238E27FC236}">
                <a16:creationId xmlns:a16="http://schemas.microsoft.com/office/drawing/2014/main" id="{738E8AA5-1F2A-B834-46F2-A8A5F0E8CB5C}"/>
              </a:ext>
            </a:extLst>
          </p:cNvPr>
          <p:cNvSpPr>
            <a:spLocks noGrp="1"/>
          </p:cNvSpPr>
          <p:nvPr>
            <p:ph type="sldNum" sz="quarter" idx="10"/>
          </p:nvPr>
        </p:nvSpPr>
        <p:spPr>
          <a:xfrm>
            <a:off x="9783477" y="6554615"/>
            <a:ext cx="2272706" cy="1842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9" name="TextBox 8">
            <a:extLst>
              <a:ext uri="{FF2B5EF4-FFF2-40B4-BE49-F238E27FC236}">
                <a16:creationId xmlns:a16="http://schemas.microsoft.com/office/drawing/2014/main" id="{CBDAEBDC-B30A-3DA7-5232-C49134B130DA}"/>
              </a:ext>
            </a:extLst>
          </p:cNvPr>
          <p:cNvSpPr txBox="1"/>
          <p:nvPr/>
        </p:nvSpPr>
        <p:spPr>
          <a:xfrm>
            <a:off x="11028350" y="5643226"/>
            <a:ext cx="102954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Source: Oregon Department of Human Services caseload data, March 2025.  </a:t>
            </a:r>
          </a:p>
        </p:txBody>
      </p:sp>
    </p:spTree>
    <p:extLst>
      <p:ext uri="{BB962C8B-B14F-4D97-AF65-F5344CB8AC3E}">
        <p14:creationId xmlns:p14="http://schemas.microsoft.com/office/powerpoint/2010/main" val="304528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9D5E2C-2DF6-481F-0F63-52110DAF21D7}"/>
              </a:ext>
            </a:extLst>
          </p:cNvPr>
          <p:cNvSpPr/>
          <p:nvPr/>
        </p:nvSpPr>
        <p:spPr>
          <a:xfrm rot="10800000">
            <a:off x="358346" y="404883"/>
            <a:ext cx="11553906" cy="3011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7" name="Title 6">
            <a:extLst>
              <a:ext uri="{FF2B5EF4-FFF2-40B4-BE49-F238E27FC236}">
                <a16:creationId xmlns:a16="http://schemas.microsoft.com/office/drawing/2014/main" id="{219F18DF-338C-B361-CCD2-B06B1ED7F2A7}"/>
              </a:ext>
            </a:extLst>
          </p:cNvPr>
          <p:cNvSpPr>
            <a:spLocks noGrp="1"/>
          </p:cNvSpPr>
          <p:nvPr>
            <p:ph type="title"/>
          </p:nvPr>
        </p:nvSpPr>
        <p:spPr>
          <a:xfrm>
            <a:off x="635000" y="1752818"/>
            <a:ext cx="10922000" cy="825500"/>
          </a:xfrm>
        </p:spPr>
        <p:txBody>
          <a:bodyPr/>
          <a:lstStyle/>
          <a:p>
            <a:pPr algn="ctr">
              <a:spcBef>
                <a:spcPts val="2400"/>
              </a:spcBef>
            </a:pPr>
            <a:r>
              <a:rPr lang="en-US" sz="4000">
                <a:latin typeface="Noto Sans ExtraBold"/>
              </a:rPr>
              <a:t>Thank you</a:t>
            </a:r>
            <a:endParaRPr lang="en-US" sz="4000"/>
          </a:p>
        </p:txBody>
      </p:sp>
      <p:sp>
        <p:nvSpPr>
          <p:cNvPr id="2" name="Slide Number Placeholder 1">
            <a:extLst>
              <a:ext uri="{FF2B5EF4-FFF2-40B4-BE49-F238E27FC236}">
                <a16:creationId xmlns:a16="http://schemas.microsoft.com/office/drawing/2014/main" id="{B52A5F00-D938-6C4F-2586-925B538340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9AB39EA2-CD51-A861-8285-31D374DEB776}"/>
              </a:ext>
            </a:extLst>
          </p:cNvPr>
          <p:cNvSpPr txBox="1"/>
          <p:nvPr/>
        </p:nvSpPr>
        <p:spPr>
          <a:xfrm>
            <a:off x="5555202" y="6083786"/>
            <a:ext cx="60960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a:ea typeface="+mn-ea"/>
                <a:cs typeface="+mn-cs"/>
              </a:rPr>
              <a:t>www.Oregon.gov/odhs </a:t>
            </a:r>
          </a:p>
        </p:txBody>
      </p:sp>
    </p:spTree>
    <p:extLst>
      <p:ext uri="{BB962C8B-B14F-4D97-AF65-F5344CB8AC3E}">
        <p14:creationId xmlns:p14="http://schemas.microsoft.com/office/powerpoint/2010/main" val="306460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0A939-DD2A-E72B-FE1D-3B7E60C2AFBB}"/>
            </a:ext>
          </a:extLst>
        </p:cNvPr>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F8335B0-D2C1-54A0-749E-BC0E4275D50B}"/>
              </a:ext>
            </a:extLst>
          </p:cNvPr>
          <p:cNvSpPr txBox="1">
            <a:spLocks/>
          </p:cNvSpPr>
          <p:nvPr/>
        </p:nvSpPr>
        <p:spPr>
          <a:xfrm>
            <a:off x="10476810" y="6578723"/>
            <a:ext cx="1537644" cy="1809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srgbClr val="D8E1E5">
                    <a:lumMod val="10000"/>
                  </a:srgb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D8E1E5">
                  <a:lumMod val="10000"/>
                </a:srgbClr>
              </a:solidFill>
              <a:effectLst/>
              <a:uLnTx/>
              <a:uFillTx/>
              <a:latin typeface="Arial"/>
              <a:ea typeface="+mn-ea"/>
              <a:cs typeface="+mn-cs"/>
            </a:endParaRPr>
          </a:p>
        </p:txBody>
      </p:sp>
      <p:sp>
        <p:nvSpPr>
          <p:cNvPr id="6" name="Title 5">
            <a:extLst>
              <a:ext uri="{FF2B5EF4-FFF2-40B4-BE49-F238E27FC236}">
                <a16:creationId xmlns:a16="http://schemas.microsoft.com/office/drawing/2014/main" id="{7BA0A5C7-BB72-4A6A-E8D8-568EEAB3671F}"/>
              </a:ext>
            </a:extLst>
          </p:cNvPr>
          <p:cNvSpPr txBox="1">
            <a:spLocks/>
          </p:cNvSpPr>
          <p:nvPr/>
        </p:nvSpPr>
        <p:spPr>
          <a:xfrm>
            <a:off x="661444" y="424786"/>
            <a:ext cx="10916465" cy="8255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300" b="1" kern="1200" cap="none" spc="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pPr marL="0" marR="0" lvl="0" indent="0" algn="l" defTabSz="914400" rtl="0" eaLnBrk="1" fontAlgn="auto" latinLnBrk="0" hangingPunct="1">
              <a:lnSpc>
                <a:spcPct val="90000"/>
              </a:lnSpc>
              <a:spcBef>
                <a:spcPts val="600"/>
              </a:spcBef>
              <a:spcAft>
                <a:spcPts val="600"/>
              </a:spcAft>
              <a:buClrTx/>
              <a:buSzTx/>
              <a:buFontTx/>
              <a:buNone/>
              <a:tabLst/>
              <a:defRPr/>
            </a:pPr>
            <a:br>
              <a:rPr kumimoji="0" lang="en-US" sz="33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3300"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rPr>
              <a:t>Oregon SNAP operating normally</a:t>
            </a:r>
          </a:p>
        </p:txBody>
      </p:sp>
      <p:sp>
        <p:nvSpPr>
          <p:cNvPr id="9" name="Rectangle 8">
            <a:extLst>
              <a:ext uri="{FF2B5EF4-FFF2-40B4-BE49-F238E27FC236}">
                <a16:creationId xmlns:a16="http://schemas.microsoft.com/office/drawing/2014/main" id="{9B5F24FE-E58D-F507-D262-4F9C448391FE}"/>
              </a:ext>
            </a:extLst>
          </p:cNvPr>
          <p:cNvSpPr/>
          <p:nvPr/>
        </p:nvSpPr>
        <p:spPr>
          <a:xfrm>
            <a:off x="8894618" y="1608581"/>
            <a:ext cx="3297382" cy="47057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11" name="TextBox 10">
            <a:extLst>
              <a:ext uri="{FF2B5EF4-FFF2-40B4-BE49-F238E27FC236}">
                <a16:creationId xmlns:a16="http://schemas.microsoft.com/office/drawing/2014/main" id="{B4FE7B97-92EA-F661-4EF3-9149DC5F1B6A}"/>
              </a:ext>
            </a:extLst>
          </p:cNvPr>
          <p:cNvSpPr txBox="1"/>
          <p:nvPr/>
        </p:nvSpPr>
        <p:spPr>
          <a:xfrm>
            <a:off x="661444" y="1571223"/>
            <a:ext cx="6097978" cy="3391698"/>
          </a:xfrm>
          <a:prstGeom prst="rect">
            <a:avLst/>
          </a:prstGeom>
          <a:noFill/>
        </p:spPr>
        <p:txBody>
          <a:bodyPr wrap="square" lIns="91440" tIns="45720" rIns="91440" bIns="45720" anchor="t">
            <a:spAutoFit/>
          </a:bodyPr>
          <a:lstStyle/>
          <a:p>
            <a:pPr marR="0" lvl="0" algn="l" defTabSz="914400" rtl="0" eaLnBrk="1" fontAlgn="auto" latinLnBrk="0" hangingPunct="1">
              <a:lnSpc>
                <a:spcPct val="114999"/>
              </a:lnSpc>
              <a:spcBef>
                <a:spcPts val="0"/>
              </a:spcBef>
              <a:spcAft>
                <a:spcPts val="2400"/>
              </a:spcAft>
              <a:buClrTx/>
              <a:buSzTx/>
              <a:tabLst/>
              <a:defRPr/>
            </a:pPr>
            <a:endParaRPr lang="en-US" sz="2000" b="0" i="0" u="none" strike="noStrike" kern="1200" cap="none" spc="0" normalizeH="0" baseline="0" noProof="0">
              <a:ln>
                <a:noFill/>
              </a:ln>
              <a:solidFill>
                <a:srgbClr val="184E49"/>
              </a:solidFill>
              <a:effectLst/>
              <a:uLnTx/>
              <a:uFillTx/>
              <a:latin typeface="Noto Sans"/>
              <a:ea typeface="Noto Sans"/>
              <a:cs typeface="Noto Sans"/>
            </a:endParaRPr>
          </a:p>
          <a:p>
            <a:pPr marL="342900" indent="-342900">
              <a:lnSpc>
                <a:spcPct val="114999"/>
              </a:lnSpc>
              <a:spcAft>
                <a:spcPts val="2400"/>
              </a:spcAft>
              <a:buFont typeface="Arial" panose="020B0604020202020204" pitchFamily="34" charset="0"/>
              <a:buChar char="•"/>
              <a:defRPr/>
            </a:pPr>
            <a:r>
              <a:rPr kumimoji="0" lang="en-US" sz="2000" b="0" i="0" u="none" strike="noStrike" kern="1200" cap="none" spc="0" normalizeH="0" baseline="0" noProof="0">
                <a:ln>
                  <a:noFill/>
                </a:ln>
                <a:solidFill>
                  <a:srgbClr val="184E49"/>
                </a:solidFill>
                <a:effectLst/>
                <a:uLnTx/>
                <a:uFillTx/>
                <a:latin typeface="Noto Sans"/>
                <a:ea typeface="Noto Sans"/>
                <a:cs typeface="Noto Sans"/>
              </a:rPr>
              <a:t>December SNAP </a:t>
            </a:r>
            <a:r>
              <a:rPr lang="en-US" sz="2000">
                <a:solidFill>
                  <a:srgbClr val="184E49"/>
                </a:solidFill>
                <a:latin typeface="Noto Sans"/>
                <a:ea typeface="Noto Sans"/>
                <a:cs typeface="Noto Sans"/>
              </a:rPr>
              <a:t>was distributed</a:t>
            </a:r>
            <a:r>
              <a:rPr kumimoji="0" lang="en-US" sz="2000" b="0" i="0" u="none" strike="noStrike" kern="1200" cap="none" spc="0" normalizeH="0" baseline="0" noProof="0">
                <a:ln>
                  <a:noFill/>
                </a:ln>
                <a:solidFill>
                  <a:srgbClr val="184E49"/>
                </a:solidFill>
                <a:effectLst/>
                <a:uLnTx/>
                <a:uFillTx/>
                <a:latin typeface="Noto Sans"/>
                <a:ea typeface="Noto Sans"/>
                <a:cs typeface="Noto Sans"/>
              </a:rPr>
              <a:t> on the regular schedule. </a:t>
            </a:r>
          </a:p>
          <a:p>
            <a:pPr marL="342900" indent="-342900">
              <a:lnSpc>
                <a:spcPct val="114999"/>
              </a:lnSpc>
              <a:spcAft>
                <a:spcPts val="2400"/>
              </a:spcAft>
              <a:buFont typeface="Arial" panose="020B0604020202020204" pitchFamily="34" charset="0"/>
              <a:buChar char="•"/>
              <a:defRPr/>
            </a:pPr>
            <a:r>
              <a:rPr lang="en-US" sz="2000">
                <a:solidFill>
                  <a:srgbClr val="184E49"/>
                </a:solidFill>
                <a:latin typeface="Noto Sans"/>
                <a:ea typeface="Noto Sans"/>
                <a:cs typeface="Noto Sans"/>
              </a:rPr>
              <a:t>January 2026 SNAP on schedule. </a:t>
            </a:r>
            <a:endParaRPr lang="en-US" sz="2000" b="0" i="0" u="none" strike="noStrike" kern="1200" cap="none" spc="0" normalizeH="0" baseline="0" noProof="0">
              <a:ln>
                <a:noFill/>
              </a:ln>
              <a:solidFill>
                <a:srgbClr val="184E49"/>
              </a:solidFill>
              <a:effectLst/>
              <a:uLnTx/>
              <a:uFillTx/>
              <a:latin typeface="Noto Sans"/>
              <a:ea typeface="Noto Sans"/>
              <a:cs typeface="Noto Sans"/>
            </a:endParaRPr>
          </a:p>
          <a:p>
            <a:pPr marL="342900" marR="0" lvl="0" indent="-342900" algn="l" defTabSz="914400" rtl="0" eaLnBrk="1" fontAlgn="auto" latinLnBrk="0" hangingPunct="1">
              <a:lnSpc>
                <a:spcPct val="114999"/>
              </a:lnSpc>
              <a:spcBef>
                <a:spcPts val="0"/>
              </a:spcBef>
              <a:spcAft>
                <a:spcPts val="2400"/>
              </a:spcAft>
              <a:buClrTx/>
              <a:buSzTx/>
              <a:buFont typeface="Arial" panose="020B0604020202020204" pitchFamily="34" charset="0"/>
              <a:buChar char="•"/>
              <a:tabLst/>
              <a:defRPr/>
            </a:pPr>
            <a:r>
              <a:rPr kumimoji="0" lang="en-US" sz="2000" i="0" u="none" strike="noStrike" kern="1200" cap="none" spc="0" normalizeH="0" baseline="0" noProof="0">
                <a:ln>
                  <a:noFill/>
                </a:ln>
                <a:solidFill>
                  <a:srgbClr val="184E49"/>
                </a:solidFill>
                <a:effectLst/>
                <a:uLnTx/>
                <a:uFillTx/>
                <a:latin typeface="Noto Sans"/>
                <a:ea typeface="Noto Sans"/>
                <a:cs typeface="Noto Sans"/>
              </a:rPr>
              <a:t>SNAP funded through Sept. 30, 2026.</a:t>
            </a:r>
            <a:endParaRPr lang="en-US" sz="2000" i="0" u="none" strike="noStrike" kern="1200" cap="none" spc="0" normalizeH="0" baseline="0" noProof="0">
              <a:ln>
                <a:noFill/>
              </a:ln>
              <a:solidFill>
                <a:srgbClr val="184E49"/>
              </a:solidFill>
              <a:effectLst/>
              <a:uLnTx/>
              <a:uFillTx/>
              <a:latin typeface="Noto Sans"/>
              <a:ea typeface="Noto Sans"/>
              <a:cs typeface="Noto Sans"/>
            </a:endParaRPr>
          </a:p>
          <a:p>
            <a:pPr marL="0" marR="0" lvl="0" indent="0" algn="l" defTabSz="914400" rtl="0" eaLnBrk="1" fontAlgn="auto" latinLnBrk="0" hangingPunct="1">
              <a:lnSpc>
                <a:spcPct val="114999"/>
              </a:lnSpc>
              <a:spcBef>
                <a:spcPts val="0"/>
              </a:spcBef>
              <a:spcAft>
                <a:spcPts val="2400"/>
              </a:spcAft>
              <a:buClrTx/>
              <a:buSzTx/>
              <a:buFontTx/>
              <a:buNone/>
              <a:tabLst/>
              <a:defRPr/>
            </a:pPr>
            <a:endPar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grpSp>
        <p:nvGrpSpPr>
          <p:cNvPr id="21" name="Group 20">
            <a:extLst>
              <a:ext uri="{FF2B5EF4-FFF2-40B4-BE49-F238E27FC236}">
                <a16:creationId xmlns:a16="http://schemas.microsoft.com/office/drawing/2014/main" id="{0DC83F62-AD4F-A34D-7AFE-94F39DEEE6CC}"/>
              </a:ext>
            </a:extLst>
          </p:cNvPr>
          <p:cNvGrpSpPr/>
          <p:nvPr/>
        </p:nvGrpSpPr>
        <p:grpSpPr>
          <a:xfrm>
            <a:off x="6450653" y="2879678"/>
            <a:ext cx="5563791" cy="3434622"/>
            <a:chOff x="5553279" y="2879679"/>
            <a:chExt cx="6106517" cy="3717310"/>
          </a:xfrm>
        </p:grpSpPr>
        <p:sp>
          <p:nvSpPr>
            <p:cNvPr id="19" name="Oval 18">
              <a:extLst>
                <a:ext uri="{FF2B5EF4-FFF2-40B4-BE49-F238E27FC236}">
                  <a16:creationId xmlns:a16="http://schemas.microsoft.com/office/drawing/2014/main" id="{8336FF11-36FE-7EC1-FFF6-EB08451D3125}"/>
                </a:ext>
              </a:extLst>
            </p:cNvPr>
            <p:cNvSpPr/>
            <p:nvPr/>
          </p:nvSpPr>
          <p:spPr>
            <a:xfrm>
              <a:off x="7047297" y="4659545"/>
              <a:ext cx="298278" cy="3015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20" name="Rectangle: Rounded Corners 19">
              <a:extLst>
                <a:ext uri="{FF2B5EF4-FFF2-40B4-BE49-F238E27FC236}">
                  <a16:creationId xmlns:a16="http://schemas.microsoft.com/office/drawing/2014/main" id="{DB5B9D18-06DF-D238-8192-0E8271A4C321}"/>
                </a:ext>
              </a:extLst>
            </p:cNvPr>
            <p:cNvSpPr/>
            <p:nvPr/>
          </p:nvSpPr>
          <p:spPr>
            <a:xfrm>
              <a:off x="5898973" y="4726495"/>
              <a:ext cx="1345450" cy="80429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pic>
          <p:nvPicPr>
            <p:cNvPr id="15" name="Picture 14" descr="A picture containing text&#10;&#10;Description automatically generated">
              <a:extLst>
                <a:ext uri="{FF2B5EF4-FFF2-40B4-BE49-F238E27FC236}">
                  <a16:creationId xmlns:a16="http://schemas.microsoft.com/office/drawing/2014/main" id="{66F6B5FA-C82F-DA73-E80E-FB5A4866AA0C}"/>
                </a:ext>
              </a:extLst>
            </p:cNvPr>
            <p:cNvPicPr>
              <a:picLocks noChangeAspect="1"/>
            </p:cNvPicPr>
            <p:nvPr/>
          </p:nvPicPr>
          <p:blipFill rotWithShape="1">
            <a:blip r:embed="rId3">
              <a:extLst>
                <a:ext uri="{28A0092B-C50C-407E-A947-70E740481C1C}">
                  <a14:useLocalDpi xmlns:a14="http://schemas.microsoft.com/office/drawing/2010/main" val="0"/>
                </a:ext>
              </a:extLst>
            </a:blip>
            <a:srcRect l="12537" t="11344" r="33059" b="29780"/>
            <a:stretch/>
          </p:blipFill>
          <p:spPr>
            <a:xfrm>
              <a:off x="5553279" y="2879679"/>
              <a:ext cx="6106517" cy="3717310"/>
            </a:xfrm>
            <a:prstGeom prst="rect">
              <a:avLst/>
            </a:prstGeom>
          </p:spPr>
        </p:pic>
        <p:sp>
          <p:nvSpPr>
            <p:cNvPr id="16" name="Rectangle: Rounded Corners 15">
              <a:extLst>
                <a:ext uri="{FF2B5EF4-FFF2-40B4-BE49-F238E27FC236}">
                  <a16:creationId xmlns:a16="http://schemas.microsoft.com/office/drawing/2014/main" id="{FF9FD8EA-B9FF-322E-2F49-9B34FE409FE6}"/>
                </a:ext>
              </a:extLst>
            </p:cNvPr>
            <p:cNvSpPr/>
            <p:nvPr/>
          </p:nvSpPr>
          <p:spPr>
            <a:xfrm rot="19582592">
              <a:off x="8950819" y="3611333"/>
              <a:ext cx="754349" cy="4801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pic>
          <p:nvPicPr>
            <p:cNvPr id="18" name="Picture 17" descr="A picture containing graphical user interface&#10;&#10;Description automatically generated">
              <a:extLst>
                <a:ext uri="{FF2B5EF4-FFF2-40B4-BE49-F238E27FC236}">
                  <a16:creationId xmlns:a16="http://schemas.microsoft.com/office/drawing/2014/main" id="{5DB013CF-51A6-AE3D-C273-89689742A6F6}"/>
                </a:ext>
              </a:extLst>
            </p:cNvPr>
            <p:cNvPicPr>
              <a:picLocks noChangeAspect="1"/>
            </p:cNvPicPr>
            <p:nvPr/>
          </p:nvPicPr>
          <p:blipFill rotWithShape="1">
            <a:blip r:embed="rId4">
              <a:extLst>
                <a:ext uri="{28A0092B-C50C-407E-A947-70E740481C1C}">
                  <a14:useLocalDpi xmlns:a14="http://schemas.microsoft.com/office/drawing/2010/main" val="0"/>
                </a:ext>
              </a:extLst>
            </a:blip>
            <a:srcRect l="32112" t="27702" r="32719" b="28803"/>
            <a:stretch/>
          </p:blipFill>
          <p:spPr>
            <a:xfrm rot="19413640">
              <a:off x="9014884" y="3816144"/>
              <a:ext cx="417726" cy="290592"/>
            </a:xfrm>
            <a:prstGeom prst="rect">
              <a:avLst/>
            </a:prstGeom>
          </p:spPr>
        </p:pic>
      </p:grpSp>
    </p:spTree>
    <p:extLst>
      <p:ext uri="{BB962C8B-B14F-4D97-AF65-F5344CB8AC3E}">
        <p14:creationId xmlns:p14="http://schemas.microsoft.com/office/powerpoint/2010/main" val="350208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03F76F6-DACA-22AD-30E9-1F07C7C0FB31}"/>
              </a:ext>
            </a:extLst>
          </p:cNvPr>
          <p:cNvSpPr/>
          <p:nvPr/>
        </p:nvSpPr>
        <p:spPr>
          <a:xfrm>
            <a:off x="8894618" y="1608581"/>
            <a:ext cx="3297382" cy="47057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 name="Slide Number Placeholder 5">
            <a:extLst>
              <a:ext uri="{FF2B5EF4-FFF2-40B4-BE49-F238E27FC236}">
                <a16:creationId xmlns:a16="http://schemas.microsoft.com/office/drawing/2014/main" id="{EF170710-4B0B-96C6-FC50-2C4C63954285}"/>
              </a:ext>
            </a:extLst>
          </p:cNvPr>
          <p:cNvSpPr txBox="1">
            <a:spLocks/>
          </p:cNvSpPr>
          <p:nvPr/>
        </p:nvSpPr>
        <p:spPr>
          <a:xfrm>
            <a:off x="10476810" y="6578723"/>
            <a:ext cx="1537644" cy="1809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srgbClr val="D8E1E5">
                    <a:lumMod val="10000"/>
                  </a:srgb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D8E1E5">
                  <a:lumMod val="10000"/>
                </a:srgbClr>
              </a:solidFill>
              <a:effectLst/>
              <a:uLnTx/>
              <a:uFillTx/>
              <a:latin typeface="Arial"/>
              <a:ea typeface="+mn-ea"/>
              <a:cs typeface="+mn-cs"/>
            </a:endParaRPr>
          </a:p>
        </p:txBody>
      </p:sp>
      <p:sp>
        <p:nvSpPr>
          <p:cNvPr id="6" name="Title 5">
            <a:extLst>
              <a:ext uri="{FF2B5EF4-FFF2-40B4-BE49-F238E27FC236}">
                <a16:creationId xmlns:a16="http://schemas.microsoft.com/office/drawing/2014/main" id="{662AF103-AF48-1E47-A20A-B2D8A74D8A89}"/>
              </a:ext>
            </a:extLst>
          </p:cNvPr>
          <p:cNvSpPr txBox="1">
            <a:spLocks/>
          </p:cNvSpPr>
          <p:nvPr/>
        </p:nvSpPr>
        <p:spPr>
          <a:xfrm>
            <a:off x="661444" y="424786"/>
            <a:ext cx="10916465" cy="8255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300" b="1" kern="1200" cap="none" spc="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pPr marL="0" marR="0" lvl="0" indent="0" algn="l" defTabSz="914400" rtl="0" eaLnBrk="1" fontAlgn="auto" latinLnBrk="0" hangingPunct="1">
              <a:lnSpc>
                <a:spcPct val="90000"/>
              </a:lnSpc>
              <a:spcBef>
                <a:spcPts val="600"/>
              </a:spcBef>
              <a:spcAft>
                <a:spcPts val="600"/>
              </a:spcAft>
              <a:buClrTx/>
              <a:buSzTx/>
              <a:buFontTx/>
              <a:buNone/>
              <a:tabLst/>
              <a:defRPr/>
            </a:pPr>
            <a:br>
              <a:rPr kumimoji="0" lang="en-US" sz="33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3300"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rPr>
              <a:t>Hunger emergency continues</a:t>
            </a:r>
          </a:p>
        </p:txBody>
      </p:sp>
      <p:grpSp>
        <p:nvGrpSpPr>
          <p:cNvPr id="12" name="Group 11">
            <a:extLst>
              <a:ext uri="{FF2B5EF4-FFF2-40B4-BE49-F238E27FC236}">
                <a16:creationId xmlns:a16="http://schemas.microsoft.com/office/drawing/2014/main" id="{51E62F75-4487-9B8D-B99D-69E7127DC08B}"/>
              </a:ext>
            </a:extLst>
          </p:cNvPr>
          <p:cNvGrpSpPr/>
          <p:nvPr/>
        </p:nvGrpSpPr>
        <p:grpSpPr>
          <a:xfrm>
            <a:off x="7624270" y="2228156"/>
            <a:ext cx="4047158" cy="3944044"/>
            <a:chOff x="7530751" y="2155419"/>
            <a:chExt cx="4047158" cy="3944044"/>
          </a:xfrm>
        </p:grpSpPr>
        <p:sp>
          <p:nvSpPr>
            <p:cNvPr id="7" name="Isosceles Triangle 6">
              <a:extLst>
                <a:ext uri="{FF2B5EF4-FFF2-40B4-BE49-F238E27FC236}">
                  <a16:creationId xmlns:a16="http://schemas.microsoft.com/office/drawing/2014/main" id="{536B04C2-7818-0066-4477-7DC0996D0C6D}"/>
                </a:ext>
              </a:extLst>
            </p:cNvPr>
            <p:cNvSpPr/>
            <p:nvPr/>
          </p:nvSpPr>
          <p:spPr>
            <a:xfrm>
              <a:off x="8136081" y="2524989"/>
              <a:ext cx="1901536" cy="149629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ectangle: Rounded Corners 7">
              <a:extLst>
                <a:ext uri="{FF2B5EF4-FFF2-40B4-BE49-F238E27FC236}">
                  <a16:creationId xmlns:a16="http://schemas.microsoft.com/office/drawing/2014/main" id="{A887548E-FF8D-5383-4F40-3D229753E55B}"/>
                </a:ext>
              </a:extLst>
            </p:cNvPr>
            <p:cNvSpPr/>
            <p:nvPr/>
          </p:nvSpPr>
          <p:spPr>
            <a:xfrm rot="18035737">
              <a:off x="7687192" y="3040751"/>
              <a:ext cx="1844633" cy="2999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Rectangle: Rounded Corners 8">
              <a:extLst>
                <a:ext uri="{FF2B5EF4-FFF2-40B4-BE49-F238E27FC236}">
                  <a16:creationId xmlns:a16="http://schemas.microsoft.com/office/drawing/2014/main" id="{1940A85C-12A6-BBB3-1B4F-A99983EA804F}"/>
                </a:ext>
              </a:extLst>
            </p:cNvPr>
            <p:cNvSpPr/>
            <p:nvPr/>
          </p:nvSpPr>
          <p:spPr>
            <a:xfrm rot="13489427">
              <a:off x="7799807" y="5016595"/>
              <a:ext cx="977416" cy="45717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Rectangle: Rounded Corners 9">
              <a:extLst>
                <a:ext uri="{FF2B5EF4-FFF2-40B4-BE49-F238E27FC236}">
                  <a16:creationId xmlns:a16="http://schemas.microsoft.com/office/drawing/2014/main" id="{A4E728D5-7CB8-ECCD-25B3-C061EE4611D8}"/>
                </a:ext>
              </a:extLst>
            </p:cNvPr>
            <p:cNvSpPr/>
            <p:nvPr/>
          </p:nvSpPr>
          <p:spPr>
            <a:xfrm rot="19989385">
              <a:off x="8283341" y="4496250"/>
              <a:ext cx="977416" cy="78228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Oval 10">
              <a:extLst>
                <a:ext uri="{FF2B5EF4-FFF2-40B4-BE49-F238E27FC236}">
                  <a16:creationId xmlns:a16="http://schemas.microsoft.com/office/drawing/2014/main" id="{E08FCC32-F1DD-55FF-3F6E-EAF032D37658}"/>
                </a:ext>
              </a:extLst>
            </p:cNvPr>
            <p:cNvSpPr/>
            <p:nvPr/>
          </p:nvSpPr>
          <p:spPr>
            <a:xfrm>
              <a:off x="8310765" y="4317719"/>
              <a:ext cx="1471028" cy="95030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5" name="Picture 4">
              <a:extLst>
                <a:ext uri="{FF2B5EF4-FFF2-40B4-BE49-F238E27FC236}">
                  <a16:creationId xmlns:a16="http://schemas.microsoft.com/office/drawing/2014/main" id="{25B7BA69-E99B-EC4B-8342-080957AB6073}"/>
                </a:ext>
              </a:extLst>
            </p:cNvPr>
            <p:cNvPicPr>
              <a:picLocks noChangeAspect="1"/>
            </p:cNvPicPr>
            <p:nvPr/>
          </p:nvPicPr>
          <p:blipFill rotWithShape="1">
            <a:blip r:embed="rId3">
              <a:extLst>
                <a:ext uri="{28A0092B-C50C-407E-A947-70E740481C1C}">
                  <a14:useLocalDpi xmlns:a14="http://schemas.microsoft.com/office/drawing/2010/main" val="0"/>
                </a:ext>
              </a:extLst>
            </a:blip>
            <a:srcRect l="3409" t="2273" r="69830" b="51364"/>
            <a:stretch/>
          </p:blipFill>
          <p:spPr>
            <a:xfrm>
              <a:off x="7530751" y="2155419"/>
              <a:ext cx="4047158" cy="3944044"/>
            </a:xfrm>
            <a:prstGeom prst="rect">
              <a:avLst/>
            </a:prstGeom>
          </p:spPr>
        </p:pic>
      </p:grpSp>
      <p:sp>
        <p:nvSpPr>
          <p:cNvPr id="14" name="TextBox 13">
            <a:extLst>
              <a:ext uri="{FF2B5EF4-FFF2-40B4-BE49-F238E27FC236}">
                <a16:creationId xmlns:a16="http://schemas.microsoft.com/office/drawing/2014/main" id="{60015C8B-AC84-5B1F-E432-CF9FF31F8ACC}"/>
              </a:ext>
            </a:extLst>
          </p:cNvPr>
          <p:cNvSpPr txBox="1"/>
          <p:nvPr/>
        </p:nvSpPr>
        <p:spPr>
          <a:xfrm>
            <a:off x="661444" y="1577759"/>
            <a:ext cx="6097978" cy="4241161"/>
          </a:xfrm>
          <a:prstGeom prst="rect">
            <a:avLst/>
          </a:prstGeom>
          <a:noFill/>
        </p:spPr>
        <p:txBody>
          <a:bodyPr wrap="square">
            <a:spAutoFit/>
          </a:bodyPr>
          <a:lstStyle/>
          <a:p>
            <a:pPr>
              <a:lnSpc>
                <a:spcPct val="114999"/>
              </a:lnSpc>
              <a:spcAft>
                <a:spcPts val="2400"/>
              </a:spcAft>
              <a:defRPr/>
            </a:pPr>
            <a:r>
              <a:rPr lang="en-US" sz="2000">
                <a:solidFill>
                  <a:schemeClr val="tx2"/>
                </a:solidFill>
                <a:latin typeface="Noto Sans" panose="020B0502040504020204" pitchFamily="34" charset="0"/>
                <a:ea typeface="Noto Sans" panose="020B0502040504020204" pitchFamily="34" charset="0"/>
                <a:cs typeface="Noto Sans" panose="020B0502040504020204" pitchFamily="34" charset="0"/>
              </a:rPr>
              <a:t>Governor issued an </a:t>
            </a:r>
            <a:r>
              <a:rPr lang="en-US" sz="2000" b="1">
                <a:solidFill>
                  <a:schemeClr val="tx2"/>
                </a:solidFill>
                <a:latin typeface="Noto Sans" panose="020B0502040504020204" pitchFamily="34" charset="0"/>
                <a:ea typeface="Noto Sans" panose="020B0502040504020204" pitchFamily="34" charset="0"/>
                <a:cs typeface="Noto Sans" panose="020B0502040504020204" pitchFamily="34" charset="0"/>
              </a:rPr>
              <a:t>emergency declaration on hunger October 29, and it remains in place. </a:t>
            </a:r>
          </a:p>
          <a:p>
            <a:pPr>
              <a:lnSpc>
                <a:spcPct val="114999"/>
              </a:lnSpc>
              <a:spcAft>
                <a:spcPts val="2400"/>
              </a:spcAft>
              <a:defRPr/>
            </a:pP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ODHS Office of Resilience and Emergency Management (OREM) coordinating statewide response:  </a:t>
            </a:r>
          </a:p>
          <a:p>
            <a:pPr marL="800100" lvl="1" indent="-342900">
              <a:lnSpc>
                <a:spcPct val="114999"/>
              </a:lnSpc>
              <a:spcAft>
                <a:spcPts val="2400"/>
              </a:spcAft>
              <a:buFont typeface="Arial" panose="020B0604020202020204" pitchFamily="34" charset="0"/>
              <a:buChar char="•"/>
              <a:defRPr/>
            </a:pP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$5M to Oregon Food Bank network </a:t>
            </a:r>
          </a:p>
          <a:p>
            <a:pPr marL="800100" lvl="1" indent="-342900">
              <a:lnSpc>
                <a:spcPct val="114999"/>
              </a:lnSpc>
              <a:spcAft>
                <a:spcPts val="2400"/>
              </a:spcAft>
              <a:buFont typeface="Arial" panose="020B0604020202020204" pitchFamily="34" charset="0"/>
              <a:buChar char="•"/>
              <a:defRPr/>
            </a:pP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$1M distributed equally across Nine Federally Recognized Tribes </a:t>
            </a:r>
          </a:p>
          <a:p>
            <a:pPr marL="800100" lvl="1" indent="-342900">
              <a:lnSpc>
                <a:spcPct val="114999"/>
              </a:lnSpc>
              <a:spcAft>
                <a:spcPts val="2400"/>
              </a:spcAft>
              <a:buFont typeface="Arial" panose="020B0604020202020204" pitchFamily="34" charset="0"/>
              <a:buChar char="•"/>
              <a:defRPr/>
            </a:pP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1,500 food boxes to ODHS offices</a:t>
            </a:r>
          </a:p>
        </p:txBody>
      </p:sp>
    </p:spTree>
    <p:extLst>
      <p:ext uri="{BB962C8B-B14F-4D97-AF65-F5344CB8AC3E}">
        <p14:creationId xmlns:p14="http://schemas.microsoft.com/office/powerpoint/2010/main" val="424409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0373D83-5939-DE0B-9312-3E7C7BCAB2B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A0D5B2C-EB11-E638-9493-A9FFDF7FE16D}"/>
              </a:ext>
            </a:extLst>
          </p:cNvPr>
          <p:cNvSpPr/>
          <p:nvPr/>
        </p:nvSpPr>
        <p:spPr>
          <a:xfrm>
            <a:off x="0" y="210244"/>
            <a:ext cx="11332299" cy="2340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 name="Title 3">
            <a:extLst>
              <a:ext uri="{FF2B5EF4-FFF2-40B4-BE49-F238E27FC236}">
                <a16:creationId xmlns:a16="http://schemas.microsoft.com/office/drawing/2014/main" id="{A195C999-E430-709C-14ED-8D52A4A3D0BC}"/>
              </a:ext>
            </a:extLst>
          </p:cNvPr>
          <p:cNvSpPr>
            <a:spLocks noGrp="1"/>
          </p:cNvSpPr>
          <p:nvPr>
            <p:ph type="title"/>
          </p:nvPr>
        </p:nvSpPr>
        <p:spPr/>
        <p:txBody>
          <a:bodyPr/>
          <a:lstStyle/>
          <a:p>
            <a:r>
              <a:rPr lang="en-US"/>
              <a:t>Sample title </a:t>
            </a:r>
          </a:p>
        </p:txBody>
      </p:sp>
      <p:sp>
        <p:nvSpPr>
          <p:cNvPr id="5" name="Content Placeholder 4">
            <a:extLst>
              <a:ext uri="{FF2B5EF4-FFF2-40B4-BE49-F238E27FC236}">
                <a16:creationId xmlns:a16="http://schemas.microsoft.com/office/drawing/2014/main" id="{FC2635D3-8D75-431D-3A52-5FD9257A0E64}"/>
              </a:ext>
            </a:extLst>
          </p:cNvPr>
          <p:cNvSpPr>
            <a:spLocks noGrp="1"/>
          </p:cNvSpPr>
          <p:nvPr>
            <p:ph idx="1"/>
          </p:nvPr>
        </p:nvSpPr>
        <p:spPr/>
        <p:txBody>
          <a:bodyPr/>
          <a:lstStyle/>
          <a:p>
            <a:r>
              <a:rPr lang="en-US"/>
              <a:t>Sample content</a:t>
            </a:r>
          </a:p>
        </p:txBody>
      </p:sp>
      <p:sp>
        <p:nvSpPr>
          <p:cNvPr id="3" name="Rectangle 2">
            <a:extLst>
              <a:ext uri="{FF2B5EF4-FFF2-40B4-BE49-F238E27FC236}">
                <a16:creationId xmlns:a16="http://schemas.microsoft.com/office/drawing/2014/main" id="{0E103472-A9FF-5535-0CD7-94804CD931EE}"/>
              </a:ext>
            </a:extLst>
          </p:cNvPr>
          <p:cNvSpPr/>
          <p:nvPr/>
        </p:nvSpPr>
        <p:spPr>
          <a:xfrm>
            <a:off x="0" y="0"/>
            <a:ext cx="796124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7" name="TextBox 6">
            <a:extLst>
              <a:ext uri="{FF2B5EF4-FFF2-40B4-BE49-F238E27FC236}">
                <a16:creationId xmlns:a16="http://schemas.microsoft.com/office/drawing/2014/main" id="{C0586F41-3939-E846-F972-D2F0ED62DCC6}"/>
              </a:ext>
            </a:extLst>
          </p:cNvPr>
          <p:cNvSpPr txBox="1"/>
          <p:nvPr/>
        </p:nvSpPr>
        <p:spPr>
          <a:xfrm>
            <a:off x="635000" y="1791871"/>
            <a:ext cx="591441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2E3192"/>
                </a:solidFill>
                <a:effectLst/>
                <a:uLnTx/>
                <a:uFillTx/>
                <a:latin typeface="Noto Sans ExtraBold" panose="020B0604020202020204" charset="0"/>
                <a:ea typeface="Noto Sans ExtraBold" panose="020B0604020202020204" charset="0"/>
                <a:cs typeface="Noto Sans ExtraBold" panose="020B0604020202020204" charset="0"/>
              </a:rPr>
              <a:t>H.R.1 changes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2E3192"/>
                </a:solidFill>
                <a:effectLst/>
                <a:uLnTx/>
                <a:uFillTx/>
                <a:latin typeface="Noto Sans ExtraBold" panose="020B0604020202020204" charset="0"/>
                <a:ea typeface="Noto Sans ExtraBold" panose="020B0604020202020204" charset="0"/>
                <a:cs typeface="Noto Sans ExtraBold" panose="020B0604020202020204" charset="0"/>
              </a:rPr>
              <a:t>to SNAP eligibility</a:t>
            </a:r>
            <a:endParaRPr kumimoji="0" lang="en-US" sz="4000" b="1" i="0" u="none" strike="noStrike" kern="1200" cap="none" spc="0" normalizeH="0" baseline="0" noProof="0">
              <a:ln>
                <a:noFill/>
              </a:ln>
              <a:solidFill>
                <a:srgbClr val="D8E1E5">
                  <a:lumMod val="2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12" name="Straight Connector 11">
            <a:extLst>
              <a:ext uri="{FF2B5EF4-FFF2-40B4-BE49-F238E27FC236}">
                <a16:creationId xmlns:a16="http://schemas.microsoft.com/office/drawing/2014/main" id="{A9CBCAD7-9574-8F2F-9254-1055367C55C8}"/>
              </a:ext>
            </a:extLst>
          </p:cNvPr>
          <p:cNvCxnSpPr>
            <a:cxnSpLocks/>
          </p:cNvCxnSpPr>
          <p:nvPr/>
        </p:nvCxnSpPr>
        <p:spPr>
          <a:xfrm>
            <a:off x="918629" y="3202098"/>
            <a:ext cx="5718477"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7" descr="A baby eating from a plate&#10;&#10;Description automatically generated with low confidence">
            <a:extLst>
              <a:ext uri="{FF2B5EF4-FFF2-40B4-BE49-F238E27FC236}">
                <a16:creationId xmlns:a16="http://schemas.microsoft.com/office/drawing/2014/main" id="{6EBDADCA-4D6C-6F4B-B47B-1A31D9350FE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0684" t="22457" r="30457" b="11134"/>
          <a:stretch/>
        </p:blipFill>
        <p:spPr>
          <a:xfrm>
            <a:off x="7418231" y="0"/>
            <a:ext cx="4782201" cy="6189845"/>
          </a:xfrm>
          <a:prstGeom prst="rect">
            <a:avLst/>
          </a:prstGeom>
        </p:spPr>
      </p:pic>
      <p:sp>
        <p:nvSpPr>
          <p:cNvPr id="14" name="Rectangle 13">
            <a:extLst>
              <a:ext uri="{FF2B5EF4-FFF2-40B4-BE49-F238E27FC236}">
                <a16:creationId xmlns:a16="http://schemas.microsoft.com/office/drawing/2014/main" id="{4D5054DE-6560-9006-B364-1DD1B7A1EFF4}"/>
              </a:ext>
            </a:extLst>
          </p:cNvPr>
          <p:cNvSpPr/>
          <p:nvPr/>
        </p:nvSpPr>
        <p:spPr>
          <a:xfrm>
            <a:off x="-2" y="6081449"/>
            <a:ext cx="12192001" cy="796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pic>
        <p:nvPicPr>
          <p:cNvPr id="20" name="Picture 19" descr="Text&#10;&#10;Description automatically generated">
            <a:extLst>
              <a:ext uri="{FF2B5EF4-FFF2-40B4-BE49-F238E27FC236}">
                <a16:creationId xmlns:a16="http://schemas.microsoft.com/office/drawing/2014/main" id="{527D4897-1B44-6B51-DBA5-5C9CC16EE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629" y="6302435"/>
            <a:ext cx="2199890" cy="367870"/>
          </a:xfrm>
          <a:prstGeom prst="rect">
            <a:avLst/>
          </a:prstGeom>
        </p:spPr>
      </p:pic>
      <p:sp>
        <p:nvSpPr>
          <p:cNvPr id="6" name="Slide Number Placeholder 5">
            <a:extLst>
              <a:ext uri="{FF2B5EF4-FFF2-40B4-BE49-F238E27FC236}">
                <a16:creationId xmlns:a16="http://schemas.microsoft.com/office/drawing/2014/main" id="{516F5002-31B5-1F26-6F35-2415132C4FD1}"/>
              </a:ext>
            </a:extLst>
          </p:cNvPr>
          <p:cNvSpPr>
            <a:spLocks noGrp="1"/>
          </p:cNvSpPr>
          <p:nvPr>
            <p:ph type="sldNum" sz="quarter" idx="10"/>
          </p:nvPr>
        </p:nvSpPr>
        <p:spPr/>
        <p:txBody>
          <a:bodyPr/>
          <a:lstStyle/>
          <a:p>
            <a:fld id="{58339581-759F-43B7-B47D-47F906F0E294}" type="slidenum">
              <a:rPr lang="en-US" smtClean="0"/>
              <a:pPr/>
              <a:t>6</a:t>
            </a:fld>
            <a:endParaRPr lang="en-US"/>
          </a:p>
        </p:txBody>
      </p:sp>
    </p:spTree>
    <p:extLst>
      <p:ext uri="{BB962C8B-B14F-4D97-AF65-F5344CB8AC3E}">
        <p14:creationId xmlns:p14="http://schemas.microsoft.com/office/powerpoint/2010/main" val="219355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D337-4761-7565-6391-50B2FEB2DC30}"/>
              </a:ext>
            </a:extLst>
          </p:cNvPr>
          <p:cNvSpPr>
            <a:spLocks noGrp="1"/>
          </p:cNvSpPr>
          <p:nvPr>
            <p:ph type="title"/>
          </p:nvPr>
        </p:nvSpPr>
        <p:spPr/>
        <p:txBody>
          <a:bodyPr/>
          <a:lstStyle/>
          <a:p>
            <a:r>
              <a:rPr lang="en-US">
                <a:latin typeface="Noto Sans ExtraBold"/>
              </a:rPr>
              <a:t>Notices on federal changes to SNAP eligibility started going out October 15</a:t>
            </a:r>
            <a:endParaRPr lang="en-US"/>
          </a:p>
        </p:txBody>
      </p:sp>
      <p:sp>
        <p:nvSpPr>
          <p:cNvPr id="4" name="Slide Number Placeholder 3">
            <a:extLst>
              <a:ext uri="{FF2B5EF4-FFF2-40B4-BE49-F238E27FC236}">
                <a16:creationId xmlns:a16="http://schemas.microsoft.com/office/drawing/2014/main" id="{B14CDBFE-365E-8934-44DB-ECB9A727DB56}"/>
              </a:ext>
            </a:extLst>
          </p:cNvPr>
          <p:cNvSpPr>
            <a:spLocks noGrp="1"/>
          </p:cNvSpPr>
          <p:nvPr>
            <p:ph type="sldNum" sz="quarter" idx="10"/>
          </p:nvPr>
        </p:nvSpPr>
        <p:spPr/>
        <p:txBody>
          <a:bodyPr/>
          <a:lstStyle/>
          <a:p>
            <a:fld id="{58339581-759F-43B7-B47D-47F906F0E294}" type="slidenum">
              <a:rPr lang="en-US" dirty="0" smtClean="0"/>
              <a:pPr/>
              <a:t>7</a:t>
            </a:fld>
            <a:endParaRPr lang="en-US"/>
          </a:p>
        </p:txBody>
      </p:sp>
      <p:sp>
        <p:nvSpPr>
          <p:cNvPr id="5" name="TextBox 4">
            <a:extLst>
              <a:ext uri="{FF2B5EF4-FFF2-40B4-BE49-F238E27FC236}">
                <a16:creationId xmlns:a16="http://schemas.microsoft.com/office/drawing/2014/main" id="{84EFFFBF-9B48-49B5-DD92-894679DC77BF}"/>
              </a:ext>
            </a:extLst>
          </p:cNvPr>
          <p:cNvSpPr txBox="1"/>
          <p:nvPr/>
        </p:nvSpPr>
        <p:spPr>
          <a:xfrm>
            <a:off x="635001" y="1718610"/>
            <a:ext cx="6578599" cy="4770537"/>
          </a:xfrm>
          <a:prstGeom prst="rect">
            <a:avLst/>
          </a:prstGeom>
          <a:noFill/>
        </p:spPr>
        <p:txBody>
          <a:bodyPr wrap="square" lIns="91440" tIns="45720" rIns="91440" bIns="45720" rtlCol="0" anchor="t">
            <a:spAutoFit/>
          </a:bodyPr>
          <a:lstStyle/>
          <a:p>
            <a:pPr marL="342900" indent="-342900" algn="l">
              <a:spcAft>
                <a:spcPts val="1200"/>
              </a:spcAft>
              <a:buFont typeface="Arial" panose="020B0604020202020204" pitchFamily="34" charset="0"/>
              <a:buChar char="•"/>
            </a:pPr>
            <a:r>
              <a:rPr lang="en-US">
                <a:solidFill>
                  <a:schemeClr val="tx2"/>
                </a:solidFill>
                <a:latin typeface="Noto Sans"/>
                <a:ea typeface="Noto Sans"/>
                <a:cs typeface="Noto Sans"/>
              </a:rPr>
              <a:t>A notice was sent to all individuals who may be required to participate in </a:t>
            </a:r>
            <a:r>
              <a:rPr lang="en-US" b="1">
                <a:solidFill>
                  <a:schemeClr val="tx2"/>
                </a:solidFill>
                <a:latin typeface="Noto Sans"/>
                <a:ea typeface="Noto Sans"/>
                <a:cs typeface="Noto Sans"/>
              </a:rPr>
              <a:t>Able-bodied Adults without Dependents (ABAWD) federal work rules. </a:t>
            </a:r>
          </a:p>
          <a:p>
            <a:pPr marL="800100" lvl="1" indent="-342900">
              <a:buFont typeface="Arial" panose="020B0604020202020204" pitchFamily="34" charset="0"/>
              <a:buChar char="•"/>
            </a:pPr>
            <a:r>
              <a:rPr lang="en-US">
                <a:solidFill>
                  <a:schemeClr val="tx2"/>
                </a:solidFill>
                <a:latin typeface="Noto Sans"/>
                <a:ea typeface="Noto Sans"/>
                <a:cs typeface="Noto Sans"/>
              </a:rPr>
              <a:t>Visit the </a:t>
            </a:r>
            <a:r>
              <a:rPr lang="en-US">
                <a:solidFill>
                  <a:srgbClr val="0070C0"/>
                </a:solidFill>
                <a:latin typeface="Noto Sans"/>
                <a:ea typeface="Noto Sans"/>
                <a:cs typeface="Noto Sans"/>
                <a:hlinkClick r:id="rId3">
                  <a:extLst>
                    <a:ext uri="{A12FA001-AC4F-418D-AE19-62706E023703}">
                      <ahyp:hlinkClr xmlns:ahyp="http://schemas.microsoft.com/office/drawing/2018/hyperlinkcolor" val="tx"/>
                    </a:ext>
                  </a:extLst>
                </a:hlinkClick>
              </a:rPr>
              <a:t>ODHS website </a:t>
            </a:r>
            <a:r>
              <a:rPr lang="en-US">
                <a:solidFill>
                  <a:schemeClr val="tx2"/>
                </a:solidFill>
                <a:latin typeface="Noto Sans"/>
                <a:ea typeface="Noto Sans"/>
                <a:cs typeface="Noto Sans"/>
              </a:rPr>
              <a:t>to learn more about SNAP work rules, </a:t>
            </a:r>
            <a:r>
              <a:rPr lang="en-US">
                <a:solidFill>
                  <a:schemeClr val="tx2"/>
                </a:solidFill>
                <a:latin typeface="Noto Sans"/>
                <a:ea typeface="+mn-lt"/>
                <a:cs typeface="+mn-lt"/>
              </a:rPr>
              <a:t>including a list of exemptions.</a:t>
            </a:r>
          </a:p>
          <a:p>
            <a:pPr marL="342900" indent="-342900">
              <a:spcAft>
                <a:spcPts val="1200"/>
              </a:spcAft>
              <a:buFont typeface="Arial" panose="020B0604020202020204" pitchFamily="34" charset="0"/>
              <a:buChar char="•"/>
            </a:pPr>
            <a:endParaRPr lang="en-US">
              <a:solidFill>
                <a:schemeClr val="tx2"/>
              </a:solidFill>
              <a:latin typeface="Noto Sans"/>
              <a:ea typeface="Noto Sans"/>
              <a:cs typeface="Noto Sans"/>
            </a:endParaRPr>
          </a:p>
          <a:p>
            <a:pPr marL="342900" indent="-342900" algn="l">
              <a:spcAft>
                <a:spcPts val="1200"/>
              </a:spcAft>
              <a:buFont typeface="Arial" panose="020B0604020202020204" pitchFamily="34" charset="0"/>
              <a:buChar char="•"/>
            </a:pPr>
            <a:r>
              <a:rPr lang="en-US">
                <a:solidFill>
                  <a:schemeClr val="tx2"/>
                </a:solidFill>
                <a:latin typeface="Noto Sans"/>
                <a:ea typeface="Noto Sans"/>
                <a:cs typeface="Noto Sans"/>
              </a:rPr>
              <a:t>Notices were also sent to:</a:t>
            </a:r>
            <a:endParaRPr lang="en-US">
              <a:solidFill>
                <a:schemeClr val="tx2"/>
              </a:solidFill>
            </a:endParaRPr>
          </a:p>
          <a:p>
            <a:pPr marL="800100" lvl="1" indent="-342900">
              <a:spcAft>
                <a:spcPts val="1200"/>
              </a:spcAft>
              <a:buFont typeface="Arial" panose="020B0604020202020204" pitchFamily="34" charset="0"/>
              <a:buChar char="•"/>
            </a:pPr>
            <a:r>
              <a:rPr lang="en-US" b="1">
                <a:solidFill>
                  <a:schemeClr val="tx2"/>
                </a:solidFill>
                <a:latin typeface="Noto Sans"/>
                <a:ea typeface="Noto Sans"/>
                <a:cs typeface="Noto Sans"/>
              </a:rPr>
              <a:t>Lawfully present non-citizens </a:t>
            </a:r>
            <a:r>
              <a:rPr lang="en-US">
                <a:solidFill>
                  <a:schemeClr val="tx2"/>
                </a:solidFill>
                <a:latin typeface="Noto Sans"/>
                <a:ea typeface="Noto Sans"/>
                <a:cs typeface="Noto Sans"/>
              </a:rPr>
              <a:t>facing reduction or the end of their benefits. </a:t>
            </a:r>
          </a:p>
          <a:p>
            <a:pPr marL="800100" lvl="1" indent="-342900">
              <a:spcAft>
                <a:spcPts val="1200"/>
              </a:spcAft>
              <a:buFont typeface="Arial" panose="020B0604020202020204" pitchFamily="34" charset="0"/>
              <a:buChar char="•"/>
            </a:pPr>
            <a:r>
              <a:rPr lang="en-US">
                <a:solidFill>
                  <a:schemeClr val="tx2"/>
                </a:solidFill>
                <a:latin typeface="Noto Sans"/>
                <a:ea typeface="Noto Sans"/>
                <a:cs typeface="Noto Sans"/>
              </a:rPr>
              <a:t>People who may see a reduction in benefits from new federal limits on energy assistance-based </a:t>
            </a:r>
            <a:r>
              <a:rPr kumimoji="0" lang="en-US" b="1" i="0" u="none" strike="noStrike" kern="1200" cap="none" spc="0" normalizeH="0" baseline="0" noProof="0">
                <a:ln>
                  <a:noFill/>
                </a:ln>
                <a:solidFill>
                  <a:schemeClr val="tx2"/>
                </a:solidFill>
                <a:effectLst/>
                <a:uLnTx/>
                <a:uFillTx/>
                <a:latin typeface="Noto Sans"/>
                <a:ea typeface="Noto Sans"/>
                <a:cs typeface="Noto Sans"/>
              </a:rPr>
              <a:t>Standard Utility Allowance.</a:t>
            </a:r>
            <a:r>
              <a:rPr lang="en-US" b="1">
                <a:solidFill>
                  <a:schemeClr val="tx2"/>
                </a:solidFill>
                <a:latin typeface="Noto Sans"/>
                <a:ea typeface="Noto Sans"/>
                <a:cs typeface="Noto Sans"/>
              </a:rPr>
              <a:t> </a:t>
            </a:r>
          </a:p>
          <a:p>
            <a:endParaRPr lang="en-US">
              <a:solidFill>
                <a:schemeClr val="tx2"/>
              </a:solidFill>
              <a:latin typeface="Verdana"/>
              <a:ea typeface="Verdana"/>
              <a:cs typeface="Noto Sans"/>
            </a:endParaRPr>
          </a:p>
          <a:p>
            <a:endParaRPr lang="en-US" sz="2000">
              <a:solidFill>
                <a:schemeClr val="tx2"/>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Rectangle 5">
            <a:extLst>
              <a:ext uri="{FF2B5EF4-FFF2-40B4-BE49-F238E27FC236}">
                <a16:creationId xmlns:a16="http://schemas.microsoft.com/office/drawing/2014/main" id="{E058BD1A-15CF-2317-D85C-1633CDF93001}"/>
              </a:ext>
            </a:extLst>
          </p:cNvPr>
          <p:cNvSpPr/>
          <p:nvPr/>
        </p:nvSpPr>
        <p:spPr>
          <a:xfrm>
            <a:off x="9334500" y="1841500"/>
            <a:ext cx="2857500" cy="4127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pic>
        <p:nvPicPr>
          <p:cNvPr id="7" name="Picture 6" descr="A picture containing icon&#10;&#10;Description automatically generated">
            <a:extLst>
              <a:ext uri="{FF2B5EF4-FFF2-40B4-BE49-F238E27FC236}">
                <a16:creationId xmlns:a16="http://schemas.microsoft.com/office/drawing/2014/main" id="{7DC8F2AA-ED86-5A66-5BB0-A827A644221E}"/>
              </a:ext>
            </a:extLst>
          </p:cNvPr>
          <p:cNvPicPr>
            <a:picLocks noChangeAspect="1"/>
          </p:cNvPicPr>
          <p:nvPr/>
        </p:nvPicPr>
        <p:blipFill rotWithShape="1">
          <a:blip r:embed="rId4">
            <a:extLst>
              <a:ext uri="{28A0092B-C50C-407E-A947-70E740481C1C}">
                <a14:useLocalDpi xmlns:a14="http://schemas.microsoft.com/office/drawing/2010/main" val="0"/>
              </a:ext>
            </a:extLst>
          </a:blip>
          <a:srcRect l="67500" t="37984" r="4244" b="15039"/>
          <a:stretch/>
        </p:blipFill>
        <p:spPr>
          <a:xfrm>
            <a:off x="7729870" y="2255626"/>
            <a:ext cx="3444949" cy="3221666"/>
          </a:xfrm>
          <a:prstGeom prst="rect">
            <a:avLst/>
          </a:prstGeom>
        </p:spPr>
      </p:pic>
    </p:spTree>
    <p:extLst>
      <p:ext uri="{BB962C8B-B14F-4D97-AF65-F5344CB8AC3E}">
        <p14:creationId xmlns:p14="http://schemas.microsoft.com/office/powerpoint/2010/main" val="351720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E6B7951-51EC-C2B6-8ECD-2D0EA77AFAC2}"/>
              </a:ext>
            </a:extLst>
          </p:cNvPr>
          <p:cNvSpPr/>
          <p:nvPr/>
        </p:nvSpPr>
        <p:spPr>
          <a:xfrm>
            <a:off x="5878817" y="3918002"/>
            <a:ext cx="6313183" cy="158241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9" name="Arrow: Right 8">
            <a:extLst>
              <a:ext uri="{FF2B5EF4-FFF2-40B4-BE49-F238E27FC236}">
                <a16:creationId xmlns:a16="http://schemas.microsoft.com/office/drawing/2014/main" id="{43266C07-57F5-47C9-886E-4EF1E20820A9}"/>
              </a:ext>
            </a:extLst>
          </p:cNvPr>
          <p:cNvSpPr/>
          <p:nvPr/>
        </p:nvSpPr>
        <p:spPr>
          <a:xfrm>
            <a:off x="6725488" y="4188487"/>
            <a:ext cx="1543050" cy="8255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60" name="Slide Number Placeholder 5">
            <a:extLst>
              <a:ext uri="{FF2B5EF4-FFF2-40B4-BE49-F238E27FC236}">
                <a16:creationId xmlns:a16="http://schemas.microsoft.com/office/drawing/2014/main" id="{9B968683-0251-4BAB-91EB-D8811616BE26}"/>
              </a:ext>
            </a:extLst>
          </p:cNvPr>
          <p:cNvSpPr>
            <a:spLocks noGrp="1"/>
          </p:cNvSpPr>
          <p:nvPr>
            <p:ph type="sldNum" sz="quarter" idx="12"/>
          </p:nvPr>
        </p:nvSpPr>
        <p:spPr>
          <a:xfrm>
            <a:off x="10476810" y="6578723"/>
            <a:ext cx="1537644" cy="1809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srgbClr val="2E3192"/>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2D2A30"/>
              </a:solidFill>
              <a:effectLst/>
              <a:uLnTx/>
              <a:uFillTx/>
              <a:latin typeface="Arial"/>
              <a:ea typeface="+mn-ea"/>
              <a:cs typeface="+mn-cs"/>
            </a:endParaRPr>
          </a:p>
        </p:txBody>
      </p:sp>
      <p:sp>
        <p:nvSpPr>
          <p:cNvPr id="6" name="Title 5">
            <a:extLst>
              <a:ext uri="{FF2B5EF4-FFF2-40B4-BE49-F238E27FC236}">
                <a16:creationId xmlns:a16="http://schemas.microsoft.com/office/drawing/2014/main" id="{71D6F905-8AAE-50CD-F06A-ECFCFA33F551}"/>
              </a:ext>
            </a:extLst>
          </p:cNvPr>
          <p:cNvSpPr>
            <a:spLocks noGrp="1"/>
          </p:cNvSpPr>
          <p:nvPr>
            <p:ph type="title"/>
          </p:nvPr>
        </p:nvSpPr>
        <p:spPr>
          <a:xfrm>
            <a:off x="637767" y="537657"/>
            <a:ext cx="11060982" cy="1147265"/>
          </a:xfrm>
        </p:spPr>
        <p:txBody>
          <a:bodyPr/>
          <a:lstStyle/>
          <a:p>
            <a:pPr>
              <a:spcBef>
                <a:spcPts val="600"/>
              </a:spcBef>
              <a:spcAft>
                <a:spcPts val="600"/>
              </a:spcAft>
            </a:pPr>
            <a:br>
              <a:rPr lang="en-US" b="0"/>
            </a:br>
            <a:br>
              <a:rPr lang="en-US" b="0"/>
            </a:br>
            <a:br>
              <a:rPr lang="en-US" b="0"/>
            </a:br>
            <a:r>
              <a:rPr lang="en-US">
                <a:latin typeface="Noto Sans ExtraBold"/>
                <a:ea typeface="Noto Sans ExtraBold"/>
                <a:cs typeface="Noto Sans ExtraBold"/>
              </a:rPr>
              <a:t>Able-bodied Adults Without Dependents (ABAWD) work rules</a:t>
            </a:r>
            <a:br>
              <a:rPr lang="en-US" b="0"/>
            </a:br>
            <a:endParaRPr lang="en-US" b="0"/>
          </a:p>
        </p:txBody>
      </p:sp>
      <p:graphicFrame>
        <p:nvGraphicFramePr>
          <p:cNvPr id="4" name="Table 3">
            <a:extLst>
              <a:ext uri="{FF2B5EF4-FFF2-40B4-BE49-F238E27FC236}">
                <a16:creationId xmlns:a16="http://schemas.microsoft.com/office/drawing/2014/main" id="{6B4ED306-109F-4475-510F-1BB4B3AE8BD7}"/>
              </a:ext>
            </a:extLst>
          </p:cNvPr>
          <p:cNvGraphicFramePr>
            <a:graphicFrameLocks noGrp="1"/>
          </p:cNvGraphicFramePr>
          <p:nvPr>
            <p:extLst>
              <p:ext uri="{D42A27DB-BD31-4B8C-83A1-F6EECF244321}">
                <p14:modId xmlns:p14="http://schemas.microsoft.com/office/powerpoint/2010/main" val="391098166"/>
              </p:ext>
            </p:extLst>
          </p:nvPr>
        </p:nvGraphicFramePr>
        <p:xfrm>
          <a:off x="0" y="1651758"/>
          <a:ext cx="7518400" cy="5206241"/>
        </p:xfrm>
        <a:graphic>
          <a:graphicData uri="http://schemas.openxmlformats.org/drawingml/2006/table">
            <a:tbl>
              <a:tblPr/>
              <a:tblGrid>
                <a:gridCol w="1704622">
                  <a:extLst>
                    <a:ext uri="{9D8B030D-6E8A-4147-A177-3AD203B41FA5}">
                      <a16:colId xmlns:a16="http://schemas.microsoft.com/office/drawing/2014/main" val="2521971760"/>
                    </a:ext>
                  </a:extLst>
                </a:gridCol>
                <a:gridCol w="5813778">
                  <a:extLst>
                    <a:ext uri="{9D8B030D-6E8A-4147-A177-3AD203B41FA5}">
                      <a16:colId xmlns:a16="http://schemas.microsoft.com/office/drawing/2014/main" val="3646178762"/>
                    </a:ext>
                  </a:extLst>
                </a:gridCol>
              </a:tblGrid>
              <a:tr h="1036069">
                <a:tc>
                  <a:txBody>
                    <a:bodyPr/>
                    <a:lstStyle/>
                    <a:p>
                      <a:pPr algn="ctr" rtl="0" fontAlgn="base"/>
                      <a:r>
                        <a:rPr lang="en-US" sz="1600" b="1" i="0">
                          <a:solidFill>
                            <a:schemeClr val="bg1"/>
                          </a:solidFill>
                          <a:effectLst/>
                          <a:latin typeface="Noto Sans"/>
                          <a:ea typeface="Noto Sans"/>
                          <a:cs typeface="Noto Sans"/>
                        </a:rPr>
                        <a:t>Effective ate</a:t>
                      </a:r>
                    </a:p>
                  </a:txBody>
                  <a:tcPr anchor="ctr">
                    <a:lnL w="12700"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base"/>
                      <a:r>
                        <a:rPr lang="en-US" sz="1600" b="1" i="0">
                          <a:solidFill>
                            <a:schemeClr val="bg1"/>
                          </a:solidFill>
                          <a:effectLst/>
                          <a:latin typeface="Noto Sans"/>
                          <a:ea typeface="Noto Sans"/>
                          <a:cs typeface="Noto Sans"/>
                        </a:rPr>
                        <a:t>Description</a:t>
                      </a:r>
                      <a:r>
                        <a:rPr lang="en-US" sz="1600" b="0" i="0">
                          <a:solidFill>
                            <a:schemeClr val="bg1"/>
                          </a:solidFill>
                          <a:effectLst/>
                          <a:latin typeface="Noto Sans"/>
                          <a:ea typeface="Noto Sans"/>
                          <a:cs typeface="Noto Sans"/>
                        </a:rPr>
                        <a:t> </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66356925"/>
                  </a:ext>
                </a:extLst>
              </a:tr>
              <a:tr h="4170172">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b="1" i="0">
                          <a:solidFill>
                            <a:schemeClr val="tx2"/>
                          </a:solidFill>
                          <a:effectLst/>
                          <a:latin typeface="Noto Sans"/>
                          <a:ea typeface="Noto Sans"/>
                          <a:cs typeface="Noto Sans"/>
                        </a:rPr>
                        <a:t>July 4, 2025</a:t>
                      </a:r>
                      <a:endParaRPr lang="en-US" sz="1800" b="1"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US" sz="10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8F9"/>
                    </a:solidFill>
                  </a:tcPr>
                </a:tc>
                <a:tc>
                  <a:txBody>
                    <a:bodyPr/>
                    <a:lstStyle/>
                    <a:p>
                      <a:pPr algn="l" rtl="0" fontAlgn="base"/>
                      <a:r>
                        <a:rPr lang="en-US" sz="1800" b="1" i="0">
                          <a:solidFill>
                            <a:schemeClr val="tx2"/>
                          </a:solidFill>
                          <a:effectLst/>
                          <a:latin typeface="Noto Sans"/>
                          <a:ea typeface="Noto Sans"/>
                          <a:cs typeface="Noto Sans"/>
                        </a:rPr>
                        <a:t>Changes able-bodied adults without dependents </a:t>
                      </a:r>
                      <a:br>
                        <a:rPr lang="en-US" sz="1800" b="1" i="0">
                          <a:solidFill>
                            <a:srgbClr val="184E49"/>
                          </a:solidFill>
                          <a:effectLst/>
                          <a:latin typeface="Noto Sans"/>
                          <a:ea typeface="Noto Sans"/>
                          <a:cs typeface="Noto Sans"/>
                        </a:rPr>
                      </a:br>
                      <a:r>
                        <a:rPr lang="en-US" sz="1800" b="1" i="0">
                          <a:solidFill>
                            <a:schemeClr val="tx2"/>
                          </a:solidFill>
                          <a:effectLst/>
                          <a:latin typeface="Noto Sans"/>
                          <a:ea typeface="Noto Sans"/>
                          <a:cs typeface="Noto Sans"/>
                        </a:rPr>
                        <a:t>(ABAWD) age range </a:t>
                      </a:r>
                      <a:r>
                        <a:rPr lang="en-US" sz="1800" b="0" i="0">
                          <a:solidFill>
                            <a:schemeClr val="tx2"/>
                          </a:solidFill>
                          <a:effectLst/>
                          <a:latin typeface="Noto Sans"/>
                          <a:ea typeface="Noto Sans"/>
                          <a:cs typeface="Noto Sans"/>
                        </a:rPr>
                        <a:t>to 18 through 64 (previously 18 through 54).</a:t>
                      </a:r>
                    </a:p>
                    <a:p>
                      <a:pPr algn="l" rtl="0" fontAlgn="base"/>
                      <a:endParaRPr lang="en-US" sz="18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algn="l" rtl="0" fontAlgn="base"/>
                      <a:r>
                        <a:rPr lang="en-US" sz="1800" b="1" i="0">
                          <a:solidFill>
                            <a:schemeClr val="tx2"/>
                          </a:solidFill>
                          <a:effectLst/>
                          <a:latin typeface="Noto Sans"/>
                          <a:ea typeface="Noto Sans"/>
                          <a:cs typeface="Noto Sans"/>
                        </a:rPr>
                        <a:t>Changes dependent child exception </a:t>
                      </a:r>
                      <a:r>
                        <a:rPr lang="en-US" sz="1800" b="0" i="0">
                          <a:solidFill>
                            <a:schemeClr val="tx2"/>
                          </a:solidFill>
                          <a:effectLst/>
                          <a:latin typeface="Noto Sans"/>
                          <a:ea typeface="Noto Sans"/>
                          <a:cs typeface="Noto Sans"/>
                        </a:rPr>
                        <a:t>to those under the age of 14 (previously 18). </a:t>
                      </a:r>
                    </a:p>
                    <a:p>
                      <a:pPr algn="l" rtl="0" fontAlgn="base"/>
                      <a:endParaRPr lang="en-US" sz="18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algn="l" rtl="0" fontAlgn="base"/>
                      <a:r>
                        <a:rPr lang="en-US" sz="1800" b="1" i="0">
                          <a:solidFill>
                            <a:schemeClr val="tx2"/>
                          </a:solidFill>
                          <a:effectLst/>
                          <a:latin typeface="Noto Sans"/>
                          <a:ea typeface="Noto Sans"/>
                          <a:cs typeface="Noto Sans"/>
                        </a:rPr>
                        <a:t>Limits ABAWD waivers </a:t>
                      </a:r>
                      <a:r>
                        <a:rPr lang="en-US" sz="1800" b="0" i="0">
                          <a:solidFill>
                            <a:schemeClr val="tx2"/>
                          </a:solidFill>
                          <a:effectLst/>
                          <a:latin typeface="Noto Sans"/>
                          <a:ea typeface="Noto Sans"/>
                          <a:cs typeface="Noto Sans"/>
                        </a:rPr>
                        <a:t>to only be permissible if </a:t>
                      </a:r>
                      <a:r>
                        <a:rPr lang="en-US" sz="1800" kern="1200">
                          <a:solidFill>
                            <a:schemeClr val="tx2"/>
                          </a:solidFill>
                          <a:effectLst/>
                          <a:latin typeface="Noto Sans"/>
                          <a:ea typeface="Noto Sans"/>
                          <a:cs typeface="Noto Sans"/>
                        </a:rPr>
                        <a:t>an area (city, county, Tribal Land, etc.) </a:t>
                      </a:r>
                      <a:r>
                        <a:rPr lang="en-US" sz="1800" b="0" i="0">
                          <a:solidFill>
                            <a:schemeClr val="tx2"/>
                          </a:solidFill>
                          <a:effectLst/>
                          <a:latin typeface="Noto Sans"/>
                          <a:ea typeface="Noto Sans"/>
                          <a:cs typeface="Noto Sans"/>
                        </a:rPr>
                        <a:t>has an unemployment rate above 10%. Removed option to request waivers based on </a:t>
                      </a:r>
                      <a:br>
                        <a:rPr lang="en-US" sz="1800" b="0" i="0">
                          <a:solidFill>
                            <a:srgbClr val="184E49"/>
                          </a:solidFill>
                          <a:effectLst/>
                          <a:latin typeface="Noto Sans"/>
                          <a:ea typeface="Noto Sans"/>
                          <a:cs typeface="Noto Sans"/>
                        </a:rPr>
                      </a:br>
                      <a:r>
                        <a:rPr lang="en-US" sz="1800" b="0" i="0">
                          <a:solidFill>
                            <a:schemeClr val="tx2"/>
                          </a:solidFill>
                          <a:effectLst/>
                          <a:latin typeface="Noto Sans"/>
                          <a:ea typeface="Noto Sans"/>
                          <a:cs typeface="Noto Sans"/>
                        </a:rPr>
                        <a:t>lack of sufficient jobs.</a:t>
                      </a:r>
                      <a:endParaRPr lang="en-US" sz="18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8F9"/>
                    </a:solidFill>
                  </a:tcPr>
                </a:tc>
                <a:extLst>
                  <a:ext uri="{0D108BD9-81ED-4DB2-BD59-A6C34878D82A}">
                    <a16:rowId xmlns:a16="http://schemas.microsoft.com/office/drawing/2014/main" val="997119358"/>
                  </a:ext>
                </a:extLst>
              </a:tr>
            </a:tbl>
          </a:graphicData>
        </a:graphic>
      </p:graphicFrame>
      <p:sp>
        <p:nvSpPr>
          <p:cNvPr id="12" name="Rectangle 11">
            <a:extLst>
              <a:ext uri="{FF2B5EF4-FFF2-40B4-BE49-F238E27FC236}">
                <a16:creationId xmlns:a16="http://schemas.microsoft.com/office/drawing/2014/main" id="{97CB7386-757E-0E72-ACFD-E6F180A963B5}"/>
              </a:ext>
            </a:extLst>
          </p:cNvPr>
          <p:cNvSpPr/>
          <p:nvPr/>
        </p:nvSpPr>
        <p:spPr>
          <a:xfrm>
            <a:off x="0" y="1529789"/>
            <a:ext cx="12192000" cy="11604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13" name="TextBox 12">
            <a:extLst>
              <a:ext uri="{FF2B5EF4-FFF2-40B4-BE49-F238E27FC236}">
                <a16:creationId xmlns:a16="http://schemas.microsoft.com/office/drawing/2014/main" id="{393F575F-4A3E-AE7F-C86D-3F6DF3031DEC}"/>
              </a:ext>
            </a:extLst>
          </p:cNvPr>
          <p:cNvSpPr txBox="1"/>
          <p:nvPr/>
        </p:nvSpPr>
        <p:spPr>
          <a:xfrm>
            <a:off x="225103" y="1682971"/>
            <a:ext cx="1784976"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Effective date</a:t>
            </a:r>
          </a:p>
        </p:txBody>
      </p:sp>
      <p:sp>
        <p:nvSpPr>
          <p:cNvPr id="14" name="TextBox 13">
            <a:extLst>
              <a:ext uri="{FF2B5EF4-FFF2-40B4-BE49-F238E27FC236}">
                <a16:creationId xmlns:a16="http://schemas.microsoft.com/office/drawing/2014/main" id="{BA085FF7-2D9A-FE34-B7EC-23FA7E832A40}"/>
              </a:ext>
            </a:extLst>
          </p:cNvPr>
          <p:cNvSpPr txBox="1"/>
          <p:nvPr/>
        </p:nvSpPr>
        <p:spPr>
          <a:xfrm>
            <a:off x="3541935" y="1760135"/>
            <a:ext cx="233688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Description </a:t>
            </a:r>
          </a:p>
        </p:txBody>
      </p:sp>
      <p:sp>
        <p:nvSpPr>
          <p:cNvPr id="15" name="TextBox 14">
            <a:extLst>
              <a:ext uri="{FF2B5EF4-FFF2-40B4-BE49-F238E27FC236}">
                <a16:creationId xmlns:a16="http://schemas.microsoft.com/office/drawing/2014/main" id="{9B02127C-563E-40F1-5079-0850FADCED91}"/>
              </a:ext>
            </a:extLst>
          </p:cNvPr>
          <p:cNvSpPr txBox="1"/>
          <p:nvPr/>
        </p:nvSpPr>
        <p:spPr>
          <a:xfrm>
            <a:off x="7623544" y="1665238"/>
            <a:ext cx="4568456"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Estimated population </a:t>
            </a:r>
            <a:b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impact</a:t>
            </a:r>
          </a:p>
        </p:txBody>
      </p:sp>
      <p:pic>
        <p:nvPicPr>
          <p:cNvPr id="17" name="Picture 16" descr="A picture containing text&#10;&#10;Description automatically generated">
            <a:extLst>
              <a:ext uri="{FF2B5EF4-FFF2-40B4-BE49-F238E27FC236}">
                <a16:creationId xmlns:a16="http://schemas.microsoft.com/office/drawing/2014/main" id="{9BA1CFDF-B14A-88D8-E1E6-EB7516D4D3EF}"/>
              </a:ext>
            </a:extLst>
          </p:cNvPr>
          <p:cNvPicPr>
            <a:picLocks noChangeAspect="1"/>
          </p:cNvPicPr>
          <p:nvPr/>
        </p:nvPicPr>
        <p:blipFill rotWithShape="1">
          <a:blip r:embed="rId3">
            <a:extLst>
              <a:ext uri="{28A0092B-C50C-407E-A947-70E740481C1C}">
                <a14:useLocalDpi xmlns:a14="http://schemas.microsoft.com/office/drawing/2010/main" val="0"/>
              </a:ext>
            </a:extLst>
          </a:blip>
          <a:srcRect l="35833" t="3457" r="54815" b="75074"/>
          <a:stretch/>
        </p:blipFill>
        <p:spPr>
          <a:xfrm>
            <a:off x="9683644" y="4851609"/>
            <a:ext cx="1537644" cy="1985609"/>
          </a:xfrm>
          <a:prstGeom prst="rect">
            <a:avLst/>
          </a:prstGeom>
        </p:spPr>
      </p:pic>
      <p:sp>
        <p:nvSpPr>
          <p:cNvPr id="19" name="TextBox 18">
            <a:extLst>
              <a:ext uri="{FF2B5EF4-FFF2-40B4-BE49-F238E27FC236}">
                <a16:creationId xmlns:a16="http://schemas.microsoft.com/office/drawing/2014/main" id="{FA5A4643-0995-AE51-FB93-63B6FEB8C5BC}"/>
              </a:ext>
            </a:extLst>
          </p:cNvPr>
          <p:cNvSpPr txBox="1"/>
          <p:nvPr/>
        </p:nvSpPr>
        <p:spPr>
          <a:xfrm>
            <a:off x="8402288" y="4109046"/>
            <a:ext cx="3032597" cy="1200329"/>
          </a:xfrm>
          <a:prstGeom prst="rect">
            <a:avLst/>
          </a:prstGeom>
          <a:noFill/>
        </p:spPr>
        <p:txBody>
          <a:bodyPr wrap="square">
            <a:spAutoFit/>
          </a:bodyPr>
          <a:lstStyle/>
          <a:p>
            <a:pPr marL="0" marR="154305" lvl="0" indent="0" algn="l" defTabSz="914400" rtl="0" eaLnBrk="1" fontAlgn="auto" latinLnBrk="0" hangingPunct="1">
              <a:lnSpc>
                <a:spcPct val="100000"/>
              </a:lnSpc>
              <a:spcBef>
                <a:spcPts val="1200"/>
              </a:spcBef>
              <a:spcAft>
                <a:spcPts val="1200"/>
              </a:spcAft>
              <a:buClrTx/>
              <a:buSzTx/>
              <a:buFontTx/>
              <a:buNone/>
              <a:tabLst/>
              <a:defRPr/>
            </a:pPr>
            <a:r>
              <a:rPr kumimoji="0" lang="en-US" sz="2200" b="1" i="0" u="none" strike="noStrike" kern="1200" cap="none" spc="0" normalizeH="0" baseline="0" noProof="0">
                <a:ln>
                  <a:noFill/>
                </a:ln>
                <a:solidFill>
                  <a:srgbClr val="184E49"/>
                </a:solidFill>
                <a:effectLst/>
                <a:uLnTx/>
                <a:uFillTx/>
                <a:latin typeface="Noto Sans"/>
                <a:ea typeface="Noto Sans"/>
                <a:cs typeface="Noto Sans"/>
              </a:rPr>
              <a:t>~310,000 adults </a:t>
            </a:r>
            <a:br>
              <a:rPr kumimoji="0" lang="en-US" sz="2800" b="1" i="0" u="none" strike="noStrike" kern="1200" cap="none" spc="0" normalizeH="0" baseline="0" noProof="0">
                <a:ln>
                  <a:noFill/>
                </a:ln>
                <a:solidFill>
                  <a:srgbClr val="184E49"/>
                </a:solidFill>
                <a:effectLst/>
                <a:uLnTx/>
                <a:uFillTx/>
                <a:latin typeface="Noto Sans"/>
                <a:ea typeface="Noto Sans"/>
                <a:cs typeface="Noto Sans"/>
              </a:rPr>
            </a:br>
            <a:r>
              <a:rPr kumimoji="0" lang="en-US" sz="1600" b="0" i="0" u="none" strike="noStrike" kern="1200" cap="none" spc="0" normalizeH="0" baseline="0" noProof="0">
                <a:ln>
                  <a:noFill/>
                </a:ln>
                <a:solidFill>
                  <a:srgbClr val="184E49"/>
                </a:solidFill>
                <a:effectLst/>
                <a:uLnTx/>
                <a:uFillTx/>
                <a:latin typeface="Noto Sans"/>
                <a:ea typeface="Noto Sans"/>
                <a:cs typeface="Noto Sans"/>
              </a:rPr>
              <a:t>will need to be reviewed for ABAWD work requirements </a:t>
            </a:r>
            <a:br>
              <a:rPr kumimoji="0" lang="en-US" sz="1600" b="0" i="0" u="none" strike="noStrike" kern="1200" cap="none" spc="0" normalizeH="0" baseline="0" noProof="0">
                <a:ln>
                  <a:noFill/>
                </a:ln>
                <a:solidFill>
                  <a:srgbClr val="184E49"/>
                </a:solidFill>
                <a:effectLst/>
                <a:uLnTx/>
                <a:uFillTx/>
                <a:latin typeface="Noto Sans"/>
                <a:ea typeface="Noto Sans"/>
                <a:cs typeface="Noto Sans"/>
              </a:rPr>
            </a:br>
            <a:r>
              <a:rPr kumimoji="0" lang="en-US" sz="1600" b="0" i="0" u="none" strike="noStrike" kern="1200" cap="none" spc="0" normalizeH="0" baseline="0" noProof="0">
                <a:ln>
                  <a:noFill/>
                </a:ln>
                <a:solidFill>
                  <a:srgbClr val="184E49"/>
                </a:solidFill>
                <a:effectLst/>
                <a:uLnTx/>
                <a:uFillTx/>
                <a:latin typeface="Noto Sans"/>
                <a:ea typeface="Noto Sans"/>
                <a:cs typeface="Noto Sans"/>
              </a:rPr>
              <a:t>or exceptions. </a:t>
            </a:r>
          </a:p>
        </p:txBody>
      </p:sp>
    </p:spTree>
    <p:extLst>
      <p:ext uri="{BB962C8B-B14F-4D97-AF65-F5344CB8AC3E}">
        <p14:creationId xmlns:p14="http://schemas.microsoft.com/office/powerpoint/2010/main" val="171118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BA8BD-0FD3-7F8F-DB07-A50E7B159345}"/>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3E0D9724-D850-B560-6EE9-0F134B17994F}"/>
              </a:ext>
              <a:ext uri="{C183D7F6-B498-43B3-948B-1728B52AA6E4}">
                <adec:decorative xmlns:adec="http://schemas.microsoft.com/office/drawing/2017/decorative" val="1"/>
              </a:ext>
            </a:extLst>
          </p:cNvPr>
          <p:cNvSpPr/>
          <p:nvPr/>
        </p:nvSpPr>
        <p:spPr>
          <a:xfrm>
            <a:off x="0" y="5628784"/>
            <a:ext cx="12199357" cy="1161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 name="Title 3">
            <a:extLst>
              <a:ext uri="{FF2B5EF4-FFF2-40B4-BE49-F238E27FC236}">
                <a16:creationId xmlns:a16="http://schemas.microsoft.com/office/drawing/2014/main" id="{91B78B3E-A34C-84D8-25C1-28E78EE22608}"/>
              </a:ext>
            </a:extLst>
          </p:cNvPr>
          <p:cNvSpPr>
            <a:spLocks noGrp="1"/>
          </p:cNvSpPr>
          <p:nvPr>
            <p:ph type="title"/>
          </p:nvPr>
        </p:nvSpPr>
        <p:spPr>
          <a:xfrm>
            <a:off x="635001" y="432290"/>
            <a:ext cx="10925628" cy="825500"/>
          </a:xfrm>
        </p:spPr>
        <p:txBody>
          <a:bodyPr/>
          <a:lstStyle/>
          <a:p>
            <a:r>
              <a:rPr lang="en-US"/>
              <a:t>SNAP work rule impacts</a:t>
            </a:r>
            <a:endParaRPr lang="en-US">
              <a:latin typeface="Noto Sans ExtraBold"/>
              <a:ea typeface="Noto Sans ExtraBold"/>
              <a:cs typeface="Noto Sans ExtraBold"/>
            </a:endParaRPr>
          </a:p>
        </p:txBody>
      </p:sp>
      <p:sp>
        <p:nvSpPr>
          <p:cNvPr id="2" name="Slide Number Placeholder 1">
            <a:extLst>
              <a:ext uri="{FF2B5EF4-FFF2-40B4-BE49-F238E27FC236}">
                <a16:creationId xmlns:a16="http://schemas.microsoft.com/office/drawing/2014/main" id="{454028FA-7800-7A38-E909-3F5D64C4C55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3" name="Rectangle 12">
            <a:extLst>
              <a:ext uri="{FF2B5EF4-FFF2-40B4-BE49-F238E27FC236}">
                <a16:creationId xmlns:a16="http://schemas.microsoft.com/office/drawing/2014/main" id="{F844DC18-002C-CB36-E5F7-97CB75BD128E}"/>
              </a:ext>
              <a:ext uri="{C183D7F6-B498-43B3-948B-1728B52AA6E4}">
                <adec:decorative xmlns:adec="http://schemas.microsoft.com/office/drawing/2017/decorative" val="1"/>
              </a:ext>
            </a:extLst>
          </p:cNvPr>
          <p:cNvSpPr/>
          <p:nvPr/>
        </p:nvSpPr>
        <p:spPr>
          <a:xfrm>
            <a:off x="0" y="1444752"/>
            <a:ext cx="6810928" cy="41840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15" name="TextBox 14">
            <a:extLst>
              <a:ext uri="{FF2B5EF4-FFF2-40B4-BE49-F238E27FC236}">
                <a16:creationId xmlns:a16="http://schemas.microsoft.com/office/drawing/2014/main" id="{86C23C66-BCA4-E51C-13F0-254AC262F96F}"/>
              </a:ext>
            </a:extLst>
          </p:cNvPr>
          <p:cNvSpPr txBox="1"/>
          <p:nvPr/>
        </p:nvSpPr>
        <p:spPr>
          <a:xfrm>
            <a:off x="250383" y="1708912"/>
            <a:ext cx="6337228" cy="3631763"/>
          </a:xfrm>
          <a:prstGeom prst="rect">
            <a:avLst/>
          </a:prstGeom>
          <a:noFill/>
        </p:spPr>
        <p:txBody>
          <a:bodyPr wrap="square">
            <a:spAutoFit/>
          </a:bodyPr>
          <a:lstStyle/>
          <a:p>
            <a:pPr marL="285750" lvl="0" indent="-285750">
              <a:spcAft>
                <a:spcPts val="1800"/>
              </a:spcAft>
              <a:buFont typeface="Arial" panose="020B0604020202020204" pitchFamily="34" charset="0"/>
              <a:buChar char="•"/>
              <a:defRPr/>
            </a:pPr>
            <a:r>
              <a:rPr lang="en-US" sz="2000">
                <a:solidFill>
                  <a:srgbClr val="184E49"/>
                </a:solidFill>
                <a:latin typeface="Noto Sans" panose="020B0502040504020204" pitchFamily="34" charset="0"/>
                <a:ea typeface="Noto Sans" panose="020B0502040504020204" pitchFamily="34" charset="0"/>
                <a:cs typeface="Noto Sans" panose="020B0502040504020204" pitchFamily="34" charset="0"/>
              </a:rPr>
              <a:t>People ages </a:t>
            </a:r>
            <a:r>
              <a:rPr lang="en-US" sz="2000" b="1">
                <a:solidFill>
                  <a:srgbClr val="184E49"/>
                </a:solidFill>
                <a:latin typeface="Noto Sans" panose="020B0502040504020204" pitchFamily="34" charset="0"/>
                <a:ea typeface="Noto Sans" panose="020B0502040504020204" pitchFamily="34" charset="0"/>
                <a:cs typeface="Noto Sans" panose="020B0502040504020204" pitchFamily="34" charset="0"/>
              </a:rPr>
              <a:t>55 to 64 who do not have a child under age 14 </a:t>
            </a:r>
            <a:r>
              <a:rPr lang="en-US" sz="2000">
                <a:solidFill>
                  <a:srgbClr val="184E49"/>
                </a:solidFill>
                <a:latin typeface="Noto Sans" panose="020B0502040504020204" pitchFamily="34" charset="0"/>
                <a:ea typeface="Noto Sans" panose="020B0502040504020204" pitchFamily="34" charset="0"/>
                <a:cs typeface="Noto Sans" panose="020B0502040504020204" pitchFamily="34" charset="0"/>
              </a:rPr>
              <a:t>on their SNAP case must work 80 hours each month to get SNAP for more than three months.</a:t>
            </a:r>
          </a:p>
          <a:p>
            <a:pPr marL="285750" lvl="0" indent="-285750">
              <a:spcAft>
                <a:spcPts val="1800"/>
              </a:spcAft>
              <a:buFont typeface="Arial" panose="020B0604020202020204" pitchFamily="34" charset="0"/>
              <a:buChar char="•"/>
              <a:defRPr/>
            </a:pPr>
            <a:r>
              <a:rPr lang="en-US" sz="2000" b="1">
                <a:solidFill>
                  <a:srgbClr val="184E49"/>
                </a:solidFill>
                <a:latin typeface="Noto Sans" panose="020B0502040504020204" pitchFamily="34" charset="0"/>
                <a:ea typeface="Noto Sans" panose="020B0502040504020204" pitchFamily="34" charset="0"/>
                <a:cs typeface="Noto Sans" panose="020B0502040504020204" pitchFamily="34" charset="0"/>
              </a:rPr>
              <a:t>Exemptions</a:t>
            </a:r>
            <a:r>
              <a:rPr lang="en-US" sz="2000">
                <a:solidFill>
                  <a:srgbClr val="184E49"/>
                </a:solidFill>
                <a:latin typeface="Noto Sans" panose="020B0502040504020204" pitchFamily="34" charset="0"/>
                <a:ea typeface="Noto Sans" panose="020B0502040504020204" pitchFamily="34" charset="0"/>
                <a:cs typeface="Noto Sans" panose="020B0502040504020204" pitchFamily="34" charset="0"/>
              </a:rPr>
              <a:t> for veterans, people experiencing homelessness, and former foster youth have been </a:t>
            </a:r>
            <a:r>
              <a:rPr lang="en-US" sz="2000" b="1">
                <a:solidFill>
                  <a:srgbClr val="184E49"/>
                </a:solidFill>
                <a:latin typeface="Noto Sans" panose="020B0502040504020204" pitchFamily="34" charset="0"/>
                <a:ea typeface="Noto Sans" panose="020B0502040504020204" pitchFamily="34" charset="0"/>
                <a:cs typeface="Noto Sans" panose="020B0502040504020204" pitchFamily="34" charset="0"/>
              </a:rPr>
              <a:t>removed.</a:t>
            </a:r>
          </a:p>
          <a:p>
            <a:pPr marL="285750" lvl="0" indent="-285750">
              <a:spcAft>
                <a:spcPts val="1800"/>
              </a:spcAft>
              <a:buFont typeface="Arial" panose="020B0604020202020204" pitchFamily="34" charset="0"/>
              <a:buChar char="•"/>
              <a:defRPr/>
            </a:pPr>
            <a:r>
              <a:rPr lang="en-US" sz="2000">
                <a:solidFill>
                  <a:srgbClr val="184E49"/>
                </a:solidFill>
                <a:latin typeface="Noto Sans" panose="020B0502040504020204" pitchFamily="34" charset="0"/>
                <a:ea typeface="Noto Sans" panose="020B0502040504020204" pitchFamily="34" charset="0"/>
                <a:cs typeface="Noto Sans" panose="020B0502040504020204" pitchFamily="34" charset="0"/>
              </a:rPr>
              <a:t>There is a </a:t>
            </a:r>
            <a:r>
              <a:rPr lang="en-US" sz="2000" b="1">
                <a:solidFill>
                  <a:srgbClr val="184E49"/>
                </a:solidFill>
                <a:latin typeface="Noto Sans" panose="020B0502040504020204" pitchFamily="34" charset="0"/>
                <a:ea typeface="Noto Sans" panose="020B0502040504020204" pitchFamily="34" charset="0"/>
                <a:cs typeface="Noto Sans" panose="020B0502040504020204" pitchFamily="34" charset="0"/>
              </a:rPr>
              <a:t>new exemption for Native American individuals </a:t>
            </a:r>
            <a:r>
              <a:rPr lang="en-US" sz="2000">
                <a:solidFill>
                  <a:srgbClr val="184E49"/>
                </a:solidFill>
                <a:latin typeface="Noto Sans" panose="020B0502040504020204" pitchFamily="34" charset="0"/>
                <a:ea typeface="Noto Sans" panose="020B0502040504020204" pitchFamily="34" charset="0"/>
                <a:cs typeface="Noto Sans" panose="020B0502040504020204" pitchFamily="34" charset="0"/>
              </a:rPr>
              <a:t>who qualify under rules in the Indian Health Care Improvement Act.</a:t>
            </a:r>
            <a:endPar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6" name="Rectangle 15">
            <a:extLst>
              <a:ext uri="{FF2B5EF4-FFF2-40B4-BE49-F238E27FC236}">
                <a16:creationId xmlns:a16="http://schemas.microsoft.com/office/drawing/2014/main" id="{C9DDF4E9-B094-ADB4-95B4-466676A72786}"/>
              </a:ext>
              <a:ext uri="{C183D7F6-B498-43B3-948B-1728B52AA6E4}">
                <adec:decorative xmlns:adec="http://schemas.microsoft.com/office/drawing/2017/decorative" val="1"/>
              </a:ext>
            </a:extLst>
          </p:cNvPr>
          <p:cNvSpPr/>
          <p:nvPr/>
        </p:nvSpPr>
        <p:spPr>
          <a:xfrm>
            <a:off x="6971793" y="1420804"/>
            <a:ext cx="5220208" cy="42079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18" name="TextBox 17">
            <a:extLst>
              <a:ext uri="{FF2B5EF4-FFF2-40B4-BE49-F238E27FC236}">
                <a16:creationId xmlns:a16="http://schemas.microsoft.com/office/drawing/2014/main" id="{D3178E77-AA25-77A9-BDEC-878797FD5AD8}"/>
              </a:ext>
            </a:extLst>
          </p:cNvPr>
          <p:cNvSpPr txBox="1"/>
          <p:nvPr/>
        </p:nvSpPr>
        <p:spPr>
          <a:xfrm>
            <a:off x="7170318" y="1444752"/>
            <a:ext cx="4390311" cy="30162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Work rules will not impact individuals with I/DD, behavioral health or physical disability.</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Will not apply to individuals receiving long-term services and supports.</a:t>
            </a:r>
            <a:endPar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pic>
        <p:nvPicPr>
          <p:cNvPr id="8" name="Graphic 7" descr="Briefcase with solid fill">
            <a:extLst>
              <a:ext uri="{FF2B5EF4-FFF2-40B4-BE49-F238E27FC236}">
                <a16:creationId xmlns:a16="http://schemas.microsoft.com/office/drawing/2014/main" id="{FAB8AC4C-4A71-C0AF-D4AD-0932332308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8524" y="4437077"/>
            <a:ext cx="2125783" cy="2125783"/>
          </a:xfrm>
          <a:prstGeom prst="rect">
            <a:avLst/>
          </a:prstGeom>
        </p:spPr>
      </p:pic>
    </p:spTree>
    <p:extLst>
      <p:ext uri="{BB962C8B-B14F-4D97-AF65-F5344CB8AC3E}">
        <p14:creationId xmlns:p14="http://schemas.microsoft.com/office/powerpoint/2010/main" val="5593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DHS  Master Slide">
  <a:themeElements>
    <a:clrScheme name="ODHS colors">
      <a:dk1>
        <a:srgbClr val="2E3192"/>
      </a:dk1>
      <a:lt1>
        <a:srgbClr val="FFFFFF"/>
      </a:lt1>
      <a:dk2>
        <a:srgbClr val="184E49"/>
      </a:dk2>
      <a:lt2>
        <a:srgbClr val="B4DCF5"/>
      </a:lt2>
      <a:accent1>
        <a:srgbClr val="86C679"/>
      </a:accent1>
      <a:accent2>
        <a:srgbClr val="F5F3EE"/>
      </a:accent2>
      <a:accent3>
        <a:srgbClr val="ECD263"/>
      </a:accent3>
      <a:accent4>
        <a:srgbClr val="A91F50"/>
      </a:accent4>
      <a:accent5>
        <a:srgbClr val="EDDFD4"/>
      </a:accent5>
      <a:accent6>
        <a:srgbClr val="D8E1E5"/>
      </a:accent6>
      <a:hlink>
        <a:srgbClr val="064276"/>
      </a:hlink>
      <a:folHlink>
        <a:srgbClr val="752E71"/>
      </a:folHlink>
    </a:clrScheme>
    <a:fontScheme name="ODHS fonts">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dirty="0" err="1" smtClean="0"/>
        </a:defPPr>
      </a:lstStyle>
    </a:txDef>
  </a:objectDefaults>
  <a:extraClrSchemeLst/>
  <a:extLst>
    <a:ext uri="{05A4C25C-085E-4340-85A3-A5531E510DB2}">
      <thm15:themeFamily xmlns:thm15="http://schemas.microsoft.com/office/thememl/2012/main" name="le-624400_R1 copy 2" id="{71DBB0B8-B2E9-4820-8D44-000D257CBE06}" vid="{19FD0021-756E-4F4D-A5EE-A4AAD6B1BD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d983ff6-db2e-4628-bef9-542de5b081fc">
      <Terms xmlns="http://schemas.microsoft.com/office/infopath/2007/PartnerControls"/>
    </lcf76f155ced4ddcb4097134ff3c332f>
    <TaxCatchAll xmlns="ef474903-65cb-4f8b-b705-d0c1c57e730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AA4821F34EB44FB3A5B128AF395692" ma:contentTypeVersion="12" ma:contentTypeDescription="Create a new document." ma:contentTypeScope="" ma:versionID="201c7466c5a8e4d1530b6427e29da8f0">
  <xsd:schema xmlns:xsd="http://www.w3.org/2001/XMLSchema" xmlns:xs="http://www.w3.org/2001/XMLSchema" xmlns:p="http://schemas.microsoft.com/office/2006/metadata/properties" xmlns:ns2="9d983ff6-db2e-4628-bef9-542de5b081fc" xmlns:ns3="ef474903-65cb-4f8b-b705-d0c1c57e7308" targetNamespace="http://schemas.microsoft.com/office/2006/metadata/properties" ma:root="true" ma:fieldsID="c55d7280662e2940ef464410eeaca66d" ns2:_="" ns3:_="">
    <xsd:import namespace="9d983ff6-db2e-4628-bef9-542de5b081fc"/>
    <xsd:import namespace="ef474903-65cb-4f8b-b705-d0c1c57e73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83ff6-db2e-4628-bef9-542de5b081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512b629-38de-4eee-9bda-de3980551d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474903-65cb-4f8b-b705-d0c1c57e730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a6529c1-6c60-4347-8370-abf921c2438c}" ma:internalName="TaxCatchAll" ma:showField="CatchAllData" ma:web="ef474903-65cb-4f8b-b705-d0c1c57e73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4A28E3-C81F-455E-91C0-10BB64A50E44}">
  <ds:schemaRefs>
    <ds:schemaRef ds:uri="http://schemas.microsoft.com/sharepoint/v3/contenttype/forms"/>
  </ds:schemaRefs>
</ds:datastoreItem>
</file>

<file path=customXml/itemProps2.xml><?xml version="1.0" encoding="utf-8"?>
<ds:datastoreItem xmlns:ds="http://schemas.openxmlformats.org/officeDocument/2006/customXml" ds:itemID="{2B647601-228E-4675-9932-A1A1AC7AAF4C}">
  <ds:schemaRefs>
    <ds:schemaRef ds:uri="9d983ff6-db2e-4628-bef9-542de5b081fc"/>
    <ds:schemaRef ds:uri="ef474903-65cb-4f8b-b705-d0c1c57e73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1D324DA-37A1-4BB0-9C0F-C0449B53B7CB}">
  <ds:schemaRefs>
    <ds:schemaRef ds:uri="9d983ff6-db2e-4628-bef9-542de5b081fc"/>
    <ds:schemaRef ds:uri="ef474903-65cb-4f8b-b705-d0c1c57e7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1a67c04-f371-4d71-a575-202b566caae1}" enabled="1" method="Privileged" siteId="{658e63e8-8d39-499c-8f48-13adc9452f4c}" removed="0"/>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30</Slides>
  <Notes>30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ODHS  Master Slide</vt:lpstr>
      <vt:lpstr>PowerPoint Presentation</vt:lpstr>
      <vt:lpstr>1 in 6 people in Oregon participate in SNAP</vt:lpstr>
      <vt:lpstr>SNAP monthly snapshot</vt:lpstr>
      <vt:lpstr>PowerPoint Presentation</vt:lpstr>
      <vt:lpstr>PowerPoint Presentation</vt:lpstr>
      <vt:lpstr>Sample title </vt:lpstr>
      <vt:lpstr>Notices on federal changes to SNAP eligibility started going out October 15</vt:lpstr>
      <vt:lpstr>   Able-bodied Adults Without Dependents (ABAWD) work rules </vt:lpstr>
      <vt:lpstr>SNAP work rule impacts</vt:lpstr>
      <vt:lpstr>Oregon SNAP work rules timeline </vt:lpstr>
      <vt:lpstr>Activities that meet work requirements </vt:lpstr>
      <vt:lpstr>People who don’t have to meet ABAWD work rules</vt:lpstr>
      <vt:lpstr>Five Tribal lands are waived from SNAP work rules due to high unemployment rates</vt:lpstr>
      <vt:lpstr>SNAP time limit</vt:lpstr>
      <vt:lpstr>Contact ODHS to see if work rules apply</vt:lpstr>
      <vt:lpstr>After an ODHS referral: OED offers support for meeting work rules</vt:lpstr>
      <vt:lpstr>What people can do right now</vt:lpstr>
      <vt:lpstr>   Non-citizen SNAP eligibility </vt:lpstr>
      <vt:lpstr>Non-citizens eligible for SNAP</vt:lpstr>
      <vt:lpstr>Non-citizens eligible for SNAP with conditions</vt:lpstr>
      <vt:lpstr>Some LPRs may not need a 5-year waiting period </vt:lpstr>
      <vt:lpstr>May 2025: USDA orders states to share personal data on people applying for and receiving SNAP</vt:lpstr>
      <vt:lpstr>SNAP data ODHS shares with the federal government </vt:lpstr>
      <vt:lpstr>Public charge </vt:lpstr>
      <vt:lpstr>Public charge rule has not yet changed</vt:lpstr>
      <vt:lpstr>Protecting EBT Cards and Benefits  </vt:lpstr>
      <vt:lpstr>Recently, ODHS turned off 1,300 compromised EBT cards because of theft</vt:lpstr>
      <vt:lpstr>Resources for finding food </vt:lpstr>
      <vt:lpstr>Stay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Sinatra Christy</dc:creator>
  <cp:revision>2</cp:revision>
  <dcterms:created xsi:type="dcterms:W3CDTF">2013-07-15T20:26:40Z</dcterms:created>
  <dcterms:modified xsi:type="dcterms:W3CDTF">2025-12-15T22:54:32Z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0x0101002EAA4821F34EB44FB3A5B128AF395692</vt:lpwstr>
  </property>
  <property fmtid="{D5CDD505-2E9C-101B-9397-08002B2CF9AE}" pid="3" name="MediaServiceImageTags">
    <vt:lpwstr/>
  </property>
</Properties>
</file>