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comments/modernComment_7FFFED2B_C5EB4382.xml" ContentType="application/vnd.ms-powerpoint.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modernComment_7FFFED30_736685D5.xml" ContentType="application/vnd.ms-powerpoint.comment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omments/modernComment_7FFFED3E_C4B73FD3.xml" ContentType="application/vnd.ms-powerpoint.comments+xml"/>
  <Override PartName="/ppt/notesSlides/notesSlide26.xml" ContentType="application/vnd.openxmlformats-officedocument.presentationml.notesSlide+xml"/>
  <Override PartName="/ppt/comments/modernComment_7FFFED3F_2C2ECF8.xml" ContentType="application/vnd.ms-powerpoint.comment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omments/modernComment_7FFFED40_E6BECC9.xml" ContentType="application/vnd.ms-powerpoint.comment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8"/>
  </p:notesMasterIdLst>
  <p:sldIdLst>
    <p:sldId id="2147478752" r:id="rId5"/>
    <p:sldId id="2147478763" r:id="rId6"/>
    <p:sldId id="2147478810" r:id="rId7"/>
    <p:sldId id="316" r:id="rId8"/>
    <p:sldId id="2147478799" r:id="rId9"/>
    <p:sldId id="2147478757" r:id="rId10"/>
    <p:sldId id="2147478773" r:id="rId11"/>
    <p:sldId id="2147478818" r:id="rId12"/>
    <p:sldId id="2147478851" r:id="rId13"/>
    <p:sldId id="2147478852" r:id="rId14"/>
    <p:sldId id="2147478816" r:id="rId15"/>
    <p:sldId id="2147478827" r:id="rId16"/>
    <p:sldId id="2147478841" r:id="rId17"/>
    <p:sldId id="2147478828" r:id="rId18"/>
    <p:sldId id="2147478829" r:id="rId19"/>
    <p:sldId id="2147478831" r:id="rId20"/>
    <p:sldId id="2147478822" r:id="rId21"/>
    <p:sldId id="2147478835" r:id="rId22"/>
    <p:sldId id="2147478836" r:id="rId23"/>
    <p:sldId id="2147478838" r:id="rId24"/>
    <p:sldId id="2147478850" r:id="rId25"/>
    <p:sldId id="2147478832" r:id="rId26"/>
    <p:sldId id="2147478840" r:id="rId27"/>
    <p:sldId id="2147478845" r:id="rId28"/>
    <p:sldId id="2147478846" r:id="rId29"/>
    <p:sldId id="2147478847" r:id="rId30"/>
    <p:sldId id="2147478833" r:id="rId31"/>
    <p:sldId id="2147478843" r:id="rId32"/>
    <p:sldId id="2147478848" r:id="rId33"/>
    <p:sldId id="2147478797" r:id="rId34"/>
    <p:sldId id="2147478807" r:id="rId35"/>
    <p:sldId id="2147469345" r:id="rId36"/>
    <p:sldId id="214747870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12457AA-483F-4083-98C3-FA9CE41300C3}">
          <p14:sldIdLst>
            <p14:sldId id="2147478752"/>
          </p14:sldIdLst>
        </p14:section>
        <p14:section name="SNAP Overview" id="{3C372F19-FF36-4D0B-8B21-9E3A32690929}">
          <p14:sldIdLst>
            <p14:sldId id="2147478763"/>
            <p14:sldId id="2147478810"/>
          </p14:sldIdLst>
        </p14:section>
        <p14:section name="HR1 SNAP Eligibility Changes" id="{9FCD8957-ACF8-4824-9D8C-A18D498A3188}">
          <p14:sldIdLst>
            <p14:sldId id="316"/>
            <p14:sldId id="2147478799"/>
          </p14:sldIdLst>
        </p14:section>
        <p14:section name="SNAP Work Rules" id="{BEE6B67B-5A79-45AF-AA1F-AB284EC49AC8}">
          <p14:sldIdLst>
            <p14:sldId id="2147478757"/>
            <p14:sldId id="2147478773"/>
            <p14:sldId id="2147478818"/>
            <p14:sldId id="2147478851"/>
            <p14:sldId id="2147478852"/>
            <p14:sldId id="2147478816"/>
            <p14:sldId id="2147478827"/>
            <p14:sldId id="2147478841"/>
            <p14:sldId id="2147478828"/>
            <p14:sldId id="2147478829"/>
            <p14:sldId id="2147478831"/>
          </p14:sldIdLst>
        </p14:section>
        <p14:section name="Non-citizen limitations" id="{4E661EF4-7495-4F27-9F09-AB4AA7132541}">
          <p14:sldIdLst>
            <p14:sldId id="2147478822"/>
            <p14:sldId id="2147478835"/>
            <p14:sldId id="2147478836"/>
            <p14:sldId id="2147478838"/>
          </p14:sldIdLst>
        </p14:section>
        <p14:section name="SNAP Data Sharing" id="{74049203-6051-4108-A50C-051867696291}">
          <p14:sldIdLst>
            <p14:sldId id="2147478850"/>
            <p14:sldId id="2147478832"/>
            <p14:sldId id="2147478840"/>
          </p14:sldIdLst>
        </p14:section>
        <p14:section name="Sanctuary state" id="{7EB8F484-86A5-401E-BAAE-45D343282978}">
          <p14:sldIdLst>
            <p14:sldId id="2147478845"/>
            <p14:sldId id="2147478846"/>
            <p14:sldId id="2147478847"/>
          </p14:sldIdLst>
        </p14:section>
        <p14:section name="Public charge" id="{5A6E94FB-8314-4578-8B62-EA143D56FE76}">
          <p14:sldIdLst>
            <p14:sldId id="2147478833"/>
            <p14:sldId id="2147478843"/>
          </p14:sldIdLst>
        </p14:section>
        <p14:section name="Resources" id="{0DA2C020-35F1-42D7-9E5F-D78735EC5E7F}">
          <p14:sldIdLst>
            <p14:sldId id="2147478848"/>
            <p14:sldId id="2147478797"/>
            <p14:sldId id="2147478807"/>
            <p14:sldId id="2147469345"/>
            <p14:sldId id="2147478708"/>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A47C22D-F147-CE64-3EDB-8B22A6CDFB43}" name="Sinatra Christy" initials="SC" userId="S::christy.sinatra@odhs.oregon.gov::156a6d14-3225-44be-be35-537431eb7aa1" providerId="AD"/>
  <p188:author id="{650C7F3B-62A4-BCC1-196D-C0828943F5D8}" name="Jessica Amaya Hoffman" initials="JH" userId="S::jessica.amaya@odhs.oregon.gov::b9c5701d-b350-40b6-b66f-fb2fb1096023" providerId="AD"/>
  <p188:author id="{6ACBA258-A5B8-0420-04D7-C3AEB9B577B9}" name="Deb Curran (she/her/hers)" initials="D(" userId="S::debra.curran@odhs.oregon.gov::66c02d48-2ec0-47cf-9b94-c25176b27337" providerId="AD"/>
  <p188:author id="{7AA0FA74-47FA-A559-E11C-E23241CA0AA9}" name="Waters Maria" initials="WM" userId="S::maria.waters@odhs.oregon.gov::80c74a74-b8e7-414c-917f-e6eb0f24eb4d" providerId="AD"/>
  <p188:author id="{4B1097C1-6A1A-63ED-5F2A-E445B9340285}" name="Waters Maria" initials="MW" userId="S::Maria.Waters@odhs.oregon.gov::80c74a74-b8e7-414c-917f-e6eb0f24eb4d" providerId="AD"/>
  <p188:author id="{1E56C6C8-6B7E-FF0D-890D-16BFF118C435}" name="Sinatra Christy" initials="CS" userId="S::CHRISTY.SINATRA@odhs.oregon.gov::156a6d14-3225-44be-be35-537431eb7aa1" providerId="AD"/>
  <p188:author id="{E5EB61E5-CABF-05FE-1268-C6040E7318CF}" name="Deb Curran (she/her/hers)" initials="DC" userId="S::Debra.Curran@odhs.oregon.gov::66c02d48-2ec0-47cf-9b94-c25176b27337"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596192-3ED7-48FB-808D-3DCB6EA0E63A}" v="2" dt="2026-01-26T18:28:39.786"/>
    <p1510:client id="{C7494761-2F7B-E7A2-5D54-6497EC2B47AA}" v="5" dt="2026-01-27T19:38:48.0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natra Christy" userId="S::christy.sinatra@odhs.oregon.gov::156a6d14-3225-44be-be35-537431eb7aa1" providerId="AD" clId="Web-{E7AA20D7-6C13-4E08-AA42-23D38C3CAFA9}"/>
    <pc:docChg chg="sldOrd delSection modSection">
      <pc:chgData name="Sinatra Christy" userId="S::christy.sinatra@odhs.oregon.gov::156a6d14-3225-44be-be35-537431eb7aa1" providerId="AD" clId="Web-{E7AA20D7-6C13-4E08-AA42-23D38C3CAFA9}" dt="2026-01-15T19:50:20.962" v="13"/>
      <pc:docMkLst>
        <pc:docMk/>
      </pc:docMkLst>
      <pc:sldChg chg="ord">
        <pc:chgData name="Sinatra Christy" userId="S::christy.sinatra@odhs.oregon.gov::156a6d14-3225-44be-be35-537431eb7aa1" providerId="AD" clId="Web-{E7AA20D7-6C13-4E08-AA42-23D38C3CAFA9}" dt="2026-01-15T19:50:20.962" v="13"/>
        <pc:sldMkLst>
          <pc:docMk/>
          <pc:sldMk cId="3985477805" sldId="2147478807"/>
        </pc:sldMkLst>
      </pc:sldChg>
      <pc:sldChg chg="ord">
        <pc:chgData name="Sinatra Christy" userId="S::christy.sinatra@odhs.oregon.gov::156a6d14-3225-44be-be35-537431eb7aa1" providerId="AD" clId="Web-{E7AA20D7-6C13-4E08-AA42-23D38C3CAFA9}" dt="2026-01-15T19:42:26.935" v="3"/>
        <pc:sldMkLst>
          <pc:docMk/>
          <pc:sldMk cId="4058568663" sldId="2147478818"/>
        </pc:sldMkLst>
      </pc:sldChg>
      <pc:sldChg chg="ord">
        <pc:chgData name="Sinatra Christy" userId="S::christy.sinatra@odhs.oregon.gov::156a6d14-3225-44be-be35-537431eb7aa1" providerId="AD" clId="Web-{E7AA20D7-6C13-4E08-AA42-23D38C3CAFA9}" dt="2026-01-15T19:49:34.743" v="8"/>
        <pc:sldMkLst>
          <pc:docMk/>
          <pc:sldMk cId="4171844942" sldId="2147478833"/>
        </pc:sldMkLst>
      </pc:sldChg>
      <pc:sldChg chg="ord">
        <pc:chgData name="Sinatra Christy" userId="S::christy.sinatra@odhs.oregon.gov::156a6d14-3225-44be-be35-537431eb7aa1" providerId="AD" clId="Web-{E7AA20D7-6C13-4E08-AA42-23D38C3CAFA9}" dt="2026-01-15T19:49:34.743" v="9"/>
        <pc:sldMkLst>
          <pc:docMk/>
          <pc:sldMk cId="2875704204" sldId="2147478843"/>
        </pc:sldMkLst>
      </pc:sldChg>
    </pc:docChg>
  </pc:docChgLst>
  <pc:docChgLst>
    <pc:chgData name="Waters Maria" userId="80c74a74-b8e7-414c-917f-e6eb0f24eb4d" providerId="ADAL" clId="{AF43D28A-2F9D-437B-8629-2A08C160F4FC}"/>
    <pc:docChg chg="undo custSel modSld">
      <pc:chgData name="Waters Maria" userId="80c74a74-b8e7-414c-917f-e6eb0f24eb4d" providerId="ADAL" clId="{AF43D28A-2F9D-437B-8629-2A08C160F4FC}" dt="2026-01-15T21:59:12.166" v="2" actId="27636"/>
      <pc:docMkLst>
        <pc:docMk/>
      </pc:docMkLst>
      <pc:sldChg chg="modSp mod modNotesTx">
        <pc:chgData name="Waters Maria" userId="80c74a74-b8e7-414c-917f-e6eb0f24eb4d" providerId="ADAL" clId="{AF43D28A-2F9D-437B-8629-2A08C160F4FC}" dt="2026-01-15T21:59:12.166" v="2" actId="27636"/>
        <pc:sldMkLst>
          <pc:docMk/>
          <pc:sldMk cId="3320529794" sldId="2147478827"/>
        </pc:sldMkLst>
        <pc:spChg chg="mod">
          <ac:chgData name="Waters Maria" userId="80c74a74-b8e7-414c-917f-e6eb0f24eb4d" providerId="ADAL" clId="{AF43D28A-2F9D-437B-8629-2A08C160F4FC}" dt="2026-01-15T21:59:12.166" v="2" actId="27636"/>
          <ac:spMkLst>
            <pc:docMk/>
            <pc:sldMk cId="3320529794" sldId="2147478827"/>
            <ac:spMk id="4" creationId="{C1FD190F-B50A-62E8-3D2A-F06CA087F864}"/>
          </ac:spMkLst>
        </pc:spChg>
      </pc:sldChg>
    </pc:docChg>
  </pc:docChgLst>
  <pc:docChgLst>
    <pc:chgData name="Waters Maria" userId="S::maria.waters@odhs.oregon.gov::80c74a74-b8e7-414c-917f-e6eb0f24eb4d" providerId="AD" clId="Web-{C7494761-2F7B-E7A2-5D54-6497EC2B47AA}"/>
    <pc:docChg chg="addSld delSld modSld sldOrd modSection">
      <pc:chgData name="Waters Maria" userId="S::maria.waters@odhs.oregon.gov::80c74a74-b8e7-414c-917f-e6eb0f24eb4d" providerId="AD" clId="Web-{C7494761-2F7B-E7A2-5D54-6497EC2B47AA}" dt="2026-01-27T19:38:48.026" v="19"/>
      <pc:docMkLst>
        <pc:docMk/>
      </pc:docMkLst>
      <pc:sldChg chg="ord modNotes">
        <pc:chgData name="Waters Maria" userId="S::maria.waters@odhs.oregon.gov::80c74a74-b8e7-414c-917f-e6eb0f24eb4d" providerId="AD" clId="Web-{C7494761-2F7B-E7A2-5D54-6497EC2B47AA}" dt="2026-01-27T19:38:48.026" v="19"/>
        <pc:sldMkLst>
          <pc:docMk/>
          <pc:sldMk cId="46329080" sldId="2147478847"/>
        </pc:sldMkLst>
      </pc:sldChg>
      <pc:sldChg chg="del">
        <pc:chgData name="Waters Maria" userId="S::maria.waters@odhs.oregon.gov::80c74a74-b8e7-414c-917f-e6eb0f24eb4d" providerId="AD" clId="Web-{C7494761-2F7B-E7A2-5D54-6497EC2B47AA}" dt="2026-01-26T21:41:47.351" v="2"/>
        <pc:sldMkLst>
          <pc:docMk/>
          <pc:sldMk cId="770210214" sldId="2147478849"/>
        </pc:sldMkLst>
      </pc:sldChg>
      <pc:sldChg chg="add modNotes">
        <pc:chgData name="Waters Maria" userId="S::maria.waters@odhs.oregon.gov::80c74a74-b8e7-414c-917f-e6eb0f24eb4d" providerId="AD" clId="Web-{C7494761-2F7B-E7A2-5D54-6497EC2B47AA}" dt="2026-01-26T21:42:16.679" v="12"/>
        <pc:sldMkLst>
          <pc:docMk/>
          <pc:sldMk cId="3705179911" sldId="2147478851"/>
        </pc:sldMkLst>
      </pc:sldChg>
      <pc:sldChg chg="add modNotes">
        <pc:chgData name="Waters Maria" userId="S::maria.waters@odhs.oregon.gov::80c74a74-b8e7-414c-917f-e6eb0f24eb4d" providerId="AD" clId="Web-{C7494761-2F7B-E7A2-5D54-6497EC2B47AA}" dt="2026-01-26T21:41:59.054" v="8"/>
        <pc:sldMkLst>
          <pc:docMk/>
          <pc:sldMk cId="822461319" sldId="2147478852"/>
        </pc:sldMkLst>
      </pc:sldChg>
      <pc:sldMasterChg chg="addSldLayout">
        <pc:chgData name="Waters Maria" userId="S::maria.waters@odhs.oregon.gov::80c74a74-b8e7-414c-917f-e6eb0f24eb4d" providerId="AD" clId="Web-{C7494761-2F7B-E7A2-5D54-6497EC2B47AA}" dt="2026-01-26T21:41:42.757" v="0"/>
        <pc:sldMasterMkLst>
          <pc:docMk/>
          <pc:sldMasterMk cId="965960345" sldId="2147483648"/>
        </pc:sldMasterMkLst>
        <pc:sldLayoutChg chg="add">
          <pc:chgData name="Waters Maria" userId="S::maria.waters@odhs.oregon.gov::80c74a74-b8e7-414c-917f-e6eb0f24eb4d" providerId="AD" clId="Web-{C7494761-2F7B-E7A2-5D54-6497EC2B47AA}" dt="2026-01-26T21:41:42.757" v="0"/>
          <pc:sldLayoutMkLst>
            <pc:docMk/>
            <pc:sldMasterMk cId="965960345" sldId="2147483648"/>
            <pc:sldLayoutMk cId="1593467102" sldId="2147483915"/>
          </pc:sldLayoutMkLst>
        </pc:sldLayoutChg>
        <pc:sldLayoutChg chg="add">
          <pc:chgData name="Waters Maria" userId="S::maria.waters@odhs.oregon.gov::80c74a74-b8e7-414c-917f-e6eb0f24eb4d" providerId="AD" clId="Web-{C7494761-2F7B-E7A2-5D54-6497EC2B47AA}" dt="2026-01-26T21:41:42.757" v="0"/>
          <pc:sldLayoutMkLst>
            <pc:docMk/>
            <pc:sldMasterMk cId="965960345" sldId="2147483648"/>
            <pc:sldLayoutMk cId="2760643196" sldId="2147483935"/>
          </pc:sldLayoutMkLst>
        </pc:sldLayoutChg>
        <pc:sldLayoutChg chg="add">
          <pc:chgData name="Waters Maria" userId="S::maria.waters@odhs.oregon.gov::80c74a74-b8e7-414c-917f-e6eb0f24eb4d" providerId="AD" clId="Web-{C7494761-2F7B-E7A2-5D54-6497EC2B47AA}" dt="2026-01-26T21:41:42.757" v="0"/>
          <pc:sldLayoutMkLst>
            <pc:docMk/>
            <pc:sldMasterMk cId="965960345" sldId="2147483648"/>
            <pc:sldLayoutMk cId="1641133077" sldId="2147483936"/>
          </pc:sldLayoutMkLst>
        </pc:sldLayoutChg>
        <pc:sldLayoutChg chg="add">
          <pc:chgData name="Waters Maria" userId="S::maria.waters@odhs.oregon.gov::80c74a74-b8e7-414c-917f-e6eb0f24eb4d" providerId="AD" clId="Web-{C7494761-2F7B-E7A2-5D54-6497EC2B47AA}" dt="2026-01-26T21:41:42.757" v="0"/>
          <pc:sldLayoutMkLst>
            <pc:docMk/>
            <pc:sldMasterMk cId="965960345" sldId="2147483648"/>
            <pc:sldLayoutMk cId="1786217997" sldId="2147483937"/>
          </pc:sldLayoutMkLst>
        </pc:sldLayoutChg>
      </pc:sldMasterChg>
    </pc:docChg>
  </pc:docChgLst>
  <pc:docChgLst>
    <pc:chgData name="Sinatra Christy" userId="156a6d14-3225-44be-be35-537431eb7aa1" providerId="ADAL" clId="{79596192-3ED7-48FB-808D-3DCB6EA0E63A}"/>
    <pc:docChg chg="undo custSel addSld delSld modSld modSection">
      <pc:chgData name="Sinatra Christy" userId="156a6d14-3225-44be-be35-537431eb7aa1" providerId="ADAL" clId="{79596192-3ED7-48FB-808D-3DCB6EA0E63A}" dt="2026-01-26T18:28:39.786" v="156" actId="2696"/>
      <pc:docMkLst>
        <pc:docMk/>
      </pc:docMkLst>
      <pc:sldChg chg="modSp mod modCm">
        <pc:chgData name="Sinatra Christy" userId="156a6d14-3225-44be-be35-537431eb7aa1" providerId="ADAL" clId="{79596192-3ED7-48FB-808D-3DCB6EA0E63A}" dt="2026-01-22T20:33:30.212" v="154" actId="6549"/>
        <pc:sldMkLst>
          <pc:docMk/>
          <pc:sldMk cId="3320529794" sldId="2147478827"/>
        </pc:sldMkLst>
        <pc:spChg chg="mod">
          <ac:chgData name="Sinatra Christy" userId="156a6d14-3225-44be-be35-537431eb7aa1" providerId="ADAL" clId="{79596192-3ED7-48FB-808D-3DCB6EA0E63A}" dt="2026-01-22T20:29:02.013" v="55" actId="20577"/>
          <ac:spMkLst>
            <pc:docMk/>
            <pc:sldMk cId="3320529794" sldId="2147478827"/>
            <ac:spMk id="4" creationId="{C1FD190F-B50A-62E8-3D2A-F06CA087F864}"/>
          </ac:spMkLst>
        </pc:spChg>
        <pc:spChg chg="mod">
          <ac:chgData name="Sinatra Christy" userId="156a6d14-3225-44be-be35-537431eb7aa1" providerId="ADAL" clId="{79596192-3ED7-48FB-808D-3DCB6EA0E63A}" dt="2026-01-22T20:33:30.212" v="154" actId="6549"/>
          <ac:spMkLst>
            <pc:docMk/>
            <pc:sldMk cId="3320529794" sldId="2147478827"/>
            <ac:spMk id="9" creationId="{8547F388-CE01-5AF9-F664-01514BEB190D}"/>
          </ac:spMkLst>
        </pc:spChg>
        <pc:spChg chg="mod">
          <ac:chgData name="Sinatra Christy" userId="156a6d14-3225-44be-be35-537431eb7aa1" providerId="ADAL" clId="{79596192-3ED7-48FB-808D-3DCB6EA0E63A}" dt="2026-01-22T20:28:48.615" v="44" actId="1076"/>
          <ac:spMkLst>
            <pc:docMk/>
            <pc:sldMk cId="3320529794" sldId="2147478827"/>
            <ac:spMk id="11" creationId="{57972655-AFFC-AAD9-F8DA-A2C887916A5A}"/>
          </ac:spMkLst>
        </pc:spChg>
        <pc:spChg chg="mod">
          <ac:chgData name="Sinatra Christy" userId="156a6d14-3225-44be-be35-537431eb7aa1" providerId="ADAL" clId="{79596192-3ED7-48FB-808D-3DCB6EA0E63A}" dt="2026-01-22T20:28:47.234" v="42" actId="1076"/>
          <ac:spMkLst>
            <pc:docMk/>
            <pc:sldMk cId="3320529794" sldId="2147478827"/>
            <ac:spMk id="12" creationId="{5F774ECA-E822-695B-E41B-AF1AAA0991FE}"/>
          </ac:spMkLst>
        </pc:spChg>
        <pc:picChg chg="mod">
          <ac:chgData name="Sinatra Christy" userId="156a6d14-3225-44be-be35-537431eb7aa1" providerId="ADAL" clId="{79596192-3ED7-48FB-808D-3DCB6EA0E63A}" dt="2026-01-22T20:28:54.117" v="51" actId="14100"/>
          <ac:picMkLst>
            <pc:docMk/>
            <pc:sldMk cId="3320529794" sldId="2147478827"/>
            <ac:picMk id="5" creationId="{0D0F0A05-4542-465C-BABE-233C29530ED5}"/>
          </ac:picMkLst>
        </pc:picChg>
        <pc:picChg chg="mod">
          <ac:chgData name="Sinatra Christy" userId="156a6d14-3225-44be-be35-537431eb7aa1" providerId="ADAL" clId="{79596192-3ED7-48FB-808D-3DCB6EA0E63A}" dt="2026-01-22T20:28:52.165" v="49" actId="1076"/>
          <ac:picMkLst>
            <pc:docMk/>
            <pc:sldMk cId="3320529794" sldId="2147478827"/>
            <ac:picMk id="27" creationId="{5CB62D10-246D-FFFB-63E5-12F9619A8590}"/>
          </ac:picMkLst>
        </pc:picChg>
        <pc:picChg chg="mod">
          <ac:chgData name="Sinatra Christy" userId="156a6d14-3225-44be-be35-537431eb7aa1" providerId="ADAL" clId="{79596192-3ED7-48FB-808D-3DCB6EA0E63A}" dt="2026-01-22T20:28:49.209" v="45" actId="1076"/>
          <ac:picMkLst>
            <pc:docMk/>
            <pc:sldMk cId="3320529794" sldId="2147478827"/>
            <ac:picMk id="29" creationId="{B8E65DC0-ABCB-BDF7-A8EB-2C10F783808C}"/>
          </ac:picMkLst>
        </pc:picChg>
        <pc:picChg chg="mod">
          <ac:chgData name="Sinatra Christy" userId="156a6d14-3225-44be-be35-537431eb7aa1" providerId="ADAL" clId="{79596192-3ED7-48FB-808D-3DCB6EA0E63A}" dt="2026-01-22T20:28:48.095" v="43" actId="1076"/>
          <ac:picMkLst>
            <pc:docMk/>
            <pc:sldMk cId="3320529794" sldId="2147478827"/>
            <ac:picMk id="31" creationId="{63A055F6-0FA3-2BA4-D658-E989D9FB81BE}"/>
          </ac:picMkLst>
        </pc:picChg>
        <pc:extLst>
          <p:ext xmlns:p="http://schemas.openxmlformats.org/presentationml/2006/main" uri="{D6D511B9-2390-475A-947B-AFAB55BFBCF1}">
            <pc226:cmChg xmlns:pc226="http://schemas.microsoft.com/office/powerpoint/2022/06/main/command" chg="mod">
              <pc226:chgData name="Sinatra Christy" userId="156a6d14-3225-44be-be35-537431eb7aa1" providerId="ADAL" clId="{79596192-3ED7-48FB-808D-3DCB6EA0E63A}" dt="2026-01-22T20:29:02.013" v="55" actId="20577"/>
              <pc2:cmMkLst xmlns:pc2="http://schemas.microsoft.com/office/powerpoint/2019/9/main/command">
                <pc:docMk/>
                <pc:sldMk cId="3320529794" sldId="2147478827"/>
                <pc2:cmMk id="{C168ADE2-9CB0-4CB7-800D-0FD529FAD4B7}"/>
              </pc2:cmMkLst>
            </pc226:cmChg>
          </p:ext>
        </pc:extLst>
      </pc:sldChg>
      <pc:sldChg chg="add del">
        <pc:chgData name="Sinatra Christy" userId="156a6d14-3225-44be-be35-537431eb7aa1" providerId="ADAL" clId="{79596192-3ED7-48FB-808D-3DCB6EA0E63A}" dt="2026-01-26T18:28:39.786" v="156" actId="2696"/>
        <pc:sldMkLst>
          <pc:docMk/>
          <pc:sldMk cId="3784593763" sldId="2147478851"/>
        </pc:sldMkLst>
      </pc:sldChg>
    </pc:docChg>
  </pc:docChgLst>
  <pc:docChgLst>
    <pc:chgData name="Sinatra Christy" userId="156a6d14-3225-44be-be35-537431eb7aa1" providerId="ADAL" clId="{EE6E5984-B935-4440-810A-903CF859CED5}"/>
    <pc:docChg chg="custSel addSld delSld modSld sldOrd addSection delSection modSection">
      <pc:chgData name="Sinatra Christy" userId="156a6d14-3225-44be-be35-537431eb7aa1" providerId="ADAL" clId="{EE6E5984-B935-4440-810A-903CF859CED5}" dt="2026-01-22T17:10:32.934" v="227" actId="17851"/>
      <pc:docMkLst>
        <pc:docMk/>
      </pc:docMkLst>
      <pc:sldChg chg="modSp mod">
        <pc:chgData name="Sinatra Christy" userId="156a6d14-3225-44be-be35-537431eb7aa1" providerId="ADAL" clId="{EE6E5984-B935-4440-810A-903CF859CED5}" dt="2026-01-22T17:01:49.265" v="210" actId="6549"/>
        <pc:sldMkLst>
          <pc:docMk/>
          <pc:sldMk cId="1711186775" sldId="2147478757"/>
        </pc:sldMkLst>
        <pc:graphicFrameChg chg="modGraphic">
          <ac:chgData name="Sinatra Christy" userId="156a6d14-3225-44be-be35-537431eb7aa1" providerId="ADAL" clId="{EE6E5984-B935-4440-810A-903CF859CED5}" dt="2026-01-22T17:01:49.265" v="210" actId="6549"/>
          <ac:graphicFrameMkLst>
            <pc:docMk/>
            <pc:sldMk cId="1711186775" sldId="2147478757"/>
            <ac:graphicFrameMk id="4" creationId="{6B4ED306-109F-4475-510F-1BB4B3AE8BD7}"/>
          </ac:graphicFrameMkLst>
        </pc:graphicFrameChg>
      </pc:sldChg>
      <pc:sldChg chg="modSp mod">
        <pc:chgData name="Sinatra Christy" userId="156a6d14-3225-44be-be35-537431eb7aa1" providerId="ADAL" clId="{EE6E5984-B935-4440-810A-903CF859CED5}" dt="2026-01-22T17:03:41.531" v="215" actId="20577"/>
        <pc:sldMkLst>
          <pc:docMk/>
          <pc:sldMk cId="435140973" sldId="2147478816"/>
        </pc:sldMkLst>
        <pc:spChg chg="mod">
          <ac:chgData name="Sinatra Christy" userId="156a6d14-3225-44be-be35-537431eb7aa1" providerId="ADAL" clId="{EE6E5984-B935-4440-810A-903CF859CED5}" dt="2026-01-22T17:03:41.531" v="215" actId="20577"/>
          <ac:spMkLst>
            <pc:docMk/>
            <pc:sldMk cId="435140973" sldId="2147478816"/>
            <ac:spMk id="4" creationId="{95753BB7-F1E2-547E-9FD4-211D78640F56}"/>
          </ac:spMkLst>
        </pc:spChg>
      </pc:sldChg>
      <pc:sldChg chg="modSp mod">
        <pc:chgData name="Sinatra Christy" userId="156a6d14-3225-44be-be35-537431eb7aa1" providerId="ADAL" clId="{EE6E5984-B935-4440-810A-903CF859CED5}" dt="2026-01-22T17:05:51.337" v="216" actId="6549"/>
        <pc:sldMkLst>
          <pc:docMk/>
          <pc:sldMk cId="437522476" sldId="2147478822"/>
        </pc:sldMkLst>
        <pc:graphicFrameChg chg="modGraphic">
          <ac:chgData name="Sinatra Christy" userId="156a6d14-3225-44be-be35-537431eb7aa1" providerId="ADAL" clId="{EE6E5984-B935-4440-810A-903CF859CED5}" dt="2026-01-22T17:05:51.337" v="216" actId="6549"/>
          <ac:graphicFrameMkLst>
            <pc:docMk/>
            <pc:sldMk cId="437522476" sldId="2147478822"/>
            <ac:graphicFrameMk id="4" creationId="{4802C10E-3D88-31BC-2D4D-54AF1413C3F6}"/>
          </ac:graphicFrameMkLst>
        </pc:graphicFrameChg>
      </pc:sldChg>
      <pc:sldChg chg="modSp mod">
        <pc:chgData name="Sinatra Christy" userId="156a6d14-3225-44be-be35-537431eb7aa1" providerId="ADAL" clId="{EE6E5984-B935-4440-810A-903CF859CED5}" dt="2026-01-22T17:00:31.594" v="208" actId="27636"/>
        <pc:sldMkLst>
          <pc:docMk/>
          <pc:sldMk cId="3320529794" sldId="2147478827"/>
        </pc:sldMkLst>
        <pc:spChg chg="mod">
          <ac:chgData name="Sinatra Christy" userId="156a6d14-3225-44be-be35-537431eb7aa1" providerId="ADAL" clId="{EE6E5984-B935-4440-810A-903CF859CED5}" dt="2026-01-22T17:00:31.594" v="208" actId="27636"/>
          <ac:spMkLst>
            <pc:docMk/>
            <pc:sldMk cId="3320529794" sldId="2147478827"/>
            <ac:spMk id="4" creationId="{C1FD190F-B50A-62E8-3D2A-F06CA087F864}"/>
          </ac:spMkLst>
        </pc:spChg>
      </pc:sldChg>
      <pc:sldChg chg="modSp mod">
        <pc:chgData name="Sinatra Christy" userId="156a6d14-3225-44be-be35-537431eb7aa1" providerId="ADAL" clId="{EE6E5984-B935-4440-810A-903CF859CED5}" dt="2026-01-22T17:07:40.189" v="218" actId="1076"/>
        <pc:sldMkLst>
          <pc:docMk/>
          <pc:sldMk cId="1936098773" sldId="2147478832"/>
        </pc:sldMkLst>
        <pc:spChg chg="mod">
          <ac:chgData name="Sinatra Christy" userId="156a6d14-3225-44be-be35-537431eb7aa1" providerId="ADAL" clId="{EE6E5984-B935-4440-810A-903CF859CED5}" dt="2026-01-22T17:07:40.189" v="218" actId="1076"/>
          <ac:spMkLst>
            <pc:docMk/>
            <pc:sldMk cId="1936098773" sldId="2147478832"/>
            <ac:spMk id="18" creationId="{F9709AA4-2416-BA6E-FECB-2FAB57273C3B}"/>
          </ac:spMkLst>
        </pc:spChg>
      </pc:sldChg>
      <pc:sldChg chg="modSp mod">
        <pc:chgData name="Sinatra Christy" userId="156a6d14-3225-44be-be35-537431eb7aa1" providerId="ADAL" clId="{EE6E5984-B935-4440-810A-903CF859CED5}" dt="2026-01-12T22:39:37.874" v="188" actId="6549"/>
        <pc:sldMkLst>
          <pc:docMk/>
          <pc:sldMk cId="2875704204" sldId="2147478843"/>
        </pc:sldMkLst>
        <pc:spChg chg="mod">
          <ac:chgData name="Sinatra Christy" userId="156a6d14-3225-44be-be35-537431eb7aa1" providerId="ADAL" clId="{EE6E5984-B935-4440-810A-903CF859CED5}" dt="2026-01-12T22:39:37.874" v="188" actId="6549"/>
          <ac:spMkLst>
            <pc:docMk/>
            <pc:sldMk cId="2875704204" sldId="2147478843"/>
            <ac:spMk id="10" creationId="{5D272DF9-8BFA-7E64-E3E2-EE60A5109F7A}"/>
          </ac:spMkLst>
        </pc:spChg>
      </pc:sldChg>
      <pc:sldChg chg="modSp add mod ord">
        <pc:chgData name="Sinatra Christy" userId="156a6d14-3225-44be-be35-537431eb7aa1" providerId="ADAL" clId="{EE6E5984-B935-4440-810A-903CF859CED5}" dt="2026-01-09T14:50:29.672" v="53" actId="20577"/>
        <pc:sldMkLst>
          <pc:docMk/>
          <pc:sldMk cId="2923949490" sldId="2147478845"/>
        </pc:sldMkLst>
        <pc:spChg chg="mod">
          <ac:chgData name="Sinatra Christy" userId="156a6d14-3225-44be-be35-537431eb7aa1" providerId="ADAL" clId="{EE6E5984-B935-4440-810A-903CF859CED5}" dt="2026-01-09T14:50:29.672" v="53" actId="20577"/>
          <ac:spMkLst>
            <pc:docMk/>
            <pc:sldMk cId="2923949490" sldId="2147478845"/>
            <ac:spMk id="7" creationId="{41ACB306-E211-33A5-B8CD-06843728E4A2}"/>
          </ac:spMkLst>
        </pc:spChg>
      </pc:sldChg>
      <pc:sldChg chg="modSp new mod">
        <pc:chgData name="Sinatra Christy" userId="156a6d14-3225-44be-be35-537431eb7aa1" providerId="ADAL" clId="{EE6E5984-B935-4440-810A-903CF859CED5}" dt="2026-01-12T22:38:09.858" v="160" actId="20577"/>
        <pc:sldMkLst>
          <pc:docMk/>
          <pc:sldMk cId="3300343763" sldId="2147478846"/>
        </pc:sldMkLst>
        <pc:spChg chg="mod">
          <ac:chgData name="Sinatra Christy" userId="156a6d14-3225-44be-be35-537431eb7aa1" providerId="ADAL" clId="{EE6E5984-B935-4440-810A-903CF859CED5}" dt="2026-01-12T22:38:09.858" v="160" actId="20577"/>
          <ac:spMkLst>
            <pc:docMk/>
            <pc:sldMk cId="3300343763" sldId="2147478846"/>
            <ac:spMk id="2" creationId="{96407784-C5E0-21F1-BC3D-9CDAFB1EE4C7}"/>
          </ac:spMkLst>
        </pc:spChg>
      </pc:sldChg>
      <pc:sldChg chg="modSp add mod modNotesTx">
        <pc:chgData name="Sinatra Christy" userId="156a6d14-3225-44be-be35-537431eb7aa1" providerId="ADAL" clId="{EE6E5984-B935-4440-810A-903CF859CED5}" dt="2026-01-22T17:08:40.704" v="220" actId="6549"/>
        <pc:sldMkLst>
          <pc:docMk/>
          <pc:sldMk cId="46329080" sldId="2147478847"/>
        </pc:sldMkLst>
        <pc:spChg chg="mod">
          <ac:chgData name="Sinatra Christy" userId="156a6d14-3225-44be-be35-537431eb7aa1" providerId="ADAL" clId="{EE6E5984-B935-4440-810A-903CF859CED5}" dt="2026-01-22T17:08:25.544" v="219" actId="6549"/>
          <ac:spMkLst>
            <pc:docMk/>
            <pc:sldMk cId="46329080" sldId="2147478847"/>
            <ac:spMk id="2" creationId="{F95E1F25-98E9-2538-F2A5-983A1E2C3F07}"/>
          </ac:spMkLst>
        </pc:spChg>
      </pc:sldChg>
      <pc:sldChg chg="modSp new mod ord modNotesTx">
        <pc:chgData name="Sinatra Christy" userId="156a6d14-3225-44be-be35-537431eb7aa1" providerId="ADAL" clId="{EE6E5984-B935-4440-810A-903CF859CED5}" dt="2026-01-22T17:09:24.956" v="222"/>
        <pc:sldMkLst>
          <pc:docMk/>
          <pc:sldMk cId="241953993" sldId="2147478848"/>
        </pc:sldMkLst>
        <pc:spChg chg="mod">
          <ac:chgData name="Sinatra Christy" userId="156a6d14-3225-44be-be35-537431eb7aa1" providerId="ADAL" clId="{EE6E5984-B935-4440-810A-903CF859CED5}" dt="2026-01-09T14:51:21.805" v="147" actId="20577"/>
          <ac:spMkLst>
            <pc:docMk/>
            <pc:sldMk cId="241953993" sldId="2147478848"/>
            <ac:spMk id="2" creationId="{672EC923-B3EA-31E0-522A-4DC58E40BF59}"/>
          </ac:spMkLst>
        </pc:spChg>
      </pc:sldChg>
      <pc:sldMasterChg chg="delSldLayout">
        <pc:chgData name="Sinatra Christy" userId="156a6d14-3225-44be-be35-537431eb7aa1" providerId="ADAL" clId="{EE6E5984-B935-4440-810A-903CF859CED5}" dt="2026-01-22T17:00:42.833" v="209" actId="2696"/>
        <pc:sldMasterMkLst>
          <pc:docMk/>
          <pc:sldMasterMk cId="965960345" sldId="2147483648"/>
        </pc:sldMasterMkLst>
        <pc:sldLayoutChg chg="del">
          <pc:chgData name="Sinatra Christy" userId="156a6d14-3225-44be-be35-537431eb7aa1" providerId="ADAL" clId="{EE6E5984-B935-4440-810A-903CF859CED5}" dt="2026-01-22T17:00:42.833" v="209" actId="2696"/>
          <pc:sldLayoutMkLst>
            <pc:docMk/>
            <pc:sldMasterMk cId="965960345" sldId="2147483648"/>
            <pc:sldLayoutMk cId="1593467102" sldId="2147483915"/>
          </pc:sldLayoutMkLst>
        </pc:sldLayoutChg>
      </pc:sldMasterChg>
    </pc:docChg>
  </pc:docChgLst>
  <pc:docChgLst>
    <pc:chgData name="Deb Curran (she/her/hers)" userId="S::debra.curran@odhs.oregon.gov::66c02d48-2ec0-47cf-9b94-c25176b27337" providerId="AD" clId="Web-{FE7E8647-F99D-4ACC-A1F9-0F4A365C9B6C}"/>
    <pc:docChg chg="modSld">
      <pc:chgData name="Deb Curran (she/her/hers)" userId="S::debra.curran@odhs.oregon.gov::66c02d48-2ec0-47cf-9b94-c25176b27337" providerId="AD" clId="Web-{FE7E8647-F99D-4ACC-A1F9-0F4A365C9B6C}" dt="2026-01-21T00:23:23.019" v="59" actId="20577"/>
      <pc:docMkLst>
        <pc:docMk/>
      </pc:docMkLst>
      <pc:sldChg chg="modSp">
        <pc:chgData name="Deb Curran (she/her/hers)" userId="S::debra.curran@odhs.oregon.gov::66c02d48-2ec0-47cf-9b94-c25176b27337" providerId="AD" clId="Web-{FE7E8647-F99D-4ACC-A1F9-0F4A365C9B6C}" dt="2026-01-21T00:21:30.128" v="10" actId="20577"/>
        <pc:sldMkLst>
          <pc:docMk/>
          <pc:sldMk cId="4209792560" sldId="2147478835"/>
        </pc:sldMkLst>
        <pc:spChg chg="mod">
          <ac:chgData name="Deb Curran (she/her/hers)" userId="S::debra.curran@odhs.oregon.gov::66c02d48-2ec0-47cf-9b94-c25176b27337" providerId="AD" clId="Web-{FE7E8647-F99D-4ACC-A1F9-0F4A365C9B6C}" dt="2026-01-21T00:21:30.128" v="10" actId="20577"/>
          <ac:spMkLst>
            <pc:docMk/>
            <pc:sldMk cId="4209792560" sldId="2147478835"/>
            <ac:spMk id="7" creationId="{311D203E-46C6-8977-06EA-507017DBD6DB}"/>
          </ac:spMkLst>
        </pc:spChg>
      </pc:sldChg>
      <pc:sldChg chg="modSp modNotes">
        <pc:chgData name="Deb Curran (she/her/hers)" userId="S::debra.curran@odhs.oregon.gov::66c02d48-2ec0-47cf-9b94-c25176b27337" providerId="AD" clId="Web-{FE7E8647-F99D-4ACC-A1F9-0F4A365C9B6C}" dt="2026-01-21T00:23:23.019" v="59" actId="20577"/>
        <pc:sldMkLst>
          <pc:docMk/>
          <pc:sldMk cId="1127133621" sldId="2147478838"/>
        </pc:sldMkLst>
        <pc:spChg chg="mod">
          <ac:chgData name="Deb Curran (she/her/hers)" userId="S::debra.curran@odhs.oregon.gov::66c02d48-2ec0-47cf-9b94-c25176b27337" providerId="AD" clId="Web-{FE7E8647-F99D-4ACC-A1F9-0F4A365C9B6C}" dt="2026-01-21T00:23:23.019" v="59" actId="20577"/>
          <ac:spMkLst>
            <pc:docMk/>
            <pc:sldMk cId="1127133621" sldId="2147478838"/>
            <ac:spMk id="6" creationId="{6F9CF7D5-3835-6ADB-7727-9BDD3D261781}"/>
          </ac:spMkLst>
        </pc:spChg>
      </pc:sldChg>
    </pc:docChg>
  </pc:docChgLst>
  <pc:docChgLst>
    <pc:chgData name="Deb Curran (she/her/hers)" userId="66c02d48-2ec0-47cf-9b94-c25176b27337" providerId="ADAL" clId="{907A81FD-8DDC-48F4-9C88-A37B7C909487}"/>
    <pc:docChg chg="undo custSel addSld delSld modSld sldOrd modMainMaster addSection delSection modSection">
      <pc:chgData name="Deb Curran (she/her/hers)" userId="66c02d48-2ec0-47cf-9b94-c25176b27337" providerId="ADAL" clId="{907A81FD-8DDC-48F4-9C88-A37B7C909487}" dt="2026-01-20T23:21:13.545" v="6414" actId="729"/>
      <pc:docMkLst>
        <pc:docMk/>
      </pc:docMkLst>
      <pc:sldChg chg="modTransition">
        <pc:chgData name="Deb Curran (she/her/hers)" userId="66c02d48-2ec0-47cf-9b94-c25176b27337" providerId="ADAL" clId="{907A81FD-8DDC-48F4-9C88-A37B7C909487}" dt="2026-01-14T01:51:52.230" v="3506"/>
        <pc:sldMkLst>
          <pc:docMk/>
          <pc:sldMk cId="2193559514" sldId="316"/>
        </pc:sldMkLst>
      </pc:sldChg>
      <pc:sldChg chg="modTransition">
        <pc:chgData name="Deb Curran (she/her/hers)" userId="66c02d48-2ec0-47cf-9b94-c25176b27337" providerId="ADAL" clId="{907A81FD-8DDC-48F4-9C88-A37B7C909487}" dt="2026-01-14T01:51:52.230" v="3506"/>
        <pc:sldMkLst>
          <pc:docMk/>
          <pc:sldMk cId="1287795370" sldId="2147469345"/>
        </pc:sldMkLst>
      </pc:sldChg>
      <pc:sldChg chg="modTransition">
        <pc:chgData name="Deb Curran (she/her/hers)" userId="66c02d48-2ec0-47cf-9b94-c25176b27337" providerId="ADAL" clId="{907A81FD-8DDC-48F4-9C88-A37B7C909487}" dt="2026-01-14T01:51:52.230" v="3506"/>
        <pc:sldMkLst>
          <pc:docMk/>
          <pc:sldMk cId="3064607603" sldId="2147478708"/>
        </pc:sldMkLst>
      </pc:sldChg>
      <pc:sldChg chg="modSp mod modTransition">
        <pc:chgData name="Deb Curran (she/her/hers)" userId="66c02d48-2ec0-47cf-9b94-c25176b27337" providerId="ADAL" clId="{907A81FD-8DDC-48F4-9C88-A37B7C909487}" dt="2026-01-14T01:51:52.230" v="3506"/>
        <pc:sldMkLst>
          <pc:docMk/>
          <pc:sldMk cId="4252225682" sldId="2147478752"/>
        </pc:sldMkLst>
        <pc:spChg chg="mod">
          <ac:chgData name="Deb Curran (she/her/hers)" userId="66c02d48-2ec0-47cf-9b94-c25176b27337" providerId="ADAL" clId="{907A81FD-8DDC-48F4-9C88-A37B7C909487}" dt="2026-01-05T19:56:03.224" v="23" actId="6549"/>
          <ac:spMkLst>
            <pc:docMk/>
            <pc:sldMk cId="4252225682" sldId="2147478752"/>
            <ac:spMk id="11" creationId="{C723F64A-7427-BEA8-A97B-A8C63FDB5323}"/>
          </ac:spMkLst>
        </pc:spChg>
        <pc:spChg chg="mod">
          <ac:chgData name="Deb Curran (she/her/hers)" userId="66c02d48-2ec0-47cf-9b94-c25176b27337" providerId="ADAL" clId="{907A81FD-8DDC-48F4-9C88-A37B7C909487}" dt="2026-01-05T19:56:16.421" v="39" actId="20577"/>
          <ac:spMkLst>
            <pc:docMk/>
            <pc:sldMk cId="4252225682" sldId="2147478752"/>
            <ac:spMk id="13" creationId="{DCCF9318-4086-073C-D2AA-91CFAD75CC27}"/>
          </ac:spMkLst>
        </pc:spChg>
      </pc:sldChg>
      <pc:sldChg chg="modTransition">
        <pc:chgData name="Deb Curran (she/her/hers)" userId="66c02d48-2ec0-47cf-9b94-c25176b27337" providerId="ADAL" clId="{907A81FD-8DDC-48F4-9C88-A37B7C909487}" dt="2026-01-14T01:51:52.230" v="3506"/>
        <pc:sldMkLst>
          <pc:docMk/>
          <pc:sldMk cId="1711186775" sldId="2147478757"/>
        </pc:sldMkLst>
      </pc:sldChg>
      <pc:sldChg chg="modTransition">
        <pc:chgData name="Deb Curran (she/her/hers)" userId="66c02d48-2ec0-47cf-9b94-c25176b27337" providerId="ADAL" clId="{907A81FD-8DDC-48F4-9C88-A37B7C909487}" dt="2026-01-14T01:51:52.230" v="3506"/>
        <pc:sldMkLst>
          <pc:docMk/>
          <pc:sldMk cId="1875721766" sldId="2147478763"/>
        </pc:sldMkLst>
      </pc:sldChg>
      <pc:sldChg chg="modTransition">
        <pc:chgData name="Deb Curran (she/her/hers)" userId="66c02d48-2ec0-47cf-9b94-c25176b27337" providerId="ADAL" clId="{907A81FD-8DDC-48F4-9C88-A37B7C909487}" dt="2026-01-14T01:51:52.230" v="3506"/>
        <pc:sldMkLst>
          <pc:docMk/>
          <pc:sldMk cId="55932480" sldId="2147478773"/>
        </pc:sldMkLst>
      </pc:sldChg>
      <pc:sldChg chg="modSp mod modTransition">
        <pc:chgData name="Deb Curran (she/her/hers)" userId="66c02d48-2ec0-47cf-9b94-c25176b27337" providerId="ADAL" clId="{907A81FD-8DDC-48F4-9C88-A37B7C909487}" dt="2026-01-14T01:52:44.117" v="3509" actId="1076"/>
        <pc:sldMkLst>
          <pc:docMk/>
          <pc:sldMk cId="1970489671" sldId="2147478797"/>
        </pc:sldMkLst>
        <pc:picChg chg="mod">
          <ac:chgData name="Deb Curran (she/her/hers)" userId="66c02d48-2ec0-47cf-9b94-c25176b27337" providerId="ADAL" clId="{907A81FD-8DDC-48F4-9C88-A37B7C909487}" dt="2026-01-14T01:52:44.117" v="3509" actId="1076"/>
          <ac:picMkLst>
            <pc:docMk/>
            <pc:sldMk cId="1970489671" sldId="2147478797"/>
            <ac:picMk id="4" creationId="{1B577FA0-D9B4-DC09-7B53-547D934C1B55}"/>
          </ac:picMkLst>
        </pc:picChg>
      </pc:sldChg>
      <pc:sldChg chg="modSp mod modTransition modNotesTx">
        <pc:chgData name="Deb Curran (she/her/hers)" userId="66c02d48-2ec0-47cf-9b94-c25176b27337" providerId="ADAL" clId="{907A81FD-8DDC-48F4-9C88-A37B7C909487}" dt="2026-01-15T00:27:10.664" v="5426" actId="1076"/>
        <pc:sldMkLst>
          <pc:docMk/>
          <pc:sldMk cId="3517208066" sldId="2147478799"/>
        </pc:sldMkLst>
        <pc:spChg chg="mod">
          <ac:chgData name="Deb Curran (she/her/hers)" userId="66c02d48-2ec0-47cf-9b94-c25176b27337" providerId="ADAL" clId="{907A81FD-8DDC-48F4-9C88-A37B7C909487}" dt="2026-01-05T20:10:56.843" v="80" actId="20577"/>
          <ac:spMkLst>
            <pc:docMk/>
            <pc:sldMk cId="3517208066" sldId="2147478799"/>
            <ac:spMk id="2" creationId="{FA02D337-4761-7565-6391-50B2FEB2DC30}"/>
          </ac:spMkLst>
        </pc:spChg>
        <pc:spChg chg="mod">
          <ac:chgData name="Deb Curran (she/her/hers)" userId="66c02d48-2ec0-47cf-9b94-c25176b27337" providerId="ADAL" clId="{907A81FD-8DDC-48F4-9C88-A37B7C909487}" dt="2026-01-15T00:27:10.664" v="5426" actId="1076"/>
          <ac:spMkLst>
            <pc:docMk/>
            <pc:sldMk cId="3517208066" sldId="2147478799"/>
            <ac:spMk id="5" creationId="{84EFFFBF-9B48-49B5-DD92-894679DC77BF}"/>
          </ac:spMkLst>
        </pc:spChg>
      </pc:sldChg>
      <pc:sldChg chg="modTransition">
        <pc:chgData name="Deb Curran (she/her/hers)" userId="66c02d48-2ec0-47cf-9b94-c25176b27337" providerId="ADAL" clId="{907A81FD-8DDC-48F4-9C88-A37B7C909487}" dt="2026-01-14T01:51:52.230" v="3506"/>
        <pc:sldMkLst>
          <pc:docMk/>
          <pc:sldMk cId="3985477805" sldId="2147478807"/>
        </pc:sldMkLst>
      </pc:sldChg>
      <pc:sldChg chg="modTransition">
        <pc:chgData name="Deb Curran (she/her/hers)" userId="66c02d48-2ec0-47cf-9b94-c25176b27337" providerId="ADAL" clId="{907A81FD-8DDC-48F4-9C88-A37B7C909487}" dt="2026-01-14T01:51:52.230" v="3506"/>
        <pc:sldMkLst>
          <pc:docMk/>
          <pc:sldMk cId="3045283144" sldId="2147478810"/>
        </pc:sldMkLst>
      </pc:sldChg>
      <pc:sldChg chg="modTransition modNotesTx">
        <pc:chgData name="Deb Curran (she/her/hers)" userId="66c02d48-2ec0-47cf-9b94-c25176b27337" providerId="ADAL" clId="{907A81FD-8DDC-48F4-9C88-A37B7C909487}" dt="2026-01-15T00:31:20.823" v="5435" actId="20577"/>
        <pc:sldMkLst>
          <pc:docMk/>
          <pc:sldMk cId="435140973" sldId="2147478816"/>
        </pc:sldMkLst>
      </pc:sldChg>
      <pc:sldChg chg="modTransition">
        <pc:chgData name="Deb Curran (she/her/hers)" userId="66c02d48-2ec0-47cf-9b94-c25176b27337" providerId="ADAL" clId="{907A81FD-8DDC-48F4-9C88-A37B7C909487}" dt="2026-01-14T01:51:52.230" v="3506"/>
        <pc:sldMkLst>
          <pc:docMk/>
          <pc:sldMk cId="4058568663" sldId="2147478818"/>
        </pc:sldMkLst>
      </pc:sldChg>
      <pc:sldChg chg="modSp mod modTransition">
        <pc:chgData name="Deb Curran (she/her/hers)" userId="66c02d48-2ec0-47cf-9b94-c25176b27337" providerId="ADAL" clId="{907A81FD-8DDC-48F4-9C88-A37B7C909487}" dt="2026-01-20T22:51:19.596" v="6314" actId="113"/>
        <pc:sldMkLst>
          <pc:docMk/>
          <pc:sldMk cId="437522476" sldId="2147478822"/>
        </pc:sldMkLst>
        <pc:graphicFrameChg chg="modGraphic">
          <ac:chgData name="Deb Curran (she/her/hers)" userId="66c02d48-2ec0-47cf-9b94-c25176b27337" providerId="ADAL" clId="{907A81FD-8DDC-48F4-9C88-A37B7C909487}" dt="2026-01-20T22:51:19.596" v="6314" actId="113"/>
          <ac:graphicFrameMkLst>
            <pc:docMk/>
            <pc:sldMk cId="437522476" sldId="2147478822"/>
            <ac:graphicFrameMk id="4" creationId="{4802C10E-3D88-31BC-2D4D-54AF1413C3F6}"/>
          </ac:graphicFrameMkLst>
        </pc:graphicFrameChg>
      </pc:sldChg>
      <pc:sldChg chg="modTransition modNotesTx">
        <pc:chgData name="Deb Curran (she/her/hers)" userId="66c02d48-2ec0-47cf-9b94-c25176b27337" providerId="ADAL" clId="{907A81FD-8DDC-48F4-9C88-A37B7C909487}" dt="2026-01-20T22:20:10.397" v="6313" actId="6549"/>
        <pc:sldMkLst>
          <pc:docMk/>
          <pc:sldMk cId="3320529794" sldId="2147478827"/>
        </pc:sldMkLst>
      </pc:sldChg>
      <pc:sldChg chg="modTransition">
        <pc:chgData name="Deb Curran (she/her/hers)" userId="66c02d48-2ec0-47cf-9b94-c25176b27337" providerId="ADAL" clId="{907A81FD-8DDC-48F4-9C88-A37B7C909487}" dt="2026-01-14T01:51:52.230" v="3506"/>
        <pc:sldMkLst>
          <pc:docMk/>
          <pc:sldMk cId="3973002373" sldId="2147478828"/>
        </pc:sldMkLst>
      </pc:sldChg>
      <pc:sldChg chg="modTransition">
        <pc:chgData name="Deb Curran (she/her/hers)" userId="66c02d48-2ec0-47cf-9b94-c25176b27337" providerId="ADAL" clId="{907A81FD-8DDC-48F4-9C88-A37B7C909487}" dt="2026-01-14T01:51:52.230" v="3506"/>
        <pc:sldMkLst>
          <pc:docMk/>
          <pc:sldMk cId="720767472" sldId="2147478829"/>
        </pc:sldMkLst>
      </pc:sldChg>
      <pc:sldChg chg="modTransition">
        <pc:chgData name="Deb Curran (she/her/hers)" userId="66c02d48-2ec0-47cf-9b94-c25176b27337" providerId="ADAL" clId="{907A81FD-8DDC-48F4-9C88-A37B7C909487}" dt="2026-01-14T01:51:52.230" v="3506"/>
        <pc:sldMkLst>
          <pc:docMk/>
          <pc:sldMk cId="1851223539" sldId="2147478831"/>
        </pc:sldMkLst>
      </pc:sldChg>
      <pc:sldChg chg="addSp delSp modSp mod modTransition modNotesTx">
        <pc:chgData name="Deb Curran (she/her/hers)" userId="66c02d48-2ec0-47cf-9b94-c25176b27337" providerId="ADAL" clId="{907A81FD-8DDC-48F4-9C88-A37B7C909487}" dt="2026-01-14T23:51:19.950" v="4567" actId="20577"/>
        <pc:sldMkLst>
          <pc:docMk/>
          <pc:sldMk cId="1936098773" sldId="2147478832"/>
        </pc:sldMkLst>
        <pc:spChg chg="mod">
          <ac:chgData name="Deb Curran (she/her/hers)" userId="66c02d48-2ec0-47cf-9b94-c25176b27337" providerId="ADAL" clId="{907A81FD-8DDC-48F4-9C88-A37B7C909487}" dt="2026-01-13T22:04:20.405" v="1142" actId="6549"/>
          <ac:spMkLst>
            <pc:docMk/>
            <pc:sldMk cId="1936098773" sldId="2147478832"/>
            <ac:spMk id="2" creationId="{8C279035-BD0E-B898-55E2-4338ACE9DB99}"/>
          </ac:spMkLst>
        </pc:spChg>
        <pc:spChg chg="mod ord">
          <ac:chgData name="Deb Curran (she/her/hers)" userId="66c02d48-2ec0-47cf-9b94-c25176b27337" providerId="ADAL" clId="{907A81FD-8DDC-48F4-9C88-A37B7C909487}" dt="2026-01-14T16:16:49.839" v="3541" actId="1037"/>
          <ac:spMkLst>
            <pc:docMk/>
            <pc:sldMk cId="1936098773" sldId="2147478832"/>
            <ac:spMk id="6" creationId="{44AAEFCD-8431-7709-3981-454DD649D434}"/>
          </ac:spMkLst>
        </pc:spChg>
        <pc:spChg chg="mod ord">
          <ac:chgData name="Deb Curran (she/her/hers)" userId="66c02d48-2ec0-47cf-9b94-c25176b27337" providerId="ADAL" clId="{907A81FD-8DDC-48F4-9C88-A37B7C909487}" dt="2026-01-14T16:17:14.199" v="3551" actId="1035"/>
          <ac:spMkLst>
            <pc:docMk/>
            <pc:sldMk cId="1936098773" sldId="2147478832"/>
            <ac:spMk id="7" creationId="{5A9D7078-3A20-2CE4-A202-F356CD953BD5}"/>
          </ac:spMkLst>
        </pc:spChg>
        <pc:spChg chg="mod ord">
          <ac:chgData name="Deb Curran (she/her/hers)" userId="66c02d48-2ec0-47cf-9b94-c25176b27337" providerId="ADAL" clId="{907A81FD-8DDC-48F4-9C88-A37B7C909487}" dt="2026-01-14T16:17:26.407" v="3553" actId="1076"/>
          <ac:spMkLst>
            <pc:docMk/>
            <pc:sldMk cId="1936098773" sldId="2147478832"/>
            <ac:spMk id="8" creationId="{DE80CDF3-1995-B392-511F-905BEF397F61}"/>
          </ac:spMkLst>
        </pc:spChg>
        <pc:spChg chg="mod ord">
          <ac:chgData name="Deb Curran (she/her/hers)" userId="66c02d48-2ec0-47cf-9b94-c25176b27337" providerId="ADAL" clId="{907A81FD-8DDC-48F4-9C88-A37B7C909487}" dt="2026-01-14T21:06:04.453" v="4347" actId="14100"/>
          <ac:spMkLst>
            <pc:docMk/>
            <pc:sldMk cId="1936098773" sldId="2147478832"/>
            <ac:spMk id="9" creationId="{8AD3FC93-CF4F-10B2-55E3-1DAA96851B20}"/>
          </ac:spMkLst>
        </pc:spChg>
        <pc:spChg chg="mod ord">
          <ac:chgData name="Deb Curran (she/her/hers)" userId="66c02d48-2ec0-47cf-9b94-c25176b27337" providerId="ADAL" clId="{907A81FD-8DDC-48F4-9C88-A37B7C909487}" dt="2026-01-14T16:16:44.488" v="3533" actId="1076"/>
          <ac:spMkLst>
            <pc:docMk/>
            <pc:sldMk cId="1936098773" sldId="2147478832"/>
            <ac:spMk id="10" creationId="{2001223A-5A86-F234-D354-F39EAF9F674C}"/>
          </ac:spMkLst>
        </pc:spChg>
        <pc:spChg chg="mod ord">
          <ac:chgData name="Deb Curran (she/her/hers)" userId="66c02d48-2ec0-47cf-9b94-c25176b27337" providerId="ADAL" clId="{907A81FD-8DDC-48F4-9C88-A37B7C909487}" dt="2026-01-14T16:21:30.194" v="3668" actId="1037"/>
          <ac:spMkLst>
            <pc:docMk/>
            <pc:sldMk cId="1936098773" sldId="2147478832"/>
            <ac:spMk id="11" creationId="{A62E44DC-FC41-1626-670A-45F781FA514F}"/>
          </ac:spMkLst>
        </pc:spChg>
        <pc:spChg chg="mod ord">
          <ac:chgData name="Deb Curran (she/her/hers)" userId="66c02d48-2ec0-47cf-9b94-c25176b27337" providerId="ADAL" clId="{907A81FD-8DDC-48F4-9C88-A37B7C909487}" dt="2026-01-14T21:05:38.711" v="4334" actId="113"/>
          <ac:spMkLst>
            <pc:docMk/>
            <pc:sldMk cId="1936098773" sldId="2147478832"/>
            <ac:spMk id="12" creationId="{409DB78F-00D7-A9E8-3657-8498D7A5FF48}"/>
          </ac:spMkLst>
        </pc:spChg>
        <pc:spChg chg="mod ord">
          <ac:chgData name="Deb Curran (she/her/hers)" userId="66c02d48-2ec0-47cf-9b94-c25176b27337" providerId="ADAL" clId="{907A81FD-8DDC-48F4-9C88-A37B7C909487}" dt="2026-01-14T22:32:44.300" v="4549" actId="1076"/>
          <ac:spMkLst>
            <pc:docMk/>
            <pc:sldMk cId="1936098773" sldId="2147478832"/>
            <ac:spMk id="13" creationId="{1A7245C1-D549-BAE9-99EB-9E833DE750D1}"/>
          </ac:spMkLst>
        </pc:spChg>
        <pc:spChg chg="add mod">
          <ac:chgData name="Deb Curran (she/her/hers)" userId="66c02d48-2ec0-47cf-9b94-c25176b27337" providerId="ADAL" clId="{907A81FD-8DDC-48F4-9C88-A37B7C909487}" dt="2026-01-14T16:19:52.812" v="3600" actId="20577"/>
          <ac:spMkLst>
            <pc:docMk/>
            <pc:sldMk cId="1936098773" sldId="2147478832"/>
            <ac:spMk id="17" creationId="{CDC566D4-764D-6B81-819A-65C2C278B24A}"/>
          </ac:spMkLst>
        </pc:spChg>
        <pc:spChg chg="add mod">
          <ac:chgData name="Deb Curran (she/her/hers)" userId="66c02d48-2ec0-47cf-9b94-c25176b27337" providerId="ADAL" clId="{907A81FD-8DDC-48F4-9C88-A37B7C909487}" dt="2026-01-14T16:27:22.327" v="3946" actId="1076"/>
          <ac:spMkLst>
            <pc:docMk/>
            <pc:sldMk cId="1936098773" sldId="2147478832"/>
            <ac:spMk id="18" creationId="{F9709AA4-2416-BA6E-FECB-2FAB57273C3B}"/>
          </ac:spMkLst>
        </pc:spChg>
        <pc:picChg chg="add mod">
          <ac:chgData name="Deb Curran (she/her/hers)" userId="66c02d48-2ec0-47cf-9b94-c25176b27337" providerId="ADAL" clId="{907A81FD-8DDC-48F4-9C88-A37B7C909487}" dt="2026-01-14T16:17:36.981" v="3564" actId="1036"/>
          <ac:picMkLst>
            <pc:docMk/>
            <pc:sldMk cId="1936098773" sldId="2147478832"/>
            <ac:picMk id="14" creationId="{8DEA8CCF-4D79-D149-8DE4-C070EA8878E5}"/>
          </ac:picMkLst>
        </pc:picChg>
      </pc:sldChg>
      <pc:sldChg chg="modTransition">
        <pc:chgData name="Deb Curran (she/her/hers)" userId="66c02d48-2ec0-47cf-9b94-c25176b27337" providerId="ADAL" clId="{907A81FD-8DDC-48F4-9C88-A37B7C909487}" dt="2026-01-14T01:51:52.230" v="3506"/>
        <pc:sldMkLst>
          <pc:docMk/>
          <pc:sldMk cId="4171844942" sldId="2147478833"/>
        </pc:sldMkLst>
      </pc:sldChg>
      <pc:sldChg chg="modSp mod modTransition">
        <pc:chgData name="Deb Curran (she/her/hers)" userId="66c02d48-2ec0-47cf-9b94-c25176b27337" providerId="ADAL" clId="{907A81FD-8DDC-48F4-9C88-A37B7C909487}" dt="2026-01-20T22:54:15.465" v="6405" actId="20577"/>
        <pc:sldMkLst>
          <pc:docMk/>
          <pc:sldMk cId="4209792560" sldId="2147478835"/>
        </pc:sldMkLst>
        <pc:spChg chg="mod">
          <ac:chgData name="Deb Curran (she/her/hers)" userId="66c02d48-2ec0-47cf-9b94-c25176b27337" providerId="ADAL" clId="{907A81FD-8DDC-48F4-9C88-A37B7C909487}" dt="2026-01-20T22:54:15.465" v="6405" actId="20577"/>
          <ac:spMkLst>
            <pc:docMk/>
            <pc:sldMk cId="4209792560" sldId="2147478835"/>
            <ac:spMk id="7" creationId="{311D203E-46C6-8977-06EA-507017DBD6DB}"/>
          </ac:spMkLst>
        </pc:spChg>
        <pc:spChg chg="mod">
          <ac:chgData name="Deb Curran (she/her/hers)" userId="66c02d48-2ec0-47cf-9b94-c25176b27337" providerId="ADAL" clId="{907A81FD-8DDC-48F4-9C88-A37B7C909487}" dt="2026-01-20T22:52:08.717" v="6322" actId="1076"/>
          <ac:spMkLst>
            <pc:docMk/>
            <pc:sldMk cId="4209792560" sldId="2147478835"/>
            <ac:spMk id="8" creationId="{3571A435-ADF9-FF4D-28F4-10ED85F9DF55}"/>
          </ac:spMkLst>
        </pc:spChg>
        <pc:picChg chg="mod">
          <ac:chgData name="Deb Curran (she/her/hers)" userId="66c02d48-2ec0-47cf-9b94-c25176b27337" providerId="ADAL" clId="{907A81FD-8DDC-48F4-9C88-A37B7C909487}" dt="2026-01-20T22:53:43.886" v="6374" actId="1076"/>
          <ac:picMkLst>
            <pc:docMk/>
            <pc:sldMk cId="4209792560" sldId="2147478835"/>
            <ac:picMk id="11" creationId="{AA18AA88-BEAC-472A-3554-011821BE3A77}"/>
          </ac:picMkLst>
        </pc:picChg>
      </pc:sldChg>
      <pc:sldChg chg="modTransition">
        <pc:chgData name="Deb Curran (she/her/hers)" userId="66c02d48-2ec0-47cf-9b94-c25176b27337" providerId="ADAL" clId="{907A81FD-8DDC-48F4-9C88-A37B7C909487}" dt="2026-01-14T01:51:52.230" v="3506"/>
        <pc:sldMkLst>
          <pc:docMk/>
          <pc:sldMk cId="853759499" sldId="2147478836"/>
        </pc:sldMkLst>
      </pc:sldChg>
      <pc:sldChg chg="modTransition modNotesTx">
        <pc:chgData name="Deb Curran (she/her/hers)" userId="66c02d48-2ec0-47cf-9b94-c25176b27337" providerId="ADAL" clId="{907A81FD-8DDC-48F4-9C88-A37B7C909487}" dt="2026-01-20T22:58:11.559" v="6412" actId="20577"/>
        <pc:sldMkLst>
          <pc:docMk/>
          <pc:sldMk cId="1127133621" sldId="2147478838"/>
        </pc:sldMkLst>
      </pc:sldChg>
      <pc:sldChg chg="modTransition">
        <pc:chgData name="Deb Curran (she/her/hers)" userId="66c02d48-2ec0-47cf-9b94-c25176b27337" providerId="ADAL" clId="{907A81FD-8DDC-48F4-9C88-A37B7C909487}" dt="2026-01-14T01:51:52.230" v="3506"/>
        <pc:sldMkLst>
          <pc:docMk/>
          <pc:sldMk cId="880683465" sldId="2147478840"/>
        </pc:sldMkLst>
      </pc:sldChg>
      <pc:sldChg chg="modTransition modNotesTx">
        <pc:chgData name="Deb Curran (she/her/hers)" userId="66c02d48-2ec0-47cf-9b94-c25176b27337" providerId="ADAL" clId="{907A81FD-8DDC-48F4-9C88-A37B7C909487}" dt="2026-01-15T00:31:43.567" v="5442" actId="20577"/>
        <pc:sldMkLst>
          <pc:docMk/>
          <pc:sldMk cId="3666755689" sldId="2147478841"/>
        </pc:sldMkLst>
      </pc:sldChg>
      <pc:sldChg chg="delSp modSp mod modTransition modNotesTx">
        <pc:chgData name="Deb Curran (she/her/hers)" userId="66c02d48-2ec0-47cf-9b94-c25176b27337" providerId="ADAL" clId="{907A81FD-8DDC-48F4-9C88-A37B7C909487}" dt="2026-01-15T00:10:43.583" v="4917" actId="20577"/>
        <pc:sldMkLst>
          <pc:docMk/>
          <pc:sldMk cId="2875704204" sldId="2147478843"/>
        </pc:sldMkLst>
        <pc:spChg chg="mod">
          <ac:chgData name="Deb Curran (she/her/hers)" userId="66c02d48-2ec0-47cf-9b94-c25176b27337" providerId="ADAL" clId="{907A81FD-8DDC-48F4-9C88-A37B7C909487}" dt="2026-01-15T00:10:06.054" v="4806" actId="1076"/>
          <ac:spMkLst>
            <pc:docMk/>
            <pc:sldMk cId="2875704204" sldId="2147478843"/>
            <ac:spMk id="10" creationId="{5D272DF9-8BFA-7E64-E3E2-EE60A5109F7A}"/>
          </ac:spMkLst>
        </pc:spChg>
      </pc:sldChg>
      <pc:sldChg chg="addSp delSp modSp mod modTransition modNotesTx">
        <pc:chgData name="Deb Curran (she/her/hers)" userId="66c02d48-2ec0-47cf-9b94-c25176b27337" providerId="ADAL" clId="{907A81FD-8DDC-48F4-9C88-A37B7C909487}" dt="2026-01-14T01:51:52.230" v="3506"/>
        <pc:sldMkLst>
          <pc:docMk/>
          <pc:sldMk cId="2923949490" sldId="2147478845"/>
        </pc:sldMkLst>
        <pc:spChg chg="mod">
          <ac:chgData name="Deb Curran (she/her/hers)" userId="66c02d48-2ec0-47cf-9b94-c25176b27337" providerId="ADAL" clId="{907A81FD-8DDC-48F4-9C88-A37B7C909487}" dt="2026-01-13T23:21:52.920" v="1752" actId="20577"/>
          <ac:spMkLst>
            <pc:docMk/>
            <pc:sldMk cId="2923949490" sldId="2147478845"/>
            <ac:spMk id="7" creationId="{41ACB306-E211-33A5-B8CD-06843728E4A2}"/>
          </ac:spMkLst>
        </pc:spChg>
      </pc:sldChg>
      <pc:sldChg chg="addSp delSp modSp mod ord modTransition modNotesTx">
        <pc:chgData name="Deb Curran (she/her/hers)" userId="66c02d48-2ec0-47cf-9b94-c25176b27337" providerId="ADAL" clId="{907A81FD-8DDC-48F4-9C88-A37B7C909487}" dt="2026-01-14T01:51:52.230" v="3506"/>
        <pc:sldMkLst>
          <pc:docMk/>
          <pc:sldMk cId="3300343763" sldId="2147478846"/>
        </pc:sldMkLst>
        <pc:spChg chg="mod">
          <ac:chgData name="Deb Curran (she/her/hers)" userId="66c02d48-2ec0-47cf-9b94-c25176b27337" providerId="ADAL" clId="{907A81FD-8DDC-48F4-9C88-A37B7C909487}" dt="2026-01-13T23:22:40.909" v="1814" actId="20577"/>
          <ac:spMkLst>
            <pc:docMk/>
            <pc:sldMk cId="3300343763" sldId="2147478846"/>
            <ac:spMk id="2" creationId="{96407784-C5E0-21F1-BC3D-9CDAFB1EE4C7}"/>
          </ac:spMkLst>
        </pc:spChg>
        <pc:spChg chg="add mod">
          <ac:chgData name="Deb Curran (she/her/hers)" userId="66c02d48-2ec0-47cf-9b94-c25176b27337" providerId="ADAL" clId="{907A81FD-8DDC-48F4-9C88-A37B7C909487}" dt="2026-01-13T23:18:54.394" v="1671" actId="1076"/>
          <ac:spMkLst>
            <pc:docMk/>
            <pc:sldMk cId="3300343763" sldId="2147478846"/>
            <ac:spMk id="10" creationId="{E3046202-B172-EEC2-BC8F-F37632194B34}"/>
          </ac:spMkLst>
        </pc:spChg>
        <pc:spChg chg="add mod">
          <ac:chgData name="Deb Curran (she/her/hers)" userId="66c02d48-2ec0-47cf-9b94-c25176b27337" providerId="ADAL" clId="{907A81FD-8DDC-48F4-9C88-A37B7C909487}" dt="2026-01-13T23:20:18.998" v="1718" actId="1076"/>
          <ac:spMkLst>
            <pc:docMk/>
            <pc:sldMk cId="3300343763" sldId="2147478846"/>
            <ac:spMk id="13" creationId="{F0D05375-47B2-4C28-E8C3-FFD21BABC4FC}"/>
          </ac:spMkLst>
        </pc:spChg>
        <pc:spChg chg="add mod">
          <ac:chgData name="Deb Curran (she/her/hers)" userId="66c02d48-2ec0-47cf-9b94-c25176b27337" providerId="ADAL" clId="{907A81FD-8DDC-48F4-9C88-A37B7C909487}" dt="2026-01-13T23:29:46.950" v="2037" actId="1076"/>
          <ac:spMkLst>
            <pc:docMk/>
            <pc:sldMk cId="3300343763" sldId="2147478846"/>
            <ac:spMk id="14" creationId="{9E4901E0-EE40-B89C-CDFC-5F232A971287}"/>
          </ac:spMkLst>
        </pc:spChg>
        <pc:picChg chg="add mod">
          <ac:chgData name="Deb Curran (she/her/hers)" userId="66c02d48-2ec0-47cf-9b94-c25176b27337" providerId="ADAL" clId="{907A81FD-8DDC-48F4-9C88-A37B7C909487}" dt="2026-01-13T23:18:37.907" v="1666" actId="1076"/>
          <ac:picMkLst>
            <pc:docMk/>
            <pc:sldMk cId="3300343763" sldId="2147478846"/>
            <ac:picMk id="12" creationId="{E2058181-D13D-F8D6-80DE-D4147C176395}"/>
          </ac:picMkLst>
        </pc:picChg>
      </pc:sldChg>
      <pc:sldChg chg="addSp delSp modSp mod modTransition modNotesTx">
        <pc:chgData name="Deb Curran (she/her/hers)" userId="66c02d48-2ec0-47cf-9b94-c25176b27337" providerId="ADAL" clId="{907A81FD-8DDC-48F4-9C88-A37B7C909487}" dt="2026-01-14T01:51:52.230" v="3506"/>
        <pc:sldMkLst>
          <pc:docMk/>
          <pc:sldMk cId="46329080" sldId="2147478847"/>
        </pc:sldMkLst>
        <pc:spChg chg="mod">
          <ac:chgData name="Deb Curran (she/her/hers)" userId="66c02d48-2ec0-47cf-9b94-c25176b27337" providerId="ADAL" clId="{907A81FD-8DDC-48F4-9C88-A37B7C909487}" dt="2026-01-14T01:35:29.294" v="3214" actId="14100"/>
          <ac:spMkLst>
            <pc:docMk/>
            <pc:sldMk cId="46329080" sldId="2147478847"/>
            <ac:spMk id="2" creationId="{F95E1F25-98E9-2538-F2A5-983A1E2C3F07}"/>
          </ac:spMkLst>
        </pc:spChg>
        <pc:spChg chg="add mod">
          <ac:chgData name="Deb Curran (she/her/hers)" userId="66c02d48-2ec0-47cf-9b94-c25176b27337" providerId="ADAL" clId="{907A81FD-8DDC-48F4-9C88-A37B7C909487}" dt="2026-01-14T01:51:46.976" v="3505" actId="1076"/>
          <ac:spMkLst>
            <pc:docMk/>
            <pc:sldMk cId="46329080" sldId="2147478847"/>
            <ac:spMk id="7" creationId="{1056DE11-C059-81BB-B874-62E2E61CCB49}"/>
          </ac:spMkLst>
        </pc:spChg>
        <pc:spChg chg="add mod ord">
          <ac:chgData name="Deb Curran (she/her/hers)" userId="66c02d48-2ec0-47cf-9b94-c25176b27337" providerId="ADAL" clId="{907A81FD-8DDC-48F4-9C88-A37B7C909487}" dt="2026-01-14T01:51:13.229" v="3496" actId="1076"/>
          <ac:spMkLst>
            <pc:docMk/>
            <pc:sldMk cId="46329080" sldId="2147478847"/>
            <ac:spMk id="8" creationId="{6FA281A3-C6A7-A42F-2EEB-39AB3FF35AE8}"/>
          </ac:spMkLst>
        </pc:spChg>
        <pc:spChg chg="add mod">
          <ac:chgData name="Deb Curran (she/her/hers)" userId="66c02d48-2ec0-47cf-9b94-c25176b27337" providerId="ADAL" clId="{907A81FD-8DDC-48F4-9C88-A37B7C909487}" dt="2026-01-14T01:51:01.850" v="3495" actId="1076"/>
          <ac:spMkLst>
            <pc:docMk/>
            <pc:sldMk cId="46329080" sldId="2147478847"/>
            <ac:spMk id="10" creationId="{B9B96D8D-34A2-6179-5E13-37971686B968}"/>
          </ac:spMkLst>
        </pc:spChg>
        <pc:picChg chg="add mod">
          <ac:chgData name="Deb Curran (she/her/hers)" userId="66c02d48-2ec0-47cf-9b94-c25176b27337" providerId="ADAL" clId="{907A81FD-8DDC-48F4-9C88-A37B7C909487}" dt="2026-01-14T01:34:57.916" v="3201" actId="1076"/>
          <ac:picMkLst>
            <pc:docMk/>
            <pc:sldMk cId="46329080" sldId="2147478847"/>
            <ac:picMk id="6" creationId="{5FDC02C2-43A9-D823-E3BB-A47E92FAB293}"/>
          </ac:picMkLst>
        </pc:picChg>
      </pc:sldChg>
      <pc:sldChg chg="addSp delSp modSp mod modTransition modNotesTx">
        <pc:chgData name="Deb Curran (she/her/hers)" userId="66c02d48-2ec0-47cf-9b94-c25176b27337" providerId="ADAL" clId="{907A81FD-8DDC-48F4-9C88-A37B7C909487}" dt="2026-01-15T00:13:34.531" v="5037" actId="20577"/>
        <pc:sldMkLst>
          <pc:docMk/>
          <pc:sldMk cId="241953993" sldId="2147478848"/>
        </pc:sldMkLst>
        <pc:spChg chg="mod">
          <ac:chgData name="Deb Curran (she/her/hers)" userId="66c02d48-2ec0-47cf-9b94-c25176b27337" providerId="ADAL" clId="{907A81FD-8DDC-48F4-9C88-A37B7C909487}" dt="2026-01-14T17:19:20.844" v="3973" actId="20577"/>
          <ac:spMkLst>
            <pc:docMk/>
            <pc:sldMk cId="241953993" sldId="2147478848"/>
            <ac:spMk id="2" creationId="{672EC923-B3EA-31E0-522A-4DC58E40BF59}"/>
          </ac:spMkLst>
        </pc:spChg>
        <pc:spChg chg="add mod">
          <ac:chgData name="Deb Curran (she/her/hers)" userId="66c02d48-2ec0-47cf-9b94-c25176b27337" providerId="ADAL" clId="{907A81FD-8DDC-48F4-9C88-A37B7C909487}" dt="2026-01-14T17:20:01.359" v="3982" actId="1076"/>
          <ac:spMkLst>
            <pc:docMk/>
            <pc:sldMk cId="241953993" sldId="2147478848"/>
            <ac:spMk id="8" creationId="{74780972-37A4-250A-5309-919550434590}"/>
          </ac:spMkLst>
        </pc:spChg>
        <pc:spChg chg="add mod">
          <ac:chgData name="Deb Curran (she/her/hers)" userId="66c02d48-2ec0-47cf-9b94-c25176b27337" providerId="ADAL" clId="{907A81FD-8DDC-48F4-9C88-A37B7C909487}" dt="2026-01-14T17:21:40.763" v="4046" actId="14100"/>
          <ac:spMkLst>
            <pc:docMk/>
            <pc:sldMk cId="241953993" sldId="2147478848"/>
            <ac:spMk id="10" creationId="{DEF6F38B-10F4-926F-E1DD-1B3B8A3A2102}"/>
          </ac:spMkLst>
        </pc:spChg>
        <pc:spChg chg="add mod">
          <ac:chgData name="Deb Curran (she/her/hers)" userId="66c02d48-2ec0-47cf-9b94-c25176b27337" providerId="ADAL" clId="{907A81FD-8DDC-48F4-9C88-A37B7C909487}" dt="2026-01-14T17:30:50.981" v="4212" actId="113"/>
          <ac:spMkLst>
            <pc:docMk/>
            <pc:sldMk cId="241953993" sldId="2147478848"/>
            <ac:spMk id="11" creationId="{01104214-75DB-AC7F-8395-BD70BD96D681}"/>
          </ac:spMkLst>
        </pc:spChg>
        <pc:spChg chg="add mod ord">
          <ac:chgData name="Deb Curran (she/her/hers)" userId="66c02d48-2ec0-47cf-9b94-c25176b27337" providerId="ADAL" clId="{907A81FD-8DDC-48F4-9C88-A37B7C909487}" dt="2026-01-14T17:30:42.237" v="4211" actId="14100"/>
          <ac:spMkLst>
            <pc:docMk/>
            <pc:sldMk cId="241953993" sldId="2147478848"/>
            <ac:spMk id="12" creationId="{F753821A-8E9E-6F24-DDBB-6CC69D436F77}"/>
          </ac:spMkLst>
        </pc:spChg>
        <pc:picChg chg="add mod">
          <ac:chgData name="Deb Curran (she/her/hers)" userId="66c02d48-2ec0-47cf-9b94-c25176b27337" providerId="ADAL" clId="{907A81FD-8DDC-48F4-9C88-A37B7C909487}" dt="2026-01-14T17:30:58.213" v="4213" actId="1076"/>
          <ac:picMkLst>
            <pc:docMk/>
            <pc:sldMk cId="241953993" sldId="2147478848"/>
            <ac:picMk id="6" creationId="{A3A0073C-423B-F484-4F71-D32E031E554E}"/>
          </ac:picMkLst>
        </pc:picChg>
      </pc:sldChg>
      <pc:sldChg chg="addSp delSp modSp add del mod ord modTransition modNotesTx">
        <pc:chgData name="Deb Curran (she/her/hers)" userId="66c02d48-2ec0-47cf-9b94-c25176b27337" providerId="ADAL" clId="{907A81FD-8DDC-48F4-9C88-A37B7C909487}" dt="2026-01-20T22:19:24.774" v="6309"/>
        <pc:sldMkLst>
          <pc:docMk/>
          <pc:sldMk cId="770210214" sldId="2147478849"/>
        </pc:sldMkLst>
      </pc:sldChg>
      <pc:sldChg chg="addSp delSp modSp new mod modTransition modNotesTx">
        <pc:chgData name="Deb Curran (she/her/hers)" userId="66c02d48-2ec0-47cf-9b94-c25176b27337" providerId="ADAL" clId="{907A81FD-8DDC-48F4-9C88-A37B7C909487}" dt="2026-01-14T01:51:52.230" v="3506"/>
        <pc:sldMkLst>
          <pc:docMk/>
          <pc:sldMk cId="3170655574" sldId="2147478850"/>
        </pc:sldMkLst>
        <pc:spChg chg="mod">
          <ac:chgData name="Deb Curran (she/her/hers)" userId="66c02d48-2ec0-47cf-9b94-c25176b27337" providerId="ADAL" clId="{907A81FD-8DDC-48F4-9C88-A37B7C909487}" dt="2026-01-13T22:25:22.517" v="1329" actId="20577"/>
          <ac:spMkLst>
            <pc:docMk/>
            <pc:sldMk cId="3170655574" sldId="2147478850"/>
            <ac:spMk id="2" creationId="{082BB5EF-FD86-D138-EFA9-79771F4B648A}"/>
          </ac:spMkLst>
        </pc:spChg>
        <pc:spChg chg="add mod ord">
          <ac:chgData name="Deb Curran (she/her/hers)" userId="66c02d48-2ec0-47cf-9b94-c25176b27337" providerId="ADAL" clId="{907A81FD-8DDC-48F4-9C88-A37B7C909487}" dt="2026-01-13T22:22:31.996" v="1236" actId="14100"/>
          <ac:spMkLst>
            <pc:docMk/>
            <pc:sldMk cId="3170655574" sldId="2147478850"/>
            <ac:spMk id="7" creationId="{A7EECD85-6C70-8B87-0937-08768BE6018A}"/>
          </ac:spMkLst>
        </pc:spChg>
        <pc:spChg chg="add mod">
          <ac:chgData name="Deb Curran (she/her/hers)" userId="66c02d48-2ec0-47cf-9b94-c25176b27337" providerId="ADAL" clId="{907A81FD-8DDC-48F4-9C88-A37B7C909487}" dt="2026-01-13T22:31:59.666" v="1351" actId="1076"/>
          <ac:spMkLst>
            <pc:docMk/>
            <pc:sldMk cId="3170655574" sldId="2147478850"/>
            <ac:spMk id="8" creationId="{EEEA0550-1265-DA83-4981-8D570DE880AF}"/>
          </ac:spMkLst>
        </pc:spChg>
        <pc:picChg chg="add mod">
          <ac:chgData name="Deb Curran (she/her/hers)" userId="66c02d48-2ec0-47cf-9b94-c25176b27337" providerId="ADAL" clId="{907A81FD-8DDC-48F4-9C88-A37B7C909487}" dt="2026-01-13T22:26:14.841" v="1343" actId="1076"/>
          <ac:picMkLst>
            <pc:docMk/>
            <pc:sldMk cId="3170655574" sldId="2147478850"/>
            <ac:picMk id="6" creationId="{D1123461-2D80-755B-F02D-8108E2A69DB8}"/>
          </ac:picMkLst>
        </pc:picChg>
      </pc:sldChg>
      <pc:sldMasterChg chg="modTransition modSldLayout">
        <pc:chgData name="Deb Curran (she/her/hers)" userId="66c02d48-2ec0-47cf-9b94-c25176b27337" providerId="ADAL" clId="{907A81FD-8DDC-48F4-9C88-A37B7C909487}" dt="2026-01-14T01:51:52.230" v="3506"/>
        <pc:sldMasterMkLst>
          <pc:docMk/>
          <pc:sldMasterMk cId="965960345" sldId="2147483648"/>
        </pc:sldMasterMkLst>
        <pc:sldLayoutChg chg="modTransition">
          <pc:chgData name="Deb Curran (she/her/hers)" userId="66c02d48-2ec0-47cf-9b94-c25176b27337" providerId="ADAL" clId="{907A81FD-8DDC-48F4-9C88-A37B7C909487}" dt="2026-01-14T01:51:52.230" v="3506"/>
          <pc:sldLayoutMkLst>
            <pc:docMk/>
            <pc:sldMasterMk cId="965960345" sldId="2147483648"/>
            <pc:sldLayoutMk cId="360815787" sldId="2147483650"/>
          </pc:sldLayoutMkLst>
        </pc:sldLayoutChg>
        <pc:sldLayoutChg chg="modTransition">
          <pc:chgData name="Deb Curran (she/her/hers)" userId="66c02d48-2ec0-47cf-9b94-c25176b27337" providerId="ADAL" clId="{907A81FD-8DDC-48F4-9C88-A37B7C909487}" dt="2026-01-14T01:51:52.230" v="3506"/>
          <pc:sldLayoutMkLst>
            <pc:docMk/>
            <pc:sldMasterMk cId="965960345" sldId="2147483648"/>
            <pc:sldLayoutMk cId="1046221580" sldId="2147483653"/>
          </pc:sldLayoutMkLst>
        </pc:sldLayoutChg>
        <pc:sldLayoutChg chg="modTransition">
          <pc:chgData name="Deb Curran (she/her/hers)" userId="66c02d48-2ec0-47cf-9b94-c25176b27337" providerId="ADAL" clId="{907A81FD-8DDC-48F4-9C88-A37B7C909487}" dt="2026-01-14T01:51:52.230" v="3506"/>
          <pc:sldLayoutMkLst>
            <pc:docMk/>
            <pc:sldMasterMk cId="965960345" sldId="2147483648"/>
            <pc:sldLayoutMk cId="3789684495" sldId="2147483656"/>
          </pc:sldLayoutMkLst>
        </pc:sldLayoutChg>
        <pc:sldLayoutChg chg="modTransition">
          <pc:chgData name="Deb Curran (she/her/hers)" userId="66c02d48-2ec0-47cf-9b94-c25176b27337" providerId="ADAL" clId="{907A81FD-8DDC-48F4-9C88-A37B7C909487}" dt="2026-01-14T01:51:52.230" v="3506"/>
          <pc:sldLayoutMkLst>
            <pc:docMk/>
            <pc:sldMasterMk cId="965960345" sldId="2147483648"/>
            <pc:sldLayoutMk cId="1641133077" sldId="2147483659"/>
          </pc:sldLayoutMkLst>
        </pc:sldLayoutChg>
        <pc:sldLayoutChg chg="modTransition">
          <pc:chgData name="Deb Curran (she/her/hers)" userId="66c02d48-2ec0-47cf-9b94-c25176b27337" providerId="ADAL" clId="{907A81FD-8DDC-48F4-9C88-A37B7C909487}" dt="2026-01-14T01:51:52.230" v="3506"/>
          <pc:sldLayoutMkLst>
            <pc:docMk/>
            <pc:sldMasterMk cId="965960345" sldId="2147483648"/>
            <pc:sldLayoutMk cId="3897798514" sldId="2147483662"/>
          </pc:sldLayoutMkLst>
        </pc:sldLayoutChg>
        <pc:sldLayoutChg chg="modTransition">
          <pc:chgData name="Deb Curran (she/her/hers)" userId="66c02d48-2ec0-47cf-9b94-c25176b27337" providerId="ADAL" clId="{907A81FD-8DDC-48F4-9C88-A37B7C909487}" dt="2026-01-14T01:51:52.230" v="3506"/>
          <pc:sldLayoutMkLst>
            <pc:docMk/>
            <pc:sldMasterMk cId="965960345" sldId="2147483648"/>
            <pc:sldLayoutMk cId="1786217997" sldId="2147483666"/>
          </pc:sldLayoutMkLst>
        </pc:sldLayoutChg>
        <pc:sldLayoutChg chg="modTransition">
          <pc:chgData name="Deb Curran (she/her/hers)" userId="66c02d48-2ec0-47cf-9b94-c25176b27337" providerId="ADAL" clId="{907A81FD-8DDC-48F4-9C88-A37B7C909487}" dt="2026-01-14T01:51:52.230" v="3506"/>
          <pc:sldLayoutMkLst>
            <pc:docMk/>
            <pc:sldMasterMk cId="965960345" sldId="2147483648"/>
            <pc:sldLayoutMk cId="2682522245" sldId="2147483667"/>
          </pc:sldLayoutMkLst>
        </pc:sldLayoutChg>
        <pc:sldLayoutChg chg="modTransition">
          <pc:chgData name="Deb Curran (she/her/hers)" userId="66c02d48-2ec0-47cf-9b94-c25176b27337" providerId="ADAL" clId="{907A81FD-8DDC-48F4-9C88-A37B7C909487}" dt="2026-01-14T01:51:52.230" v="3506"/>
          <pc:sldLayoutMkLst>
            <pc:docMk/>
            <pc:sldMasterMk cId="965960345" sldId="2147483648"/>
            <pc:sldLayoutMk cId="2633421259" sldId="2147483669"/>
          </pc:sldLayoutMkLst>
        </pc:sldLayoutChg>
        <pc:sldLayoutChg chg="modTransition">
          <pc:chgData name="Deb Curran (she/her/hers)" userId="66c02d48-2ec0-47cf-9b94-c25176b27337" providerId="ADAL" clId="{907A81FD-8DDC-48F4-9C88-A37B7C909487}" dt="2026-01-14T01:51:52.230" v="3506"/>
          <pc:sldLayoutMkLst>
            <pc:docMk/>
            <pc:sldMasterMk cId="965960345" sldId="2147483648"/>
            <pc:sldLayoutMk cId="1635945794" sldId="2147483673"/>
          </pc:sldLayoutMkLst>
        </pc:sldLayoutChg>
        <pc:sldLayoutChg chg="modTransition">
          <pc:chgData name="Deb Curran (she/her/hers)" userId="66c02d48-2ec0-47cf-9b94-c25176b27337" providerId="ADAL" clId="{907A81FD-8DDC-48F4-9C88-A37B7C909487}" dt="2026-01-14T01:51:52.230" v="3506"/>
          <pc:sldLayoutMkLst>
            <pc:docMk/>
            <pc:sldMasterMk cId="965960345" sldId="2147483648"/>
            <pc:sldLayoutMk cId="3267082055" sldId="2147483675"/>
          </pc:sldLayoutMkLst>
        </pc:sldLayoutChg>
        <pc:sldLayoutChg chg="modTransition">
          <pc:chgData name="Deb Curran (she/her/hers)" userId="66c02d48-2ec0-47cf-9b94-c25176b27337" providerId="ADAL" clId="{907A81FD-8DDC-48F4-9C88-A37B7C909487}" dt="2026-01-14T01:51:52.230" v="3506"/>
          <pc:sldLayoutMkLst>
            <pc:docMk/>
            <pc:sldMasterMk cId="965960345" sldId="2147483648"/>
            <pc:sldLayoutMk cId="1339680823" sldId="2147483851"/>
          </pc:sldLayoutMkLst>
        </pc:sldLayoutChg>
        <pc:sldLayoutChg chg="modTransition">
          <pc:chgData name="Deb Curran (she/her/hers)" userId="66c02d48-2ec0-47cf-9b94-c25176b27337" providerId="ADAL" clId="{907A81FD-8DDC-48F4-9C88-A37B7C909487}" dt="2026-01-14T01:51:52.230" v="3506"/>
          <pc:sldLayoutMkLst>
            <pc:docMk/>
            <pc:sldMasterMk cId="965960345" sldId="2147483648"/>
            <pc:sldLayoutMk cId="1301133969" sldId="2147483852"/>
          </pc:sldLayoutMkLst>
        </pc:sldLayoutChg>
        <pc:sldLayoutChg chg="modTransition">
          <pc:chgData name="Deb Curran (she/her/hers)" userId="66c02d48-2ec0-47cf-9b94-c25176b27337" providerId="ADAL" clId="{907A81FD-8DDC-48F4-9C88-A37B7C909487}" dt="2026-01-14T01:51:52.230" v="3506"/>
          <pc:sldLayoutMkLst>
            <pc:docMk/>
            <pc:sldMasterMk cId="965960345" sldId="2147483648"/>
            <pc:sldLayoutMk cId="2760643196" sldId="2147483853"/>
          </pc:sldLayoutMkLst>
        </pc:sldLayoutChg>
        <pc:sldLayoutChg chg="modTransition">
          <pc:chgData name="Deb Curran (she/her/hers)" userId="66c02d48-2ec0-47cf-9b94-c25176b27337" providerId="ADAL" clId="{907A81FD-8DDC-48F4-9C88-A37B7C909487}" dt="2026-01-14T01:51:52.230" v="3506"/>
          <pc:sldLayoutMkLst>
            <pc:docMk/>
            <pc:sldMasterMk cId="965960345" sldId="2147483648"/>
            <pc:sldLayoutMk cId="504385562" sldId="2147483854"/>
          </pc:sldLayoutMkLst>
        </pc:sldLayoutChg>
        <pc:sldLayoutChg chg="modTransition">
          <pc:chgData name="Deb Curran (she/her/hers)" userId="66c02d48-2ec0-47cf-9b94-c25176b27337" providerId="ADAL" clId="{907A81FD-8DDC-48F4-9C88-A37B7C909487}" dt="2026-01-14T01:51:52.230" v="3506"/>
          <pc:sldLayoutMkLst>
            <pc:docMk/>
            <pc:sldMasterMk cId="965960345" sldId="2147483648"/>
            <pc:sldLayoutMk cId="3888059240" sldId="2147483892"/>
          </pc:sldLayoutMkLst>
        </pc:sldLayoutChg>
        <pc:sldLayoutChg chg="modTransition">
          <pc:chgData name="Deb Curran (she/her/hers)" userId="66c02d48-2ec0-47cf-9b94-c25176b27337" providerId="ADAL" clId="{907A81FD-8DDC-48F4-9C88-A37B7C909487}" dt="2026-01-14T01:51:52.230" v="3506"/>
          <pc:sldLayoutMkLst>
            <pc:docMk/>
            <pc:sldMasterMk cId="965960345" sldId="2147483648"/>
            <pc:sldLayoutMk cId="2750487741" sldId="2147483894"/>
          </pc:sldLayoutMkLst>
        </pc:sldLayoutChg>
        <pc:sldLayoutChg chg="modTransition">
          <pc:chgData name="Deb Curran (she/her/hers)" userId="66c02d48-2ec0-47cf-9b94-c25176b27337" providerId="ADAL" clId="{907A81FD-8DDC-48F4-9C88-A37B7C909487}" dt="2026-01-14T01:51:52.230" v="3506"/>
          <pc:sldLayoutMkLst>
            <pc:docMk/>
            <pc:sldMasterMk cId="965960345" sldId="2147483648"/>
            <pc:sldLayoutMk cId="2561580501" sldId="2147483895"/>
          </pc:sldLayoutMkLst>
        </pc:sldLayoutChg>
        <pc:sldLayoutChg chg="modTransition">
          <pc:chgData name="Deb Curran (she/her/hers)" userId="66c02d48-2ec0-47cf-9b94-c25176b27337" providerId="ADAL" clId="{907A81FD-8DDC-48F4-9C88-A37B7C909487}" dt="2026-01-14T01:51:52.230" v="3506"/>
          <pc:sldLayoutMkLst>
            <pc:docMk/>
            <pc:sldMasterMk cId="965960345" sldId="2147483648"/>
            <pc:sldLayoutMk cId="2760643196" sldId="2147483896"/>
          </pc:sldLayoutMkLst>
        </pc:sldLayoutChg>
        <pc:sldLayoutChg chg="modTransition">
          <pc:chgData name="Deb Curran (she/her/hers)" userId="66c02d48-2ec0-47cf-9b94-c25176b27337" providerId="ADAL" clId="{907A81FD-8DDC-48F4-9C88-A37B7C909487}" dt="2026-01-14T01:51:52.230" v="3506"/>
          <pc:sldLayoutMkLst>
            <pc:docMk/>
            <pc:sldMasterMk cId="965960345" sldId="2147483648"/>
            <pc:sldLayoutMk cId="1641133077" sldId="2147483897"/>
          </pc:sldLayoutMkLst>
        </pc:sldLayoutChg>
        <pc:sldLayoutChg chg="modTransition">
          <pc:chgData name="Deb Curran (she/her/hers)" userId="66c02d48-2ec0-47cf-9b94-c25176b27337" providerId="ADAL" clId="{907A81FD-8DDC-48F4-9C88-A37B7C909487}" dt="2026-01-14T01:51:52.230" v="3506"/>
          <pc:sldLayoutMkLst>
            <pc:docMk/>
            <pc:sldMasterMk cId="965960345" sldId="2147483648"/>
            <pc:sldLayoutMk cId="1786217997" sldId="2147483898"/>
          </pc:sldLayoutMkLst>
        </pc:sldLayoutChg>
      </pc:sldMasterChg>
    </pc:docChg>
  </pc:docChgLst>
  <pc:docChgLst>
    <pc:chgData name="Jessica Amaya Hoffman" userId="S::jessica.amaya@odhs.oregon.gov::b9c5701d-b350-40b6-b66f-fb2fb1096023" providerId="AD" clId="Web-{6EE779BE-ED2F-B78C-CD86-F7CD6150212A}"/>
    <pc:docChg chg="mod">
      <pc:chgData name="Jessica Amaya Hoffman" userId="S::jessica.amaya@odhs.oregon.gov::b9c5701d-b350-40b6-b66f-fb2fb1096023" providerId="AD" clId="Web-{6EE779BE-ED2F-B78C-CD86-F7CD6150212A}" dt="2026-01-22T20:02:56.777" v="0"/>
      <pc:docMkLst>
        <pc:docMk/>
      </pc:docMkLst>
    </pc:docChg>
  </pc:docChgLst>
</pc:chgInfo>
</file>

<file path=ppt/comments/modernComment_7FFFED2B_C5EB4382.xml><?xml version="1.0" encoding="utf-8"?>
<p188:cmLst xmlns:a="http://schemas.openxmlformats.org/drawingml/2006/main" xmlns:r="http://schemas.openxmlformats.org/officeDocument/2006/relationships" xmlns:p188="http://schemas.microsoft.com/office/powerpoint/2018/8/main">
  <p188:cm id="{C168ADE2-9CB0-4CB7-800D-0FD529FAD4B7}" authorId="{650C7F3B-62A4-BCC1-196D-C0828943F5D8}" created="2026-01-22T20:02:56.777">
    <ac:txMkLst xmlns:ac="http://schemas.microsoft.com/office/drawing/2013/main/command">
      <pc:docMk xmlns:pc="http://schemas.microsoft.com/office/powerpoint/2013/main/command"/>
      <pc:sldMk xmlns:pc="http://schemas.microsoft.com/office/powerpoint/2013/main/command" cId="3320529794" sldId="2147478827"/>
      <ac:spMk id="4" creationId="{C1FD190F-B50A-62E8-3D2A-F06CA087F864}"/>
      <ac:txMk cp="0" len="47">
        <ac:context len="48" hash="1735172738"/>
      </ac:txMk>
    </ac:txMkLst>
    <p188:pos x="9697232" y="563671"/>
    <p188:replyLst>
      <p188:reply id="{397DB36A-503C-47E3-81B5-0DAC8D08FF5D}" authorId="{1E56C6C8-6B7E-FF0D-890D-16BFF118C435}" created="2026-01-22T20:34:09.722">
        <p188:txBody>
          <a:bodyPr/>
          <a:lstStyle/>
          <a:p>
            <a:r>
              <a:rPr lang="en-US"/>
              <a:t>Do these changes work? </a:t>
            </a:r>
          </a:p>
        </p188:txBody>
      </p188:reply>
      <p188:reply id="{8BDA2EAC-365E-4F20-820C-996C5CBA1F5E}" authorId="{650C7F3B-62A4-BCC1-196D-C0828943F5D8}" created="2026-01-22T20:40:52.467">
        <p188:txBody>
          <a:bodyPr/>
          <a:lstStyle/>
          <a:p>
            <a:r>
              <a:rPr lang="en-US"/>
              <a:t>yes! Thank you </a:t>
            </a:r>
          </a:p>
        </p188:txBody>
      </p188:reply>
    </p188:replyLst>
    <p188:txBody>
      <a:bodyPr/>
      <a:lstStyle/>
      <a:p>
        <a:r>
          <a:rPr lang="en-US"/>
          <a:t>Is there a way we can soften this a little? Folks who have health issues, attend school, etc MAY qualify for an exemption but they have to meeting with a worker to determine if they qualify. We don't want folks thinking they can just decide they don't need to meet work requirements if they have a health issue</a:t>
        </a:r>
      </a:p>
    </p188:txBody>
    <p188:extLst>
      <p:ext xmlns:p="http://schemas.openxmlformats.org/presentationml/2006/main" uri="{57CB4572-C831-44C2-8A1C-0ADB6CCDFE69}">
        <p223:reactions xmlns:p223="http://schemas.microsoft.com/office/powerpoint/2022/03/main">
          <p223:rxn type="👍">
            <p223:instance time="2026-01-22T20:33:40.280" authorId="{1E56C6C8-6B7E-FF0D-890D-16BFF118C435}"/>
          </p223:rxn>
        </p223:reactions>
      </p:ext>
    </p188:extLst>
  </p188:cm>
</p188:cmLst>
</file>

<file path=ppt/comments/modernComment_7FFFED30_736685D5.xml><?xml version="1.0" encoding="utf-8"?>
<p188:cmLst xmlns:a="http://schemas.openxmlformats.org/drawingml/2006/main" xmlns:r="http://schemas.openxmlformats.org/officeDocument/2006/relationships" xmlns:p188="http://schemas.microsoft.com/office/powerpoint/2018/8/main">
  <p188:cm id="{1212C0C5-BD57-450D-837D-B834ED7CCB60}" authorId="{1E56C6C8-6B7E-FF0D-890D-16BFF118C435}" status="resolved" created="2026-01-12T22:36:00.454" complete="100000">
    <pc:sldMkLst xmlns:pc="http://schemas.microsoft.com/office/powerpoint/2013/main/command">
      <pc:docMk/>
      <pc:sldMk cId="1936098773" sldId="2147478832"/>
    </pc:sldMkLst>
    <p188:txBody>
      <a:bodyPr/>
      <a:lstStyle/>
      <a:p>
        <a:r>
          <a:rPr lang="en-US"/>
          <a:t>Add a new first slide in this section that explains what data the feds are asking for. </a:t>
        </a:r>
      </a:p>
    </p188:txBody>
  </p188:cm>
  <p188:cm id="{3E221D4C-5586-4FD3-9D24-3253240D3442}" authorId="{1E56C6C8-6B7E-FF0D-890D-16BFF118C435}" status="resolved" created="2026-01-12T22:36:28.734" complete="100000">
    <pc:sldMkLst xmlns:pc="http://schemas.microsoft.com/office/powerpoint/2013/main/command">
      <pc:docMk/>
      <pc:sldMk cId="1936098773" sldId="2147478832"/>
    </pc:sldMkLst>
    <p188:txBody>
      <a:bodyPr/>
      <a:lstStyle/>
      <a:p>
        <a:r>
          <a:rPr lang="en-US"/>
          <a:t>There have been more exchanges of letters in December and January. Please consult with Sam Kaan on how to update the timeline. </a:t>
        </a:r>
      </a:p>
    </p188:txBody>
  </p188:cm>
</p188:cmLst>
</file>

<file path=ppt/comments/modernComment_7FFFED3E_C4B73FD3.xml><?xml version="1.0" encoding="utf-8"?>
<p188:cmLst xmlns:a="http://schemas.openxmlformats.org/drawingml/2006/main" xmlns:r="http://schemas.openxmlformats.org/officeDocument/2006/relationships" xmlns:p188="http://schemas.microsoft.com/office/powerpoint/2018/8/main">
  <p188:cm id="{F725BFB2-8DC1-40E6-A8CF-81C284390650}" authorId="{1E56C6C8-6B7E-FF0D-890D-16BFF118C435}" status="resolved" created="2026-01-12T22:38:28.861" complete="100000">
    <ac:deMkLst xmlns:ac="http://schemas.microsoft.com/office/drawing/2013/main/command">
      <pc:docMk xmlns:pc="http://schemas.microsoft.com/office/powerpoint/2013/main/command"/>
      <pc:sldMk xmlns:pc="http://schemas.microsoft.com/office/powerpoint/2013/main/command" cId="3300343763" sldId="2147478846"/>
      <ac:spMk id="2" creationId="{96407784-C5E0-21F1-BC3D-9CDAFB1EE4C7}"/>
    </ac:deMkLst>
    <p188:txBody>
      <a:bodyPr/>
      <a:lstStyle/>
      <a:p>
        <a:r>
          <a:rPr lang="en-US"/>
          <a:t>Add a slide that explains what being a sanctuary state means for ODHS staff and customers </a:t>
        </a:r>
      </a:p>
    </p188:txBody>
  </p188:cm>
</p188:cmLst>
</file>

<file path=ppt/comments/modernComment_7FFFED3F_2C2ECF8.xml><?xml version="1.0" encoding="utf-8"?>
<p188:cmLst xmlns:a="http://schemas.openxmlformats.org/drawingml/2006/main" xmlns:r="http://schemas.openxmlformats.org/officeDocument/2006/relationships" xmlns:p188="http://schemas.microsoft.com/office/powerpoint/2018/8/main">
  <p188:cm id="{E261DA13-7BEB-44D3-92EF-FB49FEB05CFB}" authorId="{1E56C6C8-6B7E-FF0D-890D-16BFF118C435}" status="resolved" created="2026-01-12T22:39:24.746" complete="100000">
    <ac:deMkLst xmlns:ac="http://schemas.microsoft.com/office/drawing/2013/main/command">
      <pc:docMk xmlns:pc="http://schemas.microsoft.com/office/powerpoint/2013/main/command"/>
      <pc:sldMk xmlns:pc="http://schemas.microsoft.com/office/powerpoint/2013/main/command" cId="46329080" sldId="2147478847"/>
      <ac:spMk id="2" creationId="{F95E1F25-98E9-2538-F2A5-983A1E2C3F07}"/>
    </ac:deMkLst>
    <p188:txBody>
      <a:bodyPr/>
      <a:lstStyle/>
      <a:p>
        <a:r>
          <a:rPr lang="en-US"/>
          <a:t>A call out that OIRA has three resources available online in multiple languages: ODHS Refugee Services: Immigrant Resources and an Emergency Planning Guide. https://www.oregon.gov/odhs/about/pages/oira.aspx</a:t>
        </a:r>
      </a:p>
    </p188:txBody>
  </p188:cm>
</p188:cmLst>
</file>

<file path=ppt/comments/modernComment_7FFFED40_E6BECC9.xml><?xml version="1.0" encoding="utf-8"?>
<p188:cmLst xmlns:a="http://schemas.openxmlformats.org/drawingml/2006/main" xmlns:r="http://schemas.openxmlformats.org/officeDocument/2006/relationships" xmlns:p188="http://schemas.microsoft.com/office/powerpoint/2018/8/main">
  <p188:cm id="{BFC4D560-EAEE-4084-8AAE-A83E76CAB250}" authorId="{1E56C6C8-6B7E-FF0D-890D-16BFF118C435}" status="resolved" created="2026-01-12T22:42:58.725" complete="100000">
    <pc:sldMkLst xmlns:pc="http://schemas.microsoft.com/office/powerpoint/2013/main/command">
      <pc:docMk/>
      <pc:sldMk cId="241953993" sldId="2147478848"/>
    </pc:sldMkLst>
    <p188:txBody>
      <a:bodyPr/>
      <a:lstStyle/>
      <a:p>
        <a:r>
          <a:rPr lang="en-US"/>
          <a:t>Details in Notes Page</a:t>
        </a:r>
      </a:p>
    </p188:txBody>
  </p188:cm>
</p188: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B92F99-D7EF-4748-813C-4382E5E14157}" type="doc">
      <dgm:prSet loTypeId="urn:microsoft.com/office/officeart/2005/8/layout/hChevron3" loCatId="process" qsTypeId="urn:microsoft.com/office/officeart/2005/8/quickstyle/simple1" qsCatId="simple" csTypeId="urn:microsoft.com/office/officeart/2005/8/colors/colorful1" csCatId="colorful" phldr="1"/>
      <dgm:spPr/>
      <dgm:t>
        <a:bodyPr/>
        <a:lstStyle/>
        <a:p>
          <a:endParaRPr lang="en-US"/>
        </a:p>
      </dgm:t>
    </dgm:pt>
    <dgm:pt modelId="{F2357A22-9595-4F46-A973-D3A91076574F}">
      <dgm:prSet custT="1"/>
      <dgm:spPr>
        <a:xfrm>
          <a:off x="7843" y="0"/>
          <a:ext cx="5568769" cy="3438144"/>
        </a:xfrm>
        <a:prstGeom prst="homePlate">
          <a:avLst>
            <a:gd name="adj" fmla="val 25000"/>
          </a:avLst>
        </a:prstGeom>
        <a:solidFill>
          <a:schemeClr val="accent6">
            <a:lumMod val="90000"/>
          </a:schemeClr>
        </a:solidFill>
        <a:ln w="12700" cap="flat" cmpd="sng" algn="ctr">
          <a:solidFill>
            <a:schemeClr val="accent6"/>
          </a:solidFill>
          <a:prstDash val="solid"/>
          <a:miter lim="800000"/>
        </a:ln>
        <a:effectLst/>
      </dgm:spPr>
      <dgm:t>
        <a:bodyPr/>
        <a:lstStyle/>
        <a:p>
          <a:pPr>
            <a:lnSpc>
              <a:spcPct val="100000"/>
            </a:lnSpc>
            <a:spcAft>
              <a:spcPts val="0"/>
            </a:spcAft>
            <a:buNone/>
          </a:pPr>
          <a:r>
            <a:rPr lang="en-US" sz="3600" b="1">
              <a:solidFill>
                <a:schemeClr val="tx2"/>
              </a:solidFill>
              <a:latin typeface="Noto Sans" panose="020B0502040504020204" pitchFamily="34" charset="0"/>
              <a:ea typeface="Noto Sans" panose="020B0502040504020204" pitchFamily="34" charset="0"/>
              <a:cs typeface="Noto Sans" panose="020B0502040504020204" pitchFamily="34" charset="0"/>
            </a:rPr>
            <a:t>80 hours of </a:t>
          </a:r>
        </a:p>
        <a:p>
          <a:pPr>
            <a:lnSpc>
              <a:spcPct val="100000"/>
            </a:lnSpc>
            <a:spcAft>
              <a:spcPts val="0"/>
            </a:spcAft>
            <a:buNone/>
          </a:pPr>
          <a:r>
            <a:rPr lang="en-US" sz="3600" b="1">
              <a:solidFill>
                <a:schemeClr val="tx2"/>
              </a:solidFill>
              <a:latin typeface="Noto Sans" panose="020B0502040504020204" pitchFamily="34" charset="0"/>
              <a:ea typeface="Noto Sans" panose="020B0502040504020204" pitchFamily="34" charset="0"/>
              <a:cs typeface="Noto Sans" panose="020B0502040504020204" pitchFamily="34" charset="0"/>
            </a:rPr>
            <a:t>work activities required </a:t>
          </a:r>
        </a:p>
        <a:p>
          <a:pPr>
            <a:lnSpc>
              <a:spcPct val="100000"/>
            </a:lnSpc>
            <a:spcAft>
              <a:spcPts val="0"/>
            </a:spcAft>
            <a:buNone/>
          </a:pPr>
          <a:r>
            <a:rPr lang="en-US" sz="3600" b="1">
              <a:solidFill>
                <a:schemeClr val="tx2"/>
              </a:solidFill>
              <a:latin typeface="Noto Sans" panose="020B0502040504020204" pitchFamily="34" charset="0"/>
              <a:ea typeface="Noto Sans" panose="020B0502040504020204" pitchFamily="34" charset="0"/>
              <a:cs typeface="Noto Sans" panose="020B0502040504020204" pitchFamily="34" charset="0"/>
            </a:rPr>
            <a:t>per month.</a:t>
          </a:r>
        </a:p>
      </dgm:t>
    </dgm:pt>
    <dgm:pt modelId="{201DE6F8-69B2-4B28-AC2E-952652F1538C}" type="parTrans" cxnId="{8140F365-BB53-42B1-B2B1-035CC376D1B8}">
      <dgm:prSet/>
      <dgm:spPr/>
      <dgm:t>
        <a:bodyPr/>
        <a:lstStyle/>
        <a:p>
          <a:endParaRPr lang="en-US"/>
        </a:p>
      </dgm:t>
    </dgm:pt>
    <dgm:pt modelId="{36266B36-BD4E-4D4C-A513-D36285E180D8}" type="sibTrans" cxnId="{8140F365-BB53-42B1-B2B1-035CC376D1B8}">
      <dgm:prSet/>
      <dgm:spPr/>
      <dgm:t>
        <a:bodyPr/>
        <a:lstStyle/>
        <a:p>
          <a:endParaRPr lang="en-US"/>
        </a:p>
      </dgm:t>
    </dgm:pt>
    <dgm:pt modelId="{AEC496E4-EF83-485E-8397-8D8546E28493}">
      <dgm:prSet/>
      <dgm:spPr>
        <a:xfrm>
          <a:off x="4462859" y="0"/>
          <a:ext cx="5568769" cy="3438144"/>
        </a:xfrm>
        <a:prstGeom prst="chevron">
          <a:avLst>
            <a:gd name="adj" fmla="val 25000"/>
          </a:avLst>
        </a:prstGeom>
        <a:solidFill>
          <a:schemeClr val="accent1">
            <a:lumMod val="20000"/>
            <a:lumOff val="80000"/>
          </a:scheme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b="1">
              <a:solidFill>
                <a:schemeClr val="tx2"/>
              </a:solidFill>
              <a:latin typeface="Noto Sans" panose="020B0502040504020204" pitchFamily="34" charset="0"/>
              <a:ea typeface="Noto Sans" panose="020B0502040504020204" pitchFamily="34" charset="0"/>
              <a:cs typeface="Noto Sans" panose="020B0502040504020204" pitchFamily="34" charset="0"/>
            </a:rPr>
            <a:t>Requirement can be met by one or a combination of activities:</a:t>
          </a:r>
        </a:p>
      </dgm:t>
    </dgm:pt>
    <dgm:pt modelId="{FFD31031-43E0-4229-9654-D7E0BC269D1B}" type="parTrans" cxnId="{43198AEF-2E54-4BDF-B061-C68BC3C1713A}">
      <dgm:prSet/>
      <dgm:spPr/>
      <dgm:t>
        <a:bodyPr/>
        <a:lstStyle/>
        <a:p>
          <a:endParaRPr lang="en-US"/>
        </a:p>
      </dgm:t>
    </dgm:pt>
    <dgm:pt modelId="{3BBEB635-2A23-47B1-84B9-2D0511C9A5C6}" type="sibTrans" cxnId="{43198AEF-2E54-4BDF-B061-C68BC3C1713A}">
      <dgm:prSet/>
      <dgm:spPr/>
      <dgm:t>
        <a:bodyPr/>
        <a:lstStyle/>
        <a:p>
          <a:endParaRPr lang="en-US"/>
        </a:p>
      </dgm:t>
    </dgm:pt>
    <dgm:pt modelId="{F7EDA921-B06B-48BB-A73D-8CDE6CBE3D8E}">
      <dgm:prSet/>
      <dgm:spPr>
        <a:xfrm>
          <a:off x="4462859" y="0"/>
          <a:ext cx="5568769" cy="3438144"/>
        </a:xfrm>
        <a:prstGeom prst="chevron">
          <a:avLst>
            <a:gd name="adj" fmla="val 25000"/>
          </a:avLst>
        </a:prstGeom>
        <a:solidFill>
          <a:schemeClr val="accent1">
            <a:lumMod val="20000"/>
            <a:lumOff val="80000"/>
          </a:schemeClr>
        </a:solidFill>
        <a:ln w="12700" cap="flat" cmpd="sng" algn="ctr">
          <a:solidFill>
            <a:sysClr val="window" lastClr="FFFFFF">
              <a:hueOff val="0"/>
              <a:satOff val="0"/>
              <a:lumOff val="0"/>
              <a:alphaOff val="0"/>
            </a:sysClr>
          </a:solidFill>
          <a:prstDash val="solid"/>
          <a:miter lim="800000"/>
        </a:ln>
        <a:effectLst/>
      </dgm:spPr>
      <dgm:t>
        <a:bodyPr/>
        <a:lstStyle/>
        <a:p>
          <a:pPr>
            <a:buChar char="•"/>
          </a:pPr>
          <a:r>
            <a:rPr lang="en-US">
              <a:solidFill>
                <a:schemeClr val="tx2"/>
              </a:solidFill>
              <a:latin typeface="Noto Sans" panose="020B0502040504020204" pitchFamily="34" charset="0"/>
              <a:ea typeface="Noto Sans" panose="020B0502040504020204" pitchFamily="34" charset="0"/>
              <a:cs typeface="Noto Sans" panose="020B0502040504020204" pitchFamily="34" charset="0"/>
            </a:rPr>
            <a:t>Working</a:t>
          </a:r>
        </a:p>
      </dgm:t>
    </dgm:pt>
    <dgm:pt modelId="{E7A62AC4-C263-48C1-AE3A-13AAE983C039}" type="parTrans" cxnId="{73742C55-FC97-4DEC-9665-058C03E0A0DF}">
      <dgm:prSet/>
      <dgm:spPr/>
      <dgm:t>
        <a:bodyPr/>
        <a:lstStyle/>
        <a:p>
          <a:endParaRPr lang="en-US"/>
        </a:p>
      </dgm:t>
    </dgm:pt>
    <dgm:pt modelId="{C57FE846-277D-4E9A-BFA5-72CD3E67C7BD}" type="sibTrans" cxnId="{73742C55-FC97-4DEC-9665-058C03E0A0DF}">
      <dgm:prSet/>
      <dgm:spPr/>
      <dgm:t>
        <a:bodyPr/>
        <a:lstStyle/>
        <a:p>
          <a:endParaRPr lang="en-US"/>
        </a:p>
      </dgm:t>
    </dgm:pt>
    <dgm:pt modelId="{A225F6D9-06C0-4281-95D8-FA97A1580D11}">
      <dgm:prSet/>
      <dgm:spPr>
        <a:xfrm>
          <a:off x="4462859" y="0"/>
          <a:ext cx="5568769" cy="3438144"/>
        </a:xfrm>
        <a:prstGeom prst="chevron">
          <a:avLst>
            <a:gd name="adj" fmla="val 25000"/>
          </a:avLst>
        </a:prstGeom>
        <a:solidFill>
          <a:schemeClr val="accent1">
            <a:lumMod val="20000"/>
            <a:lumOff val="80000"/>
          </a:schemeClr>
        </a:solidFill>
        <a:ln w="12700" cap="flat" cmpd="sng" algn="ctr">
          <a:solidFill>
            <a:sysClr val="window" lastClr="FFFFFF">
              <a:hueOff val="0"/>
              <a:satOff val="0"/>
              <a:lumOff val="0"/>
              <a:alphaOff val="0"/>
            </a:sysClr>
          </a:solidFill>
          <a:prstDash val="solid"/>
          <a:miter lim="800000"/>
        </a:ln>
        <a:effectLst/>
      </dgm:spPr>
      <dgm:t>
        <a:bodyPr/>
        <a:lstStyle/>
        <a:p>
          <a:pPr>
            <a:buChar char="•"/>
          </a:pPr>
          <a:r>
            <a:rPr lang="en-US">
              <a:solidFill>
                <a:schemeClr val="tx2"/>
              </a:solidFill>
              <a:latin typeface="Noto Sans" panose="020B0502040504020204" pitchFamily="34" charset="0"/>
              <a:ea typeface="Noto Sans" panose="020B0502040504020204" pitchFamily="34" charset="0"/>
              <a:cs typeface="Noto Sans" panose="020B0502040504020204" pitchFamily="34" charset="0"/>
            </a:rPr>
            <a:t>Volunteering</a:t>
          </a:r>
        </a:p>
      </dgm:t>
    </dgm:pt>
    <dgm:pt modelId="{B63B0EFE-01E1-419F-A8DB-C708D10D46AC}" type="parTrans" cxnId="{5438BEDF-F493-4C13-9F6D-7502926A4257}">
      <dgm:prSet/>
      <dgm:spPr/>
      <dgm:t>
        <a:bodyPr/>
        <a:lstStyle/>
        <a:p>
          <a:endParaRPr lang="en-US"/>
        </a:p>
      </dgm:t>
    </dgm:pt>
    <dgm:pt modelId="{48717F6A-1168-4DA3-9D1B-647381CC4510}" type="sibTrans" cxnId="{5438BEDF-F493-4C13-9F6D-7502926A4257}">
      <dgm:prSet/>
      <dgm:spPr/>
      <dgm:t>
        <a:bodyPr/>
        <a:lstStyle/>
        <a:p>
          <a:endParaRPr lang="en-US"/>
        </a:p>
      </dgm:t>
    </dgm:pt>
    <dgm:pt modelId="{5A2BA7A4-6015-495B-96B9-0245D2949B43}">
      <dgm:prSet/>
      <dgm:spPr>
        <a:xfrm>
          <a:off x="4462859" y="0"/>
          <a:ext cx="5568769" cy="3438144"/>
        </a:xfrm>
        <a:prstGeom prst="chevron">
          <a:avLst>
            <a:gd name="adj" fmla="val 25000"/>
          </a:avLst>
        </a:prstGeom>
        <a:solidFill>
          <a:schemeClr val="accent1">
            <a:lumMod val="20000"/>
            <a:lumOff val="80000"/>
          </a:schemeClr>
        </a:solidFill>
        <a:ln w="12700" cap="flat" cmpd="sng" algn="ctr">
          <a:solidFill>
            <a:sysClr val="window" lastClr="FFFFFF">
              <a:hueOff val="0"/>
              <a:satOff val="0"/>
              <a:lumOff val="0"/>
              <a:alphaOff val="0"/>
            </a:sysClr>
          </a:solidFill>
          <a:prstDash val="solid"/>
          <a:miter lim="800000"/>
        </a:ln>
        <a:effectLst/>
      </dgm:spPr>
      <dgm:t>
        <a:bodyPr/>
        <a:lstStyle/>
        <a:p>
          <a:pPr>
            <a:buChar char="•"/>
          </a:pPr>
          <a:r>
            <a:rPr lang="en-US">
              <a:solidFill>
                <a:schemeClr val="tx2"/>
              </a:solidFill>
              <a:latin typeface="Noto Sans" panose="020B0502040504020204" pitchFamily="34" charset="0"/>
              <a:ea typeface="Noto Sans" panose="020B0502040504020204" pitchFamily="34" charset="0"/>
              <a:cs typeface="Noto Sans" panose="020B0502040504020204" pitchFamily="34" charset="0"/>
            </a:rPr>
            <a:t>Bartering</a:t>
          </a:r>
        </a:p>
      </dgm:t>
    </dgm:pt>
    <dgm:pt modelId="{F9A8BE6F-B2A2-4C5D-9ECE-3E6DE5473CCE}" type="parTrans" cxnId="{E614E374-5685-4FFE-9896-08240F23A2C9}">
      <dgm:prSet/>
      <dgm:spPr/>
      <dgm:t>
        <a:bodyPr/>
        <a:lstStyle/>
        <a:p>
          <a:endParaRPr lang="en-US"/>
        </a:p>
      </dgm:t>
    </dgm:pt>
    <dgm:pt modelId="{C421AAA8-9A25-4769-AFA0-A03BC7B3E3C0}" type="sibTrans" cxnId="{E614E374-5685-4FFE-9896-08240F23A2C9}">
      <dgm:prSet/>
      <dgm:spPr/>
      <dgm:t>
        <a:bodyPr/>
        <a:lstStyle/>
        <a:p>
          <a:endParaRPr lang="en-US"/>
        </a:p>
      </dgm:t>
    </dgm:pt>
    <dgm:pt modelId="{7F8C09EF-23B2-44FB-A43B-ED3BED5F0B0E}">
      <dgm:prSet/>
      <dgm:spPr>
        <a:xfrm>
          <a:off x="4462859" y="0"/>
          <a:ext cx="5568769" cy="3438144"/>
        </a:xfrm>
        <a:prstGeom prst="chevron">
          <a:avLst>
            <a:gd name="adj" fmla="val 25000"/>
          </a:avLst>
        </a:prstGeom>
        <a:solidFill>
          <a:schemeClr val="accent1">
            <a:lumMod val="20000"/>
            <a:lumOff val="80000"/>
          </a:schemeClr>
        </a:solidFill>
        <a:ln w="12700" cap="flat" cmpd="sng" algn="ctr">
          <a:solidFill>
            <a:sysClr val="window" lastClr="FFFFFF">
              <a:hueOff val="0"/>
              <a:satOff val="0"/>
              <a:lumOff val="0"/>
              <a:alphaOff val="0"/>
            </a:sysClr>
          </a:solidFill>
          <a:prstDash val="solid"/>
          <a:miter lim="800000"/>
        </a:ln>
        <a:effectLst/>
      </dgm:spPr>
      <dgm:t>
        <a:bodyPr/>
        <a:lstStyle/>
        <a:p>
          <a:pPr>
            <a:buChar char="•"/>
          </a:pPr>
          <a:r>
            <a:rPr lang="en-US">
              <a:solidFill>
                <a:schemeClr val="tx2"/>
              </a:solidFill>
              <a:latin typeface="Noto Sans" panose="020B0502040504020204" pitchFamily="34" charset="0"/>
              <a:ea typeface="Noto Sans" panose="020B0502040504020204" pitchFamily="34" charset="0"/>
              <a:cs typeface="Noto Sans" panose="020B0502040504020204" pitchFamily="34" charset="0"/>
            </a:rPr>
            <a:t>Participating in an ABAWD case plan developed by </a:t>
          </a:r>
          <a:r>
            <a:rPr lang="en-US" b="0">
              <a:solidFill>
                <a:schemeClr val="tx2"/>
              </a:solidFill>
              <a:latin typeface="Noto Sans" panose="020B0502040504020204" pitchFamily="34" charset="0"/>
              <a:ea typeface="Noto Sans" panose="020B0502040504020204" pitchFamily="34" charset="0"/>
              <a:cs typeface="Noto Sans" panose="020B0502040504020204" pitchFamily="34" charset="0"/>
            </a:rPr>
            <a:t>OED</a:t>
          </a:r>
        </a:p>
      </dgm:t>
    </dgm:pt>
    <dgm:pt modelId="{8F15826D-B140-4753-A570-F34D0560F22D}" type="parTrans" cxnId="{2DB57FAF-7859-4BF9-A9EC-D3233740BE95}">
      <dgm:prSet/>
      <dgm:spPr/>
      <dgm:t>
        <a:bodyPr/>
        <a:lstStyle/>
        <a:p>
          <a:endParaRPr lang="en-US"/>
        </a:p>
      </dgm:t>
    </dgm:pt>
    <dgm:pt modelId="{E739C492-1023-458C-80C4-2896379AA33F}" type="sibTrans" cxnId="{2DB57FAF-7859-4BF9-A9EC-D3233740BE95}">
      <dgm:prSet/>
      <dgm:spPr/>
      <dgm:t>
        <a:bodyPr/>
        <a:lstStyle/>
        <a:p>
          <a:endParaRPr lang="en-US"/>
        </a:p>
      </dgm:t>
    </dgm:pt>
    <dgm:pt modelId="{6EB91C82-2581-496D-A56C-CB477FC7AD11}" type="pres">
      <dgm:prSet presAssocID="{C8B92F99-D7EF-4748-813C-4382E5E14157}" presName="Name0" presStyleCnt="0">
        <dgm:presLayoutVars>
          <dgm:dir/>
          <dgm:resizeHandles val="exact"/>
        </dgm:presLayoutVars>
      </dgm:prSet>
      <dgm:spPr/>
    </dgm:pt>
    <dgm:pt modelId="{C3B58B67-5C36-4B7E-9450-F6888F904CDB}" type="pres">
      <dgm:prSet presAssocID="{F2357A22-9595-4F46-A973-D3A91076574F}" presName="parAndChTx" presStyleLbl="node1" presStyleIdx="0" presStyleCnt="2" custScaleX="80725">
        <dgm:presLayoutVars>
          <dgm:bulletEnabled val="1"/>
        </dgm:presLayoutVars>
      </dgm:prSet>
      <dgm:spPr/>
    </dgm:pt>
    <dgm:pt modelId="{3DEA1763-FBA6-42CA-AE66-DB3A63A2A8D1}" type="pres">
      <dgm:prSet presAssocID="{36266B36-BD4E-4D4C-A513-D36285E180D8}" presName="parAndChSpace" presStyleCnt="0"/>
      <dgm:spPr/>
    </dgm:pt>
    <dgm:pt modelId="{2709417B-99C3-4EF8-B534-7A22286189C6}" type="pres">
      <dgm:prSet presAssocID="{AEC496E4-EF83-485E-8397-8D8546E28493}" presName="parAndChTx" presStyleLbl="node1" presStyleIdx="1" presStyleCnt="2">
        <dgm:presLayoutVars>
          <dgm:bulletEnabled val="1"/>
        </dgm:presLayoutVars>
      </dgm:prSet>
      <dgm:spPr/>
    </dgm:pt>
  </dgm:ptLst>
  <dgm:cxnLst>
    <dgm:cxn modelId="{5B1F9835-5441-4665-9492-50CF1E9C7806}" type="presOf" srcId="{5A2BA7A4-6015-495B-96B9-0245D2949B43}" destId="{2709417B-99C3-4EF8-B534-7A22286189C6}" srcOrd="0" destOrd="3" presId="urn:microsoft.com/office/officeart/2005/8/layout/hChevron3"/>
    <dgm:cxn modelId="{12A57662-0B0F-4156-A698-EAF95B74294E}" type="presOf" srcId="{A225F6D9-06C0-4281-95D8-FA97A1580D11}" destId="{2709417B-99C3-4EF8-B534-7A22286189C6}" srcOrd="0" destOrd="2" presId="urn:microsoft.com/office/officeart/2005/8/layout/hChevron3"/>
    <dgm:cxn modelId="{8140F365-BB53-42B1-B2B1-035CC376D1B8}" srcId="{C8B92F99-D7EF-4748-813C-4382E5E14157}" destId="{F2357A22-9595-4F46-A973-D3A91076574F}" srcOrd="0" destOrd="0" parTransId="{201DE6F8-69B2-4B28-AC2E-952652F1538C}" sibTransId="{36266B36-BD4E-4D4C-A513-D36285E180D8}"/>
    <dgm:cxn modelId="{5F2FA36E-9CDE-424A-AE6C-E8A8EFB7703A}" type="presOf" srcId="{C8B92F99-D7EF-4748-813C-4382E5E14157}" destId="{6EB91C82-2581-496D-A56C-CB477FC7AD11}" srcOrd="0" destOrd="0" presId="urn:microsoft.com/office/officeart/2005/8/layout/hChevron3"/>
    <dgm:cxn modelId="{6F7DA774-7A74-4868-A379-A48E9FD8060A}" type="presOf" srcId="{AEC496E4-EF83-485E-8397-8D8546E28493}" destId="{2709417B-99C3-4EF8-B534-7A22286189C6}" srcOrd="0" destOrd="0" presId="urn:microsoft.com/office/officeart/2005/8/layout/hChevron3"/>
    <dgm:cxn modelId="{E614E374-5685-4FFE-9896-08240F23A2C9}" srcId="{AEC496E4-EF83-485E-8397-8D8546E28493}" destId="{5A2BA7A4-6015-495B-96B9-0245D2949B43}" srcOrd="2" destOrd="0" parTransId="{F9A8BE6F-B2A2-4C5D-9ECE-3E6DE5473CCE}" sibTransId="{C421AAA8-9A25-4769-AFA0-A03BC7B3E3C0}"/>
    <dgm:cxn modelId="{73742C55-FC97-4DEC-9665-058C03E0A0DF}" srcId="{AEC496E4-EF83-485E-8397-8D8546E28493}" destId="{F7EDA921-B06B-48BB-A73D-8CDE6CBE3D8E}" srcOrd="0" destOrd="0" parTransId="{E7A62AC4-C263-48C1-AE3A-13AAE983C039}" sibTransId="{C57FE846-277D-4E9A-BFA5-72CD3E67C7BD}"/>
    <dgm:cxn modelId="{2DB57FAF-7859-4BF9-A9EC-D3233740BE95}" srcId="{AEC496E4-EF83-485E-8397-8D8546E28493}" destId="{7F8C09EF-23B2-44FB-A43B-ED3BED5F0B0E}" srcOrd="3" destOrd="0" parTransId="{8F15826D-B140-4753-A570-F34D0560F22D}" sibTransId="{E739C492-1023-458C-80C4-2896379AA33F}"/>
    <dgm:cxn modelId="{7452D4BA-9164-435D-8BA5-7C2917ED3CD4}" type="presOf" srcId="{7F8C09EF-23B2-44FB-A43B-ED3BED5F0B0E}" destId="{2709417B-99C3-4EF8-B534-7A22286189C6}" srcOrd="0" destOrd="4" presId="urn:microsoft.com/office/officeart/2005/8/layout/hChevron3"/>
    <dgm:cxn modelId="{6F9C07CE-C727-42DF-8E28-CFE364E985F2}" type="presOf" srcId="{F2357A22-9595-4F46-A973-D3A91076574F}" destId="{C3B58B67-5C36-4B7E-9450-F6888F904CDB}" srcOrd="0" destOrd="0" presId="urn:microsoft.com/office/officeart/2005/8/layout/hChevron3"/>
    <dgm:cxn modelId="{5438BEDF-F493-4C13-9F6D-7502926A4257}" srcId="{AEC496E4-EF83-485E-8397-8D8546E28493}" destId="{A225F6D9-06C0-4281-95D8-FA97A1580D11}" srcOrd="1" destOrd="0" parTransId="{B63B0EFE-01E1-419F-A8DB-C708D10D46AC}" sibTransId="{48717F6A-1168-4DA3-9D1B-647381CC4510}"/>
    <dgm:cxn modelId="{C3FB74E4-4FEC-4225-BED2-4869E559333A}" type="presOf" srcId="{F7EDA921-B06B-48BB-A73D-8CDE6CBE3D8E}" destId="{2709417B-99C3-4EF8-B534-7A22286189C6}" srcOrd="0" destOrd="1" presId="urn:microsoft.com/office/officeart/2005/8/layout/hChevron3"/>
    <dgm:cxn modelId="{43198AEF-2E54-4BDF-B061-C68BC3C1713A}" srcId="{C8B92F99-D7EF-4748-813C-4382E5E14157}" destId="{AEC496E4-EF83-485E-8397-8D8546E28493}" srcOrd="1" destOrd="0" parTransId="{FFD31031-43E0-4229-9654-D7E0BC269D1B}" sibTransId="{3BBEB635-2A23-47B1-84B9-2D0511C9A5C6}"/>
    <dgm:cxn modelId="{9DD3FEE4-7A19-48B2-873F-803FEBBCE4EA}" type="presParOf" srcId="{6EB91C82-2581-496D-A56C-CB477FC7AD11}" destId="{C3B58B67-5C36-4B7E-9450-F6888F904CDB}" srcOrd="0" destOrd="0" presId="urn:microsoft.com/office/officeart/2005/8/layout/hChevron3"/>
    <dgm:cxn modelId="{E508DB78-EE04-41F5-B92B-26F40D95B4BB}" type="presParOf" srcId="{6EB91C82-2581-496D-A56C-CB477FC7AD11}" destId="{3DEA1763-FBA6-42CA-AE66-DB3A63A2A8D1}" srcOrd="1" destOrd="0" presId="urn:microsoft.com/office/officeart/2005/8/layout/hChevron3"/>
    <dgm:cxn modelId="{546B7AA2-20B6-4603-9360-7E492003443C}" type="presParOf" srcId="{6EB91C82-2581-496D-A56C-CB477FC7AD11}" destId="{2709417B-99C3-4EF8-B534-7A22286189C6}" srcOrd="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3494DC-C84C-4259-9F3E-02D72F602077}" type="doc">
      <dgm:prSet loTypeId="urn:microsoft.com/office/officeart/2005/8/layout/vList3" loCatId="list" qsTypeId="urn:microsoft.com/office/officeart/2005/8/quickstyle/simple1" qsCatId="simple" csTypeId="urn:microsoft.com/office/officeart/2005/8/colors/accent1_2" csCatId="accent1" phldr="1"/>
      <dgm:spPr/>
    </dgm:pt>
    <dgm:pt modelId="{6C990CD2-2FFA-43EE-BBF1-05B2DBC1668E}">
      <dgm:prSet phldrT="[Text]" custT="1"/>
      <dgm:spPr>
        <a:solidFill>
          <a:schemeClr val="accent1"/>
        </a:solidFill>
        <a:ln>
          <a:solidFill>
            <a:schemeClr val="accent6"/>
          </a:solidFill>
        </a:ln>
      </dgm:spPr>
      <dgm:t>
        <a:bodyPr/>
        <a:lstStyle/>
        <a:p>
          <a:pPr algn="l"/>
          <a:r>
            <a:rPr lang="en-US" sz="2400">
              <a:solidFill>
                <a:schemeClr val="accent6">
                  <a:lumMod val="10000"/>
                </a:schemeClr>
              </a:solidFill>
            </a:rPr>
            <a:t>Open and read all mail from ODHS </a:t>
          </a:r>
        </a:p>
      </dgm:t>
    </dgm:pt>
    <dgm:pt modelId="{18955B38-7C97-480C-A42C-5A4F3019953D}" type="parTrans" cxnId="{73133313-58E0-44D5-8BF8-443AEEE1AC2C}">
      <dgm:prSet/>
      <dgm:spPr/>
      <dgm:t>
        <a:bodyPr/>
        <a:lstStyle/>
        <a:p>
          <a:endParaRPr lang="en-US"/>
        </a:p>
      </dgm:t>
    </dgm:pt>
    <dgm:pt modelId="{E2FAD81D-BA91-4242-A5E1-3231B970FBE4}" type="sibTrans" cxnId="{73133313-58E0-44D5-8BF8-443AEEE1AC2C}">
      <dgm:prSet/>
      <dgm:spPr/>
      <dgm:t>
        <a:bodyPr/>
        <a:lstStyle/>
        <a:p>
          <a:endParaRPr lang="en-US"/>
        </a:p>
      </dgm:t>
    </dgm:pt>
    <dgm:pt modelId="{00290DE5-8ABD-4B59-8BA5-950909E48169}">
      <dgm:prSet phldrT="[Text]" custT="1"/>
      <dgm:spPr>
        <a:solidFill>
          <a:schemeClr val="tx1"/>
        </a:solidFill>
        <a:ln>
          <a:solidFill>
            <a:schemeClr val="accent6"/>
          </a:solidFill>
        </a:ln>
      </dgm:spPr>
      <dgm:t>
        <a:bodyPr/>
        <a:lstStyle/>
        <a:p>
          <a:pPr algn="l"/>
          <a:r>
            <a:rPr lang="en-US" sz="2400"/>
            <a:t>Respond quickly if ODHS reaches out for information</a:t>
          </a:r>
          <a:endParaRPr lang="en-US" sz="2000"/>
        </a:p>
      </dgm:t>
    </dgm:pt>
    <dgm:pt modelId="{FD97B242-9C4E-448E-88BB-DCC84FE32793}" type="parTrans" cxnId="{020AE9F2-A5ED-4FAB-A2B7-7DC8AE12F4D9}">
      <dgm:prSet/>
      <dgm:spPr/>
      <dgm:t>
        <a:bodyPr/>
        <a:lstStyle/>
        <a:p>
          <a:endParaRPr lang="en-US"/>
        </a:p>
      </dgm:t>
    </dgm:pt>
    <dgm:pt modelId="{5026A0E9-F0D1-4495-96F7-B65FE73A567B}" type="sibTrans" cxnId="{020AE9F2-A5ED-4FAB-A2B7-7DC8AE12F4D9}">
      <dgm:prSet/>
      <dgm:spPr/>
      <dgm:t>
        <a:bodyPr/>
        <a:lstStyle/>
        <a:p>
          <a:endParaRPr lang="en-US"/>
        </a:p>
      </dgm:t>
    </dgm:pt>
    <dgm:pt modelId="{1DC23176-D298-4BC1-818A-0878FE0FC95A}">
      <dgm:prSet phldrT="[Text]" custT="1"/>
      <dgm:spPr>
        <a:solidFill>
          <a:schemeClr val="accent1"/>
        </a:solidFill>
        <a:ln>
          <a:solidFill>
            <a:schemeClr val="accent6"/>
          </a:solidFill>
        </a:ln>
      </dgm:spPr>
      <dgm:t>
        <a:bodyPr/>
        <a:lstStyle/>
        <a:p>
          <a:pPr algn="l"/>
          <a:r>
            <a:rPr lang="en-US" sz="2400">
              <a:solidFill>
                <a:schemeClr val="accent6">
                  <a:lumMod val="10000"/>
                </a:schemeClr>
              </a:solidFill>
            </a:rPr>
            <a:t>Visit </a:t>
          </a:r>
          <a:r>
            <a:rPr lang="en-US" sz="2400" b="1">
              <a:solidFill>
                <a:schemeClr val="accent6">
                  <a:lumMod val="10000"/>
                </a:schemeClr>
              </a:solidFill>
            </a:rPr>
            <a:t>benefits.oregon.gov</a:t>
          </a:r>
          <a:r>
            <a:rPr lang="en-US" sz="2400">
              <a:solidFill>
                <a:schemeClr val="accent6">
                  <a:lumMod val="10000"/>
                </a:schemeClr>
              </a:solidFill>
            </a:rPr>
            <a:t> </a:t>
          </a:r>
          <a:r>
            <a:rPr lang="en-US" sz="2000">
              <a:solidFill>
                <a:schemeClr val="accent6">
                  <a:lumMod val="10000"/>
                </a:schemeClr>
              </a:solidFill>
            </a:rPr>
            <a:t>for ways to connect with ODHS in person, by phone or online through the ONE Eligibility system</a:t>
          </a:r>
        </a:p>
      </dgm:t>
    </dgm:pt>
    <dgm:pt modelId="{4EEBBDA7-F571-47D6-A4AE-F538BAFB4008}" type="parTrans" cxnId="{E71634CA-61CF-4839-9E9C-2A4D8E64D4D2}">
      <dgm:prSet/>
      <dgm:spPr/>
      <dgm:t>
        <a:bodyPr/>
        <a:lstStyle/>
        <a:p>
          <a:endParaRPr lang="en-US"/>
        </a:p>
      </dgm:t>
    </dgm:pt>
    <dgm:pt modelId="{72807249-5E10-4CD5-ABD2-9381CB57D4B5}" type="sibTrans" cxnId="{E71634CA-61CF-4839-9E9C-2A4D8E64D4D2}">
      <dgm:prSet/>
      <dgm:spPr/>
      <dgm:t>
        <a:bodyPr/>
        <a:lstStyle/>
        <a:p>
          <a:endParaRPr lang="en-US"/>
        </a:p>
      </dgm:t>
    </dgm:pt>
    <dgm:pt modelId="{4435395E-86AD-45DA-B335-BE121BEC4E36}">
      <dgm:prSet/>
      <dgm:spPr>
        <a:solidFill>
          <a:schemeClr val="tx1"/>
        </a:solidFill>
        <a:ln>
          <a:solidFill>
            <a:schemeClr val="accent6"/>
          </a:solidFill>
        </a:ln>
      </dgm:spPr>
      <dgm:t>
        <a:bodyPr/>
        <a:lstStyle/>
        <a:p>
          <a:endParaRPr lang="en-US"/>
        </a:p>
      </dgm:t>
    </dgm:pt>
    <dgm:pt modelId="{61683BDB-08AC-4629-9B7A-34E2F88177EA}" type="parTrans" cxnId="{659ADA70-AB57-4F06-88BD-D0BE93FC87BC}">
      <dgm:prSet/>
      <dgm:spPr/>
      <dgm:t>
        <a:bodyPr/>
        <a:lstStyle/>
        <a:p>
          <a:endParaRPr lang="en-US"/>
        </a:p>
      </dgm:t>
    </dgm:pt>
    <dgm:pt modelId="{6830E62F-265D-4C5D-B619-7D11940E6178}" type="sibTrans" cxnId="{659ADA70-AB57-4F06-88BD-D0BE93FC87BC}">
      <dgm:prSet/>
      <dgm:spPr/>
      <dgm:t>
        <a:bodyPr/>
        <a:lstStyle/>
        <a:p>
          <a:endParaRPr lang="en-US"/>
        </a:p>
      </dgm:t>
    </dgm:pt>
    <dgm:pt modelId="{CA96D41B-2014-4828-99E0-7CF47C8BA66B}" type="pres">
      <dgm:prSet presAssocID="{A03494DC-C84C-4259-9F3E-02D72F602077}" presName="linearFlow" presStyleCnt="0">
        <dgm:presLayoutVars>
          <dgm:dir/>
          <dgm:resizeHandles val="exact"/>
        </dgm:presLayoutVars>
      </dgm:prSet>
      <dgm:spPr/>
    </dgm:pt>
    <dgm:pt modelId="{B0022646-0664-4B42-B1DB-9E595193BEA6}" type="pres">
      <dgm:prSet presAssocID="{4435395E-86AD-45DA-B335-BE121BEC4E36}" presName="composite" presStyleCnt="0"/>
      <dgm:spPr/>
    </dgm:pt>
    <dgm:pt modelId="{6F8FA9E4-27FC-494C-9882-E4761DA158F2}" type="pres">
      <dgm:prSet presAssocID="{4435395E-86AD-45DA-B335-BE121BEC4E36}" presName="imgShp" presStyleLbl="fgImgPlace1" presStyleIdx="0" presStyleCnt="4" custLinFactNeighborY="-8701"/>
      <dgm:spPr>
        <a:solidFill>
          <a:schemeClr val="accent6"/>
        </a:solidFill>
      </dgm:spPr>
    </dgm:pt>
    <dgm:pt modelId="{88840FFC-1AF3-4005-B824-69E96548A5F6}" type="pres">
      <dgm:prSet presAssocID="{4435395E-86AD-45DA-B335-BE121BEC4E36}" presName="txShp" presStyleLbl="node1" presStyleIdx="0" presStyleCnt="4">
        <dgm:presLayoutVars>
          <dgm:bulletEnabled val="1"/>
        </dgm:presLayoutVars>
      </dgm:prSet>
      <dgm:spPr/>
    </dgm:pt>
    <dgm:pt modelId="{447EAE46-292C-482B-8F73-DF72AA9002E8}" type="pres">
      <dgm:prSet presAssocID="{6830E62F-265D-4C5D-B619-7D11940E6178}" presName="spacing" presStyleCnt="0"/>
      <dgm:spPr/>
    </dgm:pt>
    <dgm:pt modelId="{09ACA21B-BC50-4408-9DCF-84C26E6D36EA}" type="pres">
      <dgm:prSet presAssocID="{6C990CD2-2FFA-43EE-BBF1-05B2DBC1668E}" presName="composite" presStyleCnt="0"/>
      <dgm:spPr/>
    </dgm:pt>
    <dgm:pt modelId="{A87B5793-427D-4532-A569-0F72F848AF73}" type="pres">
      <dgm:prSet presAssocID="{6C990CD2-2FFA-43EE-BBF1-05B2DBC1668E}" presName="imgShp" presStyleLbl="fgImgPlace1" presStyleIdx="1" presStyleCnt="4" custLinFactNeighborY="-8701"/>
      <dgm:spPr>
        <a:solidFill>
          <a:schemeClr val="accent6"/>
        </a:solidFill>
      </dgm:spPr>
    </dgm:pt>
    <dgm:pt modelId="{ECEA2D62-8D34-479B-AFB7-04512BBDEBCB}" type="pres">
      <dgm:prSet presAssocID="{6C990CD2-2FFA-43EE-BBF1-05B2DBC1668E}" presName="txShp" presStyleLbl="node1" presStyleIdx="1" presStyleCnt="4">
        <dgm:presLayoutVars>
          <dgm:bulletEnabled val="1"/>
        </dgm:presLayoutVars>
      </dgm:prSet>
      <dgm:spPr/>
    </dgm:pt>
    <dgm:pt modelId="{F22BB685-DCF9-4435-AECF-C4E60D1096F6}" type="pres">
      <dgm:prSet presAssocID="{E2FAD81D-BA91-4242-A5E1-3231B970FBE4}" presName="spacing" presStyleCnt="0"/>
      <dgm:spPr/>
    </dgm:pt>
    <dgm:pt modelId="{18CAFE9E-3F17-4923-A731-58348E9A290C}" type="pres">
      <dgm:prSet presAssocID="{00290DE5-8ABD-4B59-8BA5-950909E48169}" presName="composite" presStyleCnt="0"/>
      <dgm:spPr/>
    </dgm:pt>
    <dgm:pt modelId="{2C071D47-76A4-4651-AC7A-6C1567F0F47F}" type="pres">
      <dgm:prSet presAssocID="{00290DE5-8ABD-4B59-8BA5-950909E48169}" presName="imgShp" presStyleLbl="fgImgPlace1" presStyleIdx="2" presStyleCnt="4" custLinFactNeighborY="-8701"/>
      <dgm:spPr>
        <a:solidFill>
          <a:schemeClr val="accent6"/>
        </a:solidFill>
      </dgm:spPr>
    </dgm:pt>
    <dgm:pt modelId="{E593EFC9-5BA1-460F-9644-0C7805626BD0}" type="pres">
      <dgm:prSet presAssocID="{00290DE5-8ABD-4B59-8BA5-950909E48169}" presName="txShp" presStyleLbl="node1" presStyleIdx="2" presStyleCnt="4">
        <dgm:presLayoutVars>
          <dgm:bulletEnabled val="1"/>
        </dgm:presLayoutVars>
      </dgm:prSet>
      <dgm:spPr/>
    </dgm:pt>
    <dgm:pt modelId="{06DB7C94-3B31-4815-9F41-9C402B0CD8E9}" type="pres">
      <dgm:prSet presAssocID="{5026A0E9-F0D1-4495-96F7-B65FE73A567B}" presName="spacing" presStyleCnt="0"/>
      <dgm:spPr/>
    </dgm:pt>
    <dgm:pt modelId="{A0C48A79-3953-42B4-BC63-430115307CD1}" type="pres">
      <dgm:prSet presAssocID="{1DC23176-D298-4BC1-818A-0878FE0FC95A}" presName="composite" presStyleCnt="0"/>
      <dgm:spPr/>
    </dgm:pt>
    <dgm:pt modelId="{58256CBB-85D8-4A30-9ADA-C4B560EE321C}" type="pres">
      <dgm:prSet presAssocID="{1DC23176-D298-4BC1-818A-0878FE0FC95A}" presName="imgShp" presStyleLbl="fgImgPlace1" presStyleIdx="3" presStyleCnt="4" custLinFactNeighborY="-8701"/>
      <dgm:spPr>
        <a:solidFill>
          <a:schemeClr val="accent6"/>
        </a:solidFill>
      </dgm:spPr>
    </dgm:pt>
    <dgm:pt modelId="{CDAFD47D-4D3A-46D9-ADC9-96C794C070DC}" type="pres">
      <dgm:prSet presAssocID="{1DC23176-D298-4BC1-818A-0878FE0FC95A}" presName="txShp" presStyleLbl="node1" presStyleIdx="3" presStyleCnt="4">
        <dgm:presLayoutVars>
          <dgm:bulletEnabled val="1"/>
        </dgm:presLayoutVars>
      </dgm:prSet>
      <dgm:spPr/>
    </dgm:pt>
  </dgm:ptLst>
  <dgm:cxnLst>
    <dgm:cxn modelId="{73133313-58E0-44D5-8BF8-443AEEE1AC2C}" srcId="{A03494DC-C84C-4259-9F3E-02D72F602077}" destId="{6C990CD2-2FFA-43EE-BBF1-05B2DBC1668E}" srcOrd="1" destOrd="0" parTransId="{18955B38-7C97-480C-A42C-5A4F3019953D}" sibTransId="{E2FAD81D-BA91-4242-A5E1-3231B970FBE4}"/>
    <dgm:cxn modelId="{59843116-58C9-492E-8AA1-36C0D8657A1D}" type="presOf" srcId="{00290DE5-8ABD-4B59-8BA5-950909E48169}" destId="{E593EFC9-5BA1-460F-9644-0C7805626BD0}" srcOrd="0" destOrd="0" presId="urn:microsoft.com/office/officeart/2005/8/layout/vList3"/>
    <dgm:cxn modelId="{659ADA70-AB57-4F06-88BD-D0BE93FC87BC}" srcId="{A03494DC-C84C-4259-9F3E-02D72F602077}" destId="{4435395E-86AD-45DA-B335-BE121BEC4E36}" srcOrd="0" destOrd="0" parTransId="{61683BDB-08AC-4629-9B7A-34E2F88177EA}" sibTransId="{6830E62F-265D-4C5D-B619-7D11940E6178}"/>
    <dgm:cxn modelId="{98FAE487-A9EA-47DF-8E89-008D9D1ABB3B}" type="presOf" srcId="{6C990CD2-2FFA-43EE-BBF1-05B2DBC1668E}" destId="{ECEA2D62-8D34-479B-AFB7-04512BBDEBCB}" srcOrd="0" destOrd="0" presId="urn:microsoft.com/office/officeart/2005/8/layout/vList3"/>
    <dgm:cxn modelId="{F0D0798E-5782-4DE5-B1E8-C8DD3F888BC3}" type="presOf" srcId="{A03494DC-C84C-4259-9F3E-02D72F602077}" destId="{CA96D41B-2014-4828-99E0-7CF47C8BA66B}" srcOrd="0" destOrd="0" presId="urn:microsoft.com/office/officeart/2005/8/layout/vList3"/>
    <dgm:cxn modelId="{E71634CA-61CF-4839-9E9C-2A4D8E64D4D2}" srcId="{A03494DC-C84C-4259-9F3E-02D72F602077}" destId="{1DC23176-D298-4BC1-818A-0878FE0FC95A}" srcOrd="3" destOrd="0" parTransId="{4EEBBDA7-F571-47D6-A4AE-F538BAFB4008}" sibTransId="{72807249-5E10-4CD5-ABD2-9381CB57D4B5}"/>
    <dgm:cxn modelId="{20C867E7-32DF-4EB2-B779-DA601663030E}" type="presOf" srcId="{1DC23176-D298-4BC1-818A-0878FE0FC95A}" destId="{CDAFD47D-4D3A-46D9-ADC9-96C794C070DC}" srcOrd="0" destOrd="0" presId="urn:microsoft.com/office/officeart/2005/8/layout/vList3"/>
    <dgm:cxn modelId="{020AE9F2-A5ED-4FAB-A2B7-7DC8AE12F4D9}" srcId="{A03494DC-C84C-4259-9F3E-02D72F602077}" destId="{00290DE5-8ABD-4B59-8BA5-950909E48169}" srcOrd="2" destOrd="0" parTransId="{FD97B242-9C4E-448E-88BB-DCC84FE32793}" sibTransId="{5026A0E9-F0D1-4495-96F7-B65FE73A567B}"/>
    <dgm:cxn modelId="{230A68FC-0536-494A-A179-4E3A7D3587AA}" type="presOf" srcId="{4435395E-86AD-45DA-B335-BE121BEC4E36}" destId="{88840FFC-1AF3-4005-B824-69E96548A5F6}" srcOrd="0" destOrd="0" presId="urn:microsoft.com/office/officeart/2005/8/layout/vList3"/>
    <dgm:cxn modelId="{A6DFEE4A-8EDC-40F2-B8C2-9CBBB1F29A39}" type="presParOf" srcId="{CA96D41B-2014-4828-99E0-7CF47C8BA66B}" destId="{B0022646-0664-4B42-B1DB-9E595193BEA6}" srcOrd="0" destOrd="0" presId="urn:microsoft.com/office/officeart/2005/8/layout/vList3"/>
    <dgm:cxn modelId="{F59A2F87-05B0-4AEB-9399-E150DBE22BB7}" type="presParOf" srcId="{B0022646-0664-4B42-B1DB-9E595193BEA6}" destId="{6F8FA9E4-27FC-494C-9882-E4761DA158F2}" srcOrd="0" destOrd="0" presId="urn:microsoft.com/office/officeart/2005/8/layout/vList3"/>
    <dgm:cxn modelId="{36D74E47-4D2D-4D64-AF83-B71F3EED1E44}" type="presParOf" srcId="{B0022646-0664-4B42-B1DB-9E595193BEA6}" destId="{88840FFC-1AF3-4005-B824-69E96548A5F6}" srcOrd="1" destOrd="0" presId="urn:microsoft.com/office/officeart/2005/8/layout/vList3"/>
    <dgm:cxn modelId="{42F63B42-2B5E-4EE6-901E-5CCB3E08BA19}" type="presParOf" srcId="{CA96D41B-2014-4828-99E0-7CF47C8BA66B}" destId="{447EAE46-292C-482B-8F73-DF72AA9002E8}" srcOrd="1" destOrd="0" presId="urn:microsoft.com/office/officeart/2005/8/layout/vList3"/>
    <dgm:cxn modelId="{546106FA-C76D-4278-A5D9-77C55B3FFD19}" type="presParOf" srcId="{CA96D41B-2014-4828-99E0-7CF47C8BA66B}" destId="{09ACA21B-BC50-4408-9DCF-84C26E6D36EA}" srcOrd="2" destOrd="0" presId="urn:microsoft.com/office/officeart/2005/8/layout/vList3"/>
    <dgm:cxn modelId="{50F92582-9193-4CE6-ACBE-6285397CA9DD}" type="presParOf" srcId="{09ACA21B-BC50-4408-9DCF-84C26E6D36EA}" destId="{A87B5793-427D-4532-A569-0F72F848AF73}" srcOrd="0" destOrd="0" presId="urn:microsoft.com/office/officeart/2005/8/layout/vList3"/>
    <dgm:cxn modelId="{7AAE11B9-7287-4D21-9913-69B783785960}" type="presParOf" srcId="{09ACA21B-BC50-4408-9DCF-84C26E6D36EA}" destId="{ECEA2D62-8D34-479B-AFB7-04512BBDEBCB}" srcOrd="1" destOrd="0" presId="urn:microsoft.com/office/officeart/2005/8/layout/vList3"/>
    <dgm:cxn modelId="{A2326F3A-1BF3-4BF5-92AE-0C3E66A333B4}" type="presParOf" srcId="{CA96D41B-2014-4828-99E0-7CF47C8BA66B}" destId="{F22BB685-DCF9-4435-AECF-C4E60D1096F6}" srcOrd="3" destOrd="0" presId="urn:microsoft.com/office/officeart/2005/8/layout/vList3"/>
    <dgm:cxn modelId="{FD3B6113-0583-497C-B975-6248B4FE027B}" type="presParOf" srcId="{CA96D41B-2014-4828-99E0-7CF47C8BA66B}" destId="{18CAFE9E-3F17-4923-A731-58348E9A290C}" srcOrd="4" destOrd="0" presId="urn:microsoft.com/office/officeart/2005/8/layout/vList3"/>
    <dgm:cxn modelId="{375C5D2A-835E-47B9-8FBB-D5DE7866941D}" type="presParOf" srcId="{18CAFE9E-3F17-4923-A731-58348E9A290C}" destId="{2C071D47-76A4-4651-AC7A-6C1567F0F47F}" srcOrd="0" destOrd="0" presId="urn:microsoft.com/office/officeart/2005/8/layout/vList3"/>
    <dgm:cxn modelId="{4DCDD933-7BD9-4603-913D-C256372057F0}" type="presParOf" srcId="{18CAFE9E-3F17-4923-A731-58348E9A290C}" destId="{E593EFC9-5BA1-460F-9644-0C7805626BD0}" srcOrd="1" destOrd="0" presId="urn:microsoft.com/office/officeart/2005/8/layout/vList3"/>
    <dgm:cxn modelId="{8E0B8B8B-5309-428B-BE4A-6271536B7609}" type="presParOf" srcId="{CA96D41B-2014-4828-99E0-7CF47C8BA66B}" destId="{06DB7C94-3B31-4815-9F41-9C402B0CD8E9}" srcOrd="5" destOrd="0" presId="urn:microsoft.com/office/officeart/2005/8/layout/vList3"/>
    <dgm:cxn modelId="{490D3390-522C-442E-9172-83425310BBE1}" type="presParOf" srcId="{CA96D41B-2014-4828-99E0-7CF47C8BA66B}" destId="{A0C48A79-3953-42B4-BC63-430115307CD1}" srcOrd="6" destOrd="0" presId="urn:microsoft.com/office/officeart/2005/8/layout/vList3"/>
    <dgm:cxn modelId="{25D4C4E6-A861-4D22-A8FF-8957019F8565}" type="presParOf" srcId="{A0C48A79-3953-42B4-BC63-430115307CD1}" destId="{58256CBB-85D8-4A30-9ADA-C4B560EE321C}" srcOrd="0" destOrd="0" presId="urn:microsoft.com/office/officeart/2005/8/layout/vList3"/>
    <dgm:cxn modelId="{AF0CEC65-08D7-4D0D-8B1E-4ACC4D4BAF9F}" type="presParOf" srcId="{A0C48A79-3953-42B4-BC63-430115307CD1}" destId="{CDAFD47D-4D3A-46D9-ADC9-96C794C070DC}" srcOrd="1" destOrd="0" presId="urn:microsoft.com/office/officeart/2005/8/layout/vList3"/>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B58B67-5C36-4B7E-9450-F6888F904CDB}">
      <dsp:nvSpPr>
        <dsp:cNvPr id="0" name=""/>
        <dsp:cNvSpPr/>
      </dsp:nvSpPr>
      <dsp:spPr>
        <a:xfrm>
          <a:off x="890" y="0"/>
          <a:ext cx="5041484" cy="3438144"/>
        </a:xfrm>
        <a:prstGeom prst="homePlate">
          <a:avLst>
            <a:gd name="adj" fmla="val 25000"/>
          </a:avLst>
        </a:prstGeom>
        <a:solidFill>
          <a:schemeClr val="accent6">
            <a:lumMod val="90000"/>
          </a:schemeClr>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319" tIns="91440" rIns="881275" bIns="91440" numCol="1" spcCol="1270" anchor="ctr" anchorCtr="0">
          <a:noAutofit/>
        </a:bodyPr>
        <a:lstStyle/>
        <a:p>
          <a:pPr marL="0" lvl="0" indent="0" algn="ctr" defTabSz="1600200">
            <a:lnSpc>
              <a:spcPct val="100000"/>
            </a:lnSpc>
            <a:spcBef>
              <a:spcPct val="0"/>
            </a:spcBef>
            <a:spcAft>
              <a:spcPts val="0"/>
            </a:spcAft>
            <a:buNone/>
          </a:pPr>
          <a:r>
            <a:rPr lang="en-US" sz="3600" b="1" kern="1200">
              <a:solidFill>
                <a:schemeClr val="tx2"/>
              </a:solidFill>
              <a:latin typeface="Noto Sans" panose="020B0502040504020204" pitchFamily="34" charset="0"/>
              <a:ea typeface="Noto Sans" panose="020B0502040504020204" pitchFamily="34" charset="0"/>
              <a:cs typeface="Noto Sans" panose="020B0502040504020204" pitchFamily="34" charset="0"/>
            </a:rPr>
            <a:t>80 hours of </a:t>
          </a:r>
        </a:p>
        <a:p>
          <a:pPr marL="0" lvl="0" indent="0" algn="ctr" defTabSz="1600200">
            <a:lnSpc>
              <a:spcPct val="100000"/>
            </a:lnSpc>
            <a:spcBef>
              <a:spcPct val="0"/>
            </a:spcBef>
            <a:spcAft>
              <a:spcPts val="0"/>
            </a:spcAft>
            <a:buNone/>
          </a:pPr>
          <a:r>
            <a:rPr lang="en-US" sz="3600" b="1" kern="1200">
              <a:solidFill>
                <a:schemeClr val="tx2"/>
              </a:solidFill>
              <a:latin typeface="Noto Sans" panose="020B0502040504020204" pitchFamily="34" charset="0"/>
              <a:ea typeface="Noto Sans" panose="020B0502040504020204" pitchFamily="34" charset="0"/>
              <a:cs typeface="Noto Sans" panose="020B0502040504020204" pitchFamily="34" charset="0"/>
            </a:rPr>
            <a:t>work activities required </a:t>
          </a:r>
        </a:p>
        <a:p>
          <a:pPr marL="0" lvl="0" indent="0" algn="ctr" defTabSz="1600200">
            <a:lnSpc>
              <a:spcPct val="100000"/>
            </a:lnSpc>
            <a:spcBef>
              <a:spcPct val="0"/>
            </a:spcBef>
            <a:spcAft>
              <a:spcPts val="0"/>
            </a:spcAft>
            <a:buNone/>
          </a:pPr>
          <a:r>
            <a:rPr lang="en-US" sz="3600" b="1" kern="1200">
              <a:solidFill>
                <a:schemeClr val="tx2"/>
              </a:solidFill>
              <a:latin typeface="Noto Sans" panose="020B0502040504020204" pitchFamily="34" charset="0"/>
              <a:ea typeface="Noto Sans" panose="020B0502040504020204" pitchFamily="34" charset="0"/>
              <a:cs typeface="Noto Sans" panose="020B0502040504020204" pitchFamily="34" charset="0"/>
            </a:rPr>
            <a:t>per month.</a:t>
          </a:r>
        </a:p>
      </dsp:txBody>
      <dsp:txXfrm>
        <a:off x="890" y="0"/>
        <a:ext cx="4611716" cy="3438144"/>
      </dsp:txXfrm>
    </dsp:sp>
    <dsp:sp modelId="{2709417B-99C3-4EF8-B534-7A22286189C6}">
      <dsp:nvSpPr>
        <dsp:cNvPr id="0" name=""/>
        <dsp:cNvSpPr/>
      </dsp:nvSpPr>
      <dsp:spPr>
        <a:xfrm>
          <a:off x="3793323" y="0"/>
          <a:ext cx="6245257" cy="3438144"/>
        </a:xfrm>
        <a:prstGeom prst="chevron">
          <a:avLst>
            <a:gd name="adj" fmla="val 25000"/>
          </a:avLst>
        </a:prstGeom>
        <a:solidFill>
          <a:schemeClr val="accent1">
            <a:lumMod val="20000"/>
            <a:lumOff val="80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319" tIns="66040" rIns="220319" bIns="66040" numCol="1" spcCol="1270" anchor="t" anchorCtr="0">
          <a:noAutofit/>
        </a:bodyPr>
        <a:lstStyle/>
        <a:p>
          <a:pPr marL="0" lvl="0" indent="0" algn="l" defTabSz="1155700">
            <a:lnSpc>
              <a:spcPct val="90000"/>
            </a:lnSpc>
            <a:spcBef>
              <a:spcPct val="0"/>
            </a:spcBef>
            <a:spcAft>
              <a:spcPct val="35000"/>
            </a:spcAft>
            <a:buNone/>
          </a:pPr>
          <a:r>
            <a:rPr lang="en-US" sz="2600" b="1" kern="1200">
              <a:solidFill>
                <a:schemeClr val="tx2"/>
              </a:solidFill>
              <a:latin typeface="Noto Sans" panose="020B0502040504020204" pitchFamily="34" charset="0"/>
              <a:ea typeface="Noto Sans" panose="020B0502040504020204" pitchFamily="34" charset="0"/>
              <a:cs typeface="Noto Sans" panose="020B0502040504020204" pitchFamily="34" charset="0"/>
            </a:rPr>
            <a:t>Requirement can be met by one or a combination of activities:</a:t>
          </a:r>
        </a:p>
        <a:p>
          <a:pPr marL="228600" lvl="1" indent="-228600" algn="l" defTabSz="889000">
            <a:lnSpc>
              <a:spcPct val="90000"/>
            </a:lnSpc>
            <a:spcBef>
              <a:spcPct val="0"/>
            </a:spcBef>
            <a:spcAft>
              <a:spcPct val="15000"/>
            </a:spcAft>
            <a:buChar char="•"/>
          </a:pPr>
          <a:r>
            <a:rPr lang="en-US" sz="2000" kern="1200">
              <a:solidFill>
                <a:schemeClr val="tx2"/>
              </a:solidFill>
              <a:latin typeface="Noto Sans" panose="020B0502040504020204" pitchFamily="34" charset="0"/>
              <a:ea typeface="Noto Sans" panose="020B0502040504020204" pitchFamily="34" charset="0"/>
              <a:cs typeface="Noto Sans" panose="020B0502040504020204" pitchFamily="34" charset="0"/>
            </a:rPr>
            <a:t>Working</a:t>
          </a:r>
        </a:p>
        <a:p>
          <a:pPr marL="228600" lvl="1" indent="-228600" algn="l" defTabSz="889000">
            <a:lnSpc>
              <a:spcPct val="90000"/>
            </a:lnSpc>
            <a:spcBef>
              <a:spcPct val="0"/>
            </a:spcBef>
            <a:spcAft>
              <a:spcPct val="15000"/>
            </a:spcAft>
            <a:buChar char="•"/>
          </a:pPr>
          <a:r>
            <a:rPr lang="en-US" sz="2000" kern="1200">
              <a:solidFill>
                <a:schemeClr val="tx2"/>
              </a:solidFill>
              <a:latin typeface="Noto Sans" panose="020B0502040504020204" pitchFamily="34" charset="0"/>
              <a:ea typeface="Noto Sans" panose="020B0502040504020204" pitchFamily="34" charset="0"/>
              <a:cs typeface="Noto Sans" panose="020B0502040504020204" pitchFamily="34" charset="0"/>
            </a:rPr>
            <a:t>Volunteering</a:t>
          </a:r>
        </a:p>
        <a:p>
          <a:pPr marL="228600" lvl="1" indent="-228600" algn="l" defTabSz="889000">
            <a:lnSpc>
              <a:spcPct val="90000"/>
            </a:lnSpc>
            <a:spcBef>
              <a:spcPct val="0"/>
            </a:spcBef>
            <a:spcAft>
              <a:spcPct val="15000"/>
            </a:spcAft>
            <a:buChar char="•"/>
          </a:pPr>
          <a:r>
            <a:rPr lang="en-US" sz="2000" kern="1200">
              <a:solidFill>
                <a:schemeClr val="tx2"/>
              </a:solidFill>
              <a:latin typeface="Noto Sans" panose="020B0502040504020204" pitchFamily="34" charset="0"/>
              <a:ea typeface="Noto Sans" panose="020B0502040504020204" pitchFamily="34" charset="0"/>
              <a:cs typeface="Noto Sans" panose="020B0502040504020204" pitchFamily="34" charset="0"/>
            </a:rPr>
            <a:t>Bartering</a:t>
          </a:r>
        </a:p>
        <a:p>
          <a:pPr marL="228600" lvl="1" indent="-228600" algn="l" defTabSz="889000">
            <a:lnSpc>
              <a:spcPct val="90000"/>
            </a:lnSpc>
            <a:spcBef>
              <a:spcPct val="0"/>
            </a:spcBef>
            <a:spcAft>
              <a:spcPct val="15000"/>
            </a:spcAft>
            <a:buChar char="•"/>
          </a:pPr>
          <a:r>
            <a:rPr lang="en-US" sz="2000" kern="1200">
              <a:solidFill>
                <a:schemeClr val="tx2"/>
              </a:solidFill>
              <a:latin typeface="Noto Sans" panose="020B0502040504020204" pitchFamily="34" charset="0"/>
              <a:ea typeface="Noto Sans" panose="020B0502040504020204" pitchFamily="34" charset="0"/>
              <a:cs typeface="Noto Sans" panose="020B0502040504020204" pitchFamily="34" charset="0"/>
            </a:rPr>
            <a:t>Participating in an ABAWD case plan developed by </a:t>
          </a:r>
          <a:r>
            <a:rPr lang="en-US" sz="2000" b="0" kern="1200">
              <a:solidFill>
                <a:schemeClr val="tx2"/>
              </a:solidFill>
              <a:latin typeface="Noto Sans" panose="020B0502040504020204" pitchFamily="34" charset="0"/>
              <a:ea typeface="Noto Sans" panose="020B0502040504020204" pitchFamily="34" charset="0"/>
              <a:cs typeface="Noto Sans" panose="020B0502040504020204" pitchFamily="34" charset="0"/>
            </a:rPr>
            <a:t>OED</a:t>
          </a:r>
        </a:p>
      </dsp:txBody>
      <dsp:txXfrm>
        <a:off x="4652859" y="0"/>
        <a:ext cx="4526185" cy="34381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840FFC-1AF3-4005-B824-69E96548A5F6}">
      <dsp:nvSpPr>
        <dsp:cNvPr id="0" name=""/>
        <dsp:cNvSpPr/>
      </dsp:nvSpPr>
      <dsp:spPr>
        <a:xfrm rot="10800000">
          <a:off x="1858890" y="2235"/>
          <a:ext cx="6354589" cy="1033194"/>
        </a:xfrm>
        <a:prstGeom prst="homePlate">
          <a:avLst/>
        </a:prstGeom>
        <a:solidFill>
          <a:schemeClr val="tx1"/>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5610" tIns="179070" rIns="334264" bIns="179070" numCol="1" spcCol="1270" anchor="ctr" anchorCtr="0">
          <a:noAutofit/>
        </a:bodyPr>
        <a:lstStyle/>
        <a:p>
          <a:pPr marL="0" lvl="0" indent="0" algn="ctr" defTabSz="2089150">
            <a:lnSpc>
              <a:spcPct val="90000"/>
            </a:lnSpc>
            <a:spcBef>
              <a:spcPct val="0"/>
            </a:spcBef>
            <a:spcAft>
              <a:spcPct val="35000"/>
            </a:spcAft>
            <a:buNone/>
          </a:pPr>
          <a:endParaRPr lang="en-US" sz="4700" kern="1200"/>
        </a:p>
      </dsp:txBody>
      <dsp:txXfrm rot="10800000">
        <a:off x="2117188" y="2235"/>
        <a:ext cx="6096291" cy="1033194"/>
      </dsp:txXfrm>
    </dsp:sp>
    <dsp:sp modelId="{6F8FA9E4-27FC-494C-9882-E4761DA158F2}">
      <dsp:nvSpPr>
        <dsp:cNvPr id="0" name=""/>
        <dsp:cNvSpPr/>
      </dsp:nvSpPr>
      <dsp:spPr>
        <a:xfrm>
          <a:off x="1342293" y="0"/>
          <a:ext cx="1033194" cy="1033194"/>
        </a:xfrm>
        <a:prstGeom prst="ellips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CEA2D62-8D34-479B-AFB7-04512BBDEBCB}">
      <dsp:nvSpPr>
        <dsp:cNvPr id="0" name=""/>
        <dsp:cNvSpPr/>
      </dsp:nvSpPr>
      <dsp:spPr>
        <a:xfrm rot="10800000">
          <a:off x="1858890" y="1343846"/>
          <a:ext cx="6354589" cy="1033194"/>
        </a:xfrm>
        <a:prstGeom prst="homePlate">
          <a:avLst/>
        </a:prstGeom>
        <a:solidFill>
          <a:schemeClr val="accent1"/>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5610" tIns="91440" rIns="170688" bIns="91440" numCol="1" spcCol="1270" anchor="ctr" anchorCtr="0">
          <a:noAutofit/>
        </a:bodyPr>
        <a:lstStyle/>
        <a:p>
          <a:pPr marL="0" lvl="0" indent="0" algn="l" defTabSz="1066800">
            <a:lnSpc>
              <a:spcPct val="90000"/>
            </a:lnSpc>
            <a:spcBef>
              <a:spcPct val="0"/>
            </a:spcBef>
            <a:spcAft>
              <a:spcPct val="35000"/>
            </a:spcAft>
            <a:buNone/>
          </a:pPr>
          <a:r>
            <a:rPr lang="en-US" sz="2400" kern="1200">
              <a:solidFill>
                <a:schemeClr val="accent6">
                  <a:lumMod val="10000"/>
                </a:schemeClr>
              </a:solidFill>
            </a:rPr>
            <a:t>Open and read all mail from ODHS </a:t>
          </a:r>
        </a:p>
      </dsp:txBody>
      <dsp:txXfrm rot="10800000">
        <a:off x="2117188" y="1343846"/>
        <a:ext cx="6096291" cy="1033194"/>
      </dsp:txXfrm>
    </dsp:sp>
    <dsp:sp modelId="{A87B5793-427D-4532-A569-0F72F848AF73}">
      <dsp:nvSpPr>
        <dsp:cNvPr id="0" name=""/>
        <dsp:cNvSpPr/>
      </dsp:nvSpPr>
      <dsp:spPr>
        <a:xfrm>
          <a:off x="1342293" y="1253947"/>
          <a:ext cx="1033194" cy="1033194"/>
        </a:xfrm>
        <a:prstGeom prst="ellips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593EFC9-5BA1-460F-9644-0C7805626BD0}">
      <dsp:nvSpPr>
        <dsp:cNvPr id="0" name=""/>
        <dsp:cNvSpPr/>
      </dsp:nvSpPr>
      <dsp:spPr>
        <a:xfrm rot="10800000">
          <a:off x="1858890" y="2685457"/>
          <a:ext cx="6354589" cy="1033194"/>
        </a:xfrm>
        <a:prstGeom prst="homePlate">
          <a:avLst/>
        </a:prstGeom>
        <a:solidFill>
          <a:schemeClr val="tx1"/>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5610" tIns="91440" rIns="170688" bIns="91440" numCol="1" spcCol="1270" anchor="ctr" anchorCtr="0">
          <a:noAutofit/>
        </a:bodyPr>
        <a:lstStyle/>
        <a:p>
          <a:pPr marL="0" lvl="0" indent="0" algn="l" defTabSz="1066800">
            <a:lnSpc>
              <a:spcPct val="90000"/>
            </a:lnSpc>
            <a:spcBef>
              <a:spcPct val="0"/>
            </a:spcBef>
            <a:spcAft>
              <a:spcPct val="35000"/>
            </a:spcAft>
            <a:buNone/>
          </a:pPr>
          <a:r>
            <a:rPr lang="en-US" sz="2400" kern="1200"/>
            <a:t>Respond quickly if ODHS reaches out for information</a:t>
          </a:r>
          <a:endParaRPr lang="en-US" sz="2000" kern="1200"/>
        </a:p>
      </dsp:txBody>
      <dsp:txXfrm rot="10800000">
        <a:off x="2117188" y="2685457"/>
        <a:ext cx="6096291" cy="1033194"/>
      </dsp:txXfrm>
    </dsp:sp>
    <dsp:sp modelId="{2C071D47-76A4-4651-AC7A-6C1567F0F47F}">
      <dsp:nvSpPr>
        <dsp:cNvPr id="0" name=""/>
        <dsp:cNvSpPr/>
      </dsp:nvSpPr>
      <dsp:spPr>
        <a:xfrm>
          <a:off x="1342293" y="2595558"/>
          <a:ext cx="1033194" cy="1033194"/>
        </a:xfrm>
        <a:prstGeom prst="ellips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DAFD47D-4D3A-46D9-ADC9-96C794C070DC}">
      <dsp:nvSpPr>
        <dsp:cNvPr id="0" name=""/>
        <dsp:cNvSpPr/>
      </dsp:nvSpPr>
      <dsp:spPr>
        <a:xfrm rot="10800000">
          <a:off x="1858890" y="4027068"/>
          <a:ext cx="6354589" cy="1033194"/>
        </a:xfrm>
        <a:prstGeom prst="homePlate">
          <a:avLst/>
        </a:prstGeom>
        <a:solidFill>
          <a:schemeClr val="accent1"/>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5610" tIns="91440" rIns="170688" bIns="91440" numCol="1" spcCol="1270" anchor="ctr" anchorCtr="0">
          <a:noAutofit/>
        </a:bodyPr>
        <a:lstStyle/>
        <a:p>
          <a:pPr marL="0" lvl="0" indent="0" algn="l" defTabSz="1066800">
            <a:lnSpc>
              <a:spcPct val="90000"/>
            </a:lnSpc>
            <a:spcBef>
              <a:spcPct val="0"/>
            </a:spcBef>
            <a:spcAft>
              <a:spcPct val="35000"/>
            </a:spcAft>
            <a:buNone/>
          </a:pPr>
          <a:r>
            <a:rPr lang="en-US" sz="2400" kern="1200">
              <a:solidFill>
                <a:schemeClr val="accent6">
                  <a:lumMod val="10000"/>
                </a:schemeClr>
              </a:solidFill>
            </a:rPr>
            <a:t>Visit </a:t>
          </a:r>
          <a:r>
            <a:rPr lang="en-US" sz="2400" b="1" kern="1200">
              <a:solidFill>
                <a:schemeClr val="accent6">
                  <a:lumMod val="10000"/>
                </a:schemeClr>
              </a:solidFill>
            </a:rPr>
            <a:t>benefits.oregon.gov</a:t>
          </a:r>
          <a:r>
            <a:rPr lang="en-US" sz="2400" kern="1200">
              <a:solidFill>
                <a:schemeClr val="accent6">
                  <a:lumMod val="10000"/>
                </a:schemeClr>
              </a:solidFill>
            </a:rPr>
            <a:t> </a:t>
          </a:r>
          <a:r>
            <a:rPr lang="en-US" sz="2000" kern="1200">
              <a:solidFill>
                <a:schemeClr val="accent6">
                  <a:lumMod val="10000"/>
                </a:schemeClr>
              </a:solidFill>
            </a:rPr>
            <a:t>for ways to connect with ODHS in person, by phone or online through the ONE Eligibility system</a:t>
          </a:r>
        </a:p>
      </dsp:txBody>
      <dsp:txXfrm rot="10800000">
        <a:off x="2117188" y="4027068"/>
        <a:ext cx="6096291" cy="1033194"/>
      </dsp:txXfrm>
    </dsp:sp>
    <dsp:sp modelId="{58256CBB-85D8-4A30-9ADA-C4B560EE321C}">
      <dsp:nvSpPr>
        <dsp:cNvPr id="0" name=""/>
        <dsp:cNvSpPr/>
      </dsp:nvSpPr>
      <dsp:spPr>
        <a:xfrm>
          <a:off x="1342293" y="3937169"/>
          <a:ext cx="1033194" cy="1033194"/>
        </a:xfrm>
        <a:prstGeom prst="ellips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7F537C-6697-40FC-B25A-AD0506EA947B}" type="datetimeFigureOut">
              <a:t>1/27/2026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3F86CC-EFCF-4C27-A3B0-C0F91E66590C}" type="slidenum">
              <a:t>‹#›</a:t>
            </a:fld>
            <a:endParaRPr lang="en-US"/>
          </a:p>
        </p:txBody>
      </p:sp>
    </p:spTree>
    <p:extLst>
      <p:ext uri="{BB962C8B-B14F-4D97-AF65-F5344CB8AC3E}">
        <p14:creationId xmlns:p14="http://schemas.microsoft.com/office/powerpoint/2010/main" val="822352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federalregister.gov/documents/2025/11/19/2025-20278/public-charge-ground-of-inadmissibility"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zoomgov.com/webinar/register/WN_-Q6HyPQoR76PxkMFSXcQ2Q#/registration" TargetMode="External"/><Relationship Id="rId7" Type="http://schemas.openxmlformats.org/officeDocument/2006/relationships/hyperlink" Target="mailto:mayra.f.herrera-hernandez@oha.oregon.gov" TargetMode="External"/><Relationship Id="rId2" Type="http://schemas.openxmlformats.org/officeDocument/2006/relationships/slide" Target="../slides/slide29.xml"/><Relationship Id="rId1" Type="http://schemas.openxmlformats.org/officeDocument/2006/relationships/notesMaster" Target="../notesMasters/notesMaster1.xml"/><Relationship Id="rId6" Type="http://schemas.openxmlformats.org/officeDocument/2006/relationships/hyperlink" Target="mailto:feedback@odhsoha.oregon.gov" TargetMode="External"/><Relationship Id="rId5" Type="http://schemas.openxmlformats.org/officeDocument/2006/relationships/hyperlink" Target="https://www.oregon.gov/oha/Pages/Federal-Changes.aspx?utm_medium=email&amp;utm_source=govdelivery" TargetMode="External"/><Relationship Id="rId4" Type="http://schemas.openxmlformats.org/officeDocument/2006/relationships/hyperlink" Target="https://www.oregon.gov/odhs/news/pages/federal-updates.aspx"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public.govdelivery.com/accounts/ORDHS/subscriber/new?topic_id=ORDHS_833" TargetMode="External"/><Relationship Id="rId2" Type="http://schemas.openxmlformats.org/officeDocument/2006/relationships/slide" Target="../slides/slide32.xml"/><Relationship Id="rId1" Type="http://schemas.openxmlformats.org/officeDocument/2006/relationships/notesMaster" Target="../notesMasters/notesMaster1.xml"/><Relationship Id="rId5" Type="http://schemas.openxmlformats.org/officeDocument/2006/relationships/hyperlink" Target="mailto:communitypartners@odhs.oregon.gov" TargetMode="External"/><Relationship Id="rId4" Type="http://schemas.openxmlformats.org/officeDocument/2006/relationships/hyperlink" Target="https://www.oregon.gov/odhs/news/pages/default.aspx"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Welcome, introductions</a:t>
            </a:r>
          </a:p>
          <a:p>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B99FB5-0055-4882-AE8D-A0170D1F62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61977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a:solidFill>
                  <a:srgbClr val="000000"/>
                </a:solidFill>
                <a:effectLst/>
                <a:latin typeface="Aptos" panose="020B0004020202020204" pitchFamily="34" charset="0"/>
              </a:rPr>
              <a:t>Impact to SNAP recipients</a:t>
            </a:r>
            <a:endParaRPr lang="en-US"/>
          </a:p>
          <a:p>
            <a:r>
              <a:rPr lang="en-US" sz="1200" b="0" i="0">
                <a:solidFill>
                  <a:srgbClr val="000000"/>
                </a:solidFill>
                <a:effectLst/>
                <a:latin typeface="Aptos"/>
              </a:rPr>
              <a:t>SNAP has a three-month time limit for people who do not meet the work requirements</a:t>
            </a:r>
            <a:r>
              <a:rPr lang="en-US" sz="1200" b="1" i="0">
                <a:solidFill>
                  <a:srgbClr val="000000"/>
                </a:solidFill>
                <a:effectLst/>
                <a:latin typeface="Aptos"/>
              </a:rPr>
              <a:t>. Benefits do not end right away. </a:t>
            </a:r>
          </a:p>
          <a:p>
            <a:r>
              <a:rPr lang="en-US" sz="1200" b="0" i="0">
                <a:solidFill>
                  <a:srgbClr val="000000"/>
                </a:solidFill>
                <a:effectLst/>
                <a:latin typeface="Aptos"/>
              </a:rPr>
              <a:t>In the </a:t>
            </a:r>
            <a:r>
              <a:rPr lang="en-US" sz="1200" b="1" i="0">
                <a:solidFill>
                  <a:srgbClr val="000000"/>
                </a:solidFill>
                <a:effectLst/>
                <a:latin typeface="Aptos"/>
              </a:rPr>
              <a:t>initial six counties, people who do not meet new work rules could see their benefits end as early as January </a:t>
            </a:r>
            <a:r>
              <a:rPr lang="en-US" sz="1200" b="0" i="0">
                <a:solidFill>
                  <a:srgbClr val="000000"/>
                </a:solidFill>
                <a:effectLst/>
                <a:latin typeface="Aptos"/>
              </a:rPr>
              <a:t>and each month a new group of individuals will lose benefits due to reaching their third countable month. </a:t>
            </a:r>
            <a:r>
              <a:rPr lang="en-US">
                <a:latin typeface="Times"/>
                <a:cs typeface="Times"/>
              </a:rPr>
              <a:t>ABAWD work rules restarted in six Oregon counties using the pre HR1 rules (ABAWD = 18-54 with no child under 18): Benton, Clackamas, Hood River, Multnomah, Washington and Yamhill.</a:t>
            </a:r>
            <a:endParaRPr lang="en-US">
              <a:solidFill>
                <a:srgbClr val="444444"/>
              </a:solidFill>
              <a:latin typeface="Times"/>
              <a:cs typeface="Times"/>
            </a:endParaRPr>
          </a:p>
          <a:p>
            <a:endParaRPr lang="en-US">
              <a:solidFill>
                <a:srgbClr val="444444"/>
              </a:solidFill>
            </a:endParaRPr>
          </a:p>
          <a:p>
            <a:pPr marL="171450" indent="-171450">
              <a:buFont typeface="Arial" panose="020B0604020202020204" pitchFamily="34" charset="0"/>
              <a:buChar char="•"/>
            </a:pPr>
            <a:r>
              <a:rPr lang="en-US" sz="1200" b="0" i="0">
                <a:solidFill>
                  <a:srgbClr val="000000"/>
                </a:solidFill>
                <a:effectLst/>
                <a:latin typeface="Aptos"/>
              </a:rPr>
              <a:t>Those impacted by the HR1 changes and the expanded counties, could start to see their benefits end as </a:t>
            </a:r>
            <a:r>
              <a:rPr lang="en-US" sz="1200" b="1" i="0">
                <a:solidFill>
                  <a:srgbClr val="000000"/>
                </a:solidFill>
                <a:effectLst/>
                <a:latin typeface="Aptos"/>
              </a:rPr>
              <a:t>early as March 2026</a:t>
            </a:r>
            <a:r>
              <a:rPr lang="en-US" sz="1200" b="0" i="0">
                <a:solidFill>
                  <a:srgbClr val="000000"/>
                </a:solidFill>
                <a:effectLst/>
                <a:latin typeface="Aptos"/>
              </a:rPr>
              <a:t>, if work requirements are not met.</a:t>
            </a:r>
          </a:p>
          <a:p>
            <a:pPr marL="171450" indent="-171450" algn="l">
              <a:buFont typeface="Arial" panose="020B0604020202020204" pitchFamily="34" charset="0"/>
              <a:buChar char="•"/>
            </a:pPr>
            <a:endParaRPr lang="en-US" sz="1200">
              <a:solidFill>
                <a:srgbClr val="2D2A30">
                  <a:hueOff val="0"/>
                  <a:satOff val="0"/>
                  <a:lumOff val="0"/>
                  <a:alphaOff val="0"/>
                </a:srgbClr>
              </a:solidFill>
              <a:latin typeface="Aptos" panose="020B0004020202020204" pitchFamily="34" charset="0"/>
            </a:endParaRPr>
          </a:p>
          <a:p>
            <a:endParaRPr lang="en-US" sz="1200" b="1" i="0">
              <a:solidFill>
                <a:srgbClr val="000000"/>
              </a:solidFill>
              <a:effectLst/>
              <a:latin typeface="Aptos" panose="020B0004020202020204" pitchFamily="34" charset="0"/>
            </a:endParaRPr>
          </a:p>
          <a:p>
            <a:r>
              <a:rPr lang="en-US" sz="1200" b="1" i="0">
                <a:solidFill>
                  <a:srgbClr val="000000"/>
                </a:solidFill>
                <a:effectLst/>
                <a:latin typeface="Aptos"/>
              </a:rPr>
              <a:t>As of Feb. 1, 2026, discretionary exemption begins</a:t>
            </a:r>
          </a:p>
          <a:p>
            <a:r>
              <a:rPr lang="en-US" sz="1200" b="0" i="0" kern="1200">
                <a:solidFill>
                  <a:schemeClr val="tx1"/>
                </a:solidFill>
                <a:effectLst/>
                <a:latin typeface="Times"/>
                <a:cs typeface="Times"/>
              </a:rPr>
              <a:t>For people who live in the following counties can report an exemption because their </a:t>
            </a:r>
            <a:r>
              <a:rPr lang="en-US" sz="1200" b="1" i="0" kern="1200">
                <a:solidFill>
                  <a:schemeClr val="tx1"/>
                </a:solidFill>
                <a:effectLst/>
                <a:latin typeface="Times"/>
                <a:cs typeface="Times"/>
              </a:rPr>
              <a:t>county doesn't have a WorkSource Center</a:t>
            </a:r>
            <a:r>
              <a:rPr lang="en-US" sz="1200" b="0" i="0" kern="1200">
                <a:solidFill>
                  <a:schemeClr val="tx1"/>
                </a:solidFill>
                <a:effectLst/>
                <a:latin typeface="Times"/>
                <a:cs typeface="Times"/>
              </a:rPr>
              <a:t>: </a:t>
            </a:r>
          </a:p>
          <a:p>
            <a:pPr lvl="1"/>
            <a:r>
              <a:rPr lang="en-US" sz="1200" b="0" i="0" kern="1200">
                <a:solidFill>
                  <a:schemeClr val="tx1"/>
                </a:solidFill>
                <a:effectLst/>
                <a:latin typeface="Times"/>
                <a:cs typeface="Times"/>
              </a:rPr>
              <a:t>Crook, Gilliam, Jefferson, Lake, Morrow, Sherman, Wheeler</a:t>
            </a:r>
          </a:p>
          <a:p>
            <a:endParaRPr lang="en-US" sz="1200" b="0" i="0">
              <a:solidFill>
                <a:srgbClr val="000000"/>
              </a:solidFill>
              <a:effectLst/>
              <a:latin typeface="Aptos" panose="020B0004020202020204" pitchFamily="34" charset="0"/>
            </a:endParaRPr>
          </a:p>
          <a:p>
            <a:endParaRPr lang="en-US" sz="1200" b="0" i="0">
              <a:solidFill>
                <a:srgbClr val="000000"/>
              </a:solidFill>
              <a:effectLst/>
              <a:latin typeface="Aptos" panose="020B0004020202020204" pitchFamily="34" charset="0"/>
            </a:endParaRPr>
          </a:p>
          <a:p>
            <a:r>
              <a:rPr lang="en-US" sz="1200" b="1" i="0">
                <a:solidFill>
                  <a:srgbClr val="000000"/>
                </a:solidFill>
                <a:effectLst/>
                <a:latin typeface="Aptos"/>
              </a:rPr>
              <a:t>March 2026</a:t>
            </a:r>
          </a:p>
          <a:p>
            <a:pPr marL="171450" indent="-171450">
              <a:buFont typeface="Arial" panose="020B0604020202020204" pitchFamily="34" charset="0"/>
              <a:buChar char="•"/>
            </a:pPr>
            <a:r>
              <a:rPr lang="en-US" sz="1200" b="0" i="0">
                <a:solidFill>
                  <a:srgbClr val="000000"/>
                </a:solidFill>
                <a:effectLst/>
                <a:latin typeface="Aptos"/>
              </a:rPr>
              <a:t>Those impacted by the HR1 changes and the expanded counties, could start to see their benefits end as </a:t>
            </a:r>
            <a:r>
              <a:rPr lang="en-US" sz="1200" b="1" i="0">
                <a:solidFill>
                  <a:srgbClr val="000000"/>
                </a:solidFill>
                <a:effectLst/>
                <a:latin typeface="Aptos"/>
              </a:rPr>
              <a:t>early as March 2026</a:t>
            </a:r>
            <a:r>
              <a:rPr lang="en-US" sz="1200" b="0" i="0">
                <a:solidFill>
                  <a:srgbClr val="000000"/>
                </a:solidFill>
                <a:effectLst/>
                <a:latin typeface="Aptos"/>
              </a:rPr>
              <a:t>, if work requirements are not met.</a:t>
            </a:r>
          </a:p>
          <a:p>
            <a:pPr marL="171450" indent="-171450" algn="l">
              <a:buFont typeface="Arial" panose="020B0604020202020204" pitchFamily="34" charset="0"/>
              <a:buChar char="•"/>
            </a:pPr>
            <a:endParaRPr lang="en-US" sz="1200">
              <a:solidFill>
                <a:srgbClr val="2D2A30">
                  <a:hueOff val="0"/>
                  <a:satOff val="0"/>
                  <a:lumOff val="0"/>
                  <a:alphaOff val="0"/>
                </a:srgbClr>
              </a:solidFill>
              <a:latin typeface="Aptos" panose="020B0004020202020204" pitchFamily="34" charset="0"/>
            </a:endParaRPr>
          </a:p>
          <a:p>
            <a:endParaRPr lang="en-US"/>
          </a:p>
        </p:txBody>
      </p:sp>
      <p:sp>
        <p:nvSpPr>
          <p:cNvPr id="4" name="Slide Number Placeholder 3"/>
          <p:cNvSpPr>
            <a:spLocks noGrp="1"/>
          </p:cNvSpPr>
          <p:nvPr>
            <p:ph type="sldNum" sz="quarter" idx="5"/>
          </p:nvPr>
        </p:nvSpPr>
        <p:spPr/>
        <p:txBody>
          <a:bodyPr/>
          <a:lstStyle/>
          <a:p>
            <a:pPr>
              <a:defRPr/>
            </a:pPr>
            <a:fld id="{BCF16BBF-7292-4ECD-898A-810CF306D88B}" type="slidenum">
              <a:rPr lang="en-US" altLang="en-US" smtClean="0"/>
              <a:pPr>
                <a:defRPr/>
              </a:pPr>
              <a:t>10</a:t>
            </a:fld>
            <a:endParaRPr lang="en-US" altLang="en-US"/>
          </a:p>
        </p:txBody>
      </p:sp>
    </p:spTree>
    <p:extLst>
      <p:ext uri="{BB962C8B-B14F-4D97-AF65-F5344CB8AC3E}">
        <p14:creationId xmlns:p14="http://schemas.microsoft.com/office/powerpoint/2010/main" val="7916661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CC70E3-7BEE-787F-CBC9-913794A05E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0AE34E-2BEB-FE06-0194-4E3A350B11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8C44A8-DD87-EFA3-9A48-6C8B7D7E3587}"/>
              </a:ext>
            </a:extLst>
          </p:cNvPr>
          <p:cNvSpPr>
            <a:spLocks noGrp="1"/>
          </p:cNvSpPr>
          <p:nvPr>
            <p:ph type="body" idx="1"/>
          </p:nvPr>
        </p:nvSpPr>
        <p:spPr/>
        <p:txBody>
          <a:bodyPr/>
          <a:lstStyle/>
          <a:p>
            <a:pPr>
              <a:spcBef>
                <a:spcPts val="0"/>
              </a:spcBef>
              <a:spcAft>
                <a:spcPts val="0"/>
              </a:spcAft>
              <a:defRPr/>
            </a:pPr>
            <a:r>
              <a:rPr lang="en-US" sz="1200" b="1" i="0" u="none" strike="noStrike" kern="1200" cap="none" spc="0" normalizeH="0" baseline="0" noProof="0">
                <a:ln>
                  <a:noFill/>
                </a:ln>
                <a:solidFill>
                  <a:srgbClr val="000000"/>
                </a:solidFill>
                <a:effectLst/>
                <a:uLnTx/>
                <a:uFillTx/>
                <a:latin typeface="Noto Sans" panose="020B0502040504020204" pitchFamily="34" charset="0"/>
                <a:ea typeface="Noto Sans" panose="020B0502040504020204" pitchFamily="34" charset="0"/>
                <a:cs typeface="Noto Sans" panose="020B0502040504020204" pitchFamily="34" charset="0"/>
              </a:rPr>
              <a:t>80 hours of work activities per month averages to about 20 hours per week.</a:t>
            </a:r>
          </a:p>
          <a:p>
            <a:pPr>
              <a:spcBef>
                <a:spcPts val="0"/>
              </a:spcBef>
              <a:spcAft>
                <a:spcPts val="0"/>
              </a:spcAft>
              <a:defRPr/>
            </a:pPr>
            <a:endParaRPr lang="en-US" sz="1200" b="1" i="0" u="none" strike="noStrike" kern="1200" cap="none" spc="0" normalizeH="0" baseline="0" noProof="0">
              <a:ln>
                <a:noFill/>
              </a:ln>
              <a:solidFill>
                <a:srgbClr val="000000"/>
              </a:solidFill>
              <a:effectLst/>
              <a:uLnTx/>
              <a:uFillTx/>
              <a:latin typeface="Noto Sans" panose="020B0502040504020204" pitchFamily="34" charset="0"/>
              <a:ea typeface="Noto Sans" panose="020B0502040504020204" pitchFamily="34" charset="0"/>
              <a:cs typeface="Noto Sans" panose="020B0502040504020204" pitchFamily="34" charset="0"/>
            </a:endParaRPr>
          </a:p>
          <a:p>
            <a:pPr>
              <a:spcBef>
                <a:spcPts val="0"/>
              </a:spcBef>
              <a:spcAft>
                <a:spcPts val="0"/>
              </a:spcAft>
              <a:defRPr/>
            </a:pPr>
            <a:r>
              <a:rPr lang="en-US" sz="1200" b="1" i="0" u="none" strike="noStrike" kern="1200" cap="none" spc="0" normalizeH="0" baseline="0" noProof="0">
                <a:ln>
                  <a:noFill/>
                </a:ln>
                <a:solidFill>
                  <a:srgbClr val="000000"/>
                </a:solidFill>
                <a:effectLst/>
                <a:uLnTx/>
                <a:uFillTx/>
                <a:latin typeface="Noto Sans" panose="020B0502040504020204" pitchFamily="34" charset="0"/>
                <a:ea typeface="Noto Sans" panose="020B0502040504020204" pitchFamily="34" charset="0"/>
                <a:cs typeface="Noto Sans" panose="020B0502040504020204" pitchFamily="34" charset="0"/>
              </a:rPr>
              <a:t>See the webpage for full details: </a:t>
            </a:r>
          </a:p>
          <a:p>
            <a:pPr>
              <a:spcBef>
                <a:spcPts val="0"/>
              </a:spcBef>
              <a:spcAft>
                <a:spcPts val="0"/>
              </a:spcAft>
              <a:defRPr/>
            </a:pPr>
            <a:r>
              <a:rPr lang="en-US" sz="1200" b="1" i="0" u="none" strike="noStrike" kern="1200" cap="none" spc="0" normalizeH="0" baseline="0" noProof="0">
                <a:ln>
                  <a:noFill/>
                </a:ln>
                <a:solidFill>
                  <a:srgbClr val="000000"/>
                </a:solidFill>
                <a:effectLst/>
                <a:uLnTx/>
                <a:uFillTx/>
                <a:latin typeface="Noto Sans" panose="020B0502040504020204" pitchFamily="34" charset="0"/>
                <a:ea typeface="Noto Sans" panose="020B0502040504020204" pitchFamily="34" charset="0"/>
                <a:cs typeface="Noto Sans" panose="020B0502040504020204" pitchFamily="34" charset="0"/>
              </a:rPr>
              <a:t>https://www.oregon.gov/odhs/food/Pages/snap-time-limits.aspx</a:t>
            </a:r>
          </a:p>
        </p:txBody>
      </p:sp>
      <p:sp>
        <p:nvSpPr>
          <p:cNvPr id="4" name="Slide Number Placeholder 3">
            <a:extLst>
              <a:ext uri="{FF2B5EF4-FFF2-40B4-BE49-F238E27FC236}">
                <a16:creationId xmlns:a16="http://schemas.microsoft.com/office/drawing/2014/main" id="{26780409-0D36-F35B-F78E-56F7EB738F1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B99FB5-0055-4882-AE8D-A0170D1F62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91559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F8D8C3-3A7E-43AF-1C8B-CDE9A1762C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EE615F-C45A-D568-54C6-31A2566EF4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8A1DCB-AD4C-8CF4-FBD7-2F377A3422C4}"/>
              </a:ext>
            </a:extLst>
          </p:cNvPr>
          <p:cNvSpPr>
            <a:spLocks noGrp="1"/>
          </p:cNvSpPr>
          <p:nvPr>
            <p:ph type="body" idx="1"/>
          </p:nvPr>
        </p:nvSpPr>
        <p:spPr/>
        <p:txBody>
          <a:bodyPr/>
          <a:lstStyle/>
          <a:p>
            <a:r>
              <a:rPr lang="en-US"/>
              <a:t>There are people who do not have to follow ABAWD work rules. Groups include:</a:t>
            </a:r>
          </a:p>
          <a:p>
            <a:endParaRPr lang="en-US"/>
          </a:p>
          <a:p>
            <a:pPr marL="171450" indent="-171450">
              <a:buFont typeface="Arial" panose="020B0604020202020204" pitchFamily="34" charset="0"/>
              <a:buChar char="•"/>
            </a:pPr>
            <a:r>
              <a:rPr lang="en-US"/>
              <a:t>People who have problems or hardships that make working hard</a:t>
            </a:r>
          </a:p>
          <a:p>
            <a:pPr marL="171450" indent="-171450">
              <a:buFont typeface="Arial" panose="020B0604020202020204" pitchFamily="34" charset="0"/>
              <a:buChar char="•"/>
            </a:pPr>
            <a:r>
              <a:rPr lang="en-US"/>
              <a:t>People who do other things that count the same as work</a:t>
            </a:r>
          </a:p>
          <a:p>
            <a:pPr marL="171450" indent="-171450">
              <a:buFont typeface="Arial" panose="020B0604020202020204" pitchFamily="34" charset="0"/>
              <a:buChar char="•"/>
            </a:pPr>
            <a:r>
              <a:rPr lang="en-US"/>
              <a:t>People who live in an area where ABAWD rules do not apply</a:t>
            </a:r>
          </a:p>
          <a:p>
            <a:pPr marL="171450" indent="-171450">
              <a:buFont typeface="Arial" panose="020B0604020202020204" pitchFamily="34" charset="0"/>
              <a:buChar char="•"/>
            </a:pPr>
            <a:r>
              <a:rPr lang="en-US"/>
              <a:t>People who are given an extra excuse from the ABAWD rules</a:t>
            </a:r>
          </a:p>
          <a:p>
            <a:pPr marL="171450" indent="-171450">
              <a:buFont typeface="Arial" panose="020B0604020202020204" pitchFamily="34" charset="0"/>
              <a:buChar char="•"/>
            </a:pPr>
            <a:endParaRPr lang="en-US"/>
          </a:p>
          <a:p>
            <a:r>
              <a:rPr lang="en-US" b="1"/>
              <a:t>Examples of barriers to work: </a:t>
            </a:r>
          </a:p>
          <a:p>
            <a:pPr>
              <a:lnSpc>
                <a:spcPct val="120000"/>
              </a:lnSpc>
              <a:spcBef>
                <a:spcPts val="0"/>
              </a:spcBef>
              <a:spcAft>
                <a:spcPts val="600"/>
              </a:spcAft>
              <a:buSzPts val="1400"/>
              <a:tabLst>
                <a:tab pos="514985" algn="l"/>
                <a:tab pos="515620" algn="l"/>
                <a:tab pos="742950" algn="l"/>
              </a:tabLst>
            </a:pPr>
            <a:r>
              <a:rPr lang="en-US" sz="2200">
                <a:solidFill>
                  <a:schemeClr val="accent1">
                    <a:lumMod val="50000"/>
                  </a:schemeClr>
                </a:solidFill>
                <a:effectLst/>
                <a:latin typeface="Noto Sans" panose="020B0502040504020204" pitchFamily="34" charset="0"/>
                <a:ea typeface="Noto Sans" panose="020B0502040504020204" pitchFamily="34" charset="0"/>
                <a:cs typeface="Noto Sans" panose="020B0502040504020204" pitchFamily="34" charset="0"/>
              </a:rPr>
              <a:t>Health </a:t>
            </a:r>
            <a:r>
              <a:rPr lang="en-US" sz="220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problems </a:t>
            </a:r>
            <a:endParaRPr lang="en-US" sz="2200" b="0">
              <a:solidFill>
                <a:schemeClr val="accent1">
                  <a:lumMod val="50000"/>
                </a:schemeClr>
              </a:solidFill>
              <a:effectLst/>
              <a:latin typeface="Noto Sans" panose="020B0502040504020204" pitchFamily="34" charset="0"/>
              <a:ea typeface="Noto Sans" panose="020B0502040504020204" pitchFamily="34" charset="0"/>
              <a:cs typeface="Noto Sans" panose="020B0502040504020204" pitchFamily="34" charset="0"/>
            </a:endParaRPr>
          </a:p>
          <a:p>
            <a:pPr lvl="1">
              <a:lnSpc>
                <a:spcPct val="120000"/>
              </a:lnSpc>
              <a:spcBef>
                <a:spcPts val="0"/>
              </a:spcBef>
              <a:spcAft>
                <a:spcPts val="600"/>
              </a:spcAft>
              <a:buSzPts val="1400"/>
              <a:buFont typeface="Wingdings" panose="05000000000000000000" pitchFamily="2" charset="2"/>
              <a:buChar char="q"/>
              <a:tabLst>
                <a:tab pos="514985" algn="l"/>
                <a:tab pos="515620" algn="l"/>
                <a:tab pos="742950" algn="l"/>
              </a:tabLst>
            </a:pPr>
            <a:r>
              <a:rPr lang="en-US" sz="2200" b="0">
                <a:solidFill>
                  <a:schemeClr val="accent1">
                    <a:lumMod val="50000"/>
                  </a:schemeClr>
                </a:solidFill>
                <a:effectLst/>
                <a:latin typeface="Noto Sans" panose="020B0502040504020204" pitchFamily="34" charset="0"/>
                <a:ea typeface="Noto Sans" panose="020B0502040504020204" pitchFamily="34" charset="0"/>
                <a:cs typeface="Noto Sans" panose="020B0502040504020204" pitchFamily="34" charset="0"/>
              </a:rPr>
              <a:t>Physical, behavioral, or mental health </a:t>
            </a:r>
            <a:r>
              <a:rPr lang="en-US" sz="2200" b="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(temporary or permanent)</a:t>
            </a:r>
            <a:endParaRPr lang="en-US" sz="2200" b="0">
              <a:solidFill>
                <a:schemeClr val="accent1">
                  <a:lumMod val="50000"/>
                </a:schemeClr>
              </a:solidFill>
              <a:effectLst/>
              <a:latin typeface="Noto Sans" panose="020B0502040504020204" pitchFamily="34" charset="0"/>
              <a:ea typeface="Noto Sans" panose="020B0502040504020204" pitchFamily="34" charset="0"/>
              <a:cs typeface="Noto Sans" panose="020B0502040504020204" pitchFamily="34" charset="0"/>
            </a:endParaRPr>
          </a:p>
          <a:p>
            <a:pPr lvl="1">
              <a:lnSpc>
                <a:spcPct val="120000"/>
              </a:lnSpc>
              <a:spcBef>
                <a:spcPts val="0"/>
              </a:spcBef>
              <a:spcAft>
                <a:spcPts val="600"/>
              </a:spcAft>
              <a:buSzPts val="1400"/>
              <a:buFont typeface="Wingdings" panose="05000000000000000000" pitchFamily="2" charset="2"/>
              <a:buChar char="q"/>
              <a:tabLst>
                <a:tab pos="514985" algn="l"/>
                <a:tab pos="515620" algn="l"/>
                <a:tab pos="742950" algn="l"/>
              </a:tabLst>
            </a:pPr>
            <a:r>
              <a:rPr lang="en-US" sz="2200" b="0">
                <a:solidFill>
                  <a:schemeClr val="accent1">
                    <a:lumMod val="50000"/>
                  </a:schemeClr>
                </a:solidFill>
                <a:effectLst/>
                <a:latin typeface="Noto Sans" panose="020B0502040504020204" pitchFamily="34" charset="0"/>
                <a:ea typeface="Noto Sans" panose="020B0502040504020204" pitchFamily="34" charset="0"/>
                <a:cs typeface="Noto Sans" panose="020B0502040504020204" pitchFamily="34" charset="0"/>
              </a:rPr>
              <a:t>Pregnancy</a:t>
            </a:r>
          </a:p>
          <a:p>
            <a:pPr lvl="1">
              <a:lnSpc>
                <a:spcPct val="120000"/>
              </a:lnSpc>
              <a:spcBef>
                <a:spcPts val="0"/>
              </a:spcBef>
              <a:spcAft>
                <a:spcPts val="600"/>
              </a:spcAft>
              <a:buSzPts val="1400"/>
              <a:buFont typeface="Wingdings" panose="05000000000000000000" pitchFamily="2" charset="2"/>
              <a:buChar char="q"/>
              <a:tabLst>
                <a:tab pos="514985" algn="l"/>
                <a:tab pos="515620" algn="l"/>
                <a:tab pos="742950" algn="l"/>
              </a:tabLst>
            </a:pPr>
            <a:r>
              <a:rPr lang="en-US" sz="2200" b="0">
                <a:solidFill>
                  <a:schemeClr val="accent1">
                    <a:lumMod val="50000"/>
                  </a:schemeClr>
                </a:solidFill>
                <a:effectLst/>
                <a:latin typeface="Noto Sans" panose="020B0502040504020204" pitchFamily="34" charset="0"/>
                <a:ea typeface="Noto Sans" panose="020B0502040504020204" pitchFamily="34" charset="0"/>
                <a:cs typeface="Noto Sans" panose="020B0502040504020204" pitchFamily="34" charset="0"/>
              </a:rPr>
              <a:t>Receiving money due to a disability</a:t>
            </a:r>
            <a:r>
              <a:rPr lang="en-US" sz="2200" b="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 </a:t>
            </a:r>
            <a:endParaRPr lang="en-US" sz="2200" b="0">
              <a:solidFill>
                <a:schemeClr val="accent1">
                  <a:lumMod val="50000"/>
                </a:schemeClr>
              </a:solidFill>
              <a:effectLst/>
              <a:latin typeface="Noto Sans" panose="020B0502040504020204" pitchFamily="34" charset="0"/>
              <a:ea typeface="Noto Sans" panose="020B0502040504020204" pitchFamily="34" charset="0"/>
              <a:cs typeface="Noto Sans" panose="020B0502040504020204" pitchFamily="34" charset="0"/>
            </a:endParaRPr>
          </a:p>
          <a:p>
            <a:pPr>
              <a:lnSpc>
                <a:spcPct val="120000"/>
              </a:lnSpc>
              <a:spcBef>
                <a:spcPts val="0"/>
              </a:spcBef>
              <a:spcAft>
                <a:spcPts val="600"/>
              </a:spcAft>
              <a:buSzPts val="1400"/>
              <a:tabLst>
                <a:tab pos="514985" algn="l"/>
                <a:tab pos="515620" algn="l"/>
                <a:tab pos="742950" algn="l"/>
              </a:tabLst>
            </a:pPr>
            <a:r>
              <a:rPr lang="en-US" sz="2200">
                <a:solidFill>
                  <a:schemeClr val="accent1">
                    <a:lumMod val="50000"/>
                  </a:schemeClr>
                </a:solidFill>
                <a:effectLst/>
                <a:latin typeface="Noto Sans" panose="020B0502040504020204" pitchFamily="34" charset="0"/>
                <a:ea typeface="Noto Sans" panose="020B0502040504020204" pitchFamily="34" charset="0"/>
                <a:cs typeface="Noto Sans" panose="020B0502040504020204" pitchFamily="34" charset="0"/>
              </a:rPr>
              <a:t>Attending an alcohol or drug treatment program</a:t>
            </a:r>
            <a:r>
              <a:rPr lang="en-US" sz="220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 </a:t>
            </a:r>
          </a:p>
          <a:p>
            <a:pPr lvl="1">
              <a:lnSpc>
                <a:spcPct val="120000"/>
              </a:lnSpc>
              <a:spcBef>
                <a:spcPts val="0"/>
              </a:spcBef>
              <a:spcAft>
                <a:spcPts val="600"/>
              </a:spcAft>
              <a:buSzPts val="1400"/>
              <a:buFont typeface="Wingdings" panose="05000000000000000000" pitchFamily="2" charset="2"/>
              <a:buChar char="q"/>
              <a:tabLst>
                <a:tab pos="514985" algn="l"/>
                <a:tab pos="515620" algn="l"/>
                <a:tab pos="742950" algn="l"/>
              </a:tabLst>
            </a:pPr>
            <a:r>
              <a:rPr lang="en-US" sz="2200" b="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Inpatient or outpatient </a:t>
            </a:r>
            <a:r>
              <a:rPr lang="en-US" sz="2200" i="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Note</a:t>
            </a:r>
            <a:r>
              <a:rPr lang="en-US" sz="2200" i="0">
                <a:solidFill>
                  <a:schemeClr val="accent1">
                    <a:lumMod val="50000"/>
                  </a:schemeClr>
                </a:solidFill>
                <a:effectLst/>
                <a:latin typeface="Noto Sans" panose="020B0502040504020204" pitchFamily="34" charset="0"/>
                <a:ea typeface="Noto Sans" panose="020B0502040504020204" pitchFamily="34" charset="0"/>
                <a:cs typeface="Noto Sans" panose="020B0502040504020204" pitchFamily="34" charset="0"/>
              </a:rPr>
              <a:t>: </a:t>
            </a:r>
            <a:r>
              <a:rPr lang="en-US" sz="2200" b="0" i="0">
                <a:solidFill>
                  <a:schemeClr val="accent1">
                    <a:lumMod val="50000"/>
                  </a:schemeClr>
                </a:solidFill>
                <a:effectLst/>
                <a:latin typeface="Noto Sans" panose="020B0502040504020204" pitchFamily="34" charset="0"/>
                <a:ea typeface="Noto Sans" panose="020B0502040504020204" pitchFamily="34" charset="0"/>
                <a:cs typeface="Noto Sans" panose="020B0502040504020204" pitchFamily="34" charset="0"/>
              </a:rPr>
              <a:t>May qualify as health issue.</a:t>
            </a:r>
          </a:p>
          <a:p>
            <a:pPr>
              <a:lnSpc>
                <a:spcPct val="120000"/>
              </a:lnSpc>
              <a:spcBef>
                <a:spcPts val="5"/>
              </a:spcBef>
              <a:spcAft>
                <a:spcPts val="600"/>
              </a:spcAft>
              <a:buSzPts val="1400"/>
              <a:tabLst>
                <a:tab pos="514985" algn="l"/>
                <a:tab pos="515620" algn="l"/>
                <a:tab pos="742950" algn="l"/>
              </a:tabLst>
            </a:pPr>
            <a:r>
              <a:rPr lang="en-US" sz="2200">
                <a:solidFill>
                  <a:schemeClr val="accent1">
                    <a:lumMod val="50000"/>
                  </a:schemeClr>
                </a:solidFill>
                <a:effectLst/>
                <a:latin typeface="Noto Sans" panose="020B0502040504020204" pitchFamily="34" charset="0"/>
                <a:ea typeface="Noto Sans" panose="020B0502040504020204" pitchFamily="34" charset="0"/>
                <a:cs typeface="Noto Sans" panose="020B0502040504020204" pitchFamily="34" charset="0"/>
              </a:rPr>
              <a:t>Caring for a person with a disability</a:t>
            </a:r>
            <a:endParaRPr lang="en-US" sz="2200" b="0">
              <a:solidFill>
                <a:schemeClr val="accent1">
                  <a:lumMod val="50000"/>
                </a:schemeClr>
              </a:solidFill>
              <a:effectLst/>
              <a:latin typeface="Noto Sans" panose="020B0502040504020204" pitchFamily="34" charset="0"/>
              <a:ea typeface="Noto Sans" panose="020B0502040504020204" pitchFamily="34" charset="0"/>
              <a:cs typeface="Noto Sans" panose="020B0502040504020204" pitchFamily="34" charset="0"/>
            </a:endParaRPr>
          </a:p>
          <a:p>
            <a:pPr lvl="1">
              <a:lnSpc>
                <a:spcPct val="120000"/>
              </a:lnSpc>
              <a:spcBef>
                <a:spcPts val="5"/>
              </a:spcBef>
              <a:spcAft>
                <a:spcPts val="600"/>
              </a:spcAft>
              <a:buSzPts val="1400"/>
              <a:buFont typeface="Wingdings" panose="05000000000000000000" pitchFamily="2" charset="2"/>
              <a:buChar char="q"/>
              <a:tabLst>
                <a:tab pos="514985" algn="l"/>
                <a:tab pos="515620" algn="l"/>
                <a:tab pos="742950" algn="l"/>
              </a:tabLst>
            </a:pPr>
            <a:r>
              <a:rPr lang="en-US" sz="2200" i="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Note:</a:t>
            </a:r>
            <a:r>
              <a:rPr lang="en-US" sz="2200" b="0" i="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 Not required to reside together.</a:t>
            </a:r>
          </a:p>
          <a:p>
            <a:pPr marL="228600" marR="0" lvl="0" indent="-228600" algn="l" defTabSz="914400" rtl="0" eaLnBrk="1" fontAlgn="auto" latinLnBrk="0" hangingPunct="1">
              <a:lnSpc>
                <a:spcPct val="120000"/>
              </a:lnSpc>
              <a:spcBef>
                <a:spcPts val="0"/>
              </a:spcBef>
              <a:spcAft>
                <a:spcPts val="600"/>
              </a:spcAft>
              <a:buClrTx/>
              <a:buSzPts val="1400"/>
              <a:buFont typeface="Arial" panose="020B0604020202020204" pitchFamily="34" charset="0"/>
              <a:buChar char="•"/>
              <a:tabLst>
                <a:tab pos="514985" algn="l"/>
                <a:tab pos="515620" algn="l"/>
                <a:tab pos="742950" algn="l"/>
              </a:tabLst>
              <a:defRPr/>
            </a:pPr>
            <a:r>
              <a:rPr kumimoji="0" lang="en-US" sz="2200" b="0" i="0" u="none" strike="noStrike" kern="1200" cap="none" spc="0" normalizeH="0" baseline="0" noProof="0">
                <a:ln>
                  <a:noFill/>
                </a:ln>
                <a:solidFill>
                  <a:srgbClr val="70A94F">
                    <a:lumMod val="50000"/>
                  </a:srgbClr>
                </a:solidFill>
                <a:effectLst/>
                <a:uLnTx/>
                <a:uFillTx/>
                <a:latin typeface="Noto Sans" panose="020B0502040504020204" pitchFamily="34" charset="0"/>
                <a:ea typeface="Noto Sans" panose="020B0502040504020204" pitchFamily="34" charset="0"/>
                <a:cs typeface="Noto Sans" panose="020B0502040504020204" pitchFamily="34" charset="0"/>
              </a:rPr>
              <a:t>Attending school at least half-time</a:t>
            </a:r>
          </a:p>
          <a:p>
            <a:pPr marL="571500" marR="0" lvl="1" indent="-228600" algn="l" defTabSz="914400" rtl="0" eaLnBrk="1" fontAlgn="auto" latinLnBrk="0" hangingPunct="1">
              <a:lnSpc>
                <a:spcPct val="120000"/>
              </a:lnSpc>
              <a:spcBef>
                <a:spcPts val="0"/>
              </a:spcBef>
              <a:spcAft>
                <a:spcPts val="600"/>
              </a:spcAft>
              <a:buClrTx/>
              <a:buSzPts val="1400"/>
              <a:buFont typeface="Wingdings" panose="05000000000000000000" pitchFamily="2" charset="2"/>
              <a:buChar char="q"/>
              <a:tabLst>
                <a:tab pos="514985" algn="l"/>
                <a:tab pos="515620" algn="l"/>
                <a:tab pos="742950" algn="l"/>
              </a:tabLst>
              <a:defRPr/>
            </a:pPr>
            <a:r>
              <a:rPr kumimoji="0" lang="en-US" sz="2200" b="0" i="0" u="none" strike="noStrike" kern="1200" cap="none" spc="0" normalizeH="0" baseline="0" noProof="0">
                <a:ln>
                  <a:noFill/>
                </a:ln>
                <a:solidFill>
                  <a:srgbClr val="70A94F">
                    <a:lumMod val="50000"/>
                  </a:srgbClr>
                </a:solidFill>
                <a:effectLst/>
                <a:uLnTx/>
                <a:uFillTx/>
                <a:latin typeface="Noto Sans" panose="020B0502040504020204" pitchFamily="34" charset="0"/>
                <a:ea typeface="Noto Sans" panose="020B0502040504020204" pitchFamily="34" charset="0"/>
                <a:cs typeface="Noto Sans" panose="020B0502040504020204" pitchFamily="34" charset="0"/>
              </a:rPr>
              <a:t>High school and/or GED programs </a:t>
            </a:r>
          </a:p>
          <a:p>
            <a:pPr marL="571500" marR="0" lvl="1" indent="-228600" algn="l" defTabSz="914400" rtl="0" eaLnBrk="1" fontAlgn="auto" latinLnBrk="0" hangingPunct="1">
              <a:lnSpc>
                <a:spcPct val="120000"/>
              </a:lnSpc>
              <a:spcBef>
                <a:spcPts val="0"/>
              </a:spcBef>
              <a:spcAft>
                <a:spcPts val="600"/>
              </a:spcAft>
              <a:buClrTx/>
              <a:buSzPts val="1400"/>
              <a:buFont typeface="Wingdings" panose="05000000000000000000" pitchFamily="2" charset="2"/>
              <a:buChar char="q"/>
              <a:tabLst>
                <a:tab pos="514985" algn="l"/>
                <a:tab pos="515620" algn="l"/>
                <a:tab pos="742950" algn="l"/>
              </a:tabLst>
              <a:defRPr/>
            </a:pPr>
            <a:r>
              <a:rPr kumimoji="0" lang="en-US" sz="2200" b="0" i="0" u="none" strike="noStrike" kern="1200" cap="none" spc="0" normalizeH="0" baseline="0" noProof="0">
                <a:ln>
                  <a:noFill/>
                </a:ln>
                <a:solidFill>
                  <a:srgbClr val="70A94F">
                    <a:lumMod val="50000"/>
                  </a:srgbClr>
                </a:solidFill>
                <a:effectLst/>
                <a:uLnTx/>
                <a:uFillTx/>
                <a:latin typeface="Noto Sans" panose="020B0502040504020204" pitchFamily="34" charset="0"/>
                <a:ea typeface="Noto Sans" panose="020B0502040504020204" pitchFamily="34" charset="0"/>
                <a:cs typeface="Noto Sans" panose="020B0502040504020204" pitchFamily="34" charset="0"/>
              </a:rPr>
              <a:t>Higher Education (community college, university, graduate programs </a:t>
            </a:r>
            <a:r>
              <a:rPr kumimoji="0" lang="en-US" sz="2200" b="0" i="0" u="none" strike="noStrike" kern="1200" cap="none" spc="0" normalizeH="0" baseline="0" noProof="0" err="1">
                <a:ln>
                  <a:noFill/>
                </a:ln>
                <a:solidFill>
                  <a:srgbClr val="70A94F">
                    <a:lumMod val="50000"/>
                  </a:srgbClr>
                </a:solidFill>
                <a:effectLst/>
                <a:uLnTx/>
                <a:uFillTx/>
                <a:latin typeface="Noto Sans" panose="020B0502040504020204" pitchFamily="34" charset="0"/>
                <a:ea typeface="Noto Sans" panose="020B0502040504020204" pitchFamily="34" charset="0"/>
                <a:cs typeface="Noto Sans" panose="020B0502040504020204" pitchFamily="34" charset="0"/>
              </a:rPr>
              <a:t>etc</a:t>
            </a:r>
            <a:r>
              <a:rPr kumimoji="0" lang="en-US" sz="2200" b="0" i="0" u="none" strike="noStrike" kern="1200" cap="none" spc="0" normalizeH="0" baseline="0" noProof="0">
                <a:ln>
                  <a:noFill/>
                </a:ln>
                <a:solidFill>
                  <a:srgbClr val="70A94F">
                    <a:lumMod val="50000"/>
                  </a:srgbClr>
                </a:solidFill>
                <a:effectLst/>
                <a:uLnTx/>
                <a:uFillTx/>
                <a:latin typeface="Noto Sans" panose="020B0502040504020204" pitchFamily="34" charset="0"/>
                <a:ea typeface="Noto Sans" panose="020B0502040504020204" pitchFamily="34" charset="0"/>
                <a:cs typeface="Noto Sans" panose="020B0502040504020204" pitchFamily="34" charset="0"/>
              </a:rPr>
              <a:t>) </a:t>
            </a:r>
          </a:p>
          <a:p>
            <a:pPr marL="571500" marR="0" lvl="1" indent="-228600" algn="l" defTabSz="914400" rtl="0" eaLnBrk="1" fontAlgn="auto" latinLnBrk="0" hangingPunct="1">
              <a:lnSpc>
                <a:spcPct val="120000"/>
              </a:lnSpc>
              <a:spcBef>
                <a:spcPts val="0"/>
              </a:spcBef>
              <a:spcAft>
                <a:spcPts val="600"/>
              </a:spcAft>
              <a:buClrTx/>
              <a:buSzPts val="1400"/>
              <a:buFont typeface="Wingdings" panose="05000000000000000000" pitchFamily="2" charset="2"/>
              <a:buChar char="q"/>
              <a:tabLst>
                <a:tab pos="514985" algn="l"/>
                <a:tab pos="515620" algn="l"/>
                <a:tab pos="742950" algn="l"/>
              </a:tabLst>
              <a:defRPr/>
            </a:pPr>
            <a:r>
              <a:rPr kumimoji="0" lang="en-US" sz="2200" b="0" i="0" u="none" strike="noStrike" kern="1200" cap="none" spc="0" normalizeH="0" baseline="0" noProof="0">
                <a:ln>
                  <a:noFill/>
                </a:ln>
                <a:solidFill>
                  <a:srgbClr val="70A94F">
                    <a:lumMod val="50000"/>
                  </a:srgbClr>
                </a:solidFill>
                <a:effectLst/>
                <a:uLnTx/>
                <a:uFillTx/>
                <a:latin typeface="Noto Sans" panose="020B0502040504020204" pitchFamily="34" charset="0"/>
                <a:ea typeface="Noto Sans" panose="020B0502040504020204" pitchFamily="34" charset="0"/>
                <a:cs typeface="Noto Sans" panose="020B0502040504020204" pitchFamily="34" charset="0"/>
              </a:rPr>
              <a:t>Trade/vocational programs </a:t>
            </a:r>
          </a:p>
          <a:p>
            <a:pPr marL="571500" marR="0" lvl="1" indent="-228600" algn="l" defTabSz="914400" rtl="0" eaLnBrk="1" fontAlgn="auto" latinLnBrk="0" hangingPunct="1">
              <a:lnSpc>
                <a:spcPct val="120000"/>
              </a:lnSpc>
              <a:spcBef>
                <a:spcPts val="0"/>
              </a:spcBef>
              <a:spcAft>
                <a:spcPts val="600"/>
              </a:spcAft>
              <a:buClrTx/>
              <a:buSzPts val="1400"/>
              <a:buFont typeface="Wingdings" panose="05000000000000000000" pitchFamily="2" charset="2"/>
              <a:buChar char="q"/>
              <a:tabLst>
                <a:tab pos="514985" algn="l"/>
                <a:tab pos="515620" algn="l"/>
                <a:tab pos="742950" algn="l"/>
              </a:tabLst>
              <a:defRPr/>
            </a:pPr>
            <a:r>
              <a:rPr kumimoji="0" lang="en-US" sz="2200" b="0" i="0" u="none" strike="noStrike" kern="1200" cap="none" spc="0" normalizeH="0" baseline="0" noProof="0">
                <a:ln>
                  <a:noFill/>
                </a:ln>
                <a:solidFill>
                  <a:srgbClr val="70A94F">
                    <a:lumMod val="50000"/>
                  </a:srgbClr>
                </a:solidFill>
                <a:effectLst/>
                <a:uLnTx/>
                <a:uFillTx/>
                <a:latin typeface="Noto Sans" panose="020B0502040504020204" pitchFamily="34" charset="0"/>
                <a:ea typeface="Noto Sans" panose="020B0502040504020204" pitchFamily="34" charset="0"/>
                <a:cs typeface="Noto Sans" panose="020B0502040504020204" pitchFamily="34" charset="0"/>
              </a:rPr>
              <a:t>Training programs </a:t>
            </a:r>
          </a:p>
          <a:p>
            <a:pPr marL="228600" marR="0" lvl="0" indent="-228600" algn="l" defTabSz="914400" rtl="0" eaLnBrk="1" fontAlgn="auto" latinLnBrk="0" hangingPunct="1">
              <a:lnSpc>
                <a:spcPct val="120000"/>
              </a:lnSpc>
              <a:spcBef>
                <a:spcPts val="5"/>
              </a:spcBef>
              <a:spcAft>
                <a:spcPts val="600"/>
              </a:spcAft>
              <a:buClrTx/>
              <a:buSzPts val="1400"/>
              <a:buFont typeface="Arial" panose="020B0604020202020204" pitchFamily="34" charset="0"/>
              <a:buChar char="•"/>
              <a:tabLst>
                <a:tab pos="514985" algn="l"/>
                <a:tab pos="515620" algn="l"/>
                <a:tab pos="742950" algn="l"/>
              </a:tabLst>
              <a:defRPr/>
            </a:pPr>
            <a:r>
              <a:rPr kumimoji="0" lang="en-US" sz="2200" b="0" i="0" u="none" strike="noStrike" kern="1200" cap="none" spc="0" normalizeH="0" baseline="0" noProof="0">
                <a:ln>
                  <a:noFill/>
                </a:ln>
                <a:solidFill>
                  <a:srgbClr val="70A94F">
                    <a:lumMod val="50000"/>
                  </a:srgbClr>
                </a:solidFill>
                <a:effectLst/>
                <a:uLnTx/>
                <a:uFillTx/>
                <a:latin typeface="Noto Sans" panose="020B0502040504020204" pitchFamily="34" charset="0"/>
                <a:ea typeface="Noto Sans" panose="020B0502040504020204" pitchFamily="34" charset="0"/>
                <a:cs typeface="Noto Sans" panose="020B0502040504020204" pitchFamily="34" charset="0"/>
              </a:rPr>
              <a:t>Participating in a training plan with a federal refugee resettlement program                </a:t>
            </a:r>
          </a:p>
          <a:p>
            <a:pPr marL="571500" marR="0" lvl="1" indent="-228600" algn="l" defTabSz="914400" rtl="0" eaLnBrk="1" fontAlgn="auto" latinLnBrk="0" hangingPunct="1">
              <a:lnSpc>
                <a:spcPct val="120000"/>
              </a:lnSpc>
              <a:spcBef>
                <a:spcPts val="5"/>
              </a:spcBef>
              <a:spcAft>
                <a:spcPts val="600"/>
              </a:spcAft>
              <a:buClrTx/>
              <a:buSzPts val="1400"/>
              <a:buFont typeface="Wingdings" panose="05000000000000000000" pitchFamily="2" charset="2"/>
              <a:buChar char="q"/>
              <a:tabLst>
                <a:tab pos="514985" algn="l"/>
                <a:tab pos="515620" algn="l"/>
                <a:tab pos="742950" algn="l"/>
              </a:tabLst>
              <a:defRPr/>
            </a:pPr>
            <a:r>
              <a:rPr kumimoji="0" lang="en-US" sz="2200" b="0" i="0" u="none" strike="noStrike" kern="1200" cap="none" spc="0" normalizeH="0" baseline="0" noProof="0">
                <a:ln>
                  <a:noFill/>
                </a:ln>
                <a:solidFill>
                  <a:srgbClr val="70A94F">
                    <a:lumMod val="50000"/>
                  </a:srgbClr>
                </a:solidFill>
                <a:effectLst/>
                <a:uLnTx/>
                <a:uFillTx/>
                <a:latin typeface="Noto Sans" panose="020B0502040504020204" pitchFamily="34" charset="0"/>
                <a:ea typeface="Noto Sans" panose="020B0502040504020204" pitchFamily="34" charset="0"/>
                <a:cs typeface="Noto Sans" panose="020B0502040504020204" pitchFamily="34" charset="0"/>
              </a:rPr>
              <a:t>Immigrant and Refugee Community Organization (IRCO), </a:t>
            </a:r>
          </a:p>
          <a:p>
            <a:pPr marL="571500" marR="0" lvl="1" indent="-228600" algn="l" defTabSz="914400" rtl="0" eaLnBrk="1" fontAlgn="auto" latinLnBrk="0" hangingPunct="1">
              <a:lnSpc>
                <a:spcPct val="120000"/>
              </a:lnSpc>
              <a:spcBef>
                <a:spcPts val="5"/>
              </a:spcBef>
              <a:spcAft>
                <a:spcPts val="600"/>
              </a:spcAft>
              <a:buClrTx/>
              <a:buSzPts val="1400"/>
              <a:buFont typeface="Wingdings" panose="05000000000000000000" pitchFamily="2" charset="2"/>
              <a:buChar char="q"/>
              <a:tabLst>
                <a:tab pos="514985" algn="l"/>
                <a:tab pos="515620" algn="l"/>
                <a:tab pos="742950" algn="l"/>
              </a:tabLst>
              <a:defRPr/>
            </a:pPr>
            <a:r>
              <a:rPr kumimoji="0" lang="en-US" sz="2200" b="0" i="0" u="none" strike="noStrike" kern="1200" cap="none" spc="0" normalizeH="0" baseline="0" noProof="0">
                <a:ln>
                  <a:noFill/>
                </a:ln>
                <a:solidFill>
                  <a:srgbClr val="70A94F">
                    <a:lumMod val="50000"/>
                  </a:srgbClr>
                </a:solidFill>
                <a:effectLst/>
                <a:uLnTx/>
                <a:uFillTx/>
                <a:latin typeface="Noto Sans" panose="020B0502040504020204" pitchFamily="34" charset="0"/>
                <a:ea typeface="Noto Sans" panose="020B0502040504020204" pitchFamily="34" charset="0"/>
                <a:cs typeface="Noto Sans" panose="020B0502040504020204" pitchFamily="34" charset="0"/>
              </a:rPr>
              <a:t>Corvallis for Refugees </a:t>
            </a:r>
            <a:r>
              <a:rPr kumimoji="0" lang="en-US" sz="2200" b="0" i="0" u="none" strike="noStrike" kern="1200" cap="none" spc="0" normalizeH="0" baseline="0" noProof="0" err="1">
                <a:ln>
                  <a:noFill/>
                </a:ln>
                <a:solidFill>
                  <a:srgbClr val="70A94F">
                    <a:lumMod val="50000"/>
                  </a:srgbClr>
                </a:solidFill>
                <a:effectLst/>
                <a:uLnTx/>
                <a:uFillTx/>
                <a:latin typeface="Noto Sans" panose="020B0502040504020204" pitchFamily="34" charset="0"/>
                <a:ea typeface="Noto Sans" panose="020B0502040504020204" pitchFamily="34" charset="0"/>
                <a:cs typeface="Noto Sans" panose="020B0502040504020204" pitchFamily="34" charset="0"/>
              </a:rPr>
              <a:t>etc</a:t>
            </a:r>
            <a:endParaRPr kumimoji="0" lang="en-US" sz="2200" b="0" i="0" u="none" strike="noStrike" kern="1200" cap="none" spc="0" normalizeH="0" baseline="0" noProof="0">
              <a:ln>
                <a:noFill/>
              </a:ln>
              <a:solidFill>
                <a:srgbClr val="70A94F">
                  <a:lumMod val="50000"/>
                </a:srgbClr>
              </a:solidFill>
              <a:effectLst/>
              <a:uLnTx/>
              <a:uFillTx/>
              <a:latin typeface="Noto Sans" panose="020B0502040504020204" pitchFamily="34" charset="0"/>
              <a:ea typeface="Noto Sans" panose="020B0502040504020204" pitchFamily="34" charset="0"/>
              <a:cs typeface="Noto Sans" panose="020B0502040504020204" pitchFamily="34" charset="0"/>
            </a:endParaRPr>
          </a:p>
          <a:p>
            <a:pPr marL="571500" marR="0" lvl="1" indent="-228600" algn="l" defTabSz="914400" rtl="0" eaLnBrk="1" fontAlgn="auto" latinLnBrk="0" hangingPunct="1">
              <a:lnSpc>
                <a:spcPct val="120000"/>
              </a:lnSpc>
              <a:spcBef>
                <a:spcPts val="5"/>
              </a:spcBef>
              <a:spcAft>
                <a:spcPts val="600"/>
              </a:spcAft>
              <a:buClrTx/>
              <a:buSzPts val="1400"/>
              <a:buFont typeface="Wingdings" panose="05000000000000000000" pitchFamily="2" charset="2"/>
              <a:buChar char="q"/>
              <a:tabLst>
                <a:tab pos="514985" algn="l"/>
                <a:tab pos="515620" algn="l"/>
                <a:tab pos="742950" algn="l"/>
              </a:tabLst>
              <a:defRPr/>
            </a:pPr>
            <a:endParaRPr kumimoji="0" lang="en-US" sz="2200" b="0" i="0" u="none" strike="noStrike" kern="1200" cap="none" spc="0" normalizeH="0" baseline="0" noProof="0">
              <a:ln>
                <a:noFill/>
              </a:ln>
              <a:solidFill>
                <a:srgbClr val="70A94F">
                  <a:lumMod val="50000"/>
                </a:srgbClr>
              </a:solidFill>
              <a:effectLst/>
              <a:uLnTx/>
              <a:uFillTx/>
              <a:latin typeface="Noto Sans" panose="020B0502040504020204" pitchFamily="34" charset="0"/>
              <a:ea typeface="Noto Sans" panose="020B0502040504020204" pitchFamily="34" charset="0"/>
              <a:cs typeface="Noto Sans" panose="020B0502040504020204" pitchFamily="34" charset="0"/>
            </a:endParaRPr>
          </a:p>
          <a:p>
            <a:pPr marL="0" marR="0" lvl="0" indent="-114300" algn="l" defTabSz="914400" rtl="0" eaLnBrk="1" fontAlgn="auto" latinLnBrk="0" hangingPunct="1">
              <a:lnSpc>
                <a:spcPct val="120000"/>
              </a:lnSpc>
              <a:spcBef>
                <a:spcPts val="5"/>
              </a:spcBef>
              <a:spcAft>
                <a:spcPts val="600"/>
              </a:spcAft>
              <a:buClrTx/>
              <a:buSzPts val="1400"/>
              <a:buFont typeface="Wingdings" panose="05000000000000000000" pitchFamily="2" charset="2"/>
              <a:buNone/>
              <a:tabLst>
                <a:tab pos="514985" algn="l"/>
                <a:tab pos="515620" algn="l"/>
                <a:tab pos="742950" algn="l"/>
              </a:tabLst>
              <a:defRPr/>
            </a:pPr>
            <a:r>
              <a:rPr kumimoji="0" lang="en-US" sz="2200" b="0" i="0" u="none" strike="noStrike" kern="1200" cap="none" spc="0" normalizeH="0" baseline="0" noProof="0">
                <a:ln>
                  <a:noFill/>
                </a:ln>
                <a:solidFill>
                  <a:srgbClr val="70A94F">
                    <a:lumMod val="50000"/>
                  </a:srgbClr>
                </a:solidFill>
                <a:effectLst/>
                <a:uLnTx/>
                <a:uFillTx/>
                <a:latin typeface="Noto Sans" panose="020B0502040504020204" pitchFamily="34" charset="0"/>
                <a:ea typeface="Noto Sans" panose="020B0502040504020204" pitchFamily="34" charset="0"/>
                <a:cs typeface="Noto Sans" panose="020B0502040504020204" pitchFamily="34" charset="0"/>
              </a:rPr>
              <a:t>Examples of equivalent work activities</a:t>
            </a:r>
          </a:p>
          <a:p>
            <a:pPr marL="228600" marR="0" lvl="0" indent="-228600" algn="l" defTabSz="914400" rtl="0" eaLnBrk="1" fontAlgn="auto" latinLnBrk="0" hangingPunct="1">
              <a:lnSpc>
                <a:spcPct val="100000"/>
              </a:lnSpc>
              <a:spcBef>
                <a:spcPts val="0"/>
              </a:spcBef>
              <a:spcAft>
                <a:spcPts val="600"/>
              </a:spcAft>
              <a:buClrTx/>
              <a:buSzPts val="1400"/>
              <a:buFont typeface="Arial" panose="020B0604020202020204" pitchFamily="34" charset="0"/>
              <a:buChar char="•"/>
              <a:tabLst>
                <a:tab pos="514985" algn="l"/>
                <a:tab pos="515620" algn="l"/>
                <a:tab pos="742950" algn="l"/>
              </a:tabLst>
              <a:defRPr/>
            </a:pPr>
            <a:r>
              <a:rPr kumimoji="0" lang="en-US" sz="2000" b="0" i="0" u="none" strike="noStrike" kern="1200" cap="none" spc="0" normalizeH="0" baseline="0" noProof="0">
                <a:ln>
                  <a:noFill/>
                </a:ln>
                <a:solidFill>
                  <a:srgbClr val="70A94F">
                    <a:lumMod val="50000"/>
                  </a:srgbClr>
                </a:solidFill>
                <a:effectLst/>
                <a:uLnTx/>
                <a:uFillTx/>
                <a:latin typeface="Noto Sans" panose="020B0502040504020204" pitchFamily="34" charset="0"/>
                <a:ea typeface="Noto Sans" panose="020B0502040504020204" pitchFamily="34" charset="0"/>
                <a:cs typeface="Noto Sans" panose="020B0502040504020204" pitchFamily="34" charset="0"/>
              </a:rPr>
              <a:t>Unemployment benefits (UC) – Verbal Attestation</a:t>
            </a:r>
          </a:p>
          <a:p>
            <a:pPr marL="571500" marR="0" lvl="1" indent="-228600" algn="l" defTabSz="914400" rtl="0" eaLnBrk="1" fontAlgn="auto" latinLnBrk="0" hangingPunct="1">
              <a:lnSpc>
                <a:spcPct val="100000"/>
              </a:lnSpc>
              <a:spcBef>
                <a:spcPts val="0"/>
              </a:spcBef>
              <a:spcAft>
                <a:spcPts val="600"/>
              </a:spcAft>
              <a:buClrTx/>
              <a:buSzPts val="1400"/>
              <a:buFont typeface="Wingdings" panose="05000000000000000000" pitchFamily="2" charset="2"/>
              <a:buChar char="q"/>
              <a:tabLst>
                <a:tab pos="514985" algn="l"/>
                <a:tab pos="515620" algn="l"/>
                <a:tab pos="742950" algn="l"/>
              </a:tabLst>
              <a:defRPr/>
            </a:pPr>
            <a:r>
              <a:rPr kumimoji="0" lang="en-US" sz="2000" b="0" i="0" u="none" strike="noStrike" kern="1200" cap="none" spc="0" normalizeH="0" baseline="0" noProof="0">
                <a:ln>
                  <a:noFill/>
                </a:ln>
                <a:solidFill>
                  <a:srgbClr val="70A94F">
                    <a:lumMod val="50000"/>
                  </a:srgbClr>
                </a:solidFill>
                <a:effectLst/>
                <a:uLnTx/>
                <a:uFillTx/>
                <a:latin typeface="Noto Sans" panose="020B0502040504020204" pitchFamily="34" charset="0"/>
                <a:ea typeface="Noto Sans" panose="020B0502040504020204" pitchFamily="34" charset="0"/>
                <a:cs typeface="Noto Sans" panose="020B0502040504020204" pitchFamily="34" charset="0"/>
              </a:rPr>
              <a:t>Applied for unemployment and has not been denied</a:t>
            </a:r>
          </a:p>
          <a:p>
            <a:pPr marL="571500" marR="0" lvl="1" indent="-228600" algn="l" defTabSz="914400" rtl="0" eaLnBrk="1" fontAlgn="auto" latinLnBrk="0" hangingPunct="1">
              <a:lnSpc>
                <a:spcPct val="100000"/>
              </a:lnSpc>
              <a:spcBef>
                <a:spcPts val="0"/>
              </a:spcBef>
              <a:spcAft>
                <a:spcPts val="600"/>
              </a:spcAft>
              <a:buClrTx/>
              <a:buSzPts val="1400"/>
              <a:buFont typeface="Wingdings" panose="05000000000000000000" pitchFamily="2" charset="2"/>
              <a:buChar char="q"/>
              <a:tabLst>
                <a:tab pos="514985" algn="l"/>
                <a:tab pos="515620" algn="l"/>
                <a:tab pos="742950" algn="l"/>
              </a:tabLst>
              <a:defRPr/>
            </a:pPr>
            <a:r>
              <a:rPr kumimoji="0" lang="en-US" sz="2000" b="0" i="0" u="none" strike="noStrike" kern="1200" cap="none" spc="0" normalizeH="0" baseline="0" noProof="0">
                <a:ln>
                  <a:noFill/>
                </a:ln>
                <a:solidFill>
                  <a:srgbClr val="70A94F">
                    <a:lumMod val="50000"/>
                  </a:srgbClr>
                </a:solidFill>
                <a:effectLst/>
                <a:uLnTx/>
                <a:uFillTx/>
                <a:latin typeface="Noto Sans" panose="020B0502040504020204" pitchFamily="34" charset="0"/>
                <a:ea typeface="Noto Sans" panose="020B0502040504020204" pitchFamily="34" charset="0"/>
                <a:cs typeface="Noto Sans" panose="020B0502040504020204" pitchFamily="34" charset="0"/>
              </a:rPr>
              <a:t>Receiving unemployment benefits. </a:t>
            </a:r>
          </a:p>
          <a:p>
            <a:pPr marL="342900" marR="0" lvl="1" indent="0" algn="l" defTabSz="914400" rtl="0" eaLnBrk="1" fontAlgn="auto" latinLnBrk="0" hangingPunct="1">
              <a:lnSpc>
                <a:spcPct val="100000"/>
              </a:lnSpc>
              <a:spcBef>
                <a:spcPts val="0"/>
              </a:spcBef>
              <a:spcAft>
                <a:spcPts val="600"/>
              </a:spcAft>
              <a:buClrTx/>
              <a:buSzPts val="1400"/>
              <a:buFont typeface="Arial" panose="020B0604020202020204" pitchFamily="34" charset="0"/>
              <a:buNone/>
              <a:tabLst>
                <a:tab pos="514985" algn="l"/>
                <a:tab pos="515620" algn="l"/>
                <a:tab pos="742950" algn="l"/>
              </a:tabLst>
              <a:defRPr/>
            </a:pPr>
            <a:endParaRPr kumimoji="0" lang="en-US" sz="2000" b="0" i="0" u="none" strike="noStrike" kern="1200" cap="none" spc="0" normalizeH="0" baseline="0" noProof="0">
              <a:ln>
                <a:noFill/>
              </a:ln>
              <a:solidFill>
                <a:srgbClr val="70A94F">
                  <a:lumMod val="50000"/>
                </a:srgbClr>
              </a:solidFill>
              <a:effectLst/>
              <a:uLnTx/>
              <a:uFillTx/>
              <a:latin typeface="Noto Sans" panose="020B0502040504020204" pitchFamily="34" charset="0"/>
              <a:ea typeface="Noto Sans" panose="020B0502040504020204" pitchFamily="34" charset="0"/>
              <a:cs typeface="Noto Sans" panose="020B0502040504020204" pitchFamily="34" charset="0"/>
            </a:endParaRPr>
          </a:p>
          <a:p>
            <a:pPr marL="228600" marR="0" lvl="0" indent="-228600" algn="l" defTabSz="914400" rtl="0" eaLnBrk="1" fontAlgn="auto" latinLnBrk="0" hangingPunct="1">
              <a:lnSpc>
                <a:spcPct val="100000"/>
              </a:lnSpc>
              <a:spcBef>
                <a:spcPts val="0"/>
              </a:spcBef>
              <a:spcAft>
                <a:spcPts val="600"/>
              </a:spcAft>
              <a:buClrTx/>
              <a:buSzPts val="1400"/>
              <a:buFont typeface="Arial" panose="020B0604020202020204" pitchFamily="34" charset="0"/>
              <a:buChar char="•"/>
              <a:tabLst>
                <a:tab pos="514985" algn="l"/>
                <a:tab pos="515620" algn="l"/>
                <a:tab pos="742950" algn="l"/>
              </a:tabLst>
              <a:defRPr/>
            </a:pPr>
            <a:r>
              <a:rPr kumimoji="0" lang="en-US" sz="2000" b="0" i="0" u="none" strike="noStrike" kern="1200" cap="none" spc="0" normalizeH="0" baseline="0" noProof="0">
                <a:ln>
                  <a:noFill/>
                </a:ln>
                <a:solidFill>
                  <a:srgbClr val="70A94F">
                    <a:lumMod val="50000"/>
                  </a:srgbClr>
                </a:solidFill>
                <a:effectLst/>
                <a:uLnTx/>
                <a:uFillTx/>
                <a:latin typeface="Noto Sans" panose="020B0502040504020204" pitchFamily="34" charset="0"/>
                <a:ea typeface="Noto Sans" panose="020B0502040504020204" pitchFamily="34" charset="0"/>
                <a:cs typeface="Noto Sans" panose="020B0502040504020204" pitchFamily="34" charset="0"/>
              </a:rPr>
              <a:t>Temporary Assistance for Needy Families – (ONE system verified)</a:t>
            </a:r>
          </a:p>
          <a:p>
            <a:pPr marL="571500" marR="0" lvl="1" indent="-228600" algn="l" defTabSz="914400" rtl="0" eaLnBrk="1" fontAlgn="auto" latinLnBrk="0" hangingPunct="1">
              <a:lnSpc>
                <a:spcPct val="100000"/>
              </a:lnSpc>
              <a:spcBef>
                <a:spcPts val="0"/>
              </a:spcBef>
              <a:spcAft>
                <a:spcPts val="600"/>
              </a:spcAft>
              <a:buClrTx/>
              <a:buSzPts val="1400"/>
              <a:buFont typeface="Arial" panose="020B0604020202020204" pitchFamily="34" charset="0"/>
              <a:buChar char="•"/>
              <a:tabLst>
                <a:tab pos="514985" algn="l"/>
                <a:tab pos="515620" algn="l"/>
                <a:tab pos="742950" algn="l"/>
              </a:tabLst>
              <a:defRPr/>
            </a:pPr>
            <a:r>
              <a:rPr kumimoji="0" lang="en-US" sz="1700" b="0" i="0" u="none" strike="noStrike" kern="1200" cap="none" spc="0" normalizeH="0" baseline="0" noProof="0">
                <a:ln>
                  <a:noFill/>
                </a:ln>
                <a:solidFill>
                  <a:srgbClr val="70A94F">
                    <a:lumMod val="50000"/>
                  </a:srgbClr>
                </a:solidFill>
                <a:effectLst/>
                <a:uLnTx/>
                <a:uFillTx/>
                <a:latin typeface="Noto Sans" panose="020B0502040504020204" pitchFamily="34" charset="0"/>
                <a:ea typeface="Noto Sans" panose="020B0502040504020204" pitchFamily="34" charset="0"/>
                <a:cs typeface="Noto Sans" panose="020B0502040504020204" pitchFamily="34" charset="0"/>
              </a:rPr>
              <a:t>Participates in the TANF Jobs program</a:t>
            </a:r>
          </a:p>
          <a:p>
            <a:pPr marL="228600" marR="0" lvl="0" indent="-228600" algn="l" defTabSz="914400" rtl="0" eaLnBrk="1" fontAlgn="auto" latinLnBrk="0" hangingPunct="1">
              <a:lnSpc>
                <a:spcPct val="100000"/>
              </a:lnSpc>
              <a:spcBef>
                <a:spcPts val="0"/>
              </a:spcBef>
              <a:spcAft>
                <a:spcPts val="600"/>
              </a:spcAft>
              <a:buClrTx/>
              <a:buSzPts val="1400"/>
              <a:buFont typeface="Arial" panose="020B0604020202020204" pitchFamily="34" charset="0"/>
              <a:buChar char="•"/>
              <a:tabLst>
                <a:tab pos="514985" algn="l"/>
                <a:tab pos="515620" algn="l"/>
                <a:tab pos="742950" algn="l"/>
              </a:tabLst>
              <a:defRPr/>
            </a:pPr>
            <a:endParaRPr kumimoji="0" lang="en-US" sz="2000" b="0" i="0" u="none" strike="noStrike" kern="1200" cap="none" spc="0" normalizeH="0" baseline="0" noProof="0">
              <a:ln>
                <a:noFill/>
              </a:ln>
              <a:solidFill>
                <a:srgbClr val="70A94F">
                  <a:lumMod val="50000"/>
                </a:srgbClr>
              </a:solidFill>
              <a:effectLst/>
              <a:uLnTx/>
              <a:uFillTx/>
              <a:latin typeface="Noto Sans" panose="020B0502040504020204" pitchFamily="34" charset="0"/>
              <a:ea typeface="Noto Sans" panose="020B0502040504020204" pitchFamily="34" charset="0"/>
              <a:cs typeface="Noto Sans" panose="020B0502040504020204" pitchFamily="34" charset="0"/>
            </a:endParaRPr>
          </a:p>
          <a:p>
            <a:pPr marL="228600" marR="0" lvl="0" indent="-228600" algn="l" defTabSz="914400" rtl="0" eaLnBrk="1" fontAlgn="auto" latinLnBrk="0" hangingPunct="1">
              <a:lnSpc>
                <a:spcPct val="100000"/>
              </a:lnSpc>
              <a:spcBef>
                <a:spcPts val="0"/>
              </a:spcBef>
              <a:spcAft>
                <a:spcPts val="600"/>
              </a:spcAft>
              <a:buClrTx/>
              <a:buSzPts val="1400"/>
              <a:buFont typeface="Arial" panose="020B0604020202020204" pitchFamily="34" charset="0"/>
              <a:buChar char="•"/>
              <a:tabLst>
                <a:tab pos="514985" algn="l"/>
                <a:tab pos="515620" algn="l"/>
                <a:tab pos="742950" algn="l"/>
              </a:tabLst>
              <a:defRPr/>
            </a:pPr>
            <a:r>
              <a:rPr kumimoji="0" lang="en-US" sz="2000" b="0" i="0" u="none" strike="noStrike" kern="1200" cap="none" spc="0" normalizeH="0" baseline="0" noProof="0">
                <a:ln>
                  <a:noFill/>
                </a:ln>
                <a:solidFill>
                  <a:srgbClr val="70A94F">
                    <a:lumMod val="50000"/>
                  </a:srgbClr>
                </a:solidFill>
                <a:effectLst/>
                <a:uLnTx/>
                <a:uFillTx/>
                <a:latin typeface="Noto Sans" panose="020B0502040504020204" pitchFamily="34" charset="0"/>
                <a:ea typeface="Noto Sans" panose="020B0502040504020204" pitchFamily="34" charset="0"/>
                <a:cs typeface="Noto Sans" panose="020B0502040504020204" pitchFamily="34" charset="0"/>
              </a:rPr>
              <a:t>Working for pay (Proof of hours is required)</a:t>
            </a:r>
          </a:p>
          <a:p>
            <a:pPr marL="571500" marR="0" lvl="1" indent="-228600" algn="l" defTabSz="914400" rtl="0" eaLnBrk="1" fontAlgn="auto" latinLnBrk="0" hangingPunct="1">
              <a:lnSpc>
                <a:spcPct val="100000"/>
              </a:lnSpc>
              <a:spcBef>
                <a:spcPts val="0"/>
              </a:spcBef>
              <a:spcAft>
                <a:spcPts val="600"/>
              </a:spcAft>
              <a:buClrTx/>
              <a:buSzPts val="1400"/>
              <a:buFont typeface="Wingdings" panose="05000000000000000000" pitchFamily="2" charset="2"/>
              <a:buChar char="q"/>
              <a:tabLst>
                <a:tab pos="514985" algn="l"/>
                <a:tab pos="515620" algn="l"/>
                <a:tab pos="742950" algn="l"/>
              </a:tabLst>
              <a:defRPr/>
            </a:pPr>
            <a:r>
              <a:rPr kumimoji="0" lang="en-US" sz="2000" b="0" i="0" u="none" strike="noStrike" kern="1200" cap="none" spc="0" normalizeH="0" baseline="0" noProof="0">
                <a:ln>
                  <a:noFill/>
                </a:ln>
                <a:solidFill>
                  <a:srgbClr val="70A94F">
                    <a:lumMod val="50000"/>
                  </a:srgbClr>
                </a:solidFill>
                <a:effectLst/>
                <a:uLnTx/>
                <a:uFillTx/>
                <a:latin typeface="Noto Sans" panose="020B0502040504020204" pitchFamily="34" charset="0"/>
                <a:ea typeface="Noto Sans" panose="020B0502040504020204" pitchFamily="34" charset="0"/>
                <a:cs typeface="Noto Sans" panose="020B0502040504020204" pitchFamily="34" charset="0"/>
              </a:rPr>
              <a:t>At least 30 hours a week. </a:t>
            </a:r>
          </a:p>
          <a:p>
            <a:pPr marL="571500" marR="0" lvl="1" indent="-228600" algn="l" defTabSz="914400" rtl="0" eaLnBrk="1" fontAlgn="auto" latinLnBrk="0" hangingPunct="1">
              <a:lnSpc>
                <a:spcPct val="100000"/>
              </a:lnSpc>
              <a:spcBef>
                <a:spcPts val="0"/>
              </a:spcBef>
              <a:spcAft>
                <a:spcPts val="600"/>
              </a:spcAft>
              <a:buClrTx/>
              <a:buSzPts val="1400"/>
              <a:buFont typeface="Wingdings" panose="05000000000000000000" pitchFamily="2" charset="2"/>
              <a:buChar char="q"/>
              <a:tabLst>
                <a:tab pos="514985" algn="l"/>
                <a:tab pos="515620" algn="l"/>
                <a:tab pos="742950" algn="l"/>
              </a:tabLst>
              <a:defRPr/>
            </a:pPr>
            <a:r>
              <a:rPr kumimoji="0" lang="en-US" sz="2000" b="0" i="0" u="none" strike="noStrike" kern="1200" cap="none" spc="0" normalizeH="0" baseline="0" noProof="0">
                <a:ln>
                  <a:noFill/>
                </a:ln>
                <a:solidFill>
                  <a:srgbClr val="70A94F">
                    <a:lumMod val="50000"/>
                  </a:srgbClr>
                </a:solidFill>
                <a:effectLst/>
                <a:uLnTx/>
                <a:uFillTx/>
                <a:latin typeface="Noto Sans" panose="020B0502040504020204" pitchFamily="34" charset="0"/>
                <a:ea typeface="Noto Sans" panose="020B0502040504020204" pitchFamily="34" charset="0"/>
                <a:cs typeface="Noto Sans" panose="020B0502040504020204" pitchFamily="34" charset="0"/>
              </a:rPr>
              <a:t>Earning at least $935.25 a month. </a:t>
            </a:r>
          </a:p>
          <a:p>
            <a:pPr marL="571500" marR="0" lvl="1" indent="-228600" algn="l" defTabSz="914400" rtl="0" eaLnBrk="1" fontAlgn="auto" latinLnBrk="0" hangingPunct="1">
              <a:lnSpc>
                <a:spcPct val="100000"/>
              </a:lnSpc>
              <a:spcBef>
                <a:spcPts val="0"/>
              </a:spcBef>
              <a:spcAft>
                <a:spcPts val="600"/>
              </a:spcAft>
              <a:buClrTx/>
              <a:buSzPts val="1400"/>
              <a:buFont typeface="Wingdings" panose="05000000000000000000" pitchFamily="2" charset="2"/>
              <a:buChar char="q"/>
              <a:tabLst>
                <a:tab pos="514985" algn="l"/>
                <a:tab pos="515620" algn="l"/>
                <a:tab pos="742950" algn="l"/>
              </a:tabLst>
              <a:defRPr/>
            </a:pPr>
            <a:r>
              <a:rPr kumimoji="0" lang="en-US" sz="2000" b="0" i="0" u="none" strike="noStrike" kern="1200" cap="none" spc="0" normalizeH="0" baseline="0" noProof="0">
                <a:ln>
                  <a:noFill/>
                </a:ln>
                <a:solidFill>
                  <a:srgbClr val="70A94F">
                    <a:lumMod val="50000"/>
                  </a:srgbClr>
                </a:solidFill>
                <a:effectLst/>
                <a:uLnTx/>
                <a:uFillTx/>
                <a:latin typeface="Noto Sans" panose="020B0502040504020204" pitchFamily="34" charset="0"/>
                <a:ea typeface="Noto Sans" panose="020B0502040504020204" pitchFamily="34" charset="0"/>
                <a:cs typeface="Noto Sans" panose="020B0502040504020204" pitchFamily="34" charset="0"/>
              </a:rPr>
              <a:t>Earning at least $935.25 from self-employment and have no business costs </a:t>
            </a:r>
          </a:p>
          <a:p>
            <a:pPr marL="571500" marR="0" lvl="1" indent="-228600" algn="l" defTabSz="914400" rtl="0" eaLnBrk="1" fontAlgn="auto" latinLnBrk="0" hangingPunct="1">
              <a:lnSpc>
                <a:spcPct val="100000"/>
              </a:lnSpc>
              <a:spcBef>
                <a:spcPts val="0"/>
              </a:spcBef>
              <a:spcAft>
                <a:spcPts val="600"/>
              </a:spcAft>
              <a:buClrTx/>
              <a:buSzPts val="1400"/>
              <a:buFont typeface="Wingdings" panose="05000000000000000000" pitchFamily="2" charset="2"/>
              <a:buChar char="q"/>
              <a:tabLst>
                <a:tab pos="514985" algn="l"/>
                <a:tab pos="515620" algn="l"/>
                <a:tab pos="742950" algn="l"/>
              </a:tabLst>
              <a:defRPr/>
            </a:pPr>
            <a:r>
              <a:rPr kumimoji="0" lang="en-US" sz="2000" b="0" i="0" u="none" strike="noStrike" kern="1200" cap="none" spc="0" normalizeH="0" baseline="0" noProof="0">
                <a:ln>
                  <a:noFill/>
                </a:ln>
                <a:solidFill>
                  <a:srgbClr val="70A94F">
                    <a:lumMod val="50000"/>
                  </a:srgbClr>
                </a:solidFill>
                <a:effectLst/>
                <a:uLnTx/>
                <a:uFillTx/>
                <a:latin typeface="Noto Sans" panose="020B0502040504020204" pitchFamily="34" charset="0"/>
                <a:ea typeface="Noto Sans" panose="020B0502040504020204" pitchFamily="34" charset="0"/>
                <a:cs typeface="Noto Sans" panose="020B0502040504020204" pitchFamily="34" charset="0"/>
              </a:rPr>
              <a:t>Earning at least $1,870.50 and has business costs. </a:t>
            </a:r>
            <a:endParaRPr kumimoji="0" lang="en-US" sz="2000" b="0" i="1" u="none" strike="noStrike" kern="1200" cap="none" spc="0" normalizeH="0" baseline="0" noProof="0">
              <a:ln>
                <a:noFill/>
              </a:ln>
              <a:solidFill>
                <a:srgbClr val="70A94F">
                  <a:lumMod val="50000"/>
                </a:srgbClr>
              </a:solidFill>
              <a:effectLst/>
              <a:uLnTx/>
              <a:uFillTx/>
              <a:latin typeface="Noto Sans" panose="020B0502040504020204" pitchFamily="34" charset="0"/>
              <a:ea typeface="Noto Sans" panose="020B0502040504020204" pitchFamily="34" charset="0"/>
              <a:cs typeface="Noto Sans" panose="020B0502040504020204" pitchFamily="34" charset="0"/>
            </a:endParaRPr>
          </a:p>
          <a:p>
            <a:pPr marL="0" marR="0" lvl="0" indent="-114300" algn="l" defTabSz="914400" rtl="0" eaLnBrk="1" fontAlgn="auto" latinLnBrk="0" hangingPunct="1">
              <a:lnSpc>
                <a:spcPct val="120000"/>
              </a:lnSpc>
              <a:spcBef>
                <a:spcPts val="5"/>
              </a:spcBef>
              <a:spcAft>
                <a:spcPts val="600"/>
              </a:spcAft>
              <a:buClrTx/>
              <a:buSzPts val="1400"/>
              <a:buFont typeface="Wingdings" panose="05000000000000000000" pitchFamily="2" charset="2"/>
              <a:buNone/>
              <a:tabLst>
                <a:tab pos="514985" algn="l"/>
                <a:tab pos="515620" algn="l"/>
                <a:tab pos="742950" algn="l"/>
              </a:tabLst>
              <a:defRPr/>
            </a:pPr>
            <a:endParaRPr kumimoji="0" lang="en-US" sz="2200" b="0" i="0" u="none" strike="noStrike" kern="1200" cap="none" spc="0" normalizeH="0" baseline="0" noProof="0">
              <a:ln>
                <a:noFill/>
              </a:ln>
              <a:solidFill>
                <a:srgbClr val="70A94F">
                  <a:lumMod val="50000"/>
                </a:srgbClr>
              </a:solidFill>
              <a:effectLst/>
              <a:uLnTx/>
              <a:uFillTx/>
              <a:latin typeface="Noto Sans" panose="020B0502040504020204" pitchFamily="34" charset="0"/>
              <a:ea typeface="Noto Sans" panose="020B0502040504020204" pitchFamily="34" charset="0"/>
              <a:cs typeface="Noto Sans" panose="020B0502040504020204" pitchFamily="34" charset="0"/>
            </a:endParaRPr>
          </a:p>
          <a:p>
            <a:pPr marL="0" marR="0" lvl="0" indent="-114300" algn="l" defTabSz="914400" rtl="0" eaLnBrk="1" fontAlgn="auto" latinLnBrk="0" hangingPunct="1">
              <a:lnSpc>
                <a:spcPct val="120000"/>
              </a:lnSpc>
              <a:spcBef>
                <a:spcPts val="5"/>
              </a:spcBef>
              <a:spcAft>
                <a:spcPts val="600"/>
              </a:spcAft>
              <a:buClrTx/>
              <a:buSzPts val="1400"/>
              <a:buFont typeface="Wingdings" panose="05000000000000000000" pitchFamily="2" charset="2"/>
              <a:buNone/>
              <a:tabLst>
                <a:tab pos="514985" algn="l"/>
                <a:tab pos="515620" algn="l"/>
                <a:tab pos="742950" algn="l"/>
              </a:tabLst>
              <a:defRPr/>
            </a:pPr>
            <a:r>
              <a:rPr kumimoji="0" lang="en-US" sz="2200" b="1" i="0" u="none" strike="noStrike" kern="1200" cap="none" spc="0" normalizeH="0" baseline="0" noProof="0">
                <a:ln>
                  <a:noFill/>
                </a:ln>
                <a:solidFill>
                  <a:srgbClr val="70A94F">
                    <a:lumMod val="50000"/>
                  </a:srgbClr>
                </a:solidFill>
                <a:effectLst/>
                <a:uLnTx/>
                <a:uFillTx/>
                <a:latin typeface="Noto Sans" panose="020B0502040504020204" pitchFamily="34" charset="0"/>
                <a:ea typeface="Noto Sans" panose="020B0502040504020204" pitchFamily="34" charset="0"/>
                <a:cs typeface="Noto Sans" panose="020B0502040504020204" pitchFamily="34" charset="0"/>
              </a:rPr>
              <a:t>Discretionary exemption</a:t>
            </a:r>
          </a:p>
          <a:p>
            <a:pPr marL="571500" marR="0" lvl="1" indent="-228600" algn="l" defTabSz="914400" rtl="0" eaLnBrk="1" fontAlgn="auto" latinLnBrk="0" hangingPunct="1">
              <a:lnSpc>
                <a:spcPct val="100000"/>
              </a:lnSpc>
              <a:spcBef>
                <a:spcPts val="0"/>
              </a:spcBef>
              <a:spcAft>
                <a:spcPts val="600"/>
              </a:spcAft>
              <a:buClrTx/>
              <a:buSzPts val="1400"/>
              <a:buFont typeface="Arial" panose="020B0604020202020204" pitchFamily="34" charset="0"/>
              <a:buChar char="•"/>
              <a:tabLst>
                <a:tab pos="514985" algn="l"/>
                <a:tab pos="515620" algn="l"/>
                <a:tab pos="742950" algn="l"/>
              </a:tabLst>
              <a:defRPr/>
            </a:pPr>
            <a:r>
              <a:rPr kumimoji="0" lang="en-US" sz="2200" b="0" i="0" u="none" strike="noStrike" kern="1200" cap="none" spc="0" normalizeH="0" baseline="0" noProof="0">
                <a:ln>
                  <a:noFill/>
                </a:ln>
                <a:solidFill>
                  <a:srgbClr val="70A94F">
                    <a:lumMod val="50000"/>
                  </a:srgbClr>
                </a:solidFill>
                <a:effectLst/>
                <a:uLnTx/>
                <a:uFillTx/>
                <a:latin typeface="Noto Sans" panose="020B0502040504020204" pitchFamily="34" charset="0"/>
                <a:ea typeface="Noto Sans" panose="020B0502040504020204" pitchFamily="34" charset="0"/>
                <a:cs typeface="Noto Sans" panose="020B0502040504020204" pitchFamily="34" charset="0"/>
              </a:rPr>
              <a:t>Current Discretionary Exemptions in Oregon: </a:t>
            </a:r>
          </a:p>
          <a:p>
            <a:pPr marL="685800" marR="0" lvl="2" indent="0" algn="l" defTabSz="914400" rtl="0" eaLnBrk="1" fontAlgn="auto" latinLnBrk="0" hangingPunct="1">
              <a:lnSpc>
                <a:spcPct val="100000"/>
              </a:lnSpc>
              <a:spcBef>
                <a:spcPts val="0"/>
              </a:spcBef>
              <a:spcAft>
                <a:spcPts val="600"/>
              </a:spcAft>
              <a:buClrTx/>
              <a:buSzPts val="1400"/>
              <a:buFont typeface="Wingdings" panose="05000000000000000000" pitchFamily="2" charset="2"/>
              <a:buChar char="q"/>
              <a:tabLst>
                <a:tab pos="514985" algn="l"/>
                <a:tab pos="515620" algn="l"/>
                <a:tab pos="742950" algn="l"/>
              </a:tabLst>
              <a:defRPr/>
            </a:pPr>
            <a:r>
              <a:rPr kumimoji="0" lang="en-US" sz="2200" b="0" i="0" u="none" strike="noStrike" kern="1200" cap="none" spc="0" normalizeH="0" baseline="0" noProof="0">
                <a:ln>
                  <a:noFill/>
                </a:ln>
                <a:solidFill>
                  <a:srgbClr val="70A94F">
                    <a:lumMod val="50000"/>
                  </a:srgbClr>
                </a:solidFill>
                <a:effectLst/>
                <a:uLnTx/>
                <a:uFillTx/>
                <a:latin typeface="Noto Sans" panose="020B0502040504020204" pitchFamily="34" charset="0"/>
                <a:ea typeface="Noto Sans" panose="020B0502040504020204" pitchFamily="34" charset="0"/>
                <a:cs typeface="Noto Sans" panose="020B0502040504020204" pitchFamily="34" charset="0"/>
              </a:rPr>
              <a:t>Foster care parents who do not include foster children in SNAP case. Verbal attestation.</a:t>
            </a:r>
          </a:p>
          <a:p>
            <a:pPr marL="685800" marR="0" lvl="2" indent="0" algn="l" defTabSz="914400" rtl="0" eaLnBrk="1" fontAlgn="auto" latinLnBrk="0" hangingPunct="1">
              <a:lnSpc>
                <a:spcPct val="100000"/>
              </a:lnSpc>
              <a:spcBef>
                <a:spcPts val="0"/>
              </a:spcBef>
              <a:spcAft>
                <a:spcPts val="600"/>
              </a:spcAft>
              <a:buClrTx/>
              <a:buSzPts val="1400"/>
              <a:buFont typeface="Wingdings" panose="05000000000000000000" pitchFamily="2" charset="2"/>
              <a:buChar char="q"/>
              <a:tabLst>
                <a:tab pos="514985" algn="l"/>
                <a:tab pos="515620" algn="l"/>
                <a:tab pos="742950" algn="l"/>
              </a:tabLst>
              <a:defRPr/>
            </a:pPr>
            <a:r>
              <a:rPr kumimoji="0" lang="en-US" sz="2200" b="0" i="0" u="none" strike="noStrike" kern="1200" cap="none" spc="0" normalizeH="0" baseline="0" noProof="0">
                <a:ln>
                  <a:noFill/>
                </a:ln>
                <a:solidFill>
                  <a:srgbClr val="70A94F">
                    <a:lumMod val="50000"/>
                  </a:srgbClr>
                </a:solidFill>
                <a:effectLst/>
                <a:uLnTx/>
                <a:uFillTx/>
                <a:latin typeface="Noto Sans" panose="020B0502040504020204" pitchFamily="34" charset="0"/>
                <a:ea typeface="Noto Sans" panose="020B0502040504020204" pitchFamily="34" charset="0"/>
                <a:cs typeface="Noto Sans" panose="020B0502040504020204" pitchFamily="34" charset="0"/>
              </a:rPr>
              <a:t>SNAP eligible non-citizens not authorized to work. Verbal attestation </a:t>
            </a:r>
          </a:p>
          <a:p>
            <a:pPr marL="171450" indent="-171450">
              <a:buFont typeface="Arial" panose="020B0604020202020204" pitchFamily="34" charset="0"/>
              <a:buChar char="•"/>
            </a:pPr>
            <a:endParaRPr lang="en-US"/>
          </a:p>
        </p:txBody>
      </p:sp>
      <p:sp>
        <p:nvSpPr>
          <p:cNvPr id="4" name="Slide Number Placeholder 3">
            <a:extLst>
              <a:ext uri="{FF2B5EF4-FFF2-40B4-BE49-F238E27FC236}">
                <a16:creationId xmlns:a16="http://schemas.microsoft.com/office/drawing/2014/main" id="{9D1B5CA6-1D29-7CF9-40DC-C4BAE84B80F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B99FB5-0055-4882-AE8D-A0170D1F62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00225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C4F601-4C7D-5D94-8668-AC02A223E2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50F56B-99A0-E82B-767F-E4A338A287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8E1CFE-4928-2F90-FA70-0EDFADC1D964}"/>
              </a:ext>
            </a:extLst>
          </p:cNvPr>
          <p:cNvSpPr>
            <a:spLocks noGrp="1"/>
          </p:cNvSpPr>
          <p:nvPr>
            <p:ph type="body" idx="1"/>
          </p:nvPr>
        </p:nvSpPr>
        <p:spPr/>
        <p:txBody>
          <a:bodyPr/>
          <a:lstStyle/>
          <a:p>
            <a:pPr rtl="0" fontAlgn="base"/>
            <a:r>
              <a:rPr lang="en-US" sz="1200" b="0" i="0" kern="1200">
                <a:solidFill>
                  <a:schemeClr val="tx1"/>
                </a:solidFill>
                <a:effectLst/>
                <a:latin typeface="+mn-lt"/>
                <a:ea typeface="+mn-ea"/>
                <a:cs typeface="+mn-cs"/>
              </a:rPr>
              <a:t>As of December 1</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No Oregon county is exempt </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Only five tribal lands are exempt due to high unemployment rates: </a:t>
            </a:r>
          </a:p>
          <a:p>
            <a:pPr marL="685800" lvl="1" indent="-228600" rtl="0" fontAlgn="base">
              <a:buFont typeface="+mj-lt"/>
              <a:buAutoNum type="arabicPeriod"/>
            </a:pPr>
            <a:r>
              <a:rPr lang="en-US">
                <a:effectLst/>
              </a:rPr>
              <a:t>Burns Paiute Tribe Reservation and off-Reservation Trust Land </a:t>
            </a:r>
          </a:p>
          <a:p>
            <a:pPr marL="685800" lvl="1" indent="-228600" rtl="0" fontAlgn="base">
              <a:buFont typeface="+mj-lt"/>
              <a:buAutoNum type="arabicPeriod"/>
            </a:pPr>
            <a:r>
              <a:rPr lang="en-US">
                <a:effectLst/>
              </a:rPr>
              <a:t>Coquille Indian Tribe Reservation and off-Reservation Trust Land</a:t>
            </a:r>
          </a:p>
          <a:p>
            <a:pPr marL="685800" lvl="1" indent="-228600" rtl="0" fontAlgn="base">
              <a:buFont typeface="+mj-lt"/>
              <a:buAutoNum type="arabicPeriod"/>
            </a:pPr>
            <a:r>
              <a:rPr lang="en-US">
                <a:effectLst/>
              </a:rPr>
              <a:t>Cow Creek Band of Umpqua Tribe of Indians Reservation </a:t>
            </a:r>
          </a:p>
          <a:p>
            <a:pPr marL="685800" lvl="1" indent="-228600" rtl="0" fontAlgn="base">
              <a:buFont typeface="+mj-lt"/>
              <a:buAutoNum type="arabicPeriod"/>
            </a:pPr>
            <a:r>
              <a:rPr lang="en-US">
                <a:effectLst/>
              </a:rPr>
              <a:t>Klamath Tribes Reservation</a:t>
            </a:r>
          </a:p>
          <a:p>
            <a:pPr marL="685800" lvl="1" indent="-228600" rtl="0" fontAlgn="base">
              <a:buFont typeface="+mj-lt"/>
              <a:buAutoNum type="arabicPeriod"/>
            </a:pPr>
            <a:r>
              <a:rPr lang="en-US">
                <a:effectLst/>
              </a:rPr>
              <a:t>Confederated Tribes of Siletz Indians Reservation and off-Reservation Trust Land</a:t>
            </a:r>
            <a:endParaRPr lang="en-US"/>
          </a:p>
          <a:p>
            <a:pPr marL="171450" indent="-171450" rtl="0" fontAlgn="base">
              <a:buFont typeface="Arial" panose="020B0604020202020204" pitchFamily="34" charset="0"/>
              <a:buChar char="•"/>
            </a:pPr>
            <a:endParaRPr lang="en-US"/>
          </a:p>
        </p:txBody>
      </p:sp>
      <p:sp>
        <p:nvSpPr>
          <p:cNvPr id="4" name="Slide Number Placeholder 3">
            <a:extLst>
              <a:ext uri="{FF2B5EF4-FFF2-40B4-BE49-F238E27FC236}">
                <a16:creationId xmlns:a16="http://schemas.microsoft.com/office/drawing/2014/main" id="{A9220A28-54C2-BBC1-3E11-6A87D0C317B8}"/>
              </a:ext>
            </a:extLst>
          </p:cNvPr>
          <p:cNvSpPr>
            <a:spLocks noGrp="1"/>
          </p:cNvSpPr>
          <p:nvPr>
            <p:ph type="sldNum" sz="quarter" idx="5"/>
          </p:nvPr>
        </p:nvSpPr>
        <p:spPr/>
        <p:txBody>
          <a:bodyPr/>
          <a:lstStyle/>
          <a:p>
            <a:fld id="{EF3F86CC-EFCF-4C27-A3B0-C0F91E66590C}" type="slidenum">
              <a:rPr lang="en-US" smtClean="0"/>
              <a:t>13</a:t>
            </a:fld>
            <a:endParaRPr lang="en-US"/>
          </a:p>
        </p:txBody>
      </p:sp>
    </p:spTree>
    <p:extLst>
      <p:ext uri="{BB962C8B-B14F-4D97-AF65-F5344CB8AC3E}">
        <p14:creationId xmlns:p14="http://schemas.microsoft.com/office/powerpoint/2010/main" val="41482115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B279D6-A506-AE9A-8A26-9E1D42961D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800266-C344-2C73-B935-8A2D5654AB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BF905F-CA0B-46F4-57C8-20DACC53BAD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Take action: Contact ODHS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a:t>If someone gets a notice — or thinks — they may need to follow new work rules to keep SNAP benefits, they should contact ODHS as soon as possible.</a:t>
            </a:r>
            <a:endParaRPr lang="en-US">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We know these notices can feel stressful or confusing. </a:t>
            </a:r>
            <a:endParaRPr lang="en-US">
              <a:ea typeface="Calibri"/>
              <a:cs typeface="Calibri"/>
            </a:endParaRPr>
          </a:p>
          <a:p>
            <a:endParaRPr lang="en-US" b="1"/>
          </a:p>
          <a:p>
            <a:r>
              <a:rPr lang="en-US" b="1"/>
              <a:t>ODHS will check to see if customers already meets the work rules</a:t>
            </a:r>
            <a:r>
              <a:rPr lang="en-US"/>
              <a:t>, including giving credit for any verified work activities they’ve completed.</a:t>
            </a:r>
            <a:endParaRPr lang="en-US">
              <a:ea typeface="Calibri"/>
              <a:cs typeface="Calibri"/>
            </a:endParaRPr>
          </a:p>
          <a:p>
            <a:r>
              <a:rPr lang="en-US" b="1"/>
              <a:t>ODHS will look for any exemptions</a:t>
            </a:r>
            <a:r>
              <a:rPr lang="en-US"/>
              <a:t> that might mean the customer does not have to meet work rules.</a:t>
            </a:r>
            <a:endParaRPr lang="en-US">
              <a:ea typeface="Calibri"/>
              <a:cs typeface="Calibri"/>
            </a:endParaRPr>
          </a:p>
          <a:p>
            <a:endParaRPr lang="en-US"/>
          </a:p>
          <a:p>
            <a:r>
              <a:rPr lang="en-US"/>
              <a:t>OED may also offer training, job search help, education programs, or other services to help the person get and keep a job.</a:t>
            </a:r>
            <a:endParaRPr lang="en-US">
              <a:ea typeface="Calibri"/>
              <a:cs typeface="Calibri"/>
            </a:endParaRPr>
          </a:p>
          <a:p>
            <a:r>
              <a:rPr lang="en-US" b="1"/>
              <a:t>If needed, ODHS will connect customers with the Oregon Employment Department</a:t>
            </a:r>
            <a:r>
              <a:rPr lang="en-US"/>
              <a:t> so they can make a plan to meet the work requirements.</a:t>
            </a:r>
            <a:endParaRPr lang="en-US">
              <a:solidFill>
                <a:srgbClr val="444444"/>
              </a:solidFill>
            </a:endParaRPr>
          </a:p>
          <a:p>
            <a:endParaRPr lang="en-US">
              <a:ea typeface="Calibri"/>
              <a:cs typeface="Calibri"/>
            </a:endParaRPr>
          </a:p>
          <a:p>
            <a:endParaRPr lang="en-US">
              <a:ea typeface="Calibri"/>
              <a:cs typeface="Calibri"/>
            </a:endParaRPr>
          </a:p>
        </p:txBody>
      </p:sp>
      <p:sp>
        <p:nvSpPr>
          <p:cNvPr id="4" name="Slide Number Placeholder 3">
            <a:extLst>
              <a:ext uri="{FF2B5EF4-FFF2-40B4-BE49-F238E27FC236}">
                <a16:creationId xmlns:a16="http://schemas.microsoft.com/office/drawing/2014/main" id="{724A6730-57F1-B2C6-6786-491D9A15EF8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B99FB5-0055-4882-AE8D-A0170D1F62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7759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7324FF-A456-0C07-1D14-1EE465BBEF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67EA71-FA7A-7861-6373-090FE73FEF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E87056-4F1E-D62A-6029-83ADB4329622}"/>
              </a:ext>
            </a:extLst>
          </p:cNvPr>
          <p:cNvSpPr>
            <a:spLocks noGrp="1"/>
          </p:cNvSpPr>
          <p:nvPr>
            <p:ph type="body" idx="1"/>
          </p:nvPr>
        </p:nvSpPr>
        <p:spPr/>
        <p:txBody>
          <a:bodyPr/>
          <a:lstStyle/>
          <a:p>
            <a:r>
              <a:rPr lang="en-US"/>
              <a:t>These work rules also open the door to more support.</a:t>
            </a:r>
          </a:p>
          <a:p>
            <a:endParaRPr lang="en-US"/>
          </a:p>
          <a:p>
            <a:r>
              <a:rPr lang="en-US"/>
              <a:t>After ODHS reviews someone’s information, the agency may refer people who need a case plan to meet the work rules to the Oregon Employment Department (OED).</a:t>
            </a:r>
            <a:endParaRPr lang="en-US">
              <a:ea typeface="Calibri"/>
              <a:cs typeface="Calibri"/>
            </a:endParaRPr>
          </a:p>
          <a:p>
            <a:endParaRPr lang="en-US"/>
          </a:p>
          <a:p>
            <a:r>
              <a:rPr lang="en-US"/>
              <a:t>They will get an appointment at a local WorkSource Center.</a:t>
            </a:r>
            <a:br>
              <a:rPr lang="en-US">
                <a:cs typeface="+mn-lt"/>
              </a:rPr>
            </a:br>
            <a:endParaRPr lang="en-US"/>
          </a:p>
          <a:p>
            <a:r>
              <a:rPr lang="en-US"/>
              <a:t>An Employment Specialist will be assigned to them. This person will help create a case plan based on the person’s skills and interests. The case plan lists the work-related activities they need to do each month.</a:t>
            </a:r>
            <a:endParaRPr lang="en-US">
              <a:ea typeface="Calibri"/>
              <a:cs typeface="Calibri"/>
            </a:endParaRPr>
          </a:p>
          <a:p>
            <a:endParaRPr lang="en-US"/>
          </a:p>
          <a:p>
            <a:r>
              <a:rPr lang="en-US"/>
              <a:t>OED may also offer training, job search help, education programs, or other services to help the person get and keep a job.</a:t>
            </a:r>
            <a:endParaRPr lang="en-US">
              <a:ea typeface="Calibri"/>
              <a:cs typeface="Calibri"/>
            </a:endParaRPr>
          </a:p>
          <a:p>
            <a:r>
              <a:rPr lang="en-US" b="1"/>
              <a:t>If needed, ODHS will connect customers with the Oregon Employment Department</a:t>
            </a:r>
            <a:r>
              <a:rPr lang="en-US"/>
              <a:t> so they can make a plan to meet the work requirements.</a:t>
            </a:r>
            <a:endParaRPr lang="en-US">
              <a:solidFill>
                <a:srgbClr val="444444"/>
              </a:solidFill>
            </a:endParaRPr>
          </a:p>
          <a:p>
            <a:endParaRPr lang="en-US"/>
          </a:p>
          <a:p>
            <a:pPr>
              <a:spcBef>
                <a:spcPts val="0"/>
              </a:spcBef>
              <a:spcAft>
                <a:spcPts val="0"/>
              </a:spcAft>
              <a:defRPr/>
            </a:pPr>
            <a:endParaRPr lang="en-US" sz="120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endParaRPr>
          </a:p>
          <a:p>
            <a:pPr>
              <a:defRPr/>
            </a:pPr>
            <a:endParaRPr lang="en-US" b="1">
              <a:solidFill>
                <a:srgbClr val="000000"/>
              </a:solidFill>
              <a:latin typeface="Noto Sans" panose="020B0502040504020204" pitchFamily="34" charset="0"/>
              <a:ea typeface="Noto Sans" panose="020B0502040504020204" pitchFamily="34" charset="0"/>
              <a:cs typeface="Noto Sans" panose="020B0502040504020204" pitchFamily="34" charset="0"/>
            </a:endParaRPr>
          </a:p>
        </p:txBody>
      </p:sp>
      <p:sp>
        <p:nvSpPr>
          <p:cNvPr id="4" name="Slide Number Placeholder 3">
            <a:extLst>
              <a:ext uri="{FF2B5EF4-FFF2-40B4-BE49-F238E27FC236}">
                <a16:creationId xmlns:a16="http://schemas.microsoft.com/office/drawing/2014/main" id="{D7024100-08B7-2223-FB28-B811627C036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B99FB5-0055-4882-AE8D-A0170D1F62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51720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2CB20A-DE31-2BE6-1028-2B2EDA9DC7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198ADE-DB6B-710F-2217-2998EEDC6A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8A8601-FBE4-3A72-4BE7-925F5BD292AB}"/>
              </a:ext>
            </a:extLst>
          </p:cNvPr>
          <p:cNvSpPr>
            <a:spLocks noGrp="1"/>
          </p:cNvSpPr>
          <p:nvPr>
            <p:ph type="body" idx="1"/>
          </p:nvPr>
        </p:nvSpPr>
        <p:spPr/>
        <p:txBody>
          <a:bodyPr/>
          <a:lstStyle/>
          <a:p>
            <a:r>
              <a:rPr lang="en-US" b="1"/>
              <a:t>What SNAP participants can do right now:</a:t>
            </a:r>
            <a:endParaRPr lang="en-US"/>
          </a:p>
          <a:p>
            <a:pPr marL="171450" lvl="0" indent="-171450">
              <a:buFont typeface="Arial" panose="020B0604020202020204" pitchFamily="34" charset="0"/>
              <a:buChar char="•"/>
            </a:pPr>
            <a:r>
              <a:rPr lang="en-US"/>
              <a:t>Make sure ODHS has their current phone number and mailing address.</a:t>
            </a:r>
          </a:p>
          <a:p>
            <a:pPr marL="171450" lvl="0" indent="-171450">
              <a:buFont typeface="Arial" panose="020B0604020202020204" pitchFamily="34" charset="0"/>
              <a:buChar char="•"/>
            </a:pPr>
            <a:r>
              <a:rPr lang="en-US"/>
              <a:t>Open and read all mail from ODHS.</a:t>
            </a:r>
          </a:p>
          <a:p>
            <a:pPr marL="171450" lvl="0" indent="-171450">
              <a:buFont typeface="Arial" panose="020B0604020202020204" pitchFamily="34" charset="0"/>
              <a:buChar char="•"/>
            </a:pPr>
            <a:r>
              <a:rPr lang="en-US"/>
              <a:t>Respond quickly if we reach out for information.</a:t>
            </a:r>
          </a:p>
          <a:p>
            <a:pPr marL="171450" lvl="0" indent="-171450">
              <a:buFont typeface="Arial" panose="020B0604020202020204" pitchFamily="34" charset="0"/>
              <a:buChar char="•"/>
            </a:pPr>
            <a:r>
              <a:rPr lang="en-US"/>
              <a:t>Visit </a:t>
            </a:r>
            <a:r>
              <a:rPr lang="en-US" b="1"/>
              <a:t>benefits.oregon.gov</a:t>
            </a:r>
            <a:r>
              <a:rPr lang="en-US"/>
              <a:t> to learn how to connect with ODHS in person, by phone or online.</a:t>
            </a:r>
          </a:p>
          <a:p>
            <a:pPr marL="171450" lvl="0" indent="-171450">
              <a:buFont typeface="Arial" panose="020B0604020202020204" pitchFamily="34" charset="0"/>
              <a:buChar char="•"/>
            </a:pPr>
            <a:endParaRPr lang="en-US"/>
          </a:p>
          <a:p>
            <a:pPr marL="171450" lvl="0" indent="-171450">
              <a:buFont typeface="Arial" panose="020B0604020202020204" pitchFamily="34" charset="0"/>
              <a:buChar char="•"/>
            </a:pPr>
            <a:r>
              <a:rPr lang="en-US"/>
              <a:t>ODHS encourages people to have a ONE Online account and consider using the Oregon ONE Mobile app for faster service from anywhere.</a:t>
            </a:r>
          </a:p>
          <a:p>
            <a:pPr marL="171450" lvl="0" indent="-171450">
              <a:buFont typeface="Arial" panose="020B0604020202020204" pitchFamily="34" charset="0"/>
              <a:buChar char="•"/>
            </a:pPr>
            <a:endParaRPr lang="en-US"/>
          </a:p>
        </p:txBody>
      </p:sp>
      <p:sp>
        <p:nvSpPr>
          <p:cNvPr id="4" name="Slide Number Placeholder 3">
            <a:extLst>
              <a:ext uri="{FF2B5EF4-FFF2-40B4-BE49-F238E27FC236}">
                <a16:creationId xmlns:a16="http://schemas.microsoft.com/office/drawing/2014/main" id="{A4157F90-9320-45B9-D520-F671015EB40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B99FB5-0055-4882-AE8D-A0170D1F62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3675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975350-8363-9F9D-F24B-5CF16856C9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702C9C-D3A2-1FD9-5B93-FEDF8F9231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8D12AA-7DB5-8493-43BD-E859B1EC4807}"/>
              </a:ext>
            </a:extLst>
          </p:cNvPr>
          <p:cNvSpPr>
            <a:spLocks noGrp="1"/>
          </p:cNvSpPr>
          <p:nvPr>
            <p:ph type="body" idx="1"/>
          </p:nvPr>
        </p:nvSpPr>
        <p:spPr/>
        <p:txBody>
          <a:bodyPr/>
          <a:lstStyle/>
          <a:p>
            <a:r>
              <a:rPr lang="en-US"/>
              <a:t>H.R. 1 changed who can get SNAP. Before this change, some other immigrants with legal status could get SNAP if they met all eligibility rules. Many had to wait five years before getting SNAP unless they were exempt under federal law.</a:t>
            </a:r>
          </a:p>
          <a:p>
            <a:endParaRPr lang="en-US"/>
          </a:p>
          <a:p>
            <a:r>
              <a:rPr lang="en-US"/>
              <a:t>Today, some immigrant groups who were eligible before are no longer eligible. </a:t>
            </a:r>
            <a:endParaRPr lang="en-US">
              <a:ea typeface="Calibri"/>
              <a:cs typeface="Calibri"/>
            </a:endParaRPr>
          </a:p>
          <a:p>
            <a:endParaRPr lang="en-US"/>
          </a:p>
          <a:p>
            <a:r>
              <a:rPr lang="en-US"/>
              <a:t>Some groups who are Lawful Permanent Residents still have a five-year waiting period unless exempt. USDA has a chart that shows which groups are eligible.</a:t>
            </a:r>
            <a:endParaRPr lang="en-US">
              <a:ea typeface="Calibri"/>
              <a:cs typeface="Calibri"/>
            </a:endParaRP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This change took effect </a:t>
            </a:r>
            <a:r>
              <a:rPr lang="en-US" b="1"/>
              <a:t>July 4, 2025</a:t>
            </a:r>
            <a:r>
              <a:rPr lang="en-US"/>
              <a:t>. It affects people with legal status who were eligible for SNAP on July 3, 2025, including children, people with disabilities and older adults.</a:t>
            </a:r>
            <a:endParaRPr lang="en-US">
              <a:ea typeface="Calibri"/>
              <a:cs typeface="Calibri"/>
            </a:endParaRPr>
          </a:p>
          <a:p>
            <a:endParaRPr lang="en-US"/>
          </a:p>
          <a:p>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Oregon began using the new rules </a:t>
            </a:r>
            <a:r>
              <a:rPr kumimoji="0" lang="en-US" sz="1200" b="1" i="0" u="none" strike="noStrike" kern="1200" cap="none" spc="0" normalizeH="0" baseline="0" noProof="0">
                <a:ln>
                  <a:noFill/>
                </a:ln>
                <a:solidFill>
                  <a:prstClr val="black"/>
                </a:solidFill>
                <a:effectLst/>
                <a:uLnTx/>
                <a:uFillTx/>
                <a:latin typeface="Calibri" panose="020F0502020204030204"/>
                <a:ea typeface="+mn-ea"/>
                <a:cs typeface="+mn-cs"/>
              </a:rPr>
              <a:t>Oct. 1, 2025</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lang="en-US"/>
              <a:t>After October 1, new applicants had to meet the new rules.</a:t>
            </a:r>
            <a:endParaRPr lang="en-US">
              <a:ea typeface="Calibri"/>
              <a:cs typeface="Calibri"/>
            </a:endParaRPr>
          </a:p>
          <a:p>
            <a:endParaRPr lang="en-US"/>
          </a:p>
          <a:p>
            <a:r>
              <a:rPr lang="en-US"/>
              <a:t>For people already on SNAP, ODHS must check these rules at their next recertification.</a:t>
            </a:r>
            <a:endParaRPr lang="en-US">
              <a:ea typeface="Calibri"/>
              <a:cs typeface="Calibri"/>
            </a:endParaRPr>
          </a:p>
          <a:p>
            <a:endParaRPr lang="en-US"/>
          </a:p>
          <a:p>
            <a:r>
              <a:rPr lang="en-US"/>
              <a:t>States are still waiting for clear guidance from USDA’s Food and Nutrition Service (FNS) about how to apply some parts of the new rules. </a:t>
            </a:r>
            <a:endParaRPr lang="en-US">
              <a:ea typeface="Calibri"/>
              <a:cs typeface="Calibri"/>
            </a:endParaRPr>
          </a:p>
          <a:p>
            <a:endParaRPr lang="en-US"/>
          </a:p>
          <a:p>
            <a:r>
              <a:rPr lang="en-US"/>
              <a:t>States recently received new guidance from USDA. ODHS is reviewing that guidance and developing an implementation plan. When that is known and communicated to staff, we’ll update our resources. </a:t>
            </a:r>
            <a:endParaRPr lang="en-US">
              <a:ea typeface="Calibri"/>
              <a:cs typeface="Calibri"/>
            </a:endParaRPr>
          </a:p>
          <a:p>
            <a:endParaRPr lang="en-US" b="1">
              <a:latin typeface="Arial Narrow"/>
            </a:endParaRPr>
          </a:p>
        </p:txBody>
      </p:sp>
      <p:sp>
        <p:nvSpPr>
          <p:cNvPr id="4" name="Slide Number Placeholder 3">
            <a:extLst>
              <a:ext uri="{FF2B5EF4-FFF2-40B4-BE49-F238E27FC236}">
                <a16:creationId xmlns:a16="http://schemas.microsoft.com/office/drawing/2014/main" id="{A3D98520-0AF0-9A93-D3AA-624B07940F4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B99FB5-0055-4882-AE8D-A0170D1F62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9815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SNAP is limited to the following groups:</a:t>
            </a:r>
          </a:p>
          <a:p>
            <a:pPr marL="171450" indent="-171450">
              <a:buFont typeface="Arial" panose="020B0604020202020204" pitchFamily="34" charset="0"/>
              <a:buChar char="•"/>
            </a:pPr>
            <a:r>
              <a:rPr lang="en-US"/>
              <a:t>U.S. citizens</a:t>
            </a:r>
          </a:p>
          <a:p>
            <a:pPr marL="171450" indent="-171450">
              <a:buFont typeface="Arial" panose="020B0604020202020204" pitchFamily="34" charset="0"/>
              <a:buChar char="•"/>
            </a:pPr>
            <a:r>
              <a:rPr lang="en-US"/>
              <a:t>U.S. nationals</a:t>
            </a:r>
          </a:p>
          <a:p>
            <a:pPr marL="171450" indent="-171450">
              <a:buFont typeface="Arial" panose="020B0604020202020204" pitchFamily="34" charset="0"/>
              <a:buChar char="•"/>
            </a:pPr>
            <a:r>
              <a:rPr lang="en-US"/>
              <a:t>Lawful permanent residents (LPRs)</a:t>
            </a:r>
          </a:p>
          <a:p>
            <a:pPr marL="171450" indent="-171450">
              <a:buFont typeface="Arial" panose="020B0604020202020204" pitchFamily="34" charset="0"/>
              <a:buChar char="•"/>
            </a:pPr>
            <a:r>
              <a:rPr lang="en-US"/>
              <a:t>Cuban and Haitian entrants¹</a:t>
            </a:r>
          </a:p>
          <a:p>
            <a:pPr marL="171450" indent="-171450">
              <a:buFont typeface="Arial" panose="020B0604020202020204" pitchFamily="34" charset="0"/>
              <a:buChar char="•"/>
            </a:pPr>
            <a:r>
              <a:rPr lang="en-US"/>
              <a:t>Citizens of Compact of Free Association (COFA) nations</a:t>
            </a:r>
          </a:p>
          <a:p>
            <a:endParaRPr lang="en-US"/>
          </a:p>
          <a:p>
            <a:endParaRPr lang="en-US"/>
          </a:p>
        </p:txBody>
      </p:sp>
      <p:sp>
        <p:nvSpPr>
          <p:cNvPr id="4" name="Slide Number Placeholder 3"/>
          <p:cNvSpPr>
            <a:spLocks noGrp="1"/>
          </p:cNvSpPr>
          <p:nvPr>
            <p:ph type="sldNum" sz="quarter" idx="5"/>
          </p:nvPr>
        </p:nvSpPr>
        <p:spPr/>
        <p:txBody>
          <a:bodyPr/>
          <a:lstStyle/>
          <a:p>
            <a:fld id="{EF3F86CC-EFCF-4C27-A3B0-C0F91E66590C}" type="slidenum">
              <a:rPr lang="en-US" smtClean="0"/>
              <a:t>18</a:t>
            </a:fld>
            <a:endParaRPr lang="en-US"/>
          </a:p>
        </p:txBody>
      </p:sp>
    </p:spTree>
    <p:extLst>
      <p:ext uri="{BB962C8B-B14F-4D97-AF65-F5344CB8AC3E}">
        <p14:creationId xmlns:p14="http://schemas.microsoft.com/office/powerpoint/2010/main" val="29320164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D93FBC-F7DC-0849-B5CD-0284709310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FCB2D6-AC47-B492-348B-1299FBB75B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04F240-65D2-73C6-79EE-5DEC433A0828}"/>
              </a:ext>
            </a:extLst>
          </p:cNvPr>
          <p:cNvSpPr>
            <a:spLocks noGrp="1"/>
          </p:cNvSpPr>
          <p:nvPr>
            <p:ph type="body" idx="1"/>
          </p:nvPr>
        </p:nvSpPr>
        <p:spPr/>
        <p:txBody>
          <a:bodyPr/>
          <a:lstStyle/>
          <a:p>
            <a:pPr marL="171450" indent="-171450">
              <a:buFont typeface="Symbol"/>
              <a:buChar char="•"/>
            </a:pPr>
            <a:r>
              <a:rPr lang="en-US">
                <a:solidFill>
                  <a:srgbClr val="1B1B1B"/>
                </a:solidFill>
              </a:rPr>
              <a:t>Prior to the change, certain lawfully present immigrants, as defined by the Personal Responsibility and Work Opportunity Act (PRWORA) were eligible to receive SNAP benefits, provided they met all other SNAP eligibility requirements and completed a 5-year waiting period, unless exempted by PRWORA.</a:t>
            </a:r>
            <a:endParaRPr lang="en-US">
              <a:solidFill>
                <a:srgbClr val="1B1B1B"/>
              </a:solidFill>
              <a:ea typeface="Calibri"/>
              <a:cs typeface="Calibri"/>
            </a:endParaRPr>
          </a:p>
          <a:p>
            <a:pPr marL="171450" indent="-171450">
              <a:buFont typeface="Symbol"/>
              <a:buChar char="•"/>
            </a:pPr>
            <a:r>
              <a:rPr lang="en-US">
                <a:solidFill>
                  <a:srgbClr val="1B1B1B"/>
                </a:solidFill>
              </a:rPr>
              <a:t>Today, some immigrant groups previously eligible for SNAP are no longer eligible. They continue to be subject to a 5-year waiting period, </a:t>
            </a:r>
            <a:r>
              <a:rPr lang="en-US" b="1">
                <a:solidFill>
                  <a:srgbClr val="1B1B1B"/>
                </a:solidFill>
              </a:rPr>
              <a:t>unless exempted by PRWORA. </a:t>
            </a:r>
          </a:p>
          <a:p>
            <a:endParaRPr lang="en-US"/>
          </a:p>
        </p:txBody>
      </p:sp>
      <p:sp>
        <p:nvSpPr>
          <p:cNvPr id="4" name="Slide Number Placeholder 3">
            <a:extLst>
              <a:ext uri="{FF2B5EF4-FFF2-40B4-BE49-F238E27FC236}">
                <a16:creationId xmlns:a16="http://schemas.microsoft.com/office/drawing/2014/main" id="{E89BAC04-8C05-4F0B-7AA5-91938FB91201}"/>
              </a:ext>
            </a:extLst>
          </p:cNvPr>
          <p:cNvSpPr>
            <a:spLocks noGrp="1"/>
          </p:cNvSpPr>
          <p:nvPr>
            <p:ph type="sldNum" sz="quarter" idx="5"/>
          </p:nvPr>
        </p:nvSpPr>
        <p:spPr/>
        <p:txBody>
          <a:bodyPr/>
          <a:lstStyle/>
          <a:p>
            <a:fld id="{EF3F86CC-EFCF-4C27-A3B0-C0F91E66590C}" type="slidenum">
              <a:rPr lang="en-US" smtClean="0"/>
              <a:t>19</a:t>
            </a:fld>
            <a:endParaRPr lang="en-US"/>
          </a:p>
        </p:txBody>
      </p:sp>
    </p:spTree>
    <p:extLst>
      <p:ext uri="{BB962C8B-B14F-4D97-AF65-F5344CB8AC3E}">
        <p14:creationId xmlns:p14="http://schemas.microsoft.com/office/powerpoint/2010/main" val="1920883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24"/>
              </a:spcAft>
              <a:defRPr/>
            </a:pPr>
            <a:r>
              <a:rPr lang="en-US">
                <a:solidFill>
                  <a:srgbClr val="000000"/>
                </a:solidFill>
              </a:rPr>
              <a:t>The Supplemental Nutrition Assistance Program (SNAP) is the nation’s most effective anti-hunger program. It plays a critical role in reducing poverty, improving health and economic outcomes, supporting people who are paid low wages, and serving as the first line of defense against hunger during economic downturns. </a:t>
            </a:r>
          </a:p>
          <a:p>
            <a:pPr>
              <a:lnSpc>
                <a:spcPct val="107000"/>
              </a:lnSpc>
              <a:spcAft>
                <a:spcPts val="824"/>
              </a:spcAft>
              <a:defRPr/>
            </a:pPr>
            <a:endParaRPr lang="en-US">
              <a:solidFill>
                <a:srgbClr val="000000"/>
              </a:solidFill>
              <a:ea typeface="Calibri"/>
              <a:cs typeface="Calibri"/>
            </a:endParaRPr>
          </a:p>
          <a:p>
            <a:pPr>
              <a:lnSpc>
                <a:spcPct val="107000"/>
              </a:lnSpc>
              <a:spcAft>
                <a:spcPts val="824"/>
              </a:spcAft>
              <a:defRPr/>
            </a:pPr>
            <a:r>
              <a:rPr lang="en-US">
                <a:solidFill>
                  <a:srgbClr val="000000"/>
                </a:solidFill>
              </a:rPr>
              <a:t>In Oregon, SNAP helps 757,700 people put food on their tables – that’s about 18% of the population or 1 in every 6 people in our state.   </a:t>
            </a:r>
            <a:endParaRPr lang="en-US">
              <a:solidFill>
                <a:srgbClr val="444444"/>
              </a:solidFill>
            </a:endParaRPr>
          </a:p>
          <a:p>
            <a:pPr>
              <a:lnSpc>
                <a:spcPct val="107000"/>
              </a:lnSpc>
              <a:spcAft>
                <a:spcPts val="824"/>
              </a:spcAft>
              <a:defRPr/>
            </a:pPr>
            <a:r>
              <a:rPr lang="en-US">
                <a:solidFill>
                  <a:srgbClr val="000000"/>
                </a:solidFill>
              </a:rPr>
              <a:t>Those 757K people are part of 450K households across the state.  The majority of folks receiving SNAP benefits are in rural or frontier areas of the state.</a:t>
            </a:r>
            <a:endParaRPr lang="en-US"/>
          </a:p>
          <a:p>
            <a:pPr>
              <a:lnSpc>
                <a:spcPct val="107000"/>
              </a:lnSpc>
              <a:spcAft>
                <a:spcPts val="824"/>
              </a:spcAft>
              <a:defRPr/>
            </a:pPr>
            <a:endParaRPr lang="en-US">
              <a:solidFill>
                <a:srgbClr val="000000"/>
              </a:solidFill>
            </a:endParaRPr>
          </a:p>
          <a:p>
            <a:pPr marL="171450" indent="-171450">
              <a:buFont typeface="Symbol"/>
              <a:buChar char="•"/>
              <a:defRPr/>
            </a:pPr>
            <a:r>
              <a:rPr lang="en-US">
                <a:solidFill>
                  <a:srgbClr val="000000"/>
                </a:solidFill>
              </a:rPr>
              <a:t>More than 54% of Oregon SNAP participants are in households with children.</a:t>
            </a:r>
            <a:endParaRPr lang="en-US">
              <a:solidFill>
                <a:srgbClr val="000000"/>
              </a:solidFill>
              <a:ea typeface="Calibri" panose="020F0502020204030204"/>
              <a:cs typeface="Calibri" panose="020F0502020204030204"/>
            </a:endParaRPr>
          </a:p>
          <a:p>
            <a:pPr marL="171450" indent="-171450">
              <a:buFont typeface="Symbol"/>
              <a:buChar char="•"/>
              <a:defRPr/>
            </a:pPr>
            <a:r>
              <a:rPr lang="en-US">
                <a:solidFill>
                  <a:srgbClr val="000000"/>
                </a:solidFill>
              </a:rPr>
              <a:t>More than 37% are in households with members who are older adults or have disabilities.</a:t>
            </a:r>
            <a:endParaRPr lang="en-US">
              <a:solidFill>
                <a:srgbClr val="000000"/>
              </a:solidFill>
              <a:ea typeface="Calibri" panose="020F0502020204030204"/>
              <a:cs typeface="Calibri" panose="020F0502020204030204"/>
            </a:endParaRPr>
          </a:p>
          <a:p>
            <a:pPr marL="171450" indent="-171450">
              <a:buFont typeface="Symbol"/>
              <a:buChar char="•"/>
              <a:defRPr/>
            </a:pPr>
            <a:r>
              <a:rPr lang="en-US">
                <a:solidFill>
                  <a:srgbClr val="000000"/>
                </a:solidFill>
              </a:rPr>
              <a:t>35% of participating Oregon households have income at or below 50% of the poverty line</a:t>
            </a:r>
            <a:endParaRPr lang="en-US"/>
          </a:p>
          <a:p>
            <a:pPr>
              <a:lnSpc>
                <a:spcPct val="107000"/>
              </a:lnSpc>
              <a:spcAft>
                <a:spcPts val="824"/>
              </a:spcAft>
              <a:defRPr/>
            </a:pPr>
            <a:endParaRPr lang="en-US">
              <a:solidFill>
                <a:srgbClr val="000000"/>
              </a:solidFill>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60193" rtl="0" eaLnBrk="1" fontAlgn="auto" latinLnBrk="0" hangingPunct="1">
              <a:lnSpc>
                <a:spcPct val="100000"/>
              </a:lnSpc>
              <a:spcBef>
                <a:spcPts val="0"/>
              </a:spcBef>
              <a:spcAft>
                <a:spcPts val="0"/>
              </a:spcAft>
              <a:buClrTx/>
              <a:buSzTx/>
              <a:buFontTx/>
              <a:buNone/>
              <a:tabLst/>
              <a:defRPr/>
            </a:pPr>
            <a:fld id="{42B99FB5-0055-4882-AE8D-A0170D1F623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0193"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42372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Some lawful permanent residents are exempt from the 5-year waiting period.</a:t>
            </a:r>
          </a:p>
          <a:p>
            <a:r>
              <a:rPr lang="en-US"/>
              <a:t>Folks need to meet one of these conditions.</a:t>
            </a:r>
            <a:endParaRPr lang="en-US">
              <a:ea typeface="Calibri"/>
              <a:cs typeface="Calibri"/>
            </a:endParaRPr>
          </a:p>
          <a:p>
            <a:pPr marL="742950" lvl="1" indent="-285750">
              <a:buFont typeface="Arial" panose="020B0604020202020204" pitchFamily="34" charset="0"/>
              <a:buChar char="•"/>
            </a:pPr>
            <a:r>
              <a:rPr lang="en-US" sz="2000">
                <a:solidFill>
                  <a:srgbClr val="1B1B1B"/>
                </a:solidFill>
              </a:rPr>
              <a:t>Are under 18 years old</a:t>
            </a:r>
            <a:endParaRPr lang="en-US" sz="2000">
              <a:solidFill>
                <a:srgbClr val="1B1B1B"/>
              </a:solidFill>
              <a:ea typeface="Calibri"/>
              <a:cs typeface="Calibri"/>
            </a:endParaRPr>
          </a:p>
          <a:p>
            <a:pPr marL="742950" lvl="1" indent="-285750">
              <a:buFont typeface="Arial" panose="020B0604020202020204" pitchFamily="34" charset="0"/>
              <a:buChar char="•"/>
            </a:pPr>
            <a:r>
              <a:rPr lang="en-US" sz="2000">
                <a:solidFill>
                  <a:srgbClr val="1B1B1B"/>
                </a:solidFill>
              </a:rPr>
              <a:t>Have 40 qualifying work quarters</a:t>
            </a:r>
            <a:endParaRPr lang="en-US" sz="2000">
              <a:solidFill>
                <a:srgbClr val="1B1B1B"/>
              </a:solidFill>
              <a:ea typeface="Calibri"/>
              <a:cs typeface="Calibri"/>
            </a:endParaRPr>
          </a:p>
          <a:p>
            <a:pPr marL="742950" lvl="1" indent="-285750">
              <a:buFont typeface="Arial" panose="020B0604020202020204" pitchFamily="34" charset="0"/>
              <a:buChar char="•"/>
            </a:pPr>
            <a:r>
              <a:rPr lang="en-US" sz="2000">
                <a:solidFill>
                  <a:srgbClr val="1B1B1B"/>
                </a:solidFill>
              </a:rPr>
              <a:t>Are blind or disabled</a:t>
            </a:r>
            <a:endParaRPr lang="en-US" sz="2000">
              <a:solidFill>
                <a:srgbClr val="1B1B1B"/>
              </a:solidFill>
              <a:ea typeface="Calibri"/>
              <a:cs typeface="Calibri"/>
            </a:endParaRPr>
          </a:p>
          <a:p>
            <a:pPr marL="742950" lvl="1" indent="-285750">
              <a:buFont typeface="Arial" panose="020B0604020202020204" pitchFamily="34" charset="0"/>
              <a:buChar char="•"/>
            </a:pPr>
            <a:r>
              <a:rPr lang="en-US" sz="2000">
                <a:solidFill>
                  <a:srgbClr val="1B1B1B"/>
                </a:solidFill>
              </a:rPr>
              <a:t>Were lawfully residing in the U.S. and 65 or older on August 22, 1996</a:t>
            </a:r>
            <a:endParaRPr lang="en-US" sz="2000">
              <a:solidFill>
                <a:srgbClr val="1B1B1B"/>
              </a:solidFill>
              <a:ea typeface="Calibri"/>
              <a:cs typeface="Calibri"/>
            </a:endParaRPr>
          </a:p>
          <a:p>
            <a:pPr marL="742950" lvl="1" indent="-285750">
              <a:buFont typeface="Arial" panose="020B0604020202020204" pitchFamily="34" charset="0"/>
              <a:buChar char="•"/>
            </a:pPr>
            <a:r>
              <a:rPr lang="en-US" sz="2000">
                <a:solidFill>
                  <a:srgbClr val="1B1B1B"/>
                </a:solidFill>
              </a:rPr>
              <a:t>Have a U.S. military connection</a:t>
            </a:r>
            <a:endParaRPr lang="en-US" sz="2000">
              <a:solidFill>
                <a:srgbClr val="1B1B1B"/>
              </a:solidFill>
              <a:ea typeface="Calibri"/>
              <a:cs typeface="Calibri"/>
            </a:endParaRPr>
          </a:p>
          <a:p>
            <a:pPr marL="742950" lvl="1" indent="-285750">
              <a:buFont typeface="Arial" panose="020B0604020202020204" pitchFamily="34" charset="0"/>
              <a:buChar char="•"/>
            </a:pPr>
            <a:r>
              <a:rPr lang="en-US" sz="2000">
                <a:solidFill>
                  <a:srgbClr val="1B1B1B"/>
                </a:solidFill>
              </a:rPr>
              <a:t>Are admitted to the United States as an Amerasian immigrant</a:t>
            </a:r>
            <a:endParaRPr lang="en-US" sz="2000">
              <a:solidFill>
                <a:srgbClr val="1B1B1B"/>
              </a:solidFill>
              <a:ea typeface="Calibri"/>
              <a:cs typeface="Calibri"/>
            </a:endParaRPr>
          </a:p>
          <a:p>
            <a:pPr marL="742950" lvl="1" indent="-285750">
              <a:buFont typeface="Arial" panose="020B0604020202020204" pitchFamily="34" charset="0"/>
              <a:buChar char="•"/>
            </a:pPr>
            <a:r>
              <a:rPr lang="en-US" sz="2000">
                <a:solidFill>
                  <a:srgbClr val="1B1B1B"/>
                </a:solidFill>
              </a:rPr>
              <a:t>Are an American Indian born abroad</a:t>
            </a:r>
            <a:endParaRPr lang="en-US" sz="2000">
              <a:solidFill>
                <a:srgbClr val="1B1B1B"/>
              </a:solidFill>
              <a:ea typeface="Calibri"/>
              <a:cs typeface="Calibri"/>
            </a:endParaRPr>
          </a:p>
          <a:p>
            <a:pPr marL="742950" lvl="1" indent="-285750">
              <a:buFont typeface="Arial" panose="020B0604020202020204" pitchFamily="34" charset="0"/>
              <a:buChar char="•"/>
            </a:pPr>
            <a:r>
              <a:rPr lang="en-US" sz="2000">
                <a:solidFill>
                  <a:srgbClr val="1B1B1B"/>
                </a:solidFill>
              </a:rPr>
              <a:t>Certain Hmong or Highland Laotian tribal members</a:t>
            </a:r>
          </a:p>
          <a:p>
            <a:pPr marL="742950" lvl="1" indent="-285750">
              <a:buFont typeface="Arial" panose="020B0604020202020204" pitchFamily="34" charset="0"/>
              <a:buChar char="•"/>
            </a:pPr>
            <a:endParaRPr lang="en-US" sz="2000">
              <a:solidFill>
                <a:srgbClr val="1B1B1B"/>
              </a:solidFill>
            </a:endParaRPr>
          </a:p>
          <a:p>
            <a:pPr marL="0" lvl="0" indent="0">
              <a:buFont typeface="Arial" panose="020B0604020202020204" pitchFamily="34" charset="0"/>
              <a:buNone/>
            </a:pPr>
            <a:r>
              <a:rPr lang="en-US" sz="2000"/>
              <a:t>https://www.oregon.gov/odhs/food/Pages/snap.aspx#noncitizens</a:t>
            </a:r>
          </a:p>
          <a:p>
            <a:pPr marL="0" lvl="0" indent="0">
              <a:buFont typeface="Arial" panose="020B0604020202020204" pitchFamily="34" charset="0"/>
              <a:buNone/>
            </a:pPr>
            <a:r>
              <a:rPr lang="en-US" sz="2000"/>
              <a:t>https://www.oregon.gov/odhs/transmittals/oeptransmittals/pt25043.pdf</a:t>
            </a:r>
          </a:p>
          <a:p>
            <a:endParaRPr lang="en-US"/>
          </a:p>
        </p:txBody>
      </p:sp>
      <p:sp>
        <p:nvSpPr>
          <p:cNvPr id="4" name="Slide Number Placeholder 3"/>
          <p:cNvSpPr>
            <a:spLocks noGrp="1"/>
          </p:cNvSpPr>
          <p:nvPr>
            <p:ph type="sldNum" sz="quarter" idx="5"/>
          </p:nvPr>
        </p:nvSpPr>
        <p:spPr/>
        <p:txBody>
          <a:bodyPr/>
          <a:lstStyle/>
          <a:p>
            <a:fld id="{EF3F86CC-EFCF-4C27-A3B0-C0F91E66590C}" type="slidenum">
              <a:rPr lang="en-US" smtClean="0"/>
              <a:t>20</a:t>
            </a:fld>
            <a:endParaRPr lang="en-US"/>
          </a:p>
        </p:txBody>
      </p:sp>
    </p:spTree>
    <p:extLst>
      <p:ext uri="{BB962C8B-B14F-4D97-AF65-F5344CB8AC3E}">
        <p14:creationId xmlns:p14="http://schemas.microsoft.com/office/powerpoint/2010/main" val="22598778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2025, the </a:t>
            </a:r>
            <a:r>
              <a:rPr lang="en-US" b="1"/>
              <a:t>U.S. Department of Agriculture (USDA)</a:t>
            </a:r>
            <a:r>
              <a:rPr lang="en-US"/>
              <a:t> asked states to share detailed personal information about people who have applied for or received SNAP food benefits. This includes information that states already collect to decide eligibility, such as:</a:t>
            </a:r>
          </a:p>
          <a:p>
            <a:pPr marL="171450" indent="-171450">
              <a:buFont typeface="Arial" panose="020B0604020202020204" pitchFamily="34" charset="0"/>
              <a:buChar char="•"/>
            </a:pPr>
            <a:r>
              <a:rPr lang="en-US"/>
              <a:t>Names</a:t>
            </a:r>
          </a:p>
          <a:p>
            <a:pPr marL="171450" indent="-171450">
              <a:buFont typeface="Arial" panose="020B0604020202020204" pitchFamily="34" charset="0"/>
              <a:buChar char="•"/>
            </a:pPr>
            <a:r>
              <a:rPr lang="en-US"/>
              <a:t>Dates of birth</a:t>
            </a:r>
          </a:p>
          <a:p>
            <a:pPr marL="171450" indent="-171450">
              <a:buFont typeface="Arial" panose="020B0604020202020204" pitchFamily="34" charset="0"/>
              <a:buChar char="•"/>
            </a:pPr>
            <a:r>
              <a:rPr lang="en-US"/>
              <a:t>Social Security numbers</a:t>
            </a:r>
          </a:p>
          <a:p>
            <a:pPr marL="171450" indent="-171450">
              <a:buFont typeface="Arial" panose="020B0604020202020204" pitchFamily="34" charset="0"/>
              <a:buChar char="•"/>
            </a:pPr>
            <a:r>
              <a:rPr lang="en-US"/>
              <a:t>Home addresses</a:t>
            </a:r>
          </a:p>
          <a:p>
            <a:pPr marL="171450" indent="-171450">
              <a:buFont typeface="Arial" panose="020B0604020202020204" pitchFamily="34" charset="0"/>
              <a:buChar char="•"/>
            </a:pPr>
            <a:r>
              <a:rPr lang="en-US"/>
              <a:t>SNAP application and benefit history</a:t>
            </a:r>
          </a:p>
          <a:p>
            <a:pPr marL="171450" indent="-171450">
              <a:buFont typeface="Arial" panose="020B0604020202020204" pitchFamily="34" charset="0"/>
              <a:buChar char="•"/>
            </a:pPr>
            <a:r>
              <a:rPr lang="en-US"/>
              <a:t>Other records states use to decide eligibility</a:t>
            </a:r>
            <a:br>
              <a:rPr lang="en-US"/>
            </a:br>
            <a:r>
              <a:rPr lang="en-US"/>
              <a:t>This request covers people who have applied for or received SNAP since </a:t>
            </a:r>
            <a:r>
              <a:rPr lang="en-US" b="1"/>
              <a:t>Jan. 1, 2020</a:t>
            </a:r>
            <a:r>
              <a:rPr lang="en-US"/>
              <a:t>.</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Oregon is challenging this request to protect people’s privacy. A court order is currently in place that blocks the data from being shared while the case continues.</a:t>
            </a:r>
          </a:p>
          <a:p>
            <a:endParaRPr lang="en-US"/>
          </a:p>
          <a:p>
            <a:endParaRPr lang="en-US"/>
          </a:p>
        </p:txBody>
      </p:sp>
      <p:sp>
        <p:nvSpPr>
          <p:cNvPr id="4" name="Slide Number Placeholder 3"/>
          <p:cNvSpPr>
            <a:spLocks noGrp="1"/>
          </p:cNvSpPr>
          <p:nvPr>
            <p:ph type="sldNum" sz="quarter" idx="5"/>
          </p:nvPr>
        </p:nvSpPr>
        <p:spPr/>
        <p:txBody>
          <a:bodyPr/>
          <a:lstStyle/>
          <a:p>
            <a:fld id="{EF3F86CC-EFCF-4C27-A3B0-C0F91E66590C}" type="slidenum">
              <a:rPr lang="en-US" smtClean="0"/>
              <a:t>21</a:t>
            </a:fld>
            <a:endParaRPr lang="en-US"/>
          </a:p>
        </p:txBody>
      </p:sp>
    </p:spTree>
    <p:extLst>
      <p:ext uri="{BB962C8B-B14F-4D97-AF65-F5344CB8AC3E}">
        <p14:creationId xmlns:p14="http://schemas.microsoft.com/office/powerpoint/2010/main" val="31669844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May 2025, the U.S. Department of Agriculture (USDA) told all states to give the federal government five years of personal information about every person who applied for or received SNAP.</a:t>
            </a:r>
          </a:p>
          <a:p>
            <a:endParaRPr lang="en-US"/>
          </a:p>
          <a:p>
            <a:r>
              <a:rPr lang="en-US"/>
              <a:t>This included Social Security numbers and home addresses.</a:t>
            </a:r>
            <a:endParaRPr lang="en-US">
              <a:ea typeface="Calibri"/>
              <a:cs typeface="Calibri"/>
            </a:endParaRPr>
          </a:p>
          <a:p>
            <a:endParaRPr lang="en-US"/>
          </a:p>
          <a:p>
            <a:r>
              <a:rPr lang="en-US"/>
              <a:t>Oregon has </a:t>
            </a:r>
            <a:r>
              <a:rPr lang="en-US" b="1"/>
              <a:t>not</a:t>
            </a:r>
            <a:r>
              <a:rPr lang="en-US"/>
              <a:t> shared any SNAP data with USDA from this order.</a:t>
            </a:r>
            <a:endParaRPr lang="en-US">
              <a:ea typeface="Calibri"/>
              <a:cs typeface="Calibri"/>
            </a:endParaRPr>
          </a:p>
          <a:p>
            <a:endParaRPr lang="en-US"/>
          </a:p>
          <a:p>
            <a:r>
              <a:rPr lang="en-US"/>
              <a:t>On July 28, 2025, the Oregon Department of Justice (DOJ) joined 22 other states in a lawsuit against USDA. </a:t>
            </a:r>
            <a:endParaRPr lang="en-US">
              <a:ea typeface="Calibri"/>
              <a:cs typeface="Calibri"/>
            </a:endParaRPr>
          </a:p>
          <a:p>
            <a:endParaRPr lang="en-US"/>
          </a:p>
          <a:p>
            <a:r>
              <a:rPr lang="en-US"/>
              <a:t>The lawsuit says USDA’s request breaks privacy laws and asks for more information than it is allowed to have. SNAP already has strong checks in place, and states have never had to give this kind of personal data to USDA before.</a:t>
            </a:r>
            <a:endParaRPr lang="en-US">
              <a:ea typeface="Calibri"/>
              <a:cs typeface="Calibri"/>
            </a:endParaRPr>
          </a:p>
          <a:p>
            <a:endParaRPr lang="en-US"/>
          </a:p>
          <a:p>
            <a:r>
              <a:rPr lang="en-US"/>
              <a:t>USDA also said it might cut funding from states that did not follow the order. This put Oregon and other states in a difficult position: share people’s private information and break the law or protect people’s data and risk losing SNAP funding.</a:t>
            </a:r>
            <a:endParaRPr lang="en-US">
              <a:ea typeface="Calibri"/>
              <a:cs typeface="Calibri"/>
            </a:endParaRPr>
          </a:p>
          <a:p>
            <a:endParaRPr lang="en-US"/>
          </a:p>
          <a:p>
            <a:r>
              <a:rPr lang="en-US"/>
              <a:t>On Oct. 15, 2025, a U.S. District Court gave a temporary order that stopped USDA from cutting SNAP funding while the lawsuit continues. </a:t>
            </a:r>
            <a:r>
              <a:rPr lang="en-US" b="1"/>
              <a:t>This order is not final.</a:t>
            </a:r>
            <a:endParaRPr lang="en-US" b="1">
              <a:ea typeface="Calibri"/>
              <a:cs typeface="Calibri"/>
            </a:endParaRPr>
          </a:p>
          <a:p>
            <a:endParaRPr lang="en-US"/>
          </a:p>
          <a:p>
            <a:r>
              <a:rPr lang="en-US"/>
              <a:t>On Nov. 24, 2025, USDA sent another letter repeating the demand for data. States had until December 8 to agree or to send a letter saying they did not agree.</a:t>
            </a:r>
            <a:endParaRPr lang="en-US">
              <a:ea typeface="Calibri"/>
              <a:cs typeface="Calibri"/>
            </a:endParaRPr>
          </a:p>
          <a:p>
            <a:endParaRPr lang="en-US"/>
          </a:p>
          <a:p>
            <a:r>
              <a:rPr lang="en-US"/>
              <a:t>On Dec. 8, 2025, Oregon and the other states in the lawsuit sent a letter saying they did not agree. </a:t>
            </a:r>
          </a:p>
          <a:p>
            <a:endParaRPr lang="en-US"/>
          </a:p>
          <a:p>
            <a:r>
              <a:rPr lang="en-US" sz="1200" kern="1200">
                <a:solidFill>
                  <a:schemeClr val="tx1"/>
                </a:solidFill>
                <a:effectLst/>
                <a:latin typeface="+mn-lt"/>
                <a:ea typeface="+mn-ea"/>
                <a:cs typeface="+mn-cs"/>
              </a:rPr>
              <a:t>USDA responded Dec. 23, 2025, with new details about data elements and data sharing protocol and the expectation that states comply by early January.  </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January 2026: Oregon and other plaintiff states notified USDA of its remaining concerns with the data demand and filed a motion to enforce the U.S. District Court’s previously issued temporary order.  This motion is pending with the court.</a:t>
            </a:r>
          </a:p>
          <a:p>
            <a:r>
              <a:rPr lang="en-US" sz="1200" kern="120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EF3F86CC-EFCF-4C27-A3B0-C0F91E66590C}" type="slidenum">
              <a:rPr lang="en-US" smtClean="0"/>
              <a:t>22</a:t>
            </a:fld>
            <a:endParaRPr lang="en-US"/>
          </a:p>
        </p:txBody>
      </p:sp>
    </p:spTree>
    <p:extLst>
      <p:ext uri="{BB962C8B-B14F-4D97-AF65-F5344CB8AC3E}">
        <p14:creationId xmlns:p14="http://schemas.microsoft.com/office/powerpoint/2010/main" val="5749715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Historically, the federal government checked SNAP data by looking at small samples from people who were getting SNAP, not from everyone who applied. They did not collect or store all applicants’ personal information. Federal law states that SNAP data can only be used for running the SNAP program, with limited exceptions.</a:t>
            </a:r>
          </a:p>
          <a:p>
            <a:endParaRPr lang="en-US"/>
          </a:p>
          <a:p>
            <a:r>
              <a:rPr lang="en-US"/>
              <a:t>(If needed, when data is provided for studies, it is required to be de-identified)</a:t>
            </a:r>
            <a:endParaRPr lang="en-US">
              <a:ea typeface="Calibri"/>
              <a:cs typeface="Calibri"/>
            </a:endParaRPr>
          </a:p>
        </p:txBody>
      </p:sp>
      <p:sp>
        <p:nvSpPr>
          <p:cNvPr id="4" name="Slide Number Placeholder 3"/>
          <p:cNvSpPr>
            <a:spLocks noGrp="1"/>
          </p:cNvSpPr>
          <p:nvPr>
            <p:ph type="sldNum" sz="quarter" idx="5"/>
          </p:nvPr>
        </p:nvSpPr>
        <p:spPr/>
        <p:txBody>
          <a:bodyPr/>
          <a:lstStyle/>
          <a:p>
            <a:fld id="{EF3F86CC-EFCF-4C27-A3B0-C0F91E66590C}" type="slidenum">
              <a:rPr lang="en-US" smtClean="0"/>
              <a:t>23</a:t>
            </a:fld>
            <a:endParaRPr lang="en-US"/>
          </a:p>
        </p:txBody>
      </p:sp>
    </p:spTree>
    <p:extLst>
      <p:ext uri="{BB962C8B-B14F-4D97-AF65-F5344CB8AC3E}">
        <p14:creationId xmlns:p14="http://schemas.microsoft.com/office/powerpoint/2010/main" val="16374464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AB313D-CE89-F48D-EE40-49240B626C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0ACB68-8454-5689-42E6-E88ADE6565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FA7AFB-8666-F0C4-1074-2040E6A3C55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a:effectLst/>
              </a:rPr>
              <a:t>Oregon is a sanctuary state. That means the law prohibits state and local government</a:t>
            </a:r>
            <a:r>
              <a:rPr lang="en-US" sz="1200"/>
              <a:t>—</a:t>
            </a:r>
            <a:r>
              <a:rPr lang="en-US" sz="1200" i="0">
                <a:effectLst/>
              </a:rPr>
              <a:t>including police</a:t>
            </a:r>
            <a:r>
              <a:rPr lang="en-US" sz="1200"/>
              <a:t>—</a:t>
            </a:r>
            <a:r>
              <a:rPr lang="en-US" sz="1200" i="0">
                <a:effectLst/>
              </a:rPr>
              <a:t>from helping to enforce federal immigration laws </a:t>
            </a:r>
            <a:r>
              <a:rPr lang="en-US" sz="1200" b="1" i="0">
                <a:effectLst/>
              </a:rPr>
              <a:t>without an order signed by a judge.</a:t>
            </a:r>
            <a:endParaRPr lang="en-US" sz="1200"/>
          </a:p>
          <a:p>
            <a:endParaRPr lang="en-US"/>
          </a:p>
        </p:txBody>
      </p:sp>
      <p:sp>
        <p:nvSpPr>
          <p:cNvPr id="4" name="Slide Number Placeholder 3">
            <a:extLst>
              <a:ext uri="{FF2B5EF4-FFF2-40B4-BE49-F238E27FC236}">
                <a16:creationId xmlns:a16="http://schemas.microsoft.com/office/drawing/2014/main" id="{FC7AE349-70AD-D8C5-F4FC-257CCCF47DC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B99FB5-0055-4882-AE8D-A0170D1F62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57069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The Civil Rights Unit at the Oregon Department of Justice has a free, online community resource for anyone seeking to understand Oregon’s sanctuary laws and help make sure our communities are safe for everyone. This toolkit covers the essential information needed to understand, report and combat violations of Oregon’s Sanctuary Promise Laws.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Scan the QR code or visit their webpage for more information</a:t>
            </a:r>
          </a:p>
          <a:p>
            <a:endParaRPr lang="en-US"/>
          </a:p>
          <a:p>
            <a:r>
              <a:rPr lang="en-US"/>
              <a:t>https://www.doj.state.or.us/oregon-department-of-justice/civil-rights/sanctuary-promise/community-toolkit/</a:t>
            </a:r>
          </a:p>
        </p:txBody>
      </p:sp>
      <p:sp>
        <p:nvSpPr>
          <p:cNvPr id="4" name="Slide Number Placeholder 3"/>
          <p:cNvSpPr>
            <a:spLocks noGrp="1"/>
          </p:cNvSpPr>
          <p:nvPr>
            <p:ph type="sldNum" sz="quarter" idx="5"/>
          </p:nvPr>
        </p:nvSpPr>
        <p:spPr/>
        <p:txBody>
          <a:bodyPr/>
          <a:lstStyle/>
          <a:p>
            <a:fld id="{EF3F86CC-EFCF-4C27-A3B0-C0F91E66590C}" type="slidenum">
              <a:rPr lang="en-US" smtClean="0"/>
              <a:t>25</a:t>
            </a:fld>
            <a:endParaRPr lang="en-US"/>
          </a:p>
        </p:txBody>
      </p:sp>
    </p:spTree>
    <p:extLst>
      <p:ext uri="{BB962C8B-B14F-4D97-AF65-F5344CB8AC3E}">
        <p14:creationId xmlns:p14="http://schemas.microsoft.com/office/powerpoint/2010/main" val="3544368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Office of Immigrant and Refugee Advancement (OIRA) serves as the bridge between ODHS, OHA, and other state agencies. </a:t>
            </a:r>
          </a:p>
          <a:p>
            <a:endParaRPr lang="en-US"/>
          </a:p>
          <a:p>
            <a:r>
              <a:rPr lang="en-US"/>
              <a:t>Coordinating policy, research, and communication to ensure immigrant and refugee communities are centered in Oregon’s systems.</a:t>
            </a:r>
            <a:endParaRPr lang="en-US">
              <a:ea typeface="Calibri" panose="020F0502020204030204"/>
              <a:cs typeface="Calibri" panose="020F0502020204030204"/>
            </a:endParaRPr>
          </a:p>
          <a:p>
            <a:endParaRPr lang="en-US"/>
          </a:p>
          <a:p>
            <a:r>
              <a:rPr lang="en-US"/>
              <a:t>OIRA has trusted community, state, and national resources listed on their webpage for immigrants, refugees, and mixed-status families in Oregon.  </a:t>
            </a:r>
            <a:endParaRPr lang="en-US">
              <a:ea typeface="Calibri" panose="020F0502020204030204"/>
              <a:cs typeface="Calibri" panose="020F0502020204030204"/>
            </a:endParaRPr>
          </a:p>
          <a:p>
            <a:endParaRPr lang="en-US">
              <a:ea typeface="Calibri" panose="020F0502020204030204"/>
              <a:cs typeface="Calibri" panose="020F0502020204030204"/>
            </a:endParaRPr>
          </a:p>
          <a:p>
            <a:r>
              <a:rPr lang="en-US"/>
              <a:t>These tools are available online – visit https://www.oregon.gov/odhs/about/pages/oira.aspx </a:t>
            </a:r>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EF3F86CC-EFCF-4C27-A3B0-C0F91E66590C}" type="slidenum">
              <a:rPr lang="en-US" smtClean="0"/>
              <a:t>26</a:t>
            </a:fld>
            <a:endParaRPr lang="en-US"/>
          </a:p>
        </p:txBody>
      </p:sp>
    </p:spTree>
    <p:extLst>
      <p:ext uri="{BB962C8B-B14F-4D97-AF65-F5344CB8AC3E}">
        <p14:creationId xmlns:p14="http://schemas.microsoft.com/office/powerpoint/2010/main" val="18461088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a:solidFill>
                  <a:schemeClr val="tx2"/>
                </a:solidFill>
              </a:rPr>
              <a:t>When people are applying for a green card or seeking to enter the U.S. from outside the country, immigration officials may look at whether they will mostly depend on the government for support in the future. This is called the “public charge rule." </a:t>
            </a:r>
          </a:p>
          <a:p>
            <a:pPr algn="l"/>
            <a:endParaRPr lang="en-US" sz="1200">
              <a:solidFill>
                <a:schemeClr val="tx2"/>
              </a:solidFill>
            </a:endParaRPr>
          </a:p>
          <a:p>
            <a:pPr algn="l"/>
            <a:r>
              <a:rPr lang="en-US" sz="1200">
                <a:solidFill>
                  <a:schemeClr val="tx2"/>
                </a:solidFill>
              </a:rPr>
              <a:t>This rule does not apply to everyone. Some people are exempt under federal law.</a:t>
            </a:r>
          </a:p>
          <a:p>
            <a:endParaRPr lang="en-US" sz="1200">
              <a:solidFill>
                <a:schemeClr val="tx2"/>
              </a:solidFill>
            </a:endParaRPr>
          </a:p>
          <a:p>
            <a:endParaRPr lang="en-US" sz="1200">
              <a:solidFill>
                <a:schemeClr val="tx2"/>
              </a:solidFill>
            </a:endParaRPr>
          </a:p>
          <a:p>
            <a:endParaRPr lang="en-US"/>
          </a:p>
        </p:txBody>
      </p:sp>
      <p:sp>
        <p:nvSpPr>
          <p:cNvPr id="4" name="Slide Number Placeholder 3"/>
          <p:cNvSpPr>
            <a:spLocks noGrp="1"/>
          </p:cNvSpPr>
          <p:nvPr>
            <p:ph type="sldNum" sz="quarter" idx="5"/>
          </p:nvPr>
        </p:nvSpPr>
        <p:spPr/>
        <p:txBody>
          <a:bodyPr/>
          <a:lstStyle/>
          <a:p>
            <a:fld id="{EF3F86CC-EFCF-4C27-A3B0-C0F91E66590C}" type="slidenum">
              <a:rPr lang="en-US" smtClean="0"/>
              <a:t>27</a:t>
            </a:fld>
            <a:endParaRPr lang="en-US"/>
          </a:p>
        </p:txBody>
      </p:sp>
    </p:spTree>
    <p:extLst>
      <p:ext uri="{BB962C8B-B14F-4D97-AF65-F5344CB8AC3E}">
        <p14:creationId xmlns:p14="http://schemas.microsoft.com/office/powerpoint/2010/main" val="4629243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ACAFB4-C683-90E2-4B9F-0FD269EA03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12D526-F74A-DF57-180B-33FBFB1D7D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E140DC-90AF-5F26-20DC-B07EEF4577B1}"/>
              </a:ext>
            </a:extLst>
          </p:cNvPr>
          <p:cNvSpPr>
            <a:spLocks noGrp="1"/>
          </p:cNvSpPr>
          <p:nvPr>
            <p:ph type="body" idx="1"/>
          </p:nvPr>
        </p:nvSpPr>
        <p:spPr/>
        <p:txBody>
          <a:bodyPr/>
          <a:lstStyle/>
          <a:p>
            <a:r>
              <a:rPr lang="en-US" b="1"/>
              <a:t>The public charge rule has </a:t>
            </a:r>
            <a:r>
              <a:rPr lang="en-US" b="1" i="1"/>
              <a:t>not</a:t>
            </a:r>
            <a:r>
              <a:rPr lang="en-US" b="1"/>
              <a:t> changed.</a:t>
            </a:r>
            <a:r>
              <a:rPr lang="en-US"/>
              <a:t> A new rule has been proposed at the federal level, but the 2022 rule is still in effect. Families can keep using medical, food, cash, and child care benefits without new immigration consequences.</a:t>
            </a:r>
          </a:p>
          <a:p>
            <a:r>
              <a:rPr lang="en-US" b="1"/>
              <a:t>Most ODHS programs do </a:t>
            </a:r>
            <a:r>
              <a:rPr lang="en-US" b="1" i="1"/>
              <a:t>not</a:t>
            </a:r>
            <a:r>
              <a:rPr lang="en-US" b="1"/>
              <a:t> count toward public charge.</a:t>
            </a:r>
            <a:r>
              <a:rPr lang="en-US"/>
              <a:t> Only two programs count today: Medicaid-funded </a:t>
            </a:r>
            <a:r>
              <a:rPr lang="en-US" b="1"/>
              <a:t>long-term care in a nursing home</a:t>
            </a:r>
            <a:r>
              <a:rPr lang="en-US"/>
              <a:t> and </a:t>
            </a:r>
            <a:r>
              <a:rPr lang="en-US" b="1"/>
              <a:t>monthly cash through TANF</a:t>
            </a:r>
            <a:r>
              <a:rPr lang="en-US"/>
              <a:t>. This has not changed.</a:t>
            </a:r>
          </a:p>
          <a:p>
            <a:r>
              <a:rPr lang="en-US" b="1"/>
              <a:t>Some families may feel scared or confused.</a:t>
            </a:r>
            <a:r>
              <a:rPr lang="en-US"/>
              <a:t> In the past, misinformation caused immigrant and mixed-status families to stop using important programs. Partners can help by sharing clear information and connecting families to trusted legal and community resources.</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The U.S. Department of Homeland Security (DHS) has </a:t>
            </a:r>
            <a:r>
              <a:rPr lang="en-US" sz="1200" b="0" i="0" u="sng" strike="noStrike" kern="1200">
                <a:solidFill>
                  <a:schemeClr val="tx1"/>
                </a:solidFill>
                <a:effectLst/>
                <a:latin typeface="+mn-lt"/>
                <a:ea typeface="+mn-ea"/>
                <a:cs typeface="+mn-cs"/>
                <a:hlinkClick r:id="rId3"/>
              </a:rPr>
              <a:t>proposed a new public charge rule</a:t>
            </a:r>
            <a:r>
              <a:rPr lang="en-US" sz="1200" b="0" i="0" kern="1200">
                <a:solidFill>
                  <a:schemeClr val="tx1"/>
                </a:solidFill>
                <a:effectLst/>
                <a:latin typeface="+mn-lt"/>
                <a:ea typeface="+mn-ea"/>
                <a:cs typeface="+mn-cs"/>
              </a:rPr>
              <a:t> that would replace the current rule from 2022.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Public comment period closed Dec. 19, 2025. Public comments about the proposed data being collected closed Jan. 20, 2026. </a:t>
            </a:r>
            <a:br>
              <a:rPr lang="en-US" sz="1200" b="0" i="0" kern="1200">
                <a:solidFill>
                  <a:schemeClr val="tx1"/>
                </a:solidFill>
                <a:effectLst/>
                <a:latin typeface="+mn-lt"/>
                <a:ea typeface="+mn-ea"/>
                <a:cs typeface="+mn-cs"/>
              </a:rPr>
            </a:br>
            <a:r>
              <a:rPr lang="en-US" b="1">
                <a:solidFill>
                  <a:schemeClr val="tx2"/>
                </a:solidFill>
              </a:rPr>
              <a:t>https://www.federalregister.gov/documents/2025/11/19/2025-20278/public-charge-ground-of-inadmissibility  </a:t>
            </a:r>
          </a:p>
          <a:p>
            <a:endParaRPr lang="en-US"/>
          </a:p>
        </p:txBody>
      </p:sp>
      <p:sp>
        <p:nvSpPr>
          <p:cNvPr id="4" name="Slide Number Placeholder 3">
            <a:extLst>
              <a:ext uri="{FF2B5EF4-FFF2-40B4-BE49-F238E27FC236}">
                <a16:creationId xmlns:a16="http://schemas.microsoft.com/office/drawing/2014/main" id="{89498386-190A-AEBB-BD1C-037004F82F30}"/>
              </a:ext>
            </a:extLst>
          </p:cNvPr>
          <p:cNvSpPr>
            <a:spLocks noGrp="1"/>
          </p:cNvSpPr>
          <p:nvPr>
            <p:ph type="sldNum" sz="quarter" idx="5"/>
          </p:nvPr>
        </p:nvSpPr>
        <p:spPr/>
        <p:txBody>
          <a:bodyPr/>
          <a:lstStyle/>
          <a:p>
            <a:fld id="{EF3F86CC-EFCF-4C27-A3B0-C0F91E66590C}" type="slidenum">
              <a:rPr lang="en-US" smtClean="0"/>
              <a:t>28</a:t>
            </a:fld>
            <a:endParaRPr lang="en-US"/>
          </a:p>
        </p:txBody>
      </p:sp>
    </p:spTree>
    <p:extLst>
      <p:ext uri="{BB962C8B-B14F-4D97-AF65-F5344CB8AC3E}">
        <p14:creationId xmlns:p14="http://schemas.microsoft.com/office/powerpoint/2010/main" val="12933712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lnSpc>
                <a:spcPts val="1875"/>
              </a:lnSpc>
              <a:buNone/>
            </a:pPr>
            <a:r>
              <a:rPr lang="en-US" sz="1400" b="1" i="0">
                <a:solidFill>
                  <a:srgbClr val="000000"/>
                </a:solidFill>
                <a:effectLst/>
                <a:latin typeface="Arial" panose="020B0604020202020204" pitchFamily="34" charset="0"/>
              </a:rPr>
              <a:t>ODHS and Oregon Health Authority will continue the Forward Together Oregon webinar series throughout 2026. </a:t>
            </a:r>
          </a:p>
          <a:p>
            <a:pPr algn="l" rtl="0" fontAlgn="base">
              <a:lnSpc>
                <a:spcPts val="1875"/>
              </a:lnSpc>
              <a:buNone/>
            </a:pPr>
            <a:r>
              <a:rPr lang="en-US" sz="1400" b="1" i="0">
                <a:solidFill>
                  <a:srgbClr val="000000"/>
                </a:solidFill>
                <a:effectLst/>
                <a:latin typeface="Arial" panose="020B0604020202020204" pitchFamily="34" charset="0"/>
              </a:rPr>
              <a:t>These sessions are offered in English and Spanish </a:t>
            </a:r>
            <a:r>
              <a:rPr lang="en-US" sz="1200" b="0" i="0">
                <a:solidFill>
                  <a:srgbClr val="000000"/>
                </a:solidFill>
                <a:effectLst/>
                <a:latin typeface="Arial" panose="020B0604020202020204" pitchFamily="34" charset="0"/>
              </a:rPr>
              <a:t> </a:t>
            </a:r>
          </a:p>
          <a:p>
            <a:pPr algn="l" rtl="0" fontAlgn="base">
              <a:lnSpc>
                <a:spcPts val="1875"/>
              </a:lnSpc>
              <a:buNone/>
            </a:pPr>
            <a:r>
              <a:rPr lang="en-US" sz="1200" b="0" i="0">
                <a:solidFill>
                  <a:srgbClr val="000000"/>
                </a:solidFill>
                <a:effectLst/>
                <a:latin typeface="Arial" panose="020B0604020202020204" pitchFamily="34" charset="0"/>
              </a:rPr>
              <a:t>The purpose is to provide partners an opportunity to connect with us and receive updates about federal changes impacting Oregon. </a:t>
            </a:r>
            <a:endParaRPr lang="en-US" b="0" i="0">
              <a:solidFill>
                <a:srgbClr val="000000"/>
              </a:solidFill>
              <a:effectLst/>
              <a:latin typeface="Segoe UI" panose="020B0502040204020203" pitchFamily="34" charset="0"/>
            </a:endParaRPr>
          </a:p>
          <a:p>
            <a:pPr algn="l" rtl="0" fontAlgn="base">
              <a:lnSpc>
                <a:spcPts val="1911"/>
              </a:lnSpc>
              <a:spcAft>
                <a:spcPts val="800"/>
              </a:spcAft>
              <a:buNone/>
            </a:pPr>
            <a:r>
              <a:rPr lang="en-US" sz="1200" b="0" i="0">
                <a:solidFill>
                  <a:srgbClr val="000000"/>
                </a:solidFill>
                <a:effectLst/>
                <a:latin typeface="Arial" panose="020B0604020202020204" pitchFamily="34" charset="0"/>
              </a:rPr>
              <a:t> </a:t>
            </a:r>
            <a:endParaRPr lang="en-US" b="0" i="0">
              <a:solidFill>
                <a:srgbClr val="000000"/>
              </a:solidFill>
              <a:effectLst/>
              <a:latin typeface="Segoe UI" panose="020B0502040204020203" pitchFamily="34" charset="0"/>
            </a:endParaRPr>
          </a:p>
          <a:p>
            <a:pPr algn="l" rtl="0" fontAlgn="base">
              <a:lnSpc>
                <a:spcPts val="1911"/>
              </a:lnSpc>
              <a:spcAft>
                <a:spcPts val="800"/>
              </a:spcAft>
              <a:buNone/>
            </a:pPr>
            <a:r>
              <a:rPr lang="en-US" sz="1200" b="1" i="0">
                <a:solidFill>
                  <a:srgbClr val="2F5496"/>
                </a:solidFill>
                <a:effectLst/>
                <a:latin typeface="Arial" panose="020B0604020202020204" pitchFamily="34" charset="0"/>
              </a:rPr>
              <a:t>English messaging</a:t>
            </a:r>
            <a:r>
              <a:rPr lang="en-US" sz="1200" b="0" i="0">
                <a:solidFill>
                  <a:srgbClr val="2F5496"/>
                </a:solidFill>
                <a:effectLst/>
                <a:latin typeface="Arial" panose="020B0604020202020204" pitchFamily="34" charset="0"/>
              </a:rPr>
              <a:t> </a:t>
            </a:r>
            <a:endParaRPr lang="en-US" b="0" i="0">
              <a:solidFill>
                <a:srgbClr val="000000"/>
              </a:solidFill>
              <a:effectLst/>
              <a:latin typeface="Segoe UI" panose="020B0502040204020203" pitchFamily="34" charset="0"/>
            </a:endParaRPr>
          </a:p>
          <a:p>
            <a:pPr algn="l" rtl="0" fontAlgn="base">
              <a:lnSpc>
                <a:spcPts val="1911"/>
              </a:lnSpc>
              <a:spcAft>
                <a:spcPts val="800"/>
              </a:spcAft>
              <a:buNone/>
            </a:pPr>
            <a:r>
              <a:rPr lang="en-US" sz="1200" b="0" i="0">
                <a:solidFill>
                  <a:srgbClr val="000000"/>
                </a:solidFill>
                <a:effectLst/>
                <a:latin typeface="Arial" panose="020B0604020202020204" pitchFamily="34" charset="0"/>
              </a:rPr>
              <a:t>Dear valued partner, </a:t>
            </a:r>
            <a:endParaRPr lang="en-US" b="0" i="0">
              <a:solidFill>
                <a:srgbClr val="000000"/>
              </a:solidFill>
              <a:effectLst/>
              <a:latin typeface="Segoe UI" panose="020B0502040204020203" pitchFamily="34" charset="0"/>
            </a:endParaRPr>
          </a:p>
          <a:p>
            <a:pPr algn="l" rtl="0" fontAlgn="base">
              <a:lnSpc>
                <a:spcPts val="1650"/>
              </a:lnSpc>
              <a:buNone/>
            </a:pPr>
            <a:r>
              <a:rPr lang="en-US" sz="1200" b="0" i="0">
                <a:solidFill>
                  <a:srgbClr val="000000"/>
                </a:solidFill>
                <a:effectLst/>
                <a:latin typeface="Arial" panose="020B0604020202020204" pitchFamily="34" charset="0"/>
              </a:rPr>
              <a:t>Oregon Department of Human Services (ODHS) and Oregon Health Authority (OHA) warmly invite you to a webinar series that will provide an opportunity to connect with us and receive updates about federal changes impacting Oregon. </a:t>
            </a:r>
            <a:endParaRPr lang="en-US" b="0" i="0">
              <a:solidFill>
                <a:srgbClr val="000000"/>
              </a:solidFill>
              <a:effectLst/>
              <a:latin typeface="Segoe UI" panose="020B0502040204020203" pitchFamily="34" charset="0"/>
            </a:endParaRPr>
          </a:p>
          <a:p>
            <a:pPr algn="l" rtl="0" fontAlgn="base">
              <a:lnSpc>
                <a:spcPts val="1911"/>
              </a:lnSpc>
              <a:spcAft>
                <a:spcPts val="800"/>
              </a:spcAft>
              <a:buNone/>
            </a:pPr>
            <a:r>
              <a:rPr lang="en-US" sz="1200" b="0" i="0">
                <a:solidFill>
                  <a:srgbClr val="000000"/>
                </a:solidFill>
                <a:effectLst/>
                <a:latin typeface="Arial" panose="020B0604020202020204" pitchFamily="34" charset="0"/>
              </a:rPr>
              <a:t> </a:t>
            </a:r>
            <a:endParaRPr lang="en-US" b="0" i="0">
              <a:solidFill>
                <a:srgbClr val="000000"/>
              </a:solidFill>
              <a:effectLst/>
              <a:latin typeface="Segoe UI" panose="020B0502040204020203" pitchFamily="34" charset="0"/>
            </a:endParaRPr>
          </a:p>
          <a:p>
            <a:pPr algn="l" rtl="0" fontAlgn="base">
              <a:lnSpc>
                <a:spcPts val="1911"/>
              </a:lnSpc>
              <a:spcAft>
                <a:spcPts val="800"/>
              </a:spcAft>
              <a:buNone/>
            </a:pPr>
            <a:r>
              <a:rPr lang="en-US" sz="1200" b="1" i="0">
                <a:solidFill>
                  <a:srgbClr val="000000"/>
                </a:solidFill>
                <a:effectLst/>
                <a:latin typeface="Arial" panose="020B0604020202020204" pitchFamily="34" charset="0"/>
              </a:rPr>
              <a:t>Details</a:t>
            </a:r>
            <a:r>
              <a:rPr lang="en-US" sz="1200" b="0" i="0">
                <a:solidFill>
                  <a:srgbClr val="000000"/>
                </a:solidFill>
                <a:effectLst/>
                <a:latin typeface="Arial" panose="020B0604020202020204" pitchFamily="34" charset="0"/>
              </a:rPr>
              <a:t>: </a:t>
            </a:r>
            <a:endParaRPr lang="en-US" b="0" i="0">
              <a:solidFill>
                <a:srgbClr val="000000"/>
              </a:solidFill>
              <a:effectLst/>
              <a:latin typeface="Segoe UI" panose="020B0502040204020203" pitchFamily="34" charset="0"/>
            </a:endParaRPr>
          </a:p>
          <a:p>
            <a:pPr algn="l" rtl="0" fontAlgn="base">
              <a:lnSpc>
                <a:spcPts val="1650"/>
              </a:lnSpc>
              <a:buFont typeface="Arial" panose="020B0604020202020204" pitchFamily="34" charset="0"/>
              <a:buChar char="•"/>
            </a:pPr>
            <a:r>
              <a:rPr lang="en-US" sz="1200" b="0" i="0">
                <a:solidFill>
                  <a:srgbClr val="000000"/>
                </a:solidFill>
                <a:effectLst/>
                <a:latin typeface="Arial" panose="020B0604020202020204" pitchFamily="34" charset="0"/>
              </a:rPr>
              <a:t>Tuesday, 10 to 11 a.m. Pacific Time: </a:t>
            </a:r>
          </a:p>
          <a:p>
            <a:pPr algn="l" rtl="0" fontAlgn="base">
              <a:lnSpc>
                <a:spcPts val="1650"/>
              </a:lnSpc>
              <a:buFont typeface="Arial" panose="020B0604020202020204" pitchFamily="34" charset="0"/>
              <a:buChar char="•"/>
            </a:pPr>
            <a:r>
              <a:rPr lang="en-US" sz="1200" b="0" i="0">
                <a:solidFill>
                  <a:srgbClr val="000000"/>
                </a:solidFill>
                <a:effectLst/>
                <a:latin typeface="Arial" panose="020B0604020202020204" pitchFamily="34" charset="0"/>
              </a:rPr>
              <a:t>Jan 27, 2026 </a:t>
            </a:r>
          </a:p>
          <a:p>
            <a:pPr algn="l" rtl="0" fontAlgn="base">
              <a:lnSpc>
                <a:spcPts val="1650"/>
              </a:lnSpc>
              <a:buFont typeface="Arial" panose="020B0604020202020204" pitchFamily="34" charset="0"/>
              <a:buChar char="•"/>
            </a:pPr>
            <a:r>
              <a:rPr lang="en-US" sz="1200" b="0" i="0">
                <a:solidFill>
                  <a:srgbClr val="000000"/>
                </a:solidFill>
                <a:effectLst/>
                <a:latin typeface="Arial" panose="020B0604020202020204" pitchFamily="34" charset="0"/>
              </a:rPr>
              <a:t>Mar 24, 2026 </a:t>
            </a:r>
          </a:p>
          <a:p>
            <a:pPr algn="l" rtl="0" fontAlgn="base">
              <a:lnSpc>
                <a:spcPts val="1650"/>
              </a:lnSpc>
              <a:buFont typeface="Arial" panose="020B0604020202020204" pitchFamily="34" charset="0"/>
              <a:buChar char="•"/>
            </a:pPr>
            <a:r>
              <a:rPr lang="en-US" sz="1200" b="0" i="0">
                <a:solidFill>
                  <a:srgbClr val="000000"/>
                </a:solidFill>
                <a:effectLst/>
                <a:latin typeface="Arial" panose="020B0604020202020204" pitchFamily="34" charset="0"/>
              </a:rPr>
              <a:t>May 19, 2026 </a:t>
            </a:r>
          </a:p>
          <a:p>
            <a:pPr algn="l" rtl="0" fontAlgn="base">
              <a:lnSpc>
                <a:spcPts val="1650"/>
              </a:lnSpc>
              <a:buFont typeface="Arial" panose="020B0604020202020204" pitchFamily="34" charset="0"/>
              <a:buChar char="•"/>
            </a:pPr>
            <a:r>
              <a:rPr lang="en-US" sz="1200" b="0" i="0">
                <a:solidFill>
                  <a:srgbClr val="000000"/>
                </a:solidFill>
                <a:effectLst/>
                <a:latin typeface="Arial" panose="020B0604020202020204" pitchFamily="34" charset="0"/>
              </a:rPr>
              <a:t>Jul 28, 2026 </a:t>
            </a:r>
          </a:p>
          <a:p>
            <a:pPr algn="l" rtl="0" fontAlgn="base">
              <a:lnSpc>
                <a:spcPts val="1650"/>
              </a:lnSpc>
              <a:buFont typeface="Arial" panose="020B0604020202020204" pitchFamily="34" charset="0"/>
              <a:buChar char="•"/>
            </a:pPr>
            <a:r>
              <a:rPr lang="en-US" sz="1200" b="0" i="0">
                <a:solidFill>
                  <a:srgbClr val="000000"/>
                </a:solidFill>
                <a:effectLst/>
                <a:latin typeface="Arial" panose="020B0604020202020204" pitchFamily="34" charset="0"/>
              </a:rPr>
              <a:t>Sep 22, 2026 </a:t>
            </a:r>
          </a:p>
          <a:p>
            <a:pPr algn="l" rtl="0" fontAlgn="base">
              <a:lnSpc>
                <a:spcPts val="1650"/>
              </a:lnSpc>
              <a:buFont typeface="Arial" panose="020B0604020202020204" pitchFamily="34" charset="0"/>
              <a:buChar char="•"/>
            </a:pPr>
            <a:r>
              <a:rPr lang="en-US" sz="1200" b="0" i="0">
                <a:solidFill>
                  <a:srgbClr val="000000"/>
                </a:solidFill>
                <a:effectLst/>
                <a:latin typeface="Arial" panose="020B0604020202020204" pitchFamily="34" charset="0"/>
              </a:rPr>
              <a:t>Nov 17, 2026 </a:t>
            </a:r>
          </a:p>
          <a:p>
            <a:pPr algn="l" rtl="0" fontAlgn="base">
              <a:lnSpc>
                <a:spcPts val="1650"/>
              </a:lnSpc>
              <a:buFont typeface="Arial" panose="020B0604020202020204" pitchFamily="34" charset="0"/>
              <a:buChar char="•"/>
            </a:pPr>
            <a:r>
              <a:rPr lang="en-US" sz="1200" b="0" i="0">
                <a:solidFill>
                  <a:srgbClr val="000000"/>
                </a:solidFill>
                <a:effectLst/>
                <a:latin typeface="Arial" panose="020B0604020202020204" pitchFamily="34" charset="0"/>
              </a:rPr>
              <a:t>Virtual via Zoom </a:t>
            </a:r>
          </a:p>
          <a:p>
            <a:pPr algn="l" rtl="0" fontAlgn="base">
              <a:lnSpc>
                <a:spcPts val="1650"/>
              </a:lnSpc>
              <a:spcAft>
                <a:spcPts val="600"/>
              </a:spcAft>
              <a:buNone/>
            </a:pPr>
            <a:r>
              <a:rPr lang="en-US" sz="1200" b="0" i="0">
                <a:solidFill>
                  <a:srgbClr val="000000"/>
                </a:solidFill>
                <a:effectLst/>
                <a:latin typeface="Arial" panose="020B0604020202020204" pitchFamily="34" charset="0"/>
              </a:rPr>
              <a:t> </a:t>
            </a:r>
            <a:endParaRPr lang="en-US" b="0" i="0">
              <a:solidFill>
                <a:srgbClr val="000000"/>
              </a:solidFill>
              <a:effectLst/>
              <a:latin typeface="Segoe UI" panose="020B0502040204020203" pitchFamily="34" charset="0"/>
            </a:endParaRPr>
          </a:p>
          <a:p>
            <a:pPr algn="l" rtl="0" fontAlgn="base">
              <a:lnSpc>
                <a:spcPts val="1911"/>
              </a:lnSpc>
              <a:spcAft>
                <a:spcPts val="800"/>
              </a:spcAft>
              <a:buNone/>
            </a:pPr>
            <a:r>
              <a:rPr lang="en-US" sz="1200" b="1" i="0">
                <a:solidFill>
                  <a:srgbClr val="000000"/>
                </a:solidFill>
                <a:effectLst/>
                <a:latin typeface="Arial" panose="020B0604020202020204" pitchFamily="34" charset="0"/>
              </a:rPr>
              <a:t>2026 Series Registration Link</a:t>
            </a:r>
            <a:r>
              <a:rPr lang="en-US" sz="1200" b="0" i="0">
                <a:solidFill>
                  <a:srgbClr val="000000"/>
                </a:solidFill>
                <a:effectLst/>
                <a:latin typeface="Arial" panose="020B0604020202020204" pitchFamily="34" charset="0"/>
              </a:rPr>
              <a:t>:  </a:t>
            </a:r>
            <a:endParaRPr lang="en-US" b="0" i="0">
              <a:solidFill>
                <a:srgbClr val="000000"/>
              </a:solidFill>
              <a:effectLst/>
              <a:latin typeface="Segoe UI" panose="020B0502040204020203" pitchFamily="34" charset="0"/>
            </a:endParaRPr>
          </a:p>
          <a:p>
            <a:pPr algn="l" rtl="0" fontAlgn="base">
              <a:lnSpc>
                <a:spcPts val="1911"/>
              </a:lnSpc>
              <a:buFont typeface="Arial" panose="020B0604020202020204" pitchFamily="34" charset="0"/>
              <a:buChar char="•"/>
            </a:pPr>
            <a:r>
              <a:rPr lang="en-US" sz="1200" b="0" i="0" u="sng" strike="noStrike">
                <a:solidFill>
                  <a:srgbClr val="0563C1"/>
                </a:solidFill>
                <a:effectLst/>
                <a:latin typeface="Arial" panose="020B0604020202020204" pitchFamily="34" charset="0"/>
                <a:hlinkClick r:id="rId3"/>
              </a:rPr>
              <a:t>https://www.zoomgov.com/webinar/register/WN_-Q6HyPQoR76PxkMFSXcQ2Q#/registration</a:t>
            </a:r>
            <a:r>
              <a:rPr lang="en-US" sz="1200" b="0" i="0">
                <a:solidFill>
                  <a:srgbClr val="000000"/>
                </a:solidFill>
                <a:effectLst/>
                <a:latin typeface="Arial" panose="020B0604020202020204" pitchFamily="34" charset="0"/>
              </a:rPr>
              <a:t>  </a:t>
            </a:r>
          </a:p>
          <a:p>
            <a:pPr algn="l" rtl="0" fontAlgn="base">
              <a:lnSpc>
                <a:spcPts val="1911"/>
              </a:lnSpc>
              <a:spcAft>
                <a:spcPts val="800"/>
              </a:spcAft>
              <a:buNone/>
            </a:pPr>
            <a:r>
              <a:rPr lang="en-US" sz="1200" b="0" i="0">
                <a:solidFill>
                  <a:srgbClr val="000000"/>
                </a:solidFill>
                <a:effectLst/>
                <a:latin typeface="Arial" panose="020B0604020202020204" pitchFamily="34" charset="0"/>
              </a:rPr>
              <a:t> </a:t>
            </a:r>
            <a:endParaRPr lang="en-US" b="0" i="0">
              <a:solidFill>
                <a:srgbClr val="000000"/>
              </a:solidFill>
              <a:effectLst/>
              <a:latin typeface="Segoe UI" panose="020B0502040204020203" pitchFamily="34" charset="0"/>
            </a:endParaRPr>
          </a:p>
          <a:p>
            <a:pPr algn="l" rtl="0" fontAlgn="base">
              <a:lnSpc>
                <a:spcPts val="1911"/>
              </a:lnSpc>
              <a:spcAft>
                <a:spcPts val="800"/>
              </a:spcAft>
              <a:buNone/>
            </a:pPr>
            <a:r>
              <a:rPr lang="en-US" sz="1200" b="1" i="0">
                <a:solidFill>
                  <a:srgbClr val="000000"/>
                </a:solidFill>
                <a:effectLst/>
                <a:latin typeface="Arial" panose="020B0604020202020204" pitchFamily="34" charset="0"/>
              </a:rPr>
              <a:t>What to expect</a:t>
            </a:r>
            <a:r>
              <a:rPr lang="en-US" sz="1200" b="0" i="0">
                <a:solidFill>
                  <a:srgbClr val="000000"/>
                </a:solidFill>
                <a:effectLst/>
                <a:latin typeface="Arial" panose="020B0604020202020204" pitchFamily="34" charset="0"/>
              </a:rPr>
              <a:t>: </a:t>
            </a:r>
            <a:endParaRPr lang="en-US" b="0" i="0">
              <a:solidFill>
                <a:srgbClr val="000000"/>
              </a:solidFill>
              <a:effectLst/>
              <a:latin typeface="Segoe UI" panose="020B0502040204020203" pitchFamily="34" charset="0"/>
            </a:endParaRPr>
          </a:p>
          <a:p>
            <a:pPr algn="l" rtl="0" fontAlgn="base">
              <a:lnSpc>
                <a:spcPts val="1911"/>
              </a:lnSpc>
              <a:buFont typeface="Arial" panose="020B0604020202020204" pitchFamily="34" charset="0"/>
              <a:buChar char="•"/>
            </a:pPr>
            <a:r>
              <a:rPr lang="en-US" sz="1200" b="0" i="0">
                <a:solidFill>
                  <a:srgbClr val="000000"/>
                </a:solidFill>
                <a:effectLst/>
                <a:latin typeface="Arial" panose="020B0604020202020204" pitchFamily="34" charset="0"/>
              </a:rPr>
              <a:t>All participant microphones will be muted. </a:t>
            </a:r>
          </a:p>
          <a:p>
            <a:pPr algn="l" rtl="0" fontAlgn="base">
              <a:lnSpc>
                <a:spcPts val="1911"/>
              </a:lnSpc>
              <a:buFont typeface="Arial" panose="020B0604020202020204" pitchFamily="34" charset="0"/>
              <a:buChar char="•"/>
            </a:pPr>
            <a:r>
              <a:rPr lang="en-US" sz="1200" b="0" i="0">
                <a:solidFill>
                  <a:srgbClr val="000000"/>
                </a:solidFill>
                <a:effectLst/>
                <a:latin typeface="Arial" panose="020B0604020202020204" pitchFamily="34" charset="0"/>
              </a:rPr>
              <a:t>There will be an option to submit written questions. </a:t>
            </a:r>
          </a:p>
          <a:p>
            <a:pPr algn="l" rtl="0" fontAlgn="base">
              <a:lnSpc>
                <a:spcPts val="1911"/>
              </a:lnSpc>
              <a:buFont typeface="Arial" panose="020B0604020202020204" pitchFamily="34" charset="0"/>
              <a:buChar char="•"/>
            </a:pPr>
            <a:r>
              <a:rPr lang="en-US" sz="1200" b="0" i="0">
                <a:solidFill>
                  <a:srgbClr val="000000"/>
                </a:solidFill>
                <a:effectLst/>
                <a:latin typeface="Arial" panose="020B0604020202020204" pitchFamily="34" charset="0"/>
              </a:rPr>
              <a:t>This webinar series will not be recorded. </a:t>
            </a:r>
          </a:p>
          <a:p>
            <a:pPr algn="l" rtl="0" fontAlgn="base">
              <a:lnSpc>
                <a:spcPts val="1911"/>
              </a:lnSpc>
              <a:buFont typeface="Arial" panose="020B0604020202020204" pitchFamily="34" charset="0"/>
              <a:buChar char="•"/>
            </a:pPr>
            <a:r>
              <a:rPr lang="en-US" sz="1200" b="0" i="0">
                <a:solidFill>
                  <a:srgbClr val="000000"/>
                </a:solidFill>
                <a:effectLst/>
                <a:latin typeface="Arial" panose="020B0604020202020204" pitchFamily="34" charset="0"/>
              </a:rPr>
              <a:t>Materials and links shared during the webinars will be e-mailed to all registrants. You can also find information on the </a:t>
            </a:r>
            <a:r>
              <a:rPr lang="en-US" sz="1200" b="0" i="0" u="sng" strike="noStrike">
                <a:solidFill>
                  <a:srgbClr val="0563C1"/>
                </a:solidFill>
                <a:effectLst/>
                <a:latin typeface="Arial" panose="020B0604020202020204" pitchFamily="34" charset="0"/>
                <a:hlinkClick r:id="rId4"/>
              </a:rPr>
              <a:t>ODHS web page</a:t>
            </a:r>
            <a:r>
              <a:rPr lang="en-US" sz="1200" b="0" i="0">
                <a:solidFill>
                  <a:srgbClr val="000000"/>
                </a:solidFill>
                <a:effectLst/>
                <a:latin typeface="Arial" panose="020B0604020202020204" pitchFamily="34" charset="0"/>
              </a:rPr>
              <a:t> and the </a:t>
            </a:r>
            <a:r>
              <a:rPr lang="en-US" sz="1200" b="0" i="0" u="sng" strike="noStrike">
                <a:solidFill>
                  <a:srgbClr val="0563C1"/>
                </a:solidFill>
                <a:effectLst/>
                <a:latin typeface="Arial" panose="020B0604020202020204" pitchFamily="34" charset="0"/>
                <a:hlinkClick r:id="rId5"/>
              </a:rPr>
              <a:t>OHA web page</a:t>
            </a:r>
            <a:r>
              <a:rPr lang="en-US" sz="1200" b="0" i="0">
                <a:solidFill>
                  <a:srgbClr val="000000"/>
                </a:solidFill>
                <a:effectLst/>
                <a:latin typeface="Arial" panose="020B0604020202020204" pitchFamily="34" charset="0"/>
              </a:rPr>
              <a:t>. Questions? Email </a:t>
            </a:r>
            <a:r>
              <a:rPr lang="en-US" sz="1200" b="0" i="0" u="sng" strike="noStrike">
                <a:solidFill>
                  <a:srgbClr val="0563C1"/>
                </a:solidFill>
                <a:effectLst/>
                <a:latin typeface="Arial" panose="020B0604020202020204" pitchFamily="34" charset="0"/>
                <a:hlinkClick r:id="rId6"/>
              </a:rPr>
              <a:t>feedback@odhsoha.oregon.gov</a:t>
            </a:r>
            <a:r>
              <a:rPr lang="en-US" sz="1200" b="0" i="0">
                <a:solidFill>
                  <a:srgbClr val="000000"/>
                </a:solidFill>
                <a:effectLst/>
                <a:latin typeface="Arial" panose="020B0604020202020204" pitchFamily="34" charset="0"/>
              </a:rPr>
              <a:t>. </a:t>
            </a:r>
          </a:p>
          <a:p>
            <a:pPr algn="l" rtl="0" fontAlgn="base">
              <a:lnSpc>
                <a:spcPts val="1650"/>
              </a:lnSpc>
              <a:buFont typeface="Arial" panose="020B0604020202020204" pitchFamily="34" charset="0"/>
              <a:buChar char="•"/>
            </a:pPr>
            <a:r>
              <a:rPr lang="en-US" sz="1200" b="0" i="0">
                <a:solidFill>
                  <a:srgbClr val="000000"/>
                </a:solidFill>
                <a:effectLst/>
                <a:latin typeface="Arial" panose="020B0604020202020204" pitchFamily="34" charset="0"/>
              </a:rPr>
              <a:t>Spanish language and ASL Interpretation along with Real-time captioning (CART) will be available.  </a:t>
            </a:r>
          </a:p>
          <a:p>
            <a:pPr algn="l" rtl="0" fontAlgn="base">
              <a:lnSpc>
                <a:spcPts val="1911"/>
              </a:lnSpc>
              <a:spcAft>
                <a:spcPts val="800"/>
              </a:spcAft>
              <a:buNone/>
            </a:pPr>
            <a:r>
              <a:rPr lang="en-US" sz="1200" b="0" i="0">
                <a:solidFill>
                  <a:srgbClr val="000000"/>
                </a:solidFill>
                <a:effectLst/>
                <a:latin typeface="Arial" panose="020B0604020202020204" pitchFamily="34" charset="0"/>
              </a:rPr>
              <a:t> </a:t>
            </a:r>
            <a:endParaRPr lang="en-US" b="0" i="0">
              <a:solidFill>
                <a:srgbClr val="000000"/>
              </a:solidFill>
              <a:effectLst/>
              <a:latin typeface="Segoe UI" panose="020B0502040204020203" pitchFamily="34" charset="0"/>
            </a:endParaRPr>
          </a:p>
          <a:p>
            <a:pPr algn="l" rtl="0" fontAlgn="base">
              <a:lnSpc>
                <a:spcPts val="1650"/>
              </a:lnSpc>
              <a:spcAft>
                <a:spcPts val="1680"/>
              </a:spcAft>
              <a:buNone/>
            </a:pPr>
            <a:r>
              <a:rPr lang="en-US" sz="1200" b="0" i="0">
                <a:solidFill>
                  <a:srgbClr val="323130"/>
                </a:solidFill>
                <a:effectLst/>
                <a:latin typeface="Arial" panose="020B0604020202020204" pitchFamily="34" charset="0"/>
              </a:rPr>
              <a:t>For people who speak or use a language other than English, people with disabilities or people who need additional support, we can provide free help. Some examples are:   </a:t>
            </a:r>
            <a:endParaRPr lang="en-US" b="0" i="0">
              <a:solidFill>
                <a:srgbClr val="000000"/>
              </a:solidFill>
              <a:effectLst/>
              <a:latin typeface="Segoe UI" panose="020B0502040204020203" pitchFamily="34" charset="0"/>
            </a:endParaRPr>
          </a:p>
          <a:p>
            <a:pPr algn="l" rtl="0" fontAlgn="base">
              <a:lnSpc>
                <a:spcPts val="1650"/>
              </a:lnSpc>
              <a:buFont typeface="Arial" panose="020B0604020202020204" pitchFamily="34" charset="0"/>
              <a:buChar char="•"/>
            </a:pPr>
            <a:r>
              <a:rPr lang="en-US" sz="1200" b="0" i="0">
                <a:solidFill>
                  <a:srgbClr val="323130"/>
                </a:solidFill>
                <a:effectLst/>
                <a:latin typeface="Arial" panose="020B0604020202020204" pitchFamily="34" charset="0"/>
              </a:rPr>
              <a:t>Sign language and spoken language interpreters </a:t>
            </a:r>
            <a:endParaRPr lang="en-US" sz="1200" b="0" i="0">
              <a:solidFill>
                <a:srgbClr val="000000"/>
              </a:solidFill>
              <a:effectLst/>
              <a:latin typeface="Arial" panose="020B0604020202020204" pitchFamily="34" charset="0"/>
            </a:endParaRPr>
          </a:p>
          <a:p>
            <a:pPr algn="l" rtl="0" fontAlgn="base">
              <a:lnSpc>
                <a:spcPts val="1650"/>
              </a:lnSpc>
              <a:buFont typeface="Arial" panose="020B0604020202020204" pitchFamily="34" charset="0"/>
              <a:buChar char="•"/>
            </a:pPr>
            <a:r>
              <a:rPr lang="en-US" sz="1200" b="0" i="0">
                <a:solidFill>
                  <a:srgbClr val="323130"/>
                </a:solidFill>
                <a:effectLst/>
                <a:latin typeface="Arial" panose="020B0604020202020204" pitchFamily="34" charset="0"/>
              </a:rPr>
              <a:t>Written materials in other languages </a:t>
            </a:r>
            <a:endParaRPr lang="en-US" sz="1200" b="0" i="0">
              <a:solidFill>
                <a:srgbClr val="000000"/>
              </a:solidFill>
              <a:effectLst/>
              <a:latin typeface="Arial" panose="020B0604020202020204" pitchFamily="34" charset="0"/>
            </a:endParaRPr>
          </a:p>
          <a:p>
            <a:pPr algn="l" rtl="0" fontAlgn="base">
              <a:lnSpc>
                <a:spcPts val="1650"/>
              </a:lnSpc>
              <a:buFont typeface="Arial" panose="020B0604020202020204" pitchFamily="34" charset="0"/>
              <a:buChar char="•"/>
            </a:pPr>
            <a:r>
              <a:rPr lang="en-US" sz="1200" b="0" i="0">
                <a:solidFill>
                  <a:srgbClr val="323130"/>
                </a:solidFill>
                <a:effectLst/>
                <a:latin typeface="Arial" panose="020B0604020202020204" pitchFamily="34" charset="0"/>
              </a:rPr>
              <a:t>Braille </a:t>
            </a:r>
            <a:endParaRPr lang="en-US" sz="1200" b="0" i="0">
              <a:solidFill>
                <a:srgbClr val="000000"/>
              </a:solidFill>
              <a:effectLst/>
              <a:latin typeface="Arial" panose="020B0604020202020204" pitchFamily="34" charset="0"/>
            </a:endParaRPr>
          </a:p>
          <a:p>
            <a:pPr algn="l" rtl="0" fontAlgn="base">
              <a:lnSpc>
                <a:spcPts val="1650"/>
              </a:lnSpc>
              <a:buFont typeface="Arial" panose="020B0604020202020204" pitchFamily="34" charset="0"/>
              <a:buChar char="•"/>
            </a:pPr>
            <a:r>
              <a:rPr lang="en-US" sz="1200" b="0" i="0">
                <a:solidFill>
                  <a:srgbClr val="323130"/>
                </a:solidFill>
                <a:effectLst/>
                <a:latin typeface="Arial" panose="020B0604020202020204" pitchFamily="34" charset="0"/>
              </a:rPr>
              <a:t>Real-time captioning (CART) </a:t>
            </a:r>
            <a:endParaRPr lang="en-US" sz="1200" b="0" i="0">
              <a:solidFill>
                <a:srgbClr val="000000"/>
              </a:solidFill>
              <a:effectLst/>
              <a:latin typeface="Arial" panose="020B0604020202020204" pitchFamily="34" charset="0"/>
            </a:endParaRPr>
          </a:p>
          <a:p>
            <a:pPr algn="l" rtl="0" fontAlgn="base">
              <a:lnSpc>
                <a:spcPts val="1650"/>
              </a:lnSpc>
              <a:buFont typeface="Arial" panose="020B0604020202020204" pitchFamily="34" charset="0"/>
              <a:buChar char="•"/>
            </a:pPr>
            <a:r>
              <a:rPr lang="en-US" sz="1200" b="0" i="0">
                <a:solidFill>
                  <a:srgbClr val="323130"/>
                </a:solidFill>
                <a:effectLst/>
                <a:latin typeface="Arial" panose="020B0604020202020204" pitchFamily="34" charset="0"/>
              </a:rPr>
              <a:t>Large print   </a:t>
            </a:r>
            <a:endParaRPr lang="en-US" sz="1200" b="0" i="0">
              <a:solidFill>
                <a:srgbClr val="000000"/>
              </a:solidFill>
              <a:effectLst/>
              <a:latin typeface="Arial" panose="020B0604020202020204" pitchFamily="34" charset="0"/>
            </a:endParaRPr>
          </a:p>
          <a:p>
            <a:pPr algn="l" rtl="0" fontAlgn="base">
              <a:lnSpc>
                <a:spcPts val="1650"/>
              </a:lnSpc>
              <a:buFont typeface="Arial" panose="020B0604020202020204" pitchFamily="34" charset="0"/>
              <a:buChar char="•"/>
            </a:pPr>
            <a:r>
              <a:rPr lang="en-US" sz="1200" b="0" i="0">
                <a:solidFill>
                  <a:srgbClr val="323130"/>
                </a:solidFill>
                <a:effectLst/>
                <a:latin typeface="Arial" panose="020B0604020202020204" pitchFamily="34" charset="0"/>
              </a:rPr>
              <a:t>Virtual platform change </a:t>
            </a:r>
            <a:endParaRPr lang="en-US" sz="1200" b="0" i="0">
              <a:solidFill>
                <a:srgbClr val="000000"/>
              </a:solidFill>
              <a:effectLst/>
              <a:latin typeface="Arial" panose="020B0604020202020204" pitchFamily="34" charset="0"/>
            </a:endParaRPr>
          </a:p>
          <a:p>
            <a:pPr algn="l" rtl="0" fontAlgn="base">
              <a:lnSpc>
                <a:spcPts val="1650"/>
              </a:lnSpc>
              <a:buFont typeface="Arial" panose="020B0604020202020204" pitchFamily="34" charset="0"/>
              <a:buChar char="•"/>
            </a:pPr>
            <a:r>
              <a:rPr lang="en-US" sz="1200" b="0" i="0">
                <a:solidFill>
                  <a:srgbClr val="323130"/>
                </a:solidFill>
                <a:effectLst/>
                <a:latin typeface="Arial" panose="020B0604020202020204" pitchFamily="34" charset="0"/>
              </a:rPr>
              <a:t>Audio and other formats  </a:t>
            </a:r>
            <a:endParaRPr lang="en-US" sz="1200" b="0" i="0">
              <a:solidFill>
                <a:srgbClr val="000000"/>
              </a:solidFill>
              <a:effectLst/>
              <a:latin typeface="Arial" panose="020B0604020202020204" pitchFamily="34" charset="0"/>
            </a:endParaRPr>
          </a:p>
          <a:p>
            <a:pPr algn="l" rtl="0" fontAlgn="base">
              <a:lnSpc>
                <a:spcPts val="1650"/>
              </a:lnSpc>
              <a:buNone/>
            </a:pPr>
            <a:r>
              <a:rPr lang="en-US" sz="1200" b="0" i="0">
                <a:solidFill>
                  <a:srgbClr val="323130"/>
                </a:solidFill>
                <a:effectLst/>
                <a:latin typeface="Arial" panose="020B0604020202020204" pitchFamily="34" charset="0"/>
              </a:rPr>
              <a:t> </a:t>
            </a:r>
            <a:endParaRPr lang="en-US" b="0" i="0">
              <a:solidFill>
                <a:srgbClr val="000000"/>
              </a:solidFill>
              <a:effectLst/>
              <a:latin typeface="Segoe UI" panose="020B0502040204020203" pitchFamily="34" charset="0"/>
            </a:endParaRPr>
          </a:p>
          <a:p>
            <a:pPr algn="l" rtl="0" fontAlgn="base">
              <a:lnSpc>
                <a:spcPts val="1650"/>
              </a:lnSpc>
              <a:spcAft>
                <a:spcPts val="1680"/>
              </a:spcAft>
              <a:buNone/>
            </a:pPr>
            <a:r>
              <a:rPr lang="en-US" sz="1200" b="0" i="0">
                <a:solidFill>
                  <a:srgbClr val="323130"/>
                </a:solidFill>
                <a:effectLst/>
                <a:latin typeface="Arial" panose="020B0604020202020204" pitchFamily="34" charset="0"/>
              </a:rPr>
              <a:t>This meeting will be virtual-only. This meeting will screen share and use PowerPoint slides.  </a:t>
            </a:r>
            <a:endParaRPr lang="en-US" b="0" i="0">
              <a:solidFill>
                <a:srgbClr val="000000"/>
              </a:solidFill>
              <a:effectLst/>
              <a:latin typeface="Segoe UI" panose="020B0502040204020203" pitchFamily="34" charset="0"/>
            </a:endParaRPr>
          </a:p>
          <a:p>
            <a:pPr algn="l" rtl="0" fontAlgn="base">
              <a:lnSpc>
                <a:spcPts val="1650"/>
              </a:lnSpc>
            </a:pPr>
            <a:r>
              <a:rPr lang="en-US" sz="1200" b="0" i="0">
                <a:solidFill>
                  <a:srgbClr val="323130"/>
                </a:solidFill>
                <a:effectLst/>
                <a:latin typeface="Arial" panose="020B0604020202020204" pitchFamily="34" charset="0"/>
              </a:rPr>
              <a:t>Please contact Fabiola Herrera at </a:t>
            </a:r>
            <a:r>
              <a:rPr lang="en-US" sz="1200" b="0" i="0" u="sng" strike="noStrike">
                <a:solidFill>
                  <a:srgbClr val="0563C1"/>
                </a:solidFill>
                <a:effectLst/>
                <a:latin typeface="Arial" panose="020B0604020202020204" pitchFamily="34" charset="0"/>
                <a:hlinkClick r:id="rId7"/>
              </a:rPr>
              <a:t>mayra.f.herrera-hernandez@oha.oregon.gov</a:t>
            </a:r>
            <a:r>
              <a:rPr lang="en-US" sz="1200" b="0" i="0">
                <a:solidFill>
                  <a:srgbClr val="323130"/>
                </a:solidFill>
                <a:effectLst/>
                <a:latin typeface="Arial" panose="020B0604020202020204" pitchFamily="34" charset="0"/>
              </a:rPr>
              <a:t> or 503-979-6984 (voice or text), at least 48 hours before the start of the webinar to request an accommodation. We will make every effort to provide services requested after the 48-hour deadline. We accept all relay calls. If you need an accommodation, please contact us right away, even if you are only considering attending. The earlier you make a request the more likely we can meet the need.  </a:t>
            </a:r>
            <a:endParaRPr lang="en-US" b="0" i="0">
              <a:solidFill>
                <a:srgbClr val="000000"/>
              </a:solidFill>
              <a:effectLst/>
              <a:latin typeface="Segoe UI" panose="020B0502040204020203" pitchFamily="34" charset="0"/>
            </a:endParaRPr>
          </a:p>
          <a:p>
            <a:endParaRPr lang="en-US"/>
          </a:p>
        </p:txBody>
      </p:sp>
      <p:sp>
        <p:nvSpPr>
          <p:cNvPr id="4" name="Slide Number Placeholder 3"/>
          <p:cNvSpPr>
            <a:spLocks noGrp="1"/>
          </p:cNvSpPr>
          <p:nvPr>
            <p:ph type="sldNum" sz="quarter" idx="5"/>
          </p:nvPr>
        </p:nvSpPr>
        <p:spPr/>
        <p:txBody>
          <a:bodyPr/>
          <a:lstStyle/>
          <a:p>
            <a:fld id="{EF3F86CC-EFCF-4C27-A3B0-C0F91E66590C}" type="slidenum">
              <a:rPr lang="en-US" smtClean="0"/>
              <a:t>29</a:t>
            </a:fld>
            <a:endParaRPr lang="en-US"/>
          </a:p>
        </p:txBody>
      </p:sp>
    </p:spTree>
    <p:extLst>
      <p:ext uri="{BB962C8B-B14F-4D97-AF65-F5344CB8AC3E}">
        <p14:creationId xmlns:p14="http://schemas.microsoft.com/office/powerpoint/2010/main" val="3690601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24"/>
              </a:spcAft>
              <a:buClrTx/>
              <a:buSzTx/>
              <a:buFontTx/>
              <a:buNone/>
              <a:tabLst/>
              <a:defRPr/>
            </a:pPr>
            <a:endParaRPr kumimoji="0" lang="en-US" sz="1200" b="1"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endParaRPr>
          </a:p>
          <a:p>
            <a:r>
              <a:rPr lang="en-US"/>
              <a:t>In Oregon, an average of $183 per month in SNAP is issued out to each individual participant, which includes more than 130,000 people ages 65 and older.</a:t>
            </a:r>
            <a:endParaRPr lang="en-US" b="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B99FB5-0055-4882-AE8D-A0170D1F62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84920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b="0">
                <a:ea typeface="Calibri"/>
                <a:cs typeface="Calibri"/>
              </a:rPr>
              <a:t>During the federal government shutdown, ODHS updated and expanded its Need Food web resource. </a:t>
            </a:r>
          </a:p>
          <a:p>
            <a:pPr marL="171450" indent="-171450">
              <a:buFont typeface="Arial"/>
              <a:buChar char="•"/>
            </a:pPr>
            <a:r>
              <a:rPr lang="en-US" b="0">
                <a:ea typeface="Calibri"/>
                <a:cs typeface="Calibri"/>
              </a:rPr>
              <a:t>It now also includes Free food events</a:t>
            </a:r>
          </a:p>
          <a:p>
            <a:pPr marL="171450" indent="-171450">
              <a:buFont typeface="Arial"/>
              <a:buChar char="•"/>
            </a:pPr>
            <a:r>
              <a:rPr lang="en-US" b="0">
                <a:ea typeface="Calibri"/>
                <a:cs typeface="Calibri"/>
              </a:rPr>
              <a:t>The site is also available in Spanish</a:t>
            </a:r>
          </a:p>
          <a:p>
            <a:pPr marL="171450" indent="-171450">
              <a:buFont typeface="Arial"/>
              <a:buChar char="•"/>
            </a:pPr>
            <a:r>
              <a:rPr lang="en-US" b="0">
                <a:ea typeface="Calibri"/>
                <a:cs typeface="Calibri"/>
              </a:rPr>
              <a:t>Multi-language promotional flyers and wallet cards will be added soon </a:t>
            </a:r>
          </a:p>
        </p:txBody>
      </p:sp>
      <p:sp>
        <p:nvSpPr>
          <p:cNvPr id="4" name="Slide Number Placeholder 3"/>
          <p:cNvSpPr>
            <a:spLocks noGrp="1"/>
          </p:cNvSpPr>
          <p:nvPr>
            <p:ph type="sldNum" sz="quarter" idx="5"/>
          </p:nvPr>
        </p:nvSpPr>
        <p:spPr/>
        <p:txBody>
          <a:bodyPr/>
          <a:lstStyle/>
          <a:p>
            <a:fld id="{7029DFB3-1228-4781-A62F-2DBD5EC7D260}" type="slidenum">
              <a:rPr lang="en-US"/>
              <a:t>30</a:t>
            </a:fld>
            <a:endParaRPr lang="en-US"/>
          </a:p>
        </p:txBody>
      </p:sp>
    </p:spTree>
    <p:extLst>
      <p:ext uri="{BB962C8B-B14F-4D97-AF65-F5344CB8AC3E}">
        <p14:creationId xmlns:p14="http://schemas.microsoft.com/office/powerpoint/2010/main" val="30071036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0DBBB4-CC4A-A834-34E8-243696A66A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A754DA-7A0A-0CC1-6886-C5FA7474CE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EF9632-35B2-71D5-BAB6-7E1F6D7B989F}"/>
              </a:ext>
            </a:extLst>
          </p:cNvPr>
          <p:cNvSpPr>
            <a:spLocks noGrp="1"/>
          </p:cNvSpPr>
          <p:nvPr>
            <p:ph type="body" idx="1"/>
          </p:nvPr>
        </p:nvSpPr>
        <p:spPr/>
        <p:txBody>
          <a:bodyPr/>
          <a:lstStyle/>
          <a:p>
            <a:pPr marL="0" indent="0">
              <a:buFontTx/>
              <a:buNone/>
              <a:defRPr/>
            </a:pPr>
            <a:r>
              <a:rPr lang="en-US">
                <a:solidFill>
                  <a:srgbClr val="000000"/>
                </a:solidFill>
              </a:rPr>
              <a:t>Electronic benefit theft is on the rise. </a:t>
            </a:r>
            <a:r>
              <a:rPr lang="en-US">
                <a:solidFill>
                  <a:srgbClr val="184E49"/>
                </a:solidFill>
              </a:rPr>
              <a:t> </a:t>
            </a:r>
            <a:r>
              <a:rPr lang="en-US">
                <a:solidFill>
                  <a:srgbClr val="000000"/>
                </a:solidFill>
              </a:rPr>
              <a:t>Criminals are using methods like skimming devices, internet scams and fake websites to steal card numbers and personal identification numbers (PIN). Once they have this information, they can drain food and cash benefits from a person’s card. </a:t>
            </a:r>
            <a:endParaRPr lang="en-US">
              <a:solidFill>
                <a:srgbClr val="000000"/>
              </a:solidFill>
              <a:ea typeface="Calibri"/>
              <a:cs typeface="Calibri"/>
            </a:endParaRPr>
          </a:p>
          <a:p>
            <a:pPr marL="0" indent="0">
              <a:buFontTx/>
              <a:buNone/>
              <a:defRPr/>
            </a:pPr>
            <a:endParaRPr lang="en-US">
              <a:solidFill>
                <a:srgbClr val="000000"/>
              </a:solidFill>
            </a:endParaRPr>
          </a:p>
          <a:p>
            <a:pPr marL="0" indent="0">
              <a:buFontTx/>
              <a:buNone/>
              <a:defRPr/>
            </a:pPr>
            <a:r>
              <a:rPr lang="en-US">
                <a:solidFill>
                  <a:srgbClr val="000000"/>
                </a:solidFill>
              </a:rPr>
              <a:t>ODHS recommends that everyone with an EBT card take steps to keep their benefits secure. You can find simple tips on our website. </a:t>
            </a:r>
            <a:r>
              <a:rPr lang="en-US">
                <a:solidFill>
                  <a:srgbClr val="184E49"/>
                </a:solidFill>
              </a:rPr>
              <a:t> </a:t>
            </a:r>
            <a:endParaRPr lang="en-US">
              <a:solidFill>
                <a:srgbClr val="184E49"/>
              </a:solidFill>
              <a:ea typeface="Calibri"/>
              <a:cs typeface="Calibri"/>
            </a:endParaRPr>
          </a:p>
          <a:p>
            <a:pPr marL="0" marR="0" lvl="0" indent="0" algn="l" defTabSz="914400">
              <a:lnSpc>
                <a:spcPct val="100000"/>
              </a:lnSpc>
              <a:spcBef>
                <a:spcPct val="30000"/>
              </a:spcBef>
              <a:spcAft>
                <a:spcPct val="0"/>
              </a:spcAft>
              <a:buClrTx/>
              <a:buSzTx/>
              <a:buFontTx/>
              <a:buNone/>
              <a:tabLst/>
              <a:defRPr/>
            </a:pPr>
            <a:endParaRPr lang="en-US" sz="1200" b="1">
              <a:solidFill>
                <a:srgbClr val="184E49"/>
              </a:solidFill>
              <a:latin typeface="Noto Sans" panose="020B0502040504020204" pitchFamily="34" charset="0"/>
              <a:ea typeface="Noto Sans" panose="020B0502040504020204" pitchFamily="34" charset="0"/>
              <a:cs typeface="Noto Sans" panose="020B0502040504020204" pitchFamily="34" charset="0"/>
            </a:endParaRPr>
          </a:p>
          <a:p>
            <a:pPr marL="0" indent="0">
              <a:buFontTx/>
              <a:buNone/>
            </a:pPr>
            <a:r>
              <a:rPr lang="en-US"/>
              <a:t>The federal funding to replace benefits ran out on Dec. 21, 2024, and ODHS is no longer authorized to replace stolen SNAP benefits.  ODHS can replace Temporary Assistance for Needy Families (TANF) benefits that are lost due to fraud. </a:t>
            </a:r>
          </a:p>
          <a:p>
            <a:pPr marL="0" indent="0">
              <a:buFontTx/>
              <a:buNone/>
            </a:pPr>
            <a:endParaRPr lang="en-US"/>
          </a:p>
          <a:p>
            <a:pPr marL="0" indent="0">
              <a:buFontTx/>
              <a:buNone/>
            </a:pPr>
            <a:r>
              <a:rPr lang="en-US"/>
              <a:t>Again, information about how to protect EBT cards and benefits is on our website at https://www.oregon.gov/odhs/benefits/pages/protect.aspx. The webpage includes a downloadable wallet card, flyer and brochure in several languages for partners to share in your own communications.  </a:t>
            </a:r>
            <a:endParaRPr lang="en-US">
              <a:ea typeface="Calibri" panose="020F0502020204030204"/>
              <a:cs typeface="Calibri" panose="020F0502020204030204"/>
            </a:endParaRPr>
          </a:p>
          <a:p>
            <a:endParaRPr lang="en-US" b="1">
              <a:latin typeface="Aptos"/>
              <a:ea typeface="Aptos" panose="020B0004020202020204" pitchFamily="34" charset="0"/>
              <a:cs typeface="Aptos" panose="020B0004020202020204" pitchFamily="34" charset="0"/>
            </a:endParaRPr>
          </a:p>
        </p:txBody>
      </p:sp>
      <p:sp>
        <p:nvSpPr>
          <p:cNvPr id="4" name="Slide Number Placeholder 3">
            <a:extLst>
              <a:ext uri="{FF2B5EF4-FFF2-40B4-BE49-F238E27FC236}">
                <a16:creationId xmlns:a16="http://schemas.microsoft.com/office/drawing/2014/main" id="{FF84A5D7-D8A3-E4D7-5E97-8C8847A4A8D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B99FB5-0055-4882-AE8D-A0170D1F62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96308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a:p>
            <a:pPr marL="171450" indent="-171450">
              <a:buFont typeface="Arial"/>
              <a:buChar char="•"/>
            </a:pPr>
            <a:r>
              <a:rPr lang="en-US">
                <a:ea typeface="Calibri"/>
                <a:cs typeface="Calibri"/>
              </a:rPr>
              <a:t>Partner newsletter: </a:t>
            </a:r>
            <a:r>
              <a:rPr lang="en-US">
                <a:hlinkClick r:id="rId3"/>
              </a:rPr>
              <a:t>https://public.govdelivery.com/accounts/ORDHS/subscriber/new?topic_id=ORDHS_833</a:t>
            </a:r>
          </a:p>
          <a:p>
            <a:pPr marL="171450" indent="-171450">
              <a:buFont typeface="Arial"/>
              <a:buChar char="•"/>
            </a:pPr>
            <a:r>
              <a:rPr lang="en-US">
                <a:ea typeface="Calibri"/>
                <a:cs typeface="Calibri"/>
              </a:rPr>
              <a:t>News alerts: </a:t>
            </a:r>
            <a:r>
              <a:rPr lang="en-US">
                <a:hlinkClick r:id="rId4"/>
              </a:rPr>
              <a:t>https://www.oregon.gov/odhs/news/pages/default.aspx</a:t>
            </a:r>
            <a:endParaRPr lang="en-US">
              <a:ea typeface="Calibri"/>
              <a:cs typeface="Calibri"/>
              <a:hlinkClick r:id="rId4"/>
            </a:endParaRPr>
          </a:p>
          <a:p>
            <a:pPr marL="171450" indent="-171450">
              <a:buFont typeface="Arial"/>
              <a:buChar char="•"/>
            </a:pPr>
            <a:r>
              <a:rPr lang="en-US">
                <a:ea typeface="Calibri"/>
                <a:cs typeface="Calibri"/>
              </a:rPr>
              <a:t>Email community engagement team: </a:t>
            </a:r>
            <a:r>
              <a:rPr lang="en-US">
                <a:hlinkClick r:id="rId5"/>
              </a:rPr>
              <a:t>communitypartners@odhsoha.oregon.gov</a:t>
            </a:r>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B99FB5-0055-4882-AE8D-A0170D1F62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10008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B99FB5-0055-4882-AE8D-A0170D1F62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5465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a:solidFill>
                  <a:srgbClr val="000000"/>
                </a:solidFill>
                <a:effectLst/>
                <a:latin typeface="Aptos" panose="020B0004020202020204" pitchFamily="34" charset="0"/>
              </a:rPr>
              <a:t>House Resolution 1 made sweeping changes to the SNAP program.  </a:t>
            </a:r>
            <a:endParaRPr lang="en-US">
              <a:ea typeface="Calibri"/>
              <a:cs typeface="Calibri"/>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B99FB5-0055-4882-AE8D-A0170D1F62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5148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a:solidFill>
                  <a:srgbClr val="000000"/>
                </a:solidFill>
                <a:effectLst/>
                <a:latin typeface="Arial" panose="020B0604020202020204" pitchFamily="34" charset="0"/>
              </a:rPr>
              <a:t>These SNAP eligibility changes primarily impact three groups of people:</a:t>
            </a:r>
          </a:p>
          <a:p>
            <a:endParaRPr lang="en-US" sz="1200" b="1" i="0">
              <a:solidFill>
                <a:srgbClr val="000000"/>
              </a:solidFill>
              <a:effectLst/>
              <a:latin typeface="Arial" panose="020B0604020202020204" pitchFamily="34" charset="0"/>
            </a:endParaRPr>
          </a:p>
          <a:p>
            <a:r>
              <a:rPr lang="en-US" sz="1200" b="1" i="0">
                <a:solidFill>
                  <a:srgbClr val="000000"/>
                </a:solidFill>
                <a:effectLst/>
                <a:latin typeface="Arial" panose="020B0604020202020204" pitchFamily="34" charset="0"/>
              </a:rPr>
              <a:t>Those who are able-bodied without a dependent, often called ABAWDs</a:t>
            </a:r>
          </a:p>
          <a:p>
            <a:endParaRPr lang="en-US" sz="1200" b="1" i="0">
              <a:solidFill>
                <a:srgbClr val="000000"/>
              </a:solidFill>
              <a:effectLst/>
              <a:latin typeface="Arial" panose="020B0604020202020204" pitchFamily="34" charset="0"/>
            </a:endParaRPr>
          </a:p>
          <a:p>
            <a:r>
              <a:rPr lang="en-US" sz="1200" b="1" i="0">
                <a:solidFill>
                  <a:srgbClr val="000000"/>
                </a:solidFill>
                <a:effectLst/>
                <a:latin typeface="Arial" panose="020B0604020202020204" pitchFamily="34" charset="0"/>
              </a:rPr>
              <a:t>Lawfully present non-citizens </a:t>
            </a:r>
          </a:p>
          <a:p>
            <a:endParaRPr lang="en-US" sz="1200" b="1" i="0">
              <a:solidFill>
                <a:srgbClr val="000000"/>
              </a:solidFill>
              <a:effectLst/>
              <a:latin typeface="Arial" panose="020B0604020202020204" pitchFamily="34" charset="0"/>
            </a:endParaRPr>
          </a:p>
          <a:p>
            <a:r>
              <a:rPr lang="en-US" sz="1200" b="1" i="0">
                <a:solidFill>
                  <a:srgbClr val="000000"/>
                </a:solidFill>
                <a:effectLst/>
                <a:latin typeface="Arial" panose="020B0604020202020204" pitchFamily="34" charset="0"/>
              </a:rPr>
              <a:t>Availability of Standard Utility Allowances based on receipt </a:t>
            </a:r>
            <a:r>
              <a:rPr lang="en-US" sz="1200" b="0" i="0">
                <a:solidFill>
                  <a:srgbClr val="000000"/>
                </a:solidFill>
                <a:effectLst/>
                <a:latin typeface="WordVisiCarriageReturn_MSFontService"/>
              </a:rPr>
              <a:t> </a:t>
            </a:r>
            <a:br>
              <a:rPr lang="en-US" sz="1200" b="0" i="0">
                <a:solidFill>
                  <a:srgbClr val="000000"/>
                </a:solidFill>
                <a:effectLst/>
                <a:latin typeface="WordVisiCarriageReturn_MSFontService"/>
              </a:rPr>
            </a:br>
            <a:r>
              <a:rPr lang="en-US" sz="1200" b="1" i="0">
                <a:solidFill>
                  <a:srgbClr val="000000"/>
                </a:solidFill>
                <a:effectLst/>
                <a:latin typeface="Arial" panose="020B0604020202020204" pitchFamily="34" charset="0"/>
              </a:rPr>
              <a:t>of energy assistance</a:t>
            </a:r>
            <a:r>
              <a:rPr lang="en-US" sz="1200" b="0" i="0">
                <a:solidFill>
                  <a:srgbClr val="000000"/>
                </a:solidFill>
                <a:effectLst/>
                <a:latin typeface="Arial" panose="020B0604020202020204" pitchFamily="34" charset="0"/>
              </a:rPr>
              <a:t>: Only households with an older adult or member with a disability can exclude energy assistance from countable income; delinks energy assistance programs and </a:t>
            </a:r>
            <a:r>
              <a:rPr lang="en-US" sz="1200" b="0" i="0">
                <a:solidFill>
                  <a:srgbClr val="000000"/>
                </a:solidFill>
                <a:effectLst/>
                <a:latin typeface="WordVisiCarriageReturn_MSFontService"/>
              </a:rPr>
              <a:t> </a:t>
            </a:r>
            <a:br>
              <a:rPr lang="en-US" sz="1200" b="0" i="0">
                <a:solidFill>
                  <a:srgbClr val="000000"/>
                </a:solidFill>
                <a:effectLst/>
                <a:latin typeface="WordVisiCarriageReturn_MSFontService"/>
              </a:rPr>
            </a:br>
            <a:r>
              <a:rPr lang="en-US" sz="1200" b="0" i="0">
                <a:solidFill>
                  <a:srgbClr val="000000"/>
                </a:solidFill>
                <a:effectLst/>
                <a:latin typeface="Arial" panose="020B0604020202020204" pitchFamily="34" charset="0"/>
              </a:rPr>
              <a:t>SNAP for all but these households.  </a:t>
            </a:r>
          </a:p>
          <a:p>
            <a:endParaRPr lang="en-US">
              <a:ea typeface="Calibri"/>
              <a:cs typeface="Calibri"/>
            </a:endParaRP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7029DFB3-1228-4781-A62F-2DBD5EC7D260}" type="slidenum">
              <a:rPr lang="en-US"/>
              <a:t>5</a:t>
            </a:fld>
            <a:endParaRPr lang="en-US"/>
          </a:p>
        </p:txBody>
      </p:sp>
    </p:spTree>
    <p:extLst>
      <p:ext uri="{BB962C8B-B14F-4D97-AF65-F5344CB8AC3E}">
        <p14:creationId xmlns:p14="http://schemas.microsoft.com/office/powerpoint/2010/main" val="3971782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1" i="0" u="none" strike="noStrike" kern="1200" cap="none" spc="0" normalizeH="0" baseline="0" noProof="0">
              <a:ln>
                <a:noFill/>
              </a:ln>
              <a:solidFill>
                <a:srgbClr val="000000"/>
              </a:solidFill>
              <a:effectLst/>
              <a:uLnTx/>
              <a:uFillTx/>
              <a:latin typeface="Arial Narrow"/>
            </a:endParaRPr>
          </a:p>
          <a:p>
            <a:r>
              <a:rPr lang="en-US"/>
              <a:t>ABAWD stands for “able-bodied adult without dependents.” Federal law requires ABAWDs to meet additional work rules to get SNAP benefits for more than three months in a 36-month period. </a:t>
            </a:r>
          </a:p>
          <a:p>
            <a:endParaRPr lang="en-US"/>
          </a:p>
          <a:p>
            <a:r>
              <a:rPr lang="en-US"/>
              <a:t>They must participate in qualifying work activities for at least 80 hours a month, be granted an exclusion or reside in an area with a waiver approved by the USDA. These can be paid or unpaid activities.</a:t>
            </a:r>
          </a:p>
          <a:p>
            <a:endParaRPr lang="en-US"/>
          </a:p>
          <a:p>
            <a:r>
              <a:rPr lang="en-US"/>
              <a:t>HR1 implementation in Oregon is affecting these SNAP work rules in the following areas:  </a:t>
            </a:r>
          </a:p>
          <a:p>
            <a:endParaRPr lang="en-US"/>
          </a:p>
          <a:p>
            <a:pPr marL="171450" indent="-171450">
              <a:buFont typeface="Symbol"/>
              <a:buChar char="•"/>
            </a:pPr>
            <a:r>
              <a:rPr lang="en-US" b="1"/>
              <a:t>More individuals subject to work rules</a:t>
            </a:r>
            <a:r>
              <a:rPr lang="en-US"/>
              <a:t>: The upper age threshold would increase to 65, meaning many currently exempt adults aged 55–64 would now need to comply. The age of dependents is also decreasing to no children under 14 years of age (from the prior 18) </a:t>
            </a:r>
          </a:p>
          <a:p>
            <a:pPr marL="171450" indent="-171450">
              <a:buFont typeface="Symbol"/>
              <a:buChar char="•"/>
            </a:pPr>
            <a:r>
              <a:rPr lang="en-US" b="1"/>
              <a:t>Harder for the state to waive requirements</a:t>
            </a:r>
            <a:r>
              <a:rPr lang="en-US"/>
              <a:t>: Removal of “insufficient jobs” criterion and shift to county-level unemployment assessments reduces flexibility for rural or economically distressed counties. </a:t>
            </a:r>
          </a:p>
          <a:p>
            <a:pPr marL="171450" indent="-171450">
              <a:buFont typeface="Symbol"/>
              <a:buChar char="•"/>
            </a:pPr>
            <a:r>
              <a:rPr lang="en-US" b="1"/>
              <a:t>Reduced state flexibility and administrative burden</a:t>
            </a:r>
            <a:r>
              <a:rPr lang="en-US"/>
              <a:t>: Fewer discretionary exemptions allowed and no rollover—less ability to adapt strategically. </a:t>
            </a:r>
          </a:p>
          <a:p>
            <a:pPr marL="0" indent="0">
              <a:buFont typeface="Arial" panose="020B0604020202020204" pitchFamily="34" charset="0"/>
              <a:buNone/>
            </a:pPr>
            <a:endParaRPr lang="en-US" sz="1200" b="1">
              <a:latin typeface="Times"/>
              <a:cs typeface="Times"/>
            </a:endParaRPr>
          </a:p>
          <a:p>
            <a:endParaRPr lang="en-US" b="1">
              <a:latin typeface="Arial Narrow"/>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B99FB5-0055-4882-AE8D-A0170D1F62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0830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478070-8E82-1C5F-1E41-8B65FEF70E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DD3F1B-41B8-635F-E32B-DBCBEF5F45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2B5C37-F792-A8D6-7A95-DF079E5427EA}"/>
              </a:ext>
            </a:extLst>
          </p:cNvPr>
          <p:cNvSpPr>
            <a:spLocks noGrp="1"/>
          </p:cNvSpPr>
          <p:nvPr>
            <p:ph type="body" idx="1"/>
          </p:nvPr>
        </p:nvSpPr>
        <p:spPr/>
        <p:txBody>
          <a:bodyPr/>
          <a:lstStyle/>
          <a:p>
            <a:pPr>
              <a:defRPr/>
            </a:pPr>
            <a:r>
              <a:rPr lang="en-US" sz="1200" b="0" i="0">
                <a:solidFill>
                  <a:srgbClr val="000000"/>
                </a:solidFill>
                <a:effectLst/>
                <a:latin typeface="Aptos" panose="020B0004020202020204" pitchFamily="34" charset="0"/>
              </a:rPr>
              <a:t>In June 2025, 310,626 Oregonians were aged 18-65 without a child under age 14 in their SNAP group. We do not know how many will meet an exemption or ABAWD work requirements. We estimate that AT LEAST 90,888 individuals will be at risk of losing their SNAP benefits if they do not meet ABAWD Work Requirements. </a:t>
            </a:r>
          </a:p>
          <a:p>
            <a:pPr>
              <a:defRPr/>
            </a:pPr>
            <a:endParaRPr lang="en-US">
              <a:solidFill>
                <a:srgbClr val="000000"/>
              </a:solidFill>
            </a:endParaRPr>
          </a:p>
          <a:p>
            <a:pPr>
              <a:spcBef>
                <a:spcPts val="0"/>
              </a:spcBef>
              <a:spcAft>
                <a:spcPts val="0"/>
              </a:spcAft>
              <a:defRPr/>
            </a:pPr>
            <a:r>
              <a:rPr lang="en-US" sz="1200" b="0" i="0">
                <a:solidFill>
                  <a:srgbClr val="000000"/>
                </a:solidFill>
                <a:effectLst/>
                <a:latin typeface="Aptos" panose="020B0004020202020204" pitchFamily="34" charset="0"/>
              </a:rPr>
              <a:t>ODHS will screen each person to see if they are:</a:t>
            </a:r>
          </a:p>
          <a:p>
            <a:pPr marL="171450" indent="-171450">
              <a:spcBef>
                <a:spcPts val="0"/>
              </a:spcBef>
              <a:spcAft>
                <a:spcPts val="0"/>
              </a:spcAft>
              <a:buFont typeface="Arial" panose="020B0604020202020204" pitchFamily="34" charset="0"/>
              <a:buChar char="•"/>
              <a:defRPr/>
            </a:pPr>
            <a:r>
              <a:rPr lang="en-US" sz="1200" b="0" i="0" u="none" strike="noStrike" kern="1200" cap="none" spc="0" normalizeH="0" baseline="0" noProof="0">
                <a:ln>
                  <a:noFill/>
                </a:ln>
                <a:solidFill>
                  <a:srgbClr val="000000"/>
                </a:solidFill>
                <a:effectLst/>
                <a:uLnTx/>
                <a:uFillTx/>
                <a:latin typeface="Aptos" panose="020B0004020202020204" pitchFamily="34" charset="0"/>
                <a:ea typeface="Noto Sans" panose="020B0502040504020204" pitchFamily="34" charset="0"/>
                <a:cs typeface="Noto Sans" panose="020B0502040504020204" pitchFamily="34" charset="0"/>
              </a:rPr>
              <a:t>Already meeting work rules</a:t>
            </a:r>
          </a:p>
          <a:p>
            <a:pPr marL="171450" indent="-171450">
              <a:spcBef>
                <a:spcPts val="0"/>
              </a:spcBef>
              <a:spcAft>
                <a:spcPts val="0"/>
              </a:spcAft>
              <a:buFont typeface="Arial" panose="020B0604020202020204" pitchFamily="34" charset="0"/>
              <a:buChar char="•"/>
              <a:defRPr/>
            </a:pPr>
            <a:r>
              <a:rPr lang="en-US" sz="1200" b="0" i="0" u="none" strike="noStrike" kern="1200" cap="none" spc="0" normalizeH="0" baseline="0" noProof="0">
                <a:ln>
                  <a:noFill/>
                </a:ln>
                <a:solidFill>
                  <a:srgbClr val="000000"/>
                </a:solidFill>
                <a:effectLst/>
                <a:uLnTx/>
                <a:uFillTx/>
                <a:latin typeface="Aptos" panose="020B0004020202020204" pitchFamily="34" charset="0"/>
                <a:ea typeface="Noto Sans" panose="020B0502040504020204" pitchFamily="34" charset="0"/>
                <a:cs typeface="Noto Sans" panose="020B0502040504020204" pitchFamily="34" charset="0"/>
              </a:rPr>
              <a:t>Are exempt from work rules</a:t>
            </a:r>
          </a:p>
          <a:p>
            <a:pPr marL="171450" indent="-171450">
              <a:spcBef>
                <a:spcPts val="0"/>
              </a:spcBef>
              <a:spcAft>
                <a:spcPts val="0"/>
              </a:spcAft>
              <a:buFont typeface="Arial" panose="020B0604020202020204" pitchFamily="34" charset="0"/>
              <a:buChar char="•"/>
              <a:defRPr/>
            </a:pPr>
            <a:r>
              <a:rPr lang="en-US" sz="1200" b="0" i="0" u="none" strike="noStrike" kern="1200" cap="none" spc="0" normalizeH="0" baseline="0" noProof="0">
                <a:ln>
                  <a:noFill/>
                </a:ln>
                <a:solidFill>
                  <a:srgbClr val="000000"/>
                </a:solidFill>
                <a:effectLst/>
                <a:uLnTx/>
                <a:uFillTx/>
                <a:latin typeface="Aptos" panose="020B0004020202020204" pitchFamily="34" charset="0"/>
                <a:ea typeface="Noto Sans" panose="020B0502040504020204" pitchFamily="34" charset="0"/>
                <a:cs typeface="Noto Sans" panose="020B0502040504020204" pitchFamily="34" charset="0"/>
              </a:rPr>
              <a:t>Need to create a plan to meet work rules. In these situations, ODHS will refer them to the Oregon Employment Department to create a plan and access supports. </a:t>
            </a:r>
            <a:endParaRPr lang="en-US" sz="1200" b="1" i="0" u="none" strike="noStrike" kern="1200" cap="none" spc="0" normalizeH="0" baseline="0" noProof="0">
              <a:ln>
                <a:noFill/>
              </a:ln>
              <a:solidFill>
                <a:srgbClr val="000000"/>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sp>
        <p:nvSpPr>
          <p:cNvPr id="4" name="Slide Number Placeholder 3">
            <a:extLst>
              <a:ext uri="{FF2B5EF4-FFF2-40B4-BE49-F238E27FC236}">
                <a16:creationId xmlns:a16="http://schemas.microsoft.com/office/drawing/2014/main" id="{72228803-0BF6-FE9A-ADBE-484D3C05BF1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B99FB5-0055-4882-AE8D-A0170D1F62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2736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a:t>If a SNAP participant with </a:t>
            </a:r>
            <a:r>
              <a:rPr lang="en-US" b="1"/>
              <a:t>ABAWD status</a:t>
            </a:r>
            <a:r>
              <a:rPr lang="en-US"/>
              <a:t> does not meet their work requirements for </a:t>
            </a:r>
            <a:r>
              <a:rPr lang="en-US" b="1"/>
              <a:t>three months</a:t>
            </a:r>
            <a:r>
              <a:rPr lang="en-US"/>
              <a:t>, they will reach the </a:t>
            </a:r>
            <a:r>
              <a:rPr lang="en-US" b="1"/>
              <a:t>three-year time limit</a:t>
            </a:r>
            <a:r>
              <a:rPr lang="en-US"/>
              <a:t> for SNAP.</a:t>
            </a:r>
          </a:p>
          <a:p>
            <a:pPr marL="285750" indent="-285750">
              <a:buFont typeface="Arial"/>
              <a:buChar char="•"/>
            </a:pPr>
            <a:r>
              <a:rPr lang="en-US"/>
              <a:t>When that happens, they </a:t>
            </a:r>
            <a:r>
              <a:rPr lang="en-US" b="1"/>
              <a:t>cannot get SNAP benefits for the rest of that three-year period</a:t>
            </a:r>
            <a:r>
              <a:rPr lang="en-US"/>
              <a:t>.</a:t>
            </a:r>
            <a:endParaRPr lang="en-US">
              <a:ea typeface="Calibri" panose="020F0502020204030204"/>
              <a:cs typeface="Calibri" panose="020F0502020204030204"/>
            </a:endParaRPr>
          </a:p>
          <a:p>
            <a:pPr marL="285750" indent="-285750">
              <a:buFont typeface="Arial"/>
              <a:buChar char="•"/>
            </a:pPr>
            <a:r>
              <a:rPr lang="en-US"/>
              <a:t>The current three-year period is </a:t>
            </a:r>
            <a:r>
              <a:rPr lang="en-US" b="1"/>
              <a:t>Jan. 1, 2025, through Dec. 31, 2027</a:t>
            </a:r>
            <a:r>
              <a:rPr lang="en-US"/>
              <a:t>.</a:t>
            </a:r>
            <a:endParaRPr lang="en-US">
              <a:ea typeface="Calibri" panose="020F0502020204030204"/>
              <a:cs typeface="Calibri" panose="020F0502020204030204"/>
            </a:endParaRPr>
          </a:p>
          <a:p>
            <a:pPr algn="l" rtl="0" fontAlgn="base">
              <a:lnSpc>
                <a:spcPts val="1350"/>
              </a:lnSpc>
              <a:buFont typeface="Arial" panose="020B0604020202020204" pitchFamily="34" charset="0"/>
              <a:buChar char="•"/>
            </a:pPr>
            <a:endParaRPr lang="en-US" sz="1200" b="0" i="0">
              <a:solidFill>
                <a:srgbClr val="000000"/>
              </a:solidFill>
              <a:effectLst/>
              <a:latin typeface="Aptos" panose="020B0004020202020204" pitchFamily="34" charset="0"/>
            </a:endParaRPr>
          </a:p>
          <a:p>
            <a:pPr algn="l" rtl="0" fontAlgn="base">
              <a:lnSpc>
                <a:spcPts val="1350"/>
              </a:lnSpc>
              <a:buFont typeface="Arial" panose="020B0604020202020204" pitchFamily="34" charset="0"/>
              <a:buNone/>
            </a:pPr>
            <a:r>
              <a:rPr lang="en-US" sz="1200" b="0" i="0">
                <a:solidFill>
                  <a:srgbClr val="000000"/>
                </a:solidFill>
                <a:effectLst/>
                <a:latin typeface="Aptos"/>
              </a:rPr>
              <a:t>Each month a counting month is added to a case, the individual will receive a notice informing them: </a:t>
            </a:r>
          </a:p>
          <a:p>
            <a:pPr algn="l" rtl="0" fontAlgn="base">
              <a:lnSpc>
                <a:spcPts val="1350"/>
              </a:lnSpc>
              <a:buFont typeface="Arial" panose="020B0604020202020204" pitchFamily="34" charset="0"/>
              <a:buChar char="•"/>
            </a:pPr>
            <a:r>
              <a:rPr lang="en-US" sz="1200" b="0" i="0">
                <a:solidFill>
                  <a:srgbClr val="000000"/>
                </a:solidFill>
                <a:effectLst/>
                <a:latin typeface="Aptos"/>
              </a:rPr>
              <a:t>Which counting month they have received </a:t>
            </a:r>
          </a:p>
          <a:p>
            <a:pPr algn="l" rtl="0" fontAlgn="base">
              <a:lnSpc>
                <a:spcPts val="1350"/>
              </a:lnSpc>
              <a:buFont typeface="Arial" panose="020B0604020202020204" pitchFamily="34" charset="0"/>
              <a:buChar char="•"/>
            </a:pPr>
            <a:r>
              <a:rPr lang="en-US" sz="1200" b="0" i="0">
                <a:solidFill>
                  <a:srgbClr val="000000"/>
                </a:solidFill>
                <a:effectLst/>
                <a:latin typeface="Aptos"/>
              </a:rPr>
              <a:t>information on how to meet the work requirements  </a:t>
            </a:r>
          </a:p>
          <a:p>
            <a:pPr algn="l" rtl="0" fontAlgn="base">
              <a:lnSpc>
                <a:spcPts val="1350"/>
              </a:lnSpc>
              <a:buFont typeface="Arial" panose="020B0604020202020204" pitchFamily="34" charset="0"/>
              <a:buChar char="•"/>
            </a:pPr>
            <a:r>
              <a:rPr lang="en-US" sz="1200" b="0" i="0">
                <a:solidFill>
                  <a:srgbClr val="000000"/>
                </a:solidFill>
                <a:effectLst/>
                <a:latin typeface="Aptos"/>
              </a:rPr>
              <a:t>Ways to meet an exemption </a:t>
            </a:r>
          </a:p>
          <a:p>
            <a:pPr algn="l" rtl="0" fontAlgn="base">
              <a:lnSpc>
                <a:spcPts val="1350"/>
              </a:lnSpc>
              <a:buFont typeface="Arial" panose="020B0604020202020204" pitchFamily="34" charset="0"/>
              <a:buChar char="•"/>
            </a:pPr>
            <a:r>
              <a:rPr lang="en-US" sz="1200" b="0" i="0">
                <a:solidFill>
                  <a:srgbClr val="000000"/>
                </a:solidFill>
                <a:effectLst/>
                <a:latin typeface="Aptos"/>
              </a:rPr>
              <a:t>How to contact ODHS  </a:t>
            </a:r>
          </a:p>
          <a:p>
            <a:endParaRPr lang="en-US"/>
          </a:p>
        </p:txBody>
      </p:sp>
      <p:sp>
        <p:nvSpPr>
          <p:cNvPr id="4" name="Slide Number Placeholder 3"/>
          <p:cNvSpPr>
            <a:spLocks noGrp="1"/>
          </p:cNvSpPr>
          <p:nvPr>
            <p:ph type="sldNum" sz="quarter" idx="5"/>
          </p:nvPr>
        </p:nvSpPr>
        <p:spPr/>
        <p:txBody>
          <a:bodyPr/>
          <a:lstStyle/>
          <a:p>
            <a:fld id="{EF3F86CC-EFCF-4C27-A3B0-C0F91E66590C}" type="slidenum">
              <a:rPr lang="en-US" smtClean="0"/>
              <a:t>8</a:t>
            </a:fld>
            <a:endParaRPr lang="en-US"/>
          </a:p>
        </p:txBody>
      </p:sp>
    </p:spTree>
    <p:extLst>
      <p:ext uri="{BB962C8B-B14F-4D97-AF65-F5344CB8AC3E}">
        <p14:creationId xmlns:p14="http://schemas.microsoft.com/office/powerpoint/2010/main" val="1056495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Times"/>
                <a:cs typeface="Times"/>
              </a:rPr>
              <a:t>September 2025 </a:t>
            </a:r>
            <a:endParaRPr lang="en-US">
              <a:solidFill>
                <a:srgbClr val="444444"/>
              </a:solidFill>
              <a:latin typeface="Times"/>
              <a:cs typeface="Times"/>
            </a:endParaRPr>
          </a:p>
          <a:p>
            <a:r>
              <a:rPr lang="en-US">
                <a:latin typeface="Times"/>
                <a:cs typeface="Times"/>
              </a:rPr>
              <a:t>ABAWD work rules restarted in six Oregon counties using the pre HR1 rules (ABAWD = 18-54 with no child under 18): Benton, Clackamas, Hood River, Multnomah, Washington and Yamhill.</a:t>
            </a:r>
            <a:endParaRPr lang="en-US">
              <a:solidFill>
                <a:srgbClr val="444444"/>
              </a:solidFill>
              <a:latin typeface="Times"/>
              <a:cs typeface="Times"/>
            </a:endParaRPr>
          </a:p>
          <a:p>
            <a:endParaRPr lang="en-US">
              <a:solidFill>
                <a:srgbClr val="444444"/>
              </a:solidFill>
            </a:endParaRPr>
          </a:p>
          <a:p>
            <a:r>
              <a:rPr lang="en-US" b="1">
                <a:latin typeface="Times"/>
                <a:cs typeface="Times"/>
              </a:rPr>
              <a:t>October 2025 </a:t>
            </a:r>
            <a:endParaRPr lang="en-US">
              <a:solidFill>
                <a:srgbClr val="444444"/>
              </a:solidFill>
              <a:latin typeface="Times"/>
              <a:cs typeface="Times"/>
            </a:endParaRPr>
          </a:p>
          <a:p>
            <a:r>
              <a:rPr lang="en-US">
                <a:latin typeface="Times"/>
                <a:cs typeface="Times"/>
              </a:rPr>
              <a:t>Oregon began using the expanded ABAWD definition under HR 1. The ABAWD work rules now apply to individuals 18-64 with no child under 14. The expanded definition applies when someone:</a:t>
            </a:r>
            <a:endParaRPr lang="en-US">
              <a:solidFill>
                <a:srgbClr val="444444"/>
              </a:solidFill>
              <a:latin typeface="Times"/>
              <a:cs typeface="Times"/>
            </a:endParaRPr>
          </a:p>
          <a:p>
            <a:pPr marL="171450" indent="-171450">
              <a:buFont typeface="Arial,Sans-Serif"/>
              <a:buChar char="•"/>
            </a:pPr>
            <a:r>
              <a:rPr lang="en-US">
                <a:latin typeface="Times"/>
                <a:cs typeface="Times"/>
              </a:rPr>
              <a:t>Applies for SNAP </a:t>
            </a:r>
            <a:endParaRPr lang="en-US">
              <a:solidFill>
                <a:srgbClr val="444444"/>
              </a:solidFill>
              <a:latin typeface="Times"/>
              <a:cs typeface="Times"/>
            </a:endParaRPr>
          </a:p>
          <a:p>
            <a:pPr marL="171450" indent="-171450">
              <a:buFont typeface="Arial,Sans-Serif"/>
              <a:buChar char="•"/>
            </a:pPr>
            <a:r>
              <a:rPr lang="en-US">
                <a:latin typeface="Times"/>
                <a:cs typeface="Times"/>
              </a:rPr>
              <a:t>Renews their SNAP benefits</a:t>
            </a:r>
            <a:endParaRPr lang="en-US">
              <a:solidFill>
                <a:srgbClr val="444444"/>
              </a:solidFill>
              <a:latin typeface="Times"/>
              <a:cs typeface="Times"/>
            </a:endParaRPr>
          </a:p>
          <a:p>
            <a:pPr marL="171450" indent="-171450">
              <a:buFont typeface="Arial,Sans-Serif"/>
              <a:buChar char="•"/>
            </a:pPr>
            <a:r>
              <a:rPr lang="en-US">
                <a:latin typeface="Times"/>
                <a:cs typeface="Times"/>
              </a:rPr>
              <a:t>Reports a change that requires a recalculation of their SNAP benefits</a:t>
            </a:r>
            <a:endParaRPr lang="en-US">
              <a:solidFill>
                <a:srgbClr val="444444"/>
              </a:solidFill>
              <a:latin typeface="Times"/>
              <a:cs typeface="Times"/>
            </a:endParaRPr>
          </a:p>
          <a:p>
            <a:endParaRPr lang="en-US">
              <a:solidFill>
                <a:srgbClr val="444444"/>
              </a:solidFill>
            </a:endParaRPr>
          </a:p>
          <a:p>
            <a:r>
              <a:rPr lang="en-US" b="1">
                <a:latin typeface="Times"/>
                <a:cs typeface="Times"/>
              </a:rPr>
              <a:t>December 2025</a:t>
            </a:r>
            <a:endParaRPr lang="en-US">
              <a:solidFill>
                <a:srgbClr val="444444"/>
              </a:solidFill>
              <a:latin typeface="Times"/>
              <a:cs typeface="Times"/>
            </a:endParaRPr>
          </a:p>
          <a:p>
            <a:r>
              <a:rPr lang="en-US">
                <a:latin typeface="Times"/>
                <a:cs typeface="Times"/>
              </a:rPr>
              <a:t>The Food and Nutrition Services ended Oregon’s ABAWD waiver in 30 counties resulting in an expansion of the ABAWD work rules statewide.</a:t>
            </a:r>
            <a:endParaRPr lang="en-US">
              <a:solidFill>
                <a:srgbClr val="444444"/>
              </a:solidFill>
              <a:latin typeface="Times"/>
              <a:cs typeface="Times"/>
            </a:endParaRPr>
          </a:p>
          <a:p>
            <a:r>
              <a:rPr lang="en-US">
                <a:latin typeface="Times"/>
                <a:cs typeface="Times"/>
              </a:rPr>
              <a:t>Individuals meeting the old and new definition are lumped together in these counties. Adults without dependents must meet work requirements to receive SNAP for more than three months, unless they qualify for an exemption.</a:t>
            </a:r>
          </a:p>
        </p:txBody>
      </p:sp>
      <p:sp>
        <p:nvSpPr>
          <p:cNvPr id="4" name="Slide Number Placeholder 3"/>
          <p:cNvSpPr>
            <a:spLocks noGrp="1"/>
          </p:cNvSpPr>
          <p:nvPr>
            <p:ph type="sldNum" sz="quarter" idx="5"/>
          </p:nvPr>
        </p:nvSpPr>
        <p:spPr/>
        <p:txBody>
          <a:bodyPr/>
          <a:lstStyle/>
          <a:p>
            <a:pPr>
              <a:defRPr/>
            </a:pPr>
            <a:fld id="{BCF16BBF-7292-4ECD-898A-810CF306D88B}" type="slidenum">
              <a:rPr lang="en-US" altLang="en-US"/>
              <a:pPr>
                <a:defRPr/>
              </a:pPr>
              <a:t>9</a:t>
            </a:fld>
            <a:endParaRPr lang="en-US" altLang="en-US"/>
          </a:p>
        </p:txBody>
      </p:sp>
    </p:spTree>
    <p:extLst>
      <p:ext uri="{BB962C8B-B14F-4D97-AF65-F5344CB8AC3E}">
        <p14:creationId xmlns:p14="http://schemas.microsoft.com/office/powerpoint/2010/main" val="17281256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3EADC-FA06-4311-9C7E-8EE2BED88A60}"/>
              </a:ext>
            </a:extLst>
          </p:cNvPr>
          <p:cNvSpPr>
            <a:spLocks noGrp="1"/>
          </p:cNvSpPr>
          <p:nvPr userDrawn="1">
            <p:ph type="ctrTitle" hasCustomPrompt="1"/>
          </p:nvPr>
        </p:nvSpPr>
        <p:spPr>
          <a:xfrm>
            <a:off x="946484" y="3985900"/>
            <a:ext cx="10299032" cy="2533433"/>
          </a:xfrm>
          <a:prstGeom prst="rect">
            <a:avLst/>
          </a:prstGeom>
        </p:spPr>
        <p:txBody>
          <a:bodyPr anchor="ctr">
            <a:normAutofit/>
          </a:bodyPr>
          <a:lstStyle>
            <a:lvl1pPr algn="ctr">
              <a:lnSpc>
                <a:spcPct val="100000"/>
              </a:lnSpc>
              <a:defRPr sz="4500" b="1" kern="0" baseline="0">
                <a:solidFill>
                  <a:schemeClr val="tx1"/>
                </a:solidFill>
                <a:latin typeface="Noto Sans ExtraBold" panose="020B0502040504020204" pitchFamily="34" charset="0"/>
                <a:ea typeface="Noto Sans ExtraBold" panose="020B0502040504020204" pitchFamily="34" charset="0"/>
                <a:cs typeface="Noto Sans ExtraBold" panose="020B0502040504020204" pitchFamily="34" charset="0"/>
              </a:defRPr>
            </a:lvl1pPr>
          </a:lstStyle>
          <a:p>
            <a:r>
              <a:rPr lang="en-US"/>
              <a:t>Insert title</a:t>
            </a:r>
          </a:p>
        </p:txBody>
      </p:sp>
      <p:sp>
        <p:nvSpPr>
          <p:cNvPr id="15" name="Text Placeholder 14">
            <a:extLst>
              <a:ext uri="{FF2B5EF4-FFF2-40B4-BE49-F238E27FC236}">
                <a16:creationId xmlns:a16="http://schemas.microsoft.com/office/drawing/2014/main" id="{36FD5649-EFD0-4143-B2F7-F53BD0B94110}"/>
              </a:ext>
            </a:extLst>
          </p:cNvPr>
          <p:cNvSpPr>
            <a:spLocks noGrp="1"/>
          </p:cNvSpPr>
          <p:nvPr>
            <p:ph type="body" sz="quarter" idx="13" hasCustomPrompt="1"/>
          </p:nvPr>
        </p:nvSpPr>
        <p:spPr>
          <a:xfrm>
            <a:off x="7703804" y="1406912"/>
            <a:ext cx="3516312" cy="412465"/>
          </a:xfrm>
        </p:spPr>
        <p:txBody>
          <a:bodyPr anchor="ctr">
            <a:normAutofit/>
          </a:bodyPr>
          <a:lstStyle>
            <a:lvl1pPr marL="0" indent="0" algn="r">
              <a:buNone/>
              <a:defRPr sz="1800" b="1">
                <a:solidFill>
                  <a:schemeClr val="tx1"/>
                </a:solidFill>
              </a:defRPr>
            </a:lvl1pPr>
          </a:lstStyle>
          <a:p>
            <a:pPr lvl="0"/>
            <a:r>
              <a:rPr lang="en-US"/>
              <a:t>Insert date</a:t>
            </a:r>
          </a:p>
        </p:txBody>
      </p:sp>
      <p:sp>
        <p:nvSpPr>
          <p:cNvPr id="10" name="Picture Placeholder 9" descr="Add image description">
            <a:extLst>
              <a:ext uri="{FF2B5EF4-FFF2-40B4-BE49-F238E27FC236}">
                <a16:creationId xmlns:a16="http://schemas.microsoft.com/office/drawing/2014/main" id="{272F0411-C0E4-920F-C7ED-78F65DB0E38F}"/>
              </a:ext>
            </a:extLst>
          </p:cNvPr>
          <p:cNvSpPr>
            <a:spLocks noGrp="1"/>
          </p:cNvSpPr>
          <p:nvPr>
            <p:ph type="pic" sz="quarter" idx="15"/>
          </p:nvPr>
        </p:nvSpPr>
        <p:spPr>
          <a:xfrm>
            <a:off x="956380" y="2055783"/>
            <a:ext cx="3392999" cy="1712913"/>
          </a:xfrm>
        </p:spPr>
        <p:txBody>
          <a:bodyPr/>
          <a:lstStyle>
            <a:lvl1pPr marL="0" indent="0">
              <a:lnSpc>
                <a:spcPct val="100000"/>
              </a:lnSpc>
              <a:buNone/>
              <a:defRPr/>
            </a:lvl1pPr>
          </a:lstStyle>
          <a:p>
            <a:r>
              <a:rPr lang="en-US"/>
              <a:t>Click icon to add picture</a:t>
            </a:r>
          </a:p>
        </p:txBody>
      </p:sp>
      <p:sp>
        <p:nvSpPr>
          <p:cNvPr id="11" name="Picture Placeholder 9" descr="Add image description">
            <a:extLst>
              <a:ext uri="{FF2B5EF4-FFF2-40B4-BE49-F238E27FC236}">
                <a16:creationId xmlns:a16="http://schemas.microsoft.com/office/drawing/2014/main" id="{3AE78D6F-C495-BDBE-CC92-B81EB3C8C9FE}"/>
              </a:ext>
            </a:extLst>
          </p:cNvPr>
          <p:cNvSpPr>
            <a:spLocks noGrp="1"/>
          </p:cNvSpPr>
          <p:nvPr>
            <p:ph type="pic" sz="quarter" idx="16"/>
          </p:nvPr>
        </p:nvSpPr>
        <p:spPr>
          <a:xfrm>
            <a:off x="4398941" y="2056022"/>
            <a:ext cx="3392999" cy="1712913"/>
          </a:xfrm>
        </p:spPr>
        <p:txBody>
          <a:bodyPr/>
          <a:lstStyle>
            <a:lvl1pPr marL="0" indent="0">
              <a:lnSpc>
                <a:spcPct val="100000"/>
              </a:lnSpc>
              <a:buNone/>
              <a:defRPr/>
            </a:lvl1pPr>
          </a:lstStyle>
          <a:p>
            <a:r>
              <a:rPr lang="en-US"/>
              <a:t>Click icon to add picture</a:t>
            </a:r>
          </a:p>
        </p:txBody>
      </p:sp>
      <p:sp>
        <p:nvSpPr>
          <p:cNvPr id="12" name="Picture Placeholder 9" descr="Add image description">
            <a:extLst>
              <a:ext uri="{FF2B5EF4-FFF2-40B4-BE49-F238E27FC236}">
                <a16:creationId xmlns:a16="http://schemas.microsoft.com/office/drawing/2014/main" id="{4E403786-A2E3-696F-3EB8-F55067E51333}"/>
              </a:ext>
            </a:extLst>
          </p:cNvPr>
          <p:cNvSpPr>
            <a:spLocks noGrp="1"/>
          </p:cNvSpPr>
          <p:nvPr>
            <p:ph type="pic" sz="quarter" idx="17"/>
          </p:nvPr>
        </p:nvSpPr>
        <p:spPr>
          <a:xfrm>
            <a:off x="7841502" y="2056260"/>
            <a:ext cx="3392999" cy="1712913"/>
          </a:xfrm>
        </p:spPr>
        <p:txBody>
          <a:bodyPr/>
          <a:lstStyle>
            <a:lvl1pPr marL="0" indent="0">
              <a:lnSpc>
                <a:spcPct val="100000"/>
              </a:lnSpc>
              <a:buNone/>
              <a:defRPr/>
            </a:lvl1pPr>
          </a:lstStyle>
          <a:p>
            <a:r>
              <a:rPr lang="en-US"/>
              <a:t>Click icon to add picture</a:t>
            </a:r>
          </a:p>
        </p:txBody>
      </p:sp>
      <p:sp>
        <p:nvSpPr>
          <p:cNvPr id="14" name="Rectangle 13">
            <a:extLst>
              <a:ext uri="{FF2B5EF4-FFF2-40B4-BE49-F238E27FC236}">
                <a16:creationId xmlns:a16="http://schemas.microsoft.com/office/drawing/2014/main" id="{8556A702-FFD4-0FF6-B226-426189D70DC3}"/>
              </a:ext>
              <a:ext uri="{C183D7F6-B498-43B3-948B-1728B52AA6E4}">
                <adec:decorative xmlns:adec="http://schemas.microsoft.com/office/drawing/2017/decorative" val="1"/>
              </a:ext>
            </a:extLst>
          </p:cNvPr>
          <p:cNvSpPr/>
          <p:nvPr userDrawn="1"/>
        </p:nvSpPr>
        <p:spPr bwMode="auto">
          <a:xfrm>
            <a:off x="946484" y="1406912"/>
            <a:ext cx="10299032" cy="68344"/>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sp>
        <p:nvSpPr>
          <p:cNvPr id="16" name="Rectangle 15">
            <a:extLst>
              <a:ext uri="{FF2B5EF4-FFF2-40B4-BE49-F238E27FC236}">
                <a16:creationId xmlns:a16="http://schemas.microsoft.com/office/drawing/2014/main" id="{D2C18A6C-66C4-F8A0-D074-14C521219AE5}"/>
              </a:ext>
              <a:ext uri="{C183D7F6-B498-43B3-948B-1728B52AA6E4}">
                <adec:decorative xmlns:adec="http://schemas.microsoft.com/office/drawing/2017/decorative" val="1"/>
              </a:ext>
            </a:extLst>
          </p:cNvPr>
          <p:cNvSpPr/>
          <p:nvPr userDrawn="1"/>
        </p:nvSpPr>
        <p:spPr bwMode="auto">
          <a:xfrm>
            <a:off x="946484" y="374650"/>
            <a:ext cx="10299032" cy="963918"/>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pic>
        <p:nvPicPr>
          <p:cNvPr id="17" name="Picture 16" descr="Oregon Department of Human Services Logo">
            <a:extLst>
              <a:ext uri="{FF2B5EF4-FFF2-40B4-BE49-F238E27FC236}">
                <a16:creationId xmlns:a16="http://schemas.microsoft.com/office/drawing/2014/main" id="{CC6B874F-D0EA-60E3-8BA6-17C2B59997D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40342" y="471784"/>
            <a:ext cx="4311316" cy="780058"/>
          </a:xfrm>
          <a:prstGeom prst="rect">
            <a:avLst/>
          </a:prstGeom>
        </p:spPr>
      </p:pic>
    </p:spTree>
    <p:extLst>
      <p:ext uri="{BB962C8B-B14F-4D97-AF65-F5344CB8AC3E}">
        <p14:creationId xmlns:p14="http://schemas.microsoft.com/office/powerpoint/2010/main" val="27606431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Transition Slide">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C9F9B3C-6477-676C-0FAB-7E4939B4DCAF}"/>
              </a:ext>
            </a:extLst>
          </p:cNvPr>
          <p:cNvSpPr>
            <a:spLocks noGrp="1"/>
          </p:cNvSpPr>
          <p:nvPr>
            <p:ph type="title"/>
          </p:nvPr>
        </p:nvSpPr>
        <p:spPr/>
        <p:txBody>
          <a:bodyPr/>
          <a:lstStyle/>
          <a:p>
            <a:r>
              <a:rPr lang="en-US"/>
              <a:t>Click to edit Master title style</a:t>
            </a:r>
          </a:p>
        </p:txBody>
      </p:sp>
      <p:sp>
        <p:nvSpPr>
          <p:cNvPr id="3" name="Subtitle 2">
            <a:extLst>
              <a:ext uri="{FF2B5EF4-FFF2-40B4-BE49-F238E27FC236}">
                <a16:creationId xmlns:a16="http://schemas.microsoft.com/office/drawing/2014/main" id="{04F7C1C7-AA35-46F5-ADCA-255FC3BBB6E1}"/>
              </a:ext>
            </a:extLst>
          </p:cNvPr>
          <p:cNvSpPr>
            <a:spLocks noGrp="1"/>
          </p:cNvSpPr>
          <p:nvPr userDrawn="1">
            <p:ph type="subTitle" idx="1" hasCustomPrompt="1"/>
          </p:nvPr>
        </p:nvSpPr>
        <p:spPr>
          <a:xfrm>
            <a:off x="1555749" y="3354071"/>
            <a:ext cx="9080500" cy="1517032"/>
          </a:xfrm>
        </p:spPr>
        <p:txBody>
          <a:bodyPr>
            <a:normAutofit/>
          </a:bodyPr>
          <a:lstStyle>
            <a:lvl1pPr marL="0" indent="0" algn="ctr">
              <a:lnSpc>
                <a:spcPct val="100000"/>
              </a:lnSpc>
              <a:buNone/>
              <a:defRPr sz="3200" b="1" baseline="0">
                <a:solidFill>
                  <a:schemeClr val="tx1"/>
                </a:solidFill>
                <a:latin typeface="Noto Sans Bold" panose="020B0502040504020204" pitchFamily="34" charset="0"/>
                <a:ea typeface="Noto Sans Bold" panose="020B0502040504020204" pitchFamily="34" charset="0"/>
                <a:cs typeface="Noto Sans Bold"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a:t>
            </a:r>
          </a:p>
        </p:txBody>
      </p:sp>
      <p:sp>
        <p:nvSpPr>
          <p:cNvPr id="7" name="Slide Number Placeholder 6">
            <a:extLst>
              <a:ext uri="{FF2B5EF4-FFF2-40B4-BE49-F238E27FC236}">
                <a16:creationId xmlns:a16="http://schemas.microsoft.com/office/drawing/2014/main" id="{AED25A9A-A0A3-4F04-89D2-B164D5626F96}"/>
              </a:ext>
            </a:extLst>
          </p:cNvPr>
          <p:cNvSpPr>
            <a:spLocks noGrp="1"/>
          </p:cNvSpPr>
          <p:nvPr>
            <p:ph type="sldNum" sz="quarter" idx="10"/>
          </p:nvPr>
        </p:nvSpPr>
        <p:spPr/>
        <p:txBody>
          <a:bodyPr/>
          <a:lstStyle>
            <a:lvl1pPr>
              <a:defRPr>
                <a:latin typeface="Noto Sans" panose="020B0502040504020204" pitchFamily="34" charset="0"/>
                <a:ea typeface="Noto Sans" panose="020B0502040504020204" pitchFamily="34" charset="0"/>
                <a:cs typeface="Noto Sans" panose="020B0502040504020204" pitchFamily="34" charset="0"/>
              </a:defRPr>
            </a:lvl1pPr>
          </a:lstStyle>
          <a:p>
            <a:fld id="{58339581-759F-43B7-B47D-47F906F0E294}" type="slidenum">
              <a:rPr lang="en-US" smtClean="0"/>
              <a:pPr/>
              <a:t>‹#›</a:t>
            </a:fld>
            <a:endParaRPr lang="en-US"/>
          </a:p>
        </p:txBody>
      </p:sp>
      <p:pic>
        <p:nvPicPr>
          <p:cNvPr id="5" name="Picture 4" descr="Oregon Department of Human Services Logo">
            <a:extLst>
              <a:ext uri="{FF2B5EF4-FFF2-40B4-BE49-F238E27FC236}">
                <a16:creationId xmlns:a16="http://schemas.microsoft.com/office/drawing/2014/main" id="{4BBACD2D-4E24-9024-6790-60C41199DA9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13984" y="5611203"/>
            <a:ext cx="4764030" cy="859528"/>
          </a:xfrm>
          <a:prstGeom prst="rect">
            <a:avLst/>
          </a:prstGeom>
        </p:spPr>
      </p:pic>
      <p:sp>
        <p:nvSpPr>
          <p:cNvPr id="8" name="Rectangle 7">
            <a:extLst>
              <a:ext uri="{FF2B5EF4-FFF2-40B4-BE49-F238E27FC236}">
                <a16:creationId xmlns:a16="http://schemas.microsoft.com/office/drawing/2014/main" id="{3E0F399C-B938-E6A9-E6A7-2092D5D3A3A7}"/>
              </a:ext>
              <a:ext uri="{C183D7F6-B498-43B3-948B-1728B52AA6E4}">
                <adec:decorative xmlns:adec="http://schemas.microsoft.com/office/drawing/2017/decorative" val="1"/>
              </a:ext>
            </a:extLst>
          </p:cNvPr>
          <p:cNvSpPr/>
          <p:nvPr userDrawn="1"/>
        </p:nvSpPr>
        <p:spPr bwMode="auto">
          <a:xfrm>
            <a:off x="1555749" y="3112770"/>
            <a:ext cx="9080500" cy="4952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spTree>
    <p:extLst>
      <p:ext uri="{BB962C8B-B14F-4D97-AF65-F5344CB8AC3E}">
        <p14:creationId xmlns:p14="http://schemas.microsoft.com/office/powerpoint/2010/main" val="16411330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Transition slide with side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3EADC-FA06-4311-9C7E-8EE2BED88A60}"/>
              </a:ext>
            </a:extLst>
          </p:cNvPr>
          <p:cNvSpPr>
            <a:spLocks noGrp="1"/>
          </p:cNvSpPr>
          <p:nvPr>
            <p:ph type="ctrTitle" hasCustomPrompt="1"/>
          </p:nvPr>
        </p:nvSpPr>
        <p:spPr>
          <a:xfrm>
            <a:off x="5327374" y="787855"/>
            <a:ext cx="6224092" cy="2223316"/>
          </a:xfrm>
          <a:prstGeom prst="rect">
            <a:avLst/>
          </a:prstGeom>
        </p:spPr>
        <p:txBody>
          <a:bodyPr anchor="b">
            <a:normAutofit/>
          </a:bodyPr>
          <a:lstStyle>
            <a:lvl1pPr algn="ctr">
              <a:lnSpc>
                <a:spcPct val="130000"/>
              </a:lnSpc>
              <a:defRPr sz="4700" b="1" baseline="0">
                <a:solidFill>
                  <a:schemeClr val="tx1"/>
                </a:solidFill>
                <a:latin typeface="Aptos Display" panose="020B0004020202020204" pitchFamily="34" charset="0"/>
                <a:cs typeface="Arial" panose="020B0604020202020204" pitchFamily="34" charset="0"/>
              </a:defRPr>
            </a:lvl1pPr>
          </a:lstStyle>
          <a:p>
            <a:r>
              <a:rPr lang="en-US"/>
              <a:t>Section/Transition slide with side photo</a:t>
            </a:r>
          </a:p>
        </p:txBody>
      </p:sp>
      <p:sp>
        <p:nvSpPr>
          <p:cNvPr id="3" name="Subtitle 2">
            <a:extLst>
              <a:ext uri="{FF2B5EF4-FFF2-40B4-BE49-F238E27FC236}">
                <a16:creationId xmlns:a16="http://schemas.microsoft.com/office/drawing/2014/main" id="{04F7C1C7-AA35-46F5-ADCA-255FC3BBB6E1}"/>
              </a:ext>
            </a:extLst>
          </p:cNvPr>
          <p:cNvSpPr>
            <a:spLocks noGrp="1"/>
          </p:cNvSpPr>
          <p:nvPr userDrawn="1">
            <p:ph type="subTitle" idx="1" hasCustomPrompt="1"/>
          </p:nvPr>
        </p:nvSpPr>
        <p:spPr>
          <a:xfrm>
            <a:off x="5327373" y="3354071"/>
            <a:ext cx="6224091" cy="1517032"/>
          </a:xfrm>
        </p:spPr>
        <p:txBody>
          <a:bodyPr>
            <a:normAutofit/>
          </a:bodyPr>
          <a:lstStyle>
            <a:lvl1pPr marL="0" indent="0" algn="ctr">
              <a:buNone/>
              <a:defRPr sz="2900" b="1">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a:t>
            </a:r>
          </a:p>
        </p:txBody>
      </p:sp>
      <p:sp>
        <p:nvSpPr>
          <p:cNvPr id="5" name="Picture Placeholder 4" descr="Add image description">
            <a:extLst>
              <a:ext uri="{FF2B5EF4-FFF2-40B4-BE49-F238E27FC236}">
                <a16:creationId xmlns:a16="http://schemas.microsoft.com/office/drawing/2014/main" id="{D45AF0B1-8437-4B17-9A62-24F625D6F313}"/>
              </a:ext>
            </a:extLst>
          </p:cNvPr>
          <p:cNvSpPr>
            <a:spLocks noGrp="1"/>
          </p:cNvSpPr>
          <p:nvPr>
            <p:ph type="pic" sz="quarter" idx="13"/>
          </p:nvPr>
        </p:nvSpPr>
        <p:spPr>
          <a:xfrm>
            <a:off x="0" y="0"/>
            <a:ext cx="4654296" cy="6858000"/>
          </a:xfrm>
        </p:spPr>
        <p:txBody>
          <a:bodyPr/>
          <a:lstStyle/>
          <a:p>
            <a:r>
              <a:rPr lang="en-US"/>
              <a:t>Click icon to add picture</a:t>
            </a:r>
          </a:p>
        </p:txBody>
      </p:sp>
      <p:sp>
        <p:nvSpPr>
          <p:cNvPr id="6" name="Slide Number Placeholder 5">
            <a:extLst>
              <a:ext uri="{FF2B5EF4-FFF2-40B4-BE49-F238E27FC236}">
                <a16:creationId xmlns:a16="http://schemas.microsoft.com/office/drawing/2014/main" id="{F29A7FD0-AD68-DF74-996D-984D1928AF5A}"/>
              </a:ext>
            </a:extLst>
          </p:cNvPr>
          <p:cNvSpPr>
            <a:spLocks noGrp="1"/>
          </p:cNvSpPr>
          <p:nvPr>
            <p:ph type="sldNum" sz="quarter" idx="14"/>
          </p:nvPr>
        </p:nvSpPr>
        <p:spPr/>
        <p:txBody>
          <a:bodyPr/>
          <a:lstStyle/>
          <a:p>
            <a:fld id="{58339581-759F-43B7-B47D-47F906F0E294}" type="slidenum">
              <a:rPr lang="en-US" smtClean="0"/>
              <a:pPr/>
              <a:t>‹#›</a:t>
            </a:fld>
            <a:endParaRPr lang="en-US"/>
          </a:p>
        </p:txBody>
      </p:sp>
      <p:sp>
        <p:nvSpPr>
          <p:cNvPr id="4" name="Rectangle 3">
            <a:extLst>
              <a:ext uri="{FF2B5EF4-FFF2-40B4-BE49-F238E27FC236}">
                <a16:creationId xmlns:a16="http://schemas.microsoft.com/office/drawing/2014/main" id="{8FB529C4-9426-6675-120F-3E756A161647}"/>
              </a:ext>
              <a:ext uri="{C183D7F6-B498-43B3-948B-1728B52AA6E4}">
                <adec:decorative xmlns:adec="http://schemas.microsoft.com/office/drawing/2017/decorative" val="1"/>
              </a:ext>
            </a:extLst>
          </p:cNvPr>
          <p:cNvSpPr/>
          <p:nvPr userDrawn="1"/>
        </p:nvSpPr>
        <p:spPr bwMode="auto">
          <a:xfrm>
            <a:off x="5327373" y="3164916"/>
            <a:ext cx="6224091" cy="45719"/>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pic>
        <p:nvPicPr>
          <p:cNvPr id="10" name="Picture 9" descr="Oregon Department of Human Services Logo">
            <a:extLst>
              <a:ext uri="{FF2B5EF4-FFF2-40B4-BE49-F238E27FC236}">
                <a16:creationId xmlns:a16="http://schemas.microsoft.com/office/drawing/2014/main" id="{F9B63A8E-3ADA-3910-4FF3-880C3D3507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7403" y="5462539"/>
            <a:ext cx="4764030" cy="859528"/>
          </a:xfrm>
          <a:prstGeom prst="rect">
            <a:avLst/>
          </a:prstGeom>
        </p:spPr>
      </p:pic>
    </p:spTree>
    <p:extLst>
      <p:ext uri="{BB962C8B-B14F-4D97-AF65-F5344CB8AC3E}">
        <p14:creationId xmlns:p14="http://schemas.microsoft.com/office/powerpoint/2010/main" val="17862179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E5BBEF0-E11C-4C7E-9A99-6668D89CB6D2}"/>
              </a:ext>
            </a:extLst>
          </p:cNvPr>
          <p:cNvSpPr>
            <a:spLocks noGrp="1"/>
          </p:cNvSpPr>
          <p:nvPr>
            <p:ph type="title"/>
          </p:nvPr>
        </p:nvSpPr>
        <p:spPr>
          <a:xfrm>
            <a:off x="635001" y="381490"/>
            <a:ext cx="10001250" cy="825500"/>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EFAA68A-88C4-45FA-A8E4-D83C1B884F96}"/>
              </a:ext>
            </a:extLst>
          </p:cNvPr>
          <p:cNvSpPr>
            <a:spLocks noGrp="1"/>
          </p:cNvSpPr>
          <p:nvPr>
            <p:ph idx="1"/>
          </p:nvPr>
        </p:nvSpPr>
        <p:spPr>
          <a:xfrm>
            <a:off x="635000" y="1380565"/>
            <a:ext cx="10922000" cy="4527309"/>
          </a:xfrm>
        </p:spPr>
        <p:txBody>
          <a:bodyPr/>
          <a:lstStyle>
            <a:lvl1pPr>
              <a:defRPr sz="2800" b="0"/>
            </a:lvl1pPr>
            <a:lvl2pPr>
              <a:defRPr sz="24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E6CACE33-3C9C-96D9-AD6F-7B105A24A1E8}"/>
              </a:ext>
            </a:extLst>
          </p:cNvPr>
          <p:cNvSpPr>
            <a:spLocks noGrp="1"/>
          </p:cNvSpPr>
          <p:nvPr>
            <p:ph type="sldNum" sz="quarter" idx="10"/>
          </p:nvPr>
        </p:nvSpPr>
        <p:spPr/>
        <p:txBody>
          <a:bodyPr/>
          <a:lstStyle>
            <a:lvl1pPr>
              <a:defRPr>
                <a:solidFill>
                  <a:srgbClr val="184E49"/>
                </a:solidFill>
              </a:defRPr>
            </a:lvl1pPr>
          </a:lstStyle>
          <a:p>
            <a:fld id="{58339581-759F-43B7-B47D-47F906F0E294}" type="slidenum">
              <a:rPr lang="en-US" smtClean="0"/>
              <a:pPr/>
              <a:t>‹#›</a:t>
            </a:fld>
            <a:endParaRPr lang="en-US"/>
          </a:p>
        </p:txBody>
      </p:sp>
    </p:spTree>
    <p:extLst>
      <p:ext uri="{BB962C8B-B14F-4D97-AF65-F5344CB8AC3E}">
        <p14:creationId xmlns:p14="http://schemas.microsoft.com/office/powerpoint/2010/main" val="3608157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1">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E6E5814C-DBCD-480F-8B77-1393161851FD}"/>
              </a:ext>
            </a:extLst>
          </p:cNvPr>
          <p:cNvSpPr>
            <a:spLocks noGrp="1"/>
          </p:cNvSpPr>
          <p:nvPr>
            <p:ph type="title"/>
          </p:nvPr>
        </p:nvSpPr>
        <p:spPr>
          <a:xfrm>
            <a:off x="635001" y="400540"/>
            <a:ext cx="10001250" cy="825500"/>
          </a:xfrm>
          <a:prstGeom prst="rect">
            <a:avLst/>
          </a:prstGeom>
        </p:spPr>
        <p:txBody>
          <a:bodyPr/>
          <a:lstStyle/>
          <a:p>
            <a:r>
              <a:rPr lang="en-US"/>
              <a:t>Click to edit Master title style</a:t>
            </a:r>
          </a:p>
        </p:txBody>
      </p:sp>
      <p:sp>
        <p:nvSpPr>
          <p:cNvPr id="4" name="Text Placeholder 3">
            <a:extLst>
              <a:ext uri="{FF2B5EF4-FFF2-40B4-BE49-F238E27FC236}">
                <a16:creationId xmlns:a16="http://schemas.microsoft.com/office/drawing/2014/main" id="{6C4144E9-6F8E-44BB-89F1-D80A48A836CC}"/>
              </a:ext>
            </a:extLst>
          </p:cNvPr>
          <p:cNvSpPr>
            <a:spLocks noGrp="1"/>
          </p:cNvSpPr>
          <p:nvPr>
            <p:ph type="body" sz="half" idx="2"/>
          </p:nvPr>
        </p:nvSpPr>
        <p:spPr>
          <a:xfrm>
            <a:off x="635000" y="1370235"/>
            <a:ext cx="4476750" cy="4614000"/>
          </a:xfr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EEAE094E-9304-4478-A67E-2134D652F595}"/>
              </a:ext>
            </a:extLst>
          </p:cNvPr>
          <p:cNvSpPr>
            <a:spLocks noGrp="1"/>
          </p:cNvSpPr>
          <p:nvPr>
            <p:ph idx="1"/>
          </p:nvPr>
        </p:nvSpPr>
        <p:spPr>
          <a:xfrm>
            <a:off x="5238750" y="1370234"/>
            <a:ext cx="6312717" cy="4613995"/>
          </a:xfrm>
        </p:spPr>
        <p:txBody>
          <a:bodyPr>
            <a:normAutofit/>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8A13C9E2-C57F-06DA-4A54-44EC1FD1A460}"/>
              </a:ext>
            </a:extLst>
          </p:cNvPr>
          <p:cNvSpPr>
            <a:spLocks noGrp="1"/>
          </p:cNvSpPr>
          <p:nvPr>
            <p:ph type="sldNum" sz="quarter" idx="10"/>
          </p:nvPr>
        </p:nvSpPr>
        <p:spPr/>
        <p:txBody>
          <a:bodyPr/>
          <a:lstStyle/>
          <a:p>
            <a:fld id="{58339581-759F-43B7-B47D-47F906F0E294}" type="slidenum">
              <a:rPr lang="en-US" smtClean="0"/>
              <a:pPr/>
              <a:t>‹#›</a:t>
            </a:fld>
            <a:endParaRPr lang="en-US"/>
          </a:p>
        </p:txBody>
      </p:sp>
    </p:spTree>
    <p:extLst>
      <p:ext uri="{BB962C8B-B14F-4D97-AF65-F5344CB8AC3E}">
        <p14:creationId xmlns:p14="http://schemas.microsoft.com/office/powerpoint/2010/main" val="37896844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3BABA731-4DB9-47CC-9934-D7E82AB8C431}"/>
              </a:ext>
            </a:extLst>
          </p:cNvPr>
          <p:cNvSpPr>
            <a:spLocks noGrp="1"/>
          </p:cNvSpPr>
          <p:nvPr>
            <p:ph type="title"/>
          </p:nvPr>
        </p:nvSpPr>
        <p:spPr>
          <a:xfrm>
            <a:off x="635001" y="400540"/>
            <a:ext cx="10001250" cy="825500"/>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7A55FF1-C48E-4E29-8841-200995988BB7}"/>
              </a:ext>
            </a:extLst>
          </p:cNvPr>
          <p:cNvSpPr>
            <a:spLocks noGrp="1"/>
          </p:cNvSpPr>
          <p:nvPr>
            <p:ph sz="half" idx="1"/>
          </p:nvPr>
        </p:nvSpPr>
        <p:spPr>
          <a:xfrm>
            <a:off x="635000" y="1366125"/>
            <a:ext cx="5397500" cy="4635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3C6F4A9-C7F9-4886-A274-B689E9BF0D1F}"/>
              </a:ext>
            </a:extLst>
          </p:cNvPr>
          <p:cNvSpPr>
            <a:spLocks noGrp="1"/>
          </p:cNvSpPr>
          <p:nvPr>
            <p:ph sz="half" idx="2"/>
          </p:nvPr>
        </p:nvSpPr>
        <p:spPr>
          <a:xfrm>
            <a:off x="6159500" y="1366125"/>
            <a:ext cx="5397500" cy="4635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91DB3028-8966-0007-B7C7-E55C4899BCB7}"/>
              </a:ext>
            </a:extLst>
          </p:cNvPr>
          <p:cNvSpPr>
            <a:spLocks noGrp="1"/>
          </p:cNvSpPr>
          <p:nvPr>
            <p:ph type="sldNum" sz="quarter" idx="10"/>
          </p:nvPr>
        </p:nvSpPr>
        <p:spPr/>
        <p:txBody>
          <a:bodyPr/>
          <a:lstStyle/>
          <a:p>
            <a:fld id="{58339581-759F-43B7-B47D-47F906F0E294}" type="slidenum">
              <a:rPr lang="en-US" smtClean="0"/>
              <a:pPr/>
              <a:t>‹#›</a:t>
            </a:fld>
            <a:endParaRPr lang="en-US"/>
          </a:p>
        </p:txBody>
      </p:sp>
    </p:spTree>
    <p:extLst>
      <p:ext uri="{BB962C8B-B14F-4D97-AF65-F5344CB8AC3E}">
        <p14:creationId xmlns:p14="http://schemas.microsoft.com/office/powerpoint/2010/main" val="26334212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1">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9140D7D1-6100-45C1-8165-58E04C8EFBC4}"/>
              </a:ext>
            </a:extLst>
          </p:cNvPr>
          <p:cNvSpPr>
            <a:spLocks noGrp="1"/>
          </p:cNvSpPr>
          <p:nvPr>
            <p:ph type="title"/>
          </p:nvPr>
        </p:nvSpPr>
        <p:spPr>
          <a:xfrm>
            <a:off x="635001" y="400540"/>
            <a:ext cx="10001250" cy="825500"/>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568DE6A-4FF0-442F-BCE4-3CC8262025FD}"/>
              </a:ext>
            </a:extLst>
          </p:cNvPr>
          <p:cNvSpPr>
            <a:spLocks noGrp="1"/>
          </p:cNvSpPr>
          <p:nvPr>
            <p:ph type="body" idx="1"/>
          </p:nvPr>
        </p:nvSpPr>
        <p:spPr>
          <a:xfrm>
            <a:off x="635000" y="1381756"/>
            <a:ext cx="5397500" cy="428625"/>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6B79123-B921-4566-9412-35B668E4025D}"/>
              </a:ext>
            </a:extLst>
          </p:cNvPr>
          <p:cNvSpPr>
            <a:spLocks noGrp="1"/>
          </p:cNvSpPr>
          <p:nvPr>
            <p:ph sz="half" idx="2"/>
          </p:nvPr>
        </p:nvSpPr>
        <p:spPr>
          <a:xfrm>
            <a:off x="635000" y="1917970"/>
            <a:ext cx="5397500" cy="4099834"/>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B24AE4-59B8-4655-ABC7-B5D0D1E4B239}"/>
              </a:ext>
            </a:extLst>
          </p:cNvPr>
          <p:cNvSpPr>
            <a:spLocks noGrp="1"/>
          </p:cNvSpPr>
          <p:nvPr>
            <p:ph type="body" sz="quarter" idx="3"/>
          </p:nvPr>
        </p:nvSpPr>
        <p:spPr>
          <a:xfrm>
            <a:off x="6161859" y="1388832"/>
            <a:ext cx="5397500" cy="428625"/>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B465078-7EA5-4350-B5F8-AF1612384D15}"/>
              </a:ext>
            </a:extLst>
          </p:cNvPr>
          <p:cNvSpPr>
            <a:spLocks noGrp="1"/>
          </p:cNvSpPr>
          <p:nvPr>
            <p:ph sz="quarter" idx="4"/>
          </p:nvPr>
        </p:nvSpPr>
        <p:spPr>
          <a:xfrm>
            <a:off x="6161859" y="1917969"/>
            <a:ext cx="5397500" cy="4099834"/>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ACFE8AC-F22F-D26A-0FD3-2C6B94C44EED}"/>
              </a:ext>
            </a:extLst>
          </p:cNvPr>
          <p:cNvSpPr>
            <a:spLocks noGrp="1"/>
          </p:cNvSpPr>
          <p:nvPr>
            <p:ph type="sldNum" sz="quarter" idx="10"/>
          </p:nvPr>
        </p:nvSpPr>
        <p:spPr/>
        <p:txBody>
          <a:bodyPr/>
          <a:lstStyle/>
          <a:p>
            <a:fld id="{58339581-759F-43B7-B47D-47F906F0E294}" type="slidenum">
              <a:rPr lang="en-US" smtClean="0"/>
              <a:pPr/>
              <a:t>‹#›</a:t>
            </a:fld>
            <a:endParaRPr lang="en-US"/>
          </a:p>
        </p:txBody>
      </p:sp>
    </p:spTree>
    <p:extLst>
      <p:ext uri="{BB962C8B-B14F-4D97-AF65-F5344CB8AC3E}">
        <p14:creationId xmlns:p14="http://schemas.microsoft.com/office/powerpoint/2010/main" val="10462215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Photo with Content">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3BABA731-4DB9-47CC-9934-D7E82AB8C431}"/>
              </a:ext>
            </a:extLst>
          </p:cNvPr>
          <p:cNvSpPr>
            <a:spLocks noGrp="1"/>
          </p:cNvSpPr>
          <p:nvPr>
            <p:ph type="title" hasCustomPrompt="1"/>
          </p:nvPr>
        </p:nvSpPr>
        <p:spPr>
          <a:xfrm>
            <a:off x="635002" y="400540"/>
            <a:ext cx="5629611" cy="825500"/>
          </a:xfrm>
          <a:prstGeom prst="rect">
            <a:avLst/>
          </a:prstGeom>
        </p:spPr>
        <p:txBody>
          <a:bodyPr/>
          <a:lstStyle>
            <a:lvl1pPr>
              <a:defRPr/>
            </a:lvl1pPr>
          </a:lstStyle>
          <a:p>
            <a:r>
              <a:rPr lang="en-US"/>
              <a:t>Add title</a:t>
            </a:r>
          </a:p>
        </p:txBody>
      </p:sp>
      <p:sp>
        <p:nvSpPr>
          <p:cNvPr id="3" name="Content Placeholder 2">
            <a:extLst>
              <a:ext uri="{FF2B5EF4-FFF2-40B4-BE49-F238E27FC236}">
                <a16:creationId xmlns:a16="http://schemas.microsoft.com/office/drawing/2014/main" id="{C7A55FF1-C48E-4E29-8841-200995988BB7}"/>
              </a:ext>
            </a:extLst>
          </p:cNvPr>
          <p:cNvSpPr>
            <a:spLocks noGrp="1"/>
          </p:cNvSpPr>
          <p:nvPr>
            <p:ph sz="half" idx="1"/>
          </p:nvPr>
        </p:nvSpPr>
        <p:spPr>
          <a:xfrm>
            <a:off x="634999" y="1366125"/>
            <a:ext cx="5629611" cy="4635500"/>
          </a:xfrm>
        </p:spPr>
        <p:txBody>
          <a:bodyPr/>
          <a:lstStyle>
            <a:lvl1pPr>
              <a:defRPr sz="2400"/>
            </a:lvl1pPr>
            <a:lvl2pPr>
              <a:defRPr sz="2100"/>
            </a:lvl2pPr>
            <a:lvl3pPr>
              <a:defRPr sz="2100"/>
            </a:lvl3pPr>
            <a:lvl4pPr>
              <a:defRPr sz="2100"/>
            </a:lvl4pPr>
            <a:lvl5pPr>
              <a:defRPr sz="2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descr="Add image description">
            <a:extLst>
              <a:ext uri="{FF2B5EF4-FFF2-40B4-BE49-F238E27FC236}">
                <a16:creationId xmlns:a16="http://schemas.microsoft.com/office/drawing/2014/main" id="{793BACE2-2C9D-437E-AF18-D0D7A917BBBB}"/>
              </a:ext>
            </a:extLst>
          </p:cNvPr>
          <p:cNvSpPr>
            <a:spLocks noGrp="1"/>
          </p:cNvSpPr>
          <p:nvPr>
            <p:ph type="pic" sz="quarter" idx="13"/>
          </p:nvPr>
        </p:nvSpPr>
        <p:spPr>
          <a:xfrm>
            <a:off x="6901679" y="0"/>
            <a:ext cx="4649787" cy="6858000"/>
          </a:xfrm>
        </p:spPr>
        <p:txBody>
          <a:bodyPr/>
          <a:lstStyle/>
          <a:p>
            <a:r>
              <a:rPr lang="en-US"/>
              <a:t>Click icon to add picture</a:t>
            </a:r>
          </a:p>
        </p:txBody>
      </p:sp>
      <p:sp>
        <p:nvSpPr>
          <p:cNvPr id="4" name="Slide Number Placeholder 3">
            <a:extLst>
              <a:ext uri="{FF2B5EF4-FFF2-40B4-BE49-F238E27FC236}">
                <a16:creationId xmlns:a16="http://schemas.microsoft.com/office/drawing/2014/main" id="{0F50A451-38B2-42F8-4937-E2E5C8FC21A7}"/>
              </a:ext>
            </a:extLst>
          </p:cNvPr>
          <p:cNvSpPr>
            <a:spLocks noGrp="1"/>
          </p:cNvSpPr>
          <p:nvPr>
            <p:ph type="sldNum" sz="quarter" idx="14"/>
          </p:nvPr>
        </p:nvSpPr>
        <p:spPr/>
        <p:txBody>
          <a:bodyPr/>
          <a:lstStyle/>
          <a:p>
            <a:fld id="{58339581-759F-43B7-B47D-47F906F0E294}" type="slidenum">
              <a:rPr lang="en-US" smtClean="0"/>
              <a:pPr/>
              <a:t>‹#›</a:t>
            </a:fld>
            <a:endParaRPr lang="en-US"/>
          </a:p>
        </p:txBody>
      </p:sp>
      <p:sp>
        <p:nvSpPr>
          <p:cNvPr id="2" name="Rectangle 1">
            <a:extLst>
              <a:ext uri="{FF2B5EF4-FFF2-40B4-BE49-F238E27FC236}">
                <a16:creationId xmlns:a16="http://schemas.microsoft.com/office/drawing/2014/main" id="{F1C75189-3CE9-8A8F-5029-EBC1B48F34E5}"/>
              </a:ext>
              <a:ext uri="{C183D7F6-B498-43B3-948B-1728B52AA6E4}">
                <adec:decorative xmlns:adec="http://schemas.microsoft.com/office/drawing/2017/decorative" val="1"/>
              </a:ext>
            </a:extLst>
          </p:cNvPr>
          <p:cNvSpPr/>
          <p:nvPr userDrawn="1"/>
        </p:nvSpPr>
        <p:spPr bwMode="auto">
          <a:xfrm>
            <a:off x="634999" y="1241472"/>
            <a:ext cx="5629611" cy="45719"/>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spTree>
    <p:extLst>
      <p:ext uri="{BB962C8B-B14F-4D97-AF65-F5344CB8AC3E}">
        <p14:creationId xmlns:p14="http://schemas.microsoft.com/office/powerpoint/2010/main" val="16359457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resenter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9140D7D1-6100-45C1-8165-58E04C8EFBC4}"/>
              </a:ext>
            </a:extLst>
          </p:cNvPr>
          <p:cNvSpPr>
            <a:spLocks noGrp="1"/>
          </p:cNvSpPr>
          <p:nvPr>
            <p:ph type="title"/>
          </p:nvPr>
        </p:nvSpPr>
        <p:spPr>
          <a:xfrm>
            <a:off x="635001" y="400540"/>
            <a:ext cx="10001250" cy="825500"/>
          </a:xfrm>
          <a:prstGeom prst="rect">
            <a:avLst/>
          </a:prstGeom>
        </p:spPr>
        <p:txBody>
          <a:bodyPr/>
          <a:lstStyle>
            <a:lvl1pPr>
              <a:defRPr sz="3200">
                <a:latin typeface="Noto Sans ExtraBold" panose="020B0502040504020204" pitchFamily="34" charset="0"/>
                <a:ea typeface="Noto Sans ExtraBold" panose="020B0502040504020204" pitchFamily="34" charset="0"/>
                <a:cs typeface="Noto Sans ExtraBold" panose="020B0502040504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2568DE6A-4FF0-442F-BCE4-3CC8262025FD}"/>
              </a:ext>
            </a:extLst>
          </p:cNvPr>
          <p:cNvSpPr>
            <a:spLocks noGrp="1"/>
          </p:cNvSpPr>
          <p:nvPr>
            <p:ph type="body" idx="1" hasCustomPrompt="1"/>
          </p:nvPr>
        </p:nvSpPr>
        <p:spPr>
          <a:xfrm>
            <a:off x="1728216" y="1388831"/>
            <a:ext cx="4251960" cy="428625"/>
          </a:xfrm>
        </p:spPr>
        <p:txBody>
          <a:bodyPr anchor="b">
            <a:noAutofit/>
          </a:bodyPr>
          <a:lstStyle>
            <a:lvl1pPr marL="0" indent="0" algn="ctr">
              <a:buNone/>
              <a:defRPr sz="2100" b="0">
                <a:solidFill>
                  <a:schemeClr val="tx2"/>
                </a:solidFill>
                <a:latin typeface="Noto Sans SemiBold" panose="020B0502040504020204" pitchFamily="34" charset="0"/>
                <a:ea typeface="Noto Sans SemiBold" panose="020B0502040504020204" pitchFamily="34" charset="0"/>
                <a:cs typeface="Noto Sans SemiBold" panose="020B050204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Presenter name</a:t>
            </a:r>
          </a:p>
        </p:txBody>
      </p:sp>
      <p:sp>
        <p:nvSpPr>
          <p:cNvPr id="12" name="Text Placeholder 2">
            <a:extLst>
              <a:ext uri="{FF2B5EF4-FFF2-40B4-BE49-F238E27FC236}">
                <a16:creationId xmlns:a16="http://schemas.microsoft.com/office/drawing/2014/main" id="{4860FDF3-034D-4CC2-AEB2-820150319C18}"/>
              </a:ext>
            </a:extLst>
          </p:cNvPr>
          <p:cNvSpPr>
            <a:spLocks noGrp="1"/>
          </p:cNvSpPr>
          <p:nvPr>
            <p:ph type="body" idx="14" hasCustomPrompt="1"/>
          </p:nvPr>
        </p:nvSpPr>
        <p:spPr>
          <a:xfrm>
            <a:off x="1728216" y="1819815"/>
            <a:ext cx="4251960" cy="684846"/>
          </a:xfrm>
        </p:spPr>
        <p:txBody>
          <a:bodyPr anchor="t">
            <a:normAutofit/>
          </a:bodyPr>
          <a:lstStyle>
            <a:lvl1pPr marL="0" indent="0" algn="ctr">
              <a:buNone/>
              <a:defRPr sz="2100" b="0">
                <a:solidFill>
                  <a:schemeClr val="tx1"/>
                </a:solidFill>
                <a:latin typeface="Noto Sans SemiBold" panose="020B0502040504020204" pitchFamily="34" charset="0"/>
                <a:ea typeface="Noto Sans SemiBold" panose="020B0502040504020204" pitchFamily="34" charset="0"/>
                <a:cs typeface="Noto Sans SemiBold" panose="020B050204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Title and organization</a:t>
            </a:r>
          </a:p>
        </p:txBody>
      </p:sp>
      <p:sp>
        <p:nvSpPr>
          <p:cNvPr id="4" name="Content Placeholder 3">
            <a:extLst>
              <a:ext uri="{FF2B5EF4-FFF2-40B4-BE49-F238E27FC236}">
                <a16:creationId xmlns:a16="http://schemas.microsoft.com/office/drawing/2014/main" id="{86B79123-B921-4566-9412-35B668E4025D}"/>
              </a:ext>
            </a:extLst>
          </p:cNvPr>
          <p:cNvSpPr>
            <a:spLocks noGrp="1"/>
          </p:cNvSpPr>
          <p:nvPr>
            <p:ph sz="half" idx="2"/>
          </p:nvPr>
        </p:nvSpPr>
        <p:spPr>
          <a:xfrm>
            <a:off x="2482596" y="2643527"/>
            <a:ext cx="2743200" cy="3273552"/>
          </a:xfrm>
        </p:spPr>
        <p:txBody>
          <a:bodyPr/>
          <a:lstStyle>
            <a:lvl1pPr>
              <a:defRPr sz="1700">
                <a:latin typeface="Noto Sans SemiBold" panose="020B0502040504020204" pitchFamily="34" charset="0"/>
                <a:ea typeface="Noto Sans SemiBold" panose="020B0502040504020204" pitchFamily="34" charset="0"/>
                <a:cs typeface="Noto Sans SemiBold" panose="020B0502040504020204" pitchFamily="34" charset="0"/>
              </a:defRPr>
            </a:lvl1pPr>
            <a:lvl2pPr>
              <a:defRPr sz="2000">
                <a:latin typeface="Noto Sans" panose="020B0502040504020204" pitchFamily="34" charset="0"/>
                <a:ea typeface="Noto Sans" panose="020B0502040504020204" pitchFamily="34" charset="0"/>
                <a:cs typeface="Noto Sans" panose="020B0502040504020204" pitchFamily="34" charset="0"/>
              </a:defRPr>
            </a:lvl2pPr>
            <a:lvl3pPr>
              <a:defRPr sz="2000">
                <a:latin typeface="Noto Sans" panose="020B0502040504020204" pitchFamily="34" charset="0"/>
                <a:ea typeface="Noto Sans" panose="020B0502040504020204" pitchFamily="34" charset="0"/>
                <a:cs typeface="Noto Sans" panose="020B0502040504020204" pitchFamily="34" charset="0"/>
              </a:defRPr>
            </a:lvl3pPr>
            <a:lvl4pPr>
              <a:defRPr sz="2000">
                <a:latin typeface="Noto Sans" panose="020B0502040504020204" pitchFamily="34" charset="0"/>
                <a:ea typeface="Noto Sans" panose="020B0502040504020204" pitchFamily="34" charset="0"/>
                <a:cs typeface="Noto Sans" panose="020B0502040504020204" pitchFamily="34" charset="0"/>
              </a:defRPr>
            </a:lvl4pPr>
            <a:lvl5pPr>
              <a:defRPr sz="2000">
                <a:latin typeface="Noto Sans" panose="020B0502040504020204" pitchFamily="34" charset="0"/>
                <a:ea typeface="Noto Sans" panose="020B0502040504020204" pitchFamily="34" charset="0"/>
                <a:cs typeface="Noto Sans" panose="020B050204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C87076A2-458D-6096-8AE3-D8FFF0EE46E5}"/>
              </a:ext>
            </a:extLst>
          </p:cNvPr>
          <p:cNvSpPr>
            <a:spLocks noGrp="1"/>
          </p:cNvSpPr>
          <p:nvPr>
            <p:ph type="sldNum" sz="quarter" idx="16"/>
          </p:nvPr>
        </p:nvSpPr>
        <p:spPr/>
        <p:txBody>
          <a:bodyPr/>
          <a:lstStyle/>
          <a:p>
            <a:fld id="{58339581-759F-43B7-B47D-47F906F0E294}" type="slidenum">
              <a:rPr lang="en-US" smtClean="0"/>
              <a:pPr/>
              <a:t>‹#›</a:t>
            </a:fld>
            <a:endParaRPr lang="en-US"/>
          </a:p>
        </p:txBody>
      </p:sp>
      <p:sp>
        <p:nvSpPr>
          <p:cNvPr id="2" name="Text Placeholder 2">
            <a:extLst>
              <a:ext uri="{FF2B5EF4-FFF2-40B4-BE49-F238E27FC236}">
                <a16:creationId xmlns:a16="http://schemas.microsoft.com/office/drawing/2014/main" id="{0F717726-29C1-0D17-3A26-B226BA804390}"/>
              </a:ext>
            </a:extLst>
          </p:cNvPr>
          <p:cNvSpPr>
            <a:spLocks noGrp="1"/>
          </p:cNvSpPr>
          <p:nvPr>
            <p:ph type="body" idx="17" hasCustomPrompt="1"/>
          </p:nvPr>
        </p:nvSpPr>
        <p:spPr>
          <a:xfrm>
            <a:off x="6345936" y="1388831"/>
            <a:ext cx="4251960" cy="428625"/>
          </a:xfrm>
        </p:spPr>
        <p:txBody>
          <a:bodyPr anchor="b">
            <a:noAutofit/>
          </a:bodyPr>
          <a:lstStyle>
            <a:lvl1pPr marL="0" indent="0" algn="ctr">
              <a:buNone/>
              <a:defRPr sz="2100" b="0">
                <a:solidFill>
                  <a:schemeClr val="tx2"/>
                </a:solidFill>
                <a:latin typeface="Noto Sans SemiBold" panose="020B0502040504020204" pitchFamily="34" charset="0"/>
                <a:ea typeface="Noto Sans SemiBold" panose="020B0502040504020204" pitchFamily="34" charset="0"/>
                <a:cs typeface="Noto Sans SemiBold" panose="020B050204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Presenter name</a:t>
            </a:r>
          </a:p>
        </p:txBody>
      </p:sp>
      <p:sp>
        <p:nvSpPr>
          <p:cNvPr id="9" name="Text Placeholder 2">
            <a:extLst>
              <a:ext uri="{FF2B5EF4-FFF2-40B4-BE49-F238E27FC236}">
                <a16:creationId xmlns:a16="http://schemas.microsoft.com/office/drawing/2014/main" id="{BBA3F27B-AC3C-0DCA-95B8-CC94555ECB9A}"/>
              </a:ext>
            </a:extLst>
          </p:cNvPr>
          <p:cNvSpPr>
            <a:spLocks noGrp="1"/>
          </p:cNvSpPr>
          <p:nvPr>
            <p:ph type="body" idx="18" hasCustomPrompt="1"/>
          </p:nvPr>
        </p:nvSpPr>
        <p:spPr>
          <a:xfrm>
            <a:off x="6345936" y="1823344"/>
            <a:ext cx="4251960" cy="684846"/>
          </a:xfrm>
        </p:spPr>
        <p:txBody>
          <a:bodyPr anchor="t">
            <a:normAutofit/>
          </a:bodyPr>
          <a:lstStyle>
            <a:lvl1pPr marL="0" indent="0" algn="ctr">
              <a:buNone/>
              <a:defRPr sz="2100" b="0">
                <a:solidFill>
                  <a:schemeClr val="tx1"/>
                </a:solidFill>
                <a:latin typeface="Noto Sans SemiBold" panose="020B0502040504020204" pitchFamily="34" charset="0"/>
                <a:ea typeface="Noto Sans SemiBold" panose="020B0502040504020204" pitchFamily="34" charset="0"/>
                <a:cs typeface="Noto Sans SemiBold" panose="020B050204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Title and organization</a:t>
            </a:r>
          </a:p>
        </p:txBody>
      </p:sp>
      <p:sp>
        <p:nvSpPr>
          <p:cNvPr id="10" name="Content Placeholder 3">
            <a:extLst>
              <a:ext uri="{FF2B5EF4-FFF2-40B4-BE49-F238E27FC236}">
                <a16:creationId xmlns:a16="http://schemas.microsoft.com/office/drawing/2014/main" id="{72116E9B-AF7F-F281-75B9-FB69452C3495}"/>
              </a:ext>
            </a:extLst>
          </p:cNvPr>
          <p:cNvSpPr>
            <a:spLocks noGrp="1"/>
          </p:cNvSpPr>
          <p:nvPr>
            <p:ph sz="half" idx="19"/>
          </p:nvPr>
        </p:nvSpPr>
        <p:spPr>
          <a:xfrm>
            <a:off x="7100316" y="2643527"/>
            <a:ext cx="2743200" cy="3273552"/>
          </a:xfrm>
        </p:spPr>
        <p:txBody>
          <a:bodyPr/>
          <a:lstStyle>
            <a:lvl1pPr>
              <a:defRPr sz="1700">
                <a:latin typeface="Noto Sans SemiBold" panose="020B0502040504020204" pitchFamily="34" charset="0"/>
                <a:ea typeface="Noto Sans SemiBold" panose="020B0502040504020204" pitchFamily="34" charset="0"/>
                <a:cs typeface="Noto Sans SemiBold" panose="020B0502040504020204" pitchFamily="34" charset="0"/>
              </a:defRPr>
            </a:lvl1pPr>
            <a:lvl2pPr>
              <a:defRPr sz="2000">
                <a:latin typeface="Noto Sans" panose="020B0502040504020204" pitchFamily="34" charset="0"/>
                <a:ea typeface="Noto Sans" panose="020B0502040504020204" pitchFamily="34" charset="0"/>
                <a:cs typeface="Noto Sans" panose="020B0502040504020204" pitchFamily="34" charset="0"/>
              </a:defRPr>
            </a:lvl2pPr>
            <a:lvl3pPr>
              <a:defRPr sz="2000">
                <a:latin typeface="Noto Sans" panose="020B0502040504020204" pitchFamily="34" charset="0"/>
                <a:ea typeface="Noto Sans" panose="020B0502040504020204" pitchFamily="34" charset="0"/>
                <a:cs typeface="Noto Sans" panose="020B0502040504020204" pitchFamily="34" charset="0"/>
              </a:defRPr>
            </a:lvl3pPr>
            <a:lvl4pPr>
              <a:defRPr sz="2000">
                <a:latin typeface="Noto Sans" panose="020B0502040504020204" pitchFamily="34" charset="0"/>
                <a:ea typeface="Noto Sans" panose="020B0502040504020204" pitchFamily="34" charset="0"/>
                <a:cs typeface="Noto Sans" panose="020B0502040504020204" pitchFamily="34" charset="0"/>
              </a:defRPr>
            </a:lvl4pPr>
            <a:lvl5pPr>
              <a:defRPr sz="2000">
                <a:latin typeface="Noto Sans" panose="020B0502040504020204" pitchFamily="34" charset="0"/>
                <a:ea typeface="Noto Sans" panose="020B0502040504020204" pitchFamily="34" charset="0"/>
                <a:cs typeface="Noto Sans" panose="020B050204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825222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ur Content Slide 2">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E6E5814C-DBCD-480F-8B77-1393161851FD}"/>
              </a:ext>
            </a:extLst>
          </p:cNvPr>
          <p:cNvSpPr>
            <a:spLocks noGrp="1"/>
          </p:cNvSpPr>
          <p:nvPr>
            <p:ph type="title"/>
          </p:nvPr>
        </p:nvSpPr>
        <p:spPr>
          <a:xfrm>
            <a:off x="635001" y="400540"/>
            <a:ext cx="10001250" cy="825500"/>
          </a:xfrm>
          <a:prstGeom prst="rect">
            <a:avLst/>
          </a:prstGeom>
        </p:spPr>
        <p:txBody>
          <a:bodyPr/>
          <a:lstStyle/>
          <a:p>
            <a:r>
              <a:rPr lang="en-US"/>
              <a:t>Click to edit Master title style</a:t>
            </a:r>
          </a:p>
        </p:txBody>
      </p:sp>
      <p:sp>
        <p:nvSpPr>
          <p:cNvPr id="3" name="Content Placeholder 1">
            <a:extLst>
              <a:ext uri="{FF2B5EF4-FFF2-40B4-BE49-F238E27FC236}">
                <a16:creationId xmlns:a16="http://schemas.microsoft.com/office/drawing/2014/main" id="{EEAE094E-9304-4478-A67E-2134D652F595}"/>
              </a:ext>
            </a:extLst>
          </p:cNvPr>
          <p:cNvSpPr>
            <a:spLocks noGrp="1"/>
          </p:cNvSpPr>
          <p:nvPr>
            <p:ph idx="1"/>
          </p:nvPr>
        </p:nvSpPr>
        <p:spPr>
          <a:xfrm>
            <a:off x="635000" y="1371600"/>
            <a:ext cx="5394813" cy="2199817"/>
          </a:xfrm>
        </p:spPr>
        <p:txBody>
          <a:bodyPr>
            <a:normAutofit/>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a:extLst>
              <a:ext uri="{FF2B5EF4-FFF2-40B4-BE49-F238E27FC236}">
                <a16:creationId xmlns:a16="http://schemas.microsoft.com/office/drawing/2014/main" id="{118DBB5B-C021-463D-9F7D-8D7F1C3D4078}"/>
              </a:ext>
            </a:extLst>
          </p:cNvPr>
          <p:cNvSpPr>
            <a:spLocks noGrp="1"/>
          </p:cNvSpPr>
          <p:nvPr>
            <p:ph idx="14"/>
          </p:nvPr>
        </p:nvSpPr>
        <p:spPr>
          <a:xfrm>
            <a:off x="6157682" y="1371598"/>
            <a:ext cx="5393783" cy="2199817"/>
          </a:xfrm>
        </p:spPr>
        <p:txBody>
          <a:bodyPr>
            <a:normAutofit/>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5">
            <a:extLst>
              <a:ext uri="{FF2B5EF4-FFF2-40B4-BE49-F238E27FC236}">
                <a16:creationId xmlns:a16="http://schemas.microsoft.com/office/drawing/2014/main" id="{649EA717-9556-46C5-8A82-A04A2BC7DE98}"/>
              </a:ext>
            </a:extLst>
          </p:cNvPr>
          <p:cNvSpPr>
            <a:spLocks noGrp="1"/>
          </p:cNvSpPr>
          <p:nvPr>
            <p:ph idx="16"/>
          </p:nvPr>
        </p:nvSpPr>
        <p:spPr>
          <a:xfrm>
            <a:off x="635001" y="3679382"/>
            <a:ext cx="5394812" cy="2199817"/>
          </a:xfrm>
        </p:spPr>
        <p:txBody>
          <a:bodyPr>
            <a:normAutofit/>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7">
            <a:extLst>
              <a:ext uri="{FF2B5EF4-FFF2-40B4-BE49-F238E27FC236}">
                <a16:creationId xmlns:a16="http://schemas.microsoft.com/office/drawing/2014/main" id="{8BA796A1-3295-44D2-A897-A47A9095FCB4}"/>
              </a:ext>
            </a:extLst>
          </p:cNvPr>
          <p:cNvSpPr>
            <a:spLocks noGrp="1"/>
          </p:cNvSpPr>
          <p:nvPr>
            <p:ph idx="18"/>
          </p:nvPr>
        </p:nvSpPr>
        <p:spPr>
          <a:xfrm>
            <a:off x="6157683" y="3679380"/>
            <a:ext cx="5393782" cy="2199817"/>
          </a:xfrm>
        </p:spPr>
        <p:txBody>
          <a:bodyPr>
            <a:normAutofit/>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EFA879A4-6B20-8DF2-F5C3-ADBAC0844701}"/>
              </a:ext>
            </a:extLst>
          </p:cNvPr>
          <p:cNvSpPr>
            <a:spLocks noGrp="1"/>
          </p:cNvSpPr>
          <p:nvPr>
            <p:ph type="sldNum" sz="quarter" idx="19"/>
          </p:nvPr>
        </p:nvSpPr>
        <p:spPr/>
        <p:txBody>
          <a:bodyPr/>
          <a:lstStyle/>
          <a:p>
            <a:fld id="{58339581-759F-43B7-B47D-47F906F0E294}" type="slidenum">
              <a:rPr lang="en-US" smtClean="0"/>
              <a:pPr/>
              <a:t>‹#›</a:t>
            </a:fld>
            <a:endParaRPr lang="en-US"/>
          </a:p>
        </p:txBody>
      </p:sp>
    </p:spTree>
    <p:extLst>
      <p:ext uri="{BB962C8B-B14F-4D97-AF65-F5344CB8AC3E}">
        <p14:creationId xmlns:p14="http://schemas.microsoft.com/office/powerpoint/2010/main" val="38977985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Grid Slid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E6E5814C-DBCD-480F-8B77-1393161851FD}"/>
              </a:ext>
            </a:extLst>
          </p:cNvPr>
          <p:cNvSpPr>
            <a:spLocks noGrp="1"/>
          </p:cNvSpPr>
          <p:nvPr>
            <p:ph type="title"/>
          </p:nvPr>
        </p:nvSpPr>
        <p:spPr>
          <a:xfrm>
            <a:off x="635001" y="400540"/>
            <a:ext cx="10001250" cy="825500"/>
          </a:xfrm>
          <a:prstGeom prst="rect">
            <a:avLst/>
          </a:prstGeom>
        </p:spPr>
        <p:txBody>
          <a:bodyPr/>
          <a:lstStyle>
            <a:lvl1pPr>
              <a:defRPr sz="3200">
                <a:latin typeface="Noto Sans ExtraBold" panose="020B0502040504020204" pitchFamily="34" charset="0"/>
                <a:ea typeface="Noto Sans ExtraBold" panose="020B0502040504020204" pitchFamily="34" charset="0"/>
                <a:cs typeface="Noto Sans ExtraBold" panose="020B0502040504020204" pitchFamily="34" charset="0"/>
              </a:defRPr>
            </a:lvl1pPr>
          </a:lstStyle>
          <a:p>
            <a:r>
              <a:rPr lang="en-US"/>
              <a:t>Click to edit Master title style</a:t>
            </a:r>
          </a:p>
        </p:txBody>
      </p:sp>
      <p:sp>
        <p:nvSpPr>
          <p:cNvPr id="3" name="Content Placeholder 1">
            <a:extLst>
              <a:ext uri="{FF2B5EF4-FFF2-40B4-BE49-F238E27FC236}">
                <a16:creationId xmlns:a16="http://schemas.microsoft.com/office/drawing/2014/main" id="{EEAE094E-9304-4478-A67E-2134D652F595}"/>
              </a:ext>
            </a:extLst>
          </p:cNvPr>
          <p:cNvSpPr>
            <a:spLocks noGrp="1"/>
          </p:cNvSpPr>
          <p:nvPr>
            <p:ph idx="1"/>
          </p:nvPr>
        </p:nvSpPr>
        <p:spPr>
          <a:xfrm>
            <a:off x="635001" y="1371600"/>
            <a:ext cx="2633472" cy="2199817"/>
          </a:xfrm>
        </p:spPr>
        <p:txBody>
          <a:bodyPr>
            <a:normAutofit/>
          </a:bodyPr>
          <a:lstStyle>
            <a:lvl1pPr>
              <a:defRPr sz="1800">
                <a:latin typeface="Noto Sans SemiBold" panose="020B0502040504020204" pitchFamily="34" charset="0"/>
                <a:ea typeface="Noto Sans SemiBold" panose="020B0502040504020204" pitchFamily="34" charset="0"/>
                <a:cs typeface="Noto Sans SemiBold" panose="020B0502040504020204" pitchFamily="34" charset="0"/>
              </a:defRPr>
            </a:lvl1pPr>
            <a:lvl2pPr>
              <a:defRPr sz="1600">
                <a:latin typeface="Noto Sans" panose="020B0502040504020204" pitchFamily="34" charset="0"/>
                <a:ea typeface="Noto Sans" panose="020B0502040504020204" pitchFamily="34" charset="0"/>
                <a:cs typeface="Noto Sans" panose="020B0502040504020204" pitchFamily="34" charset="0"/>
              </a:defRPr>
            </a:lvl2pPr>
            <a:lvl3pPr>
              <a:defRPr sz="1400">
                <a:latin typeface="Noto Sans" panose="020B0502040504020204" pitchFamily="34" charset="0"/>
                <a:ea typeface="Noto Sans" panose="020B0502040504020204" pitchFamily="34" charset="0"/>
                <a:cs typeface="Noto Sans" panose="020B0502040504020204" pitchFamily="34" charset="0"/>
              </a:defRPr>
            </a:lvl3pPr>
            <a:lvl4pPr>
              <a:defRPr sz="1400">
                <a:latin typeface="Noto Sans" panose="020B0502040504020204" pitchFamily="34" charset="0"/>
                <a:ea typeface="Noto Sans" panose="020B0502040504020204" pitchFamily="34" charset="0"/>
                <a:cs typeface="Noto Sans" panose="020B0502040504020204" pitchFamily="34" charset="0"/>
              </a:defRPr>
            </a:lvl4pPr>
            <a:lvl5pPr>
              <a:defRPr sz="1400">
                <a:latin typeface="Noto Sans" panose="020B0502040504020204" pitchFamily="34" charset="0"/>
                <a:ea typeface="Noto Sans" panose="020B0502040504020204" pitchFamily="34" charset="0"/>
                <a:cs typeface="Noto Sans" panose="020B0502040504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C77EBCC4-7952-1A11-E220-7E09937BA135}"/>
              </a:ext>
            </a:extLst>
          </p:cNvPr>
          <p:cNvSpPr>
            <a:spLocks noGrp="1"/>
          </p:cNvSpPr>
          <p:nvPr>
            <p:ph type="sldNum" sz="quarter" idx="20"/>
          </p:nvPr>
        </p:nvSpPr>
        <p:spPr/>
        <p:txBody>
          <a:bodyPr/>
          <a:lstStyle>
            <a:lvl1pPr>
              <a:defRPr>
                <a:latin typeface="Noto Sans" panose="020B0502040504020204" pitchFamily="34" charset="0"/>
                <a:ea typeface="Noto Sans" panose="020B0502040504020204" pitchFamily="34" charset="0"/>
                <a:cs typeface="Noto Sans" panose="020B0502040504020204" pitchFamily="34" charset="0"/>
              </a:defRPr>
            </a:lvl1pPr>
          </a:lstStyle>
          <a:p>
            <a:fld id="{58339581-759F-43B7-B47D-47F906F0E294}" type="slidenum">
              <a:rPr lang="en-US" smtClean="0"/>
              <a:pPr/>
              <a:t>‹#›</a:t>
            </a:fld>
            <a:endParaRPr lang="en-US"/>
          </a:p>
        </p:txBody>
      </p:sp>
      <p:sp>
        <p:nvSpPr>
          <p:cNvPr id="2" name="Content Placeholder 1">
            <a:extLst>
              <a:ext uri="{FF2B5EF4-FFF2-40B4-BE49-F238E27FC236}">
                <a16:creationId xmlns:a16="http://schemas.microsoft.com/office/drawing/2014/main" id="{F388D4BA-7AB8-A994-8149-D88C6B813582}"/>
              </a:ext>
            </a:extLst>
          </p:cNvPr>
          <p:cNvSpPr>
            <a:spLocks noGrp="1"/>
          </p:cNvSpPr>
          <p:nvPr>
            <p:ph idx="21"/>
          </p:nvPr>
        </p:nvSpPr>
        <p:spPr>
          <a:xfrm>
            <a:off x="3396342" y="1371598"/>
            <a:ext cx="2633472" cy="2199817"/>
          </a:xfrm>
        </p:spPr>
        <p:txBody>
          <a:bodyPr>
            <a:normAutofit/>
          </a:bodyPr>
          <a:lstStyle>
            <a:lvl1pPr>
              <a:defRPr sz="1800">
                <a:latin typeface="Noto Sans SemiBold" panose="020B0502040504020204" pitchFamily="34" charset="0"/>
                <a:ea typeface="Noto Sans SemiBold" panose="020B0502040504020204" pitchFamily="34" charset="0"/>
                <a:cs typeface="Noto Sans SemiBold" panose="020B0502040504020204" pitchFamily="34" charset="0"/>
              </a:defRPr>
            </a:lvl1pPr>
            <a:lvl2pPr>
              <a:defRPr sz="1600">
                <a:latin typeface="Noto Sans" panose="020B0502040504020204" pitchFamily="34" charset="0"/>
                <a:ea typeface="Noto Sans" panose="020B0502040504020204" pitchFamily="34" charset="0"/>
                <a:cs typeface="Noto Sans" panose="020B0502040504020204" pitchFamily="34" charset="0"/>
              </a:defRPr>
            </a:lvl2pPr>
            <a:lvl3pPr>
              <a:defRPr sz="1400">
                <a:latin typeface="Noto Sans" panose="020B0502040504020204" pitchFamily="34" charset="0"/>
                <a:ea typeface="Noto Sans" panose="020B0502040504020204" pitchFamily="34" charset="0"/>
                <a:cs typeface="Noto Sans" panose="020B0502040504020204" pitchFamily="34" charset="0"/>
              </a:defRPr>
            </a:lvl3pPr>
            <a:lvl4pPr>
              <a:defRPr sz="1400">
                <a:latin typeface="Noto Sans" panose="020B0502040504020204" pitchFamily="34" charset="0"/>
                <a:ea typeface="Noto Sans" panose="020B0502040504020204" pitchFamily="34" charset="0"/>
                <a:cs typeface="Noto Sans" panose="020B0502040504020204" pitchFamily="34" charset="0"/>
              </a:defRPr>
            </a:lvl4pPr>
            <a:lvl5pPr>
              <a:defRPr sz="1400">
                <a:latin typeface="Noto Sans" panose="020B0502040504020204" pitchFamily="34" charset="0"/>
                <a:ea typeface="Noto Sans" panose="020B0502040504020204" pitchFamily="34" charset="0"/>
                <a:cs typeface="Noto Sans" panose="020B0502040504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1">
            <a:extLst>
              <a:ext uri="{FF2B5EF4-FFF2-40B4-BE49-F238E27FC236}">
                <a16:creationId xmlns:a16="http://schemas.microsoft.com/office/drawing/2014/main" id="{D8D992E6-D520-AC66-5BC4-E6A07FB98B85}"/>
              </a:ext>
            </a:extLst>
          </p:cNvPr>
          <p:cNvSpPr>
            <a:spLocks noGrp="1"/>
          </p:cNvSpPr>
          <p:nvPr>
            <p:ph idx="22"/>
          </p:nvPr>
        </p:nvSpPr>
        <p:spPr>
          <a:xfrm>
            <a:off x="6157683" y="1371599"/>
            <a:ext cx="2633472" cy="2199817"/>
          </a:xfrm>
        </p:spPr>
        <p:txBody>
          <a:bodyPr>
            <a:normAutofit/>
          </a:bodyPr>
          <a:lstStyle>
            <a:lvl1pPr>
              <a:defRPr sz="1800">
                <a:latin typeface="Noto Sans SemiBold" panose="020B0502040504020204" pitchFamily="34" charset="0"/>
                <a:ea typeface="Noto Sans SemiBold" panose="020B0502040504020204" pitchFamily="34" charset="0"/>
                <a:cs typeface="Noto Sans SemiBold" panose="020B0502040504020204" pitchFamily="34" charset="0"/>
              </a:defRPr>
            </a:lvl1pPr>
            <a:lvl2pPr>
              <a:defRPr sz="1600">
                <a:latin typeface="Noto Sans" panose="020B0502040504020204" pitchFamily="34" charset="0"/>
                <a:ea typeface="Noto Sans" panose="020B0502040504020204" pitchFamily="34" charset="0"/>
                <a:cs typeface="Noto Sans" panose="020B0502040504020204" pitchFamily="34" charset="0"/>
              </a:defRPr>
            </a:lvl2pPr>
            <a:lvl3pPr>
              <a:defRPr sz="1400">
                <a:latin typeface="Noto Sans" panose="020B0502040504020204" pitchFamily="34" charset="0"/>
                <a:ea typeface="Noto Sans" panose="020B0502040504020204" pitchFamily="34" charset="0"/>
                <a:cs typeface="Noto Sans" panose="020B0502040504020204" pitchFamily="34" charset="0"/>
              </a:defRPr>
            </a:lvl3pPr>
            <a:lvl4pPr>
              <a:defRPr sz="1400">
                <a:latin typeface="Noto Sans" panose="020B0502040504020204" pitchFamily="34" charset="0"/>
                <a:ea typeface="Noto Sans" panose="020B0502040504020204" pitchFamily="34" charset="0"/>
                <a:cs typeface="Noto Sans" panose="020B0502040504020204" pitchFamily="34" charset="0"/>
              </a:defRPr>
            </a:lvl4pPr>
            <a:lvl5pPr>
              <a:defRPr sz="1400">
                <a:latin typeface="Noto Sans" panose="020B0502040504020204" pitchFamily="34" charset="0"/>
                <a:ea typeface="Noto Sans" panose="020B0502040504020204" pitchFamily="34" charset="0"/>
                <a:cs typeface="Noto Sans" panose="020B0502040504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1">
            <a:extLst>
              <a:ext uri="{FF2B5EF4-FFF2-40B4-BE49-F238E27FC236}">
                <a16:creationId xmlns:a16="http://schemas.microsoft.com/office/drawing/2014/main" id="{E4000C00-9C42-50CA-6B8C-DC851326FF9A}"/>
              </a:ext>
            </a:extLst>
          </p:cNvPr>
          <p:cNvSpPr>
            <a:spLocks noGrp="1"/>
          </p:cNvSpPr>
          <p:nvPr>
            <p:ph idx="23"/>
          </p:nvPr>
        </p:nvSpPr>
        <p:spPr>
          <a:xfrm>
            <a:off x="8917994" y="1371597"/>
            <a:ext cx="2633472" cy="2199817"/>
          </a:xfrm>
        </p:spPr>
        <p:txBody>
          <a:bodyPr>
            <a:normAutofit/>
          </a:bodyPr>
          <a:lstStyle>
            <a:lvl1pPr>
              <a:defRPr sz="1800">
                <a:latin typeface="Noto Sans SemiBold" panose="020B0502040504020204" pitchFamily="34" charset="0"/>
                <a:ea typeface="Noto Sans SemiBold" panose="020B0502040504020204" pitchFamily="34" charset="0"/>
                <a:cs typeface="Noto Sans SemiBold" panose="020B0502040504020204" pitchFamily="34" charset="0"/>
              </a:defRPr>
            </a:lvl1pPr>
            <a:lvl2pPr>
              <a:defRPr sz="1600">
                <a:latin typeface="Noto Sans" panose="020B0502040504020204" pitchFamily="34" charset="0"/>
                <a:ea typeface="Noto Sans" panose="020B0502040504020204" pitchFamily="34" charset="0"/>
                <a:cs typeface="Noto Sans" panose="020B0502040504020204" pitchFamily="34" charset="0"/>
              </a:defRPr>
            </a:lvl2pPr>
            <a:lvl3pPr>
              <a:defRPr sz="1400">
                <a:latin typeface="Noto Sans" panose="020B0502040504020204" pitchFamily="34" charset="0"/>
                <a:ea typeface="Noto Sans" panose="020B0502040504020204" pitchFamily="34" charset="0"/>
                <a:cs typeface="Noto Sans" panose="020B0502040504020204" pitchFamily="34" charset="0"/>
              </a:defRPr>
            </a:lvl3pPr>
            <a:lvl4pPr>
              <a:defRPr sz="1400">
                <a:latin typeface="Noto Sans" panose="020B0502040504020204" pitchFamily="34" charset="0"/>
                <a:ea typeface="Noto Sans" panose="020B0502040504020204" pitchFamily="34" charset="0"/>
                <a:cs typeface="Noto Sans" panose="020B0502040504020204" pitchFamily="34" charset="0"/>
              </a:defRPr>
            </a:lvl4pPr>
            <a:lvl5pPr>
              <a:defRPr sz="1400">
                <a:latin typeface="Noto Sans" panose="020B0502040504020204" pitchFamily="34" charset="0"/>
                <a:ea typeface="Noto Sans" panose="020B0502040504020204" pitchFamily="34" charset="0"/>
                <a:cs typeface="Noto Sans" panose="020B0502040504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1">
            <a:extLst>
              <a:ext uri="{FF2B5EF4-FFF2-40B4-BE49-F238E27FC236}">
                <a16:creationId xmlns:a16="http://schemas.microsoft.com/office/drawing/2014/main" id="{D0F15A48-60C0-6045-672A-582AD6B266F7}"/>
              </a:ext>
            </a:extLst>
          </p:cNvPr>
          <p:cNvSpPr>
            <a:spLocks noGrp="1"/>
          </p:cNvSpPr>
          <p:nvPr>
            <p:ph idx="24"/>
          </p:nvPr>
        </p:nvSpPr>
        <p:spPr>
          <a:xfrm>
            <a:off x="635001" y="3679380"/>
            <a:ext cx="2633472" cy="2199817"/>
          </a:xfrm>
        </p:spPr>
        <p:txBody>
          <a:bodyPr>
            <a:normAutofit/>
          </a:bodyPr>
          <a:lstStyle>
            <a:lvl1pPr>
              <a:defRPr sz="1800">
                <a:latin typeface="Noto Sans SemiBold" panose="020B0502040504020204" pitchFamily="34" charset="0"/>
                <a:ea typeface="Noto Sans SemiBold" panose="020B0502040504020204" pitchFamily="34" charset="0"/>
                <a:cs typeface="Noto Sans SemiBold" panose="020B0502040504020204" pitchFamily="34" charset="0"/>
              </a:defRPr>
            </a:lvl1pPr>
            <a:lvl2pPr>
              <a:defRPr sz="1600">
                <a:latin typeface="Noto Sans" panose="020B0502040504020204" pitchFamily="34" charset="0"/>
                <a:ea typeface="Noto Sans" panose="020B0502040504020204" pitchFamily="34" charset="0"/>
                <a:cs typeface="Noto Sans" panose="020B0502040504020204" pitchFamily="34" charset="0"/>
              </a:defRPr>
            </a:lvl2pPr>
            <a:lvl3pPr>
              <a:defRPr sz="1400">
                <a:latin typeface="Noto Sans" panose="020B0502040504020204" pitchFamily="34" charset="0"/>
                <a:ea typeface="Noto Sans" panose="020B0502040504020204" pitchFamily="34" charset="0"/>
                <a:cs typeface="Noto Sans" panose="020B0502040504020204" pitchFamily="34" charset="0"/>
              </a:defRPr>
            </a:lvl3pPr>
            <a:lvl4pPr>
              <a:defRPr sz="1400">
                <a:latin typeface="Noto Sans" panose="020B0502040504020204" pitchFamily="34" charset="0"/>
                <a:ea typeface="Noto Sans" panose="020B0502040504020204" pitchFamily="34" charset="0"/>
                <a:cs typeface="Noto Sans" panose="020B0502040504020204" pitchFamily="34" charset="0"/>
              </a:defRPr>
            </a:lvl4pPr>
            <a:lvl5pPr>
              <a:defRPr sz="1400">
                <a:latin typeface="Noto Sans" panose="020B0502040504020204" pitchFamily="34" charset="0"/>
                <a:ea typeface="Noto Sans" panose="020B0502040504020204" pitchFamily="34" charset="0"/>
                <a:cs typeface="Noto Sans" panose="020B0502040504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1">
            <a:extLst>
              <a:ext uri="{FF2B5EF4-FFF2-40B4-BE49-F238E27FC236}">
                <a16:creationId xmlns:a16="http://schemas.microsoft.com/office/drawing/2014/main" id="{4B00FBB8-D1AE-4B73-C869-094F9E581710}"/>
              </a:ext>
            </a:extLst>
          </p:cNvPr>
          <p:cNvSpPr>
            <a:spLocks noGrp="1"/>
          </p:cNvSpPr>
          <p:nvPr>
            <p:ph idx="25"/>
          </p:nvPr>
        </p:nvSpPr>
        <p:spPr>
          <a:xfrm>
            <a:off x="3396342" y="3679380"/>
            <a:ext cx="2633472" cy="2199817"/>
          </a:xfrm>
        </p:spPr>
        <p:txBody>
          <a:bodyPr>
            <a:normAutofit/>
          </a:bodyPr>
          <a:lstStyle>
            <a:lvl1pPr>
              <a:defRPr sz="1800">
                <a:latin typeface="Noto Sans SemiBold" panose="020B0502040504020204" pitchFamily="34" charset="0"/>
                <a:ea typeface="Noto Sans SemiBold" panose="020B0502040504020204" pitchFamily="34" charset="0"/>
                <a:cs typeface="Noto Sans SemiBold" panose="020B0502040504020204" pitchFamily="34" charset="0"/>
              </a:defRPr>
            </a:lvl1pPr>
            <a:lvl2pPr>
              <a:defRPr sz="1600">
                <a:latin typeface="Noto Sans" panose="020B0502040504020204" pitchFamily="34" charset="0"/>
                <a:ea typeface="Noto Sans" panose="020B0502040504020204" pitchFamily="34" charset="0"/>
                <a:cs typeface="Noto Sans" panose="020B0502040504020204" pitchFamily="34" charset="0"/>
              </a:defRPr>
            </a:lvl2pPr>
            <a:lvl3pPr>
              <a:defRPr sz="1400">
                <a:latin typeface="Noto Sans" panose="020B0502040504020204" pitchFamily="34" charset="0"/>
                <a:ea typeface="Noto Sans" panose="020B0502040504020204" pitchFamily="34" charset="0"/>
                <a:cs typeface="Noto Sans" panose="020B0502040504020204" pitchFamily="34" charset="0"/>
              </a:defRPr>
            </a:lvl3pPr>
            <a:lvl4pPr>
              <a:defRPr sz="1400">
                <a:latin typeface="Noto Sans" panose="020B0502040504020204" pitchFamily="34" charset="0"/>
                <a:ea typeface="Noto Sans" panose="020B0502040504020204" pitchFamily="34" charset="0"/>
                <a:cs typeface="Noto Sans" panose="020B0502040504020204" pitchFamily="34" charset="0"/>
              </a:defRPr>
            </a:lvl4pPr>
            <a:lvl5pPr>
              <a:defRPr sz="1400">
                <a:latin typeface="Noto Sans" panose="020B0502040504020204" pitchFamily="34" charset="0"/>
                <a:ea typeface="Noto Sans" panose="020B0502040504020204" pitchFamily="34" charset="0"/>
                <a:cs typeface="Noto Sans" panose="020B0502040504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
            <a:extLst>
              <a:ext uri="{FF2B5EF4-FFF2-40B4-BE49-F238E27FC236}">
                <a16:creationId xmlns:a16="http://schemas.microsoft.com/office/drawing/2014/main" id="{91DC8F7C-6F01-9578-3DC0-4204E011AFB9}"/>
              </a:ext>
            </a:extLst>
          </p:cNvPr>
          <p:cNvSpPr>
            <a:spLocks noGrp="1"/>
          </p:cNvSpPr>
          <p:nvPr>
            <p:ph idx="26"/>
          </p:nvPr>
        </p:nvSpPr>
        <p:spPr>
          <a:xfrm>
            <a:off x="6157683" y="3679380"/>
            <a:ext cx="2633472" cy="2199817"/>
          </a:xfrm>
        </p:spPr>
        <p:txBody>
          <a:bodyPr>
            <a:normAutofit/>
          </a:bodyPr>
          <a:lstStyle>
            <a:lvl1pPr>
              <a:defRPr sz="1800">
                <a:latin typeface="Noto Sans SemiBold" panose="020B0502040504020204" pitchFamily="34" charset="0"/>
                <a:ea typeface="Noto Sans SemiBold" panose="020B0502040504020204" pitchFamily="34" charset="0"/>
                <a:cs typeface="Noto Sans SemiBold" panose="020B0502040504020204" pitchFamily="34" charset="0"/>
              </a:defRPr>
            </a:lvl1pPr>
            <a:lvl2pPr>
              <a:defRPr sz="1600">
                <a:latin typeface="Noto Sans" panose="020B0502040504020204" pitchFamily="34" charset="0"/>
                <a:ea typeface="Noto Sans" panose="020B0502040504020204" pitchFamily="34" charset="0"/>
                <a:cs typeface="Noto Sans" panose="020B0502040504020204" pitchFamily="34" charset="0"/>
              </a:defRPr>
            </a:lvl2pPr>
            <a:lvl3pPr>
              <a:defRPr sz="1400">
                <a:latin typeface="Noto Sans" panose="020B0502040504020204" pitchFamily="34" charset="0"/>
                <a:ea typeface="Noto Sans" panose="020B0502040504020204" pitchFamily="34" charset="0"/>
                <a:cs typeface="Noto Sans" panose="020B0502040504020204" pitchFamily="34" charset="0"/>
              </a:defRPr>
            </a:lvl3pPr>
            <a:lvl4pPr>
              <a:defRPr sz="1400">
                <a:latin typeface="Noto Sans" panose="020B0502040504020204" pitchFamily="34" charset="0"/>
                <a:ea typeface="Noto Sans" panose="020B0502040504020204" pitchFamily="34" charset="0"/>
                <a:cs typeface="Noto Sans" panose="020B0502040504020204" pitchFamily="34" charset="0"/>
              </a:defRPr>
            </a:lvl4pPr>
            <a:lvl5pPr>
              <a:defRPr sz="1400">
                <a:latin typeface="Noto Sans" panose="020B0502040504020204" pitchFamily="34" charset="0"/>
                <a:ea typeface="Noto Sans" panose="020B0502040504020204" pitchFamily="34" charset="0"/>
                <a:cs typeface="Noto Sans" panose="020B0502040504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
            <a:extLst>
              <a:ext uri="{FF2B5EF4-FFF2-40B4-BE49-F238E27FC236}">
                <a16:creationId xmlns:a16="http://schemas.microsoft.com/office/drawing/2014/main" id="{CB03988B-E296-5098-F09B-89D5FFFA7136}"/>
              </a:ext>
            </a:extLst>
          </p:cNvPr>
          <p:cNvSpPr>
            <a:spLocks noGrp="1"/>
          </p:cNvSpPr>
          <p:nvPr>
            <p:ph idx="27"/>
          </p:nvPr>
        </p:nvSpPr>
        <p:spPr>
          <a:xfrm>
            <a:off x="8917994" y="3679380"/>
            <a:ext cx="2633472" cy="2199817"/>
          </a:xfrm>
        </p:spPr>
        <p:txBody>
          <a:bodyPr>
            <a:normAutofit/>
          </a:bodyPr>
          <a:lstStyle>
            <a:lvl1pPr>
              <a:defRPr sz="1800">
                <a:latin typeface="Noto Sans SemiBold" panose="020B0502040504020204" pitchFamily="34" charset="0"/>
                <a:ea typeface="Noto Sans SemiBold" panose="020B0502040504020204" pitchFamily="34" charset="0"/>
                <a:cs typeface="Noto Sans SemiBold" panose="020B0502040504020204" pitchFamily="34" charset="0"/>
              </a:defRPr>
            </a:lvl1pPr>
            <a:lvl2pPr>
              <a:defRPr sz="1600">
                <a:latin typeface="Noto Sans" panose="020B0502040504020204" pitchFamily="34" charset="0"/>
                <a:ea typeface="Noto Sans" panose="020B0502040504020204" pitchFamily="34" charset="0"/>
                <a:cs typeface="Noto Sans" panose="020B0502040504020204" pitchFamily="34" charset="0"/>
              </a:defRPr>
            </a:lvl2pPr>
            <a:lvl3pPr>
              <a:defRPr sz="1400">
                <a:latin typeface="Noto Sans" panose="020B0502040504020204" pitchFamily="34" charset="0"/>
                <a:ea typeface="Noto Sans" panose="020B0502040504020204" pitchFamily="34" charset="0"/>
                <a:cs typeface="Noto Sans" panose="020B0502040504020204" pitchFamily="34" charset="0"/>
              </a:defRPr>
            </a:lvl3pPr>
            <a:lvl4pPr>
              <a:defRPr sz="1400">
                <a:latin typeface="Noto Sans" panose="020B0502040504020204" pitchFamily="34" charset="0"/>
                <a:ea typeface="Noto Sans" panose="020B0502040504020204" pitchFamily="34" charset="0"/>
                <a:cs typeface="Noto Sans" panose="020B0502040504020204" pitchFamily="34" charset="0"/>
              </a:defRPr>
            </a:lvl4pPr>
            <a:lvl5pPr>
              <a:defRPr sz="1400">
                <a:latin typeface="Noto Sans" panose="020B0502040504020204" pitchFamily="34" charset="0"/>
                <a:ea typeface="Noto Sans" panose="020B0502040504020204" pitchFamily="34" charset="0"/>
                <a:cs typeface="Noto Sans" panose="020B0502040504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670820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1">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3EADC-FA06-4311-9C7E-8EE2BED88A60}"/>
              </a:ext>
            </a:extLst>
          </p:cNvPr>
          <p:cNvSpPr>
            <a:spLocks noGrp="1"/>
          </p:cNvSpPr>
          <p:nvPr userDrawn="1">
            <p:ph type="ctrTitle" hasCustomPrompt="1"/>
          </p:nvPr>
        </p:nvSpPr>
        <p:spPr>
          <a:xfrm>
            <a:off x="946484" y="3985900"/>
            <a:ext cx="10299032" cy="2533433"/>
          </a:xfrm>
          <a:prstGeom prst="rect">
            <a:avLst/>
          </a:prstGeom>
        </p:spPr>
        <p:txBody>
          <a:bodyPr anchor="ctr">
            <a:normAutofit/>
          </a:bodyPr>
          <a:lstStyle>
            <a:lvl1pPr algn="ctr">
              <a:lnSpc>
                <a:spcPct val="100000"/>
              </a:lnSpc>
              <a:defRPr sz="4500" b="1" kern="0" baseline="0">
                <a:solidFill>
                  <a:schemeClr val="tx1"/>
                </a:solidFill>
                <a:latin typeface="Noto Sans ExtraBold" panose="020B0502040504020204" pitchFamily="34" charset="0"/>
                <a:ea typeface="Noto Sans ExtraBold" panose="020B0502040504020204" pitchFamily="34" charset="0"/>
                <a:cs typeface="Noto Sans ExtraBold" panose="020B0502040504020204" pitchFamily="34" charset="0"/>
              </a:defRPr>
            </a:lvl1pPr>
          </a:lstStyle>
          <a:p>
            <a:r>
              <a:rPr lang="en-US"/>
              <a:t>Insert title</a:t>
            </a:r>
          </a:p>
        </p:txBody>
      </p:sp>
      <p:sp>
        <p:nvSpPr>
          <p:cNvPr id="15" name="Text Placeholder 14">
            <a:extLst>
              <a:ext uri="{FF2B5EF4-FFF2-40B4-BE49-F238E27FC236}">
                <a16:creationId xmlns:a16="http://schemas.microsoft.com/office/drawing/2014/main" id="{36FD5649-EFD0-4143-B2F7-F53BD0B94110}"/>
              </a:ext>
            </a:extLst>
          </p:cNvPr>
          <p:cNvSpPr>
            <a:spLocks noGrp="1"/>
          </p:cNvSpPr>
          <p:nvPr>
            <p:ph type="body" sz="quarter" idx="13" hasCustomPrompt="1"/>
          </p:nvPr>
        </p:nvSpPr>
        <p:spPr>
          <a:xfrm>
            <a:off x="7703804" y="1406912"/>
            <a:ext cx="3516312" cy="412465"/>
          </a:xfrm>
        </p:spPr>
        <p:txBody>
          <a:bodyPr anchor="ctr">
            <a:normAutofit/>
          </a:bodyPr>
          <a:lstStyle>
            <a:lvl1pPr marL="0" indent="0" algn="r">
              <a:buNone/>
              <a:defRPr sz="1800" b="1">
                <a:solidFill>
                  <a:schemeClr val="tx1"/>
                </a:solidFill>
              </a:defRPr>
            </a:lvl1pPr>
          </a:lstStyle>
          <a:p>
            <a:pPr lvl="0"/>
            <a:r>
              <a:rPr lang="en-US"/>
              <a:t>Insert date</a:t>
            </a:r>
          </a:p>
        </p:txBody>
      </p:sp>
      <p:sp>
        <p:nvSpPr>
          <p:cNvPr id="10" name="Picture Placeholder 9" descr="Add image description">
            <a:extLst>
              <a:ext uri="{FF2B5EF4-FFF2-40B4-BE49-F238E27FC236}">
                <a16:creationId xmlns:a16="http://schemas.microsoft.com/office/drawing/2014/main" id="{272F0411-C0E4-920F-C7ED-78F65DB0E38F}"/>
              </a:ext>
            </a:extLst>
          </p:cNvPr>
          <p:cNvSpPr>
            <a:spLocks noGrp="1"/>
          </p:cNvSpPr>
          <p:nvPr>
            <p:ph type="pic" sz="quarter" idx="15"/>
          </p:nvPr>
        </p:nvSpPr>
        <p:spPr>
          <a:xfrm>
            <a:off x="956380" y="2055783"/>
            <a:ext cx="3392999" cy="1712913"/>
          </a:xfrm>
        </p:spPr>
        <p:txBody>
          <a:bodyPr/>
          <a:lstStyle>
            <a:lvl1pPr marL="0" indent="0">
              <a:lnSpc>
                <a:spcPct val="100000"/>
              </a:lnSpc>
              <a:buNone/>
              <a:defRPr/>
            </a:lvl1pPr>
          </a:lstStyle>
          <a:p>
            <a:r>
              <a:rPr lang="en-US"/>
              <a:t>Click icon to add picture</a:t>
            </a:r>
          </a:p>
        </p:txBody>
      </p:sp>
      <p:sp>
        <p:nvSpPr>
          <p:cNvPr id="11" name="Picture Placeholder 9" descr="Add image description">
            <a:extLst>
              <a:ext uri="{FF2B5EF4-FFF2-40B4-BE49-F238E27FC236}">
                <a16:creationId xmlns:a16="http://schemas.microsoft.com/office/drawing/2014/main" id="{3AE78D6F-C495-BDBE-CC92-B81EB3C8C9FE}"/>
              </a:ext>
            </a:extLst>
          </p:cNvPr>
          <p:cNvSpPr>
            <a:spLocks noGrp="1"/>
          </p:cNvSpPr>
          <p:nvPr>
            <p:ph type="pic" sz="quarter" idx="16"/>
          </p:nvPr>
        </p:nvSpPr>
        <p:spPr>
          <a:xfrm>
            <a:off x="4398941" y="2056022"/>
            <a:ext cx="3392999" cy="1712913"/>
          </a:xfrm>
        </p:spPr>
        <p:txBody>
          <a:bodyPr/>
          <a:lstStyle>
            <a:lvl1pPr marL="0" indent="0">
              <a:lnSpc>
                <a:spcPct val="100000"/>
              </a:lnSpc>
              <a:buNone/>
              <a:defRPr/>
            </a:lvl1pPr>
          </a:lstStyle>
          <a:p>
            <a:r>
              <a:rPr lang="en-US"/>
              <a:t>Click icon to add picture</a:t>
            </a:r>
          </a:p>
        </p:txBody>
      </p:sp>
      <p:sp>
        <p:nvSpPr>
          <p:cNvPr id="12" name="Picture Placeholder 9" descr="Add image description">
            <a:extLst>
              <a:ext uri="{FF2B5EF4-FFF2-40B4-BE49-F238E27FC236}">
                <a16:creationId xmlns:a16="http://schemas.microsoft.com/office/drawing/2014/main" id="{4E403786-A2E3-696F-3EB8-F55067E51333}"/>
              </a:ext>
            </a:extLst>
          </p:cNvPr>
          <p:cNvSpPr>
            <a:spLocks noGrp="1"/>
          </p:cNvSpPr>
          <p:nvPr>
            <p:ph type="pic" sz="quarter" idx="17"/>
          </p:nvPr>
        </p:nvSpPr>
        <p:spPr>
          <a:xfrm>
            <a:off x="7841502" y="2056260"/>
            <a:ext cx="3392999" cy="1712913"/>
          </a:xfrm>
        </p:spPr>
        <p:txBody>
          <a:bodyPr/>
          <a:lstStyle>
            <a:lvl1pPr marL="0" indent="0">
              <a:lnSpc>
                <a:spcPct val="100000"/>
              </a:lnSpc>
              <a:buNone/>
              <a:defRPr/>
            </a:lvl1pPr>
          </a:lstStyle>
          <a:p>
            <a:r>
              <a:rPr lang="en-US"/>
              <a:t>Click icon to add picture</a:t>
            </a:r>
          </a:p>
        </p:txBody>
      </p:sp>
      <p:sp>
        <p:nvSpPr>
          <p:cNvPr id="14" name="Rectangle 13">
            <a:extLst>
              <a:ext uri="{FF2B5EF4-FFF2-40B4-BE49-F238E27FC236}">
                <a16:creationId xmlns:a16="http://schemas.microsoft.com/office/drawing/2014/main" id="{8556A702-FFD4-0FF6-B226-426189D70DC3}"/>
              </a:ext>
              <a:ext uri="{C183D7F6-B498-43B3-948B-1728B52AA6E4}">
                <adec:decorative xmlns:adec="http://schemas.microsoft.com/office/drawing/2017/decorative" val="1"/>
              </a:ext>
            </a:extLst>
          </p:cNvPr>
          <p:cNvSpPr/>
          <p:nvPr userDrawn="1"/>
        </p:nvSpPr>
        <p:spPr bwMode="auto">
          <a:xfrm>
            <a:off x="946484" y="1406912"/>
            <a:ext cx="10299032" cy="68344"/>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sp>
        <p:nvSpPr>
          <p:cNvPr id="16" name="Rectangle 15">
            <a:extLst>
              <a:ext uri="{FF2B5EF4-FFF2-40B4-BE49-F238E27FC236}">
                <a16:creationId xmlns:a16="http://schemas.microsoft.com/office/drawing/2014/main" id="{D2C18A6C-66C4-F8A0-D074-14C521219AE5}"/>
              </a:ext>
              <a:ext uri="{C183D7F6-B498-43B3-948B-1728B52AA6E4}">
                <adec:decorative xmlns:adec="http://schemas.microsoft.com/office/drawing/2017/decorative" val="1"/>
              </a:ext>
            </a:extLst>
          </p:cNvPr>
          <p:cNvSpPr/>
          <p:nvPr userDrawn="1"/>
        </p:nvSpPr>
        <p:spPr bwMode="auto">
          <a:xfrm>
            <a:off x="946484" y="374650"/>
            <a:ext cx="10299032" cy="963918"/>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pic>
        <p:nvPicPr>
          <p:cNvPr id="17" name="Picture 16" descr="Oregon Department of Human Services Logo">
            <a:extLst>
              <a:ext uri="{FF2B5EF4-FFF2-40B4-BE49-F238E27FC236}">
                <a16:creationId xmlns:a16="http://schemas.microsoft.com/office/drawing/2014/main" id="{CC6B874F-D0EA-60E3-8BA6-17C2B59997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40342" y="471784"/>
            <a:ext cx="4311316" cy="780058"/>
          </a:xfrm>
          <a:prstGeom prst="rect">
            <a:avLst/>
          </a:prstGeom>
        </p:spPr>
      </p:pic>
    </p:spTree>
    <p:extLst>
      <p:ext uri="{BB962C8B-B14F-4D97-AF65-F5344CB8AC3E}">
        <p14:creationId xmlns:p14="http://schemas.microsoft.com/office/powerpoint/2010/main" val="27606431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B55C7F1-ECB9-E7D7-F888-DA2D215167EA}"/>
              </a:ext>
              <a:ext uri="{C183D7F6-B498-43B3-948B-1728B52AA6E4}">
                <adec:decorative xmlns:adec="http://schemas.microsoft.com/office/drawing/2017/decorative" val="1"/>
              </a:ext>
            </a:extLst>
          </p:cNvPr>
          <p:cNvSpPr/>
          <p:nvPr userDrawn="1"/>
        </p:nvSpPr>
        <p:spPr>
          <a:xfrm>
            <a:off x="342900" y="3810000"/>
            <a:ext cx="11552271" cy="28449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err="1"/>
          </a:p>
        </p:txBody>
      </p:sp>
      <p:sp>
        <p:nvSpPr>
          <p:cNvPr id="2" name="Title 1">
            <a:extLst>
              <a:ext uri="{FF2B5EF4-FFF2-40B4-BE49-F238E27FC236}">
                <a16:creationId xmlns:a16="http://schemas.microsoft.com/office/drawing/2014/main" id="{30FFEA5C-C1D1-0083-0B83-7DD95A43F9AD}"/>
              </a:ext>
            </a:extLst>
          </p:cNvPr>
          <p:cNvSpPr>
            <a:spLocks noGrp="1"/>
          </p:cNvSpPr>
          <p:nvPr>
            <p:ph type="title" hasCustomPrompt="1"/>
          </p:nvPr>
        </p:nvSpPr>
        <p:spPr/>
        <p:txBody>
          <a:bodyPr/>
          <a:lstStyle>
            <a:lvl1pPr>
              <a:defRPr sz="3200">
                <a:latin typeface="Noto Sans ExtraBold" panose="020B0502040504020204" pitchFamily="34" charset="0"/>
                <a:ea typeface="Noto Sans ExtraBold" panose="020B0502040504020204" pitchFamily="34" charset="0"/>
                <a:cs typeface="Noto Sans ExtraBold" panose="020B0502040504020204" pitchFamily="34" charset="0"/>
              </a:defRPr>
            </a:lvl1pPr>
          </a:lstStyle>
          <a:p>
            <a:r>
              <a:rPr lang="en-US"/>
              <a:t>Thank you</a:t>
            </a:r>
          </a:p>
        </p:txBody>
      </p:sp>
      <p:sp>
        <p:nvSpPr>
          <p:cNvPr id="7" name="Content Placeholder 6">
            <a:extLst>
              <a:ext uri="{FF2B5EF4-FFF2-40B4-BE49-F238E27FC236}">
                <a16:creationId xmlns:a16="http://schemas.microsoft.com/office/drawing/2014/main" id="{9F4195ED-F9A4-8178-6F12-2E51302C2A3F}"/>
              </a:ext>
            </a:extLst>
          </p:cNvPr>
          <p:cNvSpPr>
            <a:spLocks noGrp="1"/>
          </p:cNvSpPr>
          <p:nvPr>
            <p:ph sz="quarter" idx="11" hasCustomPrompt="1"/>
          </p:nvPr>
        </p:nvSpPr>
        <p:spPr>
          <a:xfrm>
            <a:off x="692151" y="3971018"/>
            <a:ext cx="8084238" cy="2640080"/>
          </a:xfrm>
        </p:spPr>
        <p:txBody>
          <a:bodyPr/>
          <a:lstStyle>
            <a:lvl1pPr marL="0" indent="0">
              <a:lnSpc>
                <a:spcPct val="130000"/>
              </a:lnSpc>
              <a:spcBef>
                <a:spcPts val="0"/>
              </a:spcBef>
              <a:buFont typeface="Arial" panose="020B0604020202020204" pitchFamily="34" charset="0"/>
              <a:buNone/>
              <a:defRPr sz="200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Click or tap here to enter Division name</a:t>
            </a:r>
            <a:br>
              <a:rPr lang="en-US"/>
            </a:br>
            <a:r>
              <a:rPr lang="en-US"/>
              <a:t>Click or tap here to enter Program name</a:t>
            </a:r>
            <a:br>
              <a:rPr lang="en-US"/>
            </a:br>
            <a:r>
              <a:rPr lang="en-US"/>
              <a:t>Click or tap here to enter Program address</a:t>
            </a:r>
            <a:br>
              <a:rPr lang="en-US"/>
            </a:br>
            <a:r>
              <a:rPr lang="en-US"/>
              <a:t>Click or tap here to enter Program City, State and ZIP code</a:t>
            </a:r>
            <a:br>
              <a:rPr lang="en-US"/>
            </a:br>
            <a:r>
              <a:rPr lang="en-US"/>
              <a:t>Click or tap here to enter Program phone number</a:t>
            </a:r>
            <a:br>
              <a:rPr lang="en-US"/>
            </a:br>
            <a:r>
              <a:rPr lang="en-US"/>
              <a:t>Click or tap here to enter Program website</a:t>
            </a:r>
          </a:p>
        </p:txBody>
      </p:sp>
      <p:sp>
        <p:nvSpPr>
          <p:cNvPr id="4" name="Slide Number Placeholder 3">
            <a:extLst>
              <a:ext uri="{FF2B5EF4-FFF2-40B4-BE49-F238E27FC236}">
                <a16:creationId xmlns:a16="http://schemas.microsoft.com/office/drawing/2014/main" id="{85C90BB4-972C-ECB2-D7D2-EC33949EF74B}"/>
              </a:ext>
            </a:extLst>
          </p:cNvPr>
          <p:cNvSpPr>
            <a:spLocks noGrp="1"/>
          </p:cNvSpPr>
          <p:nvPr>
            <p:ph type="sldNum" sz="quarter" idx="12"/>
          </p:nvPr>
        </p:nvSpPr>
        <p:spPr>
          <a:xfrm>
            <a:off x="9408976" y="7209144"/>
            <a:ext cx="2272706" cy="184259"/>
          </a:xfrm>
        </p:spPr>
        <p:txBody>
          <a:bodyPr/>
          <a:lstStyle/>
          <a:p>
            <a:fld id="{58339581-759F-43B7-B47D-47F906F0E294}" type="slidenum">
              <a:rPr lang="en-US" smtClean="0"/>
              <a:pPr/>
              <a:t>‹#›</a:t>
            </a:fld>
            <a:endParaRPr lang="en-US"/>
          </a:p>
        </p:txBody>
      </p:sp>
      <p:sp>
        <p:nvSpPr>
          <p:cNvPr id="8" name="Text Placeholder 7">
            <a:extLst>
              <a:ext uri="{FF2B5EF4-FFF2-40B4-BE49-F238E27FC236}">
                <a16:creationId xmlns:a16="http://schemas.microsoft.com/office/drawing/2014/main" id="{DBEE8A98-25DD-3096-9994-FA4DB605B379}"/>
              </a:ext>
            </a:extLst>
          </p:cNvPr>
          <p:cNvSpPr>
            <a:spLocks noGrp="1"/>
          </p:cNvSpPr>
          <p:nvPr>
            <p:ph type="body" sz="quarter" idx="13" hasCustomPrompt="1"/>
          </p:nvPr>
        </p:nvSpPr>
        <p:spPr>
          <a:xfrm>
            <a:off x="635000" y="1552452"/>
            <a:ext cx="10922000" cy="1505071"/>
          </a:xfrm>
        </p:spPr>
        <p:txBody>
          <a:bodyPr/>
          <a:lstStyle>
            <a:lvl1pPr marL="0" indent="0">
              <a:lnSpc>
                <a:spcPct val="130000"/>
              </a:lnSpc>
              <a:buNone/>
              <a:defRPr sz="2200">
                <a:latin typeface="Noto Sans Medium" panose="020B0502040504020204" pitchFamily="34" charset="0"/>
                <a:ea typeface="Noto Sans Medium" panose="020B0502040504020204" pitchFamily="34" charset="0"/>
                <a:cs typeface="Noto Sans Medium" panose="020B0502040504020204" pitchFamily="34" charset="0"/>
              </a:defRPr>
            </a:lvl1pPr>
          </a:lstStyle>
          <a:p>
            <a:pPr lvl="0"/>
            <a:r>
              <a:rPr lang="en-US"/>
              <a:t>You can get this document in other languages, large print, braille or a format you prefer free of charge. Contact [Program Contact name] at [email] or [phone number] (voice/text). We accept all relay calls.</a:t>
            </a:r>
          </a:p>
        </p:txBody>
      </p:sp>
      <p:pic>
        <p:nvPicPr>
          <p:cNvPr id="11" name="Picture 10" descr="Oregon Department of Human Services Logo">
            <a:extLst>
              <a:ext uri="{FF2B5EF4-FFF2-40B4-BE49-F238E27FC236}">
                <a16:creationId xmlns:a16="http://schemas.microsoft.com/office/drawing/2014/main" id="{1C0273A1-20F2-882E-09A5-70CAB5768D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67947" y="4345667"/>
            <a:ext cx="2289053" cy="1584963"/>
          </a:xfrm>
          <a:prstGeom prst="rect">
            <a:avLst/>
          </a:prstGeom>
        </p:spPr>
      </p:pic>
      <p:sp>
        <p:nvSpPr>
          <p:cNvPr id="12" name="Rectangle 11">
            <a:extLst>
              <a:ext uri="{FF2B5EF4-FFF2-40B4-BE49-F238E27FC236}">
                <a16:creationId xmlns:a16="http://schemas.microsoft.com/office/drawing/2014/main" id="{EF79CD0D-0D31-9FC8-8E40-0886DB2AA5B4}"/>
              </a:ext>
              <a:ext uri="{C183D7F6-B498-43B3-948B-1728B52AA6E4}">
                <adec:decorative xmlns:adec="http://schemas.microsoft.com/office/drawing/2017/decorative" val="1"/>
              </a:ext>
            </a:extLst>
          </p:cNvPr>
          <p:cNvSpPr/>
          <p:nvPr userDrawn="1"/>
        </p:nvSpPr>
        <p:spPr bwMode="auto">
          <a:xfrm flipV="1">
            <a:off x="342899" y="3473945"/>
            <a:ext cx="11552271" cy="78473"/>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sp>
        <p:nvSpPr>
          <p:cNvPr id="14" name="Rectangle 13">
            <a:extLst>
              <a:ext uri="{FF2B5EF4-FFF2-40B4-BE49-F238E27FC236}">
                <a16:creationId xmlns:a16="http://schemas.microsoft.com/office/drawing/2014/main" id="{19366F90-17AB-0C8A-2E96-6260EC4FB70B}"/>
              </a:ext>
              <a:ext uri="{C183D7F6-B498-43B3-948B-1728B52AA6E4}">
                <adec:decorative xmlns:adec="http://schemas.microsoft.com/office/drawing/2017/decorative" val="1"/>
              </a:ext>
            </a:extLst>
          </p:cNvPr>
          <p:cNvSpPr/>
          <p:nvPr userDrawn="1"/>
        </p:nvSpPr>
        <p:spPr>
          <a:xfrm>
            <a:off x="342900" y="3597049"/>
            <a:ext cx="11552271" cy="1712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err="1"/>
          </a:p>
        </p:txBody>
      </p:sp>
    </p:spTree>
    <p:extLst>
      <p:ext uri="{BB962C8B-B14F-4D97-AF65-F5344CB8AC3E}">
        <p14:creationId xmlns:p14="http://schemas.microsoft.com/office/powerpoint/2010/main" val="13396808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descr="Enter alt text for any images or graphs "/>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EC632C72-E2F5-0284-F5D5-5BC62CC8E0D6}"/>
              </a:ext>
            </a:extLst>
          </p:cNvPr>
          <p:cNvSpPr>
            <a:spLocks noGrp="1" noChangeArrowheads="1"/>
          </p:cNvSpPr>
          <p:nvPr>
            <p:ph type="ftr" sz="quarter" idx="10"/>
          </p:nvPr>
        </p:nvSpPr>
        <p:spPr>
          <a:xfrm>
            <a:off x="3962400" y="6583362"/>
            <a:ext cx="4470400" cy="228600"/>
          </a:xfrm>
          <a:ln/>
        </p:spPr>
        <p:txBody>
          <a:bodyPr/>
          <a:lstStyle>
            <a:lvl1pPr>
              <a:defRPr>
                <a:solidFill>
                  <a:schemeClr val="tx1"/>
                </a:solidFill>
              </a:defRPr>
            </a:lvl1pPr>
          </a:lstStyle>
          <a:p>
            <a:pPr>
              <a:defRPr/>
            </a:pPr>
            <a:endParaRPr lang="en-US" altLang="en-US"/>
          </a:p>
        </p:txBody>
      </p:sp>
      <p:sp>
        <p:nvSpPr>
          <p:cNvPr id="5" name="Rectangle 13">
            <a:extLst>
              <a:ext uri="{FF2B5EF4-FFF2-40B4-BE49-F238E27FC236}">
                <a16:creationId xmlns:a16="http://schemas.microsoft.com/office/drawing/2014/main" id="{5D225506-94B1-24FB-EAB9-CFCAD0C9380C}"/>
              </a:ext>
            </a:extLst>
          </p:cNvPr>
          <p:cNvSpPr>
            <a:spLocks noGrp="1" noChangeArrowheads="1"/>
          </p:cNvSpPr>
          <p:nvPr>
            <p:ph type="sldNum" sz="quarter" idx="11"/>
          </p:nvPr>
        </p:nvSpPr>
        <p:spPr>
          <a:ln/>
        </p:spPr>
        <p:txBody>
          <a:bodyPr/>
          <a:lstStyle>
            <a:lvl1pPr>
              <a:defRPr/>
            </a:lvl1pPr>
          </a:lstStyle>
          <a:p>
            <a:pPr>
              <a:defRPr/>
            </a:pPr>
            <a:fld id="{9855DA93-6A5B-4127-90E9-0CFE16135B7D}" type="slidenum">
              <a:rPr lang="en-US" altLang="en-US"/>
              <a:pPr>
                <a:defRPr/>
              </a:pPr>
              <a:t>‹#›</a:t>
            </a:fld>
            <a:endParaRPr lang="en-US" altLang="en-US"/>
          </a:p>
        </p:txBody>
      </p:sp>
    </p:spTree>
    <p:extLst>
      <p:ext uri="{BB962C8B-B14F-4D97-AF65-F5344CB8AC3E}">
        <p14:creationId xmlns:p14="http://schemas.microsoft.com/office/powerpoint/2010/main" val="38880592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ection/Transition Slide 3">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772F629B-4BD0-EC87-B20E-DFD8DCF67090}"/>
              </a:ext>
              <a:ext uri="{C183D7F6-B498-43B3-948B-1728B52AA6E4}">
                <adec:decorative xmlns:adec="http://schemas.microsoft.com/office/drawing/2017/decorative" val="1"/>
              </a:ext>
            </a:extLst>
          </p:cNvPr>
          <p:cNvSpPr/>
          <p:nvPr userDrawn="1"/>
        </p:nvSpPr>
        <p:spPr>
          <a:xfrm>
            <a:off x="352067" y="4251810"/>
            <a:ext cx="3390178" cy="341992"/>
          </a:xfrm>
          <a:custGeom>
            <a:avLst/>
            <a:gdLst>
              <a:gd name="connsiteX0" fmla="*/ 0 w 3390178"/>
              <a:gd name="connsiteY0" fmla="*/ 0 h 341992"/>
              <a:gd name="connsiteX1" fmla="*/ 3390178 w 3390178"/>
              <a:gd name="connsiteY1" fmla="*/ 0 h 341992"/>
              <a:gd name="connsiteX2" fmla="*/ 3341235 w 3390178"/>
              <a:gd name="connsiteY2" fmla="*/ 107556 h 341992"/>
              <a:gd name="connsiteX3" fmla="*/ 3271435 w 3390178"/>
              <a:gd name="connsiteY3" fmla="*/ 300964 h 341992"/>
              <a:gd name="connsiteX4" fmla="*/ 3260729 w 3390178"/>
              <a:gd name="connsiteY4" fmla="*/ 341992 h 341992"/>
              <a:gd name="connsiteX5" fmla="*/ 0 w 3390178"/>
              <a:gd name="connsiteY5" fmla="*/ 341992 h 341992"/>
              <a:gd name="connsiteX6" fmla="*/ 0 w 3390178"/>
              <a:gd name="connsiteY6" fmla="*/ 0 h 341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0178" h="341992">
                <a:moveTo>
                  <a:pt x="0" y="0"/>
                </a:moveTo>
                <a:lnTo>
                  <a:pt x="3390178" y="0"/>
                </a:lnTo>
                <a:lnTo>
                  <a:pt x="3341235" y="107556"/>
                </a:lnTo>
                <a:cubicBezTo>
                  <a:pt x="3315459" y="170825"/>
                  <a:pt x="3292153" y="235333"/>
                  <a:pt x="3271435" y="300964"/>
                </a:cubicBezTo>
                <a:lnTo>
                  <a:pt x="3260729" y="341992"/>
                </a:lnTo>
                <a:lnTo>
                  <a:pt x="0" y="341992"/>
                </a:lnTo>
                <a:lnTo>
                  <a:pt x="0" y="0"/>
                </a:lnTo>
                <a:close/>
              </a:path>
            </a:pathLst>
          </a:custGeom>
          <a:solidFill>
            <a:srgbClr val="EC5A2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err="1"/>
          </a:p>
        </p:txBody>
      </p:sp>
      <p:sp>
        <p:nvSpPr>
          <p:cNvPr id="21" name="Freeform: Shape 20">
            <a:extLst>
              <a:ext uri="{FF2B5EF4-FFF2-40B4-BE49-F238E27FC236}">
                <a16:creationId xmlns:a16="http://schemas.microsoft.com/office/drawing/2014/main" id="{79714AA6-C099-357F-6667-CF43613B11B0}"/>
              </a:ext>
              <a:ext uri="{C183D7F6-B498-43B3-948B-1728B52AA6E4}">
                <adec:decorative xmlns:adec="http://schemas.microsoft.com/office/drawing/2017/decorative" val="1"/>
              </a:ext>
            </a:extLst>
          </p:cNvPr>
          <p:cNvSpPr/>
          <p:nvPr userDrawn="1"/>
        </p:nvSpPr>
        <p:spPr>
          <a:xfrm>
            <a:off x="8505539" y="4251810"/>
            <a:ext cx="3417729" cy="341992"/>
          </a:xfrm>
          <a:custGeom>
            <a:avLst/>
            <a:gdLst>
              <a:gd name="connsiteX0" fmla="*/ 0 w 3417729"/>
              <a:gd name="connsiteY0" fmla="*/ 0 h 341992"/>
              <a:gd name="connsiteX1" fmla="*/ 3417729 w 3417729"/>
              <a:gd name="connsiteY1" fmla="*/ 0 h 341992"/>
              <a:gd name="connsiteX2" fmla="*/ 3417729 w 3417729"/>
              <a:gd name="connsiteY2" fmla="*/ 341992 h 341992"/>
              <a:gd name="connsiteX3" fmla="*/ 129448 w 3417729"/>
              <a:gd name="connsiteY3" fmla="*/ 341992 h 341992"/>
              <a:gd name="connsiteX4" fmla="*/ 118742 w 3417729"/>
              <a:gd name="connsiteY4" fmla="*/ 300964 h 341992"/>
              <a:gd name="connsiteX5" fmla="*/ 48942 w 3417729"/>
              <a:gd name="connsiteY5" fmla="*/ 107556 h 341992"/>
              <a:gd name="connsiteX6" fmla="*/ 0 w 3417729"/>
              <a:gd name="connsiteY6" fmla="*/ 0 h 341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729" h="341992">
                <a:moveTo>
                  <a:pt x="0" y="0"/>
                </a:moveTo>
                <a:lnTo>
                  <a:pt x="3417729" y="0"/>
                </a:lnTo>
                <a:lnTo>
                  <a:pt x="3417729" y="341992"/>
                </a:lnTo>
                <a:lnTo>
                  <a:pt x="129448" y="341992"/>
                </a:lnTo>
                <a:lnTo>
                  <a:pt x="118742" y="300964"/>
                </a:lnTo>
                <a:cubicBezTo>
                  <a:pt x="98024" y="235333"/>
                  <a:pt x="74719" y="170825"/>
                  <a:pt x="48942" y="107556"/>
                </a:cubicBezTo>
                <a:lnTo>
                  <a:pt x="0" y="0"/>
                </a:lnTo>
                <a:close/>
              </a:path>
            </a:pathLst>
          </a:custGeom>
          <a:solidFill>
            <a:srgbClr val="EC5A2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err="1"/>
          </a:p>
        </p:txBody>
      </p:sp>
      <p:sp>
        <p:nvSpPr>
          <p:cNvPr id="15" name="Freeform: Shape 14">
            <a:extLst>
              <a:ext uri="{FF2B5EF4-FFF2-40B4-BE49-F238E27FC236}">
                <a16:creationId xmlns:a16="http://schemas.microsoft.com/office/drawing/2014/main" id="{99A9AE11-7339-C029-902C-422978ACA779}"/>
              </a:ext>
              <a:ext uri="{C183D7F6-B498-43B3-948B-1728B52AA6E4}">
                <adec:decorative xmlns:adec="http://schemas.microsoft.com/office/drawing/2017/decorative" val="1"/>
              </a:ext>
            </a:extLst>
          </p:cNvPr>
          <p:cNvSpPr/>
          <p:nvPr userDrawn="1"/>
        </p:nvSpPr>
        <p:spPr>
          <a:xfrm>
            <a:off x="352067" y="2740216"/>
            <a:ext cx="11571200" cy="3914775"/>
          </a:xfrm>
          <a:custGeom>
            <a:avLst/>
            <a:gdLst>
              <a:gd name="connsiteX0" fmla="*/ 5771824 w 11571200"/>
              <a:gd name="connsiteY0" fmla="*/ 0 h 3914775"/>
              <a:gd name="connsiteX1" fmla="*/ 8272213 w 11571200"/>
              <a:gd name="connsiteY1" fmla="*/ 1812558 h 3914775"/>
              <a:gd name="connsiteX2" fmla="*/ 8282919 w 11571200"/>
              <a:gd name="connsiteY2" fmla="*/ 1853586 h 3914775"/>
              <a:gd name="connsiteX3" fmla="*/ 11571200 w 11571200"/>
              <a:gd name="connsiteY3" fmla="*/ 1853586 h 3914775"/>
              <a:gd name="connsiteX4" fmla="*/ 11571200 w 11571200"/>
              <a:gd name="connsiteY4" fmla="*/ 3914775 h 3914775"/>
              <a:gd name="connsiteX5" fmla="*/ 8008896 w 11571200"/>
              <a:gd name="connsiteY5" fmla="*/ 3914775 h 3914775"/>
              <a:gd name="connsiteX6" fmla="*/ 3534753 w 11571200"/>
              <a:gd name="connsiteY6" fmla="*/ 3914775 h 3914775"/>
              <a:gd name="connsiteX7" fmla="*/ 0 w 11571200"/>
              <a:gd name="connsiteY7" fmla="*/ 3914775 h 3914775"/>
              <a:gd name="connsiteX8" fmla="*/ 0 w 11571200"/>
              <a:gd name="connsiteY8" fmla="*/ 1853586 h 3914775"/>
              <a:gd name="connsiteX9" fmla="*/ 3260729 w 11571200"/>
              <a:gd name="connsiteY9" fmla="*/ 1853586 h 3914775"/>
              <a:gd name="connsiteX10" fmla="*/ 3271435 w 11571200"/>
              <a:gd name="connsiteY10" fmla="*/ 1812558 h 3914775"/>
              <a:gd name="connsiteX11" fmla="*/ 5771824 w 11571200"/>
              <a:gd name="connsiteY11" fmla="*/ 0 h 391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571200" h="3914775">
                <a:moveTo>
                  <a:pt x="5771824" y="0"/>
                </a:moveTo>
                <a:cubicBezTo>
                  <a:pt x="6946645" y="0"/>
                  <a:pt x="7940732" y="762454"/>
                  <a:pt x="8272213" y="1812558"/>
                </a:cubicBezTo>
                <a:lnTo>
                  <a:pt x="8282919" y="1853586"/>
                </a:lnTo>
                <a:lnTo>
                  <a:pt x="11571200" y="1853586"/>
                </a:lnTo>
                <a:lnTo>
                  <a:pt x="11571200" y="3914775"/>
                </a:lnTo>
                <a:lnTo>
                  <a:pt x="8008896" y="3914775"/>
                </a:lnTo>
                <a:lnTo>
                  <a:pt x="3534753" y="3914775"/>
                </a:lnTo>
                <a:lnTo>
                  <a:pt x="0" y="3914775"/>
                </a:lnTo>
                <a:lnTo>
                  <a:pt x="0" y="1853586"/>
                </a:lnTo>
                <a:lnTo>
                  <a:pt x="3260729" y="1853586"/>
                </a:lnTo>
                <a:lnTo>
                  <a:pt x="3271435" y="1812558"/>
                </a:lnTo>
                <a:cubicBezTo>
                  <a:pt x="3602916" y="762454"/>
                  <a:pt x="4597004" y="0"/>
                  <a:pt x="5771824" y="0"/>
                </a:cubicBezTo>
                <a:close/>
              </a:path>
            </a:pathLst>
          </a:custGeom>
          <a:solidFill>
            <a:srgbClr val="064276">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err="1"/>
          </a:p>
        </p:txBody>
      </p:sp>
      <p:sp>
        <p:nvSpPr>
          <p:cNvPr id="8" name="Title 1">
            <a:extLst>
              <a:ext uri="{FF2B5EF4-FFF2-40B4-BE49-F238E27FC236}">
                <a16:creationId xmlns:a16="http://schemas.microsoft.com/office/drawing/2014/main" id="{22178C44-1F5C-C7F5-93A0-D93ACB715F5A}"/>
              </a:ext>
            </a:extLst>
          </p:cNvPr>
          <p:cNvSpPr>
            <a:spLocks noGrp="1"/>
          </p:cNvSpPr>
          <p:nvPr>
            <p:ph type="ctrTitle" hasCustomPrompt="1"/>
          </p:nvPr>
        </p:nvSpPr>
        <p:spPr>
          <a:xfrm>
            <a:off x="946484" y="4783023"/>
            <a:ext cx="10299032" cy="1529760"/>
          </a:xfrm>
          <a:prstGeom prst="rect">
            <a:avLst/>
          </a:prstGeom>
        </p:spPr>
        <p:txBody>
          <a:bodyPr anchor="ctr">
            <a:normAutofit/>
          </a:bodyPr>
          <a:lstStyle>
            <a:lvl1pPr algn="ctr">
              <a:lnSpc>
                <a:spcPct val="130000"/>
              </a:lnSpc>
              <a:defRPr sz="4700" b="1" baseline="0">
                <a:solidFill>
                  <a:srgbClr val="064276"/>
                </a:solidFill>
                <a:latin typeface="Arial" panose="020B0604020202020204" pitchFamily="34" charset="0"/>
                <a:cs typeface="Arial" panose="020B0604020202020204" pitchFamily="34" charset="0"/>
              </a:defRPr>
            </a:lvl1pPr>
          </a:lstStyle>
          <a:p>
            <a:r>
              <a:rPr lang="en-US"/>
              <a:t>Section/Transition Slide 3</a:t>
            </a:r>
          </a:p>
        </p:txBody>
      </p:sp>
      <p:sp>
        <p:nvSpPr>
          <p:cNvPr id="13" name="Picture Placeholder 27" descr="Add image description">
            <a:extLst>
              <a:ext uri="{FF2B5EF4-FFF2-40B4-BE49-F238E27FC236}">
                <a16:creationId xmlns:a16="http://schemas.microsoft.com/office/drawing/2014/main" id="{E242A173-743A-EE35-94F0-6711109454F4}"/>
              </a:ext>
            </a:extLst>
          </p:cNvPr>
          <p:cNvSpPr>
            <a:spLocks noGrp="1"/>
          </p:cNvSpPr>
          <p:nvPr>
            <p:ph type="pic" sz="quarter" idx="15"/>
          </p:nvPr>
        </p:nvSpPr>
        <p:spPr>
          <a:xfrm>
            <a:off x="355191" y="303740"/>
            <a:ext cx="11568075" cy="3954861"/>
          </a:xfrm>
          <a:custGeom>
            <a:avLst/>
            <a:gdLst>
              <a:gd name="connsiteX0" fmla="*/ 0 w 11568075"/>
              <a:gd name="connsiteY0" fmla="*/ 0 h 3959647"/>
              <a:gd name="connsiteX1" fmla="*/ 11568075 w 11568075"/>
              <a:gd name="connsiteY1" fmla="*/ 0 h 3959647"/>
              <a:gd name="connsiteX2" fmla="*/ 11568075 w 11568075"/>
              <a:gd name="connsiteY2" fmla="*/ 3959647 h 3959647"/>
              <a:gd name="connsiteX3" fmla="*/ 0 w 11568075"/>
              <a:gd name="connsiteY3" fmla="*/ 3959647 h 3959647"/>
              <a:gd name="connsiteX4" fmla="*/ 0 w 11568075"/>
              <a:gd name="connsiteY4" fmla="*/ 0 h 3959647"/>
              <a:gd name="connsiteX0" fmla="*/ 0 w 11568075"/>
              <a:gd name="connsiteY0" fmla="*/ 0 h 3959647"/>
              <a:gd name="connsiteX1" fmla="*/ 11568075 w 11568075"/>
              <a:gd name="connsiteY1" fmla="*/ 0 h 3959647"/>
              <a:gd name="connsiteX2" fmla="*/ 11568075 w 11568075"/>
              <a:gd name="connsiteY2" fmla="*/ 3959647 h 3959647"/>
              <a:gd name="connsiteX3" fmla="*/ 0 w 11568075"/>
              <a:gd name="connsiteY3" fmla="*/ 3959647 h 3959647"/>
              <a:gd name="connsiteX4" fmla="*/ 0 w 11568075"/>
              <a:gd name="connsiteY4" fmla="*/ 0 h 3959647"/>
              <a:gd name="connsiteX0" fmla="*/ 0 w 11568075"/>
              <a:gd name="connsiteY0" fmla="*/ 0 h 3959647"/>
              <a:gd name="connsiteX1" fmla="*/ 11568075 w 11568075"/>
              <a:gd name="connsiteY1" fmla="*/ 0 h 3959647"/>
              <a:gd name="connsiteX2" fmla="*/ 11568075 w 11568075"/>
              <a:gd name="connsiteY2" fmla="*/ 3959647 h 3959647"/>
              <a:gd name="connsiteX3" fmla="*/ 11568075 w 11568075"/>
              <a:gd name="connsiteY3" fmla="*/ 3959647 h 3959647"/>
              <a:gd name="connsiteX4" fmla="*/ 0 w 11568075"/>
              <a:gd name="connsiteY4" fmla="*/ 3959647 h 3959647"/>
              <a:gd name="connsiteX5" fmla="*/ 0 w 11568075"/>
              <a:gd name="connsiteY5" fmla="*/ 0 h 3959647"/>
              <a:gd name="connsiteX0" fmla="*/ 0 w 11568075"/>
              <a:gd name="connsiteY0" fmla="*/ 0 h 3959647"/>
              <a:gd name="connsiteX1" fmla="*/ 11568075 w 11568075"/>
              <a:gd name="connsiteY1" fmla="*/ 0 h 3959647"/>
              <a:gd name="connsiteX2" fmla="*/ 11568075 w 11568075"/>
              <a:gd name="connsiteY2" fmla="*/ 3959647 h 3959647"/>
              <a:gd name="connsiteX3" fmla="*/ 11568075 w 11568075"/>
              <a:gd name="connsiteY3" fmla="*/ 3959647 h 3959647"/>
              <a:gd name="connsiteX4" fmla="*/ 8769759 w 11568075"/>
              <a:gd name="connsiteY4" fmla="*/ 3944350 h 3959647"/>
              <a:gd name="connsiteX5" fmla="*/ 0 w 11568075"/>
              <a:gd name="connsiteY5" fmla="*/ 3959647 h 3959647"/>
              <a:gd name="connsiteX6" fmla="*/ 0 w 11568075"/>
              <a:gd name="connsiteY6" fmla="*/ 0 h 3959647"/>
              <a:gd name="connsiteX0" fmla="*/ 0 w 11568075"/>
              <a:gd name="connsiteY0" fmla="*/ 0 h 3974944"/>
              <a:gd name="connsiteX1" fmla="*/ 11568075 w 11568075"/>
              <a:gd name="connsiteY1" fmla="*/ 0 h 3974944"/>
              <a:gd name="connsiteX2" fmla="*/ 11568075 w 11568075"/>
              <a:gd name="connsiteY2" fmla="*/ 3959647 h 3974944"/>
              <a:gd name="connsiteX3" fmla="*/ 11568075 w 11568075"/>
              <a:gd name="connsiteY3" fmla="*/ 3959647 h 3974944"/>
              <a:gd name="connsiteX4" fmla="*/ 8769759 w 11568075"/>
              <a:gd name="connsiteY4" fmla="*/ 3944350 h 3974944"/>
              <a:gd name="connsiteX5" fmla="*/ 3219859 w 11568075"/>
              <a:gd name="connsiteY5" fmla="*/ 3974944 h 3974944"/>
              <a:gd name="connsiteX6" fmla="*/ 0 w 11568075"/>
              <a:gd name="connsiteY6" fmla="*/ 3959647 h 3974944"/>
              <a:gd name="connsiteX7" fmla="*/ 0 w 11568075"/>
              <a:gd name="connsiteY7" fmla="*/ 0 h 3974944"/>
              <a:gd name="connsiteX0" fmla="*/ 0 w 11568075"/>
              <a:gd name="connsiteY0" fmla="*/ 0 h 3990241"/>
              <a:gd name="connsiteX1" fmla="*/ 11568075 w 11568075"/>
              <a:gd name="connsiteY1" fmla="*/ 0 h 3990241"/>
              <a:gd name="connsiteX2" fmla="*/ 11568075 w 11568075"/>
              <a:gd name="connsiteY2" fmla="*/ 3959647 h 3990241"/>
              <a:gd name="connsiteX3" fmla="*/ 11568075 w 11568075"/>
              <a:gd name="connsiteY3" fmla="*/ 3959647 h 3990241"/>
              <a:gd name="connsiteX4" fmla="*/ 8769759 w 11568075"/>
              <a:gd name="connsiteY4" fmla="*/ 3944350 h 3990241"/>
              <a:gd name="connsiteX5" fmla="*/ 5797959 w 11568075"/>
              <a:gd name="connsiteY5" fmla="*/ 3990241 h 3990241"/>
              <a:gd name="connsiteX6" fmla="*/ 3219859 w 11568075"/>
              <a:gd name="connsiteY6" fmla="*/ 3974944 h 3990241"/>
              <a:gd name="connsiteX7" fmla="*/ 0 w 11568075"/>
              <a:gd name="connsiteY7" fmla="*/ 3959647 h 3990241"/>
              <a:gd name="connsiteX8" fmla="*/ 0 w 11568075"/>
              <a:gd name="connsiteY8" fmla="*/ 0 h 3990241"/>
              <a:gd name="connsiteX0" fmla="*/ 0 w 11568075"/>
              <a:gd name="connsiteY0" fmla="*/ 0 h 3990241"/>
              <a:gd name="connsiteX1" fmla="*/ 11568075 w 11568075"/>
              <a:gd name="connsiteY1" fmla="*/ 0 h 3990241"/>
              <a:gd name="connsiteX2" fmla="*/ 11568075 w 11568075"/>
              <a:gd name="connsiteY2" fmla="*/ 3959647 h 3990241"/>
              <a:gd name="connsiteX3" fmla="*/ 11568075 w 11568075"/>
              <a:gd name="connsiteY3" fmla="*/ 3959647 h 3990241"/>
              <a:gd name="connsiteX4" fmla="*/ 8769759 w 11568075"/>
              <a:gd name="connsiteY4" fmla="*/ 3944350 h 3990241"/>
              <a:gd name="connsiteX5" fmla="*/ 5797959 w 11568075"/>
              <a:gd name="connsiteY5" fmla="*/ 3990241 h 3990241"/>
              <a:gd name="connsiteX6" fmla="*/ 3378609 w 11568075"/>
              <a:gd name="connsiteY6" fmla="*/ 3974944 h 3990241"/>
              <a:gd name="connsiteX7" fmla="*/ 0 w 11568075"/>
              <a:gd name="connsiteY7" fmla="*/ 3959647 h 3990241"/>
              <a:gd name="connsiteX8" fmla="*/ 0 w 11568075"/>
              <a:gd name="connsiteY8" fmla="*/ 0 h 3990241"/>
              <a:gd name="connsiteX0" fmla="*/ 0 w 11568075"/>
              <a:gd name="connsiteY0" fmla="*/ 0 h 3990241"/>
              <a:gd name="connsiteX1" fmla="*/ 11568075 w 11568075"/>
              <a:gd name="connsiteY1" fmla="*/ 0 h 3990241"/>
              <a:gd name="connsiteX2" fmla="*/ 11568075 w 11568075"/>
              <a:gd name="connsiteY2" fmla="*/ 3959647 h 3990241"/>
              <a:gd name="connsiteX3" fmla="*/ 11568075 w 11568075"/>
              <a:gd name="connsiteY3" fmla="*/ 3959647 h 3990241"/>
              <a:gd name="connsiteX4" fmla="*/ 8160159 w 11568075"/>
              <a:gd name="connsiteY4" fmla="*/ 3950757 h 3990241"/>
              <a:gd name="connsiteX5" fmla="*/ 5797959 w 11568075"/>
              <a:gd name="connsiteY5" fmla="*/ 3990241 h 3990241"/>
              <a:gd name="connsiteX6" fmla="*/ 3378609 w 11568075"/>
              <a:gd name="connsiteY6" fmla="*/ 3974944 h 3990241"/>
              <a:gd name="connsiteX7" fmla="*/ 0 w 11568075"/>
              <a:gd name="connsiteY7" fmla="*/ 3959647 h 3990241"/>
              <a:gd name="connsiteX8" fmla="*/ 0 w 11568075"/>
              <a:gd name="connsiteY8" fmla="*/ 0 h 3990241"/>
              <a:gd name="connsiteX0" fmla="*/ 0 w 11568075"/>
              <a:gd name="connsiteY0" fmla="*/ 0 h 3990241"/>
              <a:gd name="connsiteX1" fmla="*/ 11568075 w 11568075"/>
              <a:gd name="connsiteY1" fmla="*/ 0 h 3990241"/>
              <a:gd name="connsiteX2" fmla="*/ 11568075 w 11568075"/>
              <a:gd name="connsiteY2" fmla="*/ 3959647 h 3990241"/>
              <a:gd name="connsiteX3" fmla="*/ 11568075 w 11568075"/>
              <a:gd name="connsiteY3" fmla="*/ 3959647 h 3990241"/>
              <a:gd name="connsiteX4" fmla="*/ 8166509 w 11568075"/>
              <a:gd name="connsiteY4" fmla="*/ 3963571 h 3990241"/>
              <a:gd name="connsiteX5" fmla="*/ 5797959 w 11568075"/>
              <a:gd name="connsiteY5" fmla="*/ 3990241 h 3990241"/>
              <a:gd name="connsiteX6" fmla="*/ 3378609 w 11568075"/>
              <a:gd name="connsiteY6" fmla="*/ 3974944 h 3990241"/>
              <a:gd name="connsiteX7" fmla="*/ 0 w 11568075"/>
              <a:gd name="connsiteY7" fmla="*/ 3959647 h 3990241"/>
              <a:gd name="connsiteX8" fmla="*/ 0 w 11568075"/>
              <a:gd name="connsiteY8" fmla="*/ 0 h 3990241"/>
              <a:gd name="connsiteX0" fmla="*/ 0 w 11568075"/>
              <a:gd name="connsiteY0" fmla="*/ 0 h 3974944"/>
              <a:gd name="connsiteX1" fmla="*/ 11568075 w 11568075"/>
              <a:gd name="connsiteY1" fmla="*/ 0 h 3974944"/>
              <a:gd name="connsiteX2" fmla="*/ 11568075 w 11568075"/>
              <a:gd name="connsiteY2" fmla="*/ 3959647 h 3974944"/>
              <a:gd name="connsiteX3" fmla="*/ 11568075 w 11568075"/>
              <a:gd name="connsiteY3" fmla="*/ 3959647 h 3974944"/>
              <a:gd name="connsiteX4" fmla="*/ 8166509 w 11568075"/>
              <a:gd name="connsiteY4" fmla="*/ 3963571 h 3974944"/>
              <a:gd name="connsiteX5" fmla="*/ 5753509 w 11568075"/>
              <a:gd name="connsiteY5" fmla="*/ 2471828 h 3974944"/>
              <a:gd name="connsiteX6" fmla="*/ 3378609 w 11568075"/>
              <a:gd name="connsiteY6" fmla="*/ 3974944 h 3974944"/>
              <a:gd name="connsiteX7" fmla="*/ 0 w 11568075"/>
              <a:gd name="connsiteY7" fmla="*/ 3959647 h 3974944"/>
              <a:gd name="connsiteX8" fmla="*/ 0 w 11568075"/>
              <a:gd name="connsiteY8" fmla="*/ 0 h 3974944"/>
              <a:gd name="connsiteX0" fmla="*/ 0 w 11568075"/>
              <a:gd name="connsiteY0" fmla="*/ 0 h 3974944"/>
              <a:gd name="connsiteX1" fmla="*/ 11568075 w 11568075"/>
              <a:gd name="connsiteY1" fmla="*/ 0 h 3974944"/>
              <a:gd name="connsiteX2" fmla="*/ 11568075 w 11568075"/>
              <a:gd name="connsiteY2" fmla="*/ 3959647 h 3974944"/>
              <a:gd name="connsiteX3" fmla="*/ 11568075 w 11568075"/>
              <a:gd name="connsiteY3" fmla="*/ 3959647 h 3974944"/>
              <a:gd name="connsiteX4" fmla="*/ 8166509 w 11568075"/>
              <a:gd name="connsiteY4" fmla="*/ 3963571 h 3974944"/>
              <a:gd name="connsiteX5" fmla="*/ 5753509 w 11568075"/>
              <a:gd name="connsiteY5" fmla="*/ 2471828 h 3974944"/>
              <a:gd name="connsiteX6" fmla="*/ 3378609 w 11568075"/>
              <a:gd name="connsiteY6" fmla="*/ 3974944 h 3974944"/>
              <a:gd name="connsiteX7" fmla="*/ 0 w 11568075"/>
              <a:gd name="connsiteY7" fmla="*/ 3959647 h 3974944"/>
              <a:gd name="connsiteX8" fmla="*/ 0 w 11568075"/>
              <a:gd name="connsiteY8" fmla="*/ 0 h 3974944"/>
              <a:gd name="connsiteX0" fmla="*/ 0 w 11568075"/>
              <a:gd name="connsiteY0" fmla="*/ 0 h 3974944"/>
              <a:gd name="connsiteX1" fmla="*/ 11568075 w 11568075"/>
              <a:gd name="connsiteY1" fmla="*/ 0 h 3974944"/>
              <a:gd name="connsiteX2" fmla="*/ 11568075 w 11568075"/>
              <a:gd name="connsiteY2" fmla="*/ 3959647 h 3974944"/>
              <a:gd name="connsiteX3" fmla="*/ 11568075 w 11568075"/>
              <a:gd name="connsiteY3" fmla="*/ 3959647 h 3974944"/>
              <a:gd name="connsiteX4" fmla="*/ 8166509 w 11568075"/>
              <a:gd name="connsiteY4" fmla="*/ 3963571 h 3974944"/>
              <a:gd name="connsiteX5" fmla="*/ 5753509 w 11568075"/>
              <a:gd name="connsiteY5" fmla="*/ 2471828 h 3974944"/>
              <a:gd name="connsiteX6" fmla="*/ 3378609 w 11568075"/>
              <a:gd name="connsiteY6" fmla="*/ 3974944 h 3974944"/>
              <a:gd name="connsiteX7" fmla="*/ 0 w 11568075"/>
              <a:gd name="connsiteY7" fmla="*/ 3959647 h 3974944"/>
              <a:gd name="connsiteX8" fmla="*/ 0 w 11568075"/>
              <a:gd name="connsiteY8" fmla="*/ 0 h 3974944"/>
              <a:gd name="connsiteX0" fmla="*/ 0 w 11568075"/>
              <a:gd name="connsiteY0" fmla="*/ 0 h 3974944"/>
              <a:gd name="connsiteX1" fmla="*/ 11568075 w 11568075"/>
              <a:gd name="connsiteY1" fmla="*/ 0 h 3974944"/>
              <a:gd name="connsiteX2" fmla="*/ 11568075 w 11568075"/>
              <a:gd name="connsiteY2" fmla="*/ 3959647 h 3974944"/>
              <a:gd name="connsiteX3" fmla="*/ 11568075 w 11568075"/>
              <a:gd name="connsiteY3" fmla="*/ 3959647 h 3974944"/>
              <a:gd name="connsiteX4" fmla="*/ 8166509 w 11568075"/>
              <a:gd name="connsiteY4" fmla="*/ 3963571 h 3974944"/>
              <a:gd name="connsiteX5" fmla="*/ 5753509 w 11568075"/>
              <a:gd name="connsiteY5" fmla="*/ 2471828 h 3974944"/>
              <a:gd name="connsiteX6" fmla="*/ 3378609 w 11568075"/>
              <a:gd name="connsiteY6" fmla="*/ 3974944 h 3974944"/>
              <a:gd name="connsiteX7" fmla="*/ 0 w 11568075"/>
              <a:gd name="connsiteY7" fmla="*/ 3959647 h 3974944"/>
              <a:gd name="connsiteX8" fmla="*/ 0 w 11568075"/>
              <a:gd name="connsiteY8" fmla="*/ 0 h 3974944"/>
              <a:gd name="connsiteX0" fmla="*/ 0 w 11568075"/>
              <a:gd name="connsiteY0" fmla="*/ 0 h 3974944"/>
              <a:gd name="connsiteX1" fmla="*/ 11568075 w 11568075"/>
              <a:gd name="connsiteY1" fmla="*/ 0 h 3974944"/>
              <a:gd name="connsiteX2" fmla="*/ 11568075 w 11568075"/>
              <a:gd name="connsiteY2" fmla="*/ 3959647 h 3974944"/>
              <a:gd name="connsiteX3" fmla="*/ 11568075 w 11568075"/>
              <a:gd name="connsiteY3" fmla="*/ 3959647 h 3974944"/>
              <a:gd name="connsiteX4" fmla="*/ 8166509 w 11568075"/>
              <a:gd name="connsiteY4" fmla="*/ 3963571 h 3974944"/>
              <a:gd name="connsiteX5" fmla="*/ 5753509 w 11568075"/>
              <a:gd name="connsiteY5" fmla="*/ 2471828 h 3974944"/>
              <a:gd name="connsiteX6" fmla="*/ 3378609 w 11568075"/>
              <a:gd name="connsiteY6" fmla="*/ 3974944 h 3974944"/>
              <a:gd name="connsiteX7" fmla="*/ 0 w 11568075"/>
              <a:gd name="connsiteY7" fmla="*/ 3959647 h 3974944"/>
              <a:gd name="connsiteX8" fmla="*/ 0 w 11568075"/>
              <a:gd name="connsiteY8" fmla="*/ 0 h 3974944"/>
              <a:gd name="connsiteX0" fmla="*/ 0 w 11568075"/>
              <a:gd name="connsiteY0" fmla="*/ 0 h 3974944"/>
              <a:gd name="connsiteX1" fmla="*/ 11568075 w 11568075"/>
              <a:gd name="connsiteY1" fmla="*/ 0 h 3974944"/>
              <a:gd name="connsiteX2" fmla="*/ 11568075 w 11568075"/>
              <a:gd name="connsiteY2" fmla="*/ 3959647 h 3974944"/>
              <a:gd name="connsiteX3" fmla="*/ 11568075 w 11568075"/>
              <a:gd name="connsiteY3" fmla="*/ 3959647 h 3974944"/>
              <a:gd name="connsiteX4" fmla="*/ 8148312 w 11568075"/>
              <a:gd name="connsiteY4" fmla="*/ 3968144 h 3974944"/>
              <a:gd name="connsiteX5" fmla="*/ 5753509 w 11568075"/>
              <a:gd name="connsiteY5" fmla="*/ 2471828 h 3974944"/>
              <a:gd name="connsiteX6" fmla="*/ 3378609 w 11568075"/>
              <a:gd name="connsiteY6" fmla="*/ 3974944 h 3974944"/>
              <a:gd name="connsiteX7" fmla="*/ 0 w 11568075"/>
              <a:gd name="connsiteY7" fmla="*/ 3959647 h 3974944"/>
              <a:gd name="connsiteX8" fmla="*/ 0 w 11568075"/>
              <a:gd name="connsiteY8" fmla="*/ 0 h 3974944"/>
              <a:gd name="connsiteX0" fmla="*/ 0 w 11568075"/>
              <a:gd name="connsiteY0" fmla="*/ 0 h 3974944"/>
              <a:gd name="connsiteX1" fmla="*/ 11568075 w 11568075"/>
              <a:gd name="connsiteY1" fmla="*/ 0 h 3974944"/>
              <a:gd name="connsiteX2" fmla="*/ 11568075 w 11568075"/>
              <a:gd name="connsiteY2" fmla="*/ 3959647 h 3974944"/>
              <a:gd name="connsiteX3" fmla="*/ 11558976 w 11568075"/>
              <a:gd name="connsiteY3" fmla="*/ 3973364 h 3974944"/>
              <a:gd name="connsiteX4" fmla="*/ 8148312 w 11568075"/>
              <a:gd name="connsiteY4" fmla="*/ 3968144 h 3974944"/>
              <a:gd name="connsiteX5" fmla="*/ 5753509 w 11568075"/>
              <a:gd name="connsiteY5" fmla="*/ 2471828 h 3974944"/>
              <a:gd name="connsiteX6" fmla="*/ 3378609 w 11568075"/>
              <a:gd name="connsiteY6" fmla="*/ 3974944 h 3974944"/>
              <a:gd name="connsiteX7" fmla="*/ 0 w 11568075"/>
              <a:gd name="connsiteY7" fmla="*/ 3959647 h 3974944"/>
              <a:gd name="connsiteX8" fmla="*/ 0 w 11568075"/>
              <a:gd name="connsiteY8" fmla="*/ 0 h 3974944"/>
              <a:gd name="connsiteX0" fmla="*/ 0 w 11568075"/>
              <a:gd name="connsiteY0" fmla="*/ 0 h 3974944"/>
              <a:gd name="connsiteX1" fmla="*/ 11568075 w 11568075"/>
              <a:gd name="connsiteY1" fmla="*/ 0 h 3974944"/>
              <a:gd name="connsiteX2" fmla="*/ 11568075 w 11568075"/>
              <a:gd name="connsiteY2" fmla="*/ 3959647 h 3974944"/>
              <a:gd name="connsiteX3" fmla="*/ 11558976 w 11568075"/>
              <a:gd name="connsiteY3" fmla="*/ 3973364 h 3974944"/>
              <a:gd name="connsiteX4" fmla="*/ 8148312 w 11568075"/>
              <a:gd name="connsiteY4" fmla="*/ 3968144 h 3974944"/>
              <a:gd name="connsiteX5" fmla="*/ 5753509 w 11568075"/>
              <a:gd name="connsiteY5" fmla="*/ 2471828 h 3974944"/>
              <a:gd name="connsiteX6" fmla="*/ 3378609 w 11568075"/>
              <a:gd name="connsiteY6" fmla="*/ 3974944 h 3974944"/>
              <a:gd name="connsiteX7" fmla="*/ 4550 w 11568075"/>
              <a:gd name="connsiteY7" fmla="*/ 3973364 h 3974944"/>
              <a:gd name="connsiteX8" fmla="*/ 0 w 11568075"/>
              <a:gd name="connsiteY8" fmla="*/ 0 h 3974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8075" h="3974944">
                <a:moveTo>
                  <a:pt x="0" y="0"/>
                </a:moveTo>
                <a:lnTo>
                  <a:pt x="11568075" y="0"/>
                </a:lnTo>
                <a:lnTo>
                  <a:pt x="11568075" y="3959647"/>
                </a:lnTo>
                <a:lnTo>
                  <a:pt x="11558976" y="3973364"/>
                </a:lnTo>
                <a:lnTo>
                  <a:pt x="8148312" y="3968144"/>
                </a:lnTo>
                <a:cubicBezTo>
                  <a:pt x="8010729" y="3663100"/>
                  <a:pt x="7370642" y="2488566"/>
                  <a:pt x="5753509" y="2471828"/>
                </a:cubicBezTo>
                <a:cubicBezTo>
                  <a:pt x="4212576" y="2505170"/>
                  <a:pt x="3579692" y="3595635"/>
                  <a:pt x="3378609" y="3974944"/>
                </a:cubicBezTo>
                <a:lnTo>
                  <a:pt x="4550" y="3973364"/>
                </a:lnTo>
                <a:cubicBezTo>
                  <a:pt x="3033" y="2648909"/>
                  <a:pt x="1517" y="1324455"/>
                  <a:pt x="0" y="0"/>
                </a:cubicBezTo>
                <a:close/>
              </a:path>
            </a:pathLst>
          </a:custGeom>
        </p:spPr>
        <p:txBody>
          <a:bodyPr/>
          <a:lstStyle/>
          <a:p>
            <a:r>
              <a:rPr lang="en-US"/>
              <a:t>Click icon to add picture</a:t>
            </a:r>
          </a:p>
        </p:txBody>
      </p:sp>
      <p:pic>
        <p:nvPicPr>
          <p:cNvPr id="25" name="Picture 24" descr="Oregon Health Authority Logo">
            <a:extLst>
              <a:ext uri="{FF2B5EF4-FFF2-40B4-BE49-F238E27FC236}">
                <a16:creationId xmlns:a16="http://schemas.microsoft.com/office/drawing/2014/main" id="{0F736C01-5BB1-6DB4-C5F0-7B85F304BF9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40973" y="3618698"/>
            <a:ext cx="2510050" cy="822117"/>
          </a:xfrm>
          <a:prstGeom prst="rect">
            <a:avLst/>
          </a:prstGeom>
        </p:spPr>
      </p:pic>
      <p:sp>
        <p:nvSpPr>
          <p:cNvPr id="2" name="Slide Number Placeholder 1">
            <a:extLst>
              <a:ext uri="{FF2B5EF4-FFF2-40B4-BE49-F238E27FC236}">
                <a16:creationId xmlns:a16="http://schemas.microsoft.com/office/drawing/2014/main" id="{32FE6E0E-1F48-BA20-C86E-38B8DDFD0AFE}"/>
              </a:ext>
            </a:extLst>
          </p:cNvPr>
          <p:cNvSpPr>
            <a:spLocks noGrp="1"/>
          </p:cNvSpPr>
          <p:nvPr>
            <p:ph type="sldNum" sz="quarter" idx="16"/>
          </p:nvPr>
        </p:nvSpPr>
        <p:spPr>
          <a:xfrm>
            <a:off x="9584364" y="6405415"/>
            <a:ext cx="2272706" cy="184259"/>
          </a:xfrm>
        </p:spPr>
        <p:txBody>
          <a:bodyPr/>
          <a:lstStyle>
            <a:lvl1pPr>
              <a:defRPr>
                <a:solidFill>
                  <a:srgbClr val="064276"/>
                </a:solidFill>
              </a:defRPr>
            </a:lvl1pPr>
          </a:lstStyle>
          <a:p>
            <a:fld id="{58339581-759F-43B7-B47D-47F906F0E294}" type="slidenum">
              <a:rPr lang="en-US" smtClean="0"/>
              <a:pPr/>
              <a:t>‹#›</a:t>
            </a:fld>
            <a:endParaRPr lang="en-US"/>
          </a:p>
        </p:txBody>
      </p:sp>
    </p:spTree>
    <p:extLst>
      <p:ext uri="{BB962C8B-B14F-4D97-AF65-F5344CB8AC3E}">
        <p14:creationId xmlns:p14="http://schemas.microsoft.com/office/powerpoint/2010/main" val="27504877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F88FC-A527-4A1B-8C19-3A0AF5588AEA}"/>
              </a:ext>
            </a:extLst>
          </p:cNvPr>
          <p:cNvSpPr>
            <a:spLocks noGrp="1"/>
          </p:cNvSpPr>
          <p:nvPr>
            <p:ph type="title"/>
          </p:nvPr>
        </p:nvSpPr>
        <p:spPr>
          <a:xfrm>
            <a:off x="635000" y="635001"/>
            <a:ext cx="10916466" cy="8255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2568DE6A-4FF0-442F-BCE4-3CC8262025FD}"/>
              </a:ext>
            </a:extLst>
          </p:cNvPr>
          <p:cNvSpPr>
            <a:spLocks noGrp="1"/>
          </p:cNvSpPr>
          <p:nvPr>
            <p:ph type="body" idx="1"/>
          </p:nvPr>
        </p:nvSpPr>
        <p:spPr>
          <a:xfrm>
            <a:off x="635000" y="1594576"/>
            <a:ext cx="5397500" cy="428625"/>
          </a:xfrm>
        </p:spPr>
        <p:txBody>
          <a:bodyPr anchor="b">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6B79123-B921-4566-9412-35B668E4025D}"/>
              </a:ext>
            </a:extLst>
          </p:cNvPr>
          <p:cNvSpPr>
            <a:spLocks noGrp="1"/>
          </p:cNvSpPr>
          <p:nvPr>
            <p:ph sz="half" idx="2"/>
          </p:nvPr>
        </p:nvSpPr>
        <p:spPr>
          <a:xfrm>
            <a:off x="635000" y="2171430"/>
            <a:ext cx="5397500" cy="4051571"/>
          </a:xfrm>
        </p:spPr>
        <p:txBody>
          <a:bodyPr/>
          <a:lstStyle>
            <a:lvl1pPr>
              <a:defRPr sz="18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B24AE4-59B8-4655-ABC7-B5D0D1E4B239}"/>
              </a:ext>
            </a:extLst>
          </p:cNvPr>
          <p:cNvSpPr>
            <a:spLocks noGrp="1"/>
          </p:cNvSpPr>
          <p:nvPr>
            <p:ph type="body" sz="quarter" idx="3"/>
          </p:nvPr>
        </p:nvSpPr>
        <p:spPr>
          <a:xfrm>
            <a:off x="6161859" y="1601652"/>
            <a:ext cx="5397500" cy="428625"/>
          </a:xfrm>
        </p:spPr>
        <p:txBody>
          <a:bodyPr anchor="b">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B465078-7EA5-4350-B5F8-AF1612384D15}"/>
              </a:ext>
            </a:extLst>
          </p:cNvPr>
          <p:cNvSpPr>
            <a:spLocks noGrp="1"/>
          </p:cNvSpPr>
          <p:nvPr>
            <p:ph sz="quarter" idx="4"/>
          </p:nvPr>
        </p:nvSpPr>
        <p:spPr>
          <a:xfrm>
            <a:off x="6161859" y="2171429"/>
            <a:ext cx="5397500" cy="4051572"/>
          </a:xfrm>
        </p:spPr>
        <p:txBody>
          <a:bodyPr/>
          <a:lstStyle>
            <a:lvl1pPr>
              <a:defRPr sz="18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BF1607-EE3E-49BA-A217-6C91411998BE}"/>
              </a:ext>
            </a:extLst>
          </p:cNvPr>
          <p:cNvSpPr>
            <a:spLocks noGrp="1"/>
          </p:cNvSpPr>
          <p:nvPr>
            <p:ph type="dt" sz="half" idx="10"/>
          </p:nvPr>
        </p:nvSpPr>
        <p:spPr>
          <a:xfrm>
            <a:off x="635000" y="6474550"/>
            <a:ext cx="1991468" cy="180976"/>
          </a:xfrm>
        </p:spPr>
        <p:txBody>
          <a:bodyPr/>
          <a:lstStyle>
            <a:lvl1pPr>
              <a:defRPr>
                <a:solidFill>
                  <a:schemeClr val="tx1"/>
                </a:solidFill>
              </a:defRPr>
            </a:lvl1pPr>
          </a:lstStyle>
          <a:p>
            <a:r>
              <a:rPr lang="en-US"/>
              <a:t>Date (edit in slide master)</a:t>
            </a:r>
          </a:p>
        </p:txBody>
      </p:sp>
      <p:sp>
        <p:nvSpPr>
          <p:cNvPr id="8" name="Footer Placeholder 7">
            <a:extLst>
              <a:ext uri="{FF2B5EF4-FFF2-40B4-BE49-F238E27FC236}">
                <a16:creationId xmlns:a16="http://schemas.microsoft.com/office/drawing/2014/main" id="{49382A01-FB88-4D54-9A15-6B72F22E1A9C}"/>
              </a:ext>
            </a:extLst>
          </p:cNvPr>
          <p:cNvSpPr>
            <a:spLocks noGrp="1"/>
          </p:cNvSpPr>
          <p:nvPr>
            <p:ph type="ftr" sz="quarter" idx="11"/>
          </p:nvPr>
        </p:nvSpPr>
        <p:spPr/>
        <p:txBody>
          <a:bodyPr/>
          <a:lstStyle>
            <a:lvl1pPr>
              <a:defRPr>
                <a:solidFill>
                  <a:schemeClr val="tx1"/>
                </a:solidFill>
              </a:defRPr>
            </a:lvl1pPr>
          </a:lstStyle>
          <a:p>
            <a:r>
              <a:rPr lang="en-US"/>
              <a:t>ODHS – Your program name</a:t>
            </a:r>
          </a:p>
        </p:txBody>
      </p:sp>
      <p:sp>
        <p:nvSpPr>
          <p:cNvPr id="9" name="Slide Number Placeholder 8">
            <a:extLst>
              <a:ext uri="{FF2B5EF4-FFF2-40B4-BE49-F238E27FC236}">
                <a16:creationId xmlns:a16="http://schemas.microsoft.com/office/drawing/2014/main" id="{49187684-0DE6-4F26-8554-33CFADACBC53}"/>
              </a:ext>
            </a:extLst>
          </p:cNvPr>
          <p:cNvSpPr>
            <a:spLocks noGrp="1"/>
          </p:cNvSpPr>
          <p:nvPr>
            <p:ph type="sldNum" sz="quarter" idx="12"/>
          </p:nvPr>
        </p:nvSpPr>
        <p:spPr/>
        <p:txBody>
          <a:bodyPr/>
          <a:lstStyle>
            <a:lvl1pPr>
              <a:defRPr>
                <a:solidFill>
                  <a:schemeClr val="tx1"/>
                </a:solidFill>
              </a:defRPr>
            </a:lvl1pPr>
          </a:lstStyle>
          <a:p>
            <a:fld id="{58339581-759F-43B7-B47D-47F906F0E294}" type="slidenum">
              <a:rPr lang="en-US" smtClean="0"/>
              <a:pPr/>
              <a:t>‹#›</a:t>
            </a:fld>
            <a:endParaRPr lang="en-US"/>
          </a:p>
        </p:txBody>
      </p:sp>
      <p:cxnSp>
        <p:nvCxnSpPr>
          <p:cNvPr id="10" name="Straight Connector 9">
            <a:extLst>
              <a:ext uri="{FF2B5EF4-FFF2-40B4-BE49-F238E27FC236}">
                <a16:creationId xmlns:a16="http://schemas.microsoft.com/office/drawing/2014/main" id="{6C2997DC-B80A-48DB-B7F8-C4F633364849}"/>
              </a:ext>
            </a:extLst>
          </p:cNvPr>
          <p:cNvCxnSpPr>
            <a:cxnSpLocks/>
          </p:cNvCxnSpPr>
          <p:nvPr userDrawn="1"/>
        </p:nvCxnSpPr>
        <p:spPr>
          <a:xfrm>
            <a:off x="660728" y="1460500"/>
            <a:ext cx="10896272"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15805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RU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34671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1">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3EADC-FA06-4311-9C7E-8EE2BED88A60}"/>
              </a:ext>
            </a:extLst>
          </p:cNvPr>
          <p:cNvSpPr>
            <a:spLocks noGrp="1"/>
          </p:cNvSpPr>
          <p:nvPr userDrawn="1">
            <p:ph type="ctrTitle" hasCustomPrompt="1"/>
          </p:nvPr>
        </p:nvSpPr>
        <p:spPr>
          <a:xfrm>
            <a:off x="946484" y="3985900"/>
            <a:ext cx="10299032" cy="2533433"/>
          </a:xfrm>
          <a:prstGeom prst="rect">
            <a:avLst/>
          </a:prstGeom>
        </p:spPr>
        <p:txBody>
          <a:bodyPr anchor="ctr">
            <a:normAutofit/>
          </a:bodyPr>
          <a:lstStyle>
            <a:lvl1pPr algn="ctr">
              <a:lnSpc>
                <a:spcPct val="100000"/>
              </a:lnSpc>
              <a:defRPr sz="4500" b="1" kern="0" baseline="0">
                <a:solidFill>
                  <a:schemeClr val="tx1"/>
                </a:solidFill>
                <a:latin typeface="Noto Sans ExtraBold" panose="020B0502040504020204" pitchFamily="34" charset="0"/>
                <a:ea typeface="Noto Sans ExtraBold" panose="020B0502040504020204" pitchFamily="34" charset="0"/>
                <a:cs typeface="Noto Sans ExtraBold" panose="020B0502040504020204" pitchFamily="34" charset="0"/>
              </a:defRPr>
            </a:lvl1pPr>
          </a:lstStyle>
          <a:p>
            <a:r>
              <a:rPr lang="en-US"/>
              <a:t>Insert title</a:t>
            </a:r>
          </a:p>
        </p:txBody>
      </p:sp>
      <p:sp>
        <p:nvSpPr>
          <p:cNvPr id="15" name="Text Placeholder 14">
            <a:extLst>
              <a:ext uri="{FF2B5EF4-FFF2-40B4-BE49-F238E27FC236}">
                <a16:creationId xmlns:a16="http://schemas.microsoft.com/office/drawing/2014/main" id="{36FD5649-EFD0-4143-B2F7-F53BD0B94110}"/>
              </a:ext>
            </a:extLst>
          </p:cNvPr>
          <p:cNvSpPr>
            <a:spLocks noGrp="1"/>
          </p:cNvSpPr>
          <p:nvPr>
            <p:ph type="body" sz="quarter" idx="13" hasCustomPrompt="1"/>
          </p:nvPr>
        </p:nvSpPr>
        <p:spPr>
          <a:xfrm>
            <a:off x="7703804" y="1406912"/>
            <a:ext cx="3516312" cy="412465"/>
          </a:xfrm>
        </p:spPr>
        <p:txBody>
          <a:bodyPr anchor="ctr">
            <a:normAutofit/>
          </a:bodyPr>
          <a:lstStyle>
            <a:lvl1pPr marL="0" indent="0" algn="r">
              <a:buNone/>
              <a:defRPr sz="1800" b="1">
                <a:solidFill>
                  <a:schemeClr val="tx1"/>
                </a:solidFill>
              </a:defRPr>
            </a:lvl1pPr>
          </a:lstStyle>
          <a:p>
            <a:pPr lvl="0"/>
            <a:r>
              <a:rPr lang="en-US"/>
              <a:t>Insert date</a:t>
            </a:r>
          </a:p>
        </p:txBody>
      </p:sp>
      <p:sp>
        <p:nvSpPr>
          <p:cNvPr id="10" name="Picture Placeholder 9" descr="Add image description">
            <a:extLst>
              <a:ext uri="{FF2B5EF4-FFF2-40B4-BE49-F238E27FC236}">
                <a16:creationId xmlns:a16="http://schemas.microsoft.com/office/drawing/2014/main" id="{272F0411-C0E4-920F-C7ED-78F65DB0E38F}"/>
              </a:ext>
            </a:extLst>
          </p:cNvPr>
          <p:cNvSpPr>
            <a:spLocks noGrp="1"/>
          </p:cNvSpPr>
          <p:nvPr>
            <p:ph type="pic" sz="quarter" idx="15"/>
          </p:nvPr>
        </p:nvSpPr>
        <p:spPr>
          <a:xfrm>
            <a:off x="956380" y="2055783"/>
            <a:ext cx="3392999" cy="1712913"/>
          </a:xfrm>
        </p:spPr>
        <p:txBody>
          <a:bodyPr/>
          <a:lstStyle>
            <a:lvl1pPr marL="0" indent="0">
              <a:lnSpc>
                <a:spcPct val="100000"/>
              </a:lnSpc>
              <a:buNone/>
              <a:defRPr/>
            </a:lvl1pPr>
          </a:lstStyle>
          <a:p>
            <a:r>
              <a:rPr lang="en-US"/>
              <a:t>Click icon to add picture</a:t>
            </a:r>
          </a:p>
        </p:txBody>
      </p:sp>
      <p:sp>
        <p:nvSpPr>
          <p:cNvPr id="11" name="Picture Placeholder 9" descr="Add image description">
            <a:extLst>
              <a:ext uri="{FF2B5EF4-FFF2-40B4-BE49-F238E27FC236}">
                <a16:creationId xmlns:a16="http://schemas.microsoft.com/office/drawing/2014/main" id="{3AE78D6F-C495-BDBE-CC92-B81EB3C8C9FE}"/>
              </a:ext>
            </a:extLst>
          </p:cNvPr>
          <p:cNvSpPr>
            <a:spLocks noGrp="1"/>
          </p:cNvSpPr>
          <p:nvPr>
            <p:ph type="pic" sz="quarter" idx="16"/>
          </p:nvPr>
        </p:nvSpPr>
        <p:spPr>
          <a:xfrm>
            <a:off x="4398941" y="2056022"/>
            <a:ext cx="3392999" cy="1712913"/>
          </a:xfrm>
        </p:spPr>
        <p:txBody>
          <a:bodyPr/>
          <a:lstStyle>
            <a:lvl1pPr marL="0" indent="0">
              <a:lnSpc>
                <a:spcPct val="100000"/>
              </a:lnSpc>
              <a:buNone/>
              <a:defRPr/>
            </a:lvl1pPr>
          </a:lstStyle>
          <a:p>
            <a:r>
              <a:rPr lang="en-US"/>
              <a:t>Click icon to add picture</a:t>
            </a:r>
          </a:p>
        </p:txBody>
      </p:sp>
      <p:sp>
        <p:nvSpPr>
          <p:cNvPr id="12" name="Picture Placeholder 9" descr="Add image description">
            <a:extLst>
              <a:ext uri="{FF2B5EF4-FFF2-40B4-BE49-F238E27FC236}">
                <a16:creationId xmlns:a16="http://schemas.microsoft.com/office/drawing/2014/main" id="{4E403786-A2E3-696F-3EB8-F55067E51333}"/>
              </a:ext>
            </a:extLst>
          </p:cNvPr>
          <p:cNvSpPr>
            <a:spLocks noGrp="1"/>
          </p:cNvSpPr>
          <p:nvPr>
            <p:ph type="pic" sz="quarter" idx="17"/>
          </p:nvPr>
        </p:nvSpPr>
        <p:spPr>
          <a:xfrm>
            <a:off x="7841502" y="2056260"/>
            <a:ext cx="3392999" cy="1712913"/>
          </a:xfrm>
        </p:spPr>
        <p:txBody>
          <a:bodyPr/>
          <a:lstStyle>
            <a:lvl1pPr marL="0" indent="0">
              <a:lnSpc>
                <a:spcPct val="100000"/>
              </a:lnSpc>
              <a:buNone/>
              <a:defRPr/>
            </a:lvl1pPr>
          </a:lstStyle>
          <a:p>
            <a:r>
              <a:rPr lang="en-US"/>
              <a:t>Click icon to add picture</a:t>
            </a:r>
          </a:p>
        </p:txBody>
      </p:sp>
      <p:sp>
        <p:nvSpPr>
          <p:cNvPr id="14" name="Rectangle 13">
            <a:extLst>
              <a:ext uri="{FF2B5EF4-FFF2-40B4-BE49-F238E27FC236}">
                <a16:creationId xmlns:a16="http://schemas.microsoft.com/office/drawing/2014/main" id="{8556A702-FFD4-0FF6-B226-426189D70DC3}"/>
              </a:ext>
              <a:ext uri="{C183D7F6-B498-43B3-948B-1728B52AA6E4}">
                <adec:decorative xmlns:adec="http://schemas.microsoft.com/office/drawing/2017/decorative" val="1"/>
              </a:ext>
            </a:extLst>
          </p:cNvPr>
          <p:cNvSpPr/>
          <p:nvPr userDrawn="1"/>
        </p:nvSpPr>
        <p:spPr bwMode="auto">
          <a:xfrm>
            <a:off x="946484" y="1406912"/>
            <a:ext cx="10299032" cy="68344"/>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sp>
        <p:nvSpPr>
          <p:cNvPr id="16" name="Rectangle 15">
            <a:extLst>
              <a:ext uri="{FF2B5EF4-FFF2-40B4-BE49-F238E27FC236}">
                <a16:creationId xmlns:a16="http://schemas.microsoft.com/office/drawing/2014/main" id="{D2C18A6C-66C4-F8A0-D074-14C521219AE5}"/>
              </a:ext>
              <a:ext uri="{C183D7F6-B498-43B3-948B-1728B52AA6E4}">
                <adec:decorative xmlns:adec="http://schemas.microsoft.com/office/drawing/2017/decorative" val="1"/>
              </a:ext>
            </a:extLst>
          </p:cNvPr>
          <p:cNvSpPr/>
          <p:nvPr userDrawn="1"/>
        </p:nvSpPr>
        <p:spPr bwMode="auto">
          <a:xfrm>
            <a:off x="946484" y="374650"/>
            <a:ext cx="10299032" cy="963918"/>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pic>
        <p:nvPicPr>
          <p:cNvPr id="17" name="Picture 16" descr="Oregon Department of Human Services Logo">
            <a:extLst>
              <a:ext uri="{FF2B5EF4-FFF2-40B4-BE49-F238E27FC236}">
                <a16:creationId xmlns:a16="http://schemas.microsoft.com/office/drawing/2014/main" id="{CC6B874F-D0EA-60E3-8BA6-17C2B59997D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40342" y="471784"/>
            <a:ext cx="4311316" cy="780058"/>
          </a:xfrm>
          <a:prstGeom prst="rect">
            <a:avLst/>
          </a:prstGeom>
        </p:spPr>
      </p:pic>
    </p:spTree>
    <p:extLst>
      <p:ext uri="{BB962C8B-B14F-4D97-AF65-F5344CB8AC3E}">
        <p14:creationId xmlns:p14="http://schemas.microsoft.com/office/powerpoint/2010/main" val="27606431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170BDC1-ACB7-792E-89B5-DE9B006D561C}"/>
              </a:ext>
              <a:ext uri="{C183D7F6-B498-43B3-948B-1728B52AA6E4}">
                <adec:decorative xmlns:adec="http://schemas.microsoft.com/office/drawing/2017/decorative" val="1"/>
              </a:ext>
            </a:extLst>
          </p:cNvPr>
          <p:cNvSpPr/>
          <p:nvPr userDrawn="1"/>
        </p:nvSpPr>
        <p:spPr bwMode="auto">
          <a:xfrm>
            <a:off x="946484" y="1715045"/>
            <a:ext cx="10299032" cy="68344"/>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sp>
        <p:nvSpPr>
          <p:cNvPr id="7" name="Rectangle 6">
            <a:extLst>
              <a:ext uri="{FF2B5EF4-FFF2-40B4-BE49-F238E27FC236}">
                <a16:creationId xmlns:a16="http://schemas.microsoft.com/office/drawing/2014/main" id="{7E51F903-5A82-3787-A055-CBA8E38BE21A}"/>
              </a:ext>
              <a:ext uri="{C183D7F6-B498-43B3-948B-1728B52AA6E4}">
                <adec:decorative xmlns:adec="http://schemas.microsoft.com/office/drawing/2017/decorative" val="1"/>
              </a:ext>
            </a:extLst>
          </p:cNvPr>
          <p:cNvSpPr/>
          <p:nvPr userDrawn="1"/>
        </p:nvSpPr>
        <p:spPr bwMode="auto">
          <a:xfrm>
            <a:off x="946484" y="922256"/>
            <a:ext cx="10299032" cy="7457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sp>
        <p:nvSpPr>
          <p:cNvPr id="2" name="Title 1">
            <a:extLst>
              <a:ext uri="{FF2B5EF4-FFF2-40B4-BE49-F238E27FC236}">
                <a16:creationId xmlns:a16="http://schemas.microsoft.com/office/drawing/2014/main" id="{CB03EADC-FA06-4311-9C7E-8EE2BED88A60}"/>
              </a:ext>
            </a:extLst>
          </p:cNvPr>
          <p:cNvSpPr>
            <a:spLocks noGrp="1"/>
          </p:cNvSpPr>
          <p:nvPr userDrawn="1">
            <p:ph type="ctrTitle" hasCustomPrompt="1"/>
          </p:nvPr>
        </p:nvSpPr>
        <p:spPr>
          <a:xfrm>
            <a:off x="946484" y="3413938"/>
            <a:ext cx="10299032" cy="2533433"/>
          </a:xfrm>
          <a:prstGeom prst="rect">
            <a:avLst/>
          </a:prstGeom>
        </p:spPr>
        <p:txBody>
          <a:bodyPr anchor="ctr">
            <a:normAutofit/>
          </a:bodyPr>
          <a:lstStyle>
            <a:lvl1pPr algn="ctr">
              <a:lnSpc>
                <a:spcPct val="100000"/>
              </a:lnSpc>
              <a:defRPr sz="4700" b="1" kern="0" baseline="0">
                <a:solidFill>
                  <a:schemeClr val="tx1"/>
                </a:solidFill>
                <a:latin typeface="Aptos ExtraBold" panose="020B0004020202020204" pitchFamily="34" charset="0"/>
                <a:cs typeface="Arial" panose="020B0604020202020204" pitchFamily="34" charset="0"/>
              </a:defRPr>
            </a:lvl1pPr>
          </a:lstStyle>
          <a:p>
            <a:r>
              <a:rPr lang="en-US"/>
              <a:t>Insert Title 2</a:t>
            </a:r>
          </a:p>
        </p:txBody>
      </p:sp>
      <p:sp>
        <p:nvSpPr>
          <p:cNvPr id="15" name="Text Placeholder 14">
            <a:extLst>
              <a:ext uri="{FF2B5EF4-FFF2-40B4-BE49-F238E27FC236}">
                <a16:creationId xmlns:a16="http://schemas.microsoft.com/office/drawing/2014/main" id="{36FD5649-EFD0-4143-B2F7-F53BD0B94110}"/>
              </a:ext>
            </a:extLst>
          </p:cNvPr>
          <p:cNvSpPr>
            <a:spLocks noGrp="1"/>
          </p:cNvSpPr>
          <p:nvPr userDrawn="1">
            <p:ph type="body" sz="quarter" idx="13" hasCustomPrompt="1"/>
          </p:nvPr>
        </p:nvSpPr>
        <p:spPr>
          <a:xfrm>
            <a:off x="8824566" y="394950"/>
            <a:ext cx="2408250" cy="515679"/>
          </a:xfrm>
        </p:spPr>
        <p:txBody>
          <a:bodyPr anchor="ctr">
            <a:normAutofit/>
          </a:bodyPr>
          <a:lstStyle>
            <a:lvl1pPr marL="0" indent="0" algn="r">
              <a:buNone/>
              <a:defRPr sz="1800" b="1">
                <a:solidFill>
                  <a:schemeClr val="tx1"/>
                </a:solidFill>
              </a:defRPr>
            </a:lvl1pPr>
          </a:lstStyle>
          <a:p>
            <a:pPr lvl="0"/>
            <a:r>
              <a:rPr lang="en-US"/>
              <a:t>Insert date</a:t>
            </a:r>
          </a:p>
        </p:txBody>
      </p:sp>
      <p:pic>
        <p:nvPicPr>
          <p:cNvPr id="4" name="Picture 3" descr="Oregon Department of Human Services Logo">
            <a:extLst>
              <a:ext uri="{FF2B5EF4-FFF2-40B4-BE49-F238E27FC236}">
                <a16:creationId xmlns:a16="http://schemas.microsoft.com/office/drawing/2014/main" id="{0921A4BD-6BC4-B1F4-7EB0-9FF28AF823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7958" y="340382"/>
            <a:ext cx="3781346" cy="2618241"/>
          </a:xfrm>
          <a:prstGeom prst="rect">
            <a:avLst/>
          </a:prstGeom>
        </p:spPr>
      </p:pic>
    </p:spTree>
    <p:extLst>
      <p:ext uri="{BB962C8B-B14F-4D97-AF65-F5344CB8AC3E}">
        <p14:creationId xmlns:p14="http://schemas.microsoft.com/office/powerpoint/2010/main" val="5043855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solidFill>
          <a:schemeClr val="bg1"/>
        </a:solidFill>
        <a:effectLst/>
      </p:bgPr>
    </p:bg>
    <p:spTree>
      <p:nvGrpSpPr>
        <p:cNvPr id="1" name=""/>
        <p:cNvGrpSpPr/>
        <p:nvPr/>
      </p:nvGrpSpPr>
      <p:grpSpPr>
        <a:xfrm>
          <a:off x="0" y="0"/>
          <a:ext cx="0" cy="0"/>
          <a:chOff x="0" y="0"/>
          <a:chExt cx="0" cy="0"/>
        </a:xfrm>
      </p:grpSpPr>
      <p:sp>
        <p:nvSpPr>
          <p:cNvPr id="44" name="Picture Placeholder 43" descr="Add image description">
            <a:extLst>
              <a:ext uri="{FF2B5EF4-FFF2-40B4-BE49-F238E27FC236}">
                <a16:creationId xmlns:a16="http://schemas.microsoft.com/office/drawing/2014/main" id="{2FE7CAE9-154B-5F90-4988-304F2C213B1C}"/>
              </a:ext>
            </a:extLst>
          </p:cNvPr>
          <p:cNvSpPr>
            <a:spLocks noGrp="1"/>
          </p:cNvSpPr>
          <p:nvPr>
            <p:ph type="pic" sz="quarter" idx="16"/>
          </p:nvPr>
        </p:nvSpPr>
        <p:spPr>
          <a:xfrm>
            <a:off x="223552" y="188131"/>
            <a:ext cx="11744899" cy="3929843"/>
          </a:xfrm>
          <a:custGeom>
            <a:avLst/>
            <a:gdLst>
              <a:gd name="connsiteX0" fmla="*/ 5149675 w 11744899"/>
              <a:gd name="connsiteY0" fmla="*/ 3075556 h 3929843"/>
              <a:gd name="connsiteX1" fmla="*/ 6448945 w 11744899"/>
              <a:gd name="connsiteY1" fmla="*/ 3075556 h 3929843"/>
              <a:gd name="connsiteX2" fmla="*/ 6450884 w 11744899"/>
              <a:gd name="connsiteY2" fmla="*/ 3087740 h 3929843"/>
              <a:gd name="connsiteX3" fmla="*/ 5148311 w 11744899"/>
              <a:gd name="connsiteY3" fmla="*/ 3083804 h 3929843"/>
              <a:gd name="connsiteX4" fmla="*/ 7731872 w 11744899"/>
              <a:gd name="connsiteY4" fmla="*/ 0 h 3929843"/>
              <a:gd name="connsiteX5" fmla="*/ 11744899 w 11744899"/>
              <a:gd name="connsiteY5" fmla="*/ 0 h 3929843"/>
              <a:gd name="connsiteX6" fmla="*/ 11744899 w 11744899"/>
              <a:gd name="connsiteY6" fmla="*/ 3914776 h 3929843"/>
              <a:gd name="connsiteX7" fmla="*/ 7731873 w 11744899"/>
              <a:gd name="connsiteY7" fmla="*/ 3914775 h 3929843"/>
              <a:gd name="connsiteX8" fmla="*/ 7731872 w 11744899"/>
              <a:gd name="connsiteY8" fmla="*/ 3075556 h 3929843"/>
              <a:gd name="connsiteX9" fmla="*/ 6448945 w 11744899"/>
              <a:gd name="connsiteY9" fmla="*/ 3075556 h 3929843"/>
              <a:gd name="connsiteX10" fmla="*/ 6431007 w 11744899"/>
              <a:gd name="connsiteY10" fmla="*/ 2962865 h 3929843"/>
              <a:gd name="connsiteX11" fmla="*/ 5801443 w 11744899"/>
              <a:gd name="connsiteY11" fmla="*/ 2475288 h 3929843"/>
              <a:gd name="connsiteX12" fmla="*/ 5168942 w 11744899"/>
              <a:gd name="connsiteY12" fmla="*/ 2959051 h 3929843"/>
              <a:gd name="connsiteX13" fmla="*/ 5149675 w 11744899"/>
              <a:gd name="connsiteY13" fmla="*/ 3075556 h 3929843"/>
              <a:gd name="connsiteX14" fmla="*/ 3930756 w 11744899"/>
              <a:gd name="connsiteY14" fmla="*/ 3075556 h 3929843"/>
              <a:gd name="connsiteX15" fmla="*/ 3930755 w 11744899"/>
              <a:gd name="connsiteY15" fmla="*/ 3929843 h 3929843"/>
              <a:gd name="connsiteX16" fmla="*/ 1 w 11744899"/>
              <a:gd name="connsiteY16" fmla="*/ 3929843 h 3929843"/>
              <a:gd name="connsiteX17" fmla="*/ 0 w 11744899"/>
              <a:gd name="connsiteY17" fmla="*/ 15068 h 3929843"/>
              <a:gd name="connsiteX18" fmla="*/ 3830373 w 11744899"/>
              <a:gd name="connsiteY18" fmla="*/ 15069 h 3929843"/>
              <a:gd name="connsiteX19" fmla="*/ 3830373 w 11744899"/>
              <a:gd name="connsiteY19" fmla="*/ 15068 h 3929843"/>
              <a:gd name="connsiteX20" fmla="*/ 7731872 w 11744899"/>
              <a:gd name="connsiteY20" fmla="*/ 15069 h 3929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744899" h="3929843">
                <a:moveTo>
                  <a:pt x="5149675" y="3075556"/>
                </a:moveTo>
                <a:lnTo>
                  <a:pt x="6448945" y="3075556"/>
                </a:lnTo>
                <a:lnTo>
                  <a:pt x="6450884" y="3087740"/>
                </a:lnTo>
                <a:lnTo>
                  <a:pt x="5148311" y="3083804"/>
                </a:lnTo>
                <a:close/>
                <a:moveTo>
                  <a:pt x="7731872" y="0"/>
                </a:moveTo>
                <a:lnTo>
                  <a:pt x="11744899" y="0"/>
                </a:lnTo>
                <a:lnTo>
                  <a:pt x="11744899" y="3914776"/>
                </a:lnTo>
                <a:lnTo>
                  <a:pt x="7731873" y="3914775"/>
                </a:lnTo>
                <a:lnTo>
                  <a:pt x="7731872" y="3075556"/>
                </a:lnTo>
                <a:lnTo>
                  <a:pt x="6448945" y="3075556"/>
                </a:lnTo>
                <a:lnTo>
                  <a:pt x="6431007" y="2962865"/>
                </a:lnTo>
                <a:cubicBezTo>
                  <a:pt x="6357713" y="2681488"/>
                  <a:pt x="6102512" y="2476197"/>
                  <a:pt x="5801443" y="2475288"/>
                </a:cubicBezTo>
                <a:cubicBezTo>
                  <a:pt x="5500373" y="2474378"/>
                  <a:pt x="5243935" y="2678122"/>
                  <a:pt x="5168942" y="2959051"/>
                </a:cubicBezTo>
                <a:lnTo>
                  <a:pt x="5149675" y="3075556"/>
                </a:lnTo>
                <a:lnTo>
                  <a:pt x="3930756" y="3075556"/>
                </a:lnTo>
                <a:lnTo>
                  <a:pt x="3930755" y="3929843"/>
                </a:lnTo>
                <a:lnTo>
                  <a:pt x="1" y="3929843"/>
                </a:lnTo>
                <a:lnTo>
                  <a:pt x="0" y="15068"/>
                </a:lnTo>
                <a:lnTo>
                  <a:pt x="3830373" y="15069"/>
                </a:lnTo>
                <a:lnTo>
                  <a:pt x="3830373" y="15068"/>
                </a:lnTo>
                <a:lnTo>
                  <a:pt x="7731872" y="15069"/>
                </a:lnTo>
                <a:close/>
              </a:path>
            </a:pathLst>
          </a:custGeom>
        </p:spPr>
        <p:txBody>
          <a:bodyPr wrap="square">
            <a:noAutofit/>
          </a:bodyPr>
          <a:lstStyle/>
          <a:p>
            <a:r>
              <a:rPr lang="en-US"/>
              <a:t>Click icon to add picture</a:t>
            </a:r>
          </a:p>
        </p:txBody>
      </p:sp>
      <p:sp>
        <p:nvSpPr>
          <p:cNvPr id="4" name="Rectangle 3">
            <a:extLst>
              <a:ext uri="{FF2B5EF4-FFF2-40B4-BE49-F238E27FC236}">
                <a16:creationId xmlns:a16="http://schemas.microsoft.com/office/drawing/2014/main" id="{2D9097E9-A1CC-2882-18B2-64793E1D11B2}"/>
              </a:ext>
              <a:ext uri="{C183D7F6-B498-43B3-948B-1728B52AA6E4}">
                <adec:decorative xmlns:adec="http://schemas.microsoft.com/office/drawing/2017/decorative" val="1"/>
              </a:ext>
            </a:extLst>
          </p:cNvPr>
          <p:cNvSpPr/>
          <p:nvPr userDrawn="1"/>
        </p:nvSpPr>
        <p:spPr>
          <a:xfrm>
            <a:off x="0" y="4305081"/>
            <a:ext cx="12190701" cy="15385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err="1"/>
          </a:p>
        </p:txBody>
      </p:sp>
      <p:sp>
        <p:nvSpPr>
          <p:cNvPr id="9" name="Rectangle 8">
            <a:extLst>
              <a:ext uri="{FF2B5EF4-FFF2-40B4-BE49-F238E27FC236}">
                <a16:creationId xmlns:a16="http://schemas.microsoft.com/office/drawing/2014/main" id="{719BFC8B-6F61-7DD5-F3C5-D45D2D57AF05}"/>
              </a:ext>
              <a:ext uri="{C183D7F6-B498-43B3-948B-1728B52AA6E4}">
                <adec:decorative xmlns:adec="http://schemas.microsoft.com/office/drawing/2017/decorative" val="1"/>
              </a:ext>
            </a:extLst>
          </p:cNvPr>
          <p:cNvSpPr/>
          <p:nvPr userDrawn="1"/>
        </p:nvSpPr>
        <p:spPr>
          <a:xfrm>
            <a:off x="0" y="4204854"/>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err="1"/>
          </a:p>
        </p:txBody>
      </p:sp>
      <p:sp>
        <p:nvSpPr>
          <p:cNvPr id="45" name="Freeform: Shape 44">
            <a:extLst>
              <a:ext uri="{FF2B5EF4-FFF2-40B4-BE49-F238E27FC236}">
                <a16:creationId xmlns:a16="http://schemas.microsoft.com/office/drawing/2014/main" id="{C96B115E-94C4-CFA0-8EDB-7C122D06EBB8}"/>
              </a:ext>
              <a:ext uri="{C183D7F6-B498-43B3-948B-1728B52AA6E4}">
                <adec:decorative xmlns:adec="http://schemas.microsoft.com/office/drawing/2017/decorative" val="1"/>
              </a:ext>
            </a:extLst>
          </p:cNvPr>
          <p:cNvSpPr/>
          <p:nvPr userDrawn="1"/>
        </p:nvSpPr>
        <p:spPr>
          <a:xfrm>
            <a:off x="-8948" y="3258067"/>
            <a:ext cx="12199649" cy="3599932"/>
          </a:xfrm>
          <a:custGeom>
            <a:avLst/>
            <a:gdLst>
              <a:gd name="connsiteX0" fmla="*/ 4169604 w 12199649"/>
              <a:gd name="connsiteY0" fmla="*/ 0 h 3599932"/>
              <a:gd name="connsiteX1" fmla="*/ 7970720 w 12199649"/>
              <a:gd name="connsiteY1" fmla="*/ 0 h 3599932"/>
              <a:gd name="connsiteX2" fmla="*/ 7970720 w 12199649"/>
              <a:gd name="connsiteY2" fmla="*/ 1231382 h 3599932"/>
              <a:gd name="connsiteX3" fmla="*/ 12199649 w 12199649"/>
              <a:gd name="connsiteY3" fmla="*/ 1231382 h 3599932"/>
              <a:gd name="connsiteX4" fmla="*/ 12199649 w 12199649"/>
              <a:gd name="connsiteY4" fmla="*/ 3599932 h 3599932"/>
              <a:gd name="connsiteX5" fmla="*/ 0 w 12199649"/>
              <a:gd name="connsiteY5" fmla="*/ 3599932 h 3599932"/>
              <a:gd name="connsiteX6" fmla="*/ 0 w 12199649"/>
              <a:gd name="connsiteY6" fmla="*/ 1231382 h 3599932"/>
              <a:gd name="connsiteX7" fmla="*/ 4169604 w 12199649"/>
              <a:gd name="connsiteY7" fmla="*/ 1231382 h 3599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9649" h="3599932">
                <a:moveTo>
                  <a:pt x="4169604" y="0"/>
                </a:moveTo>
                <a:lnTo>
                  <a:pt x="7970720" y="0"/>
                </a:lnTo>
                <a:lnTo>
                  <a:pt x="7970720" y="1231382"/>
                </a:lnTo>
                <a:lnTo>
                  <a:pt x="12199649" y="1231382"/>
                </a:lnTo>
                <a:lnTo>
                  <a:pt x="12199649" y="3599932"/>
                </a:lnTo>
                <a:lnTo>
                  <a:pt x="0" y="3599932"/>
                </a:lnTo>
                <a:lnTo>
                  <a:pt x="0" y="1231382"/>
                </a:lnTo>
                <a:lnTo>
                  <a:pt x="4169604" y="123138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err="1"/>
          </a:p>
        </p:txBody>
      </p:sp>
      <p:sp>
        <p:nvSpPr>
          <p:cNvPr id="2" name="Title 1">
            <a:extLst>
              <a:ext uri="{FF2B5EF4-FFF2-40B4-BE49-F238E27FC236}">
                <a16:creationId xmlns:a16="http://schemas.microsoft.com/office/drawing/2014/main" id="{CB03EADC-FA06-4311-9C7E-8EE2BED88A60}"/>
              </a:ext>
            </a:extLst>
          </p:cNvPr>
          <p:cNvSpPr>
            <a:spLocks noGrp="1"/>
          </p:cNvSpPr>
          <p:nvPr userDrawn="1">
            <p:ph type="ctrTitle" hasCustomPrompt="1"/>
          </p:nvPr>
        </p:nvSpPr>
        <p:spPr>
          <a:xfrm>
            <a:off x="946484" y="4783023"/>
            <a:ext cx="10299032" cy="1703502"/>
          </a:xfrm>
          <a:prstGeom prst="rect">
            <a:avLst/>
          </a:prstGeom>
        </p:spPr>
        <p:txBody>
          <a:bodyPr anchor="ctr">
            <a:normAutofit/>
          </a:bodyPr>
          <a:lstStyle>
            <a:lvl1pPr algn="ctr">
              <a:lnSpc>
                <a:spcPct val="100000"/>
              </a:lnSpc>
              <a:defRPr sz="5000" b="1" kern="0" baseline="0">
                <a:solidFill>
                  <a:schemeClr val="bg1"/>
                </a:solidFill>
                <a:latin typeface="Noto Sans SemiBold" panose="020B0502040504020204" pitchFamily="34" charset="0"/>
                <a:ea typeface="Noto Sans SemiBold" panose="020B0502040504020204" pitchFamily="34" charset="0"/>
                <a:cs typeface="Noto Sans SemiBold" panose="020B0502040504020204" pitchFamily="34" charset="0"/>
              </a:defRPr>
            </a:lvl1pPr>
          </a:lstStyle>
          <a:p>
            <a:r>
              <a:rPr lang="en-US"/>
              <a:t>Insert title 3</a:t>
            </a:r>
          </a:p>
        </p:txBody>
      </p:sp>
      <p:sp>
        <p:nvSpPr>
          <p:cNvPr id="15" name="Text Placeholder 14">
            <a:extLst>
              <a:ext uri="{FF2B5EF4-FFF2-40B4-BE49-F238E27FC236}">
                <a16:creationId xmlns:a16="http://schemas.microsoft.com/office/drawing/2014/main" id="{36FD5649-EFD0-4143-B2F7-F53BD0B94110}"/>
              </a:ext>
              <a:ext uri="{C183D7F6-B498-43B3-948B-1728B52AA6E4}">
                <adec:decorative xmlns:adec="http://schemas.microsoft.com/office/drawing/2017/decorative" val="0"/>
              </a:ext>
            </a:extLst>
          </p:cNvPr>
          <p:cNvSpPr>
            <a:spLocks noGrp="1"/>
          </p:cNvSpPr>
          <p:nvPr>
            <p:ph type="body" sz="quarter" idx="13" hasCustomPrompt="1"/>
          </p:nvPr>
        </p:nvSpPr>
        <p:spPr>
          <a:xfrm>
            <a:off x="141277" y="3863893"/>
            <a:ext cx="3026779" cy="351403"/>
          </a:xfrm>
        </p:spPr>
        <p:txBody>
          <a:bodyPr anchor="ctr">
            <a:noAutofit/>
          </a:bodyPr>
          <a:lstStyle>
            <a:lvl1pPr marL="0" indent="0" algn="l">
              <a:lnSpc>
                <a:spcPct val="100000"/>
              </a:lnSpc>
              <a:spcBef>
                <a:spcPts val="0"/>
              </a:spcBef>
              <a:buNone/>
              <a:defRPr sz="1800" b="1">
                <a:solidFill>
                  <a:schemeClr val="tx1"/>
                </a:solidFill>
                <a:latin typeface="Noto Sans SemiBold" panose="020B0502040504020204" pitchFamily="34" charset="0"/>
                <a:ea typeface="Noto Sans SemiBold" panose="020B0502040504020204" pitchFamily="34" charset="0"/>
                <a:cs typeface="Noto Sans SemiBold" panose="020B0502040504020204" pitchFamily="34" charset="0"/>
              </a:defRPr>
            </a:lvl1pPr>
          </a:lstStyle>
          <a:p>
            <a:pPr lvl="0"/>
            <a:r>
              <a:rPr lang="en-US"/>
              <a:t>Insert date</a:t>
            </a:r>
          </a:p>
        </p:txBody>
      </p:sp>
      <p:pic>
        <p:nvPicPr>
          <p:cNvPr id="5" name="Picture 4" descr="Oregon Department of Human Services Logo">
            <a:extLst>
              <a:ext uri="{FF2B5EF4-FFF2-40B4-BE49-F238E27FC236}">
                <a16:creationId xmlns:a16="http://schemas.microsoft.com/office/drawing/2014/main" id="{BD50D7FA-C481-C19B-28C1-D30DB05F520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82196" y="2673085"/>
            <a:ext cx="2895277" cy="2004719"/>
          </a:xfrm>
          <a:prstGeom prst="rect">
            <a:avLst/>
          </a:prstGeom>
        </p:spPr>
      </p:pic>
    </p:spTree>
    <p:extLst>
      <p:ext uri="{BB962C8B-B14F-4D97-AF65-F5344CB8AC3E}">
        <p14:creationId xmlns:p14="http://schemas.microsoft.com/office/powerpoint/2010/main" val="13011339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Transition Slide">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C9F9B3C-6477-676C-0FAB-7E4939B4DCAF}"/>
              </a:ext>
            </a:extLst>
          </p:cNvPr>
          <p:cNvSpPr>
            <a:spLocks noGrp="1"/>
          </p:cNvSpPr>
          <p:nvPr>
            <p:ph type="title"/>
          </p:nvPr>
        </p:nvSpPr>
        <p:spPr/>
        <p:txBody>
          <a:bodyPr/>
          <a:lstStyle/>
          <a:p>
            <a:r>
              <a:rPr lang="en-US"/>
              <a:t>Click to edit Master title style</a:t>
            </a:r>
          </a:p>
        </p:txBody>
      </p:sp>
      <p:sp>
        <p:nvSpPr>
          <p:cNvPr id="3" name="Subtitle 2">
            <a:extLst>
              <a:ext uri="{FF2B5EF4-FFF2-40B4-BE49-F238E27FC236}">
                <a16:creationId xmlns:a16="http://schemas.microsoft.com/office/drawing/2014/main" id="{04F7C1C7-AA35-46F5-ADCA-255FC3BBB6E1}"/>
              </a:ext>
            </a:extLst>
          </p:cNvPr>
          <p:cNvSpPr>
            <a:spLocks noGrp="1"/>
          </p:cNvSpPr>
          <p:nvPr userDrawn="1">
            <p:ph type="subTitle" idx="1" hasCustomPrompt="1"/>
          </p:nvPr>
        </p:nvSpPr>
        <p:spPr>
          <a:xfrm>
            <a:off x="1555749" y="3354071"/>
            <a:ext cx="9080500" cy="1517032"/>
          </a:xfrm>
        </p:spPr>
        <p:txBody>
          <a:bodyPr>
            <a:normAutofit/>
          </a:bodyPr>
          <a:lstStyle>
            <a:lvl1pPr marL="0" indent="0" algn="ctr">
              <a:lnSpc>
                <a:spcPct val="100000"/>
              </a:lnSpc>
              <a:buNone/>
              <a:defRPr sz="3200" b="1" baseline="0">
                <a:solidFill>
                  <a:schemeClr val="tx1"/>
                </a:solidFill>
                <a:latin typeface="Noto Sans Bold" panose="020B0502040504020204" pitchFamily="34" charset="0"/>
                <a:ea typeface="Noto Sans Bold" panose="020B0502040504020204" pitchFamily="34" charset="0"/>
                <a:cs typeface="Noto Sans Bold"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a:t>
            </a:r>
          </a:p>
        </p:txBody>
      </p:sp>
      <p:sp>
        <p:nvSpPr>
          <p:cNvPr id="7" name="Slide Number Placeholder 6">
            <a:extLst>
              <a:ext uri="{FF2B5EF4-FFF2-40B4-BE49-F238E27FC236}">
                <a16:creationId xmlns:a16="http://schemas.microsoft.com/office/drawing/2014/main" id="{AED25A9A-A0A3-4F04-89D2-B164D5626F96}"/>
              </a:ext>
            </a:extLst>
          </p:cNvPr>
          <p:cNvSpPr>
            <a:spLocks noGrp="1"/>
          </p:cNvSpPr>
          <p:nvPr>
            <p:ph type="sldNum" sz="quarter" idx="10"/>
          </p:nvPr>
        </p:nvSpPr>
        <p:spPr/>
        <p:txBody>
          <a:bodyPr/>
          <a:lstStyle>
            <a:lvl1pPr>
              <a:defRPr>
                <a:latin typeface="Noto Sans" panose="020B0502040504020204" pitchFamily="34" charset="0"/>
                <a:ea typeface="Noto Sans" panose="020B0502040504020204" pitchFamily="34" charset="0"/>
                <a:cs typeface="Noto Sans" panose="020B0502040504020204" pitchFamily="34" charset="0"/>
              </a:defRPr>
            </a:lvl1pPr>
          </a:lstStyle>
          <a:p>
            <a:fld id="{58339581-759F-43B7-B47D-47F906F0E294}" type="slidenum">
              <a:rPr lang="en-US" smtClean="0"/>
              <a:pPr/>
              <a:t>‹#›</a:t>
            </a:fld>
            <a:endParaRPr lang="en-US"/>
          </a:p>
        </p:txBody>
      </p:sp>
      <p:pic>
        <p:nvPicPr>
          <p:cNvPr id="5" name="Picture 4" descr="Oregon Department of Human Services Logo">
            <a:extLst>
              <a:ext uri="{FF2B5EF4-FFF2-40B4-BE49-F238E27FC236}">
                <a16:creationId xmlns:a16="http://schemas.microsoft.com/office/drawing/2014/main" id="{4BBACD2D-4E24-9024-6790-60C41199DA9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13984" y="5611203"/>
            <a:ext cx="4764030" cy="859528"/>
          </a:xfrm>
          <a:prstGeom prst="rect">
            <a:avLst/>
          </a:prstGeom>
        </p:spPr>
      </p:pic>
      <p:sp>
        <p:nvSpPr>
          <p:cNvPr id="8" name="Rectangle 7">
            <a:extLst>
              <a:ext uri="{FF2B5EF4-FFF2-40B4-BE49-F238E27FC236}">
                <a16:creationId xmlns:a16="http://schemas.microsoft.com/office/drawing/2014/main" id="{3E0F399C-B938-E6A9-E6A7-2092D5D3A3A7}"/>
              </a:ext>
              <a:ext uri="{C183D7F6-B498-43B3-948B-1728B52AA6E4}">
                <adec:decorative xmlns:adec="http://schemas.microsoft.com/office/drawing/2017/decorative" val="1"/>
              </a:ext>
            </a:extLst>
          </p:cNvPr>
          <p:cNvSpPr/>
          <p:nvPr userDrawn="1"/>
        </p:nvSpPr>
        <p:spPr bwMode="auto">
          <a:xfrm>
            <a:off x="1555749" y="3112770"/>
            <a:ext cx="9080500" cy="4952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spTree>
    <p:extLst>
      <p:ext uri="{BB962C8B-B14F-4D97-AF65-F5344CB8AC3E}">
        <p14:creationId xmlns:p14="http://schemas.microsoft.com/office/powerpoint/2010/main" val="16411330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Transition slide with side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3EADC-FA06-4311-9C7E-8EE2BED88A60}"/>
              </a:ext>
            </a:extLst>
          </p:cNvPr>
          <p:cNvSpPr>
            <a:spLocks noGrp="1"/>
          </p:cNvSpPr>
          <p:nvPr>
            <p:ph type="ctrTitle" hasCustomPrompt="1"/>
          </p:nvPr>
        </p:nvSpPr>
        <p:spPr>
          <a:xfrm>
            <a:off x="5327374" y="787855"/>
            <a:ext cx="6224092" cy="2223316"/>
          </a:xfrm>
          <a:prstGeom prst="rect">
            <a:avLst/>
          </a:prstGeom>
        </p:spPr>
        <p:txBody>
          <a:bodyPr anchor="b">
            <a:normAutofit/>
          </a:bodyPr>
          <a:lstStyle>
            <a:lvl1pPr algn="ctr">
              <a:lnSpc>
                <a:spcPct val="130000"/>
              </a:lnSpc>
              <a:defRPr sz="4700" b="1" baseline="0">
                <a:solidFill>
                  <a:schemeClr val="tx1"/>
                </a:solidFill>
                <a:latin typeface="Aptos Display" panose="020B0004020202020204" pitchFamily="34" charset="0"/>
                <a:cs typeface="Arial" panose="020B0604020202020204" pitchFamily="34" charset="0"/>
              </a:defRPr>
            </a:lvl1pPr>
          </a:lstStyle>
          <a:p>
            <a:r>
              <a:rPr lang="en-US"/>
              <a:t>Section/Transition slide with side photo</a:t>
            </a:r>
          </a:p>
        </p:txBody>
      </p:sp>
      <p:sp>
        <p:nvSpPr>
          <p:cNvPr id="3" name="Subtitle 2">
            <a:extLst>
              <a:ext uri="{FF2B5EF4-FFF2-40B4-BE49-F238E27FC236}">
                <a16:creationId xmlns:a16="http://schemas.microsoft.com/office/drawing/2014/main" id="{04F7C1C7-AA35-46F5-ADCA-255FC3BBB6E1}"/>
              </a:ext>
            </a:extLst>
          </p:cNvPr>
          <p:cNvSpPr>
            <a:spLocks noGrp="1"/>
          </p:cNvSpPr>
          <p:nvPr userDrawn="1">
            <p:ph type="subTitle" idx="1" hasCustomPrompt="1"/>
          </p:nvPr>
        </p:nvSpPr>
        <p:spPr>
          <a:xfrm>
            <a:off x="5327373" y="3354071"/>
            <a:ext cx="6224091" cy="1517032"/>
          </a:xfrm>
        </p:spPr>
        <p:txBody>
          <a:bodyPr>
            <a:normAutofit/>
          </a:bodyPr>
          <a:lstStyle>
            <a:lvl1pPr marL="0" indent="0" algn="ctr">
              <a:buNone/>
              <a:defRPr sz="2900" b="1">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a:t>
            </a:r>
          </a:p>
        </p:txBody>
      </p:sp>
      <p:sp>
        <p:nvSpPr>
          <p:cNvPr id="5" name="Picture Placeholder 4" descr="Add image description">
            <a:extLst>
              <a:ext uri="{FF2B5EF4-FFF2-40B4-BE49-F238E27FC236}">
                <a16:creationId xmlns:a16="http://schemas.microsoft.com/office/drawing/2014/main" id="{D45AF0B1-8437-4B17-9A62-24F625D6F313}"/>
              </a:ext>
            </a:extLst>
          </p:cNvPr>
          <p:cNvSpPr>
            <a:spLocks noGrp="1"/>
          </p:cNvSpPr>
          <p:nvPr>
            <p:ph type="pic" sz="quarter" idx="13"/>
          </p:nvPr>
        </p:nvSpPr>
        <p:spPr>
          <a:xfrm>
            <a:off x="0" y="0"/>
            <a:ext cx="4654296" cy="6858000"/>
          </a:xfrm>
        </p:spPr>
        <p:txBody>
          <a:bodyPr/>
          <a:lstStyle/>
          <a:p>
            <a:r>
              <a:rPr lang="en-US"/>
              <a:t>Click icon to add picture</a:t>
            </a:r>
          </a:p>
        </p:txBody>
      </p:sp>
      <p:sp>
        <p:nvSpPr>
          <p:cNvPr id="6" name="Slide Number Placeholder 5">
            <a:extLst>
              <a:ext uri="{FF2B5EF4-FFF2-40B4-BE49-F238E27FC236}">
                <a16:creationId xmlns:a16="http://schemas.microsoft.com/office/drawing/2014/main" id="{F29A7FD0-AD68-DF74-996D-984D1928AF5A}"/>
              </a:ext>
            </a:extLst>
          </p:cNvPr>
          <p:cNvSpPr>
            <a:spLocks noGrp="1"/>
          </p:cNvSpPr>
          <p:nvPr>
            <p:ph type="sldNum" sz="quarter" idx="14"/>
          </p:nvPr>
        </p:nvSpPr>
        <p:spPr/>
        <p:txBody>
          <a:bodyPr/>
          <a:lstStyle/>
          <a:p>
            <a:fld id="{58339581-759F-43B7-B47D-47F906F0E294}" type="slidenum">
              <a:rPr lang="en-US" smtClean="0"/>
              <a:pPr/>
              <a:t>‹#›</a:t>
            </a:fld>
            <a:endParaRPr lang="en-US"/>
          </a:p>
        </p:txBody>
      </p:sp>
      <p:sp>
        <p:nvSpPr>
          <p:cNvPr id="4" name="Rectangle 3">
            <a:extLst>
              <a:ext uri="{FF2B5EF4-FFF2-40B4-BE49-F238E27FC236}">
                <a16:creationId xmlns:a16="http://schemas.microsoft.com/office/drawing/2014/main" id="{8FB529C4-9426-6675-120F-3E756A161647}"/>
              </a:ext>
              <a:ext uri="{C183D7F6-B498-43B3-948B-1728B52AA6E4}">
                <adec:decorative xmlns:adec="http://schemas.microsoft.com/office/drawing/2017/decorative" val="1"/>
              </a:ext>
            </a:extLst>
          </p:cNvPr>
          <p:cNvSpPr/>
          <p:nvPr userDrawn="1"/>
        </p:nvSpPr>
        <p:spPr bwMode="auto">
          <a:xfrm>
            <a:off x="5327373" y="3164916"/>
            <a:ext cx="6224091" cy="45719"/>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pic>
        <p:nvPicPr>
          <p:cNvPr id="10" name="Picture 9" descr="Oregon Department of Human Services Logo">
            <a:extLst>
              <a:ext uri="{FF2B5EF4-FFF2-40B4-BE49-F238E27FC236}">
                <a16:creationId xmlns:a16="http://schemas.microsoft.com/office/drawing/2014/main" id="{F9B63A8E-3ADA-3910-4FF3-880C3D3507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7403" y="5462539"/>
            <a:ext cx="4764030" cy="859528"/>
          </a:xfrm>
          <a:prstGeom prst="rect">
            <a:avLst/>
          </a:prstGeom>
        </p:spPr>
      </p:pic>
    </p:spTree>
    <p:extLst>
      <p:ext uri="{BB962C8B-B14F-4D97-AF65-F5344CB8AC3E}">
        <p14:creationId xmlns:p14="http://schemas.microsoft.com/office/powerpoint/2010/main" val="17862179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Transition Slide">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C9F9B3C-6477-676C-0FAB-7E4939B4DCAF}"/>
              </a:ext>
            </a:extLst>
          </p:cNvPr>
          <p:cNvSpPr>
            <a:spLocks noGrp="1"/>
          </p:cNvSpPr>
          <p:nvPr>
            <p:ph type="title"/>
          </p:nvPr>
        </p:nvSpPr>
        <p:spPr/>
        <p:txBody>
          <a:bodyPr/>
          <a:lstStyle/>
          <a:p>
            <a:r>
              <a:rPr lang="en-US"/>
              <a:t>Click to edit Master title style</a:t>
            </a:r>
          </a:p>
        </p:txBody>
      </p:sp>
      <p:sp>
        <p:nvSpPr>
          <p:cNvPr id="3" name="Subtitle 2">
            <a:extLst>
              <a:ext uri="{FF2B5EF4-FFF2-40B4-BE49-F238E27FC236}">
                <a16:creationId xmlns:a16="http://schemas.microsoft.com/office/drawing/2014/main" id="{04F7C1C7-AA35-46F5-ADCA-255FC3BBB6E1}"/>
              </a:ext>
            </a:extLst>
          </p:cNvPr>
          <p:cNvSpPr>
            <a:spLocks noGrp="1"/>
          </p:cNvSpPr>
          <p:nvPr userDrawn="1">
            <p:ph type="subTitle" idx="1" hasCustomPrompt="1"/>
          </p:nvPr>
        </p:nvSpPr>
        <p:spPr>
          <a:xfrm>
            <a:off x="1555749" y="3354071"/>
            <a:ext cx="9080500" cy="1517032"/>
          </a:xfrm>
        </p:spPr>
        <p:txBody>
          <a:bodyPr>
            <a:normAutofit/>
          </a:bodyPr>
          <a:lstStyle>
            <a:lvl1pPr marL="0" indent="0" algn="ctr">
              <a:lnSpc>
                <a:spcPct val="100000"/>
              </a:lnSpc>
              <a:buNone/>
              <a:defRPr sz="3200" b="1" baseline="0">
                <a:solidFill>
                  <a:schemeClr val="tx1"/>
                </a:solidFill>
                <a:latin typeface="Noto Sans Bold" panose="020B0502040504020204" pitchFamily="34" charset="0"/>
                <a:ea typeface="Noto Sans Bold" panose="020B0502040504020204" pitchFamily="34" charset="0"/>
                <a:cs typeface="Noto Sans Bold"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a:t>
            </a:r>
          </a:p>
        </p:txBody>
      </p:sp>
      <p:sp>
        <p:nvSpPr>
          <p:cNvPr id="7" name="Slide Number Placeholder 6">
            <a:extLst>
              <a:ext uri="{FF2B5EF4-FFF2-40B4-BE49-F238E27FC236}">
                <a16:creationId xmlns:a16="http://schemas.microsoft.com/office/drawing/2014/main" id="{AED25A9A-A0A3-4F04-89D2-B164D5626F96}"/>
              </a:ext>
            </a:extLst>
          </p:cNvPr>
          <p:cNvSpPr>
            <a:spLocks noGrp="1"/>
          </p:cNvSpPr>
          <p:nvPr>
            <p:ph type="sldNum" sz="quarter" idx="10"/>
          </p:nvPr>
        </p:nvSpPr>
        <p:spPr/>
        <p:txBody>
          <a:bodyPr/>
          <a:lstStyle>
            <a:lvl1pPr>
              <a:defRPr>
                <a:latin typeface="Noto Sans" panose="020B0502040504020204" pitchFamily="34" charset="0"/>
                <a:ea typeface="Noto Sans" panose="020B0502040504020204" pitchFamily="34" charset="0"/>
                <a:cs typeface="Noto Sans" panose="020B0502040504020204" pitchFamily="34" charset="0"/>
              </a:defRPr>
            </a:lvl1pPr>
          </a:lstStyle>
          <a:p>
            <a:fld id="{58339581-759F-43B7-B47D-47F906F0E294}" type="slidenum">
              <a:rPr lang="en-US" smtClean="0"/>
              <a:pPr/>
              <a:t>‹#›</a:t>
            </a:fld>
            <a:endParaRPr lang="en-US"/>
          </a:p>
        </p:txBody>
      </p:sp>
      <p:pic>
        <p:nvPicPr>
          <p:cNvPr id="5" name="Picture 4" descr="Oregon Department of Human Services Logo">
            <a:extLst>
              <a:ext uri="{FF2B5EF4-FFF2-40B4-BE49-F238E27FC236}">
                <a16:creationId xmlns:a16="http://schemas.microsoft.com/office/drawing/2014/main" id="{4BBACD2D-4E24-9024-6790-60C41199DA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13984" y="5611203"/>
            <a:ext cx="4764030" cy="859528"/>
          </a:xfrm>
          <a:prstGeom prst="rect">
            <a:avLst/>
          </a:prstGeom>
        </p:spPr>
      </p:pic>
      <p:sp>
        <p:nvSpPr>
          <p:cNvPr id="8" name="Rectangle 7">
            <a:extLst>
              <a:ext uri="{FF2B5EF4-FFF2-40B4-BE49-F238E27FC236}">
                <a16:creationId xmlns:a16="http://schemas.microsoft.com/office/drawing/2014/main" id="{3E0F399C-B938-E6A9-E6A7-2092D5D3A3A7}"/>
              </a:ext>
              <a:ext uri="{C183D7F6-B498-43B3-948B-1728B52AA6E4}">
                <adec:decorative xmlns:adec="http://schemas.microsoft.com/office/drawing/2017/decorative" val="1"/>
              </a:ext>
            </a:extLst>
          </p:cNvPr>
          <p:cNvSpPr/>
          <p:nvPr userDrawn="1"/>
        </p:nvSpPr>
        <p:spPr bwMode="auto">
          <a:xfrm>
            <a:off x="1555749" y="3112770"/>
            <a:ext cx="9080500" cy="4952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spTree>
    <p:extLst>
      <p:ext uri="{BB962C8B-B14F-4D97-AF65-F5344CB8AC3E}">
        <p14:creationId xmlns:p14="http://schemas.microsoft.com/office/powerpoint/2010/main" val="16411330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Transition slide with side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3EADC-FA06-4311-9C7E-8EE2BED88A60}"/>
              </a:ext>
            </a:extLst>
          </p:cNvPr>
          <p:cNvSpPr>
            <a:spLocks noGrp="1"/>
          </p:cNvSpPr>
          <p:nvPr>
            <p:ph type="ctrTitle" hasCustomPrompt="1"/>
          </p:nvPr>
        </p:nvSpPr>
        <p:spPr>
          <a:xfrm>
            <a:off x="5327374" y="787855"/>
            <a:ext cx="6224092" cy="2223316"/>
          </a:xfrm>
          <a:prstGeom prst="rect">
            <a:avLst/>
          </a:prstGeom>
        </p:spPr>
        <p:txBody>
          <a:bodyPr anchor="b">
            <a:normAutofit/>
          </a:bodyPr>
          <a:lstStyle>
            <a:lvl1pPr algn="ctr">
              <a:lnSpc>
                <a:spcPct val="130000"/>
              </a:lnSpc>
              <a:defRPr sz="4700" b="1" baseline="0">
                <a:solidFill>
                  <a:schemeClr val="tx1"/>
                </a:solidFill>
                <a:latin typeface="Aptos Display" panose="020B0004020202020204" pitchFamily="34" charset="0"/>
                <a:cs typeface="Arial" panose="020B0604020202020204" pitchFamily="34" charset="0"/>
              </a:defRPr>
            </a:lvl1pPr>
          </a:lstStyle>
          <a:p>
            <a:r>
              <a:rPr lang="en-US"/>
              <a:t>Section/Transition slide with side photo</a:t>
            </a:r>
          </a:p>
        </p:txBody>
      </p:sp>
      <p:sp>
        <p:nvSpPr>
          <p:cNvPr id="3" name="Subtitle 2">
            <a:extLst>
              <a:ext uri="{FF2B5EF4-FFF2-40B4-BE49-F238E27FC236}">
                <a16:creationId xmlns:a16="http://schemas.microsoft.com/office/drawing/2014/main" id="{04F7C1C7-AA35-46F5-ADCA-255FC3BBB6E1}"/>
              </a:ext>
            </a:extLst>
          </p:cNvPr>
          <p:cNvSpPr>
            <a:spLocks noGrp="1"/>
          </p:cNvSpPr>
          <p:nvPr userDrawn="1">
            <p:ph type="subTitle" idx="1" hasCustomPrompt="1"/>
          </p:nvPr>
        </p:nvSpPr>
        <p:spPr>
          <a:xfrm>
            <a:off x="5327373" y="3354071"/>
            <a:ext cx="6224091" cy="1517032"/>
          </a:xfrm>
        </p:spPr>
        <p:txBody>
          <a:bodyPr>
            <a:normAutofit/>
          </a:bodyPr>
          <a:lstStyle>
            <a:lvl1pPr marL="0" indent="0" algn="ctr">
              <a:buNone/>
              <a:defRPr sz="2900" b="1">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a:t>
            </a:r>
          </a:p>
        </p:txBody>
      </p:sp>
      <p:sp>
        <p:nvSpPr>
          <p:cNvPr id="5" name="Picture Placeholder 4" descr="Add image description">
            <a:extLst>
              <a:ext uri="{FF2B5EF4-FFF2-40B4-BE49-F238E27FC236}">
                <a16:creationId xmlns:a16="http://schemas.microsoft.com/office/drawing/2014/main" id="{D45AF0B1-8437-4B17-9A62-24F625D6F313}"/>
              </a:ext>
            </a:extLst>
          </p:cNvPr>
          <p:cNvSpPr>
            <a:spLocks noGrp="1"/>
          </p:cNvSpPr>
          <p:nvPr>
            <p:ph type="pic" sz="quarter" idx="13"/>
          </p:nvPr>
        </p:nvSpPr>
        <p:spPr>
          <a:xfrm>
            <a:off x="0" y="0"/>
            <a:ext cx="4654296" cy="6858000"/>
          </a:xfrm>
        </p:spPr>
        <p:txBody>
          <a:bodyPr/>
          <a:lstStyle/>
          <a:p>
            <a:r>
              <a:rPr lang="en-US"/>
              <a:t>Click icon to add picture</a:t>
            </a:r>
          </a:p>
        </p:txBody>
      </p:sp>
      <p:sp>
        <p:nvSpPr>
          <p:cNvPr id="6" name="Slide Number Placeholder 5">
            <a:extLst>
              <a:ext uri="{FF2B5EF4-FFF2-40B4-BE49-F238E27FC236}">
                <a16:creationId xmlns:a16="http://schemas.microsoft.com/office/drawing/2014/main" id="{F29A7FD0-AD68-DF74-996D-984D1928AF5A}"/>
              </a:ext>
            </a:extLst>
          </p:cNvPr>
          <p:cNvSpPr>
            <a:spLocks noGrp="1"/>
          </p:cNvSpPr>
          <p:nvPr>
            <p:ph type="sldNum" sz="quarter" idx="14"/>
          </p:nvPr>
        </p:nvSpPr>
        <p:spPr/>
        <p:txBody>
          <a:bodyPr/>
          <a:lstStyle/>
          <a:p>
            <a:fld id="{58339581-759F-43B7-B47D-47F906F0E294}" type="slidenum">
              <a:rPr lang="en-US" smtClean="0"/>
              <a:pPr/>
              <a:t>‹#›</a:t>
            </a:fld>
            <a:endParaRPr lang="en-US"/>
          </a:p>
        </p:txBody>
      </p:sp>
      <p:sp>
        <p:nvSpPr>
          <p:cNvPr id="4" name="Rectangle 3">
            <a:extLst>
              <a:ext uri="{FF2B5EF4-FFF2-40B4-BE49-F238E27FC236}">
                <a16:creationId xmlns:a16="http://schemas.microsoft.com/office/drawing/2014/main" id="{8FB529C4-9426-6675-120F-3E756A161647}"/>
              </a:ext>
              <a:ext uri="{C183D7F6-B498-43B3-948B-1728B52AA6E4}">
                <adec:decorative xmlns:adec="http://schemas.microsoft.com/office/drawing/2017/decorative" val="1"/>
              </a:ext>
            </a:extLst>
          </p:cNvPr>
          <p:cNvSpPr/>
          <p:nvPr userDrawn="1"/>
        </p:nvSpPr>
        <p:spPr bwMode="auto">
          <a:xfrm>
            <a:off x="5327373" y="3164916"/>
            <a:ext cx="6224091" cy="45719"/>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pic>
        <p:nvPicPr>
          <p:cNvPr id="10" name="Picture 9" descr="Oregon Department of Human Services Logo">
            <a:extLst>
              <a:ext uri="{FF2B5EF4-FFF2-40B4-BE49-F238E27FC236}">
                <a16:creationId xmlns:a16="http://schemas.microsoft.com/office/drawing/2014/main" id="{F9B63A8E-3ADA-3910-4FF3-880C3D3507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7403" y="5462539"/>
            <a:ext cx="4764030" cy="859528"/>
          </a:xfrm>
          <a:prstGeom prst="rect">
            <a:avLst/>
          </a:prstGeom>
        </p:spPr>
      </p:pic>
    </p:spTree>
    <p:extLst>
      <p:ext uri="{BB962C8B-B14F-4D97-AF65-F5344CB8AC3E}">
        <p14:creationId xmlns:p14="http://schemas.microsoft.com/office/powerpoint/2010/main" val="17862179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8A5499-3C11-4CAB-AC37-D0030E7524F8}"/>
              </a:ext>
            </a:extLst>
          </p:cNvPr>
          <p:cNvSpPr>
            <a:spLocks noGrp="1"/>
          </p:cNvSpPr>
          <p:nvPr>
            <p:ph type="title"/>
          </p:nvPr>
        </p:nvSpPr>
        <p:spPr>
          <a:xfrm>
            <a:off x="635001" y="354852"/>
            <a:ext cx="10922000" cy="825500"/>
          </a:xfrm>
          <a:prstGeom prst="rect">
            <a:avLst/>
          </a:prstGeom>
        </p:spPr>
        <p:txBody>
          <a:bodyPr vert="horz" lIns="91440" tIns="45720" rIns="91440" bIns="45720" rtlCol="0" anchor="b">
            <a:noAutofit/>
          </a:bodyPr>
          <a:lstStyle/>
          <a:p>
            <a:r>
              <a:rPr lang="en-US"/>
              <a:t>Click to edit Master title style</a:t>
            </a:r>
          </a:p>
        </p:txBody>
      </p:sp>
      <p:sp>
        <p:nvSpPr>
          <p:cNvPr id="3" name="Text Placeholder 2">
            <a:extLst>
              <a:ext uri="{FF2B5EF4-FFF2-40B4-BE49-F238E27FC236}">
                <a16:creationId xmlns:a16="http://schemas.microsoft.com/office/drawing/2014/main" id="{DEF11A70-DB22-46CA-9CE1-A355569781F6}"/>
              </a:ext>
            </a:extLst>
          </p:cNvPr>
          <p:cNvSpPr>
            <a:spLocks noGrp="1"/>
          </p:cNvSpPr>
          <p:nvPr>
            <p:ph type="body" idx="1"/>
          </p:nvPr>
        </p:nvSpPr>
        <p:spPr>
          <a:xfrm>
            <a:off x="635000" y="1386092"/>
            <a:ext cx="10922000" cy="46355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33289738-711B-0810-8BEC-C29CC11AA06B}"/>
              </a:ext>
            </a:extLst>
          </p:cNvPr>
          <p:cNvSpPr>
            <a:spLocks noGrp="1"/>
          </p:cNvSpPr>
          <p:nvPr>
            <p:ph type="sldNum" sz="quarter" idx="4"/>
          </p:nvPr>
        </p:nvSpPr>
        <p:spPr>
          <a:xfrm>
            <a:off x="9589807" y="6470731"/>
            <a:ext cx="2272706" cy="184259"/>
          </a:xfrm>
          <a:prstGeom prst="rect">
            <a:avLst/>
          </a:prstGeom>
        </p:spPr>
        <p:txBody>
          <a:bodyPr anchor="ctr"/>
          <a:lstStyle>
            <a:lvl1pPr algn="r">
              <a:defRPr sz="140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fld id="{58339581-759F-43B7-B47D-47F906F0E294}" type="slidenum">
              <a:rPr lang="en-US" smtClean="0"/>
              <a:pPr/>
              <a:t>‹#›</a:t>
            </a:fld>
            <a:endParaRPr lang="en-US"/>
          </a:p>
        </p:txBody>
      </p:sp>
      <p:sp>
        <p:nvSpPr>
          <p:cNvPr id="4" name="Rectangle 3">
            <a:extLst>
              <a:ext uri="{FF2B5EF4-FFF2-40B4-BE49-F238E27FC236}">
                <a16:creationId xmlns:a16="http://schemas.microsoft.com/office/drawing/2014/main" id="{A5DE78A4-591B-998E-7233-199DC360C07A}"/>
              </a:ext>
              <a:ext uri="{C183D7F6-B498-43B3-948B-1728B52AA6E4}">
                <adec:decorative xmlns:adec="http://schemas.microsoft.com/office/drawing/2017/decorative" val="1"/>
              </a:ext>
            </a:extLst>
          </p:cNvPr>
          <p:cNvSpPr/>
          <p:nvPr userDrawn="1"/>
        </p:nvSpPr>
        <p:spPr bwMode="auto">
          <a:xfrm>
            <a:off x="635000" y="1259959"/>
            <a:ext cx="10922000" cy="70162"/>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spTree>
    <p:extLst>
      <p:ext uri="{BB962C8B-B14F-4D97-AF65-F5344CB8AC3E}">
        <p14:creationId xmlns:p14="http://schemas.microsoft.com/office/powerpoint/2010/main" val="965960345"/>
      </p:ext>
    </p:extLst>
  </p:cSld>
  <p:clrMap bg1="lt1" tx1="dk1" bg2="lt2" tx2="dk2" accent1="accent1" accent2="accent2" accent3="accent3" accent4="accent4" accent5="accent5" accent6="accent6" hlink="hlink" folHlink="folHlink"/>
  <p:sldLayoutIdLst>
    <p:sldLayoutId id="2147483896" r:id="rId1"/>
    <p:sldLayoutId id="2147483935" r:id="rId2"/>
    <p:sldLayoutId id="2147483853" r:id="rId3"/>
    <p:sldLayoutId id="2147483854" r:id="rId4"/>
    <p:sldLayoutId id="2147483852" r:id="rId5"/>
    <p:sldLayoutId id="2147483897" r:id="rId6"/>
    <p:sldLayoutId id="2147483898" r:id="rId7"/>
    <p:sldLayoutId id="2147483936" r:id="rId8"/>
    <p:sldLayoutId id="2147483937" r:id="rId9"/>
    <p:sldLayoutId id="2147483659" r:id="rId10"/>
    <p:sldLayoutId id="2147483666" r:id="rId11"/>
    <p:sldLayoutId id="2147483650" r:id="rId12"/>
    <p:sldLayoutId id="2147483656" r:id="rId13"/>
    <p:sldLayoutId id="2147483669" r:id="rId14"/>
    <p:sldLayoutId id="2147483653" r:id="rId15"/>
    <p:sldLayoutId id="2147483673" r:id="rId16"/>
    <p:sldLayoutId id="2147483667" r:id="rId17"/>
    <p:sldLayoutId id="2147483662" r:id="rId18"/>
    <p:sldLayoutId id="2147483675" r:id="rId19"/>
    <p:sldLayoutId id="2147483851" r:id="rId20"/>
    <p:sldLayoutId id="2147483892" r:id="rId21"/>
    <p:sldLayoutId id="2147483894" r:id="rId22"/>
    <p:sldLayoutId id="2147483895" r:id="rId23"/>
    <p:sldLayoutId id="2147483915" r:id="rId24"/>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ftr="0" dt="0"/>
  <p:txStyles>
    <p:titleStyle>
      <a:lvl1pPr algn="l" defTabSz="914400" rtl="0" eaLnBrk="1" latinLnBrk="0" hangingPunct="1">
        <a:lnSpc>
          <a:spcPct val="90000"/>
        </a:lnSpc>
        <a:spcBef>
          <a:spcPct val="0"/>
        </a:spcBef>
        <a:buNone/>
        <a:defRPr sz="3300" b="1" kern="1200" cap="none" spc="0" baseline="0">
          <a:solidFill>
            <a:schemeClr val="tx1"/>
          </a:solidFill>
          <a:latin typeface="Noto Sans ExtraBold" panose="020B0502040504020204" pitchFamily="34" charset="0"/>
          <a:ea typeface="Noto Sans ExtraBold" panose="020B0502040504020204" pitchFamily="34" charset="0"/>
          <a:cs typeface="Noto Sans ExtraBold" panose="020B0502040504020204" pitchFamily="34" charset="0"/>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200" b="0" kern="1200">
          <a:solidFill>
            <a:schemeClr val="tx1"/>
          </a:solidFill>
          <a:latin typeface="Noto Sans SemiBold" panose="020B0502040504020204" pitchFamily="34" charset="0"/>
          <a:ea typeface="Noto Sans SemiBold" panose="020B0502040504020204" pitchFamily="34" charset="0"/>
          <a:cs typeface="Noto Sans SemiBold" panose="020B0502040504020204" pitchFamily="34" charset="0"/>
        </a:defRPr>
      </a:lvl1pPr>
      <a:lvl2pPr marL="571500" indent="-228600" algn="l" defTabSz="914400" rtl="0" eaLnBrk="1" latinLnBrk="0" hangingPunct="1">
        <a:lnSpc>
          <a:spcPct val="130000"/>
        </a:lnSpc>
        <a:spcBef>
          <a:spcPts val="500"/>
        </a:spcBef>
        <a:buFont typeface="Arial" panose="020B0604020202020204" pitchFamily="34" charset="0"/>
        <a:buChar char="•"/>
        <a:defRPr sz="20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2pPr>
      <a:lvl3pPr marL="685800" indent="0" algn="l" defTabSz="914400" rtl="0" eaLnBrk="1" latinLnBrk="0" hangingPunct="1">
        <a:lnSpc>
          <a:spcPct val="130000"/>
        </a:lnSpc>
        <a:spcBef>
          <a:spcPts val="500"/>
        </a:spcBef>
        <a:buFont typeface="Tahoma" panose="020B0604030504040204" pitchFamily="34" charset="0"/>
        <a:buChar char="​"/>
        <a:defRPr sz="20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3pPr>
      <a:lvl4pPr marL="914400" indent="0" algn="l" defTabSz="914400" rtl="0" eaLnBrk="1" latinLnBrk="0" hangingPunct="1">
        <a:lnSpc>
          <a:spcPct val="130000"/>
        </a:lnSpc>
        <a:spcBef>
          <a:spcPts val="500"/>
        </a:spcBef>
        <a:buFont typeface="Tahoma" panose="020B0604030504040204" pitchFamily="34" charset="0"/>
        <a:buChar char="​"/>
        <a:defRPr sz="20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4pPr>
      <a:lvl5pPr marL="1143000" indent="0" algn="l" defTabSz="914400" rtl="0" eaLnBrk="1" latinLnBrk="0" hangingPunct="1">
        <a:lnSpc>
          <a:spcPct val="130000"/>
        </a:lnSpc>
        <a:spcBef>
          <a:spcPts val="500"/>
        </a:spcBef>
        <a:buFont typeface="Tahoma" panose="020B0604030504040204" pitchFamily="34" charset="0"/>
        <a:buChar char="​"/>
        <a:defRPr sz="20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5pPr>
      <a:lvl6pPr marL="1371600" indent="0" algn="l" defTabSz="914400" rtl="0" eaLnBrk="1" latinLnBrk="0" hangingPunct="1">
        <a:lnSpc>
          <a:spcPct val="90000"/>
        </a:lnSpc>
        <a:spcBef>
          <a:spcPts val="500"/>
        </a:spcBef>
        <a:buFont typeface="Tahoma" panose="020B060403050404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1600200" indent="0" algn="l" defTabSz="914400" rtl="0" eaLnBrk="1" latinLnBrk="0" hangingPunct="1">
        <a:lnSpc>
          <a:spcPct val="90000"/>
        </a:lnSpc>
        <a:spcBef>
          <a:spcPts val="500"/>
        </a:spcBef>
        <a:buFont typeface="Tahoma" panose="020B0604030504040204" pitchFamily="34" charset="0"/>
        <a:buChar char="​"/>
        <a:defRPr sz="1800" kern="1200">
          <a:solidFill>
            <a:schemeClr val="tx1"/>
          </a:solidFill>
          <a:latin typeface="Arial" panose="020B0604020202020204" pitchFamily="34" charset="0"/>
          <a:ea typeface="+mn-ea"/>
          <a:cs typeface="Arial" panose="020B0604020202020204" pitchFamily="34" charset="0"/>
        </a:defRPr>
      </a:lvl7pPr>
      <a:lvl8pPr marL="1828800" indent="0" algn="l" defTabSz="914400" rtl="0" eaLnBrk="1" latinLnBrk="0" hangingPunct="1">
        <a:lnSpc>
          <a:spcPct val="90000"/>
        </a:lnSpc>
        <a:spcBef>
          <a:spcPts val="500"/>
        </a:spcBef>
        <a:buFont typeface="Tahoma" panose="020B0604030504040204" pitchFamily="34" charset="0"/>
        <a:buChar char="​"/>
        <a:defRPr sz="1800" kern="1200">
          <a:solidFill>
            <a:schemeClr val="tx1"/>
          </a:solidFill>
          <a:latin typeface="Arial" panose="020B0604020202020204" pitchFamily="34" charset="0"/>
          <a:ea typeface="+mn-ea"/>
          <a:cs typeface="Arial" panose="020B0604020202020204" pitchFamily="34" charset="0"/>
        </a:defRPr>
      </a:lvl8pPr>
      <a:lvl9pPr marL="2057400" indent="0" algn="l" defTabSz="914400" rtl="0" eaLnBrk="1" latinLnBrk="0" hangingPunct="1">
        <a:lnSpc>
          <a:spcPct val="90000"/>
        </a:lnSpc>
        <a:spcBef>
          <a:spcPts val="500"/>
        </a:spcBef>
        <a:buFont typeface="Tahoma" panose="020B0604030504040204" pitchFamily="34" charset="0"/>
        <a:buChar char="​"/>
        <a:defRPr sz="1800" kern="1200">
          <a:solidFill>
            <a:schemeClr val="tx1"/>
          </a:solidFill>
          <a:latin typeface="Arial" panose="020B0604020202020204" pitchFamily="34" charset="0"/>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F26B43"/>
          </p15:clr>
        </p15:guide>
        <p15:guide id="2" pos="7680">
          <p15:clr>
            <a:srgbClr val="F26B43"/>
          </p15:clr>
        </p15:guide>
        <p15:guide id="3" pos="400">
          <p15:clr>
            <a:srgbClr val="F26B43"/>
          </p15:clr>
        </p15:guide>
        <p15:guide id="4" pos="900">
          <p15:clr>
            <a:srgbClr val="F26B43"/>
          </p15:clr>
        </p15:guide>
        <p15:guide id="5" pos="980">
          <p15:clr>
            <a:srgbClr val="F26B43"/>
          </p15:clr>
        </p15:guide>
        <p15:guide id="6" pos="1480">
          <p15:clr>
            <a:srgbClr val="F26B43"/>
          </p15:clr>
        </p15:guide>
        <p15:guide id="7" pos="1560">
          <p15:clr>
            <a:srgbClr val="F26B43"/>
          </p15:clr>
        </p15:guide>
        <p15:guide id="8" pos="2060">
          <p15:clr>
            <a:srgbClr val="F26B43"/>
          </p15:clr>
        </p15:guide>
        <p15:guide id="9" pos="2140">
          <p15:clr>
            <a:srgbClr val="F26B43"/>
          </p15:clr>
        </p15:guide>
        <p15:guide id="10" pos="2640">
          <p15:clr>
            <a:srgbClr val="F26B43"/>
          </p15:clr>
        </p15:guide>
        <p15:guide id="11" pos="2720">
          <p15:clr>
            <a:srgbClr val="F26B43"/>
          </p15:clr>
        </p15:guide>
        <p15:guide id="12" pos="3220">
          <p15:clr>
            <a:srgbClr val="F26B43"/>
          </p15:clr>
        </p15:guide>
        <p15:guide id="13" pos="3300">
          <p15:clr>
            <a:srgbClr val="F26B43"/>
          </p15:clr>
        </p15:guide>
        <p15:guide id="14" pos="3800">
          <p15:clr>
            <a:srgbClr val="F26B43"/>
          </p15:clr>
        </p15:guide>
        <p15:guide id="15" pos="3880">
          <p15:clr>
            <a:srgbClr val="F26B43"/>
          </p15:clr>
        </p15:guide>
        <p15:guide id="16" pos="4380">
          <p15:clr>
            <a:srgbClr val="F26B43"/>
          </p15:clr>
        </p15:guide>
        <p15:guide id="17" pos="4460">
          <p15:clr>
            <a:srgbClr val="F26B43"/>
          </p15:clr>
        </p15:guide>
        <p15:guide id="18" pos="4960">
          <p15:clr>
            <a:srgbClr val="F26B43"/>
          </p15:clr>
        </p15:guide>
        <p15:guide id="19" pos="5040">
          <p15:clr>
            <a:srgbClr val="F26B43"/>
          </p15:clr>
        </p15:guide>
        <p15:guide id="20" pos="5540">
          <p15:clr>
            <a:srgbClr val="F26B43"/>
          </p15:clr>
        </p15:guide>
        <p15:guide id="21" pos="5620">
          <p15:clr>
            <a:srgbClr val="F26B43"/>
          </p15:clr>
        </p15:guide>
        <p15:guide id="22" pos="6120">
          <p15:clr>
            <a:srgbClr val="F26B43"/>
          </p15:clr>
        </p15:guide>
        <p15:guide id="23" pos="6200">
          <p15:clr>
            <a:srgbClr val="F26B43"/>
          </p15:clr>
        </p15:guide>
        <p15:guide id="24" pos="6700">
          <p15:clr>
            <a:srgbClr val="F26B43"/>
          </p15:clr>
        </p15:guide>
        <p15:guide id="25" pos="6780">
          <p15:clr>
            <a:srgbClr val="F26B43"/>
          </p15:clr>
        </p15:guide>
        <p15:guide id="26" pos="7280">
          <p15:clr>
            <a:srgbClr val="F26B43"/>
          </p15:clr>
        </p15:guide>
        <p15:guide id="27" orient="horz">
          <p15:clr>
            <a:srgbClr val="F26B43"/>
          </p15:clr>
        </p15:guide>
        <p15:guide id="28" orient="horz" pos="4320">
          <p15:clr>
            <a:srgbClr val="F26B43"/>
          </p15:clr>
        </p15:guide>
        <p15:guide id="29" orient="horz" pos="400">
          <p15:clr>
            <a:srgbClr val="F26B43"/>
          </p15:clr>
        </p15:guide>
        <p15:guide id="30" orient="horz" pos="920">
          <p15:clr>
            <a:srgbClr val="F26B43"/>
          </p15:clr>
        </p15:guide>
        <p15:guide id="31" orient="horz" pos="1000">
          <p15:clr>
            <a:srgbClr val="F26B43"/>
          </p15:clr>
        </p15:guide>
        <p15:guide id="32" orient="horz" pos="1520">
          <p15:clr>
            <a:srgbClr val="F26B43"/>
          </p15:clr>
        </p15:guide>
        <p15:guide id="33" orient="horz" pos="1600">
          <p15:clr>
            <a:srgbClr val="F26B43"/>
          </p15:clr>
        </p15:guide>
        <p15:guide id="34" orient="horz" pos="2120">
          <p15:clr>
            <a:srgbClr val="F26B43"/>
          </p15:clr>
        </p15:guide>
        <p15:guide id="35" orient="horz" pos="2200">
          <p15:clr>
            <a:srgbClr val="F26B43"/>
          </p15:clr>
        </p15:guide>
        <p15:guide id="36" orient="horz" pos="2720">
          <p15:clr>
            <a:srgbClr val="F26B43"/>
          </p15:clr>
        </p15:guide>
        <p15:guide id="37" orient="horz" pos="2800">
          <p15:clr>
            <a:srgbClr val="F26B43"/>
          </p15:clr>
        </p15:guide>
        <p15:guide id="38" orient="horz" pos="3336" userDrawn="1">
          <p15:clr>
            <a:srgbClr val="F26B43"/>
          </p15:clr>
        </p15:guide>
        <p15:guide id="39" orient="horz" pos="3400">
          <p15:clr>
            <a:srgbClr val="F26B43"/>
          </p15:clr>
        </p15:guide>
        <p15:guide id="40" orient="horz" pos="392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32.png"/><Relationship Id="rId3" Type="http://schemas.microsoft.com/office/2018/10/relationships/comments" Target="../comments/modernComment_7FFFED2B_C5EB4382.xml"/><Relationship Id="rId7" Type="http://schemas.openxmlformats.org/officeDocument/2006/relationships/image" Target="../media/image31.sv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35.sv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hyperlink" Target="mailto:SNAP.ABAWDTeam@odhsoha.oregon.gov" TargetMode="External"/><Relationship Id="rId7" Type="http://schemas.openxmlformats.org/officeDocument/2006/relationships/image" Target="../media/image39.sv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38.png"/><Relationship Id="rId5" Type="http://schemas.openxmlformats.org/officeDocument/2006/relationships/image" Target="../media/image37.svg"/><Relationship Id="rId4" Type="http://schemas.openxmlformats.org/officeDocument/2006/relationships/image" Target="../media/image36.png"/><Relationship Id="rId9" Type="http://schemas.openxmlformats.org/officeDocument/2006/relationships/image" Target="../media/image41.svg"/></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sv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48.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diagramColors" Target="../diagrams/colors2.xml"/><Relationship Id="rId11" Type="http://schemas.openxmlformats.org/officeDocument/2006/relationships/image" Target="../media/image47.svg"/><Relationship Id="rId5" Type="http://schemas.openxmlformats.org/officeDocument/2006/relationships/diagramQuickStyle" Target="../diagrams/quickStyle2.xml"/><Relationship Id="rId15" Type="http://schemas.openxmlformats.org/officeDocument/2006/relationships/image" Target="../media/image51.svg"/><Relationship Id="rId10" Type="http://schemas.openxmlformats.org/officeDocument/2006/relationships/image" Target="../media/image46.png"/><Relationship Id="rId4" Type="http://schemas.openxmlformats.org/officeDocument/2006/relationships/diagramLayout" Target="../diagrams/layout2.xml"/><Relationship Id="rId9" Type="http://schemas.openxmlformats.org/officeDocument/2006/relationships/image" Target="../media/image45.svg"/><Relationship Id="rId14" Type="http://schemas.openxmlformats.org/officeDocument/2006/relationships/image" Target="../media/image50.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53.svg"/></Relationships>
</file>

<file path=ppt/slides/_rels/slide1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55.sv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3.png"/><Relationship Id="rId4" Type="http://schemas.openxmlformats.org/officeDocument/2006/relationships/hyperlink" Target="https://frac.org/maps/snap-county-map/snap-counties.html"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57.svg"/></Relationships>
</file>

<file path=ppt/slides/_rels/slide2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microsoft.com/office/2018/10/relationships/comments" Target="../comments/modernComment_7FFFED30_736685D5.xml"/><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59.png"/></Relationships>
</file>

<file path=ppt/slides/_rels/slide2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microsoft.com/office/2018/10/relationships/comments" Target="../comments/modernComment_7FFFED3E_C4B73FD3.xml"/><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61.png"/></Relationships>
</file>

<file path=ppt/slides/_rels/slide26.xml.rels><?xml version="1.0" encoding="UTF-8" standalone="yes"?>
<Relationships xmlns="http://schemas.openxmlformats.org/package/2006/relationships"><Relationship Id="rId3" Type="http://schemas.microsoft.com/office/2018/10/relationships/comments" Target="../comments/modernComment_7FFFED3F_2C2ECF8.xml"/><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62.png"/></Relationships>
</file>

<file path=ppt/slides/_rels/slide2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microsoft.com/office/2018/10/relationships/comments" Target="../comments/modernComment_7FFFED40_E6BECC9.xml"/><Relationship Id="rId2" Type="http://schemas.openxmlformats.org/officeDocument/2006/relationships/notesSlide" Target="../notesSlides/notesSlide29.xml"/><Relationship Id="rId1" Type="http://schemas.openxmlformats.org/officeDocument/2006/relationships/slideLayout" Target="../slideLayouts/slideLayout12.xml"/><Relationship Id="rId5" Type="http://schemas.openxmlformats.org/officeDocument/2006/relationships/hyperlink" Target="https://www.zoomgov.com/webinar/register/WN_-Q6HyPQoR76PxkMFSXcQ2Q#/registration" TargetMode="External"/><Relationship Id="rId4" Type="http://schemas.openxmlformats.org/officeDocument/2006/relationships/image" Target="../media/image65.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30.xml.rels><?xml version="1.0" encoding="UTF-8" standalone="yes"?>
<Relationships xmlns="http://schemas.openxmlformats.org/package/2006/relationships"><Relationship Id="rId3" Type="http://schemas.openxmlformats.org/officeDocument/2006/relationships/hyperlink" Target="https://www.oregon.gov/odhs/food/pages/free-food-events.aspx" TargetMode="External"/><Relationship Id="rId2" Type="http://schemas.openxmlformats.org/officeDocument/2006/relationships/notesSlide" Target="../notesSlides/notesSlide30.xml"/><Relationship Id="rId1" Type="http://schemas.openxmlformats.org/officeDocument/2006/relationships/slideLayout" Target="../slideLayouts/slideLayout14.xml"/><Relationship Id="rId5" Type="http://schemas.openxmlformats.org/officeDocument/2006/relationships/image" Target="../media/image67.jpeg"/><Relationship Id="rId4" Type="http://schemas.openxmlformats.org/officeDocument/2006/relationships/image" Target="../media/image66.png"/></Relationships>
</file>

<file path=ppt/slides/_rels/slide31.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8" Type="http://schemas.openxmlformats.org/officeDocument/2006/relationships/image" Target="../media/image74.svg"/><Relationship Id="rId13" Type="http://schemas.openxmlformats.org/officeDocument/2006/relationships/image" Target="../media/image75.png"/><Relationship Id="rId3" Type="http://schemas.openxmlformats.org/officeDocument/2006/relationships/image" Target="../media/image69.png"/><Relationship Id="rId7" Type="http://schemas.openxmlformats.org/officeDocument/2006/relationships/image" Target="../media/image73.png"/><Relationship Id="rId12" Type="http://schemas.openxmlformats.org/officeDocument/2006/relationships/hyperlink" Target="https://www.oregon.gov/odhs/news/Pages/federal-updates.aspx" TargetMode="External"/><Relationship Id="rId2" Type="http://schemas.openxmlformats.org/officeDocument/2006/relationships/notesSlide" Target="../notesSlides/notesSlide32.xml"/><Relationship Id="rId1" Type="http://schemas.openxmlformats.org/officeDocument/2006/relationships/slideLayout" Target="../slideLayouts/slideLayout21.xml"/><Relationship Id="rId6" Type="http://schemas.openxmlformats.org/officeDocument/2006/relationships/image" Target="../media/image72.svg"/><Relationship Id="rId11" Type="http://schemas.openxmlformats.org/officeDocument/2006/relationships/hyperlink" Target="https://www.oregon.gov/odhs/news/pages/default.aspx" TargetMode="External"/><Relationship Id="rId5" Type="http://schemas.openxmlformats.org/officeDocument/2006/relationships/image" Target="../media/image71.png"/><Relationship Id="rId10" Type="http://schemas.openxmlformats.org/officeDocument/2006/relationships/hyperlink" Target="https://public.govdelivery.com/accounts/ORDHS/subscriber/new?topic_id=ORDHS_833" TargetMode="External"/><Relationship Id="rId4" Type="http://schemas.openxmlformats.org/officeDocument/2006/relationships/image" Target="../media/image70.svg"/><Relationship Id="rId9" Type="http://schemas.openxmlformats.org/officeDocument/2006/relationships/hyperlink" Target="mailto:communitypartners@odhsoha.oregon.gov" TargetMode="External"/><Relationship Id="rId14" Type="http://schemas.openxmlformats.org/officeDocument/2006/relationships/image" Target="../media/image76.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21.sv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59211E1-DA0A-A37F-A4C6-662C961E2C68}"/>
              </a:ext>
            </a:extLst>
          </p:cNvPr>
          <p:cNvSpPr/>
          <p:nvPr/>
        </p:nvSpPr>
        <p:spPr>
          <a:xfrm>
            <a:off x="0" y="1"/>
            <a:ext cx="12192000" cy="1344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ptos"/>
              <a:ea typeface="+mn-ea"/>
              <a:cs typeface="+mn-cs"/>
            </a:endParaRPr>
          </a:p>
        </p:txBody>
      </p:sp>
      <p:sp>
        <p:nvSpPr>
          <p:cNvPr id="11" name="TextBox 10">
            <a:extLst>
              <a:ext uri="{FF2B5EF4-FFF2-40B4-BE49-F238E27FC236}">
                <a16:creationId xmlns:a16="http://schemas.microsoft.com/office/drawing/2014/main" id="{C723F64A-7427-BEA8-A97B-A8C63FDB5323}"/>
              </a:ext>
            </a:extLst>
          </p:cNvPr>
          <p:cNvSpPr txBox="1"/>
          <p:nvPr/>
        </p:nvSpPr>
        <p:spPr>
          <a:xfrm>
            <a:off x="951932" y="4603316"/>
            <a:ext cx="10278121" cy="1213922"/>
          </a:xfrm>
          <a:prstGeom prst="rect">
            <a:avLst/>
          </a:prstGeom>
          <a:noFill/>
        </p:spPr>
        <p:txBody>
          <a:bodyPr wrap="square" lIns="91440" tIns="45720" rIns="91440" bIns="45720" rtlCol="0" anchor="t">
            <a:spAutoFit/>
          </a:bodyPr>
          <a:lstStyle/>
          <a:p>
            <a:pPr>
              <a:lnSpc>
                <a:spcPts val="4500"/>
              </a:lnSpc>
              <a:defRPr/>
            </a:pPr>
            <a:r>
              <a:rPr kumimoji="0" lang="en-US" sz="3300" b="1" i="0" u="none" strike="noStrike" kern="1200" cap="none" spc="0" normalizeH="0" baseline="0" noProof="0">
                <a:ln>
                  <a:noFill/>
                </a:ln>
                <a:solidFill>
                  <a:srgbClr val="2E3192"/>
                </a:solidFill>
                <a:effectLst/>
                <a:uLnTx/>
                <a:uFillTx/>
                <a:latin typeface="Noto Sans ExtraBold"/>
                <a:ea typeface="Noto Sans ExtraBold" panose="020B0502040504020204" pitchFamily="34" charset="0"/>
                <a:cs typeface="Noto Sans ExtraBold" panose="020B0502040504020204" pitchFamily="34" charset="0"/>
              </a:rPr>
              <a:t>Federal Actions Coordination Team (FACT)</a:t>
            </a:r>
          </a:p>
          <a:p>
            <a:pPr>
              <a:lnSpc>
                <a:spcPts val="4500"/>
              </a:lnSpc>
              <a:defRPr/>
            </a:pPr>
            <a:r>
              <a:rPr lang="en-US" sz="3300" b="1">
                <a:solidFill>
                  <a:srgbClr val="2E3192"/>
                </a:solidFill>
                <a:latin typeface="Noto Sans ExtraBold"/>
                <a:ea typeface="Noto Sans ExtraBold" panose="020B0502040504020204" pitchFamily="34" charset="0"/>
                <a:cs typeface="Noto Sans ExtraBold" panose="020B0502040504020204" pitchFamily="34" charset="0"/>
              </a:rPr>
              <a:t>January updates</a:t>
            </a:r>
            <a:endParaRPr kumimoji="0" lang="en-US" sz="3300" b="1" i="0" u="none" strike="noStrike" kern="1200" cap="none" spc="0" normalizeH="0" baseline="0" noProof="0">
              <a:ln>
                <a:noFill/>
              </a:ln>
              <a:solidFill>
                <a:srgbClr val="2E3192"/>
              </a:solidFill>
              <a:effectLst/>
              <a:uLnTx/>
              <a:uFillTx/>
              <a:latin typeface="Noto Sans ExtraBold"/>
              <a:ea typeface="Noto Sans ExtraBold" panose="020B0502040504020204" pitchFamily="34" charset="0"/>
              <a:cs typeface="Noto Sans ExtraBold" panose="020B0502040504020204" pitchFamily="34" charset="0"/>
            </a:endParaRPr>
          </a:p>
        </p:txBody>
      </p:sp>
      <p:sp>
        <p:nvSpPr>
          <p:cNvPr id="13" name="TextBox 12">
            <a:extLst>
              <a:ext uri="{FF2B5EF4-FFF2-40B4-BE49-F238E27FC236}">
                <a16:creationId xmlns:a16="http://schemas.microsoft.com/office/drawing/2014/main" id="{DCCF9318-4086-073C-D2AA-91CFAD75CC27}"/>
              </a:ext>
            </a:extLst>
          </p:cNvPr>
          <p:cNvSpPr txBox="1"/>
          <p:nvPr/>
        </p:nvSpPr>
        <p:spPr>
          <a:xfrm>
            <a:off x="963035" y="6025372"/>
            <a:ext cx="9734244" cy="369332"/>
          </a:xfrm>
          <a:prstGeom prst="rect">
            <a:avLst/>
          </a:prstGeom>
          <a:noFill/>
        </p:spPr>
        <p:txBody>
          <a:bodyPr wrap="square" lIns="91440" tIns="45720" rIns="91440" bIns="45720" rtlCol="0" anchor="t">
            <a:spAutoFit/>
          </a:bodyPr>
          <a:lstStyle/>
          <a:p>
            <a:pPr>
              <a:spcAft>
                <a:spcPts val="1200"/>
              </a:spcAft>
              <a:defRPr/>
            </a:pPr>
            <a:r>
              <a:rPr lang="en-US">
                <a:solidFill>
                  <a:schemeClr val="accent6">
                    <a:lumMod val="10000"/>
                  </a:schemeClr>
                </a:solidFill>
                <a:latin typeface="Noto Sans"/>
                <a:ea typeface="Noto Sans"/>
                <a:cs typeface="Noto Sans"/>
              </a:rPr>
              <a:t>January 2026</a:t>
            </a:r>
            <a:endParaRPr kumimoji="0" lang="en-US" sz="1600" b="0" i="0" u="none" strike="noStrike" kern="1200" cap="none" spc="0" normalizeH="0" baseline="0" noProof="0">
              <a:ln>
                <a:noFill/>
              </a:ln>
              <a:solidFill>
                <a:srgbClr val="2E3192"/>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sp>
        <p:nvSpPr>
          <p:cNvPr id="2" name="Rectangle 1">
            <a:extLst>
              <a:ext uri="{FF2B5EF4-FFF2-40B4-BE49-F238E27FC236}">
                <a16:creationId xmlns:a16="http://schemas.microsoft.com/office/drawing/2014/main" id="{85671231-39DA-DA0A-6105-82C91B696C43}"/>
              </a:ext>
            </a:extLst>
          </p:cNvPr>
          <p:cNvSpPr/>
          <p:nvPr/>
        </p:nvSpPr>
        <p:spPr>
          <a:xfrm>
            <a:off x="3742944" y="463296"/>
            <a:ext cx="4718304" cy="8183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ptos"/>
              <a:ea typeface="+mn-ea"/>
              <a:cs typeface="+mn-cs"/>
            </a:endParaRPr>
          </a:p>
        </p:txBody>
      </p:sp>
      <p:pic>
        <p:nvPicPr>
          <p:cNvPr id="7" name="Picture 6" descr="Text&#10;&#10;Description automatically generated">
            <a:extLst>
              <a:ext uri="{FF2B5EF4-FFF2-40B4-BE49-F238E27FC236}">
                <a16:creationId xmlns:a16="http://schemas.microsoft.com/office/drawing/2014/main" id="{DA263DAF-BF15-07ED-4182-C94B9D1970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3931" y="458723"/>
            <a:ext cx="3308070" cy="553182"/>
          </a:xfrm>
          <a:prstGeom prst="rect">
            <a:avLst/>
          </a:prstGeom>
        </p:spPr>
      </p:pic>
      <p:pic>
        <p:nvPicPr>
          <p:cNvPr id="6" name="Picture 5" descr="A picture containing person, pastry, chocolate&#10;&#10;Description automatically generated">
            <a:extLst>
              <a:ext uri="{FF2B5EF4-FFF2-40B4-BE49-F238E27FC236}">
                <a16:creationId xmlns:a16="http://schemas.microsoft.com/office/drawing/2014/main" id="{052FB146-5D9E-8EB8-0338-5050CB812929}"/>
              </a:ext>
            </a:extLst>
          </p:cNvPr>
          <p:cNvPicPr>
            <a:picLocks noChangeAspect="1"/>
          </p:cNvPicPr>
          <p:nvPr/>
        </p:nvPicPr>
        <p:blipFill rotWithShape="1">
          <a:blip r:embed="rId4">
            <a:duotone>
              <a:schemeClr val="bg2">
                <a:shade val="45000"/>
                <a:satMod val="135000"/>
              </a:schemeClr>
              <a:prstClr val="white"/>
            </a:duotone>
            <a:extLst>
              <a:ext uri="{28A0092B-C50C-407E-A947-70E740481C1C}">
                <a14:useLocalDpi xmlns:a14="http://schemas.microsoft.com/office/drawing/2010/main" val="0"/>
              </a:ext>
            </a:extLst>
          </a:blip>
          <a:srcRect l="9112" t="20125" r="9112" b="40197"/>
          <a:stretch/>
        </p:blipFill>
        <p:spPr>
          <a:xfrm>
            <a:off x="963035" y="1668466"/>
            <a:ext cx="10278121" cy="2805205"/>
          </a:xfrm>
          <a:prstGeom prst="rect">
            <a:avLst/>
          </a:prstGeom>
        </p:spPr>
      </p:pic>
      <p:sp>
        <p:nvSpPr>
          <p:cNvPr id="8" name="Rectangle 7">
            <a:extLst>
              <a:ext uri="{FF2B5EF4-FFF2-40B4-BE49-F238E27FC236}">
                <a16:creationId xmlns:a16="http://schemas.microsoft.com/office/drawing/2014/main" id="{CBA51206-FD0F-4DEC-C60A-F4AD87B712F8}"/>
              </a:ext>
            </a:extLst>
          </p:cNvPr>
          <p:cNvSpPr/>
          <p:nvPr/>
        </p:nvSpPr>
        <p:spPr>
          <a:xfrm>
            <a:off x="6096" y="1402381"/>
            <a:ext cx="12192000" cy="92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ptos"/>
              <a:ea typeface="+mn-ea"/>
              <a:cs typeface="+mn-cs"/>
            </a:endParaRPr>
          </a:p>
        </p:txBody>
      </p:sp>
    </p:spTree>
    <p:extLst>
      <p:ext uri="{BB962C8B-B14F-4D97-AF65-F5344CB8AC3E}">
        <p14:creationId xmlns:p14="http://schemas.microsoft.com/office/powerpoint/2010/main" val="42522256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E4F51-87BD-A467-826A-47F6F36E27D9}"/>
              </a:ext>
            </a:extLst>
          </p:cNvPr>
          <p:cNvSpPr>
            <a:spLocks noGrp="1"/>
          </p:cNvSpPr>
          <p:nvPr>
            <p:ph type="title"/>
          </p:nvPr>
        </p:nvSpPr>
        <p:spPr/>
        <p:txBody>
          <a:bodyPr/>
          <a:lstStyle/>
          <a:p>
            <a:r>
              <a:rPr lang="en-US">
                <a:latin typeface="Noto Sans ExtraBold"/>
                <a:ea typeface="Noto Sans ExtraBold"/>
                <a:cs typeface="Noto Sans ExtraBold"/>
              </a:rPr>
              <a:t>Oregon SNAP work rules: Timeline 2026</a:t>
            </a:r>
            <a:endParaRPr lang="en-US"/>
          </a:p>
        </p:txBody>
      </p:sp>
      <p:sp>
        <p:nvSpPr>
          <p:cNvPr id="4" name="Slide Number Placeholder 3">
            <a:extLst>
              <a:ext uri="{FF2B5EF4-FFF2-40B4-BE49-F238E27FC236}">
                <a16:creationId xmlns:a16="http://schemas.microsoft.com/office/drawing/2014/main" id="{AFFBB0CB-9479-1AF5-063F-200C614AAD99}"/>
              </a:ext>
            </a:extLst>
          </p:cNvPr>
          <p:cNvSpPr>
            <a:spLocks noGrp="1"/>
          </p:cNvSpPr>
          <p:nvPr>
            <p:ph type="sldNum" sz="quarter" idx="10"/>
          </p:nvPr>
        </p:nvSpPr>
        <p:spPr/>
        <p:txBody>
          <a:bodyPr/>
          <a:lstStyle/>
          <a:p>
            <a:fld id="{58339581-759F-43B7-B47D-47F906F0E294}" type="slidenum">
              <a:rPr lang="en-US" smtClean="0"/>
              <a:pPr/>
              <a:t>10</a:t>
            </a:fld>
            <a:endParaRPr lang="en-US"/>
          </a:p>
        </p:txBody>
      </p:sp>
      <p:pic>
        <p:nvPicPr>
          <p:cNvPr id="5" name="Picture 4" descr="three shapes">
            <a:extLst>
              <a:ext uri="{FF2B5EF4-FFF2-40B4-BE49-F238E27FC236}">
                <a16:creationId xmlns:a16="http://schemas.microsoft.com/office/drawing/2014/main" id="{FB04A7D1-1C34-D46F-9138-35D92DE66C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3041" y="1768305"/>
            <a:ext cx="9119683" cy="4837284"/>
          </a:xfrm>
          <a:prstGeom prst="rect">
            <a:avLst/>
          </a:prstGeom>
        </p:spPr>
      </p:pic>
      <p:sp>
        <p:nvSpPr>
          <p:cNvPr id="6" name="TextBox 5">
            <a:extLst>
              <a:ext uri="{FF2B5EF4-FFF2-40B4-BE49-F238E27FC236}">
                <a16:creationId xmlns:a16="http://schemas.microsoft.com/office/drawing/2014/main" id="{FD764D6B-8759-AD84-AB47-EED06FC1E380}"/>
              </a:ext>
            </a:extLst>
          </p:cNvPr>
          <p:cNvSpPr txBox="1"/>
          <p:nvPr/>
        </p:nvSpPr>
        <p:spPr>
          <a:xfrm>
            <a:off x="410149" y="2167496"/>
            <a:ext cx="199761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baseline="0">
                <a:solidFill>
                  <a:srgbClr val="2E3192"/>
                </a:solidFill>
                <a:latin typeface="Noto Sans"/>
              </a:rPr>
              <a:t>January 2026</a:t>
            </a:r>
            <a:endParaRPr lang="en-US" sz="2000" b="1">
              <a:solidFill>
                <a:srgbClr val="2E3192"/>
              </a:solidFill>
              <a:cs typeface="Arial" panose="020B0604020202020204" pitchFamily="34" charset="0"/>
            </a:endParaRPr>
          </a:p>
        </p:txBody>
      </p:sp>
      <p:sp>
        <p:nvSpPr>
          <p:cNvPr id="7" name="TextBox 6">
            <a:extLst>
              <a:ext uri="{FF2B5EF4-FFF2-40B4-BE49-F238E27FC236}">
                <a16:creationId xmlns:a16="http://schemas.microsoft.com/office/drawing/2014/main" id="{291F2143-0558-D5D0-504F-533EBDBDCF48}"/>
              </a:ext>
            </a:extLst>
          </p:cNvPr>
          <p:cNvSpPr txBox="1"/>
          <p:nvPr/>
        </p:nvSpPr>
        <p:spPr>
          <a:xfrm>
            <a:off x="410149" y="3941495"/>
            <a:ext cx="199761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baseline="0">
                <a:solidFill>
                  <a:srgbClr val="2E3192"/>
                </a:solidFill>
                <a:latin typeface="Noto Sans"/>
              </a:rPr>
              <a:t>Feb. 1, 2026</a:t>
            </a:r>
            <a:endParaRPr lang="en-US" sz="2000" b="1">
              <a:solidFill>
                <a:srgbClr val="2E3192"/>
              </a:solidFill>
              <a:cs typeface="Arial" panose="020B0604020202020204" pitchFamily="34" charset="0"/>
            </a:endParaRPr>
          </a:p>
        </p:txBody>
      </p:sp>
      <p:sp>
        <p:nvSpPr>
          <p:cNvPr id="8" name="TextBox 7">
            <a:extLst>
              <a:ext uri="{FF2B5EF4-FFF2-40B4-BE49-F238E27FC236}">
                <a16:creationId xmlns:a16="http://schemas.microsoft.com/office/drawing/2014/main" id="{3C427A55-C989-8D34-F26C-B0A9A4EB1AB0}"/>
              </a:ext>
            </a:extLst>
          </p:cNvPr>
          <p:cNvSpPr txBox="1"/>
          <p:nvPr/>
        </p:nvSpPr>
        <p:spPr>
          <a:xfrm>
            <a:off x="410149" y="5495470"/>
            <a:ext cx="199761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baseline="0">
                <a:solidFill>
                  <a:srgbClr val="2E3192"/>
                </a:solidFill>
                <a:latin typeface="Noto Sans"/>
              </a:rPr>
              <a:t>March 2026</a:t>
            </a:r>
            <a:endParaRPr lang="en-US" sz="2000" b="1">
              <a:solidFill>
                <a:srgbClr val="2E3192"/>
              </a:solidFill>
              <a:cs typeface="Arial" panose="020B0604020202020204" pitchFamily="34" charset="0"/>
            </a:endParaRPr>
          </a:p>
        </p:txBody>
      </p:sp>
      <p:sp>
        <p:nvSpPr>
          <p:cNvPr id="9" name="TextBox 8">
            <a:extLst>
              <a:ext uri="{FF2B5EF4-FFF2-40B4-BE49-F238E27FC236}">
                <a16:creationId xmlns:a16="http://schemas.microsoft.com/office/drawing/2014/main" id="{76BA9B42-E17C-B0A6-BEA8-F26A87B1DF44}"/>
              </a:ext>
            </a:extLst>
          </p:cNvPr>
          <p:cNvSpPr txBox="1"/>
          <p:nvPr/>
        </p:nvSpPr>
        <p:spPr>
          <a:xfrm>
            <a:off x="2704059" y="1921274"/>
            <a:ext cx="8467826" cy="1323439"/>
          </a:xfrm>
          <a:prstGeom prst="rect">
            <a:avLst/>
          </a:prstGeom>
          <a:noFill/>
        </p:spPr>
        <p:txBody>
          <a:bodyPr wrap="square" rtlCol="0">
            <a:spAutoFit/>
          </a:bodyPr>
          <a:lstStyle/>
          <a:p>
            <a:pPr marL="342900" indent="-342900">
              <a:buFont typeface="Arial" panose="020B0604020202020204" pitchFamily="34" charset="0"/>
              <a:buChar char="•"/>
            </a:pPr>
            <a:r>
              <a:rPr lang="en-US" sz="2000" b="1">
                <a:solidFill>
                  <a:schemeClr val="tx1"/>
                </a:solidFill>
                <a:latin typeface="Noto Sans" panose="020B0502040504020204" pitchFamily="34" charset="0"/>
                <a:ea typeface="Noto Sans" panose="020B0502040504020204" pitchFamily="34" charset="0"/>
                <a:cs typeface="Noto Sans" panose="020B0502040504020204" pitchFamily="34" charset="0"/>
              </a:rPr>
              <a:t>People who do not meet new work rules in the initial six counties could see their benefits end as early as January:</a:t>
            </a:r>
          </a:p>
          <a:p>
            <a:pPr marL="342900" indent="-342900">
              <a:buFont typeface="Arial" panose="020B0604020202020204" pitchFamily="34" charset="0"/>
              <a:buChar char="•"/>
            </a:pPr>
            <a:r>
              <a:rPr lang="en-US" sz="2000" b="1">
                <a:solidFill>
                  <a:schemeClr val="tx1"/>
                </a:solidFill>
                <a:latin typeface="Noto Sans" panose="020B0502040504020204" pitchFamily="34" charset="0"/>
                <a:ea typeface="Noto Sans" panose="020B0502040504020204" pitchFamily="34" charset="0"/>
                <a:cs typeface="Noto Sans" panose="020B0502040504020204" pitchFamily="34" charset="0"/>
              </a:rPr>
              <a:t>Benton, Clackamas, Hood River, Multnomah, Washington and Yamhill</a:t>
            </a:r>
          </a:p>
        </p:txBody>
      </p:sp>
      <p:sp>
        <p:nvSpPr>
          <p:cNvPr id="10" name="TextBox 9">
            <a:extLst>
              <a:ext uri="{FF2B5EF4-FFF2-40B4-BE49-F238E27FC236}">
                <a16:creationId xmlns:a16="http://schemas.microsoft.com/office/drawing/2014/main" id="{8B7EF0B5-7861-041E-7CAE-4D710175BCAB}"/>
              </a:ext>
            </a:extLst>
          </p:cNvPr>
          <p:cNvSpPr txBox="1"/>
          <p:nvPr/>
        </p:nvSpPr>
        <p:spPr>
          <a:xfrm>
            <a:off x="2704059" y="3534282"/>
            <a:ext cx="8467826" cy="1323439"/>
          </a:xfrm>
          <a:prstGeom prst="rect">
            <a:avLst/>
          </a:prstGeom>
          <a:noFill/>
        </p:spPr>
        <p:txBody>
          <a:bodyPr wrap="square" rtlCol="0">
            <a:spAutoFit/>
          </a:bodyPr>
          <a:lstStyle/>
          <a:p>
            <a:pPr marL="342900" indent="-342900" algn="l">
              <a:buFont typeface="Arial" panose="020B0604020202020204" pitchFamily="34" charset="0"/>
              <a:buChar char="•"/>
            </a:pPr>
            <a:r>
              <a:rPr lang="en-US" sz="2000" b="1">
                <a:solidFill>
                  <a:schemeClr val="bg1"/>
                </a:solidFill>
                <a:latin typeface="Noto Sans" panose="020B0502040504020204" pitchFamily="34" charset="0"/>
                <a:ea typeface="Noto Sans" panose="020B0502040504020204" pitchFamily="34" charset="0"/>
                <a:cs typeface="Noto Sans" panose="020B0502040504020204" pitchFamily="34" charset="0"/>
              </a:rPr>
              <a:t>Discretionary exemptions for people living in seven counties begin because their county doesn’t have a WorkSource center:</a:t>
            </a:r>
          </a:p>
          <a:p>
            <a:pPr marL="342900" indent="-342900">
              <a:buFont typeface="Arial" panose="020B0604020202020204" pitchFamily="34" charset="0"/>
              <a:buChar char="•"/>
            </a:pPr>
            <a:r>
              <a:rPr lang="en-US" sz="2000" b="1">
                <a:solidFill>
                  <a:schemeClr val="bg1"/>
                </a:solidFill>
                <a:latin typeface="Noto Sans" panose="020B0502040504020204" pitchFamily="34" charset="0"/>
                <a:ea typeface="Noto Sans" panose="020B0502040504020204" pitchFamily="34" charset="0"/>
                <a:cs typeface="Noto Sans" panose="020B0502040504020204" pitchFamily="34" charset="0"/>
              </a:rPr>
              <a:t>Crook, Gilliam, Jefferson, Lake, Morrow, Sherman, Wheeler</a:t>
            </a:r>
          </a:p>
        </p:txBody>
      </p:sp>
      <p:sp>
        <p:nvSpPr>
          <p:cNvPr id="11" name="TextBox 10">
            <a:extLst>
              <a:ext uri="{FF2B5EF4-FFF2-40B4-BE49-F238E27FC236}">
                <a16:creationId xmlns:a16="http://schemas.microsoft.com/office/drawing/2014/main" id="{3D452D64-4136-A7B8-4405-BE3CE889A061}"/>
              </a:ext>
            </a:extLst>
          </p:cNvPr>
          <p:cNvSpPr txBox="1"/>
          <p:nvPr/>
        </p:nvSpPr>
        <p:spPr>
          <a:xfrm>
            <a:off x="2832796" y="5419036"/>
            <a:ext cx="8233813" cy="707886"/>
          </a:xfrm>
          <a:prstGeom prst="rect">
            <a:avLst/>
          </a:prstGeom>
          <a:noFill/>
        </p:spPr>
        <p:txBody>
          <a:bodyPr wrap="square" rtlCol="0">
            <a:spAutoFit/>
          </a:bodyPr>
          <a:lstStyle/>
          <a:p>
            <a:pPr marL="342900" indent="-342900" algn="l">
              <a:buFont typeface="Arial" panose="020B0604020202020204" pitchFamily="34" charset="0"/>
              <a:buChar char="•"/>
            </a:pPr>
            <a:r>
              <a:rPr lang="en-US" sz="2000" b="1">
                <a:solidFill>
                  <a:schemeClr val="tx1"/>
                </a:solidFill>
                <a:latin typeface="Noto Sans" panose="020B0502040504020204" pitchFamily="34" charset="0"/>
                <a:ea typeface="Noto Sans" panose="020B0502040504020204" pitchFamily="34" charset="0"/>
                <a:cs typeface="Noto Sans" panose="020B0502040504020204" pitchFamily="34" charset="0"/>
              </a:rPr>
              <a:t>People who don’t meet work rules and do not have an exemption could see their SNAP benefits end</a:t>
            </a:r>
          </a:p>
        </p:txBody>
      </p:sp>
    </p:spTree>
    <p:extLst>
      <p:ext uri="{BB962C8B-B14F-4D97-AF65-F5344CB8AC3E}">
        <p14:creationId xmlns:p14="http://schemas.microsoft.com/office/powerpoint/2010/main" val="8224613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0A8AE8-3E53-84DA-3872-F6CDA2149D8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5753BB7-F1E2-547E-9FD4-211D78640F56}"/>
              </a:ext>
            </a:extLst>
          </p:cNvPr>
          <p:cNvSpPr>
            <a:spLocks noGrp="1"/>
          </p:cNvSpPr>
          <p:nvPr>
            <p:ph type="title"/>
          </p:nvPr>
        </p:nvSpPr>
        <p:spPr>
          <a:xfrm>
            <a:off x="635001" y="432290"/>
            <a:ext cx="10925628" cy="825500"/>
          </a:xfrm>
        </p:spPr>
        <p:txBody>
          <a:bodyPr/>
          <a:lstStyle/>
          <a:p>
            <a:r>
              <a:rPr lang="en-US"/>
              <a:t>Activities that meet work rules</a:t>
            </a:r>
            <a:endParaRPr lang="en-US">
              <a:latin typeface="Noto Sans ExtraBold"/>
              <a:ea typeface="Noto Sans ExtraBold"/>
              <a:cs typeface="Noto Sans ExtraBold"/>
            </a:endParaRPr>
          </a:p>
        </p:txBody>
      </p:sp>
      <p:sp>
        <p:nvSpPr>
          <p:cNvPr id="2" name="Slide Number Placeholder 1">
            <a:extLst>
              <a:ext uri="{FF2B5EF4-FFF2-40B4-BE49-F238E27FC236}">
                <a16:creationId xmlns:a16="http://schemas.microsoft.com/office/drawing/2014/main" id="{6DB31722-0BFD-35E9-74CB-340BE39AAA2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339581-759F-43B7-B47D-47F906F0E294}" type="slidenum">
              <a:rPr kumimoji="0" lang="en-US" sz="1400" b="0" i="0" u="none" strike="noStrike" kern="1200" cap="none" spc="0" normalizeH="0" baseline="0" noProof="0" smtClean="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400" b="0" i="0" u="none" strike="noStrike" kern="1200" cap="none" spc="0" normalizeH="0" baseline="0" noProof="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graphicFrame>
        <p:nvGraphicFramePr>
          <p:cNvPr id="7" name="Content Placeholder 2">
            <a:extLst>
              <a:ext uri="{FF2B5EF4-FFF2-40B4-BE49-F238E27FC236}">
                <a16:creationId xmlns:a16="http://schemas.microsoft.com/office/drawing/2014/main" id="{D646D2ED-3AEB-F0AF-2BBA-5FE56F16610A}"/>
              </a:ext>
            </a:extLst>
          </p:cNvPr>
          <p:cNvGraphicFramePr>
            <a:graphicFrameLocks/>
          </p:cNvGraphicFramePr>
          <p:nvPr>
            <p:extLst>
              <p:ext uri="{D42A27DB-BD31-4B8C-83A1-F6EECF244321}">
                <p14:modId xmlns:p14="http://schemas.microsoft.com/office/powerpoint/2010/main" val="1333155833"/>
              </p:ext>
            </p:extLst>
          </p:nvPr>
        </p:nvGraphicFramePr>
        <p:xfrm>
          <a:off x="1087819" y="1709928"/>
          <a:ext cx="10039472" cy="3438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09865822-9608-8F00-C274-18905B416ABF}"/>
              </a:ext>
            </a:extLst>
          </p:cNvPr>
          <p:cNvSpPr txBox="1"/>
          <p:nvPr/>
        </p:nvSpPr>
        <p:spPr>
          <a:xfrm>
            <a:off x="1087819" y="5503025"/>
            <a:ext cx="10039472" cy="1077218"/>
          </a:xfrm>
          <a:prstGeom prst="rect">
            <a:avLst/>
          </a:prstGeom>
          <a:noFill/>
        </p:spPr>
        <p:txBody>
          <a:bodyPr wrap="square" rtlCol="0">
            <a:spAutoFit/>
          </a:bodyPr>
          <a:lstStyle/>
          <a:p>
            <a:pPr algn="ctr"/>
            <a:r>
              <a:rPr lang="en-US" sz="3200">
                <a:latin typeface="Noto Sans" panose="020B0502040504020204" pitchFamily="34" charset="0"/>
                <a:ea typeface="Noto Sans" panose="020B0502040504020204" pitchFamily="34" charset="0"/>
                <a:cs typeface="Noto Sans" panose="020B0502040504020204" pitchFamily="34" charset="0"/>
              </a:rPr>
              <a:t>Some may already be meeting the work rules </a:t>
            </a:r>
          </a:p>
          <a:p>
            <a:pPr algn="ctr"/>
            <a:r>
              <a:rPr lang="en-US" sz="3200">
                <a:latin typeface="Noto Sans" panose="020B0502040504020204" pitchFamily="34" charset="0"/>
                <a:ea typeface="Noto Sans" panose="020B0502040504020204" pitchFamily="34" charset="0"/>
                <a:cs typeface="Noto Sans" panose="020B0502040504020204" pitchFamily="34" charset="0"/>
              </a:rPr>
              <a:t>and only need to provide proof. </a:t>
            </a:r>
          </a:p>
        </p:txBody>
      </p:sp>
    </p:spTree>
    <p:extLst>
      <p:ext uri="{BB962C8B-B14F-4D97-AF65-F5344CB8AC3E}">
        <p14:creationId xmlns:p14="http://schemas.microsoft.com/office/powerpoint/2010/main" val="4351409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2CEA43-154A-D114-A1CC-C0D5A20306E7}"/>
            </a:ext>
          </a:extLst>
        </p:cNvPr>
        <p:cNvGrpSpPr/>
        <p:nvPr/>
      </p:nvGrpSpPr>
      <p:grpSpPr>
        <a:xfrm>
          <a:off x="0" y="0"/>
          <a:ext cx="0" cy="0"/>
          <a:chOff x="0" y="0"/>
          <a:chExt cx="0" cy="0"/>
        </a:xfrm>
      </p:grpSpPr>
      <p:pic>
        <p:nvPicPr>
          <p:cNvPr id="5" name="Picture 4" descr="shapes">
            <a:extLst>
              <a:ext uri="{FF2B5EF4-FFF2-40B4-BE49-F238E27FC236}">
                <a16:creationId xmlns:a16="http://schemas.microsoft.com/office/drawing/2014/main" id="{0D0F0A05-4542-465C-BABE-233C29530ED5}"/>
              </a:ext>
            </a:extLst>
          </p:cNvPr>
          <p:cNvPicPr>
            <a:picLocks noChangeAspect="1"/>
          </p:cNvPicPr>
          <p:nvPr/>
        </p:nvPicPr>
        <p:blipFill>
          <a:blip r:embed="rId4">
            <a:extLst>
              <a:ext uri="{28A0092B-C50C-407E-A947-70E740481C1C}">
                <a14:useLocalDpi xmlns:a14="http://schemas.microsoft.com/office/drawing/2010/main" val="0"/>
              </a:ext>
            </a:extLst>
          </a:blip>
          <a:srcRect r="1673" b="25333"/>
          <a:stretch>
            <a:fillRect/>
          </a:stretch>
        </p:blipFill>
        <p:spPr>
          <a:xfrm>
            <a:off x="1580673" y="1471780"/>
            <a:ext cx="9839211" cy="5004730"/>
          </a:xfrm>
          <a:prstGeom prst="rect">
            <a:avLst/>
          </a:prstGeom>
        </p:spPr>
      </p:pic>
      <p:cxnSp>
        <p:nvCxnSpPr>
          <p:cNvPr id="3" name="Straight Connector 2">
            <a:extLst>
              <a:ext uri="{FF2B5EF4-FFF2-40B4-BE49-F238E27FC236}">
                <a16:creationId xmlns:a16="http://schemas.microsoft.com/office/drawing/2014/main" id="{DC412E45-F1A2-29DD-805F-229E0AA30399}"/>
              </a:ext>
              <a:ext uri="{C183D7F6-B498-43B3-948B-1728B52AA6E4}">
                <adec:decorative xmlns:adec="http://schemas.microsoft.com/office/drawing/2017/decorative" val="1"/>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C1FD190F-B50A-62E8-3D2A-F06CA087F864}"/>
              </a:ext>
            </a:extLst>
          </p:cNvPr>
          <p:cNvSpPr>
            <a:spLocks noGrp="1"/>
          </p:cNvSpPr>
          <p:nvPr>
            <p:ph type="title"/>
          </p:nvPr>
        </p:nvSpPr>
        <p:spPr/>
        <p:txBody>
          <a:bodyPr>
            <a:normAutofit/>
          </a:bodyPr>
          <a:lstStyle/>
          <a:p>
            <a:pPr algn="l"/>
            <a:r>
              <a:rPr lang="en-US">
                <a:latin typeface="Noto Sans ExtraBold" panose="020B0502040504020204" pitchFamily="34" charset="0"/>
                <a:cs typeface="Noto Sans ExtraBold" panose="020B0502040504020204" pitchFamily="34" charset="0"/>
              </a:rPr>
              <a:t>People who may not need to meet SNAP work rules</a:t>
            </a:r>
          </a:p>
        </p:txBody>
      </p:sp>
      <p:sp>
        <p:nvSpPr>
          <p:cNvPr id="6" name="Content Placeholder 4">
            <a:extLst>
              <a:ext uri="{FF2B5EF4-FFF2-40B4-BE49-F238E27FC236}">
                <a16:creationId xmlns:a16="http://schemas.microsoft.com/office/drawing/2014/main" id="{5EAB1CEB-18A2-584A-7FB6-E0B2E78CBBBA}"/>
              </a:ext>
            </a:extLst>
          </p:cNvPr>
          <p:cNvSpPr>
            <a:spLocks noGrp="1"/>
          </p:cNvSpPr>
          <p:nvPr/>
        </p:nvSpPr>
        <p:spPr>
          <a:xfrm>
            <a:off x="1196218" y="2656827"/>
            <a:ext cx="2159043" cy="1061801"/>
          </a:xfrm>
          <a:prstGeom prst="rect">
            <a:avLst/>
          </a:prstGeom>
        </p:spPr>
        <p:txBody>
          <a:bodyPr vert="horz" lIns="0" tIns="0" rIns="0" bIns="0" rtlCol="0">
            <a:normAutofit/>
          </a:bodyPr>
          <a:lstStyle>
            <a:lvl1pPr marL="0" indent="0" algn="l" defTabSz="914400" rtl="0" eaLnBrk="1" latinLnBrk="0" hangingPunct="1">
              <a:lnSpc>
                <a:spcPct val="100000"/>
              </a:lnSpc>
              <a:spcBef>
                <a:spcPts val="1000"/>
              </a:spcBef>
              <a:buSzPct val="95000"/>
              <a:buFont typeface="Arial" panose="020B0604020202020204" pitchFamily="34" charset="0"/>
              <a:buNone/>
              <a:defRPr sz="2400" b="1" kern="1200">
                <a:solidFill>
                  <a:schemeClr val="tx1"/>
                </a:solidFill>
                <a:latin typeface="Roboto" panose="02000000000000000000" pitchFamily="2" charset="0"/>
                <a:ea typeface="Roboto" panose="02000000000000000000" pitchFamily="2" charset="0"/>
                <a:cs typeface="Arial" panose="020B0604020202020204" pitchFamily="34" charset="0"/>
              </a:defRPr>
            </a:lvl1pPr>
            <a:lvl2pPr marL="457200" indent="0" algn="l" defTabSz="914400" rtl="0" eaLnBrk="1" latinLnBrk="0" hangingPunct="1">
              <a:lnSpc>
                <a:spcPct val="100000"/>
              </a:lnSpc>
              <a:spcBef>
                <a:spcPts val="500"/>
              </a:spcBef>
              <a:buClr>
                <a:schemeClr val="tx2"/>
              </a:buClr>
              <a:buSzPct val="100000"/>
              <a:buFont typeface="Arial" panose="020B0604020202020204" pitchFamily="34" charset="0"/>
              <a:buNone/>
              <a:defRPr sz="2400" kern="1200">
                <a:solidFill>
                  <a:schemeClr val="tx1"/>
                </a:solidFill>
                <a:latin typeface="Roboto" panose="02000000000000000000" pitchFamily="2" charset="0"/>
                <a:ea typeface="Roboto" panose="02000000000000000000" pitchFamily="2" charset="0"/>
                <a:cs typeface="Arial" panose="020B0604020202020204" pitchFamily="34" charset="0"/>
              </a:defRPr>
            </a:lvl2pPr>
            <a:lvl3pPr marL="914400" indent="0" algn="l" defTabSz="914400" rtl="0" eaLnBrk="1" latinLnBrk="0" hangingPunct="1">
              <a:lnSpc>
                <a:spcPct val="100000"/>
              </a:lnSpc>
              <a:spcBef>
                <a:spcPts val="500"/>
              </a:spcBef>
              <a:buClr>
                <a:schemeClr val="tx2"/>
              </a:buClr>
              <a:buSzPct val="100000"/>
              <a:buFont typeface="Arial" panose="020B0604020202020204" pitchFamily="34" charset="0"/>
              <a:buNone/>
              <a:defRPr sz="2000" kern="1200">
                <a:solidFill>
                  <a:schemeClr val="tx1"/>
                </a:solidFill>
                <a:latin typeface="Roboto" panose="02000000000000000000" pitchFamily="2" charset="0"/>
                <a:ea typeface="Roboto" panose="02000000000000000000" pitchFamily="2" charset="0"/>
                <a:cs typeface="Arial" panose="020B0604020202020204" pitchFamily="34" charset="0"/>
              </a:defRPr>
            </a:lvl3pPr>
            <a:lvl4pPr marL="1371600" indent="0" algn="l" defTabSz="914400" rtl="0" eaLnBrk="1" latinLnBrk="0" hangingPunct="1">
              <a:lnSpc>
                <a:spcPct val="100000"/>
              </a:lnSpc>
              <a:spcBef>
                <a:spcPts val="500"/>
              </a:spcBef>
              <a:buClr>
                <a:schemeClr val="tx2"/>
              </a:buClr>
              <a:buSzPct val="100000"/>
              <a:buFont typeface="Arial" panose="020B0604020202020204" pitchFamily="34" charset="0"/>
              <a:buNone/>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4pPr>
            <a:lvl5pPr marL="1828800" indent="0" algn="l" defTabSz="914400" rtl="0" eaLnBrk="1" latinLnBrk="0" hangingPunct="1">
              <a:lnSpc>
                <a:spcPct val="100000"/>
              </a:lnSpc>
              <a:spcBef>
                <a:spcPts val="500"/>
              </a:spcBef>
              <a:buClr>
                <a:schemeClr val="tx2"/>
              </a:buClr>
              <a:buSzPct val="100000"/>
              <a:buFont typeface="Arial" panose="020B0604020202020204" pitchFamily="34" charset="0"/>
              <a:buNone/>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Pct val="95000"/>
              <a:buFont typeface="Arial" panose="020B0604020202020204" pitchFamily="34" charset="0"/>
              <a:buNone/>
              <a:tabLst/>
              <a:defRPr/>
            </a:pPr>
            <a:endParaRPr kumimoji="0" lang="en-US" sz="2200" b="0"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sp>
        <p:nvSpPr>
          <p:cNvPr id="7" name="Slide Number Placeholder 6">
            <a:extLst>
              <a:ext uri="{FF2B5EF4-FFF2-40B4-BE49-F238E27FC236}">
                <a16:creationId xmlns:a16="http://schemas.microsoft.com/office/drawing/2014/main" id="{B2CD9FFE-CC17-2031-E435-22FFC0A504E2}"/>
              </a:ext>
            </a:extLst>
          </p:cNvPr>
          <p:cNvSpPr>
            <a:spLocks noGrp="1"/>
          </p:cNvSpPr>
          <p:nvPr>
            <p:ph type="sldNum" sz="quarter" idx="10"/>
          </p:nvPr>
        </p:nvSpPr>
        <p:spPr>
          <a:xfrm>
            <a:off x="9783477" y="6554615"/>
            <a:ext cx="2272706" cy="18425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339581-759F-43B7-B47D-47F906F0E294}" type="slidenum">
              <a:rPr kumimoji="0" lang="en-US" sz="1400" b="0" i="0" u="none" strike="noStrike" kern="1200" cap="none" spc="0" normalizeH="0" baseline="0" noProof="0" smtClean="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400" b="0"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sp>
        <p:nvSpPr>
          <p:cNvPr id="9" name="TextBox 8">
            <a:extLst>
              <a:ext uri="{FF2B5EF4-FFF2-40B4-BE49-F238E27FC236}">
                <a16:creationId xmlns:a16="http://schemas.microsoft.com/office/drawing/2014/main" id="{8547F388-CE01-5AF9-F664-01514BEB190D}"/>
              </a:ext>
            </a:extLst>
          </p:cNvPr>
          <p:cNvSpPr txBox="1"/>
          <p:nvPr/>
        </p:nvSpPr>
        <p:spPr>
          <a:xfrm>
            <a:off x="3644780" y="1740314"/>
            <a:ext cx="7325293" cy="1569660"/>
          </a:xfrm>
          <a:prstGeom prst="rect">
            <a:avLst/>
          </a:prstGeom>
          <a:noFill/>
        </p:spPr>
        <p:txBody>
          <a:bodyPr wrap="square" lIns="91440" tIns="45720" rIns="91440" bIns="45720" rtlCol="0" anchor="t">
            <a:spAutoFit/>
          </a:bodyPr>
          <a:lstStyle/>
          <a:p>
            <a:r>
              <a:rPr lang="en-US" sz="2400" b="1">
                <a:solidFill>
                  <a:schemeClr val="accent6">
                    <a:lumMod val="10000"/>
                  </a:schemeClr>
                </a:solidFill>
              </a:rPr>
              <a:t>Face barriers to work like health issues, attend school half time or care for a person with a disability. Must meet with staff to review exemption options.  </a:t>
            </a:r>
          </a:p>
        </p:txBody>
      </p:sp>
      <p:sp>
        <p:nvSpPr>
          <p:cNvPr id="12" name="TextBox 11">
            <a:extLst>
              <a:ext uri="{FF2B5EF4-FFF2-40B4-BE49-F238E27FC236}">
                <a16:creationId xmlns:a16="http://schemas.microsoft.com/office/drawing/2014/main" id="{5F774ECA-E822-695B-E41B-AF1AAA0991FE}"/>
              </a:ext>
            </a:extLst>
          </p:cNvPr>
          <p:cNvSpPr txBox="1"/>
          <p:nvPr/>
        </p:nvSpPr>
        <p:spPr>
          <a:xfrm>
            <a:off x="3644780" y="5386220"/>
            <a:ext cx="4597283" cy="461665"/>
          </a:xfrm>
          <a:prstGeom prst="rect">
            <a:avLst/>
          </a:prstGeom>
          <a:noFill/>
        </p:spPr>
        <p:txBody>
          <a:bodyPr wrap="square" rtlCol="0">
            <a:spAutoFit/>
          </a:bodyPr>
          <a:lstStyle/>
          <a:p>
            <a:pPr algn="ctr"/>
            <a:r>
              <a:rPr lang="en-US" sz="2400" b="1">
                <a:solidFill>
                  <a:schemeClr val="accent6">
                    <a:lumMod val="10000"/>
                  </a:schemeClr>
                </a:solidFill>
              </a:rPr>
              <a:t>Have a discretionary exception.</a:t>
            </a:r>
          </a:p>
        </p:txBody>
      </p:sp>
      <p:sp>
        <p:nvSpPr>
          <p:cNvPr id="11" name="TextBox 10">
            <a:extLst>
              <a:ext uri="{FF2B5EF4-FFF2-40B4-BE49-F238E27FC236}">
                <a16:creationId xmlns:a16="http://schemas.microsoft.com/office/drawing/2014/main" id="{57972655-AFFC-AAD9-F8DA-A2C887916A5A}"/>
              </a:ext>
            </a:extLst>
          </p:cNvPr>
          <p:cNvSpPr txBox="1"/>
          <p:nvPr/>
        </p:nvSpPr>
        <p:spPr>
          <a:xfrm>
            <a:off x="3644780" y="3769507"/>
            <a:ext cx="3105693" cy="461665"/>
          </a:xfrm>
          <a:prstGeom prst="rect">
            <a:avLst/>
          </a:prstGeom>
          <a:noFill/>
        </p:spPr>
        <p:txBody>
          <a:bodyPr wrap="square" lIns="91440" tIns="45720" rIns="91440" bIns="45720" rtlCol="0" anchor="t">
            <a:spAutoFit/>
          </a:bodyPr>
          <a:lstStyle/>
          <a:p>
            <a:r>
              <a:rPr lang="en-US" sz="2400" b="1">
                <a:solidFill>
                  <a:schemeClr val="accent6">
                    <a:lumMod val="10000"/>
                  </a:schemeClr>
                </a:solidFill>
              </a:rPr>
              <a:t>Live in a waived area.</a:t>
            </a:r>
            <a:endParaRPr lang="en-US"/>
          </a:p>
        </p:txBody>
      </p:sp>
      <p:pic>
        <p:nvPicPr>
          <p:cNvPr id="27" name="Picture 26" descr="briefcase icon marked by no sign">
            <a:extLst>
              <a:ext uri="{FF2B5EF4-FFF2-40B4-BE49-F238E27FC236}">
                <a16:creationId xmlns:a16="http://schemas.microsoft.com/office/drawing/2014/main" id="{5CB62D10-246D-FFFB-63E5-12F9619A859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65922" y="1935991"/>
            <a:ext cx="931972" cy="873021"/>
          </a:xfrm>
          <a:prstGeom prst="rect">
            <a:avLst/>
          </a:prstGeom>
        </p:spPr>
      </p:pic>
      <p:pic>
        <p:nvPicPr>
          <p:cNvPr id="29" name="Graphic 28" descr="location icon">
            <a:extLst>
              <a:ext uri="{FF2B5EF4-FFF2-40B4-BE49-F238E27FC236}">
                <a16:creationId xmlns:a16="http://schemas.microsoft.com/office/drawing/2014/main" id="{B8E65DC0-ABCB-BDF7-A8EB-2C10F783808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253432" y="3421865"/>
            <a:ext cx="1156951" cy="1156951"/>
          </a:xfrm>
          <a:prstGeom prst="rect">
            <a:avLst/>
          </a:prstGeom>
        </p:spPr>
      </p:pic>
      <p:pic>
        <p:nvPicPr>
          <p:cNvPr id="31" name="Picture 30" descr="document icon with a stamp">
            <a:extLst>
              <a:ext uri="{FF2B5EF4-FFF2-40B4-BE49-F238E27FC236}">
                <a16:creationId xmlns:a16="http://schemas.microsoft.com/office/drawing/2014/main" id="{63A055F6-0FA3-2BA4-D658-E989D9FB81B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00945" y="5038859"/>
            <a:ext cx="1056929" cy="1053716"/>
          </a:xfrm>
          <a:prstGeom prst="rect">
            <a:avLst/>
          </a:prstGeom>
        </p:spPr>
      </p:pic>
    </p:spTree>
    <p:extLst>
      <p:ext uri="{BB962C8B-B14F-4D97-AF65-F5344CB8AC3E}">
        <p14:creationId xmlns:p14="http://schemas.microsoft.com/office/powerpoint/2010/main" val="33205297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1DE3E7-233E-B51F-4D54-49174039BA7C}"/>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1C5D070A-D3FA-666D-96E9-F0D63F94A4A3}"/>
              </a:ext>
            </a:extLst>
          </p:cNvPr>
          <p:cNvSpPr/>
          <p:nvPr/>
        </p:nvSpPr>
        <p:spPr>
          <a:xfrm>
            <a:off x="0" y="1972015"/>
            <a:ext cx="12192000" cy="412173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err="1">
              <a:solidFill>
                <a:schemeClr val="tx2"/>
              </a:solidFill>
            </a:endParaRPr>
          </a:p>
        </p:txBody>
      </p:sp>
      <p:pic>
        <p:nvPicPr>
          <p:cNvPr id="5" name="Picture 4" descr="Timeline&#10;&#10;AI-generated content may be incorrect.">
            <a:extLst>
              <a:ext uri="{FF2B5EF4-FFF2-40B4-BE49-F238E27FC236}">
                <a16:creationId xmlns:a16="http://schemas.microsoft.com/office/drawing/2014/main" id="{64B920AF-5632-AFE8-C75C-275B5271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5759" y="1533107"/>
            <a:ext cx="8840482" cy="5324893"/>
          </a:xfrm>
          <a:prstGeom prst="rect">
            <a:avLst/>
          </a:prstGeom>
        </p:spPr>
      </p:pic>
      <p:sp>
        <p:nvSpPr>
          <p:cNvPr id="2" name="Title 1">
            <a:extLst>
              <a:ext uri="{FF2B5EF4-FFF2-40B4-BE49-F238E27FC236}">
                <a16:creationId xmlns:a16="http://schemas.microsoft.com/office/drawing/2014/main" id="{1AC132DC-2B0A-CA64-8FA6-51A9DD2D0634}"/>
              </a:ext>
            </a:extLst>
          </p:cNvPr>
          <p:cNvSpPr>
            <a:spLocks noGrp="1"/>
          </p:cNvSpPr>
          <p:nvPr>
            <p:ph type="title"/>
          </p:nvPr>
        </p:nvSpPr>
        <p:spPr/>
        <p:txBody>
          <a:bodyPr/>
          <a:lstStyle/>
          <a:p>
            <a:r>
              <a:rPr lang="en-US">
                <a:latin typeface="Noto Sans ExtraBold"/>
              </a:rPr>
              <a:t>Five Tribal lands are waived from SNAP work rules due to high unemployment rates</a:t>
            </a:r>
            <a:endParaRPr lang="en-US"/>
          </a:p>
        </p:txBody>
      </p:sp>
      <p:sp>
        <p:nvSpPr>
          <p:cNvPr id="4" name="Slide Number Placeholder 3">
            <a:extLst>
              <a:ext uri="{FF2B5EF4-FFF2-40B4-BE49-F238E27FC236}">
                <a16:creationId xmlns:a16="http://schemas.microsoft.com/office/drawing/2014/main" id="{E9575497-39FE-FAFC-4137-605F2AD86642}"/>
              </a:ext>
            </a:extLst>
          </p:cNvPr>
          <p:cNvSpPr>
            <a:spLocks noGrp="1"/>
          </p:cNvSpPr>
          <p:nvPr>
            <p:ph type="sldNum" sz="quarter" idx="10"/>
          </p:nvPr>
        </p:nvSpPr>
        <p:spPr/>
        <p:txBody>
          <a:bodyPr/>
          <a:lstStyle/>
          <a:p>
            <a:fld id="{58339581-759F-43B7-B47D-47F906F0E294}" type="slidenum">
              <a:rPr lang="en-US" smtClean="0"/>
              <a:pPr/>
              <a:t>13</a:t>
            </a:fld>
            <a:endParaRPr lang="en-US"/>
          </a:p>
        </p:txBody>
      </p:sp>
      <p:pic>
        <p:nvPicPr>
          <p:cNvPr id="10" name="Graphic 9" descr="Checkmark with solid fill">
            <a:extLst>
              <a:ext uri="{FF2B5EF4-FFF2-40B4-BE49-F238E27FC236}">
                <a16:creationId xmlns:a16="http://schemas.microsoft.com/office/drawing/2014/main" id="{260551AB-38C7-D4F8-2B09-735FBCE1316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8635" y="3104515"/>
            <a:ext cx="648970" cy="648970"/>
          </a:xfrm>
          <a:prstGeom prst="rect">
            <a:avLst/>
          </a:prstGeom>
        </p:spPr>
      </p:pic>
      <p:pic>
        <p:nvPicPr>
          <p:cNvPr id="11" name="Graphic 10" descr="Checkmark with solid fill">
            <a:extLst>
              <a:ext uri="{FF2B5EF4-FFF2-40B4-BE49-F238E27FC236}">
                <a16:creationId xmlns:a16="http://schemas.microsoft.com/office/drawing/2014/main" id="{9697557F-96DA-3210-7D82-635FA6E207A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86788" y="4020652"/>
            <a:ext cx="648970" cy="648970"/>
          </a:xfrm>
          <a:prstGeom prst="rect">
            <a:avLst/>
          </a:prstGeom>
        </p:spPr>
      </p:pic>
      <p:pic>
        <p:nvPicPr>
          <p:cNvPr id="12" name="Graphic 11" descr="Checkmark with solid fill">
            <a:extLst>
              <a:ext uri="{FF2B5EF4-FFF2-40B4-BE49-F238E27FC236}">
                <a16:creationId xmlns:a16="http://schemas.microsoft.com/office/drawing/2014/main" id="{A998F6F5-99E9-1F13-3C7D-67A2B121EC9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86788" y="4794507"/>
            <a:ext cx="648970" cy="648970"/>
          </a:xfrm>
          <a:prstGeom prst="rect">
            <a:avLst/>
          </a:prstGeom>
        </p:spPr>
      </p:pic>
      <p:pic>
        <p:nvPicPr>
          <p:cNvPr id="13" name="Graphic 12" descr="Checkmark with solid fill">
            <a:extLst>
              <a:ext uri="{FF2B5EF4-FFF2-40B4-BE49-F238E27FC236}">
                <a16:creationId xmlns:a16="http://schemas.microsoft.com/office/drawing/2014/main" id="{23F8DD97-7797-B31D-D8A3-D25A9847D8E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8635" y="4145537"/>
            <a:ext cx="648970" cy="648970"/>
          </a:xfrm>
          <a:prstGeom prst="rect">
            <a:avLst/>
          </a:prstGeom>
        </p:spPr>
      </p:pic>
      <p:pic>
        <p:nvPicPr>
          <p:cNvPr id="14" name="Graphic 13" descr="Checkmark with solid fill">
            <a:extLst>
              <a:ext uri="{FF2B5EF4-FFF2-40B4-BE49-F238E27FC236}">
                <a16:creationId xmlns:a16="http://schemas.microsoft.com/office/drawing/2014/main" id="{DC7C4889-E5FA-FE21-E3A1-037E7227699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06340" y="5736947"/>
            <a:ext cx="648970" cy="648970"/>
          </a:xfrm>
          <a:prstGeom prst="rect">
            <a:avLst/>
          </a:prstGeom>
        </p:spPr>
      </p:pic>
      <p:sp>
        <p:nvSpPr>
          <p:cNvPr id="17" name="Flowchart: Connector 16">
            <a:extLst>
              <a:ext uri="{FF2B5EF4-FFF2-40B4-BE49-F238E27FC236}">
                <a16:creationId xmlns:a16="http://schemas.microsoft.com/office/drawing/2014/main" id="{DAAFD61A-8C1A-2ACE-0B16-5EE359469A97}"/>
              </a:ext>
            </a:extLst>
          </p:cNvPr>
          <p:cNvSpPr/>
          <p:nvPr/>
        </p:nvSpPr>
        <p:spPr>
          <a:xfrm>
            <a:off x="6336126" y="4061880"/>
            <a:ext cx="648971" cy="621915"/>
          </a:xfrm>
          <a:prstGeom prst="flowChartConnector">
            <a:avLst/>
          </a:prstGeom>
          <a:solidFill>
            <a:srgbClr val="FFFF00">
              <a:alpha val="42000"/>
            </a:srgb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err="1"/>
          </a:p>
        </p:txBody>
      </p:sp>
      <p:sp>
        <p:nvSpPr>
          <p:cNvPr id="20" name="Flowchart: Connector 19">
            <a:extLst>
              <a:ext uri="{FF2B5EF4-FFF2-40B4-BE49-F238E27FC236}">
                <a16:creationId xmlns:a16="http://schemas.microsoft.com/office/drawing/2014/main" id="{0ADF5C05-C489-C776-4161-4DD707ABA8A1}"/>
              </a:ext>
            </a:extLst>
          </p:cNvPr>
          <p:cNvSpPr/>
          <p:nvPr/>
        </p:nvSpPr>
        <p:spPr>
          <a:xfrm>
            <a:off x="4973885" y="4865074"/>
            <a:ext cx="648971" cy="621915"/>
          </a:xfrm>
          <a:prstGeom prst="flowChartConnector">
            <a:avLst/>
          </a:prstGeom>
          <a:solidFill>
            <a:srgbClr val="FFFF00">
              <a:alpha val="42000"/>
            </a:srgb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err="1"/>
          </a:p>
        </p:txBody>
      </p:sp>
      <p:sp>
        <p:nvSpPr>
          <p:cNvPr id="21" name="Flowchart: Connector 20">
            <a:extLst>
              <a:ext uri="{FF2B5EF4-FFF2-40B4-BE49-F238E27FC236}">
                <a16:creationId xmlns:a16="http://schemas.microsoft.com/office/drawing/2014/main" id="{02DA763E-1A02-4CCE-8D47-A3F14038B43E}"/>
              </a:ext>
            </a:extLst>
          </p:cNvPr>
          <p:cNvSpPr/>
          <p:nvPr/>
        </p:nvSpPr>
        <p:spPr>
          <a:xfrm>
            <a:off x="4380876" y="4243159"/>
            <a:ext cx="648971" cy="621915"/>
          </a:xfrm>
          <a:prstGeom prst="flowChartConnector">
            <a:avLst/>
          </a:prstGeom>
          <a:solidFill>
            <a:srgbClr val="FFFF00">
              <a:alpha val="42000"/>
            </a:srgb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err="1"/>
          </a:p>
        </p:txBody>
      </p:sp>
      <p:sp>
        <p:nvSpPr>
          <p:cNvPr id="22" name="Flowchart: Connector 21">
            <a:extLst>
              <a:ext uri="{FF2B5EF4-FFF2-40B4-BE49-F238E27FC236}">
                <a16:creationId xmlns:a16="http://schemas.microsoft.com/office/drawing/2014/main" id="{109A3AEE-F408-97D1-8833-6481C80ED7E1}"/>
              </a:ext>
            </a:extLst>
          </p:cNvPr>
          <p:cNvSpPr/>
          <p:nvPr/>
        </p:nvSpPr>
        <p:spPr>
          <a:xfrm>
            <a:off x="3657354" y="3916494"/>
            <a:ext cx="648971" cy="621915"/>
          </a:xfrm>
          <a:prstGeom prst="flowChartConnector">
            <a:avLst/>
          </a:prstGeom>
          <a:solidFill>
            <a:srgbClr val="FFFF00">
              <a:alpha val="42000"/>
            </a:srgb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err="1"/>
          </a:p>
        </p:txBody>
      </p:sp>
      <p:sp>
        <p:nvSpPr>
          <p:cNvPr id="23" name="Flowchart: Connector 22">
            <a:extLst>
              <a:ext uri="{FF2B5EF4-FFF2-40B4-BE49-F238E27FC236}">
                <a16:creationId xmlns:a16="http://schemas.microsoft.com/office/drawing/2014/main" id="{E58A8678-307E-0B63-9239-9C12E462D84C}"/>
              </a:ext>
            </a:extLst>
          </p:cNvPr>
          <p:cNvSpPr/>
          <p:nvPr/>
        </p:nvSpPr>
        <p:spPr>
          <a:xfrm>
            <a:off x="3837458" y="3283333"/>
            <a:ext cx="648971" cy="621915"/>
          </a:xfrm>
          <a:prstGeom prst="flowChartConnector">
            <a:avLst/>
          </a:prstGeom>
          <a:solidFill>
            <a:srgbClr val="FFFF00">
              <a:alpha val="42000"/>
            </a:srgb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err="1"/>
          </a:p>
        </p:txBody>
      </p:sp>
    </p:spTree>
    <p:extLst>
      <p:ext uri="{BB962C8B-B14F-4D97-AF65-F5344CB8AC3E}">
        <p14:creationId xmlns:p14="http://schemas.microsoft.com/office/powerpoint/2010/main" val="36667556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1334E2-1611-FAB1-546A-A442FE66A380}"/>
            </a:ext>
          </a:extLst>
        </p:cNvPr>
        <p:cNvGrpSpPr/>
        <p:nvPr/>
      </p:nvGrpSpPr>
      <p:grpSpPr>
        <a:xfrm>
          <a:off x="0" y="0"/>
          <a:ext cx="0" cy="0"/>
          <a:chOff x="0" y="0"/>
          <a:chExt cx="0" cy="0"/>
        </a:xfrm>
      </p:grpSpPr>
      <p:sp>
        <p:nvSpPr>
          <p:cNvPr id="24" name="Arrow: Pentagon 23">
            <a:extLst>
              <a:ext uri="{FF2B5EF4-FFF2-40B4-BE49-F238E27FC236}">
                <a16:creationId xmlns:a16="http://schemas.microsoft.com/office/drawing/2014/main" id="{7C86B8F8-DDF9-35D7-4F37-629CF69ACAFC}"/>
              </a:ext>
            </a:extLst>
          </p:cNvPr>
          <p:cNvSpPr/>
          <p:nvPr/>
        </p:nvSpPr>
        <p:spPr>
          <a:xfrm>
            <a:off x="810847" y="1445478"/>
            <a:ext cx="10900507" cy="1455031"/>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err="1"/>
          </a:p>
        </p:txBody>
      </p:sp>
      <p:sp>
        <p:nvSpPr>
          <p:cNvPr id="25" name="Arrow: Pentagon 24">
            <a:extLst>
              <a:ext uri="{FF2B5EF4-FFF2-40B4-BE49-F238E27FC236}">
                <a16:creationId xmlns:a16="http://schemas.microsoft.com/office/drawing/2014/main" id="{7F57D249-B1C4-F7AB-92EA-52F73CC7944F}"/>
              </a:ext>
            </a:extLst>
          </p:cNvPr>
          <p:cNvSpPr/>
          <p:nvPr/>
        </p:nvSpPr>
        <p:spPr>
          <a:xfrm>
            <a:off x="810847" y="3272960"/>
            <a:ext cx="10900507" cy="1455031"/>
          </a:xfrm>
          <a:prstGeom prst="homePlate">
            <a:avLst/>
          </a:prstGeom>
          <a:solidFill>
            <a:schemeClr val="accent6">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err="1"/>
          </a:p>
        </p:txBody>
      </p:sp>
      <p:sp>
        <p:nvSpPr>
          <p:cNvPr id="26" name="Arrow: Pentagon 25">
            <a:extLst>
              <a:ext uri="{FF2B5EF4-FFF2-40B4-BE49-F238E27FC236}">
                <a16:creationId xmlns:a16="http://schemas.microsoft.com/office/drawing/2014/main" id="{568BFDB0-A0F0-A26A-6818-A95CEA9E5F12}"/>
              </a:ext>
            </a:extLst>
          </p:cNvPr>
          <p:cNvSpPr/>
          <p:nvPr/>
        </p:nvSpPr>
        <p:spPr>
          <a:xfrm>
            <a:off x="810846" y="5100442"/>
            <a:ext cx="10900507" cy="1455031"/>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err="1"/>
          </a:p>
        </p:txBody>
      </p:sp>
      <p:cxnSp>
        <p:nvCxnSpPr>
          <p:cNvPr id="3" name="Straight Connector 2">
            <a:extLst>
              <a:ext uri="{FF2B5EF4-FFF2-40B4-BE49-F238E27FC236}">
                <a16:creationId xmlns:a16="http://schemas.microsoft.com/office/drawing/2014/main" id="{7CFACA01-1366-D7E8-A114-964AFEC3800B}"/>
              </a:ext>
              <a:ext uri="{C183D7F6-B498-43B3-948B-1728B52AA6E4}">
                <adec:decorative xmlns:adec="http://schemas.microsoft.com/office/drawing/2017/decorative" val="1"/>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94C5D5A2-91F6-210B-AABA-7E6ACB8E8A93}"/>
              </a:ext>
            </a:extLst>
          </p:cNvPr>
          <p:cNvSpPr>
            <a:spLocks noGrp="1"/>
          </p:cNvSpPr>
          <p:nvPr>
            <p:ph type="title"/>
          </p:nvPr>
        </p:nvSpPr>
        <p:spPr/>
        <p:txBody>
          <a:bodyPr>
            <a:normAutofit/>
          </a:bodyPr>
          <a:lstStyle/>
          <a:p>
            <a:r>
              <a:rPr lang="en-US"/>
              <a:t>Contact ODHS to see if work rules apply</a:t>
            </a:r>
            <a:endParaRPr lang="en-US">
              <a:latin typeface="Noto Sans ExtraBold" panose="020B0502040504020204" pitchFamily="34" charset="0"/>
              <a:cs typeface="Noto Sans ExtraBold" panose="020B0502040504020204" pitchFamily="34" charset="0"/>
            </a:endParaRPr>
          </a:p>
        </p:txBody>
      </p:sp>
      <p:sp>
        <p:nvSpPr>
          <p:cNvPr id="11" name="Content Placeholder 62">
            <a:extLst>
              <a:ext uri="{FF2B5EF4-FFF2-40B4-BE49-F238E27FC236}">
                <a16:creationId xmlns:a16="http://schemas.microsoft.com/office/drawing/2014/main" id="{0ABCBD2F-95C1-5EAF-942E-6CE653481C28}"/>
              </a:ext>
            </a:extLst>
          </p:cNvPr>
          <p:cNvSpPr>
            <a:spLocks noGrp="1"/>
          </p:cNvSpPr>
          <p:nvPr/>
        </p:nvSpPr>
        <p:spPr>
          <a:xfrm>
            <a:off x="3058495" y="3438806"/>
            <a:ext cx="9133505" cy="787298"/>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SzPct val="95000"/>
              <a:buFont typeface="Arial" panose="020B0604020202020204" pitchFamily="34" charset="0"/>
              <a:buNone/>
              <a:defRPr sz="5500" b="1" kern="1200">
                <a:solidFill>
                  <a:schemeClr val="tx1"/>
                </a:solidFill>
                <a:latin typeface="Roboto" panose="02000000000000000000" pitchFamily="2" charset="0"/>
                <a:ea typeface="Roboto" panose="02000000000000000000" pitchFamily="2" charset="0"/>
                <a:cs typeface="Arial" panose="020B0604020202020204" pitchFamily="34" charset="0"/>
              </a:defRPr>
            </a:lvl1pPr>
            <a:lvl2pPr marL="457200" indent="0" algn="l" defTabSz="914400" rtl="0" eaLnBrk="1" latinLnBrk="0" hangingPunct="1">
              <a:lnSpc>
                <a:spcPct val="100000"/>
              </a:lnSpc>
              <a:spcBef>
                <a:spcPts val="500"/>
              </a:spcBef>
              <a:buClr>
                <a:schemeClr val="tx2"/>
              </a:buClr>
              <a:buSzPct val="100000"/>
              <a:buFont typeface="Arial" panose="020B0604020202020204" pitchFamily="34" charset="0"/>
              <a:buNone/>
              <a:defRPr sz="2400" kern="1200">
                <a:solidFill>
                  <a:schemeClr val="tx1"/>
                </a:solidFill>
                <a:latin typeface="Roboto" panose="02000000000000000000" pitchFamily="2" charset="0"/>
                <a:ea typeface="Roboto" panose="02000000000000000000" pitchFamily="2" charset="0"/>
                <a:cs typeface="Arial" panose="020B0604020202020204" pitchFamily="34" charset="0"/>
              </a:defRPr>
            </a:lvl2pPr>
            <a:lvl3pPr marL="914400" indent="0" algn="l" defTabSz="914400" rtl="0" eaLnBrk="1" latinLnBrk="0" hangingPunct="1">
              <a:lnSpc>
                <a:spcPct val="100000"/>
              </a:lnSpc>
              <a:spcBef>
                <a:spcPts val="500"/>
              </a:spcBef>
              <a:buClr>
                <a:schemeClr val="tx2"/>
              </a:buClr>
              <a:buSzPct val="100000"/>
              <a:buFont typeface="Arial" panose="020B0604020202020204" pitchFamily="34" charset="0"/>
              <a:buNone/>
              <a:defRPr sz="2000" kern="1200">
                <a:solidFill>
                  <a:schemeClr val="tx1"/>
                </a:solidFill>
                <a:latin typeface="Roboto" panose="02000000000000000000" pitchFamily="2" charset="0"/>
                <a:ea typeface="Roboto" panose="02000000000000000000" pitchFamily="2" charset="0"/>
                <a:cs typeface="Arial" panose="020B0604020202020204" pitchFamily="34" charset="0"/>
              </a:defRPr>
            </a:lvl3pPr>
            <a:lvl4pPr marL="1371600" indent="0" algn="l" defTabSz="914400" rtl="0" eaLnBrk="1" latinLnBrk="0" hangingPunct="1">
              <a:lnSpc>
                <a:spcPct val="100000"/>
              </a:lnSpc>
              <a:spcBef>
                <a:spcPts val="500"/>
              </a:spcBef>
              <a:buClr>
                <a:schemeClr val="tx2"/>
              </a:buClr>
              <a:buSzPct val="100000"/>
              <a:buFont typeface="Arial" panose="020B0604020202020204" pitchFamily="34" charset="0"/>
              <a:buNone/>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4pPr>
            <a:lvl5pPr marL="1828800" indent="0" algn="l" defTabSz="914400" rtl="0" eaLnBrk="1" latinLnBrk="0" hangingPunct="1">
              <a:lnSpc>
                <a:spcPct val="100000"/>
              </a:lnSpc>
              <a:spcBef>
                <a:spcPts val="500"/>
              </a:spcBef>
              <a:buClr>
                <a:schemeClr val="tx2"/>
              </a:buClr>
              <a:buSzPct val="100000"/>
              <a:buFont typeface="Arial" panose="020B0604020202020204" pitchFamily="34" charset="0"/>
              <a:buNone/>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1000"/>
              </a:spcBef>
              <a:spcAft>
                <a:spcPts val="0"/>
              </a:spcAft>
              <a:buClrTx/>
              <a:buSzPct val="95000"/>
              <a:buFont typeface="Arial" panose="020B0604020202020204" pitchFamily="34" charset="0"/>
              <a:buNone/>
              <a:tabLst/>
              <a:defRPr/>
            </a:pPr>
            <a:r>
              <a:rPr kumimoji="0" lang="en-US" sz="3200" b="1" i="0" u="none" strike="noStrike" kern="1200" cap="none" spc="0" normalizeH="0" baseline="0" noProof="0">
                <a:ln>
                  <a:noFill/>
                </a:ln>
                <a:solidFill>
                  <a:srgbClr val="184E49"/>
                </a:solidFill>
                <a:effectLst/>
                <a:uLnTx/>
                <a:uFillTx/>
                <a:latin typeface="Aptos" panose="020B0004020202020204" pitchFamily="34" charset="0"/>
                <a:ea typeface="Noto Sans Bold" panose="020B0502040504020204" pitchFamily="34" charset="0"/>
                <a:cs typeface="Noto Sans Bold" panose="020B0502040504020204" pitchFamily="34" charset="0"/>
              </a:rPr>
              <a:t>Email:</a:t>
            </a:r>
          </a:p>
          <a:p>
            <a:pPr marL="0" marR="0" lvl="0" indent="0" defTabSz="914400" rtl="0" eaLnBrk="1" fontAlgn="auto" latinLnBrk="0" hangingPunct="1">
              <a:lnSpc>
                <a:spcPct val="100000"/>
              </a:lnSpc>
              <a:spcBef>
                <a:spcPts val="1000"/>
              </a:spcBef>
              <a:spcAft>
                <a:spcPts val="0"/>
              </a:spcAft>
              <a:buClrTx/>
              <a:buSzPct val="95000"/>
              <a:buFont typeface="Arial" panose="020B0604020202020204" pitchFamily="34" charset="0"/>
              <a:buNone/>
              <a:tabLst/>
              <a:defRPr/>
            </a:pPr>
            <a:r>
              <a:rPr lang="en-US" sz="3200">
                <a:solidFill>
                  <a:schemeClr val="tx2"/>
                </a:solidFill>
                <a:latin typeface="Aptos" panose="020B0004020202020204" pitchFamily="34" charset="0"/>
                <a:ea typeface="Noto Sans" panose="020B0502040504020204" pitchFamily="34" charset="0"/>
                <a:cs typeface="Noto Sans" panose="020B0502040504020204" pitchFamily="34" charset="0"/>
                <a:hlinkClick r:id="rId3">
                  <a:extLst>
                    <a:ext uri="{A12FA001-AC4F-418D-AE19-62706E023703}">
                      <ahyp:hlinkClr xmlns:ahyp="http://schemas.microsoft.com/office/drawing/2018/hyperlinkcolor" val="tx"/>
                    </a:ext>
                  </a:extLst>
                </a:hlinkClick>
              </a:rPr>
              <a:t>SNAP.ABAWDTeam@odhsoha.oregon.gov</a:t>
            </a:r>
            <a:r>
              <a:rPr lang="en-US" sz="3200">
                <a:solidFill>
                  <a:schemeClr val="tx2"/>
                </a:solidFill>
                <a:latin typeface="Aptos" panose="020B0004020202020204" pitchFamily="34" charset="0"/>
                <a:ea typeface="Noto Sans" panose="020B0502040504020204" pitchFamily="34" charset="0"/>
                <a:cs typeface="Noto Sans" panose="020B0502040504020204" pitchFamily="34" charset="0"/>
              </a:rPr>
              <a:t> </a:t>
            </a:r>
          </a:p>
          <a:p>
            <a:pPr marL="0" marR="0" lvl="0" indent="0" algn="ctr" defTabSz="914400" rtl="0" eaLnBrk="1" fontAlgn="auto" latinLnBrk="0" hangingPunct="1">
              <a:lnSpc>
                <a:spcPct val="100000"/>
              </a:lnSpc>
              <a:spcBef>
                <a:spcPts val="1000"/>
              </a:spcBef>
              <a:spcAft>
                <a:spcPts val="0"/>
              </a:spcAft>
              <a:buClrTx/>
              <a:buSzPct val="95000"/>
              <a:buFont typeface="Arial" panose="020B0604020202020204" pitchFamily="34" charset="0"/>
              <a:buNone/>
              <a:tabLst/>
              <a:defRPr/>
            </a:pPr>
            <a:endParaRPr kumimoji="0" lang="en-US" sz="2000" b="1" i="0" u="none" strike="noStrike" kern="1200" cap="none" spc="0" normalizeH="0" baseline="0" noProof="0">
              <a:ln>
                <a:noFill/>
              </a:ln>
              <a:solidFill>
                <a:srgbClr val="184E49"/>
              </a:solidFill>
              <a:effectLst/>
              <a:uLnTx/>
              <a:uFillTx/>
              <a:latin typeface="Aptos" panose="020B0004020202020204" pitchFamily="34" charset="0"/>
              <a:ea typeface="Noto Sans Bold" panose="020B0502040504020204" pitchFamily="34" charset="0"/>
              <a:cs typeface="Noto Sans Bold" panose="020B0502040504020204" pitchFamily="34" charset="0"/>
            </a:endParaRPr>
          </a:p>
        </p:txBody>
      </p:sp>
      <p:sp>
        <p:nvSpPr>
          <p:cNvPr id="7" name="Slide Number Placeholder 6">
            <a:extLst>
              <a:ext uri="{FF2B5EF4-FFF2-40B4-BE49-F238E27FC236}">
                <a16:creationId xmlns:a16="http://schemas.microsoft.com/office/drawing/2014/main" id="{9C8811CF-BCB6-049B-6744-49621DDA8E83}"/>
              </a:ext>
            </a:extLst>
          </p:cNvPr>
          <p:cNvSpPr>
            <a:spLocks noGrp="1"/>
          </p:cNvSpPr>
          <p:nvPr>
            <p:ph type="sldNum" sz="quarter" idx="10"/>
          </p:nvPr>
        </p:nvSpPr>
        <p:spPr>
          <a:xfrm>
            <a:off x="9783477" y="6554615"/>
            <a:ext cx="2272706" cy="18425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339581-759F-43B7-B47D-47F906F0E294}" type="slidenum">
              <a:rPr kumimoji="0" lang="en-US" sz="1400" b="0" i="0" u="none" strike="noStrike" kern="1200" cap="none" spc="0" normalizeH="0" baseline="0" noProof="0" smtClean="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400" b="0"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pic>
        <p:nvPicPr>
          <p:cNvPr id="16" name="Graphic 15" descr="Receiver with solid fill">
            <a:extLst>
              <a:ext uri="{FF2B5EF4-FFF2-40B4-BE49-F238E27FC236}">
                <a16:creationId xmlns:a16="http://schemas.microsoft.com/office/drawing/2014/main" id="{D840E0D5-1555-5FD9-86DE-1BACBB43733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37871" y="1579441"/>
            <a:ext cx="1246353" cy="1246353"/>
          </a:xfrm>
          <a:prstGeom prst="rect">
            <a:avLst/>
          </a:prstGeom>
        </p:spPr>
      </p:pic>
      <p:pic>
        <p:nvPicPr>
          <p:cNvPr id="18" name="Graphic 17" descr="Email with solid fill">
            <a:extLst>
              <a:ext uri="{FF2B5EF4-FFF2-40B4-BE49-F238E27FC236}">
                <a16:creationId xmlns:a16="http://schemas.microsoft.com/office/drawing/2014/main" id="{11FA1D33-7366-09CD-F566-90984594DEE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97406" y="3436834"/>
            <a:ext cx="1127281" cy="1127281"/>
          </a:xfrm>
          <a:prstGeom prst="rect">
            <a:avLst/>
          </a:prstGeom>
        </p:spPr>
      </p:pic>
      <p:sp>
        <p:nvSpPr>
          <p:cNvPr id="13" name="Content Placeholder 63">
            <a:extLst>
              <a:ext uri="{FF2B5EF4-FFF2-40B4-BE49-F238E27FC236}">
                <a16:creationId xmlns:a16="http://schemas.microsoft.com/office/drawing/2014/main" id="{35809260-E825-2627-AD50-C415C1D13B6D}"/>
              </a:ext>
            </a:extLst>
          </p:cNvPr>
          <p:cNvSpPr>
            <a:spLocks noGrp="1"/>
          </p:cNvSpPr>
          <p:nvPr/>
        </p:nvSpPr>
        <p:spPr>
          <a:xfrm>
            <a:off x="2981198" y="1676376"/>
            <a:ext cx="7059495" cy="1643997"/>
          </a:xfrm>
          <a:prstGeom prst="rect">
            <a:avLst/>
          </a:prstGeom>
        </p:spPr>
        <p:txBody>
          <a:bodyPr vert="horz" lIns="0" tIns="0" rIns="0" bIns="0" rtlCol="0">
            <a:normAutofit/>
          </a:bodyPr>
          <a:lstStyle>
            <a:lvl1pPr marL="0" indent="0" algn="l" defTabSz="914400" rtl="0" eaLnBrk="1" latinLnBrk="0" hangingPunct="1">
              <a:lnSpc>
                <a:spcPct val="100000"/>
              </a:lnSpc>
              <a:spcBef>
                <a:spcPts val="1000"/>
              </a:spcBef>
              <a:buSzPct val="95000"/>
              <a:buFont typeface="Arial" panose="020B0604020202020204" pitchFamily="34" charset="0"/>
              <a:buNone/>
              <a:defRPr sz="2400" b="1" kern="1200">
                <a:solidFill>
                  <a:schemeClr val="tx1"/>
                </a:solidFill>
                <a:latin typeface="Roboto" panose="02000000000000000000" pitchFamily="2" charset="0"/>
                <a:ea typeface="Roboto" panose="02000000000000000000" pitchFamily="2" charset="0"/>
                <a:cs typeface="Arial" panose="020B0604020202020204" pitchFamily="34" charset="0"/>
              </a:defRPr>
            </a:lvl1pPr>
            <a:lvl2pPr marL="457200" indent="0" algn="l" defTabSz="914400" rtl="0" eaLnBrk="1" latinLnBrk="0" hangingPunct="1">
              <a:lnSpc>
                <a:spcPct val="100000"/>
              </a:lnSpc>
              <a:spcBef>
                <a:spcPts val="500"/>
              </a:spcBef>
              <a:buClr>
                <a:schemeClr val="tx2"/>
              </a:buClr>
              <a:buSzPct val="100000"/>
              <a:buFont typeface="Arial" panose="020B0604020202020204" pitchFamily="34" charset="0"/>
              <a:buNone/>
              <a:defRPr sz="2400" kern="1200">
                <a:solidFill>
                  <a:schemeClr val="tx1"/>
                </a:solidFill>
                <a:latin typeface="Roboto" panose="02000000000000000000" pitchFamily="2" charset="0"/>
                <a:ea typeface="Roboto" panose="02000000000000000000" pitchFamily="2" charset="0"/>
                <a:cs typeface="Arial" panose="020B0604020202020204" pitchFamily="34" charset="0"/>
              </a:defRPr>
            </a:lvl2pPr>
            <a:lvl3pPr marL="914400" indent="0" algn="l" defTabSz="914400" rtl="0" eaLnBrk="1" latinLnBrk="0" hangingPunct="1">
              <a:lnSpc>
                <a:spcPct val="100000"/>
              </a:lnSpc>
              <a:spcBef>
                <a:spcPts val="500"/>
              </a:spcBef>
              <a:buClr>
                <a:schemeClr val="tx2"/>
              </a:buClr>
              <a:buSzPct val="100000"/>
              <a:buFont typeface="Arial" panose="020B0604020202020204" pitchFamily="34" charset="0"/>
              <a:buNone/>
              <a:defRPr sz="2000" kern="1200">
                <a:solidFill>
                  <a:schemeClr val="tx1"/>
                </a:solidFill>
                <a:latin typeface="Roboto" panose="02000000000000000000" pitchFamily="2" charset="0"/>
                <a:ea typeface="Roboto" panose="02000000000000000000" pitchFamily="2" charset="0"/>
                <a:cs typeface="Arial" panose="020B0604020202020204" pitchFamily="34" charset="0"/>
              </a:defRPr>
            </a:lvl3pPr>
            <a:lvl4pPr marL="1371600" indent="0" algn="l" defTabSz="914400" rtl="0" eaLnBrk="1" latinLnBrk="0" hangingPunct="1">
              <a:lnSpc>
                <a:spcPct val="100000"/>
              </a:lnSpc>
              <a:spcBef>
                <a:spcPts val="500"/>
              </a:spcBef>
              <a:buClr>
                <a:schemeClr val="tx2"/>
              </a:buClr>
              <a:buSzPct val="100000"/>
              <a:buFont typeface="Arial" panose="020B0604020202020204" pitchFamily="34" charset="0"/>
              <a:buNone/>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4pPr>
            <a:lvl5pPr marL="1828800" indent="0" algn="l" defTabSz="914400" rtl="0" eaLnBrk="1" latinLnBrk="0" hangingPunct="1">
              <a:lnSpc>
                <a:spcPct val="100000"/>
              </a:lnSpc>
              <a:spcBef>
                <a:spcPts val="500"/>
              </a:spcBef>
              <a:buClr>
                <a:schemeClr val="tx2"/>
              </a:buClr>
              <a:buSzPct val="100000"/>
              <a:buFont typeface="Arial" panose="020B0604020202020204" pitchFamily="34" charset="0"/>
              <a:buNone/>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n-US" sz="3200">
                <a:solidFill>
                  <a:schemeClr val="tx2"/>
                </a:solidFill>
                <a:latin typeface="Aptos" panose="020B0004020202020204" pitchFamily="34" charset="0"/>
              </a:rPr>
              <a:t>Call the ABAWD team:</a:t>
            </a:r>
          </a:p>
          <a:p>
            <a:pPr lvl="0">
              <a:defRPr/>
            </a:pPr>
            <a:r>
              <a:rPr lang="en-US" sz="3200">
                <a:solidFill>
                  <a:schemeClr val="tx2"/>
                </a:solidFill>
                <a:latin typeface="Aptos" panose="020B0004020202020204" pitchFamily="34" charset="0"/>
              </a:rPr>
              <a:t> 1-833-947-1694</a:t>
            </a:r>
            <a:endParaRPr kumimoji="0" lang="en-US" sz="3200" b="0" i="0" u="none" strike="noStrike" kern="1200" cap="none" spc="0" normalizeH="0" baseline="0" noProof="0">
              <a:ln>
                <a:noFill/>
              </a:ln>
              <a:solidFill>
                <a:schemeClr val="tx2"/>
              </a:solidFill>
              <a:effectLst/>
              <a:uLnTx/>
              <a:uFillTx/>
              <a:latin typeface="Aptos" panose="020B0004020202020204" pitchFamily="34" charset="0"/>
              <a:ea typeface="Noto Sans" panose="020B0502040504020204" pitchFamily="34" charset="0"/>
              <a:cs typeface="Noto Sans" panose="020B0502040504020204" pitchFamily="34" charset="0"/>
            </a:endParaRPr>
          </a:p>
        </p:txBody>
      </p:sp>
      <p:pic>
        <p:nvPicPr>
          <p:cNvPr id="20" name="Graphic 19" descr="Cycle with people with solid fill">
            <a:extLst>
              <a:ext uri="{FF2B5EF4-FFF2-40B4-BE49-F238E27FC236}">
                <a16:creationId xmlns:a16="http://schemas.microsoft.com/office/drawing/2014/main" id="{1E9335CA-A497-0565-4063-FBE83A53429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63136" y="5056724"/>
            <a:ext cx="1595820" cy="1595820"/>
          </a:xfrm>
          <a:prstGeom prst="rect">
            <a:avLst/>
          </a:prstGeom>
        </p:spPr>
      </p:pic>
      <p:sp>
        <p:nvSpPr>
          <p:cNvPr id="21" name="TextBox 20">
            <a:extLst>
              <a:ext uri="{FF2B5EF4-FFF2-40B4-BE49-F238E27FC236}">
                <a16:creationId xmlns:a16="http://schemas.microsoft.com/office/drawing/2014/main" id="{77B500A9-9CD3-88B8-516D-525CA3987710}"/>
              </a:ext>
            </a:extLst>
          </p:cNvPr>
          <p:cNvSpPr txBox="1"/>
          <p:nvPr/>
        </p:nvSpPr>
        <p:spPr>
          <a:xfrm>
            <a:off x="2981198" y="5240532"/>
            <a:ext cx="8607912" cy="1077218"/>
          </a:xfrm>
          <a:prstGeom prst="rect">
            <a:avLst/>
          </a:prstGeom>
          <a:noFill/>
        </p:spPr>
        <p:txBody>
          <a:bodyPr wrap="square" rtlCol="0">
            <a:spAutoFit/>
          </a:bodyPr>
          <a:lstStyle/>
          <a:p>
            <a:pPr algn="l"/>
            <a:r>
              <a:rPr lang="en-US" sz="3200" b="1">
                <a:solidFill>
                  <a:schemeClr val="tx2"/>
                </a:solidFill>
              </a:rPr>
              <a:t>ODHS may connect people to: </a:t>
            </a:r>
          </a:p>
          <a:p>
            <a:pPr algn="l"/>
            <a:r>
              <a:rPr lang="en-US" sz="3200" b="1">
                <a:solidFill>
                  <a:schemeClr val="tx2"/>
                </a:solidFill>
              </a:rPr>
              <a:t>Oregon Employment Department</a:t>
            </a:r>
          </a:p>
        </p:txBody>
      </p:sp>
    </p:spTree>
    <p:extLst>
      <p:ext uri="{BB962C8B-B14F-4D97-AF65-F5344CB8AC3E}">
        <p14:creationId xmlns:p14="http://schemas.microsoft.com/office/powerpoint/2010/main" val="39730023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3F696C-0990-E1D6-AA07-9C266BF56177}"/>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85202B96-F42A-05C8-CB2A-2EECA8B06315}"/>
              </a:ext>
              <a:ext uri="{C183D7F6-B498-43B3-948B-1728B52AA6E4}">
                <adec:decorative xmlns:adec="http://schemas.microsoft.com/office/drawing/2017/decorative" val="1"/>
              </a:ext>
            </a:extLst>
          </p:cNvPr>
          <p:cNvSpPr/>
          <p:nvPr/>
        </p:nvSpPr>
        <p:spPr>
          <a:xfrm>
            <a:off x="-7357" y="5521569"/>
            <a:ext cx="12199357" cy="13364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ptos"/>
              <a:ea typeface="+mn-ea"/>
              <a:cs typeface="+mn-cs"/>
            </a:endParaRPr>
          </a:p>
        </p:txBody>
      </p:sp>
      <p:sp>
        <p:nvSpPr>
          <p:cNvPr id="4" name="Title 3">
            <a:extLst>
              <a:ext uri="{FF2B5EF4-FFF2-40B4-BE49-F238E27FC236}">
                <a16:creationId xmlns:a16="http://schemas.microsoft.com/office/drawing/2014/main" id="{596DD1C3-40DB-14B6-D43F-902F00D3A565}"/>
              </a:ext>
            </a:extLst>
          </p:cNvPr>
          <p:cNvSpPr>
            <a:spLocks noGrp="1"/>
          </p:cNvSpPr>
          <p:nvPr>
            <p:ph type="title"/>
          </p:nvPr>
        </p:nvSpPr>
        <p:spPr>
          <a:xfrm>
            <a:off x="635001" y="432290"/>
            <a:ext cx="10925628" cy="825500"/>
          </a:xfrm>
        </p:spPr>
        <p:txBody>
          <a:bodyPr/>
          <a:lstStyle/>
          <a:p>
            <a:r>
              <a:rPr lang="en-US">
                <a:latin typeface="Noto Sans ExtraBold"/>
              </a:rPr>
              <a:t>After an ODHS referral: </a:t>
            </a:r>
            <a:r>
              <a:rPr lang="en-US" b="0">
                <a:latin typeface="Noto Sans ExtraBold"/>
              </a:rPr>
              <a:t>OED offers support for meeting work rules</a:t>
            </a:r>
            <a:endParaRPr lang="en-US" b="0">
              <a:latin typeface="Noto Sans ExtraBold"/>
              <a:ea typeface="Noto Sans ExtraBold"/>
              <a:cs typeface="Noto Sans ExtraBold"/>
            </a:endParaRPr>
          </a:p>
        </p:txBody>
      </p:sp>
      <p:sp>
        <p:nvSpPr>
          <p:cNvPr id="2" name="Slide Number Placeholder 1">
            <a:extLst>
              <a:ext uri="{FF2B5EF4-FFF2-40B4-BE49-F238E27FC236}">
                <a16:creationId xmlns:a16="http://schemas.microsoft.com/office/drawing/2014/main" id="{12448157-AF8C-6165-AE43-9641B82DFA2D}"/>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339581-759F-43B7-B47D-47F906F0E294}" type="slidenum">
              <a:rPr kumimoji="0" lang="en-US" sz="1400" b="0" i="0" u="none" strike="noStrike" kern="1200" cap="none" spc="0" normalizeH="0" baseline="0" noProof="0" smtClean="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400" b="0" i="0" u="none" strike="noStrike" kern="1200" cap="none" spc="0" normalizeH="0" baseline="0" noProof="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sp>
        <p:nvSpPr>
          <p:cNvPr id="16" name="Rectangle 15">
            <a:extLst>
              <a:ext uri="{FF2B5EF4-FFF2-40B4-BE49-F238E27FC236}">
                <a16:creationId xmlns:a16="http://schemas.microsoft.com/office/drawing/2014/main" id="{D55BA688-F7FE-4F1A-37AA-773321C906FE}"/>
              </a:ext>
              <a:ext uri="{C183D7F6-B498-43B3-948B-1728B52AA6E4}">
                <adec:decorative xmlns:adec="http://schemas.microsoft.com/office/drawing/2017/decorative" val="1"/>
              </a:ext>
            </a:extLst>
          </p:cNvPr>
          <p:cNvSpPr/>
          <p:nvPr/>
        </p:nvSpPr>
        <p:spPr>
          <a:xfrm>
            <a:off x="6971793" y="1420804"/>
            <a:ext cx="5220208" cy="41007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Aptos"/>
              <a:ea typeface="+mn-ea"/>
              <a:cs typeface="+mn-cs"/>
            </a:endParaRPr>
          </a:p>
        </p:txBody>
      </p:sp>
      <p:pic>
        <p:nvPicPr>
          <p:cNvPr id="5" name="Picture 4" descr="Oregon Employment Department logo">
            <a:extLst>
              <a:ext uri="{FF2B5EF4-FFF2-40B4-BE49-F238E27FC236}">
                <a16:creationId xmlns:a16="http://schemas.microsoft.com/office/drawing/2014/main" id="{39E4F755-DCA1-9B14-A0FD-73F851CA7BC3}"/>
              </a:ext>
            </a:extLst>
          </p:cNvPr>
          <p:cNvPicPr>
            <a:picLocks noChangeAspect="1"/>
          </p:cNvPicPr>
          <p:nvPr/>
        </p:nvPicPr>
        <p:blipFill>
          <a:blip r:embed="rId3"/>
          <a:stretch>
            <a:fillRect/>
          </a:stretch>
        </p:blipFill>
        <p:spPr>
          <a:xfrm>
            <a:off x="8789367" y="4537199"/>
            <a:ext cx="1600879" cy="734995"/>
          </a:xfrm>
          <a:prstGeom prst="rect">
            <a:avLst/>
          </a:prstGeom>
        </p:spPr>
      </p:pic>
      <p:pic>
        <p:nvPicPr>
          <p:cNvPr id="7" name="Picture 6" descr="two people sitting at a table with a flag in the middle">
            <a:extLst>
              <a:ext uri="{FF2B5EF4-FFF2-40B4-BE49-F238E27FC236}">
                <a16:creationId xmlns:a16="http://schemas.microsoft.com/office/drawing/2014/main" id="{C21D4E81-E85E-7DEE-E78F-C4D031B654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6253" y="1420804"/>
            <a:ext cx="4483411" cy="4283513"/>
          </a:xfrm>
          <a:prstGeom prst="rect">
            <a:avLst/>
          </a:prstGeom>
        </p:spPr>
      </p:pic>
      <p:sp>
        <p:nvSpPr>
          <p:cNvPr id="9" name="TextBox 8">
            <a:extLst>
              <a:ext uri="{FF2B5EF4-FFF2-40B4-BE49-F238E27FC236}">
                <a16:creationId xmlns:a16="http://schemas.microsoft.com/office/drawing/2014/main" id="{6B8CB33F-3D9B-B826-FC62-30F09BFA0BC0}"/>
              </a:ext>
            </a:extLst>
          </p:cNvPr>
          <p:cNvSpPr txBox="1"/>
          <p:nvPr/>
        </p:nvSpPr>
        <p:spPr>
          <a:xfrm>
            <a:off x="7407266" y="1696529"/>
            <a:ext cx="4349261" cy="2677656"/>
          </a:xfrm>
          <a:prstGeom prst="rect">
            <a:avLst/>
          </a:prstGeom>
          <a:noFill/>
        </p:spPr>
        <p:txBody>
          <a:bodyPr wrap="square" rtlCol="0">
            <a:spAutoFit/>
          </a:bodyPr>
          <a:lstStyle/>
          <a:p>
            <a:pPr algn="ctr"/>
            <a:r>
              <a:rPr lang="en-US" sz="2800" b="1">
                <a:solidFill>
                  <a:schemeClr val="bg1"/>
                </a:solidFill>
              </a:rPr>
              <a:t>An OED Employment Specialist will be assigned to help create a case plan based on the person’s skills and interests. </a:t>
            </a:r>
          </a:p>
        </p:txBody>
      </p:sp>
    </p:spTree>
    <p:extLst>
      <p:ext uri="{BB962C8B-B14F-4D97-AF65-F5344CB8AC3E}">
        <p14:creationId xmlns:p14="http://schemas.microsoft.com/office/powerpoint/2010/main" val="7207674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C53543-34FE-7760-EE2F-B4C1C03DB532}"/>
            </a:ext>
          </a:extLst>
        </p:cNvPr>
        <p:cNvGrpSpPr/>
        <p:nvPr/>
      </p:nvGrpSpPr>
      <p:grpSpPr>
        <a:xfrm>
          <a:off x="0" y="0"/>
          <a:ext cx="0" cy="0"/>
          <a:chOff x="0" y="0"/>
          <a:chExt cx="0" cy="0"/>
        </a:xfrm>
      </p:grpSpPr>
      <p:sp>
        <p:nvSpPr>
          <p:cNvPr id="23" name="Rectangle 22">
            <a:extLst>
              <a:ext uri="{FF2B5EF4-FFF2-40B4-BE49-F238E27FC236}">
                <a16:creationId xmlns:a16="http://schemas.microsoft.com/office/drawing/2014/main" id="{C12DA5B9-EB5C-D031-C60A-28A1F3104A2B}"/>
              </a:ext>
              <a:ext uri="{C183D7F6-B498-43B3-948B-1728B52AA6E4}">
                <adec:decorative xmlns:adec="http://schemas.microsoft.com/office/drawing/2017/decorative" val="1"/>
              </a:ext>
            </a:extLst>
          </p:cNvPr>
          <p:cNvSpPr/>
          <p:nvPr/>
        </p:nvSpPr>
        <p:spPr>
          <a:xfrm>
            <a:off x="0" y="2110155"/>
            <a:ext cx="12199357" cy="39750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ptos"/>
              <a:ea typeface="+mn-ea"/>
              <a:cs typeface="+mn-cs"/>
            </a:endParaRPr>
          </a:p>
        </p:txBody>
      </p:sp>
      <p:cxnSp>
        <p:nvCxnSpPr>
          <p:cNvPr id="3" name="Straight Connector 2">
            <a:extLst>
              <a:ext uri="{FF2B5EF4-FFF2-40B4-BE49-F238E27FC236}">
                <a16:creationId xmlns:a16="http://schemas.microsoft.com/office/drawing/2014/main" id="{195B86CC-FD7C-58A6-6FB3-FA96338C2429}"/>
              </a:ext>
              <a:ext uri="{C183D7F6-B498-43B3-948B-1728B52AA6E4}">
                <adec:decorative xmlns:adec="http://schemas.microsoft.com/office/drawing/2017/decorative" val="1"/>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63EE7556-F6A0-ADCA-CE27-EF6A870F6EB4}"/>
              </a:ext>
            </a:extLst>
          </p:cNvPr>
          <p:cNvSpPr>
            <a:spLocks noGrp="1"/>
          </p:cNvSpPr>
          <p:nvPr>
            <p:ph type="title"/>
          </p:nvPr>
        </p:nvSpPr>
        <p:spPr/>
        <p:txBody>
          <a:bodyPr>
            <a:normAutofit/>
          </a:bodyPr>
          <a:lstStyle/>
          <a:p>
            <a:r>
              <a:rPr lang="en-US"/>
              <a:t>What people can do right now</a:t>
            </a:r>
            <a:endParaRPr lang="en-US">
              <a:latin typeface="Noto Sans ExtraBold" panose="020B0502040504020204" pitchFamily="34" charset="0"/>
              <a:cs typeface="Noto Sans ExtraBold" panose="020B0502040504020204" pitchFamily="34" charset="0"/>
            </a:endParaRPr>
          </a:p>
        </p:txBody>
      </p:sp>
      <p:sp>
        <p:nvSpPr>
          <p:cNvPr id="7" name="Slide Number Placeholder 6">
            <a:extLst>
              <a:ext uri="{FF2B5EF4-FFF2-40B4-BE49-F238E27FC236}">
                <a16:creationId xmlns:a16="http://schemas.microsoft.com/office/drawing/2014/main" id="{E495B207-5A32-6382-83E2-B44B3769DF88}"/>
              </a:ext>
            </a:extLst>
          </p:cNvPr>
          <p:cNvSpPr>
            <a:spLocks noGrp="1"/>
          </p:cNvSpPr>
          <p:nvPr>
            <p:ph type="sldNum" sz="quarter" idx="10"/>
          </p:nvPr>
        </p:nvSpPr>
        <p:spPr>
          <a:xfrm>
            <a:off x="9783477" y="6554615"/>
            <a:ext cx="2272706" cy="18425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339581-759F-43B7-B47D-47F906F0E294}" type="slidenum">
              <a:rPr kumimoji="0" lang="en-US" sz="1400" b="0" i="0" u="none" strike="noStrike" kern="1200" cap="none" spc="0" normalizeH="0" baseline="0" noProof="0" smtClean="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400" b="0"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sp>
        <p:nvSpPr>
          <p:cNvPr id="13" name="Content Placeholder 63">
            <a:extLst>
              <a:ext uri="{FF2B5EF4-FFF2-40B4-BE49-F238E27FC236}">
                <a16:creationId xmlns:a16="http://schemas.microsoft.com/office/drawing/2014/main" id="{47488EE5-36E2-A667-5AD0-38654ABE519D}"/>
              </a:ext>
            </a:extLst>
          </p:cNvPr>
          <p:cNvSpPr>
            <a:spLocks noGrp="1"/>
          </p:cNvSpPr>
          <p:nvPr/>
        </p:nvSpPr>
        <p:spPr>
          <a:xfrm>
            <a:off x="2981198" y="1676376"/>
            <a:ext cx="7059495" cy="1643997"/>
          </a:xfrm>
          <a:prstGeom prst="rect">
            <a:avLst/>
          </a:prstGeom>
        </p:spPr>
        <p:txBody>
          <a:bodyPr vert="horz" lIns="0" tIns="0" rIns="0" bIns="0" rtlCol="0">
            <a:normAutofit/>
          </a:bodyPr>
          <a:lstStyle>
            <a:lvl1pPr marL="0" indent="0" algn="l" defTabSz="914400" rtl="0" eaLnBrk="1" latinLnBrk="0" hangingPunct="1">
              <a:lnSpc>
                <a:spcPct val="100000"/>
              </a:lnSpc>
              <a:spcBef>
                <a:spcPts val="1000"/>
              </a:spcBef>
              <a:buSzPct val="95000"/>
              <a:buFont typeface="Arial" panose="020B0604020202020204" pitchFamily="34" charset="0"/>
              <a:buNone/>
              <a:defRPr sz="2400" b="1" kern="1200">
                <a:solidFill>
                  <a:schemeClr val="tx1"/>
                </a:solidFill>
                <a:latin typeface="Roboto" panose="02000000000000000000" pitchFamily="2" charset="0"/>
                <a:ea typeface="Roboto" panose="02000000000000000000" pitchFamily="2" charset="0"/>
                <a:cs typeface="Arial" panose="020B0604020202020204" pitchFamily="34" charset="0"/>
              </a:defRPr>
            </a:lvl1pPr>
            <a:lvl2pPr marL="457200" indent="0" algn="l" defTabSz="914400" rtl="0" eaLnBrk="1" latinLnBrk="0" hangingPunct="1">
              <a:lnSpc>
                <a:spcPct val="100000"/>
              </a:lnSpc>
              <a:spcBef>
                <a:spcPts val="500"/>
              </a:spcBef>
              <a:buClr>
                <a:schemeClr val="tx2"/>
              </a:buClr>
              <a:buSzPct val="100000"/>
              <a:buFont typeface="Arial" panose="020B0604020202020204" pitchFamily="34" charset="0"/>
              <a:buNone/>
              <a:defRPr sz="2400" kern="1200">
                <a:solidFill>
                  <a:schemeClr val="tx1"/>
                </a:solidFill>
                <a:latin typeface="Roboto" panose="02000000000000000000" pitchFamily="2" charset="0"/>
                <a:ea typeface="Roboto" panose="02000000000000000000" pitchFamily="2" charset="0"/>
                <a:cs typeface="Arial" panose="020B0604020202020204" pitchFamily="34" charset="0"/>
              </a:defRPr>
            </a:lvl2pPr>
            <a:lvl3pPr marL="914400" indent="0" algn="l" defTabSz="914400" rtl="0" eaLnBrk="1" latinLnBrk="0" hangingPunct="1">
              <a:lnSpc>
                <a:spcPct val="100000"/>
              </a:lnSpc>
              <a:spcBef>
                <a:spcPts val="500"/>
              </a:spcBef>
              <a:buClr>
                <a:schemeClr val="tx2"/>
              </a:buClr>
              <a:buSzPct val="100000"/>
              <a:buFont typeface="Arial" panose="020B0604020202020204" pitchFamily="34" charset="0"/>
              <a:buNone/>
              <a:defRPr sz="2000" kern="1200">
                <a:solidFill>
                  <a:schemeClr val="tx1"/>
                </a:solidFill>
                <a:latin typeface="Roboto" panose="02000000000000000000" pitchFamily="2" charset="0"/>
                <a:ea typeface="Roboto" panose="02000000000000000000" pitchFamily="2" charset="0"/>
                <a:cs typeface="Arial" panose="020B0604020202020204" pitchFamily="34" charset="0"/>
              </a:defRPr>
            </a:lvl3pPr>
            <a:lvl4pPr marL="1371600" indent="0" algn="l" defTabSz="914400" rtl="0" eaLnBrk="1" latinLnBrk="0" hangingPunct="1">
              <a:lnSpc>
                <a:spcPct val="100000"/>
              </a:lnSpc>
              <a:spcBef>
                <a:spcPts val="500"/>
              </a:spcBef>
              <a:buClr>
                <a:schemeClr val="tx2"/>
              </a:buClr>
              <a:buSzPct val="100000"/>
              <a:buFont typeface="Arial" panose="020B0604020202020204" pitchFamily="34" charset="0"/>
              <a:buNone/>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4pPr>
            <a:lvl5pPr marL="1828800" indent="0" algn="l" defTabSz="914400" rtl="0" eaLnBrk="1" latinLnBrk="0" hangingPunct="1">
              <a:lnSpc>
                <a:spcPct val="100000"/>
              </a:lnSpc>
              <a:spcBef>
                <a:spcPts val="500"/>
              </a:spcBef>
              <a:buClr>
                <a:schemeClr val="tx2"/>
              </a:buClr>
              <a:buSzPct val="100000"/>
              <a:buFont typeface="Arial" panose="020B0604020202020204" pitchFamily="34" charset="0"/>
              <a:buNone/>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endParaRPr kumimoji="0" lang="en-US" sz="3200" b="0" i="0" u="none" strike="noStrike" kern="1200" cap="none" spc="0" normalizeH="0" baseline="0" noProof="0">
              <a:ln>
                <a:noFill/>
              </a:ln>
              <a:solidFill>
                <a:schemeClr val="tx2"/>
              </a:solidFill>
              <a:effectLst/>
              <a:uLnTx/>
              <a:uFillTx/>
              <a:latin typeface="Aptos" panose="020B0004020202020204" pitchFamily="34" charset="0"/>
              <a:ea typeface="Noto Sans" panose="020B0502040504020204" pitchFamily="34" charset="0"/>
              <a:cs typeface="Noto Sans" panose="020B0502040504020204" pitchFamily="34" charset="0"/>
            </a:endParaRPr>
          </a:p>
        </p:txBody>
      </p:sp>
      <p:graphicFrame>
        <p:nvGraphicFramePr>
          <p:cNvPr id="6" name="Diagram 5">
            <a:extLst>
              <a:ext uri="{FF2B5EF4-FFF2-40B4-BE49-F238E27FC236}">
                <a16:creationId xmlns:a16="http://schemas.microsoft.com/office/drawing/2014/main" id="{73882D7E-BC39-9FBA-0C01-66FDE6123000}"/>
              </a:ext>
            </a:extLst>
          </p:cNvPr>
          <p:cNvGraphicFramePr/>
          <p:nvPr>
            <p:extLst>
              <p:ext uri="{D42A27DB-BD31-4B8C-83A1-F6EECF244321}">
                <p14:modId xmlns:p14="http://schemas.microsoft.com/office/powerpoint/2010/main" val="2943698293"/>
              </p:ext>
            </p:extLst>
          </p:nvPr>
        </p:nvGraphicFramePr>
        <p:xfrm>
          <a:off x="1299796" y="1676376"/>
          <a:ext cx="9555773" cy="50624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86F7F918-B10E-EDAE-0D18-4FB3BE03CD60}"/>
              </a:ext>
            </a:extLst>
          </p:cNvPr>
          <p:cNvSpPr txBox="1"/>
          <p:nvPr/>
        </p:nvSpPr>
        <p:spPr>
          <a:xfrm>
            <a:off x="3715158" y="1805756"/>
            <a:ext cx="5160479" cy="830997"/>
          </a:xfrm>
          <a:prstGeom prst="rect">
            <a:avLst/>
          </a:prstGeom>
          <a:noFill/>
        </p:spPr>
        <p:txBody>
          <a:bodyPr wrap="square" rtlCol="0">
            <a:spAutoFit/>
          </a:bodyPr>
          <a:lstStyle/>
          <a:p>
            <a:r>
              <a:rPr lang="en-US" sz="2400">
                <a:solidFill>
                  <a:schemeClr val="bg1"/>
                </a:solidFill>
              </a:rPr>
              <a:t>Make sure ODHS has current phone number and mailing address</a:t>
            </a:r>
          </a:p>
        </p:txBody>
      </p:sp>
      <p:pic>
        <p:nvPicPr>
          <p:cNvPr id="10" name="Graphic 9" descr="Address Book with solid fill">
            <a:extLst>
              <a:ext uri="{FF2B5EF4-FFF2-40B4-BE49-F238E27FC236}">
                <a16:creationId xmlns:a16="http://schemas.microsoft.com/office/drawing/2014/main" id="{90B3821B-F547-DF24-57F7-EB5C37608A7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702501" y="1737734"/>
            <a:ext cx="914400" cy="914400"/>
          </a:xfrm>
          <a:prstGeom prst="rect">
            <a:avLst/>
          </a:prstGeom>
        </p:spPr>
      </p:pic>
      <p:pic>
        <p:nvPicPr>
          <p:cNvPr id="14" name="Graphic 13" descr="Mailbox with solid fill">
            <a:extLst>
              <a:ext uri="{FF2B5EF4-FFF2-40B4-BE49-F238E27FC236}">
                <a16:creationId xmlns:a16="http://schemas.microsoft.com/office/drawing/2014/main" id="{8A3A4062-BDCF-D80A-4886-7C9C5F22A5D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690883" y="2971800"/>
            <a:ext cx="914400" cy="914400"/>
          </a:xfrm>
          <a:prstGeom prst="rect">
            <a:avLst/>
          </a:prstGeom>
        </p:spPr>
      </p:pic>
      <p:pic>
        <p:nvPicPr>
          <p:cNvPr id="17" name="Graphic 16" descr="Questions with solid fill">
            <a:extLst>
              <a:ext uri="{FF2B5EF4-FFF2-40B4-BE49-F238E27FC236}">
                <a16:creationId xmlns:a16="http://schemas.microsoft.com/office/drawing/2014/main" id="{D0290019-26E4-405C-8978-F5A0EEB2640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655714" y="4355586"/>
            <a:ext cx="914400" cy="914400"/>
          </a:xfrm>
          <a:prstGeom prst="rect">
            <a:avLst/>
          </a:prstGeom>
        </p:spPr>
      </p:pic>
      <p:pic>
        <p:nvPicPr>
          <p:cNvPr id="22" name="Graphic 21" descr="Internet with solid fill">
            <a:extLst>
              <a:ext uri="{FF2B5EF4-FFF2-40B4-BE49-F238E27FC236}">
                <a16:creationId xmlns:a16="http://schemas.microsoft.com/office/drawing/2014/main" id="{60FAB4F9-0865-BB85-39E1-19CC67E93E08}"/>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690883" y="5651010"/>
            <a:ext cx="914400" cy="914400"/>
          </a:xfrm>
          <a:prstGeom prst="rect">
            <a:avLst/>
          </a:prstGeom>
        </p:spPr>
      </p:pic>
    </p:spTree>
    <p:extLst>
      <p:ext uri="{BB962C8B-B14F-4D97-AF65-F5344CB8AC3E}">
        <p14:creationId xmlns:p14="http://schemas.microsoft.com/office/powerpoint/2010/main" val="18512235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BDC9CC-885F-DAC9-051E-5CD709687F75}"/>
            </a:ext>
          </a:extLst>
        </p:cNvPr>
        <p:cNvGrpSpPr/>
        <p:nvPr/>
      </p:nvGrpSpPr>
      <p:grpSpPr>
        <a:xfrm>
          <a:off x="0" y="0"/>
          <a:ext cx="0" cy="0"/>
          <a:chOff x="0" y="0"/>
          <a:chExt cx="0" cy="0"/>
        </a:xfrm>
      </p:grpSpPr>
      <p:sp>
        <p:nvSpPr>
          <p:cNvPr id="22" name="Rectangle 21">
            <a:extLst>
              <a:ext uri="{FF2B5EF4-FFF2-40B4-BE49-F238E27FC236}">
                <a16:creationId xmlns:a16="http://schemas.microsoft.com/office/drawing/2014/main" id="{AADA37F7-E42B-769A-350F-4BB8EE7932AF}"/>
              </a:ext>
            </a:extLst>
          </p:cNvPr>
          <p:cNvSpPr/>
          <p:nvPr/>
        </p:nvSpPr>
        <p:spPr>
          <a:xfrm>
            <a:off x="5878817" y="3412036"/>
            <a:ext cx="6313183" cy="2347496"/>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Aptos"/>
              <a:ea typeface="+mn-ea"/>
              <a:cs typeface="+mn-cs"/>
            </a:endParaRPr>
          </a:p>
        </p:txBody>
      </p:sp>
      <p:sp>
        <p:nvSpPr>
          <p:cNvPr id="9" name="Arrow: Right 8">
            <a:extLst>
              <a:ext uri="{FF2B5EF4-FFF2-40B4-BE49-F238E27FC236}">
                <a16:creationId xmlns:a16="http://schemas.microsoft.com/office/drawing/2014/main" id="{BF5F82B0-64AA-20E4-1D05-4DAA3145D2CF}"/>
              </a:ext>
            </a:extLst>
          </p:cNvPr>
          <p:cNvSpPr/>
          <p:nvPr/>
        </p:nvSpPr>
        <p:spPr>
          <a:xfrm>
            <a:off x="6725488" y="4188487"/>
            <a:ext cx="1543050" cy="825500"/>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Aptos"/>
              <a:ea typeface="+mn-ea"/>
              <a:cs typeface="+mn-cs"/>
            </a:endParaRPr>
          </a:p>
        </p:txBody>
      </p:sp>
      <p:sp>
        <p:nvSpPr>
          <p:cNvPr id="60" name="Slide Number Placeholder 5">
            <a:extLst>
              <a:ext uri="{FF2B5EF4-FFF2-40B4-BE49-F238E27FC236}">
                <a16:creationId xmlns:a16="http://schemas.microsoft.com/office/drawing/2014/main" id="{D5C15C76-AC75-8579-227D-2CA561448586}"/>
              </a:ext>
            </a:extLst>
          </p:cNvPr>
          <p:cNvSpPr>
            <a:spLocks noGrp="1"/>
          </p:cNvSpPr>
          <p:nvPr>
            <p:ph type="sldNum" sz="quarter" idx="12"/>
          </p:nvPr>
        </p:nvSpPr>
        <p:spPr>
          <a:xfrm>
            <a:off x="10476810" y="6578723"/>
            <a:ext cx="1537644" cy="18097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8339581-759F-43B7-B47D-47F906F0E294}" type="slidenum">
              <a:rPr kumimoji="0" lang="en-US" sz="1200" b="0" i="0" u="none" strike="noStrike" kern="1200" cap="none" spc="0" normalizeH="0" baseline="0" noProof="0" smtClean="0">
                <a:ln>
                  <a:noFill/>
                </a:ln>
                <a:solidFill>
                  <a:srgbClr val="2E3192"/>
                </a:solidFill>
                <a:effectLst/>
                <a:uLnTx/>
                <a:uFillTx/>
                <a:latin typeface="Apto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srgbClr val="2D2A30"/>
              </a:solidFill>
              <a:effectLst/>
              <a:uLnTx/>
              <a:uFillTx/>
              <a:latin typeface="Arial"/>
              <a:ea typeface="+mn-ea"/>
              <a:cs typeface="+mn-cs"/>
            </a:endParaRPr>
          </a:p>
        </p:txBody>
      </p:sp>
      <p:sp>
        <p:nvSpPr>
          <p:cNvPr id="6" name="Title 5">
            <a:extLst>
              <a:ext uri="{FF2B5EF4-FFF2-40B4-BE49-F238E27FC236}">
                <a16:creationId xmlns:a16="http://schemas.microsoft.com/office/drawing/2014/main" id="{27387BAC-E708-84AE-762F-8A32C7F7AE2C}"/>
              </a:ext>
            </a:extLst>
          </p:cNvPr>
          <p:cNvSpPr>
            <a:spLocks noGrp="1"/>
          </p:cNvSpPr>
          <p:nvPr>
            <p:ph type="title"/>
          </p:nvPr>
        </p:nvSpPr>
        <p:spPr>
          <a:xfrm>
            <a:off x="637767" y="537657"/>
            <a:ext cx="11060982" cy="1147265"/>
          </a:xfrm>
        </p:spPr>
        <p:txBody>
          <a:bodyPr/>
          <a:lstStyle/>
          <a:p>
            <a:pPr>
              <a:spcBef>
                <a:spcPts val="600"/>
              </a:spcBef>
              <a:spcAft>
                <a:spcPts val="600"/>
              </a:spcAft>
            </a:pPr>
            <a:br>
              <a:rPr lang="en-US" b="0"/>
            </a:br>
            <a:br>
              <a:rPr lang="en-US" b="0"/>
            </a:br>
            <a:br>
              <a:rPr lang="en-US" b="0"/>
            </a:br>
            <a:r>
              <a:rPr lang="en-US">
                <a:latin typeface="Noto Sans ExtraBold"/>
                <a:ea typeface="Noto Sans ExtraBold"/>
                <a:cs typeface="Noto Sans ExtraBold"/>
              </a:rPr>
              <a:t>Non-citizen SNAP eligibility</a:t>
            </a:r>
            <a:br>
              <a:rPr lang="en-US" b="0"/>
            </a:br>
            <a:endParaRPr lang="en-US" b="0"/>
          </a:p>
        </p:txBody>
      </p:sp>
      <p:graphicFrame>
        <p:nvGraphicFramePr>
          <p:cNvPr id="4" name="Table 3">
            <a:extLst>
              <a:ext uri="{FF2B5EF4-FFF2-40B4-BE49-F238E27FC236}">
                <a16:creationId xmlns:a16="http://schemas.microsoft.com/office/drawing/2014/main" id="{4802C10E-3D88-31BC-2D4D-54AF1413C3F6}"/>
              </a:ext>
            </a:extLst>
          </p:cNvPr>
          <p:cNvGraphicFramePr>
            <a:graphicFrameLocks noGrp="1"/>
          </p:cNvGraphicFramePr>
          <p:nvPr>
            <p:extLst>
              <p:ext uri="{D42A27DB-BD31-4B8C-83A1-F6EECF244321}">
                <p14:modId xmlns:p14="http://schemas.microsoft.com/office/powerpoint/2010/main" val="1273463240"/>
              </p:ext>
            </p:extLst>
          </p:nvPr>
        </p:nvGraphicFramePr>
        <p:xfrm>
          <a:off x="0" y="1651758"/>
          <a:ext cx="7518400" cy="5206241"/>
        </p:xfrm>
        <a:graphic>
          <a:graphicData uri="http://schemas.openxmlformats.org/drawingml/2006/table">
            <a:tbl>
              <a:tblPr/>
              <a:tblGrid>
                <a:gridCol w="1704622">
                  <a:extLst>
                    <a:ext uri="{9D8B030D-6E8A-4147-A177-3AD203B41FA5}">
                      <a16:colId xmlns:a16="http://schemas.microsoft.com/office/drawing/2014/main" val="2521971760"/>
                    </a:ext>
                  </a:extLst>
                </a:gridCol>
                <a:gridCol w="5813778">
                  <a:extLst>
                    <a:ext uri="{9D8B030D-6E8A-4147-A177-3AD203B41FA5}">
                      <a16:colId xmlns:a16="http://schemas.microsoft.com/office/drawing/2014/main" val="3646178762"/>
                    </a:ext>
                  </a:extLst>
                </a:gridCol>
              </a:tblGrid>
              <a:tr h="1036069">
                <a:tc>
                  <a:txBody>
                    <a:bodyPr/>
                    <a:lstStyle/>
                    <a:p>
                      <a:pPr algn="ctr" rtl="0" fontAlgn="base"/>
                      <a:r>
                        <a:rPr lang="en-US" sz="1600" b="1" i="0">
                          <a:solidFill>
                            <a:schemeClr val="bg1"/>
                          </a:solidFill>
                          <a:effectLst/>
                          <a:latin typeface="Noto Sans"/>
                          <a:ea typeface="Noto Sans"/>
                          <a:cs typeface="Noto Sans"/>
                        </a:rPr>
                        <a:t>Effective ate</a:t>
                      </a:r>
                    </a:p>
                  </a:txBody>
                  <a:tcPr anchor="ctr">
                    <a:lnL w="12700" cap="flat" cmpd="sng" algn="ctr">
                      <a:solidFill>
                        <a:schemeClr val="accent6"/>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rtl="0" fontAlgn="base"/>
                      <a:r>
                        <a:rPr lang="en-US" sz="1600" b="1" i="0">
                          <a:solidFill>
                            <a:schemeClr val="bg1"/>
                          </a:solidFill>
                          <a:effectLst/>
                          <a:latin typeface="Noto Sans"/>
                          <a:ea typeface="Noto Sans"/>
                          <a:cs typeface="Noto Sans"/>
                        </a:rPr>
                        <a:t>Description</a:t>
                      </a:r>
                      <a:r>
                        <a:rPr lang="en-US" sz="1600" b="0" i="0">
                          <a:solidFill>
                            <a:schemeClr val="bg1"/>
                          </a:solidFill>
                          <a:effectLst/>
                          <a:latin typeface="Noto Sans"/>
                          <a:ea typeface="Noto Sans"/>
                          <a:cs typeface="Noto Sans"/>
                        </a:rPr>
                        <a:t> </a:t>
                      </a:r>
                    </a:p>
                  </a:txBody>
                  <a:tcPr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666356925"/>
                  </a:ext>
                </a:extLst>
              </a:tr>
              <a:tr h="4170172">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1800" b="1" i="0">
                          <a:solidFill>
                            <a:schemeClr val="tx2"/>
                          </a:solidFill>
                          <a:effectLst/>
                          <a:latin typeface="Noto Sans"/>
                          <a:ea typeface="Noto Sans"/>
                          <a:cs typeface="Noto Sans"/>
                        </a:rPr>
                        <a:t>July 4, 2025</a:t>
                      </a:r>
                      <a:endParaRPr lang="en-US" sz="1800" b="1" i="0">
                        <a:solidFill>
                          <a:schemeClr val="tx2"/>
                        </a:solidFill>
                        <a:effectLst/>
                        <a:latin typeface="Noto Sans" panose="020B0502040504020204" pitchFamily="34" charset="0"/>
                        <a:ea typeface="Noto Sans" panose="020B0502040504020204" pitchFamily="34" charset="0"/>
                        <a:cs typeface="Noto Sans" panose="020B0502040504020204" pitchFamily="34"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lang="en-US" sz="1000" b="0" i="0">
                        <a:solidFill>
                          <a:schemeClr val="tx2"/>
                        </a:solidFill>
                        <a:effectLst/>
                        <a:latin typeface="Noto Sans" panose="020B0502040504020204" pitchFamily="34" charset="0"/>
                        <a:ea typeface="Noto Sans" panose="020B0502040504020204" pitchFamily="34" charset="0"/>
                        <a:cs typeface="Noto Sans" panose="020B0502040504020204" pitchFamily="34" charset="0"/>
                      </a:endParaRPr>
                    </a:p>
                  </a:txBody>
                  <a:tcPr anchor="ctr">
                    <a:lnL w="12700" cap="flat" cmpd="sng" algn="ctr">
                      <a:solidFill>
                        <a:schemeClr val="accent6"/>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5F8F9"/>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184E49"/>
                          </a:solidFill>
                          <a:effectLst/>
                          <a:uLnTx/>
                          <a:uFillTx/>
                          <a:latin typeface="Noto Sans"/>
                          <a:ea typeface="Noto Sans"/>
                          <a:cs typeface="Noto Sans"/>
                        </a:rPr>
                        <a:t>Limits eligibility to U.S. citizens or nationals, Lawful Permanent Residents, certain Cuban and Haitian entrants, and Compact of Free Association (COFA) citizens.   </a:t>
                      </a:r>
                    </a:p>
                    <a:p>
                      <a:pPr algn="l" rtl="0" fontAlgn="base"/>
                      <a:endParaRPr lang="en-US" sz="1800" b="0" i="0">
                        <a:solidFill>
                          <a:schemeClr val="tx2"/>
                        </a:solidFill>
                        <a:effectLst/>
                        <a:latin typeface="Noto Sans" panose="020B0502040504020204" pitchFamily="34" charset="0"/>
                        <a:ea typeface="Noto Sans" panose="020B0502040504020204" pitchFamily="34" charset="0"/>
                        <a:cs typeface="Noto Sans" panose="020B0502040504020204" pitchFamily="34" charset="0"/>
                      </a:endParaRPr>
                    </a:p>
                  </a:txBody>
                  <a:tcPr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5F8F9"/>
                    </a:solidFill>
                  </a:tcPr>
                </a:tc>
                <a:extLst>
                  <a:ext uri="{0D108BD9-81ED-4DB2-BD59-A6C34878D82A}">
                    <a16:rowId xmlns:a16="http://schemas.microsoft.com/office/drawing/2014/main" val="997119358"/>
                  </a:ext>
                </a:extLst>
              </a:tr>
            </a:tbl>
          </a:graphicData>
        </a:graphic>
      </p:graphicFrame>
      <p:sp>
        <p:nvSpPr>
          <p:cNvPr id="12" name="Rectangle 11">
            <a:extLst>
              <a:ext uri="{FF2B5EF4-FFF2-40B4-BE49-F238E27FC236}">
                <a16:creationId xmlns:a16="http://schemas.microsoft.com/office/drawing/2014/main" id="{1E780490-C646-58A7-F7B3-05781E7ECEEF}"/>
              </a:ext>
            </a:extLst>
          </p:cNvPr>
          <p:cNvSpPr/>
          <p:nvPr/>
        </p:nvSpPr>
        <p:spPr>
          <a:xfrm>
            <a:off x="0" y="1529789"/>
            <a:ext cx="12192000" cy="11604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Aptos"/>
              <a:ea typeface="+mn-ea"/>
              <a:cs typeface="+mn-cs"/>
            </a:endParaRPr>
          </a:p>
        </p:txBody>
      </p:sp>
      <p:sp>
        <p:nvSpPr>
          <p:cNvPr id="13" name="TextBox 12">
            <a:extLst>
              <a:ext uri="{FF2B5EF4-FFF2-40B4-BE49-F238E27FC236}">
                <a16:creationId xmlns:a16="http://schemas.microsoft.com/office/drawing/2014/main" id="{3E48E98B-DB4B-426E-5E55-E8CCAF90384B}"/>
              </a:ext>
            </a:extLst>
          </p:cNvPr>
          <p:cNvSpPr txBox="1"/>
          <p:nvPr/>
        </p:nvSpPr>
        <p:spPr>
          <a:xfrm>
            <a:off x="0" y="1668626"/>
            <a:ext cx="2067721"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800" b="1" i="0" u="none" strike="noStrike" kern="1200" cap="none" spc="0" normalizeH="0" baseline="0" noProof="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rPr>
              <a:t>Effective date</a:t>
            </a:r>
          </a:p>
        </p:txBody>
      </p:sp>
      <p:sp>
        <p:nvSpPr>
          <p:cNvPr id="14" name="TextBox 13">
            <a:extLst>
              <a:ext uri="{FF2B5EF4-FFF2-40B4-BE49-F238E27FC236}">
                <a16:creationId xmlns:a16="http://schemas.microsoft.com/office/drawing/2014/main" id="{D2DFD122-500B-1097-EC88-AED9F410B426}"/>
              </a:ext>
            </a:extLst>
          </p:cNvPr>
          <p:cNvSpPr txBox="1"/>
          <p:nvPr/>
        </p:nvSpPr>
        <p:spPr>
          <a:xfrm>
            <a:off x="3541935" y="1760135"/>
            <a:ext cx="2336881"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800" b="1" i="0" u="none" strike="noStrike" kern="1200" cap="none" spc="0" normalizeH="0" baseline="0" noProof="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rPr>
              <a:t>Description </a:t>
            </a:r>
          </a:p>
        </p:txBody>
      </p:sp>
      <p:sp>
        <p:nvSpPr>
          <p:cNvPr id="15" name="TextBox 14">
            <a:extLst>
              <a:ext uri="{FF2B5EF4-FFF2-40B4-BE49-F238E27FC236}">
                <a16:creationId xmlns:a16="http://schemas.microsoft.com/office/drawing/2014/main" id="{6BD06EAD-AA20-8207-26CD-7B4EF41F51AA}"/>
              </a:ext>
            </a:extLst>
          </p:cNvPr>
          <p:cNvSpPr txBox="1"/>
          <p:nvPr/>
        </p:nvSpPr>
        <p:spPr>
          <a:xfrm>
            <a:off x="7486248" y="1668626"/>
            <a:ext cx="4394456"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800" b="1" i="0" u="none" strike="noStrike" kern="1200" cap="none" spc="0" normalizeH="0" baseline="0" noProof="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rPr>
              <a:t>Estimated population </a:t>
            </a:r>
            <a:br>
              <a:rPr kumimoji="0" lang="en-US" sz="2800" b="1" i="0" u="none" strike="noStrike" kern="1200" cap="none" spc="0" normalizeH="0" baseline="0" noProof="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rPr>
            </a:br>
            <a:r>
              <a:rPr kumimoji="0" lang="en-US" sz="2800" b="1" i="0" u="none" strike="noStrike" kern="1200" cap="none" spc="0" normalizeH="0" baseline="0" noProof="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rPr>
              <a:t>impact</a:t>
            </a:r>
          </a:p>
        </p:txBody>
      </p:sp>
      <p:pic>
        <p:nvPicPr>
          <p:cNvPr id="17" name="Picture 16" descr="A picture containing text&#10;&#10;Description automatically generated">
            <a:extLst>
              <a:ext uri="{FF2B5EF4-FFF2-40B4-BE49-F238E27FC236}">
                <a16:creationId xmlns:a16="http://schemas.microsoft.com/office/drawing/2014/main" id="{75F185BA-A49F-6C18-B596-C0E989856FFB}"/>
              </a:ext>
            </a:extLst>
          </p:cNvPr>
          <p:cNvPicPr>
            <a:picLocks noChangeAspect="1"/>
          </p:cNvPicPr>
          <p:nvPr/>
        </p:nvPicPr>
        <p:blipFill rotWithShape="1">
          <a:blip r:embed="rId3">
            <a:extLst>
              <a:ext uri="{28A0092B-C50C-407E-A947-70E740481C1C}">
                <a14:useLocalDpi xmlns:a14="http://schemas.microsoft.com/office/drawing/2010/main" val="0"/>
              </a:ext>
            </a:extLst>
          </a:blip>
          <a:srcRect l="35833" t="3457" r="54815" b="75074"/>
          <a:stretch/>
        </p:blipFill>
        <p:spPr>
          <a:xfrm>
            <a:off x="10209950" y="5121510"/>
            <a:ext cx="1321374" cy="1706332"/>
          </a:xfrm>
          <a:prstGeom prst="rect">
            <a:avLst/>
          </a:prstGeom>
        </p:spPr>
      </p:pic>
      <p:sp>
        <p:nvSpPr>
          <p:cNvPr id="19" name="TextBox 18">
            <a:extLst>
              <a:ext uri="{FF2B5EF4-FFF2-40B4-BE49-F238E27FC236}">
                <a16:creationId xmlns:a16="http://schemas.microsoft.com/office/drawing/2014/main" id="{6BEB98E5-800B-5329-43E4-EC3AC7C55D9D}"/>
              </a:ext>
            </a:extLst>
          </p:cNvPr>
          <p:cNvSpPr txBox="1"/>
          <p:nvPr/>
        </p:nvSpPr>
        <p:spPr>
          <a:xfrm>
            <a:off x="8268538" y="3864621"/>
            <a:ext cx="3612166" cy="1538883"/>
          </a:xfrm>
          <a:prstGeom prst="rect">
            <a:avLst/>
          </a:prstGeom>
          <a:noFill/>
        </p:spPr>
        <p:txBody>
          <a:bodyPr wrap="square">
            <a:spAutoFit/>
          </a:bodyPr>
          <a:lstStyle/>
          <a:p>
            <a:pPr lvl="0" fontAlgn="base">
              <a:defRPr/>
            </a:pPr>
            <a:r>
              <a:rPr lang="en-US" sz="2400" b="1">
                <a:solidFill>
                  <a:schemeClr val="tx2"/>
                </a:solidFill>
                <a:latin typeface="Noto Sans"/>
                <a:ea typeface="Noto Sans"/>
                <a:cs typeface="Noto Sans"/>
              </a:rPr>
              <a:t>~</a:t>
            </a:r>
            <a:r>
              <a:rPr lang="en-US" sz="2200" b="1">
                <a:solidFill>
                  <a:schemeClr val="tx2"/>
                </a:solidFill>
                <a:latin typeface="Noto Sans"/>
                <a:ea typeface="Noto Sans"/>
                <a:cs typeface="Noto Sans"/>
              </a:rPr>
              <a:t>3,000 lawfully present individuals</a:t>
            </a:r>
            <a:r>
              <a:rPr lang="en-US" sz="2200">
                <a:solidFill>
                  <a:schemeClr val="tx2"/>
                </a:solidFill>
                <a:latin typeface="Noto Sans"/>
                <a:ea typeface="Noto Sans"/>
                <a:cs typeface="Noto Sans"/>
              </a:rPr>
              <a:t>, </a:t>
            </a:r>
            <a:r>
              <a:rPr lang="en-US" sz="1600">
                <a:solidFill>
                  <a:schemeClr val="tx2"/>
                </a:solidFill>
                <a:latin typeface="Noto Sans"/>
                <a:ea typeface="Noto Sans"/>
                <a:cs typeface="Noto Sans"/>
              </a:rPr>
              <a:t>including refugees, asylees and other conditionally allowed individuals, will lose benefits. </a:t>
            </a:r>
          </a:p>
        </p:txBody>
      </p:sp>
    </p:spTree>
    <p:extLst>
      <p:ext uri="{BB962C8B-B14F-4D97-AF65-F5344CB8AC3E}">
        <p14:creationId xmlns:p14="http://schemas.microsoft.com/office/powerpoint/2010/main" val="4375224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571A435-ADF9-FF4D-28F4-10ED85F9DF55}"/>
              </a:ext>
            </a:extLst>
          </p:cNvPr>
          <p:cNvSpPr/>
          <p:nvPr/>
        </p:nvSpPr>
        <p:spPr>
          <a:xfrm>
            <a:off x="0" y="1862434"/>
            <a:ext cx="12192000" cy="429856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err="1"/>
          </a:p>
        </p:txBody>
      </p:sp>
      <p:sp>
        <p:nvSpPr>
          <p:cNvPr id="2" name="Title 1">
            <a:extLst>
              <a:ext uri="{FF2B5EF4-FFF2-40B4-BE49-F238E27FC236}">
                <a16:creationId xmlns:a16="http://schemas.microsoft.com/office/drawing/2014/main" id="{4EDD7745-9092-3F39-D8C3-253AD25D8F51}"/>
              </a:ext>
            </a:extLst>
          </p:cNvPr>
          <p:cNvSpPr>
            <a:spLocks noGrp="1"/>
          </p:cNvSpPr>
          <p:nvPr>
            <p:ph type="title"/>
          </p:nvPr>
        </p:nvSpPr>
        <p:spPr/>
        <p:txBody>
          <a:bodyPr/>
          <a:lstStyle/>
          <a:p>
            <a:r>
              <a:rPr lang="en-US"/>
              <a:t>Non-citizens eligible for SNAP</a:t>
            </a:r>
          </a:p>
        </p:txBody>
      </p:sp>
      <p:sp>
        <p:nvSpPr>
          <p:cNvPr id="5" name="Slide Number Placeholder 4">
            <a:extLst>
              <a:ext uri="{FF2B5EF4-FFF2-40B4-BE49-F238E27FC236}">
                <a16:creationId xmlns:a16="http://schemas.microsoft.com/office/drawing/2014/main" id="{19646CEA-533C-C2F6-728D-737450990D4D}"/>
              </a:ext>
            </a:extLst>
          </p:cNvPr>
          <p:cNvSpPr>
            <a:spLocks noGrp="1"/>
          </p:cNvSpPr>
          <p:nvPr>
            <p:ph type="sldNum" sz="quarter" idx="10"/>
          </p:nvPr>
        </p:nvSpPr>
        <p:spPr/>
        <p:txBody>
          <a:bodyPr/>
          <a:lstStyle/>
          <a:p>
            <a:fld id="{58339581-759F-43B7-B47D-47F906F0E294}" type="slidenum">
              <a:rPr lang="en-US" smtClean="0"/>
              <a:pPr/>
              <a:t>18</a:t>
            </a:fld>
            <a:endParaRPr lang="en-US"/>
          </a:p>
        </p:txBody>
      </p:sp>
      <p:sp>
        <p:nvSpPr>
          <p:cNvPr id="7" name="TextBox 6">
            <a:extLst>
              <a:ext uri="{FF2B5EF4-FFF2-40B4-BE49-F238E27FC236}">
                <a16:creationId xmlns:a16="http://schemas.microsoft.com/office/drawing/2014/main" id="{311D203E-46C6-8977-06EA-507017DBD6DB}"/>
              </a:ext>
            </a:extLst>
          </p:cNvPr>
          <p:cNvSpPr txBox="1"/>
          <p:nvPr/>
        </p:nvSpPr>
        <p:spPr>
          <a:xfrm>
            <a:off x="4035680" y="2706486"/>
            <a:ext cx="8156320" cy="3785652"/>
          </a:xfrm>
          <a:prstGeom prst="rect">
            <a:avLst/>
          </a:prstGeom>
          <a:noFill/>
          <a:effectLst>
            <a:glow rad="63500">
              <a:schemeClr val="accent1">
                <a:satMod val="175000"/>
                <a:alpha val="40000"/>
              </a:schemeClr>
            </a:glow>
          </a:effectLst>
        </p:spPr>
        <p:txBody>
          <a:bodyPr wrap="square" lIns="91440" tIns="45720" rIns="91440" bIns="45720" anchor="t">
            <a:spAutoFit/>
          </a:bodyPr>
          <a:lstStyle/>
          <a:p>
            <a:pPr marL="457200" indent="-457200">
              <a:buFont typeface="Wingdings" panose="05000000000000000000" pitchFamily="2" charset="2"/>
              <a:buChar char="ü"/>
            </a:pPr>
            <a:r>
              <a:rPr lang="en-US" sz="4000">
                <a:solidFill>
                  <a:schemeClr val="tx2"/>
                </a:solidFill>
              </a:rPr>
              <a:t>Non-citizen U.S. nationals</a:t>
            </a:r>
          </a:p>
          <a:p>
            <a:pPr marL="457200" indent="-457200">
              <a:buFont typeface="Wingdings" panose="05000000000000000000" pitchFamily="2" charset="2"/>
              <a:buChar char="ü"/>
            </a:pPr>
            <a:r>
              <a:rPr lang="en-US" sz="4000">
                <a:solidFill>
                  <a:schemeClr val="tx2"/>
                </a:solidFill>
              </a:rPr>
              <a:t>Cuban and Haitian Entrants</a:t>
            </a:r>
          </a:p>
          <a:p>
            <a:pPr marL="457200" indent="-457200">
              <a:buFont typeface="Wingdings" panose="05000000000000000000" pitchFamily="2" charset="2"/>
              <a:buChar char="ü"/>
            </a:pPr>
            <a:r>
              <a:rPr lang="en-US" sz="4000">
                <a:solidFill>
                  <a:schemeClr val="tx2"/>
                </a:solidFill>
              </a:rPr>
              <a:t>COFA Citizens</a:t>
            </a:r>
          </a:p>
          <a:p>
            <a:pPr marL="457200" indent="-457200">
              <a:buFont typeface="Wingdings" panose="05000000000000000000" pitchFamily="2" charset="2"/>
              <a:buChar char="ü"/>
            </a:pPr>
            <a:r>
              <a:rPr lang="en-US" sz="4000">
                <a:solidFill>
                  <a:schemeClr val="tx2"/>
                </a:solidFill>
              </a:rPr>
              <a:t>Lawful permanent residents who meet exceptions</a:t>
            </a:r>
          </a:p>
          <a:p>
            <a:endParaRPr lang="en-US" sz="4000">
              <a:solidFill>
                <a:schemeClr val="tx2"/>
              </a:solidFill>
            </a:endParaRPr>
          </a:p>
        </p:txBody>
      </p:sp>
      <p:pic>
        <p:nvPicPr>
          <p:cNvPr id="11" name="Graphic 10" descr="Grocery bag with solid fill">
            <a:extLst>
              <a:ext uri="{FF2B5EF4-FFF2-40B4-BE49-F238E27FC236}">
                <a16:creationId xmlns:a16="http://schemas.microsoft.com/office/drawing/2014/main" id="{AA18AA88-BEAC-472A-3554-011821BE3A7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1862434"/>
            <a:ext cx="4274114" cy="4274114"/>
          </a:xfrm>
          <a:prstGeom prst="rect">
            <a:avLst/>
          </a:prstGeom>
        </p:spPr>
      </p:pic>
      <p:sp>
        <p:nvSpPr>
          <p:cNvPr id="12" name="TextBox 11">
            <a:extLst>
              <a:ext uri="{FF2B5EF4-FFF2-40B4-BE49-F238E27FC236}">
                <a16:creationId xmlns:a16="http://schemas.microsoft.com/office/drawing/2014/main" id="{056D4FA7-449F-FCD5-FC8C-30B9918D7FB6}"/>
              </a:ext>
            </a:extLst>
          </p:cNvPr>
          <p:cNvSpPr txBox="1"/>
          <p:nvPr/>
        </p:nvSpPr>
        <p:spPr>
          <a:xfrm>
            <a:off x="317501" y="1427636"/>
            <a:ext cx="11556999" cy="615553"/>
          </a:xfrm>
          <a:prstGeom prst="rect">
            <a:avLst/>
          </a:prstGeom>
          <a:noFill/>
        </p:spPr>
        <p:txBody>
          <a:bodyPr wrap="square" rtlCol="0">
            <a:spAutoFit/>
          </a:bodyPr>
          <a:lstStyle/>
          <a:p>
            <a:r>
              <a:rPr lang="en-US" sz="1600" b="1">
                <a:solidFill>
                  <a:schemeClr val="accent6">
                    <a:lumMod val="10000"/>
                  </a:schemeClr>
                </a:solidFill>
              </a:rPr>
              <a:t>Eligible immediately, with no waiting period, if they meet all other SNAP financial and non-financial eligibility requirements.</a:t>
            </a:r>
          </a:p>
          <a:p>
            <a:endParaRPr lang="en-US"/>
          </a:p>
        </p:txBody>
      </p:sp>
      <p:sp>
        <p:nvSpPr>
          <p:cNvPr id="13" name="TextBox 12">
            <a:extLst>
              <a:ext uri="{FF2B5EF4-FFF2-40B4-BE49-F238E27FC236}">
                <a16:creationId xmlns:a16="http://schemas.microsoft.com/office/drawing/2014/main" id="{B4B260B5-E4CC-3D48-617A-6E77F7FFFEE8}"/>
              </a:ext>
            </a:extLst>
          </p:cNvPr>
          <p:cNvSpPr txBox="1"/>
          <p:nvPr/>
        </p:nvSpPr>
        <p:spPr>
          <a:xfrm>
            <a:off x="154948" y="6317302"/>
            <a:ext cx="5941052" cy="615553"/>
          </a:xfrm>
          <a:prstGeom prst="rect">
            <a:avLst/>
          </a:prstGeom>
          <a:noFill/>
        </p:spPr>
        <p:txBody>
          <a:bodyPr wrap="square" rtlCol="0">
            <a:spAutoFit/>
          </a:bodyPr>
          <a:lstStyle/>
          <a:p>
            <a:r>
              <a:rPr lang="en-US" sz="1400">
                <a:solidFill>
                  <a:schemeClr val="accent6">
                    <a:lumMod val="10000"/>
                  </a:schemeClr>
                </a:solidFill>
              </a:rPr>
              <a:t>Source: USDA FNS at https://www.fns.usda.gov/snap/obbb-alien-eligibility</a:t>
            </a:r>
          </a:p>
          <a:p>
            <a:pPr algn="l"/>
            <a:endParaRPr lang="en-US" sz="2000" err="1"/>
          </a:p>
        </p:txBody>
      </p:sp>
    </p:spTree>
    <p:extLst>
      <p:ext uri="{BB962C8B-B14F-4D97-AF65-F5344CB8AC3E}">
        <p14:creationId xmlns:p14="http://schemas.microsoft.com/office/powerpoint/2010/main" val="42097925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7D7918-069A-0F87-030F-265F0B357B1B}"/>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0C95F28F-5AD8-4619-97C5-5B80E7C5215E}"/>
              </a:ext>
            </a:extLst>
          </p:cNvPr>
          <p:cNvSpPr/>
          <p:nvPr/>
        </p:nvSpPr>
        <p:spPr>
          <a:xfrm>
            <a:off x="0" y="1793631"/>
            <a:ext cx="12192000" cy="4298566"/>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err="1"/>
          </a:p>
        </p:txBody>
      </p:sp>
      <p:sp>
        <p:nvSpPr>
          <p:cNvPr id="2" name="Title 1">
            <a:extLst>
              <a:ext uri="{FF2B5EF4-FFF2-40B4-BE49-F238E27FC236}">
                <a16:creationId xmlns:a16="http://schemas.microsoft.com/office/drawing/2014/main" id="{21A58A30-A73C-8F7C-FCCC-7849F92D2E88}"/>
              </a:ext>
            </a:extLst>
          </p:cNvPr>
          <p:cNvSpPr>
            <a:spLocks noGrp="1"/>
          </p:cNvSpPr>
          <p:nvPr>
            <p:ph type="title"/>
          </p:nvPr>
        </p:nvSpPr>
        <p:spPr/>
        <p:txBody>
          <a:bodyPr/>
          <a:lstStyle/>
          <a:p>
            <a:r>
              <a:rPr lang="en-US"/>
              <a:t>Non-citizens eligible for SNAP with conditions</a:t>
            </a:r>
          </a:p>
        </p:txBody>
      </p:sp>
      <p:sp>
        <p:nvSpPr>
          <p:cNvPr id="5" name="Slide Number Placeholder 4">
            <a:extLst>
              <a:ext uri="{FF2B5EF4-FFF2-40B4-BE49-F238E27FC236}">
                <a16:creationId xmlns:a16="http://schemas.microsoft.com/office/drawing/2014/main" id="{6B66D508-3B1B-D13E-5260-F70ABCE1D0E3}"/>
              </a:ext>
            </a:extLst>
          </p:cNvPr>
          <p:cNvSpPr>
            <a:spLocks noGrp="1"/>
          </p:cNvSpPr>
          <p:nvPr>
            <p:ph type="sldNum" sz="quarter" idx="10"/>
          </p:nvPr>
        </p:nvSpPr>
        <p:spPr/>
        <p:txBody>
          <a:bodyPr/>
          <a:lstStyle/>
          <a:p>
            <a:fld id="{58339581-759F-43B7-B47D-47F906F0E294}" type="slidenum">
              <a:rPr lang="en-US" smtClean="0"/>
              <a:pPr/>
              <a:t>19</a:t>
            </a:fld>
            <a:endParaRPr lang="en-US"/>
          </a:p>
        </p:txBody>
      </p:sp>
      <p:sp>
        <p:nvSpPr>
          <p:cNvPr id="7" name="TextBox 6">
            <a:extLst>
              <a:ext uri="{FF2B5EF4-FFF2-40B4-BE49-F238E27FC236}">
                <a16:creationId xmlns:a16="http://schemas.microsoft.com/office/drawing/2014/main" id="{DB9EF6DC-A69C-2972-0133-B05C89C88B09}"/>
              </a:ext>
            </a:extLst>
          </p:cNvPr>
          <p:cNvSpPr txBox="1"/>
          <p:nvPr/>
        </p:nvSpPr>
        <p:spPr>
          <a:xfrm>
            <a:off x="635001" y="2121879"/>
            <a:ext cx="7267067" cy="3970318"/>
          </a:xfrm>
          <a:prstGeom prst="rect">
            <a:avLst/>
          </a:prstGeom>
          <a:noFill/>
        </p:spPr>
        <p:txBody>
          <a:bodyPr wrap="square">
            <a:spAutoFit/>
          </a:bodyPr>
          <a:lstStyle/>
          <a:p>
            <a:pPr algn="ctr"/>
            <a:r>
              <a:rPr lang="en-US" sz="2800" b="1">
                <a:solidFill>
                  <a:schemeClr val="accent6">
                    <a:lumMod val="10000"/>
                  </a:schemeClr>
                </a:solidFill>
              </a:rPr>
              <a:t>Lawful Permanent Residents (LPR)</a:t>
            </a:r>
          </a:p>
          <a:p>
            <a:pPr algn="ctr"/>
            <a:r>
              <a:rPr lang="en-US" sz="2800" b="1">
                <a:solidFill>
                  <a:schemeClr val="accent6">
                    <a:lumMod val="10000"/>
                  </a:schemeClr>
                </a:solidFill>
              </a:rPr>
              <a:t>also known as Green Card holders.</a:t>
            </a:r>
          </a:p>
          <a:p>
            <a:pPr algn="ctr"/>
            <a:endParaRPr lang="en-US" sz="2800">
              <a:solidFill>
                <a:schemeClr val="accent6">
                  <a:lumMod val="10000"/>
                </a:schemeClr>
              </a:solidFill>
            </a:endParaRPr>
          </a:p>
          <a:p>
            <a:pPr algn="ctr"/>
            <a:r>
              <a:rPr lang="en-US" sz="2800">
                <a:solidFill>
                  <a:srgbClr val="1B1B1B"/>
                </a:solidFill>
              </a:rPr>
              <a:t>Eligible after a five-year waiting period if they meet all other SNAP financial and non-financial eligibility requirements.</a:t>
            </a:r>
          </a:p>
          <a:p>
            <a:pPr algn="ctr"/>
            <a:endParaRPr lang="en-US" sz="2800">
              <a:solidFill>
                <a:srgbClr val="1B1B1B"/>
              </a:solidFill>
            </a:endParaRPr>
          </a:p>
          <a:p>
            <a:pPr algn="ctr"/>
            <a:r>
              <a:rPr lang="en-US" sz="2800" b="1">
                <a:solidFill>
                  <a:srgbClr val="1B1B1B"/>
                </a:solidFill>
              </a:rPr>
              <a:t>There are exceptions…</a:t>
            </a:r>
          </a:p>
          <a:p>
            <a:pPr marL="457200" indent="-457200">
              <a:buFont typeface="Arial" panose="020B0604020202020204" pitchFamily="34" charset="0"/>
              <a:buChar char="•"/>
            </a:pPr>
            <a:endParaRPr lang="en-US" sz="2800">
              <a:solidFill>
                <a:schemeClr val="accent6">
                  <a:lumMod val="10000"/>
                </a:schemeClr>
              </a:solidFill>
            </a:endParaRPr>
          </a:p>
        </p:txBody>
      </p:sp>
      <p:pic>
        <p:nvPicPr>
          <p:cNvPr id="11" name="Graphic 10" descr="Grocery bag with solid fill">
            <a:extLst>
              <a:ext uri="{FF2B5EF4-FFF2-40B4-BE49-F238E27FC236}">
                <a16:creationId xmlns:a16="http://schemas.microsoft.com/office/drawing/2014/main" id="{CBFA960A-59C4-28CB-E99B-EA154B72FA1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74156" y="1884472"/>
            <a:ext cx="3631301" cy="3631301"/>
          </a:xfrm>
          <a:prstGeom prst="rect">
            <a:avLst/>
          </a:prstGeom>
        </p:spPr>
      </p:pic>
    </p:spTree>
    <p:extLst>
      <p:ext uri="{BB962C8B-B14F-4D97-AF65-F5344CB8AC3E}">
        <p14:creationId xmlns:p14="http://schemas.microsoft.com/office/powerpoint/2010/main" val="8537594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FE50AF-8EC3-21AC-4C79-BAC8E67BB92D}"/>
              </a:ext>
              <a:ext uri="{C183D7F6-B498-43B3-948B-1728B52AA6E4}">
                <adec:decorative xmlns:adec="http://schemas.microsoft.com/office/drawing/2017/decorative" val="1"/>
              </a:ext>
            </a:extLst>
          </p:cNvPr>
          <p:cNvSpPr/>
          <p:nvPr/>
        </p:nvSpPr>
        <p:spPr>
          <a:xfrm flipV="1">
            <a:off x="0" y="5004838"/>
            <a:ext cx="12192000" cy="187661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ptos"/>
              <a:ea typeface="+mn-ea"/>
              <a:cs typeface="+mn-cs"/>
            </a:endParaRPr>
          </a:p>
        </p:txBody>
      </p:sp>
      <p:sp>
        <p:nvSpPr>
          <p:cNvPr id="17" name="Rectangle 16">
            <a:extLst>
              <a:ext uri="{FF2B5EF4-FFF2-40B4-BE49-F238E27FC236}">
                <a16:creationId xmlns:a16="http://schemas.microsoft.com/office/drawing/2014/main" id="{F3E72860-18DF-B231-C581-82F99C2D6E00}"/>
              </a:ext>
              <a:ext uri="{C183D7F6-B498-43B3-948B-1728B52AA6E4}">
                <adec:decorative xmlns:adec="http://schemas.microsoft.com/office/drawing/2017/decorative" val="1"/>
              </a:ext>
            </a:extLst>
          </p:cNvPr>
          <p:cNvSpPr/>
          <p:nvPr/>
        </p:nvSpPr>
        <p:spPr>
          <a:xfrm>
            <a:off x="5195645" y="3665943"/>
            <a:ext cx="6540166" cy="10181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ptos"/>
              <a:ea typeface="+mn-ea"/>
              <a:cs typeface="+mn-cs"/>
            </a:endParaRPr>
          </a:p>
        </p:txBody>
      </p:sp>
      <p:sp>
        <p:nvSpPr>
          <p:cNvPr id="18" name="Rectangle 17">
            <a:extLst>
              <a:ext uri="{FF2B5EF4-FFF2-40B4-BE49-F238E27FC236}">
                <a16:creationId xmlns:a16="http://schemas.microsoft.com/office/drawing/2014/main" id="{D4823215-B096-6242-65CD-47C3E910DFBA}"/>
              </a:ext>
              <a:ext uri="{C183D7F6-B498-43B3-948B-1728B52AA6E4}">
                <adec:decorative xmlns:adec="http://schemas.microsoft.com/office/drawing/2017/decorative" val="1"/>
              </a:ext>
            </a:extLst>
          </p:cNvPr>
          <p:cNvSpPr/>
          <p:nvPr/>
        </p:nvSpPr>
        <p:spPr>
          <a:xfrm>
            <a:off x="5195645" y="4863894"/>
            <a:ext cx="6540166" cy="10181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ptos"/>
              <a:ea typeface="+mn-ea"/>
              <a:cs typeface="+mn-cs"/>
            </a:endParaRPr>
          </a:p>
        </p:txBody>
      </p:sp>
      <p:sp>
        <p:nvSpPr>
          <p:cNvPr id="4" name="Rectangle 3">
            <a:extLst>
              <a:ext uri="{FF2B5EF4-FFF2-40B4-BE49-F238E27FC236}">
                <a16:creationId xmlns:a16="http://schemas.microsoft.com/office/drawing/2014/main" id="{989F312A-15E2-41A4-A4F1-B9084009E1AF}"/>
              </a:ext>
              <a:ext uri="{C183D7F6-B498-43B3-948B-1728B52AA6E4}">
                <adec:decorative xmlns:adec="http://schemas.microsoft.com/office/drawing/2017/decorative" val="1"/>
              </a:ext>
            </a:extLst>
          </p:cNvPr>
          <p:cNvSpPr/>
          <p:nvPr/>
        </p:nvSpPr>
        <p:spPr>
          <a:xfrm>
            <a:off x="5195647" y="2462784"/>
            <a:ext cx="6540166" cy="10181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ptos"/>
              <a:ea typeface="+mn-ea"/>
              <a:cs typeface="+mn-cs"/>
            </a:endParaRPr>
          </a:p>
        </p:txBody>
      </p:sp>
      <p:cxnSp>
        <p:nvCxnSpPr>
          <p:cNvPr id="10" name="Straight Connector 9">
            <a:extLst>
              <a:ext uri="{FF2B5EF4-FFF2-40B4-BE49-F238E27FC236}">
                <a16:creationId xmlns:a16="http://schemas.microsoft.com/office/drawing/2014/main" id="{7E0DD97A-FC13-6B74-B6E9-C72DB85DFE73}"/>
              </a:ext>
              <a:ext uri="{C183D7F6-B498-43B3-948B-1728B52AA6E4}">
                <adec:decorative xmlns:adec="http://schemas.microsoft.com/office/drawing/2017/decorative" val="1"/>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6" name="Title 5">
            <a:extLst>
              <a:ext uri="{FF2B5EF4-FFF2-40B4-BE49-F238E27FC236}">
                <a16:creationId xmlns:a16="http://schemas.microsoft.com/office/drawing/2014/main" id="{662AF103-AF48-1E47-A20A-B2D8A74D8A89}"/>
              </a:ext>
            </a:extLst>
          </p:cNvPr>
          <p:cNvSpPr txBox="1">
            <a:spLocks noGrp="1"/>
          </p:cNvSpPr>
          <p:nvPr>
            <p:ph type="title" idx="4294967295"/>
          </p:nvPr>
        </p:nvSpPr>
        <p:spPr>
          <a:xfrm>
            <a:off x="661444" y="424786"/>
            <a:ext cx="10916465" cy="8255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3300" b="1" kern="1200" cap="none" spc="0" baseline="0">
                <a:solidFill>
                  <a:schemeClr val="tx1"/>
                </a:solidFill>
                <a:latin typeface="Noto Sans ExtraBold" panose="020B0502040504020204" pitchFamily="34" charset="0"/>
                <a:ea typeface="Noto Sans ExtraBold" panose="020B0502040504020204" pitchFamily="34" charset="0"/>
                <a:cs typeface="Noto Sans ExtraBold" panose="020B0502040504020204" pitchFamily="34" charset="0"/>
              </a:defRPr>
            </a:lvl1pPr>
          </a:lstStyle>
          <a:p>
            <a:pPr marL="0" marR="0" lvl="0" indent="0" algn="l" defTabSz="914400" rtl="0" eaLnBrk="1" fontAlgn="auto" latinLnBrk="0" hangingPunct="1">
              <a:lnSpc>
                <a:spcPct val="90000"/>
              </a:lnSpc>
              <a:spcBef>
                <a:spcPts val="600"/>
              </a:spcBef>
              <a:spcAft>
                <a:spcPts val="600"/>
              </a:spcAft>
              <a:buClrTx/>
              <a:buSzTx/>
              <a:buFontTx/>
              <a:buNone/>
              <a:tabLst/>
              <a:defRPr/>
            </a:pPr>
            <a:r>
              <a:rPr kumimoji="0" lang="en-US" sz="3300" i="0" u="none" strike="noStrike" kern="1200" cap="none" spc="0" normalizeH="0" baseline="0" noProof="0">
                <a:ln>
                  <a:noFill/>
                </a:ln>
                <a:solidFill>
                  <a:srgbClr val="2E3192"/>
                </a:solidFill>
                <a:effectLst/>
                <a:uLnTx/>
                <a:uFillTx/>
                <a:latin typeface="Noto Sans ExtraBold" panose="020B0502040504020204" pitchFamily="34" charset="0"/>
                <a:ea typeface="Noto Sans ExtraBold" panose="020B0502040504020204" pitchFamily="34" charset="0"/>
                <a:cs typeface="Noto Sans ExtraBold" panose="020B0502040504020204" pitchFamily="34" charset="0"/>
              </a:rPr>
              <a:t>1 in 6 </a:t>
            </a:r>
            <a:r>
              <a:rPr lang="en-US">
                <a:solidFill>
                  <a:srgbClr val="2E3192"/>
                </a:solidFill>
              </a:rPr>
              <a:t>people in </a:t>
            </a:r>
            <a:r>
              <a:rPr kumimoji="0" lang="en-US" sz="3300" i="0" u="none" strike="noStrike" kern="1200" cap="none" spc="0" normalizeH="0" baseline="0" noProof="0">
                <a:ln>
                  <a:noFill/>
                </a:ln>
                <a:solidFill>
                  <a:srgbClr val="2E3192"/>
                </a:solidFill>
                <a:effectLst/>
                <a:uLnTx/>
                <a:uFillTx/>
                <a:latin typeface="Noto Sans ExtraBold" panose="020B0502040504020204" pitchFamily="34" charset="0"/>
                <a:ea typeface="Noto Sans ExtraBold" panose="020B0502040504020204" pitchFamily="34" charset="0"/>
                <a:cs typeface="Noto Sans ExtraBold" panose="020B0502040504020204" pitchFamily="34" charset="0"/>
              </a:rPr>
              <a:t>Oregon participate in SNAP</a:t>
            </a:r>
          </a:p>
        </p:txBody>
      </p:sp>
      <p:pic>
        <p:nvPicPr>
          <p:cNvPr id="7" name="Picture 6">
            <a:extLst>
              <a:ext uri="{FF2B5EF4-FFF2-40B4-BE49-F238E27FC236}">
                <a16:creationId xmlns:a16="http://schemas.microsoft.com/office/drawing/2014/main" id="{61E6B1F2-737E-CBDE-6F39-86961CDDCA4E}"/>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t="6194" r="67477" b="86615"/>
          <a:stretch/>
        </p:blipFill>
        <p:spPr>
          <a:xfrm>
            <a:off x="538534" y="3007298"/>
            <a:ext cx="2675443" cy="546738"/>
          </a:xfrm>
          <a:prstGeom prst="rect">
            <a:avLst/>
          </a:prstGeom>
        </p:spPr>
      </p:pic>
      <p:sp>
        <p:nvSpPr>
          <p:cNvPr id="12" name="TextBox 11">
            <a:extLst>
              <a:ext uri="{FF2B5EF4-FFF2-40B4-BE49-F238E27FC236}">
                <a16:creationId xmlns:a16="http://schemas.microsoft.com/office/drawing/2014/main" id="{315C523A-861F-96FA-CC9B-28EE89C13D1D}"/>
              </a:ext>
            </a:extLst>
          </p:cNvPr>
          <p:cNvSpPr txBox="1"/>
          <p:nvPr/>
        </p:nvSpPr>
        <p:spPr>
          <a:xfrm>
            <a:off x="586231" y="1747670"/>
            <a:ext cx="2497013"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US" sz="2000" b="1"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rPr>
              <a:t>Percentage of households receiving SNAP</a:t>
            </a:r>
            <a:br>
              <a:rPr kumimoji="0" lang="en-US" sz="2000" b="1"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rPr>
            </a:br>
            <a:r>
              <a:rPr kumimoji="0" lang="en-US" sz="1900" b="0"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rPr>
              <a:t>by county </a:t>
            </a:r>
          </a:p>
        </p:txBody>
      </p:sp>
      <p:sp>
        <p:nvSpPr>
          <p:cNvPr id="13" name="TextBox 12">
            <a:extLst>
              <a:ext uri="{FF2B5EF4-FFF2-40B4-BE49-F238E27FC236}">
                <a16:creationId xmlns:a16="http://schemas.microsoft.com/office/drawing/2014/main" id="{0C2EF68A-E465-E3D9-E59F-9BDA49B8412F}"/>
              </a:ext>
            </a:extLst>
          </p:cNvPr>
          <p:cNvSpPr txBox="1"/>
          <p:nvPr/>
        </p:nvSpPr>
        <p:spPr>
          <a:xfrm>
            <a:off x="661444" y="5596799"/>
            <a:ext cx="2083380"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rPr>
              <a:t>Map graphic based on American Community Survey 5-Year data (2017-2021) as presented by the </a:t>
            </a:r>
            <a:r>
              <a:rPr kumimoji="0" lang="en-US" sz="1200" b="0" i="0" u="none" strike="noStrike" kern="1200" cap="none" spc="0" normalizeH="0" baseline="0" noProof="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hlinkClick r:id="rId4">
                  <a:extLst>
                    <a:ext uri="{A12FA001-AC4F-418D-AE19-62706E023703}">
                      <ahyp:hlinkClr xmlns:ahyp="http://schemas.microsoft.com/office/drawing/2018/hyperlinkcolor" val="tx"/>
                    </a:ext>
                  </a:extLst>
                </a:hlinkClick>
              </a:rPr>
              <a:t>Food Research &amp; Action Center</a:t>
            </a:r>
            <a:r>
              <a:rPr kumimoji="0" lang="en-US" sz="1200" b="0" i="0" u="none" strike="noStrike" kern="1200" cap="none" spc="0" normalizeH="0" baseline="0" noProof="0">
                <a:ln>
                  <a:noFill/>
                </a:ln>
                <a:solidFill>
                  <a:srgbClr val="0070C0"/>
                </a:solidFill>
                <a:effectLst/>
                <a:uLnTx/>
                <a:uFillTx/>
                <a:latin typeface="Noto Sans" panose="020B0502040504020204" pitchFamily="34" charset="0"/>
                <a:ea typeface="Noto Sans" panose="020B0502040504020204" pitchFamily="34" charset="0"/>
                <a:cs typeface="Noto Sans" panose="020B0502040504020204" pitchFamily="34" charset="0"/>
              </a:rPr>
              <a:t>.</a:t>
            </a:r>
          </a:p>
        </p:txBody>
      </p:sp>
      <p:sp>
        <p:nvSpPr>
          <p:cNvPr id="8" name="TextBox 7">
            <a:extLst>
              <a:ext uri="{FF2B5EF4-FFF2-40B4-BE49-F238E27FC236}">
                <a16:creationId xmlns:a16="http://schemas.microsoft.com/office/drawing/2014/main" id="{AB96ED40-2EF9-7A0B-4BE2-12DBEC57F67C}"/>
              </a:ext>
            </a:extLst>
          </p:cNvPr>
          <p:cNvSpPr txBox="1"/>
          <p:nvPr/>
        </p:nvSpPr>
        <p:spPr>
          <a:xfrm>
            <a:off x="9379343" y="2591542"/>
            <a:ext cx="2497013"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US" sz="2000" b="1"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rPr>
              <a:t>757,000 </a:t>
            </a:r>
            <a:r>
              <a:rPr kumimoji="0" lang="en-US" sz="2000" b="0"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rPr>
              <a:t>individuals*</a:t>
            </a:r>
          </a:p>
        </p:txBody>
      </p:sp>
      <p:pic>
        <p:nvPicPr>
          <p:cNvPr id="11" name="Picture 10">
            <a:extLst>
              <a:ext uri="{FF2B5EF4-FFF2-40B4-BE49-F238E27FC236}">
                <a16:creationId xmlns:a16="http://schemas.microsoft.com/office/drawing/2014/main" id="{40939A21-E683-1C64-2F55-723173E535C1}"/>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t="13693" b="7745"/>
          <a:stretch/>
        </p:blipFill>
        <p:spPr>
          <a:xfrm>
            <a:off x="2449492" y="1409068"/>
            <a:ext cx="7070394" cy="5133500"/>
          </a:xfrm>
          <a:prstGeom prst="rect">
            <a:avLst/>
          </a:prstGeom>
        </p:spPr>
      </p:pic>
      <p:sp>
        <p:nvSpPr>
          <p:cNvPr id="14" name="Slide Number Placeholder 13">
            <a:extLst>
              <a:ext uri="{FF2B5EF4-FFF2-40B4-BE49-F238E27FC236}">
                <a16:creationId xmlns:a16="http://schemas.microsoft.com/office/drawing/2014/main" id="{0C8069E4-137A-1C3D-0819-D87A0C5DCC53}"/>
              </a:ext>
            </a:extLst>
          </p:cNvPr>
          <p:cNvSpPr>
            <a:spLocks noGrp="1"/>
          </p:cNvSpPr>
          <p:nvPr>
            <p:ph type="sldNum" sz="quarter" idx="10"/>
          </p:nvPr>
        </p:nvSpPr>
        <p:spPr>
          <a:xfrm>
            <a:off x="9696682" y="6470731"/>
            <a:ext cx="2272706" cy="18425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339581-759F-43B7-B47D-47F906F0E294}" type="slidenum">
              <a:rPr kumimoji="0" lang="en-US" sz="1400" b="0" i="0" u="none" strike="noStrike" kern="1200" cap="none" spc="0" normalizeH="0" baseline="0" noProof="0" smtClean="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400" b="0" i="0" u="none" strike="noStrike" kern="1200" cap="none" spc="0" normalizeH="0" baseline="0" noProof="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sp>
        <p:nvSpPr>
          <p:cNvPr id="3" name="TextBox 2">
            <a:extLst>
              <a:ext uri="{FF2B5EF4-FFF2-40B4-BE49-F238E27FC236}">
                <a16:creationId xmlns:a16="http://schemas.microsoft.com/office/drawing/2014/main" id="{FB53A25E-7E5D-2566-994F-C752011A054E}"/>
              </a:ext>
            </a:extLst>
          </p:cNvPr>
          <p:cNvSpPr txBox="1"/>
          <p:nvPr/>
        </p:nvSpPr>
        <p:spPr>
          <a:xfrm>
            <a:off x="9379343" y="3758753"/>
            <a:ext cx="223914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rPr>
              <a:t>76,343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rPr>
              <a:t>Age 60+*</a:t>
            </a:r>
            <a:endParaRPr kumimoji="0" lang="en-US" sz="2000" b="0" i="0" u="none" strike="noStrike" kern="1200" cap="none" spc="0" normalizeH="0" baseline="0" noProof="0">
              <a:ln>
                <a:noFill/>
              </a:ln>
              <a:solidFill>
                <a:srgbClr val="2E3192"/>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sp>
        <p:nvSpPr>
          <p:cNvPr id="5" name="TextBox 4">
            <a:extLst>
              <a:ext uri="{FF2B5EF4-FFF2-40B4-BE49-F238E27FC236}">
                <a16:creationId xmlns:a16="http://schemas.microsoft.com/office/drawing/2014/main" id="{2B41EA21-1E65-E8C2-CEF5-B9696C110DB4}"/>
              </a:ext>
            </a:extLst>
          </p:cNvPr>
          <p:cNvSpPr txBox="1"/>
          <p:nvPr/>
        </p:nvSpPr>
        <p:spPr>
          <a:xfrm>
            <a:off x="9312712" y="4989609"/>
            <a:ext cx="2497012" cy="70788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rPr>
              <a:t>47,786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rPr>
              <a:t>have a disability**</a:t>
            </a:r>
            <a:endParaRPr kumimoji="0" lang="en-US" sz="2000" b="0" i="0" u="none" strike="noStrike" kern="1200" cap="none" spc="0" normalizeH="0" baseline="0" noProof="0">
              <a:ln>
                <a:noFill/>
              </a:ln>
              <a:solidFill>
                <a:srgbClr val="2E3192"/>
              </a:solidFill>
              <a:effectLst/>
              <a:uLnTx/>
              <a:uFillTx/>
              <a:latin typeface="Aptos"/>
              <a:ea typeface="+mn-ea"/>
              <a:cs typeface="+mn-cs"/>
            </a:endParaRPr>
          </a:p>
        </p:txBody>
      </p:sp>
      <p:sp>
        <p:nvSpPr>
          <p:cNvPr id="15" name="TextBox 14">
            <a:extLst>
              <a:ext uri="{FF2B5EF4-FFF2-40B4-BE49-F238E27FC236}">
                <a16:creationId xmlns:a16="http://schemas.microsoft.com/office/drawing/2014/main" id="{1A60C63C-BC19-6E35-D0F5-3C32A791DBB6}"/>
              </a:ext>
            </a:extLst>
          </p:cNvPr>
          <p:cNvSpPr txBox="1"/>
          <p:nvPr/>
        </p:nvSpPr>
        <p:spPr>
          <a:xfrm>
            <a:off x="9128760" y="5930294"/>
            <a:ext cx="2607053"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rPr>
              <a:t>*Based on ODHS caseload data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rPr>
              <a:t>**As defined by Food and Nutrition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2E3192"/>
              </a:solidFill>
              <a:effectLst/>
              <a:uLnTx/>
              <a:uFillTx/>
              <a:latin typeface="Aptos"/>
              <a:ea typeface="+mn-ea"/>
              <a:cs typeface="+mn-cs"/>
            </a:endParaRPr>
          </a:p>
        </p:txBody>
      </p:sp>
    </p:spTree>
    <p:extLst>
      <p:ext uri="{BB962C8B-B14F-4D97-AF65-F5344CB8AC3E}">
        <p14:creationId xmlns:p14="http://schemas.microsoft.com/office/powerpoint/2010/main" val="18757217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C9D355F-1D47-2128-4443-70DB4FA36A82}"/>
              </a:ext>
            </a:extLst>
          </p:cNvPr>
          <p:cNvSpPr/>
          <p:nvPr/>
        </p:nvSpPr>
        <p:spPr>
          <a:xfrm>
            <a:off x="5776742" y="1383323"/>
            <a:ext cx="6415257" cy="502879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err="1"/>
          </a:p>
        </p:txBody>
      </p:sp>
      <p:sp>
        <p:nvSpPr>
          <p:cNvPr id="2" name="Title 1">
            <a:extLst>
              <a:ext uri="{FF2B5EF4-FFF2-40B4-BE49-F238E27FC236}">
                <a16:creationId xmlns:a16="http://schemas.microsoft.com/office/drawing/2014/main" id="{8A62D9D0-A230-3EFE-14DC-64326B311267}"/>
              </a:ext>
            </a:extLst>
          </p:cNvPr>
          <p:cNvSpPr>
            <a:spLocks noGrp="1"/>
          </p:cNvSpPr>
          <p:nvPr>
            <p:ph type="title"/>
          </p:nvPr>
        </p:nvSpPr>
        <p:spPr/>
        <p:txBody>
          <a:bodyPr/>
          <a:lstStyle/>
          <a:p>
            <a:r>
              <a:rPr lang="en-US">
                <a:latin typeface="Noto Sans ExtraBold"/>
              </a:rPr>
              <a:t>Some LPRs may not need a 5-year waiting period </a:t>
            </a:r>
          </a:p>
        </p:txBody>
      </p:sp>
      <p:sp>
        <p:nvSpPr>
          <p:cNvPr id="5" name="Slide Number Placeholder 4">
            <a:extLst>
              <a:ext uri="{FF2B5EF4-FFF2-40B4-BE49-F238E27FC236}">
                <a16:creationId xmlns:a16="http://schemas.microsoft.com/office/drawing/2014/main" id="{80C1558B-605D-C9D3-03CA-41948C873A9D}"/>
              </a:ext>
            </a:extLst>
          </p:cNvPr>
          <p:cNvSpPr>
            <a:spLocks noGrp="1"/>
          </p:cNvSpPr>
          <p:nvPr>
            <p:ph type="sldNum" sz="quarter" idx="10"/>
          </p:nvPr>
        </p:nvSpPr>
        <p:spPr/>
        <p:txBody>
          <a:bodyPr/>
          <a:lstStyle/>
          <a:p>
            <a:fld id="{58339581-759F-43B7-B47D-47F906F0E294}" type="slidenum">
              <a:rPr lang="en-US" smtClean="0"/>
              <a:pPr/>
              <a:t>20</a:t>
            </a:fld>
            <a:endParaRPr lang="en-US"/>
          </a:p>
        </p:txBody>
      </p:sp>
      <p:sp>
        <p:nvSpPr>
          <p:cNvPr id="6" name="TextBox 5">
            <a:extLst>
              <a:ext uri="{FF2B5EF4-FFF2-40B4-BE49-F238E27FC236}">
                <a16:creationId xmlns:a16="http://schemas.microsoft.com/office/drawing/2014/main" id="{6F9CF7D5-3835-6ADB-7727-9BDD3D261781}"/>
              </a:ext>
            </a:extLst>
          </p:cNvPr>
          <p:cNvSpPr txBox="1"/>
          <p:nvPr/>
        </p:nvSpPr>
        <p:spPr>
          <a:xfrm>
            <a:off x="6096000" y="1703135"/>
            <a:ext cx="5756031" cy="4708981"/>
          </a:xfrm>
          <a:prstGeom prst="rect">
            <a:avLst/>
          </a:prstGeom>
          <a:noFill/>
        </p:spPr>
        <p:txBody>
          <a:bodyPr wrap="square" lIns="91440" tIns="45720" rIns="91440" bIns="45720" rtlCol="0" anchor="t">
            <a:spAutoFit/>
          </a:bodyPr>
          <a:lstStyle/>
          <a:p>
            <a:r>
              <a:rPr lang="en-US" sz="2000" b="1">
                <a:solidFill>
                  <a:srgbClr val="1B1B1B"/>
                </a:solidFill>
              </a:rPr>
              <a:t>LPRs </a:t>
            </a:r>
            <a:r>
              <a:rPr lang="en-US" sz="2000" b="1">
                <a:solidFill>
                  <a:srgbClr val="1B1B1B"/>
                </a:solidFill>
                <a:ea typeface="+mn-lt"/>
                <a:cs typeface="+mn-lt"/>
              </a:rPr>
              <a:t>(</a:t>
            </a:r>
            <a:r>
              <a:rPr lang="en-US" sz="2000" b="1">
                <a:solidFill>
                  <a:srgbClr val="1B1B1B"/>
                </a:solidFill>
              </a:rPr>
              <a:t>including asylees and refugees) may still be eligible for SNAP without a waiting period if they meet one or more of the following conditions:</a:t>
            </a:r>
            <a:endParaRPr lang="en-US"/>
          </a:p>
          <a:p>
            <a:pPr marL="742950" lvl="1" indent="-285750">
              <a:buFont typeface="Arial" panose="020B0604020202020204" pitchFamily="34" charset="0"/>
              <a:buChar char="•"/>
            </a:pPr>
            <a:r>
              <a:rPr lang="en-US" sz="2000">
                <a:solidFill>
                  <a:srgbClr val="1B1B1B"/>
                </a:solidFill>
              </a:rPr>
              <a:t>Are under 18 years old</a:t>
            </a:r>
          </a:p>
          <a:p>
            <a:pPr marL="742950" lvl="1" indent="-285750">
              <a:buFont typeface="Arial" panose="020B0604020202020204" pitchFamily="34" charset="0"/>
              <a:buChar char="•"/>
            </a:pPr>
            <a:r>
              <a:rPr lang="en-US" sz="2000">
                <a:solidFill>
                  <a:srgbClr val="1B1B1B"/>
                </a:solidFill>
              </a:rPr>
              <a:t>Have 40 qualifying work quarters</a:t>
            </a:r>
          </a:p>
          <a:p>
            <a:pPr marL="742950" lvl="1" indent="-285750">
              <a:buFont typeface="Arial" panose="020B0604020202020204" pitchFamily="34" charset="0"/>
              <a:buChar char="•"/>
            </a:pPr>
            <a:r>
              <a:rPr lang="en-US" sz="2000">
                <a:solidFill>
                  <a:srgbClr val="1B1B1B"/>
                </a:solidFill>
              </a:rPr>
              <a:t>Are blind or disabled</a:t>
            </a:r>
          </a:p>
          <a:p>
            <a:pPr marL="742950" lvl="1" indent="-285750">
              <a:buFont typeface="Arial" panose="020B0604020202020204" pitchFamily="34" charset="0"/>
              <a:buChar char="•"/>
            </a:pPr>
            <a:r>
              <a:rPr lang="en-US" sz="2000">
                <a:solidFill>
                  <a:srgbClr val="1B1B1B"/>
                </a:solidFill>
              </a:rPr>
              <a:t>Were lawfully residing in the U.S. and 65 or older on August 22, 1996</a:t>
            </a:r>
          </a:p>
          <a:p>
            <a:pPr marL="742950" lvl="1" indent="-285750">
              <a:buFont typeface="Arial" panose="020B0604020202020204" pitchFamily="34" charset="0"/>
              <a:buChar char="•"/>
            </a:pPr>
            <a:r>
              <a:rPr lang="en-US" sz="2000">
                <a:solidFill>
                  <a:srgbClr val="1B1B1B"/>
                </a:solidFill>
              </a:rPr>
              <a:t>Have a U.S. military connection</a:t>
            </a:r>
          </a:p>
          <a:p>
            <a:pPr marL="742950" lvl="1" indent="-285750">
              <a:buFont typeface="Arial" panose="020B0604020202020204" pitchFamily="34" charset="0"/>
              <a:buChar char="•"/>
            </a:pPr>
            <a:r>
              <a:rPr lang="en-US" sz="2000">
                <a:solidFill>
                  <a:srgbClr val="1B1B1B"/>
                </a:solidFill>
              </a:rPr>
              <a:t>Are admitted to the United States as an Amerasian immigrant</a:t>
            </a:r>
          </a:p>
          <a:p>
            <a:pPr marL="742950" lvl="1" indent="-285750">
              <a:buFont typeface="Arial" panose="020B0604020202020204" pitchFamily="34" charset="0"/>
              <a:buChar char="•"/>
            </a:pPr>
            <a:r>
              <a:rPr lang="en-US" sz="2000">
                <a:solidFill>
                  <a:srgbClr val="1B1B1B"/>
                </a:solidFill>
              </a:rPr>
              <a:t>Are an American Indian born abroad</a:t>
            </a:r>
          </a:p>
          <a:p>
            <a:pPr marL="742950" lvl="1" indent="-285750">
              <a:buFont typeface="Arial" panose="020B0604020202020204" pitchFamily="34" charset="0"/>
              <a:buChar char="•"/>
            </a:pPr>
            <a:r>
              <a:rPr lang="en-US" sz="2000">
                <a:solidFill>
                  <a:srgbClr val="1B1B1B"/>
                </a:solidFill>
              </a:rPr>
              <a:t>Certain Hmong or Highland Laotian tribal members</a:t>
            </a:r>
            <a:endParaRPr lang="en-US" sz="2000"/>
          </a:p>
        </p:txBody>
      </p:sp>
      <p:pic>
        <p:nvPicPr>
          <p:cNvPr id="10" name="Graphic 9" descr="Stopwatch 75% with solid fill">
            <a:extLst>
              <a:ext uri="{FF2B5EF4-FFF2-40B4-BE49-F238E27FC236}">
                <a16:creationId xmlns:a16="http://schemas.microsoft.com/office/drawing/2014/main" id="{3318D192-2E0D-73D0-0989-55071DCF6F3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9226" y="1605416"/>
            <a:ext cx="4584605" cy="4584605"/>
          </a:xfrm>
          <a:prstGeom prst="rect">
            <a:avLst/>
          </a:prstGeom>
        </p:spPr>
      </p:pic>
    </p:spTree>
    <p:extLst>
      <p:ext uri="{BB962C8B-B14F-4D97-AF65-F5344CB8AC3E}">
        <p14:creationId xmlns:p14="http://schemas.microsoft.com/office/powerpoint/2010/main" val="11271336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7EECD85-6C70-8B87-0937-08768BE6018A}"/>
              </a:ext>
            </a:extLst>
          </p:cNvPr>
          <p:cNvSpPr/>
          <p:nvPr/>
        </p:nvSpPr>
        <p:spPr>
          <a:xfrm>
            <a:off x="0" y="1603648"/>
            <a:ext cx="12192000" cy="5008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err="1"/>
          </a:p>
        </p:txBody>
      </p:sp>
      <p:sp>
        <p:nvSpPr>
          <p:cNvPr id="2" name="Title 1">
            <a:extLst>
              <a:ext uri="{FF2B5EF4-FFF2-40B4-BE49-F238E27FC236}">
                <a16:creationId xmlns:a16="http://schemas.microsoft.com/office/drawing/2014/main" id="{082BB5EF-FD86-D138-EFA9-79771F4B648A}"/>
              </a:ext>
            </a:extLst>
          </p:cNvPr>
          <p:cNvSpPr>
            <a:spLocks noGrp="1"/>
          </p:cNvSpPr>
          <p:nvPr>
            <p:ph type="title"/>
          </p:nvPr>
        </p:nvSpPr>
        <p:spPr/>
        <p:txBody>
          <a:bodyPr/>
          <a:lstStyle/>
          <a:p>
            <a:r>
              <a:rPr lang="en-US"/>
              <a:t>USDA SNAP data request</a:t>
            </a:r>
          </a:p>
        </p:txBody>
      </p:sp>
      <p:sp>
        <p:nvSpPr>
          <p:cNvPr id="4" name="Slide Number Placeholder 3">
            <a:extLst>
              <a:ext uri="{FF2B5EF4-FFF2-40B4-BE49-F238E27FC236}">
                <a16:creationId xmlns:a16="http://schemas.microsoft.com/office/drawing/2014/main" id="{659A1891-B5E3-E3C9-ED76-2D65715AD320}"/>
              </a:ext>
            </a:extLst>
          </p:cNvPr>
          <p:cNvSpPr>
            <a:spLocks noGrp="1"/>
          </p:cNvSpPr>
          <p:nvPr>
            <p:ph type="sldNum" sz="quarter" idx="10"/>
          </p:nvPr>
        </p:nvSpPr>
        <p:spPr/>
        <p:txBody>
          <a:bodyPr/>
          <a:lstStyle/>
          <a:p>
            <a:fld id="{58339581-759F-43B7-B47D-47F906F0E294}" type="slidenum">
              <a:rPr lang="en-US" smtClean="0"/>
              <a:pPr/>
              <a:t>21</a:t>
            </a:fld>
            <a:endParaRPr lang="en-US"/>
          </a:p>
        </p:txBody>
      </p:sp>
      <p:pic>
        <p:nvPicPr>
          <p:cNvPr id="6" name="Picture 5" descr="An icon of a document with a fingerprint, profile, shield, and credit card, representing secure personal information.">
            <a:extLst>
              <a:ext uri="{FF2B5EF4-FFF2-40B4-BE49-F238E27FC236}">
                <a16:creationId xmlns:a16="http://schemas.microsoft.com/office/drawing/2014/main" id="{D1123461-2D80-755B-F02D-8108E2A69D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4006" y="1554041"/>
            <a:ext cx="4872627" cy="5008819"/>
          </a:xfrm>
          <a:prstGeom prst="rect">
            <a:avLst/>
          </a:prstGeom>
        </p:spPr>
      </p:pic>
      <p:sp>
        <p:nvSpPr>
          <p:cNvPr id="8" name="TextBox 7">
            <a:extLst>
              <a:ext uri="{FF2B5EF4-FFF2-40B4-BE49-F238E27FC236}">
                <a16:creationId xmlns:a16="http://schemas.microsoft.com/office/drawing/2014/main" id="{EEEA0550-1265-DA83-4981-8D570DE880AF}"/>
              </a:ext>
            </a:extLst>
          </p:cNvPr>
          <p:cNvSpPr txBox="1"/>
          <p:nvPr/>
        </p:nvSpPr>
        <p:spPr>
          <a:xfrm>
            <a:off x="902632" y="2584563"/>
            <a:ext cx="4732994" cy="3046988"/>
          </a:xfrm>
          <a:prstGeom prst="rect">
            <a:avLst/>
          </a:prstGeom>
          <a:noFill/>
        </p:spPr>
        <p:txBody>
          <a:bodyPr wrap="square" rtlCol="0">
            <a:spAutoFit/>
          </a:bodyPr>
          <a:lstStyle/>
          <a:p>
            <a:pPr algn="ctr"/>
            <a:r>
              <a:rPr lang="en-US" sz="3200" b="1">
                <a:solidFill>
                  <a:schemeClr val="bg1"/>
                </a:solidFill>
              </a:rPr>
              <a:t>USDA</a:t>
            </a:r>
            <a:r>
              <a:rPr lang="en-US" sz="3200">
                <a:solidFill>
                  <a:schemeClr val="bg1"/>
                </a:solidFill>
              </a:rPr>
              <a:t> asked states to share detailed personal information about people who have applied for or received SNAP food benefits</a:t>
            </a:r>
          </a:p>
        </p:txBody>
      </p:sp>
    </p:spTree>
    <p:extLst>
      <p:ext uri="{BB962C8B-B14F-4D97-AF65-F5344CB8AC3E}">
        <p14:creationId xmlns:p14="http://schemas.microsoft.com/office/powerpoint/2010/main" val="31706555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FBB43F5-DE81-48E1-1245-CB64F04F58F0}"/>
              </a:ext>
            </a:extLst>
          </p:cNvPr>
          <p:cNvSpPr/>
          <p:nvPr/>
        </p:nvSpPr>
        <p:spPr>
          <a:xfrm>
            <a:off x="0" y="3039638"/>
            <a:ext cx="12192000" cy="34310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err="1"/>
          </a:p>
        </p:txBody>
      </p:sp>
      <p:sp>
        <p:nvSpPr>
          <p:cNvPr id="2" name="Title 1">
            <a:extLst>
              <a:ext uri="{FF2B5EF4-FFF2-40B4-BE49-F238E27FC236}">
                <a16:creationId xmlns:a16="http://schemas.microsoft.com/office/drawing/2014/main" id="{8C279035-BD0E-B898-55E2-4338ACE9DB99}"/>
              </a:ext>
            </a:extLst>
          </p:cNvPr>
          <p:cNvSpPr>
            <a:spLocks noGrp="1"/>
          </p:cNvSpPr>
          <p:nvPr>
            <p:ph type="title"/>
          </p:nvPr>
        </p:nvSpPr>
        <p:spPr>
          <a:xfrm>
            <a:off x="592471" y="244098"/>
            <a:ext cx="10001250" cy="825500"/>
          </a:xfrm>
        </p:spPr>
        <p:txBody>
          <a:bodyPr/>
          <a:lstStyle/>
          <a:p>
            <a:r>
              <a:rPr lang="en-US">
                <a:latin typeface="Noto Sans ExtraBold"/>
              </a:rPr>
              <a:t>Timeline: </a:t>
            </a:r>
            <a:r>
              <a:rPr lang="en-US" b="0">
                <a:latin typeface="Noto Sans ExtraBold"/>
              </a:rPr>
              <a:t>USDA demands data </a:t>
            </a:r>
            <a:endParaRPr lang="en-US" b="0"/>
          </a:p>
        </p:txBody>
      </p:sp>
      <p:sp>
        <p:nvSpPr>
          <p:cNvPr id="4" name="Slide Number Placeholder 3">
            <a:extLst>
              <a:ext uri="{FF2B5EF4-FFF2-40B4-BE49-F238E27FC236}">
                <a16:creationId xmlns:a16="http://schemas.microsoft.com/office/drawing/2014/main" id="{90E4487C-F9E8-1916-F3B5-6D198BCA0A3A}"/>
              </a:ext>
            </a:extLst>
          </p:cNvPr>
          <p:cNvSpPr>
            <a:spLocks noGrp="1"/>
          </p:cNvSpPr>
          <p:nvPr>
            <p:ph type="sldNum" sz="quarter" idx="10"/>
          </p:nvPr>
        </p:nvSpPr>
        <p:spPr/>
        <p:txBody>
          <a:bodyPr/>
          <a:lstStyle/>
          <a:p>
            <a:fld id="{58339581-759F-43B7-B47D-47F906F0E294}" type="slidenum">
              <a:rPr lang="en-US" smtClean="0"/>
              <a:pPr/>
              <a:t>22</a:t>
            </a:fld>
            <a:endParaRPr lang="en-US"/>
          </a:p>
        </p:txBody>
      </p:sp>
      <p:sp>
        <p:nvSpPr>
          <p:cNvPr id="15" name="TextBox 14">
            <a:extLst>
              <a:ext uri="{FF2B5EF4-FFF2-40B4-BE49-F238E27FC236}">
                <a16:creationId xmlns:a16="http://schemas.microsoft.com/office/drawing/2014/main" id="{4A0B633F-EC28-E6F1-5FED-E7600F19745C}"/>
              </a:ext>
            </a:extLst>
          </p:cNvPr>
          <p:cNvSpPr txBox="1"/>
          <p:nvPr/>
        </p:nvSpPr>
        <p:spPr>
          <a:xfrm>
            <a:off x="2121878" y="1465385"/>
            <a:ext cx="7612270" cy="400110"/>
          </a:xfrm>
          <a:prstGeom prst="rect">
            <a:avLst/>
          </a:prstGeom>
          <a:noFill/>
        </p:spPr>
        <p:txBody>
          <a:bodyPr wrap="square" lIns="91440" tIns="45720" rIns="91440" bIns="45720" rtlCol="0" anchor="t">
            <a:spAutoFit/>
          </a:bodyPr>
          <a:lstStyle/>
          <a:p>
            <a:pPr algn="ctr"/>
            <a:r>
              <a:rPr lang="en-US" sz="2000"/>
              <a:t>Oregon has </a:t>
            </a:r>
            <a:r>
              <a:rPr lang="en-US" sz="2000" b="1"/>
              <a:t>not</a:t>
            </a:r>
            <a:r>
              <a:rPr lang="en-US" sz="2000"/>
              <a:t> yet shared SNAP data with USDA </a:t>
            </a:r>
            <a:r>
              <a:rPr lang="en-US" sz="2000" b="1"/>
              <a:t>from this order</a:t>
            </a:r>
            <a:r>
              <a:rPr lang="en-US" sz="2000"/>
              <a:t>.</a:t>
            </a:r>
          </a:p>
        </p:txBody>
      </p:sp>
      <p:pic>
        <p:nvPicPr>
          <p:cNvPr id="14" name="Picture 13">
            <a:extLst>
              <a:ext uri="{FF2B5EF4-FFF2-40B4-BE49-F238E27FC236}">
                <a16:creationId xmlns:a16="http://schemas.microsoft.com/office/drawing/2014/main" id="{8DEA8CCF-4D79-D149-8DE4-C070EA8878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73" y="2005528"/>
            <a:ext cx="12221360" cy="3485327"/>
          </a:xfrm>
          <a:prstGeom prst="rect">
            <a:avLst/>
          </a:prstGeom>
        </p:spPr>
      </p:pic>
      <p:sp>
        <p:nvSpPr>
          <p:cNvPr id="10" name="TextBox 9">
            <a:extLst>
              <a:ext uri="{FF2B5EF4-FFF2-40B4-BE49-F238E27FC236}">
                <a16:creationId xmlns:a16="http://schemas.microsoft.com/office/drawing/2014/main" id="{2001223A-5A86-F234-D354-F39EAF9F674C}"/>
              </a:ext>
            </a:extLst>
          </p:cNvPr>
          <p:cNvSpPr txBox="1"/>
          <p:nvPr/>
        </p:nvSpPr>
        <p:spPr>
          <a:xfrm>
            <a:off x="245667" y="2989660"/>
            <a:ext cx="2039817" cy="2246769"/>
          </a:xfrm>
          <a:prstGeom prst="rect">
            <a:avLst/>
          </a:prstGeom>
          <a:noFill/>
        </p:spPr>
        <p:txBody>
          <a:bodyPr wrap="square" rtlCol="0">
            <a:spAutoFit/>
          </a:bodyPr>
          <a:lstStyle/>
          <a:p>
            <a:pPr algn="ctr"/>
            <a:r>
              <a:rPr lang="en-US" sz="2000">
                <a:solidFill>
                  <a:schemeClr val="accent6">
                    <a:lumMod val="10000"/>
                  </a:schemeClr>
                </a:solidFill>
              </a:rPr>
              <a:t>Oregon Department of Justice (DOJ) joined 22 other states in a lawsuit against USDA.</a:t>
            </a:r>
          </a:p>
        </p:txBody>
      </p:sp>
      <p:sp>
        <p:nvSpPr>
          <p:cNvPr id="11" name="TextBox 10">
            <a:extLst>
              <a:ext uri="{FF2B5EF4-FFF2-40B4-BE49-F238E27FC236}">
                <a16:creationId xmlns:a16="http://schemas.microsoft.com/office/drawing/2014/main" id="{A62E44DC-FC41-1626-670A-45F781FA514F}"/>
              </a:ext>
            </a:extLst>
          </p:cNvPr>
          <p:cNvSpPr txBox="1"/>
          <p:nvPr/>
        </p:nvSpPr>
        <p:spPr>
          <a:xfrm>
            <a:off x="2489586" y="2928105"/>
            <a:ext cx="2368061" cy="2308324"/>
          </a:xfrm>
          <a:prstGeom prst="rect">
            <a:avLst/>
          </a:prstGeom>
          <a:noFill/>
        </p:spPr>
        <p:txBody>
          <a:bodyPr wrap="square" rtlCol="0">
            <a:spAutoFit/>
          </a:bodyPr>
          <a:lstStyle/>
          <a:p>
            <a:pPr algn="ctr"/>
            <a:r>
              <a:rPr lang="en-US">
                <a:solidFill>
                  <a:schemeClr val="accent6">
                    <a:lumMod val="10000"/>
                  </a:schemeClr>
                </a:solidFill>
              </a:rPr>
              <a:t>U.S. District Court issues temporary order stopping USDA from cutting SNAP funding while the lawsuit continues. </a:t>
            </a:r>
          </a:p>
          <a:p>
            <a:pPr algn="ctr"/>
            <a:r>
              <a:rPr lang="en-US" b="1">
                <a:solidFill>
                  <a:schemeClr val="accent6">
                    <a:lumMod val="10000"/>
                  </a:schemeClr>
                </a:solidFill>
              </a:rPr>
              <a:t>This order is not final.</a:t>
            </a:r>
          </a:p>
        </p:txBody>
      </p:sp>
      <p:sp>
        <p:nvSpPr>
          <p:cNvPr id="12" name="TextBox 11">
            <a:extLst>
              <a:ext uri="{FF2B5EF4-FFF2-40B4-BE49-F238E27FC236}">
                <a16:creationId xmlns:a16="http://schemas.microsoft.com/office/drawing/2014/main" id="{409DB78F-00D7-A9E8-3657-8498D7A5FF48}"/>
              </a:ext>
            </a:extLst>
          </p:cNvPr>
          <p:cNvSpPr txBox="1"/>
          <p:nvPr/>
        </p:nvSpPr>
        <p:spPr>
          <a:xfrm>
            <a:off x="4924729" y="2989660"/>
            <a:ext cx="2368061" cy="1938992"/>
          </a:xfrm>
          <a:prstGeom prst="rect">
            <a:avLst/>
          </a:prstGeom>
          <a:noFill/>
        </p:spPr>
        <p:txBody>
          <a:bodyPr wrap="square" rtlCol="0">
            <a:spAutoFit/>
          </a:bodyPr>
          <a:lstStyle/>
          <a:p>
            <a:pPr algn="ctr"/>
            <a:r>
              <a:rPr lang="en-US" sz="2000">
                <a:solidFill>
                  <a:schemeClr val="accent6">
                    <a:lumMod val="10000"/>
                  </a:schemeClr>
                </a:solidFill>
              </a:rPr>
              <a:t>USDA sends another letter to states </a:t>
            </a:r>
            <a:r>
              <a:rPr lang="en-US" sz="2000" b="1">
                <a:solidFill>
                  <a:schemeClr val="accent6">
                    <a:lumMod val="10000"/>
                  </a:schemeClr>
                </a:solidFill>
              </a:rPr>
              <a:t>repeating the data demand</a:t>
            </a:r>
            <a:r>
              <a:rPr lang="en-US" sz="2000">
                <a:solidFill>
                  <a:schemeClr val="accent6">
                    <a:lumMod val="10000"/>
                  </a:schemeClr>
                </a:solidFill>
              </a:rPr>
              <a:t>. Response deadline </a:t>
            </a:r>
            <a:r>
              <a:rPr lang="en-US" sz="2000" b="1">
                <a:solidFill>
                  <a:schemeClr val="accent6">
                    <a:lumMod val="10000"/>
                  </a:schemeClr>
                </a:solidFill>
              </a:rPr>
              <a:t>Dec. 8, 2025</a:t>
            </a:r>
            <a:r>
              <a:rPr lang="en-US" sz="2000">
                <a:solidFill>
                  <a:schemeClr val="accent6">
                    <a:lumMod val="10000"/>
                  </a:schemeClr>
                </a:solidFill>
              </a:rPr>
              <a:t>.</a:t>
            </a:r>
          </a:p>
        </p:txBody>
      </p:sp>
      <p:sp>
        <p:nvSpPr>
          <p:cNvPr id="13" name="TextBox 12">
            <a:extLst>
              <a:ext uri="{FF2B5EF4-FFF2-40B4-BE49-F238E27FC236}">
                <a16:creationId xmlns:a16="http://schemas.microsoft.com/office/drawing/2014/main" id="{1A7245C1-D549-BAE9-99EB-9E833DE750D1}"/>
              </a:ext>
            </a:extLst>
          </p:cNvPr>
          <p:cNvSpPr txBox="1"/>
          <p:nvPr/>
        </p:nvSpPr>
        <p:spPr>
          <a:xfrm>
            <a:off x="7447643" y="2989660"/>
            <a:ext cx="2129265" cy="1938992"/>
          </a:xfrm>
          <a:prstGeom prst="rect">
            <a:avLst/>
          </a:prstGeom>
          <a:noFill/>
        </p:spPr>
        <p:txBody>
          <a:bodyPr wrap="square" rtlCol="0">
            <a:spAutoFit/>
          </a:bodyPr>
          <a:lstStyle/>
          <a:p>
            <a:pPr algn="ctr"/>
            <a:r>
              <a:rPr lang="en-US" sz="2000">
                <a:solidFill>
                  <a:schemeClr val="accent6">
                    <a:lumMod val="10000"/>
                  </a:schemeClr>
                </a:solidFill>
              </a:rPr>
              <a:t>Oregon and other states objected to USDA’s latest data request and raised ongoing concerns.</a:t>
            </a:r>
          </a:p>
        </p:txBody>
      </p:sp>
      <p:sp>
        <p:nvSpPr>
          <p:cNvPr id="6" name="TextBox 5">
            <a:extLst>
              <a:ext uri="{FF2B5EF4-FFF2-40B4-BE49-F238E27FC236}">
                <a16:creationId xmlns:a16="http://schemas.microsoft.com/office/drawing/2014/main" id="{44AAEFCD-8431-7709-3981-454DD649D434}"/>
              </a:ext>
            </a:extLst>
          </p:cNvPr>
          <p:cNvSpPr txBox="1"/>
          <p:nvPr/>
        </p:nvSpPr>
        <p:spPr>
          <a:xfrm>
            <a:off x="419957" y="2412521"/>
            <a:ext cx="1686169" cy="400110"/>
          </a:xfrm>
          <a:prstGeom prst="rect">
            <a:avLst/>
          </a:prstGeom>
          <a:noFill/>
        </p:spPr>
        <p:txBody>
          <a:bodyPr wrap="square" rtlCol="0">
            <a:spAutoFit/>
          </a:bodyPr>
          <a:lstStyle/>
          <a:p>
            <a:pPr algn="l"/>
            <a:r>
              <a:rPr lang="en-US" sz="2000" b="1">
                <a:solidFill>
                  <a:schemeClr val="bg1"/>
                </a:solidFill>
              </a:rPr>
              <a:t>July  28, 2025</a:t>
            </a:r>
          </a:p>
        </p:txBody>
      </p:sp>
      <p:sp>
        <p:nvSpPr>
          <p:cNvPr id="7" name="TextBox 6">
            <a:extLst>
              <a:ext uri="{FF2B5EF4-FFF2-40B4-BE49-F238E27FC236}">
                <a16:creationId xmlns:a16="http://schemas.microsoft.com/office/drawing/2014/main" id="{5A9D7078-3A20-2CE4-A202-F356CD953BD5}"/>
              </a:ext>
            </a:extLst>
          </p:cNvPr>
          <p:cNvSpPr txBox="1"/>
          <p:nvPr/>
        </p:nvSpPr>
        <p:spPr>
          <a:xfrm>
            <a:off x="2872497" y="2427559"/>
            <a:ext cx="1796207" cy="400110"/>
          </a:xfrm>
          <a:prstGeom prst="rect">
            <a:avLst/>
          </a:prstGeom>
          <a:noFill/>
        </p:spPr>
        <p:txBody>
          <a:bodyPr wrap="square" rtlCol="0">
            <a:spAutoFit/>
          </a:bodyPr>
          <a:lstStyle/>
          <a:p>
            <a:pPr algn="l"/>
            <a:r>
              <a:rPr lang="en-US" sz="2000" b="1">
                <a:solidFill>
                  <a:schemeClr val="bg1"/>
                </a:solidFill>
              </a:rPr>
              <a:t>Oct. 15,  2025</a:t>
            </a:r>
          </a:p>
        </p:txBody>
      </p:sp>
      <p:sp>
        <p:nvSpPr>
          <p:cNvPr id="8" name="TextBox 7">
            <a:extLst>
              <a:ext uri="{FF2B5EF4-FFF2-40B4-BE49-F238E27FC236}">
                <a16:creationId xmlns:a16="http://schemas.microsoft.com/office/drawing/2014/main" id="{DE80CDF3-1995-B392-511F-905BEF397F61}"/>
              </a:ext>
            </a:extLst>
          </p:cNvPr>
          <p:cNvSpPr txBox="1"/>
          <p:nvPr/>
        </p:nvSpPr>
        <p:spPr>
          <a:xfrm>
            <a:off x="5244076" y="2419320"/>
            <a:ext cx="1796207" cy="400110"/>
          </a:xfrm>
          <a:prstGeom prst="rect">
            <a:avLst/>
          </a:prstGeom>
          <a:noFill/>
        </p:spPr>
        <p:txBody>
          <a:bodyPr wrap="square" rtlCol="0">
            <a:spAutoFit/>
          </a:bodyPr>
          <a:lstStyle/>
          <a:p>
            <a:pPr algn="l"/>
            <a:r>
              <a:rPr lang="en-US" sz="2000" b="1">
                <a:solidFill>
                  <a:schemeClr val="bg1"/>
                </a:solidFill>
              </a:rPr>
              <a:t>Nov. 24, 2025</a:t>
            </a:r>
          </a:p>
        </p:txBody>
      </p:sp>
      <p:sp>
        <p:nvSpPr>
          <p:cNvPr id="9" name="TextBox 8">
            <a:extLst>
              <a:ext uri="{FF2B5EF4-FFF2-40B4-BE49-F238E27FC236}">
                <a16:creationId xmlns:a16="http://schemas.microsoft.com/office/drawing/2014/main" id="{8AD3FC93-CF4F-10B2-55E3-1DAA96851B20}"/>
              </a:ext>
            </a:extLst>
          </p:cNvPr>
          <p:cNvSpPr txBox="1"/>
          <p:nvPr/>
        </p:nvSpPr>
        <p:spPr>
          <a:xfrm>
            <a:off x="7515430" y="2409782"/>
            <a:ext cx="1993692" cy="400110"/>
          </a:xfrm>
          <a:prstGeom prst="rect">
            <a:avLst/>
          </a:prstGeom>
          <a:noFill/>
        </p:spPr>
        <p:txBody>
          <a:bodyPr wrap="square" rtlCol="0">
            <a:spAutoFit/>
          </a:bodyPr>
          <a:lstStyle/>
          <a:p>
            <a:pPr algn="l"/>
            <a:r>
              <a:rPr lang="en-US" sz="2000" b="1">
                <a:solidFill>
                  <a:schemeClr val="tx2"/>
                </a:solidFill>
              </a:rPr>
              <a:t>December 2025</a:t>
            </a:r>
          </a:p>
        </p:txBody>
      </p:sp>
      <p:sp>
        <p:nvSpPr>
          <p:cNvPr id="17" name="TextBox 16">
            <a:extLst>
              <a:ext uri="{FF2B5EF4-FFF2-40B4-BE49-F238E27FC236}">
                <a16:creationId xmlns:a16="http://schemas.microsoft.com/office/drawing/2014/main" id="{CDC566D4-764D-6B81-819A-65C2C278B24A}"/>
              </a:ext>
            </a:extLst>
          </p:cNvPr>
          <p:cNvSpPr txBox="1"/>
          <p:nvPr/>
        </p:nvSpPr>
        <p:spPr>
          <a:xfrm>
            <a:off x="10072821" y="2419320"/>
            <a:ext cx="1796207" cy="400110"/>
          </a:xfrm>
          <a:prstGeom prst="rect">
            <a:avLst/>
          </a:prstGeom>
          <a:noFill/>
        </p:spPr>
        <p:txBody>
          <a:bodyPr wrap="square" rtlCol="0">
            <a:spAutoFit/>
          </a:bodyPr>
          <a:lstStyle/>
          <a:p>
            <a:pPr algn="l"/>
            <a:r>
              <a:rPr lang="en-US" sz="2000" b="1">
                <a:solidFill>
                  <a:schemeClr val="bg1"/>
                </a:solidFill>
              </a:rPr>
              <a:t>January 2026</a:t>
            </a:r>
          </a:p>
        </p:txBody>
      </p:sp>
      <p:sp>
        <p:nvSpPr>
          <p:cNvPr id="18" name="TextBox 17">
            <a:extLst>
              <a:ext uri="{FF2B5EF4-FFF2-40B4-BE49-F238E27FC236}">
                <a16:creationId xmlns:a16="http://schemas.microsoft.com/office/drawing/2014/main" id="{F9709AA4-2416-BA6E-FECB-2FAB57273C3B}"/>
              </a:ext>
            </a:extLst>
          </p:cNvPr>
          <p:cNvSpPr txBox="1"/>
          <p:nvPr/>
        </p:nvSpPr>
        <p:spPr>
          <a:xfrm>
            <a:off x="9906291" y="2989660"/>
            <a:ext cx="2129265" cy="1323439"/>
          </a:xfrm>
          <a:prstGeom prst="rect">
            <a:avLst/>
          </a:prstGeom>
          <a:noFill/>
        </p:spPr>
        <p:txBody>
          <a:bodyPr wrap="square" rtlCol="0">
            <a:spAutoFit/>
          </a:bodyPr>
          <a:lstStyle/>
          <a:p>
            <a:pPr algn="ctr"/>
            <a:r>
              <a:rPr lang="en-US" sz="2000">
                <a:solidFill>
                  <a:schemeClr val="accent6">
                    <a:lumMod val="10000"/>
                  </a:schemeClr>
                </a:solidFill>
              </a:rPr>
              <a:t>States file new motion to enforce temporary order. </a:t>
            </a:r>
            <a:r>
              <a:rPr lang="en-US" sz="2000" b="1">
                <a:solidFill>
                  <a:schemeClr val="accent6">
                    <a:lumMod val="10000"/>
                  </a:schemeClr>
                </a:solidFill>
              </a:rPr>
              <a:t>Motion pending</a:t>
            </a:r>
            <a:r>
              <a:rPr lang="en-US" sz="2000">
                <a:solidFill>
                  <a:schemeClr val="accent6">
                    <a:lumMod val="10000"/>
                  </a:schemeClr>
                </a:solidFill>
              </a:rPr>
              <a:t>. </a:t>
            </a:r>
          </a:p>
        </p:txBody>
      </p:sp>
    </p:spTree>
    <p:extLst>
      <p:ext uri="{BB962C8B-B14F-4D97-AF65-F5344CB8AC3E}">
        <p14:creationId xmlns:p14="http://schemas.microsoft.com/office/powerpoint/2010/main" val="19360987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6950BFC3-D8DA-4A85-94F7-54DA5524770B}">
      <p188:commentRel xmlns:p188="http://schemas.microsoft.com/office/powerpoint/2018/8/main" r:id="rId3"/>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8EDAB-A276-AA2D-025F-A46C15DE3EF3}"/>
              </a:ext>
            </a:extLst>
          </p:cNvPr>
          <p:cNvSpPr>
            <a:spLocks noGrp="1"/>
          </p:cNvSpPr>
          <p:nvPr>
            <p:ph type="title"/>
          </p:nvPr>
        </p:nvSpPr>
        <p:spPr>
          <a:xfrm>
            <a:off x="491228" y="381490"/>
            <a:ext cx="11510871" cy="825500"/>
          </a:xfrm>
        </p:spPr>
        <p:txBody>
          <a:bodyPr/>
          <a:lstStyle/>
          <a:p>
            <a:r>
              <a:rPr lang="en-US">
                <a:latin typeface="Noto Sans ExtraBold"/>
              </a:rPr>
              <a:t>SNAP data ODHS shares with the federal government </a:t>
            </a:r>
            <a:endParaRPr lang="en-US"/>
          </a:p>
        </p:txBody>
      </p:sp>
      <p:sp>
        <p:nvSpPr>
          <p:cNvPr id="4" name="Slide Number Placeholder 3">
            <a:extLst>
              <a:ext uri="{FF2B5EF4-FFF2-40B4-BE49-F238E27FC236}">
                <a16:creationId xmlns:a16="http://schemas.microsoft.com/office/drawing/2014/main" id="{4A29FCEA-EDF1-4DFD-40E1-2F974DFDA63D}"/>
              </a:ext>
            </a:extLst>
          </p:cNvPr>
          <p:cNvSpPr>
            <a:spLocks noGrp="1"/>
          </p:cNvSpPr>
          <p:nvPr>
            <p:ph type="sldNum" sz="quarter" idx="10"/>
          </p:nvPr>
        </p:nvSpPr>
        <p:spPr/>
        <p:txBody>
          <a:bodyPr/>
          <a:lstStyle/>
          <a:p>
            <a:fld id="{58339581-759F-43B7-B47D-47F906F0E294}" type="slidenum">
              <a:rPr lang="en-US" smtClean="0"/>
              <a:pPr/>
              <a:t>23</a:t>
            </a:fld>
            <a:endParaRPr lang="en-US"/>
          </a:p>
        </p:txBody>
      </p:sp>
      <p:sp>
        <p:nvSpPr>
          <p:cNvPr id="5" name="Rectangle 4">
            <a:extLst>
              <a:ext uri="{FF2B5EF4-FFF2-40B4-BE49-F238E27FC236}">
                <a16:creationId xmlns:a16="http://schemas.microsoft.com/office/drawing/2014/main" id="{A87E3F2F-7338-8D9B-DC74-D692DC47569B}"/>
              </a:ext>
            </a:extLst>
          </p:cNvPr>
          <p:cNvSpPr/>
          <p:nvPr/>
        </p:nvSpPr>
        <p:spPr>
          <a:xfrm>
            <a:off x="0" y="1793631"/>
            <a:ext cx="12192000" cy="429856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err="1"/>
          </a:p>
        </p:txBody>
      </p:sp>
      <p:pic>
        <p:nvPicPr>
          <p:cNvPr id="9" name="Picture 8" descr="icon of a computer monitor with a graph on it representing data.">
            <a:extLst>
              <a:ext uri="{FF2B5EF4-FFF2-40B4-BE49-F238E27FC236}">
                <a16:creationId xmlns:a16="http://schemas.microsoft.com/office/drawing/2014/main" id="{0A8A4CBE-0444-096D-AF4B-8C6DD32BC9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0107" y="1809145"/>
            <a:ext cx="4882406" cy="4812194"/>
          </a:xfrm>
          <a:prstGeom prst="rect">
            <a:avLst/>
          </a:prstGeom>
        </p:spPr>
      </p:pic>
      <p:sp>
        <p:nvSpPr>
          <p:cNvPr id="10" name="TextBox 9">
            <a:extLst>
              <a:ext uri="{FF2B5EF4-FFF2-40B4-BE49-F238E27FC236}">
                <a16:creationId xmlns:a16="http://schemas.microsoft.com/office/drawing/2014/main" id="{74B3303D-F459-9B75-1910-A55B6A0FB02D}"/>
              </a:ext>
            </a:extLst>
          </p:cNvPr>
          <p:cNvSpPr txBox="1"/>
          <p:nvPr/>
        </p:nvSpPr>
        <p:spPr>
          <a:xfrm>
            <a:off x="1052623" y="2173199"/>
            <a:ext cx="5160335" cy="4031873"/>
          </a:xfrm>
          <a:prstGeom prst="rect">
            <a:avLst/>
          </a:prstGeom>
          <a:noFill/>
        </p:spPr>
        <p:txBody>
          <a:bodyPr wrap="square" lIns="91440" tIns="45720" rIns="91440" bIns="45720" rtlCol="0" anchor="t">
            <a:spAutoFit/>
          </a:bodyPr>
          <a:lstStyle/>
          <a:p>
            <a:pPr algn="ctr"/>
            <a:r>
              <a:rPr lang="en-US" sz="3200" b="1">
                <a:solidFill>
                  <a:schemeClr val="tx2"/>
                </a:solidFill>
              </a:rPr>
              <a:t>Small samples</a:t>
            </a:r>
            <a:r>
              <a:rPr lang="en-US" sz="3200">
                <a:solidFill>
                  <a:schemeClr val="tx2"/>
                </a:solidFill>
              </a:rPr>
              <a:t> from people who were </a:t>
            </a:r>
            <a:r>
              <a:rPr lang="en-US" sz="3200" b="1">
                <a:solidFill>
                  <a:schemeClr val="tx2"/>
                </a:solidFill>
              </a:rPr>
              <a:t>getting SNAP</a:t>
            </a:r>
            <a:r>
              <a:rPr lang="en-US" sz="3200">
                <a:solidFill>
                  <a:schemeClr val="tx2"/>
                </a:solidFill>
              </a:rPr>
              <a:t>, not from everyone who applied. </a:t>
            </a:r>
          </a:p>
          <a:p>
            <a:pPr algn="ctr"/>
            <a:endParaRPr lang="en-US" sz="3200">
              <a:solidFill>
                <a:schemeClr val="tx2"/>
              </a:solidFill>
            </a:endParaRPr>
          </a:p>
          <a:p>
            <a:pPr algn="ctr"/>
            <a:r>
              <a:rPr lang="en-US" sz="3200">
                <a:solidFill>
                  <a:schemeClr val="tx2"/>
                </a:solidFill>
              </a:rPr>
              <a:t>The federal government has not </a:t>
            </a:r>
            <a:r>
              <a:rPr lang="en-US" sz="3200" b="1">
                <a:solidFill>
                  <a:schemeClr val="tx2"/>
                </a:solidFill>
              </a:rPr>
              <a:t>collected </a:t>
            </a:r>
            <a:r>
              <a:rPr lang="en-US" sz="3200">
                <a:solidFill>
                  <a:schemeClr val="tx2"/>
                </a:solidFill>
              </a:rPr>
              <a:t>or stored all applicants’ </a:t>
            </a:r>
            <a:r>
              <a:rPr lang="en-US" sz="3200" b="1">
                <a:solidFill>
                  <a:schemeClr val="tx2"/>
                </a:solidFill>
              </a:rPr>
              <a:t>personal information</a:t>
            </a:r>
            <a:r>
              <a:rPr lang="en-US" sz="3200">
                <a:solidFill>
                  <a:schemeClr val="tx2"/>
                </a:solidFill>
              </a:rPr>
              <a:t>.</a:t>
            </a:r>
          </a:p>
        </p:txBody>
      </p:sp>
    </p:spTree>
    <p:extLst>
      <p:ext uri="{BB962C8B-B14F-4D97-AF65-F5344CB8AC3E}">
        <p14:creationId xmlns:p14="http://schemas.microsoft.com/office/powerpoint/2010/main" val="8806834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70E0A7-8826-45C8-8E83-491D64466040}"/>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41079F8-A406-9D3E-E49A-60D572789752}"/>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26A17D7A-4C37-E03A-EC5E-E09D72E147F8}"/>
              </a:ext>
            </a:extLst>
          </p:cNvPr>
          <p:cNvSpPr/>
          <p:nvPr/>
        </p:nvSpPr>
        <p:spPr>
          <a:xfrm>
            <a:off x="0" y="210244"/>
            <a:ext cx="11332299" cy="23406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ptos"/>
              <a:ea typeface="+mn-ea"/>
              <a:cs typeface="+mn-cs"/>
            </a:endParaRPr>
          </a:p>
        </p:txBody>
      </p:sp>
      <p:sp>
        <p:nvSpPr>
          <p:cNvPr id="4" name="Title 3">
            <a:extLst>
              <a:ext uri="{FF2B5EF4-FFF2-40B4-BE49-F238E27FC236}">
                <a16:creationId xmlns:a16="http://schemas.microsoft.com/office/drawing/2014/main" id="{E4C05375-D5F2-741E-98C7-925A365D8B64}"/>
              </a:ext>
            </a:extLst>
          </p:cNvPr>
          <p:cNvSpPr>
            <a:spLocks noGrp="1"/>
          </p:cNvSpPr>
          <p:nvPr>
            <p:ph type="title"/>
          </p:nvPr>
        </p:nvSpPr>
        <p:spPr/>
        <p:txBody>
          <a:bodyPr/>
          <a:lstStyle/>
          <a:p>
            <a:r>
              <a:rPr lang="en-US"/>
              <a:t>Sample title </a:t>
            </a:r>
          </a:p>
        </p:txBody>
      </p:sp>
      <p:sp>
        <p:nvSpPr>
          <p:cNvPr id="5" name="Content Placeholder 4">
            <a:extLst>
              <a:ext uri="{FF2B5EF4-FFF2-40B4-BE49-F238E27FC236}">
                <a16:creationId xmlns:a16="http://schemas.microsoft.com/office/drawing/2014/main" id="{7DE684A1-F4A3-A56B-647A-731EFE495BCE}"/>
              </a:ext>
            </a:extLst>
          </p:cNvPr>
          <p:cNvSpPr>
            <a:spLocks noGrp="1"/>
          </p:cNvSpPr>
          <p:nvPr>
            <p:ph idx="1"/>
          </p:nvPr>
        </p:nvSpPr>
        <p:spPr/>
        <p:txBody>
          <a:bodyPr/>
          <a:lstStyle/>
          <a:p>
            <a:r>
              <a:rPr lang="en-US"/>
              <a:t>Sample content</a:t>
            </a:r>
          </a:p>
        </p:txBody>
      </p:sp>
      <p:sp>
        <p:nvSpPr>
          <p:cNvPr id="3" name="Rectangle 2">
            <a:extLst>
              <a:ext uri="{FF2B5EF4-FFF2-40B4-BE49-F238E27FC236}">
                <a16:creationId xmlns:a16="http://schemas.microsoft.com/office/drawing/2014/main" id="{2F7FD943-AA8B-3B52-F062-2DF7C905464F}"/>
              </a:ext>
            </a:extLst>
          </p:cNvPr>
          <p:cNvSpPr/>
          <p:nvPr/>
        </p:nvSpPr>
        <p:spPr>
          <a:xfrm>
            <a:off x="0" y="0"/>
            <a:ext cx="7961243"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ptos"/>
              <a:ea typeface="+mn-ea"/>
              <a:cs typeface="+mn-cs"/>
            </a:endParaRPr>
          </a:p>
        </p:txBody>
      </p:sp>
      <p:sp>
        <p:nvSpPr>
          <p:cNvPr id="7" name="TextBox 6">
            <a:extLst>
              <a:ext uri="{FF2B5EF4-FFF2-40B4-BE49-F238E27FC236}">
                <a16:creationId xmlns:a16="http://schemas.microsoft.com/office/drawing/2014/main" id="{41ACB306-E211-33A5-B8CD-06843728E4A2}"/>
              </a:ext>
            </a:extLst>
          </p:cNvPr>
          <p:cNvSpPr txBox="1"/>
          <p:nvPr/>
        </p:nvSpPr>
        <p:spPr>
          <a:xfrm>
            <a:off x="635000" y="1791871"/>
            <a:ext cx="5914417"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2E3192"/>
                </a:solidFill>
                <a:effectLst/>
                <a:uLnTx/>
                <a:uFillTx/>
                <a:latin typeface="Noto Sans ExtraBold" panose="020B0604020202020204" charset="0"/>
                <a:ea typeface="Noto Sans ExtraBold" panose="020B0604020202020204" charset="0"/>
                <a:cs typeface="Noto Sans ExtraBold" panose="020B0604020202020204" charset="0"/>
              </a:rPr>
              <a:t>Oregon is a Sanctuary State</a:t>
            </a:r>
            <a:endParaRPr kumimoji="0" lang="en-US" sz="4000" b="1" i="0" u="none" strike="noStrike" kern="1200" cap="none" spc="0" normalizeH="0" baseline="0" noProof="0">
              <a:ln>
                <a:noFill/>
              </a:ln>
              <a:solidFill>
                <a:srgbClr val="D8E1E5">
                  <a:lumMod val="25000"/>
                </a:srgbClr>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cxnSp>
        <p:nvCxnSpPr>
          <p:cNvPr id="12" name="Straight Connector 11">
            <a:extLst>
              <a:ext uri="{FF2B5EF4-FFF2-40B4-BE49-F238E27FC236}">
                <a16:creationId xmlns:a16="http://schemas.microsoft.com/office/drawing/2014/main" id="{AD318E7A-CABB-6C01-5A16-57DE6C05E277}"/>
              </a:ext>
            </a:extLst>
          </p:cNvPr>
          <p:cNvCxnSpPr>
            <a:cxnSpLocks/>
          </p:cNvCxnSpPr>
          <p:nvPr/>
        </p:nvCxnSpPr>
        <p:spPr>
          <a:xfrm>
            <a:off x="918629" y="3202098"/>
            <a:ext cx="5718477"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8" name="Picture 7" descr="A baby eating from a plate&#10;&#10;Description automatically generated with low confidence">
            <a:extLst>
              <a:ext uri="{FF2B5EF4-FFF2-40B4-BE49-F238E27FC236}">
                <a16:creationId xmlns:a16="http://schemas.microsoft.com/office/drawing/2014/main" id="{738925DA-EFC5-E78F-59A7-FBFB0AAA1B2A}"/>
              </a:ext>
            </a:extLst>
          </p:cNvPr>
          <p:cNvPicPr>
            <a:picLocks noChangeAspect="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l="40684" t="22457" r="30457" b="11134"/>
          <a:stretch/>
        </p:blipFill>
        <p:spPr>
          <a:xfrm>
            <a:off x="7418231" y="0"/>
            <a:ext cx="4782201" cy="6189845"/>
          </a:xfrm>
          <a:prstGeom prst="rect">
            <a:avLst/>
          </a:prstGeom>
        </p:spPr>
      </p:pic>
      <p:sp>
        <p:nvSpPr>
          <p:cNvPr id="14" name="Rectangle 13">
            <a:extLst>
              <a:ext uri="{FF2B5EF4-FFF2-40B4-BE49-F238E27FC236}">
                <a16:creationId xmlns:a16="http://schemas.microsoft.com/office/drawing/2014/main" id="{03068BCE-529F-2846-56FA-625FB3D94435}"/>
              </a:ext>
            </a:extLst>
          </p:cNvPr>
          <p:cNvSpPr/>
          <p:nvPr/>
        </p:nvSpPr>
        <p:spPr>
          <a:xfrm>
            <a:off x="-2" y="6081449"/>
            <a:ext cx="12192001" cy="7968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ptos"/>
              <a:ea typeface="+mn-ea"/>
              <a:cs typeface="+mn-cs"/>
            </a:endParaRPr>
          </a:p>
        </p:txBody>
      </p:sp>
      <p:pic>
        <p:nvPicPr>
          <p:cNvPr id="20" name="Picture 19" descr="Text&#10;&#10;Description automatically generated">
            <a:extLst>
              <a:ext uri="{FF2B5EF4-FFF2-40B4-BE49-F238E27FC236}">
                <a16:creationId xmlns:a16="http://schemas.microsoft.com/office/drawing/2014/main" id="{3B938BC1-4422-DC9E-6CBF-4D7E9073D3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8629" y="6302435"/>
            <a:ext cx="2199890" cy="367870"/>
          </a:xfrm>
          <a:prstGeom prst="rect">
            <a:avLst/>
          </a:prstGeom>
        </p:spPr>
      </p:pic>
      <p:sp>
        <p:nvSpPr>
          <p:cNvPr id="6" name="Slide Number Placeholder 5">
            <a:extLst>
              <a:ext uri="{FF2B5EF4-FFF2-40B4-BE49-F238E27FC236}">
                <a16:creationId xmlns:a16="http://schemas.microsoft.com/office/drawing/2014/main" id="{0D79C07F-4929-EB32-48AD-FE09C0A0BA45}"/>
              </a:ext>
            </a:extLst>
          </p:cNvPr>
          <p:cNvSpPr>
            <a:spLocks noGrp="1"/>
          </p:cNvSpPr>
          <p:nvPr>
            <p:ph type="sldNum" sz="quarter" idx="10"/>
          </p:nvPr>
        </p:nvSpPr>
        <p:spPr/>
        <p:txBody>
          <a:bodyPr/>
          <a:lstStyle/>
          <a:p>
            <a:fld id="{58339581-759F-43B7-B47D-47F906F0E294}" type="slidenum">
              <a:rPr lang="en-US" smtClean="0"/>
              <a:pPr/>
              <a:t>24</a:t>
            </a:fld>
            <a:endParaRPr lang="en-US"/>
          </a:p>
        </p:txBody>
      </p:sp>
    </p:spTree>
    <p:extLst>
      <p:ext uri="{BB962C8B-B14F-4D97-AF65-F5344CB8AC3E}">
        <p14:creationId xmlns:p14="http://schemas.microsoft.com/office/powerpoint/2010/main" val="29239494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07784-C5E0-21F1-BC3D-9CDAFB1EE4C7}"/>
              </a:ext>
            </a:extLst>
          </p:cNvPr>
          <p:cNvSpPr>
            <a:spLocks noGrp="1"/>
          </p:cNvSpPr>
          <p:nvPr>
            <p:ph type="title"/>
          </p:nvPr>
        </p:nvSpPr>
        <p:spPr/>
        <p:txBody>
          <a:bodyPr/>
          <a:lstStyle/>
          <a:p>
            <a:r>
              <a:rPr lang="en-US"/>
              <a:t>Oregon Department of Justice Community Toolkit</a:t>
            </a:r>
          </a:p>
        </p:txBody>
      </p:sp>
      <p:sp>
        <p:nvSpPr>
          <p:cNvPr id="4" name="Slide Number Placeholder 3">
            <a:extLst>
              <a:ext uri="{FF2B5EF4-FFF2-40B4-BE49-F238E27FC236}">
                <a16:creationId xmlns:a16="http://schemas.microsoft.com/office/drawing/2014/main" id="{A8797F43-596A-DC5A-A478-210AC7A53DCD}"/>
              </a:ext>
            </a:extLst>
          </p:cNvPr>
          <p:cNvSpPr>
            <a:spLocks noGrp="1"/>
          </p:cNvSpPr>
          <p:nvPr>
            <p:ph type="sldNum" sz="quarter" idx="10"/>
          </p:nvPr>
        </p:nvSpPr>
        <p:spPr/>
        <p:txBody>
          <a:bodyPr/>
          <a:lstStyle/>
          <a:p>
            <a:fld id="{58339581-759F-43B7-B47D-47F906F0E294}" type="slidenum">
              <a:rPr lang="en-US" smtClean="0"/>
              <a:pPr/>
              <a:t>25</a:t>
            </a:fld>
            <a:endParaRPr lang="en-US"/>
          </a:p>
        </p:txBody>
      </p:sp>
      <p:sp>
        <p:nvSpPr>
          <p:cNvPr id="10" name="TextBox 9">
            <a:extLst>
              <a:ext uri="{FF2B5EF4-FFF2-40B4-BE49-F238E27FC236}">
                <a16:creationId xmlns:a16="http://schemas.microsoft.com/office/drawing/2014/main" id="{E3046202-B172-EEC2-BC8F-F37632194B34}"/>
              </a:ext>
            </a:extLst>
          </p:cNvPr>
          <p:cNvSpPr txBox="1"/>
          <p:nvPr/>
        </p:nvSpPr>
        <p:spPr>
          <a:xfrm>
            <a:off x="573927" y="5977882"/>
            <a:ext cx="11044146" cy="677108"/>
          </a:xfrm>
          <a:prstGeom prst="rect">
            <a:avLst/>
          </a:prstGeom>
          <a:noFill/>
        </p:spPr>
        <p:txBody>
          <a:bodyPr wrap="square" rtlCol="0">
            <a:spAutoFit/>
          </a:bodyPr>
          <a:lstStyle/>
          <a:p>
            <a:r>
              <a:rPr lang="en-US"/>
              <a:t>https://www.doj.state.or.us/oregon-department-of-justice/civil-rights/sanctuary-promise/community-toolkit/</a:t>
            </a:r>
          </a:p>
          <a:p>
            <a:pPr algn="l"/>
            <a:endParaRPr lang="en-US" sz="2000" err="1"/>
          </a:p>
        </p:txBody>
      </p:sp>
      <p:pic>
        <p:nvPicPr>
          <p:cNvPr id="12" name="Picture 11" descr="Qr code&#10;&#10;AI-generated content may be incorrect.">
            <a:extLst>
              <a:ext uri="{FF2B5EF4-FFF2-40B4-BE49-F238E27FC236}">
                <a16:creationId xmlns:a16="http://schemas.microsoft.com/office/drawing/2014/main" id="{E2058181-D13D-F8D6-80DE-D4147C1763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1890" y="1569196"/>
            <a:ext cx="4531743" cy="4531743"/>
          </a:xfrm>
          <a:prstGeom prst="rect">
            <a:avLst/>
          </a:prstGeom>
        </p:spPr>
      </p:pic>
      <p:sp>
        <p:nvSpPr>
          <p:cNvPr id="13" name="TextBox 12">
            <a:extLst>
              <a:ext uri="{FF2B5EF4-FFF2-40B4-BE49-F238E27FC236}">
                <a16:creationId xmlns:a16="http://schemas.microsoft.com/office/drawing/2014/main" id="{F0D05375-47B2-4C28-E8C3-FFD21BABC4FC}"/>
              </a:ext>
            </a:extLst>
          </p:cNvPr>
          <p:cNvSpPr txBox="1"/>
          <p:nvPr/>
        </p:nvSpPr>
        <p:spPr>
          <a:xfrm>
            <a:off x="7272698" y="1683612"/>
            <a:ext cx="3612420" cy="338554"/>
          </a:xfrm>
          <a:prstGeom prst="rect">
            <a:avLst/>
          </a:prstGeom>
          <a:solidFill>
            <a:schemeClr val="bg2"/>
          </a:solidFill>
        </p:spPr>
        <p:txBody>
          <a:bodyPr wrap="square" rtlCol="0">
            <a:spAutoFit/>
          </a:bodyPr>
          <a:lstStyle/>
          <a:p>
            <a:pPr algn="l"/>
            <a:r>
              <a:rPr lang="en-US" sz="1600" b="1"/>
              <a:t>Scan the QR code for the DOJ toolkit</a:t>
            </a:r>
          </a:p>
        </p:txBody>
      </p:sp>
      <p:sp>
        <p:nvSpPr>
          <p:cNvPr id="14" name="TextBox 13">
            <a:extLst>
              <a:ext uri="{FF2B5EF4-FFF2-40B4-BE49-F238E27FC236}">
                <a16:creationId xmlns:a16="http://schemas.microsoft.com/office/drawing/2014/main" id="{9E4901E0-EE40-B89C-CDFC-5F232A971287}"/>
              </a:ext>
            </a:extLst>
          </p:cNvPr>
          <p:cNvSpPr txBox="1"/>
          <p:nvPr/>
        </p:nvSpPr>
        <p:spPr>
          <a:xfrm>
            <a:off x="876822" y="2280795"/>
            <a:ext cx="5336088" cy="3108543"/>
          </a:xfrm>
          <a:prstGeom prst="rect">
            <a:avLst/>
          </a:prstGeom>
          <a:noFill/>
        </p:spPr>
        <p:txBody>
          <a:bodyPr wrap="square" rtlCol="0">
            <a:spAutoFit/>
          </a:bodyPr>
          <a:lstStyle/>
          <a:p>
            <a:pPr algn="ctr"/>
            <a:r>
              <a:rPr lang="en-US" sz="2800"/>
              <a:t>“Everyone in Oregon can live, work, play, go to school, report a crime to police, go to court and access government services without fear that a state or local government employee will report you to ICE.”</a:t>
            </a:r>
          </a:p>
        </p:txBody>
      </p:sp>
    </p:spTree>
    <p:extLst>
      <p:ext uri="{BB962C8B-B14F-4D97-AF65-F5344CB8AC3E}">
        <p14:creationId xmlns:p14="http://schemas.microsoft.com/office/powerpoint/2010/main" val="33003437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6950BFC3-D8DA-4A85-94F7-54DA5524770B}">
      <p188:commentRel xmlns:p188="http://schemas.microsoft.com/office/powerpoint/2018/8/main" r:id="rId3"/>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56CE50-8F66-9CE7-54D0-F0740F5676C8}"/>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6FA281A3-C6A7-A42F-2EEB-39AB3FF35AE8}"/>
              </a:ext>
            </a:extLst>
          </p:cNvPr>
          <p:cNvSpPr/>
          <p:nvPr/>
        </p:nvSpPr>
        <p:spPr>
          <a:xfrm>
            <a:off x="0" y="2066795"/>
            <a:ext cx="12192000" cy="38509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err="1"/>
          </a:p>
        </p:txBody>
      </p:sp>
      <p:sp>
        <p:nvSpPr>
          <p:cNvPr id="2" name="Title 1">
            <a:extLst>
              <a:ext uri="{FF2B5EF4-FFF2-40B4-BE49-F238E27FC236}">
                <a16:creationId xmlns:a16="http://schemas.microsoft.com/office/drawing/2014/main" id="{F95E1F25-98E9-2538-F2A5-983A1E2C3F07}"/>
              </a:ext>
            </a:extLst>
          </p:cNvPr>
          <p:cNvSpPr>
            <a:spLocks noGrp="1"/>
          </p:cNvSpPr>
          <p:nvPr>
            <p:ph type="title"/>
          </p:nvPr>
        </p:nvSpPr>
        <p:spPr>
          <a:xfrm>
            <a:off x="635001" y="381490"/>
            <a:ext cx="10964100" cy="825500"/>
          </a:xfrm>
        </p:spPr>
        <p:txBody>
          <a:bodyPr/>
          <a:lstStyle/>
          <a:p>
            <a:r>
              <a:rPr lang="en-US"/>
              <a:t>Office of Immigrant and Refugee Advancement online resources </a:t>
            </a:r>
          </a:p>
        </p:txBody>
      </p:sp>
      <p:sp>
        <p:nvSpPr>
          <p:cNvPr id="4" name="Slide Number Placeholder 3">
            <a:extLst>
              <a:ext uri="{FF2B5EF4-FFF2-40B4-BE49-F238E27FC236}">
                <a16:creationId xmlns:a16="http://schemas.microsoft.com/office/drawing/2014/main" id="{6BF8D228-2DB0-D46A-A9E7-A709C3AA4253}"/>
              </a:ext>
            </a:extLst>
          </p:cNvPr>
          <p:cNvSpPr>
            <a:spLocks noGrp="1"/>
          </p:cNvSpPr>
          <p:nvPr>
            <p:ph type="sldNum" sz="quarter" idx="10"/>
          </p:nvPr>
        </p:nvSpPr>
        <p:spPr/>
        <p:txBody>
          <a:bodyPr/>
          <a:lstStyle/>
          <a:p>
            <a:fld id="{58339581-759F-43B7-B47D-47F906F0E294}" type="slidenum">
              <a:rPr lang="en-US" smtClean="0"/>
              <a:pPr/>
              <a:t>26</a:t>
            </a:fld>
            <a:endParaRPr lang="en-US"/>
          </a:p>
        </p:txBody>
      </p:sp>
      <p:pic>
        <p:nvPicPr>
          <p:cNvPr id="6" name="Picture 5" descr="icons for a computer monitor, mobile phone and tablet with OIRA resources showing">
            <a:extLst>
              <a:ext uri="{FF2B5EF4-FFF2-40B4-BE49-F238E27FC236}">
                <a16:creationId xmlns:a16="http://schemas.microsoft.com/office/drawing/2014/main" id="{5FDC02C2-43A9-D823-E3BB-A47E92FAB2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6926" y="1774015"/>
            <a:ext cx="7475587" cy="4687075"/>
          </a:xfrm>
          <a:prstGeom prst="rect">
            <a:avLst/>
          </a:prstGeom>
        </p:spPr>
      </p:pic>
      <p:sp>
        <p:nvSpPr>
          <p:cNvPr id="7" name="TextBox 6">
            <a:extLst>
              <a:ext uri="{FF2B5EF4-FFF2-40B4-BE49-F238E27FC236}">
                <a16:creationId xmlns:a16="http://schemas.microsoft.com/office/drawing/2014/main" id="{1056DE11-C059-81BB-B874-62E2E61CCB49}"/>
              </a:ext>
            </a:extLst>
          </p:cNvPr>
          <p:cNvSpPr txBox="1"/>
          <p:nvPr/>
        </p:nvSpPr>
        <p:spPr>
          <a:xfrm>
            <a:off x="120406" y="2802702"/>
            <a:ext cx="4146115" cy="2062103"/>
          </a:xfrm>
          <a:prstGeom prst="rect">
            <a:avLst/>
          </a:prstGeom>
          <a:noFill/>
        </p:spPr>
        <p:txBody>
          <a:bodyPr wrap="square" rtlCol="0">
            <a:spAutoFit/>
          </a:bodyPr>
          <a:lstStyle/>
          <a:p>
            <a:pPr marL="342900" indent="-342900" algn="l">
              <a:buFont typeface="Arial" panose="020B0604020202020204" pitchFamily="34" charset="0"/>
              <a:buChar char="•"/>
            </a:pPr>
            <a:r>
              <a:rPr lang="en-US" sz="3200">
                <a:solidFill>
                  <a:schemeClr val="bg1"/>
                </a:solidFill>
              </a:rPr>
              <a:t>Refugee Services</a:t>
            </a:r>
          </a:p>
          <a:p>
            <a:pPr marL="342900" indent="-342900" algn="l">
              <a:buFont typeface="Arial" panose="020B0604020202020204" pitchFamily="34" charset="0"/>
              <a:buChar char="•"/>
            </a:pPr>
            <a:r>
              <a:rPr lang="en-US" sz="3200">
                <a:solidFill>
                  <a:schemeClr val="bg1"/>
                </a:solidFill>
              </a:rPr>
              <a:t>Immigration Resources &amp; Info</a:t>
            </a:r>
          </a:p>
          <a:p>
            <a:pPr marL="342900" indent="-342900" algn="l">
              <a:buFont typeface="Arial" panose="020B0604020202020204" pitchFamily="34" charset="0"/>
              <a:buChar char="•"/>
            </a:pPr>
            <a:r>
              <a:rPr lang="en-US" sz="3200">
                <a:solidFill>
                  <a:schemeClr val="bg1"/>
                </a:solidFill>
              </a:rPr>
              <a:t>Emergency Planning</a:t>
            </a:r>
          </a:p>
        </p:txBody>
      </p:sp>
      <p:sp>
        <p:nvSpPr>
          <p:cNvPr id="10" name="TextBox 9">
            <a:extLst>
              <a:ext uri="{FF2B5EF4-FFF2-40B4-BE49-F238E27FC236}">
                <a16:creationId xmlns:a16="http://schemas.microsoft.com/office/drawing/2014/main" id="{B9B96D8D-34A2-6179-5E13-37971686B968}"/>
              </a:ext>
            </a:extLst>
          </p:cNvPr>
          <p:cNvSpPr txBox="1"/>
          <p:nvPr/>
        </p:nvSpPr>
        <p:spPr>
          <a:xfrm>
            <a:off x="125260" y="6193528"/>
            <a:ext cx="5699342" cy="369332"/>
          </a:xfrm>
          <a:prstGeom prst="rect">
            <a:avLst/>
          </a:prstGeom>
          <a:noFill/>
        </p:spPr>
        <p:txBody>
          <a:bodyPr wrap="square">
            <a:spAutoFit/>
          </a:bodyPr>
          <a:lstStyle/>
          <a:p>
            <a:r>
              <a:rPr lang="en-US" b="1"/>
              <a:t>https://www.oregon.gov/odhs/about/pages/oira.aspx </a:t>
            </a:r>
          </a:p>
        </p:txBody>
      </p:sp>
    </p:spTree>
    <p:extLst>
      <p:ext uri="{BB962C8B-B14F-4D97-AF65-F5344CB8AC3E}">
        <p14:creationId xmlns:p14="http://schemas.microsoft.com/office/powerpoint/2010/main" val="463290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6950BFC3-D8DA-4A85-94F7-54DA5524770B}">
      <p188:commentRel xmlns:p188="http://schemas.microsoft.com/office/powerpoint/2018/8/main" r:id="rId3"/>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5C27F-280F-7321-8C4F-3CA7EDAF5E5A}"/>
              </a:ext>
            </a:extLst>
          </p:cNvPr>
          <p:cNvSpPr>
            <a:spLocks noGrp="1"/>
          </p:cNvSpPr>
          <p:nvPr>
            <p:ph type="title"/>
          </p:nvPr>
        </p:nvSpPr>
        <p:spPr/>
        <p:txBody>
          <a:bodyPr/>
          <a:lstStyle/>
          <a:p>
            <a:r>
              <a:rPr lang="en-US">
                <a:latin typeface="Noto Sans ExtraBold"/>
              </a:rPr>
              <a:t>Public charge </a:t>
            </a:r>
          </a:p>
        </p:txBody>
      </p:sp>
      <p:sp>
        <p:nvSpPr>
          <p:cNvPr id="5" name="Slide Number Placeholder 4">
            <a:extLst>
              <a:ext uri="{FF2B5EF4-FFF2-40B4-BE49-F238E27FC236}">
                <a16:creationId xmlns:a16="http://schemas.microsoft.com/office/drawing/2014/main" id="{0B8A5012-857E-983F-9F94-FB5027C59355}"/>
              </a:ext>
            </a:extLst>
          </p:cNvPr>
          <p:cNvSpPr>
            <a:spLocks noGrp="1"/>
          </p:cNvSpPr>
          <p:nvPr>
            <p:ph type="sldNum" sz="quarter" idx="10"/>
          </p:nvPr>
        </p:nvSpPr>
        <p:spPr/>
        <p:txBody>
          <a:bodyPr/>
          <a:lstStyle/>
          <a:p>
            <a:fld id="{58339581-759F-43B7-B47D-47F906F0E294}" type="slidenum">
              <a:rPr lang="en-US" smtClean="0"/>
              <a:pPr/>
              <a:t>27</a:t>
            </a:fld>
            <a:endParaRPr lang="en-US"/>
          </a:p>
        </p:txBody>
      </p:sp>
      <p:sp>
        <p:nvSpPr>
          <p:cNvPr id="8" name="Rectangle 7">
            <a:extLst>
              <a:ext uri="{FF2B5EF4-FFF2-40B4-BE49-F238E27FC236}">
                <a16:creationId xmlns:a16="http://schemas.microsoft.com/office/drawing/2014/main" id="{9433AB96-7080-6CAE-7018-DDDD7B18BE29}"/>
              </a:ext>
            </a:extLst>
          </p:cNvPr>
          <p:cNvSpPr/>
          <p:nvPr/>
        </p:nvSpPr>
        <p:spPr>
          <a:xfrm>
            <a:off x="0" y="5896708"/>
            <a:ext cx="12192000" cy="9612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err="1"/>
          </a:p>
        </p:txBody>
      </p:sp>
      <p:sp>
        <p:nvSpPr>
          <p:cNvPr id="9" name="Rectangle 8">
            <a:extLst>
              <a:ext uri="{FF2B5EF4-FFF2-40B4-BE49-F238E27FC236}">
                <a16:creationId xmlns:a16="http://schemas.microsoft.com/office/drawing/2014/main" id="{28C846BE-66DA-C677-6D3E-D1094D47C8AE}"/>
              </a:ext>
            </a:extLst>
          </p:cNvPr>
          <p:cNvSpPr/>
          <p:nvPr/>
        </p:nvSpPr>
        <p:spPr>
          <a:xfrm>
            <a:off x="6096001" y="1406769"/>
            <a:ext cx="6096000" cy="448993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err="1"/>
          </a:p>
        </p:txBody>
      </p:sp>
      <p:sp>
        <p:nvSpPr>
          <p:cNvPr id="10" name="TextBox 9">
            <a:extLst>
              <a:ext uri="{FF2B5EF4-FFF2-40B4-BE49-F238E27FC236}">
                <a16:creationId xmlns:a16="http://schemas.microsoft.com/office/drawing/2014/main" id="{9C2500B5-4E77-B898-A29F-5EAF5840FE88}"/>
              </a:ext>
            </a:extLst>
          </p:cNvPr>
          <p:cNvSpPr txBox="1"/>
          <p:nvPr/>
        </p:nvSpPr>
        <p:spPr>
          <a:xfrm>
            <a:off x="6236679" y="1831133"/>
            <a:ext cx="5814644" cy="4832092"/>
          </a:xfrm>
          <a:prstGeom prst="rect">
            <a:avLst/>
          </a:prstGeom>
          <a:noFill/>
        </p:spPr>
        <p:txBody>
          <a:bodyPr wrap="square" lIns="91440" tIns="45720" rIns="91440" bIns="45720" rtlCol="0" anchor="t">
            <a:spAutoFit/>
          </a:bodyPr>
          <a:lstStyle/>
          <a:p>
            <a:pPr algn="ctr"/>
            <a:r>
              <a:rPr lang="en-US" sz="2400">
                <a:solidFill>
                  <a:schemeClr val="tx2"/>
                </a:solidFill>
              </a:rPr>
              <a:t>When people are applying for a green card or seeking to enter the U.S. from outside the country, immigration officials may look at whether they will mostly depend on the government for support in the future. This is called the “public charge rule." </a:t>
            </a:r>
          </a:p>
          <a:p>
            <a:pPr algn="ctr"/>
            <a:endParaRPr lang="en-US" sz="2400">
              <a:solidFill>
                <a:schemeClr val="tx2"/>
              </a:solidFill>
            </a:endParaRPr>
          </a:p>
          <a:p>
            <a:pPr algn="ctr"/>
            <a:r>
              <a:rPr lang="en-US" sz="2400">
                <a:solidFill>
                  <a:schemeClr val="tx2"/>
                </a:solidFill>
              </a:rPr>
              <a:t>This rule does not apply to everyone. Some people are exempt under federal law.</a:t>
            </a:r>
          </a:p>
          <a:p>
            <a:endParaRPr lang="en-US" sz="2400">
              <a:solidFill>
                <a:schemeClr val="tx2"/>
              </a:solidFill>
            </a:endParaRPr>
          </a:p>
          <a:p>
            <a:endParaRPr lang="en-US" sz="2400">
              <a:solidFill>
                <a:schemeClr val="tx2"/>
              </a:solidFill>
            </a:endParaRPr>
          </a:p>
          <a:p>
            <a:endParaRPr lang="en-US" sz="2400" b="1"/>
          </a:p>
          <a:p>
            <a:endParaRPr lang="en-US" sz="2000"/>
          </a:p>
        </p:txBody>
      </p:sp>
      <p:pic>
        <p:nvPicPr>
          <p:cNvPr id="4" name="Picture 3" descr="Icon&#10;&#10;AI-generated content may be incorrect.">
            <a:extLst>
              <a:ext uri="{FF2B5EF4-FFF2-40B4-BE49-F238E27FC236}">
                <a16:creationId xmlns:a16="http://schemas.microsoft.com/office/drawing/2014/main" id="{76F5AA3E-5679-C407-1B79-FB5165D2C1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851" y="1581832"/>
            <a:ext cx="4432299" cy="4139813"/>
          </a:xfrm>
          <a:prstGeom prst="rect">
            <a:avLst/>
          </a:prstGeom>
        </p:spPr>
      </p:pic>
    </p:spTree>
    <p:extLst>
      <p:ext uri="{BB962C8B-B14F-4D97-AF65-F5344CB8AC3E}">
        <p14:creationId xmlns:p14="http://schemas.microsoft.com/office/powerpoint/2010/main" val="41718449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D3BE25-AD14-425C-2C49-E7C7C21BA2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513A9E-94B0-87F2-B7F8-0F49AEB1703C}"/>
              </a:ext>
            </a:extLst>
          </p:cNvPr>
          <p:cNvSpPr>
            <a:spLocks noGrp="1"/>
          </p:cNvSpPr>
          <p:nvPr>
            <p:ph type="title"/>
          </p:nvPr>
        </p:nvSpPr>
        <p:spPr/>
        <p:txBody>
          <a:bodyPr/>
          <a:lstStyle/>
          <a:p>
            <a:r>
              <a:rPr lang="en-US"/>
              <a:t>Public charge rule has not yet changed</a:t>
            </a:r>
          </a:p>
        </p:txBody>
      </p:sp>
      <p:sp>
        <p:nvSpPr>
          <p:cNvPr id="5" name="Slide Number Placeholder 4">
            <a:extLst>
              <a:ext uri="{FF2B5EF4-FFF2-40B4-BE49-F238E27FC236}">
                <a16:creationId xmlns:a16="http://schemas.microsoft.com/office/drawing/2014/main" id="{0606B237-6D19-2EC0-AC30-B686E1FDA366}"/>
              </a:ext>
            </a:extLst>
          </p:cNvPr>
          <p:cNvSpPr>
            <a:spLocks noGrp="1"/>
          </p:cNvSpPr>
          <p:nvPr>
            <p:ph type="sldNum" sz="quarter" idx="10"/>
          </p:nvPr>
        </p:nvSpPr>
        <p:spPr/>
        <p:txBody>
          <a:bodyPr/>
          <a:lstStyle/>
          <a:p>
            <a:fld id="{58339581-759F-43B7-B47D-47F906F0E294}" type="slidenum">
              <a:rPr lang="en-US" smtClean="0"/>
              <a:pPr/>
              <a:t>28</a:t>
            </a:fld>
            <a:endParaRPr lang="en-US"/>
          </a:p>
        </p:txBody>
      </p:sp>
      <p:pic>
        <p:nvPicPr>
          <p:cNvPr id="7" name="Picture 6" descr="a set of icons that include a clock, a book, a cup, a fork, a spoon, and other items">
            <a:extLst>
              <a:ext uri="{FF2B5EF4-FFF2-40B4-BE49-F238E27FC236}">
                <a16:creationId xmlns:a16="http://schemas.microsoft.com/office/drawing/2014/main" id="{2B060F40-420D-6DB7-DD5A-3A10B547CD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1140" y="1456201"/>
            <a:ext cx="4614737" cy="4440507"/>
          </a:xfrm>
          <a:prstGeom prst="rect">
            <a:avLst/>
          </a:prstGeom>
        </p:spPr>
      </p:pic>
      <p:sp>
        <p:nvSpPr>
          <p:cNvPr id="8" name="Rectangle 7">
            <a:extLst>
              <a:ext uri="{FF2B5EF4-FFF2-40B4-BE49-F238E27FC236}">
                <a16:creationId xmlns:a16="http://schemas.microsoft.com/office/drawing/2014/main" id="{41F729AD-44B3-A58F-33C5-35DB79FB2474}"/>
              </a:ext>
            </a:extLst>
          </p:cNvPr>
          <p:cNvSpPr/>
          <p:nvPr/>
        </p:nvSpPr>
        <p:spPr>
          <a:xfrm>
            <a:off x="0" y="5896708"/>
            <a:ext cx="12192000" cy="9612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err="1"/>
          </a:p>
        </p:txBody>
      </p:sp>
      <p:sp>
        <p:nvSpPr>
          <p:cNvPr id="9" name="Rectangle 8">
            <a:extLst>
              <a:ext uri="{FF2B5EF4-FFF2-40B4-BE49-F238E27FC236}">
                <a16:creationId xmlns:a16="http://schemas.microsoft.com/office/drawing/2014/main" id="{FF7A0A03-F2F4-6759-885E-AEC1331819A5}"/>
              </a:ext>
            </a:extLst>
          </p:cNvPr>
          <p:cNvSpPr/>
          <p:nvPr/>
        </p:nvSpPr>
        <p:spPr>
          <a:xfrm>
            <a:off x="1" y="1406769"/>
            <a:ext cx="6096000" cy="448993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err="1"/>
          </a:p>
        </p:txBody>
      </p:sp>
      <p:sp>
        <p:nvSpPr>
          <p:cNvPr id="10" name="TextBox 9">
            <a:extLst>
              <a:ext uri="{FF2B5EF4-FFF2-40B4-BE49-F238E27FC236}">
                <a16:creationId xmlns:a16="http://schemas.microsoft.com/office/drawing/2014/main" id="{5D272DF9-8BFA-7E64-E3E2-EE60A5109F7A}"/>
              </a:ext>
            </a:extLst>
          </p:cNvPr>
          <p:cNvSpPr txBox="1"/>
          <p:nvPr/>
        </p:nvSpPr>
        <p:spPr>
          <a:xfrm>
            <a:off x="558927" y="2130037"/>
            <a:ext cx="5814644" cy="4247317"/>
          </a:xfrm>
          <a:prstGeom prst="rect">
            <a:avLst/>
          </a:prstGeom>
          <a:noFill/>
        </p:spPr>
        <p:txBody>
          <a:bodyPr wrap="square" lIns="91440" tIns="45720" rIns="91440" bIns="45720" rtlCol="0" anchor="t">
            <a:spAutoFit/>
          </a:bodyPr>
          <a:lstStyle/>
          <a:p>
            <a:r>
              <a:rPr lang="en-US" sz="2400">
                <a:solidFill>
                  <a:schemeClr val="tx2"/>
                </a:solidFill>
              </a:rPr>
              <a:t>Federal government proposed a new rule in November 2025. Nothing has changed yet.</a:t>
            </a:r>
          </a:p>
          <a:p>
            <a:endParaRPr lang="en-US" sz="2400">
              <a:solidFill>
                <a:schemeClr val="tx2"/>
              </a:solidFill>
            </a:endParaRPr>
          </a:p>
          <a:p>
            <a:r>
              <a:rPr lang="en-US" sz="2400">
                <a:solidFill>
                  <a:schemeClr val="tx2"/>
                </a:solidFill>
              </a:rPr>
              <a:t>Only two ODHS programs count today: </a:t>
            </a:r>
          </a:p>
          <a:p>
            <a:pPr marL="457200" indent="-457200">
              <a:buFont typeface="+mj-lt"/>
              <a:buAutoNum type="arabicPeriod"/>
            </a:pPr>
            <a:r>
              <a:rPr lang="en-US" sz="2200" b="1">
                <a:solidFill>
                  <a:schemeClr val="tx2"/>
                </a:solidFill>
              </a:rPr>
              <a:t>Medicaid-funded long-term care </a:t>
            </a:r>
            <a:r>
              <a:rPr lang="en-US" sz="2200">
                <a:solidFill>
                  <a:schemeClr val="tx2"/>
                </a:solidFill>
              </a:rPr>
              <a:t>in a nursing home</a:t>
            </a:r>
          </a:p>
          <a:p>
            <a:pPr marL="457200" indent="-457200">
              <a:buFont typeface="+mj-lt"/>
              <a:buAutoNum type="arabicPeriod"/>
            </a:pPr>
            <a:r>
              <a:rPr lang="en-US" sz="2200">
                <a:solidFill>
                  <a:schemeClr val="tx2"/>
                </a:solidFill>
              </a:rPr>
              <a:t>Monthly </a:t>
            </a:r>
            <a:r>
              <a:rPr lang="en-US" sz="2200" b="1">
                <a:solidFill>
                  <a:schemeClr val="tx2"/>
                </a:solidFill>
              </a:rPr>
              <a:t>cash through TANF</a:t>
            </a:r>
          </a:p>
          <a:p>
            <a:endParaRPr lang="en-US" sz="2200">
              <a:solidFill>
                <a:schemeClr val="tx2"/>
              </a:solidFill>
            </a:endParaRPr>
          </a:p>
          <a:p>
            <a:endParaRPr lang="en-US" sz="2200">
              <a:solidFill>
                <a:schemeClr val="tx2"/>
              </a:solidFill>
            </a:endParaRPr>
          </a:p>
          <a:p>
            <a:endParaRPr lang="en-US" sz="2000" b="1"/>
          </a:p>
          <a:p>
            <a:endParaRPr lang="en-US" sz="2000"/>
          </a:p>
        </p:txBody>
      </p:sp>
    </p:spTree>
    <p:extLst>
      <p:ext uri="{BB962C8B-B14F-4D97-AF65-F5344CB8AC3E}">
        <p14:creationId xmlns:p14="http://schemas.microsoft.com/office/powerpoint/2010/main" val="28757042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753821A-8E9E-6F24-DDBB-6CC69D436F77}"/>
              </a:ext>
            </a:extLst>
          </p:cNvPr>
          <p:cNvSpPr/>
          <p:nvPr/>
        </p:nvSpPr>
        <p:spPr>
          <a:xfrm>
            <a:off x="6925" y="1605367"/>
            <a:ext cx="12192000" cy="40646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err="1"/>
          </a:p>
        </p:txBody>
      </p:sp>
      <p:sp>
        <p:nvSpPr>
          <p:cNvPr id="2" name="Title 1">
            <a:extLst>
              <a:ext uri="{FF2B5EF4-FFF2-40B4-BE49-F238E27FC236}">
                <a16:creationId xmlns:a16="http://schemas.microsoft.com/office/drawing/2014/main" id="{672EC923-B3EA-31E0-522A-4DC58E40BF59}"/>
              </a:ext>
            </a:extLst>
          </p:cNvPr>
          <p:cNvSpPr>
            <a:spLocks noGrp="1"/>
          </p:cNvSpPr>
          <p:nvPr>
            <p:ph type="title"/>
          </p:nvPr>
        </p:nvSpPr>
        <p:spPr/>
        <p:txBody>
          <a:bodyPr/>
          <a:lstStyle/>
          <a:p>
            <a:r>
              <a:rPr lang="en-US"/>
              <a:t>ODHS and OHA 2026 Forward Together Oregon webinar schedule</a:t>
            </a:r>
          </a:p>
        </p:txBody>
      </p:sp>
      <p:sp>
        <p:nvSpPr>
          <p:cNvPr id="4" name="Slide Number Placeholder 3">
            <a:extLst>
              <a:ext uri="{FF2B5EF4-FFF2-40B4-BE49-F238E27FC236}">
                <a16:creationId xmlns:a16="http://schemas.microsoft.com/office/drawing/2014/main" id="{E3503482-E00B-C179-7811-9381DD3E4F9B}"/>
              </a:ext>
            </a:extLst>
          </p:cNvPr>
          <p:cNvSpPr>
            <a:spLocks noGrp="1"/>
          </p:cNvSpPr>
          <p:nvPr>
            <p:ph type="sldNum" sz="quarter" idx="10"/>
          </p:nvPr>
        </p:nvSpPr>
        <p:spPr/>
        <p:txBody>
          <a:bodyPr/>
          <a:lstStyle/>
          <a:p>
            <a:fld id="{58339581-759F-43B7-B47D-47F906F0E294}" type="slidenum">
              <a:rPr lang="en-US" smtClean="0"/>
              <a:pPr/>
              <a:t>29</a:t>
            </a:fld>
            <a:endParaRPr lang="en-US"/>
          </a:p>
        </p:txBody>
      </p:sp>
      <p:pic>
        <p:nvPicPr>
          <p:cNvPr id="6" name="Picture 5" descr="Logos for Oregon Department of Human Services and Oregon Health Authority. Text announces a webinar for partners on federal changes impacting Oregon, scheduled for Tuesday, Jan. 27, 2026, from 10 to 11 AM via Zoom.">
            <a:extLst>
              <a:ext uri="{FF2B5EF4-FFF2-40B4-BE49-F238E27FC236}">
                <a16:creationId xmlns:a16="http://schemas.microsoft.com/office/drawing/2014/main" id="{A3A0073C-423B-F484-4F71-D32E031E55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4907" y="1549884"/>
            <a:ext cx="7689273" cy="4120095"/>
          </a:xfrm>
          <a:prstGeom prst="rect">
            <a:avLst/>
          </a:prstGeom>
        </p:spPr>
      </p:pic>
      <p:sp>
        <p:nvSpPr>
          <p:cNvPr id="8" name="TextBox 7">
            <a:extLst>
              <a:ext uri="{FF2B5EF4-FFF2-40B4-BE49-F238E27FC236}">
                <a16:creationId xmlns:a16="http://schemas.microsoft.com/office/drawing/2014/main" id="{74780972-37A4-250A-5309-919550434590}"/>
              </a:ext>
            </a:extLst>
          </p:cNvPr>
          <p:cNvSpPr txBox="1"/>
          <p:nvPr/>
        </p:nvSpPr>
        <p:spPr>
          <a:xfrm>
            <a:off x="1219199" y="6131107"/>
            <a:ext cx="9753602" cy="335989"/>
          </a:xfrm>
          <a:prstGeom prst="rect">
            <a:avLst/>
          </a:prstGeom>
          <a:noFill/>
        </p:spPr>
        <p:txBody>
          <a:bodyPr wrap="square">
            <a:spAutoFit/>
          </a:bodyPr>
          <a:lstStyle/>
          <a:p>
            <a:pPr algn="l" rtl="0" fontAlgn="base">
              <a:lnSpc>
                <a:spcPts val="1911"/>
              </a:lnSpc>
            </a:pPr>
            <a:r>
              <a:rPr lang="en-US" sz="1800" b="0" i="0" u="sng" strike="noStrike">
                <a:solidFill>
                  <a:srgbClr val="0563C1"/>
                </a:solidFill>
                <a:effectLst/>
                <a:latin typeface="Arial" panose="020B0604020202020204" pitchFamily="34" charset="0"/>
                <a:hlinkClick r:id="rId5"/>
              </a:rPr>
              <a:t>https://www.zoomgov.com/webinar/register/WN_-Q6HyPQoR76PxkMFSXcQ2Q#/registration</a:t>
            </a:r>
            <a:r>
              <a:rPr lang="en-US" sz="1800" b="0" i="0">
                <a:solidFill>
                  <a:srgbClr val="000000"/>
                </a:solidFill>
                <a:effectLst/>
                <a:latin typeface="Arial" panose="020B0604020202020204" pitchFamily="34" charset="0"/>
              </a:rPr>
              <a:t>  </a:t>
            </a:r>
          </a:p>
        </p:txBody>
      </p:sp>
      <p:sp>
        <p:nvSpPr>
          <p:cNvPr id="10" name="TextBox 9">
            <a:extLst>
              <a:ext uri="{FF2B5EF4-FFF2-40B4-BE49-F238E27FC236}">
                <a16:creationId xmlns:a16="http://schemas.microsoft.com/office/drawing/2014/main" id="{DEF6F38B-10F4-926F-E1DD-1B3B8A3A2102}"/>
              </a:ext>
            </a:extLst>
          </p:cNvPr>
          <p:cNvSpPr txBox="1"/>
          <p:nvPr/>
        </p:nvSpPr>
        <p:spPr>
          <a:xfrm>
            <a:off x="1219198" y="5522501"/>
            <a:ext cx="4475019" cy="630942"/>
          </a:xfrm>
          <a:prstGeom prst="rect">
            <a:avLst/>
          </a:prstGeom>
          <a:noFill/>
        </p:spPr>
        <p:txBody>
          <a:bodyPr wrap="square">
            <a:spAutoFit/>
          </a:bodyPr>
          <a:lstStyle/>
          <a:p>
            <a:pPr algn="l" rtl="0" fontAlgn="base">
              <a:lnSpc>
                <a:spcPts val="1650"/>
              </a:lnSpc>
              <a:spcAft>
                <a:spcPts val="600"/>
              </a:spcAft>
              <a:buNone/>
            </a:pPr>
            <a:endParaRPr lang="en-US" b="0" i="0">
              <a:solidFill>
                <a:srgbClr val="000000"/>
              </a:solidFill>
              <a:effectLst/>
              <a:latin typeface="Segoe UI" panose="020B0502040204020203" pitchFamily="34" charset="0"/>
            </a:endParaRPr>
          </a:p>
          <a:p>
            <a:pPr algn="l" rtl="0" fontAlgn="base">
              <a:lnSpc>
                <a:spcPts val="1911"/>
              </a:lnSpc>
              <a:spcAft>
                <a:spcPts val="800"/>
              </a:spcAft>
              <a:buNone/>
            </a:pPr>
            <a:r>
              <a:rPr lang="en-US" sz="1800" b="1" i="0">
                <a:solidFill>
                  <a:srgbClr val="000000"/>
                </a:solidFill>
                <a:effectLst/>
                <a:latin typeface="Arial" panose="020B0604020202020204" pitchFamily="34" charset="0"/>
              </a:rPr>
              <a:t>2026 Zoom Series Registration Link</a:t>
            </a:r>
            <a:r>
              <a:rPr lang="en-US" sz="1800" b="0" i="0">
                <a:solidFill>
                  <a:srgbClr val="000000"/>
                </a:solidFill>
                <a:effectLst/>
                <a:latin typeface="Arial" panose="020B0604020202020204" pitchFamily="34" charset="0"/>
              </a:rPr>
              <a:t>:  </a:t>
            </a:r>
            <a:endParaRPr lang="en-US" b="0" i="0">
              <a:solidFill>
                <a:srgbClr val="000000"/>
              </a:solidFill>
              <a:effectLst/>
              <a:latin typeface="Segoe UI" panose="020B0502040204020203" pitchFamily="34" charset="0"/>
            </a:endParaRPr>
          </a:p>
        </p:txBody>
      </p:sp>
      <p:sp>
        <p:nvSpPr>
          <p:cNvPr id="11" name="TextBox 10">
            <a:extLst>
              <a:ext uri="{FF2B5EF4-FFF2-40B4-BE49-F238E27FC236}">
                <a16:creationId xmlns:a16="http://schemas.microsoft.com/office/drawing/2014/main" id="{01104214-75DB-AC7F-8395-BD70BD96D681}"/>
              </a:ext>
            </a:extLst>
          </p:cNvPr>
          <p:cNvSpPr txBox="1"/>
          <p:nvPr/>
        </p:nvSpPr>
        <p:spPr>
          <a:xfrm>
            <a:off x="810488" y="1643832"/>
            <a:ext cx="5292437" cy="4087081"/>
          </a:xfrm>
          <a:prstGeom prst="rect">
            <a:avLst/>
          </a:prstGeom>
          <a:noFill/>
        </p:spPr>
        <p:txBody>
          <a:bodyPr wrap="square" rtlCol="0">
            <a:spAutoFit/>
          </a:bodyPr>
          <a:lstStyle/>
          <a:p>
            <a:pPr fontAlgn="base">
              <a:lnSpc>
                <a:spcPct val="150000"/>
              </a:lnSpc>
            </a:pPr>
            <a:r>
              <a:rPr lang="en-US" sz="2200" b="1">
                <a:solidFill>
                  <a:srgbClr val="000000"/>
                </a:solidFill>
                <a:latin typeface="Aptos" panose="020B0004020202020204" pitchFamily="34" charset="0"/>
              </a:rPr>
              <a:t>Tuesdays from 10 to 11 a.m., PT: </a:t>
            </a:r>
          </a:p>
          <a:p>
            <a:pPr marL="342900" indent="-342900" fontAlgn="base">
              <a:lnSpc>
                <a:spcPct val="150000"/>
              </a:lnSpc>
              <a:buFont typeface="Arial" panose="020B0604020202020204" pitchFamily="34" charset="0"/>
              <a:buChar char="•"/>
            </a:pPr>
            <a:r>
              <a:rPr lang="en-US" sz="2200" b="1">
                <a:solidFill>
                  <a:srgbClr val="000000"/>
                </a:solidFill>
                <a:latin typeface="Aptos" panose="020B0004020202020204" pitchFamily="34" charset="0"/>
              </a:rPr>
              <a:t>Jan. 27, 2026 </a:t>
            </a:r>
          </a:p>
          <a:p>
            <a:pPr marL="342900" indent="-342900" fontAlgn="base">
              <a:lnSpc>
                <a:spcPct val="150000"/>
              </a:lnSpc>
              <a:buFont typeface="Arial" panose="020B0604020202020204" pitchFamily="34" charset="0"/>
              <a:buChar char="•"/>
            </a:pPr>
            <a:r>
              <a:rPr lang="en-US" sz="2200" b="1">
                <a:solidFill>
                  <a:srgbClr val="000000"/>
                </a:solidFill>
                <a:latin typeface="Aptos" panose="020B0004020202020204" pitchFamily="34" charset="0"/>
              </a:rPr>
              <a:t>March 24, 2026 </a:t>
            </a:r>
          </a:p>
          <a:p>
            <a:pPr marL="342900" indent="-342900" fontAlgn="base">
              <a:lnSpc>
                <a:spcPct val="150000"/>
              </a:lnSpc>
              <a:buFont typeface="Arial" panose="020B0604020202020204" pitchFamily="34" charset="0"/>
              <a:buChar char="•"/>
            </a:pPr>
            <a:r>
              <a:rPr lang="en-US" sz="2200" b="1">
                <a:solidFill>
                  <a:srgbClr val="000000"/>
                </a:solidFill>
                <a:latin typeface="Aptos" panose="020B0004020202020204" pitchFamily="34" charset="0"/>
              </a:rPr>
              <a:t>May 19, 2026 </a:t>
            </a:r>
          </a:p>
          <a:p>
            <a:pPr marL="342900" indent="-342900" fontAlgn="base">
              <a:lnSpc>
                <a:spcPct val="150000"/>
              </a:lnSpc>
              <a:buFont typeface="Arial" panose="020B0604020202020204" pitchFamily="34" charset="0"/>
              <a:buChar char="•"/>
            </a:pPr>
            <a:r>
              <a:rPr lang="en-US" sz="2200" b="1">
                <a:solidFill>
                  <a:srgbClr val="000000"/>
                </a:solidFill>
                <a:latin typeface="Aptos" panose="020B0004020202020204" pitchFamily="34" charset="0"/>
              </a:rPr>
              <a:t>July 28, 2026 </a:t>
            </a:r>
          </a:p>
          <a:p>
            <a:pPr marL="342900" indent="-342900" fontAlgn="base">
              <a:lnSpc>
                <a:spcPct val="150000"/>
              </a:lnSpc>
              <a:buFont typeface="Arial" panose="020B0604020202020204" pitchFamily="34" charset="0"/>
              <a:buChar char="•"/>
            </a:pPr>
            <a:r>
              <a:rPr lang="en-US" sz="2200" b="1">
                <a:solidFill>
                  <a:srgbClr val="000000"/>
                </a:solidFill>
                <a:latin typeface="Aptos" panose="020B0004020202020204" pitchFamily="34" charset="0"/>
              </a:rPr>
              <a:t>Sept. 22, 2026 </a:t>
            </a:r>
          </a:p>
          <a:p>
            <a:pPr marL="342900" indent="-342900" fontAlgn="base">
              <a:lnSpc>
                <a:spcPct val="150000"/>
              </a:lnSpc>
              <a:buFont typeface="Arial" panose="020B0604020202020204" pitchFamily="34" charset="0"/>
              <a:buChar char="•"/>
            </a:pPr>
            <a:r>
              <a:rPr lang="en-US" sz="2200" b="1">
                <a:solidFill>
                  <a:srgbClr val="000000"/>
                </a:solidFill>
                <a:latin typeface="Aptos" panose="020B0004020202020204" pitchFamily="34" charset="0"/>
              </a:rPr>
              <a:t>Nov. 17, 2026</a:t>
            </a:r>
          </a:p>
          <a:p>
            <a:pPr marL="342900" indent="-342900" fontAlgn="base">
              <a:lnSpc>
                <a:spcPts val="1650"/>
              </a:lnSpc>
              <a:buFont typeface="Arial" panose="020B0604020202020204" pitchFamily="34" charset="0"/>
              <a:buChar char="•"/>
            </a:pPr>
            <a:endParaRPr lang="en-US" sz="2000">
              <a:solidFill>
                <a:srgbClr val="000000"/>
              </a:solidFill>
              <a:latin typeface="Arial" panose="020B0604020202020204" pitchFamily="34" charset="0"/>
            </a:endParaRPr>
          </a:p>
          <a:p>
            <a:pPr marL="342900" indent="-342900" fontAlgn="base">
              <a:lnSpc>
                <a:spcPts val="1650"/>
              </a:lnSpc>
              <a:buFont typeface="Arial" panose="020B0604020202020204" pitchFamily="34" charset="0"/>
              <a:buChar char="•"/>
            </a:pPr>
            <a:endParaRPr lang="en-US" sz="2000">
              <a:solidFill>
                <a:srgbClr val="000000"/>
              </a:solidFill>
              <a:latin typeface="Arial" panose="020B0604020202020204" pitchFamily="34" charset="0"/>
            </a:endParaRPr>
          </a:p>
        </p:txBody>
      </p:sp>
    </p:spTree>
    <p:extLst>
      <p:ext uri="{BB962C8B-B14F-4D97-AF65-F5344CB8AC3E}">
        <p14:creationId xmlns:p14="http://schemas.microsoft.com/office/powerpoint/2010/main" val="2419539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FFB511-D707-02D3-106A-1CE8A3488AB3}"/>
              </a:ext>
              <a:ext uri="{C183D7F6-B498-43B3-948B-1728B52AA6E4}">
                <adec:decorative xmlns:adec="http://schemas.microsoft.com/office/drawing/2017/decorative" val="1"/>
              </a:ext>
            </a:extLst>
          </p:cNvPr>
          <p:cNvSpPr/>
          <p:nvPr/>
        </p:nvSpPr>
        <p:spPr>
          <a:xfrm>
            <a:off x="0" y="1791169"/>
            <a:ext cx="12192000" cy="22286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ptos"/>
              <a:ea typeface="+mn-ea"/>
              <a:cs typeface="+mn-cs"/>
            </a:endParaRPr>
          </a:p>
        </p:txBody>
      </p:sp>
      <p:cxnSp>
        <p:nvCxnSpPr>
          <p:cNvPr id="3" name="Straight Connector 2">
            <a:extLst>
              <a:ext uri="{FF2B5EF4-FFF2-40B4-BE49-F238E27FC236}">
                <a16:creationId xmlns:a16="http://schemas.microsoft.com/office/drawing/2014/main" id="{925A62F0-2735-9962-8626-32B18B49ECCE}"/>
              </a:ext>
              <a:ext uri="{C183D7F6-B498-43B3-948B-1728B52AA6E4}">
                <adec:decorative xmlns:adec="http://schemas.microsoft.com/office/drawing/2017/decorative" val="1"/>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B287C030-11AC-F654-0091-96FD163902ED}"/>
              </a:ext>
              <a:ext uri="{C183D7F6-B498-43B3-948B-1728B52AA6E4}">
                <adec:decorative xmlns:adec="http://schemas.microsoft.com/office/drawing/2017/decorative" val="1"/>
              </a:ext>
            </a:extLst>
          </p:cNvPr>
          <p:cNvSpPr/>
          <p:nvPr/>
        </p:nvSpPr>
        <p:spPr>
          <a:xfrm>
            <a:off x="8835674" y="1616442"/>
            <a:ext cx="2151109" cy="523811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ptos"/>
              <a:ea typeface="+mn-ea"/>
              <a:cs typeface="+mn-cs"/>
            </a:endParaRPr>
          </a:p>
        </p:txBody>
      </p:sp>
      <p:sp>
        <p:nvSpPr>
          <p:cNvPr id="39" name="Rectangle 38">
            <a:extLst>
              <a:ext uri="{FF2B5EF4-FFF2-40B4-BE49-F238E27FC236}">
                <a16:creationId xmlns:a16="http://schemas.microsoft.com/office/drawing/2014/main" id="{59D80358-12B4-94C5-A745-77B233AF1E84}"/>
              </a:ext>
              <a:ext uri="{C183D7F6-B498-43B3-948B-1728B52AA6E4}">
                <adec:decorative xmlns:adec="http://schemas.microsoft.com/office/drawing/2017/decorative" val="1"/>
              </a:ext>
            </a:extLst>
          </p:cNvPr>
          <p:cNvSpPr/>
          <p:nvPr/>
        </p:nvSpPr>
        <p:spPr>
          <a:xfrm>
            <a:off x="6286793" y="1596909"/>
            <a:ext cx="2151109" cy="52576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sp>
        <p:nvSpPr>
          <p:cNvPr id="40" name="Rectangle 39">
            <a:extLst>
              <a:ext uri="{FF2B5EF4-FFF2-40B4-BE49-F238E27FC236}">
                <a16:creationId xmlns:a16="http://schemas.microsoft.com/office/drawing/2014/main" id="{E09B9B1D-24CD-B215-9FCF-6C485EDD57CC}"/>
              </a:ext>
              <a:ext uri="{C183D7F6-B498-43B3-948B-1728B52AA6E4}">
                <adec:decorative xmlns:adec="http://schemas.microsoft.com/office/drawing/2017/decorative" val="1"/>
              </a:ext>
            </a:extLst>
          </p:cNvPr>
          <p:cNvSpPr/>
          <p:nvPr/>
        </p:nvSpPr>
        <p:spPr>
          <a:xfrm>
            <a:off x="3755577" y="1596909"/>
            <a:ext cx="2151109" cy="526983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ptos"/>
              <a:ea typeface="+mn-ea"/>
              <a:cs typeface="+mn-cs"/>
            </a:endParaRPr>
          </a:p>
        </p:txBody>
      </p:sp>
      <p:sp>
        <p:nvSpPr>
          <p:cNvPr id="41" name="Rectangle 40">
            <a:extLst>
              <a:ext uri="{FF2B5EF4-FFF2-40B4-BE49-F238E27FC236}">
                <a16:creationId xmlns:a16="http://schemas.microsoft.com/office/drawing/2014/main" id="{C2847B65-F20D-ED40-EE7B-38648ACD062C}"/>
              </a:ext>
              <a:ext uri="{C183D7F6-B498-43B3-948B-1728B52AA6E4}">
                <adec:decorative xmlns:adec="http://schemas.microsoft.com/office/drawing/2017/decorative" val="1"/>
              </a:ext>
            </a:extLst>
          </p:cNvPr>
          <p:cNvSpPr/>
          <p:nvPr/>
        </p:nvSpPr>
        <p:spPr>
          <a:xfrm>
            <a:off x="1205217" y="1588168"/>
            <a:ext cx="2151109" cy="526983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ptos"/>
              <a:ea typeface="+mn-ea"/>
              <a:cs typeface="+mn-cs"/>
            </a:endParaRPr>
          </a:p>
        </p:txBody>
      </p:sp>
      <p:sp>
        <p:nvSpPr>
          <p:cNvPr id="4" name="Title 3">
            <a:extLst>
              <a:ext uri="{FF2B5EF4-FFF2-40B4-BE49-F238E27FC236}">
                <a16:creationId xmlns:a16="http://schemas.microsoft.com/office/drawing/2014/main" id="{A195C999-E430-709C-14ED-8D52A4A3D0BC}"/>
              </a:ext>
            </a:extLst>
          </p:cNvPr>
          <p:cNvSpPr>
            <a:spLocks noGrp="1"/>
          </p:cNvSpPr>
          <p:nvPr>
            <p:ph type="title"/>
          </p:nvPr>
        </p:nvSpPr>
        <p:spPr/>
        <p:txBody>
          <a:bodyPr>
            <a:normAutofit/>
          </a:bodyPr>
          <a:lstStyle/>
          <a:p>
            <a:pPr algn="l"/>
            <a:r>
              <a:rPr lang="en-US">
                <a:latin typeface="Noto Sans ExtraBold" panose="020B0502040504020204" pitchFamily="34" charset="0"/>
                <a:cs typeface="Noto Sans ExtraBold" panose="020B0502040504020204" pitchFamily="34" charset="0"/>
              </a:rPr>
              <a:t>SNAP monthly snapshot</a:t>
            </a:r>
          </a:p>
        </p:txBody>
      </p:sp>
      <p:sp>
        <p:nvSpPr>
          <p:cNvPr id="2" name="Content Placeholder 1">
            <a:extLst>
              <a:ext uri="{FF2B5EF4-FFF2-40B4-BE49-F238E27FC236}">
                <a16:creationId xmlns:a16="http://schemas.microsoft.com/office/drawing/2014/main" id="{461DDFF8-3E54-A64B-AA73-2855DA8EC972}"/>
              </a:ext>
            </a:extLst>
          </p:cNvPr>
          <p:cNvSpPr>
            <a:spLocks noGrp="1"/>
          </p:cNvSpPr>
          <p:nvPr/>
        </p:nvSpPr>
        <p:spPr>
          <a:xfrm>
            <a:off x="1138192" y="1836170"/>
            <a:ext cx="2159043" cy="787298"/>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SzPct val="95000"/>
              <a:buFont typeface="Arial" panose="020B0604020202020204" pitchFamily="34" charset="0"/>
              <a:buNone/>
              <a:defRPr sz="5500" b="1" kern="1200">
                <a:solidFill>
                  <a:schemeClr val="tx1"/>
                </a:solidFill>
                <a:latin typeface="Roboto" panose="02000000000000000000" pitchFamily="2" charset="0"/>
                <a:ea typeface="Roboto" panose="02000000000000000000" pitchFamily="2" charset="0"/>
                <a:cs typeface="Arial" panose="020B0604020202020204" pitchFamily="34" charset="0"/>
              </a:defRPr>
            </a:lvl1pPr>
            <a:lvl2pPr marL="457200" indent="0" algn="l" defTabSz="914400" rtl="0" eaLnBrk="1" latinLnBrk="0" hangingPunct="1">
              <a:lnSpc>
                <a:spcPct val="100000"/>
              </a:lnSpc>
              <a:spcBef>
                <a:spcPts val="500"/>
              </a:spcBef>
              <a:buClr>
                <a:schemeClr val="tx2"/>
              </a:buClr>
              <a:buSzPct val="100000"/>
              <a:buFont typeface="Arial" panose="020B0604020202020204" pitchFamily="34" charset="0"/>
              <a:buNone/>
              <a:defRPr sz="2400" kern="1200">
                <a:solidFill>
                  <a:schemeClr val="tx1"/>
                </a:solidFill>
                <a:latin typeface="Roboto" panose="02000000000000000000" pitchFamily="2" charset="0"/>
                <a:ea typeface="Roboto" panose="02000000000000000000" pitchFamily="2" charset="0"/>
                <a:cs typeface="Arial" panose="020B0604020202020204" pitchFamily="34" charset="0"/>
              </a:defRPr>
            </a:lvl2pPr>
            <a:lvl3pPr marL="914400" indent="0" algn="l" defTabSz="914400" rtl="0" eaLnBrk="1" latinLnBrk="0" hangingPunct="1">
              <a:lnSpc>
                <a:spcPct val="100000"/>
              </a:lnSpc>
              <a:spcBef>
                <a:spcPts val="500"/>
              </a:spcBef>
              <a:buClr>
                <a:schemeClr val="tx2"/>
              </a:buClr>
              <a:buSzPct val="100000"/>
              <a:buFont typeface="Arial" panose="020B0604020202020204" pitchFamily="34" charset="0"/>
              <a:buNone/>
              <a:defRPr sz="2000" kern="1200">
                <a:solidFill>
                  <a:schemeClr val="tx1"/>
                </a:solidFill>
                <a:latin typeface="Roboto" panose="02000000000000000000" pitchFamily="2" charset="0"/>
                <a:ea typeface="Roboto" panose="02000000000000000000" pitchFamily="2" charset="0"/>
                <a:cs typeface="Arial" panose="020B0604020202020204" pitchFamily="34" charset="0"/>
              </a:defRPr>
            </a:lvl3pPr>
            <a:lvl4pPr marL="1371600" indent="0" algn="l" defTabSz="914400" rtl="0" eaLnBrk="1" latinLnBrk="0" hangingPunct="1">
              <a:lnSpc>
                <a:spcPct val="100000"/>
              </a:lnSpc>
              <a:spcBef>
                <a:spcPts val="500"/>
              </a:spcBef>
              <a:buClr>
                <a:schemeClr val="tx2"/>
              </a:buClr>
              <a:buSzPct val="100000"/>
              <a:buFont typeface="Arial" panose="020B0604020202020204" pitchFamily="34" charset="0"/>
              <a:buNone/>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4pPr>
            <a:lvl5pPr marL="1828800" indent="0" algn="l" defTabSz="914400" rtl="0" eaLnBrk="1" latinLnBrk="0" hangingPunct="1">
              <a:lnSpc>
                <a:spcPct val="100000"/>
              </a:lnSpc>
              <a:spcBef>
                <a:spcPts val="500"/>
              </a:spcBef>
              <a:buClr>
                <a:schemeClr val="tx2"/>
              </a:buClr>
              <a:buSzPct val="100000"/>
              <a:buFont typeface="Arial" panose="020B0604020202020204" pitchFamily="34" charset="0"/>
              <a:buNone/>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Pct val="95000"/>
              <a:buFont typeface="Arial" panose="020B0604020202020204" pitchFamily="34" charset="0"/>
              <a:buNone/>
              <a:tabLst/>
              <a:defRPr/>
            </a:pPr>
            <a:r>
              <a:rPr kumimoji="0" lang="en-US" sz="4500" b="1" i="0" u="none" strike="noStrike" kern="1200" cap="none" spc="0" normalizeH="0" baseline="0" noProof="0">
                <a:ln>
                  <a:noFill/>
                </a:ln>
                <a:solidFill>
                  <a:srgbClr val="184E49"/>
                </a:solidFill>
                <a:effectLst/>
                <a:uLnTx/>
                <a:uFillTx/>
                <a:latin typeface="Noto Sans Bold" panose="020B0502040504020204" pitchFamily="34" charset="0"/>
                <a:ea typeface="Noto Sans Bold" panose="020B0502040504020204" pitchFamily="34" charset="0"/>
                <a:cs typeface="Noto Sans Bold" panose="020B0502040504020204" pitchFamily="34" charset="0"/>
              </a:rPr>
              <a:t>$313</a:t>
            </a:r>
          </a:p>
        </p:txBody>
      </p:sp>
      <p:sp>
        <p:nvSpPr>
          <p:cNvPr id="6" name="Content Placeholder 4">
            <a:extLst>
              <a:ext uri="{FF2B5EF4-FFF2-40B4-BE49-F238E27FC236}">
                <a16:creationId xmlns:a16="http://schemas.microsoft.com/office/drawing/2014/main" id="{F853B58D-F095-E74D-9ADA-05FFA7FCE2D6}"/>
              </a:ext>
            </a:extLst>
          </p:cNvPr>
          <p:cNvSpPr>
            <a:spLocks noGrp="1"/>
          </p:cNvSpPr>
          <p:nvPr/>
        </p:nvSpPr>
        <p:spPr>
          <a:xfrm>
            <a:off x="1196218" y="2656827"/>
            <a:ext cx="2159043" cy="1061801"/>
          </a:xfrm>
          <a:prstGeom prst="rect">
            <a:avLst/>
          </a:prstGeom>
        </p:spPr>
        <p:txBody>
          <a:bodyPr vert="horz" lIns="0" tIns="0" rIns="0" bIns="0" rtlCol="0">
            <a:normAutofit/>
          </a:bodyPr>
          <a:lstStyle>
            <a:lvl1pPr marL="0" indent="0" algn="l" defTabSz="914400" rtl="0" eaLnBrk="1" latinLnBrk="0" hangingPunct="1">
              <a:lnSpc>
                <a:spcPct val="100000"/>
              </a:lnSpc>
              <a:spcBef>
                <a:spcPts val="1000"/>
              </a:spcBef>
              <a:buSzPct val="95000"/>
              <a:buFont typeface="Arial" panose="020B0604020202020204" pitchFamily="34" charset="0"/>
              <a:buNone/>
              <a:defRPr sz="2400" b="1" kern="1200">
                <a:solidFill>
                  <a:schemeClr val="tx1"/>
                </a:solidFill>
                <a:latin typeface="Roboto" panose="02000000000000000000" pitchFamily="2" charset="0"/>
                <a:ea typeface="Roboto" panose="02000000000000000000" pitchFamily="2" charset="0"/>
                <a:cs typeface="Arial" panose="020B0604020202020204" pitchFamily="34" charset="0"/>
              </a:defRPr>
            </a:lvl1pPr>
            <a:lvl2pPr marL="457200" indent="0" algn="l" defTabSz="914400" rtl="0" eaLnBrk="1" latinLnBrk="0" hangingPunct="1">
              <a:lnSpc>
                <a:spcPct val="100000"/>
              </a:lnSpc>
              <a:spcBef>
                <a:spcPts val="500"/>
              </a:spcBef>
              <a:buClr>
                <a:schemeClr val="tx2"/>
              </a:buClr>
              <a:buSzPct val="100000"/>
              <a:buFont typeface="Arial" panose="020B0604020202020204" pitchFamily="34" charset="0"/>
              <a:buNone/>
              <a:defRPr sz="2400" kern="1200">
                <a:solidFill>
                  <a:schemeClr val="tx1"/>
                </a:solidFill>
                <a:latin typeface="Roboto" panose="02000000000000000000" pitchFamily="2" charset="0"/>
                <a:ea typeface="Roboto" panose="02000000000000000000" pitchFamily="2" charset="0"/>
                <a:cs typeface="Arial" panose="020B0604020202020204" pitchFamily="34" charset="0"/>
              </a:defRPr>
            </a:lvl2pPr>
            <a:lvl3pPr marL="914400" indent="0" algn="l" defTabSz="914400" rtl="0" eaLnBrk="1" latinLnBrk="0" hangingPunct="1">
              <a:lnSpc>
                <a:spcPct val="100000"/>
              </a:lnSpc>
              <a:spcBef>
                <a:spcPts val="500"/>
              </a:spcBef>
              <a:buClr>
                <a:schemeClr val="tx2"/>
              </a:buClr>
              <a:buSzPct val="100000"/>
              <a:buFont typeface="Arial" panose="020B0604020202020204" pitchFamily="34" charset="0"/>
              <a:buNone/>
              <a:defRPr sz="2000" kern="1200">
                <a:solidFill>
                  <a:schemeClr val="tx1"/>
                </a:solidFill>
                <a:latin typeface="Roboto" panose="02000000000000000000" pitchFamily="2" charset="0"/>
                <a:ea typeface="Roboto" panose="02000000000000000000" pitchFamily="2" charset="0"/>
                <a:cs typeface="Arial" panose="020B0604020202020204" pitchFamily="34" charset="0"/>
              </a:defRPr>
            </a:lvl3pPr>
            <a:lvl4pPr marL="1371600" indent="0" algn="l" defTabSz="914400" rtl="0" eaLnBrk="1" latinLnBrk="0" hangingPunct="1">
              <a:lnSpc>
                <a:spcPct val="100000"/>
              </a:lnSpc>
              <a:spcBef>
                <a:spcPts val="500"/>
              </a:spcBef>
              <a:buClr>
                <a:schemeClr val="tx2"/>
              </a:buClr>
              <a:buSzPct val="100000"/>
              <a:buFont typeface="Arial" panose="020B0604020202020204" pitchFamily="34" charset="0"/>
              <a:buNone/>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4pPr>
            <a:lvl5pPr marL="1828800" indent="0" algn="l" defTabSz="914400" rtl="0" eaLnBrk="1" latinLnBrk="0" hangingPunct="1">
              <a:lnSpc>
                <a:spcPct val="100000"/>
              </a:lnSpc>
              <a:spcBef>
                <a:spcPts val="500"/>
              </a:spcBef>
              <a:buClr>
                <a:schemeClr val="tx2"/>
              </a:buClr>
              <a:buSzPct val="100000"/>
              <a:buFont typeface="Arial" panose="020B0604020202020204" pitchFamily="34" charset="0"/>
              <a:buNone/>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Pct val="95000"/>
              <a:buFont typeface="Arial" panose="020B0604020202020204" pitchFamily="34" charset="0"/>
              <a:buNone/>
              <a:tabLst/>
              <a:defRPr/>
            </a:pPr>
            <a:r>
              <a:rPr kumimoji="0" lang="en-US" sz="2200" b="0"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rPr>
              <a:t>Average </a:t>
            </a:r>
            <a:br>
              <a:rPr kumimoji="0" lang="en-US" sz="2200" b="0"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rPr>
            </a:br>
            <a:r>
              <a:rPr kumimoji="0" lang="en-US" sz="2200" b="0"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rPr>
              <a:t>benefit per household </a:t>
            </a:r>
          </a:p>
        </p:txBody>
      </p:sp>
      <p:sp>
        <p:nvSpPr>
          <p:cNvPr id="8" name="Content Placeholder 30">
            <a:extLst>
              <a:ext uri="{FF2B5EF4-FFF2-40B4-BE49-F238E27FC236}">
                <a16:creationId xmlns:a16="http://schemas.microsoft.com/office/drawing/2014/main" id="{C875EDF8-75D2-A845-ACD0-07EAB078C831}"/>
              </a:ext>
            </a:extLst>
          </p:cNvPr>
          <p:cNvSpPr>
            <a:spLocks noGrp="1"/>
          </p:cNvSpPr>
          <p:nvPr/>
        </p:nvSpPr>
        <p:spPr>
          <a:xfrm>
            <a:off x="3601076" y="1836799"/>
            <a:ext cx="2215026" cy="787298"/>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SzPct val="95000"/>
              <a:buFont typeface="Arial" panose="020B0604020202020204" pitchFamily="34" charset="0"/>
              <a:buNone/>
              <a:defRPr sz="5500" b="1" kern="1200">
                <a:solidFill>
                  <a:schemeClr val="tx1"/>
                </a:solidFill>
                <a:latin typeface="Roboto" panose="02000000000000000000" pitchFamily="2" charset="0"/>
                <a:ea typeface="Roboto" panose="02000000000000000000" pitchFamily="2" charset="0"/>
                <a:cs typeface="Arial" panose="020B0604020202020204" pitchFamily="34" charset="0"/>
              </a:defRPr>
            </a:lvl1pPr>
            <a:lvl2pPr marL="457200" indent="0" algn="l" defTabSz="914400" rtl="0" eaLnBrk="1" latinLnBrk="0" hangingPunct="1">
              <a:lnSpc>
                <a:spcPct val="100000"/>
              </a:lnSpc>
              <a:spcBef>
                <a:spcPts val="500"/>
              </a:spcBef>
              <a:buClr>
                <a:schemeClr val="tx2"/>
              </a:buClr>
              <a:buSzPct val="100000"/>
              <a:buFont typeface="Arial" panose="020B0604020202020204" pitchFamily="34" charset="0"/>
              <a:buNone/>
              <a:defRPr sz="2400" kern="1200">
                <a:solidFill>
                  <a:schemeClr val="tx1"/>
                </a:solidFill>
                <a:latin typeface="Roboto" panose="02000000000000000000" pitchFamily="2" charset="0"/>
                <a:ea typeface="Roboto" panose="02000000000000000000" pitchFamily="2" charset="0"/>
                <a:cs typeface="Arial" panose="020B0604020202020204" pitchFamily="34" charset="0"/>
              </a:defRPr>
            </a:lvl2pPr>
            <a:lvl3pPr marL="914400" indent="0" algn="l" defTabSz="914400" rtl="0" eaLnBrk="1" latinLnBrk="0" hangingPunct="1">
              <a:lnSpc>
                <a:spcPct val="100000"/>
              </a:lnSpc>
              <a:spcBef>
                <a:spcPts val="500"/>
              </a:spcBef>
              <a:buClr>
                <a:schemeClr val="tx2"/>
              </a:buClr>
              <a:buSzPct val="100000"/>
              <a:buFont typeface="Arial" panose="020B0604020202020204" pitchFamily="34" charset="0"/>
              <a:buNone/>
              <a:defRPr sz="2000" kern="1200">
                <a:solidFill>
                  <a:schemeClr val="tx1"/>
                </a:solidFill>
                <a:latin typeface="Roboto" panose="02000000000000000000" pitchFamily="2" charset="0"/>
                <a:ea typeface="Roboto" panose="02000000000000000000" pitchFamily="2" charset="0"/>
                <a:cs typeface="Arial" panose="020B0604020202020204" pitchFamily="34" charset="0"/>
              </a:defRPr>
            </a:lvl3pPr>
            <a:lvl4pPr marL="1371600" indent="0" algn="l" defTabSz="914400" rtl="0" eaLnBrk="1" latinLnBrk="0" hangingPunct="1">
              <a:lnSpc>
                <a:spcPct val="100000"/>
              </a:lnSpc>
              <a:spcBef>
                <a:spcPts val="500"/>
              </a:spcBef>
              <a:buClr>
                <a:schemeClr val="tx2"/>
              </a:buClr>
              <a:buSzPct val="100000"/>
              <a:buFont typeface="Arial" panose="020B0604020202020204" pitchFamily="34" charset="0"/>
              <a:buNone/>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4pPr>
            <a:lvl5pPr marL="1828800" indent="0" algn="l" defTabSz="914400" rtl="0" eaLnBrk="1" latinLnBrk="0" hangingPunct="1">
              <a:lnSpc>
                <a:spcPct val="100000"/>
              </a:lnSpc>
              <a:spcBef>
                <a:spcPts val="500"/>
              </a:spcBef>
              <a:buClr>
                <a:schemeClr val="tx2"/>
              </a:buClr>
              <a:buSzPct val="100000"/>
              <a:buFont typeface="Arial" panose="020B0604020202020204" pitchFamily="34" charset="0"/>
              <a:buNone/>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Pct val="95000"/>
              <a:buFont typeface="Arial" panose="020B0604020202020204" pitchFamily="34" charset="0"/>
              <a:buNone/>
              <a:tabLst/>
              <a:defRPr/>
            </a:pPr>
            <a:r>
              <a:rPr kumimoji="0" lang="en-US" sz="4500" b="1" i="0" u="none" strike="noStrike" kern="1200" cap="none" spc="0" normalizeH="0" baseline="0" noProof="0">
                <a:ln>
                  <a:noFill/>
                </a:ln>
                <a:solidFill>
                  <a:srgbClr val="184E49"/>
                </a:solidFill>
                <a:effectLst/>
                <a:uLnTx/>
                <a:uFillTx/>
                <a:latin typeface="Noto Sans Bold" panose="020B0502040504020204" pitchFamily="34" charset="0"/>
                <a:ea typeface="Noto Sans Bold" panose="020B0502040504020204" pitchFamily="34" charset="0"/>
                <a:cs typeface="Noto Sans Bold" panose="020B0502040504020204" pitchFamily="34" charset="0"/>
              </a:rPr>
              <a:t>$183</a:t>
            </a:r>
          </a:p>
        </p:txBody>
      </p:sp>
      <p:sp>
        <p:nvSpPr>
          <p:cNvPr id="10" name="Content Placeholder 33">
            <a:extLst>
              <a:ext uri="{FF2B5EF4-FFF2-40B4-BE49-F238E27FC236}">
                <a16:creationId xmlns:a16="http://schemas.microsoft.com/office/drawing/2014/main" id="{29C8B83B-5AA4-F146-914F-62BF8AE303ED}"/>
              </a:ext>
            </a:extLst>
          </p:cNvPr>
          <p:cNvSpPr>
            <a:spLocks noGrp="1"/>
          </p:cNvSpPr>
          <p:nvPr/>
        </p:nvSpPr>
        <p:spPr>
          <a:xfrm>
            <a:off x="3702259" y="2650823"/>
            <a:ext cx="2215027" cy="1581001"/>
          </a:xfrm>
          <a:prstGeom prst="rect">
            <a:avLst/>
          </a:prstGeom>
        </p:spPr>
        <p:txBody>
          <a:bodyPr vert="horz" lIns="0" tIns="0" rIns="0" bIns="0" rtlCol="0">
            <a:normAutofit/>
          </a:bodyPr>
          <a:lstStyle>
            <a:lvl1pPr marL="0" indent="0" algn="l" defTabSz="914400" rtl="0" eaLnBrk="1" latinLnBrk="0" hangingPunct="1">
              <a:lnSpc>
                <a:spcPct val="100000"/>
              </a:lnSpc>
              <a:spcBef>
                <a:spcPts val="1000"/>
              </a:spcBef>
              <a:buSzPct val="95000"/>
              <a:buFont typeface="Arial" panose="020B0604020202020204" pitchFamily="34" charset="0"/>
              <a:buNone/>
              <a:defRPr sz="2400" b="1" kern="1200">
                <a:solidFill>
                  <a:schemeClr val="tx1"/>
                </a:solidFill>
                <a:latin typeface="Roboto" panose="02000000000000000000" pitchFamily="2" charset="0"/>
                <a:ea typeface="Roboto" panose="02000000000000000000" pitchFamily="2" charset="0"/>
                <a:cs typeface="Arial" panose="020B0604020202020204" pitchFamily="34" charset="0"/>
              </a:defRPr>
            </a:lvl1pPr>
            <a:lvl2pPr marL="457200" indent="0" algn="l" defTabSz="914400" rtl="0" eaLnBrk="1" latinLnBrk="0" hangingPunct="1">
              <a:lnSpc>
                <a:spcPct val="100000"/>
              </a:lnSpc>
              <a:spcBef>
                <a:spcPts val="500"/>
              </a:spcBef>
              <a:buClr>
                <a:schemeClr val="tx2"/>
              </a:buClr>
              <a:buSzPct val="100000"/>
              <a:buFont typeface="Arial" panose="020B0604020202020204" pitchFamily="34" charset="0"/>
              <a:buNone/>
              <a:defRPr sz="2400" kern="1200">
                <a:solidFill>
                  <a:schemeClr val="tx1"/>
                </a:solidFill>
                <a:latin typeface="Roboto" panose="02000000000000000000" pitchFamily="2" charset="0"/>
                <a:ea typeface="Roboto" panose="02000000000000000000" pitchFamily="2" charset="0"/>
                <a:cs typeface="Arial" panose="020B0604020202020204" pitchFamily="34" charset="0"/>
              </a:defRPr>
            </a:lvl2pPr>
            <a:lvl3pPr marL="914400" indent="0" algn="l" defTabSz="914400" rtl="0" eaLnBrk="1" latinLnBrk="0" hangingPunct="1">
              <a:lnSpc>
                <a:spcPct val="100000"/>
              </a:lnSpc>
              <a:spcBef>
                <a:spcPts val="500"/>
              </a:spcBef>
              <a:buClr>
                <a:schemeClr val="tx2"/>
              </a:buClr>
              <a:buSzPct val="100000"/>
              <a:buFont typeface="Arial" panose="020B0604020202020204" pitchFamily="34" charset="0"/>
              <a:buNone/>
              <a:defRPr sz="2000" kern="1200">
                <a:solidFill>
                  <a:schemeClr val="tx1"/>
                </a:solidFill>
                <a:latin typeface="Roboto" panose="02000000000000000000" pitchFamily="2" charset="0"/>
                <a:ea typeface="Roboto" panose="02000000000000000000" pitchFamily="2" charset="0"/>
                <a:cs typeface="Arial" panose="020B0604020202020204" pitchFamily="34" charset="0"/>
              </a:defRPr>
            </a:lvl3pPr>
            <a:lvl4pPr marL="1371600" indent="0" algn="l" defTabSz="914400" rtl="0" eaLnBrk="1" latinLnBrk="0" hangingPunct="1">
              <a:lnSpc>
                <a:spcPct val="100000"/>
              </a:lnSpc>
              <a:spcBef>
                <a:spcPts val="500"/>
              </a:spcBef>
              <a:buClr>
                <a:schemeClr val="tx2"/>
              </a:buClr>
              <a:buSzPct val="100000"/>
              <a:buFont typeface="Arial" panose="020B0604020202020204" pitchFamily="34" charset="0"/>
              <a:buNone/>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4pPr>
            <a:lvl5pPr marL="1828800" indent="0" algn="l" defTabSz="914400" rtl="0" eaLnBrk="1" latinLnBrk="0" hangingPunct="1">
              <a:lnSpc>
                <a:spcPct val="100000"/>
              </a:lnSpc>
              <a:spcBef>
                <a:spcPts val="500"/>
              </a:spcBef>
              <a:buClr>
                <a:schemeClr val="tx2"/>
              </a:buClr>
              <a:buSzPct val="100000"/>
              <a:buFont typeface="Arial" panose="020B0604020202020204" pitchFamily="34" charset="0"/>
              <a:buNone/>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Pct val="95000"/>
              <a:buFont typeface="Arial" panose="020B0604020202020204" pitchFamily="34" charset="0"/>
              <a:buNone/>
              <a:tabLst/>
              <a:defRPr/>
            </a:pPr>
            <a:r>
              <a:rPr kumimoji="0" lang="en-US" sz="2200" b="0"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rPr>
              <a:t>Average </a:t>
            </a:r>
            <a:br>
              <a:rPr kumimoji="0" lang="en-US" sz="2200" b="0"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rPr>
            </a:br>
            <a:r>
              <a:rPr kumimoji="0" lang="en-US" sz="2200" b="0"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rPr>
              <a:t>benefit per person</a:t>
            </a:r>
          </a:p>
        </p:txBody>
      </p:sp>
      <p:sp>
        <p:nvSpPr>
          <p:cNvPr id="11" name="Content Placeholder 62">
            <a:extLst>
              <a:ext uri="{FF2B5EF4-FFF2-40B4-BE49-F238E27FC236}">
                <a16:creationId xmlns:a16="http://schemas.microsoft.com/office/drawing/2014/main" id="{67A6E49E-A576-0D41-B2E8-B225647EAC74}"/>
              </a:ext>
            </a:extLst>
          </p:cNvPr>
          <p:cNvSpPr>
            <a:spLocks noGrp="1"/>
          </p:cNvSpPr>
          <p:nvPr/>
        </p:nvSpPr>
        <p:spPr>
          <a:xfrm>
            <a:off x="6244441" y="1836170"/>
            <a:ext cx="2244235" cy="787298"/>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SzPct val="95000"/>
              <a:buFont typeface="Arial" panose="020B0604020202020204" pitchFamily="34" charset="0"/>
              <a:buNone/>
              <a:defRPr sz="5500" b="1" kern="1200">
                <a:solidFill>
                  <a:schemeClr val="tx1"/>
                </a:solidFill>
                <a:latin typeface="Roboto" panose="02000000000000000000" pitchFamily="2" charset="0"/>
                <a:ea typeface="Roboto" panose="02000000000000000000" pitchFamily="2" charset="0"/>
                <a:cs typeface="Arial" panose="020B0604020202020204" pitchFamily="34" charset="0"/>
              </a:defRPr>
            </a:lvl1pPr>
            <a:lvl2pPr marL="457200" indent="0" algn="l" defTabSz="914400" rtl="0" eaLnBrk="1" latinLnBrk="0" hangingPunct="1">
              <a:lnSpc>
                <a:spcPct val="100000"/>
              </a:lnSpc>
              <a:spcBef>
                <a:spcPts val="500"/>
              </a:spcBef>
              <a:buClr>
                <a:schemeClr val="tx2"/>
              </a:buClr>
              <a:buSzPct val="100000"/>
              <a:buFont typeface="Arial" panose="020B0604020202020204" pitchFamily="34" charset="0"/>
              <a:buNone/>
              <a:defRPr sz="2400" kern="1200">
                <a:solidFill>
                  <a:schemeClr val="tx1"/>
                </a:solidFill>
                <a:latin typeface="Roboto" panose="02000000000000000000" pitchFamily="2" charset="0"/>
                <a:ea typeface="Roboto" panose="02000000000000000000" pitchFamily="2" charset="0"/>
                <a:cs typeface="Arial" panose="020B0604020202020204" pitchFamily="34" charset="0"/>
              </a:defRPr>
            </a:lvl2pPr>
            <a:lvl3pPr marL="914400" indent="0" algn="l" defTabSz="914400" rtl="0" eaLnBrk="1" latinLnBrk="0" hangingPunct="1">
              <a:lnSpc>
                <a:spcPct val="100000"/>
              </a:lnSpc>
              <a:spcBef>
                <a:spcPts val="500"/>
              </a:spcBef>
              <a:buClr>
                <a:schemeClr val="tx2"/>
              </a:buClr>
              <a:buSzPct val="100000"/>
              <a:buFont typeface="Arial" panose="020B0604020202020204" pitchFamily="34" charset="0"/>
              <a:buNone/>
              <a:defRPr sz="2000" kern="1200">
                <a:solidFill>
                  <a:schemeClr val="tx1"/>
                </a:solidFill>
                <a:latin typeface="Roboto" panose="02000000000000000000" pitchFamily="2" charset="0"/>
                <a:ea typeface="Roboto" panose="02000000000000000000" pitchFamily="2" charset="0"/>
                <a:cs typeface="Arial" panose="020B0604020202020204" pitchFamily="34" charset="0"/>
              </a:defRPr>
            </a:lvl3pPr>
            <a:lvl4pPr marL="1371600" indent="0" algn="l" defTabSz="914400" rtl="0" eaLnBrk="1" latinLnBrk="0" hangingPunct="1">
              <a:lnSpc>
                <a:spcPct val="100000"/>
              </a:lnSpc>
              <a:spcBef>
                <a:spcPts val="500"/>
              </a:spcBef>
              <a:buClr>
                <a:schemeClr val="tx2"/>
              </a:buClr>
              <a:buSzPct val="100000"/>
              <a:buFont typeface="Arial" panose="020B0604020202020204" pitchFamily="34" charset="0"/>
              <a:buNone/>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4pPr>
            <a:lvl5pPr marL="1828800" indent="0" algn="l" defTabSz="914400" rtl="0" eaLnBrk="1" latinLnBrk="0" hangingPunct="1">
              <a:lnSpc>
                <a:spcPct val="100000"/>
              </a:lnSpc>
              <a:spcBef>
                <a:spcPts val="500"/>
              </a:spcBef>
              <a:buClr>
                <a:schemeClr val="tx2"/>
              </a:buClr>
              <a:buSzPct val="100000"/>
              <a:buFont typeface="Arial" panose="020B0604020202020204" pitchFamily="34" charset="0"/>
              <a:buNone/>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Pct val="95000"/>
              <a:buFont typeface="Arial" panose="020B0604020202020204" pitchFamily="34" charset="0"/>
              <a:buNone/>
              <a:tabLst/>
              <a:defRPr/>
            </a:pPr>
            <a:r>
              <a:rPr kumimoji="0" lang="en-US" sz="4500" b="1" i="0" u="none" strike="noStrike" kern="1200" cap="none" spc="0" normalizeH="0" baseline="0" noProof="0">
                <a:ln>
                  <a:noFill/>
                </a:ln>
                <a:solidFill>
                  <a:srgbClr val="184E49"/>
                </a:solidFill>
                <a:effectLst/>
                <a:uLnTx/>
                <a:uFillTx/>
                <a:latin typeface="Noto Sans Bold" panose="020B0502040504020204" pitchFamily="34" charset="0"/>
                <a:ea typeface="Noto Sans Bold" panose="020B0502040504020204" pitchFamily="34" charset="0"/>
                <a:cs typeface="Noto Sans Bold" panose="020B0502040504020204" pitchFamily="34" charset="0"/>
              </a:rPr>
              <a:t>210k+</a:t>
            </a:r>
          </a:p>
        </p:txBody>
      </p:sp>
      <p:sp>
        <p:nvSpPr>
          <p:cNvPr id="13" name="Content Placeholder 63">
            <a:extLst>
              <a:ext uri="{FF2B5EF4-FFF2-40B4-BE49-F238E27FC236}">
                <a16:creationId xmlns:a16="http://schemas.microsoft.com/office/drawing/2014/main" id="{B2390A10-F11F-9145-ADC5-D64A48479526}"/>
              </a:ext>
            </a:extLst>
          </p:cNvPr>
          <p:cNvSpPr>
            <a:spLocks noGrp="1"/>
          </p:cNvSpPr>
          <p:nvPr/>
        </p:nvSpPr>
        <p:spPr>
          <a:xfrm>
            <a:off x="6289900" y="2657531"/>
            <a:ext cx="2145458" cy="1643997"/>
          </a:xfrm>
          <a:prstGeom prst="rect">
            <a:avLst/>
          </a:prstGeom>
        </p:spPr>
        <p:txBody>
          <a:bodyPr vert="horz" lIns="0" tIns="0" rIns="0" bIns="0" rtlCol="0">
            <a:normAutofit/>
          </a:bodyPr>
          <a:lstStyle>
            <a:lvl1pPr marL="0" indent="0" algn="l" defTabSz="914400" rtl="0" eaLnBrk="1" latinLnBrk="0" hangingPunct="1">
              <a:lnSpc>
                <a:spcPct val="100000"/>
              </a:lnSpc>
              <a:spcBef>
                <a:spcPts val="1000"/>
              </a:spcBef>
              <a:buSzPct val="95000"/>
              <a:buFont typeface="Arial" panose="020B0604020202020204" pitchFamily="34" charset="0"/>
              <a:buNone/>
              <a:defRPr sz="2400" b="1" kern="1200">
                <a:solidFill>
                  <a:schemeClr val="tx1"/>
                </a:solidFill>
                <a:latin typeface="Roboto" panose="02000000000000000000" pitchFamily="2" charset="0"/>
                <a:ea typeface="Roboto" panose="02000000000000000000" pitchFamily="2" charset="0"/>
                <a:cs typeface="Arial" panose="020B0604020202020204" pitchFamily="34" charset="0"/>
              </a:defRPr>
            </a:lvl1pPr>
            <a:lvl2pPr marL="457200" indent="0" algn="l" defTabSz="914400" rtl="0" eaLnBrk="1" latinLnBrk="0" hangingPunct="1">
              <a:lnSpc>
                <a:spcPct val="100000"/>
              </a:lnSpc>
              <a:spcBef>
                <a:spcPts val="500"/>
              </a:spcBef>
              <a:buClr>
                <a:schemeClr val="tx2"/>
              </a:buClr>
              <a:buSzPct val="100000"/>
              <a:buFont typeface="Arial" panose="020B0604020202020204" pitchFamily="34" charset="0"/>
              <a:buNone/>
              <a:defRPr sz="2400" kern="1200">
                <a:solidFill>
                  <a:schemeClr val="tx1"/>
                </a:solidFill>
                <a:latin typeface="Roboto" panose="02000000000000000000" pitchFamily="2" charset="0"/>
                <a:ea typeface="Roboto" panose="02000000000000000000" pitchFamily="2" charset="0"/>
                <a:cs typeface="Arial" panose="020B0604020202020204" pitchFamily="34" charset="0"/>
              </a:defRPr>
            </a:lvl2pPr>
            <a:lvl3pPr marL="914400" indent="0" algn="l" defTabSz="914400" rtl="0" eaLnBrk="1" latinLnBrk="0" hangingPunct="1">
              <a:lnSpc>
                <a:spcPct val="100000"/>
              </a:lnSpc>
              <a:spcBef>
                <a:spcPts val="500"/>
              </a:spcBef>
              <a:buClr>
                <a:schemeClr val="tx2"/>
              </a:buClr>
              <a:buSzPct val="100000"/>
              <a:buFont typeface="Arial" panose="020B0604020202020204" pitchFamily="34" charset="0"/>
              <a:buNone/>
              <a:defRPr sz="2000" kern="1200">
                <a:solidFill>
                  <a:schemeClr val="tx1"/>
                </a:solidFill>
                <a:latin typeface="Roboto" panose="02000000000000000000" pitchFamily="2" charset="0"/>
                <a:ea typeface="Roboto" panose="02000000000000000000" pitchFamily="2" charset="0"/>
                <a:cs typeface="Arial" panose="020B0604020202020204" pitchFamily="34" charset="0"/>
              </a:defRPr>
            </a:lvl3pPr>
            <a:lvl4pPr marL="1371600" indent="0" algn="l" defTabSz="914400" rtl="0" eaLnBrk="1" latinLnBrk="0" hangingPunct="1">
              <a:lnSpc>
                <a:spcPct val="100000"/>
              </a:lnSpc>
              <a:spcBef>
                <a:spcPts val="500"/>
              </a:spcBef>
              <a:buClr>
                <a:schemeClr val="tx2"/>
              </a:buClr>
              <a:buSzPct val="100000"/>
              <a:buFont typeface="Arial" panose="020B0604020202020204" pitchFamily="34" charset="0"/>
              <a:buNone/>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4pPr>
            <a:lvl5pPr marL="1828800" indent="0" algn="l" defTabSz="914400" rtl="0" eaLnBrk="1" latinLnBrk="0" hangingPunct="1">
              <a:lnSpc>
                <a:spcPct val="100000"/>
              </a:lnSpc>
              <a:spcBef>
                <a:spcPts val="500"/>
              </a:spcBef>
              <a:buClr>
                <a:schemeClr val="tx2"/>
              </a:buClr>
              <a:buSzPct val="100000"/>
              <a:buFont typeface="Arial" panose="020B0604020202020204" pitchFamily="34" charset="0"/>
              <a:buNone/>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Pct val="95000"/>
              <a:buFont typeface="Arial" panose="020B0604020202020204" pitchFamily="34" charset="0"/>
              <a:buNone/>
              <a:tabLst/>
              <a:defRPr/>
            </a:pPr>
            <a:r>
              <a:rPr kumimoji="0" lang="en-US" sz="2200" b="0"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rPr>
              <a:t>Participating children</a:t>
            </a:r>
          </a:p>
        </p:txBody>
      </p:sp>
      <p:sp>
        <p:nvSpPr>
          <p:cNvPr id="28" name="Content Placeholder 62">
            <a:extLst>
              <a:ext uri="{FF2B5EF4-FFF2-40B4-BE49-F238E27FC236}">
                <a16:creationId xmlns:a16="http://schemas.microsoft.com/office/drawing/2014/main" id="{941BB801-A7ED-B1BE-FBE2-261E7115C37E}"/>
              </a:ext>
            </a:extLst>
          </p:cNvPr>
          <p:cNvSpPr>
            <a:spLocks noGrp="1"/>
          </p:cNvSpPr>
          <p:nvPr/>
        </p:nvSpPr>
        <p:spPr>
          <a:xfrm>
            <a:off x="8795821" y="1836170"/>
            <a:ext cx="2215026" cy="787298"/>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SzPct val="95000"/>
              <a:buFont typeface="Arial" panose="020B0604020202020204" pitchFamily="34" charset="0"/>
              <a:buNone/>
              <a:defRPr sz="5500" b="1" kern="1200">
                <a:solidFill>
                  <a:schemeClr val="tx1"/>
                </a:solidFill>
                <a:latin typeface="Roboto" panose="02000000000000000000" pitchFamily="2" charset="0"/>
                <a:ea typeface="Roboto" panose="02000000000000000000" pitchFamily="2" charset="0"/>
                <a:cs typeface="Arial" panose="020B0604020202020204" pitchFamily="34" charset="0"/>
              </a:defRPr>
            </a:lvl1pPr>
            <a:lvl2pPr marL="457200" indent="0" algn="l" defTabSz="914400" rtl="0" eaLnBrk="1" latinLnBrk="0" hangingPunct="1">
              <a:lnSpc>
                <a:spcPct val="100000"/>
              </a:lnSpc>
              <a:spcBef>
                <a:spcPts val="500"/>
              </a:spcBef>
              <a:buClr>
                <a:schemeClr val="tx2"/>
              </a:buClr>
              <a:buSzPct val="100000"/>
              <a:buFont typeface="Arial" panose="020B0604020202020204" pitchFamily="34" charset="0"/>
              <a:buNone/>
              <a:defRPr sz="2400" kern="1200">
                <a:solidFill>
                  <a:schemeClr val="tx1"/>
                </a:solidFill>
                <a:latin typeface="Roboto" panose="02000000000000000000" pitchFamily="2" charset="0"/>
                <a:ea typeface="Roboto" panose="02000000000000000000" pitchFamily="2" charset="0"/>
                <a:cs typeface="Arial" panose="020B0604020202020204" pitchFamily="34" charset="0"/>
              </a:defRPr>
            </a:lvl2pPr>
            <a:lvl3pPr marL="914400" indent="0" algn="l" defTabSz="914400" rtl="0" eaLnBrk="1" latinLnBrk="0" hangingPunct="1">
              <a:lnSpc>
                <a:spcPct val="100000"/>
              </a:lnSpc>
              <a:spcBef>
                <a:spcPts val="500"/>
              </a:spcBef>
              <a:buClr>
                <a:schemeClr val="tx2"/>
              </a:buClr>
              <a:buSzPct val="100000"/>
              <a:buFont typeface="Arial" panose="020B0604020202020204" pitchFamily="34" charset="0"/>
              <a:buNone/>
              <a:defRPr sz="2000" kern="1200">
                <a:solidFill>
                  <a:schemeClr val="tx1"/>
                </a:solidFill>
                <a:latin typeface="Roboto" panose="02000000000000000000" pitchFamily="2" charset="0"/>
                <a:ea typeface="Roboto" panose="02000000000000000000" pitchFamily="2" charset="0"/>
                <a:cs typeface="Arial" panose="020B0604020202020204" pitchFamily="34" charset="0"/>
              </a:defRPr>
            </a:lvl3pPr>
            <a:lvl4pPr marL="1371600" indent="0" algn="l" defTabSz="914400" rtl="0" eaLnBrk="1" latinLnBrk="0" hangingPunct="1">
              <a:lnSpc>
                <a:spcPct val="100000"/>
              </a:lnSpc>
              <a:spcBef>
                <a:spcPts val="500"/>
              </a:spcBef>
              <a:buClr>
                <a:schemeClr val="tx2"/>
              </a:buClr>
              <a:buSzPct val="100000"/>
              <a:buFont typeface="Arial" panose="020B0604020202020204" pitchFamily="34" charset="0"/>
              <a:buNone/>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4pPr>
            <a:lvl5pPr marL="1828800" indent="0" algn="l" defTabSz="914400" rtl="0" eaLnBrk="1" latinLnBrk="0" hangingPunct="1">
              <a:lnSpc>
                <a:spcPct val="100000"/>
              </a:lnSpc>
              <a:spcBef>
                <a:spcPts val="500"/>
              </a:spcBef>
              <a:buClr>
                <a:schemeClr val="tx2"/>
              </a:buClr>
              <a:buSzPct val="100000"/>
              <a:buFont typeface="Arial" panose="020B0604020202020204" pitchFamily="34" charset="0"/>
              <a:buNone/>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Pct val="95000"/>
              <a:buFont typeface="Arial" panose="020B0604020202020204" pitchFamily="34" charset="0"/>
              <a:buNone/>
              <a:tabLst/>
              <a:defRPr/>
            </a:pPr>
            <a:r>
              <a:rPr kumimoji="0" lang="en-US" sz="4500" b="1" i="0" u="none" strike="noStrike" kern="1200" cap="none" spc="0" normalizeH="0" baseline="0" noProof="0">
                <a:ln>
                  <a:noFill/>
                </a:ln>
                <a:solidFill>
                  <a:srgbClr val="184E49"/>
                </a:solidFill>
                <a:effectLst/>
                <a:uLnTx/>
                <a:uFillTx/>
                <a:latin typeface="Noto Sans Bold" panose="020B0502040504020204" pitchFamily="34" charset="0"/>
                <a:ea typeface="Noto Sans Bold" panose="020B0502040504020204" pitchFamily="34" charset="0"/>
                <a:cs typeface="Noto Sans Bold" panose="020B0502040504020204" pitchFamily="34" charset="0"/>
              </a:rPr>
              <a:t>130k+</a:t>
            </a:r>
          </a:p>
        </p:txBody>
      </p:sp>
      <p:sp>
        <p:nvSpPr>
          <p:cNvPr id="29" name="Content Placeholder 63">
            <a:extLst>
              <a:ext uri="{FF2B5EF4-FFF2-40B4-BE49-F238E27FC236}">
                <a16:creationId xmlns:a16="http://schemas.microsoft.com/office/drawing/2014/main" id="{06A08244-5E63-F14C-CDB7-285B9C5FF616}"/>
              </a:ext>
            </a:extLst>
          </p:cNvPr>
          <p:cNvSpPr>
            <a:spLocks noGrp="1"/>
          </p:cNvSpPr>
          <p:nvPr/>
        </p:nvSpPr>
        <p:spPr>
          <a:xfrm>
            <a:off x="8833130" y="2650696"/>
            <a:ext cx="2151109" cy="1643997"/>
          </a:xfrm>
          <a:prstGeom prst="rect">
            <a:avLst/>
          </a:prstGeom>
        </p:spPr>
        <p:txBody>
          <a:bodyPr vert="horz" lIns="0" tIns="0" rIns="0" bIns="0" rtlCol="0">
            <a:normAutofit/>
          </a:bodyPr>
          <a:lstStyle>
            <a:lvl1pPr marL="0" indent="0" algn="l" defTabSz="914400" rtl="0" eaLnBrk="1" latinLnBrk="0" hangingPunct="1">
              <a:lnSpc>
                <a:spcPct val="100000"/>
              </a:lnSpc>
              <a:spcBef>
                <a:spcPts val="1000"/>
              </a:spcBef>
              <a:buSzPct val="95000"/>
              <a:buFont typeface="Arial" panose="020B0604020202020204" pitchFamily="34" charset="0"/>
              <a:buNone/>
              <a:defRPr sz="2400" b="1" kern="1200">
                <a:solidFill>
                  <a:schemeClr val="tx1"/>
                </a:solidFill>
                <a:latin typeface="Roboto" panose="02000000000000000000" pitchFamily="2" charset="0"/>
                <a:ea typeface="Roboto" panose="02000000000000000000" pitchFamily="2" charset="0"/>
                <a:cs typeface="Arial" panose="020B0604020202020204" pitchFamily="34" charset="0"/>
              </a:defRPr>
            </a:lvl1pPr>
            <a:lvl2pPr marL="457200" indent="0" algn="l" defTabSz="914400" rtl="0" eaLnBrk="1" latinLnBrk="0" hangingPunct="1">
              <a:lnSpc>
                <a:spcPct val="100000"/>
              </a:lnSpc>
              <a:spcBef>
                <a:spcPts val="500"/>
              </a:spcBef>
              <a:buClr>
                <a:schemeClr val="tx2"/>
              </a:buClr>
              <a:buSzPct val="100000"/>
              <a:buFont typeface="Arial" panose="020B0604020202020204" pitchFamily="34" charset="0"/>
              <a:buNone/>
              <a:defRPr sz="2400" kern="1200">
                <a:solidFill>
                  <a:schemeClr val="tx1"/>
                </a:solidFill>
                <a:latin typeface="Roboto" panose="02000000000000000000" pitchFamily="2" charset="0"/>
                <a:ea typeface="Roboto" panose="02000000000000000000" pitchFamily="2" charset="0"/>
                <a:cs typeface="Arial" panose="020B0604020202020204" pitchFamily="34" charset="0"/>
              </a:defRPr>
            </a:lvl2pPr>
            <a:lvl3pPr marL="914400" indent="0" algn="l" defTabSz="914400" rtl="0" eaLnBrk="1" latinLnBrk="0" hangingPunct="1">
              <a:lnSpc>
                <a:spcPct val="100000"/>
              </a:lnSpc>
              <a:spcBef>
                <a:spcPts val="500"/>
              </a:spcBef>
              <a:buClr>
                <a:schemeClr val="tx2"/>
              </a:buClr>
              <a:buSzPct val="100000"/>
              <a:buFont typeface="Arial" panose="020B0604020202020204" pitchFamily="34" charset="0"/>
              <a:buNone/>
              <a:defRPr sz="2000" kern="1200">
                <a:solidFill>
                  <a:schemeClr val="tx1"/>
                </a:solidFill>
                <a:latin typeface="Roboto" panose="02000000000000000000" pitchFamily="2" charset="0"/>
                <a:ea typeface="Roboto" panose="02000000000000000000" pitchFamily="2" charset="0"/>
                <a:cs typeface="Arial" panose="020B0604020202020204" pitchFamily="34" charset="0"/>
              </a:defRPr>
            </a:lvl3pPr>
            <a:lvl4pPr marL="1371600" indent="0" algn="l" defTabSz="914400" rtl="0" eaLnBrk="1" latinLnBrk="0" hangingPunct="1">
              <a:lnSpc>
                <a:spcPct val="100000"/>
              </a:lnSpc>
              <a:spcBef>
                <a:spcPts val="500"/>
              </a:spcBef>
              <a:buClr>
                <a:schemeClr val="tx2"/>
              </a:buClr>
              <a:buSzPct val="100000"/>
              <a:buFont typeface="Arial" panose="020B0604020202020204" pitchFamily="34" charset="0"/>
              <a:buNone/>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4pPr>
            <a:lvl5pPr marL="1828800" indent="0" algn="l" defTabSz="914400" rtl="0" eaLnBrk="1" latinLnBrk="0" hangingPunct="1">
              <a:lnSpc>
                <a:spcPct val="100000"/>
              </a:lnSpc>
              <a:spcBef>
                <a:spcPts val="500"/>
              </a:spcBef>
              <a:buClr>
                <a:schemeClr val="tx2"/>
              </a:buClr>
              <a:buSzPct val="100000"/>
              <a:buFont typeface="Arial" panose="020B0604020202020204" pitchFamily="34" charset="0"/>
              <a:buNone/>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Pct val="95000"/>
              <a:buFont typeface="Arial" panose="020B0604020202020204" pitchFamily="34" charset="0"/>
              <a:buNone/>
              <a:tabLst/>
              <a:defRPr/>
            </a:pPr>
            <a:r>
              <a:rPr kumimoji="0" lang="en-US" sz="2200" b="0"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rPr>
              <a:t>Participating adults 65+</a:t>
            </a:r>
          </a:p>
        </p:txBody>
      </p:sp>
      <p:grpSp>
        <p:nvGrpSpPr>
          <p:cNvPr id="33" name="Group 32">
            <a:extLst>
              <a:ext uri="{FF2B5EF4-FFF2-40B4-BE49-F238E27FC236}">
                <a16:creationId xmlns:a16="http://schemas.microsoft.com/office/drawing/2014/main" id="{2E2EA018-DB0F-8E1D-9569-5F12A7C658E4}"/>
              </a:ext>
              <a:ext uri="{C183D7F6-B498-43B3-948B-1728B52AA6E4}">
                <adec:decorative xmlns:adec="http://schemas.microsoft.com/office/drawing/2017/decorative" val="1"/>
              </a:ext>
            </a:extLst>
          </p:cNvPr>
          <p:cNvGrpSpPr/>
          <p:nvPr/>
        </p:nvGrpSpPr>
        <p:grpSpPr>
          <a:xfrm flipH="1">
            <a:off x="1411311" y="4416578"/>
            <a:ext cx="9303566" cy="2453297"/>
            <a:chOff x="1540549" y="2722715"/>
            <a:chExt cx="8121918" cy="2164923"/>
          </a:xfrm>
        </p:grpSpPr>
        <p:pic>
          <p:nvPicPr>
            <p:cNvPr id="34" name="Picture 33" descr="A picture containing text&#10;&#10;Description automatically generated">
              <a:extLst>
                <a:ext uri="{FF2B5EF4-FFF2-40B4-BE49-F238E27FC236}">
                  <a16:creationId xmlns:a16="http://schemas.microsoft.com/office/drawing/2014/main" id="{73446DFD-ABA1-80D6-BFC8-246C1E83AA9D}"/>
                </a:ext>
              </a:extLst>
            </p:cNvPr>
            <p:cNvPicPr>
              <a:picLocks noChangeAspect="1"/>
            </p:cNvPicPr>
            <p:nvPr/>
          </p:nvPicPr>
          <p:blipFill rotWithShape="1">
            <a:blip r:embed="rId3">
              <a:extLst>
                <a:ext uri="{28A0092B-C50C-407E-A947-70E740481C1C}">
                  <a14:useLocalDpi xmlns:a14="http://schemas.microsoft.com/office/drawing/2010/main" val="0"/>
                </a:ext>
              </a:extLst>
            </a:blip>
            <a:srcRect l="13808" t="1886" r="37954" b="67604"/>
            <a:stretch/>
          </p:blipFill>
          <p:spPr>
            <a:xfrm>
              <a:off x="3672532" y="2722715"/>
              <a:ext cx="5989935" cy="2164922"/>
            </a:xfrm>
            <a:prstGeom prst="rect">
              <a:avLst/>
            </a:prstGeom>
          </p:spPr>
        </p:pic>
        <p:pic>
          <p:nvPicPr>
            <p:cNvPr id="35" name="Picture 34" descr="Text&#10;&#10;Description automatically generated">
              <a:extLst>
                <a:ext uri="{FF2B5EF4-FFF2-40B4-BE49-F238E27FC236}">
                  <a16:creationId xmlns:a16="http://schemas.microsoft.com/office/drawing/2014/main" id="{DFDAB054-3F33-1804-EB28-5FC6E732E1C5}"/>
                </a:ext>
              </a:extLst>
            </p:cNvPr>
            <p:cNvPicPr>
              <a:picLocks noChangeAspect="1"/>
            </p:cNvPicPr>
            <p:nvPr/>
          </p:nvPicPr>
          <p:blipFill rotWithShape="1">
            <a:blip r:embed="rId4">
              <a:extLst>
                <a:ext uri="{28A0092B-C50C-407E-A947-70E740481C1C}">
                  <a14:useLocalDpi xmlns:a14="http://schemas.microsoft.com/office/drawing/2010/main" val="0"/>
                </a:ext>
              </a:extLst>
            </a:blip>
            <a:srcRect l="67781" t="40253" r="16130" b="18286"/>
            <a:stretch/>
          </p:blipFill>
          <p:spPr>
            <a:xfrm>
              <a:off x="2747177" y="2994380"/>
              <a:ext cx="1306072" cy="1893258"/>
            </a:xfrm>
            <a:prstGeom prst="rect">
              <a:avLst/>
            </a:prstGeom>
          </p:spPr>
        </p:pic>
        <p:pic>
          <p:nvPicPr>
            <p:cNvPr id="36" name="Picture 35">
              <a:extLst>
                <a:ext uri="{FF2B5EF4-FFF2-40B4-BE49-F238E27FC236}">
                  <a16:creationId xmlns:a16="http://schemas.microsoft.com/office/drawing/2014/main" id="{1E1B7DA3-3BBC-CA12-57DF-6C6DA978AE03}"/>
                </a:ext>
              </a:extLst>
            </p:cNvPr>
            <p:cNvPicPr>
              <a:picLocks noChangeAspect="1"/>
            </p:cNvPicPr>
            <p:nvPr/>
          </p:nvPicPr>
          <p:blipFill rotWithShape="1">
            <a:blip r:embed="rId4">
              <a:extLst>
                <a:ext uri="{28A0092B-C50C-407E-A947-70E740481C1C}">
                  <a14:useLocalDpi xmlns:a14="http://schemas.microsoft.com/office/drawing/2010/main" val="0"/>
                </a:ext>
              </a:extLst>
            </a:blip>
            <a:srcRect l="41795" t="39701" r="41933" b="18093"/>
            <a:stretch/>
          </p:blipFill>
          <p:spPr>
            <a:xfrm flipH="1">
              <a:off x="1540549" y="2753966"/>
              <a:ext cx="1462514" cy="2133671"/>
            </a:xfrm>
            <a:prstGeom prst="rect">
              <a:avLst/>
            </a:prstGeom>
          </p:spPr>
        </p:pic>
      </p:grpSp>
      <p:sp>
        <p:nvSpPr>
          <p:cNvPr id="7" name="Slide Number Placeholder 6">
            <a:extLst>
              <a:ext uri="{FF2B5EF4-FFF2-40B4-BE49-F238E27FC236}">
                <a16:creationId xmlns:a16="http://schemas.microsoft.com/office/drawing/2014/main" id="{738E8AA5-1F2A-B834-46F2-A8A5F0E8CB5C}"/>
              </a:ext>
            </a:extLst>
          </p:cNvPr>
          <p:cNvSpPr>
            <a:spLocks noGrp="1"/>
          </p:cNvSpPr>
          <p:nvPr>
            <p:ph type="sldNum" sz="quarter" idx="10"/>
          </p:nvPr>
        </p:nvSpPr>
        <p:spPr>
          <a:xfrm>
            <a:off x="9783477" y="6554615"/>
            <a:ext cx="2272706" cy="18425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339581-759F-43B7-B47D-47F906F0E294}" type="slidenum">
              <a:rPr kumimoji="0" lang="en-US" sz="1400" b="0" i="0" u="none" strike="noStrike" kern="1200" cap="none" spc="0" normalizeH="0" baseline="0" noProof="0" smtClean="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400" b="0"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sp>
        <p:nvSpPr>
          <p:cNvPr id="9" name="TextBox 8">
            <a:extLst>
              <a:ext uri="{FF2B5EF4-FFF2-40B4-BE49-F238E27FC236}">
                <a16:creationId xmlns:a16="http://schemas.microsoft.com/office/drawing/2014/main" id="{CBDAEBDC-B30A-3DA7-5232-C49134B130DA}"/>
              </a:ext>
            </a:extLst>
          </p:cNvPr>
          <p:cNvSpPr txBox="1"/>
          <p:nvPr/>
        </p:nvSpPr>
        <p:spPr>
          <a:xfrm>
            <a:off x="11028350" y="5643226"/>
            <a:ext cx="1029547"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rPr>
              <a:t>Source: Oregon Department of Human Services caseload data, March 2025.  </a:t>
            </a:r>
          </a:p>
        </p:txBody>
      </p:sp>
    </p:spTree>
    <p:extLst>
      <p:ext uri="{BB962C8B-B14F-4D97-AF65-F5344CB8AC3E}">
        <p14:creationId xmlns:p14="http://schemas.microsoft.com/office/powerpoint/2010/main" val="30452831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19025-F06E-95CF-0E1A-E0E95754E4CF}"/>
              </a:ext>
            </a:extLst>
          </p:cNvPr>
          <p:cNvSpPr>
            <a:spLocks noGrp="1"/>
          </p:cNvSpPr>
          <p:nvPr>
            <p:ph type="title"/>
          </p:nvPr>
        </p:nvSpPr>
        <p:spPr/>
        <p:txBody>
          <a:bodyPr/>
          <a:lstStyle/>
          <a:p>
            <a:r>
              <a:rPr lang="en-US">
                <a:latin typeface="Noto Sans ExtraBold"/>
              </a:rPr>
              <a:t>Resources for finding food </a:t>
            </a:r>
            <a:endParaRPr lang="en-US"/>
          </a:p>
        </p:txBody>
      </p:sp>
      <p:sp>
        <p:nvSpPr>
          <p:cNvPr id="5" name="Slide Number Placeholder 4">
            <a:extLst>
              <a:ext uri="{FF2B5EF4-FFF2-40B4-BE49-F238E27FC236}">
                <a16:creationId xmlns:a16="http://schemas.microsoft.com/office/drawing/2014/main" id="{6AFCF0AB-CA87-24D9-2656-FA16CC5FE37A}"/>
              </a:ext>
            </a:extLst>
          </p:cNvPr>
          <p:cNvSpPr>
            <a:spLocks noGrp="1"/>
          </p:cNvSpPr>
          <p:nvPr>
            <p:ph type="sldNum" sz="quarter" idx="10"/>
          </p:nvPr>
        </p:nvSpPr>
        <p:spPr/>
        <p:txBody>
          <a:bodyPr/>
          <a:lstStyle/>
          <a:p>
            <a:fld id="{58339581-759F-43B7-B47D-47F906F0E294}" type="slidenum">
              <a:rPr lang="en-US" smtClean="0"/>
              <a:pPr/>
              <a:t>30</a:t>
            </a:fld>
            <a:endParaRPr lang="en-US"/>
          </a:p>
        </p:txBody>
      </p:sp>
      <p:sp>
        <p:nvSpPr>
          <p:cNvPr id="9" name="TextBox 8">
            <a:extLst>
              <a:ext uri="{FF2B5EF4-FFF2-40B4-BE49-F238E27FC236}">
                <a16:creationId xmlns:a16="http://schemas.microsoft.com/office/drawing/2014/main" id="{90B9CE39-7771-78ED-1AE4-B951E9393060}"/>
              </a:ext>
            </a:extLst>
          </p:cNvPr>
          <p:cNvSpPr txBox="1"/>
          <p:nvPr/>
        </p:nvSpPr>
        <p:spPr>
          <a:xfrm>
            <a:off x="635001" y="1841500"/>
            <a:ext cx="5828429" cy="3749681"/>
          </a:xfrm>
          <a:prstGeom prst="rect">
            <a:avLst/>
          </a:prstGeom>
          <a:noFill/>
        </p:spPr>
        <p:txBody>
          <a:bodyPr wrap="square">
            <a:spAutoFit/>
          </a:bodyPr>
          <a:lstStyle/>
          <a:p>
            <a:pPr marL="342900" indent="-342900">
              <a:lnSpc>
                <a:spcPct val="125000"/>
              </a:lnSpc>
              <a:spcBef>
                <a:spcPts val="600"/>
              </a:spcBef>
              <a:spcAft>
                <a:spcPts val="1800"/>
              </a:spcAft>
              <a:buFont typeface="Symbol" panose="05050102010706020507" pitchFamily="18" charset="2"/>
              <a:buChar char=""/>
            </a:pPr>
            <a:r>
              <a:rPr lang="en-US">
                <a:solidFill>
                  <a:schemeClr val="tx2"/>
                </a:solidFill>
                <a:latin typeface="Noto Sans" panose="020B0502040504020204" pitchFamily="34" charset="0"/>
                <a:ea typeface="Noto Sans" panose="020B0502040504020204" pitchFamily="34" charset="0"/>
                <a:cs typeface="Noto Sans" panose="020B0502040504020204" pitchFamily="34" charset="0"/>
              </a:rPr>
              <a:t>Visit ODHS’ </a:t>
            </a:r>
            <a:r>
              <a:rPr lang="en-US">
                <a:solidFill>
                  <a:srgbClr val="0070C0"/>
                </a:solidFill>
                <a:latin typeface="Noto Sans" panose="020B0502040504020204" pitchFamily="34" charset="0"/>
                <a:ea typeface="Noto Sans" panose="020B0502040504020204" pitchFamily="34" charset="0"/>
                <a:cs typeface="Noto Sans" panose="020B0502040504020204" pitchFamily="34" charset="0"/>
                <a:hlinkClick r:id="rId3">
                  <a:extLst>
                    <a:ext uri="{A12FA001-AC4F-418D-AE19-62706E023703}">
                      <ahyp:hlinkClr xmlns:ahyp="http://schemas.microsoft.com/office/drawing/2018/hyperlinkcolor" val="tx"/>
                    </a:ext>
                  </a:extLst>
                </a:hlinkClick>
              </a:rPr>
              <a:t>free food events</a:t>
            </a:r>
            <a:r>
              <a:rPr lang="en-US">
                <a:solidFill>
                  <a:srgbClr val="0070C0"/>
                </a:solidFill>
                <a:latin typeface="Noto Sans" panose="020B0502040504020204" pitchFamily="34" charset="0"/>
                <a:ea typeface="Noto Sans" panose="020B0502040504020204" pitchFamily="34" charset="0"/>
                <a:cs typeface="Noto Sans" panose="020B0502040504020204" pitchFamily="34" charset="0"/>
              </a:rPr>
              <a:t> </a:t>
            </a:r>
            <a:r>
              <a:rPr lang="en-US">
                <a:solidFill>
                  <a:schemeClr val="tx2"/>
                </a:solidFill>
                <a:latin typeface="Noto Sans" panose="020B0502040504020204" pitchFamily="34" charset="0"/>
                <a:ea typeface="Noto Sans" panose="020B0502040504020204" pitchFamily="34" charset="0"/>
                <a:cs typeface="Noto Sans" panose="020B0502040504020204" pitchFamily="34" charset="0"/>
              </a:rPr>
              <a:t>listings. </a:t>
            </a:r>
          </a:p>
          <a:p>
            <a:pPr marL="342900" marR="0" lvl="0" indent="-342900">
              <a:lnSpc>
                <a:spcPct val="125000"/>
              </a:lnSpc>
              <a:spcBef>
                <a:spcPts val="600"/>
              </a:spcBef>
              <a:spcAft>
                <a:spcPts val="1800"/>
              </a:spcAft>
              <a:buFont typeface="Symbol" panose="05050102010706020507" pitchFamily="18" charset="2"/>
              <a:buChar char=""/>
            </a:pPr>
            <a:r>
              <a:rPr lang="en-US">
                <a:solidFill>
                  <a:schemeClr val="tx2"/>
                </a:solidFill>
                <a:effectLst/>
                <a:latin typeface="Noto Sans" panose="020B0502040504020204" pitchFamily="34" charset="0"/>
                <a:ea typeface="Noto Sans" panose="020B0502040504020204" pitchFamily="34" charset="0"/>
                <a:cs typeface="Noto Sans" panose="020B0502040504020204" pitchFamily="34" charset="0"/>
              </a:rPr>
              <a:t>Visit ODHS’ food resource webpage at </a:t>
            </a:r>
            <a:r>
              <a:rPr lang="en-US">
                <a:solidFill>
                  <a:srgbClr val="0070C0"/>
                </a:solidFill>
                <a:latin typeface="Noto Sans" panose="020B0502040504020204" pitchFamily="34" charset="0"/>
                <a:ea typeface="Noto Sans" panose="020B0502040504020204" pitchFamily="34" charset="0"/>
                <a:cs typeface="Noto Sans" panose="020B0502040504020204" pitchFamily="34" charset="0"/>
              </a:rPr>
              <a:t>needfood.oregon.gov</a:t>
            </a:r>
            <a:endParaRPr lang="en-US">
              <a:solidFill>
                <a:schemeClr val="tx2"/>
              </a:solidFill>
              <a:effectLst/>
              <a:latin typeface="Noto Sans" panose="020B0502040504020204" pitchFamily="34" charset="0"/>
              <a:ea typeface="Noto Sans" panose="020B0502040504020204" pitchFamily="34" charset="0"/>
              <a:cs typeface="Noto Sans" panose="020B0502040504020204" pitchFamily="34" charset="0"/>
            </a:endParaRPr>
          </a:p>
          <a:p>
            <a:pPr>
              <a:lnSpc>
                <a:spcPct val="125000"/>
              </a:lnSpc>
              <a:spcBef>
                <a:spcPts val="600"/>
              </a:spcBef>
              <a:spcAft>
                <a:spcPts val="600"/>
              </a:spcAft>
            </a:pPr>
            <a:endParaRPr lang="en-US" b="0" i="0">
              <a:solidFill>
                <a:schemeClr val="tx2"/>
              </a:solidFill>
              <a:effectLst/>
              <a:latin typeface="Noto Sans" panose="020B0502040504020204" pitchFamily="34" charset="0"/>
              <a:ea typeface="Noto Sans" panose="020B0502040504020204" pitchFamily="34" charset="0"/>
              <a:cs typeface="Noto Sans" panose="020B0502040504020204" pitchFamily="34" charset="0"/>
            </a:endParaRPr>
          </a:p>
          <a:p>
            <a:pPr marL="342900" marR="0" lvl="0" indent="-342900">
              <a:lnSpc>
                <a:spcPct val="125000"/>
              </a:lnSpc>
              <a:spcBef>
                <a:spcPts val="600"/>
              </a:spcBef>
              <a:spcAft>
                <a:spcPts val="600"/>
              </a:spcAft>
              <a:buFont typeface="Symbol" panose="05050102010706020507" pitchFamily="18" charset="2"/>
              <a:buChar char=""/>
            </a:pPr>
            <a:endParaRPr lang="en-US">
              <a:solidFill>
                <a:schemeClr val="tx2"/>
              </a:solidFill>
              <a:effectLst/>
              <a:latin typeface="Noto Sans" panose="020B0502040504020204" pitchFamily="34" charset="0"/>
              <a:ea typeface="Noto Sans" panose="020B0502040504020204" pitchFamily="34" charset="0"/>
              <a:cs typeface="Noto Sans" panose="020B0502040504020204" pitchFamily="34" charset="0"/>
            </a:endParaRPr>
          </a:p>
          <a:p>
            <a:pPr marL="342900" marR="0" lvl="0" indent="-342900">
              <a:lnSpc>
                <a:spcPct val="125000"/>
              </a:lnSpc>
              <a:spcBef>
                <a:spcPts val="600"/>
              </a:spcBef>
              <a:spcAft>
                <a:spcPts val="600"/>
              </a:spcAft>
              <a:buFont typeface="Symbol" panose="05050102010706020507" pitchFamily="18" charset="2"/>
              <a:buChar char=""/>
            </a:pPr>
            <a:endParaRPr lang="en-US">
              <a:solidFill>
                <a:schemeClr val="tx2"/>
              </a:solidFill>
              <a:effectLst/>
              <a:latin typeface="Noto Sans" panose="020B0502040504020204" pitchFamily="34" charset="0"/>
              <a:ea typeface="Noto Sans" panose="020B0502040504020204" pitchFamily="34" charset="0"/>
              <a:cs typeface="Noto Sans" panose="020B0502040504020204" pitchFamily="34" charset="0"/>
            </a:endParaRPr>
          </a:p>
        </p:txBody>
      </p:sp>
      <p:sp>
        <p:nvSpPr>
          <p:cNvPr id="10" name="Rectangle 9">
            <a:extLst>
              <a:ext uri="{FF2B5EF4-FFF2-40B4-BE49-F238E27FC236}">
                <a16:creationId xmlns:a16="http://schemas.microsoft.com/office/drawing/2014/main" id="{78EE1D81-AE5F-6B14-26D5-A3E418B9D529}"/>
              </a:ext>
            </a:extLst>
          </p:cNvPr>
          <p:cNvSpPr/>
          <p:nvPr/>
        </p:nvSpPr>
        <p:spPr>
          <a:xfrm>
            <a:off x="9334500" y="1841500"/>
            <a:ext cx="2857500" cy="4127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Aptos"/>
              <a:ea typeface="+mn-ea"/>
              <a:cs typeface="+mn-cs"/>
            </a:endParaRPr>
          </a:p>
        </p:txBody>
      </p:sp>
      <p:pic>
        <p:nvPicPr>
          <p:cNvPr id="12" name="Picture 11" descr="Icon&#10;&#10;Description automatically generated with medium confidence">
            <a:extLst>
              <a:ext uri="{FF2B5EF4-FFF2-40B4-BE49-F238E27FC236}">
                <a16:creationId xmlns:a16="http://schemas.microsoft.com/office/drawing/2014/main" id="{A9496040-D4D7-FB25-18C6-1F001C9210D1}"/>
              </a:ext>
            </a:extLst>
          </p:cNvPr>
          <p:cNvPicPr>
            <a:picLocks noChangeAspect="1"/>
          </p:cNvPicPr>
          <p:nvPr/>
        </p:nvPicPr>
        <p:blipFill rotWithShape="1">
          <a:blip r:embed="rId4">
            <a:extLst>
              <a:ext uri="{28A0092B-C50C-407E-A947-70E740481C1C}">
                <a14:useLocalDpi xmlns:a14="http://schemas.microsoft.com/office/drawing/2010/main" val="0"/>
              </a:ext>
            </a:extLst>
          </a:blip>
          <a:srcRect l="79623" t="34338" r="7021" b="39815"/>
          <a:stretch/>
        </p:blipFill>
        <p:spPr>
          <a:xfrm>
            <a:off x="6844431" y="2082800"/>
            <a:ext cx="3348345" cy="3644900"/>
          </a:xfrm>
          <a:prstGeom prst="rect">
            <a:avLst/>
          </a:prstGeom>
        </p:spPr>
      </p:pic>
      <p:pic>
        <p:nvPicPr>
          <p:cNvPr id="4" name="Picture 3" descr="Qr code&#10;&#10;AI-generated content may be incorrect.">
            <a:extLst>
              <a:ext uri="{FF2B5EF4-FFF2-40B4-BE49-F238E27FC236}">
                <a16:creationId xmlns:a16="http://schemas.microsoft.com/office/drawing/2014/main" id="{1B577FA0-D9B4-DC09-7B53-547D934C1B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79890" y="3508729"/>
            <a:ext cx="2938650" cy="2938650"/>
          </a:xfrm>
          <a:prstGeom prst="rect">
            <a:avLst/>
          </a:prstGeom>
        </p:spPr>
      </p:pic>
    </p:spTree>
    <p:extLst>
      <p:ext uri="{BB962C8B-B14F-4D97-AF65-F5344CB8AC3E}">
        <p14:creationId xmlns:p14="http://schemas.microsoft.com/office/powerpoint/2010/main" val="19704896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3D0C8C-6B8F-D53E-63D3-764AAB24991E}"/>
            </a:ext>
          </a:extLst>
        </p:cNvPr>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698C6FEA-8B39-C71C-848E-5CA9EC811FF1}"/>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54C646B4-3F5A-8ABE-6939-ACF736F97015}"/>
              </a:ext>
            </a:extLst>
          </p:cNvPr>
          <p:cNvSpPr/>
          <p:nvPr/>
        </p:nvSpPr>
        <p:spPr>
          <a:xfrm>
            <a:off x="0" y="2218975"/>
            <a:ext cx="12192000" cy="33179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Aptos"/>
              <a:ea typeface="+mn-ea"/>
              <a:cs typeface="+mn-cs"/>
            </a:endParaRPr>
          </a:p>
        </p:txBody>
      </p:sp>
      <p:sp>
        <p:nvSpPr>
          <p:cNvPr id="6" name="Rectangle 5">
            <a:extLst>
              <a:ext uri="{FF2B5EF4-FFF2-40B4-BE49-F238E27FC236}">
                <a16:creationId xmlns:a16="http://schemas.microsoft.com/office/drawing/2014/main" id="{6E65B5F7-69EC-593A-079D-3B0A8BD60A44}"/>
              </a:ext>
            </a:extLst>
          </p:cNvPr>
          <p:cNvSpPr/>
          <p:nvPr/>
        </p:nvSpPr>
        <p:spPr>
          <a:xfrm>
            <a:off x="646906" y="1581004"/>
            <a:ext cx="5694677" cy="150873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Aptos"/>
              <a:ea typeface="+mn-ea"/>
              <a:cs typeface="+mn-cs"/>
            </a:endParaRPr>
          </a:p>
        </p:txBody>
      </p:sp>
      <p:sp>
        <p:nvSpPr>
          <p:cNvPr id="32" name="Rectangle 31">
            <a:extLst>
              <a:ext uri="{FF2B5EF4-FFF2-40B4-BE49-F238E27FC236}">
                <a16:creationId xmlns:a16="http://schemas.microsoft.com/office/drawing/2014/main" id="{30C04B95-FFD5-38EF-0A04-6966C9DE8B57}"/>
              </a:ext>
            </a:extLst>
          </p:cNvPr>
          <p:cNvSpPr/>
          <p:nvPr/>
        </p:nvSpPr>
        <p:spPr>
          <a:xfrm>
            <a:off x="642545" y="3251345"/>
            <a:ext cx="5699038" cy="150872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Aptos"/>
              <a:ea typeface="+mn-ea"/>
              <a:cs typeface="+mn-cs"/>
            </a:endParaRPr>
          </a:p>
        </p:txBody>
      </p:sp>
      <p:sp>
        <p:nvSpPr>
          <p:cNvPr id="33" name="Rectangle 32">
            <a:extLst>
              <a:ext uri="{FF2B5EF4-FFF2-40B4-BE49-F238E27FC236}">
                <a16:creationId xmlns:a16="http://schemas.microsoft.com/office/drawing/2014/main" id="{67A6C410-E753-0667-D631-AD785880D966}"/>
              </a:ext>
            </a:extLst>
          </p:cNvPr>
          <p:cNvSpPr/>
          <p:nvPr/>
        </p:nvSpPr>
        <p:spPr>
          <a:xfrm>
            <a:off x="646906" y="4921685"/>
            <a:ext cx="5699037" cy="154761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Aptos"/>
              <a:ea typeface="+mn-ea"/>
              <a:cs typeface="+mn-cs"/>
            </a:endParaRPr>
          </a:p>
        </p:txBody>
      </p:sp>
      <p:sp>
        <p:nvSpPr>
          <p:cNvPr id="2" name="Title 1">
            <a:extLst>
              <a:ext uri="{FF2B5EF4-FFF2-40B4-BE49-F238E27FC236}">
                <a16:creationId xmlns:a16="http://schemas.microsoft.com/office/drawing/2014/main" id="{7CA20EBE-9170-04E9-BF0E-0F767AA41FFD}"/>
              </a:ext>
            </a:extLst>
          </p:cNvPr>
          <p:cNvSpPr>
            <a:spLocks noGrp="1"/>
          </p:cNvSpPr>
          <p:nvPr>
            <p:ph type="title"/>
          </p:nvPr>
        </p:nvSpPr>
        <p:spPr>
          <a:xfrm>
            <a:off x="635000" y="400540"/>
            <a:ext cx="11227513" cy="825500"/>
          </a:xfrm>
        </p:spPr>
        <p:txBody>
          <a:bodyPr/>
          <a:lstStyle/>
          <a:p>
            <a:r>
              <a:rPr lang="en-US">
                <a:latin typeface="Noto Sans ExtraBold"/>
              </a:rPr>
              <a:t>Protecting EBT Cards and Benefits  </a:t>
            </a:r>
          </a:p>
        </p:txBody>
      </p:sp>
      <p:sp>
        <p:nvSpPr>
          <p:cNvPr id="5" name="Slide Number Placeholder 4">
            <a:extLst>
              <a:ext uri="{FF2B5EF4-FFF2-40B4-BE49-F238E27FC236}">
                <a16:creationId xmlns:a16="http://schemas.microsoft.com/office/drawing/2014/main" id="{5D4AC7FD-D38A-BE01-82EF-11221DA2306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339581-759F-43B7-B47D-47F906F0E294}" type="slidenum">
              <a:rPr kumimoji="0" lang="en-US" sz="1400" b="0" i="0" u="none" strike="noStrike" kern="1200" cap="none" spc="0" normalizeH="0" baseline="0" noProof="0" smtClean="0">
                <a:ln>
                  <a:noFill/>
                </a:ln>
                <a:solidFill>
                  <a:srgbClr val="2E3192"/>
                </a:solidFill>
                <a:effectLst/>
                <a:uLnTx/>
                <a:uFillTx/>
                <a:latin typeface="Noto Sans" panose="020B0502040504020204" pitchFamily="34" charset="0"/>
                <a:ea typeface="Noto Sans" panose="020B0502040504020204" pitchFamily="34" charset="0"/>
                <a:cs typeface="Noto Sans" panose="020B05020405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400" b="0" i="0" u="none" strike="noStrike" kern="1200" cap="none" spc="0" normalizeH="0" baseline="0" noProof="0">
              <a:ln>
                <a:noFill/>
              </a:ln>
              <a:solidFill>
                <a:srgbClr val="2E3192"/>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sp>
        <p:nvSpPr>
          <p:cNvPr id="25" name="TextBox 24" descr="A pie chart showing 35% is placed next to the sentence &quot;35% of participating Oregon households have income at or below 50% of the poverty line.&quot; &#10; ">
            <a:extLst>
              <a:ext uri="{FF2B5EF4-FFF2-40B4-BE49-F238E27FC236}">
                <a16:creationId xmlns:a16="http://schemas.microsoft.com/office/drawing/2014/main" id="{8C125FF6-9809-028E-CB1F-5CF12BB4F00B}"/>
              </a:ext>
            </a:extLst>
          </p:cNvPr>
          <p:cNvSpPr txBox="1"/>
          <p:nvPr/>
        </p:nvSpPr>
        <p:spPr>
          <a:xfrm>
            <a:off x="630629" y="5026862"/>
            <a:ext cx="5836104" cy="1033616"/>
          </a:xfrm>
          <a:prstGeom prst="rect">
            <a:avLst/>
          </a:prstGeom>
          <a:noFill/>
        </p:spPr>
        <p:txBody>
          <a:bodyPr wrap="square" lIns="91440" tIns="45720" rIns="91440" bIns="45720" anchor="t">
            <a:spAutoFit/>
          </a:bodyPr>
          <a:lstStyle/>
          <a:p>
            <a:pPr eaLnBrk="1" fontAlgn="auto" hangingPunct="1">
              <a:lnSpc>
                <a:spcPts val="2500"/>
              </a:lnSpc>
              <a:spcBef>
                <a:spcPts val="0"/>
              </a:spcBef>
              <a:spcAft>
                <a:spcPts val="1800"/>
              </a:spcAft>
              <a:buSzPct val="60000"/>
              <a:defRPr/>
            </a:pPr>
            <a:r>
              <a:rPr lang="en-US" sz="1800">
                <a:solidFill>
                  <a:srgbClr val="184E49"/>
                </a:solidFill>
                <a:latin typeface="Noto Sans"/>
                <a:ea typeface="Noto Sans"/>
                <a:cs typeface="Noto Sans"/>
              </a:rPr>
              <a:t>Safety tips for cardholders and downloadable resources for partners in many languages at www.oregon.gov/odhs</a:t>
            </a:r>
            <a:r>
              <a:rPr lang="en-US">
                <a:solidFill>
                  <a:srgbClr val="184E49"/>
                </a:solidFill>
                <a:latin typeface="Noto Sans"/>
                <a:ea typeface="Noto Sans"/>
                <a:cs typeface="Noto Sans"/>
              </a:rPr>
              <a:t>/benefits/pages/protect.aspx</a:t>
            </a:r>
            <a:endParaRPr lang="en-US" sz="1800" i="0" u="none" strike="noStrike" kern="1200" cap="none" spc="0" normalizeH="0" baseline="0" noProof="0">
              <a:ln>
                <a:noFill/>
              </a:ln>
              <a:solidFill>
                <a:srgbClr val="184E49"/>
              </a:solidFill>
              <a:effectLst/>
              <a:uLnTx/>
              <a:uFillTx/>
              <a:latin typeface="Noto Sans"/>
              <a:ea typeface="Noto Sans"/>
              <a:cs typeface="Noto Sans"/>
            </a:endParaRPr>
          </a:p>
        </p:txBody>
      </p:sp>
      <p:sp>
        <p:nvSpPr>
          <p:cNvPr id="7" name="TextBox 6" descr="A pie chart showing 35% is placed next to the sentence &quot;35% of participating Oregon households have income at or below 50% of the poverty line.&quot; &#10; ">
            <a:extLst>
              <a:ext uri="{FF2B5EF4-FFF2-40B4-BE49-F238E27FC236}">
                <a16:creationId xmlns:a16="http://schemas.microsoft.com/office/drawing/2014/main" id="{B7747204-56D4-5337-5A97-04CAA4AD6CE0}"/>
              </a:ext>
            </a:extLst>
          </p:cNvPr>
          <p:cNvSpPr txBox="1"/>
          <p:nvPr/>
        </p:nvSpPr>
        <p:spPr>
          <a:xfrm>
            <a:off x="1095069" y="3493618"/>
            <a:ext cx="4609665" cy="713016"/>
          </a:xfrm>
          <a:prstGeom prst="rect">
            <a:avLst/>
          </a:prstGeom>
          <a:noFill/>
        </p:spPr>
        <p:txBody>
          <a:bodyPr wrap="square" lIns="91440" tIns="45720" rIns="91440" bIns="45720" anchor="t">
            <a:spAutoFit/>
          </a:bodyPr>
          <a:lstStyle/>
          <a:p>
            <a:pPr eaLnBrk="1" fontAlgn="auto" hangingPunct="1">
              <a:lnSpc>
                <a:spcPts val="2500"/>
              </a:lnSpc>
              <a:spcBef>
                <a:spcPts val="0"/>
              </a:spcBef>
              <a:spcAft>
                <a:spcPts val="1800"/>
              </a:spcAft>
              <a:buSzPct val="60000"/>
              <a:defRPr/>
            </a:pPr>
            <a:r>
              <a:rPr lang="en-US" sz="1800">
                <a:solidFill>
                  <a:srgbClr val="184E49"/>
                </a:solidFill>
                <a:latin typeface="Noto Sans"/>
                <a:ea typeface="Noto Sans"/>
                <a:cs typeface="Noto Sans"/>
              </a:rPr>
              <a:t>Stolen SNAP benefits </a:t>
            </a:r>
            <a:r>
              <a:rPr lang="en-US" sz="1800" b="1">
                <a:solidFill>
                  <a:srgbClr val="184E49"/>
                </a:solidFill>
                <a:latin typeface="Noto Sans"/>
                <a:ea typeface="Noto Sans"/>
                <a:cs typeface="Noto Sans"/>
              </a:rPr>
              <a:t>can't</a:t>
            </a:r>
            <a:r>
              <a:rPr lang="en-US" sz="1800">
                <a:solidFill>
                  <a:srgbClr val="184E49"/>
                </a:solidFill>
                <a:latin typeface="Noto Sans"/>
                <a:ea typeface="Noto Sans"/>
                <a:cs typeface="Noto Sans"/>
              </a:rPr>
              <a:t> be replaced. TANF benefits </a:t>
            </a:r>
            <a:r>
              <a:rPr lang="en-US" sz="1800" b="1">
                <a:solidFill>
                  <a:srgbClr val="184E49"/>
                </a:solidFill>
                <a:latin typeface="Noto Sans"/>
                <a:ea typeface="Noto Sans"/>
                <a:cs typeface="Noto Sans"/>
              </a:rPr>
              <a:t>can</a:t>
            </a:r>
            <a:r>
              <a:rPr lang="en-US" sz="1800">
                <a:solidFill>
                  <a:srgbClr val="184E49"/>
                </a:solidFill>
                <a:latin typeface="Noto Sans"/>
                <a:ea typeface="Noto Sans"/>
                <a:cs typeface="Noto Sans"/>
              </a:rPr>
              <a:t> be replaced. </a:t>
            </a:r>
            <a:endParaRPr lang="en-US" sz="1800" b="0"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sp>
        <p:nvSpPr>
          <p:cNvPr id="8" name="TextBox 7" descr="A pie chart showing 35% is placed next to the sentence &quot;35% of participating Oregon households have income at or below 50% of the poverty line.&quot; &#10; ">
            <a:extLst>
              <a:ext uri="{FF2B5EF4-FFF2-40B4-BE49-F238E27FC236}">
                <a16:creationId xmlns:a16="http://schemas.microsoft.com/office/drawing/2014/main" id="{453854C4-56F3-7432-9571-3E2293934AC3}"/>
              </a:ext>
            </a:extLst>
          </p:cNvPr>
          <p:cNvSpPr txBox="1"/>
          <p:nvPr/>
        </p:nvSpPr>
        <p:spPr>
          <a:xfrm>
            <a:off x="1095068" y="1984889"/>
            <a:ext cx="4609665" cy="713016"/>
          </a:xfrm>
          <a:prstGeom prst="rect">
            <a:avLst/>
          </a:prstGeom>
          <a:noFill/>
        </p:spPr>
        <p:txBody>
          <a:bodyPr wrap="square" lIns="91440" tIns="45720" rIns="91440" bIns="45720" anchor="t">
            <a:spAutoFit/>
          </a:bodyPr>
          <a:lstStyle/>
          <a:p>
            <a:pPr eaLnBrk="1" fontAlgn="auto" hangingPunct="1">
              <a:lnSpc>
                <a:spcPts val="2500"/>
              </a:lnSpc>
              <a:spcBef>
                <a:spcPts val="0"/>
              </a:spcBef>
              <a:spcAft>
                <a:spcPts val="1800"/>
              </a:spcAft>
              <a:buSzPct val="60000"/>
              <a:defRPr/>
            </a:pPr>
            <a:r>
              <a:rPr lang="en-US" sz="1800">
                <a:solidFill>
                  <a:srgbClr val="184E49"/>
                </a:solidFill>
                <a:latin typeface="Noto Sans"/>
                <a:ea typeface="Noto Sans"/>
                <a:cs typeface="Noto Sans"/>
              </a:rPr>
              <a:t>Electronic theft of benefits is on the rise nationwide. </a:t>
            </a:r>
            <a:endParaRPr lang="en-US" sz="1800" b="0"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pic>
        <p:nvPicPr>
          <p:cNvPr id="9" name="Picture 8">
            <a:extLst>
              <a:ext uri="{FF2B5EF4-FFF2-40B4-BE49-F238E27FC236}">
                <a16:creationId xmlns:a16="http://schemas.microsoft.com/office/drawing/2014/main" id="{777DD92A-D54A-67A6-4B38-4C5F83DA9103}"/>
              </a:ext>
            </a:extLst>
          </p:cNvPr>
          <p:cNvPicPr>
            <a:picLocks noChangeAspect="1"/>
          </p:cNvPicPr>
          <p:nvPr/>
        </p:nvPicPr>
        <p:blipFill>
          <a:blip r:embed="rId3"/>
          <a:stretch>
            <a:fillRect/>
          </a:stretch>
        </p:blipFill>
        <p:spPr>
          <a:xfrm>
            <a:off x="7053912" y="1416844"/>
            <a:ext cx="4168270" cy="5179220"/>
          </a:xfrm>
          <a:prstGeom prst="rect">
            <a:avLst/>
          </a:prstGeom>
        </p:spPr>
      </p:pic>
    </p:spTree>
    <p:extLst>
      <p:ext uri="{BB962C8B-B14F-4D97-AF65-F5344CB8AC3E}">
        <p14:creationId xmlns:p14="http://schemas.microsoft.com/office/powerpoint/2010/main" val="39854778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Arrow: Right 22">
            <a:extLst>
              <a:ext uri="{FF2B5EF4-FFF2-40B4-BE49-F238E27FC236}">
                <a16:creationId xmlns:a16="http://schemas.microsoft.com/office/drawing/2014/main" id="{B72861F0-A468-DB54-726A-BBA8FD1C0B5C}"/>
              </a:ext>
            </a:extLst>
          </p:cNvPr>
          <p:cNvSpPr/>
          <p:nvPr/>
        </p:nvSpPr>
        <p:spPr>
          <a:xfrm>
            <a:off x="1" y="3865778"/>
            <a:ext cx="7748774" cy="1675358"/>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ptos"/>
              <a:ea typeface="+mn-ea"/>
              <a:cs typeface="+mn-cs"/>
            </a:endParaRPr>
          </a:p>
        </p:txBody>
      </p:sp>
      <p:sp>
        <p:nvSpPr>
          <p:cNvPr id="20" name="Rectangle 19">
            <a:extLst>
              <a:ext uri="{FF2B5EF4-FFF2-40B4-BE49-F238E27FC236}">
                <a16:creationId xmlns:a16="http://schemas.microsoft.com/office/drawing/2014/main" id="{139ACC15-ABF4-D7DC-E19E-7A8E3F316D11}"/>
              </a:ext>
            </a:extLst>
          </p:cNvPr>
          <p:cNvSpPr/>
          <p:nvPr/>
        </p:nvSpPr>
        <p:spPr>
          <a:xfrm rot="10800000">
            <a:off x="-1" y="5665076"/>
            <a:ext cx="12191999" cy="12045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Aptos"/>
              <a:ea typeface="+mn-ea"/>
              <a:cs typeface="+mn-cs"/>
            </a:endParaRPr>
          </a:p>
        </p:txBody>
      </p:sp>
      <p:sp>
        <p:nvSpPr>
          <p:cNvPr id="8" name="Title 7">
            <a:extLst>
              <a:ext uri="{FF2B5EF4-FFF2-40B4-BE49-F238E27FC236}">
                <a16:creationId xmlns:a16="http://schemas.microsoft.com/office/drawing/2014/main" id="{3BBA2C71-2B97-4DEA-94C2-1B875C9BB460}"/>
              </a:ext>
            </a:extLst>
          </p:cNvPr>
          <p:cNvSpPr>
            <a:spLocks noGrp="1"/>
          </p:cNvSpPr>
          <p:nvPr>
            <p:ph type="title"/>
          </p:nvPr>
        </p:nvSpPr>
        <p:spPr/>
        <p:txBody>
          <a:bodyPr/>
          <a:lstStyle/>
          <a:p>
            <a:r>
              <a:rPr lang="en-US"/>
              <a:t>Stay in touch</a:t>
            </a:r>
          </a:p>
        </p:txBody>
      </p:sp>
      <p:pic>
        <p:nvPicPr>
          <p:cNvPr id="3" name="Graphic 2" descr="Information">
            <a:extLst>
              <a:ext uri="{FF2B5EF4-FFF2-40B4-BE49-F238E27FC236}">
                <a16:creationId xmlns:a16="http://schemas.microsoft.com/office/drawing/2014/main" id="{3FA22E42-5147-4B78-8188-C49907B5E74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3243" y="1752498"/>
            <a:ext cx="901702" cy="901702"/>
          </a:xfrm>
          <a:prstGeom prst="rect">
            <a:avLst/>
          </a:prstGeom>
        </p:spPr>
      </p:pic>
      <p:pic>
        <p:nvPicPr>
          <p:cNvPr id="5" name="Graphic 4" descr="Connections">
            <a:extLst>
              <a:ext uri="{FF2B5EF4-FFF2-40B4-BE49-F238E27FC236}">
                <a16:creationId xmlns:a16="http://schemas.microsoft.com/office/drawing/2014/main" id="{61D7A376-E81C-4DCC-B76F-209A15D6252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18643" y="4247238"/>
            <a:ext cx="901702" cy="901702"/>
          </a:xfrm>
          <a:prstGeom prst="rect">
            <a:avLst/>
          </a:prstGeom>
        </p:spPr>
      </p:pic>
      <p:pic>
        <p:nvPicPr>
          <p:cNvPr id="7" name="Graphic 6" descr="Email">
            <a:extLst>
              <a:ext uri="{FF2B5EF4-FFF2-40B4-BE49-F238E27FC236}">
                <a16:creationId xmlns:a16="http://schemas.microsoft.com/office/drawing/2014/main" id="{C855A6C0-2FCB-4559-8DE6-E946965E5D4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82144" y="3231538"/>
            <a:ext cx="723900" cy="723900"/>
          </a:xfrm>
          <a:prstGeom prst="rect">
            <a:avLst/>
          </a:prstGeom>
        </p:spPr>
      </p:pic>
      <p:sp>
        <p:nvSpPr>
          <p:cNvPr id="12" name="TextBox 11">
            <a:extLst>
              <a:ext uri="{FF2B5EF4-FFF2-40B4-BE49-F238E27FC236}">
                <a16:creationId xmlns:a16="http://schemas.microsoft.com/office/drawing/2014/main" id="{31552C55-3A28-796B-4964-A88C1FA956F9}"/>
              </a:ext>
            </a:extLst>
          </p:cNvPr>
          <p:cNvSpPr txBox="1"/>
          <p:nvPr/>
        </p:nvSpPr>
        <p:spPr>
          <a:xfrm>
            <a:off x="1582246" y="4514980"/>
            <a:ext cx="6096000" cy="369332"/>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rPr>
              <a:t>Follow us on social media.</a:t>
            </a:r>
          </a:p>
        </p:txBody>
      </p:sp>
      <p:sp>
        <p:nvSpPr>
          <p:cNvPr id="13" name="TextBox 12">
            <a:extLst>
              <a:ext uri="{FF2B5EF4-FFF2-40B4-BE49-F238E27FC236}">
                <a16:creationId xmlns:a16="http://schemas.microsoft.com/office/drawing/2014/main" id="{FA9C3A1A-E749-F1AD-BED0-F615960156A4}"/>
              </a:ext>
            </a:extLst>
          </p:cNvPr>
          <p:cNvSpPr txBox="1"/>
          <p:nvPr/>
        </p:nvSpPr>
        <p:spPr>
          <a:xfrm>
            <a:off x="1565428" y="3399924"/>
            <a:ext cx="6096000" cy="369332"/>
          </a:xfrm>
          <a:prstGeom prst="rect">
            <a:avLst/>
          </a:prstGeom>
          <a:noFill/>
        </p:spPr>
        <p:txBody>
          <a:bodyPr wrap="square" lIns="91440" tIns="45720" rIns="91440" bIns="45720" anchor="t">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184E49"/>
                </a:solidFill>
                <a:effectLst/>
                <a:uLnTx/>
                <a:uFillTx/>
                <a:latin typeface="Noto Sans"/>
                <a:ea typeface="Noto Sans"/>
                <a:cs typeface="Noto Sans"/>
              </a:rPr>
              <a:t>Email th</a:t>
            </a:r>
            <a:r>
              <a:rPr kumimoji="0" lang="en-US" sz="1800" b="0" i="0" u="none" strike="noStrike" kern="1200" cap="none" spc="0" normalizeH="0" baseline="0" noProof="0">
                <a:ln>
                  <a:noFill/>
                </a:ln>
                <a:solidFill>
                  <a:srgbClr val="414042"/>
                </a:solidFill>
                <a:effectLst/>
                <a:uLnTx/>
                <a:uFillTx/>
                <a:latin typeface="Noto Sans"/>
                <a:ea typeface="Noto Sans"/>
                <a:cs typeface="Noto Sans"/>
              </a:rPr>
              <a:t>e </a:t>
            </a:r>
            <a:r>
              <a:rPr kumimoji="0" lang="en-US" sz="1800" b="0" i="0" u="none" strike="noStrike" kern="1200" cap="none" spc="0" normalizeH="0" baseline="0" noProof="0">
                <a:ln>
                  <a:noFill/>
                </a:ln>
                <a:solidFill>
                  <a:srgbClr val="0070C0"/>
                </a:solidFill>
                <a:effectLst/>
                <a:uLnTx/>
                <a:uFillTx/>
                <a:latin typeface="Noto Sans"/>
                <a:ea typeface="Noto Sans"/>
                <a:cs typeface="Noto Sans"/>
                <a:hlinkClick r:id="rId9"/>
              </a:rPr>
              <a:t>Community Engagement</a:t>
            </a:r>
            <a:r>
              <a:rPr kumimoji="0" lang="en-US" sz="1800" b="0" i="0" u="none" strike="noStrike" kern="1200" cap="none" spc="0" normalizeH="0" baseline="0" noProof="0">
                <a:ln>
                  <a:noFill/>
                </a:ln>
                <a:solidFill>
                  <a:srgbClr val="414042"/>
                </a:solidFill>
                <a:effectLst/>
                <a:uLnTx/>
                <a:uFillTx/>
                <a:latin typeface="Noto Sans"/>
                <a:ea typeface="Noto Sans"/>
                <a:cs typeface="Noto Sans"/>
              </a:rPr>
              <a:t> </a:t>
            </a:r>
            <a:r>
              <a:rPr kumimoji="0" lang="en-US" sz="1800" b="0" i="0" u="none" strike="noStrike" kern="1200" cap="none" spc="0" normalizeH="0" baseline="0" noProof="0">
                <a:ln>
                  <a:noFill/>
                </a:ln>
                <a:solidFill>
                  <a:srgbClr val="184E49"/>
                </a:solidFill>
                <a:effectLst/>
                <a:uLnTx/>
                <a:uFillTx/>
                <a:latin typeface="Noto Sans"/>
                <a:ea typeface="Noto Sans"/>
                <a:cs typeface="Noto Sans"/>
              </a:rPr>
              <a:t>team. </a:t>
            </a:r>
          </a:p>
        </p:txBody>
      </p:sp>
      <p:sp>
        <p:nvSpPr>
          <p:cNvPr id="15" name="TextBox 14">
            <a:extLst>
              <a:ext uri="{FF2B5EF4-FFF2-40B4-BE49-F238E27FC236}">
                <a16:creationId xmlns:a16="http://schemas.microsoft.com/office/drawing/2014/main" id="{FC39B0BD-59DD-328A-EB7A-68C6F5D93465}"/>
              </a:ext>
            </a:extLst>
          </p:cNvPr>
          <p:cNvSpPr txBox="1"/>
          <p:nvPr/>
        </p:nvSpPr>
        <p:spPr>
          <a:xfrm>
            <a:off x="1565428" y="1709060"/>
            <a:ext cx="6096000" cy="1200329"/>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buClrTx/>
              <a:buSzTx/>
              <a:buFont typeface="Arial" panose="020B0604020202020204" pitchFamily="34" charset="0"/>
              <a:buChar char="•"/>
              <a:tabLst/>
              <a:defRPr/>
            </a:pPr>
            <a:r>
              <a:rPr kumimoji="0" lang="en-US" sz="1800" b="0"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rPr>
              <a:t>Sign up for our </a:t>
            </a:r>
            <a:r>
              <a:rPr kumimoji="0" lang="en-US" sz="1800" b="0" i="0" u="none" strike="noStrike" kern="1200" cap="none" spc="0" normalizeH="0" baseline="0" noProof="0">
                <a:ln>
                  <a:noFill/>
                </a:ln>
                <a:solidFill>
                  <a:srgbClr val="0070C0"/>
                </a:solidFill>
                <a:effectLst/>
                <a:uLnTx/>
                <a:uFillTx/>
                <a:latin typeface="Noto Sans" panose="020B0502040504020204" pitchFamily="34" charset="0"/>
                <a:ea typeface="Noto Sans" panose="020B0502040504020204" pitchFamily="34" charset="0"/>
                <a:cs typeface="Noto Sans" panose="020B0502040504020204" pitchFamily="34" charset="0"/>
                <a:hlinkClick r:id="rId10">
                  <a:extLst>
                    <a:ext uri="{A12FA001-AC4F-418D-AE19-62706E023703}">
                      <ahyp:hlinkClr xmlns:ahyp="http://schemas.microsoft.com/office/drawing/2018/hyperlinkcolor" val="tx"/>
                    </a:ext>
                  </a:extLst>
                </a:hlinkClick>
              </a:rPr>
              <a:t>partner newsletter</a:t>
            </a:r>
            <a:r>
              <a:rPr kumimoji="0" lang="en-US" sz="1800" b="0" i="0" u="none" strike="noStrike" kern="1200" cap="none" spc="0" normalizeH="0" baseline="0" noProof="0">
                <a:ln>
                  <a:noFill/>
                </a:ln>
                <a:solidFill>
                  <a:srgbClr val="0070C0"/>
                </a:solidFill>
                <a:effectLst/>
                <a:uLnTx/>
                <a:uFillTx/>
                <a:latin typeface="Noto Sans" panose="020B0502040504020204" pitchFamily="34" charset="0"/>
                <a:ea typeface="Noto Sans" panose="020B0502040504020204" pitchFamily="34" charset="0"/>
                <a:cs typeface="Noto Sans" panose="020B0502040504020204" pitchFamily="34" charset="0"/>
              </a:rPr>
              <a:t>.</a:t>
            </a:r>
          </a:p>
          <a:p>
            <a:pPr marL="285750" marR="0" lvl="0" indent="-285750" algn="l" defTabSz="914400" rtl="0" eaLnBrk="1" fontAlgn="auto" latinLnBrk="0" hangingPunct="1">
              <a:lnSpc>
                <a:spcPct val="100000"/>
              </a:lnSpc>
              <a:spcBef>
                <a:spcPts val="0"/>
              </a:spcBef>
              <a:buClrTx/>
              <a:buSzTx/>
              <a:buFont typeface="Arial" panose="020B0604020202020204" pitchFamily="34" charset="0"/>
              <a:buChar char="•"/>
              <a:tabLst/>
              <a:defRPr/>
            </a:pPr>
            <a:r>
              <a:rPr kumimoji="0" lang="en-US" sz="1800" b="0"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rPr>
              <a:t>Sign up for </a:t>
            </a:r>
            <a:r>
              <a:rPr kumimoji="0" lang="en-US" sz="1800" b="0" i="0" u="none" strike="noStrike" kern="1200" cap="none" spc="0" normalizeH="0" baseline="0" noProof="0">
                <a:ln>
                  <a:noFill/>
                </a:ln>
                <a:solidFill>
                  <a:srgbClr val="0070C0"/>
                </a:solidFill>
                <a:effectLst/>
                <a:uLnTx/>
                <a:uFillTx/>
                <a:latin typeface="Noto Sans" panose="020B0502040504020204" pitchFamily="34" charset="0"/>
                <a:ea typeface="Noto Sans" panose="020B0502040504020204" pitchFamily="34" charset="0"/>
                <a:cs typeface="Noto Sans" panose="020B0502040504020204" pitchFamily="34" charset="0"/>
                <a:hlinkClick r:id="rId11">
                  <a:extLst>
                    <a:ext uri="{A12FA001-AC4F-418D-AE19-62706E023703}">
                      <ahyp:hlinkClr xmlns:ahyp="http://schemas.microsoft.com/office/drawing/2018/hyperlinkcolor" val="tx"/>
                    </a:ext>
                  </a:extLst>
                </a:hlinkClick>
              </a:rPr>
              <a:t>news alerts</a:t>
            </a:r>
            <a:r>
              <a:rPr kumimoji="0" lang="en-US" sz="1800" b="0" i="0" u="none" strike="noStrike" kern="1200" cap="none" spc="0" normalizeH="0" baseline="0" noProof="0">
                <a:ln>
                  <a:noFill/>
                </a:ln>
                <a:solidFill>
                  <a:srgbClr val="0070C0"/>
                </a:solidFill>
                <a:effectLst/>
                <a:uLnTx/>
                <a:uFillTx/>
                <a:latin typeface="Noto Sans" panose="020B0502040504020204" pitchFamily="34" charset="0"/>
                <a:ea typeface="Noto Sans" panose="020B0502040504020204" pitchFamily="34" charset="0"/>
                <a:cs typeface="Noto Sans" panose="020B0502040504020204" pitchFamily="34" charset="0"/>
              </a:rPr>
              <a:t> </a:t>
            </a:r>
            <a:r>
              <a:rPr kumimoji="0" lang="en-US" sz="1800" b="0"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rPr>
              <a:t>from ODHS.</a:t>
            </a:r>
          </a:p>
          <a:p>
            <a:pPr marL="285750" marR="0" lvl="0" indent="-285750" algn="l" defTabSz="914400" rtl="0" eaLnBrk="1" fontAlgn="auto" latinLnBrk="0" hangingPunct="1">
              <a:lnSpc>
                <a:spcPct val="100000"/>
              </a:lnSpc>
              <a:spcBef>
                <a:spcPts val="0"/>
              </a:spcBef>
              <a:buClrTx/>
              <a:buSzTx/>
              <a:buFont typeface="Arial" panose="020B0604020202020204" pitchFamily="34" charset="0"/>
              <a:buChar char="•"/>
              <a:tabLst/>
              <a:defRPr/>
            </a:pPr>
            <a:r>
              <a:rPr lang="en-US">
                <a:solidFill>
                  <a:srgbClr val="184E49"/>
                </a:solidFill>
                <a:latin typeface="Noto Sans" panose="020B0502040504020204" pitchFamily="34" charset="0"/>
                <a:ea typeface="Noto Sans" panose="020B0502040504020204" pitchFamily="34" charset="0"/>
                <a:cs typeface="Noto Sans" panose="020B0502040504020204" pitchFamily="34" charset="0"/>
              </a:rPr>
              <a:t>Visit our federal updates </a:t>
            </a:r>
            <a:r>
              <a:rPr lang="en-US">
                <a:solidFill>
                  <a:srgbClr val="184E49"/>
                </a:solidFill>
                <a:latin typeface="Noto Sans" panose="020B0502040504020204" pitchFamily="34" charset="0"/>
                <a:ea typeface="Noto Sans" panose="020B0502040504020204" pitchFamily="34" charset="0"/>
                <a:cs typeface="Noto Sans" panose="020B0502040504020204" pitchFamily="34" charset="0"/>
                <a:hlinkClick r:id="rId12"/>
              </a:rPr>
              <a:t>webpage</a:t>
            </a:r>
            <a:r>
              <a:rPr lang="en-US">
                <a:solidFill>
                  <a:srgbClr val="184E49"/>
                </a:solidFill>
                <a:latin typeface="Noto Sans" panose="020B0502040504020204" pitchFamily="34" charset="0"/>
                <a:ea typeface="Noto Sans" panose="020B0502040504020204" pitchFamily="34" charset="0"/>
                <a:cs typeface="Noto Sans" panose="020B0502040504020204" pitchFamily="34" charset="0"/>
              </a:rPr>
              <a:t>. </a:t>
            </a:r>
            <a:r>
              <a:rPr kumimoji="0" lang="en-US" sz="1800" b="0"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2E3192"/>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sp>
        <p:nvSpPr>
          <p:cNvPr id="21" name="Rectangle 20">
            <a:extLst>
              <a:ext uri="{FF2B5EF4-FFF2-40B4-BE49-F238E27FC236}">
                <a16:creationId xmlns:a16="http://schemas.microsoft.com/office/drawing/2014/main" id="{1912F177-DE12-D07B-3FF2-F4A78FD27D7A}"/>
              </a:ext>
            </a:extLst>
          </p:cNvPr>
          <p:cNvSpPr/>
          <p:nvPr/>
        </p:nvSpPr>
        <p:spPr>
          <a:xfrm rot="10800000">
            <a:off x="7807465" y="1709530"/>
            <a:ext cx="3749536" cy="4306203"/>
          </a:xfrm>
          <a:prstGeom prst="rect">
            <a:avLst/>
          </a:prstGeom>
          <a:solidFill>
            <a:schemeClr val="bg1"/>
          </a:solid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Aptos"/>
              <a:ea typeface="+mn-ea"/>
              <a:cs typeface="+mn-cs"/>
            </a:endParaRPr>
          </a:p>
        </p:txBody>
      </p:sp>
      <p:pic>
        <p:nvPicPr>
          <p:cNvPr id="19" name="Picture 18">
            <a:extLst>
              <a:ext uri="{FF2B5EF4-FFF2-40B4-BE49-F238E27FC236}">
                <a16:creationId xmlns:a16="http://schemas.microsoft.com/office/drawing/2014/main" id="{0C3AD1FB-79F1-F264-4A9B-BB26553FFF86}"/>
              </a:ext>
            </a:extLst>
          </p:cNvPr>
          <p:cNvPicPr>
            <a:picLocks noChangeAspect="1"/>
          </p:cNvPicPr>
          <p:nvPr/>
        </p:nvPicPr>
        <p:blipFill rotWithShape="1">
          <a:blip r:embed="rId13"/>
          <a:srcRect l="3607" t="22545" r="4270" b="5164"/>
          <a:stretch/>
        </p:blipFill>
        <p:spPr>
          <a:xfrm>
            <a:off x="7911123" y="1957516"/>
            <a:ext cx="3505044" cy="3747052"/>
          </a:xfrm>
          <a:prstGeom prst="rect">
            <a:avLst/>
          </a:prstGeom>
          <a:ln w="76200">
            <a:noFill/>
          </a:ln>
        </p:spPr>
      </p:pic>
      <p:pic>
        <p:nvPicPr>
          <p:cNvPr id="31" name="Picture 30" descr="Text&#10;&#10;Description automatically generated">
            <a:extLst>
              <a:ext uri="{FF2B5EF4-FFF2-40B4-BE49-F238E27FC236}">
                <a16:creationId xmlns:a16="http://schemas.microsoft.com/office/drawing/2014/main" id="{84F96F89-592F-9D6B-457E-706F1F3612B2}"/>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35001" y="6034364"/>
            <a:ext cx="3411482" cy="570475"/>
          </a:xfrm>
          <a:prstGeom prst="rect">
            <a:avLst/>
          </a:prstGeom>
        </p:spPr>
      </p:pic>
      <p:sp>
        <p:nvSpPr>
          <p:cNvPr id="33" name="TextBox 32">
            <a:extLst>
              <a:ext uri="{FF2B5EF4-FFF2-40B4-BE49-F238E27FC236}">
                <a16:creationId xmlns:a16="http://schemas.microsoft.com/office/drawing/2014/main" id="{A6726582-1A27-16AC-1CF9-800CB5C53C99}"/>
              </a:ext>
            </a:extLst>
          </p:cNvPr>
          <p:cNvSpPr txBox="1"/>
          <p:nvPr/>
        </p:nvSpPr>
        <p:spPr>
          <a:xfrm>
            <a:off x="9311452" y="6236147"/>
            <a:ext cx="256186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Aptos"/>
                <a:ea typeface="+mn-ea"/>
                <a:cs typeface="+mn-cs"/>
              </a:rPr>
              <a:t>www.oregon.gov/odhs</a:t>
            </a:r>
          </a:p>
        </p:txBody>
      </p:sp>
    </p:spTree>
    <p:extLst>
      <p:ext uri="{BB962C8B-B14F-4D97-AF65-F5344CB8AC3E}">
        <p14:creationId xmlns:p14="http://schemas.microsoft.com/office/powerpoint/2010/main" val="12877953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49D5E2C-2DF6-481F-0F63-52110DAF21D7}"/>
              </a:ext>
            </a:extLst>
          </p:cNvPr>
          <p:cNvSpPr/>
          <p:nvPr/>
        </p:nvSpPr>
        <p:spPr>
          <a:xfrm rot="10800000">
            <a:off x="358346" y="404883"/>
            <a:ext cx="11553906" cy="301176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Aptos"/>
              <a:ea typeface="+mn-ea"/>
              <a:cs typeface="+mn-cs"/>
            </a:endParaRPr>
          </a:p>
        </p:txBody>
      </p:sp>
      <p:sp>
        <p:nvSpPr>
          <p:cNvPr id="7" name="Title 6">
            <a:extLst>
              <a:ext uri="{FF2B5EF4-FFF2-40B4-BE49-F238E27FC236}">
                <a16:creationId xmlns:a16="http://schemas.microsoft.com/office/drawing/2014/main" id="{219F18DF-338C-B361-CCD2-B06B1ED7F2A7}"/>
              </a:ext>
            </a:extLst>
          </p:cNvPr>
          <p:cNvSpPr>
            <a:spLocks noGrp="1"/>
          </p:cNvSpPr>
          <p:nvPr>
            <p:ph type="title"/>
          </p:nvPr>
        </p:nvSpPr>
        <p:spPr>
          <a:xfrm>
            <a:off x="635000" y="1752818"/>
            <a:ext cx="10922000" cy="825500"/>
          </a:xfrm>
        </p:spPr>
        <p:txBody>
          <a:bodyPr/>
          <a:lstStyle/>
          <a:p>
            <a:pPr algn="ctr">
              <a:spcBef>
                <a:spcPts val="2400"/>
              </a:spcBef>
            </a:pPr>
            <a:r>
              <a:rPr lang="en-US" sz="4000">
                <a:latin typeface="Noto Sans ExtraBold"/>
              </a:rPr>
              <a:t>Thank you</a:t>
            </a:r>
            <a:endParaRPr lang="en-US" sz="4000"/>
          </a:p>
        </p:txBody>
      </p:sp>
      <p:sp>
        <p:nvSpPr>
          <p:cNvPr id="2" name="Slide Number Placeholder 1">
            <a:extLst>
              <a:ext uri="{FF2B5EF4-FFF2-40B4-BE49-F238E27FC236}">
                <a16:creationId xmlns:a16="http://schemas.microsoft.com/office/drawing/2014/main" id="{B52A5F00-D938-6C4F-2586-925B538340D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339581-759F-43B7-B47D-47F906F0E294}" type="slidenum">
              <a:rPr kumimoji="0" lang="en-US" sz="1400" b="0" i="0" u="none" strike="noStrike" kern="1200" cap="none" spc="0" normalizeH="0" baseline="0" noProof="0" smtClean="0">
                <a:ln>
                  <a:noFill/>
                </a:ln>
                <a:solidFill>
                  <a:srgbClr val="2E3192"/>
                </a:solidFill>
                <a:effectLst/>
                <a:uLnTx/>
                <a:uFillTx/>
                <a:latin typeface="Noto Sans" panose="020B0502040504020204" pitchFamily="34" charset="0"/>
                <a:ea typeface="Noto Sans" panose="020B0502040504020204" pitchFamily="34" charset="0"/>
                <a:cs typeface="Noto Sans" panose="020B05020405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400" b="0" i="0" u="none" strike="noStrike" kern="1200" cap="none" spc="0" normalizeH="0" baseline="0" noProof="0">
              <a:ln>
                <a:noFill/>
              </a:ln>
              <a:solidFill>
                <a:srgbClr val="2E3192"/>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sp>
        <p:nvSpPr>
          <p:cNvPr id="5" name="TextBox 4">
            <a:extLst>
              <a:ext uri="{FF2B5EF4-FFF2-40B4-BE49-F238E27FC236}">
                <a16:creationId xmlns:a16="http://schemas.microsoft.com/office/drawing/2014/main" id="{9AB39EA2-CD51-A861-8285-31D374DEB776}"/>
              </a:ext>
            </a:extLst>
          </p:cNvPr>
          <p:cNvSpPr txBox="1"/>
          <p:nvPr/>
        </p:nvSpPr>
        <p:spPr>
          <a:xfrm>
            <a:off x="5555202" y="6083786"/>
            <a:ext cx="6096000" cy="36933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Aptos"/>
                <a:ea typeface="+mn-ea"/>
                <a:cs typeface="+mn-cs"/>
              </a:rPr>
              <a:t>www.Oregon.gov/odhs </a:t>
            </a:r>
          </a:p>
        </p:txBody>
      </p:sp>
    </p:spTree>
    <p:extLst>
      <p:ext uri="{BB962C8B-B14F-4D97-AF65-F5344CB8AC3E}">
        <p14:creationId xmlns:p14="http://schemas.microsoft.com/office/powerpoint/2010/main" val="30646076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0373D83-5939-DE0B-9312-3E7C7BCAB2B2}"/>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6A0D5B2C-EB11-E638-9493-A9FFDF7FE16D}"/>
              </a:ext>
            </a:extLst>
          </p:cNvPr>
          <p:cNvSpPr/>
          <p:nvPr/>
        </p:nvSpPr>
        <p:spPr>
          <a:xfrm>
            <a:off x="0" y="210244"/>
            <a:ext cx="11332299" cy="23406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ptos"/>
              <a:ea typeface="+mn-ea"/>
              <a:cs typeface="+mn-cs"/>
            </a:endParaRPr>
          </a:p>
        </p:txBody>
      </p:sp>
      <p:sp>
        <p:nvSpPr>
          <p:cNvPr id="4" name="Title 3">
            <a:extLst>
              <a:ext uri="{FF2B5EF4-FFF2-40B4-BE49-F238E27FC236}">
                <a16:creationId xmlns:a16="http://schemas.microsoft.com/office/drawing/2014/main" id="{A195C999-E430-709C-14ED-8D52A4A3D0BC}"/>
              </a:ext>
            </a:extLst>
          </p:cNvPr>
          <p:cNvSpPr>
            <a:spLocks noGrp="1"/>
          </p:cNvSpPr>
          <p:nvPr>
            <p:ph type="title"/>
          </p:nvPr>
        </p:nvSpPr>
        <p:spPr/>
        <p:txBody>
          <a:bodyPr/>
          <a:lstStyle/>
          <a:p>
            <a:r>
              <a:rPr lang="en-US"/>
              <a:t>Sample title </a:t>
            </a:r>
          </a:p>
        </p:txBody>
      </p:sp>
      <p:sp>
        <p:nvSpPr>
          <p:cNvPr id="5" name="Content Placeholder 4">
            <a:extLst>
              <a:ext uri="{FF2B5EF4-FFF2-40B4-BE49-F238E27FC236}">
                <a16:creationId xmlns:a16="http://schemas.microsoft.com/office/drawing/2014/main" id="{FC2635D3-8D75-431D-3A52-5FD9257A0E64}"/>
              </a:ext>
            </a:extLst>
          </p:cNvPr>
          <p:cNvSpPr>
            <a:spLocks noGrp="1"/>
          </p:cNvSpPr>
          <p:nvPr>
            <p:ph idx="1"/>
          </p:nvPr>
        </p:nvSpPr>
        <p:spPr/>
        <p:txBody>
          <a:bodyPr/>
          <a:lstStyle/>
          <a:p>
            <a:r>
              <a:rPr lang="en-US"/>
              <a:t>Sample content</a:t>
            </a:r>
          </a:p>
        </p:txBody>
      </p:sp>
      <p:sp>
        <p:nvSpPr>
          <p:cNvPr id="3" name="Rectangle 2">
            <a:extLst>
              <a:ext uri="{FF2B5EF4-FFF2-40B4-BE49-F238E27FC236}">
                <a16:creationId xmlns:a16="http://schemas.microsoft.com/office/drawing/2014/main" id="{0E103472-A9FF-5535-0CD7-94804CD931EE}"/>
              </a:ext>
            </a:extLst>
          </p:cNvPr>
          <p:cNvSpPr/>
          <p:nvPr/>
        </p:nvSpPr>
        <p:spPr>
          <a:xfrm>
            <a:off x="0" y="0"/>
            <a:ext cx="7961243"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ptos"/>
              <a:ea typeface="+mn-ea"/>
              <a:cs typeface="+mn-cs"/>
            </a:endParaRPr>
          </a:p>
        </p:txBody>
      </p:sp>
      <p:sp>
        <p:nvSpPr>
          <p:cNvPr id="7" name="TextBox 6">
            <a:extLst>
              <a:ext uri="{FF2B5EF4-FFF2-40B4-BE49-F238E27FC236}">
                <a16:creationId xmlns:a16="http://schemas.microsoft.com/office/drawing/2014/main" id="{C0586F41-3939-E846-F972-D2F0ED62DCC6}"/>
              </a:ext>
            </a:extLst>
          </p:cNvPr>
          <p:cNvSpPr txBox="1"/>
          <p:nvPr/>
        </p:nvSpPr>
        <p:spPr>
          <a:xfrm>
            <a:off x="635000" y="1791871"/>
            <a:ext cx="5914417"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2E3192"/>
                </a:solidFill>
                <a:effectLst/>
                <a:uLnTx/>
                <a:uFillTx/>
                <a:latin typeface="Noto Sans ExtraBold" panose="020B0604020202020204" charset="0"/>
                <a:ea typeface="Noto Sans ExtraBold" panose="020B0604020202020204" charset="0"/>
                <a:cs typeface="Noto Sans ExtraBold" panose="020B0604020202020204" charset="0"/>
              </a:rPr>
              <a:t>H.R.1 changes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2E3192"/>
                </a:solidFill>
                <a:effectLst/>
                <a:uLnTx/>
                <a:uFillTx/>
                <a:latin typeface="Noto Sans ExtraBold" panose="020B0604020202020204" charset="0"/>
                <a:ea typeface="Noto Sans ExtraBold" panose="020B0604020202020204" charset="0"/>
                <a:cs typeface="Noto Sans ExtraBold" panose="020B0604020202020204" charset="0"/>
              </a:rPr>
              <a:t>to SNAP eligibility</a:t>
            </a:r>
            <a:endParaRPr kumimoji="0" lang="en-US" sz="4000" b="1" i="0" u="none" strike="noStrike" kern="1200" cap="none" spc="0" normalizeH="0" baseline="0" noProof="0">
              <a:ln>
                <a:noFill/>
              </a:ln>
              <a:solidFill>
                <a:srgbClr val="D8E1E5">
                  <a:lumMod val="25000"/>
                </a:srgbClr>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cxnSp>
        <p:nvCxnSpPr>
          <p:cNvPr id="12" name="Straight Connector 11">
            <a:extLst>
              <a:ext uri="{FF2B5EF4-FFF2-40B4-BE49-F238E27FC236}">
                <a16:creationId xmlns:a16="http://schemas.microsoft.com/office/drawing/2014/main" id="{A9CBCAD7-9574-8F2F-9254-1055367C55C8}"/>
              </a:ext>
            </a:extLst>
          </p:cNvPr>
          <p:cNvCxnSpPr>
            <a:cxnSpLocks/>
          </p:cNvCxnSpPr>
          <p:nvPr/>
        </p:nvCxnSpPr>
        <p:spPr>
          <a:xfrm>
            <a:off x="918629" y="3202098"/>
            <a:ext cx="5718477"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8" name="Picture 7" descr="A baby eating from a plate&#10;&#10;Description automatically generated with low confidence">
            <a:extLst>
              <a:ext uri="{FF2B5EF4-FFF2-40B4-BE49-F238E27FC236}">
                <a16:creationId xmlns:a16="http://schemas.microsoft.com/office/drawing/2014/main" id="{6EBDADCA-4D6C-6F4B-B47B-1A31D9350FEA}"/>
              </a:ext>
            </a:extLst>
          </p:cNvPr>
          <p:cNvPicPr>
            <a:picLocks noChangeAspect="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l="40684" t="22457" r="30457" b="11134"/>
          <a:stretch/>
        </p:blipFill>
        <p:spPr>
          <a:xfrm>
            <a:off x="7418231" y="0"/>
            <a:ext cx="4782201" cy="6189845"/>
          </a:xfrm>
          <a:prstGeom prst="rect">
            <a:avLst/>
          </a:prstGeom>
        </p:spPr>
      </p:pic>
      <p:sp>
        <p:nvSpPr>
          <p:cNvPr id="14" name="Rectangle 13">
            <a:extLst>
              <a:ext uri="{FF2B5EF4-FFF2-40B4-BE49-F238E27FC236}">
                <a16:creationId xmlns:a16="http://schemas.microsoft.com/office/drawing/2014/main" id="{4D5054DE-6560-9006-B364-1DD1B7A1EFF4}"/>
              </a:ext>
            </a:extLst>
          </p:cNvPr>
          <p:cNvSpPr/>
          <p:nvPr/>
        </p:nvSpPr>
        <p:spPr>
          <a:xfrm>
            <a:off x="-2" y="6081449"/>
            <a:ext cx="12192001" cy="7968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ptos"/>
              <a:ea typeface="+mn-ea"/>
              <a:cs typeface="+mn-cs"/>
            </a:endParaRPr>
          </a:p>
        </p:txBody>
      </p:sp>
      <p:pic>
        <p:nvPicPr>
          <p:cNvPr id="20" name="Picture 19" descr="Text&#10;&#10;Description automatically generated">
            <a:extLst>
              <a:ext uri="{FF2B5EF4-FFF2-40B4-BE49-F238E27FC236}">
                <a16:creationId xmlns:a16="http://schemas.microsoft.com/office/drawing/2014/main" id="{527D4897-1B44-6B51-DBA5-5C9CC16EED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8629" y="6302435"/>
            <a:ext cx="2199890" cy="367870"/>
          </a:xfrm>
          <a:prstGeom prst="rect">
            <a:avLst/>
          </a:prstGeom>
        </p:spPr>
      </p:pic>
      <p:sp>
        <p:nvSpPr>
          <p:cNvPr id="6" name="Slide Number Placeholder 5">
            <a:extLst>
              <a:ext uri="{FF2B5EF4-FFF2-40B4-BE49-F238E27FC236}">
                <a16:creationId xmlns:a16="http://schemas.microsoft.com/office/drawing/2014/main" id="{516F5002-31B5-1F26-6F35-2415132C4FD1}"/>
              </a:ext>
            </a:extLst>
          </p:cNvPr>
          <p:cNvSpPr>
            <a:spLocks noGrp="1"/>
          </p:cNvSpPr>
          <p:nvPr>
            <p:ph type="sldNum" sz="quarter" idx="10"/>
          </p:nvPr>
        </p:nvSpPr>
        <p:spPr/>
        <p:txBody>
          <a:bodyPr/>
          <a:lstStyle/>
          <a:p>
            <a:fld id="{58339581-759F-43B7-B47D-47F906F0E294}" type="slidenum">
              <a:rPr lang="en-US" smtClean="0"/>
              <a:pPr/>
              <a:t>4</a:t>
            </a:fld>
            <a:endParaRPr lang="en-US"/>
          </a:p>
        </p:txBody>
      </p:sp>
    </p:spTree>
    <p:extLst>
      <p:ext uri="{BB962C8B-B14F-4D97-AF65-F5344CB8AC3E}">
        <p14:creationId xmlns:p14="http://schemas.microsoft.com/office/powerpoint/2010/main" val="21935595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2D337-4761-7565-6391-50B2FEB2DC30}"/>
              </a:ext>
            </a:extLst>
          </p:cNvPr>
          <p:cNvSpPr>
            <a:spLocks noGrp="1"/>
          </p:cNvSpPr>
          <p:nvPr>
            <p:ph type="title"/>
          </p:nvPr>
        </p:nvSpPr>
        <p:spPr>
          <a:xfrm>
            <a:off x="635001" y="401402"/>
            <a:ext cx="10001250" cy="825500"/>
          </a:xfrm>
        </p:spPr>
        <p:txBody>
          <a:bodyPr/>
          <a:lstStyle/>
          <a:p>
            <a:r>
              <a:rPr lang="en-US">
                <a:latin typeface="Noto Sans ExtraBold"/>
              </a:rPr>
              <a:t>SNAP eligibility changes</a:t>
            </a:r>
            <a:endParaRPr lang="en-US"/>
          </a:p>
        </p:txBody>
      </p:sp>
      <p:sp>
        <p:nvSpPr>
          <p:cNvPr id="4" name="Slide Number Placeholder 3">
            <a:extLst>
              <a:ext uri="{FF2B5EF4-FFF2-40B4-BE49-F238E27FC236}">
                <a16:creationId xmlns:a16="http://schemas.microsoft.com/office/drawing/2014/main" id="{B14CDBFE-365E-8934-44DB-ECB9A727DB56}"/>
              </a:ext>
            </a:extLst>
          </p:cNvPr>
          <p:cNvSpPr>
            <a:spLocks noGrp="1"/>
          </p:cNvSpPr>
          <p:nvPr>
            <p:ph type="sldNum" sz="quarter" idx="10"/>
          </p:nvPr>
        </p:nvSpPr>
        <p:spPr/>
        <p:txBody>
          <a:bodyPr/>
          <a:lstStyle/>
          <a:p>
            <a:fld id="{58339581-759F-43B7-B47D-47F906F0E294}" type="slidenum">
              <a:rPr lang="en-US" dirty="0" smtClean="0"/>
              <a:pPr/>
              <a:t>5</a:t>
            </a:fld>
            <a:endParaRPr lang="en-US"/>
          </a:p>
        </p:txBody>
      </p:sp>
      <p:sp>
        <p:nvSpPr>
          <p:cNvPr id="5" name="TextBox 4">
            <a:extLst>
              <a:ext uri="{FF2B5EF4-FFF2-40B4-BE49-F238E27FC236}">
                <a16:creationId xmlns:a16="http://schemas.microsoft.com/office/drawing/2014/main" id="{84EFFFBF-9B48-49B5-DD92-894679DC77BF}"/>
              </a:ext>
            </a:extLst>
          </p:cNvPr>
          <p:cNvSpPr txBox="1"/>
          <p:nvPr/>
        </p:nvSpPr>
        <p:spPr>
          <a:xfrm>
            <a:off x="635001" y="1550759"/>
            <a:ext cx="7094869" cy="4708981"/>
          </a:xfrm>
          <a:prstGeom prst="rect">
            <a:avLst/>
          </a:prstGeom>
          <a:noFill/>
        </p:spPr>
        <p:txBody>
          <a:bodyPr wrap="square" lIns="91440" tIns="45720" rIns="91440" bIns="45720" rtlCol="0" anchor="t">
            <a:spAutoFit/>
          </a:bodyPr>
          <a:lstStyle/>
          <a:p>
            <a:pPr marL="285750" indent="-285750" algn="l">
              <a:spcAft>
                <a:spcPts val="1200"/>
              </a:spcAft>
              <a:buFont typeface="Arial" panose="020B0604020202020204" pitchFamily="34" charset="0"/>
              <a:buChar char="•"/>
            </a:pPr>
            <a:r>
              <a:rPr lang="en-US" sz="2800">
                <a:solidFill>
                  <a:schemeClr val="tx2"/>
                </a:solidFill>
                <a:latin typeface="Noto Sans"/>
                <a:ea typeface="Noto Sans"/>
                <a:cs typeface="Noto Sans"/>
              </a:rPr>
              <a:t>People may be required to participate in </a:t>
            </a:r>
            <a:r>
              <a:rPr lang="en-US" sz="2800" b="1">
                <a:solidFill>
                  <a:schemeClr val="tx2"/>
                </a:solidFill>
                <a:latin typeface="Noto Sans"/>
                <a:ea typeface="Noto Sans"/>
                <a:cs typeface="Noto Sans"/>
              </a:rPr>
              <a:t>Able-bodied Adults without Dependents (ABAWD) federal work rules. </a:t>
            </a:r>
          </a:p>
          <a:p>
            <a:pPr marL="285750" indent="-285750">
              <a:spcAft>
                <a:spcPts val="1200"/>
              </a:spcAft>
              <a:buFont typeface="Arial" panose="020B0604020202020204" pitchFamily="34" charset="0"/>
              <a:buChar char="•"/>
            </a:pPr>
            <a:r>
              <a:rPr lang="en-US" sz="2800" b="1">
                <a:solidFill>
                  <a:schemeClr val="tx2"/>
                </a:solidFill>
                <a:latin typeface="Noto Sans"/>
                <a:ea typeface="Noto Sans"/>
                <a:cs typeface="Noto Sans"/>
              </a:rPr>
              <a:t>Lawfully present non-citizens </a:t>
            </a:r>
            <a:r>
              <a:rPr lang="en-US" sz="2800">
                <a:solidFill>
                  <a:schemeClr val="tx2"/>
                </a:solidFill>
                <a:latin typeface="Noto Sans"/>
                <a:ea typeface="Noto Sans"/>
                <a:cs typeface="Noto Sans"/>
              </a:rPr>
              <a:t>facing reduction or the end of their benefits. </a:t>
            </a:r>
          </a:p>
          <a:p>
            <a:pPr marL="285750" indent="-285750">
              <a:spcAft>
                <a:spcPts val="1200"/>
              </a:spcAft>
              <a:buFont typeface="Arial" panose="020B0604020202020204" pitchFamily="34" charset="0"/>
              <a:buChar char="•"/>
            </a:pPr>
            <a:r>
              <a:rPr lang="en-US" sz="2800">
                <a:solidFill>
                  <a:schemeClr val="tx2"/>
                </a:solidFill>
                <a:latin typeface="Noto Sans"/>
                <a:ea typeface="Noto Sans"/>
                <a:cs typeface="Noto Sans"/>
              </a:rPr>
              <a:t>People who may see a reduction in benefits from new federal limits on energy assistance-based </a:t>
            </a:r>
            <a:r>
              <a:rPr kumimoji="0" lang="en-US" sz="2800" b="1" i="0" u="none" strike="noStrike" kern="1200" cap="none" spc="0" normalizeH="0" baseline="0" noProof="0">
                <a:ln>
                  <a:noFill/>
                </a:ln>
                <a:solidFill>
                  <a:schemeClr val="tx2"/>
                </a:solidFill>
                <a:effectLst/>
                <a:uLnTx/>
                <a:uFillTx/>
                <a:latin typeface="Noto Sans"/>
                <a:ea typeface="Noto Sans"/>
                <a:cs typeface="Noto Sans"/>
              </a:rPr>
              <a:t>Standard Utility Allowance.</a:t>
            </a:r>
            <a:r>
              <a:rPr lang="en-US" sz="2800" b="1">
                <a:solidFill>
                  <a:schemeClr val="tx2"/>
                </a:solidFill>
                <a:latin typeface="Noto Sans"/>
                <a:ea typeface="Noto Sans"/>
                <a:cs typeface="Noto Sans"/>
              </a:rPr>
              <a:t> </a:t>
            </a:r>
            <a:endParaRPr lang="en-US" sz="2000">
              <a:solidFill>
                <a:schemeClr val="tx2"/>
              </a:solidFill>
              <a:latin typeface="Noto Sans" panose="020B0502040504020204" pitchFamily="34" charset="0"/>
              <a:ea typeface="Noto Sans" panose="020B0502040504020204" pitchFamily="34" charset="0"/>
              <a:cs typeface="Noto Sans" panose="020B0502040504020204" pitchFamily="34" charset="0"/>
            </a:endParaRPr>
          </a:p>
        </p:txBody>
      </p:sp>
      <p:sp>
        <p:nvSpPr>
          <p:cNvPr id="6" name="Rectangle 5">
            <a:extLst>
              <a:ext uri="{FF2B5EF4-FFF2-40B4-BE49-F238E27FC236}">
                <a16:creationId xmlns:a16="http://schemas.microsoft.com/office/drawing/2014/main" id="{E058BD1A-15CF-2317-D85C-1633CDF93001}"/>
              </a:ext>
            </a:extLst>
          </p:cNvPr>
          <p:cNvSpPr/>
          <p:nvPr/>
        </p:nvSpPr>
        <p:spPr>
          <a:xfrm>
            <a:off x="9334500" y="1841500"/>
            <a:ext cx="2857500" cy="4127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ptos"/>
              <a:ea typeface="+mn-ea"/>
              <a:cs typeface="+mn-cs"/>
            </a:endParaRPr>
          </a:p>
        </p:txBody>
      </p:sp>
      <p:pic>
        <p:nvPicPr>
          <p:cNvPr id="7" name="Picture 6" descr="A picture containing icon&#10;&#10;Description automatically generated">
            <a:extLst>
              <a:ext uri="{FF2B5EF4-FFF2-40B4-BE49-F238E27FC236}">
                <a16:creationId xmlns:a16="http://schemas.microsoft.com/office/drawing/2014/main" id="{7DC8F2AA-ED86-5A66-5BB0-A827A644221E}"/>
              </a:ext>
            </a:extLst>
          </p:cNvPr>
          <p:cNvPicPr>
            <a:picLocks noChangeAspect="1"/>
          </p:cNvPicPr>
          <p:nvPr/>
        </p:nvPicPr>
        <p:blipFill rotWithShape="1">
          <a:blip r:embed="rId3">
            <a:extLst>
              <a:ext uri="{28A0092B-C50C-407E-A947-70E740481C1C}">
                <a14:useLocalDpi xmlns:a14="http://schemas.microsoft.com/office/drawing/2010/main" val="0"/>
              </a:ext>
            </a:extLst>
          </a:blip>
          <a:srcRect l="67500" t="37984" r="4244" b="15039"/>
          <a:stretch/>
        </p:blipFill>
        <p:spPr>
          <a:xfrm>
            <a:off x="7729870" y="2255626"/>
            <a:ext cx="3444949" cy="3221666"/>
          </a:xfrm>
          <a:prstGeom prst="rect">
            <a:avLst/>
          </a:prstGeom>
        </p:spPr>
      </p:pic>
    </p:spTree>
    <p:extLst>
      <p:ext uri="{BB962C8B-B14F-4D97-AF65-F5344CB8AC3E}">
        <p14:creationId xmlns:p14="http://schemas.microsoft.com/office/powerpoint/2010/main" val="35172080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E6B7951-51EC-C2B6-8ECD-2D0EA77AFAC2}"/>
              </a:ext>
            </a:extLst>
          </p:cNvPr>
          <p:cNvSpPr/>
          <p:nvPr/>
        </p:nvSpPr>
        <p:spPr>
          <a:xfrm>
            <a:off x="5878817" y="3918002"/>
            <a:ext cx="6313183" cy="158241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ptos"/>
              <a:ea typeface="+mn-ea"/>
              <a:cs typeface="+mn-cs"/>
            </a:endParaRPr>
          </a:p>
        </p:txBody>
      </p:sp>
      <p:sp>
        <p:nvSpPr>
          <p:cNvPr id="9" name="Arrow: Right 8">
            <a:extLst>
              <a:ext uri="{FF2B5EF4-FFF2-40B4-BE49-F238E27FC236}">
                <a16:creationId xmlns:a16="http://schemas.microsoft.com/office/drawing/2014/main" id="{43266C07-57F5-47C9-886E-4EF1E20820A9}"/>
              </a:ext>
            </a:extLst>
          </p:cNvPr>
          <p:cNvSpPr/>
          <p:nvPr/>
        </p:nvSpPr>
        <p:spPr>
          <a:xfrm>
            <a:off x="6725488" y="4188487"/>
            <a:ext cx="1543050" cy="825500"/>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ptos"/>
              <a:ea typeface="+mn-ea"/>
              <a:cs typeface="+mn-cs"/>
            </a:endParaRPr>
          </a:p>
        </p:txBody>
      </p:sp>
      <p:sp>
        <p:nvSpPr>
          <p:cNvPr id="60" name="Slide Number Placeholder 5">
            <a:extLst>
              <a:ext uri="{FF2B5EF4-FFF2-40B4-BE49-F238E27FC236}">
                <a16:creationId xmlns:a16="http://schemas.microsoft.com/office/drawing/2014/main" id="{9B968683-0251-4BAB-91EB-D8811616BE26}"/>
              </a:ext>
            </a:extLst>
          </p:cNvPr>
          <p:cNvSpPr>
            <a:spLocks noGrp="1"/>
          </p:cNvSpPr>
          <p:nvPr>
            <p:ph type="sldNum" sz="quarter" idx="12"/>
          </p:nvPr>
        </p:nvSpPr>
        <p:spPr>
          <a:xfrm>
            <a:off x="10476810" y="6578723"/>
            <a:ext cx="1537644" cy="18097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8339581-759F-43B7-B47D-47F906F0E294}" type="slidenum">
              <a:rPr kumimoji="0" lang="en-US" sz="1200" b="0" i="0" u="none" strike="noStrike" kern="1200" cap="none" spc="0" normalizeH="0" baseline="0" noProof="0" smtClean="0">
                <a:ln>
                  <a:noFill/>
                </a:ln>
                <a:solidFill>
                  <a:srgbClr val="2E3192"/>
                </a:solidFill>
                <a:effectLst/>
                <a:uLnTx/>
                <a:uFillTx/>
                <a:latin typeface="Apto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srgbClr val="2D2A30"/>
              </a:solidFill>
              <a:effectLst/>
              <a:uLnTx/>
              <a:uFillTx/>
              <a:latin typeface="Arial"/>
              <a:ea typeface="+mn-ea"/>
              <a:cs typeface="+mn-cs"/>
            </a:endParaRPr>
          </a:p>
        </p:txBody>
      </p:sp>
      <p:sp>
        <p:nvSpPr>
          <p:cNvPr id="6" name="Title 5">
            <a:extLst>
              <a:ext uri="{FF2B5EF4-FFF2-40B4-BE49-F238E27FC236}">
                <a16:creationId xmlns:a16="http://schemas.microsoft.com/office/drawing/2014/main" id="{71D6F905-8AAE-50CD-F06A-ECFCFA33F551}"/>
              </a:ext>
            </a:extLst>
          </p:cNvPr>
          <p:cNvSpPr>
            <a:spLocks noGrp="1"/>
          </p:cNvSpPr>
          <p:nvPr>
            <p:ph type="title"/>
          </p:nvPr>
        </p:nvSpPr>
        <p:spPr>
          <a:xfrm>
            <a:off x="637767" y="537657"/>
            <a:ext cx="11060982" cy="1147265"/>
          </a:xfrm>
        </p:spPr>
        <p:txBody>
          <a:bodyPr/>
          <a:lstStyle/>
          <a:p>
            <a:pPr>
              <a:spcBef>
                <a:spcPts val="600"/>
              </a:spcBef>
              <a:spcAft>
                <a:spcPts val="600"/>
              </a:spcAft>
            </a:pPr>
            <a:br>
              <a:rPr lang="en-US" b="0"/>
            </a:br>
            <a:br>
              <a:rPr lang="en-US" b="0"/>
            </a:br>
            <a:br>
              <a:rPr lang="en-US" b="0"/>
            </a:br>
            <a:r>
              <a:rPr lang="en-US">
                <a:latin typeface="Noto Sans ExtraBold"/>
                <a:ea typeface="Noto Sans ExtraBold"/>
                <a:cs typeface="Noto Sans ExtraBold"/>
              </a:rPr>
              <a:t>Able-bodied Adults Without Dependents (ABAWD) work rules</a:t>
            </a:r>
            <a:br>
              <a:rPr lang="en-US" b="0"/>
            </a:br>
            <a:endParaRPr lang="en-US" b="0"/>
          </a:p>
        </p:txBody>
      </p:sp>
      <p:graphicFrame>
        <p:nvGraphicFramePr>
          <p:cNvPr id="4" name="Table 3">
            <a:extLst>
              <a:ext uri="{FF2B5EF4-FFF2-40B4-BE49-F238E27FC236}">
                <a16:creationId xmlns:a16="http://schemas.microsoft.com/office/drawing/2014/main" id="{6B4ED306-109F-4475-510F-1BB4B3AE8BD7}"/>
              </a:ext>
            </a:extLst>
          </p:cNvPr>
          <p:cNvGraphicFramePr>
            <a:graphicFrameLocks noGrp="1"/>
          </p:cNvGraphicFramePr>
          <p:nvPr>
            <p:extLst>
              <p:ext uri="{D42A27DB-BD31-4B8C-83A1-F6EECF244321}">
                <p14:modId xmlns:p14="http://schemas.microsoft.com/office/powerpoint/2010/main" val="3300493762"/>
              </p:ext>
            </p:extLst>
          </p:nvPr>
        </p:nvGraphicFramePr>
        <p:xfrm>
          <a:off x="0" y="1651758"/>
          <a:ext cx="7518400" cy="5206241"/>
        </p:xfrm>
        <a:graphic>
          <a:graphicData uri="http://schemas.openxmlformats.org/drawingml/2006/table">
            <a:tbl>
              <a:tblPr/>
              <a:tblGrid>
                <a:gridCol w="1704622">
                  <a:extLst>
                    <a:ext uri="{9D8B030D-6E8A-4147-A177-3AD203B41FA5}">
                      <a16:colId xmlns:a16="http://schemas.microsoft.com/office/drawing/2014/main" val="2521971760"/>
                    </a:ext>
                  </a:extLst>
                </a:gridCol>
                <a:gridCol w="5813778">
                  <a:extLst>
                    <a:ext uri="{9D8B030D-6E8A-4147-A177-3AD203B41FA5}">
                      <a16:colId xmlns:a16="http://schemas.microsoft.com/office/drawing/2014/main" val="3646178762"/>
                    </a:ext>
                  </a:extLst>
                </a:gridCol>
              </a:tblGrid>
              <a:tr h="1036069">
                <a:tc>
                  <a:txBody>
                    <a:bodyPr/>
                    <a:lstStyle/>
                    <a:p>
                      <a:pPr algn="ctr" rtl="0" fontAlgn="base"/>
                      <a:r>
                        <a:rPr lang="en-US" sz="1600" b="1" i="0">
                          <a:solidFill>
                            <a:schemeClr val="bg1"/>
                          </a:solidFill>
                          <a:effectLst/>
                          <a:latin typeface="Noto Sans"/>
                          <a:ea typeface="Noto Sans"/>
                          <a:cs typeface="Noto Sans"/>
                        </a:rPr>
                        <a:t>Effective ate</a:t>
                      </a:r>
                    </a:p>
                  </a:txBody>
                  <a:tcPr anchor="ctr">
                    <a:lnL w="12700" cap="flat" cmpd="sng" algn="ctr">
                      <a:solidFill>
                        <a:schemeClr val="accent6"/>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rtl="0" fontAlgn="base"/>
                      <a:r>
                        <a:rPr lang="en-US" sz="1600" b="1" i="0">
                          <a:solidFill>
                            <a:schemeClr val="bg1"/>
                          </a:solidFill>
                          <a:effectLst/>
                          <a:latin typeface="Noto Sans"/>
                          <a:ea typeface="Noto Sans"/>
                          <a:cs typeface="Noto Sans"/>
                        </a:rPr>
                        <a:t>Description</a:t>
                      </a:r>
                      <a:r>
                        <a:rPr lang="en-US" sz="1600" b="0" i="0">
                          <a:solidFill>
                            <a:schemeClr val="bg1"/>
                          </a:solidFill>
                          <a:effectLst/>
                          <a:latin typeface="Noto Sans"/>
                          <a:ea typeface="Noto Sans"/>
                          <a:cs typeface="Noto Sans"/>
                        </a:rPr>
                        <a:t> </a:t>
                      </a:r>
                    </a:p>
                  </a:txBody>
                  <a:tcPr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666356925"/>
                  </a:ext>
                </a:extLst>
              </a:tr>
              <a:tr h="4170172">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1800" b="1" i="0">
                          <a:solidFill>
                            <a:schemeClr val="tx2"/>
                          </a:solidFill>
                          <a:effectLst/>
                          <a:latin typeface="Noto Sans"/>
                          <a:ea typeface="Noto Sans"/>
                          <a:cs typeface="Noto Sans"/>
                        </a:rPr>
                        <a:t>July 4, 2025</a:t>
                      </a:r>
                      <a:endParaRPr lang="en-US" sz="1800" b="1" i="0">
                        <a:solidFill>
                          <a:schemeClr val="tx2"/>
                        </a:solidFill>
                        <a:effectLst/>
                        <a:latin typeface="Noto Sans" panose="020B0502040504020204" pitchFamily="34" charset="0"/>
                        <a:ea typeface="Noto Sans" panose="020B0502040504020204" pitchFamily="34" charset="0"/>
                        <a:cs typeface="Noto Sans" panose="020B0502040504020204" pitchFamily="34"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lang="en-US" sz="1000" b="0" i="0">
                        <a:solidFill>
                          <a:schemeClr val="tx2"/>
                        </a:solidFill>
                        <a:effectLst/>
                        <a:latin typeface="Noto Sans" panose="020B0502040504020204" pitchFamily="34" charset="0"/>
                        <a:ea typeface="Noto Sans" panose="020B0502040504020204" pitchFamily="34" charset="0"/>
                        <a:cs typeface="Noto Sans" panose="020B0502040504020204" pitchFamily="34" charset="0"/>
                      </a:endParaRPr>
                    </a:p>
                  </a:txBody>
                  <a:tcPr anchor="ctr">
                    <a:lnL w="12700" cap="flat" cmpd="sng" algn="ctr">
                      <a:solidFill>
                        <a:schemeClr val="accent6"/>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5F8F9"/>
                    </a:solidFill>
                  </a:tcPr>
                </a:tc>
                <a:tc>
                  <a:txBody>
                    <a:bodyPr/>
                    <a:lstStyle/>
                    <a:p>
                      <a:pPr algn="l" rtl="0" fontAlgn="base"/>
                      <a:r>
                        <a:rPr lang="en-US" sz="1800" b="1" i="0">
                          <a:solidFill>
                            <a:schemeClr val="tx2"/>
                          </a:solidFill>
                          <a:effectLst/>
                          <a:latin typeface="Noto Sans"/>
                          <a:ea typeface="Noto Sans"/>
                          <a:cs typeface="Noto Sans"/>
                        </a:rPr>
                        <a:t>Changes able-bodied adults without dependents </a:t>
                      </a:r>
                      <a:br>
                        <a:rPr lang="en-US" sz="1800" b="1" i="0">
                          <a:solidFill>
                            <a:srgbClr val="184E49"/>
                          </a:solidFill>
                          <a:effectLst/>
                          <a:latin typeface="Noto Sans"/>
                          <a:ea typeface="Noto Sans"/>
                          <a:cs typeface="Noto Sans"/>
                        </a:rPr>
                      </a:br>
                      <a:r>
                        <a:rPr lang="en-US" sz="1800" b="1" i="0">
                          <a:solidFill>
                            <a:schemeClr val="tx2"/>
                          </a:solidFill>
                          <a:effectLst/>
                          <a:latin typeface="Noto Sans"/>
                          <a:ea typeface="Noto Sans"/>
                          <a:cs typeface="Noto Sans"/>
                        </a:rPr>
                        <a:t>(ABAWD) age range </a:t>
                      </a:r>
                      <a:r>
                        <a:rPr lang="en-US" sz="1800" b="0" i="0">
                          <a:solidFill>
                            <a:schemeClr val="tx2"/>
                          </a:solidFill>
                          <a:effectLst/>
                          <a:latin typeface="Noto Sans"/>
                          <a:ea typeface="Noto Sans"/>
                          <a:cs typeface="Noto Sans"/>
                        </a:rPr>
                        <a:t>to 18 through 64 (previously 18 through 54).</a:t>
                      </a:r>
                    </a:p>
                    <a:p>
                      <a:pPr algn="l" rtl="0" fontAlgn="base"/>
                      <a:endParaRPr lang="en-US" sz="1800" b="0" i="0">
                        <a:solidFill>
                          <a:schemeClr val="tx2"/>
                        </a:solidFill>
                        <a:effectLst/>
                        <a:latin typeface="Noto Sans" panose="020B0502040504020204" pitchFamily="34" charset="0"/>
                        <a:ea typeface="Noto Sans" panose="020B0502040504020204" pitchFamily="34" charset="0"/>
                        <a:cs typeface="Noto Sans" panose="020B0502040504020204" pitchFamily="34" charset="0"/>
                      </a:endParaRPr>
                    </a:p>
                    <a:p>
                      <a:pPr algn="l" rtl="0" fontAlgn="base"/>
                      <a:r>
                        <a:rPr lang="en-US" sz="1800" b="1" i="0">
                          <a:solidFill>
                            <a:schemeClr val="tx2"/>
                          </a:solidFill>
                          <a:effectLst/>
                          <a:latin typeface="Noto Sans"/>
                          <a:ea typeface="Noto Sans"/>
                          <a:cs typeface="Noto Sans"/>
                        </a:rPr>
                        <a:t>Changes dependent child exception </a:t>
                      </a:r>
                      <a:r>
                        <a:rPr lang="en-US" sz="1800" b="0" i="0">
                          <a:solidFill>
                            <a:schemeClr val="tx2"/>
                          </a:solidFill>
                          <a:effectLst/>
                          <a:latin typeface="Noto Sans"/>
                          <a:ea typeface="Noto Sans"/>
                          <a:cs typeface="Noto Sans"/>
                        </a:rPr>
                        <a:t>to those under the age of 14 (previously 18). </a:t>
                      </a:r>
                    </a:p>
                    <a:p>
                      <a:pPr algn="l" rtl="0" fontAlgn="base"/>
                      <a:endParaRPr lang="en-US" sz="1800" b="0" i="0">
                        <a:solidFill>
                          <a:schemeClr val="tx2"/>
                        </a:solidFill>
                        <a:effectLst/>
                        <a:latin typeface="Noto Sans" panose="020B0502040504020204" pitchFamily="34" charset="0"/>
                        <a:ea typeface="Noto Sans" panose="020B0502040504020204" pitchFamily="34" charset="0"/>
                        <a:cs typeface="Noto Sans" panose="020B0502040504020204" pitchFamily="34" charset="0"/>
                      </a:endParaRPr>
                    </a:p>
                    <a:p>
                      <a:pPr algn="l" rtl="0" fontAlgn="base"/>
                      <a:r>
                        <a:rPr lang="en-US" sz="1800" b="1" i="0">
                          <a:solidFill>
                            <a:schemeClr val="tx2"/>
                          </a:solidFill>
                          <a:effectLst/>
                          <a:latin typeface="Noto Sans"/>
                          <a:ea typeface="Noto Sans"/>
                          <a:cs typeface="Noto Sans"/>
                        </a:rPr>
                        <a:t>Limits ABAWD waivers </a:t>
                      </a:r>
                      <a:r>
                        <a:rPr lang="en-US" sz="1800" b="0" i="0">
                          <a:solidFill>
                            <a:schemeClr val="tx2"/>
                          </a:solidFill>
                          <a:effectLst/>
                          <a:latin typeface="Noto Sans"/>
                          <a:ea typeface="Noto Sans"/>
                          <a:cs typeface="Noto Sans"/>
                        </a:rPr>
                        <a:t>to only be permissible if </a:t>
                      </a:r>
                      <a:r>
                        <a:rPr lang="en-US" sz="1800" kern="1200">
                          <a:solidFill>
                            <a:schemeClr val="tx2"/>
                          </a:solidFill>
                          <a:effectLst/>
                          <a:latin typeface="Noto Sans"/>
                          <a:ea typeface="Noto Sans"/>
                          <a:cs typeface="Noto Sans"/>
                        </a:rPr>
                        <a:t>an area (city, county, Tribal Land, etc.) </a:t>
                      </a:r>
                      <a:r>
                        <a:rPr lang="en-US" sz="1800" b="0" i="0">
                          <a:solidFill>
                            <a:schemeClr val="tx2"/>
                          </a:solidFill>
                          <a:effectLst/>
                          <a:latin typeface="Noto Sans"/>
                          <a:ea typeface="Noto Sans"/>
                          <a:cs typeface="Noto Sans"/>
                        </a:rPr>
                        <a:t>has an unemployment rate above 10%. Removed option to request waivers based on lack of sufficient jobs.</a:t>
                      </a:r>
                      <a:endParaRPr lang="en-US" sz="1800" b="0" i="0">
                        <a:solidFill>
                          <a:schemeClr val="tx2"/>
                        </a:solidFill>
                        <a:effectLst/>
                        <a:latin typeface="Noto Sans" panose="020B0502040504020204" pitchFamily="34" charset="0"/>
                        <a:ea typeface="Noto Sans" panose="020B0502040504020204" pitchFamily="34" charset="0"/>
                        <a:cs typeface="Noto Sans" panose="020B0502040504020204" pitchFamily="34" charset="0"/>
                      </a:endParaRPr>
                    </a:p>
                  </a:txBody>
                  <a:tcPr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5F8F9"/>
                    </a:solidFill>
                  </a:tcPr>
                </a:tc>
                <a:extLst>
                  <a:ext uri="{0D108BD9-81ED-4DB2-BD59-A6C34878D82A}">
                    <a16:rowId xmlns:a16="http://schemas.microsoft.com/office/drawing/2014/main" val="997119358"/>
                  </a:ext>
                </a:extLst>
              </a:tr>
            </a:tbl>
          </a:graphicData>
        </a:graphic>
      </p:graphicFrame>
      <p:sp>
        <p:nvSpPr>
          <p:cNvPr id="12" name="Rectangle 11">
            <a:extLst>
              <a:ext uri="{FF2B5EF4-FFF2-40B4-BE49-F238E27FC236}">
                <a16:creationId xmlns:a16="http://schemas.microsoft.com/office/drawing/2014/main" id="{97CB7386-757E-0E72-ACFD-E6F180A963B5}"/>
              </a:ext>
            </a:extLst>
          </p:cNvPr>
          <p:cNvSpPr/>
          <p:nvPr/>
        </p:nvSpPr>
        <p:spPr>
          <a:xfrm>
            <a:off x="0" y="1529789"/>
            <a:ext cx="12192000" cy="11604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ptos"/>
              <a:ea typeface="+mn-ea"/>
              <a:cs typeface="+mn-cs"/>
            </a:endParaRPr>
          </a:p>
        </p:txBody>
      </p:sp>
      <p:sp>
        <p:nvSpPr>
          <p:cNvPr id="13" name="TextBox 12">
            <a:extLst>
              <a:ext uri="{FF2B5EF4-FFF2-40B4-BE49-F238E27FC236}">
                <a16:creationId xmlns:a16="http://schemas.microsoft.com/office/drawing/2014/main" id="{393F575F-4A3E-AE7F-C86D-3F6DF3031DEC}"/>
              </a:ext>
            </a:extLst>
          </p:cNvPr>
          <p:cNvSpPr txBox="1"/>
          <p:nvPr/>
        </p:nvSpPr>
        <p:spPr>
          <a:xfrm>
            <a:off x="225103" y="1682971"/>
            <a:ext cx="1784976"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800" b="1" i="0" u="none" strike="noStrike" kern="1200" cap="none" spc="0" normalizeH="0" baseline="0" noProof="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rPr>
              <a:t>Effective date</a:t>
            </a:r>
          </a:p>
        </p:txBody>
      </p:sp>
      <p:sp>
        <p:nvSpPr>
          <p:cNvPr id="14" name="TextBox 13">
            <a:extLst>
              <a:ext uri="{FF2B5EF4-FFF2-40B4-BE49-F238E27FC236}">
                <a16:creationId xmlns:a16="http://schemas.microsoft.com/office/drawing/2014/main" id="{BA085FF7-2D9A-FE34-B7EC-23FA7E832A40}"/>
              </a:ext>
            </a:extLst>
          </p:cNvPr>
          <p:cNvSpPr txBox="1"/>
          <p:nvPr/>
        </p:nvSpPr>
        <p:spPr>
          <a:xfrm>
            <a:off x="3541935" y="1760135"/>
            <a:ext cx="2336881"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800" b="1" i="0" u="none" strike="noStrike" kern="1200" cap="none" spc="0" normalizeH="0" baseline="0" noProof="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rPr>
              <a:t>Description </a:t>
            </a:r>
          </a:p>
        </p:txBody>
      </p:sp>
      <p:sp>
        <p:nvSpPr>
          <p:cNvPr id="15" name="TextBox 14">
            <a:extLst>
              <a:ext uri="{FF2B5EF4-FFF2-40B4-BE49-F238E27FC236}">
                <a16:creationId xmlns:a16="http://schemas.microsoft.com/office/drawing/2014/main" id="{9B02127C-563E-40F1-5079-0850FADCED91}"/>
              </a:ext>
            </a:extLst>
          </p:cNvPr>
          <p:cNvSpPr txBox="1"/>
          <p:nvPr/>
        </p:nvSpPr>
        <p:spPr>
          <a:xfrm>
            <a:off x="7623544" y="1665238"/>
            <a:ext cx="4568456"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800" b="1" i="0" u="none" strike="noStrike" kern="1200" cap="none" spc="0" normalizeH="0" baseline="0" noProof="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rPr>
              <a:t>Estimated population </a:t>
            </a:r>
            <a:br>
              <a:rPr kumimoji="0" lang="en-US" sz="2800" b="1" i="0" u="none" strike="noStrike" kern="1200" cap="none" spc="0" normalizeH="0" baseline="0" noProof="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rPr>
            </a:br>
            <a:r>
              <a:rPr kumimoji="0" lang="en-US" sz="2800" b="1" i="0" u="none" strike="noStrike" kern="1200" cap="none" spc="0" normalizeH="0" baseline="0" noProof="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rPr>
              <a:t>impact</a:t>
            </a:r>
          </a:p>
        </p:txBody>
      </p:sp>
      <p:pic>
        <p:nvPicPr>
          <p:cNvPr id="17" name="Picture 16" descr="A picture containing text&#10;&#10;Description automatically generated">
            <a:extLst>
              <a:ext uri="{FF2B5EF4-FFF2-40B4-BE49-F238E27FC236}">
                <a16:creationId xmlns:a16="http://schemas.microsoft.com/office/drawing/2014/main" id="{9BA1CFDF-B14A-88D8-E1E6-EB7516D4D3EF}"/>
              </a:ext>
            </a:extLst>
          </p:cNvPr>
          <p:cNvPicPr>
            <a:picLocks noChangeAspect="1"/>
          </p:cNvPicPr>
          <p:nvPr/>
        </p:nvPicPr>
        <p:blipFill rotWithShape="1">
          <a:blip r:embed="rId3">
            <a:extLst>
              <a:ext uri="{28A0092B-C50C-407E-A947-70E740481C1C}">
                <a14:useLocalDpi xmlns:a14="http://schemas.microsoft.com/office/drawing/2010/main" val="0"/>
              </a:ext>
            </a:extLst>
          </a:blip>
          <a:srcRect l="35833" t="3457" r="54815" b="75074"/>
          <a:stretch/>
        </p:blipFill>
        <p:spPr>
          <a:xfrm>
            <a:off x="9683644" y="4851609"/>
            <a:ext cx="1537644" cy="1985609"/>
          </a:xfrm>
          <a:prstGeom prst="rect">
            <a:avLst/>
          </a:prstGeom>
        </p:spPr>
      </p:pic>
      <p:sp>
        <p:nvSpPr>
          <p:cNvPr id="19" name="TextBox 18">
            <a:extLst>
              <a:ext uri="{FF2B5EF4-FFF2-40B4-BE49-F238E27FC236}">
                <a16:creationId xmlns:a16="http://schemas.microsoft.com/office/drawing/2014/main" id="{FA5A4643-0995-AE51-FB93-63B6FEB8C5BC}"/>
              </a:ext>
            </a:extLst>
          </p:cNvPr>
          <p:cNvSpPr txBox="1"/>
          <p:nvPr/>
        </p:nvSpPr>
        <p:spPr>
          <a:xfrm>
            <a:off x="8402288" y="4109046"/>
            <a:ext cx="3032597" cy="1200329"/>
          </a:xfrm>
          <a:prstGeom prst="rect">
            <a:avLst/>
          </a:prstGeom>
          <a:noFill/>
        </p:spPr>
        <p:txBody>
          <a:bodyPr wrap="square">
            <a:spAutoFit/>
          </a:bodyPr>
          <a:lstStyle/>
          <a:p>
            <a:pPr marL="0" marR="154305" lvl="0" indent="0" algn="l" defTabSz="914400" rtl="0" eaLnBrk="1" fontAlgn="auto" latinLnBrk="0" hangingPunct="1">
              <a:lnSpc>
                <a:spcPct val="100000"/>
              </a:lnSpc>
              <a:spcBef>
                <a:spcPts val="1200"/>
              </a:spcBef>
              <a:spcAft>
                <a:spcPts val="1200"/>
              </a:spcAft>
              <a:buClrTx/>
              <a:buSzTx/>
              <a:buFontTx/>
              <a:buNone/>
              <a:tabLst/>
              <a:defRPr/>
            </a:pPr>
            <a:r>
              <a:rPr kumimoji="0" lang="en-US" sz="2200" b="1" i="0" u="none" strike="noStrike" kern="1200" cap="none" spc="0" normalizeH="0" baseline="0" noProof="0">
                <a:ln>
                  <a:noFill/>
                </a:ln>
                <a:solidFill>
                  <a:srgbClr val="184E49"/>
                </a:solidFill>
                <a:effectLst/>
                <a:uLnTx/>
                <a:uFillTx/>
                <a:latin typeface="Noto Sans"/>
                <a:ea typeface="Noto Sans"/>
                <a:cs typeface="Noto Sans"/>
              </a:rPr>
              <a:t>~310,000 adults </a:t>
            </a:r>
            <a:br>
              <a:rPr kumimoji="0" lang="en-US" sz="2800" b="1" i="0" u="none" strike="noStrike" kern="1200" cap="none" spc="0" normalizeH="0" baseline="0" noProof="0">
                <a:ln>
                  <a:noFill/>
                </a:ln>
                <a:solidFill>
                  <a:srgbClr val="184E49"/>
                </a:solidFill>
                <a:effectLst/>
                <a:uLnTx/>
                <a:uFillTx/>
                <a:latin typeface="Noto Sans"/>
                <a:ea typeface="Noto Sans"/>
                <a:cs typeface="Noto Sans"/>
              </a:rPr>
            </a:br>
            <a:r>
              <a:rPr kumimoji="0" lang="en-US" sz="1600" b="0" i="0" u="none" strike="noStrike" kern="1200" cap="none" spc="0" normalizeH="0" baseline="0" noProof="0">
                <a:ln>
                  <a:noFill/>
                </a:ln>
                <a:solidFill>
                  <a:srgbClr val="184E49"/>
                </a:solidFill>
                <a:effectLst/>
                <a:uLnTx/>
                <a:uFillTx/>
                <a:latin typeface="Noto Sans"/>
                <a:ea typeface="Noto Sans"/>
                <a:cs typeface="Noto Sans"/>
              </a:rPr>
              <a:t>will need to be reviewed for ABAWD work requirements </a:t>
            </a:r>
            <a:br>
              <a:rPr kumimoji="0" lang="en-US" sz="1600" b="0" i="0" u="none" strike="noStrike" kern="1200" cap="none" spc="0" normalizeH="0" baseline="0" noProof="0">
                <a:ln>
                  <a:noFill/>
                </a:ln>
                <a:solidFill>
                  <a:srgbClr val="184E49"/>
                </a:solidFill>
                <a:effectLst/>
                <a:uLnTx/>
                <a:uFillTx/>
                <a:latin typeface="Noto Sans"/>
                <a:ea typeface="Noto Sans"/>
                <a:cs typeface="Noto Sans"/>
              </a:rPr>
            </a:br>
            <a:r>
              <a:rPr kumimoji="0" lang="en-US" sz="1600" b="0" i="0" u="none" strike="noStrike" kern="1200" cap="none" spc="0" normalizeH="0" baseline="0" noProof="0">
                <a:ln>
                  <a:noFill/>
                </a:ln>
                <a:solidFill>
                  <a:srgbClr val="184E49"/>
                </a:solidFill>
                <a:effectLst/>
                <a:uLnTx/>
                <a:uFillTx/>
                <a:latin typeface="Noto Sans"/>
                <a:ea typeface="Noto Sans"/>
                <a:cs typeface="Noto Sans"/>
              </a:rPr>
              <a:t>or exceptions. </a:t>
            </a:r>
          </a:p>
        </p:txBody>
      </p:sp>
    </p:spTree>
    <p:extLst>
      <p:ext uri="{BB962C8B-B14F-4D97-AF65-F5344CB8AC3E}">
        <p14:creationId xmlns:p14="http://schemas.microsoft.com/office/powerpoint/2010/main" val="17111867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5BA8BD-0FD3-7F8F-DB07-A50E7B159345}"/>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3E0D9724-D850-B560-6EE9-0F134B17994F}"/>
              </a:ext>
              <a:ext uri="{C183D7F6-B498-43B3-948B-1728B52AA6E4}">
                <adec:decorative xmlns:adec="http://schemas.microsoft.com/office/drawing/2017/decorative" val="1"/>
              </a:ext>
            </a:extLst>
          </p:cNvPr>
          <p:cNvSpPr/>
          <p:nvPr/>
        </p:nvSpPr>
        <p:spPr>
          <a:xfrm>
            <a:off x="0" y="5628784"/>
            <a:ext cx="12199357" cy="116175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ptos"/>
              <a:ea typeface="+mn-ea"/>
              <a:cs typeface="+mn-cs"/>
            </a:endParaRPr>
          </a:p>
        </p:txBody>
      </p:sp>
      <p:sp>
        <p:nvSpPr>
          <p:cNvPr id="4" name="Title 3">
            <a:extLst>
              <a:ext uri="{FF2B5EF4-FFF2-40B4-BE49-F238E27FC236}">
                <a16:creationId xmlns:a16="http://schemas.microsoft.com/office/drawing/2014/main" id="{91B78B3E-A34C-84D8-25C1-28E78EE22608}"/>
              </a:ext>
            </a:extLst>
          </p:cNvPr>
          <p:cNvSpPr>
            <a:spLocks noGrp="1"/>
          </p:cNvSpPr>
          <p:nvPr>
            <p:ph type="title"/>
          </p:nvPr>
        </p:nvSpPr>
        <p:spPr>
          <a:xfrm>
            <a:off x="635001" y="432290"/>
            <a:ext cx="10925628" cy="825500"/>
          </a:xfrm>
        </p:spPr>
        <p:txBody>
          <a:bodyPr/>
          <a:lstStyle/>
          <a:p>
            <a:r>
              <a:rPr lang="en-US"/>
              <a:t>SNAP work rule impacts</a:t>
            </a:r>
            <a:endParaRPr lang="en-US">
              <a:latin typeface="Noto Sans ExtraBold"/>
              <a:ea typeface="Noto Sans ExtraBold"/>
              <a:cs typeface="Noto Sans ExtraBold"/>
            </a:endParaRPr>
          </a:p>
        </p:txBody>
      </p:sp>
      <p:sp>
        <p:nvSpPr>
          <p:cNvPr id="2" name="Slide Number Placeholder 1">
            <a:extLst>
              <a:ext uri="{FF2B5EF4-FFF2-40B4-BE49-F238E27FC236}">
                <a16:creationId xmlns:a16="http://schemas.microsoft.com/office/drawing/2014/main" id="{454028FA-7800-7A38-E909-3F5D64C4C55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339581-759F-43B7-B47D-47F906F0E294}" type="slidenum">
              <a:rPr kumimoji="0" lang="en-US" sz="1400" b="0" i="0" u="none" strike="noStrike" kern="1200" cap="none" spc="0" normalizeH="0" baseline="0" noProof="0" smtClean="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400" b="0" i="0" u="none" strike="noStrike" kern="1200" cap="none" spc="0" normalizeH="0" baseline="0" noProof="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sp>
        <p:nvSpPr>
          <p:cNvPr id="13" name="Rectangle 12">
            <a:extLst>
              <a:ext uri="{FF2B5EF4-FFF2-40B4-BE49-F238E27FC236}">
                <a16:creationId xmlns:a16="http://schemas.microsoft.com/office/drawing/2014/main" id="{F844DC18-002C-CB36-E5F7-97CB75BD128E}"/>
              </a:ext>
              <a:ext uri="{C183D7F6-B498-43B3-948B-1728B52AA6E4}">
                <adec:decorative xmlns:adec="http://schemas.microsoft.com/office/drawing/2017/decorative" val="1"/>
              </a:ext>
            </a:extLst>
          </p:cNvPr>
          <p:cNvSpPr/>
          <p:nvPr/>
        </p:nvSpPr>
        <p:spPr>
          <a:xfrm>
            <a:off x="0" y="1444752"/>
            <a:ext cx="6810928" cy="418403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ptos"/>
              <a:ea typeface="+mn-ea"/>
              <a:cs typeface="+mn-cs"/>
            </a:endParaRPr>
          </a:p>
        </p:txBody>
      </p:sp>
      <p:sp>
        <p:nvSpPr>
          <p:cNvPr id="15" name="TextBox 14">
            <a:extLst>
              <a:ext uri="{FF2B5EF4-FFF2-40B4-BE49-F238E27FC236}">
                <a16:creationId xmlns:a16="http://schemas.microsoft.com/office/drawing/2014/main" id="{86C23C66-BCA4-E51C-13F0-254AC262F96F}"/>
              </a:ext>
            </a:extLst>
          </p:cNvPr>
          <p:cNvSpPr txBox="1"/>
          <p:nvPr/>
        </p:nvSpPr>
        <p:spPr>
          <a:xfrm>
            <a:off x="250383" y="1708912"/>
            <a:ext cx="6337228" cy="3631763"/>
          </a:xfrm>
          <a:prstGeom prst="rect">
            <a:avLst/>
          </a:prstGeom>
          <a:noFill/>
        </p:spPr>
        <p:txBody>
          <a:bodyPr wrap="square">
            <a:spAutoFit/>
          </a:bodyPr>
          <a:lstStyle/>
          <a:p>
            <a:pPr marL="285750" lvl="0" indent="-285750">
              <a:spcAft>
                <a:spcPts val="1800"/>
              </a:spcAft>
              <a:buFont typeface="Arial" panose="020B0604020202020204" pitchFamily="34" charset="0"/>
              <a:buChar char="•"/>
              <a:defRPr/>
            </a:pPr>
            <a:r>
              <a:rPr lang="en-US" sz="2000">
                <a:solidFill>
                  <a:srgbClr val="184E49"/>
                </a:solidFill>
                <a:latin typeface="Noto Sans" panose="020B0502040504020204" pitchFamily="34" charset="0"/>
                <a:ea typeface="Noto Sans" panose="020B0502040504020204" pitchFamily="34" charset="0"/>
                <a:cs typeface="Noto Sans" panose="020B0502040504020204" pitchFamily="34" charset="0"/>
              </a:rPr>
              <a:t>People ages </a:t>
            </a:r>
            <a:r>
              <a:rPr lang="en-US" sz="2000" b="1">
                <a:solidFill>
                  <a:srgbClr val="184E49"/>
                </a:solidFill>
                <a:latin typeface="Noto Sans" panose="020B0502040504020204" pitchFamily="34" charset="0"/>
                <a:ea typeface="Noto Sans" panose="020B0502040504020204" pitchFamily="34" charset="0"/>
                <a:cs typeface="Noto Sans" panose="020B0502040504020204" pitchFamily="34" charset="0"/>
              </a:rPr>
              <a:t>55 to 64 who do not have a child under age 14 </a:t>
            </a:r>
            <a:r>
              <a:rPr lang="en-US" sz="2000">
                <a:solidFill>
                  <a:srgbClr val="184E49"/>
                </a:solidFill>
                <a:latin typeface="Noto Sans" panose="020B0502040504020204" pitchFamily="34" charset="0"/>
                <a:ea typeface="Noto Sans" panose="020B0502040504020204" pitchFamily="34" charset="0"/>
                <a:cs typeface="Noto Sans" panose="020B0502040504020204" pitchFamily="34" charset="0"/>
              </a:rPr>
              <a:t>on their SNAP case must work 80 hours each month to get SNAP for more than three months.</a:t>
            </a:r>
          </a:p>
          <a:p>
            <a:pPr marL="285750" lvl="0" indent="-285750">
              <a:spcAft>
                <a:spcPts val="1800"/>
              </a:spcAft>
              <a:buFont typeface="Arial" panose="020B0604020202020204" pitchFamily="34" charset="0"/>
              <a:buChar char="•"/>
              <a:defRPr/>
            </a:pPr>
            <a:r>
              <a:rPr lang="en-US" sz="2000" b="1">
                <a:solidFill>
                  <a:srgbClr val="184E49"/>
                </a:solidFill>
                <a:latin typeface="Noto Sans" panose="020B0502040504020204" pitchFamily="34" charset="0"/>
                <a:ea typeface="Noto Sans" panose="020B0502040504020204" pitchFamily="34" charset="0"/>
                <a:cs typeface="Noto Sans" panose="020B0502040504020204" pitchFamily="34" charset="0"/>
              </a:rPr>
              <a:t>Exemptions</a:t>
            </a:r>
            <a:r>
              <a:rPr lang="en-US" sz="2000">
                <a:solidFill>
                  <a:srgbClr val="184E49"/>
                </a:solidFill>
                <a:latin typeface="Noto Sans" panose="020B0502040504020204" pitchFamily="34" charset="0"/>
                <a:ea typeface="Noto Sans" panose="020B0502040504020204" pitchFamily="34" charset="0"/>
                <a:cs typeface="Noto Sans" panose="020B0502040504020204" pitchFamily="34" charset="0"/>
              </a:rPr>
              <a:t> for veterans, people experiencing homelessness, and former foster youth have been </a:t>
            </a:r>
            <a:r>
              <a:rPr lang="en-US" sz="2000" b="1">
                <a:solidFill>
                  <a:srgbClr val="184E49"/>
                </a:solidFill>
                <a:latin typeface="Noto Sans" panose="020B0502040504020204" pitchFamily="34" charset="0"/>
                <a:ea typeface="Noto Sans" panose="020B0502040504020204" pitchFamily="34" charset="0"/>
                <a:cs typeface="Noto Sans" panose="020B0502040504020204" pitchFamily="34" charset="0"/>
              </a:rPr>
              <a:t>removed.</a:t>
            </a:r>
          </a:p>
          <a:p>
            <a:pPr marL="285750" lvl="0" indent="-285750">
              <a:spcAft>
                <a:spcPts val="1800"/>
              </a:spcAft>
              <a:buFont typeface="Arial" panose="020B0604020202020204" pitchFamily="34" charset="0"/>
              <a:buChar char="•"/>
              <a:defRPr/>
            </a:pPr>
            <a:r>
              <a:rPr lang="en-US" sz="2000">
                <a:solidFill>
                  <a:srgbClr val="184E49"/>
                </a:solidFill>
                <a:latin typeface="Noto Sans" panose="020B0502040504020204" pitchFamily="34" charset="0"/>
                <a:ea typeface="Noto Sans" panose="020B0502040504020204" pitchFamily="34" charset="0"/>
                <a:cs typeface="Noto Sans" panose="020B0502040504020204" pitchFamily="34" charset="0"/>
              </a:rPr>
              <a:t>There is a </a:t>
            </a:r>
            <a:r>
              <a:rPr lang="en-US" sz="2000" b="1">
                <a:solidFill>
                  <a:srgbClr val="184E49"/>
                </a:solidFill>
                <a:latin typeface="Noto Sans" panose="020B0502040504020204" pitchFamily="34" charset="0"/>
                <a:ea typeface="Noto Sans" panose="020B0502040504020204" pitchFamily="34" charset="0"/>
                <a:cs typeface="Noto Sans" panose="020B0502040504020204" pitchFamily="34" charset="0"/>
              </a:rPr>
              <a:t>new exemption for Native American individuals </a:t>
            </a:r>
            <a:r>
              <a:rPr lang="en-US" sz="2000">
                <a:solidFill>
                  <a:srgbClr val="184E49"/>
                </a:solidFill>
                <a:latin typeface="Noto Sans" panose="020B0502040504020204" pitchFamily="34" charset="0"/>
                <a:ea typeface="Noto Sans" panose="020B0502040504020204" pitchFamily="34" charset="0"/>
                <a:cs typeface="Noto Sans" panose="020B0502040504020204" pitchFamily="34" charset="0"/>
              </a:rPr>
              <a:t>who qualify under rules in the Indian Health Care Improvement Act.</a:t>
            </a:r>
            <a:endParaRPr kumimoji="0" lang="en-US" sz="2000" b="0"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sp>
        <p:nvSpPr>
          <p:cNvPr id="16" name="Rectangle 15">
            <a:extLst>
              <a:ext uri="{FF2B5EF4-FFF2-40B4-BE49-F238E27FC236}">
                <a16:creationId xmlns:a16="http://schemas.microsoft.com/office/drawing/2014/main" id="{C9DDF4E9-B094-ADB4-95B4-466676A72786}"/>
              </a:ext>
              <a:ext uri="{C183D7F6-B498-43B3-948B-1728B52AA6E4}">
                <adec:decorative xmlns:adec="http://schemas.microsoft.com/office/drawing/2017/decorative" val="1"/>
              </a:ext>
            </a:extLst>
          </p:cNvPr>
          <p:cNvSpPr/>
          <p:nvPr/>
        </p:nvSpPr>
        <p:spPr>
          <a:xfrm>
            <a:off x="6971793" y="1420804"/>
            <a:ext cx="5220208" cy="420798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ptos"/>
              <a:ea typeface="+mn-ea"/>
              <a:cs typeface="+mn-cs"/>
            </a:endParaRPr>
          </a:p>
        </p:txBody>
      </p:sp>
      <p:sp>
        <p:nvSpPr>
          <p:cNvPr id="18" name="TextBox 17">
            <a:extLst>
              <a:ext uri="{FF2B5EF4-FFF2-40B4-BE49-F238E27FC236}">
                <a16:creationId xmlns:a16="http://schemas.microsoft.com/office/drawing/2014/main" id="{D3178E77-AA25-77A9-BDEC-878797FD5AD8}"/>
              </a:ext>
            </a:extLst>
          </p:cNvPr>
          <p:cNvSpPr txBox="1"/>
          <p:nvPr/>
        </p:nvSpPr>
        <p:spPr>
          <a:xfrm>
            <a:off x="7170318" y="1444752"/>
            <a:ext cx="4390311" cy="30162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rPr>
              <a:t>Work rules will not impact individuals with I/DD, behavioral health or physical disability.</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2400" b="1"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endParaRP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rPr>
              <a:t>Will not apply to individuals receiving long-term services and supports.</a:t>
            </a:r>
            <a:endParaRPr kumimoji="0" lang="en-US" sz="2000" b="1"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pic>
        <p:nvPicPr>
          <p:cNvPr id="8" name="Graphic 7" descr="Briefcase with solid fill">
            <a:extLst>
              <a:ext uri="{FF2B5EF4-FFF2-40B4-BE49-F238E27FC236}">
                <a16:creationId xmlns:a16="http://schemas.microsoft.com/office/drawing/2014/main" id="{FAB8AC4C-4A71-C0AF-D4AD-09323323088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38524" y="4437077"/>
            <a:ext cx="2125783" cy="2125783"/>
          </a:xfrm>
          <a:prstGeom prst="rect">
            <a:avLst/>
          </a:prstGeom>
        </p:spPr>
      </p:pic>
    </p:spTree>
    <p:extLst>
      <p:ext uri="{BB962C8B-B14F-4D97-AF65-F5344CB8AC3E}">
        <p14:creationId xmlns:p14="http://schemas.microsoft.com/office/powerpoint/2010/main" val="559324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3BE8BF-E12B-F4B8-C59C-D11FDE846EBB}"/>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2D7CD1EE-69FA-6507-A33C-A52EF1C4EDFE}"/>
              </a:ext>
            </a:extLst>
          </p:cNvPr>
          <p:cNvSpPr/>
          <p:nvPr/>
        </p:nvSpPr>
        <p:spPr>
          <a:xfrm>
            <a:off x="0" y="2052074"/>
            <a:ext cx="12192000" cy="390378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err="1"/>
          </a:p>
        </p:txBody>
      </p:sp>
      <p:sp>
        <p:nvSpPr>
          <p:cNvPr id="2" name="Title 1">
            <a:extLst>
              <a:ext uri="{FF2B5EF4-FFF2-40B4-BE49-F238E27FC236}">
                <a16:creationId xmlns:a16="http://schemas.microsoft.com/office/drawing/2014/main" id="{139D845A-8243-02E4-51E6-0429438B6CE3}"/>
              </a:ext>
            </a:extLst>
          </p:cNvPr>
          <p:cNvSpPr>
            <a:spLocks noGrp="1"/>
          </p:cNvSpPr>
          <p:nvPr>
            <p:ph type="title"/>
          </p:nvPr>
        </p:nvSpPr>
        <p:spPr>
          <a:xfrm>
            <a:off x="724910" y="381489"/>
            <a:ext cx="10001250" cy="825500"/>
          </a:xfrm>
        </p:spPr>
        <p:txBody>
          <a:bodyPr/>
          <a:lstStyle/>
          <a:p>
            <a:r>
              <a:rPr lang="en-US"/>
              <a:t>SNAP time limit</a:t>
            </a:r>
          </a:p>
        </p:txBody>
      </p:sp>
      <p:sp>
        <p:nvSpPr>
          <p:cNvPr id="4" name="Slide Number Placeholder 3">
            <a:extLst>
              <a:ext uri="{FF2B5EF4-FFF2-40B4-BE49-F238E27FC236}">
                <a16:creationId xmlns:a16="http://schemas.microsoft.com/office/drawing/2014/main" id="{D5612A39-4D48-D575-4D41-4CCCB0BD42EA}"/>
              </a:ext>
            </a:extLst>
          </p:cNvPr>
          <p:cNvSpPr>
            <a:spLocks noGrp="1"/>
          </p:cNvSpPr>
          <p:nvPr>
            <p:ph type="sldNum" sz="quarter" idx="10"/>
          </p:nvPr>
        </p:nvSpPr>
        <p:spPr/>
        <p:txBody>
          <a:bodyPr/>
          <a:lstStyle/>
          <a:p>
            <a:fld id="{58339581-759F-43B7-B47D-47F906F0E294}" type="slidenum">
              <a:rPr lang="en-US" smtClean="0"/>
              <a:pPr/>
              <a:t>8</a:t>
            </a:fld>
            <a:endParaRPr lang="en-US"/>
          </a:p>
        </p:txBody>
      </p:sp>
      <p:sp>
        <p:nvSpPr>
          <p:cNvPr id="11" name="TextBox 10">
            <a:extLst>
              <a:ext uri="{FF2B5EF4-FFF2-40B4-BE49-F238E27FC236}">
                <a16:creationId xmlns:a16="http://schemas.microsoft.com/office/drawing/2014/main" id="{2A4C7808-533A-2ABC-1BEB-3743B0086DC6}"/>
              </a:ext>
            </a:extLst>
          </p:cNvPr>
          <p:cNvSpPr txBox="1"/>
          <p:nvPr/>
        </p:nvSpPr>
        <p:spPr>
          <a:xfrm>
            <a:off x="1026689" y="2541335"/>
            <a:ext cx="4571998" cy="2677656"/>
          </a:xfrm>
          <a:prstGeom prst="rect">
            <a:avLst/>
          </a:prstGeom>
          <a:noFill/>
        </p:spPr>
        <p:txBody>
          <a:bodyPr wrap="square" lIns="91440" tIns="45720" rIns="91440" bIns="45720" rtlCol="0" anchor="t">
            <a:spAutoFit/>
          </a:bodyPr>
          <a:lstStyle/>
          <a:p>
            <a:pPr algn="ctr"/>
            <a:r>
              <a:rPr lang="en-US" sz="2800">
                <a:solidFill>
                  <a:schemeClr val="bg1"/>
                </a:solidFill>
              </a:rPr>
              <a:t>If a SNAP participant with </a:t>
            </a:r>
            <a:r>
              <a:rPr lang="en-US" sz="2800" b="1">
                <a:solidFill>
                  <a:schemeClr val="bg1"/>
                </a:solidFill>
              </a:rPr>
              <a:t>ABAWD status</a:t>
            </a:r>
            <a:r>
              <a:rPr lang="en-US" sz="2800">
                <a:solidFill>
                  <a:schemeClr val="bg1"/>
                </a:solidFill>
              </a:rPr>
              <a:t> does not meet  work requirements for </a:t>
            </a:r>
            <a:r>
              <a:rPr lang="en-US" sz="2800" b="1">
                <a:solidFill>
                  <a:schemeClr val="bg1"/>
                </a:solidFill>
              </a:rPr>
              <a:t>three months</a:t>
            </a:r>
            <a:r>
              <a:rPr lang="en-US" sz="2800">
                <a:solidFill>
                  <a:schemeClr val="bg1"/>
                </a:solidFill>
              </a:rPr>
              <a:t>, they will reach the </a:t>
            </a:r>
            <a:r>
              <a:rPr lang="en-US" sz="2800" b="1">
                <a:solidFill>
                  <a:schemeClr val="bg1"/>
                </a:solidFill>
              </a:rPr>
              <a:t> time limit</a:t>
            </a:r>
            <a:r>
              <a:rPr lang="en-US" sz="2800">
                <a:solidFill>
                  <a:schemeClr val="bg1"/>
                </a:solidFill>
              </a:rPr>
              <a:t> and lose SNAP for three years.</a:t>
            </a:r>
          </a:p>
        </p:txBody>
      </p:sp>
      <p:pic>
        <p:nvPicPr>
          <p:cNvPr id="13" name="Graphic 12" descr="Daily calendar with solid fill">
            <a:extLst>
              <a:ext uri="{FF2B5EF4-FFF2-40B4-BE49-F238E27FC236}">
                <a16:creationId xmlns:a16="http://schemas.microsoft.com/office/drawing/2014/main" id="{4B206DB2-0EEE-F47A-02E7-287AD241C78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97263" y="1634858"/>
            <a:ext cx="3990788" cy="3990788"/>
          </a:xfrm>
          <a:prstGeom prst="rect">
            <a:avLst/>
          </a:prstGeom>
        </p:spPr>
      </p:pic>
      <p:pic>
        <p:nvPicPr>
          <p:cNvPr id="15" name="Graphic 14" descr="Stopwatch with solid fill">
            <a:extLst>
              <a:ext uri="{FF2B5EF4-FFF2-40B4-BE49-F238E27FC236}">
                <a16:creationId xmlns:a16="http://schemas.microsoft.com/office/drawing/2014/main" id="{7E9F7A8B-2829-2539-F226-22AC88D502F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593314" y="4095607"/>
            <a:ext cx="1436994" cy="1436994"/>
          </a:xfrm>
          <a:prstGeom prst="rect">
            <a:avLst/>
          </a:prstGeom>
        </p:spPr>
      </p:pic>
    </p:spTree>
    <p:extLst>
      <p:ext uri="{BB962C8B-B14F-4D97-AF65-F5344CB8AC3E}">
        <p14:creationId xmlns:p14="http://schemas.microsoft.com/office/powerpoint/2010/main" val="40585686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D7020EC-74EA-33AF-1BE6-E2A6B476ED61}"/>
              </a:ext>
            </a:extLst>
          </p:cNvPr>
          <p:cNvSpPr>
            <a:spLocks noGrp="1"/>
          </p:cNvSpPr>
          <p:nvPr>
            <p:ph type="sldNum" sz="quarter" idx="10"/>
          </p:nvPr>
        </p:nvSpPr>
        <p:spPr/>
        <p:txBody>
          <a:bodyPr/>
          <a:lstStyle/>
          <a:p>
            <a:fld id="{58339581-759F-43B7-B47D-47F906F0E294}" type="slidenum">
              <a:rPr lang="en-US" smtClean="0"/>
              <a:pPr/>
              <a:t>9</a:t>
            </a:fld>
            <a:endParaRPr lang="en-US"/>
          </a:p>
        </p:txBody>
      </p:sp>
      <p:pic>
        <p:nvPicPr>
          <p:cNvPr id="5" name="Picture 4" descr="three shapes with text">
            <a:extLst>
              <a:ext uri="{FF2B5EF4-FFF2-40B4-BE49-F238E27FC236}">
                <a16:creationId xmlns:a16="http://schemas.microsoft.com/office/drawing/2014/main" id="{05FCE4C3-EBEB-FB77-4E28-ECD28A5D9D5E}"/>
              </a:ext>
            </a:extLst>
          </p:cNvPr>
          <p:cNvPicPr>
            <a:picLocks noChangeAspect="1"/>
          </p:cNvPicPr>
          <p:nvPr/>
        </p:nvPicPr>
        <p:blipFill>
          <a:blip r:embed="rId3"/>
          <a:stretch>
            <a:fillRect/>
          </a:stretch>
        </p:blipFill>
        <p:spPr>
          <a:xfrm>
            <a:off x="2621015" y="1469036"/>
            <a:ext cx="9336186" cy="4923649"/>
          </a:xfrm>
          <a:prstGeom prst="rect">
            <a:avLst/>
          </a:prstGeom>
        </p:spPr>
      </p:pic>
      <p:sp>
        <p:nvSpPr>
          <p:cNvPr id="6" name="TextBox 5">
            <a:extLst>
              <a:ext uri="{FF2B5EF4-FFF2-40B4-BE49-F238E27FC236}">
                <a16:creationId xmlns:a16="http://schemas.microsoft.com/office/drawing/2014/main" id="{D04E8602-1E59-2589-EC3D-630B58604A11}"/>
              </a:ext>
            </a:extLst>
          </p:cNvPr>
          <p:cNvSpPr txBox="1"/>
          <p:nvPr/>
        </p:nvSpPr>
        <p:spPr>
          <a:xfrm>
            <a:off x="2800103" y="1854588"/>
            <a:ext cx="8413336" cy="12618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US" sz="2000" b="1">
                <a:solidFill>
                  <a:schemeClr val="bg1"/>
                </a:solidFill>
                <a:latin typeface="Noto Sans"/>
                <a:ea typeface="Noto Sans"/>
                <a:cs typeface="Noto Sans"/>
              </a:rPr>
              <a:t>ABAWD work rules restarted in six counties: Benton, Clackamas, Hood River, Multnomah, Washington and Yamhill</a:t>
            </a:r>
            <a:endParaRPr lang="en-US" sz="2000" b="1">
              <a:solidFill>
                <a:schemeClr val="bg1"/>
              </a:solidFill>
              <a:cs typeface="Arial" panose="020B0604020202020204" pitchFamily="34" charset="0"/>
            </a:endParaRPr>
          </a:p>
          <a:p>
            <a:pPr algn="ctr"/>
            <a:endParaRPr lang="en-US" sz="1800" b="1">
              <a:solidFill>
                <a:schemeClr val="bg1"/>
              </a:solidFill>
              <a:latin typeface="Noto Sans"/>
              <a:ea typeface="Noto Sans"/>
              <a:cs typeface="Noto Sans"/>
            </a:endParaRPr>
          </a:p>
          <a:p>
            <a:pPr algn="l"/>
            <a:endParaRPr lang="en-US" sz="1800">
              <a:latin typeface="Noto Sans"/>
              <a:ea typeface="Noto Sans"/>
              <a:cs typeface="Arial"/>
            </a:endParaRPr>
          </a:p>
        </p:txBody>
      </p:sp>
      <p:sp>
        <p:nvSpPr>
          <p:cNvPr id="7" name="TextBox 6">
            <a:extLst>
              <a:ext uri="{FF2B5EF4-FFF2-40B4-BE49-F238E27FC236}">
                <a16:creationId xmlns:a16="http://schemas.microsoft.com/office/drawing/2014/main" id="{77F06BC5-0993-B0EE-51F2-778AF50E548A}"/>
              </a:ext>
            </a:extLst>
          </p:cNvPr>
          <p:cNvSpPr txBox="1"/>
          <p:nvPr/>
        </p:nvSpPr>
        <p:spPr>
          <a:xfrm>
            <a:off x="486104" y="1996966"/>
            <a:ext cx="199761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baseline="0">
                <a:solidFill>
                  <a:srgbClr val="2E3192"/>
                </a:solidFill>
                <a:latin typeface="Noto Sans"/>
              </a:rPr>
              <a:t>September 2025</a:t>
            </a:r>
            <a:r>
              <a:rPr lang="en-US" b="1">
                <a:solidFill>
                  <a:srgbClr val="2E3192"/>
                </a:solidFill>
                <a:latin typeface="Noto Sans"/>
                <a:ea typeface="Noto Sans"/>
                <a:cs typeface="Noto Sans"/>
              </a:rPr>
              <a:t>​</a:t>
            </a:r>
            <a:endParaRPr lang="en-US" sz="2000" b="1">
              <a:solidFill>
                <a:srgbClr val="2E3192"/>
              </a:solidFill>
              <a:cs typeface="Arial" panose="020B0604020202020204" pitchFamily="34" charset="0"/>
            </a:endParaRPr>
          </a:p>
        </p:txBody>
      </p:sp>
      <p:sp>
        <p:nvSpPr>
          <p:cNvPr id="9" name="Title 8">
            <a:extLst>
              <a:ext uri="{FF2B5EF4-FFF2-40B4-BE49-F238E27FC236}">
                <a16:creationId xmlns:a16="http://schemas.microsoft.com/office/drawing/2014/main" id="{B91B61D1-1602-C5DD-9448-3816FA012E6B}"/>
              </a:ext>
            </a:extLst>
          </p:cNvPr>
          <p:cNvSpPr>
            <a:spLocks noGrp="1"/>
          </p:cNvSpPr>
          <p:nvPr>
            <p:ph type="title"/>
          </p:nvPr>
        </p:nvSpPr>
        <p:spPr/>
        <p:txBody>
          <a:bodyPr/>
          <a:lstStyle/>
          <a:p>
            <a:r>
              <a:rPr lang="en-US">
                <a:latin typeface="Noto Sans ExtraBold"/>
                <a:ea typeface="Noto Sans ExtraBold"/>
                <a:cs typeface="Noto Sans ExtraBold"/>
              </a:rPr>
              <a:t>Oregon SNAP work rules: Timeline 2025</a:t>
            </a:r>
            <a:endParaRPr lang="en-US"/>
          </a:p>
        </p:txBody>
      </p:sp>
      <p:sp>
        <p:nvSpPr>
          <p:cNvPr id="10" name="TextBox 9">
            <a:extLst>
              <a:ext uri="{FF2B5EF4-FFF2-40B4-BE49-F238E27FC236}">
                <a16:creationId xmlns:a16="http://schemas.microsoft.com/office/drawing/2014/main" id="{14832E53-8CC9-24E0-2305-F52872CC2600}"/>
              </a:ext>
            </a:extLst>
          </p:cNvPr>
          <p:cNvSpPr txBox="1"/>
          <p:nvPr/>
        </p:nvSpPr>
        <p:spPr>
          <a:xfrm>
            <a:off x="2800103" y="3824717"/>
            <a:ext cx="8622402" cy="3617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gn="ctr" rtl="0">
              <a:lnSpc>
                <a:spcPts val="1725"/>
              </a:lnSpc>
              <a:buFont typeface="Arial" panose="020B0604020202020204" pitchFamily="34" charset="0"/>
              <a:buChar char="•"/>
            </a:pPr>
            <a:r>
              <a:rPr lang="en-US" sz="3200" b="1" baseline="0">
                <a:solidFill>
                  <a:schemeClr val="tx1"/>
                </a:solidFill>
                <a:latin typeface="Noto Sans"/>
                <a:ea typeface="Segoe UI"/>
                <a:cs typeface="Segoe UI"/>
              </a:rPr>
              <a:t>HR1 changes implemented in Oregon</a:t>
            </a:r>
            <a:endParaRPr lang="en-US" sz="3200">
              <a:solidFill>
                <a:schemeClr val="tx1"/>
              </a:solidFill>
              <a:latin typeface="Noto Sans"/>
              <a:cs typeface="Segoe UI"/>
            </a:endParaRPr>
          </a:p>
        </p:txBody>
      </p:sp>
      <p:sp>
        <p:nvSpPr>
          <p:cNvPr id="11" name="TextBox 10">
            <a:extLst>
              <a:ext uri="{FF2B5EF4-FFF2-40B4-BE49-F238E27FC236}">
                <a16:creationId xmlns:a16="http://schemas.microsoft.com/office/drawing/2014/main" id="{3CB07CF4-A1A2-1C7D-6661-765424B95153}"/>
              </a:ext>
            </a:extLst>
          </p:cNvPr>
          <p:cNvSpPr txBox="1"/>
          <p:nvPr/>
        </p:nvSpPr>
        <p:spPr>
          <a:xfrm>
            <a:off x="536406" y="3744310"/>
            <a:ext cx="1909497" cy="461665"/>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algn="ctr"/>
            <a:r>
              <a:rPr lang="en-US" b="1">
                <a:solidFill>
                  <a:schemeClr val="tx1"/>
                </a:solidFill>
                <a:latin typeface="Noto Sans"/>
                <a:ea typeface="Noto Sans"/>
                <a:cs typeface="Arial"/>
              </a:rPr>
              <a:t>Oct. 1, 2025</a:t>
            </a:r>
            <a:endParaRPr lang="en-US" sz="1700">
              <a:solidFill>
                <a:schemeClr val="tx1"/>
              </a:solidFill>
              <a:latin typeface="Arial"/>
              <a:cs typeface="Arial"/>
            </a:endParaRPr>
          </a:p>
        </p:txBody>
      </p:sp>
      <p:sp>
        <p:nvSpPr>
          <p:cNvPr id="12" name="TextBox 11">
            <a:extLst>
              <a:ext uri="{FF2B5EF4-FFF2-40B4-BE49-F238E27FC236}">
                <a16:creationId xmlns:a16="http://schemas.microsoft.com/office/drawing/2014/main" id="{54CC0423-772A-23D0-46D3-1F15F7CC3F0D}"/>
              </a:ext>
            </a:extLst>
          </p:cNvPr>
          <p:cNvSpPr txBox="1"/>
          <p:nvPr/>
        </p:nvSpPr>
        <p:spPr>
          <a:xfrm>
            <a:off x="2894382" y="5329045"/>
            <a:ext cx="792851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gn="ctr">
              <a:buFont typeface="Arial" panose="020B0604020202020204" pitchFamily="34" charset="0"/>
              <a:buChar char="•"/>
            </a:pPr>
            <a:r>
              <a:rPr lang="en-US" sz="3200" b="1">
                <a:solidFill>
                  <a:schemeClr val="bg1"/>
                </a:solidFill>
                <a:latin typeface="Noto Sans"/>
                <a:ea typeface="Noto Sans"/>
                <a:cs typeface="Arial"/>
              </a:rPr>
              <a:t>ABAWD work rules start statewide</a:t>
            </a:r>
            <a:endParaRPr lang="en-US" sz="3200">
              <a:solidFill>
                <a:schemeClr val="bg1"/>
              </a:solidFill>
              <a:latin typeface="Noto Sans"/>
              <a:ea typeface="Noto Sans"/>
              <a:cs typeface="Arial"/>
            </a:endParaRPr>
          </a:p>
        </p:txBody>
      </p:sp>
      <p:sp>
        <p:nvSpPr>
          <p:cNvPr id="13" name="TextBox 12">
            <a:extLst>
              <a:ext uri="{FF2B5EF4-FFF2-40B4-BE49-F238E27FC236}">
                <a16:creationId xmlns:a16="http://schemas.microsoft.com/office/drawing/2014/main" id="{FAE628F5-DABE-78A1-9166-6C3843926A1C}"/>
              </a:ext>
            </a:extLst>
          </p:cNvPr>
          <p:cNvSpPr txBox="1"/>
          <p:nvPr/>
        </p:nvSpPr>
        <p:spPr>
          <a:xfrm>
            <a:off x="560590" y="5399689"/>
            <a:ext cx="1939955" cy="461665"/>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algn="ctr"/>
            <a:r>
              <a:rPr lang="en-US" b="1">
                <a:solidFill>
                  <a:schemeClr val="tx1"/>
                </a:solidFill>
                <a:latin typeface="Noto Sans"/>
                <a:ea typeface="Noto Sans"/>
                <a:cs typeface="Arial"/>
              </a:rPr>
              <a:t>Dec. 1, 2025</a:t>
            </a:r>
            <a:endParaRPr lang="en-US" sz="1700">
              <a:solidFill>
                <a:schemeClr val="tx1"/>
              </a:solidFill>
              <a:latin typeface="Arial"/>
              <a:cs typeface="Arial"/>
            </a:endParaRPr>
          </a:p>
        </p:txBody>
      </p:sp>
    </p:spTree>
    <p:extLst>
      <p:ext uri="{BB962C8B-B14F-4D97-AF65-F5344CB8AC3E}">
        <p14:creationId xmlns:p14="http://schemas.microsoft.com/office/powerpoint/2010/main" val="37051799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DHS  Master Slide">
  <a:themeElements>
    <a:clrScheme name="ODHS colors">
      <a:dk1>
        <a:srgbClr val="2E3192"/>
      </a:dk1>
      <a:lt1>
        <a:srgbClr val="FFFFFF"/>
      </a:lt1>
      <a:dk2>
        <a:srgbClr val="184E49"/>
      </a:dk2>
      <a:lt2>
        <a:srgbClr val="B4DCF5"/>
      </a:lt2>
      <a:accent1>
        <a:srgbClr val="86C679"/>
      </a:accent1>
      <a:accent2>
        <a:srgbClr val="F5F3EE"/>
      </a:accent2>
      <a:accent3>
        <a:srgbClr val="ECD263"/>
      </a:accent3>
      <a:accent4>
        <a:srgbClr val="A91F50"/>
      </a:accent4>
      <a:accent5>
        <a:srgbClr val="EDDFD4"/>
      </a:accent5>
      <a:accent6>
        <a:srgbClr val="D8E1E5"/>
      </a:accent6>
      <a:hlink>
        <a:srgbClr val="064276"/>
      </a:hlink>
      <a:folHlink>
        <a:srgbClr val="752E71"/>
      </a:folHlink>
    </a:clrScheme>
    <a:fontScheme name="ODHS fonts">
      <a:majorFont>
        <a:latin typeface="Aptos Display"/>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2000" dirty="0" err="1" smtClean="0"/>
        </a:defPPr>
      </a:lstStyle>
    </a:txDef>
  </a:objectDefaults>
  <a:extraClrSchemeLst/>
  <a:extLst>
    <a:ext uri="{05A4C25C-085E-4340-85A3-A5531E510DB2}">
      <thm15:themeFamily xmlns:thm15="http://schemas.microsoft.com/office/thememl/2012/main" name="le-624400_R1 copy 2" id="{71DBB0B8-B2E9-4820-8D44-000D257CBE06}" vid="{19FD0021-756E-4F4D-A5EE-A4AAD6B1BD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AA4821F34EB44FB3A5B128AF395692" ma:contentTypeVersion="12" ma:contentTypeDescription="Create a new document." ma:contentTypeScope="" ma:versionID="9db9895182db957166d833410a581a1a">
  <xsd:schema xmlns:xsd="http://www.w3.org/2001/XMLSchema" xmlns:xs="http://www.w3.org/2001/XMLSchema" xmlns:p="http://schemas.microsoft.com/office/2006/metadata/properties" xmlns:ns2="9d983ff6-db2e-4628-bef9-542de5b081fc" xmlns:ns3="ef474903-65cb-4f8b-b705-d0c1c57e7308" targetNamespace="http://schemas.microsoft.com/office/2006/metadata/properties" ma:root="true" ma:fieldsID="1516dbadac8136d68462355c85b548ad" ns2:_="" ns3:_="">
    <xsd:import namespace="9d983ff6-db2e-4628-bef9-542de5b081fc"/>
    <xsd:import namespace="ef474903-65cb-4f8b-b705-d0c1c57e730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983ff6-db2e-4628-bef9-542de5b081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512b629-38de-4eee-9bda-de3980551d03"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f474903-65cb-4f8b-b705-d0c1c57e7308"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a6529c1-6c60-4347-8370-abf921c2438c}" ma:internalName="TaxCatchAll" ma:showField="CatchAllData" ma:web="ef474903-65cb-4f8b-b705-d0c1c57e730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d983ff6-db2e-4628-bef9-542de5b081fc">
      <Terms xmlns="http://schemas.microsoft.com/office/infopath/2007/PartnerControls"/>
    </lcf76f155ced4ddcb4097134ff3c332f>
    <TaxCatchAll xmlns="ef474903-65cb-4f8b-b705-d0c1c57e7308" xsi:nil="true"/>
  </documentManagement>
</p:properties>
</file>

<file path=customXml/itemProps1.xml><?xml version="1.0" encoding="utf-8"?>
<ds:datastoreItem xmlns:ds="http://schemas.openxmlformats.org/officeDocument/2006/customXml" ds:itemID="{38124562-45D3-4588-8095-FE0A8B77F410}">
  <ds:schemaRefs>
    <ds:schemaRef ds:uri="9d983ff6-db2e-4628-bef9-542de5b081fc"/>
    <ds:schemaRef ds:uri="ef474903-65cb-4f8b-b705-d0c1c57e730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74A28E3-C81F-455E-91C0-10BB64A50E44}">
  <ds:schemaRefs>
    <ds:schemaRef ds:uri="http://schemas.microsoft.com/sharepoint/v3/contenttype/forms"/>
  </ds:schemaRefs>
</ds:datastoreItem>
</file>

<file path=customXml/itemProps3.xml><?xml version="1.0" encoding="utf-8"?>
<ds:datastoreItem xmlns:ds="http://schemas.openxmlformats.org/officeDocument/2006/customXml" ds:itemID="{2B647601-228E-4675-9932-A1A1AC7AAF4C}">
  <ds:schemaRefs>
    <ds:schemaRef ds:uri="9d983ff6-db2e-4628-bef9-542de5b081fc"/>
    <ds:schemaRef ds:uri="ef474903-65cb-4f8b-b705-d0c1c57e730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11a67c04-f371-4d71-a575-202b566caae1}" enabled="1" method="Privileged" siteId="{658e63e8-8d39-499c-8f48-13adc9452f4c}" removed="0"/>
</clbl:labelList>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33</Slides>
  <Notes>33</Notes>
  <HiddenSlides>0</HiddenSlide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ODHS  Master Slide</vt:lpstr>
      <vt:lpstr>PowerPoint Presentation</vt:lpstr>
      <vt:lpstr>1 in 6 people in Oregon participate in SNAP</vt:lpstr>
      <vt:lpstr>SNAP monthly snapshot</vt:lpstr>
      <vt:lpstr>Sample title </vt:lpstr>
      <vt:lpstr>SNAP eligibility changes</vt:lpstr>
      <vt:lpstr>   Able-bodied Adults Without Dependents (ABAWD) work rules </vt:lpstr>
      <vt:lpstr>SNAP work rule impacts</vt:lpstr>
      <vt:lpstr>SNAP time limit</vt:lpstr>
      <vt:lpstr>Oregon SNAP work rules: Timeline 2025</vt:lpstr>
      <vt:lpstr>Oregon SNAP work rules: Timeline 2026</vt:lpstr>
      <vt:lpstr>Activities that meet work rules</vt:lpstr>
      <vt:lpstr>People who may not need to meet SNAP work rules</vt:lpstr>
      <vt:lpstr>Five Tribal lands are waived from SNAP work rules due to high unemployment rates</vt:lpstr>
      <vt:lpstr>Contact ODHS to see if work rules apply</vt:lpstr>
      <vt:lpstr>After an ODHS referral: OED offers support for meeting work rules</vt:lpstr>
      <vt:lpstr>What people can do right now</vt:lpstr>
      <vt:lpstr>   Non-citizen SNAP eligibility </vt:lpstr>
      <vt:lpstr>Non-citizens eligible for SNAP</vt:lpstr>
      <vt:lpstr>Non-citizens eligible for SNAP with conditions</vt:lpstr>
      <vt:lpstr>Some LPRs may not need a 5-year waiting period </vt:lpstr>
      <vt:lpstr>USDA SNAP data request</vt:lpstr>
      <vt:lpstr>Timeline: USDA demands data </vt:lpstr>
      <vt:lpstr>SNAP data ODHS shares with the federal government </vt:lpstr>
      <vt:lpstr>Sample title </vt:lpstr>
      <vt:lpstr>Oregon Department of Justice Community Toolkit</vt:lpstr>
      <vt:lpstr>Office of Immigrant and Refugee Advancement online resources </vt:lpstr>
      <vt:lpstr>Public charge </vt:lpstr>
      <vt:lpstr>Public charge rule has not yet changed</vt:lpstr>
      <vt:lpstr>ODHS and OHA 2026 Forward Together Oregon webinar schedule</vt:lpstr>
      <vt:lpstr>Resources for finding food </vt:lpstr>
      <vt:lpstr>Protecting EBT Cards and Benefits  </vt:lpstr>
      <vt:lpstr>Stay in touch</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Sinatra Christy</dc:creator>
  <cp:revision>1</cp:revision>
  <dcterms:created xsi:type="dcterms:W3CDTF">2013-07-15T20:26:40Z</dcterms:created>
  <dcterms:modified xsi:type="dcterms:W3CDTF">2026-01-27T19:39:04Z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0x0101002EAA4821F34EB44FB3A5B128AF395692</vt:lpwstr>
  </property>
  <property fmtid="{D5CDD505-2E9C-101B-9397-08002B2CF9AE}" pid="3" name="MediaServiceImageTags">
    <vt:lpwstr/>
  </property>
</Properties>
</file>