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938" r:id="rId5"/>
  </p:sldMasterIdLst>
  <p:notesMasterIdLst>
    <p:notesMasterId r:id="rId55"/>
  </p:notesMasterIdLst>
  <p:sldIdLst>
    <p:sldId id="2147478752" r:id="rId6"/>
    <p:sldId id="2147478868" r:id="rId7"/>
    <p:sldId id="2147478763" r:id="rId8"/>
    <p:sldId id="2147478810" r:id="rId9"/>
    <p:sldId id="2147478902" r:id="rId10"/>
    <p:sldId id="2147478889" r:id="rId11"/>
    <p:sldId id="316" r:id="rId12"/>
    <p:sldId id="2147478799" r:id="rId13"/>
    <p:sldId id="2147478773" r:id="rId14"/>
    <p:sldId id="2147478818" r:id="rId15"/>
    <p:sldId id="2147478852" r:id="rId16"/>
    <p:sldId id="2147478867" r:id="rId17"/>
    <p:sldId id="2147478816" r:id="rId18"/>
    <p:sldId id="2147478827" r:id="rId19"/>
    <p:sldId id="2147478828" r:id="rId20"/>
    <p:sldId id="2147478906" r:id="rId21"/>
    <p:sldId id="2147478907" r:id="rId22"/>
    <p:sldId id="2147478915" r:id="rId23"/>
    <p:sldId id="2147478908" r:id="rId24"/>
    <p:sldId id="2147478869" r:id="rId25"/>
    <p:sldId id="2147478911" r:id="rId26"/>
    <p:sldId id="2147478914" r:id="rId27"/>
    <p:sldId id="2147478910" r:id="rId28"/>
    <p:sldId id="2147478912" r:id="rId29"/>
    <p:sldId id="2147478861" r:id="rId30"/>
    <p:sldId id="2147478835" r:id="rId31"/>
    <p:sldId id="2147478836" r:id="rId32"/>
    <p:sldId id="2147478853" r:id="rId33"/>
    <p:sldId id="2147478838" r:id="rId34"/>
    <p:sldId id="2147478864" r:id="rId35"/>
    <p:sldId id="2147478850" r:id="rId36"/>
    <p:sldId id="2147478832" r:id="rId37"/>
    <p:sldId id="2147478840" r:id="rId38"/>
    <p:sldId id="2147478845" r:id="rId39"/>
    <p:sldId id="2147478846" r:id="rId40"/>
    <p:sldId id="2147478847" r:id="rId41"/>
    <p:sldId id="2147478855" r:id="rId42"/>
    <p:sldId id="2147478856" r:id="rId43"/>
    <p:sldId id="2147478833" r:id="rId44"/>
    <p:sldId id="2147478843" r:id="rId45"/>
    <p:sldId id="2147478859" r:id="rId46"/>
    <p:sldId id="2147478712" r:id="rId47"/>
    <p:sldId id="2147478831" r:id="rId48"/>
    <p:sldId id="2147478860" r:id="rId49"/>
    <p:sldId id="2147478858" r:id="rId50"/>
    <p:sldId id="2147478854" r:id="rId51"/>
    <p:sldId id="2147478807" r:id="rId52"/>
    <p:sldId id="2147469345" r:id="rId53"/>
    <p:sldId id="214747870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2457AA-483F-4083-98C3-FA9CE41300C3}">
          <p14:sldIdLst>
            <p14:sldId id="2147478752"/>
            <p14:sldId id="2147478868"/>
          </p14:sldIdLst>
        </p14:section>
        <p14:section name="SNAP Overview" id="{3C372F19-FF36-4D0B-8B21-9E3A32690929}">
          <p14:sldIdLst>
            <p14:sldId id="2147478763"/>
            <p14:sldId id="2147478810"/>
          </p14:sldIdLst>
        </p14:section>
        <p14:section name="June 1 SNAP changes" id="{89BA867F-2CB1-4A23-A355-C4F7E8D0147D}">
          <p14:sldIdLst>
            <p14:sldId id="2147478902"/>
            <p14:sldId id="2147478889"/>
          </p14:sldIdLst>
        </p14:section>
        <p14:section name="HR1 SNAP Eligibility Changes" id="{9FCD8957-ACF8-4824-9D8C-A18D498A3188}">
          <p14:sldIdLst>
            <p14:sldId id="316"/>
            <p14:sldId id="2147478799"/>
          </p14:sldIdLst>
        </p14:section>
        <p14:section name="SNAP Work Rules" id="{BEE6B67B-5A79-45AF-AA1F-AB284EC49AC8}">
          <p14:sldIdLst>
            <p14:sldId id="2147478773"/>
            <p14:sldId id="2147478818"/>
            <p14:sldId id="2147478852"/>
            <p14:sldId id="2147478867"/>
            <p14:sldId id="2147478816"/>
            <p14:sldId id="2147478827"/>
            <p14:sldId id="2147478828"/>
          </p14:sldIdLst>
        </p14:section>
        <p14:section name="Supports from WorkSource" id="{1D40F546-C41A-4BC6-9C2C-D071868D2BA0}">
          <p14:sldIdLst>
            <p14:sldId id="2147478906"/>
            <p14:sldId id="2147478907"/>
            <p14:sldId id="2147478915"/>
            <p14:sldId id="2147478908"/>
          </p14:sldIdLst>
        </p14:section>
        <p14:section name="ABAWD Countable Months Notices" id="{6044CE3F-31FE-41DE-9B01-4C3AACE1A23A}">
          <p14:sldIdLst>
            <p14:sldId id="2147478869"/>
            <p14:sldId id="2147478911"/>
            <p14:sldId id="2147478914"/>
            <p14:sldId id="2147478910"/>
            <p14:sldId id="2147478912"/>
          </p14:sldIdLst>
        </p14:section>
        <p14:section name="Non-citizen limitations" id="{4E661EF4-7495-4F27-9F09-AB4AA7132541}">
          <p14:sldIdLst>
            <p14:sldId id="2147478861"/>
            <p14:sldId id="2147478835"/>
            <p14:sldId id="2147478836"/>
            <p14:sldId id="2147478853"/>
            <p14:sldId id="2147478838"/>
          </p14:sldIdLst>
        </p14:section>
        <p14:section name="Medicaid Work Rules " id="{929F5A64-DAC0-4F1F-A813-348EFF17FBFA}">
          <p14:sldIdLst>
            <p14:sldId id="2147478864"/>
          </p14:sldIdLst>
        </p14:section>
        <p14:section name="SNAP Data Sharing" id="{74049203-6051-4108-A50C-051867696291}">
          <p14:sldIdLst>
            <p14:sldId id="2147478850"/>
            <p14:sldId id="2147478832"/>
            <p14:sldId id="2147478840"/>
          </p14:sldIdLst>
        </p14:section>
        <p14:section name="Sanctuary state" id="{7EB8F484-86A5-401E-BAAE-45D343282978}">
          <p14:sldIdLst>
            <p14:sldId id="2147478845"/>
            <p14:sldId id="2147478846"/>
            <p14:sldId id="2147478847"/>
            <p14:sldId id="2147478855"/>
          </p14:sldIdLst>
        </p14:section>
        <p14:section name="How to connect with ODHS" id="{7409E2F0-5CEA-4B1E-BA01-FA2A6F47861E}">
          <p14:sldIdLst>
            <p14:sldId id="2147478856"/>
          </p14:sldIdLst>
        </p14:section>
        <p14:section name="Public charge" id="{5A6E94FB-8314-4578-8B62-EA143D56FE76}">
          <p14:sldIdLst>
            <p14:sldId id="2147478833"/>
            <p14:sldId id="2147478843"/>
          </p14:sldIdLst>
        </p14:section>
        <p14:section name="2026 OR Legislative Session" id="{0DA2C020-35F1-42D7-9E5F-D78735EC5E7F}">
          <p14:sldIdLst>
            <p14:sldId id="2147478859"/>
            <p14:sldId id="2147478712"/>
          </p14:sldIdLst>
        </p14:section>
        <p14:section name="Resources" id="{AFA46613-DDCA-475B-A829-17A2AD2B5C16}">
          <p14:sldIdLst>
            <p14:sldId id="2147478831"/>
            <p14:sldId id="2147478860"/>
            <p14:sldId id="2147478858"/>
            <p14:sldId id="2147478854"/>
            <p14:sldId id="2147478807"/>
            <p14:sldId id="2147469345"/>
            <p14:sldId id="21474787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C5E825-4D6E-6507-F0A0-DD60A0A1EFDF}" name="Schoene Misty A" initials="SA" userId="S::misty.a.schoene@odhs.oregon.gov::5e754ff3-845e-4440-9a34-920997b223a2" providerId="AD"/>
  <p188:author id="{1DD43626-0564-8DAE-A717-006C9E901D00}" name="Campos Sara K" initials="SC" userId="S::SARA.K.CAMPOS@odhs.oregon.gov::5e61880e-0f5c-4603-8063-23363588212f" providerId="AD"/>
  <p188:author id="{FA47C22D-F147-CE64-3EDB-8B22A6CDFB43}" name="Sinatra Christy" initials="SC" userId="S::christy.sinatra@odhs.oregon.gov::156a6d14-3225-44be-be35-537431eb7aa1" providerId="AD"/>
  <p188:author id="{650C7F3B-62A4-BCC1-196D-C0828943F5D8}" name="Jessica Amaya Hoffman" initials="JH" userId="S::jessica.amaya@odhs.oregon.gov::b9c5701d-b350-40b6-b66f-fb2fb1096023" providerId="AD"/>
  <p188:author id="{1CCD0043-647B-2C40-268D-5E79B852ADB5}" name="Strommer Kristin" initials="SK" userId="S::kristin.a.strommer@odhs.oregon.gov::07cca89d-adec-48c2-a75d-80393d1f84aa" providerId="AD"/>
  <p188:author id="{F2841145-3C09-03C5-2F06-286EC490682A}" name="Taylor Irma  Adriana" initials="" userId="S::Irma.A.Taylor@odhs.oregon.gov::1095df87-842d-41a8-b3ef-ab9610777a6c" providerId="AD"/>
  <p188:author id="{565AE74B-B9F5-0089-E96B-3EED01197C21}" name="Granera Jennifer J" initials="JG" userId="S::JENNIFER.J.GRANERA@odhs.oregon.gov::e7f584ca-b565-4260-b3e9-471071fc3fb7" providerId="AD"/>
  <p188:author id="{6ACBA258-A5B8-0420-04D7-C3AEB9B577B9}" name="Deb Curran (she/her/hers)" initials="D(" userId="S::debra.curran@odhs.oregon.gov::66c02d48-2ec0-47cf-9b94-c25176b27337" providerId="AD"/>
  <p188:author id="{7AA0FA74-47FA-A559-E11C-E23241CA0AA9}" name="Waters Maria" initials="WM" userId="S::maria.waters@odhs.oregon.gov::80c74a74-b8e7-414c-917f-e6eb0f24eb4d" providerId="AD"/>
  <p188:author id="{A7CB2977-2A3C-D740-D7B5-C78852BAAB74}" name="Schoene Misty A" initials="" userId="S::MISTY.A.SCHOENE@odhs.oregon.gov::5e754ff3-845e-4440-9a34-920997b223a2" providerId="AD"/>
  <p188:author id="{ABA2137F-FC16-5768-EC02-BAF3ACD0827D}" name="SOLAR Meorah A" initials="" userId="S::Meorah.A.SOLAR@odhs.oregon.gov::2e0678fa-644e-453b-a84c-61a905a2a799" providerId="AD"/>
  <p188:author id="{02038091-8BB1-E6E0-5A56-D0178812CDC5}" name="Strommer Kristin" initials="KS" userId="S::Kristin.A.Strommer@odhs.oregon.gov::07cca89d-adec-48c2-a75d-80393d1f84aa" providerId="AD"/>
  <p188:author id="{73C9F79B-1019-1EAA-A1C1-6A51D4FEEFB0}" name="Taylor Irma  Adriana" initials="TA" userId="S::irma.a.taylor@odhs.oregon.gov::1095df87-842d-41a8-b3ef-ab9610777a6c" providerId="AD"/>
  <p188:author id="{61F474B1-AD59-7AE0-95DC-43CF7C436660}" name="HERAS-DELALUZ Antonio" initials="HA" userId="S::antonio.heras-delaluz@odhs.oregon.gov::deb73122-b4e4-46dd-b323-d295b9fe62e4" providerId="AD"/>
  <p188:author id="{4B1097C1-6A1A-63ED-5F2A-E445B9340285}" name="Waters Maria" initials="MW" userId="S::Maria.Waters@odhs.oregon.gov::80c74a74-b8e7-414c-917f-e6eb0f24eb4d" providerId="AD"/>
  <p188:author id="{9A6F26C8-4C41-A15E-A023-9287DF4B2370}" name="Campos Sara K" initials="CK" userId="S::sara.k.campos@odhs.oregon.gov::5e61880e-0f5c-4603-8063-23363588212f" providerId="AD"/>
  <p188:author id="{1E56C6C8-6B7E-FF0D-890D-16BFF118C435}" name="Sinatra Christy" initials="CS" userId="S::CHRISTY.SINATRA@odhs.oregon.gov::156a6d14-3225-44be-be35-537431eb7aa1" providerId="AD"/>
  <p188:author id="{1532B4E0-8941-B8AA-718D-DBC9D5B9E293}" name="SOLAR Meorah A" initials="SA" userId="S::meorah.a.solar@odhs.oregon.gov::2e0678fa-644e-453b-a84c-61a905a2a799" providerId="AD"/>
  <p188:author id="{E5EB61E5-CABF-05FE-1268-C6040E7318CF}" name="Deb Curran (she/her/hers)" initials="DC" userId="S::Debra.Curran@odhs.oregon.gov::66c02d48-2ec0-47cf-9b94-c25176b273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5E45F8-FADB-2EE6-CC36-1DBC0F1C4FA9}" v="4" dt="2026-04-06T17:39:59.3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2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92F99-D7EF-4748-813C-4382E5E14157}"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F2357A22-9595-4F46-A973-D3A91076574F}">
      <dgm:prSet custT="1"/>
      <dgm:spPr>
        <a:xfrm>
          <a:off x="7843" y="0"/>
          <a:ext cx="5568769" cy="3438144"/>
        </a:xfrm>
        <a:prstGeom prst="homePlate">
          <a:avLst>
            <a:gd name="adj" fmla="val 25000"/>
          </a:avLst>
        </a:prstGeom>
        <a:solidFill>
          <a:schemeClr val="accent6">
            <a:lumMod val="90000"/>
          </a:schemeClr>
        </a:solidFill>
        <a:ln w="12700" cap="flat" cmpd="sng" algn="ctr">
          <a:solidFill>
            <a:schemeClr val="accent6"/>
          </a:solidFill>
          <a:prstDash val="solid"/>
          <a:miter lim="800000"/>
        </a:ln>
        <a:effectLst/>
      </dgm:spPr>
      <dgm:t>
        <a:bodyPr/>
        <a:lstStyle/>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80 hours of </a:t>
          </a:r>
        </a:p>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work activities required </a:t>
          </a:r>
        </a:p>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per month.</a:t>
          </a:r>
        </a:p>
      </dgm:t>
    </dgm:pt>
    <dgm:pt modelId="{201DE6F8-69B2-4B28-AC2E-952652F1538C}" type="parTrans" cxnId="{8140F365-BB53-42B1-B2B1-035CC376D1B8}">
      <dgm:prSet/>
      <dgm:spPr/>
      <dgm:t>
        <a:bodyPr/>
        <a:lstStyle/>
        <a:p>
          <a:endParaRPr lang="en-US"/>
        </a:p>
      </dgm:t>
    </dgm:pt>
    <dgm:pt modelId="{36266B36-BD4E-4D4C-A513-D36285E180D8}" type="sibTrans" cxnId="{8140F365-BB53-42B1-B2B1-035CC376D1B8}">
      <dgm:prSet/>
      <dgm:spPr/>
      <dgm:t>
        <a:bodyPr/>
        <a:lstStyle/>
        <a:p>
          <a:endParaRPr lang="en-US"/>
        </a:p>
      </dgm:t>
    </dgm:pt>
    <dgm:pt modelId="{AEC496E4-EF83-485E-8397-8D8546E28493}">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solidFill>
                <a:schemeClr val="tx2"/>
              </a:solidFill>
              <a:latin typeface="Noto Sans" panose="020B0502040504020204" pitchFamily="34" charset="0"/>
              <a:ea typeface="Noto Sans" panose="020B0502040504020204" pitchFamily="34" charset="0"/>
              <a:cs typeface="Noto Sans" panose="020B0502040504020204" pitchFamily="34" charset="0"/>
            </a:rPr>
            <a:t>Requirement can be met by one or a combination of activities:</a:t>
          </a:r>
        </a:p>
      </dgm:t>
    </dgm:pt>
    <dgm:pt modelId="{FFD31031-43E0-4229-9654-D7E0BC269D1B}" type="parTrans" cxnId="{43198AEF-2E54-4BDF-B061-C68BC3C1713A}">
      <dgm:prSet/>
      <dgm:spPr/>
      <dgm:t>
        <a:bodyPr/>
        <a:lstStyle/>
        <a:p>
          <a:endParaRPr lang="en-US"/>
        </a:p>
      </dgm:t>
    </dgm:pt>
    <dgm:pt modelId="{3BBEB635-2A23-47B1-84B9-2D0511C9A5C6}" type="sibTrans" cxnId="{43198AEF-2E54-4BDF-B061-C68BC3C1713A}">
      <dgm:prSet/>
      <dgm:spPr/>
      <dgm:t>
        <a:bodyPr/>
        <a:lstStyle/>
        <a:p>
          <a:endParaRPr lang="en-US"/>
        </a:p>
      </dgm:t>
    </dgm:pt>
    <dgm:pt modelId="{F7EDA921-B06B-48BB-A73D-8CDE6CBE3D8E}">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Working</a:t>
          </a:r>
        </a:p>
      </dgm:t>
    </dgm:pt>
    <dgm:pt modelId="{E7A62AC4-C263-48C1-AE3A-13AAE983C039}" type="parTrans" cxnId="{73742C55-FC97-4DEC-9665-058C03E0A0DF}">
      <dgm:prSet/>
      <dgm:spPr/>
      <dgm:t>
        <a:bodyPr/>
        <a:lstStyle/>
        <a:p>
          <a:endParaRPr lang="en-US"/>
        </a:p>
      </dgm:t>
    </dgm:pt>
    <dgm:pt modelId="{C57FE846-277D-4E9A-BFA5-72CD3E67C7BD}" type="sibTrans" cxnId="{73742C55-FC97-4DEC-9665-058C03E0A0DF}">
      <dgm:prSet/>
      <dgm:spPr/>
      <dgm:t>
        <a:bodyPr/>
        <a:lstStyle/>
        <a:p>
          <a:endParaRPr lang="en-US"/>
        </a:p>
      </dgm:t>
    </dgm:pt>
    <dgm:pt modelId="{A225F6D9-06C0-4281-95D8-FA97A1580D11}">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Volunteering</a:t>
          </a:r>
        </a:p>
      </dgm:t>
    </dgm:pt>
    <dgm:pt modelId="{B63B0EFE-01E1-419F-A8DB-C708D10D46AC}" type="parTrans" cxnId="{5438BEDF-F493-4C13-9F6D-7502926A4257}">
      <dgm:prSet/>
      <dgm:spPr/>
      <dgm:t>
        <a:bodyPr/>
        <a:lstStyle/>
        <a:p>
          <a:endParaRPr lang="en-US"/>
        </a:p>
      </dgm:t>
    </dgm:pt>
    <dgm:pt modelId="{48717F6A-1168-4DA3-9D1B-647381CC4510}" type="sibTrans" cxnId="{5438BEDF-F493-4C13-9F6D-7502926A4257}">
      <dgm:prSet/>
      <dgm:spPr/>
      <dgm:t>
        <a:bodyPr/>
        <a:lstStyle/>
        <a:p>
          <a:endParaRPr lang="en-US"/>
        </a:p>
      </dgm:t>
    </dgm:pt>
    <dgm:pt modelId="{5A2BA7A4-6015-495B-96B9-0245D2949B43}">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Bartering</a:t>
          </a:r>
        </a:p>
      </dgm:t>
    </dgm:pt>
    <dgm:pt modelId="{F9A8BE6F-B2A2-4C5D-9ECE-3E6DE5473CCE}" type="parTrans" cxnId="{E614E374-5685-4FFE-9896-08240F23A2C9}">
      <dgm:prSet/>
      <dgm:spPr/>
      <dgm:t>
        <a:bodyPr/>
        <a:lstStyle/>
        <a:p>
          <a:endParaRPr lang="en-US"/>
        </a:p>
      </dgm:t>
    </dgm:pt>
    <dgm:pt modelId="{C421AAA8-9A25-4769-AFA0-A03BC7B3E3C0}" type="sibTrans" cxnId="{E614E374-5685-4FFE-9896-08240F23A2C9}">
      <dgm:prSet/>
      <dgm:spPr/>
      <dgm:t>
        <a:bodyPr/>
        <a:lstStyle/>
        <a:p>
          <a:endParaRPr lang="en-US"/>
        </a:p>
      </dgm:t>
    </dgm:pt>
    <dgm:pt modelId="{7F8C09EF-23B2-44FB-A43B-ED3BED5F0B0E}">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Participating in an ABAWD case plan developed by </a:t>
          </a:r>
          <a:r>
            <a:rPr lang="en-US" b="0">
              <a:solidFill>
                <a:schemeClr val="tx2"/>
              </a:solidFill>
              <a:latin typeface="Noto Sans" panose="020B0502040504020204" pitchFamily="34" charset="0"/>
              <a:ea typeface="Noto Sans" panose="020B0502040504020204" pitchFamily="34" charset="0"/>
              <a:cs typeface="Noto Sans" panose="020B0502040504020204" pitchFamily="34" charset="0"/>
            </a:rPr>
            <a:t>Oregon Employment Department (OED)</a:t>
          </a:r>
        </a:p>
      </dgm:t>
    </dgm:pt>
    <dgm:pt modelId="{8F15826D-B140-4753-A570-F34D0560F22D}" type="parTrans" cxnId="{2DB57FAF-7859-4BF9-A9EC-D3233740BE95}">
      <dgm:prSet/>
      <dgm:spPr/>
      <dgm:t>
        <a:bodyPr/>
        <a:lstStyle/>
        <a:p>
          <a:endParaRPr lang="en-US"/>
        </a:p>
      </dgm:t>
    </dgm:pt>
    <dgm:pt modelId="{E739C492-1023-458C-80C4-2896379AA33F}" type="sibTrans" cxnId="{2DB57FAF-7859-4BF9-A9EC-D3233740BE95}">
      <dgm:prSet/>
      <dgm:spPr/>
      <dgm:t>
        <a:bodyPr/>
        <a:lstStyle/>
        <a:p>
          <a:endParaRPr lang="en-US"/>
        </a:p>
      </dgm:t>
    </dgm:pt>
    <dgm:pt modelId="{6EB91C82-2581-496D-A56C-CB477FC7AD11}" type="pres">
      <dgm:prSet presAssocID="{C8B92F99-D7EF-4748-813C-4382E5E14157}" presName="Name0" presStyleCnt="0">
        <dgm:presLayoutVars>
          <dgm:dir/>
          <dgm:resizeHandles val="exact"/>
        </dgm:presLayoutVars>
      </dgm:prSet>
      <dgm:spPr/>
    </dgm:pt>
    <dgm:pt modelId="{C3B58B67-5C36-4B7E-9450-F6888F904CDB}" type="pres">
      <dgm:prSet presAssocID="{F2357A22-9595-4F46-A973-D3A91076574F}" presName="parAndChTx" presStyleLbl="node1" presStyleIdx="0" presStyleCnt="2" custScaleX="80725">
        <dgm:presLayoutVars>
          <dgm:bulletEnabled val="1"/>
        </dgm:presLayoutVars>
      </dgm:prSet>
      <dgm:spPr/>
    </dgm:pt>
    <dgm:pt modelId="{3DEA1763-FBA6-42CA-AE66-DB3A63A2A8D1}" type="pres">
      <dgm:prSet presAssocID="{36266B36-BD4E-4D4C-A513-D36285E180D8}" presName="parAndChSpace" presStyleCnt="0"/>
      <dgm:spPr/>
    </dgm:pt>
    <dgm:pt modelId="{2709417B-99C3-4EF8-B534-7A22286189C6}" type="pres">
      <dgm:prSet presAssocID="{AEC496E4-EF83-485E-8397-8D8546E28493}" presName="parAndChTx" presStyleLbl="node1" presStyleIdx="1" presStyleCnt="2">
        <dgm:presLayoutVars>
          <dgm:bulletEnabled val="1"/>
        </dgm:presLayoutVars>
      </dgm:prSet>
      <dgm:spPr/>
    </dgm:pt>
  </dgm:ptLst>
  <dgm:cxnLst>
    <dgm:cxn modelId="{5B1F9835-5441-4665-9492-50CF1E9C7806}" type="presOf" srcId="{5A2BA7A4-6015-495B-96B9-0245D2949B43}" destId="{2709417B-99C3-4EF8-B534-7A22286189C6}" srcOrd="0" destOrd="3" presId="urn:microsoft.com/office/officeart/2005/8/layout/hChevron3"/>
    <dgm:cxn modelId="{12A57662-0B0F-4156-A698-EAF95B74294E}" type="presOf" srcId="{A225F6D9-06C0-4281-95D8-FA97A1580D11}" destId="{2709417B-99C3-4EF8-B534-7A22286189C6}" srcOrd="0" destOrd="2" presId="urn:microsoft.com/office/officeart/2005/8/layout/hChevron3"/>
    <dgm:cxn modelId="{8140F365-BB53-42B1-B2B1-035CC376D1B8}" srcId="{C8B92F99-D7EF-4748-813C-4382E5E14157}" destId="{F2357A22-9595-4F46-A973-D3A91076574F}" srcOrd="0" destOrd="0" parTransId="{201DE6F8-69B2-4B28-AC2E-952652F1538C}" sibTransId="{36266B36-BD4E-4D4C-A513-D36285E180D8}"/>
    <dgm:cxn modelId="{5F2FA36E-9CDE-424A-AE6C-E8A8EFB7703A}" type="presOf" srcId="{C8B92F99-D7EF-4748-813C-4382E5E14157}" destId="{6EB91C82-2581-496D-A56C-CB477FC7AD11}" srcOrd="0" destOrd="0" presId="urn:microsoft.com/office/officeart/2005/8/layout/hChevron3"/>
    <dgm:cxn modelId="{6F7DA774-7A74-4868-A379-A48E9FD8060A}" type="presOf" srcId="{AEC496E4-EF83-485E-8397-8D8546E28493}" destId="{2709417B-99C3-4EF8-B534-7A22286189C6}" srcOrd="0" destOrd="0" presId="urn:microsoft.com/office/officeart/2005/8/layout/hChevron3"/>
    <dgm:cxn modelId="{E614E374-5685-4FFE-9896-08240F23A2C9}" srcId="{AEC496E4-EF83-485E-8397-8D8546E28493}" destId="{5A2BA7A4-6015-495B-96B9-0245D2949B43}" srcOrd="2" destOrd="0" parTransId="{F9A8BE6F-B2A2-4C5D-9ECE-3E6DE5473CCE}" sibTransId="{C421AAA8-9A25-4769-AFA0-A03BC7B3E3C0}"/>
    <dgm:cxn modelId="{73742C55-FC97-4DEC-9665-058C03E0A0DF}" srcId="{AEC496E4-EF83-485E-8397-8D8546E28493}" destId="{F7EDA921-B06B-48BB-A73D-8CDE6CBE3D8E}" srcOrd="0" destOrd="0" parTransId="{E7A62AC4-C263-48C1-AE3A-13AAE983C039}" sibTransId="{C57FE846-277D-4E9A-BFA5-72CD3E67C7BD}"/>
    <dgm:cxn modelId="{2DB57FAF-7859-4BF9-A9EC-D3233740BE95}" srcId="{AEC496E4-EF83-485E-8397-8D8546E28493}" destId="{7F8C09EF-23B2-44FB-A43B-ED3BED5F0B0E}" srcOrd="3" destOrd="0" parTransId="{8F15826D-B140-4753-A570-F34D0560F22D}" sibTransId="{E739C492-1023-458C-80C4-2896379AA33F}"/>
    <dgm:cxn modelId="{7452D4BA-9164-435D-8BA5-7C2917ED3CD4}" type="presOf" srcId="{7F8C09EF-23B2-44FB-A43B-ED3BED5F0B0E}" destId="{2709417B-99C3-4EF8-B534-7A22286189C6}" srcOrd="0" destOrd="4" presId="urn:microsoft.com/office/officeart/2005/8/layout/hChevron3"/>
    <dgm:cxn modelId="{6F9C07CE-C727-42DF-8E28-CFE364E985F2}" type="presOf" srcId="{F2357A22-9595-4F46-A973-D3A91076574F}" destId="{C3B58B67-5C36-4B7E-9450-F6888F904CDB}" srcOrd="0" destOrd="0" presId="urn:microsoft.com/office/officeart/2005/8/layout/hChevron3"/>
    <dgm:cxn modelId="{5438BEDF-F493-4C13-9F6D-7502926A4257}" srcId="{AEC496E4-EF83-485E-8397-8D8546E28493}" destId="{A225F6D9-06C0-4281-95D8-FA97A1580D11}" srcOrd="1" destOrd="0" parTransId="{B63B0EFE-01E1-419F-A8DB-C708D10D46AC}" sibTransId="{48717F6A-1168-4DA3-9D1B-647381CC4510}"/>
    <dgm:cxn modelId="{C3FB74E4-4FEC-4225-BED2-4869E559333A}" type="presOf" srcId="{F7EDA921-B06B-48BB-A73D-8CDE6CBE3D8E}" destId="{2709417B-99C3-4EF8-B534-7A22286189C6}" srcOrd="0" destOrd="1" presId="urn:microsoft.com/office/officeart/2005/8/layout/hChevron3"/>
    <dgm:cxn modelId="{43198AEF-2E54-4BDF-B061-C68BC3C1713A}" srcId="{C8B92F99-D7EF-4748-813C-4382E5E14157}" destId="{AEC496E4-EF83-485E-8397-8D8546E28493}" srcOrd="1" destOrd="0" parTransId="{FFD31031-43E0-4229-9654-D7E0BC269D1B}" sibTransId="{3BBEB635-2A23-47B1-84B9-2D0511C9A5C6}"/>
    <dgm:cxn modelId="{9DD3FEE4-7A19-48B2-873F-803FEBBCE4EA}" type="presParOf" srcId="{6EB91C82-2581-496D-A56C-CB477FC7AD11}" destId="{C3B58B67-5C36-4B7E-9450-F6888F904CDB}" srcOrd="0" destOrd="0" presId="urn:microsoft.com/office/officeart/2005/8/layout/hChevron3"/>
    <dgm:cxn modelId="{E508DB78-EE04-41F5-B92B-26F40D95B4BB}" type="presParOf" srcId="{6EB91C82-2581-496D-A56C-CB477FC7AD11}" destId="{3DEA1763-FBA6-42CA-AE66-DB3A63A2A8D1}" srcOrd="1" destOrd="0" presId="urn:microsoft.com/office/officeart/2005/8/layout/hChevron3"/>
    <dgm:cxn modelId="{546B7AA2-20B6-4603-9360-7E492003443C}" type="presParOf" srcId="{6EB91C82-2581-496D-A56C-CB477FC7AD11}" destId="{2709417B-99C3-4EF8-B534-7A22286189C6}"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3E65E0-11EA-49CE-885F-4303D97184BF}"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9A22A11F-F0B0-4EA8-B416-F913E68C4D81}">
      <dgm:prSet custT="1"/>
      <dgm:spPr/>
      <dgm:t>
        <a:bodyPr/>
        <a:lstStyle/>
        <a:p>
          <a:r>
            <a:rPr lang="en-US" sz="2400"/>
            <a:t>ODHS reviews each person’s situation</a:t>
          </a:r>
        </a:p>
      </dgm:t>
    </dgm:pt>
    <dgm:pt modelId="{A7B4DCF3-A36B-4645-93C7-3769161AEF48}" type="parTrans" cxnId="{C4A042C4-E7E4-4B92-9CC8-7EE7F4DADE27}">
      <dgm:prSet/>
      <dgm:spPr/>
      <dgm:t>
        <a:bodyPr/>
        <a:lstStyle/>
        <a:p>
          <a:endParaRPr lang="en-US"/>
        </a:p>
      </dgm:t>
    </dgm:pt>
    <dgm:pt modelId="{7F591E2F-CF35-4D16-AF7F-67A260D33416}" type="sibTrans" cxnId="{C4A042C4-E7E4-4B92-9CC8-7EE7F4DADE27}">
      <dgm:prSet/>
      <dgm:spPr/>
      <dgm:t>
        <a:bodyPr/>
        <a:lstStyle/>
        <a:p>
          <a:endParaRPr lang="en-US"/>
        </a:p>
      </dgm:t>
    </dgm:pt>
    <dgm:pt modelId="{598C5A57-05EF-47B9-BBE5-956103BE3178}">
      <dgm:prSet custT="1"/>
      <dgm:spPr/>
      <dgm:t>
        <a:bodyPr/>
        <a:lstStyle/>
        <a:p>
          <a:r>
            <a:rPr lang="en-US" sz="2400"/>
            <a:t>Checks if they are already meeting work or activity rules </a:t>
          </a:r>
        </a:p>
      </dgm:t>
    </dgm:pt>
    <dgm:pt modelId="{687FEC1D-D4AD-4F4A-8E4C-D22E824E487F}" type="parTrans" cxnId="{4F8AD922-C582-4712-A00A-D57DBD3CD9BB}">
      <dgm:prSet/>
      <dgm:spPr/>
      <dgm:t>
        <a:bodyPr/>
        <a:lstStyle/>
        <a:p>
          <a:endParaRPr lang="en-US"/>
        </a:p>
      </dgm:t>
    </dgm:pt>
    <dgm:pt modelId="{8111C50C-36D1-4078-B44B-0B5251BDFE17}" type="sibTrans" cxnId="{4F8AD922-C582-4712-A00A-D57DBD3CD9BB}">
      <dgm:prSet/>
      <dgm:spPr/>
      <dgm:t>
        <a:bodyPr/>
        <a:lstStyle/>
        <a:p>
          <a:endParaRPr lang="en-US"/>
        </a:p>
      </dgm:t>
    </dgm:pt>
    <dgm:pt modelId="{F8513826-03CD-4E81-8371-2CE4ACFE6D21}">
      <dgm:prSet custT="1"/>
      <dgm:spPr/>
      <dgm:t>
        <a:bodyPr/>
        <a:lstStyle/>
        <a:p>
          <a:r>
            <a:rPr lang="en-US" sz="2400"/>
            <a:t>Checks for exemptions or good cause</a:t>
          </a:r>
        </a:p>
      </dgm:t>
    </dgm:pt>
    <dgm:pt modelId="{B05AB728-B5BA-4549-B372-73DE2DFAA841}" type="parTrans" cxnId="{80B3AE85-A72B-4A7E-8352-BCE2FEC34308}">
      <dgm:prSet/>
      <dgm:spPr/>
      <dgm:t>
        <a:bodyPr/>
        <a:lstStyle/>
        <a:p>
          <a:endParaRPr lang="en-US"/>
        </a:p>
      </dgm:t>
    </dgm:pt>
    <dgm:pt modelId="{D482D13C-1B30-43D7-BCC2-88D038CD2B78}" type="sibTrans" cxnId="{80B3AE85-A72B-4A7E-8352-BCE2FEC34308}">
      <dgm:prSet/>
      <dgm:spPr/>
      <dgm:t>
        <a:bodyPr/>
        <a:lstStyle/>
        <a:p>
          <a:endParaRPr lang="en-US"/>
        </a:p>
      </dgm:t>
    </dgm:pt>
    <dgm:pt modelId="{CAC3BC22-F68F-445C-A751-6F2BEB692630}">
      <dgm:prSet custT="1"/>
      <dgm:spPr/>
      <dgm:t>
        <a:bodyPr/>
        <a:lstStyle/>
        <a:p>
          <a:r>
            <a:rPr lang="en-US" sz="2400"/>
            <a:t>If support is needed:</a:t>
          </a:r>
        </a:p>
      </dgm:t>
    </dgm:pt>
    <dgm:pt modelId="{363CEF35-FCB1-41E7-BED0-85AD3B5B767C}" type="parTrans" cxnId="{2C69A37F-D701-4BC4-9E2F-67448C75B3C4}">
      <dgm:prSet/>
      <dgm:spPr/>
      <dgm:t>
        <a:bodyPr/>
        <a:lstStyle/>
        <a:p>
          <a:endParaRPr lang="en-US"/>
        </a:p>
      </dgm:t>
    </dgm:pt>
    <dgm:pt modelId="{FD04B9A1-3AC9-4423-88B4-A6CEAC345C52}" type="sibTrans" cxnId="{2C69A37F-D701-4BC4-9E2F-67448C75B3C4}">
      <dgm:prSet/>
      <dgm:spPr/>
      <dgm:t>
        <a:bodyPr/>
        <a:lstStyle/>
        <a:p>
          <a:endParaRPr lang="en-US"/>
        </a:p>
      </dgm:t>
    </dgm:pt>
    <dgm:pt modelId="{717D710A-B769-4B9B-9246-6D0736698514}">
      <dgm:prSet custT="1"/>
      <dgm:spPr/>
      <dgm:t>
        <a:bodyPr/>
        <a:lstStyle/>
        <a:p>
          <a:r>
            <a:rPr lang="en-US" sz="2400"/>
            <a:t>ODHS connects the person to WorkSource. </a:t>
          </a:r>
        </a:p>
      </dgm:t>
    </dgm:pt>
    <dgm:pt modelId="{FA1BA491-354A-42A6-8EC7-963B3F83FD9C}" type="parTrans" cxnId="{E2F31A57-82E8-4B5A-8E41-8B456765B7DF}">
      <dgm:prSet/>
      <dgm:spPr/>
      <dgm:t>
        <a:bodyPr/>
        <a:lstStyle/>
        <a:p>
          <a:endParaRPr lang="en-US"/>
        </a:p>
      </dgm:t>
    </dgm:pt>
    <dgm:pt modelId="{76DD7920-21E1-43D9-A772-027142BA1977}" type="sibTrans" cxnId="{E2F31A57-82E8-4B5A-8E41-8B456765B7DF}">
      <dgm:prSet/>
      <dgm:spPr/>
      <dgm:t>
        <a:bodyPr/>
        <a:lstStyle/>
        <a:p>
          <a:endParaRPr lang="en-US"/>
        </a:p>
      </dgm:t>
    </dgm:pt>
    <dgm:pt modelId="{AC28DE94-389F-42CE-A604-2D54E04CC443}" type="pres">
      <dgm:prSet presAssocID="{623E65E0-11EA-49CE-885F-4303D97184BF}" presName="linear" presStyleCnt="0">
        <dgm:presLayoutVars>
          <dgm:animLvl val="lvl"/>
          <dgm:resizeHandles val="exact"/>
        </dgm:presLayoutVars>
      </dgm:prSet>
      <dgm:spPr/>
    </dgm:pt>
    <dgm:pt modelId="{E18C877B-7504-457A-B3DE-BE3F035DAFB3}" type="pres">
      <dgm:prSet presAssocID="{9A22A11F-F0B0-4EA8-B416-F913E68C4D81}" presName="parentText" presStyleLbl="node1" presStyleIdx="0" presStyleCnt="5">
        <dgm:presLayoutVars>
          <dgm:chMax val="0"/>
          <dgm:bulletEnabled val="1"/>
        </dgm:presLayoutVars>
      </dgm:prSet>
      <dgm:spPr/>
    </dgm:pt>
    <dgm:pt modelId="{7BF42C88-02FF-4047-84D5-2575D1B3E4F5}" type="pres">
      <dgm:prSet presAssocID="{7F591E2F-CF35-4D16-AF7F-67A260D33416}" presName="spacer" presStyleCnt="0"/>
      <dgm:spPr/>
    </dgm:pt>
    <dgm:pt modelId="{826E0DEA-BEEF-4228-80C9-3D24C0B1A2F1}" type="pres">
      <dgm:prSet presAssocID="{598C5A57-05EF-47B9-BBE5-956103BE3178}" presName="parentText" presStyleLbl="node1" presStyleIdx="1" presStyleCnt="5">
        <dgm:presLayoutVars>
          <dgm:chMax val="0"/>
          <dgm:bulletEnabled val="1"/>
        </dgm:presLayoutVars>
      </dgm:prSet>
      <dgm:spPr/>
    </dgm:pt>
    <dgm:pt modelId="{6376B9EB-3F9C-49D6-872E-9A8EC922DC89}" type="pres">
      <dgm:prSet presAssocID="{8111C50C-36D1-4078-B44B-0B5251BDFE17}" presName="spacer" presStyleCnt="0"/>
      <dgm:spPr/>
    </dgm:pt>
    <dgm:pt modelId="{DEC483E1-276E-4917-877F-15A2732088AF}" type="pres">
      <dgm:prSet presAssocID="{F8513826-03CD-4E81-8371-2CE4ACFE6D21}" presName="parentText" presStyleLbl="node1" presStyleIdx="2" presStyleCnt="5">
        <dgm:presLayoutVars>
          <dgm:chMax val="0"/>
          <dgm:bulletEnabled val="1"/>
        </dgm:presLayoutVars>
      </dgm:prSet>
      <dgm:spPr/>
    </dgm:pt>
    <dgm:pt modelId="{7CF107CE-9A03-4108-812B-0A617F1C9E41}" type="pres">
      <dgm:prSet presAssocID="{D482D13C-1B30-43D7-BCC2-88D038CD2B78}" presName="spacer" presStyleCnt="0"/>
      <dgm:spPr/>
    </dgm:pt>
    <dgm:pt modelId="{0E592206-5AD3-4E9E-B45B-81E05EC8AC32}" type="pres">
      <dgm:prSet presAssocID="{CAC3BC22-F68F-445C-A751-6F2BEB692630}" presName="parentText" presStyleLbl="node1" presStyleIdx="3" presStyleCnt="5">
        <dgm:presLayoutVars>
          <dgm:chMax val="0"/>
          <dgm:bulletEnabled val="1"/>
        </dgm:presLayoutVars>
      </dgm:prSet>
      <dgm:spPr/>
    </dgm:pt>
    <dgm:pt modelId="{87496D5B-0847-440A-9BB3-408FA7EBE895}" type="pres">
      <dgm:prSet presAssocID="{FD04B9A1-3AC9-4423-88B4-A6CEAC345C52}" presName="spacer" presStyleCnt="0"/>
      <dgm:spPr/>
    </dgm:pt>
    <dgm:pt modelId="{B50E6FDF-39E6-42A2-BB71-DB6A416A2ACC}" type="pres">
      <dgm:prSet presAssocID="{717D710A-B769-4B9B-9246-6D0736698514}" presName="parentText" presStyleLbl="node1" presStyleIdx="4" presStyleCnt="5">
        <dgm:presLayoutVars>
          <dgm:chMax val="0"/>
          <dgm:bulletEnabled val="1"/>
        </dgm:presLayoutVars>
      </dgm:prSet>
      <dgm:spPr/>
    </dgm:pt>
  </dgm:ptLst>
  <dgm:cxnLst>
    <dgm:cxn modelId="{71D38A1F-FE52-413F-8956-02A1B6CDC649}" type="presOf" srcId="{F8513826-03CD-4E81-8371-2CE4ACFE6D21}" destId="{DEC483E1-276E-4917-877F-15A2732088AF}" srcOrd="0" destOrd="0" presId="urn:microsoft.com/office/officeart/2005/8/layout/vList2"/>
    <dgm:cxn modelId="{4F8AD922-C582-4712-A00A-D57DBD3CD9BB}" srcId="{623E65E0-11EA-49CE-885F-4303D97184BF}" destId="{598C5A57-05EF-47B9-BBE5-956103BE3178}" srcOrd="1" destOrd="0" parTransId="{687FEC1D-D4AD-4F4A-8E4C-D22E824E487F}" sibTransId="{8111C50C-36D1-4078-B44B-0B5251BDFE17}"/>
    <dgm:cxn modelId="{F56A5924-5B2D-435E-A64E-0A3942AA7BE0}" type="presOf" srcId="{598C5A57-05EF-47B9-BBE5-956103BE3178}" destId="{826E0DEA-BEEF-4228-80C9-3D24C0B1A2F1}" srcOrd="0" destOrd="0" presId="urn:microsoft.com/office/officeart/2005/8/layout/vList2"/>
    <dgm:cxn modelId="{28C36737-5AF9-4C29-A1D2-418FAD8F5041}" type="presOf" srcId="{623E65E0-11EA-49CE-885F-4303D97184BF}" destId="{AC28DE94-389F-42CE-A604-2D54E04CC443}" srcOrd="0" destOrd="0" presId="urn:microsoft.com/office/officeart/2005/8/layout/vList2"/>
    <dgm:cxn modelId="{53A4185D-4869-41C0-8F8E-142AD0522E38}" type="presOf" srcId="{717D710A-B769-4B9B-9246-6D0736698514}" destId="{B50E6FDF-39E6-42A2-BB71-DB6A416A2ACC}" srcOrd="0" destOrd="0" presId="urn:microsoft.com/office/officeart/2005/8/layout/vList2"/>
    <dgm:cxn modelId="{E2F31A57-82E8-4B5A-8E41-8B456765B7DF}" srcId="{623E65E0-11EA-49CE-885F-4303D97184BF}" destId="{717D710A-B769-4B9B-9246-6D0736698514}" srcOrd="4" destOrd="0" parTransId="{FA1BA491-354A-42A6-8EC7-963B3F83FD9C}" sibTransId="{76DD7920-21E1-43D9-A772-027142BA1977}"/>
    <dgm:cxn modelId="{2C69A37F-D701-4BC4-9E2F-67448C75B3C4}" srcId="{623E65E0-11EA-49CE-885F-4303D97184BF}" destId="{CAC3BC22-F68F-445C-A751-6F2BEB692630}" srcOrd="3" destOrd="0" parTransId="{363CEF35-FCB1-41E7-BED0-85AD3B5B767C}" sibTransId="{FD04B9A1-3AC9-4423-88B4-A6CEAC345C52}"/>
    <dgm:cxn modelId="{80B3AE85-A72B-4A7E-8352-BCE2FEC34308}" srcId="{623E65E0-11EA-49CE-885F-4303D97184BF}" destId="{F8513826-03CD-4E81-8371-2CE4ACFE6D21}" srcOrd="2" destOrd="0" parTransId="{B05AB728-B5BA-4549-B372-73DE2DFAA841}" sibTransId="{D482D13C-1B30-43D7-BCC2-88D038CD2B78}"/>
    <dgm:cxn modelId="{0DBD64B3-227E-4396-A32A-EAF169213E6E}" type="presOf" srcId="{CAC3BC22-F68F-445C-A751-6F2BEB692630}" destId="{0E592206-5AD3-4E9E-B45B-81E05EC8AC32}" srcOrd="0" destOrd="0" presId="urn:microsoft.com/office/officeart/2005/8/layout/vList2"/>
    <dgm:cxn modelId="{C4A042C4-E7E4-4B92-9CC8-7EE7F4DADE27}" srcId="{623E65E0-11EA-49CE-885F-4303D97184BF}" destId="{9A22A11F-F0B0-4EA8-B416-F913E68C4D81}" srcOrd="0" destOrd="0" parTransId="{A7B4DCF3-A36B-4645-93C7-3769161AEF48}" sibTransId="{7F591E2F-CF35-4D16-AF7F-67A260D33416}"/>
    <dgm:cxn modelId="{1EA3EAFA-2306-4E8F-871E-A58A2C9D0616}" type="presOf" srcId="{9A22A11F-F0B0-4EA8-B416-F913E68C4D81}" destId="{E18C877B-7504-457A-B3DE-BE3F035DAFB3}" srcOrd="0" destOrd="0" presId="urn:microsoft.com/office/officeart/2005/8/layout/vList2"/>
    <dgm:cxn modelId="{7587EF08-C697-42DE-A32B-08188F93A1C2}" type="presParOf" srcId="{AC28DE94-389F-42CE-A604-2D54E04CC443}" destId="{E18C877B-7504-457A-B3DE-BE3F035DAFB3}" srcOrd="0" destOrd="0" presId="urn:microsoft.com/office/officeart/2005/8/layout/vList2"/>
    <dgm:cxn modelId="{006C8E2D-EC04-4D68-B707-89B9EF4AED3A}" type="presParOf" srcId="{AC28DE94-389F-42CE-A604-2D54E04CC443}" destId="{7BF42C88-02FF-4047-84D5-2575D1B3E4F5}" srcOrd="1" destOrd="0" presId="urn:microsoft.com/office/officeart/2005/8/layout/vList2"/>
    <dgm:cxn modelId="{6A59181F-0374-4975-80B9-8E5C89977CBC}" type="presParOf" srcId="{AC28DE94-389F-42CE-A604-2D54E04CC443}" destId="{826E0DEA-BEEF-4228-80C9-3D24C0B1A2F1}" srcOrd="2" destOrd="0" presId="urn:microsoft.com/office/officeart/2005/8/layout/vList2"/>
    <dgm:cxn modelId="{EA250EE5-8D36-473A-BF87-D46D3C72A8D8}" type="presParOf" srcId="{AC28DE94-389F-42CE-A604-2D54E04CC443}" destId="{6376B9EB-3F9C-49D6-872E-9A8EC922DC89}" srcOrd="3" destOrd="0" presId="urn:microsoft.com/office/officeart/2005/8/layout/vList2"/>
    <dgm:cxn modelId="{1EECF5D5-9846-4899-82EA-62BD633B3C35}" type="presParOf" srcId="{AC28DE94-389F-42CE-A604-2D54E04CC443}" destId="{DEC483E1-276E-4917-877F-15A2732088AF}" srcOrd="4" destOrd="0" presId="urn:microsoft.com/office/officeart/2005/8/layout/vList2"/>
    <dgm:cxn modelId="{A9BB5B94-CDC9-4D22-BB90-32F41B124B3C}" type="presParOf" srcId="{AC28DE94-389F-42CE-A604-2D54E04CC443}" destId="{7CF107CE-9A03-4108-812B-0A617F1C9E41}" srcOrd="5" destOrd="0" presId="urn:microsoft.com/office/officeart/2005/8/layout/vList2"/>
    <dgm:cxn modelId="{982237C6-3A29-4E4C-ADCF-5EA5E8E9E88F}" type="presParOf" srcId="{AC28DE94-389F-42CE-A604-2D54E04CC443}" destId="{0E592206-5AD3-4E9E-B45B-81E05EC8AC32}" srcOrd="6" destOrd="0" presId="urn:microsoft.com/office/officeart/2005/8/layout/vList2"/>
    <dgm:cxn modelId="{3A77A958-6339-4095-87C5-FE00C81E3FC6}" type="presParOf" srcId="{AC28DE94-389F-42CE-A604-2D54E04CC443}" destId="{87496D5B-0847-440A-9BB3-408FA7EBE895}" srcOrd="7" destOrd="0" presId="urn:microsoft.com/office/officeart/2005/8/layout/vList2"/>
    <dgm:cxn modelId="{AE8ED7BE-E052-4A76-AB25-C1F33F216DC2}" type="presParOf" srcId="{AC28DE94-389F-42CE-A604-2D54E04CC443}" destId="{B50E6FDF-39E6-42A2-BB71-DB6A416A2ACC}"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B73ED4-6050-494F-9A1A-34F8730DC2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2579ED-DEEF-4CAE-8111-F493187FAF6B}">
      <dgm:prSet/>
      <dgm:spPr/>
      <dgm:t>
        <a:bodyPr/>
        <a:lstStyle/>
        <a:p>
          <a:r>
            <a:rPr lang="en-US" b="0"/>
            <a:t>At WorkSource, people can get free help to meet SNAP work or activity rules:</a:t>
          </a:r>
          <a:endParaRPr lang="en-US"/>
        </a:p>
      </dgm:t>
    </dgm:pt>
    <dgm:pt modelId="{90150E02-8410-49BD-BA1D-A4D5C2A981C4}" type="parTrans" cxnId="{8EC7EFF8-C40B-4233-B41F-8848B62B3D99}">
      <dgm:prSet/>
      <dgm:spPr/>
      <dgm:t>
        <a:bodyPr/>
        <a:lstStyle/>
        <a:p>
          <a:endParaRPr lang="en-US"/>
        </a:p>
      </dgm:t>
    </dgm:pt>
    <dgm:pt modelId="{3E5C8B55-6B59-4105-95DB-C9B057C2F83F}" type="sibTrans" cxnId="{8EC7EFF8-C40B-4233-B41F-8848B62B3D99}">
      <dgm:prSet/>
      <dgm:spPr/>
      <dgm:t>
        <a:bodyPr/>
        <a:lstStyle/>
        <a:p>
          <a:endParaRPr lang="en-US"/>
        </a:p>
      </dgm:t>
    </dgm:pt>
    <dgm:pt modelId="{6E852AAD-E753-48DF-9A2E-EBF8FF5ACF83}">
      <dgm:prSet/>
      <dgm:spPr/>
      <dgm:t>
        <a:bodyPr/>
        <a:lstStyle/>
        <a:p>
          <a:r>
            <a:rPr lang="en-US" b="0"/>
            <a:t>Meet with an Employment Specialist</a:t>
          </a:r>
          <a:endParaRPr lang="en-US"/>
        </a:p>
      </dgm:t>
    </dgm:pt>
    <dgm:pt modelId="{7FCFCB8A-3167-4455-BDE9-C1541DCE5A21}" type="parTrans" cxnId="{CE3640DA-9138-4546-B700-81040DCA6098}">
      <dgm:prSet/>
      <dgm:spPr/>
      <dgm:t>
        <a:bodyPr/>
        <a:lstStyle/>
        <a:p>
          <a:endParaRPr lang="en-US"/>
        </a:p>
      </dgm:t>
    </dgm:pt>
    <dgm:pt modelId="{8DE0D138-BCE3-4638-98FE-E2F703550DBE}" type="sibTrans" cxnId="{CE3640DA-9138-4546-B700-81040DCA6098}">
      <dgm:prSet/>
      <dgm:spPr/>
      <dgm:t>
        <a:bodyPr/>
        <a:lstStyle/>
        <a:p>
          <a:endParaRPr lang="en-US"/>
        </a:p>
      </dgm:t>
    </dgm:pt>
    <dgm:pt modelId="{EB490E87-EAA7-4BEF-9535-E57A35C3230C}">
      <dgm:prSet/>
      <dgm:spPr/>
      <dgm:t>
        <a:bodyPr/>
        <a:lstStyle/>
        <a:p>
          <a:r>
            <a:rPr lang="en-US" b="0"/>
            <a:t>Create a plan based on skills and goals</a:t>
          </a:r>
          <a:endParaRPr lang="en-US"/>
        </a:p>
      </dgm:t>
    </dgm:pt>
    <dgm:pt modelId="{E425FF9F-77C1-44BF-9EAB-2FE826E8BE53}" type="parTrans" cxnId="{089DA286-CE16-43BC-8899-164362B18748}">
      <dgm:prSet/>
      <dgm:spPr/>
      <dgm:t>
        <a:bodyPr/>
        <a:lstStyle/>
        <a:p>
          <a:endParaRPr lang="en-US"/>
        </a:p>
      </dgm:t>
    </dgm:pt>
    <dgm:pt modelId="{8A1E4DAE-DE5F-4FD6-91AD-FEA53961597D}" type="sibTrans" cxnId="{089DA286-CE16-43BC-8899-164362B18748}">
      <dgm:prSet/>
      <dgm:spPr/>
      <dgm:t>
        <a:bodyPr/>
        <a:lstStyle/>
        <a:p>
          <a:endParaRPr lang="en-US"/>
        </a:p>
      </dgm:t>
    </dgm:pt>
    <dgm:pt modelId="{0C19AC7B-B075-4ADC-814B-D8F60534CAE4}">
      <dgm:prSet/>
      <dgm:spPr/>
      <dgm:t>
        <a:bodyPr/>
        <a:lstStyle/>
        <a:p>
          <a:r>
            <a:rPr lang="en-US" b="0"/>
            <a:t>Get help finding a job or training</a:t>
          </a:r>
          <a:endParaRPr lang="en-US"/>
        </a:p>
      </dgm:t>
    </dgm:pt>
    <dgm:pt modelId="{1BDF3D11-08C6-4C31-97CF-E40F434EA34E}" type="parTrans" cxnId="{75516580-5776-4317-94AD-CEFC223ADD61}">
      <dgm:prSet/>
      <dgm:spPr/>
      <dgm:t>
        <a:bodyPr/>
        <a:lstStyle/>
        <a:p>
          <a:endParaRPr lang="en-US"/>
        </a:p>
      </dgm:t>
    </dgm:pt>
    <dgm:pt modelId="{46D13729-8E88-4B20-B1A7-E83DE408AF4A}" type="sibTrans" cxnId="{75516580-5776-4317-94AD-CEFC223ADD61}">
      <dgm:prSet/>
      <dgm:spPr/>
      <dgm:t>
        <a:bodyPr/>
        <a:lstStyle/>
        <a:p>
          <a:endParaRPr lang="en-US"/>
        </a:p>
      </dgm:t>
    </dgm:pt>
    <dgm:pt modelId="{6FA59673-E524-442B-B09E-34BD6E8BEF2B}">
      <dgm:prSet/>
      <dgm:spPr/>
      <dgm:t>
        <a:bodyPr/>
        <a:lstStyle/>
        <a:p>
          <a:r>
            <a:rPr lang="en-US" b="0"/>
            <a:t>Services may include:</a:t>
          </a:r>
          <a:endParaRPr lang="en-US"/>
        </a:p>
      </dgm:t>
    </dgm:pt>
    <dgm:pt modelId="{A41FA338-887D-4672-AF67-94EE400D104E}" type="parTrans" cxnId="{E88EB1C6-CD58-4546-A852-E5FDC3196FC4}">
      <dgm:prSet/>
      <dgm:spPr/>
      <dgm:t>
        <a:bodyPr/>
        <a:lstStyle/>
        <a:p>
          <a:endParaRPr lang="en-US"/>
        </a:p>
      </dgm:t>
    </dgm:pt>
    <dgm:pt modelId="{A70837A8-9291-4B00-A7ED-D5574492BF64}" type="sibTrans" cxnId="{E88EB1C6-CD58-4546-A852-E5FDC3196FC4}">
      <dgm:prSet/>
      <dgm:spPr/>
      <dgm:t>
        <a:bodyPr/>
        <a:lstStyle/>
        <a:p>
          <a:endParaRPr lang="en-US"/>
        </a:p>
      </dgm:t>
    </dgm:pt>
    <dgm:pt modelId="{15FE2225-DC73-4D55-8574-8481B5562FA0}">
      <dgm:prSet/>
      <dgm:spPr/>
      <dgm:t>
        <a:bodyPr/>
        <a:lstStyle/>
        <a:p>
          <a:r>
            <a:rPr lang="en-US" b="0"/>
            <a:t>Job search support</a:t>
          </a:r>
          <a:endParaRPr lang="en-US"/>
        </a:p>
      </dgm:t>
    </dgm:pt>
    <dgm:pt modelId="{ED40390B-D6D4-431A-A917-70EF6DBDC03B}" type="parTrans" cxnId="{71824A90-9930-4166-A2EE-8D10A872DBE5}">
      <dgm:prSet/>
      <dgm:spPr/>
      <dgm:t>
        <a:bodyPr/>
        <a:lstStyle/>
        <a:p>
          <a:endParaRPr lang="en-US"/>
        </a:p>
      </dgm:t>
    </dgm:pt>
    <dgm:pt modelId="{7E7F86A4-A426-4B88-8ACF-59DDE87C5FB9}" type="sibTrans" cxnId="{71824A90-9930-4166-A2EE-8D10A872DBE5}">
      <dgm:prSet/>
      <dgm:spPr/>
      <dgm:t>
        <a:bodyPr/>
        <a:lstStyle/>
        <a:p>
          <a:endParaRPr lang="en-US"/>
        </a:p>
      </dgm:t>
    </dgm:pt>
    <dgm:pt modelId="{0E395D97-3FE1-4F03-921A-4A7728EC6CC9}">
      <dgm:prSet/>
      <dgm:spPr/>
      <dgm:t>
        <a:bodyPr/>
        <a:lstStyle/>
        <a:p>
          <a:r>
            <a:rPr lang="en-US" b="0"/>
            <a:t>Training and education programs</a:t>
          </a:r>
          <a:endParaRPr lang="en-US"/>
        </a:p>
      </dgm:t>
    </dgm:pt>
    <dgm:pt modelId="{17C9D5FC-6A08-43E8-88CE-3326AE70DCE0}" type="parTrans" cxnId="{87502CAA-C904-42F6-979D-97110320F4E0}">
      <dgm:prSet/>
      <dgm:spPr/>
      <dgm:t>
        <a:bodyPr/>
        <a:lstStyle/>
        <a:p>
          <a:endParaRPr lang="en-US"/>
        </a:p>
      </dgm:t>
    </dgm:pt>
    <dgm:pt modelId="{08C8D4EE-8BD5-4953-8776-5F4541BC688B}" type="sibTrans" cxnId="{87502CAA-C904-42F6-979D-97110320F4E0}">
      <dgm:prSet/>
      <dgm:spPr/>
      <dgm:t>
        <a:bodyPr/>
        <a:lstStyle/>
        <a:p>
          <a:endParaRPr lang="en-US"/>
        </a:p>
      </dgm:t>
    </dgm:pt>
    <dgm:pt modelId="{78DA2638-29FB-4B7E-A1C5-B81C31C133C1}">
      <dgm:prSet/>
      <dgm:spPr/>
      <dgm:t>
        <a:bodyPr/>
        <a:lstStyle/>
        <a:p>
          <a:r>
            <a:rPr lang="en-US" b="0"/>
            <a:t>Help with resumes and interviews</a:t>
          </a:r>
          <a:endParaRPr lang="en-US"/>
        </a:p>
      </dgm:t>
    </dgm:pt>
    <dgm:pt modelId="{6C02D1FD-74A3-41B3-83A4-40D962C64B0E}" type="parTrans" cxnId="{713F7FBA-E92E-4056-8382-878E3E49E7AD}">
      <dgm:prSet/>
      <dgm:spPr/>
      <dgm:t>
        <a:bodyPr/>
        <a:lstStyle/>
        <a:p>
          <a:endParaRPr lang="en-US"/>
        </a:p>
      </dgm:t>
    </dgm:pt>
    <dgm:pt modelId="{A1A3D6A0-CB1E-4DCB-A08C-A2D7EC40975F}" type="sibTrans" cxnId="{713F7FBA-E92E-4056-8382-878E3E49E7AD}">
      <dgm:prSet/>
      <dgm:spPr/>
      <dgm:t>
        <a:bodyPr/>
        <a:lstStyle/>
        <a:p>
          <a:endParaRPr lang="en-US"/>
        </a:p>
      </dgm:t>
    </dgm:pt>
    <dgm:pt modelId="{61B85857-D4EA-4752-8358-403E0316652D}">
      <dgm:prSet/>
      <dgm:spPr/>
      <dgm:t>
        <a:bodyPr/>
        <a:lstStyle/>
        <a:p>
          <a:r>
            <a:rPr lang="en-US" b="0"/>
            <a:t>Support like transportation or work supplies</a:t>
          </a:r>
          <a:endParaRPr lang="en-US"/>
        </a:p>
      </dgm:t>
    </dgm:pt>
    <dgm:pt modelId="{556EA832-E5D9-4E7F-8A21-C214BBDCA629}" type="parTrans" cxnId="{3A4BA2BF-6201-4074-BCAE-2516D8085127}">
      <dgm:prSet/>
      <dgm:spPr/>
      <dgm:t>
        <a:bodyPr/>
        <a:lstStyle/>
        <a:p>
          <a:endParaRPr lang="en-US"/>
        </a:p>
      </dgm:t>
    </dgm:pt>
    <dgm:pt modelId="{B8BE1409-349C-40FF-9169-D5F822CA6202}" type="sibTrans" cxnId="{3A4BA2BF-6201-4074-BCAE-2516D8085127}">
      <dgm:prSet/>
      <dgm:spPr/>
      <dgm:t>
        <a:bodyPr/>
        <a:lstStyle/>
        <a:p>
          <a:endParaRPr lang="en-US"/>
        </a:p>
      </dgm:t>
    </dgm:pt>
    <dgm:pt modelId="{FB30BA27-74A9-4DD8-BA60-7E5845353B05}" type="pres">
      <dgm:prSet presAssocID="{C2B73ED4-6050-494F-9A1A-34F8730DC2CA}" presName="linear" presStyleCnt="0">
        <dgm:presLayoutVars>
          <dgm:animLvl val="lvl"/>
          <dgm:resizeHandles val="exact"/>
        </dgm:presLayoutVars>
      </dgm:prSet>
      <dgm:spPr/>
    </dgm:pt>
    <dgm:pt modelId="{330EBF7A-50D6-46FA-BF1A-657CD4789AE7}" type="pres">
      <dgm:prSet presAssocID="{CE2579ED-DEEF-4CAE-8111-F493187FAF6B}" presName="parentText" presStyleLbl="node1" presStyleIdx="0" presStyleCnt="2">
        <dgm:presLayoutVars>
          <dgm:chMax val="0"/>
          <dgm:bulletEnabled val="1"/>
        </dgm:presLayoutVars>
      </dgm:prSet>
      <dgm:spPr/>
    </dgm:pt>
    <dgm:pt modelId="{90969959-18D6-4005-B774-F10D085D1567}" type="pres">
      <dgm:prSet presAssocID="{CE2579ED-DEEF-4CAE-8111-F493187FAF6B}" presName="childText" presStyleLbl="revTx" presStyleIdx="0" presStyleCnt="2">
        <dgm:presLayoutVars>
          <dgm:bulletEnabled val="1"/>
        </dgm:presLayoutVars>
      </dgm:prSet>
      <dgm:spPr/>
    </dgm:pt>
    <dgm:pt modelId="{935705ED-11AC-432E-BF5B-7E48DEAC5B79}" type="pres">
      <dgm:prSet presAssocID="{6FA59673-E524-442B-B09E-34BD6E8BEF2B}" presName="parentText" presStyleLbl="node1" presStyleIdx="1" presStyleCnt="2">
        <dgm:presLayoutVars>
          <dgm:chMax val="0"/>
          <dgm:bulletEnabled val="1"/>
        </dgm:presLayoutVars>
      </dgm:prSet>
      <dgm:spPr/>
    </dgm:pt>
    <dgm:pt modelId="{B3D6B42E-B993-49F8-AB5D-D9F92D2B82DB}" type="pres">
      <dgm:prSet presAssocID="{6FA59673-E524-442B-B09E-34BD6E8BEF2B}" presName="childText" presStyleLbl="revTx" presStyleIdx="1" presStyleCnt="2">
        <dgm:presLayoutVars>
          <dgm:bulletEnabled val="1"/>
        </dgm:presLayoutVars>
      </dgm:prSet>
      <dgm:spPr/>
    </dgm:pt>
  </dgm:ptLst>
  <dgm:cxnLst>
    <dgm:cxn modelId="{600F343F-B925-4E91-B4DE-55CCAD9C710F}" type="presOf" srcId="{61B85857-D4EA-4752-8358-403E0316652D}" destId="{B3D6B42E-B993-49F8-AB5D-D9F92D2B82DB}" srcOrd="0" destOrd="3" presId="urn:microsoft.com/office/officeart/2005/8/layout/vList2"/>
    <dgm:cxn modelId="{3D9A2D67-4125-45D9-A50F-9F4162B4CDC8}" type="presOf" srcId="{6E852AAD-E753-48DF-9A2E-EBF8FF5ACF83}" destId="{90969959-18D6-4005-B774-F10D085D1567}" srcOrd="0" destOrd="0" presId="urn:microsoft.com/office/officeart/2005/8/layout/vList2"/>
    <dgm:cxn modelId="{75516580-5776-4317-94AD-CEFC223ADD61}" srcId="{CE2579ED-DEEF-4CAE-8111-F493187FAF6B}" destId="{0C19AC7B-B075-4ADC-814B-D8F60534CAE4}" srcOrd="2" destOrd="0" parTransId="{1BDF3D11-08C6-4C31-97CF-E40F434EA34E}" sibTransId="{46D13729-8E88-4B20-B1A7-E83DE408AF4A}"/>
    <dgm:cxn modelId="{089DA286-CE16-43BC-8899-164362B18748}" srcId="{CE2579ED-DEEF-4CAE-8111-F493187FAF6B}" destId="{EB490E87-EAA7-4BEF-9535-E57A35C3230C}" srcOrd="1" destOrd="0" parTransId="{E425FF9F-77C1-44BF-9EAB-2FE826E8BE53}" sibTransId="{8A1E4DAE-DE5F-4FD6-91AD-FEA53961597D}"/>
    <dgm:cxn modelId="{71824A90-9930-4166-A2EE-8D10A872DBE5}" srcId="{6FA59673-E524-442B-B09E-34BD6E8BEF2B}" destId="{15FE2225-DC73-4D55-8574-8481B5562FA0}" srcOrd="0" destOrd="0" parTransId="{ED40390B-D6D4-431A-A917-70EF6DBDC03B}" sibTransId="{7E7F86A4-A426-4B88-8ACF-59DDE87C5FB9}"/>
    <dgm:cxn modelId="{9719F997-94ED-47A6-8C05-3DB80C5E5D4E}" type="presOf" srcId="{C2B73ED4-6050-494F-9A1A-34F8730DC2CA}" destId="{FB30BA27-74A9-4DD8-BA60-7E5845353B05}" srcOrd="0" destOrd="0" presId="urn:microsoft.com/office/officeart/2005/8/layout/vList2"/>
    <dgm:cxn modelId="{75F6DE9C-C76D-450D-BC3E-EF7920AF5E0B}" type="presOf" srcId="{0E395D97-3FE1-4F03-921A-4A7728EC6CC9}" destId="{B3D6B42E-B993-49F8-AB5D-D9F92D2B82DB}" srcOrd="0" destOrd="1" presId="urn:microsoft.com/office/officeart/2005/8/layout/vList2"/>
    <dgm:cxn modelId="{87502CAA-C904-42F6-979D-97110320F4E0}" srcId="{6FA59673-E524-442B-B09E-34BD6E8BEF2B}" destId="{0E395D97-3FE1-4F03-921A-4A7728EC6CC9}" srcOrd="1" destOrd="0" parTransId="{17C9D5FC-6A08-43E8-88CE-3326AE70DCE0}" sibTransId="{08C8D4EE-8BD5-4953-8776-5F4541BC688B}"/>
    <dgm:cxn modelId="{713F7FBA-E92E-4056-8382-878E3E49E7AD}" srcId="{6FA59673-E524-442B-B09E-34BD6E8BEF2B}" destId="{78DA2638-29FB-4B7E-A1C5-B81C31C133C1}" srcOrd="2" destOrd="0" parTransId="{6C02D1FD-74A3-41B3-83A4-40D962C64B0E}" sibTransId="{A1A3D6A0-CB1E-4DCB-A08C-A2D7EC40975F}"/>
    <dgm:cxn modelId="{F1E8CDBD-4018-426A-83B3-8F25D6E7DF6C}" type="presOf" srcId="{EB490E87-EAA7-4BEF-9535-E57A35C3230C}" destId="{90969959-18D6-4005-B774-F10D085D1567}" srcOrd="0" destOrd="1" presId="urn:microsoft.com/office/officeart/2005/8/layout/vList2"/>
    <dgm:cxn modelId="{3A4BA2BF-6201-4074-BCAE-2516D8085127}" srcId="{6FA59673-E524-442B-B09E-34BD6E8BEF2B}" destId="{61B85857-D4EA-4752-8358-403E0316652D}" srcOrd="3" destOrd="0" parTransId="{556EA832-E5D9-4E7F-8A21-C214BBDCA629}" sibTransId="{B8BE1409-349C-40FF-9169-D5F822CA6202}"/>
    <dgm:cxn modelId="{5F0A25C1-E9E8-41D3-8D6B-C586CFB3F38A}" type="presOf" srcId="{CE2579ED-DEEF-4CAE-8111-F493187FAF6B}" destId="{330EBF7A-50D6-46FA-BF1A-657CD4789AE7}" srcOrd="0" destOrd="0" presId="urn:microsoft.com/office/officeart/2005/8/layout/vList2"/>
    <dgm:cxn modelId="{E88EB1C6-CD58-4546-A852-E5FDC3196FC4}" srcId="{C2B73ED4-6050-494F-9A1A-34F8730DC2CA}" destId="{6FA59673-E524-442B-B09E-34BD6E8BEF2B}" srcOrd="1" destOrd="0" parTransId="{A41FA338-887D-4672-AF67-94EE400D104E}" sibTransId="{A70837A8-9291-4B00-A7ED-D5574492BF64}"/>
    <dgm:cxn modelId="{CE3640DA-9138-4546-B700-81040DCA6098}" srcId="{CE2579ED-DEEF-4CAE-8111-F493187FAF6B}" destId="{6E852AAD-E753-48DF-9A2E-EBF8FF5ACF83}" srcOrd="0" destOrd="0" parTransId="{7FCFCB8A-3167-4455-BDE9-C1541DCE5A21}" sibTransId="{8DE0D138-BCE3-4638-98FE-E2F703550DBE}"/>
    <dgm:cxn modelId="{1E2818E2-5B26-4207-8F29-99113AA1AA68}" type="presOf" srcId="{6FA59673-E524-442B-B09E-34BD6E8BEF2B}" destId="{935705ED-11AC-432E-BF5B-7E48DEAC5B79}" srcOrd="0" destOrd="0" presId="urn:microsoft.com/office/officeart/2005/8/layout/vList2"/>
    <dgm:cxn modelId="{8EC7EFF8-C40B-4233-B41F-8848B62B3D99}" srcId="{C2B73ED4-6050-494F-9A1A-34F8730DC2CA}" destId="{CE2579ED-DEEF-4CAE-8111-F493187FAF6B}" srcOrd="0" destOrd="0" parTransId="{90150E02-8410-49BD-BA1D-A4D5C2A981C4}" sibTransId="{3E5C8B55-6B59-4105-95DB-C9B057C2F83F}"/>
    <dgm:cxn modelId="{C2A61FFC-B99B-4CA4-AB94-1A5519A5E484}" type="presOf" srcId="{78DA2638-29FB-4B7E-A1C5-B81C31C133C1}" destId="{B3D6B42E-B993-49F8-AB5D-D9F92D2B82DB}" srcOrd="0" destOrd="2" presId="urn:microsoft.com/office/officeart/2005/8/layout/vList2"/>
    <dgm:cxn modelId="{CEF34DFD-8661-491F-90E5-0D9D0DB27928}" type="presOf" srcId="{15FE2225-DC73-4D55-8574-8481B5562FA0}" destId="{B3D6B42E-B993-49F8-AB5D-D9F92D2B82DB}" srcOrd="0" destOrd="0" presId="urn:microsoft.com/office/officeart/2005/8/layout/vList2"/>
    <dgm:cxn modelId="{C3BD0FFF-9218-4D19-917D-F55412B63F5A}" type="presOf" srcId="{0C19AC7B-B075-4ADC-814B-D8F60534CAE4}" destId="{90969959-18D6-4005-B774-F10D085D1567}" srcOrd="0" destOrd="2" presId="urn:microsoft.com/office/officeart/2005/8/layout/vList2"/>
    <dgm:cxn modelId="{4AAE2CD1-6006-4DD9-AE58-EE65466489FE}" type="presParOf" srcId="{FB30BA27-74A9-4DD8-BA60-7E5845353B05}" destId="{330EBF7A-50D6-46FA-BF1A-657CD4789AE7}" srcOrd="0" destOrd="0" presId="urn:microsoft.com/office/officeart/2005/8/layout/vList2"/>
    <dgm:cxn modelId="{80F10265-3B78-45EC-90F1-060F6D429838}" type="presParOf" srcId="{FB30BA27-74A9-4DD8-BA60-7E5845353B05}" destId="{90969959-18D6-4005-B774-F10D085D1567}" srcOrd="1" destOrd="0" presId="urn:microsoft.com/office/officeart/2005/8/layout/vList2"/>
    <dgm:cxn modelId="{EB5F18AA-633A-43A1-88B0-A9B9DA363285}" type="presParOf" srcId="{FB30BA27-74A9-4DD8-BA60-7E5845353B05}" destId="{935705ED-11AC-432E-BF5B-7E48DEAC5B79}" srcOrd="2" destOrd="0" presId="urn:microsoft.com/office/officeart/2005/8/layout/vList2"/>
    <dgm:cxn modelId="{CDE898A9-3D84-4102-AC31-76BAE6C72A98}" type="presParOf" srcId="{FB30BA27-74A9-4DD8-BA60-7E5845353B05}" destId="{B3D6B42E-B993-49F8-AB5D-D9F92D2B82D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943097-78DE-4AC1-96F0-1A9B7832CB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BE50EB-9C86-438F-860A-82BE684B7E6A}">
      <dgm:prSet/>
      <dgm:spPr/>
      <dgm:t>
        <a:bodyPr/>
        <a:lstStyle/>
        <a:p>
          <a:r>
            <a:rPr lang="en-US" b="0"/>
            <a:t>Work or activity </a:t>
          </a:r>
          <a:r>
            <a:rPr lang="en-US" b="0">
              <a:latin typeface="Aptos Display"/>
            </a:rPr>
            <a:t>rules</a:t>
          </a:r>
          <a:r>
            <a:rPr lang="en-US" b="0"/>
            <a:t> are not just rules, they come with support</a:t>
          </a:r>
          <a:endParaRPr lang="en-US"/>
        </a:p>
      </dgm:t>
    </dgm:pt>
    <dgm:pt modelId="{072231FF-3109-46D7-B24D-06791941E5F9}" type="parTrans" cxnId="{F92E15D9-BBDA-4573-BEBE-4F6A5870A774}">
      <dgm:prSet/>
      <dgm:spPr/>
      <dgm:t>
        <a:bodyPr/>
        <a:lstStyle/>
        <a:p>
          <a:endParaRPr lang="en-US"/>
        </a:p>
      </dgm:t>
    </dgm:pt>
    <dgm:pt modelId="{9B7FC637-EF4A-4467-985F-9D242C1CF68D}" type="sibTrans" cxnId="{F92E15D9-BBDA-4573-BEBE-4F6A5870A774}">
      <dgm:prSet/>
      <dgm:spPr/>
      <dgm:t>
        <a:bodyPr/>
        <a:lstStyle/>
        <a:p>
          <a:endParaRPr lang="en-US"/>
        </a:p>
      </dgm:t>
    </dgm:pt>
    <dgm:pt modelId="{BFB4E8A6-8879-4E57-BB88-2CCD7B94E80B}">
      <dgm:prSet/>
      <dgm:spPr/>
      <dgm:t>
        <a:bodyPr/>
        <a:lstStyle/>
        <a:p>
          <a:r>
            <a:rPr lang="en-US" b="0"/>
            <a:t>Many people may already be meeting requirements</a:t>
          </a:r>
          <a:endParaRPr lang="en-US"/>
        </a:p>
      </dgm:t>
    </dgm:pt>
    <dgm:pt modelId="{686E5C39-FDD3-48F1-B14B-18280D43424C}" type="parTrans" cxnId="{59B5B5A5-B602-48E9-8F87-05E9A71CA739}">
      <dgm:prSet/>
      <dgm:spPr/>
      <dgm:t>
        <a:bodyPr/>
        <a:lstStyle/>
        <a:p>
          <a:endParaRPr lang="en-US"/>
        </a:p>
      </dgm:t>
    </dgm:pt>
    <dgm:pt modelId="{414E9385-EDED-4123-ABE7-60351AD87222}" type="sibTrans" cxnId="{59B5B5A5-B602-48E9-8F87-05E9A71CA739}">
      <dgm:prSet/>
      <dgm:spPr/>
      <dgm:t>
        <a:bodyPr/>
        <a:lstStyle/>
        <a:p>
          <a:endParaRPr lang="en-US"/>
        </a:p>
      </dgm:t>
    </dgm:pt>
    <dgm:pt modelId="{ADE1A47C-F0C4-494E-B28A-A1C002440FBF}">
      <dgm:prSet/>
      <dgm:spPr/>
      <dgm:t>
        <a:bodyPr/>
        <a:lstStyle/>
        <a:p>
          <a:r>
            <a:rPr lang="en-US" b="0"/>
            <a:t>Others can get help to meet them</a:t>
          </a:r>
          <a:endParaRPr lang="en-US"/>
        </a:p>
      </dgm:t>
    </dgm:pt>
    <dgm:pt modelId="{6E1ABAD2-9430-41AF-AC61-12FACC83883C}" type="parTrans" cxnId="{B1EADDE0-F15A-4182-AEC4-625F1AF35D18}">
      <dgm:prSet/>
      <dgm:spPr/>
      <dgm:t>
        <a:bodyPr/>
        <a:lstStyle/>
        <a:p>
          <a:endParaRPr lang="en-US"/>
        </a:p>
      </dgm:t>
    </dgm:pt>
    <dgm:pt modelId="{E6FAA35F-5E26-482D-A075-C7BE81E82E7C}" type="sibTrans" cxnId="{B1EADDE0-F15A-4182-AEC4-625F1AF35D18}">
      <dgm:prSet/>
      <dgm:spPr/>
      <dgm:t>
        <a:bodyPr/>
        <a:lstStyle/>
        <a:p>
          <a:endParaRPr lang="en-US"/>
        </a:p>
      </dgm:t>
    </dgm:pt>
    <dgm:pt modelId="{7D25250A-6682-4480-9A03-D12FBDB0C948}" type="pres">
      <dgm:prSet presAssocID="{AD943097-78DE-4AC1-96F0-1A9B7832CBA8}" presName="linear" presStyleCnt="0">
        <dgm:presLayoutVars>
          <dgm:animLvl val="lvl"/>
          <dgm:resizeHandles val="exact"/>
        </dgm:presLayoutVars>
      </dgm:prSet>
      <dgm:spPr/>
    </dgm:pt>
    <dgm:pt modelId="{60754346-2955-4B82-9FA7-B793378EAD2B}" type="pres">
      <dgm:prSet presAssocID="{85BE50EB-9C86-438F-860A-82BE684B7E6A}" presName="parentText" presStyleLbl="node1" presStyleIdx="0" presStyleCnt="3">
        <dgm:presLayoutVars>
          <dgm:chMax val="0"/>
          <dgm:bulletEnabled val="1"/>
        </dgm:presLayoutVars>
      </dgm:prSet>
      <dgm:spPr/>
    </dgm:pt>
    <dgm:pt modelId="{D8B61DA6-EB46-4FAA-A42B-C02053A58341}" type="pres">
      <dgm:prSet presAssocID="{9B7FC637-EF4A-4467-985F-9D242C1CF68D}" presName="spacer" presStyleCnt="0"/>
      <dgm:spPr/>
    </dgm:pt>
    <dgm:pt modelId="{9D8F5472-54CE-43E2-97ED-CCD97942F475}" type="pres">
      <dgm:prSet presAssocID="{BFB4E8A6-8879-4E57-BB88-2CCD7B94E80B}" presName="parentText" presStyleLbl="node1" presStyleIdx="1" presStyleCnt="3">
        <dgm:presLayoutVars>
          <dgm:chMax val="0"/>
          <dgm:bulletEnabled val="1"/>
        </dgm:presLayoutVars>
      </dgm:prSet>
      <dgm:spPr/>
    </dgm:pt>
    <dgm:pt modelId="{ABBD6092-E989-4DB3-BB98-7552CAC97535}" type="pres">
      <dgm:prSet presAssocID="{414E9385-EDED-4123-ABE7-60351AD87222}" presName="spacer" presStyleCnt="0"/>
      <dgm:spPr/>
    </dgm:pt>
    <dgm:pt modelId="{E6E08E3A-B170-46A8-8387-D4CFCD0D9D79}" type="pres">
      <dgm:prSet presAssocID="{ADE1A47C-F0C4-494E-B28A-A1C002440FBF}" presName="parentText" presStyleLbl="node1" presStyleIdx="2" presStyleCnt="3" custLinFactNeighborY="73550">
        <dgm:presLayoutVars>
          <dgm:chMax val="0"/>
          <dgm:bulletEnabled val="1"/>
        </dgm:presLayoutVars>
      </dgm:prSet>
      <dgm:spPr/>
    </dgm:pt>
  </dgm:ptLst>
  <dgm:cxnLst>
    <dgm:cxn modelId="{0562802D-A7CB-40E3-89B0-E0B5F079A93A}" type="presOf" srcId="{BFB4E8A6-8879-4E57-BB88-2CCD7B94E80B}" destId="{9D8F5472-54CE-43E2-97ED-CCD97942F475}" srcOrd="0" destOrd="0" presId="urn:microsoft.com/office/officeart/2005/8/layout/vList2"/>
    <dgm:cxn modelId="{EF5E4C5F-D04D-49A5-9ADA-056055F23439}" type="presOf" srcId="{AD943097-78DE-4AC1-96F0-1A9B7832CBA8}" destId="{7D25250A-6682-4480-9A03-D12FBDB0C948}" srcOrd="0" destOrd="0" presId="urn:microsoft.com/office/officeart/2005/8/layout/vList2"/>
    <dgm:cxn modelId="{59B5B5A5-B602-48E9-8F87-05E9A71CA739}" srcId="{AD943097-78DE-4AC1-96F0-1A9B7832CBA8}" destId="{BFB4E8A6-8879-4E57-BB88-2CCD7B94E80B}" srcOrd="1" destOrd="0" parTransId="{686E5C39-FDD3-48F1-B14B-18280D43424C}" sibTransId="{414E9385-EDED-4123-ABE7-60351AD87222}"/>
    <dgm:cxn modelId="{BB8B08AC-ADD7-4417-A29D-96EA13D6419F}" type="presOf" srcId="{85BE50EB-9C86-438F-860A-82BE684B7E6A}" destId="{60754346-2955-4B82-9FA7-B793378EAD2B}" srcOrd="0" destOrd="0" presId="urn:microsoft.com/office/officeart/2005/8/layout/vList2"/>
    <dgm:cxn modelId="{A9DF43CC-8724-4995-9A7D-16CF1986433B}" type="presOf" srcId="{ADE1A47C-F0C4-494E-B28A-A1C002440FBF}" destId="{E6E08E3A-B170-46A8-8387-D4CFCD0D9D79}" srcOrd="0" destOrd="0" presId="urn:microsoft.com/office/officeart/2005/8/layout/vList2"/>
    <dgm:cxn modelId="{F92E15D9-BBDA-4573-BEBE-4F6A5870A774}" srcId="{AD943097-78DE-4AC1-96F0-1A9B7832CBA8}" destId="{85BE50EB-9C86-438F-860A-82BE684B7E6A}" srcOrd="0" destOrd="0" parTransId="{072231FF-3109-46D7-B24D-06791941E5F9}" sibTransId="{9B7FC637-EF4A-4467-985F-9D242C1CF68D}"/>
    <dgm:cxn modelId="{B1EADDE0-F15A-4182-AEC4-625F1AF35D18}" srcId="{AD943097-78DE-4AC1-96F0-1A9B7832CBA8}" destId="{ADE1A47C-F0C4-494E-B28A-A1C002440FBF}" srcOrd="2" destOrd="0" parTransId="{6E1ABAD2-9430-41AF-AC61-12FACC83883C}" sibTransId="{E6FAA35F-5E26-482D-A075-C7BE81E82E7C}"/>
    <dgm:cxn modelId="{E085873D-A220-4179-A803-CE809A3EE88C}" type="presParOf" srcId="{7D25250A-6682-4480-9A03-D12FBDB0C948}" destId="{60754346-2955-4B82-9FA7-B793378EAD2B}" srcOrd="0" destOrd="0" presId="urn:microsoft.com/office/officeart/2005/8/layout/vList2"/>
    <dgm:cxn modelId="{83390EBB-C807-4A32-919B-CED31E00A417}" type="presParOf" srcId="{7D25250A-6682-4480-9A03-D12FBDB0C948}" destId="{D8B61DA6-EB46-4FAA-A42B-C02053A58341}" srcOrd="1" destOrd="0" presId="urn:microsoft.com/office/officeart/2005/8/layout/vList2"/>
    <dgm:cxn modelId="{E5763BEB-D82D-4914-8EB3-790AED82B54D}" type="presParOf" srcId="{7D25250A-6682-4480-9A03-D12FBDB0C948}" destId="{9D8F5472-54CE-43E2-97ED-CCD97942F475}" srcOrd="2" destOrd="0" presId="urn:microsoft.com/office/officeart/2005/8/layout/vList2"/>
    <dgm:cxn modelId="{DCE10BAC-037A-4821-B165-9BA0EE255848}" type="presParOf" srcId="{7D25250A-6682-4480-9A03-D12FBDB0C948}" destId="{ABBD6092-E989-4DB3-BB98-7552CAC97535}" srcOrd="3" destOrd="0" presId="urn:microsoft.com/office/officeart/2005/8/layout/vList2"/>
    <dgm:cxn modelId="{166922C6-281D-4D0C-8A23-D9D6FA345C05}" type="presParOf" srcId="{7D25250A-6682-4480-9A03-D12FBDB0C948}" destId="{E6E08E3A-B170-46A8-8387-D4CFCD0D9D7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FC3D17-BE18-4ED8-BA68-1861031102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8B69EC-FAB5-4BFB-A0C8-F583F7FF184C}">
      <dgm:prSet/>
      <dgm:spPr>
        <a:solidFill>
          <a:schemeClr val="tx2"/>
        </a:solidFill>
      </dgm:spPr>
      <dgm:t>
        <a:bodyPr/>
        <a:lstStyle/>
        <a:p>
          <a:r>
            <a:rPr lang="en-US"/>
            <a:t>Meet work or activity rules (80 hours in 30 days)</a:t>
          </a:r>
        </a:p>
      </dgm:t>
    </dgm:pt>
    <dgm:pt modelId="{EC57DD71-5AD4-44BB-AE51-665622D7781E}" type="parTrans" cxnId="{2F118792-B4FE-429E-B01B-3B823C521CAD}">
      <dgm:prSet/>
      <dgm:spPr/>
      <dgm:t>
        <a:bodyPr/>
        <a:lstStyle/>
        <a:p>
          <a:endParaRPr lang="en-US"/>
        </a:p>
      </dgm:t>
    </dgm:pt>
    <dgm:pt modelId="{231D2102-CBE7-42E1-ABF2-81F662F4B843}" type="sibTrans" cxnId="{2F118792-B4FE-429E-B01B-3B823C521CAD}">
      <dgm:prSet/>
      <dgm:spPr/>
      <dgm:t>
        <a:bodyPr/>
        <a:lstStyle/>
        <a:p>
          <a:endParaRPr lang="en-US"/>
        </a:p>
      </dgm:t>
    </dgm:pt>
    <dgm:pt modelId="{DCDD0E69-1704-42B4-A275-4C097DF03AC8}">
      <dgm:prSet/>
      <dgm:spPr>
        <a:solidFill>
          <a:schemeClr val="tx2"/>
        </a:solidFill>
      </dgm:spPr>
      <dgm:t>
        <a:bodyPr/>
        <a:lstStyle/>
        <a:p>
          <a:r>
            <a:rPr lang="en-US"/>
            <a:t>Qualify for an exemption</a:t>
          </a:r>
        </a:p>
      </dgm:t>
    </dgm:pt>
    <dgm:pt modelId="{A832866F-2437-434F-8AF3-50F1E68B6302}" type="parTrans" cxnId="{EEB7A46E-696D-4719-B422-9FE90EB44F58}">
      <dgm:prSet/>
      <dgm:spPr/>
      <dgm:t>
        <a:bodyPr/>
        <a:lstStyle/>
        <a:p>
          <a:endParaRPr lang="en-US"/>
        </a:p>
      </dgm:t>
    </dgm:pt>
    <dgm:pt modelId="{E66BA2DF-8B9E-4362-89CF-5F7240F8E1BC}" type="sibTrans" cxnId="{EEB7A46E-696D-4719-B422-9FE90EB44F58}">
      <dgm:prSet/>
      <dgm:spPr/>
      <dgm:t>
        <a:bodyPr/>
        <a:lstStyle/>
        <a:p>
          <a:endParaRPr lang="en-US"/>
        </a:p>
      </dgm:t>
    </dgm:pt>
    <dgm:pt modelId="{7060C9E0-9D0A-4B98-9255-B353EEF7A5C6}">
      <dgm:prSet/>
      <dgm:spPr>
        <a:solidFill>
          <a:schemeClr val="tx2"/>
        </a:solidFill>
      </dgm:spPr>
      <dgm:t>
        <a:bodyPr/>
        <a:lstStyle/>
        <a:p>
          <a:pPr rtl="0"/>
          <a:r>
            <a:rPr lang="en-US">
              <a:latin typeface="Aptos Display"/>
            </a:rPr>
            <a:t>Live in a Tribal Land or County currently not applying SNAP work or activity rules </a:t>
          </a:r>
          <a:endParaRPr lang="en-US"/>
        </a:p>
      </dgm:t>
    </dgm:pt>
    <dgm:pt modelId="{18919AF1-6F9B-47BB-A676-134EB9E0D639}" type="parTrans" cxnId="{BE9B3F65-5AEB-433B-BEC7-9F9AF0E25E91}">
      <dgm:prSet/>
      <dgm:spPr/>
      <dgm:t>
        <a:bodyPr/>
        <a:lstStyle/>
        <a:p>
          <a:endParaRPr lang="en-US"/>
        </a:p>
      </dgm:t>
    </dgm:pt>
    <dgm:pt modelId="{3C8290D3-CDEC-4B90-99A1-3FF08A728BDA}" type="sibTrans" cxnId="{BE9B3F65-5AEB-433B-BEC7-9F9AF0E25E91}">
      <dgm:prSet/>
      <dgm:spPr/>
      <dgm:t>
        <a:bodyPr/>
        <a:lstStyle/>
        <a:p>
          <a:endParaRPr lang="en-US"/>
        </a:p>
      </dgm:t>
    </dgm:pt>
    <dgm:pt modelId="{CC48CFBF-87E1-4FD8-9ED9-E1A364E0D2FF}" type="pres">
      <dgm:prSet presAssocID="{B8FC3D17-BE18-4ED8-BA68-186103110229}" presName="diagram" presStyleCnt="0">
        <dgm:presLayoutVars>
          <dgm:dir/>
          <dgm:resizeHandles val="exact"/>
        </dgm:presLayoutVars>
      </dgm:prSet>
      <dgm:spPr/>
    </dgm:pt>
    <dgm:pt modelId="{6A92CB6B-8A19-4043-A0BB-4108F252C2BA}" type="pres">
      <dgm:prSet presAssocID="{C88B69EC-FAB5-4BFB-A0C8-F583F7FF184C}" presName="node" presStyleLbl="node1" presStyleIdx="0" presStyleCnt="3">
        <dgm:presLayoutVars>
          <dgm:bulletEnabled val="1"/>
        </dgm:presLayoutVars>
      </dgm:prSet>
      <dgm:spPr/>
    </dgm:pt>
    <dgm:pt modelId="{4A2D414C-A7E2-40B8-9F6A-C6815582B700}" type="pres">
      <dgm:prSet presAssocID="{231D2102-CBE7-42E1-ABF2-81F662F4B843}" presName="sibTrans" presStyleCnt="0"/>
      <dgm:spPr/>
    </dgm:pt>
    <dgm:pt modelId="{7CA8A2F1-F4F1-4ABA-993B-29CC6D13F541}" type="pres">
      <dgm:prSet presAssocID="{DCDD0E69-1704-42B4-A275-4C097DF03AC8}" presName="node" presStyleLbl="node1" presStyleIdx="1" presStyleCnt="3">
        <dgm:presLayoutVars>
          <dgm:bulletEnabled val="1"/>
        </dgm:presLayoutVars>
      </dgm:prSet>
      <dgm:spPr/>
    </dgm:pt>
    <dgm:pt modelId="{2B82FEB8-B6CD-4C9F-915C-6BD9742DD776}" type="pres">
      <dgm:prSet presAssocID="{E66BA2DF-8B9E-4362-89CF-5F7240F8E1BC}" presName="sibTrans" presStyleCnt="0"/>
      <dgm:spPr/>
    </dgm:pt>
    <dgm:pt modelId="{7BD5727C-5270-4397-9C48-8DF1D491BAD8}" type="pres">
      <dgm:prSet presAssocID="{7060C9E0-9D0A-4B98-9255-B353EEF7A5C6}" presName="node" presStyleLbl="node1" presStyleIdx="2" presStyleCnt="3">
        <dgm:presLayoutVars>
          <dgm:bulletEnabled val="1"/>
        </dgm:presLayoutVars>
      </dgm:prSet>
      <dgm:spPr/>
    </dgm:pt>
  </dgm:ptLst>
  <dgm:cxnLst>
    <dgm:cxn modelId="{BE9B3F65-5AEB-433B-BEC7-9F9AF0E25E91}" srcId="{B8FC3D17-BE18-4ED8-BA68-186103110229}" destId="{7060C9E0-9D0A-4B98-9255-B353EEF7A5C6}" srcOrd="2" destOrd="0" parTransId="{18919AF1-6F9B-47BB-A676-134EB9E0D639}" sibTransId="{3C8290D3-CDEC-4B90-99A1-3FF08A728BDA}"/>
    <dgm:cxn modelId="{EEB7A46E-696D-4719-B422-9FE90EB44F58}" srcId="{B8FC3D17-BE18-4ED8-BA68-186103110229}" destId="{DCDD0E69-1704-42B4-A275-4C097DF03AC8}" srcOrd="1" destOrd="0" parTransId="{A832866F-2437-434F-8AF3-50F1E68B6302}" sibTransId="{E66BA2DF-8B9E-4362-89CF-5F7240F8E1BC}"/>
    <dgm:cxn modelId="{D82C137F-2F54-4A03-A352-7D2FBEE94C94}" type="presOf" srcId="{7060C9E0-9D0A-4B98-9255-B353EEF7A5C6}" destId="{7BD5727C-5270-4397-9C48-8DF1D491BAD8}" srcOrd="0" destOrd="0" presId="urn:microsoft.com/office/officeart/2005/8/layout/default"/>
    <dgm:cxn modelId="{BE90CE8B-74A2-4D93-AF3B-805197DF55FC}" type="presOf" srcId="{C88B69EC-FAB5-4BFB-A0C8-F583F7FF184C}" destId="{6A92CB6B-8A19-4043-A0BB-4108F252C2BA}" srcOrd="0" destOrd="0" presId="urn:microsoft.com/office/officeart/2005/8/layout/default"/>
    <dgm:cxn modelId="{2F118792-B4FE-429E-B01B-3B823C521CAD}" srcId="{B8FC3D17-BE18-4ED8-BA68-186103110229}" destId="{C88B69EC-FAB5-4BFB-A0C8-F583F7FF184C}" srcOrd="0" destOrd="0" parTransId="{EC57DD71-5AD4-44BB-AE51-665622D7781E}" sibTransId="{231D2102-CBE7-42E1-ABF2-81F662F4B843}"/>
    <dgm:cxn modelId="{6DC2CCA4-C0D6-410E-A5CF-BB375E94242B}" type="presOf" srcId="{B8FC3D17-BE18-4ED8-BA68-186103110229}" destId="{CC48CFBF-87E1-4FD8-9ED9-E1A364E0D2FF}" srcOrd="0" destOrd="0" presId="urn:microsoft.com/office/officeart/2005/8/layout/default"/>
    <dgm:cxn modelId="{BEEA0BAD-9CC3-400C-AA5C-2543217BBC89}" type="presOf" srcId="{DCDD0E69-1704-42B4-A275-4C097DF03AC8}" destId="{7CA8A2F1-F4F1-4ABA-993B-29CC6D13F541}" srcOrd="0" destOrd="0" presId="urn:microsoft.com/office/officeart/2005/8/layout/default"/>
    <dgm:cxn modelId="{192E1E30-D5C5-41CB-BC84-108024716611}" type="presParOf" srcId="{CC48CFBF-87E1-4FD8-9ED9-E1A364E0D2FF}" destId="{6A92CB6B-8A19-4043-A0BB-4108F252C2BA}" srcOrd="0" destOrd="0" presId="urn:microsoft.com/office/officeart/2005/8/layout/default"/>
    <dgm:cxn modelId="{FFE0F58D-394F-4D25-86C7-EF04E0A6035C}" type="presParOf" srcId="{CC48CFBF-87E1-4FD8-9ED9-E1A364E0D2FF}" destId="{4A2D414C-A7E2-40B8-9F6A-C6815582B700}" srcOrd="1" destOrd="0" presId="urn:microsoft.com/office/officeart/2005/8/layout/default"/>
    <dgm:cxn modelId="{65887691-90B9-4CF4-872D-43467F340F96}" type="presParOf" srcId="{CC48CFBF-87E1-4FD8-9ED9-E1A364E0D2FF}" destId="{7CA8A2F1-F4F1-4ABA-993B-29CC6D13F541}" srcOrd="2" destOrd="0" presId="urn:microsoft.com/office/officeart/2005/8/layout/default"/>
    <dgm:cxn modelId="{3639CB7C-E0EE-414A-880A-030AE363C318}" type="presParOf" srcId="{CC48CFBF-87E1-4FD8-9ED9-E1A364E0D2FF}" destId="{2B82FEB8-B6CD-4C9F-915C-6BD9742DD776}" srcOrd="3" destOrd="0" presId="urn:microsoft.com/office/officeart/2005/8/layout/default"/>
    <dgm:cxn modelId="{DF86CB7F-2DA2-4961-BDA9-397FE0127438}" type="presParOf" srcId="{CC48CFBF-87E1-4FD8-9ED9-E1A364E0D2FF}" destId="{7BD5727C-5270-4397-9C48-8DF1D491BAD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091F06-372A-4868-81AD-7BC943DEF062}" type="doc">
      <dgm:prSet loTypeId="urn:microsoft.com/office/officeart/2005/8/layout/vList3" loCatId="list" qsTypeId="urn:microsoft.com/office/officeart/2005/8/quickstyle/simple1" qsCatId="simple" csTypeId="urn:microsoft.com/office/officeart/2005/8/colors/accent1_2" csCatId="accent1" phldr="1"/>
      <dgm:spPr/>
    </dgm:pt>
    <dgm:pt modelId="{277F33DB-0D8C-42D9-AEB1-E4E3C1666BC2}">
      <dgm:prSet phldrT="[Text]" custT="1"/>
      <dgm:spPr>
        <a:solidFill>
          <a:schemeClr val="accent1"/>
        </a:solidFill>
        <a:ln>
          <a:noFill/>
        </a:ln>
      </dgm:spPr>
      <dgm:t>
        <a:bodyPr/>
        <a:lstStyle/>
        <a:p>
          <a:r>
            <a:rPr lang="en-US" sz="2800" b="1">
              <a:solidFill>
                <a:schemeClr val="tx2"/>
              </a:solidFill>
            </a:rPr>
            <a:t>Beginning</a:t>
          </a:r>
        </a:p>
        <a:p>
          <a:r>
            <a:rPr lang="en-US" sz="2800" b="1">
              <a:solidFill>
                <a:schemeClr val="tx2"/>
              </a:solidFill>
            </a:rPr>
            <a:t> January 2027</a:t>
          </a:r>
        </a:p>
      </dgm:t>
    </dgm:pt>
    <dgm:pt modelId="{0B77B7DB-3AF8-46C6-A886-6168D3751151}" type="parTrans" cxnId="{E0D12137-3E73-448D-9D96-59D3C52CCF79}">
      <dgm:prSet/>
      <dgm:spPr/>
      <dgm:t>
        <a:bodyPr/>
        <a:lstStyle/>
        <a:p>
          <a:endParaRPr lang="en-US"/>
        </a:p>
      </dgm:t>
    </dgm:pt>
    <dgm:pt modelId="{5191CCAF-57BF-4404-B1E5-E1DCE161C360}" type="sibTrans" cxnId="{E0D12137-3E73-448D-9D96-59D3C52CCF79}">
      <dgm:prSet/>
      <dgm:spPr/>
      <dgm:t>
        <a:bodyPr/>
        <a:lstStyle/>
        <a:p>
          <a:endParaRPr lang="en-US"/>
        </a:p>
      </dgm:t>
    </dgm:pt>
    <dgm:pt modelId="{A56CD1D0-B85B-4AC5-839E-68ACD37219BC}">
      <dgm:prSet phldrT="[Text]"/>
      <dgm:spPr>
        <a:solidFill>
          <a:schemeClr val="accent1"/>
        </a:solidFill>
        <a:ln>
          <a:noFill/>
        </a:ln>
      </dgm:spPr>
      <dgm:t>
        <a:bodyPr/>
        <a:lstStyle/>
        <a:p>
          <a:pPr>
            <a:buNone/>
          </a:pPr>
          <a:r>
            <a:rPr lang="en-US" b="1" i="0" u="none">
              <a:solidFill>
                <a:schemeClr val="tx2"/>
              </a:solidFill>
            </a:rPr>
            <a:t>People ages 19-64 in “adult expansion group” and some YSHCN </a:t>
          </a:r>
          <a:endParaRPr lang="en-US" b="1">
            <a:solidFill>
              <a:schemeClr val="tx2"/>
            </a:solidFill>
          </a:endParaRPr>
        </a:p>
      </dgm:t>
    </dgm:pt>
    <dgm:pt modelId="{8718831A-5CF6-4CC4-B1D1-C23B37A9F4AB}" type="parTrans" cxnId="{9CD79F60-ABEC-483F-A4FA-3E76915048A5}">
      <dgm:prSet/>
      <dgm:spPr/>
      <dgm:t>
        <a:bodyPr/>
        <a:lstStyle/>
        <a:p>
          <a:endParaRPr lang="en-US"/>
        </a:p>
      </dgm:t>
    </dgm:pt>
    <dgm:pt modelId="{2D8A875A-A181-4F7A-89FB-A8E7A1D21DA0}" type="sibTrans" cxnId="{9CD79F60-ABEC-483F-A4FA-3E76915048A5}">
      <dgm:prSet/>
      <dgm:spPr/>
      <dgm:t>
        <a:bodyPr/>
        <a:lstStyle/>
        <a:p>
          <a:endParaRPr lang="en-US"/>
        </a:p>
      </dgm:t>
    </dgm:pt>
    <dgm:pt modelId="{F604AAE6-24C8-4273-9BC0-B19E14497D17}">
      <dgm:prSet phldrT="[Text]"/>
      <dgm:spPr>
        <a:solidFill>
          <a:schemeClr val="accent1"/>
        </a:solidFill>
        <a:ln>
          <a:noFill/>
        </a:ln>
      </dgm:spPr>
      <dgm:t>
        <a:bodyPr/>
        <a:lstStyle/>
        <a:p>
          <a:pPr>
            <a:buNone/>
          </a:pPr>
          <a:r>
            <a:rPr lang="en-US" b="1" i="0" u="none">
              <a:solidFill>
                <a:schemeClr val="tx2"/>
              </a:solidFill>
            </a:rPr>
            <a:t>Renewal will generally happen every six months</a:t>
          </a:r>
          <a:r>
            <a:rPr lang="en-US" b="1" i="0">
              <a:solidFill>
                <a:schemeClr val="tx2"/>
              </a:solidFill>
            </a:rPr>
            <a:t>​</a:t>
          </a:r>
          <a:endParaRPr lang="en-US" b="1">
            <a:solidFill>
              <a:schemeClr val="tx2"/>
            </a:solidFill>
          </a:endParaRPr>
        </a:p>
      </dgm:t>
    </dgm:pt>
    <dgm:pt modelId="{0DD98C29-4644-4C99-8E85-A9AE02191196}" type="parTrans" cxnId="{8A53E06E-CC0E-481A-840D-19FDB3E6610A}">
      <dgm:prSet/>
      <dgm:spPr/>
      <dgm:t>
        <a:bodyPr/>
        <a:lstStyle/>
        <a:p>
          <a:endParaRPr lang="en-US"/>
        </a:p>
      </dgm:t>
    </dgm:pt>
    <dgm:pt modelId="{0EAB9626-D757-4D28-81A6-009492AD41B0}" type="sibTrans" cxnId="{8A53E06E-CC0E-481A-840D-19FDB3E6610A}">
      <dgm:prSet/>
      <dgm:spPr/>
      <dgm:t>
        <a:bodyPr/>
        <a:lstStyle/>
        <a:p>
          <a:endParaRPr lang="en-US"/>
        </a:p>
      </dgm:t>
    </dgm:pt>
    <dgm:pt modelId="{805C7EC6-46A0-46BF-9150-1DDBF3B15800}" type="pres">
      <dgm:prSet presAssocID="{75091F06-372A-4868-81AD-7BC943DEF062}" presName="linearFlow" presStyleCnt="0">
        <dgm:presLayoutVars>
          <dgm:dir/>
          <dgm:resizeHandles val="exact"/>
        </dgm:presLayoutVars>
      </dgm:prSet>
      <dgm:spPr/>
    </dgm:pt>
    <dgm:pt modelId="{3DB1BE01-78EB-4B67-B930-9542DDA9A30C}" type="pres">
      <dgm:prSet presAssocID="{277F33DB-0D8C-42D9-AEB1-E4E3C1666BC2}" presName="composite" presStyleCnt="0"/>
      <dgm:spPr/>
    </dgm:pt>
    <dgm:pt modelId="{09AC9600-8E97-4DD5-844A-586E98987391}" type="pres">
      <dgm:prSet presAssocID="{277F33DB-0D8C-42D9-AEB1-E4E3C1666BC2}"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8FE84ACE-8058-470D-9CF4-898BE2913DDE}" type="pres">
      <dgm:prSet presAssocID="{277F33DB-0D8C-42D9-AEB1-E4E3C1666BC2}" presName="txShp" presStyleLbl="node1" presStyleIdx="0" presStyleCnt="3">
        <dgm:presLayoutVars>
          <dgm:bulletEnabled val="1"/>
        </dgm:presLayoutVars>
      </dgm:prSet>
      <dgm:spPr/>
    </dgm:pt>
    <dgm:pt modelId="{269D7351-28E2-44D1-BAE5-77982CD0FA07}" type="pres">
      <dgm:prSet presAssocID="{5191CCAF-57BF-4404-B1E5-E1DCE161C360}" presName="spacing" presStyleCnt="0"/>
      <dgm:spPr/>
    </dgm:pt>
    <dgm:pt modelId="{226E0F2A-D72B-4631-AFC8-BA9C9E038A61}" type="pres">
      <dgm:prSet presAssocID="{A56CD1D0-B85B-4AC5-839E-68ACD37219BC}" presName="composite" presStyleCnt="0"/>
      <dgm:spPr/>
    </dgm:pt>
    <dgm:pt modelId="{257387F4-BC4C-4D58-A967-A11BA01C57DE}" type="pres">
      <dgm:prSet presAssocID="{A56CD1D0-B85B-4AC5-839E-68ACD37219BC}"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E57CC974-AFE6-4DAA-92EF-BEDA4A831DBD}" type="pres">
      <dgm:prSet presAssocID="{A56CD1D0-B85B-4AC5-839E-68ACD37219BC}" presName="txShp" presStyleLbl="node1" presStyleIdx="1" presStyleCnt="3">
        <dgm:presLayoutVars>
          <dgm:bulletEnabled val="1"/>
        </dgm:presLayoutVars>
      </dgm:prSet>
      <dgm:spPr/>
    </dgm:pt>
    <dgm:pt modelId="{3DC3043C-4AD2-467A-BE77-880B51BC1849}" type="pres">
      <dgm:prSet presAssocID="{2D8A875A-A181-4F7A-89FB-A8E7A1D21DA0}" presName="spacing" presStyleCnt="0"/>
      <dgm:spPr/>
    </dgm:pt>
    <dgm:pt modelId="{EC11F042-51E2-404A-BDB5-BC89234EB0F1}" type="pres">
      <dgm:prSet presAssocID="{F604AAE6-24C8-4273-9BC0-B19E14497D17}" presName="composite" presStyleCnt="0"/>
      <dgm:spPr/>
    </dgm:pt>
    <dgm:pt modelId="{3E382CEC-6D1C-4646-A0E5-7173ED87ED80}" type="pres">
      <dgm:prSet presAssocID="{F604AAE6-24C8-4273-9BC0-B19E14497D17}"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EB672184-CC6A-47C6-91DB-7F969513D90C}" type="pres">
      <dgm:prSet presAssocID="{F604AAE6-24C8-4273-9BC0-B19E14497D17}" presName="txShp" presStyleLbl="node1" presStyleIdx="2" presStyleCnt="3">
        <dgm:presLayoutVars>
          <dgm:bulletEnabled val="1"/>
        </dgm:presLayoutVars>
      </dgm:prSet>
      <dgm:spPr/>
    </dgm:pt>
  </dgm:ptLst>
  <dgm:cxnLst>
    <dgm:cxn modelId="{F95D6317-AC92-4A69-BE71-6CABBE336A85}" type="presOf" srcId="{F604AAE6-24C8-4273-9BC0-B19E14497D17}" destId="{EB672184-CC6A-47C6-91DB-7F969513D90C}" srcOrd="0" destOrd="0" presId="urn:microsoft.com/office/officeart/2005/8/layout/vList3"/>
    <dgm:cxn modelId="{80B9DE25-967A-4F7C-AC58-886CFCC0F29C}" type="presOf" srcId="{75091F06-372A-4868-81AD-7BC943DEF062}" destId="{805C7EC6-46A0-46BF-9150-1DDBF3B15800}" srcOrd="0" destOrd="0" presId="urn:microsoft.com/office/officeart/2005/8/layout/vList3"/>
    <dgm:cxn modelId="{E0D12137-3E73-448D-9D96-59D3C52CCF79}" srcId="{75091F06-372A-4868-81AD-7BC943DEF062}" destId="{277F33DB-0D8C-42D9-AEB1-E4E3C1666BC2}" srcOrd="0" destOrd="0" parTransId="{0B77B7DB-3AF8-46C6-A886-6168D3751151}" sibTransId="{5191CCAF-57BF-4404-B1E5-E1DCE161C360}"/>
    <dgm:cxn modelId="{9CD79F60-ABEC-483F-A4FA-3E76915048A5}" srcId="{75091F06-372A-4868-81AD-7BC943DEF062}" destId="{A56CD1D0-B85B-4AC5-839E-68ACD37219BC}" srcOrd="1" destOrd="0" parTransId="{8718831A-5CF6-4CC4-B1D1-C23B37A9F4AB}" sibTransId="{2D8A875A-A181-4F7A-89FB-A8E7A1D21DA0}"/>
    <dgm:cxn modelId="{8A53E06E-CC0E-481A-840D-19FDB3E6610A}" srcId="{75091F06-372A-4868-81AD-7BC943DEF062}" destId="{F604AAE6-24C8-4273-9BC0-B19E14497D17}" srcOrd="2" destOrd="0" parTransId="{0DD98C29-4644-4C99-8E85-A9AE02191196}" sibTransId="{0EAB9626-D757-4D28-81A6-009492AD41B0}"/>
    <dgm:cxn modelId="{328A7A88-344C-4827-BE0F-0EEBDA61EB3F}" type="presOf" srcId="{A56CD1D0-B85B-4AC5-839E-68ACD37219BC}" destId="{E57CC974-AFE6-4DAA-92EF-BEDA4A831DBD}" srcOrd="0" destOrd="0" presId="urn:microsoft.com/office/officeart/2005/8/layout/vList3"/>
    <dgm:cxn modelId="{3ED5CCA4-2D0D-4F1F-9F16-FD9487BEF062}" type="presOf" srcId="{277F33DB-0D8C-42D9-AEB1-E4E3C1666BC2}" destId="{8FE84ACE-8058-470D-9CF4-898BE2913DDE}" srcOrd="0" destOrd="0" presId="urn:microsoft.com/office/officeart/2005/8/layout/vList3"/>
    <dgm:cxn modelId="{E6CDA69D-A523-4F19-8E53-CD80554B5FDC}" type="presParOf" srcId="{805C7EC6-46A0-46BF-9150-1DDBF3B15800}" destId="{3DB1BE01-78EB-4B67-B930-9542DDA9A30C}" srcOrd="0" destOrd="0" presId="urn:microsoft.com/office/officeart/2005/8/layout/vList3"/>
    <dgm:cxn modelId="{4E6D0972-82B7-419D-81D4-621C7A5EBA02}" type="presParOf" srcId="{3DB1BE01-78EB-4B67-B930-9542DDA9A30C}" destId="{09AC9600-8E97-4DD5-844A-586E98987391}" srcOrd="0" destOrd="0" presId="urn:microsoft.com/office/officeart/2005/8/layout/vList3"/>
    <dgm:cxn modelId="{4A27FFDA-49FC-4C88-87CF-FAED3B10E438}" type="presParOf" srcId="{3DB1BE01-78EB-4B67-B930-9542DDA9A30C}" destId="{8FE84ACE-8058-470D-9CF4-898BE2913DDE}" srcOrd="1" destOrd="0" presId="urn:microsoft.com/office/officeart/2005/8/layout/vList3"/>
    <dgm:cxn modelId="{A3620CD7-EDAC-4924-916F-EDD9981CD26A}" type="presParOf" srcId="{805C7EC6-46A0-46BF-9150-1DDBF3B15800}" destId="{269D7351-28E2-44D1-BAE5-77982CD0FA07}" srcOrd="1" destOrd="0" presId="urn:microsoft.com/office/officeart/2005/8/layout/vList3"/>
    <dgm:cxn modelId="{67B09A9F-96D4-4528-868A-9CBEC0AE1AE2}" type="presParOf" srcId="{805C7EC6-46A0-46BF-9150-1DDBF3B15800}" destId="{226E0F2A-D72B-4631-AFC8-BA9C9E038A61}" srcOrd="2" destOrd="0" presId="urn:microsoft.com/office/officeart/2005/8/layout/vList3"/>
    <dgm:cxn modelId="{7AA3E3DA-B2CE-4ED1-8232-F93B26C717A4}" type="presParOf" srcId="{226E0F2A-D72B-4631-AFC8-BA9C9E038A61}" destId="{257387F4-BC4C-4D58-A967-A11BA01C57DE}" srcOrd="0" destOrd="0" presId="urn:microsoft.com/office/officeart/2005/8/layout/vList3"/>
    <dgm:cxn modelId="{970CA622-5409-424E-8A74-4DCBAF88748F}" type="presParOf" srcId="{226E0F2A-D72B-4631-AFC8-BA9C9E038A61}" destId="{E57CC974-AFE6-4DAA-92EF-BEDA4A831DBD}" srcOrd="1" destOrd="0" presId="urn:microsoft.com/office/officeart/2005/8/layout/vList3"/>
    <dgm:cxn modelId="{E9802048-E256-4447-9104-7D500826FB56}" type="presParOf" srcId="{805C7EC6-46A0-46BF-9150-1DDBF3B15800}" destId="{3DC3043C-4AD2-467A-BE77-880B51BC1849}" srcOrd="3" destOrd="0" presId="urn:microsoft.com/office/officeart/2005/8/layout/vList3"/>
    <dgm:cxn modelId="{A0C7F301-26A5-4A3F-AB70-2DDB52E59FE5}" type="presParOf" srcId="{805C7EC6-46A0-46BF-9150-1DDBF3B15800}" destId="{EC11F042-51E2-404A-BDB5-BC89234EB0F1}" srcOrd="4" destOrd="0" presId="urn:microsoft.com/office/officeart/2005/8/layout/vList3"/>
    <dgm:cxn modelId="{C549D1FA-650D-45EF-B930-A788FD21B581}" type="presParOf" srcId="{EC11F042-51E2-404A-BDB5-BC89234EB0F1}" destId="{3E382CEC-6D1C-4646-A0E5-7173ED87ED80}" srcOrd="0" destOrd="0" presId="urn:microsoft.com/office/officeart/2005/8/layout/vList3"/>
    <dgm:cxn modelId="{44041940-D4B3-4D56-838E-E531EF68BE4F}" type="presParOf" srcId="{EC11F042-51E2-404A-BDB5-BC89234EB0F1}" destId="{EB672184-CC6A-47C6-91DB-7F969513D90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03494DC-C84C-4259-9F3E-02D72F602077}" type="doc">
      <dgm:prSet loTypeId="urn:microsoft.com/office/officeart/2005/8/layout/vList3" loCatId="list" qsTypeId="urn:microsoft.com/office/officeart/2005/8/quickstyle/simple1" qsCatId="simple" csTypeId="urn:microsoft.com/office/officeart/2005/8/colors/accent1_2" csCatId="accent1" phldr="1"/>
      <dgm:spPr/>
    </dgm:pt>
    <dgm:pt modelId="{6C990CD2-2FFA-43EE-BBF1-05B2DBC1668E}">
      <dgm:prSet phldrT="[Text]" custT="1"/>
      <dgm:spPr>
        <a:solidFill>
          <a:schemeClr val="accent1"/>
        </a:solidFill>
        <a:ln>
          <a:solidFill>
            <a:schemeClr val="accent6"/>
          </a:solidFill>
        </a:ln>
      </dgm:spPr>
      <dgm:t>
        <a:bodyPr/>
        <a:lstStyle/>
        <a:p>
          <a:pPr algn="l"/>
          <a:r>
            <a:rPr lang="en-US" sz="2400">
              <a:solidFill>
                <a:schemeClr val="accent6">
                  <a:lumMod val="10000"/>
                </a:schemeClr>
              </a:solidFill>
            </a:rPr>
            <a:t>Open and read all mail from ODHS </a:t>
          </a:r>
        </a:p>
      </dgm:t>
    </dgm:pt>
    <dgm:pt modelId="{18955B38-7C97-480C-A42C-5A4F3019953D}" type="parTrans" cxnId="{73133313-58E0-44D5-8BF8-443AEEE1AC2C}">
      <dgm:prSet/>
      <dgm:spPr/>
      <dgm:t>
        <a:bodyPr/>
        <a:lstStyle/>
        <a:p>
          <a:endParaRPr lang="en-US"/>
        </a:p>
      </dgm:t>
    </dgm:pt>
    <dgm:pt modelId="{E2FAD81D-BA91-4242-A5E1-3231B970FBE4}" type="sibTrans" cxnId="{73133313-58E0-44D5-8BF8-443AEEE1AC2C}">
      <dgm:prSet/>
      <dgm:spPr/>
      <dgm:t>
        <a:bodyPr/>
        <a:lstStyle/>
        <a:p>
          <a:endParaRPr lang="en-US"/>
        </a:p>
      </dgm:t>
    </dgm:pt>
    <dgm:pt modelId="{00290DE5-8ABD-4B59-8BA5-950909E48169}">
      <dgm:prSet phldrT="[Text]" custT="1"/>
      <dgm:spPr>
        <a:solidFill>
          <a:schemeClr val="tx1"/>
        </a:solidFill>
        <a:ln>
          <a:solidFill>
            <a:schemeClr val="accent6"/>
          </a:solidFill>
        </a:ln>
      </dgm:spPr>
      <dgm:t>
        <a:bodyPr/>
        <a:lstStyle/>
        <a:p>
          <a:pPr algn="l"/>
          <a:r>
            <a:rPr lang="en-US" sz="2400"/>
            <a:t>Respond quickly if ODHS reaches out for information</a:t>
          </a:r>
          <a:endParaRPr lang="en-US" sz="2000"/>
        </a:p>
      </dgm:t>
    </dgm:pt>
    <dgm:pt modelId="{FD97B242-9C4E-448E-88BB-DCC84FE32793}" type="parTrans" cxnId="{020AE9F2-A5ED-4FAB-A2B7-7DC8AE12F4D9}">
      <dgm:prSet/>
      <dgm:spPr/>
      <dgm:t>
        <a:bodyPr/>
        <a:lstStyle/>
        <a:p>
          <a:endParaRPr lang="en-US"/>
        </a:p>
      </dgm:t>
    </dgm:pt>
    <dgm:pt modelId="{5026A0E9-F0D1-4495-96F7-B65FE73A567B}" type="sibTrans" cxnId="{020AE9F2-A5ED-4FAB-A2B7-7DC8AE12F4D9}">
      <dgm:prSet/>
      <dgm:spPr/>
      <dgm:t>
        <a:bodyPr/>
        <a:lstStyle/>
        <a:p>
          <a:endParaRPr lang="en-US"/>
        </a:p>
      </dgm:t>
    </dgm:pt>
    <dgm:pt modelId="{1DC23176-D298-4BC1-818A-0878FE0FC95A}">
      <dgm:prSet phldrT="[Text]" custT="1"/>
      <dgm:spPr>
        <a:solidFill>
          <a:schemeClr val="accent1"/>
        </a:solidFill>
        <a:ln>
          <a:solidFill>
            <a:schemeClr val="accent6"/>
          </a:solidFill>
        </a:ln>
      </dgm:spPr>
      <dgm:t>
        <a:bodyPr/>
        <a:lstStyle/>
        <a:p>
          <a:pPr algn="l"/>
          <a:r>
            <a:rPr lang="en-US" sz="2400">
              <a:solidFill>
                <a:schemeClr val="accent6">
                  <a:lumMod val="10000"/>
                </a:schemeClr>
              </a:solidFill>
            </a:rPr>
            <a:t>Visit </a:t>
          </a:r>
          <a:r>
            <a:rPr lang="en-US" sz="2400" b="1">
              <a:solidFill>
                <a:schemeClr val="accent6">
                  <a:lumMod val="10000"/>
                </a:schemeClr>
              </a:solidFill>
            </a:rPr>
            <a:t>benefits.oregon.gov</a:t>
          </a:r>
          <a:r>
            <a:rPr lang="en-US" sz="2400">
              <a:solidFill>
                <a:schemeClr val="accent6">
                  <a:lumMod val="10000"/>
                </a:schemeClr>
              </a:solidFill>
            </a:rPr>
            <a:t> </a:t>
          </a:r>
          <a:r>
            <a:rPr lang="en-US" sz="2000">
              <a:solidFill>
                <a:schemeClr val="accent6">
                  <a:lumMod val="10000"/>
                </a:schemeClr>
              </a:solidFill>
            </a:rPr>
            <a:t>for ways to connect with ODHS in person, by phone or online through the ONE Eligibility system</a:t>
          </a:r>
        </a:p>
      </dgm:t>
    </dgm:pt>
    <dgm:pt modelId="{4EEBBDA7-F571-47D6-A4AE-F538BAFB4008}" type="parTrans" cxnId="{E71634CA-61CF-4839-9E9C-2A4D8E64D4D2}">
      <dgm:prSet/>
      <dgm:spPr/>
      <dgm:t>
        <a:bodyPr/>
        <a:lstStyle/>
        <a:p>
          <a:endParaRPr lang="en-US"/>
        </a:p>
      </dgm:t>
    </dgm:pt>
    <dgm:pt modelId="{72807249-5E10-4CD5-ABD2-9381CB57D4B5}" type="sibTrans" cxnId="{E71634CA-61CF-4839-9E9C-2A4D8E64D4D2}">
      <dgm:prSet/>
      <dgm:spPr/>
      <dgm:t>
        <a:bodyPr/>
        <a:lstStyle/>
        <a:p>
          <a:endParaRPr lang="en-US"/>
        </a:p>
      </dgm:t>
    </dgm:pt>
    <dgm:pt modelId="{4435395E-86AD-45DA-B335-BE121BEC4E36}">
      <dgm:prSet/>
      <dgm:spPr>
        <a:solidFill>
          <a:schemeClr val="tx1"/>
        </a:solidFill>
        <a:ln>
          <a:solidFill>
            <a:schemeClr val="accent6"/>
          </a:solidFill>
        </a:ln>
      </dgm:spPr>
      <dgm:t>
        <a:bodyPr/>
        <a:lstStyle/>
        <a:p>
          <a:endParaRPr lang="en-US"/>
        </a:p>
      </dgm:t>
    </dgm:pt>
    <dgm:pt modelId="{61683BDB-08AC-4629-9B7A-34E2F88177EA}" type="parTrans" cxnId="{659ADA70-AB57-4F06-88BD-D0BE93FC87BC}">
      <dgm:prSet/>
      <dgm:spPr/>
      <dgm:t>
        <a:bodyPr/>
        <a:lstStyle/>
        <a:p>
          <a:endParaRPr lang="en-US"/>
        </a:p>
      </dgm:t>
    </dgm:pt>
    <dgm:pt modelId="{6830E62F-265D-4C5D-B619-7D11940E6178}" type="sibTrans" cxnId="{659ADA70-AB57-4F06-88BD-D0BE93FC87BC}">
      <dgm:prSet/>
      <dgm:spPr/>
      <dgm:t>
        <a:bodyPr/>
        <a:lstStyle/>
        <a:p>
          <a:endParaRPr lang="en-US"/>
        </a:p>
      </dgm:t>
    </dgm:pt>
    <dgm:pt modelId="{CA96D41B-2014-4828-99E0-7CF47C8BA66B}" type="pres">
      <dgm:prSet presAssocID="{A03494DC-C84C-4259-9F3E-02D72F602077}" presName="linearFlow" presStyleCnt="0">
        <dgm:presLayoutVars>
          <dgm:dir/>
          <dgm:resizeHandles val="exact"/>
        </dgm:presLayoutVars>
      </dgm:prSet>
      <dgm:spPr/>
    </dgm:pt>
    <dgm:pt modelId="{B0022646-0664-4B42-B1DB-9E595193BEA6}" type="pres">
      <dgm:prSet presAssocID="{4435395E-86AD-45DA-B335-BE121BEC4E36}" presName="composite" presStyleCnt="0"/>
      <dgm:spPr/>
    </dgm:pt>
    <dgm:pt modelId="{6F8FA9E4-27FC-494C-9882-E4761DA158F2}" type="pres">
      <dgm:prSet presAssocID="{4435395E-86AD-45DA-B335-BE121BEC4E36}" presName="imgShp" presStyleLbl="fgImgPlace1" presStyleIdx="0" presStyleCnt="4" custLinFactNeighborY="-8701"/>
      <dgm:spPr>
        <a:solidFill>
          <a:schemeClr val="accent6"/>
        </a:solidFill>
      </dgm:spPr>
    </dgm:pt>
    <dgm:pt modelId="{88840FFC-1AF3-4005-B824-69E96548A5F6}" type="pres">
      <dgm:prSet presAssocID="{4435395E-86AD-45DA-B335-BE121BEC4E36}" presName="txShp" presStyleLbl="node1" presStyleIdx="0" presStyleCnt="4">
        <dgm:presLayoutVars>
          <dgm:bulletEnabled val="1"/>
        </dgm:presLayoutVars>
      </dgm:prSet>
      <dgm:spPr/>
    </dgm:pt>
    <dgm:pt modelId="{447EAE46-292C-482B-8F73-DF72AA9002E8}" type="pres">
      <dgm:prSet presAssocID="{6830E62F-265D-4C5D-B619-7D11940E6178}" presName="spacing" presStyleCnt="0"/>
      <dgm:spPr/>
    </dgm:pt>
    <dgm:pt modelId="{09ACA21B-BC50-4408-9DCF-84C26E6D36EA}" type="pres">
      <dgm:prSet presAssocID="{6C990CD2-2FFA-43EE-BBF1-05B2DBC1668E}" presName="composite" presStyleCnt="0"/>
      <dgm:spPr/>
    </dgm:pt>
    <dgm:pt modelId="{A87B5793-427D-4532-A569-0F72F848AF73}" type="pres">
      <dgm:prSet presAssocID="{6C990CD2-2FFA-43EE-BBF1-05B2DBC1668E}" presName="imgShp" presStyleLbl="fgImgPlace1" presStyleIdx="1" presStyleCnt="4" custLinFactNeighborY="-8701"/>
      <dgm:spPr>
        <a:solidFill>
          <a:schemeClr val="accent6"/>
        </a:solidFill>
      </dgm:spPr>
    </dgm:pt>
    <dgm:pt modelId="{ECEA2D62-8D34-479B-AFB7-04512BBDEBCB}" type="pres">
      <dgm:prSet presAssocID="{6C990CD2-2FFA-43EE-BBF1-05B2DBC1668E}" presName="txShp" presStyleLbl="node1" presStyleIdx="1" presStyleCnt="4">
        <dgm:presLayoutVars>
          <dgm:bulletEnabled val="1"/>
        </dgm:presLayoutVars>
      </dgm:prSet>
      <dgm:spPr/>
    </dgm:pt>
    <dgm:pt modelId="{F22BB685-DCF9-4435-AECF-C4E60D1096F6}" type="pres">
      <dgm:prSet presAssocID="{E2FAD81D-BA91-4242-A5E1-3231B970FBE4}" presName="spacing" presStyleCnt="0"/>
      <dgm:spPr/>
    </dgm:pt>
    <dgm:pt modelId="{18CAFE9E-3F17-4923-A731-58348E9A290C}" type="pres">
      <dgm:prSet presAssocID="{00290DE5-8ABD-4B59-8BA5-950909E48169}" presName="composite" presStyleCnt="0"/>
      <dgm:spPr/>
    </dgm:pt>
    <dgm:pt modelId="{2C071D47-76A4-4651-AC7A-6C1567F0F47F}" type="pres">
      <dgm:prSet presAssocID="{00290DE5-8ABD-4B59-8BA5-950909E48169}" presName="imgShp" presStyleLbl="fgImgPlace1" presStyleIdx="2" presStyleCnt="4" custLinFactNeighborY="-8701"/>
      <dgm:spPr>
        <a:solidFill>
          <a:schemeClr val="accent6"/>
        </a:solidFill>
      </dgm:spPr>
    </dgm:pt>
    <dgm:pt modelId="{E593EFC9-5BA1-460F-9644-0C7805626BD0}" type="pres">
      <dgm:prSet presAssocID="{00290DE5-8ABD-4B59-8BA5-950909E48169}" presName="txShp" presStyleLbl="node1" presStyleIdx="2" presStyleCnt="4">
        <dgm:presLayoutVars>
          <dgm:bulletEnabled val="1"/>
        </dgm:presLayoutVars>
      </dgm:prSet>
      <dgm:spPr/>
    </dgm:pt>
    <dgm:pt modelId="{06DB7C94-3B31-4815-9F41-9C402B0CD8E9}" type="pres">
      <dgm:prSet presAssocID="{5026A0E9-F0D1-4495-96F7-B65FE73A567B}" presName="spacing" presStyleCnt="0"/>
      <dgm:spPr/>
    </dgm:pt>
    <dgm:pt modelId="{A0C48A79-3953-42B4-BC63-430115307CD1}" type="pres">
      <dgm:prSet presAssocID="{1DC23176-D298-4BC1-818A-0878FE0FC95A}" presName="composite" presStyleCnt="0"/>
      <dgm:spPr/>
    </dgm:pt>
    <dgm:pt modelId="{58256CBB-85D8-4A30-9ADA-C4B560EE321C}" type="pres">
      <dgm:prSet presAssocID="{1DC23176-D298-4BC1-818A-0878FE0FC95A}" presName="imgShp" presStyleLbl="fgImgPlace1" presStyleIdx="3" presStyleCnt="4" custLinFactNeighborY="-8701"/>
      <dgm:spPr>
        <a:solidFill>
          <a:schemeClr val="accent6"/>
        </a:solidFill>
      </dgm:spPr>
    </dgm:pt>
    <dgm:pt modelId="{CDAFD47D-4D3A-46D9-ADC9-96C794C070DC}" type="pres">
      <dgm:prSet presAssocID="{1DC23176-D298-4BC1-818A-0878FE0FC95A}" presName="txShp" presStyleLbl="node1" presStyleIdx="3" presStyleCnt="4">
        <dgm:presLayoutVars>
          <dgm:bulletEnabled val="1"/>
        </dgm:presLayoutVars>
      </dgm:prSet>
      <dgm:spPr/>
    </dgm:pt>
  </dgm:ptLst>
  <dgm:cxnLst>
    <dgm:cxn modelId="{73133313-58E0-44D5-8BF8-443AEEE1AC2C}" srcId="{A03494DC-C84C-4259-9F3E-02D72F602077}" destId="{6C990CD2-2FFA-43EE-BBF1-05B2DBC1668E}" srcOrd="1" destOrd="0" parTransId="{18955B38-7C97-480C-A42C-5A4F3019953D}" sibTransId="{E2FAD81D-BA91-4242-A5E1-3231B970FBE4}"/>
    <dgm:cxn modelId="{59843116-58C9-492E-8AA1-36C0D8657A1D}" type="presOf" srcId="{00290DE5-8ABD-4B59-8BA5-950909E48169}" destId="{E593EFC9-5BA1-460F-9644-0C7805626BD0}" srcOrd="0" destOrd="0" presId="urn:microsoft.com/office/officeart/2005/8/layout/vList3"/>
    <dgm:cxn modelId="{659ADA70-AB57-4F06-88BD-D0BE93FC87BC}" srcId="{A03494DC-C84C-4259-9F3E-02D72F602077}" destId="{4435395E-86AD-45DA-B335-BE121BEC4E36}" srcOrd="0" destOrd="0" parTransId="{61683BDB-08AC-4629-9B7A-34E2F88177EA}" sibTransId="{6830E62F-265D-4C5D-B619-7D11940E6178}"/>
    <dgm:cxn modelId="{98FAE487-A9EA-47DF-8E89-008D9D1ABB3B}" type="presOf" srcId="{6C990CD2-2FFA-43EE-BBF1-05B2DBC1668E}" destId="{ECEA2D62-8D34-479B-AFB7-04512BBDEBCB}" srcOrd="0" destOrd="0" presId="urn:microsoft.com/office/officeart/2005/8/layout/vList3"/>
    <dgm:cxn modelId="{F0D0798E-5782-4DE5-B1E8-C8DD3F888BC3}" type="presOf" srcId="{A03494DC-C84C-4259-9F3E-02D72F602077}" destId="{CA96D41B-2014-4828-99E0-7CF47C8BA66B}" srcOrd="0" destOrd="0" presId="urn:microsoft.com/office/officeart/2005/8/layout/vList3"/>
    <dgm:cxn modelId="{E71634CA-61CF-4839-9E9C-2A4D8E64D4D2}" srcId="{A03494DC-C84C-4259-9F3E-02D72F602077}" destId="{1DC23176-D298-4BC1-818A-0878FE0FC95A}" srcOrd="3" destOrd="0" parTransId="{4EEBBDA7-F571-47D6-A4AE-F538BAFB4008}" sibTransId="{72807249-5E10-4CD5-ABD2-9381CB57D4B5}"/>
    <dgm:cxn modelId="{20C867E7-32DF-4EB2-B779-DA601663030E}" type="presOf" srcId="{1DC23176-D298-4BC1-818A-0878FE0FC95A}" destId="{CDAFD47D-4D3A-46D9-ADC9-96C794C070DC}" srcOrd="0" destOrd="0" presId="urn:microsoft.com/office/officeart/2005/8/layout/vList3"/>
    <dgm:cxn modelId="{020AE9F2-A5ED-4FAB-A2B7-7DC8AE12F4D9}" srcId="{A03494DC-C84C-4259-9F3E-02D72F602077}" destId="{00290DE5-8ABD-4B59-8BA5-950909E48169}" srcOrd="2" destOrd="0" parTransId="{FD97B242-9C4E-448E-88BB-DCC84FE32793}" sibTransId="{5026A0E9-F0D1-4495-96F7-B65FE73A567B}"/>
    <dgm:cxn modelId="{230A68FC-0536-494A-A179-4E3A7D3587AA}" type="presOf" srcId="{4435395E-86AD-45DA-B335-BE121BEC4E36}" destId="{88840FFC-1AF3-4005-B824-69E96548A5F6}" srcOrd="0" destOrd="0" presId="urn:microsoft.com/office/officeart/2005/8/layout/vList3"/>
    <dgm:cxn modelId="{A6DFEE4A-8EDC-40F2-B8C2-9CBBB1F29A39}" type="presParOf" srcId="{CA96D41B-2014-4828-99E0-7CF47C8BA66B}" destId="{B0022646-0664-4B42-B1DB-9E595193BEA6}" srcOrd="0" destOrd="0" presId="urn:microsoft.com/office/officeart/2005/8/layout/vList3"/>
    <dgm:cxn modelId="{F59A2F87-05B0-4AEB-9399-E150DBE22BB7}" type="presParOf" srcId="{B0022646-0664-4B42-B1DB-9E595193BEA6}" destId="{6F8FA9E4-27FC-494C-9882-E4761DA158F2}" srcOrd="0" destOrd="0" presId="urn:microsoft.com/office/officeart/2005/8/layout/vList3"/>
    <dgm:cxn modelId="{36D74E47-4D2D-4D64-AF83-B71F3EED1E44}" type="presParOf" srcId="{B0022646-0664-4B42-B1DB-9E595193BEA6}" destId="{88840FFC-1AF3-4005-B824-69E96548A5F6}" srcOrd="1" destOrd="0" presId="urn:microsoft.com/office/officeart/2005/8/layout/vList3"/>
    <dgm:cxn modelId="{42F63B42-2B5E-4EE6-901E-5CCB3E08BA19}" type="presParOf" srcId="{CA96D41B-2014-4828-99E0-7CF47C8BA66B}" destId="{447EAE46-292C-482B-8F73-DF72AA9002E8}" srcOrd="1" destOrd="0" presId="urn:microsoft.com/office/officeart/2005/8/layout/vList3"/>
    <dgm:cxn modelId="{546106FA-C76D-4278-A5D9-77C55B3FFD19}" type="presParOf" srcId="{CA96D41B-2014-4828-99E0-7CF47C8BA66B}" destId="{09ACA21B-BC50-4408-9DCF-84C26E6D36EA}" srcOrd="2" destOrd="0" presId="urn:microsoft.com/office/officeart/2005/8/layout/vList3"/>
    <dgm:cxn modelId="{50F92582-9193-4CE6-ACBE-6285397CA9DD}" type="presParOf" srcId="{09ACA21B-BC50-4408-9DCF-84C26E6D36EA}" destId="{A87B5793-427D-4532-A569-0F72F848AF73}" srcOrd="0" destOrd="0" presId="urn:microsoft.com/office/officeart/2005/8/layout/vList3"/>
    <dgm:cxn modelId="{7AAE11B9-7287-4D21-9913-69B783785960}" type="presParOf" srcId="{09ACA21B-BC50-4408-9DCF-84C26E6D36EA}" destId="{ECEA2D62-8D34-479B-AFB7-04512BBDEBCB}" srcOrd="1" destOrd="0" presId="urn:microsoft.com/office/officeart/2005/8/layout/vList3"/>
    <dgm:cxn modelId="{A2326F3A-1BF3-4BF5-92AE-0C3E66A333B4}" type="presParOf" srcId="{CA96D41B-2014-4828-99E0-7CF47C8BA66B}" destId="{F22BB685-DCF9-4435-AECF-C4E60D1096F6}" srcOrd="3" destOrd="0" presId="urn:microsoft.com/office/officeart/2005/8/layout/vList3"/>
    <dgm:cxn modelId="{FD3B6113-0583-497C-B975-6248B4FE027B}" type="presParOf" srcId="{CA96D41B-2014-4828-99E0-7CF47C8BA66B}" destId="{18CAFE9E-3F17-4923-A731-58348E9A290C}" srcOrd="4" destOrd="0" presId="urn:microsoft.com/office/officeart/2005/8/layout/vList3"/>
    <dgm:cxn modelId="{375C5D2A-835E-47B9-8FBB-D5DE7866941D}" type="presParOf" srcId="{18CAFE9E-3F17-4923-A731-58348E9A290C}" destId="{2C071D47-76A4-4651-AC7A-6C1567F0F47F}" srcOrd="0" destOrd="0" presId="urn:microsoft.com/office/officeart/2005/8/layout/vList3"/>
    <dgm:cxn modelId="{4DCDD933-7BD9-4603-913D-C256372057F0}" type="presParOf" srcId="{18CAFE9E-3F17-4923-A731-58348E9A290C}" destId="{E593EFC9-5BA1-460F-9644-0C7805626BD0}" srcOrd="1" destOrd="0" presId="urn:microsoft.com/office/officeart/2005/8/layout/vList3"/>
    <dgm:cxn modelId="{8E0B8B8B-5309-428B-BE4A-6271536B7609}" type="presParOf" srcId="{CA96D41B-2014-4828-99E0-7CF47C8BA66B}" destId="{06DB7C94-3B31-4815-9F41-9C402B0CD8E9}" srcOrd="5" destOrd="0" presId="urn:microsoft.com/office/officeart/2005/8/layout/vList3"/>
    <dgm:cxn modelId="{490D3390-522C-442E-9172-83425310BBE1}" type="presParOf" srcId="{CA96D41B-2014-4828-99E0-7CF47C8BA66B}" destId="{A0C48A79-3953-42B4-BC63-430115307CD1}" srcOrd="6" destOrd="0" presId="urn:microsoft.com/office/officeart/2005/8/layout/vList3"/>
    <dgm:cxn modelId="{25D4C4E6-A861-4D22-A8FF-8957019F8565}" type="presParOf" srcId="{A0C48A79-3953-42B4-BC63-430115307CD1}" destId="{58256CBB-85D8-4A30-9ADA-C4B560EE321C}" srcOrd="0" destOrd="0" presId="urn:microsoft.com/office/officeart/2005/8/layout/vList3"/>
    <dgm:cxn modelId="{AF0CEC65-08D7-4D0D-8B1E-4ACC4D4BAF9F}" type="presParOf" srcId="{A0C48A79-3953-42B4-BC63-430115307CD1}" destId="{CDAFD47D-4D3A-46D9-ADC9-96C794C070DC}"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8B67-5C36-4B7E-9450-F6888F904CDB}">
      <dsp:nvSpPr>
        <dsp:cNvPr id="0" name=""/>
        <dsp:cNvSpPr/>
      </dsp:nvSpPr>
      <dsp:spPr>
        <a:xfrm>
          <a:off x="890" y="0"/>
          <a:ext cx="5041484" cy="3438144"/>
        </a:xfrm>
        <a:prstGeom prst="homePlate">
          <a:avLst>
            <a:gd name="adj" fmla="val 25000"/>
          </a:avLst>
        </a:prstGeom>
        <a:solidFill>
          <a:schemeClr val="accent6">
            <a:lumMod val="9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19" tIns="91440" rIns="881275" bIns="91440" numCol="1" spcCol="1270" anchor="ctr" anchorCtr="0">
          <a:noAutofit/>
        </a:bodyPr>
        <a:lstStyle/>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80 hours of </a:t>
          </a:r>
        </a:p>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work activities required </a:t>
          </a:r>
        </a:p>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per month.</a:t>
          </a:r>
        </a:p>
      </dsp:txBody>
      <dsp:txXfrm>
        <a:off x="890" y="0"/>
        <a:ext cx="4611716" cy="3438144"/>
      </dsp:txXfrm>
    </dsp:sp>
    <dsp:sp modelId="{2709417B-99C3-4EF8-B534-7A22286189C6}">
      <dsp:nvSpPr>
        <dsp:cNvPr id="0" name=""/>
        <dsp:cNvSpPr/>
      </dsp:nvSpPr>
      <dsp:spPr>
        <a:xfrm>
          <a:off x="3793323" y="0"/>
          <a:ext cx="6245257"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19" tIns="60960" rIns="220319" bIns="6096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Requirement can be met by one or a combination of activities:</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Working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Volunteering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Bartering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Participating in an ABAWD case plan developed by </a:t>
          </a:r>
          <a:r>
            <a:rPr lang="en-US" sz="1900" b="0" kern="1200">
              <a:solidFill>
                <a:schemeClr val="tx2"/>
              </a:solidFill>
              <a:latin typeface="Noto Sans" panose="020B0502040504020204" pitchFamily="34" charset="0"/>
              <a:ea typeface="Noto Sans" panose="020B0502040504020204" pitchFamily="34" charset="0"/>
              <a:cs typeface="Noto Sans" panose="020B0502040504020204" pitchFamily="34" charset="0"/>
            </a:rPr>
            <a:t>Oregon Employment Department (OED)</a:t>
          </a:r>
        </a:p>
      </dsp:txBody>
      <dsp:txXfrm>
        <a:off x="4652859" y="0"/>
        <a:ext cx="4526185" cy="343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C877B-7504-457A-B3DE-BE3F035DAFB3}">
      <dsp:nvSpPr>
        <dsp:cNvPr id="0" name=""/>
        <dsp:cNvSpPr/>
      </dsp:nvSpPr>
      <dsp:spPr>
        <a:xfrm>
          <a:off x="0" y="292"/>
          <a:ext cx="6312717" cy="9116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ODHS reviews each person’s situation</a:t>
          </a:r>
        </a:p>
      </dsp:txBody>
      <dsp:txXfrm>
        <a:off x="44502" y="44794"/>
        <a:ext cx="6223713" cy="822630"/>
      </dsp:txXfrm>
    </dsp:sp>
    <dsp:sp modelId="{826E0DEA-BEEF-4228-80C9-3D24C0B1A2F1}">
      <dsp:nvSpPr>
        <dsp:cNvPr id="0" name=""/>
        <dsp:cNvSpPr/>
      </dsp:nvSpPr>
      <dsp:spPr>
        <a:xfrm>
          <a:off x="0" y="925736"/>
          <a:ext cx="6312717" cy="9116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Checks if they are already meeting work or activity rules </a:t>
          </a:r>
        </a:p>
      </dsp:txBody>
      <dsp:txXfrm>
        <a:off x="44502" y="970238"/>
        <a:ext cx="6223713" cy="822630"/>
      </dsp:txXfrm>
    </dsp:sp>
    <dsp:sp modelId="{DEC483E1-276E-4917-877F-15A2732088AF}">
      <dsp:nvSpPr>
        <dsp:cNvPr id="0" name=""/>
        <dsp:cNvSpPr/>
      </dsp:nvSpPr>
      <dsp:spPr>
        <a:xfrm>
          <a:off x="0" y="1851180"/>
          <a:ext cx="6312717" cy="9116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Checks for exemptions or good cause</a:t>
          </a:r>
        </a:p>
      </dsp:txBody>
      <dsp:txXfrm>
        <a:off x="44502" y="1895682"/>
        <a:ext cx="6223713" cy="822630"/>
      </dsp:txXfrm>
    </dsp:sp>
    <dsp:sp modelId="{0E592206-5AD3-4E9E-B45B-81E05EC8AC32}">
      <dsp:nvSpPr>
        <dsp:cNvPr id="0" name=""/>
        <dsp:cNvSpPr/>
      </dsp:nvSpPr>
      <dsp:spPr>
        <a:xfrm>
          <a:off x="0" y="2776624"/>
          <a:ext cx="6312717" cy="9116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If support is needed:</a:t>
          </a:r>
        </a:p>
      </dsp:txBody>
      <dsp:txXfrm>
        <a:off x="44502" y="2821126"/>
        <a:ext cx="6223713" cy="822630"/>
      </dsp:txXfrm>
    </dsp:sp>
    <dsp:sp modelId="{B50E6FDF-39E6-42A2-BB71-DB6A416A2ACC}">
      <dsp:nvSpPr>
        <dsp:cNvPr id="0" name=""/>
        <dsp:cNvSpPr/>
      </dsp:nvSpPr>
      <dsp:spPr>
        <a:xfrm>
          <a:off x="0" y="3702068"/>
          <a:ext cx="6312717" cy="9116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ODHS connects the person to WorkSource. </a:t>
          </a:r>
        </a:p>
      </dsp:txBody>
      <dsp:txXfrm>
        <a:off x="44502" y="3746570"/>
        <a:ext cx="6223713" cy="822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EBF7A-50D6-46FA-BF1A-657CD4789AE7}">
      <dsp:nvSpPr>
        <dsp:cNvPr id="0" name=""/>
        <dsp:cNvSpPr/>
      </dsp:nvSpPr>
      <dsp:spPr>
        <a:xfrm>
          <a:off x="0" y="61767"/>
          <a:ext cx="6312717"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At WorkSource, people can get free help to meet SNAP work or activity rules:</a:t>
          </a:r>
          <a:endParaRPr lang="en-US" sz="2600" kern="1200"/>
        </a:p>
      </dsp:txBody>
      <dsp:txXfrm>
        <a:off x="50489" y="112256"/>
        <a:ext cx="6211739" cy="933302"/>
      </dsp:txXfrm>
    </dsp:sp>
    <dsp:sp modelId="{90969959-18D6-4005-B774-F10D085D1567}">
      <dsp:nvSpPr>
        <dsp:cNvPr id="0" name=""/>
        <dsp:cNvSpPr/>
      </dsp:nvSpPr>
      <dsp:spPr>
        <a:xfrm>
          <a:off x="0" y="1096047"/>
          <a:ext cx="6312717"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42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kern="1200"/>
            <a:t>Meet with an Employment Specialist</a:t>
          </a:r>
          <a:endParaRPr lang="en-US" sz="2000" kern="1200"/>
        </a:p>
        <a:p>
          <a:pPr marL="228600" lvl="1" indent="-228600" algn="l" defTabSz="889000">
            <a:lnSpc>
              <a:spcPct val="90000"/>
            </a:lnSpc>
            <a:spcBef>
              <a:spcPct val="0"/>
            </a:spcBef>
            <a:spcAft>
              <a:spcPct val="20000"/>
            </a:spcAft>
            <a:buChar char="•"/>
          </a:pPr>
          <a:r>
            <a:rPr lang="en-US" sz="2000" b="0" kern="1200"/>
            <a:t>Create a plan based on skills and goals</a:t>
          </a:r>
          <a:endParaRPr lang="en-US" sz="2000" kern="1200"/>
        </a:p>
        <a:p>
          <a:pPr marL="228600" lvl="1" indent="-228600" algn="l" defTabSz="889000">
            <a:lnSpc>
              <a:spcPct val="90000"/>
            </a:lnSpc>
            <a:spcBef>
              <a:spcPct val="0"/>
            </a:spcBef>
            <a:spcAft>
              <a:spcPct val="20000"/>
            </a:spcAft>
            <a:buChar char="•"/>
          </a:pPr>
          <a:r>
            <a:rPr lang="en-US" sz="2000" b="0" kern="1200"/>
            <a:t>Get help finding a job or training</a:t>
          </a:r>
          <a:endParaRPr lang="en-US" sz="2000" kern="1200"/>
        </a:p>
      </dsp:txBody>
      <dsp:txXfrm>
        <a:off x="0" y="1096047"/>
        <a:ext cx="6312717" cy="1049490"/>
      </dsp:txXfrm>
    </dsp:sp>
    <dsp:sp modelId="{935705ED-11AC-432E-BF5B-7E48DEAC5B79}">
      <dsp:nvSpPr>
        <dsp:cNvPr id="0" name=""/>
        <dsp:cNvSpPr/>
      </dsp:nvSpPr>
      <dsp:spPr>
        <a:xfrm>
          <a:off x="0" y="2145537"/>
          <a:ext cx="6312717"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Services may include:</a:t>
          </a:r>
          <a:endParaRPr lang="en-US" sz="2600" kern="1200"/>
        </a:p>
      </dsp:txBody>
      <dsp:txXfrm>
        <a:off x="50489" y="2196026"/>
        <a:ext cx="6211739" cy="933302"/>
      </dsp:txXfrm>
    </dsp:sp>
    <dsp:sp modelId="{B3D6B42E-B993-49F8-AB5D-D9F92D2B82DB}">
      <dsp:nvSpPr>
        <dsp:cNvPr id="0" name=""/>
        <dsp:cNvSpPr/>
      </dsp:nvSpPr>
      <dsp:spPr>
        <a:xfrm>
          <a:off x="0" y="3179817"/>
          <a:ext cx="6312717"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42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kern="1200"/>
            <a:t>Job search support</a:t>
          </a:r>
          <a:endParaRPr lang="en-US" sz="2000" kern="1200"/>
        </a:p>
        <a:p>
          <a:pPr marL="228600" lvl="1" indent="-228600" algn="l" defTabSz="889000">
            <a:lnSpc>
              <a:spcPct val="90000"/>
            </a:lnSpc>
            <a:spcBef>
              <a:spcPct val="0"/>
            </a:spcBef>
            <a:spcAft>
              <a:spcPct val="20000"/>
            </a:spcAft>
            <a:buChar char="•"/>
          </a:pPr>
          <a:r>
            <a:rPr lang="en-US" sz="2000" b="0" kern="1200"/>
            <a:t>Training and education programs</a:t>
          </a:r>
          <a:endParaRPr lang="en-US" sz="2000" kern="1200"/>
        </a:p>
        <a:p>
          <a:pPr marL="228600" lvl="1" indent="-228600" algn="l" defTabSz="889000">
            <a:lnSpc>
              <a:spcPct val="90000"/>
            </a:lnSpc>
            <a:spcBef>
              <a:spcPct val="0"/>
            </a:spcBef>
            <a:spcAft>
              <a:spcPct val="20000"/>
            </a:spcAft>
            <a:buChar char="•"/>
          </a:pPr>
          <a:r>
            <a:rPr lang="en-US" sz="2000" b="0" kern="1200"/>
            <a:t>Help with resumes and interviews</a:t>
          </a:r>
          <a:endParaRPr lang="en-US" sz="2000" kern="1200"/>
        </a:p>
        <a:p>
          <a:pPr marL="228600" lvl="1" indent="-228600" algn="l" defTabSz="889000">
            <a:lnSpc>
              <a:spcPct val="90000"/>
            </a:lnSpc>
            <a:spcBef>
              <a:spcPct val="0"/>
            </a:spcBef>
            <a:spcAft>
              <a:spcPct val="20000"/>
            </a:spcAft>
            <a:buChar char="•"/>
          </a:pPr>
          <a:r>
            <a:rPr lang="en-US" sz="2000" b="0" kern="1200"/>
            <a:t>Support like transportation or work supplies</a:t>
          </a:r>
          <a:endParaRPr lang="en-US" sz="2000" kern="1200"/>
        </a:p>
      </dsp:txBody>
      <dsp:txXfrm>
        <a:off x="0" y="3179817"/>
        <a:ext cx="6312717" cy="1372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54346-2955-4B82-9FA7-B793378EAD2B}">
      <dsp:nvSpPr>
        <dsp:cNvPr id="0" name=""/>
        <dsp:cNvSpPr/>
      </dsp:nvSpPr>
      <dsp:spPr>
        <a:xfrm>
          <a:off x="0" y="313513"/>
          <a:ext cx="7023814" cy="1471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kern="1200"/>
            <a:t>Work or activity </a:t>
          </a:r>
          <a:r>
            <a:rPr lang="en-US" sz="3700" b="0" kern="1200">
              <a:latin typeface="Aptos Display"/>
            </a:rPr>
            <a:t>rules</a:t>
          </a:r>
          <a:r>
            <a:rPr lang="en-US" sz="3700" b="0" kern="1200"/>
            <a:t> are not just rules, they come with support</a:t>
          </a:r>
          <a:endParaRPr lang="en-US" sz="3700" kern="1200"/>
        </a:p>
      </dsp:txBody>
      <dsp:txXfrm>
        <a:off x="71850" y="385363"/>
        <a:ext cx="6880114" cy="1328160"/>
      </dsp:txXfrm>
    </dsp:sp>
    <dsp:sp modelId="{9D8F5472-54CE-43E2-97ED-CCD97942F475}">
      <dsp:nvSpPr>
        <dsp:cNvPr id="0" name=""/>
        <dsp:cNvSpPr/>
      </dsp:nvSpPr>
      <dsp:spPr>
        <a:xfrm>
          <a:off x="0" y="1891933"/>
          <a:ext cx="7023814" cy="1471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kern="1200"/>
            <a:t>Many people may already be meeting requirements</a:t>
          </a:r>
          <a:endParaRPr lang="en-US" sz="3700" kern="1200"/>
        </a:p>
      </dsp:txBody>
      <dsp:txXfrm>
        <a:off x="71850" y="1963783"/>
        <a:ext cx="6880114" cy="1328160"/>
      </dsp:txXfrm>
    </dsp:sp>
    <dsp:sp modelId="{E6E08E3A-B170-46A8-8387-D4CFCD0D9D79}">
      <dsp:nvSpPr>
        <dsp:cNvPr id="0" name=""/>
        <dsp:cNvSpPr/>
      </dsp:nvSpPr>
      <dsp:spPr>
        <a:xfrm>
          <a:off x="0" y="3548728"/>
          <a:ext cx="7023814" cy="1471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kern="1200"/>
            <a:t>Others can get help to meet them</a:t>
          </a:r>
          <a:endParaRPr lang="en-US" sz="3700" kern="1200"/>
        </a:p>
      </dsp:txBody>
      <dsp:txXfrm>
        <a:off x="71850" y="3620578"/>
        <a:ext cx="6880114" cy="1328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CB6B-8A19-4043-A0BB-4108F252C2BA}">
      <dsp:nvSpPr>
        <dsp:cNvPr id="0" name=""/>
        <dsp:cNvSpPr/>
      </dsp:nvSpPr>
      <dsp:spPr>
        <a:xfrm>
          <a:off x="0" y="783923"/>
          <a:ext cx="3079749" cy="18478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Meet work or activity rules (80 hours in 30 days)</a:t>
          </a:r>
        </a:p>
      </dsp:txBody>
      <dsp:txXfrm>
        <a:off x="0" y="783923"/>
        <a:ext cx="3079749" cy="1847849"/>
      </dsp:txXfrm>
    </dsp:sp>
    <dsp:sp modelId="{7CA8A2F1-F4F1-4ABA-993B-29CC6D13F541}">
      <dsp:nvSpPr>
        <dsp:cNvPr id="0" name=""/>
        <dsp:cNvSpPr/>
      </dsp:nvSpPr>
      <dsp:spPr>
        <a:xfrm>
          <a:off x="3387725" y="783923"/>
          <a:ext cx="3079749" cy="18478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Qualify for an exemption</a:t>
          </a:r>
        </a:p>
      </dsp:txBody>
      <dsp:txXfrm>
        <a:off x="3387725" y="783923"/>
        <a:ext cx="3079749" cy="1847849"/>
      </dsp:txXfrm>
    </dsp:sp>
    <dsp:sp modelId="{7BD5727C-5270-4397-9C48-8DF1D491BAD8}">
      <dsp:nvSpPr>
        <dsp:cNvPr id="0" name=""/>
        <dsp:cNvSpPr/>
      </dsp:nvSpPr>
      <dsp:spPr>
        <a:xfrm>
          <a:off x="6775449" y="783923"/>
          <a:ext cx="3079749" cy="18478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Aptos Display"/>
            </a:rPr>
            <a:t>Live in a Tribal Land or County currently not applying SNAP work or activity rules </a:t>
          </a:r>
          <a:endParaRPr lang="en-US" sz="2700" kern="1200"/>
        </a:p>
      </dsp:txBody>
      <dsp:txXfrm>
        <a:off x="6775449" y="783923"/>
        <a:ext cx="3079749" cy="18478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84ACE-8058-470D-9CF4-898BE2913DDE}">
      <dsp:nvSpPr>
        <dsp:cNvPr id="0" name=""/>
        <dsp:cNvSpPr/>
      </dsp:nvSpPr>
      <dsp:spPr>
        <a:xfrm rot="10800000">
          <a:off x="1423897" y="3169"/>
          <a:ext cx="4517173" cy="114445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67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2"/>
              </a:solidFill>
            </a:rPr>
            <a:t>Beginning</a:t>
          </a:r>
        </a:p>
        <a:p>
          <a:pPr marL="0" lvl="0" indent="0" algn="ctr" defTabSz="1244600">
            <a:lnSpc>
              <a:spcPct val="90000"/>
            </a:lnSpc>
            <a:spcBef>
              <a:spcPct val="0"/>
            </a:spcBef>
            <a:spcAft>
              <a:spcPct val="35000"/>
            </a:spcAft>
            <a:buNone/>
          </a:pPr>
          <a:r>
            <a:rPr lang="en-US" sz="2800" b="1" kern="1200">
              <a:solidFill>
                <a:schemeClr val="tx2"/>
              </a:solidFill>
            </a:rPr>
            <a:t> January 2027</a:t>
          </a:r>
        </a:p>
      </dsp:txBody>
      <dsp:txXfrm rot="10800000">
        <a:off x="1710009" y="3169"/>
        <a:ext cx="4231061" cy="1144450"/>
      </dsp:txXfrm>
    </dsp:sp>
    <dsp:sp modelId="{09AC9600-8E97-4DD5-844A-586E98987391}">
      <dsp:nvSpPr>
        <dsp:cNvPr id="0" name=""/>
        <dsp:cNvSpPr/>
      </dsp:nvSpPr>
      <dsp:spPr>
        <a:xfrm>
          <a:off x="851671" y="3169"/>
          <a:ext cx="1144450" cy="114445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57CC974-AFE6-4DAA-92EF-BEDA4A831DBD}">
      <dsp:nvSpPr>
        <dsp:cNvPr id="0" name=""/>
        <dsp:cNvSpPr/>
      </dsp:nvSpPr>
      <dsp:spPr>
        <a:xfrm rot="10800000">
          <a:off x="1423897" y="1489248"/>
          <a:ext cx="4517173" cy="114445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67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i="0" u="none" kern="1200">
              <a:solidFill>
                <a:schemeClr val="tx2"/>
              </a:solidFill>
            </a:rPr>
            <a:t>People ages 19-64 in “adult expansion group” and some YSHCN </a:t>
          </a:r>
          <a:endParaRPr lang="en-US" sz="2300" b="1" kern="1200">
            <a:solidFill>
              <a:schemeClr val="tx2"/>
            </a:solidFill>
          </a:endParaRPr>
        </a:p>
      </dsp:txBody>
      <dsp:txXfrm rot="10800000">
        <a:off x="1710009" y="1489248"/>
        <a:ext cx="4231061" cy="1144450"/>
      </dsp:txXfrm>
    </dsp:sp>
    <dsp:sp modelId="{257387F4-BC4C-4D58-A967-A11BA01C57DE}">
      <dsp:nvSpPr>
        <dsp:cNvPr id="0" name=""/>
        <dsp:cNvSpPr/>
      </dsp:nvSpPr>
      <dsp:spPr>
        <a:xfrm>
          <a:off x="851671" y="1489248"/>
          <a:ext cx="1144450" cy="114445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672184-CC6A-47C6-91DB-7F969513D90C}">
      <dsp:nvSpPr>
        <dsp:cNvPr id="0" name=""/>
        <dsp:cNvSpPr/>
      </dsp:nvSpPr>
      <dsp:spPr>
        <a:xfrm rot="10800000">
          <a:off x="1423897" y="2975326"/>
          <a:ext cx="4517173" cy="114445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67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i="0" u="none" kern="1200">
              <a:solidFill>
                <a:schemeClr val="tx2"/>
              </a:solidFill>
            </a:rPr>
            <a:t>Renewal will generally happen every six months</a:t>
          </a:r>
          <a:r>
            <a:rPr lang="en-US" sz="2300" b="1" i="0" kern="1200">
              <a:solidFill>
                <a:schemeClr val="tx2"/>
              </a:solidFill>
            </a:rPr>
            <a:t>​</a:t>
          </a:r>
          <a:endParaRPr lang="en-US" sz="2300" b="1" kern="1200">
            <a:solidFill>
              <a:schemeClr val="tx2"/>
            </a:solidFill>
          </a:endParaRPr>
        </a:p>
      </dsp:txBody>
      <dsp:txXfrm rot="10800000">
        <a:off x="1710009" y="2975326"/>
        <a:ext cx="4231061" cy="1144450"/>
      </dsp:txXfrm>
    </dsp:sp>
    <dsp:sp modelId="{3E382CEC-6D1C-4646-A0E5-7173ED87ED80}">
      <dsp:nvSpPr>
        <dsp:cNvPr id="0" name=""/>
        <dsp:cNvSpPr/>
      </dsp:nvSpPr>
      <dsp:spPr>
        <a:xfrm>
          <a:off x="851671" y="2975326"/>
          <a:ext cx="1144450" cy="114445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40FFC-1AF3-4005-B824-69E96548A5F6}">
      <dsp:nvSpPr>
        <dsp:cNvPr id="0" name=""/>
        <dsp:cNvSpPr/>
      </dsp:nvSpPr>
      <dsp:spPr>
        <a:xfrm rot="10800000">
          <a:off x="1858890" y="2235"/>
          <a:ext cx="6354589" cy="1033194"/>
        </a:xfrm>
        <a:prstGeom prst="homePlate">
          <a:avLst/>
        </a:prstGeom>
        <a:solidFill>
          <a:schemeClr val="tx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179070" rIns="334264" bIns="179070" numCol="1" spcCol="1270" anchor="ctr" anchorCtr="0">
          <a:noAutofit/>
        </a:bodyPr>
        <a:lstStyle/>
        <a:p>
          <a:pPr marL="0" lvl="0" indent="0" algn="ctr" defTabSz="2089150">
            <a:lnSpc>
              <a:spcPct val="90000"/>
            </a:lnSpc>
            <a:spcBef>
              <a:spcPct val="0"/>
            </a:spcBef>
            <a:spcAft>
              <a:spcPct val="35000"/>
            </a:spcAft>
            <a:buNone/>
          </a:pPr>
          <a:endParaRPr lang="en-US" sz="4700" kern="1200"/>
        </a:p>
      </dsp:txBody>
      <dsp:txXfrm rot="10800000">
        <a:off x="2117188" y="2235"/>
        <a:ext cx="6096291" cy="1033194"/>
      </dsp:txXfrm>
    </dsp:sp>
    <dsp:sp modelId="{6F8FA9E4-27FC-494C-9882-E4761DA158F2}">
      <dsp:nvSpPr>
        <dsp:cNvPr id="0" name=""/>
        <dsp:cNvSpPr/>
      </dsp:nvSpPr>
      <dsp:spPr>
        <a:xfrm>
          <a:off x="1342293" y="0"/>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A2D62-8D34-479B-AFB7-04512BBDEBCB}">
      <dsp:nvSpPr>
        <dsp:cNvPr id="0" name=""/>
        <dsp:cNvSpPr/>
      </dsp:nvSpPr>
      <dsp:spPr>
        <a:xfrm rot="10800000">
          <a:off x="1858890" y="1343846"/>
          <a:ext cx="6354589" cy="1033194"/>
        </a:xfrm>
        <a:prstGeom prst="homePlate">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lumMod val="10000"/>
                </a:schemeClr>
              </a:solidFill>
            </a:rPr>
            <a:t>Open and read all mail from ODHS </a:t>
          </a:r>
        </a:p>
      </dsp:txBody>
      <dsp:txXfrm rot="10800000">
        <a:off x="2117188" y="1343846"/>
        <a:ext cx="6096291" cy="1033194"/>
      </dsp:txXfrm>
    </dsp:sp>
    <dsp:sp modelId="{A87B5793-427D-4532-A569-0F72F848AF73}">
      <dsp:nvSpPr>
        <dsp:cNvPr id="0" name=""/>
        <dsp:cNvSpPr/>
      </dsp:nvSpPr>
      <dsp:spPr>
        <a:xfrm>
          <a:off x="1342293" y="1253947"/>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3EFC9-5BA1-460F-9644-0C7805626BD0}">
      <dsp:nvSpPr>
        <dsp:cNvPr id="0" name=""/>
        <dsp:cNvSpPr/>
      </dsp:nvSpPr>
      <dsp:spPr>
        <a:xfrm rot="10800000">
          <a:off x="1858890" y="2685457"/>
          <a:ext cx="6354589" cy="1033194"/>
        </a:xfrm>
        <a:prstGeom prst="homePlate">
          <a:avLst/>
        </a:prstGeom>
        <a:solidFill>
          <a:schemeClr val="tx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t>Respond quickly if ODHS reaches out for information</a:t>
          </a:r>
          <a:endParaRPr lang="en-US" sz="2000" kern="1200"/>
        </a:p>
      </dsp:txBody>
      <dsp:txXfrm rot="10800000">
        <a:off x="2117188" y="2685457"/>
        <a:ext cx="6096291" cy="1033194"/>
      </dsp:txXfrm>
    </dsp:sp>
    <dsp:sp modelId="{2C071D47-76A4-4651-AC7A-6C1567F0F47F}">
      <dsp:nvSpPr>
        <dsp:cNvPr id="0" name=""/>
        <dsp:cNvSpPr/>
      </dsp:nvSpPr>
      <dsp:spPr>
        <a:xfrm>
          <a:off x="1342293" y="2595558"/>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AFD47D-4D3A-46D9-ADC9-96C794C070DC}">
      <dsp:nvSpPr>
        <dsp:cNvPr id="0" name=""/>
        <dsp:cNvSpPr/>
      </dsp:nvSpPr>
      <dsp:spPr>
        <a:xfrm rot="10800000">
          <a:off x="1858890" y="4027068"/>
          <a:ext cx="6354589" cy="1033194"/>
        </a:xfrm>
        <a:prstGeom prst="homePlate">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lumMod val="10000"/>
                </a:schemeClr>
              </a:solidFill>
            </a:rPr>
            <a:t>Visit </a:t>
          </a:r>
          <a:r>
            <a:rPr lang="en-US" sz="2400" b="1" kern="1200">
              <a:solidFill>
                <a:schemeClr val="accent6">
                  <a:lumMod val="10000"/>
                </a:schemeClr>
              </a:solidFill>
            </a:rPr>
            <a:t>benefits.oregon.gov</a:t>
          </a:r>
          <a:r>
            <a:rPr lang="en-US" sz="2400" kern="1200">
              <a:solidFill>
                <a:schemeClr val="accent6">
                  <a:lumMod val="10000"/>
                </a:schemeClr>
              </a:solidFill>
            </a:rPr>
            <a:t> </a:t>
          </a:r>
          <a:r>
            <a:rPr lang="en-US" sz="2000" kern="1200">
              <a:solidFill>
                <a:schemeClr val="accent6">
                  <a:lumMod val="10000"/>
                </a:schemeClr>
              </a:solidFill>
            </a:rPr>
            <a:t>for ways to connect with ODHS in person, by phone or online through the ONE Eligibility system</a:t>
          </a:r>
        </a:p>
      </dsp:txBody>
      <dsp:txXfrm rot="10800000">
        <a:off x="2117188" y="4027068"/>
        <a:ext cx="6096291" cy="1033194"/>
      </dsp:txXfrm>
    </dsp:sp>
    <dsp:sp modelId="{58256CBB-85D8-4A30-9ADA-C4B560EE321C}">
      <dsp:nvSpPr>
        <dsp:cNvPr id="0" name=""/>
        <dsp:cNvSpPr/>
      </dsp:nvSpPr>
      <dsp:spPr>
        <a:xfrm>
          <a:off x="1342293" y="3937169"/>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F537C-6697-40FC-B25A-AD0506EA947B}" type="datetimeFigureOut">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F86CC-EFCF-4C27-A3B0-C0F91E66590C}" type="slidenum">
              <a:t>‹#›</a:t>
            </a:fld>
            <a:endParaRPr lang="en-US"/>
          </a:p>
        </p:txBody>
      </p:sp>
    </p:spTree>
    <p:extLst>
      <p:ext uri="{BB962C8B-B14F-4D97-AF65-F5344CB8AC3E}">
        <p14:creationId xmlns:p14="http://schemas.microsoft.com/office/powerpoint/2010/main" val="82235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oregon.gov/oha/HSD/OHP/Pages/Federal-Changes.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oregon.gov/odhs/benefits/Pages/videos.aspx#option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oregon.gov/odhs/es/beneficios/pages/videos.aspx#manag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ederalregister.gov/documents/2025/11/19/2025-20278/public-charge-ground-of-inadmissibilit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olis.oregonlegislature.gov/liz/2025I1/Downloads/CommitteeMeetingDocument/311323"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olis.oregonlegislature.gov/liz/2026R1/Measures/Overview/HB520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zoomgov.com/webinar/register/WN_-Q6HyPQoR76PxkMFSXcQ2Q#/registration" TargetMode="External"/><Relationship Id="rId7" Type="http://schemas.openxmlformats.org/officeDocument/2006/relationships/hyperlink" Target="mailto:mayra.f.herrera-hernandez@oha.oregon.gov"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mailto:feedback@odhsoha.oregon.gov" TargetMode="External"/><Relationship Id="rId5" Type="http://schemas.openxmlformats.org/officeDocument/2006/relationships/hyperlink" Target="https://www.oregon.gov/oha/Pages/Federal-Changes.aspx?utm_medium=email&amp;utm_source=govdelivery" TargetMode="External"/><Relationship Id="rId4" Type="http://schemas.openxmlformats.org/officeDocument/2006/relationships/hyperlink" Target="https://www.oregon.gov/odhs/news/pages/federal-updates.aspx"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regon.gov/odhs/food/pages/default.asp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sharedsystems.dhsoha.state.or.us/DHSForms/Served/me781178.pdf?CFGRIDKEY=MSC%20781178,,Manage%20your%20benefits%20online,me781178.pdf,,,,,,,,,,,../FORMS/-,,../FORMS/-" TargetMode="External"/><Relationship Id="rId3" Type="http://schemas.openxmlformats.org/officeDocument/2006/relationships/hyperlink" Target="https://public.govdelivery.com/accounts/ORDHS/subscriber/new?topic_id=ORDHS_833" TargetMode="External"/><Relationship Id="rId7" Type="http://schemas.openxmlformats.org/officeDocument/2006/relationships/hyperlink" Target="https://www.oregon.gov/odhs/news/Documents/stay-informed-flyer-en.pdf"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oregon.gov/odhs/news/Pages/federal-updates.aspx" TargetMode="External"/><Relationship Id="rId5" Type="http://schemas.openxmlformats.org/officeDocument/2006/relationships/hyperlink" Target="mailto:communitypartners@odhs.oregon.gov" TargetMode="External"/><Relationship Id="rId10" Type="http://schemas.openxmlformats.org/officeDocument/2006/relationships/hyperlink" Target="https://sharedsystems.dhsoha.state.or.us/DHSForms/Served/ds2436j.pdf" TargetMode="External"/><Relationship Id="rId4" Type="http://schemas.openxmlformats.org/officeDocument/2006/relationships/hyperlink" Target="https://www.oregon.gov/odhs/news/pages/default.aspx" TargetMode="External"/><Relationship Id="rId9" Type="http://schemas.openxmlformats.org/officeDocument/2006/relationships/hyperlink" Target="https://sharedsystems.dhsoha.state.or.us/DHSForms/Served/de2436j.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introductions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197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a SNAP participant with an </a:t>
            </a:r>
            <a:r>
              <a:rPr lang="en-US" b="1"/>
              <a:t>ABAWD status</a:t>
            </a:r>
            <a:r>
              <a:rPr lang="en-US"/>
              <a:t> (unless they have an exemption) does not meet their work requirements for </a:t>
            </a:r>
            <a:r>
              <a:rPr lang="en-US" b="1"/>
              <a:t>three months</a:t>
            </a:r>
            <a:r>
              <a:rPr lang="en-US"/>
              <a:t>, they will reach the </a:t>
            </a:r>
            <a:r>
              <a:rPr lang="en-US" b="1"/>
              <a:t>three-year time limit</a:t>
            </a:r>
            <a:r>
              <a:rPr lang="en-US"/>
              <a:t> for SNAP.</a:t>
            </a:r>
          </a:p>
          <a:p>
            <a:pPr marL="171450" indent="-171450">
              <a:buFont typeface="Arial" panose="020B0604020202020204" pitchFamily="34" charset="0"/>
              <a:buChar char="•"/>
            </a:pPr>
            <a:r>
              <a:rPr lang="en-US"/>
              <a:t>When that happens, they </a:t>
            </a:r>
            <a:r>
              <a:rPr lang="en-US" b="1"/>
              <a:t>cannot get SNAP benefits for the rest of that three-year period</a:t>
            </a:r>
            <a:r>
              <a:rPr lang="en-US"/>
              <a:t>.</a:t>
            </a:r>
            <a:endParaRPr lang="en-US">
              <a:ea typeface="Calibri" panose="020F0502020204030204"/>
              <a:cs typeface="Calibri" panose="020F0502020204030204"/>
            </a:endParaRPr>
          </a:p>
          <a:p>
            <a:pPr marL="171450" indent="-171450">
              <a:buFont typeface="Arial" panose="020B0604020202020204" pitchFamily="34" charset="0"/>
              <a:buChar char="•"/>
            </a:pPr>
            <a:r>
              <a:rPr lang="en-US"/>
              <a:t>The current three-year period is </a:t>
            </a:r>
            <a:r>
              <a:rPr lang="en-US" b="1"/>
              <a:t>Jan. 1, 2025, through Dec. 31, 2027</a:t>
            </a:r>
            <a:r>
              <a:rPr lang="en-US"/>
              <a:t>.</a:t>
            </a:r>
            <a:endParaRPr lang="en-US">
              <a:ea typeface="Calibri" panose="020F0502020204030204"/>
              <a:cs typeface="Calibri" panose="020F0502020204030204"/>
            </a:endParaRPr>
          </a:p>
          <a:p>
            <a:pPr algn="l" rtl="0" fontAlgn="base">
              <a:lnSpc>
                <a:spcPts val="1350"/>
              </a:lnSpc>
              <a:buFont typeface="Arial" panose="020B0604020202020204" pitchFamily="34" charset="0"/>
              <a:buChar char="•"/>
            </a:pPr>
            <a:endParaRPr lang="en-US" sz="1200" b="0" i="0">
              <a:solidFill>
                <a:srgbClr val="000000"/>
              </a:solidFill>
              <a:effectLst/>
              <a:latin typeface="Aptos" panose="020B0004020202020204" pitchFamily="34" charset="0"/>
            </a:endParaRPr>
          </a:p>
          <a:p>
            <a:pPr algn="l" rtl="0" fontAlgn="base">
              <a:lnSpc>
                <a:spcPts val="1350"/>
              </a:lnSpc>
              <a:buFont typeface="Arial" panose="020B0604020202020204" pitchFamily="34" charset="0"/>
              <a:buNone/>
            </a:pPr>
            <a:r>
              <a:rPr lang="en-US" sz="1200" b="0" i="0">
                <a:solidFill>
                  <a:srgbClr val="000000"/>
                </a:solidFill>
                <a:effectLst/>
                <a:latin typeface="Aptos"/>
              </a:rPr>
              <a:t>Each month a counting month is added to a case, the individual will receive a notice informing them: </a:t>
            </a:r>
          </a:p>
          <a:p>
            <a:pPr algn="l" rtl="0" fontAlgn="base">
              <a:lnSpc>
                <a:spcPts val="1350"/>
              </a:lnSpc>
              <a:buFont typeface="Arial" panose="020B0604020202020204" pitchFamily="34" charset="0"/>
              <a:buChar char="•"/>
            </a:pPr>
            <a:r>
              <a:rPr lang="en-US" sz="1200" b="0" i="0">
                <a:solidFill>
                  <a:srgbClr val="000000"/>
                </a:solidFill>
                <a:effectLst/>
                <a:latin typeface="Aptos"/>
              </a:rPr>
              <a:t>Which counting month they have received </a:t>
            </a:r>
          </a:p>
          <a:p>
            <a:pPr algn="l" rtl="0" fontAlgn="base">
              <a:lnSpc>
                <a:spcPts val="1350"/>
              </a:lnSpc>
              <a:buFont typeface="Arial" panose="020B0604020202020204" pitchFamily="34" charset="0"/>
              <a:buChar char="•"/>
            </a:pPr>
            <a:r>
              <a:rPr lang="en-US" sz="1200" b="0" i="0">
                <a:solidFill>
                  <a:srgbClr val="000000"/>
                </a:solidFill>
                <a:effectLst/>
                <a:latin typeface="Aptos"/>
              </a:rPr>
              <a:t>information on how to meet the work requirements  </a:t>
            </a:r>
          </a:p>
          <a:p>
            <a:pPr algn="l" rtl="0" fontAlgn="base">
              <a:lnSpc>
                <a:spcPts val="1350"/>
              </a:lnSpc>
              <a:buFont typeface="Arial" panose="020B0604020202020204" pitchFamily="34" charset="0"/>
              <a:buChar char="•"/>
            </a:pPr>
            <a:r>
              <a:rPr lang="en-US" sz="1200" b="0" i="0">
                <a:solidFill>
                  <a:srgbClr val="000000"/>
                </a:solidFill>
                <a:effectLst/>
                <a:latin typeface="Aptos"/>
              </a:rPr>
              <a:t>Ways to meet an exemption </a:t>
            </a:r>
          </a:p>
          <a:p>
            <a:pPr algn="l" rtl="0" fontAlgn="base">
              <a:lnSpc>
                <a:spcPts val="1350"/>
              </a:lnSpc>
              <a:buFont typeface="Arial" panose="020B0604020202020204" pitchFamily="34" charset="0"/>
              <a:buChar char="•"/>
            </a:pPr>
            <a:r>
              <a:rPr lang="en-US" sz="1200" b="0" i="0">
                <a:solidFill>
                  <a:srgbClr val="000000"/>
                </a:solidFill>
                <a:effectLst/>
                <a:latin typeface="Aptos"/>
              </a:rPr>
              <a:t>How to contact ODHS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SNAP Time Limit: A SNAP participant with an ABAWD status can receive up to 3 months of SNAP during each 3‑year period unless they meet the ABAWD work rules or have an exemption.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Current 3‑Year Period: The current federal 3‑year period is Jan. 1, 2025 – Dec. 31, 2027.</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Counting Months: Each month a SNAP participant with an ABAWD status does not meet the ABAWD work rules (and does not have an exemption), they receive a counting month.</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Reaching the Time Limit: After three counting months in the 3‑year period, the SNAP participant with an ABAWD status reaches the SNAP time limit and becomes not eligible for SNAP for the remainder of that period unless they regain eligibility.</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Regaining Eligibility: A SNAP participant with an ABAWD status can become eligible again if they reapply and complete 80 hours of work or qualifying work activities within 30 days. This is called regaining eligibility.</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10</a:t>
            </a:fld>
            <a:endParaRPr lang="en-US"/>
          </a:p>
        </p:txBody>
      </p:sp>
    </p:spTree>
    <p:extLst>
      <p:ext uri="{BB962C8B-B14F-4D97-AF65-F5344CB8AC3E}">
        <p14:creationId xmlns:p14="http://schemas.microsoft.com/office/powerpoint/2010/main" val="105649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a:solidFill>
                  <a:srgbClr val="000000"/>
                </a:solidFill>
                <a:effectLst/>
                <a:latin typeface="Aptos"/>
              </a:rPr>
              <a:t>In January we started to see an Impact to SNAP recipients</a:t>
            </a:r>
            <a:endParaRPr lang="en-US">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a:ea typeface="+mn-ea"/>
                <a:cs typeface="+mn-cs"/>
              </a:rPr>
              <a:t>In the initial six counties, </a:t>
            </a:r>
            <a:r>
              <a:rPr kumimoji="0" lang="en-US" sz="1200" b="0" i="0" u="none" strike="noStrike" kern="1200" cap="none" spc="0" normalizeH="0" baseline="0" noProof="0">
                <a:ln>
                  <a:noFill/>
                </a:ln>
                <a:solidFill>
                  <a:prstClr val="black"/>
                </a:solidFill>
                <a:effectLst/>
                <a:uLnTx/>
                <a:uFillTx/>
                <a:latin typeface="Times"/>
                <a:ea typeface="+mn-ea"/>
                <a:cs typeface="Times"/>
              </a:rPr>
              <a:t>Benton, Clackamas, Hood River, Multnomah, Washington and Yamhill </a:t>
            </a:r>
            <a:r>
              <a:rPr kumimoji="0" lang="en-US" sz="1200" b="0" i="0" u="none" strike="noStrike" kern="1200" cap="none" spc="0" normalizeH="0" baseline="0" noProof="0">
                <a:ln>
                  <a:noFill/>
                </a:ln>
                <a:solidFill>
                  <a:srgbClr val="000000"/>
                </a:solidFill>
                <a:effectLst/>
                <a:uLnTx/>
                <a:uFillTx/>
                <a:latin typeface="Aptos"/>
                <a:ea typeface="+mn-ea"/>
                <a:cs typeface="+mn-cs"/>
              </a:rPr>
              <a:t>people who didn’t meet the new ABAWD work rules may have had their benefits end at the end of the month.  Then each month after that a new group of individuals will lose benefits due to reaching their third countable month. </a:t>
            </a:r>
          </a:p>
          <a:p>
            <a:pPr marL="0" indent="0" algn="l">
              <a:buFont typeface="Arial" panose="020B0604020202020204" pitchFamily="34" charset="0"/>
              <a:buNone/>
            </a:pPr>
            <a:endParaRPr lang="en-US" sz="1200">
              <a:solidFill>
                <a:srgbClr val="2D2A30">
                  <a:hueOff val="0"/>
                  <a:satOff val="0"/>
                  <a:lumOff val="0"/>
                  <a:alphaOff val="0"/>
                </a:srgbClr>
              </a:solidFill>
              <a:latin typeface="Aptos" panose="020B0004020202020204" pitchFamily="34" charset="0"/>
            </a:endParaRPr>
          </a:p>
          <a:p>
            <a:endParaRPr lang="en-US" sz="1200" b="1" i="0">
              <a:solidFill>
                <a:srgbClr val="000000"/>
              </a:solidFill>
              <a:effectLst/>
              <a:latin typeface="Aptos" panose="020B0004020202020204" pitchFamily="34" charset="0"/>
            </a:endParaRPr>
          </a:p>
          <a:p>
            <a:r>
              <a:rPr lang="en-US" sz="1200" b="1" i="0">
                <a:solidFill>
                  <a:srgbClr val="000000"/>
                </a:solidFill>
                <a:effectLst/>
                <a:latin typeface="Aptos"/>
              </a:rPr>
              <a:t>As of Feb. 1, 2026, discretionary exemption begins</a:t>
            </a:r>
          </a:p>
          <a:p>
            <a:r>
              <a:rPr lang="en-US" sz="1200" b="0" i="0" kern="1200">
                <a:solidFill>
                  <a:schemeClr val="tx1"/>
                </a:solidFill>
                <a:effectLst/>
                <a:latin typeface="Times"/>
                <a:cs typeface="Times"/>
              </a:rPr>
              <a:t>For people who live in the following counties are exempt because their </a:t>
            </a:r>
            <a:r>
              <a:rPr lang="en-US" sz="1200" b="1" i="0" kern="1200">
                <a:solidFill>
                  <a:schemeClr val="tx1"/>
                </a:solidFill>
                <a:effectLst/>
                <a:latin typeface="Times"/>
                <a:cs typeface="Times"/>
              </a:rPr>
              <a:t>county doesn't have a WorkSource Center</a:t>
            </a:r>
            <a:r>
              <a:rPr lang="en-US" sz="1200" b="0" i="0" kern="1200">
                <a:solidFill>
                  <a:schemeClr val="tx1"/>
                </a:solidFill>
                <a:effectLst/>
                <a:latin typeface="Times"/>
                <a:cs typeface="Times"/>
              </a:rPr>
              <a:t>: </a:t>
            </a:r>
          </a:p>
          <a:p>
            <a:pPr lvl="1"/>
            <a:r>
              <a:rPr lang="en-US" sz="1200" b="0" i="0" kern="1200">
                <a:solidFill>
                  <a:schemeClr val="tx1"/>
                </a:solidFill>
                <a:effectLst/>
                <a:latin typeface="Times"/>
                <a:cs typeface="Times"/>
              </a:rPr>
              <a:t>Crook, Gilliam, Jefferson, Lake, Morrow, Sherman, Wheeler</a:t>
            </a:r>
          </a:p>
          <a:p>
            <a:endParaRPr lang="en-US" sz="1200" b="0" i="0">
              <a:solidFill>
                <a:srgbClr val="000000"/>
              </a:solidFill>
              <a:effectLst/>
              <a:latin typeface="Aptos" panose="020B0004020202020204" pitchFamily="34" charset="0"/>
            </a:endParaRPr>
          </a:p>
          <a:p>
            <a:endParaRPr lang="en-US" sz="1200" b="0" i="0">
              <a:solidFill>
                <a:srgbClr val="000000"/>
              </a:solidFill>
              <a:effectLst/>
              <a:latin typeface="Aptos" panose="020B0004020202020204" pitchFamily="34" charset="0"/>
            </a:endParaRPr>
          </a:p>
          <a:p>
            <a:r>
              <a:rPr lang="en-US" b="1">
                <a:solidFill>
                  <a:srgbClr val="000000"/>
                </a:solidFill>
                <a:latin typeface="Aptos"/>
              </a:rPr>
              <a:t>April</a:t>
            </a:r>
            <a:r>
              <a:rPr lang="en-US" sz="1200" b="1" i="0">
                <a:solidFill>
                  <a:srgbClr val="000000"/>
                </a:solidFill>
                <a:effectLst/>
                <a:latin typeface="Aptos"/>
              </a:rPr>
              <a:t> 2026</a:t>
            </a:r>
          </a:p>
          <a:p>
            <a:pPr marL="171450" indent="-171450">
              <a:buFont typeface="Arial" panose="020B0604020202020204" pitchFamily="34" charset="0"/>
              <a:buChar char="•"/>
            </a:pPr>
            <a:r>
              <a:rPr lang="en-US" sz="1200" b="0" i="0">
                <a:solidFill>
                  <a:srgbClr val="000000"/>
                </a:solidFill>
                <a:effectLst/>
                <a:latin typeface="Aptos"/>
              </a:rPr>
              <a:t>Those impacted by the HR1 changes and the expanded counties, continue to lose benefits.  Over 20,000 individuals lost benefits for the month of April.   </a:t>
            </a:r>
          </a:p>
          <a:p>
            <a:pPr marL="171450" indent="-171450" algn="l">
              <a:buFont typeface="Arial" panose="020B0604020202020204" pitchFamily="34" charset="0"/>
              <a:buChar char="•"/>
            </a:pPr>
            <a:endParaRPr lang="en-US" sz="1200">
              <a:solidFill>
                <a:srgbClr val="2D2A30">
                  <a:hueOff val="0"/>
                  <a:satOff val="0"/>
                  <a:lumOff val="0"/>
                  <a:alphaOff val="0"/>
                </a:srgbClr>
              </a:solidFill>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BCF16BBF-7292-4ECD-898A-810CF306D88B}" type="slidenum">
              <a:rPr lang="en-US" altLang="en-US" smtClean="0"/>
              <a:pPr>
                <a:defRPr/>
              </a:pPr>
              <a:t>11</a:t>
            </a:fld>
            <a:endParaRPr lang="en-US" altLang="en-US"/>
          </a:p>
        </p:txBody>
      </p:sp>
    </p:spTree>
    <p:extLst>
      <p:ext uri="{BB962C8B-B14F-4D97-AF65-F5344CB8AC3E}">
        <p14:creationId xmlns:p14="http://schemas.microsoft.com/office/powerpoint/2010/main" val="79166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FC29-9E08-AE63-E94A-389678302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8F49E-9A1F-2CD6-4235-E21440F74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3ADB7-8B66-3F59-1D51-A340E0EBF535}"/>
              </a:ext>
            </a:extLst>
          </p:cNvPr>
          <p:cNvSpPr>
            <a:spLocks noGrp="1"/>
          </p:cNvSpPr>
          <p:nvPr>
            <p:ph type="body" idx="1"/>
          </p:nvPr>
        </p:nvSpPr>
        <p:spPr/>
        <p:txBody>
          <a:bodyPr/>
          <a:lstStyle/>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Only five tribal lands are exempt due to high unemployment rates: </a:t>
            </a:r>
          </a:p>
          <a:p>
            <a:pPr marL="685800" lvl="1" indent="-228600" rtl="0" fontAlgn="base">
              <a:buFont typeface="+mj-lt"/>
              <a:buAutoNum type="arabicPeriod"/>
            </a:pPr>
            <a:r>
              <a:rPr lang="en-US">
                <a:effectLst/>
              </a:rPr>
              <a:t>Burns Paiute Tribe Reservation and off-Reservation Trust Land </a:t>
            </a:r>
          </a:p>
          <a:p>
            <a:pPr marL="685800" lvl="1" indent="-228600" rtl="0" fontAlgn="base">
              <a:buFont typeface="+mj-lt"/>
              <a:buAutoNum type="arabicPeriod"/>
            </a:pPr>
            <a:r>
              <a:rPr lang="en-US">
                <a:effectLst/>
              </a:rPr>
              <a:t>Coquille Indian Tribe Reservation and off-Reservation Trust Land</a:t>
            </a:r>
          </a:p>
          <a:p>
            <a:pPr marL="685800" lvl="1" indent="-228600" rtl="0" fontAlgn="base">
              <a:buFont typeface="+mj-lt"/>
              <a:buAutoNum type="arabicPeriod"/>
            </a:pPr>
            <a:r>
              <a:rPr lang="en-US">
                <a:effectLst/>
              </a:rPr>
              <a:t>Cow Creek Band of Umpqua Tribe of Indians Reservation </a:t>
            </a:r>
          </a:p>
          <a:p>
            <a:pPr marL="685800" lvl="1" indent="-228600" rtl="0" fontAlgn="base">
              <a:buFont typeface="+mj-lt"/>
              <a:buAutoNum type="arabicPeriod"/>
            </a:pPr>
            <a:r>
              <a:rPr lang="en-US">
                <a:effectLst/>
              </a:rPr>
              <a:t>Klamath Tribes Reservation</a:t>
            </a:r>
          </a:p>
          <a:p>
            <a:pPr marL="685800" lvl="1" indent="-228600" rtl="0" fontAlgn="base">
              <a:buFont typeface="+mj-lt"/>
              <a:buAutoNum type="arabicPeriod"/>
            </a:pPr>
            <a:r>
              <a:rPr lang="en-US">
                <a:effectLst/>
              </a:rPr>
              <a:t>Confederated Tribes of Siletz Indians Reservation and off-Reservation Trust Land</a:t>
            </a:r>
            <a:endParaRPr lang="en-US"/>
          </a:p>
          <a:p>
            <a:pPr marL="171450" indent="-171450" rtl="0" fontAlgn="base">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39AA56D-60F7-FD56-CC0C-BCFF3A61BE85}"/>
              </a:ext>
            </a:extLst>
          </p:cNvPr>
          <p:cNvSpPr>
            <a:spLocks noGrp="1"/>
          </p:cNvSpPr>
          <p:nvPr>
            <p:ph type="sldNum" sz="quarter" idx="5"/>
          </p:nvPr>
        </p:nvSpPr>
        <p:spPr/>
        <p:txBody>
          <a:bodyPr/>
          <a:lstStyle/>
          <a:p>
            <a:fld id="{EF3F86CC-EFCF-4C27-A3B0-C0F91E66590C}" type="slidenum">
              <a:rPr lang="en-US" smtClean="0"/>
              <a:t>12</a:t>
            </a:fld>
            <a:endParaRPr lang="en-US"/>
          </a:p>
        </p:txBody>
      </p:sp>
    </p:spTree>
    <p:extLst>
      <p:ext uri="{BB962C8B-B14F-4D97-AF65-F5344CB8AC3E}">
        <p14:creationId xmlns:p14="http://schemas.microsoft.com/office/powerpoint/2010/main" val="110456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70E3-7BEE-787F-CBC9-913794A05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AE34E-2BEB-FE06-0194-4E3A350B1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C44A8-DD87-EFA3-9A48-6C8B7D7E3587}"/>
              </a:ext>
            </a:extLst>
          </p:cNvPr>
          <p:cNvSpPr>
            <a:spLocks noGrp="1"/>
          </p:cNvSpPr>
          <p:nvPr>
            <p:ph type="body" idx="1"/>
          </p:nvPr>
        </p:nvSpPr>
        <p:spPr/>
        <p:txBody>
          <a:bodyPr/>
          <a:lstStyle/>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80 hours of work activities per month averages to about 20 hours per week.</a:t>
            </a:r>
          </a:p>
          <a:p>
            <a:pPr>
              <a:spcBef>
                <a:spcPts val="0"/>
              </a:spcBef>
              <a:spcAft>
                <a:spcPts val="0"/>
              </a:spcAft>
              <a:defRPr/>
            </a:pPr>
            <a:endPar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See the webpage for full details: </a:t>
            </a:r>
          </a:p>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https://www.oregon.gov/odhs/food/Pages/snap-time-limits.aspx</a:t>
            </a:r>
          </a:p>
        </p:txBody>
      </p:sp>
      <p:sp>
        <p:nvSpPr>
          <p:cNvPr id="4" name="Slide Number Placeholder 3">
            <a:extLst>
              <a:ext uri="{FF2B5EF4-FFF2-40B4-BE49-F238E27FC236}">
                <a16:creationId xmlns:a16="http://schemas.microsoft.com/office/drawing/2014/main" id="{26780409-0D36-F35B-F78E-56F7EB738F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5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8D8C3-3A7E-43AF-1C8B-CDE9A1762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E615F-C45A-D568-54C6-31A2566EF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1DCB-AD4C-8CF4-FBD7-2F377A3422C4}"/>
              </a:ext>
            </a:extLst>
          </p:cNvPr>
          <p:cNvSpPr>
            <a:spLocks noGrp="1"/>
          </p:cNvSpPr>
          <p:nvPr>
            <p:ph type="body" idx="1"/>
          </p:nvPr>
        </p:nvSpPr>
        <p:spPr/>
        <p:txBody>
          <a:bodyPr/>
          <a:lstStyle/>
          <a:p>
            <a:r>
              <a:rPr lang="en-US"/>
              <a:t>There are people who do not have to follow ABAWD work and activity rules. Groups include:</a:t>
            </a:r>
          </a:p>
          <a:p>
            <a:endParaRPr lang="en-US"/>
          </a:p>
          <a:p>
            <a:pPr marL="171450" indent="-171450">
              <a:buFont typeface="Arial" panose="020B0604020202020204" pitchFamily="34" charset="0"/>
              <a:buChar char="•"/>
            </a:pPr>
            <a:r>
              <a:rPr lang="en-US"/>
              <a:t>People who have problems or hardships that make working hard</a:t>
            </a:r>
          </a:p>
          <a:p>
            <a:pPr marL="171450" indent="-171450">
              <a:buFont typeface="Arial" panose="020B0604020202020204" pitchFamily="34" charset="0"/>
              <a:buChar char="•"/>
            </a:pPr>
            <a:r>
              <a:rPr lang="en-US"/>
              <a:t>People who do other things that count the same as work</a:t>
            </a:r>
          </a:p>
          <a:p>
            <a:pPr marL="171450" indent="-171450">
              <a:buFont typeface="Arial" panose="020B0604020202020204" pitchFamily="34" charset="0"/>
              <a:buChar char="•"/>
            </a:pPr>
            <a:r>
              <a:rPr lang="en-US"/>
              <a:t>People who live in an area where ABAWD rules do not apply</a:t>
            </a:r>
          </a:p>
          <a:p>
            <a:pPr marL="171450" indent="-171450">
              <a:buFont typeface="Arial" panose="020B0604020202020204" pitchFamily="34" charset="0"/>
              <a:buChar char="•"/>
            </a:pPr>
            <a:r>
              <a:rPr lang="en-US"/>
              <a:t>People who are given an extra excuse from the ABAWD rules</a:t>
            </a:r>
          </a:p>
          <a:p>
            <a:pPr marL="171450" indent="-171450">
              <a:buFont typeface="Arial" panose="020B0604020202020204" pitchFamily="34" charset="0"/>
              <a:buChar char="•"/>
            </a:pPr>
            <a:endParaRPr lang="en-US"/>
          </a:p>
          <a:p>
            <a:r>
              <a:rPr lang="en-US" b="1"/>
              <a:t>Examples of barriers to work: </a:t>
            </a:r>
          </a:p>
          <a:p>
            <a:pPr>
              <a:lnSpc>
                <a:spcPct val="120000"/>
              </a:lnSpc>
              <a:spcBef>
                <a:spcPts val="0"/>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Health </a:t>
            </a:r>
            <a:r>
              <a:rPr lang="en-US" sz="220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problems </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Physical, behavioral, or mental health </a:t>
            </a: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(temporary or permanent)</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Pregnancy</a:t>
            </a: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Receiving money due to a disability</a:t>
            </a: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Attending an alcohol or drug treatment program</a:t>
            </a:r>
            <a:r>
              <a:rPr lang="en-US" sz="220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a:t>
            </a: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Inpatient or outpatient </a:t>
            </a:r>
            <a:r>
              <a:rPr lang="en-US" sz="220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Note</a:t>
            </a:r>
            <a:r>
              <a:rPr lang="en-US" sz="2200" i="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 </a:t>
            </a:r>
            <a:r>
              <a:rPr lang="en-US" sz="2200" b="0" i="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May qualify as health issue.</a:t>
            </a:r>
          </a:p>
          <a:p>
            <a:pPr>
              <a:lnSpc>
                <a:spcPct val="120000"/>
              </a:lnSpc>
              <a:spcBef>
                <a:spcPts val="5"/>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Caring for a person with a disability</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5"/>
              </a:spcBef>
              <a:spcAft>
                <a:spcPts val="600"/>
              </a:spcAft>
              <a:buSzPts val="1400"/>
              <a:buFont typeface="Wingdings" panose="05000000000000000000" pitchFamily="2" charset="2"/>
              <a:buChar char="q"/>
              <a:tabLst>
                <a:tab pos="514985" algn="l"/>
                <a:tab pos="515620" algn="l"/>
                <a:tab pos="742950" algn="l"/>
              </a:tabLst>
            </a:pPr>
            <a:r>
              <a:rPr lang="en-US" sz="220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Note:</a:t>
            </a:r>
            <a:r>
              <a:rPr lang="en-US" sz="2200" b="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Not required to reside together.</a:t>
            </a:r>
          </a:p>
          <a:p>
            <a:pPr marL="228600" marR="0" lvl="0" indent="-228600" algn="l" defTabSz="914400" rtl="0" eaLnBrk="1" fontAlgn="auto" latinLnBrk="0" hangingPunct="1">
              <a:lnSpc>
                <a:spcPct val="12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Attending school at least half-time</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High school and/or GED programs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Higher Education (community college, university, graduate programs </a:t>
            </a:r>
            <a:r>
              <a:rPr kumimoji="0" lang="en-US" sz="2200" b="0" i="0" u="none" strike="noStrike" kern="1200" cap="none" spc="0" normalizeH="0" baseline="0" noProof="0" err="1">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etc</a:t>
            </a: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Trade/vocational programs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Training programs </a:t>
            </a:r>
          </a:p>
          <a:p>
            <a:pPr marL="228600" marR="0" lvl="0" indent="-228600" algn="l" defTabSz="914400" rtl="0" eaLnBrk="1" fontAlgn="auto" latinLnBrk="0" hangingPunct="1">
              <a:lnSpc>
                <a:spcPct val="120000"/>
              </a:lnSpc>
              <a:spcBef>
                <a:spcPts val="5"/>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Participating in a training plan with a federal refugee resettlement program                </a:t>
            </a: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Immigrant and Refugee Community Organization (IRCO), </a:t>
            </a: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Corvallis for Refugees </a:t>
            </a:r>
            <a:r>
              <a:rPr kumimoji="0" lang="en-US" sz="2200" b="0" i="0" u="none" strike="noStrike" kern="1200" cap="none" spc="0" normalizeH="0" baseline="0" noProof="0" err="1">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etc</a:t>
            </a: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Examples of equivalent work activities</a:t>
            </a: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Unemployment benefits (UC) – Verbal Attestation</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Applied for unemployment and has not been denied</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Receiving unemployment benefits. </a:t>
            </a:r>
          </a:p>
          <a:p>
            <a:pPr marL="342900" marR="0" lvl="1" indent="0" algn="l" defTabSz="914400" rtl="0" eaLnBrk="1" fontAlgn="auto" latinLnBrk="0" hangingPunct="1">
              <a:lnSpc>
                <a:spcPct val="100000"/>
              </a:lnSpc>
              <a:spcBef>
                <a:spcPts val="0"/>
              </a:spcBef>
              <a:spcAft>
                <a:spcPts val="600"/>
              </a:spcAft>
              <a:buClrTx/>
              <a:buSzPts val="1400"/>
              <a:buFont typeface="Arial" panose="020B0604020202020204" pitchFamily="34" charset="0"/>
              <a:buNone/>
              <a:tabLst>
                <a:tab pos="514985" algn="l"/>
                <a:tab pos="515620" algn="l"/>
                <a:tab pos="742950" algn="l"/>
              </a:tabLst>
              <a:defRPr/>
            </a:pPr>
            <a:endPar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Temporary Assistance for Needy Families – (ONE system verified)</a:t>
            </a:r>
          </a:p>
          <a:p>
            <a:pPr marL="571500" marR="0" lvl="1"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17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Participates in the TANF Jobs program</a:t>
            </a: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endPar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Working for pay (Proof of hours is required)</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At least 30 hours a week.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$935.25 a month.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$935.25 from self-employment and have no business costs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$1,870.50 and has business costs. </a:t>
            </a:r>
            <a:endParaRPr kumimoji="0" lang="en-US" sz="2000" b="0" i="1"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r>
              <a:rPr kumimoji="0" lang="en-US" sz="2200" b="1"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Discretionary exemption</a:t>
            </a:r>
          </a:p>
          <a:p>
            <a:pPr marL="571500" marR="0" lvl="1"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Current Discretionary Exemptions in Oregon: </a:t>
            </a:r>
          </a:p>
          <a:p>
            <a:pPr marL="685800" marR="0" lvl="2" indent="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Foster care parents who do not include foster children in SNAP case. Verbal attestation.</a:t>
            </a:r>
          </a:p>
          <a:p>
            <a:pPr marL="685800" marR="0" lvl="2" indent="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SNAP eligible non-citizens not authorized to work. Verbal attestation </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9D1B5CA6-1D29-7CF9-40DC-C4BAE84B80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2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79D6-A506-AE9A-8A26-9E1D42961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00266-C344-2C73-B935-8A2D5654A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F905F-CA0B-46F4-57C8-20DACC53B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Take action: Contact ODHS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If someone gets a notice — or thinks — they may need to follow new work and activity rules to keep SNAP benefits, they should contact ODHS as soon as possible.</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know these notices can feel stressful or confusing. </a:t>
            </a:r>
            <a:endParaRPr lang="en-US">
              <a:ea typeface="Calibri"/>
              <a:cs typeface="Calibri"/>
            </a:endParaRPr>
          </a:p>
          <a:p>
            <a:endParaRPr lang="en-US" b="1"/>
          </a:p>
          <a:p>
            <a:r>
              <a:rPr lang="en-US" b="1"/>
              <a:t>ODHS will check to see if customers already meets the work and activity rules</a:t>
            </a:r>
            <a:r>
              <a:rPr lang="en-US"/>
              <a:t>, including giving credit for any verified work activities they’ve completed.</a:t>
            </a:r>
            <a:endParaRPr lang="en-US">
              <a:ea typeface="Calibri"/>
              <a:cs typeface="Calibri"/>
            </a:endParaRPr>
          </a:p>
          <a:p>
            <a:r>
              <a:rPr lang="en-US" b="1"/>
              <a:t>ODHS will look for any exemptions</a:t>
            </a:r>
            <a:r>
              <a:rPr lang="en-US"/>
              <a:t> that might mean the customer does not have to meet work and activity rules.</a:t>
            </a:r>
            <a:endParaRPr lang="en-US">
              <a:ea typeface="Calibri"/>
              <a:cs typeface="Calibri"/>
            </a:endParaRPr>
          </a:p>
          <a:p>
            <a:endParaRPr lang="en-US"/>
          </a:p>
          <a:p>
            <a:r>
              <a:rPr lang="en-US"/>
              <a:t>OED may also offer training, job search help, education programs, or other services to help the person get and keep a job.</a:t>
            </a:r>
            <a:endParaRPr lang="en-US">
              <a:ea typeface="Calibri"/>
              <a:cs typeface="Calibri"/>
            </a:endParaRPr>
          </a:p>
          <a:p>
            <a:r>
              <a:rPr lang="en-US" b="1"/>
              <a:t>If needed, ODHS will connect customers with the Oregon Employment Department</a:t>
            </a:r>
            <a:r>
              <a:rPr lang="en-US"/>
              <a:t> so they can make a plan to meet the work requirements.</a:t>
            </a:r>
            <a:endParaRPr lang="en-US">
              <a:solidFill>
                <a:srgbClr val="444444"/>
              </a:solidFill>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24A6730-57F1-B2C6-6786-491D9A15EF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5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16</a:t>
            </a:fld>
            <a:endParaRPr lang="en-US"/>
          </a:p>
        </p:txBody>
      </p:sp>
    </p:spTree>
    <p:extLst>
      <p:ext uri="{BB962C8B-B14F-4D97-AF65-F5344CB8AC3E}">
        <p14:creationId xmlns:p14="http://schemas.microsoft.com/office/powerpoint/2010/main" val="20117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work rules also open the door to more support.</a:t>
            </a:r>
          </a:p>
          <a:p>
            <a:endParaRPr lang="en-US"/>
          </a:p>
          <a:p>
            <a:r>
              <a:rPr lang="en-US"/>
              <a:t>After ODHS reviews someone’s information, the specialized ODHS ABAWD team may refer individuals who needs an ABAWD case plan to the Oregon Employment Department (OED).</a:t>
            </a:r>
          </a:p>
          <a:p>
            <a:endParaRPr lang="en-US"/>
          </a:p>
          <a:p>
            <a:r>
              <a:rPr lang="en-US"/>
              <a:t>Those referred receive an appointment at their local OED office and meet with an assigned Employment Specialist, also called an ABAWD Coach or SNAP Coach. </a:t>
            </a:r>
          </a:p>
          <a:p>
            <a:endParaRPr lang="en-US"/>
          </a:p>
          <a:p>
            <a:r>
              <a:rPr lang="en-US"/>
              <a:t>These coaches offer individualized support to develop an ABAWD case plan. The Case Plan is based on the person’s skills, interests, and required monthly work activities. They are going to review employment history, job search strategies, resumes, professional development opportunities, and how comfortable that person is with technology. </a:t>
            </a:r>
          </a:p>
          <a:p>
            <a:endParaRPr lang="en-US"/>
          </a:p>
          <a:p>
            <a:r>
              <a:rPr lang="en-US"/>
              <a:t>We often see ABAWD case plans include resume workshops, mock interviews, learning to navigate online job boards, and support with job applications. There are also educational activities that can count towards the monthly hour requirement like attending a class at the local community college, taking online trainings to obtain certifications, or researching local career options that align with the person’s current skills.  </a:t>
            </a:r>
          </a:p>
          <a:p>
            <a:endParaRPr lang="en-US"/>
          </a:p>
          <a:p>
            <a:r>
              <a:rPr lang="en-US"/>
              <a:t>Other activities could include support in finding and participating in a justice involved record expungement clinic, or even some work readiness skills such as working with the OED ABAWD coach to discuss workplace conflict resolution skills, workplace time management or organization techniques, and much more.</a:t>
            </a:r>
          </a:p>
          <a:p>
            <a:endParaRPr lang="en-US"/>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17</a:t>
            </a:fld>
            <a:endParaRPr lang="en-US"/>
          </a:p>
        </p:txBody>
      </p:sp>
    </p:spTree>
    <p:extLst>
      <p:ext uri="{BB962C8B-B14F-4D97-AF65-F5344CB8AC3E}">
        <p14:creationId xmlns:p14="http://schemas.microsoft.com/office/powerpoint/2010/main" val="217401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Contact ODHS as soon as possible</a:t>
            </a:r>
            <a:br>
              <a:rPr lang="en-US"/>
            </a:br>
            <a:r>
              <a:rPr lang="en-US"/>
              <a:t>• Acting early helps avoid losing benefits</a:t>
            </a:r>
          </a:p>
        </p:txBody>
      </p:sp>
      <p:sp>
        <p:nvSpPr>
          <p:cNvPr id="4" name="Slide Number Placeholder 3"/>
          <p:cNvSpPr>
            <a:spLocks noGrp="1"/>
          </p:cNvSpPr>
          <p:nvPr>
            <p:ph type="sldNum" sz="quarter" idx="5"/>
          </p:nvPr>
        </p:nvSpPr>
        <p:spPr/>
        <p:txBody>
          <a:bodyPr/>
          <a:lstStyle/>
          <a:p>
            <a:fld id="{EF3F86CC-EFCF-4C27-A3B0-C0F91E66590C}" type="slidenum">
              <a:rPr lang="en-US" smtClean="0"/>
              <a:t>19</a:t>
            </a:fld>
            <a:endParaRPr lang="en-US"/>
          </a:p>
        </p:txBody>
      </p:sp>
    </p:spTree>
    <p:extLst>
      <p:ext uri="{BB962C8B-B14F-4D97-AF65-F5344CB8AC3E}">
        <p14:creationId xmlns:p14="http://schemas.microsoft.com/office/powerpoint/2010/main" val="4786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person's SNAP benefits closed because work requirements were not met, they may still be able to get them back. </a:t>
            </a:r>
          </a:p>
          <a:p>
            <a:endParaRPr lang="en-US"/>
          </a:p>
          <a:p>
            <a:r>
              <a:rPr lang="en-US"/>
              <a:t>Advise the person to reapply and, if they choose to participate, complete 80 hours of work or approved activities within 30 days. </a:t>
            </a:r>
          </a:p>
          <a:p>
            <a:endParaRPr lang="en-US"/>
          </a:p>
          <a:p>
            <a:r>
              <a:rPr lang="en-US"/>
              <a:t>We understand that life circumstances can make this difficult. If more time is needed, or the person thinks they may qualify for an exemption, please let ODHS know. Staff are there to talk through situations and help people understand their options.</a:t>
            </a:r>
          </a:p>
        </p:txBody>
      </p:sp>
      <p:sp>
        <p:nvSpPr>
          <p:cNvPr id="4" name="Slide Number Placeholder 3"/>
          <p:cNvSpPr>
            <a:spLocks noGrp="1"/>
          </p:cNvSpPr>
          <p:nvPr>
            <p:ph type="sldNum" sz="quarter" idx="5"/>
          </p:nvPr>
        </p:nvSpPr>
        <p:spPr/>
        <p:txBody>
          <a:bodyPr/>
          <a:lstStyle/>
          <a:p>
            <a:fld id="{EF3F86CC-EFCF-4C27-A3B0-C0F91E66590C}" type="slidenum">
              <a:rPr lang="en-US" smtClean="0"/>
              <a:t>20</a:t>
            </a:fld>
            <a:endParaRPr lang="en-US"/>
          </a:p>
        </p:txBody>
      </p:sp>
    </p:spTree>
    <p:extLst>
      <p:ext uri="{BB962C8B-B14F-4D97-AF65-F5344CB8AC3E}">
        <p14:creationId xmlns:p14="http://schemas.microsoft.com/office/powerpoint/2010/main" val="81526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a:t>
            </a:fld>
            <a:endParaRPr lang="en-US"/>
          </a:p>
        </p:txBody>
      </p:sp>
    </p:spTree>
    <p:extLst>
      <p:ext uri="{BB962C8B-B14F-4D97-AF65-F5344CB8AC3E}">
        <p14:creationId xmlns:p14="http://schemas.microsoft.com/office/powerpoint/2010/main" val="2486624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Notices include: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ptos"/>
                <a:ea typeface="+mn-ea"/>
                <a:cs typeface="+mn-cs"/>
              </a:rPr>
              <a:t>That a counting month was used </a:t>
            </a:r>
            <a:r>
              <a:rPr kumimoji="0" lang="en-US" sz="1200" b="0" i="0" u="none" strike="noStrike" kern="1200" cap="none" spc="0" normalizeH="0" baseline="0" noProof="0">
                <a:ln>
                  <a:noFill/>
                </a:ln>
                <a:solidFill>
                  <a:srgbClr val="000000"/>
                </a:solidFill>
                <a:effectLst/>
                <a:highlight>
                  <a:srgbClr val="FFFF00"/>
                </a:highlight>
                <a:uLnTx/>
                <a:uFillTx/>
                <a:latin typeface="Aptos"/>
                <a:ea typeface="+mn-ea"/>
                <a:cs typeface="+mn-cs"/>
              </a:rPr>
              <a:t>(when sent?)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ptos"/>
                <a:ea typeface="+mn-ea"/>
                <a:cs typeface="+mn-cs"/>
              </a:rPr>
              <a:t>Ways they can meet the work requirement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ptos"/>
                <a:ea typeface="+mn-ea"/>
                <a:cs typeface="+mn-cs"/>
              </a:rPr>
              <a:t>Possible exemptions</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21</a:t>
            </a:fld>
            <a:endParaRPr lang="en-US"/>
          </a:p>
        </p:txBody>
      </p:sp>
    </p:spTree>
    <p:extLst>
      <p:ext uri="{BB962C8B-B14F-4D97-AF65-F5344CB8AC3E}">
        <p14:creationId xmlns:p14="http://schemas.microsoft.com/office/powerpoint/2010/main" val="171451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23</a:t>
            </a:fld>
            <a:endParaRPr lang="en-US"/>
          </a:p>
        </p:txBody>
      </p:sp>
    </p:spTree>
    <p:extLst>
      <p:ext uri="{BB962C8B-B14F-4D97-AF65-F5344CB8AC3E}">
        <p14:creationId xmlns:p14="http://schemas.microsoft.com/office/powerpoint/2010/main" val="434472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a:t>
            </a:r>
          </a:p>
          <a:p>
            <a:r>
              <a:rPr lang="en-US" sz="1200">
                <a:latin typeface="Noto Sans SemiBold" panose="020B0502040504020204" pitchFamily="34" charset="0"/>
              </a:rPr>
              <a:t>Benefits do not restart automatically</a:t>
            </a:r>
          </a:p>
          <a:p>
            <a:r>
              <a:rPr lang="en-US" sz="1200">
                <a:latin typeface="Noto Sans SemiBold" panose="020B0502040504020204" pitchFamily="34" charset="0"/>
              </a:rPr>
              <a:t>Acting quickly helps avoid gaps in benefits</a:t>
            </a:r>
          </a:p>
          <a:p>
            <a:r>
              <a:rPr lang="en-US" sz="1200">
                <a:latin typeface="Noto Sans SemiBold" panose="020B0502040504020204" pitchFamily="34" charset="0"/>
              </a:rPr>
              <a:t>ODHS can review your situation and explain your options</a:t>
            </a:r>
          </a:p>
          <a:p>
            <a:r>
              <a:rPr lang="en-US" sz="1200">
                <a:latin typeface="Noto Sans SemiBold" panose="020B0502040504020204" pitchFamily="34" charset="0"/>
              </a:rPr>
              <a:t>WorkSource Oregon can help with job search, training and support services</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24</a:t>
            </a:fld>
            <a:endParaRPr lang="en-US"/>
          </a:p>
        </p:txBody>
      </p:sp>
    </p:spTree>
    <p:extLst>
      <p:ext uri="{BB962C8B-B14F-4D97-AF65-F5344CB8AC3E}">
        <p14:creationId xmlns:p14="http://schemas.microsoft.com/office/powerpoint/2010/main" val="1530830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HR1 was signed in July 2025, federal guidance made changes to SNAP eligibility for some lawfully present immigrant groups.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Oregon implemented the original guidance in October 2025.</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 is important to note that this original FNS guidance released, excluding many lawfully present humanitarian entrant immigrants from SNAP</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 Dec. 10, 2025, the USDA issued new information that clarifies who can get SNAP under current federal law. Several groups who became ineligible when HR1 passed in July 2025 can </a:t>
            </a:r>
            <a:r>
              <a:rPr lang="en-US"/>
              <a:t>qualify</a:t>
            </a:r>
            <a:r>
              <a:rPr lang="en-US" sz="1200" kern="1200">
                <a:solidFill>
                  <a:schemeClr val="tx1"/>
                </a:solidFill>
                <a:effectLst/>
                <a:latin typeface="+mn-lt"/>
                <a:ea typeface="+mn-ea"/>
                <a:cs typeface="+mn-cs"/>
              </a:rPr>
              <a:t> for SNAP if they have or obtain a Lawful Permanent Resident (LPR) status. </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December and January, Oregon</a:t>
            </a:r>
            <a:r>
              <a:rPr lang="en-US"/>
              <a:t> identified</a:t>
            </a:r>
            <a:r>
              <a:rPr lang="en-US" sz="1200" kern="1200">
                <a:solidFill>
                  <a:schemeClr val="tx1"/>
                </a:solidFill>
                <a:effectLst/>
                <a:latin typeface="+mn-lt"/>
                <a:ea typeface="+mn-ea"/>
                <a:cs typeface="+mn-cs"/>
              </a:rPr>
              <a:t> who will qualify for their benefits to be restored, how they </a:t>
            </a:r>
            <a:r>
              <a:rPr lang="en-US"/>
              <a:t>were</a:t>
            </a:r>
            <a:r>
              <a:rPr lang="en-US" sz="1200" kern="1200">
                <a:solidFill>
                  <a:schemeClr val="tx1"/>
                </a:solidFill>
                <a:effectLst/>
                <a:latin typeface="+mn-lt"/>
                <a:ea typeface="+mn-ea"/>
                <a:cs typeface="+mn-cs"/>
              </a:rPr>
              <a:t> restored and how to apply the recent guidance to applicants. ODHS estimates a small number of people will qualify for retroactive or new SNAP benefits under the revised guidance.</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25</a:t>
            </a:fld>
            <a:endParaRPr lang="en-US"/>
          </a:p>
        </p:txBody>
      </p:sp>
    </p:spTree>
    <p:extLst>
      <p:ext uri="{BB962C8B-B14F-4D97-AF65-F5344CB8AC3E}">
        <p14:creationId xmlns:p14="http://schemas.microsoft.com/office/powerpoint/2010/main" val="3602293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SNAP is limited to the following groups:</a:t>
            </a:r>
          </a:p>
          <a:p>
            <a:pPr marL="171450" indent="-171450">
              <a:buFont typeface="Arial" panose="020B0604020202020204" pitchFamily="34" charset="0"/>
              <a:buChar char="•"/>
            </a:pPr>
            <a:r>
              <a:rPr lang="en-US"/>
              <a:t>U.S. citizens</a:t>
            </a:r>
          </a:p>
          <a:p>
            <a:pPr marL="171450" indent="-171450">
              <a:buFont typeface="Arial" panose="020B0604020202020204" pitchFamily="34" charset="0"/>
              <a:buChar char="•"/>
            </a:pPr>
            <a:r>
              <a:rPr lang="en-US"/>
              <a:t>U.S. nationals</a:t>
            </a:r>
          </a:p>
          <a:p>
            <a:pPr marL="171450" indent="-171450">
              <a:buFont typeface="Arial" panose="020B0604020202020204" pitchFamily="34" charset="0"/>
              <a:buChar char="•"/>
            </a:pPr>
            <a:r>
              <a:rPr lang="en-US"/>
              <a:t>Lawful permanent residents (LPRs)</a:t>
            </a:r>
          </a:p>
          <a:p>
            <a:pPr marL="171450" indent="-171450">
              <a:buFont typeface="Arial" panose="020B0604020202020204" pitchFamily="34" charset="0"/>
              <a:buChar char="•"/>
            </a:pPr>
            <a:r>
              <a:rPr lang="en-US"/>
              <a:t>Cuban and Haitian entrants¹</a:t>
            </a:r>
          </a:p>
          <a:p>
            <a:pPr marL="171450" indent="-171450">
              <a:buFont typeface="Arial" panose="020B0604020202020204" pitchFamily="34" charset="0"/>
              <a:buChar char="•"/>
            </a:pPr>
            <a:r>
              <a:rPr lang="en-US"/>
              <a:t>Citizens of Compact of Free Association (COFA) nations</a:t>
            </a:r>
          </a:p>
          <a:p>
            <a:endParaRPr lang="en-US"/>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26</a:t>
            </a:fld>
            <a:endParaRPr lang="en-US"/>
          </a:p>
        </p:txBody>
      </p:sp>
    </p:spTree>
    <p:extLst>
      <p:ext uri="{BB962C8B-B14F-4D97-AF65-F5344CB8AC3E}">
        <p14:creationId xmlns:p14="http://schemas.microsoft.com/office/powerpoint/2010/main" val="2932016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93FBC-F7DC-0849-B5CD-028470931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CB2D6-AC47-B492-348B-1299FBB75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4F240-65D2-73C6-79EE-5DEC433A0828}"/>
              </a:ext>
            </a:extLst>
          </p:cNvPr>
          <p:cNvSpPr>
            <a:spLocks noGrp="1"/>
          </p:cNvSpPr>
          <p:nvPr>
            <p:ph type="body" idx="1"/>
          </p:nvPr>
        </p:nvSpPr>
        <p:spPr/>
        <p:txBody>
          <a:bodyPr/>
          <a:lstStyle/>
          <a:p>
            <a:pPr marL="171450" indent="-171450">
              <a:buFont typeface="Symbol"/>
              <a:buChar char="•"/>
            </a:pPr>
            <a:r>
              <a:rPr lang="en-US">
                <a:solidFill>
                  <a:srgbClr val="1B1B1B"/>
                </a:solidFill>
              </a:rPr>
              <a:t>Prior to the change, certain lawfully present immigrants, as defined by the Personal Responsibility and Work Opportunity Act (PRWORA) were eligible to receive SNAP benefits, provided they met all other SNAP eligibility requirements and completed a 5-year waiting period, unless exempted by PRWORA.</a:t>
            </a:r>
            <a:endParaRPr lang="en-US">
              <a:solidFill>
                <a:srgbClr val="1B1B1B"/>
              </a:solidFill>
              <a:ea typeface="Calibri"/>
              <a:cs typeface="Calibri"/>
            </a:endParaRPr>
          </a:p>
          <a:p>
            <a:pPr marL="171450" indent="-171450">
              <a:buFont typeface="Symbol"/>
              <a:buChar char="•"/>
            </a:pPr>
            <a:r>
              <a:rPr lang="en-US">
                <a:solidFill>
                  <a:srgbClr val="1B1B1B"/>
                </a:solidFill>
              </a:rPr>
              <a:t>Today, some immigrant groups previously eligible for SNAP are no longer eligible. They continue to be subject to a 5-year waiting period, </a:t>
            </a:r>
            <a:r>
              <a:rPr lang="en-US" b="1">
                <a:solidFill>
                  <a:srgbClr val="1B1B1B"/>
                </a:solidFill>
              </a:rPr>
              <a:t>unless exempted by PRWORA. </a:t>
            </a:r>
          </a:p>
          <a:p>
            <a:endParaRPr lang="en-US"/>
          </a:p>
        </p:txBody>
      </p:sp>
      <p:sp>
        <p:nvSpPr>
          <p:cNvPr id="4" name="Slide Number Placeholder 3">
            <a:extLst>
              <a:ext uri="{FF2B5EF4-FFF2-40B4-BE49-F238E27FC236}">
                <a16:creationId xmlns:a16="http://schemas.microsoft.com/office/drawing/2014/main" id="{E89BAC04-8C05-4F0B-7AA5-91938FB91201}"/>
              </a:ext>
            </a:extLst>
          </p:cNvPr>
          <p:cNvSpPr>
            <a:spLocks noGrp="1"/>
          </p:cNvSpPr>
          <p:nvPr>
            <p:ph type="sldNum" sz="quarter" idx="5"/>
          </p:nvPr>
        </p:nvSpPr>
        <p:spPr/>
        <p:txBody>
          <a:bodyPr/>
          <a:lstStyle/>
          <a:p>
            <a:fld id="{EF3F86CC-EFCF-4C27-A3B0-C0F91E66590C}" type="slidenum">
              <a:rPr lang="en-US" smtClean="0"/>
              <a:t>27</a:t>
            </a:fld>
            <a:endParaRPr lang="en-US"/>
          </a:p>
        </p:txBody>
      </p:sp>
    </p:spTree>
    <p:extLst>
      <p:ext uri="{BB962C8B-B14F-4D97-AF65-F5344CB8AC3E}">
        <p14:creationId xmlns:p14="http://schemas.microsoft.com/office/powerpoint/2010/main" val="1920883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0E0E8-2A52-5F02-47E9-EA54269A7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1495-E11D-3D14-97C5-D926EF23D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3BBC2-335D-0D55-5A97-65DF8D19A26D}"/>
              </a:ext>
            </a:extLst>
          </p:cNvPr>
          <p:cNvSpPr>
            <a:spLocks noGrp="1"/>
          </p:cNvSpPr>
          <p:nvPr>
            <p:ph type="body" idx="1"/>
          </p:nvPr>
        </p:nvSpPr>
        <p:spPr/>
        <p:txBody>
          <a:bodyPr/>
          <a:lstStyle/>
          <a:p>
            <a:r>
              <a:rPr lang="en-US"/>
              <a:t>Exempt from the 5-Year Waiting Period (once they become Green Card holders)</a:t>
            </a:r>
          </a:p>
          <a:p>
            <a:endParaRPr lang="en-US"/>
          </a:p>
          <a:p>
            <a:pPr marL="171450" indent="-171450">
              <a:buFont typeface="Arial" panose="020B0604020202020204" pitchFamily="34" charset="0"/>
              <a:buChar char="•"/>
            </a:pPr>
            <a:r>
              <a:rPr lang="en-US"/>
              <a:t>Refugees</a:t>
            </a:r>
          </a:p>
          <a:p>
            <a:pPr marL="171450" indent="-171450">
              <a:buFont typeface="Arial" panose="020B0604020202020204" pitchFamily="34" charset="0"/>
              <a:buChar char="•"/>
            </a:pPr>
            <a:r>
              <a:rPr lang="en-US"/>
              <a:t>People granted asylum</a:t>
            </a:r>
          </a:p>
          <a:p>
            <a:pPr marL="171450" indent="-171450">
              <a:buFont typeface="Arial" panose="020B0604020202020204" pitchFamily="34" charset="0"/>
              <a:buChar char="•"/>
            </a:pPr>
            <a:r>
              <a:rPr lang="en-US"/>
              <a:t>People with deportation withheld</a:t>
            </a:r>
          </a:p>
          <a:p>
            <a:pPr marL="171450" indent="-171450">
              <a:buFont typeface="Arial" panose="020B0604020202020204" pitchFamily="34" charset="0"/>
              <a:buChar char="•"/>
            </a:pPr>
            <a:r>
              <a:rPr lang="en-US"/>
              <a:t>Iraqi &amp; Afghan Special Immigrant Visa (SIV) holders</a:t>
            </a:r>
          </a:p>
          <a:p>
            <a:pPr marL="171450" indent="-171450">
              <a:buFont typeface="Arial" panose="020B0604020202020204" pitchFamily="34" charset="0"/>
              <a:buChar char="•"/>
            </a:pPr>
            <a:r>
              <a:rPr lang="en-US"/>
              <a:t>Certain Afghan parolees (7/31/2021–9/30/2023)</a:t>
            </a:r>
          </a:p>
          <a:p>
            <a:pPr marL="171450" indent="-171450">
              <a:buFont typeface="Arial" panose="020B0604020202020204" pitchFamily="34" charset="0"/>
              <a:buChar char="•"/>
            </a:pPr>
            <a:r>
              <a:rPr lang="en-US"/>
              <a:t>Certain Ukrainian parolees (2/24/2022–9/30/2024)</a:t>
            </a:r>
          </a:p>
          <a:p>
            <a:pPr marL="171450" indent="-171450">
              <a:buFont typeface="Arial" panose="020B0604020202020204" pitchFamily="34" charset="0"/>
              <a:buChar char="•"/>
            </a:pPr>
            <a:r>
              <a:rPr lang="en-US"/>
              <a:t>Victims of severe trafficking</a:t>
            </a:r>
          </a:p>
          <a:p>
            <a:endParaRPr lang="en-US"/>
          </a:p>
          <a:p>
            <a:r>
              <a:rPr lang="en-US"/>
              <a:t>Important: These statuses alone do not make someone SNAP-eligible — they remove the 5-year wait after the person becomes a lawful permanent resident.</a:t>
            </a:r>
          </a:p>
          <a:p>
            <a:r>
              <a:rPr lang="en-US"/>
              <a:t>Folks need to meet one of these conditions.</a:t>
            </a:r>
            <a:endParaRPr lang="en-US">
              <a:ea typeface="Calibri"/>
              <a:cs typeface="Calibri"/>
            </a:endParaRPr>
          </a:p>
          <a:p>
            <a:pPr marL="742950" lvl="1" indent="-285750">
              <a:buFont typeface="Arial" panose="020B0604020202020204" pitchFamily="34" charset="0"/>
              <a:buChar char="•"/>
            </a:pPr>
            <a:endParaRPr lang="en-US" sz="2000">
              <a:solidFill>
                <a:srgbClr val="1B1B1B"/>
              </a:solidFill>
            </a:endParaRPr>
          </a:p>
          <a:p>
            <a:pPr marL="0" lvl="0" indent="0">
              <a:buFont typeface="Arial" panose="020B0604020202020204" pitchFamily="34" charset="0"/>
              <a:buNone/>
            </a:pPr>
            <a:r>
              <a:rPr lang="en-US" sz="2000"/>
              <a:t>https://www.oregon.gov/odhs/food/Pages/snap.aspx#noncitizens</a:t>
            </a:r>
          </a:p>
          <a:p>
            <a:pPr marL="0" lvl="0" indent="0">
              <a:buFont typeface="Arial" panose="020B0604020202020204" pitchFamily="34" charset="0"/>
              <a:buNone/>
            </a:pPr>
            <a:r>
              <a:rPr lang="en-US" sz="2000"/>
              <a:t>https://www.oregon.gov/odhs/transmittals/oeptransmittals/pt25043.pdf</a:t>
            </a:r>
          </a:p>
          <a:p>
            <a:endParaRPr lang="en-US"/>
          </a:p>
        </p:txBody>
      </p:sp>
      <p:sp>
        <p:nvSpPr>
          <p:cNvPr id="4" name="Slide Number Placeholder 3">
            <a:extLst>
              <a:ext uri="{FF2B5EF4-FFF2-40B4-BE49-F238E27FC236}">
                <a16:creationId xmlns:a16="http://schemas.microsoft.com/office/drawing/2014/main" id="{412F3790-F95F-F498-BD7E-F04D6DECFC76}"/>
              </a:ext>
            </a:extLst>
          </p:cNvPr>
          <p:cNvSpPr>
            <a:spLocks noGrp="1"/>
          </p:cNvSpPr>
          <p:nvPr>
            <p:ph type="sldNum" sz="quarter" idx="5"/>
          </p:nvPr>
        </p:nvSpPr>
        <p:spPr/>
        <p:txBody>
          <a:bodyPr/>
          <a:lstStyle/>
          <a:p>
            <a:fld id="{EF3F86CC-EFCF-4C27-A3B0-C0F91E66590C}" type="slidenum">
              <a:rPr lang="en-US" smtClean="0"/>
              <a:t>28</a:t>
            </a:fld>
            <a:endParaRPr lang="en-US"/>
          </a:p>
        </p:txBody>
      </p:sp>
    </p:spTree>
    <p:extLst>
      <p:ext uri="{BB962C8B-B14F-4D97-AF65-F5344CB8AC3E}">
        <p14:creationId xmlns:p14="http://schemas.microsoft.com/office/powerpoint/2010/main" val="3253524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lawful permanent residents are exempt from the 5-year waiting period.</a:t>
            </a:r>
          </a:p>
          <a:p>
            <a:endParaRPr lang="en-US"/>
          </a:p>
          <a:p>
            <a:r>
              <a:rPr lang="en-US"/>
              <a:t>They must still meet income and other SNAP rules.</a:t>
            </a:r>
          </a:p>
          <a:p>
            <a:endParaRPr lang="en-US"/>
          </a:p>
          <a:p>
            <a:pPr marL="742950" lvl="1" indent="-285750">
              <a:buFont typeface="Arial" panose="020B0604020202020204" pitchFamily="34" charset="0"/>
              <a:buChar char="•"/>
            </a:pPr>
            <a:r>
              <a:rPr lang="en-US" sz="2000">
                <a:solidFill>
                  <a:srgbClr val="1B1B1B"/>
                </a:solidFill>
              </a:rPr>
              <a:t>Are under 18 years old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Have 40 qualifying work quarters</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blind or disabled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Were lawfully residing in the U.S. and 65 or older on August 22, 1996</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Have a U.S. military connection</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admitted to the United States as an Amerasian immigrant</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an American Indian born abroad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Certain Hmong or Highland Laotian tribal members</a:t>
            </a:r>
          </a:p>
          <a:p>
            <a:pPr marL="742950" lvl="1" indent="-285750">
              <a:buFont typeface="Arial" panose="020B0604020202020204" pitchFamily="34" charset="0"/>
              <a:buChar char="•"/>
            </a:pPr>
            <a:endParaRPr lang="en-US" sz="2000">
              <a:solidFill>
                <a:srgbClr val="1B1B1B"/>
              </a:solidFill>
            </a:endParaRPr>
          </a:p>
          <a:p>
            <a:pPr marL="0" lvl="0" indent="0">
              <a:buFont typeface="Arial" panose="020B0604020202020204" pitchFamily="34" charset="0"/>
              <a:buNone/>
            </a:pPr>
            <a:r>
              <a:rPr lang="en-US" sz="2000"/>
              <a:t>https://www.oregon.gov/odhs/food/Pages/snap.aspx#noncitizens</a:t>
            </a:r>
          </a:p>
          <a:p>
            <a:pPr marL="0" lvl="0" indent="0">
              <a:buFont typeface="Arial" panose="020B0604020202020204" pitchFamily="34" charset="0"/>
              <a:buNone/>
            </a:pPr>
            <a:r>
              <a:rPr lang="en-US" sz="2000"/>
              <a:t>https://www.oregon.gov/odhs/transmittals/oeptransmittals/pt25043.pdf</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29</a:t>
            </a:fld>
            <a:endParaRPr lang="en-US"/>
          </a:p>
        </p:txBody>
      </p:sp>
    </p:spTree>
    <p:extLst>
      <p:ext uri="{BB962C8B-B14F-4D97-AF65-F5344CB8AC3E}">
        <p14:creationId xmlns:p14="http://schemas.microsoft.com/office/powerpoint/2010/main" val="2259877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Beginning with January 2027 renewals, adults ages 19-64 who are eligible for Medicaid will need to comply with federal requirements </a:t>
            </a:r>
            <a:r>
              <a:rPr lang="en-US"/>
              <a:t>through</a:t>
            </a:r>
            <a:r>
              <a:rPr lang="en-US" sz="1200" b="0" i="0" u="none" strike="noStrike" kern="1200">
                <a:solidFill>
                  <a:schemeClr val="tx1"/>
                </a:solidFill>
                <a:effectLst/>
                <a:latin typeface="+mn-lt"/>
                <a:ea typeface="+mn-ea"/>
                <a:cs typeface="+mn-cs"/>
              </a:rPr>
              <a:t> work or another qualifying activity, or some combination. </a:t>
            </a:r>
            <a:r>
              <a:rPr lang="en-US" sz="1200" b="0" i="0" kern="1200">
                <a:solidFill>
                  <a:schemeClr val="tx1"/>
                </a:solidFill>
                <a:effectLst/>
                <a:latin typeface="+mn-lt"/>
                <a:ea typeface="+mn-ea"/>
                <a:cs typeface="+mn-cs"/>
              </a:rPr>
              <a:t>​</a:t>
            </a:r>
          </a:p>
          <a:p>
            <a:pPr fontAlgn="base"/>
            <a:endParaRPr lang="en-US"/>
          </a:p>
          <a:p>
            <a:r>
              <a:rPr lang="en-US" sz="1200" b="0" i="0" u="none" strike="noStrike" kern="1200">
                <a:solidFill>
                  <a:schemeClr val="tx1"/>
                </a:solidFill>
                <a:effectLst/>
                <a:latin typeface="+mn-lt"/>
                <a:ea typeface="+mn-ea"/>
                <a:cs typeface="+mn-cs"/>
              </a:rPr>
              <a:t>Some Young Adults with Special Health Care Needs will also be subject to work requirements.</a:t>
            </a:r>
            <a:r>
              <a:rPr lang="en-US" sz="1200" b="0" i="0" kern="1200">
                <a:solidFill>
                  <a:schemeClr val="tx1"/>
                </a:solidFill>
                <a:effectLst/>
                <a:latin typeface="+mn-lt"/>
                <a:ea typeface="+mn-ea"/>
                <a:cs typeface="+mn-cs"/>
              </a:rPr>
              <a:t>​</a:t>
            </a:r>
            <a:endParaRPr lang="en-US">
              <a:ea typeface="Calibri" panose="020F0502020204030204"/>
              <a:cs typeface="Calibri" panose="020F0502020204030204"/>
            </a:endParaRPr>
          </a:p>
          <a:p>
            <a:pPr fontAlgn="base"/>
            <a:endParaRPr lang="en-US"/>
          </a:p>
          <a:p>
            <a:r>
              <a:rPr lang="en-US" sz="1200" b="0" i="0" u="none" strike="noStrike" kern="1200">
                <a:solidFill>
                  <a:schemeClr val="tx1"/>
                </a:solidFill>
                <a:effectLst/>
                <a:latin typeface="+mn-lt"/>
                <a:ea typeface="+mn-ea"/>
                <a:cs typeface="+mn-cs"/>
              </a:rPr>
              <a:t>The rules will not apply to people who qualify for OHP programs that are based on disability, parent, or caretaker status or to people who have both Medicare and OHP. </a:t>
            </a:r>
            <a:r>
              <a:rPr lang="en-US" sz="1200" b="0" i="0" kern="1200">
                <a:solidFill>
                  <a:schemeClr val="tx1"/>
                </a:solidFill>
                <a:effectLst/>
                <a:latin typeface="+mn-lt"/>
                <a:ea typeface="+mn-ea"/>
                <a:cs typeface="+mn-cs"/>
              </a:rPr>
              <a:t>​</a:t>
            </a:r>
            <a:endParaRPr lang="en-US">
              <a:ea typeface="Calibri" panose="020F0502020204030204"/>
              <a:cs typeface="Calibri" panose="020F0502020204030204"/>
            </a:endParaRPr>
          </a:p>
          <a:p>
            <a:pPr fontAlgn="base"/>
            <a:endParaRPr lang="en-US"/>
          </a:p>
          <a:p>
            <a:r>
              <a:rPr lang="en-US" sz="1200" b="0" i="0" u="none" strike="noStrike" kern="1200">
                <a:solidFill>
                  <a:schemeClr val="tx1"/>
                </a:solidFill>
                <a:effectLst/>
                <a:latin typeface="+mn-lt"/>
                <a:ea typeface="+mn-ea"/>
                <a:cs typeface="+mn-cs"/>
              </a:rPr>
              <a:t>For people who are subject to these requirements, there are exemptions. CMS will release more information about those exemptions in June this year. </a:t>
            </a:r>
            <a:endParaRPr lang="en-US">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u="none" strike="noStrike" kern="1200">
                <a:solidFill>
                  <a:schemeClr val="tx1"/>
                </a:solidFill>
                <a:effectLst/>
                <a:latin typeface="+mn-lt"/>
                <a:ea typeface="+mn-ea"/>
                <a:cs typeface="+mn-cs"/>
              </a:rPr>
              <a:t>Notes on timing: </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marL="285750" indent="-285750" rtl="0" fontAlgn="base">
              <a:buFont typeface="Arial"/>
              <a:buChar char="•"/>
            </a:pPr>
            <a:r>
              <a:rPr lang="en-US" sz="1200" b="0" i="0" u="none" strike="noStrike" kern="1200">
                <a:solidFill>
                  <a:schemeClr val="tx1"/>
                </a:solidFill>
                <a:effectLst/>
                <a:latin typeface="+mn-lt"/>
                <a:ea typeface="+mn-ea"/>
                <a:cs typeface="+mn-cs"/>
              </a:rPr>
              <a:t>This will first apply to new applications on Jan 1 2027, checking that the applicant met the requirement in December 2026.</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marL="285750" indent="-285750" rtl="0" fontAlgn="base">
              <a:buFont typeface="Arial"/>
              <a:buChar char="•"/>
            </a:pPr>
            <a:r>
              <a:rPr lang="en-US" sz="1200" b="0" i="0" u="none" strike="noStrike" kern="1200">
                <a:solidFill>
                  <a:schemeClr val="tx1"/>
                </a:solidFill>
                <a:effectLst/>
                <a:latin typeface="+mn-lt"/>
                <a:ea typeface="+mn-ea"/>
                <a:cs typeface="+mn-cs"/>
              </a:rPr>
              <a:t>This will first apply to renewals sent in January 2027 that need a response by March 2027.</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marL="285750" indent="-285750" rtl="0" fontAlgn="base">
              <a:buFont typeface="Arial"/>
              <a:buChar char="•"/>
            </a:pPr>
            <a:r>
              <a:rPr lang="en-US" sz="1200" b="0" i="0" u="none" strike="noStrike" kern="1200">
                <a:solidFill>
                  <a:schemeClr val="tx1"/>
                </a:solidFill>
                <a:effectLst/>
                <a:latin typeface="+mn-lt"/>
                <a:ea typeface="+mn-ea"/>
                <a:cs typeface="+mn-cs"/>
              </a:rPr>
              <a:t>Members in the expansion group (and MAGI Healthier Oregon, and YSHCN) will receive a notice in </a:t>
            </a:r>
            <a:r>
              <a:rPr lang="en-US" sz="1200" b="1" i="0" u="none" strike="noStrike" kern="1200">
                <a:solidFill>
                  <a:schemeClr val="tx1"/>
                </a:solidFill>
                <a:effectLst/>
                <a:latin typeface="+mn-lt"/>
                <a:ea typeface="+mn-ea"/>
                <a:cs typeface="+mn-cs"/>
              </a:rPr>
              <a:t>October 2026</a:t>
            </a:r>
            <a:r>
              <a:rPr lang="en-US" sz="1200" b="0" i="0" u="none" strike="noStrike" kern="1200">
                <a:solidFill>
                  <a:schemeClr val="tx1"/>
                </a:solidFill>
                <a:effectLst/>
                <a:latin typeface="+mn-lt"/>
                <a:ea typeface="+mn-ea"/>
                <a:cs typeface="+mn-cs"/>
              </a:rPr>
              <a:t>, informing them that at their next renewal they will need to show an exception or meet the requirements.</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a:cs typeface="Calibri"/>
            </a:endParaRPr>
          </a:p>
          <a:p>
            <a:pPr fontAlgn="base"/>
            <a:r>
              <a:rPr lang="en-US">
                <a:ea typeface="Calibri"/>
                <a:cs typeface="Calibri"/>
              </a:rPr>
              <a:t>Get more information from the Oregon Health Authority on its webpage at </a:t>
            </a:r>
            <a:r>
              <a:rPr lang="en-US">
                <a:hlinkClick r:id="rId3"/>
              </a:rPr>
              <a:t>https://www.oregon.gov/oha/HSD/OHP/Pages/Federal-Changes.aspx</a:t>
            </a:r>
            <a:endParaRPr lang="en-US" sz="1200" b="0" i="0" kern="1200">
              <a:solidFill>
                <a:schemeClr val="tx1"/>
              </a:solidFill>
              <a:effectLst/>
              <a:latin typeface="+mn-lt"/>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30</a:t>
            </a:fld>
            <a:endParaRPr lang="en-US"/>
          </a:p>
        </p:txBody>
      </p:sp>
    </p:spTree>
    <p:extLst>
      <p:ext uri="{BB962C8B-B14F-4D97-AF65-F5344CB8AC3E}">
        <p14:creationId xmlns:p14="http://schemas.microsoft.com/office/powerpoint/2010/main" val="2699966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2025, the </a:t>
            </a:r>
            <a:r>
              <a:rPr lang="en-US" b="1"/>
              <a:t>U.S. Department of Agriculture (USDA)</a:t>
            </a:r>
            <a:r>
              <a:rPr lang="en-US"/>
              <a:t> asked states to share more detailed personal information about people who received SNAP food benefits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Oregon is challenging this request to protect people’s privacy. A court order is currently in place that blocks the data from being shared while the case continues.</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31</a:t>
            </a:fld>
            <a:endParaRPr lang="en-US"/>
          </a:p>
        </p:txBody>
      </p:sp>
    </p:spTree>
    <p:extLst>
      <p:ext uri="{BB962C8B-B14F-4D97-AF65-F5344CB8AC3E}">
        <p14:creationId xmlns:p14="http://schemas.microsoft.com/office/powerpoint/2010/main" val="316698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Oregon, SNAP helps 757,700 people put food on their tables – that’s about 18% of the population or 1 in every 6 people in our state. Many of these are older adults, children and people with disabilities.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SNAP continues to operate normally, and benefits are being issued on schedule.</a:t>
            </a:r>
          </a:p>
          <a:p>
            <a:r>
              <a:rPr lang="en-US" sz="1200" kern="1200">
                <a:solidFill>
                  <a:schemeClr val="tx1"/>
                </a:solidFill>
                <a:effectLst/>
                <a:latin typeface="+mn-lt"/>
                <a:ea typeface="+mn-ea"/>
                <a:cs typeface="+mn-cs"/>
              </a:rPr>
              <a:t>People receiving SNAP are part of 450,000 households across the state. Many people receiving SNAP benefits are in rural areas of the state.</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More than 54% of Oregon SNAP participants are in households with children.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More than 37% are in households with members who are older adults or have disabilities.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35% of participating Oregon households have income at or below 50% of the poverty line</a:t>
            </a:r>
          </a:p>
          <a:p>
            <a:pPr marL="171450" lvl="0" indent="-171450">
              <a:buFont typeface="Arial" panose="020B0604020202020204" pitchFamily="34" charset="0"/>
              <a:buChar char="•"/>
            </a:pPr>
            <a:r>
              <a:rPr lang="en-US" sz="1200" b="0" i="0" kern="1200">
                <a:solidFill>
                  <a:schemeClr val="tx1"/>
                </a:solidFill>
                <a:effectLst/>
                <a:latin typeface="+mn-lt"/>
                <a:ea typeface="+mn-ea"/>
                <a:cs typeface="+mn-cs"/>
              </a:rPr>
              <a:t>The map shown used data from October 2025 courtesy the ODHS Office of Reporting, Research, Analytics and Implementation (ORRAI)</a:t>
            </a:r>
            <a:endParaRPr lang="en-US" sz="1200" b="0" kern="1200">
              <a:solidFill>
                <a:schemeClr val="tx1"/>
              </a:solidFill>
              <a:effectLst/>
              <a:latin typeface="+mn-lt"/>
              <a:ea typeface="+mn-ea"/>
              <a:cs typeface="+mn-cs"/>
            </a:endParaRPr>
          </a:p>
          <a:p>
            <a:pPr>
              <a:lnSpc>
                <a:spcPct val="107000"/>
              </a:lnSpc>
              <a:spcAft>
                <a:spcPts val="824"/>
              </a:spcAft>
              <a:defRPr/>
            </a:pP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60193"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37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May 2025, the U.S. Department of Agriculture (USDA) told all states to give the federal government five years of personal information about every person who received SNAP since Jan. 1, 2020.</a:t>
            </a:r>
          </a:p>
          <a:p>
            <a:endParaRPr lang="en-US"/>
          </a:p>
          <a:p>
            <a:r>
              <a:rPr lang="en-US"/>
              <a:t>This included Social Security numbers and home addresses.</a:t>
            </a:r>
            <a:endParaRPr lang="en-US">
              <a:ea typeface="Calibri"/>
              <a:cs typeface="Calibri"/>
            </a:endParaRPr>
          </a:p>
          <a:p>
            <a:endParaRPr lang="en-US"/>
          </a:p>
          <a:p>
            <a:r>
              <a:rPr lang="en-US"/>
              <a:t>Oregon has </a:t>
            </a:r>
            <a:r>
              <a:rPr lang="en-US" b="1"/>
              <a:t>not</a:t>
            </a:r>
            <a:r>
              <a:rPr lang="en-US"/>
              <a:t> shared any SNAP data with USDA from this order.</a:t>
            </a:r>
            <a:endParaRPr lang="en-US">
              <a:ea typeface="Calibri"/>
              <a:cs typeface="Calibri"/>
            </a:endParaRPr>
          </a:p>
          <a:p>
            <a:endParaRPr lang="en-US"/>
          </a:p>
          <a:p>
            <a:r>
              <a:rPr lang="en-US"/>
              <a:t>On July 28, 2025, the Oregon Department of Justice (DOJ) joined 22 other states in a lawsuit against USDA. </a:t>
            </a:r>
            <a:endParaRPr lang="en-US">
              <a:ea typeface="Calibri"/>
              <a:cs typeface="Calibri"/>
            </a:endParaRPr>
          </a:p>
          <a:p>
            <a:endParaRPr lang="en-US"/>
          </a:p>
          <a:p>
            <a:r>
              <a:rPr lang="en-US"/>
              <a:t>The lawsuit says USDA’s request breaks privacy laws and asks for more information than it is allowed to have. SNAP already has strong checks in place, and states have never had to give this kind of personal data to USDA before.</a:t>
            </a:r>
            <a:endParaRPr lang="en-US">
              <a:ea typeface="Calibri"/>
              <a:cs typeface="Calibri"/>
            </a:endParaRPr>
          </a:p>
          <a:p>
            <a:endParaRPr lang="en-US"/>
          </a:p>
          <a:p>
            <a:r>
              <a:rPr lang="en-US"/>
              <a:t>USDA also said it might cut funding from states that did not follow the order. This put Oregon and other states in a difficult position: share people’s private information and break the law or protect people’s data and risk losing SNAP funding.</a:t>
            </a:r>
            <a:endParaRPr lang="en-US">
              <a:ea typeface="Calibri"/>
              <a:cs typeface="Calibri"/>
            </a:endParaRPr>
          </a:p>
          <a:p>
            <a:endParaRPr lang="en-US"/>
          </a:p>
          <a:p>
            <a:r>
              <a:rPr lang="en-US"/>
              <a:t>On Oct. 15, 2025, a U.S. District Court gave a temporary order that stopped USDA from cutting SNAP funding while the lawsuit continues. </a:t>
            </a:r>
            <a:r>
              <a:rPr lang="en-US" b="1"/>
              <a:t>This order is not final.</a:t>
            </a:r>
            <a:endParaRPr lang="en-US" b="1">
              <a:ea typeface="Calibri"/>
              <a:cs typeface="Calibri"/>
            </a:endParaRPr>
          </a:p>
          <a:p>
            <a:endParaRPr lang="en-US"/>
          </a:p>
          <a:p>
            <a:r>
              <a:rPr lang="en-US"/>
              <a:t>On Nov. 24, 2025, USDA sent another letter repeating the demand for data. States had until December 8 to agree or to send a letter saying they did not agree.</a:t>
            </a:r>
            <a:endParaRPr lang="en-US">
              <a:ea typeface="Calibri"/>
              <a:cs typeface="Calibri"/>
            </a:endParaRPr>
          </a:p>
          <a:p>
            <a:endParaRPr lang="en-US"/>
          </a:p>
          <a:p>
            <a:r>
              <a:rPr lang="en-US"/>
              <a:t>On Dec. 8, 2025, Oregon and the other states in the lawsuit sent a letter saying they did not agree. </a:t>
            </a:r>
          </a:p>
          <a:p>
            <a:endParaRPr lang="en-US"/>
          </a:p>
          <a:p>
            <a:r>
              <a:rPr lang="en-US" sz="1200" kern="1200">
                <a:solidFill>
                  <a:schemeClr val="tx1"/>
                </a:solidFill>
                <a:effectLst/>
                <a:latin typeface="+mn-lt"/>
                <a:ea typeface="+mn-ea"/>
                <a:cs typeface="+mn-cs"/>
              </a:rPr>
              <a:t>USDA responded Dec. 23, 2025, with new details about data elements and data sharing protocol and the expectation that states comply by early January.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January 2026: Oregon and other plaintiff states notified USDA of its remaining concerns with the data demand and filed a motion to enforce the U.S. District Court’s previously issued temporary order.  </a:t>
            </a:r>
          </a:p>
          <a:p>
            <a:r>
              <a:rPr lang="en-US" sz="1200" kern="1200">
                <a:solidFill>
                  <a:schemeClr val="tx1"/>
                </a:solidFill>
                <a:effectLst/>
                <a:latin typeface="+mn-lt"/>
                <a:ea typeface="+mn-ea"/>
                <a:cs typeface="+mn-cs"/>
              </a:rPr>
              <a:t>This motion is pending with the court.</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F3F86CC-EFCF-4C27-A3B0-C0F91E66590C}" type="slidenum">
              <a:rPr lang="en-US" smtClean="0"/>
              <a:t>32</a:t>
            </a:fld>
            <a:endParaRPr lang="en-US"/>
          </a:p>
        </p:txBody>
      </p:sp>
    </p:spTree>
    <p:extLst>
      <p:ext uri="{BB962C8B-B14F-4D97-AF65-F5344CB8AC3E}">
        <p14:creationId xmlns:p14="http://schemas.microsoft.com/office/powerpoint/2010/main" val="574971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Historically, the federal government checked SNAP data by looking at small samples from people who were getting SNAP.</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Information that </a:t>
            </a:r>
            <a:r>
              <a:rPr lang="en-US" sz="1200" b="1">
                <a:solidFill>
                  <a:schemeClr val="tx2"/>
                </a:solidFill>
              </a:rPr>
              <a:t>does not personally identify someone</a:t>
            </a:r>
            <a:r>
              <a:rPr lang="en-US" sz="1200">
                <a:solidFill>
                  <a:schemeClr val="tx2"/>
                </a:solidFill>
              </a:rPr>
              <a:t>. Like age, gender, household size, income and the amount of benefits a household gets.</a:t>
            </a:r>
          </a:p>
          <a:p>
            <a:endParaRPr lang="en-US"/>
          </a:p>
          <a:p>
            <a:r>
              <a:rPr lang="en-US"/>
              <a:t>The federal government did not collect or store all applicants’ personal information. Federal law states that SNAP data can only be used for running the SNAP program, with limited exceptions.</a:t>
            </a:r>
          </a:p>
          <a:p>
            <a:endParaRPr lang="en-US"/>
          </a:p>
          <a:p>
            <a:r>
              <a:rPr lang="en-US"/>
              <a:t>(If needed, when data is provided for studies, it is required to be de-identified)</a:t>
            </a:r>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33</a:t>
            </a:fld>
            <a:endParaRPr lang="en-US"/>
          </a:p>
        </p:txBody>
      </p:sp>
    </p:spTree>
    <p:extLst>
      <p:ext uri="{BB962C8B-B14F-4D97-AF65-F5344CB8AC3E}">
        <p14:creationId xmlns:p14="http://schemas.microsoft.com/office/powerpoint/2010/main" val="1637446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313D-CE89-F48D-EE40-49240B62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ACB68-8454-5689-42E6-E88ADE65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A7AFB-8666-F0C4-1074-2040E6A3C551}"/>
              </a:ext>
            </a:extLst>
          </p:cNvPr>
          <p:cNvSpPr>
            <a:spLocks noGrp="1"/>
          </p:cNvSpPr>
          <p:nvPr>
            <p:ph type="body" idx="1"/>
          </p:nvPr>
        </p:nvSpPr>
        <p:spPr/>
        <p:txBody>
          <a:bodyPr/>
          <a:lstStyle/>
          <a:p>
            <a:r>
              <a:rPr lang="en-US" sz="1200" kern="1200">
                <a:solidFill>
                  <a:schemeClr val="tx1"/>
                </a:solidFill>
                <a:effectLst/>
                <a:latin typeface="+mn-lt"/>
                <a:ea typeface="+mn-ea"/>
                <a:cs typeface="+mn-cs"/>
              </a:rPr>
              <a:t>We follow Oregon’s Sanctuary Laws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staff does not help with immigration activities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Immigration officers can’t request customer information or enter areas closed to the public unless they have a signed court order, subpoena or warrant.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legal papers are presented, we make sure they are real and valid.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People can also connect with us by phone or online. Visit benefits.oregon.gov to learn all the ways you can connect with us about medical, food, cash and child care benefits. </a:t>
            </a:r>
          </a:p>
          <a:p>
            <a:endParaRPr lang="en-US"/>
          </a:p>
        </p:txBody>
      </p:sp>
      <p:sp>
        <p:nvSpPr>
          <p:cNvPr id="4" name="Slide Number Placeholder 3">
            <a:extLst>
              <a:ext uri="{FF2B5EF4-FFF2-40B4-BE49-F238E27FC236}">
                <a16:creationId xmlns:a16="http://schemas.microsoft.com/office/drawing/2014/main" id="{FC7AE349-70AD-D8C5-F4FC-257CCCF47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06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Civil Rights Unit at the Oregon Department of Justice has a free, online community resource for anyone seeking to understand Oregon’s sanctuary laws and help make sure our communities are safe for everyone. This toolkit covers the essential information needed to understand, report and combat violations of Oregon’s Sanctuary Promise Laws.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Scan the QR code or visit their webpage for more information</a:t>
            </a:r>
          </a:p>
          <a:p>
            <a:endParaRPr lang="en-US"/>
          </a:p>
          <a:p>
            <a:r>
              <a:rPr lang="en-US"/>
              <a:t>https://www.doj.state.or.us/oregon-department-of-justice/civil-rights/sanctuary-promise/community-toolkit/</a:t>
            </a:r>
          </a:p>
        </p:txBody>
      </p:sp>
      <p:sp>
        <p:nvSpPr>
          <p:cNvPr id="4" name="Slide Number Placeholder 3"/>
          <p:cNvSpPr>
            <a:spLocks noGrp="1"/>
          </p:cNvSpPr>
          <p:nvPr>
            <p:ph type="sldNum" sz="quarter" idx="5"/>
          </p:nvPr>
        </p:nvSpPr>
        <p:spPr/>
        <p:txBody>
          <a:bodyPr/>
          <a:lstStyle/>
          <a:p>
            <a:fld id="{EF3F86CC-EFCF-4C27-A3B0-C0F91E66590C}" type="slidenum">
              <a:rPr lang="en-US" smtClean="0"/>
              <a:t>35</a:t>
            </a:fld>
            <a:endParaRPr lang="en-US"/>
          </a:p>
        </p:txBody>
      </p:sp>
    </p:spTree>
    <p:extLst>
      <p:ext uri="{BB962C8B-B14F-4D97-AF65-F5344CB8AC3E}">
        <p14:creationId xmlns:p14="http://schemas.microsoft.com/office/powerpoint/2010/main" val="35443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Office of Immigrant and Refugee Advancement (OIRA) serves as the bridge between ODHS, OHA, and other state agencies. </a:t>
            </a:r>
          </a:p>
          <a:p>
            <a:endParaRPr lang="en-US"/>
          </a:p>
          <a:p>
            <a:r>
              <a:rPr lang="en-US"/>
              <a:t>Coordinating policy, research, and communication to ensure immigrant and refugee communities are centered in Oregon’s systems.</a:t>
            </a:r>
            <a:endParaRPr lang="en-US">
              <a:ea typeface="Calibri" panose="020F0502020204030204"/>
              <a:cs typeface="Calibri" panose="020F0502020204030204"/>
            </a:endParaRPr>
          </a:p>
          <a:p>
            <a:endParaRPr lang="en-US"/>
          </a:p>
          <a:p>
            <a:r>
              <a:rPr lang="en-US"/>
              <a:t>OIRA has trusted community, state, and national resources listed on their webpage for immigrants, refugees, and mixed-status families in Oregon.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These tools are available online – visit https://www.oregon.gov/odhs/about/pages/oira.aspx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36</a:t>
            </a:fld>
            <a:endParaRPr lang="en-US"/>
          </a:p>
        </p:txBody>
      </p:sp>
    </p:spTree>
    <p:extLst>
      <p:ext uri="{BB962C8B-B14F-4D97-AF65-F5344CB8AC3E}">
        <p14:creationId xmlns:p14="http://schemas.microsoft.com/office/powerpoint/2010/main" val="1846108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February, ODHS shared a message with our Spanish Facebook followers about Oregon’s Sanctuary Law.</a:t>
            </a:r>
          </a:p>
          <a:p>
            <a:endParaRPr lang="en-US"/>
          </a:p>
          <a:p>
            <a:pPr rtl="0" fontAlgn="base"/>
            <a:r>
              <a:rPr lang="en-US" sz="1200" b="0" i="0" kern="1200">
                <a:solidFill>
                  <a:schemeClr val="tx1"/>
                </a:solidFill>
                <a:effectLst/>
                <a:latin typeface="+mn-lt"/>
                <a:ea typeface="+mn-ea"/>
                <a:cs typeface="+mn-cs"/>
              </a:rPr>
              <a:t>National events and local immigration enforcement activity are creating fear and uncertainty in our communities. During these challenging times ODHS remains committed to our Equity North Star and to follow Oregon’s Sanctuary Law at our offices for the people we serve and our staff.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Under Oregon’s Sanctuary Law, ODHS staff are not allowed to help with immigration enforcement, and immigration enforcement officers can’t request customer information and are not allowed to enter areas closed to the public unless they have a signed judicial order, subpoena, or warrant.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Any legal documents presented to staff will be reviewed to confirm they are valid.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It is also important to know that while our staff cannot assist with immigration enforcement without a judicial order, they also cannot intervene in interactions involving federal immigration officers.  </a:t>
            </a:r>
          </a:p>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37</a:t>
            </a:fld>
            <a:endParaRPr lang="en-US"/>
          </a:p>
        </p:txBody>
      </p:sp>
    </p:spTree>
    <p:extLst>
      <p:ext uri="{BB962C8B-B14F-4D97-AF65-F5344CB8AC3E}">
        <p14:creationId xmlns:p14="http://schemas.microsoft.com/office/powerpoint/2010/main" val="3959237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share how people can connect with ODHS. Especially if someone prefers to not visit an office in person.</a:t>
            </a:r>
          </a:p>
          <a:p>
            <a:r>
              <a:rPr lang="en-US" sz="1200" b="0" i="0" kern="1200">
                <a:solidFill>
                  <a:schemeClr val="tx1"/>
                </a:solidFill>
                <a:effectLst/>
                <a:latin typeface="+mn-lt"/>
                <a:ea typeface="+mn-ea"/>
                <a:cs typeface="+mn-cs"/>
              </a:rPr>
              <a:t>Options include calling a local office by phone, apply for and manage benefits through a ONE Online account, or call the ONE Customer Service at 800-699-9075 for support and information about services and benefits.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Help is available in multiple languages. https://www.oregon.gov/odhs/benefits/Pages/languages.aspx</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Visit benefits.oregon.gov to learn more.  </a:t>
            </a:r>
          </a:p>
          <a:p>
            <a:endParaRPr lang="en-US" sz="1200" b="0" i="0" kern="1200">
              <a:solidFill>
                <a:schemeClr val="tx1"/>
              </a:solidFill>
              <a:effectLst/>
              <a:latin typeface="+mn-lt"/>
              <a:ea typeface="+mn-ea"/>
              <a:cs typeface="+mn-cs"/>
            </a:endParaRPr>
          </a:p>
          <a:p>
            <a:pPr rtl="0"/>
            <a:r>
              <a:rPr lang="en-US" sz="1200" b="0" i="0" kern="1200">
                <a:solidFill>
                  <a:schemeClr val="tx1"/>
                </a:solidFill>
                <a:effectLst/>
                <a:latin typeface="+mn-lt"/>
                <a:ea typeface="+mn-ea"/>
                <a:cs typeface="+mn-cs"/>
              </a:rPr>
              <a:t>We’re now introducing a </a:t>
            </a:r>
            <a:r>
              <a:rPr lang="en-US" sz="1200" b="1" i="0" kern="1200">
                <a:solidFill>
                  <a:schemeClr val="tx1"/>
                </a:solidFill>
                <a:effectLst/>
                <a:latin typeface="+mn-lt"/>
                <a:ea typeface="+mn-ea"/>
                <a:cs typeface="+mn-cs"/>
              </a:rPr>
              <a:t>new short video</a:t>
            </a:r>
            <a:r>
              <a:rPr lang="en-US" sz="1200" b="0" i="0" kern="1200">
                <a:solidFill>
                  <a:schemeClr val="tx1"/>
                </a:solidFill>
                <a:effectLst/>
                <a:latin typeface="+mn-lt"/>
                <a:ea typeface="+mn-ea"/>
                <a:cs typeface="+mn-cs"/>
              </a:rPr>
              <a:t>, also available in </a:t>
            </a:r>
            <a:r>
              <a:rPr lang="en-US" sz="1200" b="0" i="0" u="sng" kern="1200">
                <a:solidFill>
                  <a:schemeClr val="tx1"/>
                </a:solidFill>
                <a:effectLst/>
                <a:latin typeface="+mn-lt"/>
                <a:ea typeface="+mn-ea"/>
                <a:cs typeface="+mn-cs"/>
                <a:hlinkClick r:id="rId3"/>
              </a:rPr>
              <a:t>English</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Spanish</a:t>
            </a:r>
            <a:r>
              <a:rPr lang="en-US" sz="1200" b="0" i="0" kern="1200">
                <a:solidFill>
                  <a:schemeClr val="tx1"/>
                </a:solidFill>
                <a:effectLst/>
                <a:latin typeface="+mn-lt"/>
                <a:ea typeface="+mn-ea"/>
                <a:cs typeface="+mn-cs"/>
              </a:rPr>
              <a:t>, to help people find and use the support that works best for them.</a:t>
            </a:r>
          </a:p>
          <a:p>
            <a:pPr rtl="0"/>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38</a:t>
            </a:fld>
            <a:endParaRPr lang="en-US"/>
          </a:p>
        </p:txBody>
      </p:sp>
    </p:spTree>
    <p:extLst>
      <p:ext uri="{BB962C8B-B14F-4D97-AF65-F5344CB8AC3E}">
        <p14:creationId xmlns:p14="http://schemas.microsoft.com/office/powerpoint/2010/main" val="1628870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tx2"/>
                </a:solidFill>
              </a:rPr>
              <a:t>When people are applying for Lawful Permanent Resident (LPR) status (also called a green card) or seeking to enter the U.S. from outside the country, immigration officials may look at whether they will mostly depend on the government for support in the future. This is called the “public charge rule." </a:t>
            </a:r>
          </a:p>
          <a:p>
            <a:pPr algn="l"/>
            <a:endParaRPr lang="en-US" sz="1200">
              <a:solidFill>
                <a:schemeClr val="tx2"/>
              </a:solidFill>
            </a:endParaRPr>
          </a:p>
          <a:p>
            <a:pPr algn="l"/>
            <a:r>
              <a:rPr lang="en-US" sz="1200">
                <a:solidFill>
                  <a:schemeClr val="tx2"/>
                </a:solidFill>
              </a:rPr>
              <a:t>This rule does not apply to everyone. Some people are exempt under federal law.</a:t>
            </a:r>
          </a:p>
          <a:p>
            <a:endParaRPr lang="en-US" sz="1200">
              <a:solidFill>
                <a:schemeClr val="tx2"/>
              </a:solidFill>
            </a:endParaRPr>
          </a:p>
          <a:p>
            <a:endParaRPr lang="en-US" sz="1200">
              <a:solidFill>
                <a:schemeClr val="tx2"/>
              </a:solidFill>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39</a:t>
            </a:fld>
            <a:endParaRPr lang="en-US"/>
          </a:p>
        </p:txBody>
      </p:sp>
    </p:spTree>
    <p:extLst>
      <p:ext uri="{BB962C8B-B14F-4D97-AF65-F5344CB8AC3E}">
        <p14:creationId xmlns:p14="http://schemas.microsoft.com/office/powerpoint/2010/main" val="462924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AFB4-C683-90E2-4B9F-0FD269EA0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2D526-F74A-DF57-180B-33FBFB1D7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140DC-90AF-5F26-20DC-B07EEF4577B1}"/>
              </a:ext>
            </a:extLst>
          </p:cNvPr>
          <p:cNvSpPr>
            <a:spLocks noGrp="1"/>
          </p:cNvSpPr>
          <p:nvPr>
            <p:ph type="body" idx="1"/>
          </p:nvPr>
        </p:nvSpPr>
        <p:spPr/>
        <p:txBody>
          <a:bodyPr/>
          <a:lstStyle/>
          <a:p>
            <a:r>
              <a:rPr lang="en-US" b="1"/>
              <a:t>The public charge rule has </a:t>
            </a:r>
            <a:r>
              <a:rPr lang="en-US" b="1" i="1"/>
              <a:t>not</a:t>
            </a:r>
            <a:r>
              <a:rPr lang="en-US" b="1"/>
              <a:t> changed.</a:t>
            </a:r>
            <a:r>
              <a:rPr lang="en-US"/>
              <a:t> A new rule has been proposed at the federal level, but the 2022 rule is still in effect. Families can keep using medical, food, cash, and child care benefits without new immigration consequences.</a:t>
            </a:r>
          </a:p>
          <a:p>
            <a:endParaRPr lang="en-US" b="1"/>
          </a:p>
          <a:p>
            <a:r>
              <a:rPr lang="en-US" b="1"/>
              <a:t>Most ODHS programs do </a:t>
            </a:r>
            <a:r>
              <a:rPr lang="en-US" b="1" i="1"/>
              <a:t>not</a:t>
            </a:r>
            <a:r>
              <a:rPr lang="en-US" b="1"/>
              <a:t> count toward public charge.</a:t>
            </a:r>
            <a:r>
              <a:rPr lang="en-US"/>
              <a:t> Only two programs count today: Medicaid-funded </a:t>
            </a:r>
            <a:r>
              <a:rPr lang="en-US" b="1"/>
              <a:t>long-term care in a nursing home</a:t>
            </a:r>
            <a:r>
              <a:rPr lang="en-US"/>
              <a:t> and </a:t>
            </a:r>
            <a:r>
              <a:rPr lang="en-US" b="1"/>
              <a:t>monthly cash through TANF</a:t>
            </a:r>
            <a:r>
              <a:rPr lang="en-US"/>
              <a:t>. This has not changed.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U.S. Department of Homeland Security (DHS) has </a:t>
            </a:r>
            <a:r>
              <a:rPr lang="en-US" sz="1200" b="0" i="0" u="sng" strike="noStrike" kern="1200">
                <a:solidFill>
                  <a:schemeClr val="tx1"/>
                </a:solidFill>
                <a:effectLst/>
                <a:latin typeface="+mn-lt"/>
                <a:ea typeface="+mn-ea"/>
                <a:cs typeface="+mn-cs"/>
                <a:hlinkClick r:id="rId3"/>
              </a:rPr>
              <a:t>proposed a new public charge rule</a:t>
            </a:r>
            <a:r>
              <a:rPr lang="en-US" sz="1200" b="0" i="0" kern="1200">
                <a:solidFill>
                  <a:schemeClr val="tx1"/>
                </a:solidFill>
                <a:effectLst/>
                <a:latin typeface="+mn-lt"/>
                <a:ea typeface="+mn-ea"/>
                <a:cs typeface="+mn-cs"/>
              </a:rPr>
              <a:t> that would replace the current rule from 2022.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Once DHS reviews all comments, they will decide on a final rule. Families can keep using medical, food, cash, and child care benefits without new immigration consequences.  </a:t>
            </a:r>
          </a:p>
          <a:p>
            <a:endParaRPr lang="en-US" sz="1200" kern="1200">
              <a:solidFill>
                <a:schemeClr val="tx1"/>
              </a:solidFill>
              <a:effectLst/>
              <a:latin typeface="+mn-lt"/>
              <a:ea typeface="+mn-ea"/>
              <a:cs typeface="+mn-cs"/>
            </a:endParaRPr>
          </a:p>
          <a:p>
            <a:r>
              <a:rPr lang="en-US" sz="1200" u="sng" kern="1200">
                <a:solidFill>
                  <a:schemeClr val="tx1"/>
                </a:solidFill>
                <a:effectLst/>
                <a:latin typeface="+mn-lt"/>
                <a:ea typeface="+mn-ea"/>
                <a:cs typeface="+mn-cs"/>
              </a:rPr>
              <a:t>Lost </a:t>
            </a:r>
            <a:r>
              <a:rPr lang="en-US" sz="1200" kern="1200">
                <a:solidFill>
                  <a:schemeClr val="tx1"/>
                </a:solidFill>
                <a:effectLst/>
                <a:latin typeface="+mn-lt"/>
                <a:ea typeface="+mn-ea"/>
                <a:cs typeface="+mn-cs"/>
              </a:rPr>
              <a:t>clarity is what creates fear and confusion for families. However, this is not in effect. Oregon and other states submitted comments before the federal deadline in December 2025. </a:t>
            </a:r>
          </a:p>
          <a:p>
            <a:r>
              <a:rPr lang="en-US" sz="1200" kern="1200">
                <a:solidFill>
                  <a:schemeClr val="tx1"/>
                </a:solidFill>
                <a:effectLst/>
                <a:latin typeface="+mn-lt"/>
                <a:ea typeface="+mn-ea"/>
                <a:cs typeface="+mn-cs"/>
              </a:rPr>
              <a:t> </a:t>
            </a:r>
          </a:p>
          <a:p>
            <a:r>
              <a:rPr lang="en-US"/>
              <a:t>Partners can help by sharing clear information and connecting families to trusted legal and community resources.</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89498386-190A-AEBB-BD1C-037004F82F30}"/>
              </a:ext>
            </a:extLst>
          </p:cNvPr>
          <p:cNvSpPr>
            <a:spLocks noGrp="1"/>
          </p:cNvSpPr>
          <p:nvPr>
            <p:ph type="sldNum" sz="quarter" idx="5"/>
          </p:nvPr>
        </p:nvSpPr>
        <p:spPr/>
        <p:txBody>
          <a:bodyPr/>
          <a:lstStyle/>
          <a:p>
            <a:fld id="{EF3F86CC-EFCF-4C27-A3B0-C0F91E66590C}" type="slidenum">
              <a:rPr lang="en-US" smtClean="0"/>
              <a:t>40</a:t>
            </a:fld>
            <a:endParaRPr lang="en-US"/>
          </a:p>
        </p:txBody>
      </p:sp>
    </p:spTree>
    <p:extLst>
      <p:ext uri="{BB962C8B-B14F-4D97-AF65-F5344CB8AC3E}">
        <p14:creationId xmlns:p14="http://schemas.microsoft.com/office/powerpoint/2010/main" val="1293371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highlight>
                  <a:srgbClr val="FFFFFF"/>
                </a:highlight>
              </a:rPr>
              <a:t>Our top priority heading into the 2026 </a:t>
            </a:r>
            <a:r>
              <a:rPr lang="en-US" b="1" i="0" kern="1200">
                <a:effectLst/>
                <a:highlight>
                  <a:srgbClr val="FFFFFF"/>
                </a:highlight>
              </a:rPr>
              <a:t>session</a:t>
            </a:r>
            <a:r>
              <a:rPr lang="en-US" b="1">
                <a:highlight>
                  <a:srgbClr val="FFFFFF"/>
                </a:highlight>
              </a:rPr>
              <a:t> was </a:t>
            </a:r>
            <a:r>
              <a:rPr lang="en-US" b="1" i="0" kern="1200">
                <a:effectLst/>
                <a:highlight>
                  <a:srgbClr val="FFFFFF"/>
                </a:highlight>
              </a:rPr>
              <a:t>to</a:t>
            </a:r>
            <a:r>
              <a:rPr lang="en-US" b="1">
                <a:highlight>
                  <a:srgbClr val="FFFFFF"/>
                </a:highlight>
              </a:rPr>
              <a:t> </a:t>
            </a:r>
            <a:r>
              <a:rPr lang="en-US" b="1" u="sng">
                <a:highlight>
                  <a:srgbClr val="FFFFFF"/>
                </a:highlight>
                <a:hlinkClick r:id="rId3"/>
              </a:rPr>
              <a:t>secure the funding</a:t>
            </a:r>
            <a:r>
              <a:rPr lang="en-US" b="1" i="0" u="sng" kern="1200">
                <a:effectLst/>
                <a:highlight>
                  <a:srgbClr val="FFFFFF"/>
                </a:highlight>
                <a:hlinkClick r:id="rId3"/>
              </a:rPr>
              <a:t> and </a:t>
            </a:r>
            <a:r>
              <a:rPr lang="en-US" b="1" u="sng">
                <a:highlight>
                  <a:srgbClr val="FFFFFF"/>
                </a:highlight>
                <a:hlinkClick r:id="rId3"/>
              </a:rPr>
              <a:t>positions</a:t>
            </a:r>
            <a:r>
              <a:rPr lang="en-US" b="1">
                <a:highlight>
                  <a:srgbClr val="FFFFFF"/>
                </a:highlight>
              </a:rPr>
              <a:t> we need to absorb these changes </a:t>
            </a:r>
            <a:r>
              <a:rPr lang="en-US" b="1" i="0" kern="1200">
                <a:effectLst/>
                <a:highlight>
                  <a:srgbClr val="FFFFFF"/>
                </a:highlight>
              </a:rPr>
              <a:t>and </a:t>
            </a:r>
            <a:r>
              <a:rPr lang="en-US" b="1">
                <a:highlight>
                  <a:srgbClr val="FFFFFF"/>
                </a:highlight>
              </a:rPr>
              <a:t>minimize harm </a:t>
            </a:r>
            <a:r>
              <a:rPr lang="en-US" b="1" i="0" kern="1200">
                <a:effectLst/>
                <a:highlight>
                  <a:srgbClr val="FFFFFF"/>
                </a:highlight>
              </a:rPr>
              <a:t>to </a:t>
            </a:r>
            <a:r>
              <a:rPr lang="en-US" b="1">
                <a:highlight>
                  <a:srgbClr val="FFFFFF"/>
                </a:highlight>
              </a:rPr>
              <a:t>the </a:t>
            </a:r>
            <a:r>
              <a:rPr lang="en-US" b="1" i="0" kern="1200">
                <a:effectLst/>
                <a:highlight>
                  <a:srgbClr val="FFFFFF"/>
                </a:highlight>
              </a:rPr>
              <a:t>people </a:t>
            </a:r>
            <a:r>
              <a:rPr lang="en-US" b="1">
                <a:highlight>
                  <a:srgbClr val="FFFFFF"/>
                </a:highlight>
              </a:rPr>
              <a:t>we serve</a:t>
            </a:r>
            <a:r>
              <a:rPr lang="en-US" b="1" i="0" kern="1200">
                <a:effectLst/>
                <a:highlight>
                  <a:srgbClr val="FFFFFF"/>
                </a:highlight>
              </a:rPr>
              <a:t>.</a:t>
            </a:r>
            <a:r>
              <a:rPr lang="en-US" b="0" i="0" kern="1200">
                <a:effectLst/>
                <a:highlight>
                  <a:srgbClr val="FFFFFF"/>
                </a:highlight>
              </a:rPr>
              <a:t> </a:t>
            </a:r>
            <a:r>
              <a:rPr lang="en-US">
                <a:highlight>
                  <a:srgbClr val="FFFFFF"/>
                </a:highlight>
              </a:rPr>
              <a:t>Lawmakers understood the urgency and</a:t>
            </a:r>
            <a:r>
              <a:rPr lang="en-US" b="0" i="0" kern="1200">
                <a:effectLst/>
                <a:highlight>
                  <a:srgbClr val="FFFFFF"/>
                </a:highlight>
              </a:rPr>
              <a:t>, </a:t>
            </a:r>
            <a:r>
              <a:rPr lang="en-US">
                <a:highlight>
                  <a:srgbClr val="FFFFFF"/>
                </a:highlight>
              </a:rPr>
              <a:t>as part of their </a:t>
            </a:r>
            <a:r>
              <a:rPr lang="en-US" b="0" i="0" kern="1200">
                <a:effectLst/>
                <a:highlight>
                  <a:srgbClr val="FFFFFF"/>
                </a:highlight>
              </a:rPr>
              <a:t>statewide</a:t>
            </a:r>
            <a:r>
              <a:rPr lang="en-US">
                <a:highlight>
                  <a:srgbClr val="FFFFFF"/>
                </a:highlight>
              </a:rPr>
              <a:t> budget bill (</a:t>
            </a:r>
            <a:r>
              <a:rPr lang="en-US" u="sng">
                <a:highlight>
                  <a:srgbClr val="FFFFFF"/>
                </a:highlight>
                <a:hlinkClick r:id="rId4"/>
              </a:rPr>
              <a:t>House Bill 5204</a:t>
            </a:r>
            <a:r>
              <a:rPr lang="en-US">
                <a:highlight>
                  <a:srgbClr val="FFFFFF"/>
                </a:highlight>
              </a:rPr>
              <a:t>), approved $111 million </a:t>
            </a:r>
            <a:r>
              <a:rPr lang="en-US" b="0" i="0" kern="1200">
                <a:effectLst/>
                <a:highlight>
                  <a:srgbClr val="FFFFFF"/>
                </a:highlight>
              </a:rPr>
              <a:t>General Fund and </a:t>
            </a:r>
            <a:r>
              <a:rPr lang="en-US">
                <a:highlight>
                  <a:srgbClr val="FFFFFF"/>
                </a:highlight>
              </a:rPr>
              <a:t>392 positions to begin HR 1 implementation</a:t>
            </a:r>
            <a:r>
              <a:rPr lang="en-US" b="0" i="0" kern="1200">
                <a:effectLst/>
                <a:highlight>
                  <a:srgbClr val="FFFFFF"/>
                </a:highlight>
              </a:rPr>
              <a:t>.</a:t>
            </a:r>
            <a:r>
              <a:rPr lang="en-US">
                <a:highlight>
                  <a:srgbClr val="FFFFFF"/>
                </a:highlight>
              </a:rPr>
              <a:t> The dollars will cover:</a:t>
            </a:r>
            <a:endParaRPr lang="en-US" b="0" i="0" kern="1200">
              <a:effectLst/>
              <a:highlight>
                <a:srgbClr val="FFFFFF"/>
              </a:highlight>
              <a:ea typeface="+mn-ea"/>
              <a:cs typeface="+mn-cs"/>
            </a:endParaRPr>
          </a:p>
          <a:p>
            <a:pPr marL="285750" indent="-285750">
              <a:buFont typeface="Arial"/>
              <a:buChar char="•"/>
            </a:pPr>
            <a:r>
              <a:rPr lang="en-US" b="1">
                <a:highlight>
                  <a:srgbClr val="FFFFFF"/>
                </a:highlight>
              </a:rPr>
              <a:t>More eligibility staff along with technology upgrades</a:t>
            </a:r>
            <a:r>
              <a:rPr lang="en-US">
                <a:highlight>
                  <a:srgbClr val="FFFFFF"/>
                </a:highlight>
              </a:rPr>
              <a:t> to handle increased SNAP screening and verification requirements while improving accuracy. </a:t>
            </a:r>
            <a:endParaRPr lang="en-US" b="0" i="0" kern="1200">
              <a:effectLst/>
              <a:highlight>
                <a:srgbClr val="FFFFFF"/>
              </a:highlight>
              <a:ea typeface="Calibri"/>
              <a:cs typeface="Calibri"/>
            </a:endParaRPr>
          </a:p>
          <a:p>
            <a:pPr marL="285750" indent="-285750">
              <a:buFont typeface="Arial"/>
              <a:buChar char="•"/>
            </a:pPr>
            <a:r>
              <a:rPr lang="en-US" b="1">
                <a:highlight>
                  <a:srgbClr val="FFFFFF"/>
                </a:highlight>
              </a:rPr>
              <a:t>Staffing </a:t>
            </a:r>
            <a:r>
              <a:rPr lang="en-US" b="1" i="0" kern="1200">
                <a:effectLst/>
                <a:highlight>
                  <a:srgbClr val="FFFFFF"/>
                </a:highlight>
              </a:rPr>
              <a:t>and </a:t>
            </a:r>
            <a:r>
              <a:rPr lang="en-US" b="1">
                <a:highlight>
                  <a:srgbClr val="FFFFFF"/>
                </a:highlight>
              </a:rPr>
              <a:t>other resources to handle verifications </a:t>
            </a:r>
            <a:r>
              <a:rPr lang="en-US" b="1" i="0" kern="1200">
                <a:effectLst/>
                <a:highlight>
                  <a:srgbClr val="FFFFFF"/>
                </a:highlight>
              </a:rPr>
              <a:t>and </a:t>
            </a:r>
            <a:r>
              <a:rPr lang="en-US" b="1">
                <a:highlight>
                  <a:srgbClr val="FFFFFF"/>
                </a:highlight>
              </a:rPr>
              <a:t>exemptions </a:t>
            </a:r>
            <a:r>
              <a:rPr lang="en-US" b="0" i="0" kern="1200">
                <a:effectLst/>
                <a:highlight>
                  <a:srgbClr val="FFFFFF"/>
                </a:highlight>
              </a:rPr>
              <a:t>related</a:t>
            </a:r>
            <a:r>
              <a:rPr lang="en-US">
                <a:highlight>
                  <a:srgbClr val="FFFFFF"/>
                </a:highlight>
              </a:rPr>
              <a:t> </a:t>
            </a:r>
            <a:r>
              <a:rPr lang="en-US" b="0" i="0" kern="1200">
                <a:effectLst/>
                <a:highlight>
                  <a:srgbClr val="FFFFFF"/>
                </a:highlight>
              </a:rPr>
              <a:t>to</a:t>
            </a:r>
            <a:r>
              <a:rPr lang="en-US">
                <a:highlight>
                  <a:srgbClr val="FFFFFF"/>
                </a:highlight>
              </a:rPr>
              <a:t>  new Medicaid work requirements.</a:t>
            </a:r>
            <a:endParaRPr lang="en-US">
              <a:highlight>
                <a:srgbClr val="FFFFFF"/>
              </a:highlight>
              <a:ea typeface="Calibri"/>
              <a:cs typeface="Calibri"/>
            </a:endParaRPr>
          </a:p>
          <a:p>
            <a:pPr marL="285750" indent="-285750">
              <a:buFont typeface="Arial"/>
              <a:buChar char="•"/>
            </a:pPr>
            <a:r>
              <a:rPr lang="en-US" b="1">
                <a:highlight>
                  <a:srgbClr val="FFFFFF"/>
                </a:highlight>
              </a:rPr>
              <a:t>Higher SNAP administrative costs</a:t>
            </a:r>
            <a:r>
              <a:rPr lang="en-US">
                <a:highlight>
                  <a:srgbClr val="FFFFFF"/>
                </a:highlight>
              </a:rPr>
              <a:t> that HR1 requires states</a:t>
            </a:r>
            <a:r>
              <a:rPr lang="en-US" b="0" i="0" kern="1200">
                <a:effectLst/>
                <a:highlight>
                  <a:srgbClr val="FFFFFF"/>
                </a:highlight>
              </a:rPr>
              <a:t> to </a:t>
            </a:r>
            <a:r>
              <a:rPr lang="en-US">
                <a:highlight>
                  <a:srgbClr val="FFFFFF"/>
                </a:highlight>
              </a:rPr>
              <a:t>take on.</a:t>
            </a:r>
            <a:endParaRPr lang="en-US">
              <a:highlight>
                <a:srgbClr val="FFFFFF"/>
              </a:highlight>
              <a:ea typeface="Calibri"/>
              <a:cs typeface="Calibri"/>
            </a:endParaRPr>
          </a:p>
          <a:p>
            <a:pPr marL="285750" indent="-285750">
              <a:buFont typeface="Arial"/>
              <a:buChar char="•"/>
            </a:pPr>
            <a:r>
              <a:rPr lang="en-US" b="1">
                <a:highlight>
                  <a:srgbClr val="FFFFFF"/>
                </a:highlight>
              </a:rPr>
              <a:t>Updating SNAP EBT cards using smart chip technology</a:t>
            </a:r>
            <a:r>
              <a:rPr lang="en-US">
                <a:highlight>
                  <a:srgbClr val="FFFFFF"/>
                </a:highlight>
              </a:rPr>
              <a:t> — a much-needed security improvement that will help protect Oregonians’ essential food benefits</a:t>
            </a:r>
            <a:r>
              <a:rPr lang="en-US" b="0" i="0" kern="1200">
                <a:effectLst/>
                <a:highlight>
                  <a:srgbClr val="FFFFFF"/>
                </a:highlight>
              </a:rPr>
              <a:t>.</a:t>
            </a:r>
            <a:r>
              <a:rPr lang="en-US" baseline="30000">
                <a:highlight>
                  <a:srgbClr val="FFFFFF"/>
                </a:highlight>
              </a:rPr>
              <a:t>1 Expect to launch in </a:t>
            </a:r>
            <a:r>
              <a:rPr lang="en-US" baseline="30000" err="1">
                <a:highlight>
                  <a:srgbClr val="FFFFFF"/>
                </a:highlight>
              </a:rPr>
              <a:t>Sepetmeber</a:t>
            </a:r>
            <a:endParaRPr lang="en-US">
              <a:highlight>
                <a:srgbClr val="FFFFFF"/>
              </a:highlight>
            </a:endParaRPr>
          </a:p>
          <a:p>
            <a:endParaRPr lang="en-US" sz="1200" b="0" i="0" kern="1200">
              <a:solidFill>
                <a:schemeClr val="tx1"/>
              </a:solidFill>
              <a:effectLst/>
              <a:latin typeface="+mn-lt"/>
              <a:ea typeface="Calibri"/>
              <a:cs typeface="Calibri"/>
            </a:endParaRPr>
          </a:p>
          <a:p>
            <a:endParaRPr lang="en-US" sz="1200" b="0" i="0" u="sng"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41</a:t>
            </a:fld>
            <a:endParaRPr lang="en-US"/>
          </a:p>
        </p:txBody>
      </p:sp>
    </p:spTree>
    <p:extLst>
      <p:ext uri="{BB962C8B-B14F-4D97-AF65-F5344CB8AC3E}">
        <p14:creationId xmlns:p14="http://schemas.microsoft.com/office/powerpoint/2010/main" val="330014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Oregon, an average of $183 per month in SNAP is issued out to each individual participant</a:t>
            </a:r>
            <a:endParaRPr lang="en-US" b="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492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9D85A-0A14-B070-C13E-0BE116291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80FB0-B9D1-F9D4-56F7-05C7E70D3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A8276-3F7C-9CAE-D830-9F5E29EB1480}"/>
              </a:ext>
            </a:extLst>
          </p:cNvPr>
          <p:cNvSpPr>
            <a:spLocks noGrp="1"/>
          </p:cNvSpPr>
          <p:nvPr>
            <p:ph type="body" idx="1"/>
          </p:nvPr>
        </p:nvSpPr>
        <p:spPr/>
        <p:txBody>
          <a:bodyPr/>
          <a:lstStyle/>
          <a:p>
            <a:pPr lvl="1"/>
            <a:r>
              <a:rPr lang="en-US" sz="1600" b="1" i="0">
                <a:latin typeface="Noto Sans"/>
                <a:ea typeface="Noto Sans"/>
                <a:cs typeface="Noto Sans"/>
              </a:rPr>
              <a:t>Nate</a:t>
            </a:r>
            <a:endParaRPr lang="en-US" sz="1600" i="0">
              <a:latin typeface="Noto Sans"/>
              <a:ea typeface="Noto Sans"/>
              <a:cs typeface="Noto Sans"/>
            </a:endParaRPr>
          </a:p>
          <a:p>
            <a:r>
              <a:rPr lang="en-US" sz="1200" i="0" kern="1200">
                <a:solidFill>
                  <a:schemeClr val="tx1"/>
                </a:solidFill>
                <a:effectLst/>
                <a:latin typeface="+mn-lt"/>
                <a:ea typeface="+mn-ea"/>
                <a:cs typeface="+mn-cs"/>
              </a:rPr>
              <a:t>House Bill 5204, the statewide budget bill, includes $111 million General Fund and 392 positions that will allow the state to begin implementing required HR1 changes. The big highlights here are: </a:t>
            </a:r>
          </a:p>
          <a:p>
            <a:endParaRPr lang="en-US" sz="120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a:solidFill>
                  <a:schemeClr val="tx1"/>
                </a:solidFill>
                <a:effectLst/>
                <a:latin typeface="+mn-lt"/>
                <a:ea typeface="+mn-ea"/>
                <a:cs typeface="+mn-cs"/>
              </a:rPr>
              <a:t>Additional eligibility staff will allow us to absorb the hundreds of thousands of additional work hours driven by HR1 changes – including increased case reviews, more frequent verifications, and identifying and processing exemptions. This staffing will be essential as we continue efforts to increase accuracy and avoid federal penalties. HB 5204 also adds staff to manage the new rules, regulations, federal reporting and oversight that HR1 adds. This will help Oregon make sure that the federal changes are translated into clear guidance and consistent statewide practice, reducing errors, audit findings, and rework.  </a:t>
            </a:r>
          </a:p>
          <a:p>
            <a:endParaRPr lang="en-US" sz="120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a:solidFill>
                  <a:schemeClr val="tx1"/>
                </a:solidFill>
                <a:effectLst/>
                <a:latin typeface="+mn-lt"/>
                <a:ea typeface="+mn-ea"/>
                <a:cs typeface="+mn-cs"/>
              </a:rPr>
              <a:t>The bill will also fund the substantial technology updates driven by HR1 changes. The updates – including enhancements to reduce SNAP payment errors – are essential to maintain federal compliance and ensure Oregonians can continue accessing critical benefits. </a:t>
            </a:r>
          </a:p>
          <a:p>
            <a:endParaRPr lang="en-US" sz="120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a:solidFill>
                  <a:schemeClr val="tx1"/>
                </a:solidFill>
                <a:effectLst/>
                <a:latin typeface="+mn-lt"/>
                <a:ea typeface="+mn-ea"/>
                <a:cs typeface="+mn-cs"/>
              </a:rPr>
              <a:t>Many are aware that HR1 reduces the federal government’s share of SNAP administrative costs, shifting more of the costs to states. HB 5204 includes the General Fund dollars Oregon needs to backfill that lost federal funding and ensure we can keep running essential SNAP operations—including eligibility processing, call centers, outreach, employment and training services, and contracted vendor costs.</a:t>
            </a:r>
            <a:br>
              <a:rPr lang="en-US" sz="1200" i="0" kern="1200">
                <a:solidFill>
                  <a:schemeClr val="tx1"/>
                </a:solidFill>
                <a:effectLst/>
                <a:latin typeface="+mn-lt"/>
                <a:ea typeface="+mn-ea"/>
                <a:cs typeface="+mn-cs"/>
              </a:rPr>
            </a:br>
            <a:endParaRPr lang="en-US" sz="120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a:solidFill>
                  <a:schemeClr val="tx1"/>
                </a:solidFill>
                <a:effectLst/>
                <a:latin typeface="+mn-lt"/>
                <a:ea typeface="+mn-ea"/>
                <a:cs typeface="+mn-cs"/>
              </a:rPr>
              <a:t>Finally, HB 5204 includes resources to fund Oregon’s transition to </a:t>
            </a:r>
            <a:r>
              <a:rPr lang="en-US" sz="1200" b="1" i="0" kern="1200">
                <a:solidFill>
                  <a:schemeClr val="tx1"/>
                </a:solidFill>
                <a:effectLst/>
                <a:latin typeface="+mn-lt"/>
                <a:ea typeface="+mn-ea"/>
                <a:cs typeface="+mn-cs"/>
              </a:rPr>
              <a:t>chip-enabled SNAP EBT cards</a:t>
            </a:r>
            <a:r>
              <a:rPr lang="en-US" sz="1200" i="0" kern="1200">
                <a:solidFill>
                  <a:schemeClr val="tx1"/>
                </a:solidFill>
                <a:effectLst/>
                <a:latin typeface="+mn-lt"/>
                <a:ea typeface="+mn-ea"/>
                <a:cs typeface="+mn-cs"/>
              </a:rPr>
              <a:t>, a proven fraud-prevention strategy that has significantly reduced </a:t>
            </a:r>
            <a:r>
              <a:rPr lang="en-US" sz="1200" b="1" i="0" kern="1200">
                <a:solidFill>
                  <a:schemeClr val="tx1"/>
                </a:solidFill>
                <a:effectLst/>
                <a:latin typeface="+mn-lt"/>
                <a:ea typeface="+mn-ea"/>
                <a:cs typeface="+mn-cs"/>
              </a:rPr>
              <a:t>skimming, benefit theft, and organized crime</a:t>
            </a:r>
            <a:r>
              <a:rPr lang="en-US" sz="1200" i="0" kern="1200">
                <a:solidFill>
                  <a:schemeClr val="tx1"/>
                </a:solidFill>
                <a:effectLst/>
                <a:latin typeface="+mn-lt"/>
                <a:ea typeface="+mn-ea"/>
                <a:cs typeface="+mn-cs"/>
              </a:rPr>
              <a:t> in states like California. The request covers </a:t>
            </a:r>
            <a:r>
              <a:rPr lang="en-US" sz="1200" b="1" i="0" kern="1200">
                <a:solidFill>
                  <a:schemeClr val="tx1"/>
                </a:solidFill>
                <a:effectLst/>
                <a:latin typeface="+mn-lt"/>
                <a:ea typeface="+mn-ea"/>
                <a:cs typeface="+mn-cs"/>
              </a:rPr>
              <a:t>card production, vendor and retailer upgrades, ongoing system operations, and limited policy staffing</a:t>
            </a:r>
            <a:r>
              <a:rPr lang="en-US" sz="1200" i="0" kern="1200">
                <a:solidFill>
                  <a:schemeClr val="tx1"/>
                </a:solidFill>
                <a:effectLst/>
                <a:latin typeface="+mn-lt"/>
                <a:ea typeface="+mn-ea"/>
                <a:cs typeface="+mn-cs"/>
              </a:rPr>
              <a:t> needed to implement and oversee the transition statewide. By preventing fraud before it happens, this investment </a:t>
            </a:r>
            <a:r>
              <a:rPr lang="en-US" sz="1200" b="1" i="0" kern="1200">
                <a:solidFill>
                  <a:schemeClr val="tx1"/>
                </a:solidFill>
                <a:effectLst/>
                <a:latin typeface="+mn-lt"/>
                <a:ea typeface="+mn-ea"/>
                <a:cs typeface="+mn-cs"/>
              </a:rPr>
              <a:t>protects federal and state SNAP dollars</a:t>
            </a:r>
            <a:r>
              <a:rPr lang="en-US" sz="1200" i="0" kern="1200">
                <a:solidFill>
                  <a:schemeClr val="tx1"/>
                </a:solidFill>
                <a:effectLst/>
                <a:latin typeface="+mn-lt"/>
                <a:ea typeface="+mn-ea"/>
                <a:cs typeface="+mn-cs"/>
              </a:rPr>
              <a:t>, reduces the need for benefit replacement, and ensures families can rely on benefits being there when they need them.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kern="1200">
                <a:solidFill>
                  <a:schemeClr val="tx1"/>
                </a:solidFill>
                <a:effectLst/>
                <a:latin typeface="+mn-lt"/>
                <a:ea typeface="+mn-ea"/>
                <a:cs typeface="+mn-cs"/>
              </a:rPr>
              <a:t>NOTE: </a:t>
            </a:r>
            <a:r>
              <a:rPr lang="en-US" sz="1200" kern="1200">
                <a:solidFill>
                  <a:schemeClr val="tx1"/>
                </a:solidFill>
                <a:effectLst/>
                <a:latin typeface="+mn-lt"/>
                <a:ea typeface="+mn-ea"/>
                <a:cs typeface="+mn-cs"/>
              </a:rPr>
              <a:t>While HR1 doesn’t require these security updates, it does increase the urgency of completing the upgrades now, before the state’s required administrative cost share jumps in October 2026.</a:t>
            </a:r>
            <a:endParaRPr lang="en-US" i="0"/>
          </a:p>
        </p:txBody>
      </p:sp>
      <p:sp>
        <p:nvSpPr>
          <p:cNvPr id="4" name="Slide Number Placeholder 3">
            <a:extLst>
              <a:ext uri="{FF2B5EF4-FFF2-40B4-BE49-F238E27FC236}">
                <a16:creationId xmlns:a16="http://schemas.microsoft.com/office/drawing/2014/main" id="{247A6031-CD81-0663-401B-36AFC053E6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74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B20A-DE31-2BE6-1028-2B2EDA9DC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98ADE-DB6B-710F-2217-2998EEDC6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A8601-FBE4-3A72-4BE7-925F5BD292AB}"/>
              </a:ext>
            </a:extLst>
          </p:cNvPr>
          <p:cNvSpPr>
            <a:spLocks noGrp="1"/>
          </p:cNvSpPr>
          <p:nvPr>
            <p:ph type="body" idx="1"/>
          </p:nvPr>
        </p:nvSpPr>
        <p:spPr/>
        <p:txBody>
          <a:bodyPr/>
          <a:lstStyle/>
          <a:p>
            <a:r>
              <a:rPr lang="en-US" b="1"/>
              <a:t>What SNAP participants can do right now:</a:t>
            </a:r>
            <a:endParaRPr lang="en-US"/>
          </a:p>
          <a:p>
            <a:pPr marL="171450" lvl="0" indent="-171450">
              <a:buFont typeface="Arial" panose="020B0604020202020204" pitchFamily="34" charset="0"/>
              <a:buChar char="•"/>
            </a:pPr>
            <a:r>
              <a:rPr lang="en-US"/>
              <a:t>Make sure ODHS has their current phone number and mailing address.</a:t>
            </a:r>
          </a:p>
          <a:p>
            <a:pPr marL="171450" lvl="0" indent="-171450">
              <a:buFont typeface="Arial" panose="020B0604020202020204" pitchFamily="34" charset="0"/>
              <a:buChar char="•"/>
            </a:pPr>
            <a:r>
              <a:rPr lang="en-US"/>
              <a:t>Open and read all mail from ODHS.</a:t>
            </a:r>
          </a:p>
          <a:p>
            <a:pPr marL="171450" lvl="0" indent="-171450">
              <a:buFont typeface="Arial" panose="020B0604020202020204" pitchFamily="34" charset="0"/>
              <a:buChar char="•"/>
            </a:pPr>
            <a:r>
              <a:rPr lang="en-US"/>
              <a:t>Respond quickly if we reach out for information.</a:t>
            </a:r>
          </a:p>
          <a:p>
            <a:pPr marL="171450" lvl="0" indent="-171450">
              <a:buFont typeface="Arial" panose="020B0604020202020204" pitchFamily="34" charset="0"/>
              <a:buChar char="•"/>
            </a:pPr>
            <a:r>
              <a:rPr lang="en-US"/>
              <a:t>Visit </a:t>
            </a:r>
            <a:r>
              <a:rPr lang="en-US" b="1"/>
              <a:t>benefits.oregon.gov</a:t>
            </a:r>
            <a:r>
              <a:rPr lang="en-US"/>
              <a:t> to learn how to connect with ODHS in person, by phone or online.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ODHS encourages people to have a ONE Online account and consider using the Oregon ONE Mobile app for faster service from anywhere.</a:t>
            </a:r>
          </a:p>
          <a:p>
            <a:pPr marL="171450" lvl="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4157F90-9320-45B9-D520-F671015EB4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7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3154-EA02-75F9-1DE1-C91EB5108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546EB-8211-18E5-4959-8BECE824C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78F7A-8E8D-3C51-B998-E656987ED631}"/>
              </a:ext>
            </a:extLst>
          </p:cNvPr>
          <p:cNvSpPr>
            <a:spLocks noGrp="1"/>
          </p:cNvSpPr>
          <p:nvPr>
            <p:ph type="body" idx="1"/>
          </p:nvPr>
        </p:nvSpPr>
        <p:spPr/>
        <p:txBody>
          <a:bodyPr/>
          <a:lstStyle/>
          <a:p>
            <a:pPr algn="l" rtl="0" fontAlgn="base">
              <a:lnSpc>
                <a:spcPts val="1875"/>
              </a:lnSpc>
              <a:buNone/>
            </a:pPr>
            <a:r>
              <a:rPr lang="en-US" sz="1400" b="1" i="0">
                <a:solidFill>
                  <a:srgbClr val="000000"/>
                </a:solidFill>
                <a:effectLst/>
                <a:latin typeface="Arial" panose="020B0604020202020204" pitchFamily="34" charset="0"/>
              </a:rPr>
              <a:t>ODHS and Oregon Health Authority will continue the Forward Together Oregon webinar series throughout 2026. </a:t>
            </a:r>
          </a:p>
          <a:p>
            <a:pPr algn="l" rtl="0" fontAlgn="base">
              <a:lnSpc>
                <a:spcPts val="1875"/>
              </a:lnSpc>
              <a:buNone/>
            </a:pPr>
            <a:r>
              <a:rPr lang="en-US" sz="1400" b="1" i="0">
                <a:solidFill>
                  <a:srgbClr val="000000"/>
                </a:solidFill>
                <a:effectLst/>
                <a:latin typeface="Arial" panose="020B0604020202020204" pitchFamily="34" charset="0"/>
              </a:rPr>
              <a:t>These sessions are offered in English and Spanish </a:t>
            </a:r>
            <a:r>
              <a:rPr lang="en-US" sz="1200" b="0" i="0">
                <a:solidFill>
                  <a:srgbClr val="000000"/>
                </a:solidFill>
                <a:effectLst/>
                <a:latin typeface="Arial" panose="020B0604020202020204" pitchFamily="34" charset="0"/>
              </a:rPr>
              <a:t> </a:t>
            </a:r>
          </a:p>
          <a:p>
            <a:pPr algn="l" rtl="0" fontAlgn="base">
              <a:lnSpc>
                <a:spcPts val="1875"/>
              </a:lnSpc>
              <a:buNone/>
            </a:pPr>
            <a:r>
              <a:rPr lang="en-US" sz="1200" b="0" i="0">
                <a:solidFill>
                  <a:srgbClr val="000000"/>
                </a:solidFill>
                <a:effectLst/>
                <a:latin typeface="Arial" panose="020B0604020202020204" pitchFamily="34" charset="0"/>
              </a:rPr>
              <a:t>The purpose is to provide partners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2F5496"/>
                </a:solidFill>
                <a:effectLst/>
                <a:latin typeface="Arial" panose="020B0604020202020204" pitchFamily="34" charset="0"/>
              </a:rPr>
              <a:t>English messaging</a:t>
            </a:r>
            <a:r>
              <a:rPr lang="en-US" sz="1200" b="0" i="0">
                <a:solidFill>
                  <a:srgbClr val="2F5496"/>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Dear valued partner, </a:t>
            </a:r>
            <a:endParaRPr lang="en-US" b="0" i="0">
              <a:solidFill>
                <a:srgbClr val="000000"/>
              </a:solidFill>
              <a:effectLst/>
              <a:latin typeface="Segoe UI" panose="020B0502040204020203" pitchFamily="34" charset="0"/>
            </a:endParaRPr>
          </a:p>
          <a:p>
            <a:pPr algn="l" rtl="0" fontAlgn="base">
              <a:lnSpc>
                <a:spcPts val="1650"/>
              </a:lnSpc>
              <a:buNone/>
            </a:pPr>
            <a:r>
              <a:rPr lang="en-US" sz="1200" b="0" i="0">
                <a:solidFill>
                  <a:srgbClr val="000000"/>
                </a:solidFill>
                <a:effectLst/>
                <a:latin typeface="Arial" panose="020B0604020202020204" pitchFamily="34" charset="0"/>
              </a:rPr>
              <a:t>Oregon Department of Human Services (ODHS) and Oregon Health Authority (OHA) warmly invite you to a webinar series that will provide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Details</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Tuesday, 10 to 11 a.m. Pacific Time: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Mar 24,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May 19,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Jul 28,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Sep 22,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Nov 17,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Virtual via Zoom </a:t>
            </a:r>
          </a:p>
          <a:p>
            <a:pPr algn="l" rtl="0" fontAlgn="base">
              <a:lnSpc>
                <a:spcPts val="1650"/>
              </a:lnSpc>
              <a:spcAft>
                <a:spcPts val="6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2026 Series Registration Link</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u="sng" strike="noStrike">
                <a:solidFill>
                  <a:srgbClr val="0563C1"/>
                </a:solidFill>
                <a:effectLst/>
                <a:latin typeface="Arial" panose="020B0604020202020204" pitchFamily="34" charset="0"/>
                <a:hlinkClick r:id="rId3"/>
              </a:rPr>
              <a:t>https://www.zoomgov.com/webinar/register/WN_-Q6HyPQoR76PxkMFSXcQ2Q#/registration</a:t>
            </a:r>
            <a:r>
              <a:rPr lang="en-US" sz="1200" b="0" i="0">
                <a:solidFill>
                  <a:srgbClr val="000000"/>
                </a:solidFill>
                <a:effectLst/>
                <a:latin typeface="Arial" panose="020B0604020202020204" pitchFamily="34" charset="0"/>
              </a:rPr>
              <a:t>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What to expect</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All participant microphones will be muted.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There will be an option to submit written questions.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This webinar series will not be recorded.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Materials and links shared during the webinars will be e-mailed to all registrants. You can also find information on the </a:t>
            </a:r>
            <a:r>
              <a:rPr lang="en-US" sz="1200" b="0" i="0" u="sng" strike="noStrike">
                <a:solidFill>
                  <a:srgbClr val="0563C1"/>
                </a:solidFill>
                <a:effectLst/>
                <a:latin typeface="Arial" panose="020B0604020202020204" pitchFamily="34" charset="0"/>
                <a:hlinkClick r:id="rId4"/>
              </a:rPr>
              <a:t>ODHS web page</a:t>
            </a:r>
            <a:r>
              <a:rPr lang="en-US" sz="1200" b="0" i="0">
                <a:solidFill>
                  <a:srgbClr val="000000"/>
                </a:solidFill>
                <a:effectLst/>
                <a:latin typeface="Arial" panose="020B0604020202020204" pitchFamily="34" charset="0"/>
              </a:rPr>
              <a:t> and the </a:t>
            </a:r>
            <a:r>
              <a:rPr lang="en-US" sz="1200" b="0" i="0" u="sng" strike="noStrike">
                <a:solidFill>
                  <a:srgbClr val="0563C1"/>
                </a:solidFill>
                <a:effectLst/>
                <a:latin typeface="Arial" panose="020B0604020202020204" pitchFamily="34" charset="0"/>
                <a:hlinkClick r:id="rId5"/>
              </a:rPr>
              <a:t>OHA web page</a:t>
            </a:r>
            <a:r>
              <a:rPr lang="en-US" sz="1200" b="0" i="0">
                <a:solidFill>
                  <a:srgbClr val="000000"/>
                </a:solidFill>
                <a:effectLst/>
                <a:latin typeface="Arial" panose="020B0604020202020204" pitchFamily="34" charset="0"/>
              </a:rPr>
              <a:t>. Questions? Email </a:t>
            </a:r>
            <a:r>
              <a:rPr lang="en-US" sz="1200" b="0" i="0" u="sng" strike="noStrike">
                <a:solidFill>
                  <a:srgbClr val="0563C1"/>
                </a:solidFill>
                <a:effectLst/>
                <a:latin typeface="Arial" panose="020B0604020202020204" pitchFamily="34" charset="0"/>
                <a:hlinkClick r:id="rId6"/>
              </a:rPr>
              <a:t>feedback@odhsoha.oregon.gov</a:t>
            </a:r>
            <a:r>
              <a:rPr lang="en-US" sz="1200" b="0" i="0">
                <a:solidFill>
                  <a:srgbClr val="000000"/>
                </a:solidFill>
                <a:effectLst/>
                <a:latin typeface="Arial" panose="020B0604020202020204" pitchFamily="34" charset="0"/>
              </a:rPr>
              <a:t>.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Spanish language and ASL Interpretation along with Real-time captioning (CART) will be available.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For people who speak or use a language other than English, people with disabilities or people who need additional support, we can provide free help. Some examples are: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Sign language and spoken language interpreters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Written materials in other languages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Braille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Real-time captioning (CART)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Large print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Virtual platform change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Audio and other formats  </a:t>
            </a:r>
            <a:endParaRPr lang="en-US" sz="1200" b="0" i="0">
              <a:solidFill>
                <a:srgbClr val="000000"/>
              </a:solidFill>
              <a:effectLst/>
              <a:latin typeface="Arial" panose="020B0604020202020204" pitchFamily="34" charset="0"/>
            </a:endParaRPr>
          </a:p>
          <a:p>
            <a:pPr algn="l" rtl="0" fontAlgn="base">
              <a:lnSpc>
                <a:spcPts val="1650"/>
              </a:lnSpc>
              <a:buNone/>
            </a:pPr>
            <a:r>
              <a:rPr lang="en-US" sz="1200" b="0" i="0">
                <a:solidFill>
                  <a:srgbClr val="32313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This meeting will be virtual-only. This meeting will screen share and use PowerPoint slides.  </a:t>
            </a:r>
            <a:endParaRPr lang="en-US" b="0" i="0">
              <a:solidFill>
                <a:srgbClr val="000000"/>
              </a:solidFill>
              <a:effectLst/>
              <a:latin typeface="Segoe UI" panose="020B0502040204020203" pitchFamily="34" charset="0"/>
            </a:endParaRPr>
          </a:p>
          <a:p>
            <a:pPr algn="l" rtl="0" fontAlgn="base">
              <a:lnSpc>
                <a:spcPts val="1650"/>
              </a:lnSpc>
            </a:pPr>
            <a:r>
              <a:rPr lang="en-US" sz="1200" b="0" i="0">
                <a:solidFill>
                  <a:srgbClr val="323130"/>
                </a:solidFill>
                <a:effectLst/>
                <a:latin typeface="Arial" panose="020B0604020202020204" pitchFamily="34" charset="0"/>
              </a:rPr>
              <a:t>Please contact Fabiola Herrera at </a:t>
            </a:r>
            <a:r>
              <a:rPr lang="en-US" sz="1200" b="0" i="0" u="sng" strike="noStrike">
                <a:solidFill>
                  <a:srgbClr val="0563C1"/>
                </a:solidFill>
                <a:effectLst/>
                <a:latin typeface="Arial" panose="020B0604020202020204" pitchFamily="34" charset="0"/>
                <a:hlinkClick r:id="rId7"/>
              </a:rPr>
              <a:t>mayra.f.herrera-hernandez@oha.oregon.gov</a:t>
            </a:r>
            <a:r>
              <a:rPr lang="en-US" sz="1200" b="0" i="0">
                <a:solidFill>
                  <a:srgbClr val="323130"/>
                </a:solidFill>
                <a:effectLst/>
                <a:latin typeface="Arial" panose="020B0604020202020204" pitchFamily="34" charset="0"/>
              </a:rPr>
              <a:t> or 503-979-6984 (voice or text), at least 48 hours before the start of the webinar to request an accommodation. We will make every effort to provide services requested after the 48-hour deadline. We accept all relay calls. If you need an accommodation, please contact us right away, even if you are only considering attending. The earlier you make a request the more likely we can meet the need.  </a:t>
            </a:r>
            <a:endParaRPr lang="en-US"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67E65B0-3584-C748-411F-0B7018CC43B2}"/>
              </a:ext>
            </a:extLst>
          </p:cNvPr>
          <p:cNvSpPr>
            <a:spLocks noGrp="1"/>
          </p:cNvSpPr>
          <p:nvPr>
            <p:ph type="sldNum" sz="quarter" idx="5"/>
          </p:nvPr>
        </p:nvSpPr>
        <p:spPr/>
        <p:txBody>
          <a:bodyPr/>
          <a:lstStyle/>
          <a:p>
            <a:fld id="{EF3F86CC-EFCF-4C27-A3B0-C0F91E66590C}" type="slidenum">
              <a:rPr lang="en-US" smtClean="0"/>
              <a:t>44</a:t>
            </a:fld>
            <a:endParaRPr lang="en-US"/>
          </a:p>
        </p:txBody>
      </p:sp>
    </p:spTree>
    <p:extLst>
      <p:ext uri="{BB962C8B-B14F-4D97-AF65-F5344CB8AC3E}">
        <p14:creationId xmlns:p14="http://schemas.microsoft.com/office/powerpoint/2010/main" val="2104125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Dedicated social media for Spanish speaking community in Oregon</a:t>
            </a:r>
          </a:p>
          <a:p>
            <a:pPr marL="171450" indent="-171450">
              <a:buFont typeface="Arial"/>
              <a:buChar char="•"/>
            </a:pPr>
            <a:r>
              <a:rPr lang="en-US">
                <a:ea typeface="Calibri"/>
                <a:cs typeface="Calibri"/>
              </a:rPr>
              <a:t>Topics and collaborators for Live events vary by month based on current events impacting services/community or monthly specific celebrations/notable dates</a:t>
            </a:r>
          </a:p>
          <a:p>
            <a:pPr marL="171450" indent="-171450">
              <a:buFont typeface="Arial"/>
              <a:buChar char="•"/>
            </a:pPr>
            <a:r>
              <a:rPr lang="en-US">
                <a:ea typeface="Calibri"/>
                <a:cs typeface="Calibri"/>
              </a:rPr>
              <a:t>Space for live questions from audience</a:t>
            </a:r>
          </a:p>
          <a:p>
            <a:pPr marL="171450" indent="-171450">
              <a:buFont typeface="Arial" panose="020B0604020202020204" pitchFamily="34" charset="0"/>
              <a:buChar char="•"/>
            </a:pPr>
            <a:r>
              <a:rPr lang="en-US">
                <a:ea typeface="Calibri"/>
                <a:cs typeface="Calibri"/>
              </a:rPr>
              <a:t>On March 26, ODHS in collaboration with Oregon Empl</a:t>
            </a:r>
            <a:r>
              <a:rPr lang="en-US"/>
              <a:t>oyment Department will discuss support for SNAP work and activity rules</a:t>
            </a:r>
            <a:r>
              <a:rPr lang="en-US">
                <a:ea typeface="Calibri"/>
                <a:cs typeface="Calibri"/>
              </a:rPr>
              <a:t>. No need to register. People interested should visit the FB page. </a:t>
            </a:r>
          </a:p>
          <a:p>
            <a:pPr marL="171450" indent="-171450">
              <a:buFont typeface="Arial"/>
              <a:buChar char="•"/>
            </a:pPr>
            <a:r>
              <a:rPr lang="en-US" b="1">
                <a:solidFill>
                  <a:schemeClr val="bg2">
                    <a:lumMod val="10000"/>
                  </a:schemeClr>
                </a:solidFill>
              </a:rPr>
              <a:t>https://www.facebook.com/ODHSespanol</a:t>
            </a:r>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a:t>45</a:t>
            </a:fld>
            <a:endParaRPr lang="en-US"/>
          </a:p>
        </p:txBody>
      </p:sp>
    </p:spTree>
    <p:extLst>
      <p:ext uri="{BB962C8B-B14F-4D97-AF65-F5344CB8AC3E}">
        <p14:creationId xmlns:p14="http://schemas.microsoft.com/office/powerpoint/2010/main" val="3739423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ODHS this month released new tools to make it easier for people to find food help quickly – even if they are not eligible for SNAP.  </a:t>
            </a:r>
          </a:p>
          <a:p>
            <a:r>
              <a:rPr lang="en-US" sz="1200" kern="1200">
                <a:solidFill>
                  <a:schemeClr val="tx1"/>
                </a:solidFill>
                <a:effectLst/>
                <a:latin typeface="+mn-lt"/>
                <a:ea typeface="+mn-ea"/>
                <a:cs typeface="+mn-cs"/>
              </a:rPr>
              <a:t>Flyers and wallet cards are now available in multiple languages and posted on </a:t>
            </a:r>
            <a:r>
              <a:rPr lang="en-US" sz="1200" kern="1200">
                <a:solidFill>
                  <a:schemeClr val="tx1"/>
                </a:solidFill>
                <a:effectLst/>
                <a:latin typeface="+mn-lt"/>
                <a:ea typeface="+mn-ea"/>
                <a:cs typeface="+mn-cs"/>
                <a:hlinkClick r:id="rId3"/>
              </a:rPr>
              <a:t>NeedFood.Oregon.gov</a:t>
            </a:r>
            <a:r>
              <a:rPr lang="en-US" sz="1200" kern="1200">
                <a:solidFill>
                  <a:schemeClr val="tx1"/>
                </a:solidFill>
                <a:effectLst/>
                <a:latin typeface="+mn-lt"/>
                <a:ea typeface="+mn-ea"/>
                <a:cs typeface="+mn-cs"/>
              </a:rPr>
              <a:t> to support outreach and referrals. Scroll to the bottom of the page and select Materials to print and share.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46</a:t>
            </a:fld>
            <a:endParaRPr lang="en-US"/>
          </a:p>
        </p:txBody>
      </p:sp>
    </p:spTree>
    <p:extLst>
      <p:ext uri="{BB962C8B-B14F-4D97-AF65-F5344CB8AC3E}">
        <p14:creationId xmlns:p14="http://schemas.microsoft.com/office/powerpoint/2010/main" val="4024213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DBBB4-CC4A-A834-34E8-243696A66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754DA-7A0A-0CC1-6886-C5FA7474C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F9632-35B2-71D5-BAB6-7E1F6D7B989F}"/>
              </a:ext>
            </a:extLst>
          </p:cNvPr>
          <p:cNvSpPr>
            <a:spLocks noGrp="1"/>
          </p:cNvSpPr>
          <p:nvPr>
            <p:ph type="body" idx="1"/>
          </p:nvPr>
        </p:nvSpPr>
        <p:spPr/>
        <p:txBody>
          <a:bodyPr/>
          <a:lstStyle/>
          <a:p>
            <a:pPr marL="0" indent="0">
              <a:buFontTx/>
              <a:buNone/>
              <a:defRPr/>
            </a:pPr>
            <a:r>
              <a:rPr lang="en-US">
                <a:solidFill>
                  <a:srgbClr val="000000"/>
                </a:solidFill>
              </a:rPr>
              <a:t>Electronic benefit theft is on the rise. </a:t>
            </a:r>
            <a:r>
              <a:rPr lang="en-US">
                <a:solidFill>
                  <a:srgbClr val="184E49"/>
                </a:solidFill>
              </a:rPr>
              <a:t> </a:t>
            </a:r>
            <a:r>
              <a:rPr lang="en-US">
                <a:solidFill>
                  <a:srgbClr val="000000"/>
                </a:solidFill>
              </a:rPr>
              <a:t>Criminals are using methods like skimming devices, internet scams and fake websites to steal card numbers and personal identification numbers (PIN). Once they have this information, they can drain food and cash benefits from a person’s card. </a:t>
            </a:r>
            <a:endParaRPr lang="en-US">
              <a:solidFill>
                <a:srgbClr val="000000"/>
              </a:solidFill>
              <a:ea typeface="Calibri"/>
              <a:cs typeface="Calibri"/>
            </a:endParaRPr>
          </a:p>
          <a:p>
            <a:pPr marL="0" indent="0">
              <a:buFontTx/>
              <a:buNone/>
              <a:defRPr/>
            </a:pPr>
            <a:endParaRPr lang="en-US">
              <a:solidFill>
                <a:srgbClr val="000000"/>
              </a:solidFill>
            </a:endParaRPr>
          </a:p>
          <a:p>
            <a:pPr marL="0" indent="0">
              <a:buFontTx/>
              <a:buNone/>
              <a:defRPr/>
            </a:pPr>
            <a:r>
              <a:rPr lang="en-US">
                <a:solidFill>
                  <a:srgbClr val="000000"/>
                </a:solidFill>
              </a:rPr>
              <a:t>ODHS recommends that everyone with an EBT card take steps to keep their benefits secure. You can find simple tips on our website. </a:t>
            </a:r>
            <a:r>
              <a:rPr lang="en-US">
                <a:solidFill>
                  <a:srgbClr val="184E49"/>
                </a:solidFill>
              </a:rPr>
              <a:t> </a:t>
            </a:r>
            <a:endParaRPr lang="en-US">
              <a:solidFill>
                <a:srgbClr val="184E49"/>
              </a:solidFill>
              <a:ea typeface="Calibri"/>
              <a:cs typeface="Calibri"/>
            </a:endParaRPr>
          </a:p>
          <a:p>
            <a:pPr marL="0" marR="0" lvl="0" indent="0" algn="l" defTabSz="914400">
              <a:lnSpc>
                <a:spcPct val="100000"/>
              </a:lnSpc>
              <a:spcBef>
                <a:spcPct val="30000"/>
              </a:spcBef>
              <a:spcAft>
                <a:spcPct val="0"/>
              </a:spcAft>
              <a:buClrTx/>
              <a:buSzTx/>
              <a:buFontTx/>
              <a:buNone/>
              <a:tabLst/>
              <a:defRPr/>
            </a:pPr>
            <a:endParaRPr lang="en-US" sz="1200" b="1">
              <a:solidFill>
                <a:srgbClr val="184E49"/>
              </a:solidFill>
              <a:latin typeface="Noto Sans" panose="020B0502040504020204" pitchFamily="34" charset="0"/>
              <a:ea typeface="Noto Sans" panose="020B0502040504020204" pitchFamily="34" charset="0"/>
              <a:cs typeface="Noto Sans" panose="020B0502040504020204" pitchFamily="34" charset="0"/>
            </a:endParaRPr>
          </a:p>
          <a:p>
            <a:pPr marL="0" indent="0">
              <a:buFontTx/>
              <a:buNone/>
            </a:pPr>
            <a:r>
              <a:rPr lang="en-US"/>
              <a:t>The federal funding to replace benefits ran out on Dec. 21, 2024, and ODHS is no longer authorized to replace stolen SNAP benefits.  ODHS can replace Temporary Assistance for Needy Families (TANF) benefits that are lost due to fraud. </a:t>
            </a:r>
          </a:p>
          <a:p>
            <a:pPr marL="0" indent="0">
              <a:buFontTx/>
              <a:buNone/>
            </a:pPr>
            <a:endParaRPr lang="en-US"/>
          </a:p>
          <a:p>
            <a:pPr marL="0" indent="0">
              <a:buFontTx/>
              <a:buNone/>
            </a:pPr>
            <a:r>
              <a:rPr lang="en-US"/>
              <a:t>Again, information about how to protect EBT cards and benefits is on our website at https://www.oregon.gov/odhs/benefits/pages/protect.aspx. The webpage includes a downloadable wallet card, flyer and brochure in several languages for partners to share in your own communications.  </a:t>
            </a:r>
            <a:endParaRPr lang="en-US">
              <a:ea typeface="Calibri" panose="020F0502020204030204"/>
              <a:cs typeface="Calibri" panose="020F0502020204030204"/>
            </a:endParaRPr>
          </a:p>
          <a:p>
            <a:endParaRPr lang="en-US" b="1">
              <a:latin typeface="Aptos"/>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FF84A5D7-D8A3-E4D7-5E97-8C8847A4A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30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 typeface="Arial"/>
              <a:buChar char="•"/>
            </a:pPr>
            <a:r>
              <a:rPr lang="en-US">
                <a:ea typeface="Calibri"/>
                <a:cs typeface="Calibri"/>
              </a:rPr>
              <a:t>Partner newsletter: </a:t>
            </a:r>
            <a:r>
              <a:rPr lang="en-US">
                <a:hlinkClick r:id="rId3"/>
              </a:rPr>
              <a:t>https://public.govdelivery.com/accounts/ORDHS/subscriber/new?topic_id=ORDHS_833</a:t>
            </a:r>
          </a:p>
          <a:p>
            <a:pPr marL="171450" indent="-171450">
              <a:buFont typeface="Arial"/>
              <a:buChar char="•"/>
            </a:pPr>
            <a:r>
              <a:rPr lang="en-US">
                <a:ea typeface="Calibri"/>
                <a:cs typeface="Calibri"/>
              </a:rPr>
              <a:t>News alerts: </a:t>
            </a:r>
            <a:r>
              <a:rPr lang="en-US">
                <a:hlinkClick r:id="rId4"/>
              </a:rPr>
              <a:t>https://www.oregon.gov/odhs/news/pages/default.aspx</a:t>
            </a:r>
            <a:endParaRPr lang="en-US">
              <a:ea typeface="Calibri"/>
              <a:cs typeface="Calibri"/>
              <a:hlinkClick r:id="rId4"/>
            </a:endParaRPr>
          </a:p>
          <a:p>
            <a:pPr marL="171450" indent="-171450">
              <a:buFont typeface="Arial"/>
              <a:buChar char="•"/>
            </a:pPr>
            <a:r>
              <a:rPr lang="en-US">
                <a:ea typeface="Calibri"/>
                <a:cs typeface="Calibri"/>
              </a:rPr>
              <a:t>Email community engagement team: </a:t>
            </a:r>
            <a:r>
              <a:rPr lang="en-US">
                <a:hlinkClick r:id="rId5"/>
              </a:rPr>
              <a:t>communitypartners@odhsoha.oregon.gov</a:t>
            </a:r>
            <a:endParaRPr lang="en-US"/>
          </a:p>
          <a:p>
            <a:pPr marL="171450" indent="-171450">
              <a:buFont typeface="Arial"/>
              <a:buChar char="•"/>
            </a:pPr>
            <a:endParaRPr lang="en-US">
              <a:ea typeface="Calibri"/>
              <a:cs typeface="Calibri"/>
            </a:endParaRPr>
          </a:p>
          <a:p>
            <a:r>
              <a:rPr lang="en-US" sz="1200" b="1" kern="1200">
                <a:solidFill>
                  <a:schemeClr val="tx1"/>
                </a:solidFill>
                <a:effectLst/>
                <a:latin typeface="+mn-lt"/>
                <a:ea typeface="+mn-ea"/>
                <a:cs typeface="+mn-cs"/>
              </a:rPr>
              <a:t>General Partner Information</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Resource: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6"/>
              </a:rPr>
              <a:t>https://www.oregon.gov/odhs/news/Pages/federal-updates.aspx</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Help spread clear, accurate information</a:t>
            </a:r>
            <a:r>
              <a:rPr lang="en-US" sz="1200" kern="1200">
                <a:solidFill>
                  <a:schemeClr val="tx1"/>
                </a:solidFill>
                <a:effectLst/>
                <a:latin typeface="+mn-lt"/>
                <a:ea typeface="+mn-ea"/>
                <a:cs typeface="+mn-cs"/>
              </a:rPr>
              <a:t>—rules are changing, and people may be confused. Encourage people to follow ODHS communications channels to get the latest news: </a:t>
            </a:r>
            <a:r>
              <a:rPr lang="en-US" sz="1200" u="sng" kern="1200">
                <a:solidFill>
                  <a:schemeClr val="tx1"/>
                </a:solidFill>
                <a:effectLst/>
                <a:latin typeface="+mn-lt"/>
                <a:ea typeface="+mn-ea"/>
                <a:cs typeface="+mn-cs"/>
                <a:hlinkClick r:id="rId7"/>
              </a:rPr>
              <a:t>https://www.oregon.gov/odhs/news/Documents/stay-informed-flyer-en.pdf</a:t>
            </a:r>
            <a:r>
              <a:rPr lang="en-US" sz="1200" u="sng"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Share how people can apply for and manage their benefits without going into an office</a:t>
            </a:r>
            <a:r>
              <a:rPr lang="en-US" sz="1200" kern="1200">
                <a:solidFill>
                  <a:schemeClr val="tx1"/>
                </a:solidFill>
                <a:effectLst/>
                <a:latin typeface="+mn-lt"/>
                <a:ea typeface="+mn-ea"/>
                <a:cs typeface="+mn-cs"/>
              </a:rPr>
              <a:t>, including by  setting up a </a:t>
            </a:r>
            <a:r>
              <a:rPr lang="en-US" sz="1200" u="sng" kern="1200">
                <a:solidFill>
                  <a:schemeClr val="tx1"/>
                </a:solidFill>
                <a:effectLst/>
                <a:latin typeface="+mn-lt"/>
                <a:ea typeface="+mn-ea"/>
                <a:cs typeface="+mn-cs"/>
                <a:hlinkClick r:id="rId8"/>
              </a:rPr>
              <a:t>ONE Account or using Oregon ONE Mobile</a:t>
            </a:r>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Create a ONE account instructions in </a:t>
            </a:r>
            <a:r>
              <a:rPr lang="en-US" sz="1200" u="sng" kern="1200">
                <a:solidFill>
                  <a:schemeClr val="tx1"/>
                </a:solidFill>
                <a:effectLst/>
                <a:latin typeface="+mn-lt"/>
                <a:ea typeface="+mn-ea"/>
                <a:cs typeface="+mn-cs"/>
                <a:hlinkClick r:id="rId9"/>
              </a:rPr>
              <a:t>English</a:t>
            </a:r>
            <a:r>
              <a:rPr lang="en-US" sz="1200" kern="1200">
                <a:solidFill>
                  <a:schemeClr val="tx1"/>
                </a:solidFill>
                <a:effectLst/>
                <a:latin typeface="+mn-lt"/>
                <a:ea typeface="+mn-ea"/>
                <a:cs typeface="+mn-cs"/>
              </a:rPr>
              <a:t> and </a:t>
            </a:r>
            <a:r>
              <a:rPr lang="en-US" sz="1200" u="sng" kern="1200">
                <a:solidFill>
                  <a:schemeClr val="tx1"/>
                </a:solidFill>
                <a:effectLst/>
                <a:latin typeface="+mn-lt"/>
                <a:ea typeface="+mn-ea"/>
                <a:cs typeface="+mn-cs"/>
                <a:hlinkClick r:id="rId10"/>
              </a:rPr>
              <a:t>Spanish</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Encourage families to update contact information</a:t>
            </a:r>
            <a:r>
              <a:rPr lang="en-US" sz="1200" kern="1200">
                <a:solidFill>
                  <a:schemeClr val="tx1"/>
                </a:solidFill>
                <a:effectLst/>
                <a:latin typeface="+mn-lt"/>
                <a:ea typeface="+mn-ea"/>
                <a:cs typeface="+mn-cs"/>
              </a:rPr>
              <a:t> with ODHS so they get the right notices.</a:t>
            </a:r>
          </a:p>
          <a:p>
            <a:r>
              <a:rPr lang="en-US" sz="1200" b="1" kern="1200">
                <a:solidFill>
                  <a:schemeClr val="tx1"/>
                </a:solidFill>
                <a:effectLst/>
                <a:latin typeface="+mn-lt"/>
                <a:ea typeface="+mn-ea"/>
                <a:cs typeface="+mn-cs"/>
              </a:rPr>
              <a:t>Connect people to food resources</a:t>
            </a:r>
            <a:r>
              <a:rPr lang="en-US" sz="1200" kern="1200">
                <a:solidFill>
                  <a:schemeClr val="tx1"/>
                </a:solidFill>
                <a:effectLst/>
                <a:latin typeface="+mn-lt"/>
                <a:ea typeface="+mn-ea"/>
                <a:cs typeface="+mn-cs"/>
              </a:rPr>
              <a:t>, including needfood.oregon.gov and local food banks. </a:t>
            </a:r>
          </a:p>
          <a:p>
            <a:r>
              <a:rPr lang="en-US" sz="1200" kern="1200">
                <a:solidFill>
                  <a:schemeClr val="tx1"/>
                </a:solidFill>
                <a:effectLst/>
                <a:latin typeface="+mn-lt"/>
                <a:ea typeface="+mn-ea"/>
                <a:cs typeface="+mn-cs"/>
              </a:rPr>
              <a:t> Connect with local community based and culturally specific organizations in your area. I worry that people who do not understand how to navigate the resources because of language or Tech knowledge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00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6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4C06-5885-BD11-E098-17AE56BA5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00B9C-8B40-3E74-7D8C-EA5647517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D3EAC-D02E-242B-46CF-62739571B570}"/>
              </a:ext>
            </a:extLst>
          </p:cNvPr>
          <p:cNvSpPr>
            <a:spLocks noGrp="1"/>
          </p:cNvSpPr>
          <p:nvPr>
            <p:ph type="body" idx="1"/>
          </p:nvPr>
        </p:nvSpPr>
        <p:spPr/>
        <p:txBody>
          <a:bodyPr/>
          <a:lstStyle/>
          <a:p>
            <a:r>
              <a:rPr lang="en-US" sz="1200" kern="1200">
                <a:solidFill>
                  <a:schemeClr val="tx1"/>
                </a:solidFill>
                <a:effectLst/>
                <a:latin typeface="+mn-lt"/>
                <a:ea typeface="+mn-ea"/>
                <a:cs typeface="+mn-cs"/>
              </a:rPr>
              <a:t>In July 2025, the federal government made major changes to SNAP under H.R.1</a:t>
            </a:r>
          </a:p>
          <a:p>
            <a:r>
              <a:rPr lang="en-US" sz="1200" kern="1200">
                <a:solidFill>
                  <a:schemeClr val="tx1"/>
                </a:solidFill>
                <a:effectLst/>
                <a:latin typeface="+mn-lt"/>
                <a:ea typeface="+mn-ea"/>
                <a:cs typeface="+mn-cs"/>
              </a:rPr>
              <a:t>Many people have received notices describing changes mandated by the new federal law.</a:t>
            </a:r>
          </a:p>
          <a:p>
            <a:endParaRPr lang="en-US"/>
          </a:p>
        </p:txBody>
      </p:sp>
      <p:sp>
        <p:nvSpPr>
          <p:cNvPr id="4" name="Slide Number Placeholder 3">
            <a:extLst>
              <a:ext uri="{FF2B5EF4-FFF2-40B4-BE49-F238E27FC236}">
                <a16:creationId xmlns:a16="http://schemas.microsoft.com/office/drawing/2014/main" id="{080F6AD2-D83D-0824-A6E1-BEE02B94A4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0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FDED2-378A-5F2C-AB4F-3101C677B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01F74-A512-2813-45C1-524377933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D609A-7214-5918-7E4B-5E1AF8658055}"/>
              </a:ext>
            </a:extLst>
          </p:cNvPr>
          <p:cNvSpPr>
            <a:spLocks noGrp="1"/>
          </p:cNvSpPr>
          <p:nvPr>
            <p:ph type="body" idx="1"/>
          </p:nvPr>
        </p:nvSpPr>
        <p:spPr/>
        <p:txBody>
          <a:bodyPr/>
          <a:lstStyle/>
          <a:p>
            <a:pPr>
              <a:defRPr/>
            </a:pPr>
            <a:r>
              <a:rPr lang="en-US">
                <a:highlight>
                  <a:srgbClr val="FFFFFF"/>
                </a:highlight>
              </a:rPr>
              <a:t>Two SNAP changes that are part of our plan to reduce the Payment Error Rate begin June 1, 2026.  </a:t>
            </a:r>
          </a:p>
          <a:p>
            <a:pPr>
              <a:defRPr/>
            </a:pPr>
            <a:endParaRPr lang="en-US">
              <a:highlight>
                <a:srgbClr val="FFFFFF"/>
              </a:highlight>
            </a:endParaRPr>
          </a:p>
          <a:p>
            <a:pPr marL="171450" indent="-171450">
              <a:buFont typeface="Symbol"/>
              <a:buChar char="•"/>
              <a:defRPr/>
            </a:pPr>
            <a:r>
              <a:rPr lang="en-US" b="1">
                <a:highlight>
                  <a:srgbClr val="FFFFFF"/>
                </a:highlight>
              </a:rPr>
              <a:t>Verification of shelter and utility costs</a:t>
            </a:r>
            <a:r>
              <a:rPr lang="en-US">
                <a:highlight>
                  <a:srgbClr val="FFFFFF"/>
                </a:highlight>
              </a:rPr>
              <a:t> </a:t>
            </a:r>
          </a:p>
          <a:p>
            <a:pPr marL="628650" lvl="1" indent="-171450">
              <a:buFont typeface="Courier New"/>
              <a:buChar char="○"/>
              <a:defRPr/>
            </a:pPr>
            <a:r>
              <a:rPr lang="en-US">
                <a:highlight>
                  <a:srgbClr val="FFFFFF"/>
                </a:highlight>
              </a:rPr>
              <a:t>Starting June 1, people who apply for SNAP or renew their benefits must provide proof of their shelter and utility expenses if that information is not already on file. </a:t>
            </a:r>
          </a:p>
          <a:p>
            <a:pPr marL="628650" lvl="1" indent="-171450">
              <a:buFont typeface="Courier New"/>
              <a:buChar char="○"/>
              <a:defRPr/>
            </a:pPr>
            <a:r>
              <a:rPr lang="en-US">
                <a:highlight>
                  <a:srgbClr val="FFFFFF"/>
                </a:highlight>
              </a:rPr>
              <a:t>This includes costs such as: </a:t>
            </a:r>
          </a:p>
          <a:p>
            <a:pPr marL="1085850" lvl="2" indent="-171450">
              <a:buFont typeface="Wingdings"/>
              <a:buChar char="▪"/>
              <a:defRPr/>
            </a:pPr>
            <a:r>
              <a:rPr lang="en-US">
                <a:highlight>
                  <a:srgbClr val="FFFFFF"/>
                </a:highlight>
              </a:rPr>
              <a:t>Rent or mortgage </a:t>
            </a:r>
          </a:p>
          <a:p>
            <a:pPr marL="1085850" lvl="2" indent="-171450">
              <a:buFont typeface="Wingdings"/>
              <a:buChar char="▪"/>
              <a:defRPr/>
            </a:pPr>
            <a:r>
              <a:rPr lang="en-US">
                <a:highlight>
                  <a:srgbClr val="FFFFFF"/>
                </a:highlight>
              </a:rPr>
              <a:t>Electricity, gas, water or other utilities </a:t>
            </a:r>
          </a:p>
          <a:p>
            <a:pPr marL="628650" lvl="1" indent="-171450">
              <a:buFont typeface="Courier New"/>
              <a:buChar char="○"/>
              <a:defRPr/>
            </a:pPr>
            <a:r>
              <a:rPr lang="en-US">
                <a:highlight>
                  <a:srgbClr val="FFFFFF"/>
                </a:highlight>
              </a:rPr>
              <a:t>Households must also provide updated proof if they move to a new address. </a:t>
            </a:r>
          </a:p>
          <a:p>
            <a:pPr marL="628650" lvl="1" indent="-171450">
              <a:buFont typeface="Courier New"/>
              <a:buChar char="○"/>
              <a:defRPr/>
            </a:pPr>
            <a:r>
              <a:rPr lang="en-US">
                <a:highlight>
                  <a:srgbClr val="FFFFFF"/>
                </a:highlight>
              </a:rPr>
              <a:t>In previous years, many SNAP participants only needed to report these expenses without providing documents. </a:t>
            </a:r>
          </a:p>
          <a:p>
            <a:pPr marL="628650" lvl="1" indent="-171450">
              <a:buFont typeface="Courier New"/>
              <a:buChar char="○"/>
              <a:defRPr/>
            </a:pPr>
            <a:r>
              <a:rPr lang="en-US">
                <a:highlight>
                  <a:srgbClr val="FFFFFF"/>
                </a:highlight>
              </a:rPr>
              <a:t>Benefits will not automatically close if proof is not provided. However, without verification, ODHS will calculate benefits without shelter and utility deductions. This may result in a lower monthly SNAP amount. </a:t>
            </a:r>
          </a:p>
          <a:p>
            <a:pPr lvl="1">
              <a:defRPr/>
            </a:pPr>
            <a:r>
              <a:rPr lang="en-US">
                <a:highlight>
                  <a:srgbClr val="FFFFFF"/>
                </a:highlight>
              </a:rPr>
              <a:t> </a:t>
            </a:r>
          </a:p>
          <a:p>
            <a:pPr marL="171450" indent="-171450">
              <a:buFont typeface="Symbol"/>
              <a:buChar char="•"/>
              <a:defRPr/>
            </a:pPr>
            <a:r>
              <a:rPr lang="en-US" b="1">
                <a:highlight>
                  <a:srgbClr val="FFFFFF"/>
                </a:highlight>
              </a:rPr>
              <a:t>Renewal interviews resume for certain older adults and people with disabilities</a:t>
            </a:r>
            <a:r>
              <a:rPr lang="en-US">
                <a:highlight>
                  <a:srgbClr val="FFFFFF"/>
                </a:highlight>
              </a:rPr>
              <a:t> </a:t>
            </a:r>
          </a:p>
          <a:p>
            <a:pPr marL="628650" lvl="1" indent="-171450">
              <a:buFont typeface="Courier New"/>
              <a:buChar char="○"/>
              <a:defRPr/>
            </a:pPr>
            <a:r>
              <a:rPr lang="en-US">
                <a:highlight>
                  <a:srgbClr val="FFFFFF"/>
                </a:highlight>
              </a:rPr>
              <a:t>A temporary federal waiver allowed some SNAP households to skip their renewal interview. That waiver ends May 31, 2026.  </a:t>
            </a:r>
          </a:p>
          <a:p>
            <a:pPr marL="628650" lvl="1" indent="-171450">
              <a:buFont typeface="Courier New"/>
              <a:buChar char="○"/>
              <a:defRPr/>
            </a:pPr>
            <a:r>
              <a:rPr lang="en-US">
                <a:highlight>
                  <a:srgbClr val="FFFFFF"/>
                </a:highlight>
              </a:rPr>
              <a:t>Beginning June 1, 2026, renewal interviews will resume for households where:  </a:t>
            </a:r>
          </a:p>
          <a:p>
            <a:pPr marL="1085850" lvl="2" indent="-171450">
              <a:buFont typeface="Wingdings"/>
              <a:buChar char="▪"/>
              <a:defRPr/>
            </a:pPr>
            <a:r>
              <a:rPr lang="en-US">
                <a:highlight>
                  <a:srgbClr val="FFFFFF"/>
                </a:highlight>
              </a:rPr>
              <a:t>All adults are age 60 or older, or meet the SNAP definition of disabled, and  </a:t>
            </a:r>
          </a:p>
          <a:p>
            <a:pPr marL="1085850" lvl="2" indent="-171450">
              <a:buFont typeface="Wingdings"/>
              <a:buChar char="▪"/>
              <a:defRPr/>
            </a:pPr>
            <a:r>
              <a:rPr lang="en-US">
                <a:highlight>
                  <a:srgbClr val="FFFFFF"/>
                </a:highlight>
              </a:rPr>
              <a:t>No one in the household has earned income  </a:t>
            </a:r>
          </a:p>
          <a:p>
            <a:pPr marL="628650" lvl="1" indent="-171450">
              <a:buFont typeface="Courier New"/>
              <a:buChar char="○"/>
              <a:defRPr/>
            </a:pPr>
            <a:r>
              <a:rPr lang="en-US" b="1">
                <a:highlight>
                  <a:srgbClr val="FFFFFF"/>
                </a:highlight>
              </a:rPr>
              <a:t>Beginning June 1, 2026, all SNAP households must complete an interview to renew benefits</a:t>
            </a:r>
            <a:r>
              <a:rPr lang="en-US">
                <a:highlight>
                  <a:srgbClr val="FFFFFF"/>
                </a:highlight>
              </a:rPr>
              <a:t>. Many people impacted by this change have not had an interview since their case first opened.</a:t>
            </a:r>
          </a:p>
          <a:p>
            <a:pPr lvl="1">
              <a:defRPr/>
            </a:pPr>
            <a:endParaRPr lang="en-US">
              <a:highlight>
                <a:srgbClr val="FFFFFF"/>
              </a:highlight>
            </a:endParaRPr>
          </a:p>
          <a:p>
            <a:pPr marL="628650" lvl="1" indent="-171450">
              <a:buFont typeface="Courier New"/>
              <a:buChar char="○"/>
              <a:defRPr/>
            </a:pPr>
            <a:r>
              <a:rPr lang="en-US">
                <a:highlight>
                  <a:srgbClr val="FFFFFF"/>
                </a:highlight>
              </a:rPr>
              <a:t>Renewal interviews are a standard part of SNAP and help ensure benefits are issued correctly. </a:t>
            </a:r>
          </a:p>
          <a:p>
            <a:pPr marL="628650" lvl="1" indent="-171450">
              <a:buFont typeface="Courier New"/>
              <a:buChar char="○"/>
              <a:defRPr/>
            </a:pPr>
            <a:r>
              <a:rPr lang="en-US">
                <a:highlight>
                  <a:srgbClr val="FFFFFF"/>
                </a:highlight>
              </a:rPr>
              <a:t>Approximately 187,000 people in Oregon may be impacted. </a:t>
            </a:r>
          </a:p>
          <a:p>
            <a:pPr lvl="1">
              <a:defRPr/>
            </a:pPr>
            <a:endParaRPr lang="en-US">
              <a:highlight>
                <a:srgbClr val="FFFFFF"/>
              </a:highlight>
            </a:endParaRPr>
          </a:p>
          <a:p>
            <a:pPr marL="171450" indent="-171450">
              <a:buFont typeface="Symbol"/>
              <a:buChar char="•"/>
              <a:defRPr/>
            </a:pPr>
            <a:r>
              <a:rPr lang="en-US">
                <a:highlight>
                  <a:srgbClr val="FFFFFF"/>
                </a:highlight>
              </a:rPr>
              <a:t>As we get closer to implementation, we’ll have more information about how you can support SNAP participants. Right now, it’s most important to remind people to:</a:t>
            </a:r>
          </a:p>
          <a:p>
            <a:pPr marL="628650" lvl="1" indent="-171450">
              <a:buFont typeface="Courier New"/>
              <a:buChar char="○"/>
              <a:defRPr/>
            </a:pPr>
            <a:r>
              <a:rPr lang="en-US">
                <a:highlight>
                  <a:srgbClr val="FFFFFF"/>
                </a:highlight>
              </a:rPr>
              <a:t>Make sure we have their current mailing address</a:t>
            </a:r>
          </a:p>
          <a:p>
            <a:pPr marL="628650" lvl="1" indent="-171450">
              <a:buFont typeface="Courier New"/>
              <a:buChar char="○"/>
              <a:defRPr/>
            </a:pPr>
            <a:r>
              <a:rPr lang="en-US">
                <a:highlight>
                  <a:srgbClr val="FFFFFF"/>
                </a:highlight>
              </a:rPr>
              <a:t>Watch for mail, email or notices from ODHS about interviews or verification requests. </a:t>
            </a:r>
          </a:p>
          <a:p>
            <a:pPr marL="0" marR="0" lvl="0" indent="0" algn="l" defTabSz="914400">
              <a:lnSpc>
                <a:spcPct val="100000"/>
              </a:lnSpc>
              <a:spcBef>
                <a:spcPct val="30000"/>
              </a:spcBef>
              <a:spcAft>
                <a:spcPct val="0"/>
              </a:spcAft>
              <a:buClrTx/>
              <a:buSzTx/>
              <a:buFontTx/>
              <a:buNone/>
              <a:tabLst/>
              <a:defRPr/>
            </a:pPr>
            <a:endParaRPr lang="en-US" sz="1200" b="1" i="0" kern="1200">
              <a:solidFill>
                <a:schemeClr val="tx1"/>
              </a:solidFill>
              <a:effectLst/>
              <a:latin typeface="Times" panose="02020603050405020304" pitchFamily="18" charset="0"/>
              <a:cs typeface="Times"/>
            </a:endParaRPr>
          </a:p>
        </p:txBody>
      </p:sp>
      <p:sp>
        <p:nvSpPr>
          <p:cNvPr id="4" name="Slide Number Placeholder 3">
            <a:extLst>
              <a:ext uri="{FF2B5EF4-FFF2-40B4-BE49-F238E27FC236}">
                <a16:creationId xmlns:a16="http://schemas.microsoft.com/office/drawing/2014/main" id="{C49BA66B-15DD-FA33-A14A-914222257C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948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July 2025, the federal government made major changes to SNAP under H.R.1</a:t>
            </a:r>
          </a:p>
          <a:p>
            <a:r>
              <a:rPr lang="en-US" sz="1200" kern="1200">
                <a:solidFill>
                  <a:schemeClr val="tx1"/>
                </a:solidFill>
                <a:effectLst/>
                <a:latin typeface="+mn-lt"/>
                <a:ea typeface="+mn-ea"/>
                <a:cs typeface="+mn-cs"/>
              </a:rPr>
              <a:t>Many people have received notices describing changes mandated by the new federal law.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148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These changes may reduce benefits for some households, expand their work requirements, or remove them from benefit eligibility.</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People may be required to participate in </a:t>
            </a:r>
            <a:r>
              <a:rPr lang="en-US" sz="1200" b="1" kern="1200">
                <a:solidFill>
                  <a:schemeClr val="tx1"/>
                </a:solidFill>
                <a:effectLst/>
                <a:latin typeface="+mn-lt"/>
                <a:ea typeface="+mn-ea"/>
                <a:cs typeface="+mn-cs"/>
              </a:rPr>
              <a:t>Able-bodied Adults without Dependents (ABAWD) federal work an activity rules. </a:t>
            </a:r>
          </a:p>
          <a:p>
            <a:pPr lvl="0"/>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Lawfully present non-citizens </a:t>
            </a:r>
            <a:r>
              <a:rPr lang="en-US" sz="1200" kern="1200">
                <a:solidFill>
                  <a:schemeClr val="tx1"/>
                </a:solidFill>
                <a:effectLst/>
                <a:latin typeface="+mn-lt"/>
                <a:ea typeface="+mn-ea"/>
                <a:cs typeface="+mn-cs"/>
              </a:rPr>
              <a:t>facing reduction or the end of their benefits. </a:t>
            </a:r>
          </a:p>
          <a:p>
            <a:pPr lvl="0"/>
            <a:endParaRPr lang="en-US" sz="1200" kern="1200">
              <a:solidFill>
                <a:schemeClr val="tx1"/>
              </a:solidFill>
              <a:effectLst/>
              <a:latin typeface="+mn-lt"/>
              <a:ea typeface="+mn-ea"/>
              <a:cs typeface="+mn-cs"/>
            </a:endParaRPr>
          </a:p>
          <a:p>
            <a:pPr marL="0" indent="0">
              <a:spcAft>
                <a:spcPts val="1200"/>
              </a:spcAft>
              <a:buFont typeface="Arial" panose="020B0604020202020204" pitchFamily="34" charset="0"/>
              <a:buNone/>
            </a:pPr>
            <a:r>
              <a:rPr lang="en-US" sz="1200">
                <a:solidFill>
                  <a:schemeClr val="tx2"/>
                </a:solidFill>
                <a:latin typeface="Noto Sans"/>
                <a:ea typeface="Noto Sans"/>
                <a:cs typeface="Noto Sans"/>
              </a:rPr>
              <a:t>People may have a reduction in SNAP benefits from federal limits on energy assistance-based </a:t>
            </a:r>
            <a:r>
              <a:rPr kumimoji="0" lang="en-US" sz="1200" b="1" i="0" u="none" strike="noStrike" kern="1200" cap="none" spc="0" normalizeH="0" baseline="0" noProof="0">
                <a:ln>
                  <a:noFill/>
                </a:ln>
                <a:solidFill>
                  <a:schemeClr val="tx2"/>
                </a:solidFill>
                <a:effectLst/>
                <a:uLnTx/>
                <a:uFillTx/>
                <a:latin typeface="Noto Sans"/>
                <a:ea typeface="Noto Sans"/>
                <a:cs typeface="Noto Sans"/>
              </a:rPr>
              <a:t>Standard Utility Allowance.</a:t>
            </a:r>
            <a:r>
              <a:rPr lang="en-US" sz="1200" b="1">
                <a:solidFill>
                  <a:schemeClr val="tx2"/>
                </a:solidFill>
                <a:latin typeface="Noto Sans"/>
                <a:ea typeface="Noto Sans"/>
                <a:cs typeface="Noto Sans"/>
              </a:rPr>
              <a:t> </a:t>
            </a:r>
            <a:endParaRPr lang="en-US">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lvl="0"/>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Some people who receive energy assistance may see a reduction in SNAP. They may have received a deduction for paying utilities that is now federally limited</a:t>
            </a:r>
          </a:p>
          <a:p>
            <a:pPr lvl="0"/>
            <a:endParaRPr lang="en-US" sz="1200" b="1" kern="1200">
              <a:solidFill>
                <a:schemeClr val="tx1"/>
              </a:solidFill>
              <a:effectLst/>
              <a:latin typeface="+mn-lt"/>
              <a:ea typeface="+mn-ea"/>
              <a:cs typeface="+mn-cs"/>
            </a:endParaRPr>
          </a:p>
          <a:p>
            <a:pPr lvl="0"/>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Partners may see increased confusion, fear or requests for help from community members.</a:t>
            </a:r>
          </a:p>
          <a:p>
            <a:pPr lvl="0"/>
            <a:endParaRPr lang="en-US" sz="1200" kern="1200">
              <a:solidFill>
                <a:schemeClr val="tx1"/>
              </a:solidFill>
              <a:effectLst/>
              <a:latin typeface="+mn-lt"/>
              <a:ea typeface="+mn-ea"/>
              <a:cs typeface="+mn-cs"/>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029DFB3-1228-4781-A62F-2DBD5EC7D260}" type="slidenum">
              <a:rPr lang="en-US"/>
              <a:t>8</a:t>
            </a:fld>
            <a:endParaRPr lang="en-US"/>
          </a:p>
        </p:txBody>
      </p:sp>
    </p:spTree>
    <p:extLst>
      <p:ext uri="{BB962C8B-B14F-4D97-AF65-F5344CB8AC3E}">
        <p14:creationId xmlns:p14="http://schemas.microsoft.com/office/powerpoint/2010/main" val="397178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78070-8E82-1C5F-1E41-8B65FEF70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D3F1B-41B8-635F-E32B-DBCBEF5F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B5C37-F792-A8D6-7A95-DF079E5427EA}"/>
              </a:ext>
            </a:extLst>
          </p:cNvPr>
          <p:cNvSpPr>
            <a:spLocks noGrp="1"/>
          </p:cNvSpPr>
          <p:nvPr>
            <p:ph type="body" idx="1"/>
          </p:nvPr>
        </p:nvSpPr>
        <p:spPr/>
        <p:txBody>
          <a:bodyPr/>
          <a:lstStyle/>
          <a:p>
            <a:pPr>
              <a:defRPr/>
            </a:pPr>
            <a:r>
              <a:rPr lang="en-US" sz="1200" b="0" i="0">
                <a:solidFill>
                  <a:srgbClr val="000000"/>
                </a:solidFill>
                <a:effectLst/>
                <a:latin typeface="Aptos" panose="020B0004020202020204" pitchFamily="34" charset="0"/>
              </a:rPr>
              <a:t>In June 2025, 310,626 Oregonians were aged 18-65 without a child under age 14 in their SNAP group. We do not know how many will meet an exemption or ABAWD work requirements. We estimate that AT LEAST 90,888 individuals will be at risk of losing their SNAP benefits if they do not meet ABAWD Work Requirements. </a:t>
            </a:r>
          </a:p>
          <a:p>
            <a:pPr>
              <a:defRPr/>
            </a:pPr>
            <a:endParaRPr lang="en-US">
              <a:solidFill>
                <a:srgbClr val="000000"/>
              </a:solidFill>
            </a:endParaRPr>
          </a:p>
          <a:p>
            <a:pPr>
              <a:spcBef>
                <a:spcPts val="0"/>
              </a:spcBef>
              <a:spcAft>
                <a:spcPts val="0"/>
              </a:spcAft>
              <a:defRPr/>
            </a:pPr>
            <a:r>
              <a:rPr lang="en-US" sz="1200" b="0" i="0">
                <a:solidFill>
                  <a:srgbClr val="000000"/>
                </a:solidFill>
                <a:effectLst/>
                <a:latin typeface="Aptos" panose="020B0004020202020204" pitchFamily="34" charset="0"/>
              </a:rPr>
              <a:t>ODHS will screen each person to see if they are:</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Already meeting work and activity rules</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Are exempt from work and activity rules</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Need to create a plan to meet work and activity rules. In these situations, ODHS will refer them to the Oregon Employment Department to create a plan and access supports. </a:t>
            </a:r>
            <a:endPar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72228803-0BF6-FE9A-ADBE-484D3C05BF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36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38149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80565"/>
            <a:ext cx="10922000" cy="4527309"/>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solidFill>
                  <a:srgbClr val="184E49"/>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608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789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33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0462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hasCustomPrompt="1"/>
          </p:nvPr>
        </p:nvSpPr>
        <p:spPr>
          <a:xfrm>
            <a:off x="635002" y="400540"/>
            <a:ext cx="5629611" cy="825500"/>
          </a:xfrm>
          <a:prstGeom prst="rect">
            <a:avLst/>
          </a:prstGeo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descr="Add image description">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2" name="Rectangle 1">
            <a:extLst>
              <a:ext uri="{FF2B5EF4-FFF2-40B4-BE49-F238E27FC236}">
                <a16:creationId xmlns:a16="http://schemas.microsoft.com/office/drawing/2014/main" id="{F1C75189-3CE9-8A8F-5029-EBC1B48F34E5}"/>
              </a:ext>
              <a:ext uri="{C183D7F6-B498-43B3-948B-1728B52AA6E4}">
                <adec:decorative xmlns:adec="http://schemas.microsoft.com/office/drawing/2017/decorative" val="1"/>
              </a:ext>
            </a:extLst>
          </p:cNvPr>
          <p:cNvSpPr/>
          <p:nvPr userDrawn="1"/>
        </p:nvSpPr>
        <p:spPr bwMode="auto">
          <a:xfrm>
            <a:off x="634999" y="1241472"/>
            <a:ext cx="562961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3594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sp>
        <p:nvSpPr>
          <p:cNvPr id="2" name="Text Placeholder 2">
            <a:extLst>
              <a:ext uri="{FF2B5EF4-FFF2-40B4-BE49-F238E27FC236}">
                <a16:creationId xmlns:a16="http://schemas.microsoft.com/office/drawing/2014/main" id="{0F717726-29C1-0D17-3A26-B226BA804390}"/>
              </a:ext>
            </a:extLst>
          </p:cNvPr>
          <p:cNvSpPr>
            <a:spLocks noGrp="1"/>
          </p:cNvSpPr>
          <p:nvPr>
            <p:ph type="body" idx="17" hasCustomPrompt="1"/>
          </p:nvPr>
        </p:nvSpPr>
        <p:spPr>
          <a:xfrm>
            <a:off x="634593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9" name="Text Placeholder 2">
            <a:extLst>
              <a:ext uri="{FF2B5EF4-FFF2-40B4-BE49-F238E27FC236}">
                <a16:creationId xmlns:a16="http://schemas.microsoft.com/office/drawing/2014/main" id="{BBA3F27B-AC3C-0DCA-95B8-CC94555ECB9A}"/>
              </a:ext>
            </a:extLst>
          </p:cNvPr>
          <p:cNvSpPr>
            <a:spLocks noGrp="1"/>
          </p:cNvSpPr>
          <p:nvPr>
            <p:ph type="body" idx="18" hasCustomPrompt="1"/>
          </p:nvPr>
        </p:nvSpPr>
        <p:spPr>
          <a:xfrm>
            <a:off x="6345936" y="1823344"/>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0" name="Content Placeholder 3">
            <a:extLst>
              <a:ext uri="{FF2B5EF4-FFF2-40B4-BE49-F238E27FC236}">
                <a16:creationId xmlns:a16="http://schemas.microsoft.com/office/drawing/2014/main" id="{72116E9B-AF7F-F281-75B9-FB69452C3495}"/>
              </a:ext>
            </a:extLst>
          </p:cNvPr>
          <p:cNvSpPr>
            <a:spLocks noGrp="1"/>
          </p:cNvSpPr>
          <p:nvPr>
            <p:ph sz="half" idx="19"/>
          </p:nvPr>
        </p:nvSpPr>
        <p:spPr>
          <a:xfrm>
            <a:off x="710031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8977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0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descr="Oregon Department of Human Services Logo">
            <a:extLst>
              <a:ext uri="{FF2B5EF4-FFF2-40B4-BE49-F238E27FC236}">
                <a16:creationId xmlns:a16="http://schemas.microsoft.com/office/drawing/2014/main" id="{1C0273A1-20F2-882E-09A5-70CAB5768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7947" y="4345667"/>
            <a:ext cx="2289053" cy="1584963"/>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3968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descr="Enter alt text for any images or graphs "/>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C632C72-E2F5-0284-F5D5-5BC62CC8E0D6}"/>
              </a:ext>
            </a:extLst>
          </p:cNvPr>
          <p:cNvSpPr>
            <a:spLocks noGrp="1" noChangeArrowheads="1"/>
          </p:cNvSpPr>
          <p:nvPr>
            <p:ph type="ftr" sz="quarter" idx="10"/>
          </p:nvPr>
        </p:nvSpPr>
        <p:spPr>
          <a:xfrm>
            <a:off x="3962400" y="6583362"/>
            <a:ext cx="4470400" cy="228600"/>
          </a:xfrm>
          <a:ln/>
        </p:spPr>
        <p:txBody>
          <a:bodyPr/>
          <a:lstStyle>
            <a:lvl1pPr>
              <a:defRPr>
                <a:solidFill>
                  <a:schemeClr val="tx1"/>
                </a:solidFill>
              </a:defRPr>
            </a:lvl1pPr>
          </a:lstStyle>
          <a:p>
            <a:pPr>
              <a:defRPr/>
            </a:pPr>
            <a:endParaRPr lang="en-US" altLang="en-US"/>
          </a:p>
        </p:txBody>
      </p:sp>
      <p:sp>
        <p:nvSpPr>
          <p:cNvPr id="5" name="Rectangle 13">
            <a:extLst>
              <a:ext uri="{FF2B5EF4-FFF2-40B4-BE49-F238E27FC236}">
                <a16:creationId xmlns:a16="http://schemas.microsoft.com/office/drawing/2014/main" id="{5D225506-94B1-24FB-EAB9-CFCAD0C9380C}"/>
              </a:ext>
            </a:extLst>
          </p:cNvPr>
          <p:cNvSpPr>
            <a:spLocks noGrp="1" noChangeArrowheads="1"/>
          </p:cNvSpPr>
          <p:nvPr>
            <p:ph type="sldNum" sz="quarter" idx="11"/>
          </p:nvPr>
        </p:nvSpPr>
        <p:spPr>
          <a:ln/>
        </p:spPr>
        <p:txBody>
          <a:bodyPr/>
          <a:lstStyle>
            <a:lvl1pPr>
              <a:defRPr/>
            </a:lvl1pPr>
          </a:lstStyle>
          <a:p>
            <a:pPr>
              <a:defRPr/>
            </a:pPr>
            <a:fld id="{9855DA93-6A5B-4127-90E9-0CFE16135B7D}" type="slidenum">
              <a:rPr lang="en-US" altLang="en-US"/>
              <a:pPr>
                <a:defRPr/>
              </a:pPr>
              <a:t>‹#›</a:t>
            </a:fld>
            <a:endParaRPr lang="en-US" altLang="en-US"/>
          </a:p>
        </p:txBody>
      </p:sp>
    </p:spTree>
    <p:extLst>
      <p:ext uri="{BB962C8B-B14F-4D97-AF65-F5344CB8AC3E}">
        <p14:creationId xmlns:p14="http://schemas.microsoft.com/office/powerpoint/2010/main" val="38880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lnSpc>
                <a:spcPct val="130000"/>
              </a:lnSpc>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75048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8FC-A527-4A1B-8C19-3A0AF5588AEA}"/>
              </a:ext>
            </a:extLst>
          </p:cNvPr>
          <p:cNvSpPr>
            <a:spLocks noGrp="1"/>
          </p:cNvSpPr>
          <p:nvPr>
            <p:ph type="title"/>
          </p:nvPr>
        </p:nvSpPr>
        <p:spPr>
          <a:xfrm>
            <a:off x="635000" y="635001"/>
            <a:ext cx="10916466" cy="825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59457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2171430"/>
            <a:ext cx="5397500" cy="4051571"/>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60165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2171429"/>
            <a:ext cx="5397500" cy="4051572"/>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F1607-EE3E-49BA-A217-6C91411998BE}"/>
              </a:ext>
            </a:extLst>
          </p:cNvPr>
          <p:cNvSpPr>
            <a:spLocks noGrp="1"/>
          </p:cNvSpPr>
          <p:nvPr>
            <p:ph type="dt" sz="half" idx="10"/>
          </p:nvPr>
        </p:nvSpPr>
        <p:spPr>
          <a:xfrm>
            <a:off x="635000" y="6474550"/>
            <a:ext cx="1991468" cy="180976"/>
          </a:xfrm>
        </p:spPr>
        <p:txBody>
          <a:bodyPr/>
          <a:lstStyle>
            <a:lvl1pPr>
              <a:defRPr>
                <a:solidFill>
                  <a:schemeClr val="tx1"/>
                </a:solidFill>
              </a:defRPr>
            </a:lvl1pPr>
          </a:lstStyle>
          <a:p>
            <a:r>
              <a:rPr lang="en-US"/>
              <a:t>Date (edit in slide master)</a:t>
            </a:r>
          </a:p>
        </p:txBody>
      </p:sp>
      <p:sp>
        <p:nvSpPr>
          <p:cNvPr id="8" name="Footer Placeholder 7">
            <a:extLst>
              <a:ext uri="{FF2B5EF4-FFF2-40B4-BE49-F238E27FC236}">
                <a16:creationId xmlns:a16="http://schemas.microsoft.com/office/drawing/2014/main" id="{49382A01-FB88-4D54-9A15-6B72F22E1A9C}"/>
              </a:ext>
            </a:extLst>
          </p:cNvPr>
          <p:cNvSpPr>
            <a:spLocks noGrp="1"/>
          </p:cNvSpPr>
          <p:nvPr>
            <p:ph type="ftr" sz="quarter" idx="11"/>
          </p:nvPr>
        </p:nvSpPr>
        <p:spPr/>
        <p:txBody>
          <a:bodyPr/>
          <a:lstStyle>
            <a:lvl1pPr>
              <a:defRPr>
                <a:solidFill>
                  <a:schemeClr val="tx1"/>
                </a:solidFill>
              </a:defRPr>
            </a:lvl1pPr>
          </a:lstStyle>
          <a:p>
            <a:r>
              <a:rPr lang="en-US"/>
              <a:t>ODHS – Your program name</a:t>
            </a:r>
          </a:p>
        </p:txBody>
      </p:sp>
      <p:sp>
        <p:nvSpPr>
          <p:cNvPr id="9" name="Slide Number Placeholder 8">
            <a:extLst>
              <a:ext uri="{FF2B5EF4-FFF2-40B4-BE49-F238E27FC236}">
                <a16:creationId xmlns:a16="http://schemas.microsoft.com/office/drawing/2014/main" id="{49187684-0DE6-4F26-8554-33CFADACBC53}"/>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10" name="Straight Connector 9">
            <a:extLst>
              <a:ext uri="{FF2B5EF4-FFF2-40B4-BE49-F238E27FC236}">
                <a16:creationId xmlns:a16="http://schemas.microsoft.com/office/drawing/2014/main" id="{6C2997DC-B80A-48DB-B7F8-C4F633364849}"/>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58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12650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70BDC1-ACB7-792E-89B5-DE9B006D561C}"/>
              </a:ext>
              <a:ext uri="{C183D7F6-B498-43B3-948B-1728B52AA6E4}">
                <adec:decorative xmlns:adec="http://schemas.microsoft.com/office/drawing/2017/decorative" val="1"/>
              </a:ext>
            </a:extLst>
          </p:cNvPr>
          <p:cNvSpPr/>
          <p:nvPr userDrawn="1"/>
        </p:nvSpPr>
        <p:spPr bwMode="auto">
          <a:xfrm>
            <a:off x="946484" y="1715045"/>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7E51F903-5A82-3787-A055-CBA8E38BE21A}"/>
              </a:ext>
              <a:ext uri="{C183D7F6-B498-43B3-948B-1728B52AA6E4}">
                <adec:decorative xmlns:adec="http://schemas.microsoft.com/office/drawing/2017/decorative" val="1"/>
              </a:ext>
            </a:extLst>
          </p:cNvPr>
          <p:cNvSpPr/>
          <p:nvPr userDrawn="1"/>
        </p:nvSpPr>
        <p:spPr bwMode="auto">
          <a:xfrm>
            <a:off x="946484" y="922256"/>
            <a:ext cx="10299032" cy="745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lnSpc>
                <a:spcPct val="100000"/>
              </a:lnSpc>
              <a:defRPr sz="4700" b="1" kern="0" baseline="0">
                <a:solidFill>
                  <a:schemeClr val="tx1"/>
                </a:solidFill>
                <a:latin typeface="Aptos ExtraBold" panose="020B0004020202020204" pitchFamily="34" charset="0"/>
                <a:cs typeface="Arial" panose="020B0604020202020204" pitchFamily="34" charset="0"/>
              </a:defRPr>
            </a:lvl1pPr>
          </a:lstStyle>
          <a:p>
            <a:r>
              <a:rPr lang="en-US"/>
              <a:t>Insert Title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8824566" y="394950"/>
            <a:ext cx="2408250" cy="515679"/>
          </a:xfrm>
        </p:spPr>
        <p:txBody>
          <a:bodyPr anchor="ctr">
            <a:normAutofit/>
          </a:bodyPr>
          <a:lstStyle>
            <a:lvl1pPr marL="0" indent="0" algn="r">
              <a:buNone/>
              <a:defRPr sz="1800" b="1">
                <a:solidFill>
                  <a:schemeClr val="tx1"/>
                </a:solidFill>
              </a:defRPr>
            </a:lvl1pPr>
          </a:lstStyle>
          <a:p>
            <a:pPr lvl="0"/>
            <a:r>
              <a:rPr lang="en-US"/>
              <a:t>Insert date</a:t>
            </a:r>
          </a:p>
        </p:txBody>
      </p:sp>
      <p:pic>
        <p:nvPicPr>
          <p:cNvPr id="4" name="Picture 3" descr="Oregon Department of Human Services Logo">
            <a:extLst>
              <a:ext uri="{FF2B5EF4-FFF2-40B4-BE49-F238E27FC236}">
                <a16:creationId xmlns:a16="http://schemas.microsoft.com/office/drawing/2014/main" id="{0921A4BD-6BC4-B1F4-7EB0-9FF28AF82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7958" y="340382"/>
            <a:ext cx="3781346" cy="2618241"/>
          </a:xfrm>
          <a:prstGeom prst="rect">
            <a:avLst/>
          </a:prstGeom>
        </p:spPr>
      </p:pic>
    </p:spTree>
    <p:extLst>
      <p:ext uri="{BB962C8B-B14F-4D97-AF65-F5344CB8AC3E}">
        <p14:creationId xmlns:p14="http://schemas.microsoft.com/office/powerpoint/2010/main" val="40314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4" name="Picture Placeholder 43" descr="Add image description">
            <a:extLst>
              <a:ext uri="{FF2B5EF4-FFF2-40B4-BE49-F238E27FC236}">
                <a16:creationId xmlns:a16="http://schemas.microsoft.com/office/drawing/2014/main" id="{2FE7CAE9-154B-5F90-4988-304F2C213B1C}"/>
              </a:ext>
            </a:extLst>
          </p:cNvPr>
          <p:cNvSpPr>
            <a:spLocks noGrp="1"/>
          </p:cNvSpPr>
          <p:nvPr>
            <p:ph type="pic" sz="quarter" idx="16"/>
          </p:nvPr>
        </p:nvSpPr>
        <p:spPr>
          <a:xfrm>
            <a:off x="223552" y="188131"/>
            <a:ext cx="11744899" cy="3929843"/>
          </a:xfrm>
          <a:custGeom>
            <a:avLst/>
            <a:gdLst>
              <a:gd name="connsiteX0" fmla="*/ 5149675 w 11744899"/>
              <a:gd name="connsiteY0" fmla="*/ 3075556 h 3929843"/>
              <a:gd name="connsiteX1" fmla="*/ 6448945 w 11744899"/>
              <a:gd name="connsiteY1" fmla="*/ 3075556 h 3929843"/>
              <a:gd name="connsiteX2" fmla="*/ 6450884 w 11744899"/>
              <a:gd name="connsiteY2" fmla="*/ 3087740 h 3929843"/>
              <a:gd name="connsiteX3" fmla="*/ 5148311 w 11744899"/>
              <a:gd name="connsiteY3" fmla="*/ 3083804 h 3929843"/>
              <a:gd name="connsiteX4" fmla="*/ 7731872 w 11744899"/>
              <a:gd name="connsiteY4" fmla="*/ 0 h 3929843"/>
              <a:gd name="connsiteX5" fmla="*/ 11744899 w 11744899"/>
              <a:gd name="connsiteY5" fmla="*/ 0 h 3929843"/>
              <a:gd name="connsiteX6" fmla="*/ 11744899 w 11744899"/>
              <a:gd name="connsiteY6" fmla="*/ 3914776 h 3929843"/>
              <a:gd name="connsiteX7" fmla="*/ 7731873 w 11744899"/>
              <a:gd name="connsiteY7" fmla="*/ 3914775 h 3929843"/>
              <a:gd name="connsiteX8" fmla="*/ 7731872 w 11744899"/>
              <a:gd name="connsiteY8" fmla="*/ 3075556 h 3929843"/>
              <a:gd name="connsiteX9" fmla="*/ 6448945 w 11744899"/>
              <a:gd name="connsiteY9" fmla="*/ 3075556 h 3929843"/>
              <a:gd name="connsiteX10" fmla="*/ 6431007 w 11744899"/>
              <a:gd name="connsiteY10" fmla="*/ 2962865 h 3929843"/>
              <a:gd name="connsiteX11" fmla="*/ 5801443 w 11744899"/>
              <a:gd name="connsiteY11" fmla="*/ 2475288 h 3929843"/>
              <a:gd name="connsiteX12" fmla="*/ 5168942 w 11744899"/>
              <a:gd name="connsiteY12" fmla="*/ 2959051 h 3929843"/>
              <a:gd name="connsiteX13" fmla="*/ 5149675 w 11744899"/>
              <a:gd name="connsiteY13" fmla="*/ 3075556 h 3929843"/>
              <a:gd name="connsiteX14" fmla="*/ 3930756 w 11744899"/>
              <a:gd name="connsiteY14" fmla="*/ 3075556 h 3929843"/>
              <a:gd name="connsiteX15" fmla="*/ 3930755 w 11744899"/>
              <a:gd name="connsiteY15" fmla="*/ 3929843 h 3929843"/>
              <a:gd name="connsiteX16" fmla="*/ 1 w 11744899"/>
              <a:gd name="connsiteY16" fmla="*/ 3929843 h 3929843"/>
              <a:gd name="connsiteX17" fmla="*/ 0 w 11744899"/>
              <a:gd name="connsiteY17" fmla="*/ 15068 h 3929843"/>
              <a:gd name="connsiteX18" fmla="*/ 3830373 w 11744899"/>
              <a:gd name="connsiteY18" fmla="*/ 15069 h 3929843"/>
              <a:gd name="connsiteX19" fmla="*/ 3830373 w 11744899"/>
              <a:gd name="connsiteY19" fmla="*/ 15068 h 3929843"/>
              <a:gd name="connsiteX20" fmla="*/ 7731872 w 11744899"/>
              <a:gd name="connsiteY20" fmla="*/ 15069 h 39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4899" h="3929843">
                <a:moveTo>
                  <a:pt x="5149675" y="3075556"/>
                </a:moveTo>
                <a:lnTo>
                  <a:pt x="6448945" y="3075556"/>
                </a:lnTo>
                <a:lnTo>
                  <a:pt x="6450884" y="3087740"/>
                </a:lnTo>
                <a:lnTo>
                  <a:pt x="5148311" y="3083804"/>
                </a:lnTo>
                <a:close/>
                <a:moveTo>
                  <a:pt x="7731872" y="0"/>
                </a:moveTo>
                <a:lnTo>
                  <a:pt x="11744899" y="0"/>
                </a:lnTo>
                <a:lnTo>
                  <a:pt x="11744899" y="3914776"/>
                </a:lnTo>
                <a:lnTo>
                  <a:pt x="7731873" y="3914775"/>
                </a:lnTo>
                <a:lnTo>
                  <a:pt x="7731872" y="3075556"/>
                </a:lnTo>
                <a:lnTo>
                  <a:pt x="6448945" y="3075556"/>
                </a:lnTo>
                <a:lnTo>
                  <a:pt x="6431007" y="2962865"/>
                </a:lnTo>
                <a:cubicBezTo>
                  <a:pt x="6357713" y="2681488"/>
                  <a:pt x="6102512" y="2476197"/>
                  <a:pt x="5801443" y="2475288"/>
                </a:cubicBezTo>
                <a:cubicBezTo>
                  <a:pt x="5500373" y="2474378"/>
                  <a:pt x="5243935" y="2678122"/>
                  <a:pt x="5168942" y="2959051"/>
                </a:cubicBezTo>
                <a:lnTo>
                  <a:pt x="5149675" y="3075556"/>
                </a:lnTo>
                <a:lnTo>
                  <a:pt x="3930756" y="3075556"/>
                </a:lnTo>
                <a:lnTo>
                  <a:pt x="3930755" y="3929843"/>
                </a:lnTo>
                <a:lnTo>
                  <a:pt x="1" y="3929843"/>
                </a:lnTo>
                <a:lnTo>
                  <a:pt x="0" y="15068"/>
                </a:lnTo>
                <a:lnTo>
                  <a:pt x="3830373" y="15069"/>
                </a:lnTo>
                <a:lnTo>
                  <a:pt x="3830373" y="15068"/>
                </a:lnTo>
                <a:lnTo>
                  <a:pt x="7731872" y="15069"/>
                </a:lnTo>
                <a:close/>
              </a:path>
            </a:pathLst>
          </a:custGeom>
        </p:spPr>
        <p:txBody>
          <a:bodyPr wrap="square">
            <a:noAutofit/>
          </a:bodyPr>
          <a:lstStyle/>
          <a:p>
            <a:r>
              <a:rPr lang="en-US"/>
              <a:t>Click icon to add picture</a:t>
            </a:r>
          </a:p>
        </p:txBody>
      </p:sp>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305081"/>
            <a:ext cx="12190701" cy="153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719BFC8B-6F61-7DD5-F3C5-D45D2D57AF05}"/>
              </a:ext>
              <a:ext uri="{C183D7F6-B498-43B3-948B-1728B52AA6E4}">
                <adec:decorative xmlns:adec="http://schemas.microsoft.com/office/drawing/2017/decorative" val="1"/>
              </a:ext>
            </a:extLst>
          </p:cNvPr>
          <p:cNvSpPr/>
          <p:nvPr userDrawn="1"/>
        </p:nvSpPr>
        <p:spPr>
          <a:xfrm>
            <a:off x="0" y="4204854"/>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Freeform: Shape 44">
            <a:extLst>
              <a:ext uri="{FF2B5EF4-FFF2-40B4-BE49-F238E27FC236}">
                <a16:creationId xmlns:a16="http://schemas.microsoft.com/office/drawing/2014/main" id="{C96B115E-94C4-CFA0-8EDB-7C122D06EBB8}"/>
              </a:ext>
              <a:ext uri="{C183D7F6-B498-43B3-948B-1728B52AA6E4}">
                <adec:decorative xmlns:adec="http://schemas.microsoft.com/office/drawing/2017/decorative" val="1"/>
              </a:ext>
            </a:extLst>
          </p:cNvPr>
          <p:cNvSpPr/>
          <p:nvPr userDrawn="1"/>
        </p:nvSpPr>
        <p:spPr>
          <a:xfrm>
            <a:off x="-8948" y="3258067"/>
            <a:ext cx="12199649" cy="3599932"/>
          </a:xfrm>
          <a:custGeom>
            <a:avLst/>
            <a:gdLst>
              <a:gd name="connsiteX0" fmla="*/ 4169604 w 12199649"/>
              <a:gd name="connsiteY0" fmla="*/ 0 h 3599932"/>
              <a:gd name="connsiteX1" fmla="*/ 7970720 w 12199649"/>
              <a:gd name="connsiteY1" fmla="*/ 0 h 3599932"/>
              <a:gd name="connsiteX2" fmla="*/ 7970720 w 12199649"/>
              <a:gd name="connsiteY2" fmla="*/ 1231382 h 3599932"/>
              <a:gd name="connsiteX3" fmla="*/ 12199649 w 12199649"/>
              <a:gd name="connsiteY3" fmla="*/ 1231382 h 3599932"/>
              <a:gd name="connsiteX4" fmla="*/ 12199649 w 12199649"/>
              <a:gd name="connsiteY4" fmla="*/ 3599932 h 3599932"/>
              <a:gd name="connsiteX5" fmla="*/ 0 w 12199649"/>
              <a:gd name="connsiteY5" fmla="*/ 3599932 h 3599932"/>
              <a:gd name="connsiteX6" fmla="*/ 0 w 12199649"/>
              <a:gd name="connsiteY6" fmla="*/ 1231382 h 3599932"/>
              <a:gd name="connsiteX7" fmla="*/ 4169604 w 12199649"/>
              <a:gd name="connsiteY7" fmla="*/ 1231382 h 359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649" h="3599932">
                <a:moveTo>
                  <a:pt x="4169604" y="0"/>
                </a:moveTo>
                <a:lnTo>
                  <a:pt x="7970720" y="0"/>
                </a:lnTo>
                <a:lnTo>
                  <a:pt x="7970720" y="1231382"/>
                </a:lnTo>
                <a:lnTo>
                  <a:pt x="12199649" y="1231382"/>
                </a:lnTo>
                <a:lnTo>
                  <a:pt x="12199649" y="3599932"/>
                </a:lnTo>
                <a:lnTo>
                  <a:pt x="0" y="3599932"/>
                </a:lnTo>
                <a:lnTo>
                  <a:pt x="0" y="1231382"/>
                </a:lnTo>
                <a:lnTo>
                  <a:pt x="4169604" y="123138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703502"/>
          </a:xfrm>
          <a:prstGeom prst="rect">
            <a:avLst/>
          </a:prstGeom>
        </p:spPr>
        <p:txBody>
          <a:bodyPr anchor="ctr">
            <a:normAutofit/>
          </a:bodyPr>
          <a:lstStyle>
            <a:lvl1pPr algn="ctr">
              <a:lnSpc>
                <a:spcPct val="100000"/>
              </a:lnSpc>
              <a:defRPr sz="5000" b="1" kern="0" baseline="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Insert title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141277" y="3863893"/>
            <a:ext cx="3026779" cy="351403"/>
          </a:xfrm>
        </p:spPr>
        <p:txBody>
          <a:bodyPr anchor="ctr">
            <a:noAutofit/>
          </a:bodyPr>
          <a:lstStyle>
            <a:lvl1pPr marL="0" indent="0" algn="l">
              <a:lnSpc>
                <a:spcPct val="100000"/>
              </a:lnSpc>
              <a:spcBef>
                <a:spcPts val="0"/>
              </a:spcBef>
              <a:buNone/>
              <a:defRPr sz="1800" b="1">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pPr lvl="0"/>
            <a:r>
              <a:rPr lang="en-US"/>
              <a:t>Insert date</a:t>
            </a:r>
          </a:p>
        </p:txBody>
      </p:sp>
      <p:pic>
        <p:nvPicPr>
          <p:cNvPr id="5" name="Picture 4" descr="Oregon Department of Human Services Logo">
            <a:extLst>
              <a:ext uri="{FF2B5EF4-FFF2-40B4-BE49-F238E27FC236}">
                <a16:creationId xmlns:a16="http://schemas.microsoft.com/office/drawing/2014/main" id="{BD50D7FA-C481-C19B-28C1-D30DB05F52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2196" y="2673085"/>
            <a:ext cx="2895277" cy="2004719"/>
          </a:xfrm>
          <a:prstGeom prst="rect">
            <a:avLst/>
          </a:prstGeom>
        </p:spPr>
      </p:pic>
    </p:spTree>
    <p:extLst>
      <p:ext uri="{BB962C8B-B14F-4D97-AF65-F5344CB8AC3E}">
        <p14:creationId xmlns:p14="http://schemas.microsoft.com/office/powerpoint/2010/main" val="11576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2246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42587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38149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80565"/>
            <a:ext cx="10922000" cy="4527309"/>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solidFill>
                  <a:srgbClr val="184E49"/>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148380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27234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05786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4106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hasCustomPrompt="1"/>
          </p:nvPr>
        </p:nvSpPr>
        <p:spPr>
          <a:xfrm>
            <a:off x="635002" y="400540"/>
            <a:ext cx="5629611" cy="825500"/>
          </a:xfrm>
          <a:prstGeom prst="rect">
            <a:avLst/>
          </a:prstGeo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descr="Add image description">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2" name="Rectangle 1">
            <a:extLst>
              <a:ext uri="{FF2B5EF4-FFF2-40B4-BE49-F238E27FC236}">
                <a16:creationId xmlns:a16="http://schemas.microsoft.com/office/drawing/2014/main" id="{F1C75189-3CE9-8A8F-5029-EBC1B48F34E5}"/>
              </a:ext>
              <a:ext uri="{C183D7F6-B498-43B3-948B-1728B52AA6E4}">
                <adec:decorative xmlns:adec="http://schemas.microsoft.com/office/drawing/2017/decorative" val="1"/>
              </a:ext>
            </a:extLst>
          </p:cNvPr>
          <p:cNvSpPr/>
          <p:nvPr userDrawn="1"/>
        </p:nvSpPr>
        <p:spPr bwMode="auto">
          <a:xfrm>
            <a:off x="634999" y="1241472"/>
            <a:ext cx="562961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28046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sp>
        <p:nvSpPr>
          <p:cNvPr id="2" name="Text Placeholder 2">
            <a:extLst>
              <a:ext uri="{FF2B5EF4-FFF2-40B4-BE49-F238E27FC236}">
                <a16:creationId xmlns:a16="http://schemas.microsoft.com/office/drawing/2014/main" id="{0F717726-29C1-0D17-3A26-B226BA804390}"/>
              </a:ext>
            </a:extLst>
          </p:cNvPr>
          <p:cNvSpPr>
            <a:spLocks noGrp="1"/>
          </p:cNvSpPr>
          <p:nvPr>
            <p:ph type="body" idx="17" hasCustomPrompt="1"/>
          </p:nvPr>
        </p:nvSpPr>
        <p:spPr>
          <a:xfrm>
            <a:off x="634593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9" name="Text Placeholder 2">
            <a:extLst>
              <a:ext uri="{FF2B5EF4-FFF2-40B4-BE49-F238E27FC236}">
                <a16:creationId xmlns:a16="http://schemas.microsoft.com/office/drawing/2014/main" id="{BBA3F27B-AC3C-0DCA-95B8-CC94555ECB9A}"/>
              </a:ext>
            </a:extLst>
          </p:cNvPr>
          <p:cNvSpPr>
            <a:spLocks noGrp="1"/>
          </p:cNvSpPr>
          <p:nvPr>
            <p:ph type="body" idx="18" hasCustomPrompt="1"/>
          </p:nvPr>
        </p:nvSpPr>
        <p:spPr>
          <a:xfrm>
            <a:off x="6345936" y="1823344"/>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0" name="Content Placeholder 3">
            <a:extLst>
              <a:ext uri="{FF2B5EF4-FFF2-40B4-BE49-F238E27FC236}">
                <a16:creationId xmlns:a16="http://schemas.microsoft.com/office/drawing/2014/main" id="{72116E9B-AF7F-F281-75B9-FB69452C3495}"/>
              </a:ext>
            </a:extLst>
          </p:cNvPr>
          <p:cNvSpPr>
            <a:spLocks noGrp="1"/>
          </p:cNvSpPr>
          <p:nvPr>
            <p:ph sz="half" idx="19"/>
          </p:nvPr>
        </p:nvSpPr>
        <p:spPr>
          <a:xfrm>
            <a:off x="710031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8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97206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11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descr="Oregon Department of Human Services Logo">
            <a:extLst>
              <a:ext uri="{FF2B5EF4-FFF2-40B4-BE49-F238E27FC236}">
                <a16:creationId xmlns:a16="http://schemas.microsoft.com/office/drawing/2014/main" id="{1C0273A1-20F2-882E-09A5-70CAB5768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7947" y="4345667"/>
            <a:ext cx="2289053" cy="1584963"/>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188761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70BDC1-ACB7-792E-89B5-DE9B006D561C}"/>
              </a:ext>
              <a:ext uri="{C183D7F6-B498-43B3-948B-1728B52AA6E4}">
                <adec:decorative xmlns:adec="http://schemas.microsoft.com/office/drawing/2017/decorative" val="1"/>
              </a:ext>
            </a:extLst>
          </p:cNvPr>
          <p:cNvSpPr/>
          <p:nvPr userDrawn="1"/>
        </p:nvSpPr>
        <p:spPr bwMode="auto">
          <a:xfrm>
            <a:off x="946484" y="1715045"/>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7E51F903-5A82-3787-A055-CBA8E38BE21A}"/>
              </a:ext>
              <a:ext uri="{C183D7F6-B498-43B3-948B-1728B52AA6E4}">
                <adec:decorative xmlns:adec="http://schemas.microsoft.com/office/drawing/2017/decorative" val="1"/>
              </a:ext>
            </a:extLst>
          </p:cNvPr>
          <p:cNvSpPr/>
          <p:nvPr userDrawn="1"/>
        </p:nvSpPr>
        <p:spPr bwMode="auto">
          <a:xfrm>
            <a:off x="946484" y="922256"/>
            <a:ext cx="10299032" cy="745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lnSpc>
                <a:spcPct val="100000"/>
              </a:lnSpc>
              <a:defRPr sz="4700" b="1" kern="0" baseline="0">
                <a:solidFill>
                  <a:schemeClr val="tx1"/>
                </a:solidFill>
                <a:latin typeface="Aptos ExtraBold" panose="020B0004020202020204" pitchFamily="34" charset="0"/>
                <a:cs typeface="Arial" panose="020B0604020202020204" pitchFamily="34" charset="0"/>
              </a:defRPr>
            </a:lvl1pPr>
          </a:lstStyle>
          <a:p>
            <a:r>
              <a:rPr lang="en-US"/>
              <a:t>Insert Title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8824566" y="394950"/>
            <a:ext cx="2408250" cy="515679"/>
          </a:xfrm>
        </p:spPr>
        <p:txBody>
          <a:bodyPr anchor="ctr">
            <a:normAutofit/>
          </a:bodyPr>
          <a:lstStyle>
            <a:lvl1pPr marL="0" indent="0" algn="r">
              <a:buNone/>
              <a:defRPr sz="1800" b="1">
                <a:solidFill>
                  <a:schemeClr val="tx1"/>
                </a:solidFill>
              </a:defRPr>
            </a:lvl1pPr>
          </a:lstStyle>
          <a:p>
            <a:pPr lvl="0"/>
            <a:r>
              <a:rPr lang="en-US"/>
              <a:t>Insert date</a:t>
            </a:r>
          </a:p>
        </p:txBody>
      </p:sp>
      <p:pic>
        <p:nvPicPr>
          <p:cNvPr id="4" name="Picture 3" descr="Oregon Department of Human Services Logo">
            <a:extLst>
              <a:ext uri="{FF2B5EF4-FFF2-40B4-BE49-F238E27FC236}">
                <a16:creationId xmlns:a16="http://schemas.microsoft.com/office/drawing/2014/main" id="{0921A4BD-6BC4-B1F4-7EB0-9FF28AF82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7958" y="340382"/>
            <a:ext cx="3781346" cy="2618241"/>
          </a:xfrm>
          <a:prstGeom prst="rect">
            <a:avLst/>
          </a:prstGeom>
        </p:spPr>
      </p:pic>
    </p:spTree>
    <p:extLst>
      <p:ext uri="{BB962C8B-B14F-4D97-AF65-F5344CB8AC3E}">
        <p14:creationId xmlns:p14="http://schemas.microsoft.com/office/powerpoint/2010/main" val="5043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4" name="Picture Placeholder 43" descr="Add image description">
            <a:extLst>
              <a:ext uri="{FF2B5EF4-FFF2-40B4-BE49-F238E27FC236}">
                <a16:creationId xmlns:a16="http://schemas.microsoft.com/office/drawing/2014/main" id="{2FE7CAE9-154B-5F90-4988-304F2C213B1C}"/>
              </a:ext>
            </a:extLst>
          </p:cNvPr>
          <p:cNvSpPr>
            <a:spLocks noGrp="1"/>
          </p:cNvSpPr>
          <p:nvPr>
            <p:ph type="pic" sz="quarter" idx="16"/>
          </p:nvPr>
        </p:nvSpPr>
        <p:spPr>
          <a:xfrm>
            <a:off x="223552" y="188131"/>
            <a:ext cx="11744899" cy="3929843"/>
          </a:xfrm>
          <a:custGeom>
            <a:avLst/>
            <a:gdLst>
              <a:gd name="connsiteX0" fmla="*/ 5149675 w 11744899"/>
              <a:gd name="connsiteY0" fmla="*/ 3075556 h 3929843"/>
              <a:gd name="connsiteX1" fmla="*/ 6448945 w 11744899"/>
              <a:gd name="connsiteY1" fmla="*/ 3075556 h 3929843"/>
              <a:gd name="connsiteX2" fmla="*/ 6450884 w 11744899"/>
              <a:gd name="connsiteY2" fmla="*/ 3087740 h 3929843"/>
              <a:gd name="connsiteX3" fmla="*/ 5148311 w 11744899"/>
              <a:gd name="connsiteY3" fmla="*/ 3083804 h 3929843"/>
              <a:gd name="connsiteX4" fmla="*/ 7731872 w 11744899"/>
              <a:gd name="connsiteY4" fmla="*/ 0 h 3929843"/>
              <a:gd name="connsiteX5" fmla="*/ 11744899 w 11744899"/>
              <a:gd name="connsiteY5" fmla="*/ 0 h 3929843"/>
              <a:gd name="connsiteX6" fmla="*/ 11744899 w 11744899"/>
              <a:gd name="connsiteY6" fmla="*/ 3914776 h 3929843"/>
              <a:gd name="connsiteX7" fmla="*/ 7731873 w 11744899"/>
              <a:gd name="connsiteY7" fmla="*/ 3914775 h 3929843"/>
              <a:gd name="connsiteX8" fmla="*/ 7731872 w 11744899"/>
              <a:gd name="connsiteY8" fmla="*/ 3075556 h 3929843"/>
              <a:gd name="connsiteX9" fmla="*/ 6448945 w 11744899"/>
              <a:gd name="connsiteY9" fmla="*/ 3075556 h 3929843"/>
              <a:gd name="connsiteX10" fmla="*/ 6431007 w 11744899"/>
              <a:gd name="connsiteY10" fmla="*/ 2962865 h 3929843"/>
              <a:gd name="connsiteX11" fmla="*/ 5801443 w 11744899"/>
              <a:gd name="connsiteY11" fmla="*/ 2475288 h 3929843"/>
              <a:gd name="connsiteX12" fmla="*/ 5168942 w 11744899"/>
              <a:gd name="connsiteY12" fmla="*/ 2959051 h 3929843"/>
              <a:gd name="connsiteX13" fmla="*/ 5149675 w 11744899"/>
              <a:gd name="connsiteY13" fmla="*/ 3075556 h 3929843"/>
              <a:gd name="connsiteX14" fmla="*/ 3930756 w 11744899"/>
              <a:gd name="connsiteY14" fmla="*/ 3075556 h 3929843"/>
              <a:gd name="connsiteX15" fmla="*/ 3930755 w 11744899"/>
              <a:gd name="connsiteY15" fmla="*/ 3929843 h 3929843"/>
              <a:gd name="connsiteX16" fmla="*/ 1 w 11744899"/>
              <a:gd name="connsiteY16" fmla="*/ 3929843 h 3929843"/>
              <a:gd name="connsiteX17" fmla="*/ 0 w 11744899"/>
              <a:gd name="connsiteY17" fmla="*/ 15068 h 3929843"/>
              <a:gd name="connsiteX18" fmla="*/ 3830373 w 11744899"/>
              <a:gd name="connsiteY18" fmla="*/ 15069 h 3929843"/>
              <a:gd name="connsiteX19" fmla="*/ 3830373 w 11744899"/>
              <a:gd name="connsiteY19" fmla="*/ 15068 h 3929843"/>
              <a:gd name="connsiteX20" fmla="*/ 7731872 w 11744899"/>
              <a:gd name="connsiteY20" fmla="*/ 15069 h 39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4899" h="3929843">
                <a:moveTo>
                  <a:pt x="5149675" y="3075556"/>
                </a:moveTo>
                <a:lnTo>
                  <a:pt x="6448945" y="3075556"/>
                </a:lnTo>
                <a:lnTo>
                  <a:pt x="6450884" y="3087740"/>
                </a:lnTo>
                <a:lnTo>
                  <a:pt x="5148311" y="3083804"/>
                </a:lnTo>
                <a:close/>
                <a:moveTo>
                  <a:pt x="7731872" y="0"/>
                </a:moveTo>
                <a:lnTo>
                  <a:pt x="11744899" y="0"/>
                </a:lnTo>
                <a:lnTo>
                  <a:pt x="11744899" y="3914776"/>
                </a:lnTo>
                <a:lnTo>
                  <a:pt x="7731873" y="3914775"/>
                </a:lnTo>
                <a:lnTo>
                  <a:pt x="7731872" y="3075556"/>
                </a:lnTo>
                <a:lnTo>
                  <a:pt x="6448945" y="3075556"/>
                </a:lnTo>
                <a:lnTo>
                  <a:pt x="6431007" y="2962865"/>
                </a:lnTo>
                <a:cubicBezTo>
                  <a:pt x="6357713" y="2681488"/>
                  <a:pt x="6102512" y="2476197"/>
                  <a:pt x="5801443" y="2475288"/>
                </a:cubicBezTo>
                <a:cubicBezTo>
                  <a:pt x="5500373" y="2474378"/>
                  <a:pt x="5243935" y="2678122"/>
                  <a:pt x="5168942" y="2959051"/>
                </a:cubicBezTo>
                <a:lnTo>
                  <a:pt x="5149675" y="3075556"/>
                </a:lnTo>
                <a:lnTo>
                  <a:pt x="3930756" y="3075556"/>
                </a:lnTo>
                <a:lnTo>
                  <a:pt x="3930755" y="3929843"/>
                </a:lnTo>
                <a:lnTo>
                  <a:pt x="1" y="3929843"/>
                </a:lnTo>
                <a:lnTo>
                  <a:pt x="0" y="15068"/>
                </a:lnTo>
                <a:lnTo>
                  <a:pt x="3830373" y="15069"/>
                </a:lnTo>
                <a:lnTo>
                  <a:pt x="3830373" y="15068"/>
                </a:lnTo>
                <a:lnTo>
                  <a:pt x="7731872" y="15069"/>
                </a:lnTo>
                <a:close/>
              </a:path>
            </a:pathLst>
          </a:custGeom>
        </p:spPr>
        <p:txBody>
          <a:bodyPr wrap="square">
            <a:noAutofit/>
          </a:bodyPr>
          <a:lstStyle/>
          <a:p>
            <a:r>
              <a:rPr lang="en-US"/>
              <a:t>Click icon to add picture</a:t>
            </a:r>
          </a:p>
        </p:txBody>
      </p:sp>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305081"/>
            <a:ext cx="12190701" cy="153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719BFC8B-6F61-7DD5-F3C5-D45D2D57AF05}"/>
              </a:ext>
              <a:ext uri="{C183D7F6-B498-43B3-948B-1728B52AA6E4}">
                <adec:decorative xmlns:adec="http://schemas.microsoft.com/office/drawing/2017/decorative" val="1"/>
              </a:ext>
            </a:extLst>
          </p:cNvPr>
          <p:cNvSpPr/>
          <p:nvPr userDrawn="1"/>
        </p:nvSpPr>
        <p:spPr>
          <a:xfrm>
            <a:off x="0" y="4204854"/>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45" name="Freeform: Shape 44">
            <a:extLst>
              <a:ext uri="{FF2B5EF4-FFF2-40B4-BE49-F238E27FC236}">
                <a16:creationId xmlns:a16="http://schemas.microsoft.com/office/drawing/2014/main" id="{C96B115E-94C4-CFA0-8EDB-7C122D06EBB8}"/>
              </a:ext>
              <a:ext uri="{C183D7F6-B498-43B3-948B-1728B52AA6E4}">
                <adec:decorative xmlns:adec="http://schemas.microsoft.com/office/drawing/2017/decorative" val="1"/>
              </a:ext>
            </a:extLst>
          </p:cNvPr>
          <p:cNvSpPr/>
          <p:nvPr userDrawn="1"/>
        </p:nvSpPr>
        <p:spPr>
          <a:xfrm>
            <a:off x="-8948" y="3258067"/>
            <a:ext cx="12199649" cy="3599932"/>
          </a:xfrm>
          <a:custGeom>
            <a:avLst/>
            <a:gdLst>
              <a:gd name="connsiteX0" fmla="*/ 4169604 w 12199649"/>
              <a:gd name="connsiteY0" fmla="*/ 0 h 3599932"/>
              <a:gd name="connsiteX1" fmla="*/ 7970720 w 12199649"/>
              <a:gd name="connsiteY1" fmla="*/ 0 h 3599932"/>
              <a:gd name="connsiteX2" fmla="*/ 7970720 w 12199649"/>
              <a:gd name="connsiteY2" fmla="*/ 1231382 h 3599932"/>
              <a:gd name="connsiteX3" fmla="*/ 12199649 w 12199649"/>
              <a:gd name="connsiteY3" fmla="*/ 1231382 h 3599932"/>
              <a:gd name="connsiteX4" fmla="*/ 12199649 w 12199649"/>
              <a:gd name="connsiteY4" fmla="*/ 3599932 h 3599932"/>
              <a:gd name="connsiteX5" fmla="*/ 0 w 12199649"/>
              <a:gd name="connsiteY5" fmla="*/ 3599932 h 3599932"/>
              <a:gd name="connsiteX6" fmla="*/ 0 w 12199649"/>
              <a:gd name="connsiteY6" fmla="*/ 1231382 h 3599932"/>
              <a:gd name="connsiteX7" fmla="*/ 4169604 w 12199649"/>
              <a:gd name="connsiteY7" fmla="*/ 1231382 h 359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649" h="3599932">
                <a:moveTo>
                  <a:pt x="4169604" y="0"/>
                </a:moveTo>
                <a:lnTo>
                  <a:pt x="7970720" y="0"/>
                </a:lnTo>
                <a:lnTo>
                  <a:pt x="7970720" y="1231382"/>
                </a:lnTo>
                <a:lnTo>
                  <a:pt x="12199649" y="1231382"/>
                </a:lnTo>
                <a:lnTo>
                  <a:pt x="12199649" y="3599932"/>
                </a:lnTo>
                <a:lnTo>
                  <a:pt x="0" y="3599932"/>
                </a:lnTo>
                <a:lnTo>
                  <a:pt x="0" y="1231382"/>
                </a:lnTo>
                <a:lnTo>
                  <a:pt x="4169604" y="123138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703502"/>
          </a:xfrm>
          <a:prstGeom prst="rect">
            <a:avLst/>
          </a:prstGeom>
        </p:spPr>
        <p:txBody>
          <a:bodyPr anchor="ctr">
            <a:normAutofit/>
          </a:bodyPr>
          <a:lstStyle>
            <a:lvl1pPr algn="ctr">
              <a:lnSpc>
                <a:spcPct val="100000"/>
              </a:lnSpc>
              <a:defRPr sz="5000" b="1" kern="0" baseline="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Insert title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141277" y="3863893"/>
            <a:ext cx="3026779" cy="351403"/>
          </a:xfrm>
        </p:spPr>
        <p:txBody>
          <a:bodyPr anchor="ctr">
            <a:noAutofit/>
          </a:bodyPr>
          <a:lstStyle>
            <a:lvl1pPr marL="0" indent="0" algn="l">
              <a:lnSpc>
                <a:spcPct val="100000"/>
              </a:lnSpc>
              <a:spcBef>
                <a:spcPts val="0"/>
              </a:spcBef>
              <a:buNone/>
              <a:defRPr sz="1800" b="1">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pPr lvl="0"/>
            <a:r>
              <a:rPr lang="en-US"/>
              <a:t>Insert date</a:t>
            </a:r>
          </a:p>
        </p:txBody>
      </p:sp>
      <p:pic>
        <p:nvPicPr>
          <p:cNvPr id="5" name="Picture 4" descr="Oregon Department of Human Services Logo">
            <a:extLst>
              <a:ext uri="{FF2B5EF4-FFF2-40B4-BE49-F238E27FC236}">
                <a16:creationId xmlns:a16="http://schemas.microsoft.com/office/drawing/2014/main" id="{BD50D7FA-C481-C19B-28C1-D30DB05F52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2196" y="2673085"/>
            <a:ext cx="2895277" cy="2004719"/>
          </a:xfrm>
          <a:prstGeom prst="rect">
            <a:avLst/>
          </a:prstGeom>
        </p:spPr>
      </p:pic>
    </p:spTree>
    <p:extLst>
      <p:ext uri="{BB962C8B-B14F-4D97-AF65-F5344CB8AC3E}">
        <p14:creationId xmlns:p14="http://schemas.microsoft.com/office/powerpoint/2010/main" val="130113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2.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A5DE78A4-591B-998E-7233-199DC360C07A}"/>
              </a:ext>
              <a:ext uri="{C183D7F6-B498-43B3-948B-1728B52AA6E4}">
                <adec:decorative xmlns:adec="http://schemas.microsoft.com/office/drawing/2017/decorative" val="1"/>
              </a:ext>
            </a:extLst>
          </p:cNvPr>
          <p:cNvSpPr/>
          <p:nvPr userDrawn="1"/>
        </p:nvSpPr>
        <p:spPr bwMode="auto">
          <a:xfrm>
            <a:off x="635000" y="1259959"/>
            <a:ext cx="10922000" cy="701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96" r:id="rId1"/>
    <p:sldLayoutId id="2147483935" r:id="rId2"/>
    <p:sldLayoutId id="2147483853" r:id="rId3"/>
    <p:sldLayoutId id="2147483854" r:id="rId4"/>
    <p:sldLayoutId id="2147483852" r:id="rId5"/>
    <p:sldLayoutId id="2147483897" r:id="rId6"/>
    <p:sldLayoutId id="2147483898" r:id="rId7"/>
    <p:sldLayoutId id="2147483936" r:id="rId8"/>
    <p:sldLayoutId id="2147483937" r:id="rId9"/>
    <p:sldLayoutId id="2147483659" r:id="rId10"/>
    <p:sldLayoutId id="2147483666" r:id="rId11"/>
    <p:sldLayoutId id="2147483650" r:id="rId12"/>
    <p:sldLayoutId id="2147483656" r:id="rId13"/>
    <p:sldLayoutId id="2147483669" r:id="rId14"/>
    <p:sldLayoutId id="2147483653" r:id="rId15"/>
    <p:sldLayoutId id="2147483673" r:id="rId16"/>
    <p:sldLayoutId id="2147483667" r:id="rId17"/>
    <p:sldLayoutId id="2147483662" r:id="rId18"/>
    <p:sldLayoutId id="2147483675" r:id="rId19"/>
    <p:sldLayoutId id="2147483851" r:id="rId20"/>
    <p:sldLayoutId id="2147483892" r:id="rId21"/>
    <p:sldLayoutId id="2147483894" r:id="rId22"/>
    <p:sldLayoutId id="214748389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userDrawn="1">
          <p15:clr>
            <a:srgbClr val="F26B43"/>
          </p15:clr>
        </p15:guide>
        <p15:guide id="39" orient="horz" pos="3400">
          <p15:clr>
            <a:srgbClr val="F26B43"/>
          </p15:clr>
        </p15:guide>
        <p15:guide id="40" orient="horz" pos="39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A5DE78A4-591B-998E-7233-199DC360C07A}"/>
              </a:ext>
              <a:ext uri="{C183D7F6-B498-43B3-948B-1728B52AA6E4}">
                <adec:decorative xmlns:adec="http://schemas.microsoft.com/office/drawing/2017/decorative" val="1"/>
              </a:ext>
            </a:extLst>
          </p:cNvPr>
          <p:cNvSpPr/>
          <p:nvPr userDrawn="1"/>
        </p:nvSpPr>
        <p:spPr bwMode="auto">
          <a:xfrm>
            <a:off x="635000" y="1259959"/>
            <a:ext cx="10922000" cy="701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03650186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SNAP.ABAWDTeam@odhsoha.oregon.gov" TargetMode="External"/><Relationship Id="rId7" Type="http://schemas.openxmlformats.org/officeDocument/2006/relationships/image" Target="../media/image37.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0.png"/><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1.sv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46.svg"/><Relationship Id="rId5" Type="http://schemas.openxmlformats.org/officeDocument/2006/relationships/diagramQuickStyle" Target="../diagrams/quickStyle4.xml"/><Relationship Id="rId10" Type="http://schemas.openxmlformats.org/officeDocument/2006/relationships/image" Target="../media/image45.png"/><Relationship Id="rId4" Type="http://schemas.openxmlformats.org/officeDocument/2006/relationships/diagramLayout" Target="../diagrams/layout4.xml"/><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www.oregon.gov/oha/HSD/OHP/Pages/Federal-Changes.aspx"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image" Target="../media/image82.svg"/><Relationship Id="rId5" Type="http://schemas.openxmlformats.org/officeDocument/2006/relationships/diagramQuickStyle" Target="../diagrams/quickStyle7.xml"/><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diagramLayout" Target="../diagrams/layout7.xml"/><Relationship Id="rId9" Type="http://schemas.openxmlformats.org/officeDocument/2006/relationships/image" Target="../media/image80.svg"/><Relationship Id="rId1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www.zoomgov.com/webinar/register/WN_-Q6HyPQoR76PxkMFSXcQ2Q#/registratio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hyperlink" Target="http://www.oregon.gov/odhs/benefits/pages/protect.aspx"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hyperlink" Target="https://www.oregon.gov/odhs/food/Pages/snap-time-limits.aspx" TargetMode="External"/><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hyperlink" Target="https://www.oregon.gov/odhs/news/Pages/federal-updates.aspx" TargetMode="External"/><Relationship Id="rId2" Type="http://schemas.openxmlformats.org/officeDocument/2006/relationships/notesSlide" Target="../notesSlides/notesSlide46.xml"/><Relationship Id="rId16" Type="http://schemas.openxmlformats.org/officeDocument/2006/relationships/image" Target="../media/image99.png"/><Relationship Id="rId1" Type="http://schemas.openxmlformats.org/officeDocument/2006/relationships/slideLayout" Target="../slideLayouts/slideLayout21.xml"/><Relationship Id="rId6" Type="http://schemas.openxmlformats.org/officeDocument/2006/relationships/image" Target="../media/image95.svg"/><Relationship Id="rId11" Type="http://schemas.openxmlformats.org/officeDocument/2006/relationships/hyperlink" Target="https://www.oregon.gov/odhs/news/pages/default.aspx" TargetMode="External"/><Relationship Id="rId5" Type="http://schemas.openxmlformats.org/officeDocument/2006/relationships/image" Target="../media/image94.png"/><Relationship Id="rId15" Type="http://schemas.openxmlformats.org/officeDocument/2006/relationships/image" Target="../media/image98.png"/><Relationship Id="rId10" Type="http://schemas.openxmlformats.org/officeDocument/2006/relationships/hyperlink" Target="https://public.govdelivery.com/accounts/ORDHS/subscriber/new?topic_id=ORDHS_833" TargetMode="External"/><Relationship Id="rId4" Type="http://schemas.openxmlformats.org/officeDocument/2006/relationships/image" Target="../media/image93.svg"/><Relationship Id="rId9" Type="http://schemas.openxmlformats.org/officeDocument/2006/relationships/hyperlink" Target="mailto:communitypartners@odhsoha.oregon.gov" TargetMode="External"/><Relationship Id="rId14" Type="http://schemas.openxmlformats.org/officeDocument/2006/relationships/hyperlink" Target="https://www.oregon.gov/odhs/es/alimentos/Pages/limites-tiempo.aspx"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9211E1-DA0A-A37F-A4C6-662C961E2C68}"/>
              </a:ext>
            </a:extLst>
          </p:cNvPr>
          <p:cNvSpPr/>
          <p:nvPr/>
        </p:nvSpPr>
        <p:spPr>
          <a:xfrm>
            <a:off x="0" y="1"/>
            <a:ext cx="12192000" cy="134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1" name="TextBox 10">
            <a:extLst>
              <a:ext uri="{FF2B5EF4-FFF2-40B4-BE49-F238E27FC236}">
                <a16:creationId xmlns:a16="http://schemas.microsoft.com/office/drawing/2014/main" id="{C723F64A-7427-BEA8-A97B-A8C63FDB5323}"/>
              </a:ext>
            </a:extLst>
          </p:cNvPr>
          <p:cNvSpPr txBox="1"/>
          <p:nvPr/>
        </p:nvSpPr>
        <p:spPr>
          <a:xfrm>
            <a:off x="951932" y="4603316"/>
            <a:ext cx="10278121" cy="1213922"/>
          </a:xfrm>
          <a:prstGeom prst="rect">
            <a:avLst/>
          </a:prstGeom>
          <a:noFill/>
        </p:spPr>
        <p:txBody>
          <a:bodyPr wrap="square" lIns="91440" tIns="45720" rIns="91440" bIns="45720" rtlCol="0" anchor="t">
            <a:spAutoFit/>
          </a:bodyPr>
          <a:lstStyle/>
          <a:p>
            <a:pPr>
              <a:lnSpc>
                <a:spcPts val="4500"/>
              </a:lnSpc>
              <a:defRPr/>
            </a:pPr>
            <a:r>
              <a:rPr kumimoji="0" lang="en-US" sz="3300" b="1" i="0" u="none" strike="noStrike" kern="1200" cap="none" spc="0" normalizeH="0" baseline="0" noProof="0">
                <a:ln>
                  <a:noFill/>
                </a:ln>
                <a:solidFill>
                  <a:srgbClr val="2E3192"/>
                </a:solidFill>
                <a:effectLst/>
                <a:uLnTx/>
                <a:uFillTx/>
                <a:latin typeface="Noto Sans ExtraBold"/>
                <a:ea typeface="Noto Sans ExtraBold" panose="020B0502040504020204" pitchFamily="34" charset="0"/>
                <a:cs typeface="Noto Sans ExtraBold" panose="020B0502040504020204" pitchFamily="34" charset="0"/>
              </a:rPr>
              <a:t>Federal Actions Coordination Team (FACT)</a:t>
            </a:r>
          </a:p>
          <a:p>
            <a:pPr>
              <a:lnSpc>
                <a:spcPts val="4500"/>
              </a:lnSpc>
              <a:defRPr/>
            </a:pPr>
            <a:r>
              <a:rPr lang="en-US" sz="3300" b="1">
                <a:solidFill>
                  <a:srgbClr val="2E3192"/>
                </a:solidFill>
                <a:latin typeface="Noto Sans ExtraBold"/>
                <a:ea typeface="Noto Sans ExtraBold" panose="020B0502040504020204" pitchFamily="34" charset="0"/>
                <a:cs typeface="Noto Sans ExtraBold" panose="020B0502040504020204" pitchFamily="34" charset="0"/>
              </a:rPr>
              <a:t>April updates</a:t>
            </a:r>
            <a:endParaRPr lang="en-US" sz="3300" b="1" i="0" u="none" strike="noStrike" kern="1200" cap="none" spc="0" normalizeH="0" baseline="0" noProof="0">
              <a:ln>
                <a:noFill/>
              </a:ln>
              <a:solidFill>
                <a:srgbClr val="2E3192"/>
              </a:solidFill>
              <a:effectLst/>
              <a:uLnTx/>
              <a:uFillTx/>
              <a:latin typeface="Noto Sans ExtraBold"/>
              <a:ea typeface="Noto Sans ExtraBold" panose="020B0502040504020204" pitchFamily="34" charset="0"/>
              <a:cs typeface="Noto Sans ExtraBold" panose="020B0502040504020204" pitchFamily="34" charset="0"/>
            </a:endParaRPr>
          </a:p>
        </p:txBody>
      </p:sp>
      <p:sp>
        <p:nvSpPr>
          <p:cNvPr id="13" name="TextBox 12">
            <a:extLst>
              <a:ext uri="{FF2B5EF4-FFF2-40B4-BE49-F238E27FC236}">
                <a16:creationId xmlns:a16="http://schemas.microsoft.com/office/drawing/2014/main" id="{DCCF9318-4086-073C-D2AA-91CFAD75CC27}"/>
              </a:ext>
            </a:extLst>
          </p:cNvPr>
          <p:cNvSpPr txBox="1"/>
          <p:nvPr/>
        </p:nvSpPr>
        <p:spPr>
          <a:xfrm>
            <a:off x="963035" y="6025372"/>
            <a:ext cx="9734244" cy="369332"/>
          </a:xfrm>
          <a:prstGeom prst="rect">
            <a:avLst/>
          </a:prstGeom>
          <a:noFill/>
        </p:spPr>
        <p:txBody>
          <a:bodyPr wrap="square" lIns="91440" tIns="45720" rIns="91440" bIns="45720" rtlCol="0" anchor="t">
            <a:spAutoFit/>
          </a:bodyPr>
          <a:lstStyle/>
          <a:p>
            <a:pPr>
              <a:spcAft>
                <a:spcPts val="1200"/>
              </a:spcAft>
              <a:defRPr/>
            </a:pPr>
            <a:r>
              <a:rPr lang="en-US">
                <a:solidFill>
                  <a:schemeClr val="accent6">
                    <a:lumMod val="10000"/>
                  </a:schemeClr>
                </a:solidFill>
                <a:latin typeface="Noto Sans"/>
                <a:ea typeface="Noto Sans"/>
                <a:cs typeface="Noto Sans"/>
              </a:rPr>
              <a:t>April 2026</a:t>
            </a:r>
            <a:endParaRPr kumimoji="0" lang="en-US" sz="16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a:extLst>
              <a:ext uri="{FF2B5EF4-FFF2-40B4-BE49-F238E27FC236}">
                <a16:creationId xmlns:a16="http://schemas.microsoft.com/office/drawing/2014/main" id="{85671231-39DA-DA0A-6105-82C91B696C43}"/>
              </a:ext>
            </a:extLst>
          </p:cNvPr>
          <p:cNvSpPr/>
          <p:nvPr/>
        </p:nvSpPr>
        <p:spPr>
          <a:xfrm>
            <a:off x="3742944" y="463296"/>
            <a:ext cx="4718304" cy="818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Text&#10;&#10;Description automatically generated">
            <a:extLst>
              <a:ext uri="{FF2B5EF4-FFF2-40B4-BE49-F238E27FC236}">
                <a16:creationId xmlns:a16="http://schemas.microsoft.com/office/drawing/2014/main" id="{DA263DAF-BF15-07ED-4182-C94B9D197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931" y="458723"/>
            <a:ext cx="3308070" cy="553182"/>
          </a:xfrm>
          <a:prstGeom prst="rect">
            <a:avLst/>
          </a:prstGeom>
        </p:spPr>
      </p:pic>
      <p:pic>
        <p:nvPicPr>
          <p:cNvPr id="6" name="Picture 5" descr="A picture containing person, pastry, chocolate&#10;&#10;Description automatically generated">
            <a:extLst>
              <a:ext uri="{FF2B5EF4-FFF2-40B4-BE49-F238E27FC236}">
                <a16:creationId xmlns:a16="http://schemas.microsoft.com/office/drawing/2014/main" id="{052FB146-5D9E-8EB8-0338-5050CB8129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112" t="20125" r="9112" b="40197"/>
          <a:stretch/>
        </p:blipFill>
        <p:spPr>
          <a:xfrm>
            <a:off x="963035" y="1668466"/>
            <a:ext cx="10278121" cy="2805205"/>
          </a:xfrm>
          <a:prstGeom prst="rect">
            <a:avLst/>
          </a:prstGeom>
        </p:spPr>
      </p:pic>
      <p:sp>
        <p:nvSpPr>
          <p:cNvPr id="8" name="Rectangle 7">
            <a:extLst>
              <a:ext uri="{FF2B5EF4-FFF2-40B4-BE49-F238E27FC236}">
                <a16:creationId xmlns:a16="http://schemas.microsoft.com/office/drawing/2014/main" id="{CBA51206-FD0F-4DEC-C60A-F4AD87B712F8}"/>
              </a:ext>
            </a:extLst>
          </p:cNvPr>
          <p:cNvSpPr/>
          <p:nvPr/>
        </p:nvSpPr>
        <p:spPr>
          <a:xfrm>
            <a:off x="6096" y="1402381"/>
            <a:ext cx="12192000" cy="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25222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BE8BF-E12B-F4B8-C59C-D11FDE846EB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D7CD1EE-69FA-6507-A33C-A52EF1C4EDFE}"/>
              </a:ext>
            </a:extLst>
          </p:cNvPr>
          <p:cNvSpPr/>
          <p:nvPr/>
        </p:nvSpPr>
        <p:spPr>
          <a:xfrm>
            <a:off x="0" y="1506831"/>
            <a:ext cx="12192000" cy="452431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139D845A-8243-02E4-51E6-0429438B6CE3}"/>
              </a:ext>
            </a:extLst>
          </p:cNvPr>
          <p:cNvSpPr>
            <a:spLocks noGrp="1"/>
          </p:cNvSpPr>
          <p:nvPr>
            <p:ph type="title"/>
          </p:nvPr>
        </p:nvSpPr>
        <p:spPr>
          <a:xfrm>
            <a:off x="724910" y="381489"/>
            <a:ext cx="10001250" cy="825500"/>
          </a:xfrm>
        </p:spPr>
        <p:txBody>
          <a:bodyPr/>
          <a:lstStyle/>
          <a:p>
            <a:r>
              <a:rPr lang="en-US"/>
              <a:t>SNAP time limit </a:t>
            </a:r>
          </a:p>
        </p:txBody>
      </p:sp>
      <p:sp>
        <p:nvSpPr>
          <p:cNvPr id="4" name="Slide Number Placeholder 3">
            <a:extLst>
              <a:ext uri="{FF2B5EF4-FFF2-40B4-BE49-F238E27FC236}">
                <a16:creationId xmlns:a16="http://schemas.microsoft.com/office/drawing/2014/main" id="{D5612A39-4D48-D575-4D41-4CCCB0BD42EA}"/>
              </a:ext>
            </a:extLst>
          </p:cNvPr>
          <p:cNvSpPr>
            <a:spLocks noGrp="1"/>
          </p:cNvSpPr>
          <p:nvPr>
            <p:ph type="sldNum" sz="quarter" idx="10"/>
          </p:nvPr>
        </p:nvSpPr>
        <p:spPr/>
        <p:txBody>
          <a:bodyPr/>
          <a:lstStyle/>
          <a:p>
            <a:fld id="{58339581-759F-43B7-B47D-47F906F0E294}" type="slidenum">
              <a:rPr lang="en-US" smtClean="0"/>
              <a:pPr/>
              <a:t>10</a:t>
            </a:fld>
            <a:endParaRPr lang="en-US"/>
          </a:p>
        </p:txBody>
      </p:sp>
      <p:sp>
        <p:nvSpPr>
          <p:cNvPr id="11" name="TextBox 10">
            <a:extLst>
              <a:ext uri="{FF2B5EF4-FFF2-40B4-BE49-F238E27FC236}">
                <a16:creationId xmlns:a16="http://schemas.microsoft.com/office/drawing/2014/main" id="{2A4C7808-533A-2ABC-1BEB-3743B0086DC6}"/>
              </a:ext>
            </a:extLst>
          </p:cNvPr>
          <p:cNvSpPr txBox="1"/>
          <p:nvPr/>
        </p:nvSpPr>
        <p:spPr>
          <a:xfrm>
            <a:off x="258691" y="1848759"/>
            <a:ext cx="7785243" cy="4524315"/>
          </a:xfrm>
          <a:prstGeom prst="rect">
            <a:avLst/>
          </a:prstGeom>
          <a:noFill/>
        </p:spPr>
        <p:txBody>
          <a:bodyPr wrap="square" lIns="91440" tIns="45720" rIns="91440" bIns="45720" rtlCol="0" anchor="t">
            <a:spAutoFit/>
          </a:bodyPr>
          <a:lstStyle/>
          <a:p>
            <a:r>
              <a:rPr lang="en-US" sz="2400">
                <a:solidFill>
                  <a:schemeClr val="bg1"/>
                </a:solidFill>
              </a:rPr>
              <a:t>If a SNAP participant with ABAWD status* does not meet the work or activity rules for three months in a three-year period, they reach their time limit. </a:t>
            </a:r>
          </a:p>
          <a:p>
            <a:pPr marL="342900" indent="-342900">
              <a:buFont typeface="Arial" panose="020B0604020202020204" pitchFamily="34" charset="0"/>
              <a:buChar char="•"/>
            </a:pPr>
            <a:endParaRPr lang="en-US" sz="2400">
              <a:solidFill>
                <a:schemeClr val="bg1"/>
              </a:solidFill>
            </a:endParaRPr>
          </a:p>
          <a:p>
            <a:r>
              <a:rPr lang="en-US" sz="2400">
                <a:solidFill>
                  <a:schemeClr val="bg1"/>
                </a:solidFill>
              </a:rPr>
              <a:t>After that, they cannot receive benefits for the rest of the three-year period. The current three-year period ends Dec. 31, 2027.</a:t>
            </a:r>
          </a:p>
          <a:p>
            <a:endParaRPr lang="en-US" sz="2400">
              <a:solidFill>
                <a:schemeClr val="bg1"/>
              </a:solidFill>
            </a:endParaRPr>
          </a:p>
          <a:p>
            <a:r>
              <a:rPr lang="en-US" sz="2400">
                <a:solidFill>
                  <a:schemeClr val="bg1"/>
                </a:solidFill>
              </a:rPr>
              <a:t>People can restart SNAP during the three-year period if they start meeting the work or activity rules or become exempt. </a:t>
            </a:r>
          </a:p>
          <a:p>
            <a:pPr algn="ctr"/>
            <a:endParaRPr lang="en-US" sz="2400">
              <a:solidFill>
                <a:schemeClr val="bg1"/>
              </a:solidFill>
            </a:endParaRPr>
          </a:p>
        </p:txBody>
      </p:sp>
      <p:grpSp>
        <p:nvGrpSpPr>
          <p:cNvPr id="5" name="Group 4">
            <a:extLst>
              <a:ext uri="{FF2B5EF4-FFF2-40B4-BE49-F238E27FC236}">
                <a16:creationId xmlns:a16="http://schemas.microsoft.com/office/drawing/2014/main" id="{4B176C5F-F133-341E-7AA0-9DD97F09E164}"/>
              </a:ext>
            </a:extLst>
          </p:cNvPr>
          <p:cNvGrpSpPr/>
          <p:nvPr/>
        </p:nvGrpSpPr>
        <p:grpSpPr>
          <a:xfrm>
            <a:off x="7549978" y="1578643"/>
            <a:ext cx="4676481" cy="4012918"/>
            <a:chOff x="7772085" y="2052074"/>
            <a:chExt cx="3979191" cy="3538467"/>
          </a:xfrm>
        </p:grpSpPr>
        <p:pic>
          <p:nvPicPr>
            <p:cNvPr id="13" name="Graphic 12" descr="Daily calendar with solid fill">
              <a:extLst>
                <a:ext uri="{FF2B5EF4-FFF2-40B4-BE49-F238E27FC236}">
                  <a16:creationId xmlns:a16="http://schemas.microsoft.com/office/drawing/2014/main" id="{4B206DB2-0EEE-F47A-02E7-287AD241C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2809" y="2052074"/>
              <a:ext cx="3538467" cy="3538467"/>
            </a:xfrm>
            <a:prstGeom prst="rect">
              <a:avLst/>
            </a:prstGeom>
          </p:spPr>
        </p:pic>
        <p:pic>
          <p:nvPicPr>
            <p:cNvPr id="15" name="Graphic 14" descr="Stopwatch with solid fill">
              <a:extLst>
                <a:ext uri="{FF2B5EF4-FFF2-40B4-BE49-F238E27FC236}">
                  <a16:creationId xmlns:a16="http://schemas.microsoft.com/office/drawing/2014/main" id="{7E9F7A8B-2829-2539-F226-22AC88D50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085" y="4093810"/>
              <a:ext cx="1436994" cy="1436994"/>
            </a:xfrm>
            <a:prstGeom prst="rect">
              <a:avLst/>
            </a:prstGeom>
          </p:spPr>
        </p:pic>
      </p:grpSp>
      <p:sp>
        <p:nvSpPr>
          <p:cNvPr id="3" name="TextBox 2">
            <a:extLst>
              <a:ext uri="{FF2B5EF4-FFF2-40B4-BE49-F238E27FC236}">
                <a16:creationId xmlns:a16="http://schemas.microsoft.com/office/drawing/2014/main" id="{F45E3299-C094-FB1D-91E6-1FD34F81362E}"/>
              </a:ext>
            </a:extLst>
          </p:cNvPr>
          <p:cNvSpPr txBox="1"/>
          <p:nvPr/>
        </p:nvSpPr>
        <p:spPr>
          <a:xfrm>
            <a:off x="628186" y="6142242"/>
            <a:ext cx="5489422" cy="461665"/>
          </a:xfrm>
          <a:prstGeom prst="rect">
            <a:avLst/>
          </a:prstGeom>
          <a:noFill/>
        </p:spPr>
        <p:txBody>
          <a:bodyPr wrap="square" rtlCol="0">
            <a:spAutoFit/>
          </a:bodyPr>
          <a:lstStyle/>
          <a:p>
            <a:pPr algn="l"/>
            <a:r>
              <a:rPr lang="en-US" sz="2400" b="1">
                <a:solidFill>
                  <a:schemeClr val="tx2"/>
                </a:solidFill>
              </a:rPr>
              <a:t>*Unless the person has an exemption</a:t>
            </a:r>
          </a:p>
        </p:txBody>
      </p:sp>
    </p:spTree>
    <p:extLst>
      <p:ext uri="{BB962C8B-B14F-4D97-AF65-F5344CB8AC3E}">
        <p14:creationId xmlns:p14="http://schemas.microsoft.com/office/powerpoint/2010/main" val="40585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4F51-87BD-A467-826A-47F6F36E27D9}"/>
              </a:ext>
            </a:extLst>
          </p:cNvPr>
          <p:cNvSpPr>
            <a:spLocks noGrp="1"/>
          </p:cNvSpPr>
          <p:nvPr>
            <p:ph type="title"/>
          </p:nvPr>
        </p:nvSpPr>
        <p:spPr/>
        <p:txBody>
          <a:bodyPr/>
          <a:lstStyle/>
          <a:p>
            <a:r>
              <a:rPr lang="en-US">
                <a:latin typeface="Noto Sans ExtraBold"/>
                <a:ea typeface="Noto Sans ExtraBold"/>
                <a:cs typeface="Noto Sans ExtraBold"/>
              </a:rPr>
              <a:t>Oregon SNAP work or activity rules: 2026 Timeline</a:t>
            </a:r>
            <a:endParaRPr lang="en-US"/>
          </a:p>
        </p:txBody>
      </p:sp>
      <p:sp>
        <p:nvSpPr>
          <p:cNvPr id="4" name="Slide Number Placeholder 3">
            <a:extLst>
              <a:ext uri="{FF2B5EF4-FFF2-40B4-BE49-F238E27FC236}">
                <a16:creationId xmlns:a16="http://schemas.microsoft.com/office/drawing/2014/main" id="{AFFBB0CB-9479-1AF5-063F-200C614AAD99}"/>
              </a:ext>
            </a:extLst>
          </p:cNvPr>
          <p:cNvSpPr>
            <a:spLocks noGrp="1"/>
          </p:cNvSpPr>
          <p:nvPr>
            <p:ph type="sldNum" sz="quarter" idx="10"/>
          </p:nvPr>
        </p:nvSpPr>
        <p:spPr/>
        <p:txBody>
          <a:bodyPr/>
          <a:lstStyle/>
          <a:p>
            <a:fld id="{58339581-759F-43B7-B47D-47F906F0E294}" type="slidenum">
              <a:rPr lang="en-US" smtClean="0"/>
              <a:pPr/>
              <a:t>11</a:t>
            </a:fld>
            <a:endParaRPr lang="en-US"/>
          </a:p>
        </p:txBody>
      </p:sp>
      <p:pic>
        <p:nvPicPr>
          <p:cNvPr id="5" name="Picture 4" descr="three shapes">
            <a:extLst>
              <a:ext uri="{FF2B5EF4-FFF2-40B4-BE49-F238E27FC236}">
                <a16:creationId xmlns:a16="http://schemas.microsoft.com/office/drawing/2014/main" id="{FB04A7D1-1C34-D46F-9138-35D92DE66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041" y="1768305"/>
            <a:ext cx="9119683" cy="4837284"/>
          </a:xfrm>
          <a:prstGeom prst="rect">
            <a:avLst/>
          </a:prstGeom>
        </p:spPr>
      </p:pic>
      <p:sp>
        <p:nvSpPr>
          <p:cNvPr id="6" name="TextBox 5">
            <a:extLst>
              <a:ext uri="{FF2B5EF4-FFF2-40B4-BE49-F238E27FC236}">
                <a16:creationId xmlns:a16="http://schemas.microsoft.com/office/drawing/2014/main" id="{FD764D6B-8759-AD84-AB47-EED06FC1E380}"/>
              </a:ext>
            </a:extLst>
          </p:cNvPr>
          <p:cNvSpPr txBox="1"/>
          <p:nvPr/>
        </p:nvSpPr>
        <p:spPr>
          <a:xfrm>
            <a:off x="410149" y="2167496"/>
            <a:ext cx="19976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January 2026</a:t>
            </a:r>
            <a:endParaRPr lang="en-US" sz="2000" b="1">
              <a:solidFill>
                <a:srgbClr val="2E3192"/>
              </a:solidFill>
              <a:cs typeface="Arial" panose="020B0604020202020204" pitchFamily="34" charset="0"/>
            </a:endParaRPr>
          </a:p>
        </p:txBody>
      </p:sp>
      <p:sp>
        <p:nvSpPr>
          <p:cNvPr id="7" name="TextBox 6">
            <a:extLst>
              <a:ext uri="{FF2B5EF4-FFF2-40B4-BE49-F238E27FC236}">
                <a16:creationId xmlns:a16="http://schemas.microsoft.com/office/drawing/2014/main" id="{291F2143-0558-D5D0-504F-533EBDBDCF48}"/>
              </a:ext>
            </a:extLst>
          </p:cNvPr>
          <p:cNvSpPr txBox="1"/>
          <p:nvPr/>
        </p:nvSpPr>
        <p:spPr>
          <a:xfrm>
            <a:off x="410149" y="3941495"/>
            <a:ext cx="1997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Feb. 1, 2026</a:t>
            </a:r>
            <a:endParaRPr lang="en-US" sz="2000" b="1">
              <a:solidFill>
                <a:srgbClr val="2E3192"/>
              </a:solidFill>
              <a:cs typeface="Arial" panose="020B0604020202020204" pitchFamily="34" charset="0"/>
            </a:endParaRPr>
          </a:p>
        </p:txBody>
      </p:sp>
      <p:sp>
        <p:nvSpPr>
          <p:cNvPr id="8" name="TextBox 7">
            <a:extLst>
              <a:ext uri="{FF2B5EF4-FFF2-40B4-BE49-F238E27FC236}">
                <a16:creationId xmlns:a16="http://schemas.microsoft.com/office/drawing/2014/main" id="{3C427A55-C989-8D34-F26C-B0A9A4EB1AB0}"/>
              </a:ext>
            </a:extLst>
          </p:cNvPr>
          <p:cNvSpPr txBox="1"/>
          <p:nvPr/>
        </p:nvSpPr>
        <p:spPr>
          <a:xfrm>
            <a:off x="410149" y="5495470"/>
            <a:ext cx="1997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3192"/>
                </a:solidFill>
                <a:latin typeface="Noto Sans"/>
              </a:rPr>
              <a:t>April</a:t>
            </a:r>
            <a:r>
              <a:rPr lang="en-US" b="1" baseline="0">
                <a:solidFill>
                  <a:srgbClr val="2E3192"/>
                </a:solidFill>
                <a:latin typeface="Noto Sans"/>
              </a:rPr>
              <a:t> 2026</a:t>
            </a:r>
            <a:endParaRPr lang="en-US" sz="2000" b="1">
              <a:solidFill>
                <a:srgbClr val="2E3192"/>
              </a:solidFill>
              <a:cs typeface="Arial" panose="020B0604020202020204" pitchFamily="34" charset="0"/>
            </a:endParaRPr>
          </a:p>
        </p:txBody>
      </p:sp>
      <p:sp>
        <p:nvSpPr>
          <p:cNvPr id="9" name="TextBox 8">
            <a:extLst>
              <a:ext uri="{FF2B5EF4-FFF2-40B4-BE49-F238E27FC236}">
                <a16:creationId xmlns:a16="http://schemas.microsoft.com/office/drawing/2014/main" id="{76BA9B42-E17C-B0A6-BEA8-F26A87B1DF44}"/>
              </a:ext>
            </a:extLst>
          </p:cNvPr>
          <p:cNvSpPr txBox="1"/>
          <p:nvPr/>
        </p:nvSpPr>
        <p:spPr>
          <a:xfrm>
            <a:off x="2704059" y="1921274"/>
            <a:ext cx="8928666" cy="132343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950" b="1">
                <a:latin typeface="Noto Sans"/>
                <a:ea typeface="Noto Sans"/>
                <a:cs typeface="Noto Sans"/>
              </a:rPr>
              <a:t>People who do not meet new work rules in the initial six counties could see their benefits end as early as January</a:t>
            </a:r>
          </a:p>
          <a:p>
            <a:pPr marL="342900" indent="-342900">
              <a:buFont typeface="Arial" panose="020B0604020202020204" pitchFamily="34" charset="0"/>
              <a:buChar char="•"/>
            </a:pPr>
            <a:r>
              <a:rPr lang="en-US" sz="1950" b="1">
                <a:solidFill>
                  <a:schemeClr val="tx1"/>
                </a:solidFill>
                <a:latin typeface="Noto Sans" panose="020B0502040504020204" pitchFamily="34" charset="0"/>
                <a:ea typeface="Noto Sans" panose="020B0502040504020204" pitchFamily="34" charset="0"/>
                <a:cs typeface="Noto Sans" panose="020B0502040504020204" pitchFamily="34" charset="0"/>
              </a:rPr>
              <a:t>Benton, Clackamas, Hood River, Multnomah, Washington and Yamhill Counties</a:t>
            </a:r>
          </a:p>
        </p:txBody>
      </p:sp>
      <p:sp>
        <p:nvSpPr>
          <p:cNvPr id="10" name="TextBox 9">
            <a:extLst>
              <a:ext uri="{FF2B5EF4-FFF2-40B4-BE49-F238E27FC236}">
                <a16:creationId xmlns:a16="http://schemas.microsoft.com/office/drawing/2014/main" id="{8B7EF0B5-7861-041E-7CAE-4D710175BCAB}"/>
              </a:ext>
            </a:extLst>
          </p:cNvPr>
          <p:cNvSpPr txBox="1"/>
          <p:nvPr/>
        </p:nvSpPr>
        <p:spPr>
          <a:xfrm>
            <a:off x="2704059" y="3534282"/>
            <a:ext cx="8467826" cy="1323439"/>
          </a:xfrm>
          <a:prstGeom prst="rect">
            <a:avLst/>
          </a:prstGeom>
          <a:noFill/>
        </p:spPr>
        <p:txBody>
          <a:bodyPr wrap="square" rtlCol="0">
            <a:spAutoFit/>
          </a:bodyPr>
          <a:lstStyle/>
          <a:p>
            <a:pPr marL="342900" indent="-342900" algn="l">
              <a:buFont typeface="Arial" panose="020B0604020202020204" pitchFamily="34" charset="0"/>
              <a:buChar char="•"/>
            </a:pPr>
            <a:r>
              <a:rPr lang="en-US" sz="2000" b="1">
                <a:solidFill>
                  <a:schemeClr val="bg1"/>
                </a:solidFill>
                <a:latin typeface="Noto Sans" panose="020B0502040504020204" pitchFamily="34" charset="0"/>
                <a:ea typeface="Noto Sans" panose="020B0502040504020204" pitchFamily="34" charset="0"/>
                <a:cs typeface="Noto Sans" panose="020B0502040504020204" pitchFamily="34" charset="0"/>
              </a:rPr>
              <a:t>Discretionary exemptions for people living in seven counties begin because their county doesn’t have a WorkSource center:</a:t>
            </a:r>
          </a:p>
          <a:p>
            <a:pPr marL="342900" indent="-342900">
              <a:buFont typeface="Arial" panose="020B0604020202020204" pitchFamily="34" charset="0"/>
              <a:buChar char="•"/>
            </a:pPr>
            <a:r>
              <a:rPr lang="en-US" sz="2000" b="1">
                <a:solidFill>
                  <a:schemeClr val="bg1"/>
                </a:solidFill>
                <a:latin typeface="Noto Sans" panose="020B0502040504020204" pitchFamily="34" charset="0"/>
                <a:ea typeface="Noto Sans" panose="020B0502040504020204" pitchFamily="34" charset="0"/>
                <a:cs typeface="Noto Sans" panose="020B0502040504020204" pitchFamily="34" charset="0"/>
              </a:rPr>
              <a:t>Crook, Gilliam, Jefferson, Lake, Morrow, Sherman, Wheeler</a:t>
            </a:r>
          </a:p>
        </p:txBody>
      </p:sp>
      <p:sp>
        <p:nvSpPr>
          <p:cNvPr id="11" name="TextBox 10">
            <a:extLst>
              <a:ext uri="{FF2B5EF4-FFF2-40B4-BE49-F238E27FC236}">
                <a16:creationId xmlns:a16="http://schemas.microsoft.com/office/drawing/2014/main" id="{3D452D64-4136-A7B8-4405-BE3CE889A061}"/>
              </a:ext>
            </a:extLst>
          </p:cNvPr>
          <p:cNvSpPr txBox="1"/>
          <p:nvPr/>
        </p:nvSpPr>
        <p:spPr>
          <a:xfrm>
            <a:off x="2707878" y="5353512"/>
            <a:ext cx="8334454" cy="70788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a:latin typeface="Noto Sans"/>
                <a:ea typeface="Noto Sans"/>
                <a:cs typeface="Noto Sans"/>
              </a:rPr>
              <a:t>First month of benefit closures for people who do not meet work and activity rules in the remaining counties </a:t>
            </a:r>
          </a:p>
        </p:txBody>
      </p:sp>
    </p:spTree>
    <p:extLst>
      <p:ext uri="{BB962C8B-B14F-4D97-AF65-F5344CB8AC3E}">
        <p14:creationId xmlns:p14="http://schemas.microsoft.com/office/powerpoint/2010/main" val="82246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7EF7-44A0-BB98-0AD4-0B7378C41F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7E1C0E-24F5-C153-FA39-ECE827FC85A2}"/>
              </a:ext>
            </a:extLst>
          </p:cNvPr>
          <p:cNvSpPr/>
          <p:nvPr/>
        </p:nvSpPr>
        <p:spPr>
          <a:xfrm>
            <a:off x="0" y="1940188"/>
            <a:ext cx="12192000" cy="41217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solidFill>
                <a:schemeClr val="tx2"/>
              </a:solidFill>
            </a:endParaRPr>
          </a:p>
        </p:txBody>
      </p:sp>
      <p:sp>
        <p:nvSpPr>
          <p:cNvPr id="2" name="Title 1">
            <a:extLst>
              <a:ext uri="{FF2B5EF4-FFF2-40B4-BE49-F238E27FC236}">
                <a16:creationId xmlns:a16="http://schemas.microsoft.com/office/drawing/2014/main" id="{5FB05023-91E9-DF7E-B4B9-CF1E5DA6E905}"/>
              </a:ext>
            </a:extLst>
          </p:cNvPr>
          <p:cNvSpPr>
            <a:spLocks noGrp="1"/>
          </p:cNvSpPr>
          <p:nvPr>
            <p:ph type="title"/>
          </p:nvPr>
        </p:nvSpPr>
        <p:spPr/>
        <p:txBody>
          <a:bodyPr/>
          <a:lstStyle/>
          <a:p>
            <a:r>
              <a:rPr lang="en-US">
                <a:latin typeface="Noto Sans ExtraBold"/>
              </a:rPr>
              <a:t>Five Tribal lands are waived from SNAP work or activity rules due to high unemployment rates</a:t>
            </a:r>
            <a:endParaRPr lang="en-US"/>
          </a:p>
        </p:txBody>
      </p:sp>
      <p:sp>
        <p:nvSpPr>
          <p:cNvPr id="4" name="Slide Number Placeholder 3">
            <a:extLst>
              <a:ext uri="{FF2B5EF4-FFF2-40B4-BE49-F238E27FC236}">
                <a16:creationId xmlns:a16="http://schemas.microsoft.com/office/drawing/2014/main" id="{5DCE3808-A581-C28E-F1A9-D9C6C2519920}"/>
              </a:ext>
            </a:extLst>
          </p:cNvPr>
          <p:cNvSpPr>
            <a:spLocks noGrp="1"/>
          </p:cNvSpPr>
          <p:nvPr>
            <p:ph type="sldNum" sz="quarter" idx="10"/>
          </p:nvPr>
        </p:nvSpPr>
        <p:spPr/>
        <p:txBody>
          <a:bodyPr/>
          <a:lstStyle/>
          <a:p>
            <a:fld id="{58339581-759F-43B7-B47D-47F906F0E294}" type="slidenum">
              <a:rPr lang="en-US" smtClean="0"/>
              <a:pPr/>
              <a:t>12</a:t>
            </a:fld>
            <a:endParaRPr lang="en-US"/>
          </a:p>
        </p:txBody>
      </p:sp>
      <p:pic>
        <p:nvPicPr>
          <p:cNvPr id="7" name="Picture 6">
            <a:extLst>
              <a:ext uri="{FF2B5EF4-FFF2-40B4-BE49-F238E27FC236}">
                <a16:creationId xmlns:a16="http://schemas.microsoft.com/office/drawing/2014/main" id="{3EB4541F-DDAA-7761-7873-40D599C32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487" y="1251259"/>
            <a:ext cx="9592774" cy="5499592"/>
          </a:xfrm>
          <a:prstGeom prst="rect">
            <a:avLst/>
          </a:prstGeom>
        </p:spPr>
      </p:pic>
      <p:sp>
        <p:nvSpPr>
          <p:cNvPr id="22" name="Flowchart: Connector 21">
            <a:extLst>
              <a:ext uri="{FF2B5EF4-FFF2-40B4-BE49-F238E27FC236}">
                <a16:creationId xmlns:a16="http://schemas.microsoft.com/office/drawing/2014/main" id="{78CF8392-8BE6-792E-0259-92D5980372D1}"/>
              </a:ext>
            </a:extLst>
          </p:cNvPr>
          <p:cNvSpPr/>
          <p:nvPr/>
        </p:nvSpPr>
        <p:spPr>
          <a:xfrm>
            <a:off x="3295966" y="3932201"/>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1" name="Flowchart: Connector 20">
            <a:extLst>
              <a:ext uri="{FF2B5EF4-FFF2-40B4-BE49-F238E27FC236}">
                <a16:creationId xmlns:a16="http://schemas.microsoft.com/office/drawing/2014/main" id="{24DC0E8F-1ABB-E6CF-B7E9-97017F49B52D}"/>
              </a:ext>
            </a:extLst>
          </p:cNvPr>
          <p:cNvSpPr/>
          <p:nvPr/>
        </p:nvSpPr>
        <p:spPr>
          <a:xfrm>
            <a:off x="4565499" y="4892596"/>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0" name="Flowchart: Connector 19">
            <a:extLst>
              <a:ext uri="{FF2B5EF4-FFF2-40B4-BE49-F238E27FC236}">
                <a16:creationId xmlns:a16="http://schemas.microsoft.com/office/drawing/2014/main" id="{76598078-39AD-2BE9-782D-8E1B30797EB7}"/>
              </a:ext>
            </a:extLst>
          </p:cNvPr>
          <p:cNvSpPr/>
          <p:nvPr/>
        </p:nvSpPr>
        <p:spPr>
          <a:xfrm>
            <a:off x="3777131" y="4358664"/>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7" name="Flowchart: Connector 16">
            <a:extLst>
              <a:ext uri="{FF2B5EF4-FFF2-40B4-BE49-F238E27FC236}">
                <a16:creationId xmlns:a16="http://schemas.microsoft.com/office/drawing/2014/main" id="{43B37DC7-A6B4-3A35-C204-3665EAC7E488}"/>
              </a:ext>
            </a:extLst>
          </p:cNvPr>
          <p:cNvSpPr/>
          <p:nvPr/>
        </p:nvSpPr>
        <p:spPr>
          <a:xfrm>
            <a:off x="6065147" y="4020652"/>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3" name="Flowchart: Connector 22">
            <a:extLst>
              <a:ext uri="{FF2B5EF4-FFF2-40B4-BE49-F238E27FC236}">
                <a16:creationId xmlns:a16="http://schemas.microsoft.com/office/drawing/2014/main" id="{2051C630-8E21-C62C-C05F-5F1915240E1F}"/>
              </a:ext>
            </a:extLst>
          </p:cNvPr>
          <p:cNvSpPr/>
          <p:nvPr/>
        </p:nvSpPr>
        <p:spPr>
          <a:xfrm>
            <a:off x="3361903" y="3201441"/>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1" name="Graphic 10" descr="Checkmark with solid fill">
            <a:extLst>
              <a:ext uri="{FF2B5EF4-FFF2-40B4-BE49-F238E27FC236}">
                <a16:creationId xmlns:a16="http://schemas.microsoft.com/office/drawing/2014/main" id="{7E904735-8912-E59E-F88A-074A7238F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6788" y="4020652"/>
            <a:ext cx="648970" cy="648970"/>
          </a:xfrm>
          <a:prstGeom prst="rect">
            <a:avLst/>
          </a:prstGeom>
        </p:spPr>
      </p:pic>
      <p:pic>
        <p:nvPicPr>
          <p:cNvPr id="14" name="Graphic 13" descr="Checkmark with solid fill">
            <a:extLst>
              <a:ext uri="{FF2B5EF4-FFF2-40B4-BE49-F238E27FC236}">
                <a16:creationId xmlns:a16="http://schemas.microsoft.com/office/drawing/2014/main" id="{E29045CB-0EE9-EB9B-0015-1C3D5940C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9633" y="5890669"/>
            <a:ext cx="648970" cy="648970"/>
          </a:xfrm>
          <a:prstGeom prst="rect">
            <a:avLst/>
          </a:prstGeom>
        </p:spPr>
      </p:pic>
      <p:pic>
        <p:nvPicPr>
          <p:cNvPr id="12" name="Graphic 11" descr="Checkmark with solid fill">
            <a:extLst>
              <a:ext uri="{FF2B5EF4-FFF2-40B4-BE49-F238E27FC236}">
                <a16:creationId xmlns:a16="http://schemas.microsoft.com/office/drawing/2014/main" id="{E921087D-2767-4D1A-9C71-64F028BE68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6788" y="4794507"/>
            <a:ext cx="648970" cy="648970"/>
          </a:xfrm>
          <a:prstGeom prst="rect">
            <a:avLst/>
          </a:prstGeom>
        </p:spPr>
      </p:pic>
      <p:pic>
        <p:nvPicPr>
          <p:cNvPr id="13" name="Graphic 12" descr="Checkmark with solid fill">
            <a:extLst>
              <a:ext uri="{FF2B5EF4-FFF2-40B4-BE49-F238E27FC236}">
                <a16:creationId xmlns:a16="http://schemas.microsoft.com/office/drawing/2014/main" id="{E7F333B8-284D-90BF-0368-7FD8801061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322" y="4145537"/>
            <a:ext cx="648970" cy="648970"/>
          </a:xfrm>
          <a:prstGeom prst="rect">
            <a:avLst/>
          </a:prstGeom>
        </p:spPr>
      </p:pic>
      <p:pic>
        <p:nvPicPr>
          <p:cNvPr id="10" name="Graphic 9" descr="Checkmark with solid fill">
            <a:extLst>
              <a:ext uri="{FF2B5EF4-FFF2-40B4-BE49-F238E27FC236}">
                <a16:creationId xmlns:a16="http://schemas.microsoft.com/office/drawing/2014/main" id="{2C9C887A-594D-D3DD-D601-125D4DB9F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322" y="3018851"/>
            <a:ext cx="648970" cy="648970"/>
          </a:xfrm>
          <a:prstGeom prst="rect">
            <a:avLst/>
          </a:prstGeom>
        </p:spPr>
      </p:pic>
    </p:spTree>
    <p:extLst>
      <p:ext uri="{BB962C8B-B14F-4D97-AF65-F5344CB8AC3E}">
        <p14:creationId xmlns:p14="http://schemas.microsoft.com/office/powerpoint/2010/main" val="30352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8AE8-3E53-84DA-3872-F6CDA2149D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753BB7-F1E2-547E-9FD4-211D78640F56}"/>
              </a:ext>
            </a:extLst>
          </p:cNvPr>
          <p:cNvSpPr>
            <a:spLocks noGrp="1"/>
          </p:cNvSpPr>
          <p:nvPr>
            <p:ph type="title"/>
          </p:nvPr>
        </p:nvSpPr>
        <p:spPr>
          <a:xfrm>
            <a:off x="635001" y="432290"/>
            <a:ext cx="10925628" cy="825500"/>
          </a:xfrm>
        </p:spPr>
        <p:txBody>
          <a:bodyPr/>
          <a:lstStyle/>
          <a:p>
            <a:r>
              <a:rPr lang="en-US"/>
              <a:t>Meeting work and activity rules</a:t>
            </a:r>
            <a:endParaRPr lang="en-US">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6DB31722-0BFD-35E9-74CB-340BE39AAA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7" name="Content Placeholder 2">
            <a:extLst>
              <a:ext uri="{FF2B5EF4-FFF2-40B4-BE49-F238E27FC236}">
                <a16:creationId xmlns:a16="http://schemas.microsoft.com/office/drawing/2014/main" id="{D646D2ED-3AEB-F0AF-2BBA-5FE56F16610A}"/>
              </a:ext>
            </a:extLst>
          </p:cNvPr>
          <p:cNvGraphicFramePr>
            <a:graphicFrameLocks/>
          </p:cNvGraphicFramePr>
          <p:nvPr>
            <p:extLst>
              <p:ext uri="{D42A27DB-BD31-4B8C-83A1-F6EECF244321}">
                <p14:modId xmlns:p14="http://schemas.microsoft.com/office/powerpoint/2010/main" val="953540235"/>
              </p:ext>
            </p:extLst>
          </p:nvPr>
        </p:nvGraphicFramePr>
        <p:xfrm>
          <a:off x="1087819" y="1709928"/>
          <a:ext cx="10039472" cy="343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9865822-9608-8F00-C274-18905B416ABF}"/>
              </a:ext>
            </a:extLst>
          </p:cNvPr>
          <p:cNvSpPr txBox="1"/>
          <p:nvPr/>
        </p:nvSpPr>
        <p:spPr>
          <a:xfrm>
            <a:off x="1076264" y="5288340"/>
            <a:ext cx="10039472" cy="1077218"/>
          </a:xfrm>
          <a:prstGeom prst="rect">
            <a:avLst/>
          </a:prstGeom>
          <a:noFill/>
        </p:spPr>
        <p:txBody>
          <a:bodyPr wrap="square" rtlCol="0">
            <a:spAutoFit/>
          </a:bodyPr>
          <a:lstStyle/>
          <a:p>
            <a:pPr algn="ctr"/>
            <a:r>
              <a:rPr lang="en-US" sz="3200">
                <a:latin typeface="Noto Sans" panose="020B0502040504020204" pitchFamily="34" charset="0"/>
                <a:ea typeface="Noto Sans" panose="020B0502040504020204" pitchFamily="34" charset="0"/>
                <a:cs typeface="Noto Sans" panose="020B0502040504020204" pitchFamily="34" charset="0"/>
              </a:rPr>
              <a:t>Some may already be meeting the work or activity rules and only need to provide proof. </a:t>
            </a:r>
          </a:p>
        </p:txBody>
      </p:sp>
    </p:spTree>
    <p:extLst>
      <p:ext uri="{BB962C8B-B14F-4D97-AF65-F5344CB8AC3E}">
        <p14:creationId xmlns:p14="http://schemas.microsoft.com/office/powerpoint/2010/main" val="4351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EA43-154A-D114-A1CC-C0D5A20306E7}"/>
            </a:ext>
          </a:extLst>
        </p:cNvPr>
        <p:cNvGrpSpPr/>
        <p:nvPr/>
      </p:nvGrpSpPr>
      <p:grpSpPr>
        <a:xfrm>
          <a:off x="0" y="0"/>
          <a:ext cx="0" cy="0"/>
          <a:chOff x="0" y="0"/>
          <a:chExt cx="0" cy="0"/>
        </a:xfrm>
      </p:grpSpPr>
      <p:pic>
        <p:nvPicPr>
          <p:cNvPr id="5" name="Picture 4" descr="shapes">
            <a:extLst>
              <a:ext uri="{FF2B5EF4-FFF2-40B4-BE49-F238E27FC236}">
                <a16:creationId xmlns:a16="http://schemas.microsoft.com/office/drawing/2014/main" id="{0D0F0A05-4542-465C-BABE-233C29530ED5}"/>
              </a:ext>
            </a:extLst>
          </p:cNvPr>
          <p:cNvPicPr>
            <a:picLocks noChangeAspect="1"/>
          </p:cNvPicPr>
          <p:nvPr/>
        </p:nvPicPr>
        <p:blipFill>
          <a:blip r:embed="rId3">
            <a:extLst>
              <a:ext uri="{28A0092B-C50C-407E-A947-70E740481C1C}">
                <a14:useLocalDpi xmlns:a14="http://schemas.microsoft.com/office/drawing/2010/main" val="0"/>
              </a:ext>
            </a:extLst>
          </a:blip>
          <a:srcRect r="1673" b="25333"/>
          <a:stretch>
            <a:fillRect/>
          </a:stretch>
        </p:blipFill>
        <p:spPr>
          <a:xfrm>
            <a:off x="1580673" y="1471780"/>
            <a:ext cx="9839211" cy="5004730"/>
          </a:xfrm>
          <a:prstGeom prst="rect">
            <a:avLst/>
          </a:prstGeom>
        </p:spPr>
      </p:pic>
      <p:cxnSp>
        <p:nvCxnSpPr>
          <p:cNvPr id="3" name="Straight Connector 2">
            <a:extLst>
              <a:ext uri="{FF2B5EF4-FFF2-40B4-BE49-F238E27FC236}">
                <a16:creationId xmlns:a16="http://schemas.microsoft.com/office/drawing/2014/main" id="{DC412E45-F1A2-29DD-805F-229E0AA3039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1FD190F-B50A-62E8-3D2A-F06CA087F864}"/>
              </a:ext>
            </a:extLst>
          </p:cNvPr>
          <p:cNvSpPr>
            <a:spLocks noGrp="1"/>
          </p:cNvSpPr>
          <p:nvPr>
            <p:ph type="title"/>
          </p:nvPr>
        </p:nvSpPr>
        <p:spPr>
          <a:xfrm>
            <a:off x="635000" y="381490"/>
            <a:ext cx="10947399" cy="825500"/>
          </a:xfrm>
        </p:spPr>
        <p:txBody>
          <a:bodyPr>
            <a:normAutofit fontScale="90000"/>
          </a:bodyPr>
          <a:lstStyle/>
          <a:p>
            <a:r>
              <a:rPr lang="en-US">
                <a:latin typeface="Noto Sans ExtraBold"/>
              </a:rPr>
              <a:t>People who may not need to follow SNAP work or activity rules if they:</a:t>
            </a:r>
          </a:p>
        </p:txBody>
      </p:sp>
      <p:sp>
        <p:nvSpPr>
          <p:cNvPr id="6" name="Content Placeholder 4">
            <a:extLst>
              <a:ext uri="{FF2B5EF4-FFF2-40B4-BE49-F238E27FC236}">
                <a16:creationId xmlns:a16="http://schemas.microsoft.com/office/drawing/2014/main" id="{5EAB1CEB-18A2-584A-7FB6-E0B2E78CBBBA}"/>
              </a:ext>
            </a:extLst>
          </p:cNvPr>
          <p:cNvSpPr>
            <a:spLocks noGrp="1"/>
          </p:cNvSpPr>
          <p:nvPr/>
        </p:nvSpPr>
        <p:spPr>
          <a:xfrm>
            <a:off x="1196218" y="2656827"/>
            <a:ext cx="2159043" cy="10618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endPar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 name="Slide Number Placeholder 6">
            <a:extLst>
              <a:ext uri="{FF2B5EF4-FFF2-40B4-BE49-F238E27FC236}">
                <a16:creationId xmlns:a16="http://schemas.microsoft.com/office/drawing/2014/main" id="{B2CD9FFE-CC17-2031-E435-22FFC0A504E2}"/>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8547F388-CE01-5AF9-F664-01514BEB190D}"/>
              </a:ext>
            </a:extLst>
          </p:cNvPr>
          <p:cNvSpPr txBox="1"/>
          <p:nvPr/>
        </p:nvSpPr>
        <p:spPr>
          <a:xfrm>
            <a:off x="3644780" y="1561964"/>
            <a:ext cx="7775104" cy="1569660"/>
          </a:xfrm>
          <a:prstGeom prst="rect">
            <a:avLst/>
          </a:prstGeom>
          <a:noFill/>
        </p:spPr>
        <p:txBody>
          <a:bodyPr wrap="square" lIns="91440" tIns="45720" rIns="91440" bIns="45720" rtlCol="0" anchor="t">
            <a:spAutoFit/>
          </a:bodyPr>
          <a:lstStyle/>
          <a:p>
            <a:r>
              <a:rPr lang="en-US" sz="2400" b="1">
                <a:solidFill>
                  <a:schemeClr val="accent6">
                    <a:lumMod val="10000"/>
                  </a:schemeClr>
                </a:solidFill>
              </a:rPr>
              <a:t>Meet criteria for allowable exemptions like health issues, attend school half-time or caring for a person with a disability. Must inform ODHS when they apply, reapply or experience a change.  </a:t>
            </a:r>
          </a:p>
        </p:txBody>
      </p:sp>
      <p:sp>
        <p:nvSpPr>
          <p:cNvPr id="12" name="TextBox 11">
            <a:extLst>
              <a:ext uri="{FF2B5EF4-FFF2-40B4-BE49-F238E27FC236}">
                <a16:creationId xmlns:a16="http://schemas.microsoft.com/office/drawing/2014/main" id="{5F774ECA-E822-695B-E41B-AF1AAA0991FE}"/>
              </a:ext>
            </a:extLst>
          </p:cNvPr>
          <p:cNvSpPr txBox="1"/>
          <p:nvPr/>
        </p:nvSpPr>
        <p:spPr>
          <a:xfrm>
            <a:off x="3644780" y="5386220"/>
            <a:ext cx="7774678" cy="461665"/>
          </a:xfrm>
          <a:prstGeom prst="rect">
            <a:avLst/>
          </a:prstGeom>
          <a:noFill/>
        </p:spPr>
        <p:txBody>
          <a:bodyPr wrap="square" lIns="91440" tIns="45720" rIns="91440" bIns="45720" rtlCol="0" anchor="t">
            <a:spAutoFit/>
          </a:bodyPr>
          <a:lstStyle/>
          <a:p>
            <a:pPr algn="ctr"/>
            <a:r>
              <a:rPr lang="en-US" sz="2400" b="1">
                <a:solidFill>
                  <a:schemeClr val="accent6">
                    <a:lumMod val="10000"/>
                  </a:schemeClr>
                </a:solidFill>
              </a:rPr>
              <a:t>Live in a county using discretionary exceptions.</a:t>
            </a:r>
          </a:p>
        </p:txBody>
      </p:sp>
      <p:sp>
        <p:nvSpPr>
          <p:cNvPr id="11" name="TextBox 10">
            <a:extLst>
              <a:ext uri="{FF2B5EF4-FFF2-40B4-BE49-F238E27FC236}">
                <a16:creationId xmlns:a16="http://schemas.microsoft.com/office/drawing/2014/main" id="{57972655-AFFC-AAD9-F8DA-A2C887916A5A}"/>
              </a:ext>
            </a:extLst>
          </p:cNvPr>
          <p:cNvSpPr txBox="1"/>
          <p:nvPr/>
        </p:nvSpPr>
        <p:spPr>
          <a:xfrm>
            <a:off x="3644780" y="3726376"/>
            <a:ext cx="7778333" cy="845374"/>
          </a:xfrm>
          <a:prstGeom prst="rect">
            <a:avLst/>
          </a:prstGeom>
          <a:noFill/>
        </p:spPr>
        <p:txBody>
          <a:bodyPr wrap="square" lIns="91440" tIns="45720" rIns="91440" bIns="45720" rtlCol="0" anchor="t">
            <a:spAutoFit/>
          </a:bodyPr>
          <a:lstStyle/>
          <a:p>
            <a:r>
              <a:rPr lang="en-US" sz="2400" b="1">
                <a:solidFill>
                  <a:schemeClr val="accent6">
                    <a:lumMod val="10000"/>
                  </a:schemeClr>
                </a:solidFill>
              </a:rPr>
              <a:t>Live in a Tribal Land waiving ABAWD work rules due to high unemployment.</a:t>
            </a:r>
            <a:endParaRPr lang="en-US">
              <a:solidFill>
                <a:schemeClr val="accent6">
                  <a:lumMod val="10000"/>
                </a:schemeClr>
              </a:solidFill>
            </a:endParaRPr>
          </a:p>
        </p:txBody>
      </p:sp>
      <p:pic>
        <p:nvPicPr>
          <p:cNvPr id="27" name="Picture 26" descr="briefcase icon marked by no sign">
            <a:extLst>
              <a:ext uri="{FF2B5EF4-FFF2-40B4-BE49-F238E27FC236}">
                <a16:creationId xmlns:a16="http://schemas.microsoft.com/office/drawing/2014/main" id="{5CB62D10-246D-FFFB-63E5-12F9619A8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922" y="1935991"/>
            <a:ext cx="931972" cy="873021"/>
          </a:xfrm>
          <a:prstGeom prst="rect">
            <a:avLst/>
          </a:prstGeom>
        </p:spPr>
      </p:pic>
      <p:pic>
        <p:nvPicPr>
          <p:cNvPr id="29" name="Graphic 28" descr="location icon">
            <a:extLst>
              <a:ext uri="{FF2B5EF4-FFF2-40B4-BE49-F238E27FC236}">
                <a16:creationId xmlns:a16="http://schemas.microsoft.com/office/drawing/2014/main" id="{B8E65DC0-ABCB-BDF7-A8EB-2C10F7838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432" y="3421865"/>
            <a:ext cx="1156951" cy="1156951"/>
          </a:xfrm>
          <a:prstGeom prst="rect">
            <a:avLst/>
          </a:prstGeom>
        </p:spPr>
      </p:pic>
      <p:pic>
        <p:nvPicPr>
          <p:cNvPr id="31" name="Picture 30" descr="document icon with a stamp">
            <a:extLst>
              <a:ext uri="{FF2B5EF4-FFF2-40B4-BE49-F238E27FC236}">
                <a16:creationId xmlns:a16="http://schemas.microsoft.com/office/drawing/2014/main" id="{63A055F6-0FA3-2BA4-D658-E989D9FB81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945" y="5038859"/>
            <a:ext cx="1056929" cy="1053716"/>
          </a:xfrm>
          <a:prstGeom prst="rect">
            <a:avLst/>
          </a:prstGeom>
        </p:spPr>
      </p:pic>
    </p:spTree>
    <p:extLst>
      <p:ext uri="{BB962C8B-B14F-4D97-AF65-F5344CB8AC3E}">
        <p14:creationId xmlns:p14="http://schemas.microsoft.com/office/powerpoint/2010/main" val="332052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34E2-1611-FAB1-546A-A442FE66A380}"/>
            </a:ext>
          </a:extLst>
        </p:cNvPr>
        <p:cNvGrpSpPr/>
        <p:nvPr/>
      </p:nvGrpSpPr>
      <p:grpSpPr>
        <a:xfrm>
          <a:off x="0" y="0"/>
          <a:ext cx="0" cy="0"/>
          <a:chOff x="0" y="0"/>
          <a:chExt cx="0" cy="0"/>
        </a:xfrm>
      </p:grpSpPr>
      <p:sp>
        <p:nvSpPr>
          <p:cNvPr id="24" name="Arrow: Pentagon 23">
            <a:extLst>
              <a:ext uri="{FF2B5EF4-FFF2-40B4-BE49-F238E27FC236}">
                <a16:creationId xmlns:a16="http://schemas.microsoft.com/office/drawing/2014/main" id="{7C86B8F8-DDF9-35D7-4F37-629CF69ACAFC}"/>
              </a:ext>
            </a:extLst>
          </p:cNvPr>
          <p:cNvSpPr/>
          <p:nvPr/>
        </p:nvSpPr>
        <p:spPr>
          <a:xfrm>
            <a:off x="810847" y="1445478"/>
            <a:ext cx="10900507" cy="1455031"/>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5" name="Arrow: Pentagon 24">
            <a:extLst>
              <a:ext uri="{FF2B5EF4-FFF2-40B4-BE49-F238E27FC236}">
                <a16:creationId xmlns:a16="http://schemas.microsoft.com/office/drawing/2014/main" id="{7F57D249-B1C4-F7AB-92EA-52F73CC7944F}"/>
              </a:ext>
            </a:extLst>
          </p:cNvPr>
          <p:cNvSpPr/>
          <p:nvPr/>
        </p:nvSpPr>
        <p:spPr>
          <a:xfrm>
            <a:off x="810847" y="3272960"/>
            <a:ext cx="10900507" cy="1455031"/>
          </a:xfrm>
          <a:prstGeom prst="homePlat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6" name="Arrow: Pentagon 25">
            <a:extLst>
              <a:ext uri="{FF2B5EF4-FFF2-40B4-BE49-F238E27FC236}">
                <a16:creationId xmlns:a16="http://schemas.microsoft.com/office/drawing/2014/main" id="{568BFDB0-A0F0-A26A-6818-A95CEA9E5F12}"/>
              </a:ext>
            </a:extLst>
          </p:cNvPr>
          <p:cNvSpPr/>
          <p:nvPr/>
        </p:nvSpPr>
        <p:spPr>
          <a:xfrm>
            <a:off x="810846" y="5100442"/>
            <a:ext cx="10900507" cy="1455031"/>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cxnSp>
        <p:nvCxnSpPr>
          <p:cNvPr id="3" name="Straight Connector 2">
            <a:extLst>
              <a:ext uri="{FF2B5EF4-FFF2-40B4-BE49-F238E27FC236}">
                <a16:creationId xmlns:a16="http://schemas.microsoft.com/office/drawing/2014/main" id="{7CFACA01-1366-D7E8-A114-964AFEC3800B}"/>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4C5D5A2-91F6-210B-AABA-7E6ACB8E8A93}"/>
              </a:ext>
            </a:extLst>
          </p:cNvPr>
          <p:cNvSpPr>
            <a:spLocks noGrp="1"/>
          </p:cNvSpPr>
          <p:nvPr>
            <p:ph type="title"/>
          </p:nvPr>
        </p:nvSpPr>
        <p:spPr/>
        <p:txBody>
          <a:bodyPr>
            <a:normAutofit fontScale="90000"/>
          </a:bodyPr>
          <a:lstStyle/>
          <a:p>
            <a:r>
              <a:rPr lang="en-US">
                <a:latin typeface="Noto Sans ExtraBold"/>
              </a:rPr>
              <a:t>Contact ODHS to see if SNAP work or activity rules apply to you. </a:t>
            </a:r>
          </a:p>
        </p:txBody>
      </p:sp>
      <p:sp>
        <p:nvSpPr>
          <p:cNvPr id="11" name="Content Placeholder 62">
            <a:extLst>
              <a:ext uri="{FF2B5EF4-FFF2-40B4-BE49-F238E27FC236}">
                <a16:creationId xmlns:a16="http://schemas.microsoft.com/office/drawing/2014/main" id="{0ABCBD2F-95C1-5EAF-942E-6CE653481C28}"/>
              </a:ext>
            </a:extLst>
          </p:cNvPr>
          <p:cNvSpPr>
            <a:spLocks noGrp="1"/>
          </p:cNvSpPr>
          <p:nvPr/>
        </p:nvSpPr>
        <p:spPr>
          <a:xfrm>
            <a:off x="3058495" y="3438806"/>
            <a:ext cx="9133505"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3200" b="1" i="0" u="none" strike="noStrike" kern="1200" cap="none" spc="0" normalizeH="0" baseline="0" noProof="0">
                <a:ln>
                  <a:noFill/>
                </a:ln>
                <a:solidFill>
                  <a:srgbClr val="184E49"/>
                </a:solidFill>
                <a:effectLst/>
                <a:uLnTx/>
                <a:uFillTx/>
                <a:latin typeface="Aptos" panose="020B0004020202020204" pitchFamily="34" charset="0"/>
                <a:ea typeface="Noto Sans Bold" panose="020B0502040504020204" pitchFamily="34" charset="0"/>
                <a:cs typeface="Noto Sans Bold" panose="020B0502040504020204" pitchFamily="34" charset="0"/>
              </a:rPr>
              <a:t>Email:</a:t>
            </a:r>
          </a:p>
          <a:p>
            <a:pPr marL="0" marR="0" lvl="0" indent="0"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lang="en-US" sz="3200">
                <a:solidFill>
                  <a:schemeClr val="tx2"/>
                </a:solidFill>
                <a:latin typeface="Aptos" panose="020B0004020202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SNAP.ABAWDTeam@odhsoha.oregon.gov</a:t>
            </a:r>
            <a:r>
              <a:rPr lang="en-US" sz="3200">
                <a:solidFill>
                  <a:schemeClr val="tx2"/>
                </a:solidFill>
                <a:latin typeface="Aptos" panose="020B0004020202020204" pitchFamily="34" charset="0"/>
                <a:ea typeface="Noto Sans" panose="020B0502040504020204" pitchFamily="34" charset="0"/>
                <a:cs typeface="Noto Sans" panose="020B0502040504020204" pitchFamily="34" charset="0"/>
              </a:rPr>
              <a:t> </a:t>
            </a:r>
          </a:p>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endParaRPr kumimoji="0" lang="en-US" sz="2000" b="1" i="0" u="none" strike="noStrike" kern="1200" cap="none" spc="0" normalizeH="0" baseline="0" noProof="0">
              <a:ln>
                <a:noFill/>
              </a:ln>
              <a:solidFill>
                <a:srgbClr val="184E49"/>
              </a:solidFill>
              <a:effectLst/>
              <a:uLnTx/>
              <a:uFillTx/>
              <a:latin typeface="Aptos" panose="020B0004020202020204" pitchFamily="34" charset="0"/>
              <a:ea typeface="Noto Sans Bold" panose="020B0502040504020204" pitchFamily="34" charset="0"/>
              <a:cs typeface="Noto Sans Bold" panose="020B0502040504020204" pitchFamily="34" charset="0"/>
            </a:endParaRPr>
          </a:p>
        </p:txBody>
      </p:sp>
      <p:sp>
        <p:nvSpPr>
          <p:cNvPr id="7" name="Slide Number Placeholder 6">
            <a:extLst>
              <a:ext uri="{FF2B5EF4-FFF2-40B4-BE49-F238E27FC236}">
                <a16:creationId xmlns:a16="http://schemas.microsoft.com/office/drawing/2014/main" id="{9C8811CF-BCB6-049B-6744-49621DDA8E83}"/>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16" name="Graphic 15" descr="Receiver with solid fill">
            <a:extLst>
              <a:ext uri="{FF2B5EF4-FFF2-40B4-BE49-F238E27FC236}">
                <a16:creationId xmlns:a16="http://schemas.microsoft.com/office/drawing/2014/main" id="{D840E0D5-1555-5FD9-86DE-1BACBB437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7871" y="1579441"/>
            <a:ext cx="1246353" cy="1246353"/>
          </a:xfrm>
          <a:prstGeom prst="rect">
            <a:avLst/>
          </a:prstGeom>
        </p:spPr>
      </p:pic>
      <p:pic>
        <p:nvPicPr>
          <p:cNvPr id="18" name="Graphic 17" descr="Email with solid fill">
            <a:extLst>
              <a:ext uri="{FF2B5EF4-FFF2-40B4-BE49-F238E27FC236}">
                <a16:creationId xmlns:a16="http://schemas.microsoft.com/office/drawing/2014/main" id="{11FA1D33-7366-09CD-F566-90984594DE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7406" y="3436834"/>
            <a:ext cx="1127281" cy="1127281"/>
          </a:xfrm>
          <a:prstGeom prst="rect">
            <a:avLst/>
          </a:prstGeom>
        </p:spPr>
      </p:pic>
      <p:sp>
        <p:nvSpPr>
          <p:cNvPr id="13" name="Content Placeholder 63">
            <a:extLst>
              <a:ext uri="{FF2B5EF4-FFF2-40B4-BE49-F238E27FC236}">
                <a16:creationId xmlns:a16="http://schemas.microsoft.com/office/drawing/2014/main" id="{35809260-E825-2627-AD50-C415C1D13B6D}"/>
              </a:ext>
            </a:extLst>
          </p:cNvPr>
          <p:cNvSpPr>
            <a:spLocks noGrp="1"/>
          </p:cNvSpPr>
          <p:nvPr/>
        </p:nvSpPr>
        <p:spPr>
          <a:xfrm>
            <a:off x="2981198" y="1676376"/>
            <a:ext cx="7059495" cy="16439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a:solidFill>
                  <a:schemeClr val="tx2"/>
                </a:solidFill>
                <a:latin typeface="Aptos" panose="020B0004020202020204" pitchFamily="34" charset="0"/>
              </a:rPr>
              <a:t>Call the ABAWD team:</a:t>
            </a:r>
          </a:p>
          <a:p>
            <a:pPr lvl="0">
              <a:defRPr/>
            </a:pPr>
            <a:r>
              <a:rPr lang="en-US" sz="3200">
                <a:solidFill>
                  <a:schemeClr val="tx2"/>
                </a:solidFill>
                <a:latin typeface="Aptos" panose="020B0004020202020204" pitchFamily="34" charset="0"/>
              </a:rPr>
              <a:t> 1-833-947-1694</a:t>
            </a:r>
            <a:endParaRPr kumimoji="0" lang="en-US" sz="3200" b="0" i="0" u="none" strike="noStrike" kern="1200" cap="none" spc="0" normalizeH="0" baseline="0" noProof="0">
              <a:ln>
                <a:noFill/>
              </a:ln>
              <a:solidFill>
                <a:schemeClr val="tx2"/>
              </a:solidFill>
              <a:effectLst/>
              <a:uLnTx/>
              <a:uFillTx/>
              <a:latin typeface="Aptos" panose="020B0004020202020204" pitchFamily="34" charset="0"/>
              <a:ea typeface="Noto Sans" panose="020B0502040504020204" pitchFamily="34" charset="0"/>
              <a:cs typeface="Noto Sans" panose="020B0502040504020204" pitchFamily="34" charset="0"/>
            </a:endParaRPr>
          </a:p>
        </p:txBody>
      </p:sp>
      <p:pic>
        <p:nvPicPr>
          <p:cNvPr id="20" name="Graphic 19" descr="Cycle with people with solid fill">
            <a:extLst>
              <a:ext uri="{FF2B5EF4-FFF2-40B4-BE49-F238E27FC236}">
                <a16:creationId xmlns:a16="http://schemas.microsoft.com/office/drawing/2014/main" id="{1E9335CA-A497-0565-4063-FBE83A534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136" y="5056724"/>
            <a:ext cx="1595820" cy="1595820"/>
          </a:xfrm>
          <a:prstGeom prst="rect">
            <a:avLst/>
          </a:prstGeom>
        </p:spPr>
      </p:pic>
      <p:sp>
        <p:nvSpPr>
          <p:cNvPr id="21" name="TextBox 20">
            <a:extLst>
              <a:ext uri="{FF2B5EF4-FFF2-40B4-BE49-F238E27FC236}">
                <a16:creationId xmlns:a16="http://schemas.microsoft.com/office/drawing/2014/main" id="{77B500A9-9CD3-88B8-516D-525CA3987710}"/>
              </a:ext>
            </a:extLst>
          </p:cNvPr>
          <p:cNvSpPr txBox="1"/>
          <p:nvPr/>
        </p:nvSpPr>
        <p:spPr>
          <a:xfrm>
            <a:off x="2981198" y="5240532"/>
            <a:ext cx="8607912" cy="1077218"/>
          </a:xfrm>
          <a:prstGeom prst="rect">
            <a:avLst/>
          </a:prstGeom>
          <a:noFill/>
        </p:spPr>
        <p:txBody>
          <a:bodyPr wrap="square" rtlCol="0">
            <a:spAutoFit/>
          </a:bodyPr>
          <a:lstStyle/>
          <a:p>
            <a:pPr algn="l"/>
            <a:r>
              <a:rPr lang="en-US" sz="3200" b="1">
                <a:solidFill>
                  <a:schemeClr val="tx2"/>
                </a:solidFill>
              </a:rPr>
              <a:t>ODHS may connect people to: </a:t>
            </a:r>
          </a:p>
          <a:p>
            <a:pPr algn="l"/>
            <a:r>
              <a:rPr lang="en-US" sz="3200" b="1">
                <a:solidFill>
                  <a:schemeClr val="tx2"/>
                </a:solidFill>
              </a:rPr>
              <a:t>Oregon Employment Department</a:t>
            </a:r>
          </a:p>
        </p:txBody>
      </p:sp>
    </p:spTree>
    <p:extLst>
      <p:ext uri="{BB962C8B-B14F-4D97-AF65-F5344CB8AC3E}">
        <p14:creationId xmlns:p14="http://schemas.microsoft.com/office/powerpoint/2010/main" val="39730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ECF6"/>
        </a:solidFill>
        <a:effectLst/>
      </p:bgPr>
    </p:bg>
    <p:spTree>
      <p:nvGrpSpPr>
        <p:cNvPr id="1" name=""/>
        <p:cNvGrpSpPr/>
        <p:nvPr/>
      </p:nvGrpSpPr>
      <p:grpSpPr>
        <a:xfrm>
          <a:off x="0" y="0"/>
          <a:ext cx="0" cy="0"/>
          <a:chOff x="0" y="0"/>
          <a:chExt cx="0" cy="0"/>
        </a:xfrm>
      </p:grpSpPr>
      <p:pic>
        <p:nvPicPr>
          <p:cNvPr id="7" name="Graphic 6" descr="Clipboard Checked with solid fill">
            <a:extLst>
              <a:ext uri="{FF2B5EF4-FFF2-40B4-BE49-F238E27FC236}">
                <a16:creationId xmlns:a16="http://schemas.microsoft.com/office/drawing/2014/main" id="{ED7D4961-9968-D49C-795A-AFBF2DE56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496" y="1489104"/>
            <a:ext cx="4171467" cy="4171467"/>
          </a:xfrm>
          <a:prstGeom prst="rect">
            <a:avLst/>
          </a:prstGeom>
        </p:spPr>
      </p:pic>
      <p:sp>
        <p:nvSpPr>
          <p:cNvPr id="2" name="Title 1">
            <a:extLst>
              <a:ext uri="{FF2B5EF4-FFF2-40B4-BE49-F238E27FC236}">
                <a16:creationId xmlns:a16="http://schemas.microsoft.com/office/drawing/2014/main" id="{F8C54224-C733-81BA-112C-4EBF8499EBD0}"/>
              </a:ext>
            </a:extLst>
          </p:cNvPr>
          <p:cNvSpPr>
            <a:spLocks noGrp="1"/>
          </p:cNvSpPr>
          <p:nvPr>
            <p:ph type="title"/>
          </p:nvPr>
        </p:nvSpPr>
        <p:spPr>
          <a:xfrm>
            <a:off x="635001" y="400540"/>
            <a:ext cx="10001250" cy="825500"/>
          </a:xfrm>
        </p:spPr>
        <p:txBody>
          <a:bodyPr anchor="b">
            <a:normAutofit/>
          </a:bodyPr>
          <a:lstStyle/>
          <a:p>
            <a:r>
              <a:rPr lang="en-US"/>
              <a:t>What happens when ODHS reviews an ABAWD case</a:t>
            </a:r>
          </a:p>
        </p:txBody>
      </p:sp>
      <p:sp>
        <p:nvSpPr>
          <p:cNvPr id="4" name="Slide Number Placeholder 3">
            <a:extLst>
              <a:ext uri="{FF2B5EF4-FFF2-40B4-BE49-F238E27FC236}">
                <a16:creationId xmlns:a16="http://schemas.microsoft.com/office/drawing/2014/main" id="{DE2CCEA2-DD09-8750-03B9-340654777BF9}"/>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16</a:t>
            </a:fld>
            <a:endParaRPr lang="en-US" sz="600"/>
          </a:p>
        </p:txBody>
      </p:sp>
      <p:graphicFrame>
        <p:nvGraphicFramePr>
          <p:cNvPr id="6" name="Content Placeholder 2">
            <a:extLst>
              <a:ext uri="{FF2B5EF4-FFF2-40B4-BE49-F238E27FC236}">
                <a16:creationId xmlns:a16="http://schemas.microsoft.com/office/drawing/2014/main" id="{548FC9A2-20F9-F048-5B2B-FB6BD514B158}"/>
              </a:ext>
            </a:extLst>
          </p:cNvPr>
          <p:cNvGraphicFramePr>
            <a:graphicFrameLocks noGrp="1"/>
          </p:cNvGraphicFramePr>
          <p:nvPr>
            <p:ph idx="1"/>
            <p:extLst>
              <p:ext uri="{D42A27DB-BD31-4B8C-83A1-F6EECF244321}">
                <p14:modId xmlns:p14="http://schemas.microsoft.com/office/powerpoint/2010/main" val="1415719743"/>
              </p:ext>
            </p:extLst>
          </p:nvPr>
        </p:nvGraphicFramePr>
        <p:xfrm>
          <a:off x="5238750" y="1370234"/>
          <a:ext cx="6312717" cy="46139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3960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C154-BF20-17EB-1D05-A47CFD679F0B}"/>
              </a:ext>
            </a:extLst>
          </p:cNvPr>
          <p:cNvSpPr>
            <a:spLocks noGrp="1"/>
          </p:cNvSpPr>
          <p:nvPr>
            <p:ph type="title"/>
          </p:nvPr>
        </p:nvSpPr>
        <p:spPr>
          <a:xfrm>
            <a:off x="635001" y="400540"/>
            <a:ext cx="10001250" cy="825500"/>
          </a:xfrm>
        </p:spPr>
        <p:txBody>
          <a:bodyPr anchor="b">
            <a:normAutofit/>
          </a:bodyPr>
          <a:lstStyle/>
          <a:p>
            <a:r>
              <a:rPr lang="en-US"/>
              <a:t>Support available through WorkSource Oregon</a:t>
            </a:r>
          </a:p>
        </p:txBody>
      </p:sp>
      <p:sp>
        <p:nvSpPr>
          <p:cNvPr id="10" name="Text Placeholder 2">
            <a:extLst>
              <a:ext uri="{FF2B5EF4-FFF2-40B4-BE49-F238E27FC236}">
                <a16:creationId xmlns:a16="http://schemas.microsoft.com/office/drawing/2014/main" id="{5A71F180-5F73-F12D-BDBB-97A85758651E}"/>
              </a:ext>
            </a:extLst>
          </p:cNvPr>
          <p:cNvSpPr>
            <a:spLocks noGrp="1"/>
          </p:cNvSpPr>
          <p:nvPr>
            <p:ph type="body" sz="half" idx="2"/>
          </p:nvPr>
        </p:nvSpPr>
        <p:spPr>
          <a:xfrm>
            <a:off x="635000" y="1370235"/>
            <a:ext cx="4476750" cy="4614000"/>
          </a:xfrm>
        </p:spPr>
        <p:txBody>
          <a:bodyPr/>
          <a:lstStyle/>
          <a:p>
            <a:endParaRPr lang="en-US"/>
          </a:p>
        </p:txBody>
      </p:sp>
      <p:sp>
        <p:nvSpPr>
          <p:cNvPr id="4" name="Slide Number Placeholder 3">
            <a:extLst>
              <a:ext uri="{FF2B5EF4-FFF2-40B4-BE49-F238E27FC236}">
                <a16:creationId xmlns:a16="http://schemas.microsoft.com/office/drawing/2014/main" id="{883A621B-77A5-A29B-91BA-261A391B1759}"/>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17</a:t>
            </a:fld>
            <a:endParaRPr lang="en-US" sz="600"/>
          </a:p>
        </p:txBody>
      </p:sp>
      <p:graphicFrame>
        <p:nvGraphicFramePr>
          <p:cNvPr id="6" name="Content Placeholder 2">
            <a:extLst>
              <a:ext uri="{FF2B5EF4-FFF2-40B4-BE49-F238E27FC236}">
                <a16:creationId xmlns:a16="http://schemas.microsoft.com/office/drawing/2014/main" id="{8F747E23-A0E9-A4F8-89CE-54C0D8778308}"/>
              </a:ext>
            </a:extLst>
          </p:cNvPr>
          <p:cNvGraphicFramePr>
            <a:graphicFrameLocks noGrp="1"/>
          </p:cNvGraphicFramePr>
          <p:nvPr>
            <p:ph idx="1"/>
            <p:extLst>
              <p:ext uri="{D42A27DB-BD31-4B8C-83A1-F6EECF244321}">
                <p14:modId xmlns:p14="http://schemas.microsoft.com/office/powerpoint/2010/main" val="2307592078"/>
              </p:ext>
            </p:extLst>
          </p:nvPr>
        </p:nvGraphicFramePr>
        <p:xfrm>
          <a:off x="5238750" y="1370234"/>
          <a:ext cx="6312717" cy="4613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wo people sitting at a table with a flag in the middle">
            <a:extLst>
              <a:ext uri="{FF2B5EF4-FFF2-40B4-BE49-F238E27FC236}">
                <a16:creationId xmlns:a16="http://schemas.microsoft.com/office/drawing/2014/main" id="{A54AB817-2F97-28A0-930C-CBD2EDC50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39" y="1535474"/>
            <a:ext cx="4483411" cy="4283513"/>
          </a:xfrm>
          <a:prstGeom prst="rect">
            <a:avLst/>
          </a:prstGeom>
        </p:spPr>
      </p:pic>
    </p:spTree>
    <p:extLst>
      <p:ext uri="{BB962C8B-B14F-4D97-AF65-F5344CB8AC3E}">
        <p14:creationId xmlns:p14="http://schemas.microsoft.com/office/powerpoint/2010/main" val="369540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BC5B-616A-83E0-F30C-1A5E0129B6B3}"/>
              </a:ext>
            </a:extLst>
          </p:cNvPr>
          <p:cNvSpPr>
            <a:spLocks noGrp="1"/>
          </p:cNvSpPr>
          <p:nvPr>
            <p:ph type="title"/>
          </p:nvPr>
        </p:nvSpPr>
        <p:spPr/>
        <p:txBody>
          <a:bodyPr/>
          <a:lstStyle/>
          <a:p>
            <a:r>
              <a:rPr lang="en-US"/>
              <a:t>What to expect at WorkSource</a:t>
            </a:r>
          </a:p>
        </p:txBody>
      </p:sp>
      <p:sp>
        <p:nvSpPr>
          <p:cNvPr id="4" name="Slide Number Placeholder 3">
            <a:extLst>
              <a:ext uri="{FF2B5EF4-FFF2-40B4-BE49-F238E27FC236}">
                <a16:creationId xmlns:a16="http://schemas.microsoft.com/office/drawing/2014/main" id="{D6780791-CC38-5893-7C2B-8FAF8DAF40C3}"/>
              </a:ext>
            </a:extLst>
          </p:cNvPr>
          <p:cNvSpPr>
            <a:spLocks noGrp="1"/>
          </p:cNvSpPr>
          <p:nvPr>
            <p:ph type="sldNum" sz="quarter" idx="10"/>
          </p:nvPr>
        </p:nvSpPr>
        <p:spPr/>
        <p:txBody>
          <a:bodyPr/>
          <a:lstStyle/>
          <a:p>
            <a:fld id="{58339581-759F-43B7-B47D-47F906F0E294}" type="slidenum">
              <a:rPr lang="en-US" smtClean="0"/>
              <a:pPr/>
              <a:t>18</a:t>
            </a:fld>
            <a:endParaRPr lang="en-US"/>
          </a:p>
        </p:txBody>
      </p:sp>
      <p:sp>
        <p:nvSpPr>
          <p:cNvPr id="5" name="Rectangle 4">
            <a:extLst>
              <a:ext uri="{FF2B5EF4-FFF2-40B4-BE49-F238E27FC236}">
                <a16:creationId xmlns:a16="http://schemas.microsoft.com/office/drawing/2014/main" id="{7F056CB6-8197-4BE2-BE59-D474538B2A14}"/>
              </a:ext>
            </a:extLst>
          </p:cNvPr>
          <p:cNvSpPr/>
          <p:nvPr/>
        </p:nvSpPr>
        <p:spPr>
          <a:xfrm>
            <a:off x="635001" y="2917371"/>
            <a:ext cx="2902857" cy="3294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panose="020B0604020202020204" pitchFamily="34" charset="0"/>
              <a:buChar char="•"/>
            </a:pPr>
            <a:r>
              <a:rPr lang="en-US" sz="2000">
                <a:latin typeface="Noto Sans"/>
                <a:ea typeface="Noto Sans"/>
                <a:cs typeface="Noto Sans"/>
              </a:rPr>
              <a:t>Review SNAP work or activity rules and any exemptions</a:t>
            </a:r>
          </a:p>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Talk about skills, interests and goals</a:t>
            </a:r>
          </a:p>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Create a plan for work or training</a:t>
            </a:r>
          </a:p>
        </p:txBody>
      </p:sp>
      <p:sp>
        <p:nvSpPr>
          <p:cNvPr id="6" name="Rectangle 5">
            <a:extLst>
              <a:ext uri="{FF2B5EF4-FFF2-40B4-BE49-F238E27FC236}">
                <a16:creationId xmlns:a16="http://schemas.microsoft.com/office/drawing/2014/main" id="{779C0AEA-F621-6C54-ADA6-7F59A62DC4F3}"/>
              </a:ext>
            </a:extLst>
          </p:cNvPr>
          <p:cNvSpPr/>
          <p:nvPr/>
        </p:nvSpPr>
        <p:spPr>
          <a:xfrm>
            <a:off x="4386942" y="2917371"/>
            <a:ext cx="3450771" cy="32947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Meet regularly with an Employment Specialist or coach</a:t>
            </a:r>
          </a:p>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Get help finding a job or training program</a:t>
            </a:r>
          </a:p>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Get help with resumes, applications and interviews</a:t>
            </a:r>
          </a:p>
        </p:txBody>
      </p:sp>
      <p:sp>
        <p:nvSpPr>
          <p:cNvPr id="7" name="Rectangle 6">
            <a:extLst>
              <a:ext uri="{FF2B5EF4-FFF2-40B4-BE49-F238E27FC236}">
                <a16:creationId xmlns:a16="http://schemas.microsoft.com/office/drawing/2014/main" id="{028FF386-F1B0-5703-C282-374A34B2E7AC}"/>
              </a:ext>
            </a:extLst>
          </p:cNvPr>
          <p:cNvSpPr/>
          <p:nvPr/>
        </p:nvSpPr>
        <p:spPr>
          <a:xfrm>
            <a:off x="8501744" y="2917371"/>
            <a:ext cx="2902857" cy="3294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Complete monthly work or activity hours</a:t>
            </a:r>
          </a:p>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Report progress and hours worked</a:t>
            </a:r>
          </a:p>
          <a:p>
            <a:pPr marL="342900" indent="-342900">
              <a:buFont typeface="Arial" panose="020B0604020202020204" pitchFamily="34" charset="0"/>
              <a:buChar char="•"/>
            </a:pPr>
            <a:r>
              <a:rPr lang="en-US" sz="2000">
                <a:latin typeface="Noto Sans" panose="020B0502040504020204" pitchFamily="34" charset="0"/>
                <a:ea typeface="Noto Sans" panose="020B0502040504020204" pitchFamily="34" charset="0"/>
                <a:cs typeface="Noto Sans" panose="020B0502040504020204" pitchFamily="34" charset="0"/>
              </a:rPr>
              <a:t>Get help staying on track</a:t>
            </a:r>
          </a:p>
        </p:txBody>
      </p:sp>
      <p:sp>
        <p:nvSpPr>
          <p:cNvPr id="8" name="Rectangle 7">
            <a:extLst>
              <a:ext uri="{FF2B5EF4-FFF2-40B4-BE49-F238E27FC236}">
                <a16:creationId xmlns:a16="http://schemas.microsoft.com/office/drawing/2014/main" id="{A49E3E1D-F069-3723-2A6D-E58F16FB382C}"/>
              </a:ext>
            </a:extLst>
          </p:cNvPr>
          <p:cNvSpPr/>
          <p:nvPr/>
        </p:nvSpPr>
        <p:spPr>
          <a:xfrm>
            <a:off x="635001" y="1886857"/>
            <a:ext cx="2902857" cy="82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Noto Sans" panose="020B0502040504020204" pitchFamily="34" charset="0"/>
                <a:ea typeface="Noto Sans" panose="020B0502040504020204" pitchFamily="34" charset="0"/>
                <a:cs typeface="Noto Sans" panose="020B0502040504020204" pitchFamily="34" charset="0"/>
              </a:rPr>
              <a:t>At the first appointment</a:t>
            </a:r>
          </a:p>
        </p:txBody>
      </p:sp>
      <p:sp>
        <p:nvSpPr>
          <p:cNvPr id="9" name="Rectangle 8">
            <a:extLst>
              <a:ext uri="{FF2B5EF4-FFF2-40B4-BE49-F238E27FC236}">
                <a16:creationId xmlns:a16="http://schemas.microsoft.com/office/drawing/2014/main" id="{2E9E2F17-F4B2-A87C-25E0-F684643C2ECF}"/>
              </a:ext>
            </a:extLst>
          </p:cNvPr>
          <p:cNvSpPr/>
          <p:nvPr/>
        </p:nvSpPr>
        <p:spPr>
          <a:xfrm>
            <a:off x="8501743" y="1886857"/>
            <a:ext cx="2902857" cy="82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Noto Sans" panose="020B0502040504020204" pitchFamily="34" charset="0"/>
                <a:ea typeface="Noto Sans" panose="020B0502040504020204" pitchFamily="34" charset="0"/>
                <a:cs typeface="Noto Sans" panose="020B0502040504020204" pitchFamily="34" charset="0"/>
              </a:rPr>
              <a:t>To stay eligible for SNAP</a:t>
            </a:r>
          </a:p>
        </p:txBody>
      </p:sp>
      <p:sp>
        <p:nvSpPr>
          <p:cNvPr id="10" name="Rectangle 9">
            <a:extLst>
              <a:ext uri="{FF2B5EF4-FFF2-40B4-BE49-F238E27FC236}">
                <a16:creationId xmlns:a16="http://schemas.microsoft.com/office/drawing/2014/main" id="{526B57B4-2E9B-32E3-2D95-39A46302F107}"/>
              </a:ext>
            </a:extLst>
          </p:cNvPr>
          <p:cNvSpPr/>
          <p:nvPr/>
        </p:nvSpPr>
        <p:spPr>
          <a:xfrm>
            <a:off x="4386942" y="1886857"/>
            <a:ext cx="3450771" cy="825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Noto Sans" panose="020B0502040504020204" pitchFamily="34" charset="0"/>
                <a:ea typeface="Noto Sans" panose="020B0502040504020204" pitchFamily="34" charset="0"/>
                <a:cs typeface="Noto Sans" panose="020B0502040504020204" pitchFamily="34" charset="0"/>
              </a:rPr>
              <a:t>During ongoing support</a:t>
            </a:r>
          </a:p>
        </p:txBody>
      </p:sp>
    </p:spTree>
    <p:extLst>
      <p:ext uri="{BB962C8B-B14F-4D97-AF65-F5344CB8AC3E}">
        <p14:creationId xmlns:p14="http://schemas.microsoft.com/office/powerpoint/2010/main" val="1088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E13A-EE57-528C-6469-A95EBDE45575}"/>
              </a:ext>
            </a:extLst>
          </p:cNvPr>
          <p:cNvSpPr>
            <a:spLocks noGrp="1"/>
          </p:cNvSpPr>
          <p:nvPr>
            <p:ph type="title"/>
          </p:nvPr>
        </p:nvSpPr>
        <p:spPr>
          <a:xfrm>
            <a:off x="635001" y="400540"/>
            <a:ext cx="10001250" cy="825500"/>
          </a:xfrm>
        </p:spPr>
        <p:txBody>
          <a:bodyPr anchor="b">
            <a:normAutofit/>
          </a:bodyPr>
          <a:lstStyle/>
          <a:p>
            <a:r>
              <a:rPr lang="en-US"/>
              <a:t>What this means for people</a:t>
            </a:r>
          </a:p>
        </p:txBody>
      </p:sp>
      <p:sp>
        <p:nvSpPr>
          <p:cNvPr id="4" name="Slide Number Placeholder 3">
            <a:extLst>
              <a:ext uri="{FF2B5EF4-FFF2-40B4-BE49-F238E27FC236}">
                <a16:creationId xmlns:a16="http://schemas.microsoft.com/office/drawing/2014/main" id="{9521FB03-C5A4-503F-8F06-5343110C2CFE}"/>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19</a:t>
            </a:fld>
            <a:endParaRPr lang="en-US" sz="600"/>
          </a:p>
        </p:txBody>
      </p:sp>
      <p:graphicFrame>
        <p:nvGraphicFramePr>
          <p:cNvPr id="7" name="Content Placeholder 2">
            <a:extLst>
              <a:ext uri="{FF2B5EF4-FFF2-40B4-BE49-F238E27FC236}">
                <a16:creationId xmlns:a16="http://schemas.microsoft.com/office/drawing/2014/main" id="{32F89D2B-6DC8-094D-7895-108D4C740D8B}"/>
              </a:ext>
            </a:extLst>
          </p:cNvPr>
          <p:cNvGraphicFramePr>
            <a:graphicFrameLocks noGrp="1"/>
          </p:cNvGraphicFramePr>
          <p:nvPr>
            <p:ph idx="1"/>
            <p:extLst>
              <p:ext uri="{D42A27DB-BD31-4B8C-83A1-F6EECF244321}">
                <p14:modId xmlns:p14="http://schemas.microsoft.com/office/powerpoint/2010/main" val="2625672264"/>
              </p:ext>
            </p:extLst>
          </p:nvPr>
        </p:nvGraphicFramePr>
        <p:xfrm>
          <a:off x="3119849" y="1201733"/>
          <a:ext cx="7023814" cy="5255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Questions with solid fill">
            <a:extLst>
              <a:ext uri="{FF2B5EF4-FFF2-40B4-BE49-F238E27FC236}">
                <a16:creationId xmlns:a16="http://schemas.microsoft.com/office/drawing/2014/main" id="{241B0135-DD77-6DFE-1F26-2715659703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55749" y="4670058"/>
            <a:ext cx="1271016" cy="1271016"/>
          </a:xfrm>
          <a:prstGeom prst="rect">
            <a:avLst/>
          </a:prstGeom>
        </p:spPr>
      </p:pic>
      <p:pic>
        <p:nvPicPr>
          <p:cNvPr id="15" name="Graphic 14" descr="Comment Like with solid fill">
            <a:extLst>
              <a:ext uri="{FF2B5EF4-FFF2-40B4-BE49-F238E27FC236}">
                <a16:creationId xmlns:a16="http://schemas.microsoft.com/office/drawing/2014/main" id="{6C62AB36-17D1-6D20-745B-F97F9EE37D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55749" y="3231470"/>
            <a:ext cx="1271016" cy="1271016"/>
          </a:xfrm>
          <a:prstGeom prst="rect">
            <a:avLst/>
          </a:prstGeom>
        </p:spPr>
      </p:pic>
      <p:pic>
        <p:nvPicPr>
          <p:cNvPr id="17" name="Graphic 16" descr="Care with solid fill">
            <a:extLst>
              <a:ext uri="{FF2B5EF4-FFF2-40B4-BE49-F238E27FC236}">
                <a16:creationId xmlns:a16="http://schemas.microsoft.com/office/drawing/2014/main" id="{F4EF66C3-7ACA-133C-84BA-3D5207CDE6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5749" y="1876668"/>
            <a:ext cx="1271016" cy="1271016"/>
          </a:xfrm>
          <a:prstGeom prst="rect">
            <a:avLst/>
          </a:prstGeom>
        </p:spPr>
      </p:pic>
    </p:spTree>
    <p:extLst>
      <p:ext uri="{BB962C8B-B14F-4D97-AF65-F5344CB8AC3E}">
        <p14:creationId xmlns:p14="http://schemas.microsoft.com/office/powerpoint/2010/main" val="159885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6A4BF4-F06E-443A-A0EC-8337B9FE0EAC}"/>
              </a:ext>
            </a:extLst>
          </p:cNvPr>
          <p:cNvSpPr/>
          <p:nvPr/>
        </p:nvSpPr>
        <p:spPr>
          <a:xfrm>
            <a:off x="0" y="1896894"/>
            <a:ext cx="12192000" cy="44623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7" name="TextBox 6">
            <a:extLst>
              <a:ext uri="{FF2B5EF4-FFF2-40B4-BE49-F238E27FC236}">
                <a16:creationId xmlns:a16="http://schemas.microsoft.com/office/drawing/2014/main" id="{1B9B46B7-AA44-AFD7-21AD-F0338B538D83}"/>
              </a:ext>
            </a:extLst>
          </p:cNvPr>
          <p:cNvSpPr txBox="1"/>
          <p:nvPr/>
        </p:nvSpPr>
        <p:spPr>
          <a:xfrm>
            <a:off x="1298532" y="3004524"/>
            <a:ext cx="6743179" cy="3354765"/>
          </a:xfrm>
          <a:prstGeom prst="rect">
            <a:avLst/>
          </a:prstGeom>
          <a:noFill/>
        </p:spPr>
        <p:txBody>
          <a:bodyPr wrap="square" rtlCol="0">
            <a:spAutoFit/>
          </a:bodyPr>
          <a:lstStyle/>
          <a:p>
            <a:pPr marL="457200" indent="-457200" algn="l">
              <a:buFont typeface="Arial" panose="020B0604020202020204" pitchFamily="34" charset="0"/>
              <a:buChar char="•"/>
            </a:pPr>
            <a:r>
              <a:rPr lang="en-US" sz="2400"/>
              <a:t>SNAP Overview</a:t>
            </a:r>
          </a:p>
          <a:p>
            <a:pPr marL="457200" indent="-457200" algn="l">
              <a:buFont typeface="Arial" panose="020B0604020202020204" pitchFamily="34" charset="0"/>
              <a:buChar char="•"/>
            </a:pPr>
            <a:r>
              <a:rPr lang="en-US" sz="2400"/>
              <a:t>HR1 SNAP Eligibility Changes</a:t>
            </a:r>
          </a:p>
          <a:p>
            <a:pPr marL="457200" indent="-457200" algn="l">
              <a:buFont typeface="Arial" panose="020B0604020202020204" pitchFamily="34" charset="0"/>
              <a:buChar char="•"/>
            </a:pPr>
            <a:r>
              <a:rPr lang="en-US" sz="2400"/>
              <a:t>SNAP work and activity rules</a:t>
            </a:r>
          </a:p>
          <a:p>
            <a:pPr marL="457200" indent="-457200" algn="l">
              <a:buFont typeface="Arial" panose="020B0604020202020204" pitchFamily="34" charset="0"/>
              <a:buChar char="•"/>
            </a:pPr>
            <a:r>
              <a:rPr lang="en-US" sz="2400"/>
              <a:t>Non-Citizen Limitations</a:t>
            </a:r>
          </a:p>
          <a:p>
            <a:pPr marL="457200" indent="-457200" algn="l">
              <a:buFont typeface="Arial" panose="020B0604020202020204" pitchFamily="34" charset="0"/>
              <a:buChar char="•"/>
            </a:pPr>
            <a:r>
              <a:rPr lang="en-US" sz="2400"/>
              <a:t>SNAP Data Sharing</a:t>
            </a:r>
          </a:p>
          <a:p>
            <a:pPr marL="457200" indent="-457200" algn="l">
              <a:buFont typeface="Arial" panose="020B0604020202020204" pitchFamily="34" charset="0"/>
              <a:buChar char="•"/>
            </a:pPr>
            <a:r>
              <a:rPr lang="en-US" sz="2400"/>
              <a:t>Sanctuary State</a:t>
            </a:r>
          </a:p>
          <a:p>
            <a:pPr marL="457200" indent="-457200" algn="l">
              <a:buFont typeface="Arial" panose="020B0604020202020204" pitchFamily="34" charset="0"/>
              <a:buChar char="•"/>
            </a:pPr>
            <a:r>
              <a:rPr lang="en-US" sz="2400"/>
              <a:t>Public Charge</a:t>
            </a:r>
          </a:p>
          <a:p>
            <a:pPr marL="457200" indent="-457200" algn="l">
              <a:buFont typeface="Arial" panose="020B0604020202020204" pitchFamily="34" charset="0"/>
              <a:buChar char="•"/>
            </a:pPr>
            <a:r>
              <a:rPr lang="en-US" sz="2400"/>
              <a:t>Resources</a:t>
            </a:r>
          </a:p>
          <a:p>
            <a:pPr marL="342900" indent="-342900" algn="l">
              <a:buFont typeface="Arial" panose="020B0604020202020204" pitchFamily="34" charset="0"/>
              <a:buChar char="•"/>
            </a:pPr>
            <a:endParaRPr lang="en-US" sz="2000"/>
          </a:p>
        </p:txBody>
      </p:sp>
      <p:sp>
        <p:nvSpPr>
          <p:cNvPr id="11" name="TextBox 10">
            <a:extLst>
              <a:ext uri="{FF2B5EF4-FFF2-40B4-BE49-F238E27FC236}">
                <a16:creationId xmlns:a16="http://schemas.microsoft.com/office/drawing/2014/main" id="{6DFC4147-155B-18D2-549C-85B6C466780A}"/>
              </a:ext>
            </a:extLst>
          </p:cNvPr>
          <p:cNvSpPr txBox="1"/>
          <p:nvPr/>
        </p:nvSpPr>
        <p:spPr>
          <a:xfrm>
            <a:off x="876822" y="2053564"/>
            <a:ext cx="4321480" cy="646331"/>
          </a:xfrm>
          <a:prstGeom prst="rect">
            <a:avLst/>
          </a:prstGeom>
          <a:noFill/>
        </p:spPr>
        <p:txBody>
          <a:bodyPr wrap="square" rtlCol="0">
            <a:spAutoFit/>
          </a:bodyPr>
          <a:lstStyle/>
          <a:p>
            <a:pPr algn="l"/>
            <a:r>
              <a:rPr lang="en-US" sz="3600" b="1"/>
              <a:t>Table of Contents</a:t>
            </a:r>
            <a:endParaRPr lang="en-US" sz="2000"/>
          </a:p>
        </p:txBody>
      </p:sp>
      <p:pic>
        <p:nvPicPr>
          <p:cNvPr id="17" name="Picture 16">
            <a:extLst>
              <a:ext uri="{FF2B5EF4-FFF2-40B4-BE49-F238E27FC236}">
                <a16:creationId xmlns:a16="http://schemas.microsoft.com/office/drawing/2014/main" id="{D42A8BBC-EE80-FFF2-739C-5D64FA04A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441" y="2376729"/>
            <a:ext cx="4061419" cy="3875197"/>
          </a:xfrm>
          <a:prstGeom prst="rect">
            <a:avLst/>
          </a:prstGeom>
        </p:spPr>
      </p:pic>
    </p:spTree>
    <p:extLst>
      <p:ext uri="{BB962C8B-B14F-4D97-AF65-F5344CB8AC3E}">
        <p14:creationId xmlns:p14="http://schemas.microsoft.com/office/powerpoint/2010/main" val="394455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AB62-F739-92BA-14C2-99556028DD0E}"/>
              </a:ext>
            </a:extLst>
          </p:cNvPr>
          <p:cNvSpPr>
            <a:spLocks noGrp="1"/>
          </p:cNvSpPr>
          <p:nvPr>
            <p:ph type="title"/>
          </p:nvPr>
        </p:nvSpPr>
        <p:spPr/>
        <p:txBody>
          <a:bodyPr/>
          <a:lstStyle/>
          <a:p>
            <a:r>
              <a:rPr lang="en-US">
                <a:latin typeface="Noto Sans ExtraBold"/>
              </a:rPr>
              <a:t>If ABAWD work rules are not met</a:t>
            </a:r>
          </a:p>
        </p:txBody>
      </p:sp>
      <p:sp>
        <p:nvSpPr>
          <p:cNvPr id="4" name="Slide Number Placeholder 3">
            <a:extLst>
              <a:ext uri="{FF2B5EF4-FFF2-40B4-BE49-F238E27FC236}">
                <a16:creationId xmlns:a16="http://schemas.microsoft.com/office/drawing/2014/main" id="{8416060F-25FF-A77B-4E73-3101064914F2}"/>
              </a:ext>
            </a:extLst>
          </p:cNvPr>
          <p:cNvSpPr>
            <a:spLocks noGrp="1"/>
          </p:cNvSpPr>
          <p:nvPr>
            <p:ph type="sldNum" sz="quarter" idx="10"/>
          </p:nvPr>
        </p:nvSpPr>
        <p:spPr/>
        <p:txBody>
          <a:bodyPr/>
          <a:lstStyle/>
          <a:p>
            <a:fld id="{58339581-759F-43B7-B47D-47F906F0E294}" type="slidenum">
              <a:rPr lang="en-US" smtClean="0"/>
              <a:pPr/>
              <a:t>20</a:t>
            </a:fld>
            <a:endParaRPr lang="en-US"/>
          </a:p>
        </p:txBody>
      </p:sp>
      <p:sp>
        <p:nvSpPr>
          <p:cNvPr id="6" name="TextBox 5">
            <a:extLst>
              <a:ext uri="{FF2B5EF4-FFF2-40B4-BE49-F238E27FC236}">
                <a16:creationId xmlns:a16="http://schemas.microsoft.com/office/drawing/2014/main" id="{089A735B-DBD8-D9C5-F0B6-A17135AA062B}"/>
              </a:ext>
            </a:extLst>
          </p:cNvPr>
          <p:cNvSpPr txBox="1"/>
          <p:nvPr/>
        </p:nvSpPr>
        <p:spPr>
          <a:xfrm>
            <a:off x="5000978" y="1564517"/>
            <a:ext cx="7082902" cy="5262979"/>
          </a:xfrm>
          <a:prstGeom prst="rect">
            <a:avLst/>
          </a:prstGeom>
          <a:noFill/>
        </p:spPr>
        <p:txBody>
          <a:bodyPr wrap="square" lIns="91440" tIns="45720" rIns="91440" bIns="45720" anchor="t">
            <a:spAutoFit/>
          </a:bodyPr>
          <a:lstStyle/>
          <a:p>
            <a:endParaRPr lang="en-US" sz="2800"/>
          </a:p>
          <a:p>
            <a:r>
              <a:rPr lang="en-US" sz="2800"/>
              <a:t>Some adults can only receive SNAP for </a:t>
            </a:r>
            <a:r>
              <a:rPr lang="en-US" sz="2800" b="1"/>
              <a:t>3 countable months in 3 years</a:t>
            </a:r>
          </a:p>
          <a:p>
            <a:br>
              <a:rPr lang="en-US" sz="2800"/>
            </a:br>
            <a:r>
              <a:rPr lang="en-US" sz="2800"/>
              <a:t>A countable month means an adult got a full month of SNAP but did not meet SNAP work or activity rules during that month</a:t>
            </a:r>
          </a:p>
          <a:p>
            <a:endParaRPr lang="en-US" sz="2800"/>
          </a:p>
          <a:p>
            <a:r>
              <a:rPr lang="en-US" sz="2800"/>
              <a:t>ODHS sends notices midmonth every time a countable month is issued. </a:t>
            </a:r>
            <a:br>
              <a:rPr lang="en-US" sz="2800"/>
            </a:br>
            <a:endParaRPr lang="en-US" sz="2800"/>
          </a:p>
          <a:p>
            <a:pPr algn="ctr"/>
            <a:r>
              <a:rPr lang="en-US" sz="2800" b="1"/>
              <a:t>Act early to keep your SNAP benefits</a:t>
            </a:r>
            <a:endParaRPr lang="en-US" sz="2800"/>
          </a:p>
        </p:txBody>
      </p:sp>
      <p:pic>
        <p:nvPicPr>
          <p:cNvPr id="8" name="Picture 7" descr="Iperson working on a laptop, with a briefcase and a clock showing time passing, all enclosed in a blue circle.">
            <a:extLst>
              <a:ext uri="{FF2B5EF4-FFF2-40B4-BE49-F238E27FC236}">
                <a16:creationId xmlns:a16="http://schemas.microsoft.com/office/drawing/2014/main" id="{99D0D981-A58F-9A15-CB07-E4D27C574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20" y="1638639"/>
            <a:ext cx="4626479" cy="4518468"/>
          </a:xfrm>
          <a:prstGeom prst="rect">
            <a:avLst/>
          </a:prstGeom>
        </p:spPr>
      </p:pic>
    </p:spTree>
    <p:extLst>
      <p:ext uri="{BB962C8B-B14F-4D97-AF65-F5344CB8AC3E}">
        <p14:creationId xmlns:p14="http://schemas.microsoft.com/office/powerpoint/2010/main" val="316568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4677BA-B583-8581-DD3C-1D88A18F01A6}"/>
              </a:ext>
            </a:extLst>
          </p:cNvPr>
          <p:cNvSpPr>
            <a:spLocks noGrp="1"/>
          </p:cNvSpPr>
          <p:nvPr>
            <p:ph type="title"/>
          </p:nvPr>
        </p:nvSpPr>
        <p:spPr/>
        <p:txBody>
          <a:bodyPr/>
          <a:lstStyle/>
          <a:p>
            <a:r>
              <a:rPr lang="en-US">
                <a:latin typeface="Noto Sans ExtraBold"/>
              </a:rPr>
              <a:t>SNAP work or activity rules: timeline</a:t>
            </a:r>
          </a:p>
        </p:txBody>
      </p:sp>
      <p:sp>
        <p:nvSpPr>
          <p:cNvPr id="5" name="Slide Number Placeholder 4">
            <a:extLst>
              <a:ext uri="{FF2B5EF4-FFF2-40B4-BE49-F238E27FC236}">
                <a16:creationId xmlns:a16="http://schemas.microsoft.com/office/drawing/2014/main" id="{A34E4A3C-3F5E-3D09-C414-3685599E2249}"/>
              </a:ext>
            </a:extLst>
          </p:cNvPr>
          <p:cNvSpPr>
            <a:spLocks noGrp="1"/>
          </p:cNvSpPr>
          <p:nvPr>
            <p:ph type="sldNum" sz="quarter" idx="10"/>
          </p:nvPr>
        </p:nvSpPr>
        <p:spPr/>
        <p:txBody>
          <a:bodyPr/>
          <a:lstStyle/>
          <a:p>
            <a:fld id="{58339581-759F-43B7-B47D-47F906F0E294}" type="slidenum">
              <a:rPr lang="en-US" smtClean="0"/>
              <a:pPr/>
              <a:t>21</a:t>
            </a:fld>
            <a:endParaRPr lang="en-US"/>
          </a:p>
        </p:txBody>
      </p:sp>
      <p:sp>
        <p:nvSpPr>
          <p:cNvPr id="11" name="Rectangle 10">
            <a:extLst>
              <a:ext uri="{FF2B5EF4-FFF2-40B4-BE49-F238E27FC236}">
                <a16:creationId xmlns:a16="http://schemas.microsoft.com/office/drawing/2014/main" id="{6338FE5C-06B1-D47E-C618-399486D33A21}"/>
              </a:ext>
            </a:extLst>
          </p:cNvPr>
          <p:cNvSpPr/>
          <p:nvPr/>
        </p:nvSpPr>
        <p:spPr>
          <a:xfrm>
            <a:off x="367928" y="2960713"/>
            <a:ext cx="2468880" cy="1672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100"/>
              <a:t>A notice is sent explaining SNP work or activity rules and rights and Responsibilities.</a:t>
            </a:r>
          </a:p>
        </p:txBody>
      </p:sp>
      <p:sp>
        <p:nvSpPr>
          <p:cNvPr id="13" name="Rectangle 12">
            <a:extLst>
              <a:ext uri="{FF2B5EF4-FFF2-40B4-BE49-F238E27FC236}">
                <a16:creationId xmlns:a16="http://schemas.microsoft.com/office/drawing/2014/main" id="{EAF59178-CDFD-8587-F3CC-136AC6335AC7}"/>
              </a:ext>
            </a:extLst>
          </p:cNvPr>
          <p:cNvSpPr/>
          <p:nvPr/>
        </p:nvSpPr>
        <p:spPr>
          <a:xfrm>
            <a:off x="2969683" y="2960713"/>
            <a:ext cx="2468880" cy="1672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100"/>
              <a:t>First countable month is used</a:t>
            </a:r>
            <a:br>
              <a:rPr lang="en-US" sz="2100"/>
            </a:br>
            <a:endParaRPr lang="en-US" sz="2100"/>
          </a:p>
          <a:p>
            <a:r>
              <a:rPr lang="en-US" sz="2100" b="1"/>
              <a:t>15th of the month:</a:t>
            </a:r>
            <a:r>
              <a:rPr lang="en-US" sz="2100"/>
              <a:t> CT1 notice sent</a:t>
            </a:r>
          </a:p>
        </p:txBody>
      </p:sp>
      <p:sp>
        <p:nvSpPr>
          <p:cNvPr id="14" name="Rectangle 13">
            <a:extLst>
              <a:ext uri="{FF2B5EF4-FFF2-40B4-BE49-F238E27FC236}">
                <a16:creationId xmlns:a16="http://schemas.microsoft.com/office/drawing/2014/main" id="{BB0D18A0-CF60-A142-3496-6F52D1BE9433}"/>
              </a:ext>
            </a:extLst>
          </p:cNvPr>
          <p:cNvSpPr/>
          <p:nvPr/>
        </p:nvSpPr>
        <p:spPr>
          <a:xfrm>
            <a:off x="5605908" y="2960713"/>
            <a:ext cx="2468880" cy="1672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100"/>
              <a:t>Second countable month is used</a:t>
            </a:r>
          </a:p>
          <a:p>
            <a:endParaRPr lang="en-US" sz="2100" b="1"/>
          </a:p>
          <a:p>
            <a:r>
              <a:rPr lang="en-US" sz="2100" b="1"/>
              <a:t>15th of the month:</a:t>
            </a:r>
            <a:r>
              <a:rPr lang="en-US" sz="2100"/>
              <a:t> CT2 notice sent</a:t>
            </a:r>
          </a:p>
        </p:txBody>
      </p:sp>
      <p:sp>
        <p:nvSpPr>
          <p:cNvPr id="15" name="Rectangle 14">
            <a:extLst>
              <a:ext uri="{FF2B5EF4-FFF2-40B4-BE49-F238E27FC236}">
                <a16:creationId xmlns:a16="http://schemas.microsoft.com/office/drawing/2014/main" id="{C59A31E9-A2CE-0084-8C13-8B8C88E43274}"/>
              </a:ext>
            </a:extLst>
          </p:cNvPr>
          <p:cNvSpPr/>
          <p:nvPr/>
        </p:nvSpPr>
        <p:spPr>
          <a:xfrm>
            <a:off x="8242132" y="2949962"/>
            <a:ext cx="3620381" cy="2278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100"/>
              <a:t>Third countable month is used</a:t>
            </a:r>
            <a:br>
              <a:rPr lang="en-US" sz="2100"/>
            </a:br>
            <a:endParaRPr lang="en-US" sz="2100"/>
          </a:p>
          <a:p>
            <a:r>
              <a:rPr lang="en-US" sz="2100" b="1"/>
              <a:t>15th of the month:</a:t>
            </a:r>
          </a:p>
          <a:p>
            <a:r>
              <a:rPr lang="en-US" sz="2100"/>
              <a:t>CT3 notice sent, and a separate closure or reduction notice is sent</a:t>
            </a:r>
          </a:p>
        </p:txBody>
      </p:sp>
      <p:sp>
        <p:nvSpPr>
          <p:cNvPr id="17" name="TextBox 16">
            <a:extLst>
              <a:ext uri="{FF2B5EF4-FFF2-40B4-BE49-F238E27FC236}">
                <a16:creationId xmlns:a16="http://schemas.microsoft.com/office/drawing/2014/main" id="{62766EE0-18D8-FBEE-DD3C-5C89DE445A57}"/>
              </a:ext>
            </a:extLst>
          </p:cNvPr>
          <p:cNvSpPr txBox="1"/>
          <p:nvPr/>
        </p:nvSpPr>
        <p:spPr>
          <a:xfrm>
            <a:off x="367928" y="1710283"/>
            <a:ext cx="2468880" cy="1631216"/>
          </a:xfrm>
          <a:prstGeom prst="rect">
            <a:avLst/>
          </a:prstGeom>
          <a:noFill/>
        </p:spPr>
        <p:txBody>
          <a:bodyPr wrap="square" lIns="91440" tIns="45720" rIns="91440" bIns="45720" rtlCol="0" anchor="t">
            <a:spAutoFit/>
          </a:bodyPr>
          <a:lstStyle/>
          <a:p>
            <a:pPr algn="ctr"/>
            <a:r>
              <a:rPr lang="en-US" sz="2000" b="1">
                <a:latin typeface="Noto Sans"/>
                <a:ea typeface="Noto Sans"/>
                <a:cs typeface="Noto Sans"/>
              </a:rPr>
              <a:t>When someone is identified as having an ABAWD status</a:t>
            </a:r>
          </a:p>
          <a:p>
            <a:pPr algn="ctr"/>
            <a:endParaRPr lang="en-US" sz="2000" err="1"/>
          </a:p>
        </p:txBody>
      </p:sp>
      <p:sp>
        <p:nvSpPr>
          <p:cNvPr id="18" name="TextBox 17">
            <a:extLst>
              <a:ext uri="{FF2B5EF4-FFF2-40B4-BE49-F238E27FC236}">
                <a16:creationId xmlns:a16="http://schemas.microsoft.com/office/drawing/2014/main" id="{C47D545D-AECE-DDB7-046D-73127910EFF4}"/>
              </a:ext>
            </a:extLst>
          </p:cNvPr>
          <p:cNvSpPr txBox="1"/>
          <p:nvPr/>
        </p:nvSpPr>
        <p:spPr>
          <a:xfrm>
            <a:off x="2986918" y="2190413"/>
            <a:ext cx="2468880" cy="707886"/>
          </a:xfrm>
          <a:prstGeom prst="rect">
            <a:avLst/>
          </a:prstGeom>
          <a:noFill/>
        </p:spPr>
        <p:txBody>
          <a:bodyPr wrap="square" lIns="91440" tIns="45720" rIns="91440" bIns="45720" rtlCol="0" anchor="t">
            <a:spAutoFit/>
          </a:bodyPr>
          <a:lstStyle/>
          <a:p>
            <a:pPr algn="ctr"/>
            <a:r>
              <a:rPr lang="en-US" sz="2000" b="1">
                <a:latin typeface="Noto Sans"/>
                <a:ea typeface="Noto Sans"/>
                <a:cs typeface="Noto Sans"/>
              </a:rPr>
              <a:t>Countable (CT) Month 1</a:t>
            </a:r>
            <a:endParaRPr lang="en-US" sz="2000">
              <a:latin typeface="Noto Sans"/>
              <a:ea typeface="Noto Sans"/>
              <a:cs typeface="Noto Sans"/>
            </a:endParaRPr>
          </a:p>
        </p:txBody>
      </p:sp>
      <p:sp>
        <p:nvSpPr>
          <p:cNvPr id="19" name="TextBox 18">
            <a:extLst>
              <a:ext uri="{FF2B5EF4-FFF2-40B4-BE49-F238E27FC236}">
                <a16:creationId xmlns:a16="http://schemas.microsoft.com/office/drawing/2014/main" id="{B4794C9A-655F-ACCA-DBE8-CC3DE5D6A425}"/>
              </a:ext>
            </a:extLst>
          </p:cNvPr>
          <p:cNvSpPr txBox="1"/>
          <p:nvPr/>
        </p:nvSpPr>
        <p:spPr>
          <a:xfrm>
            <a:off x="5605908" y="2190413"/>
            <a:ext cx="2468880" cy="707886"/>
          </a:xfrm>
          <a:prstGeom prst="rect">
            <a:avLst/>
          </a:prstGeom>
          <a:noFill/>
        </p:spPr>
        <p:txBody>
          <a:bodyPr wrap="square" lIns="91440" tIns="45720" rIns="91440" bIns="45720" rtlCol="0" anchor="t">
            <a:spAutoFit/>
          </a:bodyPr>
          <a:lstStyle/>
          <a:p>
            <a:pPr algn="ctr"/>
            <a:r>
              <a:rPr lang="en-US" sz="2000" b="1">
                <a:latin typeface="Noto Sans"/>
                <a:ea typeface="Noto Sans"/>
                <a:cs typeface="Noto Sans"/>
              </a:rPr>
              <a:t>Countable (CT) Month 2</a:t>
            </a:r>
            <a:endParaRPr lang="en-US" sz="2000">
              <a:latin typeface="Noto Sans"/>
              <a:ea typeface="Noto Sans"/>
              <a:cs typeface="Noto Sans"/>
            </a:endParaRPr>
          </a:p>
        </p:txBody>
      </p:sp>
      <p:sp>
        <p:nvSpPr>
          <p:cNvPr id="20" name="TextBox 19">
            <a:extLst>
              <a:ext uri="{FF2B5EF4-FFF2-40B4-BE49-F238E27FC236}">
                <a16:creationId xmlns:a16="http://schemas.microsoft.com/office/drawing/2014/main" id="{0E5614ED-7BCB-0262-3E10-33C4165F2F00}"/>
              </a:ext>
            </a:extLst>
          </p:cNvPr>
          <p:cNvSpPr txBox="1"/>
          <p:nvPr/>
        </p:nvSpPr>
        <p:spPr>
          <a:xfrm>
            <a:off x="8961656" y="2187552"/>
            <a:ext cx="2468880" cy="1015663"/>
          </a:xfrm>
          <a:prstGeom prst="rect">
            <a:avLst/>
          </a:prstGeom>
          <a:noFill/>
        </p:spPr>
        <p:txBody>
          <a:bodyPr wrap="square" lIns="91440" tIns="45720" rIns="91440" bIns="45720" rtlCol="0" anchor="t">
            <a:spAutoFit/>
          </a:bodyPr>
          <a:lstStyle/>
          <a:p>
            <a:pPr algn="ctr"/>
            <a:r>
              <a:rPr lang="en-US" sz="2000" b="1">
                <a:latin typeface="Noto Sans"/>
                <a:ea typeface="Noto Sans"/>
                <a:cs typeface="Noto Sans"/>
              </a:rPr>
              <a:t>Countable (CT) Month 3</a:t>
            </a:r>
          </a:p>
          <a:p>
            <a:pPr algn="ctr"/>
            <a:endParaRPr lang="en-US" sz="2000" err="1"/>
          </a:p>
        </p:txBody>
      </p:sp>
      <p:sp>
        <p:nvSpPr>
          <p:cNvPr id="21" name="TextBox 20">
            <a:extLst>
              <a:ext uri="{FF2B5EF4-FFF2-40B4-BE49-F238E27FC236}">
                <a16:creationId xmlns:a16="http://schemas.microsoft.com/office/drawing/2014/main" id="{DF5E9A3C-7FC8-9B92-4550-C69656AE6F82}"/>
              </a:ext>
            </a:extLst>
          </p:cNvPr>
          <p:cNvSpPr txBox="1"/>
          <p:nvPr/>
        </p:nvSpPr>
        <p:spPr>
          <a:xfrm>
            <a:off x="1284778" y="4803788"/>
            <a:ext cx="6957354" cy="400110"/>
          </a:xfrm>
          <a:prstGeom prst="rect">
            <a:avLst/>
          </a:prstGeom>
          <a:noFill/>
        </p:spPr>
        <p:txBody>
          <a:bodyPr wrap="none" rtlCol="0">
            <a:spAutoFit/>
          </a:bodyPr>
          <a:lstStyle/>
          <a:p>
            <a:pPr algn="l"/>
            <a:r>
              <a:rPr lang="en-US" sz="2000" i="1">
                <a:latin typeface="Noto Sans" panose="020B0502040504020204" pitchFamily="34" charset="0"/>
                <a:ea typeface="Noto Sans" panose="020B0502040504020204" pitchFamily="34" charset="0"/>
                <a:cs typeface="Noto Sans" panose="020B0502040504020204" pitchFamily="34" charset="0"/>
              </a:rPr>
              <a:t>The three countable months may not happen consecutively </a:t>
            </a:r>
          </a:p>
        </p:txBody>
      </p:sp>
    </p:spTree>
    <p:extLst>
      <p:ext uri="{BB962C8B-B14F-4D97-AF65-F5344CB8AC3E}">
        <p14:creationId xmlns:p14="http://schemas.microsoft.com/office/powerpoint/2010/main" val="217128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BB71F46-0E5A-FB29-6CE9-A1FF1BA5DB9B}"/>
              </a:ext>
            </a:extLst>
          </p:cNvPr>
          <p:cNvSpPr/>
          <p:nvPr/>
        </p:nvSpPr>
        <p:spPr>
          <a:xfrm>
            <a:off x="329488" y="2728686"/>
            <a:ext cx="4010284" cy="372877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Important: Notices are sent to the head of household on the SNAP case, even if another household member is the person required to meet work or activity rules.</a:t>
            </a:r>
          </a:p>
        </p:txBody>
      </p:sp>
      <p:sp>
        <p:nvSpPr>
          <p:cNvPr id="2" name="Title 1">
            <a:extLst>
              <a:ext uri="{FF2B5EF4-FFF2-40B4-BE49-F238E27FC236}">
                <a16:creationId xmlns:a16="http://schemas.microsoft.com/office/drawing/2014/main" id="{5FDC3F2A-2ABE-4C45-68D7-327D9C0F7C86}"/>
              </a:ext>
            </a:extLst>
          </p:cNvPr>
          <p:cNvSpPr>
            <a:spLocks noGrp="1"/>
          </p:cNvSpPr>
          <p:nvPr>
            <p:ph type="title"/>
          </p:nvPr>
        </p:nvSpPr>
        <p:spPr/>
        <p:txBody>
          <a:bodyPr/>
          <a:lstStyle/>
          <a:p>
            <a:r>
              <a:rPr lang="en-US"/>
              <a:t>Example notices</a:t>
            </a:r>
          </a:p>
        </p:txBody>
      </p:sp>
      <p:sp>
        <p:nvSpPr>
          <p:cNvPr id="4" name="Slide Number Placeholder 3">
            <a:extLst>
              <a:ext uri="{FF2B5EF4-FFF2-40B4-BE49-F238E27FC236}">
                <a16:creationId xmlns:a16="http://schemas.microsoft.com/office/drawing/2014/main" id="{F5540DE8-62C2-471F-8D7A-21B8B14B764F}"/>
              </a:ext>
            </a:extLst>
          </p:cNvPr>
          <p:cNvSpPr>
            <a:spLocks noGrp="1"/>
          </p:cNvSpPr>
          <p:nvPr>
            <p:ph type="sldNum" sz="quarter" idx="10"/>
          </p:nvPr>
        </p:nvSpPr>
        <p:spPr/>
        <p:txBody>
          <a:bodyPr/>
          <a:lstStyle/>
          <a:p>
            <a:fld id="{58339581-759F-43B7-B47D-47F906F0E294}" type="slidenum">
              <a:rPr lang="en-US" smtClean="0"/>
              <a:pPr/>
              <a:t>22</a:t>
            </a:fld>
            <a:endParaRPr lang="en-US"/>
          </a:p>
        </p:txBody>
      </p:sp>
      <p:pic>
        <p:nvPicPr>
          <p:cNvPr id="12" name="Content Placeholder 11" descr="Comment Important with solid fill">
            <a:extLst>
              <a:ext uri="{FF2B5EF4-FFF2-40B4-BE49-F238E27FC236}">
                <a16:creationId xmlns:a16="http://schemas.microsoft.com/office/drawing/2014/main" id="{E84E7B6B-9B4E-954F-D0D7-91C7F2FE0D9C}"/>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85475" y="1226040"/>
            <a:ext cx="1923559" cy="1923559"/>
          </a:xfrm>
        </p:spPr>
      </p:pic>
      <p:pic>
        <p:nvPicPr>
          <p:cNvPr id="17" name="Picture 16">
            <a:extLst>
              <a:ext uri="{FF2B5EF4-FFF2-40B4-BE49-F238E27FC236}">
                <a16:creationId xmlns:a16="http://schemas.microsoft.com/office/drawing/2014/main" id="{6784B310-F67C-C9C7-6E03-B24F58A72A1C}"/>
              </a:ext>
            </a:extLst>
          </p:cNvPr>
          <p:cNvPicPr>
            <a:picLocks noChangeAspect="1"/>
          </p:cNvPicPr>
          <p:nvPr/>
        </p:nvPicPr>
        <p:blipFill>
          <a:blip r:embed="rId4" cstate="print">
            <a:extLst>
              <a:ext uri="{28A0092B-C50C-407E-A947-70E740481C1C}">
                <a14:useLocalDpi xmlns:a14="http://schemas.microsoft.com/office/drawing/2010/main" val="0"/>
              </a:ext>
            </a:extLst>
          </a:blip>
          <a:srcRect l="6231" r="6121"/>
          <a:stretch>
            <a:fillRect/>
          </a:stretch>
        </p:blipFill>
        <p:spPr>
          <a:xfrm>
            <a:off x="4777562" y="1510556"/>
            <a:ext cx="3350439" cy="4946904"/>
          </a:xfrm>
          <a:prstGeom prst="rect">
            <a:avLst/>
          </a:prstGeom>
        </p:spPr>
      </p:pic>
      <p:pic>
        <p:nvPicPr>
          <p:cNvPr id="19" name="Picture 18">
            <a:extLst>
              <a:ext uri="{FF2B5EF4-FFF2-40B4-BE49-F238E27FC236}">
                <a16:creationId xmlns:a16="http://schemas.microsoft.com/office/drawing/2014/main" id="{409D12D4-CB1E-4B14-DAD4-CC24927B1562}"/>
              </a:ext>
            </a:extLst>
          </p:cNvPr>
          <p:cNvPicPr>
            <a:picLocks noChangeAspect="1"/>
          </p:cNvPicPr>
          <p:nvPr/>
        </p:nvPicPr>
        <p:blipFill>
          <a:blip r:embed="rId5" cstate="print">
            <a:extLst>
              <a:ext uri="{28A0092B-C50C-407E-A947-70E740481C1C}">
                <a14:useLocalDpi xmlns:a14="http://schemas.microsoft.com/office/drawing/2010/main" val="0"/>
              </a:ext>
            </a:extLst>
          </a:blip>
          <a:srcRect l="6638" r="7997"/>
          <a:stretch>
            <a:fillRect/>
          </a:stretch>
        </p:blipFill>
        <p:spPr>
          <a:xfrm>
            <a:off x="8128001" y="1506688"/>
            <a:ext cx="3265714" cy="4950772"/>
          </a:xfrm>
          <a:prstGeom prst="rect">
            <a:avLst/>
          </a:prstGeom>
        </p:spPr>
      </p:pic>
    </p:spTree>
    <p:extLst>
      <p:ext uri="{BB962C8B-B14F-4D97-AF65-F5344CB8AC3E}">
        <p14:creationId xmlns:p14="http://schemas.microsoft.com/office/powerpoint/2010/main" val="14489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52E6-2F70-EB2B-3308-13A5CA554C9A}"/>
              </a:ext>
            </a:extLst>
          </p:cNvPr>
          <p:cNvSpPr>
            <a:spLocks noGrp="1"/>
          </p:cNvSpPr>
          <p:nvPr>
            <p:ph type="title"/>
          </p:nvPr>
        </p:nvSpPr>
        <p:spPr/>
        <p:txBody>
          <a:bodyPr/>
          <a:lstStyle/>
          <a:p>
            <a:r>
              <a:rPr lang="en-US">
                <a:latin typeface="Noto Sans ExtraBold"/>
              </a:rPr>
              <a:t>Getting SNAP benefits back (Regain)</a:t>
            </a:r>
            <a:endParaRPr lang="en-US"/>
          </a:p>
        </p:txBody>
      </p:sp>
      <p:sp>
        <p:nvSpPr>
          <p:cNvPr id="3" name="Content Placeholder 2">
            <a:extLst>
              <a:ext uri="{FF2B5EF4-FFF2-40B4-BE49-F238E27FC236}">
                <a16:creationId xmlns:a16="http://schemas.microsoft.com/office/drawing/2014/main" id="{50E5F21A-8219-7170-BF5D-DD6A5B4E924C}"/>
              </a:ext>
            </a:extLst>
          </p:cNvPr>
          <p:cNvSpPr>
            <a:spLocks noGrp="1"/>
          </p:cNvSpPr>
          <p:nvPr>
            <p:ph sz="half" idx="1"/>
          </p:nvPr>
        </p:nvSpPr>
        <p:spPr>
          <a:xfrm>
            <a:off x="634999" y="1366125"/>
            <a:ext cx="10874829" cy="1429471"/>
          </a:xfrm>
        </p:spPr>
        <p:txBody>
          <a:bodyPr vert="horz" lIns="91440" tIns="45720" rIns="91440" bIns="45720" rtlCol="0" anchor="t">
            <a:normAutofit fontScale="92500" lnSpcReduction="20000"/>
          </a:bodyPr>
          <a:lstStyle/>
          <a:p>
            <a:pPr marL="0" indent="0">
              <a:buNone/>
            </a:pPr>
            <a:r>
              <a:rPr lang="en-US" sz="2800">
                <a:latin typeface="Noto Sans SemiBold"/>
              </a:rPr>
              <a:t>Even if someone’s benefits have stopped, it doesn’t mean they’re permanently ineligible. There are a few ways to regain SNAP benefits, and ODHS staff can help you understand those options</a:t>
            </a:r>
          </a:p>
        </p:txBody>
      </p:sp>
      <p:sp>
        <p:nvSpPr>
          <p:cNvPr id="4" name="Slide Number Placeholder 3">
            <a:extLst>
              <a:ext uri="{FF2B5EF4-FFF2-40B4-BE49-F238E27FC236}">
                <a16:creationId xmlns:a16="http://schemas.microsoft.com/office/drawing/2014/main" id="{0B5CF087-3ED8-BD33-CCB3-58434B46BEAA}"/>
              </a:ext>
            </a:extLst>
          </p:cNvPr>
          <p:cNvSpPr>
            <a:spLocks noGrp="1"/>
          </p:cNvSpPr>
          <p:nvPr>
            <p:ph type="sldNum" sz="quarter" idx="10"/>
          </p:nvPr>
        </p:nvSpPr>
        <p:spPr/>
        <p:txBody>
          <a:bodyPr/>
          <a:lstStyle/>
          <a:p>
            <a:fld id="{58339581-759F-43B7-B47D-47F906F0E294}" type="slidenum">
              <a:rPr lang="en-US" smtClean="0"/>
              <a:pPr/>
              <a:t>23</a:t>
            </a:fld>
            <a:endParaRPr lang="en-US"/>
          </a:p>
        </p:txBody>
      </p:sp>
      <p:graphicFrame>
        <p:nvGraphicFramePr>
          <p:cNvPr id="8" name="Diagram 7">
            <a:extLst>
              <a:ext uri="{FF2B5EF4-FFF2-40B4-BE49-F238E27FC236}">
                <a16:creationId xmlns:a16="http://schemas.microsoft.com/office/drawing/2014/main" id="{9190BA52-8E37-93AB-5CC2-F7AE65870AB6}"/>
              </a:ext>
            </a:extLst>
          </p:cNvPr>
          <p:cNvGraphicFramePr/>
          <p:nvPr>
            <p:extLst>
              <p:ext uri="{D42A27DB-BD31-4B8C-83A1-F6EECF244321}">
                <p14:modId xmlns:p14="http://schemas.microsoft.com/office/powerpoint/2010/main" val="2341051247"/>
              </p:ext>
            </p:extLst>
          </p:nvPr>
        </p:nvGraphicFramePr>
        <p:xfrm>
          <a:off x="1168400" y="3130696"/>
          <a:ext cx="9855200" cy="3415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7615805-65FC-8DA5-362F-B0420E1B3CD7}"/>
              </a:ext>
            </a:extLst>
          </p:cNvPr>
          <p:cNvSpPr txBox="1"/>
          <p:nvPr/>
        </p:nvSpPr>
        <p:spPr>
          <a:xfrm>
            <a:off x="1168400" y="2935681"/>
            <a:ext cx="9855200" cy="769441"/>
          </a:xfrm>
          <a:prstGeom prst="rect">
            <a:avLst/>
          </a:prstGeom>
          <a:noFill/>
        </p:spPr>
        <p:txBody>
          <a:bodyPr wrap="square">
            <a:spAutoFit/>
          </a:bodyPr>
          <a:lstStyle/>
          <a:p>
            <a:pPr algn="ctr"/>
            <a:r>
              <a:rPr lang="en-US" sz="4400">
                <a:latin typeface="Noto Sans" panose="020B0502040504020204" pitchFamily="34" charset="0"/>
                <a:ea typeface="Noto Sans" panose="020B0502040504020204" pitchFamily="34" charset="0"/>
                <a:cs typeface="Noto Sans" panose="020B0502040504020204" pitchFamily="34" charset="0"/>
              </a:rPr>
              <a:t>Ways to regain eligibility:</a:t>
            </a:r>
          </a:p>
        </p:txBody>
      </p:sp>
    </p:spTree>
    <p:extLst>
      <p:ext uri="{BB962C8B-B14F-4D97-AF65-F5344CB8AC3E}">
        <p14:creationId xmlns:p14="http://schemas.microsoft.com/office/powerpoint/2010/main" val="213468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BD75-5C3F-6C34-1F3E-3195842EA78A}"/>
              </a:ext>
            </a:extLst>
          </p:cNvPr>
          <p:cNvSpPr>
            <a:spLocks noGrp="1"/>
          </p:cNvSpPr>
          <p:nvPr>
            <p:ph type="title"/>
          </p:nvPr>
        </p:nvSpPr>
        <p:spPr/>
        <p:txBody>
          <a:bodyPr/>
          <a:lstStyle/>
          <a:p>
            <a:r>
              <a:rPr lang="en-US"/>
              <a:t>How to resume benefits</a:t>
            </a:r>
          </a:p>
        </p:txBody>
      </p:sp>
      <p:sp>
        <p:nvSpPr>
          <p:cNvPr id="3" name="Content Placeholder 2">
            <a:extLst>
              <a:ext uri="{FF2B5EF4-FFF2-40B4-BE49-F238E27FC236}">
                <a16:creationId xmlns:a16="http://schemas.microsoft.com/office/drawing/2014/main" id="{2BCD2DED-1413-D8BA-B0F6-D4B551A4EAF4}"/>
              </a:ext>
            </a:extLst>
          </p:cNvPr>
          <p:cNvSpPr>
            <a:spLocks noGrp="1"/>
          </p:cNvSpPr>
          <p:nvPr>
            <p:ph idx="1"/>
          </p:nvPr>
        </p:nvSpPr>
        <p:spPr>
          <a:xfrm>
            <a:off x="635000" y="1380566"/>
            <a:ext cx="10922000" cy="1309006"/>
          </a:xfrm>
        </p:spPr>
        <p:txBody>
          <a:bodyPr vert="horz" lIns="91440" tIns="45720" rIns="91440" bIns="45720" rtlCol="0" anchor="t">
            <a:normAutofit/>
          </a:bodyPr>
          <a:lstStyle/>
          <a:p>
            <a:pPr marL="0" indent="0">
              <a:buNone/>
            </a:pPr>
            <a:r>
              <a:rPr lang="en-US" sz="2400">
                <a:latin typeface="Noto Sans SemiBold"/>
              </a:rPr>
              <a:t>If SNAP benefits were reduced ask to be added back to the case, if they were closed, you must reapply to resume benefits.</a:t>
            </a:r>
          </a:p>
        </p:txBody>
      </p:sp>
      <p:sp>
        <p:nvSpPr>
          <p:cNvPr id="4" name="Slide Number Placeholder 3">
            <a:extLst>
              <a:ext uri="{FF2B5EF4-FFF2-40B4-BE49-F238E27FC236}">
                <a16:creationId xmlns:a16="http://schemas.microsoft.com/office/drawing/2014/main" id="{E71D0941-CE0F-50B4-CA52-2719C2605E3D}"/>
              </a:ext>
            </a:extLst>
          </p:cNvPr>
          <p:cNvSpPr>
            <a:spLocks noGrp="1"/>
          </p:cNvSpPr>
          <p:nvPr>
            <p:ph type="sldNum" sz="quarter" idx="10"/>
          </p:nvPr>
        </p:nvSpPr>
        <p:spPr/>
        <p:txBody>
          <a:bodyPr/>
          <a:lstStyle/>
          <a:p>
            <a:fld id="{58339581-759F-43B7-B47D-47F906F0E294}" type="slidenum">
              <a:rPr lang="en-US" smtClean="0"/>
              <a:pPr/>
              <a:t>24</a:t>
            </a:fld>
            <a:endParaRPr lang="en-US"/>
          </a:p>
        </p:txBody>
      </p:sp>
      <p:sp>
        <p:nvSpPr>
          <p:cNvPr id="5" name="Rectangle 4">
            <a:extLst>
              <a:ext uri="{FF2B5EF4-FFF2-40B4-BE49-F238E27FC236}">
                <a16:creationId xmlns:a16="http://schemas.microsoft.com/office/drawing/2014/main" id="{2B12CB3F-FB34-9F4C-4B72-1E1CD08281EE}"/>
              </a:ext>
            </a:extLst>
          </p:cNvPr>
          <p:cNvSpPr/>
          <p:nvPr/>
        </p:nvSpPr>
        <p:spPr>
          <a:xfrm>
            <a:off x="1418772" y="2539293"/>
            <a:ext cx="4677228" cy="36756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3000" b="1"/>
              <a:t>If benefits were reduced:</a:t>
            </a:r>
          </a:p>
          <a:p>
            <a:r>
              <a:rPr lang="en-US" sz="3000"/>
              <a:t>• Contact ODHS and request to be readded to the case. </a:t>
            </a:r>
            <a:br>
              <a:rPr lang="en-US" sz="3000"/>
            </a:br>
            <a:r>
              <a:rPr lang="en-US" sz="3000"/>
              <a:t>• You will need to regain before benefits begin</a:t>
            </a:r>
          </a:p>
        </p:txBody>
      </p:sp>
      <p:sp>
        <p:nvSpPr>
          <p:cNvPr id="6" name="Rectangle 5">
            <a:extLst>
              <a:ext uri="{FF2B5EF4-FFF2-40B4-BE49-F238E27FC236}">
                <a16:creationId xmlns:a16="http://schemas.microsoft.com/office/drawing/2014/main" id="{C387DCC7-C8CE-C783-E8D6-5FB053573D8A}"/>
              </a:ext>
            </a:extLst>
          </p:cNvPr>
          <p:cNvSpPr/>
          <p:nvPr/>
        </p:nvSpPr>
        <p:spPr>
          <a:xfrm>
            <a:off x="6589485" y="2539293"/>
            <a:ext cx="4681728" cy="37280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3000" b="1"/>
              <a:t>If benefits were stopped and case closed:</a:t>
            </a:r>
            <a:br>
              <a:rPr lang="en-US" sz="3000"/>
            </a:br>
            <a:r>
              <a:rPr lang="en-US" sz="3000"/>
              <a:t>• Reapply for SNAP</a:t>
            </a:r>
            <a:br>
              <a:rPr lang="en-US" sz="3000"/>
            </a:br>
            <a:r>
              <a:rPr lang="en-US" sz="3000"/>
              <a:t>• You will need to regain</a:t>
            </a:r>
          </a:p>
          <a:p>
            <a:r>
              <a:rPr lang="en-US" sz="3000"/>
              <a:t>• Benefits may restart from date you reapplied </a:t>
            </a:r>
          </a:p>
        </p:txBody>
      </p:sp>
    </p:spTree>
    <p:extLst>
      <p:ext uri="{BB962C8B-B14F-4D97-AF65-F5344CB8AC3E}">
        <p14:creationId xmlns:p14="http://schemas.microsoft.com/office/powerpoint/2010/main" val="2589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Process 20">
            <a:extLst>
              <a:ext uri="{FF2B5EF4-FFF2-40B4-BE49-F238E27FC236}">
                <a16:creationId xmlns:a16="http://schemas.microsoft.com/office/drawing/2014/main" id="{D54A3448-CA3C-E124-91D3-4561DBC0E954}"/>
              </a:ext>
            </a:extLst>
          </p:cNvPr>
          <p:cNvSpPr/>
          <p:nvPr/>
        </p:nvSpPr>
        <p:spPr>
          <a:xfrm>
            <a:off x="0" y="5020268"/>
            <a:ext cx="12192000" cy="1837733"/>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23" name="Picture 22" descr="A picture containing icon&#10;&#10;AI-generated content may be incorrect.">
            <a:extLst>
              <a:ext uri="{FF2B5EF4-FFF2-40B4-BE49-F238E27FC236}">
                <a16:creationId xmlns:a16="http://schemas.microsoft.com/office/drawing/2014/main" id="{4365FD67-3C8F-8424-BC38-9795C8CAA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5" y="2281340"/>
            <a:ext cx="12192000" cy="3518282"/>
          </a:xfrm>
          <a:prstGeom prst="rect">
            <a:avLst/>
          </a:prstGeom>
        </p:spPr>
      </p:pic>
      <p:sp>
        <p:nvSpPr>
          <p:cNvPr id="2" name="Title 1">
            <a:extLst>
              <a:ext uri="{FF2B5EF4-FFF2-40B4-BE49-F238E27FC236}">
                <a16:creationId xmlns:a16="http://schemas.microsoft.com/office/drawing/2014/main" id="{A43D0A88-887F-35A2-017F-C63239D63C7C}"/>
              </a:ext>
            </a:extLst>
          </p:cNvPr>
          <p:cNvSpPr>
            <a:spLocks noGrp="1"/>
          </p:cNvSpPr>
          <p:nvPr>
            <p:ph type="title"/>
          </p:nvPr>
        </p:nvSpPr>
        <p:spPr/>
        <p:txBody>
          <a:bodyPr/>
          <a:lstStyle/>
          <a:p>
            <a:r>
              <a:rPr lang="en-US">
                <a:latin typeface="Noto Sans ExtraBold"/>
                <a:ea typeface="Noto Sans ExtraBold"/>
                <a:cs typeface="Noto Sans ExtraBold"/>
              </a:rPr>
              <a:t>Non-citizen SNAP eligibility</a:t>
            </a:r>
            <a:endParaRPr lang="en-US"/>
          </a:p>
        </p:txBody>
      </p:sp>
      <p:sp>
        <p:nvSpPr>
          <p:cNvPr id="5" name="Slide Number Placeholder 4">
            <a:extLst>
              <a:ext uri="{FF2B5EF4-FFF2-40B4-BE49-F238E27FC236}">
                <a16:creationId xmlns:a16="http://schemas.microsoft.com/office/drawing/2014/main" id="{5893DF75-C820-ADF2-B79E-92FC35825BED}"/>
              </a:ext>
            </a:extLst>
          </p:cNvPr>
          <p:cNvSpPr>
            <a:spLocks noGrp="1"/>
          </p:cNvSpPr>
          <p:nvPr>
            <p:ph type="sldNum" sz="quarter" idx="10"/>
          </p:nvPr>
        </p:nvSpPr>
        <p:spPr/>
        <p:txBody>
          <a:bodyPr/>
          <a:lstStyle/>
          <a:p>
            <a:fld id="{58339581-759F-43B7-B47D-47F906F0E294}" type="slidenum">
              <a:rPr lang="en-US" smtClean="0"/>
              <a:pPr/>
              <a:t>25</a:t>
            </a:fld>
            <a:endParaRPr lang="en-US"/>
          </a:p>
        </p:txBody>
      </p:sp>
      <p:sp>
        <p:nvSpPr>
          <p:cNvPr id="9" name="TextBox 8">
            <a:extLst>
              <a:ext uri="{FF2B5EF4-FFF2-40B4-BE49-F238E27FC236}">
                <a16:creationId xmlns:a16="http://schemas.microsoft.com/office/drawing/2014/main" id="{D5CE9FEA-84C3-CEB8-2A0B-F5D3E965CB99}"/>
              </a:ext>
            </a:extLst>
          </p:cNvPr>
          <p:cNvSpPr txBox="1"/>
          <p:nvPr/>
        </p:nvSpPr>
        <p:spPr>
          <a:xfrm>
            <a:off x="631772" y="2702374"/>
            <a:ext cx="1503336" cy="369332"/>
          </a:xfrm>
          <a:prstGeom prst="rect">
            <a:avLst/>
          </a:prstGeom>
          <a:noFill/>
        </p:spPr>
        <p:txBody>
          <a:bodyPr wrap="square" rtlCol="0">
            <a:spAutoFit/>
          </a:bodyPr>
          <a:lstStyle/>
          <a:p>
            <a:pPr algn="l"/>
            <a:r>
              <a:rPr lang="en-US" b="1">
                <a:solidFill>
                  <a:schemeClr val="bg1"/>
                </a:solidFill>
              </a:rPr>
              <a:t>July 4, 2025</a:t>
            </a:r>
          </a:p>
        </p:txBody>
      </p:sp>
      <p:sp>
        <p:nvSpPr>
          <p:cNvPr id="10" name="TextBox 9">
            <a:extLst>
              <a:ext uri="{FF2B5EF4-FFF2-40B4-BE49-F238E27FC236}">
                <a16:creationId xmlns:a16="http://schemas.microsoft.com/office/drawing/2014/main" id="{22952267-4169-9084-53BA-F46DA60754C4}"/>
              </a:ext>
            </a:extLst>
          </p:cNvPr>
          <p:cNvSpPr txBox="1"/>
          <p:nvPr/>
        </p:nvSpPr>
        <p:spPr>
          <a:xfrm>
            <a:off x="3011332" y="2706367"/>
            <a:ext cx="1743128" cy="369332"/>
          </a:xfrm>
          <a:prstGeom prst="rect">
            <a:avLst/>
          </a:prstGeom>
          <a:noFill/>
        </p:spPr>
        <p:txBody>
          <a:bodyPr wrap="square" rtlCol="0">
            <a:spAutoFit/>
          </a:bodyPr>
          <a:lstStyle/>
          <a:p>
            <a:pPr algn="l"/>
            <a:r>
              <a:rPr lang="en-US" b="1">
                <a:solidFill>
                  <a:schemeClr val="bg1"/>
                </a:solidFill>
              </a:rPr>
              <a:t>Oct. 1,  2025</a:t>
            </a:r>
          </a:p>
        </p:txBody>
      </p:sp>
      <p:sp>
        <p:nvSpPr>
          <p:cNvPr id="14" name="TextBox 13">
            <a:extLst>
              <a:ext uri="{FF2B5EF4-FFF2-40B4-BE49-F238E27FC236}">
                <a16:creationId xmlns:a16="http://schemas.microsoft.com/office/drawing/2014/main" id="{5419C242-6BD7-BE2A-3D0E-EF6207580464}"/>
              </a:ext>
            </a:extLst>
          </p:cNvPr>
          <p:cNvSpPr txBox="1"/>
          <p:nvPr/>
        </p:nvSpPr>
        <p:spPr>
          <a:xfrm>
            <a:off x="98497" y="3119424"/>
            <a:ext cx="2477361" cy="2308324"/>
          </a:xfrm>
          <a:prstGeom prst="rect">
            <a:avLst/>
          </a:prstGeom>
          <a:noFill/>
        </p:spPr>
        <p:txBody>
          <a:bodyPr wrap="square" rtlCol="0">
            <a:spAutoFit/>
          </a:bodyPr>
          <a:lstStyle/>
          <a:p>
            <a:pPr algn="ctr"/>
            <a:r>
              <a:rPr lang="en-US" sz="2400"/>
              <a:t>Federal law changes SNAP eligibility for some lawfully present immigrants.</a:t>
            </a:r>
          </a:p>
        </p:txBody>
      </p:sp>
      <p:sp>
        <p:nvSpPr>
          <p:cNvPr id="15" name="TextBox 14">
            <a:extLst>
              <a:ext uri="{FF2B5EF4-FFF2-40B4-BE49-F238E27FC236}">
                <a16:creationId xmlns:a16="http://schemas.microsoft.com/office/drawing/2014/main" id="{F98EA2D8-FF76-C653-7C0C-182FA32EC546}"/>
              </a:ext>
            </a:extLst>
          </p:cNvPr>
          <p:cNvSpPr txBox="1"/>
          <p:nvPr/>
        </p:nvSpPr>
        <p:spPr>
          <a:xfrm>
            <a:off x="2668706" y="3352487"/>
            <a:ext cx="2156588" cy="1569660"/>
          </a:xfrm>
          <a:prstGeom prst="rect">
            <a:avLst/>
          </a:prstGeom>
          <a:noFill/>
        </p:spPr>
        <p:txBody>
          <a:bodyPr wrap="square" rtlCol="0">
            <a:spAutoFit/>
          </a:bodyPr>
          <a:lstStyle/>
          <a:p>
            <a:pPr algn="ctr"/>
            <a:r>
              <a:rPr lang="en-US" sz="2400"/>
              <a:t>Oregon applies original federal guidance.</a:t>
            </a:r>
          </a:p>
        </p:txBody>
      </p:sp>
      <p:sp>
        <p:nvSpPr>
          <p:cNvPr id="16" name="TextBox 15">
            <a:extLst>
              <a:ext uri="{FF2B5EF4-FFF2-40B4-BE49-F238E27FC236}">
                <a16:creationId xmlns:a16="http://schemas.microsoft.com/office/drawing/2014/main" id="{C1638308-D420-1983-C0E2-D5593686A63F}"/>
              </a:ext>
            </a:extLst>
          </p:cNvPr>
          <p:cNvSpPr txBox="1"/>
          <p:nvPr/>
        </p:nvSpPr>
        <p:spPr>
          <a:xfrm>
            <a:off x="7364551" y="3122685"/>
            <a:ext cx="2235512" cy="2308324"/>
          </a:xfrm>
          <a:prstGeom prst="rect">
            <a:avLst/>
          </a:prstGeom>
          <a:noFill/>
        </p:spPr>
        <p:txBody>
          <a:bodyPr wrap="square" lIns="91440" tIns="45720" rIns="91440" bIns="45720" rtlCol="0" anchor="t">
            <a:spAutoFit/>
          </a:bodyPr>
          <a:lstStyle/>
          <a:p>
            <a:pPr algn="ctr"/>
            <a:r>
              <a:rPr lang="en-US"/>
              <a:t>USDA issued new guidance saying that some humanitarian entrants who now have Lawful Permanent Resident (LPR) status can qualify for SNAP.</a:t>
            </a:r>
          </a:p>
        </p:txBody>
      </p:sp>
      <p:sp>
        <p:nvSpPr>
          <p:cNvPr id="18" name="TextBox 17">
            <a:extLst>
              <a:ext uri="{FF2B5EF4-FFF2-40B4-BE49-F238E27FC236}">
                <a16:creationId xmlns:a16="http://schemas.microsoft.com/office/drawing/2014/main" id="{F67B1387-790F-1103-8938-ACF8D89293A0}"/>
              </a:ext>
            </a:extLst>
          </p:cNvPr>
          <p:cNvSpPr txBox="1"/>
          <p:nvPr/>
        </p:nvSpPr>
        <p:spPr>
          <a:xfrm>
            <a:off x="9714502" y="3288193"/>
            <a:ext cx="2384273" cy="1938992"/>
          </a:xfrm>
          <a:prstGeom prst="rect">
            <a:avLst/>
          </a:prstGeom>
          <a:noFill/>
        </p:spPr>
        <p:txBody>
          <a:bodyPr wrap="square" lIns="91440" tIns="45720" rIns="91440" bIns="45720" rtlCol="0" anchor="t">
            <a:spAutoFit/>
          </a:bodyPr>
          <a:lstStyle/>
          <a:p>
            <a:pPr algn="ctr"/>
            <a:r>
              <a:rPr lang="en-US" sz="2000"/>
              <a:t>ODHS identified who qualifies, how benefits are restored, and how to apply guidance to new applicants.</a:t>
            </a:r>
          </a:p>
        </p:txBody>
      </p:sp>
      <p:sp>
        <p:nvSpPr>
          <p:cNvPr id="19" name="TextBox 18">
            <a:extLst>
              <a:ext uri="{FF2B5EF4-FFF2-40B4-BE49-F238E27FC236}">
                <a16:creationId xmlns:a16="http://schemas.microsoft.com/office/drawing/2014/main" id="{67D52BBE-7A20-A3EF-2399-328BEAC31E99}"/>
              </a:ext>
            </a:extLst>
          </p:cNvPr>
          <p:cNvSpPr txBox="1"/>
          <p:nvPr/>
        </p:nvSpPr>
        <p:spPr>
          <a:xfrm>
            <a:off x="113764" y="1492316"/>
            <a:ext cx="10423330" cy="1446550"/>
          </a:xfrm>
          <a:prstGeom prst="rect">
            <a:avLst/>
          </a:prstGeom>
          <a:noFill/>
        </p:spPr>
        <p:txBody>
          <a:bodyPr wrap="square" lIns="91440" tIns="45720" rIns="91440" bIns="45720" rtlCol="0" anchor="t">
            <a:spAutoFit/>
          </a:bodyPr>
          <a:lstStyle/>
          <a:p>
            <a:pPr algn="ctr"/>
            <a:r>
              <a:rPr lang="en-US" sz="2200" b="1"/>
              <a:t>HR1 limited SNAP eligibility to only a few lawfully present immigrant groups in addition to US Citizens</a:t>
            </a:r>
          </a:p>
          <a:p>
            <a:pPr algn="ctr"/>
            <a:endParaRPr lang="en-US" sz="2200"/>
          </a:p>
          <a:p>
            <a:pPr algn="ctr"/>
            <a:endParaRPr lang="en-US" sz="2200" err="1"/>
          </a:p>
        </p:txBody>
      </p:sp>
      <p:sp>
        <p:nvSpPr>
          <p:cNvPr id="3" name="TextBox 2">
            <a:extLst>
              <a:ext uri="{FF2B5EF4-FFF2-40B4-BE49-F238E27FC236}">
                <a16:creationId xmlns:a16="http://schemas.microsoft.com/office/drawing/2014/main" id="{06E2EEC1-6929-71E7-845B-4132F81B1252}"/>
              </a:ext>
            </a:extLst>
          </p:cNvPr>
          <p:cNvSpPr txBox="1"/>
          <p:nvPr/>
        </p:nvSpPr>
        <p:spPr>
          <a:xfrm>
            <a:off x="7744577" y="2699757"/>
            <a:ext cx="1743128" cy="369332"/>
          </a:xfrm>
          <a:prstGeom prst="rect">
            <a:avLst/>
          </a:prstGeom>
          <a:noFill/>
        </p:spPr>
        <p:txBody>
          <a:bodyPr wrap="square" lIns="91440" tIns="45720" rIns="91440" bIns="45720" rtlCol="0" anchor="t">
            <a:spAutoFit/>
          </a:bodyPr>
          <a:lstStyle/>
          <a:p>
            <a:r>
              <a:rPr lang="en-US" b="1">
                <a:solidFill>
                  <a:schemeClr val="tx2"/>
                </a:solidFill>
              </a:rPr>
              <a:t>Dec. 10,  2025</a:t>
            </a:r>
          </a:p>
        </p:txBody>
      </p:sp>
      <p:sp>
        <p:nvSpPr>
          <p:cNvPr id="4" name="TextBox 3">
            <a:extLst>
              <a:ext uri="{FF2B5EF4-FFF2-40B4-BE49-F238E27FC236}">
                <a16:creationId xmlns:a16="http://schemas.microsoft.com/office/drawing/2014/main" id="{4AC85F59-E5F4-F7E7-6AF3-57B76A00D03A}"/>
              </a:ext>
            </a:extLst>
          </p:cNvPr>
          <p:cNvSpPr txBox="1"/>
          <p:nvPr/>
        </p:nvSpPr>
        <p:spPr>
          <a:xfrm>
            <a:off x="9786512" y="2728149"/>
            <a:ext cx="2384273" cy="369332"/>
          </a:xfrm>
          <a:prstGeom prst="rect">
            <a:avLst/>
          </a:prstGeom>
          <a:noFill/>
        </p:spPr>
        <p:txBody>
          <a:bodyPr wrap="square" lIns="91440" tIns="45720" rIns="91440" bIns="45720" rtlCol="0" anchor="t">
            <a:spAutoFit/>
          </a:bodyPr>
          <a:lstStyle/>
          <a:p>
            <a:r>
              <a:rPr lang="en-US" b="1">
                <a:solidFill>
                  <a:schemeClr val="bg1"/>
                </a:solidFill>
              </a:rPr>
              <a:t>December-January</a:t>
            </a:r>
          </a:p>
        </p:txBody>
      </p:sp>
      <p:sp>
        <p:nvSpPr>
          <p:cNvPr id="24" name="TextBox 23">
            <a:extLst>
              <a:ext uri="{FF2B5EF4-FFF2-40B4-BE49-F238E27FC236}">
                <a16:creationId xmlns:a16="http://schemas.microsoft.com/office/drawing/2014/main" id="{446E61B7-D009-9A33-7684-40B892BA60E2}"/>
              </a:ext>
            </a:extLst>
          </p:cNvPr>
          <p:cNvSpPr txBox="1"/>
          <p:nvPr/>
        </p:nvSpPr>
        <p:spPr>
          <a:xfrm>
            <a:off x="5047671" y="3167708"/>
            <a:ext cx="2156588" cy="2246769"/>
          </a:xfrm>
          <a:prstGeom prst="rect">
            <a:avLst/>
          </a:prstGeom>
          <a:noFill/>
        </p:spPr>
        <p:txBody>
          <a:bodyPr wrap="square" rtlCol="0">
            <a:spAutoFit/>
          </a:bodyPr>
          <a:lstStyle/>
          <a:p>
            <a:pPr algn="ctr"/>
            <a:r>
              <a:rPr lang="en-US" sz="2000"/>
              <a:t>Original guidance said many lawfully present humanitarian immigrants were not eligible for SNAP.</a:t>
            </a:r>
          </a:p>
        </p:txBody>
      </p:sp>
      <p:sp>
        <p:nvSpPr>
          <p:cNvPr id="26" name="TextBox 25">
            <a:extLst>
              <a:ext uri="{FF2B5EF4-FFF2-40B4-BE49-F238E27FC236}">
                <a16:creationId xmlns:a16="http://schemas.microsoft.com/office/drawing/2014/main" id="{F8FCDCD8-9EEE-35EB-5AED-39E3F9B78113}"/>
              </a:ext>
            </a:extLst>
          </p:cNvPr>
          <p:cNvSpPr txBox="1"/>
          <p:nvPr/>
        </p:nvSpPr>
        <p:spPr>
          <a:xfrm>
            <a:off x="5307561" y="2706367"/>
            <a:ext cx="1743128" cy="369332"/>
          </a:xfrm>
          <a:prstGeom prst="rect">
            <a:avLst/>
          </a:prstGeom>
          <a:noFill/>
        </p:spPr>
        <p:txBody>
          <a:bodyPr wrap="square" rtlCol="0">
            <a:spAutoFit/>
          </a:bodyPr>
          <a:lstStyle/>
          <a:p>
            <a:pPr algn="l"/>
            <a:r>
              <a:rPr lang="en-US" b="1">
                <a:solidFill>
                  <a:schemeClr val="bg1"/>
                </a:solidFill>
              </a:rPr>
              <a:t>October  2025</a:t>
            </a:r>
          </a:p>
        </p:txBody>
      </p:sp>
    </p:spTree>
    <p:extLst>
      <p:ext uri="{BB962C8B-B14F-4D97-AF65-F5344CB8AC3E}">
        <p14:creationId xmlns:p14="http://schemas.microsoft.com/office/powerpoint/2010/main" val="40257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71A435-ADF9-FF4D-28F4-10ED85F9DF55}"/>
              </a:ext>
            </a:extLst>
          </p:cNvPr>
          <p:cNvSpPr/>
          <p:nvPr/>
        </p:nvSpPr>
        <p:spPr>
          <a:xfrm>
            <a:off x="0" y="2289409"/>
            <a:ext cx="12192000" cy="40184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4EDD7745-9092-3F39-D8C3-253AD25D8F51}"/>
              </a:ext>
            </a:extLst>
          </p:cNvPr>
          <p:cNvSpPr>
            <a:spLocks noGrp="1"/>
          </p:cNvSpPr>
          <p:nvPr>
            <p:ph type="title"/>
          </p:nvPr>
        </p:nvSpPr>
        <p:spPr/>
        <p:txBody>
          <a:bodyPr/>
          <a:lstStyle/>
          <a:p>
            <a:r>
              <a:rPr lang="en-US"/>
              <a:t>Non-citizens eligible for SNAP</a:t>
            </a:r>
          </a:p>
        </p:txBody>
      </p:sp>
      <p:sp>
        <p:nvSpPr>
          <p:cNvPr id="5" name="Slide Number Placeholder 4">
            <a:extLst>
              <a:ext uri="{FF2B5EF4-FFF2-40B4-BE49-F238E27FC236}">
                <a16:creationId xmlns:a16="http://schemas.microsoft.com/office/drawing/2014/main" id="{19646CEA-533C-C2F6-728D-737450990D4D}"/>
              </a:ext>
            </a:extLst>
          </p:cNvPr>
          <p:cNvSpPr>
            <a:spLocks noGrp="1"/>
          </p:cNvSpPr>
          <p:nvPr>
            <p:ph type="sldNum" sz="quarter" idx="10"/>
          </p:nvPr>
        </p:nvSpPr>
        <p:spPr/>
        <p:txBody>
          <a:bodyPr/>
          <a:lstStyle/>
          <a:p>
            <a:fld id="{58339581-759F-43B7-B47D-47F906F0E294}" type="slidenum">
              <a:rPr lang="en-US" smtClean="0"/>
              <a:pPr/>
              <a:t>26</a:t>
            </a:fld>
            <a:endParaRPr lang="en-US"/>
          </a:p>
        </p:txBody>
      </p:sp>
      <p:sp>
        <p:nvSpPr>
          <p:cNvPr id="7" name="TextBox 6">
            <a:extLst>
              <a:ext uri="{FF2B5EF4-FFF2-40B4-BE49-F238E27FC236}">
                <a16:creationId xmlns:a16="http://schemas.microsoft.com/office/drawing/2014/main" id="{311D203E-46C6-8977-06EA-507017DBD6DB}"/>
              </a:ext>
            </a:extLst>
          </p:cNvPr>
          <p:cNvSpPr txBox="1"/>
          <p:nvPr/>
        </p:nvSpPr>
        <p:spPr>
          <a:xfrm>
            <a:off x="3041017" y="2428661"/>
            <a:ext cx="9154185" cy="4401205"/>
          </a:xfrm>
          <a:prstGeom prst="rect">
            <a:avLst/>
          </a:prstGeom>
          <a:noFill/>
          <a:effectLst>
            <a:glow rad="63500">
              <a:schemeClr val="accent1">
                <a:satMod val="175000"/>
                <a:alpha val="40000"/>
              </a:schemeClr>
            </a:glow>
          </a:effectLst>
        </p:spPr>
        <p:txBody>
          <a:bodyPr wrap="square" lIns="91440" tIns="45720" rIns="91440" bIns="45720" anchor="t">
            <a:spAutoFit/>
          </a:bodyPr>
          <a:lstStyle/>
          <a:p>
            <a:pPr marL="457200" indent="-457200">
              <a:buFont typeface="Wingdings" panose="05000000000000000000" pitchFamily="2" charset="2"/>
              <a:buChar char="ü"/>
            </a:pPr>
            <a:r>
              <a:rPr lang="en-US" sz="4000">
                <a:solidFill>
                  <a:schemeClr val="tx2"/>
                </a:solidFill>
              </a:rPr>
              <a:t>Non-citizen U.S. nationals</a:t>
            </a:r>
          </a:p>
          <a:p>
            <a:pPr marL="457200" indent="-457200">
              <a:buFont typeface="Wingdings" panose="05000000000000000000" pitchFamily="2" charset="2"/>
              <a:buChar char="ü"/>
            </a:pPr>
            <a:r>
              <a:rPr lang="en-US" sz="4000">
                <a:solidFill>
                  <a:schemeClr val="tx2"/>
                </a:solidFill>
              </a:rPr>
              <a:t>Cuban and Haitian Entrants (CHE)</a:t>
            </a:r>
          </a:p>
          <a:p>
            <a:pPr marL="457200" indent="-457200">
              <a:buFont typeface="Wingdings" panose="05000000000000000000" pitchFamily="2" charset="2"/>
              <a:buChar char="ü"/>
            </a:pPr>
            <a:r>
              <a:rPr lang="en-US" sz="4000">
                <a:solidFill>
                  <a:schemeClr val="tx2"/>
                </a:solidFill>
              </a:rPr>
              <a:t>Compact Of Free Association (COFA) Citizens</a:t>
            </a:r>
          </a:p>
          <a:p>
            <a:pPr marL="457200" indent="-457200">
              <a:buFont typeface="Wingdings" panose="05000000000000000000" pitchFamily="2" charset="2"/>
              <a:buChar char="ü"/>
            </a:pPr>
            <a:r>
              <a:rPr lang="en-US" sz="4000">
                <a:solidFill>
                  <a:schemeClr val="tx2"/>
                </a:solidFill>
              </a:rPr>
              <a:t>Lawful Permanent Residents (LPRs) who meet certain criteria</a:t>
            </a:r>
          </a:p>
          <a:p>
            <a:endParaRPr lang="en-US" sz="4000">
              <a:solidFill>
                <a:schemeClr val="tx2"/>
              </a:solidFill>
            </a:endParaRPr>
          </a:p>
        </p:txBody>
      </p:sp>
      <p:pic>
        <p:nvPicPr>
          <p:cNvPr id="11" name="Graphic 10" descr="Grocery bag with solid fill">
            <a:extLst>
              <a:ext uri="{FF2B5EF4-FFF2-40B4-BE49-F238E27FC236}">
                <a16:creationId xmlns:a16="http://schemas.microsoft.com/office/drawing/2014/main" id="{AA18AA88-BEAC-472A-3554-011821BE3A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7" y="2426595"/>
            <a:ext cx="3125872" cy="3068362"/>
          </a:xfrm>
          <a:prstGeom prst="rect">
            <a:avLst/>
          </a:prstGeom>
        </p:spPr>
      </p:pic>
      <p:sp>
        <p:nvSpPr>
          <p:cNvPr id="12" name="TextBox 11">
            <a:extLst>
              <a:ext uri="{FF2B5EF4-FFF2-40B4-BE49-F238E27FC236}">
                <a16:creationId xmlns:a16="http://schemas.microsoft.com/office/drawing/2014/main" id="{056D4FA7-449F-FCD5-FC8C-30B9918D7FB6}"/>
              </a:ext>
            </a:extLst>
          </p:cNvPr>
          <p:cNvSpPr txBox="1"/>
          <p:nvPr/>
        </p:nvSpPr>
        <p:spPr>
          <a:xfrm>
            <a:off x="480053" y="1441711"/>
            <a:ext cx="11556999" cy="984885"/>
          </a:xfrm>
          <a:prstGeom prst="rect">
            <a:avLst/>
          </a:prstGeom>
          <a:noFill/>
        </p:spPr>
        <p:txBody>
          <a:bodyPr wrap="square" rtlCol="0">
            <a:spAutoFit/>
          </a:bodyPr>
          <a:lstStyle/>
          <a:p>
            <a:r>
              <a:rPr lang="en-US" sz="2000">
                <a:solidFill>
                  <a:schemeClr val="accent6">
                    <a:lumMod val="10000"/>
                  </a:schemeClr>
                </a:solidFill>
              </a:rPr>
              <a:t>Eligible immediately, </a:t>
            </a:r>
            <a:r>
              <a:rPr lang="en-US" sz="2000" b="1">
                <a:solidFill>
                  <a:schemeClr val="accent6">
                    <a:lumMod val="10000"/>
                  </a:schemeClr>
                </a:solidFill>
              </a:rPr>
              <a:t>without a five-year waiting period</a:t>
            </a:r>
            <a:r>
              <a:rPr lang="en-US" sz="2000">
                <a:solidFill>
                  <a:schemeClr val="accent6">
                    <a:lumMod val="10000"/>
                  </a:schemeClr>
                </a:solidFill>
              </a:rPr>
              <a:t>, if they meet all other SNAP financial and </a:t>
            </a:r>
          </a:p>
          <a:p>
            <a:r>
              <a:rPr lang="en-US" sz="2000">
                <a:solidFill>
                  <a:schemeClr val="accent6">
                    <a:lumMod val="10000"/>
                  </a:schemeClr>
                </a:solidFill>
              </a:rPr>
              <a:t>non-financial eligibility requirements.</a:t>
            </a:r>
          </a:p>
          <a:p>
            <a:endParaRPr lang="en-US"/>
          </a:p>
        </p:txBody>
      </p:sp>
      <p:sp>
        <p:nvSpPr>
          <p:cNvPr id="13" name="TextBox 12">
            <a:extLst>
              <a:ext uri="{FF2B5EF4-FFF2-40B4-BE49-F238E27FC236}">
                <a16:creationId xmlns:a16="http://schemas.microsoft.com/office/drawing/2014/main" id="{B4B260B5-E4CC-3D48-617A-6E77F7FFFEE8}"/>
              </a:ext>
            </a:extLst>
          </p:cNvPr>
          <p:cNvSpPr txBox="1"/>
          <p:nvPr/>
        </p:nvSpPr>
        <p:spPr>
          <a:xfrm>
            <a:off x="154948" y="6317302"/>
            <a:ext cx="5941052" cy="615553"/>
          </a:xfrm>
          <a:prstGeom prst="rect">
            <a:avLst/>
          </a:prstGeom>
          <a:noFill/>
        </p:spPr>
        <p:txBody>
          <a:bodyPr wrap="square" rtlCol="0">
            <a:spAutoFit/>
          </a:bodyPr>
          <a:lstStyle/>
          <a:p>
            <a:r>
              <a:rPr lang="en-US" sz="1400">
                <a:solidFill>
                  <a:schemeClr val="accent6">
                    <a:lumMod val="10000"/>
                  </a:schemeClr>
                </a:solidFill>
              </a:rPr>
              <a:t>Source: USDA FNS at https://www.fns.usda.gov/snap/obbb-alien-eligibility</a:t>
            </a:r>
          </a:p>
          <a:p>
            <a:pPr algn="l"/>
            <a:endParaRPr lang="en-US" sz="2000"/>
          </a:p>
        </p:txBody>
      </p:sp>
    </p:spTree>
    <p:extLst>
      <p:ext uri="{BB962C8B-B14F-4D97-AF65-F5344CB8AC3E}">
        <p14:creationId xmlns:p14="http://schemas.microsoft.com/office/powerpoint/2010/main" val="42097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7918-069A-0F87-030F-265F0B357B1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C95F28F-5AD8-4619-97C5-5B80E7C5215E}"/>
              </a:ext>
            </a:extLst>
          </p:cNvPr>
          <p:cNvSpPr/>
          <p:nvPr/>
        </p:nvSpPr>
        <p:spPr>
          <a:xfrm>
            <a:off x="0" y="1793631"/>
            <a:ext cx="12192000" cy="42985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21A58A30-A73C-8F7C-FCCC-7849F92D2E88}"/>
              </a:ext>
            </a:extLst>
          </p:cNvPr>
          <p:cNvSpPr>
            <a:spLocks noGrp="1"/>
          </p:cNvSpPr>
          <p:nvPr>
            <p:ph type="title"/>
          </p:nvPr>
        </p:nvSpPr>
        <p:spPr/>
        <p:txBody>
          <a:bodyPr/>
          <a:lstStyle/>
          <a:p>
            <a:r>
              <a:rPr lang="en-US">
                <a:latin typeface="Noto Sans ExtraBold"/>
              </a:rPr>
              <a:t>Criteria for Lawful Permanent Residents</a:t>
            </a:r>
            <a:endParaRPr lang="en-US"/>
          </a:p>
        </p:txBody>
      </p:sp>
      <p:sp>
        <p:nvSpPr>
          <p:cNvPr id="5" name="Slide Number Placeholder 4">
            <a:extLst>
              <a:ext uri="{FF2B5EF4-FFF2-40B4-BE49-F238E27FC236}">
                <a16:creationId xmlns:a16="http://schemas.microsoft.com/office/drawing/2014/main" id="{6B66D508-3B1B-D13E-5260-F70ABCE1D0E3}"/>
              </a:ext>
            </a:extLst>
          </p:cNvPr>
          <p:cNvSpPr>
            <a:spLocks noGrp="1"/>
          </p:cNvSpPr>
          <p:nvPr>
            <p:ph type="sldNum" sz="quarter" idx="10"/>
          </p:nvPr>
        </p:nvSpPr>
        <p:spPr/>
        <p:txBody>
          <a:bodyPr/>
          <a:lstStyle/>
          <a:p>
            <a:fld id="{58339581-759F-43B7-B47D-47F906F0E294}" type="slidenum">
              <a:rPr lang="en-US" smtClean="0"/>
              <a:pPr/>
              <a:t>27</a:t>
            </a:fld>
            <a:endParaRPr lang="en-US"/>
          </a:p>
        </p:txBody>
      </p:sp>
      <p:sp>
        <p:nvSpPr>
          <p:cNvPr id="7" name="TextBox 6">
            <a:extLst>
              <a:ext uri="{FF2B5EF4-FFF2-40B4-BE49-F238E27FC236}">
                <a16:creationId xmlns:a16="http://schemas.microsoft.com/office/drawing/2014/main" id="{DB9EF6DC-A69C-2972-0133-B05C89C88B09}"/>
              </a:ext>
            </a:extLst>
          </p:cNvPr>
          <p:cNvSpPr txBox="1"/>
          <p:nvPr/>
        </p:nvSpPr>
        <p:spPr>
          <a:xfrm>
            <a:off x="635001" y="2121879"/>
            <a:ext cx="7267067" cy="3970318"/>
          </a:xfrm>
          <a:prstGeom prst="rect">
            <a:avLst/>
          </a:prstGeom>
          <a:noFill/>
        </p:spPr>
        <p:txBody>
          <a:bodyPr wrap="square" lIns="91440" tIns="45720" rIns="91440" bIns="45720" anchor="t">
            <a:spAutoFit/>
          </a:bodyPr>
          <a:lstStyle/>
          <a:p>
            <a:pPr algn="ctr"/>
            <a:r>
              <a:rPr lang="en-US" sz="2800" b="1">
                <a:solidFill>
                  <a:schemeClr val="accent6">
                    <a:lumMod val="10000"/>
                  </a:schemeClr>
                </a:solidFill>
              </a:rPr>
              <a:t>Lawful Permanent Residents (LPR)</a:t>
            </a:r>
          </a:p>
          <a:p>
            <a:pPr algn="ctr"/>
            <a:r>
              <a:rPr lang="en-US" sz="2800" b="1">
                <a:solidFill>
                  <a:schemeClr val="accent6">
                    <a:lumMod val="10000"/>
                  </a:schemeClr>
                </a:solidFill>
              </a:rPr>
              <a:t>also known as Green Card holders.</a:t>
            </a:r>
          </a:p>
          <a:p>
            <a:pPr algn="ctr"/>
            <a:endParaRPr lang="en-US" sz="2800">
              <a:solidFill>
                <a:schemeClr val="accent6">
                  <a:lumMod val="10000"/>
                </a:schemeClr>
              </a:solidFill>
            </a:endParaRPr>
          </a:p>
          <a:p>
            <a:pPr algn="ctr"/>
            <a:r>
              <a:rPr lang="en-US" sz="2800">
                <a:solidFill>
                  <a:srgbClr val="1B1B1B"/>
                </a:solidFill>
              </a:rPr>
              <a:t>Eligible for SNAP after a five-year waiting period if they meet all other SNAP financial and non-financial eligibility requirements.</a:t>
            </a:r>
          </a:p>
          <a:p>
            <a:pPr algn="ctr"/>
            <a:endParaRPr lang="en-US" sz="2800">
              <a:solidFill>
                <a:srgbClr val="1B1B1B"/>
              </a:solidFill>
            </a:endParaRPr>
          </a:p>
          <a:p>
            <a:pPr algn="ctr"/>
            <a:r>
              <a:rPr lang="en-US" sz="2800" b="1">
                <a:solidFill>
                  <a:srgbClr val="1B1B1B"/>
                </a:solidFill>
              </a:rPr>
              <a:t>They are not required to meet 5 year rule if…</a:t>
            </a:r>
          </a:p>
          <a:p>
            <a:pPr marL="457200" indent="-457200">
              <a:buFont typeface="Arial" panose="020B0604020202020204" pitchFamily="34" charset="0"/>
              <a:buChar char="•"/>
            </a:pPr>
            <a:endParaRPr lang="en-US" sz="2800">
              <a:solidFill>
                <a:schemeClr val="accent6">
                  <a:lumMod val="10000"/>
                </a:schemeClr>
              </a:solidFill>
            </a:endParaRPr>
          </a:p>
        </p:txBody>
      </p:sp>
      <p:pic>
        <p:nvPicPr>
          <p:cNvPr id="11" name="Graphic 10" descr="Grocery bag with solid fill">
            <a:extLst>
              <a:ext uri="{FF2B5EF4-FFF2-40B4-BE49-F238E27FC236}">
                <a16:creationId xmlns:a16="http://schemas.microsoft.com/office/drawing/2014/main" id="{CBFA960A-59C4-28CB-E99B-EA154B72F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4156" y="1884472"/>
            <a:ext cx="3631301" cy="3631301"/>
          </a:xfrm>
          <a:prstGeom prst="rect">
            <a:avLst/>
          </a:prstGeom>
        </p:spPr>
      </p:pic>
    </p:spTree>
    <p:extLst>
      <p:ext uri="{BB962C8B-B14F-4D97-AF65-F5344CB8AC3E}">
        <p14:creationId xmlns:p14="http://schemas.microsoft.com/office/powerpoint/2010/main" val="85375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A8132-8C70-F467-3246-7C7506772C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830AD1-CBCB-E1B2-D8A6-95F23E441F18}"/>
              </a:ext>
            </a:extLst>
          </p:cNvPr>
          <p:cNvSpPr/>
          <p:nvPr/>
        </p:nvSpPr>
        <p:spPr>
          <a:xfrm>
            <a:off x="0" y="1652808"/>
            <a:ext cx="12192000" cy="5205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663CBEBA-ACE2-E020-9F95-C4513677748B}"/>
              </a:ext>
            </a:extLst>
          </p:cNvPr>
          <p:cNvSpPr>
            <a:spLocks noGrp="1"/>
          </p:cNvSpPr>
          <p:nvPr>
            <p:ph type="title"/>
          </p:nvPr>
        </p:nvSpPr>
        <p:spPr>
          <a:xfrm>
            <a:off x="635001" y="400540"/>
            <a:ext cx="10907023" cy="825500"/>
          </a:xfrm>
        </p:spPr>
        <p:txBody>
          <a:bodyPr/>
          <a:lstStyle/>
          <a:p>
            <a:r>
              <a:rPr lang="en-US">
                <a:latin typeface="Noto Sans ExtraBold"/>
              </a:rPr>
              <a:t>LPRs may be immediately eligible for SNAP if they previously held one of the statuses below:</a:t>
            </a:r>
          </a:p>
        </p:txBody>
      </p:sp>
      <p:sp>
        <p:nvSpPr>
          <p:cNvPr id="5" name="Slide Number Placeholder 4">
            <a:extLst>
              <a:ext uri="{FF2B5EF4-FFF2-40B4-BE49-F238E27FC236}">
                <a16:creationId xmlns:a16="http://schemas.microsoft.com/office/drawing/2014/main" id="{53CF297B-36E6-4AEB-E5C5-996F8EB9EB9F}"/>
              </a:ext>
            </a:extLst>
          </p:cNvPr>
          <p:cNvSpPr>
            <a:spLocks noGrp="1"/>
          </p:cNvSpPr>
          <p:nvPr>
            <p:ph type="sldNum" sz="quarter" idx="10"/>
          </p:nvPr>
        </p:nvSpPr>
        <p:spPr/>
        <p:txBody>
          <a:bodyPr/>
          <a:lstStyle/>
          <a:p>
            <a:fld id="{58339581-759F-43B7-B47D-47F906F0E294}" type="slidenum">
              <a:rPr lang="en-US" smtClean="0"/>
              <a:pPr/>
              <a:t>28</a:t>
            </a:fld>
            <a:endParaRPr lang="en-US"/>
          </a:p>
        </p:txBody>
      </p:sp>
      <p:sp>
        <p:nvSpPr>
          <p:cNvPr id="3" name="TextBox 2">
            <a:extLst>
              <a:ext uri="{FF2B5EF4-FFF2-40B4-BE49-F238E27FC236}">
                <a16:creationId xmlns:a16="http://schemas.microsoft.com/office/drawing/2014/main" id="{858B0461-0BCA-3755-0386-0D48BDE812BA}"/>
              </a:ext>
            </a:extLst>
          </p:cNvPr>
          <p:cNvSpPr txBox="1"/>
          <p:nvPr/>
        </p:nvSpPr>
        <p:spPr>
          <a:xfrm>
            <a:off x="329487" y="1857603"/>
            <a:ext cx="8410575" cy="4278094"/>
          </a:xfrm>
          <a:prstGeom prst="rect">
            <a:avLst/>
          </a:prstGeom>
          <a:noFill/>
        </p:spPr>
        <p:txBody>
          <a:bodyPr wrap="square" rtlCol="0">
            <a:spAutoFit/>
          </a:bodyPr>
          <a:lstStyle/>
          <a:p>
            <a:pPr marL="342900" indent="-342900">
              <a:buFont typeface="Arial" panose="020B0604020202020204" pitchFamily="34" charset="0"/>
              <a:buChar char="•"/>
            </a:pPr>
            <a:r>
              <a:rPr lang="en-US" sz="2800"/>
              <a:t>Refugees</a:t>
            </a:r>
          </a:p>
          <a:p>
            <a:pPr marL="342900" indent="-342900">
              <a:buFont typeface="Arial" panose="020B0604020202020204" pitchFamily="34" charset="0"/>
              <a:buChar char="•"/>
            </a:pPr>
            <a:r>
              <a:rPr lang="en-US" sz="2800"/>
              <a:t>People granted asylum</a:t>
            </a:r>
          </a:p>
          <a:p>
            <a:pPr marL="342900" indent="-342900">
              <a:buFont typeface="Arial" panose="020B0604020202020204" pitchFamily="34" charset="0"/>
              <a:buChar char="•"/>
            </a:pPr>
            <a:r>
              <a:rPr lang="en-US" sz="2800"/>
              <a:t>People with deportation withheld</a:t>
            </a:r>
          </a:p>
          <a:p>
            <a:pPr marL="342900" indent="-342900">
              <a:buFont typeface="Arial" panose="020B0604020202020204" pitchFamily="34" charset="0"/>
              <a:buChar char="•"/>
            </a:pPr>
            <a:r>
              <a:rPr lang="en-US" sz="2800"/>
              <a:t>Iraqi &amp; Afghan Special Immigrant Visa (SIV) holders</a:t>
            </a:r>
          </a:p>
          <a:p>
            <a:pPr marL="342900" indent="-342900">
              <a:buFont typeface="Arial" panose="020B0604020202020204" pitchFamily="34" charset="0"/>
              <a:buChar char="•"/>
            </a:pPr>
            <a:r>
              <a:rPr lang="en-US" sz="2800"/>
              <a:t>Certain Afghan parolees (July 31, 2021–Sept. 30, 2023)</a:t>
            </a:r>
          </a:p>
          <a:p>
            <a:pPr marL="342900" indent="-342900">
              <a:buFont typeface="Arial" panose="020B0604020202020204" pitchFamily="34" charset="0"/>
              <a:buChar char="•"/>
            </a:pPr>
            <a:r>
              <a:rPr lang="en-US" sz="2800"/>
              <a:t>Certain Ukrainian parolees (Feb. 24. 2022–Sept. 30, 2024)</a:t>
            </a:r>
          </a:p>
          <a:p>
            <a:pPr marL="342900" indent="-342900">
              <a:buFont typeface="Arial" panose="020B0604020202020204" pitchFamily="34" charset="0"/>
              <a:buChar char="•"/>
            </a:pPr>
            <a:r>
              <a:rPr lang="en-US" sz="2800"/>
              <a:t>Victims of severe trafficking</a:t>
            </a:r>
          </a:p>
          <a:p>
            <a:endParaRPr lang="en-US" sz="2000"/>
          </a:p>
        </p:txBody>
      </p:sp>
      <p:pic>
        <p:nvPicPr>
          <p:cNvPr id="13" name="Picture 12" descr="three people and a heart icon">
            <a:extLst>
              <a:ext uri="{FF2B5EF4-FFF2-40B4-BE49-F238E27FC236}">
                <a16:creationId xmlns:a16="http://schemas.microsoft.com/office/drawing/2014/main" id="{DC71ADBF-FDEE-7A32-5762-41C90F44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062" y="2680036"/>
            <a:ext cx="3415950" cy="2615608"/>
          </a:xfrm>
          <a:prstGeom prst="rect">
            <a:avLst/>
          </a:prstGeom>
        </p:spPr>
      </p:pic>
      <p:sp>
        <p:nvSpPr>
          <p:cNvPr id="14" name="TextBox 13">
            <a:extLst>
              <a:ext uri="{FF2B5EF4-FFF2-40B4-BE49-F238E27FC236}">
                <a16:creationId xmlns:a16="http://schemas.microsoft.com/office/drawing/2014/main" id="{327D0C47-F4CE-8E0D-836D-810CDBF398C0}"/>
              </a:ext>
            </a:extLst>
          </p:cNvPr>
          <p:cNvSpPr txBox="1"/>
          <p:nvPr/>
        </p:nvSpPr>
        <p:spPr>
          <a:xfrm>
            <a:off x="329487" y="5939199"/>
            <a:ext cx="11826525" cy="1015663"/>
          </a:xfrm>
          <a:prstGeom prst="rect">
            <a:avLst/>
          </a:prstGeom>
          <a:noFill/>
        </p:spPr>
        <p:txBody>
          <a:bodyPr wrap="square" lIns="91440" tIns="45720" rIns="91440" bIns="45720" rtlCol="0" anchor="t">
            <a:spAutoFit/>
          </a:bodyPr>
          <a:lstStyle/>
          <a:p>
            <a:r>
              <a:rPr lang="en-US"/>
              <a:t>Important to remember: These statuses alone do not make someone SNAP-eligible — they remove the 5-year wait after the person becomes a lawful permanent resident.</a:t>
            </a:r>
          </a:p>
          <a:p>
            <a:pPr algn="l"/>
            <a:endParaRPr lang="en-US" sz="2400" err="1"/>
          </a:p>
        </p:txBody>
      </p:sp>
    </p:spTree>
    <p:extLst>
      <p:ext uri="{BB962C8B-B14F-4D97-AF65-F5344CB8AC3E}">
        <p14:creationId xmlns:p14="http://schemas.microsoft.com/office/powerpoint/2010/main" val="29553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9D355F-1D47-2128-4443-70DB4FA36A82}"/>
              </a:ext>
            </a:extLst>
          </p:cNvPr>
          <p:cNvSpPr/>
          <p:nvPr/>
        </p:nvSpPr>
        <p:spPr>
          <a:xfrm>
            <a:off x="-1" y="1640946"/>
            <a:ext cx="12192001" cy="52170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8A62D9D0-A230-3EFE-14DC-64326B311267}"/>
              </a:ext>
            </a:extLst>
          </p:cNvPr>
          <p:cNvSpPr>
            <a:spLocks noGrp="1"/>
          </p:cNvSpPr>
          <p:nvPr>
            <p:ph type="title"/>
          </p:nvPr>
        </p:nvSpPr>
        <p:spPr>
          <a:xfrm>
            <a:off x="724910" y="435232"/>
            <a:ext cx="11093929" cy="825500"/>
          </a:xfrm>
        </p:spPr>
        <p:txBody>
          <a:bodyPr/>
          <a:lstStyle/>
          <a:p>
            <a:r>
              <a:rPr lang="en-US">
                <a:latin typeface="Noto Sans ExtraBold"/>
              </a:rPr>
              <a:t> LPRs may also be eligible if</a:t>
            </a:r>
          </a:p>
        </p:txBody>
      </p:sp>
      <p:sp>
        <p:nvSpPr>
          <p:cNvPr id="5" name="Slide Number Placeholder 4">
            <a:extLst>
              <a:ext uri="{FF2B5EF4-FFF2-40B4-BE49-F238E27FC236}">
                <a16:creationId xmlns:a16="http://schemas.microsoft.com/office/drawing/2014/main" id="{80C1558B-605D-C9D3-03CA-41948C873A9D}"/>
              </a:ext>
            </a:extLst>
          </p:cNvPr>
          <p:cNvSpPr>
            <a:spLocks noGrp="1"/>
          </p:cNvSpPr>
          <p:nvPr>
            <p:ph type="sldNum" sz="quarter" idx="10"/>
          </p:nvPr>
        </p:nvSpPr>
        <p:spPr/>
        <p:txBody>
          <a:bodyPr/>
          <a:lstStyle/>
          <a:p>
            <a:fld id="{58339581-759F-43B7-B47D-47F906F0E294}" type="slidenum">
              <a:rPr lang="en-US" smtClean="0"/>
              <a:pPr/>
              <a:t>29</a:t>
            </a:fld>
            <a:endParaRPr lang="en-US"/>
          </a:p>
        </p:txBody>
      </p:sp>
      <p:sp>
        <p:nvSpPr>
          <p:cNvPr id="6" name="TextBox 5">
            <a:extLst>
              <a:ext uri="{FF2B5EF4-FFF2-40B4-BE49-F238E27FC236}">
                <a16:creationId xmlns:a16="http://schemas.microsoft.com/office/drawing/2014/main" id="{6F9CF7D5-3835-6ADB-7727-9BDD3D261781}"/>
              </a:ext>
            </a:extLst>
          </p:cNvPr>
          <p:cNvSpPr txBox="1"/>
          <p:nvPr/>
        </p:nvSpPr>
        <p:spPr>
          <a:xfrm>
            <a:off x="439236" y="1841367"/>
            <a:ext cx="10026484" cy="4462760"/>
          </a:xfrm>
          <a:prstGeom prst="rect">
            <a:avLst/>
          </a:prstGeom>
          <a:noFill/>
        </p:spPr>
        <p:txBody>
          <a:bodyPr wrap="square" lIns="91440" tIns="45720" rIns="91440" bIns="45720" rtlCol="0" anchor="t">
            <a:spAutoFit/>
          </a:bodyPr>
          <a:lstStyle/>
          <a:p>
            <a:r>
              <a:rPr lang="en-US" sz="3200" b="1">
                <a:solidFill>
                  <a:srgbClr val="1B1B1B"/>
                </a:solidFill>
              </a:rPr>
              <a:t>They meet one or more of the following conditions:</a:t>
            </a:r>
          </a:p>
          <a:p>
            <a:pPr marL="742950" lvl="1" indent="-285750">
              <a:buFont typeface="Arial" panose="020B0604020202020204" pitchFamily="34" charset="0"/>
              <a:buChar char="•"/>
            </a:pPr>
            <a:r>
              <a:rPr lang="en-US" sz="2800">
                <a:solidFill>
                  <a:srgbClr val="1B1B1B"/>
                </a:solidFill>
              </a:rPr>
              <a:t>Are under 18 years old</a:t>
            </a:r>
          </a:p>
          <a:p>
            <a:pPr marL="742950" lvl="1" indent="-285750">
              <a:buFont typeface="Arial" panose="020B0604020202020204" pitchFamily="34" charset="0"/>
              <a:buChar char="•"/>
            </a:pPr>
            <a:r>
              <a:rPr lang="en-US" sz="2800">
                <a:solidFill>
                  <a:srgbClr val="1B1B1B"/>
                </a:solidFill>
              </a:rPr>
              <a:t>Have 40 qualifying work quarters</a:t>
            </a:r>
          </a:p>
          <a:p>
            <a:pPr marL="742950" lvl="1" indent="-285750">
              <a:buFont typeface="Arial" panose="020B0604020202020204" pitchFamily="34" charset="0"/>
              <a:buChar char="•"/>
            </a:pPr>
            <a:r>
              <a:rPr lang="en-US" sz="2800">
                <a:solidFill>
                  <a:srgbClr val="1B1B1B"/>
                </a:solidFill>
              </a:rPr>
              <a:t>Are blind or disabled</a:t>
            </a:r>
          </a:p>
          <a:p>
            <a:pPr marL="742950" lvl="1" indent="-285750">
              <a:buFont typeface="Arial" panose="020B0604020202020204" pitchFamily="34" charset="0"/>
              <a:buChar char="•"/>
            </a:pPr>
            <a:r>
              <a:rPr lang="en-US" sz="2800">
                <a:solidFill>
                  <a:srgbClr val="1B1B1B"/>
                </a:solidFill>
              </a:rPr>
              <a:t>Lawfully resided in the U.S. &amp; 65 or older on Aug. 22, 1996</a:t>
            </a:r>
          </a:p>
          <a:p>
            <a:pPr marL="742950" lvl="1" indent="-285750">
              <a:buFont typeface="Arial" panose="020B0604020202020204" pitchFamily="34" charset="0"/>
              <a:buChar char="•"/>
            </a:pPr>
            <a:r>
              <a:rPr lang="en-US" sz="2800">
                <a:solidFill>
                  <a:srgbClr val="1B1B1B"/>
                </a:solidFill>
              </a:rPr>
              <a:t>Have a U.S. military connection</a:t>
            </a:r>
          </a:p>
          <a:p>
            <a:pPr marL="742950" lvl="1" indent="-285750">
              <a:buFont typeface="Arial" panose="020B0604020202020204" pitchFamily="34" charset="0"/>
              <a:buChar char="•"/>
            </a:pPr>
            <a:r>
              <a:rPr lang="en-US" sz="2800">
                <a:solidFill>
                  <a:srgbClr val="1B1B1B"/>
                </a:solidFill>
              </a:rPr>
              <a:t>Are admitted to the United States as an Amerasian immigrant</a:t>
            </a:r>
          </a:p>
          <a:p>
            <a:pPr marL="742950" lvl="1" indent="-285750">
              <a:buFont typeface="Arial" panose="020B0604020202020204" pitchFamily="34" charset="0"/>
              <a:buChar char="•"/>
            </a:pPr>
            <a:r>
              <a:rPr lang="en-US" sz="2800">
                <a:solidFill>
                  <a:srgbClr val="1B1B1B"/>
                </a:solidFill>
              </a:rPr>
              <a:t>Are an American Indian born abroad</a:t>
            </a:r>
          </a:p>
          <a:p>
            <a:pPr marL="742950" lvl="1" indent="-285750">
              <a:buFont typeface="Arial" panose="020B0604020202020204" pitchFamily="34" charset="0"/>
              <a:buChar char="•"/>
            </a:pPr>
            <a:r>
              <a:rPr lang="en-US" sz="2800">
                <a:solidFill>
                  <a:srgbClr val="1B1B1B"/>
                </a:solidFill>
              </a:rPr>
              <a:t>Certain Hmong or Highland Laotian tribal members</a:t>
            </a:r>
            <a:endParaRPr lang="en-US" sz="2400"/>
          </a:p>
        </p:txBody>
      </p:sp>
      <p:pic>
        <p:nvPicPr>
          <p:cNvPr id="10" name="Graphic 9" descr="Stopwatch 75% with solid fill">
            <a:extLst>
              <a:ext uri="{FF2B5EF4-FFF2-40B4-BE49-F238E27FC236}">
                <a16:creationId xmlns:a16="http://schemas.microsoft.com/office/drawing/2014/main" id="{3318D192-2E0D-73D0-0989-55071DCF6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4995" y="4063546"/>
            <a:ext cx="2517518" cy="2517518"/>
          </a:xfrm>
          <a:prstGeom prst="rect">
            <a:avLst/>
          </a:prstGeom>
        </p:spPr>
      </p:pic>
    </p:spTree>
    <p:extLst>
      <p:ext uri="{BB962C8B-B14F-4D97-AF65-F5344CB8AC3E}">
        <p14:creationId xmlns:p14="http://schemas.microsoft.com/office/powerpoint/2010/main" val="112713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FE50AF-8EC3-21AC-4C79-BAC8E67BB92D}"/>
              </a:ext>
              <a:ext uri="{C183D7F6-B498-43B3-948B-1728B52AA6E4}">
                <adec:decorative xmlns:adec="http://schemas.microsoft.com/office/drawing/2017/decorative" val="1"/>
              </a:ext>
            </a:extLst>
          </p:cNvPr>
          <p:cNvSpPr/>
          <p:nvPr/>
        </p:nvSpPr>
        <p:spPr>
          <a:xfrm flipV="1">
            <a:off x="23676" y="5003444"/>
            <a:ext cx="12192000" cy="18766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7" name="Rectangle 16">
            <a:extLst>
              <a:ext uri="{FF2B5EF4-FFF2-40B4-BE49-F238E27FC236}">
                <a16:creationId xmlns:a16="http://schemas.microsoft.com/office/drawing/2014/main" id="{F3E72860-18DF-B231-C581-82F99C2D6E00}"/>
              </a:ext>
              <a:ext uri="{C183D7F6-B498-43B3-948B-1728B52AA6E4}">
                <adec:decorative xmlns:adec="http://schemas.microsoft.com/office/drawing/2017/decorative" val="1"/>
              </a:ext>
            </a:extLst>
          </p:cNvPr>
          <p:cNvSpPr/>
          <p:nvPr/>
        </p:nvSpPr>
        <p:spPr>
          <a:xfrm>
            <a:off x="5195645" y="3665943"/>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8" name="Rectangle 17">
            <a:extLst>
              <a:ext uri="{FF2B5EF4-FFF2-40B4-BE49-F238E27FC236}">
                <a16:creationId xmlns:a16="http://schemas.microsoft.com/office/drawing/2014/main" id="{D4823215-B096-6242-65CD-47C3E910DFBA}"/>
              </a:ext>
              <a:ext uri="{C183D7F6-B498-43B3-948B-1728B52AA6E4}">
                <adec:decorative xmlns:adec="http://schemas.microsoft.com/office/drawing/2017/decorative" val="1"/>
              </a:ext>
            </a:extLst>
          </p:cNvPr>
          <p:cNvSpPr/>
          <p:nvPr/>
        </p:nvSpPr>
        <p:spPr>
          <a:xfrm>
            <a:off x="5195645" y="4863894"/>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Rectangle 3">
            <a:extLst>
              <a:ext uri="{FF2B5EF4-FFF2-40B4-BE49-F238E27FC236}">
                <a16:creationId xmlns:a16="http://schemas.microsoft.com/office/drawing/2014/main" id="{989F312A-15E2-41A4-A4F1-B9084009E1AF}"/>
              </a:ext>
              <a:ext uri="{C183D7F6-B498-43B3-948B-1728B52AA6E4}">
                <adec:decorative xmlns:adec="http://schemas.microsoft.com/office/drawing/2017/decorative" val="1"/>
              </a:ext>
            </a:extLst>
          </p:cNvPr>
          <p:cNvSpPr/>
          <p:nvPr/>
        </p:nvSpPr>
        <p:spPr>
          <a:xfrm>
            <a:off x="5195647" y="2462784"/>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10" name="Straight Connector 9">
            <a:extLst>
              <a:ext uri="{FF2B5EF4-FFF2-40B4-BE49-F238E27FC236}">
                <a16:creationId xmlns:a16="http://schemas.microsoft.com/office/drawing/2014/main" id="{7E0DD97A-FC13-6B74-B6E9-C72DB85DFE73}"/>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662AF103-AF48-1E47-A20A-B2D8A74D8A89}"/>
              </a:ext>
            </a:extLst>
          </p:cNvPr>
          <p:cNvSpPr txBox="1">
            <a:spLocks noGrp="1"/>
          </p:cNvSpPr>
          <p:nvPr>
            <p:ph type="title" idx="4294967295"/>
          </p:nvPr>
        </p:nvSpPr>
        <p:spPr>
          <a:xfrm>
            <a:off x="661444" y="424786"/>
            <a:ext cx="10916465"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3300" i="0" u="none" strike="noStrike" kern="1200" cap="none" spc="0" normalizeH="0" baseline="0" noProof="0">
                <a:ln>
                  <a:noFill/>
                </a:ln>
                <a:solidFill>
                  <a:srgbClr val="2E3192"/>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1 in 6 </a:t>
            </a:r>
            <a:r>
              <a:rPr lang="en-US">
                <a:solidFill>
                  <a:srgbClr val="2E3192"/>
                </a:solidFill>
              </a:rPr>
              <a:t>people in </a:t>
            </a:r>
            <a:r>
              <a:rPr kumimoji="0" lang="en-US" sz="3300" i="0" u="none" strike="noStrike" kern="1200" cap="none" spc="0" normalizeH="0" baseline="0" noProof="0">
                <a:ln>
                  <a:noFill/>
                </a:ln>
                <a:solidFill>
                  <a:srgbClr val="2E3192"/>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Oregon participate in SNAP</a:t>
            </a:r>
          </a:p>
        </p:txBody>
      </p:sp>
      <p:sp>
        <p:nvSpPr>
          <p:cNvPr id="12" name="TextBox 11">
            <a:extLst>
              <a:ext uri="{FF2B5EF4-FFF2-40B4-BE49-F238E27FC236}">
                <a16:creationId xmlns:a16="http://schemas.microsoft.com/office/drawing/2014/main" id="{315C523A-861F-96FA-CC9B-28EE89C13D1D}"/>
              </a:ext>
            </a:extLst>
          </p:cNvPr>
          <p:cNvSpPr txBox="1"/>
          <p:nvPr/>
        </p:nvSpPr>
        <p:spPr>
          <a:xfrm>
            <a:off x="586231" y="1747670"/>
            <a:ext cx="249701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Percentage of households receiving SNAP</a:t>
            </a:r>
            <a:b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19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by county </a:t>
            </a:r>
          </a:p>
        </p:txBody>
      </p:sp>
      <p:sp>
        <p:nvSpPr>
          <p:cNvPr id="13" name="TextBox 12">
            <a:extLst>
              <a:ext uri="{FF2B5EF4-FFF2-40B4-BE49-F238E27FC236}">
                <a16:creationId xmlns:a16="http://schemas.microsoft.com/office/drawing/2014/main" id="{0C2EF68A-E465-E3D9-E59F-9BDA49B8412F}"/>
              </a:ext>
            </a:extLst>
          </p:cNvPr>
          <p:cNvSpPr txBox="1"/>
          <p:nvPr/>
        </p:nvSpPr>
        <p:spPr>
          <a:xfrm>
            <a:off x="60807" y="5372944"/>
            <a:ext cx="1774974" cy="1200329"/>
          </a:xfrm>
          <a:prstGeom prst="rect">
            <a:avLst/>
          </a:prstGeom>
          <a:noFill/>
        </p:spPr>
        <p:txBody>
          <a:bodyPr wrap="square">
            <a:spAutoFit/>
          </a:bodyPr>
          <a:lstStyle/>
          <a:p>
            <a:pPr lvl="0">
              <a:defRPr/>
            </a:pPr>
            <a:r>
              <a:rPr kumimoji="0" lang="en-US" sz="1200" b="1"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Map graphic based on ODHS caseload from the </a:t>
            </a:r>
            <a:r>
              <a:rPr lang="en-US" sz="1200" b="1">
                <a:solidFill>
                  <a:schemeClr val="bg1"/>
                </a:solidFill>
                <a:latin typeface="Noto Sans" panose="020B0502040504020204" pitchFamily="34" charset="0"/>
                <a:ea typeface="Noto Sans" panose="020B0502040504020204" pitchFamily="34" charset="0"/>
                <a:cs typeface="Noto Sans" panose="020B0502040504020204" pitchFamily="34" charset="0"/>
              </a:rPr>
              <a:t>Office of Reporting, Research, Analytics and Implementation</a:t>
            </a:r>
            <a:endParaRPr kumimoji="0" lang="en-US" sz="1200" b="1"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AB96ED40-2EF9-7A0B-4BE2-12DBEC57F67C}"/>
              </a:ext>
            </a:extLst>
          </p:cNvPr>
          <p:cNvSpPr txBox="1"/>
          <p:nvPr/>
        </p:nvSpPr>
        <p:spPr>
          <a:xfrm>
            <a:off x="9379343" y="2591542"/>
            <a:ext cx="249701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757,000 </a:t>
            </a: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individuals*</a:t>
            </a:r>
          </a:p>
        </p:txBody>
      </p:sp>
      <p:sp>
        <p:nvSpPr>
          <p:cNvPr id="14" name="Slide Number Placeholder 13">
            <a:extLst>
              <a:ext uri="{FF2B5EF4-FFF2-40B4-BE49-F238E27FC236}">
                <a16:creationId xmlns:a16="http://schemas.microsoft.com/office/drawing/2014/main" id="{0C8069E4-137A-1C3D-0819-D87A0C5DCC53}"/>
              </a:ext>
            </a:extLst>
          </p:cNvPr>
          <p:cNvSpPr>
            <a:spLocks noGrp="1"/>
          </p:cNvSpPr>
          <p:nvPr>
            <p:ph type="sldNum" sz="quarter" idx="10"/>
          </p:nvPr>
        </p:nvSpPr>
        <p:spPr>
          <a:xfrm>
            <a:off x="9696682" y="6470731"/>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FB53A25E-7E5D-2566-994F-C752011A054E}"/>
              </a:ext>
            </a:extLst>
          </p:cNvPr>
          <p:cNvSpPr txBox="1"/>
          <p:nvPr/>
        </p:nvSpPr>
        <p:spPr>
          <a:xfrm>
            <a:off x="9338762" y="3758753"/>
            <a:ext cx="2239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76,343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Age 60+*</a:t>
            </a:r>
            <a:endParaRPr kumimoji="0" lang="en-US" sz="20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2B41EA21-1E65-E8C2-CEF5-B9696C110DB4}"/>
              </a:ext>
            </a:extLst>
          </p:cNvPr>
          <p:cNvSpPr txBox="1"/>
          <p:nvPr/>
        </p:nvSpPr>
        <p:spPr>
          <a:xfrm>
            <a:off x="9312712" y="4989609"/>
            <a:ext cx="2497012"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47,786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have a disability**</a:t>
            </a:r>
            <a:endParaRPr kumimoji="0" lang="en-US" sz="2000" b="0" i="0" u="none" strike="noStrike" kern="1200" cap="none" spc="0" normalizeH="0" baseline="0" noProof="0">
              <a:ln>
                <a:noFill/>
              </a:ln>
              <a:solidFill>
                <a:srgbClr val="2E3192"/>
              </a:solidFill>
              <a:effectLst/>
              <a:uLnTx/>
              <a:uFillTx/>
              <a:latin typeface="Aptos"/>
              <a:ea typeface="+mn-ea"/>
              <a:cs typeface="+mn-cs"/>
            </a:endParaRPr>
          </a:p>
        </p:txBody>
      </p:sp>
      <p:sp>
        <p:nvSpPr>
          <p:cNvPr id="15" name="TextBox 14">
            <a:extLst>
              <a:ext uri="{FF2B5EF4-FFF2-40B4-BE49-F238E27FC236}">
                <a16:creationId xmlns:a16="http://schemas.microsoft.com/office/drawing/2014/main" id="{1A60C63C-BC19-6E35-D0F5-3C32A791DBB6}"/>
              </a:ext>
            </a:extLst>
          </p:cNvPr>
          <p:cNvSpPr txBox="1"/>
          <p:nvPr/>
        </p:nvSpPr>
        <p:spPr>
          <a:xfrm>
            <a:off x="8742996" y="6016896"/>
            <a:ext cx="34829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*Based on ODHS caseload data October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**As defined by Food and Nutrition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E3192"/>
              </a:solidFill>
              <a:effectLst/>
              <a:uLnTx/>
              <a:uFillTx/>
              <a:latin typeface="Aptos"/>
              <a:ea typeface="+mn-ea"/>
              <a:cs typeface="+mn-cs"/>
            </a:endParaRPr>
          </a:p>
        </p:txBody>
      </p:sp>
      <p:pic>
        <p:nvPicPr>
          <p:cNvPr id="20" name="Picture 19" descr="Map of Oregon counties">
            <a:extLst>
              <a:ext uri="{FF2B5EF4-FFF2-40B4-BE49-F238E27FC236}">
                <a16:creationId xmlns:a16="http://schemas.microsoft.com/office/drawing/2014/main" id="{CEE0E01E-64BB-DB66-1951-2C045BBA2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025" y="1304589"/>
            <a:ext cx="7230597" cy="5466770"/>
          </a:xfrm>
          <a:prstGeom prst="rect">
            <a:avLst/>
          </a:prstGeom>
        </p:spPr>
      </p:pic>
    </p:spTree>
    <p:extLst>
      <p:ext uri="{BB962C8B-B14F-4D97-AF65-F5344CB8AC3E}">
        <p14:creationId xmlns:p14="http://schemas.microsoft.com/office/powerpoint/2010/main" val="18757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965BBD6-5F2F-E3AB-F509-19EF5822A025}"/>
              </a:ext>
            </a:extLst>
          </p:cNvPr>
          <p:cNvSpPr/>
          <p:nvPr/>
        </p:nvSpPr>
        <p:spPr>
          <a:xfrm>
            <a:off x="-1" y="1593224"/>
            <a:ext cx="12192001" cy="459751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B37CB301-858F-B1D3-F117-2F00B1B2096A}"/>
              </a:ext>
            </a:extLst>
          </p:cNvPr>
          <p:cNvSpPr>
            <a:spLocks noGrp="1"/>
          </p:cNvSpPr>
          <p:nvPr>
            <p:ph type="title"/>
          </p:nvPr>
        </p:nvSpPr>
        <p:spPr/>
        <p:txBody>
          <a:bodyPr/>
          <a:lstStyle/>
          <a:p>
            <a:r>
              <a:rPr lang="en-US"/>
              <a:t>Medicaid work or activity rules</a:t>
            </a:r>
          </a:p>
        </p:txBody>
      </p:sp>
      <p:sp>
        <p:nvSpPr>
          <p:cNvPr id="4" name="Slide Number Placeholder 3">
            <a:extLst>
              <a:ext uri="{FF2B5EF4-FFF2-40B4-BE49-F238E27FC236}">
                <a16:creationId xmlns:a16="http://schemas.microsoft.com/office/drawing/2014/main" id="{7D13B1AB-C026-EA41-D855-FCCF0D34889F}"/>
              </a:ext>
            </a:extLst>
          </p:cNvPr>
          <p:cNvSpPr>
            <a:spLocks noGrp="1"/>
          </p:cNvSpPr>
          <p:nvPr>
            <p:ph type="sldNum" sz="quarter" idx="10"/>
          </p:nvPr>
        </p:nvSpPr>
        <p:spPr/>
        <p:txBody>
          <a:bodyPr/>
          <a:lstStyle/>
          <a:p>
            <a:fld id="{58339581-759F-43B7-B47D-47F906F0E294}" type="slidenum">
              <a:rPr lang="en-US" smtClean="0"/>
              <a:pPr/>
              <a:t>30</a:t>
            </a:fld>
            <a:endParaRPr lang="en-US"/>
          </a:p>
        </p:txBody>
      </p:sp>
      <p:graphicFrame>
        <p:nvGraphicFramePr>
          <p:cNvPr id="17" name="Diagram 16">
            <a:extLst>
              <a:ext uri="{FF2B5EF4-FFF2-40B4-BE49-F238E27FC236}">
                <a16:creationId xmlns:a16="http://schemas.microsoft.com/office/drawing/2014/main" id="{1AA92420-91F0-84F6-0D8E-48618DFDFACC}"/>
              </a:ext>
            </a:extLst>
          </p:cNvPr>
          <p:cNvGraphicFramePr/>
          <p:nvPr>
            <p:extLst>
              <p:ext uri="{D42A27DB-BD31-4B8C-83A1-F6EECF244321}">
                <p14:modId xmlns:p14="http://schemas.microsoft.com/office/powerpoint/2010/main" val="1794232587"/>
              </p:ext>
            </p:extLst>
          </p:nvPr>
        </p:nvGraphicFramePr>
        <p:xfrm>
          <a:off x="231320" y="1846965"/>
          <a:ext cx="6792742" cy="4122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36418F4D-894E-1746-BDF5-39803258629C}"/>
              </a:ext>
            </a:extLst>
          </p:cNvPr>
          <p:cNvSpPr txBox="1"/>
          <p:nvPr/>
        </p:nvSpPr>
        <p:spPr>
          <a:xfrm>
            <a:off x="6921062" y="2200279"/>
            <a:ext cx="5296035" cy="3416320"/>
          </a:xfrm>
          <a:prstGeom prst="rect">
            <a:avLst/>
          </a:prstGeom>
          <a:noFill/>
        </p:spPr>
        <p:txBody>
          <a:bodyPr wrap="square" rtlCol="0">
            <a:spAutoFit/>
          </a:bodyPr>
          <a:lstStyle/>
          <a:p>
            <a:pPr fontAlgn="base"/>
            <a:r>
              <a:rPr lang="en-US" sz="2400" b="1">
                <a:solidFill>
                  <a:schemeClr val="bg1"/>
                </a:solidFill>
              </a:rPr>
              <a:t>When some adults apply or renew, they will need to show:</a:t>
            </a:r>
            <a:r>
              <a:rPr lang="en-US" sz="2400">
                <a:solidFill>
                  <a:schemeClr val="bg1"/>
                </a:solidFill>
              </a:rPr>
              <a:t>​</a:t>
            </a:r>
          </a:p>
          <a:p>
            <a:pPr fontAlgn="base"/>
            <a:r>
              <a:rPr lang="en-US" sz="2400">
                <a:solidFill>
                  <a:schemeClr val="bg1"/>
                </a:solidFill>
              </a:rPr>
              <a:t>​</a:t>
            </a:r>
          </a:p>
          <a:p>
            <a:pPr marL="285750" indent="-285750" fontAlgn="base">
              <a:buFont typeface="Arial" panose="020B0604020202020204" pitchFamily="34" charset="0"/>
              <a:buChar char="•"/>
            </a:pPr>
            <a:r>
              <a:rPr lang="en-US" sz="2400">
                <a:solidFill>
                  <a:schemeClr val="bg1"/>
                </a:solidFill>
              </a:rPr>
              <a:t>An exemption, or​</a:t>
            </a:r>
          </a:p>
          <a:p>
            <a:pPr marL="285750" indent="-285750" fontAlgn="base">
              <a:buFont typeface="Arial" panose="020B0604020202020204" pitchFamily="34" charset="0"/>
              <a:buChar char="•"/>
            </a:pPr>
            <a:r>
              <a:rPr lang="en-US" sz="2400">
                <a:solidFill>
                  <a:schemeClr val="bg1"/>
                </a:solidFill>
              </a:rPr>
              <a:t>Qualifying activity (one or in combination)​</a:t>
            </a:r>
          </a:p>
          <a:p>
            <a:pPr marL="742950" lvl="1" indent="-285750" fontAlgn="base">
              <a:buFont typeface="Courier New" panose="02070309020205020404" pitchFamily="49" charset="0"/>
              <a:buChar char="o"/>
            </a:pPr>
            <a:r>
              <a:rPr lang="en-US" sz="2400">
                <a:solidFill>
                  <a:schemeClr val="bg1"/>
                </a:solidFill>
              </a:rPr>
              <a:t>Work​</a:t>
            </a:r>
          </a:p>
          <a:p>
            <a:pPr marL="742950" lvl="1" indent="-285750" fontAlgn="base">
              <a:buFont typeface="Courier New" panose="02070309020205020404" pitchFamily="49" charset="0"/>
              <a:buChar char="o"/>
            </a:pPr>
            <a:r>
              <a:rPr lang="en-US" sz="2400">
                <a:solidFill>
                  <a:schemeClr val="bg1"/>
                </a:solidFill>
              </a:rPr>
              <a:t>Volunteer activities​</a:t>
            </a:r>
          </a:p>
          <a:p>
            <a:pPr marL="742950" lvl="1" indent="-285750" fontAlgn="base">
              <a:buFont typeface="Courier New" panose="02070309020205020404" pitchFamily="49" charset="0"/>
              <a:buChar char="o"/>
            </a:pPr>
            <a:r>
              <a:rPr lang="en-US" sz="2400">
                <a:solidFill>
                  <a:schemeClr val="bg1"/>
                </a:solidFill>
              </a:rPr>
              <a:t>Education or training​</a:t>
            </a:r>
          </a:p>
        </p:txBody>
      </p:sp>
      <p:sp>
        <p:nvSpPr>
          <p:cNvPr id="31" name="TextBox 30">
            <a:extLst>
              <a:ext uri="{FF2B5EF4-FFF2-40B4-BE49-F238E27FC236}">
                <a16:creationId xmlns:a16="http://schemas.microsoft.com/office/drawing/2014/main" id="{F2350033-B8DF-CFC6-CAE8-733467BE18EB}"/>
              </a:ext>
            </a:extLst>
          </p:cNvPr>
          <p:cNvSpPr txBox="1"/>
          <p:nvPr/>
        </p:nvSpPr>
        <p:spPr>
          <a:xfrm>
            <a:off x="635001" y="6323226"/>
            <a:ext cx="10310196" cy="646331"/>
          </a:xfrm>
          <a:prstGeom prst="rect">
            <a:avLst/>
          </a:prstGeom>
          <a:noFill/>
        </p:spPr>
        <p:txBody>
          <a:bodyPr wrap="square" rtlCol="0">
            <a:spAutoFit/>
          </a:bodyPr>
          <a:lstStyle/>
          <a:p>
            <a:r>
              <a:rPr lang="en-US">
                <a:solidFill>
                  <a:schemeClr val="accent6">
                    <a:lumMod val="10000"/>
                  </a:schemeClr>
                </a:solidFill>
                <a:ea typeface="Calibri"/>
                <a:cs typeface="Calibri"/>
              </a:rPr>
              <a:t>For more, visit OHAs webpage</a:t>
            </a:r>
            <a:r>
              <a:rPr lang="en-US">
                <a:ea typeface="Calibri"/>
                <a:cs typeface="Calibri"/>
              </a:rPr>
              <a:t> </a:t>
            </a:r>
            <a:r>
              <a:rPr lang="en-US">
                <a:hlinkClick r:id="rId8"/>
              </a:rPr>
              <a:t>https://www.oregon.gov/oha/HSD/OHP/Pages/Federal-Changes.aspx</a:t>
            </a:r>
            <a:r>
              <a:rPr lang="en-US"/>
              <a:t> </a:t>
            </a:r>
            <a:endParaRPr lang="en-US">
              <a:ea typeface="Calibri"/>
              <a:cs typeface="Calibri"/>
            </a:endParaRPr>
          </a:p>
          <a:p>
            <a:pPr algn="l"/>
            <a:endParaRPr lang="en-US" err="1"/>
          </a:p>
        </p:txBody>
      </p:sp>
    </p:spTree>
    <p:extLst>
      <p:ext uri="{BB962C8B-B14F-4D97-AF65-F5344CB8AC3E}">
        <p14:creationId xmlns:p14="http://schemas.microsoft.com/office/powerpoint/2010/main" val="32515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EECD85-6C70-8B87-0937-08768BE6018A}"/>
              </a:ext>
            </a:extLst>
          </p:cNvPr>
          <p:cNvSpPr/>
          <p:nvPr/>
        </p:nvSpPr>
        <p:spPr>
          <a:xfrm>
            <a:off x="0" y="1603648"/>
            <a:ext cx="12192000" cy="5008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082BB5EF-FD86-D138-EFA9-79771F4B648A}"/>
              </a:ext>
            </a:extLst>
          </p:cNvPr>
          <p:cNvSpPr>
            <a:spLocks noGrp="1"/>
          </p:cNvSpPr>
          <p:nvPr>
            <p:ph type="title"/>
          </p:nvPr>
        </p:nvSpPr>
        <p:spPr/>
        <p:txBody>
          <a:bodyPr/>
          <a:lstStyle/>
          <a:p>
            <a:r>
              <a:rPr lang="en-US"/>
              <a:t>USDA SNAP data request</a:t>
            </a:r>
          </a:p>
        </p:txBody>
      </p:sp>
      <p:sp>
        <p:nvSpPr>
          <p:cNvPr id="4" name="Slide Number Placeholder 3">
            <a:extLst>
              <a:ext uri="{FF2B5EF4-FFF2-40B4-BE49-F238E27FC236}">
                <a16:creationId xmlns:a16="http://schemas.microsoft.com/office/drawing/2014/main" id="{659A1891-B5E3-E3C9-ED76-2D65715AD320}"/>
              </a:ext>
            </a:extLst>
          </p:cNvPr>
          <p:cNvSpPr>
            <a:spLocks noGrp="1"/>
          </p:cNvSpPr>
          <p:nvPr>
            <p:ph type="sldNum" sz="quarter" idx="10"/>
          </p:nvPr>
        </p:nvSpPr>
        <p:spPr/>
        <p:txBody>
          <a:bodyPr/>
          <a:lstStyle/>
          <a:p>
            <a:fld id="{58339581-759F-43B7-B47D-47F906F0E294}" type="slidenum">
              <a:rPr lang="en-US" smtClean="0"/>
              <a:pPr/>
              <a:t>31</a:t>
            </a:fld>
            <a:endParaRPr lang="en-US"/>
          </a:p>
        </p:txBody>
      </p:sp>
      <p:pic>
        <p:nvPicPr>
          <p:cNvPr id="6" name="Picture 5" descr="An icon of a document with a fingerprint, profile, shield, and credit card, representing secure personal information.">
            <a:extLst>
              <a:ext uri="{FF2B5EF4-FFF2-40B4-BE49-F238E27FC236}">
                <a16:creationId xmlns:a16="http://schemas.microsoft.com/office/drawing/2014/main" id="{D1123461-2D80-755B-F02D-8108E2A69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006" y="1554041"/>
            <a:ext cx="4872627" cy="5008819"/>
          </a:xfrm>
          <a:prstGeom prst="rect">
            <a:avLst/>
          </a:prstGeom>
        </p:spPr>
      </p:pic>
      <p:sp>
        <p:nvSpPr>
          <p:cNvPr id="8" name="TextBox 7">
            <a:extLst>
              <a:ext uri="{FF2B5EF4-FFF2-40B4-BE49-F238E27FC236}">
                <a16:creationId xmlns:a16="http://schemas.microsoft.com/office/drawing/2014/main" id="{EEEA0550-1265-DA83-4981-8D570DE880AF}"/>
              </a:ext>
            </a:extLst>
          </p:cNvPr>
          <p:cNvSpPr txBox="1"/>
          <p:nvPr/>
        </p:nvSpPr>
        <p:spPr>
          <a:xfrm>
            <a:off x="902632" y="2584563"/>
            <a:ext cx="4732994" cy="2554545"/>
          </a:xfrm>
          <a:prstGeom prst="rect">
            <a:avLst/>
          </a:prstGeom>
          <a:noFill/>
        </p:spPr>
        <p:txBody>
          <a:bodyPr wrap="square" rtlCol="0">
            <a:spAutoFit/>
          </a:bodyPr>
          <a:lstStyle/>
          <a:p>
            <a:pPr algn="ctr"/>
            <a:r>
              <a:rPr lang="en-US" sz="3200" b="1">
                <a:solidFill>
                  <a:schemeClr val="bg1"/>
                </a:solidFill>
              </a:rPr>
              <a:t>USDA</a:t>
            </a:r>
            <a:r>
              <a:rPr lang="en-US" sz="3200">
                <a:solidFill>
                  <a:schemeClr val="bg1"/>
                </a:solidFill>
              </a:rPr>
              <a:t> asked states to share detailed personal information about people who have received SNAP food benefits</a:t>
            </a:r>
          </a:p>
        </p:txBody>
      </p:sp>
    </p:spTree>
    <p:extLst>
      <p:ext uri="{BB962C8B-B14F-4D97-AF65-F5344CB8AC3E}">
        <p14:creationId xmlns:p14="http://schemas.microsoft.com/office/powerpoint/2010/main" val="317065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BB43F5-DE81-48E1-1245-CB64F04F58F0}"/>
              </a:ext>
            </a:extLst>
          </p:cNvPr>
          <p:cNvSpPr/>
          <p:nvPr/>
        </p:nvSpPr>
        <p:spPr>
          <a:xfrm>
            <a:off x="0" y="3039638"/>
            <a:ext cx="12192000" cy="34310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8C279035-BD0E-B898-55E2-4338ACE9DB99}"/>
              </a:ext>
            </a:extLst>
          </p:cNvPr>
          <p:cNvSpPr>
            <a:spLocks noGrp="1"/>
          </p:cNvSpPr>
          <p:nvPr>
            <p:ph type="title"/>
          </p:nvPr>
        </p:nvSpPr>
        <p:spPr>
          <a:xfrm>
            <a:off x="592471" y="244098"/>
            <a:ext cx="10001250" cy="825500"/>
          </a:xfrm>
        </p:spPr>
        <p:txBody>
          <a:bodyPr/>
          <a:lstStyle/>
          <a:p>
            <a:r>
              <a:rPr lang="en-US">
                <a:latin typeface="Noto Sans ExtraBold"/>
              </a:rPr>
              <a:t>Timeline: </a:t>
            </a:r>
            <a:r>
              <a:rPr lang="en-US" b="0">
                <a:latin typeface="Noto Sans ExtraBold"/>
              </a:rPr>
              <a:t>USDA demands data </a:t>
            </a:r>
            <a:endParaRPr lang="en-US" b="0"/>
          </a:p>
        </p:txBody>
      </p:sp>
      <p:sp>
        <p:nvSpPr>
          <p:cNvPr id="4" name="Slide Number Placeholder 3">
            <a:extLst>
              <a:ext uri="{FF2B5EF4-FFF2-40B4-BE49-F238E27FC236}">
                <a16:creationId xmlns:a16="http://schemas.microsoft.com/office/drawing/2014/main" id="{90E4487C-F9E8-1916-F3B5-6D198BCA0A3A}"/>
              </a:ext>
            </a:extLst>
          </p:cNvPr>
          <p:cNvSpPr>
            <a:spLocks noGrp="1"/>
          </p:cNvSpPr>
          <p:nvPr>
            <p:ph type="sldNum" sz="quarter" idx="10"/>
          </p:nvPr>
        </p:nvSpPr>
        <p:spPr/>
        <p:txBody>
          <a:bodyPr/>
          <a:lstStyle/>
          <a:p>
            <a:fld id="{58339581-759F-43B7-B47D-47F906F0E294}" type="slidenum">
              <a:rPr lang="en-US" smtClean="0"/>
              <a:pPr/>
              <a:t>32</a:t>
            </a:fld>
            <a:endParaRPr lang="en-US"/>
          </a:p>
        </p:txBody>
      </p:sp>
      <p:sp>
        <p:nvSpPr>
          <p:cNvPr id="15" name="TextBox 14">
            <a:extLst>
              <a:ext uri="{FF2B5EF4-FFF2-40B4-BE49-F238E27FC236}">
                <a16:creationId xmlns:a16="http://schemas.microsoft.com/office/drawing/2014/main" id="{4A0B633F-EC28-E6F1-5FED-E7600F19745C}"/>
              </a:ext>
            </a:extLst>
          </p:cNvPr>
          <p:cNvSpPr txBox="1"/>
          <p:nvPr/>
        </p:nvSpPr>
        <p:spPr>
          <a:xfrm>
            <a:off x="2121878" y="1465385"/>
            <a:ext cx="7612270" cy="400110"/>
          </a:xfrm>
          <a:prstGeom prst="rect">
            <a:avLst/>
          </a:prstGeom>
          <a:noFill/>
        </p:spPr>
        <p:txBody>
          <a:bodyPr wrap="square" lIns="91440" tIns="45720" rIns="91440" bIns="45720" rtlCol="0" anchor="t">
            <a:spAutoFit/>
          </a:bodyPr>
          <a:lstStyle/>
          <a:p>
            <a:pPr algn="ctr"/>
            <a:r>
              <a:rPr lang="en-US" sz="2000"/>
              <a:t>Oregon has </a:t>
            </a:r>
            <a:r>
              <a:rPr lang="en-US" sz="2000" b="1"/>
              <a:t>not</a:t>
            </a:r>
            <a:r>
              <a:rPr lang="en-US" sz="2000"/>
              <a:t> yet shared SNAP data with USDA </a:t>
            </a:r>
            <a:r>
              <a:rPr lang="en-US" sz="2000" b="1"/>
              <a:t>from this order</a:t>
            </a:r>
            <a:r>
              <a:rPr lang="en-US" sz="2000"/>
              <a:t>.</a:t>
            </a:r>
          </a:p>
        </p:txBody>
      </p:sp>
      <p:pic>
        <p:nvPicPr>
          <p:cNvPr id="14" name="Picture 13">
            <a:extLst>
              <a:ext uri="{FF2B5EF4-FFF2-40B4-BE49-F238E27FC236}">
                <a16:creationId xmlns:a16="http://schemas.microsoft.com/office/drawing/2014/main" id="{8DEA8CCF-4D79-D149-8DE4-C070EA887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3" y="2005528"/>
            <a:ext cx="12221360" cy="3485327"/>
          </a:xfrm>
          <a:prstGeom prst="rect">
            <a:avLst/>
          </a:prstGeom>
        </p:spPr>
      </p:pic>
      <p:sp>
        <p:nvSpPr>
          <p:cNvPr id="10" name="TextBox 9">
            <a:extLst>
              <a:ext uri="{FF2B5EF4-FFF2-40B4-BE49-F238E27FC236}">
                <a16:creationId xmlns:a16="http://schemas.microsoft.com/office/drawing/2014/main" id="{2001223A-5A86-F234-D354-F39EAF9F674C}"/>
              </a:ext>
            </a:extLst>
          </p:cNvPr>
          <p:cNvSpPr txBox="1"/>
          <p:nvPr/>
        </p:nvSpPr>
        <p:spPr>
          <a:xfrm>
            <a:off x="245667" y="2989660"/>
            <a:ext cx="2039817" cy="2246769"/>
          </a:xfrm>
          <a:prstGeom prst="rect">
            <a:avLst/>
          </a:prstGeom>
          <a:noFill/>
        </p:spPr>
        <p:txBody>
          <a:bodyPr wrap="square" rtlCol="0">
            <a:spAutoFit/>
          </a:bodyPr>
          <a:lstStyle/>
          <a:p>
            <a:pPr algn="ctr"/>
            <a:r>
              <a:rPr lang="en-US" sz="2000">
                <a:solidFill>
                  <a:schemeClr val="accent6">
                    <a:lumMod val="10000"/>
                  </a:schemeClr>
                </a:solidFill>
              </a:rPr>
              <a:t>Oregon Department of Justice (DOJ) joined 22 other states in a lawsuit against USDA.</a:t>
            </a:r>
          </a:p>
        </p:txBody>
      </p:sp>
      <p:sp>
        <p:nvSpPr>
          <p:cNvPr id="11" name="TextBox 10">
            <a:extLst>
              <a:ext uri="{FF2B5EF4-FFF2-40B4-BE49-F238E27FC236}">
                <a16:creationId xmlns:a16="http://schemas.microsoft.com/office/drawing/2014/main" id="{A62E44DC-FC41-1626-670A-45F781FA514F}"/>
              </a:ext>
            </a:extLst>
          </p:cNvPr>
          <p:cNvSpPr txBox="1"/>
          <p:nvPr/>
        </p:nvSpPr>
        <p:spPr>
          <a:xfrm>
            <a:off x="2489586" y="2928105"/>
            <a:ext cx="2368061" cy="2308324"/>
          </a:xfrm>
          <a:prstGeom prst="rect">
            <a:avLst/>
          </a:prstGeom>
          <a:noFill/>
        </p:spPr>
        <p:txBody>
          <a:bodyPr wrap="square" rtlCol="0">
            <a:spAutoFit/>
          </a:bodyPr>
          <a:lstStyle/>
          <a:p>
            <a:pPr algn="ctr"/>
            <a:r>
              <a:rPr lang="en-US">
                <a:solidFill>
                  <a:schemeClr val="accent6">
                    <a:lumMod val="10000"/>
                  </a:schemeClr>
                </a:solidFill>
              </a:rPr>
              <a:t>U.S. District Court issues temporary order stopping USDA from cutting SNAP funding while the lawsuit continues. </a:t>
            </a:r>
          </a:p>
          <a:p>
            <a:pPr algn="ctr"/>
            <a:r>
              <a:rPr lang="en-US" b="1">
                <a:solidFill>
                  <a:schemeClr val="accent6">
                    <a:lumMod val="10000"/>
                  </a:schemeClr>
                </a:solidFill>
              </a:rPr>
              <a:t>This order is not final.</a:t>
            </a:r>
          </a:p>
        </p:txBody>
      </p:sp>
      <p:sp>
        <p:nvSpPr>
          <p:cNvPr id="12" name="TextBox 11">
            <a:extLst>
              <a:ext uri="{FF2B5EF4-FFF2-40B4-BE49-F238E27FC236}">
                <a16:creationId xmlns:a16="http://schemas.microsoft.com/office/drawing/2014/main" id="{409DB78F-00D7-A9E8-3657-8498D7A5FF48}"/>
              </a:ext>
            </a:extLst>
          </p:cNvPr>
          <p:cNvSpPr txBox="1"/>
          <p:nvPr/>
        </p:nvSpPr>
        <p:spPr>
          <a:xfrm>
            <a:off x="4924729" y="2989660"/>
            <a:ext cx="2368061" cy="1938992"/>
          </a:xfrm>
          <a:prstGeom prst="rect">
            <a:avLst/>
          </a:prstGeom>
          <a:noFill/>
        </p:spPr>
        <p:txBody>
          <a:bodyPr wrap="square" lIns="91440" tIns="45720" rIns="91440" bIns="45720" rtlCol="0" anchor="t">
            <a:spAutoFit/>
          </a:bodyPr>
          <a:lstStyle/>
          <a:p>
            <a:pPr algn="ctr"/>
            <a:r>
              <a:rPr lang="en-US" sz="2000">
                <a:solidFill>
                  <a:schemeClr val="accent6">
                    <a:lumMod val="10000"/>
                  </a:schemeClr>
                </a:solidFill>
              </a:rPr>
              <a:t>USDA sent another letter to states </a:t>
            </a:r>
            <a:r>
              <a:rPr lang="en-US" sz="2000" b="1">
                <a:solidFill>
                  <a:schemeClr val="accent6">
                    <a:lumMod val="10000"/>
                  </a:schemeClr>
                </a:solidFill>
              </a:rPr>
              <a:t>repeating the data demand</a:t>
            </a:r>
            <a:r>
              <a:rPr lang="en-US" sz="2000">
                <a:solidFill>
                  <a:schemeClr val="accent6">
                    <a:lumMod val="10000"/>
                  </a:schemeClr>
                </a:solidFill>
              </a:rPr>
              <a:t>. Response deadline </a:t>
            </a:r>
            <a:r>
              <a:rPr lang="en-US" sz="2000" b="1">
                <a:solidFill>
                  <a:schemeClr val="accent6">
                    <a:lumMod val="10000"/>
                  </a:schemeClr>
                </a:solidFill>
              </a:rPr>
              <a:t>Dec. 8, 2025</a:t>
            </a:r>
            <a:r>
              <a:rPr lang="en-US" sz="2000">
                <a:solidFill>
                  <a:schemeClr val="accent6">
                    <a:lumMod val="10000"/>
                  </a:schemeClr>
                </a:solidFill>
              </a:rPr>
              <a:t>.</a:t>
            </a:r>
          </a:p>
        </p:txBody>
      </p:sp>
      <p:sp>
        <p:nvSpPr>
          <p:cNvPr id="13" name="TextBox 12">
            <a:extLst>
              <a:ext uri="{FF2B5EF4-FFF2-40B4-BE49-F238E27FC236}">
                <a16:creationId xmlns:a16="http://schemas.microsoft.com/office/drawing/2014/main" id="{1A7245C1-D549-BAE9-99EB-9E833DE750D1}"/>
              </a:ext>
            </a:extLst>
          </p:cNvPr>
          <p:cNvSpPr txBox="1"/>
          <p:nvPr/>
        </p:nvSpPr>
        <p:spPr>
          <a:xfrm>
            <a:off x="7447643" y="2989660"/>
            <a:ext cx="2129265" cy="1938992"/>
          </a:xfrm>
          <a:prstGeom prst="rect">
            <a:avLst/>
          </a:prstGeom>
          <a:noFill/>
        </p:spPr>
        <p:txBody>
          <a:bodyPr wrap="square" rtlCol="0">
            <a:spAutoFit/>
          </a:bodyPr>
          <a:lstStyle/>
          <a:p>
            <a:pPr algn="ctr"/>
            <a:r>
              <a:rPr lang="en-US" sz="2000">
                <a:solidFill>
                  <a:schemeClr val="accent6">
                    <a:lumMod val="10000"/>
                  </a:schemeClr>
                </a:solidFill>
              </a:rPr>
              <a:t>Oregon and other states objected to USDA’s latest data request and raised ongoing concerns.</a:t>
            </a:r>
          </a:p>
        </p:txBody>
      </p:sp>
      <p:sp>
        <p:nvSpPr>
          <p:cNvPr id="6" name="TextBox 5">
            <a:extLst>
              <a:ext uri="{FF2B5EF4-FFF2-40B4-BE49-F238E27FC236}">
                <a16:creationId xmlns:a16="http://schemas.microsoft.com/office/drawing/2014/main" id="{44AAEFCD-8431-7709-3981-454DD649D434}"/>
              </a:ext>
            </a:extLst>
          </p:cNvPr>
          <p:cNvSpPr txBox="1"/>
          <p:nvPr/>
        </p:nvSpPr>
        <p:spPr>
          <a:xfrm>
            <a:off x="419957" y="2412521"/>
            <a:ext cx="1686169" cy="400110"/>
          </a:xfrm>
          <a:prstGeom prst="rect">
            <a:avLst/>
          </a:prstGeom>
          <a:noFill/>
        </p:spPr>
        <p:txBody>
          <a:bodyPr wrap="square" rtlCol="0">
            <a:spAutoFit/>
          </a:bodyPr>
          <a:lstStyle/>
          <a:p>
            <a:pPr algn="l"/>
            <a:r>
              <a:rPr lang="en-US" sz="2000" b="1">
                <a:solidFill>
                  <a:schemeClr val="bg1"/>
                </a:solidFill>
              </a:rPr>
              <a:t>July  28, 2025</a:t>
            </a:r>
          </a:p>
        </p:txBody>
      </p:sp>
      <p:sp>
        <p:nvSpPr>
          <p:cNvPr id="7" name="TextBox 6">
            <a:extLst>
              <a:ext uri="{FF2B5EF4-FFF2-40B4-BE49-F238E27FC236}">
                <a16:creationId xmlns:a16="http://schemas.microsoft.com/office/drawing/2014/main" id="{5A9D7078-3A20-2CE4-A202-F356CD953BD5}"/>
              </a:ext>
            </a:extLst>
          </p:cNvPr>
          <p:cNvSpPr txBox="1"/>
          <p:nvPr/>
        </p:nvSpPr>
        <p:spPr>
          <a:xfrm>
            <a:off x="2872497" y="2427559"/>
            <a:ext cx="1796207" cy="400110"/>
          </a:xfrm>
          <a:prstGeom prst="rect">
            <a:avLst/>
          </a:prstGeom>
          <a:noFill/>
        </p:spPr>
        <p:txBody>
          <a:bodyPr wrap="square" rtlCol="0">
            <a:spAutoFit/>
          </a:bodyPr>
          <a:lstStyle/>
          <a:p>
            <a:pPr algn="l"/>
            <a:r>
              <a:rPr lang="en-US" sz="2000" b="1">
                <a:solidFill>
                  <a:schemeClr val="bg1"/>
                </a:solidFill>
              </a:rPr>
              <a:t>Oct. 15,  2025</a:t>
            </a:r>
          </a:p>
        </p:txBody>
      </p:sp>
      <p:sp>
        <p:nvSpPr>
          <p:cNvPr id="8" name="TextBox 7">
            <a:extLst>
              <a:ext uri="{FF2B5EF4-FFF2-40B4-BE49-F238E27FC236}">
                <a16:creationId xmlns:a16="http://schemas.microsoft.com/office/drawing/2014/main" id="{DE80CDF3-1995-B392-511F-905BEF397F61}"/>
              </a:ext>
            </a:extLst>
          </p:cNvPr>
          <p:cNvSpPr txBox="1"/>
          <p:nvPr/>
        </p:nvSpPr>
        <p:spPr>
          <a:xfrm>
            <a:off x="5244076" y="2419320"/>
            <a:ext cx="1796207" cy="400110"/>
          </a:xfrm>
          <a:prstGeom prst="rect">
            <a:avLst/>
          </a:prstGeom>
          <a:noFill/>
        </p:spPr>
        <p:txBody>
          <a:bodyPr wrap="square" rtlCol="0">
            <a:spAutoFit/>
          </a:bodyPr>
          <a:lstStyle/>
          <a:p>
            <a:pPr algn="l"/>
            <a:r>
              <a:rPr lang="en-US" sz="2000" b="1">
                <a:solidFill>
                  <a:schemeClr val="bg1"/>
                </a:solidFill>
              </a:rPr>
              <a:t>Nov. 24, 2025</a:t>
            </a:r>
          </a:p>
        </p:txBody>
      </p:sp>
      <p:sp>
        <p:nvSpPr>
          <p:cNvPr id="9" name="TextBox 8">
            <a:extLst>
              <a:ext uri="{FF2B5EF4-FFF2-40B4-BE49-F238E27FC236}">
                <a16:creationId xmlns:a16="http://schemas.microsoft.com/office/drawing/2014/main" id="{8AD3FC93-CF4F-10B2-55E3-1DAA96851B20}"/>
              </a:ext>
            </a:extLst>
          </p:cNvPr>
          <p:cNvSpPr txBox="1"/>
          <p:nvPr/>
        </p:nvSpPr>
        <p:spPr>
          <a:xfrm>
            <a:off x="7515430" y="2409782"/>
            <a:ext cx="1993692" cy="400110"/>
          </a:xfrm>
          <a:prstGeom prst="rect">
            <a:avLst/>
          </a:prstGeom>
          <a:noFill/>
        </p:spPr>
        <p:txBody>
          <a:bodyPr wrap="square" rtlCol="0">
            <a:spAutoFit/>
          </a:bodyPr>
          <a:lstStyle/>
          <a:p>
            <a:pPr algn="l"/>
            <a:r>
              <a:rPr lang="en-US" sz="2000" b="1">
                <a:solidFill>
                  <a:schemeClr val="tx2"/>
                </a:solidFill>
              </a:rPr>
              <a:t>December 2025</a:t>
            </a:r>
          </a:p>
        </p:txBody>
      </p:sp>
      <p:sp>
        <p:nvSpPr>
          <p:cNvPr id="17" name="TextBox 16">
            <a:extLst>
              <a:ext uri="{FF2B5EF4-FFF2-40B4-BE49-F238E27FC236}">
                <a16:creationId xmlns:a16="http://schemas.microsoft.com/office/drawing/2014/main" id="{CDC566D4-764D-6B81-819A-65C2C278B24A}"/>
              </a:ext>
            </a:extLst>
          </p:cNvPr>
          <p:cNvSpPr txBox="1"/>
          <p:nvPr/>
        </p:nvSpPr>
        <p:spPr>
          <a:xfrm>
            <a:off x="10072821" y="2419320"/>
            <a:ext cx="1796207" cy="400110"/>
          </a:xfrm>
          <a:prstGeom prst="rect">
            <a:avLst/>
          </a:prstGeom>
          <a:noFill/>
        </p:spPr>
        <p:txBody>
          <a:bodyPr wrap="square" rtlCol="0">
            <a:spAutoFit/>
          </a:bodyPr>
          <a:lstStyle/>
          <a:p>
            <a:pPr algn="l"/>
            <a:r>
              <a:rPr lang="en-US" sz="2000" b="1">
                <a:solidFill>
                  <a:schemeClr val="bg1"/>
                </a:solidFill>
              </a:rPr>
              <a:t>January 2026</a:t>
            </a:r>
          </a:p>
        </p:txBody>
      </p:sp>
      <p:sp>
        <p:nvSpPr>
          <p:cNvPr id="18" name="TextBox 17">
            <a:extLst>
              <a:ext uri="{FF2B5EF4-FFF2-40B4-BE49-F238E27FC236}">
                <a16:creationId xmlns:a16="http://schemas.microsoft.com/office/drawing/2014/main" id="{F9709AA4-2416-BA6E-FECB-2FAB57273C3B}"/>
              </a:ext>
            </a:extLst>
          </p:cNvPr>
          <p:cNvSpPr txBox="1"/>
          <p:nvPr/>
        </p:nvSpPr>
        <p:spPr>
          <a:xfrm>
            <a:off x="9906291" y="2989660"/>
            <a:ext cx="2129265" cy="1323439"/>
          </a:xfrm>
          <a:prstGeom prst="rect">
            <a:avLst/>
          </a:prstGeom>
          <a:noFill/>
        </p:spPr>
        <p:txBody>
          <a:bodyPr wrap="square" rtlCol="0">
            <a:spAutoFit/>
          </a:bodyPr>
          <a:lstStyle/>
          <a:p>
            <a:pPr algn="ctr"/>
            <a:r>
              <a:rPr lang="en-US" sz="2000">
                <a:solidFill>
                  <a:schemeClr val="accent6">
                    <a:lumMod val="10000"/>
                  </a:schemeClr>
                </a:solidFill>
              </a:rPr>
              <a:t>States file new motion to enforce temporary order. </a:t>
            </a:r>
            <a:r>
              <a:rPr lang="en-US" sz="2000" b="1">
                <a:solidFill>
                  <a:schemeClr val="accent6">
                    <a:lumMod val="10000"/>
                  </a:schemeClr>
                </a:solidFill>
              </a:rPr>
              <a:t>Motion pending</a:t>
            </a:r>
            <a:r>
              <a:rPr lang="en-US" sz="2000">
                <a:solidFill>
                  <a:schemeClr val="accent6">
                    <a:lumMod val="10000"/>
                  </a:schemeClr>
                </a:solidFill>
              </a:rPr>
              <a:t>. </a:t>
            </a:r>
          </a:p>
        </p:txBody>
      </p:sp>
    </p:spTree>
    <p:extLst>
      <p:ext uri="{BB962C8B-B14F-4D97-AF65-F5344CB8AC3E}">
        <p14:creationId xmlns:p14="http://schemas.microsoft.com/office/powerpoint/2010/main" val="193609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EDAB-A276-AA2D-025F-A46C15DE3EF3}"/>
              </a:ext>
            </a:extLst>
          </p:cNvPr>
          <p:cNvSpPr>
            <a:spLocks noGrp="1"/>
          </p:cNvSpPr>
          <p:nvPr>
            <p:ph type="title"/>
          </p:nvPr>
        </p:nvSpPr>
        <p:spPr>
          <a:xfrm>
            <a:off x="491228" y="381490"/>
            <a:ext cx="11510871" cy="825500"/>
          </a:xfrm>
        </p:spPr>
        <p:txBody>
          <a:bodyPr/>
          <a:lstStyle/>
          <a:p>
            <a:r>
              <a:rPr lang="en-US">
                <a:latin typeface="Noto Sans ExtraBold"/>
              </a:rPr>
              <a:t> ODHS does share SNAP data with the federal government required for program administration</a:t>
            </a:r>
            <a:endParaRPr lang="en-US"/>
          </a:p>
        </p:txBody>
      </p:sp>
      <p:sp>
        <p:nvSpPr>
          <p:cNvPr id="4" name="Slide Number Placeholder 3">
            <a:extLst>
              <a:ext uri="{FF2B5EF4-FFF2-40B4-BE49-F238E27FC236}">
                <a16:creationId xmlns:a16="http://schemas.microsoft.com/office/drawing/2014/main" id="{4A29FCEA-EDF1-4DFD-40E1-2F974DFDA63D}"/>
              </a:ext>
            </a:extLst>
          </p:cNvPr>
          <p:cNvSpPr>
            <a:spLocks noGrp="1"/>
          </p:cNvSpPr>
          <p:nvPr>
            <p:ph type="sldNum" sz="quarter" idx="10"/>
          </p:nvPr>
        </p:nvSpPr>
        <p:spPr/>
        <p:txBody>
          <a:bodyPr/>
          <a:lstStyle/>
          <a:p>
            <a:fld id="{58339581-759F-43B7-B47D-47F906F0E294}" type="slidenum">
              <a:rPr lang="en-US" smtClean="0"/>
              <a:pPr/>
              <a:t>33</a:t>
            </a:fld>
            <a:endParaRPr lang="en-US"/>
          </a:p>
        </p:txBody>
      </p:sp>
      <p:sp>
        <p:nvSpPr>
          <p:cNvPr id="5" name="Rectangle 4">
            <a:extLst>
              <a:ext uri="{FF2B5EF4-FFF2-40B4-BE49-F238E27FC236}">
                <a16:creationId xmlns:a16="http://schemas.microsoft.com/office/drawing/2014/main" id="{A87E3F2F-7338-8D9B-DC74-D692DC47569B}"/>
              </a:ext>
            </a:extLst>
          </p:cNvPr>
          <p:cNvSpPr/>
          <p:nvPr/>
        </p:nvSpPr>
        <p:spPr>
          <a:xfrm>
            <a:off x="0" y="1793631"/>
            <a:ext cx="12192000" cy="42985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icon of a computer monitor with a graph on it representing data.">
            <a:extLst>
              <a:ext uri="{FF2B5EF4-FFF2-40B4-BE49-F238E27FC236}">
                <a16:creationId xmlns:a16="http://schemas.microsoft.com/office/drawing/2014/main" id="{0A8A4CBE-0444-096D-AF4B-8C6DD32BC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107" y="1809145"/>
            <a:ext cx="4882406" cy="4812194"/>
          </a:xfrm>
          <a:prstGeom prst="rect">
            <a:avLst/>
          </a:prstGeom>
        </p:spPr>
      </p:pic>
      <p:sp>
        <p:nvSpPr>
          <p:cNvPr id="10" name="TextBox 9">
            <a:extLst>
              <a:ext uri="{FF2B5EF4-FFF2-40B4-BE49-F238E27FC236}">
                <a16:creationId xmlns:a16="http://schemas.microsoft.com/office/drawing/2014/main" id="{74B3303D-F459-9B75-1910-A55B6A0FB02D}"/>
              </a:ext>
            </a:extLst>
          </p:cNvPr>
          <p:cNvSpPr txBox="1"/>
          <p:nvPr/>
        </p:nvSpPr>
        <p:spPr>
          <a:xfrm>
            <a:off x="491228" y="2050088"/>
            <a:ext cx="5890511" cy="3785652"/>
          </a:xfrm>
          <a:prstGeom prst="rect">
            <a:avLst/>
          </a:prstGeom>
          <a:noFill/>
        </p:spPr>
        <p:txBody>
          <a:bodyPr wrap="square" lIns="91440" tIns="45720" rIns="91440" bIns="45720" rtlCol="0" anchor="t">
            <a:spAutoFit/>
          </a:bodyPr>
          <a:lstStyle/>
          <a:p>
            <a:pPr algn="ctr"/>
            <a:r>
              <a:rPr lang="en-US" sz="2400" b="1">
                <a:solidFill>
                  <a:schemeClr val="tx2"/>
                </a:solidFill>
              </a:rPr>
              <a:t>Small samples</a:t>
            </a:r>
            <a:r>
              <a:rPr lang="en-US" sz="2400">
                <a:solidFill>
                  <a:schemeClr val="tx2"/>
                </a:solidFill>
              </a:rPr>
              <a:t> from people </a:t>
            </a:r>
            <a:r>
              <a:rPr lang="en-US" sz="2400" b="1">
                <a:solidFill>
                  <a:schemeClr val="tx2"/>
                </a:solidFill>
              </a:rPr>
              <a:t>getting SNAP</a:t>
            </a:r>
            <a:r>
              <a:rPr lang="en-US" sz="2400">
                <a:solidFill>
                  <a:schemeClr val="tx2"/>
                </a:solidFill>
              </a:rPr>
              <a:t>. </a:t>
            </a:r>
          </a:p>
          <a:p>
            <a:pPr algn="ctr"/>
            <a:endParaRPr lang="en-US" sz="2400">
              <a:solidFill>
                <a:schemeClr val="tx2"/>
              </a:solidFill>
            </a:endParaRPr>
          </a:p>
          <a:p>
            <a:pPr algn="ctr"/>
            <a:r>
              <a:rPr lang="en-US" sz="2400">
                <a:solidFill>
                  <a:schemeClr val="tx2"/>
                </a:solidFill>
              </a:rPr>
              <a:t>Information that </a:t>
            </a:r>
            <a:r>
              <a:rPr lang="en-US" sz="2400" b="1">
                <a:solidFill>
                  <a:schemeClr val="tx2"/>
                </a:solidFill>
              </a:rPr>
              <a:t>does not personally identify someone</a:t>
            </a:r>
            <a:r>
              <a:rPr lang="en-US" sz="2400">
                <a:solidFill>
                  <a:schemeClr val="tx2"/>
                </a:solidFill>
              </a:rPr>
              <a:t>. Like age, gender, household size, income and the amount of benefits a household gets.</a:t>
            </a:r>
          </a:p>
          <a:p>
            <a:pPr algn="ctr"/>
            <a:endParaRPr lang="en-US" sz="2400">
              <a:solidFill>
                <a:schemeClr val="tx2"/>
              </a:solidFill>
            </a:endParaRPr>
          </a:p>
          <a:p>
            <a:pPr algn="ctr"/>
            <a:r>
              <a:rPr lang="en-US" sz="2400">
                <a:solidFill>
                  <a:schemeClr val="tx2"/>
                </a:solidFill>
              </a:rPr>
              <a:t>The federal government has not </a:t>
            </a:r>
            <a:r>
              <a:rPr lang="en-US" sz="2400" b="1">
                <a:solidFill>
                  <a:schemeClr val="tx2"/>
                </a:solidFill>
              </a:rPr>
              <a:t>collected </a:t>
            </a:r>
            <a:r>
              <a:rPr lang="en-US" sz="2400">
                <a:solidFill>
                  <a:schemeClr val="tx2"/>
                </a:solidFill>
              </a:rPr>
              <a:t>or stored all applicants’ </a:t>
            </a:r>
            <a:r>
              <a:rPr lang="en-US" sz="2400" b="1">
                <a:solidFill>
                  <a:schemeClr val="tx2"/>
                </a:solidFill>
              </a:rPr>
              <a:t>personal information</a:t>
            </a:r>
            <a:r>
              <a:rPr lang="en-US" sz="2400">
                <a:solidFill>
                  <a:schemeClr val="tx2"/>
                </a:solidFill>
              </a:rPr>
              <a:t>.</a:t>
            </a:r>
          </a:p>
        </p:txBody>
      </p:sp>
    </p:spTree>
    <p:extLst>
      <p:ext uri="{BB962C8B-B14F-4D97-AF65-F5344CB8AC3E}">
        <p14:creationId xmlns:p14="http://schemas.microsoft.com/office/powerpoint/2010/main" val="88068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0E0A7-8826-45C8-8E83-491D64466040}"/>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41079F8-A406-9D3E-E49A-60D5727897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A17D7A-4C37-E03A-EC5E-E09D72E147F8}"/>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E4C05375-D5F2-741E-98C7-925A365D8B64}"/>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7DE684A1-F4A3-A56B-647A-731EFE495BCE}"/>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2F7FD943-AA8B-3B52-F062-2DF7C905464F}"/>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41ACB306-E211-33A5-B8CD-06843728E4A2}"/>
              </a:ext>
            </a:extLst>
          </p:cNvPr>
          <p:cNvSpPr txBox="1"/>
          <p:nvPr/>
        </p:nvSpPr>
        <p:spPr>
          <a:xfrm>
            <a:off x="635000" y="1791871"/>
            <a:ext cx="59144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Oregon is a Sanctuary State</a:t>
            </a:r>
            <a:endParaRPr kumimoji="0" lang="en-US" sz="40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2" name="Straight Connector 11">
            <a:extLst>
              <a:ext uri="{FF2B5EF4-FFF2-40B4-BE49-F238E27FC236}">
                <a16:creationId xmlns:a16="http://schemas.microsoft.com/office/drawing/2014/main" id="{AD318E7A-CABB-6C01-5A16-57DE6C05E277}"/>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738925DA-EFC5-E78F-59A7-FBFB0AAA1B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03068BCE-529F-2846-56FA-625FB3D94435}"/>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3B938BC1-4422-DC9E-6CBF-4D7E9073D3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0D79C07F-4929-EB32-48AD-FE09C0A0BA45}"/>
              </a:ext>
            </a:extLst>
          </p:cNvPr>
          <p:cNvSpPr>
            <a:spLocks noGrp="1"/>
          </p:cNvSpPr>
          <p:nvPr>
            <p:ph type="sldNum" sz="quarter" idx="10"/>
          </p:nvPr>
        </p:nvSpPr>
        <p:spPr/>
        <p:txBody>
          <a:bodyPr/>
          <a:lstStyle/>
          <a:p>
            <a:fld id="{58339581-759F-43B7-B47D-47F906F0E294}" type="slidenum">
              <a:rPr lang="en-US" smtClean="0"/>
              <a:pPr/>
              <a:t>34</a:t>
            </a:fld>
            <a:endParaRPr lang="en-US"/>
          </a:p>
        </p:txBody>
      </p:sp>
    </p:spTree>
    <p:extLst>
      <p:ext uri="{BB962C8B-B14F-4D97-AF65-F5344CB8AC3E}">
        <p14:creationId xmlns:p14="http://schemas.microsoft.com/office/powerpoint/2010/main" val="29239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7784-C5E0-21F1-BC3D-9CDAFB1EE4C7}"/>
              </a:ext>
            </a:extLst>
          </p:cNvPr>
          <p:cNvSpPr>
            <a:spLocks noGrp="1"/>
          </p:cNvSpPr>
          <p:nvPr>
            <p:ph type="title"/>
          </p:nvPr>
        </p:nvSpPr>
        <p:spPr/>
        <p:txBody>
          <a:bodyPr/>
          <a:lstStyle/>
          <a:p>
            <a:r>
              <a:rPr lang="en-US"/>
              <a:t>Oregon Department of Justice Community Toolkit</a:t>
            </a:r>
          </a:p>
        </p:txBody>
      </p:sp>
      <p:sp>
        <p:nvSpPr>
          <p:cNvPr id="4" name="Slide Number Placeholder 3">
            <a:extLst>
              <a:ext uri="{FF2B5EF4-FFF2-40B4-BE49-F238E27FC236}">
                <a16:creationId xmlns:a16="http://schemas.microsoft.com/office/drawing/2014/main" id="{A8797F43-596A-DC5A-A478-210AC7A53DCD}"/>
              </a:ext>
            </a:extLst>
          </p:cNvPr>
          <p:cNvSpPr>
            <a:spLocks noGrp="1"/>
          </p:cNvSpPr>
          <p:nvPr>
            <p:ph type="sldNum" sz="quarter" idx="10"/>
          </p:nvPr>
        </p:nvSpPr>
        <p:spPr/>
        <p:txBody>
          <a:bodyPr/>
          <a:lstStyle/>
          <a:p>
            <a:fld id="{58339581-759F-43B7-B47D-47F906F0E294}" type="slidenum">
              <a:rPr lang="en-US" smtClean="0"/>
              <a:pPr/>
              <a:t>35</a:t>
            </a:fld>
            <a:endParaRPr lang="en-US"/>
          </a:p>
        </p:txBody>
      </p:sp>
      <p:sp>
        <p:nvSpPr>
          <p:cNvPr id="10" name="TextBox 9">
            <a:extLst>
              <a:ext uri="{FF2B5EF4-FFF2-40B4-BE49-F238E27FC236}">
                <a16:creationId xmlns:a16="http://schemas.microsoft.com/office/drawing/2014/main" id="{E3046202-B172-EEC2-BC8F-F37632194B34}"/>
              </a:ext>
            </a:extLst>
          </p:cNvPr>
          <p:cNvSpPr txBox="1"/>
          <p:nvPr/>
        </p:nvSpPr>
        <p:spPr>
          <a:xfrm>
            <a:off x="573927" y="5977882"/>
            <a:ext cx="11044146" cy="677108"/>
          </a:xfrm>
          <a:prstGeom prst="rect">
            <a:avLst/>
          </a:prstGeom>
          <a:noFill/>
        </p:spPr>
        <p:txBody>
          <a:bodyPr wrap="square" rtlCol="0">
            <a:spAutoFit/>
          </a:bodyPr>
          <a:lstStyle/>
          <a:p>
            <a:r>
              <a:rPr lang="en-US"/>
              <a:t>https://www.doj.state.or.us/oregon-department-of-justice/civil-rights/sanctuary-promise/community-toolkit/</a:t>
            </a:r>
          </a:p>
          <a:p>
            <a:pPr algn="l"/>
            <a:endParaRPr lang="en-US" sz="2000" err="1"/>
          </a:p>
        </p:txBody>
      </p:sp>
      <p:pic>
        <p:nvPicPr>
          <p:cNvPr id="12" name="Picture 11" descr="Qr code&#10;&#10;AI-generated content may be incorrect.">
            <a:extLst>
              <a:ext uri="{FF2B5EF4-FFF2-40B4-BE49-F238E27FC236}">
                <a16:creationId xmlns:a16="http://schemas.microsoft.com/office/drawing/2014/main" id="{E2058181-D13D-F8D6-80DE-D4147C176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890" y="1569196"/>
            <a:ext cx="4531743" cy="4531743"/>
          </a:xfrm>
          <a:prstGeom prst="rect">
            <a:avLst/>
          </a:prstGeom>
        </p:spPr>
      </p:pic>
      <p:sp>
        <p:nvSpPr>
          <p:cNvPr id="13" name="TextBox 12">
            <a:extLst>
              <a:ext uri="{FF2B5EF4-FFF2-40B4-BE49-F238E27FC236}">
                <a16:creationId xmlns:a16="http://schemas.microsoft.com/office/drawing/2014/main" id="{F0D05375-47B2-4C28-E8C3-FFD21BABC4FC}"/>
              </a:ext>
            </a:extLst>
          </p:cNvPr>
          <p:cNvSpPr txBox="1"/>
          <p:nvPr/>
        </p:nvSpPr>
        <p:spPr>
          <a:xfrm>
            <a:off x="7272698" y="1683612"/>
            <a:ext cx="3612420" cy="338554"/>
          </a:xfrm>
          <a:prstGeom prst="rect">
            <a:avLst/>
          </a:prstGeom>
          <a:solidFill>
            <a:schemeClr val="bg2"/>
          </a:solidFill>
        </p:spPr>
        <p:txBody>
          <a:bodyPr wrap="square" rtlCol="0">
            <a:spAutoFit/>
          </a:bodyPr>
          <a:lstStyle/>
          <a:p>
            <a:pPr algn="l"/>
            <a:r>
              <a:rPr lang="en-US" sz="1600" b="1"/>
              <a:t>Scan the QR code for the DOJ toolkit</a:t>
            </a:r>
          </a:p>
        </p:txBody>
      </p:sp>
      <p:sp>
        <p:nvSpPr>
          <p:cNvPr id="14" name="TextBox 13">
            <a:extLst>
              <a:ext uri="{FF2B5EF4-FFF2-40B4-BE49-F238E27FC236}">
                <a16:creationId xmlns:a16="http://schemas.microsoft.com/office/drawing/2014/main" id="{9E4901E0-EE40-B89C-CDFC-5F232A971287}"/>
              </a:ext>
            </a:extLst>
          </p:cNvPr>
          <p:cNvSpPr txBox="1"/>
          <p:nvPr/>
        </p:nvSpPr>
        <p:spPr>
          <a:xfrm>
            <a:off x="876822" y="2280795"/>
            <a:ext cx="5336088" cy="3108543"/>
          </a:xfrm>
          <a:prstGeom prst="rect">
            <a:avLst/>
          </a:prstGeom>
          <a:noFill/>
        </p:spPr>
        <p:txBody>
          <a:bodyPr wrap="square" rtlCol="0">
            <a:spAutoFit/>
          </a:bodyPr>
          <a:lstStyle/>
          <a:p>
            <a:pPr algn="ctr"/>
            <a:r>
              <a:rPr lang="en-US" sz="2800"/>
              <a:t>“Everyone in Oregon can live, work, play, go to school, report a crime to police, go to court and access government services without fear that a state or local government employee will report you to ICE.”</a:t>
            </a:r>
          </a:p>
        </p:txBody>
      </p:sp>
    </p:spTree>
    <p:extLst>
      <p:ext uri="{BB962C8B-B14F-4D97-AF65-F5344CB8AC3E}">
        <p14:creationId xmlns:p14="http://schemas.microsoft.com/office/powerpoint/2010/main" val="330034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CE50-8F66-9CE7-54D0-F0740F5676C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FA281A3-C6A7-A42F-2EEB-39AB3FF35AE8}"/>
              </a:ext>
            </a:extLst>
          </p:cNvPr>
          <p:cNvSpPr/>
          <p:nvPr/>
        </p:nvSpPr>
        <p:spPr>
          <a:xfrm>
            <a:off x="0" y="2066795"/>
            <a:ext cx="12192000" cy="3850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F95E1F25-98E9-2538-F2A5-983A1E2C3F07}"/>
              </a:ext>
            </a:extLst>
          </p:cNvPr>
          <p:cNvSpPr>
            <a:spLocks noGrp="1"/>
          </p:cNvSpPr>
          <p:nvPr>
            <p:ph type="title"/>
          </p:nvPr>
        </p:nvSpPr>
        <p:spPr>
          <a:xfrm>
            <a:off x="635001" y="381490"/>
            <a:ext cx="10964100" cy="825500"/>
          </a:xfrm>
        </p:spPr>
        <p:txBody>
          <a:bodyPr/>
          <a:lstStyle/>
          <a:p>
            <a:r>
              <a:rPr lang="en-US"/>
              <a:t>Office of Immigrant and Refugee Advancement online resources </a:t>
            </a:r>
          </a:p>
        </p:txBody>
      </p:sp>
      <p:sp>
        <p:nvSpPr>
          <p:cNvPr id="4" name="Slide Number Placeholder 3">
            <a:extLst>
              <a:ext uri="{FF2B5EF4-FFF2-40B4-BE49-F238E27FC236}">
                <a16:creationId xmlns:a16="http://schemas.microsoft.com/office/drawing/2014/main" id="{6BF8D228-2DB0-D46A-A9E7-A709C3AA4253}"/>
              </a:ext>
            </a:extLst>
          </p:cNvPr>
          <p:cNvSpPr>
            <a:spLocks noGrp="1"/>
          </p:cNvSpPr>
          <p:nvPr>
            <p:ph type="sldNum" sz="quarter" idx="10"/>
          </p:nvPr>
        </p:nvSpPr>
        <p:spPr/>
        <p:txBody>
          <a:bodyPr/>
          <a:lstStyle/>
          <a:p>
            <a:fld id="{58339581-759F-43B7-B47D-47F906F0E294}" type="slidenum">
              <a:rPr lang="en-US" smtClean="0"/>
              <a:pPr/>
              <a:t>36</a:t>
            </a:fld>
            <a:endParaRPr lang="en-US"/>
          </a:p>
        </p:txBody>
      </p:sp>
      <p:pic>
        <p:nvPicPr>
          <p:cNvPr id="6" name="Picture 5" descr="icons for a computer monitor, mobile phone and tablet with OIRA resources showing">
            <a:extLst>
              <a:ext uri="{FF2B5EF4-FFF2-40B4-BE49-F238E27FC236}">
                <a16:creationId xmlns:a16="http://schemas.microsoft.com/office/drawing/2014/main" id="{5FDC02C2-43A9-D823-E3BB-A47E92FA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926" y="1774015"/>
            <a:ext cx="7475587" cy="4687075"/>
          </a:xfrm>
          <a:prstGeom prst="rect">
            <a:avLst/>
          </a:prstGeom>
        </p:spPr>
      </p:pic>
      <p:sp>
        <p:nvSpPr>
          <p:cNvPr id="7" name="TextBox 6">
            <a:extLst>
              <a:ext uri="{FF2B5EF4-FFF2-40B4-BE49-F238E27FC236}">
                <a16:creationId xmlns:a16="http://schemas.microsoft.com/office/drawing/2014/main" id="{1056DE11-C059-81BB-B874-62E2E61CCB49}"/>
              </a:ext>
            </a:extLst>
          </p:cNvPr>
          <p:cNvSpPr txBox="1"/>
          <p:nvPr/>
        </p:nvSpPr>
        <p:spPr>
          <a:xfrm>
            <a:off x="120406" y="2802702"/>
            <a:ext cx="4146115" cy="255454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3200">
                <a:solidFill>
                  <a:schemeClr val="bg1"/>
                </a:solidFill>
              </a:rPr>
              <a:t>Refugee Services</a:t>
            </a:r>
            <a:endParaRPr lang="en-US"/>
          </a:p>
          <a:p>
            <a:pPr marL="342900" indent="-342900" algn="l">
              <a:buFont typeface="Arial" panose="020B0604020202020204" pitchFamily="34" charset="0"/>
              <a:buChar char="•"/>
            </a:pPr>
            <a:r>
              <a:rPr lang="en-US" sz="3200">
                <a:solidFill>
                  <a:schemeClr val="bg1"/>
                </a:solidFill>
              </a:rPr>
              <a:t>Immigration Resources &amp; Info</a:t>
            </a:r>
          </a:p>
          <a:p>
            <a:pPr marL="342900" indent="-342900" algn="l">
              <a:buFont typeface="Arial" panose="020B0604020202020204" pitchFamily="34" charset="0"/>
              <a:buChar char="•"/>
            </a:pPr>
            <a:r>
              <a:rPr lang="en-US" sz="3200">
                <a:solidFill>
                  <a:schemeClr val="bg1"/>
                </a:solidFill>
              </a:rPr>
              <a:t>Emergency Planning</a:t>
            </a:r>
          </a:p>
          <a:p>
            <a:pPr marL="342900" indent="-342900">
              <a:buFont typeface="Arial" panose="020B0604020202020204" pitchFamily="34" charset="0"/>
              <a:buChar char="•"/>
            </a:pPr>
            <a:r>
              <a:rPr lang="en-US" sz="3200">
                <a:solidFill>
                  <a:schemeClr val="bg1"/>
                </a:solidFill>
              </a:rPr>
              <a:t>Legal directory</a:t>
            </a:r>
          </a:p>
        </p:txBody>
      </p:sp>
      <p:sp>
        <p:nvSpPr>
          <p:cNvPr id="10" name="TextBox 9">
            <a:extLst>
              <a:ext uri="{FF2B5EF4-FFF2-40B4-BE49-F238E27FC236}">
                <a16:creationId xmlns:a16="http://schemas.microsoft.com/office/drawing/2014/main" id="{B9B96D8D-34A2-6179-5E13-37971686B968}"/>
              </a:ext>
            </a:extLst>
          </p:cNvPr>
          <p:cNvSpPr txBox="1"/>
          <p:nvPr/>
        </p:nvSpPr>
        <p:spPr>
          <a:xfrm>
            <a:off x="125260" y="6193528"/>
            <a:ext cx="5699342" cy="369332"/>
          </a:xfrm>
          <a:prstGeom prst="rect">
            <a:avLst/>
          </a:prstGeom>
          <a:noFill/>
        </p:spPr>
        <p:txBody>
          <a:bodyPr wrap="square">
            <a:spAutoFit/>
          </a:bodyPr>
          <a:lstStyle/>
          <a:p>
            <a:r>
              <a:rPr lang="en-US" b="1"/>
              <a:t>https://www.oregon.gov/odhs/about/pages/oira.aspx </a:t>
            </a:r>
          </a:p>
        </p:txBody>
      </p:sp>
    </p:spTree>
    <p:extLst>
      <p:ext uri="{BB962C8B-B14F-4D97-AF65-F5344CB8AC3E}">
        <p14:creationId xmlns:p14="http://schemas.microsoft.com/office/powerpoint/2010/main" val="463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93B9-1DF1-45BD-381B-4749BABB052B}"/>
              </a:ext>
            </a:extLst>
          </p:cNvPr>
          <p:cNvSpPr>
            <a:spLocks noGrp="1"/>
          </p:cNvSpPr>
          <p:nvPr>
            <p:ph type="title"/>
          </p:nvPr>
        </p:nvSpPr>
        <p:spPr/>
        <p:txBody>
          <a:bodyPr/>
          <a:lstStyle/>
          <a:p>
            <a:r>
              <a:rPr lang="en-US"/>
              <a:t>ODHS message to community about Oregon’s Sanctuary Law</a:t>
            </a:r>
          </a:p>
        </p:txBody>
      </p:sp>
      <p:sp>
        <p:nvSpPr>
          <p:cNvPr id="4" name="Slide Number Placeholder 3">
            <a:extLst>
              <a:ext uri="{FF2B5EF4-FFF2-40B4-BE49-F238E27FC236}">
                <a16:creationId xmlns:a16="http://schemas.microsoft.com/office/drawing/2014/main" id="{A266DD93-65CD-BBFC-9323-6FD7749E963C}"/>
              </a:ext>
            </a:extLst>
          </p:cNvPr>
          <p:cNvSpPr>
            <a:spLocks noGrp="1"/>
          </p:cNvSpPr>
          <p:nvPr>
            <p:ph type="sldNum" sz="quarter" idx="10"/>
          </p:nvPr>
        </p:nvSpPr>
        <p:spPr/>
        <p:txBody>
          <a:bodyPr/>
          <a:lstStyle/>
          <a:p>
            <a:fld id="{58339581-759F-43B7-B47D-47F906F0E294}" type="slidenum">
              <a:rPr lang="en-US" smtClean="0"/>
              <a:pPr/>
              <a:t>37</a:t>
            </a:fld>
            <a:endParaRPr lang="en-US"/>
          </a:p>
        </p:txBody>
      </p:sp>
      <p:pic>
        <p:nvPicPr>
          <p:cNvPr id="8" name="Picture 7" descr="Graphical user interface, text, application, chat or text message&#10;&#10;AI-generated content may be incorrect.">
            <a:extLst>
              <a:ext uri="{FF2B5EF4-FFF2-40B4-BE49-F238E27FC236}">
                <a16:creationId xmlns:a16="http://schemas.microsoft.com/office/drawing/2014/main" id="{43757BC3-61E5-1F39-99F0-14FA0959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72" y="1566150"/>
            <a:ext cx="11336055" cy="4766795"/>
          </a:xfrm>
          <a:prstGeom prst="rect">
            <a:avLst/>
          </a:prstGeom>
        </p:spPr>
      </p:pic>
    </p:spTree>
    <p:extLst>
      <p:ext uri="{BB962C8B-B14F-4D97-AF65-F5344CB8AC3E}">
        <p14:creationId xmlns:p14="http://schemas.microsoft.com/office/powerpoint/2010/main" val="394516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4A98-6D9C-0B4C-9589-F28C8C5BB8C7}"/>
              </a:ext>
            </a:extLst>
          </p:cNvPr>
          <p:cNvSpPr>
            <a:spLocks noGrp="1"/>
          </p:cNvSpPr>
          <p:nvPr>
            <p:ph type="ctrTitle" idx="4294967295"/>
          </p:nvPr>
        </p:nvSpPr>
        <p:spPr>
          <a:xfrm>
            <a:off x="635002" y="400540"/>
            <a:ext cx="5629611" cy="825500"/>
          </a:xfrm>
        </p:spPr>
        <p:txBody>
          <a:bodyPr anchor="b">
            <a:noAutofit/>
          </a:bodyPr>
          <a:lstStyle/>
          <a:p>
            <a:r>
              <a:rPr lang="en-US" sz="3600"/>
              <a:t>How to connect with</a:t>
            </a:r>
            <a:br>
              <a:rPr lang="en-US" sz="3600"/>
            </a:br>
            <a:r>
              <a:rPr lang="en-US" sz="3600"/>
              <a:t>ODHS</a:t>
            </a:r>
          </a:p>
        </p:txBody>
      </p:sp>
      <p:pic>
        <p:nvPicPr>
          <p:cNvPr id="6" name="Picture 5">
            <a:extLst>
              <a:ext uri="{FF2B5EF4-FFF2-40B4-BE49-F238E27FC236}">
                <a16:creationId xmlns:a16="http://schemas.microsoft.com/office/drawing/2014/main" id="{C6A0E6F9-C6D8-90DF-CB9E-F9EAA32EDCAF}"/>
              </a:ext>
            </a:extLst>
          </p:cNvPr>
          <p:cNvPicPr>
            <a:picLocks noChangeAspect="1"/>
          </p:cNvPicPr>
          <p:nvPr/>
        </p:nvPicPr>
        <p:blipFill>
          <a:blip r:embed="rId3"/>
          <a:stretch>
            <a:fillRect/>
          </a:stretch>
        </p:blipFill>
        <p:spPr>
          <a:xfrm>
            <a:off x="8086524" y="276173"/>
            <a:ext cx="3626581" cy="4679460"/>
          </a:xfrm>
          <a:prstGeom prst="rect">
            <a:avLst/>
          </a:prstGeom>
          <a:noFill/>
        </p:spPr>
      </p:pic>
      <p:sp>
        <p:nvSpPr>
          <p:cNvPr id="4" name="Slide Number Placeholder 3">
            <a:extLst>
              <a:ext uri="{FF2B5EF4-FFF2-40B4-BE49-F238E27FC236}">
                <a16:creationId xmlns:a16="http://schemas.microsoft.com/office/drawing/2014/main" id="{A6F8C9E8-FE6E-482D-3AF3-120DC819A409}"/>
              </a:ext>
            </a:extLst>
          </p:cNvPr>
          <p:cNvSpPr>
            <a:spLocks noGrp="1"/>
          </p:cNvSpPr>
          <p:nvPr>
            <p:ph type="sldNum" sz="quarter" idx="14"/>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38</a:t>
            </a:fld>
            <a:endParaRPr lang="en-US" sz="600"/>
          </a:p>
        </p:txBody>
      </p:sp>
      <p:sp>
        <p:nvSpPr>
          <p:cNvPr id="7" name="TextBox 6">
            <a:extLst>
              <a:ext uri="{FF2B5EF4-FFF2-40B4-BE49-F238E27FC236}">
                <a16:creationId xmlns:a16="http://schemas.microsoft.com/office/drawing/2014/main" id="{EEC9EF56-D0FF-5641-03E5-CB2A7C79707E}"/>
              </a:ext>
            </a:extLst>
          </p:cNvPr>
          <p:cNvSpPr txBox="1"/>
          <p:nvPr/>
        </p:nvSpPr>
        <p:spPr>
          <a:xfrm>
            <a:off x="529384" y="1902367"/>
            <a:ext cx="5735229" cy="4555093"/>
          </a:xfrm>
          <a:prstGeom prst="rect">
            <a:avLst/>
          </a:prstGeom>
          <a:noFill/>
        </p:spPr>
        <p:txBody>
          <a:bodyPr wrap="square" rtlCol="0">
            <a:spAutoFit/>
          </a:bodyPr>
          <a:lstStyle/>
          <a:p>
            <a:pPr algn="l"/>
            <a:r>
              <a:rPr lang="en-US" sz="3000"/>
              <a:t>People can connect with ODHS in the way that feels best for them including:</a:t>
            </a:r>
          </a:p>
          <a:p>
            <a:pPr marL="800100" lvl="1" indent="-342900">
              <a:buFont typeface="Arial" panose="020B0604020202020204" pitchFamily="34" charset="0"/>
              <a:buChar char="•"/>
            </a:pPr>
            <a:r>
              <a:rPr lang="en-US" sz="3000"/>
              <a:t>Online</a:t>
            </a:r>
          </a:p>
          <a:p>
            <a:pPr marL="800100" lvl="1" indent="-342900">
              <a:buFont typeface="Arial" panose="020B0604020202020204" pitchFamily="34" charset="0"/>
              <a:buChar char="•"/>
            </a:pPr>
            <a:r>
              <a:rPr lang="en-US" sz="3000"/>
              <a:t>By phone 1-800-699-9075</a:t>
            </a:r>
          </a:p>
          <a:p>
            <a:pPr marL="800100" lvl="1" indent="-342900">
              <a:buFont typeface="Arial" panose="020B0604020202020204" pitchFamily="34" charset="0"/>
              <a:buChar char="•"/>
            </a:pPr>
            <a:r>
              <a:rPr lang="en-US" sz="3000"/>
              <a:t>By mail or fax</a:t>
            </a:r>
          </a:p>
          <a:p>
            <a:pPr marL="342900" indent="-342900" algn="l">
              <a:buFont typeface="Arial" panose="020B0604020202020204" pitchFamily="34" charset="0"/>
              <a:buChar char="•"/>
            </a:pPr>
            <a:endParaRPr lang="en-US" sz="3000"/>
          </a:p>
          <a:p>
            <a:pPr algn="l"/>
            <a:r>
              <a:rPr lang="en-US" sz="3000"/>
              <a:t>Help is available in multiple languages, and in video format.</a:t>
            </a:r>
          </a:p>
          <a:p>
            <a:pPr algn="l"/>
            <a:endParaRPr lang="en-US" sz="2000"/>
          </a:p>
        </p:txBody>
      </p:sp>
      <p:pic>
        <p:nvPicPr>
          <p:cNvPr id="3" name="Picture 2" descr="Graphical user interface, application, website&#10;&#10;AI-generated content may be incorrect.">
            <a:extLst>
              <a:ext uri="{FF2B5EF4-FFF2-40B4-BE49-F238E27FC236}">
                <a16:creationId xmlns:a16="http://schemas.microsoft.com/office/drawing/2014/main" id="{6ED3FCDB-8E51-AD31-DCE6-643B705E7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6846" y="3518698"/>
            <a:ext cx="5683382" cy="3133860"/>
          </a:xfrm>
          <a:prstGeom prst="rect">
            <a:avLst/>
          </a:prstGeom>
        </p:spPr>
      </p:pic>
    </p:spTree>
    <p:extLst>
      <p:ext uri="{BB962C8B-B14F-4D97-AF65-F5344CB8AC3E}">
        <p14:creationId xmlns:p14="http://schemas.microsoft.com/office/powerpoint/2010/main" val="11874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C27F-280F-7321-8C4F-3CA7EDAF5E5A}"/>
              </a:ext>
            </a:extLst>
          </p:cNvPr>
          <p:cNvSpPr>
            <a:spLocks noGrp="1"/>
          </p:cNvSpPr>
          <p:nvPr>
            <p:ph type="title"/>
          </p:nvPr>
        </p:nvSpPr>
        <p:spPr/>
        <p:txBody>
          <a:bodyPr/>
          <a:lstStyle/>
          <a:p>
            <a:r>
              <a:rPr lang="en-US">
                <a:latin typeface="Noto Sans ExtraBold"/>
              </a:rPr>
              <a:t>Public charge </a:t>
            </a:r>
          </a:p>
        </p:txBody>
      </p:sp>
      <p:sp>
        <p:nvSpPr>
          <p:cNvPr id="5" name="Slide Number Placeholder 4">
            <a:extLst>
              <a:ext uri="{FF2B5EF4-FFF2-40B4-BE49-F238E27FC236}">
                <a16:creationId xmlns:a16="http://schemas.microsoft.com/office/drawing/2014/main" id="{0B8A5012-857E-983F-9F94-FB5027C59355}"/>
              </a:ext>
            </a:extLst>
          </p:cNvPr>
          <p:cNvSpPr>
            <a:spLocks noGrp="1"/>
          </p:cNvSpPr>
          <p:nvPr>
            <p:ph type="sldNum" sz="quarter" idx="10"/>
          </p:nvPr>
        </p:nvSpPr>
        <p:spPr/>
        <p:txBody>
          <a:bodyPr/>
          <a:lstStyle/>
          <a:p>
            <a:fld id="{58339581-759F-43B7-B47D-47F906F0E294}" type="slidenum">
              <a:rPr lang="en-US" smtClean="0"/>
              <a:pPr/>
              <a:t>39</a:t>
            </a:fld>
            <a:endParaRPr lang="en-US"/>
          </a:p>
        </p:txBody>
      </p:sp>
      <p:sp>
        <p:nvSpPr>
          <p:cNvPr id="8" name="Rectangle 7">
            <a:extLst>
              <a:ext uri="{FF2B5EF4-FFF2-40B4-BE49-F238E27FC236}">
                <a16:creationId xmlns:a16="http://schemas.microsoft.com/office/drawing/2014/main" id="{9433AB96-7080-6CAE-7018-DDDD7B18BE29}"/>
              </a:ext>
            </a:extLst>
          </p:cNvPr>
          <p:cNvSpPr/>
          <p:nvPr/>
        </p:nvSpPr>
        <p:spPr>
          <a:xfrm>
            <a:off x="0" y="5896708"/>
            <a:ext cx="12192000" cy="96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28C846BE-66DA-C677-6D3E-D1094D47C8AE}"/>
              </a:ext>
            </a:extLst>
          </p:cNvPr>
          <p:cNvSpPr/>
          <p:nvPr/>
        </p:nvSpPr>
        <p:spPr>
          <a:xfrm>
            <a:off x="6096001" y="1406769"/>
            <a:ext cx="6096000" cy="4489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a:extLst>
              <a:ext uri="{FF2B5EF4-FFF2-40B4-BE49-F238E27FC236}">
                <a16:creationId xmlns:a16="http://schemas.microsoft.com/office/drawing/2014/main" id="{9C2500B5-4E77-B898-A29F-5EAF5840FE88}"/>
              </a:ext>
            </a:extLst>
          </p:cNvPr>
          <p:cNvSpPr txBox="1"/>
          <p:nvPr/>
        </p:nvSpPr>
        <p:spPr>
          <a:xfrm>
            <a:off x="6096000" y="1769140"/>
            <a:ext cx="5814644" cy="5201424"/>
          </a:xfrm>
          <a:prstGeom prst="rect">
            <a:avLst/>
          </a:prstGeom>
          <a:noFill/>
        </p:spPr>
        <p:txBody>
          <a:bodyPr wrap="square" lIns="91440" tIns="45720" rIns="91440" bIns="45720" rtlCol="0" anchor="t">
            <a:spAutoFit/>
          </a:bodyPr>
          <a:lstStyle/>
          <a:p>
            <a:pPr algn="ctr"/>
            <a:r>
              <a:rPr lang="en-US" sz="2400">
                <a:solidFill>
                  <a:schemeClr val="tx2"/>
                </a:solidFill>
              </a:rPr>
              <a:t>When people adjust their status to Lawful Permanent Resident (LPR) or seeking to enter the U.S. from outside the country, immigration officials may look at whether they will mostly depend on the government for support in the future. This is called the “public charge rule." </a:t>
            </a:r>
          </a:p>
          <a:p>
            <a:pPr algn="ctr"/>
            <a:endParaRPr lang="en-US" sz="2400">
              <a:solidFill>
                <a:schemeClr val="tx2"/>
              </a:solidFill>
            </a:endParaRPr>
          </a:p>
          <a:p>
            <a:pPr algn="ctr"/>
            <a:r>
              <a:rPr lang="en-US" sz="2400">
                <a:solidFill>
                  <a:schemeClr val="tx2"/>
                </a:solidFill>
              </a:rPr>
              <a:t>This rule does not apply to everyone. Some people are exempt under federal law.</a:t>
            </a:r>
          </a:p>
          <a:p>
            <a:endParaRPr lang="en-US" sz="2400">
              <a:solidFill>
                <a:schemeClr val="tx2"/>
              </a:solidFill>
            </a:endParaRPr>
          </a:p>
          <a:p>
            <a:endParaRPr lang="en-US" sz="2400">
              <a:solidFill>
                <a:schemeClr val="tx2"/>
              </a:solidFill>
            </a:endParaRPr>
          </a:p>
          <a:p>
            <a:endParaRPr lang="en-US" sz="2400" b="1"/>
          </a:p>
          <a:p>
            <a:endParaRPr lang="en-US" sz="2000"/>
          </a:p>
        </p:txBody>
      </p:sp>
      <p:pic>
        <p:nvPicPr>
          <p:cNvPr id="4" name="Picture 3" descr="Icon&#10;&#10;AI-generated content may be incorrect.">
            <a:extLst>
              <a:ext uri="{FF2B5EF4-FFF2-40B4-BE49-F238E27FC236}">
                <a16:creationId xmlns:a16="http://schemas.microsoft.com/office/drawing/2014/main" id="{76F5AA3E-5679-C407-1B79-FB5165D2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1" y="1581832"/>
            <a:ext cx="4432299" cy="4139813"/>
          </a:xfrm>
          <a:prstGeom prst="rect">
            <a:avLst/>
          </a:prstGeom>
        </p:spPr>
      </p:pic>
    </p:spTree>
    <p:extLst>
      <p:ext uri="{BB962C8B-B14F-4D97-AF65-F5344CB8AC3E}">
        <p14:creationId xmlns:p14="http://schemas.microsoft.com/office/powerpoint/2010/main" val="41718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FFB511-D707-02D3-106A-1CE8A3488AB3}"/>
              </a:ext>
              <a:ext uri="{C183D7F6-B498-43B3-948B-1728B52AA6E4}">
                <adec:decorative xmlns:adec="http://schemas.microsoft.com/office/drawing/2017/decorative" val="1"/>
              </a:ext>
            </a:extLst>
          </p:cNvPr>
          <p:cNvSpPr/>
          <p:nvPr/>
        </p:nvSpPr>
        <p:spPr>
          <a:xfrm>
            <a:off x="0" y="1791169"/>
            <a:ext cx="12192000" cy="2228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3" name="Straight Connector 2">
            <a:extLst>
              <a:ext uri="{FF2B5EF4-FFF2-40B4-BE49-F238E27FC236}">
                <a16:creationId xmlns:a16="http://schemas.microsoft.com/office/drawing/2014/main" id="{925A62F0-2735-9962-8626-32B18B49ECCE}"/>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09B9B1D-24CD-B215-9FCF-6C485EDD57CC}"/>
              </a:ext>
              <a:ext uri="{C183D7F6-B498-43B3-948B-1728B52AA6E4}">
                <adec:decorative xmlns:adec="http://schemas.microsoft.com/office/drawing/2017/decorative" val="1"/>
              </a:ext>
            </a:extLst>
          </p:cNvPr>
          <p:cNvSpPr/>
          <p:nvPr/>
        </p:nvSpPr>
        <p:spPr>
          <a:xfrm>
            <a:off x="6316201" y="1600042"/>
            <a:ext cx="4540827" cy="52698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1" name="Rectangle 40">
            <a:extLst>
              <a:ext uri="{FF2B5EF4-FFF2-40B4-BE49-F238E27FC236}">
                <a16:creationId xmlns:a16="http://schemas.microsoft.com/office/drawing/2014/main" id="{C2847B65-F20D-ED40-EE7B-38648ACD062C}"/>
              </a:ext>
              <a:ext uri="{C183D7F6-B498-43B3-948B-1728B52AA6E4}">
                <adec:decorative xmlns:adec="http://schemas.microsoft.com/office/drawing/2017/decorative" val="1"/>
              </a:ext>
            </a:extLst>
          </p:cNvPr>
          <p:cNvSpPr/>
          <p:nvPr/>
        </p:nvSpPr>
        <p:spPr>
          <a:xfrm>
            <a:off x="1227445" y="1588168"/>
            <a:ext cx="4523186" cy="52698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A195C999-E430-709C-14ED-8D52A4A3D0BC}"/>
              </a:ext>
            </a:extLst>
          </p:cNvPr>
          <p:cNvSpPr>
            <a:spLocks noGrp="1"/>
          </p:cNvSpPr>
          <p:nvPr>
            <p:ph type="title"/>
          </p:nvPr>
        </p:nvSpPr>
        <p:spPr/>
        <p:txBody>
          <a:bodyPr>
            <a:normAutofit/>
          </a:bodyPr>
          <a:lstStyle/>
          <a:p>
            <a:pPr algn="l"/>
            <a:r>
              <a:rPr lang="en-US">
                <a:latin typeface="Noto Sans ExtraBold" panose="020B0502040504020204" pitchFamily="34" charset="0"/>
                <a:cs typeface="Noto Sans ExtraBold" panose="020B0502040504020204" pitchFamily="34" charset="0"/>
              </a:rPr>
              <a:t>SNAP monthly snapshot</a:t>
            </a:r>
          </a:p>
        </p:txBody>
      </p:sp>
      <p:sp>
        <p:nvSpPr>
          <p:cNvPr id="2" name="Content Placeholder 1">
            <a:extLst>
              <a:ext uri="{FF2B5EF4-FFF2-40B4-BE49-F238E27FC236}">
                <a16:creationId xmlns:a16="http://schemas.microsoft.com/office/drawing/2014/main" id="{461DDFF8-3E54-A64B-AA73-2855DA8EC972}"/>
              </a:ext>
            </a:extLst>
          </p:cNvPr>
          <p:cNvSpPr>
            <a:spLocks noGrp="1"/>
          </p:cNvSpPr>
          <p:nvPr/>
        </p:nvSpPr>
        <p:spPr>
          <a:xfrm>
            <a:off x="2331715" y="2102976"/>
            <a:ext cx="2159043"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4500" b="1" i="0" u="none" strike="noStrike" kern="1200" cap="none" spc="0" normalizeH="0" baseline="0" noProof="0">
                <a:ln>
                  <a:noFill/>
                </a:ln>
                <a:solidFill>
                  <a:srgbClr val="184E49"/>
                </a:solidFill>
                <a:effectLst/>
                <a:uLnTx/>
                <a:uFillTx/>
                <a:latin typeface="Noto Sans Bold" panose="020B0502040504020204" pitchFamily="34" charset="0"/>
                <a:ea typeface="Noto Sans Bold" panose="020B0502040504020204" pitchFamily="34" charset="0"/>
                <a:cs typeface="Noto Sans Bold" panose="020B0502040504020204" pitchFamily="34" charset="0"/>
              </a:rPr>
              <a:t>$313</a:t>
            </a:r>
          </a:p>
        </p:txBody>
      </p:sp>
      <p:sp>
        <p:nvSpPr>
          <p:cNvPr id="6" name="Content Placeholder 4">
            <a:extLst>
              <a:ext uri="{FF2B5EF4-FFF2-40B4-BE49-F238E27FC236}">
                <a16:creationId xmlns:a16="http://schemas.microsoft.com/office/drawing/2014/main" id="{F853B58D-F095-E74D-9ADA-05FFA7FCE2D6}"/>
              </a:ext>
            </a:extLst>
          </p:cNvPr>
          <p:cNvSpPr>
            <a:spLocks noGrp="1"/>
          </p:cNvSpPr>
          <p:nvPr/>
        </p:nvSpPr>
        <p:spPr>
          <a:xfrm>
            <a:off x="2409516" y="2905854"/>
            <a:ext cx="2159043" cy="10618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Average </a:t>
            </a:r>
            <a:b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benefit per household </a:t>
            </a:r>
          </a:p>
        </p:txBody>
      </p:sp>
      <p:sp>
        <p:nvSpPr>
          <p:cNvPr id="8" name="Content Placeholder 30">
            <a:extLst>
              <a:ext uri="{FF2B5EF4-FFF2-40B4-BE49-F238E27FC236}">
                <a16:creationId xmlns:a16="http://schemas.microsoft.com/office/drawing/2014/main" id="{C875EDF8-75D2-A845-ACD0-07EAB078C831}"/>
              </a:ext>
            </a:extLst>
          </p:cNvPr>
          <p:cNvSpPr>
            <a:spLocks noGrp="1"/>
          </p:cNvSpPr>
          <p:nvPr/>
        </p:nvSpPr>
        <p:spPr>
          <a:xfrm>
            <a:off x="7367731" y="2102976"/>
            <a:ext cx="2215026"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4500" b="1" i="0" u="none" strike="noStrike" kern="1200" cap="none" spc="0" normalizeH="0" baseline="0" noProof="0">
                <a:ln>
                  <a:noFill/>
                </a:ln>
                <a:solidFill>
                  <a:srgbClr val="184E49"/>
                </a:solidFill>
                <a:effectLst/>
                <a:uLnTx/>
                <a:uFillTx/>
                <a:latin typeface="Noto Sans Bold" panose="020B0502040504020204" pitchFamily="34" charset="0"/>
                <a:ea typeface="Noto Sans Bold" panose="020B0502040504020204" pitchFamily="34" charset="0"/>
                <a:cs typeface="Noto Sans Bold" panose="020B0502040504020204" pitchFamily="34" charset="0"/>
              </a:rPr>
              <a:t>$183</a:t>
            </a:r>
          </a:p>
        </p:txBody>
      </p:sp>
      <p:sp>
        <p:nvSpPr>
          <p:cNvPr id="10" name="Content Placeholder 33">
            <a:extLst>
              <a:ext uri="{FF2B5EF4-FFF2-40B4-BE49-F238E27FC236}">
                <a16:creationId xmlns:a16="http://schemas.microsoft.com/office/drawing/2014/main" id="{29C8B83B-5AA4-F146-914F-62BF8AE303ED}"/>
              </a:ext>
            </a:extLst>
          </p:cNvPr>
          <p:cNvSpPr>
            <a:spLocks noGrp="1"/>
          </p:cNvSpPr>
          <p:nvPr/>
        </p:nvSpPr>
        <p:spPr>
          <a:xfrm>
            <a:off x="7503440" y="2977628"/>
            <a:ext cx="2215027" cy="15810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Average </a:t>
            </a:r>
            <a:b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benefit per person</a:t>
            </a:r>
          </a:p>
        </p:txBody>
      </p:sp>
      <p:grpSp>
        <p:nvGrpSpPr>
          <p:cNvPr id="33" name="Group 32">
            <a:extLst>
              <a:ext uri="{FF2B5EF4-FFF2-40B4-BE49-F238E27FC236}">
                <a16:creationId xmlns:a16="http://schemas.microsoft.com/office/drawing/2014/main" id="{2E2EA018-DB0F-8E1D-9569-5F12A7C658E4}"/>
              </a:ext>
              <a:ext uri="{C183D7F6-B498-43B3-948B-1728B52AA6E4}">
                <adec:decorative xmlns:adec="http://schemas.microsoft.com/office/drawing/2017/decorative" val="1"/>
              </a:ext>
            </a:extLst>
          </p:cNvPr>
          <p:cNvGrpSpPr/>
          <p:nvPr/>
        </p:nvGrpSpPr>
        <p:grpSpPr>
          <a:xfrm flipH="1">
            <a:off x="1224017" y="4416576"/>
            <a:ext cx="9303566" cy="2453297"/>
            <a:chOff x="1540549" y="2722715"/>
            <a:chExt cx="8121918" cy="2164923"/>
          </a:xfrm>
        </p:grpSpPr>
        <p:pic>
          <p:nvPicPr>
            <p:cNvPr id="34" name="Picture 33" descr="A picture containing text&#10;&#10;Description automatically generated">
              <a:extLst>
                <a:ext uri="{FF2B5EF4-FFF2-40B4-BE49-F238E27FC236}">
                  <a16:creationId xmlns:a16="http://schemas.microsoft.com/office/drawing/2014/main" id="{73446DFD-ABA1-80D6-BFC8-246C1E83AA9D}"/>
                </a:ext>
              </a:extLst>
            </p:cNvPr>
            <p:cNvPicPr>
              <a:picLocks noChangeAspect="1"/>
            </p:cNvPicPr>
            <p:nvPr/>
          </p:nvPicPr>
          <p:blipFill rotWithShape="1">
            <a:blip r:embed="rId3">
              <a:extLst>
                <a:ext uri="{28A0092B-C50C-407E-A947-70E740481C1C}">
                  <a14:useLocalDpi xmlns:a14="http://schemas.microsoft.com/office/drawing/2010/main" val="0"/>
                </a:ext>
              </a:extLst>
            </a:blip>
            <a:srcRect l="13808" t="1886" r="37954" b="67604"/>
            <a:stretch/>
          </p:blipFill>
          <p:spPr>
            <a:xfrm>
              <a:off x="3672532" y="2722715"/>
              <a:ext cx="5989935" cy="2164922"/>
            </a:xfrm>
            <a:prstGeom prst="rect">
              <a:avLst/>
            </a:prstGeom>
          </p:spPr>
        </p:pic>
        <p:pic>
          <p:nvPicPr>
            <p:cNvPr id="35" name="Picture 34" descr="Text&#10;&#10;Description automatically generated">
              <a:extLst>
                <a:ext uri="{FF2B5EF4-FFF2-40B4-BE49-F238E27FC236}">
                  <a16:creationId xmlns:a16="http://schemas.microsoft.com/office/drawing/2014/main" id="{DFDAB054-3F33-1804-EB28-5FC6E732E1C5}"/>
                </a:ext>
              </a:extLst>
            </p:cNvPr>
            <p:cNvPicPr>
              <a:picLocks noChangeAspect="1"/>
            </p:cNvPicPr>
            <p:nvPr/>
          </p:nvPicPr>
          <p:blipFill rotWithShape="1">
            <a:blip r:embed="rId4">
              <a:extLst>
                <a:ext uri="{28A0092B-C50C-407E-A947-70E740481C1C}">
                  <a14:useLocalDpi xmlns:a14="http://schemas.microsoft.com/office/drawing/2010/main" val="0"/>
                </a:ext>
              </a:extLst>
            </a:blip>
            <a:srcRect l="67781" t="40253" r="16130" b="18286"/>
            <a:stretch/>
          </p:blipFill>
          <p:spPr>
            <a:xfrm>
              <a:off x="2747177" y="2994380"/>
              <a:ext cx="1306072" cy="1893258"/>
            </a:xfrm>
            <a:prstGeom prst="rect">
              <a:avLst/>
            </a:prstGeom>
          </p:spPr>
        </p:pic>
        <p:pic>
          <p:nvPicPr>
            <p:cNvPr id="36" name="Picture 35">
              <a:extLst>
                <a:ext uri="{FF2B5EF4-FFF2-40B4-BE49-F238E27FC236}">
                  <a16:creationId xmlns:a16="http://schemas.microsoft.com/office/drawing/2014/main" id="{1E1B7DA3-3BBC-CA12-57DF-6C6DA978AE03}"/>
                </a:ext>
              </a:extLst>
            </p:cNvPr>
            <p:cNvPicPr>
              <a:picLocks noChangeAspect="1"/>
            </p:cNvPicPr>
            <p:nvPr/>
          </p:nvPicPr>
          <p:blipFill rotWithShape="1">
            <a:blip r:embed="rId4">
              <a:extLst>
                <a:ext uri="{28A0092B-C50C-407E-A947-70E740481C1C}">
                  <a14:useLocalDpi xmlns:a14="http://schemas.microsoft.com/office/drawing/2010/main" val="0"/>
                </a:ext>
              </a:extLst>
            </a:blip>
            <a:srcRect l="41795" t="39701" r="41933" b="18093"/>
            <a:stretch/>
          </p:blipFill>
          <p:spPr>
            <a:xfrm flipH="1">
              <a:off x="1540549" y="2753966"/>
              <a:ext cx="1462514" cy="2133671"/>
            </a:xfrm>
            <a:prstGeom prst="rect">
              <a:avLst/>
            </a:prstGeom>
          </p:spPr>
        </p:pic>
      </p:grpSp>
      <p:sp>
        <p:nvSpPr>
          <p:cNvPr id="7" name="Slide Number Placeholder 6">
            <a:extLst>
              <a:ext uri="{FF2B5EF4-FFF2-40B4-BE49-F238E27FC236}">
                <a16:creationId xmlns:a16="http://schemas.microsoft.com/office/drawing/2014/main" id="{738E8AA5-1F2A-B834-46F2-A8A5F0E8CB5C}"/>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CBDAEBDC-B30A-3DA7-5232-C49134B130DA}"/>
              </a:ext>
            </a:extLst>
          </p:cNvPr>
          <p:cNvSpPr txBox="1"/>
          <p:nvPr/>
        </p:nvSpPr>
        <p:spPr>
          <a:xfrm>
            <a:off x="11028350" y="5643226"/>
            <a:ext cx="102954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Source: Oregon Department of Human Services caseload data, March 2025.  </a:t>
            </a:r>
          </a:p>
        </p:txBody>
      </p:sp>
    </p:spTree>
    <p:extLst>
      <p:ext uri="{BB962C8B-B14F-4D97-AF65-F5344CB8AC3E}">
        <p14:creationId xmlns:p14="http://schemas.microsoft.com/office/powerpoint/2010/main" val="304528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3BE25-AD14-425C-2C49-E7C7C21BA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13A9E-94B0-87F2-B7F8-0F49AEB1703C}"/>
              </a:ext>
            </a:extLst>
          </p:cNvPr>
          <p:cNvSpPr>
            <a:spLocks noGrp="1"/>
          </p:cNvSpPr>
          <p:nvPr>
            <p:ph type="title"/>
          </p:nvPr>
        </p:nvSpPr>
        <p:spPr/>
        <p:txBody>
          <a:bodyPr/>
          <a:lstStyle/>
          <a:p>
            <a:r>
              <a:rPr lang="en-US"/>
              <a:t>Public charge rule has not yet changed</a:t>
            </a:r>
          </a:p>
        </p:txBody>
      </p:sp>
      <p:sp>
        <p:nvSpPr>
          <p:cNvPr id="5" name="Slide Number Placeholder 4">
            <a:extLst>
              <a:ext uri="{FF2B5EF4-FFF2-40B4-BE49-F238E27FC236}">
                <a16:creationId xmlns:a16="http://schemas.microsoft.com/office/drawing/2014/main" id="{0606B237-6D19-2EC0-AC30-B686E1FDA366}"/>
              </a:ext>
            </a:extLst>
          </p:cNvPr>
          <p:cNvSpPr>
            <a:spLocks noGrp="1"/>
          </p:cNvSpPr>
          <p:nvPr>
            <p:ph type="sldNum" sz="quarter" idx="10"/>
          </p:nvPr>
        </p:nvSpPr>
        <p:spPr/>
        <p:txBody>
          <a:bodyPr/>
          <a:lstStyle/>
          <a:p>
            <a:fld id="{58339581-759F-43B7-B47D-47F906F0E294}" type="slidenum">
              <a:rPr lang="en-US" smtClean="0"/>
              <a:pPr/>
              <a:t>40</a:t>
            </a:fld>
            <a:endParaRPr lang="en-US"/>
          </a:p>
        </p:txBody>
      </p:sp>
      <p:pic>
        <p:nvPicPr>
          <p:cNvPr id="7" name="Picture 6" descr="a set of icons that include a clock, a book, a cup, a fork, a spoon, and other items">
            <a:extLst>
              <a:ext uri="{FF2B5EF4-FFF2-40B4-BE49-F238E27FC236}">
                <a16:creationId xmlns:a16="http://schemas.microsoft.com/office/drawing/2014/main" id="{2B060F40-420D-6DB7-DD5A-3A10B547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140" y="1456201"/>
            <a:ext cx="4614737" cy="4440507"/>
          </a:xfrm>
          <a:prstGeom prst="rect">
            <a:avLst/>
          </a:prstGeom>
        </p:spPr>
      </p:pic>
      <p:sp>
        <p:nvSpPr>
          <p:cNvPr id="8" name="Rectangle 7">
            <a:extLst>
              <a:ext uri="{FF2B5EF4-FFF2-40B4-BE49-F238E27FC236}">
                <a16:creationId xmlns:a16="http://schemas.microsoft.com/office/drawing/2014/main" id="{41F729AD-44B3-A58F-33C5-35DB79FB2474}"/>
              </a:ext>
            </a:extLst>
          </p:cNvPr>
          <p:cNvSpPr/>
          <p:nvPr/>
        </p:nvSpPr>
        <p:spPr>
          <a:xfrm>
            <a:off x="0" y="5896708"/>
            <a:ext cx="12192000" cy="96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FF7A0A03-F2F4-6759-885E-AEC1331819A5}"/>
              </a:ext>
            </a:extLst>
          </p:cNvPr>
          <p:cNvSpPr/>
          <p:nvPr/>
        </p:nvSpPr>
        <p:spPr>
          <a:xfrm>
            <a:off x="1" y="1406769"/>
            <a:ext cx="6096000" cy="4489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a:extLst>
              <a:ext uri="{FF2B5EF4-FFF2-40B4-BE49-F238E27FC236}">
                <a16:creationId xmlns:a16="http://schemas.microsoft.com/office/drawing/2014/main" id="{5D272DF9-8BFA-7E64-E3E2-EE60A5109F7A}"/>
              </a:ext>
            </a:extLst>
          </p:cNvPr>
          <p:cNvSpPr txBox="1"/>
          <p:nvPr/>
        </p:nvSpPr>
        <p:spPr>
          <a:xfrm>
            <a:off x="558927" y="2130037"/>
            <a:ext cx="5814644" cy="4616648"/>
          </a:xfrm>
          <a:prstGeom prst="rect">
            <a:avLst/>
          </a:prstGeom>
          <a:noFill/>
        </p:spPr>
        <p:txBody>
          <a:bodyPr wrap="square" lIns="91440" tIns="45720" rIns="91440" bIns="45720" rtlCol="0" anchor="t">
            <a:spAutoFit/>
          </a:bodyPr>
          <a:lstStyle/>
          <a:p>
            <a:r>
              <a:rPr lang="en-US" sz="2400">
                <a:solidFill>
                  <a:schemeClr val="tx2"/>
                </a:solidFill>
              </a:rPr>
              <a:t>Federal government proposed a new rule in November 2025. Nothing has changed yet.</a:t>
            </a:r>
          </a:p>
          <a:p>
            <a:endParaRPr lang="en-US" sz="2400">
              <a:solidFill>
                <a:schemeClr val="tx2"/>
              </a:solidFill>
            </a:endParaRPr>
          </a:p>
          <a:p>
            <a:r>
              <a:rPr lang="en-US" sz="2400">
                <a:solidFill>
                  <a:schemeClr val="tx2"/>
                </a:solidFill>
              </a:rPr>
              <a:t>Only two ODHS programs currently count towards public charge determination: </a:t>
            </a:r>
          </a:p>
          <a:p>
            <a:pPr marL="457200" indent="-457200">
              <a:buFont typeface="+mj-lt"/>
              <a:buAutoNum type="arabicPeriod"/>
            </a:pPr>
            <a:r>
              <a:rPr lang="en-US" sz="2200" b="1">
                <a:solidFill>
                  <a:schemeClr val="tx2"/>
                </a:solidFill>
              </a:rPr>
              <a:t>Medicaid-funded long-term care (LTC) </a:t>
            </a:r>
            <a:r>
              <a:rPr lang="en-US" sz="2200">
                <a:solidFill>
                  <a:schemeClr val="tx2"/>
                </a:solidFill>
              </a:rPr>
              <a:t>in a nursing home</a:t>
            </a:r>
          </a:p>
          <a:p>
            <a:pPr marL="457200" indent="-457200">
              <a:buFont typeface="+mj-lt"/>
              <a:buAutoNum type="arabicPeriod"/>
            </a:pPr>
            <a:r>
              <a:rPr lang="en-US" sz="2200">
                <a:solidFill>
                  <a:schemeClr val="tx2"/>
                </a:solidFill>
              </a:rPr>
              <a:t>Monthly </a:t>
            </a:r>
            <a:r>
              <a:rPr lang="en-US" sz="2200" b="1">
                <a:solidFill>
                  <a:schemeClr val="tx2"/>
                </a:solidFill>
              </a:rPr>
              <a:t>cash through TANF</a:t>
            </a:r>
          </a:p>
          <a:p>
            <a:endParaRPr lang="en-US" sz="2200">
              <a:solidFill>
                <a:schemeClr val="tx2"/>
              </a:solidFill>
            </a:endParaRPr>
          </a:p>
          <a:p>
            <a:endParaRPr lang="en-US" sz="2200">
              <a:solidFill>
                <a:schemeClr val="tx2"/>
              </a:solidFill>
            </a:endParaRPr>
          </a:p>
          <a:p>
            <a:endParaRPr lang="en-US" sz="2000" b="1"/>
          </a:p>
          <a:p>
            <a:endParaRPr lang="en-US" sz="2000"/>
          </a:p>
        </p:txBody>
      </p:sp>
    </p:spTree>
    <p:extLst>
      <p:ext uri="{BB962C8B-B14F-4D97-AF65-F5344CB8AC3E}">
        <p14:creationId xmlns:p14="http://schemas.microsoft.com/office/powerpoint/2010/main" val="28757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3D15-5E78-D0C1-EC0E-322194B4E02F}"/>
              </a:ext>
            </a:extLst>
          </p:cNvPr>
          <p:cNvSpPr>
            <a:spLocks noGrp="1"/>
          </p:cNvSpPr>
          <p:nvPr>
            <p:ph type="title"/>
          </p:nvPr>
        </p:nvSpPr>
        <p:spPr/>
        <p:txBody>
          <a:bodyPr/>
          <a:lstStyle/>
          <a:p>
            <a:r>
              <a:rPr lang="en-US">
                <a:latin typeface="Noto Sans ExtraBold"/>
              </a:rPr>
              <a:t>2026 Oregon </a:t>
            </a:r>
            <a:br>
              <a:rPr lang="en-US">
                <a:latin typeface="Noto Sans ExtraBold"/>
              </a:rPr>
            </a:br>
            <a:r>
              <a:rPr lang="en-US">
                <a:latin typeface="Noto Sans ExtraBold"/>
              </a:rPr>
              <a:t>Legislative Session</a:t>
            </a:r>
          </a:p>
        </p:txBody>
      </p:sp>
      <p:sp>
        <p:nvSpPr>
          <p:cNvPr id="4" name="Slide Number Placeholder 3">
            <a:extLst>
              <a:ext uri="{FF2B5EF4-FFF2-40B4-BE49-F238E27FC236}">
                <a16:creationId xmlns:a16="http://schemas.microsoft.com/office/drawing/2014/main" id="{0087FEBC-DB0B-4D97-46D1-ED64683DC169}"/>
              </a:ext>
            </a:extLst>
          </p:cNvPr>
          <p:cNvSpPr>
            <a:spLocks noGrp="1"/>
          </p:cNvSpPr>
          <p:nvPr>
            <p:ph type="sldNum" sz="quarter" idx="10"/>
          </p:nvPr>
        </p:nvSpPr>
        <p:spPr/>
        <p:txBody>
          <a:bodyPr/>
          <a:lstStyle/>
          <a:p>
            <a:fld id="{58339581-759F-43B7-B47D-47F906F0E294}" type="slidenum">
              <a:rPr lang="en-US" smtClean="0"/>
              <a:pPr/>
              <a:t>41</a:t>
            </a:fld>
            <a:endParaRPr lang="en-US"/>
          </a:p>
        </p:txBody>
      </p:sp>
      <p:sp>
        <p:nvSpPr>
          <p:cNvPr id="5" name="TextBox 4">
            <a:extLst>
              <a:ext uri="{FF2B5EF4-FFF2-40B4-BE49-F238E27FC236}">
                <a16:creationId xmlns:a16="http://schemas.microsoft.com/office/drawing/2014/main" id="{822B9637-940A-A687-DC45-5140E39C0DBD}"/>
              </a:ext>
            </a:extLst>
          </p:cNvPr>
          <p:cNvSpPr txBox="1"/>
          <p:nvPr/>
        </p:nvSpPr>
        <p:spPr>
          <a:xfrm>
            <a:off x="120050" y="1483798"/>
            <a:ext cx="5497086" cy="4154984"/>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US" sz="2200" b="1"/>
              <a:t>Session ended March 6</a:t>
            </a:r>
          </a:p>
          <a:p>
            <a:pPr marL="342900" indent="-342900">
              <a:buFont typeface="Wingdings" panose="05000000000000000000" pitchFamily="2" charset="2"/>
              <a:buChar char="ü"/>
            </a:pPr>
            <a:endParaRPr lang="en-US" sz="2200" b="1"/>
          </a:p>
          <a:p>
            <a:pPr marL="342900" indent="-342900">
              <a:buFont typeface="Wingdings" panose="05000000000000000000" pitchFamily="2" charset="2"/>
              <a:buChar char="ü"/>
            </a:pPr>
            <a:r>
              <a:rPr lang="en-US" sz="2200" b="1"/>
              <a:t>ODHS and OHA secured additional resources to comply with new federal SNAP and Medicaid rules</a:t>
            </a:r>
          </a:p>
          <a:p>
            <a:pPr marL="342900" indent="-342900">
              <a:buFont typeface="Wingdings" panose="05000000000000000000" pitchFamily="2" charset="2"/>
              <a:buChar char="ü"/>
            </a:pPr>
            <a:endParaRPr lang="en-US" sz="2200" b="1"/>
          </a:p>
          <a:p>
            <a:pPr marL="342900" indent="-342900">
              <a:buFont typeface="Wingdings" panose="05000000000000000000" pitchFamily="2" charset="2"/>
              <a:buChar char="ü"/>
            </a:pPr>
            <a:r>
              <a:rPr lang="en-US" sz="2200" b="1"/>
              <a:t>Prevents people from losing benefits wherever possible</a:t>
            </a:r>
          </a:p>
          <a:p>
            <a:pPr marL="342900" indent="-342900">
              <a:buFont typeface="Wingdings" panose="05000000000000000000" pitchFamily="2" charset="2"/>
              <a:buChar char="ü"/>
            </a:pPr>
            <a:endParaRPr lang="en-US" sz="2200" b="1"/>
          </a:p>
          <a:p>
            <a:pPr marL="342900" indent="-342900">
              <a:buFont typeface="Wingdings" panose="05000000000000000000" pitchFamily="2" charset="2"/>
              <a:buChar char="ü"/>
            </a:pPr>
            <a:r>
              <a:rPr lang="en-US" sz="2200" b="1"/>
              <a:t>EBT cards will be updated with chip technology</a:t>
            </a:r>
          </a:p>
        </p:txBody>
      </p:sp>
      <p:sp>
        <p:nvSpPr>
          <p:cNvPr id="17" name="Rectangle 16">
            <a:extLst>
              <a:ext uri="{FF2B5EF4-FFF2-40B4-BE49-F238E27FC236}">
                <a16:creationId xmlns:a16="http://schemas.microsoft.com/office/drawing/2014/main" id="{5940079F-FE94-D906-4C03-C770EAB11D48}"/>
              </a:ext>
            </a:extLst>
          </p:cNvPr>
          <p:cNvSpPr/>
          <p:nvPr/>
        </p:nvSpPr>
        <p:spPr>
          <a:xfrm>
            <a:off x="4803648" y="950976"/>
            <a:ext cx="6839712" cy="52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6" name="Picture 15" descr="The Oregon capitol">
            <a:extLst>
              <a:ext uri="{FF2B5EF4-FFF2-40B4-BE49-F238E27FC236}">
                <a16:creationId xmlns:a16="http://schemas.microsoft.com/office/drawing/2014/main" id="{5DDFBA81-AC9B-4CC7-23EB-39A78DDC95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27200" t="11125" r="24100" b="85"/>
          <a:stretch/>
        </p:blipFill>
        <p:spPr>
          <a:xfrm>
            <a:off x="5617136" y="0"/>
            <a:ext cx="6574864" cy="6463468"/>
          </a:xfrm>
          <a:prstGeom prst="rect">
            <a:avLst/>
          </a:prstGeom>
        </p:spPr>
      </p:pic>
      <p:sp>
        <p:nvSpPr>
          <p:cNvPr id="18" name="Flowchart: Process 17">
            <a:extLst>
              <a:ext uri="{FF2B5EF4-FFF2-40B4-BE49-F238E27FC236}">
                <a16:creationId xmlns:a16="http://schemas.microsoft.com/office/drawing/2014/main" id="{6DE0E4CC-5FEB-6E4A-BBE0-0BD15F1C558A}"/>
              </a:ext>
            </a:extLst>
          </p:cNvPr>
          <p:cNvSpPr/>
          <p:nvPr/>
        </p:nvSpPr>
        <p:spPr>
          <a:xfrm>
            <a:off x="0" y="5907024"/>
            <a:ext cx="12192000" cy="986702"/>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5022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7C90-90C9-EBD3-E1DC-46492A414F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ACACF0-36FE-2F2E-7D23-ECF6347EAB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a:extLst>
              <a:ext uri="{FF2B5EF4-FFF2-40B4-BE49-F238E27FC236}">
                <a16:creationId xmlns:a16="http://schemas.microsoft.com/office/drawing/2014/main" id="{D7A026F6-D15F-F89D-C188-23D281991EA5}"/>
              </a:ext>
              <a:ext uri="{C183D7F6-B498-43B3-948B-1728B52AA6E4}">
                <adec:decorative xmlns:adec="http://schemas.microsoft.com/office/drawing/2017/decorative" val="1"/>
              </a:ext>
            </a:extLst>
          </p:cNvPr>
          <p:cNvSpPr/>
          <p:nvPr/>
        </p:nvSpPr>
        <p:spPr>
          <a:xfrm>
            <a:off x="0" y="3457987"/>
            <a:ext cx="12191999" cy="274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8" name="Title 1">
            <a:extLst>
              <a:ext uri="{FF2B5EF4-FFF2-40B4-BE49-F238E27FC236}">
                <a16:creationId xmlns:a16="http://schemas.microsoft.com/office/drawing/2014/main" id="{FF789CE4-C393-B8B1-3C62-398EAFB0ECD0}"/>
              </a:ext>
            </a:extLst>
          </p:cNvPr>
          <p:cNvSpPr>
            <a:spLocks noGrp="1"/>
          </p:cNvSpPr>
          <p:nvPr>
            <p:ph type="title"/>
          </p:nvPr>
        </p:nvSpPr>
        <p:spPr>
          <a:xfrm>
            <a:off x="635000" y="381490"/>
            <a:ext cx="10875009" cy="825500"/>
          </a:xfrm>
        </p:spPr>
        <p:txBody>
          <a:bodyPr/>
          <a:lstStyle/>
          <a:p>
            <a:br>
              <a:rPr lang="en-US">
                <a:latin typeface="Noto Sans ExtraBold"/>
                <a:ea typeface="Noto Sans ExtraBold"/>
                <a:cs typeface="Noto Sans ExtraBold"/>
              </a:rPr>
            </a:br>
            <a:r>
              <a:rPr lang="en-US">
                <a:latin typeface="Noto Sans ExtraBold"/>
                <a:ea typeface="Noto Sans ExtraBold"/>
                <a:cs typeface="Noto Sans ExtraBold"/>
              </a:rPr>
              <a:t>House Bill 5204: </a:t>
            </a:r>
            <a:r>
              <a:rPr lang="en-US" b="0"/>
              <a:t>Key HR1 resources for ODHS </a:t>
            </a:r>
          </a:p>
        </p:txBody>
      </p:sp>
      <p:sp>
        <p:nvSpPr>
          <p:cNvPr id="13" name="Rectangle 12">
            <a:extLst>
              <a:ext uri="{FF2B5EF4-FFF2-40B4-BE49-F238E27FC236}">
                <a16:creationId xmlns:a16="http://schemas.microsoft.com/office/drawing/2014/main" id="{7BAC8CC4-7EFF-84FE-9875-1F14C4249B51}"/>
              </a:ext>
            </a:extLst>
          </p:cNvPr>
          <p:cNvSpPr/>
          <p:nvPr/>
        </p:nvSpPr>
        <p:spPr>
          <a:xfrm>
            <a:off x="3703320" y="1736167"/>
            <a:ext cx="7851312" cy="49188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12" name="TextBox 11">
            <a:extLst>
              <a:ext uri="{FF2B5EF4-FFF2-40B4-BE49-F238E27FC236}">
                <a16:creationId xmlns:a16="http://schemas.microsoft.com/office/drawing/2014/main" id="{F62130D3-DD33-EFD5-6144-1DB0F7D51AEE}"/>
              </a:ext>
              <a:ext uri="{C183D7F6-B498-43B3-948B-1728B52AA6E4}">
                <adec:decorative xmlns:adec="http://schemas.microsoft.com/office/drawing/2017/decorative" val="0"/>
              </a:ext>
            </a:extLst>
          </p:cNvPr>
          <p:cNvSpPr txBox="1"/>
          <p:nvPr/>
        </p:nvSpPr>
        <p:spPr>
          <a:xfrm>
            <a:off x="4137869" y="2083753"/>
            <a:ext cx="6846361" cy="483722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Added staffing to:</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Handle additional eligibility workload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Meet new accuracy targets </a:t>
            </a:r>
          </a:p>
          <a:p>
            <a:pPr marL="742950" marR="0" lvl="1" indent="-285750" algn="l" defTabSz="914400" rtl="0" eaLnBrk="1" fontAlgn="auto" latinLnBrk="0" hangingPunct="1">
              <a:lnSpc>
                <a:spcPct val="100000"/>
              </a:lnSpc>
              <a:spcBef>
                <a:spcPts val="0"/>
              </a:spcBef>
              <a:spcAft>
                <a:spcPts val="2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Process sweeping policy changes</a:t>
            </a:r>
          </a:p>
          <a:p>
            <a:pPr marL="285750" marR="0" lvl="0" indent="-285750" algn="l" defTabSz="914400" rtl="0" eaLnBrk="1" fontAlgn="auto" latinLnBrk="0" hangingPunct="1">
              <a:lnSpc>
                <a:spcPct val="100000"/>
              </a:lnSpc>
              <a:spcBef>
                <a:spcPts val="0"/>
              </a:spcBef>
              <a:spcAft>
                <a:spcPts val="2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Funds for </a:t>
            </a: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ONE system updates </a:t>
            </a: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to ensure HR1 compliance </a:t>
            </a:r>
          </a:p>
          <a:p>
            <a:pPr marL="285750" marR="0" lvl="0" indent="-285750" algn="l" defTabSz="914400" rtl="0" eaLnBrk="1" fontAlgn="auto" latinLnBrk="0" hangingPunct="1">
              <a:lnSpc>
                <a:spcPct val="100000"/>
              </a:lnSpc>
              <a:spcBef>
                <a:spcPts val="0"/>
              </a:spcBef>
              <a:spcAft>
                <a:spcPts val="2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Funds to </a:t>
            </a: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backfill</a:t>
            </a: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eliminated federal dollars </a:t>
            </a: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for SNAP administration </a:t>
            </a:r>
          </a:p>
          <a:p>
            <a:pPr marL="285750" marR="0" lvl="0" indent="-285750" algn="l" defTabSz="914400" rtl="0" eaLnBrk="1" fontAlgn="auto" latinLnBrk="0" hangingPunct="1">
              <a:lnSpc>
                <a:spcPct val="100000"/>
              </a:lnSpc>
              <a:spcBef>
                <a:spcPts val="0"/>
              </a:spcBef>
              <a:spcAft>
                <a:spcPts val="2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Funds to transition to </a:t>
            </a: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chip-enabled SNAP EBT cards </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 name="Arrow: Curved Right 18">
            <a:extLst>
              <a:ext uri="{FF2B5EF4-FFF2-40B4-BE49-F238E27FC236}">
                <a16:creationId xmlns:a16="http://schemas.microsoft.com/office/drawing/2014/main" id="{8FC780C7-2E10-CEB3-D2F0-0A27A379CDE5}"/>
              </a:ext>
            </a:extLst>
          </p:cNvPr>
          <p:cNvSpPr/>
          <p:nvPr/>
        </p:nvSpPr>
        <p:spPr>
          <a:xfrm flipV="1">
            <a:off x="1134282" y="1538620"/>
            <a:ext cx="2857500" cy="3519531"/>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2E3192"/>
              </a:solidFill>
              <a:effectLst/>
              <a:uLnTx/>
              <a:uFillTx/>
              <a:latin typeface="Aptos"/>
              <a:ea typeface="+mn-ea"/>
              <a:cs typeface="+mn-cs"/>
            </a:endParaRPr>
          </a:p>
        </p:txBody>
      </p:sp>
      <p:sp>
        <p:nvSpPr>
          <p:cNvPr id="20" name="Rectangle 19">
            <a:extLst>
              <a:ext uri="{FF2B5EF4-FFF2-40B4-BE49-F238E27FC236}">
                <a16:creationId xmlns:a16="http://schemas.microsoft.com/office/drawing/2014/main" id="{E4D364E5-0660-C2D5-13CE-1DE651257819}"/>
              </a:ext>
            </a:extLst>
          </p:cNvPr>
          <p:cNvSpPr/>
          <p:nvPr/>
        </p:nvSpPr>
        <p:spPr>
          <a:xfrm>
            <a:off x="3703320" y="4124157"/>
            <a:ext cx="451089" cy="10234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6" name="Oval 5">
            <a:extLst>
              <a:ext uri="{FF2B5EF4-FFF2-40B4-BE49-F238E27FC236}">
                <a16:creationId xmlns:a16="http://schemas.microsoft.com/office/drawing/2014/main" id="{0D40A813-EBE2-CCCB-D9C4-CB791D532DE0}"/>
              </a:ext>
            </a:extLst>
          </p:cNvPr>
          <p:cNvSpPr/>
          <p:nvPr/>
        </p:nvSpPr>
        <p:spPr>
          <a:xfrm>
            <a:off x="500208" y="1538620"/>
            <a:ext cx="2358285" cy="2279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33871C86-1DB2-04A0-CF0C-507C67E00933}"/>
              </a:ext>
              <a:ext uri="{C183D7F6-B498-43B3-948B-1728B52AA6E4}">
                <adec:decorative xmlns:adec="http://schemas.microsoft.com/office/drawing/2017/decorative" val="0"/>
              </a:ext>
            </a:extLst>
          </p:cNvPr>
          <p:cNvSpPr txBox="1"/>
          <p:nvPr/>
        </p:nvSpPr>
        <p:spPr>
          <a:xfrm>
            <a:off x="591151" y="2067451"/>
            <a:ext cx="2176398" cy="118494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a:ea typeface="Noto Sans"/>
                <a:cs typeface="Noto Sans"/>
              </a:rPr>
              <a:t>$111 million </a:t>
            </a:r>
            <a:r>
              <a:rPr kumimoji="0" lang="en-US" sz="1600" b="0" i="0" u="none" strike="noStrike" kern="1200" cap="none" spc="0" normalizeH="0" baseline="0" noProof="0">
                <a:ln>
                  <a:noFill/>
                </a:ln>
                <a:solidFill>
                  <a:srgbClr val="184E49"/>
                </a:solidFill>
                <a:effectLst/>
                <a:uLnTx/>
                <a:uFillTx/>
                <a:latin typeface="Noto Sans"/>
                <a:ea typeface="Noto Sans"/>
                <a:cs typeface="Noto Sans"/>
              </a:rPr>
              <a:t>General Fund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a:ea typeface="Noto Sans"/>
                <a:cs typeface="Noto Sans"/>
              </a:rPr>
              <a:t>392 positions</a:t>
            </a:r>
          </a:p>
        </p:txBody>
      </p:sp>
    </p:spTree>
    <p:extLst>
      <p:ext uri="{BB962C8B-B14F-4D97-AF65-F5344CB8AC3E}">
        <p14:creationId xmlns:p14="http://schemas.microsoft.com/office/powerpoint/2010/main" val="10800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3543-34FE-7760-EE2F-B4C1C03DB53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12DA5B9-EB5C-D031-C60A-28A1F3104A2B}"/>
              </a:ext>
              <a:ext uri="{C183D7F6-B498-43B3-948B-1728B52AA6E4}">
                <adec:decorative xmlns:adec="http://schemas.microsoft.com/office/drawing/2017/decorative" val="1"/>
              </a:ext>
            </a:extLst>
          </p:cNvPr>
          <p:cNvSpPr/>
          <p:nvPr/>
        </p:nvSpPr>
        <p:spPr>
          <a:xfrm>
            <a:off x="0" y="2110155"/>
            <a:ext cx="12199357" cy="3975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3" name="Straight Connector 2">
            <a:extLst>
              <a:ext uri="{FF2B5EF4-FFF2-40B4-BE49-F238E27FC236}">
                <a16:creationId xmlns:a16="http://schemas.microsoft.com/office/drawing/2014/main" id="{195B86CC-FD7C-58A6-6FB3-FA96338C242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3EE7556-F6A0-ADCA-CE27-EF6A870F6EB4}"/>
              </a:ext>
            </a:extLst>
          </p:cNvPr>
          <p:cNvSpPr>
            <a:spLocks noGrp="1"/>
          </p:cNvSpPr>
          <p:nvPr>
            <p:ph type="title"/>
          </p:nvPr>
        </p:nvSpPr>
        <p:spPr/>
        <p:txBody>
          <a:bodyPr>
            <a:normAutofit/>
          </a:bodyPr>
          <a:lstStyle/>
          <a:p>
            <a:r>
              <a:rPr lang="en-US"/>
              <a:t>What people can do right now</a:t>
            </a:r>
            <a:endParaRPr lang="en-US">
              <a:latin typeface="Noto Sans ExtraBold" panose="020B0502040504020204" pitchFamily="34" charset="0"/>
              <a:cs typeface="Noto Sans ExtraBold" panose="020B0502040504020204" pitchFamily="34" charset="0"/>
            </a:endParaRPr>
          </a:p>
        </p:txBody>
      </p:sp>
      <p:sp>
        <p:nvSpPr>
          <p:cNvPr id="7" name="Slide Number Placeholder 6">
            <a:extLst>
              <a:ext uri="{FF2B5EF4-FFF2-40B4-BE49-F238E27FC236}">
                <a16:creationId xmlns:a16="http://schemas.microsoft.com/office/drawing/2014/main" id="{E495B207-5A32-6382-83E2-B44B3769DF88}"/>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 name="Content Placeholder 63">
            <a:extLst>
              <a:ext uri="{FF2B5EF4-FFF2-40B4-BE49-F238E27FC236}">
                <a16:creationId xmlns:a16="http://schemas.microsoft.com/office/drawing/2014/main" id="{47488EE5-36E2-A667-5AD0-38654ABE519D}"/>
              </a:ext>
            </a:extLst>
          </p:cNvPr>
          <p:cNvSpPr>
            <a:spLocks noGrp="1"/>
          </p:cNvSpPr>
          <p:nvPr/>
        </p:nvSpPr>
        <p:spPr>
          <a:xfrm>
            <a:off x="2981198" y="1676376"/>
            <a:ext cx="7059495" cy="16439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kumimoji="0" lang="en-US" sz="3200" b="0" i="0" u="none" strike="noStrike" kern="1200" cap="none" spc="0" normalizeH="0" baseline="0" noProof="0">
              <a:ln>
                <a:noFill/>
              </a:ln>
              <a:solidFill>
                <a:schemeClr val="tx2"/>
              </a:solidFill>
              <a:effectLst/>
              <a:uLnTx/>
              <a:uFillTx/>
              <a:latin typeface="Aptos" panose="020B0004020202020204" pitchFamily="34" charset="0"/>
              <a:ea typeface="Noto Sans" panose="020B0502040504020204" pitchFamily="34" charset="0"/>
              <a:cs typeface="Noto Sans" panose="020B0502040504020204" pitchFamily="34" charset="0"/>
            </a:endParaRPr>
          </a:p>
        </p:txBody>
      </p:sp>
      <p:graphicFrame>
        <p:nvGraphicFramePr>
          <p:cNvPr id="6" name="Diagram 5">
            <a:extLst>
              <a:ext uri="{FF2B5EF4-FFF2-40B4-BE49-F238E27FC236}">
                <a16:creationId xmlns:a16="http://schemas.microsoft.com/office/drawing/2014/main" id="{73882D7E-BC39-9FBA-0C01-66FDE6123000}"/>
              </a:ext>
            </a:extLst>
          </p:cNvPr>
          <p:cNvGraphicFramePr/>
          <p:nvPr>
            <p:extLst>
              <p:ext uri="{D42A27DB-BD31-4B8C-83A1-F6EECF244321}">
                <p14:modId xmlns:p14="http://schemas.microsoft.com/office/powerpoint/2010/main" val="2943698293"/>
              </p:ext>
            </p:extLst>
          </p:nvPr>
        </p:nvGraphicFramePr>
        <p:xfrm>
          <a:off x="1299796" y="1676376"/>
          <a:ext cx="9555773" cy="5062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6F7F918-B10E-EDAE-0D18-4FB3BE03CD60}"/>
              </a:ext>
            </a:extLst>
          </p:cNvPr>
          <p:cNvSpPr txBox="1"/>
          <p:nvPr/>
        </p:nvSpPr>
        <p:spPr>
          <a:xfrm>
            <a:off x="3715158" y="1805756"/>
            <a:ext cx="5160479" cy="830997"/>
          </a:xfrm>
          <a:prstGeom prst="rect">
            <a:avLst/>
          </a:prstGeom>
          <a:noFill/>
        </p:spPr>
        <p:txBody>
          <a:bodyPr wrap="square" rtlCol="0">
            <a:spAutoFit/>
          </a:bodyPr>
          <a:lstStyle/>
          <a:p>
            <a:r>
              <a:rPr lang="en-US" sz="2400">
                <a:solidFill>
                  <a:schemeClr val="bg1"/>
                </a:solidFill>
              </a:rPr>
              <a:t>Make sure ODHS has current phone number and mailing address</a:t>
            </a:r>
          </a:p>
        </p:txBody>
      </p:sp>
      <p:pic>
        <p:nvPicPr>
          <p:cNvPr id="10" name="Graphic 9" descr="Address Book with solid fill">
            <a:extLst>
              <a:ext uri="{FF2B5EF4-FFF2-40B4-BE49-F238E27FC236}">
                <a16:creationId xmlns:a16="http://schemas.microsoft.com/office/drawing/2014/main" id="{90B3821B-F547-DF24-57F7-EB5C37608A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2501" y="1737734"/>
            <a:ext cx="914400" cy="914400"/>
          </a:xfrm>
          <a:prstGeom prst="rect">
            <a:avLst/>
          </a:prstGeom>
        </p:spPr>
      </p:pic>
      <p:pic>
        <p:nvPicPr>
          <p:cNvPr id="14" name="Graphic 13" descr="Mailbox with solid fill">
            <a:extLst>
              <a:ext uri="{FF2B5EF4-FFF2-40B4-BE49-F238E27FC236}">
                <a16:creationId xmlns:a16="http://schemas.microsoft.com/office/drawing/2014/main" id="{8A3A4062-BDCF-D80A-4886-7C9C5F22A5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90883" y="2971800"/>
            <a:ext cx="914400" cy="914400"/>
          </a:xfrm>
          <a:prstGeom prst="rect">
            <a:avLst/>
          </a:prstGeom>
        </p:spPr>
      </p:pic>
      <p:pic>
        <p:nvPicPr>
          <p:cNvPr id="17" name="Graphic 16" descr="Questions with solid fill">
            <a:extLst>
              <a:ext uri="{FF2B5EF4-FFF2-40B4-BE49-F238E27FC236}">
                <a16:creationId xmlns:a16="http://schemas.microsoft.com/office/drawing/2014/main" id="{D0290019-26E4-405C-8978-F5A0EEB264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55714" y="4355586"/>
            <a:ext cx="914400" cy="914400"/>
          </a:xfrm>
          <a:prstGeom prst="rect">
            <a:avLst/>
          </a:prstGeom>
        </p:spPr>
      </p:pic>
      <p:pic>
        <p:nvPicPr>
          <p:cNvPr id="22" name="Graphic 21" descr="Internet with solid fill">
            <a:extLst>
              <a:ext uri="{FF2B5EF4-FFF2-40B4-BE49-F238E27FC236}">
                <a16:creationId xmlns:a16="http://schemas.microsoft.com/office/drawing/2014/main" id="{60FAB4F9-0865-BB85-39E1-19CC67E93E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90883" y="5651010"/>
            <a:ext cx="914400" cy="914400"/>
          </a:xfrm>
          <a:prstGeom prst="rect">
            <a:avLst/>
          </a:prstGeom>
        </p:spPr>
      </p:pic>
    </p:spTree>
    <p:extLst>
      <p:ext uri="{BB962C8B-B14F-4D97-AF65-F5344CB8AC3E}">
        <p14:creationId xmlns:p14="http://schemas.microsoft.com/office/powerpoint/2010/main" val="185122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5628-7006-623B-8E49-D647BCE9ADA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546ED18-60A9-6F92-3A52-DEE8612361FA}"/>
              </a:ext>
            </a:extLst>
          </p:cNvPr>
          <p:cNvSpPr/>
          <p:nvPr/>
        </p:nvSpPr>
        <p:spPr>
          <a:xfrm>
            <a:off x="6925" y="1605367"/>
            <a:ext cx="12192000" cy="4064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AA04CF70-7521-D9A1-DEBF-E615D00BAF39}"/>
              </a:ext>
            </a:extLst>
          </p:cNvPr>
          <p:cNvSpPr>
            <a:spLocks noGrp="1"/>
          </p:cNvSpPr>
          <p:nvPr>
            <p:ph type="title"/>
          </p:nvPr>
        </p:nvSpPr>
        <p:spPr/>
        <p:txBody>
          <a:bodyPr/>
          <a:lstStyle/>
          <a:p>
            <a:r>
              <a:rPr lang="en-US"/>
              <a:t>ODHS and OHA 2026 Forward Together Oregon webinar schedule</a:t>
            </a:r>
          </a:p>
        </p:txBody>
      </p:sp>
      <p:sp>
        <p:nvSpPr>
          <p:cNvPr id="4" name="Slide Number Placeholder 3">
            <a:extLst>
              <a:ext uri="{FF2B5EF4-FFF2-40B4-BE49-F238E27FC236}">
                <a16:creationId xmlns:a16="http://schemas.microsoft.com/office/drawing/2014/main" id="{1BACC068-71F9-7D69-E8A3-A5348F150E76}"/>
              </a:ext>
            </a:extLst>
          </p:cNvPr>
          <p:cNvSpPr>
            <a:spLocks noGrp="1"/>
          </p:cNvSpPr>
          <p:nvPr>
            <p:ph type="sldNum" sz="quarter" idx="10"/>
          </p:nvPr>
        </p:nvSpPr>
        <p:spPr/>
        <p:txBody>
          <a:bodyPr/>
          <a:lstStyle/>
          <a:p>
            <a:fld id="{58339581-759F-43B7-B47D-47F906F0E294}" type="slidenum">
              <a:rPr lang="en-US" smtClean="0"/>
              <a:pPr/>
              <a:t>44</a:t>
            </a:fld>
            <a:endParaRPr lang="en-US"/>
          </a:p>
        </p:txBody>
      </p:sp>
      <p:pic>
        <p:nvPicPr>
          <p:cNvPr id="6" name="Picture 5" descr="Logos for Oregon Department of Human Services and Oregon Health Authority. Text announces a webinar for partners on federal changes impacting Oregon, scheduled for Tuesday, Jan. 27, 2026, from 10 to 11 AM via Zoom.">
            <a:extLst>
              <a:ext uri="{FF2B5EF4-FFF2-40B4-BE49-F238E27FC236}">
                <a16:creationId xmlns:a16="http://schemas.microsoft.com/office/drawing/2014/main" id="{35F3B261-F835-DD7E-C21E-1F80962E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907" y="1549884"/>
            <a:ext cx="7689273" cy="4120095"/>
          </a:xfrm>
          <a:prstGeom prst="rect">
            <a:avLst/>
          </a:prstGeom>
        </p:spPr>
      </p:pic>
      <p:sp>
        <p:nvSpPr>
          <p:cNvPr id="8" name="TextBox 7">
            <a:extLst>
              <a:ext uri="{FF2B5EF4-FFF2-40B4-BE49-F238E27FC236}">
                <a16:creationId xmlns:a16="http://schemas.microsoft.com/office/drawing/2014/main" id="{157B87E7-DF89-6742-0F99-866ED603B097}"/>
              </a:ext>
            </a:extLst>
          </p:cNvPr>
          <p:cNvSpPr txBox="1"/>
          <p:nvPr/>
        </p:nvSpPr>
        <p:spPr>
          <a:xfrm>
            <a:off x="1219199" y="6131107"/>
            <a:ext cx="9753602" cy="335989"/>
          </a:xfrm>
          <a:prstGeom prst="rect">
            <a:avLst/>
          </a:prstGeom>
          <a:noFill/>
        </p:spPr>
        <p:txBody>
          <a:bodyPr wrap="square">
            <a:spAutoFit/>
          </a:bodyPr>
          <a:lstStyle/>
          <a:p>
            <a:pPr algn="l" rtl="0" fontAlgn="base">
              <a:lnSpc>
                <a:spcPts val="1911"/>
              </a:lnSpc>
            </a:pPr>
            <a:r>
              <a:rPr lang="en-US" sz="1800" b="0" i="0" u="sng" strike="noStrike">
                <a:solidFill>
                  <a:srgbClr val="0563C1"/>
                </a:solidFill>
                <a:effectLst/>
                <a:latin typeface="Arial" panose="020B0604020202020204" pitchFamily="34" charset="0"/>
                <a:hlinkClick r:id="rId4"/>
              </a:rPr>
              <a:t>https://www.zoomgov.com/webinar/register/WN_-Q6HyPQoR76PxkMFSXcQ2Q#/registration</a:t>
            </a:r>
            <a:r>
              <a:rPr lang="en-US" sz="1800" b="0" i="0">
                <a:solidFill>
                  <a:srgbClr val="000000"/>
                </a:solidFill>
                <a:effectLst/>
                <a:latin typeface="Arial" panose="020B0604020202020204" pitchFamily="34" charset="0"/>
              </a:rPr>
              <a:t>  </a:t>
            </a:r>
          </a:p>
        </p:txBody>
      </p:sp>
      <p:sp>
        <p:nvSpPr>
          <p:cNvPr id="10" name="TextBox 9">
            <a:extLst>
              <a:ext uri="{FF2B5EF4-FFF2-40B4-BE49-F238E27FC236}">
                <a16:creationId xmlns:a16="http://schemas.microsoft.com/office/drawing/2014/main" id="{342C7A5E-8B6A-55F1-22DF-C54997EE6D61}"/>
              </a:ext>
            </a:extLst>
          </p:cNvPr>
          <p:cNvSpPr txBox="1"/>
          <p:nvPr/>
        </p:nvSpPr>
        <p:spPr>
          <a:xfrm>
            <a:off x="1219198" y="5522501"/>
            <a:ext cx="4475019" cy="630942"/>
          </a:xfrm>
          <a:prstGeom prst="rect">
            <a:avLst/>
          </a:prstGeom>
          <a:noFill/>
        </p:spPr>
        <p:txBody>
          <a:bodyPr wrap="square">
            <a:spAutoFit/>
          </a:bodyPr>
          <a:lstStyle/>
          <a:p>
            <a:pPr algn="l" rtl="0" fontAlgn="base">
              <a:lnSpc>
                <a:spcPts val="1650"/>
              </a:lnSpc>
              <a:spcAft>
                <a:spcPts val="600"/>
              </a:spcAft>
              <a:buNone/>
            </a:pP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800" b="1" i="0">
                <a:solidFill>
                  <a:srgbClr val="000000"/>
                </a:solidFill>
                <a:effectLst/>
                <a:latin typeface="Arial" panose="020B0604020202020204" pitchFamily="34" charset="0"/>
              </a:rPr>
              <a:t>2026 Zoom Series Registration Link</a:t>
            </a:r>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C798B7DC-A959-2DCA-A7EB-8311BEDF7A7C}"/>
              </a:ext>
            </a:extLst>
          </p:cNvPr>
          <p:cNvSpPr txBox="1"/>
          <p:nvPr/>
        </p:nvSpPr>
        <p:spPr>
          <a:xfrm>
            <a:off x="803563" y="2080238"/>
            <a:ext cx="5292437" cy="3071418"/>
          </a:xfrm>
          <a:prstGeom prst="rect">
            <a:avLst/>
          </a:prstGeom>
          <a:noFill/>
        </p:spPr>
        <p:txBody>
          <a:bodyPr wrap="square" rtlCol="0">
            <a:spAutoFit/>
          </a:bodyPr>
          <a:lstStyle/>
          <a:p>
            <a:pPr fontAlgn="base">
              <a:lnSpc>
                <a:spcPct val="150000"/>
              </a:lnSpc>
            </a:pPr>
            <a:r>
              <a:rPr lang="en-US" sz="2200" b="1">
                <a:solidFill>
                  <a:srgbClr val="000000"/>
                </a:solidFill>
                <a:latin typeface="Aptos" panose="020B0004020202020204" pitchFamily="34" charset="0"/>
              </a:rPr>
              <a:t>Tuesdays from 10 to 11 a.m., PT: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May 19,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July 28,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Sept. 22,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Nov. 17, 2026</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326606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6599-8F78-B9EB-605E-49555F7D992E}"/>
              </a:ext>
            </a:extLst>
          </p:cNvPr>
          <p:cNvSpPr>
            <a:spLocks noGrp="1"/>
          </p:cNvSpPr>
          <p:nvPr>
            <p:ph type="title"/>
          </p:nvPr>
        </p:nvSpPr>
        <p:spPr/>
        <p:txBody>
          <a:bodyPr/>
          <a:lstStyle/>
          <a:p>
            <a:r>
              <a:rPr lang="en-US">
                <a:latin typeface="Noto Sans ExtraBold"/>
              </a:rPr>
              <a:t>Spanish Facebook Live events</a:t>
            </a:r>
          </a:p>
        </p:txBody>
      </p:sp>
      <p:sp>
        <p:nvSpPr>
          <p:cNvPr id="4" name="Slide Number Placeholder 3">
            <a:extLst>
              <a:ext uri="{FF2B5EF4-FFF2-40B4-BE49-F238E27FC236}">
                <a16:creationId xmlns:a16="http://schemas.microsoft.com/office/drawing/2014/main" id="{6DFDFE2D-CB7B-2A29-A84F-54040B4FD2D8}"/>
              </a:ext>
            </a:extLst>
          </p:cNvPr>
          <p:cNvSpPr>
            <a:spLocks noGrp="1"/>
          </p:cNvSpPr>
          <p:nvPr>
            <p:ph type="sldNum" sz="quarter" idx="10"/>
          </p:nvPr>
        </p:nvSpPr>
        <p:spPr/>
        <p:txBody>
          <a:bodyPr/>
          <a:lstStyle/>
          <a:p>
            <a:fld id="{58339581-759F-43B7-B47D-47F906F0E294}" type="slidenum">
              <a:rPr lang="en-US" smtClean="0"/>
              <a:pPr/>
              <a:t>45</a:t>
            </a:fld>
            <a:endParaRPr lang="en-US"/>
          </a:p>
        </p:txBody>
      </p:sp>
      <p:sp>
        <p:nvSpPr>
          <p:cNvPr id="6" name="Rectangle 5">
            <a:extLst>
              <a:ext uri="{FF2B5EF4-FFF2-40B4-BE49-F238E27FC236}">
                <a16:creationId xmlns:a16="http://schemas.microsoft.com/office/drawing/2014/main" id="{E33E3C30-A145-2B8C-7347-650284298A67}"/>
              </a:ext>
            </a:extLst>
          </p:cNvPr>
          <p:cNvSpPr/>
          <p:nvPr/>
        </p:nvSpPr>
        <p:spPr>
          <a:xfrm>
            <a:off x="6925" y="1706007"/>
            <a:ext cx="12192000" cy="442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7" name="Picture 6">
            <a:extLst>
              <a:ext uri="{FF2B5EF4-FFF2-40B4-BE49-F238E27FC236}">
                <a16:creationId xmlns:a16="http://schemas.microsoft.com/office/drawing/2014/main" id="{939DF32C-007F-7901-4C07-0EC5EDCC3F49}"/>
              </a:ext>
            </a:extLst>
          </p:cNvPr>
          <p:cNvPicPr>
            <a:picLocks noChangeAspect="1"/>
          </p:cNvPicPr>
          <p:nvPr/>
        </p:nvPicPr>
        <p:blipFill>
          <a:blip r:embed="rId3"/>
          <a:stretch>
            <a:fillRect/>
          </a:stretch>
        </p:blipFill>
        <p:spPr>
          <a:xfrm>
            <a:off x="546041" y="1912189"/>
            <a:ext cx="5809052" cy="3996905"/>
          </a:xfrm>
          <a:prstGeom prst="rect">
            <a:avLst/>
          </a:prstGeom>
        </p:spPr>
      </p:pic>
      <p:sp>
        <p:nvSpPr>
          <p:cNvPr id="11" name="TextBox 10">
            <a:extLst>
              <a:ext uri="{FF2B5EF4-FFF2-40B4-BE49-F238E27FC236}">
                <a16:creationId xmlns:a16="http://schemas.microsoft.com/office/drawing/2014/main" id="{DF60F742-B8E7-3A3C-5306-54925701091B}"/>
              </a:ext>
            </a:extLst>
          </p:cNvPr>
          <p:cNvSpPr txBox="1"/>
          <p:nvPr/>
        </p:nvSpPr>
        <p:spPr>
          <a:xfrm>
            <a:off x="6913940" y="2108994"/>
            <a:ext cx="4444173" cy="4087081"/>
          </a:xfrm>
          <a:prstGeom prst="rect">
            <a:avLst/>
          </a:prstGeom>
          <a:noFill/>
        </p:spPr>
        <p:txBody>
          <a:bodyPr wrap="square" lIns="91440" tIns="45720" rIns="91440" bIns="45720" rtlCol="0" anchor="t">
            <a:spAutoFit/>
          </a:bodyPr>
          <a:lstStyle/>
          <a:p>
            <a:pPr marL="342900" indent="-342900">
              <a:lnSpc>
                <a:spcPct val="150000"/>
              </a:lnSpc>
              <a:buFont typeface="Arial"/>
              <a:buChar char="•"/>
            </a:pPr>
            <a:r>
              <a:rPr lang="en-US" sz="2200" b="1">
                <a:solidFill>
                  <a:schemeClr val="bg2">
                    <a:lumMod val="10000"/>
                  </a:schemeClr>
                </a:solidFill>
                <a:latin typeface="Aptos"/>
              </a:rPr>
              <a:t>Monthly informative events for Spanish speakers in Oregon</a:t>
            </a:r>
          </a:p>
          <a:p>
            <a:pPr marL="342900" indent="-342900">
              <a:lnSpc>
                <a:spcPct val="150000"/>
              </a:lnSpc>
              <a:buFont typeface="Arial"/>
              <a:buChar char="•"/>
            </a:pPr>
            <a:r>
              <a:rPr lang="en-US" sz="2200" b="1">
                <a:solidFill>
                  <a:schemeClr val="bg2">
                    <a:lumMod val="10000"/>
                  </a:schemeClr>
                </a:solidFill>
                <a:latin typeface="Aptos"/>
              </a:rPr>
              <a:t>Collaboration with community partners and other agencies </a:t>
            </a:r>
            <a:endParaRPr lang="en-US" sz="2200" b="1">
              <a:solidFill>
                <a:schemeClr val="bg2">
                  <a:lumMod val="10000"/>
                </a:schemeClr>
              </a:solidFill>
            </a:endParaRPr>
          </a:p>
          <a:p>
            <a:pPr marL="342900" indent="-342900">
              <a:lnSpc>
                <a:spcPct val="150000"/>
              </a:lnSpc>
              <a:buFont typeface="Arial"/>
              <a:buChar char="•"/>
            </a:pPr>
            <a:r>
              <a:rPr lang="en-US" sz="2200" b="1">
                <a:solidFill>
                  <a:schemeClr val="bg2">
                    <a:lumMod val="10000"/>
                  </a:schemeClr>
                </a:solidFill>
                <a:latin typeface="Aptos"/>
              </a:rPr>
              <a:t>Opportunity for meaningful engagement and trust building</a:t>
            </a:r>
          </a:p>
          <a:p>
            <a:pPr marL="342900" indent="-342900">
              <a:lnSpc>
                <a:spcPct val="150000"/>
              </a:lnSpc>
              <a:buFont typeface="Arial"/>
              <a:buChar char="•"/>
            </a:pPr>
            <a:r>
              <a:rPr lang="en-US" sz="2200" b="1">
                <a:solidFill>
                  <a:schemeClr val="bg2">
                    <a:lumMod val="10000"/>
                  </a:schemeClr>
                </a:solidFill>
                <a:latin typeface="Aptos"/>
              </a:rPr>
              <a:t>No registration needed </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C4AA955-C910-98E6-0464-56D8D590A08A}"/>
              </a:ext>
            </a:extLst>
          </p:cNvPr>
          <p:cNvSpPr txBox="1"/>
          <p:nvPr/>
        </p:nvSpPr>
        <p:spPr>
          <a:xfrm rot="-10800000" flipV="1">
            <a:off x="631033" y="6134699"/>
            <a:ext cx="6313230" cy="1040093"/>
          </a:xfrm>
          <a:prstGeom prst="rect">
            <a:avLst/>
          </a:prstGeom>
          <a:noFill/>
        </p:spPr>
        <p:txBody>
          <a:bodyPr wrap="square" lIns="91440" tIns="45720" rIns="91440" bIns="45720" rtlCol="0" anchor="t">
            <a:spAutoFit/>
          </a:bodyPr>
          <a:lstStyle/>
          <a:p>
            <a:pPr>
              <a:lnSpc>
                <a:spcPct val="150000"/>
              </a:lnSpc>
            </a:pPr>
            <a:r>
              <a:rPr lang="en-US" sz="2200" b="1">
                <a:solidFill>
                  <a:schemeClr val="bg2">
                    <a:lumMod val="10000"/>
                  </a:schemeClr>
                </a:solidFill>
                <a:ea typeface="+mn-lt"/>
                <a:cs typeface="+mn-lt"/>
              </a:rPr>
              <a:t>https://www.facebook.com/ODHSespanol</a:t>
            </a:r>
            <a:endParaRPr lang="en-US" b="1">
              <a:solidFill>
                <a:schemeClr val="bg2">
                  <a:lumMod val="10000"/>
                </a:schemeClr>
              </a:solidFill>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310262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DFAC3-BFF2-F883-E198-9BAA413D32C2}"/>
              </a:ext>
            </a:extLst>
          </p:cNvPr>
          <p:cNvSpPr/>
          <p:nvPr/>
        </p:nvSpPr>
        <p:spPr>
          <a:xfrm>
            <a:off x="0" y="2160738"/>
            <a:ext cx="12192000" cy="39707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6312E0B6-CBBE-BE11-8CCB-A3FB5E108781}"/>
              </a:ext>
            </a:extLst>
          </p:cNvPr>
          <p:cNvSpPr>
            <a:spLocks noGrp="1"/>
          </p:cNvSpPr>
          <p:nvPr>
            <p:ph type="title"/>
          </p:nvPr>
        </p:nvSpPr>
        <p:spPr>
          <a:xfrm>
            <a:off x="635000" y="327303"/>
            <a:ext cx="11557000" cy="825500"/>
          </a:xfrm>
        </p:spPr>
        <p:txBody>
          <a:bodyPr/>
          <a:lstStyle/>
          <a:p>
            <a:r>
              <a:rPr lang="en-US" sz="3400"/>
              <a:t>Central resource for finding food: NeedFood.Oregon.gov</a:t>
            </a:r>
          </a:p>
        </p:txBody>
      </p:sp>
      <p:pic>
        <p:nvPicPr>
          <p:cNvPr id="6" name="Content Placeholder 5" descr="images of a flyer and wallet card">
            <a:extLst>
              <a:ext uri="{FF2B5EF4-FFF2-40B4-BE49-F238E27FC236}">
                <a16:creationId xmlns:a16="http://schemas.microsoft.com/office/drawing/2014/main" id="{A6478F2C-15B7-561C-ACE7-6050A63A8C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000" y="1874595"/>
            <a:ext cx="8076514" cy="4543039"/>
          </a:xfrm>
        </p:spPr>
      </p:pic>
      <p:sp>
        <p:nvSpPr>
          <p:cNvPr id="4" name="Slide Number Placeholder 3">
            <a:extLst>
              <a:ext uri="{FF2B5EF4-FFF2-40B4-BE49-F238E27FC236}">
                <a16:creationId xmlns:a16="http://schemas.microsoft.com/office/drawing/2014/main" id="{11E626DA-0581-EEC9-181C-CE89A0DDE8D2}"/>
              </a:ext>
            </a:extLst>
          </p:cNvPr>
          <p:cNvSpPr>
            <a:spLocks noGrp="1"/>
          </p:cNvSpPr>
          <p:nvPr>
            <p:ph type="sldNum" sz="quarter" idx="10"/>
          </p:nvPr>
        </p:nvSpPr>
        <p:spPr/>
        <p:txBody>
          <a:bodyPr/>
          <a:lstStyle/>
          <a:p>
            <a:fld id="{58339581-759F-43B7-B47D-47F906F0E294}" type="slidenum">
              <a:rPr lang="en-US" smtClean="0"/>
              <a:pPr/>
              <a:t>46</a:t>
            </a:fld>
            <a:endParaRPr lang="en-US"/>
          </a:p>
        </p:txBody>
      </p:sp>
      <p:pic>
        <p:nvPicPr>
          <p:cNvPr id="9" name="Picture 8" descr="Qr code to  Needfood.oregon.gov&#10;">
            <a:extLst>
              <a:ext uri="{FF2B5EF4-FFF2-40B4-BE49-F238E27FC236}">
                <a16:creationId xmlns:a16="http://schemas.microsoft.com/office/drawing/2014/main" id="{B03D88B7-7EF8-9102-9D7F-091C1CCF3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726" y="3318530"/>
            <a:ext cx="2558062" cy="2558062"/>
          </a:xfrm>
          <a:prstGeom prst="rect">
            <a:avLst/>
          </a:prstGeom>
        </p:spPr>
      </p:pic>
      <p:sp>
        <p:nvSpPr>
          <p:cNvPr id="10" name="TextBox 9">
            <a:extLst>
              <a:ext uri="{FF2B5EF4-FFF2-40B4-BE49-F238E27FC236}">
                <a16:creationId xmlns:a16="http://schemas.microsoft.com/office/drawing/2014/main" id="{C7F7D129-01FF-F756-506B-58E386096B01}"/>
              </a:ext>
            </a:extLst>
          </p:cNvPr>
          <p:cNvSpPr txBox="1"/>
          <p:nvPr/>
        </p:nvSpPr>
        <p:spPr>
          <a:xfrm>
            <a:off x="9023607" y="2445651"/>
            <a:ext cx="2856299" cy="707886"/>
          </a:xfrm>
          <a:prstGeom prst="rect">
            <a:avLst/>
          </a:prstGeom>
          <a:noFill/>
        </p:spPr>
        <p:txBody>
          <a:bodyPr wrap="square" rtlCol="0">
            <a:spAutoFit/>
          </a:bodyPr>
          <a:lstStyle/>
          <a:p>
            <a:pPr algn="ctr"/>
            <a:r>
              <a:rPr lang="en-US" sz="2000" b="1">
                <a:solidFill>
                  <a:schemeClr val="bg1"/>
                </a:solidFill>
              </a:rPr>
              <a:t>QR code to NeedFood.Oregon.gov</a:t>
            </a:r>
          </a:p>
        </p:txBody>
      </p:sp>
    </p:spTree>
    <p:extLst>
      <p:ext uri="{BB962C8B-B14F-4D97-AF65-F5344CB8AC3E}">
        <p14:creationId xmlns:p14="http://schemas.microsoft.com/office/powerpoint/2010/main" val="35174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0C8C-6B8F-D53E-63D3-764AAB24991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8C6FEA-8B39-C71C-848E-5CA9EC811FF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4C646B4-3F5A-8ABE-6939-ACF736F97015}"/>
              </a:ext>
            </a:extLst>
          </p:cNvPr>
          <p:cNvSpPr/>
          <p:nvPr/>
        </p:nvSpPr>
        <p:spPr>
          <a:xfrm>
            <a:off x="0" y="2218975"/>
            <a:ext cx="12192000" cy="33179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6" name="Rectangle 5">
            <a:extLst>
              <a:ext uri="{FF2B5EF4-FFF2-40B4-BE49-F238E27FC236}">
                <a16:creationId xmlns:a16="http://schemas.microsoft.com/office/drawing/2014/main" id="{6E65B5F7-69EC-593A-079D-3B0A8BD60A44}"/>
              </a:ext>
            </a:extLst>
          </p:cNvPr>
          <p:cNvSpPr/>
          <p:nvPr/>
        </p:nvSpPr>
        <p:spPr>
          <a:xfrm>
            <a:off x="646906" y="1581004"/>
            <a:ext cx="5694677" cy="15087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32" name="Rectangle 31">
            <a:extLst>
              <a:ext uri="{FF2B5EF4-FFF2-40B4-BE49-F238E27FC236}">
                <a16:creationId xmlns:a16="http://schemas.microsoft.com/office/drawing/2014/main" id="{30C04B95-FFD5-38EF-0A04-6966C9DE8B57}"/>
              </a:ext>
            </a:extLst>
          </p:cNvPr>
          <p:cNvSpPr/>
          <p:nvPr/>
        </p:nvSpPr>
        <p:spPr>
          <a:xfrm>
            <a:off x="642545" y="3251345"/>
            <a:ext cx="5699038" cy="15087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33" name="Rectangle 32">
            <a:extLst>
              <a:ext uri="{FF2B5EF4-FFF2-40B4-BE49-F238E27FC236}">
                <a16:creationId xmlns:a16="http://schemas.microsoft.com/office/drawing/2014/main" id="{67A6C410-E753-0667-D631-AD785880D966}"/>
              </a:ext>
            </a:extLst>
          </p:cNvPr>
          <p:cNvSpPr/>
          <p:nvPr/>
        </p:nvSpPr>
        <p:spPr>
          <a:xfrm>
            <a:off x="646906" y="4921685"/>
            <a:ext cx="5699037" cy="15476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2" name="Title 1">
            <a:extLst>
              <a:ext uri="{FF2B5EF4-FFF2-40B4-BE49-F238E27FC236}">
                <a16:creationId xmlns:a16="http://schemas.microsoft.com/office/drawing/2014/main" id="{7CA20EBE-9170-04E9-BF0E-0F767AA41FFD}"/>
              </a:ext>
            </a:extLst>
          </p:cNvPr>
          <p:cNvSpPr>
            <a:spLocks noGrp="1"/>
          </p:cNvSpPr>
          <p:nvPr>
            <p:ph type="title"/>
          </p:nvPr>
        </p:nvSpPr>
        <p:spPr>
          <a:xfrm>
            <a:off x="635000" y="400540"/>
            <a:ext cx="11227513" cy="825500"/>
          </a:xfrm>
        </p:spPr>
        <p:txBody>
          <a:bodyPr/>
          <a:lstStyle/>
          <a:p>
            <a:r>
              <a:rPr lang="en-US">
                <a:latin typeface="Noto Sans ExtraBold"/>
              </a:rPr>
              <a:t>Protecting EBT Cards and Benefits  </a:t>
            </a:r>
          </a:p>
        </p:txBody>
      </p:sp>
      <p:sp>
        <p:nvSpPr>
          <p:cNvPr id="5" name="Slide Number Placeholder 4">
            <a:extLst>
              <a:ext uri="{FF2B5EF4-FFF2-40B4-BE49-F238E27FC236}">
                <a16:creationId xmlns:a16="http://schemas.microsoft.com/office/drawing/2014/main" id="{5D4AC7FD-D38A-BE01-82EF-11221DA230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5" name="TextBox 24" descr="A pie chart showing 35% is placed next to the sentence &quot;35% of participating Oregon households have income at or below 50% of the poverty line.&quot; &#10; ">
            <a:extLst>
              <a:ext uri="{FF2B5EF4-FFF2-40B4-BE49-F238E27FC236}">
                <a16:creationId xmlns:a16="http://schemas.microsoft.com/office/drawing/2014/main" id="{8C125FF6-9809-028E-CB1F-5CF12BB4F00B}"/>
              </a:ext>
            </a:extLst>
          </p:cNvPr>
          <p:cNvSpPr txBox="1"/>
          <p:nvPr/>
        </p:nvSpPr>
        <p:spPr>
          <a:xfrm>
            <a:off x="630629" y="5026862"/>
            <a:ext cx="5836104" cy="1354217"/>
          </a:xfrm>
          <a:prstGeom prst="rect">
            <a:avLst/>
          </a:prstGeom>
          <a:noFill/>
        </p:spPr>
        <p:txBody>
          <a:bodyPr wrap="square" lIns="91440" tIns="45720" rIns="91440" bIns="45720" anchor="t">
            <a:spAutoFit/>
          </a:bodyPr>
          <a:lstStyle/>
          <a:p>
            <a:pPr>
              <a:lnSpc>
                <a:spcPts val="2500"/>
              </a:lnSpc>
              <a:spcAft>
                <a:spcPts val="1800"/>
              </a:spcAft>
              <a:buSzPct val="60000"/>
              <a:defRPr/>
            </a:pPr>
            <a:r>
              <a:rPr lang="en-US" sz="1800">
                <a:solidFill>
                  <a:srgbClr val="184E49"/>
                </a:solidFill>
                <a:latin typeface="Noto Sans"/>
                <a:ea typeface="Noto Sans"/>
                <a:cs typeface="Noto Sans"/>
              </a:rPr>
              <a:t>Safety tips for cardholders and downloadable resources for partners in many languages at </a:t>
            </a:r>
            <a:r>
              <a:rPr lang="en-US" sz="1800">
                <a:solidFill>
                  <a:srgbClr val="184E49"/>
                </a:solidFill>
                <a:latin typeface="Noto Sans"/>
                <a:ea typeface="Noto Sans"/>
                <a:cs typeface="Noto Sans"/>
                <a:hlinkClick r:id="rId3"/>
              </a:rPr>
              <a:t>www.oregon.gov/odhs</a:t>
            </a:r>
            <a:r>
              <a:rPr lang="en-US">
                <a:solidFill>
                  <a:srgbClr val="184E49"/>
                </a:solidFill>
                <a:latin typeface="Noto Sans"/>
                <a:ea typeface="Noto Sans"/>
                <a:cs typeface="Noto Sans"/>
                <a:hlinkClick r:id="rId3"/>
              </a:rPr>
              <a:t>/benefits/pages/protect.aspx</a:t>
            </a:r>
            <a:r>
              <a:rPr lang="en-US">
                <a:solidFill>
                  <a:srgbClr val="184E49"/>
                </a:solidFill>
                <a:latin typeface="Noto Sans"/>
                <a:ea typeface="Noto Sans"/>
                <a:cs typeface="Noto Sans"/>
              </a:rPr>
              <a:t> </a:t>
            </a:r>
            <a:endParaRPr lang="en-US" sz="1800" i="0" u="none" strike="noStrike" kern="1200" cap="none" spc="0" normalizeH="0" baseline="0" noProof="0">
              <a:ln>
                <a:noFill/>
              </a:ln>
              <a:solidFill>
                <a:srgbClr val="184E49"/>
              </a:solidFill>
              <a:effectLst/>
              <a:uLnTx/>
              <a:uFillTx/>
              <a:latin typeface="Noto Sans"/>
              <a:ea typeface="Noto Sans"/>
              <a:cs typeface="Noto Sans"/>
            </a:endParaRPr>
          </a:p>
        </p:txBody>
      </p:sp>
      <p:sp>
        <p:nvSpPr>
          <p:cNvPr id="7" name="TextBox 6" descr="A pie chart showing 35% is placed next to the sentence &quot;35% of participating Oregon households have income at or below 50% of the poverty line.&quot; &#10; ">
            <a:extLst>
              <a:ext uri="{FF2B5EF4-FFF2-40B4-BE49-F238E27FC236}">
                <a16:creationId xmlns:a16="http://schemas.microsoft.com/office/drawing/2014/main" id="{B7747204-56D4-5337-5A97-04CAA4AD6CE0}"/>
              </a:ext>
            </a:extLst>
          </p:cNvPr>
          <p:cNvSpPr txBox="1"/>
          <p:nvPr/>
        </p:nvSpPr>
        <p:spPr>
          <a:xfrm>
            <a:off x="1095069" y="3493618"/>
            <a:ext cx="4609665" cy="713016"/>
          </a:xfrm>
          <a:prstGeom prst="rect">
            <a:avLst/>
          </a:prstGeom>
          <a:noFill/>
        </p:spPr>
        <p:txBody>
          <a:bodyPr wrap="square" lIns="91440" tIns="45720" rIns="91440" bIns="45720" anchor="t">
            <a:spAutoFit/>
          </a:bodyPr>
          <a:lstStyle/>
          <a:p>
            <a:pPr eaLnBrk="1" fontAlgn="auto" hangingPunct="1">
              <a:lnSpc>
                <a:spcPts val="2500"/>
              </a:lnSpc>
              <a:spcBef>
                <a:spcPts val="0"/>
              </a:spcBef>
              <a:spcAft>
                <a:spcPts val="1800"/>
              </a:spcAft>
              <a:buSzPct val="60000"/>
              <a:defRPr/>
            </a:pPr>
            <a:r>
              <a:rPr lang="en-US" sz="1800">
                <a:solidFill>
                  <a:srgbClr val="184E49"/>
                </a:solidFill>
                <a:latin typeface="Noto Sans"/>
                <a:ea typeface="Noto Sans"/>
                <a:cs typeface="Noto Sans"/>
              </a:rPr>
              <a:t>Stolen SNAP benefits </a:t>
            </a:r>
            <a:r>
              <a:rPr lang="en-US" sz="1800" b="1">
                <a:solidFill>
                  <a:srgbClr val="184E49"/>
                </a:solidFill>
                <a:latin typeface="Noto Sans"/>
                <a:ea typeface="Noto Sans"/>
                <a:cs typeface="Noto Sans"/>
              </a:rPr>
              <a:t>can't</a:t>
            </a:r>
            <a:r>
              <a:rPr lang="en-US" sz="1800">
                <a:solidFill>
                  <a:srgbClr val="184E49"/>
                </a:solidFill>
                <a:latin typeface="Noto Sans"/>
                <a:ea typeface="Noto Sans"/>
                <a:cs typeface="Noto Sans"/>
              </a:rPr>
              <a:t> be replaced. TANF benefits </a:t>
            </a:r>
            <a:r>
              <a:rPr lang="en-US" sz="1800" b="1">
                <a:solidFill>
                  <a:srgbClr val="184E49"/>
                </a:solidFill>
                <a:latin typeface="Noto Sans"/>
                <a:ea typeface="Noto Sans"/>
                <a:cs typeface="Noto Sans"/>
              </a:rPr>
              <a:t>can</a:t>
            </a:r>
            <a:r>
              <a:rPr lang="en-US" sz="1800">
                <a:solidFill>
                  <a:srgbClr val="184E49"/>
                </a:solidFill>
                <a:latin typeface="Noto Sans"/>
                <a:ea typeface="Noto Sans"/>
                <a:cs typeface="Noto Sans"/>
              </a:rPr>
              <a:t> be replaced. </a:t>
            </a:r>
            <a:endParaRPr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descr="A pie chart showing 35% is placed next to the sentence &quot;35% of participating Oregon households have income at or below 50% of the poverty line.&quot; &#10; ">
            <a:extLst>
              <a:ext uri="{FF2B5EF4-FFF2-40B4-BE49-F238E27FC236}">
                <a16:creationId xmlns:a16="http://schemas.microsoft.com/office/drawing/2014/main" id="{453854C4-56F3-7432-9571-3E2293934AC3}"/>
              </a:ext>
            </a:extLst>
          </p:cNvPr>
          <p:cNvSpPr txBox="1"/>
          <p:nvPr/>
        </p:nvSpPr>
        <p:spPr>
          <a:xfrm>
            <a:off x="1095068" y="1984889"/>
            <a:ext cx="4609665" cy="713016"/>
          </a:xfrm>
          <a:prstGeom prst="rect">
            <a:avLst/>
          </a:prstGeom>
          <a:noFill/>
        </p:spPr>
        <p:txBody>
          <a:bodyPr wrap="square" lIns="91440" tIns="45720" rIns="91440" bIns="45720" anchor="t">
            <a:spAutoFit/>
          </a:bodyPr>
          <a:lstStyle/>
          <a:p>
            <a:pPr eaLnBrk="1" fontAlgn="auto" hangingPunct="1">
              <a:lnSpc>
                <a:spcPts val="2500"/>
              </a:lnSpc>
              <a:spcBef>
                <a:spcPts val="0"/>
              </a:spcBef>
              <a:spcAft>
                <a:spcPts val="1800"/>
              </a:spcAft>
              <a:buSzPct val="60000"/>
              <a:defRPr/>
            </a:pPr>
            <a:r>
              <a:rPr lang="en-US" sz="1800">
                <a:solidFill>
                  <a:srgbClr val="184E49"/>
                </a:solidFill>
                <a:latin typeface="Noto Sans"/>
                <a:ea typeface="Noto Sans"/>
                <a:cs typeface="Noto Sans"/>
              </a:rPr>
              <a:t>Electronic theft of benefits is on the rise nationwide. </a:t>
            </a:r>
            <a:endParaRPr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Picture 8">
            <a:extLst>
              <a:ext uri="{FF2B5EF4-FFF2-40B4-BE49-F238E27FC236}">
                <a16:creationId xmlns:a16="http://schemas.microsoft.com/office/drawing/2014/main" id="{777DD92A-D54A-67A6-4B38-4C5F83DA9103}"/>
              </a:ext>
            </a:extLst>
          </p:cNvPr>
          <p:cNvPicPr>
            <a:picLocks noChangeAspect="1"/>
          </p:cNvPicPr>
          <p:nvPr/>
        </p:nvPicPr>
        <p:blipFill>
          <a:blip r:embed="rId4"/>
          <a:stretch>
            <a:fillRect/>
          </a:stretch>
        </p:blipFill>
        <p:spPr>
          <a:xfrm>
            <a:off x="7053912" y="1416844"/>
            <a:ext cx="4168270" cy="5179220"/>
          </a:xfrm>
          <a:prstGeom prst="rect">
            <a:avLst/>
          </a:prstGeom>
        </p:spPr>
      </p:pic>
    </p:spTree>
    <p:extLst>
      <p:ext uri="{BB962C8B-B14F-4D97-AF65-F5344CB8AC3E}">
        <p14:creationId xmlns:p14="http://schemas.microsoft.com/office/powerpoint/2010/main" val="398547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Right 22">
            <a:extLst>
              <a:ext uri="{FF2B5EF4-FFF2-40B4-BE49-F238E27FC236}">
                <a16:creationId xmlns:a16="http://schemas.microsoft.com/office/drawing/2014/main" id="{B72861F0-A468-DB54-726A-BBA8FD1C0B5C}"/>
              </a:ext>
            </a:extLst>
          </p:cNvPr>
          <p:cNvSpPr/>
          <p:nvPr/>
        </p:nvSpPr>
        <p:spPr>
          <a:xfrm>
            <a:off x="1" y="3865778"/>
            <a:ext cx="7748774" cy="167535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20" name="Rectangle 19">
            <a:extLst>
              <a:ext uri="{FF2B5EF4-FFF2-40B4-BE49-F238E27FC236}">
                <a16:creationId xmlns:a16="http://schemas.microsoft.com/office/drawing/2014/main" id="{139ACC15-ABF4-D7DC-E19E-7A8E3F316D11}"/>
              </a:ext>
            </a:extLst>
          </p:cNvPr>
          <p:cNvSpPr/>
          <p:nvPr/>
        </p:nvSpPr>
        <p:spPr>
          <a:xfrm rot="10800000">
            <a:off x="-1" y="5665076"/>
            <a:ext cx="12191999" cy="1204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8" name="Title 7">
            <a:extLst>
              <a:ext uri="{FF2B5EF4-FFF2-40B4-BE49-F238E27FC236}">
                <a16:creationId xmlns:a16="http://schemas.microsoft.com/office/drawing/2014/main" id="{3BBA2C71-2B97-4DEA-94C2-1B875C9BB460}"/>
              </a:ext>
            </a:extLst>
          </p:cNvPr>
          <p:cNvSpPr>
            <a:spLocks noGrp="1"/>
          </p:cNvSpPr>
          <p:nvPr>
            <p:ph type="title"/>
          </p:nvPr>
        </p:nvSpPr>
        <p:spPr/>
        <p:txBody>
          <a:bodyPr/>
          <a:lstStyle/>
          <a:p>
            <a:r>
              <a:rPr lang="en-US"/>
              <a:t>Stay in touch</a:t>
            </a:r>
          </a:p>
        </p:txBody>
      </p:sp>
      <p:pic>
        <p:nvPicPr>
          <p:cNvPr id="3" name="Graphic 2" descr="Information">
            <a:extLst>
              <a:ext uri="{FF2B5EF4-FFF2-40B4-BE49-F238E27FC236}">
                <a16:creationId xmlns:a16="http://schemas.microsoft.com/office/drawing/2014/main" id="{3FA22E42-5147-4B78-8188-C49907B5E7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243" y="1752498"/>
            <a:ext cx="901702" cy="901702"/>
          </a:xfrm>
          <a:prstGeom prst="rect">
            <a:avLst/>
          </a:prstGeom>
        </p:spPr>
      </p:pic>
      <p:pic>
        <p:nvPicPr>
          <p:cNvPr id="5" name="Graphic 4" descr="Connections">
            <a:extLst>
              <a:ext uri="{FF2B5EF4-FFF2-40B4-BE49-F238E27FC236}">
                <a16:creationId xmlns:a16="http://schemas.microsoft.com/office/drawing/2014/main" id="{61D7A376-E81C-4DCC-B76F-209A15D625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643" y="4247238"/>
            <a:ext cx="901702" cy="901702"/>
          </a:xfrm>
          <a:prstGeom prst="rect">
            <a:avLst/>
          </a:prstGeom>
        </p:spPr>
      </p:pic>
      <p:pic>
        <p:nvPicPr>
          <p:cNvPr id="7" name="Graphic 6" descr="Email">
            <a:extLst>
              <a:ext uri="{FF2B5EF4-FFF2-40B4-BE49-F238E27FC236}">
                <a16:creationId xmlns:a16="http://schemas.microsoft.com/office/drawing/2014/main" id="{C855A6C0-2FCB-4559-8DE6-E946965E5D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144" y="3231538"/>
            <a:ext cx="723900" cy="723900"/>
          </a:xfrm>
          <a:prstGeom prst="rect">
            <a:avLst/>
          </a:prstGeom>
        </p:spPr>
      </p:pic>
      <p:sp>
        <p:nvSpPr>
          <p:cNvPr id="12" name="TextBox 11">
            <a:extLst>
              <a:ext uri="{FF2B5EF4-FFF2-40B4-BE49-F238E27FC236}">
                <a16:creationId xmlns:a16="http://schemas.microsoft.com/office/drawing/2014/main" id="{31552C55-3A28-796B-4964-A88C1FA956F9}"/>
              </a:ext>
            </a:extLst>
          </p:cNvPr>
          <p:cNvSpPr txBox="1"/>
          <p:nvPr/>
        </p:nvSpPr>
        <p:spPr>
          <a:xfrm>
            <a:off x="1582246" y="4514980"/>
            <a:ext cx="60960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Follow us on social media.</a:t>
            </a:r>
          </a:p>
        </p:txBody>
      </p:sp>
      <p:sp>
        <p:nvSpPr>
          <p:cNvPr id="13" name="TextBox 12">
            <a:extLst>
              <a:ext uri="{FF2B5EF4-FFF2-40B4-BE49-F238E27FC236}">
                <a16:creationId xmlns:a16="http://schemas.microsoft.com/office/drawing/2014/main" id="{FA9C3A1A-E749-F1AD-BED0-F615960156A4}"/>
              </a:ext>
            </a:extLst>
          </p:cNvPr>
          <p:cNvSpPr txBox="1"/>
          <p:nvPr/>
        </p:nvSpPr>
        <p:spPr>
          <a:xfrm>
            <a:off x="1565428" y="3399924"/>
            <a:ext cx="6096000" cy="36933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Email th</a:t>
            </a:r>
            <a:r>
              <a:rPr kumimoji="0" lang="en-US" sz="1800" b="0" i="0" u="none" strike="noStrike" kern="1200" cap="none" spc="0" normalizeH="0" baseline="0" noProof="0">
                <a:ln>
                  <a:noFill/>
                </a:ln>
                <a:solidFill>
                  <a:srgbClr val="414042"/>
                </a:solidFill>
                <a:effectLst/>
                <a:uLnTx/>
                <a:uFillTx/>
                <a:latin typeface="Noto Sans"/>
                <a:ea typeface="Noto Sans"/>
                <a:cs typeface="Noto Sans"/>
              </a:rPr>
              <a:t>e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9"/>
              </a:rPr>
              <a:t>Community Engagement</a:t>
            </a:r>
            <a:r>
              <a:rPr kumimoji="0" lang="en-US" sz="1800" b="0" i="0" u="none" strike="noStrike" kern="1200" cap="none" spc="0" normalizeH="0" baseline="0" noProof="0">
                <a:ln>
                  <a:noFill/>
                </a:ln>
                <a:solidFill>
                  <a:srgbClr val="414042"/>
                </a:solidFill>
                <a:effectLst/>
                <a:uLnTx/>
                <a:uFillTx/>
                <a:latin typeface="Noto Sans"/>
                <a:ea typeface="Noto Sans"/>
                <a:cs typeface="Noto Sans"/>
              </a:rPr>
              <a:t> </a:t>
            </a:r>
            <a:r>
              <a:rPr kumimoji="0" lang="en-US" sz="1800" b="0" i="0" u="none" strike="noStrike" kern="1200" cap="none" spc="0" normalizeH="0" baseline="0" noProof="0">
                <a:ln>
                  <a:noFill/>
                </a:ln>
                <a:solidFill>
                  <a:srgbClr val="184E49"/>
                </a:solidFill>
                <a:effectLst/>
                <a:uLnTx/>
                <a:uFillTx/>
                <a:latin typeface="Noto Sans"/>
                <a:ea typeface="Noto Sans"/>
                <a:cs typeface="Noto Sans"/>
              </a:rPr>
              <a:t>team. </a:t>
            </a:r>
          </a:p>
        </p:txBody>
      </p:sp>
      <p:sp>
        <p:nvSpPr>
          <p:cNvPr id="15" name="TextBox 14">
            <a:extLst>
              <a:ext uri="{FF2B5EF4-FFF2-40B4-BE49-F238E27FC236}">
                <a16:creationId xmlns:a16="http://schemas.microsoft.com/office/drawing/2014/main" id="{FC39B0BD-59DD-328A-EB7A-68C6F5D93465}"/>
              </a:ext>
            </a:extLst>
          </p:cNvPr>
          <p:cNvSpPr txBox="1"/>
          <p:nvPr/>
        </p:nvSpPr>
        <p:spPr>
          <a:xfrm>
            <a:off x="1579805" y="1479022"/>
            <a:ext cx="6096000" cy="175432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Sign up for our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10">
                  <a:extLst>
                    <a:ext uri="{A12FA001-AC4F-418D-AE19-62706E023703}">
                      <ahyp:hlinkClr xmlns:ahyp="http://schemas.microsoft.com/office/drawing/2018/hyperlinkcolor" val="tx"/>
                    </a:ext>
                  </a:extLst>
                </a:hlinkClick>
              </a:rPr>
              <a:t>partner newsletter</a:t>
            </a:r>
            <a:r>
              <a:rPr kumimoji="0" lang="en-US" sz="1800" b="0" i="0" u="none" strike="noStrike" kern="1200" cap="none" spc="0" normalizeH="0" baseline="0" noProof="0">
                <a:ln>
                  <a:noFill/>
                </a:ln>
                <a:solidFill>
                  <a:srgbClr val="0070C0"/>
                </a:solidFill>
                <a:effectLst/>
                <a:uLnTx/>
                <a:uFillTx/>
                <a:latin typeface="Noto Sans"/>
                <a:ea typeface="Noto Sans"/>
                <a:cs typeface="Noto Sans"/>
              </a:rPr>
              <a:t>.</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Sign up for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11">
                  <a:extLst>
                    <a:ext uri="{A12FA001-AC4F-418D-AE19-62706E023703}">
                      <ahyp:hlinkClr xmlns:ahyp="http://schemas.microsoft.com/office/drawing/2018/hyperlinkcolor" val="tx"/>
                    </a:ext>
                  </a:extLst>
                </a:hlinkClick>
              </a:rPr>
              <a:t>news alerts</a:t>
            </a:r>
            <a:r>
              <a:rPr kumimoji="0" lang="en-US" sz="1800" b="0" i="0" u="none" strike="noStrike" kern="1200" cap="none" spc="0" normalizeH="0" baseline="0" noProof="0">
                <a:ln>
                  <a:noFill/>
                </a:ln>
                <a:solidFill>
                  <a:srgbClr val="0070C0"/>
                </a:solidFill>
                <a:effectLst/>
                <a:uLnTx/>
                <a:uFillTx/>
                <a:latin typeface="Noto Sans"/>
                <a:ea typeface="Noto Sans"/>
                <a:cs typeface="Noto Sans"/>
              </a:rPr>
              <a:t> </a:t>
            </a:r>
            <a:r>
              <a:rPr kumimoji="0" lang="en-US" sz="1800" b="0" i="0" u="none" strike="noStrike" kern="1200" cap="none" spc="0" normalizeH="0" baseline="0" noProof="0">
                <a:ln>
                  <a:noFill/>
                </a:ln>
                <a:solidFill>
                  <a:srgbClr val="184E49"/>
                </a:solidFill>
                <a:effectLst/>
                <a:uLnTx/>
                <a:uFillTx/>
                <a:latin typeface="Noto Sans"/>
                <a:ea typeface="Noto Sans"/>
                <a:cs typeface="Noto Sans"/>
              </a:rPr>
              <a:t>from ODHS.</a:t>
            </a:r>
            <a:endParaRPr lang="en-US" sz="1800" b="0" i="0" u="none" strike="noStrike" kern="1200" cap="none" spc="0" normalizeH="0" baseline="0" noProof="0">
              <a:ln>
                <a:noFill/>
              </a:ln>
              <a:solidFill>
                <a:srgbClr val="184E49"/>
              </a:solidFill>
              <a:effectLst/>
              <a:uLnTx/>
              <a:uFillTx/>
              <a:latin typeface="Noto Sans"/>
              <a:ea typeface="Noto Sans"/>
              <a:cs typeface="Noto Sans"/>
            </a:endParaRPr>
          </a:p>
          <a:p>
            <a:pPr marL="285750" indent="-285750">
              <a:buFont typeface="Arial" panose="020B0604020202020204" pitchFamily="34" charset="0"/>
              <a:buChar char="•"/>
              <a:defRPr/>
            </a:pPr>
            <a:r>
              <a:rPr lang="en-US">
                <a:solidFill>
                  <a:srgbClr val="184E49"/>
                </a:solidFill>
                <a:latin typeface="Noto Sans"/>
                <a:ea typeface="Noto Sans"/>
                <a:cs typeface="Noto Sans"/>
              </a:rPr>
              <a:t>Visit our federal updates </a:t>
            </a:r>
            <a:r>
              <a:rPr lang="en-US">
                <a:solidFill>
                  <a:srgbClr val="184E49"/>
                </a:solidFill>
                <a:latin typeface="Noto Sans"/>
                <a:ea typeface="Noto Sans"/>
                <a:cs typeface="Noto Sans"/>
                <a:hlinkClick r:id="rId12"/>
              </a:rPr>
              <a:t>webpage</a:t>
            </a:r>
            <a:r>
              <a:rPr lang="en-US">
                <a:solidFill>
                  <a:srgbClr val="184E49"/>
                </a:solidFill>
                <a:latin typeface="Noto Sans"/>
                <a:ea typeface="Noto Sans"/>
                <a:cs typeface="Noto Sans"/>
              </a:rPr>
              <a:t>. </a:t>
            </a:r>
            <a:endParaRPr lang="en-US">
              <a:solidFill>
                <a:srgbClr val="184E4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Arial" panose="020B0604020202020204" pitchFamily="34" charset="0"/>
              <a:buChar char="•"/>
              <a:defRPr/>
            </a:pPr>
            <a:r>
              <a:rPr lang="en-US">
                <a:solidFill>
                  <a:srgbClr val="184E49"/>
                </a:solidFill>
                <a:latin typeface="Noto Sans"/>
                <a:ea typeface="Noto Sans"/>
                <a:cs typeface="Noto Sans"/>
              </a:rPr>
              <a:t>Visit our SNAP work or activity rules webpage in </a:t>
            </a:r>
            <a:r>
              <a:rPr lang="en-US">
                <a:solidFill>
                  <a:srgbClr val="184E49"/>
                </a:solidFill>
                <a:latin typeface="Noto Sans"/>
                <a:ea typeface="Noto Sans"/>
                <a:cs typeface="Noto Sans"/>
                <a:hlinkClick r:id="rId13"/>
              </a:rPr>
              <a:t>English</a:t>
            </a:r>
            <a:r>
              <a:rPr lang="en-US">
                <a:solidFill>
                  <a:srgbClr val="184E49"/>
                </a:solidFill>
                <a:latin typeface="Noto Sans"/>
                <a:ea typeface="Noto Sans"/>
                <a:cs typeface="Noto Sans"/>
              </a:rPr>
              <a:t> and </a:t>
            </a:r>
            <a:r>
              <a:rPr lang="en-US">
                <a:solidFill>
                  <a:srgbClr val="184E49"/>
                </a:solidFill>
                <a:latin typeface="Noto Sans"/>
                <a:ea typeface="Noto Sans"/>
                <a:cs typeface="Noto Sans"/>
                <a:hlinkClick r:id="rId14"/>
              </a:rPr>
              <a:t>Spanish</a:t>
            </a:r>
            <a:r>
              <a:rPr lang="en-US">
                <a:solidFill>
                  <a:srgbClr val="184E49"/>
                </a:solidFill>
                <a:latin typeface="Noto Sans"/>
                <a:ea typeface="Noto Sans"/>
                <a:cs typeface="Noto Sans"/>
              </a:rPr>
              <a:t>. </a:t>
            </a:r>
            <a:endParaRPr lang="en-US"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 name="Rectangle 20">
            <a:extLst>
              <a:ext uri="{FF2B5EF4-FFF2-40B4-BE49-F238E27FC236}">
                <a16:creationId xmlns:a16="http://schemas.microsoft.com/office/drawing/2014/main" id="{1912F177-DE12-D07B-3FF2-F4A78FD27D7A}"/>
              </a:ext>
            </a:extLst>
          </p:cNvPr>
          <p:cNvSpPr/>
          <p:nvPr/>
        </p:nvSpPr>
        <p:spPr>
          <a:xfrm rot="10800000">
            <a:off x="7807465" y="1709530"/>
            <a:ext cx="3749536" cy="4306203"/>
          </a:xfrm>
          <a:prstGeom prst="rec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pic>
        <p:nvPicPr>
          <p:cNvPr id="19" name="Picture 18">
            <a:extLst>
              <a:ext uri="{FF2B5EF4-FFF2-40B4-BE49-F238E27FC236}">
                <a16:creationId xmlns:a16="http://schemas.microsoft.com/office/drawing/2014/main" id="{0C3AD1FB-79F1-F264-4A9B-BB26553FFF86}"/>
              </a:ext>
            </a:extLst>
          </p:cNvPr>
          <p:cNvPicPr>
            <a:picLocks noChangeAspect="1"/>
          </p:cNvPicPr>
          <p:nvPr/>
        </p:nvPicPr>
        <p:blipFill rotWithShape="1">
          <a:blip r:embed="rId15"/>
          <a:srcRect l="3607" t="22545" r="4270" b="5164"/>
          <a:stretch/>
        </p:blipFill>
        <p:spPr>
          <a:xfrm>
            <a:off x="7911123" y="1957516"/>
            <a:ext cx="3505044" cy="3747052"/>
          </a:xfrm>
          <a:prstGeom prst="rect">
            <a:avLst/>
          </a:prstGeom>
          <a:ln w="76200">
            <a:noFill/>
          </a:ln>
        </p:spPr>
      </p:pic>
      <p:pic>
        <p:nvPicPr>
          <p:cNvPr id="31" name="Picture 30" descr="Text&#10;&#10;Description automatically generated">
            <a:extLst>
              <a:ext uri="{FF2B5EF4-FFF2-40B4-BE49-F238E27FC236}">
                <a16:creationId xmlns:a16="http://schemas.microsoft.com/office/drawing/2014/main" id="{84F96F89-592F-9D6B-457E-706F1F3612B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5001" y="6034364"/>
            <a:ext cx="3411482" cy="570475"/>
          </a:xfrm>
          <a:prstGeom prst="rect">
            <a:avLst/>
          </a:prstGeom>
        </p:spPr>
      </p:pic>
      <p:sp>
        <p:nvSpPr>
          <p:cNvPr id="33" name="TextBox 32">
            <a:extLst>
              <a:ext uri="{FF2B5EF4-FFF2-40B4-BE49-F238E27FC236}">
                <a16:creationId xmlns:a16="http://schemas.microsoft.com/office/drawing/2014/main" id="{A6726582-1A27-16AC-1CF9-800CB5C53C99}"/>
              </a:ext>
            </a:extLst>
          </p:cNvPr>
          <p:cNvSpPr txBox="1"/>
          <p:nvPr/>
        </p:nvSpPr>
        <p:spPr>
          <a:xfrm>
            <a:off x="9311452" y="6236147"/>
            <a:ext cx="25618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www.oregon.gov/odhs</a:t>
            </a:r>
          </a:p>
        </p:txBody>
      </p:sp>
    </p:spTree>
    <p:extLst>
      <p:ext uri="{BB962C8B-B14F-4D97-AF65-F5344CB8AC3E}">
        <p14:creationId xmlns:p14="http://schemas.microsoft.com/office/powerpoint/2010/main" val="12877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9D5E2C-2DF6-481F-0F63-52110DAF21D7}"/>
              </a:ext>
            </a:extLst>
          </p:cNvPr>
          <p:cNvSpPr/>
          <p:nvPr/>
        </p:nvSpPr>
        <p:spPr>
          <a:xfrm rot="10800000">
            <a:off x="358346" y="404883"/>
            <a:ext cx="11553906" cy="3011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7" name="Title 6">
            <a:extLst>
              <a:ext uri="{FF2B5EF4-FFF2-40B4-BE49-F238E27FC236}">
                <a16:creationId xmlns:a16="http://schemas.microsoft.com/office/drawing/2014/main" id="{219F18DF-338C-B361-CCD2-B06B1ED7F2A7}"/>
              </a:ext>
            </a:extLst>
          </p:cNvPr>
          <p:cNvSpPr>
            <a:spLocks noGrp="1"/>
          </p:cNvSpPr>
          <p:nvPr>
            <p:ph type="title"/>
          </p:nvPr>
        </p:nvSpPr>
        <p:spPr>
          <a:xfrm>
            <a:off x="635000" y="1752818"/>
            <a:ext cx="10922000" cy="825500"/>
          </a:xfrm>
        </p:spPr>
        <p:txBody>
          <a:bodyPr/>
          <a:lstStyle/>
          <a:p>
            <a:pPr algn="ctr">
              <a:spcBef>
                <a:spcPts val="2400"/>
              </a:spcBef>
            </a:pPr>
            <a:r>
              <a:rPr lang="en-US" sz="4000">
                <a:latin typeface="Noto Sans ExtraBold"/>
              </a:rPr>
              <a:t>Thank you</a:t>
            </a:r>
            <a:endParaRPr lang="en-US" sz="4000"/>
          </a:p>
        </p:txBody>
      </p:sp>
      <p:sp>
        <p:nvSpPr>
          <p:cNvPr id="2" name="Slide Number Placeholder 1">
            <a:extLst>
              <a:ext uri="{FF2B5EF4-FFF2-40B4-BE49-F238E27FC236}">
                <a16:creationId xmlns:a16="http://schemas.microsoft.com/office/drawing/2014/main" id="{B52A5F00-D938-6C4F-2586-925B538340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9AB39EA2-CD51-A861-8285-31D374DEB776}"/>
              </a:ext>
            </a:extLst>
          </p:cNvPr>
          <p:cNvSpPr txBox="1"/>
          <p:nvPr/>
        </p:nvSpPr>
        <p:spPr>
          <a:xfrm>
            <a:off x="5555202" y="6083786"/>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www.Oregon.gov/odhs </a:t>
            </a:r>
          </a:p>
        </p:txBody>
      </p:sp>
    </p:spTree>
    <p:extLst>
      <p:ext uri="{BB962C8B-B14F-4D97-AF65-F5344CB8AC3E}">
        <p14:creationId xmlns:p14="http://schemas.microsoft.com/office/powerpoint/2010/main" val="30646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6996B-3259-FD2E-5D4E-CF8E6E730B4C}"/>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30007E8-C7AF-1D7C-A69E-7B11BD5695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88F9AED-D5A7-BC8B-1746-623E936EEA79}"/>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7820150E-C76A-C3D4-A8B0-E3F137BD2FD1}"/>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8F3FA903-AFE0-2E64-F8F1-EE99EA935941}"/>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2AEBB167-6379-A467-4BB4-D1BD80D7CB40}"/>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12" name="Straight Connector 11">
            <a:extLst>
              <a:ext uri="{FF2B5EF4-FFF2-40B4-BE49-F238E27FC236}">
                <a16:creationId xmlns:a16="http://schemas.microsoft.com/office/drawing/2014/main" id="{519F0C72-6036-4D01-579D-9F295BC3070E}"/>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367C01D7-5626-F367-6431-C55848D4E1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6A2427BC-70D5-0BE3-3FE0-2F89CA621104}"/>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6E15B708-E750-C17F-50A0-382BCB346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28440777-C0E6-EB15-D073-F0DD3DE06D59}"/>
              </a:ext>
            </a:extLst>
          </p:cNvPr>
          <p:cNvSpPr>
            <a:spLocks noGrp="1"/>
          </p:cNvSpPr>
          <p:nvPr>
            <p:ph type="sldNum" sz="quarter" idx="10"/>
          </p:nvPr>
        </p:nvSpPr>
        <p:spPr/>
        <p:txBody>
          <a:bodyPr/>
          <a:lstStyle/>
          <a:p>
            <a:fld id="{58339581-759F-43B7-B47D-47F906F0E294}" type="slidenum">
              <a:rPr lang="en-US" smtClean="0"/>
              <a:pPr/>
              <a:t>5</a:t>
            </a:fld>
            <a:endParaRPr lang="en-US"/>
          </a:p>
        </p:txBody>
      </p:sp>
      <p:sp>
        <p:nvSpPr>
          <p:cNvPr id="7" name="TextBox 6">
            <a:extLst>
              <a:ext uri="{FF2B5EF4-FFF2-40B4-BE49-F238E27FC236}">
                <a16:creationId xmlns:a16="http://schemas.microsoft.com/office/drawing/2014/main" id="{73737BC0-35AF-E369-F909-2E563A99AABC}"/>
              </a:ext>
            </a:extLst>
          </p:cNvPr>
          <p:cNvSpPr txBox="1"/>
          <p:nvPr/>
        </p:nvSpPr>
        <p:spPr>
          <a:xfrm>
            <a:off x="1297824" y="1961421"/>
            <a:ext cx="4731657" cy="1200329"/>
          </a:xfrm>
          <a:prstGeom prst="rect">
            <a:avLst/>
          </a:prstGeom>
          <a:noFill/>
        </p:spPr>
        <p:txBody>
          <a:bodyPr wrap="square" rtlCol="0">
            <a:spAutoFit/>
          </a:bodyPr>
          <a:lstStyle/>
          <a:p>
            <a:pPr algn="ctr"/>
            <a:r>
              <a:rPr lang="en-US" sz="3600">
                <a:latin typeface="Noto Sans" panose="020B0502040504020204" pitchFamily="34" charset="0"/>
                <a:ea typeface="Noto Sans" panose="020B0502040504020204" pitchFamily="34" charset="0"/>
                <a:cs typeface="Noto Sans" panose="020B0502040504020204" pitchFamily="34" charset="0"/>
              </a:rPr>
              <a:t>New changes coming to SNAP</a:t>
            </a:r>
          </a:p>
        </p:txBody>
      </p:sp>
    </p:spTree>
    <p:extLst>
      <p:ext uri="{BB962C8B-B14F-4D97-AF65-F5344CB8AC3E}">
        <p14:creationId xmlns:p14="http://schemas.microsoft.com/office/powerpoint/2010/main" val="353127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00AD-E497-2528-FB6C-382130E90B2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F2F1D92-B499-1DD3-2EA7-840851BBFD4C}"/>
              </a:ext>
            </a:extLst>
          </p:cNvPr>
          <p:cNvSpPr/>
          <p:nvPr/>
        </p:nvSpPr>
        <p:spPr>
          <a:xfrm>
            <a:off x="6554683" y="1645909"/>
            <a:ext cx="5032375" cy="47943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12EBB0EF-7770-D30C-D91E-A0F056DAFC56}"/>
              </a:ext>
            </a:extLst>
          </p:cNvPr>
          <p:cNvSpPr>
            <a:spLocks noGrp="1"/>
          </p:cNvSpPr>
          <p:nvPr>
            <p:ph type="title"/>
          </p:nvPr>
        </p:nvSpPr>
        <p:spPr/>
        <p:txBody>
          <a:bodyPr/>
          <a:lstStyle/>
          <a:p>
            <a:r>
              <a:rPr lang="en-US">
                <a:latin typeface="Noto Sans ExtraBold"/>
                <a:ea typeface="Noto Sans ExtraBold"/>
                <a:cs typeface="Noto Sans ExtraBold"/>
              </a:rPr>
              <a:t>SNAP: Two changes take effect June 1</a:t>
            </a:r>
          </a:p>
        </p:txBody>
      </p:sp>
      <p:sp>
        <p:nvSpPr>
          <p:cNvPr id="4" name="Slide Number Placeholder 3">
            <a:extLst>
              <a:ext uri="{FF2B5EF4-FFF2-40B4-BE49-F238E27FC236}">
                <a16:creationId xmlns:a16="http://schemas.microsoft.com/office/drawing/2014/main" id="{F22B36DA-A7EC-B7EC-0818-720AA55081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 name="Rectangle 6">
            <a:extLst>
              <a:ext uri="{FF2B5EF4-FFF2-40B4-BE49-F238E27FC236}">
                <a16:creationId xmlns:a16="http://schemas.microsoft.com/office/drawing/2014/main" id="{BA4ACD55-11D3-C734-D156-CFE94A82F902}"/>
              </a:ext>
            </a:extLst>
          </p:cNvPr>
          <p:cNvSpPr/>
          <p:nvPr/>
        </p:nvSpPr>
        <p:spPr>
          <a:xfrm>
            <a:off x="604942" y="1645909"/>
            <a:ext cx="5032375" cy="47943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4" name="Picture 13" descr="graphic showing two receipts">
            <a:extLst>
              <a:ext uri="{FF2B5EF4-FFF2-40B4-BE49-F238E27FC236}">
                <a16:creationId xmlns:a16="http://schemas.microsoft.com/office/drawing/2014/main" id="{2C8792B2-59DF-1C3C-1AE0-5675544BE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603" y="2451179"/>
            <a:ext cx="2847619" cy="4095238"/>
          </a:xfrm>
          <a:prstGeom prst="rect">
            <a:avLst/>
          </a:prstGeom>
        </p:spPr>
      </p:pic>
      <p:pic>
        <p:nvPicPr>
          <p:cNvPr id="17" name="Picture 16" descr="graphic illustrating a virtual interview">
            <a:extLst>
              <a:ext uri="{FF2B5EF4-FFF2-40B4-BE49-F238E27FC236}">
                <a16:creationId xmlns:a16="http://schemas.microsoft.com/office/drawing/2014/main" id="{61E46E8F-B40B-4C06-9ED0-2BC7A0CD8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490" y="2911668"/>
            <a:ext cx="4504762" cy="2961905"/>
          </a:xfrm>
          <a:prstGeom prst="rect">
            <a:avLst/>
          </a:prstGeom>
        </p:spPr>
      </p:pic>
      <p:sp>
        <p:nvSpPr>
          <p:cNvPr id="19" name="TextBox 18">
            <a:extLst>
              <a:ext uri="{FF2B5EF4-FFF2-40B4-BE49-F238E27FC236}">
                <a16:creationId xmlns:a16="http://schemas.microsoft.com/office/drawing/2014/main" id="{4DA4D936-6CFD-65D8-448D-D155DAC84281}"/>
              </a:ext>
            </a:extLst>
          </p:cNvPr>
          <p:cNvSpPr txBox="1"/>
          <p:nvPr/>
        </p:nvSpPr>
        <p:spPr>
          <a:xfrm>
            <a:off x="771525" y="1838997"/>
            <a:ext cx="4803774" cy="646331"/>
          </a:xfrm>
          <a:prstGeom prst="rect">
            <a:avLst/>
          </a:prstGeom>
          <a:noFill/>
        </p:spPr>
        <p:txBody>
          <a:bodyPr wrap="square" lIns="91440" tIns="45720" rIns="91440" bIns="45720" rtlCol="0" anchor="t">
            <a:spAutoFit/>
          </a:bodyPr>
          <a:lstStyle/>
          <a:p>
            <a:pPr algn="l"/>
            <a:r>
              <a:rPr lang="en-US" sz="1800" b="1">
                <a:solidFill>
                  <a:srgbClr val="000000"/>
                </a:solidFill>
                <a:latin typeface="Noto Sans"/>
                <a:ea typeface="Noto Sans"/>
                <a:cs typeface="Noto Sans"/>
              </a:rPr>
              <a:t>Provide </a:t>
            </a:r>
            <a:r>
              <a:rPr lang="en-US" b="1">
                <a:solidFill>
                  <a:srgbClr val="000000"/>
                </a:solidFill>
                <a:latin typeface="Noto Sans"/>
                <a:ea typeface="Noto Sans"/>
                <a:cs typeface="Noto Sans"/>
              </a:rPr>
              <a:t>verification</a:t>
            </a:r>
            <a:r>
              <a:rPr lang="en-US" sz="1800" b="1">
                <a:solidFill>
                  <a:srgbClr val="000000"/>
                </a:solidFill>
                <a:latin typeface="Noto Sans"/>
                <a:ea typeface="Noto Sans"/>
                <a:cs typeface="Noto Sans"/>
              </a:rPr>
              <a:t> of shelter and utility costs</a:t>
            </a:r>
          </a:p>
        </p:txBody>
      </p:sp>
      <p:sp>
        <p:nvSpPr>
          <p:cNvPr id="20" name="TextBox 19">
            <a:extLst>
              <a:ext uri="{FF2B5EF4-FFF2-40B4-BE49-F238E27FC236}">
                <a16:creationId xmlns:a16="http://schemas.microsoft.com/office/drawing/2014/main" id="{35737A40-8EC1-705A-DFCB-28EA205090F8}"/>
              </a:ext>
            </a:extLst>
          </p:cNvPr>
          <p:cNvSpPr txBox="1"/>
          <p:nvPr/>
        </p:nvSpPr>
        <p:spPr>
          <a:xfrm>
            <a:off x="6862097" y="1837932"/>
            <a:ext cx="4461155" cy="923330"/>
          </a:xfrm>
          <a:prstGeom prst="rect">
            <a:avLst/>
          </a:prstGeom>
          <a:noFill/>
        </p:spPr>
        <p:txBody>
          <a:bodyPr wrap="square" lIns="91440" tIns="45720" rIns="91440" bIns="45720" rtlCol="0" anchor="t">
            <a:spAutoFit/>
          </a:bodyPr>
          <a:lstStyle/>
          <a:p>
            <a:r>
              <a:rPr lang="en-US" sz="1800" b="1">
                <a:solidFill>
                  <a:srgbClr val="000000"/>
                </a:solidFill>
                <a:latin typeface="Noto Sans"/>
                <a:ea typeface="Noto Sans"/>
                <a:cs typeface="Noto Sans"/>
              </a:rPr>
              <a:t>Renewal interviews resume for </a:t>
            </a:r>
            <a:r>
              <a:rPr lang="en-US" b="1">
                <a:solidFill>
                  <a:srgbClr val="000000"/>
                </a:solidFill>
                <a:latin typeface="Noto Sans"/>
                <a:ea typeface="Noto Sans"/>
                <a:cs typeface="Noto Sans"/>
              </a:rPr>
              <a:t>households eligible for 24-month SNAP Certification</a:t>
            </a:r>
            <a:endParaRPr lang="en-US" sz="1800" b="1">
              <a:solidFill>
                <a:srgbClr val="000000"/>
              </a:solidFill>
              <a:latin typeface="Noto Sans"/>
              <a:ea typeface="Noto Sans"/>
              <a:cs typeface="Noto Sans"/>
            </a:endParaRPr>
          </a:p>
        </p:txBody>
      </p:sp>
    </p:spTree>
    <p:extLst>
      <p:ext uri="{BB962C8B-B14F-4D97-AF65-F5344CB8AC3E}">
        <p14:creationId xmlns:p14="http://schemas.microsoft.com/office/powerpoint/2010/main" val="423031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0373D83-5939-DE0B-9312-3E7C7BCAB2B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0D5B2C-EB11-E638-9493-A9FFDF7FE16D}"/>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A195C999-E430-709C-14ED-8D52A4A3D0BC}"/>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FC2635D3-8D75-431D-3A52-5FD9257A0E64}"/>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0E103472-A9FF-5535-0CD7-94804CD931EE}"/>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C0586F41-3939-E846-F972-D2F0ED62DCC6}"/>
              </a:ext>
            </a:extLst>
          </p:cNvPr>
          <p:cNvSpPr txBox="1"/>
          <p:nvPr/>
        </p:nvSpPr>
        <p:spPr>
          <a:xfrm>
            <a:off x="635000" y="1791871"/>
            <a:ext cx="59144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H.R.1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to SNAP eligibility</a:t>
            </a:r>
            <a:endParaRPr kumimoji="0" lang="en-US" sz="40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2" name="Straight Connector 11">
            <a:extLst>
              <a:ext uri="{FF2B5EF4-FFF2-40B4-BE49-F238E27FC236}">
                <a16:creationId xmlns:a16="http://schemas.microsoft.com/office/drawing/2014/main" id="{A9CBCAD7-9574-8F2F-9254-1055367C55C8}"/>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6EBDADCA-4D6C-6F4B-B47B-1A31D935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4D5054DE-6560-9006-B364-1DD1B7A1EFF4}"/>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527D4897-1B44-6B51-DBA5-5C9CC16EE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516F5002-31B5-1F26-6F35-2415132C4FD1}"/>
              </a:ext>
            </a:extLst>
          </p:cNvPr>
          <p:cNvSpPr>
            <a:spLocks noGrp="1"/>
          </p:cNvSpPr>
          <p:nvPr>
            <p:ph type="sldNum" sz="quarter" idx="10"/>
          </p:nvPr>
        </p:nvSpPr>
        <p:spPr/>
        <p:txBody>
          <a:bodyPr/>
          <a:lstStyle/>
          <a:p>
            <a:fld id="{58339581-759F-43B7-B47D-47F906F0E294}" type="slidenum">
              <a:rPr lang="en-US" smtClean="0"/>
              <a:pPr/>
              <a:t>7</a:t>
            </a:fld>
            <a:endParaRPr lang="en-US"/>
          </a:p>
        </p:txBody>
      </p:sp>
    </p:spTree>
    <p:extLst>
      <p:ext uri="{BB962C8B-B14F-4D97-AF65-F5344CB8AC3E}">
        <p14:creationId xmlns:p14="http://schemas.microsoft.com/office/powerpoint/2010/main" val="21935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D337-4761-7565-6391-50B2FEB2DC30}"/>
              </a:ext>
            </a:extLst>
          </p:cNvPr>
          <p:cNvSpPr>
            <a:spLocks noGrp="1"/>
          </p:cNvSpPr>
          <p:nvPr>
            <p:ph type="title"/>
          </p:nvPr>
        </p:nvSpPr>
        <p:spPr>
          <a:xfrm>
            <a:off x="635001" y="401402"/>
            <a:ext cx="10001250" cy="825500"/>
          </a:xfrm>
        </p:spPr>
        <p:txBody>
          <a:bodyPr/>
          <a:lstStyle/>
          <a:p>
            <a:r>
              <a:rPr lang="en-US">
                <a:latin typeface="Noto Sans ExtraBold"/>
              </a:rPr>
              <a:t>SNAP eligibility changes</a:t>
            </a:r>
            <a:endParaRPr lang="en-US"/>
          </a:p>
        </p:txBody>
      </p:sp>
      <p:sp>
        <p:nvSpPr>
          <p:cNvPr id="4" name="Slide Number Placeholder 3">
            <a:extLst>
              <a:ext uri="{FF2B5EF4-FFF2-40B4-BE49-F238E27FC236}">
                <a16:creationId xmlns:a16="http://schemas.microsoft.com/office/drawing/2014/main" id="{B14CDBFE-365E-8934-44DB-ECB9A727DB56}"/>
              </a:ext>
            </a:extLst>
          </p:cNvPr>
          <p:cNvSpPr>
            <a:spLocks noGrp="1"/>
          </p:cNvSpPr>
          <p:nvPr>
            <p:ph type="sldNum" sz="quarter" idx="10"/>
          </p:nvPr>
        </p:nvSpPr>
        <p:spPr/>
        <p:txBody>
          <a:bodyPr/>
          <a:lstStyle/>
          <a:p>
            <a:fld id="{58339581-759F-43B7-B47D-47F906F0E294}" type="slidenum">
              <a:rPr lang="en-US" dirty="0" smtClean="0"/>
              <a:pPr/>
              <a:t>8</a:t>
            </a:fld>
            <a:endParaRPr lang="en-US"/>
          </a:p>
        </p:txBody>
      </p:sp>
      <p:sp>
        <p:nvSpPr>
          <p:cNvPr id="5" name="TextBox 4">
            <a:extLst>
              <a:ext uri="{FF2B5EF4-FFF2-40B4-BE49-F238E27FC236}">
                <a16:creationId xmlns:a16="http://schemas.microsoft.com/office/drawing/2014/main" id="{84EFFFBF-9B48-49B5-DD92-894679DC77BF}"/>
              </a:ext>
            </a:extLst>
          </p:cNvPr>
          <p:cNvSpPr txBox="1"/>
          <p:nvPr/>
        </p:nvSpPr>
        <p:spPr>
          <a:xfrm>
            <a:off x="793868" y="2260778"/>
            <a:ext cx="6212365" cy="2985433"/>
          </a:xfrm>
          <a:prstGeom prst="rect">
            <a:avLst/>
          </a:prstGeom>
          <a:noFill/>
        </p:spPr>
        <p:txBody>
          <a:bodyPr wrap="square" lIns="91440" tIns="45720" rIns="91440" bIns="45720" rtlCol="0" anchor="t">
            <a:spAutoFit/>
          </a:bodyPr>
          <a:lstStyle/>
          <a:p>
            <a:pPr marL="285750" indent="-285750" algn="l">
              <a:spcAft>
                <a:spcPts val="1200"/>
              </a:spcAft>
              <a:buFont typeface="Arial" panose="020B0604020202020204" pitchFamily="34" charset="0"/>
              <a:buChar char="•"/>
            </a:pPr>
            <a:r>
              <a:rPr lang="en-US" sz="2400">
                <a:solidFill>
                  <a:schemeClr val="tx2"/>
                </a:solidFill>
                <a:latin typeface="Noto Sans"/>
                <a:ea typeface="Noto Sans"/>
                <a:cs typeface="Noto Sans"/>
              </a:rPr>
              <a:t>People may be required to participate in </a:t>
            </a:r>
            <a:r>
              <a:rPr lang="en-US" sz="2400" b="1">
                <a:solidFill>
                  <a:schemeClr val="tx2"/>
                </a:solidFill>
                <a:latin typeface="Noto Sans"/>
                <a:ea typeface="Noto Sans"/>
                <a:cs typeface="Noto Sans"/>
              </a:rPr>
              <a:t>SNAP work or activity rules. </a:t>
            </a:r>
          </a:p>
          <a:p>
            <a:pPr marL="285750" indent="-285750">
              <a:spcAft>
                <a:spcPts val="1200"/>
              </a:spcAft>
              <a:buFont typeface="Arial" panose="020B0604020202020204" pitchFamily="34" charset="0"/>
              <a:buChar char="•"/>
            </a:pPr>
            <a:r>
              <a:rPr lang="en-US" sz="2400" b="1">
                <a:solidFill>
                  <a:schemeClr val="tx2"/>
                </a:solidFill>
                <a:latin typeface="Noto Sans"/>
                <a:ea typeface="Noto Sans"/>
                <a:cs typeface="Noto Sans"/>
              </a:rPr>
              <a:t>Many lawfully present non-citizens </a:t>
            </a:r>
            <a:r>
              <a:rPr lang="en-US" sz="2400">
                <a:solidFill>
                  <a:schemeClr val="tx2"/>
                </a:solidFill>
                <a:latin typeface="Noto Sans"/>
                <a:ea typeface="Noto Sans"/>
                <a:cs typeface="Noto Sans"/>
              </a:rPr>
              <a:t>facing no longer eligible for benefits. </a:t>
            </a:r>
          </a:p>
          <a:p>
            <a:pPr marL="285750" indent="-285750">
              <a:spcAft>
                <a:spcPts val="1200"/>
              </a:spcAft>
              <a:buFont typeface="Arial" panose="020B0604020202020204" pitchFamily="34" charset="0"/>
              <a:buChar char="•"/>
            </a:pPr>
            <a:r>
              <a:rPr lang="en-US" sz="2400">
                <a:solidFill>
                  <a:schemeClr val="tx2"/>
                </a:solidFill>
                <a:latin typeface="Noto Sans" panose="020B0502040504020204" pitchFamily="34" charset="0"/>
                <a:ea typeface="Noto Sans" panose="020B0502040504020204" pitchFamily="34" charset="0"/>
                <a:cs typeface="Noto Sans" panose="020B0502040504020204" pitchFamily="34" charset="0"/>
              </a:rPr>
              <a:t>People may get less SNAP because of changes in how energy assistance is counted.</a:t>
            </a:r>
          </a:p>
        </p:txBody>
      </p:sp>
      <p:sp>
        <p:nvSpPr>
          <p:cNvPr id="6" name="Rectangle 5">
            <a:extLst>
              <a:ext uri="{FF2B5EF4-FFF2-40B4-BE49-F238E27FC236}">
                <a16:creationId xmlns:a16="http://schemas.microsoft.com/office/drawing/2014/main" id="{E058BD1A-15CF-2317-D85C-1633CDF93001}"/>
              </a:ext>
            </a:extLst>
          </p:cNvPr>
          <p:cNvSpPr/>
          <p:nvPr/>
        </p:nvSpPr>
        <p:spPr>
          <a:xfrm>
            <a:off x="9334500" y="1841500"/>
            <a:ext cx="2857500" cy="4127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7DC8F2AA-ED86-5A66-5BB0-A827A644221E}"/>
              </a:ext>
            </a:extLst>
          </p:cNvPr>
          <p:cNvPicPr>
            <a:picLocks noChangeAspect="1"/>
          </p:cNvPicPr>
          <p:nvPr/>
        </p:nvPicPr>
        <p:blipFill rotWithShape="1">
          <a:blip r:embed="rId3">
            <a:extLst>
              <a:ext uri="{28A0092B-C50C-407E-A947-70E740481C1C}">
                <a14:useLocalDpi xmlns:a14="http://schemas.microsoft.com/office/drawing/2010/main" val="0"/>
              </a:ext>
            </a:extLst>
          </a:blip>
          <a:srcRect l="67500" t="37984" r="4244" b="15039"/>
          <a:stretch/>
        </p:blipFill>
        <p:spPr>
          <a:xfrm>
            <a:off x="7729870" y="2255626"/>
            <a:ext cx="3444949" cy="3221666"/>
          </a:xfrm>
          <a:prstGeom prst="rect">
            <a:avLst/>
          </a:prstGeom>
        </p:spPr>
      </p:pic>
      <p:sp>
        <p:nvSpPr>
          <p:cNvPr id="3" name="TextBox 2">
            <a:extLst>
              <a:ext uri="{FF2B5EF4-FFF2-40B4-BE49-F238E27FC236}">
                <a16:creationId xmlns:a16="http://schemas.microsoft.com/office/drawing/2014/main" id="{45E791D0-D502-01B0-84E1-5F1EAFF7B839}"/>
              </a:ext>
            </a:extLst>
          </p:cNvPr>
          <p:cNvSpPr txBox="1"/>
          <p:nvPr/>
        </p:nvSpPr>
        <p:spPr>
          <a:xfrm>
            <a:off x="635001" y="1501422"/>
            <a:ext cx="8452555" cy="461665"/>
          </a:xfrm>
          <a:prstGeom prst="rect">
            <a:avLst/>
          </a:prstGeom>
          <a:noFill/>
        </p:spPr>
        <p:txBody>
          <a:bodyPr wrap="square" rtlCol="0">
            <a:spAutoFit/>
          </a:bodyPr>
          <a:lstStyle/>
          <a:p>
            <a:pPr algn="l"/>
            <a:r>
              <a:rPr lang="en-US" sz="2400" b="1">
                <a:solidFill>
                  <a:schemeClr val="tx2"/>
                </a:solidFill>
                <a:latin typeface="Noto Sans" panose="020B0502040504020204" pitchFamily="34" charset="0"/>
                <a:ea typeface="Noto Sans" panose="020B0502040504020204" pitchFamily="34" charset="0"/>
                <a:cs typeface="Noto Sans" panose="020B0502040504020204" pitchFamily="34" charset="0"/>
              </a:rPr>
              <a:t>Starting July 4, 2025 </a:t>
            </a:r>
          </a:p>
        </p:txBody>
      </p:sp>
    </p:spTree>
    <p:extLst>
      <p:ext uri="{BB962C8B-B14F-4D97-AF65-F5344CB8AC3E}">
        <p14:creationId xmlns:p14="http://schemas.microsoft.com/office/powerpoint/2010/main" val="351720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BA8BD-0FD3-7F8F-DB07-A50E7B15934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E0D9724-D850-B560-6EE9-0F134B17994F}"/>
              </a:ext>
              <a:ext uri="{C183D7F6-B498-43B3-948B-1728B52AA6E4}">
                <adec:decorative xmlns:adec="http://schemas.microsoft.com/office/drawing/2017/decorative" val="1"/>
              </a:ext>
            </a:extLst>
          </p:cNvPr>
          <p:cNvSpPr/>
          <p:nvPr/>
        </p:nvSpPr>
        <p:spPr>
          <a:xfrm>
            <a:off x="0" y="5628784"/>
            <a:ext cx="12199357" cy="1161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91B78B3E-A34C-84D8-25C1-28E78EE22608}"/>
              </a:ext>
            </a:extLst>
          </p:cNvPr>
          <p:cNvSpPr>
            <a:spLocks noGrp="1"/>
          </p:cNvSpPr>
          <p:nvPr>
            <p:ph type="title"/>
          </p:nvPr>
        </p:nvSpPr>
        <p:spPr>
          <a:xfrm>
            <a:off x="635001" y="432290"/>
            <a:ext cx="10925628" cy="825500"/>
          </a:xfrm>
        </p:spPr>
        <p:txBody>
          <a:bodyPr/>
          <a:lstStyle/>
          <a:p>
            <a:r>
              <a:rPr lang="en-US">
                <a:latin typeface="Noto Sans ExtraBold"/>
              </a:rPr>
              <a:t>Changes to SNAP Able-bodied Adults without Dependents (ABAWD) Under 14</a:t>
            </a:r>
            <a:endParaRPr lang="en-US">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454028FA-7800-7A38-E909-3F5D64C4C5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 name="Rectangle 12">
            <a:extLst>
              <a:ext uri="{FF2B5EF4-FFF2-40B4-BE49-F238E27FC236}">
                <a16:creationId xmlns:a16="http://schemas.microsoft.com/office/drawing/2014/main" id="{F844DC18-002C-CB36-E5F7-97CB75BD128E}"/>
              </a:ext>
              <a:ext uri="{C183D7F6-B498-43B3-948B-1728B52AA6E4}">
                <adec:decorative xmlns:adec="http://schemas.microsoft.com/office/drawing/2017/decorative" val="1"/>
              </a:ext>
            </a:extLst>
          </p:cNvPr>
          <p:cNvSpPr/>
          <p:nvPr/>
        </p:nvSpPr>
        <p:spPr>
          <a:xfrm>
            <a:off x="0" y="1444752"/>
            <a:ext cx="6810928" cy="41840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5" name="TextBox 14">
            <a:extLst>
              <a:ext uri="{FF2B5EF4-FFF2-40B4-BE49-F238E27FC236}">
                <a16:creationId xmlns:a16="http://schemas.microsoft.com/office/drawing/2014/main" id="{86C23C66-BCA4-E51C-13F0-254AC262F96F}"/>
              </a:ext>
            </a:extLst>
          </p:cNvPr>
          <p:cNvSpPr txBox="1"/>
          <p:nvPr/>
        </p:nvSpPr>
        <p:spPr>
          <a:xfrm>
            <a:off x="250383" y="1708912"/>
            <a:ext cx="6337228" cy="3939540"/>
          </a:xfrm>
          <a:prstGeom prst="rect">
            <a:avLst/>
          </a:prstGeom>
          <a:noFill/>
        </p:spPr>
        <p:txBody>
          <a:bodyPr wrap="square" lIns="91440" tIns="45720" rIns="91440" bIns="45720" anchor="t">
            <a:spAutoFit/>
          </a:bodyPr>
          <a:lstStyle/>
          <a:p>
            <a:pPr marL="285750" lvl="0" indent="-285750">
              <a:spcAft>
                <a:spcPts val="1800"/>
              </a:spcAft>
              <a:buFont typeface="Arial" panose="020B0604020202020204" pitchFamily="34" charset="0"/>
              <a:buChar char="•"/>
              <a:defRPr/>
            </a:pPr>
            <a:r>
              <a:rPr lang="en-US" sz="2000">
                <a:solidFill>
                  <a:srgbClr val="184E49"/>
                </a:solidFill>
                <a:latin typeface="Noto Sans"/>
                <a:ea typeface="Noto Sans"/>
                <a:cs typeface="Noto Sans"/>
              </a:rPr>
              <a:t>People ages </a:t>
            </a:r>
            <a:r>
              <a:rPr lang="en-US" sz="2000" b="1">
                <a:solidFill>
                  <a:srgbClr val="184E49"/>
                </a:solidFill>
                <a:latin typeface="Noto Sans"/>
                <a:ea typeface="Noto Sans"/>
                <a:cs typeface="Noto Sans"/>
              </a:rPr>
              <a:t>55 through 64 who do not have a child under age 14 </a:t>
            </a:r>
            <a:r>
              <a:rPr lang="en-US" sz="2000">
                <a:solidFill>
                  <a:srgbClr val="184E49"/>
                </a:solidFill>
                <a:latin typeface="Noto Sans"/>
                <a:ea typeface="Noto Sans"/>
                <a:cs typeface="Noto Sans"/>
              </a:rPr>
              <a:t>on their SNAP case must work 80 hours each month to get SNAP for more than three months.</a:t>
            </a:r>
          </a:p>
          <a:p>
            <a:pPr marL="285750" lvl="0" indent="-285750">
              <a:spcAft>
                <a:spcPts val="1800"/>
              </a:spcAft>
              <a:buFont typeface="Arial" panose="020B0604020202020204" pitchFamily="34" charset="0"/>
              <a:buChar char="•"/>
              <a:defRPr/>
            </a:pPr>
            <a:r>
              <a:rPr lang="en-US" sz="2000" b="1">
                <a:solidFill>
                  <a:srgbClr val="184E49"/>
                </a:solidFill>
                <a:latin typeface="Noto Sans"/>
                <a:ea typeface="Noto Sans"/>
                <a:cs typeface="Noto Sans"/>
              </a:rPr>
              <a:t>Exemptions</a:t>
            </a:r>
            <a:r>
              <a:rPr lang="en-US" sz="2000">
                <a:solidFill>
                  <a:srgbClr val="184E49"/>
                </a:solidFill>
                <a:latin typeface="Noto Sans"/>
                <a:ea typeface="Noto Sans"/>
                <a:cs typeface="Noto Sans"/>
              </a:rPr>
              <a:t> for veterans, people experiencing homelessness, and former foster youth have been </a:t>
            </a:r>
            <a:r>
              <a:rPr lang="en-US" sz="2000" b="1">
                <a:solidFill>
                  <a:srgbClr val="184E49"/>
                </a:solidFill>
                <a:latin typeface="Noto Sans"/>
                <a:ea typeface="Noto Sans"/>
                <a:cs typeface="Noto Sans"/>
              </a:rPr>
              <a:t>removed.</a:t>
            </a:r>
          </a:p>
          <a:p>
            <a:pPr marL="285750" indent="-285750">
              <a:spcAft>
                <a:spcPts val="1800"/>
              </a:spcAft>
              <a:buFont typeface="Arial" panose="020B0604020202020204" pitchFamily="34" charset="0"/>
              <a:buChar char="•"/>
              <a:defRPr/>
            </a:pPr>
            <a:r>
              <a:rPr lang="en-US" sz="2000">
                <a:solidFill>
                  <a:srgbClr val="184E49"/>
                </a:solidFill>
                <a:latin typeface="Noto Sans"/>
                <a:ea typeface="Noto Sans"/>
                <a:cs typeface="Noto Sans"/>
              </a:rPr>
              <a:t>There is a </a:t>
            </a:r>
            <a:r>
              <a:rPr lang="en-US" sz="2000" b="1">
                <a:solidFill>
                  <a:srgbClr val="184E49"/>
                </a:solidFill>
                <a:latin typeface="Noto Sans"/>
                <a:ea typeface="Noto Sans"/>
                <a:cs typeface="Noto Sans"/>
              </a:rPr>
              <a:t>new exemption for American Indian/Alaska Native individuals </a:t>
            </a:r>
            <a:r>
              <a:rPr lang="en-US" sz="2000">
                <a:solidFill>
                  <a:srgbClr val="184E49"/>
                </a:solidFill>
                <a:latin typeface="Noto Sans"/>
                <a:ea typeface="Noto Sans"/>
                <a:cs typeface="Noto Sans"/>
              </a:rPr>
              <a:t>who qualify under rules in the Indian Health Care Improvement Act.</a:t>
            </a:r>
            <a:endParaRPr lang="en-US" sz="2000" b="0" i="0" u="none" strike="noStrike" kern="1200" cap="none" spc="0" normalizeH="0" baseline="0" noProof="0">
              <a:ln>
                <a:noFill/>
              </a:ln>
              <a:solidFill>
                <a:srgbClr val="184E49"/>
              </a:solidFill>
              <a:effectLst/>
              <a:uLnTx/>
              <a:uFillTx/>
              <a:latin typeface="Noto Sans"/>
              <a:ea typeface="Noto Sans"/>
              <a:cs typeface="Noto Sans"/>
            </a:endParaRPr>
          </a:p>
        </p:txBody>
      </p:sp>
      <p:sp>
        <p:nvSpPr>
          <p:cNvPr id="16" name="Rectangle 15">
            <a:extLst>
              <a:ext uri="{FF2B5EF4-FFF2-40B4-BE49-F238E27FC236}">
                <a16:creationId xmlns:a16="http://schemas.microsoft.com/office/drawing/2014/main" id="{C9DDF4E9-B094-ADB4-95B4-466676A72786}"/>
              </a:ext>
              <a:ext uri="{C183D7F6-B498-43B3-948B-1728B52AA6E4}">
                <adec:decorative xmlns:adec="http://schemas.microsoft.com/office/drawing/2017/decorative" val="1"/>
              </a:ext>
            </a:extLst>
          </p:cNvPr>
          <p:cNvSpPr/>
          <p:nvPr/>
        </p:nvSpPr>
        <p:spPr>
          <a:xfrm>
            <a:off x="6971793" y="1420804"/>
            <a:ext cx="5220208" cy="42079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8" name="TextBox 17">
            <a:extLst>
              <a:ext uri="{FF2B5EF4-FFF2-40B4-BE49-F238E27FC236}">
                <a16:creationId xmlns:a16="http://schemas.microsoft.com/office/drawing/2014/main" id="{D3178E77-AA25-77A9-BDEC-878797FD5AD8}"/>
              </a:ext>
            </a:extLst>
          </p:cNvPr>
          <p:cNvSpPr txBox="1"/>
          <p:nvPr/>
        </p:nvSpPr>
        <p:spPr>
          <a:xfrm>
            <a:off x="7170318" y="1444752"/>
            <a:ext cx="4390311" cy="4293483"/>
          </a:xfrm>
          <a:prstGeom prst="rect">
            <a:avLst/>
          </a:prstGeom>
          <a:noFill/>
        </p:spPr>
        <p:txBody>
          <a:bodyPr wrap="square" lIns="91440" tIns="45720" rIns="91440" bIns="45720" anchor="t">
            <a:spAutoFit/>
          </a:bodyPr>
          <a:lstStyle/>
          <a:p>
            <a:pPr>
              <a:spcAft>
                <a:spcPts val="600"/>
              </a:spcAft>
              <a:defRPr/>
            </a:pPr>
            <a:r>
              <a:rPr kumimoji="0" lang="en-US" sz="2400" b="1" i="0" u="none" strike="noStrike" kern="1200" cap="none" spc="0" normalizeH="0" baseline="0" noProof="0">
                <a:ln>
                  <a:noFill/>
                </a:ln>
                <a:solidFill>
                  <a:srgbClr val="184E49"/>
                </a:solidFill>
                <a:effectLst/>
                <a:uLnTx/>
                <a:uFillTx/>
                <a:latin typeface="Noto Sans"/>
                <a:ea typeface="Noto Sans"/>
                <a:cs typeface="Noto Sans"/>
              </a:rPr>
              <a:t>Work and activity rules will not impact individuals </a:t>
            </a:r>
            <a:r>
              <a:rPr lang="en-US" sz="2400" b="1">
                <a:solidFill>
                  <a:srgbClr val="184E49"/>
                </a:solidFill>
                <a:latin typeface="Noto Sans"/>
                <a:ea typeface="Noto Sans"/>
                <a:cs typeface="Noto Sans"/>
              </a:rPr>
              <a:t>eligible for an exemption such as health issues, students, or caring for individual unable to care for themselves</a:t>
            </a:r>
            <a:r>
              <a:rPr kumimoji="0" lang="en-US" sz="2400" b="1" i="0" u="none" strike="noStrike" kern="1200" cap="none" spc="0" normalizeH="0" baseline="0" noProof="0">
                <a:ln>
                  <a:noFill/>
                </a:ln>
                <a:solidFill>
                  <a:srgbClr val="184E49"/>
                </a:solidFill>
                <a:effectLst/>
                <a:uLnTx/>
                <a:uFillTx/>
                <a:latin typeface="Noto Sans"/>
                <a:ea typeface="Noto Sans"/>
                <a:cs typeface="Noto Sans"/>
              </a:rPr>
              <a:t>.</a:t>
            </a:r>
          </a:p>
          <a:p>
            <a:pPr marL="342900" indent="-342900">
              <a:spcAft>
                <a:spcPts val="600"/>
              </a:spcAft>
              <a:buFont typeface="Arial" panose="020B0604020202020204" pitchFamily="34" charset="0"/>
              <a:buChar char="•"/>
              <a:defRPr/>
            </a:pPr>
            <a:r>
              <a:rPr kumimoji="0" lang="en-US" sz="2000" b="0" i="0" u="none" strike="noStrike" kern="1200" cap="none" spc="0" normalizeH="0" baseline="0" noProof="0">
                <a:ln>
                  <a:noFill/>
                </a:ln>
                <a:solidFill>
                  <a:srgbClr val="184E49"/>
                </a:solidFill>
                <a:effectLst/>
                <a:uLnTx/>
                <a:uFillTx/>
                <a:latin typeface="Noto Sans"/>
                <a:ea typeface="Noto Sans"/>
                <a:cs typeface="Noto Sans"/>
              </a:rPr>
              <a:t>Will not apply to individuals receiving long-term services and supports</a:t>
            </a:r>
            <a:r>
              <a:rPr lang="en-US" sz="2000">
                <a:solidFill>
                  <a:srgbClr val="184E49"/>
                </a:solidFill>
                <a:latin typeface="Noto Sans"/>
                <a:ea typeface="Noto Sans"/>
                <a:cs typeface="Noto Sans"/>
              </a:rPr>
              <a:t>, receiving income due to a disability or health issue.</a:t>
            </a:r>
            <a:endPar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8" name="Graphic 7" descr="Briefcase with solid fill">
            <a:extLst>
              <a:ext uri="{FF2B5EF4-FFF2-40B4-BE49-F238E27FC236}">
                <a16:creationId xmlns:a16="http://schemas.microsoft.com/office/drawing/2014/main" id="{FAB8AC4C-4A71-C0AF-D4AD-093233230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9920" y="5687906"/>
            <a:ext cx="1234387" cy="946840"/>
          </a:xfrm>
          <a:prstGeom prst="rect">
            <a:avLst/>
          </a:prstGeom>
        </p:spPr>
      </p:pic>
    </p:spTree>
    <p:extLst>
      <p:ext uri="{BB962C8B-B14F-4D97-AF65-F5344CB8AC3E}">
        <p14:creationId xmlns:p14="http://schemas.microsoft.com/office/powerpoint/2010/main" val="5593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DHS  Master Slide">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ODHS fonts">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le-624400_R1 copy 2" id="{71DBB0B8-B2E9-4820-8D44-000D257CBE06}" vid="{19FD0021-756E-4F4D-A5EE-A4AAD6B1BDF2}"/>
    </a:ext>
  </a:extLst>
</a:theme>
</file>

<file path=ppt/theme/theme2.xml><?xml version="1.0" encoding="utf-8"?>
<a:theme xmlns:a="http://schemas.openxmlformats.org/drawingml/2006/main" name="1_ODHS  Master Slide">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ODHS fonts">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le-624400_R1 copy 2" id="{71DBB0B8-B2E9-4820-8D44-000D257CBE06}" vid="{19FD0021-756E-4F4D-A5EE-A4AAD6B1BD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AA4821F34EB44FB3A5B128AF395692" ma:contentTypeVersion="12" ma:contentTypeDescription="Create a new document." ma:contentTypeScope="" ma:versionID="9db9895182db957166d833410a581a1a">
  <xsd:schema xmlns:xsd="http://www.w3.org/2001/XMLSchema" xmlns:xs="http://www.w3.org/2001/XMLSchema" xmlns:p="http://schemas.microsoft.com/office/2006/metadata/properties" xmlns:ns2="9d983ff6-db2e-4628-bef9-542de5b081fc" xmlns:ns3="ef474903-65cb-4f8b-b705-d0c1c57e7308" targetNamespace="http://schemas.microsoft.com/office/2006/metadata/properties" ma:root="true" ma:fieldsID="1516dbadac8136d68462355c85b548ad" ns2:_="" ns3:_="">
    <xsd:import namespace="9d983ff6-db2e-4628-bef9-542de5b081fc"/>
    <xsd:import namespace="ef474903-65cb-4f8b-b705-d0c1c57e73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83ff6-db2e-4628-bef9-542de5b081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512b629-38de-4eee-9bda-de3980551d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474903-65cb-4f8b-b705-d0c1c57e73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a6529c1-6c60-4347-8370-abf921c2438c}" ma:internalName="TaxCatchAll" ma:showField="CatchAllData" ma:web="ef474903-65cb-4f8b-b705-d0c1c57e7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983ff6-db2e-4628-bef9-542de5b081fc">
      <Terms xmlns="http://schemas.microsoft.com/office/infopath/2007/PartnerControls"/>
    </lcf76f155ced4ddcb4097134ff3c332f>
    <TaxCatchAll xmlns="ef474903-65cb-4f8b-b705-d0c1c57e7308" xsi:nil="true"/>
  </documentManagement>
</p:properties>
</file>

<file path=customXml/itemProps1.xml><?xml version="1.0" encoding="utf-8"?>
<ds:datastoreItem xmlns:ds="http://schemas.openxmlformats.org/officeDocument/2006/customXml" ds:itemID="{38124562-45D3-4588-8095-FE0A8B77F410}">
  <ds:schemaRefs>
    <ds:schemaRef ds:uri="9d983ff6-db2e-4628-bef9-542de5b081fc"/>
    <ds:schemaRef ds:uri="ef474903-65cb-4f8b-b705-d0c1c57e73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4A28E3-C81F-455E-91C0-10BB64A50E44}">
  <ds:schemaRefs>
    <ds:schemaRef ds:uri="http://schemas.microsoft.com/sharepoint/v3/contenttype/forms"/>
  </ds:schemaRefs>
</ds:datastoreItem>
</file>

<file path=customXml/itemProps3.xml><?xml version="1.0" encoding="utf-8"?>
<ds:datastoreItem xmlns:ds="http://schemas.openxmlformats.org/officeDocument/2006/customXml" ds:itemID="{2B647601-228E-4675-9932-A1A1AC7AAF4C}">
  <ds:schemaRefs>
    <ds:schemaRef ds:uri="9d983ff6-db2e-4628-bef9-542de5b081fc"/>
    <ds:schemaRef ds:uri="ef474903-65cb-4f8b-b705-d0c1c57e73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1a67c04-f371-4d71-a575-202b566caae1}"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8615</Words>
  <Application>Microsoft Office PowerPoint</Application>
  <PresentationFormat>Widescreen</PresentationFormat>
  <Paragraphs>832</Paragraphs>
  <Slides>49</Slides>
  <Notes>47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49</vt:i4>
      </vt:variant>
    </vt:vector>
  </HeadingPairs>
  <TitlesOfParts>
    <vt:vector size="67" baseType="lpstr">
      <vt:lpstr>Aptos</vt:lpstr>
      <vt:lpstr>Aptos Display</vt:lpstr>
      <vt:lpstr>Aptos ExtraBold</vt:lpstr>
      <vt:lpstr>Arial</vt:lpstr>
      <vt:lpstr>Calibri</vt:lpstr>
      <vt:lpstr>Courier New</vt:lpstr>
      <vt:lpstr>Noto Sans</vt:lpstr>
      <vt:lpstr>Noto Sans Bold</vt:lpstr>
      <vt:lpstr>Noto Sans ExtraBold</vt:lpstr>
      <vt:lpstr>Noto Sans Medium</vt:lpstr>
      <vt:lpstr>Noto Sans SemiBold</vt:lpstr>
      <vt:lpstr>Segoe UI</vt:lpstr>
      <vt:lpstr>Symbol</vt:lpstr>
      <vt:lpstr>Tahoma</vt:lpstr>
      <vt:lpstr>Times</vt:lpstr>
      <vt:lpstr>Wingdings</vt:lpstr>
      <vt:lpstr>ODHS  Master Slide</vt:lpstr>
      <vt:lpstr>1_ODHS  Master Slide</vt:lpstr>
      <vt:lpstr>PowerPoint Presentation</vt:lpstr>
      <vt:lpstr>PowerPoint Presentation</vt:lpstr>
      <vt:lpstr>1 in 6 people in Oregon participate in SNAP</vt:lpstr>
      <vt:lpstr>SNAP monthly snapshot</vt:lpstr>
      <vt:lpstr>Sample title </vt:lpstr>
      <vt:lpstr>SNAP: Two changes take effect June 1</vt:lpstr>
      <vt:lpstr>Sample title </vt:lpstr>
      <vt:lpstr>SNAP eligibility changes</vt:lpstr>
      <vt:lpstr>Changes to SNAP Able-bodied Adults without Dependents (ABAWD) Under 14</vt:lpstr>
      <vt:lpstr>SNAP time limit </vt:lpstr>
      <vt:lpstr>Oregon SNAP work or activity rules: 2026 Timeline</vt:lpstr>
      <vt:lpstr>Five Tribal lands are waived from SNAP work or activity rules due to high unemployment rates</vt:lpstr>
      <vt:lpstr>Meeting work and activity rules</vt:lpstr>
      <vt:lpstr>People who may not need to follow SNAP work or activity rules if they:</vt:lpstr>
      <vt:lpstr>Contact ODHS to see if SNAP work or activity rules apply to you. </vt:lpstr>
      <vt:lpstr>What happens when ODHS reviews an ABAWD case</vt:lpstr>
      <vt:lpstr>Support available through WorkSource Oregon</vt:lpstr>
      <vt:lpstr>What to expect at WorkSource</vt:lpstr>
      <vt:lpstr>What this means for people</vt:lpstr>
      <vt:lpstr>If ABAWD work rules are not met</vt:lpstr>
      <vt:lpstr>SNAP work or activity rules: timeline</vt:lpstr>
      <vt:lpstr>Example notices</vt:lpstr>
      <vt:lpstr>Getting SNAP benefits back (Regain)</vt:lpstr>
      <vt:lpstr>How to resume benefits</vt:lpstr>
      <vt:lpstr>Non-citizen SNAP eligibility</vt:lpstr>
      <vt:lpstr>Non-citizens eligible for SNAP</vt:lpstr>
      <vt:lpstr>Criteria for Lawful Permanent Residents</vt:lpstr>
      <vt:lpstr>LPRs may be immediately eligible for SNAP if they previously held one of the statuses below:</vt:lpstr>
      <vt:lpstr> LPRs may also be eligible if</vt:lpstr>
      <vt:lpstr>Medicaid work or activity rules</vt:lpstr>
      <vt:lpstr>USDA SNAP data request</vt:lpstr>
      <vt:lpstr>Timeline: USDA demands data </vt:lpstr>
      <vt:lpstr> ODHS does share SNAP data with the federal government required for program administration</vt:lpstr>
      <vt:lpstr>Sample title </vt:lpstr>
      <vt:lpstr>Oregon Department of Justice Community Toolkit</vt:lpstr>
      <vt:lpstr>Office of Immigrant and Refugee Advancement online resources </vt:lpstr>
      <vt:lpstr>ODHS message to community about Oregon’s Sanctuary Law</vt:lpstr>
      <vt:lpstr>How to connect with ODHS</vt:lpstr>
      <vt:lpstr>Public charge </vt:lpstr>
      <vt:lpstr>Public charge rule has not yet changed</vt:lpstr>
      <vt:lpstr>2026 Oregon  Legislative Session</vt:lpstr>
      <vt:lpstr> House Bill 5204: Key HR1 resources for ODHS </vt:lpstr>
      <vt:lpstr>What people can do right now</vt:lpstr>
      <vt:lpstr>ODHS and OHA 2026 Forward Together Oregon webinar schedule</vt:lpstr>
      <vt:lpstr>Spanish Facebook Live events</vt:lpstr>
      <vt:lpstr>Central resource for finding food: NeedFood.Oregon.gov</vt:lpstr>
      <vt:lpstr>Protecting EBT Cards and Benefits  </vt:lpstr>
      <vt:lpstr>Stay in touch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Sinatra Christy</dc:creator>
  <cp:lastModifiedBy>Waters Maria</cp:lastModifiedBy>
  <cp:revision>5</cp:revision>
  <dcterms:created xsi:type="dcterms:W3CDTF">2013-07-15T20:26:40Z</dcterms:created>
  <dcterms:modified xsi:type="dcterms:W3CDTF">2026-04-08T01:57:25Z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0x0101002EAA4821F34EB44FB3A5B128AF395692</vt:lpwstr>
  </property>
  <property fmtid="{D5CDD505-2E9C-101B-9397-08002B2CF9AE}" pid="3" name="MediaServiceImageTags">
    <vt:lpwstr/>
  </property>
</Properties>
</file>