
<file path=[Content_Types].xml><?xml version="1.0" encoding="utf-8"?>
<Types xmlns="http://schemas.openxmlformats.org/package/2006/content-types">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1.xml" ContentType="application/vnd.openxmlformats-officedocument.themeOverride+xml"/>
  <Override PartName="/ppt/notesSlides/notesSlide6.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2.xml" ContentType="application/vnd.openxmlformats-officedocument.themeOverride+xml"/>
  <Override PartName="/ppt/notesSlides/notesSlide7.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4"/>
    <p:sldMasterId id="2147483769" r:id="rId5"/>
  </p:sldMasterIdLst>
  <p:notesMasterIdLst>
    <p:notesMasterId r:id="rId18"/>
  </p:notesMasterIdLst>
  <p:sldIdLst>
    <p:sldId id="262" r:id="rId6"/>
    <p:sldId id="1505" r:id="rId7"/>
    <p:sldId id="1477" r:id="rId8"/>
    <p:sldId id="1507" r:id="rId9"/>
    <p:sldId id="1506" r:id="rId10"/>
    <p:sldId id="1512" r:id="rId11"/>
    <p:sldId id="1497" r:id="rId12"/>
    <p:sldId id="1508" r:id="rId13"/>
    <p:sldId id="1509" r:id="rId14"/>
    <p:sldId id="1510" r:id="rId15"/>
    <p:sldId id="1511" r:id="rId16"/>
    <p:sldId id="1513" r:id="rId17"/>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5pPr>
    <a:lvl6pPr marL="2286000" algn="l" defTabSz="914400" rtl="0" eaLnBrk="1" latinLnBrk="0" hangingPunct="1">
      <a:defRPr sz="2400" kern="1200">
        <a:solidFill>
          <a:schemeClr val="tx1"/>
        </a:solidFill>
        <a:latin typeface="Times" panose="02020603050405020304" pitchFamily="18" charset="0"/>
        <a:ea typeface="+mn-ea"/>
        <a:cs typeface="+mn-cs"/>
      </a:defRPr>
    </a:lvl6pPr>
    <a:lvl7pPr marL="2743200" algn="l" defTabSz="914400" rtl="0" eaLnBrk="1" latinLnBrk="0" hangingPunct="1">
      <a:defRPr sz="2400" kern="1200">
        <a:solidFill>
          <a:schemeClr val="tx1"/>
        </a:solidFill>
        <a:latin typeface="Times" panose="02020603050405020304" pitchFamily="18" charset="0"/>
        <a:ea typeface="+mn-ea"/>
        <a:cs typeface="+mn-cs"/>
      </a:defRPr>
    </a:lvl7pPr>
    <a:lvl8pPr marL="3200400" algn="l" defTabSz="914400" rtl="0" eaLnBrk="1" latinLnBrk="0" hangingPunct="1">
      <a:defRPr sz="2400" kern="1200">
        <a:solidFill>
          <a:schemeClr val="tx1"/>
        </a:solidFill>
        <a:latin typeface="Times" panose="02020603050405020304" pitchFamily="18" charset="0"/>
        <a:ea typeface="+mn-ea"/>
        <a:cs typeface="+mn-cs"/>
      </a:defRPr>
    </a:lvl8pPr>
    <a:lvl9pPr marL="3657600" algn="l" defTabSz="914400" rtl="0" eaLnBrk="1" latinLnBrk="0" hangingPunct="1">
      <a:defRPr sz="2400" kern="1200">
        <a:solidFill>
          <a:schemeClr val="tx1"/>
        </a:solidFill>
        <a:latin typeface="Times"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ivers Wesley R" initials="RWR" lastIdx="8" clrIdx="0">
    <p:extLst>
      <p:ext uri="{19B8F6BF-5375-455C-9EA6-DF929625EA0E}">
        <p15:presenceInfo xmlns:p15="http://schemas.microsoft.com/office/powerpoint/2012/main" userId="S::WESLEY.R.RIVERS@dhsoha.state.or.us::1231812a-56a1-4354-806d-4834e8694b4e" providerId="AD"/>
      </p:ext>
    </p:extLst>
  </p:cmAuthor>
  <p:cmAuthor id="2" name="Dolph Annaliese" initials="DA" lastIdx="9" clrIdx="1">
    <p:extLst>
      <p:ext uri="{19B8F6BF-5375-455C-9EA6-DF929625EA0E}">
        <p15:presenceInfo xmlns:p15="http://schemas.microsoft.com/office/powerpoint/2012/main" userId="S::ANNALIESE.DOLPH@dhsoha.state.or.us::3235823f-7c8f-4e94-b78a-07943cdee50d" providerId="AD"/>
      </p:ext>
    </p:extLst>
  </p:cmAuthor>
  <p:cmAuthor id="3" name="Allen Steven  J" initials="ASJ" lastIdx="8" clrIdx="2">
    <p:extLst>
      <p:ext uri="{19B8F6BF-5375-455C-9EA6-DF929625EA0E}">
        <p15:presenceInfo xmlns:p15="http://schemas.microsoft.com/office/powerpoint/2012/main" userId="S::Steven.J.Allen@dhsoha.state.or.us::cc752753-2225-46de-951f-38016d367cbd" providerId="AD"/>
      </p:ext>
    </p:extLst>
  </p:cmAuthor>
  <p:cmAuthor id="4" name="Allen Drew  Redmond" initials="ADR" lastIdx="53" clrIdx="3">
    <p:extLst>
      <p:ext uri="{19B8F6BF-5375-455C-9EA6-DF929625EA0E}">
        <p15:presenceInfo xmlns:p15="http://schemas.microsoft.com/office/powerpoint/2012/main" userId="S::Drew.R.Allen@dhsoha.state.or.us::220f77d2-2f97-4bf8-9d2c-1c41e9e080a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595"/>
    <a:srgbClr val="FF9933"/>
    <a:srgbClr val="C0E0E2"/>
    <a:srgbClr val="86C3C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391" autoAdjust="0"/>
    <p:restoredTop sz="48448" autoAdjust="0"/>
  </p:normalViewPr>
  <p:slideViewPr>
    <p:cSldViewPr>
      <p:cViewPr varScale="1">
        <p:scale>
          <a:sx n="79" d="100"/>
          <a:sy n="79" d="100"/>
        </p:scale>
        <p:origin x="4056" y="6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286435948753159"/>
          <c:y val="0.28473531193216234"/>
          <c:w val="0.74168477204238359"/>
          <c:h val="0.5723061780738945"/>
        </c:manualLayout>
      </c:layout>
      <c:lineChart>
        <c:grouping val="standard"/>
        <c:varyColors val="0"/>
        <c:ser>
          <c:idx val="3"/>
          <c:order val="0"/>
          <c:tx>
            <c:v>Oregon</c:v>
          </c:tx>
          <c:spPr>
            <a:ln w="28575" cap="rnd">
              <a:solidFill>
                <a:schemeClr val="accent2"/>
              </a:solidFill>
              <a:round/>
            </a:ln>
            <a:effectLst/>
          </c:spPr>
          <c:marker>
            <c:symbol val="circle"/>
            <c:size val="5"/>
            <c:spPr>
              <a:solidFill>
                <a:schemeClr val="accent2"/>
              </a:solidFill>
              <a:ln w="9525">
                <a:solidFill>
                  <a:schemeClr val="accent2"/>
                </a:solidFill>
              </a:ln>
              <a:effectLst/>
            </c:spPr>
          </c:marker>
          <c:cat>
            <c:numRef>
              <c:f>'10_17ByYear'!$A$2:$A$22</c:f>
              <c:numCache>
                <c:formatCode>General</c:formatCode>
                <c:ptCount val="21"/>
                <c:pt idx="0">
                  <c:v>1999</c:v>
                </c:pt>
                <c:pt idx="1">
                  <c:v>2000</c:v>
                </c:pt>
                <c:pt idx="2">
                  <c:v>2001</c:v>
                </c:pt>
                <c:pt idx="3">
                  <c:v>2002</c:v>
                </c:pt>
                <c:pt idx="4">
                  <c:v>2003</c:v>
                </c:pt>
                <c:pt idx="5">
                  <c:v>2004</c:v>
                </c:pt>
                <c:pt idx="6">
                  <c:v>2005</c:v>
                </c:pt>
                <c:pt idx="7">
                  <c:v>2006</c:v>
                </c:pt>
                <c:pt idx="8">
                  <c:v>2007</c:v>
                </c:pt>
                <c:pt idx="9">
                  <c:v>2008</c:v>
                </c:pt>
                <c:pt idx="10">
                  <c:v>2009</c:v>
                </c:pt>
                <c:pt idx="11">
                  <c:v>2010</c:v>
                </c:pt>
                <c:pt idx="12">
                  <c:v>2011</c:v>
                </c:pt>
                <c:pt idx="13">
                  <c:v>2012</c:v>
                </c:pt>
                <c:pt idx="14">
                  <c:v>2013</c:v>
                </c:pt>
                <c:pt idx="15">
                  <c:v>2014</c:v>
                </c:pt>
                <c:pt idx="16">
                  <c:v>2015</c:v>
                </c:pt>
                <c:pt idx="17">
                  <c:v>2016</c:v>
                </c:pt>
                <c:pt idx="18">
                  <c:v>2017</c:v>
                </c:pt>
                <c:pt idx="19">
                  <c:v>2018</c:v>
                </c:pt>
                <c:pt idx="20">
                  <c:v>2019</c:v>
                </c:pt>
              </c:numCache>
            </c:numRef>
          </c:cat>
          <c:val>
            <c:numRef>
              <c:f>'10_17ByYear'!$D$2:$D$22</c:f>
              <c:numCache>
                <c:formatCode>0.0</c:formatCode>
                <c:ptCount val="21"/>
                <c:pt idx="0" formatCode="General">
                  <c:v>3.9</c:v>
                </c:pt>
                <c:pt idx="1">
                  <c:v>4.3527020037791697</c:v>
                </c:pt>
                <c:pt idx="2">
                  <c:v>3.0469380811399613</c:v>
                </c:pt>
                <c:pt idx="3">
                  <c:v>3.5282969414705945</c:v>
                </c:pt>
                <c:pt idx="4">
                  <c:v>2.0136373590139218</c:v>
                </c:pt>
                <c:pt idx="5">
                  <c:v>2.5265668504322956</c:v>
                </c:pt>
                <c:pt idx="6">
                  <c:v>3.5339524481455582</c:v>
                </c:pt>
                <c:pt idx="7">
                  <c:v>2.0089599614279687</c:v>
                </c:pt>
                <c:pt idx="8">
                  <c:v>2.2628131796296529</c:v>
                </c:pt>
                <c:pt idx="9">
                  <c:v>4.0496691926478254</c:v>
                </c:pt>
                <c:pt idx="10">
                  <c:v>3.3113763608483233</c:v>
                </c:pt>
                <c:pt idx="11">
                  <c:v>1.5318510121705562</c:v>
                </c:pt>
                <c:pt idx="12">
                  <c:v>4.6146983269154846</c:v>
                </c:pt>
                <c:pt idx="13">
                  <c:v>5.6707023164818962</c:v>
                </c:pt>
                <c:pt idx="14">
                  <c:v>7.5084405227945901</c:v>
                </c:pt>
                <c:pt idx="15">
                  <c:v>6.2045484510603313</c:v>
                </c:pt>
                <c:pt idx="16">
                  <c:v>5.1580557224759698</c:v>
                </c:pt>
                <c:pt idx="17">
                  <c:v>7.1</c:v>
                </c:pt>
                <c:pt idx="18">
                  <c:v>7.9475767582090775</c:v>
                </c:pt>
                <c:pt idx="19">
                  <c:v>9.9</c:v>
                </c:pt>
                <c:pt idx="20">
                  <c:v>4.5</c:v>
                </c:pt>
              </c:numCache>
            </c:numRef>
          </c:val>
          <c:smooth val="0"/>
          <c:extLst>
            <c:ext xmlns:c16="http://schemas.microsoft.com/office/drawing/2014/chart" uri="{C3380CC4-5D6E-409C-BE32-E72D297353CC}">
              <c16:uniqueId val="{00000000-C525-4CC7-A909-F48A2B872258}"/>
            </c:ext>
          </c:extLst>
        </c:ser>
        <c:ser>
          <c:idx val="4"/>
          <c:order val="1"/>
          <c:tx>
            <c:v>U.S.</c:v>
          </c:tx>
          <c:spPr>
            <a:ln w="28575" cap="rnd">
              <a:solidFill>
                <a:schemeClr val="accent1"/>
              </a:solidFill>
              <a:round/>
            </a:ln>
            <a:effectLst/>
          </c:spPr>
          <c:marker>
            <c:symbol val="circle"/>
            <c:size val="5"/>
            <c:spPr>
              <a:solidFill>
                <a:schemeClr val="accent1"/>
              </a:solidFill>
              <a:ln w="9525">
                <a:solidFill>
                  <a:schemeClr val="accent1"/>
                </a:solidFill>
              </a:ln>
              <a:effectLst/>
            </c:spPr>
          </c:marker>
          <c:cat>
            <c:numRef>
              <c:f>'10_17ByYear'!$A$2:$A$22</c:f>
              <c:numCache>
                <c:formatCode>General</c:formatCode>
                <c:ptCount val="21"/>
                <c:pt idx="0">
                  <c:v>1999</c:v>
                </c:pt>
                <c:pt idx="1">
                  <c:v>2000</c:v>
                </c:pt>
                <c:pt idx="2">
                  <c:v>2001</c:v>
                </c:pt>
                <c:pt idx="3">
                  <c:v>2002</c:v>
                </c:pt>
                <c:pt idx="4">
                  <c:v>2003</c:v>
                </c:pt>
                <c:pt idx="5">
                  <c:v>2004</c:v>
                </c:pt>
                <c:pt idx="6">
                  <c:v>2005</c:v>
                </c:pt>
                <c:pt idx="7">
                  <c:v>2006</c:v>
                </c:pt>
                <c:pt idx="8">
                  <c:v>2007</c:v>
                </c:pt>
                <c:pt idx="9">
                  <c:v>2008</c:v>
                </c:pt>
                <c:pt idx="10">
                  <c:v>2009</c:v>
                </c:pt>
                <c:pt idx="11">
                  <c:v>2010</c:v>
                </c:pt>
                <c:pt idx="12">
                  <c:v>2011</c:v>
                </c:pt>
                <c:pt idx="13">
                  <c:v>2012</c:v>
                </c:pt>
                <c:pt idx="14">
                  <c:v>2013</c:v>
                </c:pt>
                <c:pt idx="15">
                  <c:v>2014</c:v>
                </c:pt>
                <c:pt idx="16">
                  <c:v>2015</c:v>
                </c:pt>
                <c:pt idx="17">
                  <c:v>2016</c:v>
                </c:pt>
                <c:pt idx="18">
                  <c:v>2017</c:v>
                </c:pt>
                <c:pt idx="19">
                  <c:v>2018</c:v>
                </c:pt>
                <c:pt idx="20">
                  <c:v>2019</c:v>
                </c:pt>
              </c:numCache>
            </c:numRef>
          </c:cat>
          <c:val>
            <c:numRef>
              <c:f>'10_17ByYear'!$E$2:$E$22</c:f>
              <c:numCache>
                <c:formatCode>0.0</c:formatCode>
                <c:ptCount val="21"/>
                <c:pt idx="0">
                  <c:v>3.11</c:v>
                </c:pt>
                <c:pt idx="1">
                  <c:v>3.31</c:v>
                </c:pt>
                <c:pt idx="2">
                  <c:v>3.07</c:v>
                </c:pt>
                <c:pt idx="3">
                  <c:v>2.88</c:v>
                </c:pt>
                <c:pt idx="4">
                  <c:v>2.69</c:v>
                </c:pt>
                <c:pt idx="5">
                  <c:v>3.02</c:v>
                </c:pt>
                <c:pt idx="6">
                  <c:v>2.97</c:v>
                </c:pt>
                <c:pt idx="7">
                  <c:v>2.73</c:v>
                </c:pt>
                <c:pt idx="8">
                  <c:v>2.44</c:v>
                </c:pt>
                <c:pt idx="9">
                  <c:v>2.88</c:v>
                </c:pt>
                <c:pt idx="10">
                  <c:v>3.12</c:v>
                </c:pt>
                <c:pt idx="11">
                  <c:v>2.98</c:v>
                </c:pt>
                <c:pt idx="12">
                  <c:v>3.4</c:v>
                </c:pt>
                <c:pt idx="13">
                  <c:v>3.5</c:v>
                </c:pt>
                <c:pt idx="14">
                  <c:v>3.7</c:v>
                </c:pt>
                <c:pt idx="15">
                  <c:v>4</c:v>
                </c:pt>
                <c:pt idx="16">
                  <c:v>4.2</c:v>
                </c:pt>
                <c:pt idx="17">
                  <c:v>4.5999999999999996</c:v>
                </c:pt>
                <c:pt idx="18">
                  <c:v>5.3</c:v>
                </c:pt>
                <c:pt idx="19">
                  <c:v>5.5</c:v>
                </c:pt>
                <c:pt idx="20">
                  <c:v>4.9000000000000004</c:v>
                </c:pt>
              </c:numCache>
            </c:numRef>
          </c:val>
          <c:smooth val="0"/>
          <c:extLst>
            <c:ext xmlns:c16="http://schemas.microsoft.com/office/drawing/2014/chart" uri="{C3380CC4-5D6E-409C-BE32-E72D297353CC}">
              <c16:uniqueId val="{00000001-C525-4CC7-A909-F48A2B872258}"/>
            </c:ext>
          </c:extLst>
        </c:ser>
        <c:dLbls>
          <c:showLegendKey val="0"/>
          <c:showVal val="0"/>
          <c:showCatName val="0"/>
          <c:showSerName val="0"/>
          <c:showPercent val="0"/>
          <c:showBubbleSize val="0"/>
        </c:dLbls>
        <c:marker val="1"/>
        <c:smooth val="0"/>
        <c:axId val="340192368"/>
        <c:axId val="76842976"/>
      </c:lineChart>
      <c:catAx>
        <c:axId val="3401923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5400000" spcFirstLastPara="1" vertOverflow="ellipsis" wrap="square" anchor="ctr" anchorCtr="1"/>
          <a:lstStyle/>
          <a:p>
            <a:pPr>
              <a:defRPr sz="1400" b="0" i="0" u="none" strike="noStrike" kern="1200" baseline="0">
                <a:solidFill>
                  <a:schemeClr val="accent4">
                    <a:lumMod val="10000"/>
                  </a:schemeClr>
                </a:solidFill>
                <a:latin typeface="+mn-lt"/>
                <a:ea typeface="+mn-ea"/>
                <a:cs typeface="+mn-cs"/>
              </a:defRPr>
            </a:pPr>
            <a:endParaRPr lang="en-US"/>
          </a:p>
        </c:txPr>
        <c:crossAx val="76842976"/>
        <c:crosses val="autoZero"/>
        <c:auto val="1"/>
        <c:lblAlgn val="ctr"/>
        <c:lblOffset val="100"/>
        <c:noMultiLvlLbl val="0"/>
      </c:catAx>
      <c:valAx>
        <c:axId val="76842976"/>
        <c:scaling>
          <c:orientation val="minMax"/>
        </c:scaling>
        <c:delete val="0"/>
        <c:axPos val="l"/>
        <c:majorGridlines>
          <c:spPr>
            <a:ln w="9525" cap="flat" cmpd="sng" algn="ctr">
              <a:solidFill>
                <a:schemeClr val="accent5"/>
              </a:solidFill>
              <a:round/>
            </a:ln>
            <a:effectLst/>
          </c:spPr>
        </c:majorGridlines>
        <c:title>
          <c:tx>
            <c:rich>
              <a:bodyPr rot="-5400000" spcFirstLastPara="1" vertOverflow="ellipsis" vert="horz" wrap="square" anchor="ctr" anchorCtr="1"/>
              <a:lstStyle/>
              <a:p>
                <a:pPr>
                  <a:defRPr sz="2000" b="0" i="0" u="none" strike="noStrike" kern="1200" baseline="0">
                    <a:solidFill>
                      <a:schemeClr val="accent4">
                        <a:lumMod val="10000"/>
                      </a:schemeClr>
                    </a:solidFill>
                    <a:latin typeface="+mn-lt"/>
                    <a:ea typeface="+mn-ea"/>
                    <a:cs typeface="+mn-cs"/>
                  </a:defRPr>
                </a:pPr>
                <a:r>
                  <a:rPr lang="en-US" sz="2000"/>
                  <a:t>Rate, per 100,000</a:t>
                </a:r>
              </a:p>
            </c:rich>
          </c:tx>
          <c:layout>
            <c:manualLayout>
              <c:xMode val="edge"/>
              <c:yMode val="edge"/>
              <c:x val="2.9938271604938272E-2"/>
              <c:y val="0.35579107611548555"/>
            </c:manualLayout>
          </c:layout>
          <c:overlay val="0"/>
          <c:spPr>
            <a:noFill/>
            <a:ln>
              <a:noFill/>
            </a:ln>
            <a:effectLst/>
          </c:spPr>
          <c:txPr>
            <a:bodyPr rot="-5400000" spcFirstLastPara="1" vertOverflow="ellipsis" vert="horz" wrap="square" anchor="ctr" anchorCtr="1"/>
            <a:lstStyle/>
            <a:p>
              <a:pPr>
                <a:defRPr sz="2000" b="0" i="0" u="none" strike="noStrike" kern="1200" baseline="0">
                  <a:solidFill>
                    <a:schemeClr val="accent4">
                      <a:lumMod val="10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accent4">
                    <a:lumMod val="10000"/>
                  </a:schemeClr>
                </a:solidFill>
                <a:latin typeface="+mn-lt"/>
                <a:ea typeface="+mn-ea"/>
                <a:cs typeface="+mn-cs"/>
              </a:defRPr>
            </a:pPr>
            <a:endParaRPr lang="en-US"/>
          </a:p>
        </c:txPr>
        <c:crossAx val="340192368"/>
        <c:crosses val="autoZero"/>
        <c:crossBetween val="between"/>
      </c:valAx>
      <c:spPr>
        <a:noFill/>
        <a:ln>
          <a:noFill/>
        </a:ln>
        <a:effectLst/>
      </c:spPr>
    </c:plotArea>
    <c:legend>
      <c:legendPos val="r"/>
      <c:layout>
        <c:manualLayout>
          <c:xMode val="edge"/>
          <c:yMode val="edge"/>
          <c:x val="0.85034813356663763"/>
          <c:y val="0.17014530183727034"/>
          <c:w val="0.1342197676679304"/>
          <c:h val="0.12637984251968504"/>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accent4">
                  <a:lumMod val="10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solidFill>
            <a:schemeClr val="accent4">
              <a:lumMod val="10000"/>
            </a:schemeClr>
          </a:solidFill>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2204572138406364"/>
          <c:y val="0.19761227360392106"/>
          <c:w val="0.84701783768905081"/>
          <c:h val="0.59367033540696912"/>
        </c:manualLayout>
      </c:layout>
      <c:barChart>
        <c:barDir val="col"/>
        <c:grouping val="clustered"/>
        <c:varyColors val="0"/>
        <c:ser>
          <c:idx val="0"/>
          <c:order val="0"/>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'10_17ByAgeRace'!$G$2:$G$9</c:f>
              <c:strCache>
                <c:ptCount val="8"/>
                <c:pt idx="0">
                  <c:v>Non-Hispanic White</c:v>
                </c:pt>
                <c:pt idx="1">
                  <c:v>Non-Hispanic Black</c:v>
                </c:pt>
                <c:pt idx="2">
                  <c:v>Non-Hispanic AI/NA</c:v>
                </c:pt>
                <c:pt idx="3">
                  <c:v>Non-Hispanic Asian/PI</c:v>
                </c:pt>
                <c:pt idx="4">
                  <c:v>Hispanic</c:v>
                </c:pt>
                <c:pt idx="6">
                  <c:v>Males</c:v>
                </c:pt>
                <c:pt idx="7">
                  <c:v>Females</c:v>
                </c:pt>
              </c:strCache>
            </c:strRef>
          </c:cat>
          <c:val>
            <c:numRef>
              <c:f>'10_17ByAgeRace'!$H$2:$H$9</c:f>
              <c:numCache>
                <c:formatCode>General</c:formatCode>
                <c:ptCount val="8"/>
              </c:numCache>
            </c:numRef>
          </c:val>
          <c:extLst>
            <c:ext xmlns:c16="http://schemas.microsoft.com/office/drawing/2014/chart" uri="{C3380CC4-5D6E-409C-BE32-E72D297353CC}">
              <c16:uniqueId val="{00000000-4DDF-4EAB-9587-6A47364FE0BB}"/>
            </c:ext>
          </c:extLst>
        </c:ser>
        <c:ser>
          <c:idx val="1"/>
          <c:order val="1"/>
          <c:spPr>
            <a:solidFill>
              <a:srgbClr val="008080"/>
            </a:solidFill>
            <a:ln>
              <a:noFill/>
            </a:ln>
            <a:effectLst>
              <a:outerShdw blurRad="57150" dist="19050" dir="5400000" algn="ctr" rotWithShape="0">
                <a:srgbClr val="000000">
                  <a:alpha val="63000"/>
                </a:srgbClr>
              </a:outerShdw>
            </a:effectLst>
          </c:spPr>
          <c:invertIfNegative val="0"/>
          <c:dPt>
            <c:idx val="1"/>
            <c:invertIfNegative val="0"/>
            <c:bubble3D val="0"/>
            <c:spPr>
              <a:solidFill>
                <a:srgbClr val="FFFF99"/>
              </a:soli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4-4DDF-4EAB-9587-6A47364FE0BB}"/>
              </c:ext>
            </c:extLst>
          </c:dPt>
          <c:dPt>
            <c:idx val="2"/>
            <c:invertIfNegative val="0"/>
            <c:bubble3D val="0"/>
            <c:spPr>
              <a:solidFill>
                <a:srgbClr val="FF9933"/>
              </a:soli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5-4DDF-4EAB-9587-6A47364FE0BB}"/>
              </c:ext>
            </c:extLst>
          </c:dPt>
          <c:dPt>
            <c:idx val="3"/>
            <c:invertIfNegative val="0"/>
            <c:bubble3D val="0"/>
            <c:spPr>
              <a:solidFill>
                <a:srgbClr val="0033CC"/>
              </a:soli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6-4DDF-4EAB-9587-6A47364FE0BB}"/>
              </c:ext>
            </c:extLst>
          </c:dPt>
          <c:dPt>
            <c:idx val="4"/>
            <c:invertIfNegative val="0"/>
            <c:bubble3D val="0"/>
            <c:spPr>
              <a:solidFill>
                <a:srgbClr val="AAC0C0"/>
              </a:soli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7-4DDF-4EAB-9587-6A47364FE0BB}"/>
              </c:ext>
            </c:extLst>
          </c:dPt>
          <c:dPt>
            <c:idx val="6"/>
            <c:invertIfNegative val="0"/>
            <c:bubble3D val="0"/>
            <c:spPr>
              <a:solidFill>
                <a:srgbClr val="3399FF"/>
              </a:soli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8-4DDF-4EAB-9587-6A47364FE0BB}"/>
              </c:ext>
            </c:extLst>
          </c:dPt>
          <c:dPt>
            <c:idx val="7"/>
            <c:invertIfNegative val="0"/>
            <c:bubble3D val="0"/>
            <c:spPr>
              <a:solidFill>
                <a:srgbClr val="DADADA">
                  <a:lumMod val="10000"/>
                </a:srgbClr>
              </a:soli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9-4DDF-4EAB-9587-6A47364FE0BB}"/>
              </c:ext>
            </c:extLst>
          </c:dPt>
          <c:dLbls>
            <c:spPr>
              <a:noFill/>
              <a:ln>
                <a:noFill/>
              </a:ln>
              <a:effectLst/>
            </c:spPr>
            <c:txPr>
              <a:bodyPr rot="0" spcFirstLastPara="1" vertOverflow="ellipsis" vert="horz" wrap="square" lIns="38100" tIns="19050" rIns="38100" bIns="19050" anchor="ctr" anchorCtr="1">
                <a:spAutoFit/>
              </a:bodyPr>
              <a:lstStyle/>
              <a:p>
                <a:pPr>
                  <a:defRPr sz="2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'10_17ByAgeRace'!$G$2:$G$9</c:f>
              <c:strCache>
                <c:ptCount val="8"/>
                <c:pt idx="0">
                  <c:v>Non-Hispanic White</c:v>
                </c:pt>
                <c:pt idx="1">
                  <c:v>Non-Hispanic Black</c:v>
                </c:pt>
                <c:pt idx="2">
                  <c:v>Non-Hispanic AI/NA</c:v>
                </c:pt>
                <c:pt idx="3">
                  <c:v>Non-Hispanic Asian/PI</c:v>
                </c:pt>
                <c:pt idx="4">
                  <c:v>Hispanic</c:v>
                </c:pt>
                <c:pt idx="6">
                  <c:v>Males</c:v>
                </c:pt>
                <c:pt idx="7">
                  <c:v>Females</c:v>
                </c:pt>
              </c:strCache>
            </c:strRef>
          </c:cat>
          <c:val>
            <c:numRef>
              <c:f>'10_17ByAgeRace'!$I$2:$I$9</c:f>
              <c:numCache>
                <c:formatCode>0.0</c:formatCode>
                <c:ptCount val="8"/>
                <c:pt idx="0">
                  <c:v>4.8499999999999996</c:v>
                </c:pt>
                <c:pt idx="1">
                  <c:v>5.38</c:v>
                </c:pt>
                <c:pt idx="2">
                  <c:v>7.25</c:v>
                </c:pt>
                <c:pt idx="3">
                  <c:v>3.22</c:v>
                </c:pt>
                <c:pt idx="4">
                  <c:v>3.02</c:v>
                </c:pt>
                <c:pt idx="6">
                  <c:v>6.15</c:v>
                </c:pt>
                <c:pt idx="7">
                  <c:v>2.82</c:v>
                </c:pt>
              </c:numCache>
            </c:numRef>
          </c:val>
          <c:extLst>
            <c:ext xmlns:c16="http://schemas.microsoft.com/office/drawing/2014/chart" uri="{C3380CC4-5D6E-409C-BE32-E72D297353CC}">
              <c16:uniqueId val="{00000001-4DDF-4EAB-9587-6A47364FE0BB}"/>
            </c:ext>
          </c:extLst>
        </c:ser>
        <c:dLbls>
          <c:showLegendKey val="0"/>
          <c:showVal val="1"/>
          <c:showCatName val="0"/>
          <c:showSerName val="0"/>
          <c:showPercent val="0"/>
          <c:showBubbleSize val="0"/>
        </c:dLbls>
        <c:gapWidth val="0"/>
        <c:overlap val="76"/>
        <c:axId val="440868936"/>
        <c:axId val="440869328"/>
      </c:barChart>
      <c:catAx>
        <c:axId val="440868936"/>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0" spcFirstLastPara="1" vertOverflow="ellipsis" wrap="square" anchor="ctr" anchorCtr="1"/>
          <a:lstStyle/>
          <a:p>
            <a:pPr>
              <a:defRPr sz="1050" b="1" i="0" u="none" strike="noStrike" kern="1200" baseline="0">
                <a:solidFill>
                  <a:schemeClr val="tx1">
                    <a:lumMod val="65000"/>
                    <a:lumOff val="35000"/>
                  </a:schemeClr>
                </a:solidFill>
                <a:latin typeface="+mn-lt"/>
                <a:ea typeface="+mn-ea"/>
                <a:cs typeface="+mn-cs"/>
              </a:defRPr>
            </a:pPr>
            <a:endParaRPr lang="en-US"/>
          </a:p>
        </c:txPr>
        <c:crossAx val="440869328"/>
        <c:crosses val="autoZero"/>
        <c:auto val="1"/>
        <c:lblAlgn val="ctr"/>
        <c:lblOffset val="100"/>
        <c:tickLblSkip val="1"/>
        <c:tickMarkSkip val="1"/>
        <c:noMultiLvlLbl val="0"/>
      </c:catAx>
      <c:valAx>
        <c:axId val="440869328"/>
        <c:scaling>
          <c:orientation val="minMax"/>
          <c:min val="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800" b="1" i="0" u="none" strike="noStrike" kern="1200" baseline="0">
                    <a:solidFill>
                      <a:schemeClr val="tx1">
                        <a:lumMod val="65000"/>
                        <a:lumOff val="35000"/>
                      </a:schemeClr>
                    </a:solidFill>
                    <a:latin typeface="+mn-lt"/>
                    <a:ea typeface="+mn-ea"/>
                    <a:cs typeface="+mn-cs"/>
                  </a:defRPr>
                </a:pPr>
                <a:r>
                  <a:rPr lang="en-US" sz="1800" b="1"/>
                  <a:t>Rate, per 100,000</a:t>
                </a:r>
              </a:p>
            </c:rich>
          </c:tx>
          <c:layout>
            <c:manualLayout>
              <c:xMode val="edge"/>
              <c:yMode val="edge"/>
              <c:x val="3.16659484728588E-2"/>
              <c:y val="0.32814982381345981"/>
            </c:manualLayout>
          </c:layout>
          <c:overlay val="0"/>
          <c:spPr>
            <a:noFill/>
            <a:ln>
              <a:noFill/>
            </a:ln>
            <a:effectLst/>
          </c:spPr>
          <c:txPr>
            <a:bodyPr rot="-5400000" spcFirstLastPara="1" vertOverflow="ellipsis" vert="horz" wrap="square" anchor="ctr" anchorCtr="1"/>
            <a:lstStyle/>
            <a:p>
              <a:pPr>
                <a:defRPr sz="1800" b="1" i="0" u="none" strike="noStrike" kern="1200" baseline="0">
                  <a:solidFill>
                    <a:schemeClr val="tx1">
                      <a:lumMod val="65000"/>
                      <a:lumOff val="35000"/>
                    </a:schemeClr>
                  </a:solidFill>
                  <a:latin typeface="+mn-lt"/>
                  <a:ea typeface="+mn-ea"/>
                  <a:cs typeface="+mn-cs"/>
                </a:defRPr>
              </a:pPr>
              <a:endParaRPr lang="en-US"/>
            </a:p>
          </c:txPr>
        </c:title>
        <c:numFmt formatCode="0" sourceLinked="0"/>
        <c:majorTickMark val="none"/>
        <c:minorTickMark val="none"/>
        <c:tickLblPos val="nextTo"/>
        <c:spPr>
          <a:noFill/>
          <a:ln>
            <a:noFill/>
          </a:ln>
          <a:effectLst/>
        </c:spPr>
        <c:txPr>
          <a:bodyPr rot="0" spcFirstLastPara="1" vertOverflow="ellipsis"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44086893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4">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25130260256055359"/>
          <c:y val="0.17759324419422945"/>
          <c:w val="0.7486973974394463"/>
          <c:h val="0.58258052718779607"/>
        </c:manualLayout>
      </c:layout>
      <c:barChart>
        <c:barDir val="col"/>
        <c:grouping val="clustered"/>
        <c:varyColors val="0"/>
        <c:ser>
          <c:idx val="0"/>
          <c:order val="0"/>
          <c:tx>
            <c:strRef>
              <c:f>Sheet1!$M$3</c:f>
              <c:strCache>
                <c:ptCount val="1"/>
                <c:pt idx="0">
                  <c:v>% Admissions</c:v>
                </c:pt>
              </c:strCache>
            </c:strRef>
          </c:tx>
          <c:spPr>
            <a:solidFill>
              <a:schemeClr val="accent1"/>
            </a:solidFill>
            <a:ln>
              <a:noFill/>
            </a:ln>
            <a:effectLst/>
          </c:spPr>
          <c:invertIfNegative val="0"/>
          <c:dPt>
            <c:idx val="0"/>
            <c:invertIfNegative val="0"/>
            <c:bubble3D val="0"/>
            <c:spPr>
              <a:solidFill>
                <a:srgbClr val="008080"/>
              </a:solidFill>
              <a:ln>
                <a:noFill/>
              </a:ln>
              <a:effectLst/>
            </c:spPr>
            <c:extLst>
              <c:ext xmlns:c16="http://schemas.microsoft.com/office/drawing/2014/chart" uri="{C3380CC4-5D6E-409C-BE32-E72D297353CC}">
                <c16:uniqueId val="{00000002-6A31-480B-8B08-96E728D1A352}"/>
              </c:ext>
            </c:extLst>
          </c:dPt>
          <c:dPt>
            <c:idx val="1"/>
            <c:invertIfNegative val="0"/>
            <c:bubble3D val="0"/>
            <c:spPr>
              <a:solidFill>
                <a:srgbClr val="DADADA">
                  <a:lumMod val="10000"/>
                </a:srgbClr>
              </a:solidFill>
              <a:ln>
                <a:noFill/>
              </a:ln>
              <a:effectLst/>
            </c:spPr>
            <c:extLst>
              <c:ext xmlns:c16="http://schemas.microsoft.com/office/drawing/2014/chart" uri="{C3380CC4-5D6E-409C-BE32-E72D297353CC}">
                <c16:uniqueId val="{00000003-6A31-480B-8B08-96E728D1A352}"/>
              </c:ext>
            </c:extLst>
          </c:dPt>
          <c:dPt>
            <c:idx val="2"/>
            <c:invertIfNegative val="0"/>
            <c:bubble3D val="0"/>
            <c:spPr>
              <a:solidFill>
                <a:srgbClr val="FF9933"/>
              </a:solidFill>
              <a:ln>
                <a:noFill/>
              </a:ln>
              <a:effectLst/>
            </c:spPr>
            <c:extLst>
              <c:ext xmlns:c16="http://schemas.microsoft.com/office/drawing/2014/chart" uri="{C3380CC4-5D6E-409C-BE32-E72D297353CC}">
                <c16:uniqueId val="{00000004-6A31-480B-8B08-96E728D1A352}"/>
              </c:ext>
            </c:extLst>
          </c:dPt>
          <c:dPt>
            <c:idx val="3"/>
            <c:invertIfNegative val="0"/>
            <c:bubble3D val="0"/>
            <c:spPr>
              <a:solidFill>
                <a:srgbClr val="3399FF"/>
              </a:solidFill>
              <a:ln>
                <a:noFill/>
              </a:ln>
              <a:effectLst/>
            </c:spPr>
            <c:extLst>
              <c:ext xmlns:c16="http://schemas.microsoft.com/office/drawing/2014/chart" uri="{C3380CC4-5D6E-409C-BE32-E72D297353CC}">
                <c16:uniqueId val="{00000005-6A31-480B-8B08-96E728D1A352}"/>
              </c:ext>
            </c:extLst>
          </c:dPt>
          <c:dPt>
            <c:idx val="4"/>
            <c:invertIfNegative val="0"/>
            <c:bubble3D val="0"/>
            <c:spPr>
              <a:solidFill>
                <a:srgbClr val="FF9933"/>
              </a:solidFill>
              <a:ln>
                <a:noFill/>
              </a:ln>
              <a:effectLst/>
            </c:spPr>
            <c:extLst>
              <c:ext xmlns:c16="http://schemas.microsoft.com/office/drawing/2014/chart" uri="{C3380CC4-5D6E-409C-BE32-E72D297353CC}">
                <c16:uniqueId val="{00000006-6A31-480B-8B08-96E728D1A352}"/>
              </c:ext>
            </c:extLst>
          </c:dPt>
          <c:dPt>
            <c:idx val="7"/>
            <c:invertIfNegative val="0"/>
            <c:bubble3D val="0"/>
            <c:spPr>
              <a:solidFill>
                <a:srgbClr val="3399FF"/>
              </a:solidFill>
              <a:ln>
                <a:noFill/>
              </a:ln>
              <a:effectLst/>
            </c:spPr>
            <c:extLst>
              <c:ext xmlns:c16="http://schemas.microsoft.com/office/drawing/2014/chart" uri="{C3380CC4-5D6E-409C-BE32-E72D297353CC}">
                <c16:uniqueId val="{00000008-6A31-480B-8B08-96E728D1A352}"/>
              </c:ext>
            </c:extLst>
          </c:dPt>
          <c:dPt>
            <c:idx val="8"/>
            <c:invertIfNegative val="0"/>
            <c:bubble3D val="0"/>
            <c:spPr>
              <a:solidFill>
                <a:srgbClr val="DADADA">
                  <a:lumMod val="10000"/>
                </a:srgbClr>
              </a:solidFill>
              <a:ln>
                <a:noFill/>
              </a:ln>
              <a:effectLst/>
            </c:spPr>
            <c:extLst>
              <c:ext xmlns:c16="http://schemas.microsoft.com/office/drawing/2014/chart" uri="{C3380CC4-5D6E-409C-BE32-E72D297353CC}">
                <c16:uniqueId val="{00000009-6A31-480B-8B08-96E728D1A352}"/>
              </c:ext>
            </c:extLst>
          </c:dPt>
          <c:dLbls>
            <c:dLbl>
              <c:idx val="0"/>
              <c:tx>
                <c:rich>
                  <a:bodyPr/>
                  <a:lstStyle/>
                  <a:p>
                    <a:fld id="{4E9ED560-58BE-4EE8-88EF-2EF6AA2998AC}" type="VALUE">
                      <a:rPr lang="en-US" sz="1400" smtClean="0"/>
                      <a:pPr/>
                      <a:t>[VALUE]</a:t>
                    </a:fld>
                    <a:r>
                      <a:rPr lang="en-US" sz="1400"/>
                      <a:t>%</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6A31-480B-8B08-96E728D1A352}"/>
                </c:ext>
              </c:extLst>
            </c:dLbl>
            <c:dLbl>
              <c:idx val="1"/>
              <c:tx>
                <c:rich>
                  <a:bodyPr/>
                  <a:lstStyle/>
                  <a:p>
                    <a:fld id="{7AF7B496-2822-486E-9838-B7AE62C8D819}" type="VALUE">
                      <a:rPr lang="en-US" smtClean="0"/>
                      <a:pPr/>
                      <a:t>[VALUE]</a:t>
                    </a:fld>
                    <a:r>
                      <a:rPr lang="en-US"/>
                      <a:t>%</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6A31-480B-8B08-96E728D1A352}"/>
                </c:ext>
              </c:extLst>
            </c:dLbl>
            <c:dLbl>
              <c:idx val="2"/>
              <c:tx>
                <c:rich>
                  <a:bodyPr/>
                  <a:lstStyle/>
                  <a:p>
                    <a:fld id="{6CF0F40D-519B-4D15-8E5F-8ED086330E8C}" type="VALUE">
                      <a:rPr lang="en-US" smtClean="0"/>
                      <a:pPr/>
                      <a:t>[VALUE]</a:t>
                    </a:fld>
                    <a:r>
                      <a:rPr lang="en-US"/>
                      <a:t>%</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6A31-480B-8B08-96E728D1A352}"/>
                </c:ext>
              </c:extLst>
            </c:dLbl>
            <c:dLbl>
              <c:idx val="3"/>
              <c:tx>
                <c:rich>
                  <a:bodyPr/>
                  <a:lstStyle/>
                  <a:p>
                    <a:fld id="{4DA2FDB8-C9A3-46F3-8933-EB8B1B9E74A1}" type="VALUE">
                      <a:rPr lang="en-US" smtClean="0"/>
                      <a:pPr/>
                      <a:t>[VALUE]</a:t>
                    </a:fld>
                    <a:r>
                      <a:rPr lang="en-US"/>
                      <a:t>%</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6A31-480B-8B08-96E728D1A352}"/>
                </c:ext>
              </c:extLst>
            </c:dLbl>
            <c:dLbl>
              <c:idx val="4"/>
              <c:tx>
                <c:rich>
                  <a:bodyPr/>
                  <a:lstStyle/>
                  <a:p>
                    <a:fld id="{EF958C3B-4DAC-4A2A-9CC3-84CADB3B5C80}" type="VALUE">
                      <a:rPr lang="en-US" smtClean="0"/>
                      <a:pPr/>
                      <a:t>[VALUE]</a:t>
                    </a:fld>
                    <a:r>
                      <a:rPr lang="en-US"/>
                      <a:t>%</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6-6A31-480B-8B08-96E728D1A352}"/>
                </c:ext>
              </c:extLst>
            </c:dLbl>
            <c:dLbl>
              <c:idx val="5"/>
              <c:tx>
                <c:rich>
                  <a:bodyPr/>
                  <a:lstStyle/>
                  <a:p>
                    <a:fld id="{E2966BDE-EA8B-4254-AA90-CB2EE4317DA3}" type="VALUE">
                      <a:rPr lang="en-US" smtClean="0"/>
                      <a:pPr/>
                      <a:t>[VALUE]</a:t>
                    </a:fld>
                    <a:r>
                      <a:rPr lang="en-US"/>
                      <a:t>%</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6A31-480B-8B08-96E728D1A352}"/>
                </c:ext>
              </c:extLst>
            </c:dLbl>
            <c:dLbl>
              <c:idx val="7"/>
              <c:tx>
                <c:rich>
                  <a:bodyPr/>
                  <a:lstStyle/>
                  <a:p>
                    <a:fld id="{C5054877-01B2-4073-BD4B-DD2D2A7FD0E2}" type="VALUE">
                      <a:rPr lang="en-US" smtClean="0"/>
                      <a:pPr/>
                      <a:t>[VALUE]</a:t>
                    </a:fld>
                    <a:r>
                      <a:rPr lang="en-US"/>
                      <a:t>%</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8-6A31-480B-8B08-96E728D1A352}"/>
                </c:ext>
              </c:extLst>
            </c:dLbl>
            <c:dLbl>
              <c:idx val="8"/>
              <c:tx>
                <c:rich>
                  <a:bodyPr/>
                  <a:lstStyle/>
                  <a:p>
                    <a:fld id="{BC199F8B-BD71-4860-8F49-E08BD006E988}" type="VALUE">
                      <a:rPr lang="en-US" smtClean="0"/>
                      <a:pPr/>
                      <a:t>[VALUE]</a:t>
                    </a:fld>
                    <a:r>
                      <a:rPr lang="en-US"/>
                      <a:t>%</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9-6A31-480B-8B08-96E728D1A352}"/>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Sheet1!$L$4:$L$12</c:f>
              <c:strCache>
                <c:ptCount val="9"/>
                <c:pt idx="0">
                  <c:v>AI/AN</c:v>
                </c:pt>
                <c:pt idx="1">
                  <c:v>Asian</c:v>
                </c:pt>
                <c:pt idx="2">
                  <c:v>Black</c:v>
                </c:pt>
                <c:pt idx="3">
                  <c:v>NH/PI</c:v>
                </c:pt>
                <c:pt idx="4">
                  <c:v>White</c:v>
                </c:pt>
                <c:pt idx="5">
                  <c:v>Unknown</c:v>
                </c:pt>
                <c:pt idx="7">
                  <c:v>Males</c:v>
                </c:pt>
                <c:pt idx="8">
                  <c:v>Females</c:v>
                </c:pt>
              </c:strCache>
            </c:strRef>
          </c:cat>
          <c:val>
            <c:numRef>
              <c:f>Sheet1!$M$4:$M$12</c:f>
              <c:numCache>
                <c:formatCode>General</c:formatCode>
                <c:ptCount val="9"/>
                <c:pt idx="0">
                  <c:v>2.1800000000000002</c:v>
                </c:pt>
                <c:pt idx="1">
                  <c:v>2.42</c:v>
                </c:pt>
                <c:pt idx="2">
                  <c:v>1.45</c:v>
                </c:pt>
                <c:pt idx="3">
                  <c:v>0.97</c:v>
                </c:pt>
                <c:pt idx="4">
                  <c:v>74.33</c:v>
                </c:pt>
                <c:pt idx="5">
                  <c:v>18.64</c:v>
                </c:pt>
                <c:pt idx="7">
                  <c:v>21.07</c:v>
                </c:pt>
                <c:pt idx="8">
                  <c:v>78.930000000000007</c:v>
                </c:pt>
              </c:numCache>
            </c:numRef>
          </c:val>
          <c:extLst>
            <c:ext xmlns:c16="http://schemas.microsoft.com/office/drawing/2014/chart" uri="{C3380CC4-5D6E-409C-BE32-E72D297353CC}">
              <c16:uniqueId val="{00000000-6A31-480B-8B08-96E728D1A352}"/>
            </c:ext>
          </c:extLst>
        </c:ser>
        <c:dLbls>
          <c:dLblPos val="outEnd"/>
          <c:showLegendKey val="0"/>
          <c:showVal val="1"/>
          <c:showCatName val="0"/>
          <c:showSerName val="0"/>
          <c:showPercent val="0"/>
          <c:showBubbleSize val="0"/>
        </c:dLbls>
        <c:gapWidth val="79"/>
        <c:overlap val="43"/>
        <c:axId val="472365688"/>
        <c:axId val="472365360"/>
      </c:barChart>
      <c:catAx>
        <c:axId val="4723656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1320000" spcFirstLastPara="1" vertOverflow="ellipsis"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472365360"/>
        <c:crosses val="autoZero"/>
        <c:auto val="1"/>
        <c:lblAlgn val="ctr"/>
        <c:lblOffset val="100"/>
        <c:noMultiLvlLbl val="0"/>
      </c:catAx>
      <c:valAx>
        <c:axId val="472365360"/>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r>
                  <a:rPr lang="en-US" sz="1800" dirty="0"/>
                  <a:t>% Hospital Admissions for Suicide Related Concerns</a:t>
                </a:r>
              </a:p>
            </c:rich>
          </c:tx>
          <c:layout>
            <c:manualLayout>
              <c:xMode val="edge"/>
              <c:yMode val="edge"/>
              <c:x val="6.5839570003111025E-2"/>
              <c:y val="0.17759324419422945"/>
            </c:manualLayout>
          </c:layout>
          <c:overlay val="0"/>
          <c:spPr>
            <a:noFill/>
            <a:ln>
              <a:noFill/>
            </a:ln>
            <a:effectLst/>
          </c:spPr>
          <c:txPr>
            <a:bodyPr rot="-54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crossAx val="47236568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4">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7455989099132763"/>
          <c:y val="0.16427361032626045"/>
          <c:w val="0.55749352085706272"/>
          <c:h val="0.67156051930660299"/>
        </c:manualLayout>
      </c:layout>
      <c:pieChart>
        <c:varyColors val="1"/>
        <c:ser>
          <c:idx val="0"/>
          <c:order val="0"/>
          <c:tx>
            <c:strRef>
              <c:f>Mechanism!$B$3</c:f>
              <c:strCache>
                <c:ptCount val="1"/>
                <c:pt idx="0">
                  <c:v>Deaths</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CD8B-4C13-9601-958D31467C37}"/>
              </c:ext>
            </c:extLst>
          </c:dPt>
          <c:dPt>
            <c:idx val="1"/>
            <c:bubble3D val="0"/>
            <c:spPr>
              <a:solidFill>
                <a:schemeClr val="accent6"/>
              </a:solidFill>
              <a:ln w="19050">
                <a:solidFill>
                  <a:schemeClr val="lt1"/>
                </a:solidFill>
              </a:ln>
              <a:effectLst/>
            </c:spPr>
            <c:extLst>
              <c:ext xmlns:c16="http://schemas.microsoft.com/office/drawing/2014/chart" uri="{C3380CC4-5D6E-409C-BE32-E72D297353CC}">
                <c16:uniqueId val="{00000003-CD8B-4C13-9601-958D31467C37}"/>
              </c:ext>
            </c:extLst>
          </c:dPt>
          <c:dPt>
            <c:idx val="2"/>
            <c:bubble3D val="0"/>
            <c:spPr>
              <a:solidFill>
                <a:schemeClr val="accent2"/>
              </a:solidFill>
              <a:ln w="19050">
                <a:solidFill>
                  <a:schemeClr val="lt1"/>
                </a:solidFill>
              </a:ln>
              <a:effectLst/>
            </c:spPr>
            <c:extLst>
              <c:ext xmlns:c16="http://schemas.microsoft.com/office/drawing/2014/chart" uri="{C3380CC4-5D6E-409C-BE32-E72D297353CC}">
                <c16:uniqueId val="{00000005-CD8B-4C13-9601-958D31467C37}"/>
              </c:ext>
            </c:extLst>
          </c:dPt>
          <c:dPt>
            <c:idx val="3"/>
            <c:bubble3D val="0"/>
            <c:spPr>
              <a:solidFill>
                <a:schemeClr val="bg2"/>
              </a:solidFill>
              <a:ln w="19050">
                <a:solidFill>
                  <a:schemeClr val="lt1"/>
                </a:solidFill>
              </a:ln>
              <a:effectLst/>
            </c:spPr>
            <c:extLst>
              <c:ext xmlns:c16="http://schemas.microsoft.com/office/drawing/2014/chart" uri="{C3380CC4-5D6E-409C-BE32-E72D297353CC}">
                <c16:uniqueId val="{00000007-CD8B-4C13-9601-958D31467C37}"/>
              </c:ext>
            </c:extLst>
          </c:dPt>
          <c:dLbls>
            <c:dLbl>
              <c:idx val="0"/>
              <c:tx>
                <c:rich>
                  <a:bodyPr/>
                  <a:lstStyle/>
                  <a:p>
                    <a:r>
                      <a:rPr lang="en-US" dirty="0"/>
                      <a:t>40%</a:t>
                    </a:r>
                  </a:p>
                </c:rich>
              </c:tx>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CD8B-4C13-9601-958D31467C37}"/>
                </c:ext>
              </c:extLst>
            </c:dLbl>
            <c:dLbl>
              <c:idx val="1"/>
              <c:layout>
                <c:manualLayout>
                  <c:x val="-5.843444097789656E-2"/>
                  <c:y val="-9.6416959426505425E-2"/>
                </c:manualLayout>
              </c:layout>
              <c:tx>
                <c:rich>
                  <a:bodyPr/>
                  <a:lstStyle/>
                  <a:p>
                    <a:r>
                      <a:rPr lang="en-US"/>
                      <a:t>4%</a:t>
                    </a:r>
                    <a:endParaRPr lang="en-US" dirty="0"/>
                  </a:p>
                </c:rich>
              </c:tx>
              <c:dLblPos val="bestFit"/>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3-CD8B-4C13-9601-958D31467C37}"/>
                </c:ext>
              </c:extLst>
            </c:dLbl>
            <c:dLbl>
              <c:idx val="2"/>
              <c:tx>
                <c:rich>
                  <a:bodyPr/>
                  <a:lstStyle/>
                  <a:p>
                    <a:r>
                      <a:rPr lang="en-US" dirty="0"/>
                      <a:t>49%</a:t>
                    </a:r>
                  </a:p>
                </c:rich>
              </c:tx>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5-CD8B-4C13-9601-958D31467C37}"/>
                </c:ext>
              </c:extLst>
            </c:dLbl>
            <c:dLbl>
              <c:idx val="3"/>
              <c:layout>
                <c:manualLayout>
                  <c:x val="4.9095020926843834E-2"/>
                  <c:y val="0.12529651085227003"/>
                </c:manualLayout>
              </c:layout>
              <c:tx>
                <c:rich>
                  <a:bodyPr/>
                  <a:lstStyle/>
                  <a:p>
                    <a:r>
                      <a:rPr lang="en-US"/>
                      <a:t>7%</a:t>
                    </a:r>
                  </a:p>
                </c:rich>
              </c:tx>
              <c:dLblPos val="bestFit"/>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7-CD8B-4C13-9601-958D31467C37}"/>
                </c:ext>
              </c:extLst>
            </c:dLbl>
            <c:spPr>
              <a:noFill/>
              <a:ln>
                <a:noFill/>
              </a:ln>
              <a:effectLst/>
            </c:spPr>
            <c:txPr>
              <a:bodyPr rot="0" spcFirstLastPara="1" vertOverflow="ellipsis" vert="horz" wrap="square" lIns="38100" tIns="19050" rIns="38100" bIns="19050" anchor="ctr" anchorCtr="1">
                <a:spAutoFit/>
              </a:bodyPr>
              <a:lstStyle/>
              <a:p>
                <a:pPr>
                  <a:defRPr sz="24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Mechanism!$A$4:$A$7</c:f>
              <c:strCache>
                <c:ptCount val="4"/>
                <c:pt idx="0">
                  <c:v>Firearm</c:v>
                </c:pt>
                <c:pt idx="1">
                  <c:v>Poisoning</c:v>
                </c:pt>
                <c:pt idx="2">
                  <c:v>Suffocation</c:v>
                </c:pt>
                <c:pt idx="3">
                  <c:v>Other</c:v>
                </c:pt>
              </c:strCache>
            </c:strRef>
          </c:cat>
          <c:val>
            <c:numRef>
              <c:f>Mechanism!$B$4:$B$7</c:f>
              <c:numCache>
                <c:formatCode>General</c:formatCode>
                <c:ptCount val="4"/>
                <c:pt idx="0">
                  <c:v>55</c:v>
                </c:pt>
                <c:pt idx="1">
                  <c:v>6</c:v>
                </c:pt>
                <c:pt idx="2">
                  <c:v>66</c:v>
                </c:pt>
                <c:pt idx="3">
                  <c:v>9</c:v>
                </c:pt>
              </c:numCache>
            </c:numRef>
          </c:val>
          <c:extLst>
            <c:ext xmlns:c16="http://schemas.microsoft.com/office/drawing/2014/chart" uri="{C3380CC4-5D6E-409C-BE32-E72D297353CC}">
              <c16:uniqueId val="{00000008-CD8B-4C13-9601-958D31467C37}"/>
            </c:ext>
          </c:extLst>
        </c:ser>
        <c:dLbls>
          <c:dLblPos val="ctr"/>
          <c:showLegendKey val="0"/>
          <c:showVal val="1"/>
          <c:showCatName val="0"/>
          <c:showSerName val="0"/>
          <c:showPercent val="0"/>
          <c:showBubbleSize val="0"/>
          <c:showLeaderLines val="1"/>
        </c:dLbls>
        <c:firstSliceAng val="0"/>
      </c:pieChart>
      <c:spPr>
        <a:noFill/>
        <a:ln>
          <a:noFill/>
        </a:ln>
        <a:effectLst/>
      </c:spPr>
    </c:plotArea>
    <c:legend>
      <c:legendPos val="b"/>
      <c:layout>
        <c:manualLayout>
          <c:xMode val="edge"/>
          <c:yMode val="edge"/>
          <c:x val="5.8194624406126445E-3"/>
          <c:y val="0.80869615120464977"/>
          <c:w val="0.9862513704774245"/>
          <c:h val="0.1913038487953502"/>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accent4">
                  <a:lumMod val="10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340">
  <cs:axisTitle>
    <cs:lnRef idx="0"/>
    <cs:fillRef idx="0"/>
    <cs:effectRef idx="0"/>
    <cs:fontRef idx="minor">
      <a:schemeClr val="tx1">
        <a:lumMod val="65000"/>
        <a:lumOff val="35000"/>
      </a:schemeClr>
    </cs:fontRef>
    <cs:defRPr sz="900"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lt1"/>
    </cs:fontRef>
  </cs:dataPoint>
  <cs:dataPoint3D>
    <cs:lnRef idx="0"/>
    <cs:fillRef idx="3">
      <cs:styleClr val="auto"/>
    </cs:fillRef>
    <cs:effectRef idx="3"/>
    <cs:fontRef idx="minor">
      <a:schemeClr val="lt1"/>
    </cs:fontRef>
  </cs:dataPoint3D>
  <cs:dataPointLine>
    <cs:lnRef idx="0">
      <cs:styleClr val="auto"/>
    </cs:lnRef>
    <cs:fillRef idx="3"/>
    <cs:effectRef idx="3"/>
    <cs:fontRef idx="minor">
      <a:schemeClr val="lt1"/>
    </cs:fontRef>
    <cs:spPr>
      <a:ln w="34925" cap="rnd">
        <a:solidFill>
          <a:schemeClr val="phClr"/>
        </a:solidFill>
        <a:round/>
      </a:ln>
    </cs:spPr>
  </cs:dataPointLine>
  <cs:dataPointMarker>
    <cs:lnRef idx="0">
      <cs:styleClr val="auto"/>
    </cs:lnRef>
    <cs:fillRef idx="3">
      <cs:styleClr val="auto"/>
    </cs:fillRef>
    <cs:effectRef idx="3"/>
    <cs:fontRef idx="minor">
      <a:schemeClr val="lt1"/>
    </cs:fontRef>
    <cs:spPr>
      <a:ln w="9525">
        <a:solidFill>
          <a:schemeClr val="phClr"/>
        </a:solidFill>
        <a:round/>
      </a:ln>
    </cs:spPr>
  </cs:dataPointMarker>
  <cs:dataPointMarkerLayout symbol="circle" size="6"/>
  <cs:dataPointWireframe>
    <cs:lnRef idx="0">
      <cs:styleClr val="auto"/>
    </cs:lnRef>
    <cs:fillRef idx="3"/>
    <cs:effectRef idx="3"/>
    <cs:fontRef idx="minor">
      <a:schemeClr val="lt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lt1"/>
    </cs:fontRef>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34E50B8-F645-45EF-B19B-BDB79F15659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a:defRPr/>
            </a:pPr>
            <a:endParaRPr lang="en-US" dirty="0"/>
          </a:p>
        </p:txBody>
      </p:sp>
      <p:sp>
        <p:nvSpPr>
          <p:cNvPr id="3" name="Date Placeholder 2">
            <a:extLst>
              <a:ext uri="{FF2B5EF4-FFF2-40B4-BE49-F238E27FC236}">
                <a16:creationId xmlns:a16="http://schemas.microsoft.com/office/drawing/2014/main" id="{ADD4383C-A6B5-44F0-9623-A08A96CAF5B7}"/>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a:defRPr/>
            </a:pPr>
            <a:fld id="{EADA65CC-EC17-47E3-938B-C3956688E35B}" type="datetimeFigureOut">
              <a:rPr lang="en-US"/>
              <a:pPr>
                <a:defRPr/>
              </a:pPr>
              <a:t>5/6/2021</a:t>
            </a:fld>
            <a:endParaRPr lang="en-US" dirty="0"/>
          </a:p>
        </p:txBody>
      </p:sp>
      <p:sp>
        <p:nvSpPr>
          <p:cNvPr id="4" name="Slide Image Placeholder 3">
            <a:extLst>
              <a:ext uri="{FF2B5EF4-FFF2-40B4-BE49-F238E27FC236}">
                <a16:creationId xmlns:a16="http://schemas.microsoft.com/office/drawing/2014/main" id="{72FFF98A-0C8D-4D85-B07C-09C311F375B1}"/>
              </a:ext>
            </a:extLst>
          </p:cNvPr>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a:extLst>
              <a:ext uri="{FF2B5EF4-FFF2-40B4-BE49-F238E27FC236}">
                <a16:creationId xmlns:a16="http://schemas.microsoft.com/office/drawing/2014/main" id="{B39B4EAB-2879-4F93-8811-E837E050AE3A}"/>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54138F57-530E-41C2-8737-4B2F3AD8F3CD}"/>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a:defRPr/>
            </a:pPr>
            <a:endParaRPr lang="en-US" dirty="0"/>
          </a:p>
        </p:txBody>
      </p:sp>
      <p:sp>
        <p:nvSpPr>
          <p:cNvPr id="7" name="Slide Number Placeholder 6">
            <a:extLst>
              <a:ext uri="{FF2B5EF4-FFF2-40B4-BE49-F238E27FC236}">
                <a16:creationId xmlns:a16="http://schemas.microsoft.com/office/drawing/2014/main" id="{EE0EBCC8-4D25-4A57-B7E7-209FC5229055}"/>
              </a:ext>
            </a:extLst>
          </p:cNvPr>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a:defRPr/>
            </a:pPr>
            <a:fld id="{094C4799-0C67-4612-A8D8-CC8FB300C04F}"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a:extLst>
              <a:ext uri="{FF2B5EF4-FFF2-40B4-BE49-F238E27FC236}">
                <a16:creationId xmlns:a16="http://schemas.microsoft.com/office/drawing/2014/main" id="{089D6ECC-F4ED-4B04-9A26-D4EF0725DE47}"/>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a:extLst>
              <a:ext uri="{FF2B5EF4-FFF2-40B4-BE49-F238E27FC236}">
                <a16:creationId xmlns:a16="http://schemas.microsoft.com/office/drawing/2014/main" id="{4B3EC18F-EA71-4029-A90E-C79274D1B06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sz="1200" b="1" kern="1200" dirty="0">
              <a:solidFill>
                <a:schemeClr val="tx1"/>
              </a:solidFill>
              <a:effectLst/>
              <a:latin typeface="+mn-lt"/>
              <a:ea typeface="+mn-ea"/>
              <a:cs typeface="+mn-cs"/>
            </a:endParaRPr>
          </a:p>
        </p:txBody>
      </p:sp>
      <p:sp>
        <p:nvSpPr>
          <p:cNvPr id="5124" name="Slide Number Placeholder 3">
            <a:extLst>
              <a:ext uri="{FF2B5EF4-FFF2-40B4-BE49-F238E27FC236}">
                <a16:creationId xmlns:a16="http://schemas.microsoft.com/office/drawing/2014/main" id="{B0B98F09-7FE2-48C9-94D7-FB600EFC01E4}"/>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fld id="{D3AE8371-903E-47F6-A409-F2BEB6DA40B4}" type="slidenum">
              <a:rPr lang="en-US" altLang="en-US" sz="1200" smtClean="0"/>
              <a:pPr/>
              <a:t>1</a:t>
            </a:fld>
            <a:endParaRPr lang="en-US" altLang="en-US" sz="1200"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Less frequently, but still notable are recent crises and school problems. </a:t>
            </a:r>
          </a:p>
        </p:txBody>
      </p:sp>
      <p:sp>
        <p:nvSpPr>
          <p:cNvPr id="4" name="Slide Number Placeholder 3"/>
          <p:cNvSpPr>
            <a:spLocks noGrp="1"/>
          </p:cNvSpPr>
          <p:nvPr>
            <p:ph type="sldNum" sz="quarter" idx="5"/>
          </p:nvPr>
        </p:nvSpPr>
        <p:spPr/>
        <p:txBody>
          <a:bodyPr/>
          <a:lstStyle/>
          <a:p>
            <a:pPr>
              <a:defRPr/>
            </a:pPr>
            <a:fld id="{094C4799-0C67-4612-A8D8-CC8FB300C04F}" type="slidenum">
              <a:rPr lang="en-US" smtClean="0"/>
              <a:pPr>
                <a:defRPr/>
              </a:pPr>
              <a:t>10</a:t>
            </a:fld>
            <a:endParaRPr lang="en-US" dirty="0"/>
          </a:p>
        </p:txBody>
      </p:sp>
    </p:spTree>
    <p:extLst>
      <p:ext uri="{BB962C8B-B14F-4D97-AF65-F5344CB8AC3E}">
        <p14:creationId xmlns:p14="http://schemas.microsoft.com/office/powerpoint/2010/main" val="124686924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And then through postvention work we see that a strong minority of youth had previously expressed a suicidal thought or plan, disclosed intent to die by suicide, written a suicide note, or had a previous attempt. </a:t>
            </a:r>
          </a:p>
        </p:txBody>
      </p:sp>
      <p:sp>
        <p:nvSpPr>
          <p:cNvPr id="4" name="Slide Number Placeholder 3"/>
          <p:cNvSpPr>
            <a:spLocks noGrp="1"/>
          </p:cNvSpPr>
          <p:nvPr>
            <p:ph type="sldNum" sz="quarter" idx="5"/>
          </p:nvPr>
        </p:nvSpPr>
        <p:spPr/>
        <p:txBody>
          <a:bodyPr/>
          <a:lstStyle/>
          <a:p>
            <a:pPr>
              <a:defRPr/>
            </a:pPr>
            <a:fld id="{094C4799-0C67-4612-A8D8-CC8FB300C04F}" type="slidenum">
              <a:rPr lang="en-US" smtClean="0"/>
              <a:pPr>
                <a:defRPr/>
              </a:pPr>
              <a:t>11</a:t>
            </a:fld>
            <a:endParaRPr lang="en-US" dirty="0"/>
          </a:p>
        </p:txBody>
      </p:sp>
    </p:spTree>
    <p:extLst>
      <p:ext uri="{BB962C8B-B14F-4D97-AF65-F5344CB8AC3E}">
        <p14:creationId xmlns:p14="http://schemas.microsoft.com/office/powerpoint/2010/main" val="41552522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094C4799-0C67-4612-A8D8-CC8FB300C04F}" type="slidenum">
              <a:rPr lang="en-US" smtClean="0"/>
              <a:pPr>
                <a:defRPr/>
              </a:pPr>
              <a:t>12</a:t>
            </a:fld>
            <a:endParaRPr lang="en-US" dirty="0"/>
          </a:p>
        </p:txBody>
      </p:sp>
    </p:spTree>
    <p:extLst>
      <p:ext uri="{BB962C8B-B14F-4D97-AF65-F5344CB8AC3E}">
        <p14:creationId xmlns:p14="http://schemas.microsoft.com/office/powerpoint/2010/main" val="1188867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a:solidFill>
                  <a:schemeClr val="tx1"/>
                </a:solidFill>
                <a:latin typeface="+mn-lt"/>
                <a:ea typeface="+mn-ea"/>
                <a:cs typeface="+mn-cs"/>
              </a:rPr>
              <a:t>Lets start by just orienting to how many youth suicides occur in Oregon. The trend in Oregon is that youth suicides had been increasing until 2019, when the rate of youth suicide in Oregon decreased substantially. 2020 data is preliminary, but while this 25 may change, we are relatively sure that a big spike in youth suicide has not yet occurred during the pandemic. The number will be up compared to 2019 levels, but not higher than 2018. </a:t>
            </a:r>
          </a:p>
          <a:p>
            <a:endParaRPr lang="en-US" sz="1200" b="0" i="0" u="none" strike="noStrike" kern="1200" baseline="0" dirty="0">
              <a:solidFill>
                <a:schemeClr val="tx1"/>
              </a:solidFill>
              <a:latin typeface="+mn-lt"/>
              <a:ea typeface="+mn-ea"/>
              <a:cs typeface="+mn-cs"/>
            </a:endParaRPr>
          </a:p>
          <a:p>
            <a:endParaRPr lang="en-US" sz="1200" b="0" i="0" u="none" strike="noStrike" kern="1200" baseline="0" dirty="0">
              <a:solidFill>
                <a:schemeClr val="tx1"/>
              </a:solidFill>
              <a:latin typeface="+mn-lt"/>
              <a:ea typeface="+mn-ea"/>
              <a:cs typeface="+mn-cs"/>
            </a:endParaRPr>
          </a:p>
          <a:p>
            <a:r>
              <a:rPr lang="en-US" b="1" dirty="0"/>
              <a:t>Vital statistics? </a:t>
            </a:r>
          </a:p>
        </p:txBody>
      </p:sp>
      <p:sp>
        <p:nvSpPr>
          <p:cNvPr id="4" name="Slide Number Placeholder 3"/>
          <p:cNvSpPr>
            <a:spLocks noGrp="1"/>
          </p:cNvSpPr>
          <p:nvPr>
            <p:ph type="sldNum" sz="quarter" idx="5"/>
          </p:nvPr>
        </p:nvSpPr>
        <p:spPr/>
        <p:txBody>
          <a:bodyPr/>
          <a:lstStyle/>
          <a:p>
            <a:pPr>
              <a:defRPr/>
            </a:pPr>
            <a:fld id="{094C4799-0C67-4612-A8D8-CC8FB300C04F}" type="slidenum">
              <a:rPr lang="en-US" smtClean="0"/>
              <a:pPr>
                <a:defRPr/>
              </a:pPr>
              <a:t>2</a:t>
            </a:fld>
            <a:endParaRPr lang="en-US" dirty="0"/>
          </a:p>
        </p:txBody>
      </p:sp>
    </p:spTree>
    <p:extLst>
      <p:ext uri="{BB962C8B-B14F-4D97-AF65-F5344CB8AC3E}">
        <p14:creationId xmlns:p14="http://schemas.microsoft.com/office/powerpoint/2010/main" val="28385119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b="0" i="0" u="none" strike="noStrike" kern="1200" baseline="0" dirty="0">
                <a:solidFill>
                  <a:schemeClr val="tx1"/>
                </a:solidFill>
                <a:latin typeface="+mn-lt"/>
                <a:ea typeface="+mn-ea"/>
                <a:cs typeface="+mn-cs"/>
              </a:rPr>
              <a:t>While this is encouraging news, Oregon’s suicide rate continues to be well above the national average. </a:t>
            </a:r>
            <a:r>
              <a:rPr lang="en-US" dirty="0"/>
              <a:t>We will need to see trend data in the out years to determine if this decrease will continue. I always like to tell people to focus on trends as opposed to single years, so we will need more years of data to determine if this decrease is the beginning of a trend.</a:t>
            </a:r>
          </a:p>
          <a:p>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The most recent CDC statistics have our youth suicide rate tied for 9</a:t>
            </a:r>
            <a:r>
              <a:rPr lang="en-US" sz="1200" b="0" i="0" u="none" strike="noStrike" kern="1200" baseline="30000" dirty="0">
                <a:solidFill>
                  <a:schemeClr val="tx1"/>
                </a:solidFill>
                <a:latin typeface="+mn-lt"/>
                <a:ea typeface="+mn-ea"/>
                <a:cs typeface="+mn-cs"/>
              </a:rPr>
              <a:t>th</a:t>
            </a:r>
            <a:r>
              <a:rPr lang="en-US" sz="1200" b="0" i="0" u="none" strike="noStrike" kern="1200" baseline="0" dirty="0">
                <a:solidFill>
                  <a:schemeClr val="tx1"/>
                </a:solidFill>
                <a:latin typeface="+mn-lt"/>
                <a:ea typeface="+mn-ea"/>
                <a:cs typeface="+mn-cs"/>
              </a:rPr>
              <a:t> highest in the county. </a:t>
            </a:r>
          </a:p>
          <a:p>
            <a:endParaRPr lang="en-US" dirty="0"/>
          </a:p>
          <a:p>
            <a:endParaRPr lang="en-US" dirty="0"/>
          </a:p>
          <a:p>
            <a:r>
              <a:rPr lang="en-US" dirty="0"/>
              <a:t>Here is a graphical representation of the youth suicide trend in Oregon vs. the U.S. for those youth aged 10-17 years old.</a:t>
            </a:r>
          </a:p>
          <a:p>
            <a:endParaRPr lang="en-US" dirty="0"/>
          </a:p>
          <a:p>
            <a:r>
              <a:rPr lang="en-US" dirty="0"/>
              <a:t>As you can see, for 10–17-year-olds we hovered around the national rate until 2011 and then saw a spike. In 2019, the rate dropped below the national rate for the first time since 2010. </a:t>
            </a:r>
          </a:p>
          <a:p>
            <a:endParaRPr lang="en-US" dirty="0"/>
          </a:p>
          <a:p>
            <a:endParaRPr lang="en-US" dirty="0"/>
          </a:p>
        </p:txBody>
      </p:sp>
      <p:sp>
        <p:nvSpPr>
          <p:cNvPr id="4" name="Slide Number Placeholder 3"/>
          <p:cNvSpPr>
            <a:spLocks noGrp="1"/>
          </p:cNvSpPr>
          <p:nvPr>
            <p:ph type="sldNum" sz="quarter" idx="5"/>
          </p:nvPr>
        </p:nvSpPr>
        <p:spPr/>
        <p:txBody>
          <a:bodyPr/>
          <a:lstStyle/>
          <a:p>
            <a:pPr>
              <a:defRPr/>
            </a:pPr>
            <a:fld id="{094C4799-0C67-4612-A8D8-CC8FB300C04F}" type="slidenum">
              <a:rPr lang="en-US" smtClean="0"/>
              <a:pPr>
                <a:defRPr/>
              </a:pPr>
              <a:t>3</a:t>
            </a:fld>
            <a:endParaRPr lang="en-US" dirty="0"/>
          </a:p>
        </p:txBody>
      </p:sp>
    </p:spTree>
    <p:extLst>
      <p:ext uri="{BB962C8B-B14F-4D97-AF65-F5344CB8AC3E}">
        <p14:creationId xmlns:p14="http://schemas.microsoft.com/office/powerpoint/2010/main" val="28848658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Now this data on this slide is not death data like we have been looking at in the previous two slides, but rather is hospitalization data for youth who came to an Oregon hospital due to a concern of suicide. </a:t>
            </a:r>
          </a:p>
          <a:p>
            <a:endParaRPr lang="en-US" dirty="0"/>
          </a:p>
          <a:p>
            <a:r>
              <a:rPr lang="en-US" dirty="0"/>
              <a:t>You can see that we are tracking a trend where youth are least likely to be admitted in the summer months, and most likely mid winter. Again you can note that we have been tracking 2020 data and haven’t seen a spike in hospital admissions for concerns of youth suicide either, though this data is complicated by the facts that people we wary to enter hospitals at all for any medical concern in 2020 and further when schools are closed, there may have been fewer referrals to the hospitals simply because there are fewer adults around the kiddo to connect them with resources. </a:t>
            </a:r>
          </a:p>
        </p:txBody>
      </p:sp>
      <p:sp>
        <p:nvSpPr>
          <p:cNvPr id="4" name="Slide Number Placeholder 3"/>
          <p:cNvSpPr>
            <a:spLocks noGrp="1"/>
          </p:cNvSpPr>
          <p:nvPr>
            <p:ph type="sldNum" sz="quarter" idx="5"/>
          </p:nvPr>
        </p:nvSpPr>
        <p:spPr/>
        <p:txBody>
          <a:bodyPr/>
          <a:lstStyle/>
          <a:p>
            <a:pPr>
              <a:defRPr/>
            </a:pPr>
            <a:fld id="{094C4799-0C67-4612-A8D8-CC8FB300C04F}" type="slidenum">
              <a:rPr lang="en-US" smtClean="0"/>
              <a:pPr>
                <a:defRPr/>
              </a:pPr>
              <a:t>4</a:t>
            </a:fld>
            <a:endParaRPr lang="en-US" dirty="0"/>
          </a:p>
        </p:txBody>
      </p:sp>
    </p:spTree>
    <p:extLst>
      <p:ext uri="{BB962C8B-B14F-4D97-AF65-F5344CB8AC3E}">
        <p14:creationId xmlns:p14="http://schemas.microsoft.com/office/powerpoint/2010/main" val="32498767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Okay so we covered year and month data. Now here we are going to look at some demographics. </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This slide is an Oregon-specific comparison for youth completed suicides aged 10-17, by race/ethnicity on the left and sex on the right.</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dirty="0"/>
          </a:p>
          <a:p>
            <a:r>
              <a:rPr lang="en-US" dirty="0"/>
              <a:t>The important takeaways here are that our Native youth and our male youth are at heightened risk for completed suicide as a young person. </a:t>
            </a:r>
          </a:p>
        </p:txBody>
      </p:sp>
      <p:sp>
        <p:nvSpPr>
          <p:cNvPr id="4" name="Slide Number Placeholder 3"/>
          <p:cNvSpPr>
            <a:spLocks noGrp="1"/>
          </p:cNvSpPr>
          <p:nvPr>
            <p:ph type="sldNum" sz="quarter" idx="5"/>
          </p:nvPr>
        </p:nvSpPr>
        <p:spPr/>
        <p:txBody>
          <a:bodyPr/>
          <a:lstStyle/>
          <a:p>
            <a:pPr>
              <a:defRPr/>
            </a:pPr>
            <a:fld id="{094C4799-0C67-4612-A8D8-CC8FB300C04F}" type="slidenum">
              <a:rPr lang="en-US" smtClean="0"/>
              <a:pPr>
                <a:defRPr/>
              </a:pPr>
              <a:t>5</a:t>
            </a:fld>
            <a:endParaRPr lang="en-US" dirty="0"/>
          </a:p>
        </p:txBody>
      </p:sp>
    </p:spTree>
    <p:extLst>
      <p:ext uri="{BB962C8B-B14F-4D97-AF65-F5344CB8AC3E}">
        <p14:creationId xmlns:p14="http://schemas.microsoft.com/office/powerpoint/2010/main" val="10020189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However, when we look at suicidal ideation and attempts that go to the hospital, the picture is very different. Our hospitalization data shows that the youth who show up in this system are overwhelmingly White and Female. Again, the previous slide was completed suicides or death data, while the youth in this slide generally did not die by suicide. </a:t>
            </a:r>
          </a:p>
        </p:txBody>
      </p:sp>
      <p:sp>
        <p:nvSpPr>
          <p:cNvPr id="4" name="Slide Number Placeholder 3"/>
          <p:cNvSpPr>
            <a:spLocks noGrp="1"/>
          </p:cNvSpPr>
          <p:nvPr>
            <p:ph type="sldNum" sz="quarter" idx="5"/>
          </p:nvPr>
        </p:nvSpPr>
        <p:spPr/>
        <p:txBody>
          <a:bodyPr/>
          <a:lstStyle/>
          <a:p>
            <a:pPr>
              <a:defRPr/>
            </a:pPr>
            <a:fld id="{094C4799-0C67-4612-A8D8-CC8FB300C04F}" type="slidenum">
              <a:rPr lang="en-US" smtClean="0"/>
              <a:pPr>
                <a:defRPr/>
              </a:pPr>
              <a:t>6</a:t>
            </a:fld>
            <a:endParaRPr lang="en-US" dirty="0"/>
          </a:p>
        </p:txBody>
      </p:sp>
    </p:spTree>
    <p:extLst>
      <p:ext uri="{BB962C8B-B14F-4D97-AF65-F5344CB8AC3E}">
        <p14:creationId xmlns:p14="http://schemas.microsoft.com/office/powerpoint/2010/main" val="2141029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That difference may have a lot to do with the lethality of the chosen means.</a:t>
            </a:r>
          </a:p>
          <a:p>
            <a:endParaRPr lang="en-US"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For 10-17 year </a:t>
            </a:r>
            <a:r>
              <a:rPr lang="en-US" dirty="0" err="1"/>
              <a:t>olds</a:t>
            </a:r>
            <a:r>
              <a:rPr lang="en-US" dirty="0"/>
              <a:t>, we see a higher percentage of youth dying by suffocation/hanging as opposed to 18-24 year </a:t>
            </a:r>
            <a:r>
              <a:rPr lang="en-US" dirty="0" err="1"/>
              <a:t>olds</a:t>
            </a:r>
            <a:r>
              <a:rPr lang="en-US" dirty="0"/>
              <a:t>, where the leading mechanism of suicide is firearm. </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dirty="0"/>
          </a:p>
          <a:p>
            <a:endParaRPr lang="en-US" dirty="0"/>
          </a:p>
        </p:txBody>
      </p:sp>
      <p:sp>
        <p:nvSpPr>
          <p:cNvPr id="4" name="Slide Number Placeholder 3"/>
          <p:cNvSpPr>
            <a:spLocks noGrp="1"/>
          </p:cNvSpPr>
          <p:nvPr>
            <p:ph type="sldNum" sz="quarter" idx="5"/>
          </p:nvPr>
        </p:nvSpPr>
        <p:spPr/>
        <p:txBody>
          <a:bodyPr/>
          <a:lstStyle/>
          <a:p>
            <a:pPr>
              <a:defRPr/>
            </a:pPr>
            <a:fld id="{094C4799-0C67-4612-A8D8-CC8FB300C04F}" type="slidenum">
              <a:rPr lang="en-US" smtClean="0"/>
              <a:pPr>
                <a:defRPr/>
              </a:pPr>
              <a:t>7</a:t>
            </a:fld>
            <a:endParaRPr lang="en-US" dirty="0"/>
          </a:p>
        </p:txBody>
      </p:sp>
    </p:spTree>
    <p:extLst>
      <p:ext uri="{BB962C8B-B14F-4D97-AF65-F5344CB8AC3E}">
        <p14:creationId xmlns:p14="http://schemas.microsoft.com/office/powerpoint/2010/main" val="35341869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majority of youth in Oregon who die by suicide have mentioned a mental health concern in the past, and frequently have either been diagnosed with a mental health concern or were being actively treated for depressed mood. </a:t>
            </a:r>
          </a:p>
        </p:txBody>
      </p:sp>
      <p:sp>
        <p:nvSpPr>
          <p:cNvPr id="4" name="Slide Number Placeholder 3"/>
          <p:cNvSpPr>
            <a:spLocks noGrp="1"/>
          </p:cNvSpPr>
          <p:nvPr>
            <p:ph type="sldNum" sz="quarter" idx="5"/>
          </p:nvPr>
        </p:nvSpPr>
        <p:spPr/>
        <p:txBody>
          <a:bodyPr/>
          <a:lstStyle/>
          <a:p>
            <a:pPr>
              <a:defRPr/>
            </a:pPr>
            <a:fld id="{094C4799-0C67-4612-A8D8-CC8FB300C04F}" type="slidenum">
              <a:rPr lang="en-US" smtClean="0"/>
              <a:pPr>
                <a:defRPr/>
              </a:pPr>
              <a:t>8</a:t>
            </a:fld>
            <a:endParaRPr lang="en-US" dirty="0"/>
          </a:p>
        </p:txBody>
      </p:sp>
    </p:spTree>
    <p:extLst>
      <p:ext uri="{BB962C8B-B14F-4D97-AF65-F5344CB8AC3E}">
        <p14:creationId xmlns:p14="http://schemas.microsoft.com/office/powerpoint/2010/main" val="3527798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Many of these youth also have experienced family stressors. </a:t>
            </a:r>
          </a:p>
        </p:txBody>
      </p:sp>
      <p:sp>
        <p:nvSpPr>
          <p:cNvPr id="4" name="Slide Number Placeholder 3"/>
          <p:cNvSpPr>
            <a:spLocks noGrp="1"/>
          </p:cNvSpPr>
          <p:nvPr>
            <p:ph type="sldNum" sz="quarter" idx="5"/>
          </p:nvPr>
        </p:nvSpPr>
        <p:spPr/>
        <p:txBody>
          <a:bodyPr/>
          <a:lstStyle/>
          <a:p>
            <a:pPr>
              <a:defRPr/>
            </a:pPr>
            <a:fld id="{094C4799-0C67-4612-A8D8-CC8FB300C04F}" type="slidenum">
              <a:rPr lang="en-US" smtClean="0"/>
              <a:pPr>
                <a:defRPr/>
              </a:pPr>
              <a:t>9</a:t>
            </a:fld>
            <a:endParaRPr lang="en-US" dirty="0"/>
          </a:p>
        </p:txBody>
      </p:sp>
    </p:spTree>
    <p:extLst>
      <p:ext uri="{BB962C8B-B14F-4D97-AF65-F5344CB8AC3E}">
        <p14:creationId xmlns:p14="http://schemas.microsoft.com/office/powerpoint/2010/main" val="36450608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7">
            <a:extLst>
              <a:ext uri="{FF2B5EF4-FFF2-40B4-BE49-F238E27FC236}">
                <a16:creationId xmlns:a16="http://schemas.microsoft.com/office/drawing/2014/main" id="{928AA280-D23E-4098-AEDD-441BE4CD556C}"/>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5588" cy="6859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6" name="Rectangle 2"/>
          <p:cNvSpPr>
            <a:spLocks noGrp="1" noChangeArrowheads="1"/>
          </p:cNvSpPr>
          <p:nvPr>
            <p:ph type="ctrTitle"/>
          </p:nvPr>
        </p:nvSpPr>
        <p:spPr>
          <a:xfrm>
            <a:off x="685800" y="682627"/>
            <a:ext cx="7772400" cy="1470025"/>
          </a:xfrm>
        </p:spPr>
        <p:txBody>
          <a:bodyPr/>
          <a:lstStyle>
            <a:lvl1pPr algn="ctr">
              <a:defRPr/>
            </a:lvl1pPr>
          </a:lstStyle>
          <a:p>
            <a:r>
              <a:rPr lang="en-US"/>
              <a:t>Title</a:t>
            </a:r>
          </a:p>
        </p:txBody>
      </p:sp>
      <p:sp>
        <p:nvSpPr>
          <p:cNvPr id="6147" name="Rectangle 3"/>
          <p:cNvSpPr>
            <a:spLocks noGrp="1" noChangeArrowheads="1"/>
          </p:cNvSpPr>
          <p:nvPr>
            <p:ph type="subTitle" idx="1"/>
          </p:nvPr>
        </p:nvSpPr>
        <p:spPr>
          <a:xfrm>
            <a:off x="1371600" y="2438400"/>
            <a:ext cx="6400800" cy="1752600"/>
          </a:xfrm>
        </p:spPr>
        <p:txBody>
          <a:bodyPr/>
          <a:lstStyle>
            <a:lvl1pPr marL="0" indent="0" algn="ctr">
              <a:buFontTx/>
              <a:buNone/>
              <a:defRPr sz="1400"/>
            </a:lvl1pPr>
          </a:lstStyle>
          <a:p>
            <a:r>
              <a:rPr lang="en-US"/>
              <a:t>Click to edit Master subtitle style</a:t>
            </a:r>
          </a:p>
        </p:txBody>
      </p:sp>
      <p:sp>
        <p:nvSpPr>
          <p:cNvPr id="5" name="Rectangle 5">
            <a:extLst>
              <a:ext uri="{FF2B5EF4-FFF2-40B4-BE49-F238E27FC236}">
                <a16:creationId xmlns:a16="http://schemas.microsoft.com/office/drawing/2014/main" id="{C2CB8D6C-1610-44B9-A73F-92CFC3937091}"/>
              </a:ext>
            </a:extLst>
          </p:cNvPr>
          <p:cNvSpPr>
            <a:spLocks noGrp="1" noChangeArrowheads="1"/>
          </p:cNvSpPr>
          <p:nvPr>
            <p:ph type="ftr" sz="quarter" idx="10"/>
          </p:nvPr>
        </p:nvSpPr>
        <p:spPr bwMode="auto">
          <a:xfrm>
            <a:off x="2895600" y="6096000"/>
            <a:ext cx="2895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spcBef>
                <a:spcPct val="50000"/>
              </a:spcBef>
              <a:defRPr sz="1200">
                <a:solidFill>
                  <a:srgbClr val="005595"/>
                </a:solidFill>
                <a:latin typeface="+mn-lt"/>
              </a:defRPr>
            </a:lvl1pPr>
          </a:lstStyle>
          <a:p>
            <a:pPr>
              <a:defRPr/>
            </a:pPr>
            <a:r>
              <a:rPr lang="en-US" dirty="0"/>
              <a:t>(Enter) DEPARTMENT (ALL CAPS)</a:t>
            </a:r>
            <a:br>
              <a:rPr lang="en-US" dirty="0"/>
            </a:br>
            <a:r>
              <a:rPr lang="en-US" dirty="0"/>
              <a:t>(Enter) Division or Office (Mixed Case)</a:t>
            </a:r>
          </a:p>
          <a:p>
            <a:pPr>
              <a:defRPr/>
            </a:pPr>
            <a:endParaRPr lang="en-US" dirty="0"/>
          </a:p>
        </p:txBody>
      </p:sp>
    </p:spTree>
    <p:extLst>
      <p:ext uri="{BB962C8B-B14F-4D97-AF65-F5344CB8AC3E}">
        <p14:creationId xmlns:p14="http://schemas.microsoft.com/office/powerpoint/2010/main" val="33443318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922A8487-DB36-40A7-8EC5-0DE8D539390B}"/>
              </a:ext>
            </a:extLst>
          </p:cNvPr>
          <p:cNvSpPr>
            <a:spLocks noGrp="1" noChangeArrowheads="1"/>
          </p:cNvSpPr>
          <p:nvPr>
            <p:ph type="dt" sz="half" idx="10"/>
          </p:nvPr>
        </p:nvSpPr>
        <p:spPr>
          <a:ln/>
        </p:spPr>
        <p:txBody>
          <a:bodyPr/>
          <a:lstStyle>
            <a:lvl1pPr>
              <a:defRPr/>
            </a:lvl1pPr>
          </a:lstStyle>
          <a:p>
            <a:pPr>
              <a:defRPr/>
            </a:pPr>
            <a:r>
              <a:rPr lang="en-US" dirty="0"/>
              <a:t>(Enter) DEPARTMENT (ALL CAPS)</a:t>
            </a:r>
            <a:br>
              <a:rPr lang="en-US" dirty="0"/>
            </a:br>
            <a:r>
              <a:rPr lang="en-US" dirty="0"/>
              <a:t>(Enter) Division or Office (Mixed Case)</a:t>
            </a:r>
          </a:p>
          <a:p>
            <a:pPr>
              <a:defRPr/>
            </a:pPr>
            <a:endParaRPr lang="en-US" dirty="0"/>
          </a:p>
        </p:txBody>
      </p:sp>
    </p:spTree>
    <p:extLst>
      <p:ext uri="{BB962C8B-B14F-4D97-AF65-F5344CB8AC3E}">
        <p14:creationId xmlns:p14="http://schemas.microsoft.com/office/powerpoint/2010/main" val="29558403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44036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4403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3E2046E9-2555-4998-B51C-8AA15EA78B13}"/>
              </a:ext>
            </a:extLst>
          </p:cNvPr>
          <p:cNvSpPr>
            <a:spLocks noGrp="1" noChangeArrowheads="1"/>
          </p:cNvSpPr>
          <p:nvPr>
            <p:ph type="dt" sz="half" idx="10"/>
          </p:nvPr>
        </p:nvSpPr>
        <p:spPr>
          <a:ln/>
        </p:spPr>
        <p:txBody>
          <a:bodyPr/>
          <a:lstStyle>
            <a:lvl1pPr>
              <a:defRPr/>
            </a:lvl1pPr>
          </a:lstStyle>
          <a:p>
            <a:pPr>
              <a:defRPr/>
            </a:pPr>
            <a:r>
              <a:rPr lang="en-US" dirty="0"/>
              <a:t>(Enter) DEPARTMENT (ALL CAPS)</a:t>
            </a:r>
            <a:br>
              <a:rPr lang="en-US" dirty="0"/>
            </a:br>
            <a:r>
              <a:rPr lang="en-US" dirty="0"/>
              <a:t>(Enter) Division or Office (Mixed Case)</a:t>
            </a:r>
          </a:p>
          <a:p>
            <a:pPr>
              <a:defRPr/>
            </a:pPr>
            <a:endParaRPr lang="en-US" dirty="0"/>
          </a:p>
        </p:txBody>
      </p:sp>
    </p:spTree>
    <p:extLst>
      <p:ext uri="{BB962C8B-B14F-4D97-AF65-F5344CB8AC3E}">
        <p14:creationId xmlns:p14="http://schemas.microsoft.com/office/powerpoint/2010/main" val="18534682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F8E771-32D8-4079-9746-1B6A46F2BA2C}"/>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263EDE09-477C-493F-AA59-2898784A7BB0}"/>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A739656F-7FC5-41E8-AF27-22292BF4DA77}"/>
              </a:ext>
            </a:extLst>
          </p:cNvPr>
          <p:cNvSpPr>
            <a:spLocks noGrp="1"/>
          </p:cNvSpPr>
          <p:nvPr>
            <p:ph type="dt" sz="half" idx="10"/>
          </p:nvPr>
        </p:nvSpPr>
        <p:spPr/>
        <p:txBody>
          <a:bodyPr/>
          <a:lstStyle/>
          <a:p>
            <a:fld id="{1FA4E649-B85A-4C3B-82C8-BAE479DF281F}" type="datetimeFigureOut">
              <a:rPr lang="en-US" smtClean="0"/>
              <a:t>5/6/2021</a:t>
            </a:fld>
            <a:endParaRPr lang="en-US" dirty="0"/>
          </a:p>
        </p:txBody>
      </p:sp>
      <p:sp>
        <p:nvSpPr>
          <p:cNvPr id="5" name="Footer Placeholder 4">
            <a:extLst>
              <a:ext uri="{FF2B5EF4-FFF2-40B4-BE49-F238E27FC236}">
                <a16:creationId xmlns:a16="http://schemas.microsoft.com/office/drawing/2014/main" id="{B5D8739E-0376-411C-A285-5964C27E182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24F56AB-413F-41C9-AB9F-645AF3AB403E}"/>
              </a:ext>
            </a:extLst>
          </p:cNvPr>
          <p:cNvSpPr>
            <a:spLocks noGrp="1"/>
          </p:cNvSpPr>
          <p:nvPr>
            <p:ph type="sldNum" sz="quarter" idx="12"/>
          </p:nvPr>
        </p:nvSpPr>
        <p:spPr/>
        <p:txBody>
          <a:bodyPr/>
          <a:lstStyle/>
          <a:p>
            <a:fld id="{1056B10C-EA59-4A33-9F8D-707CBBC833EE}" type="slidenum">
              <a:rPr lang="en-US" smtClean="0"/>
              <a:t>‹#›</a:t>
            </a:fld>
            <a:endParaRPr lang="en-US" dirty="0"/>
          </a:p>
        </p:txBody>
      </p:sp>
    </p:spTree>
    <p:extLst>
      <p:ext uri="{BB962C8B-B14F-4D97-AF65-F5344CB8AC3E}">
        <p14:creationId xmlns:p14="http://schemas.microsoft.com/office/powerpoint/2010/main" val="10470956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8BD35F-C983-4C07-B9B5-800C817F5B3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14E5F1C-9133-4182-BDE9-9F0151DF3BB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15CC514-7EFD-4B2F-B413-9951AA1EB78A}"/>
              </a:ext>
            </a:extLst>
          </p:cNvPr>
          <p:cNvSpPr>
            <a:spLocks noGrp="1"/>
          </p:cNvSpPr>
          <p:nvPr>
            <p:ph type="dt" sz="half" idx="10"/>
          </p:nvPr>
        </p:nvSpPr>
        <p:spPr/>
        <p:txBody>
          <a:bodyPr/>
          <a:lstStyle/>
          <a:p>
            <a:fld id="{1FA4E649-B85A-4C3B-82C8-BAE479DF281F}" type="datetimeFigureOut">
              <a:rPr lang="en-US" smtClean="0"/>
              <a:t>5/6/2021</a:t>
            </a:fld>
            <a:endParaRPr lang="en-US" dirty="0"/>
          </a:p>
        </p:txBody>
      </p:sp>
      <p:sp>
        <p:nvSpPr>
          <p:cNvPr id="5" name="Footer Placeholder 4">
            <a:extLst>
              <a:ext uri="{FF2B5EF4-FFF2-40B4-BE49-F238E27FC236}">
                <a16:creationId xmlns:a16="http://schemas.microsoft.com/office/drawing/2014/main" id="{1ACDAFE9-5532-4411-BA1B-D3345C0D796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3F543EE-A2D7-44FF-B16D-2B0E5A5CFD14}"/>
              </a:ext>
            </a:extLst>
          </p:cNvPr>
          <p:cNvSpPr>
            <a:spLocks noGrp="1"/>
          </p:cNvSpPr>
          <p:nvPr>
            <p:ph type="sldNum" sz="quarter" idx="12"/>
          </p:nvPr>
        </p:nvSpPr>
        <p:spPr/>
        <p:txBody>
          <a:bodyPr/>
          <a:lstStyle/>
          <a:p>
            <a:fld id="{1056B10C-EA59-4A33-9F8D-707CBBC833EE}" type="slidenum">
              <a:rPr lang="en-US" smtClean="0"/>
              <a:t>‹#›</a:t>
            </a:fld>
            <a:endParaRPr lang="en-US" dirty="0"/>
          </a:p>
        </p:txBody>
      </p:sp>
    </p:spTree>
    <p:extLst>
      <p:ext uri="{BB962C8B-B14F-4D97-AF65-F5344CB8AC3E}">
        <p14:creationId xmlns:p14="http://schemas.microsoft.com/office/powerpoint/2010/main" val="3100704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74D20D-6F26-4951-8349-2A2AE54D2F1D}"/>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AA06D324-C529-4286-87A4-FB15E5840949}"/>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4F0A39A-8FC6-4954-96BB-11502282917E}"/>
              </a:ext>
            </a:extLst>
          </p:cNvPr>
          <p:cNvSpPr>
            <a:spLocks noGrp="1"/>
          </p:cNvSpPr>
          <p:nvPr>
            <p:ph type="dt" sz="half" idx="10"/>
          </p:nvPr>
        </p:nvSpPr>
        <p:spPr/>
        <p:txBody>
          <a:bodyPr/>
          <a:lstStyle/>
          <a:p>
            <a:fld id="{1FA4E649-B85A-4C3B-82C8-BAE479DF281F}" type="datetimeFigureOut">
              <a:rPr lang="en-US" smtClean="0"/>
              <a:t>5/6/2021</a:t>
            </a:fld>
            <a:endParaRPr lang="en-US" dirty="0"/>
          </a:p>
        </p:txBody>
      </p:sp>
      <p:sp>
        <p:nvSpPr>
          <p:cNvPr id="5" name="Footer Placeholder 4">
            <a:extLst>
              <a:ext uri="{FF2B5EF4-FFF2-40B4-BE49-F238E27FC236}">
                <a16:creationId xmlns:a16="http://schemas.microsoft.com/office/drawing/2014/main" id="{582C6E45-A85D-4692-B0D9-24E2B638383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C97FA1B-540F-4A93-8DD4-85D20CC3D3AA}"/>
              </a:ext>
            </a:extLst>
          </p:cNvPr>
          <p:cNvSpPr>
            <a:spLocks noGrp="1"/>
          </p:cNvSpPr>
          <p:nvPr>
            <p:ph type="sldNum" sz="quarter" idx="12"/>
          </p:nvPr>
        </p:nvSpPr>
        <p:spPr/>
        <p:txBody>
          <a:bodyPr/>
          <a:lstStyle/>
          <a:p>
            <a:fld id="{1056B10C-EA59-4A33-9F8D-707CBBC833EE}" type="slidenum">
              <a:rPr lang="en-US" smtClean="0"/>
              <a:t>‹#›</a:t>
            </a:fld>
            <a:endParaRPr lang="en-US" dirty="0"/>
          </a:p>
        </p:txBody>
      </p:sp>
    </p:spTree>
    <p:extLst>
      <p:ext uri="{BB962C8B-B14F-4D97-AF65-F5344CB8AC3E}">
        <p14:creationId xmlns:p14="http://schemas.microsoft.com/office/powerpoint/2010/main" val="276708656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0BCF4D-4AE4-4D29-980B-95821CA12A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76ECA42-6BF6-46A5-8BCA-602D4ED05003}"/>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655716E-4B82-4834-B9B8-D5C482AB4C21}"/>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F3B86C3-7AD3-4F94-8EAC-BC74839C6B18}"/>
              </a:ext>
            </a:extLst>
          </p:cNvPr>
          <p:cNvSpPr>
            <a:spLocks noGrp="1"/>
          </p:cNvSpPr>
          <p:nvPr>
            <p:ph type="dt" sz="half" idx="10"/>
          </p:nvPr>
        </p:nvSpPr>
        <p:spPr/>
        <p:txBody>
          <a:bodyPr/>
          <a:lstStyle/>
          <a:p>
            <a:fld id="{1FA4E649-B85A-4C3B-82C8-BAE479DF281F}" type="datetimeFigureOut">
              <a:rPr lang="en-US" smtClean="0"/>
              <a:t>5/6/2021</a:t>
            </a:fld>
            <a:endParaRPr lang="en-US" dirty="0"/>
          </a:p>
        </p:txBody>
      </p:sp>
      <p:sp>
        <p:nvSpPr>
          <p:cNvPr id="6" name="Footer Placeholder 5">
            <a:extLst>
              <a:ext uri="{FF2B5EF4-FFF2-40B4-BE49-F238E27FC236}">
                <a16:creationId xmlns:a16="http://schemas.microsoft.com/office/drawing/2014/main" id="{F90A0B08-99FD-42F7-8200-1BBE76B6361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1BFB2336-A317-4400-80EC-437AE9BC0FCD}"/>
              </a:ext>
            </a:extLst>
          </p:cNvPr>
          <p:cNvSpPr>
            <a:spLocks noGrp="1"/>
          </p:cNvSpPr>
          <p:nvPr>
            <p:ph type="sldNum" sz="quarter" idx="12"/>
          </p:nvPr>
        </p:nvSpPr>
        <p:spPr/>
        <p:txBody>
          <a:bodyPr/>
          <a:lstStyle/>
          <a:p>
            <a:fld id="{1056B10C-EA59-4A33-9F8D-707CBBC833EE}" type="slidenum">
              <a:rPr lang="en-US" smtClean="0"/>
              <a:t>‹#›</a:t>
            </a:fld>
            <a:endParaRPr lang="en-US" dirty="0"/>
          </a:p>
        </p:txBody>
      </p:sp>
    </p:spTree>
    <p:extLst>
      <p:ext uri="{BB962C8B-B14F-4D97-AF65-F5344CB8AC3E}">
        <p14:creationId xmlns:p14="http://schemas.microsoft.com/office/powerpoint/2010/main" val="19163203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AD7BE-0578-4403-AA3E-0D0270423351}"/>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AAC7C0B-EA8B-4B2F-862F-A0221E0A60C3}"/>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E72F6520-AED9-4802-808A-C2A89E6660A0}"/>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B1BD40E-99E9-452C-B5A7-47C228DEAFF2}"/>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C5AB9D00-E124-433E-BD68-3598E475BCA2}"/>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7E5154B-A87F-4F6A-AEC7-22B0C1B6E1F9}"/>
              </a:ext>
            </a:extLst>
          </p:cNvPr>
          <p:cNvSpPr>
            <a:spLocks noGrp="1"/>
          </p:cNvSpPr>
          <p:nvPr>
            <p:ph type="dt" sz="half" idx="10"/>
          </p:nvPr>
        </p:nvSpPr>
        <p:spPr/>
        <p:txBody>
          <a:bodyPr/>
          <a:lstStyle/>
          <a:p>
            <a:fld id="{1FA4E649-B85A-4C3B-82C8-BAE479DF281F}" type="datetimeFigureOut">
              <a:rPr lang="en-US" smtClean="0"/>
              <a:t>5/6/2021</a:t>
            </a:fld>
            <a:endParaRPr lang="en-US" dirty="0"/>
          </a:p>
        </p:txBody>
      </p:sp>
      <p:sp>
        <p:nvSpPr>
          <p:cNvPr id="8" name="Footer Placeholder 7">
            <a:extLst>
              <a:ext uri="{FF2B5EF4-FFF2-40B4-BE49-F238E27FC236}">
                <a16:creationId xmlns:a16="http://schemas.microsoft.com/office/drawing/2014/main" id="{C07E4836-126C-434E-AEE5-212B8F8E04B0}"/>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214D457A-FD24-4A8A-92B4-ED395E374275}"/>
              </a:ext>
            </a:extLst>
          </p:cNvPr>
          <p:cNvSpPr>
            <a:spLocks noGrp="1"/>
          </p:cNvSpPr>
          <p:nvPr>
            <p:ph type="sldNum" sz="quarter" idx="12"/>
          </p:nvPr>
        </p:nvSpPr>
        <p:spPr/>
        <p:txBody>
          <a:bodyPr/>
          <a:lstStyle/>
          <a:p>
            <a:fld id="{1056B10C-EA59-4A33-9F8D-707CBBC833EE}" type="slidenum">
              <a:rPr lang="en-US" smtClean="0"/>
              <a:t>‹#›</a:t>
            </a:fld>
            <a:endParaRPr lang="en-US" dirty="0"/>
          </a:p>
        </p:txBody>
      </p:sp>
    </p:spTree>
    <p:extLst>
      <p:ext uri="{BB962C8B-B14F-4D97-AF65-F5344CB8AC3E}">
        <p14:creationId xmlns:p14="http://schemas.microsoft.com/office/powerpoint/2010/main" val="26016488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688A4E-4AF1-4D0C-ACDA-68A50A3C77D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9C427DF-D6BD-431F-8744-19AAD8A30460}"/>
              </a:ext>
            </a:extLst>
          </p:cNvPr>
          <p:cNvSpPr>
            <a:spLocks noGrp="1"/>
          </p:cNvSpPr>
          <p:nvPr>
            <p:ph type="dt" sz="half" idx="10"/>
          </p:nvPr>
        </p:nvSpPr>
        <p:spPr/>
        <p:txBody>
          <a:bodyPr/>
          <a:lstStyle/>
          <a:p>
            <a:fld id="{1FA4E649-B85A-4C3B-82C8-BAE479DF281F}" type="datetimeFigureOut">
              <a:rPr lang="en-US" smtClean="0"/>
              <a:t>5/6/2021</a:t>
            </a:fld>
            <a:endParaRPr lang="en-US" dirty="0"/>
          </a:p>
        </p:txBody>
      </p:sp>
      <p:sp>
        <p:nvSpPr>
          <p:cNvPr id="4" name="Footer Placeholder 3">
            <a:extLst>
              <a:ext uri="{FF2B5EF4-FFF2-40B4-BE49-F238E27FC236}">
                <a16:creationId xmlns:a16="http://schemas.microsoft.com/office/drawing/2014/main" id="{3E1D7A65-529F-43F1-AD2B-4652FAAC3C9B}"/>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FC78F731-B951-4C6F-9B9E-F42D80479A8F}"/>
              </a:ext>
            </a:extLst>
          </p:cNvPr>
          <p:cNvSpPr>
            <a:spLocks noGrp="1"/>
          </p:cNvSpPr>
          <p:nvPr>
            <p:ph type="sldNum" sz="quarter" idx="12"/>
          </p:nvPr>
        </p:nvSpPr>
        <p:spPr/>
        <p:txBody>
          <a:bodyPr/>
          <a:lstStyle/>
          <a:p>
            <a:fld id="{1056B10C-EA59-4A33-9F8D-707CBBC833EE}" type="slidenum">
              <a:rPr lang="en-US" smtClean="0"/>
              <a:t>‹#›</a:t>
            </a:fld>
            <a:endParaRPr lang="en-US" dirty="0"/>
          </a:p>
        </p:txBody>
      </p:sp>
    </p:spTree>
    <p:extLst>
      <p:ext uri="{BB962C8B-B14F-4D97-AF65-F5344CB8AC3E}">
        <p14:creationId xmlns:p14="http://schemas.microsoft.com/office/powerpoint/2010/main" val="62097467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9CBE78A-CBA6-443E-913A-26C4902C4C2B}"/>
              </a:ext>
            </a:extLst>
          </p:cNvPr>
          <p:cNvSpPr>
            <a:spLocks noGrp="1"/>
          </p:cNvSpPr>
          <p:nvPr>
            <p:ph type="dt" sz="half" idx="10"/>
          </p:nvPr>
        </p:nvSpPr>
        <p:spPr/>
        <p:txBody>
          <a:bodyPr/>
          <a:lstStyle/>
          <a:p>
            <a:fld id="{1FA4E649-B85A-4C3B-82C8-BAE479DF281F}" type="datetimeFigureOut">
              <a:rPr lang="en-US" smtClean="0"/>
              <a:t>5/6/2021</a:t>
            </a:fld>
            <a:endParaRPr lang="en-US" dirty="0"/>
          </a:p>
        </p:txBody>
      </p:sp>
      <p:sp>
        <p:nvSpPr>
          <p:cNvPr id="3" name="Footer Placeholder 2">
            <a:extLst>
              <a:ext uri="{FF2B5EF4-FFF2-40B4-BE49-F238E27FC236}">
                <a16:creationId xmlns:a16="http://schemas.microsoft.com/office/drawing/2014/main" id="{FED0B888-E656-4038-89E7-E61E6BB673D3}"/>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F4931881-78C7-45B3-8F25-AEB13CE1DAD4}"/>
              </a:ext>
            </a:extLst>
          </p:cNvPr>
          <p:cNvSpPr>
            <a:spLocks noGrp="1"/>
          </p:cNvSpPr>
          <p:nvPr>
            <p:ph type="sldNum" sz="quarter" idx="12"/>
          </p:nvPr>
        </p:nvSpPr>
        <p:spPr/>
        <p:txBody>
          <a:bodyPr/>
          <a:lstStyle/>
          <a:p>
            <a:fld id="{1056B10C-EA59-4A33-9F8D-707CBBC833EE}" type="slidenum">
              <a:rPr lang="en-US" smtClean="0"/>
              <a:t>‹#›</a:t>
            </a:fld>
            <a:endParaRPr lang="en-US" dirty="0"/>
          </a:p>
        </p:txBody>
      </p:sp>
    </p:spTree>
    <p:extLst>
      <p:ext uri="{BB962C8B-B14F-4D97-AF65-F5344CB8AC3E}">
        <p14:creationId xmlns:p14="http://schemas.microsoft.com/office/powerpoint/2010/main" val="380310273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5001BE-7877-4C96-8416-7B37DF16AF45}"/>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F74F884B-9BBF-4535-94FC-A11E369136F4}"/>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79C10B3-65CC-4A7C-B019-0C9601BCBCE0}"/>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C32E83D8-F863-430F-8F60-EE4B9A890937}"/>
              </a:ext>
            </a:extLst>
          </p:cNvPr>
          <p:cNvSpPr>
            <a:spLocks noGrp="1"/>
          </p:cNvSpPr>
          <p:nvPr>
            <p:ph type="dt" sz="half" idx="10"/>
          </p:nvPr>
        </p:nvSpPr>
        <p:spPr/>
        <p:txBody>
          <a:bodyPr/>
          <a:lstStyle/>
          <a:p>
            <a:fld id="{1FA4E649-B85A-4C3B-82C8-BAE479DF281F}" type="datetimeFigureOut">
              <a:rPr lang="en-US" smtClean="0"/>
              <a:t>5/6/2021</a:t>
            </a:fld>
            <a:endParaRPr lang="en-US" dirty="0"/>
          </a:p>
        </p:txBody>
      </p:sp>
      <p:sp>
        <p:nvSpPr>
          <p:cNvPr id="6" name="Footer Placeholder 5">
            <a:extLst>
              <a:ext uri="{FF2B5EF4-FFF2-40B4-BE49-F238E27FC236}">
                <a16:creationId xmlns:a16="http://schemas.microsoft.com/office/drawing/2014/main" id="{CDACDB96-FF97-4D9A-974C-2BDAEF4200E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E62AA44-10C7-41E2-8C46-C22B52AFB88E}"/>
              </a:ext>
            </a:extLst>
          </p:cNvPr>
          <p:cNvSpPr>
            <a:spLocks noGrp="1"/>
          </p:cNvSpPr>
          <p:nvPr>
            <p:ph type="sldNum" sz="quarter" idx="12"/>
          </p:nvPr>
        </p:nvSpPr>
        <p:spPr/>
        <p:txBody>
          <a:bodyPr/>
          <a:lstStyle/>
          <a:p>
            <a:fld id="{1056B10C-EA59-4A33-9F8D-707CBBC833EE}" type="slidenum">
              <a:rPr lang="en-US" smtClean="0"/>
              <a:t>‹#›</a:t>
            </a:fld>
            <a:endParaRPr lang="en-US" dirty="0"/>
          </a:p>
        </p:txBody>
      </p:sp>
    </p:spTree>
    <p:extLst>
      <p:ext uri="{BB962C8B-B14F-4D97-AF65-F5344CB8AC3E}">
        <p14:creationId xmlns:p14="http://schemas.microsoft.com/office/powerpoint/2010/main" val="6692404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6A976390-F3CF-4055-8B1A-8E96ADDB58C0}"/>
              </a:ext>
            </a:extLst>
          </p:cNvPr>
          <p:cNvSpPr>
            <a:spLocks noGrp="1" noChangeArrowheads="1"/>
          </p:cNvSpPr>
          <p:nvPr>
            <p:ph type="dt" sz="half" idx="10"/>
          </p:nvPr>
        </p:nvSpPr>
        <p:spPr>
          <a:ln/>
        </p:spPr>
        <p:txBody>
          <a:bodyPr/>
          <a:lstStyle>
            <a:lvl1pPr>
              <a:defRPr/>
            </a:lvl1pPr>
          </a:lstStyle>
          <a:p>
            <a:pPr>
              <a:defRPr/>
            </a:pPr>
            <a:r>
              <a:rPr lang="en-US" dirty="0"/>
              <a:t>(Enter) DEPARTMENT (ALL CAPS)</a:t>
            </a:r>
            <a:br>
              <a:rPr lang="en-US" dirty="0"/>
            </a:br>
            <a:r>
              <a:rPr lang="en-US" dirty="0"/>
              <a:t>(Enter) Division or Office (Mixed Case)</a:t>
            </a:r>
          </a:p>
          <a:p>
            <a:pPr>
              <a:defRPr/>
            </a:pPr>
            <a:endParaRPr lang="en-US" dirty="0"/>
          </a:p>
        </p:txBody>
      </p:sp>
    </p:spTree>
    <p:extLst>
      <p:ext uri="{BB962C8B-B14F-4D97-AF65-F5344CB8AC3E}">
        <p14:creationId xmlns:p14="http://schemas.microsoft.com/office/powerpoint/2010/main" val="210412340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CF9A3B-B025-496D-90A2-E3C6B0F44059}"/>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5FCF5CD0-B0C7-4C6A-868A-E0554F94437B}"/>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a:extLst>
              <a:ext uri="{FF2B5EF4-FFF2-40B4-BE49-F238E27FC236}">
                <a16:creationId xmlns:a16="http://schemas.microsoft.com/office/drawing/2014/main" id="{93C847C8-A275-46EF-829C-2372738EB668}"/>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49ED4BC2-DFBA-40CF-81DC-F9A0AB5F44F9}"/>
              </a:ext>
            </a:extLst>
          </p:cNvPr>
          <p:cNvSpPr>
            <a:spLocks noGrp="1"/>
          </p:cNvSpPr>
          <p:nvPr>
            <p:ph type="dt" sz="half" idx="10"/>
          </p:nvPr>
        </p:nvSpPr>
        <p:spPr/>
        <p:txBody>
          <a:bodyPr/>
          <a:lstStyle/>
          <a:p>
            <a:fld id="{1FA4E649-B85A-4C3B-82C8-BAE479DF281F}" type="datetimeFigureOut">
              <a:rPr lang="en-US" smtClean="0"/>
              <a:t>5/6/2021</a:t>
            </a:fld>
            <a:endParaRPr lang="en-US" dirty="0"/>
          </a:p>
        </p:txBody>
      </p:sp>
      <p:sp>
        <p:nvSpPr>
          <p:cNvPr id="6" name="Footer Placeholder 5">
            <a:extLst>
              <a:ext uri="{FF2B5EF4-FFF2-40B4-BE49-F238E27FC236}">
                <a16:creationId xmlns:a16="http://schemas.microsoft.com/office/drawing/2014/main" id="{015E297F-FD36-4DEB-A23D-C20187A0AD7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82E01B29-A8F3-49F5-8193-1DC7AF1BA7DA}"/>
              </a:ext>
            </a:extLst>
          </p:cNvPr>
          <p:cNvSpPr>
            <a:spLocks noGrp="1"/>
          </p:cNvSpPr>
          <p:nvPr>
            <p:ph type="sldNum" sz="quarter" idx="12"/>
          </p:nvPr>
        </p:nvSpPr>
        <p:spPr/>
        <p:txBody>
          <a:bodyPr/>
          <a:lstStyle/>
          <a:p>
            <a:fld id="{1056B10C-EA59-4A33-9F8D-707CBBC833EE}" type="slidenum">
              <a:rPr lang="en-US" smtClean="0"/>
              <a:t>‹#›</a:t>
            </a:fld>
            <a:endParaRPr lang="en-US" dirty="0"/>
          </a:p>
        </p:txBody>
      </p:sp>
    </p:spTree>
    <p:extLst>
      <p:ext uri="{BB962C8B-B14F-4D97-AF65-F5344CB8AC3E}">
        <p14:creationId xmlns:p14="http://schemas.microsoft.com/office/powerpoint/2010/main" val="283430256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AB04D3-0209-49F7-A20B-1C73BCADBF4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6946D35-38A1-41B7-9ADB-4641A4A5DE5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04368B1-331D-481D-B315-48090AF24CCE}"/>
              </a:ext>
            </a:extLst>
          </p:cNvPr>
          <p:cNvSpPr>
            <a:spLocks noGrp="1"/>
          </p:cNvSpPr>
          <p:nvPr>
            <p:ph type="dt" sz="half" idx="10"/>
          </p:nvPr>
        </p:nvSpPr>
        <p:spPr/>
        <p:txBody>
          <a:bodyPr/>
          <a:lstStyle/>
          <a:p>
            <a:fld id="{1FA4E649-B85A-4C3B-82C8-BAE479DF281F}" type="datetimeFigureOut">
              <a:rPr lang="en-US" smtClean="0"/>
              <a:t>5/6/2021</a:t>
            </a:fld>
            <a:endParaRPr lang="en-US" dirty="0"/>
          </a:p>
        </p:txBody>
      </p:sp>
      <p:sp>
        <p:nvSpPr>
          <p:cNvPr id="5" name="Footer Placeholder 4">
            <a:extLst>
              <a:ext uri="{FF2B5EF4-FFF2-40B4-BE49-F238E27FC236}">
                <a16:creationId xmlns:a16="http://schemas.microsoft.com/office/drawing/2014/main" id="{62382236-4222-4606-827E-C27826D31C2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B15A12D-13BD-40E2-BCB0-97207256779A}"/>
              </a:ext>
            </a:extLst>
          </p:cNvPr>
          <p:cNvSpPr>
            <a:spLocks noGrp="1"/>
          </p:cNvSpPr>
          <p:nvPr>
            <p:ph type="sldNum" sz="quarter" idx="12"/>
          </p:nvPr>
        </p:nvSpPr>
        <p:spPr/>
        <p:txBody>
          <a:bodyPr/>
          <a:lstStyle/>
          <a:p>
            <a:fld id="{1056B10C-EA59-4A33-9F8D-707CBBC833EE}" type="slidenum">
              <a:rPr lang="en-US" smtClean="0"/>
              <a:t>‹#›</a:t>
            </a:fld>
            <a:endParaRPr lang="en-US" dirty="0"/>
          </a:p>
        </p:txBody>
      </p:sp>
    </p:spTree>
    <p:extLst>
      <p:ext uri="{BB962C8B-B14F-4D97-AF65-F5344CB8AC3E}">
        <p14:creationId xmlns:p14="http://schemas.microsoft.com/office/powerpoint/2010/main" val="242360595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2FED9D4-2C65-4BB5-A5E5-79B7081B210C}"/>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A923BF4-D863-4FB0-955E-B82FAD33FBF4}"/>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A522353-F61D-4315-82EB-B1B68DE13ED7}"/>
              </a:ext>
            </a:extLst>
          </p:cNvPr>
          <p:cNvSpPr>
            <a:spLocks noGrp="1"/>
          </p:cNvSpPr>
          <p:nvPr>
            <p:ph type="dt" sz="half" idx="10"/>
          </p:nvPr>
        </p:nvSpPr>
        <p:spPr/>
        <p:txBody>
          <a:bodyPr/>
          <a:lstStyle/>
          <a:p>
            <a:fld id="{1FA4E649-B85A-4C3B-82C8-BAE479DF281F}" type="datetimeFigureOut">
              <a:rPr lang="en-US" smtClean="0"/>
              <a:t>5/6/2021</a:t>
            </a:fld>
            <a:endParaRPr lang="en-US" dirty="0"/>
          </a:p>
        </p:txBody>
      </p:sp>
      <p:sp>
        <p:nvSpPr>
          <p:cNvPr id="5" name="Footer Placeholder 4">
            <a:extLst>
              <a:ext uri="{FF2B5EF4-FFF2-40B4-BE49-F238E27FC236}">
                <a16:creationId xmlns:a16="http://schemas.microsoft.com/office/drawing/2014/main" id="{BEF341CA-92CE-4E09-8B94-00E2DB073C5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5853490-1069-4BD9-8215-73B696BBBFB8}"/>
              </a:ext>
            </a:extLst>
          </p:cNvPr>
          <p:cNvSpPr>
            <a:spLocks noGrp="1"/>
          </p:cNvSpPr>
          <p:nvPr>
            <p:ph type="sldNum" sz="quarter" idx="12"/>
          </p:nvPr>
        </p:nvSpPr>
        <p:spPr/>
        <p:txBody>
          <a:bodyPr/>
          <a:lstStyle/>
          <a:p>
            <a:fld id="{1056B10C-EA59-4A33-9F8D-707CBBC833EE}" type="slidenum">
              <a:rPr lang="en-US" smtClean="0"/>
              <a:t>‹#›</a:t>
            </a:fld>
            <a:endParaRPr lang="en-US" dirty="0"/>
          </a:p>
        </p:txBody>
      </p:sp>
    </p:spTree>
    <p:extLst>
      <p:ext uri="{BB962C8B-B14F-4D97-AF65-F5344CB8AC3E}">
        <p14:creationId xmlns:p14="http://schemas.microsoft.com/office/powerpoint/2010/main" val="25692985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6B43C8D4-261D-4D5F-A3A8-8C0E6DD25A10}"/>
              </a:ext>
            </a:extLst>
          </p:cNvPr>
          <p:cNvSpPr>
            <a:spLocks noGrp="1" noChangeArrowheads="1"/>
          </p:cNvSpPr>
          <p:nvPr>
            <p:ph type="dt" sz="half" idx="10"/>
          </p:nvPr>
        </p:nvSpPr>
        <p:spPr>
          <a:ln/>
        </p:spPr>
        <p:txBody>
          <a:bodyPr/>
          <a:lstStyle>
            <a:lvl1pPr>
              <a:defRPr/>
            </a:lvl1pPr>
          </a:lstStyle>
          <a:p>
            <a:pPr>
              <a:defRPr/>
            </a:pPr>
            <a:r>
              <a:rPr lang="en-US" dirty="0"/>
              <a:t>(Enter) DEPARTMENT (ALL CAPS)</a:t>
            </a:r>
            <a:br>
              <a:rPr lang="en-US" dirty="0"/>
            </a:br>
            <a:r>
              <a:rPr lang="en-US" dirty="0"/>
              <a:t>(Enter) Division or Office (Mixed Case)</a:t>
            </a:r>
          </a:p>
          <a:p>
            <a:pPr>
              <a:defRPr/>
            </a:pPr>
            <a:endParaRPr lang="en-US" dirty="0"/>
          </a:p>
        </p:txBody>
      </p:sp>
    </p:spTree>
    <p:extLst>
      <p:ext uri="{BB962C8B-B14F-4D97-AF65-F5344CB8AC3E}">
        <p14:creationId xmlns:p14="http://schemas.microsoft.com/office/powerpoint/2010/main" val="25158537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EE43C780-882C-48A3-8F78-75FBA0946219}"/>
              </a:ext>
            </a:extLst>
          </p:cNvPr>
          <p:cNvSpPr>
            <a:spLocks noGrp="1" noChangeArrowheads="1"/>
          </p:cNvSpPr>
          <p:nvPr>
            <p:ph type="dt" sz="half" idx="10"/>
          </p:nvPr>
        </p:nvSpPr>
        <p:spPr>
          <a:ln/>
        </p:spPr>
        <p:txBody>
          <a:bodyPr/>
          <a:lstStyle>
            <a:lvl1pPr>
              <a:defRPr/>
            </a:lvl1pPr>
          </a:lstStyle>
          <a:p>
            <a:pPr>
              <a:defRPr/>
            </a:pPr>
            <a:r>
              <a:rPr lang="en-US" dirty="0"/>
              <a:t>(Enter) DEPARTMENT (ALL CAPS)</a:t>
            </a:r>
            <a:br>
              <a:rPr lang="en-US" dirty="0"/>
            </a:br>
            <a:r>
              <a:rPr lang="en-US" dirty="0"/>
              <a:t>(Enter) Division or Office (Mixed Case)</a:t>
            </a:r>
          </a:p>
          <a:p>
            <a:pPr>
              <a:defRPr/>
            </a:pPr>
            <a:endParaRPr lang="en-US" dirty="0"/>
          </a:p>
        </p:txBody>
      </p:sp>
    </p:spTree>
    <p:extLst>
      <p:ext uri="{BB962C8B-B14F-4D97-AF65-F5344CB8AC3E}">
        <p14:creationId xmlns:p14="http://schemas.microsoft.com/office/powerpoint/2010/main" val="28231991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FD2F5F92-F30D-40C7-8473-B61F68BD9B23}"/>
              </a:ext>
            </a:extLst>
          </p:cNvPr>
          <p:cNvSpPr>
            <a:spLocks noGrp="1" noChangeArrowheads="1"/>
          </p:cNvSpPr>
          <p:nvPr>
            <p:ph type="dt" sz="half" idx="10"/>
          </p:nvPr>
        </p:nvSpPr>
        <p:spPr>
          <a:ln/>
        </p:spPr>
        <p:txBody>
          <a:bodyPr/>
          <a:lstStyle>
            <a:lvl1pPr>
              <a:defRPr/>
            </a:lvl1pPr>
          </a:lstStyle>
          <a:p>
            <a:pPr>
              <a:defRPr/>
            </a:pPr>
            <a:r>
              <a:rPr lang="en-US" dirty="0"/>
              <a:t>(Enter) DEPARTMENT (ALL CAPS)</a:t>
            </a:r>
            <a:br>
              <a:rPr lang="en-US" dirty="0"/>
            </a:br>
            <a:r>
              <a:rPr lang="en-US" dirty="0"/>
              <a:t>(Enter) Division or Office (Mixed Case)</a:t>
            </a:r>
          </a:p>
          <a:p>
            <a:pPr>
              <a:defRPr/>
            </a:pPr>
            <a:endParaRPr lang="en-US" dirty="0"/>
          </a:p>
        </p:txBody>
      </p:sp>
    </p:spTree>
    <p:extLst>
      <p:ext uri="{BB962C8B-B14F-4D97-AF65-F5344CB8AC3E}">
        <p14:creationId xmlns:p14="http://schemas.microsoft.com/office/powerpoint/2010/main" val="2471686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711D245A-DAF6-4752-A188-A786B0A6219F}"/>
              </a:ext>
            </a:extLst>
          </p:cNvPr>
          <p:cNvSpPr>
            <a:spLocks noGrp="1" noChangeArrowheads="1"/>
          </p:cNvSpPr>
          <p:nvPr>
            <p:ph type="dt" sz="half" idx="10"/>
          </p:nvPr>
        </p:nvSpPr>
        <p:spPr>
          <a:ln/>
        </p:spPr>
        <p:txBody>
          <a:bodyPr/>
          <a:lstStyle>
            <a:lvl1pPr>
              <a:defRPr/>
            </a:lvl1pPr>
          </a:lstStyle>
          <a:p>
            <a:pPr>
              <a:defRPr/>
            </a:pPr>
            <a:r>
              <a:rPr lang="en-US" dirty="0"/>
              <a:t>(Enter) DEPARTMENT (ALL CAPS)</a:t>
            </a:r>
            <a:br>
              <a:rPr lang="en-US" dirty="0"/>
            </a:br>
            <a:r>
              <a:rPr lang="en-US" dirty="0"/>
              <a:t>(Enter) Division or Office (Mixed Case)</a:t>
            </a:r>
          </a:p>
          <a:p>
            <a:pPr>
              <a:defRPr/>
            </a:pPr>
            <a:endParaRPr lang="en-US" dirty="0"/>
          </a:p>
        </p:txBody>
      </p:sp>
    </p:spTree>
    <p:extLst>
      <p:ext uri="{BB962C8B-B14F-4D97-AF65-F5344CB8AC3E}">
        <p14:creationId xmlns:p14="http://schemas.microsoft.com/office/powerpoint/2010/main" val="34580676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6FE54F3C-7B85-431A-B61F-61CD80E46FE6}"/>
              </a:ext>
            </a:extLst>
          </p:cNvPr>
          <p:cNvSpPr>
            <a:spLocks noGrp="1" noChangeArrowheads="1"/>
          </p:cNvSpPr>
          <p:nvPr>
            <p:ph type="dt" sz="half" idx="10"/>
          </p:nvPr>
        </p:nvSpPr>
        <p:spPr>
          <a:ln/>
        </p:spPr>
        <p:txBody>
          <a:bodyPr/>
          <a:lstStyle>
            <a:lvl1pPr>
              <a:defRPr/>
            </a:lvl1pPr>
          </a:lstStyle>
          <a:p>
            <a:pPr>
              <a:defRPr/>
            </a:pPr>
            <a:r>
              <a:rPr lang="en-US" dirty="0"/>
              <a:t>(Enter) DEPARTMENT (ALL CAPS)</a:t>
            </a:r>
            <a:br>
              <a:rPr lang="en-US" dirty="0"/>
            </a:br>
            <a:r>
              <a:rPr lang="en-US" dirty="0"/>
              <a:t>(Enter) Division or Office (Mixed Case)</a:t>
            </a:r>
          </a:p>
          <a:p>
            <a:pPr>
              <a:defRPr/>
            </a:pPr>
            <a:endParaRPr lang="en-US" dirty="0"/>
          </a:p>
        </p:txBody>
      </p:sp>
    </p:spTree>
    <p:extLst>
      <p:ext uri="{BB962C8B-B14F-4D97-AF65-F5344CB8AC3E}">
        <p14:creationId xmlns:p14="http://schemas.microsoft.com/office/powerpoint/2010/main" val="16303587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8DFB9607-68FC-4B56-BD35-E39EAF8E1DC7}"/>
              </a:ext>
            </a:extLst>
          </p:cNvPr>
          <p:cNvSpPr>
            <a:spLocks noGrp="1" noChangeArrowheads="1"/>
          </p:cNvSpPr>
          <p:nvPr>
            <p:ph type="dt" sz="half" idx="10"/>
          </p:nvPr>
        </p:nvSpPr>
        <p:spPr>
          <a:ln/>
        </p:spPr>
        <p:txBody>
          <a:bodyPr/>
          <a:lstStyle>
            <a:lvl1pPr>
              <a:defRPr/>
            </a:lvl1pPr>
          </a:lstStyle>
          <a:p>
            <a:pPr>
              <a:defRPr/>
            </a:pPr>
            <a:r>
              <a:rPr lang="en-US" dirty="0"/>
              <a:t>(Enter) DEPARTMENT (ALL CAPS)</a:t>
            </a:r>
            <a:br>
              <a:rPr lang="en-US" dirty="0"/>
            </a:br>
            <a:r>
              <a:rPr lang="en-US" dirty="0"/>
              <a:t>(Enter) Division or Office (Mixed Case)</a:t>
            </a:r>
          </a:p>
          <a:p>
            <a:pPr>
              <a:defRPr/>
            </a:pPr>
            <a:endParaRPr lang="en-US" dirty="0"/>
          </a:p>
        </p:txBody>
      </p:sp>
    </p:spTree>
    <p:extLst>
      <p:ext uri="{BB962C8B-B14F-4D97-AF65-F5344CB8AC3E}">
        <p14:creationId xmlns:p14="http://schemas.microsoft.com/office/powerpoint/2010/main" val="35839532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B08EB2CC-47EA-4819-8110-EBA4DE5BFD4D}"/>
              </a:ext>
            </a:extLst>
          </p:cNvPr>
          <p:cNvSpPr>
            <a:spLocks noGrp="1" noChangeArrowheads="1"/>
          </p:cNvSpPr>
          <p:nvPr>
            <p:ph type="dt" sz="half" idx="10"/>
          </p:nvPr>
        </p:nvSpPr>
        <p:spPr>
          <a:ln/>
        </p:spPr>
        <p:txBody>
          <a:bodyPr/>
          <a:lstStyle>
            <a:lvl1pPr>
              <a:defRPr/>
            </a:lvl1pPr>
          </a:lstStyle>
          <a:p>
            <a:pPr>
              <a:defRPr/>
            </a:pPr>
            <a:r>
              <a:rPr lang="en-US" dirty="0"/>
              <a:t>(Enter) DEPARTMENT (ALL CAPS)</a:t>
            </a:r>
            <a:br>
              <a:rPr lang="en-US" dirty="0"/>
            </a:br>
            <a:r>
              <a:rPr lang="en-US" dirty="0"/>
              <a:t>(Enter) Division or Office (Mixed Case)</a:t>
            </a:r>
          </a:p>
          <a:p>
            <a:pPr>
              <a:defRPr/>
            </a:pPr>
            <a:endParaRPr lang="en-US" dirty="0"/>
          </a:p>
        </p:txBody>
      </p:sp>
    </p:spTree>
    <p:extLst>
      <p:ext uri="{BB962C8B-B14F-4D97-AF65-F5344CB8AC3E}">
        <p14:creationId xmlns:p14="http://schemas.microsoft.com/office/powerpoint/2010/main" val="27163613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7">
            <a:extLst>
              <a:ext uri="{FF2B5EF4-FFF2-40B4-BE49-F238E27FC236}">
                <a16:creationId xmlns:a16="http://schemas.microsoft.com/office/drawing/2014/main" id="{6DEF207A-3FB9-41EC-9257-AF49A5DFEBEE}"/>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1588" y="0"/>
            <a:ext cx="9145588" cy="6859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a:extLst>
              <a:ext uri="{FF2B5EF4-FFF2-40B4-BE49-F238E27FC236}">
                <a16:creationId xmlns:a16="http://schemas.microsoft.com/office/drawing/2014/main" id="{EE710516-39DA-4931-9919-CB8DC74BD848}"/>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8" name="Rectangle 3">
            <a:extLst>
              <a:ext uri="{FF2B5EF4-FFF2-40B4-BE49-F238E27FC236}">
                <a16:creationId xmlns:a16="http://schemas.microsoft.com/office/drawing/2014/main" id="{D069E229-FBE4-4CEE-831C-CE6D9233B45D}"/>
              </a:ext>
            </a:extLst>
          </p:cNvPr>
          <p:cNvSpPr>
            <a:spLocks noGrp="1" noChangeArrowheads="1"/>
          </p:cNvSpPr>
          <p:nvPr>
            <p:ph type="body" idx="1"/>
          </p:nvPr>
        </p:nvSpPr>
        <p:spPr bwMode="auto">
          <a:xfrm>
            <a:off x="457200" y="1600200"/>
            <a:ext cx="82296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5124" name="Rectangle 4">
            <a:extLst>
              <a:ext uri="{FF2B5EF4-FFF2-40B4-BE49-F238E27FC236}">
                <a16:creationId xmlns:a16="http://schemas.microsoft.com/office/drawing/2014/main" id="{4CD2664B-6CEF-4A84-96E9-F4F3B08028F9}"/>
              </a:ext>
            </a:extLst>
          </p:cNvPr>
          <p:cNvSpPr>
            <a:spLocks noGrp="1" noChangeArrowheads="1"/>
          </p:cNvSpPr>
          <p:nvPr>
            <p:ph type="dt" sz="half" idx="2"/>
          </p:nvPr>
        </p:nvSpPr>
        <p:spPr bwMode="auto">
          <a:xfrm>
            <a:off x="304800" y="5943600"/>
            <a:ext cx="3505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50000"/>
              </a:spcBef>
              <a:defRPr sz="1200">
                <a:solidFill>
                  <a:srgbClr val="005595"/>
                </a:solidFill>
                <a:latin typeface="+mn-lt"/>
              </a:defRPr>
            </a:lvl1pPr>
          </a:lstStyle>
          <a:p>
            <a:pPr>
              <a:defRPr/>
            </a:pPr>
            <a:r>
              <a:rPr lang="en-US" dirty="0"/>
              <a:t>(Enter) DEPARTMENT (ALL CAPS)</a:t>
            </a:r>
            <a:br>
              <a:rPr lang="en-US" dirty="0"/>
            </a:br>
            <a:r>
              <a:rPr lang="en-US" dirty="0"/>
              <a:t>(Enter) Division or Office (Mixed Case)</a:t>
            </a:r>
          </a:p>
          <a:p>
            <a:pPr>
              <a:defRPr/>
            </a:pPr>
            <a:endParaRPr lang="en-US" dirty="0"/>
          </a:p>
        </p:txBody>
      </p:sp>
    </p:spTree>
  </p:cSld>
  <p:clrMap bg1="dk2" tx1="lt1" bg2="dk1" tx2="lt2" accent1="accent1" accent2="accent2" accent3="accent3" accent4="accent4" accent5="accent5" accent6="accent6" hlink="hlink" folHlink="folHlink"/>
  <p:sldLayoutIdLst>
    <p:sldLayoutId id="2147483768"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hf sldNum="0" hdr="0" ftr="0"/>
  <p:txStyles>
    <p:titleStyle>
      <a:lvl1pPr algn="l" rtl="0" eaLnBrk="0" fontAlgn="base" hangingPunct="0">
        <a:spcBef>
          <a:spcPct val="0"/>
        </a:spcBef>
        <a:spcAft>
          <a:spcPct val="0"/>
        </a:spcAft>
        <a:defRPr sz="3200" b="1">
          <a:solidFill>
            <a:srgbClr val="005595"/>
          </a:solidFill>
          <a:latin typeface="+mj-lt"/>
          <a:ea typeface="+mj-ea"/>
          <a:cs typeface="+mj-cs"/>
        </a:defRPr>
      </a:lvl1pPr>
      <a:lvl2pPr algn="l" rtl="0" eaLnBrk="0" fontAlgn="base" hangingPunct="0">
        <a:spcBef>
          <a:spcPct val="0"/>
        </a:spcBef>
        <a:spcAft>
          <a:spcPct val="0"/>
        </a:spcAft>
        <a:defRPr sz="3200" b="1">
          <a:solidFill>
            <a:srgbClr val="005595"/>
          </a:solidFill>
          <a:latin typeface="Arial" charset="0"/>
        </a:defRPr>
      </a:lvl2pPr>
      <a:lvl3pPr algn="l" rtl="0" eaLnBrk="0" fontAlgn="base" hangingPunct="0">
        <a:spcBef>
          <a:spcPct val="0"/>
        </a:spcBef>
        <a:spcAft>
          <a:spcPct val="0"/>
        </a:spcAft>
        <a:defRPr sz="3200" b="1">
          <a:solidFill>
            <a:srgbClr val="005595"/>
          </a:solidFill>
          <a:latin typeface="Arial" charset="0"/>
        </a:defRPr>
      </a:lvl3pPr>
      <a:lvl4pPr algn="l" rtl="0" eaLnBrk="0" fontAlgn="base" hangingPunct="0">
        <a:spcBef>
          <a:spcPct val="0"/>
        </a:spcBef>
        <a:spcAft>
          <a:spcPct val="0"/>
        </a:spcAft>
        <a:defRPr sz="3200" b="1">
          <a:solidFill>
            <a:srgbClr val="005595"/>
          </a:solidFill>
          <a:latin typeface="Arial" charset="0"/>
        </a:defRPr>
      </a:lvl4pPr>
      <a:lvl5pPr algn="l" rtl="0" eaLnBrk="0" fontAlgn="base" hangingPunct="0">
        <a:spcBef>
          <a:spcPct val="0"/>
        </a:spcBef>
        <a:spcAft>
          <a:spcPct val="0"/>
        </a:spcAft>
        <a:defRPr sz="3200" b="1">
          <a:solidFill>
            <a:srgbClr val="005595"/>
          </a:solidFill>
          <a:latin typeface="Arial" charset="0"/>
        </a:defRPr>
      </a:lvl5pPr>
      <a:lvl6pPr marL="457200" algn="l" rtl="0" fontAlgn="base">
        <a:spcBef>
          <a:spcPct val="0"/>
        </a:spcBef>
        <a:spcAft>
          <a:spcPct val="0"/>
        </a:spcAft>
        <a:defRPr sz="3200" b="1">
          <a:solidFill>
            <a:srgbClr val="005595"/>
          </a:solidFill>
          <a:latin typeface="Arial" charset="0"/>
        </a:defRPr>
      </a:lvl6pPr>
      <a:lvl7pPr marL="914400" algn="l" rtl="0" fontAlgn="base">
        <a:spcBef>
          <a:spcPct val="0"/>
        </a:spcBef>
        <a:spcAft>
          <a:spcPct val="0"/>
        </a:spcAft>
        <a:defRPr sz="3200" b="1">
          <a:solidFill>
            <a:srgbClr val="005595"/>
          </a:solidFill>
          <a:latin typeface="Arial" charset="0"/>
        </a:defRPr>
      </a:lvl7pPr>
      <a:lvl8pPr marL="1371600" algn="l" rtl="0" fontAlgn="base">
        <a:spcBef>
          <a:spcPct val="0"/>
        </a:spcBef>
        <a:spcAft>
          <a:spcPct val="0"/>
        </a:spcAft>
        <a:defRPr sz="3200" b="1">
          <a:solidFill>
            <a:srgbClr val="005595"/>
          </a:solidFill>
          <a:latin typeface="Arial" charset="0"/>
        </a:defRPr>
      </a:lvl8pPr>
      <a:lvl9pPr marL="1828800" algn="l" rtl="0" fontAlgn="base">
        <a:spcBef>
          <a:spcPct val="0"/>
        </a:spcBef>
        <a:spcAft>
          <a:spcPct val="0"/>
        </a:spcAft>
        <a:defRPr sz="3200" b="1">
          <a:solidFill>
            <a:srgbClr val="005595"/>
          </a:solidFill>
          <a:latin typeface="Arial" charset="0"/>
        </a:defRPr>
      </a:lvl9pPr>
    </p:titleStyle>
    <p:bodyStyle>
      <a:lvl1pPr marL="342900" indent="-342900" algn="l" rtl="0" eaLnBrk="0" fontAlgn="base" hangingPunct="0">
        <a:spcBef>
          <a:spcPct val="20000"/>
        </a:spcBef>
        <a:spcAft>
          <a:spcPct val="0"/>
        </a:spcAft>
        <a:buChar char="•"/>
        <a:defRPr sz="2000">
          <a:solidFill>
            <a:srgbClr val="005595"/>
          </a:solidFill>
          <a:latin typeface="+mn-lt"/>
          <a:ea typeface="+mn-ea"/>
          <a:cs typeface="+mn-cs"/>
        </a:defRPr>
      </a:lvl1pPr>
      <a:lvl2pPr marL="742950" indent="-285750" algn="l" rtl="0" eaLnBrk="0" fontAlgn="base" hangingPunct="0">
        <a:spcBef>
          <a:spcPct val="20000"/>
        </a:spcBef>
        <a:spcAft>
          <a:spcPct val="0"/>
        </a:spcAft>
        <a:buChar char="–"/>
        <a:defRPr sz="2000">
          <a:solidFill>
            <a:srgbClr val="005595"/>
          </a:solidFill>
          <a:latin typeface="+mn-lt"/>
        </a:defRPr>
      </a:lvl2pPr>
      <a:lvl3pPr marL="1143000" indent="-228600" algn="l" rtl="0" eaLnBrk="0" fontAlgn="base" hangingPunct="0">
        <a:spcBef>
          <a:spcPct val="20000"/>
        </a:spcBef>
        <a:spcAft>
          <a:spcPct val="0"/>
        </a:spcAft>
        <a:buChar char="•"/>
        <a:defRPr sz="2400">
          <a:solidFill>
            <a:srgbClr val="005595"/>
          </a:solidFill>
          <a:latin typeface="+mn-lt"/>
        </a:defRPr>
      </a:lvl3pPr>
      <a:lvl4pPr marL="1600200" indent="-228600" algn="l" rtl="0" eaLnBrk="0" fontAlgn="base" hangingPunct="0">
        <a:spcBef>
          <a:spcPct val="20000"/>
        </a:spcBef>
        <a:spcAft>
          <a:spcPct val="0"/>
        </a:spcAft>
        <a:buChar char="–"/>
        <a:defRPr sz="2000">
          <a:solidFill>
            <a:srgbClr val="005595"/>
          </a:solidFill>
          <a:latin typeface="+mn-lt"/>
        </a:defRPr>
      </a:lvl4pPr>
      <a:lvl5pPr marL="2057400" indent="-228600" algn="l" rtl="0" eaLnBrk="0" fontAlgn="base" hangingPunct="0">
        <a:spcBef>
          <a:spcPct val="20000"/>
        </a:spcBef>
        <a:spcAft>
          <a:spcPct val="0"/>
        </a:spcAft>
        <a:buChar char="»"/>
        <a:defRPr sz="2000">
          <a:solidFill>
            <a:srgbClr val="005595"/>
          </a:solidFill>
          <a:latin typeface="+mn-lt"/>
        </a:defRPr>
      </a:lvl5pPr>
      <a:lvl6pPr marL="2514600" indent="-228600" algn="l" rtl="0" fontAlgn="base">
        <a:spcBef>
          <a:spcPct val="20000"/>
        </a:spcBef>
        <a:spcAft>
          <a:spcPct val="0"/>
        </a:spcAft>
        <a:buChar char="»"/>
        <a:defRPr sz="1400">
          <a:solidFill>
            <a:srgbClr val="005595"/>
          </a:solidFill>
          <a:latin typeface="+mn-lt"/>
        </a:defRPr>
      </a:lvl6pPr>
      <a:lvl7pPr marL="2971800" indent="-228600" algn="l" rtl="0" fontAlgn="base">
        <a:spcBef>
          <a:spcPct val="20000"/>
        </a:spcBef>
        <a:spcAft>
          <a:spcPct val="0"/>
        </a:spcAft>
        <a:buChar char="»"/>
        <a:defRPr sz="1400">
          <a:solidFill>
            <a:srgbClr val="005595"/>
          </a:solidFill>
          <a:latin typeface="+mn-lt"/>
        </a:defRPr>
      </a:lvl7pPr>
      <a:lvl8pPr marL="3429000" indent="-228600" algn="l" rtl="0" fontAlgn="base">
        <a:spcBef>
          <a:spcPct val="20000"/>
        </a:spcBef>
        <a:spcAft>
          <a:spcPct val="0"/>
        </a:spcAft>
        <a:buChar char="»"/>
        <a:defRPr sz="1400">
          <a:solidFill>
            <a:srgbClr val="005595"/>
          </a:solidFill>
          <a:latin typeface="+mn-lt"/>
        </a:defRPr>
      </a:lvl8pPr>
      <a:lvl9pPr marL="3886200" indent="-228600" algn="l" rtl="0" fontAlgn="base">
        <a:spcBef>
          <a:spcPct val="20000"/>
        </a:spcBef>
        <a:spcAft>
          <a:spcPct val="0"/>
        </a:spcAft>
        <a:buChar char="»"/>
        <a:defRPr sz="1400">
          <a:solidFill>
            <a:srgbClr val="005595"/>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8DD9576-1068-4D19-B40C-B08353E0D5CE}"/>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B3AA65C-3AED-42CA-BDF2-829B8DD85DAF}"/>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F325D5E-DECB-4311-BA4D-86FF28EBBF99}"/>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1FA4E649-B85A-4C3B-82C8-BAE479DF281F}" type="datetimeFigureOut">
              <a:rPr lang="en-US" smtClean="0"/>
              <a:t>5/6/2021</a:t>
            </a:fld>
            <a:endParaRPr lang="en-US" dirty="0"/>
          </a:p>
        </p:txBody>
      </p:sp>
      <p:sp>
        <p:nvSpPr>
          <p:cNvPr id="5" name="Footer Placeholder 4">
            <a:extLst>
              <a:ext uri="{FF2B5EF4-FFF2-40B4-BE49-F238E27FC236}">
                <a16:creationId xmlns:a16="http://schemas.microsoft.com/office/drawing/2014/main" id="{D0FDF6EF-B003-436B-A49C-DEEE5312E3DD}"/>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428DC904-A61D-4616-8150-490293600E8E}"/>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056B10C-EA59-4A33-9F8D-707CBBC833EE}" type="slidenum">
              <a:rPr lang="en-US" smtClean="0"/>
              <a:t>‹#›</a:t>
            </a:fld>
            <a:endParaRPr lang="en-US" dirty="0"/>
          </a:p>
        </p:txBody>
      </p:sp>
    </p:spTree>
    <p:extLst>
      <p:ext uri="{BB962C8B-B14F-4D97-AF65-F5344CB8AC3E}">
        <p14:creationId xmlns:p14="http://schemas.microsoft.com/office/powerpoint/2010/main" val="665546309"/>
      </p:ext>
    </p:extLst>
  </p:cSld>
  <p:clrMap bg1="lt1" tx1="dk1" bg2="lt2" tx2="dk2" accent1="accent1" accent2="accent2" accent3="accent3" accent4="accent4" accent5="accent5" accent6="accent6" hlink="hlink" folHlink="folHlink"/>
  <p:sldLayoutIdLst>
    <p:sldLayoutId id="2147483770" r:id="rId1"/>
    <p:sldLayoutId id="2147483771" r:id="rId2"/>
    <p:sldLayoutId id="2147483772" r:id="rId3"/>
    <p:sldLayoutId id="2147483773" r:id="rId4"/>
    <p:sldLayoutId id="2147483774" r:id="rId5"/>
    <p:sldLayoutId id="2147483775" r:id="rId6"/>
    <p:sldLayoutId id="2147483776" r:id="rId7"/>
    <p:sldLayoutId id="2147483777" r:id="rId8"/>
    <p:sldLayoutId id="2147483778" r:id="rId9"/>
    <p:sldLayoutId id="2147483779" r:id="rId10"/>
    <p:sldLayoutId id="2147483780"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oregon.gov/oha/HSD/BH-Child-Family/Pages/Youth-Suicide-Prevention.aspx"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hyperlink" Target="https://public.govdelivery.com/accounts/ORDHS/subscriber/new?topic_id=ORDHS_838" TargetMode="External"/><Relationship Id="rId4" Type="http://schemas.openxmlformats.org/officeDocument/2006/relationships/hyperlink" Target="https://omls.oregon.gov/mailman/listinfo/yspnetwork"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a:extLst>
              <a:ext uri="{FF2B5EF4-FFF2-40B4-BE49-F238E27FC236}">
                <a16:creationId xmlns:a16="http://schemas.microsoft.com/office/drawing/2014/main" id="{704B1419-8388-4114-B4B6-E003AAE2FFD9}"/>
              </a:ext>
            </a:extLst>
          </p:cNvPr>
          <p:cNvSpPr>
            <a:spLocks noGrp="1" noChangeArrowheads="1"/>
          </p:cNvSpPr>
          <p:nvPr>
            <p:ph type="ctrTitle"/>
          </p:nvPr>
        </p:nvSpPr>
        <p:spPr>
          <a:xfrm>
            <a:off x="419100" y="533400"/>
            <a:ext cx="8305800" cy="1470025"/>
          </a:xfrm>
        </p:spPr>
        <p:txBody>
          <a:bodyPr/>
          <a:lstStyle/>
          <a:p>
            <a:r>
              <a:rPr lang="en-US" altLang="en-US" dirty="0"/>
              <a:t>Suicide Death and Suicide-Related Data</a:t>
            </a:r>
          </a:p>
        </p:txBody>
      </p:sp>
      <p:sp>
        <p:nvSpPr>
          <p:cNvPr id="4099" name="Subtitle 2">
            <a:extLst>
              <a:ext uri="{FF2B5EF4-FFF2-40B4-BE49-F238E27FC236}">
                <a16:creationId xmlns:a16="http://schemas.microsoft.com/office/drawing/2014/main" id="{4AF71A74-F87F-4DAD-83DF-9E50BC3101E3}"/>
              </a:ext>
            </a:extLst>
          </p:cNvPr>
          <p:cNvSpPr>
            <a:spLocks noGrp="1" noChangeArrowheads="1"/>
          </p:cNvSpPr>
          <p:nvPr>
            <p:ph type="subTitle" idx="1"/>
          </p:nvPr>
        </p:nvSpPr>
        <p:spPr>
          <a:xfrm>
            <a:off x="476250" y="3414183"/>
            <a:ext cx="8191500" cy="685800"/>
          </a:xfrm>
        </p:spPr>
        <p:txBody>
          <a:bodyPr/>
          <a:lstStyle/>
          <a:p>
            <a:r>
              <a:rPr lang="en-US" altLang="en-US" sz="2000" b="1" dirty="0"/>
              <a:t>Miranda Sitney, Youth Suicide Prevention Coordinator</a:t>
            </a:r>
          </a:p>
          <a:p>
            <a:r>
              <a:rPr lang="en-US" altLang="en-US" sz="2000" b="1" dirty="0"/>
              <a:t>Meghan Crane, Zero Suicide in Health Systems Coordinator</a:t>
            </a:r>
          </a:p>
        </p:txBody>
      </p:sp>
      <p:sp>
        <p:nvSpPr>
          <p:cNvPr id="4" name="Subtitle 6">
            <a:extLst>
              <a:ext uri="{FF2B5EF4-FFF2-40B4-BE49-F238E27FC236}">
                <a16:creationId xmlns:a16="http://schemas.microsoft.com/office/drawing/2014/main" id="{28B9D0ED-2541-45A3-B269-6F98255A5B3D}"/>
              </a:ext>
            </a:extLst>
          </p:cNvPr>
          <p:cNvSpPr txBox="1">
            <a:spLocks/>
          </p:cNvSpPr>
          <p:nvPr/>
        </p:nvSpPr>
        <p:spPr bwMode="auto">
          <a:xfrm>
            <a:off x="1371600" y="2003425"/>
            <a:ext cx="68580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lgn="ctr" rtl="0" eaLnBrk="0" fontAlgn="base" hangingPunct="0">
              <a:spcBef>
                <a:spcPct val="20000"/>
              </a:spcBef>
              <a:spcAft>
                <a:spcPct val="0"/>
              </a:spcAft>
              <a:buFontTx/>
              <a:buNone/>
              <a:defRPr sz="1400">
                <a:solidFill>
                  <a:srgbClr val="005595"/>
                </a:solidFill>
                <a:latin typeface="+mn-lt"/>
                <a:ea typeface="+mn-ea"/>
                <a:cs typeface="+mn-cs"/>
              </a:defRPr>
            </a:lvl1pPr>
            <a:lvl2pPr marL="742950" indent="-285750" algn="l" rtl="0" eaLnBrk="0" fontAlgn="base" hangingPunct="0">
              <a:spcBef>
                <a:spcPct val="20000"/>
              </a:spcBef>
              <a:spcAft>
                <a:spcPct val="0"/>
              </a:spcAft>
              <a:buChar char="–"/>
              <a:defRPr sz="2000">
                <a:solidFill>
                  <a:srgbClr val="005595"/>
                </a:solidFill>
                <a:latin typeface="+mn-lt"/>
              </a:defRPr>
            </a:lvl2pPr>
            <a:lvl3pPr marL="1143000" indent="-228600" algn="l" rtl="0" eaLnBrk="0" fontAlgn="base" hangingPunct="0">
              <a:spcBef>
                <a:spcPct val="20000"/>
              </a:spcBef>
              <a:spcAft>
                <a:spcPct val="0"/>
              </a:spcAft>
              <a:buChar char="•"/>
              <a:defRPr sz="2400">
                <a:solidFill>
                  <a:srgbClr val="005595"/>
                </a:solidFill>
                <a:latin typeface="+mn-lt"/>
              </a:defRPr>
            </a:lvl3pPr>
            <a:lvl4pPr marL="1600200" indent="-228600" algn="l" rtl="0" eaLnBrk="0" fontAlgn="base" hangingPunct="0">
              <a:spcBef>
                <a:spcPct val="20000"/>
              </a:spcBef>
              <a:spcAft>
                <a:spcPct val="0"/>
              </a:spcAft>
              <a:buChar char="–"/>
              <a:defRPr sz="2000">
                <a:solidFill>
                  <a:srgbClr val="005595"/>
                </a:solidFill>
                <a:latin typeface="+mn-lt"/>
              </a:defRPr>
            </a:lvl4pPr>
            <a:lvl5pPr marL="2057400" indent="-228600" algn="l" rtl="0" eaLnBrk="0" fontAlgn="base" hangingPunct="0">
              <a:spcBef>
                <a:spcPct val="20000"/>
              </a:spcBef>
              <a:spcAft>
                <a:spcPct val="0"/>
              </a:spcAft>
              <a:buChar char="»"/>
              <a:defRPr sz="2000">
                <a:solidFill>
                  <a:srgbClr val="005595"/>
                </a:solidFill>
                <a:latin typeface="+mn-lt"/>
              </a:defRPr>
            </a:lvl5pPr>
            <a:lvl6pPr marL="2514600" indent="-228600" algn="l" rtl="0" fontAlgn="base">
              <a:spcBef>
                <a:spcPct val="20000"/>
              </a:spcBef>
              <a:spcAft>
                <a:spcPct val="0"/>
              </a:spcAft>
              <a:buChar char="»"/>
              <a:defRPr sz="1400">
                <a:solidFill>
                  <a:srgbClr val="005595"/>
                </a:solidFill>
                <a:latin typeface="+mn-lt"/>
              </a:defRPr>
            </a:lvl6pPr>
            <a:lvl7pPr marL="2971800" indent="-228600" algn="l" rtl="0" fontAlgn="base">
              <a:spcBef>
                <a:spcPct val="20000"/>
              </a:spcBef>
              <a:spcAft>
                <a:spcPct val="0"/>
              </a:spcAft>
              <a:buChar char="»"/>
              <a:defRPr sz="1400">
                <a:solidFill>
                  <a:srgbClr val="005595"/>
                </a:solidFill>
                <a:latin typeface="+mn-lt"/>
              </a:defRPr>
            </a:lvl7pPr>
            <a:lvl8pPr marL="3429000" indent="-228600" algn="l" rtl="0" fontAlgn="base">
              <a:spcBef>
                <a:spcPct val="20000"/>
              </a:spcBef>
              <a:spcAft>
                <a:spcPct val="0"/>
              </a:spcAft>
              <a:buChar char="»"/>
              <a:defRPr sz="1400">
                <a:solidFill>
                  <a:srgbClr val="005595"/>
                </a:solidFill>
                <a:latin typeface="+mn-lt"/>
              </a:defRPr>
            </a:lvl8pPr>
            <a:lvl9pPr marL="3886200" indent="-228600" algn="l" rtl="0" fontAlgn="base">
              <a:spcBef>
                <a:spcPct val="20000"/>
              </a:spcBef>
              <a:spcAft>
                <a:spcPct val="0"/>
              </a:spcAft>
              <a:buChar char="»"/>
              <a:defRPr sz="1400">
                <a:solidFill>
                  <a:srgbClr val="005595"/>
                </a:solidFill>
                <a:latin typeface="+mn-lt"/>
              </a:defRPr>
            </a:lvl9pPr>
          </a:lstStyle>
          <a:p>
            <a:r>
              <a:rPr lang="en-US" altLang="en-US" sz="2000" kern="0" dirty="0"/>
              <a:t>Presented to </a:t>
            </a:r>
          </a:p>
          <a:p>
            <a:r>
              <a:rPr lang="en-US" altLang="en-US" sz="2000" kern="0" dirty="0"/>
              <a:t>State Child Fatality Review Team</a:t>
            </a:r>
          </a:p>
          <a:p>
            <a:r>
              <a:rPr lang="en-US" altLang="en-US" sz="2000" kern="0" dirty="0"/>
              <a:t>May 6, 2021</a:t>
            </a:r>
          </a:p>
          <a:p>
            <a:endParaRPr lang="en-US" altLang="en-US" sz="2000" b="1" kern="0" dirty="0"/>
          </a:p>
          <a:p>
            <a:endParaRPr lang="en-US" sz="2000" kern="0" dirty="0"/>
          </a:p>
          <a:p>
            <a:endParaRPr lang="en-US" kern="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1A74E3-FC0B-4165-85FC-4C9B2DDC33F7}"/>
              </a:ext>
            </a:extLst>
          </p:cNvPr>
          <p:cNvSpPr>
            <a:spLocks noGrp="1"/>
          </p:cNvSpPr>
          <p:nvPr>
            <p:ph type="title"/>
          </p:nvPr>
        </p:nvSpPr>
        <p:spPr/>
        <p:txBody>
          <a:bodyPr/>
          <a:lstStyle/>
          <a:p>
            <a:r>
              <a:rPr lang="en-US" dirty="0"/>
              <a:t>Circumstances Surrounding Youth Suicide, Aged 10-17, 2013-2018</a:t>
            </a:r>
          </a:p>
        </p:txBody>
      </p:sp>
      <p:graphicFrame>
        <p:nvGraphicFramePr>
          <p:cNvPr id="8" name="Table 8">
            <a:extLst>
              <a:ext uri="{FF2B5EF4-FFF2-40B4-BE49-F238E27FC236}">
                <a16:creationId xmlns:a16="http://schemas.microsoft.com/office/drawing/2014/main" id="{42D2458E-2805-44E3-B617-F73556676188}"/>
              </a:ext>
            </a:extLst>
          </p:cNvPr>
          <p:cNvGraphicFramePr>
            <a:graphicFrameLocks noGrp="1"/>
          </p:cNvGraphicFramePr>
          <p:nvPr>
            <p:extLst>
              <p:ext uri="{D42A27DB-BD31-4B8C-83A1-F6EECF244321}">
                <p14:modId xmlns:p14="http://schemas.microsoft.com/office/powerpoint/2010/main" val="32013813"/>
              </p:ext>
            </p:extLst>
          </p:nvPr>
        </p:nvGraphicFramePr>
        <p:xfrm>
          <a:off x="381000" y="1752600"/>
          <a:ext cx="7772400" cy="3041213"/>
        </p:xfrm>
        <a:graphic>
          <a:graphicData uri="http://schemas.openxmlformats.org/drawingml/2006/table">
            <a:tbl>
              <a:tblPr firstRow="1" bandRow="1">
                <a:tableStyleId>{073A0DAA-6AF3-43AB-8588-CEC1D06C72B9}</a:tableStyleId>
              </a:tblPr>
              <a:tblGrid>
                <a:gridCol w="5562600">
                  <a:extLst>
                    <a:ext uri="{9D8B030D-6E8A-4147-A177-3AD203B41FA5}">
                      <a16:colId xmlns:a16="http://schemas.microsoft.com/office/drawing/2014/main" val="1783010690"/>
                    </a:ext>
                  </a:extLst>
                </a:gridCol>
                <a:gridCol w="1066800">
                  <a:extLst>
                    <a:ext uri="{9D8B030D-6E8A-4147-A177-3AD203B41FA5}">
                      <a16:colId xmlns:a16="http://schemas.microsoft.com/office/drawing/2014/main" val="1793739773"/>
                    </a:ext>
                  </a:extLst>
                </a:gridCol>
                <a:gridCol w="1143000">
                  <a:extLst>
                    <a:ext uri="{9D8B030D-6E8A-4147-A177-3AD203B41FA5}">
                      <a16:colId xmlns:a16="http://schemas.microsoft.com/office/drawing/2014/main" val="3333014375"/>
                    </a:ext>
                  </a:extLst>
                </a:gridCol>
              </a:tblGrid>
              <a:tr h="593907">
                <a:tc>
                  <a:txBody>
                    <a:bodyPr/>
                    <a:lstStyle/>
                    <a:p>
                      <a:pPr algn="l"/>
                      <a:r>
                        <a:rPr lang="en-US" dirty="0"/>
                        <a:t>Life Stressors Circumstances</a:t>
                      </a:r>
                    </a:p>
                  </a:txBody>
                  <a:tcPr anchor="ctr"/>
                </a:tc>
                <a:tc>
                  <a:txBody>
                    <a:bodyPr/>
                    <a:lstStyle/>
                    <a:p>
                      <a:pPr algn="ctr"/>
                      <a:r>
                        <a:rPr lang="en-US" dirty="0"/>
                        <a:t>Count</a:t>
                      </a:r>
                    </a:p>
                  </a:txBody>
                  <a:tcPr anchor="ctr"/>
                </a:tc>
                <a:tc>
                  <a:txBody>
                    <a:bodyPr/>
                    <a:lstStyle/>
                    <a:p>
                      <a:pPr algn="ctr"/>
                      <a:r>
                        <a:rPr lang="en-US" dirty="0"/>
                        <a:t>Percent</a:t>
                      </a:r>
                    </a:p>
                  </a:txBody>
                  <a:tcPr anchor="ctr"/>
                </a:tc>
                <a:extLst>
                  <a:ext uri="{0D108BD9-81ED-4DB2-BD59-A6C34878D82A}">
                    <a16:rowId xmlns:a16="http://schemas.microsoft.com/office/drawing/2014/main" val="824704981"/>
                  </a:ext>
                </a:extLst>
              </a:tr>
              <a:tr h="487123">
                <a:tc>
                  <a:txBody>
                    <a:bodyPr/>
                    <a:lstStyle/>
                    <a:p>
                      <a:pPr algn="l"/>
                      <a:r>
                        <a:rPr lang="en-US" sz="2000" dirty="0"/>
                        <a:t>A Crisis in the Past Two Weeks</a:t>
                      </a:r>
                    </a:p>
                  </a:txBody>
                  <a:tcPr/>
                </a:tc>
                <a:tc>
                  <a:txBody>
                    <a:bodyPr/>
                    <a:lstStyle/>
                    <a:p>
                      <a:pPr algn="ctr"/>
                      <a:r>
                        <a:rPr lang="en-US" sz="2400" dirty="0"/>
                        <a:t>30</a:t>
                      </a:r>
                    </a:p>
                  </a:txBody>
                  <a:tcPr/>
                </a:tc>
                <a:tc>
                  <a:txBody>
                    <a:bodyPr/>
                    <a:lstStyle/>
                    <a:p>
                      <a:pPr algn="ctr"/>
                      <a:r>
                        <a:rPr lang="en-US" sz="2400" dirty="0"/>
                        <a:t>17%</a:t>
                      </a:r>
                    </a:p>
                  </a:txBody>
                  <a:tcPr/>
                </a:tc>
                <a:extLst>
                  <a:ext uri="{0D108BD9-81ED-4DB2-BD59-A6C34878D82A}">
                    <a16:rowId xmlns:a16="http://schemas.microsoft.com/office/drawing/2014/main" val="588749509"/>
                  </a:ext>
                </a:extLst>
              </a:tr>
              <a:tr h="487123">
                <a:tc>
                  <a:txBody>
                    <a:bodyPr/>
                    <a:lstStyle/>
                    <a:p>
                      <a:pPr algn="l"/>
                      <a:r>
                        <a:rPr lang="en-US" sz="2000" dirty="0"/>
                        <a:t>Physical Health Problem</a:t>
                      </a:r>
                    </a:p>
                  </a:txBody>
                  <a:tcPr/>
                </a:tc>
                <a:tc>
                  <a:txBody>
                    <a:bodyPr/>
                    <a:lstStyle/>
                    <a:p>
                      <a:pPr algn="ctr"/>
                      <a:r>
                        <a:rPr lang="en-US" sz="2400" dirty="0"/>
                        <a:t>3</a:t>
                      </a:r>
                    </a:p>
                  </a:txBody>
                  <a:tcPr/>
                </a:tc>
                <a:tc>
                  <a:txBody>
                    <a:bodyPr/>
                    <a:lstStyle/>
                    <a:p>
                      <a:pPr algn="ctr"/>
                      <a:r>
                        <a:rPr lang="en-US" sz="2400" dirty="0"/>
                        <a:t>2%</a:t>
                      </a:r>
                    </a:p>
                  </a:txBody>
                  <a:tcPr/>
                </a:tc>
                <a:extLst>
                  <a:ext uri="{0D108BD9-81ED-4DB2-BD59-A6C34878D82A}">
                    <a16:rowId xmlns:a16="http://schemas.microsoft.com/office/drawing/2014/main" val="281510143"/>
                  </a:ext>
                </a:extLst>
              </a:tr>
              <a:tr h="498814">
                <a:tc>
                  <a:txBody>
                    <a:bodyPr/>
                    <a:lstStyle/>
                    <a:p>
                      <a:pPr algn="l"/>
                      <a:r>
                        <a:rPr lang="en-US" sz="2000" dirty="0"/>
                        <a:t>Job/Financial Problem</a:t>
                      </a:r>
                    </a:p>
                  </a:txBody>
                  <a:tcPr/>
                </a:tc>
                <a:tc>
                  <a:txBody>
                    <a:bodyPr/>
                    <a:lstStyle/>
                    <a:p>
                      <a:pPr algn="ctr"/>
                      <a:r>
                        <a:rPr lang="en-US" sz="2400" dirty="0"/>
                        <a:t>1</a:t>
                      </a:r>
                    </a:p>
                  </a:txBody>
                  <a:tcPr/>
                </a:tc>
                <a:tc>
                  <a:txBody>
                    <a:bodyPr/>
                    <a:lstStyle/>
                    <a:p>
                      <a:pPr algn="ctr"/>
                      <a:r>
                        <a:rPr lang="en-US" sz="2400" dirty="0"/>
                        <a:t>1%</a:t>
                      </a:r>
                    </a:p>
                  </a:txBody>
                  <a:tcPr/>
                </a:tc>
                <a:extLst>
                  <a:ext uri="{0D108BD9-81ED-4DB2-BD59-A6C34878D82A}">
                    <a16:rowId xmlns:a16="http://schemas.microsoft.com/office/drawing/2014/main" val="880581692"/>
                  </a:ext>
                </a:extLst>
              </a:tr>
              <a:tr h="487123">
                <a:tc>
                  <a:txBody>
                    <a:bodyPr/>
                    <a:lstStyle/>
                    <a:p>
                      <a:pPr algn="l"/>
                      <a:r>
                        <a:rPr lang="en-US" sz="2000" dirty="0"/>
                        <a:t>Recent Criminal/Legal Problem</a:t>
                      </a:r>
                    </a:p>
                  </a:txBody>
                  <a:tcPr/>
                </a:tc>
                <a:tc>
                  <a:txBody>
                    <a:bodyPr/>
                    <a:lstStyle/>
                    <a:p>
                      <a:pPr algn="ctr"/>
                      <a:r>
                        <a:rPr lang="en-US" sz="2400" dirty="0"/>
                        <a:t>6</a:t>
                      </a:r>
                    </a:p>
                  </a:txBody>
                  <a:tcPr/>
                </a:tc>
                <a:tc>
                  <a:txBody>
                    <a:bodyPr/>
                    <a:lstStyle/>
                    <a:p>
                      <a:pPr algn="ctr"/>
                      <a:r>
                        <a:rPr lang="en-US" sz="2400" dirty="0"/>
                        <a:t>3%</a:t>
                      </a:r>
                    </a:p>
                  </a:txBody>
                  <a:tcPr/>
                </a:tc>
                <a:extLst>
                  <a:ext uri="{0D108BD9-81ED-4DB2-BD59-A6C34878D82A}">
                    <a16:rowId xmlns:a16="http://schemas.microsoft.com/office/drawing/2014/main" val="3425930224"/>
                  </a:ext>
                </a:extLst>
              </a:tr>
              <a:tr h="487123">
                <a:tc>
                  <a:txBody>
                    <a:bodyPr/>
                    <a:lstStyle/>
                    <a:p>
                      <a:pPr algn="l"/>
                      <a:r>
                        <a:rPr lang="en-US" sz="2000" dirty="0"/>
                        <a:t>School Problem</a:t>
                      </a:r>
                    </a:p>
                  </a:txBody>
                  <a:tcPr/>
                </a:tc>
                <a:tc>
                  <a:txBody>
                    <a:bodyPr/>
                    <a:lstStyle/>
                    <a:p>
                      <a:pPr algn="ctr"/>
                      <a:r>
                        <a:rPr lang="en-US" sz="2400" dirty="0"/>
                        <a:t>32</a:t>
                      </a:r>
                    </a:p>
                  </a:txBody>
                  <a:tcPr/>
                </a:tc>
                <a:tc>
                  <a:txBody>
                    <a:bodyPr/>
                    <a:lstStyle/>
                    <a:p>
                      <a:pPr algn="ctr"/>
                      <a:r>
                        <a:rPr lang="en-US" sz="2400" dirty="0"/>
                        <a:t>19%</a:t>
                      </a:r>
                    </a:p>
                  </a:txBody>
                  <a:tcPr/>
                </a:tc>
                <a:extLst>
                  <a:ext uri="{0D108BD9-81ED-4DB2-BD59-A6C34878D82A}">
                    <a16:rowId xmlns:a16="http://schemas.microsoft.com/office/drawing/2014/main" val="3211370190"/>
                  </a:ext>
                </a:extLst>
              </a:tr>
            </a:tbl>
          </a:graphicData>
        </a:graphic>
      </p:graphicFrame>
    </p:spTree>
    <p:extLst>
      <p:ext uri="{BB962C8B-B14F-4D97-AF65-F5344CB8AC3E}">
        <p14:creationId xmlns:p14="http://schemas.microsoft.com/office/powerpoint/2010/main" val="39037556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1A74E3-FC0B-4165-85FC-4C9B2DDC33F7}"/>
              </a:ext>
            </a:extLst>
          </p:cNvPr>
          <p:cNvSpPr>
            <a:spLocks noGrp="1"/>
          </p:cNvSpPr>
          <p:nvPr>
            <p:ph type="title"/>
          </p:nvPr>
        </p:nvSpPr>
        <p:spPr/>
        <p:txBody>
          <a:bodyPr/>
          <a:lstStyle/>
          <a:p>
            <a:r>
              <a:rPr lang="en-US" dirty="0"/>
              <a:t>Circumstances Surrounding Youth Suicide, Aged 10-17, 2013-2018</a:t>
            </a:r>
          </a:p>
        </p:txBody>
      </p:sp>
      <p:graphicFrame>
        <p:nvGraphicFramePr>
          <p:cNvPr id="8" name="Table 8">
            <a:extLst>
              <a:ext uri="{FF2B5EF4-FFF2-40B4-BE49-F238E27FC236}">
                <a16:creationId xmlns:a16="http://schemas.microsoft.com/office/drawing/2014/main" id="{42D2458E-2805-44E3-B617-F73556676188}"/>
              </a:ext>
            </a:extLst>
          </p:cNvPr>
          <p:cNvGraphicFramePr>
            <a:graphicFrameLocks noGrp="1"/>
          </p:cNvGraphicFramePr>
          <p:nvPr>
            <p:extLst>
              <p:ext uri="{D42A27DB-BD31-4B8C-83A1-F6EECF244321}">
                <p14:modId xmlns:p14="http://schemas.microsoft.com/office/powerpoint/2010/main" val="3806231842"/>
              </p:ext>
            </p:extLst>
          </p:nvPr>
        </p:nvGraphicFramePr>
        <p:xfrm>
          <a:off x="381000" y="1752600"/>
          <a:ext cx="7772400" cy="2554090"/>
        </p:xfrm>
        <a:graphic>
          <a:graphicData uri="http://schemas.openxmlformats.org/drawingml/2006/table">
            <a:tbl>
              <a:tblPr firstRow="1" bandRow="1">
                <a:tableStyleId>{073A0DAA-6AF3-43AB-8588-CEC1D06C72B9}</a:tableStyleId>
              </a:tblPr>
              <a:tblGrid>
                <a:gridCol w="5562600">
                  <a:extLst>
                    <a:ext uri="{9D8B030D-6E8A-4147-A177-3AD203B41FA5}">
                      <a16:colId xmlns:a16="http://schemas.microsoft.com/office/drawing/2014/main" val="1783010690"/>
                    </a:ext>
                  </a:extLst>
                </a:gridCol>
                <a:gridCol w="1066800">
                  <a:extLst>
                    <a:ext uri="{9D8B030D-6E8A-4147-A177-3AD203B41FA5}">
                      <a16:colId xmlns:a16="http://schemas.microsoft.com/office/drawing/2014/main" val="1793739773"/>
                    </a:ext>
                  </a:extLst>
                </a:gridCol>
                <a:gridCol w="1143000">
                  <a:extLst>
                    <a:ext uri="{9D8B030D-6E8A-4147-A177-3AD203B41FA5}">
                      <a16:colId xmlns:a16="http://schemas.microsoft.com/office/drawing/2014/main" val="3333014375"/>
                    </a:ext>
                  </a:extLst>
                </a:gridCol>
              </a:tblGrid>
              <a:tr h="593907">
                <a:tc>
                  <a:txBody>
                    <a:bodyPr/>
                    <a:lstStyle/>
                    <a:p>
                      <a:pPr algn="l"/>
                      <a:r>
                        <a:rPr lang="en-US" dirty="0"/>
                        <a:t>Suicidal Behavior Circumstance</a:t>
                      </a:r>
                    </a:p>
                  </a:txBody>
                  <a:tcPr anchor="ctr"/>
                </a:tc>
                <a:tc>
                  <a:txBody>
                    <a:bodyPr/>
                    <a:lstStyle/>
                    <a:p>
                      <a:pPr algn="ctr"/>
                      <a:r>
                        <a:rPr lang="en-US" dirty="0"/>
                        <a:t>Count</a:t>
                      </a:r>
                    </a:p>
                  </a:txBody>
                  <a:tcPr anchor="ctr"/>
                </a:tc>
                <a:tc>
                  <a:txBody>
                    <a:bodyPr/>
                    <a:lstStyle/>
                    <a:p>
                      <a:pPr algn="ctr"/>
                      <a:r>
                        <a:rPr lang="en-US" dirty="0"/>
                        <a:t>Percent</a:t>
                      </a:r>
                    </a:p>
                  </a:txBody>
                  <a:tcPr anchor="ctr"/>
                </a:tc>
                <a:extLst>
                  <a:ext uri="{0D108BD9-81ED-4DB2-BD59-A6C34878D82A}">
                    <a16:rowId xmlns:a16="http://schemas.microsoft.com/office/drawing/2014/main" val="824704981"/>
                  </a:ext>
                </a:extLst>
              </a:tr>
              <a:tr h="487123">
                <a:tc>
                  <a:txBody>
                    <a:bodyPr/>
                    <a:lstStyle/>
                    <a:p>
                      <a:pPr algn="l"/>
                      <a:r>
                        <a:rPr lang="en-US" sz="2000" dirty="0"/>
                        <a:t>History of Expressed Suicidal Thought/Plan</a:t>
                      </a:r>
                    </a:p>
                  </a:txBody>
                  <a:tcPr/>
                </a:tc>
                <a:tc>
                  <a:txBody>
                    <a:bodyPr/>
                    <a:lstStyle/>
                    <a:p>
                      <a:pPr algn="ctr"/>
                      <a:r>
                        <a:rPr lang="en-US" sz="2400" dirty="0"/>
                        <a:t>55</a:t>
                      </a:r>
                    </a:p>
                  </a:txBody>
                  <a:tcPr/>
                </a:tc>
                <a:tc>
                  <a:txBody>
                    <a:bodyPr/>
                    <a:lstStyle/>
                    <a:p>
                      <a:pPr algn="ctr"/>
                      <a:r>
                        <a:rPr lang="en-US" sz="2400" dirty="0"/>
                        <a:t>27%</a:t>
                      </a:r>
                    </a:p>
                  </a:txBody>
                  <a:tcPr/>
                </a:tc>
                <a:extLst>
                  <a:ext uri="{0D108BD9-81ED-4DB2-BD59-A6C34878D82A}">
                    <a16:rowId xmlns:a16="http://schemas.microsoft.com/office/drawing/2014/main" val="588749509"/>
                  </a:ext>
                </a:extLst>
              </a:tr>
              <a:tr h="487123">
                <a:tc>
                  <a:txBody>
                    <a:bodyPr/>
                    <a:lstStyle/>
                    <a:p>
                      <a:pPr algn="l"/>
                      <a:r>
                        <a:rPr lang="en-US" sz="2000" dirty="0"/>
                        <a:t>Recently Disclosed Intent to Die by Suicide</a:t>
                      </a:r>
                    </a:p>
                  </a:txBody>
                  <a:tcPr/>
                </a:tc>
                <a:tc>
                  <a:txBody>
                    <a:bodyPr/>
                    <a:lstStyle/>
                    <a:p>
                      <a:pPr algn="ctr"/>
                      <a:r>
                        <a:rPr lang="en-US" sz="2400" dirty="0"/>
                        <a:t>41</a:t>
                      </a:r>
                    </a:p>
                  </a:txBody>
                  <a:tcPr/>
                </a:tc>
                <a:tc>
                  <a:txBody>
                    <a:bodyPr/>
                    <a:lstStyle/>
                    <a:p>
                      <a:pPr algn="ctr"/>
                      <a:r>
                        <a:rPr lang="en-US" sz="2400" dirty="0"/>
                        <a:t>23%</a:t>
                      </a:r>
                    </a:p>
                  </a:txBody>
                  <a:tcPr/>
                </a:tc>
                <a:extLst>
                  <a:ext uri="{0D108BD9-81ED-4DB2-BD59-A6C34878D82A}">
                    <a16:rowId xmlns:a16="http://schemas.microsoft.com/office/drawing/2014/main" val="281510143"/>
                  </a:ext>
                </a:extLst>
              </a:tr>
              <a:tr h="498814">
                <a:tc>
                  <a:txBody>
                    <a:bodyPr/>
                    <a:lstStyle/>
                    <a:p>
                      <a:pPr algn="l"/>
                      <a:r>
                        <a:rPr lang="en-US" sz="2000" dirty="0"/>
                        <a:t>Left a Suicide Note</a:t>
                      </a:r>
                    </a:p>
                  </a:txBody>
                  <a:tcPr/>
                </a:tc>
                <a:tc>
                  <a:txBody>
                    <a:bodyPr/>
                    <a:lstStyle/>
                    <a:p>
                      <a:pPr algn="ctr"/>
                      <a:r>
                        <a:rPr lang="en-US" sz="2400" dirty="0"/>
                        <a:t>59</a:t>
                      </a:r>
                    </a:p>
                  </a:txBody>
                  <a:tcPr/>
                </a:tc>
                <a:tc>
                  <a:txBody>
                    <a:bodyPr/>
                    <a:lstStyle/>
                    <a:p>
                      <a:pPr algn="ctr"/>
                      <a:r>
                        <a:rPr lang="en-US" sz="2400" dirty="0"/>
                        <a:t>33%</a:t>
                      </a:r>
                    </a:p>
                  </a:txBody>
                  <a:tcPr/>
                </a:tc>
                <a:extLst>
                  <a:ext uri="{0D108BD9-81ED-4DB2-BD59-A6C34878D82A}">
                    <a16:rowId xmlns:a16="http://schemas.microsoft.com/office/drawing/2014/main" val="880581692"/>
                  </a:ext>
                </a:extLst>
              </a:tr>
              <a:tr h="487123">
                <a:tc>
                  <a:txBody>
                    <a:bodyPr/>
                    <a:lstStyle/>
                    <a:p>
                      <a:pPr algn="l"/>
                      <a:r>
                        <a:rPr lang="en-US" sz="2000" dirty="0"/>
                        <a:t>History of Suicide Attempt</a:t>
                      </a:r>
                    </a:p>
                  </a:txBody>
                  <a:tcPr/>
                </a:tc>
                <a:tc>
                  <a:txBody>
                    <a:bodyPr/>
                    <a:lstStyle/>
                    <a:p>
                      <a:pPr algn="ctr"/>
                      <a:r>
                        <a:rPr lang="en-US" sz="2400" dirty="0"/>
                        <a:t>31</a:t>
                      </a:r>
                    </a:p>
                  </a:txBody>
                  <a:tcPr/>
                </a:tc>
                <a:tc>
                  <a:txBody>
                    <a:bodyPr/>
                    <a:lstStyle/>
                    <a:p>
                      <a:pPr algn="ctr"/>
                      <a:r>
                        <a:rPr lang="en-US" sz="2400" dirty="0"/>
                        <a:t>17%</a:t>
                      </a:r>
                    </a:p>
                  </a:txBody>
                  <a:tcPr/>
                </a:tc>
                <a:extLst>
                  <a:ext uri="{0D108BD9-81ED-4DB2-BD59-A6C34878D82A}">
                    <a16:rowId xmlns:a16="http://schemas.microsoft.com/office/drawing/2014/main" val="3425930224"/>
                  </a:ext>
                </a:extLst>
              </a:tr>
            </a:tbl>
          </a:graphicData>
        </a:graphic>
      </p:graphicFrame>
    </p:spTree>
    <p:extLst>
      <p:ext uri="{BB962C8B-B14F-4D97-AF65-F5344CB8AC3E}">
        <p14:creationId xmlns:p14="http://schemas.microsoft.com/office/powerpoint/2010/main" val="18455597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7A2AB8-5EDA-443C-991B-00395C6FD515}"/>
              </a:ext>
            </a:extLst>
          </p:cNvPr>
          <p:cNvSpPr>
            <a:spLocks noGrp="1"/>
          </p:cNvSpPr>
          <p:nvPr>
            <p:ph type="title"/>
          </p:nvPr>
        </p:nvSpPr>
        <p:spPr/>
        <p:txBody>
          <a:bodyPr/>
          <a:lstStyle/>
          <a:p>
            <a:r>
              <a:rPr lang="en-US" dirty="0"/>
              <a:t>Oregon Youth Suicide Data Resources</a:t>
            </a:r>
          </a:p>
        </p:txBody>
      </p:sp>
      <p:sp>
        <p:nvSpPr>
          <p:cNvPr id="3" name="Content Placeholder 2">
            <a:extLst>
              <a:ext uri="{FF2B5EF4-FFF2-40B4-BE49-F238E27FC236}">
                <a16:creationId xmlns:a16="http://schemas.microsoft.com/office/drawing/2014/main" id="{CAA50D3A-3EF9-42C0-8B91-828B876E0128}"/>
              </a:ext>
            </a:extLst>
          </p:cNvPr>
          <p:cNvSpPr>
            <a:spLocks noGrp="1"/>
          </p:cNvSpPr>
          <p:nvPr>
            <p:ph idx="1"/>
          </p:nvPr>
        </p:nvSpPr>
        <p:spPr/>
        <p:txBody>
          <a:bodyPr/>
          <a:lstStyle/>
          <a:p>
            <a:r>
              <a:rPr lang="en-US" dirty="0"/>
              <a:t>Youth Suicide Intervention Prevention and Postvention 2020 Report </a:t>
            </a:r>
          </a:p>
          <a:p>
            <a:pPr marL="0" indent="0">
              <a:buNone/>
            </a:pPr>
            <a:r>
              <a:rPr lang="en-US" kern="1200" dirty="0">
                <a:solidFill>
                  <a:schemeClr val="accent6"/>
                </a:solidFill>
                <a:hlinkClick r:id="rId3" tooltip="https://www.oregon.gov/oha/hsd/bh-child-family/pages/youth-suicide-prevention.aspx">
                  <a:extLst>
                    <a:ext uri="{A12FA001-AC4F-418D-AE19-62706E023703}">
                      <ahyp:hlinkClr xmlns:ahyp="http://schemas.microsoft.com/office/drawing/2018/hyperlinkcolor" val="tx"/>
                    </a:ext>
                  </a:extLst>
                </a:hlinkClick>
              </a:rPr>
              <a:t>https://www.oregon.gov/oha/HSD/BH-Child-Family/Pages/Youth-Suicide-Prevention.aspx</a:t>
            </a:r>
            <a:endParaRPr lang="en-US" kern="1200" dirty="0">
              <a:solidFill>
                <a:schemeClr val="accent6"/>
              </a:solidFill>
            </a:endParaRPr>
          </a:p>
          <a:p>
            <a:pPr marL="0" indent="0">
              <a:buNone/>
            </a:pPr>
            <a:endParaRPr lang="en-US" kern="1200" dirty="0">
              <a:solidFill>
                <a:schemeClr val="accent6"/>
              </a:solidFill>
            </a:endParaRPr>
          </a:p>
          <a:p>
            <a:r>
              <a:rPr lang="en-US" kern="1200" dirty="0"/>
              <a:t>Link to join the Youth Suicide Prevention </a:t>
            </a:r>
            <a:r>
              <a:rPr lang="en-US" kern="1200" dirty="0" err="1"/>
              <a:t>ListServ</a:t>
            </a:r>
            <a:endParaRPr lang="en-US" kern="1200" dirty="0"/>
          </a:p>
          <a:p>
            <a:pPr marL="0" indent="0">
              <a:buNone/>
            </a:pPr>
            <a:r>
              <a:rPr lang="en-US" dirty="0">
                <a:solidFill>
                  <a:schemeClr val="accent6"/>
                </a:solidFill>
                <a:hlinkClick r:id="rId4">
                  <a:extLst>
                    <a:ext uri="{A12FA001-AC4F-418D-AE19-62706E023703}">
                      <ahyp:hlinkClr xmlns:ahyp="http://schemas.microsoft.com/office/drawing/2018/hyperlinkcolor" val="tx"/>
                    </a:ext>
                  </a:extLst>
                </a:hlinkClick>
              </a:rPr>
              <a:t>https://omls.oregon.gov/mailman/listinfo/yspnetwork</a:t>
            </a:r>
            <a:endParaRPr lang="en-US" dirty="0">
              <a:solidFill>
                <a:schemeClr val="accent6"/>
              </a:solidFill>
            </a:endParaRPr>
          </a:p>
          <a:p>
            <a:pPr marL="0" indent="0">
              <a:buNone/>
            </a:pPr>
            <a:endParaRPr lang="en-US" dirty="0">
              <a:solidFill>
                <a:schemeClr val="accent6"/>
              </a:solidFill>
            </a:endParaRPr>
          </a:p>
          <a:p>
            <a:r>
              <a:rPr lang="en-US" dirty="0">
                <a:solidFill>
                  <a:schemeClr val="accent1"/>
                </a:solidFill>
              </a:rPr>
              <a:t>Link to receive the monthly Oregon Suicide Surveillance Report </a:t>
            </a:r>
          </a:p>
          <a:p>
            <a:pPr marL="0" indent="0">
              <a:buNone/>
            </a:pPr>
            <a:r>
              <a:rPr lang="en-US" dirty="0">
                <a:solidFill>
                  <a:schemeClr val="accent6"/>
                </a:solidFill>
                <a:hlinkClick r:id="rId5">
                  <a:extLst>
                    <a:ext uri="{A12FA001-AC4F-418D-AE19-62706E023703}">
                      <ahyp:hlinkClr xmlns:ahyp="http://schemas.microsoft.com/office/drawing/2018/hyperlinkcolor" val="tx"/>
                    </a:ext>
                  </a:extLst>
                </a:hlinkClick>
              </a:rPr>
              <a:t>https://public.govdelivery.com/accounts/ORDHS/subscriber/new?topic_id=ORDHS_838</a:t>
            </a:r>
            <a:endParaRPr lang="en-US" dirty="0">
              <a:solidFill>
                <a:schemeClr val="accent6"/>
              </a:solidFill>
            </a:endParaRPr>
          </a:p>
          <a:p>
            <a:endParaRPr lang="en-US" dirty="0">
              <a:solidFill>
                <a:schemeClr val="accent1"/>
              </a:solidFill>
            </a:endParaRPr>
          </a:p>
        </p:txBody>
      </p:sp>
    </p:spTree>
    <p:extLst>
      <p:ext uri="{BB962C8B-B14F-4D97-AF65-F5344CB8AC3E}">
        <p14:creationId xmlns:p14="http://schemas.microsoft.com/office/powerpoint/2010/main" val="35604115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1A74E3-FC0B-4165-85FC-4C9B2DDC33F7}"/>
              </a:ext>
            </a:extLst>
          </p:cNvPr>
          <p:cNvSpPr>
            <a:spLocks noGrp="1"/>
          </p:cNvSpPr>
          <p:nvPr>
            <p:ph type="title"/>
          </p:nvPr>
        </p:nvSpPr>
        <p:spPr/>
        <p:txBody>
          <a:bodyPr/>
          <a:lstStyle/>
          <a:p>
            <a:r>
              <a:rPr lang="en-US" dirty="0"/>
              <a:t>Youth Suicide In Oregon (Ages 10-17)</a:t>
            </a:r>
          </a:p>
        </p:txBody>
      </p:sp>
      <p:graphicFrame>
        <p:nvGraphicFramePr>
          <p:cNvPr id="8" name="Table 8">
            <a:extLst>
              <a:ext uri="{FF2B5EF4-FFF2-40B4-BE49-F238E27FC236}">
                <a16:creationId xmlns:a16="http://schemas.microsoft.com/office/drawing/2014/main" id="{42D2458E-2805-44E3-B617-F73556676188}"/>
              </a:ext>
            </a:extLst>
          </p:cNvPr>
          <p:cNvGraphicFramePr>
            <a:graphicFrameLocks noGrp="1"/>
          </p:cNvGraphicFramePr>
          <p:nvPr>
            <p:extLst>
              <p:ext uri="{D42A27DB-BD31-4B8C-83A1-F6EECF244321}">
                <p14:modId xmlns:p14="http://schemas.microsoft.com/office/powerpoint/2010/main" val="1667574913"/>
              </p:ext>
            </p:extLst>
          </p:nvPr>
        </p:nvGraphicFramePr>
        <p:xfrm>
          <a:off x="533400" y="1261024"/>
          <a:ext cx="7467600" cy="4335952"/>
        </p:xfrm>
        <a:graphic>
          <a:graphicData uri="http://schemas.openxmlformats.org/drawingml/2006/table">
            <a:tbl>
              <a:tblPr firstRow="1" bandRow="1">
                <a:tableStyleId>{5C22544A-7EE6-4342-B048-85BDC9FD1C3A}</a:tableStyleId>
              </a:tblPr>
              <a:tblGrid>
                <a:gridCol w="1866900">
                  <a:extLst>
                    <a:ext uri="{9D8B030D-6E8A-4147-A177-3AD203B41FA5}">
                      <a16:colId xmlns:a16="http://schemas.microsoft.com/office/drawing/2014/main" val="1783010690"/>
                    </a:ext>
                  </a:extLst>
                </a:gridCol>
                <a:gridCol w="1866900">
                  <a:extLst>
                    <a:ext uri="{9D8B030D-6E8A-4147-A177-3AD203B41FA5}">
                      <a16:colId xmlns:a16="http://schemas.microsoft.com/office/drawing/2014/main" val="1793739773"/>
                    </a:ext>
                  </a:extLst>
                </a:gridCol>
                <a:gridCol w="1866900">
                  <a:extLst>
                    <a:ext uri="{9D8B030D-6E8A-4147-A177-3AD203B41FA5}">
                      <a16:colId xmlns:a16="http://schemas.microsoft.com/office/drawing/2014/main" val="3333014375"/>
                    </a:ext>
                  </a:extLst>
                </a:gridCol>
                <a:gridCol w="1866900">
                  <a:extLst>
                    <a:ext uri="{9D8B030D-6E8A-4147-A177-3AD203B41FA5}">
                      <a16:colId xmlns:a16="http://schemas.microsoft.com/office/drawing/2014/main" val="811715840"/>
                    </a:ext>
                  </a:extLst>
                </a:gridCol>
              </a:tblGrid>
              <a:tr h="845646">
                <a:tc>
                  <a:txBody>
                    <a:bodyPr/>
                    <a:lstStyle/>
                    <a:p>
                      <a:pPr algn="ctr"/>
                      <a:r>
                        <a:rPr lang="en-US" dirty="0"/>
                        <a:t>Year</a:t>
                      </a:r>
                    </a:p>
                  </a:txBody>
                  <a:tcPr anchor="ctr"/>
                </a:tc>
                <a:tc>
                  <a:txBody>
                    <a:bodyPr/>
                    <a:lstStyle/>
                    <a:p>
                      <a:pPr algn="ctr"/>
                      <a:r>
                        <a:rPr lang="en-US" dirty="0"/>
                        <a:t># Youth Suicides</a:t>
                      </a:r>
                    </a:p>
                  </a:txBody>
                  <a:tcPr anchor="ctr"/>
                </a:tc>
                <a:tc>
                  <a:txBody>
                    <a:bodyPr/>
                    <a:lstStyle/>
                    <a:p>
                      <a:pPr algn="ctr"/>
                      <a:r>
                        <a:rPr lang="en-US" dirty="0"/>
                        <a:t>Suicide death rate per 100,000</a:t>
                      </a:r>
                    </a:p>
                  </a:txBody>
                  <a:tcPr anchor="ctr"/>
                </a:tc>
                <a:tc>
                  <a:txBody>
                    <a:bodyPr/>
                    <a:lstStyle/>
                    <a:p>
                      <a:pPr algn="ctr"/>
                      <a:r>
                        <a:rPr lang="en-US" dirty="0"/>
                        <a:t>Avg U.S. youth suicide death rate</a:t>
                      </a:r>
                      <a:endParaRPr lang="en-US" sz="1000" dirty="0"/>
                    </a:p>
                  </a:txBody>
                  <a:tcPr anchor="ctr"/>
                </a:tc>
                <a:extLst>
                  <a:ext uri="{0D108BD9-81ED-4DB2-BD59-A6C34878D82A}">
                    <a16:rowId xmlns:a16="http://schemas.microsoft.com/office/drawing/2014/main" val="824704981"/>
                  </a:ext>
                </a:extLst>
              </a:tr>
              <a:tr h="487123">
                <a:tc>
                  <a:txBody>
                    <a:bodyPr/>
                    <a:lstStyle/>
                    <a:p>
                      <a:pPr algn="ctr"/>
                      <a:r>
                        <a:rPr lang="en-US" sz="2400" dirty="0"/>
                        <a:t>2014</a:t>
                      </a:r>
                    </a:p>
                  </a:txBody>
                  <a:tcPr/>
                </a:tc>
                <a:tc>
                  <a:txBody>
                    <a:bodyPr/>
                    <a:lstStyle/>
                    <a:p>
                      <a:pPr algn="ctr"/>
                      <a:r>
                        <a:rPr lang="en-US" sz="2400" dirty="0"/>
                        <a:t>24</a:t>
                      </a:r>
                    </a:p>
                  </a:txBody>
                  <a:tcPr/>
                </a:tc>
                <a:tc>
                  <a:txBody>
                    <a:bodyPr/>
                    <a:lstStyle/>
                    <a:p>
                      <a:pPr algn="ctr"/>
                      <a:r>
                        <a:rPr lang="en-US" sz="2400" dirty="0"/>
                        <a:t>6.2</a:t>
                      </a:r>
                    </a:p>
                  </a:txBody>
                  <a:tcPr/>
                </a:tc>
                <a:tc>
                  <a:txBody>
                    <a:bodyPr/>
                    <a:lstStyle/>
                    <a:p>
                      <a:pPr algn="ctr"/>
                      <a:r>
                        <a:rPr lang="en-US" sz="2400" dirty="0"/>
                        <a:t>4.0</a:t>
                      </a:r>
                    </a:p>
                  </a:txBody>
                  <a:tcPr/>
                </a:tc>
                <a:extLst>
                  <a:ext uri="{0D108BD9-81ED-4DB2-BD59-A6C34878D82A}">
                    <a16:rowId xmlns:a16="http://schemas.microsoft.com/office/drawing/2014/main" val="588749509"/>
                  </a:ext>
                </a:extLst>
              </a:tr>
              <a:tr h="487123">
                <a:tc>
                  <a:txBody>
                    <a:bodyPr/>
                    <a:lstStyle/>
                    <a:p>
                      <a:pPr algn="ctr"/>
                      <a:r>
                        <a:rPr lang="en-US" sz="2400" dirty="0"/>
                        <a:t>2015</a:t>
                      </a:r>
                    </a:p>
                  </a:txBody>
                  <a:tcPr/>
                </a:tc>
                <a:tc>
                  <a:txBody>
                    <a:bodyPr/>
                    <a:lstStyle/>
                    <a:p>
                      <a:pPr algn="ctr"/>
                      <a:r>
                        <a:rPr lang="en-US" sz="2400" dirty="0"/>
                        <a:t>20</a:t>
                      </a:r>
                    </a:p>
                  </a:txBody>
                  <a:tcPr/>
                </a:tc>
                <a:tc>
                  <a:txBody>
                    <a:bodyPr/>
                    <a:lstStyle/>
                    <a:p>
                      <a:pPr algn="ctr"/>
                      <a:r>
                        <a:rPr lang="en-US" sz="2400" dirty="0"/>
                        <a:t>5.2</a:t>
                      </a:r>
                    </a:p>
                  </a:txBody>
                  <a:tcPr/>
                </a:tc>
                <a:tc>
                  <a:txBody>
                    <a:bodyPr/>
                    <a:lstStyle/>
                    <a:p>
                      <a:pPr algn="ctr"/>
                      <a:r>
                        <a:rPr lang="en-US" sz="2400" dirty="0"/>
                        <a:t>4.2</a:t>
                      </a:r>
                    </a:p>
                  </a:txBody>
                  <a:tcPr/>
                </a:tc>
                <a:extLst>
                  <a:ext uri="{0D108BD9-81ED-4DB2-BD59-A6C34878D82A}">
                    <a16:rowId xmlns:a16="http://schemas.microsoft.com/office/drawing/2014/main" val="281510143"/>
                  </a:ext>
                </a:extLst>
              </a:tr>
              <a:tr h="498814">
                <a:tc>
                  <a:txBody>
                    <a:bodyPr/>
                    <a:lstStyle/>
                    <a:p>
                      <a:pPr algn="ctr"/>
                      <a:r>
                        <a:rPr lang="en-US" sz="2400" dirty="0"/>
                        <a:t>2016</a:t>
                      </a:r>
                    </a:p>
                  </a:txBody>
                  <a:tcPr/>
                </a:tc>
                <a:tc>
                  <a:txBody>
                    <a:bodyPr/>
                    <a:lstStyle/>
                    <a:p>
                      <a:pPr algn="ctr"/>
                      <a:r>
                        <a:rPr lang="en-US" sz="2400" dirty="0"/>
                        <a:t>28</a:t>
                      </a:r>
                    </a:p>
                  </a:txBody>
                  <a:tcPr/>
                </a:tc>
                <a:tc>
                  <a:txBody>
                    <a:bodyPr/>
                    <a:lstStyle/>
                    <a:p>
                      <a:pPr algn="ctr"/>
                      <a:r>
                        <a:rPr lang="en-US" sz="2400" dirty="0"/>
                        <a:t>7.1</a:t>
                      </a:r>
                    </a:p>
                  </a:txBody>
                  <a:tcPr/>
                </a:tc>
                <a:tc>
                  <a:txBody>
                    <a:bodyPr/>
                    <a:lstStyle/>
                    <a:p>
                      <a:pPr algn="ctr"/>
                      <a:r>
                        <a:rPr lang="en-US" sz="2400" dirty="0"/>
                        <a:t>4.6</a:t>
                      </a:r>
                    </a:p>
                  </a:txBody>
                  <a:tcPr/>
                </a:tc>
                <a:extLst>
                  <a:ext uri="{0D108BD9-81ED-4DB2-BD59-A6C34878D82A}">
                    <a16:rowId xmlns:a16="http://schemas.microsoft.com/office/drawing/2014/main" val="880581692"/>
                  </a:ext>
                </a:extLst>
              </a:tr>
              <a:tr h="487123">
                <a:tc>
                  <a:txBody>
                    <a:bodyPr/>
                    <a:lstStyle/>
                    <a:p>
                      <a:pPr algn="ctr"/>
                      <a:r>
                        <a:rPr lang="en-US" sz="2400" dirty="0"/>
                        <a:t>2017</a:t>
                      </a:r>
                    </a:p>
                  </a:txBody>
                  <a:tcPr/>
                </a:tc>
                <a:tc>
                  <a:txBody>
                    <a:bodyPr/>
                    <a:lstStyle/>
                    <a:p>
                      <a:pPr algn="ctr"/>
                      <a:r>
                        <a:rPr lang="en-US" sz="2400" dirty="0"/>
                        <a:t>31</a:t>
                      </a:r>
                    </a:p>
                  </a:txBody>
                  <a:tcPr/>
                </a:tc>
                <a:tc>
                  <a:txBody>
                    <a:bodyPr/>
                    <a:lstStyle/>
                    <a:p>
                      <a:pPr algn="ctr"/>
                      <a:r>
                        <a:rPr lang="en-US" sz="2400" dirty="0"/>
                        <a:t>7.9</a:t>
                      </a:r>
                    </a:p>
                  </a:txBody>
                  <a:tcPr/>
                </a:tc>
                <a:tc>
                  <a:txBody>
                    <a:bodyPr/>
                    <a:lstStyle/>
                    <a:p>
                      <a:pPr algn="ctr"/>
                      <a:r>
                        <a:rPr lang="en-US" sz="2400" dirty="0"/>
                        <a:t>5.3</a:t>
                      </a:r>
                    </a:p>
                  </a:txBody>
                  <a:tcPr/>
                </a:tc>
                <a:extLst>
                  <a:ext uri="{0D108BD9-81ED-4DB2-BD59-A6C34878D82A}">
                    <a16:rowId xmlns:a16="http://schemas.microsoft.com/office/drawing/2014/main" val="3425930224"/>
                  </a:ext>
                </a:extLst>
              </a:tr>
              <a:tr h="487123">
                <a:tc>
                  <a:txBody>
                    <a:bodyPr/>
                    <a:lstStyle/>
                    <a:p>
                      <a:pPr algn="ctr"/>
                      <a:r>
                        <a:rPr lang="en-US" sz="2400" dirty="0"/>
                        <a:t>2018</a:t>
                      </a:r>
                    </a:p>
                  </a:txBody>
                  <a:tcPr/>
                </a:tc>
                <a:tc>
                  <a:txBody>
                    <a:bodyPr/>
                    <a:lstStyle/>
                    <a:p>
                      <a:pPr algn="ctr"/>
                      <a:r>
                        <a:rPr lang="en-US" sz="2400" dirty="0"/>
                        <a:t>39</a:t>
                      </a:r>
                    </a:p>
                  </a:txBody>
                  <a:tcPr/>
                </a:tc>
                <a:tc>
                  <a:txBody>
                    <a:bodyPr/>
                    <a:lstStyle/>
                    <a:p>
                      <a:pPr algn="ctr"/>
                      <a:r>
                        <a:rPr lang="en-US" sz="2400" dirty="0"/>
                        <a:t>9.9</a:t>
                      </a:r>
                    </a:p>
                  </a:txBody>
                  <a:tcPr/>
                </a:tc>
                <a:tc>
                  <a:txBody>
                    <a:bodyPr/>
                    <a:lstStyle/>
                    <a:p>
                      <a:pPr algn="ctr"/>
                      <a:r>
                        <a:rPr lang="en-US" sz="2400" dirty="0"/>
                        <a:t>5.5</a:t>
                      </a:r>
                    </a:p>
                  </a:txBody>
                  <a:tcPr/>
                </a:tc>
                <a:extLst>
                  <a:ext uri="{0D108BD9-81ED-4DB2-BD59-A6C34878D82A}">
                    <a16:rowId xmlns:a16="http://schemas.microsoft.com/office/drawing/2014/main" val="3211370190"/>
                  </a:ext>
                </a:extLst>
              </a:tr>
              <a:tr h="487123">
                <a:tc>
                  <a:txBody>
                    <a:bodyPr/>
                    <a:lstStyle/>
                    <a:p>
                      <a:pPr algn="ctr"/>
                      <a:r>
                        <a:rPr lang="en-US" sz="2400" dirty="0"/>
                        <a:t>2019</a:t>
                      </a:r>
                    </a:p>
                  </a:txBody>
                  <a:tcPr/>
                </a:tc>
                <a:tc>
                  <a:txBody>
                    <a:bodyPr/>
                    <a:lstStyle/>
                    <a:p>
                      <a:pPr algn="ctr"/>
                      <a:r>
                        <a:rPr lang="en-US" sz="2400" dirty="0"/>
                        <a:t>18*</a:t>
                      </a:r>
                    </a:p>
                  </a:txBody>
                  <a:tcPr/>
                </a:tc>
                <a:tc>
                  <a:txBody>
                    <a:bodyPr/>
                    <a:lstStyle/>
                    <a:p>
                      <a:pPr algn="ctr"/>
                      <a:r>
                        <a:rPr lang="en-US" sz="2400" dirty="0"/>
                        <a:t>4.5</a:t>
                      </a:r>
                    </a:p>
                  </a:txBody>
                  <a:tcPr/>
                </a:tc>
                <a:tc>
                  <a:txBody>
                    <a:bodyPr/>
                    <a:lstStyle/>
                    <a:p>
                      <a:pPr algn="ctr"/>
                      <a:r>
                        <a:rPr lang="en-US" sz="2400" dirty="0"/>
                        <a:t>4.9</a:t>
                      </a:r>
                    </a:p>
                  </a:txBody>
                  <a:tcPr/>
                </a:tc>
                <a:extLst>
                  <a:ext uri="{0D108BD9-81ED-4DB2-BD59-A6C34878D82A}">
                    <a16:rowId xmlns:a16="http://schemas.microsoft.com/office/drawing/2014/main" val="764075901"/>
                  </a:ext>
                </a:extLst>
              </a:tr>
              <a:tr h="487123">
                <a:tc>
                  <a:txBody>
                    <a:bodyPr/>
                    <a:lstStyle/>
                    <a:p>
                      <a:pPr algn="ctr"/>
                      <a:r>
                        <a:rPr lang="en-US" sz="2400" dirty="0"/>
                        <a:t>2020</a:t>
                      </a:r>
                    </a:p>
                  </a:txBody>
                  <a:tcPr/>
                </a:tc>
                <a:tc>
                  <a:txBody>
                    <a:bodyPr/>
                    <a:lstStyle/>
                    <a:p>
                      <a:pPr algn="ctr"/>
                      <a:r>
                        <a:rPr lang="en-US" sz="2400" dirty="0"/>
                        <a:t>25**</a:t>
                      </a:r>
                    </a:p>
                  </a:txBody>
                  <a:tcPr/>
                </a:tc>
                <a:tc>
                  <a:txBody>
                    <a:bodyPr/>
                    <a:lstStyle/>
                    <a:p>
                      <a:pPr algn="ctr"/>
                      <a:r>
                        <a:rPr lang="en-US" sz="2400" i="1" dirty="0"/>
                        <a:t>NA</a:t>
                      </a:r>
                    </a:p>
                  </a:txBody>
                  <a:tcPr/>
                </a:tc>
                <a:tc>
                  <a:txBody>
                    <a:bodyPr/>
                    <a:lstStyle/>
                    <a:p>
                      <a:pPr algn="ctr"/>
                      <a:r>
                        <a:rPr lang="en-US" sz="2400" i="1" dirty="0"/>
                        <a:t>NA</a:t>
                      </a:r>
                    </a:p>
                  </a:txBody>
                  <a:tcPr/>
                </a:tc>
                <a:extLst>
                  <a:ext uri="{0D108BD9-81ED-4DB2-BD59-A6C34878D82A}">
                    <a16:rowId xmlns:a16="http://schemas.microsoft.com/office/drawing/2014/main" val="4009874339"/>
                  </a:ext>
                </a:extLst>
              </a:tr>
            </a:tbl>
          </a:graphicData>
        </a:graphic>
      </p:graphicFrame>
      <p:sp>
        <p:nvSpPr>
          <p:cNvPr id="9" name="TextBox 8">
            <a:extLst>
              <a:ext uri="{FF2B5EF4-FFF2-40B4-BE49-F238E27FC236}">
                <a16:creationId xmlns:a16="http://schemas.microsoft.com/office/drawing/2014/main" id="{ABDC9B3E-F38A-4AB5-A4FD-4891701C9D69}"/>
              </a:ext>
            </a:extLst>
          </p:cNvPr>
          <p:cNvSpPr txBox="1"/>
          <p:nvPr/>
        </p:nvSpPr>
        <p:spPr>
          <a:xfrm>
            <a:off x="533400" y="5715000"/>
            <a:ext cx="5943600" cy="738664"/>
          </a:xfrm>
          <a:prstGeom prst="rect">
            <a:avLst/>
          </a:prstGeom>
          <a:noFill/>
        </p:spPr>
        <p:txBody>
          <a:bodyPr wrap="square" rtlCol="0">
            <a:spAutoFit/>
          </a:bodyPr>
          <a:lstStyle/>
          <a:p>
            <a:r>
              <a:rPr lang="en-US" sz="1400" dirty="0">
                <a:solidFill>
                  <a:schemeClr val="accent4">
                    <a:lumMod val="10000"/>
                  </a:schemeClr>
                </a:solidFill>
                <a:latin typeface="+mj-lt"/>
              </a:rPr>
              <a:t>*In addition, 2019 saw two suicides by youth younger than 10.</a:t>
            </a:r>
            <a:br>
              <a:rPr lang="en-US" sz="1400" dirty="0">
                <a:solidFill>
                  <a:schemeClr val="accent4">
                    <a:lumMod val="10000"/>
                  </a:schemeClr>
                </a:solidFill>
                <a:latin typeface="+mj-lt"/>
              </a:rPr>
            </a:br>
            <a:endParaRPr lang="en-US" sz="1400" dirty="0">
              <a:solidFill>
                <a:schemeClr val="accent4">
                  <a:lumMod val="10000"/>
                </a:schemeClr>
              </a:solidFill>
              <a:latin typeface="+mj-lt"/>
            </a:endParaRPr>
          </a:p>
          <a:p>
            <a:r>
              <a:rPr lang="en-US" sz="1400" dirty="0">
                <a:solidFill>
                  <a:schemeClr val="accent4">
                    <a:lumMod val="10000"/>
                  </a:schemeClr>
                </a:solidFill>
                <a:latin typeface="+mj-lt"/>
              </a:rPr>
              <a:t>**2020 data is preliminary. This number is subject to change.</a:t>
            </a:r>
          </a:p>
        </p:txBody>
      </p:sp>
    </p:spTree>
    <p:extLst>
      <p:ext uri="{BB962C8B-B14F-4D97-AF65-F5344CB8AC3E}">
        <p14:creationId xmlns:p14="http://schemas.microsoft.com/office/powerpoint/2010/main" val="35938479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BBC53A-20A9-4632-9BF3-79AC9E02B7C5}"/>
              </a:ext>
            </a:extLst>
          </p:cNvPr>
          <p:cNvSpPr>
            <a:spLocks noGrp="1"/>
          </p:cNvSpPr>
          <p:nvPr>
            <p:ph type="title"/>
          </p:nvPr>
        </p:nvSpPr>
        <p:spPr>
          <a:xfrm>
            <a:off x="284907" y="457200"/>
            <a:ext cx="8229600" cy="1143000"/>
          </a:xfrm>
        </p:spPr>
        <p:txBody>
          <a:bodyPr/>
          <a:lstStyle/>
          <a:p>
            <a:r>
              <a:rPr lang="en-US" dirty="0"/>
              <a:t>Rates Among Youth Aged 10 to 17 by year, U.S. vs. Oregon</a:t>
            </a:r>
            <a:br>
              <a:rPr lang="en-US" dirty="0"/>
            </a:br>
            <a:endParaRPr lang="en-US" dirty="0"/>
          </a:p>
        </p:txBody>
      </p:sp>
      <p:sp>
        <p:nvSpPr>
          <p:cNvPr id="15" name="TextBox 14">
            <a:extLst>
              <a:ext uri="{FF2B5EF4-FFF2-40B4-BE49-F238E27FC236}">
                <a16:creationId xmlns:a16="http://schemas.microsoft.com/office/drawing/2014/main" id="{D6F1DABB-75F2-4F1F-8B11-15B826190B22}"/>
              </a:ext>
            </a:extLst>
          </p:cNvPr>
          <p:cNvSpPr txBox="1"/>
          <p:nvPr/>
        </p:nvSpPr>
        <p:spPr>
          <a:xfrm>
            <a:off x="266700" y="6172200"/>
            <a:ext cx="3810000" cy="307777"/>
          </a:xfrm>
          <a:prstGeom prst="rect">
            <a:avLst/>
          </a:prstGeom>
          <a:noFill/>
        </p:spPr>
        <p:txBody>
          <a:bodyPr wrap="square" rtlCol="0">
            <a:spAutoFit/>
          </a:bodyPr>
          <a:lstStyle/>
          <a:p>
            <a:r>
              <a:rPr lang="en-US" sz="1400" dirty="0">
                <a:latin typeface="Calibri" panose="020F0502020204030204" pitchFamily="34" charset="0"/>
                <a:cs typeface="Calibri" panose="020F0502020204030204" pitchFamily="34" charset="0"/>
              </a:rPr>
              <a:t>Source: CDC WISQARS</a:t>
            </a:r>
          </a:p>
        </p:txBody>
      </p:sp>
      <p:sp>
        <p:nvSpPr>
          <p:cNvPr id="14" name="TextBox 13">
            <a:extLst>
              <a:ext uri="{FF2B5EF4-FFF2-40B4-BE49-F238E27FC236}">
                <a16:creationId xmlns:a16="http://schemas.microsoft.com/office/drawing/2014/main" id="{3A0E5DE4-692A-40CA-8D10-4F00A98516B6}"/>
              </a:ext>
            </a:extLst>
          </p:cNvPr>
          <p:cNvSpPr txBox="1"/>
          <p:nvPr/>
        </p:nvSpPr>
        <p:spPr>
          <a:xfrm>
            <a:off x="8001000" y="3886200"/>
            <a:ext cx="1295400" cy="461665"/>
          </a:xfrm>
          <a:prstGeom prst="rect">
            <a:avLst/>
          </a:prstGeom>
          <a:noFill/>
        </p:spPr>
        <p:txBody>
          <a:bodyPr wrap="square" rtlCol="0">
            <a:spAutoFit/>
          </a:bodyPr>
          <a:lstStyle/>
          <a:p>
            <a:r>
              <a:rPr lang="en-US" b="1" dirty="0">
                <a:latin typeface="Calibri" panose="020F0502020204030204" pitchFamily="34" charset="0"/>
                <a:cs typeface="Calibri" panose="020F0502020204030204" pitchFamily="34" charset="0"/>
              </a:rPr>
              <a:t>n = 18</a:t>
            </a:r>
          </a:p>
        </p:txBody>
      </p:sp>
      <p:graphicFrame>
        <p:nvGraphicFramePr>
          <p:cNvPr id="6" name="Chart 5">
            <a:extLst>
              <a:ext uri="{FF2B5EF4-FFF2-40B4-BE49-F238E27FC236}">
                <a16:creationId xmlns:a16="http://schemas.microsoft.com/office/drawing/2014/main" id="{B463FB50-5840-4A63-87B1-8C22BE50E2BD}"/>
              </a:ext>
            </a:extLst>
          </p:cNvPr>
          <p:cNvGraphicFramePr>
            <a:graphicFrameLocks/>
          </p:cNvGraphicFramePr>
          <p:nvPr>
            <p:extLst>
              <p:ext uri="{D42A27DB-BD31-4B8C-83A1-F6EECF244321}">
                <p14:modId xmlns:p14="http://schemas.microsoft.com/office/powerpoint/2010/main" val="465294219"/>
              </p:ext>
            </p:extLst>
          </p:nvPr>
        </p:nvGraphicFramePr>
        <p:xfrm>
          <a:off x="402242" y="800100"/>
          <a:ext cx="8229600" cy="47625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4116873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111708-259E-4024-9EAC-7FFD2835FD1B}"/>
              </a:ext>
            </a:extLst>
          </p:cNvPr>
          <p:cNvSpPr>
            <a:spLocks noGrp="1"/>
          </p:cNvSpPr>
          <p:nvPr>
            <p:ph type="title"/>
          </p:nvPr>
        </p:nvSpPr>
        <p:spPr/>
        <p:txBody>
          <a:bodyPr/>
          <a:lstStyle/>
          <a:p>
            <a:r>
              <a:rPr lang="en-US" dirty="0"/>
              <a:t>Youth Hospital Visits for Suicide-Related Causes by Month and Year </a:t>
            </a:r>
          </a:p>
        </p:txBody>
      </p:sp>
      <p:pic>
        <p:nvPicPr>
          <p:cNvPr id="1026" name="Chart 5">
            <a:extLst>
              <a:ext uri="{FF2B5EF4-FFF2-40B4-BE49-F238E27FC236}">
                <a16:creationId xmlns:a16="http://schemas.microsoft.com/office/drawing/2014/main" id="{DBB09E6E-3D4C-4FF1-B6C1-BB1CADB69F0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1413993"/>
            <a:ext cx="7727950" cy="445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926449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55986C-2EE4-4633-A53C-CEE28352664D}"/>
              </a:ext>
            </a:extLst>
          </p:cNvPr>
          <p:cNvSpPr>
            <a:spLocks noGrp="1"/>
          </p:cNvSpPr>
          <p:nvPr>
            <p:ph type="title"/>
          </p:nvPr>
        </p:nvSpPr>
        <p:spPr>
          <a:xfrm>
            <a:off x="457200" y="711200"/>
            <a:ext cx="8229600" cy="1143000"/>
          </a:xfrm>
        </p:spPr>
        <p:txBody>
          <a:bodyPr/>
          <a:lstStyle/>
          <a:p>
            <a:r>
              <a:rPr lang="en-US" dirty="0"/>
              <a:t>Suicide Rates Among Youth aged 10 to 17 by Race / Ethnicity and Sex, Oregon, 2000-2019</a:t>
            </a:r>
            <a:br>
              <a:rPr lang="en-US" dirty="0"/>
            </a:br>
            <a:endParaRPr lang="en-US" dirty="0"/>
          </a:p>
        </p:txBody>
      </p:sp>
      <p:graphicFrame>
        <p:nvGraphicFramePr>
          <p:cNvPr id="5" name="Chart 4">
            <a:extLst>
              <a:ext uri="{FF2B5EF4-FFF2-40B4-BE49-F238E27FC236}">
                <a16:creationId xmlns:a16="http://schemas.microsoft.com/office/drawing/2014/main" id="{183C0EFA-3A04-4AB9-BF3C-BCDAD99005BE}"/>
              </a:ext>
            </a:extLst>
          </p:cNvPr>
          <p:cNvGraphicFramePr>
            <a:graphicFrameLocks/>
          </p:cNvGraphicFramePr>
          <p:nvPr>
            <p:extLst>
              <p:ext uri="{D42A27DB-BD31-4B8C-83A1-F6EECF244321}">
                <p14:modId xmlns:p14="http://schemas.microsoft.com/office/powerpoint/2010/main" val="3920876287"/>
              </p:ext>
            </p:extLst>
          </p:nvPr>
        </p:nvGraphicFramePr>
        <p:xfrm>
          <a:off x="325704" y="1828800"/>
          <a:ext cx="7658100" cy="35687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4202919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D0D32D-9F24-4006-A7D8-8E86CA61F10D}"/>
              </a:ext>
            </a:extLst>
          </p:cNvPr>
          <p:cNvSpPr>
            <a:spLocks noGrp="1"/>
          </p:cNvSpPr>
          <p:nvPr>
            <p:ph type="title"/>
          </p:nvPr>
        </p:nvSpPr>
        <p:spPr/>
        <p:txBody>
          <a:bodyPr/>
          <a:lstStyle/>
          <a:p>
            <a:r>
              <a:rPr lang="en-US" dirty="0"/>
              <a:t>Oregon Hospital Admissions for Suicide-Related Concerns, Youth Aged 10-17, 2019-2020</a:t>
            </a:r>
          </a:p>
        </p:txBody>
      </p:sp>
      <p:graphicFrame>
        <p:nvGraphicFramePr>
          <p:cNvPr id="5" name="Chart 4">
            <a:extLst>
              <a:ext uri="{FF2B5EF4-FFF2-40B4-BE49-F238E27FC236}">
                <a16:creationId xmlns:a16="http://schemas.microsoft.com/office/drawing/2014/main" id="{E6F463EC-80BB-4B60-B88F-C4FFE8B478D9}"/>
              </a:ext>
            </a:extLst>
          </p:cNvPr>
          <p:cNvGraphicFramePr>
            <a:graphicFrameLocks/>
          </p:cNvGraphicFramePr>
          <p:nvPr>
            <p:extLst>
              <p:ext uri="{D42A27DB-BD31-4B8C-83A1-F6EECF244321}">
                <p14:modId xmlns:p14="http://schemas.microsoft.com/office/powerpoint/2010/main" val="1121579598"/>
              </p:ext>
            </p:extLst>
          </p:nvPr>
        </p:nvGraphicFramePr>
        <p:xfrm>
          <a:off x="0" y="1600200"/>
          <a:ext cx="8167687" cy="451167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415096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FEC201-C1D4-48CD-B8A6-501182F7086B}"/>
              </a:ext>
            </a:extLst>
          </p:cNvPr>
          <p:cNvSpPr>
            <a:spLocks noGrp="1"/>
          </p:cNvSpPr>
          <p:nvPr>
            <p:ph type="title"/>
          </p:nvPr>
        </p:nvSpPr>
        <p:spPr>
          <a:xfrm>
            <a:off x="152400" y="94445"/>
            <a:ext cx="8229600" cy="1143000"/>
          </a:xfrm>
        </p:spPr>
        <p:txBody>
          <a:bodyPr/>
          <a:lstStyle/>
          <a:p>
            <a:r>
              <a:rPr lang="en-US" dirty="0"/>
              <a:t>Mechanism of Youth Suicide, Aged 10-17, Oregon, 2015-2019</a:t>
            </a:r>
          </a:p>
        </p:txBody>
      </p:sp>
      <p:sp>
        <p:nvSpPr>
          <p:cNvPr id="9" name="TextBox 8">
            <a:extLst>
              <a:ext uri="{FF2B5EF4-FFF2-40B4-BE49-F238E27FC236}">
                <a16:creationId xmlns:a16="http://schemas.microsoft.com/office/drawing/2014/main" id="{EF2C160E-8E00-417C-AD2A-CFE369E10F9C}"/>
              </a:ext>
            </a:extLst>
          </p:cNvPr>
          <p:cNvSpPr txBox="1"/>
          <p:nvPr/>
        </p:nvSpPr>
        <p:spPr>
          <a:xfrm>
            <a:off x="304800" y="6248400"/>
            <a:ext cx="4800600" cy="307777"/>
          </a:xfrm>
          <a:prstGeom prst="rect">
            <a:avLst/>
          </a:prstGeom>
          <a:noFill/>
        </p:spPr>
        <p:txBody>
          <a:bodyPr wrap="square" rtlCol="0">
            <a:spAutoFit/>
          </a:bodyPr>
          <a:lstStyle/>
          <a:p>
            <a:r>
              <a:rPr lang="en-US" sz="1400" dirty="0">
                <a:latin typeface="+mj-lt"/>
              </a:rPr>
              <a:t>Source: CDC WISQARS, ORVDRS</a:t>
            </a:r>
          </a:p>
        </p:txBody>
      </p:sp>
      <p:sp>
        <p:nvSpPr>
          <p:cNvPr id="11" name="TextBox 10">
            <a:extLst>
              <a:ext uri="{FF2B5EF4-FFF2-40B4-BE49-F238E27FC236}">
                <a16:creationId xmlns:a16="http://schemas.microsoft.com/office/drawing/2014/main" id="{95465ADF-1256-4576-BEE8-C14DAD2B16A0}"/>
              </a:ext>
            </a:extLst>
          </p:cNvPr>
          <p:cNvSpPr txBox="1"/>
          <p:nvPr/>
        </p:nvSpPr>
        <p:spPr>
          <a:xfrm>
            <a:off x="1371600" y="1591477"/>
            <a:ext cx="2895600" cy="400110"/>
          </a:xfrm>
          <a:prstGeom prst="rect">
            <a:avLst/>
          </a:prstGeom>
          <a:noFill/>
        </p:spPr>
        <p:txBody>
          <a:bodyPr wrap="square" rtlCol="0">
            <a:spAutoFit/>
          </a:bodyPr>
          <a:lstStyle/>
          <a:p>
            <a:r>
              <a:rPr lang="en-US" sz="2000" b="1" dirty="0">
                <a:latin typeface="+mj-lt"/>
              </a:rPr>
              <a:t>10-17 years of age</a:t>
            </a:r>
          </a:p>
        </p:txBody>
      </p:sp>
      <p:sp>
        <p:nvSpPr>
          <p:cNvPr id="12" name="TextBox 11">
            <a:extLst>
              <a:ext uri="{FF2B5EF4-FFF2-40B4-BE49-F238E27FC236}">
                <a16:creationId xmlns:a16="http://schemas.microsoft.com/office/drawing/2014/main" id="{F94BA82B-63B4-4D2B-B892-9EE8DB2BE7F6}"/>
              </a:ext>
            </a:extLst>
          </p:cNvPr>
          <p:cNvSpPr txBox="1"/>
          <p:nvPr/>
        </p:nvSpPr>
        <p:spPr>
          <a:xfrm>
            <a:off x="5562600" y="1622255"/>
            <a:ext cx="2967990" cy="369332"/>
          </a:xfrm>
          <a:prstGeom prst="rect">
            <a:avLst/>
          </a:prstGeom>
          <a:noFill/>
        </p:spPr>
        <p:txBody>
          <a:bodyPr wrap="square" rtlCol="0">
            <a:spAutoFit/>
          </a:bodyPr>
          <a:lstStyle/>
          <a:p>
            <a:r>
              <a:rPr lang="en-US" sz="1800" b="1" dirty="0">
                <a:latin typeface="+mj-lt"/>
              </a:rPr>
              <a:t>18-24 years of age</a:t>
            </a:r>
          </a:p>
        </p:txBody>
      </p:sp>
      <p:graphicFrame>
        <p:nvGraphicFramePr>
          <p:cNvPr id="10" name="Chart 9">
            <a:extLst>
              <a:ext uri="{FF2B5EF4-FFF2-40B4-BE49-F238E27FC236}">
                <a16:creationId xmlns:a16="http://schemas.microsoft.com/office/drawing/2014/main" id="{7A202762-6910-43A6-B8CC-978403AA2820}"/>
              </a:ext>
            </a:extLst>
          </p:cNvPr>
          <p:cNvGraphicFramePr>
            <a:graphicFrameLocks/>
          </p:cNvGraphicFramePr>
          <p:nvPr>
            <p:extLst>
              <p:ext uri="{D42A27DB-BD31-4B8C-83A1-F6EECF244321}">
                <p14:modId xmlns:p14="http://schemas.microsoft.com/office/powerpoint/2010/main" val="3757982259"/>
              </p:ext>
            </p:extLst>
          </p:nvPr>
        </p:nvGraphicFramePr>
        <p:xfrm>
          <a:off x="1240155" y="609600"/>
          <a:ext cx="6663690" cy="5531838"/>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Box 2">
            <a:extLst>
              <a:ext uri="{FF2B5EF4-FFF2-40B4-BE49-F238E27FC236}">
                <a16:creationId xmlns:a16="http://schemas.microsoft.com/office/drawing/2014/main" id="{7AF5D7A5-39B7-44C4-B9C4-E4A27621161E}"/>
              </a:ext>
            </a:extLst>
          </p:cNvPr>
          <p:cNvSpPr txBox="1"/>
          <p:nvPr/>
        </p:nvSpPr>
        <p:spPr>
          <a:xfrm>
            <a:off x="304800" y="6019800"/>
            <a:ext cx="6439583" cy="646331"/>
          </a:xfrm>
          <a:prstGeom prst="rect">
            <a:avLst/>
          </a:prstGeom>
          <a:noFill/>
        </p:spPr>
        <p:txBody>
          <a:bodyPr wrap="none" rtlCol="0">
            <a:spAutoFit/>
          </a:bodyPr>
          <a:lstStyle/>
          <a:p>
            <a:r>
              <a:rPr lang="en-US" sz="1200" dirty="0">
                <a:solidFill>
                  <a:schemeClr val="accent4">
                    <a:lumMod val="10000"/>
                  </a:schemeClr>
                </a:solidFill>
                <a:latin typeface="+mj-lt"/>
              </a:rPr>
              <a:t>Definition of “other”: drowning, fall, motor vehicle, sharp, blunt instrument, or other/unknown.</a:t>
            </a:r>
          </a:p>
          <a:p>
            <a:endParaRPr lang="en-US" dirty="0"/>
          </a:p>
        </p:txBody>
      </p:sp>
    </p:spTree>
    <p:extLst>
      <p:ext uri="{BB962C8B-B14F-4D97-AF65-F5344CB8AC3E}">
        <p14:creationId xmlns:p14="http://schemas.microsoft.com/office/powerpoint/2010/main" val="14870286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1A74E3-FC0B-4165-85FC-4C9B2DDC33F7}"/>
              </a:ext>
            </a:extLst>
          </p:cNvPr>
          <p:cNvSpPr>
            <a:spLocks noGrp="1"/>
          </p:cNvSpPr>
          <p:nvPr>
            <p:ph type="title"/>
          </p:nvPr>
        </p:nvSpPr>
        <p:spPr/>
        <p:txBody>
          <a:bodyPr/>
          <a:lstStyle/>
          <a:p>
            <a:r>
              <a:rPr lang="en-US" dirty="0"/>
              <a:t>Circumstances Surrounding Oregon Youth Suicide, Aged 10-17, 2013-2018</a:t>
            </a:r>
          </a:p>
        </p:txBody>
      </p:sp>
      <p:graphicFrame>
        <p:nvGraphicFramePr>
          <p:cNvPr id="8" name="Table 8">
            <a:extLst>
              <a:ext uri="{FF2B5EF4-FFF2-40B4-BE49-F238E27FC236}">
                <a16:creationId xmlns:a16="http://schemas.microsoft.com/office/drawing/2014/main" id="{42D2458E-2805-44E3-B617-F73556676188}"/>
              </a:ext>
            </a:extLst>
          </p:cNvPr>
          <p:cNvGraphicFramePr>
            <a:graphicFrameLocks noGrp="1"/>
          </p:cNvGraphicFramePr>
          <p:nvPr>
            <p:extLst>
              <p:ext uri="{D42A27DB-BD31-4B8C-83A1-F6EECF244321}">
                <p14:modId xmlns:p14="http://schemas.microsoft.com/office/powerpoint/2010/main" val="2912928418"/>
              </p:ext>
            </p:extLst>
          </p:nvPr>
        </p:nvGraphicFramePr>
        <p:xfrm>
          <a:off x="381000" y="1752600"/>
          <a:ext cx="7772400" cy="3528336"/>
        </p:xfrm>
        <a:graphic>
          <a:graphicData uri="http://schemas.openxmlformats.org/drawingml/2006/table">
            <a:tbl>
              <a:tblPr firstRow="1" bandRow="1">
                <a:tableStyleId>{073A0DAA-6AF3-43AB-8588-CEC1D06C72B9}</a:tableStyleId>
              </a:tblPr>
              <a:tblGrid>
                <a:gridCol w="5562600">
                  <a:extLst>
                    <a:ext uri="{9D8B030D-6E8A-4147-A177-3AD203B41FA5}">
                      <a16:colId xmlns:a16="http://schemas.microsoft.com/office/drawing/2014/main" val="1783010690"/>
                    </a:ext>
                  </a:extLst>
                </a:gridCol>
                <a:gridCol w="1066800">
                  <a:extLst>
                    <a:ext uri="{9D8B030D-6E8A-4147-A177-3AD203B41FA5}">
                      <a16:colId xmlns:a16="http://schemas.microsoft.com/office/drawing/2014/main" val="1793739773"/>
                    </a:ext>
                  </a:extLst>
                </a:gridCol>
                <a:gridCol w="1143000">
                  <a:extLst>
                    <a:ext uri="{9D8B030D-6E8A-4147-A177-3AD203B41FA5}">
                      <a16:colId xmlns:a16="http://schemas.microsoft.com/office/drawing/2014/main" val="3333014375"/>
                    </a:ext>
                  </a:extLst>
                </a:gridCol>
              </a:tblGrid>
              <a:tr h="593907">
                <a:tc>
                  <a:txBody>
                    <a:bodyPr/>
                    <a:lstStyle/>
                    <a:p>
                      <a:pPr algn="l"/>
                      <a:r>
                        <a:rPr lang="en-US" dirty="0"/>
                        <a:t>Mental Health Circumstance</a:t>
                      </a:r>
                    </a:p>
                  </a:txBody>
                  <a:tcPr anchor="ctr"/>
                </a:tc>
                <a:tc>
                  <a:txBody>
                    <a:bodyPr/>
                    <a:lstStyle/>
                    <a:p>
                      <a:pPr algn="ctr"/>
                      <a:r>
                        <a:rPr lang="en-US" dirty="0"/>
                        <a:t>Count</a:t>
                      </a:r>
                    </a:p>
                  </a:txBody>
                  <a:tcPr anchor="ctr"/>
                </a:tc>
                <a:tc>
                  <a:txBody>
                    <a:bodyPr/>
                    <a:lstStyle/>
                    <a:p>
                      <a:pPr algn="ctr"/>
                      <a:r>
                        <a:rPr lang="en-US" dirty="0"/>
                        <a:t>Percent</a:t>
                      </a:r>
                    </a:p>
                  </a:txBody>
                  <a:tcPr anchor="ctr"/>
                </a:tc>
                <a:extLst>
                  <a:ext uri="{0D108BD9-81ED-4DB2-BD59-A6C34878D82A}">
                    <a16:rowId xmlns:a16="http://schemas.microsoft.com/office/drawing/2014/main" val="824704981"/>
                  </a:ext>
                </a:extLst>
              </a:tr>
              <a:tr h="487123">
                <a:tc>
                  <a:txBody>
                    <a:bodyPr/>
                    <a:lstStyle/>
                    <a:p>
                      <a:pPr algn="l"/>
                      <a:r>
                        <a:rPr lang="en-US" sz="2000" b="1" dirty="0"/>
                        <a:t>Mentioned Mental Health Problems*</a:t>
                      </a:r>
                    </a:p>
                  </a:txBody>
                  <a:tcPr/>
                </a:tc>
                <a:tc>
                  <a:txBody>
                    <a:bodyPr/>
                    <a:lstStyle/>
                    <a:p>
                      <a:pPr algn="ctr"/>
                      <a:r>
                        <a:rPr lang="en-US" sz="2400" b="1" dirty="0"/>
                        <a:t>114</a:t>
                      </a:r>
                    </a:p>
                  </a:txBody>
                  <a:tcPr/>
                </a:tc>
                <a:tc>
                  <a:txBody>
                    <a:bodyPr/>
                    <a:lstStyle/>
                    <a:p>
                      <a:pPr algn="ctr"/>
                      <a:r>
                        <a:rPr lang="en-US" sz="2400" b="1" dirty="0"/>
                        <a:t>66%</a:t>
                      </a:r>
                    </a:p>
                  </a:txBody>
                  <a:tcPr/>
                </a:tc>
                <a:extLst>
                  <a:ext uri="{0D108BD9-81ED-4DB2-BD59-A6C34878D82A}">
                    <a16:rowId xmlns:a16="http://schemas.microsoft.com/office/drawing/2014/main" val="588749509"/>
                  </a:ext>
                </a:extLst>
              </a:tr>
              <a:tr h="487123">
                <a:tc>
                  <a:txBody>
                    <a:bodyPr/>
                    <a:lstStyle/>
                    <a:p>
                      <a:pPr algn="l"/>
                      <a:r>
                        <a:rPr lang="en-US" sz="2000" b="1" dirty="0"/>
                        <a:t>Diagnosed Mental Disorder</a:t>
                      </a:r>
                    </a:p>
                  </a:txBody>
                  <a:tcPr/>
                </a:tc>
                <a:tc>
                  <a:txBody>
                    <a:bodyPr/>
                    <a:lstStyle/>
                    <a:p>
                      <a:pPr algn="ctr"/>
                      <a:r>
                        <a:rPr lang="en-US" sz="2400" b="1" dirty="0"/>
                        <a:t>70</a:t>
                      </a:r>
                    </a:p>
                  </a:txBody>
                  <a:tcPr/>
                </a:tc>
                <a:tc>
                  <a:txBody>
                    <a:bodyPr/>
                    <a:lstStyle/>
                    <a:p>
                      <a:pPr algn="ctr"/>
                      <a:r>
                        <a:rPr lang="en-US" sz="2400" b="1" dirty="0"/>
                        <a:t>40%</a:t>
                      </a:r>
                    </a:p>
                  </a:txBody>
                  <a:tcPr/>
                </a:tc>
                <a:extLst>
                  <a:ext uri="{0D108BD9-81ED-4DB2-BD59-A6C34878D82A}">
                    <a16:rowId xmlns:a16="http://schemas.microsoft.com/office/drawing/2014/main" val="281510143"/>
                  </a:ext>
                </a:extLst>
              </a:tr>
              <a:tr h="498814">
                <a:tc>
                  <a:txBody>
                    <a:bodyPr/>
                    <a:lstStyle/>
                    <a:p>
                      <a:pPr algn="l"/>
                      <a:r>
                        <a:rPr lang="en-US" sz="2000" dirty="0"/>
                        <a:t>Problem with Alcohol</a:t>
                      </a:r>
                    </a:p>
                  </a:txBody>
                  <a:tcPr/>
                </a:tc>
                <a:tc>
                  <a:txBody>
                    <a:bodyPr/>
                    <a:lstStyle/>
                    <a:p>
                      <a:pPr algn="ctr"/>
                      <a:r>
                        <a:rPr lang="en-US" sz="2400" dirty="0"/>
                        <a:t>6</a:t>
                      </a:r>
                    </a:p>
                  </a:txBody>
                  <a:tcPr/>
                </a:tc>
                <a:tc>
                  <a:txBody>
                    <a:bodyPr/>
                    <a:lstStyle/>
                    <a:p>
                      <a:pPr algn="ctr"/>
                      <a:r>
                        <a:rPr lang="en-US" sz="2400" dirty="0"/>
                        <a:t>3%</a:t>
                      </a:r>
                    </a:p>
                  </a:txBody>
                  <a:tcPr/>
                </a:tc>
                <a:extLst>
                  <a:ext uri="{0D108BD9-81ED-4DB2-BD59-A6C34878D82A}">
                    <a16:rowId xmlns:a16="http://schemas.microsoft.com/office/drawing/2014/main" val="880581692"/>
                  </a:ext>
                </a:extLst>
              </a:tr>
              <a:tr h="487123">
                <a:tc>
                  <a:txBody>
                    <a:bodyPr/>
                    <a:lstStyle/>
                    <a:p>
                      <a:pPr algn="l"/>
                      <a:r>
                        <a:rPr lang="en-US" sz="2000" dirty="0"/>
                        <a:t>Problem with Other Substance</a:t>
                      </a:r>
                    </a:p>
                  </a:txBody>
                  <a:tcPr/>
                </a:tc>
                <a:tc>
                  <a:txBody>
                    <a:bodyPr/>
                    <a:lstStyle/>
                    <a:p>
                      <a:pPr algn="ctr"/>
                      <a:r>
                        <a:rPr lang="en-US" sz="2400" dirty="0"/>
                        <a:t>17</a:t>
                      </a:r>
                    </a:p>
                  </a:txBody>
                  <a:tcPr/>
                </a:tc>
                <a:tc>
                  <a:txBody>
                    <a:bodyPr/>
                    <a:lstStyle/>
                    <a:p>
                      <a:pPr algn="ctr"/>
                      <a:r>
                        <a:rPr lang="en-US" sz="2400" dirty="0"/>
                        <a:t>10%</a:t>
                      </a:r>
                    </a:p>
                  </a:txBody>
                  <a:tcPr/>
                </a:tc>
                <a:extLst>
                  <a:ext uri="{0D108BD9-81ED-4DB2-BD59-A6C34878D82A}">
                    <a16:rowId xmlns:a16="http://schemas.microsoft.com/office/drawing/2014/main" val="3425930224"/>
                  </a:ext>
                </a:extLst>
              </a:tr>
              <a:tr h="487123">
                <a:tc>
                  <a:txBody>
                    <a:bodyPr/>
                    <a:lstStyle/>
                    <a:p>
                      <a:pPr algn="l"/>
                      <a:r>
                        <a:rPr lang="en-US" sz="2000" b="1" dirty="0"/>
                        <a:t>Current Depressed Mood</a:t>
                      </a:r>
                    </a:p>
                  </a:txBody>
                  <a:tcPr/>
                </a:tc>
                <a:tc>
                  <a:txBody>
                    <a:bodyPr/>
                    <a:lstStyle/>
                    <a:p>
                      <a:pPr algn="ctr"/>
                      <a:r>
                        <a:rPr lang="en-US" sz="2400" b="1" dirty="0"/>
                        <a:t>72</a:t>
                      </a:r>
                    </a:p>
                  </a:txBody>
                  <a:tcPr/>
                </a:tc>
                <a:tc>
                  <a:txBody>
                    <a:bodyPr/>
                    <a:lstStyle/>
                    <a:p>
                      <a:pPr algn="ctr"/>
                      <a:r>
                        <a:rPr lang="en-US" sz="2400" b="1" dirty="0"/>
                        <a:t>42%</a:t>
                      </a:r>
                    </a:p>
                  </a:txBody>
                  <a:tcPr/>
                </a:tc>
                <a:extLst>
                  <a:ext uri="{0D108BD9-81ED-4DB2-BD59-A6C34878D82A}">
                    <a16:rowId xmlns:a16="http://schemas.microsoft.com/office/drawing/2014/main" val="3211370190"/>
                  </a:ext>
                </a:extLst>
              </a:tr>
              <a:tr h="487123">
                <a:tc>
                  <a:txBody>
                    <a:bodyPr/>
                    <a:lstStyle/>
                    <a:p>
                      <a:pPr algn="l"/>
                      <a:r>
                        <a:rPr lang="en-US" sz="2000" dirty="0"/>
                        <a:t>Current Treatment for Mental Health Problem**</a:t>
                      </a:r>
                    </a:p>
                  </a:txBody>
                  <a:tcPr/>
                </a:tc>
                <a:tc>
                  <a:txBody>
                    <a:bodyPr/>
                    <a:lstStyle/>
                    <a:p>
                      <a:pPr algn="ctr"/>
                      <a:r>
                        <a:rPr lang="en-US" sz="2400" dirty="0"/>
                        <a:t>49</a:t>
                      </a:r>
                    </a:p>
                  </a:txBody>
                  <a:tcPr/>
                </a:tc>
                <a:tc>
                  <a:txBody>
                    <a:bodyPr/>
                    <a:lstStyle/>
                    <a:p>
                      <a:pPr algn="ctr"/>
                      <a:r>
                        <a:rPr lang="en-US" sz="2400" dirty="0"/>
                        <a:t>28%</a:t>
                      </a:r>
                    </a:p>
                  </a:txBody>
                  <a:tcPr/>
                </a:tc>
                <a:extLst>
                  <a:ext uri="{0D108BD9-81ED-4DB2-BD59-A6C34878D82A}">
                    <a16:rowId xmlns:a16="http://schemas.microsoft.com/office/drawing/2014/main" val="764075901"/>
                  </a:ext>
                </a:extLst>
              </a:tr>
            </a:tbl>
          </a:graphicData>
        </a:graphic>
      </p:graphicFrame>
      <p:sp>
        <p:nvSpPr>
          <p:cNvPr id="9" name="TextBox 8">
            <a:extLst>
              <a:ext uri="{FF2B5EF4-FFF2-40B4-BE49-F238E27FC236}">
                <a16:creationId xmlns:a16="http://schemas.microsoft.com/office/drawing/2014/main" id="{ABDC9B3E-F38A-4AB5-A4FD-4891701C9D69}"/>
              </a:ext>
            </a:extLst>
          </p:cNvPr>
          <p:cNvSpPr txBox="1"/>
          <p:nvPr/>
        </p:nvSpPr>
        <p:spPr>
          <a:xfrm>
            <a:off x="381000" y="5615898"/>
            <a:ext cx="5943600" cy="738664"/>
          </a:xfrm>
          <a:prstGeom prst="rect">
            <a:avLst/>
          </a:prstGeom>
          <a:noFill/>
        </p:spPr>
        <p:txBody>
          <a:bodyPr wrap="square" rtlCol="0">
            <a:spAutoFit/>
          </a:bodyPr>
          <a:lstStyle/>
          <a:p>
            <a:r>
              <a:rPr lang="en-US" sz="1400" dirty="0">
                <a:solidFill>
                  <a:schemeClr val="accent4">
                    <a:lumMod val="10000"/>
                  </a:schemeClr>
                </a:solidFill>
                <a:latin typeface="+mj-lt"/>
              </a:rPr>
              <a:t>* Includes diagnosed mental disorder, a problem with alcohol, other substance, or depressed mood, or a combination of these.</a:t>
            </a:r>
          </a:p>
          <a:p>
            <a:r>
              <a:rPr lang="en-US" sz="1400" dirty="0">
                <a:solidFill>
                  <a:schemeClr val="accent4">
                    <a:lumMod val="10000"/>
                  </a:schemeClr>
                </a:solidFill>
                <a:latin typeface="+mj-lt"/>
              </a:rPr>
              <a:t>** Includes treatment for problems with alcohol, other substance or both.</a:t>
            </a:r>
          </a:p>
        </p:txBody>
      </p:sp>
    </p:spTree>
    <p:extLst>
      <p:ext uri="{BB962C8B-B14F-4D97-AF65-F5344CB8AC3E}">
        <p14:creationId xmlns:p14="http://schemas.microsoft.com/office/powerpoint/2010/main" val="35599127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1A74E3-FC0B-4165-85FC-4C9B2DDC33F7}"/>
              </a:ext>
            </a:extLst>
          </p:cNvPr>
          <p:cNvSpPr>
            <a:spLocks noGrp="1"/>
          </p:cNvSpPr>
          <p:nvPr>
            <p:ph type="title"/>
          </p:nvPr>
        </p:nvSpPr>
        <p:spPr/>
        <p:txBody>
          <a:bodyPr/>
          <a:lstStyle/>
          <a:p>
            <a:r>
              <a:rPr lang="en-US" dirty="0"/>
              <a:t>Circumstances Surrounding Youth Suicide, Aged 10-17, 2013-2018</a:t>
            </a:r>
          </a:p>
        </p:txBody>
      </p:sp>
      <p:graphicFrame>
        <p:nvGraphicFramePr>
          <p:cNvPr id="8" name="Table 8">
            <a:extLst>
              <a:ext uri="{FF2B5EF4-FFF2-40B4-BE49-F238E27FC236}">
                <a16:creationId xmlns:a16="http://schemas.microsoft.com/office/drawing/2014/main" id="{42D2458E-2805-44E3-B617-F73556676188}"/>
              </a:ext>
            </a:extLst>
          </p:cNvPr>
          <p:cNvGraphicFramePr>
            <a:graphicFrameLocks noGrp="1"/>
          </p:cNvGraphicFramePr>
          <p:nvPr>
            <p:extLst>
              <p:ext uri="{D42A27DB-BD31-4B8C-83A1-F6EECF244321}">
                <p14:modId xmlns:p14="http://schemas.microsoft.com/office/powerpoint/2010/main" val="3391553188"/>
              </p:ext>
            </p:extLst>
          </p:nvPr>
        </p:nvGraphicFramePr>
        <p:xfrm>
          <a:off x="381000" y="1752600"/>
          <a:ext cx="7772400" cy="3041213"/>
        </p:xfrm>
        <a:graphic>
          <a:graphicData uri="http://schemas.openxmlformats.org/drawingml/2006/table">
            <a:tbl>
              <a:tblPr firstRow="1" bandRow="1">
                <a:tableStyleId>{073A0DAA-6AF3-43AB-8588-CEC1D06C72B9}</a:tableStyleId>
              </a:tblPr>
              <a:tblGrid>
                <a:gridCol w="5562600">
                  <a:extLst>
                    <a:ext uri="{9D8B030D-6E8A-4147-A177-3AD203B41FA5}">
                      <a16:colId xmlns:a16="http://schemas.microsoft.com/office/drawing/2014/main" val="1783010690"/>
                    </a:ext>
                  </a:extLst>
                </a:gridCol>
                <a:gridCol w="1066800">
                  <a:extLst>
                    <a:ext uri="{9D8B030D-6E8A-4147-A177-3AD203B41FA5}">
                      <a16:colId xmlns:a16="http://schemas.microsoft.com/office/drawing/2014/main" val="1793739773"/>
                    </a:ext>
                  </a:extLst>
                </a:gridCol>
                <a:gridCol w="1143000">
                  <a:extLst>
                    <a:ext uri="{9D8B030D-6E8A-4147-A177-3AD203B41FA5}">
                      <a16:colId xmlns:a16="http://schemas.microsoft.com/office/drawing/2014/main" val="3333014375"/>
                    </a:ext>
                  </a:extLst>
                </a:gridCol>
              </a:tblGrid>
              <a:tr h="593907">
                <a:tc>
                  <a:txBody>
                    <a:bodyPr/>
                    <a:lstStyle/>
                    <a:p>
                      <a:pPr algn="l"/>
                      <a:r>
                        <a:rPr lang="en-US" dirty="0"/>
                        <a:t>Interpersonal/Relationship Circumstance</a:t>
                      </a:r>
                    </a:p>
                  </a:txBody>
                  <a:tcPr anchor="ctr"/>
                </a:tc>
                <a:tc>
                  <a:txBody>
                    <a:bodyPr/>
                    <a:lstStyle/>
                    <a:p>
                      <a:pPr algn="ctr"/>
                      <a:r>
                        <a:rPr lang="en-US" dirty="0"/>
                        <a:t>Count</a:t>
                      </a:r>
                    </a:p>
                  </a:txBody>
                  <a:tcPr anchor="ctr"/>
                </a:tc>
                <a:tc>
                  <a:txBody>
                    <a:bodyPr/>
                    <a:lstStyle/>
                    <a:p>
                      <a:pPr algn="ctr"/>
                      <a:r>
                        <a:rPr lang="en-US" dirty="0"/>
                        <a:t>Percent</a:t>
                      </a:r>
                    </a:p>
                  </a:txBody>
                  <a:tcPr anchor="ctr"/>
                </a:tc>
                <a:extLst>
                  <a:ext uri="{0D108BD9-81ED-4DB2-BD59-A6C34878D82A}">
                    <a16:rowId xmlns:a16="http://schemas.microsoft.com/office/drawing/2014/main" val="824704981"/>
                  </a:ext>
                </a:extLst>
              </a:tr>
              <a:tr h="487123">
                <a:tc>
                  <a:txBody>
                    <a:bodyPr/>
                    <a:lstStyle/>
                    <a:p>
                      <a:pPr algn="l"/>
                      <a:r>
                        <a:rPr lang="en-US" sz="2000" dirty="0"/>
                        <a:t>Broken up with Partner</a:t>
                      </a:r>
                    </a:p>
                  </a:txBody>
                  <a:tcPr/>
                </a:tc>
                <a:tc>
                  <a:txBody>
                    <a:bodyPr/>
                    <a:lstStyle/>
                    <a:p>
                      <a:pPr algn="ctr"/>
                      <a:r>
                        <a:rPr lang="en-US" sz="2400" dirty="0"/>
                        <a:t>31</a:t>
                      </a:r>
                    </a:p>
                  </a:txBody>
                  <a:tcPr/>
                </a:tc>
                <a:tc>
                  <a:txBody>
                    <a:bodyPr/>
                    <a:lstStyle/>
                    <a:p>
                      <a:pPr algn="ctr"/>
                      <a:r>
                        <a:rPr lang="en-US" sz="2400" dirty="0"/>
                        <a:t>17%</a:t>
                      </a:r>
                    </a:p>
                  </a:txBody>
                  <a:tcPr/>
                </a:tc>
                <a:extLst>
                  <a:ext uri="{0D108BD9-81ED-4DB2-BD59-A6C34878D82A}">
                    <a16:rowId xmlns:a16="http://schemas.microsoft.com/office/drawing/2014/main" val="588749509"/>
                  </a:ext>
                </a:extLst>
              </a:tr>
              <a:tr h="487123">
                <a:tc>
                  <a:txBody>
                    <a:bodyPr/>
                    <a:lstStyle/>
                    <a:p>
                      <a:pPr algn="l"/>
                      <a:r>
                        <a:rPr lang="en-US" sz="2000" dirty="0"/>
                        <a:t>Suicide of Family Member/Friend, last 5 years</a:t>
                      </a:r>
                    </a:p>
                  </a:txBody>
                  <a:tcPr/>
                </a:tc>
                <a:tc>
                  <a:txBody>
                    <a:bodyPr/>
                    <a:lstStyle/>
                    <a:p>
                      <a:pPr algn="ctr"/>
                      <a:r>
                        <a:rPr lang="en-US" sz="2400" dirty="0"/>
                        <a:t>2</a:t>
                      </a:r>
                    </a:p>
                  </a:txBody>
                  <a:tcPr/>
                </a:tc>
                <a:tc>
                  <a:txBody>
                    <a:bodyPr/>
                    <a:lstStyle/>
                    <a:p>
                      <a:pPr algn="ctr"/>
                      <a:r>
                        <a:rPr lang="en-US" sz="2400" dirty="0"/>
                        <a:t>1%</a:t>
                      </a:r>
                    </a:p>
                  </a:txBody>
                  <a:tcPr/>
                </a:tc>
                <a:extLst>
                  <a:ext uri="{0D108BD9-81ED-4DB2-BD59-A6C34878D82A}">
                    <a16:rowId xmlns:a16="http://schemas.microsoft.com/office/drawing/2014/main" val="281510143"/>
                  </a:ext>
                </a:extLst>
              </a:tr>
              <a:tr h="498814">
                <a:tc>
                  <a:txBody>
                    <a:bodyPr/>
                    <a:lstStyle/>
                    <a:p>
                      <a:pPr algn="l"/>
                      <a:r>
                        <a:rPr lang="en-US" sz="2000" dirty="0"/>
                        <a:t>Death of Family Member/Friend, last 5 years</a:t>
                      </a:r>
                    </a:p>
                  </a:txBody>
                  <a:tcPr/>
                </a:tc>
                <a:tc>
                  <a:txBody>
                    <a:bodyPr/>
                    <a:lstStyle/>
                    <a:p>
                      <a:pPr algn="ctr"/>
                      <a:r>
                        <a:rPr lang="en-US" sz="2400" dirty="0"/>
                        <a:t>5</a:t>
                      </a:r>
                    </a:p>
                  </a:txBody>
                  <a:tcPr/>
                </a:tc>
                <a:tc>
                  <a:txBody>
                    <a:bodyPr/>
                    <a:lstStyle/>
                    <a:p>
                      <a:pPr algn="ctr"/>
                      <a:r>
                        <a:rPr lang="en-US" sz="2400" dirty="0"/>
                        <a:t>3%</a:t>
                      </a:r>
                    </a:p>
                  </a:txBody>
                  <a:tcPr/>
                </a:tc>
                <a:extLst>
                  <a:ext uri="{0D108BD9-81ED-4DB2-BD59-A6C34878D82A}">
                    <a16:rowId xmlns:a16="http://schemas.microsoft.com/office/drawing/2014/main" val="880581692"/>
                  </a:ext>
                </a:extLst>
              </a:tr>
              <a:tr h="487123">
                <a:tc>
                  <a:txBody>
                    <a:bodyPr/>
                    <a:lstStyle/>
                    <a:p>
                      <a:pPr algn="l"/>
                      <a:r>
                        <a:rPr lang="en-US" sz="2000" b="1" dirty="0"/>
                        <a:t>Family Stressors</a:t>
                      </a:r>
                    </a:p>
                  </a:txBody>
                  <a:tcPr/>
                </a:tc>
                <a:tc>
                  <a:txBody>
                    <a:bodyPr/>
                    <a:lstStyle/>
                    <a:p>
                      <a:pPr algn="ctr"/>
                      <a:r>
                        <a:rPr lang="en-US" sz="2400" b="1" dirty="0"/>
                        <a:t>48</a:t>
                      </a:r>
                    </a:p>
                  </a:txBody>
                  <a:tcPr/>
                </a:tc>
                <a:tc>
                  <a:txBody>
                    <a:bodyPr/>
                    <a:lstStyle/>
                    <a:p>
                      <a:pPr algn="ctr"/>
                      <a:r>
                        <a:rPr lang="en-US" sz="2400" b="1" dirty="0"/>
                        <a:t>30%</a:t>
                      </a:r>
                    </a:p>
                  </a:txBody>
                  <a:tcPr/>
                </a:tc>
                <a:extLst>
                  <a:ext uri="{0D108BD9-81ED-4DB2-BD59-A6C34878D82A}">
                    <a16:rowId xmlns:a16="http://schemas.microsoft.com/office/drawing/2014/main" val="3425930224"/>
                  </a:ext>
                </a:extLst>
              </a:tr>
              <a:tr h="487123">
                <a:tc>
                  <a:txBody>
                    <a:bodyPr/>
                    <a:lstStyle/>
                    <a:p>
                      <a:pPr algn="l"/>
                      <a:r>
                        <a:rPr lang="en-US" sz="2000" dirty="0"/>
                        <a:t>History of Abuse as a Child</a:t>
                      </a:r>
                    </a:p>
                  </a:txBody>
                  <a:tcPr/>
                </a:tc>
                <a:tc>
                  <a:txBody>
                    <a:bodyPr/>
                    <a:lstStyle/>
                    <a:p>
                      <a:pPr algn="ctr"/>
                      <a:r>
                        <a:rPr lang="en-US" sz="2400" dirty="0"/>
                        <a:t>9</a:t>
                      </a:r>
                    </a:p>
                  </a:txBody>
                  <a:tcPr/>
                </a:tc>
                <a:tc>
                  <a:txBody>
                    <a:bodyPr/>
                    <a:lstStyle/>
                    <a:p>
                      <a:pPr algn="ctr"/>
                      <a:r>
                        <a:rPr lang="en-US" sz="2400" dirty="0"/>
                        <a:t>6%</a:t>
                      </a:r>
                    </a:p>
                  </a:txBody>
                  <a:tcPr/>
                </a:tc>
                <a:extLst>
                  <a:ext uri="{0D108BD9-81ED-4DB2-BD59-A6C34878D82A}">
                    <a16:rowId xmlns:a16="http://schemas.microsoft.com/office/drawing/2014/main" val="3211370190"/>
                  </a:ext>
                </a:extLst>
              </a:tr>
            </a:tbl>
          </a:graphicData>
        </a:graphic>
      </p:graphicFrame>
    </p:spTree>
    <p:extLst>
      <p:ext uri="{BB962C8B-B14F-4D97-AF65-F5344CB8AC3E}">
        <p14:creationId xmlns:p14="http://schemas.microsoft.com/office/powerpoint/2010/main" val="1600156173"/>
      </p:ext>
    </p:extLst>
  </p:cSld>
  <p:clrMapOvr>
    <a:masterClrMapping/>
  </p:clrMapOvr>
</p:sld>
</file>

<file path=ppt/theme/theme1.xml><?xml version="1.0" encoding="utf-8"?>
<a:theme xmlns:a="http://schemas.openxmlformats.org/drawingml/2006/main" name="Custom Design">
  <a:themeElements>
    <a:clrScheme name="Custom 2">
      <a:dk1>
        <a:srgbClr val="005A58"/>
      </a:dk1>
      <a:lt1>
        <a:srgbClr val="FFFFFF"/>
      </a:lt1>
      <a:dk2>
        <a:srgbClr val="008080"/>
      </a:dk2>
      <a:lt2>
        <a:srgbClr val="FFFF99"/>
      </a:lt2>
      <a:accent1>
        <a:srgbClr val="0033CC"/>
      </a:accent1>
      <a:accent2>
        <a:srgbClr val="FF9933"/>
      </a:accent2>
      <a:accent3>
        <a:srgbClr val="AAC0C0"/>
      </a:accent3>
      <a:accent4>
        <a:srgbClr val="DADADA"/>
      </a:accent4>
      <a:accent5>
        <a:srgbClr val="AAB8B7"/>
      </a:accent5>
      <a:accent6>
        <a:srgbClr val="3399FF"/>
      </a:accent6>
      <a:hlink>
        <a:srgbClr val="00FFFF"/>
      </a:hlink>
      <a:folHlink>
        <a:srgbClr val="00FF00"/>
      </a:folHlink>
    </a:clrScheme>
    <a:fontScheme name="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pitchFamily="18" charset="0"/>
          </a:defRPr>
        </a:defPPr>
      </a:lst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743CFC92FEC4642877EFA0B7C3C40B1" ma:contentTypeVersion="10" ma:contentTypeDescription="Create a new document." ma:contentTypeScope="" ma:versionID="35a09e610287191c886bd62add5a2268">
  <xsd:schema xmlns:xsd="http://www.w3.org/2001/XMLSchema" xmlns:xs="http://www.w3.org/2001/XMLSchema" xmlns:p="http://schemas.microsoft.com/office/2006/metadata/properties" xmlns:ns3="7767591c-b422-4aed-881f-641c8cc406a0" xmlns:ns4="53d275ce-cf6b-4d0a-bb32-22f75fac91bb" targetNamespace="http://schemas.microsoft.com/office/2006/metadata/properties" ma:root="true" ma:fieldsID="6d30ebdda1e3e1d398f75b31dcdb7616" ns3:_="" ns4:_="">
    <xsd:import namespace="7767591c-b422-4aed-881f-641c8cc406a0"/>
    <xsd:import namespace="53d275ce-cf6b-4d0a-bb32-22f75fac91bb"/>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DateTaken" minOccurs="0"/>
                <xsd:element ref="ns4:MediaServiceAutoTags" minOccurs="0"/>
                <xsd:element ref="ns4:MediaServiceGenerationTime" minOccurs="0"/>
                <xsd:element ref="ns4:MediaServiceEventHashCode" minOccurs="0"/>
                <xsd:element ref="ns4: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767591c-b422-4aed-881f-641c8cc406a0"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3d275ce-cf6b-4d0a-bb32-22f75fac91bb"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0833A517-E1AD-48BF-A8D1-0E0704A8E01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767591c-b422-4aed-881f-641c8cc406a0"/>
    <ds:schemaRef ds:uri="53d275ce-cf6b-4d0a-bb32-22f75fac91b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9E41583-BA45-4035-B9AF-C2B253D91F66}">
  <ds:schemaRefs>
    <ds:schemaRef ds:uri="http://schemas.microsoft.com/sharepoint/v3/contenttype/forms"/>
  </ds:schemaRefs>
</ds:datastoreItem>
</file>

<file path=customXml/itemProps3.xml><?xml version="1.0" encoding="utf-8"?>
<ds:datastoreItem xmlns:ds="http://schemas.openxmlformats.org/officeDocument/2006/customXml" ds:itemID="{05ACEAD7-B095-4364-8D00-CAF65A712678}">
  <ds:schemaRefs>
    <ds:schemaRef ds:uri="http://schemas.microsoft.com/office/2006/documentManagement/types"/>
    <ds:schemaRef ds:uri="http://schemas.microsoft.com/office/infopath/2007/PartnerControls"/>
    <ds:schemaRef ds:uri="http://purl.org/dc/elements/1.1/"/>
    <ds:schemaRef ds:uri="http://schemas.microsoft.com/office/2006/metadata/properties"/>
    <ds:schemaRef ds:uri="53d275ce-cf6b-4d0a-bb32-22f75fac91bb"/>
    <ds:schemaRef ds:uri="http://purl.org/dc/terms/"/>
    <ds:schemaRef ds:uri="http://schemas.openxmlformats.org/package/2006/metadata/core-properties"/>
    <ds:schemaRef ds:uri="7767591c-b422-4aed-881f-641c8cc406a0"/>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
  <TotalTime>8377</TotalTime>
  <Words>1304</Words>
  <Application>Microsoft Office PowerPoint</Application>
  <PresentationFormat>On-screen Show (4:3)</PresentationFormat>
  <Paragraphs>195</Paragraphs>
  <Slides>12</Slides>
  <Notes>12</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12</vt:i4>
      </vt:variant>
    </vt:vector>
  </HeadingPairs>
  <TitlesOfParts>
    <vt:vector size="18" baseType="lpstr">
      <vt:lpstr>Arial</vt:lpstr>
      <vt:lpstr>Calibri</vt:lpstr>
      <vt:lpstr>Calibri Light</vt:lpstr>
      <vt:lpstr>Times</vt:lpstr>
      <vt:lpstr>Custom Design</vt:lpstr>
      <vt:lpstr>1_Custom Design</vt:lpstr>
      <vt:lpstr>Suicide Death and Suicide-Related Data</vt:lpstr>
      <vt:lpstr>Youth Suicide In Oregon (Ages 10-17)</vt:lpstr>
      <vt:lpstr>Rates Among Youth Aged 10 to 17 by year, U.S. vs. Oregon </vt:lpstr>
      <vt:lpstr>Youth Hospital Visits for Suicide-Related Causes by Month and Year </vt:lpstr>
      <vt:lpstr>Suicide Rates Among Youth aged 10 to 17 by Race / Ethnicity and Sex, Oregon, 2000-2019 </vt:lpstr>
      <vt:lpstr>Oregon Hospital Admissions for Suicide-Related Concerns, Youth Aged 10-17, 2019-2020</vt:lpstr>
      <vt:lpstr>Mechanism of Youth Suicide, Aged 10-17, Oregon, 2015-2019</vt:lpstr>
      <vt:lpstr>Circumstances Surrounding Oregon Youth Suicide, Aged 10-17, 2013-2018</vt:lpstr>
      <vt:lpstr>Circumstances Surrounding Youth Suicide, Aged 10-17, 2013-2018</vt:lpstr>
      <vt:lpstr>Circumstances Surrounding Youth Suicide, Aged 10-17, 2013-2018</vt:lpstr>
      <vt:lpstr>Circumstances Surrounding Youth Suicide, Aged 10-17, 2013-2018</vt:lpstr>
      <vt:lpstr>Oregon Youth Suicide Data Resources</vt:lpstr>
    </vt:vector>
  </TitlesOfParts>
  <Company>Joe's World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Page</dc:title>
  <dc:creator>Joe B</dc:creator>
  <cp:lastModifiedBy>Sitney Miranda</cp:lastModifiedBy>
  <cp:revision>290</cp:revision>
  <dcterms:created xsi:type="dcterms:W3CDTF">2010-08-23T12:44:57Z</dcterms:created>
  <dcterms:modified xsi:type="dcterms:W3CDTF">2021-05-06T15:29:31Z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0x0101003743CFC92FEC4642877EFA0B7C3C40B1</vt:lpwstr>
  </property>
</Properties>
</file>