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29"/>
  </p:notesMasterIdLst>
  <p:sldIdLst>
    <p:sldId id="256" r:id="rId4"/>
    <p:sldId id="1005" r:id="rId5"/>
    <p:sldId id="949" r:id="rId6"/>
    <p:sldId id="1006" r:id="rId7"/>
    <p:sldId id="952" r:id="rId8"/>
    <p:sldId id="1007" r:id="rId9"/>
    <p:sldId id="1008" r:id="rId10"/>
    <p:sldId id="1009" r:id="rId11"/>
    <p:sldId id="955" r:id="rId12"/>
    <p:sldId id="282" r:id="rId13"/>
    <p:sldId id="261" r:id="rId14"/>
    <p:sldId id="1024" r:id="rId15"/>
    <p:sldId id="1010" r:id="rId16"/>
    <p:sldId id="956" r:id="rId17"/>
    <p:sldId id="264" r:id="rId18"/>
    <p:sldId id="1011" r:id="rId19"/>
    <p:sldId id="348" r:id="rId20"/>
    <p:sldId id="947" r:id="rId21"/>
    <p:sldId id="266" r:id="rId22"/>
    <p:sldId id="1012" r:id="rId23"/>
    <p:sldId id="268" r:id="rId24"/>
    <p:sldId id="269" r:id="rId25"/>
    <p:sldId id="1013" r:id="rId26"/>
    <p:sldId id="950" r:id="rId27"/>
    <p:sldId id="95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27" d="100"/>
          <a:sy n="127" d="100"/>
        </p:scale>
        <p:origin x="1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D2-4142-B4D8-9D8ECEACF39F}"/>
              </c:ext>
            </c:extLst>
          </c:dPt>
          <c:dPt>
            <c:idx val="1"/>
            <c:bubble3D val="0"/>
            <c:explosion val="2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91-F34E-A314-72AC6AC1C3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D2-4142-B4D8-9D8ECEACF3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D2-4142-B4D8-9D8ECEACF3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D2-4142-B4D8-9D8ECEACF39F}"/>
              </c:ext>
            </c:extLst>
          </c:dPt>
          <c:dPt>
            <c:idx val="5"/>
            <c:bubble3D val="0"/>
            <c:explosion val="2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891-F34E-A314-72AC6AC1C3B8}"/>
              </c:ext>
            </c:extLst>
          </c:dPt>
          <c:dPt>
            <c:idx val="6"/>
            <c:bubble3D val="0"/>
            <c:spPr>
              <a:solidFill>
                <a:srgbClr val="773D1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1-F34E-A314-72AC6AC1C3B8}"/>
              </c:ext>
            </c:extLst>
          </c:dPt>
          <c:dPt>
            <c:idx val="7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91-F34E-A314-72AC6AC1C3B8}"/>
              </c:ext>
            </c:extLst>
          </c:dPt>
          <c:dPt>
            <c:idx val="8"/>
            <c:bubble3D val="0"/>
            <c:spPr>
              <a:solidFill>
                <a:srgbClr val="FF91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891-F34E-A314-72AC6AC1C3B8}"/>
              </c:ext>
            </c:extLst>
          </c:dPt>
          <c:dPt>
            <c:idx val="9"/>
            <c:bubble3D val="0"/>
            <c:spPr>
              <a:solidFill>
                <a:srgbClr val="FF87A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891-F34E-A314-72AC6AC1C3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Motor Vehicle Crash</c:v>
                </c:pt>
                <c:pt idx="1">
                  <c:v>Drowning</c:v>
                </c:pt>
                <c:pt idx="2">
                  <c:v>All Other Unintentional Injury</c:v>
                </c:pt>
                <c:pt idx="3">
                  <c:v>Suicide</c:v>
                </c:pt>
                <c:pt idx="4">
                  <c:v>Malignancy</c:v>
                </c:pt>
                <c:pt idx="5">
                  <c:v>Homicide</c:v>
                </c:pt>
                <c:pt idx="6">
                  <c:v>Congenital Anomalies</c:v>
                </c:pt>
                <c:pt idx="7">
                  <c:v>Heart Disease</c:v>
                </c:pt>
                <c:pt idx="8">
                  <c:v>Influenza</c:v>
                </c:pt>
                <c:pt idx="9">
                  <c:v>All Other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490</c:v>
                </c:pt>
                <c:pt idx="1">
                  <c:v>192</c:v>
                </c:pt>
                <c:pt idx="2">
                  <c:v>325</c:v>
                </c:pt>
                <c:pt idx="3">
                  <c:v>405</c:v>
                </c:pt>
                <c:pt idx="4">
                  <c:v>292</c:v>
                </c:pt>
                <c:pt idx="5">
                  <c:v>167</c:v>
                </c:pt>
                <c:pt idx="6">
                  <c:v>118</c:v>
                </c:pt>
                <c:pt idx="7">
                  <c:v>76</c:v>
                </c:pt>
                <c:pt idx="8">
                  <c:v>48</c:v>
                </c:pt>
                <c:pt idx="9">
                  <c:v>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1-F34E-A314-72AC6AC1C3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731386424798171"/>
          <c:y val="2.6058497573771568E-2"/>
          <c:w val="0.29268610445433452"/>
          <c:h val="0.80978770208152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Natural Water By Sex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Natural Water Sex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21-0A49-B678-D720D97DFC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21-0A49-B678-D720D97DFC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21-0A49-B678-D720D97DFC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21-0A49-B678-D720D97DFC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Uncertain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83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5-3444-87E6-807F3F410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Natural Water By 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63-2149-AB51-FFA66A95BA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63-2149-AB51-FFA66A95BA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63-2149-AB51-FFA66A95BA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63-2149-AB51-FFA66A95BA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0 to 4</c:v>
                </c:pt>
                <c:pt idx="1">
                  <c:v>5 to 9</c:v>
                </c:pt>
                <c:pt idx="2">
                  <c:v>10 to 14</c:v>
                </c:pt>
                <c:pt idx="3">
                  <c:v>15 to 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18</c:v>
                </c:pt>
                <c:pt idx="2">
                  <c:v>25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1-3049-AF99-AFAA383D4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0D-914F-BF8F-A8D0058EF5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0D-914F-BF8F-A8D0058EF5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0D-914F-BF8F-A8D0058EF5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0D-914F-BF8F-A8D0058EF5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0D-914F-BF8F-A8D0058EF57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0D-914F-BF8F-A8D0058EF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Watercraft/Inflatable No PFD</c:v>
                </c:pt>
                <c:pt idx="1">
                  <c:v>Swimming or Around Water</c:v>
                </c:pt>
                <c:pt idx="2">
                  <c:v>PFD Used</c:v>
                </c:pt>
                <c:pt idx="3">
                  <c:v>PRD Use Irrelevant</c:v>
                </c:pt>
                <c:pt idx="4">
                  <c:v>Uncertain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17</c:v>
                </c:pt>
                <c:pt idx="3">
                  <c:v>33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5-7440-85A7-0E6E6FE18D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26517388451447"/>
          <c:y val="0.14587436141873963"/>
          <c:w val="0.28981151812545169"/>
          <c:h val="0.655218738184339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7E-0644-B2E6-2ED93A574E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7E-0644-B2E6-2ED93A574E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7E-0644-B2E6-2ED93A574E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7E-0644-B2E6-2ED93A574E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7E-0644-B2E6-2ED93A574E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Watercraft/Inflatable No PFD</c:v>
                </c:pt>
                <c:pt idx="1">
                  <c:v>Swimming or Around Water</c:v>
                </c:pt>
                <c:pt idx="2">
                  <c:v>PFD Used</c:v>
                </c:pt>
                <c:pt idx="3">
                  <c:v>PRD Use Irrelevant</c:v>
                </c:pt>
                <c:pt idx="4">
                  <c:v>Uncertain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</c:v>
                </c:pt>
                <c:pt idx="1">
                  <c:v>32</c:v>
                </c:pt>
                <c:pt idx="2">
                  <c:v>0</c:v>
                </c:pt>
                <c:pt idx="3">
                  <c:v>37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5-7440-85A7-0E6E6FE18D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493184055118106"/>
          <c:y val="0.1708720647591169"/>
          <c:w val="0.28981151812545169"/>
          <c:h val="0.66196145801435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7E-0644-B2E6-2ED93A574E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7E-0644-B2E6-2ED93A574E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7E-0644-B2E6-2ED93A574E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7E-0644-B2E6-2ED93A574E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7E-0644-B2E6-2ED93A574EF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7E-0644-B2E6-2ED93A574E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Watercraft/Inflatable No PFD</c:v>
                </c:pt>
                <c:pt idx="1">
                  <c:v>Swimming or Around Water</c:v>
                </c:pt>
                <c:pt idx="2">
                  <c:v>PFD Used</c:v>
                </c:pt>
                <c:pt idx="3">
                  <c:v>PRD Use Irrelevant</c:v>
                </c:pt>
                <c:pt idx="4">
                  <c:v>Uncertain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61</c:v>
                </c:pt>
                <c:pt idx="2">
                  <c:v>8</c:v>
                </c:pt>
                <c:pt idx="3">
                  <c:v>23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5-7440-85A7-0E6E6FE18D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34850721784778"/>
          <c:y val="0.11280468268024381"/>
          <c:w val="0.28981151812545169"/>
          <c:h val="0.66453315704505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7E-0644-B2E6-2ED93A574E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7E-0644-B2E6-2ED93A574E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7E-0644-B2E6-2ED93A574E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7E-0644-B2E6-2ED93A574E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7E-0644-B2E6-2ED93A574E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Watercraft/Inflatable No PFD</c:v>
                </c:pt>
                <c:pt idx="1">
                  <c:v>Swimming or Around Water</c:v>
                </c:pt>
                <c:pt idx="2">
                  <c:v>PFD Used</c:v>
                </c:pt>
                <c:pt idx="3">
                  <c:v>PRD Use Irrelevant</c:v>
                </c:pt>
                <c:pt idx="4">
                  <c:v>Uncertain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43</c:v>
                </c:pt>
                <c:pt idx="2">
                  <c:v>8</c:v>
                </c:pt>
                <c:pt idx="3">
                  <c:v>30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55-7440-85A7-0E6E6FE18D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47350721784773"/>
          <c:y val="9.4900788396218239E-2"/>
          <c:w val="0.28981151812545169"/>
          <c:h val="0.627950717401643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27B-C846-A8BE-6CB0889D13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27B-C846-A8BE-6CB0889D13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27B-C846-A8BE-6CB0889D13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27B-C846-A8BE-6CB0889D13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27B-C846-A8BE-6CB0889D13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Natural Water on Public Lands</c:v>
                </c:pt>
                <c:pt idx="1">
                  <c:v>Pool/Spa or other Water on Private Property</c:v>
                </c:pt>
                <c:pt idx="2">
                  <c:v>Water Inside a Residence</c:v>
                </c:pt>
                <c:pt idx="3">
                  <c:v>Public Pool/Spa</c:v>
                </c:pt>
                <c:pt idx="4">
                  <c:v>Uncertain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</c:v>
                </c:pt>
                <c:pt idx="1">
                  <c:v>21</c:v>
                </c:pt>
                <c:pt idx="2">
                  <c:v>13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B-C846-A8BE-6CB0889D132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0736869521129"/>
          <c:y val="0.20897400845727618"/>
          <c:w val="0.31566388801963552"/>
          <c:h val="0.59578065762612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DA-324F-BD43-244A57AAA6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7D-9642-8B28-4327C61783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7D-9642-8B28-4327C61783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7D-9642-8B28-4327C61783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A-324F-BD43-244A57AAA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378647522000924"/>
          <c:y val="0.34392687627358565"/>
          <c:w val="0.11817471185667008"/>
          <c:h val="0.24293631062445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FC-744C-9FB3-1F43099155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FC-744C-9FB3-1F43099155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FC-744C-9FB3-1F43099155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FC-744C-9FB3-1F43099155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Ages 0-4</c:v>
                </c:pt>
                <c:pt idx="1">
                  <c:v>Ages 5-9</c:v>
                </c:pt>
                <c:pt idx="2">
                  <c:v>Ages 10-14</c:v>
                </c:pt>
                <c:pt idx="3">
                  <c:v>Ages 15-18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14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AD-C148-AC75-0C2A4952A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53104835291295"/>
          <c:y val="0.25472618935862845"/>
          <c:w val="0.12890553083038533"/>
          <c:h val="0.32391508083260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D9-2B47-B2B7-02D37EE196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D9-2B47-B2B7-02D37EE196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D9-2B47-B2B7-02D37EE196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D9-2B47-B2B7-02D37EE196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D9-2B47-B2B7-02D37EE196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Natural Water on Public Lands</c:v>
                </c:pt>
                <c:pt idx="1">
                  <c:v>Pool/Spa or other Water on Private Property</c:v>
                </c:pt>
                <c:pt idx="2">
                  <c:v>Water Inside a Residence</c:v>
                </c:pt>
                <c:pt idx="3">
                  <c:v>Public Pool/Spa</c:v>
                </c:pt>
                <c:pt idx="4">
                  <c:v>Uncertain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54</c:v>
                </c:pt>
                <c:pt idx="2">
                  <c:v>21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3-D44F-900B-DBAF6B017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764020122484693"/>
          <c:y val="0.12870776543605048"/>
          <c:w val="0.2993405036326981"/>
          <c:h val="0.72222842721020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D9-2B47-B2B7-02D37EE196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D9-2B47-B2B7-02D37EE1967A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D9-2B47-B2B7-02D37EE1967A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D9-2B47-B2B7-02D37EE1967A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D9-2B47-B2B7-02D37EE1967A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5C2-0C4C-9C3C-70B6B2C2C9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Natural Water on Public Lands</c:v>
                </c:pt>
                <c:pt idx="1">
                  <c:v>Pool/Spa on Private Property</c:v>
                </c:pt>
                <c:pt idx="2">
                  <c:v>Pond/Creek on Private Property</c:v>
                </c:pt>
                <c:pt idx="3">
                  <c:v>Water Inside a Residence</c:v>
                </c:pt>
                <c:pt idx="4">
                  <c:v>Public Pool/Spa</c:v>
                </c:pt>
                <c:pt idx="5">
                  <c:v>Uncertain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</c:v>
                </c:pt>
                <c:pt idx="1">
                  <c:v>33</c:v>
                </c:pt>
                <c:pt idx="2">
                  <c:v>26</c:v>
                </c:pt>
                <c:pt idx="3">
                  <c:v>21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3-D44F-900B-DBAF6B017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4903433248234"/>
          <c:y val="6.6612298462692163E-2"/>
          <c:w val="0.2993405036326981"/>
          <c:h val="0.863937423392063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D8-2E40-A7BF-793F238CD5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D8-2E40-A7BF-793F238CD5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D8-2E40-A7BF-793F238CD5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D8-2E40-A7BF-793F238CD5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D8-2E40-A7BF-793F238CD5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Natural Water on Public Lands</c:v>
                </c:pt>
                <c:pt idx="1">
                  <c:v>Pool/Spa or other Water on Private Property</c:v>
                </c:pt>
                <c:pt idx="2">
                  <c:v>Water Inside a Residence</c:v>
                </c:pt>
                <c:pt idx="3">
                  <c:v>Public Pool/Spa</c:v>
                </c:pt>
                <c:pt idx="4">
                  <c:v>Uncertain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79</c:v>
                </c:pt>
                <c:pt idx="1">
                  <c:v>4</c:v>
                </c:pt>
                <c:pt idx="2">
                  <c:v>4</c:v>
                </c:pt>
                <c:pt idx="3">
                  <c:v>13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3-D44F-900B-DBAF6B017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57658491288411"/>
          <c:y val="0.15630389951256093"/>
          <c:w val="0.2993405036326981"/>
          <c:h val="0.72222842721020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D8-2E40-A7BF-793F238CD5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D8-2E40-A7BF-793F238CD5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D8-2E40-A7BF-793F238CD5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D8-2E40-A7BF-793F238CD5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D8-2E40-A7BF-793F238CD516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D8-2E40-A7BF-793F238CD5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Natural Water on Public Lands</c:v>
                </c:pt>
                <c:pt idx="1">
                  <c:v>Pool/Spa or other Water on Private Property</c:v>
                </c:pt>
                <c:pt idx="2">
                  <c:v>Water Inside a Residence</c:v>
                </c:pt>
                <c:pt idx="3">
                  <c:v>Public Pool/Spa</c:v>
                </c:pt>
                <c:pt idx="4">
                  <c:v>Uncertain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76</c:v>
                </c:pt>
                <c:pt idx="1">
                  <c:v>0</c:v>
                </c:pt>
                <c:pt idx="2">
                  <c:v>21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3-D44F-900B-DBAF6B017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02909011373593"/>
          <c:y val="9.5156708694225378E-2"/>
          <c:w val="0.2993405036326981"/>
          <c:h val="0.72222842721020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D8-2E40-A7BF-793F238CD5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D8-2E40-A7BF-793F238CD5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D8-2E40-A7BF-793F238CD5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D8-2E40-A7BF-793F238CD5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D8-2E40-A7BF-793F238CD516}"/>
              </c:ext>
            </c:extLst>
          </c:dPt>
          <c:dLbls>
            <c:dLbl>
              <c:idx val="4"/>
              <c:layout>
                <c:manualLayout>
                  <c:x val="7.246376811594203E-3"/>
                  <c:y val="2.918642495710514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D8-2E40-A7BF-793F238CD5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Natural Water on Public Lands</c:v>
                </c:pt>
                <c:pt idx="1">
                  <c:v>Pool/Spa or other Water on Private Property</c:v>
                </c:pt>
                <c:pt idx="2">
                  <c:v>Water Inside a Residence</c:v>
                </c:pt>
                <c:pt idx="3">
                  <c:v>Public Pool/Spa</c:v>
                </c:pt>
                <c:pt idx="4">
                  <c:v>Uncertain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90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3-D44F-900B-DBAF6B017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19572825135983"/>
          <c:y val="0.17058959795814527"/>
          <c:w val="0.2993405036326981"/>
          <c:h val="0.72222842721020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2E9F-62AE-EB41-87D5-7E05402D5C5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E5488-ECC9-7042-9DA7-B9AC327F4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9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changed the graph from 15-17 to 15-18 to account for ex: 17.5 years 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DDF2D-A694-5C47-83B0-17E1A8A388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76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changed the graph from 15-17 to 15-18 to account for ex: 17.5 years 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DDF2D-A694-5C47-83B0-17E1A8A388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030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changed the graph from 15-17 to 15-18 to account for ex: 17.5 years 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DDF2D-A694-5C47-83B0-17E1A8A388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000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1C5528-0B3B-904B-9012-B3FECC5B11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6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changed the graph from 15-17 to 15-18 to account for ex: 17.5 years 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DDF2D-A694-5C47-83B0-17E1A8A388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79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changed the graph from 15-17 to 15-18 to account for ex: 17.5 years 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DDF2D-A694-5C47-83B0-17E1A8A388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797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changed the graph from 15-17 to 15-18 to account for ex: 17.5 years 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DDF2D-A694-5C47-83B0-17E1A8A388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32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changed the graph from 15-17 to 15-18 to account for ex: 17.5 years 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DDF2D-A694-5C47-83B0-17E1A8A388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56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changed the graph from 15-17 to 15-18 to account for ex: 17.5 years 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DDF2D-A694-5C47-83B0-17E1A8A388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05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changed the graph from 15-17 to 15-18 to account for ex: 17.5 years 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DDF2D-A694-5C47-83B0-17E1A8A388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064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changed the graph from 15-17 to 15-18 to account for ex: 17.5 years 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DDF2D-A694-5C47-83B0-17E1A8A388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867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changed the graph from 15-17 to 15-18 to account for ex: 17.5 years 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DDF2D-A694-5C47-83B0-17E1A8A388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55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C1B4-876E-3540-AE17-9142B8468C5D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F73D-62DB-7843-92FB-3571E614D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C1B4-876E-3540-AE17-9142B8468C5D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F73D-62DB-7843-92FB-3571E614D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9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C1B4-876E-3540-AE17-9142B8468C5D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F73D-62DB-7843-92FB-3571E614D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79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D3CF-FF1C-D546-9CA7-417A88DB7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D2A14-0137-E148-9F59-C3C7F3D3D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EC569-676F-1B40-A61D-25AD487C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8CB8-47A5-594C-B941-120E7B34CD62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9CFFA-F94F-684E-9704-097C34F1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8E087-3D43-E04B-8630-7E0A9BF6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49DC-BF0B-A948-BA08-3CB12AF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7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EF0DD-B875-EE41-85FA-5AA2F28A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B8A3B-4F08-244E-AFCD-3E694E1B6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D613F-31B0-B940-9616-1572C6EB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8CB8-47A5-594C-B941-120E7B34CD62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0F40F-725B-F54C-B232-F685A434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C0ED2-04D8-9F4D-9A60-B5B87D9D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49DC-BF0B-A948-BA08-3CB12AF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B6032-9EB3-9248-A4D9-D173F0DD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31C2-416C-714D-B220-B05C8E038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098AF-9199-7E4E-A75B-C4A344E9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8CB8-47A5-594C-B941-120E7B34CD62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4F20F-F4F5-F84F-9669-31FEE025E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A24A6-F4F9-6C41-9580-CA056C6A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49DC-BF0B-A948-BA08-3CB12AF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D9F76-409D-1847-A845-95695830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4059A-01E5-974F-AA63-1C2BC43DA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BF97B-32F3-3C4A-A83C-203A88A17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20A66-D368-984D-A08F-8C47A024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8CB8-47A5-594C-B941-120E7B34CD62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5A86-E4C0-884F-809F-1249F752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CBD52-08AE-6048-9A23-146D0DCE3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49DC-BF0B-A948-BA08-3CB12AF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5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F7C7-CFEB-8A4B-8BCD-38A635B2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A4A4-BF96-4C4D-BD88-B8ABB48CB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BABA8-576E-844D-AD64-18585D1C2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5EDB4-53FA-2846-BCC1-FACDC1622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CAEEE-6665-9B47-9343-4735A76D1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4FF35C-7637-3940-876A-A2F35423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8CB8-47A5-594C-B941-120E7B34CD62}" type="datetimeFigureOut">
              <a:rPr lang="en-US" smtClean="0"/>
              <a:t>9/20/22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7B69A1-B18A-5F4D-8072-E2E48C98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519676-2E92-5348-B97E-226AA1F6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49DC-BF0B-A948-BA08-3CB12AF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09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876D5-139F-E149-BD9C-A10B9153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D868E-43A7-3943-BC4A-91175D39F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8CB8-47A5-594C-B941-120E7B34CD62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487EA-7913-E447-A8C4-A6F11DB3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CD330-743C-834F-9C8A-808C5B52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49DC-BF0B-A948-BA08-3CB12AF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00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9BA776-1C6E-874B-9C7C-20F37395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8CB8-47A5-594C-B941-120E7B34CD62}" type="datetimeFigureOut">
              <a:rPr lang="en-US" smtClean="0"/>
              <a:t>9/20/22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54498-CC3D-E74E-B55B-010296C6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DF9C0-A1B5-5D44-A430-2978A0A8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49DC-BF0B-A948-BA08-3CB12AF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52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4B89-9EB1-9449-AF53-9BBEE2C5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CB5E1-B63C-B741-A2BB-6238BA411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F75A6-C4E6-524A-AF4B-5D62FCC70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B5BC5-817B-494E-99FE-3E458DB8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8CB8-47A5-594C-B941-120E7B34CD62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D2173-3385-904B-BC9F-DF6E4FD9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99647-FD68-3140-A61F-F931D1F4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49DC-BF0B-A948-BA08-3CB12AF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9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C1B4-876E-3540-AE17-9142B8468C5D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F73D-62DB-7843-92FB-3571E614D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06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BB06-8F25-8148-A104-611DAAD0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CE0901-A17C-B141-87D7-38F9D6B12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3097A-9964-FF4B-92C0-BFC136312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79031-9D96-D44B-8EDF-252EDC91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8CB8-47A5-594C-B941-120E7B34CD62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7B2C8-4418-F14E-A7FD-D7AA6320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36D0A-CBB0-2742-9BE2-F016AF1A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49DC-BF0B-A948-BA08-3CB12AF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24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41F00-3DC3-0840-BFC5-8379370ED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DD52F-06C9-224C-B4BA-1B96D28A5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F9CB2-EB4B-CE4D-9A02-35C912B5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8CB8-47A5-594C-B941-120E7B34CD62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06287-99B5-724E-96EA-FCC9DB12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488A8-855C-1745-8785-EC331AC5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49DC-BF0B-A948-BA08-3CB12AF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80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E829E8-7903-4B4E-9466-356946314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34D0D-7541-0246-94B9-3BB3FA24E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F7B9F-3056-094F-9C82-6B06D8AE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8CB8-47A5-594C-B941-120E7B34CD62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B77E1-464D-AC49-BD82-30CBDFA1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CCAB9-F33D-4442-84F0-C60DF092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49DC-BF0B-A948-BA08-3CB12AF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82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0E974-C376-1B4A-680D-D3331440A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D62BB-5AFF-F1D2-01A0-E76FB4CD5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67B77-40E5-C94C-37B4-704DDE10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4FBB-87DE-9546-B08B-4A565987CF6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BFEF7-9963-5419-7F52-F9336397D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EC513-A9E6-4B60-FFDF-14A14374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52CB-1F06-FE4B-BFF1-25C27B93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83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03B4-49B4-40AB-5C68-2C18E40C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CAB04-535E-CF56-03BE-CE17FFF64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6FC31-F834-D585-A5B8-19F2DC0A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4FBB-87DE-9546-B08B-4A565987CF6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D4AC7-5CF3-B151-CCE2-E25642F6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B8D40-5436-2A61-89DD-8504CF45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52CB-1F06-FE4B-BFF1-25C27B93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22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412A-99CD-C10D-6872-EE8B98E3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80FC5-5451-A386-5F2C-8433EB3C4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2E538-63B6-CCCD-DD28-1611649A0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4FBB-87DE-9546-B08B-4A565987CF6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1A5D9-9D8F-A5DB-AD0D-DFFBC07F3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432CB-760A-1D33-6C04-D08536F3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52CB-1F06-FE4B-BFF1-25C27B93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39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84DB-1C7C-2BFA-9A11-270AABBE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D00ED-B66F-9B61-0CA1-04A70D7B1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7470E-1F37-9F9F-AF30-C65F2CDF7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7DCA9-2558-E4CE-BFE0-5E0BAA76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4FBB-87DE-9546-B08B-4A565987CF6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2C403-996A-807F-1141-D7273C2F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81F1F-F2D2-E218-EC4D-779DC3AC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52CB-1F06-FE4B-BFF1-25C27B93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63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182C-CF8F-1967-313C-149C252E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22AB7-2372-5EDC-AA0A-8FF520117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6E3E-5B95-28EE-D268-1851CFCED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70EAC-E79F-F273-D7CD-65E64EF2B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75A3F6-8595-4E8C-29B1-AF47D9246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3AF4F-8E6F-4A65-4A1C-11B53EBAA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4FBB-87DE-9546-B08B-4A565987CF6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E2694-4B73-84A3-4217-5C94AD652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8B36BC-04AA-0CBF-7F14-A8984DFA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52CB-1F06-FE4B-BFF1-25C27B93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6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15F19-D270-ABAA-3052-1D8E7C4B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44649-3997-7DB3-7048-4F23E1A8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4FBB-87DE-9546-B08B-4A565987CF6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DEE2A-C38C-485F-D525-F8409D76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AEC96-64CE-003B-E424-237CF441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52CB-1F06-FE4B-BFF1-25C27B93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31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166CD-FF9C-3241-4E6E-CBA038C1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4FBB-87DE-9546-B08B-4A565987CF6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0B955-1D50-5BEC-EC61-BE692792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BAB4F-6195-594F-46BA-D5C558282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52CB-1F06-FE4B-BFF1-25C27B93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7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C1B4-876E-3540-AE17-9142B8468C5D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F73D-62DB-7843-92FB-3571E614D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0DCF-2485-A182-FE37-E4521BC5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792D3-07B7-9F84-DB45-56FAB1D9D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CE664-C072-1538-A460-572D0A1F3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76804-7AD2-994C-3F25-856DE4D8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4FBB-87DE-9546-B08B-4A565987CF6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6B11B-BC41-7F7B-62C7-B4F341CD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F831F-66D2-FA7E-A228-433D54B7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52CB-1F06-FE4B-BFF1-25C27B93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2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146E-EBFB-91C4-D0E8-5DC5A101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5898D0-488D-B82F-A919-97B067FD0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E782-687D-001F-DCE0-490739EE2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3A091-B296-A95C-B58E-7FDAAD06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4FBB-87DE-9546-B08B-4A565987CF6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A3794-EC7E-86B8-022C-974EE0AAF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85D8D-77FA-6C10-1F48-AA483B90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52CB-1F06-FE4B-BFF1-25C27B93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3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72C5-ECF4-822C-111E-A077A402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1B5BC-CB3D-F512-DA07-57E957069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D397-00D5-4CE4-3EBF-C9AAC408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4FBB-87DE-9546-B08B-4A565987CF6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D31D-A3FE-222E-E10D-8F2788682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E6F98-7AC7-FE7F-5F4C-AE15EF96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52CB-1F06-FE4B-BFF1-25C27B93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25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81973E-5541-A9F6-B8D9-9D7AF7DC8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66DCC-40EA-5E58-5754-6EF7B24D3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297E2-D1CC-EBAC-2740-BE35CA88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4FBB-87DE-9546-B08B-4A565987CF6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5BDFA-3812-A009-0794-D352FA22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B4CA7-8FCA-69BD-8741-5BFA1FF7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52CB-1F06-FE4B-BFF1-25C27B93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4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C1B4-876E-3540-AE17-9142B8468C5D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F73D-62DB-7843-92FB-3571E614D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C1B4-876E-3540-AE17-9142B8468C5D}" type="datetimeFigureOut">
              <a:rPr lang="en-US" smtClean="0"/>
              <a:t>9/20/22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F73D-62DB-7843-92FB-3571E614D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2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C1B4-876E-3540-AE17-9142B8468C5D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F73D-62DB-7843-92FB-3571E614D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4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C1B4-876E-3540-AE17-9142B8468C5D}" type="datetimeFigureOut">
              <a:rPr lang="en-US" smtClean="0"/>
              <a:t>9/20/22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F73D-62DB-7843-92FB-3571E614D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8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C1B4-876E-3540-AE17-9142B8468C5D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F73D-62DB-7843-92FB-3571E614D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3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C1B4-876E-3540-AE17-9142B8468C5D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5F73D-62DB-7843-92FB-3571E614D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2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C1B4-876E-3540-AE17-9142B8468C5D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5F73D-62DB-7843-92FB-3571E614D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1CFF2-FFD5-8748-B8BD-97F337AA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B9B64-369C-1648-8993-643B98F33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0EACA-0BE3-2044-B273-55EA66E0C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58CB8-47A5-594C-B941-120E7B34CD62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9E0E1-F27B-524F-841E-0FA4CEB5F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505AE-29EE-754E-BEB3-1F7B0F675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49DC-BF0B-A948-BA08-3CB12AF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A0A40-D01A-BD13-024B-FD94B924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647D4-2C6E-80DE-A870-F33387E2C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9DA7B-D4E6-A58C-EA25-2EA27A018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14FBB-87DE-9546-B08B-4A565987CF65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C676F-86CE-3C07-CFA5-B2466948A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F0EEF-B548-8D7E-9E78-7A32C33EC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852CB-1F06-FE4B-BFF1-25C27B93D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0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oregon.public.law/statutes/ors_830.215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51102-8640-EE33-C688-13A46D50F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B7DFD-90A6-C767-B44F-9CD9F2E7D5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1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78E23-BEDC-14A6-6C05-835FAB18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62" y="381000"/>
            <a:ext cx="7634201" cy="996548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3600" dirty="0"/>
              <a:t>Children of Color Drown More Often</a:t>
            </a:r>
            <a:endParaRPr lang="en-US" sz="3600" dirty="0">
              <a:cs typeface="Calibri Ligh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29C7CCE-96C0-DACB-C9D4-9B7CAD83DAFC}"/>
              </a:ext>
            </a:extLst>
          </p:cNvPr>
          <p:cNvGraphicFramePr>
            <a:graphicFrameLocks noGrp="1"/>
          </p:cNvGraphicFramePr>
          <p:nvPr/>
        </p:nvGraphicFramePr>
        <p:xfrm>
          <a:off x="0" y="2290266"/>
          <a:ext cx="9144000" cy="388193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5916542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144709815"/>
                    </a:ext>
                  </a:extLst>
                </a:gridCol>
              </a:tblGrid>
              <a:tr h="970486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Population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b="1" i="0" u="none" strike="noStrike" noProof="0" dirty="0">
                          <a:latin typeface="Calibri"/>
                        </a:rPr>
                        <a:t>Rate Per 100,00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7521645"/>
                  </a:ext>
                </a:extLst>
              </a:tr>
              <a:tr h="970486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Non-Hispanic White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17.4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76837666"/>
                  </a:ext>
                </a:extLst>
              </a:tr>
              <a:tr h="97048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700" dirty="0"/>
                        <a:t>BIPOC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700" dirty="0"/>
                        <a:t>25.8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6592051"/>
                  </a:ext>
                </a:extLst>
              </a:tr>
              <a:tr h="97047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700" b="1" dirty="0"/>
                        <a:t>Relative Risk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700" b="1" dirty="0"/>
                        <a:t>1.483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79833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AF1EF3-66F9-707A-8D23-11E7E42DFBAE}"/>
              </a:ext>
            </a:extLst>
          </p:cNvPr>
          <p:cNvSpPr txBox="1"/>
          <p:nvPr/>
        </p:nvSpPr>
        <p:spPr>
          <a:xfrm>
            <a:off x="5382027" y="6366500"/>
            <a:ext cx="600687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Population of individuals 0-18 in Oregon = 870,461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US Census, 2022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9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6FC4-9D11-87FF-59D9-E8FB44C4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Oregon Children Aged 0-4 Years Old Drown Most Often In Water on Private Property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DA91A-D0CC-1155-7B4C-131CF33EE701}"/>
              </a:ext>
            </a:extLst>
          </p:cNvPr>
          <p:cNvSpPr txBox="1"/>
          <p:nvPr/>
        </p:nvSpPr>
        <p:spPr>
          <a:xfrm>
            <a:off x="8257626" y="6331291"/>
            <a:ext cx="5998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N=61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805FA8-9DAC-230A-084C-6D46EA28C3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2006257"/>
          <a:ext cx="9144000" cy="485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ADF0F9-4FFE-E9D9-A84E-F67D18CA1C37}"/>
              </a:ext>
            </a:extLst>
          </p:cNvPr>
          <p:cNvSpPr txBox="1"/>
          <p:nvPr/>
        </p:nvSpPr>
        <p:spPr>
          <a:xfrm>
            <a:off x="8044427" y="6534835"/>
            <a:ext cx="10262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2006-2020</a:t>
            </a:r>
          </a:p>
        </p:txBody>
      </p:sp>
    </p:spTree>
    <p:extLst>
      <p:ext uri="{BB962C8B-B14F-4D97-AF65-F5344CB8AC3E}">
        <p14:creationId xmlns:p14="http://schemas.microsoft.com/office/powerpoint/2010/main" val="218326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6FC4-9D11-87FF-59D9-E8FB44C4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Oregon Children Aged 0-4 Years Old Drown Most Often In Water on Private Property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DA91A-D0CC-1155-7B4C-131CF33EE701}"/>
              </a:ext>
            </a:extLst>
          </p:cNvPr>
          <p:cNvSpPr txBox="1"/>
          <p:nvPr/>
        </p:nvSpPr>
        <p:spPr>
          <a:xfrm>
            <a:off x="8215427" y="6214608"/>
            <a:ext cx="5998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N=61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805FA8-9DAC-230A-084C-6D46EA28C3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524001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ADF0F9-4FFE-E9D9-A84E-F67D18CA1C37}"/>
              </a:ext>
            </a:extLst>
          </p:cNvPr>
          <p:cNvSpPr txBox="1"/>
          <p:nvPr/>
        </p:nvSpPr>
        <p:spPr>
          <a:xfrm>
            <a:off x="8002228" y="6537773"/>
            <a:ext cx="10262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2006-2020</a:t>
            </a:r>
          </a:p>
        </p:txBody>
      </p:sp>
    </p:spTree>
    <p:extLst>
      <p:ext uri="{BB962C8B-B14F-4D97-AF65-F5344CB8AC3E}">
        <p14:creationId xmlns:p14="http://schemas.microsoft.com/office/powerpoint/2010/main" val="103549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6FC4-9D11-87FF-59D9-E8FB44C4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Oregon Children Aged 5-9 Years Old Drown Most Often In Natural Water on Public Lands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DA91A-D0CC-1155-7B4C-131CF33EE701}"/>
              </a:ext>
            </a:extLst>
          </p:cNvPr>
          <p:cNvSpPr txBox="1"/>
          <p:nvPr/>
        </p:nvSpPr>
        <p:spPr>
          <a:xfrm>
            <a:off x="8369511" y="6324600"/>
            <a:ext cx="5998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N=24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805FA8-9DAC-230A-084C-6D46EA28C3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65686" y="1524000"/>
          <a:ext cx="9209686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14F1E2-8C27-A4B8-4A0F-B89121BDFBF8}"/>
              </a:ext>
            </a:extLst>
          </p:cNvPr>
          <p:cNvSpPr txBox="1"/>
          <p:nvPr/>
        </p:nvSpPr>
        <p:spPr>
          <a:xfrm>
            <a:off x="8156312" y="6561904"/>
            <a:ext cx="10262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2006-2020</a:t>
            </a:r>
          </a:p>
        </p:txBody>
      </p:sp>
    </p:spTree>
    <p:extLst>
      <p:ext uri="{BB962C8B-B14F-4D97-AF65-F5344CB8AC3E}">
        <p14:creationId xmlns:p14="http://schemas.microsoft.com/office/powerpoint/2010/main" val="322721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6FC4-9D11-87FF-59D9-E8FB44C4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Oregon Children Aged 10-14 Years Old Drown Most Often In Natural Water on Public Lands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DA91A-D0CC-1155-7B4C-131CF33EE701}"/>
              </a:ext>
            </a:extLst>
          </p:cNvPr>
          <p:cNvSpPr txBox="1"/>
          <p:nvPr/>
        </p:nvSpPr>
        <p:spPr>
          <a:xfrm>
            <a:off x="8330956" y="6331291"/>
            <a:ext cx="5998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N=34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805FA8-9DAC-230A-084C-6D46EA28C3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2143870"/>
          <a:ext cx="9144000" cy="4714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94248F-43B4-D345-58F3-A7B28B980C0F}"/>
              </a:ext>
            </a:extLst>
          </p:cNvPr>
          <p:cNvSpPr txBox="1"/>
          <p:nvPr/>
        </p:nvSpPr>
        <p:spPr>
          <a:xfrm>
            <a:off x="8117757" y="6534835"/>
            <a:ext cx="10262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2006-2020</a:t>
            </a:r>
          </a:p>
        </p:txBody>
      </p:sp>
    </p:spTree>
    <p:extLst>
      <p:ext uri="{BB962C8B-B14F-4D97-AF65-F5344CB8AC3E}">
        <p14:creationId xmlns:p14="http://schemas.microsoft.com/office/powerpoint/2010/main" val="836793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6FC4-9D11-87FF-59D9-E8FB44C4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Oregon Children Aged 15-18 Years Old Drown Most Often In Natural Water on Public Lands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DA91A-D0CC-1155-7B4C-131CF33EE701}"/>
              </a:ext>
            </a:extLst>
          </p:cNvPr>
          <p:cNvSpPr txBox="1"/>
          <p:nvPr/>
        </p:nvSpPr>
        <p:spPr>
          <a:xfrm>
            <a:off x="8330956" y="6327080"/>
            <a:ext cx="5998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N=52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805FA8-9DAC-230A-084C-6D46EA28C3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DFCE88-59AE-3E29-1B66-60FAA75B2B86}"/>
              </a:ext>
            </a:extLst>
          </p:cNvPr>
          <p:cNvSpPr txBox="1"/>
          <p:nvPr/>
        </p:nvSpPr>
        <p:spPr>
          <a:xfrm>
            <a:off x="8117757" y="6496732"/>
            <a:ext cx="10262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2006-2020</a:t>
            </a:r>
          </a:p>
        </p:txBody>
      </p:sp>
    </p:spTree>
    <p:extLst>
      <p:ext uri="{BB962C8B-B14F-4D97-AF65-F5344CB8AC3E}">
        <p14:creationId xmlns:p14="http://schemas.microsoft.com/office/powerpoint/2010/main" val="2768700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6FC4-9D11-87FF-59D9-E8FB44C4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Natural Water Drowning Demographics</a:t>
            </a:r>
            <a:br>
              <a:rPr lang="en-US" dirty="0"/>
            </a:br>
            <a:r>
              <a:rPr lang="en-US" dirty="0"/>
              <a:t>N=104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B4F965F-5A54-5B89-3F6F-E42B1DACA18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507" y="2226469"/>
          <a:ext cx="4498343" cy="377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A718CE3-63ED-6AE9-DF46-2B47E69D430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29150" y="2226469"/>
          <a:ext cx="4498342" cy="377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1419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0A20586-2193-6F15-A577-B191BAF8BD4D}"/>
              </a:ext>
            </a:extLst>
          </p:cNvPr>
          <p:cNvSpPr txBox="1">
            <a:spLocks/>
          </p:cNvSpPr>
          <p:nvPr/>
        </p:nvSpPr>
        <p:spPr>
          <a:xfrm>
            <a:off x="751263" y="985059"/>
            <a:ext cx="7634201" cy="996548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Natural Water Drowning is Almost Twice As Likely To Happen to Children of Color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BEDCE4B1-2D72-7E07-CADF-F4881FF25C89}"/>
              </a:ext>
            </a:extLst>
          </p:cNvPr>
          <p:cNvGraphicFramePr>
            <a:graphicFrameLocks noGrp="1"/>
          </p:cNvGraphicFramePr>
          <p:nvPr/>
        </p:nvGraphicFramePr>
        <p:xfrm>
          <a:off x="143301" y="2116126"/>
          <a:ext cx="9000700" cy="405607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500350">
                  <a:extLst>
                    <a:ext uri="{9D8B030D-6E8A-4147-A177-3AD203B41FA5}">
                      <a16:colId xmlns:a16="http://schemas.microsoft.com/office/drawing/2014/main" val="59165429"/>
                    </a:ext>
                  </a:extLst>
                </a:gridCol>
                <a:gridCol w="4500350">
                  <a:extLst>
                    <a:ext uri="{9D8B030D-6E8A-4147-A177-3AD203B41FA5}">
                      <a16:colId xmlns:a16="http://schemas.microsoft.com/office/drawing/2014/main" val="2144709815"/>
                    </a:ext>
                  </a:extLst>
                </a:gridCol>
              </a:tblGrid>
              <a:tr h="1014021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Population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Rate</a:t>
                      </a:r>
                      <a:r>
                        <a:rPr lang="en-US" sz="2700" b="1" i="0" u="none" strike="noStrike" noProof="0" dirty="0">
                          <a:latin typeface="Calibri"/>
                        </a:rPr>
                        <a:t> Per 100,00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7521645"/>
                  </a:ext>
                </a:extLst>
              </a:tr>
              <a:tr h="101402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700" dirty="0"/>
                        <a:t>Non-Hispanic White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700" dirty="0"/>
                        <a:t>9.6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76837666"/>
                  </a:ext>
                </a:extLst>
              </a:tr>
              <a:tr h="101401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700" dirty="0"/>
                        <a:t>BIPOC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700" dirty="0"/>
                        <a:t>18.5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6592051"/>
                  </a:ext>
                </a:extLst>
              </a:tr>
              <a:tr h="10140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700" b="1" dirty="0"/>
                        <a:t>Relative Risk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700" b="1" dirty="0"/>
                        <a:t>1.927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798334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269029-6410-24D0-561C-79238172F487}"/>
              </a:ext>
            </a:extLst>
          </p:cNvPr>
          <p:cNvSpPr txBox="1"/>
          <p:nvPr/>
        </p:nvSpPr>
        <p:spPr>
          <a:xfrm>
            <a:off x="4343400" y="6408941"/>
            <a:ext cx="600687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Population of individuals 0-18 in Oregon – 870,461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Calibri"/>
              </a:rPr>
              <a:t>U.S. Census, 2022</a:t>
            </a:r>
          </a:p>
        </p:txBody>
      </p:sp>
    </p:spTree>
    <p:extLst>
      <p:ext uri="{BB962C8B-B14F-4D97-AF65-F5344CB8AC3E}">
        <p14:creationId xmlns:p14="http://schemas.microsoft.com/office/powerpoint/2010/main" val="3915674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98FFC4-49F4-5249-9CC9-B9820A0DD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14" y="2005800"/>
            <a:ext cx="7339171" cy="48522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4F086D0-E77C-66FE-33EC-71252507741F}"/>
              </a:ext>
            </a:extLst>
          </p:cNvPr>
          <p:cNvSpPr txBox="1">
            <a:spLocks/>
          </p:cNvSpPr>
          <p:nvPr/>
        </p:nvSpPr>
        <p:spPr>
          <a:xfrm>
            <a:off x="628649" y="609600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Most Drownings Occur Along the I-5 Corridor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2006-2020</a:t>
            </a:r>
          </a:p>
        </p:txBody>
      </p:sp>
    </p:spTree>
    <p:extLst>
      <p:ext uri="{BB962C8B-B14F-4D97-AF65-F5344CB8AC3E}">
        <p14:creationId xmlns:p14="http://schemas.microsoft.com/office/powerpoint/2010/main" val="982769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6FC4-9D11-87FF-59D9-E8FB44C4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Natural Water Drowning: Ages 0-4</a:t>
            </a:r>
            <a:br>
              <a:rPr lang="en-US" dirty="0"/>
            </a:br>
            <a:r>
              <a:rPr lang="en-US" dirty="0"/>
              <a:t>N=12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A4AF52B-88F8-C0C2-745C-662E017238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488235" y="1829653"/>
          <a:ext cx="9144000" cy="4375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E9DC943-8515-BE42-A09F-BDBC3FEF20E0}"/>
              </a:ext>
            </a:extLst>
          </p:cNvPr>
          <p:cNvSpPr txBox="1"/>
          <p:nvPr/>
        </p:nvSpPr>
        <p:spPr>
          <a:xfrm>
            <a:off x="8148864" y="6492874"/>
            <a:ext cx="10262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2006-2020</a:t>
            </a:r>
          </a:p>
        </p:txBody>
      </p:sp>
    </p:spTree>
    <p:extLst>
      <p:ext uri="{BB962C8B-B14F-4D97-AF65-F5344CB8AC3E}">
        <p14:creationId xmlns:p14="http://schemas.microsoft.com/office/powerpoint/2010/main" val="368596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FCE110-4F1D-B4F8-ABAF-1090723D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Oregon Law Regarding Personal Flotation Device 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5A60C-0331-FCB7-D5A5-B7D5D93B9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480" y="2215825"/>
            <a:ext cx="5828620" cy="378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5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6FC4-9D11-87FF-59D9-E8FB44C4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Natural Water Drowning: Ages 5-9</a:t>
            </a:r>
            <a:br>
              <a:rPr lang="en-US" dirty="0"/>
            </a:br>
            <a:r>
              <a:rPr lang="en-US" dirty="0"/>
              <a:t>N=19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A4AF52B-88F8-C0C2-745C-662E017238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66132" y="1730178"/>
          <a:ext cx="9144000" cy="433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AE2BD0-EFD7-4784-F532-3BCEB0F27F87}"/>
              </a:ext>
            </a:extLst>
          </p:cNvPr>
          <p:cNvSpPr txBox="1"/>
          <p:nvPr/>
        </p:nvSpPr>
        <p:spPr>
          <a:xfrm>
            <a:off x="8119686" y="6492874"/>
            <a:ext cx="10262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2006-2020</a:t>
            </a:r>
          </a:p>
        </p:txBody>
      </p:sp>
    </p:spTree>
    <p:extLst>
      <p:ext uri="{BB962C8B-B14F-4D97-AF65-F5344CB8AC3E}">
        <p14:creationId xmlns:p14="http://schemas.microsoft.com/office/powerpoint/2010/main" val="1020896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6FC4-9D11-87FF-59D9-E8FB44C4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Natural Water Drowning: Ages 10-14</a:t>
            </a:r>
            <a:br>
              <a:rPr lang="en-US" dirty="0"/>
            </a:br>
            <a:r>
              <a:rPr lang="en-US" dirty="0"/>
              <a:t>N=26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A4AF52B-88F8-C0C2-745C-662E017238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635173"/>
          <a:ext cx="9144000" cy="4365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E02546B-5371-1A31-74B9-B45C07BAA2EC}"/>
              </a:ext>
            </a:extLst>
          </p:cNvPr>
          <p:cNvSpPr txBox="1"/>
          <p:nvPr/>
        </p:nvSpPr>
        <p:spPr>
          <a:xfrm>
            <a:off x="8117757" y="6492874"/>
            <a:ext cx="10262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2006-2020</a:t>
            </a:r>
          </a:p>
        </p:txBody>
      </p:sp>
    </p:spTree>
    <p:extLst>
      <p:ext uri="{BB962C8B-B14F-4D97-AF65-F5344CB8AC3E}">
        <p14:creationId xmlns:p14="http://schemas.microsoft.com/office/powerpoint/2010/main" val="3038488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6FC4-9D11-87FF-59D9-E8FB44C4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Natural Water Drowning: Ages 15-&lt;18</a:t>
            </a:r>
            <a:br>
              <a:rPr lang="en-US" dirty="0"/>
            </a:br>
            <a:r>
              <a:rPr lang="en-US" dirty="0"/>
              <a:t>N=47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A4AF52B-88F8-C0C2-745C-662E017238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63773" y="1719942"/>
          <a:ext cx="9144000" cy="435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C1C37F-A82A-6913-E099-E2D48AABAEFB}"/>
              </a:ext>
            </a:extLst>
          </p:cNvPr>
          <p:cNvSpPr txBox="1"/>
          <p:nvPr/>
        </p:nvSpPr>
        <p:spPr>
          <a:xfrm>
            <a:off x="8183588" y="6492874"/>
            <a:ext cx="10262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2006-2020</a:t>
            </a:r>
          </a:p>
        </p:txBody>
      </p:sp>
    </p:spTree>
    <p:extLst>
      <p:ext uri="{BB962C8B-B14F-4D97-AF65-F5344CB8AC3E}">
        <p14:creationId xmlns:p14="http://schemas.microsoft.com/office/powerpoint/2010/main" val="626492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C2A0-18F9-59AB-CEAD-39FCABE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15 Bend businesses with a charitable soul - Visit Bend">
            <a:extLst>
              <a:ext uri="{FF2B5EF4-FFF2-40B4-BE49-F238E27FC236}">
                <a16:creationId xmlns:a16="http://schemas.microsoft.com/office/drawing/2014/main" id="{D48869BE-564E-2683-15B5-F24AA8882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3" t="8131" r="4923" b="11586"/>
          <a:stretch/>
        </p:blipFill>
        <p:spPr bwMode="auto">
          <a:xfrm>
            <a:off x="47298" y="0"/>
            <a:ext cx="9096701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CDA445-28FA-A51B-E081-0663CECE76C7}"/>
              </a:ext>
            </a:extLst>
          </p:cNvPr>
          <p:cNvSpPr txBox="1"/>
          <p:nvPr/>
        </p:nvSpPr>
        <p:spPr>
          <a:xfrm>
            <a:off x="7572736" y="124596"/>
            <a:ext cx="15712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www.visitbend.com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016BF6-69D4-13A0-F6E2-90F92E451F85}"/>
              </a:ext>
            </a:extLst>
          </p:cNvPr>
          <p:cNvSpPr txBox="1"/>
          <p:nvPr/>
        </p:nvSpPr>
        <p:spPr>
          <a:xfrm>
            <a:off x="6220" y="4269567"/>
            <a:ext cx="3791985" cy="2585323"/>
          </a:xfrm>
          <a:prstGeom prst="rect">
            <a:avLst/>
          </a:prstGeom>
          <a:solidFill>
            <a:schemeClr val="bg2">
              <a:lumMod val="25000"/>
              <a:alpha val="48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Between 7 and 22 Oregon children would be alive if they had been wearing life jackets on watercraft or inflatables on open water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69945C-4534-557C-BB38-4371BEAFB881}"/>
              </a:ext>
            </a:extLst>
          </p:cNvPr>
          <p:cNvSpPr txBox="1"/>
          <p:nvPr/>
        </p:nvSpPr>
        <p:spPr>
          <a:xfrm>
            <a:off x="5562600" y="4268925"/>
            <a:ext cx="3653579" cy="2585323"/>
          </a:xfrm>
          <a:prstGeom prst="rect">
            <a:avLst/>
          </a:prstGeom>
          <a:solidFill>
            <a:schemeClr val="bg2">
              <a:lumMod val="25000"/>
              <a:alpha val="39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Another 56 likely Oregon children aged 5-17 would be alive if they had been wearing life jackets in or around open water</a:t>
            </a:r>
          </a:p>
        </p:txBody>
      </p:sp>
    </p:spTree>
    <p:extLst>
      <p:ext uri="{BB962C8B-B14F-4D97-AF65-F5344CB8AC3E}">
        <p14:creationId xmlns:p14="http://schemas.microsoft.com/office/powerpoint/2010/main" val="3345569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CDED6-8719-C7D7-2A94-2249223C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DECB6-336D-F07B-E5AC-9BF187BD2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Amend Oregon Oregon State Rules re. Personal Flotation Devices:</a:t>
            </a:r>
          </a:p>
          <a:p>
            <a:pPr marL="0" indent="0">
              <a:buNone/>
            </a:pPr>
            <a:r>
              <a:rPr lang="en-US" dirty="0"/>
              <a:t>A person must not operate a boat on the waters of this state with a child age </a:t>
            </a:r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dirty="0"/>
              <a:t> and under, unless the child is wearing a U.S. Coast Guard approved personal flotation device, of the appropriate size, while the boat is underway. For the purpose of </a:t>
            </a:r>
            <a:r>
              <a:rPr lang="en-US" dirty="0">
                <a:hlinkClick r:id="rId2"/>
              </a:rPr>
              <a:t>ORS 830.215 (Personal flotation devices)</a:t>
            </a:r>
            <a:r>
              <a:rPr lang="en-US" dirty="0"/>
              <a:t>, a personal flotation device shall not be considered “readily accessible” for children age </a:t>
            </a:r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dirty="0"/>
              <a:t> and under unless the device is worn while the boat is underway. The PFD must be worn at all times by a child age </a:t>
            </a:r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dirty="0"/>
              <a:t> and under whenever the boat is underway and the child is on an open deck or open cockpit of the vessel. </a:t>
            </a:r>
          </a:p>
        </p:txBody>
      </p:sp>
    </p:spTree>
    <p:extLst>
      <p:ext uri="{BB962C8B-B14F-4D97-AF65-F5344CB8AC3E}">
        <p14:creationId xmlns:p14="http://schemas.microsoft.com/office/powerpoint/2010/main" val="3025276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F1AE2-7356-ADC7-8C2D-785DE18D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EA2B0-1B05-5B2B-F712-A5A9FF7A7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Language that would require All Children and Youth age 15 years and under to wear a U.S. Coast Guard Approved Personal Flotation Device, of the appropriate size, when floating on natural water on public lands on an inflatable or otherwise buoyant product this is not classified as a boat (e.g. inflatable kayak or paddleboard) outside of a designated swimming area. This is intended to include inner-tubes, inflatable or buoyant foam pool-toys, rafts, or other conveyances.  </a:t>
            </a:r>
          </a:p>
        </p:txBody>
      </p:sp>
    </p:spTree>
    <p:extLst>
      <p:ext uri="{BB962C8B-B14F-4D97-AF65-F5344CB8AC3E}">
        <p14:creationId xmlns:p14="http://schemas.microsoft.com/office/powerpoint/2010/main" val="188814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A9DD-D1AE-8790-FFF3-087B29D9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80379-AA8E-989F-B5FE-F9F39EC19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3" y="952500"/>
            <a:ext cx="68484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6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96F7-FA80-0048-D9FC-0EF929EE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Drowning is the 4</a:t>
            </a:r>
            <a:r>
              <a:rPr lang="en-US" baseline="30000" dirty="0"/>
              <a:t>th</a:t>
            </a:r>
            <a:r>
              <a:rPr lang="en-US" dirty="0"/>
              <a:t> Single Leading Cause of Death for Oregon Children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DE745C-EFBA-3B73-96D4-8A7F4182B2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029700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587D93-57E1-8A7B-2422-5015C7D9124E}"/>
              </a:ext>
            </a:extLst>
          </p:cNvPr>
          <p:cNvSpPr txBox="1"/>
          <p:nvPr/>
        </p:nvSpPr>
        <p:spPr>
          <a:xfrm>
            <a:off x="7004572" y="6350169"/>
            <a:ext cx="21242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2006-2020, Ages 0-18 years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U.S. CDC</a:t>
            </a:r>
          </a:p>
        </p:txBody>
      </p:sp>
    </p:spTree>
    <p:extLst>
      <p:ext uri="{BB962C8B-B14F-4D97-AF65-F5344CB8AC3E}">
        <p14:creationId xmlns:p14="http://schemas.microsoft.com/office/powerpoint/2010/main" val="141764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4558CD-022F-C6B4-82AA-C4AE63564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9535"/>
            <a:ext cx="4219744" cy="2350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0CE04D-29FA-C479-31A9-1CA5538893D9}"/>
              </a:ext>
            </a:extLst>
          </p:cNvPr>
          <p:cNvSpPr txBox="1"/>
          <p:nvPr/>
        </p:nvSpPr>
        <p:spPr>
          <a:xfrm>
            <a:off x="536649" y="974083"/>
            <a:ext cx="3092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All US Drowning 2006-2020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20CBD-6951-7886-6A64-568041ADB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64" y="1429535"/>
            <a:ext cx="4304813" cy="2350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B48E0A-4BFD-75FE-BDD2-1747057CEC4F}"/>
              </a:ext>
            </a:extLst>
          </p:cNvPr>
          <p:cNvSpPr txBox="1"/>
          <p:nvPr/>
        </p:nvSpPr>
        <p:spPr>
          <a:xfrm>
            <a:off x="5532478" y="974083"/>
            <a:ext cx="3476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California Drowning 2006-2020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ACE7D-D69F-664E-1D00-DF5B36624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413741"/>
            <a:ext cx="4219744" cy="24445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E0541A-2701-7905-4B01-F83B59073476}"/>
              </a:ext>
            </a:extLst>
          </p:cNvPr>
          <p:cNvSpPr txBox="1"/>
          <p:nvPr/>
        </p:nvSpPr>
        <p:spPr>
          <a:xfrm>
            <a:off x="5366799" y="3877602"/>
            <a:ext cx="3255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Oregon Drowning 2006-2020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EE020A-65BF-1E44-139C-C4D8ED37A893}"/>
              </a:ext>
            </a:extLst>
          </p:cNvPr>
          <p:cNvSpPr txBox="1"/>
          <p:nvPr/>
        </p:nvSpPr>
        <p:spPr>
          <a:xfrm>
            <a:off x="355324" y="3905251"/>
            <a:ext cx="3724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Washington Drowning 2006-2020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283F7-B383-95C1-CFBF-BD054BEB3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978" y="4413740"/>
            <a:ext cx="4299021" cy="2444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26A10-4B93-5485-C295-1B09D604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95" y="110187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Oregon Children Drown at Higher Rates </a:t>
            </a:r>
          </a:p>
        </p:txBody>
      </p:sp>
    </p:spTree>
    <p:extLst>
      <p:ext uri="{BB962C8B-B14F-4D97-AF65-F5344CB8AC3E}">
        <p14:creationId xmlns:p14="http://schemas.microsoft.com/office/powerpoint/2010/main" val="270270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BC24-4F25-A619-00E2-D70075005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0" y="401580"/>
            <a:ext cx="9144000" cy="1528763"/>
          </a:xfrm>
        </p:spPr>
        <p:txBody>
          <a:bodyPr>
            <a:normAutofit/>
          </a:bodyPr>
          <a:lstStyle/>
          <a:p>
            <a:r>
              <a:rPr lang="en-US" dirty="0"/>
              <a:t>Epidemiology of Drowning in Oregon</a:t>
            </a:r>
            <a:br>
              <a:rPr lang="en-US" dirty="0"/>
            </a:br>
            <a:r>
              <a:rPr lang="en-US" dirty="0"/>
              <a:t>2006-2020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93C8D-1133-B25D-2058-E6988BA33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320212"/>
            <a:ext cx="3529548" cy="2344000"/>
          </a:xfrm>
        </p:spPr>
        <p:txBody>
          <a:bodyPr>
            <a:noAutofit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400" dirty="0"/>
              <a:t>Data from Oregon Vital Statistics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400" dirty="0"/>
              <a:t>Age Birth to &lt;18 years of age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400" dirty="0"/>
              <a:t>Reviewed all media reports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2400" dirty="0"/>
              <a:t>Print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2400" dirty="0"/>
              <a:t>Video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2400" dirty="0"/>
              <a:t>Obituary</a:t>
            </a:r>
          </a:p>
          <a:p>
            <a:pPr algn="l"/>
            <a:endParaRPr lang="en-US" sz="2400" dirty="0"/>
          </a:p>
        </p:txBody>
      </p:sp>
      <p:pic>
        <p:nvPicPr>
          <p:cNvPr id="3074" name="Picture 2" descr="woman using a light during an eye exam">
            <a:extLst>
              <a:ext uri="{FF2B5EF4-FFF2-40B4-BE49-F238E27FC236}">
                <a16:creationId xmlns:a16="http://schemas.microsoft.com/office/drawing/2014/main" id="{C9D2CD88-BC34-90F9-649A-A2AE04521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48" y="2286000"/>
            <a:ext cx="5004852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3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6FC4-9D11-87FF-59D9-E8FB44C4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Most Child Drowning Deaths in Oregon Occur in Natural Water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47E0F7-43E8-DBDB-7F2C-24F550CAD0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371601"/>
          <a:ext cx="9222474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6FDA91A-D0CC-1155-7B4C-131CF33EE701}"/>
              </a:ext>
            </a:extLst>
          </p:cNvPr>
          <p:cNvSpPr txBox="1"/>
          <p:nvPr/>
        </p:nvSpPr>
        <p:spPr>
          <a:xfrm>
            <a:off x="7467600" y="6304002"/>
            <a:ext cx="1514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0-18 years of age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2006-2020</a:t>
            </a:r>
          </a:p>
        </p:txBody>
      </p:sp>
    </p:spTree>
    <p:extLst>
      <p:ext uri="{BB962C8B-B14F-4D97-AF65-F5344CB8AC3E}">
        <p14:creationId xmlns:p14="http://schemas.microsoft.com/office/powerpoint/2010/main" val="16775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8645336-49F2-F755-9EAF-10490B8726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" y="1628179"/>
          <a:ext cx="9067800" cy="5229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14B6FC4-9D11-87FF-59D9-E8FB44C4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Boys Drown Much More Often Than Girls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DA91A-D0CC-1155-7B4C-131CF33EE701}"/>
              </a:ext>
            </a:extLst>
          </p:cNvPr>
          <p:cNvSpPr txBox="1"/>
          <p:nvPr/>
        </p:nvSpPr>
        <p:spPr>
          <a:xfrm>
            <a:off x="7629675" y="6304002"/>
            <a:ext cx="1514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0-18 years of age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2006-2020</a:t>
            </a:r>
          </a:p>
        </p:txBody>
      </p:sp>
    </p:spTree>
    <p:extLst>
      <p:ext uri="{BB962C8B-B14F-4D97-AF65-F5344CB8AC3E}">
        <p14:creationId xmlns:p14="http://schemas.microsoft.com/office/powerpoint/2010/main" val="190809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6FC4-9D11-87FF-59D9-E8FB44C4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Young Kids and Older Teens Have the Highest Drowning rates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73F4C65-D93C-3E5D-328B-879EF69AC2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706824"/>
          <a:ext cx="9017758" cy="515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BBAF95-DDDB-FCC2-5F80-C887224F16E0}"/>
              </a:ext>
            </a:extLst>
          </p:cNvPr>
          <p:cNvSpPr txBox="1"/>
          <p:nvPr/>
        </p:nvSpPr>
        <p:spPr>
          <a:xfrm>
            <a:off x="7650895" y="6304002"/>
            <a:ext cx="1514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0-18 years of age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2006-2020</a:t>
            </a:r>
          </a:p>
        </p:txBody>
      </p:sp>
    </p:spTree>
    <p:extLst>
      <p:ext uri="{BB962C8B-B14F-4D97-AF65-F5344CB8AC3E}">
        <p14:creationId xmlns:p14="http://schemas.microsoft.com/office/powerpoint/2010/main" val="2630650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Drowning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0BF"/>
      </a:accent1>
      <a:accent2>
        <a:srgbClr val="FFBE00"/>
      </a:accent2>
      <a:accent3>
        <a:srgbClr val="FF4F77"/>
      </a:accent3>
      <a:accent4>
        <a:srgbClr val="00F3FE"/>
      </a:accent4>
      <a:accent5>
        <a:srgbClr val="BC58F3"/>
      </a:accent5>
      <a:accent6>
        <a:srgbClr val="00AE00"/>
      </a:accent6>
      <a:hlink>
        <a:srgbClr val="FF96B8"/>
      </a:hlink>
      <a:folHlink>
        <a:srgbClr val="6E36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820</Words>
  <Application>Microsoft Macintosh PowerPoint</Application>
  <PresentationFormat>On-screen Show (4:3)</PresentationFormat>
  <Paragraphs>106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3_Office Theme</vt:lpstr>
      <vt:lpstr>7_Office Theme</vt:lpstr>
      <vt:lpstr>PowerPoint Presentation</vt:lpstr>
      <vt:lpstr>Current Oregon Law Regarding Personal Flotation Device Use</vt:lpstr>
      <vt:lpstr>PowerPoint Presentation</vt:lpstr>
      <vt:lpstr>Drowning is the 4th Single Leading Cause of Death for Oregon Children</vt:lpstr>
      <vt:lpstr>Oregon Children Drown at Higher Rates </vt:lpstr>
      <vt:lpstr>Epidemiology of Drowning in Oregon 2006-2020 </vt:lpstr>
      <vt:lpstr>Most Child Drowning Deaths in Oregon Occur in Natural Water</vt:lpstr>
      <vt:lpstr>Boys Drown Much More Often Than Girls</vt:lpstr>
      <vt:lpstr>Young Kids and Older Teens Have the Highest Drowning rates</vt:lpstr>
      <vt:lpstr>Children of Color Drown More Often</vt:lpstr>
      <vt:lpstr>Oregon Children Aged 0-4 Years Old Drown Most Often In Water on Private Property</vt:lpstr>
      <vt:lpstr>Oregon Children Aged 0-4 Years Old Drown Most Often In Water on Private Property</vt:lpstr>
      <vt:lpstr>Oregon Children Aged 5-9 Years Old Drown Most Often In Natural Water on Public Lands</vt:lpstr>
      <vt:lpstr>Oregon Children Aged 10-14 Years Old Drown Most Often In Natural Water on Public Lands</vt:lpstr>
      <vt:lpstr>Oregon Children Aged 15-18 Years Old Drown Most Often In Natural Water on Public Lands</vt:lpstr>
      <vt:lpstr>Natural Water Drowning Demographics N=104</vt:lpstr>
      <vt:lpstr>PowerPoint Presentation</vt:lpstr>
      <vt:lpstr>PowerPoint Presentation</vt:lpstr>
      <vt:lpstr>Natural Water Drowning: Ages 0-4 N=12</vt:lpstr>
      <vt:lpstr>Natural Water Drowning: Ages 5-9 N=19</vt:lpstr>
      <vt:lpstr>Natural Water Drowning: Ages 10-14 N=26</vt:lpstr>
      <vt:lpstr>Natural Water Drowning: Ages 15-&lt;18 N=47</vt:lpstr>
      <vt:lpstr>PowerPoint Presentation</vt:lpstr>
      <vt:lpstr>The Ask…</vt:lpstr>
      <vt:lpstr>The Ask…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Hoffman</dc:creator>
  <cp:lastModifiedBy>Ben Hoffman</cp:lastModifiedBy>
  <cp:revision>1</cp:revision>
  <dcterms:created xsi:type="dcterms:W3CDTF">2022-09-20T23:16:58Z</dcterms:created>
  <dcterms:modified xsi:type="dcterms:W3CDTF">2022-09-20T23:23:23Z</dcterms:modified>
</cp:coreProperties>
</file>