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0" r:id="rId3"/>
    <p:sldId id="259" r:id="rId4"/>
    <p:sldId id="262" r:id="rId5"/>
    <p:sldId id="263" r:id="rId6"/>
    <p:sldId id="266" r:id="rId7"/>
    <p:sldId id="271" r:id="rId8"/>
    <p:sldId id="273" r:id="rId9"/>
    <p:sldId id="264" r:id="rId10"/>
    <p:sldId id="274" r:id="rId11"/>
    <p:sldId id="265" r:id="rId12"/>
    <p:sldId id="270" r:id="rId13"/>
    <p:sldId id="268"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997"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5517B-D837-4D46-B480-105AD86D71CB}" type="datetimeFigureOut">
              <a:rPr lang="en-US" smtClean="0"/>
              <a:t>1/31/2020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6B7DE-CCE1-447B-9604-33BE5BB5F4BB}" type="slidenum">
              <a:rPr lang="en-US" smtClean="0"/>
              <a:t>‹#›</a:t>
            </a:fld>
            <a:endParaRPr lang="en-US"/>
          </a:p>
        </p:txBody>
      </p:sp>
    </p:spTree>
    <p:extLst>
      <p:ext uri="{BB962C8B-B14F-4D97-AF65-F5344CB8AC3E}">
        <p14:creationId xmlns:p14="http://schemas.microsoft.com/office/powerpoint/2010/main" val="83565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Hazard Mitigation Assistance Guidance </a:t>
            </a:r>
            <a:r>
              <a:rPr lang="en-US" sz="1400" dirty="0">
                <a:latin typeface="Arial" panose="020B0604020202020204" pitchFamily="34" charset="0"/>
                <a:cs typeface="Arial" panose="020B0604020202020204" pitchFamily="34" charset="0"/>
              </a:rPr>
              <a:t>is also known as </a:t>
            </a:r>
            <a:r>
              <a:rPr lang="en-US" sz="1400" b="1" dirty="0">
                <a:latin typeface="Arial" panose="020B0604020202020204" pitchFamily="34" charset="0"/>
                <a:cs typeface="Arial" panose="020B0604020202020204" pitchFamily="34" charset="0"/>
              </a:rPr>
              <a:t>“404” or HMA</a:t>
            </a:r>
            <a:r>
              <a:rPr lang="en-US" sz="1400" dirty="0">
                <a:latin typeface="Arial" panose="020B0604020202020204" pitchFamily="34" charset="0"/>
                <a:cs typeface="Arial" panose="020B0604020202020204" pitchFamily="34" charset="0"/>
              </a:rPr>
              <a:t>. HMA includes: </a:t>
            </a:r>
            <a:r>
              <a:rPr lang="en-US" sz="1400" b="1" dirty="0">
                <a:latin typeface="Arial" panose="020B0604020202020204" pitchFamily="34" charset="0"/>
                <a:cs typeface="Arial" panose="020B0604020202020204" pitchFamily="34" charset="0"/>
              </a:rPr>
              <a:t>Hazard Mitigation Grant Program, Pre-Disaster Mitigation Program, and Flood Mitigation Assistance Program</a:t>
            </a:r>
            <a:r>
              <a:rPr lang="en-US" sz="1400" dirty="0">
                <a:latin typeface="Arial" panose="020B0604020202020204" pitchFamily="34" charset="0"/>
                <a:cs typeface="Arial" panose="020B0604020202020204" pitchFamily="34" charset="0"/>
              </a:rPr>
              <a:t>. The SHMO manages these grants. Other grants such as Public Assistance (PA) and Homeland Security are managed by other Office of Emergency Management (OEM) employees.</a:t>
            </a:r>
          </a:p>
          <a:p>
            <a:r>
              <a:rPr lang="en-US" sz="1400" dirty="0">
                <a:latin typeface="Arial" panose="020B0604020202020204" pitchFamily="34" charset="0"/>
                <a:cs typeface="Arial" panose="020B0604020202020204" pitchFamily="34" charset="0"/>
              </a:rPr>
              <a:t>Ensure to refer to the notes areas for each slide as they will provide further information.</a:t>
            </a:r>
          </a:p>
        </p:txBody>
      </p:sp>
      <p:sp>
        <p:nvSpPr>
          <p:cNvPr id="4" name="Slide Number Placeholder 3"/>
          <p:cNvSpPr>
            <a:spLocks noGrp="1"/>
          </p:cNvSpPr>
          <p:nvPr>
            <p:ph type="sldNum" sz="quarter" idx="10"/>
          </p:nvPr>
        </p:nvSpPr>
        <p:spPr/>
        <p:txBody>
          <a:bodyPr/>
          <a:lstStyle/>
          <a:p>
            <a:fld id="{278B9D80-EEC7-4CE2-A43F-7D9E86E4A004}" type="slidenum">
              <a:rPr lang="en-US" smtClean="0"/>
              <a:t>1</a:t>
            </a:fld>
            <a:endParaRPr lang="en-US" dirty="0"/>
          </a:p>
        </p:txBody>
      </p:sp>
    </p:spTree>
    <p:extLst>
      <p:ext uri="{BB962C8B-B14F-4D97-AF65-F5344CB8AC3E}">
        <p14:creationId xmlns:p14="http://schemas.microsoft.com/office/powerpoint/2010/main" val="23431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AA is completely different than Phased Projects.</a:t>
            </a:r>
            <a:r>
              <a:rPr lang="en-US" baseline="0" dirty="0" smtClean="0"/>
              <a:t> Though they are defined back-to-back in HMA guidance, they are two separate items. Upon completion of whatever is done using AA you may actually have a phased project for another grant round ready, however they are two separate courses of action. </a:t>
            </a:r>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11</a:t>
            </a:fld>
            <a:endParaRPr lang="en-US"/>
          </a:p>
        </p:txBody>
      </p:sp>
    </p:spTree>
    <p:extLst>
      <p:ext uri="{BB962C8B-B14F-4D97-AF65-F5344CB8AC3E}">
        <p14:creationId xmlns:p14="http://schemas.microsoft.com/office/powerpoint/2010/main" val="56293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12</a:t>
            </a:fld>
            <a:endParaRPr lang="en-US"/>
          </a:p>
        </p:txBody>
      </p:sp>
    </p:spTree>
    <p:extLst>
      <p:ext uri="{BB962C8B-B14F-4D97-AF65-F5344CB8AC3E}">
        <p14:creationId xmlns:p14="http://schemas.microsoft.com/office/powerpoint/2010/main" val="333728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update since 12/30/2019 is that</a:t>
            </a:r>
            <a:r>
              <a:rPr lang="en-US" baseline="0" dirty="0" smtClean="0"/>
              <a:t> the 6-month lock-in letter arrived. New numbers are reflected in green above.</a:t>
            </a:r>
          </a:p>
          <a:p>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2</a:t>
            </a:fld>
            <a:endParaRPr lang="en-US"/>
          </a:p>
        </p:txBody>
      </p:sp>
    </p:spTree>
    <p:extLst>
      <p:ext uri="{BB962C8B-B14F-4D97-AF65-F5344CB8AC3E}">
        <p14:creationId xmlns:p14="http://schemas.microsoft.com/office/powerpoint/2010/main" val="362883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NLT=no</a:t>
            </a:r>
            <a:r>
              <a:rPr lang="en-US" baseline="0" dirty="0" smtClean="0"/>
              <a:t> later than</a:t>
            </a:r>
          </a:p>
          <a:p>
            <a:r>
              <a:rPr lang="en-US" dirty="0" smtClean="0"/>
              <a:t>IOT=in</a:t>
            </a:r>
            <a:r>
              <a:rPr lang="en-US" baseline="0" dirty="0" smtClean="0"/>
              <a:t> order to</a:t>
            </a:r>
          </a:p>
          <a:p>
            <a:r>
              <a:rPr lang="en-US" dirty="0" smtClean="0"/>
              <a:t>Letter</a:t>
            </a:r>
            <a:r>
              <a:rPr lang="en-US" baseline="0" dirty="0" smtClean="0"/>
              <a:t> of Intents will be reviewed IOT determine which entities will be move forward to apply for the grants. Priority will be given to the counties effected by the disasters (annotated above) </a:t>
            </a:r>
          </a:p>
          <a:p>
            <a:r>
              <a:rPr lang="en-US" baseline="0" dirty="0" smtClean="0"/>
              <a:t>Dates above are all current. </a:t>
            </a:r>
          </a:p>
          <a:p>
            <a:r>
              <a:rPr lang="en-US" baseline="0" dirty="0" smtClean="0"/>
              <a:t>*AA uses the same application as the state will (please annotate which grant you are applying to AA for when submitting)</a:t>
            </a:r>
          </a:p>
          <a:p>
            <a:r>
              <a:rPr lang="en-US" baseline="0" dirty="0" smtClean="0"/>
              <a:t>If interested in the 5% initiative, inquire with the SHMO about the application (will basically use the project application and tailor it to what you’re applying for)</a:t>
            </a:r>
          </a:p>
        </p:txBody>
      </p:sp>
      <p:sp>
        <p:nvSpPr>
          <p:cNvPr id="4" name="Slide Number Placeholder 3"/>
          <p:cNvSpPr>
            <a:spLocks noGrp="1"/>
          </p:cNvSpPr>
          <p:nvPr>
            <p:ph type="sldNum" sz="quarter" idx="10"/>
          </p:nvPr>
        </p:nvSpPr>
        <p:spPr/>
        <p:txBody>
          <a:bodyPr/>
          <a:lstStyle/>
          <a:p>
            <a:fld id="{5816B7DE-CCE1-447B-9604-33BE5BB5F4BB}" type="slidenum">
              <a:rPr lang="en-US" smtClean="0"/>
              <a:t>3</a:t>
            </a:fld>
            <a:endParaRPr lang="en-US"/>
          </a:p>
        </p:txBody>
      </p:sp>
    </p:spTree>
    <p:extLst>
      <p:ext uri="{BB962C8B-B14F-4D97-AF65-F5344CB8AC3E}">
        <p14:creationId xmlns:p14="http://schemas.microsoft.com/office/powerpoint/2010/main" val="380890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submit a Letter of Intent, it does not mean that you</a:t>
            </a:r>
            <a:r>
              <a:rPr lang="en-US" baseline="0" dirty="0" smtClean="0"/>
              <a:t> will automatically be able to apply for the grant. In order to adhere to federal and state guidance, the SHMO must review the letters and prioritize subapplicants.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the Letter of Intent has been received, reviewed, and you have been contacted by the SHMO and informed your project/plan/5 percent initiative/advance assistance has been selected.</a:t>
            </a:r>
          </a:p>
          <a:p>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4</a:t>
            </a:fld>
            <a:endParaRPr lang="en-US"/>
          </a:p>
        </p:txBody>
      </p:sp>
    </p:spTree>
    <p:extLst>
      <p:ext uri="{BB962C8B-B14F-4D97-AF65-F5344CB8AC3E}">
        <p14:creationId xmlns:p14="http://schemas.microsoft.com/office/powerpoint/2010/main" val="418768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5 percent initiative</a:t>
            </a:r>
            <a:r>
              <a:rPr lang="en-US" baseline="0" dirty="0" smtClean="0"/>
              <a:t>, the application to be used will be determined based upon assessment of what is trying to be done. </a:t>
            </a:r>
          </a:p>
          <a:p>
            <a:r>
              <a:rPr lang="en-US" baseline="0" dirty="0" smtClean="0"/>
              <a:t>For the 5 percent initiative, if you are looking at purchasing generators as a primary focus for an area in your NHMP, please apply using one project application clearly stating everything throughout the application .</a:t>
            </a:r>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5</a:t>
            </a:fld>
            <a:endParaRPr lang="en-US"/>
          </a:p>
        </p:txBody>
      </p:sp>
    </p:spTree>
    <p:extLst>
      <p:ext uri="{BB962C8B-B14F-4D97-AF65-F5344CB8AC3E}">
        <p14:creationId xmlns:p14="http://schemas.microsoft.com/office/powerpoint/2010/main" val="3292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updates to an expired NHMP</a:t>
            </a:r>
            <a:r>
              <a:rPr lang="en-US" baseline="0" dirty="0" smtClean="0"/>
              <a:t> or creation to a CWPP of which an entity does not have a current FEMA approved NHMP, a Extraordinary Circumstances request must be made. Contact the SHMO for more information. </a:t>
            </a:r>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6</a:t>
            </a:fld>
            <a:endParaRPr lang="en-US"/>
          </a:p>
        </p:txBody>
      </p:sp>
    </p:spTree>
    <p:extLst>
      <p:ext uri="{BB962C8B-B14F-4D97-AF65-F5344CB8AC3E}">
        <p14:creationId xmlns:p14="http://schemas.microsoft.com/office/powerpoint/2010/main" val="214080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7</a:t>
            </a:fld>
            <a:endParaRPr lang="en-US"/>
          </a:p>
        </p:txBody>
      </p:sp>
    </p:spTree>
    <p:extLst>
      <p:ext uri="{BB962C8B-B14F-4D97-AF65-F5344CB8AC3E}">
        <p14:creationId xmlns:p14="http://schemas.microsoft.com/office/powerpoint/2010/main" val="73000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E.1.3.2 Ineligible Hazard Mitigation Planning–Related Activities </a:t>
            </a:r>
          </a:p>
          <a:p>
            <a:r>
              <a:rPr lang="en-US" dirty="0" smtClean="0"/>
              <a:t>The following activities cannot be funded as mitigation planning–related activities: ♦ Hazard identification or mapping and related equipment for the implementation of mitigation activities (eligible under 5 Percent Initiative) ♦ Geographic Information System (GIS) software, hardware, and data acquisition whose primary aim is mitigation activity (eligible under 5 Percent Initiative) ♦ Public awareness or education campaigns about mitigation (eligible under 5 Percent Initiative) ♦ Project scoping or development (also referred to as “project planning”), such as BCA, engineering feasibility studies, application development, construction design, or EHP data collection ♦ Activities not resulting in a clearly defined product or products</a:t>
            </a:r>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8</a:t>
            </a:fld>
            <a:endParaRPr lang="en-US"/>
          </a:p>
        </p:txBody>
      </p:sp>
    </p:spTree>
    <p:extLst>
      <p:ext uri="{BB962C8B-B14F-4D97-AF65-F5344CB8AC3E}">
        <p14:creationId xmlns:p14="http://schemas.microsoft.com/office/powerpoint/2010/main" val="375691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Generators</a:t>
            </a:r>
          </a:p>
          <a:p>
            <a:endParaRPr lang="en-US" dirty="0" smtClean="0"/>
          </a:p>
          <a:p>
            <a:r>
              <a:rPr lang="en-US" dirty="0" smtClean="0"/>
              <a:t>5 Percent Initiative Projects:  These projects, which are only available pursuant to an HMGP disaster, provide an opportunity to fund mitigation actions that are consistent with the goals and objectives of the State or Tribal (Standard or Enhanced) and local mitigation plans and meet all HMGP requirements, but for which it may be difficult to conduct a standard BCA to prove cost-effectiveness.  For additional information, see Part VIII, A.14. have</a:t>
            </a:r>
            <a:r>
              <a:rPr lang="en-US" baseline="0" dirty="0" smtClean="0"/>
              <a:t> been the primary inquiry for the 5 percent initiative. </a:t>
            </a:r>
            <a:endParaRPr lang="en-US" dirty="0"/>
          </a:p>
        </p:txBody>
      </p:sp>
      <p:sp>
        <p:nvSpPr>
          <p:cNvPr id="4" name="Slide Number Placeholder 3"/>
          <p:cNvSpPr>
            <a:spLocks noGrp="1"/>
          </p:cNvSpPr>
          <p:nvPr>
            <p:ph type="sldNum" sz="quarter" idx="10"/>
          </p:nvPr>
        </p:nvSpPr>
        <p:spPr/>
        <p:txBody>
          <a:bodyPr/>
          <a:lstStyle/>
          <a:p>
            <a:fld id="{5816B7DE-CCE1-447B-9604-33BE5BB5F4BB}" type="slidenum">
              <a:rPr lang="en-US" smtClean="0"/>
              <a:t>9</a:t>
            </a:fld>
            <a:endParaRPr lang="en-US"/>
          </a:p>
        </p:txBody>
      </p:sp>
    </p:spTree>
    <p:extLst>
      <p:ext uri="{BB962C8B-B14F-4D97-AF65-F5344CB8AC3E}">
        <p14:creationId xmlns:p14="http://schemas.microsoft.com/office/powerpoint/2010/main" val="2255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8A628A-7D18-4F76-B04E-CCFEBC0BB1A1}"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29235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319B1-3D47-41A9-BEA5-5B1EEBBB7460}"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146578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F30ED-C828-41F2-A696-689A4ABD923F}"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203755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C4E5A-1305-4C6E-838B-7E7D94DE5E37}"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80359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F1B7A-5B58-4069-9920-422A7D425C84}"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361511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70F71-2920-491D-9E48-E9D2134B134C}" type="datetime1">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8120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0725C-5481-400D-8EEC-698CDECFFF58}" type="datetime1">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179292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37D4AB-63B0-4305-993D-1AC967FDEDDC}" type="datetime1">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54758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F3F-2BD2-47F0-B5C8-E3C6AF3C2117}" type="datetime1">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422634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BCF2-AE28-4186-95AA-D326867DAB14}" type="datetime1">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6858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00889-A666-4CAE-9277-F3656A32B18C}" type="datetime1">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931D2-100C-40DB-9355-70AB14ADF183}" type="slidenum">
              <a:rPr lang="en-US" smtClean="0"/>
              <a:t>‹#›</a:t>
            </a:fld>
            <a:endParaRPr lang="en-US"/>
          </a:p>
        </p:txBody>
      </p:sp>
    </p:spTree>
    <p:extLst>
      <p:ext uri="{BB962C8B-B14F-4D97-AF65-F5344CB8AC3E}">
        <p14:creationId xmlns:p14="http://schemas.microsoft.com/office/powerpoint/2010/main" val="424344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D3E7C-8296-4E09-9420-FC4DE3A72CFE}" type="datetime1">
              <a:rPr lang="en-US" smtClean="0"/>
              <a:t>1/31/2020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931D2-100C-40DB-9355-70AB14ADF183}" type="slidenum">
              <a:rPr lang="en-US" smtClean="0"/>
              <a:t>‹#›</a:t>
            </a:fld>
            <a:endParaRPr lang="en-US"/>
          </a:p>
        </p:txBody>
      </p:sp>
    </p:spTree>
    <p:extLst>
      <p:ext uri="{BB962C8B-B14F-4D97-AF65-F5344CB8AC3E}">
        <p14:creationId xmlns:p14="http://schemas.microsoft.com/office/powerpoint/2010/main" val="142136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21.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hyperlink" Target="https://www.fema.gov/drra-1215-fa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ma.gov/media-library/assets/documents/128334" TargetMode="External"/><Relationship Id="rId2" Type="http://schemas.openxmlformats.org/officeDocument/2006/relationships/hyperlink" Target="mailto:bchelpline@dhs.gov" TargetMode="External"/><Relationship Id="rId1" Type="http://schemas.openxmlformats.org/officeDocument/2006/relationships/slideLayout" Target="../slideLayouts/slideLayout2.xml"/><Relationship Id="rId4" Type="http://schemas.openxmlformats.org/officeDocument/2006/relationships/hyperlink" Target="https://youtu.be/lwjypk_uBS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fema.gov/hazard-mitigation-grant-program" TargetMode="External"/><Relationship Id="rId3" Type="http://schemas.openxmlformats.org/officeDocument/2006/relationships/hyperlink" Target="https://www.fema.gov/media-library/assets/documents/32755" TargetMode="External"/><Relationship Id="rId7" Type="http://schemas.openxmlformats.org/officeDocument/2006/relationships/hyperlink" Target="https://www.fema.gov/hazard-mitigation-assistance-publications" TargetMode="External"/><Relationship Id="rId2" Type="http://schemas.openxmlformats.org/officeDocument/2006/relationships/hyperlink" Target="https://youtu.be/lwjypk_uBSM" TargetMode="External"/><Relationship Id="rId1" Type="http://schemas.openxmlformats.org/officeDocument/2006/relationships/slideLayout" Target="../slideLayouts/slideLayout2.xml"/><Relationship Id="rId6" Type="http://schemas.openxmlformats.org/officeDocument/2006/relationships/hyperlink" Target="https://www.fema.gov/media-library/assets/documents/103279" TargetMode="External"/><Relationship Id="rId5" Type="http://schemas.openxmlformats.org/officeDocument/2006/relationships/hyperlink" Target="https://www.fema.gov/hazard-mitigation-grant-program-post-fire" TargetMode="External"/><Relationship Id="rId10" Type="http://schemas.openxmlformats.org/officeDocument/2006/relationships/hyperlink" Target="https://www.fema.gov/drra-1215-faq" TargetMode="External"/><Relationship Id="rId4" Type="http://schemas.openxmlformats.org/officeDocument/2006/relationships/hyperlink" Target="https://www.grants.gov/web/grants/forms/sf-424-family.html#sortby=1" TargetMode="External"/><Relationship Id="rId9" Type="http://schemas.openxmlformats.org/officeDocument/2006/relationships/hyperlink" Target="https://www.fema.gov/application-development-1" TargetMode="Externa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Document2.docx"/><Relationship Id="rId13" Type="http://schemas.openxmlformats.org/officeDocument/2006/relationships/image" Target="../media/image9.wmf"/><Relationship Id="rId18" Type="http://schemas.openxmlformats.org/officeDocument/2006/relationships/image" Target="../media/image11.wmf"/><Relationship Id="rId26" Type="http://schemas.openxmlformats.org/officeDocument/2006/relationships/package" Target="../embeddings/Microsoft_Word_Document6.docx"/><Relationship Id="rId39" Type="http://schemas.openxmlformats.org/officeDocument/2006/relationships/image" Target="../media/image18.wmf"/><Relationship Id="rId3" Type="http://schemas.openxmlformats.org/officeDocument/2006/relationships/notesSlide" Target="../notesSlides/notesSlide3.xml"/><Relationship Id="rId21" Type="http://schemas.openxmlformats.org/officeDocument/2006/relationships/image" Target="../media/image12.wmf"/><Relationship Id="rId34" Type="http://schemas.openxmlformats.org/officeDocument/2006/relationships/oleObject" Target="../embeddings/oleObject15.bin"/><Relationship Id="rId42" Type="http://schemas.openxmlformats.org/officeDocument/2006/relationships/oleObject" Target="../embeddings/oleObject18.bin"/><Relationship Id="rId7" Type="http://schemas.openxmlformats.org/officeDocument/2006/relationships/oleObject" Target="../embeddings/oleObject5.bin"/><Relationship Id="rId12" Type="http://schemas.openxmlformats.org/officeDocument/2006/relationships/oleObject" Target="../embeddings/oleObject7.bin"/><Relationship Id="rId17" Type="http://schemas.openxmlformats.org/officeDocument/2006/relationships/package" Target="../embeddings/Microsoft_Word_Document3.docx"/><Relationship Id="rId25" Type="http://schemas.openxmlformats.org/officeDocument/2006/relationships/oleObject" Target="../embeddings/oleObject12.bin"/><Relationship Id="rId33" Type="http://schemas.openxmlformats.org/officeDocument/2006/relationships/image" Target="../media/image16.wmf"/><Relationship Id="rId38" Type="http://schemas.openxmlformats.org/officeDocument/2006/relationships/package" Target="../embeddings/Microsoft_Word_Document10.docx"/><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package" Target="../embeddings/Microsoft_Word_Document4.docx"/><Relationship Id="rId29" Type="http://schemas.openxmlformats.org/officeDocument/2006/relationships/package" Target="../embeddings/Microsoft_Word_Document7.docx"/><Relationship Id="rId41" Type="http://schemas.openxmlformats.org/officeDocument/2006/relationships/package" Target="../embeddings/Microsoft_Word_Document11.docx"/><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image" Target="../media/image8.wmf"/><Relationship Id="rId24" Type="http://schemas.openxmlformats.org/officeDocument/2006/relationships/image" Target="../media/image13.wmf"/><Relationship Id="rId32" Type="http://schemas.openxmlformats.org/officeDocument/2006/relationships/package" Target="../embeddings/Microsoft_Word_Document8.docx"/><Relationship Id="rId37" Type="http://schemas.openxmlformats.org/officeDocument/2006/relationships/oleObject" Target="../embeddings/oleObject16.bin"/><Relationship Id="rId40" Type="http://schemas.openxmlformats.org/officeDocument/2006/relationships/oleObject" Target="../embeddings/oleObject17.bin"/><Relationship Id="rId5" Type="http://schemas.openxmlformats.org/officeDocument/2006/relationships/package" Target="../embeddings/Microsoft_Word_Document1.docx"/><Relationship Id="rId15" Type="http://schemas.openxmlformats.org/officeDocument/2006/relationships/image" Target="../media/image10.wmf"/><Relationship Id="rId23" Type="http://schemas.openxmlformats.org/officeDocument/2006/relationships/package" Target="../embeddings/Microsoft_Word_Document5.docx"/><Relationship Id="rId28" Type="http://schemas.openxmlformats.org/officeDocument/2006/relationships/oleObject" Target="../embeddings/oleObject13.bin"/><Relationship Id="rId36" Type="http://schemas.openxmlformats.org/officeDocument/2006/relationships/image" Target="../media/image17.wmf"/><Relationship Id="rId10" Type="http://schemas.openxmlformats.org/officeDocument/2006/relationships/oleObject" Target="../embeddings/oleObject6.bin"/><Relationship Id="rId19" Type="http://schemas.openxmlformats.org/officeDocument/2006/relationships/oleObject" Target="../embeddings/oleObject10.bin"/><Relationship Id="rId31" Type="http://schemas.openxmlformats.org/officeDocument/2006/relationships/oleObject" Target="../embeddings/oleObject14.bin"/><Relationship Id="rId4" Type="http://schemas.openxmlformats.org/officeDocument/2006/relationships/oleObject" Target="../embeddings/oleObject4.bin"/><Relationship Id="rId9" Type="http://schemas.openxmlformats.org/officeDocument/2006/relationships/image" Target="../media/image7.wmf"/><Relationship Id="rId14" Type="http://schemas.openxmlformats.org/officeDocument/2006/relationships/oleObject" Target="../embeddings/oleObject8.bin"/><Relationship Id="rId22" Type="http://schemas.openxmlformats.org/officeDocument/2006/relationships/oleObject" Target="../embeddings/oleObject11.bin"/><Relationship Id="rId27" Type="http://schemas.openxmlformats.org/officeDocument/2006/relationships/image" Target="../media/image14.wmf"/><Relationship Id="rId30" Type="http://schemas.openxmlformats.org/officeDocument/2006/relationships/image" Target="../media/image15.wmf"/><Relationship Id="rId35" Type="http://schemas.openxmlformats.org/officeDocument/2006/relationships/package" Target="../embeddings/Microsoft_Word_Document9.docx"/><Relationship Id="rId43" Type="http://schemas.openxmlformats.org/officeDocument/2006/relationships/package" Target="../embeddings/Microsoft_Word_Document12.doc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ema.gov/media-library-data/1424983165449-38f5dfc69c0bd4ea8a161e8bb7b79553/HMA_Guidance_022715_508.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r>
              <a:rPr lang="en-US" dirty="0" smtClean="0"/>
              <a:t>Hazard Mitigation Assistance Guidance</a:t>
            </a:r>
            <a:endParaRPr lang="en-US" dirty="0"/>
          </a:p>
        </p:txBody>
      </p:sp>
      <p:sp>
        <p:nvSpPr>
          <p:cNvPr id="3" name="Subtitle 2"/>
          <p:cNvSpPr>
            <a:spLocks noGrp="1"/>
          </p:cNvSpPr>
          <p:nvPr>
            <p:ph type="subTitle" idx="1"/>
          </p:nvPr>
        </p:nvSpPr>
        <p:spPr>
          <a:xfrm>
            <a:off x="1524000" y="3602038"/>
            <a:ext cx="9144000" cy="1655762"/>
          </a:xfrm>
        </p:spPr>
        <p:txBody>
          <a:bodyPr/>
          <a:lstStyle/>
          <a:p>
            <a:r>
              <a:rPr lang="en-US" dirty="0" smtClean="0"/>
              <a:t>January </a:t>
            </a:r>
            <a:r>
              <a:rPr lang="en-US" dirty="0" smtClean="0"/>
              <a:t>31, </a:t>
            </a:r>
            <a:r>
              <a:rPr lang="en-US" dirty="0" smtClean="0"/>
              <a:t>2020</a:t>
            </a:r>
          </a:p>
          <a:p>
            <a:r>
              <a:rPr lang="en-US" sz="2000" dirty="0" smtClean="0"/>
              <a:t>Amie E. Bashant</a:t>
            </a:r>
          </a:p>
          <a:p>
            <a:r>
              <a:rPr lang="en-US" sz="2000" dirty="0" smtClean="0"/>
              <a:t>State Hazard Mitigation Officer (SHMO)</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354" y="365329"/>
            <a:ext cx="1263292" cy="1263292"/>
          </a:xfrm>
          <a:prstGeom prst="rect">
            <a:avLst/>
          </a:prstGeom>
        </p:spPr>
      </p:pic>
      <p:sp>
        <p:nvSpPr>
          <p:cNvPr id="4" name="Slide Number Placeholder 3"/>
          <p:cNvSpPr>
            <a:spLocks noGrp="1"/>
          </p:cNvSpPr>
          <p:nvPr>
            <p:ph type="sldNum" sz="quarter" idx="12"/>
          </p:nvPr>
        </p:nvSpPr>
        <p:spPr/>
        <p:txBody>
          <a:bodyPr/>
          <a:lstStyle/>
          <a:p>
            <a:fld id="{539931D2-100C-40DB-9355-70AB14ADF183}" type="slidenum">
              <a:rPr lang="en-US" smtClean="0"/>
              <a:t>1</a:t>
            </a:fld>
            <a:endParaRPr lang="en-US"/>
          </a:p>
        </p:txBody>
      </p:sp>
      <p:sp>
        <p:nvSpPr>
          <p:cNvPr id="8" name="Date Placeholder 7"/>
          <p:cNvSpPr>
            <a:spLocks noGrp="1"/>
          </p:cNvSpPr>
          <p:nvPr>
            <p:ph type="dt" sz="half" idx="10"/>
          </p:nvPr>
        </p:nvSpPr>
        <p:spPr/>
        <p:txBody>
          <a:bodyPr/>
          <a:lstStyle/>
          <a:p>
            <a:fld id="{2C95B653-CBDB-4570-9554-26E9E084496B}" type="datetime1">
              <a:rPr lang="en-US" smtClean="0"/>
              <a:t>1/31/2020</a:t>
            </a:fld>
            <a:endParaRPr lang="en-US"/>
          </a:p>
        </p:txBody>
      </p:sp>
    </p:spTree>
    <p:extLst>
      <p:ext uri="{BB962C8B-B14F-4D97-AF65-F5344CB8AC3E}">
        <p14:creationId xmlns:p14="http://schemas.microsoft.com/office/powerpoint/2010/main" val="351730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Advance Assistance…</a:t>
            </a:r>
            <a:endParaRPr lang="en-US" b="1" dirty="0"/>
          </a:p>
        </p:txBody>
      </p:sp>
      <p:sp>
        <p:nvSpPr>
          <p:cNvPr id="3" name="Content Placeholder 2"/>
          <p:cNvSpPr>
            <a:spLocks noGrp="1"/>
          </p:cNvSpPr>
          <p:nvPr>
            <p:ph idx="1"/>
          </p:nvPr>
        </p:nvSpPr>
        <p:spPr/>
        <p:txBody>
          <a:bodyPr/>
          <a:lstStyle/>
          <a:p>
            <a:pPr marL="0" indent="0">
              <a:buNone/>
            </a:pPr>
            <a:r>
              <a:rPr lang="en-US" dirty="0" smtClean="0"/>
              <a:t>Section </a:t>
            </a:r>
            <a:r>
              <a:rPr lang="en-US" dirty="0"/>
              <a:t>1104 of the SRIA authorizes the use of Advance Assistance to accelerate the implementation of HMGP.  Applicants and subapplicants may use Advance Assistance to develop mitigation strategies and obtain data to prioritize, select, and develop complete HMGP applications in a timely manner.  </a:t>
            </a:r>
            <a:r>
              <a:rPr lang="en-US" i="1" dirty="0"/>
              <a:t>See Part VIII, A.12 for additional information on Advance Assistance. </a:t>
            </a:r>
          </a:p>
        </p:txBody>
      </p:sp>
      <p:sp>
        <p:nvSpPr>
          <p:cNvPr id="5" name="Slide Number Placeholder 4"/>
          <p:cNvSpPr>
            <a:spLocks noGrp="1"/>
          </p:cNvSpPr>
          <p:nvPr>
            <p:ph type="sldNum" sz="quarter" idx="12"/>
          </p:nvPr>
        </p:nvSpPr>
        <p:spPr/>
        <p:txBody>
          <a:bodyPr/>
          <a:lstStyle/>
          <a:p>
            <a:fld id="{539931D2-100C-40DB-9355-70AB14ADF183}" type="slidenum">
              <a:rPr lang="en-US" smtClean="0"/>
              <a:t>10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40871517"/>
              </p:ext>
            </p:extLst>
          </p:nvPr>
        </p:nvGraphicFramePr>
        <p:xfrm>
          <a:off x="4811486" y="4926240"/>
          <a:ext cx="914400" cy="792163"/>
        </p:xfrm>
        <a:graphic>
          <a:graphicData uri="http://schemas.openxmlformats.org/presentationml/2006/ole">
            <mc:AlternateContent xmlns:mc="http://schemas.openxmlformats.org/markup-compatibility/2006">
              <mc:Choice xmlns:v="urn:schemas-microsoft-com:vml" Requires="v">
                <p:oleObj spid="_x0000_s6152"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4811486" y="4926240"/>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11973408"/>
              </p:ext>
            </p:extLst>
          </p:nvPr>
        </p:nvGraphicFramePr>
        <p:xfrm>
          <a:off x="6564085" y="4926239"/>
          <a:ext cx="914400" cy="792163"/>
        </p:xfrm>
        <a:graphic>
          <a:graphicData uri="http://schemas.openxmlformats.org/presentationml/2006/ole">
            <mc:AlternateContent xmlns:mc="http://schemas.openxmlformats.org/markup-compatibility/2006">
              <mc:Choice xmlns:v="urn:schemas-microsoft-com:vml" Requires="v">
                <p:oleObj spid="_x0000_s6153" name="Acrobat Document" showAsIcon="1" r:id="rId5" imgW="914400" imgH="792360" progId="AcroExch.Document.DC">
                  <p:embed/>
                </p:oleObj>
              </mc:Choice>
              <mc:Fallback>
                <p:oleObj name="Acrobat Document" showAsIcon="1" r:id="rId5" imgW="914400" imgH="792360" progId="AcroExch.Document.DC">
                  <p:embed/>
                  <p:pic>
                    <p:nvPicPr>
                      <p:cNvPr id="0" name=""/>
                      <p:cNvPicPr/>
                      <p:nvPr/>
                    </p:nvPicPr>
                    <p:blipFill>
                      <a:blip r:embed="rId6"/>
                      <a:stretch>
                        <a:fillRect/>
                      </a:stretch>
                    </p:blipFill>
                    <p:spPr>
                      <a:xfrm>
                        <a:off x="6564085" y="4926239"/>
                        <a:ext cx="914400" cy="792163"/>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p>
            <a:fld id="{45EAB8C3-DE28-4A19-BD34-AB4DC13D0AD7}" type="datetime1">
              <a:rPr lang="en-US" smtClean="0"/>
              <a:t>1/31/2020</a:t>
            </a:fld>
            <a:endParaRPr lang="en-US"/>
          </a:p>
        </p:txBody>
      </p:sp>
    </p:spTree>
    <p:extLst>
      <p:ext uri="{BB962C8B-B14F-4D97-AF65-F5344CB8AC3E}">
        <p14:creationId xmlns:p14="http://schemas.microsoft.com/office/powerpoint/2010/main" val="310443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Advance </a:t>
            </a:r>
            <a:r>
              <a:rPr lang="en-US" b="1" dirty="0"/>
              <a:t>Assistance Continued</a:t>
            </a:r>
          </a:p>
        </p:txBody>
      </p:sp>
      <p:sp>
        <p:nvSpPr>
          <p:cNvPr id="3" name="Content Placeholder 2"/>
          <p:cNvSpPr>
            <a:spLocks noGrp="1"/>
          </p:cNvSpPr>
          <p:nvPr>
            <p:ph idx="1"/>
          </p:nvPr>
        </p:nvSpPr>
        <p:spPr>
          <a:xfrm>
            <a:off x="219075" y="1282700"/>
            <a:ext cx="11753849" cy="4351338"/>
          </a:xfrm>
        </p:spPr>
        <p:txBody>
          <a:bodyPr>
            <a:noAutofit/>
          </a:bodyPr>
          <a:lstStyle/>
          <a:p>
            <a:pPr marL="0" indent="0">
              <a:lnSpc>
                <a:spcPct val="120000"/>
              </a:lnSpc>
              <a:spcBef>
                <a:spcPts val="0"/>
              </a:spcBef>
              <a:buNone/>
            </a:pPr>
            <a:r>
              <a:rPr lang="en-US" sz="1600" b="1" dirty="0" smtClean="0"/>
              <a:t>Subapplicants may </a:t>
            </a:r>
            <a:r>
              <a:rPr lang="en-US" sz="1600" b="1" dirty="0"/>
              <a:t>use Advance Assistance for the following activities: </a:t>
            </a:r>
            <a:endParaRPr lang="en-US" sz="1600" b="1" dirty="0" smtClean="0"/>
          </a:p>
          <a:p>
            <a:pPr>
              <a:lnSpc>
                <a:spcPct val="120000"/>
              </a:lnSpc>
              <a:spcBef>
                <a:spcPts val="0"/>
              </a:spcBef>
            </a:pPr>
            <a:r>
              <a:rPr lang="en-US" sz="1400" dirty="0" smtClean="0"/>
              <a:t>Obtain </a:t>
            </a:r>
            <a:r>
              <a:rPr lang="en-US" sz="1400" dirty="0"/>
              <a:t>staff or resources to develop a cost-share strategy and identify potential match funding </a:t>
            </a:r>
            <a:endParaRPr lang="en-US" sz="1400" dirty="0" smtClean="0"/>
          </a:p>
          <a:p>
            <a:pPr>
              <a:lnSpc>
                <a:spcPct val="120000"/>
              </a:lnSpc>
              <a:spcBef>
                <a:spcPts val="0"/>
              </a:spcBef>
            </a:pPr>
            <a:r>
              <a:rPr lang="en-US" sz="1400" dirty="0" smtClean="0"/>
              <a:t>Evaluate </a:t>
            </a:r>
            <a:r>
              <a:rPr lang="en-US" sz="1400" dirty="0"/>
              <a:t>facilities or areas to determine appropriate mitigation actions </a:t>
            </a:r>
            <a:endParaRPr lang="en-US" sz="1400" dirty="0" smtClean="0"/>
          </a:p>
          <a:p>
            <a:pPr>
              <a:lnSpc>
                <a:spcPct val="120000"/>
              </a:lnSpc>
              <a:spcBef>
                <a:spcPts val="0"/>
              </a:spcBef>
            </a:pPr>
            <a:r>
              <a:rPr lang="en-US" sz="1400" dirty="0" smtClean="0"/>
              <a:t>Incorporate </a:t>
            </a:r>
            <a:r>
              <a:rPr lang="en-US" sz="1400" dirty="0"/>
              <a:t>EHP considerations early into program decisions </a:t>
            </a:r>
            <a:endParaRPr lang="en-US" sz="1400" dirty="0" smtClean="0"/>
          </a:p>
          <a:p>
            <a:pPr>
              <a:lnSpc>
                <a:spcPct val="120000"/>
              </a:lnSpc>
              <a:spcBef>
                <a:spcPts val="0"/>
              </a:spcBef>
            </a:pPr>
            <a:r>
              <a:rPr lang="en-US" sz="1400" dirty="0" smtClean="0"/>
              <a:t>Collect </a:t>
            </a:r>
            <a:r>
              <a:rPr lang="en-US" sz="1400" dirty="0"/>
              <a:t>data for BCAs, EHP compliance, and other program requirements</a:t>
            </a:r>
          </a:p>
          <a:p>
            <a:pPr>
              <a:lnSpc>
                <a:spcPct val="120000"/>
              </a:lnSpc>
              <a:spcBef>
                <a:spcPts val="0"/>
              </a:spcBef>
            </a:pPr>
            <a:r>
              <a:rPr lang="en-US" sz="1400" dirty="0" smtClean="0"/>
              <a:t>Scope </a:t>
            </a:r>
            <a:r>
              <a:rPr lang="en-US" sz="1400" dirty="0"/>
              <a:t>and prioritize hazard mitigation projects (including State coordination of local projects) to incorporate sustainability, resilience, and renewable building concepts </a:t>
            </a:r>
            <a:endParaRPr lang="en-US" sz="1400" dirty="0" smtClean="0"/>
          </a:p>
          <a:p>
            <a:pPr>
              <a:lnSpc>
                <a:spcPct val="120000"/>
              </a:lnSpc>
              <a:spcBef>
                <a:spcPts val="0"/>
              </a:spcBef>
            </a:pPr>
            <a:r>
              <a:rPr lang="en-US" sz="1400" dirty="0" smtClean="0"/>
              <a:t>Develop </a:t>
            </a:r>
            <a:r>
              <a:rPr lang="en-US" sz="1400" dirty="0"/>
              <a:t>hazard mitigation projects, including engineering design and feasibility actions </a:t>
            </a:r>
            <a:endParaRPr lang="en-US" sz="1400" dirty="0" smtClean="0"/>
          </a:p>
          <a:p>
            <a:pPr>
              <a:lnSpc>
                <a:spcPct val="120000"/>
              </a:lnSpc>
              <a:spcBef>
                <a:spcPts val="0"/>
              </a:spcBef>
            </a:pPr>
            <a:r>
              <a:rPr lang="en-US" sz="1400" dirty="0" smtClean="0"/>
              <a:t>Incorporate </a:t>
            </a:r>
            <a:r>
              <a:rPr lang="en-US" sz="1400" dirty="0"/>
              <a:t>SFM principles into mitigation project work schedules and budgets that will facilitate compliance with the legislative requirement to expend obligated funds within 24 months </a:t>
            </a:r>
            <a:endParaRPr lang="en-US" sz="1400" dirty="0" smtClean="0"/>
          </a:p>
          <a:p>
            <a:pPr>
              <a:lnSpc>
                <a:spcPct val="120000"/>
              </a:lnSpc>
              <a:spcBef>
                <a:spcPts val="0"/>
              </a:spcBef>
            </a:pPr>
            <a:r>
              <a:rPr lang="en-US" sz="1400" dirty="0" smtClean="0"/>
              <a:t>Conduct </a:t>
            </a:r>
            <a:r>
              <a:rPr lang="en-US" sz="1400" dirty="0"/>
              <a:t>meetings, outreach, and coordination with potential subapplicants and community residents to identify potential participants for property acquisition and demolition or relocation projects </a:t>
            </a:r>
            <a:endParaRPr lang="en-US" sz="1400" dirty="0" smtClean="0"/>
          </a:p>
          <a:p>
            <a:pPr>
              <a:lnSpc>
                <a:spcPct val="120000"/>
              </a:lnSpc>
              <a:spcBef>
                <a:spcPts val="0"/>
              </a:spcBef>
            </a:pPr>
            <a:r>
              <a:rPr lang="en-US" sz="1400" dirty="0" smtClean="0"/>
              <a:t>Conduct </a:t>
            </a:r>
            <a:r>
              <a:rPr lang="en-US" sz="1400" dirty="0"/>
              <a:t>engineering design and feasibility studies for larger or complex community drainage projects or critical facility retrofits (such as for phased projects) </a:t>
            </a:r>
            <a:endParaRPr lang="en-US" sz="1400" dirty="0" smtClean="0"/>
          </a:p>
          <a:p>
            <a:pPr>
              <a:lnSpc>
                <a:spcPct val="120000"/>
              </a:lnSpc>
              <a:spcBef>
                <a:spcPts val="0"/>
              </a:spcBef>
            </a:pPr>
            <a:r>
              <a:rPr lang="en-US" sz="1400" dirty="0" smtClean="0"/>
              <a:t>Conduct </a:t>
            </a:r>
            <a:r>
              <a:rPr lang="en-US" sz="1400" dirty="0"/>
              <a:t>hydrologic and hydraulic studies for unmapped flood zones or Approximate Zone A areas where communities propose to submit hazard mitigation projects </a:t>
            </a:r>
            <a:endParaRPr lang="en-US" sz="1400" dirty="0" smtClean="0"/>
          </a:p>
          <a:p>
            <a:pPr>
              <a:lnSpc>
                <a:spcPct val="120000"/>
              </a:lnSpc>
              <a:spcBef>
                <a:spcPts val="0"/>
              </a:spcBef>
            </a:pPr>
            <a:r>
              <a:rPr lang="en-US" sz="1400" dirty="0" smtClean="0"/>
              <a:t>Perform </a:t>
            </a:r>
            <a:r>
              <a:rPr lang="en-US" sz="1400" dirty="0"/>
              <a:t>professional cost estimation services to aid consistency in project budgeting across subapplications </a:t>
            </a:r>
            <a:endParaRPr lang="en-US" sz="1400" dirty="0" smtClean="0"/>
          </a:p>
          <a:p>
            <a:pPr>
              <a:lnSpc>
                <a:spcPct val="120000"/>
              </a:lnSpc>
              <a:spcBef>
                <a:spcPts val="0"/>
              </a:spcBef>
            </a:pPr>
            <a:r>
              <a:rPr lang="en-US" sz="1400" dirty="0" smtClean="0"/>
              <a:t>Rectify </a:t>
            </a:r>
            <a:r>
              <a:rPr lang="en-US" sz="1400" dirty="0"/>
              <a:t>data consistency needs for other project application categories, such as EHP compliance, cost-sharing mechanisms, and work schedules </a:t>
            </a:r>
            <a:endParaRPr lang="en-US" sz="1400" dirty="0" smtClean="0"/>
          </a:p>
          <a:p>
            <a:pPr>
              <a:lnSpc>
                <a:spcPct val="120000"/>
              </a:lnSpc>
              <a:spcBef>
                <a:spcPts val="0"/>
              </a:spcBef>
            </a:pPr>
            <a:r>
              <a:rPr lang="en-US" sz="1400" dirty="0" smtClean="0"/>
              <a:t>Complete </a:t>
            </a:r>
            <a:r>
              <a:rPr lang="en-US" sz="1400" dirty="0"/>
              <a:t>necessary documents for deed restricting properties such as acknowledgement of voluntary participation or Model Acknowledgement of Conditions for Mitigation of Property in a Special Flood Hazard Area with FEMA Grant Funds for property acquisition projects</a:t>
            </a:r>
          </a:p>
        </p:txBody>
      </p:sp>
      <p:graphicFrame>
        <p:nvGraphicFramePr>
          <p:cNvPr id="5" name="Object 4"/>
          <p:cNvGraphicFramePr>
            <a:graphicFrameLocks noChangeAspect="1"/>
          </p:cNvGraphicFramePr>
          <p:nvPr>
            <p:extLst>
              <p:ext uri="{D42A27DB-BD31-4B8C-83A1-F6EECF244321}">
                <p14:modId xmlns:p14="http://schemas.microsoft.com/office/powerpoint/2010/main" val="4235194599"/>
              </p:ext>
            </p:extLst>
          </p:nvPr>
        </p:nvGraphicFramePr>
        <p:xfrm>
          <a:off x="11277600" y="6145213"/>
          <a:ext cx="914400" cy="771525"/>
        </p:xfrm>
        <a:graphic>
          <a:graphicData uri="http://schemas.openxmlformats.org/presentationml/2006/ole">
            <mc:AlternateContent xmlns:mc="http://schemas.openxmlformats.org/markup-compatibility/2006">
              <mc:Choice xmlns:v="urn:schemas-microsoft-com:vml" Requires="v">
                <p:oleObj spid="_x0000_s5135"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11277600" y="6145213"/>
                        <a:ext cx="914400" cy="77152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539931D2-100C-40DB-9355-70AB14ADF183}" type="slidenum">
              <a:rPr lang="en-US" smtClean="0"/>
              <a:t>11</a:t>
            </a:fld>
            <a:endParaRPr lang="en-US"/>
          </a:p>
        </p:txBody>
      </p:sp>
      <p:sp>
        <p:nvSpPr>
          <p:cNvPr id="4" name="Date Placeholder 3"/>
          <p:cNvSpPr>
            <a:spLocks noGrp="1"/>
          </p:cNvSpPr>
          <p:nvPr>
            <p:ph type="dt" sz="half" idx="10"/>
          </p:nvPr>
        </p:nvSpPr>
        <p:spPr/>
        <p:txBody>
          <a:bodyPr/>
          <a:lstStyle/>
          <a:p>
            <a:fld id="{8C060374-9176-4299-88E1-C1A51227E03D}" type="datetime1">
              <a:rPr lang="en-US" smtClean="0"/>
              <a:t>1/31/2020</a:t>
            </a:fld>
            <a:endParaRPr lang="en-US"/>
          </a:p>
        </p:txBody>
      </p:sp>
    </p:spTree>
    <p:extLst>
      <p:ext uri="{BB962C8B-B14F-4D97-AF65-F5344CB8AC3E}">
        <p14:creationId xmlns:p14="http://schemas.microsoft.com/office/powerpoint/2010/main" val="122634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Local Management Costs</a:t>
            </a:r>
            <a:endParaRPr lang="en-US" b="1" dirty="0"/>
          </a:p>
        </p:txBody>
      </p:sp>
      <p:sp>
        <p:nvSpPr>
          <p:cNvPr id="3" name="Content Placeholder 2"/>
          <p:cNvSpPr>
            <a:spLocks noGrp="1"/>
          </p:cNvSpPr>
          <p:nvPr>
            <p:ph idx="1"/>
          </p:nvPr>
        </p:nvSpPr>
        <p:spPr/>
        <p:txBody>
          <a:bodyPr>
            <a:normAutofit/>
          </a:bodyPr>
          <a:lstStyle/>
          <a:p>
            <a:r>
              <a:rPr lang="en-US" dirty="0" smtClean="0"/>
              <a:t>New for disasters declared in 2019 per DRRA – Section 1215 (more information can be found at: </a:t>
            </a:r>
            <a:r>
              <a:rPr lang="en-US" dirty="0">
                <a:hlinkClick r:id="rId3"/>
              </a:rPr>
              <a:t>https://</a:t>
            </a:r>
            <a:r>
              <a:rPr lang="en-US" dirty="0" smtClean="0">
                <a:hlinkClick r:id="rId3"/>
              </a:rPr>
              <a:t>www.fema.gov/drra-1215-faq</a:t>
            </a:r>
            <a:r>
              <a:rPr lang="en-US" dirty="0" smtClean="0"/>
              <a:t>) </a:t>
            </a:r>
          </a:p>
          <a:p>
            <a:r>
              <a:rPr lang="en-US" dirty="0" smtClean="0"/>
              <a:t>If </a:t>
            </a:r>
            <a:r>
              <a:rPr lang="en-US" dirty="0"/>
              <a:t>applying for local management costs (see Section 5 in </a:t>
            </a:r>
            <a:r>
              <a:rPr lang="en-US" dirty="0" smtClean="0"/>
              <a:t>project/plan applications</a:t>
            </a:r>
            <a:r>
              <a:rPr lang="en-US" dirty="0"/>
              <a:t>), </a:t>
            </a:r>
            <a:r>
              <a:rPr lang="en-US" dirty="0" smtClean="0"/>
              <a:t>you will need to fill out a local management cost application to actually apply </a:t>
            </a:r>
            <a:r>
              <a:rPr lang="en-US" dirty="0"/>
              <a:t>for the local management </a:t>
            </a:r>
            <a:r>
              <a:rPr lang="en-US" dirty="0" smtClean="0"/>
              <a:t>costs </a:t>
            </a:r>
            <a:r>
              <a:rPr lang="en-US" b="1" i="1" dirty="0" smtClean="0"/>
              <a:t>(application </a:t>
            </a:r>
            <a:r>
              <a:rPr lang="en-US" b="1" i="1" dirty="0"/>
              <a:t>for local management costs is still being drafted as of </a:t>
            </a:r>
            <a:r>
              <a:rPr lang="en-US" b="1" i="1" dirty="0" smtClean="0"/>
              <a:t>1/31/2020</a:t>
            </a:r>
            <a:r>
              <a:rPr lang="en-US" b="1" i="1" dirty="0"/>
              <a:t>, thus not being included </a:t>
            </a:r>
            <a:r>
              <a:rPr lang="en-US" b="1" i="1" dirty="0" smtClean="0"/>
              <a:t>in the slide deck at </a:t>
            </a:r>
            <a:r>
              <a:rPr lang="en-US" b="1" i="1" dirty="0"/>
              <a:t>this </a:t>
            </a:r>
            <a:r>
              <a:rPr lang="en-US" b="1" i="1" dirty="0" smtClean="0"/>
              <a:t>time; once </a:t>
            </a:r>
            <a:r>
              <a:rPr lang="en-US" b="1" i="1" dirty="0"/>
              <a:t>finalized, the local management cost application will be included in future </a:t>
            </a:r>
            <a:r>
              <a:rPr lang="en-US" b="1" i="1" dirty="0" smtClean="0"/>
              <a:t>PowerPoints/guidance prior to application deadlines)</a:t>
            </a:r>
          </a:p>
          <a:p>
            <a:endParaRPr lang="en-US" dirty="0"/>
          </a:p>
        </p:txBody>
      </p:sp>
      <p:sp>
        <p:nvSpPr>
          <p:cNvPr id="5" name="Slide Number Placeholder 4"/>
          <p:cNvSpPr>
            <a:spLocks noGrp="1"/>
          </p:cNvSpPr>
          <p:nvPr>
            <p:ph type="sldNum" sz="quarter" idx="12"/>
          </p:nvPr>
        </p:nvSpPr>
        <p:spPr/>
        <p:txBody>
          <a:bodyPr/>
          <a:lstStyle/>
          <a:p>
            <a:fld id="{539931D2-100C-40DB-9355-70AB14ADF183}" type="slidenum">
              <a:rPr lang="en-US" smtClean="0"/>
              <a:t>12</a:t>
            </a:fld>
            <a:endParaRPr lang="en-US"/>
          </a:p>
        </p:txBody>
      </p:sp>
      <p:sp>
        <p:nvSpPr>
          <p:cNvPr id="6" name="Date Placeholder 5"/>
          <p:cNvSpPr>
            <a:spLocks noGrp="1"/>
          </p:cNvSpPr>
          <p:nvPr>
            <p:ph type="dt" sz="half" idx="10"/>
          </p:nvPr>
        </p:nvSpPr>
        <p:spPr/>
        <p:txBody>
          <a:bodyPr/>
          <a:lstStyle/>
          <a:p>
            <a:fld id="{25607FBF-E6C7-4E94-9EFB-550B2A875DB7}" type="datetime1">
              <a:rPr lang="en-US" smtClean="0"/>
              <a:t>1/31/2020</a:t>
            </a:fld>
            <a:endParaRPr lang="en-US"/>
          </a:p>
        </p:txBody>
      </p:sp>
    </p:spTree>
    <p:extLst>
      <p:ext uri="{BB962C8B-B14F-4D97-AF65-F5344CB8AC3E}">
        <p14:creationId xmlns:p14="http://schemas.microsoft.com/office/powerpoint/2010/main" val="69587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Benefit Cost Analysis (BCA)</a:t>
            </a:r>
            <a:endParaRPr lang="en-US" b="1" dirty="0"/>
          </a:p>
        </p:txBody>
      </p:sp>
      <p:sp>
        <p:nvSpPr>
          <p:cNvPr id="3" name="Content Placeholder 2"/>
          <p:cNvSpPr>
            <a:spLocks noGrp="1"/>
          </p:cNvSpPr>
          <p:nvPr>
            <p:ph idx="1"/>
          </p:nvPr>
        </p:nvSpPr>
        <p:spPr/>
        <p:txBody>
          <a:bodyPr/>
          <a:lstStyle/>
          <a:p>
            <a:r>
              <a:rPr lang="en-US" dirty="0" smtClean="0"/>
              <a:t>The BCA will be the most challenging part for most applications</a:t>
            </a:r>
          </a:p>
          <a:p>
            <a:r>
              <a:rPr lang="en-US" dirty="0" smtClean="0"/>
              <a:t>Please use version 5.3 vs version 6.0 as it is more user friendly</a:t>
            </a:r>
          </a:p>
          <a:p>
            <a:r>
              <a:rPr lang="en-US" dirty="0" smtClean="0"/>
              <a:t>For technical support, please call FEMA’s BCA help line at: 1-855-540-6744 or </a:t>
            </a:r>
            <a:r>
              <a:rPr lang="en-US" u="sng" dirty="0">
                <a:hlinkClick r:id="rId2"/>
              </a:rPr>
              <a:t>bchelpline@dhs.gov</a:t>
            </a:r>
            <a:r>
              <a:rPr lang="en-US" dirty="0"/>
              <a:t> </a:t>
            </a:r>
            <a:endParaRPr lang="en-US" dirty="0" smtClean="0"/>
          </a:p>
          <a:p>
            <a:r>
              <a:rPr lang="en-US" dirty="0" smtClean="0"/>
              <a:t>More information for BCA 5.3 can be found at: </a:t>
            </a:r>
            <a:r>
              <a:rPr lang="en-US" dirty="0" smtClean="0">
                <a:hlinkClick r:id="rId3"/>
              </a:rPr>
              <a:t>https</a:t>
            </a:r>
            <a:r>
              <a:rPr lang="en-US" dirty="0">
                <a:hlinkClick r:id="rId3"/>
              </a:rPr>
              <a:t>://</a:t>
            </a:r>
            <a:r>
              <a:rPr lang="en-US" dirty="0" smtClean="0">
                <a:hlinkClick r:id="rId3"/>
              </a:rPr>
              <a:t>www.fema.gov/media-library/assets/documents/128334</a:t>
            </a:r>
            <a:endParaRPr lang="en-US" dirty="0" smtClean="0"/>
          </a:p>
          <a:p>
            <a:r>
              <a:rPr lang="en-US" dirty="0" smtClean="0"/>
              <a:t>Helpful 5.3 video from Washington SHMO: </a:t>
            </a:r>
            <a:r>
              <a:rPr lang="en-US" dirty="0">
                <a:hlinkClick r:id="rId4"/>
              </a:rPr>
              <a:t>https://youtu.be/lwjypk_uBSM</a:t>
            </a:r>
            <a:endParaRPr lang="en-US" dirty="0"/>
          </a:p>
          <a:p>
            <a:endParaRPr lang="en-US" dirty="0"/>
          </a:p>
        </p:txBody>
      </p:sp>
      <p:sp>
        <p:nvSpPr>
          <p:cNvPr id="4" name="Slide Number Placeholder 3"/>
          <p:cNvSpPr>
            <a:spLocks noGrp="1"/>
          </p:cNvSpPr>
          <p:nvPr>
            <p:ph type="sldNum" sz="quarter" idx="12"/>
          </p:nvPr>
        </p:nvSpPr>
        <p:spPr/>
        <p:txBody>
          <a:bodyPr/>
          <a:lstStyle/>
          <a:p>
            <a:fld id="{539931D2-100C-40DB-9355-70AB14ADF183}" type="slidenum">
              <a:rPr lang="en-US" smtClean="0"/>
              <a:t>13</a:t>
            </a:fld>
            <a:endParaRPr lang="en-US"/>
          </a:p>
        </p:txBody>
      </p:sp>
      <p:sp>
        <p:nvSpPr>
          <p:cNvPr id="6" name="Date Placeholder 5"/>
          <p:cNvSpPr>
            <a:spLocks noGrp="1"/>
          </p:cNvSpPr>
          <p:nvPr>
            <p:ph type="dt" sz="half" idx="10"/>
          </p:nvPr>
        </p:nvSpPr>
        <p:spPr/>
        <p:txBody>
          <a:bodyPr/>
          <a:lstStyle/>
          <a:p>
            <a:fld id="{770D65CA-2DA7-45B6-9DE5-4FA50B52DFAE}" type="datetime1">
              <a:rPr lang="en-US" smtClean="0"/>
              <a:t>1/31/2020</a:t>
            </a:fld>
            <a:endParaRPr lang="en-US"/>
          </a:p>
        </p:txBody>
      </p:sp>
    </p:spTree>
    <p:extLst>
      <p:ext uri="{BB962C8B-B14F-4D97-AF65-F5344CB8AC3E}">
        <p14:creationId xmlns:p14="http://schemas.microsoft.com/office/powerpoint/2010/main" val="235375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Useful Links</a:t>
            </a:r>
            <a:endParaRPr lang="en-US" b="1" dirty="0"/>
          </a:p>
        </p:txBody>
      </p:sp>
      <p:sp>
        <p:nvSpPr>
          <p:cNvPr id="3" name="Content Placeholder 2"/>
          <p:cNvSpPr>
            <a:spLocks noGrp="1"/>
          </p:cNvSpPr>
          <p:nvPr>
            <p:ph idx="1"/>
          </p:nvPr>
        </p:nvSpPr>
        <p:spPr>
          <a:xfrm>
            <a:off x="647700" y="1816100"/>
            <a:ext cx="10706100" cy="4351338"/>
          </a:xfrm>
        </p:spPr>
        <p:txBody>
          <a:bodyPr>
            <a:normAutofit fontScale="70000" lnSpcReduction="20000"/>
          </a:bodyPr>
          <a:lstStyle/>
          <a:p>
            <a:pPr marL="0" indent="0">
              <a:buNone/>
            </a:pPr>
            <a:r>
              <a:rPr lang="en-US" b="1" dirty="0" smtClean="0"/>
              <a:t>BCA V 5.3 </a:t>
            </a:r>
            <a:r>
              <a:rPr lang="en-US" b="1" dirty="0"/>
              <a:t>Video (from WA SHMO): </a:t>
            </a:r>
            <a:r>
              <a:rPr lang="en-US" dirty="0">
                <a:hlinkClick r:id="rId2"/>
              </a:rPr>
              <a:t>https://</a:t>
            </a:r>
            <a:r>
              <a:rPr lang="en-US" dirty="0" smtClean="0">
                <a:hlinkClick r:id="rId2"/>
              </a:rPr>
              <a:t>youtu.be/lwjypk_uBSM</a:t>
            </a:r>
            <a:endParaRPr lang="en-US" dirty="0"/>
          </a:p>
          <a:p>
            <a:pPr marL="0" indent="0">
              <a:buNone/>
            </a:pPr>
            <a:r>
              <a:rPr lang="en-US" b="1" dirty="0"/>
              <a:t>FEMA Advance Assistance: </a:t>
            </a:r>
            <a:r>
              <a:rPr lang="en-US" dirty="0">
                <a:hlinkClick r:id="rId3"/>
              </a:rPr>
              <a:t>https://www.fema.gov/media-library/assets/documents/32755</a:t>
            </a:r>
            <a:endParaRPr lang="en-US" dirty="0"/>
          </a:p>
          <a:p>
            <a:pPr marL="0" indent="0">
              <a:buNone/>
            </a:pPr>
            <a:r>
              <a:rPr lang="en-US" b="1" dirty="0" smtClean="0"/>
              <a:t>FEMA </a:t>
            </a:r>
            <a:r>
              <a:rPr lang="en-US" b="1" dirty="0"/>
              <a:t>Grant Forms: </a:t>
            </a:r>
            <a:r>
              <a:rPr lang="en-US" dirty="0">
                <a:hlinkClick r:id="rId4"/>
              </a:rPr>
              <a:t>https://www.grants.gov/web/grants/forms/sf-424-family.html#sortby=1</a:t>
            </a:r>
            <a:endParaRPr lang="en-US" dirty="0"/>
          </a:p>
          <a:p>
            <a:pPr marL="0" indent="0">
              <a:buNone/>
            </a:pPr>
            <a:r>
              <a:rPr lang="en-US" b="1" dirty="0"/>
              <a:t>FEMA Hazard Mitigation Grant Program Post Fire: </a:t>
            </a:r>
            <a:r>
              <a:rPr lang="en-US" dirty="0">
                <a:hlinkClick r:id="rId5"/>
              </a:rPr>
              <a:t>https://www.fema.gov/hazard-mitigation-grant-program-post-fire</a:t>
            </a:r>
            <a:endParaRPr lang="en-US" dirty="0"/>
          </a:p>
          <a:p>
            <a:pPr marL="0" indent="0">
              <a:buNone/>
            </a:pPr>
            <a:r>
              <a:rPr lang="en-US" b="1" dirty="0"/>
              <a:t>FEMA Hazard Mitigation Assistance Guidance: </a:t>
            </a:r>
            <a:r>
              <a:rPr lang="en-US" dirty="0">
                <a:hlinkClick r:id="rId6"/>
              </a:rPr>
              <a:t>https://www.fema.gov/media-library/assets/documents/103279</a:t>
            </a:r>
            <a:endParaRPr lang="en-US" dirty="0"/>
          </a:p>
          <a:p>
            <a:pPr marL="0" indent="0">
              <a:buNone/>
            </a:pPr>
            <a:r>
              <a:rPr lang="en-US" b="1" dirty="0"/>
              <a:t>FEMA Hazard Mitigation Assistance Publications: </a:t>
            </a:r>
            <a:r>
              <a:rPr lang="en-US" dirty="0">
                <a:hlinkClick r:id="rId7"/>
              </a:rPr>
              <a:t>https://www.fema.gov/hazard-mitigation-assistance-publications</a:t>
            </a:r>
            <a:endParaRPr lang="en-US" dirty="0"/>
          </a:p>
          <a:p>
            <a:pPr marL="0" indent="0">
              <a:buNone/>
            </a:pPr>
            <a:r>
              <a:rPr lang="en-US" b="1" dirty="0"/>
              <a:t>FEMA Hazard Mitigation Grant Program: </a:t>
            </a:r>
            <a:r>
              <a:rPr lang="en-US" dirty="0">
                <a:hlinkClick r:id="rId8"/>
              </a:rPr>
              <a:t>https://www.fema.gov/hazard-mitigation-grant-program</a:t>
            </a:r>
            <a:endParaRPr lang="en-US" dirty="0"/>
          </a:p>
          <a:p>
            <a:pPr marL="0" indent="0">
              <a:buNone/>
            </a:pPr>
            <a:r>
              <a:rPr lang="en-US" b="1" dirty="0"/>
              <a:t>FEMA HMA Application Development Guidance: </a:t>
            </a:r>
            <a:r>
              <a:rPr lang="en-US" dirty="0">
                <a:hlinkClick r:id="rId9"/>
              </a:rPr>
              <a:t>https://www.fema.gov/application-development-1</a:t>
            </a:r>
            <a:endParaRPr lang="en-US" dirty="0"/>
          </a:p>
          <a:p>
            <a:pPr marL="0" indent="0">
              <a:buNone/>
            </a:pPr>
            <a:r>
              <a:rPr lang="en-US" b="1" dirty="0" smtClean="0"/>
              <a:t>FEMA </a:t>
            </a:r>
            <a:r>
              <a:rPr lang="en-US" b="1" dirty="0"/>
              <a:t>Management Costs: </a:t>
            </a:r>
            <a:r>
              <a:rPr lang="en-US" dirty="0">
                <a:hlinkClick r:id="rId10"/>
              </a:rPr>
              <a:t>https://www.fema.gov/drra-1215-faq</a:t>
            </a:r>
            <a:endParaRPr lang="en-US" dirty="0"/>
          </a:p>
          <a:p>
            <a:endParaRPr lang="en-US" dirty="0"/>
          </a:p>
        </p:txBody>
      </p:sp>
      <p:sp>
        <p:nvSpPr>
          <p:cNvPr id="4" name="Slide Number Placeholder 3"/>
          <p:cNvSpPr>
            <a:spLocks noGrp="1"/>
          </p:cNvSpPr>
          <p:nvPr>
            <p:ph type="sldNum" sz="quarter" idx="12"/>
          </p:nvPr>
        </p:nvSpPr>
        <p:spPr/>
        <p:txBody>
          <a:bodyPr/>
          <a:lstStyle/>
          <a:p>
            <a:fld id="{539931D2-100C-40DB-9355-70AB14ADF183}" type="slidenum">
              <a:rPr lang="en-US" smtClean="0"/>
              <a:t>14</a:t>
            </a:fld>
            <a:endParaRPr lang="en-US"/>
          </a:p>
        </p:txBody>
      </p:sp>
      <p:sp>
        <p:nvSpPr>
          <p:cNvPr id="6" name="Date Placeholder 5"/>
          <p:cNvSpPr>
            <a:spLocks noGrp="1"/>
          </p:cNvSpPr>
          <p:nvPr>
            <p:ph type="dt" sz="half" idx="10"/>
          </p:nvPr>
        </p:nvSpPr>
        <p:spPr/>
        <p:txBody>
          <a:bodyPr/>
          <a:lstStyle/>
          <a:p>
            <a:fld id="{5CDC36CD-83EE-4A0B-B4B7-203518629EEE}" type="datetime1">
              <a:rPr lang="en-US" smtClean="0"/>
              <a:t>1/31/2020</a:t>
            </a:fld>
            <a:endParaRPr lang="en-US"/>
          </a:p>
        </p:txBody>
      </p:sp>
    </p:spTree>
    <p:extLst>
      <p:ext uri="{BB962C8B-B14F-4D97-AF65-F5344CB8AC3E}">
        <p14:creationId xmlns:p14="http://schemas.microsoft.com/office/powerpoint/2010/main" val="17235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384"/>
            <a:ext cx="12192000" cy="7567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t>Current [Open] HMGP Grants</a:t>
            </a:r>
            <a:endParaRPr lang="en-US" sz="4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111096594"/>
              </p:ext>
            </p:extLst>
          </p:nvPr>
        </p:nvGraphicFramePr>
        <p:xfrm>
          <a:off x="5638800" y="6086472"/>
          <a:ext cx="914400" cy="771525"/>
        </p:xfrm>
        <a:graphic>
          <a:graphicData uri="http://schemas.openxmlformats.org/presentationml/2006/ole">
            <mc:AlternateContent xmlns:mc="http://schemas.openxmlformats.org/markup-compatibility/2006">
              <mc:Choice xmlns:v="urn:schemas-microsoft-com:vml" Requires="v">
                <p:oleObj spid="_x0000_s3106"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5638800" y="6086472"/>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39214887"/>
              </p:ext>
            </p:extLst>
          </p:nvPr>
        </p:nvGraphicFramePr>
        <p:xfrm>
          <a:off x="6856033" y="6086471"/>
          <a:ext cx="914400" cy="771525"/>
        </p:xfrm>
        <a:graphic>
          <a:graphicData uri="http://schemas.openxmlformats.org/presentationml/2006/ole">
            <mc:AlternateContent xmlns:mc="http://schemas.openxmlformats.org/markup-compatibility/2006">
              <mc:Choice xmlns:v="urn:schemas-microsoft-com:vml" Requires="v">
                <p:oleObj spid="_x0000_s3107"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6856033" y="6086471"/>
                        <a:ext cx="914400" cy="771525"/>
                      </a:xfrm>
                      <a:prstGeom prst="rect">
                        <a:avLst/>
                      </a:prstGeom>
                    </p:spPr>
                  </p:pic>
                </p:oleObj>
              </mc:Fallback>
            </mc:AlternateContent>
          </a:graphicData>
        </a:graphic>
      </p:graphicFrame>
      <p:sp>
        <p:nvSpPr>
          <p:cNvPr id="10" name="Date Placeholder 2"/>
          <p:cNvSpPr txBox="1">
            <a:spLocks/>
          </p:cNvSpPr>
          <p:nvPr/>
        </p:nvSpPr>
        <p:spPr>
          <a:xfrm>
            <a:off x="5133975" y="5862829"/>
            <a:ext cx="1924050" cy="1122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solidFill>
              </a:rPr>
              <a:t>Reference documents only:</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539931D2-100C-40DB-9355-70AB14ADF183}" type="slidenum">
              <a:rPr lang="en-US" smtClean="0"/>
              <a:t>2</a:t>
            </a:fld>
            <a:endParaRPr lang="en-US"/>
          </a:p>
        </p:txBody>
      </p:sp>
      <p:sp>
        <p:nvSpPr>
          <p:cNvPr id="12" name="Date Placeholder 11"/>
          <p:cNvSpPr>
            <a:spLocks noGrp="1"/>
          </p:cNvSpPr>
          <p:nvPr>
            <p:ph type="dt" sz="half" idx="10"/>
          </p:nvPr>
        </p:nvSpPr>
        <p:spPr/>
        <p:txBody>
          <a:bodyPr/>
          <a:lstStyle/>
          <a:p>
            <a:fld id="{6D68AB47-FD7B-4FBF-A0B7-B27D48ABDAD4}" type="datetime1">
              <a:rPr lang="en-US" smtClean="0"/>
              <a:t>1/31/2020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19248059"/>
              </p:ext>
            </p:extLst>
          </p:nvPr>
        </p:nvGraphicFramePr>
        <p:xfrm>
          <a:off x="4421567" y="6117392"/>
          <a:ext cx="914400" cy="792163"/>
        </p:xfrm>
        <a:graphic>
          <a:graphicData uri="http://schemas.openxmlformats.org/presentationml/2006/ole">
            <mc:AlternateContent xmlns:mc="http://schemas.openxmlformats.org/markup-compatibility/2006">
              <mc:Choice xmlns:v="urn:schemas-microsoft-com:vml" Requires="v">
                <p:oleObj spid="_x0000_s3108" name="Acrobat Document" showAsIcon="1" r:id="rId8" imgW="914400" imgH="792360" progId="AcroExch.Document.DC">
                  <p:embed/>
                </p:oleObj>
              </mc:Choice>
              <mc:Fallback>
                <p:oleObj name="Acrobat Document" showAsIcon="1" r:id="rId8" imgW="914400" imgH="792360" progId="AcroExch.Document.DC">
                  <p:embed/>
                  <p:pic>
                    <p:nvPicPr>
                      <p:cNvPr id="0" name=""/>
                      <p:cNvPicPr/>
                      <p:nvPr/>
                    </p:nvPicPr>
                    <p:blipFill>
                      <a:blip r:embed="rId9"/>
                      <a:stretch>
                        <a:fillRect/>
                      </a:stretch>
                    </p:blipFill>
                    <p:spPr>
                      <a:xfrm>
                        <a:off x="4421567" y="6117392"/>
                        <a:ext cx="914400" cy="792163"/>
                      </a:xfrm>
                      <a:prstGeom prst="rect">
                        <a:avLst/>
                      </a:prstGeom>
                    </p:spPr>
                  </p:pic>
                </p:oleObj>
              </mc:Fallback>
            </mc:AlternateContent>
          </a:graphicData>
        </a:graphic>
      </p:graphicFrame>
      <p:pic>
        <p:nvPicPr>
          <p:cNvPr id="7" name="Picture 6"/>
          <p:cNvPicPr>
            <a:picLocks noChangeAspect="1"/>
          </p:cNvPicPr>
          <p:nvPr/>
        </p:nvPicPr>
        <p:blipFill>
          <a:blip r:embed="rId10"/>
          <a:stretch>
            <a:fillRect/>
          </a:stretch>
        </p:blipFill>
        <p:spPr>
          <a:xfrm>
            <a:off x="0" y="855229"/>
            <a:ext cx="12192000" cy="5147542"/>
          </a:xfrm>
          <a:prstGeom prst="rect">
            <a:avLst/>
          </a:prstGeom>
        </p:spPr>
      </p:pic>
    </p:spTree>
    <p:extLst>
      <p:ext uri="{BB962C8B-B14F-4D97-AF65-F5344CB8AC3E}">
        <p14:creationId xmlns:p14="http://schemas.microsoft.com/office/powerpoint/2010/main" val="221223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4121673"/>
              </p:ext>
            </p:extLst>
          </p:nvPr>
        </p:nvGraphicFramePr>
        <p:xfrm>
          <a:off x="2032000" y="1071989"/>
          <a:ext cx="8378825" cy="5365751"/>
        </p:xfrm>
        <a:graphic>
          <a:graphicData uri="http://schemas.openxmlformats.org/drawingml/2006/table">
            <a:tbl>
              <a:tblPr firstRow="1" bandRow="1">
                <a:tableStyleId>{5C22544A-7EE6-4342-B048-85BDC9FD1C3A}</a:tableStyleId>
              </a:tblPr>
              <a:tblGrid>
                <a:gridCol w="2170641"/>
                <a:gridCol w="2052511"/>
                <a:gridCol w="2069698"/>
                <a:gridCol w="2085975"/>
              </a:tblGrid>
              <a:tr h="498676">
                <a:tc>
                  <a:txBody>
                    <a:bodyPr/>
                    <a:lstStyle/>
                    <a:p>
                      <a:pPr algn="l"/>
                      <a:endParaRPr lang="en-US" dirty="0"/>
                    </a:p>
                  </a:txBody>
                  <a:tcPr/>
                </a:tc>
                <a:tc>
                  <a:txBody>
                    <a:bodyPr/>
                    <a:lstStyle/>
                    <a:p>
                      <a:pPr algn="ctr"/>
                      <a:r>
                        <a:rPr lang="en-US" dirty="0" smtClean="0"/>
                        <a:t>5285</a:t>
                      </a:r>
                      <a:endParaRPr lang="en-US" dirty="0"/>
                    </a:p>
                  </a:txBody>
                  <a:tcPr/>
                </a:tc>
                <a:tc>
                  <a:txBody>
                    <a:bodyPr/>
                    <a:lstStyle/>
                    <a:p>
                      <a:pPr algn="ctr"/>
                      <a:r>
                        <a:rPr lang="en-US" dirty="0" smtClean="0"/>
                        <a:t>4432</a:t>
                      </a:r>
                      <a:endParaRPr lang="en-US" dirty="0"/>
                    </a:p>
                  </a:txBody>
                  <a:tcPr/>
                </a:tc>
                <a:tc>
                  <a:txBody>
                    <a:bodyPr/>
                    <a:lstStyle/>
                    <a:p>
                      <a:pPr algn="ctr"/>
                      <a:r>
                        <a:rPr lang="en-US" dirty="0" smtClean="0"/>
                        <a:t>4452</a:t>
                      </a:r>
                      <a:endParaRPr lang="en-US" dirty="0"/>
                    </a:p>
                  </a:txBody>
                  <a:tcPr/>
                </a:tc>
              </a:tr>
              <a:tr h="498676">
                <a:tc>
                  <a:txBody>
                    <a:bodyPr/>
                    <a:lstStyle/>
                    <a:p>
                      <a:pPr algn="l"/>
                      <a:r>
                        <a:rPr lang="en-US" sz="1400" b="1" dirty="0" smtClean="0"/>
                        <a:t>Priority</a:t>
                      </a:r>
                      <a:r>
                        <a:rPr lang="en-US" sz="1400" b="1" baseline="0" dirty="0" smtClean="0"/>
                        <a:t> Counties</a:t>
                      </a:r>
                      <a:endParaRPr lang="en-US" sz="1400" b="1" dirty="0"/>
                    </a:p>
                  </a:txBody>
                  <a:tcPr/>
                </a:tc>
                <a:tc>
                  <a:txBody>
                    <a:bodyPr/>
                    <a:lstStyle/>
                    <a:p>
                      <a:pPr algn="ctr"/>
                      <a:r>
                        <a:rPr lang="en-US" sz="1400" dirty="0" smtClean="0"/>
                        <a:t>Douglas</a:t>
                      </a:r>
                      <a:r>
                        <a:rPr lang="en-US" sz="1400" baseline="0" dirty="0" smtClean="0"/>
                        <a:t> County</a:t>
                      </a:r>
                      <a:endParaRPr lang="en-US" sz="1400" dirty="0"/>
                    </a:p>
                  </a:txBody>
                  <a:tcPr/>
                </a:tc>
                <a:tc>
                  <a:txBody>
                    <a:bodyPr/>
                    <a:lstStyle/>
                    <a:p>
                      <a:pPr algn="ctr"/>
                      <a:r>
                        <a:rPr lang="en-US" sz="1400" dirty="0" smtClean="0"/>
                        <a:t>Coos, Curry, Douglas, Lane, &amp; Jefferson</a:t>
                      </a:r>
                      <a:endParaRPr lang="en-US" sz="1400" dirty="0"/>
                    </a:p>
                  </a:txBody>
                  <a:tcPr/>
                </a:tc>
                <a:tc>
                  <a:txBody>
                    <a:bodyPr/>
                    <a:lstStyle/>
                    <a:p>
                      <a:pPr algn="ctr"/>
                      <a:r>
                        <a:rPr lang="en-US" sz="1400" dirty="0" smtClean="0"/>
                        <a:t>Curry, Douglas, Grant, Linn, Umatilla,</a:t>
                      </a:r>
                      <a:r>
                        <a:rPr lang="en-US" sz="1400" baseline="0" dirty="0" smtClean="0"/>
                        <a:t> &amp; </a:t>
                      </a:r>
                      <a:r>
                        <a:rPr lang="en-US" sz="1400" dirty="0" smtClean="0"/>
                        <a:t>Wheeler </a:t>
                      </a:r>
                      <a:endParaRPr lang="en-US" sz="1400" dirty="0"/>
                    </a:p>
                  </a:txBody>
                  <a:tcPr/>
                </a:tc>
              </a:tr>
              <a:tr h="921075">
                <a:tc>
                  <a:txBody>
                    <a:bodyPr/>
                    <a:lstStyle/>
                    <a:p>
                      <a:r>
                        <a:rPr lang="en-US" sz="1400" b="1" baseline="0" dirty="0" smtClean="0"/>
                        <a:t>Letter of Intent</a:t>
                      </a:r>
                      <a:r>
                        <a:rPr lang="en-US" sz="1400" baseline="0" dirty="0" smtClean="0"/>
                        <a:t> </a:t>
                      </a:r>
                      <a:r>
                        <a:rPr lang="en-US" sz="1200" b="0" i="1" baseline="0" dirty="0" smtClean="0"/>
                        <a:t>(</a:t>
                      </a:r>
                      <a:r>
                        <a:rPr lang="en-US" sz="1200" b="0" i="1" u="none" baseline="0" dirty="0" smtClean="0"/>
                        <a:t>required if applying for grant regardless of category; will be submitted PRIOR to application)</a:t>
                      </a:r>
                      <a:endParaRPr lang="en-US" sz="1200" b="0" i="1" u="none" dirty="0"/>
                    </a:p>
                  </a:txBody>
                  <a:tcPr/>
                </a:tc>
                <a:tc>
                  <a:txBody>
                    <a:bodyPr/>
                    <a:lstStyle/>
                    <a:p>
                      <a:r>
                        <a:rPr lang="en-US" sz="1400" dirty="0" smtClean="0">
                          <a:solidFill>
                            <a:schemeClr val="tx1"/>
                          </a:solidFill>
                        </a:rPr>
                        <a:t>NLT </a:t>
                      </a:r>
                      <a:r>
                        <a:rPr lang="en-US" sz="1400" b="1" dirty="0" smtClean="0">
                          <a:solidFill>
                            <a:schemeClr val="tx1"/>
                          </a:solidFill>
                        </a:rPr>
                        <a:t>2/1/2020</a:t>
                      </a:r>
                      <a:r>
                        <a:rPr lang="en-US" sz="1400" dirty="0" smtClean="0">
                          <a:solidFill>
                            <a:schemeClr val="tx1"/>
                          </a:solidFill>
                        </a:rPr>
                        <a:t> to SHMO:</a:t>
                      </a:r>
                      <a:endParaRPr lang="en-US" sz="1400" dirty="0">
                        <a:solidFill>
                          <a:schemeClr val="tx1"/>
                        </a:solidFill>
                      </a:endParaRPr>
                    </a:p>
                  </a:txBody>
                  <a:tcPr/>
                </a:tc>
                <a:tc>
                  <a:txBody>
                    <a:bodyPr/>
                    <a:lstStyle/>
                    <a:p>
                      <a:r>
                        <a:rPr lang="en-US" sz="1400" dirty="0" smtClean="0">
                          <a:solidFill>
                            <a:schemeClr val="tx1"/>
                          </a:solidFill>
                        </a:rPr>
                        <a:t>NLT </a:t>
                      </a:r>
                      <a:r>
                        <a:rPr lang="en-US" sz="1400" b="1" dirty="0" smtClean="0">
                          <a:solidFill>
                            <a:schemeClr val="tx1"/>
                          </a:solidFill>
                        </a:rPr>
                        <a:t>3/1/2020</a:t>
                      </a:r>
                      <a:r>
                        <a:rPr lang="en-US" sz="1400" dirty="0" smtClean="0">
                          <a:solidFill>
                            <a:schemeClr val="tx1"/>
                          </a:solidFill>
                        </a:rPr>
                        <a:t> to SHMO:</a:t>
                      </a:r>
                    </a:p>
                    <a:p>
                      <a:endParaRPr lang="en-US" sz="1400" dirty="0">
                        <a:solidFill>
                          <a:schemeClr val="tx1"/>
                        </a:solidFill>
                      </a:endParaRPr>
                    </a:p>
                  </a:txBody>
                  <a:tcPr/>
                </a:tc>
                <a:tc>
                  <a:txBody>
                    <a:bodyPr/>
                    <a:lstStyle/>
                    <a:p>
                      <a:r>
                        <a:rPr lang="en-US" sz="1400" dirty="0" smtClean="0">
                          <a:solidFill>
                            <a:schemeClr val="tx1"/>
                          </a:solidFill>
                        </a:rPr>
                        <a:t>NLT </a:t>
                      </a:r>
                      <a:r>
                        <a:rPr lang="en-US" sz="1400" b="1" dirty="0" smtClean="0">
                          <a:solidFill>
                            <a:schemeClr val="tx1"/>
                          </a:solidFill>
                        </a:rPr>
                        <a:t>4/1/2020</a:t>
                      </a:r>
                      <a:r>
                        <a:rPr lang="en-US" sz="1400" dirty="0" smtClean="0">
                          <a:solidFill>
                            <a:schemeClr val="tx1"/>
                          </a:solidFill>
                        </a:rPr>
                        <a:t> to SHMO:</a:t>
                      </a:r>
                    </a:p>
                    <a:p>
                      <a:endParaRPr lang="en-US" sz="1400" dirty="0">
                        <a:solidFill>
                          <a:schemeClr val="tx1"/>
                        </a:solidFill>
                      </a:endParaRPr>
                    </a:p>
                  </a:txBody>
                  <a:tcPr/>
                </a:tc>
              </a:tr>
              <a:tr h="913125">
                <a:tc>
                  <a:txBody>
                    <a:bodyPr/>
                    <a:lstStyle/>
                    <a:p>
                      <a:r>
                        <a:rPr lang="en-US" sz="1400" b="1" dirty="0" smtClean="0"/>
                        <a:t>Project Application</a:t>
                      </a:r>
                      <a:endParaRPr lang="en-US" sz="1400" b="0" i="1" dirty="0"/>
                    </a:p>
                  </a:txBody>
                  <a:tcPr/>
                </a:tc>
                <a:tc>
                  <a:txBody>
                    <a:bodyPr/>
                    <a:lstStyle/>
                    <a:p>
                      <a:r>
                        <a:rPr lang="en-US" sz="1400" dirty="0" smtClean="0">
                          <a:solidFill>
                            <a:schemeClr val="tx1"/>
                          </a:solidFill>
                        </a:rPr>
                        <a:t>NLT </a:t>
                      </a:r>
                      <a:r>
                        <a:rPr lang="en-US" sz="1400" b="1" dirty="0" smtClean="0">
                          <a:solidFill>
                            <a:schemeClr val="tx1"/>
                          </a:solidFill>
                        </a:rPr>
                        <a:t>5/30/2020</a:t>
                      </a:r>
                      <a:r>
                        <a:rPr lang="en-US" sz="1400" dirty="0" smtClean="0">
                          <a:solidFill>
                            <a:schemeClr val="tx1"/>
                          </a:solidFill>
                        </a:rPr>
                        <a:t> to</a:t>
                      </a:r>
                      <a:r>
                        <a:rPr lang="en-US" sz="1400" baseline="0" dirty="0" smtClean="0">
                          <a:solidFill>
                            <a:schemeClr val="tx1"/>
                          </a:solidFill>
                        </a:rPr>
                        <a:t> SHMO:</a:t>
                      </a:r>
                    </a:p>
                    <a:p>
                      <a:endParaRPr lang="en-US" sz="1400" dirty="0">
                        <a:solidFill>
                          <a:schemeClr val="tx1"/>
                        </a:solidFill>
                      </a:endParaRPr>
                    </a:p>
                  </a:txBody>
                  <a:tcPr/>
                </a:tc>
                <a:tc>
                  <a:txBody>
                    <a:bodyPr/>
                    <a:lstStyle/>
                    <a:p>
                      <a:r>
                        <a:rPr lang="en-US" sz="1400" dirty="0" smtClean="0">
                          <a:solidFill>
                            <a:schemeClr val="tx1"/>
                          </a:solidFill>
                        </a:rPr>
                        <a:t>NLT </a:t>
                      </a:r>
                      <a:r>
                        <a:rPr lang="en-US" sz="1400" b="1" dirty="0" smtClean="0">
                          <a:solidFill>
                            <a:schemeClr val="tx1"/>
                          </a:solidFill>
                        </a:rPr>
                        <a:t>7/1/2020</a:t>
                      </a:r>
                      <a:r>
                        <a:rPr lang="en-US" sz="1400" dirty="0" smtClean="0">
                          <a:solidFill>
                            <a:schemeClr val="tx1"/>
                          </a:solidFill>
                        </a:rPr>
                        <a:t> to SHMO:</a:t>
                      </a:r>
                    </a:p>
                    <a:p>
                      <a:endParaRPr lang="en-US" sz="1400" dirty="0">
                        <a:solidFill>
                          <a:schemeClr val="tx1"/>
                        </a:solidFill>
                      </a:endParaRPr>
                    </a:p>
                  </a:txBody>
                  <a:tcPr/>
                </a:tc>
                <a:tc>
                  <a:txBody>
                    <a:bodyPr/>
                    <a:lstStyle/>
                    <a:p>
                      <a:r>
                        <a:rPr lang="en-US" sz="1400" dirty="0" smtClean="0">
                          <a:solidFill>
                            <a:schemeClr val="tx1"/>
                          </a:solidFill>
                        </a:rPr>
                        <a:t>NLT</a:t>
                      </a:r>
                      <a:r>
                        <a:rPr lang="en-US" sz="1400" baseline="0" dirty="0" smtClean="0">
                          <a:solidFill>
                            <a:schemeClr val="tx1"/>
                          </a:solidFill>
                        </a:rPr>
                        <a:t> </a:t>
                      </a:r>
                      <a:r>
                        <a:rPr lang="en-US" sz="1400" b="1" baseline="0" dirty="0" smtClean="0">
                          <a:solidFill>
                            <a:schemeClr val="tx1"/>
                          </a:solidFill>
                        </a:rPr>
                        <a:t>9/7/2020</a:t>
                      </a:r>
                      <a:r>
                        <a:rPr lang="en-US" sz="1400" baseline="0" dirty="0" smtClean="0">
                          <a:solidFill>
                            <a:schemeClr val="tx1"/>
                          </a:solidFill>
                        </a:rPr>
                        <a:t> to SHMO:</a:t>
                      </a:r>
                      <a:endParaRPr lang="en-US" sz="1400" dirty="0">
                        <a:solidFill>
                          <a:schemeClr val="tx1"/>
                        </a:solidFill>
                      </a:endParaRPr>
                    </a:p>
                  </a:txBody>
                  <a:tcPr/>
                </a:tc>
              </a:tr>
              <a:tr h="897887">
                <a:tc>
                  <a:txBody>
                    <a:bodyPr/>
                    <a:lstStyle/>
                    <a:p>
                      <a:r>
                        <a:rPr lang="en-US" sz="1400" b="1" dirty="0" smtClean="0"/>
                        <a:t>Plan Application</a:t>
                      </a:r>
                      <a:endParaRPr lang="en-US" sz="1400" b="0" i="1" dirty="0"/>
                    </a:p>
                  </a:txBody>
                  <a:tcPr/>
                </a:tc>
                <a:tc>
                  <a:txBody>
                    <a:bodyPr/>
                    <a:lstStyle/>
                    <a:p>
                      <a:r>
                        <a:rPr lang="en-US" sz="1400" dirty="0" smtClean="0">
                          <a:solidFill>
                            <a:schemeClr val="tx1"/>
                          </a:solidFill>
                        </a:rPr>
                        <a:t>NLT </a:t>
                      </a:r>
                      <a:r>
                        <a:rPr lang="en-US" sz="1400" b="1" dirty="0" smtClean="0">
                          <a:solidFill>
                            <a:schemeClr val="tx1"/>
                          </a:solidFill>
                        </a:rPr>
                        <a:t>5/30/2020</a:t>
                      </a:r>
                      <a:r>
                        <a:rPr lang="en-US" sz="1400" dirty="0" smtClean="0">
                          <a:solidFill>
                            <a:schemeClr val="tx1"/>
                          </a:solidFill>
                        </a:rPr>
                        <a:t> to</a:t>
                      </a:r>
                      <a:r>
                        <a:rPr lang="en-US" sz="1400" baseline="0" dirty="0" smtClean="0">
                          <a:solidFill>
                            <a:schemeClr val="tx1"/>
                          </a:solidFill>
                        </a:rPr>
                        <a:t> SHMO:</a:t>
                      </a:r>
                    </a:p>
                  </a:txBody>
                  <a:tcPr/>
                </a:tc>
                <a:tc>
                  <a:txBody>
                    <a:bodyPr/>
                    <a:lstStyle/>
                    <a:p>
                      <a:r>
                        <a:rPr lang="en-US" sz="1400" dirty="0" smtClean="0">
                          <a:solidFill>
                            <a:schemeClr val="tx1"/>
                          </a:solidFill>
                        </a:rPr>
                        <a:t>NLT </a:t>
                      </a:r>
                      <a:r>
                        <a:rPr lang="en-US" sz="1400" b="1" dirty="0" smtClean="0">
                          <a:solidFill>
                            <a:schemeClr val="tx1"/>
                          </a:solidFill>
                        </a:rPr>
                        <a:t>7/1/2020</a:t>
                      </a:r>
                      <a:r>
                        <a:rPr lang="en-US" sz="1400" dirty="0" smtClean="0">
                          <a:solidFill>
                            <a:schemeClr val="tx1"/>
                          </a:solidFill>
                        </a:rPr>
                        <a:t> to SHMO:</a:t>
                      </a:r>
                    </a:p>
                  </a:txBody>
                  <a:tcPr/>
                </a:tc>
                <a:tc>
                  <a:txBody>
                    <a:bodyPr/>
                    <a:lstStyle/>
                    <a:p>
                      <a:r>
                        <a:rPr lang="en-US" sz="1400" dirty="0" smtClean="0">
                          <a:solidFill>
                            <a:schemeClr val="tx1"/>
                          </a:solidFill>
                        </a:rPr>
                        <a:t>NLT</a:t>
                      </a:r>
                      <a:r>
                        <a:rPr lang="en-US" sz="1400" baseline="0" dirty="0" smtClean="0">
                          <a:solidFill>
                            <a:schemeClr val="tx1"/>
                          </a:solidFill>
                        </a:rPr>
                        <a:t> </a:t>
                      </a:r>
                      <a:r>
                        <a:rPr lang="en-US" sz="1400" b="1" baseline="0" dirty="0" smtClean="0">
                          <a:solidFill>
                            <a:schemeClr val="tx1"/>
                          </a:solidFill>
                        </a:rPr>
                        <a:t>9/7/2020</a:t>
                      </a:r>
                      <a:r>
                        <a:rPr lang="en-US" sz="1400" baseline="0" dirty="0" smtClean="0">
                          <a:solidFill>
                            <a:schemeClr val="tx1"/>
                          </a:solidFill>
                        </a:rPr>
                        <a:t> to SHMO:</a:t>
                      </a:r>
                      <a:endParaRPr lang="en-US" sz="1400" dirty="0">
                        <a:solidFill>
                          <a:schemeClr val="tx1"/>
                        </a:solidFill>
                      </a:endParaRPr>
                    </a:p>
                  </a:txBody>
                  <a:tcPr/>
                </a:tc>
              </a:tr>
              <a:tr h="903613">
                <a:tc>
                  <a:txBody>
                    <a:bodyPr/>
                    <a:lstStyle/>
                    <a:p>
                      <a:r>
                        <a:rPr lang="en-US" sz="1400" b="1" i="0" dirty="0" smtClean="0"/>
                        <a:t>Advance Assistance (AA) Application*</a:t>
                      </a:r>
                      <a:endParaRPr lang="en-US" sz="1400" b="1" i="0" dirty="0"/>
                    </a:p>
                  </a:txBody>
                  <a:tcPr/>
                </a:tc>
                <a:tc>
                  <a:txBody>
                    <a:bodyPr/>
                    <a:lstStyle/>
                    <a:p>
                      <a:r>
                        <a:rPr lang="en-US" sz="1400" dirty="0" smtClean="0">
                          <a:solidFill>
                            <a:schemeClr val="tx1"/>
                          </a:solidFill>
                        </a:rPr>
                        <a:t>NLT </a:t>
                      </a:r>
                      <a:r>
                        <a:rPr lang="en-US" sz="1400" b="1" dirty="0" smtClean="0">
                          <a:solidFill>
                            <a:schemeClr val="tx1"/>
                          </a:solidFill>
                        </a:rPr>
                        <a:t>5/30/2020</a:t>
                      </a:r>
                      <a:r>
                        <a:rPr lang="en-US" sz="1400" dirty="0" smtClean="0">
                          <a:solidFill>
                            <a:schemeClr val="tx1"/>
                          </a:solidFill>
                        </a:rPr>
                        <a:t> to</a:t>
                      </a:r>
                      <a:r>
                        <a:rPr lang="en-US" sz="1400" baseline="0" dirty="0" smtClean="0">
                          <a:solidFill>
                            <a:schemeClr val="tx1"/>
                          </a:solidFill>
                        </a:rPr>
                        <a:t> SHMO:</a:t>
                      </a:r>
                    </a:p>
                  </a:txBody>
                  <a:tcPr/>
                </a:tc>
                <a:tc>
                  <a:txBody>
                    <a:bodyPr/>
                    <a:lstStyle/>
                    <a:p>
                      <a:r>
                        <a:rPr lang="en-US" sz="1400" dirty="0" smtClean="0">
                          <a:solidFill>
                            <a:schemeClr val="tx1"/>
                          </a:solidFill>
                        </a:rPr>
                        <a:t>NLT </a:t>
                      </a:r>
                      <a:r>
                        <a:rPr lang="en-US" sz="1400" b="1" dirty="0" smtClean="0">
                          <a:solidFill>
                            <a:schemeClr val="tx1"/>
                          </a:solidFill>
                        </a:rPr>
                        <a:t>7/1/2020</a:t>
                      </a:r>
                      <a:r>
                        <a:rPr lang="en-US" sz="1400" dirty="0" smtClean="0">
                          <a:solidFill>
                            <a:schemeClr val="tx1"/>
                          </a:solidFill>
                        </a:rPr>
                        <a:t> to SHMO:</a:t>
                      </a:r>
                    </a:p>
                  </a:txBody>
                  <a:tcPr/>
                </a:tc>
                <a:tc>
                  <a:txBody>
                    <a:bodyPr/>
                    <a:lstStyle/>
                    <a:p>
                      <a:r>
                        <a:rPr lang="en-US" sz="1400" dirty="0" smtClean="0">
                          <a:solidFill>
                            <a:schemeClr val="tx1"/>
                          </a:solidFill>
                        </a:rPr>
                        <a:t>NLT</a:t>
                      </a:r>
                      <a:r>
                        <a:rPr lang="en-US" sz="1400" baseline="0" dirty="0" smtClean="0">
                          <a:solidFill>
                            <a:schemeClr val="tx1"/>
                          </a:solidFill>
                        </a:rPr>
                        <a:t> </a:t>
                      </a:r>
                      <a:r>
                        <a:rPr lang="en-US" sz="1400" b="1" baseline="0" dirty="0" smtClean="0">
                          <a:solidFill>
                            <a:schemeClr val="tx1"/>
                          </a:solidFill>
                        </a:rPr>
                        <a:t>9/7/2020</a:t>
                      </a:r>
                      <a:r>
                        <a:rPr lang="en-US" sz="1400" baseline="0" dirty="0" smtClean="0">
                          <a:solidFill>
                            <a:schemeClr val="tx1"/>
                          </a:solidFill>
                        </a:rPr>
                        <a:t> to SHMO:</a:t>
                      </a:r>
                      <a:endParaRPr lang="en-US" sz="1400" dirty="0">
                        <a:solidFill>
                          <a:schemeClr val="tx1"/>
                        </a:solidFill>
                      </a:endParaRPr>
                    </a:p>
                  </a:txBody>
                  <a:tcPr/>
                </a:tc>
              </a:tr>
              <a:tr h="713215">
                <a:tc>
                  <a:txBody>
                    <a:bodyPr/>
                    <a:lstStyle/>
                    <a:p>
                      <a:r>
                        <a:rPr lang="en-US" sz="1400" b="1" dirty="0" smtClean="0"/>
                        <a:t>Application Extension Approval</a:t>
                      </a:r>
                      <a:r>
                        <a:rPr lang="en-US" sz="1400" b="1" baseline="0" dirty="0" smtClean="0"/>
                        <a:t> Letter </a:t>
                      </a:r>
                      <a:r>
                        <a:rPr lang="en-US" sz="1200" i="1" baseline="0" dirty="0" smtClean="0"/>
                        <a:t>(reference only)</a:t>
                      </a:r>
                      <a:endParaRPr lang="en-US" sz="1200" i="1"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itle 1"/>
          <p:cNvSpPr>
            <a:spLocks noGrp="1"/>
          </p:cNvSpPr>
          <p:nvPr>
            <p:ph type="title"/>
          </p:nvPr>
        </p:nvSpPr>
        <p:spPr>
          <a:xfrm>
            <a:off x="0" y="-15447"/>
            <a:ext cx="12201784" cy="1325563"/>
          </a:xfrm>
        </p:spPr>
        <p:txBody>
          <a:bodyPr>
            <a:normAutofit/>
          </a:bodyPr>
          <a:lstStyle/>
          <a:p>
            <a:pPr algn="ctr"/>
            <a:r>
              <a:rPr lang="en-US" sz="4000" b="1" dirty="0" smtClean="0"/>
              <a:t>Letter’s of Intent &amp; Applications for 5285, 4432, &amp; 4452</a:t>
            </a:r>
            <a:endParaRPr lang="en-US" sz="4000" b="1" dirty="0"/>
          </a:p>
        </p:txBody>
      </p:sp>
      <p:graphicFrame>
        <p:nvGraphicFramePr>
          <p:cNvPr id="12" name="Object 11"/>
          <p:cNvGraphicFramePr>
            <a:graphicFrameLocks noChangeAspect="1"/>
          </p:cNvGraphicFramePr>
          <p:nvPr>
            <p:extLst>
              <p:ext uri="{D42A27DB-BD31-4B8C-83A1-F6EECF244321}">
                <p14:modId xmlns:p14="http://schemas.microsoft.com/office/powerpoint/2010/main" val="3744301911"/>
              </p:ext>
            </p:extLst>
          </p:nvPr>
        </p:nvGraphicFramePr>
        <p:xfrm>
          <a:off x="6794336" y="2319009"/>
          <a:ext cx="914400" cy="771525"/>
        </p:xfrm>
        <a:graphic>
          <a:graphicData uri="http://schemas.openxmlformats.org/presentationml/2006/ole">
            <mc:AlternateContent xmlns:mc="http://schemas.openxmlformats.org/markup-compatibility/2006">
              <mc:Choice xmlns:v="urn:schemas-microsoft-com:vml" Requires="v">
                <p:oleObj spid="_x0000_s2389"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6794336" y="2319009"/>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5881227"/>
              </p:ext>
            </p:extLst>
          </p:nvPr>
        </p:nvGraphicFramePr>
        <p:xfrm>
          <a:off x="8902536" y="2325876"/>
          <a:ext cx="914400" cy="771525"/>
        </p:xfrm>
        <a:graphic>
          <a:graphicData uri="http://schemas.openxmlformats.org/presentationml/2006/ole">
            <mc:AlternateContent xmlns:mc="http://schemas.openxmlformats.org/markup-compatibility/2006">
              <mc:Choice xmlns:v="urn:schemas-microsoft-com:vml" Requires="v">
                <p:oleObj spid="_x0000_s2390" name="Document" showAsIcon="1" r:id="rId8" imgW="914400" imgH="771480" progId="Word.Document.12">
                  <p:embed/>
                </p:oleObj>
              </mc:Choice>
              <mc:Fallback>
                <p:oleObj name="Document" showAsIcon="1" r:id="rId8" imgW="914400" imgH="771480" progId="Word.Document.12">
                  <p:embed/>
                  <p:pic>
                    <p:nvPicPr>
                      <p:cNvPr id="0" name=""/>
                      <p:cNvPicPr/>
                      <p:nvPr/>
                    </p:nvPicPr>
                    <p:blipFill>
                      <a:blip r:embed="rId9"/>
                      <a:stretch>
                        <a:fillRect/>
                      </a:stretch>
                    </p:blipFill>
                    <p:spPr>
                      <a:xfrm>
                        <a:off x="8902536" y="2325876"/>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458226791"/>
              </p:ext>
            </p:extLst>
          </p:nvPr>
        </p:nvGraphicFramePr>
        <p:xfrm>
          <a:off x="8876622" y="5756702"/>
          <a:ext cx="914400" cy="771525"/>
        </p:xfrm>
        <a:graphic>
          <a:graphicData uri="http://schemas.openxmlformats.org/presentationml/2006/ole">
            <mc:AlternateContent xmlns:mc="http://schemas.openxmlformats.org/markup-compatibility/2006">
              <mc:Choice xmlns:v="urn:schemas-microsoft-com:vml" Requires="v">
                <p:oleObj spid="_x0000_s2391" name="Acrobat Document" showAsIcon="1" r:id="rId10" imgW="914400" imgH="771480" progId="AcroExch.Document.DC">
                  <p:embed/>
                </p:oleObj>
              </mc:Choice>
              <mc:Fallback>
                <p:oleObj name="Acrobat Document" showAsIcon="1" r:id="rId10" imgW="914400" imgH="771480" progId="AcroExch.Document.DC">
                  <p:embed/>
                  <p:pic>
                    <p:nvPicPr>
                      <p:cNvPr id="0" name=""/>
                      <p:cNvPicPr/>
                      <p:nvPr/>
                    </p:nvPicPr>
                    <p:blipFill>
                      <a:blip r:embed="rId11"/>
                      <a:stretch>
                        <a:fillRect/>
                      </a:stretch>
                    </p:blipFill>
                    <p:spPr>
                      <a:xfrm>
                        <a:off x="8876622" y="5756702"/>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68226462"/>
              </p:ext>
            </p:extLst>
          </p:nvPr>
        </p:nvGraphicFramePr>
        <p:xfrm>
          <a:off x="6820337" y="5756702"/>
          <a:ext cx="914400" cy="771525"/>
        </p:xfrm>
        <a:graphic>
          <a:graphicData uri="http://schemas.openxmlformats.org/presentationml/2006/ole">
            <mc:AlternateContent xmlns:mc="http://schemas.openxmlformats.org/markup-compatibility/2006">
              <mc:Choice xmlns:v="urn:schemas-microsoft-com:vml" Requires="v">
                <p:oleObj spid="_x0000_s2392" name="Acrobat Document" showAsIcon="1" r:id="rId12" imgW="914400" imgH="771480" progId="AcroExch.Document.DC">
                  <p:embed/>
                </p:oleObj>
              </mc:Choice>
              <mc:Fallback>
                <p:oleObj name="Acrobat Document" showAsIcon="1" r:id="rId12" imgW="914400" imgH="771480" progId="AcroExch.Document.DC">
                  <p:embed/>
                  <p:pic>
                    <p:nvPicPr>
                      <p:cNvPr id="0" name=""/>
                      <p:cNvPicPr/>
                      <p:nvPr/>
                    </p:nvPicPr>
                    <p:blipFill>
                      <a:blip r:embed="rId13"/>
                      <a:stretch>
                        <a:fillRect/>
                      </a:stretch>
                    </p:blipFill>
                    <p:spPr>
                      <a:xfrm>
                        <a:off x="6820337" y="5756702"/>
                        <a:ext cx="914400" cy="77152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86177626"/>
              </p:ext>
            </p:extLst>
          </p:nvPr>
        </p:nvGraphicFramePr>
        <p:xfrm>
          <a:off x="4772703" y="5756702"/>
          <a:ext cx="914400" cy="771525"/>
        </p:xfrm>
        <a:graphic>
          <a:graphicData uri="http://schemas.openxmlformats.org/presentationml/2006/ole">
            <mc:AlternateContent xmlns:mc="http://schemas.openxmlformats.org/markup-compatibility/2006">
              <mc:Choice xmlns:v="urn:schemas-microsoft-com:vml" Requires="v">
                <p:oleObj spid="_x0000_s2393" name="Acrobat Document" showAsIcon="1" r:id="rId14" imgW="914400" imgH="771480" progId="AcroExch.Document.DC">
                  <p:embed/>
                </p:oleObj>
              </mc:Choice>
              <mc:Fallback>
                <p:oleObj name="Acrobat Document" showAsIcon="1" r:id="rId14" imgW="914400" imgH="771480" progId="AcroExch.Document.DC">
                  <p:embed/>
                  <p:pic>
                    <p:nvPicPr>
                      <p:cNvPr id="0" name=""/>
                      <p:cNvPicPr/>
                      <p:nvPr/>
                    </p:nvPicPr>
                    <p:blipFill>
                      <a:blip r:embed="rId15"/>
                      <a:stretch>
                        <a:fillRect/>
                      </a:stretch>
                    </p:blipFill>
                    <p:spPr>
                      <a:xfrm>
                        <a:off x="4772703" y="5756702"/>
                        <a:ext cx="914400" cy="771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18873834"/>
              </p:ext>
            </p:extLst>
          </p:nvPr>
        </p:nvGraphicFramePr>
        <p:xfrm>
          <a:off x="4762336" y="2319009"/>
          <a:ext cx="914400" cy="771525"/>
        </p:xfrm>
        <a:graphic>
          <a:graphicData uri="http://schemas.openxmlformats.org/presentationml/2006/ole">
            <mc:AlternateContent xmlns:mc="http://schemas.openxmlformats.org/markup-compatibility/2006">
              <mc:Choice xmlns:v="urn:schemas-microsoft-com:vml" Requires="v">
                <p:oleObj spid="_x0000_s2394" name="Document" showAsIcon="1" r:id="rId17" imgW="914400" imgH="771480" progId="Word.Document.12">
                  <p:embed/>
                </p:oleObj>
              </mc:Choice>
              <mc:Fallback>
                <p:oleObj name="Document" showAsIcon="1" r:id="rId17" imgW="914400" imgH="771480" progId="Word.Document.12">
                  <p:embed/>
                  <p:pic>
                    <p:nvPicPr>
                      <p:cNvPr id="0" name=""/>
                      <p:cNvPicPr/>
                      <p:nvPr/>
                    </p:nvPicPr>
                    <p:blipFill>
                      <a:blip r:embed="rId18"/>
                      <a:stretch>
                        <a:fillRect/>
                      </a:stretch>
                    </p:blipFill>
                    <p:spPr>
                      <a:xfrm>
                        <a:off x="4762336" y="2319009"/>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30141152"/>
              </p:ext>
            </p:extLst>
          </p:nvPr>
        </p:nvGraphicFramePr>
        <p:xfrm>
          <a:off x="4762336" y="4177970"/>
          <a:ext cx="914400" cy="771525"/>
        </p:xfrm>
        <a:graphic>
          <a:graphicData uri="http://schemas.openxmlformats.org/presentationml/2006/ole">
            <mc:AlternateContent xmlns:mc="http://schemas.openxmlformats.org/markup-compatibility/2006">
              <mc:Choice xmlns:v="urn:schemas-microsoft-com:vml" Requires="v">
                <p:oleObj spid="_x0000_s2395" name="Document" showAsIcon="1" r:id="rId20" imgW="914400" imgH="771480" progId="Word.Document.12">
                  <p:embed/>
                </p:oleObj>
              </mc:Choice>
              <mc:Fallback>
                <p:oleObj name="Document" showAsIcon="1" r:id="rId20" imgW="914400" imgH="771480" progId="Word.Document.12">
                  <p:embed/>
                  <p:pic>
                    <p:nvPicPr>
                      <p:cNvPr id="0" name=""/>
                      <p:cNvPicPr/>
                      <p:nvPr/>
                    </p:nvPicPr>
                    <p:blipFill>
                      <a:blip r:embed="rId21"/>
                      <a:stretch>
                        <a:fillRect/>
                      </a:stretch>
                    </p:blipFill>
                    <p:spPr>
                      <a:xfrm>
                        <a:off x="4762336" y="4177970"/>
                        <a:ext cx="914400" cy="771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683865"/>
              </p:ext>
            </p:extLst>
          </p:nvPr>
        </p:nvGraphicFramePr>
        <p:xfrm>
          <a:off x="6820337" y="4177355"/>
          <a:ext cx="914400" cy="771525"/>
        </p:xfrm>
        <a:graphic>
          <a:graphicData uri="http://schemas.openxmlformats.org/presentationml/2006/ole">
            <mc:AlternateContent xmlns:mc="http://schemas.openxmlformats.org/markup-compatibility/2006">
              <mc:Choice xmlns:v="urn:schemas-microsoft-com:vml" Requires="v">
                <p:oleObj spid="_x0000_s2396" name="Document" showAsIcon="1" r:id="rId23" imgW="914400" imgH="771480" progId="Word.Document.12">
                  <p:embed/>
                </p:oleObj>
              </mc:Choice>
              <mc:Fallback>
                <p:oleObj name="Document" showAsIcon="1" r:id="rId23" imgW="914400" imgH="771480" progId="Word.Document.12">
                  <p:embed/>
                  <p:pic>
                    <p:nvPicPr>
                      <p:cNvPr id="0" name=""/>
                      <p:cNvPicPr/>
                      <p:nvPr/>
                    </p:nvPicPr>
                    <p:blipFill>
                      <a:blip r:embed="rId24"/>
                      <a:stretch>
                        <a:fillRect/>
                      </a:stretch>
                    </p:blipFill>
                    <p:spPr>
                      <a:xfrm>
                        <a:off x="6820337" y="417735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44130430"/>
              </p:ext>
            </p:extLst>
          </p:nvPr>
        </p:nvGraphicFramePr>
        <p:xfrm>
          <a:off x="6820337" y="3290136"/>
          <a:ext cx="914400" cy="771525"/>
        </p:xfrm>
        <a:graphic>
          <a:graphicData uri="http://schemas.openxmlformats.org/presentationml/2006/ole">
            <mc:AlternateContent xmlns:mc="http://schemas.openxmlformats.org/markup-compatibility/2006">
              <mc:Choice xmlns:v="urn:schemas-microsoft-com:vml" Requires="v">
                <p:oleObj spid="_x0000_s2397" name="Document" showAsIcon="1" r:id="rId26" imgW="914400" imgH="771480" progId="Word.Document.12">
                  <p:embed/>
                </p:oleObj>
              </mc:Choice>
              <mc:Fallback>
                <p:oleObj name="Document" showAsIcon="1" r:id="rId26" imgW="914400" imgH="771480" progId="Word.Document.12">
                  <p:embed/>
                  <p:pic>
                    <p:nvPicPr>
                      <p:cNvPr id="0" name=""/>
                      <p:cNvPicPr/>
                      <p:nvPr/>
                    </p:nvPicPr>
                    <p:blipFill>
                      <a:blip r:embed="rId27"/>
                      <a:stretch>
                        <a:fillRect/>
                      </a:stretch>
                    </p:blipFill>
                    <p:spPr>
                      <a:xfrm>
                        <a:off x="6820337" y="3290136"/>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42030196"/>
              </p:ext>
            </p:extLst>
          </p:nvPr>
        </p:nvGraphicFramePr>
        <p:xfrm>
          <a:off x="8945016" y="3290135"/>
          <a:ext cx="914400" cy="771525"/>
        </p:xfrm>
        <a:graphic>
          <a:graphicData uri="http://schemas.openxmlformats.org/presentationml/2006/ole">
            <mc:AlternateContent xmlns:mc="http://schemas.openxmlformats.org/markup-compatibility/2006">
              <mc:Choice xmlns:v="urn:schemas-microsoft-com:vml" Requires="v">
                <p:oleObj spid="_x0000_s2398" name="Document" showAsIcon="1" r:id="rId29" imgW="914400" imgH="771480" progId="Word.Document.12">
                  <p:embed/>
                </p:oleObj>
              </mc:Choice>
              <mc:Fallback>
                <p:oleObj name="Document" showAsIcon="1" r:id="rId29" imgW="914400" imgH="771480" progId="Word.Document.12">
                  <p:embed/>
                  <p:pic>
                    <p:nvPicPr>
                      <p:cNvPr id="0" name=""/>
                      <p:cNvPicPr/>
                      <p:nvPr/>
                    </p:nvPicPr>
                    <p:blipFill>
                      <a:blip r:embed="rId30"/>
                      <a:stretch>
                        <a:fillRect/>
                      </a:stretch>
                    </p:blipFill>
                    <p:spPr>
                      <a:xfrm>
                        <a:off x="8945016" y="3290135"/>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63258461"/>
              </p:ext>
            </p:extLst>
          </p:nvPr>
        </p:nvGraphicFramePr>
        <p:xfrm>
          <a:off x="4772703" y="3272886"/>
          <a:ext cx="914400" cy="771525"/>
        </p:xfrm>
        <a:graphic>
          <a:graphicData uri="http://schemas.openxmlformats.org/presentationml/2006/ole">
            <mc:AlternateContent xmlns:mc="http://schemas.openxmlformats.org/markup-compatibility/2006">
              <mc:Choice xmlns:v="urn:schemas-microsoft-com:vml" Requires="v">
                <p:oleObj spid="_x0000_s2399" name="Document" showAsIcon="1" r:id="rId32" imgW="914400" imgH="771480" progId="Word.Document.12">
                  <p:embed/>
                </p:oleObj>
              </mc:Choice>
              <mc:Fallback>
                <p:oleObj name="Document" showAsIcon="1" r:id="rId32" imgW="914400" imgH="771480" progId="Word.Document.12">
                  <p:embed/>
                  <p:pic>
                    <p:nvPicPr>
                      <p:cNvPr id="0" name=""/>
                      <p:cNvPicPr/>
                      <p:nvPr/>
                    </p:nvPicPr>
                    <p:blipFill>
                      <a:blip r:embed="rId33"/>
                      <a:stretch>
                        <a:fillRect/>
                      </a:stretch>
                    </p:blipFill>
                    <p:spPr>
                      <a:xfrm>
                        <a:off x="4772703" y="3272886"/>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55423183"/>
              </p:ext>
            </p:extLst>
          </p:nvPr>
        </p:nvGraphicFramePr>
        <p:xfrm>
          <a:off x="8939868" y="4184837"/>
          <a:ext cx="914400" cy="771525"/>
        </p:xfrm>
        <a:graphic>
          <a:graphicData uri="http://schemas.openxmlformats.org/presentationml/2006/ole">
            <mc:AlternateContent xmlns:mc="http://schemas.openxmlformats.org/markup-compatibility/2006">
              <mc:Choice xmlns:v="urn:schemas-microsoft-com:vml" Requires="v">
                <p:oleObj spid="_x0000_s2400" name="Document" showAsIcon="1" r:id="rId35" imgW="914400" imgH="771480" progId="Word.Document.12">
                  <p:embed/>
                </p:oleObj>
              </mc:Choice>
              <mc:Fallback>
                <p:oleObj name="Document" showAsIcon="1" r:id="rId35" imgW="914400" imgH="771480" progId="Word.Document.12">
                  <p:embed/>
                  <p:pic>
                    <p:nvPicPr>
                      <p:cNvPr id="0" name=""/>
                      <p:cNvPicPr/>
                      <p:nvPr/>
                    </p:nvPicPr>
                    <p:blipFill>
                      <a:blip r:embed="rId36"/>
                      <a:stretch>
                        <a:fillRect/>
                      </a:stretch>
                    </p:blipFill>
                    <p:spPr>
                      <a:xfrm>
                        <a:off x="8939868" y="4184837"/>
                        <a:ext cx="914400" cy="7715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3057748"/>
              </p:ext>
            </p:extLst>
          </p:nvPr>
        </p:nvGraphicFramePr>
        <p:xfrm>
          <a:off x="4762336" y="5131847"/>
          <a:ext cx="914400" cy="771525"/>
        </p:xfrm>
        <a:graphic>
          <a:graphicData uri="http://schemas.openxmlformats.org/presentationml/2006/ole">
            <mc:AlternateContent xmlns:mc="http://schemas.openxmlformats.org/markup-compatibility/2006">
              <mc:Choice xmlns:v="urn:schemas-microsoft-com:vml" Requires="v">
                <p:oleObj spid="_x0000_s2401" name="Document" showAsIcon="1" r:id="rId38" imgW="914400" imgH="771480" progId="Word.Document.12">
                  <p:embed/>
                </p:oleObj>
              </mc:Choice>
              <mc:Fallback>
                <p:oleObj name="Document" showAsIcon="1" r:id="rId38" imgW="914400" imgH="771480" progId="Word.Document.12">
                  <p:embed/>
                  <p:pic>
                    <p:nvPicPr>
                      <p:cNvPr id="0" name=""/>
                      <p:cNvPicPr/>
                      <p:nvPr/>
                    </p:nvPicPr>
                    <p:blipFill>
                      <a:blip r:embed="rId39"/>
                      <a:stretch>
                        <a:fillRect/>
                      </a:stretch>
                    </p:blipFill>
                    <p:spPr>
                      <a:xfrm>
                        <a:off x="4762336" y="5131847"/>
                        <a:ext cx="914400" cy="77152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80035677"/>
              </p:ext>
            </p:extLst>
          </p:nvPr>
        </p:nvGraphicFramePr>
        <p:xfrm>
          <a:off x="6805107" y="5147762"/>
          <a:ext cx="914400" cy="771525"/>
        </p:xfrm>
        <a:graphic>
          <a:graphicData uri="http://schemas.openxmlformats.org/presentationml/2006/ole">
            <mc:AlternateContent xmlns:mc="http://schemas.openxmlformats.org/markup-compatibility/2006">
              <mc:Choice xmlns:v="urn:schemas-microsoft-com:vml" Requires="v">
                <p:oleObj spid="_x0000_s2402" name="Document" showAsIcon="1" r:id="rId41" imgW="914400" imgH="771480" progId="Word.Document.12">
                  <p:embed/>
                </p:oleObj>
              </mc:Choice>
              <mc:Fallback>
                <p:oleObj name="Document" showAsIcon="1" r:id="rId41" imgW="914400" imgH="771480" progId="Word.Document.12">
                  <p:embed/>
                  <p:pic>
                    <p:nvPicPr>
                      <p:cNvPr id="0" name=""/>
                      <p:cNvPicPr/>
                      <p:nvPr/>
                    </p:nvPicPr>
                    <p:blipFill>
                      <a:blip r:embed="rId39"/>
                      <a:stretch>
                        <a:fillRect/>
                      </a:stretch>
                    </p:blipFill>
                    <p:spPr>
                      <a:xfrm>
                        <a:off x="6805107" y="5147762"/>
                        <a:ext cx="914400" cy="77152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09120786"/>
              </p:ext>
            </p:extLst>
          </p:nvPr>
        </p:nvGraphicFramePr>
        <p:xfrm>
          <a:off x="8939868" y="5149096"/>
          <a:ext cx="914400" cy="771525"/>
        </p:xfrm>
        <a:graphic>
          <a:graphicData uri="http://schemas.openxmlformats.org/presentationml/2006/ole">
            <mc:AlternateContent xmlns:mc="http://schemas.openxmlformats.org/markup-compatibility/2006">
              <mc:Choice xmlns:v="urn:schemas-microsoft-com:vml" Requires="v">
                <p:oleObj spid="_x0000_s2403" name="Document" showAsIcon="1" r:id="rId43" imgW="914400" imgH="771480" progId="Word.Document.12">
                  <p:embed/>
                </p:oleObj>
              </mc:Choice>
              <mc:Fallback>
                <p:oleObj name="Document" showAsIcon="1" r:id="rId43" imgW="914400" imgH="771480" progId="Word.Document.12">
                  <p:embed/>
                  <p:pic>
                    <p:nvPicPr>
                      <p:cNvPr id="0" name=""/>
                      <p:cNvPicPr/>
                      <p:nvPr/>
                    </p:nvPicPr>
                    <p:blipFill>
                      <a:blip r:embed="rId39"/>
                      <a:stretch>
                        <a:fillRect/>
                      </a:stretch>
                    </p:blipFill>
                    <p:spPr>
                      <a:xfrm>
                        <a:off x="8939868" y="5149096"/>
                        <a:ext cx="914400" cy="77152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539931D2-100C-40DB-9355-70AB14ADF183}" type="slidenum">
              <a:rPr lang="en-US" smtClean="0"/>
              <a:t>3</a:t>
            </a:fld>
            <a:endParaRPr lang="en-US"/>
          </a:p>
        </p:txBody>
      </p:sp>
      <p:sp>
        <p:nvSpPr>
          <p:cNvPr id="14" name="Date Placeholder 13"/>
          <p:cNvSpPr>
            <a:spLocks noGrp="1"/>
          </p:cNvSpPr>
          <p:nvPr>
            <p:ph type="dt" sz="half" idx="10"/>
          </p:nvPr>
        </p:nvSpPr>
        <p:spPr/>
        <p:txBody>
          <a:bodyPr/>
          <a:lstStyle/>
          <a:p>
            <a:fld id="{B1A97E20-B30B-40CF-8B3E-CC8865DCB728}" type="datetime1">
              <a:rPr lang="en-US" smtClean="0"/>
              <a:t>1/31/2020</a:t>
            </a:fld>
            <a:endParaRPr lang="en-US"/>
          </a:p>
        </p:txBody>
      </p:sp>
    </p:spTree>
    <p:extLst>
      <p:ext uri="{BB962C8B-B14F-4D97-AF65-F5344CB8AC3E}">
        <p14:creationId xmlns:p14="http://schemas.microsoft.com/office/powerpoint/2010/main" val="231424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Steps for Applying to HMGP Grants</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Fill out and submit a Letter of Intent for the grant you intend on applying to/for (on slide 3)</a:t>
            </a:r>
          </a:p>
          <a:p>
            <a:pPr marL="514350" indent="-514350">
              <a:buFont typeface="+mj-lt"/>
              <a:buAutoNum type="arabicPeriod"/>
            </a:pPr>
            <a:r>
              <a:rPr lang="en-US" dirty="0" smtClean="0"/>
              <a:t>SHMO will consolidate all Letter’s of Intent shortly after the NLT date for each </a:t>
            </a:r>
          </a:p>
          <a:p>
            <a:pPr marL="514350" indent="-514350">
              <a:buFont typeface="+mj-lt"/>
              <a:buAutoNum type="arabicPeriod"/>
            </a:pPr>
            <a:r>
              <a:rPr lang="en-US" dirty="0" smtClean="0"/>
              <a:t>SHMO will then review each letter in order to prioritize and select those entities who will apply for the grant</a:t>
            </a:r>
          </a:p>
          <a:p>
            <a:pPr marL="514350" indent="-514350">
              <a:buFont typeface="+mj-lt"/>
              <a:buAutoNum type="arabicPeriod"/>
            </a:pPr>
            <a:r>
              <a:rPr lang="en-US" dirty="0" smtClean="0"/>
              <a:t>SHMO will notify those selected to apply for each grant</a:t>
            </a:r>
          </a:p>
          <a:p>
            <a:pPr marL="514350" indent="-514350">
              <a:buFont typeface="+mj-lt"/>
              <a:buAutoNum type="arabicPeriod"/>
            </a:pPr>
            <a:r>
              <a:rPr lang="en-US" dirty="0" smtClean="0"/>
              <a:t>Selected entities will need to then fill out and submit a grant application with supporting documents for said grant by the NLT dates (on slide 3)</a:t>
            </a:r>
            <a:endParaRPr lang="en-US" dirty="0"/>
          </a:p>
        </p:txBody>
      </p:sp>
      <p:sp>
        <p:nvSpPr>
          <p:cNvPr id="4" name="Slide Number Placeholder 3"/>
          <p:cNvSpPr>
            <a:spLocks noGrp="1"/>
          </p:cNvSpPr>
          <p:nvPr>
            <p:ph type="sldNum" sz="quarter" idx="12"/>
          </p:nvPr>
        </p:nvSpPr>
        <p:spPr/>
        <p:txBody>
          <a:bodyPr/>
          <a:lstStyle/>
          <a:p>
            <a:fld id="{539931D2-100C-40DB-9355-70AB14ADF183}" type="slidenum">
              <a:rPr lang="en-US" smtClean="0"/>
              <a:t>4</a:t>
            </a:fld>
            <a:endParaRPr lang="en-US"/>
          </a:p>
        </p:txBody>
      </p:sp>
      <p:sp>
        <p:nvSpPr>
          <p:cNvPr id="5" name="Date Placeholder 4"/>
          <p:cNvSpPr>
            <a:spLocks noGrp="1"/>
          </p:cNvSpPr>
          <p:nvPr>
            <p:ph type="dt" sz="half" idx="10"/>
          </p:nvPr>
        </p:nvSpPr>
        <p:spPr/>
        <p:txBody>
          <a:bodyPr/>
          <a:lstStyle/>
          <a:p>
            <a:fld id="{5FE48125-0A4D-456A-8733-0F31279C45F8}" type="datetime1">
              <a:rPr lang="en-US" smtClean="0"/>
              <a:t>1/31/2020</a:t>
            </a:fld>
            <a:endParaRPr lang="en-US"/>
          </a:p>
        </p:txBody>
      </p:sp>
    </p:spTree>
    <p:extLst>
      <p:ext uri="{BB962C8B-B14F-4D97-AF65-F5344CB8AC3E}">
        <p14:creationId xmlns:p14="http://schemas.microsoft.com/office/powerpoint/2010/main" val="97342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Additional Information</a:t>
            </a:r>
            <a:endParaRPr lang="en-US" b="1" dirty="0"/>
          </a:p>
        </p:txBody>
      </p:sp>
      <p:pic>
        <p:nvPicPr>
          <p:cNvPr id="4" name="Picture 3"/>
          <p:cNvPicPr>
            <a:picLocks noChangeAspect="1"/>
          </p:cNvPicPr>
          <p:nvPr/>
        </p:nvPicPr>
        <p:blipFill rotWithShape="1">
          <a:blip r:embed="rId3"/>
          <a:srcRect l="42500" b="85343"/>
          <a:stretch/>
        </p:blipFill>
        <p:spPr>
          <a:xfrm>
            <a:off x="2781300" y="1536917"/>
            <a:ext cx="7010400" cy="758392"/>
          </a:xfrm>
          <a:prstGeom prst="rect">
            <a:avLst/>
          </a:prstGeom>
        </p:spPr>
      </p:pic>
      <p:sp>
        <p:nvSpPr>
          <p:cNvPr id="6" name="TextBox 5"/>
          <p:cNvSpPr txBox="1"/>
          <p:nvPr/>
        </p:nvSpPr>
        <p:spPr>
          <a:xfrm>
            <a:off x="838200" y="2552700"/>
            <a:ext cx="10801350" cy="4278094"/>
          </a:xfrm>
          <a:prstGeom prst="rect">
            <a:avLst/>
          </a:prstGeom>
          <a:noFill/>
        </p:spPr>
        <p:txBody>
          <a:bodyPr wrap="square" rtlCol="0">
            <a:spAutoFit/>
          </a:bodyPr>
          <a:lstStyle/>
          <a:p>
            <a:r>
              <a:rPr lang="en-US" sz="2800" dirty="0" smtClean="0"/>
              <a:t>HMGP grants have </a:t>
            </a:r>
            <a:r>
              <a:rPr lang="en-US" sz="2800" b="1" dirty="0" smtClean="0"/>
              <a:t>4</a:t>
            </a:r>
            <a:r>
              <a:rPr lang="en-US" sz="2800" dirty="0" smtClean="0"/>
              <a:t> different categories that can be applied for </a:t>
            </a:r>
            <a:r>
              <a:rPr lang="en-US" sz="2800" i="1" dirty="0" smtClean="0"/>
              <a:t>(only one of the four per application):</a:t>
            </a:r>
          </a:p>
          <a:p>
            <a:pPr marL="342900" indent="-342900">
              <a:buAutoNum type="arabicParenR"/>
            </a:pPr>
            <a:r>
              <a:rPr lang="en-US" sz="2800" dirty="0" smtClean="0"/>
              <a:t>A project (a) </a:t>
            </a:r>
          </a:p>
          <a:p>
            <a:pPr marL="342900" indent="-342900">
              <a:buAutoNum type="arabicParenR"/>
            </a:pPr>
            <a:r>
              <a:rPr lang="en-US" sz="2800" dirty="0" smtClean="0"/>
              <a:t>A plan (b)</a:t>
            </a:r>
            <a:endParaRPr lang="en-US" sz="2800" i="1" dirty="0" smtClean="0"/>
          </a:p>
          <a:p>
            <a:pPr marL="342900" indent="-342900">
              <a:buAutoNum type="arabicParenR"/>
            </a:pPr>
            <a:r>
              <a:rPr lang="en-US" sz="2800" dirty="0" smtClean="0"/>
              <a:t>5 percent initiative (c) </a:t>
            </a:r>
          </a:p>
          <a:p>
            <a:pPr marL="342900" indent="-342900">
              <a:buAutoNum type="arabicParenR"/>
            </a:pPr>
            <a:r>
              <a:rPr lang="en-US" sz="2800" dirty="0" smtClean="0"/>
              <a:t>Advance Assistance (up to 25% of the HMGP ceiling &amp; not reflected on the grant breakdown spreadsheet)</a:t>
            </a:r>
          </a:p>
          <a:p>
            <a:pPr marL="342900" indent="-342900">
              <a:buAutoNum type="arabicParenR"/>
            </a:pPr>
            <a:endParaRPr lang="en-US" sz="2800" dirty="0" smtClean="0"/>
          </a:p>
          <a:p>
            <a:pPr algn="ctr"/>
            <a:r>
              <a:rPr lang="en-US" sz="2400" dirty="0" smtClean="0"/>
              <a:t>Each has a separate application. All four require a local match. If interested in applying for the 5 percent initiative, please contact the SHMO.</a:t>
            </a:r>
            <a:endParaRPr lang="en-US" sz="2400" dirty="0"/>
          </a:p>
        </p:txBody>
      </p:sp>
      <p:sp>
        <p:nvSpPr>
          <p:cNvPr id="3" name="Slide Number Placeholder 2"/>
          <p:cNvSpPr>
            <a:spLocks noGrp="1"/>
          </p:cNvSpPr>
          <p:nvPr>
            <p:ph type="sldNum" sz="quarter" idx="12"/>
          </p:nvPr>
        </p:nvSpPr>
        <p:spPr/>
        <p:txBody>
          <a:bodyPr/>
          <a:lstStyle/>
          <a:p>
            <a:fld id="{539931D2-100C-40DB-9355-70AB14ADF183}" type="slidenum">
              <a:rPr lang="en-US" smtClean="0"/>
              <a:t>5</a:t>
            </a:fld>
            <a:endParaRPr lang="en-US"/>
          </a:p>
        </p:txBody>
      </p:sp>
      <p:sp>
        <p:nvSpPr>
          <p:cNvPr id="7" name="Date Placeholder 6"/>
          <p:cNvSpPr>
            <a:spLocks noGrp="1"/>
          </p:cNvSpPr>
          <p:nvPr>
            <p:ph type="dt" sz="half" idx="10"/>
          </p:nvPr>
        </p:nvSpPr>
        <p:spPr/>
        <p:txBody>
          <a:bodyPr/>
          <a:lstStyle/>
          <a:p>
            <a:fld id="{42587812-5782-4873-A3BD-612898104F5A}" type="datetime1">
              <a:rPr lang="en-US" smtClean="0"/>
              <a:t>1/31/2020</a:t>
            </a:fld>
            <a:endParaRPr lang="en-US"/>
          </a:p>
        </p:txBody>
      </p:sp>
    </p:spTree>
    <p:extLst>
      <p:ext uri="{BB962C8B-B14F-4D97-AF65-F5344CB8AC3E}">
        <p14:creationId xmlns:p14="http://schemas.microsoft.com/office/powerpoint/2010/main" val="271584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Subapplicant Mitigation Plan Requirement </a:t>
            </a:r>
          </a:p>
        </p:txBody>
      </p:sp>
      <p:sp>
        <p:nvSpPr>
          <p:cNvPr id="3" name="Content Placeholder 2"/>
          <p:cNvSpPr>
            <a:spLocks noGrp="1"/>
          </p:cNvSpPr>
          <p:nvPr>
            <p:ph idx="1"/>
          </p:nvPr>
        </p:nvSpPr>
        <p:spPr>
          <a:xfrm>
            <a:off x="838200" y="1825625"/>
            <a:ext cx="10515600" cy="4699000"/>
          </a:xfrm>
        </p:spPr>
        <p:txBody>
          <a:bodyPr>
            <a:normAutofit fontScale="92500" lnSpcReduction="10000"/>
          </a:bodyPr>
          <a:lstStyle/>
          <a:p>
            <a:pPr marL="0" indent="0">
              <a:buNone/>
            </a:pPr>
            <a:r>
              <a:rPr lang="en-US" dirty="0" smtClean="0"/>
              <a:t>There </a:t>
            </a:r>
            <a:r>
              <a:rPr lang="en-US" dirty="0"/>
              <a:t>is no mitigation plan requirement for development of a new mitigation plan. </a:t>
            </a:r>
            <a:endParaRPr lang="en-US" dirty="0" smtClean="0"/>
          </a:p>
          <a:p>
            <a:pPr marL="0" indent="0">
              <a:buNone/>
            </a:pPr>
            <a:r>
              <a:rPr lang="en-US" dirty="0" smtClean="0"/>
              <a:t>All </a:t>
            </a:r>
            <a:r>
              <a:rPr lang="en-US" dirty="0"/>
              <a:t>subapplicants for HMGP must have a FEMA-approved local or Tribal Mitigation Plan at the time of obligation of grant funds for mitigation </a:t>
            </a:r>
            <a:r>
              <a:rPr lang="en-US" dirty="0" smtClean="0"/>
              <a:t>projects.  </a:t>
            </a:r>
          </a:p>
          <a:p>
            <a:pPr marL="0" indent="0">
              <a:buNone/>
            </a:pPr>
            <a:r>
              <a:rPr lang="en-US" dirty="0" smtClean="0"/>
              <a:t>State </a:t>
            </a:r>
            <a:r>
              <a:rPr lang="en-US" dirty="0"/>
              <a:t>agencies are eligible subapplicants under HMGP, PDM, or FMA, and a State Mitigation Plan under 44 CFR Part 201 is required as a condition of the State agencies receiving assistance as defined in 44 CFR Section 201.4.  State agencies with assets identified in the State Mitigation Plan meet the mitigation planning requirement.  PNP subapplicants are eligible for HMGP but do not have mitigation plan requirements as a condition of subapplicant eligibility. </a:t>
            </a:r>
            <a:endParaRPr lang="en-US" dirty="0" smtClean="0"/>
          </a:p>
          <a:p>
            <a:pPr marL="0" indent="0" algn="ctr">
              <a:buNone/>
            </a:pPr>
            <a:r>
              <a:rPr lang="en-US" sz="1700" i="1" dirty="0"/>
              <a:t>(</a:t>
            </a:r>
            <a:r>
              <a:rPr lang="en-US" sz="1700" i="1" dirty="0" smtClean="0"/>
              <a:t>per HMA Guidance: </a:t>
            </a:r>
            <a:r>
              <a:rPr lang="en-US" sz="1700" i="1" dirty="0">
                <a:hlinkClick r:id="rId3"/>
              </a:rPr>
              <a:t>https://</a:t>
            </a:r>
            <a:r>
              <a:rPr lang="en-US" sz="1700" i="1" dirty="0" smtClean="0">
                <a:hlinkClick r:id="rId3"/>
              </a:rPr>
              <a:t>www.fema.gov/media-library-data/1424983165449-38f5dfc69c0bd4ea8a161e8bb7b79553/HMA_Guidance_022715_508.pdf</a:t>
            </a:r>
            <a:r>
              <a:rPr lang="en-US" sz="1700" i="1" dirty="0" smtClean="0"/>
              <a:t> E.5.2)</a:t>
            </a:r>
            <a:endParaRPr lang="en-US" sz="1700" i="1" dirty="0"/>
          </a:p>
        </p:txBody>
      </p:sp>
      <p:sp>
        <p:nvSpPr>
          <p:cNvPr id="4" name="Slide Number Placeholder 3"/>
          <p:cNvSpPr>
            <a:spLocks noGrp="1"/>
          </p:cNvSpPr>
          <p:nvPr>
            <p:ph type="sldNum" sz="quarter" idx="12"/>
          </p:nvPr>
        </p:nvSpPr>
        <p:spPr/>
        <p:txBody>
          <a:bodyPr/>
          <a:lstStyle/>
          <a:p>
            <a:fld id="{539931D2-100C-40DB-9355-70AB14ADF183}" type="slidenum">
              <a:rPr lang="en-US" smtClean="0"/>
              <a:t>6</a:t>
            </a:fld>
            <a:endParaRPr lang="en-US"/>
          </a:p>
        </p:txBody>
      </p:sp>
      <p:sp>
        <p:nvSpPr>
          <p:cNvPr id="6" name="Date Placeholder 5"/>
          <p:cNvSpPr>
            <a:spLocks noGrp="1"/>
          </p:cNvSpPr>
          <p:nvPr>
            <p:ph type="dt" sz="half" idx="10"/>
          </p:nvPr>
        </p:nvSpPr>
        <p:spPr/>
        <p:txBody>
          <a:bodyPr/>
          <a:lstStyle/>
          <a:p>
            <a:fld id="{AC1ADCB1-9802-4922-BA1B-7996DC2FB752}" type="datetime1">
              <a:rPr lang="en-US" smtClean="0"/>
              <a:t>1/31/2020</a:t>
            </a:fld>
            <a:endParaRPr lang="en-US"/>
          </a:p>
        </p:txBody>
      </p:sp>
    </p:spTree>
    <p:extLst>
      <p:ext uri="{BB962C8B-B14F-4D97-AF65-F5344CB8AC3E}">
        <p14:creationId xmlns:p14="http://schemas.microsoft.com/office/powerpoint/2010/main" val="57576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Eligible Subapplicants</a:t>
            </a:r>
          </a:p>
        </p:txBody>
      </p:sp>
      <p:sp>
        <p:nvSpPr>
          <p:cNvPr id="3" name="Content Placeholder 2"/>
          <p:cNvSpPr>
            <a:spLocks noGrp="1"/>
          </p:cNvSpPr>
          <p:nvPr>
            <p:ph idx="1"/>
          </p:nvPr>
        </p:nvSpPr>
        <p:spPr/>
        <p:txBody>
          <a:bodyPr>
            <a:normAutofit fontScale="92500"/>
          </a:bodyPr>
          <a:lstStyle/>
          <a:p>
            <a:pPr marL="0" indent="0">
              <a:buNone/>
            </a:pPr>
            <a:r>
              <a:rPr lang="en-US" dirty="0" smtClean="0"/>
              <a:t>In </a:t>
            </a:r>
            <a:r>
              <a:rPr lang="en-US" dirty="0"/>
              <a:t>addition to the eligible subapplicants described in Part III, A, PNP organizations may act as the subapplicant for HMGP.  PNP organizations or institutions that provide an essential government service are defined in 44 CFR Section 206.221(e).  Each subapplication from a PNP must include either: </a:t>
            </a:r>
            <a:endParaRPr lang="en-US" dirty="0" smtClean="0"/>
          </a:p>
          <a:p>
            <a:r>
              <a:rPr lang="en-US" dirty="0" smtClean="0"/>
              <a:t>An </a:t>
            </a:r>
            <a:r>
              <a:rPr lang="en-US" dirty="0"/>
              <a:t>effective ruling letter from the IRS granting tax exemption under Section 501(c), (d), or (e) of the Internal Revenue Code of 1954, as amended </a:t>
            </a:r>
            <a:endParaRPr lang="en-US" dirty="0" smtClean="0"/>
          </a:p>
          <a:p>
            <a:r>
              <a:rPr lang="en-US" dirty="0" smtClean="0"/>
              <a:t>State </a:t>
            </a:r>
            <a:r>
              <a:rPr lang="en-US" dirty="0"/>
              <a:t>certification, under State law, of nonprofit status A qualified conservation organization, as defined at 44 CFR Section 80.3(h), is the only PNP organization eligible to apply for property acquisition and demolition or relocation projects. </a:t>
            </a:r>
          </a:p>
        </p:txBody>
      </p:sp>
      <p:sp>
        <p:nvSpPr>
          <p:cNvPr id="5" name="Slide Number Placeholder 4"/>
          <p:cNvSpPr>
            <a:spLocks noGrp="1"/>
          </p:cNvSpPr>
          <p:nvPr>
            <p:ph type="sldNum" sz="quarter" idx="12"/>
          </p:nvPr>
        </p:nvSpPr>
        <p:spPr/>
        <p:txBody>
          <a:bodyPr/>
          <a:lstStyle/>
          <a:p>
            <a:fld id="{539931D2-100C-40DB-9355-70AB14ADF183}" type="slidenum">
              <a:rPr lang="en-US" smtClean="0"/>
              <a:t>7</a:t>
            </a:fld>
            <a:endParaRPr lang="en-US"/>
          </a:p>
        </p:txBody>
      </p:sp>
      <p:sp>
        <p:nvSpPr>
          <p:cNvPr id="6" name="Date Placeholder 5"/>
          <p:cNvSpPr>
            <a:spLocks noGrp="1"/>
          </p:cNvSpPr>
          <p:nvPr>
            <p:ph type="dt" sz="half" idx="10"/>
          </p:nvPr>
        </p:nvSpPr>
        <p:spPr/>
        <p:txBody>
          <a:bodyPr/>
          <a:lstStyle/>
          <a:p>
            <a:fld id="{E2088461-A953-4A33-B6B9-849AF573A78F}" type="datetime1">
              <a:rPr lang="en-US" smtClean="0"/>
              <a:t>1/31/2020</a:t>
            </a:fld>
            <a:endParaRPr lang="en-US"/>
          </a:p>
        </p:txBody>
      </p:sp>
    </p:spTree>
    <p:extLst>
      <p:ext uri="{BB962C8B-B14F-4D97-AF65-F5344CB8AC3E}">
        <p14:creationId xmlns:p14="http://schemas.microsoft.com/office/powerpoint/2010/main" val="47829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Plans</a:t>
            </a:r>
            <a:endParaRPr lang="en-US" b="1" dirty="0"/>
          </a:p>
        </p:txBody>
      </p:sp>
      <p:sp>
        <p:nvSpPr>
          <p:cNvPr id="3" name="Content Placeholder 2"/>
          <p:cNvSpPr>
            <a:spLocks noGrp="1"/>
          </p:cNvSpPr>
          <p:nvPr>
            <p:ph idx="1"/>
          </p:nvPr>
        </p:nvSpPr>
        <p:spPr>
          <a:xfrm>
            <a:off x="598715" y="1447800"/>
            <a:ext cx="11081656" cy="5083628"/>
          </a:xfrm>
        </p:spPr>
        <p:txBody>
          <a:bodyPr>
            <a:normAutofit fontScale="70000" lnSpcReduction="20000"/>
          </a:bodyPr>
          <a:lstStyle/>
          <a:p>
            <a:pPr marL="0" indent="0">
              <a:buNone/>
            </a:pPr>
            <a:r>
              <a:rPr lang="en-US" b="1" dirty="0"/>
              <a:t>E.1.3.1 Eligible Hazard Mitigation Planning–Related Activities </a:t>
            </a:r>
            <a:endParaRPr lang="en-US" b="1" dirty="0" smtClean="0"/>
          </a:p>
          <a:p>
            <a:pPr marL="0" indent="0">
              <a:buNone/>
            </a:pPr>
            <a:r>
              <a:rPr lang="en-US" dirty="0" smtClean="0"/>
              <a:t>Eligible </a:t>
            </a:r>
            <a:r>
              <a:rPr lang="en-US" dirty="0"/>
              <a:t>activities that can be funded as mitigation planning–related activities under HMGP (these activities are not eligible under PDM and FMA) include but are not limited to: </a:t>
            </a:r>
            <a:endParaRPr lang="en-US" dirty="0" smtClean="0"/>
          </a:p>
          <a:p>
            <a:r>
              <a:rPr lang="en-US" dirty="0" smtClean="0"/>
              <a:t>Updating </a:t>
            </a:r>
            <a:r>
              <a:rPr lang="en-US" dirty="0"/>
              <a:t>or enhancing sections of the current FEMA-approved mitigation plan, such as: </a:t>
            </a:r>
            <a:endParaRPr lang="en-US" dirty="0" smtClean="0"/>
          </a:p>
          <a:p>
            <a:pPr lvl="1"/>
            <a:r>
              <a:rPr lang="en-US" dirty="0" smtClean="0"/>
              <a:t>The </a:t>
            </a:r>
            <a:r>
              <a:rPr lang="en-US" dirty="0"/>
              <a:t>risk and vulnerability assessment based on new information, including supporting studies, such as economic </a:t>
            </a:r>
            <a:r>
              <a:rPr lang="en-US" dirty="0" smtClean="0"/>
              <a:t>analyses</a:t>
            </a:r>
          </a:p>
          <a:p>
            <a:pPr lvl="1"/>
            <a:r>
              <a:rPr lang="en-US" dirty="0" smtClean="0"/>
              <a:t>The </a:t>
            </a:r>
            <a:r>
              <a:rPr lang="en-US" dirty="0"/>
              <a:t>mitigation strategy, specifically strengthening the linkage to mitigation action implementation, with emphasis on available HMA project grant funding </a:t>
            </a:r>
          </a:p>
          <a:p>
            <a:pPr marL="0" indent="0">
              <a:buNone/>
            </a:pPr>
            <a:r>
              <a:rPr lang="en-US" dirty="0" smtClean="0"/>
              <a:t>The </a:t>
            </a:r>
            <a:r>
              <a:rPr lang="en-US" dirty="0"/>
              <a:t>risk assessment and/or mitigation strategy, incorporating climate adaptation, green building, smart growth principles, or historic properties and cultural resources information </a:t>
            </a:r>
            <a:endParaRPr lang="en-US" dirty="0" smtClean="0"/>
          </a:p>
          <a:p>
            <a:r>
              <a:rPr lang="en-US" dirty="0" smtClean="0"/>
              <a:t>Integrating </a:t>
            </a:r>
            <a:r>
              <a:rPr lang="en-US" dirty="0"/>
              <a:t>information from mitigation plans, specifically risk assessment or mitigation strategies, with other planning efforts, such as: </a:t>
            </a:r>
            <a:endParaRPr lang="en-US" dirty="0" smtClean="0"/>
          </a:p>
          <a:p>
            <a:pPr lvl="1"/>
            <a:r>
              <a:rPr lang="en-US" dirty="0" smtClean="0"/>
              <a:t>Disaster </a:t>
            </a:r>
            <a:r>
              <a:rPr lang="en-US" dirty="0"/>
              <a:t>recovery strategy (pre- or post-), preparedness, or response plans </a:t>
            </a:r>
            <a:endParaRPr lang="en-US" dirty="0" smtClean="0"/>
          </a:p>
          <a:p>
            <a:pPr lvl="1"/>
            <a:r>
              <a:rPr lang="en-US" dirty="0" smtClean="0"/>
              <a:t>Comprehensive </a:t>
            </a:r>
            <a:r>
              <a:rPr lang="en-US" dirty="0"/>
              <a:t>(e.g., land use, master) plans  </a:t>
            </a:r>
            <a:endParaRPr lang="en-US" dirty="0" smtClean="0"/>
          </a:p>
          <a:p>
            <a:pPr lvl="1"/>
            <a:r>
              <a:rPr lang="en-US" dirty="0" smtClean="0"/>
              <a:t>Capital </a:t>
            </a:r>
            <a:r>
              <a:rPr lang="en-US" dirty="0"/>
              <a:t>improvement or economic development plans </a:t>
            </a:r>
            <a:endParaRPr lang="en-US" dirty="0" smtClean="0"/>
          </a:p>
          <a:p>
            <a:pPr lvl="1"/>
            <a:r>
              <a:rPr lang="en-US" dirty="0" smtClean="0"/>
              <a:t>Resource </a:t>
            </a:r>
            <a:r>
              <a:rPr lang="en-US" dirty="0"/>
              <a:t>management/conservation plans (e.g., </a:t>
            </a:r>
            <a:r>
              <a:rPr lang="en-US" dirty="0" err="1"/>
              <a:t>stormwater</a:t>
            </a:r>
            <a:r>
              <a:rPr lang="en-US" dirty="0"/>
              <a:t>, open space) </a:t>
            </a:r>
            <a:endParaRPr lang="en-US" dirty="0" smtClean="0"/>
          </a:p>
          <a:p>
            <a:pPr lvl="1"/>
            <a:r>
              <a:rPr lang="en-US" dirty="0" smtClean="0"/>
              <a:t>Other </a:t>
            </a:r>
            <a:r>
              <a:rPr lang="en-US" dirty="0"/>
              <a:t>long-term community planning initiatives (e.g., transportation or housing) </a:t>
            </a:r>
            <a:endParaRPr lang="en-US" dirty="0" smtClean="0"/>
          </a:p>
          <a:p>
            <a:r>
              <a:rPr lang="en-US" dirty="0" smtClean="0"/>
              <a:t>Building </a:t>
            </a:r>
            <a:r>
              <a:rPr lang="en-US" dirty="0"/>
              <a:t>capability through delivery of technical assistance and training </a:t>
            </a:r>
            <a:endParaRPr lang="en-US" dirty="0" smtClean="0"/>
          </a:p>
          <a:p>
            <a:r>
              <a:rPr lang="en-US" dirty="0" smtClean="0"/>
              <a:t>Evaluating </a:t>
            </a:r>
            <a:r>
              <a:rPr lang="en-US" dirty="0"/>
              <a:t>adoption and/or implementation of ordinances that reduce risk and/or increase </a:t>
            </a:r>
            <a:r>
              <a:rPr lang="en-US" dirty="0" smtClean="0"/>
              <a:t>resilience</a:t>
            </a:r>
            <a:endParaRPr lang="en-US" dirty="0"/>
          </a:p>
        </p:txBody>
      </p:sp>
      <p:sp>
        <p:nvSpPr>
          <p:cNvPr id="5" name="Slide Number Placeholder 4"/>
          <p:cNvSpPr>
            <a:spLocks noGrp="1"/>
          </p:cNvSpPr>
          <p:nvPr>
            <p:ph type="sldNum" sz="quarter" idx="12"/>
          </p:nvPr>
        </p:nvSpPr>
        <p:spPr/>
        <p:txBody>
          <a:bodyPr/>
          <a:lstStyle/>
          <a:p>
            <a:fld id="{539931D2-100C-40DB-9355-70AB14ADF183}" type="slidenum">
              <a:rPr lang="en-US" smtClean="0"/>
              <a:t>8</a:t>
            </a:fld>
            <a:endParaRPr lang="en-US"/>
          </a:p>
        </p:txBody>
      </p:sp>
      <p:sp>
        <p:nvSpPr>
          <p:cNvPr id="6" name="Date Placeholder 5"/>
          <p:cNvSpPr>
            <a:spLocks noGrp="1"/>
          </p:cNvSpPr>
          <p:nvPr>
            <p:ph type="dt" sz="half" idx="10"/>
          </p:nvPr>
        </p:nvSpPr>
        <p:spPr/>
        <p:txBody>
          <a:bodyPr/>
          <a:lstStyle/>
          <a:p>
            <a:fld id="{319356DE-428A-4654-927B-FBC7EE65A67C}" type="datetime1">
              <a:rPr lang="en-US" smtClean="0"/>
              <a:t>1/31/2020</a:t>
            </a:fld>
            <a:endParaRPr lang="en-US"/>
          </a:p>
        </p:txBody>
      </p:sp>
    </p:spTree>
    <p:extLst>
      <p:ext uri="{BB962C8B-B14F-4D97-AF65-F5344CB8AC3E}">
        <p14:creationId xmlns:p14="http://schemas.microsoft.com/office/powerpoint/2010/main" val="11450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5 Percent Initiative</a:t>
            </a:r>
            <a:endParaRPr lang="en-US" b="1" dirty="0"/>
          </a:p>
        </p:txBody>
      </p:sp>
      <p:sp>
        <p:nvSpPr>
          <p:cNvPr id="3" name="Content Placeholder 2"/>
          <p:cNvSpPr>
            <a:spLocks noGrp="1"/>
          </p:cNvSpPr>
          <p:nvPr>
            <p:ph idx="1"/>
          </p:nvPr>
        </p:nvSpPr>
        <p:spPr>
          <a:xfrm>
            <a:off x="598714" y="1534888"/>
            <a:ext cx="10755086" cy="4729163"/>
          </a:xfrm>
        </p:spPr>
        <p:txBody>
          <a:bodyPr>
            <a:normAutofit fontScale="55000" lnSpcReduction="20000"/>
          </a:bodyPr>
          <a:lstStyle/>
          <a:p>
            <a:pPr marL="0" indent="0">
              <a:buNone/>
            </a:pPr>
            <a:r>
              <a:rPr lang="en-US" sz="3300" b="1" dirty="0"/>
              <a:t>To be eligible for the 5 Percent Initiative, activities must: </a:t>
            </a:r>
            <a:endParaRPr lang="en-US" sz="3300" b="1" dirty="0" smtClean="0"/>
          </a:p>
          <a:p>
            <a:pPr marL="0" indent="0">
              <a:buNone/>
            </a:pPr>
            <a:r>
              <a:rPr lang="en-US" sz="2900" dirty="0" smtClean="0"/>
              <a:t>♦ </a:t>
            </a:r>
            <a:r>
              <a:rPr lang="en-US" sz="2900" dirty="0"/>
              <a:t>Be difficult to evaluate against traditional program cost-effectiveness criteria </a:t>
            </a:r>
            <a:endParaRPr lang="en-US" sz="2900" dirty="0" smtClean="0"/>
          </a:p>
          <a:p>
            <a:pPr marL="0" indent="0">
              <a:buNone/>
            </a:pPr>
            <a:r>
              <a:rPr lang="en-US" sz="2900" dirty="0" smtClean="0"/>
              <a:t>♦ </a:t>
            </a:r>
            <a:r>
              <a:rPr lang="en-US" sz="2900" dirty="0"/>
              <a:t>Comply with all applicable HMGP eligibility criteria as well as with Federal, State, and local laws and ordinances </a:t>
            </a:r>
            <a:endParaRPr lang="en-US" sz="2900" dirty="0" smtClean="0"/>
          </a:p>
          <a:p>
            <a:pPr marL="0" indent="0">
              <a:buNone/>
            </a:pPr>
            <a:r>
              <a:rPr lang="en-US" sz="2900" dirty="0" smtClean="0"/>
              <a:t>♦ </a:t>
            </a:r>
            <a:r>
              <a:rPr lang="en-US" sz="2900" dirty="0"/>
              <a:t>Be consistent with the goals and objectives of the State or Tribal (Standard or Enhanced) Mitigation Plans and local mitigation plans </a:t>
            </a:r>
            <a:endParaRPr lang="en-US" sz="2900" dirty="0" smtClean="0"/>
          </a:p>
          <a:p>
            <a:pPr marL="0" indent="0">
              <a:buNone/>
            </a:pPr>
            <a:r>
              <a:rPr lang="en-US" sz="2900" dirty="0" smtClean="0"/>
              <a:t>♦ </a:t>
            </a:r>
            <a:r>
              <a:rPr lang="en-US" sz="2900" dirty="0"/>
              <a:t>Be submitted for review with a narrative that indicates that there is a reasonable expectation that future damage or loss of life or injury will be reduced or prevented by the activity </a:t>
            </a:r>
            <a:endParaRPr lang="en-US" sz="2900" dirty="0" smtClean="0"/>
          </a:p>
          <a:p>
            <a:pPr marL="0" indent="0">
              <a:buNone/>
            </a:pPr>
            <a:endParaRPr lang="en-US" sz="3400" b="1" dirty="0" smtClean="0"/>
          </a:p>
          <a:p>
            <a:pPr marL="0" indent="0">
              <a:buNone/>
            </a:pPr>
            <a:r>
              <a:rPr lang="en-US" sz="3400" b="1" dirty="0" smtClean="0"/>
              <a:t>Activities </a:t>
            </a:r>
            <a:r>
              <a:rPr lang="en-US" sz="3400" b="1" dirty="0"/>
              <a:t>that might be funded under the 5 Percent Initiative include: </a:t>
            </a:r>
            <a:endParaRPr lang="en-US" sz="3400" b="1" dirty="0" smtClean="0"/>
          </a:p>
          <a:p>
            <a:pPr marL="0" indent="0">
              <a:buNone/>
            </a:pPr>
            <a:r>
              <a:rPr lang="en-US" sz="2900" dirty="0" smtClean="0"/>
              <a:t>♦ </a:t>
            </a:r>
            <a:r>
              <a:rPr lang="en-US" sz="2900" dirty="0"/>
              <a:t>The use, evaluation, and application of new, unproven mitigation techniques, technologies, methods, procedures, or products </a:t>
            </a:r>
            <a:endParaRPr lang="en-US" sz="2900" dirty="0" smtClean="0"/>
          </a:p>
          <a:p>
            <a:pPr marL="0" indent="0">
              <a:buNone/>
            </a:pPr>
            <a:r>
              <a:rPr lang="en-US" sz="2900" dirty="0" smtClean="0"/>
              <a:t>♦ </a:t>
            </a:r>
            <a:r>
              <a:rPr lang="en-US" sz="2900" dirty="0"/>
              <a:t>Equipment and systems for the purpose of warning citizens of impending hazards </a:t>
            </a:r>
            <a:endParaRPr lang="en-US" sz="2900" dirty="0" smtClean="0"/>
          </a:p>
          <a:p>
            <a:pPr marL="0" indent="0">
              <a:buNone/>
            </a:pPr>
            <a:r>
              <a:rPr lang="en-US" sz="2900" dirty="0" smtClean="0"/>
              <a:t>♦ </a:t>
            </a:r>
            <a:r>
              <a:rPr lang="en-US" sz="2900" b="1" dirty="0">
                <a:solidFill>
                  <a:srgbClr val="7030A0"/>
                </a:solidFill>
              </a:rPr>
              <a:t>Purchase of generators or related equipment, such as generator hook-ups </a:t>
            </a:r>
            <a:endParaRPr lang="en-US" sz="2900" b="1" dirty="0" smtClean="0">
              <a:solidFill>
                <a:srgbClr val="7030A0"/>
              </a:solidFill>
            </a:endParaRPr>
          </a:p>
          <a:p>
            <a:pPr marL="0" indent="0">
              <a:buNone/>
            </a:pPr>
            <a:r>
              <a:rPr lang="en-US" sz="2900" dirty="0" smtClean="0"/>
              <a:t>♦ </a:t>
            </a:r>
            <a:r>
              <a:rPr lang="en-US" sz="2900" dirty="0"/>
              <a:t>Hazard identification or mapping and related equipment for the implementation of mitigation activities </a:t>
            </a:r>
            <a:endParaRPr lang="en-US" sz="2900" dirty="0" smtClean="0"/>
          </a:p>
          <a:p>
            <a:pPr marL="0" indent="0">
              <a:buNone/>
            </a:pPr>
            <a:r>
              <a:rPr lang="en-US" sz="2900" dirty="0" smtClean="0"/>
              <a:t>♦ </a:t>
            </a:r>
            <a:r>
              <a:rPr lang="en-US" sz="2900" dirty="0"/>
              <a:t>Acquisition of GIS software, hardware, and data whose primary aim is mitigation </a:t>
            </a:r>
            <a:endParaRPr lang="en-US" sz="2900" dirty="0" smtClean="0"/>
          </a:p>
          <a:p>
            <a:pPr marL="0" indent="0">
              <a:buNone/>
            </a:pPr>
            <a:r>
              <a:rPr lang="en-US" sz="2900" dirty="0" smtClean="0"/>
              <a:t>♦ </a:t>
            </a:r>
            <a:r>
              <a:rPr lang="en-US" sz="2900" dirty="0"/>
              <a:t>Public awareness or education campaigns about mitigation </a:t>
            </a:r>
            <a:endParaRPr lang="en-US" sz="2900" dirty="0" smtClean="0"/>
          </a:p>
          <a:p>
            <a:pPr marL="0" indent="0">
              <a:buNone/>
            </a:pPr>
            <a:r>
              <a:rPr lang="en-US" sz="2900" dirty="0" smtClean="0"/>
              <a:t>♦ </a:t>
            </a:r>
            <a:r>
              <a:rPr lang="en-US" sz="2900" dirty="0"/>
              <a:t>Evaluation of model building codes in support of future adoption and/or implementation</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3427973"/>
              </p:ext>
            </p:extLst>
          </p:nvPr>
        </p:nvGraphicFramePr>
        <p:xfrm>
          <a:off x="5638800" y="6186942"/>
          <a:ext cx="914400" cy="771525"/>
        </p:xfrm>
        <a:graphic>
          <a:graphicData uri="http://schemas.openxmlformats.org/presentationml/2006/ole">
            <mc:AlternateContent xmlns:mc="http://schemas.openxmlformats.org/markup-compatibility/2006">
              <mc:Choice xmlns:v="urn:schemas-microsoft-com:vml" Requires="v">
                <p:oleObj spid="_x0000_s4113"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5638800" y="6186942"/>
                        <a:ext cx="914400" cy="77152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539931D2-100C-40DB-9355-70AB14ADF183}" type="slidenum">
              <a:rPr lang="en-US" smtClean="0"/>
              <a:t>9</a:t>
            </a:fld>
            <a:endParaRPr lang="en-US"/>
          </a:p>
        </p:txBody>
      </p:sp>
      <p:sp>
        <p:nvSpPr>
          <p:cNvPr id="4" name="Date Placeholder 3"/>
          <p:cNvSpPr>
            <a:spLocks noGrp="1"/>
          </p:cNvSpPr>
          <p:nvPr>
            <p:ph type="dt" sz="half" idx="10"/>
          </p:nvPr>
        </p:nvSpPr>
        <p:spPr/>
        <p:txBody>
          <a:bodyPr/>
          <a:lstStyle/>
          <a:p>
            <a:fld id="{B00526B7-A07C-4198-9D00-3969C818D207}" type="datetime1">
              <a:rPr lang="en-US" smtClean="0"/>
              <a:t>1/31/2020</a:t>
            </a:fld>
            <a:endParaRPr lang="en-US"/>
          </a:p>
        </p:txBody>
      </p:sp>
    </p:spTree>
    <p:extLst>
      <p:ext uri="{BB962C8B-B14F-4D97-AF65-F5344CB8AC3E}">
        <p14:creationId xmlns:p14="http://schemas.microsoft.com/office/powerpoint/2010/main" val="14352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2287</Words>
  <Application>Microsoft Office PowerPoint</Application>
  <PresentationFormat>Widescreen</PresentationFormat>
  <Paragraphs>180</Paragraphs>
  <Slides>14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0" baseType="lpstr">
      <vt:lpstr>Arial</vt:lpstr>
      <vt:lpstr>Calibri</vt:lpstr>
      <vt:lpstr>Calibri Light</vt:lpstr>
      <vt:lpstr>Office Theme</vt:lpstr>
      <vt:lpstr>Acrobat Document</vt:lpstr>
      <vt:lpstr>Document</vt:lpstr>
      <vt:lpstr>Hazard Mitigation Assistance Guidance</vt:lpstr>
      <vt:lpstr>PowerPoint Presentation</vt:lpstr>
      <vt:lpstr>Letter’s of Intent &amp; Applications for 5285, 4432, &amp; 4452</vt:lpstr>
      <vt:lpstr>Steps for Applying to HMGP Grants</vt:lpstr>
      <vt:lpstr>Additional Information</vt:lpstr>
      <vt:lpstr>Subapplicant Mitigation Plan Requirement </vt:lpstr>
      <vt:lpstr>Eligible Subapplicants</vt:lpstr>
      <vt:lpstr>Plans</vt:lpstr>
      <vt:lpstr>5 Percent Initiative</vt:lpstr>
      <vt:lpstr>Advance Assistance…</vt:lpstr>
      <vt:lpstr>Advance Assistance Continued</vt:lpstr>
      <vt:lpstr>Local Management Costs</vt:lpstr>
      <vt:lpstr>Benefit Cost Analysis (BCA)</vt:lpstr>
      <vt:lpstr>Useful Links</vt:lpstr>
    </vt:vector>
  </TitlesOfParts>
  <Company>Oregon Emergency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Bashant Amie E.</dc:creator>
  <cp:lastModifiedBy>Bashant Amie E.</cp:lastModifiedBy>
  <cp:revision>40</cp:revision>
  <dcterms:created xsi:type="dcterms:W3CDTF">2019-12-30T17:05:19Z</dcterms:created>
  <dcterms:modified xsi:type="dcterms:W3CDTF">2020-01-31T19:24:12Z</dcterms:modified>
</cp:coreProperties>
</file>