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657" r:id="rId5"/>
  </p:sldMasterIdLst>
  <p:notesMasterIdLst>
    <p:notesMasterId r:id="rId27"/>
  </p:notesMasterIdLst>
  <p:sldIdLst>
    <p:sldId id="2147469323" r:id="rId6"/>
    <p:sldId id="2147469328" r:id="rId7"/>
    <p:sldId id="271" r:id="rId8"/>
    <p:sldId id="277" r:id="rId9"/>
    <p:sldId id="280" r:id="rId10"/>
    <p:sldId id="278" r:id="rId11"/>
    <p:sldId id="272" r:id="rId12"/>
    <p:sldId id="273" r:id="rId13"/>
    <p:sldId id="275" r:id="rId14"/>
    <p:sldId id="276" r:id="rId15"/>
    <p:sldId id="279" r:id="rId16"/>
    <p:sldId id="266" r:id="rId17"/>
    <p:sldId id="281" r:id="rId18"/>
    <p:sldId id="256" r:id="rId19"/>
    <p:sldId id="268" r:id="rId20"/>
    <p:sldId id="269" r:id="rId21"/>
    <p:sldId id="270" r:id="rId22"/>
    <p:sldId id="2147469321" r:id="rId23"/>
    <p:sldId id="2147469322" r:id="rId24"/>
    <p:sldId id="2147469326" r:id="rId25"/>
    <p:sldId id="214746932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9E6"/>
    <a:srgbClr val="EAE8E4"/>
    <a:srgbClr val="DAD7D2"/>
    <a:srgbClr val="E8E6E2"/>
    <a:srgbClr val="E6E3DE"/>
    <a:srgbClr val="E9E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02C44-3C4D-4709-96AB-B3B2EB0389D5}" v="303" dt="2023-03-23T17:59:21.752"/>
    <p1510:client id="{81667989-C535-4EF1-91F3-648804A49404}" v="161" dt="2023-03-16T22:07:07.152"/>
    <p1510:client id="{AE3DEF9E-C918-4660-B4CE-297581AC3868}" v="2" dt="2023-03-16T21:18:19.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ers Misha" userId="S::michelle.mayers@odhs.oregon.gov::bb55da38-a843-490e-ad1d-535541c5b19b" providerId="AD" clId="Web-{81667989-C535-4EF1-91F3-648804A49404}"/>
    <pc:docChg chg="addSld delSld modSld sldOrd addMainMaster">
      <pc:chgData name="Mayers Misha" userId="S::michelle.mayers@odhs.oregon.gov::bb55da38-a843-490e-ad1d-535541c5b19b" providerId="AD" clId="Web-{81667989-C535-4EF1-91F3-648804A49404}" dt="2023-03-16T22:07:05.902" v="114" actId="20577"/>
      <pc:docMkLst>
        <pc:docMk/>
      </pc:docMkLst>
      <pc:sldChg chg="addSp modSp new mod ord modClrScheme chgLayout">
        <pc:chgData name="Mayers Misha" userId="S::michelle.mayers@odhs.oregon.gov::bb55da38-a843-490e-ad1d-535541c5b19b" providerId="AD" clId="Web-{81667989-C535-4EF1-91F3-648804A49404}" dt="2023-03-16T22:02:27.945" v="73" actId="20577"/>
        <pc:sldMkLst>
          <pc:docMk/>
          <pc:sldMk cId="184295128" sldId="2147469323"/>
        </pc:sldMkLst>
        <pc:spChg chg="mod ord">
          <ac:chgData name="Mayers Misha" userId="S::michelle.mayers@odhs.oregon.gov::bb55da38-a843-490e-ad1d-535541c5b19b" providerId="AD" clId="Web-{81667989-C535-4EF1-91F3-648804A49404}" dt="2023-03-16T22:00:46.303" v="18" actId="20577"/>
          <ac:spMkLst>
            <pc:docMk/>
            <pc:sldMk cId="184295128" sldId="2147469323"/>
            <ac:spMk id="2" creationId="{7A462BE6-A39A-9501-1C1F-F787BB70AF9E}"/>
          </ac:spMkLst>
        </pc:spChg>
        <pc:spChg chg="mod ord">
          <ac:chgData name="Mayers Misha" userId="S::michelle.mayers@odhs.oregon.gov::bb55da38-a843-490e-ad1d-535541c5b19b" providerId="AD" clId="Web-{81667989-C535-4EF1-91F3-648804A49404}" dt="2023-03-16T22:01:07.116" v="32" actId="20577"/>
          <ac:spMkLst>
            <pc:docMk/>
            <pc:sldMk cId="184295128" sldId="2147469323"/>
            <ac:spMk id="3" creationId="{47FCFBAA-6D9F-96B5-7978-8F7ECE67A54E}"/>
          </ac:spMkLst>
        </pc:spChg>
        <pc:spChg chg="add mod">
          <ac:chgData name="Mayers Misha" userId="S::michelle.mayers@odhs.oregon.gov::bb55da38-a843-490e-ad1d-535541c5b19b" providerId="AD" clId="Web-{81667989-C535-4EF1-91F3-648804A49404}" dt="2023-03-16T22:02:27.945" v="73" actId="20577"/>
          <ac:spMkLst>
            <pc:docMk/>
            <pc:sldMk cId="184295128" sldId="2147469323"/>
            <ac:spMk id="4" creationId="{445EE201-6834-FCCA-26FF-62986E5D2096}"/>
          </ac:spMkLst>
        </pc:spChg>
      </pc:sldChg>
      <pc:sldChg chg="add del">
        <pc:chgData name="Mayers Misha" userId="S::michelle.mayers@odhs.oregon.gov::bb55da38-a843-490e-ad1d-535541c5b19b" providerId="AD" clId="Web-{81667989-C535-4EF1-91F3-648804A49404}" dt="2023-03-16T22:06:59.636" v="112"/>
        <pc:sldMkLst>
          <pc:docMk/>
          <pc:sldMk cId="2616047119" sldId="2147469324"/>
        </pc:sldMkLst>
      </pc:sldChg>
      <pc:sldChg chg="add del">
        <pc:chgData name="Mayers Misha" userId="S::michelle.mayers@odhs.oregon.gov::bb55da38-a843-490e-ad1d-535541c5b19b" providerId="AD" clId="Web-{81667989-C535-4EF1-91F3-648804A49404}" dt="2023-03-16T22:06:11.886" v="90"/>
        <pc:sldMkLst>
          <pc:docMk/>
          <pc:sldMk cId="3369888351" sldId="2147469325"/>
        </pc:sldMkLst>
      </pc:sldChg>
      <pc:sldChg chg="addSp delSp modSp new mod modClrScheme chgLayout">
        <pc:chgData name="Mayers Misha" userId="S::michelle.mayers@odhs.oregon.gov::bb55da38-a843-490e-ad1d-535541c5b19b" providerId="AD" clId="Web-{81667989-C535-4EF1-91F3-648804A49404}" dt="2023-03-16T22:06:08.354" v="89"/>
        <pc:sldMkLst>
          <pc:docMk/>
          <pc:sldMk cId="1697932049" sldId="2147469326"/>
        </pc:sldMkLst>
        <pc:spChg chg="add mod">
          <ac:chgData name="Mayers Misha" userId="S::michelle.mayers@odhs.oregon.gov::bb55da38-a843-490e-ad1d-535541c5b19b" providerId="AD" clId="Web-{81667989-C535-4EF1-91F3-648804A49404}" dt="2023-03-16T22:06:05.105" v="88" actId="20577"/>
          <ac:spMkLst>
            <pc:docMk/>
            <pc:sldMk cId="1697932049" sldId="2147469326"/>
            <ac:spMk id="2" creationId="{FD7300FA-C2E3-35F0-60BF-01DECFF6C1C5}"/>
          </ac:spMkLst>
        </pc:spChg>
        <pc:spChg chg="add del mod">
          <ac:chgData name="Mayers Misha" userId="S::michelle.mayers@odhs.oregon.gov::bb55da38-a843-490e-ad1d-535541c5b19b" providerId="AD" clId="Web-{81667989-C535-4EF1-91F3-648804A49404}" dt="2023-03-16T22:06:08.354" v="89"/>
          <ac:spMkLst>
            <pc:docMk/>
            <pc:sldMk cId="1697932049" sldId="2147469326"/>
            <ac:spMk id="3" creationId="{495F85B5-B0D9-3AE0-5963-1E60B0F2461E}"/>
          </ac:spMkLst>
        </pc:spChg>
      </pc:sldChg>
      <pc:sldChg chg="addSp delSp modSp new">
        <pc:chgData name="Mayers Misha" userId="S::michelle.mayers@odhs.oregon.gov::bb55da38-a843-490e-ad1d-535541c5b19b" providerId="AD" clId="Web-{81667989-C535-4EF1-91F3-648804A49404}" dt="2023-03-16T22:07:05.902" v="114" actId="20577"/>
        <pc:sldMkLst>
          <pc:docMk/>
          <pc:sldMk cId="1050339278" sldId="2147469327"/>
        </pc:sldMkLst>
        <pc:spChg chg="mod">
          <ac:chgData name="Mayers Misha" userId="S::michelle.mayers@odhs.oregon.gov::bb55da38-a843-490e-ad1d-535541c5b19b" providerId="AD" clId="Web-{81667989-C535-4EF1-91F3-648804A49404}" dt="2023-03-16T22:06:40.746" v="106" actId="20577"/>
          <ac:spMkLst>
            <pc:docMk/>
            <pc:sldMk cId="1050339278" sldId="2147469327"/>
            <ac:spMk id="2" creationId="{48E0055A-5347-AEEE-D288-FEB9CA660FD1}"/>
          </ac:spMkLst>
        </pc:spChg>
        <pc:spChg chg="mod">
          <ac:chgData name="Mayers Misha" userId="S::michelle.mayers@odhs.oregon.gov::bb55da38-a843-490e-ad1d-535541c5b19b" providerId="AD" clId="Web-{81667989-C535-4EF1-91F3-648804A49404}" dt="2023-03-16T22:07:05.902" v="114" actId="20577"/>
          <ac:spMkLst>
            <pc:docMk/>
            <pc:sldMk cId="1050339278" sldId="2147469327"/>
            <ac:spMk id="3" creationId="{FC6B5987-9EF7-86D1-7B1A-ADB03F296094}"/>
          </ac:spMkLst>
        </pc:spChg>
        <pc:spChg chg="add del mod">
          <ac:chgData name="Mayers Misha" userId="S::michelle.mayers@odhs.oregon.gov::bb55da38-a843-490e-ad1d-535541c5b19b" providerId="AD" clId="Web-{81667989-C535-4EF1-91F3-648804A49404}" dt="2023-03-16T22:06:46.339" v="108"/>
          <ac:spMkLst>
            <pc:docMk/>
            <pc:sldMk cId="1050339278" sldId="2147469327"/>
            <ac:spMk id="5" creationId="{26E8D33B-9B23-439D-15E3-724A1C4C2ACC}"/>
          </ac:spMkLst>
        </pc:spChg>
      </pc:sldChg>
      <pc:sldMasterChg chg="add addSldLayout">
        <pc:chgData name="Mayers Misha" userId="S::michelle.mayers@odhs.oregon.gov::bb55da38-a843-490e-ad1d-535541c5b19b" providerId="AD" clId="Web-{81667989-C535-4EF1-91F3-648804A49404}" dt="2023-03-16T22:04:52.713" v="74"/>
        <pc:sldMasterMkLst>
          <pc:docMk/>
          <pc:sldMasterMk cId="1820776093" sldId="2147483657"/>
        </pc:sldMasterMkLst>
        <pc:sldLayoutChg chg="add">
          <pc:chgData name="Mayers Misha" userId="S::michelle.mayers@odhs.oregon.gov::bb55da38-a843-490e-ad1d-535541c5b19b" providerId="AD" clId="Web-{81667989-C535-4EF1-91F3-648804A49404}" dt="2023-03-16T22:04:52.713" v="74"/>
          <pc:sldLayoutMkLst>
            <pc:docMk/>
            <pc:sldMasterMk cId="1820776093" sldId="2147483657"/>
            <pc:sldLayoutMk cId="2291892508" sldId="2147483658"/>
          </pc:sldLayoutMkLst>
        </pc:sldLayoutChg>
        <pc:sldLayoutChg chg="add">
          <pc:chgData name="Mayers Misha" userId="S::michelle.mayers@odhs.oregon.gov::bb55da38-a843-490e-ad1d-535541c5b19b" providerId="AD" clId="Web-{81667989-C535-4EF1-91F3-648804A49404}" dt="2023-03-16T22:04:52.713" v="74"/>
          <pc:sldLayoutMkLst>
            <pc:docMk/>
            <pc:sldMasterMk cId="1820776093" sldId="2147483657"/>
            <pc:sldLayoutMk cId="1913695075" sldId="2147483659"/>
          </pc:sldLayoutMkLst>
        </pc:sldLayoutChg>
        <pc:sldLayoutChg chg="add">
          <pc:chgData name="Mayers Misha" userId="S::michelle.mayers@odhs.oregon.gov::bb55da38-a843-490e-ad1d-535541c5b19b" providerId="AD" clId="Web-{81667989-C535-4EF1-91F3-648804A49404}" dt="2023-03-16T22:04:52.713" v="74"/>
          <pc:sldLayoutMkLst>
            <pc:docMk/>
            <pc:sldMasterMk cId="1820776093" sldId="2147483657"/>
            <pc:sldLayoutMk cId="3098697502" sldId="2147483660"/>
          </pc:sldLayoutMkLst>
        </pc:sldLayoutChg>
        <pc:sldLayoutChg chg="add">
          <pc:chgData name="Mayers Misha" userId="S::michelle.mayers@odhs.oregon.gov::bb55da38-a843-490e-ad1d-535541c5b19b" providerId="AD" clId="Web-{81667989-C535-4EF1-91F3-648804A49404}" dt="2023-03-16T22:04:52.713" v="74"/>
          <pc:sldLayoutMkLst>
            <pc:docMk/>
            <pc:sldMasterMk cId="1820776093" sldId="2147483657"/>
            <pc:sldLayoutMk cId="2415752662" sldId="2147483661"/>
          </pc:sldLayoutMkLst>
        </pc:sldLayoutChg>
        <pc:sldLayoutChg chg="add">
          <pc:chgData name="Mayers Misha" userId="S::michelle.mayers@odhs.oregon.gov::bb55da38-a843-490e-ad1d-535541c5b19b" providerId="AD" clId="Web-{81667989-C535-4EF1-91F3-648804A49404}" dt="2023-03-16T22:04:52.713" v="74"/>
          <pc:sldLayoutMkLst>
            <pc:docMk/>
            <pc:sldMasterMk cId="1820776093" sldId="2147483657"/>
            <pc:sldLayoutMk cId="3128133991" sldId="2147483662"/>
          </pc:sldLayoutMkLst>
        </pc:sldLayoutChg>
        <pc:sldLayoutChg chg="add">
          <pc:chgData name="Mayers Misha" userId="S::michelle.mayers@odhs.oregon.gov::bb55da38-a843-490e-ad1d-535541c5b19b" providerId="AD" clId="Web-{81667989-C535-4EF1-91F3-648804A49404}" dt="2023-03-16T22:04:52.713" v="74"/>
          <pc:sldLayoutMkLst>
            <pc:docMk/>
            <pc:sldMasterMk cId="1820776093" sldId="2147483657"/>
            <pc:sldLayoutMk cId="355769637" sldId="2147483663"/>
          </pc:sldLayoutMkLst>
        </pc:sldLayoutChg>
        <pc:sldLayoutChg chg="add">
          <pc:chgData name="Mayers Misha" userId="S::michelle.mayers@odhs.oregon.gov::bb55da38-a843-490e-ad1d-535541c5b19b" providerId="AD" clId="Web-{81667989-C535-4EF1-91F3-648804A49404}" dt="2023-03-16T22:04:52.713" v="74"/>
          <pc:sldLayoutMkLst>
            <pc:docMk/>
            <pc:sldMasterMk cId="1820776093" sldId="2147483657"/>
            <pc:sldLayoutMk cId="2173830547" sldId="2147483664"/>
          </pc:sldLayoutMkLst>
        </pc:sldLayoutChg>
        <pc:sldLayoutChg chg="add">
          <pc:chgData name="Mayers Misha" userId="S::michelle.mayers@odhs.oregon.gov::bb55da38-a843-490e-ad1d-535541c5b19b" providerId="AD" clId="Web-{81667989-C535-4EF1-91F3-648804A49404}" dt="2023-03-16T22:04:52.713" v="74"/>
          <pc:sldLayoutMkLst>
            <pc:docMk/>
            <pc:sldMasterMk cId="1820776093" sldId="2147483657"/>
            <pc:sldLayoutMk cId="1132737287" sldId="2147483665"/>
          </pc:sldLayoutMkLst>
        </pc:sldLayoutChg>
      </pc:sldMasterChg>
    </pc:docChg>
  </pc:docChgLst>
  <pc:docChgLst>
    <pc:chgData name="Cooke Stephanie K" userId="643ed40c-e44a-420f-9688-f4b419e64063" providerId="ADAL" clId="{AE3DEF9E-C918-4660-B4CE-297581AC3868}"/>
    <pc:docChg chg="custSel addSld modSld">
      <pc:chgData name="Cooke Stephanie K" userId="643ed40c-e44a-420f-9688-f4b419e64063" providerId="ADAL" clId="{AE3DEF9E-C918-4660-B4CE-297581AC3868}" dt="2023-03-16T21:19:24.348" v="20" actId="1076"/>
      <pc:docMkLst>
        <pc:docMk/>
      </pc:docMkLst>
      <pc:sldChg chg="modSp mod">
        <pc:chgData name="Cooke Stephanie K" userId="643ed40c-e44a-420f-9688-f4b419e64063" providerId="ADAL" clId="{AE3DEF9E-C918-4660-B4CE-297581AC3868}" dt="2023-03-16T21:17:58.798" v="2" actId="14100"/>
        <pc:sldMkLst>
          <pc:docMk/>
          <pc:sldMk cId="3030242474" sldId="270"/>
        </pc:sldMkLst>
        <pc:spChg chg="mod">
          <ac:chgData name="Cooke Stephanie K" userId="643ed40c-e44a-420f-9688-f4b419e64063" providerId="ADAL" clId="{AE3DEF9E-C918-4660-B4CE-297581AC3868}" dt="2023-03-16T21:17:58.798" v="2" actId="14100"/>
          <ac:spMkLst>
            <pc:docMk/>
            <pc:sldMk cId="3030242474" sldId="270"/>
            <ac:spMk id="4" creationId="{00000000-0000-0000-0000-000000000000}"/>
          </ac:spMkLst>
        </pc:spChg>
      </pc:sldChg>
      <pc:sldChg chg="addSp delSp modSp add mod">
        <pc:chgData name="Cooke Stephanie K" userId="643ed40c-e44a-420f-9688-f4b419e64063" providerId="ADAL" clId="{AE3DEF9E-C918-4660-B4CE-297581AC3868}" dt="2023-03-16T21:19:24.348" v="20" actId="1076"/>
        <pc:sldMkLst>
          <pc:docMk/>
          <pc:sldMk cId="2829937620" sldId="2147469321"/>
        </pc:sldMkLst>
        <pc:spChg chg="mod">
          <ac:chgData name="Cooke Stephanie K" userId="643ed40c-e44a-420f-9688-f4b419e64063" providerId="ADAL" clId="{AE3DEF9E-C918-4660-B4CE-297581AC3868}" dt="2023-03-16T21:18:19.331" v="4"/>
          <ac:spMkLst>
            <pc:docMk/>
            <pc:sldMk cId="2829937620" sldId="2147469321"/>
            <ac:spMk id="5" creationId="{0BC52FAB-6BF6-8FF6-2948-DB0DB28F1874}"/>
          </ac:spMkLst>
        </pc:spChg>
        <pc:spChg chg="del mod">
          <ac:chgData name="Cooke Stephanie K" userId="643ed40c-e44a-420f-9688-f4b419e64063" providerId="ADAL" clId="{AE3DEF9E-C918-4660-B4CE-297581AC3868}" dt="2023-03-16T21:18:23.495" v="6" actId="478"/>
          <ac:spMkLst>
            <pc:docMk/>
            <pc:sldMk cId="2829937620" sldId="2147469321"/>
            <ac:spMk id="9" creationId="{758E17B0-70BA-9125-5ADA-28A3B6E284DA}"/>
          </ac:spMkLst>
        </pc:spChg>
        <pc:spChg chg="mod">
          <ac:chgData name="Cooke Stephanie K" userId="643ed40c-e44a-420f-9688-f4b419e64063" providerId="ADAL" clId="{AE3DEF9E-C918-4660-B4CE-297581AC3868}" dt="2023-03-16T21:18:43.301" v="11" actId="1076"/>
          <ac:spMkLst>
            <pc:docMk/>
            <pc:sldMk cId="2829937620" sldId="2147469321"/>
            <ac:spMk id="10" creationId="{56E8AB60-F9EF-3CD5-D916-A769DED0C26F}"/>
          </ac:spMkLst>
        </pc:spChg>
        <pc:spChg chg="mod">
          <ac:chgData name="Cooke Stephanie K" userId="643ed40c-e44a-420f-9688-f4b419e64063" providerId="ADAL" clId="{AE3DEF9E-C918-4660-B4CE-297581AC3868}" dt="2023-03-16T21:19:24.348" v="20" actId="1076"/>
          <ac:spMkLst>
            <pc:docMk/>
            <pc:sldMk cId="2829937620" sldId="2147469321"/>
            <ac:spMk id="11" creationId="{9C908A9A-A7B5-466E-A9A9-0C37525090D4}"/>
          </ac:spMkLst>
        </pc:spChg>
        <pc:grpChg chg="add mod ord">
          <ac:chgData name="Cooke Stephanie K" userId="643ed40c-e44a-420f-9688-f4b419e64063" providerId="ADAL" clId="{AE3DEF9E-C918-4660-B4CE-297581AC3868}" dt="2023-03-16T21:18:26.540" v="7" actId="167"/>
          <ac:grpSpMkLst>
            <pc:docMk/>
            <pc:sldMk cId="2829937620" sldId="2147469321"/>
            <ac:grpSpMk id="2" creationId="{5694B39C-4031-59FF-046A-9B3840E36922}"/>
          </ac:grpSpMkLst>
        </pc:grpChg>
      </pc:sldChg>
      <pc:sldChg chg="delSp modSp add mod">
        <pc:chgData name="Cooke Stephanie K" userId="643ed40c-e44a-420f-9688-f4b419e64063" providerId="ADAL" clId="{AE3DEF9E-C918-4660-B4CE-297581AC3868}" dt="2023-03-16T21:19:11.206" v="18" actId="1076"/>
        <pc:sldMkLst>
          <pc:docMk/>
          <pc:sldMk cId="3555976210" sldId="2147469322"/>
        </pc:sldMkLst>
        <pc:spChg chg="del mod">
          <ac:chgData name="Cooke Stephanie K" userId="643ed40c-e44a-420f-9688-f4b419e64063" providerId="ADAL" clId="{AE3DEF9E-C918-4660-B4CE-297581AC3868}" dt="2023-03-16T21:19:03.641" v="16" actId="478"/>
          <ac:spMkLst>
            <pc:docMk/>
            <pc:sldMk cId="3555976210" sldId="2147469322"/>
            <ac:spMk id="4" creationId="{1B11616F-20B6-466F-8482-55BCAE87D9F3}"/>
          </ac:spMkLst>
        </pc:spChg>
        <pc:spChg chg="mod">
          <ac:chgData name="Cooke Stephanie K" userId="643ed40c-e44a-420f-9688-f4b419e64063" providerId="ADAL" clId="{AE3DEF9E-C918-4660-B4CE-297581AC3868}" dt="2023-03-16T21:19:11.206" v="18" actId="1076"/>
          <ac:spMkLst>
            <pc:docMk/>
            <pc:sldMk cId="3555976210" sldId="2147469322"/>
            <ac:spMk id="11" creationId="{9C908A9A-A7B5-466E-A9A9-0C37525090D4}"/>
          </ac:spMkLst>
        </pc:spChg>
        <pc:picChg chg="del">
          <ac:chgData name="Cooke Stephanie K" userId="643ed40c-e44a-420f-9688-f4b419e64063" providerId="ADAL" clId="{AE3DEF9E-C918-4660-B4CE-297581AC3868}" dt="2023-03-16T21:18:59.855" v="14" actId="478"/>
          <ac:picMkLst>
            <pc:docMk/>
            <pc:sldMk cId="3555976210" sldId="2147469322"/>
            <ac:picMk id="3" creationId="{3598FE8A-1122-4096-871F-0EE8A0088694}"/>
          </ac:picMkLst>
        </pc:picChg>
      </pc:sldChg>
    </pc:docChg>
  </pc:docChgLst>
  <pc:docChgLst>
    <pc:chgData name="Mayers Misha" userId="S::michelle.mayers@odhs.oregon.gov::bb55da38-a843-490e-ad1d-535541c5b19b" providerId="AD" clId="Web-{7B302C44-3C4D-4709-96AB-B3B2EB0389D5}"/>
    <pc:docChg chg="addSld modSld sldOrd">
      <pc:chgData name="Mayers Misha" userId="S::michelle.mayers@odhs.oregon.gov::bb55da38-a843-490e-ad1d-535541c5b19b" providerId="AD" clId="Web-{7B302C44-3C4D-4709-96AB-B3B2EB0389D5}" dt="2023-03-23T17:59:18.893" v="230" actId="20577"/>
      <pc:docMkLst>
        <pc:docMk/>
      </pc:docMkLst>
      <pc:sldChg chg="addSp modSp">
        <pc:chgData name="Mayers Misha" userId="S::michelle.mayers@odhs.oregon.gov::bb55da38-a843-490e-ad1d-535541c5b19b" providerId="AD" clId="Web-{7B302C44-3C4D-4709-96AB-B3B2EB0389D5}" dt="2023-03-23T17:54:47.698" v="73" actId="14100"/>
        <pc:sldMkLst>
          <pc:docMk/>
          <pc:sldMk cId="1697932049" sldId="2147469326"/>
        </pc:sldMkLst>
        <pc:spChg chg="add mod">
          <ac:chgData name="Mayers Misha" userId="S::michelle.mayers@odhs.oregon.gov::bb55da38-a843-490e-ad1d-535541c5b19b" providerId="AD" clId="Web-{7B302C44-3C4D-4709-96AB-B3B2EB0389D5}" dt="2023-03-23T17:54:47.698" v="73" actId="14100"/>
          <ac:spMkLst>
            <pc:docMk/>
            <pc:sldMk cId="1697932049" sldId="2147469326"/>
            <ac:spMk id="3" creationId="{0F581F67-5F74-9440-C99D-D98E7ACD1FD7}"/>
          </ac:spMkLst>
        </pc:spChg>
      </pc:sldChg>
      <pc:sldChg chg="modSp new ord">
        <pc:chgData name="Mayers Misha" userId="S::michelle.mayers@odhs.oregon.gov::bb55da38-a843-490e-ad1d-535541c5b19b" providerId="AD" clId="Web-{7B302C44-3C4D-4709-96AB-B3B2EB0389D5}" dt="2023-03-23T17:59:18.893" v="230" actId="20577"/>
        <pc:sldMkLst>
          <pc:docMk/>
          <pc:sldMk cId="1268435989" sldId="2147469328"/>
        </pc:sldMkLst>
        <pc:spChg chg="mod">
          <ac:chgData name="Mayers Misha" userId="S::michelle.mayers@odhs.oregon.gov::bb55da38-a843-490e-ad1d-535541c5b19b" providerId="AD" clId="Web-{7B302C44-3C4D-4709-96AB-B3B2EB0389D5}" dt="2023-03-23T17:59:18.893" v="230" actId="20577"/>
          <ac:spMkLst>
            <pc:docMk/>
            <pc:sldMk cId="1268435989" sldId="2147469328"/>
            <ac:spMk id="2" creationId="{97347502-F1A0-3BF4-388F-73C09F5A4B25}"/>
          </ac:spMkLst>
        </pc:spChg>
        <pc:spChg chg="mod">
          <ac:chgData name="Mayers Misha" userId="S::michelle.mayers@odhs.oregon.gov::bb55da38-a843-490e-ad1d-535541c5b19b" providerId="AD" clId="Web-{7B302C44-3C4D-4709-96AB-B3B2EB0389D5}" dt="2023-03-23T17:58:28.220" v="222" actId="20577"/>
          <ac:spMkLst>
            <pc:docMk/>
            <pc:sldMk cId="1268435989" sldId="2147469328"/>
            <ac:spMk id="3" creationId="{D808008A-FA06-DA6E-A9A5-B3AD0BE07A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BB793-E12A-4DA6-8182-1105908E6B99}"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3D385-B23C-43DE-B085-0D41DA733A18}" type="slidenum">
              <a:rPr lang="en-US" smtClean="0"/>
              <a:t>‹#›</a:t>
            </a:fld>
            <a:endParaRPr lang="en-US"/>
          </a:p>
        </p:txBody>
      </p:sp>
    </p:spTree>
    <p:extLst>
      <p:ext uri="{BB962C8B-B14F-4D97-AF65-F5344CB8AC3E}">
        <p14:creationId xmlns:p14="http://schemas.microsoft.com/office/powerpoint/2010/main" val="166302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t-M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92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addition to the criteria just reviewed, a student can also be eligible if they are caring for a dependent household member who is either under the age of 6 or age 6 to 11 and the applicant does not have adequate child care which would allow them to work 20 hours a week.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7196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323130"/>
                </a:solidFill>
                <a:effectLst/>
                <a:latin typeface="Segoe UI" panose="020B0502040204020203" pitchFamily="34" charset="0"/>
              </a:rPr>
              <a:t>Stephanie Cooke</a:t>
            </a:r>
          </a:p>
          <a:p>
            <a:endParaRPr lang="en-US" sz="1800" b="0" i="0">
              <a:solidFill>
                <a:srgbClr val="333333"/>
              </a:solidFill>
              <a:effectLst/>
              <a:latin typeface="Helvetica"/>
              <a:cs typeface="Helvetica"/>
            </a:endParaRPr>
          </a:p>
          <a:p>
            <a:r>
              <a:rPr lang="en-US" sz="1800" b="0" i="0">
                <a:solidFill>
                  <a:srgbClr val="333333"/>
                </a:solidFill>
                <a:effectLst/>
                <a:latin typeface="Helvetica"/>
                <a:cs typeface="Helvetica"/>
              </a:rPr>
              <a:t>Summer PEBT and Pandemic EBT have been issued periodically during the PHE for children whose access to adequate and quality food may have been impacted by COVID-19.</a:t>
            </a:r>
            <a:r>
              <a:rPr lang="en-US" sz="1800">
                <a:solidFill>
                  <a:srgbClr val="333333"/>
                </a:solidFill>
                <a:latin typeface="Helvetica"/>
                <a:cs typeface="Helvetica"/>
              </a:rPr>
              <a:t> </a:t>
            </a:r>
            <a:r>
              <a:rPr lang="en-US" sz="1800" b="0" i="0">
                <a:solidFill>
                  <a:srgbClr val="333333"/>
                </a:solidFill>
                <a:effectLst/>
                <a:latin typeface="Helvetica"/>
                <a:cs typeface="Helvetica"/>
              </a:rPr>
              <a:t> Although these temporary programs are ending when the PHE end, Oregon will still be able to issue retroactive Summer PEBT benefits for 2022 in April and May.</a:t>
            </a:r>
            <a:r>
              <a:rPr lang="en-US" sz="1800">
                <a:solidFill>
                  <a:srgbClr val="333333"/>
                </a:solidFill>
                <a:latin typeface="Helvetica"/>
                <a:cs typeface="Helvetica"/>
              </a:rPr>
              <a:t> </a:t>
            </a:r>
            <a:endParaRPr lang="en-US" sz="1800" b="0" i="0">
              <a:solidFill>
                <a:srgbClr val="333333"/>
              </a:solidFill>
              <a:effectLst/>
              <a:latin typeface="Helvetica" panose="020B0604020202020204" pitchFamily="34" charset="0"/>
            </a:endParaRPr>
          </a:p>
          <a:p>
            <a:pPr marL="0" marR="0" lvl="0" indent="0">
              <a:spcBef>
                <a:spcPts val="0"/>
              </a:spcBef>
              <a:spcAft>
                <a:spcPts val="0"/>
              </a:spcAft>
              <a:buFont typeface="Symbol" panose="05050102010706020507" pitchFamily="18" charset="2"/>
              <a:buNone/>
            </a:pPr>
            <a:endParaRPr lang="en-US" sz="1800" b="0" i="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1800">
                <a:effectLst/>
                <a:latin typeface="Arial"/>
                <a:ea typeface="Times New Roman" panose="02020603050405020304" pitchFamily="18" charset="0"/>
                <a:cs typeface="Arial"/>
              </a:rPr>
              <a:t>A</a:t>
            </a:r>
            <a:r>
              <a:rPr lang="en-US" sz="1800">
                <a:solidFill>
                  <a:srgbClr val="0070C0"/>
                </a:solidFill>
                <a:effectLst/>
                <a:latin typeface="Arial"/>
                <a:ea typeface="Times New Roman" panose="02020603050405020304" pitchFamily="18" charset="0"/>
                <a:cs typeface="Arial"/>
              </a:rPr>
              <a:t>ll eligible individuals will receive a new EBT card which will be mailed April and May.</a:t>
            </a:r>
            <a:r>
              <a:rPr lang="en-US" sz="1800">
                <a:solidFill>
                  <a:srgbClr val="0070C0"/>
                </a:solidFill>
                <a:latin typeface="Arial"/>
                <a:ea typeface="Times New Roman" panose="02020603050405020304" pitchFamily="18" charset="0"/>
                <a:cs typeface="Arial"/>
              </a:rPr>
              <a:t> </a:t>
            </a:r>
            <a:endParaRPr lang="en-US" sz="1800">
              <a:solidFill>
                <a:srgbClr val="0070C0"/>
              </a:solidFill>
              <a:effectLst/>
              <a:latin typeface="Arial" panose="020B0604020202020204" pitchFamily="34" charset="0"/>
              <a:ea typeface="Times New Roman" panose="02020603050405020304" pitchFamily="18" charset="0"/>
              <a:cs typeface="Arial"/>
            </a:endParaRPr>
          </a:p>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a:p>
            <a:r>
              <a:rPr lang="en-US" sz="1800">
                <a:solidFill>
                  <a:srgbClr val="0070C0"/>
                </a:solidFill>
                <a:effectLst/>
                <a:latin typeface="Arial"/>
                <a:ea typeface="Times New Roman" panose="02020603050405020304" pitchFamily="18" charset="0"/>
                <a:cs typeface="Arial"/>
              </a:rPr>
              <a:t>Eligible individuals include both children age 6 years and younger who received SNAP at any time between June 1, 2022 and August 31, 2022 as well as school aged students who were eligible for free or reduced meals during the last month of the 2021-2022 school year.</a:t>
            </a:r>
            <a:r>
              <a:rPr lang="en-US" sz="1800">
                <a:solidFill>
                  <a:srgbClr val="0070C0"/>
                </a:solidFill>
                <a:latin typeface="Arial"/>
                <a:ea typeface="Times New Roman" panose="02020603050405020304" pitchFamily="18" charset="0"/>
                <a:cs typeface="Arial"/>
              </a:rPr>
              <a:t> </a:t>
            </a:r>
          </a:p>
          <a:p>
            <a:endParaRPr lang="en-US" sz="1800">
              <a:solidFill>
                <a:srgbClr val="0070C0"/>
              </a:solidFill>
              <a:effectLst/>
              <a:latin typeface="Arial" panose="020B0604020202020204" pitchFamily="34" charset="0"/>
              <a:ea typeface="Times New Roman" panose="02020603050405020304" pitchFamily="18" charset="0"/>
              <a:cs typeface="Arial"/>
            </a:endParaRPr>
          </a:p>
          <a:p>
            <a:r>
              <a:rPr lang="en-US"/>
              <a:t>This benefit is expected to reach 434,000 children.</a:t>
            </a:r>
            <a:endParaRPr lang="en-US">
              <a:cs typeface="Calibri" panose="020F0502020204030204"/>
            </a:endParaRPr>
          </a:p>
          <a:p>
            <a:endParaRPr lang="en-US" sz="1800">
              <a:solidFill>
                <a:srgbClr val="0070C0"/>
              </a:solidFill>
              <a:latin typeface="Arial"/>
              <a:cs typeface="Arial"/>
            </a:endParaRPr>
          </a:p>
          <a:p>
            <a:pPr>
              <a:buFont typeface="Symbol" panose="05050102010706020507" pitchFamily="18" charset="2"/>
            </a:pPr>
            <a:endParaRPr lang="en-US">
              <a:cs typeface="Calibri"/>
            </a:endParaRPr>
          </a:p>
        </p:txBody>
      </p:sp>
      <p:sp>
        <p:nvSpPr>
          <p:cNvPr id="4" name="Slide Number Placeholder 3"/>
          <p:cNvSpPr>
            <a:spLocks noGrp="1"/>
          </p:cNvSpPr>
          <p:nvPr>
            <p:ph type="sldNum" sz="quarter" idx="5"/>
          </p:nvPr>
        </p:nvSpPr>
        <p:spPr/>
        <p:txBody>
          <a:bodyPr/>
          <a:lstStyle/>
          <a:p>
            <a:pPr>
              <a:defRPr/>
            </a:pPr>
            <a:fld id="{52FBA656-2094-476E-B4F0-5DF7337DF100}" type="slidenum">
              <a:rPr lang="en-US" altLang="en-US" smtClean="0"/>
              <a:pPr>
                <a:defRPr/>
              </a:pPr>
              <a:t>17</a:t>
            </a:fld>
            <a:endParaRPr lang="en-US" altLang="en-US"/>
          </a:p>
        </p:txBody>
      </p:sp>
    </p:spTree>
    <p:extLst>
      <p:ext uri="{BB962C8B-B14F-4D97-AF65-F5344CB8AC3E}">
        <p14:creationId xmlns:p14="http://schemas.microsoft.com/office/powerpoint/2010/main" val="59535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rgbClr val="323130"/>
                </a:solidFill>
                <a:effectLst/>
                <a:latin typeface="Segoe UI" panose="020B0502040204020203" pitchFamily="34" charset="0"/>
              </a:rPr>
              <a:t>Stephanie Cooke</a:t>
            </a:r>
          </a:p>
          <a:p>
            <a:endParaRPr lang="en-US" sz="1800" b="0" i="0">
              <a:solidFill>
                <a:srgbClr val="333333"/>
              </a:solidFill>
              <a:effectLst/>
              <a:latin typeface="Helvetica"/>
              <a:cs typeface="Helvetica"/>
            </a:endParaRPr>
          </a:p>
          <a:p>
            <a:r>
              <a:rPr lang="en-US" sz="1800" b="0" i="0">
                <a:solidFill>
                  <a:srgbClr val="333333"/>
                </a:solidFill>
                <a:effectLst/>
                <a:latin typeface="Helvetica"/>
                <a:cs typeface="Helvetica"/>
              </a:rPr>
              <a:t>Summer PEBT and Pandemic EBT have been issued periodically during the PHE for children whose access to adequate and quality food may have been impacted by COVID-19.</a:t>
            </a:r>
            <a:r>
              <a:rPr lang="en-US" sz="1800">
                <a:solidFill>
                  <a:srgbClr val="333333"/>
                </a:solidFill>
                <a:latin typeface="Helvetica"/>
                <a:cs typeface="Helvetica"/>
              </a:rPr>
              <a:t> </a:t>
            </a:r>
            <a:r>
              <a:rPr lang="en-US" sz="1800" b="0" i="0">
                <a:solidFill>
                  <a:srgbClr val="333333"/>
                </a:solidFill>
                <a:effectLst/>
                <a:latin typeface="Helvetica"/>
                <a:cs typeface="Helvetica"/>
              </a:rPr>
              <a:t> Although these temporary programs are ending when the PHE end, Oregon will still be able to issue retroactive Summer PEBT benefits for 2022 in April and May.</a:t>
            </a:r>
            <a:r>
              <a:rPr lang="en-US" sz="1800">
                <a:solidFill>
                  <a:srgbClr val="333333"/>
                </a:solidFill>
                <a:latin typeface="Helvetica"/>
                <a:cs typeface="Helvetica"/>
              </a:rPr>
              <a:t> </a:t>
            </a:r>
            <a:endParaRPr lang="en-US" sz="1800" b="0" i="0">
              <a:solidFill>
                <a:srgbClr val="333333"/>
              </a:solidFill>
              <a:effectLst/>
              <a:latin typeface="Helvetica" panose="020B0604020202020204" pitchFamily="34" charset="0"/>
            </a:endParaRPr>
          </a:p>
          <a:p>
            <a:pPr marL="0" marR="0" lvl="0" indent="0">
              <a:spcBef>
                <a:spcPts val="0"/>
              </a:spcBef>
              <a:spcAft>
                <a:spcPts val="0"/>
              </a:spcAft>
              <a:buFont typeface="Symbol" panose="05050102010706020507" pitchFamily="18" charset="2"/>
              <a:buNone/>
            </a:pPr>
            <a:endParaRPr lang="en-US" sz="1800" b="0" i="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1800">
                <a:effectLst/>
                <a:latin typeface="Arial"/>
                <a:ea typeface="Times New Roman" panose="02020603050405020304" pitchFamily="18" charset="0"/>
                <a:cs typeface="Arial"/>
              </a:rPr>
              <a:t>A</a:t>
            </a:r>
            <a:r>
              <a:rPr lang="en-US" sz="1800">
                <a:solidFill>
                  <a:srgbClr val="0070C0"/>
                </a:solidFill>
                <a:effectLst/>
                <a:latin typeface="Arial"/>
                <a:ea typeface="Times New Roman" panose="02020603050405020304" pitchFamily="18" charset="0"/>
                <a:cs typeface="Arial"/>
              </a:rPr>
              <a:t>ll eligible individuals will receive a new EBT card which will be mailed April and May.</a:t>
            </a:r>
            <a:r>
              <a:rPr lang="en-US" sz="1800">
                <a:solidFill>
                  <a:srgbClr val="0070C0"/>
                </a:solidFill>
                <a:latin typeface="Arial"/>
                <a:ea typeface="Times New Roman" panose="02020603050405020304" pitchFamily="18" charset="0"/>
                <a:cs typeface="Arial"/>
              </a:rPr>
              <a:t> </a:t>
            </a:r>
            <a:endParaRPr lang="en-US" sz="1800">
              <a:solidFill>
                <a:srgbClr val="0070C0"/>
              </a:solidFill>
              <a:effectLst/>
              <a:latin typeface="Arial" panose="020B0604020202020204" pitchFamily="34" charset="0"/>
              <a:ea typeface="Times New Roman" panose="02020603050405020304" pitchFamily="18" charset="0"/>
              <a:cs typeface="Arial"/>
            </a:endParaRPr>
          </a:p>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a:p>
            <a:r>
              <a:rPr lang="en-US" sz="1800">
                <a:solidFill>
                  <a:srgbClr val="0070C0"/>
                </a:solidFill>
                <a:effectLst/>
                <a:latin typeface="Arial"/>
                <a:ea typeface="Times New Roman" panose="02020603050405020304" pitchFamily="18" charset="0"/>
                <a:cs typeface="Arial"/>
              </a:rPr>
              <a:t>Eligible individuals include both children age 6 years and younger who received SNAP at any time between June 1, 2022 and August 31, 2022 as well as school aged students who were eligible for free or reduced meals during the last month of the 2021-2022 school year.</a:t>
            </a:r>
            <a:r>
              <a:rPr lang="en-US" sz="1800">
                <a:solidFill>
                  <a:srgbClr val="0070C0"/>
                </a:solidFill>
                <a:latin typeface="Arial"/>
                <a:ea typeface="Times New Roman" panose="02020603050405020304" pitchFamily="18" charset="0"/>
                <a:cs typeface="Arial"/>
              </a:rPr>
              <a:t> </a:t>
            </a:r>
          </a:p>
          <a:p>
            <a:endParaRPr lang="en-US" sz="1800">
              <a:solidFill>
                <a:srgbClr val="0070C0"/>
              </a:solidFill>
              <a:effectLst/>
              <a:latin typeface="Arial" panose="020B0604020202020204" pitchFamily="34" charset="0"/>
              <a:ea typeface="Times New Roman" panose="02020603050405020304" pitchFamily="18" charset="0"/>
              <a:cs typeface="Arial"/>
            </a:endParaRPr>
          </a:p>
          <a:p>
            <a:r>
              <a:rPr lang="en-US"/>
              <a:t>This benefit is expected to reach 434,000 children.</a:t>
            </a:r>
            <a:endParaRPr lang="en-US">
              <a:cs typeface="Calibri" panose="020F0502020204030204"/>
            </a:endParaRPr>
          </a:p>
          <a:p>
            <a:endParaRPr lang="en-US" sz="1800">
              <a:solidFill>
                <a:srgbClr val="0070C0"/>
              </a:solidFill>
              <a:latin typeface="Arial"/>
              <a:cs typeface="Arial"/>
            </a:endParaRPr>
          </a:p>
          <a:p>
            <a:pPr>
              <a:buFont typeface="Symbol" panose="05050102010706020507" pitchFamily="18" charset="2"/>
            </a:pPr>
            <a:endParaRPr lang="en-US">
              <a:cs typeface="Calibri"/>
            </a:endParaRPr>
          </a:p>
        </p:txBody>
      </p:sp>
      <p:sp>
        <p:nvSpPr>
          <p:cNvPr id="4" name="Slide Number Placeholder 3"/>
          <p:cNvSpPr>
            <a:spLocks noGrp="1"/>
          </p:cNvSpPr>
          <p:nvPr>
            <p:ph type="sldNum" sz="quarter" idx="5"/>
          </p:nvPr>
        </p:nvSpPr>
        <p:spPr/>
        <p:txBody>
          <a:bodyPr/>
          <a:lstStyle/>
          <a:p>
            <a:pPr>
              <a:defRPr/>
            </a:pPr>
            <a:fld id="{52FBA656-2094-476E-B4F0-5DF7337DF100}" type="slidenum">
              <a:rPr lang="en-US" altLang="en-US" smtClean="0"/>
              <a:pPr>
                <a:defRPr/>
              </a:pPr>
              <a:t>18</a:t>
            </a:fld>
            <a:endParaRPr lang="en-US" altLang="en-US"/>
          </a:p>
        </p:txBody>
      </p:sp>
    </p:spTree>
    <p:extLst>
      <p:ext uri="{BB962C8B-B14F-4D97-AF65-F5344CB8AC3E}">
        <p14:creationId xmlns:p14="http://schemas.microsoft.com/office/powerpoint/2010/main" val="69892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of SNAP-Ed units throughout the state. Not every county is its OWN unit, some are made up of multiple counties.</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42B99FB5-0055-4882-AE8D-A0170D1F6237}" type="slidenum">
              <a:rPr lang="en-US" smtClean="0"/>
              <a:t>4</a:t>
            </a:fld>
            <a:endParaRPr lang="en-US"/>
          </a:p>
        </p:txBody>
      </p:sp>
    </p:spTree>
    <p:extLst>
      <p:ext uri="{BB962C8B-B14F-4D97-AF65-F5344CB8AC3E}">
        <p14:creationId xmlns:p14="http://schemas.microsoft.com/office/powerpoint/2010/main" val="117783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A69CAE-9223-4474-B342-E068F54AC287}" type="slidenum">
              <a:rPr lang="en-US" smtClean="0"/>
              <a:t>8</a:t>
            </a:fld>
            <a:endParaRPr lang="en-US"/>
          </a:p>
        </p:txBody>
      </p:sp>
    </p:spTree>
    <p:extLst>
      <p:ext uri="{BB962C8B-B14F-4D97-AF65-F5344CB8AC3E}">
        <p14:creationId xmlns:p14="http://schemas.microsoft.com/office/powerpoint/2010/main" val="90492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Shop Save Cook </a:t>
            </a:r>
          </a:p>
          <a:p>
            <a:endParaRPr lang="en-US" dirty="0"/>
          </a:p>
          <a:p>
            <a:r>
              <a:rPr lang="en-US" dirty="0"/>
              <a:t>Literally exactly what it is – planning meals for the week, shopping tips, getting the most from your dollar and cooking for yourself and your family.</a:t>
            </a:r>
          </a:p>
          <a:p>
            <a:r>
              <a:rPr lang="en-US" dirty="0"/>
              <a:t>Cost by weight – </a:t>
            </a:r>
          </a:p>
          <a:p>
            <a:r>
              <a:rPr lang="en-US" dirty="0"/>
              <a:t>Added sugars – </a:t>
            </a:r>
          </a:p>
          <a:p>
            <a:endParaRPr lang="en-US" dirty="0"/>
          </a:p>
          <a:p>
            <a:r>
              <a:rPr lang="en-US" dirty="0"/>
              <a:t>In Coos County, the Plan Shop Save &amp; Cook class is currently offered through Waterfall Community Health Center and at the At Risk Kids Project (ARK). We’re hoping to also provide more classes later this year at the Coos Bay Farmer’s Market and the Bandon Community Youth Center</a:t>
            </a:r>
          </a:p>
          <a:p>
            <a:endParaRPr lang="en-US" dirty="0"/>
          </a:p>
        </p:txBody>
      </p:sp>
      <p:sp>
        <p:nvSpPr>
          <p:cNvPr id="4" name="Slide Number Placeholder 3"/>
          <p:cNvSpPr>
            <a:spLocks noGrp="1"/>
          </p:cNvSpPr>
          <p:nvPr>
            <p:ph type="sldNum" sz="quarter" idx="5"/>
          </p:nvPr>
        </p:nvSpPr>
        <p:spPr/>
        <p:txBody>
          <a:bodyPr/>
          <a:lstStyle/>
          <a:p>
            <a:fld id="{42B99FB5-0055-4882-AE8D-A0170D1F6237}" type="slidenum">
              <a:rPr lang="en-US" smtClean="0"/>
              <a:t>9</a:t>
            </a:fld>
            <a:endParaRPr lang="en-US" dirty="0"/>
          </a:p>
        </p:txBody>
      </p:sp>
    </p:spTree>
    <p:extLst>
      <p:ext uri="{BB962C8B-B14F-4D97-AF65-F5344CB8AC3E}">
        <p14:creationId xmlns:p14="http://schemas.microsoft.com/office/powerpoint/2010/main" val="115559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SNAP-Ed also focuses on the physical activity side of health. A popular program in Oregon is the Walk with Ease program. </a:t>
            </a:r>
          </a:p>
          <a:p>
            <a:r>
              <a:rPr lang="en-US" dirty="0"/>
              <a:t>his is a class that was developed by the Arthritis Foundation; while the crux of the program is walking, there’s also a lot of focus on other ways to be physically active, or to modify common exercises to be more comfortable</a:t>
            </a:r>
            <a:br>
              <a:rPr lang="en-US" dirty="0"/>
            </a:br>
            <a:br>
              <a:rPr lang="en-US" dirty="0"/>
            </a:br>
            <a:r>
              <a:rPr lang="en-US" dirty="0"/>
              <a:t>You can sign up for the program and do it self-directed by yourself, or join a group. </a:t>
            </a:r>
          </a:p>
          <a:p>
            <a:endParaRPr lang="en-US" dirty="0"/>
          </a:p>
          <a:p>
            <a:r>
              <a:rPr lang="en-US" dirty="0"/>
              <a:t>I’ve been to a few Walk with Ease classes in different parts of the state, of all different sizes – small groups, big groups – but what was common to all of them was that they were having fun! </a:t>
            </a:r>
          </a:p>
          <a:p>
            <a:endParaRPr lang="en-US" dirty="0"/>
          </a:p>
          <a:p>
            <a:r>
              <a:rPr lang="en-US" dirty="0"/>
              <a:t>And hey, free book!</a:t>
            </a:r>
          </a:p>
        </p:txBody>
      </p:sp>
      <p:sp>
        <p:nvSpPr>
          <p:cNvPr id="4" name="Slide Number Placeholder 3"/>
          <p:cNvSpPr>
            <a:spLocks noGrp="1"/>
          </p:cNvSpPr>
          <p:nvPr>
            <p:ph type="sldNum" sz="quarter" idx="5"/>
          </p:nvPr>
        </p:nvSpPr>
        <p:spPr/>
        <p:txBody>
          <a:bodyPr/>
          <a:lstStyle/>
          <a:p>
            <a:fld id="{42B99FB5-0055-4882-AE8D-A0170D1F6237}" type="slidenum">
              <a:rPr lang="en-US" smtClean="0"/>
              <a:t>10</a:t>
            </a:fld>
            <a:endParaRPr lang="en-US" dirty="0"/>
          </a:p>
        </p:txBody>
      </p:sp>
    </p:spTree>
    <p:extLst>
      <p:ext uri="{BB962C8B-B14F-4D97-AF65-F5344CB8AC3E}">
        <p14:creationId xmlns:p14="http://schemas.microsoft.com/office/powerpoint/2010/main" val="89893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Food Hero website!</a:t>
            </a:r>
          </a:p>
        </p:txBody>
      </p:sp>
      <p:sp>
        <p:nvSpPr>
          <p:cNvPr id="4" name="Slide Number Placeholder 3"/>
          <p:cNvSpPr>
            <a:spLocks noGrp="1"/>
          </p:cNvSpPr>
          <p:nvPr>
            <p:ph type="sldNum" sz="quarter" idx="5"/>
          </p:nvPr>
        </p:nvSpPr>
        <p:spPr/>
        <p:txBody>
          <a:bodyPr/>
          <a:lstStyle/>
          <a:p>
            <a:fld id="{42B99FB5-0055-4882-AE8D-A0170D1F6237}" type="slidenum">
              <a:rPr lang="en-US" smtClean="0"/>
              <a:t>11</a:t>
            </a:fld>
            <a:endParaRPr lang="en-US" dirty="0"/>
          </a:p>
        </p:txBody>
      </p:sp>
    </p:spTree>
    <p:extLst>
      <p:ext uri="{BB962C8B-B14F-4D97-AF65-F5344CB8AC3E}">
        <p14:creationId xmlns:p14="http://schemas.microsoft.com/office/powerpoint/2010/main" val="1205066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t-M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9FB5-0055-4882-AE8D-A0170D1F6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88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Students who are attending higher education, like community college or university, must meet additional criteria in order to be eligible for SNAP benefits. </a:t>
            </a:r>
          </a:p>
          <a:p>
            <a:endParaRPr lang="en-US" dirty="0"/>
          </a:p>
          <a:p>
            <a:r>
              <a:rPr lang="en-US" dirty="0"/>
              <a:t>This includes: </a:t>
            </a:r>
          </a:p>
          <a:p>
            <a:endParaRPr lang="en-US" dirty="0"/>
          </a:p>
          <a:p>
            <a:r>
              <a:rPr lang="en-US" dirty="0"/>
              <a:t>Be employed working more than 20 hours per week</a:t>
            </a:r>
          </a:p>
          <a:p>
            <a:endParaRPr lang="en-US" dirty="0"/>
          </a:p>
          <a:p>
            <a:r>
              <a:rPr lang="en-US" dirty="0"/>
              <a:t>Participating in federally or state funded work study</a:t>
            </a:r>
          </a:p>
          <a:p>
            <a:endParaRPr lang="en-US" dirty="0"/>
          </a:p>
          <a:p>
            <a:r>
              <a:rPr lang="en-US" dirty="0"/>
              <a:t>Receiving TANF</a:t>
            </a:r>
          </a:p>
          <a:p>
            <a:endParaRPr lang="en-US" dirty="0"/>
          </a:p>
          <a:p>
            <a:r>
              <a:rPr lang="en-US" dirty="0"/>
              <a:t>Receiving Unemployment Compensation</a:t>
            </a:r>
          </a:p>
          <a:p>
            <a:endParaRPr lang="en-US" dirty="0"/>
          </a:p>
          <a:p>
            <a:r>
              <a:rPr lang="en-US" dirty="0"/>
              <a:t>Be in school because of employer-sponsored training</a:t>
            </a:r>
          </a:p>
          <a:p>
            <a:endParaRPr lang="en-US" dirty="0"/>
          </a:p>
          <a:p>
            <a:r>
              <a:rPr lang="en-US" dirty="0"/>
              <a:t>Participating in an Employment Dept. Training Program</a:t>
            </a:r>
          </a:p>
          <a:p>
            <a:endParaRPr lang="en-US" dirty="0"/>
          </a:p>
          <a:p>
            <a:r>
              <a:rPr lang="en-US" dirty="0"/>
              <a:t>Be enrolled in a program or course of study that would lead to employment.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addition to the criteria just reviewed, a student can also be eligible if they are caring for a dependent household member who is either under the age of 6 or age 6 to 11 and the applicant does not have adequate child care which would allow them to work 20 hours a week.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66A81-7EC3-43F8-90C3-55215C8DE451}" type="datetimeFigureOut">
              <a:rPr lang="en-US" smtClean="0"/>
              <a:t>3/23/2023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3C2BF39-F452-47D9-9934-4515125F519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793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66A81-7EC3-43F8-90C3-55215C8DE451}"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BF39-F452-47D9-9934-4515125F519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023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66A81-7EC3-43F8-90C3-55215C8DE451}"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BF39-F452-47D9-9934-4515125F519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392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U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71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305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1555749" y="2540000"/>
            <a:ext cx="9080501" cy="1778000"/>
          </a:xfrm>
        </p:spPr>
        <p:txBody>
          <a:bodyPr anchor="b">
            <a:normAutofit/>
          </a:bodyPr>
          <a:lstStyle>
            <a:lvl1pPr algn="l">
              <a:defRPr sz="4700" b="1" baseline="0">
                <a:solidFill>
                  <a:schemeClr val="bg1"/>
                </a:solidFill>
                <a:latin typeface="Arial" panose="020B0604020202020204" pitchFamily="34" charset="0"/>
                <a:cs typeface="Arial" panose="020B0604020202020204" pitchFamily="34" charset="0"/>
              </a:defRPr>
            </a:lvl1pPr>
          </a:lstStyle>
          <a:p>
            <a:r>
              <a:rPr lang="en-US"/>
              <a:t>Title slide</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50" y="4445001"/>
            <a:ext cx="5397499" cy="825499"/>
          </a:xfrm>
        </p:spPr>
        <p:txBody>
          <a:bodyPr>
            <a:normAutofit/>
          </a:bodyPr>
          <a:lstStyle>
            <a:lvl1pPr marL="0" indent="0" algn="l">
              <a:buNone/>
              <a:defRPr sz="29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H2 – Arial 29</a:t>
            </a:r>
          </a:p>
        </p:txBody>
      </p:sp>
      <p:pic>
        <p:nvPicPr>
          <p:cNvPr id="12" name="Picture 11" descr="ODS logo">
            <a:extLst>
              <a:ext uri="{FF2B5EF4-FFF2-40B4-BE49-F238E27FC236}">
                <a16:creationId xmlns:a16="http://schemas.microsoft.com/office/drawing/2014/main" id="{FD713053-A881-4B23-B73C-514CA247F6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635000"/>
            <a:ext cx="2635250" cy="750982"/>
          </a:xfrm>
          <a:prstGeom prst="rect">
            <a:avLst/>
          </a:prstGeom>
        </p:spPr>
      </p:pic>
      <p:cxnSp>
        <p:nvCxnSpPr>
          <p:cNvPr id="14" name="Straight Connector 13">
            <a:extLst>
              <a:ext uri="{FF2B5EF4-FFF2-40B4-BE49-F238E27FC236}">
                <a16:creationId xmlns:a16="http://schemas.microsoft.com/office/drawing/2014/main" id="{9136EC91-B2F1-4408-8006-8100ADB73BC1}"/>
              </a:ext>
            </a:extLst>
          </p:cNvPr>
          <p:cNvCxnSpPr/>
          <p:nvPr userDrawn="1"/>
        </p:nvCxnSpPr>
        <p:spPr>
          <a:xfrm>
            <a:off x="1555749" y="4318000"/>
            <a:ext cx="90805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10;&#10;Description automatically generated">
            <a:extLst>
              <a:ext uri="{FF2B5EF4-FFF2-40B4-BE49-F238E27FC236}">
                <a16:creationId xmlns:a16="http://schemas.microsoft.com/office/drawing/2014/main" id="{9B3769BF-2879-4EB7-8F4F-C493164206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269" y="0"/>
            <a:ext cx="12192000" cy="6858000"/>
          </a:xfrm>
          <a:prstGeom prst="rect">
            <a:avLst/>
          </a:prstGeom>
        </p:spPr>
      </p:pic>
    </p:spTree>
    <p:extLst>
      <p:ext uri="{BB962C8B-B14F-4D97-AF65-F5344CB8AC3E}">
        <p14:creationId xmlns:p14="http://schemas.microsoft.com/office/powerpoint/2010/main" val="229189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3FFE-E462-4D53-B370-64812CD193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AA68A-88C4-45FA-A8E4-D83C1B884F96}"/>
              </a:ext>
            </a:extLst>
          </p:cNvPr>
          <p:cNvSpPr>
            <a:spLocks noGrp="1"/>
          </p:cNvSpPr>
          <p:nvPr>
            <p:ph idx="1"/>
          </p:nvPr>
        </p:nvSpPr>
        <p:spPr/>
        <p:txBody>
          <a:bodyPr/>
          <a:lstStyle>
            <a:lvl1pPr>
              <a:defRPr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9B6DB-C2C8-4949-AABE-C2B3783CCD4C}"/>
              </a:ext>
            </a:extLst>
          </p:cNvPr>
          <p:cNvSpPr>
            <a:spLocks noGrp="1"/>
          </p:cNvSpPr>
          <p:nvPr>
            <p:ph type="dt" sz="half" idx="10"/>
          </p:nvPr>
        </p:nvSpPr>
        <p:spPr>
          <a:xfrm>
            <a:off x="635000" y="6474550"/>
            <a:ext cx="2001196" cy="180976"/>
          </a:xfrm>
        </p:spPr>
        <p:txBody>
          <a:bodyPr/>
          <a:lstStyle>
            <a:lvl1pPr>
              <a:defRPr>
                <a:solidFill>
                  <a:schemeClr val="tx1"/>
                </a:solidFill>
              </a:defRPr>
            </a:lvl1pPr>
          </a:lstStyle>
          <a:p>
            <a:r>
              <a:rPr lang="en-US"/>
              <a:t>Date (edit in slide master)</a:t>
            </a:r>
          </a:p>
        </p:txBody>
      </p:sp>
      <p:sp>
        <p:nvSpPr>
          <p:cNvPr id="5" name="Footer Placeholder 4">
            <a:extLst>
              <a:ext uri="{FF2B5EF4-FFF2-40B4-BE49-F238E27FC236}">
                <a16:creationId xmlns:a16="http://schemas.microsoft.com/office/drawing/2014/main" id="{6EC6F72C-0392-4EF7-A3D6-20A44C89B1BA}"/>
              </a:ext>
            </a:extLst>
          </p:cNvPr>
          <p:cNvSpPr>
            <a:spLocks noGrp="1"/>
          </p:cNvSpPr>
          <p:nvPr>
            <p:ph type="ftr" sz="quarter" idx="11"/>
          </p:nvPr>
        </p:nvSpPr>
        <p:spPr/>
        <p:txBody>
          <a:bodyPr/>
          <a:lstStyle>
            <a:lvl1pPr>
              <a:defRPr>
                <a:solidFill>
                  <a:schemeClr val="tx1"/>
                </a:solidFill>
              </a:defRPr>
            </a:lvl1pPr>
          </a:lstStyle>
          <a:p>
            <a:r>
              <a:rPr lang="en-US"/>
              <a:t>ODHS – Your program name</a:t>
            </a:r>
          </a:p>
        </p:txBody>
      </p:sp>
      <p:sp>
        <p:nvSpPr>
          <p:cNvPr id="6" name="Slide Number Placeholder 5">
            <a:extLst>
              <a:ext uri="{FF2B5EF4-FFF2-40B4-BE49-F238E27FC236}">
                <a16:creationId xmlns:a16="http://schemas.microsoft.com/office/drawing/2014/main" id="{CBDB8E7A-23D4-4C2A-9816-E9443FAF918E}"/>
              </a:ext>
            </a:extLst>
          </p:cNvPr>
          <p:cNvSpPr>
            <a:spLocks noGrp="1"/>
          </p:cNvSpPr>
          <p:nvPr>
            <p:ph type="sldNum" sz="quarter" idx="12"/>
          </p:nvPr>
        </p:nvSpPr>
        <p:spPr/>
        <p:txBody>
          <a:bodyPr/>
          <a:lstStyle>
            <a:lvl1pPr>
              <a:defRPr>
                <a:solidFill>
                  <a:schemeClr val="tx1"/>
                </a:solidFill>
              </a:defRPr>
            </a:lvl1pPr>
          </a:lstStyle>
          <a:p>
            <a:fld id="{58339581-759F-43B7-B47D-47F906F0E294}" type="slidenum">
              <a:rPr lang="en-US" smtClean="0"/>
              <a:pPr/>
              <a:t>‹#›</a:t>
            </a:fld>
            <a:endParaRPr lang="en-US"/>
          </a:p>
        </p:txBody>
      </p:sp>
      <p:cxnSp>
        <p:nvCxnSpPr>
          <p:cNvPr id="7" name="Straight Connector 6">
            <a:extLst>
              <a:ext uri="{FF2B5EF4-FFF2-40B4-BE49-F238E27FC236}">
                <a16:creationId xmlns:a16="http://schemas.microsoft.com/office/drawing/2014/main" id="{152F5EA0-9D76-4DA2-908D-15EBA1A0D8B9}"/>
              </a:ext>
            </a:extLst>
          </p:cNvPr>
          <p:cNvCxnSpPr>
            <a:cxnSpLocks/>
          </p:cNvCxnSpPr>
          <p:nvPr userDrawn="1"/>
        </p:nvCxnSpPr>
        <p:spPr>
          <a:xfrm>
            <a:off x="660728" y="1460500"/>
            <a:ext cx="1089627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69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3"/>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9B3769BF-2879-4EB7-8F4F-C493164206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3269" y="0"/>
            <a:ext cx="12192000" cy="6858000"/>
          </a:xfrm>
          <a:prstGeom prst="rect">
            <a:avLst/>
          </a:prstGeom>
        </p:spPr>
      </p:pic>
      <p:sp>
        <p:nvSpPr>
          <p:cNvPr id="2" name="Title 1">
            <a:extLst>
              <a:ext uri="{FF2B5EF4-FFF2-40B4-BE49-F238E27FC236}">
                <a16:creationId xmlns:a16="http://schemas.microsoft.com/office/drawing/2014/main" id="{CB03EADC-FA06-4311-9C7E-8EE2BED88A60}"/>
              </a:ext>
            </a:extLst>
          </p:cNvPr>
          <p:cNvSpPr>
            <a:spLocks noGrp="1"/>
          </p:cNvSpPr>
          <p:nvPr userDrawn="1">
            <p:ph type="ctrTitle" hasCustomPrompt="1"/>
          </p:nvPr>
        </p:nvSpPr>
        <p:spPr>
          <a:xfrm>
            <a:off x="1555749" y="2540000"/>
            <a:ext cx="9080501" cy="1778000"/>
          </a:xfrm>
        </p:spPr>
        <p:txBody>
          <a:bodyPr anchor="b">
            <a:normAutofit/>
          </a:bodyPr>
          <a:lstStyle>
            <a:lvl1pPr algn="l">
              <a:defRPr sz="4700" b="1" baseline="0">
                <a:solidFill>
                  <a:schemeClr val="bg1"/>
                </a:solidFill>
                <a:latin typeface="Arial" panose="020B0604020202020204" pitchFamily="34" charset="0"/>
                <a:cs typeface="Arial" panose="020B0604020202020204" pitchFamily="34" charset="0"/>
              </a:defRPr>
            </a:lvl1pPr>
          </a:lstStyle>
          <a:p>
            <a:r>
              <a:rPr lang="en-US"/>
              <a:t>Transition Slide</a:t>
            </a:r>
          </a:p>
        </p:txBody>
      </p:sp>
      <p:sp>
        <p:nvSpPr>
          <p:cNvPr id="3" name="Subtitle 2">
            <a:extLst>
              <a:ext uri="{FF2B5EF4-FFF2-40B4-BE49-F238E27FC236}">
                <a16:creationId xmlns:a16="http://schemas.microsoft.com/office/drawing/2014/main" id="{04F7C1C7-AA35-46F5-ADCA-255FC3BBB6E1}"/>
              </a:ext>
            </a:extLst>
          </p:cNvPr>
          <p:cNvSpPr>
            <a:spLocks noGrp="1"/>
          </p:cNvSpPr>
          <p:nvPr userDrawn="1">
            <p:ph type="subTitle" idx="1" hasCustomPrompt="1"/>
          </p:nvPr>
        </p:nvSpPr>
        <p:spPr>
          <a:xfrm>
            <a:off x="1555750" y="4445001"/>
            <a:ext cx="5397499" cy="825499"/>
          </a:xfrm>
        </p:spPr>
        <p:txBody>
          <a:bodyPr>
            <a:normAutofit/>
          </a:bodyPr>
          <a:lstStyle>
            <a:lvl1pPr marL="0" indent="0" algn="l">
              <a:buNone/>
              <a:defRPr sz="2900" b="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a:t>
            </a:r>
          </a:p>
        </p:txBody>
      </p:sp>
      <p:pic>
        <p:nvPicPr>
          <p:cNvPr id="12" name="Picture 11" descr="ODS logo">
            <a:extLst>
              <a:ext uri="{FF2B5EF4-FFF2-40B4-BE49-F238E27FC236}">
                <a16:creationId xmlns:a16="http://schemas.microsoft.com/office/drawing/2014/main" id="{FD713053-A881-4B23-B73C-514CA247F6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5000"/>
            <a:ext cx="2635250" cy="750982"/>
          </a:xfrm>
          <a:prstGeom prst="rect">
            <a:avLst/>
          </a:prstGeom>
        </p:spPr>
      </p:pic>
      <p:cxnSp>
        <p:nvCxnSpPr>
          <p:cNvPr id="14" name="Straight Connector 13">
            <a:extLst>
              <a:ext uri="{FF2B5EF4-FFF2-40B4-BE49-F238E27FC236}">
                <a16:creationId xmlns:a16="http://schemas.microsoft.com/office/drawing/2014/main" id="{9136EC91-B2F1-4408-8006-8100ADB73BC1}"/>
              </a:ext>
            </a:extLst>
          </p:cNvPr>
          <p:cNvCxnSpPr/>
          <p:nvPr userDrawn="1"/>
        </p:nvCxnSpPr>
        <p:spPr>
          <a:xfrm>
            <a:off x="1555749" y="4318000"/>
            <a:ext cx="90805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69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F827-2A66-4FF8-B275-C048723E34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55FF1-C48E-4E29-8841-200995988BB7}"/>
              </a:ext>
            </a:extLst>
          </p:cNvPr>
          <p:cNvSpPr>
            <a:spLocks noGrp="1"/>
          </p:cNvSpPr>
          <p:nvPr>
            <p:ph sz="half" idx="1"/>
          </p:nvPr>
        </p:nvSpPr>
        <p:spPr>
          <a:xfrm>
            <a:off x="635000" y="1587500"/>
            <a:ext cx="5397500" cy="4635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6F4A9-C7F9-4886-A274-B689E9BF0D1F}"/>
              </a:ext>
            </a:extLst>
          </p:cNvPr>
          <p:cNvSpPr>
            <a:spLocks noGrp="1"/>
          </p:cNvSpPr>
          <p:nvPr>
            <p:ph sz="half" idx="2"/>
          </p:nvPr>
        </p:nvSpPr>
        <p:spPr>
          <a:xfrm>
            <a:off x="6159500" y="1587500"/>
            <a:ext cx="5397500" cy="4635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422C9B-2E88-4999-875C-18930BB12170}"/>
              </a:ext>
            </a:extLst>
          </p:cNvPr>
          <p:cNvSpPr>
            <a:spLocks noGrp="1"/>
          </p:cNvSpPr>
          <p:nvPr>
            <p:ph type="dt" sz="half" idx="10"/>
          </p:nvPr>
        </p:nvSpPr>
        <p:spPr>
          <a:xfrm>
            <a:off x="634999" y="6474550"/>
            <a:ext cx="2010923" cy="180976"/>
          </a:xfrm>
        </p:spPr>
        <p:txBody>
          <a:bodyPr/>
          <a:lstStyle>
            <a:lvl1pPr>
              <a:defRPr>
                <a:solidFill>
                  <a:schemeClr val="tx1"/>
                </a:solidFill>
              </a:defRPr>
            </a:lvl1pPr>
          </a:lstStyle>
          <a:p>
            <a:r>
              <a:rPr lang="en-US"/>
              <a:t>Date (edit in slide master)</a:t>
            </a:r>
          </a:p>
        </p:txBody>
      </p:sp>
      <p:sp>
        <p:nvSpPr>
          <p:cNvPr id="6" name="Footer Placeholder 5">
            <a:extLst>
              <a:ext uri="{FF2B5EF4-FFF2-40B4-BE49-F238E27FC236}">
                <a16:creationId xmlns:a16="http://schemas.microsoft.com/office/drawing/2014/main" id="{CA741EFE-476C-4584-BD73-ACE5BBA8B9A6}"/>
              </a:ext>
            </a:extLst>
          </p:cNvPr>
          <p:cNvSpPr>
            <a:spLocks noGrp="1"/>
          </p:cNvSpPr>
          <p:nvPr>
            <p:ph type="ftr" sz="quarter" idx="11"/>
          </p:nvPr>
        </p:nvSpPr>
        <p:spPr/>
        <p:txBody>
          <a:bodyPr/>
          <a:lstStyle>
            <a:lvl1pPr>
              <a:defRPr>
                <a:solidFill>
                  <a:schemeClr val="tx1"/>
                </a:solidFill>
              </a:defRPr>
            </a:lvl1pPr>
          </a:lstStyle>
          <a:p>
            <a:r>
              <a:rPr lang="en-US"/>
              <a:t>ODHS – Your program name</a:t>
            </a:r>
          </a:p>
        </p:txBody>
      </p:sp>
      <p:sp>
        <p:nvSpPr>
          <p:cNvPr id="7" name="Slide Number Placeholder 6">
            <a:extLst>
              <a:ext uri="{FF2B5EF4-FFF2-40B4-BE49-F238E27FC236}">
                <a16:creationId xmlns:a16="http://schemas.microsoft.com/office/drawing/2014/main" id="{EDB8949B-3E6A-44F7-BEAC-F2D523151581}"/>
              </a:ext>
            </a:extLst>
          </p:cNvPr>
          <p:cNvSpPr>
            <a:spLocks noGrp="1"/>
          </p:cNvSpPr>
          <p:nvPr>
            <p:ph type="sldNum" sz="quarter" idx="12"/>
          </p:nvPr>
        </p:nvSpPr>
        <p:spPr/>
        <p:txBody>
          <a:bodyPr/>
          <a:lstStyle>
            <a:lvl1pPr>
              <a:defRPr>
                <a:solidFill>
                  <a:schemeClr val="tx1"/>
                </a:solidFill>
              </a:defRPr>
            </a:lvl1pPr>
          </a:lstStyle>
          <a:p>
            <a:fld id="{58339581-759F-43B7-B47D-47F906F0E294}" type="slidenum">
              <a:rPr lang="en-US" smtClean="0"/>
              <a:pPr/>
              <a:t>‹#›</a:t>
            </a:fld>
            <a:endParaRPr lang="en-US"/>
          </a:p>
        </p:txBody>
      </p:sp>
      <p:cxnSp>
        <p:nvCxnSpPr>
          <p:cNvPr id="8" name="Straight Connector 7">
            <a:extLst>
              <a:ext uri="{FF2B5EF4-FFF2-40B4-BE49-F238E27FC236}">
                <a16:creationId xmlns:a16="http://schemas.microsoft.com/office/drawing/2014/main" id="{71573655-1BE6-4703-80B1-42FD52EA3C8E}"/>
              </a:ext>
            </a:extLst>
          </p:cNvPr>
          <p:cNvCxnSpPr>
            <a:cxnSpLocks/>
          </p:cNvCxnSpPr>
          <p:nvPr userDrawn="1"/>
        </p:nvCxnSpPr>
        <p:spPr>
          <a:xfrm>
            <a:off x="660728" y="1460500"/>
            <a:ext cx="1089627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75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88FC-A527-4A1B-8C19-3A0AF5588AEA}"/>
              </a:ext>
            </a:extLst>
          </p:cNvPr>
          <p:cNvSpPr>
            <a:spLocks noGrp="1"/>
          </p:cNvSpPr>
          <p:nvPr>
            <p:ph type="title"/>
          </p:nvPr>
        </p:nvSpPr>
        <p:spPr>
          <a:xfrm>
            <a:off x="635000" y="635001"/>
            <a:ext cx="10916466" cy="825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68DE6A-4FF0-442F-BCE4-3CC8262025FD}"/>
              </a:ext>
            </a:extLst>
          </p:cNvPr>
          <p:cNvSpPr>
            <a:spLocks noGrp="1"/>
          </p:cNvSpPr>
          <p:nvPr>
            <p:ph type="body" idx="1"/>
          </p:nvPr>
        </p:nvSpPr>
        <p:spPr>
          <a:xfrm>
            <a:off x="635000" y="1594576"/>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B79123-B921-4566-9412-35B668E4025D}"/>
              </a:ext>
            </a:extLst>
          </p:cNvPr>
          <p:cNvSpPr>
            <a:spLocks noGrp="1"/>
          </p:cNvSpPr>
          <p:nvPr>
            <p:ph sz="half" idx="2"/>
          </p:nvPr>
        </p:nvSpPr>
        <p:spPr>
          <a:xfrm>
            <a:off x="635000" y="2171430"/>
            <a:ext cx="5397500" cy="4051571"/>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24AE4-59B8-4655-ABC7-B5D0D1E4B239}"/>
              </a:ext>
            </a:extLst>
          </p:cNvPr>
          <p:cNvSpPr>
            <a:spLocks noGrp="1"/>
          </p:cNvSpPr>
          <p:nvPr>
            <p:ph type="body" sz="quarter" idx="3"/>
          </p:nvPr>
        </p:nvSpPr>
        <p:spPr>
          <a:xfrm>
            <a:off x="6161859" y="1601652"/>
            <a:ext cx="5397500" cy="428625"/>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465078-7EA5-4350-B5F8-AF1612384D15}"/>
              </a:ext>
            </a:extLst>
          </p:cNvPr>
          <p:cNvSpPr>
            <a:spLocks noGrp="1"/>
          </p:cNvSpPr>
          <p:nvPr>
            <p:ph sz="quarter" idx="4"/>
          </p:nvPr>
        </p:nvSpPr>
        <p:spPr>
          <a:xfrm>
            <a:off x="6161859" y="2171429"/>
            <a:ext cx="5397500" cy="4051572"/>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F1607-EE3E-49BA-A217-6C91411998BE}"/>
              </a:ext>
            </a:extLst>
          </p:cNvPr>
          <p:cNvSpPr>
            <a:spLocks noGrp="1"/>
          </p:cNvSpPr>
          <p:nvPr>
            <p:ph type="dt" sz="half" idx="10"/>
          </p:nvPr>
        </p:nvSpPr>
        <p:spPr>
          <a:xfrm>
            <a:off x="635000" y="6474550"/>
            <a:ext cx="1991468" cy="180976"/>
          </a:xfrm>
        </p:spPr>
        <p:txBody>
          <a:bodyPr/>
          <a:lstStyle>
            <a:lvl1pPr>
              <a:defRPr>
                <a:solidFill>
                  <a:schemeClr val="tx1"/>
                </a:solidFill>
              </a:defRPr>
            </a:lvl1pPr>
          </a:lstStyle>
          <a:p>
            <a:r>
              <a:rPr lang="en-US"/>
              <a:t>Date (edit in slide master)</a:t>
            </a:r>
          </a:p>
        </p:txBody>
      </p:sp>
      <p:sp>
        <p:nvSpPr>
          <p:cNvPr id="8" name="Footer Placeholder 7">
            <a:extLst>
              <a:ext uri="{FF2B5EF4-FFF2-40B4-BE49-F238E27FC236}">
                <a16:creationId xmlns:a16="http://schemas.microsoft.com/office/drawing/2014/main" id="{49382A01-FB88-4D54-9A15-6B72F22E1A9C}"/>
              </a:ext>
            </a:extLst>
          </p:cNvPr>
          <p:cNvSpPr>
            <a:spLocks noGrp="1"/>
          </p:cNvSpPr>
          <p:nvPr>
            <p:ph type="ftr" sz="quarter" idx="11"/>
          </p:nvPr>
        </p:nvSpPr>
        <p:spPr/>
        <p:txBody>
          <a:bodyPr/>
          <a:lstStyle>
            <a:lvl1pPr>
              <a:defRPr>
                <a:solidFill>
                  <a:schemeClr val="tx1"/>
                </a:solidFill>
              </a:defRPr>
            </a:lvl1pPr>
          </a:lstStyle>
          <a:p>
            <a:r>
              <a:rPr lang="en-US"/>
              <a:t>ODHS – Your program name</a:t>
            </a:r>
          </a:p>
        </p:txBody>
      </p:sp>
      <p:sp>
        <p:nvSpPr>
          <p:cNvPr id="9" name="Slide Number Placeholder 8">
            <a:extLst>
              <a:ext uri="{FF2B5EF4-FFF2-40B4-BE49-F238E27FC236}">
                <a16:creationId xmlns:a16="http://schemas.microsoft.com/office/drawing/2014/main" id="{49187684-0DE6-4F26-8554-33CFADACBC53}"/>
              </a:ext>
            </a:extLst>
          </p:cNvPr>
          <p:cNvSpPr>
            <a:spLocks noGrp="1"/>
          </p:cNvSpPr>
          <p:nvPr>
            <p:ph type="sldNum" sz="quarter" idx="12"/>
          </p:nvPr>
        </p:nvSpPr>
        <p:spPr/>
        <p:txBody>
          <a:bodyPr/>
          <a:lstStyle>
            <a:lvl1pPr>
              <a:defRPr>
                <a:solidFill>
                  <a:schemeClr val="tx1"/>
                </a:solidFill>
              </a:defRPr>
            </a:lvl1pPr>
          </a:lstStyle>
          <a:p>
            <a:fld id="{58339581-759F-43B7-B47D-47F906F0E294}" type="slidenum">
              <a:rPr lang="en-US" smtClean="0"/>
              <a:pPr/>
              <a:t>‹#›</a:t>
            </a:fld>
            <a:endParaRPr lang="en-US"/>
          </a:p>
        </p:txBody>
      </p:sp>
      <p:cxnSp>
        <p:nvCxnSpPr>
          <p:cNvPr id="10" name="Straight Connector 9">
            <a:extLst>
              <a:ext uri="{FF2B5EF4-FFF2-40B4-BE49-F238E27FC236}">
                <a16:creationId xmlns:a16="http://schemas.microsoft.com/office/drawing/2014/main" id="{6C2997DC-B80A-48DB-B7F8-C4F633364849}"/>
              </a:ext>
            </a:extLst>
          </p:cNvPr>
          <p:cNvCxnSpPr>
            <a:cxnSpLocks/>
          </p:cNvCxnSpPr>
          <p:nvPr userDrawn="1"/>
        </p:nvCxnSpPr>
        <p:spPr>
          <a:xfrm>
            <a:off x="660728" y="1460500"/>
            <a:ext cx="1089627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13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036-3D15-4D08-9281-87CBB86A55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8E0E79-5CDD-4194-B178-C8D9C7611C31}"/>
              </a:ext>
            </a:extLst>
          </p:cNvPr>
          <p:cNvSpPr>
            <a:spLocks noGrp="1"/>
          </p:cNvSpPr>
          <p:nvPr>
            <p:ph type="dt" sz="half" idx="10"/>
          </p:nvPr>
        </p:nvSpPr>
        <p:spPr>
          <a:xfrm>
            <a:off x="634999" y="6474550"/>
            <a:ext cx="2030379" cy="180944"/>
          </a:xfrm>
        </p:spPr>
        <p:txBody>
          <a:bodyPr/>
          <a:lstStyle>
            <a:lvl1pPr>
              <a:defRPr>
                <a:solidFill>
                  <a:schemeClr val="tx1"/>
                </a:solidFill>
              </a:defRPr>
            </a:lvl1pPr>
          </a:lstStyle>
          <a:p>
            <a:r>
              <a:rPr lang="en-US"/>
              <a:t>Date (edit in slide master)</a:t>
            </a:r>
          </a:p>
        </p:txBody>
      </p:sp>
      <p:sp>
        <p:nvSpPr>
          <p:cNvPr id="4" name="Footer Placeholder 3">
            <a:extLst>
              <a:ext uri="{FF2B5EF4-FFF2-40B4-BE49-F238E27FC236}">
                <a16:creationId xmlns:a16="http://schemas.microsoft.com/office/drawing/2014/main" id="{3FDABF8B-B692-4B6E-91C1-867C8487EEA2}"/>
              </a:ext>
            </a:extLst>
          </p:cNvPr>
          <p:cNvSpPr>
            <a:spLocks noGrp="1"/>
          </p:cNvSpPr>
          <p:nvPr>
            <p:ph type="ftr" sz="quarter" idx="11"/>
          </p:nvPr>
        </p:nvSpPr>
        <p:spPr/>
        <p:txBody>
          <a:bodyPr/>
          <a:lstStyle>
            <a:lvl1pPr>
              <a:defRPr>
                <a:solidFill>
                  <a:schemeClr val="tx1"/>
                </a:solidFill>
              </a:defRPr>
            </a:lvl1pPr>
          </a:lstStyle>
          <a:p>
            <a:r>
              <a:rPr lang="en-US"/>
              <a:t>ODHS – Your program name</a:t>
            </a:r>
          </a:p>
        </p:txBody>
      </p:sp>
      <p:sp>
        <p:nvSpPr>
          <p:cNvPr id="5" name="Slide Number Placeholder 4">
            <a:extLst>
              <a:ext uri="{FF2B5EF4-FFF2-40B4-BE49-F238E27FC236}">
                <a16:creationId xmlns:a16="http://schemas.microsoft.com/office/drawing/2014/main" id="{61577957-3333-4362-9BDE-CB077A70ABDC}"/>
              </a:ext>
            </a:extLst>
          </p:cNvPr>
          <p:cNvSpPr>
            <a:spLocks noGrp="1"/>
          </p:cNvSpPr>
          <p:nvPr>
            <p:ph type="sldNum" sz="quarter" idx="12"/>
          </p:nvPr>
        </p:nvSpPr>
        <p:spPr/>
        <p:txBody>
          <a:bodyPr/>
          <a:lstStyle>
            <a:lvl1pPr>
              <a:defRPr>
                <a:solidFill>
                  <a:schemeClr val="tx1"/>
                </a:solidFill>
              </a:defRPr>
            </a:lvl1pPr>
          </a:lstStyle>
          <a:p>
            <a:fld id="{58339581-759F-43B7-B47D-47F906F0E294}" type="slidenum">
              <a:rPr lang="en-US" smtClean="0"/>
              <a:pPr/>
              <a:t>‹#›</a:t>
            </a:fld>
            <a:endParaRPr lang="en-US"/>
          </a:p>
        </p:txBody>
      </p:sp>
      <p:cxnSp>
        <p:nvCxnSpPr>
          <p:cNvPr id="6" name="Straight Connector 5">
            <a:extLst>
              <a:ext uri="{FF2B5EF4-FFF2-40B4-BE49-F238E27FC236}">
                <a16:creationId xmlns:a16="http://schemas.microsoft.com/office/drawing/2014/main" id="{700F2EEA-710E-4B14-81C1-FEE48834C5E4}"/>
              </a:ext>
            </a:extLst>
          </p:cNvPr>
          <p:cNvCxnSpPr>
            <a:cxnSpLocks/>
          </p:cNvCxnSpPr>
          <p:nvPr userDrawn="1"/>
        </p:nvCxnSpPr>
        <p:spPr>
          <a:xfrm>
            <a:off x="660728" y="1460500"/>
            <a:ext cx="1089627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6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0993-A6BA-4B27-9432-87BD9A6C392C}"/>
              </a:ext>
            </a:extLst>
          </p:cNvPr>
          <p:cNvSpPr>
            <a:spLocks noGrp="1"/>
          </p:cNvSpPr>
          <p:nvPr>
            <p:ph type="title"/>
          </p:nvPr>
        </p:nvSpPr>
        <p:spPr>
          <a:xfrm>
            <a:off x="634999" y="634999"/>
            <a:ext cx="10896271" cy="825501"/>
          </a:xfrm>
        </p:spPr>
        <p:txBody>
          <a:bodyPr anchor="b">
            <a:noAutofit/>
          </a:bodyPr>
          <a:lstStyle>
            <a:lvl1pPr>
              <a:defRPr sz="2900"/>
            </a:lvl1pPr>
          </a:lstStyle>
          <a:p>
            <a:r>
              <a:rPr lang="en-US"/>
              <a:t>Click to edit Master title style</a:t>
            </a:r>
          </a:p>
        </p:txBody>
      </p:sp>
      <p:sp>
        <p:nvSpPr>
          <p:cNvPr id="3" name="Content Placeholder 2">
            <a:extLst>
              <a:ext uri="{FF2B5EF4-FFF2-40B4-BE49-F238E27FC236}">
                <a16:creationId xmlns:a16="http://schemas.microsoft.com/office/drawing/2014/main" id="{EEAE094E-9304-4478-A67E-2134D652F595}"/>
              </a:ext>
            </a:extLst>
          </p:cNvPr>
          <p:cNvSpPr>
            <a:spLocks noGrp="1"/>
          </p:cNvSpPr>
          <p:nvPr>
            <p:ph idx="1"/>
          </p:nvPr>
        </p:nvSpPr>
        <p:spPr>
          <a:xfrm>
            <a:off x="5238750" y="1587500"/>
            <a:ext cx="6312717" cy="4635500"/>
          </a:xfrm>
        </p:spPr>
        <p:txBody>
          <a:bodyPr>
            <a:normAutofit/>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4144E9-6F8E-44BB-89F1-D80A48A836CC}"/>
              </a:ext>
            </a:extLst>
          </p:cNvPr>
          <p:cNvSpPr>
            <a:spLocks noGrp="1"/>
          </p:cNvSpPr>
          <p:nvPr>
            <p:ph type="body" sz="half" idx="2"/>
          </p:nvPr>
        </p:nvSpPr>
        <p:spPr>
          <a:xfrm>
            <a:off x="635000" y="1587501"/>
            <a:ext cx="4476750" cy="46355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A9732A-2553-47F1-AEDC-4DE245010F77}"/>
              </a:ext>
            </a:extLst>
          </p:cNvPr>
          <p:cNvSpPr>
            <a:spLocks noGrp="1"/>
          </p:cNvSpPr>
          <p:nvPr>
            <p:ph type="dt" sz="half" idx="10"/>
          </p:nvPr>
        </p:nvSpPr>
        <p:spPr>
          <a:xfrm>
            <a:off x="634999" y="6474550"/>
            <a:ext cx="1962285" cy="180976"/>
          </a:xfrm>
        </p:spPr>
        <p:txBody>
          <a:bodyPr/>
          <a:lstStyle>
            <a:lvl1pPr>
              <a:defRPr>
                <a:solidFill>
                  <a:schemeClr val="tx1"/>
                </a:solidFill>
              </a:defRPr>
            </a:lvl1pPr>
          </a:lstStyle>
          <a:p>
            <a:r>
              <a:rPr lang="en-US"/>
              <a:t>Date (edit in slide master)</a:t>
            </a:r>
          </a:p>
        </p:txBody>
      </p:sp>
      <p:sp>
        <p:nvSpPr>
          <p:cNvPr id="6" name="Footer Placeholder 5">
            <a:extLst>
              <a:ext uri="{FF2B5EF4-FFF2-40B4-BE49-F238E27FC236}">
                <a16:creationId xmlns:a16="http://schemas.microsoft.com/office/drawing/2014/main" id="{1F1C80A2-D412-4DFF-867E-1401D9B5DBA5}"/>
              </a:ext>
            </a:extLst>
          </p:cNvPr>
          <p:cNvSpPr>
            <a:spLocks noGrp="1"/>
          </p:cNvSpPr>
          <p:nvPr>
            <p:ph type="ftr" sz="quarter" idx="11"/>
          </p:nvPr>
        </p:nvSpPr>
        <p:spPr/>
        <p:txBody>
          <a:bodyPr/>
          <a:lstStyle>
            <a:lvl1pPr>
              <a:defRPr>
                <a:solidFill>
                  <a:schemeClr val="tx1"/>
                </a:solidFill>
              </a:defRPr>
            </a:lvl1pPr>
          </a:lstStyle>
          <a:p>
            <a:r>
              <a:rPr lang="en-US"/>
              <a:t>ODHS – Your program name</a:t>
            </a:r>
          </a:p>
        </p:txBody>
      </p:sp>
      <p:sp>
        <p:nvSpPr>
          <p:cNvPr id="7" name="Slide Number Placeholder 6">
            <a:extLst>
              <a:ext uri="{FF2B5EF4-FFF2-40B4-BE49-F238E27FC236}">
                <a16:creationId xmlns:a16="http://schemas.microsoft.com/office/drawing/2014/main" id="{95495767-2358-4468-8439-3822F61352B8}"/>
              </a:ext>
            </a:extLst>
          </p:cNvPr>
          <p:cNvSpPr>
            <a:spLocks noGrp="1"/>
          </p:cNvSpPr>
          <p:nvPr>
            <p:ph type="sldNum" sz="quarter" idx="12"/>
          </p:nvPr>
        </p:nvSpPr>
        <p:spPr/>
        <p:txBody>
          <a:bodyPr/>
          <a:lstStyle>
            <a:lvl1pPr>
              <a:defRPr>
                <a:solidFill>
                  <a:schemeClr val="tx1"/>
                </a:solidFill>
              </a:defRPr>
            </a:lvl1pPr>
          </a:lstStyle>
          <a:p>
            <a:fld id="{58339581-759F-43B7-B47D-47F906F0E294}" type="slidenum">
              <a:rPr lang="en-US" smtClean="0"/>
              <a:pPr/>
              <a:t>‹#›</a:t>
            </a:fld>
            <a:endParaRPr lang="en-US"/>
          </a:p>
        </p:txBody>
      </p:sp>
      <p:cxnSp>
        <p:nvCxnSpPr>
          <p:cNvPr id="8" name="Straight Connector 7">
            <a:extLst>
              <a:ext uri="{FF2B5EF4-FFF2-40B4-BE49-F238E27FC236}">
                <a16:creationId xmlns:a16="http://schemas.microsoft.com/office/drawing/2014/main" id="{BA6B0F6B-8C32-4054-B8B5-EE45BB977981}"/>
              </a:ext>
            </a:extLst>
          </p:cNvPr>
          <p:cNvCxnSpPr>
            <a:cxnSpLocks/>
          </p:cNvCxnSpPr>
          <p:nvPr userDrawn="1"/>
        </p:nvCxnSpPr>
        <p:spPr>
          <a:xfrm>
            <a:off x="660728" y="1460500"/>
            <a:ext cx="1089627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83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66A81-7EC3-43F8-90C3-55215C8DE451}"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BF39-F452-47D9-9934-4515125F519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0695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73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66A81-7EC3-43F8-90C3-55215C8DE451}" type="datetimeFigureOut">
              <a:rPr lang="en-US" smtClean="0"/>
              <a:t>3/23/2023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2BF39-F452-47D9-9934-4515125F519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283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66A81-7EC3-43F8-90C3-55215C8DE451}"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2BF39-F452-47D9-9934-4515125F519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941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66A81-7EC3-43F8-90C3-55215C8DE451}" type="datetimeFigureOut">
              <a:rPr lang="en-US" smtClean="0"/>
              <a:t>3/23/2023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2BF39-F452-47D9-9934-4515125F519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116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66A81-7EC3-43F8-90C3-55215C8DE451}" type="datetimeFigureOut">
              <a:rPr lang="en-US" smtClean="0"/>
              <a:t>3/23/2023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C2BF39-F452-47D9-9934-4515125F519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125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66A81-7EC3-43F8-90C3-55215C8DE451}" type="datetimeFigureOut">
              <a:rPr lang="en-US" smtClean="0"/>
              <a:t>3/23/2023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2BF39-F452-47D9-9934-4515125F5193}" type="slidenum">
              <a:rPr lang="en-US" smtClean="0"/>
              <a:t>‹#›</a:t>
            </a:fld>
            <a:endParaRPr lang="en-US"/>
          </a:p>
        </p:txBody>
      </p:sp>
    </p:spTree>
    <p:extLst>
      <p:ext uri="{BB962C8B-B14F-4D97-AF65-F5344CB8AC3E}">
        <p14:creationId xmlns:p14="http://schemas.microsoft.com/office/powerpoint/2010/main" val="2948631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66A81-7EC3-43F8-90C3-55215C8DE451}" type="datetimeFigureOut">
              <a:rPr lang="en-US" smtClean="0"/>
              <a:t>3/23/2023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2BF39-F452-47D9-9934-4515125F519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198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F266A81-7EC3-43F8-90C3-55215C8DE451}" type="datetimeFigureOut">
              <a:rPr lang="en-US" smtClean="0"/>
              <a:t>3/23/2023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3C2BF39-F452-47D9-9934-4515125F519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1187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F266A81-7EC3-43F8-90C3-55215C8DE451}" type="datetimeFigureOut">
              <a:rPr lang="en-US" smtClean="0"/>
              <a:t>3/23/2023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3C2BF39-F452-47D9-9934-4515125F519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6204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A5499-3C11-4CAB-AC37-D0030E7524F8}"/>
              </a:ext>
            </a:extLst>
          </p:cNvPr>
          <p:cNvSpPr>
            <a:spLocks noGrp="1"/>
          </p:cNvSpPr>
          <p:nvPr>
            <p:ph type="title"/>
          </p:nvPr>
        </p:nvSpPr>
        <p:spPr>
          <a:xfrm>
            <a:off x="635001" y="635000"/>
            <a:ext cx="10001250" cy="82550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DEF11A70-DB22-46CA-9CE1-A355569781F6}"/>
              </a:ext>
            </a:extLst>
          </p:cNvPr>
          <p:cNvSpPr>
            <a:spLocks noGrp="1"/>
          </p:cNvSpPr>
          <p:nvPr>
            <p:ph type="body" idx="1"/>
          </p:nvPr>
        </p:nvSpPr>
        <p:spPr>
          <a:xfrm>
            <a:off x="635000" y="1587500"/>
            <a:ext cx="10922000" cy="46355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e Placeholder 3">
            <a:extLst>
              <a:ext uri="{FF2B5EF4-FFF2-40B4-BE49-F238E27FC236}">
                <a16:creationId xmlns:a16="http://schemas.microsoft.com/office/drawing/2014/main" id="{C5FECAA1-1AE0-4E31-955C-7CF2571A23C3}"/>
              </a:ext>
            </a:extLst>
          </p:cNvPr>
          <p:cNvSpPr>
            <a:spLocks noGrp="1"/>
          </p:cNvSpPr>
          <p:nvPr>
            <p:ph type="dt" sz="half" idx="2"/>
          </p:nvPr>
        </p:nvSpPr>
        <p:spPr>
          <a:xfrm>
            <a:off x="635000" y="6474550"/>
            <a:ext cx="1537644" cy="180976"/>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en-US"/>
              <a:t>Date of presentation </a:t>
            </a:r>
          </a:p>
        </p:txBody>
      </p:sp>
      <p:sp>
        <p:nvSpPr>
          <p:cNvPr id="5" name="Footer Placeholder 4">
            <a:extLst>
              <a:ext uri="{FF2B5EF4-FFF2-40B4-BE49-F238E27FC236}">
                <a16:creationId xmlns:a16="http://schemas.microsoft.com/office/drawing/2014/main" id="{BD0CB5F5-8BAC-44A1-99EF-C67D7A6EF814}"/>
              </a:ext>
            </a:extLst>
          </p:cNvPr>
          <p:cNvSpPr>
            <a:spLocks noGrp="1"/>
          </p:cNvSpPr>
          <p:nvPr>
            <p:ph type="ftr" sz="quarter" idx="3"/>
          </p:nvPr>
        </p:nvSpPr>
        <p:spPr>
          <a:xfrm>
            <a:off x="2879017" y="6474551"/>
            <a:ext cx="6433967" cy="180976"/>
          </a:xfrm>
          <a:prstGeom prst="rect">
            <a:avLst/>
          </a:prstGeom>
        </p:spPr>
        <p:txBody>
          <a:bodyPr vert="horz" lIns="91440" tIns="45720" rIns="91440" bIns="45720" rtlCol="0" anchor="ctr"/>
          <a:lstStyle>
            <a:lvl1pPr algn="ctr">
              <a:defRPr sz="1200">
                <a:solidFill>
                  <a:schemeClr val="tx1"/>
                </a:solidFill>
              </a:defRPr>
            </a:lvl1pPr>
          </a:lstStyle>
          <a:p>
            <a:r>
              <a:rPr lang="en-US"/>
              <a:t>ODHS – Your program name</a:t>
            </a:r>
          </a:p>
        </p:txBody>
      </p:sp>
      <p:sp>
        <p:nvSpPr>
          <p:cNvPr id="6" name="Slide Number Placeholder 5">
            <a:extLst>
              <a:ext uri="{FF2B5EF4-FFF2-40B4-BE49-F238E27FC236}">
                <a16:creationId xmlns:a16="http://schemas.microsoft.com/office/drawing/2014/main" id="{ECDCBB85-93B2-4FE1-8E4B-BDEFB3E3D697}"/>
              </a:ext>
            </a:extLst>
          </p:cNvPr>
          <p:cNvSpPr>
            <a:spLocks noGrp="1"/>
          </p:cNvSpPr>
          <p:nvPr>
            <p:ph type="sldNum" sz="quarter" idx="4"/>
          </p:nvPr>
        </p:nvSpPr>
        <p:spPr>
          <a:xfrm>
            <a:off x="10013822" y="6474551"/>
            <a:ext cx="1537644" cy="18097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58339581-759F-43B7-B47D-47F906F0E294}" type="slidenum">
              <a:rPr lang="en-US" smtClean="0"/>
              <a:pPr/>
              <a:t>‹#›</a:t>
            </a:fld>
            <a:endParaRPr lang="en-US"/>
          </a:p>
        </p:txBody>
      </p:sp>
    </p:spTree>
    <p:extLst>
      <p:ext uri="{BB962C8B-B14F-4D97-AF65-F5344CB8AC3E}">
        <p14:creationId xmlns:p14="http://schemas.microsoft.com/office/powerpoint/2010/main" val="182077609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500" b="1" kern="1200" cap="none" spc="0" baseline="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100" b="0" kern="1200">
          <a:solidFill>
            <a:schemeClr val="tx1"/>
          </a:solidFill>
          <a:latin typeface="Arial" panose="020B0604020202020204" pitchFamily="34" charset="0"/>
          <a:ea typeface="+mn-ea"/>
          <a:cs typeface="Arial" panose="020B0604020202020204" pitchFamily="34" charset="0"/>
        </a:defRPr>
      </a:lvl1pPr>
      <a:lvl2pPr marL="5715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9144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1430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3716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16002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7pPr>
      <a:lvl8pPr marL="18288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8pPr>
      <a:lvl9pPr marL="2057400" indent="0" algn="l" defTabSz="914400" rtl="0" eaLnBrk="1" latinLnBrk="0" hangingPunct="1">
        <a:lnSpc>
          <a:spcPct val="90000"/>
        </a:lnSpc>
        <a:spcBef>
          <a:spcPts val="500"/>
        </a:spcBef>
        <a:buFont typeface="Tahoma" panose="020B0604030504040204" pitchFamily="34" charset="0"/>
        <a:buChar char="​"/>
        <a:defRPr sz="18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400">
          <p15:clr>
            <a:srgbClr val="F26B43"/>
          </p15:clr>
        </p15:guide>
        <p15:guide id="4" pos="900">
          <p15:clr>
            <a:srgbClr val="F26B43"/>
          </p15:clr>
        </p15:guide>
        <p15:guide id="5" pos="980">
          <p15:clr>
            <a:srgbClr val="F26B43"/>
          </p15:clr>
        </p15:guide>
        <p15:guide id="6" pos="1480">
          <p15:clr>
            <a:srgbClr val="F26B43"/>
          </p15:clr>
        </p15:guide>
        <p15:guide id="7" pos="1560">
          <p15:clr>
            <a:srgbClr val="F26B43"/>
          </p15:clr>
        </p15:guide>
        <p15:guide id="8" pos="2060">
          <p15:clr>
            <a:srgbClr val="F26B43"/>
          </p15:clr>
        </p15:guide>
        <p15:guide id="9" pos="2140">
          <p15:clr>
            <a:srgbClr val="F26B43"/>
          </p15:clr>
        </p15:guide>
        <p15:guide id="10" pos="2640">
          <p15:clr>
            <a:srgbClr val="F26B43"/>
          </p15:clr>
        </p15:guide>
        <p15:guide id="11" pos="2720">
          <p15:clr>
            <a:srgbClr val="F26B43"/>
          </p15:clr>
        </p15:guide>
        <p15:guide id="12" pos="3220">
          <p15:clr>
            <a:srgbClr val="F26B43"/>
          </p15:clr>
        </p15:guide>
        <p15:guide id="13" pos="3300">
          <p15:clr>
            <a:srgbClr val="F26B43"/>
          </p15:clr>
        </p15:guide>
        <p15:guide id="14" pos="3800">
          <p15:clr>
            <a:srgbClr val="F26B43"/>
          </p15:clr>
        </p15:guide>
        <p15:guide id="15" pos="3880">
          <p15:clr>
            <a:srgbClr val="F26B43"/>
          </p15:clr>
        </p15:guide>
        <p15:guide id="16" pos="4380">
          <p15:clr>
            <a:srgbClr val="F26B43"/>
          </p15:clr>
        </p15:guide>
        <p15:guide id="17" pos="4460">
          <p15:clr>
            <a:srgbClr val="F26B43"/>
          </p15:clr>
        </p15:guide>
        <p15:guide id="18" pos="4960">
          <p15:clr>
            <a:srgbClr val="F26B43"/>
          </p15:clr>
        </p15:guide>
        <p15:guide id="19" pos="5040">
          <p15:clr>
            <a:srgbClr val="F26B43"/>
          </p15:clr>
        </p15:guide>
        <p15:guide id="20" pos="5540">
          <p15:clr>
            <a:srgbClr val="F26B43"/>
          </p15:clr>
        </p15:guide>
        <p15:guide id="21" pos="5620">
          <p15:clr>
            <a:srgbClr val="F26B43"/>
          </p15:clr>
        </p15:guide>
        <p15:guide id="22" pos="6120">
          <p15:clr>
            <a:srgbClr val="F26B43"/>
          </p15:clr>
        </p15:guide>
        <p15:guide id="23" pos="6200">
          <p15:clr>
            <a:srgbClr val="F26B43"/>
          </p15:clr>
        </p15:guide>
        <p15:guide id="24" pos="6700">
          <p15:clr>
            <a:srgbClr val="F26B43"/>
          </p15:clr>
        </p15:guide>
        <p15:guide id="25" pos="6780">
          <p15:clr>
            <a:srgbClr val="F26B43"/>
          </p15:clr>
        </p15:guide>
        <p15:guide id="26" pos="7280">
          <p15:clr>
            <a:srgbClr val="F26B43"/>
          </p15:clr>
        </p15:guide>
        <p15:guide id="27" orient="horz">
          <p15:clr>
            <a:srgbClr val="F26B43"/>
          </p15:clr>
        </p15:guide>
        <p15:guide id="28" orient="horz" pos="4320">
          <p15:clr>
            <a:srgbClr val="F26B43"/>
          </p15:clr>
        </p15:guide>
        <p15:guide id="29" orient="horz" pos="400">
          <p15:clr>
            <a:srgbClr val="F26B43"/>
          </p15:clr>
        </p15:guide>
        <p15:guide id="30" orient="horz" pos="920">
          <p15:clr>
            <a:srgbClr val="F26B43"/>
          </p15:clr>
        </p15:guide>
        <p15:guide id="31" orient="horz" pos="1000">
          <p15:clr>
            <a:srgbClr val="F26B43"/>
          </p15:clr>
        </p15:guide>
        <p15:guide id="32" orient="horz" pos="1520">
          <p15:clr>
            <a:srgbClr val="F26B43"/>
          </p15:clr>
        </p15:guide>
        <p15:guide id="33" orient="horz" pos="1600">
          <p15:clr>
            <a:srgbClr val="F26B43"/>
          </p15:clr>
        </p15:guide>
        <p15:guide id="34" orient="horz" pos="2120">
          <p15:clr>
            <a:srgbClr val="F26B43"/>
          </p15:clr>
        </p15:guide>
        <p15:guide id="35" orient="horz" pos="2200">
          <p15:clr>
            <a:srgbClr val="F26B43"/>
          </p15:clr>
        </p15:guide>
        <p15:guide id="36" orient="horz" pos="2720">
          <p15:clr>
            <a:srgbClr val="F26B43"/>
          </p15:clr>
        </p15:guide>
        <p15:guide id="37" orient="horz" pos="2800">
          <p15:clr>
            <a:srgbClr val="F26B43"/>
          </p15:clr>
        </p15:guide>
        <p15:guide id="38" orient="horz" pos="3336">
          <p15:clr>
            <a:srgbClr val="F26B43"/>
          </p15:clr>
        </p15:guide>
        <p15:guide id="39" orient="horz" pos="3400">
          <p15:clr>
            <a:srgbClr val="F26B43"/>
          </p15:clr>
        </p15:guide>
        <p15:guide id="40" orient="horz" pos="39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L5jI9I03q8E&amp;list=PLKtZUuJdgyawcaSGLnnWHVrE_wP2TCcrj&amp;index=6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extension.oregonstate.edu/find-us" TargetMode="External"/><Relationship Id="rId4" Type="http://schemas.openxmlformats.org/officeDocument/2006/relationships/hyperlink" Target="mailto:Food.Hero@oregonstate.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dam.j.rea@dhsoha.state.or.u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LUCY.HUFFMAN@DHSOHA.STATE.OR.U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dhs/ASSISTANCE/FOOD-BENEFITS/Pages/P-EBT.aspx"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mailto:foodprogrampartners@omls.oregon.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ICHELLE.MAYERS@odhs.oregon.gov" TargetMode="External"/><Relationship Id="rId2" Type="http://schemas.openxmlformats.org/officeDocument/2006/relationships/hyperlink" Target="mailto:STEPHANIE.K.COOKE@dhsoha.state.or.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2BE6-A39A-9501-1C1F-F787BB70AF9E}"/>
              </a:ext>
            </a:extLst>
          </p:cNvPr>
          <p:cNvSpPr>
            <a:spLocks noGrp="1"/>
          </p:cNvSpPr>
          <p:nvPr>
            <p:ph type="ctrTitle"/>
          </p:nvPr>
        </p:nvSpPr>
        <p:spPr/>
        <p:txBody>
          <a:bodyPr/>
          <a:lstStyle/>
          <a:p>
            <a:r>
              <a:rPr lang="en-US" dirty="0"/>
              <a:t>SNAP </a:t>
            </a:r>
            <a:r>
              <a:rPr lang="en-US" dirty="0" err="1"/>
              <a:t>PArtner</a:t>
            </a:r>
            <a:r>
              <a:rPr lang="en-US" dirty="0"/>
              <a:t> </a:t>
            </a:r>
            <a:r>
              <a:rPr lang="en-US" dirty="0" err="1"/>
              <a:t>MEeting</a:t>
            </a:r>
            <a:r>
              <a:rPr lang="en-US" dirty="0"/>
              <a:t> </a:t>
            </a:r>
          </a:p>
        </p:txBody>
      </p:sp>
      <p:sp>
        <p:nvSpPr>
          <p:cNvPr id="3" name="Content Placeholder 2">
            <a:extLst>
              <a:ext uri="{FF2B5EF4-FFF2-40B4-BE49-F238E27FC236}">
                <a16:creationId xmlns:a16="http://schemas.microsoft.com/office/drawing/2014/main" id="{47FCFBAA-6D9F-96B5-7978-8F7ECE67A54E}"/>
              </a:ext>
            </a:extLst>
          </p:cNvPr>
          <p:cNvSpPr>
            <a:spLocks noGrp="1"/>
          </p:cNvSpPr>
          <p:nvPr>
            <p:ph type="subTitle" idx="1"/>
          </p:nvPr>
        </p:nvSpPr>
        <p:spPr/>
        <p:txBody>
          <a:bodyPr vert="horz" lIns="91440" tIns="91440" rIns="91440" bIns="91440" rtlCol="0" anchor="t">
            <a:normAutofit/>
          </a:bodyPr>
          <a:lstStyle/>
          <a:p>
            <a:r>
              <a:rPr lang="en-US" dirty="0" err="1"/>
              <a:t>MArch</a:t>
            </a:r>
            <a:r>
              <a:rPr lang="en-US" dirty="0"/>
              <a:t> 23, 2023</a:t>
            </a:r>
          </a:p>
        </p:txBody>
      </p:sp>
      <p:sp>
        <p:nvSpPr>
          <p:cNvPr id="4" name="TextBox 3">
            <a:extLst>
              <a:ext uri="{FF2B5EF4-FFF2-40B4-BE49-F238E27FC236}">
                <a16:creationId xmlns:a16="http://schemas.microsoft.com/office/drawing/2014/main" id="{445EE201-6834-FCCA-26FF-62986E5D2096}"/>
              </a:ext>
            </a:extLst>
          </p:cNvPr>
          <p:cNvSpPr txBox="1"/>
          <p:nvPr/>
        </p:nvSpPr>
        <p:spPr>
          <a:xfrm>
            <a:off x="802105" y="5514473"/>
            <a:ext cx="59382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Entry Music:  </a:t>
            </a:r>
            <a:r>
              <a:rPr lang="en-US" dirty="0">
                <a:hlinkClick r:id="rId2"/>
              </a:rPr>
              <a:t>Ain't got no, I got life – Nina Simone</a:t>
            </a:r>
            <a:r>
              <a:rPr lang="en-US" dirty="0"/>
              <a:t> </a:t>
            </a:r>
          </a:p>
        </p:txBody>
      </p:sp>
    </p:spTree>
    <p:extLst>
      <p:ext uri="{BB962C8B-B14F-4D97-AF65-F5344CB8AC3E}">
        <p14:creationId xmlns:p14="http://schemas.microsoft.com/office/powerpoint/2010/main" val="184295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DBB7B-A7BF-4220-ACC2-6A866FB6E8AA}"/>
              </a:ext>
            </a:extLst>
          </p:cNvPr>
          <p:cNvSpPr>
            <a:spLocks noGrp="1"/>
          </p:cNvSpPr>
          <p:nvPr>
            <p:ph type="title"/>
          </p:nvPr>
        </p:nvSpPr>
        <p:spPr>
          <a:xfrm>
            <a:off x="487766" y="700240"/>
            <a:ext cx="9603275" cy="1049235"/>
          </a:xfrm>
        </p:spPr>
        <p:txBody>
          <a:bodyPr>
            <a:normAutofit/>
          </a:bodyPr>
          <a:lstStyle/>
          <a:p>
            <a:r>
              <a:rPr lang="en-US" sz="4000" dirty="0"/>
              <a:t>Plan, Shop, Save &amp; Cook</a:t>
            </a:r>
          </a:p>
        </p:txBody>
      </p:sp>
      <p:sp>
        <p:nvSpPr>
          <p:cNvPr id="3" name="Content Placeholder 2">
            <a:extLst>
              <a:ext uri="{FF2B5EF4-FFF2-40B4-BE49-F238E27FC236}">
                <a16:creationId xmlns:a16="http://schemas.microsoft.com/office/drawing/2014/main" id="{E673C75F-C11B-4815-8492-8D6840C6ADEB}"/>
              </a:ext>
            </a:extLst>
          </p:cNvPr>
          <p:cNvSpPr>
            <a:spLocks noGrp="1"/>
          </p:cNvSpPr>
          <p:nvPr>
            <p:ph idx="1"/>
          </p:nvPr>
        </p:nvSpPr>
        <p:spPr>
          <a:xfrm>
            <a:off x="1459968" y="1913567"/>
            <a:ext cx="5079849" cy="3719575"/>
          </a:xfrm>
        </p:spPr>
        <p:txBody>
          <a:bodyPr>
            <a:normAutofit fontScale="55000" lnSpcReduction="20000"/>
          </a:bodyPr>
          <a:lstStyle/>
          <a:p>
            <a:endParaRPr lang="en-US" dirty="0"/>
          </a:p>
          <a:p>
            <a:pPr>
              <a:buClr>
                <a:schemeClr val="accent5"/>
              </a:buClr>
            </a:pPr>
            <a:r>
              <a:rPr lang="en-US" sz="3400" dirty="0">
                <a:latin typeface="Arial" panose="020B0604020202020204" pitchFamily="34" charset="0"/>
                <a:cs typeface="Arial" panose="020B0604020202020204" pitchFamily="34" charset="0"/>
              </a:rPr>
              <a:t>Ideas for weekly meal planning</a:t>
            </a:r>
          </a:p>
          <a:p>
            <a:pPr>
              <a:buClr>
                <a:schemeClr val="accent5"/>
              </a:buClr>
            </a:pPr>
            <a:r>
              <a:rPr lang="en-US" sz="3400" dirty="0">
                <a:latin typeface="Arial" panose="020B0604020202020204" pitchFamily="34" charset="0"/>
                <a:cs typeface="Arial" panose="020B0604020202020204" pitchFamily="34" charset="0"/>
              </a:rPr>
              <a:t>Grocery Shopping tips</a:t>
            </a:r>
          </a:p>
          <a:p>
            <a:pPr lvl="1">
              <a:buClr>
                <a:schemeClr val="accent5"/>
              </a:buClr>
            </a:pPr>
            <a:r>
              <a:rPr lang="en-US" sz="3400" dirty="0">
                <a:latin typeface="Arial" panose="020B0604020202020204" pitchFamily="34" charset="0"/>
                <a:cs typeface="Arial" panose="020B0604020202020204" pitchFamily="34" charset="0"/>
              </a:rPr>
              <a:t>What’s really a “deal”?</a:t>
            </a:r>
          </a:p>
          <a:p>
            <a:pPr lvl="1">
              <a:buClr>
                <a:schemeClr val="accent5"/>
              </a:buClr>
            </a:pPr>
            <a:r>
              <a:rPr lang="en-US" sz="3400" dirty="0">
                <a:latin typeface="Arial" panose="020B0604020202020204" pitchFamily="34" charset="0"/>
                <a:cs typeface="Arial" panose="020B0604020202020204" pitchFamily="34" charset="0"/>
              </a:rPr>
              <a:t>Cost by weight</a:t>
            </a:r>
          </a:p>
          <a:p>
            <a:pPr lvl="1">
              <a:buClr>
                <a:schemeClr val="accent5"/>
              </a:buClr>
            </a:pPr>
            <a:r>
              <a:rPr lang="en-US" sz="3400" dirty="0">
                <a:latin typeface="Arial" panose="020B0604020202020204" pitchFamily="34" charset="0"/>
                <a:cs typeface="Arial" panose="020B0604020202020204" pitchFamily="34" charset="0"/>
              </a:rPr>
              <a:t>Where to shop</a:t>
            </a:r>
          </a:p>
          <a:p>
            <a:pPr lvl="1">
              <a:buClr>
                <a:schemeClr val="accent5"/>
              </a:buClr>
            </a:pPr>
            <a:r>
              <a:rPr lang="en-US" sz="3400" dirty="0">
                <a:latin typeface="Arial" panose="020B0604020202020204" pitchFamily="34" charset="0"/>
                <a:cs typeface="Arial" panose="020B0604020202020204" pitchFamily="34" charset="0"/>
              </a:rPr>
              <a:t>What to look for on nutrition labels</a:t>
            </a:r>
          </a:p>
          <a:p>
            <a:pPr>
              <a:buClr>
                <a:schemeClr val="accent5"/>
              </a:buClr>
            </a:pPr>
            <a:r>
              <a:rPr lang="en-US" sz="3400" dirty="0">
                <a:latin typeface="Arial" panose="020B0604020202020204" pitchFamily="34" charset="0"/>
                <a:cs typeface="Arial" panose="020B0604020202020204" pitchFamily="34" charset="0"/>
              </a:rPr>
              <a:t>Maximize your buying power</a:t>
            </a:r>
          </a:p>
          <a:p>
            <a:pPr>
              <a:buClr>
                <a:schemeClr val="accent5"/>
              </a:buClr>
            </a:pPr>
            <a:r>
              <a:rPr lang="en-US" sz="3400" dirty="0">
                <a:latin typeface="Arial" panose="020B0604020202020204" pitchFamily="34" charset="0"/>
                <a:cs typeface="Arial" panose="020B0604020202020204" pitchFamily="34" charset="0"/>
              </a:rPr>
              <a:t>Putting it all together and cooking up something delicious!</a:t>
            </a:r>
          </a:p>
          <a:p>
            <a:pPr lvl="1"/>
            <a:endParaRPr lang="en-US" dirty="0"/>
          </a:p>
          <a:p>
            <a:pPr lvl="1"/>
            <a:endParaRPr lang="en-US" dirty="0"/>
          </a:p>
          <a:p>
            <a:pPr marL="342900" lvl="1" indent="0">
              <a:buNone/>
            </a:pPr>
            <a:endParaRPr lang="en-US" dirty="0"/>
          </a:p>
        </p:txBody>
      </p:sp>
      <p:pic>
        <p:nvPicPr>
          <p:cNvPr id="8" name="Picture 7">
            <a:extLst>
              <a:ext uri="{FF2B5EF4-FFF2-40B4-BE49-F238E27FC236}">
                <a16:creationId xmlns:a16="http://schemas.microsoft.com/office/drawing/2014/main" id="{F93CA353-2777-4725-8890-1439FEC46E8D}"/>
              </a:ext>
            </a:extLst>
          </p:cNvPr>
          <p:cNvPicPr>
            <a:picLocks noChangeAspect="1"/>
          </p:cNvPicPr>
          <p:nvPr/>
        </p:nvPicPr>
        <p:blipFill>
          <a:blip r:embed="rId3"/>
          <a:stretch>
            <a:fillRect/>
          </a:stretch>
        </p:blipFill>
        <p:spPr>
          <a:xfrm>
            <a:off x="6902597" y="1449184"/>
            <a:ext cx="4419226" cy="4183958"/>
          </a:xfrm>
          <a:prstGeom prst="rect">
            <a:avLst/>
          </a:prstGeom>
        </p:spPr>
      </p:pic>
    </p:spTree>
    <p:extLst>
      <p:ext uri="{BB962C8B-B14F-4D97-AF65-F5344CB8AC3E}">
        <p14:creationId xmlns:p14="http://schemas.microsoft.com/office/powerpoint/2010/main" val="347502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21ADA-A9D9-48CA-B19E-B7C3D11888F1}"/>
              </a:ext>
            </a:extLst>
          </p:cNvPr>
          <p:cNvSpPr>
            <a:spLocks noGrp="1"/>
          </p:cNvSpPr>
          <p:nvPr>
            <p:ph type="title"/>
          </p:nvPr>
        </p:nvSpPr>
        <p:spPr>
          <a:xfrm>
            <a:off x="539579" y="668491"/>
            <a:ext cx="9603275" cy="1049235"/>
          </a:xfrm>
        </p:spPr>
        <p:txBody>
          <a:bodyPr>
            <a:normAutofit/>
          </a:bodyPr>
          <a:lstStyle/>
          <a:p>
            <a:r>
              <a:rPr lang="en-US" sz="4000" dirty="0"/>
              <a:t>Walk With Ease</a:t>
            </a:r>
          </a:p>
        </p:txBody>
      </p:sp>
      <p:sp>
        <p:nvSpPr>
          <p:cNvPr id="3" name="Content Placeholder 2">
            <a:extLst>
              <a:ext uri="{FF2B5EF4-FFF2-40B4-BE49-F238E27FC236}">
                <a16:creationId xmlns:a16="http://schemas.microsoft.com/office/drawing/2014/main" id="{534519CD-5151-44BF-AE59-D387E2C3E247}"/>
              </a:ext>
            </a:extLst>
          </p:cNvPr>
          <p:cNvSpPr>
            <a:spLocks noGrp="1"/>
          </p:cNvSpPr>
          <p:nvPr>
            <p:ph idx="1"/>
          </p:nvPr>
        </p:nvSpPr>
        <p:spPr>
          <a:xfrm>
            <a:off x="539579" y="1992714"/>
            <a:ext cx="3788719" cy="3871192"/>
          </a:xfrm>
        </p:spPr>
        <p:txBody>
          <a:bodyPr>
            <a:normAutofit/>
          </a:bodyPr>
          <a:lstStyle/>
          <a:p>
            <a:pPr>
              <a:buClr>
                <a:schemeClr val="accent5"/>
              </a:buClr>
            </a:pPr>
            <a:r>
              <a:rPr lang="en-US" dirty="0"/>
              <a:t>Physical Health for Older Adults</a:t>
            </a:r>
          </a:p>
          <a:p>
            <a:pPr lvl="1">
              <a:buClr>
                <a:schemeClr val="accent5"/>
              </a:buClr>
            </a:pPr>
            <a:r>
              <a:rPr lang="en-US" dirty="0"/>
              <a:t>Developed by the Arthritis Foundation</a:t>
            </a:r>
          </a:p>
          <a:p>
            <a:pPr>
              <a:buClr>
                <a:schemeClr val="accent5"/>
              </a:buClr>
            </a:pPr>
            <a:r>
              <a:rPr lang="en-US" dirty="0"/>
              <a:t>In-Person, Virtual class, or Self-directed</a:t>
            </a:r>
          </a:p>
          <a:p>
            <a:pPr>
              <a:buClr>
                <a:schemeClr val="accent5"/>
              </a:buClr>
            </a:pPr>
            <a:r>
              <a:rPr lang="en-US" dirty="0"/>
              <a:t>Learn ways to be more physically active</a:t>
            </a:r>
          </a:p>
          <a:p>
            <a:pPr>
              <a:buClr>
                <a:schemeClr val="accent5"/>
              </a:buClr>
            </a:pPr>
            <a:r>
              <a:rPr lang="en-US" dirty="0"/>
              <a:t>Free Walk With Ease guidebook</a:t>
            </a:r>
          </a:p>
          <a:p>
            <a:endParaRPr lang="en-US" dirty="0"/>
          </a:p>
        </p:txBody>
      </p:sp>
      <p:sp>
        <p:nvSpPr>
          <p:cNvPr id="5" name="TextBox 4">
            <a:extLst>
              <a:ext uri="{FF2B5EF4-FFF2-40B4-BE49-F238E27FC236}">
                <a16:creationId xmlns:a16="http://schemas.microsoft.com/office/drawing/2014/main" id="{009623DF-0251-4023-BD86-F52993A056F3}"/>
              </a:ext>
            </a:extLst>
          </p:cNvPr>
          <p:cNvSpPr txBox="1"/>
          <p:nvPr/>
        </p:nvSpPr>
        <p:spPr>
          <a:xfrm>
            <a:off x="7389341" y="1992714"/>
            <a:ext cx="4802659" cy="3416320"/>
          </a:xfrm>
          <a:prstGeom prst="rect">
            <a:avLst/>
          </a:prstGeom>
          <a:noFill/>
        </p:spPr>
        <p:txBody>
          <a:bodyPr wrap="square" rtlCol="0">
            <a:spAutoFit/>
          </a:bodyPr>
          <a:lstStyle/>
          <a:p>
            <a:pPr marL="285750" indent="-285750" algn="l">
              <a:buClr>
                <a:schemeClr val="accent5"/>
              </a:buClr>
              <a:buFont typeface="Arial" panose="020B0604020202020204" pitchFamily="34" charset="0"/>
              <a:buChar char="•"/>
            </a:pPr>
            <a:r>
              <a:rPr lang="en-US" dirty="0"/>
              <a:t>18 sessions of 45-60 minutes each</a:t>
            </a:r>
          </a:p>
          <a:p>
            <a:pPr marL="742950" lvl="1" indent="-285750">
              <a:buClr>
                <a:schemeClr val="accent5"/>
              </a:buClr>
              <a:buFont typeface="Arial" panose="020B0604020202020204" pitchFamily="34" charset="0"/>
              <a:buChar char="•"/>
            </a:pPr>
            <a:r>
              <a:rPr lang="en-US" dirty="0"/>
              <a:t>Sessions can be offered 3 times a week for 6 weeks or 2 times a week for 9 weeks</a:t>
            </a:r>
          </a:p>
          <a:p>
            <a:pPr marL="742950" lvl="1" indent="-285750">
              <a:buClr>
                <a:schemeClr val="accent5"/>
              </a:buClr>
              <a:buFont typeface="Arial" panose="020B0604020202020204" pitchFamily="34" charset="0"/>
              <a:buChar char="•"/>
            </a:pPr>
            <a:r>
              <a:rPr lang="en-US" dirty="0"/>
              <a:t>Sessions include warm and cool downs, mini lectures and plenty of walking!</a:t>
            </a:r>
          </a:p>
          <a:p>
            <a:pPr marL="742950" lvl="1" indent="-285750">
              <a:buClr>
                <a:schemeClr val="accent5"/>
              </a:buClr>
              <a:buFont typeface="Arial" panose="020B0604020202020204" pitchFamily="34" charset="0"/>
              <a:buChar char="•"/>
            </a:pPr>
            <a:endParaRPr lang="en-US" dirty="0"/>
          </a:p>
          <a:p>
            <a:pPr marL="285750" indent="-285750" algn="l">
              <a:buClr>
                <a:schemeClr val="accent5"/>
              </a:buClr>
              <a:buFont typeface="Arial" panose="020B0604020202020204" pitchFamily="34" charset="0"/>
              <a:buChar char="•"/>
            </a:pPr>
            <a:r>
              <a:rPr lang="en-US" dirty="0"/>
              <a:t>Facilitated by a trained, CPR-certified leader</a:t>
            </a:r>
          </a:p>
          <a:p>
            <a:pPr marL="285750" indent="-285750" algn="l">
              <a:buClr>
                <a:schemeClr val="accent5"/>
              </a:buClr>
              <a:buFont typeface="Arial" panose="020B0604020202020204" pitchFamily="34" charset="0"/>
              <a:buChar char="•"/>
            </a:pPr>
            <a:endParaRPr lang="en-US" dirty="0"/>
          </a:p>
          <a:p>
            <a:pPr marL="285750" indent="-285750" algn="l">
              <a:buClr>
                <a:schemeClr val="accent5"/>
              </a:buClr>
              <a:buFont typeface="Arial" panose="020B0604020202020204" pitchFamily="34" charset="0"/>
              <a:buChar char="•"/>
            </a:pPr>
            <a:r>
              <a:rPr lang="en-US" dirty="0"/>
              <a:t>Walking intensity can be modified to fit the needs of the group</a:t>
            </a:r>
          </a:p>
          <a:p>
            <a:pPr algn="l"/>
            <a:endParaRPr lang="en-US" dirty="0"/>
          </a:p>
        </p:txBody>
      </p:sp>
      <p:pic>
        <p:nvPicPr>
          <p:cNvPr id="6" name="Picture 5">
            <a:extLst>
              <a:ext uri="{FF2B5EF4-FFF2-40B4-BE49-F238E27FC236}">
                <a16:creationId xmlns:a16="http://schemas.microsoft.com/office/drawing/2014/main" id="{C7010645-44DD-40EA-97ED-A968FF49B608}"/>
              </a:ext>
            </a:extLst>
          </p:cNvPr>
          <p:cNvPicPr>
            <a:picLocks noChangeAspect="1"/>
          </p:cNvPicPr>
          <p:nvPr/>
        </p:nvPicPr>
        <p:blipFill>
          <a:blip r:embed="rId3"/>
          <a:stretch>
            <a:fillRect/>
          </a:stretch>
        </p:blipFill>
        <p:spPr>
          <a:xfrm>
            <a:off x="8632632" y="220188"/>
            <a:ext cx="2316075" cy="1556261"/>
          </a:xfrm>
          <a:prstGeom prst="rect">
            <a:avLst/>
          </a:prstGeom>
        </p:spPr>
      </p:pic>
      <p:pic>
        <p:nvPicPr>
          <p:cNvPr id="8" name="Picture 7" descr="A picture containing person, outdoor, posing&#10;&#10;Description automatically generated">
            <a:extLst>
              <a:ext uri="{FF2B5EF4-FFF2-40B4-BE49-F238E27FC236}">
                <a16:creationId xmlns:a16="http://schemas.microsoft.com/office/drawing/2014/main" id="{8F56772F-B7E0-46A1-96F8-4BAD69E8D0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8445" y="2103259"/>
            <a:ext cx="2660749" cy="3037016"/>
          </a:xfrm>
          <a:prstGeom prst="rect">
            <a:avLst/>
          </a:prstGeom>
        </p:spPr>
      </p:pic>
    </p:spTree>
    <p:extLst>
      <p:ext uri="{BB962C8B-B14F-4D97-AF65-F5344CB8AC3E}">
        <p14:creationId xmlns:p14="http://schemas.microsoft.com/office/powerpoint/2010/main" val="419716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B2EE-510F-40E4-98CF-8DB9DE847D86}"/>
              </a:ext>
            </a:extLst>
          </p:cNvPr>
          <p:cNvSpPr>
            <a:spLocks noGrp="1"/>
          </p:cNvSpPr>
          <p:nvPr>
            <p:ph type="title"/>
          </p:nvPr>
        </p:nvSpPr>
        <p:spPr/>
        <p:txBody>
          <a:bodyPr/>
          <a:lstStyle/>
          <a:p>
            <a:r>
              <a:rPr lang="en-US" dirty="0"/>
              <a:t>Connecting Oregonians with SNAP-Ed</a:t>
            </a:r>
          </a:p>
        </p:txBody>
      </p:sp>
      <p:pic>
        <p:nvPicPr>
          <p:cNvPr id="5" name="Content Placeholder 4">
            <a:extLst>
              <a:ext uri="{FF2B5EF4-FFF2-40B4-BE49-F238E27FC236}">
                <a16:creationId xmlns:a16="http://schemas.microsoft.com/office/drawing/2014/main" id="{5FB4C13A-914E-4A57-9DAE-3F9CABCBB9C6}"/>
              </a:ext>
            </a:extLst>
          </p:cNvPr>
          <p:cNvPicPr>
            <a:picLocks noGrp="1" noChangeAspect="1"/>
          </p:cNvPicPr>
          <p:nvPr>
            <p:ph idx="1"/>
          </p:nvPr>
        </p:nvPicPr>
        <p:blipFill>
          <a:blip r:embed="rId3"/>
          <a:stretch>
            <a:fillRect/>
          </a:stretch>
        </p:blipFill>
        <p:spPr>
          <a:xfrm>
            <a:off x="8327472" y="2271035"/>
            <a:ext cx="2254235" cy="2315930"/>
          </a:xfrm>
          <a:prstGeom prst="rect">
            <a:avLst/>
          </a:prstGeom>
        </p:spPr>
      </p:pic>
      <p:sp>
        <p:nvSpPr>
          <p:cNvPr id="9" name="TextBox 8">
            <a:extLst>
              <a:ext uri="{FF2B5EF4-FFF2-40B4-BE49-F238E27FC236}">
                <a16:creationId xmlns:a16="http://schemas.microsoft.com/office/drawing/2014/main" id="{A809871C-02E0-49CC-9DEB-B6CC4F4486DC}"/>
              </a:ext>
            </a:extLst>
          </p:cNvPr>
          <p:cNvSpPr txBox="1"/>
          <p:nvPr/>
        </p:nvSpPr>
        <p:spPr>
          <a:xfrm>
            <a:off x="625670" y="2040705"/>
            <a:ext cx="7083813" cy="3785652"/>
          </a:xfrm>
          <a:prstGeom prst="rect">
            <a:avLst/>
          </a:prstGeom>
          <a:noFill/>
        </p:spPr>
        <p:txBody>
          <a:bodyPr wrap="square" rtlCol="0">
            <a:spAutoFit/>
          </a:bodyPr>
          <a:lstStyle/>
          <a:p>
            <a:pPr marL="342900" indent="-342900" algn="l">
              <a:buFont typeface="Arial" panose="020B0604020202020204" pitchFamily="34" charset="0"/>
              <a:buChar char="•"/>
            </a:pPr>
            <a:r>
              <a:rPr lang="en-US" sz="4000" dirty="0"/>
              <a:t>Food Hero!</a:t>
            </a:r>
          </a:p>
          <a:p>
            <a:pPr marL="800100" lvl="1" indent="-342900">
              <a:buFont typeface="Arial" panose="020B0604020202020204" pitchFamily="34" charset="0"/>
              <a:buChar char="•"/>
            </a:pPr>
            <a:r>
              <a:rPr lang="en-US" sz="2800" dirty="0"/>
              <a:t>Facebook, Instagram, Pinterest</a:t>
            </a:r>
          </a:p>
          <a:p>
            <a:pPr marL="800100" lvl="1" indent="-342900">
              <a:buFont typeface="Arial" panose="020B0604020202020204" pitchFamily="34" charset="0"/>
              <a:buChar char="•"/>
            </a:pPr>
            <a:r>
              <a:rPr lang="en-US" sz="2800" dirty="0"/>
              <a:t>FoodHero.org</a:t>
            </a:r>
          </a:p>
          <a:p>
            <a:pPr marL="800100" lvl="1" indent="-342900">
              <a:buFont typeface="Arial" panose="020B0604020202020204" pitchFamily="34" charset="0"/>
              <a:buChar char="•"/>
            </a:pPr>
            <a:r>
              <a:rPr lang="en-US" sz="2800" dirty="0">
                <a:solidFill>
                  <a:schemeClr val="accent5"/>
                </a:solidFill>
                <a:hlinkClick r:id="rId4">
                  <a:extLst>
                    <a:ext uri="{A12FA001-AC4F-418D-AE19-62706E023703}">
                      <ahyp:hlinkClr xmlns:ahyp="http://schemas.microsoft.com/office/drawing/2018/hyperlinkcolor" val="tx"/>
                    </a:ext>
                  </a:extLst>
                </a:hlinkClick>
              </a:rPr>
              <a:t>Food.Hero@oregonstate.edu</a:t>
            </a:r>
            <a:endParaRPr lang="en-US" sz="2800" dirty="0">
              <a:solidFill>
                <a:schemeClr val="accent5"/>
              </a:solidFill>
            </a:endParaRPr>
          </a:p>
          <a:p>
            <a:pPr lvl="1"/>
            <a:endParaRPr lang="en-US" sz="2800" dirty="0"/>
          </a:p>
          <a:p>
            <a:pPr marL="457200" indent="-457200">
              <a:buFont typeface="Arial" panose="020B0604020202020204" pitchFamily="34" charset="0"/>
              <a:buChar char="•"/>
            </a:pPr>
            <a:r>
              <a:rPr lang="en-US" sz="4000" dirty="0"/>
              <a:t>OSU County Extension</a:t>
            </a:r>
          </a:p>
          <a:p>
            <a:pPr marL="914400" lvl="1" indent="-457200">
              <a:buFont typeface="Arial" panose="020B0604020202020204" pitchFamily="34" charset="0"/>
              <a:buChar char="•"/>
            </a:pPr>
            <a:r>
              <a:rPr lang="en-US" sz="2800" dirty="0">
                <a:solidFill>
                  <a:schemeClr val="accent5"/>
                </a:solidFill>
                <a:hlinkClick r:id="rId5">
                  <a:extLst>
                    <a:ext uri="{A12FA001-AC4F-418D-AE19-62706E023703}">
                      <ahyp:hlinkClr xmlns:ahyp="http://schemas.microsoft.com/office/drawing/2018/hyperlinkcolor" val="tx"/>
                    </a:ext>
                  </a:extLst>
                </a:hlinkClick>
              </a:rPr>
              <a:t>https://extension.oregonstate.edu/find-us</a:t>
            </a:r>
            <a:r>
              <a:rPr lang="en-US" sz="2800" dirty="0">
                <a:solidFill>
                  <a:schemeClr val="accent5"/>
                </a:solidFill>
              </a:rPr>
              <a:t> </a:t>
            </a:r>
          </a:p>
          <a:p>
            <a:pPr marL="342900" indent="-342900" algn="l">
              <a:buFont typeface="Arial" panose="020B0604020202020204" pitchFamily="34" charset="0"/>
              <a:buChar char="•"/>
            </a:pPr>
            <a:endParaRPr lang="en-US" sz="2000" dirty="0"/>
          </a:p>
        </p:txBody>
      </p:sp>
    </p:spTree>
    <p:extLst>
      <p:ext uri="{BB962C8B-B14F-4D97-AF65-F5344CB8AC3E}">
        <p14:creationId xmlns:p14="http://schemas.microsoft.com/office/powerpoint/2010/main" val="399642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5B6491-9CB7-426F-B31F-D68861F94DB1}"/>
              </a:ext>
            </a:extLst>
          </p:cNvPr>
          <p:cNvSpPr>
            <a:spLocks noGrp="1"/>
          </p:cNvSpPr>
          <p:nvPr>
            <p:ph type="ctrTitle"/>
          </p:nvPr>
        </p:nvSpPr>
        <p:spPr>
          <a:xfrm>
            <a:off x="285226" y="4007949"/>
            <a:ext cx="7692704" cy="1568742"/>
          </a:xfrm>
          <a:noFill/>
        </p:spPr>
        <p:txBody>
          <a:bodyPr anchor="ctr">
            <a:normAutofit fontScale="90000"/>
          </a:bodyPr>
          <a:lstStyle/>
          <a:p>
            <a:br>
              <a:rPr lang="en-US" sz="3600" dirty="0">
                <a:solidFill>
                  <a:srgbClr val="080808"/>
                </a:solidFill>
                <a:latin typeface="Cooper Black" panose="0208090404030B020404" pitchFamily="18" charset="0"/>
              </a:rPr>
            </a:br>
            <a:br>
              <a:rPr lang="en-US" sz="3600" dirty="0">
                <a:solidFill>
                  <a:srgbClr val="080808"/>
                </a:solidFill>
                <a:latin typeface="Cooper Black" panose="0208090404030B020404" pitchFamily="18" charset="0"/>
              </a:rPr>
            </a:br>
            <a:r>
              <a:rPr lang="en-US" sz="3100" dirty="0">
                <a:solidFill>
                  <a:srgbClr val="080808"/>
                </a:solidFill>
                <a:latin typeface="+mn-lt"/>
              </a:rPr>
              <a:t>Adam REA: </a:t>
            </a:r>
            <a:r>
              <a:rPr lang="en-US" sz="3100" dirty="0">
                <a:solidFill>
                  <a:schemeClr val="accent5"/>
                </a:solidFill>
                <a:latin typeface="+mn-lt"/>
                <a:hlinkClick r:id="rId3">
                  <a:extLst>
                    <a:ext uri="{A12FA001-AC4F-418D-AE19-62706E023703}">
                      <ahyp:hlinkClr xmlns:ahyp="http://schemas.microsoft.com/office/drawing/2018/hyperlinkcolor" val="tx"/>
                    </a:ext>
                  </a:extLst>
                </a:hlinkClick>
              </a:rPr>
              <a:t>adam.j.rea@dhsoha.state.or.us</a:t>
            </a:r>
            <a:br>
              <a:rPr lang="en-US" sz="3100" dirty="0">
                <a:solidFill>
                  <a:schemeClr val="accent5"/>
                </a:solidFill>
                <a:latin typeface="+mn-lt"/>
              </a:rPr>
            </a:br>
            <a:br>
              <a:rPr lang="en-US" sz="3100" dirty="0">
                <a:solidFill>
                  <a:schemeClr val="accent5"/>
                </a:solidFill>
                <a:latin typeface="+mn-lt"/>
              </a:rPr>
            </a:br>
            <a:r>
              <a:rPr lang="en-US" sz="3100" dirty="0">
                <a:solidFill>
                  <a:srgbClr val="080808"/>
                </a:solidFill>
                <a:latin typeface="+mn-lt"/>
              </a:rPr>
              <a:t>Lucy Huffman:</a:t>
            </a:r>
            <a:br>
              <a:rPr lang="en-US" sz="3100" dirty="0">
                <a:solidFill>
                  <a:srgbClr val="080808"/>
                </a:solidFill>
                <a:latin typeface="+mn-lt"/>
              </a:rPr>
            </a:br>
            <a:r>
              <a:rPr lang="en-US" sz="3100" dirty="0">
                <a:solidFill>
                  <a:schemeClr val="accent5"/>
                </a:solidFill>
                <a:latin typeface="+mn-lt"/>
                <a:hlinkClick r:id="rId4">
                  <a:extLst>
                    <a:ext uri="{A12FA001-AC4F-418D-AE19-62706E023703}">
                      <ahyp:hlinkClr xmlns:ahyp="http://schemas.microsoft.com/office/drawing/2018/hyperlinkcolor" val="tx"/>
                    </a:ext>
                  </a:extLst>
                </a:hlinkClick>
              </a:rPr>
              <a:t>LUCY.HUFFMAN@DHSOHA.STATE.OR.US</a:t>
            </a:r>
            <a:r>
              <a:rPr lang="en-US" sz="3100" dirty="0">
                <a:solidFill>
                  <a:schemeClr val="accent5"/>
                </a:solidFill>
                <a:latin typeface="+mn-lt"/>
              </a:rPr>
              <a:t> </a:t>
            </a:r>
            <a:br>
              <a:rPr lang="en-US" sz="3600" dirty="0">
                <a:solidFill>
                  <a:srgbClr val="080808"/>
                </a:solidFill>
                <a:latin typeface="+mn-lt"/>
              </a:rPr>
            </a:br>
            <a:endParaRPr lang="en-US" sz="3600" dirty="0">
              <a:solidFill>
                <a:srgbClr val="080808"/>
              </a:solidFill>
              <a:latin typeface="+mn-lt"/>
            </a:endParaRPr>
          </a:p>
        </p:txBody>
      </p:sp>
      <p:pic>
        <p:nvPicPr>
          <p:cNvPr id="8" name="Picture 7">
            <a:extLst>
              <a:ext uri="{FF2B5EF4-FFF2-40B4-BE49-F238E27FC236}">
                <a16:creationId xmlns:a16="http://schemas.microsoft.com/office/drawing/2014/main" id="{B30D097B-8701-4DC1-D226-EDC6D6CC8CF4}"/>
              </a:ext>
            </a:extLst>
          </p:cNvPr>
          <p:cNvPicPr>
            <a:picLocks noChangeAspect="1"/>
          </p:cNvPicPr>
          <p:nvPr/>
        </p:nvPicPr>
        <p:blipFill rotWithShape="1">
          <a:blip r:embed="rId5"/>
          <a:srcRect l="1967" t="-622" r="-202" b="1244"/>
          <a:stretch/>
        </p:blipFill>
        <p:spPr>
          <a:xfrm>
            <a:off x="7709219" y="-43209"/>
            <a:ext cx="4520884" cy="6901209"/>
          </a:xfrm>
          <a:prstGeom prst="rect">
            <a:avLst/>
          </a:prstGeom>
          <a:ln>
            <a:noFill/>
          </a:ln>
          <a:effectLst>
            <a:softEdge rad="112500"/>
          </a:effectLst>
        </p:spPr>
      </p:pic>
      <p:sp>
        <p:nvSpPr>
          <p:cNvPr id="5" name="TextBox 4">
            <a:extLst>
              <a:ext uri="{FF2B5EF4-FFF2-40B4-BE49-F238E27FC236}">
                <a16:creationId xmlns:a16="http://schemas.microsoft.com/office/drawing/2014/main" id="{38FD357A-2443-C045-114B-C7CC73429A39}"/>
              </a:ext>
            </a:extLst>
          </p:cNvPr>
          <p:cNvSpPr txBox="1"/>
          <p:nvPr/>
        </p:nvSpPr>
        <p:spPr>
          <a:xfrm>
            <a:off x="285226" y="1281309"/>
            <a:ext cx="6904139" cy="707886"/>
          </a:xfrm>
          <a:prstGeom prst="rect">
            <a:avLst/>
          </a:prstGeom>
          <a:noFill/>
        </p:spPr>
        <p:txBody>
          <a:bodyPr wrap="square">
            <a:spAutoFit/>
          </a:bodyPr>
          <a:lstStyle/>
          <a:p>
            <a:r>
              <a:rPr lang="en-US" sz="4000" dirty="0">
                <a:solidFill>
                  <a:srgbClr val="080808"/>
                </a:solidFill>
                <a:latin typeface="Cooper Black" panose="0208090404030B020404" pitchFamily="18" charset="0"/>
              </a:rPr>
              <a:t>SNAP-Ed Analyst contact</a:t>
            </a:r>
            <a:endParaRPr lang="en-US" sz="4000" dirty="0"/>
          </a:p>
        </p:txBody>
      </p:sp>
    </p:spTree>
    <p:extLst>
      <p:ext uri="{BB962C8B-B14F-4D97-AF65-F5344CB8AC3E}">
        <p14:creationId xmlns:p14="http://schemas.microsoft.com/office/powerpoint/2010/main" val="128159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53EA16-9ABE-8424-13A1-3AA044C12F9C}"/>
              </a:ext>
            </a:extLst>
          </p:cNvPr>
          <p:cNvPicPr>
            <a:picLocks noChangeAspect="1"/>
          </p:cNvPicPr>
          <p:nvPr/>
        </p:nvPicPr>
        <p:blipFill>
          <a:blip r:embed="rId2"/>
          <a:stretch>
            <a:fillRect/>
          </a:stretch>
        </p:blipFill>
        <p:spPr>
          <a:xfrm>
            <a:off x="5654531" y="100019"/>
            <a:ext cx="6046237" cy="5357804"/>
          </a:xfrm>
          <a:prstGeom prst="rect">
            <a:avLst/>
          </a:prstGeom>
        </p:spPr>
      </p:pic>
      <p:pic>
        <p:nvPicPr>
          <p:cNvPr id="9" name="Picture 8">
            <a:extLst>
              <a:ext uri="{FF2B5EF4-FFF2-40B4-BE49-F238E27FC236}">
                <a16:creationId xmlns:a16="http://schemas.microsoft.com/office/drawing/2014/main" id="{2FD8B015-510F-66B2-7622-17FC0426DE3B}"/>
              </a:ext>
            </a:extLst>
          </p:cNvPr>
          <p:cNvPicPr>
            <a:picLocks noChangeAspect="1"/>
          </p:cNvPicPr>
          <p:nvPr/>
        </p:nvPicPr>
        <p:blipFill>
          <a:blip r:embed="rId3"/>
          <a:stretch>
            <a:fillRect/>
          </a:stretch>
        </p:blipFill>
        <p:spPr>
          <a:xfrm>
            <a:off x="2910014" y="1815263"/>
            <a:ext cx="2464788" cy="3529314"/>
          </a:xfrm>
          <a:prstGeom prst="rect">
            <a:avLst/>
          </a:prstGeom>
        </p:spPr>
      </p:pic>
      <p:pic>
        <p:nvPicPr>
          <p:cNvPr id="11" name="Picture 10">
            <a:extLst>
              <a:ext uri="{FF2B5EF4-FFF2-40B4-BE49-F238E27FC236}">
                <a16:creationId xmlns:a16="http://schemas.microsoft.com/office/drawing/2014/main" id="{70B1AADC-3A79-BA9F-9454-3260CAD8D75E}"/>
              </a:ext>
            </a:extLst>
          </p:cNvPr>
          <p:cNvPicPr>
            <a:picLocks noChangeAspect="1"/>
          </p:cNvPicPr>
          <p:nvPr/>
        </p:nvPicPr>
        <p:blipFill>
          <a:blip r:embed="rId4"/>
          <a:stretch>
            <a:fillRect/>
          </a:stretch>
        </p:blipFill>
        <p:spPr>
          <a:xfrm>
            <a:off x="125210" y="2205881"/>
            <a:ext cx="2505075" cy="2600325"/>
          </a:xfrm>
          <a:prstGeom prst="rect">
            <a:avLst/>
          </a:prstGeom>
        </p:spPr>
      </p:pic>
      <p:sp>
        <p:nvSpPr>
          <p:cNvPr id="12" name="TextBox 11">
            <a:extLst>
              <a:ext uri="{FF2B5EF4-FFF2-40B4-BE49-F238E27FC236}">
                <a16:creationId xmlns:a16="http://schemas.microsoft.com/office/drawing/2014/main" id="{865F5381-AFEF-4718-03F2-F973EBB873FB}"/>
              </a:ext>
            </a:extLst>
          </p:cNvPr>
          <p:cNvSpPr txBox="1"/>
          <p:nvPr/>
        </p:nvSpPr>
        <p:spPr>
          <a:xfrm>
            <a:off x="5576596" y="5531150"/>
            <a:ext cx="6615404" cy="461665"/>
          </a:xfrm>
          <a:prstGeom prst="rect">
            <a:avLst/>
          </a:prstGeom>
          <a:noFill/>
        </p:spPr>
        <p:txBody>
          <a:bodyPr wrap="square" rtlCol="0">
            <a:spAutoFit/>
          </a:bodyPr>
          <a:lstStyle/>
          <a:p>
            <a:r>
              <a:rPr lang="en-US" sz="2400" dirty="0"/>
              <a:t>More Information at </a:t>
            </a:r>
            <a:r>
              <a:rPr lang="en-US" sz="2400" dirty="0">
                <a:solidFill>
                  <a:srgbClr val="0070C0"/>
                </a:solidFill>
              </a:rPr>
              <a:t>https://doubleuporegon.org/</a:t>
            </a:r>
          </a:p>
        </p:txBody>
      </p:sp>
    </p:spTree>
    <p:extLst>
      <p:ext uri="{BB962C8B-B14F-4D97-AF65-F5344CB8AC3E}">
        <p14:creationId xmlns:p14="http://schemas.microsoft.com/office/powerpoint/2010/main" val="175638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592120" y="-5592119"/>
            <a:ext cx="1067309" cy="12251549"/>
            <a:chOff x="0" y="0"/>
            <a:chExt cx="314164" cy="3606261"/>
          </a:xfrm>
        </p:grpSpPr>
        <p:sp>
          <p:nvSpPr>
            <p:cNvPr id="3" name="Freeform 3"/>
            <p:cNvSpPr/>
            <p:nvPr/>
          </p:nvSpPr>
          <p:spPr>
            <a:xfrm>
              <a:off x="0" y="0"/>
              <a:ext cx="314164" cy="3606261"/>
            </a:xfrm>
            <a:custGeom>
              <a:avLst/>
              <a:gdLst/>
              <a:ahLst/>
              <a:cxnLst/>
              <a:rect l="l" t="t" r="r" b="b"/>
              <a:pathLst>
                <a:path w="314164" h="3606261">
                  <a:moveTo>
                    <a:pt x="0" y="0"/>
                  </a:moveTo>
                  <a:lnTo>
                    <a:pt x="314164" y="0"/>
                  </a:lnTo>
                  <a:lnTo>
                    <a:pt x="314164" y="3606261"/>
                  </a:lnTo>
                  <a:lnTo>
                    <a:pt x="0" y="3606261"/>
                  </a:lnTo>
                  <a:close/>
                </a:path>
              </a:pathLst>
            </a:custGeom>
            <a:solidFill>
              <a:srgbClr val="002B5E"/>
            </a:solidFill>
          </p:spPr>
        </p:sp>
      </p:grpSp>
      <p:sp>
        <p:nvSpPr>
          <p:cNvPr id="4" name="TextBox 4"/>
          <p:cNvSpPr txBox="1"/>
          <p:nvPr/>
        </p:nvSpPr>
        <p:spPr>
          <a:xfrm>
            <a:off x="605728" y="1231427"/>
            <a:ext cx="11476781" cy="4648132"/>
          </a:xfrm>
          <a:prstGeom prst="rect">
            <a:avLst/>
          </a:prstGeom>
        </p:spPr>
        <p:txBody>
          <a:bodyPr wrap="square" lIns="0" tIns="0" rIns="0" bIns="0" rtlCol="0" anchor="t">
            <a:spAutoFit/>
          </a:bodyPr>
          <a:lstStyle/>
          <a:p>
            <a:pPr>
              <a:lnSpc>
                <a:spcPts val="2800"/>
              </a:lnSpc>
            </a:pPr>
            <a:r>
              <a:rPr lang="en-US" sz="2000" dirty="0">
                <a:solidFill>
                  <a:srgbClr val="000000"/>
                </a:solidFill>
                <a:latin typeface="Public Sans Bold"/>
              </a:rPr>
              <a:t>Students aged 18-49 enrolled in higher education (community college, university) must meet additional criteria to be eligible for SNAP. </a:t>
            </a:r>
          </a:p>
          <a:p>
            <a:pPr>
              <a:lnSpc>
                <a:spcPts val="2800"/>
              </a:lnSpc>
            </a:pPr>
            <a:endParaRPr lang="en-US" sz="2000" dirty="0">
              <a:solidFill>
                <a:srgbClr val="000000"/>
              </a:solidFill>
              <a:latin typeface="Public Sans Bold"/>
            </a:endParaRPr>
          </a:p>
          <a:p>
            <a:pPr>
              <a:lnSpc>
                <a:spcPts val="2800"/>
              </a:lnSpc>
            </a:pPr>
            <a:r>
              <a:rPr lang="en-US" sz="2000" dirty="0">
                <a:solidFill>
                  <a:srgbClr val="000000"/>
                </a:solidFill>
                <a:latin typeface="Public Sans Bold"/>
              </a:rPr>
              <a:t>Students attending higher education more than part time need to meet one of the following to be eligible for SNAP: </a:t>
            </a:r>
          </a:p>
          <a:p>
            <a:pPr>
              <a:lnSpc>
                <a:spcPts val="2800"/>
              </a:lnSpc>
            </a:pPr>
            <a:endParaRPr lang="en-US" sz="2000" dirty="0">
              <a:solidFill>
                <a:srgbClr val="000000"/>
              </a:solidFill>
              <a:latin typeface="Public Sans Bold"/>
            </a:endParaRPr>
          </a:p>
          <a:p>
            <a:pPr marL="431823" lvl="1" indent="-215911">
              <a:lnSpc>
                <a:spcPts val="2800"/>
              </a:lnSpc>
              <a:buFont typeface="Arial"/>
              <a:buChar char="•"/>
            </a:pPr>
            <a:r>
              <a:rPr lang="en-US" sz="2000" dirty="0">
                <a:solidFill>
                  <a:srgbClr val="000000"/>
                </a:solidFill>
                <a:latin typeface="Public Sans Bold"/>
              </a:rPr>
              <a:t>Be working more than 20 hours per week</a:t>
            </a:r>
          </a:p>
          <a:p>
            <a:pPr marL="431823" lvl="1" indent="-215911">
              <a:lnSpc>
                <a:spcPts val="2800"/>
              </a:lnSpc>
              <a:buFont typeface="Arial"/>
              <a:buChar char="•"/>
            </a:pPr>
            <a:r>
              <a:rPr lang="en-US" sz="2000" dirty="0">
                <a:solidFill>
                  <a:srgbClr val="000000"/>
                </a:solidFill>
                <a:latin typeface="Public Sans Bold"/>
              </a:rPr>
              <a:t>Participating in federally or state funded work study</a:t>
            </a:r>
          </a:p>
          <a:p>
            <a:pPr marL="431823" lvl="1" indent="-215911">
              <a:lnSpc>
                <a:spcPts val="2800"/>
              </a:lnSpc>
              <a:buFont typeface="Arial"/>
              <a:buChar char="•"/>
            </a:pPr>
            <a:r>
              <a:rPr lang="en-US" sz="2000" dirty="0">
                <a:solidFill>
                  <a:srgbClr val="000000"/>
                </a:solidFill>
                <a:latin typeface="Public Sans Bold"/>
              </a:rPr>
              <a:t>Receiving TANF</a:t>
            </a:r>
          </a:p>
          <a:p>
            <a:pPr marL="431823" lvl="1" indent="-215911">
              <a:lnSpc>
                <a:spcPts val="2800"/>
              </a:lnSpc>
              <a:buFont typeface="Arial"/>
              <a:buChar char="•"/>
            </a:pPr>
            <a:r>
              <a:rPr lang="en-US" sz="2000" dirty="0">
                <a:solidFill>
                  <a:srgbClr val="000000"/>
                </a:solidFill>
                <a:latin typeface="Public Sans Bold"/>
              </a:rPr>
              <a:t>Receiving Unemployment Compensation</a:t>
            </a:r>
          </a:p>
          <a:p>
            <a:pPr marL="431823" lvl="1" indent="-215911">
              <a:lnSpc>
                <a:spcPts val="2800"/>
              </a:lnSpc>
              <a:buFont typeface="Arial"/>
              <a:buChar char="•"/>
            </a:pPr>
            <a:r>
              <a:rPr lang="en-US" sz="2000" dirty="0">
                <a:solidFill>
                  <a:srgbClr val="000000"/>
                </a:solidFill>
                <a:latin typeface="Public Sans Bold"/>
              </a:rPr>
              <a:t>Be in school because of employer-sponsored training</a:t>
            </a:r>
          </a:p>
          <a:p>
            <a:pPr marL="431823" lvl="1" indent="-215911">
              <a:lnSpc>
                <a:spcPts val="2800"/>
              </a:lnSpc>
              <a:buFont typeface="Arial"/>
              <a:buChar char="•"/>
            </a:pPr>
            <a:r>
              <a:rPr lang="en-US" sz="2000" dirty="0">
                <a:solidFill>
                  <a:srgbClr val="000000"/>
                </a:solidFill>
                <a:latin typeface="Public Sans Bold"/>
              </a:rPr>
              <a:t>Participating in an Employment Dept. Training Program</a:t>
            </a:r>
          </a:p>
          <a:p>
            <a:pPr marL="446216" lvl="1" indent="-223108">
              <a:lnSpc>
                <a:spcPts val="2893"/>
              </a:lnSpc>
              <a:buFont typeface="Arial"/>
              <a:buChar char="•"/>
            </a:pPr>
            <a:r>
              <a:rPr lang="en-US" sz="2067" dirty="0">
                <a:solidFill>
                  <a:srgbClr val="000000"/>
                </a:solidFill>
                <a:latin typeface="Public Sans Bold"/>
              </a:rPr>
              <a:t>Be enrolled in a program or course of study that would lead to employment. </a:t>
            </a:r>
          </a:p>
        </p:txBody>
      </p:sp>
      <p:sp>
        <p:nvSpPr>
          <p:cNvPr id="6" name="TextBox 6"/>
          <p:cNvSpPr txBox="1"/>
          <p:nvPr/>
        </p:nvSpPr>
        <p:spPr>
          <a:xfrm>
            <a:off x="2585310" y="49617"/>
            <a:ext cx="7021381" cy="842346"/>
          </a:xfrm>
          <a:prstGeom prst="rect">
            <a:avLst/>
          </a:prstGeom>
        </p:spPr>
        <p:txBody>
          <a:bodyPr lIns="0" tIns="0" rIns="0" bIns="0" rtlCol="0" anchor="t">
            <a:spAutoFit/>
          </a:bodyPr>
          <a:lstStyle/>
          <a:p>
            <a:pPr algn="ctr">
              <a:lnSpc>
                <a:spcPts val="7187"/>
              </a:lnSpc>
            </a:pPr>
            <a:r>
              <a:rPr lang="en-US" sz="5134">
                <a:solidFill>
                  <a:srgbClr val="FFFFFF"/>
                </a:solidFill>
                <a:latin typeface="Open Sans Bold"/>
              </a:rPr>
              <a:t>Students of Higher 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592120" y="-5592119"/>
            <a:ext cx="1067309" cy="12251549"/>
            <a:chOff x="0" y="0"/>
            <a:chExt cx="314164" cy="3606261"/>
          </a:xfrm>
        </p:grpSpPr>
        <p:sp>
          <p:nvSpPr>
            <p:cNvPr id="3" name="Freeform 3"/>
            <p:cNvSpPr/>
            <p:nvPr/>
          </p:nvSpPr>
          <p:spPr>
            <a:xfrm>
              <a:off x="0" y="0"/>
              <a:ext cx="314164" cy="3606261"/>
            </a:xfrm>
            <a:custGeom>
              <a:avLst/>
              <a:gdLst/>
              <a:ahLst/>
              <a:cxnLst/>
              <a:rect l="l" t="t" r="r" b="b"/>
              <a:pathLst>
                <a:path w="314164" h="3606261">
                  <a:moveTo>
                    <a:pt x="0" y="0"/>
                  </a:moveTo>
                  <a:lnTo>
                    <a:pt x="314164" y="0"/>
                  </a:lnTo>
                  <a:lnTo>
                    <a:pt x="314164" y="3606261"/>
                  </a:lnTo>
                  <a:lnTo>
                    <a:pt x="0" y="3606261"/>
                  </a:lnTo>
                  <a:close/>
                </a:path>
              </a:pathLst>
            </a:custGeom>
            <a:solidFill>
              <a:srgbClr val="002B5E"/>
            </a:solidFill>
          </p:spPr>
        </p:sp>
      </p:grpSp>
      <p:sp>
        <p:nvSpPr>
          <p:cNvPr id="4" name="TextBox 4"/>
          <p:cNvSpPr txBox="1"/>
          <p:nvPr/>
        </p:nvSpPr>
        <p:spPr>
          <a:xfrm>
            <a:off x="2585310" y="49617"/>
            <a:ext cx="7021381" cy="842346"/>
          </a:xfrm>
          <a:prstGeom prst="rect">
            <a:avLst/>
          </a:prstGeom>
        </p:spPr>
        <p:txBody>
          <a:bodyPr lIns="0" tIns="0" rIns="0" bIns="0" rtlCol="0" anchor="t">
            <a:spAutoFit/>
          </a:bodyPr>
          <a:lstStyle/>
          <a:p>
            <a:pPr algn="ctr">
              <a:lnSpc>
                <a:spcPts val="7187"/>
              </a:lnSpc>
            </a:pPr>
            <a:r>
              <a:rPr lang="en-US" sz="5134">
                <a:solidFill>
                  <a:srgbClr val="FFFFFF"/>
                </a:solidFill>
                <a:latin typeface="Open Sans Bold"/>
              </a:rPr>
              <a:t>Students of Higher Ed</a:t>
            </a:r>
          </a:p>
        </p:txBody>
      </p:sp>
      <p:sp>
        <p:nvSpPr>
          <p:cNvPr id="5" name="TextBox 5"/>
          <p:cNvSpPr txBox="1"/>
          <p:nvPr/>
        </p:nvSpPr>
        <p:spPr>
          <a:xfrm>
            <a:off x="632360" y="1355932"/>
            <a:ext cx="10136253" cy="4146135"/>
          </a:xfrm>
          <a:prstGeom prst="rect">
            <a:avLst/>
          </a:prstGeom>
        </p:spPr>
        <p:txBody>
          <a:bodyPr wrap="square" lIns="0" tIns="0" rIns="0" bIns="0" rtlCol="0" anchor="t">
            <a:spAutoFit/>
          </a:bodyPr>
          <a:lstStyle/>
          <a:p>
            <a:pPr>
              <a:lnSpc>
                <a:spcPts val="3266"/>
              </a:lnSpc>
            </a:pPr>
            <a:endParaRPr sz="1200" dirty="0"/>
          </a:p>
          <a:p>
            <a:pPr>
              <a:lnSpc>
                <a:spcPts val="3266"/>
              </a:lnSpc>
            </a:pPr>
            <a:r>
              <a:rPr lang="en-US" sz="2333" dirty="0">
                <a:solidFill>
                  <a:srgbClr val="000000"/>
                </a:solidFill>
                <a:latin typeface="Public Sans Bold"/>
              </a:rPr>
              <a:t>Students also may be able to get SNAP if they are taking care of a dependent household member:</a:t>
            </a:r>
          </a:p>
          <a:p>
            <a:pPr>
              <a:lnSpc>
                <a:spcPts val="3266"/>
              </a:lnSpc>
            </a:pPr>
            <a:endParaRPr lang="en-US" sz="2333" dirty="0">
              <a:solidFill>
                <a:srgbClr val="000000"/>
              </a:solidFill>
              <a:latin typeface="Public Sans Bold"/>
            </a:endParaRPr>
          </a:p>
          <a:p>
            <a:pPr marL="503790" lvl="1" indent="-251895">
              <a:lnSpc>
                <a:spcPts val="3266"/>
              </a:lnSpc>
              <a:buFont typeface="Arial"/>
              <a:buChar char="•"/>
            </a:pPr>
            <a:r>
              <a:rPr lang="en-US" sz="2333" dirty="0">
                <a:solidFill>
                  <a:srgbClr val="000000"/>
                </a:solidFill>
                <a:latin typeface="Public Sans Bold"/>
              </a:rPr>
              <a:t>Under the age of 6 </a:t>
            </a:r>
          </a:p>
          <a:p>
            <a:pPr>
              <a:lnSpc>
                <a:spcPts val="3266"/>
              </a:lnSpc>
            </a:pPr>
            <a:endParaRPr lang="en-US" sz="2333" dirty="0">
              <a:solidFill>
                <a:srgbClr val="000000"/>
              </a:solidFill>
              <a:latin typeface="Public Sans Bold"/>
            </a:endParaRPr>
          </a:p>
          <a:p>
            <a:pPr marL="503790" lvl="1" indent="-251895">
              <a:lnSpc>
                <a:spcPts val="3266"/>
              </a:lnSpc>
              <a:buFont typeface="Arial"/>
              <a:buChar char="•"/>
            </a:pPr>
            <a:r>
              <a:rPr lang="en-US" sz="2333" dirty="0">
                <a:solidFill>
                  <a:srgbClr val="000000"/>
                </a:solidFill>
                <a:latin typeface="Public Sans Bold"/>
              </a:rPr>
              <a:t>Age 6 through 11 and do not have adequate child care to enable them to work a minimum of 20 hours per week or take part in a state or federally-financed work study program while attending school.</a:t>
            </a:r>
          </a:p>
          <a:p>
            <a:pPr>
              <a:lnSpc>
                <a:spcPts val="2800"/>
              </a:lnSpc>
            </a:pPr>
            <a:endParaRPr lang="en-US" sz="2333" dirty="0">
              <a:solidFill>
                <a:srgbClr val="000000"/>
              </a:solidFill>
              <a:latin typeface="Public Sans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5592120" y="-5592119"/>
            <a:ext cx="1067309" cy="12251549"/>
            <a:chOff x="0" y="0"/>
            <a:chExt cx="314164" cy="3606261"/>
          </a:xfrm>
        </p:grpSpPr>
        <p:sp>
          <p:nvSpPr>
            <p:cNvPr id="3" name="Freeform 3"/>
            <p:cNvSpPr/>
            <p:nvPr/>
          </p:nvSpPr>
          <p:spPr>
            <a:xfrm>
              <a:off x="0" y="0"/>
              <a:ext cx="314164" cy="3606261"/>
            </a:xfrm>
            <a:custGeom>
              <a:avLst/>
              <a:gdLst/>
              <a:ahLst/>
              <a:cxnLst/>
              <a:rect l="l" t="t" r="r" b="b"/>
              <a:pathLst>
                <a:path w="314164" h="3606261">
                  <a:moveTo>
                    <a:pt x="0" y="0"/>
                  </a:moveTo>
                  <a:lnTo>
                    <a:pt x="314164" y="0"/>
                  </a:lnTo>
                  <a:lnTo>
                    <a:pt x="314164" y="3606261"/>
                  </a:lnTo>
                  <a:lnTo>
                    <a:pt x="0" y="3606261"/>
                  </a:lnTo>
                  <a:close/>
                </a:path>
              </a:pathLst>
            </a:custGeom>
            <a:solidFill>
              <a:srgbClr val="002B5E"/>
            </a:solidFill>
          </p:spPr>
        </p:sp>
      </p:grpSp>
      <p:sp>
        <p:nvSpPr>
          <p:cNvPr id="4" name="TextBox 4"/>
          <p:cNvSpPr txBox="1"/>
          <p:nvPr/>
        </p:nvSpPr>
        <p:spPr>
          <a:xfrm>
            <a:off x="2192784" y="49617"/>
            <a:ext cx="7413907" cy="862480"/>
          </a:xfrm>
          <a:prstGeom prst="rect">
            <a:avLst/>
          </a:prstGeom>
        </p:spPr>
        <p:txBody>
          <a:bodyPr wrap="square" lIns="0" tIns="0" rIns="0" bIns="0" rtlCol="0" anchor="t">
            <a:spAutoFit/>
          </a:bodyPr>
          <a:lstStyle/>
          <a:p>
            <a:pPr algn="ctr">
              <a:lnSpc>
                <a:spcPts val="7187"/>
              </a:lnSpc>
            </a:pPr>
            <a:r>
              <a:rPr lang="en-US" sz="5134" dirty="0">
                <a:solidFill>
                  <a:srgbClr val="FFFFFF"/>
                </a:solidFill>
                <a:latin typeface="Open Sans Bold"/>
              </a:rPr>
              <a:t>Students of Higher Ed</a:t>
            </a:r>
          </a:p>
        </p:txBody>
      </p:sp>
      <p:sp>
        <p:nvSpPr>
          <p:cNvPr id="5" name="TextBox 5"/>
          <p:cNvSpPr txBox="1"/>
          <p:nvPr/>
        </p:nvSpPr>
        <p:spPr>
          <a:xfrm>
            <a:off x="1105997" y="1371386"/>
            <a:ext cx="9927810" cy="3376694"/>
          </a:xfrm>
          <a:prstGeom prst="rect">
            <a:avLst/>
          </a:prstGeom>
        </p:spPr>
        <p:txBody>
          <a:bodyPr wrap="square" lIns="0" tIns="0" rIns="0" bIns="0" rtlCol="0" anchor="t">
            <a:spAutoFit/>
          </a:bodyPr>
          <a:lstStyle/>
          <a:p>
            <a:pPr algn="ctr">
              <a:lnSpc>
                <a:spcPts val="3266"/>
              </a:lnSpc>
            </a:pPr>
            <a:endParaRPr sz="1200" dirty="0"/>
          </a:p>
          <a:p>
            <a:pPr algn="ctr">
              <a:lnSpc>
                <a:spcPts val="3266"/>
              </a:lnSpc>
            </a:pPr>
            <a:r>
              <a:rPr lang="en-US" sz="2333" dirty="0">
                <a:solidFill>
                  <a:srgbClr val="000000"/>
                </a:solidFill>
                <a:latin typeface="Public Sans Bold"/>
              </a:rPr>
              <a:t>During the Public Health Emergency, two additional temporary criteria's were added, these will </a:t>
            </a:r>
            <a:r>
              <a:rPr lang="en-US" sz="2333" b="1" dirty="0">
                <a:solidFill>
                  <a:srgbClr val="000000"/>
                </a:solidFill>
                <a:latin typeface="Public Sans Bold"/>
              </a:rPr>
              <a:t>expire</a:t>
            </a:r>
            <a:r>
              <a:rPr lang="en-US" sz="2333" dirty="0">
                <a:solidFill>
                  <a:srgbClr val="000000"/>
                </a:solidFill>
                <a:latin typeface="Public Sans Bold"/>
              </a:rPr>
              <a:t> in June 2023: </a:t>
            </a:r>
          </a:p>
          <a:p>
            <a:pPr algn="ctr">
              <a:lnSpc>
                <a:spcPts val="3266"/>
              </a:lnSpc>
            </a:pPr>
            <a:endParaRPr lang="en-US" sz="2333" dirty="0">
              <a:solidFill>
                <a:srgbClr val="000000"/>
              </a:solidFill>
              <a:latin typeface="Public Sans Bold"/>
            </a:endParaRPr>
          </a:p>
          <a:p>
            <a:pPr marL="285750" indent="-285750" algn="ctr">
              <a:buFont typeface="Arial" panose="020B0604020202020204" pitchFamily="34" charset="0"/>
              <a:buChar char="•"/>
            </a:pPr>
            <a:r>
              <a:rPr lang="en-US" sz="2000" dirty="0">
                <a:latin typeface="Arial" panose="020B0604020202020204" pitchFamily="34" charset="0"/>
              </a:rPr>
              <a:t>E</a:t>
            </a:r>
            <a:r>
              <a:rPr lang="en-US" sz="2000" b="0" i="0" u="none" strike="noStrike" baseline="0" dirty="0">
                <a:latin typeface="Arial" panose="020B0604020202020204" pitchFamily="34" charset="0"/>
              </a:rPr>
              <a:t>ligible for work study—students do not need to have a work study position or award.</a:t>
            </a:r>
          </a:p>
          <a:p>
            <a:pPr marL="285750" indent="-285750" algn="ctr">
              <a:buFont typeface="Arial" panose="020B0604020202020204" pitchFamily="34" charset="0"/>
              <a:buChar char="•"/>
            </a:pPr>
            <a:endParaRPr lang="en-US" sz="2000" b="0" i="0" u="none" strike="noStrike" baseline="0" dirty="0">
              <a:latin typeface="Arial" panose="020B0604020202020204" pitchFamily="34" charset="0"/>
            </a:endParaRPr>
          </a:p>
          <a:p>
            <a:pPr marL="285750" indent="-285750" algn="ctr">
              <a:buFont typeface="Arial" panose="020B0604020202020204" pitchFamily="34" charset="0"/>
              <a:buChar char="•"/>
            </a:pPr>
            <a:r>
              <a:rPr lang="en-US" sz="2000" b="0" i="0" u="none" strike="noStrike" baseline="0" dirty="0">
                <a:latin typeface="Arial" panose="020B0604020202020204" pitchFamily="34" charset="0"/>
              </a:rPr>
              <a:t>Have an Estimated Family Contribution (EFC) of $0 on FAFSA.</a:t>
            </a:r>
          </a:p>
          <a:p>
            <a:pPr marL="342900" indent="-342900" algn="ctr">
              <a:lnSpc>
                <a:spcPts val="3266"/>
              </a:lnSpc>
              <a:buFont typeface="Arial" panose="020B0604020202020204" pitchFamily="34" charset="0"/>
              <a:buChar char="•"/>
            </a:pPr>
            <a:endParaRPr lang="en-US" sz="2333" dirty="0">
              <a:solidFill>
                <a:srgbClr val="000000"/>
              </a:solidFill>
              <a:latin typeface="Public Sans Bold"/>
            </a:endParaRPr>
          </a:p>
          <a:p>
            <a:pPr algn="ctr">
              <a:lnSpc>
                <a:spcPts val="2800"/>
              </a:lnSpc>
            </a:pPr>
            <a:endParaRPr lang="en-US" sz="2333" dirty="0">
              <a:solidFill>
                <a:srgbClr val="000000"/>
              </a:solidFill>
              <a:latin typeface="Public Sans Bold"/>
            </a:endParaRPr>
          </a:p>
        </p:txBody>
      </p:sp>
      <p:sp>
        <p:nvSpPr>
          <p:cNvPr id="7" name="TextBox 6">
            <a:extLst>
              <a:ext uri="{FF2B5EF4-FFF2-40B4-BE49-F238E27FC236}">
                <a16:creationId xmlns:a16="http://schemas.microsoft.com/office/drawing/2014/main" id="{6BE190BD-DC51-EE62-8DCA-C31F438E1938}"/>
              </a:ext>
            </a:extLst>
          </p:cNvPr>
          <p:cNvSpPr txBox="1"/>
          <p:nvPr/>
        </p:nvSpPr>
        <p:spPr>
          <a:xfrm>
            <a:off x="1695043" y="4779395"/>
            <a:ext cx="8749718" cy="923330"/>
          </a:xfrm>
          <a:prstGeom prst="rect">
            <a:avLst/>
          </a:prstGeom>
          <a:noFill/>
          <a:ln w="38100">
            <a:solidFill>
              <a:schemeClr val="accent1"/>
            </a:solidFill>
          </a:ln>
        </p:spPr>
        <p:txBody>
          <a:bodyPr wrap="square" rtlCol="0">
            <a:spAutoFit/>
          </a:bodyPr>
          <a:lstStyle/>
          <a:p>
            <a:pPr algn="ctr"/>
            <a:r>
              <a:rPr lang="en-US" b="1" dirty="0"/>
              <a:t>Renewals</a:t>
            </a:r>
            <a:r>
              <a:rPr lang="en-US" dirty="0"/>
              <a:t>: the two temporary student exemptions are no longer available after June 30</a:t>
            </a:r>
            <a:r>
              <a:rPr lang="en-US" baseline="30000" dirty="0"/>
              <a:t>th</a:t>
            </a:r>
            <a:endParaRPr lang="en-US" dirty="0"/>
          </a:p>
          <a:p>
            <a:pPr algn="ctr"/>
            <a:endParaRPr lang="en-US" dirty="0"/>
          </a:p>
          <a:p>
            <a:pPr algn="ctr"/>
            <a:r>
              <a:rPr lang="en-US" b="1" dirty="0"/>
              <a:t>New Applicants</a:t>
            </a:r>
            <a:r>
              <a:rPr lang="en-US" dirty="0"/>
              <a:t>: the two temporary student exemptions are not available after June 10</a:t>
            </a:r>
            <a:r>
              <a:rPr lang="en-US" baseline="30000" dirty="0"/>
              <a:t>th</a:t>
            </a:r>
            <a:r>
              <a:rPr lang="en-US" dirty="0"/>
              <a:t> </a:t>
            </a:r>
          </a:p>
        </p:txBody>
      </p:sp>
    </p:spTree>
    <p:extLst>
      <p:ext uri="{BB962C8B-B14F-4D97-AF65-F5344CB8AC3E}">
        <p14:creationId xmlns:p14="http://schemas.microsoft.com/office/powerpoint/2010/main" val="303024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694B39C-4031-59FF-046A-9B3840E36922}"/>
              </a:ext>
            </a:extLst>
          </p:cNvPr>
          <p:cNvGrpSpPr/>
          <p:nvPr/>
        </p:nvGrpSpPr>
        <p:grpSpPr>
          <a:xfrm rot="-5400000">
            <a:off x="5592120" y="-5592119"/>
            <a:ext cx="1067309" cy="12251549"/>
            <a:chOff x="0" y="0"/>
            <a:chExt cx="314164" cy="3606261"/>
          </a:xfrm>
        </p:grpSpPr>
        <p:sp>
          <p:nvSpPr>
            <p:cNvPr id="5" name="Freeform 3">
              <a:extLst>
                <a:ext uri="{FF2B5EF4-FFF2-40B4-BE49-F238E27FC236}">
                  <a16:creationId xmlns:a16="http://schemas.microsoft.com/office/drawing/2014/main" id="{0BC52FAB-6BF6-8FF6-2948-DB0DB28F1874}"/>
                </a:ext>
              </a:extLst>
            </p:cNvPr>
            <p:cNvSpPr/>
            <p:nvPr/>
          </p:nvSpPr>
          <p:spPr>
            <a:xfrm>
              <a:off x="0" y="0"/>
              <a:ext cx="314164" cy="3606261"/>
            </a:xfrm>
            <a:custGeom>
              <a:avLst/>
              <a:gdLst/>
              <a:ahLst/>
              <a:cxnLst/>
              <a:rect l="l" t="t" r="r" b="b"/>
              <a:pathLst>
                <a:path w="314164" h="3606261">
                  <a:moveTo>
                    <a:pt x="0" y="0"/>
                  </a:moveTo>
                  <a:lnTo>
                    <a:pt x="314164" y="0"/>
                  </a:lnTo>
                  <a:lnTo>
                    <a:pt x="314164" y="3606261"/>
                  </a:lnTo>
                  <a:lnTo>
                    <a:pt x="0" y="3606261"/>
                  </a:lnTo>
                  <a:close/>
                </a:path>
              </a:pathLst>
            </a:custGeom>
            <a:solidFill>
              <a:srgbClr val="002B5E"/>
            </a:solidFill>
          </p:spPr>
        </p:sp>
      </p:grpSp>
      <p:sp>
        <p:nvSpPr>
          <p:cNvPr id="13" name="Rectangle 12">
            <a:extLst>
              <a:ext uri="{FF2B5EF4-FFF2-40B4-BE49-F238E27FC236}">
                <a16:creationId xmlns:a16="http://schemas.microsoft.com/office/drawing/2014/main" id="{FC3F6D8B-5E30-339B-2511-132196C71656}"/>
              </a:ext>
              <a:ext uri="{C183D7F6-B498-43B3-948B-1728B52AA6E4}">
                <adec:decorative xmlns:adec="http://schemas.microsoft.com/office/drawing/2017/decorative" val="1"/>
              </a:ext>
            </a:extLst>
          </p:cNvPr>
          <p:cNvSpPr/>
          <p:nvPr/>
        </p:nvSpPr>
        <p:spPr>
          <a:xfrm flipV="1">
            <a:off x="8815" y="6796402"/>
            <a:ext cx="12171391" cy="61597"/>
          </a:xfrm>
          <a:prstGeom prst="rect">
            <a:avLst/>
          </a:prstGeom>
          <a:solidFill>
            <a:srgbClr val="EB881E"/>
          </a:solidFill>
          <a:ln w="28575">
            <a:solidFill>
              <a:srgbClr val="EB8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56E8AB60-F9EF-3CD5-D916-A769DED0C26F}"/>
              </a:ext>
            </a:extLst>
          </p:cNvPr>
          <p:cNvSpPr txBox="1">
            <a:spLocks noGrp="1"/>
          </p:cNvSpPr>
          <p:nvPr>
            <p:ph type="title" idx="4294967295"/>
          </p:nvPr>
        </p:nvSpPr>
        <p:spPr>
          <a:xfrm>
            <a:off x="665260" y="90254"/>
            <a:ext cx="10858499" cy="877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schemeClr val="bg1"/>
                </a:solidFill>
                <a:effectLst/>
                <a:uLnTx/>
                <a:uFillTx/>
                <a:latin typeface="Helvetica"/>
                <a:ea typeface="+mn-ea"/>
                <a:cs typeface="Helvetica"/>
              </a:rPr>
              <a:t>Summer P-EBT for Children </a:t>
            </a:r>
            <a:endParaRPr kumimoji="0" lang="en-US" sz="51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TextBox 10">
            <a:extLst>
              <a:ext uri="{FF2B5EF4-FFF2-40B4-BE49-F238E27FC236}">
                <a16:creationId xmlns:a16="http://schemas.microsoft.com/office/drawing/2014/main" id="{9C908A9A-A7B5-466E-A9A9-0C37525090D4}"/>
              </a:ext>
            </a:extLst>
          </p:cNvPr>
          <p:cNvSpPr txBox="1"/>
          <p:nvPr/>
        </p:nvSpPr>
        <p:spPr>
          <a:xfrm>
            <a:off x="220801" y="1157565"/>
            <a:ext cx="8146557" cy="489364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solidFill>
                  <a:srgbClr val="000000"/>
                </a:solidFill>
                <a:latin typeface="Helvetica" panose="020B0604020202020204" pitchFamily="34" charset="0"/>
                <a:ea typeface="Open Sans Semibold"/>
                <a:cs typeface="Helvetica" panose="020B0604020202020204" pitchFamily="34" charset="0"/>
              </a:rPr>
              <a:t>Retroactive issuance of 2022 Summer P-EBT begins in April and May </a:t>
            </a:r>
          </a:p>
          <a:p>
            <a:pPr marL="342900" indent="-342900">
              <a:buFont typeface="Arial" panose="020B0604020202020204" pitchFamily="34" charset="0"/>
              <a:buChar char="•"/>
            </a:pPr>
            <a:endParaRPr lang="en-US" sz="2400" dirty="0">
              <a:solidFill>
                <a:srgbClr val="000000"/>
              </a:solidFill>
              <a:latin typeface="Helvetica" panose="020B0604020202020204" pitchFamily="34" charset="0"/>
              <a:ea typeface="Open Sans Semibold"/>
              <a:cs typeface="Helvetica" panose="020B0604020202020204" pitchFamily="34" charset="0"/>
            </a:endParaRPr>
          </a:p>
          <a:p>
            <a:pPr marL="342900" indent="-342900">
              <a:buFont typeface="Arial" panose="020B0604020202020204" pitchFamily="34" charset="0"/>
              <a:buChar char="•"/>
            </a:pPr>
            <a:r>
              <a:rPr lang="en-US" sz="2400" dirty="0">
                <a:solidFill>
                  <a:srgbClr val="000000"/>
                </a:solidFill>
                <a:latin typeface="Helvetica" panose="020B0604020202020204" pitchFamily="34" charset="0"/>
                <a:ea typeface="Open Sans Semibold"/>
                <a:cs typeface="Helvetica" panose="020B0604020202020204" pitchFamily="34" charset="0"/>
              </a:rPr>
              <a:t>Households will receive a lump sum of $391 for each eligible child</a:t>
            </a:r>
          </a:p>
          <a:p>
            <a:pPr marL="800100" lvl="2" indent="-342900">
              <a:buFont typeface="Arial" panose="020B0604020202020204" pitchFamily="34" charset="0"/>
              <a:buChar char="•"/>
            </a:pPr>
            <a:r>
              <a:rPr lang="en-US" sz="2400" dirty="0">
                <a:solidFill>
                  <a:srgbClr val="000000"/>
                </a:solidFill>
                <a:latin typeface="Helvetica" panose="020B0604020202020204" pitchFamily="34" charset="0"/>
                <a:ea typeface="Open Sans Semibold"/>
                <a:cs typeface="Helvetica" panose="020B0604020202020204" pitchFamily="34" charset="0"/>
              </a:rPr>
              <a:t>Children age 6 years or younger who received SNAP at any time between June 1 and August 31, 2022</a:t>
            </a:r>
          </a:p>
          <a:p>
            <a:pPr marL="800100" lvl="2" indent="-342900">
              <a:buFont typeface="Arial" panose="020B0604020202020204" pitchFamily="34" charset="0"/>
              <a:buChar char="•"/>
            </a:pPr>
            <a:r>
              <a:rPr lang="en-US" sz="2400" dirty="0">
                <a:solidFill>
                  <a:srgbClr val="000000"/>
                </a:solidFill>
                <a:latin typeface="Helvetica" panose="020B0604020202020204" pitchFamily="34" charset="0"/>
                <a:ea typeface="Open Sans Semibold"/>
                <a:cs typeface="Helvetica" panose="020B0604020202020204" pitchFamily="34" charset="0"/>
              </a:rPr>
              <a:t>School-aged children eligible for free or reduced meals during the last month of the 2021-22 school year</a:t>
            </a:r>
          </a:p>
          <a:p>
            <a:pPr marL="342900" lvl="1" indent="-342900">
              <a:buFont typeface="Arial" panose="020B0604020202020204" pitchFamily="34" charset="0"/>
              <a:buChar char="•"/>
            </a:pPr>
            <a:endParaRPr lang="en-US" sz="2400" dirty="0">
              <a:solidFill>
                <a:srgbClr val="000000"/>
              </a:solidFill>
              <a:latin typeface="Helvetica" panose="020B0604020202020204" pitchFamily="34" charset="0"/>
              <a:ea typeface="Open Sans Semibold"/>
              <a:cs typeface="Helvetica" panose="020B0604020202020204" pitchFamily="34" charset="0"/>
            </a:endParaRPr>
          </a:p>
          <a:p>
            <a:pPr marL="342900" indent="-342900">
              <a:buFont typeface="Arial" panose="020B0604020202020204" pitchFamily="34" charset="0"/>
              <a:buChar char="•"/>
            </a:pPr>
            <a:r>
              <a:rPr lang="en-US" sz="2400" dirty="0">
                <a:solidFill>
                  <a:srgbClr val="000000"/>
                </a:solidFill>
                <a:latin typeface="Helvetica" panose="020B0604020202020204" pitchFamily="34" charset="0"/>
                <a:ea typeface="Open Sans Semibold"/>
                <a:cs typeface="Helvetica" panose="020B0604020202020204" pitchFamily="34" charset="0"/>
              </a:rPr>
              <a:t>Eligible households will receive a notice in the mail around March 27 (one for each child) </a:t>
            </a:r>
          </a:p>
        </p:txBody>
      </p:sp>
      <p:pic>
        <p:nvPicPr>
          <p:cNvPr id="3" name="Picture 2" descr="An image of the summer P-EBT card">
            <a:extLst>
              <a:ext uri="{FF2B5EF4-FFF2-40B4-BE49-F238E27FC236}">
                <a16:creationId xmlns:a16="http://schemas.microsoft.com/office/drawing/2014/main" id="{3598FE8A-1122-4096-871F-0EE8A0088694}"/>
              </a:ext>
            </a:extLst>
          </p:cNvPr>
          <p:cNvPicPr>
            <a:picLocks noChangeAspect="1"/>
          </p:cNvPicPr>
          <p:nvPr/>
        </p:nvPicPr>
        <p:blipFill>
          <a:blip r:embed="rId3"/>
          <a:stretch>
            <a:fillRect/>
          </a:stretch>
        </p:blipFill>
        <p:spPr>
          <a:xfrm>
            <a:off x="8631420" y="1719960"/>
            <a:ext cx="3108960" cy="1952244"/>
          </a:xfrm>
          <a:prstGeom prst="rect">
            <a:avLst/>
          </a:prstGeom>
          <a:ln w="12700">
            <a:solidFill>
              <a:srgbClr val="000000"/>
            </a:solid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1B11616F-20B6-466F-8482-55BCAE87D9F3}"/>
              </a:ext>
            </a:extLst>
          </p:cNvPr>
          <p:cNvSpPr txBox="1"/>
          <p:nvPr/>
        </p:nvSpPr>
        <p:spPr>
          <a:xfrm>
            <a:off x="8631420" y="3976855"/>
            <a:ext cx="3108960" cy="1477328"/>
          </a:xfrm>
          <a:prstGeom prst="rect">
            <a:avLst/>
          </a:prstGeom>
          <a:noFill/>
        </p:spPr>
        <p:txBody>
          <a:bodyPr wrap="square" lIns="91440" tIns="45720" rIns="91440" bIns="45720" rtlCol="0" anchor="t">
            <a:spAutoFit/>
          </a:bodyPr>
          <a:lstStyle/>
          <a:p>
            <a:pPr algn="ctr"/>
            <a:r>
              <a:rPr lang="en-US">
                <a:solidFill>
                  <a:srgbClr val="000000"/>
                </a:solidFill>
                <a:latin typeface="Helvetica"/>
                <a:cs typeface="Helvetica"/>
              </a:rPr>
              <a:t>Summer P-EBT recipients will receive this P-EBT card in the mail between April and May to access the food benefits</a:t>
            </a:r>
          </a:p>
        </p:txBody>
      </p:sp>
    </p:spTree>
    <p:extLst>
      <p:ext uri="{BB962C8B-B14F-4D97-AF65-F5344CB8AC3E}">
        <p14:creationId xmlns:p14="http://schemas.microsoft.com/office/powerpoint/2010/main" val="2829937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694B39C-4031-59FF-046A-9B3840E36922}"/>
              </a:ext>
            </a:extLst>
          </p:cNvPr>
          <p:cNvGrpSpPr/>
          <p:nvPr/>
        </p:nvGrpSpPr>
        <p:grpSpPr>
          <a:xfrm rot="-5400000">
            <a:off x="5592120" y="-5592119"/>
            <a:ext cx="1067309" cy="12251549"/>
            <a:chOff x="0" y="0"/>
            <a:chExt cx="314164" cy="3606261"/>
          </a:xfrm>
        </p:grpSpPr>
        <p:sp>
          <p:nvSpPr>
            <p:cNvPr id="5" name="Freeform 3">
              <a:extLst>
                <a:ext uri="{FF2B5EF4-FFF2-40B4-BE49-F238E27FC236}">
                  <a16:creationId xmlns:a16="http://schemas.microsoft.com/office/drawing/2014/main" id="{0BC52FAB-6BF6-8FF6-2948-DB0DB28F1874}"/>
                </a:ext>
              </a:extLst>
            </p:cNvPr>
            <p:cNvSpPr/>
            <p:nvPr/>
          </p:nvSpPr>
          <p:spPr>
            <a:xfrm>
              <a:off x="0" y="0"/>
              <a:ext cx="314164" cy="3606261"/>
            </a:xfrm>
            <a:custGeom>
              <a:avLst/>
              <a:gdLst/>
              <a:ahLst/>
              <a:cxnLst/>
              <a:rect l="l" t="t" r="r" b="b"/>
              <a:pathLst>
                <a:path w="314164" h="3606261">
                  <a:moveTo>
                    <a:pt x="0" y="0"/>
                  </a:moveTo>
                  <a:lnTo>
                    <a:pt x="314164" y="0"/>
                  </a:lnTo>
                  <a:lnTo>
                    <a:pt x="314164" y="3606261"/>
                  </a:lnTo>
                  <a:lnTo>
                    <a:pt x="0" y="3606261"/>
                  </a:lnTo>
                  <a:close/>
                </a:path>
              </a:pathLst>
            </a:custGeom>
            <a:solidFill>
              <a:srgbClr val="002B5E"/>
            </a:solidFill>
          </p:spPr>
        </p:sp>
      </p:grpSp>
      <p:sp>
        <p:nvSpPr>
          <p:cNvPr id="13" name="Rectangle 12">
            <a:extLst>
              <a:ext uri="{FF2B5EF4-FFF2-40B4-BE49-F238E27FC236}">
                <a16:creationId xmlns:a16="http://schemas.microsoft.com/office/drawing/2014/main" id="{FC3F6D8B-5E30-339B-2511-132196C71656}"/>
              </a:ext>
              <a:ext uri="{C183D7F6-B498-43B3-948B-1728B52AA6E4}">
                <adec:decorative xmlns:adec="http://schemas.microsoft.com/office/drawing/2017/decorative" val="1"/>
              </a:ext>
            </a:extLst>
          </p:cNvPr>
          <p:cNvSpPr/>
          <p:nvPr/>
        </p:nvSpPr>
        <p:spPr>
          <a:xfrm flipV="1">
            <a:off x="8815" y="6796402"/>
            <a:ext cx="12171391" cy="61597"/>
          </a:xfrm>
          <a:prstGeom prst="rect">
            <a:avLst/>
          </a:prstGeom>
          <a:solidFill>
            <a:srgbClr val="EB881E"/>
          </a:solidFill>
          <a:ln w="28575">
            <a:solidFill>
              <a:srgbClr val="EB88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56E8AB60-F9EF-3CD5-D916-A769DED0C26F}"/>
              </a:ext>
            </a:extLst>
          </p:cNvPr>
          <p:cNvSpPr txBox="1">
            <a:spLocks noGrp="1"/>
          </p:cNvSpPr>
          <p:nvPr>
            <p:ph type="title" idx="4294967295"/>
          </p:nvPr>
        </p:nvSpPr>
        <p:spPr>
          <a:xfrm>
            <a:off x="665260" y="90254"/>
            <a:ext cx="10858499" cy="877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schemeClr val="bg1"/>
                </a:solidFill>
                <a:effectLst/>
                <a:uLnTx/>
                <a:uFillTx/>
                <a:latin typeface="Helvetica"/>
                <a:ea typeface="+mn-ea"/>
                <a:cs typeface="Helvetica"/>
              </a:rPr>
              <a:t>Summer P-EBT for Children </a:t>
            </a:r>
            <a:endParaRPr kumimoji="0" lang="en-US" sz="51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TextBox 10">
            <a:extLst>
              <a:ext uri="{FF2B5EF4-FFF2-40B4-BE49-F238E27FC236}">
                <a16:creationId xmlns:a16="http://schemas.microsoft.com/office/drawing/2014/main" id="{9C908A9A-A7B5-466E-A9A9-0C37525090D4}"/>
              </a:ext>
            </a:extLst>
          </p:cNvPr>
          <p:cNvSpPr txBox="1"/>
          <p:nvPr/>
        </p:nvSpPr>
        <p:spPr>
          <a:xfrm>
            <a:off x="461057" y="1340789"/>
            <a:ext cx="11266904" cy="378565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solidFill>
                  <a:srgbClr val="000000"/>
                </a:solidFill>
                <a:latin typeface="Helvetica"/>
                <a:ea typeface="+mn-lt"/>
                <a:cs typeface="Helvetica"/>
              </a:rPr>
              <a:t>A P-EBT call center opens March 27, 2023</a:t>
            </a:r>
          </a:p>
          <a:p>
            <a:pPr marL="342900" indent="-342900">
              <a:buFont typeface="Arial" panose="020B0604020202020204" pitchFamily="34" charset="0"/>
              <a:buChar char="•"/>
            </a:pPr>
            <a:endParaRPr lang="en-US" sz="2400" dirty="0">
              <a:solidFill>
                <a:srgbClr val="000000"/>
              </a:solidFill>
              <a:latin typeface="Helvetica" panose="020B0604020202020204" pitchFamily="34" charset="0"/>
              <a:ea typeface="+mn-lt"/>
              <a:cs typeface="Helvetica" panose="020B0604020202020204" pitchFamily="34" charset="0"/>
            </a:endParaRPr>
          </a:p>
          <a:p>
            <a:pPr marL="342900" indent="-342900">
              <a:buFont typeface="Arial" panose="020B0604020202020204" pitchFamily="34" charset="0"/>
              <a:buChar char="•"/>
            </a:pPr>
            <a:r>
              <a:rPr lang="en-US" sz="2400" dirty="0">
                <a:solidFill>
                  <a:srgbClr val="000000"/>
                </a:solidFill>
                <a:latin typeface="Helvetica"/>
                <a:ea typeface="+mn-lt"/>
                <a:cs typeface="Helvetica"/>
              </a:rPr>
              <a:t>Open Monday through Friday from 8 a.m. to 5 p.m.  </a:t>
            </a:r>
          </a:p>
          <a:p>
            <a:endParaRPr lang="en-US" sz="2400" dirty="0">
              <a:solidFill>
                <a:srgbClr val="000000"/>
              </a:solidFill>
              <a:latin typeface="Helvetica" panose="020B0604020202020204" pitchFamily="34" charset="0"/>
              <a:ea typeface="Open Sans Semibold"/>
              <a:cs typeface="Helvetica" panose="020B0604020202020204" pitchFamily="34" charset="0"/>
            </a:endParaRPr>
          </a:p>
          <a:p>
            <a:pPr marL="342900" indent="-342900">
              <a:buFont typeface="Arial" panose="020B0604020202020204" pitchFamily="34" charset="0"/>
              <a:buChar char="•"/>
            </a:pPr>
            <a:r>
              <a:rPr lang="en-US" sz="2400" dirty="0">
                <a:solidFill>
                  <a:srgbClr val="000000"/>
                </a:solidFill>
                <a:latin typeface="Helvetica"/>
                <a:ea typeface="+mn-lt"/>
                <a:cs typeface="Helvetica"/>
              </a:rPr>
              <a:t>Call 1-844-ORE-PEBT (1-844-673-7328) </a:t>
            </a:r>
            <a:endParaRPr lang="en-US" sz="2400" dirty="0">
              <a:solidFill>
                <a:srgbClr val="000000"/>
              </a:solidFill>
              <a:latin typeface="Helvetica" panose="020B0604020202020204" pitchFamily="34" charset="0"/>
              <a:ea typeface="+mn-lt"/>
              <a:cs typeface="Helvetica" panose="020B0604020202020204" pitchFamily="34" charset="0"/>
            </a:endParaRPr>
          </a:p>
          <a:p>
            <a:pPr marL="342900" indent="-342900">
              <a:buFont typeface="Arial" panose="020B0604020202020204" pitchFamily="34" charset="0"/>
              <a:buChar char="•"/>
            </a:pPr>
            <a:endParaRPr lang="en-US" sz="2400" dirty="0">
              <a:solidFill>
                <a:srgbClr val="000000"/>
              </a:solidFill>
              <a:latin typeface="Helvetica" panose="020B0604020202020204" pitchFamily="34" charset="0"/>
              <a:ea typeface="+mn-lt"/>
              <a:cs typeface="Helvetica" panose="020B0604020202020204" pitchFamily="34" charset="0"/>
            </a:endParaRPr>
          </a:p>
          <a:p>
            <a:pPr marL="342900" indent="-342900">
              <a:buFont typeface="Arial" panose="020B0604020202020204" pitchFamily="34" charset="0"/>
              <a:buChar char="•"/>
            </a:pPr>
            <a:r>
              <a:rPr lang="en-US" sz="2400" dirty="0">
                <a:solidFill>
                  <a:srgbClr val="000000"/>
                </a:solidFill>
                <a:latin typeface="Helvetica"/>
                <a:ea typeface="+mn-lt"/>
                <a:cs typeface="Helvetica"/>
              </a:rPr>
              <a:t>Callers</a:t>
            </a:r>
            <a:r>
              <a:rPr lang="en-US" sz="2400" dirty="0">
                <a:solidFill>
                  <a:srgbClr val="000000"/>
                </a:solidFill>
                <a:latin typeface="Helvetica"/>
                <a:cs typeface="Helvetica"/>
              </a:rPr>
              <a:t> will have the option to choose English or Spanish. Callers can request translators for other languages.</a:t>
            </a:r>
            <a:endParaRPr lang="en-US" sz="2400" dirty="0">
              <a:solidFill>
                <a:srgbClr val="000000"/>
              </a:solidFill>
              <a:latin typeface="Helvetica"/>
              <a:ea typeface="+mn-lt"/>
              <a:cs typeface="Helvetica"/>
            </a:endParaRPr>
          </a:p>
          <a:p>
            <a:pPr marL="342900" indent="-342900">
              <a:buFont typeface="Arial" panose="020B0604020202020204" pitchFamily="34" charset="0"/>
              <a:buChar char="•"/>
            </a:pPr>
            <a:endParaRPr lang="en-US" sz="2400" dirty="0">
              <a:solidFill>
                <a:srgbClr val="000000"/>
              </a:solidFill>
              <a:latin typeface="Helvetica" panose="020B0604020202020204" pitchFamily="34" charset="0"/>
              <a:ea typeface="+mn-lt"/>
              <a:cs typeface="Helvetica" panose="020B0604020202020204" pitchFamily="34" charset="0"/>
            </a:endParaRPr>
          </a:p>
          <a:p>
            <a:pPr marL="342900" indent="-342900">
              <a:buFont typeface="Arial" panose="020B0604020202020204" pitchFamily="34" charset="0"/>
              <a:buChar char="•"/>
            </a:pPr>
            <a:r>
              <a:rPr lang="en-US" sz="2400" dirty="0">
                <a:solidFill>
                  <a:srgbClr val="000000"/>
                </a:solidFill>
                <a:latin typeface="Helvetica"/>
                <a:ea typeface="+mn-lt"/>
                <a:cs typeface="Helvetica"/>
              </a:rPr>
              <a:t>Visit </a:t>
            </a:r>
            <a:r>
              <a:rPr lang="en-US" sz="2400" dirty="0" err="1">
                <a:solidFill>
                  <a:srgbClr val="000000"/>
                </a:solidFill>
                <a:latin typeface="Helvetica"/>
                <a:ea typeface="+mn-lt"/>
                <a:cs typeface="Helvetica"/>
                <a:hlinkClick r:id="rId3">
                  <a:extLst>
                    <a:ext uri="{A12FA001-AC4F-418D-AE19-62706E023703}">
                      <ahyp:hlinkClr xmlns:ahyp="http://schemas.microsoft.com/office/drawing/2018/hyperlinkcolor" val="tx"/>
                    </a:ext>
                  </a:extLst>
                </a:hlinkClick>
              </a:rPr>
              <a:t>PEBT.Oregon.Gov</a:t>
            </a:r>
            <a:r>
              <a:rPr lang="en-US" sz="2400" dirty="0">
                <a:solidFill>
                  <a:srgbClr val="000000"/>
                </a:solidFill>
                <a:latin typeface="Helvetica"/>
                <a:ea typeface="+mn-lt"/>
                <a:cs typeface="Helvetica"/>
              </a:rPr>
              <a:t> for updated information and FAQs</a:t>
            </a:r>
            <a:endParaRPr lang="en-US" sz="2400" b="0" i="0" u="none" strike="noStrike" kern="1200" cap="none" spc="0" normalizeH="0" baseline="0" noProof="0" dirty="0">
              <a:ln>
                <a:noFill/>
              </a:ln>
              <a:solidFill>
                <a:srgbClr val="000000"/>
              </a:solidFill>
              <a:effectLst/>
              <a:uLnTx/>
              <a:uFillTx/>
              <a:latin typeface="Helvetica"/>
              <a:ea typeface="Open Sans Semibold"/>
              <a:cs typeface="Helvetica"/>
            </a:endParaRPr>
          </a:p>
        </p:txBody>
      </p:sp>
    </p:spTree>
    <p:extLst>
      <p:ext uri="{BB962C8B-B14F-4D97-AF65-F5344CB8AC3E}">
        <p14:creationId xmlns:p14="http://schemas.microsoft.com/office/powerpoint/2010/main" val="355597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7502-F1A0-3BF4-388F-73C09F5A4B25}"/>
              </a:ext>
            </a:extLst>
          </p:cNvPr>
          <p:cNvSpPr>
            <a:spLocks noGrp="1"/>
          </p:cNvSpPr>
          <p:nvPr>
            <p:ph type="title"/>
          </p:nvPr>
        </p:nvSpPr>
        <p:spPr/>
        <p:txBody>
          <a:bodyPr/>
          <a:lstStyle/>
          <a:p>
            <a:r>
              <a:rPr lang="en-US" dirty="0"/>
              <a:t>Announcement:</a:t>
            </a:r>
            <a:br>
              <a:rPr lang="en-US" dirty="0"/>
            </a:br>
            <a:r>
              <a:rPr lang="en-US" dirty="0"/>
              <a:t>Food program partners listserv</a:t>
            </a:r>
          </a:p>
        </p:txBody>
      </p:sp>
      <p:sp>
        <p:nvSpPr>
          <p:cNvPr id="3" name="Content Placeholder 2">
            <a:extLst>
              <a:ext uri="{FF2B5EF4-FFF2-40B4-BE49-F238E27FC236}">
                <a16:creationId xmlns:a16="http://schemas.microsoft.com/office/drawing/2014/main" id="{D808008A-FA06-DA6E-A9A5-B3AD0BE07AE6}"/>
              </a:ext>
            </a:extLst>
          </p:cNvPr>
          <p:cNvSpPr>
            <a:spLocks noGrp="1"/>
          </p:cNvSpPr>
          <p:nvPr>
            <p:ph idx="1"/>
          </p:nvPr>
        </p:nvSpPr>
        <p:spPr/>
        <p:txBody>
          <a:bodyPr/>
          <a:lstStyle/>
          <a:p>
            <a:pPr marL="0" indent="0">
              <a:buNone/>
            </a:pPr>
            <a:r>
              <a:rPr lang="en-US" dirty="0">
                <a:ea typeface="+mn-lt"/>
                <a:cs typeface="+mn-lt"/>
                <a:hlinkClick r:id="rId2"/>
              </a:rPr>
              <a:t>foodprogrampartners@omls.oregon.gov</a:t>
            </a:r>
          </a:p>
          <a:p>
            <a:pPr marL="0" indent="0">
              <a:buNone/>
            </a:pPr>
            <a:r>
              <a:rPr lang="en-US" dirty="0"/>
              <a:t>What to expect:</a:t>
            </a:r>
          </a:p>
          <a:p>
            <a:r>
              <a:rPr lang="en-US" dirty="0"/>
              <a:t>Auto generated welcome email</a:t>
            </a:r>
          </a:p>
          <a:p>
            <a:r>
              <a:rPr lang="en-US" dirty="0"/>
              <a:t>Deleted meeting series</a:t>
            </a:r>
          </a:p>
          <a:p>
            <a:r>
              <a:rPr lang="en-US" dirty="0"/>
              <a:t>Reissued meeting series under the new </a:t>
            </a:r>
            <a:r>
              <a:rPr lang="en-US" dirty="0" err="1"/>
              <a:t>listerv</a:t>
            </a:r>
            <a:r>
              <a:rPr lang="en-US" dirty="0"/>
              <a:t>.  Date/time/meeting links will not change.</a:t>
            </a:r>
          </a:p>
        </p:txBody>
      </p:sp>
    </p:spTree>
    <p:extLst>
      <p:ext uri="{BB962C8B-B14F-4D97-AF65-F5344CB8AC3E}">
        <p14:creationId xmlns:p14="http://schemas.microsoft.com/office/powerpoint/2010/main" val="126843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00FA-C2E3-35F0-60BF-01DECFF6C1C5}"/>
              </a:ext>
            </a:extLst>
          </p:cNvPr>
          <p:cNvSpPr>
            <a:spLocks noGrp="1"/>
          </p:cNvSpPr>
          <p:nvPr>
            <p:ph type="title"/>
          </p:nvPr>
        </p:nvSpPr>
        <p:spPr/>
        <p:txBody>
          <a:bodyPr>
            <a:normAutofit/>
          </a:bodyPr>
          <a:lstStyle/>
          <a:p>
            <a:pPr algn="ctr"/>
            <a:r>
              <a:rPr lang="en-US" sz="5400" dirty="0"/>
              <a:t>Open Forum</a:t>
            </a:r>
            <a:endParaRPr lang="en-US"/>
          </a:p>
        </p:txBody>
      </p:sp>
      <p:sp>
        <p:nvSpPr>
          <p:cNvPr id="3" name="TextBox 2">
            <a:extLst>
              <a:ext uri="{FF2B5EF4-FFF2-40B4-BE49-F238E27FC236}">
                <a16:creationId xmlns:a16="http://schemas.microsoft.com/office/drawing/2014/main" id="{0F581F67-5F74-9440-C99D-D98E7ACD1FD7}"/>
              </a:ext>
            </a:extLst>
          </p:cNvPr>
          <p:cNvSpPr txBox="1"/>
          <p:nvPr/>
        </p:nvSpPr>
        <p:spPr>
          <a:xfrm>
            <a:off x="2300654" y="2535115"/>
            <a:ext cx="771769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t>Partners for a Hunger Free Oregon – SNAP Town Hall</a:t>
            </a:r>
            <a:endParaRPr lang="en-US"/>
          </a:p>
          <a:p>
            <a:pPr marL="342900" indent="-342900">
              <a:buFont typeface="Arial"/>
              <a:buChar char="•"/>
            </a:pPr>
            <a:endParaRPr lang="en-US" sz="2400" dirty="0"/>
          </a:p>
          <a:p>
            <a:pPr marL="342900" indent="-342900">
              <a:buFont typeface="Arial"/>
              <a:buChar char="•"/>
            </a:pPr>
            <a:r>
              <a:rPr lang="en-US" sz="2400" dirty="0"/>
              <a:t>James Barta – Speaker's Bureau</a:t>
            </a:r>
          </a:p>
        </p:txBody>
      </p:sp>
    </p:spTree>
    <p:extLst>
      <p:ext uri="{BB962C8B-B14F-4D97-AF65-F5344CB8AC3E}">
        <p14:creationId xmlns:p14="http://schemas.microsoft.com/office/powerpoint/2010/main" val="1697932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055A-5347-AEEE-D288-FEB9CA660FD1}"/>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FC6B5987-9EF7-86D1-7B1A-ADB03F296094}"/>
              </a:ext>
            </a:extLst>
          </p:cNvPr>
          <p:cNvSpPr>
            <a:spLocks noGrp="1"/>
          </p:cNvSpPr>
          <p:nvPr>
            <p:ph idx="1"/>
          </p:nvPr>
        </p:nvSpPr>
        <p:spPr/>
        <p:txBody>
          <a:bodyPr/>
          <a:lstStyle/>
          <a:p>
            <a:pPr marL="0" indent="0">
              <a:lnSpc>
                <a:spcPct val="90000"/>
              </a:lnSpc>
              <a:buNone/>
            </a:pPr>
            <a:endParaRPr lang="en-US" dirty="0">
              <a:latin typeface="Arial"/>
              <a:cs typeface="Arial"/>
            </a:endParaRPr>
          </a:p>
          <a:p>
            <a:pPr marL="0" indent="0">
              <a:lnSpc>
                <a:spcPct val="90000"/>
              </a:lnSpc>
              <a:buNone/>
            </a:pPr>
            <a:endParaRPr lang="en-US" dirty="0">
              <a:latin typeface="Arial"/>
              <a:cs typeface="Arial"/>
            </a:endParaRPr>
          </a:p>
          <a:p>
            <a:pPr marL="0" indent="0">
              <a:lnSpc>
                <a:spcPct val="90000"/>
              </a:lnSpc>
              <a:buNone/>
            </a:pPr>
            <a:r>
              <a:rPr lang="en-US" dirty="0">
                <a:latin typeface="Arial"/>
                <a:cs typeface="Arial"/>
              </a:rPr>
              <a:t>Stephanie Cooke, SNAP Policy</a:t>
            </a:r>
            <a:endParaRPr lang="en-US" dirty="0">
              <a:ea typeface="+mn-lt"/>
              <a:cs typeface="+mn-lt"/>
            </a:endParaRPr>
          </a:p>
          <a:p>
            <a:pPr marL="0" indent="0">
              <a:lnSpc>
                <a:spcPct val="90000"/>
              </a:lnSpc>
              <a:buNone/>
            </a:pPr>
            <a:r>
              <a:rPr lang="en-US" dirty="0">
                <a:latin typeface="Arial"/>
                <a:cs typeface="Arial"/>
                <a:hlinkClick r:id="rId2"/>
              </a:rPr>
              <a:t>STEPHANIE.K.COOKE@dhsoha.state.or.us</a:t>
            </a:r>
            <a:r>
              <a:rPr lang="en-US" dirty="0">
                <a:latin typeface="Arial"/>
                <a:cs typeface="Arial"/>
              </a:rPr>
              <a:t> </a:t>
            </a:r>
            <a:endParaRPr lang="en-US" dirty="0">
              <a:ea typeface="+mn-lt"/>
              <a:cs typeface="+mn-lt"/>
            </a:endParaRPr>
          </a:p>
          <a:p>
            <a:pPr marL="0" indent="0">
              <a:lnSpc>
                <a:spcPct val="90000"/>
              </a:lnSpc>
              <a:buNone/>
            </a:pPr>
            <a:endParaRPr lang="en-US" dirty="0">
              <a:ea typeface="+mn-lt"/>
              <a:cs typeface="+mn-lt"/>
            </a:endParaRPr>
          </a:p>
          <a:p>
            <a:pPr marL="0" indent="0">
              <a:lnSpc>
                <a:spcPct val="90000"/>
              </a:lnSpc>
              <a:buNone/>
            </a:pPr>
            <a:r>
              <a:rPr lang="en-US" dirty="0">
                <a:latin typeface="Arial"/>
                <a:cs typeface="Arial"/>
              </a:rPr>
              <a:t>Misha Mayers, Community Engagement</a:t>
            </a:r>
            <a:endParaRPr lang="en-US" dirty="0">
              <a:ea typeface="+mn-lt"/>
              <a:cs typeface="+mn-lt"/>
            </a:endParaRPr>
          </a:p>
          <a:p>
            <a:pPr marL="0" indent="0">
              <a:lnSpc>
                <a:spcPct val="90000"/>
              </a:lnSpc>
              <a:buNone/>
            </a:pPr>
            <a:r>
              <a:rPr lang="en-US" dirty="0">
                <a:latin typeface="Arial"/>
                <a:cs typeface="Arial"/>
                <a:hlinkClick r:id="rId3"/>
              </a:rPr>
              <a:t>MICHELLE.MAYERS@odhs.oregon.gov</a:t>
            </a:r>
            <a:r>
              <a:rPr lang="en-US" dirty="0">
                <a:latin typeface="Arial"/>
                <a:cs typeface="Arial"/>
              </a:rPr>
              <a:t> </a:t>
            </a:r>
            <a:endParaRPr lang="en-US" dirty="0">
              <a:ea typeface="+mn-lt"/>
              <a:cs typeface="+mn-lt"/>
            </a:endParaRPr>
          </a:p>
          <a:p>
            <a:pPr marL="0" indent="0">
              <a:lnSpc>
                <a:spcPct val="90000"/>
              </a:lnSpc>
              <a:buNone/>
            </a:pPr>
            <a:endParaRPr lang="en-US" dirty="0">
              <a:ea typeface="+mn-lt"/>
              <a:cs typeface="+mn-lt"/>
            </a:endParaRPr>
          </a:p>
          <a:p>
            <a:pPr marL="0" indent="0">
              <a:buNone/>
            </a:pPr>
            <a:endParaRPr lang="en-US" dirty="0"/>
          </a:p>
        </p:txBody>
      </p:sp>
    </p:spTree>
    <p:extLst>
      <p:ext uri="{BB962C8B-B14F-4D97-AF65-F5344CB8AC3E}">
        <p14:creationId xmlns:p14="http://schemas.microsoft.com/office/powerpoint/2010/main" val="1050339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5B6491-9CB7-426F-B31F-D68861F94DB1}"/>
              </a:ext>
            </a:extLst>
          </p:cNvPr>
          <p:cNvSpPr>
            <a:spLocks noGrp="1"/>
          </p:cNvSpPr>
          <p:nvPr>
            <p:ph type="ctrTitle"/>
          </p:nvPr>
        </p:nvSpPr>
        <p:spPr>
          <a:xfrm>
            <a:off x="598844" y="711711"/>
            <a:ext cx="6260328" cy="2876680"/>
          </a:xfrm>
          <a:noFill/>
        </p:spPr>
        <p:txBody>
          <a:bodyPr anchor="ctr">
            <a:normAutofit/>
          </a:bodyPr>
          <a:lstStyle/>
          <a:p>
            <a:r>
              <a:rPr lang="en-US" sz="3600" dirty="0">
                <a:solidFill>
                  <a:srgbClr val="080808"/>
                </a:solidFill>
                <a:latin typeface="Cooper Black" panose="0208090404030B020404" pitchFamily="18" charset="0"/>
              </a:rPr>
              <a:t>Oregon’s </a:t>
            </a:r>
            <a:br>
              <a:rPr lang="en-US" sz="3600" dirty="0">
                <a:solidFill>
                  <a:srgbClr val="080808"/>
                </a:solidFill>
                <a:latin typeface="Cooper Black" panose="0208090404030B020404" pitchFamily="18" charset="0"/>
              </a:rPr>
            </a:br>
            <a:r>
              <a:rPr lang="en-US" sz="3600" dirty="0">
                <a:solidFill>
                  <a:srgbClr val="080808"/>
                </a:solidFill>
                <a:latin typeface="Cooper Black" panose="0208090404030B020404" pitchFamily="18" charset="0"/>
              </a:rPr>
              <a:t>SNAP Nutrition Education Program</a:t>
            </a:r>
          </a:p>
        </p:txBody>
      </p:sp>
      <p:sp>
        <p:nvSpPr>
          <p:cNvPr id="3" name="TextBox 2">
            <a:extLst>
              <a:ext uri="{FF2B5EF4-FFF2-40B4-BE49-F238E27FC236}">
                <a16:creationId xmlns:a16="http://schemas.microsoft.com/office/drawing/2014/main" id="{EA2845C1-D687-4B09-92B7-D3895B3E5449}"/>
              </a:ext>
            </a:extLst>
          </p:cNvPr>
          <p:cNvSpPr txBox="1"/>
          <p:nvPr/>
        </p:nvSpPr>
        <p:spPr>
          <a:xfrm>
            <a:off x="598844" y="4017175"/>
            <a:ext cx="3368078" cy="915772"/>
          </a:xfrm>
          <a:prstGeom prst="rect">
            <a:avLst/>
          </a:prstGeom>
          <a:noFill/>
        </p:spPr>
        <p:txBody>
          <a:bodyPr rtlCol="0" anchor="ctr">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80808"/>
                </a:solidFill>
                <a:effectLst/>
                <a:uLnTx/>
                <a:uFillTx/>
                <a:latin typeface="Gill Sans MT" panose="020B0502020104020203" pitchFamily="34" charset="0"/>
              </a:rPr>
              <a:t>Coordinators</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80808"/>
                </a:solidFill>
                <a:effectLst/>
                <a:uLnTx/>
                <a:uFillTx/>
                <a:latin typeface="Gill Sans MT" panose="020B0502020104020203" pitchFamily="34" charset="0"/>
              </a:rPr>
              <a:t>Adam Rea        Lucy Huffman</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srgbClr val="080808"/>
              </a:solidFill>
              <a:effectLst/>
              <a:uLnTx/>
              <a:uFillTx/>
              <a:latin typeface="Gill Sans MT" panose="020B0502020104020203" pitchFamily="34" charset="0"/>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080808"/>
                </a:solidFill>
                <a:effectLst/>
                <a:uLnTx/>
                <a:uFillTx/>
                <a:latin typeface="Gill Sans MT" panose="020B0502020104020203" pitchFamily="34" charset="0"/>
              </a:rPr>
              <a:t>SNAP Policy</a:t>
            </a:r>
          </a:p>
        </p:txBody>
      </p:sp>
      <p:pic>
        <p:nvPicPr>
          <p:cNvPr id="8" name="Picture 7">
            <a:extLst>
              <a:ext uri="{FF2B5EF4-FFF2-40B4-BE49-F238E27FC236}">
                <a16:creationId xmlns:a16="http://schemas.microsoft.com/office/drawing/2014/main" id="{B30D097B-8701-4DC1-D226-EDC6D6CC8CF4}"/>
              </a:ext>
            </a:extLst>
          </p:cNvPr>
          <p:cNvPicPr>
            <a:picLocks noChangeAspect="1"/>
          </p:cNvPicPr>
          <p:nvPr/>
        </p:nvPicPr>
        <p:blipFill rotWithShape="1">
          <a:blip r:embed="rId3"/>
          <a:srcRect l="1967" t="-622" r="-202" b="1244"/>
          <a:stretch/>
        </p:blipFill>
        <p:spPr>
          <a:xfrm>
            <a:off x="7709219" y="-43209"/>
            <a:ext cx="4520884" cy="6901209"/>
          </a:xfrm>
          <a:prstGeom prst="rect">
            <a:avLst/>
          </a:prstGeom>
          <a:ln>
            <a:noFill/>
          </a:ln>
          <a:effectLst>
            <a:softEdge rad="112500"/>
          </a:effectLst>
        </p:spPr>
      </p:pic>
    </p:spTree>
    <p:extLst>
      <p:ext uri="{BB962C8B-B14F-4D97-AF65-F5344CB8AC3E}">
        <p14:creationId xmlns:p14="http://schemas.microsoft.com/office/powerpoint/2010/main" val="375871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E6B5DE-948F-7F28-D514-EE5CD67D4860}"/>
              </a:ext>
            </a:extLst>
          </p:cNvPr>
          <p:cNvSpPr txBox="1"/>
          <p:nvPr/>
        </p:nvSpPr>
        <p:spPr>
          <a:xfrm>
            <a:off x="392877" y="527807"/>
            <a:ext cx="6094602" cy="5201424"/>
          </a:xfrm>
          <a:prstGeom prst="rect">
            <a:avLst/>
          </a:prstGeom>
          <a:noFill/>
        </p:spPr>
        <p:txBody>
          <a:bodyPr wrap="square">
            <a:spAutoFit/>
          </a:bodyPr>
          <a:lstStyle/>
          <a:p>
            <a:r>
              <a:rPr lang="en-US" sz="2400" dirty="0">
                <a:latin typeface="Cooper Black" panose="0208090404030B020404" pitchFamily="18" charset="0"/>
              </a:rPr>
              <a:t>What does SNAP-Ed do?</a:t>
            </a:r>
          </a:p>
          <a:p>
            <a:endParaRPr lang="en-US" sz="2000" dirty="0">
              <a:latin typeface="Cooper Black" panose="0208090404030B020404" pitchFamily="18" charset="0"/>
            </a:endParaRPr>
          </a:p>
          <a:p>
            <a:pPr lvl="1"/>
            <a:r>
              <a:rPr lang="en-US" dirty="0"/>
              <a:t>To provide educational programs, messaging and PSE interventions through community/public health approaches;</a:t>
            </a:r>
          </a:p>
          <a:p>
            <a:pPr lvl="1"/>
            <a:endParaRPr lang="en-US" dirty="0"/>
          </a:p>
          <a:p>
            <a:pPr lvl="1"/>
            <a:r>
              <a:rPr lang="en-US" dirty="0"/>
              <a:t>To increase the likelihood that </a:t>
            </a:r>
            <a:r>
              <a:rPr lang="en-US" i="1" dirty="0"/>
              <a:t>people eligible for SNAP </a:t>
            </a:r>
            <a:r>
              <a:rPr lang="en-US" dirty="0"/>
              <a:t>will make healthy food choices within a limited budget and choose physically active lifestyles consistent with the Dietary Guidelines for Americans and Food Guidance System.</a:t>
            </a:r>
          </a:p>
          <a:p>
            <a:pPr lvl="1"/>
            <a:endParaRPr lang="en-US" dirty="0"/>
          </a:p>
          <a:p>
            <a:pPr lvl="1"/>
            <a:r>
              <a:rPr lang="en-US" dirty="0"/>
              <a:t>Program goals measured around 4 core indicators:</a:t>
            </a:r>
          </a:p>
          <a:p>
            <a:pPr lvl="1"/>
            <a:endParaRPr lang="en-US" dirty="0"/>
          </a:p>
          <a:p>
            <a:pPr marL="742950" lvl="1" indent="-285750">
              <a:buClr>
                <a:schemeClr val="accent5"/>
              </a:buClr>
              <a:buFont typeface="Arial" panose="020B0604020202020204" pitchFamily="34" charset="0"/>
              <a:buChar char="•"/>
            </a:pPr>
            <a:r>
              <a:rPr lang="en-US" dirty="0"/>
              <a:t>Healthy Eating</a:t>
            </a:r>
          </a:p>
          <a:p>
            <a:pPr marL="742950" lvl="1" indent="-285750">
              <a:buClr>
                <a:schemeClr val="accent5"/>
              </a:buClr>
              <a:buFont typeface="Arial" panose="020B0604020202020204" pitchFamily="34" charset="0"/>
              <a:buChar char="•"/>
            </a:pPr>
            <a:r>
              <a:rPr lang="en-US" dirty="0"/>
              <a:t>Food Resource Management</a:t>
            </a:r>
          </a:p>
          <a:p>
            <a:pPr marL="742950" lvl="1" indent="-285750">
              <a:buClr>
                <a:schemeClr val="accent5"/>
              </a:buClr>
              <a:buFont typeface="Arial" panose="020B0604020202020204" pitchFamily="34" charset="0"/>
              <a:buChar char="•"/>
            </a:pPr>
            <a:r>
              <a:rPr lang="en-US" dirty="0"/>
              <a:t>Physical Activity and Reduced Sedentary Behavior and;</a:t>
            </a:r>
          </a:p>
          <a:p>
            <a:pPr marL="742950" lvl="1" indent="-285750">
              <a:buClr>
                <a:schemeClr val="accent5"/>
              </a:buClr>
              <a:buFont typeface="Arial" panose="020B0604020202020204" pitchFamily="34" charset="0"/>
              <a:buChar char="•"/>
            </a:pPr>
            <a:r>
              <a:rPr lang="en-US" dirty="0"/>
              <a:t>Nutrition Supports</a:t>
            </a:r>
          </a:p>
        </p:txBody>
      </p:sp>
      <p:pic>
        <p:nvPicPr>
          <p:cNvPr id="4" name="Content Placeholder 4">
            <a:extLst>
              <a:ext uri="{FF2B5EF4-FFF2-40B4-BE49-F238E27FC236}">
                <a16:creationId xmlns:a16="http://schemas.microsoft.com/office/drawing/2014/main" id="{6F164DD7-E221-B1FC-F306-E064C105B0F4}"/>
              </a:ext>
            </a:extLst>
          </p:cNvPr>
          <p:cNvPicPr>
            <a:picLocks noChangeAspect="1"/>
          </p:cNvPicPr>
          <p:nvPr/>
        </p:nvPicPr>
        <p:blipFill>
          <a:blip r:embed="rId2"/>
          <a:stretch>
            <a:fillRect/>
          </a:stretch>
        </p:blipFill>
        <p:spPr>
          <a:xfrm>
            <a:off x="7191072" y="383279"/>
            <a:ext cx="2895851" cy="2975106"/>
          </a:xfrm>
          <a:prstGeom prst="rect">
            <a:avLst/>
          </a:prstGeom>
        </p:spPr>
      </p:pic>
      <p:pic>
        <p:nvPicPr>
          <p:cNvPr id="6" name="Picture 5">
            <a:extLst>
              <a:ext uri="{FF2B5EF4-FFF2-40B4-BE49-F238E27FC236}">
                <a16:creationId xmlns:a16="http://schemas.microsoft.com/office/drawing/2014/main" id="{4A9246E7-C1CB-D1B9-1D8B-91D12BF00408}"/>
              </a:ext>
            </a:extLst>
          </p:cNvPr>
          <p:cNvPicPr>
            <a:picLocks noChangeAspect="1"/>
          </p:cNvPicPr>
          <p:nvPr/>
        </p:nvPicPr>
        <p:blipFill>
          <a:blip r:embed="rId3"/>
          <a:stretch>
            <a:fillRect/>
          </a:stretch>
        </p:blipFill>
        <p:spPr>
          <a:xfrm>
            <a:off x="7108300" y="3672793"/>
            <a:ext cx="3061394" cy="2308324"/>
          </a:xfrm>
          <a:prstGeom prst="rect">
            <a:avLst/>
          </a:prstGeom>
        </p:spPr>
      </p:pic>
    </p:spTree>
    <p:extLst>
      <p:ext uri="{BB962C8B-B14F-4D97-AF65-F5344CB8AC3E}">
        <p14:creationId xmlns:p14="http://schemas.microsoft.com/office/powerpoint/2010/main" val="393469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4483-DC0D-48B8-8742-2889B5A27A3A}"/>
              </a:ext>
            </a:extLst>
          </p:cNvPr>
          <p:cNvSpPr>
            <a:spLocks noGrp="1"/>
          </p:cNvSpPr>
          <p:nvPr>
            <p:ph type="title"/>
          </p:nvPr>
        </p:nvSpPr>
        <p:spPr>
          <a:xfrm>
            <a:off x="1031027" y="1107352"/>
            <a:ext cx="4569782" cy="1049235"/>
          </a:xfrm>
        </p:spPr>
        <p:txBody>
          <a:bodyPr/>
          <a:lstStyle/>
          <a:p>
            <a:r>
              <a:rPr lang="en-US" dirty="0">
                <a:latin typeface="Cooper Black" panose="0208090404030B020404" pitchFamily="18" charset="0"/>
              </a:rPr>
              <a:t>SNAP-Ed Units</a:t>
            </a:r>
          </a:p>
        </p:txBody>
      </p:sp>
      <p:pic>
        <p:nvPicPr>
          <p:cNvPr id="10" name="Picture 9">
            <a:extLst>
              <a:ext uri="{FF2B5EF4-FFF2-40B4-BE49-F238E27FC236}">
                <a16:creationId xmlns:a16="http://schemas.microsoft.com/office/drawing/2014/main" id="{2BFA2051-6A65-4042-BBCF-4F6348CF3A40}"/>
              </a:ext>
            </a:extLst>
          </p:cNvPr>
          <p:cNvPicPr>
            <a:picLocks noChangeAspect="1"/>
          </p:cNvPicPr>
          <p:nvPr/>
        </p:nvPicPr>
        <p:blipFill>
          <a:blip r:embed="rId3"/>
          <a:stretch>
            <a:fillRect/>
          </a:stretch>
        </p:blipFill>
        <p:spPr>
          <a:xfrm>
            <a:off x="5600809" y="932073"/>
            <a:ext cx="6258670" cy="4640834"/>
          </a:xfrm>
          <a:prstGeom prst="rect">
            <a:avLst/>
          </a:prstGeom>
        </p:spPr>
      </p:pic>
      <p:sp>
        <p:nvSpPr>
          <p:cNvPr id="5" name="TextBox 4">
            <a:extLst>
              <a:ext uri="{FF2B5EF4-FFF2-40B4-BE49-F238E27FC236}">
                <a16:creationId xmlns:a16="http://schemas.microsoft.com/office/drawing/2014/main" id="{472010E8-E3F9-D29D-E6D5-04B3FE6808A4}"/>
              </a:ext>
            </a:extLst>
          </p:cNvPr>
          <p:cNvSpPr txBox="1"/>
          <p:nvPr/>
        </p:nvSpPr>
        <p:spPr>
          <a:xfrm>
            <a:off x="885569" y="2156587"/>
            <a:ext cx="4146258" cy="3416320"/>
          </a:xfrm>
          <a:prstGeom prst="rect">
            <a:avLst/>
          </a:prstGeom>
          <a:noFill/>
        </p:spPr>
        <p:txBody>
          <a:bodyPr wrap="square">
            <a:spAutoFit/>
          </a:bodyPr>
          <a:lstStyle/>
          <a:p>
            <a:r>
              <a:rPr lang="en-US" dirty="0"/>
              <a:t>In </a:t>
            </a:r>
            <a:r>
              <a:rPr lang="en-US" b="1" dirty="0"/>
              <a:t>Every</a:t>
            </a:r>
            <a:r>
              <a:rPr lang="en-US" dirty="0"/>
              <a:t> County in Oregon!</a:t>
            </a:r>
          </a:p>
          <a:p>
            <a:endParaRPr lang="en-US" dirty="0"/>
          </a:p>
          <a:p>
            <a:r>
              <a:rPr lang="en-US" dirty="0"/>
              <a:t>96 SNAP-Ed Hubs across the state</a:t>
            </a:r>
          </a:p>
          <a:p>
            <a:endParaRPr lang="en-US" dirty="0"/>
          </a:p>
          <a:p>
            <a:r>
              <a:rPr lang="en-US" dirty="0"/>
              <a:t>Implementing Agency relationship with OSU Extension Service</a:t>
            </a:r>
          </a:p>
          <a:p>
            <a:endParaRPr lang="en-US" dirty="0"/>
          </a:p>
          <a:p>
            <a:r>
              <a:rPr lang="en-US" dirty="0"/>
              <a:t>Work with schools, food banks, tribal councils, WIC, various public health departments, health insurance providers, Department of Education, and other government and private organizations </a:t>
            </a:r>
          </a:p>
        </p:txBody>
      </p:sp>
    </p:spTree>
    <p:extLst>
      <p:ext uri="{BB962C8B-B14F-4D97-AF65-F5344CB8AC3E}">
        <p14:creationId xmlns:p14="http://schemas.microsoft.com/office/powerpoint/2010/main" val="349445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5E844-CE40-A4A0-FEE8-5B16F4A68C01}"/>
              </a:ext>
            </a:extLst>
          </p:cNvPr>
          <p:cNvPicPr>
            <a:picLocks noChangeAspect="1"/>
          </p:cNvPicPr>
          <p:nvPr/>
        </p:nvPicPr>
        <p:blipFill>
          <a:blip r:embed="rId2"/>
          <a:stretch>
            <a:fillRect/>
          </a:stretch>
        </p:blipFill>
        <p:spPr>
          <a:xfrm>
            <a:off x="1625250" y="553285"/>
            <a:ext cx="8941500" cy="5571065"/>
          </a:xfrm>
          <a:prstGeom prst="rect">
            <a:avLst/>
          </a:prstGeom>
          <a:ln>
            <a:noFill/>
          </a:ln>
        </p:spPr>
      </p:pic>
      <p:sp>
        <p:nvSpPr>
          <p:cNvPr id="2" name="Rectangle 1">
            <a:extLst>
              <a:ext uri="{FF2B5EF4-FFF2-40B4-BE49-F238E27FC236}">
                <a16:creationId xmlns:a16="http://schemas.microsoft.com/office/drawing/2014/main" id="{A6358809-FD84-54CB-861B-5DB169A59344}"/>
              </a:ext>
            </a:extLst>
          </p:cNvPr>
          <p:cNvSpPr/>
          <p:nvPr/>
        </p:nvSpPr>
        <p:spPr>
          <a:xfrm>
            <a:off x="10575139" y="3355596"/>
            <a:ext cx="548663" cy="31878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6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56C0D4-C01B-53CB-4F53-916F826DCBCE}"/>
              </a:ext>
            </a:extLst>
          </p:cNvPr>
          <p:cNvSpPr/>
          <p:nvPr/>
        </p:nvSpPr>
        <p:spPr>
          <a:xfrm>
            <a:off x="6520283" y="1661020"/>
            <a:ext cx="549769" cy="318782"/>
          </a:xfrm>
          <a:prstGeom prst="rect">
            <a:avLst/>
          </a:prstGeom>
          <a:solidFill>
            <a:srgbClr val="EBE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1E51A52-5660-C0E2-E2EA-1B7CDEC1E0E4}"/>
              </a:ext>
            </a:extLst>
          </p:cNvPr>
          <p:cNvPicPr>
            <a:picLocks noGrp="1" noChangeAspect="1"/>
          </p:cNvPicPr>
          <p:nvPr>
            <p:ph idx="1"/>
          </p:nvPr>
        </p:nvPicPr>
        <p:blipFill>
          <a:blip r:embed="rId2"/>
          <a:stretch>
            <a:fillRect/>
          </a:stretch>
        </p:blipFill>
        <p:spPr>
          <a:xfrm>
            <a:off x="737277" y="283555"/>
            <a:ext cx="5783007" cy="5571065"/>
          </a:xfrm>
          <a:prstGeom prst="rect">
            <a:avLst/>
          </a:prstGeom>
          <a:ln>
            <a:noFill/>
          </a:ln>
        </p:spPr>
      </p:pic>
      <p:pic>
        <p:nvPicPr>
          <p:cNvPr id="3" name="Picture 2">
            <a:extLst>
              <a:ext uri="{FF2B5EF4-FFF2-40B4-BE49-F238E27FC236}">
                <a16:creationId xmlns:a16="http://schemas.microsoft.com/office/drawing/2014/main" id="{6D6B25ED-4E50-A210-72D7-43BFA9732CC8}"/>
              </a:ext>
            </a:extLst>
          </p:cNvPr>
          <p:cNvPicPr>
            <a:picLocks noChangeAspect="1"/>
          </p:cNvPicPr>
          <p:nvPr/>
        </p:nvPicPr>
        <p:blipFill>
          <a:blip r:embed="rId3"/>
          <a:stretch>
            <a:fillRect/>
          </a:stretch>
        </p:blipFill>
        <p:spPr>
          <a:xfrm>
            <a:off x="7070053" y="1415887"/>
            <a:ext cx="4384670" cy="3306399"/>
          </a:xfrm>
          <a:prstGeom prst="rect">
            <a:avLst/>
          </a:prstGeom>
        </p:spPr>
      </p:pic>
    </p:spTree>
    <p:extLst>
      <p:ext uri="{BB962C8B-B14F-4D97-AF65-F5344CB8AC3E}">
        <p14:creationId xmlns:p14="http://schemas.microsoft.com/office/powerpoint/2010/main" val="734466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42AB57-D035-13C4-4EDC-018EA86A9CCE}"/>
              </a:ext>
            </a:extLst>
          </p:cNvPr>
          <p:cNvSpPr/>
          <p:nvPr/>
        </p:nvSpPr>
        <p:spPr>
          <a:xfrm>
            <a:off x="10433725" y="1661020"/>
            <a:ext cx="740411" cy="318782"/>
          </a:xfrm>
          <a:prstGeom prst="rect">
            <a:avLst/>
          </a:prstGeom>
          <a:solidFill>
            <a:srgbClr val="DAD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6FDAE37-B5D3-507E-69BF-6519ACDC34FA}"/>
              </a:ext>
            </a:extLst>
          </p:cNvPr>
          <p:cNvPicPr>
            <a:picLocks noGrp="1" noChangeAspect="1"/>
          </p:cNvPicPr>
          <p:nvPr>
            <p:ph idx="1"/>
          </p:nvPr>
        </p:nvPicPr>
        <p:blipFill>
          <a:blip r:embed="rId2"/>
          <a:stretch>
            <a:fillRect/>
          </a:stretch>
        </p:blipFill>
        <p:spPr>
          <a:xfrm>
            <a:off x="621012" y="326227"/>
            <a:ext cx="5705486" cy="5571065"/>
          </a:xfrm>
          <a:prstGeom prst="rect">
            <a:avLst/>
          </a:prstGeom>
          <a:ln>
            <a:noFill/>
          </a:ln>
        </p:spPr>
      </p:pic>
      <p:pic>
        <p:nvPicPr>
          <p:cNvPr id="3" name="Picture 2">
            <a:extLst>
              <a:ext uri="{FF2B5EF4-FFF2-40B4-BE49-F238E27FC236}">
                <a16:creationId xmlns:a16="http://schemas.microsoft.com/office/drawing/2014/main" id="{F30905BF-88EA-6C15-B075-507B8299EC71}"/>
              </a:ext>
            </a:extLst>
          </p:cNvPr>
          <p:cNvPicPr>
            <a:picLocks noChangeAspect="1"/>
          </p:cNvPicPr>
          <p:nvPr/>
        </p:nvPicPr>
        <p:blipFill>
          <a:blip r:embed="rId3"/>
          <a:stretch>
            <a:fillRect/>
          </a:stretch>
        </p:blipFill>
        <p:spPr>
          <a:xfrm>
            <a:off x="7499433" y="771788"/>
            <a:ext cx="2934292" cy="3910380"/>
          </a:xfrm>
          <a:prstGeom prst="rect">
            <a:avLst/>
          </a:prstGeom>
        </p:spPr>
      </p:pic>
      <p:sp>
        <p:nvSpPr>
          <p:cNvPr id="2" name="Rectangle 1">
            <a:extLst>
              <a:ext uri="{FF2B5EF4-FFF2-40B4-BE49-F238E27FC236}">
                <a16:creationId xmlns:a16="http://schemas.microsoft.com/office/drawing/2014/main" id="{E515F2D0-0781-44C3-8424-0B732CFD1E5F}"/>
              </a:ext>
            </a:extLst>
          </p:cNvPr>
          <p:cNvSpPr/>
          <p:nvPr/>
        </p:nvSpPr>
        <p:spPr>
          <a:xfrm>
            <a:off x="6326499" y="1661020"/>
            <a:ext cx="1172934" cy="318782"/>
          </a:xfrm>
          <a:prstGeom prst="rect">
            <a:avLst/>
          </a:prstGeom>
          <a:solidFill>
            <a:srgbClr val="EBE9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85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B41-D8AB-822F-BDD2-B200FE150025}"/>
              </a:ext>
            </a:extLst>
          </p:cNvPr>
          <p:cNvSpPr>
            <a:spLocks noGrp="1"/>
          </p:cNvSpPr>
          <p:nvPr>
            <p:ph type="title"/>
          </p:nvPr>
        </p:nvSpPr>
        <p:spPr>
          <a:xfrm>
            <a:off x="7532551" y="205200"/>
            <a:ext cx="3894399" cy="1492132"/>
          </a:xfrm>
        </p:spPr>
        <p:txBody>
          <a:bodyPr anchor="t">
            <a:normAutofit fontScale="90000"/>
          </a:bodyPr>
          <a:lstStyle/>
          <a:p>
            <a:r>
              <a:rPr lang="en-US" sz="3700" dirty="0">
                <a:latin typeface="Cooper Black" panose="0208090404030B020404" pitchFamily="18" charset="0"/>
              </a:rPr>
              <a:t>SNAP-Ed Cultural Work Groups</a:t>
            </a:r>
          </a:p>
        </p:txBody>
      </p:sp>
      <p:sp>
        <p:nvSpPr>
          <p:cNvPr id="3" name="Content Placeholder 2">
            <a:extLst>
              <a:ext uri="{FF2B5EF4-FFF2-40B4-BE49-F238E27FC236}">
                <a16:creationId xmlns:a16="http://schemas.microsoft.com/office/drawing/2014/main" id="{33C7FE6F-613E-D975-BE57-09AA65CFC895}"/>
              </a:ext>
            </a:extLst>
          </p:cNvPr>
          <p:cNvSpPr>
            <a:spLocks noGrp="1"/>
          </p:cNvSpPr>
          <p:nvPr>
            <p:ph idx="1"/>
          </p:nvPr>
        </p:nvSpPr>
        <p:spPr>
          <a:xfrm>
            <a:off x="7680738" y="2043404"/>
            <a:ext cx="3410309" cy="3844800"/>
          </a:xfrm>
        </p:spPr>
        <p:txBody>
          <a:bodyPr>
            <a:normAutofit/>
          </a:bodyPr>
          <a:lstStyle/>
          <a:p>
            <a:pPr>
              <a:buClr>
                <a:schemeClr val="accent5"/>
              </a:buClr>
            </a:pPr>
            <a:r>
              <a:rPr lang="en-US" sz="2800" dirty="0"/>
              <a:t>LatinX</a:t>
            </a:r>
          </a:p>
          <a:p>
            <a:pPr>
              <a:buClr>
                <a:schemeClr val="accent5"/>
              </a:buClr>
            </a:pPr>
            <a:r>
              <a:rPr lang="en-US" sz="2800" dirty="0"/>
              <a:t>Pasifika</a:t>
            </a:r>
          </a:p>
          <a:p>
            <a:pPr>
              <a:buClr>
                <a:schemeClr val="accent5"/>
              </a:buClr>
            </a:pPr>
            <a:r>
              <a:rPr lang="en-US" sz="2800" dirty="0"/>
              <a:t>Indigenous Peoples</a:t>
            </a:r>
          </a:p>
          <a:p>
            <a:pPr>
              <a:buClr>
                <a:schemeClr val="accent5"/>
              </a:buClr>
            </a:pPr>
            <a:r>
              <a:rPr lang="en-US" sz="2800" dirty="0"/>
              <a:t>African Heritage</a:t>
            </a:r>
          </a:p>
          <a:p>
            <a:pPr>
              <a:buClr>
                <a:schemeClr val="accent5"/>
              </a:buClr>
            </a:pPr>
            <a:r>
              <a:rPr lang="en-US" sz="2800" dirty="0"/>
              <a:t>Older Adults</a:t>
            </a:r>
          </a:p>
        </p:txBody>
      </p:sp>
      <p:pic>
        <p:nvPicPr>
          <p:cNvPr id="5" name="Picture 4">
            <a:extLst>
              <a:ext uri="{FF2B5EF4-FFF2-40B4-BE49-F238E27FC236}">
                <a16:creationId xmlns:a16="http://schemas.microsoft.com/office/drawing/2014/main" id="{322560F0-E80E-8455-93BD-3F3C961F3D1D}"/>
              </a:ext>
            </a:extLst>
          </p:cNvPr>
          <p:cNvPicPr>
            <a:picLocks noChangeAspect="1"/>
          </p:cNvPicPr>
          <p:nvPr/>
        </p:nvPicPr>
        <p:blipFill>
          <a:blip r:embed="rId3"/>
          <a:stretch>
            <a:fillRect/>
          </a:stretch>
        </p:blipFill>
        <p:spPr>
          <a:xfrm>
            <a:off x="452451" y="317142"/>
            <a:ext cx="1978659" cy="5571062"/>
          </a:xfrm>
          <a:prstGeom prst="rect">
            <a:avLst/>
          </a:prstGeom>
        </p:spPr>
      </p:pic>
      <p:pic>
        <p:nvPicPr>
          <p:cNvPr id="7" name="Picture 6">
            <a:extLst>
              <a:ext uri="{FF2B5EF4-FFF2-40B4-BE49-F238E27FC236}">
                <a16:creationId xmlns:a16="http://schemas.microsoft.com/office/drawing/2014/main" id="{793C8255-9810-B57D-0EE6-13563EE02530}"/>
              </a:ext>
            </a:extLst>
          </p:cNvPr>
          <p:cNvPicPr>
            <a:picLocks noChangeAspect="1"/>
          </p:cNvPicPr>
          <p:nvPr/>
        </p:nvPicPr>
        <p:blipFill>
          <a:blip r:embed="rId4"/>
          <a:stretch>
            <a:fillRect/>
          </a:stretch>
        </p:blipFill>
        <p:spPr>
          <a:xfrm>
            <a:off x="3075002" y="317142"/>
            <a:ext cx="2872521" cy="5544388"/>
          </a:xfrm>
          <a:prstGeom prst="rect">
            <a:avLst/>
          </a:prstGeom>
        </p:spPr>
      </p:pic>
    </p:spTree>
    <p:extLst>
      <p:ext uri="{BB962C8B-B14F-4D97-AF65-F5344CB8AC3E}">
        <p14:creationId xmlns:p14="http://schemas.microsoft.com/office/powerpoint/2010/main" val="6453909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Finance">
  <a:themeElements>
    <a:clrScheme name="ODHS">
      <a:dk1>
        <a:srgbClr val="2D2A30"/>
      </a:dk1>
      <a:lt1>
        <a:sysClr val="window" lastClr="FFFFFF"/>
      </a:lt1>
      <a:dk2>
        <a:srgbClr val="00305E"/>
      </a:dk2>
      <a:lt2>
        <a:srgbClr val="D9D8D6"/>
      </a:lt2>
      <a:accent1>
        <a:srgbClr val="70A94F"/>
      </a:accent1>
      <a:accent2>
        <a:srgbClr val="93358D"/>
      </a:accent2>
      <a:accent3>
        <a:srgbClr val="007CBA"/>
      </a:accent3>
      <a:accent4>
        <a:srgbClr val="FF671D"/>
      </a:accent4>
      <a:accent5>
        <a:srgbClr val="D7282F"/>
      </a:accent5>
      <a:accent6>
        <a:srgbClr val="F2F2F2"/>
      </a:accent6>
      <a:hlink>
        <a:srgbClr val="D8D8D8"/>
      </a:hlink>
      <a:folHlink>
        <a:srgbClr val="BFBFBF"/>
      </a:folHlink>
    </a:clrScheme>
    <a:fontScheme name="OD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6AA43B74FD50418F57B98BF85C317F" ma:contentTypeVersion="4" ma:contentTypeDescription="Create a new document." ma:contentTypeScope="" ma:versionID="6e5a80e664c0d56ffdbc1493d059d302">
  <xsd:schema xmlns:xsd="http://www.w3.org/2001/XMLSchema" xmlns:xs="http://www.w3.org/2001/XMLSchema" xmlns:p="http://schemas.microsoft.com/office/2006/metadata/properties" xmlns:ns2="d3349bea-5516-4cad-ad7f-c29cbf3502bb" xmlns:ns3="229a1674-2fdd-4e7b-a136-e89dfa187338" targetNamespace="http://schemas.microsoft.com/office/2006/metadata/properties" ma:root="true" ma:fieldsID="f9a80f1dfddc57798a536a9def7e6bbb" ns2:_="" ns3:_="">
    <xsd:import namespace="d3349bea-5516-4cad-ad7f-c29cbf3502bb"/>
    <xsd:import namespace="229a1674-2fdd-4e7b-a136-e89dfa1873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349bea-5516-4cad-ad7f-c29cbf350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9a1674-2fdd-4e7b-a136-e89dfa1873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359907-C04B-4CE2-AFAB-7F433F9E0132}">
  <ds:schemaRefs>
    <ds:schemaRef ds:uri="http://schemas.microsoft.com/office/infopath/2007/PartnerControls"/>
    <ds:schemaRef ds:uri="http://schemas.microsoft.com/office/2006/metadata/properties"/>
    <ds:schemaRef ds:uri="http://purl.org/dc/elements/1.1/"/>
    <ds:schemaRef ds:uri="http://purl.org/dc/terms/"/>
    <ds:schemaRef ds:uri="http://schemas.microsoft.com/office/2006/documentManagement/types"/>
    <ds:schemaRef ds:uri="d3349bea-5516-4cad-ad7f-c29cbf3502bb"/>
    <ds:schemaRef ds:uri="http://purl.org/dc/dcmitype/"/>
    <ds:schemaRef ds:uri="http://schemas.openxmlformats.org/package/2006/metadata/core-properties"/>
    <ds:schemaRef ds:uri="229a1674-2fdd-4e7b-a136-e89dfa187338"/>
    <ds:schemaRef ds:uri="http://www.w3.org/XML/1998/namespace"/>
  </ds:schemaRefs>
</ds:datastoreItem>
</file>

<file path=customXml/itemProps2.xml><?xml version="1.0" encoding="utf-8"?>
<ds:datastoreItem xmlns:ds="http://schemas.openxmlformats.org/officeDocument/2006/customXml" ds:itemID="{19A8EFD7-85D0-4BB4-B8C1-6B29624D02F2}">
  <ds:schemaRefs>
    <ds:schemaRef ds:uri="http://schemas.microsoft.com/sharepoint/v3/contenttype/forms"/>
  </ds:schemaRefs>
</ds:datastoreItem>
</file>

<file path=customXml/itemProps3.xml><?xml version="1.0" encoding="utf-8"?>
<ds:datastoreItem xmlns:ds="http://schemas.openxmlformats.org/officeDocument/2006/customXml" ds:itemID="{9207FD43-F0E5-45A8-8E0B-2D40916D15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349bea-5516-4cad-ad7f-c29cbf3502bb"/>
    <ds:schemaRef ds:uri="229a1674-2fdd-4e7b-a136-e89dfa1873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211</TotalTime>
  <Words>1529</Words>
  <Application>Microsoft Office PowerPoint</Application>
  <PresentationFormat>Widescreen</PresentationFormat>
  <Paragraphs>181</Paragraphs>
  <Slides>21</Slides>
  <Notes>12</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Gallery</vt:lpstr>
      <vt:lpstr>1_Finance</vt:lpstr>
      <vt:lpstr>SNAP PArtner MEeting </vt:lpstr>
      <vt:lpstr>Announcement: Food program partners listserv</vt:lpstr>
      <vt:lpstr>Oregon’s  SNAP Nutrition Education Program</vt:lpstr>
      <vt:lpstr>PowerPoint Presentation</vt:lpstr>
      <vt:lpstr>SNAP-Ed Units</vt:lpstr>
      <vt:lpstr>PowerPoint Presentation</vt:lpstr>
      <vt:lpstr>PowerPoint Presentation</vt:lpstr>
      <vt:lpstr>PowerPoint Presentation</vt:lpstr>
      <vt:lpstr>SNAP-Ed Cultural Work Groups</vt:lpstr>
      <vt:lpstr>Plan, Shop, Save &amp; Cook</vt:lpstr>
      <vt:lpstr>Walk With Ease</vt:lpstr>
      <vt:lpstr>Connecting Oregonians with SNAP-Ed</vt:lpstr>
      <vt:lpstr>  Adam REA: adam.j.rea@dhsoha.state.or.us  Lucy Huffman: LUCY.HUFFMAN@DHSOHA.STATE.OR.US  </vt:lpstr>
      <vt:lpstr>PowerPoint Presentation</vt:lpstr>
      <vt:lpstr>PowerPoint Presentation</vt:lpstr>
      <vt:lpstr>PowerPoint Presentation</vt:lpstr>
      <vt:lpstr>PowerPoint Presentation</vt:lpstr>
      <vt:lpstr>Summer P-EBT for Children </vt:lpstr>
      <vt:lpstr>Summer P-EBT for Children </vt:lpstr>
      <vt:lpstr>Open Forum</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SNAP-Ed Overview</dc:title>
  <dc:creator>Rea Adam J</dc:creator>
  <cp:lastModifiedBy>Cooke Stephanie K</cp:lastModifiedBy>
  <cp:revision>74</cp:revision>
  <dcterms:created xsi:type="dcterms:W3CDTF">2023-02-22T19:23:02Z</dcterms:created>
  <dcterms:modified xsi:type="dcterms:W3CDTF">2023-03-23T17:59:22Z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0x010100FA6AA43B74FD50418F57B98BF85C317F</vt:lpwstr>
  </property>
</Properties>
</file>