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9" r:id="rId4"/>
    <p:sldId id="268" r:id="rId5"/>
    <p:sldId id="269" r:id="rId6"/>
    <p:sldId id="261" r:id="rId7"/>
    <p:sldId id="260" r:id="rId8"/>
    <p:sldId id="267" r:id="rId9"/>
    <p:sldId id="271" r:id="rId10"/>
    <p:sldId id="270" r:id="rId11"/>
    <p:sldId id="273" r:id="rId12"/>
    <p:sldId id="266" r:id="rId13"/>
    <p:sldId id="265" r:id="rId1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79" d="100"/>
          <a:sy n="179" d="100"/>
        </p:scale>
        <p:origin x="-157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588F63B-3FD6-4929-977B-9EFAC4E05693}" type="datetimeFigureOut">
              <a:rPr lang="en-US" smtClean="0"/>
              <a:t>4/10/2017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9827193-6DE5-473C-8E08-CF1E22F959B2}" type="slidenum">
              <a:rPr lang="en-US" smtClean="0"/>
              <a:t>‹#›</a:t>
            </a:fld>
            <a:endParaRPr lang="en-US"/>
          </a:p>
        </p:txBody>
      </p:sp>
    </p:spTree>
    <p:extLst>
      <p:ext uri="{BB962C8B-B14F-4D97-AF65-F5344CB8AC3E}">
        <p14:creationId xmlns:p14="http://schemas.microsoft.com/office/powerpoint/2010/main" val="4033346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9827193-6DE5-473C-8E08-CF1E22F959B2}" type="slidenum">
              <a:rPr lang="en-US" smtClean="0"/>
              <a:t>2</a:t>
            </a:fld>
            <a:endParaRPr lang="en-US"/>
          </a:p>
        </p:txBody>
      </p:sp>
    </p:spTree>
    <p:extLst>
      <p:ext uri="{BB962C8B-B14F-4D97-AF65-F5344CB8AC3E}">
        <p14:creationId xmlns:p14="http://schemas.microsoft.com/office/powerpoint/2010/main" val="1621981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4D32F9D-2A61-4046-A8B2-416481495944}" type="datetimeFigureOut">
              <a:rPr lang="en-US" smtClean="0"/>
              <a:t>4/10/2017</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369274F-E7FC-4955-B07B-4EE0094EACC2}"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D32F9D-2A61-4046-A8B2-416481495944}" type="datetimeFigureOut">
              <a:rPr lang="en-US" smtClean="0"/>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69274F-E7FC-4955-B07B-4EE0094EACC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7369274F-E7FC-4955-B07B-4EE0094EACC2}"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D32F9D-2A61-4046-A8B2-416481495944}" type="datetimeFigureOut">
              <a:rPr lang="en-US" smtClean="0"/>
              <a:t>4/10/2017</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4D32F9D-2A61-4046-A8B2-416481495944}" type="datetimeFigureOut">
              <a:rPr lang="en-US" smtClean="0"/>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7369274F-E7FC-4955-B07B-4EE0094EACC2}"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E4D32F9D-2A61-4046-A8B2-416481495944}" type="datetimeFigureOut">
              <a:rPr lang="en-US" smtClean="0"/>
              <a:t>4/10/2017</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369274F-E7FC-4955-B07B-4EE0094EACC2}"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E4D32F9D-2A61-4046-A8B2-416481495944}" type="datetimeFigureOut">
              <a:rPr lang="en-US" smtClean="0"/>
              <a:t>4/10/2017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69274F-E7FC-4955-B07B-4EE0094EACC2}"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4D32F9D-2A61-4046-A8B2-416481495944}" type="datetimeFigureOut">
              <a:rPr lang="en-US" smtClean="0"/>
              <a:t>4/10/2017</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7369274F-E7FC-4955-B07B-4EE0094EACC2}"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4D32F9D-2A61-4046-A8B2-416481495944}" type="datetimeFigureOut">
              <a:rPr lang="en-US" smtClean="0"/>
              <a:t>4/10/2017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7369274F-E7FC-4955-B07B-4EE0094EACC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E4D32F9D-2A61-4046-A8B2-416481495944}" type="datetimeFigureOut">
              <a:rPr lang="en-US" smtClean="0"/>
              <a:t>4/10/2017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369274F-E7FC-4955-B07B-4EE0094EACC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369274F-E7FC-4955-B07B-4EE0094EACC2}"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E4D32F9D-2A61-4046-A8B2-416481495944}" type="datetimeFigureOut">
              <a:rPr lang="en-US" smtClean="0"/>
              <a:t>4/10/2017</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7369274F-E7FC-4955-B07B-4EE0094EACC2}"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E4D32F9D-2A61-4046-A8B2-416481495944}" type="datetimeFigureOut">
              <a:rPr lang="en-US" smtClean="0"/>
              <a:t>4/10/2017</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E4D32F9D-2A61-4046-A8B2-416481495944}" type="datetimeFigureOut">
              <a:rPr lang="en-US" smtClean="0"/>
              <a:t>4/10/2017</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369274F-E7FC-4955-B07B-4EE0094EACC2}"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hyperlink" Target="https://doc.arcgis.com/en/survey123/download/"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urldefense.proofpoint.com/v2/url?u=https-3A__www.youtube.com_watch-3Fv-3DjfaSlJ6BYr4-26feature-3Dyoutu.be-26list-3DPLGZUzt4E4O2L7h2PdpL7st93nURZAW58d&amp;d=DwMFAg&amp;c=n6-cguzQvX_tUIrZOS_4Og&amp;r=AZdr0XWlk6fN6767KnD5zrf5p7tTLe3E5j99KldRjIY&amp;m=EN_BzuVPfx5586O5ZuDmgz-UKa9quTaHp4frH_bB9FE&amp;s=JF8YP9SQcZVZQ18m5jNWYSpA-3utqE-c8dthBWAiPOo&amp;e=" TargetMode="External"/><Relationship Id="rId2" Type="http://schemas.openxmlformats.org/officeDocument/2006/relationships/hyperlink" Target="https://urldefense.proofpoint.com/v2/url?u=https-3A__www.youtube.com_watch-3Fv-3Da6rfNbj65fI-26feature-3Dyoutu.be&amp;d=DwMFAg&amp;c=n6-cguzQvX_tUIrZOS_4Og&amp;r=AZdr0XWlk6fN6767KnD5zrf5p7tTLe3E5j99KldRjIY&amp;m=EN_BzuVPfx5586O5ZuDmgz-UKa9quTaHp4frH_bB9FE&amp;s=fSgj1YTG-2qAOotTgp1sMefxZTwgThLRGhNtqvhd_rQ&amp;e=" TargetMode="External"/><Relationship Id="rId1" Type="http://schemas.openxmlformats.org/officeDocument/2006/relationships/slideLayout" Target="../slideLayouts/slideLayout2.xml"/><Relationship Id="rId4" Type="http://schemas.openxmlformats.org/officeDocument/2006/relationships/slide" Target="slide8.xml"/></Relationships>
</file>

<file path=ppt/slides/_rels/slide1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7" Type="http://schemas.openxmlformats.org/officeDocument/2006/relationships/slide" Target="slide12.xm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slide" Target="slide8.xml"/><Relationship Id="rId5" Type="http://schemas.openxmlformats.org/officeDocument/2006/relationships/slide" Target="slide7.xml"/><Relationship Id="rId4" Type="http://schemas.openxmlformats.org/officeDocument/2006/relationships/slide" Target="slide6.xml"/></Relationships>
</file>

<file path=ppt/slides/_rels/slide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4.xml"/><Relationship Id="rId1" Type="http://schemas.openxmlformats.org/officeDocument/2006/relationships/slideLayout" Target="../slideLayouts/slideLayout6.xml"/><Relationship Id="rId5" Type="http://schemas.openxmlformats.org/officeDocument/2006/relationships/slide" Target="slide2.xml"/><Relationship Id="rId4" Type="http://schemas.openxmlformats.org/officeDocument/2006/relationships/hyperlink" Target="http://www.gisinaction.org/" TargetMode="Externa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ftp://ftp.gis.oregon.gov/MINUTES/GPL" TargetMode="External"/><Relationship Id="rId2" Type="http://schemas.openxmlformats.org/officeDocument/2006/relationships/hyperlink" Target="http://www.oregon.gov/geo/Pages/gpl.aspx" TargetMode="External"/><Relationship Id="rId1" Type="http://schemas.openxmlformats.org/officeDocument/2006/relationships/slideLayout" Target="../slideLayouts/slideLayout6.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hyperlink" Target="http://www.oregon.gov/geo/Pages/gpl.aspx" TargetMode="External"/><Relationship Id="rId1" Type="http://schemas.openxmlformats.org/officeDocument/2006/relationships/slideLayout" Target="../slideLayouts/slideLayout6.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slide" Target="slide9.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hyperlink" Target="http://server.arcgis.com/en/server/latest/get-started/windows/what-is-arcgis-enterprise-.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819400"/>
            <a:ext cx="6400800" cy="2971800"/>
          </a:xfrm>
        </p:spPr>
        <p:txBody>
          <a:bodyPr>
            <a:normAutofit fontScale="85000" lnSpcReduction="20000"/>
          </a:bodyPr>
          <a:lstStyle/>
          <a:p>
            <a:endParaRPr lang="en-US" dirty="0" smtClean="0"/>
          </a:p>
          <a:p>
            <a:r>
              <a:rPr lang="en-US" sz="1900" dirty="0" err="1" smtClean="0"/>
              <a:t>april</a:t>
            </a:r>
            <a:r>
              <a:rPr lang="en-US" sz="1900" dirty="0" smtClean="0"/>
              <a:t> 11, 2017</a:t>
            </a:r>
          </a:p>
          <a:p>
            <a:endParaRPr lang="en-US" dirty="0"/>
          </a:p>
          <a:p>
            <a:r>
              <a:rPr lang="en-US" dirty="0" smtClean="0"/>
              <a:t>1:30 </a:t>
            </a:r>
            <a:r>
              <a:rPr lang="en-US" dirty="0"/>
              <a:t>-</a:t>
            </a:r>
            <a:r>
              <a:rPr lang="en-US" dirty="0" smtClean="0"/>
              <a:t> </a:t>
            </a:r>
            <a:r>
              <a:rPr lang="en-US" dirty="0"/>
              <a:t>3:30 </a:t>
            </a:r>
            <a:r>
              <a:rPr lang="en-US" dirty="0" smtClean="0"/>
              <a:t>PM</a:t>
            </a:r>
            <a:endParaRPr lang="en-US" dirty="0"/>
          </a:p>
          <a:p>
            <a:endParaRPr lang="en-US" dirty="0"/>
          </a:p>
          <a:p>
            <a:r>
              <a:rPr lang="en-US" dirty="0" smtClean="0"/>
              <a:t>Oregon </a:t>
            </a:r>
            <a:r>
              <a:rPr lang="en-US" dirty="0"/>
              <a:t>Department of Agriculture</a:t>
            </a:r>
          </a:p>
          <a:p>
            <a:r>
              <a:rPr lang="en-US" dirty="0"/>
              <a:t>635 Capitol St </a:t>
            </a:r>
            <a:r>
              <a:rPr lang="en-US" dirty="0" smtClean="0"/>
              <a:t>NE</a:t>
            </a:r>
            <a:endParaRPr lang="en-US" dirty="0"/>
          </a:p>
          <a:p>
            <a:r>
              <a:rPr lang="en-US" dirty="0"/>
              <a:t>Salem, OR </a:t>
            </a:r>
            <a:r>
              <a:rPr lang="en-US" dirty="0" smtClean="0"/>
              <a:t>97301</a:t>
            </a:r>
          </a:p>
          <a:p>
            <a:endParaRPr lang="en-US" dirty="0"/>
          </a:p>
          <a:p>
            <a:r>
              <a:rPr lang="en-US" dirty="0"/>
              <a:t>3</a:t>
            </a:r>
            <a:r>
              <a:rPr lang="en-US" baseline="30000" dirty="0"/>
              <a:t>rd</a:t>
            </a:r>
            <a:r>
              <a:rPr lang="en-US" dirty="0"/>
              <a:t> Floor Conference </a:t>
            </a:r>
            <a:r>
              <a:rPr lang="en-US" dirty="0" smtClean="0"/>
              <a:t>Room</a:t>
            </a:r>
          </a:p>
          <a:p>
            <a:endParaRPr lang="en-US" dirty="0"/>
          </a:p>
          <a:p>
            <a:r>
              <a:rPr lang="en-US" dirty="0" err="1" smtClean="0"/>
              <a:t>CALL-In</a:t>
            </a:r>
            <a:r>
              <a:rPr lang="en-US" dirty="0" smtClean="0"/>
              <a:t>: 1-877-411-9748 </a:t>
            </a:r>
          </a:p>
          <a:p>
            <a:r>
              <a:rPr lang="en-US" dirty="0" smtClean="0"/>
              <a:t>(</a:t>
            </a:r>
            <a:r>
              <a:rPr lang="en-US" b="0" i="1" dirty="0" smtClean="0"/>
              <a:t>Participant code </a:t>
            </a:r>
            <a:r>
              <a:rPr lang="en-US" dirty="0" smtClean="0"/>
              <a:t>660966)</a:t>
            </a:r>
            <a:endParaRPr lang="en-US" dirty="0"/>
          </a:p>
        </p:txBody>
      </p:sp>
      <p:sp>
        <p:nvSpPr>
          <p:cNvPr id="2" name="Title 1"/>
          <p:cNvSpPr>
            <a:spLocks noGrp="1"/>
          </p:cNvSpPr>
          <p:nvPr>
            <p:ph type="ctrTitle"/>
          </p:nvPr>
        </p:nvSpPr>
        <p:spPr>
          <a:xfrm>
            <a:off x="762000" y="457200"/>
            <a:ext cx="7772400" cy="1295400"/>
          </a:xfrm>
        </p:spPr>
        <p:txBody>
          <a:bodyPr>
            <a:noAutofit/>
          </a:bodyPr>
          <a:lstStyle/>
          <a:p>
            <a:r>
              <a:rPr lang="en-US" sz="7200" dirty="0" smtClean="0"/>
              <a:t>G P L</a:t>
            </a:r>
            <a:endParaRPr lang="en-US" sz="7200" dirty="0"/>
          </a:p>
        </p:txBody>
      </p:sp>
    </p:spTree>
    <p:extLst>
      <p:ext uri="{BB962C8B-B14F-4D97-AF65-F5344CB8AC3E}">
        <p14:creationId xmlns:p14="http://schemas.microsoft.com/office/powerpoint/2010/main" val="37997198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Survey123 </a:t>
            </a:r>
            <a:r>
              <a:rPr lang="en-US" sz="3600" b="1" dirty="0" smtClean="0"/>
              <a:t>workshop (p. 1)</a:t>
            </a:r>
            <a:endParaRPr lang="en-US" dirty="0"/>
          </a:p>
        </p:txBody>
      </p:sp>
      <p:sp>
        <p:nvSpPr>
          <p:cNvPr id="4" name="TextBox 3"/>
          <p:cNvSpPr txBox="1"/>
          <p:nvPr/>
        </p:nvSpPr>
        <p:spPr>
          <a:xfrm>
            <a:off x="228600" y="1524000"/>
            <a:ext cx="8763000" cy="4955203"/>
          </a:xfrm>
          <a:prstGeom prst="rect">
            <a:avLst/>
          </a:prstGeom>
          <a:noFill/>
        </p:spPr>
        <p:txBody>
          <a:bodyPr wrap="square" rtlCol="0">
            <a:spAutoFit/>
          </a:bodyPr>
          <a:lstStyle/>
          <a:p>
            <a:r>
              <a:rPr lang="en-US" b="1" dirty="0" smtClean="0"/>
              <a:t>Survey123 </a:t>
            </a:r>
            <a:r>
              <a:rPr lang="en-US" b="1" dirty="0"/>
              <a:t>workshop info:</a:t>
            </a:r>
            <a:endParaRPr lang="en-US" dirty="0"/>
          </a:p>
          <a:p>
            <a:r>
              <a:rPr lang="en-US" b="1" dirty="0"/>
              <a:t> </a:t>
            </a:r>
            <a:endParaRPr lang="en-US" dirty="0"/>
          </a:p>
          <a:p>
            <a:r>
              <a:rPr lang="en-US" b="1" dirty="0"/>
              <a:t>Field Data Collection workshop with Smart Forms and Survey123 for ArcGIS</a:t>
            </a:r>
            <a:endParaRPr lang="en-US" dirty="0"/>
          </a:p>
          <a:p>
            <a:r>
              <a:rPr lang="en-US" b="1" dirty="0"/>
              <a:t>  </a:t>
            </a:r>
            <a:endParaRPr lang="en-US" dirty="0"/>
          </a:p>
          <a:p>
            <a:r>
              <a:rPr lang="en-US" b="1" dirty="0"/>
              <a:t>What to bring with you:</a:t>
            </a:r>
            <a:endParaRPr lang="en-US" dirty="0"/>
          </a:p>
          <a:p>
            <a:r>
              <a:rPr lang="en-US" b="1" dirty="0"/>
              <a:t>·         A computer running Windows, Mac or Linux, with Microsoft Excel and Survey123 Connect installed. You can download Survey123 Connect from  </a:t>
            </a:r>
            <a:r>
              <a:rPr lang="en-US" b="1" dirty="0">
                <a:hlinkClick r:id="rId2"/>
              </a:rPr>
              <a:t>https://doc.arcgis.com/en/survey123/download/</a:t>
            </a:r>
            <a:endParaRPr lang="en-US" dirty="0"/>
          </a:p>
          <a:p>
            <a:r>
              <a:rPr lang="en-US" b="1" dirty="0"/>
              <a:t>·         A smartphone or tablet loaded with the Survey123 for ArcGIS mobile application installed. You can download Survey123 for ArcGIS from the iTunes, Google Play, Amazon and Windows app stores.</a:t>
            </a:r>
            <a:endParaRPr lang="en-US" dirty="0"/>
          </a:p>
          <a:p>
            <a:r>
              <a:rPr lang="en-US" b="1" dirty="0"/>
              <a:t>·         A login to an ArcGIS Online organizational account with Publisher rights. </a:t>
            </a:r>
            <a:endParaRPr lang="en-US" dirty="0"/>
          </a:p>
          <a:p>
            <a:r>
              <a:rPr lang="en-US" b="1" dirty="0"/>
              <a:t>·         One or more paper forms/survey that you will use to create a digital smart form using Survey123. </a:t>
            </a:r>
            <a:endParaRPr lang="en-US" dirty="0"/>
          </a:p>
          <a:p>
            <a:r>
              <a:rPr lang="en-US" sz="1400" b="1" dirty="0"/>
              <a:t> </a:t>
            </a:r>
            <a:endParaRPr lang="en-US" sz="1400" dirty="0"/>
          </a:p>
          <a:p>
            <a:r>
              <a:rPr lang="en-US" sz="1400" b="1" dirty="0"/>
              <a:t> </a:t>
            </a:r>
            <a:endParaRPr lang="en-US" sz="1400" dirty="0"/>
          </a:p>
        </p:txBody>
      </p:sp>
      <p:sp>
        <p:nvSpPr>
          <p:cNvPr id="5" name="TextBox 4"/>
          <p:cNvSpPr txBox="1"/>
          <p:nvPr/>
        </p:nvSpPr>
        <p:spPr>
          <a:xfrm>
            <a:off x="3048000" y="5943600"/>
            <a:ext cx="2965877" cy="369332"/>
          </a:xfrm>
          <a:prstGeom prst="rect">
            <a:avLst/>
          </a:prstGeom>
          <a:noFill/>
        </p:spPr>
        <p:txBody>
          <a:bodyPr wrap="none" rtlCol="0">
            <a:spAutoFit/>
          </a:bodyPr>
          <a:lstStyle/>
          <a:p>
            <a:r>
              <a:rPr lang="en-US" dirty="0" smtClean="0">
                <a:hlinkClick r:id="rId3" action="ppaction://hlinksldjump"/>
              </a:rPr>
              <a:t>Return to ESRI Workshops</a:t>
            </a:r>
            <a:endParaRPr lang="en-US" dirty="0"/>
          </a:p>
        </p:txBody>
      </p:sp>
    </p:spTree>
    <p:extLst>
      <p:ext uri="{BB962C8B-B14F-4D97-AF65-F5344CB8AC3E}">
        <p14:creationId xmlns:p14="http://schemas.microsoft.com/office/powerpoint/2010/main" val="22311835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Survey123 </a:t>
            </a:r>
            <a:r>
              <a:rPr lang="en-US" sz="3600" b="1" dirty="0" smtClean="0"/>
              <a:t>workshop (p. 2)</a:t>
            </a:r>
            <a:endParaRPr lang="en-US" dirty="0"/>
          </a:p>
        </p:txBody>
      </p:sp>
      <p:sp>
        <p:nvSpPr>
          <p:cNvPr id="4" name="TextBox 3"/>
          <p:cNvSpPr txBox="1"/>
          <p:nvPr/>
        </p:nvSpPr>
        <p:spPr>
          <a:xfrm>
            <a:off x="228600" y="1524000"/>
            <a:ext cx="8763000" cy="4801314"/>
          </a:xfrm>
          <a:prstGeom prst="rect">
            <a:avLst/>
          </a:prstGeom>
          <a:noFill/>
        </p:spPr>
        <p:txBody>
          <a:bodyPr wrap="square" rtlCol="0">
            <a:spAutoFit/>
          </a:bodyPr>
          <a:lstStyle/>
          <a:p>
            <a:r>
              <a:rPr lang="en-US" sz="1600" b="1" dirty="0"/>
              <a:t>Survey123 for ArcGIS is a simple and intuitive form-centric data gathering solution for creating, sharing and analyzing surveys in ArcGIS. You will not need  any previous practical knowledge about Survey123 before you join this event, but we suggest you watch the  </a:t>
            </a:r>
            <a:r>
              <a:rPr lang="en-US" sz="1600" b="1" dirty="0">
                <a:hlinkClick r:id="rId2"/>
              </a:rPr>
              <a:t>Survey123 product overview</a:t>
            </a:r>
            <a:r>
              <a:rPr lang="en-US" sz="1600" b="1" dirty="0"/>
              <a:t> (2 minutes) and  </a:t>
            </a:r>
            <a:r>
              <a:rPr lang="en-US" sz="1600" b="1" dirty="0">
                <a:hlinkClick r:id="rId3"/>
              </a:rPr>
              <a:t>Survey123 technical overview</a:t>
            </a:r>
            <a:r>
              <a:rPr lang="en-US" sz="1600" b="1" dirty="0"/>
              <a:t> (3 minutes) videos. </a:t>
            </a:r>
            <a:endParaRPr lang="en-US" sz="1600" dirty="0"/>
          </a:p>
          <a:p>
            <a:r>
              <a:rPr lang="en-US" b="1" dirty="0"/>
              <a:t> </a:t>
            </a:r>
            <a:endParaRPr lang="en-US" dirty="0"/>
          </a:p>
          <a:p>
            <a:r>
              <a:rPr lang="en-US" sz="1600" b="1" dirty="0"/>
              <a:t>In this workshop you will learn:</a:t>
            </a:r>
            <a:endParaRPr lang="en-US" sz="1600" dirty="0"/>
          </a:p>
          <a:p>
            <a:r>
              <a:rPr lang="en-US" sz="1600" b="1" dirty="0"/>
              <a:t>1.  </a:t>
            </a:r>
            <a:r>
              <a:rPr lang="en-US" sz="1600" b="1" dirty="0" smtClean="0"/>
              <a:t>How </a:t>
            </a:r>
            <a:r>
              <a:rPr lang="en-US" sz="1600" b="1" dirty="0"/>
              <a:t>to create and publish ArcGIS smart forms with skip logic, defaults, input validation rules, and much more.</a:t>
            </a:r>
            <a:endParaRPr lang="en-US" sz="1600" dirty="0"/>
          </a:p>
          <a:p>
            <a:r>
              <a:rPr lang="en-US" sz="1600" b="1" dirty="0"/>
              <a:t>2.  </a:t>
            </a:r>
            <a:r>
              <a:rPr lang="en-US" sz="1600" b="1" dirty="0" smtClean="0"/>
              <a:t>How </a:t>
            </a:r>
            <a:r>
              <a:rPr lang="en-US" sz="1600" b="1" dirty="0"/>
              <a:t>to boost the productivity of field users with smart forms and the Survey123 mobile application to support asset inspections, field assessments, code enforcement, etc.</a:t>
            </a:r>
            <a:endParaRPr lang="en-US" sz="1600" dirty="0"/>
          </a:p>
          <a:p>
            <a:r>
              <a:rPr lang="en-US" sz="1600" b="1" dirty="0"/>
              <a:t>3. </a:t>
            </a:r>
            <a:r>
              <a:rPr lang="en-US" sz="1600" b="1" dirty="0" smtClean="0"/>
              <a:t> </a:t>
            </a:r>
            <a:r>
              <a:rPr lang="en-US" sz="1600" b="1" dirty="0"/>
              <a:t>How to quickly analyze data captured in the field using maps and spatial analysis</a:t>
            </a:r>
            <a:r>
              <a:rPr lang="en-US" sz="1600" b="1" dirty="0" smtClean="0"/>
              <a:t>.</a:t>
            </a:r>
          </a:p>
          <a:p>
            <a:endParaRPr lang="en-US" sz="1600" dirty="0"/>
          </a:p>
          <a:p>
            <a:r>
              <a:rPr lang="en-US" sz="1600" b="1" dirty="0"/>
              <a:t>This workshop will be interactive, including practical exercises and demonstrations. Most of the workshop will be spent creating a smart form from your existing paper form(s).</a:t>
            </a:r>
            <a:endParaRPr lang="en-US" sz="1600" dirty="0"/>
          </a:p>
          <a:p>
            <a:endParaRPr lang="en-US" sz="1600" dirty="0"/>
          </a:p>
        </p:txBody>
      </p:sp>
      <p:sp>
        <p:nvSpPr>
          <p:cNvPr id="5" name="TextBox 4"/>
          <p:cNvSpPr txBox="1"/>
          <p:nvPr/>
        </p:nvSpPr>
        <p:spPr>
          <a:xfrm>
            <a:off x="3048000" y="5943600"/>
            <a:ext cx="2965877" cy="369332"/>
          </a:xfrm>
          <a:prstGeom prst="rect">
            <a:avLst/>
          </a:prstGeom>
          <a:noFill/>
        </p:spPr>
        <p:txBody>
          <a:bodyPr wrap="none" rtlCol="0">
            <a:spAutoFit/>
          </a:bodyPr>
          <a:lstStyle/>
          <a:p>
            <a:r>
              <a:rPr lang="en-US" dirty="0" smtClean="0">
                <a:hlinkClick r:id="rId4" action="ppaction://hlinksldjump"/>
              </a:rPr>
              <a:t>Return to ESRI Workshops</a:t>
            </a:r>
            <a:endParaRPr lang="en-US" dirty="0"/>
          </a:p>
        </p:txBody>
      </p:sp>
    </p:spTree>
    <p:extLst>
      <p:ext uri="{BB962C8B-B14F-4D97-AF65-F5344CB8AC3E}">
        <p14:creationId xmlns:p14="http://schemas.microsoft.com/office/powerpoint/2010/main" val="40634239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Agency Round Table</a:t>
            </a:r>
            <a:endParaRPr lang="en-US" dirty="0"/>
          </a:p>
        </p:txBody>
      </p:sp>
      <p:sp>
        <p:nvSpPr>
          <p:cNvPr id="4" name="table"/>
          <p:cNvSpPr>
            <a:spLocks noEditPoints="1" noChangeArrowheads="1"/>
          </p:cNvSpPr>
          <p:nvPr/>
        </p:nvSpPr>
        <p:spPr bwMode="auto">
          <a:xfrm>
            <a:off x="2916237" y="2159000"/>
            <a:ext cx="3311525" cy="2946400"/>
          </a:xfrm>
          <a:custGeom>
            <a:avLst/>
            <a:gdLst>
              <a:gd name="T0" fmla="*/ 10800 w 21600"/>
              <a:gd name="T1" fmla="*/ 0 h 21600"/>
              <a:gd name="T2" fmla="*/ 21600 w 21600"/>
              <a:gd name="T3" fmla="*/ 10800 h 21600"/>
              <a:gd name="T4" fmla="*/ 10800 w 21600"/>
              <a:gd name="T5" fmla="*/ 21600 h 21600"/>
              <a:gd name="T6" fmla="*/ 0 w 21600"/>
              <a:gd name="T7" fmla="*/ 10800 h 21600"/>
              <a:gd name="T8" fmla="*/ 4015 w 21600"/>
              <a:gd name="T9" fmla="*/ 4491 h 21600"/>
              <a:gd name="T10" fmla="*/ 17622 w 21600"/>
              <a:gd name="T11" fmla="*/ 17121 h 21600"/>
            </a:gdLst>
            <a:ahLst/>
            <a:cxnLst>
              <a:cxn ang="0">
                <a:pos x="T0" y="T1"/>
              </a:cxn>
              <a:cxn ang="0">
                <a:pos x="T2" y="T3"/>
              </a:cxn>
              <a:cxn ang="0">
                <a:pos x="T4" y="T5"/>
              </a:cxn>
              <a:cxn ang="0">
                <a:pos x="T6" y="T7"/>
              </a:cxn>
            </a:cxnLst>
            <a:rect l="T8" t="T9" r="T10" b="T11"/>
            <a:pathLst>
              <a:path w="21600" h="21600" extrusionOk="0">
                <a:moveTo>
                  <a:pt x="17641" y="17591"/>
                </a:moveTo>
                <a:lnTo>
                  <a:pt x="18067" y="17165"/>
                </a:lnTo>
                <a:lnTo>
                  <a:pt x="18443" y="16689"/>
                </a:lnTo>
                <a:lnTo>
                  <a:pt x="18794" y="16162"/>
                </a:lnTo>
                <a:lnTo>
                  <a:pt x="19144" y="15661"/>
                </a:lnTo>
                <a:lnTo>
                  <a:pt x="19420" y="15135"/>
                </a:lnTo>
                <a:lnTo>
                  <a:pt x="19645" y="14584"/>
                </a:lnTo>
                <a:lnTo>
                  <a:pt x="19871" y="13982"/>
                </a:lnTo>
                <a:lnTo>
                  <a:pt x="20071" y="13406"/>
                </a:lnTo>
                <a:lnTo>
                  <a:pt x="20297" y="13456"/>
                </a:lnTo>
                <a:lnTo>
                  <a:pt x="20472" y="13456"/>
                </a:lnTo>
                <a:lnTo>
                  <a:pt x="20648" y="13406"/>
                </a:lnTo>
                <a:lnTo>
                  <a:pt x="20823" y="13331"/>
                </a:lnTo>
                <a:lnTo>
                  <a:pt x="20948" y="13206"/>
                </a:lnTo>
                <a:lnTo>
                  <a:pt x="21099" y="13080"/>
                </a:lnTo>
                <a:lnTo>
                  <a:pt x="21149" y="12905"/>
                </a:lnTo>
                <a:lnTo>
                  <a:pt x="21299" y="12704"/>
                </a:lnTo>
                <a:lnTo>
                  <a:pt x="21425" y="12253"/>
                </a:lnTo>
                <a:lnTo>
                  <a:pt x="21550" y="11727"/>
                </a:lnTo>
                <a:lnTo>
                  <a:pt x="21600" y="11276"/>
                </a:lnTo>
                <a:lnTo>
                  <a:pt x="21600" y="10800"/>
                </a:lnTo>
                <a:lnTo>
                  <a:pt x="21600" y="10324"/>
                </a:lnTo>
                <a:lnTo>
                  <a:pt x="21550" y="9823"/>
                </a:lnTo>
                <a:lnTo>
                  <a:pt x="21425" y="9347"/>
                </a:lnTo>
                <a:lnTo>
                  <a:pt x="21299" y="8896"/>
                </a:lnTo>
                <a:lnTo>
                  <a:pt x="21149" y="8695"/>
                </a:lnTo>
                <a:lnTo>
                  <a:pt x="21099" y="8520"/>
                </a:lnTo>
                <a:lnTo>
                  <a:pt x="20948" y="8344"/>
                </a:lnTo>
                <a:lnTo>
                  <a:pt x="20823" y="8269"/>
                </a:lnTo>
                <a:lnTo>
                  <a:pt x="20648" y="8169"/>
                </a:lnTo>
                <a:lnTo>
                  <a:pt x="20472" y="8144"/>
                </a:lnTo>
                <a:lnTo>
                  <a:pt x="20297" y="8144"/>
                </a:lnTo>
                <a:lnTo>
                  <a:pt x="20071" y="8169"/>
                </a:lnTo>
                <a:lnTo>
                  <a:pt x="19871" y="7618"/>
                </a:lnTo>
                <a:lnTo>
                  <a:pt x="19645" y="7016"/>
                </a:lnTo>
                <a:lnTo>
                  <a:pt x="19420" y="6490"/>
                </a:lnTo>
                <a:lnTo>
                  <a:pt x="19144" y="5939"/>
                </a:lnTo>
                <a:lnTo>
                  <a:pt x="18794" y="5438"/>
                </a:lnTo>
                <a:lnTo>
                  <a:pt x="18443" y="4961"/>
                </a:lnTo>
                <a:lnTo>
                  <a:pt x="18067" y="4460"/>
                </a:lnTo>
                <a:lnTo>
                  <a:pt x="17691" y="4034"/>
                </a:lnTo>
                <a:lnTo>
                  <a:pt x="17215" y="3608"/>
                </a:lnTo>
                <a:lnTo>
                  <a:pt x="16739" y="3232"/>
                </a:lnTo>
                <a:lnTo>
                  <a:pt x="16263" y="2832"/>
                </a:lnTo>
                <a:lnTo>
                  <a:pt x="15686" y="2506"/>
                </a:lnTo>
                <a:lnTo>
                  <a:pt x="15185" y="2205"/>
                </a:lnTo>
                <a:lnTo>
                  <a:pt x="14609" y="1929"/>
                </a:lnTo>
                <a:lnTo>
                  <a:pt x="14032" y="1704"/>
                </a:lnTo>
                <a:lnTo>
                  <a:pt x="13431" y="1503"/>
                </a:lnTo>
                <a:lnTo>
                  <a:pt x="13481" y="1278"/>
                </a:lnTo>
                <a:lnTo>
                  <a:pt x="13481" y="1103"/>
                </a:lnTo>
                <a:lnTo>
                  <a:pt x="13431" y="952"/>
                </a:lnTo>
                <a:lnTo>
                  <a:pt x="13356" y="777"/>
                </a:lnTo>
                <a:lnTo>
                  <a:pt x="13256" y="626"/>
                </a:lnTo>
                <a:lnTo>
                  <a:pt x="13080" y="526"/>
                </a:lnTo>
                <a:lnTo>
                  <a:pt x="12930" y="426"/>
                </a:lnTo>
                <a:lnTo>
                  <a:pt x="12704" y="301"/>
                </a:lnTo>
                <a:lnTo>
                  <a:pt x="12278" y="175"/>
                </a:lnTo>
                <a:lnTo>
                  <a:pt x="11802" y="25"/>
                </a:lnTo>
                <a:lnTo>
                  <a:pt x="11276" y="0"/>
                </a:lnTo>
                <a:lnTo>
                  <a:pt x="10825" y="0"/>
                </a:lnTo>
                <a:lnTo>
                  <a:pt x="10324" y="0"/>
                </a:lnTo>
                <a:lnTo>
                  <a:pt x="9848" y="25"/>
                </a:lnTo>
                <a:lnTo>
                  <a:pt x="9347" y="175"/>
                </a:lnTo>
                <a:lnTo>
                  <a:pt x="8921" y="301"/>
                </a:lnTo>
                <a:lnTo>
                  <a:pt x="8695" y="426"/>
                </a:lnTo>
                <a:lnTo>
                  <a:pt x="8545" y="526"/>
                </a:lnTo>
                <a:lnTo>
                  <a:pt x="8394" y="626"/>
                </a:lnTo>
                <a:lnTo>
                  <a:pt x="8269" y="777"/>
                </a:lnTo>
                <a:lnTo>
                  <a:pt x="8169" y="952"/>
                </a:lnTo>
                <a:lnTo>
                  <a:pt x="8144" y="1103"/>
                </a:lnTo>
                <a:lnTo>
                  <a:pt x="8144" y="1278"/>
                </a:lnTo>
                <a:lnTo>
                  <a:pt x="8219" y="1503"/>
                </a:lnTo>
                <a:lnTo>
                  <a:pt x="7618" y="1704"/>
                </a:lnTo>
                <a:lnTo>
                  <a:pt x="7066" y="1929"/>
                </a:lnTo>
                <a:lnTo>
                  <a:pt x="6490" y="2205"/>
                </a:lnTo>
                <a:lnTo>
                  <a:pt x="5939" y="2456"/>
                </a:lnTo>
                <a:lnTo>
                  <a:pt x="5438" y="2781"/>
                </a:lnTo>
                <a:lnTo>
                  <a:pt x="4961" y="3132"/>
                </a:lnTo>
                <a:lnTo>
                  <a:pt x="4485" y="3533"/>
                </a:lnTo>
                <a:lnTo>
                  <a:pt x="4059" y="3959"/>
                </a:lnTo>
                <a:lnTo>
                  <a:pt x="3633" y="4385"/>
                </a:lnTo>
                <a:lnTo>
                  <a:pt x="3232" y="4861"/>
                </a:lnTo>
                <a:lnTo>
                  <a:pt x="2857" y="5387"/>
                </a:lnTo>
                <a:lnTo>
                  <a:pt x="2506" y="5889"/>
                </a:lnTo>
                <a:lnTo>
                  <a:pt x="2205" y="6465"/>
                </a:lnTo>
                <a:lnTo>
                  <a:pt x="1955" y="7016"/>
                </a:lnTo>
                <a:lnTo>
                  <a:pt x="1729" y="7568"/>
                </a:lnTo>
                <a:lnTo>
                  <a:pt x="1529" y="8169"/>
                </a:lnTo>
                <a:lnTo>
                  <a:pt x="1303" y="8144"/>
                </a:lnTo>
                <a:lnTo>
                  <a:pt x="1128" y="8144"/>
                </a:lnTo>
                <a:lnTo>
                  <a:pt x="977" y="8169"/>
                </a:lnTo>
                <a:lnTo>
                  <a:pt x="802" y="8269"/>
                </a:lnTo>
                <a:lnTo>
                  <a:pt x="652" y="8344"/>
                </a:lnTo>
                <a:lnTo>
                  <a:pt x="526" y="8520"/>
                </a:lnTo>
                <a:lnTo>
                  <a:pt x="451" y="8695"/>
                </a:lnTo>
                <a:lnTo>
                  <a:pt x="326" y="8896"/>
                </a:lnTo>
                <a:lnTo>
                  <a:pt x="200" y="9347"/>
                </a:lnTo>
                <a:lnTo>
                  <a:pt x="50" y="9823"/>
                </a:lnTo>
                <a:lnTo>
                  <a:pt x="0" y="10324"/>
                </a:lnTo>
                <a:lnTo>
                  <a:pt x="0" y="10800"/>
                </a:lnTo>
                <a:lnTo>
                  <a:pt x="0" y="11276"/>
                </a:lnTo>
                <a:lnTo>
                  <a:pt x="50" y="11727"/>
                </a:lnTo>
                <a:lnTo>
                  <a:pt x="200" y="12253"/>
                </a:lnTo>
                <a:lnTo>
                  <a:pt x="326" y="12704"/>
                </a:lnTo>
                <a:lnTo>
                  <a:pt x="451" y="12905"/>
                </a:lnTo>
                <a:lnTo>
                  <a:pt x="526" y="13080"/>
                </a:lnTo>
                <a:lnTo>
                  <a:pt x="652" y="13206"/>
                </a:lnTo>
                <a:lnTo>
                  <a:pt x="802" y="13331"/>
                </a:lnTo>
                <a:lnTo>
                  <a:pt x="977" y="13406"/>
                </a:lnTo>
                <a:lnTo>
                  <a:pt x="1128" y="13456"/>
                </a:lnTo>
                <a:lnTo>
                  <a:pt x="1303" y="13456"/>
                </a:lnTo>
                <a:lnTo>
                  <a:pt x="1529" y="13406"/>
                </a:lnTo>
                <a:lnTo>
                  <a:pt x="1729" y="13982"/>
                </a:lnTo>
                <a:lnTo>
                  <a:pt x="1955" y="14584"/>
                </a:lnTo>
                <a:lnTo>
                  <a:pt x="2255" y="15135"/>
                </a:lnTo>
                <a:lnTo>
                  <a:pt x="2556" y="15736"/>
                </a:lnTo>
                <a:lnTo>
                  <a:pt x="2907" y="16263"/>
                </a:lnTo>
                <a:lnTo>
                  <a:pt x="3283" y="16764"/>
                </a:lnTo>
                <a:lnTo>
                  <a:pt x="3684" y="17240"/>
                </a:lnTo>
                <a:lnTo>
                  <a:pt x="4110" y="17741"/>
                </a:lnTo>
                <a:lnTo>
                  <a:pt x="4535" y="18117"/>
                </a:lnTo>
                <a:lnTo>
                  <a:pt x="5012" y="18493"/>
                </a:lnTo>
                <a:lnTo>
                  <a:pt x="5463" y="18844"/>
                </a:lnTo>
                <a:lnTo>
                  <a:pt x="5989" y="19144"/>
                </a:lnTo>
                <a:lnTo>
                  <a:pt x="6490" y="19420"/>
                </a:lnTo>
                <a:lnTo>
                  <a:pt x="7066" y="19645"/>
                </a:lnTo>
                <a:lnTo>
                  <a:pt x="7618" y="19921"/>
                </a:lnTo>
                <a:lnTo>
                  <a:pt x="8219" y="20071"/>
                </a:lnTo>
                <a:lnTo>
                  <a:pt x="8144" y="20297"/>
                </a:lnTo>
                <a:lnTo>
                  <a:pt x="8144" y="20472"/>
                </a:lnTo>
                <a:lnTo>
                  <a:pt x="8169" y="20648"/>
                </a:lnTo>
                <a:lnTo>
                  <a:pt x="8269" y="20823"/>
                </a:lnTo>
                <a:lnTo>
                  <a:pt x="8394" y="20948"/>
                </a:lnTo>
                <a:lnTo>
                  <a:pt x="8545" y="21074"/>
                </a:lnTo>
                <a:lnTo>
                  <a:pt x="8695" y="21149"/>
                </a:lnTo>
                <a:lnTo>
                  <a:pt x="8921" y="21299"/>
                </a:lnTo>
                <a:lnTo>
                  <a:pt x="9347" y="21425"/>
                </a:lnTo>
                <a:lnTo>
                  <a:pt x="9848" y="21550"/>
                </a:lnTo>
                <a:lnTo>
                  <a:pt x="10324" y="21600"/>
                </a:lnTo>
                <a:lnTo>
                  <a:pt x="10825" y="21600"/>
                </a:lnTo>
                <a:lnTo>
                  <a:pt x="11276" y="21600"/>
                </a:lnTo>
                <a:lnTo>
                  <a:pt x="11802" y="21550"/>
                </a:lnTo>
                <a:lnTo>
                  <a:pt x="12278" y="21425"/>
                </a:lnTo>
                <a:lnTo>
                  <a:pt x="12704" y="21299"/>
                </a:lnTo>
                <a:lnTo>
                  <a:pt x="12930" y="21149"/>
                </a:lnTo>
                <a:lnTo>
                  <a:pt x="13080" y="21074"/>
                </a:lnTo>
                <a:lnTo>
                  <a:pt x="13256" y="20948"/>
                </a:lnTo>
                <a:lnTo>
                  <a:pt x="13356" y="20823"/>
                </a:lnTo>
                <a:lnTo>
                  <a:pt x="13431" y="20648"/>
                </a:lnTo>
                <a:lnTo>
                  <a:pt x="13481" y="20472"/>
                </a:lnTo>
                <a:lnTo>
                  <a:pt x="13481" y="20297"/>
                </a:lnTo>
                <a:lnTo>
                  <a:pt x="13431" y="20071"/>
                </a:lnTo>
                <a:lnTo>
                  <a:pt x="14032" y="19871"/>
                </a:lnTo>
                <a:lnTo>
                  <a:pt x="14609" y="19645"/>
                </a:lnTo>
                <a:lnTo>
                  <a:pt x="15135" y="19395"/>
                </a:lnTo>
                <a:lnTo>
                  <a:pt x="15686" y="19094"/>
                </a:lnTo>
                <a:lnTo>
                  <a:pt x="16213" y="18768"/>
                </a:lnTo>
                <a:lnTo>
                  <a:pt x="16739" y="18393"/>
                </a:lnTo>
                <a:lnTo>
                  <a:pt x="17165" y="18017"/>
                </a:lnTo>
                <a:lnTo>
                  <a:pt x="17641" y="17591"/>
                </a:lnTo>
                <a:close/>
              </a:path>
              <a:path w="21600" h="21600" extrusionOk="0">
                <a:moveTo>
                  <a:pt x="13431" y="1503"/>
                </a:moveTo>
                <a:lnTo>
                  <a:pt x="13080" y="1428"/>
                </a:lnTo>
                <a:lnTo>
                  <a:pt x="12780" y="1378"/>
                </a:lnTo>
                <a:lnTo>
                  <a:pt x="12479" y="1278"/>
                </a:lnTo>
                <a:lnTo>
                  <a:pt x="12128" y="1253"/>
                </a:lnTo>
                <a:lnTo>
                  <a:pt x="11802" y="1203"/>
                </a:lnTo>
                <a:lnTo>
                  <a:pt x="11477" y="1203"/>
                </a:lnTo>
                <a:lnTo>
                  <a:pt x="11151" y="1153"/>
                </a:lnTo>
                <a:lnTo>
                  <a:pt x="10825" y="1153"/>
                </a:lnTo>
                <a:lnTo>
                  <a:pt x="10449" y="1153"/>
                </a:lnTo>
                <a:lnTo>
                  <a:pt x="10174" y="1203"/>
                </a:lnTo>
                <a:lnTo>
                  <a:pt x="9798" y="1203"/>
                </a:lnTo>
                <a:lnTo>
                  <a:pt x="9472" y="1253"/>
                </a:lnTo>
                <a:lnTo>
                  <a:pt x="9171" y="1278"/>
                </a:lnTo>
                <a:lnTo>
                  <a:pt x="8820" y="1378"/>
                </a:lnTo>
                <a:lnTo>
                  <a:pt x="8545" y="1428"/>
                </a:lnTo>
                <a:lnTo>
                  <a:pt x="8219" y="1503"/>
                </a:lnTo>
                <a:moveTo>
                  <a:pt x="1529" y="8169"/>
                </a:moveTo>
                <a:lnTo>
                  <a:pt x="1453" y="8520"/>
                </a:lnTo>
                <a:lnTo>
                  <a:pt x="1403" y="8820"/>
                </a:lnTo>
                <a:lnTo>
                  <a:pt x="1303" y="9121"/>
                </a:lnTo>
                <a:lnTo>
                  <a:pt x="1253" y="9447"/>
                </a:lnTo>
                <a:lnTo>
                  <a:pt x="1228" y="9823"/>
                </a:lnTo>
                <a:lnTo>
                  <a:pt x="1228" y="10098"/>
                </a:lnTo>
                <a:lnTo>
                  <a:pt x="1178" y="10449"/>
                </a:lnTo>
                <a:lnTo>
                  <a:pt x="1178" y="10800"/>
                </a:lnTo>
                <a:lnTo>
                  <a:pt x="1178" y="11126"/>
                </a:lnTo>
                <a:lnTo>
                  <a:pt x="1228" y="11502"/>
                </a:lnTo>
                <a:lnTo>
                  <a:pt x="1228" y="11777"/>
                </a:lnTo>
                <a:lnTo>
                  <a:pt x="1253" y="12128"/>
                </a:lnTo>
                <a:lnTo>
                  <a:pt x="1303" y="12429"/>
                </a:lnTo>
                <a:lnTo>
                  <a:pt x="1403" y="12755"/>
                </a:lnTo>
                <a:lnTo>
                  <a:pt x="1453" y="13080"/>
                </a:lnTo>
                <a:lnTo>
                  <a:pt x="1529" y="13406"/>
                </a:lnTo>
                <a:moveTo>
                  <a:pt x="13431" y="20071"/>
                </a:moveTo>
                <a:lnTo>
                  <a:pt x="13080" y="20172"/>
                </a:lnTo>
                <a:lnTo>
                  <a:pt x="12780" y="20222"/>
                </a:lnTo>
                <a:lnTo>
                  <a:pt x="12479" y="20297"/>
                </a:lnTo>
                <a:lnTo>
                  <a:pt x="12128" y="20347"/>
                </a:lnTo>
                <a:lnTo>
                  <a:pt x="11802" y="20397"/>
                </a:lnTo>
                <a:lnTo>
                  <a:pt x="11477" y="20397"/>
                </a:lnTo>
                <a:lnTo>
                  <a:pt x="11151" y="20447"/>
                </a:lnTo>
                <a:lnTo>
                  <a:pt x="10825" y="20447"/>
                </a:lnTo>
                <a:lnTo>
                  <a:pt x="10449" y="20447"/>
                </a:lnTo>
                <a:lnTo>
                  <a:pt x="10174" y="20397"/>
                </a:lnTo>
                <a:lnTo>
                  <a:pt x="9798" y="20397"/>
                </a:lnTo>
                <a:lnTo>
                  <a:pt x="9472" y="20347"/>
                </a:lnTo>
                <a:lnTo>
                  <a:pt x="9171" y="20297"/>
                </a:lnTo>
                <a:lnTo>
                  <a:pt x="8820" y="20222"/>
                </a:lnTo>
                <a:lnTo>
                  <a:pt x="8545" y="20172"/>
                </a:lnTo>
                <a:lnTo>
                  <a:pt x="8219" y="20071"/>
                </a:lnTo>
                <a:moveTo>
                  <a:pt x="20071" y="13406"/>
                </a:moveTo>
                <a:lnTo>
                  <a:pt x="20172" y="13080"/>
                </a:lnTo>
                <a:lnTo>
                  <a:pt x="20222" y="12755"/>
                </a:lnTo>
                <a:lnTo>
                  <a:pt x="20297" y="12429"/>
                </a:lnTo>
                <a:lnTo>
                  <a:pt x="20347" y="12128"/>
                </a:lnTo>
                <a:lnTo>
                  <a:pt x="20397" y="11777"/>
                </a:lnTo>
                <a:lnTo>
                  <a:pt x="20447" y="11502"/>
                </a:lnTo>
                <a:lnTo>
                  <a:pt x="20447" y="11126"/>
                </a:lnTo>
                <a:lnTo>
                  <a:pt x="20447" y="10800"/>
                </a:lnTo>
                <a:lnTo>
                  <a:pt x="20447" y="10449"/>
                </a:lnTo>
                <a:lnTo>
                  <a:pt x="20447" y="10098"/>
                </a:lnTo>
                <a:lnTo>
                  <a:pt x="20397" y="9823"/>
                </a:lnTo>
                <a:lnTo>
                  <a:pt x="20347" y="9447"/>
                </a:lnTo>
                <a:lnTo>
                  <a:pt x="20297" y="9121"/>
                </a:lnTo>
                <a:lnTo>
                  <a:pt x="20222" y="8820"/>
                </a:lnTo>
                <a:lnTo>
                  <a:pt x="20172" y="8520"/>
                </a:lnTo>
                <a:lnTo>
                  <a:pt x="20071" y="8169"/>
                </a:lnTo>
              </a:path>
            </a:pathLst>
          </a:custGeom>
          <a:solidFill>
            <a:srgbClr val="99663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sp>
        <p:nvSpPr>
          <p:cNvPr id="5" name="TextBox 4"/>
          <p:cNvSpPr txBox="1"/>
          <p:nvPr/>
        </p:nvSpPr>
        <p:spPr>
          <a:xfrm>
            <a:off x="3657600" y="5943600"/>
            <a:ext cx="1991251" cy="369332"/>
          </a:xfrm>
          <a:prstGeom prst="rect">
            <a:avLst/>
          </a:prstGeom>
          <a:noFill/>
        </p:spPr>
        <p:txBody>
          <a:bodyPr wrap="none" rtlCol="0">
            <a:spAutoFit/>
          </a:bodyPr>
          <a:lstStyle/>
          <a:p>
            <a:r>
              <a:rPr lang="en-US" dirty="0" smtClean="0">
                <a:hlinkClick r:id="rId2" action="ppaction://hlinksldjump"/>
              </a:rPr>
              <a:t>Return to Agenda</a:t>
            </a:r>
            <a:endParaRPr lang="en-US" dirty="0"/>
          </a:p>
        </p:txBody>
      </p:sp>
    </p:spTree>
    <p:extLst>
      <p:ext uri="{BB962C8B-B14F-4D97-AF65-F5344CB8AC3E}">
        <p14:creationId xmlns:p14="http://schemas.microsoft.com/office/powerpoint/2010/main" val="36076773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Upcoming meetings</a:t>
            </a:r>
            <a:endParaRPr lang="en-US" sz="3600" dirty="0"/>
          </a:p>
        </p:txBody>
      </p:sp>
      <p:graphicFrame>
        <p:nvGraphicFramePr>
          <p:cNvPr id="5" name="Table 4"/>
          <p:cNvGraphicFramePr>
            <a:graphicFrameLocks noGrp="1"/>
          </p:cNvGraphicFramePr>
          <p:nvPr>
            <p:extLst>
              <p:ext uri="{D42A27DB-BD31-4B8C-83A1-F6EECF244321}">
                <p14:modId xmlns:p14="http://schemas.microsoft.com/office/powerpoint/2010/main" val="3956135337"/>
              </p:ext>
            </p:extLst>
          </p:nvPr>
        </p:nvGraphicFramePr>
        <p:xfrm>
          <a:off x="1219200" y="1828800"/>
          <a:ext cx="6705600" cy="1798320"/>
        </p:xfrm>
        <a:graphic>
          <a:graphicData uri="http://schemas.openxmlformats.org/drawingml/2006/table">
            <a:tbl>
              <a:tblPr firstRow="1" bandRow="1">
                <a:tableStyleId>{21E4AEA4-8DFA-4A89-87EB-49C32662AFE0}</a:tableStyleId>
              </a:tblPr>
              <a:tblGrid>
                <a:gridCol w="2136950"/>
                <a:gridCol w="4568650"/>
              </a:tblGrid>
              <a:tr h="152400">
                <a:tc>
                  <a:txBody>
                    <a:bodyPr/>
                    <a:lstStyle/>
                    <a:p>
                      <a:endParaRPr lang="en-US" sz="800" dirty="0"/>
                    </a:p>
                  </a:txBody>
                  <a:tcPr/>
                </a:tc>
                <a:tc>
                  <a:txBody>
                    <a:bodyPr/>
                    <a:lstStyle/>
                    <a:p>
                      <a:endParaRPr lang="en-US" sz="800" dirty="0"/>
                    </a:p>
                  </a:txBody>
                  <a:tcPr/>
                </a:tc>
              </a:tr>
              <a:tr h="370840">
                <a:tc>
                  <a:txBody>
                    <a:bodyPr/>
                    <a:lstStyle/>
                    <a:p>
                      <a:r>
                        <a:rPr lang="en-US" sz="2000" dirty="0" smtClean="0">
                          <a:latin typeface="Calibri" panose="020F0502020204030204" pitchFamily="34" charset="0"/>
                        </a:rPr>
                        <a:t>May 9</a:t>
                      </a:r>
                      <a:r>
                        <a:rPr lang="en-US" sz="2000" baseline="30000" dirty="0" smtClean="0">
                          <a:latin typeface="Calibri" panose="020F0502020204030204" pitchFamily="34" charset="0"/>
                        </a:rPr>
                        <a:t>th</a:t>
                      </a:r>
                      <a:endParaRPr lang="en-US" sz="2000" dirty="0">
                        <a:latin typeface="Calibri" panose="020F0502020204030204" pitchFamily="34" charset="0"/>
                      </a:endParaRPr>
                    </a:p>
                  </a:txBody>
                  <a:tcPr/>
                </a:tc>
                <a:tc>
                  <a:txBody>
                    <a:bodyPr/>
                    <a:lstStyle/>
                    <a:p>
                      <a:r>
                        <a:rPr lang="en-US" dirty="0" smtClean="0">
                          <a:latin typeface="Calibri" panose="020F0502020204030204" pitchFamily="34" charset="0"/>
                        </a:rPr>
                        <a:t>DLCD – Rachel Smith</a:t>
                      </a:r>
                      <a:endParaRPr lang="en-US" dirty="0">
                        <a:latin typeface="Calibri" panose="020F0502020204030204" pitchFamily="34" charset="0"/>
                      </a:endParaRPr>
                    </a:p>
                  </a:txBody>
                  <a:tcPr/>
                </a:tc>
              </a:tr>
              <a:tr h="370840">
                <a:tc>
                  <a:txBody>
                    <a:bodyPr/>
                    <a:lstStyle/>
                    <a:p>
                      <a:r>
                        <a:rPr lang="en-US" sz="2000" dirty="0" smtClean="0">
                          <a:latin typeface="Calibri" panose="020F0502020204030204" pitchFamily="34" charset="0"/>
                        </a:rPr>
                        <a:t>June 13</a:t>
                      </a:r>
                      <a:r>
                        <a:rPr lang="en-US" sz="2000" baseline="30000" dirty="0" smtClean="0">
                          <a:latin typeface="Calibri" panose="020F0502020204030204" pitchFamily="34" charset="0"/>
                        </a:rPr>
                        <a:t>th</a:t>
                      </a:r>
                      <a:endParaRPr lang="en-US" sz="2000" dirty="0">
                        <a:latin typeface="Calibri" panose="020F0502020204030204" pitchFamily="34" charset="0"/>
                      </a:endParaRPr>
                    </a:p>
                  </a:txBody>
                  <a:tcPr/>
                </a:tc>
                <a:tc>
                  <a:txBody>
                    <a:bodyPr/>
                    <a:lstStyle/>
                    <a:p>
                      <a:r>
                        <a:rPr lang="en-US" dirty="0" smtClean="0">
                          <a:latin typeface="Calibri" panose="020F0502020204030204" pitchFamily="34" charset="0"/>
                        </a:rPr>
                        <a:t>ODFW – Jon Bowers</a:t>
                      </a:r>
                      <a:endParaRPr lang="en-US" dirty="0">
                        <a:latin typeface="Calibri" panose="020F0502020204030204" pitchFamily="34" charset="0"/>
                      </a:endParaRPr>
                    </a:p>
                  </a:txBody>
                  <a:tcPr/>
                </a:tc>
              </a:tr>
              <a:tr h="370840">
                <a:tc>
                  <a:txBody>
                    <a:bodyPr/>
                    <a:lstStyle/>
                    <a:p>
                      <a:r>
                        <a:rPr lang="en-US" sz="2000" dirty="0" smtClean="0">
                          <a:latin typeface="Calibri" panose="020F0502020204030204" pitchFamily="34" charset="0"/>
                        </a:rPr>
                        <a:t>August 8th</a:t>
                      </a:r>
                      <a:endParaRPr lang="en-US" sz="2000" dirty="0">
                        <a:latin typeface="Calibri" panose="020F0502020204030204" pitchFamily="34" charset="0"/>
                      </a:endParaRPr>
                    </a:p>
                  </a:txBody>
                  <a:tcPr/>
                </a:tc>
                <a:tc>
                  <a:txBody>
                    <a:bodyPr/>
                    <a:lstStyle/>
                    <a:p>
                      <a:r>
                        <a:rPr lang="en-US" dirty="0" smtClean="0">
                          <a:latin typeface="Calibri" panose="020F0502020204030204" pitchFamily="34" charset="0"/>
                        </a:rPr>
                        <a:t>ODF – Steve Timbrook</a:t>
                      </a:r>
                      <a:endParaRPr lang="en-US" dirty="0">
                        <a:latin typeface="Calibri" panose="020F0502020204030204" pitchFamily="34" charset="0"/>
                      </a:endParaRPr>
                    </a:p>
                  </a:txBody>
                  <a:tcPr/>
                </a:tc>
              </a:tr>
              <a:tr h="370840">
                <a:tc>
                  <a:txBody>
                    <a:bodyPr/>
                    <a:lstStyle/>
                    <a:p>
                      <a:r>
                        <a:rPr lang="en-US" sz="2000" dirty="0" smtClean="0">
                          <a:latin typeface="Calibri" panose="020F0502020204030204" pitchFamily="34" charset="0"/>
                        </a:rPr>
                        <a:t>September</a:t>
                      </a:r>
                      <a:r>
                        <a:rPr lang="en-US" sz="2000" baseline="0" dirty="0" smtClean="0">
                          <a:latin typeface="Calibri" panose="020F0502020204030204" pitchFamily="34" charset="0"/>
                        </a:rPr>
                        <a:t> 11th</a:t>
                      </a:r>
                      <a:endParaRPr lang="en-US" sz="2000" dirty="0">
                        <a:latin typeface="Calibri" panose="020F0502020204030204" pitchFamily="34" charset="0"/>
                      </a:endParaRPr>
                    </a:p>
                  </a:txBody>
                  <a:tcPr/>
                </a:tc>
                <a:tc>
                  <a:txBody>
                    <a:bodyPr/>
                    <a:lstStyle/>
                    <a:p>
                      <a:r>
                        <a:rPr lang="en-US" dirty="0" smtClean="0">
                          <a:latin typeface="Calibri" panose="020F0502020204030204" pitchFamily="34" charset="0"/>
                        </a:rPr>
                        <a:t>DOGAMI – </a:t>
                      </a:r>
                      <a:r>
                        <a:rPr lang="en-US" dirty="0" err="1" smtClean="0">
                          <a:latin typeface="Calibri" panose="020F0502020204030204" pitchFamily="34" charset="0"/>
                        </a:rPr>
                        <a:t>Rudie</a:t>
                      </a:r>
                      <a:r>
                        <a:rPr lang="en-US" dirty="0" smtClean="0">
                          <a:latin typeface="Calibri" panose="020F0502020204030204" pitchFamily="34" charset="0"/>
                        </a:rPr>
                        <a:t> </a:t>
                      </a:r>
                      <a:r>
                        <a:rPr lang="en-US" dirty="0" err="1" smtClean="0">
                          <a:latin typeface="Calibri" panose="020F0502020204030204" pitchFamily="34" charset="0"/>
                        </a:rPr>
                        <a:t>Watzig</a:t>
                      </a:r>
                      <a:endParaRPr lang="en-US" dirty="0">
                        <a:latin typeface="Calibri" panose="020F0502020204030204" pitchFamily="34" charset="0"/>
                      </a:endParaRPr>
                    </a:p>
                  </a:txBody>
                  <a:tcPr/>
                </a:tc>
              </a:tr>
            </a:tbl>
          </a:graphicData>
        </a:graphic>
      </p:graphicFrame>
      <p:sp>
        <p:nvSpPr>
          <p:cNvPr id="4" name="TextBox 3"/>
          <p:cNvSpPr txBox="1"/>
          <p:nvPr/>
        </p:nvSpPr>
        <p:spPr>
          <a:xfrm>
            <a:off x="3733800" y="5943600"/>
            <a:ext cx="1991251" cy="369332"/>
          </a:xfrm>
          <a:prstGeom prst="rect">
            <a:avLst/>
          </a:prstGeom>
          <a:noFill/>
        </p:spPr>
        <p:txBody>
          <a:bodyPr wrap="none" rtlCol="0">
            <a:spAutoFit/>
          </a:bodyPr>
          <a:lstStyle/>
          <a:p>
            <a:r>
              <a:rPr lang="en-US" dirty="0" smtClean="0">
                <a:hlinkClick r:id="rId2" action="ppaction://hlinksldjump"/>
              </a:rPr>
              <a:t>Return to Agenda</a:t>
            </a:r>
            <a:endParaRPr lang="en-US" dirty="0"/>
          </a:p>
        </p:txBody>
      </p:sp>
    </p:spTree>
    <p:extLst>
      <p:ext uri="{BB962C8B-B14F-4D97-AF65-F5344CB8AC3E}">
        <p14:creationId xmlns:p14="http://schemas.microsoft.com/office/powerpoint/2010/main" val="11352549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3197360512"/>
              </p:ext>
            </p:extLst>
          </p:nvPr>
        </p:nvGraphicFramePr>
        <p:xfrm>
          <a:off x="1524000" y="1600200"/>
          <a:ext cx="6096000" cy="3580598"/>
        </p:xfrm>
        <a:graphic>
          <a:graphicData uri="http://schemas.openxmlformats.org/drawingml/2006/table">
            <a:tbl>
              <a:tblPr firstRow="1" bandRow="1">
                <a:tableStyleId>{5C22544A-7EE6-4342-B048-85BDC9FD1C3A}</a:tableStyleId>
              </a:tblPr>
              <a:tblGrid>
                <a:gridCol w="762000"/>
                <a:gridCol w="5334000"/>
              </a:tblGrid>
              <a:tr h="202131">
                <a:tc>
                  <a:txBody>
                    <a:bodyPr/>
                    <a:lstStyle/>
                    <a:p>
                      <a:endParaRPr lang="en-US" sz="800" dirty="0"/>
                    </a:p>
                  </a:txBody>
                  <a:tcPr/>
                </a:tc>
                <a:tc>
                  <a:txBody>
                    <a:bodyPr/>
                    <a:lstStyle/>
                    <a:p>
                      <a:endParaRPr lang="en-US" sz="800" dirty="0"/>
                    </a:p>
                  </a:txBody>
                  <a:tcPr/>
                </a:tc>
              </a:tr>
              <a:tr h="462013">
                <a:tc>
                  <a:txBody>
                    <a:bodyPr/>
                    <a:lstStyle/>
                    <a:p>
                      <a:r>
                        <a:rPr lang="en-US" sz="1600" dirty="0" smtClean="0">
                          <a:latin typeface="Calibri" panose="020F0502020204030204" pitchFamily="34" charset="0"/>
                        </a:rPr>
                        <a:t>1:30</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Meeting</a:t>
                      </a:r>
                      <a:r>
                        <a:rPr lang="en-US" sz="1600" baseline="0" dirty="0" smtClean="0">
                          <a:latin typeface="Calibri" panose="020F0502020204030204" pitchFamily="34" charset="0"/>
                        </a:rPr>
                        <a:t> Commence (Agenda)</a:t>
                      </a:r>
                      <a:endParaRPr lang="en-US" sz="1600" dirty="0">
                        <a:latin typeface="Calibri" panose="020F0502020204030204" pitchFamily="34" charset="0"/>
                      </a:endParaRPr>
                    </a:p>
                  </a:txBody>
                  <a:tcPr/>
                </a:tc>
              </a:tr>
              <a:tr h="462013">
                <a:tc>
                  <a:txBody>
                    <a:bodyPr/>
                    <a:lstStyle/>
                    <a:p>
                      <a:r>
                        <a:rPr lang="en-US" sz="1600" dirty="0" smtClean="0">
                          <a:latin typeface="Calibri" panose="020F0502020204030204" pitchFamily="34" charset="0"/>
                        </a:rPr>
                        <a:t>1:35</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hlinkClick r:id="rId3" action="ppaction://hlinksldjump"/>
                        </a:rPr>
                        <a:t>Announcements</a:t>
                      </a:r>
                      <a:r>
                        <a:rPr lang="en-US" sz="1600" dirty="0" smtClean="0">
                          <a:latin typeface="Calibri" panose="020F0502020204030204" pitchFamily="34" charset="0"/>
                        </a:rPr>
                        <a:t> (Jobs, hires,</a:t>
                      </a:r>
                      <a:r>
                        <a:rPr lang="en-US" sz="1600" baseline="0" dirty="0" smtClean="0">
                          <a:latin typeface="Calibri" panose="020F0502020204030204" pitchFamily="34" charset="0"/>
                        </a:rPr>
                        <a:t> conferences)</a:t>
                      </a:r>
                      <a:endParaRPr lang="en-US" sz="1600" dirty="0">
                        <a:latin typeface="Calibri" panose="020F0502020204030204" pitchFamily="34" charset="0"/>
                      </a:endParaRPr>
                    </a:p>
                  </a:txBody>
                  <a:tcPr/>
                </a:tc>
              </a:tr>
              <a:tr h="351322">
                <a:tc>
                  <a:txBody>
                    <a:bodyPr/>
                    <a:lstStyle/>
                    <a:p>
                      <a:r>
                        <a:rPr lang="en-US" sz="1600" dirty="0" smtClean="0">
                          <a:latin typeface="Calibri" panose="020F0502020204030204" pitchFamily="34" charset="0"/>
                        </a:rPr>
                        <a:t>1:40 </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hlinkClick r:id="rId4" action="ppaction://hlinksldjump"/>
                        </a:rPr>
                        <a:t>Previous meeting minutes</a:t>
                      </a:r>
                      <a:endParaRPr lang="en-US" sz="1600" dirty="0">
                        <a:latin typeface="Calibri" panose="020F0502020204030204" pitchFamily="34" charset="0"/>
                      </a:endParaRPr>
                    </a:p>
                  </a:txBody>
                  <a:tcPr/>
                </a:tc>
              </a:tr>
              <a:tr h="317634">
                <a:tc>
                  <a:txBody>
                    <a:bodyPr/>
                    <a:lstStyle/>
                    <a:p>
                      <a:r>
                        <a:rPr lang="en-US" sz="1600" dirty="0" smtClean="0">
                          <a:latin typeface="Calibri" panose="020F0502020204030204" pitchFamily="34" charset="0"/>
                        </a:rPr>
                        <a:t>1:45</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hlinkClick r:id="rId5" action="ppaction://hlinksldjump"/>
                        </a:rPr>
                        <a:t>Updates - GEO</a:t>
                      </a:r>
                      <a:r>
                        <a:rPr lang="en-US" sz="1600" dirty="0" smtClean="0">
                          <a:latin typeface="Calibri" panose="020F0502020204030204" pitchFamily="34" charset="0"/>
                        </a:rPr>
                        <a:t> </a:t>
                      </a:r>
                      <a:endParaRPr lang="en-US" sz="1600" dirty="0">
                        <a:latin typeface="Calibri" panose="020F0502020204030204" pitchFamily="34" charset="0"/>
                      </a:endParaRPr>
                    </a:p>
                  </a:txBody>
                  <a:tcPr/>
                </a:tc>
              </a:tr>
              <a:tr h="351322">
                <a:tc>
                  <a:txBody>
                    <a:bodyPr/>
                    <a:lstStyle/>
                    <a:p>
                      <a:r>
                        <a:rPr lang="en-US" sz="1600" dirty="0" smtClean="0">
                          <a:latin typeface="Calibri" panose="020F0502020204030204" pitchFamily="34" charset="0"/>
                        </a:rPr>
                        <a:t>1:50</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hlinkClick r:id="rId5" action="ppaction://hlinksldjump"/>
                        </a:rPr>
                        <a:t>Updates - Framework</a:t>
                      </a:r>
                      <a:endParaRPr lang="en-US" sz="1600" dirty="0">
                        <a:latin typeface="Calibri" panose="020F0502020204030204" pitchFamily="34" charset="0"/>
                      </a:endParaRPr>
                    </a:p>
                  </a:txBody>
                  <a:tcPr/>
                </a:tc>
              </a:tr>
              <a:tr h="351322">
                <a:tc>
                  <a:txBody>
                    <a:bodyPr/>
                    <a:lstStyle/>
                    <a:p>
                      <a:r>
                        <a:rPr lang="en-US" sz="1600" dirty="0" smtClean="0">
                          <a:latin typeface="Calibri" panose="020F0502020204030204" pitchFamily="34" charset="0"/>
                        </a:rPr>
                        <a:t>1:55</a:t>
                      </a:r>
                      <a:endParaRPr lang="en-US" sz="1600" dirty="0">
                        <a:latin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Calibri" panose="020F0502020204030204" pitchFamily="34" charset="0"/>
                          <a:ea typeface="+mn-ea"/>
                          <a:cs typeface="+mn-cs"/>
                          <a:hlinkClick r:id="rId5" action="ppaction://hlinksldjump"/>
                        </a:rPr>
                        <a:t>Updates - GPL web page</a:t>
                      </a:r>
                      <a:endParaRPr kumimoji="0" lang="en-US" sz="1600" b="0" i="0" u="none" strike="noStrike" kern="1200" cap="none" spc="0" normalizeH="0" baseline="0" noProof="0" dirty="0" smtClean="0">
                        <a:ln>
                          <a:noFill/>
                        </a:ln>
                        <a:solidFill>
                          <a:prstClr val="black"/>
                        </a:solidFill>
                        <a:effectLst/>
                        <a:uLnTx/>
                        <a:uFillTx/>
                        <a:latin typeface="Calibri" panose="020F0502020204030204" pitchFamily="34" charset="0"/>
                        <a:ea typeface="+mn-ea"/>
                        <a:cs typeface="+mn-cs"/>
                      </a:endParaRPr>
                    </a:p>
                  </a:txBody>
                  <a:tcPr/>
                </a:tc>
              </a:tr>
              <a:tr h="351322">
                <a:tc>
                  <a:txBody>
                    <a:bodyPr/>
                    <a:lstStyle/>
                    <a:p>
                      <a:r>
                        <a:rPr lang="en-US" sz="1600" dirty="0" smtClean="0">
                          <a:latin typeface="Calibri" panose="020F0502020204030204" pitchFamily="34" charset="0"/>
                        </a:rPr>
                        <a:t>2:00</a:t>
                      </a:r>
                      <a:endParaRPr lang="en-US" sz="1600" dirty="0">
                        <a:latin typeface="Calibri" panose="020F0502020204030204" pitchFamily="34" charset="0"/>
                      </a:endParaRPr>
                    </a:p>
                  </a:txBody>
                  <a:tcPr/>
                </a:tc>
                <a:tc>
                  <a:txBody>
                    <a:bodyPr/>
                    <a:lstStyle/>
                    <a:p>
                      <a:r>
                        <a:rPr kumimoji="0" lang="en-US" sz="1600" b="0" i="0" u="none" strike="noStrike" kern="1200" cap="none" spc="0" normalizeH="0" baseline="0" noProof="0" dirty="0" smtClean="0">
                          <a:ln>
                            <a:noFill/>
                          </a:ln>
                          <a:solidFill>
                            <a:prstClr val="black"/>
                          </a:solidFill>
                          <a:effectLst/>
                          <a:uLnTx/>
                          <a:uFillTx/>
                          <a:latin typeface="Calibri" panose="020F0502020204030204" pitchFamily="34" charset="0"/>
                          <a:ea typeface="+mn-ea"/>
                          <a:cs typeface="+mn-cs"/>
                          <a:hlinkClick r:id="rId6" action="ppaction://hlinksldjump"/>
                        </a:rPr>
                        <a:t>Updates - ESRI workshops</a:t>
                      </a:r>
                      <a:endParaRPr lang="en-US" sz="1400" dirty="0" smtClean="0">
                        <a:latin typeface="Calibri" panose="020F0502020204030204" pitchFamily="34" charset="0"/>
                      </a:endParaRPr>
                    </a:p>
                  </a:txBody>
                  <a:tcPr/>
                </a:tc>
              </a:tr>
              <a:tr h="351322">
                <a:tc>
                  <a:txBody>
                    <a:bodyPr/>
                    <a:lstStyle/>
                    <a:p>
                      <a:r>
                        <a:rPr lang="en-US" sz="1600" dirty="0" smtClean="0">
                          <a:latin typeface="Calibri" panose="020F0502020204030204" pitchFamily="34" charset="0"/>
                        </a:rPr>
                        <a:t>2:15</a:t>
                      </a:r>
                      <a:endParaRPr lang="en-US" sz="1600" dirty="0">
                        <a:latin typeface="Calibri" panose="020F050202020403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Calibri" panose="020F0502020204030204" pitchFamily="34" charset="0"/>
                          <a:hlinkClick r:id="rId7" action="ppaction://hlinksldjump"/>
                        </a:rPr>
                        <a:t>Round</a:t>
                      </a:r>
                      <a:r>
                        <a:rPr lang="en-US" sz="1600" baseline="0" dirty="0" smtClean="0">
                          <a:latin typeface="Calibri" panose="020F0502020204030204" pitchFamily="34" charset="0"/>
                          <a:hlinkClick r:id="rId7" action="ppaction://hlinksldjump"/>
                        </a:rPr>
                        <a:t> Table</a:t>
                      </a:r>
                      <a:endParaRPr lang="en-US" sz="1600" dirty="0" smtClean="0">
                        <a:latin typeface="Calibri" panose="020F0502020204030204" pitchFamily="34" charset="0"/>
                      </a:endParaRPr>
                    </a:p>
                  </a:txBody>
                  <a:tcPr/>
                </a:tc>
              </a:tr>
              <a:tr h="351322">
                <a:tc>
                  <a:txBody>
                    <a:bodyPr/>
                    <a:lstStyle/>
                    <a:p>
                      <a:r>
                        <a:rPr lang="en-US" sz="1600" dirty="0" smtClean="0">
                          <a:latin typeface="Calibri" panose="020F0502020204030204" pitchFamily="34" charset="0"/>
                        </a:rPr>
                        <a:t>3:30</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Meeting</a:t>
                      </a:r>
                      <a:r>
                        <a:rPr lang="en-US" sz="1600" baseline="0" dirty="0" smtClean="0">
                          <a:latin typeface="Calibri" panose="020F0502020204030204" pitchFamily="34" charset="0"/>
                        </a:rPr>
                        <a:t> Adjourn</a:t>
                      </a:r>
                      <a:endParaRPr lang="en-US" sz="1600" dirty="0">
                        <a:latin typeface="Calibri" panose="020F0502020204030204" pitchFamily="34" charset="0"/>
                      </a:endParaRPr>
                    </a:p>
                  </a:txBody>
                  <a:tcPr/>
                </a:tc>
              </a:tr>
            </a:tbl>
          </a:graphicData>
        </a:graphic>
      </p:graphicFrame>
    </p:spTree>
    <p:extLst>
      <p:ext uri="{BB962C8B-B14F-4D97-AF65-F5344CB8AC3E}">
        <p14:creationId xmlns:p14="http://schemas.microsoft.com/office/powerpoint/2010/main" val="30407877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Announcements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83613319"/>
              </p:ext>
            </p:extLst>
          </p:nvPr>
        </p:nvGraphicFramePr>
        <p:xfrm>
          <a:off x="762000" y="1640840"/>
          <a:ext cx="7620000" cy="2235200"/>
        </p:xfrm>
        <a:graphic>
          <a:graphicData uri="http://schemas.openxmlformats.org/drawingml/2006/table">
            <a:tbl>
              <a:tblPr firstRow="1" bandRow="1">
                <a:tableStyleId>{00A15C55-8517-42AA-B614-E9B94910E393}</a:tableStyleId>
              </a:tblPr>
              <a:tblGrid>
                <a:gridCol w="1905000"/>
                <a:gridCol w="5715000"/>
              </a:tblGrid>
              <a:tr h="152400">
                <a:tc>
                  <a:txBody>
                    <a:bodyPr/>
                    <a:lstStyle/>
                    <a:p>
                      <a:endParaRPr lang="en-US" sz="800" dirty="0"/>
                    </a:p>
                  </a:txBody>
                  <a:tcPr/>
                </a:tc>
                <a:tc>
                  <a:txBody>
                    <a:bodyPr/>
                    <a:lstStyle/>
                    <a:p>
                      <a:endParaRPr lang="en-US" sz="8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i="1" dirty="0" smtClean="0">
                          <a:latin typeface="Calibri" panose="020F0502020204030204" pitchFamily="34" charset="0"/>
                        </a:rPr>
                        <a:t>Close</a:t>
                      </a:r>
                      <a:r>
                        <a:rPr lang="en-US" sz="1200" b="1" i="1" baseline="0" dirty="0" smtClean="0">
                          <a:latin typeface="Calibri" panose="020F0502020204030204" pitchFamily="34" charset="0"/>
                        </a:rPr>
                        <a:t> </a:t>
                      </a:r>
                      <a:r>
                        <a:rPr lang="en-US" sz="1200" b="1" i="1" dirty="0" smtClean="0">
                          <a:latin typeface="Calibri" panose="020F0502020204030204" pitchFamily="34" charset="0"/>
                        </a:rPr>
                        <a:t>Date</a:t>
                      </a:r>
                    </a:p>
                  </a:txBody>
                  <a:tcPr/>
                </a:tc>
                <a:tc>
                  <a:txBody>
                    <a:bodyPr/>
                    <a:lstStyle/>
                    <a:p>
                      <a:r>
                        <a:rPr lang="en-US" sz="1200" b="1" i="1" dirty="0" smtClean="0">
                          <a:latin typeface="Calibri" panose="020F0502020204030204" pitchFamily="34" charset="0"/>
                        </a:rPr>
                        <a:t>Job</a:t>
                      </a:r>
                      <a:r>
                        <a:rPr lang="en-US" sz="1200" b="1" i="1" baseline="0" dirty="0" smtClean="0">
                          <a:latin typeface="Calibri" panose="020F0502020204030204" pitchFamily="34" charset="0"/>
                        </a:rPr>
                        <a:t> Openings</a:t>
                      </a:r>
                      <a:endParaRPr lang="en-US" sz="1200" b="1" i="1" dirty="0">
                        <a:latin typeface="Calibri" panose="020F0502020204030204" pitchFamily="34" charset="0"/>
                      </a:endParaRPr>
                    </a:p>
                  </a:txBody>
                  <a:tcPr/>
                </a:tc>
              </a:tr>
              <a:tr h="0">
                <a:tc>
                  <a:txBody>
                    <a:bodyPr/>
                    <a:lstStyle/>
                    <a:p>
                      <a:r>
                        <a:rPr lang="en-US" sz="1200" i="0" dirty="0" smtClean="0">
                          <a:latin typeface="Calibri" panose="020F0502020204030204" pitchFamily="34" charset="0"/>
                        </a:rPr>
                        <a:t>April 14 (4:30 pm)</a:t>
                      </a:r>
                      <a:endParaRPr lang="en-US" sz="1200" i="0" dirty="0">
                        <a:latin typeface="Calibri" panose="020F0502020204030204" pitchFamily="34" charset="0"/>
                      </a:endParaRPr>
                    </a:p>
                  </a:txBody>
                  <a:tcPr>
                    <a:noFill/>
                  </a:tcPr>
                </a:tc>
                <a:tc>
                  <a:txBody>
                    <a:bodyPr/>
                    <a:lstStyle/>
                    <a:p>
                      <a:r>
                        <a:rPr kumimoji="0" lang="en-US" sz="1200" b="0" i="0" kern="1200" dirty="0" smtClean="0">
                          <a:solidFill>
                            <a:schemeClr val="dk1"/>
                          </a:solidFill>
                          <a:effectLst/>
                          <a:latin typeface="Calibri" panose="020F0502020204030204" pitchFamily="34" charset="0"/>
                          <a:ea typeface="+mn-ea"/>
                          <a:cs typeface="+mn-cs"/>
                          <a:hlinkClick r:id="rId2" action="ppaction://hlinksldjump"/>
                        </a:rPr>
                        <a:t>GIS Analyst</a:t>
                      </a:r>
                      <a:r>
                        <a:rPr kumimoji="0" lang="en-US" sz="1200" b="0" i="0" kern="1200" baseline="0" dirty="0" smtClean="0">
                          <a:solidFill>
                            <a:schemeClr val="dk1"/>
                          </a:solidFill>
                          <a:effectLst/>
                          <a:latin typeface="Calibri" panose="020F0502020204030204" pitchFamily="34" charset="0"/>
                          <a:ea typeface="+mn-ea"/>
                          <a:cs typeface="+mn-cs"/>
                          <a:hlinkClick r:id="rId2" action="ppaction://hlinksldjump"/>
                        </a:rPr>
                        <a:t> – Nez Perce Tribe</a:t>
                      </a:r>
                      <a:endParaRPr kumimoji="0" lang="en-US" sz="1200" b="0" i="0" kern="1200" dirty="0" smtClean="0">
                        <a:solidFill>
                          <a:schemeClr val="dk1"/>
                        </a:solidFill>
                        <a:effectLst/>
                        <a:latin typeface="Calibri" panose="020F0502020204030204" pitchFamily="34" charset="0"/>
                        <a:ea typeface="+mn-ea"/>
                        <a:cs typeface="+mn-cs"/>
                      </a:endParaRPr>
                    </a:p>
                  </a:txBody>
                  <a:tcPr>
                    <a:noFill/>
                  </a:tcPr>
                </a:tc>
              </a:tr>
              <a:tr h="0">
                <a:tc>
                  <a:txBody>
                    <a:bodyPr/>
                    <a:lstStyle/>
                    <a:p>
                      <a:r>
                        <a:rPr lang="en-US" sz="1200" dirty="0" smtClean="0">
                          <a:latin typeface="Calibri" panose="020F0502020204030204" pitchFamily="34" charset="0"/>
                        </a:rPr>
                        <a:t>--</a:t>
                      </a:r>
                      <a:endParaRPr lang="en-US" sz="1200" dirty="0">
                        <a:latin typeface="Calibri" panose="020F0502020204030204" pitchFamily="34" charset="0"/>
                      </a:endParaRPr>
                    </a:p>
                  </a:txBody>
                  <a:tcPr>
                    <a:solidFill>
                      <a:schemeClr val="bg1">
                        <a:lumMod val="95000"/>
                      </a:schemeClr>
                    </a:solidFill>
                  </a:tcPr>
                </a:tc>
                <a:tc>
                  <a:txBody>
                    <a:bodyPr/>
                    <a:lstStyle/>
                    <a:p>
                      <a:r>
                        <a:rPr kumimoji="0" lang="en-US" sz="1200" kern="1200" dirty="0" smtClean="0">
                          <a:solidFill>
                            <a:schemeClr val="dk1"/>
                          </a:solidFill>
                          <a:effectLst/>
                          <a:latin typeface="Calibri" panose="020F0502020204030204" pitchFamily="34" charset="0"/>
                          <a:ea typeface="+mn-ea"/>
                          <a:cs typeface="+mn-cs"/>
                          <a:hlinkClick r:id="rId3" action="ppaction://hlinksldjump"/>
                        </a:rPr>
                        <a:t>Temporary - Data Entry Technician - ODFW</a:t>
                      </a:r>
                      <a:endParaRPr kumimoji="0" lang="en-US" sz="1200" kern="1200" dirty="0" smtClean="0">
                        <a:solidFill>
                          <a:schemeClr val="dk1"/>
                        </a:solidFill>
                        <a:effectLst/>
                        <a:latin typeface="Calibri" panose="020F0502020204030204" pitchFamily="34" charset="0"/>
                        <a:ea typeface="+mn-ea"/>
                        <a:cs typeface="+mn-cs"/>
                      </a:endParaRPr>
                    </a:p>
                  </a:txBody>
                  <a:tcPr>
                    <a:solidFill>
                      <a:schemeClr val="bg1">
                        <a:lumMod val="95000"/>
                      </a:schemeClr>
                    </a:solidFill>
                  </a:tcPr>
                </a:tc>
              </a:tr>
              <a:tr h="137160">
                <a:tc>
                  <a:txBody>
                    <a:bodyPr/>
                    <a:lstStyle/>
                    <a:p>
                      <a:endParaRPr lang="en-US" sz="1200" dirty="0">
                        <a:latin typeface="Calibri" panose="020F0502020204030204" pitchFamily="34" charset="0"/>
                      </a:endParaRPr>
                    </a:p>
                  </a:txBody>
                  <a:tcPr>
                    <a:noFill/>
                  </a:tcPr>
                </a:tc>
                <a:tc>
                  <a:txBody>
                    <a:bodyPr/>
                    <a:lstStyle/>
                    <a:p>
                      <a:endParaRPr lang="en-US" sz="1200" dirty="0">
                        <a:latin typeface="Calibri" panose="020F0502020204030204" pitchFamily="34" charset="0"/>
                      </a:endParaRPr>
                    </a:p>
                  </a:txBody>
                  <a:tcPr>
                    <a:noFill/>
                  </a:tcPr>
                </a:tc>
              </a:tr>
              <a:tr h="370840">
                <a:tc>
                  <a:txBody>
                    <a:bodyPr/>
                    <a:lstStyle/>
                    <a:p>
                      <a:r>
                        <a:rPr lang="en-US" sz="1200" b="1" i="1" dirty="0" smtClean="0">
                          <a:latin typeface="Calibri" panose="020F0502020204030204" pitchFamily="34" charset="0"/>
                        </a:rPr>
                        <a:t>Date</a:t>
                      </a:r>
                      <a:endParaRPr lang="en-US" sz="1200" b="1" i="1" dirty="0">
                        <a:latin typeface="Calibri" panose="020F0502020204030204" pitchFamily="34" charset="0"/>
                      </a:endParaRPr>
                    </a:p>
                  </a:txBody>
                  <a:tcPr/>
                </a:tc>
                <a:tc>
                  <a:txBody>
                    <a:bodyPr/>
                    <a:lstStyle/>
                    <a:p>
                      <a:r>
                        <a:rPr lang="en-US" sz="1200" b="1" i="1" dirty="0" smtClean="0">
                          <a:latin typeface="Calibri" panose="020F0502020204030204" pitchFamily="34" charset="0"/>
                        </a:rPr>
                        <a:t>Events</a:t>
                      </a:r>
                      <a:endParaRPr lang="en-US" sz="1200" b="1" i="1" dirty="0">
                        <a:latin typeface="Calibri" panose="020F0502020204030204" pitchFamily="34" charset="0"/>
                      </a:endParaRPr>
                    </a:p>
                  </a:txBody>
                  <a:tcPr/>
                </a:tc>
              </a:tr>
              <a:tr h="370840">
                <a:tc>
                  <a:txBody>
                    <a:bodyPr/>
                    <a:lstStyle/>
                    <a:p>
                      <a:r>
                        <a:rPr lang="en-US" sz="1200" baseline="0" dirty="0" smtClean="0">
                          <a:latin typeface="Calibri" panose="020F0502020204030204" pitchFamily="34" charset="0"/>
                        </a:rPr>
                        <a:t>April 17 &amp; 18</a:t>
                      </a:r>
                      <a:endParaRPr lang="en-US" sz="1200" dirty="0">
                        <a:latin typeface="Calibri" panose="020F0502020204030204" pitchFamily="34" charset="0"/>
                      </a:endParaRPr>
                    </a:p>
                  </a:txBody>
                  <a:tcPr/>
                </a:tc>
                <a:tc>
                  <a:txBody>
                    <a:bodyPr/>
                    <a:lstStyle/>
                    <a:p>
                      <a:r>
                        <a:rPr lang="en-US" sz="1200" dirty="0" smtClean="0">
                          <a:latin typeface="Calibri" panose="020F0502020204030204" pitchFamily="34" charset="0"/>
                          <a:hlinkClick r:id="rId4"/>
                        </a:rPr>
                        <a:t>GIS In Action</a:t>
                      </a:r>
                      <a:endParaRPr lang="en-US" sz="1200" dirty="0" smtClean="0">
                        <a:latin typeface="Calibri" panose="020F0502020204030204" pitchFamily="34" charset="0"/>
                      </a:endParaRPr>
                    </a:p>
                    <a:p>
                      <a:endParaRPr lang="en-US" sz="1200" dirty="0">
                        <a:latin typeface="Calibri" panose="020F0502020204030204" pitchFamily="34" charset="0"/>
                      </a:endParaRPr>
                    </a:p>
                  </a:txBody>
                  <a:tcPr/>
                </a:tc>
              </a:tr>
            </a:tbl>
          </a:graphicData>
        </a:graphic>
      </p:graphicFrame>
      <p:sp>
        <p:nvSpPr>
          <p:cNvPr id="3" name="TextBox 2"/>
          <p:cNvSpPr txBox="1"/>
          <p:nvPr/>
        </p:nvSpPr>
        <p:spPr>
          <a:xfrm>
            <a:off x="3657600" y="5943600"/>
            <a:ext cx="1991251" cy="369332"/>
          </a:xfrm>
          <a:prstGeom prst="rect">
            <a:avLst/>
          </a:prstGeom>
          <a:noFill/>
        </p:spPr>
        <p:txBody>
          <a:bodyPr wrap="none" rtlCol="0">
            <a:spAutoFit/>
          </a:bodyPr>
          <a:lstStyle/>
          <a:p>
            <a:r>
              <a:rPr lang="en-US" dirty="0" smtClean="0">
                <a:hlinkClick r:id="rId5" action="ppaction://hlinksldjump"/>
              </a:rPr>
              <a:t>Return to Agenda</a:t>
            </a:r>
            <a:endParaRPr lang="en-US" dirty="0"/>
          </a:p>
        </p:txBody>
      </p:sp>
    </p:spTree>
    <p:extLst>
      <p:ext uri="{BB962C8B-B14F-4D97-AF65-F5344CB8AC3E}">
        <p14:creationId xmlns:p14="http://schemas.microsoft.com/office/powerpoint/2010/main" val="42011493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Announcement: GIS </a:t>
            </a:r>
            <a:r>
              <a:rPr lang="en-US" sz="3600" dirty="0"/>
              <a:t>ANALYST</a:t>
            </a:r>
            <a:endParaRPr lang="en-US" dirty="0"/>
          </a:p>
        </p:txBody>
      </p:sp>
      <p:sp>
        <p:nvSpPr>
          <p:cNvPr id="6" name="Rectangle 5"/>
          <p:cNvSpPr/>
          <p:nvPr/>
        </p:nvSpPr>
        <p:spPr>
          <a:xfrm>
            <a:off x="304800" y="1371600"/>
            <a:ext cx="8686800" cy="5047536"/>
          </a:xfrm>
          <a:prstGeom prst="rect">
            <a:avLst/>
          </a:prstGeom>
        </p:spPr>
        <p:txBody>
          <a:bodyPr wrap="square">
            <a:spAutoFit/>
          </a:bodyPr>
          <a:lstStyle/>
          <a:p>
            <a:r>
              <a:rPr lang="en-US" sz="1400" dirty="0"/>
              <a:t>Subject	[</a:t>
            </a:r>
            <a:r>
              <a:rPr lang="en-US" sz="1400" dirty="0" err="1"/>
              <a:t>gis_info</a:t>
            </a:r>
            <a:r>
              <a:rPr lang="en-US" sz="1400" dirty="0"/>
              <a:t>] GIS Analyst Position Available</a:t>
            </a:r>
          </a:p>
          <a:p>
            <a:r>
              <a:rPr lang="en-US" sz="1400" dirty="0"/>
              <a:t>From	</a:t>
            </a:r>
            <a:r>
              <a:rPr lang="en-US" sz="1400" dirty="0" err="1"/>
              <a:t>gis_info</a:t>
            </a:r>
            <a:endParaRPr lang="en-US" sz="1400" dirty="0"/>
          </a:p>
          <a:p>
            <a:r>
              <a:rPr lang="en-US" sz="1400" dirty="0"/>
              <a:t>To	gis_info@listsmart.osl.state.or.us</a:t>
            </a:r>
          </a:p>
          <a:p>
            <a:r>
              <a:rPr lang="en-US" sz="1400" dirty="0"/>
              <a:t>Sent	Thursday, March 30, 2017 1:39 PM</a:t>
            </a:r>
          </a:p>
          <a:p>
            <a:r>
              <a:rPr lang="en-US" sz="1400" dirty="0"/>
              <a:t>Attachments	</a:t>
            </a:r>
          </a:p>
          <a:p>
            <a:endParaRPr lang="en-US" sz="1400" dirty="0"/>
          </a:p>
          <a:p>
            <a:r>
              <a:rPr lang="en-US" sz="1400" dirty="0"/>
              <a:t>GIS ANALYST Full-Time  To assist the Nez Perce Tribe with management and analysis on all aspects of geospatial data for various projects. The desired skills include a strong foundation of the principles, practices and applications of GIS. Maintenance of various GIS systems including, but not limited to </a:t>
            </a:r>
            <a:r>
              <a:rPr lang="en-US" sz="1400" dirty="0" err="1"/>
              <a:t>ArcSDE</a:t>
            </a:r>
            <a:r>
              <a:rPr lang="en-US" sz="1400" dirty="0"/>
              <a:t>, SQL, and VMWare for ArcGIS Enterprise License. Skills in cartography, geospatial analysis and data management is a plus. Requires a Bachelor’s degree in related field. Related field and/or course work requirements defined in job expectations. Experience does not substitute for degree. Technical experience in related field preferred; demonstrated leadership experience preferred. “Please refer to class description/job description for further details”. The Nez Perce Tribe is a drug free work environment, pre-employment drug testing required. Requires a valid driver’s license with the ability to be insured under the Tribe’s policy. Must provide a current motor vehicle report (MVR) where you have been licensed to drive within the last three (3) years. A complete application includes: NPT application and resume: GIS ANALYST HR-17-129, P.O. Box 365, </a:t>
            </a:r>
            <a:r>
              <a:rPr lang="en-US" sz="1400" dirty="0" err="1"/>
              <a:t>Lapwai</a:t>
            </a:r>
            <a:r>
              <a:rPr lang="en-US" sz="1400" dirty="0"/>
              <a:t>, ID 83540, by 4:30 pm, 4/14/17 (208) 843-7332. Tribal preference applies. INCOMPLETE APPLICATION PACKETS WILL NOT BE CONSIDERED. Nez Perce Tribe Application can be found athttp://www.nezperce.org/Official/PDF/NPTAPPLICATION.pdf</a:t>
            </a:r>
          </a:p>
          <a:p>
            <a:r>
              <a:rPr lang="en-US" sz="1400" dirty="0"/>
              <a:t> </a:t>
            </a:r>
          </a:p>
          <a:p>
            <a:r>
              <a:rPr lang="en-US" sz="1400" dirty="0"/>
              <a:t>Laurie Ames</a:t>
            </a:r>
          </a:p>
          <a:p>
            <a:r>
              <a:rPr lang="en-US" sz="1400" dirty="0"/>
              <a:t>lames@nezperce.org</a:t>
            </a:r>
          </a:p>
        </p:txBody>
      </p:sp>
      <p:sp>
        <p:nvSpPr>
          <p:cNvPr id="8" name="TextBox 7"/>
          <p:cNvSpPr txBox="1"/>
          <p:nvPr/>
        </p:nvSpPr>
        <p:spPr>
          <a:xfrm>
            <a:off x="3657600" y="5943600"/>
            <a:ext cx="1991251" cy="369332"/>
          </a:xfrm>
          <a:prstGeom prst="rect">
            <a:avLst/>
          </a:prstGeom>
          <a:noFill/>
        </p:spPr>
        <p:txBody>
          <a:bodyPr wrap="none" rtlCol="0">
            <a:spAutoFit/>
          </a:bodyPr>
          <a:lstStyle/>
          <a:p>
            <a:r>
              <a:rPr lang="en-US" dirty="0" smtClean="0">
                <a:hlinkClick r:id="rId2" action="ppaction://hlinksldjump"/>
              </a:rPr>
              <a:t>Return to Agenda</a:t>
            </a:r>
            <a:endParaRPr lang="en-US" dirty="0"/>
          </a:p>
        </p:txBody>
      </p:sp>
    </p:spTree>
    <p:extLst>
      <p:ext uri="{BB962C8B-B14F-4D97-AF65-F5344CB8AC3E}">
        <p14:creationId xmlns:p14="http://schemas.microsoft.com/office/powerpoint/2010/main" val="26983803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0"/>
            <a:ext cx="8534400" cy="758952"/>
          </a:xfrm>
        </p:spPr>
        <p:txBody>
          <a:bodyPr>
            <a:normAutofit fontScale="90000"/>
          </a:bodyPr>
          <a:lstStyle/>
          <a:p>
            <a:r>
              <a:rPr lang="en-US" sz="3600" dirty="0" smtClean="0"/>
              <a:t>Announcement: Data Entry </a:t>
            </a:r>
            <a:r>
              <a:rPr lang="en-US" sz="3600" dirty="0"/>
              <a:t>T</a:t>
            </a:r>
            <a:r>
              <a:rPr lang="en-US" sz="3600" dirty="0" smtClean="0"/>
              <a:t>echnician – ODFW (Temporary)</a:t>
            </a:r>
            <a:endParaRPr lang="en-US" dirty="0"/>
          </a:p>
        </p:txBody>
      </p:sp>
      <p:sp>
        <p:nvSpPr>
          <p:cNvPr id="3" name="Rectangle 2"/>
          <p:cNvSpPr/>
          <p:nvPr/>
        </p:nvSpPr>
        <p:spPr>
          <a:xfrm>
            <a:off x="152400" y="1295400"/>
            <a:ext cx="8839200" cy="5016758"/>
          </a:xfrm>
          <a:prstGeom prst="rect">
            <a:avLst/>
          </a:prstGeom>
        </p:spPr>
        <p:txBody>
          <a:bodyPr wrap="square">
            <a:spAutoFit/>
          </a:bodyPr>
          <a:lstStyle/>
          <a:p>
            <a:endParaRPr lang="en-US" sz="800" dirty="0" smtClean="0"/>
          </a:p>
          <a:p>
            <a:r>
              <a:rPr lang="en-US" sz="1200" dirty="0" smtClean="0"/>
              <a:t>Subject</a:t>
            </a:r>
            <a:r>
              <a:rPr lang="en-US" sz="1200" dirty="0"/>
              <a:t>	[</a:t>
            </a:r>
            <a:r>
              <a:rPr lang="en-US" sz="1200" dirty="0" err="1"/>
              <a:t>gis_info</a:t>
            </a:r>
            <a:r>
              <a:rPr lang="en-US" sz="1200" dirty="0"/>
              <a:t>] Recruitment for Oregon Conservation Strategy Data Technician</a:t>
            </a:r>
          </a:p>
          <a:p>
            <a:r>
              <a:rPr lang="en-US" sz="1200" dirty="0"/>
              <a:t>From	</a:t>
            </a:r>
            <a:r>
              <a:rPr lang="en-US" sz="1200" dirty="0" err="1"/>
              <a:t>gis_info</a:t>
            </a:r>
            <a:endParaRPr lang="en-US" sz="1200" dirty="0"/>
          </a:p>
          <a:p>
            <a:r>
              <a:rPr lang="en-US" sz="1200" dirty="0"/>
              <a:t>To	gis_info@listsmart.osl.state.or.us</a:t>
            </a:r>
          </a:p>
          <a:p>
            <a:r>
              <a:rPr lang="en-US" sz="1200" dirty="0"/>
              <a:t>Sent	Monday, March 20, 2017 3:43 PM</a:t>
            </a:r>
          </a:p>
          <a:p>
            <a:r>
              <a:rPr lang="en-US" sz="1200" dirty="0"/>
              <a:t>Attachments	</a:t>
            </a:r>
          </a:p>
          <a:p>
            <a:endParaRPr lang="en-US" sz="1200" dirty="0"/>
          </a:p>
          <a:p>
            <a:r>
              <a:rPr lang="en-US" sz="1200" dirty="0"/>
              <a:t>Hello,</a:t>
            </a:r>
          </a:p>
          <a:p>
            <a:r>
              <a:rPr lang="en-US" sz="1200" dirty="0"/>
              <a:t> </a:t>
            </a:r>
          </a:p>
          <a:p>
            <a:r>
              <a:rPr lang="en-US" sz="1200" dirty="0"/>
              <a:t>We are currently recruiting applicants for a temporary data entry technician position, who would be employed at our Salem Headquarters from April – June, 2017. This position will focus on formatting and compiling various Oregon Conservation Strategy Species (http://oregonconservationstrategy.org/ocs-strategy-species/) datasets into a format compatible with ODFW centralized data systems. GIS experience is preferred, but not a requirement, as much of this work will be done in a tabular environment.</a:t>
            </a:r>
          </a:p>
          <a:p>
            <a:r>
              <a:rPr lang="en-US" sz="1200" dirty="0"/>
              <a:t> </a:t>
            </a:r>
          </a:p>
          <a:p>
            <a:r>
              <a:rPr lang="en-US" sz="1200" dirty="0"/>
              <a:t>http://www.dfw.state.or.us/hr/docs/031617.pdf</a:t>
            </a:r>
          </a:p>
          <a:p>
            <a:r>
              <a:rPr lang="en-US" sz="1200" dirty="0"/>
              <a:t> </a:t>
            </a:r>
          </a:p>
          <a:p>
            <a:r>
              <a:rPr lang="en-US" sz="1200" dirty="0"/>
              <a:t>Please contact me with any questions.</a:t>
            </a:r>
          </a:p>
          <a:p>
            <a:r>
              <a:rPr lang="en-US" sz="1200" dirty="0"/>
              <a:t> </a:t>
            </a:r>
          </a:p>
          <a:p>
            <a:r>
              <a:rPr lang="en-US" sz="1200" dirty="0"/>
              <a:t>Thank you,</a:t>
            </a:r>
          </a:p>
          <a:p>
            <a:r>
              <a:rPr lang="en-US" sz="1200" dirty="0"/>
              <a:t> </a:t>
            </a:r>
          </a:p>
          <a:p>
            <a:r>
              <a:rPr lang="en-US" sz="1200" dirty="0" smtClean="0"/>
              <a:t>Arthur Rodriguez</a:t>
            </a:r>
          </a:p>
          <a:p>
            <a:r>
              <a:rPr lang="en-US" sz="1200" dirty="0" smtClean="0"/>
              <a:t>Oregon </a:t>
            </a:r>
            <a:r>
              <a:rPr lang="en-US" sz="1200" dirty="0"/>
              <a:t>Conservation Strategy GIS Analyst</a:t>
            </a:r>
          </a:p>
          <a:p>
            <a:r>
              <a:rPr lang="en-US" sz="1200" dirty="0"/>
              <a:t>Natural Resources Information </a:t>
            </a:r>
            <a:r>
              <a:rPr lang="en-US" sz="1200" dirty="0" err="1"/>
              <a:t>Mgmt</a:t>
            </a:r>
            <a:r>
              <a:rPr lang="en-US" sz="1200" dirty="0"/>
              <a:t> Program</a:t>
            </a:r>
          </a:p>
          <a:p>
            <a:r>
              <a:rPr lang="en-US" sz="1200" dirty="0"/>
              <a:t>Oregon Department of Fish and Wildlife</a:t>
            </a:r>
          </a:p>
          <a:p>
            <a:r>
              <a:rPr lang="en-US" sz="1200" dirty="0"/>
              <a:t>Salem, OR</a:t>
            </a:r>
          </a:p>
          <a:p>
            <a:r>
              <a:rPr lang="en-US" sz="1200" dirty="0"/>
              <a:t> </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5105400"/>
            <a:ext cx="3194050" cy="1049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3657600" y="5943600"/>
            <a:ext cx="1991251" cy="369332"/>
          </a:xfrm>
          <a:prstGeom prst="rect">
            <a:avLst/>
          </a:prstGeom>
          <a:noFill/>
        </p:spPr>
        <p:txBody>
          <a:bodyPr wrap="none" rtlCol="0">
            <a:spAutoFit/>
          </a:bodyPr>
          <a:lstStyle/>
          <a:p>
            <a:r>
              <a:rPr lang="en-US" dirty="0" smtClean="0">
                <a:hlinkClick r:id="rId3" action="ppaction://hlinksldjump"/>
              </a:rPr>
              <a:t>Return to Agenda</a:t>
            </a:r>
            <a:endParaRPr lang="en-US" dirty="0"/>
          </a:p>
        </p:txBody>
      </p:sp>
    </p:spTree>
    <p:extLst>
      <p:ext uri="{BB962C8B-B14F-4D97-AF65-F5344CB8AC3E}">
        <p14:creationId xmlns:p14="http://schemas.microsoft.com/office/powerpoint/2010/main" val="30420076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Previous Minutes</a:t>
            </a:r>
            <a:endParaRPr lang="en-US" dirty="0"/>
          </a:p>
        </p:txBody>
      </p:sp>
      <p:sp>
        <p:nvSpPr>
          <p:cNvPr id="3" name="TextBox 2"/>
          <p:cNvSpPr txBox="1"/>
          <p:nvPr/>
        </p:nvSpPr>
        <p:spPr>
          <a:xfrm>
            <a:off x="2192448" y="2286000"/>
            <a:ext cx="4713150" cy="1477328"/>
          </a:xfrm>
          <a:prstGeom prst="rect">
            <a:avLst/>
          </a:prstGeom>
          <a:noFill/>
        </p:spPr>
        <p:txBody>
          <a:bodyPr wrap="none" rtlCol="0">
            <a:spAutoFit/>
          </a:bodyPr>
          <a:lstStyle/>
          <a:p>
            <a:r>
              <a:rPr lang="en-US" dirty="0" smtClean="0"/>
              <a:t>Minutes posted at GPL web page:</a:t>
            </a:r>
          </a:p>
          <a:p>
            <a:endParaRPr lang="en-US" dirty="0" smtClean="0"/>
          </a:p>
          <a:p>
            <a:r>
              <a:rPr lang="en-US" dirty="0">
                <a:hlinkClick r:id="rId2"/>
              </a:rPr>
              <a:t>http://www.oregon.gov/geo/Pages/gpl.aspx</a:t>
            </a:r>
            <a:endParaRPr lang="en-US" dirty="0" smtClean="0"/>
          </a:p>
          <a:p>
            <a:endParaRPr lang="en-US" dirty="0"/>
          </a:p>
          <a:p>
            <a:r>
              <a:rPr lang="en-US" dirty="0">
                <a:hlinkClick r:id="rId3"/>
              </a:rPr>
              <a:t>ftp://ftp.gis.oregon.gov/MINUTES/GPL</a:t>
            </a:r>
            <a:endParaRPr lang="en-US" dirty="0"/>
          </a:p>
        </p:txBody>
      </p:sp>
      <p:sp>
        <p:nvSpPr>
          <p:cNvPr id="4" name="TextBox 3"/>
          <p:cNvSpPr txBox="1"/>
          <p:nvPr/>
        </p:nvSpPr>
        <p:spPr>
          <a:xfrm>
            <a:off x="3657600" y="5943600"/>
            <a:ext cx="1991251" cy="369332"/>
          </a:xfrm>
          <a:prstGeom prst="rect">
            <a:avLst/>
          </a:prstGeom>
          <a:noFill/>
        </p:spPr>
        <p:txBody>
          <a:bodyPr wrap="none" rtlCol="0">
            <a:spAutoFit/>
          </a:bodyPr>
          <a:lstStyle/>
          <a:p>
            <a:r>
              <a:rPr lang="en-US" dirty="0" smtClean="0">
                <a:hlinkClick r:id="rId4" action="ppaction://hlinksldjump"/>
              </a:rPr>
              <a:t>Return to Agenda</a:t>
            </a:r>
            <a:endParaRPr lang="en-US" dirty="0"/>
          </a:p>
        </p:txBody>
      </p:sp>
    </p:spTree>
    <p:extLst>
      <p:ext uri="{BB962C8B-B14F-4D97-AF65-F5344CB8AC3E}">
        <p14:creationId xmlns:p14="http://schemas.microsoft.com/office/powerpoint/2010/main" val="38025582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Updates</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1689605246"/>
              </p:ext>
            </p:extLst>
          </p:nvPr>
        </p:nvGraphicFramePr>
        <p:xfrm>
          <a:off x="1524000" y="1813560"/>
          <a:ext cx="6096000" cy="2966720"/>
        </p:xfrm>
        <a:graphic>
          <a:graphicData uri="http://schemas.openxmlformats.org/drawingml/2006/table">
            <a:tbl>
              <a:tblPr firstRow="1" bandRow="1">
                <a:tableStyleId>{7DF18680-E054-41AD-8BC1-D1AEF772440D}</a:tableStyleId>
              </a:tblPr>
              <a:tblGrid>
                <a:gridCol w="6096000"/>
              </a:tblGrid>
              <a:tr h="370840">
                <a:tc>
                  <a:txBody>
                    <a:bodyPr/>
                    <a:lstStyle/>
                    <a:p>
                      <a:endParaRPr lang="en-US" dirty="0"/>
                    </a:p>
                  </a:txBody>
                  <a:tcPr/>
                </a:tc>
              </a:tr>
              <a:tr h="370840">
                <a:tc>
                  <a:txBody>
                    <a:bodyPr/>
                    <a:lstStyle/>
                    <a:p>
                      <a:pPr marL="285750" indent="-285750">
                        <a:buFont typeface="Wingdings" panose="05000000000000000000" pitchFamily="2" charset="2"/>
                        <a:buChar char="Ø"/>
                      </a:pPr>
                      <a:r>
                        <a:rPr lang="en-US" dirty="0" smtClean="0"/>
                        <a:t>GEO </a:t>
                      </a:r>
                      <a:endParaRPr lang="en-US" dirty="0"/>
                    </a:p>
                  </a:txBody>
                  <a:tcPr/>
                </a:tc>
              </a:tr>
              <a:tr h="370840">
                <a:tc>
                  <a:txBody>
                    <a:bodyPr/>
                    <a:lstStyle/>
                    <a:p>
                      <a:pPr marL="285750" indent="-285750">
                        <a:buFont typeface="Wingdings" panose="05000000000000000000" pitchFamily="2" charset="2"/>
                        <a:buChar char="Ø"/>
                      </a:pPr>
                      <a:endParaRPr lang="en-US" dirty="0"/>
                    </a:p>
                  </a:txBody>
                  <a:tcPr/>
                </a:tc>
              </a:tr>
              <a:tr h="370840">
                <a:tc>
                  <a:txBody>
                    <a:bodyPr/>
                    <a:lstStyle/>
                    <a:p>
                      <a:pPr marL="285750" indent="-285750">
                        <a:buFont typeface="Wingdings" panose="05000000000000000000" pitchFamily="2" charset="2"/>
                        <a:buChar char="Ø"/>
                      </a:pPr>
                      <a:r>
                        <a:rPr lang="en-US" dirty="0" smtClean="0"/>
                        <a:t>Framework </a:t>
                      </a:r>
                      <a:endParaRPr lang="en-US" dirty="0"/>
                    </a:p>
                  </a:txBody>
                  <a:tcPr/>
                </a:tc>
              </a:tr>
              <a:tr h="370840">
                <a:tc>
                  <a:txBody>
                    <a:bodyPr/>
                    <a:lstStyle/>
                    <a:p>
                      <a:pPr marL="285750" indent="-285750">
                        <a:buFont typeface="Wingdings" panose="05000000000000000000" pitchFamily="2" charset="2"/>
                        <a:buChar char="Ø"/>
                      </a:pPr>
                      <a:endParaRPr lang="en-US" dirty="0"/>
                    </a:p>
                  </a:txBody>
                  <a:tcPr/>
                </a:tc>
              </a:tr>
              <a:tr h="370840">
                <a:tc>
                  <a:txBody>
                    <a:bodyPr/>
                    <a:lstStyle/>
                    <a:p>
                      <a:pPr marL="285750" marR="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smtClean="0">
                          <a:hlinkClick r:id="rId2"/>
                        </a:rPr>
                        <a:t>GPL</a:t>
                      </a:r>
                      <a:r>
                        <a:rPr lang="en-US" baseline="0" dirty="0" smtClean="0">
                          <a:hlinkClick r:id="rId2"/>
                        </a:rPr>
                        <a:t> Web page update</a:t>
                      </a:r>
                      <a:r>
                        <a:rPr lang="en-US" baseline="0" dirty="0" smtClean="0"/>
                        <a:t>  </a:t>
                      </a:r>
                      <a:endParaRPr lang="en-US" dirty="0" smtClean="0"/>
                    </a:p>
                  </a:txBody>
                  <a:tcPr/>
                </a:tc>
              </a:tr>
              <a:tr h="370840">
                <a:tc>
                  <a:txBody>
                    <a:bodyPr/>
                    <a:lstStyle/>
                    <a:p>
                      <a:pPr marL="285750" indent="-285750">
                        <a:buFont typeface="Wingdings" panose="05000000000000000000" pitchFamily="2" charset="2"/>
                        <a:buChar char="Ø"/>
                      </a:pPr>
                      <a:endParaRPr lang="en-US" dirty="0"/>
                    </a:p>
                  </a:txBody>
                  <a:tcPr/>
                </a:tc>
              </a:tr>
              <a:tr h="370840">
                <a:tc>
                  <a:txBody>
                    <a:bodyPr/>
                    <a:lstStyle/>
                    <a:p>
                      <a:pPr marL="285750" indent="-285750">
                        <a:buFont typeface="Wingdings" panose="05000000000000000000" pitchFamily="2" charset="2"/>
                        <a:buChar char="Ø"/>
                      </a:pPr>
                      <a:r>
                        <a:rPr lang="en-US" dirty="0" smtClean="0">
                          <a:hlinkClick r:id="rId3" action="ppaction://hlinksldjump"/>
                        </a:rPr>
                        <a:t>ESRI</a:t>
                      </a:r>
                      <a:r>
                        <a:rPr lang="en-US" baseline="0" dirty="0" smtClean="0">
                          <a:hlinkClick r:id="rId3" action="ppaction://hlinksldjump"/>
                        </a:rPr>
                        <a:t> Workshops</a:t>
                      </a:r>
                      <a:endParaRPr lang="en-US" dirty="0"/>
                    </a:p>
                  </a:txBody>
                  <a:tcPr/>
                </a:tc>
              </a:tr>
            </a:tbl>
          </a:graphicData>
        </a:graphic>
      </p:graphicFrame>
      <p:sp>
        <p:nvSpPr>
          <p:cNvPr id="4" name="TextBox 3"/>
          <p:cNvSpPr txBox="1"/>
          <p:nvPr/>
        </p:nvSpPr>
        <p:spPr>
          <a:xfrm>
            <a:off x="3657600" y="5943600"/>
            <a:ext cx="1991251" cy="369332"/>
          </a:xfrm>
          <a:prstGeom prst="rect">
            <a:avLst/>
          </a:prstGeom>
          <a:noFill/>
        </p:spPr>
        <p:txBody>
          <a:bodyPr wrap="none" rtlCol="0">
            <a:spAutoFit/>
          </a:bodyPr>
          <a:lstStyle/>
          <a:p>
            <a:r>
              <a:rPr lang="en-US" dirty="0" smtClean="0">
                <a:hlinkClick r:id="rId4" action="ppaction://hlinksldjump"/>
              </a:rPr>
              <a:t>Return to Agenda</a:t>
            </a:r>
            <a:endParaRPr lang="en-US" dirty="0"/>
          </a:p>
        </p:txBody>
      </p:sp>
    </p:spTree>
    <p:extLst>
      <p:ext uri="{BB962C8B-B14F-4D97-AF65-F5344CB8AC3E}">
        <p14:creationId xmlns:p14="http://schemas.microsoft.com/office/powerpoint/2010/main" val="24028319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ESRI Workshops</a:t>
            </a:r>
            <a:endParaRPr lang="en-US" dirty="0"/>
          </a:p>
        </p:txBody>
      </p:sp>
      <p:sp>
        <p:nvSpPr>
          <p:cNvPr id="4" name="Content Placeholder 3"/>
          <p:cNvSpPr>
            <a:spLocks noGrp="1"/>
          </p:cNvSpPr>
          <p:nvPr>
            <p:ph sz="quarter" idx="1"/>
          </p:nvPr>
        </p:nvSpPr>
        <p:spPr>
          <a:xfrm>
            <a:off x="301752" y="1527048"/>
            <a:ext cx="5337048" cy="4572000"/>
          </a:xfrm>
        </p:spPr>
        <p:txBody>
          <a:bodyPr>
            <a:normAutofit/>
          </a:bodyPr>
          <a:lstStyle/>
          <a:p>
            <a:r>
              <a:rPr lang="en-US" dirty="0" smtClean="0">
                <a:latin typeface="Calibri" panose="020F0502020204030204" pitchFamily="34" charset="0"/>
              </a:rPr>
              <a:t>May 3</a:t>
            </a:r>
            <a:r>
              <a:rPr lang="en-US" baseline="30000" dirty="0" smtClean="0">
                <a:latin typeface="Calibri" panose="020F0502020204030204" pitchFamily="34" charset="0"/>
              </a:rPr>
              <a:t>rd</a:t>
            </a:r>
            <a:r>
              <a:rPr lang="en-US" dirty="0" smtClean="0">
                <a:latin typeface="Calibri" panose="020F0502020204030204" pitchFamily="34" charset="0"/>
              </a:rPr>
              <a:t> Workshops</a:t>
            </a:r>
          </a:p>
          <a:p>
            <a:pPr lvl="1"/>
            <a:r>
              <a:rPr lang="en-US" sz="1700" dirty="0" smtClean="0">
                <a:latin typeface="Calibri" panose="020F0502020204030204" pitchFamily="34" charset="0"/>
              </a:rPr>
              <a:t>Location: </a:t>
            </a:r>
            <a:r>
              <a:rPr lang="en-US" sz="1700" dirty="0"/>
              <a:t>Portland at </a:t>
            </a:r>
            <a:r>
              <a:rPr lang="en-US" sz="1700" dirty="0" smtClean="0"/>
              <a:t>PSOB </a:t>
            </a:r>
          </a:p>
          <a:p>
            <a:pPr lvl="1"/>
            <a:r>
              <a:rPr lang="en-US" sz="1700" dirty="0" smtClean="0">
                <a:latin typeface="Calibri" panose="020F0502020204030204" pitchFamily="34" charset="0"/>
              </a:rPr>
              <a:t>Transportation: </a:t>
            </a:r>
            <a:r>
              <a:rPr lang="en-US" sz="1700" dirty="0" err="1" smtClean="0">
                <a:latin typeface="Calibri" panose="020F0502020204030204" pitchFamily="34" charset="0"/>
              </a:rPr>
              <a:t>Motorpool</a:t>
            </a:r>
            <a:r>
              <a:rPr lang="en-US" sz="1700" dirty="0" smtClean="0">
                <a:latin typeface="Calibri" panose="020F0502020204030204" pitchFamily="34" charset="0"/>
              </a:rPr>
              <a:t> van from Salem arranged by DAS GEO</a:t>
            </a:r>
          </a:p>
          <a:p>
            <a:pPr lvl="1"/>
            <a:r>
              <a:rPr lang="en-US" sz="1700" dirty="0" smtClean="0">
                <a:latin typeface="Calibri" panose="020F0502020204030204" pitchFamily="34" charset="0"/>
              </a:rPr>
              <a:t>Cost – Free</a:t>
            </a:r>
          </a:p>
          <a:p>
            <a:pPr lvl="1"/>
            <a:r>
              <a:rPr lang="en-US" sz="1700" dirty="0" smtClean="0">
                <a:latin typeface="Calibri" panose="020F0502020204030204" pitchFamily="34" charset="0"/>
              </a:rPr>
              <a:t>Attendance: 30 persons</a:t>
            </a:r>
            <a:endParaRPr lang="en-US" sz="1700" dirty="0">
              <a:latin typeface="Calibri" panose="020F0502020204030204" pitchFamily="34" charset="0"/>
            </a:endParaRPr>
          </a:p>
          <a:p>
            <a:pPr marL="274320" lvl="1" indent="0">
              <a:buNone/>
            </a:pPr>
            <a:endParaRPr lang="en-US" dirty="0" smtClean="0">
              <a:latin typeface="Calibri" panose="020F0502020204030204" pitchFamily="34" charset="0"/>
            </a:endParaRPr>
          </a:p>
          <a:p>
            <a:pPr marL="548640" lvl="2" indent="0">
              <a:buNone/>
            </a:pPr>
            <a:r>
              <a:rPr lang="en-US" sz="1700" dirty="0" smtClean="0">
                <a:latin typeface="Calibri" panose="020F0502020204030204" pitchFamily="34" charset="0"/>
              </a:rPr>
              <a:t>Morning Workshop: </a:t>
            </a:r>
            <a:r>
              <a:rPr lang="en-US" sz="1700" dirty="0" smtClean="0">
                <a:latin typeface="Calibri" panose="020F0502020204030204" pitchFamily="34" charset="0"/>
                <a:hlinkClick r:id="rId2" action="ppaction://hlinksldjump"/>
              </a:rPr>
              <a:t>ArcGIS </a:t>
            </a:r>
            <a:r>
              <a:rPr lang="en-US" sz="1700" dirty="0">
                <a:latin typeface="Calibri" panose="020F0502020204030204" pitchFamily="34" charset="0"/>
                <a:hlinkClick r:id="rId2" action="ppaction://hlinksldjump"/>
              </a:rPr>
              <a:t>Enterprise </a:t>
            </a:r>
            <a:r>
              <a:rPr lang="en-US" sz="1700" dirty="0" smtClean="0">
                <a:latin typeface="Calibri" panose="020F0502020204030204" pitchFamily="34" charset="0"/>
                <a:hlinkClick r:id="rId2" action="ppaction://hlinksldjump"/>
              </a:rPr>
              <a:t>Overview</a:t>
            </a:r>
            <a:endParaRPr lang="en-US" sz="1700" dirty="0" smtClean="0">
              <a:latin typeface="Calibri" panose="020F0502020204030204" pitchFamily="34" charset="0"/>
            </a:endParaRPr>
          </a:p>
          <a:p>
            <a:pPr marL="548640" lvl="2" indent="0">
              <a:buNone/>
            </a:pPr>
            <a:endParaRPr lang="en-US" sz="1700" dirty="0" smtClean="0">
              <a:latin typeface="Calibri" panose="020F0502020204030204" pitchFamily="34" charset="0"/>
            </a:endParaRPr>
          </a:p>
          <a:p>
            <a:pPr marL="548640" lvl="2" indent="0">
              <a:buNone/>
            </a:pPr>
            <a:r>
              <a:rPr lang="en-US" sz="1700" dirty="0" smtClean="0">
                <a:latin typeface="Calibri" panose="020F0502020204030204" pitchFamily="34" charset="0"/>
              </a:rPr>
              <a:t>Afternoon Workshop:</a:t>
            </a:r>
            <a:r>
              <a:rPr lang="en-US" sz="1700" dirty="0">
                <a:latin typeface="Calibri" panose="020F0502020204030204" pitchFamily="34" charset="0"/>
              </a:rPr>
              <a:t> </a:t>
            </a:r>
            <a:r>
              <a:rPr lang="en-US" sz="1700" dirty="0" smtClean="0">
                <a:latin typeface="Calibri" panose="020F0502020204030204" pitchFamily="34" charset="0"/>
                <a:hlinkClick r:id="rId3" action="ppaction://hlinksldjump"/>
              </a:rPr>
              <a:t>Survey </a:t>
            </a:r>
            <a:r>
              <a:rPr lang="en-US" sz="1700" dirty="0">
                <a:latin typeface="Calibri" panose="020F0502020204030204" pitchFamily="34" charset="0"/>
                <a:hlinkClick r:id="rId3" action="ppaction://hlinksldjump"/>
              </a:rPr>
              <a:t>1-2-3 and Creating Mobile Strategies</a:t>
            </a:r>
            <a:endParaRPr lang="en-US" sz="1700" dirty="0">
              <a:latin typeface="Calibri" panose="020F0502020204030204" pitchFamily="34" charset="0"/>
            </a:endParaRPr>
          </a:p>
          <a:p>
            <a:pPr lvl="1"/>
            <a:endParaRPr lang="en-US" dirty="0" smtClean="0">
              <a:latin typeface="Calibri" panose="020F0502020204030204" pitchFamily="34" charset="0"/>
            </a:endParaRPr>
          </a:p>
          <a:p>
            <a:pPr marL="0" indent="0">
              <a:buNone/>
            </a:pPr>
            <a:endParaRPr lang="en-US" dirty="0">
              <a:latin typeface="Calibri" panose="020F0502020204030204" pitchFamily="34" charset="0"/>
            </a:endParaRPr>
          </a:p>
          <a:p>
            <a:endParaRPr lang="en-US" dirty="0" smtClean="0"/>
          </a:p>
          <a:p>
            <a:endParaRPr lang="en-US" dirty="0"/>
          </a:p>
        </p:txBody>
      </p:sp>
      <p:sp>
        <p:nvSpPr>
          <p:cNvPr id="5" name="TextBox 4"/>
          <p:cNvSpPr txBox="1"/>
          <p:nvPr/>
        </p:nvSpPr>
        <p:spPr>
          <a:xfrm>
            <a:off x="3657600" y="5943600"/>
            <a:ext cx="1991251" cy="369332"/>
          </a:xfrm>
          <a:prstGeom prst="rect">
            <a:avLst/>
          </a:prstGeom>
          <a:noFill/>
        </p:spPr>
        <p:txBody>
          <a:bodyPr wrap="none" rtlCol="0">
            <a:spAutoFit/>
          </a:bodyPr>
          <a:lstStyle/>
          <a:p>
            <a:r>
              <a:rPr lang="en-US" dirty="0" smtClean="0">
                <a:hlinkClick r:id="rId4" action="ppaction://hlinksldjump"/>
              </a:rPr>
              <a:t>Return to Agenda</a:t>
            </a:r>
            <a:endParaRPr lang="en-US" dirty="0"/>
          </a:p>
        </p:txBody>
      </p:sp>
    </p:spTree>
    <p:extLst>
      <p:ext uri="{BB962C8B-B14F-4D97-AF65-F5344CB8AC3E}">
        <p14:creationId xmlns:p14="http://schemas.microsoft.com/office/powerpoint/2010/main" val="10031212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ArcGIS </a:t>
            </a:r>
            <a:r>
              <a:rPr lang="en-US" sz="3600" b="1" dirty="0"/>
              <a:t>Enterprise </a:t>
            </a:r>
            <a:r>
              <a:rPr lang="en-US" sz="3600" b="1" dirty="0" smtClean="0"/>
              <a:t>workshop</a:t>
            </a:r>
            <a:endParaRPr lang="en-US" dirty="0"/>
          </a:p>
        </p:txBody>
      </p:sp>
      <p:sp>
        <p:nvSpPr>
          <p:cNvPr id="4" name="TextBox 3"/>
          <p:cNvSpPr txBox="1"/>
          <p:nvPr/>
        </p:nvSpPr>
        <p:spPr>
          <a:xfrm>
            <a:off x="304800" y="1524000"/>
            <a:ext cx="8770172" cy="3077766"/>
          </a:xfrm>
          <a:prstGeom prst="rect">
            <a:avLst/>
          </a:prstGeom>
          <a:noFill/>
        </p:spPr>
        <p:txBody>
          <a:bodyPr wrap="square" rtlCol="0">
            <a:spAutoFit/>
          </a:bodyPr>
          <a:lstStyle/>
          <a:p>
            <a:endParaRPr lang="en-US" sz="1400" dirty="0"/>
          </a:p>
          <a:p>
            <a:r>
              <a:rPr lang="en-US" sz="2000" b="1" dirty="0" smtClean="0"/>
              <a:t>The </a:t>
            </a:r>
            <a:r>
              <a:rPr lang="en-US" sz="2000" b="1" dirty="0"/>
              <a:t>ArcGIS Enterprise discussion is geared toward people who are familiar with ArcGIS Server, but want to understand where </a:t>
            </a:r>
            <a:r>
              <a:rPr lang="en-US" sz="2000" b="1" dirty="0" err="1"/>
              <a:t>Esri</a:t>
            </a:r>
            <a:r>
              <a:rPr lang="en-US" sz="2000" b="1" dirty="0"/>
              <a:t> is headed with ArcGIS Enterprise and “</a:t>
            </a:r>
            <a:r>
              <a:rPr lang="en-US" sz="2000" b="1" dirty="0" err="1"/>
              <a:t>WebGIS</a:t>
            </a:r>
            <a:r>
              <a:rPr lang="en-US" sz="2000" b="1" dirty="0"/>
              <a:t>.”</a:t>
            </a:r>
            <a:endParaRPr lang="en-US" sz="2000" dirty="0"/>
          </a:p>
          <a:p>
            <a:r>
              <a:rPr lang="en-US" sz="2000" b="1" dirty="0"/>
              <a:t> </a:t>
            </a:r>
            <a:endParaRPr lang="en-US" sz="2000" dirty="0"/>
          </a:p>
          <a:p>
            <a:r>
              <a:rPr lang="en-US" sz="2000" b="1" dirty="0"/>
              <a:t>T</a:t>
            </a:r>
            <a:r>
              <a:rPr lang="en-US" sz="2000" b="1" dirty="0" smtClean="0"/>
              <a:t>his </a:t>
            </a:r>
            <a:r>
              <a:rPr lang="en-US" sz="2000" b="1" dirty="0"/>
              <a:t>discussion </a:t>
            </a:r>
            <a:r>
              <a:rPr lang="en-US" sz="2000" b="1" dirty="0" smtClean="0"/>
              <a:t>and agenda are currently in draft.</a:t>
            </a:r>
            <a:r>
              <a:rPr lang="en-US" sz="2000" b="1" dirty="0"/>
              <a:t>  Here is some of what we will be talking about:</a:t>
            </a:r>
            <a:endParaRPr lang="en-US" sz="2000" dirty="0"/>
          </a:p>
          <a:p>
            <a:r>
              <a:rPr lang="en-US" sz="2000" b="1" dirty="0">
                <a:hlinkClick r:id="rId2"/>
              </a:rPr>
              <a:t>http://server.arcgis.com/en/server/latest/get-started/windows/what-is-arcgis-enterprise-.htm</a:t>
            </a:r>
            <a:endParaRPr lang="en-US" sz="2000" dirty="0"/>
          </a:p>
          <a:p>
            <a:r>
              <a:rPr lang="en-US" sz="2000" b="1" dirty="0"/>
              <a:t> </a:t>
            </a:r>
            <a:endParaRPr lang="en-US" sz="2000" dirty="0"/>
          </a:p>
        </p:txBody>
      </p:sp>
      <p:sp>
        <p:nvSpPr>
          <p:cNvPr id="5" name="TextBox 4"/>
          <p:cNvSpPr txBox="1"/>
          <p:nvPr/>
        </p:nvSpPr>
        <p:spPr>
          <a:xfrm>
            <a:off x="3048000" y="5943600"/>
            <a:ext cx="2965877" cy="369332"/>
          </a:xfrm>
          <a:prstGeom prst="rect">
            <a:avLst/>
          </a:prstGeom>
          <a:noFill/>
        </p:spPr>
        <p:txBody>
          <a:bodyPr wrap="none" rtlCol="0">
            <a:spAutoFit/>
          </a:bodyPr>
          <a:lstStyle/>
          <a:p>
            <a:r>
              <a:rPr lang="en-US" dirty="0" smtClean="0">
                <a:hlinkClick r:id="rId3" action="ppaction://hlinksldjump"/>
              </a:rPr>
              <a:t>Return to ESRI Workshops</a:t>
            </a:r>
            <a:endParaRPr lang="en-US" dirty="0"/>
          </a:p>
        </p:txBody>
      </p:sp>
    </p:spTree>
    <p:extLst>
      <p:ext uri="{BB962C8B-B14F-4D97-AF65-F5344CB8AC3E}">
        <p14:creationId xmlns:p14="http://schemas.microsoft.com/office/powerpoint/2010/main" val="79335805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2825</TotalTime>
  <Words>339</Words>
  <Application>Microsoft Office PowerPoint</Application>
  <PresentationFormat>On-screen Show (4:3)</PresentationFormat>
  <Paragraphs>152</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Civic</vt:lpstr>
      <vt:lpstr>G P L</vt:lpstr>
      <vt:lpstr>Agenda</vt:lpstr>
      <vt:lpstr>Announcements</vt:lpstr>
      <vt:lpstr>Announcement: GIS ANALYST</vt:lpstr>
      <vt:lpstr>Announcement: Data Entry Technician – ODFW (Temporary)</vt:lpstr>
      <vt:lpstr>Previous Minutes</vt:lpstr>
      <vt:lpstr>Updates</vt:lpstr>
      <vt:lpstr>ESRI Workshops</vt:lpstr>
      <vt:lpstr>ArcGIS Enterprise workshop</vt:lpstr>
      <vt:lpstr>Survey123 workshop (p. 1)</vt:lpstr>
      <vt:lpstr>Survey123 workshop (p. 2)</vt:lpstr>
      <vt:lpstr>Agency Round Table</vt:lpstr>
      <vt:lpstr>Upcoming meetings</vt:lpstr>
    </vt:vector>
  </TitlesOfParts>
  <Company>Oregon Dept of Transportation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GPL</dc:title>
  <dc:creator>Phil Smith</dc:creator>
  <cp:lastModifiedBy>Phil Smith</cp:lastModifiedBy>
  <cp:revision>57</cp:revision>
  <cp:lastPrinted>2017-03-14T20:00:27Z</cp:lastPrinted>
  <dcterms:created xsi:type="dcterms:W3CDTF">2017-02-10T18:36:23Z</dcterms:created>
  <dcterms:modified xsi:type="dcterms:W3CDTF">2017-04-11T14:47:35Z</dcterms:modified>
</cp:coreProperties>
</file>