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6" r:id="rId3"/>
    <p:sldId id="257" r:id="rId4"/>
    <p:sldId id="285" r:id="rId5"/>
    <p:sldId id="292" r:id="rId6"/>
    <p:sldId id="286" r:id="rId7"/>
    <p:sldId id="290" r:id="rId8"/>
    <p:sldId id="294" r:id="rId9"/>
    <p:sldId id="295" r:id="rId10"/>
    <p:sldId id="296" r:id="rId11"/>
    <p:sldId id="288" r:id="rId12"/>
    <p:sldId id="28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5" autoAdjust="0"/>
    <p:restoredTop sz="94690" autoAdjust="0"/>
  </p:normalViewPr>
  <p:slideViewPr>
    <p:cSldViewPr>
      <p:cViewPr varScale="1">
        <p:scale>
          <a:sx n="157" d="100"/>
          <a:sy n="157" d="100"/>
        </p:scale>
        <p:origin x="-11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88F63B-3FD6-4929-977B-9EFAC4E0569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827193-6DE5-473C-8E08-CF1E22F9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27193-6DE5-473C-8E08-CF1E22F959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8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374841" y="2428193"/>
            <a:ext cx="6394330" cy="914400"/>
          </a:xfrm>
        </p:spPr>
        <p:txBody>
          <a:bodyPr rIns="0" anchor="b">
            <a:noAutofit/>
          </a:bodyPr>
          <a:lstStyle>
            <a:lvl1pPr algn="ctr">
              <a:defRPr sz="3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371601" y="3465218"/>
            <a:ext cx="6400801" cy="914400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Presenter(s)</a:t>
            </a:r>
          </a:p>
        </p:txBody>
      </p:sp>
      <p:pic>
        <p:nvPicPr>
          <p:cNvPr id="7" name="Picture 6" descr="esri-10GlobeLogo_No-r_sRGBRev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5747" y="365138"/>
            <a:ext cx="1626553" cy="967642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91B51-25EE-0147-9293-37E16A70024E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47607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85800" y="1828800"/>
            <a:ext cx="7776972" cy="3429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EFD86-78C4-084A-B0B5-04A7A3431B39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765197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1969" y="682625"/>
            <a:ext cx="8119872" cy="369332"/>
          </a:xfrm>
        </p:spPr>
        <p:txBody>
          <a:bodyPr/>
          <a:lstStyle>
            <a:lvl1pPr>
              <a:defRPr lang="en-US" sz="2400" b="1" kern="1200" spc="0" dirty="0" smtClean="0">
                <a:solidFill>
                  <a:schemeClr val="tx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511969" y="1097310"/>
            <a:ext cx="8119872" cy="246221"/>
          </a:xfr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  <a:lvl2pPr marL="0" indent="0">
              <a:buNone/>
              <a:defRPr sz="1400"/>
            </a:lvl2pPr>
            <a:lvl3pPr marL="0" indent="0">
              <a:buNone/>
              <a:defRPr sz="1400"/>
            </a:lvl3pPr>
            <a:lvl4pPr marL="0" indent="0">
              <a:buNone/>
              <a:defRPr sz="1400"/>
            </a:lvl4pPr>
            <a:lvl5pPr marL="0" indent="0">
              <a:buNone/>
              <a:defRPr sz="1400"/>
            </a:lvl5pPr>
          </a:lstStyle>
          <a:p>
            <a:pPr lvl="0"/>
            <a:r>
              <a:rPr lang="en-US" dirty="0"/>
              <a:t>Click to Edit Subtitle (optional)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828804"/>
            <a:ext cx="7776972" cy="342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DF95B-0B80-6A4D-A813-6F9D9F38EBA2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618770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Tagl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682625"/>
            <a:ext cx="8119872" cy="369332"/>
          </a:xfr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828800"/>
            <a:ext cx="7776972" cy="3429000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defRPr sz="1400"/>
            </a:lvl4pPr>
            <a:lvl5pPr>
              <a:lnSpc>
                <a:spcPts val="1800"/>
              </a:lnSpc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15448" y="6177085"/>
            <a:ext cx="8119871" cy="215444"/>
          </a:xfrm>
        </p:spPr>
        <p:txBody>
          <a:bodyPr anchor="b">
            <a:spAutoFit/>
          </a:bodyPr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</a:schemeClr>
              </a:buClr>
              <a:buSzPts val="1100"/>
              <a:buFont typeface="Arial"/>
              <a:buNone/>
              <a:tabLst/>
              <a:defRPr lang="en-US" sz="1400" b="0" i="1" kern="1200" baseline="0" dirty="0" smtClean="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Click to Edit Tagline (optional)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55AC9-5819-304B-AB8A-EC561A98EE59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791345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, Content and Tagl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682625"/>
            <a:ext cx="8119872" cy="369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1"/>
          <p:cNvSpPr>
            <a:spLocks noGrp="1"/>
          </p:cNvSpPr>
          <p:nvPr>
            <p:ph sz="quarter" idx="18"/>
          </p:nvPr>
        </p:nvSpPr>
        <p:spPr>
          <a:xfrm>
            <a:off x="685800" y="1828800"/>
            <a:ext cx="7776972" cy="3429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32307" y="1514615"/>
            <a:ext cx="914401" cy="914400"/>
          </a:xfrm>
          <a:prstGeom prst="rect">
            <a:avLst/>
          </a:prstGeom>
          <a:noFill/>
          <a:effectLst/>
        </p:spPr>
        <p:txBody>
          <a:bodyPr wrap="none" lIns="0" tIns="0" rIns="0" bIns="0" rtlCol="0">
            <a:noAutofit/>
          </a:bodyPr>
          <a:lstStyle/>
          <a:p>
            <a:pPr defTabSz="457200" eaLnBrk="0" hangingPunct="0">
              <a:lnSpc>
                <a:spcPts val="1800"/>
              </a:lnSpc>
            </a:pP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514350" y="1097310"/>
            <a:ext cx="8119872" cy="246221"/>
          </a:xfrm>
        </p:spPr>
        <p:txBody>
          <a:bodyPr vert="horz" wrap="square" lIns="0" tIns="0" rIns="0" bIns="0" rtlCol="0" anchor="t">
            <a:sp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lang="en-US" sz="1600" b="1" kern="1200" dirty="0" smtClean="0">
                <a:solidFill>
                  <a:srgbClr val="94E6FF"/>
                </a:solidFill>
                <a:latin typeface="+mj-lt"/>
                <a:ea typeface="+mj-ea"/>
                <a:cs typeface="Arial"/>
              </a:defRPr>
            </a:lvl1pPr>
            <a:lvl2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j-ea"/>
                <a:cs typeface="Arial"/>
              </a:defRPr>
            </a:lvl2pPr>
            <a:lvl3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j-ea"/>
                <a:cs typeface="Arial"/>
              </a:defRPr>
            </a:lvl3pPr>
            <a:lvl4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j-ea"/>
                <a:cs typeface="Arial"/>
              </a:defRPr>
            </a:lvl4pPr>
            <a:lvl5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j-ea"/>
                <a:cs typeface="Arial"/>
              </a:defRPr>
            </a:lvl5pPr>
          </a:lstStyle>
          <a:p>
            <a:pPr lvl="0"/>
            <a:r>
              <a:rPr lang="en-US" dirty="0"/>
              <a:t>Click to Edit Subtitle (optional)</a:t>
            </a:r>
          </a:p>
        </p:txBody>
      </p:sp>
      <p:sp>
        <p:nvSpPr>
          <p:cNvPr id="12" name="Text Placeholder 25"/>
          <p:cNvSpPr>
            <a:spLocks noGrp="1"/>
          </p:cNvSpPr>
          <p:nvPr>
            <p:ph type="body" sz="quarter" idx="20" hasCustomPrompt="1"/>
          </p:nvPr>
        </p:nvSpPr>
        <p:spPr>
          <a:xfrm>
            <a:off x="514350" y="6185356"/>
            <a:ext cx="8119872" cy="215444"/>
          </a:xfrm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400" b="0" i="1" baseline="0">
                <a:solidFill>
                  <a:schemeClr val="tx2"/>
                </a:solidFill>
              </a:defRPr>
            </a:lvl1pPr>
            <a:lvl2pPr marL="0" indent="0" algn="r">
              <a:buNone/>
              <a:defRPr sz="1600"/>
            </a:lvl2pPr>
            <a:lvl3pPr marL="0" indent="0" algn="r">
              <a:buNone/>
              <a:defRPr sz="1600"/>
            </a:lvl3pPr>
            <a:lvl4pPr marL="0" indent="0" algn="r">
              <a:buNone/>
              <a:defRPr sz="1600"/>
            </a:lvl4pPr>
            <a:lvl5pPr marL="0" indent="0" algn="r">
              <a:buNone/>
              <a:defRPr sz="1600"/>
            </a:lvl5pPr>
          </a:lstStyle>
          <a:p>
            <a:pPr lvl="0"/>
            <a:r>
              <a:rPr lang="en-US" dirty="0"/>
              <a:t>Click to Edit Tagline (optional)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32307" y="1514615"/>
            <a:ext cx="914401" cy="914400"/>
          </a:xfrm>
          <a:prstGeom prst="rect">
            <a:avLst/>
          </a:prstGeom>
          <a:noFill/>
          <a:effectLst/>
        </p:spPr>
        <p:txBody>
          <a:bodyPr wrap="none" lIns="0" tIns="0" rIns="0" bIns="0" rtlCol="0">
            <a:noAutofit/>
          </a:bodyPr>
          <a:lstStyle/>
          <a:p>
            <a:pPr defTabSz="457200" eaLnBrk="0" hangingPunct="0">
              <a:lnSpc>
                <a:spcPts val="1800"/>
              </a:lnSpc>
            </a:pP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4F111-1245-FB4C-ACB7-129F68E66232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046399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682626"/>
            <a:ext cx="8119872" cy="492443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C21C6-642C-6F4C-B53C-06F3F35CEF14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361476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without Graphic (center justifi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E3BE2-FFFE-0B46-AE5A-CBB4C5FEC6FC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630589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1994C-B8B3-A740-949B-C8D716F26A7F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71989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 flip="none" rotWithShape="1">
          <a:gsLst>
            <a:gs pos="0">
              <a:srgbClr val="0078C3"/>
            </a:gs>
            <a:gs pos="100000">
              <a:srgbClr val="0A144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rallelogram 10"/>
          <p:cNvSpPr/>
          <p:nvPr/>
        </p:nvSpPr>
        <p:spPr bwMode="auto">
          <a:xfrm flipV="1">
            <a:off x="6650182" y="0"/>
            <a:ext cx="2493818" cy="6865698"/>
          </a:xfrm>
          <a:custGeom>
            <a:avLst/>
            <a:gdLst>
              <a:gd name="connsiteX0" fmla="*/ 0 w 5497956"/>
              <a:gd name="connsiteY0" fmla="*/ 0 h 6858000"/>
              <a:gd name="connsiteX1" fmla="*/ 5497956 w 5497956"/>
              <a:gd name="connsiteY1" fmla="*/ 0 h 6858000"/>
              <a:gd name="connsiteX2" fmla="*/ 5497956 w 5497956"/>
              <a:gd name="connsiteY2" fmla="*/ 6858000 h 6858000"/>
              <a:gd name="connsiteX3" fmla="*/ 0 w 5497956"/>
              <a:gd name="connsiteY3" fmla="*/ 6858000 h 6858000"/>
              <a:gd name="connsiteX4" fmla="*/ 0 w 5497956"/>
              <a:gd name="connsiteY4" fmla="*/ 0 h 6858000"/>
              <a:gd name="connsiteX0" fmla="*/ 0 w 5497956"/>
              <a:gd name="connsiteY0" fmla="*/ 0 h 6865697"/>
              <a:gd name="connsiteX1" fmla="*/ 5497956 w 5497956"/>
              <a:gd name="connsiteY1" fmla="*/ 0 h 6865697"/>
              <a:gd name="connsiteX2" fmla="*/ 5497956 w 5497956"/>
              <a:gd name="connsiteY2" fmla="*/ 6858000 h 6865697"/>
              <a:gd name="connsiteX3" fmla="*/ 2747818 w 5497956"/>
              <a:gd name="connsiteY3" fmla="*/ 6865697 h 6865697"/>
              <a:gd name="connsiteX4" fmla="*/ 0 w 5497956"/>
              <a:gd name="connsiteY4" fmla="*/ 0 h 686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956" h="6865697">
                <a:moveTo>
                  <a:pt x="0" y="0"/>
                </a:moveTo>
                <a:lnTo>
                  <a:pt x="5497956" y="0"/>
                </a:lnTo>
                <a:lnTo>
                  <a:pt x="5497956" y="6858000"/>
                </a:lnTo>
                <a:lnTo>
                  <a:pt x="2747818" y="686569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6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" name="Parallelogram 10"/>
          <p:cNvSpPr/>
          <p:nvPr/>
        </p:nvSpPr>
        <p:spPr bwMode="auto">
          <a:xfrm rot="5400000" flipH="1">
            <a:off x="3559849" y="-3559848"/>
            <a:ext cx="2024302" cy="9143999"/>
          </a:xfrm>
          <a:custGeom>
            <a:avLst/>
            <a:gdLst>
              <a:gd name="connsiteX0" fmla="*/ 0 w 2777078"/>
              <a:gd name="connsiteY0" fmla="*/ 0 h 12191999"/>
              <a:gd name="connsiteX1" fmla="*/ 2777078 w 2777078"/>
              <a:gd name="connsiteY1" fmla="*/ 0 h 12191999"/>
              <a:gd name="connsiteX2" fmla="*/ 2777078 w 2777078"/>
              <a:gd name="connsiteY2" fmla="*/ 12191999 h 12191999"/>
              <a:gd name="connsiteX3" fmla="*/ 0 w 2777078"/>
              <a:gd name="connsiteY3" fmla="*/ 12191999 h 12191999"/>
              <a:gd name="connsiteX4" fmla="*/ 0 w 2777078"/>
              <a:gd name="connsiteY4" fmla="*/ 0 h 12191999"/>
              <a:gd name="connsiteX0" fmla="*/ 1085273 w 2777078"/>
              <a:gd name="connsiteY0" fmla="*/ 1 h 12191999"/>
              <a:gd name="connsiteX1" fmla="*/ 2777078 w 2777078"/>
              <a:gd name="connsiteY1" fmla="*/ 0 h 12191999"/>
              <a:gd name="connsiteX2" fmla="*/ 2777078 w 2777078"/>
              <a:gd name="connsiteY2" fmla="*/ 12191999 h 12191999"/>
              <a:gd name="connsiteX3" fmla="*/ 0 w 2777078"/>
              <a:gd name="connsiteY3" fmla="*/ 12191999 h 12191999"/>
              <a:gd name="connsiteX4" fmla="*/ 1085273 w 2777078"/>
              <a:gd name="connsiteY4" fmla="*/ 1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078" h="12191999">
                <a:moveTo>
                  <a:pt x="1085273" y="1"/>
                </a:moveTo>
                <a:lnTo>
                  <a:pt x="2777078" y="0"/>
                </a:lnTo>
                <a:lnTo>
                  <a:pt x="2777078" y="12191999"/>
                </a:lnTo>
                <a:lnTo>
                  <a:pt x="0" y="12191999"/>
                </a:lnTo>
                <a:lnTo>
                  <a:pt x="1085273" y="1"/>
                </a:lnTo>
                <a:close/>
              </a:path>
            </a:pathLst>
          </a:custGeom>
          <a:solidFill>
            <a:srgbClr val="0A1446">
              <a:alpha val="62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2" name="Parallelogram 10"/>
          <p:cNvSpPr/>
          <p:nvPr/>
        </p:nvSpPr>
        <p:spPr bwMode="auto">
          <a:xfrm rot="16200000" flipH="1" flipV="1">
            <a:off x="3559850" y="1273851"/>
            <a:ext cx="2024302" cy="9143999"/>
          </a:xfrm>
          <a:custGeom>
            <a:avLst/>
            <a:gdLst>
              <a:gd name="connsiteX0" fmla="*/ 0 w 2777078"/>
              <a:gd name="connsiteY0" fmla="*/ 0 h 12191999"/>
              <a:gd name="connsiteX1" fmla="*/ 2777078 w 2777078"/>
              <a:gd name="connsiteY1" fmla="*/ 0 h 12191999"/>
              <a:gd name="connsiteX2" fmla="*/ 2777078 w 2777078"/>
              <a:gd name="connsiteY2" fmla="*/ 12191999 h 12191999"/>
              <a:gd name="connsiteX3" fmla="*/ 0 w 2777078"/>
              <a:gd name="connsiteY3" fmla="*/ 12191999 h 12191999"/>
              <a:gd name="connsiteX4" fmla="*/ 0 w 2777078"/>
              <a:gd name="connsiteY4" fmla="*/ 0 h 12191999"/>
              <a:gd name="connsiteX0" fmla="*/ 1085273 w 2777078"/>
              <a:gd name="connsiteY0" fmla="*/ 1 h 12191999"/>
              <a:gd name="connsiteX1" fmla="*/ 2777078 w 2777078"/>
              <a:gd name="connsiteY1" fmla="*/ 0 h 12191999"/>
              <a:gd name="connsiteX2" fmla="*/ 2777078 w 2777078"/>
              <a:gd name="connsiteY2" fmla="*/ 12191999 h 12191999"/>
              <a:gd name="connsiteX3" fmla="*/ 0 w 2777078"/>
              <a:gd name="connsiteY3" fmla="*/ 12191999 h 12191999"/>
              <a:gd name="connsiteX4" fmla="*/ 1085273 w 2777078"/>
              <a:gd name="connsiteY4" fmla="*/ 1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078" h="12191999">
                <a:moveTo>
                  <a:pt x="1085273" y="1"/>
                </a:moveTo>
                <a:lnTo>
                  <a:pt x="2777078" y="0"/>
                </a:lnTo>
                <a:lnTo>
                  <a:pt x="2777078" y="12191999"/>
                </a:lnTo>
                <a:lnTo>
                  <a:pt x="0" y="12191999"/>
                </a:lnTo>
                <a:lnTo>
                  <a:pt x="1085273" y="1"/>
                </a:lnTo>
                <a:close/>
              </a:path>
            </a:pathLst>
          </a:custGeom>
          <a:solidFill>
            <a:srgbClr val="0A1446">
              <a:alpha val="62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801" y="3512743"/>
            <a:ext cx="6166427" cy="338554"/>
          </a:xfrm>
          <a:noFill/>
        </p:spPr>
        <p:txBody>
          <a:bodyPr wrap="square" anchor="t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Presenter(s)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1" y="1994006"/>
            <a:ext cx="6512792" cy="1477328"/>
          </a:xfrm>
        </p:spPr>
        <p:txBody>
          <a:bodyPr wrap="square" anchor="b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en-US" sz="4800" b="1" i="0" kern="1200" cap="none" baseline="0">
                <a:solidFill>
                  <a:schemeClr val="tx1"/>
                </a:solidFill>
                <a:effectLst/>
                <a:latin typeface="+mj-lt"/>
                <a:ea typeface="+mj-ea"/>
                <a:cs typeface="Arial"/>
              </a:defRPr>
            </a:lvl1pPr>
          </a:lstStyle>
          <a:p>
            <a:r>
              <a:rPr kumimoji="0" lang="en-US" dirty="0"/>
              <a:t>Click to Edit Section Title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7F20F-8413-1548-BF61-558511100DB7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68058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bg>
      <p:bgPr>
        <a:gradFill flip="none" rotWithShape="1">
          <a:gsLst>
            <a:gs pos="1000">
              <a:srgbClr val="0078C3"/>
            </a:gs>
            <a:gs pos="100000">
              <a:srgbClr val="0A144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10"/>
          <p:cNvSpPr/>
          <p:nvPr/>
        </p:nvSpPr>
        <p:spPr bwMode="auto">
          <a:xfrm flipH="1">
            <a:off x="1" y="2"/>
            <a:ext cx="4123467" cy="6865697"/>
          </a:xfrm>
          <a:custGeom>
            <a:avLst/>
            <a:gdLst>
              <a:gd name="connsiteX0" fmla="*/ 0 w 5497956"/>
              <a:gd name="connsiteY0" fmla="*/ 0 h 6858000"/>
              <a:gd name="connsiteX1" fmla="*/ 5497956 w 5497956"/>
              <a:gd name="connsiteY1" fmla="*/ 0 h 6858000"/>
              <a:gd name="connsiteX2" fmla="*/ 5497956 w 5497956"/>
              <a:gd name="connsiteY2" fmla="*/ 6858000 h 6858000"/>
              <a:gd name="connsiteX3" fmla="*/ 0 w 5497956"/>
              <a:gd name="connsiteY3" fmla="*/ 6858000 h 6858000"/>
              <a:gd name="connsiteX4" fmla="*/ 0 w 5497956"/>
              <a:gd name="connsiteY4" fmla="*/ 0 h 6858000"/>
              <a:gd name="connsiteX0" fmla="*/ 0 w 5497956"/>
              <a:gd name="connsiteY0" fmla="*/ 0 h 6865697"/>
              <a:gd name="connsiteX1" fmla="*/ 5497956 w 5497956"/>
              <a:gd name="connsiteY1" fmla="*/ 0 h 6865697"/>
              <a:gd name="connsiteX2" fmla="*/ 5497956 w 5497956"/>
              <a:gd name="connsiteY2" fmla="*/ 6858000 h 6865697"/>
              <a:gd name="connsiteX3" fmla="*/ 2747818 w 5497956"/>
              <a:gd name="connsiteY3" fmla="*/ 6865697 h 6865697"/>
              <a:gd name="connsiteX4" fmla="*/ 0 w 5497956"/>
              <a:gd name="connsiteY4" fmla="*/ 0 h 686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956" h="6865697">
                <a:moveTo>
                  <a:pt x="0" y="0"/>
                </a:moveTo>
                <a:lnTo>
                  <a:pt x="5497956" y="0"/>
                </a:lnTo>
                <a:lnTo>
                  <a:pt x="5497956" y="6858000"/>
                </a:lnTo>
                <a:lnTo>
                  <a:pt x="2747818" y="686569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6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8" name="Parallelogram 10"/>
          <p:cNvSpPr/>
          <p:nvPr/>
        </p:nvSpPr>
        <p:spPr bwMode="auto">
          <a:xfrm rot="16200000" flipH="1" flipV="1">
            <a:off x="3183461" y="897463"/>
            <a:ext cx="2777078" cy="9143999"/>
          </a:xfrm>
          <a:custGeom>
            <a:avLst/>
            <a:gdLst>
              <a:gd name="connsiteX0" fmla="*/ 0 w 2777078"/>
              <a:gd name="connsiteY0" fmla="*/ 0 h 12191999"/>
              <a:gd name="connsiteX1" fmla="*/ 2777078 w 2777078"/>
              <a:gd name="connsiteY1" fmla="*/ 0 h 12191999"/>
              <a:gd name="connsiteX2" fmla="*/ 2777078 w 2777078"/>
              <a:gd name="connsiteY2" fmla="*/ 12191999 h 12191999"/>
              <a:gd name="connsiteX3" fmla="*/ 0 w 2777078"/>
              <a:gd name="connsiteY3" fmla="*/ 12191999 h 12191999"/>
              <a:gd name="connsiteX4" fmla="*/ 0 w 2777078"/>
              <a:gd name="connsiteY4" fmla="*/ 0 h 12191999"/>
              <a:gd name="connsiteX0" fmla="*/ 1085273 w 2777078"/>
              <a:gd name="connsiteY0" fmla="*/ 1 h 12191999"/>
              <a:gd name="connsiteX1" fmla="*/ 2777078 w 2777078"/>
              <a:gd name="connsiteY1" fmla="*/ 0 h 12191999"/>
              <a:gd name="connsiteX2" fmla="*/ 2777078 w 2777078"/>
              <a:gd name="connsiteY2" fmla="*/ 12191999 h 12191999"/>
              <a:gd name="connsiteX3" fmla="*/ 0 w 2777078"/>
              <a:gd name="connsiteY3" fmla="*/ 12191999 h 12191999"/>
              <a:gd name="connsiteX4" fmla="*/ 1085273 w 2777078"/>
              <a:gd name="connsiteY4" fmla="*/ 1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078" h="12191999">
                <a:moveTo>
                  <a:pt x="1085273" y="1"/>
                </a:moveTo>
                <a:lnTo>
                  <a:pt x="2777078" y="0"/>
                </a:lnTo>
                <a:lnTo>
                  <a:pt x="2777078" y="12191999"/>
                </a:lnTo>
                <a:lnTo>
                  <a:pt x="0" y="12191999"/>
                </a:lnTo>
                <a:lnTo>
                  <a:pt x="1085273" y="1"/>
                </a:lnTo>
                <a:close/>
              </a:path>
            </a:pathLst>
          </a:custGeom>
          <a:solidFill>
            <a:srgbClr val="0A1446">
              <a:alpha val="62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" name="Picture Placeholder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513160" y="1757364"/>
            <a:ext cx="4457700" cy="3343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1800" baseline="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Click icon to insert Picture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32654" y="3582548"/>
            <a:ext cx="3395806" cy="338554"/>
          </a:xfrm>
          <a:noFill/>
        </p:spPr>
        <p:txBody>
          <a:bodyPr wrap="square" anchor="t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Presenter(s)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2654" y="2348111"/>
            <a:ext cx="3395806" cy="1169551"/>
          </a:xfrm>
        </p:spPr>
        <p:txBody>
          <a:bodyPr wrap="square" anchor="b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en-US" sz="3800" b="1" i="0" kern="1200" cap="none" baseline="0">
                <a:solidFill>
                  <a:schemeClr val="tx1"/>
                </a:solidFill>
                <a:effectLst/>
                <a:latin typeface="+mj-lt"/>
                <a:ea typeface="+mj-ea"/>
                <a:cs typeface="Arial"/>
              </a:defRPr>
            </a:lvl1pPr>
          </a:lstStyle>
          <a:p>
            <a:r>
              <a:rPr kumimoji="0" lang="en-US" dirty="0"/>
              <a:t>Click to Edit </a:t>
            </a:r>
            <a:br>
              <a:rPr kumimoji="0" lang="en-US" dirty="0"/>
            </a:br>
            <a:r>
              <a:rPr kumimoji="0" lang="en-US" dirty="0"/>
              <a:t>Demo Title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FA6FB-FDD3-A446-B5AE-30BBE73852D8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882784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_User Screen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User Screens Title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0726-017F-9249-8B2E-2A4DDB444ED8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8871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4228" y="1990427"/>
            <a:ext cx="7775575" cy="1477328"/>
          </a:xfrm>
        </p:spPr>
        <p:txBody>
          <a:bodyPr anchor="b"/>
          <a:lstStyle>
            <a:lvl1pPr>
              <a:spcAft>
                <a:spcPts val="0"/>
              </a:spcAft>
              <a:defRPr sz="9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BIG Word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84228" y="3467761"/>
            <a:ext cx="7775575" cy="615553"/>
          </a:xfrm>
          <a:noFill/>
        </p:spPr>
        <p:txBody>
          <a:bodyPr vert="horz" wrap="square" lIns="0" tIns="0" rIns="0" bIns="0" rtlCol="0" anchor="t">
            <a:spAutoFit/>
          </a:bodyPr>
          <a:lstStyle>
            <a:lvl1pPr marL="0" indent="0">
              <a:spcAft>
                <a:spcPts val="0"/>
              </a:spcAft>
              <a:buFontTx/>
              <a:buNone/>
              <a:defRPr lang="en-US" sz="4000" b="1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Smaller word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7C214-390A-F944-BF27-73F37F4360F9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378844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4213" y="2625442"/>
            <a:ext cx="5486400" cy="461665"/>
          </a:xfrm>
        </p:spPr>
        <p:txBody>
          <a:bodyPr anchor="b"/>
          <a:lstStyle>
            <a:lvl1pPr>
              <a:spcAft>
                <a:spcPts val="0"/>
              </a:spcAft>
              <a:defRPr sz="30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“Quote”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84213" y="3683197"/>
            <a:ext cx="5486400" cy="400110"/>
          </a:xfrm>
          <a:noFill/>
        </p:spPr>
        <p:txBody>
          <a:bodyPr vert="horz" wrap="square" lIns="0" tIns="0" rIns="0" bIns="0" rtlCol="0" anchor="t">
            <a:spAutoFit/>
          </a:bodyPr>
          <a:lstStyle>
            <a:lvl1pPr marL="0" indent="0" algn="r">
              <a:spcAft>
                <a:spcPts val="0"/>
              </a:spcAft>
              <a:buFontTx/>
              <a:buNone/>
              <a:defRPr lang="en-US" sz="2600" b="0" baseline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j-lt"/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Name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25C2B-15EC-3348-B6CD-75D75F51F610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37690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sri">
    <p:bg>
      <p:bgPr>
        <a:solidFill>
          <a:srgbClr val="E0F4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ri-10GlobeLogo_TagLockup5_Slide_s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113" y="2085337"/>
            <a:ext cx="3141343" cy="2404872"/>
          </a:xfrm>
          <a:prstGeom prst="rect">
            <a:avLst/>
          </a:prstGeom>
        </p:spPr>
      </p:pic>
      <p:sp>
        <p:nvSpPr>
          <p:cNvPr id="3" name="Parallelogram 10"/>
          <p:cNvSpPr/>
          <p:nvPr/>
        </p:nvSpPr>
        <p:spPr bwMode="auto">
          <a:xfrm rot="5400000" flipV="1">
            <a:off x="3771903" y="1485903"/>
            <a:ext cx="1600198" cy="9143999"/>
          </a:xfrm>
          <a:custGeom>
            <a:avLst/>
            <a:gdLst>
              <a:gd name="connsiteX0" fmla="*/ 0 w 2777078"/>
              <a:gd name="connsiteY0" fmla="*/ 0 h 12191999"/>
              <a:gd name="connsiteX1" fmla="*/ 2777078 w 2777078"/>
              <a:gd name="connsiteY1" fmla="*/ 0 h 12191999"/>
              <a:gd name="connsiteX2" fmla="*/ 2777078 w 2777078"/>
              <a:gd name="connsiteY2" fmla="*/ 12191999 h 12191999"/>
              <a:gd name="connsiteX3" fmla="*/ 0 w 2777078"/>
              <a:gd name="connsiteY3" fmla="*/ 12191999 h 12191999"/>
              <a:gd name="connsiteX4" fmla="*/ 0 w 2777078"/>
              <a:gd name="connsiteY4" fmla="*/ 0 h 12191999"/>
              <a:gd name="connsiteX0" fmla="*/ 1085273 w 2777078"/>
              <a:gd name="connsiteY0" fmla="*/ 1 h 12191999"/>
              <a:gd name="connsiteX1" fmla="*/ 2777078 w 2777078"/>
              <a:gd name="connsiteY1" fmla="*/ 0 h 12191999"/>
              <a:gd name="connsiteX2" fmla="*/ 2777078 w 2777078"/>
              <a:gd name="connsiteY2" fmla="*/ 12191999 h 12191999"/>
              <a:gd name="connsiteX3" fmla="*/ 0 w 2777078"/>
              <a:gd name="connsiteY3" fmla="*/ 12191999 h 12191999"/>
              <a:gd name="connsiteX4" fmla="*/ 1085273 w 2777078"/>
              <a:gd name="connsiteY4" fmla="*/ 1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078" h="12191999">
                <a:moveTo>
                  <a:pt x="1085273" y="1"/>
                </a:moveTo>
                <a:lnTo>
                  <a:pt x="2777078" y="0"/>
                </a:lnTo>
                <a:lnTo>
                  <a:pt x="2777078" y="12191999"/>
                </a:lnTo>
                <a:lnTo>
                  <a:pt x="0" y="12191999"/>
                </a:lnTo>
                <a:lnTo>
                  <a:pt x="1085273" y="1"/>
                </a:lnTo>
                <a:close/>
              </a:path>
            </a:pathLst>
          </a:custGeom>
          <a:gradFill flip="none" rotWithShape="1">
            <a:gsLst>
              <a:gs pos="100000">
                <a:srgbClr val="00B9F2"/>
              </a:gs>
              <a:gs pos="10000">
                <a:srgbClr val="053264"/>
              </a:gs>
            </a:gsLst>
            <a:lin ang="3780000" scaled="0"/>
            <a:tileRect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5" name="Parallelogram 10"/>
          <p:cNvSpPr/>
          <p:nvPr/>
        </p:nvSpPr>
        <p:spPr bwMode="auto">
          <a:xfrm flipH="1" flipV="1">
            <a:off x="3" y="0"/>
            <a:ext cx="2493818" cy="6865698"/>
          </a:xfrm>
          <a:custGeom>
            <a:avLst/>
            <a:gdLst>
              <a:gd name="connsiteX0" fmla="*/ 0 w 5497956"/>
              <a:gd name="connsiteY0" fmla="*/ 0 h 6858000"/>
              <a:gd name="connsiteX1" fmla="*/ 5497956 w 5497956"/>
              <a:gd name="connsiteY1" fmla="*/ 0 h 6858000"/>
              <a:gd name="connsiteX2" fmla="*/ 5497956 w 5497956"/>
              <a:gd name="connsiteY2" fmla="*/ 6858000 h 6858000"/>
              <a:gd name="connsiteX3" fmla="*/ 0 w 5497956"/>
              <a:gd name="connsiteY3" fmla="*/ 6858000 h 6858000"/>
              <a:gd name="connsiteX4" fmla="*/ 0 w 5497956"/>
              <a:gd name="connsiteY4" fmla="*/ 0 h 6858000"/>
              <a:gd name="connsiteX0" fmla="*/ 0 w 5497956"/>
              <a:gd name="connsiteY0" fmla="*/ 0 h 6865697"/>
              <a:gd name="connsiteX1" fmla="*/ 5497956 w 5497956"/>
              <a:gd name="connsiteY1" fmla="*/ 0 h 6865697"/>
              <a:gd name="connsiteX2" fmla="*/ 5497956 w 5497956"/>
              <a:gd name="connsiteY2" fmla="*/ 6858000 h 6865697"/>
              <a:gd name="connsiteX3" fmla="*/ 2747818 w 5497956"/>
              <a:gd name="connsiteY3" fmla="*/ 6865697 h 6865697"/>
              <a:gd name="connsiteX4" fmla="*/ 0 w 5497956"/>
              <a:gd name="connsiteY4" fmla="*/ 0 h 686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956" h="6865697">
                <a:moveTo>
                  <a:pt x="0" y="0"/>
                </a:moveTo>
                <a:lnTo>
                  <a:pt x="5497956" y="0"/>
                </a:lnTo>
                <a:lnTo>
                  <a:pt x="5497956" y="6858000"/>
                </a:lnTo>
                <a:lnTo>
                  <a:pt x="2747818" y="686569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6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74900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4D32F9D-2A61-4046-A8B2-41648149594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69274F-E7FC-4955-B07B-4EE0094EACC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95000">
              <a:srgbClr val="053264"/>
            </a:gs>
            <a:gs pos="0">
              <a:srgbClr val="00B9F2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682625"/>
            <a:ext cx="8119872" cy="369332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28800"/>
            <a:ext cx="7771468" cy="3429000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07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CE7E69C-4D79-BB49-9350-1FEE210EB4F7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1/9/2018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975" y="6356351"/>
            <a:ext cx="3800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4222" y="6356351"/>
            <a:ext cx="347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F847EE6-F7C9-3041-A28D-502F5689C8E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67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ransition spd="med">
    <p:fade/>
  </p:transition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Arial"/>
        </a:defRPr>
      </a:lvl1pPr>
    </p:titleStyle>
    <p:bodyStyle>
      <a:lvl1pPr marL="176213" indent="-176213" algn="l" defTabSz="4572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accent4">
            <a:lumMod val="60000"/>
            <a:lumOff val="40000"/>
          </a:schemeClr>
        </a:buClr>
        <a:buSzPct val="80000"/>
        <a:buFont typeface="Arial"/>
        <a:buChar char="•"/>
        <a:defRPr sz="2000" b="1" kern="1200">
          <a:solidFill>
            <a:schemeClr val="tx1"/>
          </a:solidFill>
          <a:latin typeface="+mn-lt"/>
          <a:ea typeface="+mn-ea"/>
          <a:cs typeface="Arial"/>
        </a:defRPr>
      </a:lvl1pPr>
      <a:lvl2pPr marL="457200" indent="-173736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4">
            <a:lumMod val="60000"/>
            <a:lumOff val="40000"/>
          </a:schemeClr>
        </a:buClr>
        <a:buSzPct val="80000"/>
        <a:buFont typeface="Lucida Grande"/>
        <a:buChar char="-"/>
        <a:defRPr sz="1800" b="1" kern="1200">
          <a:solidFill>
            <a:schemeClr val="tx1"/>
          </a:solidFill>
          <a:latin typeface="+mn-lt"/>
          <a:ea typeface="+mn-ea"/>
          <a:cs typeface="Arial"/>
        </a:defRPr>
      </a:lvl2pPr>
      <a:lvl3pPr marL="795528" indent="-173736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4">
            <a:lumMod val="60000"/>
            <a:lumOff val="40000"/>
          </a:schemeClr>
        </a:buClr>
        <a:buSzPct val="80000"/>
        <a:buFont typeface="Lucida Grande"/>
        <a:buChar char="-"/>
        <a:defRPr sz="1600" b="1" kern="1200">
          <a:solidFill>
            <a:schemeClr val="tx1"/>
          </a:solidFill>
          <a:latin typeface="+mn-lt"/>
          <a:ea typeface="+mn-ea"/>
          <a:cs typeface="Arial"/>
        </a:defRPr>
      </a:lvl3pPr>
      <a:lvl4pPr marL="1216152" indent="-173736" algn="l" defTabSz="4572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accent4">
            <a:lumMod val="60000"/>
            <a:lumOff val="40000"/>
          </a:schemeClr>
        </a:buClr>
        <a:buSzPct val="80000"/>
        <a:buFont typeface="Lucida Grande"/>
        <a:buChar char="-"/>
        <a:defRPr sz="1400" b="1" kern="1200">
          <a:solidFill>
            <a:schemeClr val="tx1"/>
          </a:solidFill>
          <a:latin typeface="+mn-lt"/>
          <a:ea typeface="+mn-ea"/>
          <a:cs typeface="Arial"/>
        </a:defRPr>
      </a:lvl4pPr>
      <a:lvl5pPr marL="1546225" indent="-176213" algn="l" defTabSz="457200" rtl="0" eaLnBrk="1" latinLnBrk="0" hangingPunct="1">
        <a:lnSpc>
          <a:spcPts val="1900"/>
        </a:lnSpc>
        <a:spcBef>
          <a:spcPts val="0"/>
        </a:spcBef>
        <a:spcAft>
          <a:spcPts val="600"/>
        </a:spcAft>
        <a:buClr>
          <a:schemeClr val="accent4">
            <a:lumMod val="60000"/>
            <a:lumOff val="40000"/>
          </a:schemeClr>
        </a:buClr>
        <a:buSzPct val="80000"/>
        <a:buFont typeface="Lucida Grande"/>
        <a:buChar char="-"/>
        <a:defRPr lang="en-US" sz="1400" b="1" kern="1200" dirty="0">
          <a:solidFill>
            <a:schemeClr val="tx1"/>
          </a:solidFill>
          <a:latin typeface="+mn-lt"/>
          <a:ea typeface="+mn-ea"/>
          <a:cs typeface="Arial"/>
        </a:defRPr>
      </a:lvl5pPr>
      <a:lvl6pPr marL="1773238" indent="-177800" algn="l" defTabSz="401638" rtl="0" eaLnBrk="1" latinLnBrk="0" hangingPunct="1">
        <a:lnSpc>
          <a:spcPts val="1700"/>
        </a:lnSpc>
        <a:spcBef>
          <a:spcPts val="300"/>
        </a:spcBef>
        <a:spcAft>
          <a:spcPts val="300"/>
        </a:spcAft>
        <a:buSzPct val="80000"/>
        <a:buFont typeface="Lucida Grande"/>
        <a:buChar char="-"/>
        <a:tabLst>
          <a:tab pos="1484313" algn="l"/>
        </a:tabLst>
        <a:defRPr sz="1400" b="1" kern="1200">
          <a:solidFill>
            <a:schemeClr val="tx1"/>
          </a:solidFill>
          <a:latin typeface="Arial"/>
          <a:ea typeface="+mn-ea"/>
          <a:cs typeface="Arial"/>
        </a:defRPr>
      </a:lvl6pPr>
      <a:lvl7pPr marL="2062163" indent="-176213" algn="l" defTabSz="457200" rtl="0" eaLnBrk="1" latinLnBrk="0" hangingPunct="1">
        <a:lnSpc>
          <a:spcPts val="1700"/>
        </a:lnSpc>
        <a:spcBef>
          <a:spcPts val="300"/>
        </a:spcBef>
        <a:spcAft>
          <a:spcPts val="300"/>
        </a:spcAft>
        <a:buSzPct val="80000"/>
        <a:buFont typeface="Lucida Grande"/>
        <a:buChar char="-"/>
        <a:defRPr sz="1400" b="1" kern="1200">
          <a:solidFill>
            <a:schemeClr val="tx1"/>
          </a:solidFill>
          <a:latin typeface="Arial"/>
          <a:ea typeface="+mn-ea"/>
          <a:cs typeface="Arial"/>
        </a:defRPr>
      </a:lvl7pPr>
      <a:lvl8pPr marL="2286000" indent="-173038" algn="l" defTabSz="457200" rtl="0" eaLnBrk="1" latinLnBrk="0" hangingPunct="1">
        <a:lnSpc>
          <a:spcPts val="1700"/>
        </a:lnSpc>
        <a:spcBef>
          <a:spcPts val="300"/>
        </a:spcBef>
        <a:spcAft>
          <a:spcPts val="300"/>
        </a:spcAft>
        <a:buSzPct val="80000"/>
        <a:buFont typeface="Lucida Grande"/>
        <a:buChar char="-"/>
        <a:defRPr sz="1400" b="1" kern="1200">
          <a:solidFill>
            <a:schemeClr val="tx1"/>
          </a:solidFill>
          <a:latin typeface="Arial"/>
          <a:ea typeface="+mn-ea"/>
          <a:cs typeface="Arial"/>
        </a:defRPr>
      </a:lvl8pPr>
      <a:lvl9pPr marL="2452688" indent="-163513" algn="l" defTabSz="457200" rtl="0" eaLnBrk="1" latinLnBrk="0" hangingPunct="1">
        <a:lnSpc>
          <a:spcPts val="1700"/>
        </a:lnSpc>
        <a:spcBef>
          <a:spcPts val="300"/>
        </a:spcBef>
        <a:spcAft>
          <a:spcPts val="300"/>
        </a:spcAft>
        <a:buSzPct val="80000"/>
        <a:buFont typeface="Lucida Grande"/>
        <a:buChar char="-"/>
        <a:defRPr sz="1400" b="1" kern="1200">
          <a:solidFill>
            <a:schemeClr val="tx1"/>
          </a:solidFill>
          <a:latin typeface="Arial"/>
          <a:ea typeface="+mn-ea"/>
          <a:cs typeface="Arial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egon.gov/geo/Pages/gpl.aspx" TargetMode="External"/><Relationship Id="rId2" Type="http://schemas.openxmlformats.org/officeDocument/2006/relationships/hyperlink" Target="https://connect9.uc.att.com/service32/meet/?ExEventID=89863154&amp;CT=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pl_minutes_20171212_revised20180109.docx" TargetMode="External"/><Relationship Id="rId2" Type="http://schemas.openxmlformats.org/officeDocument/2006/relationships/hyperlink" Target="gpl_minutes_20171212_draft.pd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4290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sz="2300" dirty="0" smtClean="0">
                <a:solidFill>
                  <a:srgbClr val="00206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January 9, 2018</a:t>
            </a:r>
          </a:p>
          <a:p>
            <a:endParaRPr lang="en-US" sz="2300" dirty="0">
              <a:solidFill>
                <a:srgbClr val="002060"/>
              </a:solidFill>
              <a:latin typeface="Calibri" panose="020F0502020204030204" pitchFamily="34" charset="0"/>
              <a:cs typeface="Aharoni" panose="02010803020104030203" pitchFamily="2" charset="-79"/>
            </a:endParaRPr>
          </a:p>
          <a:p>
            <a:r>
              <a:rPr lang="en-US" sz="2300" dirty="0" smtClean="0">
                <a:solidFill>
                  <a:srgbClr val="00206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1:30 </a:t>
            </a:r>
            <a:r>
              <a:rPr lang="en-US" sz="2300" dirty="0">
                <a:solidFill>
                  <a:srgbClr val="00206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-</a:t>
            </a:r>
            <a:r>
              <a:rPr lang="en-US" sz="2300" dirty="0" smtClean="0">
                <a:solidFill>
                  <a:srgbClr val="00206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300" dirty="0">
                <a:solidFill>
                  <a:srgbClr val="00206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3:30 </a:t>
            </a:r>
            <a:r>
              <a:rPr lang="en-US" sz="2300" dirty="0" smtClean="0">
                <a:solidFill>
                  <a:srgbClr val="00206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PM</a:t>
            </a:r>
            <a:endParaRPr lang="en-US" sz="2300" dirty="0">
              <a:solidFill>
                <a:srgbClr val="002060"/>
              </a:solidFill>
              <a:latin typeface="Calibri" panose="020F0502020204030204" pitchFamily="34" charset="0"/>
              <a:cs typeface="Aharoni" panose="02010803020104030203" pitchFamily="2" charset="-79"/>
            </a:endParaRPr>
          </a:p>
          <a:p>
            <a:endParaRPr lang="en-US" sz="2300" dirty="0">
              <a:solidFill>
                <a:srgbClr val="002060"/>
              </a:solidFill>
              <a:latin typeface="Calibri" panose="020F0502020204030204" pitchFamily="34" charset="0"/>
              <a:cs typeface="Aharoni" panose="02010803020104030203" pitchFamily="2" charset="-79"/>
            </a:endParaRPr>
          </a:p>
          <a:p>
            <a:r>
              <a:rPr lang="en-US" sz="23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Oregon </a:t>
            </a: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  <a:t>Department of </a:t>
            </a:r>
            <a:r>
              <a:rPr lang="en-US" sz="22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forestry</a:t>
            </a:r>
          </a:p>
          <a:p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  <a:t>2600 State </a:t>
            </a:r>
            <a:r>
              <a:rPr lang="en-US" sz="22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Street</a:t>
            </a:r>
            <a:endParaRPr lang="en-US" sz="2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n-US" sz="2200" dirty="0" smtClean="0">
                <a:solidFill>
                  <a:srgbClr val="00206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Salem, OR 97301</a:t>
            </a:r>
          </a:p>
          <a:p>
            <a:endParaRPr lang="en-US" sz="2300" dirty="0" smtClean="0">
              <a:solidFill>
                <a:srgbClr val="002060"/>
              </a:solidFill>
              <a:latin typeface="Calibri" panose="020F0502020204030204" pitchFamily="34" charset="0"/>
              <a:cs typeface="Aharoni" panose="02010803020104030203" pitchFamily="2" charset="-79"/>
            </a:endParaRPr>
          </a:p>
          <a:p>
            <a:r>
              <a:rPr lang="en-US" sz="2300" dirty="0" smtClean="0">
                <a:solidFill>
                  <a:srgbClr val="00206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(Building ‘D’ – Santiam room)</a:t>
            </a:r>
            <a:endParaRPr lang="en-US" sz="2300" dirty="0">
              <a:solidFill>
                <a:srgbClr val="002060"/>
              </a:solidFill>
              <a:latin typeface="Calibri" panose="020F0502020204030204" pitchFamily="34" charset="0"/>
              <a:cs typeface="Aharoni" panose="02010803020104030203" pitchFamily="2" charset="-79"/>
            </a:endParaRPr>
          </a:p>
          <a:p>
            <a:endParaRPr lang="en-US" sz="2300" dirty="0">
              <a:solidFill>
                <a:srgbClr val="002060"/>
              </a:solidFill>
              <a:latin typeface="Calibri" panose="020F0502020204030204" pitchFamily="34" charset="0"/>
              <a:cs typeface="Aharoni" panose="02010803020104030203" pitchFamily="2" charset="-79"/>
            </a:endParaRPr>
          </a:p>
          <a:p>
            <a:r>
              <a:rPr lang="en-US" sz="22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AT&amp;T </a:t>
            </a: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  <a:t>Connect </a:t>
            </a:r>
            <a:r>
              <a:rPr lang="en-US" sz="2200" dirty="0" err="1">
                <a:solidFill>
                  <a:srgbClr val="002060"/>
                </a:solidFill>
                <a:latin typeface="Calibri" panose="020F0502020204030204" pitchFamily="34" charset="0"/>
              </a:rPr>
              <a:t>iMeeting</a:t>
            </a: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  <a:t>:</a:t>
            </a:r>
          </a:p>
          <a:p>
            <a:r>
              <a:rPr lang="en-US" dirty="0" smtClean="0"/>
              <a:t>======================</a:t>
            </a:r>
          </a:p>
          <a:p>
            <a:r>
              <a:rPr lang="en-US" dirty="0" smtClean="0"/>
              <a:t> </a:t>
            </a:r>
            <a:r>
              <a:rPr lang="en-US" u="sng" dirty="0">
                <a:hlinkClick r:id="rId2"/>
              </a:rPr>
              <a:t>https://connect9.uc.att.com/service32/meet/?ExEventID=89863154&amp;CT=M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295400"/>
          </a:xfrm>
        </p:spPr>
        <p:txBody>
          <a:bodyPr>
            <a:noAutofit/>
          </a:bodyPr>
          <a:lstStyle/>
          <a:p>
            <a:r>
              <a:rPr lang="en-US" sz="7200" dirty="0" smtClean="0">
                <a:hlinkClick r:id="rId3"/>
              </a:rPr>
              <a:t>G P L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7997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Round Table Reports</a:t>
            </a:r>
            <a:endParaRPr lang="en-US" dirty="0"/>
          </a:p>
        </p:txBody>
      </p:sp>
      <p:sp>
        <p:nvSpPr>
          <p:cNvPr id="5" name="table"/>
          <p:cNvSpPr>
            <a:spLocks noEditPoints="1" noChangeArrowheads="1"/>
          </p:cNvSpPr>
          <p:nvPr/>
        </p:nvSpPr>
        <p:spPr bwMode="auto">
          <a:xfrm>
            <a:off x="2915575" y="3073400"/>
            <a:ext cx="3311525" cy="26416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015 w 21600"/>
              <a:gd name="T9" fmla="*/ 4491 h 21600"/>
              <a:gd name="T10" fmla="*/ 17622 w 21600"/>
              <a:gd name="T11" fmla="*/ 1712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7641" y="17591"/>
                </a:moveTo>
                <a:lnTo>
                  <a:pt x="18067" y="17165"/>
                </a:lnTo>
                <a:lnTo>
                  <a:pt x="18443" y="16689"/>
                </a:lnTo>
                <a:lnTo>
                  <a:pt x="18794" y="16162"/>
                </a:lnTo>
                <a:lnTo>
                  <a:pt x="19144" y="15661"/>
                </a:lnTo>
                <a:lnTo>
                  <a:pt x="19420" y="15135"/>
                </a:lnTo>
                <a:lnTo>
                  <a:pt x="19645" y="14584"/>
                </a:lnTo>
                <a:lnTo>
                  <a:pt x="19871" y="13982"/>
                </a:lnTo>
                <a:lnTo>
                  <a:pt x="20071" y="13406"/>
                </a:lnTo>
                <a:lnTo>
                  <a:pt x="20297" y="13456"/>
                </a:lnTo>
                <a:lnTo>
                  <a:pt x="20472" y="13456"/>
                </a:lnTo>
                <a:lnTo>
                  <a:pt x="20648" y="13406"/>
                </a:lnTo>
                <a:lnTo>
                  <a:pt x="20823" y="13331"/>
                </a:lnTo>
                <a:lnTo>
                  <a:pt x="20948" y="13206"/>
                </a:lnTo>
                <a:lnTo>
                  <a:pt x="21099" y="13080"/>
                </a:lnTo>
                <a:lnTo>
                  <a:pt x="21149" y="12905"/>
                </a:lnTo>
                <a:lnTo>
                  <a:pt x="21299" y="12704"/>
                </a:lnTo>
                <a:lnTo>
                  <a:pt x="21425" y="12253"/>
                </a:lnTo>
                <a:lnTo>
                  <a:pt x="21550" y="11727"/>
                </a:lnTo>
                <a:lnTo>
                  <a:pt x="21600" y="11276"/>
                </a:lnTo>
                <a:lnTo>
                  <a:pt x="21600" y="10800"/>
                </a:lnTo>
                <a:lnTo>
                  <a:pt x="21600" y="10324"/>
                </a:lnTo>
                <a:lnTo>
                  <a:pt x="21550" y="9823"/>
                </a:lnTo>
                <a:lnTo>
                  <a:pt x="21425" y="9347"/>
                </a:lnTo>
                <a:lnTo>
                  <a:pt x="21299" y="8896"/>
                </a:lnTo>
                <a:lnTo>
                  <a:pt x="21149" y="8695"/>
                </a:lnTo>
                <a:lnTo>
                  <a:pt x="21099" y="8520"/>
                </a:lnTo>
                <a:lnTo>
                  <a:pt x="20948" y="8344"/>
                </a:lnTo>
                <a:lnTo>
                  <a:pt x="20823" y="8269"/>
                </a:lnTo>
                <a:lnTo>
                  <a:pt x="20648" y="8169"/>
                </a:lnTo>
                <a:lnTo>
                  <a:pt x="20472" y="8144"/>
                </a:lnTo>
                <a:lnTo>
                  <a:pt x="20297" y="8144"/>
                </a:lnTo>
                <a:lnTo>
                  <a:pt x="20071" y="8169"/>
                </a:lnTo>
                <a:lnTo>
                  <a:pt x="19871" y="7618"/>
                </a:lnTo>
                <a:lnTo>
                  <a:pt x="19645" y="7016"/>
                </a:lnTo>
                <a:lnTo>
                  <a:pt x="19420" y="6490"/>
                </a:lnTo>
                <a:lnTo>
                  <a:pt x="19144" y="5939"/>
                </a:lnTo>
                <a:lnTo>
                  <a:pt x="18794" y="5438"/>
                </a:lnTo>
                <a:lnTo>
                  <a:pt x="18443" y="4961"/>
                </a:lnTo>
                <a:lnTo>
                  <a:pt x="18067" y="4460"/>
                </a:lnTo>
                <a:lnTo>
                  <a:pt x="17691" y="4034"/>
                </a:lnTo>
                <a:lnTo>
                  <a:pt x="17215" y="3608"/>
                </a:lnTo>
                <a:lnTo>
                  <a:pt x="16739" y="3232"/>
                </a:lnTo>
                <a:lnTo>
                  <a:pt x="16263" y="2832"/>
                </a:lnTo>
                <a:lnTo>
                  <a:pt x="15686" y="2506"/>
                </a:lnTo>
                <a:lnTo>
                  <a:pt x="15185" y="2205"/>
                </a:lnTo>
                <a:lnTo>
                  <a:pt x="14609" y="1929"/>
                </a:lnTo>
                <a:lnTo>
                  <a:pt x="14032" y="1704"/>
                </a:lnTo>
                <a:lnTo>
                  <a:pt x="13431" y="1503"/>
                </a:lnTo>
                <a:lnTo>
                  <a:pt x="13481" y="1278"/>
                </a:lnTo>
                <a:lnTo>
                  <a:pt x="13481" y="1103"/>
                </a:lnTo>
                <a:lnTo>
                  <a:pt x="13431" y="952"/>
                </a:lnTo>
                <a:lnTo>
                  <a:pt x="13356" y="777"/>
                </a:lnTo>
                <a:lnTo>
                  <a:pt x="13256" y="626"/>
                </a:lnTo>
                <a:lnTo>
                  <a:pt x="13080" y="526"/>
                </a:lnTo>
                <a:lnTo>
                  <a:pt x="12930" y="426"/>
                </a:lnTo>
                <a:lnTo>
                  <a:pt x="12704" y="301"/>
                </a:lnTo>
                <a:lnTo>
                  <a:pt x="12278" y="175"/>
                </a:lnTo>
                <a:lnTo>
                  <a:pt x="11802" y="25"/>
                </a:lnTo>
                <a:lnTo>
                  <a:pt x="11276" y="0"/>
                </a:lnTo>
                <a:lnTo>
                  <a:pt x="10825" y="0"/>
                </a:lnTo>
                <a:lnTo>
                  <a:pt x="10324" y="0"/>
                </a:lnTo>
                <a:lnTo>
                  <a:pt x="9848" y="25"/>
                </a:lnTo>
                <a:lnTo>
                  <a:pt x="9347" y="175"/>
                </a:lnTo>
                <a:lnTo>
                  <a:pt x="8921" y="301"/>
                </a:lnTo>
                <a:lnTo>
                  <a:pt x="8695" y="426"/>
                </a:lnTo>
                <a:lnTo>
                  <a:pt x="8545" y="526"/>
                </a:lnTo>
                <a:lnTo>
                  <a:pt x="8394" y="626"/>
                </a:lnTo>
                <a:lnTo>
                  <a:pt x="8269" y="777"/>
                </a:lnTo>
                <a:lnTo>
                  <a:pt x="8169" y="952"/>
                </a:lnTo>
                <a:lnTo>
                  <a:pt x="8144" y="1103"/>
                </a:lnTo>
                <a:lnTo>
                  <a:pt x="8144" y="1278"/>
                </a:lnTo>
                <a:lnTo>
                  <a:pt x="8219" y="1503"/>
                </a:lnTo>
                <a:lnTo>
                  <a:pt x="7618" y="1704"/>
                </a:lnTo>
                <a:lnTo>
                  <a:pt x="7066" y="1929"/>
                </a:lnTo>
                <a:lnTo>
                  <a:pt x="6490" y="2205"/>
                </a:lnTo>
                <a:lnTo>
                  <a:pt x="5939" y="2456"/>
                </a:lnTo>
                <a:lnTo>
                  <a:pt x="5438" y="2781"/>
                </a:lnTo>
                <a:lnTo>
                  <a:pt x="4961" y="3132"/>
                </a:lnTo>
                <a:lnTo>
                  <a:pt x="4485" y="3533"/>
                </a:lnTo>
                <a:lnTo>
                  <a:pt x="4059" y="3959"/>
                </a:lnTo>
                <a:lnTo>
                  <a:pt x="3633" y="4385"/>
                </a:lnTo>
                <a:lnTo>
                  <a:pt x="3232" y="4861"/>
                </a:lnTo>
                <a:lnTo>
                  <a:pt x="2857" y="5387"/>
                </a:lnTo>
                <a:lnTo>
                  <a:pt x="2506" y="5889"/>
                </a:lnTo>
                <a:lnTo>
                  <a:pt x="2205" y="6465"/>
                </a:lnTo>
                <a:lnTo>
                  <a:pt x="1955" y="7016"/>
                </a:lnTo>
                <a:lnTo>
                  <a:pt x="1729" y="7568"/>
                </a:lnTo>
                <a:lnTo>
                  <a:pt x="1529" y="8169"/>
                </a:lnTo>
                <a:lnTo>
                  <a:pt x="1303" y="8144"/>
                </a:lnTo>
                <a:lnTo>
                  <a:pt x="1128" y="8144"/>
                </a:lnTo>
                <a:lnTo>
                  <a:pt x="977" y="8169"/>
                </a:lnTo>
                <a:lnTo>
                  <a:pt x="802" y="8269"/>
                </a:lnTo>
                <a:lnTo>
                  <a:pt x="652" y="8344"/>
                </a:lnTo>
                <a:lnTo>
                  <a:pt x="526" y="8520"/>
                </a:lnTo>
                <a:lnTo>
                  <a:pt x="451" y="8695"/>
                </a:lnTo>
                <a:lnTo>
                  <a:pt x="326" y="8896"/>
                </a:lnTo>
                <a:lnTo>
                  <a:pt x="200" y="9347"/>
                </a:lnTo>
                <a:lnTo>
                  <a:pt x="50" y="9823"/>
                </a:lnTo>
                <a:lnTo>
                  <a:pt x="0" y="10324"/>
                </a:lnTo>
                <a:lnTo>
                  <a:pt x="0" y="10800"/>
                </a:lnTo>
                <a:lnTo>
                  <a:pt x="0" y="11276"/>
                </a:lnTo>
                <a:lnTo>
                  <a:pt x="50" y="11727"/>
                </a:lnTo>
                <a:lnTo>
                  <a:pt x="200" y="12253"/>
                </a:lnTo>
                <a:lnTo>
                  <a:pt x="326" y="12704"/>
                </a:lnTo>
                <a:lnTo>
                  <a:pt x="451" y="12905"/>
                </a:lnTo>
                <a:lnTo>
                  <a:pt x="526" y="13080"/>
                </a:lnTo>
                <a:lnTo>
                  <a:pt x="652" y="13206"/>
                </a:lnTo>
                <a:lnTo>
                  <a:pt x="802" y="13331"/>
                </a:lnTo>
                <a:lnTo>
                  <a:pt x="977" y="13406"/>
                </a:lnTo>
                <a:lnTo>
                  <a:pt x="1128" y="13456"/>
                </a:lnTo>
                <a:lnTo>
                  <a:pt x="1303" y="13456"/>
                </a:lnTo>
                <a:lnTo>
                  <a:pt x="1529" y="13406"/>
                </a:lnTo>
                <a:lnTo>
                  <a:pt x="1729" y="13982"/>
                </a:lnTo>
                <a:lnTo>
                  <a:pt x="1955" y="14584"/>
                </a:lnTo>
                <a:lnTo>
                  <a:pt x="2255" y="15135"/>
                </a:lnTo>
                <a:lnTo>
                  <a:pt x="2556" y="15736"/>
                </a:lnTo>
                <a:lnTo>
                  <a:pt x="2907" y="16263"/>
                </a:lnTo>
                <a:lnTo>
                  <a:pt x="3283" y="16764"/>
                </a:lnTo>
                <a:lnTo>
                  <a:pt x="3684" y="17240"/>
                </a:lnTo>
                <a:lnTo>
                  <a:pt x="4110" y="17741"/>
                </a:lnTo>
                <a:lnTo>
                  <a:pt x="4535" y="18117"/>
                </a:lnTo>
                <a:lnTo>
                  <a:pt x="5012" y="18493"/>
                </a:lnTo>
                <a:lnTo>
                  <a:pt x="5463" y="18844"/>
                </a:lnTo>
                <a:lnTo>
                  <a:pt x="5989" y="19144"/>
                </a:lnTo>
                <a:lnTo>
                  <a:pt x="6490" y="19420"/>
                </a:lnTo>
                <a:lnTo>
                  <a:pt x="7066" y="19645"/>
                </a:lnTo>
                <a:lnTo>
                  <a:pt x="7618" y="19921"/>
                </a:lnTo>
                <a:lnTo>
                  <a:pt x="8219" y="20071"/>
                </a:lnTo>
                <a:lnTo>
                  <a:pt x="8144" y="20297"/>
                </a:lnTo>
                <a:lnTo>
                  <a:pt x="8144" y="20472"/>
                </a:lnTo>
                <a:lnTo>
                  <a:pt x="8169" y="20648"/>
                </a:lnTo>
                <a:lnTo>
                  <a:pt x="8269" y="20823"/>
                </a:lnTo>
                <a:lnTo>
                  <a:pt x="8394" y="20948"/>
                </a:lnTo>
                <a:lnTo>
                  <a:pt x="8545" y="21074"/>
                </a:lnTo>
                <a:lnTo>
                  <a:pt x="8695" y="21149"/>
                </a:lnTo>
                <a:lnTo>
                  <a:pt x="8921" y="21299"/>
                </a:lnTo>
                <a:lnTo>
                  <a:pt x="9347" y="21425"/>
                </a:lnTo>
                <a:lnTo>
                  <a:pt x="9848" y="21550"/>
                </a:lnTo>
                <a:lnTo>
                  <a:pt x="10324" y="21600"/>
                </a:lnTo>
                <a:lnTo>
                  <a:pt x="10825" y="21600"/>
                </a:lnTo>
                <a:lnTo>
                  <a:pt x="11276" y="21600"/>
                </a:lnTo>
                <a:lnTo>
                  <a:pt x="11802" y="21550"/>
                </a:lnTo>
                <a:lnTo>
                  <a:pt x="12278" y="21425"/>
                </a:lnTo>
                <a:lnTo>
                  <a:pt x="12704" y="21299"/>
                </a:lnTo>
                <a:lnTo>
                  <a:pt x="12930" y="21149"/>
                </a:lnTo>
                <a:lnTo>
                  <a:pt x="13080" y="21074"/>
                </a:lnTo>
                <a:lnTo>
                  <a:pt x="13256" y="20948"/>
                </a:lnTo>
                <a:lnTo>
                  <a:pt x="13356" y="20823"/>
                </a:lnTo>
                <a:lnTo>
                  <a:pt x="13431" y="20648"/>
                </a:lnTo>
                <a:lnTo>
                  <a:pt x="13481" y="20472"/>
                </a:lnTo>
                <a:lnTo>
                  <a:pt x="13481" y="20297"/>
                </a:lnTo>
                <a:lnTo>
                  <a:pt x="13431" y="20071"/>
                </a:lnTo>
                <a:lnTo>
                  <a:pt x="14032" y="19871"/>
                </a:lnTo>
                <a:lnTo>
                  <a:pt x="14609" y="19645"/>
                </a:lnTo>
                <a:lnTo>
                  <a:pt x="15135" y="19395"/>
                </a:lnTo>
                <a:lnTo>
                  <a:pt x="15686" y="19094"/>
                </a:lnTo>
                <a:lnTo>
                  <a:pt x="16213" y="18768"/>
                </a:lnTo>
                <a:lnTo>
                  <a:pt x="16739" y="18393"/>
                </a:lnTo>
                <a:lnTo>
                  <a:pt x="17165" y="18017"/>
                </a:lnTo>
                <a:lnTo>
                  <a:pt x="17641" y="17591"/>
                </a:lnTo>
                <a:close/>
              </a:path>
              <a:path w="21600" h="21600" extrusionOk="0">
                <a:moveTo>
                  <a:pt x="13431" y="1503"/>
                </a:moveTo>
                <a:lnTo>
                  <a:pt x="13080" y="1428"/>
                </a:lnTo>
                <a:lnTo>
                  <a:pt x="12780" y="1378"/>
                </a:lnTo>
                <a:lnTo>
                  <a:pt x="12479" y="1278"/>
                </a:lnTo>
                <a:lnTo>
                  <a:pt x="12128" y="1253"/>
                </a:lnTo>
                <a:lnTo>
                  <a:pt x="11802" y="1203"/>
                </a:lnTo>
                <a:lnTo>
                  <a:pt x="11477" y="1203"/>
                </a:lnTo>
                <a:lnTo>
                  <a:pt x="11151" y="1153"/>
                </a:lnTo>
                <a:lnTo>
                  <a:pt x="10825" y="1153"/>
                </a:lnTo>
                <a:lnTo>
                  <a:pt x="10449" y="1153"/>
                </a:lnTo>
                <a:lnTo>
                  <a:pt x="10174" y="1203"/>
                </a:lnTo>
                <a:lnTo>
                  <a:pt x="9798" y="1203"/>
                </a:lnTo>
                <a:lnTo>
                  <a:pt x="9472" y="1253"/>
                </a:lnTo>
                <a:lnTo>
                  <a:pt x="9171" y="1278"/>
                </a:lnTo>
                <a:lnTo>
                  <a:pt x="8820" y="1378"/>
                </a:lnTo>
                <a:lnTo>
                  <a:pt x="8545" y="1428"/>
                </a:lnTo>
                <a:lnTo>
                  <a:pt x="8219" y="1503"/>
                </a:lnTo>
                <a:moveTo>
                  <a:pt x="1529" y="8169"/>
                </a:moveTo>
                <a:lnTo>
                  <a:pt x="1453" y="8520"/>
                </a:lnTo>
                <a:lnTo>
                  <a:pt x="1403" y="8820"/>
                </a:lnTo>
                <a:lnTo>
                  <a:pt x="1303" y="9121"/>
                </a:lnTo>
                <a:lnTo>
                  <a:pt x="1253" y="9447"/>
                </a:lnTo>
                <a:lnTo>
                  <a:pt x="1228" y="9823"/>
                </a:lnTo>
                <a:lnTo>
                  <a:pt x="1228" y="10098"/>
                </a:lnTo>
                <a:lnTo>
                  <a:pt x="1178" y="10449"/>
                </a:lnTo>
                <a:lnTo>
                  <a:pt x="1178" y="10800"/>
                </a:lnTo>
                <a:lnTo>
                  <a:pt x="1178" y="11126"/>
                </a:lnTo>
                <a:lnTo>
                  <a:pt x="1228" y="11502"/>
                </a:lnTo>
                <a:lnTo>
                  <a:pt x="1228" y="11777"/>
                </a:lnTo>
                <a:lnTo>
                  <a:pt x="1253" y="12128"/>
                </a:lnTo>
                <a:lnTo>
                  <a:pt x="1303" y="12429"/>
                </a:lnTo>
                <a:lnTo>
                  <a:pt x="1403" y="12755"/>
                </a:lnTo>
                <a:lnTo>
                  <a:pt x="1453" y="13080"/>
                </a:lnTo>
                <a:lnTo>
                  <a:pt x="1529" y="13406"/>
                </a:lnTo>
                <a:moveTo>
                  <a:pt x="13431" y="20071"/>
                </a:moveTo>
                <a:lnTo>
                  <a:pt x="13080" y="20172"/>
                </a:lnTo>
                <a:lnTo>
                  <a:pt x="12780" y="20222"/>
                </a:lnTo>
                <a:lnTo>
                  <a:pt x="12479" y="20297"/>
                </a:lnTo>
                <a:lnTo>
                  <a:pt x="12128" y="20347"/>
                </a:lnTo>
                <a:lnTo>
                  <a:pt x="11802" y="20397"/>
                </a:lnTo>
                <a:lnTo>
                  <a:pt x="11477" y="20397"/>
                </a:lnTo>
                <a:lnTo>
                  <a:pt x="11151" y="20447"/>
                </a:lnTo>
                <a:lnTo>
                  <a:pt x="10825" y="20447"/>
                </a:lnTo>
                <a:lnTo>
                  <a:pt x="10449" y="20447"/>
                </a:lnTo>
                <a:lnTo>
                  <a:pt x="10174" y="20397"/>
                </a:lnTo>
                <a:lnTo>
                  <a:pt x="9798" y="20397"/>
                </a:lnTo>
                <a:lnTo>
                  <a:pt x="9472" y="20347"/>
                </a:lnTo>
                <a:lnTo>
                  <a:pt x="9171" y="20297"/>
                </a:lnTo>
                <a:lnTo>
                  <a:pt x="8820" y="20222"/>
                </a:lnTo>
                <a:lnTo>
                  <a:pt x="8545" y="20172"/>
                </a:lnTo>
                <a:lnTo>
                  <a:pt x="8219" y="20071"/>
                </a:lnTo>
                <a:moveTo>
                  <a:pt x="20071" y="13406"/>
                </a:moveTo>
                <a:lnTo>
                  <a:pt x="20172" y="13080"/>
                </a:lnTo>
                <a:lnTo>
                  <a:pt x="20222" y="12755"/>
                </a:lnTo>
                <a:lnTo>
                  <a:pt x="20297" y="12429"/>
                </a:lnTo>
                <a:lnTo>
                  <a:pt x="20347" y="12128"/>
                </a:lnTo>
                <a:lnTo>
                  <a:pt x="20397" y="11777"/>
                </a:lnTo>
                <a:lnTo>
                  <a:pt x="20447" y="11502"/>
                </a:lnTo>
                <a:lnTo>
                  <a:pt x="20447" y="11126"/>
                </a:lnTo>
                <a:lnTo>
                  <a:pt x="20447" y="10800"/>
                </a:lnTo>
                <a:lnTo>
                  <a:pt x="20447" y="10449"/>
                </a:lnTo>
                <a:lnTo>
                  <a:pt x="20447" y="10098"/>
                </a:lnTo>
                <a:lnTo>
                  <a:pt x="20397" y="9823"/>
                </a:lnTo>
                <a:lnTo>
                  <a:pt x="20347" y="9447"/>
                </a:lnTo>
                <a:lnTo>
                  <a:pt x="20297" y="9121"/>
                </a:lnTo>
                <a:lnTo>
                  <a:pt x="20222" y="8820"/>
                </a:lnTo>
                <a:lnTo>
                  <a:pt x="20172" y="8520"/>
                </a:lnTo>
                <a:lnTo>
                  <a:pt x="20071" y="8169"/>
                </a:lnTo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2895600"/>
          </a:xfrm>
        </p:spPr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pPr algn="l"/>
            <a:r>
              <a:rPr lang="en-US" sz="6000" dirty="0" smtClean="0">
                <a:latin typeface="Calibri" panose="020F0502020204030204" pitchFamily="34" charset="0"/>
              </a:rPr>
              <a:t>Next meetings</a:t>
            </a:r>
            <a:endParaRPr lang="en-US" sz="6000" dirty="0">
              <a:latin typeface="Calibri" panose="020F0502020204030204" pitchFamily="34" charset="0"/>
            </a:endParaRP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Calibri" panose="020F0502020204030204" pitchFamily="34" charset="0"/>
              </a:rPr>
              <a:t>Feb 13 - ODOT Mill Creek BLDG.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Calibri" panose="020F0502020204030204" pitchFamily="34" charset="0"/>
              </a:rPr>
              <a:t>Mar 13 – HOST TBD ?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Calibri" panose="020F0502020204030204" pitchFamily="34" charset="0"/>
              </a:rPr>
              <a:t>Apr </a:t>
            </a:r>
            <a:r>
              <a:rPr lang="en-US" sz="6000" dirty="0">
                <a:latin typeface="Calibri" panose="020F0502020204030204" pitchFamily="34" charset="0"/>
              </a:rPr>
              <a:t>10- ODOT Mill Creek </a:t>
            </a:r>
            <a:r>
              <a:rPr lang="en-US" sz="6000" dirty="0" smtClean="0">
                <a:latin typeface="Calibri" panose="020F0502020204030204" pitchFamily="34" charset="0"/>
              </a:rPr>
              <a:t>BLDG.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Calibri" panose="020F0502020204030204" pitchFamily="34" charset="0"/>
              </a:rPr>
              <a:t>May 8- HOST TBD ?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Calibri" panose="020F0502020204030204" pitchFamily="34" charset="0"/>
              </a:rPr>
              <a:t>Jun </a:t>
            </a:r>
            <a:r>
              <a:rPr lang="en-US" sz="6000" dirty="0">
                <a:latin typeface="Calibri" panose="020F0502020204030204" pitchFamily="34" charset="0"/>
              </a:rPr>
              <a:t>12- ODOT Mill Creek </a:t>
            </a:r>
            <a:r>
              <a:rPr lang="en-US" sz="6000" dirty="0" smtClean="0">
                <a:latin typeface="Calibri" panose="020F0502020204030204" pitchFamily="34" charset="0"/>
              </a:rPr>
              <a:t>BLDG.</a:t>
            </a:r>
            <a:endParaRPr lang="en-US" sz="6000" dirty="0">
              <a:latin typeface="Calibri" panose="020F0502020204030204" pitchFamily="34" charset="0"/>
            </a:endParaRPr>
          </a:p>
          <a:p>
            <a:endParaRPr lang="en-US" sz="60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601559"/>
              </p:ext>
            </p:extLst>
          </p:nvPr>
        </p:nvGraphicFramePr>
        <p:xfrm>
          <a:off x="1524000" y="2057400"/>
          <a:ext cx="6096000" cy="3060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334000"/>
              </a:tblGrid>
              <a:tr h="202131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46201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1:30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latin typeface="Calibri" panose="020F0502020204030204" pitchFamily="34" charset="0"/>
                        </a:rPr>
                        <a:t>Introductions &amp; Announcements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46201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1:35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Previous meeting minutes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1:40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Updates - GEO 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5132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1:50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Updates – Framework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5132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2:00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Discussion – 2018 proposed future topic of GPL peer exchange on GPS/GNSS</a:t>
                      </a:r>
                      <a:endParaRPr kumimoji="0" lang="en-US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132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2:15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Agency</a:t>
                      </a: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Reports</a:t>
                      </a:r>
                      <a:endParaRPr kumimoji="0" lang="en-US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132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anose="020F0502020204030204" pitchFamily="34" charset="0"/>
                        </a:rPr>
                        <a:t>3:30</a:t>
                      </a:r>
                      <a:endParaRPr lang="en-US" sz="15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Meeting adjourn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78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32766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GPL List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Esri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Developer Summit 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(March 6-9, 2018)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Esri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User 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C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onference (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July 9 - 13, 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2018)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GIS Technician - City 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of Eugene Public 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Works Deadline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:  January 12, 2018 5:00 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p.m.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OGIC : January 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19, 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2018</a:t>
            </a:r>
          </a:p>
          <a:p>
            <a:pPr algn="l"/>
            <a:endParaRPr lang="en-US" b="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Other announcements?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206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7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3276600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pPr algn="l"/>
            <a:r>
              <a:rPr lang="en-US" sz="1700" dirty="0" err="1" smtClean="0">
                <a:latin typeface="Calibri" panose="020F0502020204030204" pitchFamily="34" charset="0"/>
                <a:hlinkClick r:id="rId2" action="ppaction://hlinkfile"/>
              </a:rPr>
              <a:t>DRaFT</a:t>
            </a:r>
            <a:r>
              <a:rPr lang="en-US" sz="1700" dirty="0" smtClean="0">
                <a:latin typeface="Calibri" panose="020F0502020204030204" pitchFamily="34" charset="0"/>
                <a:hlinkClick r:id="rId2" action="ppaction://hlinkfile"/>
              </a:rPr>
              <a:t> Minutes</a:t>
            </a:r>
            <a:r>
              <a:rPr lang="en-US" sz="1700" b="0" dirty="0" smtClean="0">
                <a:latin typeface="Calibri" panose="020F0502020204030204" pitchFamily="34" charset="0"/>
              </a:rPr>
              <a:t>:</a:t>
            </a:r>
            <a:endParaRPr lang="en-US" sz="1700" b="0" dirty="0">
              <a:latin typeface="Calibri" panose="020F0502020204030204" pitchFamily="34" charset="0"/>
            </a:endParaRPr>
          </a:p>
          <a:p>
            <a:pPr algn="l"/>
            <a:r>
              <a:rPr lang="en-US" sz="1700" b="0" dirty="0" smtClean="0">
                <a:latin typeface="Calibri" panose="020F0502020204030204" pitchFamily="34" charset="0"/>
              </a:rPr>
              <a:t>December 12, 2017</a:t>
            </a:r>
          </a:p>
          <a:p>
            <a:pPr algn="l"/>
            <a:endParaRPr lang="en-US" sz="1700" b="0" dirty="0" smtClean="0">
              <a:latin typeface="Calibri" panose="020F0502020204030204" pitchFamily="34" charset="0"/>
            </a:endParaRPr>
          </a:p>
          <a:p>
            <a:endParaRPr lang="en-US" sz="1700" b="0" dirty="0">
              <a:latin typeface="Calibri" panose="020F0502020204030204" pitchFamily="34" charset="0"/>
            </a:endParaRPr>
          </a:p>
          <a:p>
            <a:pPr algn="l"/>
            <a:r>
              <a:rPr lang="en-US" sz="1700" dirty="0" smtClean="0">
                <a:latin typeface="Calibri" panose="020F0502020204030204" pitchFamily="34" charset="0"/>
                <a:hlinkClick r:id="rId3" action="ppaction://hlinkfile"/>
              </a:rPr>
              <a:t>Revisions</a:t>
            </a:r>
            <a:r>
              <a:rPr lang="en-US" sz="1700" dirty="0" smtClean="0">
                <a:latin typeface="Calibri" panose="020F050202020403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700" b="0" dirty="0" smtClean="0">
                <a:latin typeface="Calibri" panose="020F0502020204030204" pitchFamily="34" charset="0"/>
              </a:rPr>
              <a:t>misspelled ‘Daniel </a:t>
            </a:r>
            <a:r>
              <a:rPr lang="en-US" sz="1700" b="0" dirty="0" err="1" smtClean="0">
                <a:latin typeface="Calibri" panose="020F0502020204030204" pitchFamily="34" charset="0"/>
              </a:rPr>
              <a:t>Stoelb</a:t>
            </a:r>
            <a:r>
              <a:rPr lang="en-US" sz="1700" b="0" dirty="0" smtClean="0">
                <a:latin typeface="Calibri" panose="020F0502020204030204" pitchFamily="34" charset="0"/>
              </a:rPr>
              <a:t>’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700" b="0" dirty="0" smtClean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700" b="0" dirty="0" smtClean="0">
                <a:latin typeface="Calibri" panose="020F0502020204030204" pitchFamily="34" charset="0"/>
              </a:rPr>
              <a:t>Correction </a:t>
            </a:r>
            <a:r>
              <a:rPr lang="en-US" sz="1700" b="0" dirty="0">
                <a:latin typeface="Calibri" panose="020F0502020204030204" pitchFamily="34" charset="0"/>
              </a:rPr>
              <a:t>regarding the priority for GPL’s review of the survey – the priority lies in review of both the questions and the response sets</a:t>
            </a:r>
            <a:r>
              <a:rPr lang="en-US" sz="1700" b="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700" b="0" dirty="0" smtClean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700" b="0" dirty="0" smtClean="0">
                <a:latin typeface="Calibri" panose="020F0502020204030204" pitchFamily="34" charset="0"/>
              </a:rPr>
              <a:t>Correction regarding next meeting date - It shows </a:t>
            </a:r>
            <a:r>
              <a:rPr lang="en-US" sz="1700" b="0" dirty="0">
                <a:latin typeface="Calibri" panose="020F0502020204030204" pitchFamily="34" charset="0"/>
              </a:rPr>
              <a:t>December date instead of </a:t>
            </a:r>
            <a:r>
              <a:rPr lang="en-US" sz="1700" b="0" dirty="0" smtClean="0">
                <a:latin typeface="Calibri" panose="020F0502020204030204" pitchFamily="34" charset="0"/>
              </a:rPr>
              <a:t>January.</a:t>
            </a:r>
          </a:p>
          <a:p>
            <a:pPr marL="285750" indent="-285750" algn="l">
              <a:buFontTx/>
              <a:buChar char="-"/>
            </a:pPr>
            <a:endParaRPr lang="en-US" sz="1700" b="0" dirty="0" smtClean="0"/>
          </a:p>
          <a:p>
            <a:pPr marL="285750" indent="-285750" algn="l">
              <a:buFontTx/>
              <a:buChar char="-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GPL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23622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4000" dirty="0" smtClean="0"/>
              <a:t>GEO</a:t>
            </a:r>
          </a:p>
          <a:p>
            <a:r>
              <a:rPr lang="en-US" sz="4000" dirty="0" smtClean="0"/>
              <a:t>&amp;</a:t>
            </a:r>
          </a:p>
          <a:p>
            <a:r>
              <a:rPr lang="en-US" sz="4000" dirty="0" smtClean="0"/>
              <a:t>Framework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70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8382000" cy="36576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Focus group presentations at </a:t>
            </a:r>
            <a:r>
              <a:rPr lang="en-US" sz="2600" b="0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gpl</a:t>
            </a:r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 meetings on shared agency techniques and experiences in a specific </a:t>
            </a:r>
            <a:r>
              <a:rPr lang="en-US" sz="2600" b="0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gis</a:t>
            </a:r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 technology area</a:t>
            </a:r>
          </a:p>
          <a:p>
            <a:pPr algn="l"/>
            <a:endParaRPr lang="en-US" sz="2600" b="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b="0" dirty="0">
                <a:solidFill>
                  <a:schemeClr val="dk1"/>
                </a:solidFill>
                <a:latin typeface="Calibri" panose="020F0502020204030204" pitchFamily="34" charset="0"/>
              </a:rPr>
              <a:t>2</a:t>
            </a:r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018 topics </a:t>
            </a:r>
          </a:p>
          <a:p>
            <a:pPr marL="89154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dk1"/>
                </a:solidFill>
                <a:latin typeface="Calibri" panose="020F0502020204030204" pitchFamily="34" charset="0"/>
              </a:rPr>
              <a:t>GPS/GNSS and field data collection</a:t>
            </a:r>
          </a:p>
          <a:p>
            <a:pPr marL="891540" lvl="1" indent="-342900"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ArcPro</a:t>
            </a:r>
            <a:r>
              <a:rPr lang="en-US" sz="2600" dirty="0" smtClean="0">
                <a:solidFill>
                  <a:schemeClr val="dk1"/>
                </a:solidFill>
                <a:latin typeface="Calibri" panose="020F0502020204030204" pitchFamily="34" charset="0"/>
              </a:rPr>
              <a:t> and desktop migration</a:t>
            </a:r>
          </a:p>
          <a:p>
            <a:pPr marL="89154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dk1"/>
                </a:solidFill>
                <a:latin typeface="Calibri" panose="020F0502020204030204" pitchFamily="34" charset="0"/>
              </a:rPr>
              <a:t>AGOL and server-side development</a:t>
            </a:r>
          </a:p>
          <a:p>
            <a:pPr lvl="1" indent="0"/>
            <a:endParaRPr lang="en-US" sz="2600" dirty="0"/>
          </a:p>
          <a:p>
            <a:pPr lvl="0"/>
            <a:endParaRPr lang="en-US" sz="3300" b="0" cap="none" spc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381000"/>
            <a:ext cx="7772400" cy="1295400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Discussion </a:t>
            </a:r>
            <a:r>
              <a:rPr lang="en-US" sz="3200" dirty="0"/>
              <a:t>2018 proposed future topic</a:t>
            </a:r>
            <a:br>
              <a:rPr lang="en-US" sz="3200" dirty="0"/>
            </a:br>
            <a:r>
              <a:rPr lang="en-US" sz="3200" dirty="0"/>
              <a:t>‘GPL peer exchange on GPS/GNSS’</a:t>
            </a:r>
          </a:p>
        </p:txBody>
      </p:sp>
    </p:spTree>
    <p:extLst>
      <p:ext uri="{BB962C8B-B14F-4D97-AF65-F5344CB8AC3E}">
        <p14:creationId xmlns:p14="http://schemas.microsoft.com/office/powerpoint/2010/main" val="155843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8382000" cy="3657600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b="0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Gpl</a:t>
            </a:r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 decide: topics, Format, and outcomes</a:t>
            </a:r>
          </a:p>
          <a:p>
            <a:pPr algn="l"/>
            <a:endParaRPr lang="en-US" sz="2600" b="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Topic: </a:t>
            </a:r>
            <a:r>
              <a:rPr lang="en-US" sz="2600" dirty="0" smtClean="0">
                <a:solidFill>
                  <a:schemeClr val="dk1"/>
                </a:solidFill>
                <a:latin typeface="Calibri" panose="020F0502020204030204" pitchFamily="34" charset="0"/>
              </a:rPr>
              <a:t>GPS/GNSS and field data collection</a:t>
            </a:r>
          </a:p>
          <a:p>
            <a:pPr algn="l"/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I’ve Suggested this as a good first topic: </a:t>
            </a:r>
          </a:p>
          <a:p>
            <a:pPr marL="457200" indent="-457200" algn="l">
              <a:buFontTx/>
              <a:buChar char="-"/>
            </a:pPr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Sufficient interest and experience</a:t>
            </a:r>
          </a:p>
          <a:p>
            <a:pPr marL="457200" indent="-457200" algn="l">
              <a:buFontTx/>
              <a:buChar char="-"/>
            </a:pPr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not a lot of recent discussion at </a:t>
            </a:r>
            <a:r>
              <a:rPr lang="en-US" sz="2600" b="0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gpl</a:t>
            </a:r>
            <a:endParaRPr lang="en-US" sz="2600" b="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Potential successful on short turn around.</a:t>
            </a:r>
          </a:p>
          <a:p>
            <a:pPr lvl="1" indent="0"/>
            <a:endParaRPr lang="en-US" sz="2600" dirty="0"/>
          </a:p>
          <a:p>
            <a:pPr lvl="0"/>
            <a:endParaRPr lang="en-US" sz="3300" b="0" cap="none" spc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381000"/>
            <a:ext cx="7772400" cy="1295400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Discussion </a:t>
            </a:r>
            <a:r>
              <a:rPr lang="en-US" sz="3200" dirty="0"/>
              <a:t>2018 proposed future topic</a:t>
            </a:r>
            <a:br>
              <a:rPr lang="en-US" sz="3200" dirty="0"/>
            </a:br>
            <a:r>
              <a:rPr lang="en-US" sz="3200" dirty="0"/>
              <a:t>‘GPL peer exchange on GPS/GNSS’</a:t>
            </a:r>
          </a:p>
        </p:txBody>
      </p:sp>
    </p:spTree>
    <p:extLst>
      <p:ext uri="{BB962C8B-B14F-4D97-AF65-F5344CB8AC3E}">
        <p14:creationId xmlns:p14="http://schemas.microsoft.com/office/powerpoint/2010/main" val="13481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8382000" cy="3657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l"/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Format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cap="none" spc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Major topic at an upcoming standard GPL meeting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cap="none" spc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Panel of three agencies each present 20 minute case study exemplifying the technology deployment at their agency with some of their lessons learned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cap="none" spc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Round table follow up</a:t>
            </a:r>
            <a:endParaRPr lang="en-US" sz="2800" b="0" cap="none" spc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381000"/>
            <a:ext cx="7772400" cy="1295400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Discussion </a:t>
            </a:r>
            <a:r>
              <a:rPr lang="en-US" sz="3200" dirty="0"/>
              <a:t>2018 proposed future topic</a:t>
            </a:r>
            <a:br>
              <a:rPr lang="en-US" sz="3200" dirty="0"/>
            </a:br>
            <a:r>
              <a:rPr lang="en-US" sz="3200" dirty="0"/>
              <a:t>‘GPL peer exchange on GPS/GNSS’</a:t>
            </a:r>
          </a:p>
        </p:txBody>
      </p:sp>
    </p:spTree>
    <p:extLst>
      <p:ext uri="{BB962C8B-B14F-4D97-AF65-F5344CB8AC3E}">
        <p14:creationId xmlns:p14="http://schemas.microsoft.com/office/powerpoint/2010/main" val="147494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8382000" cy="3657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l"/>
            <a:r>
              <a:rPr lang="en-US" sz="2600" b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outcomes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cap="none" spc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What would you like to see come out of this exercise?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cap="none" spc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Other ideas or directions to help this take shape?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cap="none" spc="0" dirty="0" smtClean="0">
                <a:solidFill>
                  <a:schemeClr val="dk1"/>
                </a:solidFill>
                <a:latin typeface="Calibri" panose="020F0502020204030204" pitchFamily="34" charset="0"/>
              </a:rPr>
              <a:t>Who’s interested in helping out for this first session?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0" cap="none" spc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381000"/>
            <a:ext cx="7772400" cy="1295400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Discussion </a:t>
            </a:r>
            <a:r>
              <a:rPr lang="en-US" sz="3200" dirty="0"/>
              <a:t>2018 proposed future topic</a:t>
            </a:r>
            <a:br>
              <a:rPr lang="en-US" sz="3200" dirty="0"/>
            </a:br>
            <a:r>
              <a:rPr lang="en-US" sz="3200" dirty="0"/>
              <a:t>‘GPL peer exchange on GPS/GNSS’</a:t>
            </a:r>
          </a:p>
        </p:txBody>
      </p:sp>
    </p:spTree>
    <p:extLst>
      <p:ext uri="{BB962C8B-B14F-4D97-AF65-F5344CB8AC3E}">
        <p14:creationId xmlns:p14="http://schemas.microsoft.com/office/powerpoint/2010/main" val="35023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sri_Corporate_Template-Dark">
  <a:themeElements>
    <a:clrScheme name="Esri Branding Colors 2013_Blue Background 1">
      <a:dk1>
        <a:sysClr val="windowText" lastClr="000000"/>
      </a:dk1>
      <a:lt1>
        <a:sysClr val="window" lastClr="FFFFFF"/>
      </a:lt1>
      <a:dk2>
        <a:srgbClr val="007AC2"/>
      </a:dk2>
      <a:lt2>
        <a:srgbClr val="FFFF96"/>
      </a:lt2>
      <a:accent1>
        <a:srgbClr val="35AC46"/>
      </a:accent1>
      <a:accent2>
        <a:srgbClr val="AAD04B"/>
      </a:accent2>
      <a:accent3>
        <a:srgbClr val="F89927"/>
      </a:accent3>
      <a:accent4>
        <a:srgbClr val="00B9F2"/>
      </a:accent4>
      <a:accent5>
        <a:srgbClr val="8E499B"/>
      </a:accent5>
      <a:accent6>
        <a:srgbClr val="BE9969"/>
      </a:accent6>
      <a:hlink>
        <a:srgbClr val="C0E8FF"/>
      </a:hlink>
      <a:folHlink>
        <a:srgbClr val="81D0FF"/>
      </a:folHlink>
    </a:clrScheme>
    <a:fontScheme name="Esri-Arial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algn="ctr" eaLnBrk="0" fontAlgn="base" hangingPunct="0">
          <a:spcBef>
            <a:spcPct val="0"/>
          </a:spcBef>
          <a:spcAft>
            <a:spcPct val="0"/>
          </a:spcAft>
          <a:defRPr sz="1400" b="1" dirty="0">
            <a:solidFill>
              <a:srgbClr val="000000"/>
            </a:solidFill>
            <a:latin typeface="Arial" charset="0"/>
            <a:ea typeface="ＭＳ Ｐゴシック" pitchFamily="16" charset="-128"/>
            <a:cs typeface="ＭＳ Ｐゴシック" pitchFamily="-97" charset="-128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noFill/>
        <a:ln w="317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  <a:effectLst/>
      </a:spPr>
      <a:bodyPr wrap="square" lIns="0" tIns="0" rIns="0" bIns="0" rtlCol="0">
        <a:noAutofit/>
      </a:bodyPr>
      <a:lstStyle>
        <a:defPPr algn="l" eaLnBrk="0" hangingPunct="0">
          <a:lnSpc>
            <a:spcPts val="1800"/>
          </a:lnSpc>
          <a:defRPr sz="1400" b="1" dirty="0" smtClean="0"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Esri_Corporate_Template-Dark" id="{0C0D75C2-D9DF-8C49-86F8-F2DC66D89890}" vid="{2BE2C959-104A-BF4C-8198-B233A733597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9046</TotalTime>
  <Words>378</Words>
  <Application>Microsoft Office PowerPoint</Application>
  <PresentationFormat>On-screen Show (4:3)</PresentationFormat>
  <Paragraphs>103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Civic</vt:lpstr>
      <vt:lpstr>Esri_Corporate_Template-Dark</vt:lpstr>
      <vt:lpstr>G P L</vt:lpstr>
      <vt:lpstr>Agenda</vt:lpstr>
      <vt:lpstr>Announcements</vt:lpstr>
      <vt:lpstr>Previous GPL Meeting </vt:lpstr>
      <vt:lpstr>Updates</vt:lpstr>
      <vt:lpstr>Discussion 2018 proposed future topic ‘GPL peer exchange on GPS/GNSS’</vt:lpstr>
      <vt:lpstr>Discussion 2018 proposed future topic ‘GPL peer exchange on GPS/GNSS’</vt:lpstr>
      <vt:lpstr>Discussion 2018 proposed future topic ‘GPL peer exchange on GPS/GNSS’</vt:lpstr>
      <vt:lpstr>Discussion 2018 proposed future topic ‘GPL peer exchange on GPS/GNSS’</vt:lpstr>
      <vt:lpstr>Agency Round Table Reports</vt:lpstr>
      <vt:lpstr>Adjourn</vt:lpstr>
    </vt:vector>
  </TitlesOfParts>
  <Company>Oregon Dept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GPL</dc:title>
  <dc:creator>Phil Smith</dc:creator>
  <cp:lastModifiedBy>Phil Smith</cp:lastModifiedBy>
  <cp:revision>118</cp:revision>
  <cp:lastPrinted>2017-03-14T20:00:27Z</cp:lastPrinted>
  <dcterms:created xsi:type="dcterms:W3CDTF">2017-02-10T18:36:23Z</dcterms:created>
  <dcterms:modified xsi:type="dcterms:W3CDTF">2018-01-09T20:04:44Z</dcterms:modified>
</cp:coreProperties>
</file>