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57" r:id="rId4"/>
    <p:sldId id="285" r:id="rId5"/>
    <p:sldId id="292" r:id="rId6"/>
    <p:sldId id="286" r:id="rId7"/>
    <p:sldId id="290" r:id="rId8"/>
    <p:sldId id="294" r:id="rId9"/>
    <p:sldId id="295" r:id="rId10"/>
    <p:sldId id="296" r:id="rId11"/>
    <p:sldId id="288" r:id="rId12"/>
    <p:sldId id="28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5" autoAdjust="0"/>
    <p:restoredTop sz="94690" autoAdjust="0"/>
  </p:normalViewPr>
  <p:slideViewPr>
    <p:cSldViewPr>
      <p:cViewPr varScale="1">
        <p:scale>
          <a:sx n="157" d="100"/>
          <a:sy n="157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88F63B-3FD6-4929-977B-9EFAC4E0569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827193-6DE5-473C-8E08-CF1E22F95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27193-6DE5-473C-8E08-CF1E22F95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374841" y="2428193"/>
            <a:ext cx="6394330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371601" y="3465218"/>
            <a:ext cx="6400801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pic>
        <p:nvPicPr>
          <p:cNvPr id="7" name="Picture 6" descr="esri-10GlobeLogo_No-r_sRGBRe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5747" y="365138"/>
            <a:ext cx="1626553" cy="96764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1B51-25EE-0147-9293-37E16A70024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760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85800" y="1828800"/>
            <a:ext cx="7776972" cy="3429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FD86-78C4-084A-B0B5-04A7A3431B3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6519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1969" y="682625"/>
            <a:ext cx="8119872" cy="369332"/>
          </a:xfrm>
        </p:spPr>
        <p:txBody>
          <a:bodyPr/>
          <a:lstStyle>
            <a:lvl1pPr>
              <a:defRPr lang="en-US" sz="2400" b="1" kern="1200" spc="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11969" y="1097310"/>
            <a:ext cx="8119872" cy="246221"/>
          </a:xfr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828804"/>
            <a:ext cx="7776972" cy="342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F95B-0B80-6A4D-A813-6F9D9F38EBA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1877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Tagl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682625"/>
            <a:ext cx="8119872" cy="369332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828800"/>
            <a:ext cx="7776972" cy="3429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defRPr sz="1400"/>
            </a:lvl4pPr>
            <a:lvl5pPr>
              <a:lnSpc>
                <a:spcPts val="1800"/>
              </a:lnSpc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15448" y="6177085"/>
            <a:ext cx="8119871" cy="215444"/>
          </a:xfrm>
        </p:spPr>
        <p:txBody>
          <a:bodyPr anchor="b">
            <a:spAutoFit/>
          </a:bodyPr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</a:schemeClr>
              </a:buClr>
              <a:buSzPts val="1100"/>
              <a:buFont typeface="Arial"/>
              <a:buNone/>
              <a:tabLst/>
              <a:defRPr lang="en-US" sz="1400" b="0" i="1" kern="1200" baseline="0" dirty="0" smtClean="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Click to Edit Tagline (optional)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5AC9-5819-304B-AB8A-EC561A98EE5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9134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Content and Tagl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682625"/>
            <a:ext cx="8119872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8"/>
          </p:nvPr>
        </p:nvSpPr>
        <p:spPr>
          <a:xfrm>
            <a:off x="685800" y="1828800"/>
            <a:ext cx="7776972" cy="3429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32307" y="1514615"/>
            <a:ext cx="914401" cy="9144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defTabSz="457200" eaLnBrk="0" hangingPunct="0">
              <a:lnSpc>
                <a:spcPts val="1800"/>
              </a:lnSpc>
            </a:pP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14350" y="1097310"/>
            <a:ext cx="8119872" cy="246221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lang="en-US" sz="1600" b="1" kern="1200" dirty="0" smtClean="0">
                <a:solidFill>
                  <a:srgbClr val="94E6FF"/>
                </a:solidFill>
                <a:latin typeface="+mj-lt"/>
                <a:ea typeface="+mj-ea"/>
                <a:cs typeface="Arial"/>
              </a:defRPr>
            </a:lvl1pPr>
            <a:lvl2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2pPr>
            <a:lvl3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3pPr>
            <a:lvl4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4pPr>
            <a:lvl5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514350" y="6185356"/>
            <a:ext cx="8119872" cy="215444"/>
          </a:xfrm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400" b="0" i="1" baseline="0">
                <a:solidFill>
                  <a:schemeClr val="tx2"/>
                </a:solidFill>
              </a:defRPr>
            </a:lvl1pPr>
            <a:lvl2pPr marL="0" indent="0" algn="r">
              <a:buNone/>
              <a:defRPr sz="1600"/>
            </a:lvl2pPr>
            <a:lvl3pPr marL="0" indent="0" algn="r">
              <a:buNone/>
              <a:defRPr sz="1600"/>
            </a:lvl3pPr>
            <a:lvl4pPr marL="0" indent="0" algn="r">
              <a:buNone/>
              <a:defRPr sz="1600"/>
            </a:lvl4pPr>
            <a:lvl5pPr marL="0" indent="0" algn="r">
              <a:buNone/>
              <a:defRPr sz="1600"/>
            </a:lvl5pPr>
          </a:lstStyle>
          <a:p>
            <a:pPr lvl="0"/>
            <a:r>
              <a:rPr lang="en-US" dirty="0"/>
              <a:t>Click to Edit Tagline (optional)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32307" y="1514615"/>
            <a:ext cx="914401" cy="9144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defTabSz="457200" eaLnBrk="0" hangingPunct="0">
              <a:lnSpc>
                <a:spcPts val="1800"/>
              </a:lnSpc>
            </a:pP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F111-1245-FB4C-ACB7-129F68E6623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4639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682626"/>
            <a:ext cx="8119872" cy="49244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21C6-642C-6F4C-B53C-06F3F35CEF1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6147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without Graphic (center justifi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E3BE2-FFFE-0B46-AE5A-CBB4C5FEC6F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3058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994C-B8B3-A740-949B-C8D716F26A7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198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rgbClr val="0078C3"/>
            </a:gs>
            <a:gs pos="100000">
              <a:srgbClr val="0A144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10"/>
          <p:cNvSpPr/>
          <p:nvPr/>
        </p:nvSpPr>
        <p:spPr bwMode="auto">
          <a:xfrm flipV="1">
            <a:off x="6650182" y="0"/>
            <a:ext cx="2493818" cy="6865698"/>
          </a:xfrm>
          <a:custGeom>
            <a:avLst/>
            <a:gdLst>
              <a:gd name="connsiteX0" fmla="*/ 0 w 5497956"/>
              <a:gd name="connsiteY0" fmla="*/ 0 h 6858000"/>
              <a:gd name="connsiteX1" fmla="*/ 5497956 w 5497956"/>
              <a:gd name="connsiteY1" fmla="*/ 0 h 6858000"/>
              <a:gd name="connsiteX2" fmla="*/ 5497956 w 5497956"/>
              <a:gd name="connsiteY2" fmla="*/ 6858000 h 6858000"/>
              <a:gd name="connsiteX3" fmla="*/ 0 w 5497956"/>
              <a:gd name="connsiteY3" fmla="*/ 6858000 h 6858000"/>
              <a:gd name="connsiteX4" fmla="*/ 0 w 5497956"/>
              <a:gd name="connsiteY4" fmla="*/ 0 h 6858000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5497956 w 5497956"/>
              <a:gd name="connsiteY2" fmla="*/ 6858000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956" h="6865697">
                <a:moveTo>
                  <a:pt x="0" y="0"/>
                </a:moveTo>
                <a:lnTo>
                  <a:pt x="5497956" y="0"/>
                </a:lnTo>
                <a:lnTo>
                  <a:pt x="5497956" y="6858000"/>
                </a:lnTo>
                <a:lnTo>
                  <a:pt x="2747818" y="6865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" name="Parallelogram 10"/>
          <p:cNvSpPr/>
          <p:nvPr/>
        </p:nvSpPr>
        <p:spPr bwMode="auto">
          <a:xfrm rot="5400000" flipH="1">
            <a:off x="3559849" y="-3559848"/>
            <a:ext cx="2024302" cy="9143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Parallelogram 10"/>
          <p:cNvSpPr/>
          <p:nvPr/>
        </p:nvSpPr>
        <p:spPr bwMode="auto">
          <a:xfrm rot="16200000" flipH="1" flipV="1">
            <a:off x="3559850" y="1273851"/>
            <a:ext cx="2024302" cy="9143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1" y="3512743"/>
            <a:ext cx="6166427" cy="338554"/>
          </a:xfrm>
          <a:noFill/>
        </p:spPr>
        <p:txBody>
          <a:bodyPr wrap="square"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1" y="1994006"/>
            <a:ext cx="6512792" cy="1477328"/>
          </a:xfrm>
        </p:spPr>
        <p:txBody>
          <a:bodyPr wrap="square"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4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Section 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F20F-8413-1548-BF61-558511100DB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6805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gradFill flip="none" rotWithShape="1">
          <a:gsLst>
            <a:gs pos="1000">
              <a:srgbClr val="0078C3"/>
            </a:gs>
            <a:gs pos="100000">
              <a:srgbClr val="0A144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10"/>
          <p:cNvSpPr/>
          <p:nvPr/>
        </p:nvSpPr>
        <p:spPr bwMode="auto">
          <a:xfrm flipH="1">
            <a:off x="1" y="2"/>
            <a:ext cx="4123467" cy="6865697"/>
          </a:xfrm>
          <a:custGeom>
            <a:avLst/>
            <a:gdLst>
              <a:gd name="connsiteX0" fmla="*/ 0 w 5497956"/>
              <a:gd name="connsiteY0" fmla="*/ 0 h 6858000"/>
              <a:gd name="connsiteX1" fmla="*/ 5497956 w 5497956"/>
              <a:gd name="connsiteY1" fmla="*/ 0 h 6858000"/>
              <a:gd name="connsiteX2" fmla="*/ 5497956 w 5497956"/>
              <a:gd name="connsiteY2" fmla="*/ 6858000 h 6858000"/>
              <a:gd name="connsiteX3" fmla="*/ 0 w 5497956"/>
              <a:gd name="connsiteY3" fmla="*/ 6858000 h 6858000"/>
              <a:gd name="connsiteX4" fmla="*/ 0 w 5497956"/>
              <a:gd name="connsiteY4" fmla="*/ 0 h 6858000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5497956 w 5497956"/>
              <a:gd name="connsiteY2" fmla="*/ 6858000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956" h="6865697">
                <a:moveTo>
                  <a:pt x="0" y="0"/>
                </a:moveTo>
                <a:lnTo>
                  <a:pt x="5497956" y="0"/>
                </a:lnTo>
                <a:lnTo>
                  <a:pt x="5497956" y="6858000"/>
                </a:lnTo>
                <a:lnTo>
                  <a:pt x="2747818" y="6865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Parallelogram 10"/>
          <p:cNvSpPr/>
          <p:nvPr/>
        </p:nvSpPr>
        <p:spPr bwMode="auto">
          <a:xfrm rot="16200000" flipH="1" flipV="1">
            <a:off x="3183461" y="897463"/>
            <a:ext cx="2777078" cy="9143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solidFill>
            <a:srgbClr val="0A1446">
              <a:alpha val="62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" name="Picture Placeholder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513160" y="1757364"/>
            <a:ext cx="4457700" cy="3343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32654" y="3582548"/>
            <a:ext cx="3395806" cy="338554"/>
          </a:xfrm>
          <a:noFill/>
        </p:spPr>
        <p:txBody>
          <a:bodyPr wrap="square"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2654" y="2348111"/>
            <a:ext cx="3395806" cy="1169551"/>
          </a:xfrm>
        </p:spPr>
        <p:txBody>
          <a:bodyPr wrap="square"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Demo Title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A6FB-FDD3-A446-B5AE-30BBE73852D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8278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_User Scree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User Screens Title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0726-017F-9249-8B2E-2A4DDB444ED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87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228" y="1990427"/>
            <a:ext cx="7775575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4228" y="3467761"/>
            <a:ext cx="7775575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C214-390A-F944-BF27-73F37F4360F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378844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213" y="2625442"/>
            <a:ext cx="5486400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4213" y="3683197"/>
            <a:ext cx="5486400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5C2B-15EC-3348-B6CD-75D75F51F61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769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sri">
    <p:bg>
      <p:bgPr>
        <a:solidFill>
          <a:srgbClr val="E0F4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ri-10GlobeLogo_TagLockup5_Slide_s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13" y="2085337"/>
            <a:ext cx="3141343" cy="2404872"/>
          </a:xfrm>
          <a:prstGeom prst="rect">
            <a:avLst/>
          </a:prstGeom>
        </p:spPr>
      </p:pic>
      <p:sp>
        <p:nvSpPr>
          <p:cNvPr id="3" name="Parallelogram 10"/>
          <p:cNvSpPr/>
          <p:nvPr/>
        </p:nvSpPr>
        <p:spPr bwMode="auto">
          <a:xfrm rot="5400000" flipV="1">
            <a:off x="3771903" y="1485903"/>
            <a:ext cx="1600198" cy="9143999"/>
          </a:xfrm>
          <a:custGeom>
            <a:avLst/>
            <a:gdLst>
              <a:gd name="connsiteX0" fmla="*/ 0 w 2777078"/>
              <a:gd name="connsiteY0" fmla="*/ 0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0 w 2777078"/>
              <a:gd name="connsiteY4" fmla="*/ 0 h 12191999"/>
              <a:gd name="connsiteX0" fmla="*/ 1085273 w 2777078"/>
              <a:gd name="connsiteY0" fmla="*/ 1 h 12191999"/>
              <a:gd name="connsiteX1" fmla="*/ 2777078 w 2777078"/>
              <a:gd name="connsiteY1" fmla="*/ 0 h 12191999"/>
              <a:gd name="connsiteX2" fmla="*/ 2777078 w 2777078"/>
              <a:gd name="connsiteY2" fmla="*/ 12191999 h 12191999"/>
              <a:gd name="connsiteX3" fmla="*/ 0 w 2777078"/>
              <a:gd name="connsiteY3" fmla="*/ 12191999 h 12191999"/>
              <a:gd name="connsiteX4" fmla="*/ 1085273 w 2777078"/>
              <a:gd name="connsiteY4" fmla="*/ 1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078" h="12191999">
                <a:moveTo>
                  <a:pt x="1085273" y="1"/>
                </a:moveTo>
                <a:lnTo>
                  <a:pt x="2777078" y="0"/>
                </a:lnTo>
                <a:lnTo>
                  <a:pt x="2777078" y="12191999"/>
                </a:lnTo>
                <a:lnTo>
                  <a:pt x="0" y="12191999"/>
                </a:lnTo>
                <a:lnTo>
                  <a:pt x="1085273" y="1"/>
                </a:lnTo>
                <a:close/>
              </a:path>
            </a:pathLst>
          </a:custGeom>
          <a:gradFill flip="none" rotWithShape="1">
            <a:gsLst>
              <a:gs pos="100000">
                <a:srgbClr val="00B9F2"/>
              </a:gs>
              <a:gs pos="10000">
                <a:srgbClr val="053264"/>
              </a:gs>
            </a:gsLst>
            <a:lin ang="3780000" scaled="0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" name="Parallelogram 10"/>
          <p:cNvSpPr/>
          <p:nvPr/>
        </p:nvSpPr>
        <p:spPr bwMode="auto">
          <a:xfrm flipH="1" flipV="1">
            <a:off x="3" y="0"/>
            <a:ext cx="2493818" cy="6865698"/>
          </a:xfrm>
          <a:custGeom>
            <a:avLst/>
            <a:gdLst>
              <a:gd name="connsiteX0" fmla="*/ 0 w 5497956"/>
              <a:gd name="connsiteY0" fmla="*/ 0 h 6858000"/>
              <a:gd name="connsiteX1" fmla="*/ 5497956 w 5497956"/>
              <a:gd name="connsiteY1" fmla="*/ 0 h 6858000"/>
              <a:gd name="connsiteX2" fmla="*/ 5497956 w 5497956"/>
              <a:gd name="connsiteY2" fmla="*/ 6858000 h 6858000"/>
              <a:gd name="connsiteX3" fmla="*/ 0 w 5497956"/>
              <a:gd name="connsiteY3" fmla="*/ 6858000 h 6858000"/>
              <a:gd name="connsiteX4" fmla="*/ 0 w 5497956"/>
              <a:gd name="connsiteY4" fmla="*/ 0 h 6858000"/>
              <a:gd name="connsiteX0" fmla="*/ 0 w 5497956"/>
              <a:gd name="connsiteY0" fmla="*/ 0 h 6865697"/>
              <a:gd name="connsiteX1" fmla="*/ 5497956 w 5497956"/>
              <a:gd name="connsiteY1" fmla="*/ 0 h 6865697"/>
              <a:gd name="connsiteX2" fmla="*/ 5497956 w 5497956"/>
              <a:gd name="connsiteY2" fmla="*/ 6858000 h 6865697"/>
              <a:gd name="connsiteX3" fmla="*/ 2747818 w 5497956"/>
              <a:gd name="connsiteY3" fmla="*/ 6865697 h 6865697"/>
              <a:gd name="connsiteX4" fmla="*/ 0 w 5497956"/>
              <a:gd name="connsiteY4" fmla="*/ 0 h 686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7956" h="6865697">
                <a:moveTo>
                  <a:pt x="0" y="0"/>
                </a:moveTo>
                <a:lnTo>
                  <a:pt x="5497956" y="0"/>
                </a:lnTo>
                <a:lnTo>
                  <a:pt x="5497956" y="6858000"/>
                </a:lnTo>
                <a:lnTo>
                  <a:pt x="2747818" y="6865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4900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D32F9D-2A61-4046-A8B2-41648149594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69274F-E7FC-4955-B07B-4EE0094EAC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5000">
              <a:srgbClr val="053264"/>
            </a:gs>
            <a:gs pos="0">
              <a:srgbClr val="00B9F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82625"/>
            <a:ext cx="8119872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771468" cy="34290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07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CE7E69C-4D79-BB49-9350-1FEE210EB4F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975" y="6356351"/>
            <a:ext cx="3800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4222" y="6356351"/>
            <a:ext cx="347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F847EE6-F7C9-3041-A28D-502F5689C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67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med">
    <p:fade/>
  </p:transition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1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1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1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geo/Pages/gpl.aspx" TargetMode="External"/><Relationship Id="rId2" Type="http://schemas.openxmlformats.org/officeDocument/2006/relationships/hyperlink" Target="https://connect9.uc.att.com/service32/meet/?ExEventID=89863154&amp;CT=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pl_minutes_20171212_revised20180109.docx" TargetMode="External"/><Relationship Id="rId2" Type="http://schemas.openxmlformats.org/officeDocument/2006/relationships/hyperlink" Target="gpl_minutes_20171212_draft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2300" dirty="0" smtClean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January 9, 2018</a:t>
            </a:r>
          </a:p>
          <a:p>
            <a:endParaRPr lang="en-US" sz="2300" dirty="0">
              <a:solidFill>
                <a:srgbClr val="00206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en-US" sz="2300" dirty="0" smtClean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1:30 </a:t>
            </a:r>
            <a:r>
              <a:rPr lang="en-US" sz="2300" dirty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-</a:t>
            </a:r>
            <a:r>
              <a:rPr lang="en-US" sz="2300" dirty="0" smtClean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300" dirty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3:30 </a:t>
            </a:r>
            <a:r>
              <a:rPr lang="en-US" sz="2300" dirty="0" smtClean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PM</a:t>
            </a:r>
            <a:endParaRPr lang="en-US" sz="2300" dirty="0">
              <a:solidFill>
                <a:srgbClr val="00206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endParaRPr lang="en-US" sz="2300" dirty="0">
              <a:solidFill>
                <a:srgbClr val="00206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en-US" sz="2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Oregon 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Department of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forestry</a:t>
            </a:r>
          </a:p>
          <a:p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2600 State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Street</a:t>
            </a:r>
            <a:endParaRPr lang="en-US" sz="2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Salem, OR 97301</a:t>
            </a:r>
          </a:p>
          <a:p>
            <a:endParaRPr lang="en-US" sz="2300" dirty="0" smtClean="0">
              <a:solidFill>
                <a:srgbClr val="00206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en-US" sz="2300" dirty="0" smtClean="0">
                <a:solidFill>
                  <a:srgbClr val="00206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(Building ‘D’ – Santiam room)</a:t>
            </a:r>
            <a:endParaRPr lang="en-US" sz="2300" dirty="0">
              <a:solidFill>
                <a:srgbClr val="00206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endParaRPr lang="en-US" sz="2300" dirty="0">
              <a:solidFill>
                <a:srgbClr val="00206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AT&amp;T 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Connect </a:t>
            </a:r>
            <a:r>
              <a:rPr lang="en-US" sz="2200" dirty="0" err="1">
                <a:solidFill>
                  <a:srgbClr val="002060"/>
                </a:solidFill>
                <a:latin typeface="Calibri" panose="020F0502020204030204" pitchFamily="34" charset="0"/>
              </a:rPr>
              <a:t>iMeeting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n-US" dirty="0" smtClean="0"/>
              <a:t>======================</a:t>
            </a:r>
          </a:p>
          <a:p>
            <a:r>
              <a:rPr lang="en-US" dirty="0" smtClean="0"/>
              <a:t> </a:t>
            </a:r>
            <a:r>
              <a:rPr lang="en-US" u="sng" dirty="0">
                <a:hlinkClick r:id="rId2"/>
              </a:rPr>
              <a:t>https://connect9.uc.att.com/service32/meet/?ExEventID=89863154&amp;CT=M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295400"/>
          </a:xfrm>
        </p:spPr>
        <p:txBody>
          <a:bodyPr>
            <a:noAutofit/>
          </a:bodyPr>
          <a:lstStyle/>
          <a:p>
            <a:r>
              <a:rPr lang="en-US" sz="7200" dirty="0" smtClean="0">
                <a:hlinkClick r:id="rId3"/>
              </a:rPr>
              <a:t>G P 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997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Round Table Reports</a:t>
            </a:r>
            <a:endParaRPr lang="en-US" dirty="0"/>
          </a:p>
        </p:txBody>
      </p:sp>
      <p:sp>
        <p:nvSpPr>
          <p:cNvPr id="5" name="table"/>
          <p:cNvSpPr>
            <a:spLocks noEditPoints="1" noChangeArrowheads="1"/>
          </p:cNvSpPr>
          <p:nvPr/>
        </p:nvSpPr>
        <p:spPr bwMode="auto">
          <a:xfrm>
            <a:off x="2915575" y="3073400"/>
            <a:ext cx="3311525" cy="26416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8956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sz="6000" dirty="0" smtClean="0">
                <a:latin typeface="Calibri" panose="020F0502020204030204" pitchFamily="34" charset="0"/>
              </a:rPr>
              <a:t>Next meetings</a:t>
            </a:r>
            <a:endParaRPr lang="en-US" sz="6000" dirty="0">
              <a:latin typeface="Calibri" panose="020F0502020204030204" pitchFamily="34" charset="0"/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Calibri" panose="020F0502020204030204" pitchFamily="34" charset="0"/>
              </a:rPr>
              <a:t>Feb 13 - ODOT Mill Creek BLDG.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Calibri" panose="020F0502020204030204" pitchFamily="34" charset="0"/>
              </a:rPr>
              <a:t>Mar 13 – HOST TBD ?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Calibri" panose="020F0502020204030204" pitchFamily="34" charset="0"/>
              </a:rPr>
              <a:t>Apr </a:t>
            </a:r>
            <a:r>
              <a:rPr lang="en-US" sz="6000" dirty="0">
                <a:latin typeface="Calibri" panose="020F0502020204030204" pitchFamily="34" charset="0"/>
              </a:rPr>
              <a:t>10- ODOT Mill Creek </a:t>
            </a:r>
            <a:r>
              <a:rPr lang="en-US" sz="6000" dirty="0" smtClean="0">
                <a:latin typeface="Calibri" panose="020F0502020204030204" pitchFamily="34" charset="0"/>
              </a:rPr>
              <a:t>BLDG.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Calibri" panose="020F0502020204030204" pitchFamily="34" charset="0"/>
              </a:rPr>
              <a:t>May 8- HOST TBD ?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US" sz="6000" dirty="0" smtClean="0">
                <a:latin typeface="Calibri" panose="020F0502020204030204" pitchFamily="34" charset="0"/>
              </a:rPr>
              <a:t>Jun </a:t>
            </a:r>
            <a:r>
              <a:rPr lang="en-US" sz="6000" dirty="0">
                <a:latin typeface="Calibri" panose="020F0502020204030204" pitchFamily="34" charset="0"/>
              </a:rPr>
              <a:t>12- ODOT Mill Creek </a:t>
            </a:r>
            <a:r>
              <a:rPr lang="en-US" sz="6000" dirty="0" smtClean="0">
                <a:latin typeface="Calibri" panose="020F0502020204030204" pitchFamily="34" charset="0"/>
              </a:rPr>
              <a:t>BLDG.</a:t>
            </a:r>
            <a:endParaRPr lang="en-US" sz="6000" dirty="0">
              <a:latin typeface="Calibri" panose="020F0502020204030204" pitchFamily="34" charset="0"/>
            </a:endParaRPr>
          </a:p>
          <a:p>
            <a:endParaRPr lang="en-US" sz="60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601559"/>
              </p:ext>
            </p:extLst>
          </p:nvPr>
        </p:nvGraphicFramePr>
        <p:xfrm>
          <a:off x="1524000" y="2057400"/>
          <a:ext cx="6096000" cy="306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334000"/>
              </a:tblGrid>
              <a:tr h="202131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4620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1:30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latin typeface="Calibri" panose="020F0502020204030204" pitchFamily="34" charset="0"/>
                        </a:rPr>
                        <a:t>Introductions &amp; Announcements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620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1:35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Previous meeting minutes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1:40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Updates - GEO 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5132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1:50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Updates – Framework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5132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2:00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– 2018 proposed future topic of GPL peer exchange on GPS/GNSS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32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2:15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Agency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Reports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32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anose="020F0502020204030204" pitchFamily="34" charset="0"/>
                        </a:rPr>
                        <a:t>3:30</a:t>
                      </a:r>
                      <a:endParaRPr lang="en-US" sz="15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Meeting adjourn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7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766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GPL List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Esri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Developer Summit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(March 6-9, 2018)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Esri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User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C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onference (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July 9 - 13,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2018)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GIS Technician - City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of Eugene Public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Works Deadline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:  January 12, 2018 5:00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p.m.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OGIC : January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19,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2018</a:t>
            </a:r>
          </a:p>
          <a:p>
            <a:pPr algn="l"/>
            <a:endParaRPr lang="en-US" b="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Other announcements?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766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algn="l"/>
            <a:r>
              <a:rPr lang="en-US" sz="1700" dirty="0" err="1" smtClean="0">
                <a:latin typeface="Calibri" panose="020F0502020204030204" pitchFamily="34" charset="0"/>
                <a:hlinkClick r:id="rId2" action="ppaction://hlinkfile"/>
              </a:rPr>
              <a:t>DRaFT</a:t>
            </a:r>
            <a:r>
              <a:rPr lang="en-US" sz="1700" dirty="0" smtClean="0">
                <a:latin typeface="Calibri" panose="020F0502020204030204" pitchFamily="34" charset="0"/>
                <a:hlinkClick r:id="rId2" action="ppaction://hlinkfile"/>
              </a:rPr>
              <a:t> Minutes</a:t>
            </a:r>
            <a:r>
              <a:rPr lang="en-US" sz="1700" b="0" dirty="0" smtClean="0">
                <a:latin typeface="Calibri" panose="020F0502020204030204" pitchFamily="34" charset="0"/>
              </a:rPr>
              <a:t>:</a:t>
            </a:r>
            <a:endParaRPr lang="en-US" sz="1700" b="0" dirty="0">
              <a:latin typeface="Calibri" panose="020F0502020204030204" pitchFamily="34" charset="0"/>
            </a:endParaRPr>
          </a:p>
          <a:p>
            <a:pPr algn="l"/>
            <a:r>
              <a:rPr lang="en-US" sz="1700" b="0" dirty="0" smtClean="0">
                <a:latin typeface="Calibri" panose="020F0502020204030204" pitchFamily="34" charset="0"/>
              </a:rPr>
              <a:t>December 12, 2017</a:t>
            </a:r>
          </a:p>
          <a:p>
            <a:pPr algn="l"/>
            <a:endParaRPr lang="en-US" sz="1700" b="0" dirty="0" smtClean="0">
              <a:latin typeface="Calibri" panose="020F0502020204030204" pitchFamily="34" charset="0"/>
            </a:endParaRPr>
          </a:p>
          <a:p>
            <a:endParaRPr lang="en-US" sz="1700" b="0" dirty="0">
              <a:latin typeface="Calibri" panose="020F0502020204030204" pitchFamily="34" charset="0"/>
            </a:endParaRPr>
          </a:p>
          <a:p>
            <a:pPr algn="l"/>
            <a:r>
              <a:rPr lang="en-US" sz="1700" dirty="0" smtClean="0">
                <a:latin typeface="Calibri" panose="020F0502020204030204" pitchFamily="34" charset="0"/>
                <a:hlinkClick r:id="rId3" action="ppaction://hlinkfile"/>
              </a:rPr>
              <a:t>Revisions</a:t>
            </a:r>
            <a:r>
              <a:rPr lang="en-US" sz="1700" dirty="0" smtClean="0">
                <a:latin typeface="Calibri" panose="020F050202020403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b="0" dirty="0" smtClean="0">
                <a:latin typeface="Calibri" panose="020F0502020204030204" pitchFamily="34" charset="0"/>
              </a:rPr>
              <a:t>misspelled ‘Daniel </a:t>
            </a:r>
            <a:r>
              <a:rPr lang="en-US" sz="1700" b="0" dirty="0" err="1" smtClean="0">
                <a:latin typeface="Calibri" panose="020F0502020204030204" pitchFamily="34" charset="0"/>
              </a:rPr>
              <a:t>Stoelb</a:t>
            </a:r>
            <a:r>
              <a:rPr lang="en-US" sz="1700" b="0" dirty="0" smtClean="0">
                <a:latin typeface="Calibri" panose="020F0502020204030204" pitchFamily="34" charset="0"/>
              </a:rPr>
              <a:t>’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700" b="0" dirty="0" smtClean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b="0" dirty="0" smtClean="0">
                <a:latin typeface="Calibri" panose="020F0502020204030204" pitchFamily="34" charset="0"/>
              </a:rPr>
              <a:t>Correction </a:t>
            </a:r>
            <a:r>
              <a:rPr lang="en-US" sz="1700" b="0" dirty="0">
                <a:latin typeface="Calibri" panose="020F0502020204030204" pitchFamily="34" charset="0"/>
              </a:rPr>
              <a:t>regarding the priority for GPL’s review of the survey – the priority lies in review of both the questions and the response sets</a:t>
            </a:r>
            <a:r>
              <a:rPr lang="en-US" sz="1700" b="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700" b="0" dirty="0" smtClean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b="0" dirty="0" smtClean="0">
                <a:latin typeface="Calibri" panose="020F0502020204030204" pitchFamily="34" charset="0"/>
              </a:rPr>
              <a:t>Correction regarding next meeting date - It shows </a:t>
            </a:r>
            <a:r>
              <a:rPr lang="en-US" sz="1700" b="0" dirty="0">
                <a:latin typeface="Calibri" panose="020F0502020204030204" pitchFamily="34" charset="0"/>
              </a:rPr>
              <a:t>December date instead of </a:t>
            </a:r>
            <a:r>
              <a:rPr lang="en-US" sz="1700" b="0" dirty="0" smtClean="0">
                <a:latin typeface="Calibri" panose="020F0502020204030204" pitchFamily="34" charset="0"/>
              </a:rPr>
              <a:t>January.</a:t>
            </a:r>
          </a:p>
          <a:p>
            <a:pPr marL="285750" indent="-285750" algn="l">
              <a:buFontTx/>
              <a:buChar char="-"/>
            </a:pPr>
            <a:endParaRPr lang="en-US" sz="1700" b="0" dirty="0" smtClean="0"/>
          </a:p>
          <a:p>
            <a:pPr marL="285750" indent="-285750" algn="l"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GPL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362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GEO</a:t>
            </a:r>
          </a:p>
          <a:p>
            <a:r>
              <a:rPr lang="en-US" sz="4000" dirty="0" smtClean="0"/>
              <a:t>&amp;</a:t>
            </a:r>
          </a:p>
          <a:p>
            <a:r>
              <a:rPr lang="en-US" sz="4000" dirty="0" smtClean="0"/>
              <a:t>Framework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657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Focus group presentations at </a:t>
            </a:r>
            <a:r>
              <a:rPr lang="en-US" sz="2600" b="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gpl</a:t>
            </a: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 meetings on shared agency techniques and experiences in a specific </a:t>
            </a:r>
            <a:r>
              <a:rPr lang="en-US" sz="2600" b="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gis</a:t>
            </a: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 technology area</a:t>
            </a:r>
          </a:p>
          <a:p>
            <a:pPr algn="l"/>
            <a:endParaRPr lang="en-US" sz="2600" b="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018 topics 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GPS/GNSS and field data collection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ArcPro</a:t>
            </a:r>
            <a:r>
              <a:rPr lang="en-US" sz="2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 and desktop migration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AGOL and server-side development</a:t>
            </a:r>
          </a:p>
          <a:p>
            <a:pPr lvl="1" indent="0"/>
            <a:endParaRPr lang="en-US" sz="2600" dirty="0"/>
          </a:p>
          <a:p>
            <a:pPr lvl="0"/>
            <a:endParaRPr lang="en-US" sz="3300" b="0" cap="none" spc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2954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Discussion </a:t>
            </a:r>
            <a:r>
              <a:rPr lang="en-US" sz="3200" dirty="0"/>
              <a:t>2018 proposed future topic</a:t>
            </a:r>
            <a:br>
              <a:rPr lang="en-US" sz="3200" dirty="0"/>
            </a:br>
            <a:r>
              <a:rPr lang="en-US" sz="3200" dirty="0"/>
              <a:t>‘GPL peer exchange on GPS/GNSS’</a:t>
            </a:r>
          </a:p>
        </p:txBody>
      </p:sp>
    </p:spTree>
    <p:extLst>
      <p:ext uri="{BB962C8B-B14F-4D97-AF65-F5344CB8AC3E}">
        <p14:creationId xmlns:p14="http://schemas.microsoft.com/office/powerpoint/2010/main" val="15584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6576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b="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Gpl</a:t>
            </a: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 decide: topics, Format, and outcomes</a:t>
            </a:r>
          </a:p>
          <a:p>
            <a:pPr algn="l"/>
            <a:endParaRPr lang="en-US" sz="2600" b="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Topic: </a:t>
            </a:r>
            <a:r>
              <a:rPr lang="en-US" sz="2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GPS/GNSS and field data collection</a:t>
            </a:r>
          </a:p>
          <a:p>
            <a:pPr algn="l"/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I’ve Suggested this as a good first topic: </a:t>
            </a:r>
          </a:p>
          <a:p>
            <a:pPr marL="457200" indent="-457200" algn="l">
              <a:buFontTx/>
              <a:buChar char="-"/>
            </a:pP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Sufficient interest and experience</a:t>
            </a:r>
          </a:p>
          <a:p>
            <a:pPr marL="457200" indent="-457200" algn="l">
              <a:buFontTx/>
              <a:buChar char="-"/>
            </a:pP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not a lot of recent discussion at </a:t>
            </a:r>
            <a:r>
              <a:rPr lang="en-US" sz="2600" b="0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gpl</a:t>
            </a:r>
            <a:endParaRPr lang="en-US" sz="2600" b="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Potential successful on short turn around.</a:t>
            </a:r>
          </a:p>
          <a:p>
            <a:pPr lvl="1" indent="0"/>
            <a:endParaRPr lang="en-US" sz="2600" dirty="0"/>
          </a:p>
          <a:p>
            <a:pPr lvl="0"/>
            <a:endParaRPr lang="en-US" sz="3300" b="0" cap="none" spc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2954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Discussion </a:t>
            </a:r>
            <a:r>
              <a:rPr lang="en-US" sz="3200" dirty="0"/>
              <a:t>2018 proposed future topic</a:t>
            </a:r>
            <a:br>
              <a:rPr lang="en-US" sz="3200" dirty="0"/>
            </a:br>
            <a:r>
              <a:rPr lang="en-US" sz="3200" dirty="0"/>
              <a:t>‘GPL peer exchange on GPS/GNSS’</a:t>
            </a:r>
          </a:p>
        </p:txBody>
      </p:sp>
    </p:spTree>
    <p:extLst>
      <p:ext uri="{BB962C8B-B14F-4D97-AF65-F5344CB8AC3E}">
        <p14:creationId xmlns:p14="http://schemas.microsoft.com/office/powerpoint/2010/main" val="13481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657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Format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cap="none" spc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Major topic at an upcoming standard GPL meeting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cap="none" spc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Panel of three agencies each present 20 minute case study exemplifying the technology deployment at their agency with some of their lessons learned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cap="none" spc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Round table follow up</a:t>
            </a:r>
            <a:endParaRPr lang="en-US" sz="2800" b="0" cap="none" spc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2954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Discussion </a:t>
            </a:r>
            <a:r>
              <a:rPr lang="en-US" sz="3200" dirty="0"/>
              <a:t>2018 proposed future topic</a:t>
            </a:r>
            <a:br>
              <a:rPr lang="en-US" sz="3200" dirty="0"/>
            </a:br>
            <a:r>
              <a:rPr lang="en-US" sz="3200" dirty="0"/>
              <a:t>‘GPL peer exchange on GPS/GNSS’</a:t>
            </a:r>
          </a:p>
        </p:txBody>
      </p:sp>
    </p:spTree>
    <p:extLst>
      <p:ext uri="{BB962C8B-B14F-4D97-AF65-F5344CB8AC3E}">
        <p14:creationId xmlns:p14="http://schemas.microsoft.com/office/powerpoint/2010/main" val="14749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657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en-US" sz="2600" b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outcomes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cap="none" spc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What would you like to see come out of this exercise?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cap="none" spc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Other ideas or directions to help this take shape?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cap="none" spc="0" dirty="0" smtClean="0">
                <a:solidFill>
                  <a:schemeClr val="dk1"/>
                </a:solidFill>
                <a:latin typeface="Calibri" panose="020F0502020204030204" pitchFamily="34" charset="0"/>
              </a:rPr>
              <a:t>Who’s interested in helping out for this first session?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cap="none" spc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381000"/>
            <a:ext cx="7772400" cy="12954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Discussion </a:t>
            </a:r>
            <a:r>
              <a:rPr lang="en-US" sz="3200" dirty="0"/>
              <a:t>2018 proposed future topic</a:t>
            </a:r>
            <a:br>
              <a:rPr lang="en-US" sz="3200" dirty="0"/>
            </a:br>
            <a:r>
              <a:rPr lang="en-US" sz="3200" dirty="0"/>
              <a:t>‘GPL peer exchange on GPS/GNSS’</a:t>
            </a:r>
          </a:p>
        </p:txBody>
      </p:sp>
    </p:spTree>
    <p:extLst>
      <p:ext uri="{BB962C8B-B14F-4D97-AF65-F5344CB8AC3E}">
        <p14:creationId xmlns:p14="http://schemas.microsoft.com/office/powerpoint/2010/main" val="35023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ri_Corporate_Template-Dark">
  <a:themeElements>
    <a:clrScheme name="Esri Branding Colors 2013_Blue Background 1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0E8FF"/>
      </a:hlink>
      <a:folHlink>
        <a:srgbClr val="81D0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31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lnSpc>
            <a:spcPts val="1800"/>
          </a:lnSpc>
          <a:defRPr sz="1400" b="1" dirty="0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Esri_Corporate_Template-Dark" id="{0C0D75C2-D9DF-8C49-86F8-F2DC66D89890}" vid="{2BE2C959-104A-BF4C-8198-B233A733597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9046</TotalTime>
  <Words>378</Words>
  <Application>Microsoft Office PowerPoint</Application>
  <PresentationFormat>On-screen Show (4:3)</PresentationFormat>
  <Paragraphs>103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Civic</vt:lpstr>
      <vt:lpstr>Esri_Corporate_Template-Dark</vt:lpstr>
      <vt:lpstr>G P L</vt:lpstr>
      <vt:lpstr>Agenda</vt:lpstr>
      <vt:lpstr>Announcements</vt:lpstr>
      <vt:lpstr>Previous GPL Meeting </vt:lpstr>
      <vt:lpstr>Updates</vt:lpstr>
      <vt:lpstr>Discussion 2018 proposed future topic ‘GPL peer exchange on GPS/GNSS’</vt:lpstr>
      <vt:lpstr>Discussion 2018 proposed future topic ‘GPL peer exchange on GPS/GNSS’</vt:lpstr>
      <vt:lpstr>Discussion 2018 proposed future topic ‘GPL peer exchange on GPS/GNSS’</vt:lpstr>
      <vt:lpstr>Discussion 2018 proposed future topic ‘GPL peer exchange on GPS/GNSS’</vt:lpstr>
      <vt:lpstr>Agency Round Table Reports</vt:lpstr>
      <vt:lpstr>Adjourn</vt:lpstr>
    </vt:vector>
  </TitlesOfParts>
  <Company>Oregon Dept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GPL</dc:title>
  <dc:creator>Phil Smith</dc:creator>
  <cp:lastModifiedBy>Phil Smith</cp:lastModifiedBy>
  <cp:revision>118</cp:revision>
  <cp:lastPrinted>2017-03-14T20:00:27Z</cp:lastPrinted>
  <dcterms:created xsi:type="dcterms:W3CDTF">2017-02-10T18:36:23Z</dcterms:created>
  <dcterms:modified xsi:type="dcterms:W3CDTF">2018-01-09T20:04:44Z</dcterms:modified>
</cp:coreProperties>
</file>