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309" r:id="rId5"/>
    <p:sldId id="367" r:id="rId6"/>
    <p:sldId id="370" r:id="rId7"/>
    <p:sldId id="368" r:id="rId8"/>
    <p:sldId id="369" r:id="rId9"/>
    <p:sldId id="371" r:id="rId10"/>
    <p:sldId id="34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B8DA0F2-B380-4181-A616-A63185907520}">
          <p14:sldIdLst>
            <p14:sldId id="309"/>
            <p14:sldId id="367"/>
            <p14:sldId id="370"/>
            <p14:sldId id="368"/>
            <p14:sldId id="369"/>
            <p14:sldId id="371"/>
            <p14:sldId id="34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ISON Brittany * DAS" initials="KD" lastIdx="2" clrIdx="0">
    <p:extLst>
      <p:ext uri="{19B8F6BF-5375-455C-9EA6-DF929625EA0E}">
        <p15:presenceInfo xmlns:p15="http://schemas.microsoft.com/office/powerpoint/2012/main" userId="S::brittany.kenison@oregon.gov::530551c7-238c-4aea-a7b8-2092dede1ccb" providerId="AD"/>
      </p:ext>
    </p:extLst>
  </p:cmAuthor>
  <p:cmAuthor id="2" name="DEJONG Jennifer * DAS" initials="DD" lastIdx="5" clrIdx="1">
    <p:extLst>
      <p:ext uri="{19B8F6BF-5375-455C-9EA6-DF929625EA0E}">
        <p15:presenceInfo xmlns:p15="http://schemas.microsoft.com/office/powerpoint/2012/main" userId="S::jennifer.dejong@oregon.gov::af4331c2-f7c5-4a03-8cf3-9e4fee6fd0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306"/>
    <a:srgbClr val="DF5327"/>
    <a:srgbClr val="71D1CF"/>
    <a:srgbClr val="A3E1E0"/>
    <a:srgbClr val="FBA639"/>
    <a:srgbClr val="404040"/>
    <a:srgbClr val="A0AAB4"/>
    <a:srgbClr val="9DC97E"/>
    <a:srgbClr val="ADB8C3"/>
    <a:srgbClr val="FAA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25757D-6CAA-4F2E-9A5F-2E6B1BB5A77F}" v="127" dt="2020-10-16T15:55:25.775"/>
    <p1510:client id="{076EF13A-438B-B01D-D4AC-557BFEA51A48}" v="301" dt="2020-09-15T16:02:16.707"/>
    <p1510:client id="{0A2FC3C8-F6A8-4320-8901-807E902B1901}" v="197" dt="2020-06-02T18:51:54.294"/>
    <p1510:client id="{15DB6680-7688-4EC2-81AC-62DC7DB57959}" v="69" dt="2020-06-04T23:51:00.302"/>
    <p1510:client id="{1B887938-BE21-6667-6747-E9BE18393D57}" v="264" dt="2020-10-16T16:32:19.615"/>
    <p1510:client id="{20BA1DD6-7DBE-4E23-9AE1-EA7568D16DAB}" v="2" dt="2020-09-15T21:26:03.349"/>
    <p1510:client id="{26FF476A-45BA-49BD-9F06-21B6E9BC0152}" v="67" dt="2020-06-05T16:42:07.114"/>
    <p1510:client id="{299FC875-541E-420E-91D4-E404BF6A532D}" v="85" dt="2020-05-27T18:52:31.738"/>
    <p1510:client id="{2E9E9128-3181-43AD-9B96-2C1F4B8226E9}" v="8" dt="2020-09-10T22:22:19.191"/>
    <p1510:client id="{2EF9150D-D5F9-4F17-BA5F-C341E3199695}" v="18" dt="2020-06-05T16:57:38.319"/>
    <p1510:client id="{2F01167A-3425-455C-8990-D1FFB5AF2820}" v="1" dt="2020-09-25T01:06:23.501"/>
    <p1510:client id="{332AC4FF-4780-4559-9E29-C85A3E35EAE5}" v="409" dt="2020-05-26T19:04:44.940"/>
    <p1510:client id="{349A4134-E437-4D92-B8EA-E06EAE0351E7}" v="390" dt="2020-06-05T17:35:19.304"/>
    <p1510:client id="{3D0440F1-4650-41C8-B213-565F5A985A23}" v="10" dt="2020-10-16T19:24:36.431"/>
    <p1510:client id="{3FB62F0B-33B5-4CD8-83B4-A9021145A305}" v="106" dt="2020-10-16T16:41:38.766"/>
    <p1510:client id="{457EBF8C-04B0-4304-A402-C42BBFF74F94}" v="52" dt="2020-06-04T23:37:59.871"/>
    <p1510:client id="{483453F5-5E39-4928-8C65-C2F82770E94B}" v="238" dt="2020-06-02T21:40:53.014"/>
    <p1510:client id="{570825D0-261A-4489-BDB7-D82A3A7019E6}" v="1" dt="2020-06-04T23:30:30.591"/>
    <p1510:client id="{58E838A6-7C82-42CC-AF3C-9B118BB4B4FC}" v="178" dt="2020-06-03T21:59:15.110"/>
    <p1510:client id="{5D8DE7C1-2CFA-49C6-8E7D-49D88D219A46}" v="183" dt="2020-05-06T18:29:23.611"/>
    <p1510:client id="{613AAD78-FC15-4356-A373-F28BC9D5B038}" v="33" dt="2020-06-05T18:01:35.665"/>
    <p1510:client id="{62272527-B32B-49A3-AD7C-DE06E08A93A2}" v="2" dt="2020-10-16T19:44:00.998"/>
    <p1510:client id="{6CF861C9-09F7-44F9-A05C-54FD23A22061}" v="109" dt="2020-06-04T22:54:04.814"/>
    <p1510:client id="{6F00349B-B253-47E7-BDA2-BE32BC109BFB}" v="2" dt="2020-09-15T00:10:39.598"/>
    <p1510:client id="{7163E5CE-0764-49C8-BDBE-53D7929D4EFA}" v="36" dt="2020-05-08T22:12:07.762"/>
    <p1510:client id="{7972282E-88D6-4CEE-82B9-D16072ADB672}" v="34" dt="2020-05-29T20:07:46.332"/>
    <p1510:client id="{901FD4C5-D710-721F-7434-F5D6639A6E0D}" v="1464" dt="2020-10-16T02:21:35.599"/>
    <p1510:client id="{91CDB393-B2D1-4735-B130-3D0839530BCD}" v="11" dt="2020-10-16T17:20:59.613"/>
    <p1510:client id="{9B04231B-7B1F-44FA-B085-66D09C709284}" v="307" dt="2020-06-01T19:00:30.064"/>
    <p1510:client id="{9B97FE36-753F-43D6-A7D0-B5D431AF90A6}" v="26" dt="2020-05-11T20:49:24.734"/>
    <p1510:client id="{9C97F548-DA4A-4149-98D4-5470AC5E67F5}" v="134" dt="2020-09-10T17:28:09.618"/>
    <p1510:client id="{A7DD140D-4305-40CE-A835-80171723B8B3}" v="1" dt="2020-09-15T16:52:44.428"/>
    <p1510:client id="{B07D7FE7-8C20-4A74-B4FA-81F52520BAE2}" v="215" dt="2020-05-08T22:03:40.068"/>
    <p1510:client id="{B356CE1F-2070-430B-B134-1623E6CDAC76}" v="505" dt="2020-05-29T23:32:29.539"/>
    <p1510:client id="{B7237B77-735E-4813-AEFF-A9D58FC28BED}" v="50" dt="2020-05-05T20:39:23.770"/>
    <p1510:client id="{B94D0CCF-0984-42D6-BB6D-4A3362D4F3A7}" v="11" dt="2020-06-12T02:39:19.035"/>
    <p1510:client id="{C0BBD3F2-1ECF-4A27-8E86-1B93F59CFF4D}" v="2" dt="2020-09-15T17:54:15.846"/>
    <p1510:client id="{C99A5489-7101-47D9-8426-6FFE83A12B37}" v="48" dt="2020-05-06T17:46:07.572"/>
    <p1510:client id="{CBC90101-D93C-426B-89F4-FE1B016E7367}" v="58" dt="2020-10-16T15:54:53.854"/>
    <p1510:client id="{CDFA9519-CD62-42A2-A2CE-212E8B179ABB}" v="77" dt="2020-10-16T15:41:46.158"/>
    <p1510:client id="{CEE4505E-D99B-4C5F-9682-E955DFDB7FC0}" v="131" dt="2020-09-10T17:22:26.970"/>
    <p1510:client id="{D0F9CEBE-507B-45CA-B9D7-631CB53C4AD2}" v="2" dt="2020-06-05T00:09:13.370"/>
    <p1510:client id="{D5780C6A-6868-4516-AB77-3AC63E890223}" v="671" dt="2020-06-01T18:25:39.812"/>
    <p1510:client id="{E1305F4C-FB7B-4C59-AD5D-27270E1CF09F}" v="278" dt="2020-11-10T19:55:33.054"/>
    <p1510:client id="{E608D9E6-69E4-4239-9DDF-90E6D7DA280B}" v="29" dt="2020-06-05T20:58:50.916"/>
    <p1510:client id="{E82390E9-348E-4CA9-AA1D-45570411A78E}" v="647" dt="2020-06-05T05:26:02.049"/>
    <p1510:client id="{EBF9E0ED-6722-40EC-AD2E-A2BD887C3FA0}" v="4" dt="2020-06-05T18:13:15.813"/>
    <p1510:client id="{F81C4222-61A6-4469-A808-9A7EF3D601EC}" v="43" dt="2020-06-02T23:19:10.397"/>
    <p1510:client id="{FDCAB9B2-D583-4CEC-9C1F-71CB271230B0}" v="554" dt="2020-06-03T22:53:27.180"/>
    <p1510:client id="{FEDC2FA6-5589-4C54-B3C3-1C101E53B31F}" v="28" dt="2020-06-04T23:50:07.483"/>
    <p1510:client id="{FEF4013A-1B5E-4CE9-B665-46F88093DE2F}" v="373" dt="2020-10-16T15:33:33.5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81977" autoAdjust="0"/>
  </p:normalViewPr>
  <p:slideViewPr>
    <p:cSldViewPr snapToGrid="0">
      <p:cViewPr varScale="1">
        <p:scale>
          <a:sx n="91" d="100"/>
          <a:sy n="91" d="100"/>
        </p:scale>
        <p:origin x="109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CED35-B80D-44EE-A950-810EB7FC87D3}" type="datetimeFigureOut">
              <a:rPr lang="en-US"/>
              <a:t>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6691D-F7FD-4237-BEDE-B46898EF419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https://www.oregon.gov/das/OSCIO/Documents/68230_DAS_EIS_DataStrategy_2021_v2.pdf</a:t>
            </a:r>
          </a:p>
          <a:p>
            <a:r>
              <a:rPr lang="en-US" dirty="0" smtClean="0"/>
              <a:t>https://data.oregon.gov/stories/s/xr2x-d2d7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6691D-F7FD-4237-BEDE-B46898EF41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38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75" y="712788"/>
            <a:ext cx="4794250" cy="2697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951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6691D-F7FD-4237-BEDE-B46898EF41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27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655C2-8E9A-4574-901F-9ED4F6704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7204B-BC75-49C6-A484-860454AFB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28749-4005-455E-B78D-C6552DFEA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E472-106F-44EA-9FC1-693C99694522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81544-AF57-488D-BD8A-F70EFDF2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D77FE-77CB-4C9F-AF2F-0A2284C9E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61ED-DC16-46BE-96CF-E43C6DDF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7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0923A-19F4-41F6-8122-0C7BA6CE0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3CCB0-21AD-47D3-821C-9FB4334DA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D14D1-8924-448C-9C0C-EE3115BB6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E472-106F-44EA-9FC1-693C99694522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68F0A-BD1A-4599-9B56-EBE3229D4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55AF9-8917-40FF-8F93-AF04538AB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61ED-DC16-46BE-96CF-E43C6DDF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6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D914AE-DE06-42D2-989E-4DD25783C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2904E-163D-456B-A735-674DD5E60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27C9D-EFD8-425A-AF63-B90897979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E472-106F-44EA-9FC1-693C99694522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2DDD9-6233-41D0-BCA6-DC2DA52C6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1C76D-A7C5-4AC7-B9CC-3E330BDD5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61ED-DC16-46BE-96CF-E43C6DDF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77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 flipH="1">
            <a:off x="5126217" y="518230"/>
            <a:ext cx="6400375" cy="5821540"/>
          </a:xfrm>
          <a:custGeom>
            <a:avLst/>
            <a:gdLst>
              <a:gd name="connsiteX0" fmla="*/ 0 w 6683375"/>
              <a:gd name="connsiteY0" fmla="*/ 0 h 5808662"/>
              <a:gd name="connsiteX1" fmla="*/ 6683375 w 6683375"/>
              <a:gd name="connsiteY1" fmla="*/ 0 h 5808662"/>
              <a:gd name="connsiteX2" fmla="*/ 6683375 w 6683375"/>
              <a:gd name="connsiteY2" fmla="*/ 5808662 h 5808662"/>
              <a:gd name="connsiteX3" fmla="*/ 0 w 6683375"/>
              <a:gd name="connsiteY3" fmla="*/ 5808662 h 5808662"/>
              <a:gd name="connsiteX4" fmla="*/ 0 w 6683375"/>
              <a:gd name="connsiteY4" fmla="*/ 0 h 5808662"/>
              <a:gd name="connsiteX0" fmla="*/ 0 w 6683375"/>
              <a:gd name="connsiteY0" fmla="*/ 12878 h 5821540"/>
              <a:gd name="connsiteX1" fmla="*/ 3425020 w 6683375"/>
              <a:gd name="connsiteY1" fmla="*/ 0 h 5821540"/>
              <a:gd name="connsiteX2" fmla="*/ 6683375 w 6683375"/>
              <a:gd name="connsiteY2" fmla="*/ 5821540 h 5821540"/>
              <a:gd name="connsiteX3" fmla="*/ 0 w 6683375"/>
              <a:gd name="connsiteY3" fmla="*/ 5821540 h 5821540"/>
              <a:gd name="connsiteX4" fmla="*/ 0 w 6683375"/>
              <a:gd name="connsiteY4" fmla="*/ 12878 h 5821540"/>
              <a:gd name="connsiteX0" fmla="*/ 0 w 6683375"/>
              <a:gd name="connsiteY0" fmla="*/ 12878 h 5821540"/>
              <a:gd name="connsiteX1" fmla="*/ 4249268 w 6683375"/>
              <a:gd name="connsiteY1" fmla="*/ 0 h 5821540"/>
              <a:gd name="connsiteX2" fmla="*/ 6683375 w 6683375"/>
              <a:gd name="connsiteY2" fmla="*/ 5821540 h 5821540"/>
              <a:gd name="connsiteX3" fmla="*/ 0 w 6683375"/>
              <a:gd name="connsiteY3" fmla="*/ 5821540 h 5821540"/>
              <a:gd name="connsiteX4" fmla="*/ 0 w 6683375"/>
              <a:gd name="connsiteY4" fmla="*/ 12878 h 582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3375" h="5821540">
                <a:moveTo>
                  <a:pt x="0" y="12878"/>
                </a:moveTo>
                <a:lnTo>
                  <a:pt x="4249268" y="0"/>
                </a:lnTo>
                <a:lnTo>
                  <a:pt x="6683375" y="5821540"/>
                </a:lnTo>
                <a:lnTo>
                  <a:pt x="0" y="5821540"/>
                </a:lnTo>
                <a:lnTo>
                  <a:pt x="0" y="12878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5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2835B-C076-4125-B72E-ABA81D743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CC618-23D5-42D1-8FA3-51765E77B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EAE3E-0631-4BB1-B3CC-12C5502D2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E472-106F-44EA-9FC1-693C99694522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96047-02F8-488C-B142-0E91E719B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62CEB-9099-443F-9EE2-D82642C57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61ED-DC16-46BE-96CF-E43C6DDF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2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8B565-B646-444A-9762-D76300A93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2ED3E-F2EB-4B56-BAEF-A3A1B4B5B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FF94-D9C1-43DE-AFBE-5EFAB60E0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E472-106F-44EA-9FC1-693C99694522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5D0E8-91E1-40F2-BDC1-2CDA081F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29E3B-0F03-4572-9BF0-4DD563341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61ED-DC16-46BE-96CF-E43C6DDF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10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4CD3E-D035-4DCB-8B4B-533D63AF1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4FC25-7FF5-4384-A3E4-F9999BB83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48C74C-2E61-46E5-8B39-0A5E03E9C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8FF7E-5B56-447C-814B-6254FC69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E472-106F-44EA-9FC1-693C99694522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16081-31F6-4E98-B8CF-8A81F209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D803D-938C-4437-93D6-00B6DA75D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61ED-DC16-46BE-96CF-E43C6DDF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8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C830D-08EC-4630-AC63-66B2A3968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D4480-D903-4D31-BD92-FF02764DF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4EBE5-B6EA-414A-95CC-4C6BB053A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FBA255-2382-4B44-8881-5143095756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0854EB-B66F-4164-9385-2F0DAC457C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605D76-A48B-4C63-A72A-493D6624C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E472-106F-44EA-9FC1-693C99694522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3DDC6-35FF-43D6-A207-EAD1BDD6F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340B6-AE52-49F3-8890-5A44DFE6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61ED-DC16-46BE-96CF-E43C6DDF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2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7EA73-5171-40BF-AFD0-AC2591824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8052BD-DE65-4F9E-8BDF-921F48090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E472-106F-44EA-9FC1-693C99694522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A9B52-9611-46CC-B3AC-0762F22BD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CF921-98F5-4192-BD17-6B507FBFF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61ED-DC16-46BE-96CF-E43C6DDF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8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F2DD5E-1B14-4A2E-AC5E-CDB53D393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E472-106F-44EA-9FC1-693C99694522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AF2A4D-E3EC-4F7A-B036-D667F5531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D02EF-1E76-43BD-89EE-56ECCB5C8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61ED-DC16-46BE-96CF-E43C6DDF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3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4FD82-91AE-48F2-8B47-DC0CB0DC3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4E30B-2959-4A95-A08B-53FE44F2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E425D-F56A-44C5-9509-4498CE492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6D17C-7D6B-4248-ACAC-048D6813E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E472-106F-44EA-9FC1-693C99694522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B8390-69C9-4B14-BA3D-2928A20D4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0634EB-72BB-4D00-B4F0-5FD98F6A3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61ED-DC16-46BE-96CF-E43C6DDF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1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CC133-D753-4AE0-A5E7-2F7BBCFE8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E2B69B-CFF4-4235-BAF1-F1151B3AE5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3E9195-0684-45CB-8E2C-B4D97C156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7A20B-FFDB-477E-989C-55562C44E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E472-106F-44EA-9FC1-693C99694522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B6A17-59DD-4D7A-A113-E40D860A4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9749E-B254-4492-9CAD-092783D0E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61ED-DC16-46BE-96CF-E43C6DDF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0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88571A-BCA7-4000-B918-4E0588AB8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E70CA-244F-4429-8F68-8C2F3FEBD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4F9E2-ECA8-4DF1-BD87-E8E232062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BE472-106F-44EA-9FC1-693C99694522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DAF4E-F3BA-4140-97BF-A20FDE2561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1B6AF-576E-4C60-B66F-D89F3FAAA1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F61ED-DC16-46BE-96CF-E43C6DDF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9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340" y="644170"/>
            <a:ext cx="7620660" cy="5566130"/>
          </a:xfrm>
          <a:prstGeom prst="rect">
            <a:avLst/>
          </a:prstGeom>
        </p:spPr>
      </p:pic>
      <p:sp>
        <p:nvSpPr>
          <p:cNvPr id="8" name="object 3"/>
          <p:cNvSpPr/>
          <p:nvPr/>
        </p:nvSpPr>
        <p:spPr>
          <a:xfrm>
            <a:off x="0" y="5191099"/>
            <a:ext cx="1143000" cy="1659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414590" y="3803969"/>
            <a:ext cx="4545024" cy="1387130"/>
          </a:xfrm>
          <a:custGeom>
            <a:avLst/>
            <a:gdLst>
              <a:gd name="connsiteX0" fmla="*/ 0 w 6683375"/>
              <a:gd name="connsiteY0" fmla="*/ 0 h 5808662"/>
              <a:gd name="connsiteX1" fmla="*/ 6683375 w 6683375"/>
              <a:gd name="connsiteY1" fmla="*/ 0 h 5808662"/>
              <a:gd name="connsiteX2" fmla="*/ 6683375 w 6683375"/>
              <a:gd name="connsiteY2" fmla="*/ 5808662 h 5808662"/>
              <a:gd name="connsiteX3" fmla="*/ 0 w 6683375"/>
              <a:gd name="connsiteY3" fmla="*/ 5808662 h 5808662"/>
              <a:gd name="connsiteX4" fmla="*/ 0 w 6683375"/>
              <a:gd name="connsiteY4" fmla="*/ 0 h 5808662"/>
              <a:gd name="connsiteX0" fmla="*/ 0 w 6683375"/>
              <a:gd name="connsiteY0" fmla="*/ 12878 h 5821540"/>
              <a:gd name="connsiteX1" fmla="*/ 3425020 w 6683375"/>
              <a:gd name="connsiteY1" fmla="*/ 0 h 5821540"/>
              <a:gd name="connsiteX2" fmla="*/ 6683375 w 6683375"/>
              <a:gd name="connsiteY2" fmla="*/ 5821540 h 5821540"/>
              <a:gd name="connsiteX3" fmla="*/ 0 w 6683375"/>
              <a:gd name="connsiteY3" fmla="*/ 5821540 h 5821540"/>
              <a:gd name="connsiteX4" fmla="*/ 0 w 6683375"/>
              <a:gd name="connsiteY4" fmla="*/ 12878 h 5821540"/>
              <a:gd name="connsiteX0" fmla="*/ 0 w 6683375"/>
              <a:gd name="connsiteY0" fmla="*/ 12878 h 5821540"/>
              <a:gd name="connsiteX1" fmla="*/ 4249268 w 6683375"/>
              <a:gd name="connsiteY1" fmla="*/ 0 h 5821540"/>
              <a:gd name="connsiteX2" fmla="*/ 6683375 w 6683375"/>
              <a:gd name="connsiteY2" fmla="*/ 5821540 h 5821540"/>
              <a:gd name="connsiteX3" fmla="*/ 0 w 6683375"/>
              <a:gd name="connsiteY3" fmla="*/ 5821540 h 5821540"/>
              <a:gd name="connsiteX4" fmla="*/ 0 w 6683375"/>
              <a:gd name="connsiteY4" fmla="*/ 12878 h 582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3375" h="5821540">
                <a:moveTo>
                  <a:pt x="0" y="12878"/>
                </a:moveTo>
                <a:lnTo>
                  <a:pt x="4249268" y="0"/>
                </a:lnTo>
                <a:lnTo>
                  <a:pt x="6683375" y="5821540"/>
                </a:lnTo>
                <a:lnTo>
                  <a:pt x="0" y="5821540"/>
                </a:lnTo>
                <a:lnTo>
                  <a:pt x="0" y="12878"/>
                </a:lnTo>
                <a:close/>
              </a:path>
            </a:pathLst>
          </a:cu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CDO Legislative Update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990600" y="3286897"/>
            <a:ext cx="746983" cy="0"/>
          </a:xfrm>
          <a:prstGeom prst="line">
            <a:avLst/>
          </a:prstGeom>
          <a:ln w="57150">
            <a:solidFill>
              <a:srgbClr val="FBAA3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77" y="644170"/>
            <a:ext cx="3673650" cy="284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6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370" y="1118247"/>
            <a:ext cx="3657600" cy="4724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7"/>
          <a:stretch/>
        </p:blipFill>
        <p:spPr>
          <a:xfrm>
            <a:off x="5566122" y="1407619"/>
            <a:ext cx="5394955" cy="4436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566122" y="855014"/>
            <a:ext cx="5800619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914400">
              <a:lnSpc>
                <a:spcPct val="250000"/>
              </a:lnSpc>
              <a:spcAft>
                <a:spcPts val="600"/>
              </a:spcAft>
            </a:pPr>
            <a:r>
              <a:rPr lang="en-US" alt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Data Strategy Summary</a:t>
            </a:r>
            <a:endParaRPr lang="en-US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7360" y="1118247"/>
            <a:ext cx="746983" cy="0"/>
          </a:xfrm>
          <a:prstGeom prst="line">
            <a:avLst/>
          </a:prstGeom>
          <a:ln w="57150">
            <a:solidFill>
              <a:srgbClr val="FBAA3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79"/>
          <a:stretch/>
        </p:blipFill>
        <p:spPr>
          <a:xfrm>
            <a:off x="4585300" y="6254333"/>
            <a:ext cx="7620660" cy="607894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EB436302-15F7-4472-8FC9-9539BCDF4D18}"/>
              </a:ext>
            </a:extLst>
          </p:cNvPr>
          <p:cNvSpPr txBox="1">
            <a:spLocks/>
          </p:cNvSpPr>
          <p:nvPr/>
        </p:nvSpPr>
        <p:spPr>
          <a:xfrm>
            <a:off x="403496" y="228600"/>
            <a:ext cx="11091080" cy="747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Oregon’s Data Strategy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8" name="Picture 7" descr="O:\Exec\EIS Materials\EIS Logo\51884_OSCIO_Logo_2019 color-whiteTex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865" y="6254333"/>
            <a:ext cx="2024295" cy="575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24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ABD5C7E8-1F56-4113-8A53-4DF65BEFABD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2475" y="646982"/>
          <a:ext cx="11408988" cy="6212811"/>
        </p:xfrm>
        <a:graphic>
          <a:graphicData uri="http://schemas.openxmlformats.org/drawingml/2006/table">
            <a:tbl>
              <a:tblPr firstRow="1" bandRow="1"/>
              <a:tblGrid>
                <a:gridCol w="95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07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07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07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07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0749">
                  <a:extLst>
                    <a:ext uri="{9D8B030D-6E8A-4147-A177-3AD203B41FA5}">
                      <a16:colId xmlns:a16="http://schemas.microsoft.com/office/drawing/2014/main" val="2691861835"/>
                    </a:ext>
                  </a:extLst>
                </a:gridCol>
                <a:gridCol w="950749">
                  <a:extLst>
                    <a:ext uri="{9D8B030D-6E8A-4147-A177-3AD203B41FA5}">
                      <a16:colId xmlns:a16="http://schemas.microsoft.com/office/drawing/2014/main" val="1161881015"/>
                    </a:ext>
                  </a:extLst>
                </a:gridCol>
                <a:gridCol w="950749">
                  <a:extLst>
                    <a:ext uri="{9D8B030D-6E8A-4147-A177-3AD203B41FA5}">
                      <a16:colId xmlns:a16="http://schemas.microsoft.com/office/drawing/2014/main" val="1059234247"/>
                    </a:ext>
                  </a:extLst>
                </a:gridCol>
                <a:gridCol w="950749">
                  <a:extLst>
                    <a:ext uri="{9D8B030D-6E8A-4147-A177-3AD203B41FA5}">
                      <a16:colId xmlns:a16="http://schemas.microsoft.com/office/drawing/2014/main" val="2017579984"/>
                    </a:ext>
                  </a:extLst>
                </a:gridCol>
                <a:gridCol w="950749">
                  <a:extLst>
                    <a:ext uri="{9D8B030D-6E8A-4147-A177-3AD203B41FA5}">
                      <a16:colId xmlns:a16="http://schemas.microsoft.com/office/drawing/2014/main" val="3688977666"/>
                    </a:ext>
                  </a:extLst>
                </a:gridCol>
                <a:gridCol w="950749">
                  <a:extLst>
                    <a:ext uri="{9D8B030D-6E8A-4147-A177-3AD203B41FA5}">
                      <a16:colId xmlns:a16="http://schemas.microsoft.com/office/drawing/2014/main" val="1680280415"/>
                    </a:ext>
                  </a:extLst>
                </a:gridCol>
              </a:tblGrid>
              <a:tr h="4940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Q1</a:t>
                      </a:r>
                      <a:r>
                        <a:rPr lang="en-US" sz="1100" b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2021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6B9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9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Q2 2021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6B9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9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Q3 2021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6B9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9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Q4</a:t>
                      </a:r>
                      <a:r>
                        <a:rPr lang="en-US" sz="1100" b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2021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6B9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9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Q1</a:t>
                      </a:r>
                      <a:r>
                        <a:rPr lang="en-US" sz="1100" b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2022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6B9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9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Q2</a:t>
                      </a:r>
                      <a:r>
                        <a:rPr lang="en-US" sz="1100" b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2022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6B9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9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Q3</a:t>
                      </a:r>
                      <a:r>
                        <a:rPr lang="en-US" sz="1100" b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2022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6B9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9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Q4</a:t>
                      </a:r>
                      <a:r>
                        <a:rPr lang="en-US" sz="1100" b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2022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6B9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9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Q1</a:t>
                      </a:r>
                      <a:r>
                        <a:rPr lang="en-US" sz="1100" b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2023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6B9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9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Q2 2023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6B9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9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2023</a:t>
                      </a:r>
                      <a:endParaRPr lang="en-US" sz="9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6B9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9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Q4</a:t>
                      </a:r>
                      <a:r>
                        <a:rPr lang="en-US" sz="1100" b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2023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6B9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6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US" sz="11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7426">
                <a:tc>
                  <a:txBody>
                    <a:bodyPr/>
                    <a:lstStyle/>
                    <a:p>
                      <a:pPr algn="l"/>
                      <a:endParaRPr lang="en-US" sz="11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885554"/>
                  </a:ext>
                </a:extLst>
              </a:tr>
              <a:tr h="2054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US" sz="11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6" name="TextBox 145">
            <a:extLst>
              <a:ext uri="{FF2B5EF4-FFF2-40B4-BE49-F238E27FC236}">
                <a16:creationId xmlns:a16="http://schemas.microsoft.com/office/drawing/2014/main" id="{34C1D273-8295-7F4B-A837-B0AD69A757A7}"/>
              </a:ext>
            </a:extLst>
          </p:cNvPr>
          <p:cNvSpPr txBox="1"/>
          <p:nvPr/>
        </p:nvSpPr>
        <p:spPr>
          <a:xfrm rot="16200000">
            <a:off x="-392192" y="1839207"/>
            <a:ext cx="14385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Governance and Effective Management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4C1D273-8295-7F4B-A837-B0AD69A757A7}"/>
              </a:ext>
            </a:extLst>
          </p:cNvPr>
          <p:cNvSpPr txBox="1"/>
          <p:nvPr/>
        </p:nvSpPr>
        <p:spPr>
          <a:xfrm rot="16200000">
            <a:off x="-248681" y="3912569"/>
            <a:ext cx="11514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54"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Ethical Use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4C1D273-8295-7F4B-A837-B0AD69A757A7}"/>
              </a:ext>
            </a:extLst>
          </p:cNvPr>
          <p:cNvSpPr txBox="1"/>
          <p:nvPr/>
        </p:nvSpPr>
        <p:spPr>
          <a:xfrm rot="16200000">
            <a:off x="-387333" y="5673862"/>
            <a:ext cx="15687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Data-Informed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Culture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4F1FF053-9107-4CD3-92D7-FC2688BEDC1C}"/>
              </a:ext>
            </a:extLst>
          </p:cNvPr>
          <p:cNvSpPr txBox="1">
            <a:spLocks/>
          </p:cNvSpPr>
          <p:nvPr/>
        </p:nvSpPr>
        <p:spPr>
          <a:xfrm>
            <a:off x="238222" y="267853"/>
            <a:ext cx="3712676" cy="2745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32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2021-2023 Data Strategy Actions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85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4" name="Pentagon 37">
            <a:extLst>
              <a:ext uri="{FF2B5EF4-FFF2-40B4-BE49-F238E27FC236}">
                <a16:creationId xmlns:a16="http://schemas.microsoft.com/office/drawing/2014/main" id="{36F2B840-4AAF-42FF-B29F-E5706CC224C4}"/>
              </a:ext>
            </a:extLst>
          </p:cNvPr>
          <p:cNvSpPr/>
          <p:nvPr/>
        </p:nvSpPr>
        <p:spPr>
          <a:xfrm>
            <a:off x="640467" y="1207831"/>
            <a:ext cx="5691322" cy="274320"/>
          </a:xfrm>
          <a:prstGeom prst="homePlate">
            <a:avLst/>
          </a:prstGeom>
          <a:solidFill>
            <a:srgbClr val="D0DEE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Launch Statewide Data Governance Policy</a:t>
            </a:r>
          </a:p>
        </p:txBody>
      </p:sp>
      <p:sp>
        <p:nvSpPr>
          <p:cNvPr id="92" name="Pentagon 37">
            <a:extLst>
              <a:ext uri="{FF2B5EF4-FFF2-40B4-BE49-F238E27FC236}">
                <a16:creationId xmlns:a16="http://schemas.microsoft.com/office/drawing/2014/main" id="{36F2B840-4AAF-42FF-B29F-E5706CC224C4}"/>
              </a:ext>
            </a:extLst>
          </p:cNvPr>
          <p:cNvSpPr/>
          <p:nvPr/>
        </p:nvSpPr>
        <p:spPr>
          <a:xfrm>
            <a:off x="6331789" y="1449960"/>
            <a:ext cx="2876713" cy="2743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Statewide DG Maturity</a:t>
            </a:r>
            <a:r>
              <a:rPr kumimoji="0" lang="en-US" sz="900" b="1" i="0" u="none" strike="noStrike" kern="0" cap="none" spc="0" normalizeH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Assessment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93" name="Pentagon 37">
            <a:extLst>
              <a:ext uri="{FF2B5EF4-FFF2-40B4-BE49-F238E27FC236}">
                <a16:creationId xmlns:a16="http://schemas.microsoft.com/office/drawing/2014/main" id="{36F2B840-4AAF-42FF-B29F-E5706CC224C4}"/>
              </a:ext>
            </a:extLst>
          </p:cNvPr>
          <p:cNvSpPr/>
          <p:nvPr/>
        </p:nvSpPr>
        <p:spPr>
          <a:xfrm>
            <a:off x="3489106" y="1950825"/>
            <a:ext cx="6619279" cy="274320"/>
          </a:xfrm>
          <a:prstGeom prst="homePlate">
            <a:avLst/>
          </a:prstGeom>
          <a:solidFill>
            <a:srgbClr val="D0DEE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0" dirty="0">
                <a:solidFill>
                  <a:srgbClr val="00529B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Enterprise Data Inventory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95" name="Arrow: Down 60">
            <a:extLst>
              <a:ext uri="{FF2B5EF4-FFF2-40B4-BE49-F238E27FC236}">
                <a16:creationId xmlns:a16="http://schemas.microsoft.com/office/drawing/2014/main" id="{F46E97B7-FCC1-422B-8718-0097DFC59EB6}"/>
              </a:ext>
            </a:extLst>
          </p:cNvPr>
          <p:cNvSpPr/>
          <p:nvPr/>
        </p:nvSpPr>
        <p:spPr>
          <a:xfrm rot="10800000">
            <a:off x="4821819" y="1425943"/>
            <a:ext cx="128060" cy="13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26E9EC5-8706-4D87-961B-AD690DF8CB38}"/>
              </a:ext>
            </a:extLst>
          </p:cNvPr>
          <p:cNvSpPr txBox="1"/>
          <p:nvPr/>
        </p:nvSpPr>
        <p:spPr>
          <a:xfrm>
            <a:off x="4634050" y="1568735"/>
            <a:ext cx="1983674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Convene</a:t>
            </a:r>
            <a:r>
              <a:rPr kumimoji="0" lang="en-US" sz="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 Data Stewards Council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8" name="Arrow: Down 60">
            <a:extLst>
              <a:ext uri="{FF2B5EF4-FFF2-40B4-BE49-F238E27FC236}">
                <a16:creationId xmlns:a16="http://schemas.microsoft.com/office/drawing/2014/main" id="{F46E97B7-FCC1-422B-8718-0097DFC59EB6}"/>
              </a:ext>
            </a:extLst>
          </p:cNvPr>
          <p:cNvSpPr/>
          <p:nvPr/>
        </p:nvSpPr>
        <p:spPr>
          <a:xfrm rot="10800000">
            <a:off x="5322759" y="2101648"/>
            <a:ext cx="128060" cy="13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26E9EC5-8706-4D87-961B-AD690DF8CB38}"/>
              </a:ext>
            </a:extLst>
          </p:cNvPr>
          <p:cNvSpPr txBox="1"/>
          <p:nvPr/>
        </p:nvSpPr>
        <p:spPr>
          <a:xfrm>
            <a:off x="5184529" y="2239604"/>
            <a:ext cx="1983674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Publish EDI</a:t>
            </a:r>
            <a:r>
              <a:rPr kumimoji="0" lang="en-US" sz="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 online (ODS deadline)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7" name="Pentagon 37">
            <a:extLst>
              <a:ext uri="{FF2B5EF4-FFF2-40B4-BE49-F238E27FC236}">
                <a16:creationId xmlns:a16="http://schemas.microsoft.com/office/drawing/2014/main" id="{36F2B840-4AAF-42FF-B29F-E5706CC224C4}"/>
              </a:ext>
            </a:extLst>
          </p:cNvPr>
          <p:cNvSpPr/>
          <p:nvPr/>
        </p:nvSpPr>
        <p:spPr>
          <a:xfrm>
            <a:off x="640468" y="2500867"/>
            <a:ext cx="11367672" cy="274320"/>
          </a:xfrm>
          <a:prstGeom prst="homePlate">
            <a:avLst/>
          </a:prstGeom>
          <a:solidFill>
            <a:srgbClr val="D0DEE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0" dirty="0">
                <a:solidFill>
                  <a:srgbClr val="00529B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Launch </a:t>
            </a:r>
            <a:r>
              <a:rPr lang="en-US" sz="900" b="1" kern="0" dirty="0" err="1">
                <a:solidFill>
                  <a:srgbClr val="00529B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GeoHub</a:t>
            </a:r>
            <a:r>
              <a:rPr lang="en-US" sz="900" b="1" kern="0" dirty="0">
                <a:solidFill>
                  <a:srgbClr val="00529B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, the State’s secured Geographic Data Sharing Hub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08" name="Pentagon 37">
            <a:extLst>
              <a:ext uri="{FF2B5EF4-FFF2-40B4-BE49-F238E27FC236}">
                <a16:creationId xmlns:a16="http://schemas.microsoft.com/office/drawing/2014/main" id="{36F2B840-4AAF-42FF-B29F-E5706CC224C4}"/>
              </a:ext>
            </a:extLst>
          </p:cNvPr>
          <p:cNvSpPr/>
          <p:nvPr/>
        </p:nvSpPr>
        <p:spPr>
          <a:xfrm>
            <a:off x="3462363" y="3622631"/>
            <a:ext cx="8532359" cy="2743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0" dirty="0">
                <a:solidFill>
                  <a:srgbClr val="00529B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Develop State Data Ethics Framework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15" name="Pentagon 37">
            <a:extLst>
              <a:ext uri="{FF2B5EF4-FFF2-40B4-BE49-F238E27FC236}">
                <a16:creationId xmlns:a16="http://schemas.microsoft.com/office/drawing/2014/main" id="{36F2B840-4AAF-42FF-B29F-E5706CC224C4}"/>
              </a:ext>
            </a:extLst>
          </p:cNvPr>
          <p:cNvSpPr/>
          <p:nvPr/>
        </p:nvSpPr>
        <p:spPr>
          <a:xfrm>
            <a:off x="627151" y="3024845"/>
            <a:ext cx="1055000" cy="27432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Launch Open</a:t>
            </a:r>
            <a:r>
              <a:rPr kumimoji="0" lang="en-US" sz="900" b="1" i="0" u="none" strike="noStrike" kern="0" cap="none" spc="0" normalizeH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Data Program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9" name="Pentagon 37">
            <a:extLst>
              <a:ext uri="{FF2B5EF4-FFF2-40B4-BE49-F238E27FC236}">
                <a16:creationId xmlns:a16="http://schemas.microsoft.com/office/drawing/2014/main" id="{36F2B840-4AAF-42FF-B29F-E5706CC224C4}"/>
              </a:ext>
            </a:extLst>
          </p:cNvPr>
          <p:cNvSpPr/>
          <p:nvPr/>
        </p:nvSpPr>
        <p:spPr>
          <a:xfrm>
            <a:off x="2532565" y="4937207"/>
            <a:ext cx="9488892" cy="274320"/>
          </a:xfrm>
          <a:prstGeom prst="homePlate">
            <a:avLst/>
          </a:prstGeom>
          <a:solidFill>
            <a:srgbClr val="D0DEE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0" dirty="0">
                <a:solidFill>
                  <a:srgbClr val="00529B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Develop State Data Literacy Framework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20" name="Arrow: Down 60">
            <a:extLst>
              <a:ext uri="{FF2B5EF4-FFF2-40B4-BE49-F238E27FC236}">
                <a16:creationId xmlns:a16="http://schemas.microsoft.com/office/drawing/2014/main" id="{F46E97B7-FCC1-422B-8718-0097DFC59EB6}"/>
              </a:ext>
            </a:extLst>
          </p:cNvPr>
          <p:cNvSpPr/>
          <p:nvPr/>
        </p:nvSpPr>
        <p:spPr>
          <a:xfrm rot="10800000">
            <a:off x="7969922" y="1637225"/>
            <a:ext cx="128060" cy="13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6E9EC5-8706-4D87-961B-AD690DF8CB38}"/>
              </a:ext>
            </a:extLst>
          </p:cNvPr>
          <p:cNvSpPr txBox="1"/>
          <p:nvPr/>
        </p:nvSpPr>
        <p:spPr>
          <a:xfrm>
            <a:off x="7831692" y="1775181"/>
            <a:ext cx="1983674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Launch DG</a:t>
            </a:r>
            <a:r>
              <a:rPr kumimoji="0" lang="en-US" sz="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 Resource Library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Pentagon 37">
            <a:extLst>
              <a:ext uri="{FF2B5EF4-FFF2-40B4-BE49-F238E27FC236}">
                <a16:creationId xmlns:a16="http://schemas.microsoft.com/office/drawing/2014/main" id="{36F2B840-4AAF-42FF-B29F-E5706CC224C4}"/>
              </a:ext>
            </a:extLst>
          </p:cNvPr>
          <p:cNvSpPr/>
          <p:nvPr/>
        </p:nvSpPr>
        <p:spPr>
          <a:xfrm>
            <a:off x="1568734" y="5263197"/>
            <a:ext cx="5678727" cy="274320"/>
          </a:xfrm>
          <a:prstGeom prst="homePlate">
            <a:avLst/>
          </a:prstGeom>
          <a:solidFill>
            <a:srgbClr val="D0DEE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Identify opportunities</a:t>
            </a:r>
            <a:r>
              <a:rPr kumimoji="0" lang="en-US" sz="900" b="1" i="0" u="none" strike="noStrike" kern="0" cap="none" spc="0" normalizeH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for partnership in data literacy training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23" name="Pentagon 37">
            <a:extLst>
              <a:ext uri="{FF2B5EF4-FFF2-40B4-BE49-F238E27FC236}">
                <a16:creationId xmlns:a16="http://schemas.microsoft.com/office/drawing/2014/main" id="{36F2B840-4AAF-42FF-B29F-E5706CC224C4}"/>
              </a:ext>
            </a:extLst>
          </p:cNvPr>
          <p:cNvSpPr/>
          <p:nvPr/>
        </p:nvSpPr>
        <p:spPr>
          <a:xfrm>
            <a:off x="1602295" y="5969487"/>
            <a:ext cx="2823383" cy="274320"/>
          </a:xfrm>
          <a:prstGeom prst="homePlate">
            <a:avLst/>
          </a:prstGeom>
          <a:solidFill>
            <a:srgbClr val="D0DEE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Build OD literacy/capacity</a:t>
            </a:r>
          </a:p>
        </p:txBody>
      </p:sp>
      <p:sp>
        <p:nvSpPr>
          <p:cNvPr id="24" name="Pentagon 37">
            <a:extLst>
              <a:ext uri="{FF2B5EF4-FFF2-40B4-BE49-F238E27FC236}">
                <a16:creationId xmlns:a16="http://schemas.microsoft.com/office/drawing/2014/main" id="{36F2B840-4AAF-42FF-B29F-E5706CC224C4}"/>
              </a:ext>
            </a:extLst>
          </p:cNvPr>
          <p:cNvSpPr/>
          <p:nvPr/>
        </p:nvSpPr>
        <p:spPr>
          <a:xfrm>
            <a:off x="2516699" y="3314638"/>
            <a:ext cx="1891328" cy="274320"/>
          </a:xfrm>
          <a:prstGeom prst="homePlate">
            <a:avLst/>
          </a:prstGeom>
          <a:solidFill>
            <a:srgbClr val="D0DEE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0" dirty="0">
                <a:solidFill>
                  <a:srgbClr val="00529B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Conduct survey of ADS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25" name="Pentagon 37">
            <a:extLst>
              <a:ext uri="{FF2B5EF4-FFF2-40B4-BE49-F238E27FC236}">
                <a16:creationId xmlns:a16="http://schemas.microsoft.com/office/drawing/2014/main" id="{36F2B840-4AAF-42FF-B29F-E5706CC224C4}"/>
              </a:ext>
            </a:extLst>
          </p:cNvPr>
          <p:cNvSpPr/>
          <p:nvPr/>
        </p:nvSpPr>
        <p:spPr>
          <a:xfrm>
            <a:off x="4949879" y="3946518"/>
            <a:ext cx="5158505" cy="2743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0" dirty="0">
                <a:solidFill>
                  <a:srgbClr val="00529B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Evaluate demographic data collection standards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26" name="Pentagon 37">
            <a:extLst>
              <a:ext uri="{FF2B5EF4-FFF2-40B4-BE49-F238E27FC236}">
                <a16:creationId xmlns:a16="http://schemas.microsoft.com/office/drawing/2014/main" id="{36F2B840-4AAF-42FF-B29F-E5706CC224C4}"/>
              </a:ext>
            </a:extLst>
          </p:cNvPr>
          <p:cNvSpPr/>
          <p:nvPr/>
        </p:nvSpPr>
        <p:spPr>
          <a:xfrm>
            <a:off x="1682152" y="3024845"/>
            <a:ext cx="866210" cy="27432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OD Privacy Guidance</a:t>
            </a:r>
          </a:p>
        </p:txBody>
      </p:sp>
      <p:sp>
        <p:nvSpPr>
          <p:cNvPr id="27" name="Pentagon 37">
            <a:extLst>
              <a:ext uri="{FF2B5EF4-FFF2-40B4-BE49-F238E27FC236}">
                <a16:creationId xmlns:a16="http://schemas.microsoft.com/office/drawing/2014/main" id="{36F2B840-4AAF-42FF-B29F-E5706CC224C4}"/>
              </a:ext>
            </a:extLst>
          </p:cNvPr>
          <p:cNvSpPr/>
          <p:nvPr/>
        </p:nvSpPr>
        <p:spPr>
          <a:xfrm>
            <a:off x="2540116" y="4289432"/>
            <a:ext cx="6668386" cy="274320"/>
          </a:xfrm>
          <a:prstGeom prst="homePlate">
            <a:avLst/>
          </a:prstGeom>
          <a:solidFill>
            <a:srgbClr val="D0DEE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0" dirty="0">
                <a:solidFill>
                  <a:srgbClr val="00529B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Partner with RJC to identify priority data needs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28" name="Arrow: Down 60">
            <a:extLst>
              <a:ext uri="{FF2B5EF4-FFF2-40B4-BE49-F238E27FC236}">
                <a16:creationId xmlns:a16="http://schemas.microsoft.com/office/drawing/2014/main" id="{F46E97B7-FCC1-422B-8718-0097DFC59EB6}"/>
              </a:ext>
            </a:extLst>
          </p:cNvPr>
          <p:cNvSpPr/>
          <p:nvPr/>
        </p:nvSpPr>
        <p:spPr>
          <a:xfrm rot="10800000">
            <a:off x="5304431" y="4486854"/>
            <a:ext cx="128060" cy="13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26E9EC5-8706-4D87-961B-AD690DF8CB38}"/>
              </a:ext>
            </a:extLst>
          </p:cNvPr>
          <p:cNvSpPr txBox="1"/>
          <p:nvPr/>
        </p:nvSpPr>
        <p:spPr>
          <a:xfrm>
            <a:off x="5166200" y="4624810"/>
            <a:ext cx="2097241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RJC produced State Research</a:t>
            </a:r>
            <a:r>
              <a:rPr kumimoji="0" lang="en-US" sz="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 Agenda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Pentagon 37">
            <a:extLst>
              <a:ext uri="{FF2B5EF4-FFF2-40B4-BE49-F238E27FC236}">
                <a16:creationId xmlns:a16="http://schemas.microsoft.com/office/drawing/2014/main" id="{36F2B840-4AAF-42FF-B29F-E5706CC224C4}"/>
              </a:ext>
            </a:extLst>
          </p:cNvPr>
          <p:cNvSpPr/>
          <p:nvPr/>
        </p:nvSpPr>
        <p:spPr>
          <a:xfrm>
            <a:off x="3478229" y="5614986"/>
            <a:ext cx="5678727" cy="2743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Integrate</a:t>
            </a:r>
            <a:r>
              <a:rPr kumimoji="0" lang="en-US" sz="900" b="1" i="0" u="none" strike="noStrike" kern="0" cap="none" spc="0" normalizeH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data literacy training and tools into CDO portfolio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31" name="Pentagon 37">
            <a:extLst>
              <a:ext uri="{FF2B5EF4-FFF2-40B4-BE49-F238E27FC236}">
                <a16:creationId xmlns:a16="http://schemas.microsoft.com/office/drawing/2014/main" id="{36F2B840-4AAF-42FF-B29F-E5706CC224C4}"/>
              </a:ext>
            </a:extLst>
          </p:cNvPr>
          <p:cNvSpPr/>
          <p:nvPr/>
        </p:nvSpPr>
        <p:spPr>
          <a:xfrm>
            <a:off x="6617724" y="142191"/>
            <a:ext cx="1021150" cy="337817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Action Completed</a:t>
            </a:r>
          </a:p>
        </p:txBody>
      </p:sp>
      <p:sp>
        <p:nvSpPr>
          <p:cNvPr id="32" name="Pentagon 37">
            <a:extLst>
              <a:ext uri="{FF2B5EF4-FFF2-40B4-BE49-F238E27FC236}">
                <a16:creationId xmlns:a16="http://schemas.microsoft.com/office/drawing/2014/main" id="{36F2B840-4AAF-42FF-B29F-E5706CC224C4}"/>
              </a:ext>
            </a:extLst>
          </p:cNvPr>
          <p:cNvSpPr/>
          <p:nvPr/>
        </p:nvSpPr>
        <p:spPr>
          <a:xfrm>
            <a:off x="7958388" y="142191"/>
            <a:ext cx="894660" cy="33781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Action</a:t>
            </a:r>
            <a:r>
              <a:rPr kumimoji="0" lang="en-US" sz="900" b="1" i="0" u="none" strike="noStrike" kern="0" cap="none" spc="0" normalizeH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Underway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33" name="Pentagon 37">
            <a:extLst>
              <a:ext uri="{FF2B5EF4-FFF2-40B4-BE49-F238E27FC236}">
                <a16:creationId xmlns:a16="http://schemas.microsoft.com/office/drawing/2014/main" id="{36F2B840-4AAF-42FF-B29F-E5706CC224C4}"/>
              </a:ext>
            </a:extLst>
          </p:cNvPr>
          <p:cNvSpPr/>
          <p:nvPr/>
        </p:nvSpPr>
        <p:spPr>
          <a:xfrm>
            <a:off x="8992079" y="142191"/>
            <a:ext cx="950047" cy="337927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0" dirty="0">
                <a:solidFill>
                  <a:srgbClr val="00529B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Action not yet started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35" name="5-Point Star 34"/>
          <p:cNvSpPr/>
          <p:nvPr/>
        </p:nvSpPr>
        <p:spPr>
          <a:xfrm>
            <a:off x="10413647" y="171050"/>
            <a:ext cx="276292" cy="21265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580965" y="91067"/>
            <a:ext cx="1440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Informs future work in 2023-2025</a:t>
            </a:r>
          </a:p>
        </p:txBody>
      </p:sp>
      <p:sp>
        <p:nvSpPr>
          <p:cNvPr id="37" name="5-Point Star 36"/>
          <p:cNvSpPr/>
          <p:nvPr/>
        </p:nvSpPr>
        <p:spPr>
          <a:xfrm>
            <a:off x="903668" y="1204730"/>
            <a:ext cx="276292" cy="24523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3674606" y="3632223"/>
            <a:ext cx="276292" cy="24523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2637703" y="4956233"/>
            <a:ext cx="276292" cy="24523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3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47360" y="1118247"/>
            <a:ext cx="746983" cy="0"/>
          </a:xfrm>
          <a:prstGeom prst="line">
            <a:avLst/>
          </a:prstGeom>
          <a:ln w="57150">
            <a:solidFill>
              <a:srgbClr val="FBAA3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79"/>
          <a:stretch/>
        </p:blipFill>
        <p:spPr>
          <a:xfrm>
            <a:off x="4585300" y="6254333"/>
            <a:ext cx="7620660" cy="607894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EB436302-15F7-4472-8FC9-9539BCDF4D18}"/>
              </a:ext>
            </a:extLst>
          </p:cNvPr>
          <p:cNvSpPr txBox="1">
            <a:spLocks/>
          </p:cNvSpPr>
          <p:nvPr/>
        </p:nvSpPr>
        <p:spPr>
          <a:xfrm>
            <a:off x="403496" y="228600"/>
            <a:ext cx="11091080" cy="747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CDO POP 2021-2023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8" name="Picture 7" descr="O:\Exec\EIS Materials\EIS Logo\51884_OSCIO_Logo_2019 color-whiteTex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865" y="6254333"/>
            <a:ext cx="2024295" cy="57535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920851" y="1259998"/>
            <a:ext cx="10515600" cy="45608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Focused on building infrastructure to establish proof of concept </a:t>
            </a:r>
            <a:r>
              <a:rPr lang="en-US" sz="2400" dirty="0" err="1" smtClean="0"/>
              <a:t>GeoHub</a:t>
            </a:r>
            <a:r>
              <a:rPr lang="en-US" sz="2400" dirty="0" smtClean="0"/>
              <a:t> and provide open data publishing capacity to agencies</a:t>
            </a:r>
          </a:p>
          <a:p>
            <a:r>
              <a:rPr lang="en-US" sz="2400" dirty="0" smtClean="0"/>
              <a:t>~3 million for Geospatial Data Management and Sharing project, “</a:t>
            </a:r>
            <a:r>
              <a:rPr lang="en-US" sz="2400" dirty="0" err="1" smtClean="0"/>
              <a:t>GeoHub</a:t>
            </a:r>
            <a:r>
              <a:rPr lang="en-US" sz="2400" dirty="0" smtClean="0"/>
              <a:t>”</a:t>
            </a:r>
          </a:p>
          <a:p>
            <a:r>
              <a:rPr lang="en-US" sz="2400" dirty="0" smtClean="0"/>
              <a:t>~1 million for ETL tool infrastructure</a:t>
            </a:r>
          </a:p>
          <a:p>
            <a:r>
              <a:rPr lang="en-US" sz="2400" dirty="0" smtClean="0"/>
              <a:t>7 new FTEs</a:t>
            </a:r>
          </a:p>
          <a:p>
            <a:pPr lvl="1"/>
            <a:r>
              <a:rPr lang="en-US" sz="2000" dirty="0" smtClean="0"/>
              <a:t>1 GIS Analyst (ISS6)</a:t>
            </a:r>
          </a:p>
          <a:p>
            <a:pPr lvl="1"/>
            <a:r>
              <a:rPr lang="en-US" sz="2000" dirty="0" smtClean="0"/>
              <a:t>2 ETL Developers (ISS7)</a:t>
            </a:r>
          </a:p>
          <a:p>
            <a:pPr lvl="1"/>
            <a:r>
              <a:rPr lang="en-US" sz="2000" dirty="0" smtClean="0"/>
              <a:t>1 Content Strategist (ISS7)</a:t>
            </a:r>
          </a:p>
          <a:p>
            <a:pPr lvl="1"/>
            <a:r>
              <a:rPr lang="en-US" sz="2000" dirty="0" smtClean="0"/>
              <a:t>1 Program Manager (OPA4)</a:t>
            </a:r>
          </a:p>
          <a:p>
            <a:pPr lvl="1"/>
            <a:r>
              <a:rPr lang="en-US" sz="2000" dirty="0" smtClean="0"/>
              <a:t>1 ‘Equity in Analytics’ Researcher (ISS8)</a:t>
            </a:r>
          </a:p>
          <a:p>
            <a:pPr lvl="1"/>
            <a:r>
              <a:rPr lang="en-US" sz="2000" dirty="0" smtClean="0"/>
              <a:t>1 LD Project Manager (OPA3) – already hired through EIS PMO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424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47360" y="1118247"/>
            <a:ext cx="746983" cy="0"/>
          </a:xfrm>
          <a:prstGeom prst="line">
            <a:avLst/>
          </a:prstGeom>
          <a:ln w="57150">
            <a:solidFill>
              <a:srgbClr val="FBAA3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79"/>
          <a:stretch/>
        </p:blipFill>
        <p:spPr>
          <a:xfrm>
            <a:off x="4585300" y="6254333"/>
            <a:ext cx="7620660" cy="607894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EB436302-15F7-4472-8FC9-9539BCDF4D18}"/>
              </a:ext>
            </a:extLst>
          </p:cNvPr>
          <p:cNvSpPr txBox="1">
            <a:spLocks/>
          </p:cNvSpPr>
          <p:nvPr/>
        </p:nvSpPr>
        <p:spPr>
          <a:xfrm>
            <a:off x="403496" y="228600"/>
            <a:ext cx="11091080" cy="747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New Organizational Design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8" name="Picture 7" descr="O:\Exec\EIS Materials\EIS Logo\51884_OSCIO_Logo_2019 color-whiteTex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865" y="6254333"/>
            <a:ext cx="2024295" cy="575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425" y="1259998"/>
            <a:ext cx="10313257" cy="462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1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47360" y="1118247"/>
            <a:ext cx="746983" cy="0"/>
          </a:xfrm>
          <a:prstGeom prst="line">
            <a:avLst/>
          </a:prstGeom>
          <a:ln w="57150">
            <a:solidFill>
              <a:srgbClr val="FBAA3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79"/>
          <a:stretch/>
        </p:blipFill>
        <p:spPr>
          <a:xfrm>
            <a:off x="4585300" y="6254333"/>
            <a:ext cx="7620660" cy="607894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EB436302-15F7-4472-8FC9-9539BCDF4D18}"/>
              </a:ext>
            </a:extLst>
          </p:cNvPr>
          <p:cNvSpPr txBox="1">
            <a:spLocks/>
          </p:cNvSpPr>
          <p:nvPr/>
        </p:nvSpPr>
        <p:spPr>
          <a:xfrm>
            <a:off x="403496" y="228600"/>
            <a:ext cx="11091080" cy="747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General Notes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8" name="Picture 7" descr="O:\Exec\EIS Materials\EIS Logo\51884_OSCIO_Logo_2019 color-whiteTex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865" y="6254333"/>
            <a:ext cx="2024295" cy="57535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920851" y="1259998"/>
            <a:ext cx="10515600" cy="45608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Chief Data Office at </a:t>
            </a:r>
            <a:r>
              <a:rPr lang="en-US" dirty="0" smtClean="0"/>
              <a:t>&lt;30</a:t>
            </a:r>
            <a:r>
              <a:rPr lang="en-US" dirty="0" smtClean="0"/>
              <a:t>% staff capacity</a:t>
            </a:r>
          </a:p>
          <a:p>
            <a:r>
              <a:rPr lang="en-US" dirty="0" smtClean="0"/>
              <a:t>Working to onboard critical roles </a:t>
            </a:r>
          </a:p>
          <a:p>
            <a:pPr lvl="1"/>
            <a:r>
              <a:rPr lang="en-US" dirty="0" smtClean="0"/>
              <a:t>Hoping to be at full capacity by EOY</a:t>
            </a:r>
            <a:endParaRPr lang="en-US" dirty="0" smtClean="0"/>
          </a:p>
          <a:p>
            <a:r>
              <a:rPr lang="en-US" dirty="0" smtClean="0"/>
              <a:t> CDO Advisory Council working through Data Strategy Execution and planning for 2023-2025 biennial plan/budget requests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2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960" y="999518"/>
            <a:ext cx="6652470" cy="485896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714101" y="1184280"/>
            <a:ext cx="4448004" cy="1764621"/>
            <a:chOff x="7036524" y="2846171"/>
            <a:chExt cx="4448004" cy="1764621"/>
          </a:xfrm>
        </p:grpSpPr>
        <p:sp>
          <p:nvSpPr>
            <p:cNvPr id="18" name="Title 3">
              <a:extLst>
                <a:ext uri="{FF2B5EF4-FFF2-40B4-BE49-F238E27FC236}">
                  <a16:creationId xmlns:a16="http://schemas.microsoft.com/office/drawing/2014/main" id="{EB436302-15F7-4472-8FC9-9539BCDF4D18}"/>
                </a:ext>
              </a:extLst>
            </p:cNvPr>
            <p:cNvSpPr txBox="1">
              <a:spLocks/>
            </p:cNvSpPr>
            <p:nvPr/>
          </p:nvSpPr>
          <p:spPr>
            <a:xfrm>
              <a:off x="7291012" y="2846171"/>
              <a:ext cx="3657600" cy="176462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b="1" dirty="0">
                  <a:solidFill>
                    <a:schemeClr val="bg2">
                      <a:lumMod val="25000"/>
                    </a:schemeClr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Thank </a:t>
              </a:r>
              <a:r>
                <a:rPr lang="en-US" sz="3600" b="1" dirty="0" smtClean="0">
                  <a:solidFill>
                    <a:schemeClr val="bg2">
                      <a:lumMod val="25000"/>
                    </a:schemeClr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you</a:t>
              </a:r>
            </a:p>
            <a:p>
              <a:endParaRPr lang="en-US" sz="3600" b="1" dirty="0">
                <a:solidFill>
                  <a:schemeClr val="bg2">
                    <a:lumMod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  <a:p>
              <a:r>
                <a:rPr lang="en-US" sz="1800" i="1" dirty="0" smtClean="0">
                  <a:solidFill>
                    <a:schemeClr val="bg2">
                      <a:lumMod val="25000"/>
                    </a:schemeClr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Kathryn </a:t>
              </a:r>
              <a:r>
                <a:rPr lang="en-US" sz="1800" i="1" dirty="0" err="1" smtClean="0">
                  <a:solidFill>
                    <a:schemeClr val="bg2">
                      <a:lumMod val="25000"/>
                    </a:schemeClr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Darnall</a:t>
              </a:r>
              <a:r>
                <a:rPr lang="en-US" sz="1800" i="1" dirty="0" smtClean="0">
                  <a:solidFill>
                    <a:schemeClr val="bg2">
                      <a:lumMod val="25000"/>
                    </a:schemeClr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Helms</a:t>
              </a:r>
            </a:p>
            <a:p>
              <a:r>
                <a:rPr lang="en-US" sz="1800" i="1" dirty="0" smtClean="0">
                  <a:solidFill>
                    <a:schemeClr val="bg2">
                      <a:lumMod val="25000"/>
                    </a:schemeClr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Kathryn.helms@Oregon.gov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7036524" y="3856731"/>
              <a:ext cx="44480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400" dirty="0">
                <a:solidFill>
                  <a:schemeClr val="tx2"/>
                </a:solidFill>
                <a:cs typeface="Calibri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384FF60-98B4-4834-8E94-6C9FD907EE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6" t="-27532" r="-52566" b="27532"/>
          <a:stretch/>
        </p:blipFill>
        <p:spPr>
          <a:xfrm>
            <a:off x="0" y="2475436"/>
            <a:ext cx="3373395" cy="337339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7112579" y="3243608"/>
            <a:ext cx="746983" cy="0"/>
          </a:xfrm>
          <a:prstGeom prst="line">
            <a:avLst/>
          </a:prstGeom>
          <a:ln w="57150">
            <a:solidFill>
              <a:srgbClr val="FBAA3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589" y="3532692"/>
            <a:ext cx="2646837" cy="204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4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418AB3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1D6414481E8047B27CC42A10C42A1D" ma:contentTypeVersion="8" ma:contentTypeDescription="Create a new document." ma:contentTypeScope="" ma:versionID="7347851e9a1769fdaa1ec53f3a88428e">
  <xsd:schema xmlns:xsd="http://www.w3.org/2001/XMLSchema" xmlns:xs="http://www.w3.org/2001/XMLSchema" xmlns:p="http://schemas.microsoft.com/office/2006/metadata/properties" xmlns:ns2="6638d9b7-4cb2-4819-bc0f-8d13d62e16d5" xmlns:ns3="9cadf5c8-df3f-412d-b119-d19f19c0e254" targetNamespace="http://schemas.microsoft.com/office/2006/metadata/properties" ma:root="true" ma:fieldsID="17ab2d5165b64f2a22b0d66fdcd3d7f9" ns2:_="" ns3:_="">
    <xsd:import namespace="6638d9b7-4cb2-4819-bc0f-8d13d62e16d5"/>
    <xsd:import namespace="9cadf5c8-df3f-412d-b119-d19f19c0e2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8d9b7-4cb2-4819-bc0f-8d13d62e1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adf5c8-df3f-412d-b119-d19f19c0e25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8198D7-52A5-4BB7-BA15-90A37FA5B76D}">
  <ds:schemaRefs>
    <ds:schemaRef ds:uri="http://schemas.microsoft.com/office/2006/documentManagement/types"/>
    <ds:schemaRef ds:uri="http://schemas.microsoft.com/office/infopath/2007/PartnerControls"/>
    <ds:schemaRef ds:uri="9cadf5c8-df3f-412d-b119-d19f19c0e25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6638d9b7-4cb2-4819-bc0f-8d13d62e16d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9849BE5-9541-4948-8F60-1804E7204B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693EA9-A087-4EA5-AE75-371EA7ABB896}">
  <ds:schemaRefs>
    <ds:schemaRef ds:uri="6638d9b7-4cb2-4819-bc0f-8d13d62e16d5"/>
    <ds:schemaRef ds:uri="9cadf5c8-df3f-412d-b119-d19f19c0e25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7276</TotalTime>
  <Words>303</Words>
  <Application>Microsoft Office PowerPoint</Application>
  <PresentationFormat>Widescreen</PresentationFormat>
  <Paragraphs>66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Unicode MS</vt:lpstr>
      <vt:lpstr>Calibri</vt:lpstr>
      <vt:lpstr>Calibri Light</vt:lpstr>
      <vt:lpstr>Lucida Sans Unicode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 Travis * DAS;LYON Jeremy B * DAS</dc:creator>
  <cp:lastModifiedBy>HELMS Kathryn * DAS</cp:lastModifiedBy>
  <cp:revision>187</cp:revision>
  <dcterms:created xsi:type="dcterms:W3CDTF">2020-05-05T20:15:23Z</dcterms:created>
  <dcterms:modified xsi:type="dcterms:W3CDTF">2021-08-10T21:38:26Z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0x010100F31D6414481E8047B27CC42A10C42A1D</vt:lpwstr>
  </property>
</Properties>
</file>