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9" r:id="rId3"/>
    <p:sldId id="265" r:id="rId4"/>
    <p:sldId id="352" r:id="rId5"/>
    <p:sldId id="267" r:id="rId6"/>
    <p:sldId id="351" r:id="rId7"/>
    <p:sldId id="338" r:id="rId8"/>
    <p:sldId id="354" r:id="rId9"/>
    <p:sldId id="272" r:id="rId10"/>
    <p:sldId id="340" r:id="rId11"/>
    <p:sldId id="262" r:id="rId12"/>
    <p:sldId id="346" r:id="rId13"/>
    <p:sldId id="264" r:id="rId14"/>
    <p:sldId id="350" r:id="rId15"/>
    <p:sldId id="34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NHEIN Randy * DSL" initials="SR*D" lastIdx="1" clrIdx="0">
    <p:extLst>
      <p:ext uri="{19B8F6BF-5375-455C-9EA6-DF929625EA0E}">
        <p15:presenceInfo xmlns:p15="http://schemas.microsoft.com/office/powerpoint/2012/main" userId="S::Randy.Sounhein@dsl.state.or.us::d86df112-ddd3-4fbb-8a48-532b035617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EB47A-F8C3-460A-BB46-8F8D4DEB3F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47C82-BF56-4580-89B1-688400CC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2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47C82-BF56-4580-89B1-688400CCC4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47C82-BF56-4580-89B1-688400CCC4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3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47C82-BF56-4580-89B1-688400CCC4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8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>
            <a:extLst>
              <a:ext uri="{FF2B5EF4-FFF2-40B4-BE49-F238E27FC236}">
                <a16:creationId xmlns:a16="http://schemas.microsoft.com/office/drawing/2014/main" id="{1ED8312A-4B46-4959-8F8D-39AFF45E2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1027">
            <a:extLst>
              <a:ext uri="{FF2B5EF4-FFF2-40B4-BE49-F238E27FC236}">
                <a16:creationId xmlns:a16="http://schemas.microsoft.com/office/drawing/2014/main" id="{E928E0CC-46A4-4B73-896D-3491AE38A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Testing ….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A13795-0109-4390-9B4B-0C04ED8A2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696200" cy="1071563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EB5971-C371-4B06-9747-B944B402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2057400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51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43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97C4-7AF7-4C99-9294-5C1F5A94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EA0E5-39CF-4D43-99CC-6EC6D682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3D247-05A5-4B1A-9F0C-2A7A0C3F24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71406D-3CEA-4D44-AF41-E32E9708D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0" y="1905000"/>
            <a:ext cx="78867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23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EACD4-FABE-4B8F-BD48-30576034B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94432-5D7D-4827-85FD-4EFB77875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B94DA-C48E-43D6-88E2-07207A42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21F5F-245B-4B2E-9BBB-5AC12B38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3D247-05A5-4B1A-9F0C-2A7A0C3F24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BB0EF-74AC-4319-93E8-8B294E13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8056562" cy="530225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5A8363-6AFE-42D4-A982-9F0B78027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E3BB4-F586-451B-A6F8-E0D391458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062" y="1371600"/>
            <a:ext cx="2949575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E8634-778B-4A40-82BA-13B1C5A3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3D247-05A5-4B1A-9F0C-2A7A0C3F24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9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34477-3125-4FC3-8C45-95D4EA80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3D247-05A5-4B1A-9F0C-2A7A0C3F24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B57D7F-D4E7-498D-AEB6-6BAC805F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CEF4-5C49-43C5-AE7E-D1D050A080AE}" type="datetime1">
              <a:rPr lang="en-US"/>
              <a:pPr>
                <a:defRPr/>
              </a:pPr>
              <a:t>9/14/2021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CDAFEB-262B-49DF-BDD6-D3DB7769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Sounhein 2008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5F3DDBB-F64B-4194-A1A2-BF87FDDB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D1216-DD1E-4B3E-9836-4A8F2BE65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86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Agency\DSL_Graphics\Powerpoints\DSL Title Slide.jpg">
            <a:extLst>
              <a:ext uri="{FF2B5EF4-FFF2-40B4-BE49-F238E27FC236}">
                <a16:creationId xmlns:a16="http://schemas.microsoft.com/office/drawing/2014/main" id="{E873C8A4-F3D6-43E8-9AAC-59EA34DA3B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8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08DF100-A506-4374-81D2-B15090553E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2EC48-AAEF-4A6D-B359-5FF400B8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F8819-A9A3-4751-9B48-2D1E072C7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24538-B65A-41CB-9ECC-7C662A400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D93D247-05A5-4B1A-9F0C-2A7A0C3F24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8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9" r:id="rId3"/>
    <p:sldLayoutId id="2147483667" r:id="rId4"/>
    <p:sldLayoutId id="2147483670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4C77-0097-4176-BD16-5EDAAF886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696200" cy="2209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ArcGIS Enterprise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sz="2800" i="1" dirty="0">
                <a:solidFill>
                  <a:srgbClr val="FFFF00"/>
                </a:solidFill>
              </a:rPr>
              <a:t>Some lesson learned</a:t>
            </a:r>
            <a:br>
              <a:rPr lang="en-US" sz="2800" dirty="0">
                <a:solidFill>
                  <a:srgbClr val="FFFF00"/>
                </a:solidFill>
              </a:rPr>
            </a:b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1400" dirty="0">
                <a:solidFill>
                  <a:srgbClr val="FFFF00"/>
                </a:solidFill>
              </a:rPr>
              <a:t>September 14,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7958B-7A7B-451C-94DC-7D58FC08D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1675" y="3581400"/>
            <a:ext cx="5429250" cy="533400"/>
          </a:xfrm>
        </p:spPr>
        <p:txBody>
          <a:bodyPr/>
          <a:lstStyle/>
          <a:p>
            <a:r>
              <a:rPr lang="en-US" sz="1400" dirty="0"/>
              <a:t>Department of State Lands </a:t>
            </a:r>
          </a:p>
          <a:p>
            <a:r>
              <a:rPr lang="en-US" sz="1400" dirty="0"/>
              <a:t>GIS Coordinator: </a:t>
            </a:r>
            <a:r>
              <a:rPr lang="en-US" sz="1400" i="1" dirty="0"/>
              <a:t>R. Sounhein, GISP</a:t>
            </a:r>
          </a:p>
        </p:txBody>
      </p:sp>
    </p:spTree>
    <p:extLst>
      <p:ext uri="{BB962C8B-B14F-4D97-AF65-F5344CB8AC3E}">
        <p14:creationId xmlns:p14="http://schemas.microsoft.com/office/powerpoint/2010/main" val="240273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290512"/>
            <a:ext cx="5314950" cy="1157288"/>
          </a:xfrm>
        </p:spPr>
        <p:txBody>
          <a:bodyPr/>
          <a:lstStyle/>
          <a:p>
            <a:r>
              <a:rPr lang="en-US" dirty="0"/>
              <a:t>Enterprise - Plan it out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A5929-F2A9-4B26-A9C0-3FF19F2DA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FC5AC6-9272-4CBE-AC10-4EFED6B0B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71" y="1683544"/>
            <a:ext cx="8151058" cy="3670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32443C-CAA8-4CA7-B71E-8FC7795B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652300"/>
            <a:ext cx="1109427" cy="1456857"/>
          </a:xfrm>
          <a:prstGeom prst="rect">
            <a:avLst/>
          </a:prstGeom>
          <a:solidFill>
            <a:schemeClr val="bg1">
              <a:alpha val="41000"/>
            </a:schemeClr>
          </a:solidFill>
          <a:effectLst>
            <a:outerShdw blurRad="76200" dir="13500000" sy="23000" kx="1200000" algn="br" rotWithShape="0">
              <a:prstClr val="black">
                <a:alpha val="1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D931E-0697-4254-8464-6BD618BCE0B3}"/>
              </a:ext>
            </a:extLst>
          </p:cNvPr>
          <p:cNvSpPr txBox="1"/>
          <p:nvPr/>
        </p:nvSpPr>
        <p:spPr>
          <a:xfrm>
            <a:off x="1009650" y="4458597"/>
            <a:ext cx="756285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100" b="1" i="1" dirty="0">
                <a:solidFill>
                  <a:schemeClr val="bg1"/>
                </a:solidFill>
                <a:latin typeface="Arial" panose="020B0604020202020204" pitchFamily="34" charset="0"/>
              </a:rPr>
              <a:t>The Implementation plan should illuminate the Road down the path to GIS success.  </a:t>
            </a:r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</a:rPr>
              <a:t>Is the process that transforms a strategic plans </a:t>
            </a:r>
            <a:r>
              <a: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rPr>
              <a:t>objectives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</a:rPr>
              <a:t>into actions to reach you </a:t>
            </a:r>
            <a:r>
              <a:rPr lang="en-US" altLang="en-US" sz="1400" b="1" dirty="0">
                <a:solidFill>
                  <a:srgbClr val="FFFF00"/>
                </a:solidFill>
                <a:latin typeface="Arial" panose="020B0604020202020204" pitchFamily="34" charset="0"/>
              </a:rPr>
              <a:t>goals</a:t>
            </a:r>
            <a:r>
              <a:rPr lang="en-US" altLang="en-US" sz="1100" dirty="0">
                <a:solidFill>
                  <a:schemeClr val="bg1"/>
                </a:solidFill>
                <a:latin typeface="Arial" panose="020B0604020202020204" pitchFamily="34" charset="0"/>
              </a:rPr>
              <a:t>.  Describes how the technology is put into place.  </a:t>
            </a:r>
            <a:r>
              <a:rPr lang="en-US" altLang="en-US" sz="1100" b="1" dirty="0">
                <a:solidFill>
                  <a:schemeClr val="bg1"/>
                </a:solidFill>
              </a:rPr>
              <a:t>Why Implementation Is Important?</a:t>
            </a:r>
            <a:r>
              <a:rPr lang="en-US" altLang="en-US" sz="1100" dirty="0">
                <a:solidFill>
                  <a:srgbClr val="3366FF"/>
                </a:solidFill>
              </a:rPr>
              <a:t> </a:t>
            </a:r>
            <a:r>
              <a:rPr lang="en-US" altLang="en-US" sz="1100" dirty="0">
                <a:solidFill>
                  <a:schemeClr val="bg1"/>
                </a:solidFill>
              </a:rPr>
              <a:t>implementation is the necessary step that transforms your strategic plans into action to achieve your goals. Not a static document  and continues to evolve.</a:t>
            </a:r>
          </a:p>
          <a:p>
            <a:endParaRPr lang="en-US" alt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723CE-07CD-4E09-8790-6638D9765DB8}"/>
              </a:ext>
            </a:extLst>
          </p:cNvPr>
          <p:cNvSpPr txBox="1"/>
          <p:nvPr/>
        </p:nvSpPr>
        <p:spPr>
          <a:xfrm>
            <a:off x="5114196" y="3513162"/>
            <a:ext cx="3125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b="1" dirty="0">
                <a:solidFill>
                  <a:srgbClr val="FFFF00"/>
                </a:solidFill>
                <a:latin typeface="Arial" panose="020B0604020202020204" pitchFamily="34" charset="0"/>
              </a:rPr>
              <a:t>Workflow</a:t>
            </a:r>
            <a:r>
              <a:rPr lang="en-US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   - will decide your </a:t>
            </a:r>
            <a:r>
              <a:rPr lang="en-US" altLang="en-US" sz="1000" b="1" dirty="0">
                <a:solidFill>
                  <a:srgbClr val="FFFF00"/>
                </a:solidFill>
                <a:latin typeface="Arial" panose="020B0604020202020204" pitchFamily="34" charset="0"/>
              </a:rPr>
              <a:t>Process </a:t>
            </a:r>
            <a:r>
              <a:rPr lang="en-US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steps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D1BE1-65D5-4CC0-8F90-CDEBBABC15D2}"/>
              </a:ext>
            </a:extLst>
          </p:cNvPr>
          <p:cNvSpPr txBox="1"/>
          <p:nvPr/>
        </p:nvSpPr>
        <p:spPr>
          <a:xfrm>
            <a:off x="5136457" y="2967331"/>
            <a:ext cx="3429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000" b="1" dirty="0">
                <a:solidFill>
                  <a:srgbClr val="FFFF00"/>
                </a:solidFill>
                <a:latin typeface="Arial" panose="020B0604020202020204" pitchFamily="34" charset="0"/>
              </a:rPr>
              <a:t>Objectives  -</a:t>
            </a:r>
            <a:r>
              <a:rPr lang="en-US" alt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define strategies/implementation steps to attain the </a:t>
            </a:r>
            <a:r>
              <a:rPr lang="en-US" sz="10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Goals.</a:t>
            </a:r>
            <a:r>
              <a:rPr lang="en-US" altLang="en-US" sz="1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sz="1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4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23" y="572299"/>
            <a:ext cx="2541314" cy="22181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Governance</a:t>
            </a:r>
            <a:br>
              <a:rPr lang="en-US" sz="2000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0BF98-6C62-4AE9-8A96-3C7A0CECD3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6659" y="2159694"/>
            <a:ext cx="4588317" cy="3734828"/>
          </a:xfrm>
        </p:spPr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en-US" sz="4400" b="1" u="sng" dirty="0"/>
              <a:t>Guiding principals </a:t>
            </a:r>
          </a:p>
          <a:p>
            <a:pPr marL="457200" algn="ctr"/>
            <a:endParaRPr lang="en-US" sz="4400" b="1" u="sng" dirty="0"/>
          </a:p>
          <a:p>
            <a:pPr marL="457200"/>
            <a:r>
              <a:rPr lang="en-US" sz="4400" b="1" dirty="0"/>
              <a:t>Establishes</a:t>
            </a:r>
            <a:r>
              <a:rPr lang="en-US" sz="4400" dirty="0">
                <a:solidFill>
                  <a:srgbClr val="00B0F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Responsibility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b="1" dirty="0"/>
              <a:t>and sustainability. Authority and Accountability</a:t>
            </a:r>
          </a:p>
          <a:p>
            <a:pPr marL="457200"/>
            <a:endParaRPr lang="en-US" sz="4400" b="1" dirty="0"/>
          </a:p>
          <a:p>
            <a:pPr marL="457200"/>
            <a:r>
              <a:rPr lang="en-US" sz="4400" b="1" dirty="0"/>
              <a:t>Promote independence to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Members/Stakeholder. </a:t>
            </a:r>
            <a:r>
              <a:rPr lang="en-US" sz="4400" b="1" dirty="0"/>
              <a:t>Avoid conflicts of interest.</a:t>
            </a:r>
          </a:p>
          <a:p>
            <a:pPr marL="457200"/>
            <a:endParaRPr lang="en-US" sz="4400" b="1" dirty="0"/>
          </a:p>
          <a:p>
            <a:pPr marL="457200"/>
            <a:r>
              <a:rPr lang="en-US" sz="4400" b="1" dirty="0"/>
              <a:t>Adhere to procedures/structure. Promote Integrity of </a:t>
            </a:r>
            <a:r>
              <a:rPr lang="en-US" sz="4400" b="1" dirty="0">
                <a:solidFill>
                  <a:srgbClr val="FFFF00"/>
                </a:solidFill>
              </a:rPr>
              <a:t>System and Security.  (</a:t>
            </a:r>
            <a:r>
              <a:rPr lang="en-US" sz="4400" b="1" dirty="0"/>
              <a:t>Both Enterprise Database and Portal) </a:t>
            </a:r>
            <a:endParaRPr lang="en-US" sz="4400" dirty="0"/>
          </a:p>
          <a:p>
            <a:pPr marL="457200"/>
            <a:endParaRPr lang="en-US" sz="4400" b="1" dirty="0">
              <a:solidFill>
                <a:srgbClr val="FF0000"/>
              </a:solidFill>
            </a:endParaRPr>
          </a:p>
          <a:p>
            <a:pPr marL="457200"/>
            <a:r>
              <a:rPr lang="en-US" sz="4400" b="1" dirty="0"/>
              <a:t>Demo a </a:t>
            </a:r>
            <a:r>
              <a:rPr lang="en-US" sz="4400" b="1" dirty="0">
                <a:solidFill>
                  <a:srgbClr val="FFFF00"/>
                </a:solidFill>
              </a:rPr>
              <a:t>Data Quality </a:t>
            </a:r>
            <a:r>
              <a:rPr lang="en-US" sz="4400" b="1" dirty="0"/>
              <a:t>improvement in one component of project. Resource Availability (Authoritative date) is a must.</a:t>
            </a:r>
          </a:p>
          <a:p>
            <a:pPr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457200"/>
            <a:r>
              <a:rPr lang="en-US" sz="4400" b="1" dirty="0"/>
              <a:t>Focus on User </a:t>
            </a:r>
            <a:r>
              <a:rPr lang="en-US" sz="4400" b="1" dirty="0">
                <a:solidFill>
                  <a:srgbClr val="FFFF00"/>
                </a:solidFill>
              </a:rPr>
              <a:t>Needs </a:t>
            </a:r>
            <a:r>
              <a:rPr lang="en-US" sz="4400" b="1" dirty="0"/>
              <a:t>not Solutions. </a:t>
            </a:r>
            <a:r>
              <a:rPr lang="en-US" sz="4000" b="1" dirty="0"/>
              <a:t>Create transparency of decisions and actions. Allow users opportunity for authority/accountability. Promotes the “Agile” approach</a:t>
            </a:r>
            <a:r>
              <a:rPr lang="en-US" sz="2800" b="1" dirty="0"/>
              <a:t>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1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337E05-2330-4E1F-BC3D-F37F7CD9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97" y="1863105"/>
            <a:ext cx="1213432" cy="92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2A37227-4FFC-427E-8B3B-5AE34D16F8E4}"/>
              </a:ext>
            </a:extLst>
          </p:cNvPr>
          <p:cNvSpPr txBox="1">
            <a:spLocks/>
          </p:cNvSpPr>
          <p:nvPr/>
        </p:nvSpPr>
        <p:spPr>
          <a:xfrm>
            <a:off x="249873" y="2692553"/>
            <a:ext cx="3246130" cy="281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n-US" sz="1400" b="1" dirty="0">
                <a:solidFill>
                  <a:srgbClr val="FEFFFF"/>
                </a:solidFill>
              </a:rPr>
              <a:t>Start with </a:t>
            </a:r>
            <a:r>
              <a:rPr lang="en-US" sz="1400" b="1" dirty="0">
                <a:solidFill>
                  <a:srgbClr val="FFFF00"/>
                </a:solidFill>
              </a:rPr>
              <a:t>Needs</a:t>
            </a:r>
            <a:r>
              <a:rPr lang="en-US" sz="1400" b="1" dirty="0">
                <a:solidFill>
                  <a:srgbClr val="FEFFFF"/>
                </a:solidFill>
              </a:rPr>
              <a:t> </a:t>
            </a:r>
            <a:r>
              <a:rPr lang="en-US" sz="1400" b="1" u="sng" dirty="0">
                <a:solidFill>
                  <a:srgbClr val="FEFFFF"/>
                </a:solidFill>
              </a:rPr>
              <a:t>not Solutions</a:t>
            </a:r>
            <a:r>
              <a:rPr lang="en-US" sz="1400" b="1" dirty="0">
                <a:solidFill>
                  <a:srgbClr val="FEFFFF"/>
                </a:solidFill>
              </a:rPr>
              <a:t>. Demo a data quality improvement in one component of project</a:t>
            </a:r>
          </a:p>
          <a:p>
            <a:pPr marL="457200"/>
            <a:r>
              <a:rPr lang="en-US" sz="1400" b="1" dirty="0">
                <a:solidFill>
                  <a:srgbClr val="FEFFFF"/>
                </a:solidFill>
              </a:rPr>
              <a:t>Can  Governance </a:t>
            </a:r>
            <a:r>
              <a:rPr lang="en-US" sz="1400" b="1" dirty="0">
                <a:solidFill>
                  <a:srgbClr val="FFFF00"/>
                </a:solidFill>
              </a:rPr>
              <a:t>solve some business problems? </a:t>
            </a:r>
            <a:r>
              <a:rPr lang="en-US" sz="1400" b="1" u="sng" dirty="0"/>
              <a:t>If driven by IT  wont work.  </a:t>
            </a:r>
            <a:r>
              <a:rPr lang="en-US" sz="1400" b="1" dirty="0"/>
              <a:t>Need </a:t>
            </a:r>
            <a:r>
              <a:rPr lang="en-US" sz="1400" b="1" dirty="0">
                <a:solidFill>
                  <a:srgbClr val="FEFFFF"/>
                </a:solidFill>
              </a:rPr>
              <a:t>users  to own it.  Demonstrate the value.</a:t>
            </a:r>
            <a:endParaRPr lang="en-US" sz="1400" dirty="0">
              <a:solidFill>
                <a:srgbClr val="FEFFFF"/>
              </a:solidFill>
            </a:endParaRPr>
          </a:p>
          <a:p>
            <a:pPr marL="457200"/>
            <a:r>
              <a:rPr lang="en-US" sz="1400" b="1" dirty="0">
                <a:solidFill>
                  <a:srgbClr val="FEFFFF"/>
                </a:solidFill>
              </a:rPr>
              <a:t>Support Early </a:t>
            </a:r>
            <a:r>
              <a:rPr lang="en-US" sz="1400" b="1" dirty="0">
                <a:solidFill>
                  <a:srgbClr val="FFFF00"/>
                </a:solidFill>
              </a:rPr>
              <a:t>Adopters</a:t>
            </a:r>
            <a:r>
              <a:rPr lang="en-US" sz="1400" b="1" dirty="0">
                <a:solidFill>
                  <a:srgbClr val="FEFFFF"/>
                </a:solidFill>
              </a:rPr>
              <a:t> – identify staff in business who understand benefits.  Allow transfers of ownership to them. </a:t>
            </a:r>
            <a:endParaRPr lang="en-US" sz="1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Portal – </a:t>
            </a:r>
            <a:r>
              <a:rPr lang="en-US" i="1" dirty="0">
                <a:solidFill>
                  <a:srgbClr val="FFFF00"/>
                </a:solidFill>
              </a:rPr>
              <a:t>Collaborations</a:t>
            </a:r>
            <a:br>
              <a:rPr lang="en-US" i="1" dirty="0">
                <a:solidFill>
                  <a:srgbClr val="FFFF00"/>
                </a:solidFill>
              </a:rPr>
            </a:br>
            <a:r>
              <a:rPr lang="en-US" i="1" dirty="0">
                <a:solidFill>
                  <a:srgbClr val="FFFF00"/>
                </a:solidFill>
              </a:rPr>
              <a:t>Agencies to DAS Geo</a:t>
            </a:r>
          </a:p>
        </p:txBody>
      </p:sp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A86841-4239-4EC5-BA43-A218C8D6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00" y="2126701"/>
            <a:ext cx="6555000" cy="32745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28A28B-6E43-4FA1-B59B-5F8DEF946B99}"/>
              </a:ext>
            </a:extLst>
          </p:cNvPr>
          <p:cNvSpPr txBox="1"/>
          <p:nvPr/>
        </p:nvSpPr>
        <p:spPr>
          <a:xfrm>
            <a:off x="7315200" y="5401224"/>
            <a:ext cx="610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</a:rPr>
              <a:t>ESRI 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162BC-DA0B-49CE-A671-A25E60D692C4}"/>
              </a:ext>
            </a:extLst>
          </p:cNvPr>
          <p:cNvSpPr txBox="1"/>
          <p:nvPr/>
        </p:nvSpPr>
        <p:spPr>
          <a:xfrm>
            <a:off x="1981200" y="5616668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https://www.youtube.com/watch?v=5uLzmuanVDw&amp;ab_channel=EsriEvents</a:t>
            </a:r>
          </a:p>
        </p:txBody>
      </p:sp>
    </p:spTree>
    <p:extLst>
      <p:ext uri="{BB962C8B-B14F-4D97-AF65-F5344CB8AC3E}">
        <p14:creationId xmlns:p14="http://schemas.microsoft.com/office/powerpoint/2010/main" val="416966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Collaboration Example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sz="1600" dirty="0">
                <a:solidFill>
                  <a:srgbClr val="FFFF00"/>
                </a:solidFill>
              </a:rPr>
              <a:t>(Department State Lands &amp; DAS GEO)</a:t>
            </a: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1FCE20-035F-4378-B14A-3E06C0AC05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77039"/>
            <a:ext cx="2044140" cy="1323502"/>
          </a:xfrm>
          <a:prstGeom prst="rect">
            <a:avLst/>
          </a:prstGeom>
          <a:effectLst/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558A5D82-14DB-48C5-B31E-DA4DA91A83E0}"/>
              </a:ext>
            </a:extLst>
          </p:cNvPr>
          <p:cNvSpPr/>
          <p:nvPr/>
        </p:nvSpPr>
        <p:spPr>
          <a:xfrm>
            <a:off x="3607416" y="4419600"/>
            <a:ext cx="1687398" cy="2286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7AFD426-6933-4500-9E39-FDC0A12A722F}"/>
              </a:ext>
            </a:extLst>
          </p:cNvPr>
          <p:cNvSpPr/>
          <p:nvPr/>
        </p:nvSpPr>
        <p:spPr>
          <a:xfrm>
            <a:off x="3593969" y="4953000"/>
            <a:ext cx="1651262" cy="2286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CD23C62B-3212-4188-B024-59455534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28800"/>
            <a:ext cx="3048000" cy="1921566"/>
          </a:xfrm>
          <a:prstGeom prst="rect">
            <a:avLst/>
          </a:prstGeom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C804EB5-BE17-4AF7-A9D2-1F524251D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5" y="4094688"/>
            <a:ext cx="1934745" cy="13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493A2-D8CB-4ED6-97E2-D86938ED3692}"/>
              </a:ext>
            </a:extLst>
          </p:cNvPr>
          <p:cNvSpPr txBox="1"/>
          <p:nvPr/>
        </p:nvSpPr>
        <p:spPr>
          <a:xfrm>
            <a:off x="1447800" y="2057400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Questions?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Department of State Lands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GIS Coordinator (503) 986-5270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randy.sounhein@dsl.state.or.us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6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174687D-C95B-4008-B784-91CDBCB3B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0999"/>
            <a:ext cx="3374444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Problem Statement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A5929-F2A9-4B26-A9C0-3FF19F2DA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160517"/>
            <a:ext cx="7886700" cy="35052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sz="1200"/>
          </a:p>
          <a:p>
            <a:pPr>
              <a:buFont typeface="Wingdings" panose="05000000000000000000" pitchFamily="2" charset="2"/>
              <a:buChar char="v"/>
            </a:pPr>
            <a:r>
              <a:rPr lang="en-US"/>
              <a:t>  Why Enterprise approach; what are benefits?</a:t>
            </a:r>
            <a:endParaRPr lang="en-US" u="sng"/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Provides better </a:t>
            </a:r>
            <a:r>
              <a:rPr lang="en-US">
                <a:solidFill>
                  <a:srgbClr val="FFFF00"/>
                </a:solidFill>
              </a:rPr>
              <a:t>content management</a:t>
            </a:r>
            <a:r>
              <a:rPr lang="en-US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Promotes greater usability and </a:t>
            </a:r>
            <a:r>
              <a:rPr lang="en-US">
                <a:solidFill>
                  <a:srgbClr val="FFFF00"/>
                </a:solidFill>
              </a:rPr>
              <a:t>security</a:t>
            </a:r>
            <a:r>
              <a:rPr lang="en-US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Promotes greater </a:t>
            </a:r>
            <a:r>
              <a:rPr lang="en-US">
                <a:solidFill>
                  <a:srgbClr val="FFFF00"/>
                </a:solidFill>
              </a:rPr>
              <a:t>discovery/collaboration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Provides efficient Web/Desktop/Mobile </a:t>
            </a:r>
            <a:r>
              <a:rPr lang="en-US">
                <a:solidFill>
                  <a:srgbClr val="FFFF00"/>
                </a:solidFill>
              </a:rPr>
              <a:t>access</a:t>
            </a:r>
            <a:r>
              <a:rPr lang="en-US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Utilizes RDBMS managed Geodatabases. </a:t>
            </a:r>
            <a:r>
              <a:rPr lang="en-US">
                <a:solidFill>
                  <a:srgbClr val="FFFF00"/>
                </a:solidFill>
              </a:rPr>
              <a:t>Organized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F2E49C-6C4B-4139-B94F-5F5E0664B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65" y="4379519"/>
            <a:ext cx="1106470" cy="11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85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ArcGIS Enterprise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A5929-F2A9-4B26-A9C0-3FF19F2DA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 Typically, there five main parts</a:t>
            </a:r>
            <a:endParaRPr lang="en-US" u="sng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ArcGIS Portal </a:t>
            </a:r>
            <a:r>
              <a:rPr lang="en-US" dirty="0">
                <a:solidFill>
                  <a:srgbClr val="FFFF00"/>
                </a:solidFill>
              </a:rPr>
              <a:t>Content management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ArcGIS Server </a:t>
            </a:r>
            <a:r>
              <a:rPr lang="en-US" dirty="0">
                <a:solidFill>
                  <a:srgbClr val="FFFF00"/>
                </a:solidFill>
              </a:rPr>
              <a:t>Backend Server</a:t>
            </a: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ArcGIS </a:t>
            </a:r>
            <a:r>
              <a:rPr lang="en-US" dirty="0" err="1"/>
              <a:t>DataStore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Used for Hosted Datasets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Web Adapters </a:t>
            </a:r>
            <a:r>
              <a:rPr lang="en-US" dirty="0">
                <a:solidFill>
                  <a:srgbClr val="FFFF00"/>
                </a:solidFill>
              </a:rPr>
              <a:t>Masking the Admin access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MS SQL Server </a:t>
            </a:r>
            <a:r>
              <a:rPr lang="en-US" dirty="0">
                <a:solidFill>
                  <a:srgbClr val="FFFF00"/>
                </a:solidFill>
              </a:rPr>
              <a:t>Hosting the Enterprise Datasets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2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Current Enterprise 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A5929-F2A9-4B26-A9C0-3FF19F2DA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690688"/>
            <a:ext cx="7943850" cy="3719512"/>
          </a:xfrm>
        </p:spPr>
        <p:txBody>
          <a:bodyPr>
            <a:normAutofit fontScale="55000" lnSpcReduction="20000"/>
          </a:bodyPr>
          <a:lstStyle/>
          <a:p>
            <a:pPr marL="4572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800" dirty="0"/>
              <a:t>Enterprise 10.9</a:t>
            </a:r>
          </a:p>
          <a:p>
            <a:pPr marL="914400" lvl="2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400" dirty="0"/>
              <a:t>Server 1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ArcGIS Portal on Win 2012R2 VM</a:t>
            </a:r>
          </a:p>
          <a:p>
            <a:pPr marL="914400" lvl="2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400" dirty="0"/>
              <a:t>Server 2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000" dirty="0"/>
              <a:t>ArcGIS Server Win 2012R2 VM 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000" dirty="0"/>
              <a:t>MS SQL 2014 Win 2012R2 VM 	</a:t>
            </a:r>
            <a:r>
              <a:rPr lang="en-US" sz="2000" dirty="0" err="1"/>
              <a:t>DataStore</a:t>
            </a:r>
            <a:r>
              <a:rPr lang="en-US" sz="2000" dirty="0"/>
              <a:t> – Relational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000" dirty="0"/>
              <a:t>Enterprise Geodatabases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/>
              <a:t>DMZ</a:t>
            </a:r>
          </a:p>
          <a:p>
            <a:pPr marL="9144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/>
              <a:t>GIS Proxy Server – redirect to Server 1, Server 2</a:t>
            </a:r>
          </a:p>
          <a:p>
            <a:pPr marL="9144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/>
              <a:t>ISS Web Sites (JavaScript and FLEX)</a:t>
            </a:r>
          </a:p>
          <a:p>
            <a:pPr marL="0" indent="0">
              <a:buNone/>
              <a:tabLst>
                <a:tab pos="320040" algn="l"/>
              </a:tabLst>
            </a:pPr>
            <a:endParaRPr lang="en-US" sz="1200" dirty="0"/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>
                <a:solidFill>
                  <a:srgbClr val="FFFF00"/>
                </a:solidFill>
              </a:rPr>
              <a:t>Field Maps</a:t>
            </a:r>
          </a:p>
          <a:p>
            <a:pPr marL="9144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>
                <a:solidFill>
                  <a:srgbClr val="FFFF00"/>
                </a:solidFill>
              </a:rPr>
              <a:t>Having struggles with this.</a:t>
            </a:r>
          </a:p>
          <a:p>
            <a:pPr marL="9144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>
                <a:solidFill>
                  <a:srgbClr val="FFFF00"/>
                </a:solidFill>
              </a:rPr>
              <a:t>Use Version data or not?</a:t>
            </a:r>
          </a:p>
          <a:p>
            <a:pPr marL="9144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>
                <a:solidFill>
                  <a:srgbClr val="FFFF00"/>
                </a:solidFill>
              </a:rPr>
              <a:t>New FM Web Application should help to move staff forward</a:t>
            </a:r>
            <a:r>
              <a:rPr lang="en-US" dirty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/>
              <a:t>AGOL</a:t>
            </a:r>
          </a:p>
          <a:p>
            <a:pPr marL="9144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dirty="0"/>
              <a:t>Collaborations and older content/sites</a:t>
            </a:r>
          </a:p>
          <a:p>
            <a:pPr marL="9144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6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496F3BAB-64EF-42B6-84A4-9689113D5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041"/>
            <a:ext cx="8340214" cy="532675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D614C7-39C9-4731-8761-B498F0B49D55}"/>
              </a:ext>
            </a:extLst>
          </p:cNvPr>
          <p:cNvSpPr txBox="1"/>
          <p:nvPr/>
        </p:nvSpPr>
        <p:spPr>
          <a:xfrm>
            <a:off x="1524000" y="619266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+mj-lt"/>
              </a:rPr>
              <a:t>Enterprise Architecture:   Production &amp; Test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2423DA-3081-462E-BCDB-D9285A928B76}"/>
              </a:ext>
            </a:extLst>
          </p:cNvPr>
          <p:cNvSpPr txBox="1"/>
          <p:nvPr/>
        </p:nvSpPr>
        <p:spPr>
          <a:xfrm>
            <a:off x="2112707" y="-3263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latin typeface="+mj-lt"/>
              </a:rPr>
              <a:t>Enterprise Architecture:   Production &amp; 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6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Portal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A5929-F2A9-4B26-A9C0-3FF19F2DA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pPr marL="4572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800" dirty="0"/>
              <a:t>Portal as Spatial Content Management</a:t>
            </a:r>
          </a:p>
          <a:p>
            <a:pPr marL="914400" lvl="2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400" dirty="0"/>
              <a:t>Groups – Agency subject/content: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Hydro 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Cadastral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Apps</a:t>
            </a:r>
          </a:p>
          <a:p>
            <a:pPr marL="914400" lvl="3" indent="0">
              <a:buNone/>
              <a:tabLst>
                <a:tab pos="320040" algn="l"/>
              </a:tabLst>
            </a:pPr>
            <a:r>
              <a:rPr lang="en-US" sz="2200" dirty="0"/>
              <a:t>	</a:t>
            </a:r>
          </a:p>
          <a:p>
            <a:pPr marL="914400" lvl="2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400" dirty="0"/>
              <a:t>Groups for Agency Divisions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Bend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South Slough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Looking to create Test Groups in Production.</a:t>
            </a:r>
          </a:p>
          <a:p>
            <a:pPr marL="1828800" lvl="4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Limited access to Test environment. Only for Admin </a:t>
            </a:r>
            <a:r>
              <a:rPr lang="en-US" sz="2200" dirty="0" err="1"/>
              <a:t>etc</a:t>
            </a:r>
            <a:endParaRPr lang="en-US" sz="2200" dirty="0"/>
          </a:p>
          <a:p>
            <a:pPr marL="914400" lvl="3" indent="0">
              <a:buNone/>
              <a:tabLst>
                <a:tab pos="320040" algn="l"/>
              </a:tabLst>
            </a:pPr>
            <a:endParaRPr lang="en-US" sz="2200" dirty="0"/>
          </a:p>
          <a:p>
            <a:pPr marL="914400" lvl="2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400" dirty="0"/>
              <a:t>Groups for other </a:t>
            </a:r>
            <a:r>
              <a:rPr lang="en-US" sz="2400" dirty="0" err="1"/>
              <a:t>agencys</a:t>
            </a:r>
            <a:r>
              <a:rPr lang="en-US" sz="2400" dirty="0"/>
              <a:t> (secure work)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DAS - Collaboration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ODOT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ODOF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43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Windows Firewall 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A5929-F2A9-4B26-A9C0-3FF19F2DA4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800" dirty="0"/>
              <a:t>Ports reserved to following:</a:t>
            </a:r>
          </a:p>
          <a:p>
            <a:pPr marL="914400" lvl="2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400" dirty="0"/>
              <a:t>ArcGIS Server 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6443 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6080</a:t>
            </a:r>
          </a:p>
          <a:p>
            <a:pPr marL="914400" lvl="3" indent="0">
              <a:buNone/>
              <a:tabLst>
                <a:tab pos="320040" algn="l"/>
              </a:tabLst>
            </a:pPr>
            <a:r>
              <a:rPr lang="en-US" sz="2200" dirty="0"/>
              <a:t>	</a:t>
            </a:r>
          </a:p>
          <a:p>
            <a:pPr marL="914400" lvl="2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400" dirty="0"/>
              <a:t>ArcGIS Portal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7443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7080 </a:t>
            </a:r>
          </a:p>
          <a:p>
            <a:pPr marL="914400" lvl="3" indent="0">
              <a:buNone/>
              <a:tabLst>
                <a:tab pos="320040" algn="l"/>
              </a:tabLst>
            </a:pPr>
            <a:endParaRPr lang="en-US" sz="2200" dirty="0"/>
          </a:p>
          <a:p>
            <a:pPr marL="914400" lvl="2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400" dirty="0" err="1"/>
              <a:t>DataStore</a:t>
            </a:r>
            <a:r>
              <a:rPr lang="en-US" sz="2400" dirty="0"/>
              <a:t> 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2443</a:t>
            </a:r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r>
              <a:rPr lang="en-US" sz="2200" dirty="0"/>
              <a:t>9876</a:t>
            </a:r>
          </a:p>
          <a:p>
            <a:pPr marL="914400" lvl="3" indent="0">
              <a:buNone/>
              <a:tabLst>
                <a:tab pos="320040" algn="l"/>
              </a:tabLst>
            </a:pPr>
            <a:endParaRPr lang="en-US" sz="2200" dirty="0"/>
          </a:p>
          <a:p>
            <a:pPr marL="1371600" lvl="3" indent="-457200">
              <a:buFont typeface="Wingdings" panose="05000000000000000000" pitchFamily="2" charset="2"/>
              <a:buChar char="v"/>
              <a:tabLst>
                <a:tab pos="320040" algn="l"/>
              </a:tabLst>
            </a:pPr>
            <a:endParaRPr lang="en-US" sz="2200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58BF1A8-1F48-413C-9966-151D55AA2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14600"/>
            <a:ext cx="363143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EBBA2804-251D-4E1D-87E1-82C5280C6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98989"/>
                </a:solidFill>
              </a:rPr>
              <a:t>R. Sounhein 2008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BF96E-007D-462C-9170-407114D5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altLang="en-US" sz="3200" dirty="0">
                <a:latin typeface="Comic Sans MS" panose="030F0702030302020204" pitchFamily="66" charset="0"/>
              </a:rPr>
            </a:br>
            <a:r>
              <a:rPr lang="en-US" altLang="en-US" sz="3200" dirty="0">
                <a:solidFill>
                  <a:srgbClr val="FFFF00"/>
                </a:solidFill>
                <a:latin typeface="Comic Sans MS" panose="030F0702030302020204" pitchFamily="66" charset="0"/>
              </a:rPr>
              <a:t>Content Management</a:t>
            </a:r>
            <a:r>
              <a:rPr lang="en-US" altLang="en-US" sz="3200" dirty="0">
                <a:solidFill>
                  <a:schemeClr val="hlink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1DF39CF6-E5A8-4341-A0B6-65C3E35A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2" y="1090613"/>
            <a:ext cx="444499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chemeClr val="bg1"/>
                </a:solidFill>
              </a:rPr>
              <a:t>New Way: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200" b="1" dirty="0">
                <a:solidFill>
                  <a:schemeClr val="bg1"/>
                </a:solidFill>
              </a:rPr>
              <a:t> </a:t>
            </a:r>
            <a:r>
              <a:rPr lang="en-US" altLang="en-US" sz="1200" dirty="0">
                <a:solidFill>
                  <a:schemeClr val="bg1"/>
                </a:solidFill>
              </a:rPr>
              <a:t>Enterprise/Portal –  (federated) content management is simple and efficient. 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  Designed  for </a:t>
            </a:r>
            <a:r>
              <a:rPr lang="en-US" altLang="en-US" sz="1200" b="1" dirty="0">
                <a:solidFill>
                  <a:schemeClr val="bg1"/>
                </a:solidFill>
              </a:rPr>
              <a:t>Users.</a:t>
            </a:r>
            <a:r>
              <a:rPr lang="en-US" altLang="en-US" sz="1200" dirty="0"/>
              <a:t>.</a:t>
            </a:r>
            <a:endParaRPr lang="en-US" altLang="en-US" sz="1400" b="1" dirty="0">
              <a:solidFill>
                <a:srgbClr val="3366FF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6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0D0824-BD45-4DB7-BCE6-66866042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65600"/>
            <a:ext cx="2286000" cy="2841327"/>
          </a:xfrm>
          <a:prstGeom prst="rect">
            <a:avLst/>
          </a:prstGeom>
          <a:effectLst>
            <a:outerShdw blurRad="76200" dir="696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15B350C-53CB-4C1E-8A4E-860A96D0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090613"/>
            <a:ext cx="4013200" cy="144655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600" b="1" dirty="0">
                <a:solidFill>
                  <a:schemeClr val="bg1"/>
                </a:solidFill>
              </a:rPr>
              <a:t>Old Way: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ArcGIS Server  (Stand Alone)- content management is limited and crude.</a:t>
            </a:r>
          </a:p>
          <a:p>
            <a:pPr marL="171450" indent="-171450" eaLnBrk="1" hangingPunct="1"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Designed  for </a:t>
            </a:r>
            <a:r>
              <a:rPr lang="en-US" altLang="en-US" sz="1200" b="1" dirty="0">
                <a:solidFill>
                  <a:schemeClr val="bg1"/>
                </a:solidFill>
              </a:rPr>
              <a:t> </a:t>
            </a:r>
            <a:r>
              <a:rPr lang="en-US" altLang="en-US" sz="1400" b="1" dirty="0">
                <a:solidFill>
                  <a:schemeClr val="bg1"/>
                </a:solidFill>
              </a:rPr>
              <a:t>Administrators</a:t>
            </a:r>
            <a:r>
              <a:rPr lang="en-US" altLang="en-US" sz="1200" b="1" dirty="0">
                <a:solidFill>
                  <a:schemeClr val="bg1"/>
                </a:solidFill>
              </a:rPr>
              <a:t>.</a:t>
            </a:r>
            <a:endParaRPr lang="en-US" altLang="en-US" sz="1600" dirty="0"/>
          </a:p>
          <a:p>
            <a:pPr eaLnBrk="1" hangingPunct="1">
              <a:spcBef>
                <a:spcPct val="0"/>
              </a:spcBef>
              <a:defRPr/>
            </a:pPr>
            <a:endParaRPr lang="en-US" altLang="en-US" sz="16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600" dirty="0"/>
          </a:p>
        </p:txBody>
      </p:sp>
      <p:pic>
        <p:nvPicPr>
          <p:cNvPr id="9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0EFAA47-0F19-4D43-B4A0-BCBE302C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065600"/>
            <a:ext cx="4973399" cy="28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EBE8A-1EE8-42B3-B6EB-8B6B11E0069F}"/>
              </a:ext>
            </a:extLst>
          </p:cNvPr>
          <p:cNvSpPr txBox="1"/>
          <p:nvPr/>
        </p:nvSpPr>
        <p:spPr>
          <a:xfrm>
            <a:off x="762000" y="5257800"/>
            <a:ext cx="782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Membership assigned to appropriate Group.  Galleries promote discovery. Tags allow fast  search/discovery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319E32-9FFC-403E-B9AE-BB99CBC0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759805"/>
            <a:ext cx="77298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>
                <a:solidFill>
                  <a:srgbClr val="FFFF00"/>
                </a:solidFill>
                <a:latin typeface="+mj-lt"/>
              </a:rPr>
              <a:t>Portal  Groups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C1434D-934C-4014-BBC1-C9A7627D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031" y="1752600"/>
            <a:ext cx="4081937" cy="489121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4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668</Words>
  <Application>Microsoft Office PowerPoint</Application>
  <PresentationFormat>On-screen Show (4:3)</PresentationFormat>
  <Paragraphs>113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Roboto</vt:lpstr>
      <vt:lpstr>Wingdings</vt:lpstr>
      <vt:lpstr>Office Theme</vt:lpstr>
      <vt:lpstr>Custom Design</vt:lpstr>
      <vt:lpstr>ArcGIS Enterprise  Some lesson learned  September 14, 2021</vt:lpstr>
      <vt:lpstr>Problem Statement</vt:lpstr>
      <vt:lpstr>ArcGIS Enterprise Components</vt:lpstr>
      <vt:lpstr>Current Enterprise Architecture</vt:lpstr>
      <vt:lpstr>PowerPoint Presentation</vt:lpstr>
      <vt:lpstr>Portal structure</vt:lpstr>
      <vt:lpstr>Windows Firewall Ports</vt:lpstr>
      <vt:lpstr> Content Management)</vt:lpstr>
      <vt:lpstr>Portal  Groups</vt:lpstr>
      <vt:lpstr>Enterprise - Plan it out …</vt:lpstr>
      <vt:lpstr>Governance </vt:lpstr>
      <vt:lpstr>Portal – Collaborations Agencies to DAS Geo</vt:lpstr>
      <vt:lpstr>Collaboration Example (Department State Lands &amp; DAS GEO)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Bonnett</dc:creator>
  <cp:lastModifiedBy>SOUNHEIN Randy * DSL</cp:lastModifiedBy>
  <cp:revision>187</cp:revision>
  <dcterms:created xsi:type="dcterms:W3CDTF">2017-02-17T15:03:44Z</dcterms:created>
  <dcterms:modified xsi:type="dcterms:W3CDTF">2021-09-14T20:51:18Z</dcterms:modified>
</cp:coreProperties>
</file>