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2"/>
  </p:notesMasterIdLst>
  <p:sldIdLst>
    <p:sldId id="256" r:id="rId5"/>
    <p:sldId id="267" r:id="rId6"/>
    <p:sldId id="272" r:id="rId7"/>
    <p:sldId id="273" r:id="rId8"/>
    <p:sldId id="274" r:id="rId9"/>
    <p:sldId id="260" r:id="rId10"/>
    <p:sldId id="276" r:id="rId11"/>
    <p:sldId id="269" r:id="rId12"/>
    <p:sldId id="266" r:id="rId13"/>
    <p:sldId id="275" r:id="rId14"/>
    <p:sldId id="278" r:id="rId15"/>
    <p:sldId id="281" r:id="rId16"/>
    <p:sldId id="279" r:id="rId17"/>
    <p:sldId id="277" r:id="rId18"/>
    <p:sldId id="270" r:id="rId19"/>
    <p:sldId id="282"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63"/>
    <a:srgbClr val="00907E"/>
    <a:srgbClr val="F4F3EC"/>
    <a:srgbClr val="E3F2F9"/>
    <a:srgbClr val="3F8D6F"/>
    <a:srgbClr val="439777"/>
    <a:srgbClr val="57B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5" autoAdjust="0"/>
    <p:restoredTop sz="86403" autoAdjust="0"/>
  </p:normalViewPr>
  <p:slideViewPr>
    <p:cSldViewPr>
      <p:cViewPr varScale="1">
        <p:scale>
          <a:sx n="95" d="100"/>
          <a:sy n="95" d="100"/>
        </p:scale>
        <p:origin x="1176" y="96"/>
      </p:cViewPr>
      <p:guideLst>
        <p:guide orient="horz" pos="2160"/>
        <p:guide pos="3840"/>
      </p:guideLst>
    </p:cSldViewPr>
  </p:slideViewPr>
  <p:outlineViewPr>
    <p:cViewPr>
      <p:scale>
        <a:sx n="33" d="100"/>
        <a:sy n="33" d="100"/>
      </p:scale>
      <p:origin x="0" y="-103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0DCEB-E0DC-4ADD-9BF3-326A5B6F645B}"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981EC-B6E6-4B85-93C1-B50A6F43896D}" type="slidenum">
              <a:rPr lang="en-US" smtClean="0"/>
              <a:t>‹#›</a:t>
            </a:fld>
            <a:endParaRPr lang="en-US"/>
          </a:p>
        </p:txBody>
      </p:sp>
    </p:spTree>
    <p:extLst>
      <p:ext uri="{BB962C8B-B14F-4D97-AF65-F5344CB8AC3E}">
        <p14:creationId xmlns:p14="http://schemas.microsoft.com/office/powerpoint/2010/main" val="2064175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981EC-B6E6-4B85-93C1-B50A6F43896D}" type="slidenum">
              <a:rPr lang="en-US" smtClean="0"/>
              <a:t>6</a:t>
            </a:fld>
            <a:endParaRPr lang="en-US"/>
          </a:p>
        </p:txBody>
      </p:sp>
    </p:spTree>
    <p:extLst>
      <p:ext uri="{BB962C8B-B14F-4D97-AF65-F5344CB8AC3E}">
        <p14:creationId xmlns:p14="http://schemas.microsoft.com/office/powerpoint/2010/main" val="387475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0426"/>
            <a:ext cx="10972800" cy="1470025"/>
          </a:xfrm>
        </p:spPr>
        <p:txBody>
          <a:bodyPr/>
          <a:lstStyle>
            <a:lvl1pPr>
              <a:defRPr>
                <a:solidFill>
                  <a:schemeClr val="bg2">
                    <a:lumMod val="1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04800" y="3886200"/>
            <a:ext cx="10058400" cy="1752600"/>
          </a:xfrm>
        </p:spPr>
        <p:txBody>
          <a:bodyPr/>
          <a:lstStyle>
            <a:lvl1pPr marL="0" indent="0" algn="l">
              <a:buNone/>
              <a:defRPr>
                <a:solidFill>
                  <a:schemeClr val="bg2">
                    <a:lumMod val="1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1634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52400" y="6308727"/>
            <a:ext cx="28448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a:p>
        </p:txBody>
      </p:sp>
      <p:sp>
        <p:nvSpPr>
          <p:cNvPr id="2" name="Title 1"/>
          <p:cNvSpPr>
            <a:spLocks noGrp="1"/>
          </p:cNvSpPr>
          <p:nvPr>
            <p:ph type="title"/>
          </p:nvPr>
        </p:nvSpPr>
        <p:spPr>
          <a:xfrm>
            <a:off x="152400" y="304800"/>
            <a:ext cx="11887200" cy="1112838"/>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52400" y="1600201"/>
            <a:ext cx="118872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72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5084"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152400"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8441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8441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a:p>
        </p:txBody>
      </p:sp>
    </p:spTree>
    <p:extLst>
      <p:ext uri="{BB962C8B-B14F-4D97-AF65-F5344CB8AC3E}">
        <p14:creationId xmlns:p14="http://schemas.microsoft.com/office/powerpoint/2010/main" val="30439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11887200"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a:p>
        </p:txBody>
      </p:sp>
    </p:spTree>
    <p:extLst>
      <p:ext uri="{BB962C8B-B14F-4D97-AF65-F5344CB8AC3E}">
        <p14:creationId xmlns:p14="http://schemas.microsoft.com/office/powerpoint/2010/main" val="129512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324600"/>
            <a:ext cx="2844800" cy="365125"/>
          </a:xfrm>
          <a:prstGeom prst="rect">
            <a:avLst/>
          </a:prstGeom>
        </p:spPr>
        <p:txBody>
          <a:bodyPr/>
          <a:lstStyle>
            <a:lvl1pPr>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a:p>
        </p:txBody>
      </p:sp>
    </p:spTree>
    <p:extLst>
      <p:ext uri="{BB962C8B-B14F-4D97-AF65-F5344CB8AC3E}">
        <p14:creationId xmlns:p14="http://schemas.microsoft.com/office/powerpoint/2010/main" val="19272791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74638"/>
            <a:ext cx="11734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600201"/>
            <a:ext cx="11734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Oregon DEQ logo">
            <a:extLst>
              <a:ext uri="{FF2B5EF4-FFF2-40B4-BE49-F238E27FC236}">
                <a16:creationId xmlns:a16="http://schemas.microsoft.com/office/drawing/2014/main" id="{925C3B3A-4508-4B22-B1BB-DFBA057D2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34600" y="6276993"/>
            <a:ext cx="1828800" cy="457200"/>
          </a:xfrm>
          <a:prstGeom prst="rect">
            <a:avLst/>
          </a:prstGeom>
        </p:spPr>
      </p:pic>
      <p:sp>
        <p:nvSpPr>
          <p:cNvPr id="9" name="Slide Number Placeholder 5">
            <a:extLst>
              <a:ext uri="{FF2B5EF4-FFF2-40B4-BE49-F238E27FC236}">
                <a16:creationId xmlns:a16="http://schemas.microsoft.com/office/drawing/2014/main" id="{73B3B042-7DBB-4450-8D62-80E91DC15A90}"/>
              </a:ext>
            </a:extLst>
          </p:cNvPr>
          <p:cNvSpPr>
            <a:spLocks noGrp="1"/>
          </p:cNvSpPr>
          <p:nvPr>
            <p:ph type="sldNum" sz="quarter" idx="4"/>
          </p:nvPr>
        </p:nvSpPr>
        <p:spPr>
          <a:xfrm>
            <a:off x="208472" y="6369068"/>
            <a:ext cx="2768600" cy="365125"/>
          </a:xfrm>
          <a:prstGeom prst="rect">
            <a:avLst/>
          </a:prstGeom>
        </p:spPr>
        <p:txBody>
          <a:bodyPr/>
          <a:lstStyle>
            <a:lvl1pPr algn="l">
              <a:defRPr sz="1600">
                <a:solidFill>
                  <a:schemeClr val="bg2"/>
                </a:solidFill>
                <a:latin typeface="Arial" panose="020B0604020202020204" pitchFamily="34" charset="0"/>
                <a:cs typeface="Arial" panose="020B0604020202020204" pitchFamily="34" charset="0"/>
              </a:defRPr>
            </a:lvl1pPr>
          </a:lstStyle>
          <a:p>
            <a:fld id="{1939E361-6CC3-4B93-8D02-0CA414705067}" type="slidenum">
              <a:rPr lang="en-US" smtClean="0"/>
              <a:pPr/>
              <a:t>‹#›</a:t>
            </a:fld>
            <a:endParaRPr lang="en-US"/>
          </a:p>
        </p:txBody>
      </p:sp>
    </p:spTree>
    <p:extLst>
      <p:ext uri="{BB962C8B-B14F-4D97-AF65-F5344CB8AC3E}">
        <p14:creationId xmlns:p14="http://schemas.microsoft.com/office/powerpoint/2010/main" val="21963422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1" r:id="rId3"/>
    <p:sldLayoutId id="2147483762" r:id="rId4"/>
    <p:sldLayoutId id="2147483763" r:id="rId5"/>
  </p:sldLayoutIdLst>
  <p:txStyles>
    <p:titleStyle>
      <a:lvl1pPr algn="l" defTabSz="914400" rtl="0" eaLnBrk="1" latinLnBrk="0" hangingPunct="1">
        <a:spcBef>
          <a:spcPct val="0"/>
        </a:spcBef>
        <a:buNone/>
        <a:defRPr sz="4400" b="1" kern="1200">
          <a:solidFill>
            <a:schemeClr val="bg2">
              <a:lumMod val="1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deqinfo@deq.oregon.gov" TargetMode="External"/><Relationship Id="rId2" Type="http://schemas.openxmlformats.org/officeDocument/2006/relationships/hyperlink" Target="https://www.oregon.gov/deq/about-us/Pages/titleVIaccess.aspx"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mass.gov/oil-spill-prevention-respons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response.restoration.noaa.gov/"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xperience.arcgis.com/experience/eff73691833b443ea8accd8a0ffb1a29" TargetMode="External"/><Relationship Id="rId2" Type="http://schemas.openxmlformats.org/officeDocument/2006/relationships/hyperlink" Target="https://www.oregon.gov/deq/hazards-and-cleanup/er/pages/tools-to-manage-a-response-aspx.aspx"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experience.arcgis.com/experience/8a01ad77a16443f6a5bbaed5143ffd9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3" name="Subtitle 2"/>
          <p:cNvSpPr>
            <a:spLocks noGrp="1"/>
          </p:cNvSpPr>
          <p:nvPr>
            <p:ph type="title" idx="4294967295"/>
          </p:nvPr>
        </p:nvSpPr>
        <p:spPr>
          <a:xfrm>
            <a:off x="381000" y="2819400"/>
            <a:ext cx="11430000" cy="3276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600" b="0" dirty="0">
                <a:ea typeface="+mn-ea"/>
              </a:rPr>
              <a:t>Updated Oil Spill Response Plans for the Deschutes River</a:t>
            </a:r>
            <a:endPar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600" b="0" dirty="0">
                <a:ea typeface="+mn-ea"/>
              </a:rPr>
              <a:t>OR DEQ Emergency Response Program</a:t>
            </a:r>
            <a:endParaRPr kumimoji="0" lang="en-US" sz="2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400" b="0" dirty="0">
                <a:ea typeface="+mn-ea"/>
              </a:rPr>
              <a:t>Sarah Behrman</a:t>
            </a: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lang="en-US" sz="1400" b="0" dirty="0">
                <a:ea typeface="+mn-ea"/>
              </a:rPr>
              <a:t>12 May 2026</a:t>
            </a: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lang="en-US" sz="1400" b="0" dirty="0">
                <a:ea typeface="+mn-ea"/>
              </a:rPr>
              <a:t>Presented remotely at the GIS Program Leaders monthly meeting</a:t>
            </a:r>
            <a:endParaRPr kumimoji="0" 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CFCF8DD-6872-48CC-9E1E-DC00831B136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t="3123" b="3123"/>
          <a:stretch/>
        </p:blipFill>
        <p:spPr>
          <a:xfrm>
            <a:off x="-7620" y="0"/>
            <a:ext cx="12207240" cy="25943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4C49-861C-7E22-544B-AF5FBFFF3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EC201-582E-6208-DFBB-2BAC7566BF02}"/>
              </a:ext>
            </a:extLst>
          </p:cNvPr>
          <p:cNvSpPr>
            <a:spLocks noGrp="1"/>
          </p:cNvSpPr>
          <p:nvPr>
            <p:ph type="title"/>
          </p:nvPr>
        </p:nvSpPr>
        <p:spPr/>
        <p:txBody>
          <a:bodyPr>
            <a:normAutofit/>
          </a:bodyPr>
          <a:lstStyle/>
          <a:p>
            <a:r>
              <a:rPr lang="en-US" dirty="0"/>
              <a:t>A Look at the Lower Deschutes GRP</a:t>
            </a:r>
            <a:endParaRPr lang="en-US" dirty="0">
              <a:solidFill>
                <a:schemeClr val="bg1"/>
              </a:solidFill>
            </a:endParaRPr>
          </a:p>
        </p:txBody>
      </p:sp>
      <p:pic>
        <p:nvPicPr>
          <p:cNvPr id="10" name="Picture 9">
            <a:extLst>
              <a:ext uri="{FF2B5EF4-FFF2-40B4-BE49-F238E27FC236}">
                <a16:creationId xmlns:a16="http://schemas.microsoft.com/office/drawing/2014/main" id="{66CE6DB3-15D4-8068-A89D-BCD46BBA63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3641" y="1310779"/>
            <a:ext cx="6796229" cy="5251632"/>
          </a:xfrm>
          <a:prstGeom prst="rect">
            <a:avLst/>
          </a:prstGeom>
        </p:spPr>
      </p:pic>
      <p:sp>
        <p:nvSpPr>
          <p:cNvPr id="15" name="Content Placeholder 2">
            <a:extLst>
              <a:ext uri="{FF2B5EF4-FFF2-40B4-BE49-F238E27FC236}">
                <a16:creationId xmlns:a16="http://schemas.microsoft.com/office/drawing/2014/main" id="{7D409AA6-637A-28CA-F2EA-61D8066D88AB}"/>
              </a:ext>
            </a:extLst>
          </p:cNvPr>
          <p:cNvSpPr>
            <a:spLocks noGrp="1"/>
          </p:cNvSpPr>
          <p:nvPr>
            <p:ph idx="1"/>
          </p:nvPr>
        </p:nvSpPr>
        <p:spPr>
          <a:xfrm>
            <a:off x="7111111" y="1600200"/>
            <a:ext cx="4699889" cy="4495800"/>
          </a:xfrm>
          <a:solidFill>
            <a:srgbClr val="F4F3EC"/>
          </a:solidFill>
        </p:spPr>
        <p:txBody>
          <a:bodyPr>
            <a:normAutofit/>
          </a:bodyPr>
          <a:lstStyle/>
          <a:p>
            <a:r>
              <a:rPr lang="en-US" sz="2400" dirty="0">
                <a:solidFill>
                  <a:schemeClr val="tx1"/>
                </a:solidFill>
              </a:rPr>
              <a:t>River miles 0-100</a:t>
            </a:r>
          </a:p>
          <a:p>
            <a:endParaRPr lang="en-US" sz="2400" dirty="0">
              <a:solidFill>
                <a:schemeClr val="tx1"/>
              </a:solidFill>
            </a:endParaRPr>
          </a:p>
          <a:p>
            <a:r>
              <a:rPr lang="en-US" sz="2400" dirty="0">
                <a:solidFill>
                  <a:schemeClr val="tx1"/>
                </a:solidFill>
              </a:rPr>
              <a:t>30 response strategies</a:t>
            </a:r>
          </a:p>
          <a:p>
            <a:endParaRPr lang="en-US" sz="2400" dirty="0">
              <a:solidFill>
                <a:schemeClr val="tx1"/>
              </a:solidFill>
            </a:endParaRPr>
          </a:p>
          <a:p>
            <a:r>
              <a:rPr lang="en-US" sz="2400" dirty="0">
                <a:solidFill>
                  <a:schemeClr val="tx1"/>
                </a:solidFill>
              </a:rPr>
              <a:t>7 notification strategies</a:t>
            </a:r>
          </a:p>
          <a:p>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828431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47E8-5165-D54A-0C41-1F08552CC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E27A4-3ED8-B0A0-4679-D3A8E6B37BB2}"/>
              </a:ext>
            </a:extLst>
          </p:cNvPr>
          <p:cNvSpPr>
            <a:spLocks noGrp="1"/>
          </p:cNvSpPr>
          <p:nvPr>
            <p:ph type="title"/>
          </p:nvPr>
        </p:nvSpPr>
        <p:spPr/>
        <p:txBody>
          <a:bodyPr>
            <a:normAutofit/>
          </a:bodyPr>
          <a:lstStyle/>
          <a:p>
            <a:r>
              <a:rPr lang="en-US" dirty="0"/>
              <a:t>A Look at the Upper Deschutes GRP</a:t>
            </a:r>
            <a:endParaRPr lang="en-US" dirty="0">
              <a:solidFill>
                <a:schemeClr val="bg1"/>
              </a:solidFill>
            </a:endParaRPr>
          </a:p>
        </p:txBody>
      </p:sp>
      <p:pic>
        <p:nvPicPr>
          <p:cNvPr id="7" name="Content Placeholder 12">
            <a:extLst>
              <a:ext uri="{FF2B5EF4-FFF2-40B4-BE49-F238E27FC236}">
                <a16:creationId xmlns:a16="http://schemas.microsoft.com/office/drawing/2014/main" id="{F5AF4DA7-DE94-13E5-187F-F41BBF506C9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p:blipFill>
        <p:spPr>
          <a:xfrm>
            <a:off x="190878" y="1271570"/>
            <a:ext cx="6362321" cy="4976830"/>
          </a:xfrm>
        </p:spPr>
      </p:pic>
      <p:sp>
        <p:nvSpPr>
          <p:cNvPr id="3" name="Content Placeholder 2">
            <a:extLst>
              <a:ext uri="{FF2B5EF4-FFF2-40B4-BE49-F238E27FC236}">
                <a16:creationId xmlns:a16="http://schemas.microsoft.com/office/drawing/2014/main" id="{434B11FF-8100-DA4B-D079-8E6BF6A4383D}"/>
              </a:ext>
            </a:extLst>
          </p:cNvPr>
          <p:cNvSpPr txBox="1">
            <a:spLocks/>
          </p:cNvSpPr>
          <p:nvPr/>
        </p:nvSpPr>
        <p:spPr>
          <a:xfrm>
            <a:off x="7111111" y="1600200"/>
            <a:ext cx="4699889" cy="4495800"/>
          </a:xfrm>
          <a:prstGeom prst="rect">
            <a:avLst/>
          </a:prstGeom>
          <a:solidFill>
            <a:srgbClr val="F4F3EC"/>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rPr>
              <a:t>River Mile 100 and up, plus Little Deschutes River and other tributaries and irrigation canals</a:t>
            </a:r>
          </a:p>
          <a:p>
            <a:endParaRPr lang="en-US" sz="2400" dirty="0">
              <a:solidFill>
                <a:schemeClr val="tx1"/>
              </a:solidFill>
            </a:endParaRPr>
          </a:p>
          <a:p>
            <a:r>
              <a:rPr lang="en-US" sz="2400" dirty="0">
                <a:solidFill>
                  <a:schemeClr val="tx1"/>
                </a:solidFill>
              </a:rPr>
              <a:t>47 response strategies</a:t>
            </a:r>
          </a:p>
          <a:p>
            <a:endParaRPr lang="en-US" sz="2400" dirty="0">
              <a:solidFill>
                <a:schemeClr val="tx1"/>
              </a:solidFill>
            </a:endParaRPr>
          </a:p>
          <a:p>
            <a:r>
              <a:rPr lang="en-US" sz="2400" dirty="0">
                <a:solidFill>
                  <a:schemeClr val="tx1"/>
                </a:solidFill>
              </a:rPr>
              <a:t>19 notification strategies</a:t>
            </a:r>
          </a:p>
          <a:p>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611501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6C66-2FB3-8B84-4F64-8BE481A66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D5378-7289-39A1-1143-D4B3C1E09D53}"/>
              </a:ext>
            </a:extLst>
          </p:cNvPr>
          <p:cNvSpPr>
            <a:spLocks noGrp="1"/>
          </p:cNvSpPr>
          <p:nvPr>
            <p:ph type="title"/>
          </p:nvPr>
        </p:nvSpPr>
        <p:spPr/>
        <p:txBody>
          <a:bodyPr>
            <a:normAutofit/>
          </a:bodyPr>
          <a:lstStyle/>
          <a:p>
            <a:r>
              <a:rPr lang="en-US" dirty="0"/>
              <a:t>A Look at a “Two-Pager”</a:t>
            </a:r>
            <a:endParaRPr lang="en-US" dirty="0">
              <a:solidFill>
                <a:schemeClr val="bg1"/>
              </a:solidFill>
            </a:endParaRPr>
          </a:p>
        </p:txBody>
      </p:sp>
      <p:pic>
        <p:nvPicPr>
          <p:cNvPr id="6" name="Content Placeholder 16">
            <a:extLst>
              <a:ext uri="{FF2B5EF4-FFF2-40B4-BE49-F238E27FC236}">
                <a16:creationId xmlns:a16="http://schemas.microsoft.com/office/drawing/2014/main" id="{60D32764-34F6-9C43-6F08-F274954628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66812" y="1905000"/>
            <a:ext cx="5468576" cy="4225718"/>
          </a:xfrm>
          <a:prstGeom prst="rect">
            <a:avLst/>
          </a:prstGeom>
        </p:spPr>
      </p:pic>
      <p:pic>
        <p:nvPicPr>
          <p:cNvPr id="8" name="Content Placeholder 14">
            <a:extLst>
              <a:ext uri="{FF2B5EF4-FFF2-40B4-BE49-F238E27FC236}">
                <a16:creationId xmlns:a16="http://schemas.microsoft.com/office/drawing/2014/main" id="{A37212EE-40A3-5ED8-02D6-02C710979C4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p:blipFill>
        <p:spPr>
          <a:xfrm>
            <a:off x="381000" y="1493836"/>
            <a:ext cx="5613401" cy="4225718"/>
          </a:xfrm>
        </p:spPr>
      </p:pic>
    </p:spTree>
    <p:extLst>
      <p:ext uri="{BB962C8B-B14F-4D97-AF65-F5344CB8AC3E}">
        <p14:creationId xmlns:p14="http://schemas.microsoft.com/office/powerpoint/2010/main" val="63262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94938-C785-27C3-C8DC-C5066C20C304}"/>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D52D125D-4BEA-C5A2-8505-F4E6713E560D}"/>
              </a:ext>
            </a:extLst>
          </p:cNvPr>
          <p:cNvSpPr/>
          <p:nvPr/>
        </p:nvSpPr>
        <p:spPr>
          <a:xfrm>
            <a:off x="7477953" y="1807063"/>
            <a:ext cx="3213213" cy="3213213"/>
          </a:xfrm>
          <a:prstGeom prst="ellipse">
            <a:avLst/>
          </a:prstGeom>
          <a:noFill/>
          <a:ln w="76200">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5C20-8AF6-5EB0-FD75-227CB7E4637D}"/>
              </a:ext>
            </a:extLst>
          </p:cNvPr>
          <p:cNvSpPr>
            <a:spLocks noGrp="1"/>
          </p:cNvSpPr>
          <p:nvPr>
            <p:ph type="title"/>
          </p:nvPr>
        </p:nvSpPr>
        <p:spPr/>
        <p:txBody>
          <a:bodyPr>
            <a:normAutofit/>
          </a:bodyPr>
          <a:lstStyle/>
          <a:p>
            <a:r>
              <a:rPr lang="en-US" dirty="0"/>
              <a:t>GIS Tools and Methods</a:t>
            </a:r>
            <a:endParaRPr lang="en-US" dirty="0">
              <a:solidFill>
                <a:schemeClr val="bg1"/>
              </a:solidFill>
            </a:endParaRPr>
          </a:p>
        </p:txBody>
      </p:sp>
      <p:sp>
        <p:nvSpPr>
          <p:cNvPr id="6" name="Content Placeholder 2">
            <a:extLst>
              <a:ext uri="{FF2B5EF4-FFF2-40B4-BE49-F238E27FC236}">
                <a16:creationId xmlns:a16="http://schemas.microsoft.com/office/drawing/2014/main" id="{49DB044A-2196-0D86-619F-F3656AF6D505}"/>
              </a:ext>
            </a:extLst>
          </p:cNvPr>
          <p:cNvSpPr>
            <a:spLocks noGrp="1"/>
          </p:cNvSpPr>
          <p:nvPr>
            <p:ph idx="1"/>
          </p:nvPr>
        </p:nvSpPr>
        <p:spPr>
          <a:xfrm>
            <a:off x="404182" y="1807063"/>
            <a:ext cx="5638800" cy="4191000"/>
          </a:xfrm>
          <a:solidFill>
            <a:srgbClr val="F4F3EC"/>
          </a:solidFill>
        </p:spPr>
        <p:txBody>
          <a:bodyPr>
            <a:normAutofit lnSpcReduction="10000"/>
          </a:bodyPr>
          <a:lstStyle/>
          <a:p>
            <a:r>
              <a:rPr lang="en-US" sz="2400" b="1" dirty="0">
                <a:solidFill>
                  <a:schemeClr val="tx1"/>
                </a:solidFill>
              </a:rPr>
              <a:t>Feature services hosted in ArcGIS Online</a:t>
            </a:r>
          </a:p>
          <a:p>
            <a:r>
              <a:rPr lang="en-US" sz="2400" b="1" dirty="0">
                <a:solidFill>
                  <a:schemeClr val="tx1"/>
                </a:solidFill>
              </a:rPr>
              <a:t>Daily backups using a Python script</a:t>
            </a:r>
          </a:p>
          <a:p>
            <a:r>
              <a:rPr lang="en-US" sz="2400" b="1" dirty="0">
                <a:solidFill>
                  <a:schemeClr val="tx1"/>
                </a:solidFill>
              </a:rPr>
              <a:t>Maps and 2-pagers: ArcGIS Pro layouts with spatial map series, exported as images</a:t>
            </a:r>
          </a:p>
          <a:p>
            <a:r>
              <a:rPr lang="en-US" sz="2400" b="1" dirty="0">
                <a:solidFill>
                  <a:schemeClr val="tx1"/>
                </a:solidFill>
              </a:rPr>
              <a:t>Document assembled in Word</a:t>
            </a:r>
          </a:p>
          <a:p>
            <a:r>
              <a:rPr lang="en-US" sz="2400" b="1" dirty="0">
                <a:solidFill>
                  <a:schemeClr val="tx1"/>
                </a:solidFill>
              </a:rPr>
              <a:t>OCR Text Detection on PDF</a:t>
            </a:r>
          </a:p>
          <a:p>
            <a:r>
              <a:rPr lang="en-US" sz="2400" b="1" dirty="0">
                <a:solidFill>
                  <a:schemeClr val="tx1"/>
                </a:solidFill>
              </a:rPr>
              <a:t>Experience Builder applications</a:t>
            </a:r>
          </a:p>
          <a:p>
            <a:r>
              <a:rPr lang="en-US" sz="2400" b="1" dirty="0">
                <a:solidFill>
                  <a:schemeClr val="tx1"/>
                </a:solidFill>
              </a:rPr>
              <a:t>Survey123 widget for feedback</a:t>
            </a:r>
          </a:p>
          <a:p>
            <a:endParaRPr lang="en-US" sz="2400" dirty="0">
              <a:solidFill>
                <a:schemeClr val="tx1"/>
              </a:solidFill>
            </a:endParaRPr>
          </a:p>
        </p:txBody>
      </p:sp>
      <p:pic>
        <p:nvPicPr>
          <p:cNvPr id="13" name="Picture 12">
            <a:extLst>
              <a:ext uri="{FF2B5EF4-FFF2-40B4-BE49-F238E27FC236}">
                <a16:creationId xmlns:a16="http://schemas.microsoft.com/office/drawing/2014/main" id="{D9FA260B-A022-82B9-05C2-2C8A803CB51D}"/>
              </a:ext>
            </a:extLst>
          </p:cNvPr>
          <p:cNvPicPr>
            <a:picLocks noChangeAspect="1"/>
          </p:cNvPicPr>
          <p:nvPr/>
        </p:nvPicPr>
        <p:blipFill>
          <a:blip r:embed="rId2"/>
          <a:srcRect l="10378" t="6976" r="6573" b="2935"/>
          <a:stretch>
            <a:fillRect/>
          </a:stretch>
        </p:blipFill>
        <p:spPr>
          <a:xfrm>
            <a:off x="9658359" y="4038599"/>
            <a:ext cx="933441" cy="1066801"/>
          </a:xfrm>
          <a:prstGeom prst="rect">
            <a:avLst/>
          </a:prstGeom>
        </p:spPr>
      </p:pic>
      <p:pic>
        <p:nvPicPr>
          <p:cNvPr id="15" name="Picture 14">
            <a:extLst>
              <a:ext uri="{FF2B5EF4-FFF2-40B4-BE49-F238E27FC236}">
                <a16:creationId xmlns:a16="http://schemas.microsoft.com/office/drawing/2014/main" id="{67380F86-DD75-B934-57FE-58D35CC96F24}"/>
              </a:ext>
            </a:extLst>
          </p:cNvPr>
          <p:cNvPicPr>
            <a:picLocks noChangeAspect="1"/>
          </p:cNvPicPr>
          <p:nvPr/>
        </p:nvPicPr>
        <p:blipFill>
          <a:blip r:embed="rId3"/>
          <a:srcRect l="10197" t="6502" r="9752" b="8760"/>
          <a:stretch>
            <a:fillRect/>
          </a:stretch>
        </p:blipFill>
        <p:spPr>
          <a:xfrm>
            <a:off x="7391400" y="3955983"/>
            <a:ext cx="996974" cy="1073217"/>
          </a:xfrm>
          <a:prstGeom prst="rect">
            <a:avLst/>
          </a:prstGeom>
        </p:spPr>
      </p:pic>
      <p:pic>
        <p:nvPicPr>
          <p:cNvPr id="17" name="Picture 16">
            <a:extLst>
              <a:ext uri="{FF2B5EF4-FFF2-40B4-BE49-F238E27FC236}">
                <a16:creationId xmlns:a16="http://schemas.microsoft.com/office/drawing/2014/main" id="{6FCBBD71-CDA4-269F-A8F8-D1025EB36598}"/>
              </a:ext>
            </a:extLst>
          </p:cNvPr>
          <p:cNvPicPr>
            <a:picLocks noChangeAspect="1"/>
          </p:cNvPicPr>
          <p:nvPr/>
        </p:nvPicPr>
        <p:blipFill>
          <a:blip r:embed="rId4"/>
          <a:srcRect l="6779" t="8661" r="5085"/>
          <a:stretch>
            <a:fillRect/>
          </a:stretch>
        </p:blipFill>
        <p:spPr>
          <a:xfrm>
            <a:off x="8610601" y="1524000"/>
            <a:ext cx="990600" cy="1121666"/>
          </a:xfrm>
          <a:prstGeom prst="rect">
            <a:avLst/>
          </a:prstGeom>
        </p:spPr>
      </p:pic>
      <p:pic>
        <p:nvPicPr>
          <p:cNvPr id="19" name="Picture 18">
            <a:extLst>
              <a:ext uri="{FF2B5EF4-FFF2-40B4-BE49-F238E27FC236}">
                <a16:creationId xmlns:a16="http://schemas.microsoft.com/office/drawing/2014/main" id="{30402E6E-D4DA-B139-6858-4F0846B7BFB7}"/>
              </a:ext>
            </a:extLst>
          </p:cNvPr>
          <p:cNvPicPr>
            <a:picLocks noChangeAspect="1"/>
          </p:cNvPicPr>
          <p:nvPr/>
        </p:nvPicPr>
        <p:blipFill>
          <a:blip r:embed="rId5"/>
          <a:srcRect l="12265" r="8671" b="1168"/>
          <a:stretch>
            <a:fillRect/>
          </a:stretch>
        </p:blipFill>
        <p:spPr>
          <a:xfrm>
            <a:off x="10174790" y="2367101"/>
            <a:ext cx="785015" cy="909499"/>
          </a:xfrm>
          <a:prstGeom prst="rect">
            <a:avLst/>
          </a:prstGeom>
        </p:spPr>
      </p:pic>
      <p:pic>
        <p:nvPicPr>
          <p:cNvPr id="21" name="Picture 20">
            <a:extLst>
              <a:ext uri="{FF2B5EF4-FFF2-40B4-BE49-F238E27FC236}">
                <a16:creationId xmlns:a16="http://schemas.microsoft.com/office/drawing/2014/main" id="{2A62081B-2383-7D1A-70AB-9CB5F0E8DDE6}"/>
              </a:ext>
            </a:extLst>
          </p:cNvPr>
          <p:cNvPicPr>
            <a:picLocks noChangeAspect="1"/>
          </p:cNvPicPr>
          <p:nvPr/>
        </p:nvPicPr>
        <p:blipFill>
          <a:blip r:embed="rId6"/>
          <a:srcRect l="9414" t="11995" r="4747" b="9012"/>
          <a:stretch>
            <a:fillRect/>
          </a:stretch>
        </p:blipFill>
        <p:spPr>
          <a:xfrm>
            <a:off x="7295411" y="2438400"/>
            <a:ext cx="785015" cy="762000"/>
          </a:xfrm>
          <a:prstGeom prst="rect">
            <a:avLst/>
          </a:prstGeom>
        </p:spPr>
      </p:pic>
    </p:spTree>
    <p:extLst>
      <p:ext uri="{BB962C8B-B14F-4D97-AF65-F5344CB8AC3E}">
        <p14:creationId xmlns:p14="http://schemas.microsoft.com/office/powerpoint/2010/main" val="41754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7E1F3-D7B4-A37E-DD84-529EE0AC2D9F}"/>
            </a:ext>
          </a:extLst>
        </p:cNvPr>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26852F45-6BD8-FE8F-C70A-AF4DCB17A37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38930" y="1524000"/>
            <a:ext cx="5764411" cy="4454318"/>
          </a:xfrm>
          <a:prstGeom prst="rect">
            <a:avLst/>
          </a:prstGeom>
        </p:spPr>
      </p:pic>
      <p:pic>
        <p:nvPicPr>
          <p:cNvPr id="9" name="Picture 8">
            <a:extLst>
              <a:ext uri="{FF2B5EF4-FFF2-40B4-BE49-F238E27FC236}">
                <a16:creationId xmlns:a16="http://schemas.microsoft.com/office/drawing/2014/main" id="{AC172F76-2DE7-FC03-7CA5-E9C6C592FA09}"/>
              </a:ext>
            </a:extLst>
          </p:cNvPr>
          <p:cNvPicPr>
            <a:picLocks noChangeAspect="1"/>
          </p:cNvPicPr>
          <p:nvPr/>
        </p:nvPicPr>
        <p:blipFill>
          <a:blip r:embed="rId3"/>
          <a:srcRect l="5868" t="2296" r="1162"/>
          <a:stretch>
            <a:fillRect/>
          </a:stretch>
        </p:blipFill>
        <p:spPr>
          <a:xfrm>
            <a:off x="5473135" y="1450366"/>
            <a:ext cx="6096000" cy="4527952"/>
          </a:xfrm>
          <a:prstGeom prst="rect">
            <a:avLst/>
          </a:prstGeom>
        </p:spPr>
      </p:pic>
      <p:sp>
        <p:nvSpPr>
          <p:cNvPr id="2" name="Title 1">
            <a:extLst>
              <a:ext uri="{FF2B5EF4-FFF2-40B4-BE49-F238E27FC236}">
                <a16:creationId xmlns:a16="http://schemas.microsoft.com/office/drawing/2014/main" id="{4FBB1F35-B8ED-D9F9-7EDA-B097FC8B88A5}"/>
              </a:ext>
            </a:extLst>
          </p:cNvPr>
          <p:cNvSpPr>
            <a:spLocks noGrp="1"/>
          </p:cNvSpPr>
          <p:nvPr>
            <p:ph type="title"/>
          </p:nvPr>
        </p:nvSpPr>
        <p:spPr/>
        <p:txBody>
          <a:bodyPr>
            <a:normAutofit/>
          </a:bodyPr>
          <a:lstStyle/>
          <a:p>
            <a:r>
              <a:rPr lang="en-US" dirty="0"/>
              <a:t>Planning for Future Plans</a:t>
            </a:r>
            <a:endParaRPr lang="en-US" dirty="0">
              <a:solidFill>
                <a:schemeClr val="bg1"/>
              </a:solidFill>
            </a:endParaRPr>
          </a:p>
        </p:txBody>
      </p:sp>
      <p:sp>
        <p:nvSpPr>
          <p:cNvPr id="3" name="Content Placeholder 2">
            <a:extLst>
              <a:ext uri="{FF2B5EF4-FFF2-40B4-BE49-F238E27FC236}">
                <a16:creationId xmlns:a16="http://schemas.microsoft.com/office/drawing/2014/main" id="{C631A085-B4CB-BD20-E244-BF70ADCEA994}"/>
              </a:ext>
            </a:extLst>
          </p:cNvPr>
          <p:cNvSpPr>
            <a:spLocks noGrp="1"/>
          </p:cNvSpPr>
          <p:nvPr>
            <p:ph idx="1"/>
          </p:nvPr>
        </p:nvSpPr>
        <p:spPr>
          <a:xfrm>
            <a:off x="304800" y="1905000"/>
            <a:ext cx="5029200" cy="4191000"/>
          </a:xfrm>
          <a:solidFill>
            <a:srgbClr val="F4F3EC"/>
          </a:solidFill>
        </p:spPr>
        <p:txBody>
          <a:bodyPr>
            <a:normAutofit/>
          </a:bodyPr>
          <a:lstStyle/>
          <a:p>
            <a:r>
              <a:rPr lang="en-US" sz="2400" b="1" dirty="0">
                <a:solidFill>
                  <a:schemeClr val="tx1"/>
                </a:solidFill>
              </a:rPr>
              <a:t>Accessibility: 2-pager layout is an issue</a:t>
            </a:r>
          </a:p>
          <a:p>
            <a:endParaRPr lang="en-US" sz="2400" b="1" dirty="0">
              <a:solidFill>
                <a:schemeClr val="tx1"/>
              </a:solidFill>
            </a:endParaRPr>
          </a:p>
          <a:p>
            <a:r>
              <a:rPr lang="en-US" sz="2400" b="1" dirty="0">
                <a:solidFill>
                  <a:schemeClr val="tx1"/>
                </a:solidFill>
              </a:rPr>
              <a:t>Zones: changing from rectangles to watershed boundaries</a:t>
            </a:r>
          </a:p>
          <a:p>
            <a:endParaRPr lang="en-US" sz="2400" b="1" dirty="0">
              <a:solidFill>
                <a:schemeClr val="tx1"/>
              </a:solidFill>
            </a:endParaRPr>
          </a:p>
          <a:p>
            <a:pPr marL="0" indent="0">
              <a:buNone/>
            </a:pPr>
            <a:endParaRPr lang="en-US" sz="2400" dirty="0">
              <a:solidFill>
                <a:schemeClr val="tx1"/>
              </a:solidFill>
            </a:endParaRPr>
          </a:p>
        </p:txBody>
      </p:sp>
      <p:sp>
        <p:nvSpPr>
          <p:cNvPr id="10" name="Arrow: Down 9">
            <a:extLst>
              <a:ext uri="{FF2B5EF4-FFF2-40B4-BE49-F238E27FC236}">
                <a16:creationId xmlns:a16="http://schemas.microsoft.com/office/drawing/2014/main" id="{06345379-8CBE-FCBD-0967-91250F26C6B4}"/>
              </a:ext>
            </a:extLst>
          </p:cNvPr>
          <p:cNvSpPr/>
          <p:nvPr/>
        </p:nvSpPr>
        <p:spPr>
          <a:xfrm rot="16200000">
            <a:off x="7738040" y="3095626"/>
            <a:ext cx="838200" cy="1143000"/>
          </a:xfrm>
          <a:prstGeom prst="downArrow">
            <a:avLst>
              <a:gd name="adj1" fmla="val 31818"/>
              <a:gd name="adj2" fmla="val 39773"/>
            </a:avLst>
          </a:prstGeom>
          <a:solidFill>
            <a:schemeClr val="bg2">
              <a:lumMod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6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056D-DCB1-6DFB-A5D5-176BF7411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4CFC6-AC4B-37F3-16C8-B6F0B679132D}"/>
              </a:ext>
            </a:extLst>
          </p:cNvPr>
          <p:cNvSpPr>
            <a:spLocks noGrp="1"/>
          </p:cNvSpPr>
          <p:nvPr>
            <p:ph type="title"/>
          </p:nvPr>
        </p:nvSpPr>
        <p:spPr/>
        <p:txBody>
          <a:bodyPr>
            <a:normAutofit/>
          </a:bodyPr>
          <a:lstStyle/>
          <a:p>
            <a:r>
              <a:rPr lang="en-US" dirty="0"/>
              <a:t>Future GRP Coverage</a:t>
            </a:r>
            <a:endParaRPr lang="en-US" dirty="0">
              <a:solidFill>
                <a:schemeClr val="bg1"/>
              </a:solidFill>
            </a:endParaRPr>
          </a:p>
        </p:txBody>
      </p:sp>
      <p:pic>
        <p:nvPicPr>
          <p:cNvPr id="4" name="Picture 3">
            <a:extLst>
              <a:ext uri="{FF2B5EF4-FFF2-40B4-BE49-F238E27FC236}">
                <a16:creationId xmlns:a16="http://schemas.microsoft.com/office/drawing/2014/main" id="{678514DD-7E9A-3053-9D91-BE00E1891DE5}"/>
              </a:ext>
            </a:extLst>
          </p:cNvPr>
          <p:cNvPicPr>
            <a:picLocks noChangeAspect="1"/>
          </p:cNvPicPr>
          <p:nvPr/>
        </p:nvPicPr>
        <p:blipFill>
          <a:blip r:embed="rId2"/>
          <a:srcRect l="3442" t="3333"/>
          <a:stretch>
            <a:fillRect/>
          </a:stretch>
        </p:blipFill>
        <p:spPr>
          <a:xfrm>
            <a:off x="2133600" y="1290530"/>
            <a:ext cx="7402082" cy="5544861"/>
          </a:xfrm>
          <a:prstGeom prst="rect">
            <a:avLst/>
          </a:prstGeom>
        </p:spPr>
      </p:pic>
    </p:spTree>
    <p:extLst>
      <p:ext uri="{BB962C8B-B14F-4D97-AF65-F5344CB8AC3E}">
        <p14:creationId xmlns:p14="http://schemas.microsoft.com/office/powerpoint/2010/main" val="2318595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1EE8A-06CC-0D34-C883-C1A218D7ADB8}"/>
            </a:ext>
          </a:extLst>
        </p:cNvPr>
        <p:cNvGrpSpPr/>
        <p:nvPr/>
      </p:nvGrpSpPr>
      <p:grpSpPr>
        <a:xfrm>
          <a:off x="0" y="0"/>
          <a:ext cx="0" cy="0"/>
          <a:chOff x="0" y="0"/>
          <a:chExt cx="0" cy="0"/>
        </a:xfrm>
      </p:grpSpPr>
      <p:pic>
        <p:nvPicPr>
          <p:cNvPr id="14" name="Picture 13" descr="A picture containing outdoor, mountain, grass, rock&#10;&#10;AI-generated content may be incorrect.">
            <a:extLst>
              <a:ext uri="{FF2B5EF4-FFF2-40B4-BE49-F238E27FC236}">
                <a16:creationId xmlns:a16="http://schemas.microsoft.com/office/drawing/2014/main" id="{B5379032-C95F-4611-943E-6BC85D1F82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49"/>
            <a:ext cx="12344400" cy="9258300"/>
          </a:xfrm>
          <a:prstGeom prst="rect">
            <a:avLst/>
          </a:prstGeom>
        </p:spPr>
      </p:pic>
      <p:sp>
        <p:nvSpPr>
          <p:cNvPr id="2" name="Title 1">
            <a:extLst>
              <a:ext uri="{FF2B5EF4-FFF2-40B4-BE49-F238E27FC236}">
                <a16:creationId xmlns:a16="http://schemas.microsoft.com/office/drawing/2014/main" id="{ED580BC5-FA0D-03A0-1B4B-5F8D958EEFCE}"/>
              </a:ext>
            </a:extLst>
          </p:cNvPr>
          <p:cNvSpPr>
            <a:spLocks noGrp="1"/>
          </p:cNvSpPr>
          <p:nvPr>
            <p:ph type="title"/>
          </p:nvPr>
        </p:nvSpPr>
        <p:spPr>
          <a:xfrm>
            <a:off x="152400" y="-27296"/>
            <a:ext cx="11887200" cy="1112838"/>
          </a:xfrm>
        </p:spPr>
        <p:txBody>
          <a:bodyPr>
            <a:normAutofit/>
          </a:bodyPr>
          <a:lstStyle/>
          <a:p>
            <a:r>
              <a:rPr lang="en-US" dirty="0"/>
              <a:t>Questions?</a:t>
            </a:r>
            <a:endParaRPr lang="en-US" dirty="0">
              <a:solidFill>
                <a:schemeClr val="bg1"/>
              </a:solidFill>
            </a:endParaRPr>
          </a:p>
        </p:txBody>
      </p:sp>
    </p:spTree>
    <p:extLst>
      <p:ext uri="{BB962C8B-B14F-4D97-AF65-F5344CB8AC3E}">
        <p14:creationId xmlns:p14="http://schemas.microsoft.com/office/powerpoint/2010/main" val="195899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F648-58AA-C850-11AE-966CDC554619}"/>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dirty="0"/>
              <a:t>Title VI and alternate formats </a:t>
            </a:r>
          </a:p>
        </p:txBody>
      </p:sp>
      <p:sp>
        <p:nvSpPr>
          <p:cNvPr id="3" name="Content Placeholder 2">
            <a:extLst>
              <a:ext uri="{FF2B5EF4-FFF2-40B4-BE49-F238E27FC236}">
                <a16:creationId xmlns:a16="http://schemas.microsoft.com/office/drawing/2014/main" id="{0FBBB871-1594-44D9-A45A-C281038EE3DD}"/>
              </a:ext>
              <a:ext uri="{C183D7F6-B498-43B3-948B-1728B52AA6E4}">
                <adec:decorative xmlns:adec="http://schemas.microsoft.com/office/drawing/2017/decorative" val="0"/>
              </a:ext>
            </a:extLst>
          </p:cNvPr>
          <p:cNvSpPr>
            <a:spLocks noGrp="1"/>
          </p:cNvSpPr>
          <p:nvPr>
            <p:ph idx="1"/>
          </p:nvPr>
        </p:nvSpPr>
        <p:spPr/>
        <p:txBody>
          <a:bodyPr/>
          <a:lstStyle/>
          <a:p>
            <a:pPr marL="0" indent="0">
              <a:spcBef>
                <a:spcPts val="0"/>
              </a:spcBef>
              <a:buNone/>
              <a:tabLst>
                <a:tab pos="2971800" algn="ctr"/>
                <a:tab pos="5943600" algn="r"/>
              </a:tabLst>
            </a:pPr>
            <a:r>
              <a:rPr lang="en-US" sz="1800" dirty="0">
                <a:ea typeface="Times New Roman" panose="02020603050405020304" pitchFamily="18" charset="0"/>
              </a:rPr>
              <a:t>DEQ does not discriminate on the basis of race, color, national origin, disability, age, sex, religion, sexual orientation, gender identity, or marital status in the administration of its programs and activities. </a:t>
            </a:r>
          </a:p>
          <a:p>
            <a:pPr marL="0" indent="0">
              <a:spcBef>
                <a:spcPts val="0"/>
              </a:spcBef>
              <a:buNone/>
              <a:tabLst>
                <a:tab pos="2971800" algn="ctr"/>
                <a:tab pos="5943600" algn="r"/>
              </a:tabLst>
            </a:pPr>
            <a:endParaRPr lang="en-US" sz="1800" dirty="0">
              <a:ea typeface="Times New Roman" panose="02020603050405020304" pitchFamily="18" charset="0"/>
            </a:endParaRPr>
          </a:p>
          <a:p>
            <a:pPr marL="0" indent="0">
              <a:spcBef>
                <a:spcPts val="0"/>
              </a:spcBef>
              <a:buNone/>
              <a:tabLst>
                <a:tab pos="2971800" algn="ctr"/>
                <a:tab pos="5943600" algn="r"/>
              </a:tabLst>
            </a:pPr>
            <a:r>
              <a:rPr lang="en-US" sz="1800" dirty="0">
                <a:ea typeface="Times New Roman" panose="02020603050405020304" pitchFamily="18" charset="0"/>
              </a:rPr>
              <a:t>Visit DEQ’s </a:t>
            </a:r>
            <a:r>
              <a:rPr lang="en-US" sz="1800" u="sng" dirty="0">
                <a:solidFill>
                  <a:schemeClr val="accent6"/>
                </a:solidFill>
                <a:ea typeface="Times New Roman" panose="02020603050405020304" pitchFamily="18" charset="0"/>
                <a:hlinkClick r:id="rId2" tooltip="Civil Rights and Environmental Justice page">
                  <a:extLst>
                    <a:ext uri="{A12FA001-AC4F-418D-AE19-62706E023703}">
                      <ahyp:hlinkClr xmlns:ahyp="http://schemas.microsoft.com/office/drawing/2018/hyperlinkcolor" val="tx"/>
                    </a:ext>
                  </a:extLst>
                </a:hlinkClick>
              </a:rPr>
              <a:t>Civil Rights and Environmental Justice page</a:t>
            </a:r>
            <a:r>
              <a:rPr lang="en-US" sz="1800" dirty="0">
                <a:ea typeface="Times New Roman" panose="02020603050405020304" pitchFamily="18" charset="0"/>
              </a:rPr>
              <a:t>.</a:t>
            </a:r>
          </a:p>
          <a:p>
            <a:pPr marL="0" indent="0">
              <a:spcBef>
                <a:spcPts val="0"/>
              </a:spcBef>
              <a:buNone/>
              <a:tabLst>
                <a:tab pos="2971800" algn="ctr"/>
                <a:tab pos="5943600" algn="r"/>
              </a:tabLst>
            </a:pPr>
            <a:endParaRPr lang="en-US" sz="1800" dirty="0">
              <a:solidFill>
                <a:schemeClr val="accent2">
                  <a:lumMod val="75000"/>
                </a:schemeClr>
              </a:solidFill>
              <a:ea typeface="Times New Roman" panose="02020603050405020304" pitchFamily="18" charset="0"/>
            </a:endParaRPr>
          </a:p>
          <a:p>
            <a:pPr marL="0" marR="0" indent="0">
              <a:spcBef>
                <a:spcPts val="600"/>
              </a:spcBef>
              <a:spcAft>
                <a:spcPts val="0"/>
              </a:spcAft>
              <a:buNone/>
            </a:pPr>
            <a:r>
              <a:rPr lang="en-US" sz="1800" u="sng" dirty="0">
                <a:solidFill>
                  <a:schemeClr val="accent6"/>
                </a:solidFill>
                <a:effectLst/>
                <a:hlinkClick r:id="rId2" tooltip="Español">
                  <a:extLst>
                    <a:ext uri="{A12FA001-AC4F-418D-AE19-62706E023703}">
                      <ahyp:hlinkClr xmlns:ahyp="http://schemas.microsoft.com/office/drawing/2018/hyperlinkcolor" val="tx"/>
                    </a:ext>
                  </a:extLst>
                </a:hlinkClick>
              </a:rPr>
              <a:t>Español</a:t>
            </a:r>
            <a:r>
              <a:rPr lang="en-US" sz="1800" dirty="0">
                <a:solidFill>
                  <a:schemeClr val="accent6"/>
                </a:solidFill>
                <a:effectLst/>
              </a:rPr>
              <a:t> </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cs typeface="+mn-cs"/>
              </a:rPr>
              <a:t>|</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hlinkClick r:id="rId2" tooltip="한국어">
                  <a:extLst>
                    <a:ext uri="{A12FA001-AC4F-418D-AE19-62706E023703}">
                      <ahyp:hlinkClr xmlns:ahyp="http://schemas.microsoft.com/office/drawing/2018/hyperlinkcolor" val="tx"/>
                    </a:ext>
                  </a:extLst>
                </a:hlinkClick>
              </a:rPr>
              <a:t>한국어</a:t>
            </a:r>
            <a:r>
              <a:rPr lang="en-US" sz="1800" dirty="0">
                <a:solidFill>
                  <a:schemeClr val="accent6"/>
                </a:solidFill>
                <a:effectLst/>
                <a:latin typeface="Segoe UI" panose="020B0502040204020203" pitchFamily="34" charset="0"/>
                <a:ea typeface="Malgun Gothic" panose="020B0503020000020004" pitchFamily="34" charset="-127"/>
                <a:cs typeface="+mn-cs"/>
              </a:rPr>
              <a:t>  </a:t>
            </a:r>
            <a:r>
              <a:rPr lang="en-US" sz="1800" dirty="0">
                <a:effectLst/>
                <a:latin typeface="Segoe UI" panose="020B0502040204020203" pitchFamily="34" charset="0"/>
                <a:ea typeface="SimSun" panose="02010600030101010101" pitchFamily="2" charset="-122"/>
                <a:cs typeface="+mn-cs"/>
              </a:rPr>
              <a:t>|</a:t>
            </a:r>
            <a:r>
              <a:rPr lang="en-US" sz="1800" dirty="0">
                <a:solidFill>
                  <a:schemeClr val="accent6"/>
                </a:solidFill>
                <a:effectLst/>
                <a:latin typeface="Segoe UI" panose="020B0502040204020203" pitchFamily="34" charset="0"/>
                <a:ea typeface="SimSun" panose="02010600030101010101" pitchFamily="2" charset="-122"/>
                <a:cs typeface="+mn-cs"/>
              </a:rPr>
              <a:t> </a:t>
            </a:r>
            <a:r>
              <a:rPr lang="en-US" sz="1800" dirty="0">
                <a:solidFill>
                  <a:schemeClr val="accent6"/>
                </a:solidFill>
                <a:effectLst/>
                <a:latin typeface="Segoe UI" panose="020B0502040204020203" pitchFamily="34" charset="0"/>
                <a:cs typeface="+mn-cs"/>
              </a:rPr>
              <a:t> </a:t>
            </a:r>
            <a:r>
              <a:rPr lang="en-US" sz="1800" u="sng" dirty="0">
                <a:solidFill>
                  <a:schemeClr val="accent6"/>
                </a:solidFill>
                <a:effectLst/>
                <a:latin typeface="MS Mincho" panose="02020609040205080304" pitchFamily="49" charset="-128"/>
                <a:cs typeface="+mn-cs"/>
                <a:hlinkClick r:id="rId2" tooltip="繁體中文">
                  <a:extLst>
                    <a:ext uri="{A12FA001-AC4F-418D-AE19-62706E023703}">
                      <ahyp:hlinkClr xmlns:ahyp="http://schemas.microsoft.com/office/drawing/2018/hyperlinkcolor" val="tx"/>
                    </a:ext>
                  </a:extLst>
                </a:hlinkClick>
              </a:rPr>
              <a:t>繁體中文</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Pусский">
                  <a:extLst>
                    <a:ext uri="{A12FA001-AC4F-418D-AE19-62706E023703}">
                      <ahyp:hlinkClr xmlns:ahyp="http://schemas.microsoft.com/office/drawing/2018/hyperlinkcolor" val="tx"/>
                    </a:ext>
                  </a:extLst>
                </a:hlinkClick>
              </a:rPr>
              <a:t>Pусский</a:t>
            </a:r>
            <a:r>
              <a:rPr lang="en-US" sz="1800" dirty="0">
                <a:solidFill>
                  <a:schemeClr val="accent6"/>
                </a:solidFill>
                <a:effectLst/>
                <a:latin typeface="Segoe UI" panose="020B0502040204020203" pitchFamily="34" charset="0"/>
                <a:cs typeface="+mn-cs"/>
              </a:rPr>
              <a:t>  </a:t>
            </a:r>
            <a:r>
              <a:rPr lang="en-US" sz="1800" dirty="0">
                <a:effectLst/>
                <a:latin typeface="Segoe UI" panose="020B0502040204020203" pitchFamily="34" charset="0"/>
                <a:ea typeface="MS Mincho" panose="02020609040205080304" pitchFamily="49" charset="-128"/>
                <a:cs typeface="+mn-cs"/>
              </a:rPr>
              <a:t>|</a:t>
            </a:r>
            <a:r>
              <a:rPr lang="en-US" sz="1800" dirty="0">
                <a:solidFill>
                  <a:schemeClr val="accent6"/>
                </a:solidFill>
                <a:effectLst/>
                <a:latin typeface="Segoe UI" panose="020B0502040204020203" pitchFamily="34" charset="0"/>
                <a:ea typeface="MS Mincho" panose="02020609040205080304" pitchFamily="49" charset="-128"/>
                <a:cs typeface="+mn-cs"/>
              </a:rPr>
              <a:t>  </a:t>
            </a:r>
            <a:r>
              <a:rPr lang="en-US" sz="1800" u="sng" dirty="0">
                <a:solidFill>
                  <a:schemeClr val="accent6"/>
                </a:solidFill>
                <a:effectLst/>
                <a:hlinkClick r:id="rId2" tooltip="Tiếng Việt">
                  <a:extLst>
                    <a:ext uri="{A12FA001-AC4F-418D-AE19-62706E023703}">
                      <ahyp:hlinkClr xmlns:ahyp="http://schemas.microsoft.com/office/drawing/2018/hyperlinkcolor" val="tx"/>
                    </a:ext>
                  </a:extLst>
                </a:hlinkClick>
              </a:rPr>
              <a:t>Tiếng Việt</a:t>
            </a:r>
            <a:r>
              <a:rPr lang="en-US" sz="1800" u="none" strike="noStrike" dirty="0">
                <a:solidFill>
                  <a:schemeClr val="accent6"/>
                </a:solidFill>
                <a:effectLst/>
              </a:rPr>
              <a:t>  </a:t>
            </a:r>
            <a:r>
              <a:rPr lang="en-US" sz="1800" u="none" strike="noStrike" dirty="0">
                <a:effectLst/>
                <a:latin typeface="Segoe UI" panose="020B0502040204020203" pitchFamily="34" charset="0"/>
                <a:cs typeface="+mn-cs"/>
              </a:rPr>
              <a:t>|</a:t>
            </a:r>
            <a:r>
              <a:rPr lang="en-US" sz="1800" u="none" strike="noStrike" dirty="0">
                <a:solidFill>
                  <a:schemeClr val="accent6"/>
                </a:solidFill>
                <a:effectLst/>
                <a:latin typeface="Segoe UI" panose="020B0502040204020203" pitchFamily="34" charset="0"/>
                <a:cs typeface="+mn-cs"/>
              </a:rPr>
              <a:t>  </a:t>
            </a:r>
            <a:r>
              <a:rPr lang="ar-SA" sz="1800" u="sng" dirty="0">
                <a:solidFill>
                  <a:schemeClr val="accent6"/>
                </a:solidFill>
                <a:effectLst/>
                <a:latin typeface="Segoe UI" panose="020B0502040204020203" pitchFamily="34" charset="0"/>
                <a:cs typeface="+mn-cs"/>
                <a:hlinkClick r:id="rId2" tooltip="العربية">
                  <a:extLst>
                    <a:ext uri="{A12FA001-AC4F-418D-AE19-62706E023703}">
                      <ahyp:hlinkClr xmlns:ahyp="http://schemas.microsoft.com/office/drawing/2018/hyperlinkcolor" val="tx"/>
                    </a:ext>
                  </a:extLst>
                </a:hlinkClick>
              </a:rPr>
              <a:t>العربية</a:t>
            </a:r>
            <a:endParaRPr lang="en-US" sz="1800" dirty="0">
              <a:solidFill>
                <a:schemeClr val="accent6"/>
              </a:solidFill>
              <a:effectLst/>
              <a:latin typeface="Segoe UI" panose="020B0502040204020203" pitchFamily="34" charset="0"/>
              <a:cs typeface="+mn-cs"/>
            </a:endParaRPr>
          </a:p>
          <a:p>
            <a:pPr marL="0" marR="0" indent="0">
              <a:spcBef>
                <a:spcPts val="0"/>
              </a:spcBef>
              <a:spcAft>
                <a:spcPts val="0"/>
              </a:spcAft>
              <a:buNone/>
              <a:tabLst>
                <a:tab pos="2971800" algn="ctr"/>
                <a:tab pos="5943600" algn="r"/>
              </a:tabLst>
            </a:pPr>
            <a:r>
              <a:rPr lang="en-US" sz="1800" dirty="0">
                <a:effectLst/>
                <a:latin typeface="Arial" panose="020B0604020202020204" pitchFamily="34" charset="0"/>
                <a:ea typeface="Times New Roman" panose="02020603050405020304" pitchFamily="18" charset="0"/>
              </a:rPr>
              <a:t>Contact: 800-452-4011  |  TTY: 711  |  </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deqinfo@deq.</a:t>
            </a:r>
            <a:r>
              <a:rPr lang="en-US" sz="1800" u="sng" dirty="0">
                <a:solidFill>
                  <a:schemeClr val="accent6"/>
                </a:solidFill>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o</a:t>
            </a:r>
            <a:r>
              <a:rPr lang="en-US" sz="1800" u="sng" dirty="0">
                <a:solidFill>
                  <a:schemeClr val="accent6"/>
                </a:solidFill>
                <a:effectLst/>
                <a:ea typeface="Times New Roman" panose="02020603050405020304" pitchFamily="18" charset="0"/>
                <a:hlinkClick r:id="rId3" tooltip="deqinfo@deq.oregon.gov">
                  <a:extLst>
                    <a:ext uri="{A12FA001-AC4F-418D-AE19-62706E023703}">
                      <ahyp:hlinkClr xmlns:ahyp="http://schemas.microsoft.com/office/drawing/2018/hyperlinkcolor" val="tx"/>
                    </a:ext>
                  </a:extLst>
                </a:hlinkClick>
              </a:rPr>
              <a:t>regon.gov</a:t>
            </a:r>
            <a:r>
              <a:rPr lang="en-US" sz="1800" dirty="0">
                <a:solidFill>
                  <a:schemeClr val="accent6"/>
                </a:solidFill>
                <a:effectLst/>
                <a:latin typeface="Arial" panose="020B0604020202020204" pitchFamily="34" charset="0"/>
                <a:ea typeface="Times New Roman" panose="02020603050405020304" pitchFamily="18" charset="0"/>
              </a:rPr>
              <a:t> </a:t>
            </a:r>
          </a:p>
        </p:txBody>
      </p:sp>
    </p:spTree>
    <p:extLst>
      <p:ext uri="{BB962C8B-B14F-4D97-AF65-F5344CB8AC3E}">
        <p14:creationId xmlns:p14="http://schemas.microsoft.com/office/powerpoint/2010/main" val="225111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4209-893D-D102-A673-1C38DCF68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2C6F9-EECF-C7E1-7797-52880317088F}"/>
              </a:ext>
            </a:extLst>
          </p:cNvPr>
          <p:cNvSpPr>
            <a:spLocks noGrp="1"/>
          </p:cNvSpPr>
          <p:nvPr>
            <p:ph type="title"/>
          </p:nvPr>
        </p:nvSpPr>
        <p:spPr/>
        <p:txBody>
          <a:bodyPr>
            <a:normAutofit fontScale="90000"/>
          </a:bodyPr>
          <a:lstStyle/>
          <a:p>
            <a:r>
              <a:rPr lang="en-US" dirty="0"/>
              <a:t>Geographic Oil Spill Response Plans (GRPs)</a:t>
            </a:r>
            <a:endParaRPr lang="en-US" dirty="0">
              <a:solidFill>
                <a:schemeClr val="bg1"/>
              </a:solidFill>
            </a:endParaRPr>
          </a:p>
        </p:txBody>
      </p:sp>
      <p:sp>
        <p:nvSpPr>
          <p:cNvPr id="6" name="Content Placeholder 5">
            <a:extLst>
              <a:ext uri="{FF2B5EF4-FFF2-40B4-BE49-F238E27FC236}">
                <a16:creationId xmlns:a16="http://schemas.microsoft.com/office/drawing/2014/main" id="{9A66E50F-6E00-2CD4-78E1-1299C65B1DC7}"/>
              </a:ext>
            </a:extLst>
          </p:cNvPr>
          <p:cNvSpPr>
            <a:spLocks noGrp="1"/>
          </p:cNvSpPr>
          <p:nvPr>
            <p:ph idx="1"/>
          </p:nvPr>
        </p:nvSpPr>
        <p:spPr>
          <a:xfrm>
            <a:off x="269631" y="2819400"/>
            <a:ext cx="11887200" cy="990600"/>
          </a:xfrm>
        </p:spPr>
        <p:txBody>
          <a:bodyPr>
            <a:normAutofit/>
          </a:bodyPr>
          <a:lstStyle/>
          <a:p>
            <a:pPr marL="0" indent="0">
              <a:buNone/>
            </a:pPr>
            <a:r>
              <a:rPr lang="en-US" sz="5400" b="1" dirty="0">
                <a:solidFill>
                  <a:srgbClr val="007063"/>
                </a:solidFill>
              </a:rPr>
              <a:t>Geographic</a:t>
            </a:r>
            <a:r>
              <a:rPr lang="en-US" sz="5400" dirty="0"/>
              <a:t>  </a:t>
            </a:r>
            <a:r>
              <a:rPr lang="en-US" sz="4000" dirty="0"/>
              <a:t>Oil Spill Response Plan</a:t>
            </a:r>
          </a:p>
        </p:txBody>
      </p:sp>
      <p:sp>
        <p:nvSpPr>
          <p:cNvPr id="7" name="Arrow: Right 6">
            <a:extLst>
              <a:ext uri="{FF2B5EF4-FFF2-40B4-BE49-F238E27FC236}">
                <a16:creationId xmlns:a16="http://schemas.microsoft.com/office/drawing/2014/main" id="{9405F522-8479-F488-0408-9DADD1CEF943}"/>
              </a:ext>
            </a:extLst>
          </p:cNvPr>
          <p:cNvSpPr/>
          <p:nvPr/>
        </p:nvSpPr>
        <p:spPr>
          <a:xfrm rot="16200000">
            <a:off x="1866900" y="4076700"/>
            <a:ext cx="990600" cy="457200"/>
          </a:xfrm>
          <a:prstGeom prst="rightArrow">
            <a:avLst/>
          </a:prstGeom>
          <a:solidFill>
            <a:srgbClr val="0070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 name="TextBox 8">
            <a:extLst>
              <a:ext uri="{FF2B5EF4-FFF2-40B4-BE49-F238E27FC236}">
                <a16:creationId xmlns:a16="http://schemas.microsoft.com/office/drawing/2014/main" id="{5A1990A1-A543-74AF-07F6-7B4819B7A265}"/>
              </a:ext>
            </a:extLst>
          </p:cNvPr>
          <p:cNvSpPr txBox="1"/>
          <p:nvPr/>
        </p:nvSpPr>
        <p:spPr>
          <a:xfrm>
            <a:off x="457200" y="4876800"/>
            <a:ext cx="4114800" cy="1200329"/>
          </a:xfrm>
          <a:prstGeom prst="rect">
            <a:avLst/>
          </a:prstGeom>
          <a:noFill/>
        </p:spPr>
        <p:txBody>
          <a:bodyPr wrap="square" rtlCol="0">
            <a:spAutoFit/>
          </a:bodyPr>
          <a:lstStyle/>
          <a:p>
            <a:r>
              <a:rPr lang="en-US" sz="3600" dirty="0">
                <a:solidFill>
                  <a:srgbClr val="007063"/>
                </a:solidFill>
              </a:rPr>
              <a:t>For a waterway or transportation route</a:t>
            </a:r>
          </a:p>
        </p:txBody>
      </p:sp>
    </p:spTree>
    <p:extLst>
      <p:ext uri="{BB962C8B-B14F-4D97-AF65-F5344CB8AC3E}">
        <p14:creationId xmlns:p14="http://schemas.microsoft.com/office/powerpoint/2010/main" val="1565645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E3715-38C8-186C-CADE-541CD434F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71374-FD6A-E265-B6B0-66F64439DA40}"/>
              </a:ext>
            </a:extLst>
          </p:cNvPr>
          <p:cNvSpPr>
            <a:spLocks noGrp="1"/>
          </p:cNvSpPr>
          <p:nvPr>
            <p:ph type="title"/>
          </p:nvPr>
        </p:nvSpPr>
        <p:spPr/>
        <p:txBody>
          <a:bodyPr>
            <a:normAutofit fontScale="90000"/>
          </a:bodyPr>
          <a:lstStyle/>
          <a:p>
            <a:r>
              <a:rPr lang="en-US" dirty="0"/>
              <a:t>Geographic Oil Spill Response Plans (GRPs)</a:t>
            </a:r>
            <a:endParaRPr lang="en-US" dirty="0">
              <a:solidFill>
                <a:schemeClr val="bg1"/>
              </a:solidFill>
            </a:endParaRPr>
          </a:p>
        </p:txBody>
      </p:sp>
      <p:sp>
        <p:nvSpPr>
          <p:cNvPr id="6" name="Content Placeholder 5">
            <a:extLst>
              <a:ext uri="{FF2B5EF4-FFF2-40B4-BE49-F238E27FC236}">
                <a16:creationId xmlns:a16="http://schemas.microsoft.com/office/drawing/2014/main" id="{EF8DF4CE-A679-7973-B7F7-1DE752FFCDA2}"/>
              </a:ext>
            </a:extLst>
          </p:cNvPr>
          <p:cNvSpPr>
            <a:spLocks noGrp="1"/>
          </p:cNvSpPr>
          <p:nvPr>
            <p:ph idx="1"/>
          </p:nvPr>
        </p:nvSpPr>
        <p:spPr>
          <a:xfrm>
            <a:off x="269631" y="2819400"/>
            <a:ext cx="11887200" cy="990600"/>
          </a:xfrm>
        </p:spPr>
        <p:txBody>
          <a:bodyPr>
            <a:normAutofit/>
          </a:bodyPr>
          <a:lstStyle/>
          <a:p>
            <a:pPr marL="0" indent="0">
              <a:buNone/>
            </a:pPr>
            <a:r>
              <a:rPr lang="en-US" sz="4000" dirty="0"/>
              <a:t>Geographic</a:t>
            </a:r>
            <a:r>
              <a:rPr lang="en-US" sz="5400" dirty="0"/>
              <a:t>  </a:t>
            </a:r>
            <a:r>
              <a:rPr lang="en-US" sz="5400" b="1" dirty="0">
                <a:solidFill>
                  <a:srgbClr val="007063"/>
                </a:solidFill>
              </a:rPr>
              <a:t>Oil Spill  </a:t>
            </a:r>
            <a:r>
              <a:rPr lang="en-US" sz="4000" dirty="0"/>
              <a:t>Response Plan</a:t>
            </a:r>
          </a:p>
        </p:txBody>
      </p:sp>
      <p:sp>
        <p:nvSpPr>
          <p:cNvPr id="7" name="Arrow: Right 6">
            <a:extLst>
              <a:ext uri="{FF2B5EF4-FFF2-40B4-BE49-F238E27FC236}">
                <a16:creationId xmlns:a16="http://schemas.microsoft.com/office/drawing/2014/main" id="{41032E0A-EE15-91F9-AA4E-64944389724D}"/>
              </a:ext>
            </a:extLst>
          </p:cNvPr>
          <p:cNvSpPr/>
          <p:nvPr/>
        </p:nvSpPr>
        <p:spPr>
          <a:xfrm rot="16200000">
            <a:off x="4114800" y="4229100"/>
            <a:ext cx="990600" cy="457200"/>
          </a:xfrm>
          <a:prstGeom prst="rightArrow">
            <a:avLst/>
          </a:prstGeom>
          <a:solidFill>
            <a:srgbClr val="0070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93616D-C6DF-B0FF-6D6F-1573CB69458B}"/>
              </a:ext>
            </a:extLst>
          </p:cNvPr>
          <p:cNvSpPr txBox="1"/>
          <p:nvPr/>
        </p:nvSpPr>
        <p:spPr>
          <a:xfrm>
            <a:off x="2514600" y="4973934"/>
            <a:ext cx="4648200" cy="1754326"/>
          </a:xfrm>
          <a:prstGeom prst="rect">
            <a:avLst/>
          </a:prstGeom>
          <a:noFill/>
        </p:spPr>
        <p:txBody>
          <a:bodyPr wrap="square" rtlCol="0">
            <a:spAutoFit/>
          </a:bodyPr>
          <a:lstStyle/>
          <a:p>
            <a:r>
              <a:rPr lang="en-US" sz="3600" dirty="0">
                <a:solidFill>
                  <a:srgbClr val="007063"/>
                </a:solidFill>
              </a:rPr>
              <a:t>For any type of oil or hazardous material that doesn’t mix with water</a:t>
            </a:r>
          </a:p>
        </p:txBody>
      </p:sp>
    </p:spTree>
    <p:extLst>
      <p:ext uri="{BB962C8B-B14F-4D97-AF65-F5344CB8AC3E}">
        <p14:creationId xmlns:p14="http://schemas.microsoft.com/office/powerpoint/2010/main" val="842480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646B-4791-8937-88A1-676C58D31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EE7B5-6573-C0B1-013E-81201953BAB1}"/>
              </a:ext>
            </a:extLst>
          </p:cNvPr>
          <p:cNvSpPr>
            <a:spLocks noGrp="1"/>
          </p:cNvSpPr>
          <p:nvPr>
            <p:ph type="title"/>
          </p:nvPr>
        </p:nvSpPr>
        <p:spPr/>
        <p:txBody>
          <a:bodyPr>
            <a:normAutofit fontScale="90000"/>
          </a:bodyPr>
          <a:lstStyle/>
          <a:p>
            <a:r>
              <a:rPr lang="en-US" dirty="0"/>
              <a:t>Geographic Oil Spill Response Plans (GRPs)</a:t>
            </a:r>
            <a:endParaRPr lang="en-US" dirty="0">
              <a:solidFill>
                <a:schemeClr val="bg1"/>
              </a:solidFill>
            </a:endParaRPr>
          </a:p>
        </p:txBody>
      </p:sp>
      <p:sp>
        <p:nvSpPr>
          <p:cNvPr id="6" name="Content Placeholder 5">
            <a:extLst>
              <a:ext uri="{FF2B5EF4-FFF2-40B4-BE49-F238E27FC236}">
                <a16:creationId xmlns:a16="http://schemas.microsoft.com/office/drawing/2014/main" id="{1CA8428D-51DE-2CEF-D0ED-B0C17689C605}"/>
              </a:ext>
            </a:extLst>
          </p:cNvPr>
          <p:cNvSpPr>
            <a:spLocks noGrp="1"/>
          </p:cNvSpPr>
          <p:nvPr>
            <p:ph idx="1"/>
          </p:nvPr>
        </p:nvSpPr>
        <p:spPr>
          <a:xfrm>
            <a:off x="269631" y="2819400"/>
            <a:ext cx="11887200" cy="990600"/>
          </a:xfrm>
        </p:spPr>
        <p:txBody>
          <a:bodyPr>
            <a:normAutofit/>
          </a:bodyPr>
          <a:lstStyle/>
          <a:p>
            <a:pPr marL="0" indent="0">
              <a:buNone/>
            </a:pPr>
            <a:r>
              <a:rPr lang="en-US" sz="4000" dirty="0"/>
              <a:t>Geographic</a:t>
            </a:r>
            <a:r>
              <a:rPr lang="en-US" sz="5400" dirty="0"/>
              <a:t> </a:t>
            </a:r>
            <a:r>
              <a:rPr lang="en-US" sz="4000" dirty="0"/>
              <a:t>Oil Spill  </a:t>
            </a:r>
            <a:r>
              <a:rPr lang="en-US" sz="5400" b="1" dirty="0">
                <a:solidFill>
                  <a:srgbClr val="007063"/>
                </a:solidFill>
              </a:rPr>
              <a:t>Response Plan</a:t>
            </a:r>
          </a:p>
        </p:txBody>
      </p:sp>
      <p:sp>
        <p:nvSpPr>
          <p:cNvPr id="7" name="Arrow: Right 6">
            <a:extLst>
              <a:ext uri="{FF2B5EF4-FFF2-40B4-BE49-F238E27FC236}">
                <a16:creationId xmlns:a16="http://schemas.microsoft.com/office/drawing/2014/main" id="{A5A6E530-4954-C3B9-D04B-6F61A55BF115}"/>
              </a:ext>
            </a:extLst>
          </p:cNvPr>
          <p:cNvSpPr/>
          <p:nvPr/>
        </p:nvSpPr>
        <p:spPr>
          <a:xfrm rot="16200000">
            <a:off x="6858000" y="4097634"/>
            <a:ext cx="990600" cy="457200"/>
          </a:xfrm>
          <a:prstGeom prst="rightArrow">
            <a:avLst/>
          </a:prstGeom>
          <a:solidFill>
            <a:srgbClr val="0070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856D46-3925-835E-4E23-5B804CC102A1}"/>
              </a:ext>
            </a:extLst>
          </p:cNvPr>
          <p:cNvSpPr txBox="1"/>
          <p:nvPr/>
        </p:nvSpPr>
        <p:spPr>
          <a:xfrm>
            <a:off x="5334000" y="4842467"/>
            <a:ext cx="4343400" cy="1754326"/>
          </a:xfrm>
          <a:prstGeom prst="rect">
            <a:avLst/>
          </a:prstGeom>
          <a:noFill/>
        </p:spPr>
        <p:txBody>
          <a:bodyPr wrap="square" rtlCol="0">
            <a:spAutoFit/>
          </a:bodyPr>
          <a:lstStyle/>
          <a:p>
            <a:r>
              <a:rPr lang="en-US" sz="3600" dirty="0">
                <a:solidFill>
                  <a:srgbClr val="007063"/>
                </a:solidFill>
              </a:rPr>
              <a:t>For the first 24-48 hours of the response to a major spill</a:t>
            </a:r>
          </a:p>
        </p:txBody>
      </p:sp>
    </p:spTree>
    <p:extLst>
      <p:ext uri="{BB962C8B-B14F-4D97-AF65-F5344CB8AC3E}">
        <p14:creationId xmlns:p14="http://schemas.microsoft.com/office/powerpoint/2010/main" val="183976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57BC-0217-6534-1361-3E4A247E8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9BF9D-9A04-99D1-C1E4-F04A91C73931}"/>
              </a:ext>
            </a:extLst>
          </p:cNvPr>
          <p:cNvSpPr>
            <a:spLocks noGrp="1"/>
          </p:cNvSpPr>
          <p:nvPr>
            <p:ph type="title"/>
          </p:nvPr>
        </p:nvSpPr>
        <p:spPr/>
        <p:txBody>
          <a:bodyPr>
            <a:normAutofit/>
          </a:bodyPr>
          <a:lstStyle/>
          <a:p>
            <a:r>
              <a:rPr lang="en-US" dirty="0"/>
              <a:t>Components of a GRP</a:t>
            </a:r>
            <a:endParaRPr lang="en-US" dirty="0">
              <a:solidFill>
                <a:schemeClr val="bg1"/>
              </a:solidFill>
            </a:endParaRPr>
          </a:p>
        </p:txBody>
      </p:sp>
      <p:sp>
        <p:nvSpPr>
          <p:cNvPr id="4" name="Content Placeholder 3">
            <a:extLst>
              <a:ext uri="{FF2B5EF4-FFF2-40B4-BE49-F238E27FC236}">
                <a16:creationId xmlns:a16="http://schemas.microsoft.com/office/drawing/2014/main" id="{0B74A199-8986-C1F1-BAB7-6F4FF3A974F4}"/>
              </a:ext>
            </a:extLst>
          </p:cNvPr>
          <p:cNvSpPr>
            <a:spLocks noGrp="1"/>
          </p:cNvSpPr>
          <p:nvPr>
            <p:ph idx="1"/>
          </p:nvPr>
        </p:nvSpPr>
        <p:spPr>
          <a:xfrm>
            <a:off x="152400" y="1600201"/>
            <a:ext cx="5562600" cy="4525963"/>
          </a:xfrm>
        </p:spPr>
        <p:txBody>
          <a:bodyPr/>
          <a:lstStyle/>
          <a:p>
            <a:r>
              <a:rPr lang="en-US" dirty="0"/>
              <a:t>Potential Spill Origin Points</a:t>
            </a:r>
          </a:p>
          <a:p>
            <a:r>
              <a:rPr lang="en-US" dirty="0"/>
              <a:t>Strategies</a:t>
            </a:r>
          </a:p>
          <a:p>
            <a:pPr lvl="1"/>
            <a:r>
              <a:rPr lang="en-US" dirty="0"/>
              <a:t>Response</a:t>
            </a:r>
          </a:p>
          <a:p>
            <a:pPr lvl="1"/>
            <a:r>
              <a:rPr lang="en-US" dirty="0"/>
              <a:t>Notification</a:t>
            </a:r>
          </a:p>
          <a:p>
            <a:r>
              <a:rPr lang="en-US" dirty="0"/>
              <a:t>Boat Ramps and Staging Areas</a:t>
            </a:r>
          </a:p>
          <a:p>
            <a:r>
              <a:rPr lang="en-US" dirty="0"/>
              <a:t>Priority Tables</a:t>
            </a:r>
          </a:p>
          <a:p>
            <a:r>
              <a:rPr lang="en-US" dirty="0"/>
              <a:t>Lots and lots of maps</a:t>
            </a:r>
          </a:p>
          <a:p>
            <a:endParaRPr lang="en-US" dirty="0"/>
          </a:p>
        </p:txBody>
      </p:sp>
      <p:pic>
        <p:nvPicPr>
          <p:cNvPr id="8" name="Picture 7">
            <a:extLst>
              <a:ext uri="{FF2B5EF4-FFF2-40B4-BE49-F238E27FC236}">
                <a16:creationId xmlns:a16="http://schemas.microsoft.com/office/drawing/2014/main" id="{26C910F3-AB71-DFE6-83E0-AA36C0325382}"/>
              </a:ext>
            </a:extLst>
          </p:cNvPr>
          <p:cNvPicPr>
            <a:picLocks noChangeAspect="1"/>
          </p:cNvPicPr>
          <p:nvPr/>
        </p:nvPicPr>
        <p:blipFill>
          <a:blip r:embed="rId2"/>
          <a:stretch>
            <a:fillRect/>
          </a:stretch>
        </p:blipFill>
        <p:spPr>
          <a:xfrm>
            <a:off x="6116934" y="1299399"/>
            <a:ext cx="990598" cy="956440"/>
          </a:xfrm>
          <a:prstGeom prst="rect">
            <a:avLst/>
          </a:prstGeom>
        </p:spPr>
      </p:pic>
      <p:pic>
        <p:nvPicPr>
          <p:cNvPr id="11" name="Picture 10">
            <a:extLst>
              <a:ext uri="{FF2B5EF4-FFF2-40B4-BE49-F238E27FC236}">
                <a16:creationId xmlns:a16="http://schemas.microsoft.com/office/drawing/2014/main" id="{74AC62D5-7CC4-6EA1-4D2E-509C29E8CA93}"/>
              </a:ext>
            </a:extLst>
          </p:cNvPr>
          <p:cNvPicPr>
            <a:picLocks noChangeAspect="1"/>
          </p:cNvPicPr>
          <p:nvPr/>
        </p:nvPicPr>
        <p:blipFill>
          <a:blip r:embed="rId3"/>
          <a:stretch>
            <a:fillRect/>
          </a:stretch>
        </p:blipFill>
        <p:spPr>
          <a:xfrm>
            <a:off x="3048000" y="2472559"/>
            <a:ext cx="1219201" cy="1128329"/>
          </a:xfrm>
          <a:prstGeom prst="rect">
            <a:avLst/>
          </a:prstGeom>
        </p:spPr>
      </p:pic>
      <p:pic>
        <p:nvPicPr>
          <p:cNvPr id="15" name="Picture 14">
            <a:extLst>
              <a:ext uri="{FF2B5EF4-FFF2-40B4-BE49-F238E27FC236}">
                <a16:creationId xmlns:a16="http://schemas.microsoft.com/office/drawing/2014/main" id="{3FB5F6DF-9053-281D-DB73-761BEB4A6DDF}"/>
              </a:ext>
            </a:extLst>
          </p:cNvPr>
          <p:cNvPicPr>
            <a:picLocks noChangeAspect="1"/>
          </p:cNvPicPr>
          <p:nvPr/>
        </p:nvPicPr>
        <p:blipFill>
          <a:blip r:embed="rId4"/>
          <a:stretch>
            <a:fillRect/>
          </a:stretch>
        </p:blipFill>
        <p:spPr>
          <a:xfrm>
            <a:off x="4590892" y="2472558"/>
            <a:ext cx="1287400" cy="1112837"/>
          </a:xfrm>
          <a:prstGeom prst="rect">
            <a:avLst/>
          </a:prstGeom>
        </p:spPr>
      </p:pic>
      <p:pic>
        <p:nvPicPr>
          <p:cNvPr id="19" name="Picture 18">
            <a:extLst>
              <a:ext uri="{FF2B5EF4-FFF2-40B4-BE49-F238E27FC236}">
                <a16:creationId xmlns:a16="http://schemas.microsoft.com/office/drawing/2014/main" id="{E7E215E9-118E-D0E7-14F7-B2EE009694E9}"/>
              </a:ext>
            </a:extLst>
          </p:cNvPr>
          <p:cNvPicPr>
            <a:picLocks noChangeAspect="1"/>
          </p:cNvPicPr>
          <p:nvPr/>
        </p:nvPicPr>
        <p:blipFill>
          <a:blip r:embed="rId5"/>
          <a:stretch>
            <a:fillRect/>
          </a:stretch>
        </p:blipFill>
        <p:spPr>
          <a:xfrm>
            <a:off x="6171001" y="2481333"/>
            <a:ext cx="1205660" cy="1072833"/>
          </a:xfrm>
          <a:prstGeom prst="rect">
            <a:avLst/>
          </a:prstGeom>
        </p:spPr>
      </p:pic>
      <p:pic>
        <p:nvPicPr>
          <p:cNvPr id="21" name="Picture 20">
            <a:extLst>
              <a:ext uri="{FF2B5EF4-FFF2-40B4-BE49-F238E27FC236}">
                <a16:creationId xmlns:a16="http://schemas.microsoft.com/office/drawing/2014/main" id="{C75147E7-F538-5D16-630C-AED6B013A781}"/>
              </a:ext>
            </a:extLst>
          </p:cNvPr>
          <p:cNvPicPr>
            <a:picLocks noChangeAspect="1"/>
          </p:cNvPicPr>
          <p:nvPr/>
        </p:nvPicPr>
        <p:blipFill>
          <a:blip r:embed="rId6"/>
          <a:stretch>
            <a:fillRect/>
          </a:stretch>
        </p:blipFill>
        <p:spPr>
          <a:xfrm>
            <a:off x="7684558" y="2481333"/>
            <a:ext cx="1081485" cy="1072833"/>
          </a:xfrm>
          <a:prstGeom prst="rect">
            <a:avLst/>
          </a:prstGeom>
        </p:spPr>
      </p:pic>
      <p:pic>
        <p:nvPicPr>
          <p:cNvPr id="23" name="Picture 22">
            <a:extLst>
              <a:ext uri="{FF2B5EF4-FFF2-40B4-BE49-F238E27FC236}">
                <a16:creationId xmlns:a16="http://schemas.microsoft.com/office/drawing/2014/main" id="{70DFE85A-93CB-F1FC-0FA3-68ABE0178303}"/>
              </a:ext>
            </a:extLst>
          </p:cNvPr>
          <p:cNvPicPr>
            <a:picLocks noChangeAspect="1"/>
          </p:cNvPicPr>
          <p:nvPr/>
        </p:nvPicPr>
        <p:blipFill>
          <a:blip r:embed="rId7"/>
          <a:stretch>
            <a:fillRect/>
          </a:stretch>
        </p:blipFill>
        <p:spPr>
          <a:xfrm>
            <a:off x="9073940" y="2462108"/>
            <a:ext cx="1081485" cy="1101148"/>
          </a:xfrm>
          <a:prstGeom prst="rect">
            <a:avLst/>
          </a:prstGeom>
        </p:spPr>
      </p:pic>
      <p:pic>
        <p:nvPicPr>
          <p:cNvPr id="25" name="Picture 24">
            <a:extLst>
              <a:ext uri="{FF2B5EF4-FFF2-40B4-BE49-F238E27FC236}">
                <a16:creationId xmlns:a16="http://schemas.microsoft.com/office/drawing/2014/main" id="{1255186A-D0E6-D081-8059-C4EC6B25ED5F}"/>
              </a:ext>
            </a:extLst>
          </p:cNvPr>
          <p:cNvPicPr>
            <a:picLocks noChangeAspect="1"/>
          </p:cNvPicPr>
          <p:nvPr/>
        </p:nvPicPr>
        <p:blipFill>
          <a:blip r:embed="rId8"/>
          <a:stretch>
            <a:fillRect/>
          </a:stretch>
        </p:blipFill>
        <p:spPr>
          <a:xfrm>
            <a:off x="5299884" y="3830779"/>
            <a:ext cx="1124107" cy="1038370"/>
          </a:xfrm>
          <a:prstGeom prst="rect">
            <a:avLst/>
          </a:prstGeom>
        </p:spPr>
      </p:pic>
      <p:pic>
        <p:nvPicPr>
          <p:cNvPr id="27" name="Picture 26">
            <a:extLst>
              <a:ext uri="{FF2B5EF4-FFF2-40B4-BE49-F238E27FC236}">
                <a16:creationId xmlns:a16="http://schemas.microsoft.com/office/drawing/2014/main" id="{C38EDFC9-F307-8E4D-7AFC-DAB302A52D50}"/>
              </a:ext>
            </a:extLst>
          </p:cNvPr>
          <p:cNvPicPr>
            <a:picLocks noChangeAspect="1"/>
          </p:cNvPicPr>
          <p:nvPr/>
        </p:nvPicPr>
        <p:blipFill>
          <a:blip r:embed="rId9"/>
          <a:stretch>
            <a:fillRect/>
          </a:stretch>
        </p:blipFill>
        <p:spPr>
          <a:xfrm>
            <a:off x="6667483" y="3811726"/>
            <a:ext cx="1162212" cy="1057423"/>
          </a:xfrm>
          <a:prstGeom prst="rect">
            <a:avLst/>
          </a:prstGeom>
        </p:spPr>
      </p:pic>
      <p:pic>
        <p:nvPicPr>
          <p:cNvPr id="29" name="Picture 28">
            <a:extLst>
              <a:ext uri="{FF2B5EF4-FFF2-40B4-BE49-F238E27FC236}">
                <a16:creationId xmlns:a16="http://schemas.microsoft.com/office/drawing/2014/main" id="{EC96B7CC-AB65-8AC6-EE30-458272E5972F}"/>
              </a:ext>
            </a:extLst>
          </p:cNvPr>
          <p:cNvPicPr>
            <a:picLocks noChangeAspect="1"/>
          </p:cNvPicPr>
          <p:nvPr/>
        </p:nvPicPr>
        <p:blipFill>
          <a:blip r:embed="rId10"/>
          <a:srcRect r="6764"/>
          <a:stretch>
            <a:fillRect/>
          </a:stretch>
        </p:blipFill>
        <p:spPr>
          <a:xfrm>
            <a:off x="8203989" y="3830779"/>
            <a:ext cx="1124107" cy="1058404"/>
          </a:xfrm>
          <a:prstGeom prst="rect">
            <a:avLst/>
          </a:prstGeom>
        </p:spPr>
      </p:pic>
    </p:spTree>
    <p:extLst>
      <p:ext uri="{BB962C8B-B14F-4D97-AF65-F5344CB8AC3E}">
        <p14:creationId xmlns:p14="http://schemas.microsoft.com/office/powerpoint/2010/main" val="243258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BC7F-CFE9-4C03-97C6-002E4434B030}"/>
              </a:ext>
            </a:extLst>
          </p:cNvPr>
          <p:cNvSpPr>
            <a:spLocks noGrp="1"/>
          </p:cNvSpPr>
          <p:nvPr>
            <p:ph type="title"/>
          </p:nvPr>
        </p:nvSpPr>
        <p:spPr/>
        <p:txBody>
          <a:bodyPr>
            <a:normAutofit/>
          </a:bodyPr>
          <a:lstStyle/>
          <a:p>
            <a:pPr algn="l"/>
            <a:r>
              <a:rPr lang="en-US" dirty="0"/>
              <a:t>Resources at Risk</a:t>
            </a:r>
          </a:p>
        </p:txBody>
      </p:sp>
      <p:cxnSp>
        <p:nvCxnSpPr>
          <p:cNvPr id="21" name="Straight Arrow Connector 20">
            <a:extLst>
              <a:ext uri="{FF2B5EF4-FFF2-40B4-BE49-F238E27FC236}">
                <a16:creationId xmlns:a16="http://schemas.microsoft.com/office/drawing/2014/main" id="{241AA5C8-FE3F-7C4B-A0C7-F0C30DB1FE70}"/>
              </a:ext>
              <a:ext uri="{C183D7F6-B498-43B3-948B-1728B52AA6E4}">
                <adec:decorative xmlns:adec="http://schemas.microsoft.com/office/drawing/2017/decorative" val="1"/>
              </a:ext>
            </a:extLst>
          </p:cNvPr>
          <p:cNvCxnSpPr/>
          <p:nvPr/>
        </p:nvCxnSpPr>
        <p:spPr>
          <a:xfrm>
            <a:off x="11734800" y="3810000"/>
            <a:ext cx="457200"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24D56080-9404-597A-CCFF-C912934D16A2}"/>
              </a:ext>
            </a:extLst>
          </p:cNvPr>
          <p:cNvSpPr>
            <a:spLocks noGrp="1"/>
          </p:cNvSpPr>
          <p:nvPr>
            <p:ph idx="1"/>
          </p:nvPr>
        </p:nvSpPr>
        <p:spPr>
          <a:xfrm>
            <a:off x="38100" y="1752600"/>
            <a:ext cx="8229600" cy="5029198"/>
          </a:xfrm>
        </p:spPr>
        <p:txBody>
          <a:bodyPr>
            <a:normAutofit/>
          </a:bodyPr>
          <a:lstStyle/>
          <a:p>
            <a:pPr lvl="1">
              <a:buFont typeface="Arial" panose="020B0604020202020204" pitchFamily="34" charset="0"/>
              <a:buChar char="•"/>
            </a:pPr>
            <a:r>
              <a:rPr lang="en-US" dirty="0"/>
              <a:t>Tribal designated areas</a:t>
            </a:r>
          </a:p>
          <a:p>
            <a:pPr lvl="1">
              <a:buFont typeface="Arial" panose="020B0604020202020204" pitchFamily="34" charset="0"/>
              <a:buChar char="•"/>
            </a:pPr>
            <a:r>
              <a:rPr lang="en-US" dirty="0"/>
              <a:t>Cultural designated areas</a:t>
            </a:r>
          </a:p>
          <a:p>
            <a:pPr lvl="1">
              <a:buFont typeface="Arial" panose="020B0604020202020204" pitchFamily="34" charset="0"/>
              <a:buChar char="•"/>
            </a:pPr>
            <a:r>
              <a:rPr lang="en-US" dirty="0"/>
              <a:t>Water intakes</a:t>
            </a:r>
          </a:p>
          <a:p>
            <a:pPr lvl="1">
              <a:buFont typeface="Arial" panose="020B0604020202020204" pitchFamily="34" charset="0"/>
              <a:buChar char="•"/>
            </a:pPr>
            <a:r>
              <a:rPr lang="en-US" dirty="0"/>
              <a:t>Threatened and Endangered Species</a:t>
            </a:r>
          </a:p>
          <a:p>
            <a:pPr lvl="1">
              <a:buFont typeface="Arial" panose="020B0604020202020204" pitchFamily="34" charset="0"/>
              <a:buChar char="•"/>
            </a:pPr>
            <a:r>
              <a:rPr lang="en-US" dirty="0"/>
              <a:t>Waterfowl</a:t>
            </a:r>
          </a:p>
          <a:p>
            <a:pPr lvl="1">
              <a:buFont typeface="Arial" panose="020B0604020202020204" pitchFamily="34" charset="0"/>
              <a:buChar char="•"/>
            </a:pPr>
            <a:r>
              <a:rPr lang="en-US" dirty="0"/>
              <a:t>Fish</a:t>
            </a:r>
          </a:p>
          <a:p>
            <a:pPr lvl="1">
              <a:buFont typeface="Arial" panose="020B0604020202020204" pitchFamily="34" charset="0"/>
              <a:buChar char="•"/>
            </a:pPr>
            <a:r>
              <a:rPr lang="en-US" dirty="0"/>
              <a:t>Riparian habitat</a:t>
            </a:r>
          </a:p>
          <a:p>
            <a:pPr lvl="1">
              <a:buFont typeface="Arial" panose="020B0604020202020204" pitchFamily="34" charset="0"/>
              <a:buChar char="•"/>
            </a:pPr>
            <a:r>
              <a:rPr lang="en-US" dirty="0"/>
              <a:t>Recreational swimming/shoreline use</a:t>
            </a:r>
          </a:p>
          <a:p>
            <a:pPr lvl="1">
              <a:buFont typeface="Arial" panose="020B0604020202020204" pitchFamily="34" charset="0"/>
              <a:buChar char="•"/>
            </a:pPr>
            <a:r>
              <a:rPr lang="en-US" dirty="0"/>
              <a:t>Boat Launches</a:t>
            </a:r>
          </a:p>
        </p:txBody>
      </p:sp>
      <p:pic>
        <p:nvPicPr>
          <p:cNvPr id="5" name="Picture 4">
            <a:extLst>
              <a:ext uri="{FF2B5EF4-FFF2-40B4-BE49-F238E27FC236}">
                <a16:creationId xmlns:a16="http://schemas.microsoft.com/office/drawing/2014/main" id="{F9371386-9C0C-0AB1-EF0B-A400B3D7FDE3}"/>
              </a:ext>
            </a:extLst>
          </p:cNvPr>
          <p:cNvPicPr>
            <a:picLocks noChangeAspect="1"/>
          </p:cNvPicPr>
          <p:nvPr/>
        </p:nvPicPr>
        <p:blipFill>
          <a:blip r:embed="rId3"/>
          <a:stretch>
            <a:fillRect/>
          </a:stretch>
        </p:blipFill>
        <p:spPr>
          <a:xfrm>
            <a:off x="8541307" y="2757407"/>
            <a:ext cx="1228896" cy="1152686"/>
          </a:xfrm>
          <a:prstGeom prst="rect">
            <a:avLst/>
          </a:prstGeom>
          <a:ln w="38100">
            <a:solidFill>
              <a:srgbClr val="007063"/>
            </a:solidFill>
          </a:ln>
        </p:spPr>
      </p:pic>
      <p:pic>
        <p:nvPicPr>
          <p:cNvPr id="11" name="Picture 10">
            <a:extLst>
              <a:ext uri="{FF2B5EF4-FFF2-40B4-BE49-F238E27FC236}">
                <a16:creationId xmlns:a16="http://schemas.microsoft.com/office/drawing/2014/main" id="{9052F2F7-0975-0C59-09D5-A3C6BB54E145}"/>
              </a:ext>
            </a:extLst>
          </p:cNvPr>
          <p:cNvPicPr>
            <a:picLocks noChangeAspect="1"/>
          </p:cNvPicPr>
          <p:nvPr/>
        </p:nvPicPr>
        <p:blipFill>
          <a:blip r:embed="rId4"/>
          <a:stretch>
            <a:fillRect/>
          </a:stretch>
        </p:blipFill>
        <p:spPr>
          <a:xfrm>
            <a:off x="9873639" y="4019550"/>
            <a:ext cx="1289833" cy="1209844"/>
          </a:xfrm>
          <a:prstGeom prst="rect">
            <a:avLst/>
          </a:prstGeom>
          <a:ln w="38100">
            <a:solidFill>
              <a:srgbClr val="007063"/>
            </a:solidFill>
          </a:ln>
        </p:spPr>
      </p:pic>
      <p:pic>
        <p:nvPicPr>
          <p:cNvPr id="15" name="Picture 14">
            <a:extLst>
              <a:ext uri="{FF2B5EF4-FFF2-40B4-BE49-F238E27FC236}">
                <a16:creationId xmlns:a16="http://schemas.microsoft.com/office/drawing/2014/main" id="{F5946903-CBC7-EFBC-550E-B5E4674B15E8}"/>
              </a:ext>
            </a:extLst>
          </p:cNvPr>
          <p:cNvPicPr>
            <a:picLocks noChangeAspect="1"/>
          </p:cNvPicPr>
          <p:nvPr/>
        </p:nvPicPr>
        <p:blipFill>
          <a:blip r:embed="rId5"/>
          <a:stretch>
            <a:fillRect/>
          </a:stretch>
        </p:blipFill>
        <p:spPr>
          <a:xfrm>
            <a:off x="8541307" y="178793"/>
            <a:ext cx="1228896" cy="1142489"/>
          </a:xfrm>
          <a:prstGeom prst="rect">
            <a:avLst/>
          </a:prstGeom>
          <a:ln w="38100">
            <a:solidFill>
              <a:srgbClr val="007063"/>
            </a:solidFill>
          </a:ln>
        </p:spPr>
      </p:pic>
      <p:pic>
        <p:nvPicPr>
          <p:cNvPr id="18" name="Picture 17">
            <a:extLst>
              <a:ext uri="{FF2B5EF4-FFF2-40B4-BE49-F238E27FC236}">
                <a16:creationId xmlns:a16="http://schemas.microsoft.com/office/drawing/2014/main" id="{BBF51B69-7105-5B81-8DF3-0BB4B13E00DC}"/>
              </a:ext>
            </a:extLst>
          </p:cNvPr>
          <p:cNvPicPr>
            <a:picLocks noChangeAspect="1"/>
          </p:cNvPicPr>
          <p:nvPr/>
        </p:nvPicPr>
        <p:blipFill>
          <a:blip r:embed="rId6"/>
          <a:stretch>
            <a:fillRect/>
          </a:stretch>
        </p:blipFill>
        <p:spPr>
          <a:xfrm>
            <a:off x="9870683" y="1397832"/>
            <a:ext cx="1238423" cy="1209844"/>
          </a:xfrm>
          <a:prstGeom prst="rect">
            <a:avLst/>
          </a:prstGeom>
          <a:ln w="38100">
            <a:solidFill>
              <a:srgbClr val="007063"/>
            </a:solidFill>
          </a:ln>
        </p:spPr>
      </p:pic>
      <p:pic>
        <p:nvPicPr>
          <p:cNvPr id="4" name="Picture 3">
            <a:extLst>
              <a:ext uri="{FF2B5EF4-FFF2-40B4-BE49-F238E27FC236}">
                <a16:creationId xmlns:a16="http://schemas.microsoft.com/office/drawing/2014/main" id="{01C8ABA9-A224-E4A7-EE0F-F42DCF5CD164}"/>
              </a:ext>
            </a:extLst>
          </p:cNvPr>
          <p:cNvPicPr>
            <a:picLocks noChangeAspect="1"/>
          </p:cNvPicPr>
          <p:nvPr/>
        </p:nvPicPr>
        <p:blipFill>
          <a:blip r:embed="rId7"/>
          <a:stretch>
            <a:fillRect/>
          </a:stretch>
        </p:blipFill>
        <p:spPr>
          <a:xfrm>
            <a:off x="8515253" y="5345112"/>
            <a:ext cx="1265573" cy="1224079"/>
          </a:xfrm>
          <a:prstGeom prst="rect">
            <a:avLst/>
          </a:prstGeom>
          <a:ln w="38100">
            <a:solidFill>
              <a:srgbClr val="007063"/>
            </a:solidFill>
          </a:ln>
        </p:spPr>
      </p:pic>
    </p:spTree>
    <p:extLst>
      <p:ext uri="{BB962C8B-B14F-4D97-AF65-F5344CB8AC3E}">
        <p14:creationId xmlns:p14="http://schemas.microsoft.com/office/powerpoint/2010/main" val="18767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9E7F-33B1-757D-6337-A21070F3D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75250-2D3D-C9D9-2AC1-FD23FA619240}"/>
              </a:ext>
            </a:extLst>
          </p:cNvPr>
          <p:cNvSpPr>
            <a:spLocks noGrp="1"/>
          </p:cNvSpPr>
          <p:nvPr>
            <p:ph type="title"/>
          </p:nvPr>
        </p:nvSpPr>
        <p:spPr/>
        <p:txBody>
          <a:bodyPr>
            <a:normAutofit/>
          </a:bodyPr>
          <a:lstStyle/>
          <a:p>
            <a:pPr algn="l"/>
            <a:r>
              <a:rPr lang="en-US" dirty="0"/>
              <a:t>Types of Strategies</a:t>
            </a:r>
          </a:p>
        </p:txBody>
      </p:sp>
      <p:cxnSp>
        <p:nvCxnSpPr>
          <p:cNvPr id="17" name="Straight Arrow Connector 16">
            <a:extLst>
              <a:ext uri="{FF2B5EF4-FFF2-40B4-BE49-F238E27FC236}">
                <a16:creationId xmlns:a16="http://schemas.microsoft.com/office/drawing/2014/main" id="{CB5B134B-0F6A-FC3C-B0E4-A924C02823E6}"/>
              </a:ext>
              <a:ext uri="{C183D7F6-B498-43B3-948B-1728B52AA6E4}">
                <adec:decorative xmlns:adec="http://schemas.microsoft.com/office/drawing/2017/decorative" val="1"/>
              </a:ext>
            </a:extLst>
          </p:cNvPr>
          <p:cNvCxnSpPr/>
          <p:nvPr/>
        </p:nvCxnSpPr>
        <p:spPr>
          <a:xfrm flipH="1">
            <a:off x="2209800" y="3724364"/>
            <a:ext cx="381000"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894327-0104-B5DA-1807-42A33413AF95}"/>
              </a:ext>
              <a:ext uri="{C183D7F6-B498-43B3-948B-1728B52AA6E4}">
                <adec:decorative xmlns:adec="http://schemas.microsoft.com/office/drawing/2017/decorative" val="1"/>
              </a:ext>
            </a:extLst>
          </p:cNvPr>
          <p:cNvCxnSpPr/>
          <p:nvPr/>
        </p:nvCxnSpPr>
        <p:spPr>
          <a:xfrm>
            <a:off x="11734800" y="3810000"/>
            <a:ext cx="457200"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BF8D147-6BE9-F325-F0BA-308BA4C7BE95}"/>
              </a:ext>
            </a:extLst>
          </p:cNvPr>
          <p:cNvPicPr>
            <a:picLocks noChangeAspect="1"/>
          </p:cNvPicPr>
          <p:nvPr/>
        </p:nvPicPr>
        <p:blipFill>
          <a:blip r:embed="rId2" cstate="print">
            <a:extLst>
              <a:ext uri="{28A0092B-C50C-407E-A947-70E740481C1C}">
                <a14:useLocalDpi xmlns:a14="http://schemas.microsoft.com/office/drawing/2010/main" val="0"/>
              </a:ext>
            </a:extLst>
          </a:blip>
          <a:srcRect l="6224" t="8834" r="5111" b="9087"/>
          <a:stretch>
            <a:fillRect/>
          </a:stretch>
        </p:blipFill>
        <p:spPr>
          <a:xfrm>
            <a:off x="4485752" y="1409702"/>
            <a:ext cx="7467600" cy="4800596"/>
          </a:xfrm>
          <a:prstGeom prst="rect">
            <a:avLst/>
          </a:prstGeom>
        </p:spPr>
      </p:pic>
      <p:sp>
        <p:nvSpPr>
          <p:cNvPr id="6" name="Content Placeholder 5">
            <a:extLst>
              <a:ext uri="{FF2B5EF4-FFF2-40B4-BE49-F238E27FC236}">
                <a16:creationId xmlns:a16="http://schemas.microsoft.com/office/drawing/2014/main" id="{FE685048-D9C3-E3B9-02A0-771BE2CAC17A}"/>
              </a:ext>
            </a:extLst>
          </p:cNvPr>
          <p:cNvSpPr>
            <a:spLocks noGrp="1"/>
          </p:cNvSpPr>
          <p:nvPr>
            <p:ph idx="1"/>
          </p:nvPr>
        </p:nvSpPr>
        <p:spPr>
          <a:xfrm>
            <a:off x="152400" y="1600201"/>
            <a:ext cx="4094704" cy="1676399"/>
          </a:xfrm>
        </p:spPr>
        <p:txBody>
          <a:bodyPr/>
          <a:lstStyle/>
          <a:p>
            <a:pPr marL="0" indent="0">
              <a:buNone/>
            </a:pPr>
            <a:r>
              <a:rPr lang="en-US" dirty="0"/>
              <a:t>Not pictured: Notification Strategies</a:t>
            </a:r>
          </a:p>
        </p:txBody>
      </p:sp>
      <p:sp>
        <p:nvSpPr>
          <p:cNvPr id="7" name="Content Placeholder 5">
            <a:extLst>
              <a:ext uri="{FF2B5EF4-FFF2-40B4-BE49-F238E27FC236}">
                <a16:creationId xmlns:a16="http://schemas.microsoft.com/office/drawing/2014/main" id="{0FBF0861-A1EB-2C29-4CC9-2C5D2DF2EBC9}"/>
              </a:ext>
            </a:extLst>
          </p:cNvPr>
          <p:cNvSpPr txBox="1">
            <a:spLocks/>
          </p:cNvSpPr>
          <p:nvPr/>
        </p:nvSpPr>
        <p:spPr>
          <a:xfrm>
            <a:off x="152400" y="5815906"/>
            <a:ext cx="3076052" cy="10286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2">
                    <a:lumMod val="1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Image Credits:</a:t>
            </a:r>
          </a:p>
          <a:p>
            <a:pPr marL="0" indent="0">
              <a:buNone/>
            </a:pPr>
            <a:r>
              <a:rPr lang="en-US" sz="1600" dirty="0"/>
              <a:t>Top row: </a:t>
            </a:r>
            <a:r>
              <a:rPr lang="en-US" sz="1600" dirty="0">
                <a:hlinkClick r:id="rId3"/>
              </a:rPr>
              <a:t>Massachusetts DEP</a:t>
            </a:r>
            <a:endParaRPr lang="en-US" sz="1600" dirty="0"/>
          </a:p>
          <a:p>
            <a:pPr marL="0" indent="0">
              <a:buNone/>
            </a:pPr>
            <a:r>
              <a:rPr lang="en-US" sz="1600" dirty="0"/>
              <a:t>Bottom row: </a:t>
            </a:r>
            <a:r>
              <a:rPr lang="en-US" sz="1600" dirty="0">
                <a:hlinkClick r:id="rId4"/>
              </a:rPr>
              <a:t>NOAA ORR</a:t>
            </a:r>
            <a:endParaRPr lang="en-US" sz="1600" dirty="0"/>
          </a:p>
        </p:txBody>
      </p:sp>
    </p:spTree>
    <p:extLst>
      <p:ext uri="{BB962C8B-B14F-4D97-AF65-F5344CB8AC3E}">
        <p14:creationId xmlns:p14="http://schemas.microsoft.com/office/powerpoint/2010/main" val="374599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3C7B-144C-FABB-7663-614A9C240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DF0F0-EB04-DC87-50A1-A1B333BD7C94}"/>
              </a:ext>
            </a:extLst>
          </p:cNvPr>
          <p:cNvSpPr>
            <a:spLocks noGrp="1"/>
          </p:cNvSpPr>
          <p:nvPr>
            <p:ph type="title"/>
          </p:nvPr>
        </p:nvSpPr>
        <p:spPr/>
        <p:txBody>
          <a:bodyPr>
            <a:normAutofit/>
          </a:bodyPr>
          <a:lstStyle/>
          <a:p>
            <a:r>
              <a:rPr lang="en-US" dirty="0"/>
              <a:t>Current GRPs</a:t>
            </a:r>
            <a:endParaRPr lang="en-US" dirty="0">
              <a:solidFill>
                <a:schemeClr val="bg1"/>
              </a:solidFill>
            </a:endParaRPr>
          </a:p>
        </p:txBody>
      </p:sp>
      <p:pic>
        <p:nvPicPr>
          <p:cNvPr id="4" name="Picture 3">
            <a:extLst>
              <a:ext uri="{FF2B5EF4-FFF2-40B4-BE49-F238E27FC236}">
                <a16:creationId xmlns:a16="http://schemas.microsoft.com/office/drawing/2014/main" id="{432E893E-5B8B-5370-3DFF-14DDE6CB1E65}"/>
              </a:ext>
            </a:extLst>
          </p:cNvPr>
          <p:cNvPicPr>
            <a:picLocks noChangeAspect="1"/>
          </p:cNvPicPr>
          <p:nvPr/>
        </p:nvPicPr>
        <p:blipFill>
          <a:blip r:embed="rId2"/>
          <a:srcRect l="8592" t="3333" r="1424" b="2222"/>
          <a:stretch>
            <a:fillRect/>
          </a:stretch>
        </p:blipFill>
        <p:spPr>
          <a:xfrm>
            <a:off x="2209800" y="1350684"/>
            <a:ext cx="7239001" cy="5445266"/>
          </a:xfrm>
          <a:prstGeom prst="rect">
            <a:avLst/>
          </a:prstGeom>
        </p:spPr>
      </p:pic>
      <p:sp>
        <p:nvSpPr>
          <p:cNvPr id="5" name="Oval 4">
            <a:extLst>
              <a:ext uri="{FF2B5EF4-FFF2-40B4-BE49-F238E27FC236}">
                <a16:creationId xmlns:a16="http://schemas.microsoft.com/office/drawing/2014/main" id="{574E61FD-317B-1721-70CC-AED73C1A8EF2}"/>
              </a:ext>
            </a:extLst>
          </p:cNvPr>
          <p:cNvSpPr/>
          <p:nvPr/>
        </p:nvSpPr>
        <p:spPr>
          <a:xfrm rot="999358">
            <a:off x="4661002" y="2044269"/>
            <a:ext cx="1174925" cy="3365264"/>
          </a:xfrm>
          <a:prstGeom prst="ellipse">
            <a:avLst/>
          </a:prstGeom>
          <a:noFill/>
          <a:ln w="762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0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E813F-E139-D240-548F-794DE8455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3BD14-88F1-8BC0-2123-4E1A49CC7C7C}"/>
              </a:ext>
            </a:extLst>
          </p:cNvPr>
          <p:cNvSpPr>
            <a:spLocks noGrp="1"/>
          </p:cNvSpPr>
          <p:nvPr>
            <p:ph type="title"/>
          </p:nvPr>
        </p:nvSpPr>
        <p:spPr/>
        <p:txBody>
          <a:bodyPr>
            <a:normAutofit/>
          </a:bodyPr>
          <a:lstStyle/>
          <a:p>
            <a:r>
              <a:rPr lang="en-US" dirty="0"/>
              <a:t>How to Access the Plans</a:t>
            </a:r>
            <a:endParaRPr lang="en-US" dirty="0">
              <a:solidFill>
                <a:schemeClr val="bg1"/>
              </a:solidFill>
            </a:endParaRPr>
          </a:p>
        </p:txBody>
      </p:sp>
      <p:sp>
        <p:nvSpPr>
          <p:cNvPr id="3" name="Content Placeholder 2">
            <a:extLst>
              <a:ext uri="{FF2B5EF4-FFF2-40B4-BE49-F238E27FC236}">
                <a16:creationId xmlns:a16="http://schemas.microsoft.com/office/drawing/2014/main" id="{B456D45C-2C08-F0A8-5369-24C11FCC7567}"/>
              </a:ext>
            </a:extLst>
          </p:cNvPr>
          <p:cNvSpPr>
            <a:spLocks noGrp="1"/>
          </p:cNvSpPr>
          <p:nvPr>
            <p:ph idx="1"/>
          </p:nvPr>
        </p:nvSpPr>
        <p:spPr>
          <a:xfrm>
            <a:off x="304800" y="1905000"/>
            <a:ext cx="5943600" cy="4191000"/>
          </a:xfrm>
          <a:solidFill>
            <a:srgbClr val="F4F3EC"/>
          </a:solidFill>
        </p:spPr>
        <p:txBody>
          <a:bodyPr>
            <a:normAutofit fontScale="92500" lnSpcReduction="20000"/>
          </a:bodyPr>
          <a:lstStyle/>
          <a:p>
            <a:pPr marL="0" indent="0">
              <a:buNone/>
            </a:pPr>
            <a:r>
              <a:rPr lang="en-US" sz="2400" b="1" dirty="0">
                <a:solidFill>
                  <a:schemeClr val="tx1"/>
                </a:solidFill>
              </a:rPr>
              <a:t>Option 1: PDFs of full plans, </a:t>
            </a:r>
            <a:r>
              <a:rPr lang="en-US" sz="2400" b="1" dirty="0">
                <a:solidFill>
                  <a:schemeClr val="tx1"/>
                </a:solidFill>
                <a:hlinkClick r:id="rId2"/>
              </a:rPr>
              <a:t>linked from DEQ’s website</a:t>
            </a:r>
            <a:endParaRPr lang="en-US" sz="2400" b="1" dirty="0">
              <a:solidFill>
                <a:schemeClr val="tx1"/>
              </a:solidFill>
            </a:endParaRPr>
          </a:p>
          <a:p>
            <a:r>
              <a:rPr lang="en-US" sz="2400" dirty="0">
                <a:solidFill>
                  <a:schemeClr val="tx1"/>
                </a:solidFill>
              </a:rPr>
              <a:t>Download rather than view in a browser</a:t>
            </a:r>
          </a:p>
          <a:p>
            <a:endParaRPr lang="en-US" sz="2400" dirty="0">
              <a:solidFill>
                <a:schemeClr val="tx1"/>
              </a:solidFill>
            </a:endParaRPr>
          </a:p>
          <a:p>
            <a:pPr marL="0" indent="0">
              <a:buNone/>
            </a:pPr>
            <a:r>
              <a:rPr lang="en-US" sz="2400" b="1" dirty="0">
                <a:solidFill>
                  <a:schemeClr val="tx1"/>
                </a:solidFill>
              </a:rPr>
              <a:t>Option 2: Interactive GIS Applications</a:t>
            </a:r>
          </a:p>
          <a:p>
            <a:r>
              <a:rPr lang="en-US" sz="2400" dirty="0">
                <a:solidFill>
                  <a:schemeClr val="tx1"/>
                </a:solidFill>
                <a:hlinkClick r:id="rId3"/>
              </a:rPr>
              <a:t>Lower Deschutes River GRP</a:t>
            </a:r>
            <a:endParaRPr lang="en-US" sz="2400" dirty="0">
              <a:solidFill>
                <a:schemeClr val="tx1"/>
              </a:solidFill>
            </a:endParaRPr>
          </a:p>
          <a:p>
            <a:r>
              <a:rPr lang="en-US" sz="2400" dirty="0">
                <a:solidFill>
                  <a:schemeClr val="tx1"/>
                </a:solidFill>
                <a:hlinkClick r:id="rId4"/>
              </a:rPr>
              <a:t>Upper Deschutes River GRP</a:t>
            </a:r>
            <a:endParaRPr lang="en-US" sz="2400" dirty="0">
              <a:solidFill>
                <a:schemeClr val="tx1"/>
              </a:solidFill>
            </a:endParaRPr>
          </a:p>
          <a:p>
            <a:endParaRPr lang="en-US" sz="2400" dirty="0">
              <a:solidFill>
                <a:schemeClr val="tx1"/>
              </a:solidFill>
            </a:endParaRPr>
          </a:p>
          <a:p>
            <a:pPr marL="0" indent="0">
              <a:buNone/>
            </a:pPr>
            <a:r>
              <a:rPr lang="en-US" sz="2400" b="1" dirty="0">
                <a:solidFill>
                  <a:schemeClr val="tx1"/>
                </a:solidFill>
              </a:rPr>
              <a:t>Option 3: The best of both worlds</a:t>
            </a:r>
          </a:p>
          <a:p>
            <a:r>
              <a:rPr lang="en-US" sz="2400" dirty="0">
                <a:solidFill>
                  <a:schemeClr val="tx1"/>
                </a:solidFill>
              </a:rPr>
              <a:t>Navigate to strategies or features of interest in the GIS App</a:t>
            </a:r>
          </a:p>
          <a:p>
            <a:r>
              <a:rPr lang="en-US" sz="2400" dirty="0">
                <a:solidFill>
                  <a:schemeClr val="tx1"/>
                </a:solidFill>
              </a:rPr>
              <a:t>Download “2-pager” PDF reports and tables from feature pop-ups</a:t>
            </a:r>
          </a:p>
        </p:txBody>
      </p:sp>
      <p:pic>
        <p:nvPicPr>
          <p:cNvPr id="6" name="Picture 5">
            <a:extLst>
              <a:ext uri="{FF2B5EF4-FFF2-40B4-BE49-F238E27FC236}">
                <a16:creationId xmlns:a16="http://schemas.microsoft.com/office/drawing/2014/main" id="{97A14CC6-1732-AD78-1752-0FC58321F884}"/>
              </a:ext>
            </a:extLst>
          </p:cNvPr>
          <p:cNvPicPr>
            <a:picLocks noChangeAspect="1"/>
          </p:cNvPicPr>
          <p:nvPr/>
        </p:nvPicPr>
        <p:blipFill>
          <a:blip r:embed="rId5"/>
          <a:stretch>
            <a:fillRect/>
          </a:stretch>
        </p:blipFill>
        <p:spPr>
          <a:xfrm>
            <a:off x="6858000" y="1868156"/>
            <a:ext cx="4547008" cy="3694444"/>
          </a:xfrm>
          <a:prstGeom prst="rect">
            <a:avLst/>
          </a:prstGeom>
        </p:spPr>
      </p:pic>
    </p:spTree>
    <p:extLst>
      <p:ext uri="{BB962C8B-B14F-4D97-AF65-F5344CB8AC3E}">
        <p14:creationId xmlns:p14="http://schemas.microsoft.com/office/powerpoint/2010/main" val="2571074981"/>
      </p:ext>
    </p:extLst>
  </p:cSld>
  <p:clrMapOvr>
    <a:masterClrMapping/>
  </p:clrMapOvr>
</p:sld>
</file>

<file path=ppt/theme/theme1.xml><?xml version="1.0" encoding="utf-8"?>
<a:theme xmlns:a="http://schemas.openxmlformats.org/drawingml/2006/main" name="DEQSimpleTheme">
  <a:themeElements>
    <a:clrScheme name="Deep Cyan">
      <a:dk1>
        <a:srgbClr val="2D2D2D"/>
      </a:dk1>
      <a:lt1>
        <a:sysClr val="window" lastClr="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templateDark.potx" id="{1879AB53-D263-45F3-98AF-94734B993A19}" vid="{CBD13BF4-AAEC-417E-8CFB-7CD767C4AC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2B50B40939EF4CA7B63E968F7225EE" ma:contentTypeVersion="3" ma:contentTypeDescription="Create a new document." ma:contentTypeScope="" ma:versionID="2a7d35e55fa50e45481485a56f4c284b">
  <xsd:schema xmlns:xsd="http://www.w3.org/2001/XMLSchema" xmlns:xs="http://www.w3.org/2001/XMLSchema" xmlns:p="http://schemas.microsoft.com/office/2006/metadata/properties" xmlns:ns2="6b3c66af-2c5e-4a64-b1f0-eca17e4268a6" targetNamespace="http://schemas.microsoft.com/office/2006/metadata/properties" ma:root="true" ma:fieldsID="3683e58581ea1345059d98bdcffe62ed" ns2:_="">
    <xsd:import namespace="6b3c66af-2c5e-4a64-b1f0-eca17e4268a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c66af-2c5e-4a64-b1f0-eca17e426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B75D1B-CC98-49BD-9F12-2F58394D3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c66af-2c5e-4a64-b1f0-eca17e4268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E05AC8-6681-48F2-B275-2175FFF4586A}">
  <ds:schemaRefs>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2006/metadata/properties"/>
    <ds:schemaRef ds:uri="6b3c66af-2c5e-4a64-b1f0-eca17e4268a6"/>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42739B4D-513D-4335-9CAC-01E8979F3510}">
  <ds:schemaRefs>
    <ds:schemaRef ds:uri="http://schemas.microsoft.com/sharepoint/v3/contenttype/forms"/>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emplate>PPTtemplateDark</Template>
  <TotalTime>693</TotalTime>
  <Words>444</Words>
  <Application>Microsoft Office PowerPoint</Application>
  <PresentationFormat>Widescreen</PresentationFormat>
  <Paragraphs>85</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MS Mincho</vt:lpstr>
      <vt:lpstr>Arial</vt:lpstr>
      <vt:lpstr>Calibri</vt:lpstr>
      <vt:lpstr>Segoe UI</vt:lpstr>
      <vt:lpstr>Times New Roman</vt:lpstr>
      <vt:lpstr>DEQSimpleTheme</vt:lpstr>
      <vt:lpstr>Updated Oil Spill Response Plans for the Deschutes River OR DEQ Emergency Response Program  Sarah Behrman 12 May 2026 Presented remotely at the GIS Program Leaders monthly meeting</vt:lpstr>
      <vt:lpstr>Geographic Oil Spill Response Plans (GRPs)</vt:lpstr>
      <vt:lpstr>Geographic Oil Spill Response Plans (GRPs)</vt:lpstr>
      <vt:lpstr>Geographic Oil Spill Response Plans (GRPs)</vt:lpstr>
      <vt:lpstr>Components of a GRP</vt:lpstr>
      <vt:lpstr>Resources at Risk</vt:lpstr>
      <vt:lpstr>Types of Strategies</vt:lpstr>
      <vt:lpstr>Current GRPs</vt:lpstr>
      <vt:lpstr>How to Access the Plans</vt:lpstr>
      <vt:lpstr>A Look at the Lower Deschutes GRP</vt:lpstr>
      <vt:lpstr>A Look at the Upper Deschutes GRP</vt:lpstr>
      <vt:lpstr>A Look at a “Two-Pager”</vt:lpstr>
      <vt:lpstr>GIS Tools and Methods</vt:lpstr>
      <vt:lpstr>Planning for Future Plans</vt:lpstr>
      <vt:lpstr>Future GRP Coverage</vt:lpstr>
      <vt:lpstr>Questions?</vt:lpstr>
      <vt:lpstr>Title VI and alternate formats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GPL Pres on Deschutes GRPs_May 12 2026</dc:title>
  <dc:creator>THOMPSON Michele * DEQ</dc:creator>
  <cp:lastModifiedBy>BEHRMAN Sarah * DEQ</cp:lastModifiedBy>
  <cp:revision>56</cp:revision>
  <dcterms:created xsi:type="dcterms:W3CDTF">2023-01-26T00:57:50Z</dcterms:created>
  <dcterms:modified xsi:type="dcterms:W3CDTF">2026-05-12T21:28:21Z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0x0101003D2B50B40939EF4CA7B63E968F7225EE</vt:lpwstr>
  </property>
  <property fmtid="{D5CDD505-2E9C-101B-9397-08002B2CF9AE}" pid="3" name="_dlc_DocIdItemGuid">
    <vt:lpwstr>329fcf54-7bef-403a-b376-34a41a6b236d</vt:lpwstr>
  </property>
  <property fmtid="{D5CDD505-2E9C-101B-9397-08002B2CF9AE}" pid="4" name="MSIP_Label_09b73270-2993-4076-be47-9c78f42a1e84_Enabled">
    <vt:lpwstr>true</vt:lpwstr>
  </property>
  <property fmtid="{D5CDD505-2E9C-101B-9397-08002B2CF9AE}" pid="5" name="MSIP_Label_09b73270-2993-4076-be47-9c78f42a1e84_SetDate">
    <vt:lpwstr>2022-11-21T22:11:49Z</vt:lpwstr>
  </property>
  <property fmtid="{D5CDD505-2E9C-101B-9397-08002B2CF9AE}" pid="6" name="MSIP_Label_09b73270-2993-4076-be47-9c78f42a1e84_Method">
    <vt:lpwstr>Privileged</vt:lpwstr>
  </property>
  <property fmtid="{D5CDD505-2E9C-101B-9397-08002B2CF9AE}" pid="7" name="MSIP_Label_09b73270-2993-4076-be47-9c78f42a1e84_Name">
    <vt:lpwstr>Level 1 - Published (Items)</vt:lpwstr>
  </property>
  <property fmtid="{D5CDD505-2E9C-101B-9397-08002B2CF9AE}" pid="8" name="MSIP_Label_09b73270-2993-4076-be47-9c78f42a1e84_SiteId">
    <vt:lpwstr>aa3f6932-fa7c-47b4-a0ce-a598cad161cf</vt:lpwstr>
  </property>
  <property fmtid="{D5CDD505-2E9C-101B-9397-08002B2CF9AE}" pid="9" name="MSIP_Label_09b73270-2993-4076-be47-9c78f42a1e84_ActionId">
    <vt:lpwstr>cdd2695b-b72c-4298-9b94-10ae2f4b82fa</vt:lpwstr>
  </property>
  <property fmtid="{D5CDD505-2E9C-101B-9397-08002B2CF9AE}" pid="10" name="MSIP_Label_09b73270-2993-4076-be47-9c78f42a1e84_ContentBits">
    <vt:lpwstr>0</vt:lpwstr>
  </property>
  <property fmtid="{D5CDD505-2E9C-101B-9397-08002B2CF9AE}" pid="11" name="MediaServiceImageTags">
    <vt:lpwstr/>
  </property>
</Properties>
</file>