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8"/>
  </p:notesMasterIdLst>
  <p:handoutMasterIdLst>
    <p:handoutMasterId r:id="rId19"/>
  </p:handoutMasterIdLst>
  <p:sldIdLst>
    <p:sldId id="292" r:id="rId2"/>
    <p:sldId id="328" r:id="rId3"/>
    <p:sldId id="330" r:id="rId4"/>
    <p:sldId id="331" r:id="rId5"/>
    <p:sldId id="332" r:id="rId6"/>
    <p:sldId id="333" r:id="rId7"/>
    <p:sldId id="329" r:id="rId8"/>
    <p:sldId id="338" r:id="rId9"/>
    <p:sldId id="341" r:id="rId10"/>
    <p:sldId id="324" r:id="rId11"/>
    <p:sldId id="289" r:id="rId12"/>
    <p:sldId id="337" r:id="rId13"/>
    <p:sldId id="342" r:id="rId14"/>
    <p:sldId id="300" r:id="rId15"/>
    <p:sldId id="343" r:id="rId16"/>
    <p:sldId id="325" r:id="rId1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7F3E"/>
    <a:srgbClr val="FF5521"/>
    <a:srgbClr val="004C00"/>
    <a:srgbClr val="E15A00"/>
    <a:srgbClr val="D75600"/>
    <a:srgbClr val="1D4B21"/>
    <a:srgbClr val="368ABE"/>
    <a:srgbClr val="005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359" autoAdjust="0"/>
  </p:normalViewPr>
  <p:slideViewPr>
    <p:cSldViewPr>
      <p:cViewPr varScale="1">
        <p:scale>
          <a:sx n="95" d="100"/>
          <a:sy n="95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0053EB-FE4D-4A4D-B1A4-FDB074E13FDF}" type="datetimeFigureOut">
              <a:rPr lang="en-US"/>
              <a:pPr>
                <a:defRPr/>
              </a:pPr>
              <a:t>7/1/2011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BB43A7-2C12-4EA1-81EB-5F15707146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6E26BE-58D8-4252-BE83-4B09146F299B}" type="datetimeFigureOut">
              <a:rPr lang="en-US"/>
              <a:pPr>
                <a:defRPr/>
              </a:pPr>
              <a:t>7/1/2011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E42BD9-8D10-43BF-B820-949421DDF5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17BB85-E3E1-47B6-BD85-CF83DFC30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ECC2AA-255A-4DA9-89FC-CF0154DEF2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444" tIns="46222" rIns="92444" bIns="462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4" tIns="46222" rIns="92444" bIns="46222" anchor="b"/>
          <a:lstStyle/>
          <a:p>
            <a:pPr algn="r"/>
            <a:fld id="{2B50AC65-3663-41D4-BC58-6BB51586DD5E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/>
              <a:t>13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444" tIns="46222" rIns="92444" bIns="462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4" tIns="46222" rIns="92444" bIns="46222" anchor="b"/>
          <a:lstStyle/>
          <a:p>
            <a:pPr algn="r"/>
            <a:fld id="{CAC4D224-637D-4A51-9F94-7120127B126E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/>
              <a:t>15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16EDD5-3C61-4B26-BC57-CFC95BF924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A19DBD-B760-4F49-A9A1-7503A05B89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04128F-8C1E-4625-8C71-03BB995FA9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0775" y="698500"/>
            <a:ext cx="4643438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4838"/>
            <a:ext cx="5046663" cy="41830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1363CE-7739-4454-B85C-32C2B8746F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90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31929B-BEC0-456A-8652-9A251E9AB74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D97D8F-A8A6-45D8-A9BB-E2B683C206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4" tIns="46222" rIns="92444" bIns="46222" anchor="b"/>
          <a:lstStyle/>
          <a:p>
            <a:pPr algn="r"/>
            <a:fld id="{5409F1E4-5F7B-4BEB-850D-CB3B7DA2F271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/>
              <a:t>9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444" tIns="46222" rIns="92444" bIns="462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4" tIns="46222" rIns="92444" bIns="46222" anchor="b"/>
          <a:lstStyle/>
          <a:p>
            <a:pPr algn="r"/>
            <a:fld id="{D86AC7E4-2673-4878-91BE-3E1CD773F26F}" type="slidenum">
              <a:rPr lang="en-US" sz="12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pPr algn="r"/>
              <a:t>9</a:t>
            </a:fld>
            <a:endParaRPr lang="en-US" sz="1200">
              <a:solidFill>
                <a:srgbClr val="00000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BFF505-2CF1-4858-A310-73C6F02258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444" tIns="46222" rIns="92444" bIns="462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4" tIns="46222" rIns="92444" bIns="46222" anchor="b"/>
          <a:lstStyle/>
          <a:p>
            <a:pPr algn="r"/>
            <a:fld id="{2055E07E-C048-475E-AE1C-09286604FBBA}" type="slidenum">
              <a:rPr lang="en-US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/>
              <a:t>11</a:t>
            </a:fld>
            <a:endParaRPr lang="en-US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3"/>
          <p:cNvSpPr/>
          <p:nvPr userDrawn="1"/>
        </p:nvSpPr>
        <p:spPr>
          <a:xfrm>
            <a:off x="685800" y="2057400"/>
            <a:ext cx="7772400" cy="152400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40000" dist="20000" dir="5400000" rotWithShape="0">
              <a:schemeClr val="bg1">
                <a:lumMod val="5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cap="all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Click to edit Master title style</a:t>
            </a:r>
            <a:endParaRPr lang="en-US" sz="3600" b="1" cap="all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11" descr="W@W_footer_p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91350" y="6153150"/>
            <a:ext cx="21526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Wellness_ppt_head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57400"/>
            <a:ext cx="7772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38C2-D142-4CCE-BBD8-058D69D15DF6}" type="datetimeFigureOut">
              <a:rPr lang="en-US"/>
              <a:pPr>
                <a:defRPr/>
              </a:pPr>
              <a:t>7/1/2011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CD52D-3536-4316-8FF1-E7C5BC0BE1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095A-85C7-4593-B62F-FB1483361A40}" type="datetimeFigureOut">
              <a:rPr lang="en-US"/>
              <a:pPr>
                <a:defRPr/>
              </a:pPr>
              <a:t>7/1/2011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DF3A9-B3A1-4C60-83AF-03F4D721C4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F8E-3140-4E75-B11E-7FEB4538FECB}" type="datetimeFigureOut">
              <a:rPr lang="en-US"/>
              <a:pPr>
                <a:defRPr/>
              </a:pPr>
              <a:t>7/1/2011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0D16-F28C-45C3-BD13-C9479A5853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3300"/>
              </a:buClr>
              <a:defRPr/>
            </a:lvl1pPr>
            <a:lvl3pPr>
              <a:buClr>
                <a:srgbClr val="FF0000"/>
              </a:buClr>
              <a:defRPr>
                <a:solidFill>
                  <a:srgbClr val="1D4B21"/>
                </a:solidFill>
              </a:defRPr>
            </a:lvl3pPr>
            <a:lvl4pPr>
              <a:buClr>
                <a:srgbClr val="FF0000"/>
              </a:buClr>
              <a:defRPr>
                <a:solidFill>
                  <a:srgbClr val="1D4B21"/>
                </a:solidFill>
              </a:defRPr>
            </a:lvl4pPr>
            <a:lvl5pPr>
              <a:buClr>
                <a:srgbClr val="FF0000"/>
              </a:buClr>
              <a:defRPr>
                <a:solidFill>
                  <a:srgbClr val="1D4B2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2556-BFBC-4125-99A2-92314C49ED7E}" type="datetimeFigureOut">
              <a:rPr lang="en-US"/>
              <a:pPr>
                <a:defRPr/>
              </a:pPr>
              <a:t>7/1/2011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9EF8-0030-4BE1-B22A-5678ACC1F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9D6E-085C-4325-A555-C47CCE92728C}" type="datetimeFigureOut">
              <a:rPr lang="en-US"/>
              <a:pPr>
                <a:defRPr/>
              </a:pPr>
              <a:t>7/1/2011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12A8-4649-4190-B9B4-5A52E1FCE8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30950-6EAE-440D-B012-0BECA88289FA}" type="datetimeFigureOut">
              <a:rPr lang="en-US"/>
              <a:pPr>
                <a:defRPr/>
              </a:pPr>
              <a:t>7/1/2011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55B8F-42DF-4EC5-BC9A-F6DABD306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D63B2-803D-4AB1-89CE-032F532E321A}" type="datetimeFigureOut">
              <a:rPr lang="en-US"/>
              <a:pPr>
                <a:defRPr/>
              </a:pPr>
              <a:t>7/1/2011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CE78-C9AF-4DD2-91EF-C1D8D09D7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D86D-3269-4FDA-84DE-24D6A5B711C9}" type="datetimeFigureOut">
              <a:rPr lang="en-US"/>
              <a:pPr>
                <a:defRPr/>
              </a:pPr>
              <a:t>7/1/2011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84A58-EA34-4F7D-B44F-BE1E3B81E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3B464-D2F5-464C-93E5-1B3FF6FEFE9C}" type="datetimeFigureOut">
              <a:rPr lang="en-US"/>
              <a:pPr>
                <a:defRPr/>
              </a:pPr>
              <a:t>7/1/2011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CDA0B-34BF-47D5-9DBF-9EA7CA0BC4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34DC-4054-4A20-B60A-6DBAFA7BFCA3}" type="datetimeFigureOut">
              <a:rPr lang="en-US"/>
              <a:pPr>
                <a:defRPr/>
              </a:pPr>
              <a:t>7/1/2011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DCAAC-1D25-4A8D-B03C-8F1B4AB208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76E9-AFC8-4575-B45E-6B1AA824F9B1}" type="datetimeFigureOut">
              <a:rPr lang="en-US"/>
              <a:pPr>
                <a:defRPr/>
              </a:pPr>
              <a:t>7/1/2011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6FE4-1B6D-4869-93C6-A8BBAC8B96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19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chemeClr val="bg1">
                <a:lumMod val="5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902449-612F-4E2C-836C-2A6105EA61FE}" type="datetimeFigureOut">
              <a:rPr lang="en-US"/>
              <a:pPr>
                <a:defRPr/>
              </a:pPr>
              <a:t>7/1/2011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670049-0B51-4981-8D64-02505DF41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8" descr="W@W_footer_ppt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991350" y="6153150"/>
            <a:ext cx="21526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3600" b="1" kern="1200" cap="all">
          <a:solidFill>
            <a:srgbClr val="FF66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660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D4B2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–"/>
        <a:defRPr sz="2800" kern="1200">
          <a:solidFill>
            <a:srgbClr val="1D4B2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•"/>
        <a:defRPr sz="2400" kern="1200">
          <a:solidFill>
            <a:srgbClr val="1D4B2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–"/>
        <a:defRPr sz="2000" kern="1200">
          <a:solidFill>
            <a:srgbClr val="1D4B2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2000" kern="1200">
          <a:solidFill>
            <a:srgbClr val="1D4B2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7748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8153400" cy="1676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b="1" smtClean="0">
                <a:solidFill>
                  <a:schemeClr val="tx1"/>
                </a:solidFill>
              </a:rPr>
              <a:t>Grantee Webinar: Preparing for the Launch</a:t>
            </a:r>
            <a:endParaRPr lang="en-US" sz="200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smtClean="0">
                <a:solidFill>
                  <a:schemeClr val="tx1"/>
                </a:solidFill>
              </a:rPr>
              <a:t>June 28 and 30, 2011</a:t>
            </a:r>
            <a:br>
              <a:rPr lang="en-US" sz="2000" smtClean="0">
                <a:solidFill>
                  <a:schemeClr val="tx1"/>
                </a:solidFill>
              </a:rPr>
            </a:br>
            <a:endParaRPr lang="en-US" sz="2000" smtClean="0">
              <a:solidFill>
                <a:schemeClr val="tx1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990600"/>
            <a:ext cx="37719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597775" y="2889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5521"/>
                </a:solidFill>
              </a:rPr>
              <a:t>A</a:t>
            </a:r>
            <a:r>
              <a:rPr lang="en-US" cap="none" dirty="0" smtClean="0">
                <a:solidFill>
                  <a:srgbClr val="FF5521"/>
                </a:solidFill>
              </a:rPr>
              <a:t>bout </a:t>
            </a:r>
            <a:r>
              <a:rPr lang="en-US" cap="none" dirty="0" err="1" smtClean="0">
                <a:solidFill>
                  <a:srgbClr val="FF5521"/>
                </a:solidFill>
              </a:rPr>
              <a:t>Wellness@Work</a:t>
            </a:r>
            <a:endParaRPr lang="en-US" dirty="0">
              <a:solidFill>
                <a:srgbClr val="FF55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5715000" cy="4191000"/>
          </a:xfr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04C00"/>
                </a:solidFill>
              </a:rPr>
              <a:t>Local Action Forums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5521"/>
                </a:solidFill>
              </a:rPr>
              <a:t>Central Oregon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5521"/>
                </a:solidFill>
              </a:rPr>
              <a:t>Southern Oregon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5521"/>
                </a:solidFill>
              </a:rPr>
              <a:t>Metro Area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004C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04C00"/>
                </a:solidFill>
              </a:rPr>
              <a:t>Website and online assessment tool </a:t>
            </a:r>
            <a:br>
              <a:rPr lang="en-US" sz="2400" b="1" dirty="0" smtClean="0">
                <a:solidFill>
                  <a:srgbClr val="004C00"/>
                </a:solidFill>
              </a:rPr>
            </a:br>
            <a:r>
              <a:rPr lang="en-US" sz="2400" b="1" dirty="0" err="1" smtClean="0">
                <a:solidFill>
                  <a:srgbClr val="597F3E"/>
                </a:solidFill>
              </a:rPr>
              <a:t>www.healthoregon.org/wellnessatwork</a:t>
            </a:r>
            <a:r>
              <a:rPr lang="en-US" sz="2400" b="1" dirty="0" smtClean="0">
                <a:solidFill>
                  <a:srgbClr val="004C00"/>
                </a:solidFill>
              </a:rPr>
              <a:t>that helps employers: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rgbClr val="FF5521"/>
                </a:solidFill>
              </a:rPr>
              <a:t>Assess their wellness needs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rgbClr val="FF5521"/>
                </a:solidFill>
              </a:rPr>
              <a:t>Modify sample policies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rgbClr val="FF5521"/>
                </a:solidFill>
              </a:rPr>
              <a:t>Create a doable, step-by-step wellness program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FF5521"/>
              </a:solidFill>
            </a:endParaRPr>
          </a:p>
        </p:txBody>
      </p:sp>
      <p:pic>
        <p:nvPicPr>
          <p:cNvPr id="47109" name="Content Placeholder 8" descr="MP90042278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24600" y="1752600"/>
            <a:ext cx="2452688" cy="2452688"/>
          </a:xfr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6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/>
              <a:t>The Launch: Talk it Up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05000"/>
            <a:ext cx="7772400" cy="3810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Health care costs continue to soar in Oregon, driven largely by ongoing, preventable health conditions: costs money and quality of life.</a:t>
            </a:r>
          </a:p>
          <a:p>
            <a:r>
              <a:rPr lang="en-US" sz="1800" smtClean="0">
                <a:solidFill>
                  <a:srgbClr val="000000"/>
                </a:solidFill>
              </a:rPr>
              <a:t>Employers can reverse this trend by creating a culture of wellness at work.</a:t>
            </a:r>
          </a:p>
          <a:p>
            <a:r>
              <a:rPr lang="en-US" sz="1800" smtClean="0">
                <a:solidFill>
                  <a:srgbClr val="000000"/>
                </a:solidFill>
              </a:rPr>
              <a:t>Worksite wellness can contain costs, decrease absenteeism, improve morale, cut workers’ compensation claims, and help attract and retain healthy employees. </a:t>
            </a:r>
          </a:p>
          <a:p>
            <a:r>
              <a:rPr lang="en-US" sz="1800" smtClean="0">
                <a:solidFill>
                  <a:srgbClr val="000000"/>
                </a:solidFill>
              </a:rPr>
              <a:t>Healthy habits at work carry over into home life, benefiting children and families.</a:t>
            </a:r>
          </a:p>
          <a:p>
            <a:r>
              <a:rPr lang="en-US" sz="1800" smtClean="0">
                <a:solidFill>
                  <a:srgbClr val="000000"/>
                </a:solidFill>
              </a:rPr>
              <a:t>Employers of all sizes and types are taking steps to support employee health—and improve the bottom line. </a:t>
            </a:r>
          </a:p>
          <a:p>
            <a:r>
              <a:rPr lang="en-US" sz="1800" smtClean="0">
                <a:solidFill>
                  <a:srgbClr val="000000"/>
                </a:solidFill>
              </a:rPr>
              <a:t>Joining the worksite wellness movement is easy, affordable and fun. Visit www.healthoregon.org/wellnessatwork to get started. </a:t>
            </a:r>
          </a:p>
          <a:p>
            <a:pPr>
              <a:buClr>
                <a:srgbClr val="E15A00"/>
              </a:buClr>
              <a:buFont typeface="Arial" charset="0"/>
              <a:buNone/>
            </a:pPr>
            <a:endParaRPr lang="en-US" sz="8800" b="1" smtClean="0">
              <a:solidFill>
                <a:srgbClr val="000000"/>
              </a:solidFill>
            </a:endParaRPr>
          </a:p>
          <a:p>
            <a:endParaRPr lang="en-US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pPr marL="3175" lvl="1" indent="4763" eaLnBrk="0" hangingPunct="0">
              <a:buFont typeface="Arial" charset="0"/>
              <a:buNone/>
            </a:pPr>
            <a:endParaRPr lang="en-US" sz="4000" smtClean="0">
              <a:solidFill>
                <a:srgbClr val="000000"/>
              </a:solidFill>
            </a:endParaRPr>
          </a:p>
          <a:p>
            <a:pPr marL="3175" lvl="1" indent="4763">
              <a:spcBef>
                <a:spcPct val="0"/>
              </a:spcBef>
              <a:buFont typeface="Arial" charset="0"/>
              <a:buNone/>
            </a:pPr>
            <a:endParaRPr lang="en-US" sz="4000" smtClean="0">
              <a:solidFill>
                <a:srgbClr val="000000"/>
              </a:solidFill>
            </a:endParaRPr>
          </a:p>
          <a:p>
            <a:pPr marL="3175" lvl="1" indent="4763" eaLnBrk="0" hangingPunct="0">
              <a:buFont typeface="Arial" charset="0"/>
              <a:buNone/>
            </a:pPr>
            <a:endParaRPr lang="en-US" sz="4000" smtClean="0">
              <a:solidFill>
                <a:schemeClr val="tx1"/>
              </a:solidFill>
            </a:endParaRP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4495800" y="16764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>
                <a:solidFill>
                  <a:srgbClr val="FF5521"/>
                </a:solidFill>
                <a:ea typeface="Palatino"/>
                <a:cs typeface="Palatino"/>
              </a:rPr>
              <a:t>The Launch: ID Local Success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38600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4C00"/>
                </a:solidFill>
              </a:rPr>
              <a:t>Boeing</a:t>
            </a:r>
            <a:r>
              <a:rPr lang="en-US" sz="3000" dirty="0" smtClean="0">
                <a:solidFill>
                  <a:srgbClr val="004C00"/>
                </a:solidFill>
              </a:rPr>
              <a:t>adopted tobacco-free policy and turned smoking shelter into bicycle parking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4C00"/>
                </a:solidFill>
              </a:rPr>
              <a:t>City of Albany</a:t>
            </a:r>
            <a:r>
              <a:rPr lang="en-US" sz="3000" dirty="0" smtClean="0">
                <a:solidFill>
                  <a:srgbClr val="004C00"/>
                </a:solidFill>
              </a:rPr>
              <a:t>rented garden plot for $20; spent another $20 for vegetable starts for healthier eating and physical activity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004C00"/>
                </a:solidFill>
              </a:rPr>
              <a:t>DuckwallPooley</a:t>
            </a:r>
            <a:r>
              <a:rPr lang="en-US" sz="3000" dirty="0" smtClean="0">
                <a:solidFill>
                  <a:srgbClr val="004C00"/>
                </a:solidFill>
              </a:rPr>
              <a:t>cut workers’ compensation costs in half by incorporating stretching into workday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rgbClr val="FF6600"/>
                </a:solidFill>
              </a:rPr>
              <a:t>Use the storytelling tool and website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6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/>
              <a:t>The Launch: Media Outreach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05000"/>
            <a:ext cx="7772400" cy="3810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500" smtClean="0">
                <a:solidFill>
                  <a:srgbClr val="000000"/>
                </a:solidFill>
              </a:rPr>
              <a:t>Place stories with your local media </a:t>
            </a:r>
          </a:p>
          <a:p>
            <a:pPr lvl="1"/>
            <a:r>
              <a:rPr lang="en-US" sz="3100" smtClean="0">
                <a:solidFill>
                  <a:srgbClr val="000000"/>
                </a:solidFill>
              </a:rPr>
              <a:t>News release, pitch points</a:t>
            </a:r>
          </a:p>
          <a:p>
            <a:pPr lvl="1"/>
            <a:r>
              <a:rPr lang="en-US" sz="3100" smtClean="0">
                <a:solidFill>
                  <a:srgbClr val="000000"/>
                </a:solidFill>
              </a:rPr>
              <a:t>Editorial board how-tos and pitch points</a:t>
            </a:r>
          </a:p>
          <a:p>
            <a:pPr lvl="1"/>
            <a:r>
              <a:rPr lang="en-US" sz="3100" smtClean="0">
                <a:solidFill>
                  <a:srgbClr val="000000"/>
                </a:solidFill>
              </a:rPr>
              <a:t>Op ed</a:t>
            </a:r>
          </a:p>
          <a:p>
            <a:endParaRPr lang="en-US" sz="5800" b="1" smtClean="0">
              <a:solidFill>
                <a:srgbClr val="000000"/>
              </a:solidFill>
            </a:endParaRPr>
          </a:p>
          <a:p>
            <a:pPr>
              <a:buClr>
                <a:srgbClr val="E15A00"/>
              </a:buClr>
              <a:buFont typeface="Arial" charset="0"/>
              <a:buNone/>
            </a:pPr>
            <a:endParaRPr lang="en-US" sz="8800" b="1" smtClean="0">
              <a:solidFill>
                <a:srgbClr val="000000"/>
              </a:solidFill>
            </a:endParaRPr>
          </a:p>
          <a:p>
            <a:endParaRPr lang="en-US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pPr lvl="1" eaLnBrk="0" hangingPunct="0">
              <a:buFont typeface="Arial" charset="0"/>
              <a:buNone/>
            </a:pPr>
            <a:endParaRPr lang="en-US" sz="4000" smtClean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Font typeface="Arial" charset="0"/>
              <a:buNone/>
            </a:pPr>
            <a:endParaRPr lang="en-US" sz="4000" smtClean="0">
              <a:solidFill>
                <a:srgbClr val="000000"/>
              </a:solidFill>
            </a:endParaRPr>
          </a:p>
          <a:p>
            <a:pPr lvl="1" eaLnBrk="0" hangingPunct="0">
              <a:buFont typeface="Arial" charset="0"/>
              <a:buNone/>
            </a:pPr>
            <a:endParaRPr lang="en-US" sz="4000" smtClean="0">
              <a:solidFill>
                <a:schemeClr val="tx1"/>
              </a:solidFill>
            </a:endParaRP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4495800" y="16764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cap="none" smtClean="0">
                <a:solidFill>
                  <a:srgbClr val="FF5521"/>
                </a:solidFill>
              </a:rPr>
              <a:t>Media Talking Points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8077200" cy="3962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rgbClr val="E15A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Oregon and XXX County have launched </a:t>
            </a:r>
            <a:r>
              <a:rPr lang="en-US" sz="2000" dirty="0" err="1" smtClean="0">
                <a:solidFill>
                  <a:schemeClr val="tx1"/>
                </a:solidFill>
              </a:rPr>
              <a:t>Wellness@Work</a:t>
            </a:r>
            <a:r>
              <a:rPr lang="en-US" sz="2000" dirty="0" smtClean="0">
                <a:solidFill>
                  <a:schemeClr val="tx1"/>
                </a:solidFill>
              </a:rPr>
              <a:t> to help employers cut costs and improve employees’ health. </a:t>
            </a:r>
          </a:p>
          <a:p>
            <a:pPr fontAlgn="auto">
              <a:spcAft>
                <a:spcPts val="0"/>
              </a:spcAft>
              <a:buClr>
                <a:srgbClr val="E15A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Covering this can illuminate the increasing trend and growing need for worksite wellness. </a:t>
            </a:r>
          </a:p>
          <a:p>
            <a:pPr fontAlgn="auto">
              <a:spcAft>
                <a:spcPts val="0"/>
              </a:spcAft>
              <a:buClr>
                <a:srgbClr val="E15A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 have several ideas for how you might cover this… </a:t>
            </a:r>
          </a:p>
          <a:p>
            <a:pPr fontAlgn="auto">
              <a:spcAft>
                <a:spcPts val="0"/>
              </a:spcAft>
              <a:buClr>
                <a:srgbClr val="E15A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I’d be happy to help connect you with </a:t>
            </a:r>
          </a:p>
          <a:p>
            <a:pPr lvl="1" fontAlgn="auto">
              <a:spcAft>
                <a:spcPts val="0"/>
              </a:spcAft>
              <a:buClr>
                <a:srgbClr val="E15A00"/>
              </a:buClr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local businesses</a:t>
            </a:r>
          </a:p>
          <a:p>
            <a:pPr lvl="1" fontAlgn="auto">
              <a:spcAft>
                <a:spcPts val="0"/>
              </a:spcAft>
              <a:buClr>
                <a:srgbClr val="E15A00"/>
              </a:buClr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experts from the XXX County Health Department and Oregon Health Authority</a:t>
            </a:r>
          </a:p>
          <a:p>
            <a:pPr lvl="1" fontAlgn="auto">
              <a:spcAft>
                <a:spcPts val="0"/>
              </a:spcAft>
              <a:buClr>
                <a:srgbClr val="E15A00"/>
              </a:buClr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the Oregon Health Care Purchasers Coalition</a:t>
            </a:r>
          </a:p>
          <a:p>
            <a:pPr fontAlgn="auto">
              <a:spcAft>
                <a:spcPts val="0"/>
              </a:spcAft>
              <a:buClr>
                <a:srgbClr val="E15A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To learn more, visit </a:t>
            </a:r>
            <a:r>
              <a:rPr lang="en-US" sz="2000" dirty="0" err="1" smtClean="0">
                <a:solidFill>
                  <a:schemeClr val="tx1"/>
                </a:solidFill>
              </a:rPr>
              <a:t>www.healthoregon.org/wellnessatwork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Clr>
                <a:srgbClr val="E15A00"/>
              </a:buClr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Clr>
                <a:srgbClr val="E15A00"/>
              </a:buClr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Clr>
                <a:srgbClr val="E15A00"/>
              </a:buClr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6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/>
              <a:t>The Launch: Promote the Website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05000"/>
            <a:ext cx="7772400" cy="3810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500" smtClean="0">
                <a:solidFill>
                  <a:srgbClr val="000000"/>
                </a:solidFill>
              </a:rPr>
              <a:t>Add the Wellness@Work badge to your website</a:t>
            </a:r>
          </a:p>
          <a:p>
            <a:r>
              <a:rPr lang="en-US" sz="3500" smtClean="0">
                <a:solidFill>
                  <a:srgbClr val="000000"/>
                </a:solidFill>
              </a:rPr>
              <a:t>Ask area associations and businesses to do the same</a:t>
            </a:r>
          </a:p>
          <a:p>
            <a:endParaRPr lang="en-US" sz="5800" b="1" smtClean="0">
              <a:solidFill>
                <a:srgbClr val="000000"/>
              </a:solidFill>
            </a:endParaRPr>
          </a:p>
          <a:p>
            <a:pPr>
              <a:buClr>
                <a:srgbClr val="E15A00"/>
              </a:buClr>
              <a:buFont typeface="Arial" charset="0"/>
              <a:buNone/>
            </a:pPr>
            <a:endParaRPr lang="en-US" sz="8800" b="1" smtClean="0">
              <a:solidFill>
                <a:srgbClr val="000000"/>
              </a:solidFill>
            </a:endParaRPr>
          </a:p>
          <a:p>
            <a:endParaRPr lang="en-US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pPr marL="3175" lvl="1" indent="4763" eaLnBrk="0" hangingPunct="0">
              <a:buFont typeface="Arial" charset="0"/>
              <a:buNone/>
            </a:pPr>
            <a:endParaRPr lang="en-US" sz="4000" smtClean="0">
              <a:solidFill>
                <a:srgbClr val="000000"/>
              </a:solidFill>
            </a:endParaRPr>
          </a:p>
          <a:p>
            <a:pPr marL="3175" lvl="1" indent="4763">
              <a:spcBef>
                <a:spcPct val="0"/>
              </a:spcBef>
              <a:buFont typeface="Arial" charset="0"/>
              <a:buNone/>
            </a:pPr>
            <a:endParaRPr lang="en-US" sz="4000" smtClean="0">
              <a:solidFill>
                <a:srgbClr val="000000"/>
              </a:solidFill>
            </a:endParaRPr>
          </a:p>
          <a:p>
            <a:pPr marL="3175" lvl="1" indent="4763" eaLnBrk="0" hangingPunct="0">
              <a:buFont typeface="Arial" charset="0"/>
              <a:buNone/>
            </a:pPr>
            <a:endParaRPr lang="en-US" sz="4000" smtClean="0">
              <a:solidFill>
                <a:schemeClr val="tx1"/>
              </a:solidFill>
            </a:endParaRPr>
          </a:p>
        </p:txBody>
      </p:sp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4495800" y="16764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cap="none" dirty="0" err="1" smtClean="0">
                <a:solidFill>
                  <a:srgbClr val="FF5521"/>
                </a:solidFill>
                <a:cs typeface="Palatino"/>
              </a:rPr>
              <a:t>Wellness@Work</a:t>
            </a:r>
            <a:endParaRPr lang="en-US" sz="2800" i="1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762000" y="2286000"/>
            <a:ext cx="73914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solidFill>
                  <a:srgbClr val="FF5521"/>
                </a:solidFill>
              </a:rPr>
              <a:t>Questions?</a:t>
            </a:r>
            <a:endParaRPr lang="en-US" sz="4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4419600"/>
            <a:ext cx="8229600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Don’t forget to tour the website to become more familiar with its functions!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</a:rPr>
              <a:t>www.healthoregon.org/wellnessatwork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5521"/>
                </a:solidFill>
              </a:rPr>
              <a:t>R</a:t>
            </a:r>
            <a:r>
              <a:rPr lang="en-US" cap="none" dirty="0" smtClean="0">
                <a:solidFill>
                  <a:srgbClr val="FF5521"/>
                </a:solidFill>
              </a:rPr>
              <a:t>oadmapfor</a:t>
            </a:r>
            <a:r>
              <a:rPr lang="en-US" dirty="0" smtClean="0">
                <a:solidFill>
                  <a:srgbClr val="FF5521"/>
                </a:solidFill>
              </a:rPr>
              <a:t> T</a:t>
            </a:r>
            <a:r>
              <a:rPr lang="en-US" cap="none" dirty="0" smtClean="0">
                <a:solidFill>
                  <a:srgbClr val="FF5521"/>
                </a:solidFill>
              </a:rPr>
              <a:t>oday</a:t>
            </a:r>
            <a:endParaRPr lang="en-US" dirty="0">
              <a:solidFill>
                <a:srgbClr val="FF55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029200" cy="388620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314450" lvl="2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1314450" lvl="2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914400" lvl="1" indent="-514350" fontAlgn="auto">
              <a:spcAft>
                <a:spcPts val="0"/>
              </a:spcAft>
              <a:buClr>
                <a:srgbClr val="FF5521"/>
              </a:buClr>
              <a:buFont typeface="Wingdings" charset="2"/>
              <a:buChar char="ü"/>
              <a:defRPr/>
            </a:pPr>
            <a:r>
              <a:rPr lang="en-US" sz="2800" b="1" dirty="0" smtClean="0"/>
              <a:t>Worksite Wellness: </a:t>
            </a:r>
            <a:br>
              <a:rPr lang="en-US" sz="2800" b="1" dirty="0" smtClean="0"/>
            </a:br>
            <a:r>
              <a:rPr lang="en-US" sz="2800" b="1" dirty="0" smtClean="0"/>
              <a:t>Program Overview</a:t>
            </a:r>
          </a:p>
          <a:p>
            <a:pPr marL="914400" lvl="1" indent="-514350" fontAlgn="auto"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sz="2800" b="1" dirty="0" smtClean="0"/>
              <a:t>Website and Assessment</a:t>
            </a:r>
          </a:p>
          <a:p>
            <a:pPr marL="914400" lvl="1" indent="-514350" fontAlgn="auto">
              <a:spcAft>
                <a:spcPts val="0"/>
              </a:spcAft>
              <a:buClr>
                <a:srgbClr val="FF5521"/>
              </a:buClr>
              <a:buFont typeface="Wingdings" charset="2"/>
              <a:buChar char="ü"/>
              <a:defRPr/>
            </a:pPr>
            <a:r>
              <a:rPr lang="en-US" sz="2800" b="1" dirty="0" smtClean="0"/>
              <a:t>Statewide Launch</a:t>
            </a:r>
          </a:p>
          <a:p>
            <a:pPr marL="1314450" lvl="2" indent="-514350" fontAlgn="auto">
              <a:spcAft>
                <a:spcPts val="0"/>
              </a:spcAft>
              <a:buClr>
                <a:srgbClr val="FF5521"/>
              </a:buClr>
              <a:buFont typeface="Wingdings" charset="2"/>
              <a:buChar char="ü"/>
              <a:defRPr/>
            </a:pPr>
            <a:r>
              <a:rPr lang="en-US" b="1" dirty="0" smtClean="0"/>
              <a:t>Media </a:t>
            </a:r>
          </a:p>
          <a:p>
            <a:pPr marL="1314450" lvl="2" indent="-514350" fontAlgn="auto">
              <a:spcAft>
                <a:spcPts val="0"/>
              </a:spcAft>
              <a:buClr>
                <a:srgbClr val="FF5521"/>
              </a:buClr>
              <a:buFont typeface="Wingdings" charset="2"/>
              <a:buChar char="ü"/>
              <a:defRPr/>
            </a:pPr>
            <a:r>
              <a:rPr lang="en-US" b="1" dirty="0" smtClean="0"/>
              <a:t>Business</a:t>
            </a:r>
          </a:p>
        </p:txBody>
      </p:sp>
      <p:pic>
        <p:nvPicPr>
          <p:cNvPr id="16387" name="Picture 7" descr="dv1238015_5.png"/>
          <p:cNvPicPr>
            <a:picLocks noChangeAspect="1"/>
          </p:cNvPicPr>
          <p:nvPr/>
        </p:nvPicPr>
        <p:blipFill>
          <a:blip r:embed="rId3"/>
          <a:srcRect l="9100" r="7584"/>
          <a:stretch>
            <a:fillRect/>
          </a:stretch>
        </p:blipFill>
        <p:spPr bwMode="auto">
          <a:xfrm>
            <a:off x="5037138" y="1524000"/>
            <a:ext cx="41068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38800" y="5486400"/>
            <a:ext cx="35052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en-US" sz="2000" cap="none" dirty="0" smtClean="0">
                <a:solidFill>
                  <a:srgbClr val="FF5521"/>
                </a:solidFill>
                <a:cs typeface="Tahoma" pitchFamily="34" charset="0"/>
                <a:sym typeface="Tahoma" pitchFamily="34" charset="0"/>
              </a:rPr>
              <a:t>Health Insurance Premium Increases Outpace Inflation </a:t>
            </a:r>
            <a:br>
              <a:rPr lang="en-US" sz="2000" cap="none" dirty="0" smtClean="0">
                <a:solidFill>
                  <a:srgbClr val="FF5521"/>
                </a:solidFill>
                <a:cs typeface="Tahoma" pitchFamily="34" charset="0"/>
                <a:sym typeface="Tahoma" pitchFamily="34" charset="0"/>
              </a:rPr>
            </a:br>
            <a:r>
              <a:rPr lang="en-US" sz="2000" cap="none" dirty="0" smtClean="0">
                <a:solidFill>
                  <a:srgbClr val="FF5521"/>
                </a:solidFill>
                <a:cs typeface="Tahoma" pitchFamily="34" charset="0"/>
                <a:sym typeface="Tahoma" pitchFamily="34" charset="0"/>
              </a:rPr>
              <a:t>and Growth in Workers’ Earnings</a:t>
            </a:r>
            <a:r>
              <a:rPr lang="en-US" sz="2000" dirty="0" smtClean="0">
                <a:solidFill>
                  <a:srgbClr val="FF5521"/>
                </a:solidFill>
                <a:cs typeface="Tahoma" pitchFamily="34" charset="0"/>
                <a:sym typeface="Tahoma" pitchFamily="34" charset="0"/>
              </a:rPr>
              <a:t/>
            </a:r>
            <a:br>
              <a:rPr lang="en-US" sz="2000" dirty="0" smtClean="0">
                <a:solidFill>
                  <a:srgbClr val="FF5521"/>
                </a:solidFill>
                <a:cs typeface="Tahoma" pitchFamily="34" charset="0"/>
                <a:sym typeface="Tahoma" pitchFamily="34" charset="0"/>
              </a:rPr>
            </a:br>
            <a:r>
              <a:rPr lang="en-US" sz="2000" dirty="0" smtClean="0">
                <a:solidFill>
                  <a:srgbClr val="FF5521"/>
                </a:solidFill>
                <a:cs typeface="Tahoma" pitchFamily="34" charset="0"/>
                <a:sym typeface="Tahoma" pitchFamily="34" charset="0"/>
              </a:rPr>
              <a:t>1999-2010</a:t>
            </a:r>
            <a:r>
              <a:rPr lang="en-US" sz="2000" dirty="0" smtClean="0">
                <a:cs typeface="Tahoma" pitchFamily="34" charset="0"/>
                <a:sym typeface="Tahoma" pitchFamily="34" charset="0"/>
              </a:rPr>
              <a:t/>
            </a:r>
            <a:br>
              <a:rPr lang="en-US" sz="2000" dirty="0" smtClean="0">
                <a:cs typeface="Tahoma" pitchFamily="34" charset="0"/>
                <a:sym typeface="Tahoma" pitchFamily="34" charset="0"/>
              </a:rPr>
            </a:br>
            <a:endParaRPr lang="en-US" sz="2000" dirty="0" smtClean="0">
              <a:cs typeface="Tahoma" pitchFamily="34" charset="0"/>
              <a:sym typeface="Tahoma" pitchFamily="34" charset="0"/>
            </a:endParaRPr>
          </a:p>
        </p:txBody>
      </p:sp>
      <p:graphicFrame>
        <p:nvGraphicFramePr>
          <p:cNvPr id="3379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533400" y="1600200"/>
          <a:ext cx="8066088" cy="4957763"/>
        </p:xfrm>
        <a:graphic>
          <a:graphicData uri="http://schemas.openxmlformats.org/presentationml/2006/ole">
            <p:oleObj spid="_x0000_s33794" name="Worksheet" r:id="rId4" imgW="8065707" imgH="4956478" progId="Excel.Sheet.8">
              <p:embed/>
            </p:oleObj>
          </a:graphicData>
        </a:graphic>
      </p:graphicFrame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381000" y="5538788"/>
            <a:ext cx="42672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Source: Kaiser/HRET Survey of Employer-Sponsored Health Benefits, 1999-2010.  Bureau of Labor Statistics, Consumer Price Index, U.S. City Average of Annual Inflation (April to April), 1999-2010; Bureau of Labor Statistics, Seasonally Adjusted Data from the Current Employment Statistics Survey, 1999-2010 (April to April). </a:t>
            </a:r>
          </a:p>
        </p:txBody>
      </p:sp>
      <p:pic>
        <p:nvPicPr>
          <p:cNvPr id="33798" name="Picture 6" descr="kfflogo-color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19800"/>
            <a:ext cx="5461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258763"/>
            <a:ext cx="32004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endParaRPr lang="en-US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5494338" y="2144713"/>
            <a:ext cx="106997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954463" y="1668463"/>
            <a:ext cx="7080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44" name="Freeform 6"/>
          <p:cNvSpPr>
            <a:spLocks/>
          </p:cNvSpPr>
          <p:nvPr/>
        </p:nvSpPr>
        <p:spPr bwMode="auto">
          <a:xfrm>
            <a:off x="4286250" y="3143250"/>
            <a:ext cx="3543300" cy="2230438"/>
          </a:xfrm>
          <a:custGeom>
            <a:avLst/>
            <a:gdLst>
              <a:gd name="T0" fmla="*/ 2147483647 w 3107"/>
              <a:gd name="T1" fmla="*/ 0 h 2087"/>
              <a:gd name="T2" fmla="*/ 2147483647 w 3107"/>
              <a:gd name="T3" fmla="*/ 2147483647 h 2087"/>
              <a:gd name="T4" fmla="*/ 2147483647 w 3107"/>
              <a:gd name="T5" fmla="*/ 2147483647 h 2087"/>
              <a:gd name="T6" fmla="*/ 2147483647 w 3107"/>
              <a:gd name="T7" fmla="*/ 2147483647 h 2087"/>
              <a:gd name="T8" fmla="*/ 2147483647 w 3107"/>
              <a:gd name="T9" fmla="*/ 2147483647 h 2087"/>
              <a:gd name="T10" fmla="*/ 2147483647 w 3107"/>
              <a:gd name="T11" fmla="*/ 2147483647 h 2087"/>
              <a:gd name="T12" fmla="*/ 2147483647 w 3107"/>
              <a:gd name="T13" fmla="*/ 2147483647 h 2087"/>
              <a:gd name="T14" fmla="*/ 2147483647 w 3107"/>
              <a:gd name="T15" fmla="*/ 2147483647 h 2087"/>
              <a:gd name="T16" fmla="*/ 2147483647 w 3107"/>
              <a:gd name="T17" fmla="*/ 2147483647 h 2087"/>
              <a:gd name="T18" fmla="*/ 0 w 3107"/>
              <a:gd name="T19" fmla="*/ 2147483647 h 2087"/>
              <a:gd name="T20" fmla="*/ 2147483647 w 3107"/>
              <a:gd name="T21" fmla="*/ 2147483647 h 2087"/>
              <a:gd name="T22" fmla="*/ 2147483647 w 3107"/>
              <a:gd name="T23" fmla="*/ 2147483647 h 2087"/>
              <a:gd name="T24" fmla="*/ 2147483647 w 3107"/>
              <a:gd name="T25" fmla="*/ 2147483647 h 2087"/>
              <a:gd name="T26" fmla="*/ 2147483647 w 3107"/>
              <a:gd name="T27" fmla="*/ 2147483647 h 2087"/>
              <a:gd name="T28" fmla="*/ 2147483647 w 3107"/>
              <a:gd name="T29" fmla="*/ 2147483647 h 2087"/>
              <a:gd name="T30" fmla="*/ 2147483647 w 3107"/>
              <a:gd name="T31" fmla="*/ 2147483647 h 2087"/>
              <a:gd name="T32" fmla="*/ 2147483647 w 3107"/>
              <a:gd name="T33" fmla="*/ 2147483647 h 2087"/>
              <a:gd name="T34" fmla="*/ 2147483647 w 3107"/>
              <a:gd name="T35" fmla="*/ 2147483647 h 2087"/>
              <a:gd name="T36" fmla="*/ 2147483647 w 3107"/>
              <a:gd name="T37" fmla="*/ 2147483647 h 2087"/>
              <a:gd name="T38" fmla="*/ 2147483647 w 3107"/>
              <a:gd name="T39" fmla="*/ 2147483647 h 2087"/>
              <a:gd name="T40" fmla="*/ 2147483647 w 3107"/>
              <a:gd name="T41" fmla="*/ 2147483647 h 2087"/>
              <a:gd name="T42" fmla="*/ 2147483647 w 3107"/>
              <a:gd name="T43" fmla="*/ 2147483647 h 2087"/>
              <a:gd name="T44" fmla="*/ 2147483647 w 3107"/>
              <a:gd name="T45" fmla="*/ 2147483647 h 2087"/>
              <a:gd name="T46" fmla="*/ 2147483647 w 3107"/>
              <a:gd name="T47" fmla="*/ 2147483647 h 2087"/>
              <a:gd name="T48" fmla="*/ 2147483647 w 3107"/>
              <a:gd name="T49" fmla="*/ 2147483647 h 2087"/>
              <a:gd name="T50" fmla="*/ 2147483647 w 3107"/>
              <a:gd name="T51" fmla="*/ 2147483647 h 2087"/>
              <a:gd name="T52" fmla="*/ 2147483647 w 3107"/>
              <a:gd name="T53" fmla="*/ 2147483647 h 2087"/>
              <a:gd name="T54" fmla="*/ 2147483647 w 3107"/>
              <a:gd name="T55" fmla="*/ 2147483647 h 2087"/>
              <a:gd name="T56" fmla="*/ 2147483647 w 3107"/>
              <a:gd name="T57" fmla="*/ 2147483647 h 2087"/>
              <a:gd name="T58" fmla="*/ 2147483647 w 3107"/>
              <a:gd name="T59" fmla="*/ 0 h 2087"/>
              <a:gd name="T60" fmla="*/ 2147483647 w 3107"/>
              <a:gd name="T61" fmla="*/ 0 h 20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107"/>
              <a:gd name="T94" fmla="*/ 0 h 2087"/>
              <a:gd name="T95" fmla="*/ 3107 w 3107"/>
              <a:gd name="T96" fmla="*/ 2087 h 208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107" h="2087">
                <a:moveTo>
                  <a:pt x="916" y="0"/>
                </a:moveTo>
                <a:lnTo>
                  <a:pt x="763" y="153"/>
                </a:lnTo>
                <a:lnTo>
                  <a:pt x="712" y="306"/>
                </a:lnTo>
                <a:lnTo>
                  <a:pt x="509" y="458"/>
                </a:lnTo>
                <a:lnTo>
                  <a:pt x="458" y="662"/>
                </a:lnTo>
                <a:lnTo>
                  <a:pt x="407" y="814"/>
                </a:lnTo>
                <a:lnTo>
                  <a:pt x="254" y="916"/>
                </a:lnTo>
                <a:lnTo>
                  <a:pt x="203" y="1069"/>
                </a:lnTo>
                <a:lnTo>
                  <a:pt x="50" y="1171"/>
                </a:lnTo>
                <a:lnTo>
                  <a:pt x="0" y="1426"/>
                </a:lnTo>
                <a:lnTo>
                  <a:pt x="50" y="1629"/>
                </a:lnTo>
                <a:lnTo>
                  <a:pt x="458" y="1781"/>
                </a:lnTo>
                <a:lnTo>
                  <a:pt x="712" y="1986"/>
                </a:lnTo>
                <a:lnTo>
                  <a:pt x="1121" y="2036"/>
                </a:lnTo>
                <a:lnTo>
                  <a:pt x="1681" y="2087"/>
                </a:lnTo>
                <a:lnTo>
                  <a:pt x="1935" y="1986"/>
                </a:lnTo>
                <a:lnTo>
                  <a:pt x="2394" y="2087"/>
                </a:lnTo>
                <a:lnTo>
                  <a:pt x="2750" y="2087"/>
                </a:lnTo>
                <a:lnTo>
                  <a:pt x="3004" y="1934"/>
                </a:lnTo>
                <a:lnTo>
                  <a:pt x="3056" y="1730"/>
                </a:lnTo>
                <a:lnTo>
                  <a:pt x="3107" y="1527"/>
                </a:lnTo>
                <a:lnTo>
                  <a:pt x="3056" y="1374"/>
                </a:lnTo>
                <a:lnTo>
                  <a:pt x="2954" y="1120"/>
                </a:lnTo>
                <a:lnTo>
                  <a:pt x="2903" y="866"/>
                </a:lnTo>
                <a:lnTo>
                  <a:pt x="2750" y="713"/>
                </a:lnTo>
                <a:lnTo>
                  <a:pt x="2648" y="458"/>
                </a:lnTo>
                <a:lnTo>
                  <a:pt x="2597" y="306"/>
                </a:lnTo>
                <a:lnTo>
                  <a:pt x="2496" y="204"/>
                </a:lnTo>
                <a:lnTo>
                  <a:pt x="2496" y="102"/>
                </a:lnTo>
                <a:lnTo>
                  <a:pt x="2394" y="0"/>
                </a:lnTo>
                <a:lnTo>
                  <a:pt x="916" y="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45" name="Freeform 7"/>
          <p:cNvSpPr>
            <a:spLocks/>
          </p:cNvSpPr>
          <p:nvPr/>
        </p:nvSpPr>
        <p:spPr bwMode="auto">
          <a:xfrm>
            <a:off x="4286250" y="3143250"/>
            <a:ext cx="3543300" cy="2230438"/>
          </a:xfrm>
          <a:custGeom>
            <a:avLst/>
            <a:gdLst>
              <a:gd name="T0" fmla="*/ 2147483647 w 3107"/>
              <a:gd name="T1" fmla="*/ 0 h 2087"/>
              <a:gd name="T2" fmla="*/ 2147483647 w 3107"/>
              <a:gd name="T3" fmla="*/ 2147483647 h 2087"/>
              <a:gd name="T4" fmla="*/ 2147483647 w 3107"/>
              <a:gd name="T5" fmla="*/ 2147483647 h 2087"/>
              <a:gd name="T6" fmla="*/ 2147483647 w 3107"/>
              <a:gd name="T7" fmla="*/ 2147483647 h 2087"/>
              <a:gd name="T8" fmla="*/ 2147483647 w 3107"/>
              <a:gd name="T9" fmla="*/ 2147483647 h 2087"/>
              <a:gd name="T10" fmla="*/ 2147483647 w 3107"/>
              <a:gd name="T11" fmla="*/ 2147483647 h 2087"/>
              <a:gd name="T12" fmla="*/ 2147483647 w 3107"/>
              <a:gd name="T13" fmla="*/ 2147483647 h 2087"/>
              <a:gd name="T14" fmla="*/ 2147483647 w 3107"/>
              <a:gd name="T15" fmla="*/ 2147483647 h 2087"/>
              <a:gd name="T16" fmla="*/ 2147483647 w 3107"/>
              <a:gd name="T17" fmla="*/ 2147483647 h 2087"/>
              <a:gd name="T18" fmla="*/ 0 w 3107"/>
              <a:gd name="T19" fmla="*/ 2147483647 h 2087"/>
              <a:gd name="T20" fmla="*/ 2147483647 w 3107"/>
              <a:gd name="T21" fmla="*/ 2147483647 h 2087"/>
              <a:gd name="T22" fmla="*/ 2147483647 w 3107"/>
              <a:gd name="T23" fmla="*/ 2147483647 h 2087"/>
              <a:gd name="T24" fmla="*/ 2147483647 w 3107"/>
              <a:gd name="T25" fmla="*/ 2147483647 h 2087"/>
              <a:gd name="T26" fmla="*/ 2147483647 w 3107"/>
              <a:gd name="T27" fmla="*/ 2147483647 h 2087"/>
              <a:gd name="T28" fmla="*/ 2147483647 w 3107"/>
              <a:gd name="T29" fmla="*/ 2147483647 h 2087"/>
              <a:gd name="T30" fmla="*/ 2147483647 w 3107"/>
              <a:gd name="T31" fmla="*/ 2147483647 h 2087"/>
              <a:gd name="T32" fmla="*/ 2147483647 w 3107"/>
              <a:gd name="T33" fmla="*/ 2147483647 h 2087"/>
              <a:gd name="T34" fmla="*/ 2147483647 w 3107"/>
              <a:gd name="T35" fmla="*/ 2147483647 h 2087"/>
              <a:gd name="T36" fmla="*/ 2147483647 w 3107"/>
              <a:gd name="T37" fmla="*/ 2147483647 h 2087"/>
              <a:gd name="T38" fmla="*/ 2147483647 w 3107"/>
              <a:gd name="T39" fmla="*/ 2147483647 h 2087"/>
              <a:gd name="T40" fmla="*/ 2147483647 w 3107"/>
              <a:gd name="T41" fmla="*/ 2147483647 h 2087"/>
              <a:gd name="T42" fmla="*/ 2147483647 w 3107"/>
              <a:gd name="T43" fmla="*/ 2147483647 h 2087"/>
              <a:gd name="T44" fmla="*/ 2147483647 w 3107"/>
              <a:gd name="T45" fmla="*/ 2147483647 h 2087"/>
              <a:gd name="T46" fmla="*/ 2147483647 w 3107"/>
              <a:gd name="T47" fmla="*/ 2147483647 h 2087"/>
              <a:gd name="T48" fmla="*/ 2147483647 w 3107"/>
              <a:gd name="T49" fmla="*/ 2147483647 h 2087"/>
              <a:gd name="T50" fmla="*/ 2147483647 w 3107"/>
              <a:gd name="T51" fmla="*/ 2147483647 h 2087"/>
              <a:gd name="T52" fmla="*/ 2147483647 w 3107"/>
              <a:gd name="T53" fmla="*/ 2147483647 h 2087"/>
              <a:gd name="T54" fmla="*/ 2147483647 w 3107"/>
              <a:gd name="T55" fmla="*/ 2147483647 h 2087"/>
              <a:gd name="T56" fmla="*/ 2147483647 w 3107"/>
              <a:gd name="T57" fmla="*/ 2147483647 h 2087"/>
              <a:gd name="T58" fmla="*/ 2147483647 w 3107"/>
              <a:gd name="T59" fmla="*/ 0 h 2087"/>
              <a:gd name="T60" fmla="*/ 2147483647 w 3107"/>
              <a:gd name="T61" fmla="*/ 0 h 20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107"/>
              <a:gd name="T94" fmla="*/ 0 h 2087"/>
              <a:gd name="T95" fmla="*/ 3107 w 3107"/>
              <a:gd name="T96" fmla="*/ 2087 h 208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107" h="2087">
                <a:moveTo>
                  <a:pt x="916" y="0"/>
                </a:moveTo>
                <a:lnTo>
                  <a:pt x="763" y="153"/>
                </a:lnTo>
                <a:lnTo>
                  <a:pt x="712" y="306"/>
                </a:lnTo>
                <a:lnTo>
                  <a:pt x="509" y="458"/>
                </a:lnTo>
                <a:lnTo>
                  <a:pt x="458" y="662"/>
                </a:lnTo>
                <a:lnTo>
                  <a:pt x="407" y="814"/>
                </a:lnTo>
                <a:lnTo>
                  <a:pt x="254" y="916"/>
                </a:lnTo>
                <a:lnTo>
                  <a:pt x="203" y="1069"/>
                </a:lnTo>
                <a:lnTo>
                  <a:pt x="50" y="1171"/>
                </a:lnTo>
                <a:lnTo>
                  <a:pt x="0" y="1426"/>
                </a:lnTo>
                <a:lnTo>
                  <a:pt x="50" y="1629"/>
                </a:lnTo>
                <a:lnTo>
                  <a:pt x="458" y="1781"/>
                </a:lnTo>
                <a:lnTo>
                  <a:pt x="712" y="1986"/>
                </a:lnTo>
                <a:lnTo>
                  <a:pt x="1121" y="2036"/>
                </a:lnTo>
                <a:lnTo>
                  <a:pt x="1681" y="2087"/>
                </a:lnTo>
                <a:lnTo>
                  <a:pt x="1935" y="1986"/>
                </a:lnTo>
                <a:lnTo>
                  <a:pt x="2394" y="2087"/>
                </a:lnTo>
                <a:lnTo>
                  <a:pt x="2750" y="2087"/>
                </a:lnTo>
                <a:lnTo>
                  <a:pt x="3004" y="1934"/>
                </a:lnTo>
                <a:lnTo>
                  <a:pt x="3056" y="1730"/>
                </a:lnTo>
                <a:lnTo>
                  <a:pt x="3107" y="1527"/>
                </a:lnTo>
                <a:lnTo>
                  <a:pt x="3056" y="1374"/>
                </a:lnTo>
                <a:lnTo>
                  <a:pt x="2954" y="1120"/>
                </a:lnTo>
                <a:lnTo>
                  <a:pt x="2903" y="866"/>
                </a:lnTo>
                <a:lnTo>
                  <a:pt x="2750" y="713"/>
                </a:lnTo>
                <a:lnTo>
                  <a:pt x="2648" y="458"/>
                </a:lnTo>
                <a:lnTo>
                  <a:pt x="2597" y="306"/>
                </a:lnTo>
                <a:lnTo>
                  <a:pt x="2496" y="204"/>
                </a:lnTo>
                <a:lnTo>
                  <a:pt x="2496" y="102"/>
                </a:lnTo>
                <a:lnTo>
                  <a:pt x="2394" y="0"/>
                </a:lnTo>
                <a:lnTo>
                  <a:pt x="916" y="0"/>
                </a:lnTo>
              </a:path>
            </a:pathLst>
          </a:custGeom>
          <a:solidFill>
            <a:srgbClr val="8FEAFF"/>
          </a:solidFill>
          <a:ln w="14351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46" name="Freeform 8"/>
          <p:cNvSpPr>
            <a:spLocks/>
          </p:cNvSpPr>
          <p:nvPr/>
        </p:nvSpPr>
        <p:spPr bwMode="auto">
          <a:xfrm>
            <a:off x="1371600" y="2667000"/>
            <a:ext cx="6799263" cy="228600"/>
          </a:xfrm>
          <a:custGeom>
            <a:avLst/>
            <a:gdLst>
              <a:gd name="T0" fmla="*/ 0 w 5961"/>
              <a:gd name="T1" fmla="*/ 2147483647 h 214"/>
              <a:gd name="T2" fmla="*/ 0 w 5961"/>
              <a:gd name="T3" fmla="*/ 2147483647 h 214"/>
              <a:gd name="T4" fmla="*/ 2147483647 w 5961"/>
              <a:gd name="T5" fmla="*/ 2147483647 h 214"/>
              <a:gd name="T6" fmla="*/ 2147483647 w 5961"/>
              <a:gd name="T7" fmla="*/ 2147483647 h 214"/>
              <a:gd name="T8" fmla="*/ 2147483647 w 5961"/>
              <a:gd name="T9" fmla="*/ 2147483647 h 214"/>
              <a:gd name="T10" fmla="*/ 2147483647 w 5961"/>
              <a:gd name="T11" fmla="*/ 0 h 214"/>
              <a:gd name="T12" fmla="*/ 2147483647 w 5961"/>
              <a:gd name="T13" fmla="*/ 2147483647 h 214"/>
              <a:gd name="T14" fmla="*/ 2147483647 w 5961"/>
              <a:gd name="T15" fmla="*/ 2147483647 h 214"/>
              <a:gd name="T16" fmla="*/ 2147483647 w 5961"/>
              <a:gd name="T17" fmla="*/ 2147483647 h 214"/>
              <a:gd name="T18" fmla="*/ 2147483647 w 5961"/>
              <a:gd name="T19" fmla="*/ 2147483647 h 214"/>
              <a:gd name="T20" fmla="*/ 2147483647 w 5961"/>
              <a:gd name="T21" fmla="*/ 2147483647 h 214"/>
              <a:gd name="T22" fmla="*/ 2147483647 w 5961"/>
              <a:gd name="T23" fmla="*/ 2147483647 h 214"/>
              <a:gd name="T24" fmla="*/ 2147483647 w 5961"/>
              <a:gd name="T25" fmla="*/ 2147483647 h 214"/>
              <a:gd name="T26" fmla="*/ 2147483647 w 5961"/>
              <a:gd name="T27" fmla="*/ 2147483647 h 214"/>
              <a:gd name="T28" fmla="*/ 2147483647 w 5961"/>
              <a:gd name="T29" fmla="*/ 2147483647 h 214"/>
              <a:gd name="T30" fmla="*/ 2147483647 w 5961"/>
              <a:gd name="T31" fmla="*/ 2147483647 h 214"/>
              <a:gd name="T32" fmla="*/ 2147483647 w 5961"/>
              <a:gd name="T33" fmla="*/ 2147483647 h 214"/>
              <a:gd name="T34" fmla="*/ 2147483647 w 5961"/>
              <a:gd name="T35" fmla="*/ 2147483647 h 214"/>
              <a:gd name="T36" fmla="*/ 2147483647 w 5961"/>
              <a:gd name="T37" fmla="*/ 2147483647 h 214"/>
              <a:gd name="T38" fmla="*/ 2147483647 w 5961"/>
              <a:gd name="T39" fmla="*/ 2147483647 h 214"/>
              <a:gd name="T40" fmla="*/ 2147483647 w 5961"/>
              <a:gd name="T41" fmla="*/ 2147483647 h 214"/>
              <a:gd name="T42" fmla="*/ 2147483647 w 5961"/>
              <a:gd name="T43" fmla="*/ 2147483647 h 214"/>
              <a:gd name="T44" fmla="*/ 2147483647 w 5961"/>
              <a:gd name="T45" fmla="*/ 2147483647 h 214"/>
              <a:gd name="T46" fmla="*/ 2147483647 w 5961"/>
              <a:gd name="T47" fmla="*/ 2147483647 h 214"/>
              <a:gd name="T48" fmla="*/ 2147483647 w 5961"/>
              <a:gd name="T49" fmla="*/ 2147483647 h 214"/>
              <a:gd name="T50" fmla="*/ 2147483647 w 5961"/>
              <a:gd name="T51" fmla="*/ 2147483647 h 214"/>
              <a:gd name="T52" fmla="*/ 2147483647 w 5961"/>
              <a:gd name="T53" fmla="*/ 2147483647 h 214"/>
              <a:gd name="T54" fmla="*/ 2147483647 w 5961"/>
              <a:gd name="T55" fmla="*/ 2147483647 h 214"/>
              <a:gd name="T56" fmla="*/ 0 w 5961"/>
              <a:gd name="T57" fmla="*/ 2147483647 h 21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961"/>
              <a:gd name="T88" fmla="*/ 0 h 214"/>
              <a:gd name="T89" fmla="*/ 5961 w 5961"/>
              <a:gd name="T90" fmla="*/ 214 h 21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961" h="214">
                <a:moveTo>
                  <a:pt x="0" y="213"/>
                </a:moveTo>
                <a:lnTo>
                  <a:pt x="0" y="95"/>
                </a:lnTo>
                <a:lnTo>
                  <a:pt x="196" y="81"/>
                </a:lnTo>
                <a:lnTo>
                  <a:pt x="368" y="41"/>
                </a:lnTo>
                <a:lnTo>
                  <a:pt x="821" y="74"/>
                </a:lnTo>
                <a:lnTo>
                  <a:pt x="1102" y="0"/>
                </a:lnTo>
                <a:lnTo>
                  <a:pt x="1316" y="42"/>
                </a:lnTo>
                <a:lnTo>
                  <a:pt x="1402" y="54"/>
                </a:lnTo>
                <a:lnTo>
                  <a:pt x="1603" y="83"/>
                </a:lnTo>
                <a:lnTo>
                  <a:pt x="1793" y="69"/>
                </a:lnTo>
                <a:lnTo>
                  <a:pt x="2109" y="141"/>
                </a:lnTo>
                <a:lnTo>
                  <a:pt x="2314" y="89"/>
                </a:lnTo>
                <a:lnTo>
                  <a:pt x="2528" y="141"/>
                </a:lnTo>
                <a:lnTo>
                  <a:pt x="2830" y="46"/>
                </a:lnTo>
                <a:lnTo>
                  <a:pt x="2968" y="126"/>
                </a:lnTo>
                <a:lnTo>
                  <a:pt x="3322" y="72"/>
                </a:lnTo>
                <a:lnTo>
                  <a:pt x="3372" y="150"/>
                </a:lnTo>
                <a:lnTo>
                  <a:pt x="3650" y="57"/>
                </a:lnTo>
                <a:lnTo>
                  <a:pt x="4000" y="107"/>
                </a:lnTo>
                <a:lnTo>
                  <a:pt x="4214" y="53"/>
                </a:lnTo>
                <a:lnTo>
                  <a:pt x="4355" y="53"/>
                </a:lnTo>
                <a:lnTo>
                  <a:pt x="4580" y="95"/>
                </a:lnTo>
                <a:lnTo>
                  <a:pt x="4892" y="28"/>
                </a:lnTo>
                <a:lnTo>
                  <a:pt x="5337" y="104"/>
                </a:lnTo>
                <a:lnTo>
                  <a:pt x="5599" y="80"/>
                </a:lnTo>
                <a:lnTo>
                  <a:pt x="5851" y="100"/>
                </a:lnTo>
                <a:lnTo>
                  <a:pt x="5961" y="87"/>
                </a:lnTo>
                <a:lnTo>
                  <a:pt x="5961" y="214"/>
                </a:lnTo>
                <a:lnTo>
                  <a:pt x="0" y="213"/>
                </a:lnTo>
                <a:close/>
              </a:path>
            </a:pathLst>
          </a:custGeom>
          <a:solidFill>
            <a:srgbClr val="66686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47" name="Freeform 9"/>
          <p:cNvSpPr>
            <a:spLocks/>
          </p:cNvSpPr>
          <p:nvPr/>
        </p:nvSpPr>
        <p:spPr bwMode="auto">
          <a:xfrm>
            <a:off x="1371600" y="2895600"/>
            <a:ext cx="6799263" cy="541338"/>
          </a:xfrm>
          <a:custGeom>
            <a:avLst/>
            <a:gdLst>
              <a:gd name="T0" fmla="*/ 0 w 5961"/>
              <a:gd name="T1" fmla="*/ 0 h 505"/>
              <a:gd name="T2" fmla="*/ 0 w 5961"/>
              <a:gd name="T3" fmla="*/ 2147483647 h 505"/>
              <a:gd name="T4" fmla="*/ 2147483647 w 5961"/>
              <a:gd name="T5" fmla="*/ 2147483647 h 505"/>
              <a:gd name="T6" fmla="*/ 2147483647 w 5961"/>
              <a:gd name="T7" fmla="*/ 2147483647 h 505"/>
              <a:gd name="T8" fmla="*/ 0 w 5961"/>
              <a:gd name="T9" fmla="*/ 0 h 5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1"/>
              <a:gd name="T16" fmla="*/ 0 h 505"/>
              <a:gd name="T17" fmla="*/ 5961 w 5961"/>
              <a:gd name="T18" fmla="*/ 505 h 5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1" h="505">
                <a:moveTo>
                  <a:pt x="0" y="0"/>
                </a:moveTo>
                <a:lnTo>
                  <a:pt x="0" y="505"/>
                </a:lnTo>
                <a:lnTo>
                  <a:pt x="5961" y="501"/>
                </a:lnTo>
                <a:lnTo>
                  <a:pt x="5961" y="1"/>
                </a:lnTo>
                <a:lnTo>
                  <a:pt x="0" y="0"/>
                </a:lnTo>
                <a:close/>
              </a:path>
            </a:pathLst>
          </a:custGeom>
          <a:solidFill>
            <a:srgbClr val="1618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48" name="Rectangle 10"/>
          <p:cNvSpPr>
            <a:spLocks noChangeArrowheads="1"/>
          </p:cNvSpPr>
          <p:nvPr/>
        </p:nvSpPr>
        <p:spPr bwMode="auto">
          <a:xfrm>
            <a:off x="7146925" y="4154488"/>
            <a:ext cx="1708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49" name="Freeform 11"/>
          <p:cNvSpPr>
            <a:spLocks/>
          </p:cNvSpPr>
          <p:nvPr/>
        </p:nvSpPr>
        <p:spPr bwMode="auto">
          <a:xfrm>
            <a:off x="4138613" y="3054350"/>
            <a:ext cx="371475" cy="160338"/>
          </a:xfrm>
          <a:custGeom>
            <a:avLst/>
            <a:gdLst>
              <a:gd name="T0" fmla="*/ 2147483647 w 317"/>
              <a:gd name="T1" fmla="*/ 0 h 151"/>
              <a:gd name="T2" fmla="*/ 2147483647 w 317"/>
              <a:gd name="T3" fmla="*/ 2147483647 h 151"/>
              <a:gd name="T4" fmla="*/ 2147483647 w 317"/>
              <a:gd name="T5" fmla="*/ 2147483647 h 151"/>
              <a:gd name="T6" fmla="*/ 2147483647 w 317"/>
              <a:gd name="T7" fmla="*/ 2147483647 h 151"/>
              <a:gd name="T8" fmla="*/ 0 w 317"/>
              <a:gd name="T9" fmla="*/ 2147483647 h 151"/>
              <a:gd name="T10" fmla="*/ 2147483647 w 317"/>
              <a:gd name="T11" fmla="*/ 2147483647 h 151"/>
              <a:gd name="T12" fmla="*/ 2147483647 w 317"/>
              <a:gd name="T13" fmla="*/ 2147483647 h 151"/>
              <a:gd name="T14" fmla="*/ 2147483647 w 317"/>
              <a:gd name="T15" fmla="*/ 2147483647 h 151"/>
              <a:gd name="T16" fmla="*/ 2147483647 w 317"/>
              <a:gd name="T17" fmla="*/ 2147483647 h 151"/>
              <a:gd name="T18" fmla="*/ 2147483647 w 317"/>
              <a:gd name="T19" fmla="*/ 2147483647 h 151"/>
              <a:gd name="T20" fmla="*/ 2147483647 w 317"/>
              <a:gd name="T21" fmla="*/ 2147483647 h 151"/>
              <a:gd name="T22" fmla="*/ 2147483647 w 317"/>
              <a:gd name="T23" fmla="*/ 2147483647 h 151"/>
              <a:gd name="T24" fmla="*/ 2147483647 w 317"/>
              <a:gd name="T25" fmla="*/ 2147483647 h 151"/>
              <a:gd name="T26" fmla="*/ 2147483647 w 317"/>
              <a:gd name="T27" fmla="*/ 2147483647 h 151"/>
              <a:gd name="T28" fmla="*/ 2147483647 w 317"/>
              <a:gd name="T29" fmla="*/ 2147483647 h 151"/>
              <a:gd name="T30" fmla="*/ 2147483647 w 317"/>
              <a:gd name="T31" fmla="*/ 2147483647 h 151"/>
              <a:gd name="T32" fmla="*/ 2147483647 w 317"/>
              <a:gd name="T33" fmla="*/ 2147483647 h 1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7"/>
              <a:gd name="T52" fmla="*/ 0 h 151"/>
              <a:gd name="T53" fmla="*/ 317 w 317"/>
              <a:gd name="T54" fmla="*/ 151 h 1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7" h="151">
                <a:moveTo>
                  <a:pt x="120" y="0"/>
                </a:moveTo>
                <a:lnTo>
                  <a:pt x="71" y="12"/>
                </a:lnTo>
                <a:lnTo>
                  <a:pt x="41" y="20"/>
                </a:lnTo>
                <a:lnTo>
                  <a:pt x="18" y="31"/>
                </a:lnTo>
                <a:lnTo>
                  <a:pt x="0" y="40"/>
                </a:lnTo>
                <a:lnTo>
                  <a:pt x="5" y="59"/>
                </a:lnTo>
                <a:lnTo>
                  <a:pt x="17" y="80"/>
                </a:lnTo>
                <a:lnTo>
                  <a:pt x="62" y="84"/>
                </a:lnTo>
                <a:lnTo>
                  <a:pt x="111" y="88"/>
                </a:lnTo>
                <a:lnTo>
                  <a:pt x="140" y="92"/>
                </a:lnTo>
                <a:lnTo>
                  <a:pt x="180" y="102"/>
                </a:lnTo>
                <a:lnTo>
                  <a:pt x="214" y="106"/>
                </a:lnTo>
                <a:lnTo>
                  <a:pt x="264" y="112"/>
                </a:lnTo>
                <a:lnTo>
                  <a:pt x="241" y="132"/>
                </a:lnTo>
                <a:lnTo>
                  <a:pt x="223" y="146"/>
                </a:lnTo>
                <a:lnTo>
                  <a:pt x="276" y="151"/>
                </a:lnTo>
                <a:lnTo>
                  <a:pt x="317" y="149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50" name="Freeform 12"/>
          <p:cNvSpPr>
            <a:spLocks/>
          </p:cNvSpPr>
          <p:nvPr/>
        </p:nvSpPr>
        <p:spPr bwMode="auto">
          <a:xfrm>
            <a:off x="4341813" y="3067050"/>
            <a:ext cx="1344612" cy="169863"/>
          </a:xfrm>
          <a:custGeom>
            <a:avLst/>
            <a:gdLst>
              <a:gd name="T0" fmla="*/ 2147483647 w 1149"/>
              <a:gd name="T1" fmla="*/ 0 h 159"/>
              <a:gd name="T2" fmla="*/ 2147483647 w 1149"/>
              <a:gd name="T3" fmla="*/ 2147483647 h 159"/>
              <a:gd name="T4" fmla="*/ 2147483647 w 1149"/>
              <a:gd name="T5" fmla="*/ 2147483647 h 159"/>
              <a:gd name="T6" fmla="*/ 2147483647 w 1149"/>
              <a:gd name="T7" fmla="*/ 2147483647 h 159"/>
              <a:gd name="T8" fmla="*/ 2147483647 w 1149"/>
              <a:gd name="T9" fmla="*/ 2147483647 h 159"/>
              <a:gd name="T10" fmla="*/ 0 w 1149"/>
              <a:gd name="T11" fmla="*/ 2147483647 h 159"/>
              <a:gd name="T12" fmla="*/ 2147483647 w 1149"/>
              <a:gd name="T13" fmla="*/ 2147483647 h 159"/>
              <a:gd name="T14" fmla="*/ 2147483647 w 1149"/>
              <a:gd name="T15" fmla="*/ 2147483647 h 159"/>
              <a:gd name="T16" fmla="*/ 2147483647 w 1149"/>
              <a:gd name="T17" fmla="*/ 2147483647 h 159"/>
              <a:gd name="T18" fmla="*/ 2147483647 w 1149"/>
              <a:gd name="T19" fmla="*/ 2147483647 h 159"/>
              <a:gd name="T20" fmla="*/ 2147483647 w 1149"/>
              <a:gd name="T21" fmla="*/ 2147483647 h 159"/>
              <a:gd name="T22" fmla="*/ 2147483647 w 1149"/>
              <a:gd name="T23" fmla="*/ 2147483647 h 159"/>
              <a:gd name="T24" fmla="*/ 2147483647 w 1149"/>
              <a:gd name="T25" fmla="*/ 2147483647 h 159"/>
              <a:gd name="T26" fmla="*/ 2147483647 w 1149"/>
              <a:gd name="T27" fmla="*/ 2147483647 h 159"/>
              <a:gd name="T28" fmla="*/ 2147483647 w 1149"/>
              <a:gd name="T29" fmla="*/ 2147483647 h 159"/>
              <a:gd name="T30" fmla="*/ 2147483647 w 1149"/>
              <a:gd name="T31" fmla="*/ 2147483647 h 159"/>
              <a:gd name="T32" fmla="*/ 2147483647 w 1149"/>
              <a:gd name="T33" fmla="*/ 2147483647 h 159"/>
              <a:gd name="T34" fmla="*/ 2147483647 w 1149"/>
              <a:gd name="T35" fmla="*/ 2147483647 h 159"/>
              <a:gd name="T36" fmla="*/ 2147483647 w 1149"/>
              <a:gd name="T37" fmla="*/ 2147483647 h 159"/>
              <a:gd name="T38" fmla="*/ 2147483647 w 1149"/>
              <a:gd name="T39" fmla="*/ 2147483647 h 159"/>
              <a:gd name="T40" fmla="*/ 2147483647 w 1149"/>
              <a:gd name="T41" fmla="*/ 2147483647 h 159"/>
              <a:gd name="T42" fmla="*/ 2147483647 w 1149"/>
              <a:gd name="T43" fmla="*/ 2147483647 h 159"/>
              <a:gd name="T44" fmla="*/ 2147483647 w 1149"/>
              <a:gd name="T45" fmla="*/ 2147483647 h 159"/>
              <a:gd name="T46" fmla="*/ 2147483647 w 1149"/>
              <a:gd name="T47" fmla="*/ 2147483647 h 159"/>
              <a:gd name="T48" fmla="*/ 2147483647 w 1149"/>
              <a:gd name="T49" fmla="*/ 2147483647 h 159"/>
              <a:gd name="T50" fmla="*/ 2147483647 w 1149"/>
              <a:gd name="T51" fmla="*/ 2147483647 h 159"/>
              <a:gd name="T52" fmla="*/ 2147483647 w 1149"/>
              <a:gd name="T53" fmla="*/ 2147483647 h 159"/>
              <a:gd name="T54" fmla="*/ 2147483647 w 1149"/>
              <a:gd name="T55" fmla="*/ 2147483647 h 159"/>
              <a:gd name="T56" fmla="*/ 2147483647 w 1149"/>
              <a:gd name="T57" fmla="*/ 2147483647 h 159"/>
              <a:gd name="T58" fmla="*/ 2147483647 w 1149"/>
              <a:gd name="T59" fmla="*/ 2147483647 h 15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49"/>
              <a:gd name="T91" fmla="*/ 0 h 159"/>
              <a:gd name="T92" fmla="*/ 1149 w 1149"/>
              <a:gd name="T93" fmla="*/ 159 h 15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49" h="159">
                <a:moveTo>
                  <a:pt x="160" y="0"/>
                </a:moveTo>
                <a:lnTo>
                  <a:pt x="99" y="1"/>
                </a:lnTo>
                <a:lnTo>
                  <a:pt x="54" y="6"/>
                </a:lnTo>
                <a:lnTo>
                  <a:pt x="23" y="14"/>
                </a:lnTo>
                <a:lnTo>
                  <a:pt x="7" y="25"/>
                </a:lnTo>
                <a:lnTo>
                  <a:pt x="0" y="39"/>
                </a:lnTo>
                <a:lnTo>
                  <a:pt x="7" y="51"/>
                </a:lnTo>
                <a:lnTo>
                  <a:pt x="28" y="57"/>
                </a:lnTo>
                <a:lnTo>
                  <a:pt x="68" y="62"/>
                </a:lnTo>
                <a:lnTo>
                  <a:pt x="93" y="64"/>
                </a:lnTo>
                <a:lnTo>
                  <a:pt x="121" y="63"/>
                </a:lnTo>
                <a:lnTo>
                  <a:pt x="136" y="64"/>
                </a:lnTo>
                <a:lnTo>
                  <a:pt x="143" y="74"/>
                </a:lnTo>
                <a:lnTo>
                  <a:pt x="145" y="84"/>
                </a:lnTo>
                <a:lnTo>
                  <a:pt x="172" y="87"/>
                </a:lnTo>
                <a:lnTo>
                  <a:pt x="244" y="97"/>
                </a:lnTo>
                <a:lnTo>
                  <a:pt x="259" y="93"/>
                </a:lnTo>
                <a:lnTo>
                  <a:pt x="281" y="91"/>
                </a:lnTo>
                <a:lnTo>
                  <a:pt x="307" y="94"/>
                </a:lnTo>
                <a:lnTo>
                  <a:pt x="334" y="98"/>
                </a:lnTo>
                <a:lnTo>
                  <a:pt x="359" y="100"/>
                </a:lnTo>
                <a:lnTo>
                  <a:pt x="357" y="110"/>
                </a:lnTo>
                <a:lnTo>
                  <a:pt x="346" y="122"/>
                </a:lnTo>
                <a:lnTo>
                  <a:pt x="393" y="133"/>
                </a:lnTo>
                <a:lnTo>
                  <a:pt x="517" y="159"/>
                </a:lnTo>
                <a:lnTo>
                  <a:pt x="664" y="155"/>
                </a:lnTo>
                <a:lnTo>
                  <a:pt x="901" y="140"/>
                </a:lnTo>
                <a:lnTo>
                  <a:pt x="940" y="122"/>
                </a:lnTo>
                <a:lnTo>
                  <a:pt x="1040" y="118"/>
                </a:lnTo>
                <a:lnTo>
                  <a:pt x="1149" y="129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51" name="Freeform 13"/>
          <p:cNvSpPr>
            <a:spLocks/>
          </p:cNvSpPr>
          <p:nvPr/>
        </p:nvSpPr>
        <p:spPr bwMode="auto">
          <a:xfrm>
            <a:off x="5384800" y="3197225"/>
            <a:ext cx="933450" cy="55563"/>
          </a:xfrm>
          <a:custGeom>
            <a:avLst/>
            <a:gdLst>
              <a:gd name="T0" fmla="*/ 0 w 798"/>
              <a:gd name="T1" fmla="*/ 2147483647 h 53"/>
              <a:gd name="T2" fmla="*/ 2147483647 w 798"/>
              <a:gd name="T3" fmla="*/ 2147483647 h 53"/>
              <a:gd name="T4" fmla="*/ 2147483647 w 798"/>
              <a:gd name="T5" fmla="*/ 2147483647 h 53"/>
              <a:gd name="T6" fmla="*/ 2147483647 w 798"/>
              <a:gd name="T7" fmla="*/ 2147483647 h 53"/>
              <a:gd name="T8" fmla="*/ 2147483647 w 798"/>
              <a:gd name="T9" fmla="*/ 2147483647 h 53"/>
              <a:gd name="T10" fmla="*/ 2147483647 w 798"/>
              <a:gd name="T11" fmla="*/ 2147483647 h 53"/>
              <a:gd name="T12" fmla="*/ 2147483647 w 798"/>
              <a:gd name="T13" fmla="*/ 2147483647 h 53"/>
              <a:gd name="T14" fmla="*/ 2147483647 w 798"/>
              <a:gd name="T15" fmla="*/ 2147483647 h 53"/>
              <a:gd name="T16" fmla="*/ 2147483647 w 798"/>
              <a:gd name="T17" fmla="*/ 2147483647 h 53"/>
              <a:gd name="T18" fmla="*/ 2147483647 w 798"/>
              <a:gd name="T19" fmla="*/ 2147483647 h 53"/>
              <a:gd name="T20" fmla="*/ 2147483647 w 798"/>
              <a:gd name="T21" fmla="*/ 2147483647 h 53"/>
              <a:gd name="T22" fmla="*/ 2147483647 w 798"/>
              <a:gd name="T23" fmla="*/ 2147483647 h 53"/>
              <a:gd name="T24" fmla="*/ 2147483647 w 798"/>
              <a:gd name="T25" fmla="*/ 2147483647 h 53"/>
              <a:gd name="T26" fmla="*/ 2147483647 w 798"/>
              <a:gd name="T27" fmla="*/ 2147483647 h 53"/>
              <a:gd name="T28" fmla="*/ 2147483647 w 798"/>
              <a:gd name="T29" fmla="*/ 2147483647 h 53"/>
              <a:gd name="T30" fmla="*/ 2147483647 w 798"/>
              <a:gd name="T31" fmla="*/ 2147483647 h 53"/>
              <a:gd name="T32" fmla="*/ 2147483647 w 798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8"/>
              <a:gd name="T52" fmla="*/ 0 h 53"/>
              <a:gd name="T53" fmla="*/ 798 w 798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8" h="53">
                <a:moveTo>
                  <a:pt x="0" y="48"/>
                </a:moveTo>
                <a:lnTo>
                  <a:pt x="28" y="42"/>
                </a:lnTo>
                <a:lnTo>
                  <a:pt x="58" y="37"/>
                </a:lnTo>
                <a:lnTo>
                  <a:pt x="101" y="45"/>
                </a:lnTo>
                <a:lnTo>
                  <a:pt x="153" y="53"/>
                </a:lnTo>
                <a:lnTo>
                  <a:pt x="206" y="48"/>
                </a:lnTo>
                <a:lnTo>
                  <a:pt x="246" y="47"/>
                </a:lnTo>
                <a:lnTo>
                  <a:pt x="269" y="44"/>
                </a:lnTo>
                <a:lnTo>
                  <a:pt x="309" y="39"/>
                </a:lnTo>
                <a:lnTo>
                  <a:pt x="346" y="35"/>
                </a:lnTo>
                <a:lnTo>
                  <a:pt x="406" y="38"/>
                </a:lnTo>
                <a:lnTo>
                  <a:pt x="453" y="41"/>
                </a:lnTo>
                <a:lnTo>
                  <a:pt x="475" y="42"/>
                </a:lnTo>
                <a:lnTo>
                  <a:pt x="545" y="31"/>
                </a:lnTo>
                <a:lnTo>
                  <a:pt x="623" y="19"/>
                </a:lnTo>
                <a:lnTo>
                  <a:pt x="710" y="19"/>
                </a:lnTo>
                <a:lnTo>
                  <a:pt x="798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52" name="Freeform 14"/>
          <p:cNvSpPr>
            <a:spLocks/>
          </p:cNvSpPr>
          <p:nvPr/>
        </p:nvSpPr>
        <p:spPr bwMode="auto">
          <a:xfrm>
            <a:off x="5786438" y="3059113"/>
            <a:ext cx="661987" cy="138112"/>
          </a:xfrm>
          <a:custGeom>
            <a:avLst/>
            <a:gdLst>
              <a:gd name="T0" fmla="*/ 0 w 565"/>
              <a:gd name="T1" fmla="*/ 2147483647 h 128"/>
              <a:gd name="T2" fmla="*/ 2147483647 w 565"/>
              <a:gd name="T3" fmla="*/ 2147483647 h 128"/>
              <a:gd name="T4" fmla="*/ 2147483647 w 565"/>
              <a:gd name="T5" fmla="*/ 2147483647 h 128"/>
              <a:gd name="T6" fmla="*/ 2147483647 w 565"/>
              <a:gd name="T7" fmla="*/ 2147483647 h 128"/>
              <a:gd name="T8" fmla="*/ 2147483647 w 565"/>
              <a:gd name="T9" fmla="*/ 2147483647 h 128"/>
              <a:gd name="T10" fmla="*/ 2147483647 w 565"/>
              <a:gd name="T11" fmla="*/ 2147483647 h 128"/>
              <a:gd name="T12" fmla="*/ 2147483647 w 565"/>
              <a:gd name="T13" fmla="*/ 2147483647 h 128"/>
              <a:gd name="T14" fmla="*/ 2147483647 w 565"/>
              <a:gd name="T15" fmla="*/ 2147483647 h 128"/>
              <a:gd name="T16" fmla="*/ 2147483647 w 565"/>
              <a:gd name="T17" fmla="*/ 2147483647 h 128"/>
              <a:gd name="T18" fmla="*/ 2147483647 w 565"/>
              <a:gd name="T19" fmla="*/ 2147483647 h 128"/>
              <a:gd name="T20" fmla="*/ 2147483647 w 565"/>
              <a:gd name="T21" fmla="*/ 2147483647 h 128"/>
              <a:gd name="T22" fmla="*/ 2147483647 w 565"/>
              <a:gd name="T23" fmla="*/ 2147483647 h 128"/>
              <a:gd name="T24" fmla="*/ 2147483647 w 565"/>
              <a:gd name="T25" fmla="*/ 2147483647 h 128"/>
              <a:gd name="T26" fmla="*/ 2147483647 w 565"/>
              <a:gd name="T27" fmla="*/ 2147483647 h 128"/>
              <a:gd name="T28" fmla="*/ 2147483647 w 565"/>
              <a:gd name="T29" fmla="*/ 2147483647 h 128"/>
              <a:gd name="T30" fmla="*/ 2147483647 w 565"/>
              <a:gd name="T31" fmla="*/ 2147483647 h 128"/>
              <a:gd name="T32" fmla="*/ 2147483647 w 565"/>
              <a:gd name="T33" fmla="*/ 2147483647 h 128"/>
              <a:gd name="T34" fmla="*/ 2147483647 w 565"/>
              <a:gd name="T35" fmla="*/ 0 h 128"/>
              <a:gd name="T36" fmla="*/ 2147483647 w 565"/>
              <a:gd name="T37" fmla="*/ 0 h 12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65"/>
              <a:gd name="T58" fmla="*/ 0 h 128"/>
              <a:gd name="T59" fmla="*/ 565 w 565"/>
              <a:gd name="T60" fmla="*/ 128 h 12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65" h="128">
                <a:moveTo>
                  <a:pt x="0" y="128"/>
                </a:moveTo>
                <a:lnTo>
                  <a:pt x="66" y="122"/>
                </a:lnTo>
                <a:lnTo>
                  <a:pt x="107" y="120"/>
                </a:lnTo>
                <a:lnTo>
                  <a:pt x="163" y="109"/>
                </a:lnTo>
                <a:lnTo>
                  <a:pt x="247" y="107"/>
                </a:lnTo>
                <a:lnTo>
                  <a:pt x="346" y="98"/>
                </a:lnTo>
                <a:lnTo>
                  <a:pt x="416" y="93"/>
                </a:lnTo>
                <a:lnTo>
                  <a:pt x="464" y="78"/>
                </a:lnTo>
                <a:lnTo>
                  <a:pt x="493" y="73"/>
                </a:lnTo>
                <a:lnTo>
                  <a:pt x="512" y="69"/>
                </a:lnTo>
                <a:lnTo>
                  <a:pt x="556" y="46"/>
                </a:lnTo>
                <a:lnTo>
                  <a:pt x="564" y="36"/>
                </a:lnTo>
                <a:lnTo>
                  <a:pt x="565" y="25"/>
                </a:lnTo>
                <a:lnTo>
                  <a:pt x="559" y="21"/>
                </a:lnTo>
                <a:lnTo>
                  <a:pt x="545" y="14"/>
                </a:lnTo>
                <a:lnTo>
                  <a:pt x="519" y="14"/>
                </a:lnTo>
                <a:lnTo>
                  <a:pt x="490" y="6"/>
                </a:lnTo>
                <a:lnTo>
                  <a:pt x="449" y="0"/>
                </a:lnTo>
                <a:lnTo>
                  <a:pt x="395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53" name="Freeform 15"/>
          <p:cNvSpPr>
            <a:spLocks/>
          </p:cNvSpPr>
          <p:nvPr/>
        </p:nvSpPr>
        <p:spPr bwMode="auto">
          <a:xfrm>
            <a:off x="6457950" y="3044825"/>
            <a:ext cx="176213" cy="128588"/>
          </a:xfrm>
          <a:custGeom>
            <a:avLst/>
            <a:gdLst>
              <a:gd name="T0" fmla="*/ 2147483647 w 150"/>
              <a:gd name="T1" fmla="*/ 2147483647 h 120"/>
              <a:gd name="T2" fmla="*/ 2147483647 w 150"/>
              <a:gd name="T3" fmla="*/ 2147483647 h 120"/>
              <a:gd name="T4" fmla="*/ 2147483647 w 150"/>
              <a:gd name="T5" fmla="*/ 2147483647 h 120"/>
              <a:gd name="T6" fmla="*/ 2147483647 w 150"/>
              <a:gd name="T7" fmla="*/ 2147483647 h 120"/>
              <a:gd name="T8" fmla="*/ 2147483647 w 150"/>
              <a:gd name="T9" fmla="*/ 2147483647 h 120"/>
              <a:gd name="T10" fmla="*/ 2147483647 w 150"/>
              <a:gd name="T11" fmla="*/ 2147483647 h 120"/>
              <a:gd name="T12" fmla="*/ 2147483647 w 150"/>
              <a:gd name="T13" fmla="*/ 2147483647 h 120"/>
              <a:gd name="T14" fmla="*/ 2147483647 w 150"/>
              <a:gd name="T15" fmla="*/ 2147483647 h 120"/>
              <a:gd name="T16" fmla="*/ 2147483647 w 150"/>
              <a:gd name="T17" fmla="*/ 0 h 120"/>
              <a:gd name="T18" fmla="*/ 0 w 150"/>
              <a:gd name="T19" fmla="*/ 2147483647 h 1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0"/>
              <a:gd name="T31" fmla="*/ 0 h 120"/>
              <a:gd name="T32" fmla="*/ 150 w 150"/>
              <a:gd name="T33" fmla="*/ 120 h 1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0" h="120">
                <a:moveTo>
                  <a:pt x="34" y="120"/>
                </a:moveTo>
                <a:lnTo>
                  <a:pt x="79" y="100"/>
                </a:lnTo>
                <a:lnTo>
                  <a:pt x="123" y="83"/>
                </a:lnTo>
                <a:lnTo>
                  <a:pt x="115" y="72"/>
                </a:lnTo>
                <a:lnTo>
                  <a:pt x="108" y="56"/>
                </a:lnTo>
                <a:lnTo>
                  <a:pt x="126" y="39"/>
                </a:lnTo>
                <a:lnTo>
                  <a:pt x="150" y="26"/>
                </a:lnTo>
                <a:lnTo>
                  <a:pt x="117" y="14"/>
                </a:lnTo>
                <a:lnTo>
                  <a:pt x="75" y="0"/>
                </a:lnTo>
                <a:lnTo>
                  <a:pt x="0" y="5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54" name="Freeform 16"/>
          <p:cNvSpPr>
            <a:spLocks/>
          </p:cNvSpPr>
          <p:nvPr/>
        </p:nvSpPr>
        <p:spPr bwMode="auto">
          <a:xfrm>
            <a:off x="5095875" y="2338388"/>
            <a:ext cx="58738" cy="76200"/>
          </a:xfrm>
          <a:custGeom>
            <a:avLst/>
            <a:gdLst>
              <a:gd name="T0" fmla="*/ 0 w 13"/>
              <a:gd name="T1" fmla="*/ 0 h 72"/>
              <a:gd name="T2" fmla="*/ 2147483647 w 13"/>
              <a:gd name="T3" fmla="*/ 2147483647 h 72"/>
              <a:gd name="T4" fmla="*/ 0 w 13"/>
              <a:gd name="T5" fmla="*/ 0 h 72"/>
              <a:gd name="T6" fmla="*/ 0 60000 65536"/>
              <a:gd name="T7" fmla="*/ 0 60000 65536"/>
              <a:gd name="T8" fmla="*/ 0 60000 65536"/>
              <a:gd name="T9" fmla="*/ 0 w 13"/>
              <a:gd name="T10" fmla="*/ 0 h 72"/>
              <a:gd name="T11" fmla="*/ 13 w 13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72">
                <a:moveTo>
                  <a:pt x="0" y="0"/>
                </a:moveTo>
                <a:lnTo>
                  <a:pt x="13" y="72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55" name="Freeform 17"/>
          <p:cNvSpPr>
            <a:spLocks/>
          </p:cNvSpPr>
          <p:nvPr/>
        </p:nvSpPr>
        <p:spPr bwMode="auto">
          <a:xfrm>
            <a:off x="3892550" y="3038475"/>
            <a:ext cx="373063" cy="271463"/>
          </a:xfrm>
          <a:custGeom>
            <a:avLst/>
            <a:gdLst>
              <a:gd name="T0" fmla="*/ 2147483647 w 317"/>
              <a:gd name="T1" fmla="*/ 0 h 254"/>
              <a:gd name="T2" fmla="*/ 2147483647 w 317"/>
              <a:gd name="T3" fmla="*/ 2147483647 h 254"/>
              <a:gd name="T4" fmla="*/ 2147483647 w 317"/>
              <a:gd name="T5" fmla="*/ 2147483647 h 254"/>
              <a:gd name="T6" fmla="*/ 2147483647 w 317"/>
              <a:gd name="T7" fmla="*/ 2147483647 h 254"/>
              <a:gd name="T8" fmla="*/ 0 w 317"/>
              <a:gd name="T9" fmla="*/ 2147483647 h 254"/>
              <a:gd name="T10" fmla="*/ 2147483647 w 317"/>
              <a:gd name="T11" fmla="*/ 2147483647 h 254"/>
              <a:gd name="T12" fmla="*/ 2147483647 w 317"/>
              <a:gd name="T13" fmla="*/ 2147483647 h 254"/>
              <a:gd name="T14" fmla="*/ 2147483647 w 317"/>
              <a:gd name="T15" fmla="*/ 2147483647 h 254"/>
              <a:gd name="T16" fmla="*/ 2147483647 w 317"/>
              <a:gd name="T17" fmla="*/ 2147483647 h 254"/>
              <a:gd name="T18" fmla="*/ 2147483647 w 317"/>
              <a:gd name="T19" fmla="*/ 2147483647 h 254"/>
              <a:gd name="T20" fmla="*/ 2147483647 w 317"/>
              <a:gd name="T21" fmla="*/ 2147483647 h 254"/>
              <a:gd name="T22" fmla="*/ 2147483647 w 317"/>
              <a:gd name="T23" fmla="*/ 2147483647 h 254"/>
              <a:gd name="T24" fmla="*/ 2147483647 w 317"/>
              <a:gd name="T25" fmla="*/ 2147483647 h 254"/>
              <a:gd name="T26" fmla="*/ 2147483647 w 317"/>
              <a:gd name="T27" fmla="*/ 2147483647 h 254"/>
              <a:gd name="T28" fmla="*/ 2147483647 w 317"/>
              <a:gd name="T29" fmla="*/ 2147483647 h 254"/>
              <a:gd name="T30" fmla="*/ 2147483647 w 317"/>
              <a:gd name="T31" fmla="*/ 2147483647 h 254"/>
              <a:gd name="T32" fmla="*/ 2147483647 w 317"/>
              <a:gd name="T33" fmla="*/ 2147483647 h 25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7"/>
              <a:gd name="T52" fmla="*/ 0 h 254"/>
              <a:gd name="T53" fmla="*/ 317 w 317"/>
              <a:gd name="T54" fmla="*/ 254 h 25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7" h="254">
                <a:moveTo>
                  <a:pt x="120" y="0"/>
                </a:moveTo>
                <a:lnTo>
                  <a:pt x="71" y="20"/>
                </a:lnTo>
                <a:lnTo>
                  <a:pt x="41" y="32"/>
                </a:lnTo>
                <a:lnTo>
                  <a:pt x="18" y="51"/>
                </a:lnTo>
                <a:lnTo>
                  <a:pt x="0" y="66"/>
                </a:lnTo>
                <a:lnTo>
                  <a:pt x="5" y="98"/>
                </a:lnTo>
                <a:lnTo>
                  <a:pt x="17" y="134"/>
                </a:lnTo>
                <a:lnTo>
                  <a:pt x="62" y="141"/>
                </a:lnTo>
                <a:lnTo>
                  <a:pt x="111" y="146"/>
                </a:lnTo>
                <a:lnTo>
                  <a:pt x="140" y="155"/>
                </a:lnTo>
                <a:lnTo>
                  <a:pt x="180" y="170"/>
                </a:lnTo>
                <a:lnTo>
                  <a:pt x="214" y="180"/>
                </a:lnTo>
                <a:lnTo>
                  <a:pt x="264" y="187"/>
                </a:lnTo>
                <a:lnTo>
                  <a:pt x="241" y="221"/>
                </a:lnTo>
                <a:lnTo>
                  <a:pt x="223" y="248"/>
                </a:lnTo>
                <a:lnTo>
                  <a:pt x="276" y="254"/>
                </a:lnTo>
                <a:lnTo>
                  <a:pt x="317" y="249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56" name="Freeform 18"/>
          <p:cNvSpPr>
            <a:spLocks/>
          </p:cNvSpPr>
          <p:nvPr/>
        </p:nvSpPr>
        <p:spPr bwMode="auto">
          <a:xfrm>
            <a:off x="6618288" y="2982913"/>
            <a:ext cx="179387" cy="273050"/>
          </a:xfrm>
          <a:custGeom>
            <a:avLst/>
            <a:gdLst>
              <a:gd name="T0" fmla="*/ 2147483647 w 153"/>
              <a:gd name="T1" fmla="*/ 2147483647 h 255"/>
              <a:gd name="T2" fmla="*/ 2147483647 w 153"/>
              <a:gd name="T3" fmla="*/ 2147483647 h 255"/>
              <a:gd name="T4" fmla="*/ 2147483647 w 153"/>
              <a:gd name="T5" fmla="*/ 2147483647 h 255"/>
              <a:gd name="T6" fmla="*/ 2147483647 w 153"/>
              <a:gd name="T7" fmla="*/ 2147483647 h 255"/>
              <a:gd name="T8" fmla="*/ 2147483647 w 153"/>
              <a:gd name="T9" fmla="*/ 2147483647 h 255"/>
              <a:gd name="T10" fmla="*/ 2147483647 w 153"/>
              <a:gd name="T11" fmla="*/ 2147483647 h 255"/>
              <a:gd name="T12" fmla="*/ 2147483647 w 153"/>
              <a:gd name="T13" fmla="*/ 2147483647 h 255"/>
              <a:gd name="T14" fmla="*/ 2147483647 w 153"/>
              <a:gd name="T15" fmla="*/ 2147483647 h 255"/>
              <a:gd name="T16" fmla="*/ 2147483647 w 153"/>
              <a:gd name="T17" fmla="*/ 0 h 255"/>
              <a:gd name="T18" fmla="*/ 0 w 153"/>
              <a:gd name="T19" fmla="*/ 2147483647 h 2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3"/>
              <a:gd name="T31" fmla="*/ 0 h 255"/>
              <a:gd name="T32" fmla="*/ 153 w 153"/>
              <a:gd name="T33" fmla="*/ 255 h 2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3" h="255">
                <a:moveTo>
                  <a:pt x="35" y="255"/>
                </a:moveTo>
                <a:lnTo>
                  <a:pt x="81" y="211"/>
                </a:lnTo>
                <a:lnTo>
                  <a:pt x="125" y="176"/>
                </a:lnTo>
                <a:lnTo>
                  <a:pt x="116" y="152"/>
                </a:lnTo>
                <a:lnTo>
                  <a:pt x="109" y="118"/>
                </a:lnTo>
                <a:lnTo>
                  <a:pt x="128" y="83"/>
                </a:lnTo>
                <a:lnTo>
                  <a:pt x="153" y="53"/>
                </a:lnTo>
                <a:lnTo>
                  <a:pt x="120" y="30"/>
                </a:lnTo>
                <a:lnTo>
                  <a:pt x="76" y="0"/>
                </a:lnTo>
                <a:lnTo>
                  <a:pt x="0" y="8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57" name="Freeform 19"/>
          <p:cNvSpPr>
            <a:spLocks/>
          </p:cNvSpPr>
          <p:nvPr/>
        </p:nvSpPr>
        <p:spPr bwMode="auto">
          <a:xfrm>
            <a:off x="5276850" y="2381250"/>
            <a:ext cx="1981200" cy="914400"/>
          </a:xfrm>
          <a:custGeom>
            <a:avLst/>
            <a:gdLst>
              <a:gd name="T0" fmla="*/ 2147483647 w 1477"/>
              <a:gd name="T1" fmla="*/ 0 h 662"/>
              <a:gd name="T2" fmla="*/ 2147483647 w 1477"/>
              <a:gd name="T3" fmla="*/ 2147483647 h 662"/>
              <a:gd name="T4" fmla="*/ 2147483647 w 1477"/>
              <a:gd name="T5" fmla="*/ 2147483647 h 662"/>
              <a:gd name="T6" fmla="*/ 2147483647 w 1477"/>
              <a:gd name="T7" fmla="*/ 2147483647 h 662"/>
              <a:gd name="T8" fmla="*/ 2147483647 w 1477"/>
              <a:gd name="T9" fmla="*/ 2147483647 h 662"/>
              <a:gd name="T10" fmla="*/ 2147483647 w 1477"/>
              <a:gd name="T11" fmla="*/ 2147483647 h 662"/>
              <a:gd name="T12" fmla="*/ 2147483647 w 1477"/>
              <a:gd name="T13" fmla="*/ 2147483647 h 662"/>
              <a:gd name="T14" fmla="*/ 2147483647 w 1477"/>
              <a:gd name="T15" fmla="*/ 2147483647 h 662"/>
              <a:gd name="T16" fmla="*/ 2147483647 w 1477"/>
              <a:gd name="T17" fmla="*/ 2147483647 h 662"/>
              <a:gd name="T18" fmla="*/ 2147483647 w 1477"/>
              <a:gd name="T19" fmla="*/ 2147483647 h 662"/>
              <a:gd name="T20" fmla="*/ 2147483647 w 1477"/>
              <a:gd name="T21" fmla="*/ 2147483647 h 662"/>
              <a:gd name="T22" fmla="*/ 2147483647 w 1477"/>
              <a:gd name="T23" fmla="*/ 2147483647 h 662"/>
              <a:gd name="T24" fmla="*/ 0 w 1477"/>
              <a:gd name="T25" fmla="*/ 2147483647 h 662"/>
              <a:gd name="T26" fmla="*/ 0 w 1477"/>
              <a:gd name="T27" fmla="*/ 2147483647 h 662"/>
              <a:gd name="T28" fmla="*/ 2147483647 w 1477"/>
              <a:gd name="T29" fmla="*/ 2147483647 h 662"/>
              <a:gd name="T30" fmla="*/ 2147483647 w 1477"/>
              <a:gd name="T31" fmla="*/ 2147483647 h 662"/>
              <a:gd name="T32" fmla="*/ 2147483647 w 1477"/>
              <a:gd name="T33" fmla="*/ 2147483647 h 662"/>
              <a:gd name="T34" fmla="*/ 2147483647 w 1477"/>
              <a:gd name="T35" fmla="*/ 2147483647 h 662"/>
              <a:gd name="T36" fmla="*/ 2147483647 w 1477"/>
              <a:gd name="T37" fmla="*/ 2147483647 h 662"/>
              <a:gd name="T38" fmla="*/ 2147483647 w 1477"/>
              <a:gd name="T39" fmla="*/ 2147483647 h 662"/>
              <a:gd name="T40" fmla="*/ 2147483647 w 1477"/>
              <a:gd name="T41" fmla="*/ 2147483647 h 662"/>
              <a:gd name="T42" fmla="*/ 2147483647 w 1477"/>
              <a:gd name="T43" fmla="*/ 2147483647 h 662"/>
              <a:gd name="T44" fmla="*/ 2147483647 w 1477"/>
              <a:gd name="T45" fmla="*/ 2147483647 h 662"/>
              <a:gd name="T46" fmla="*/ 2147483647 w 1477"/>
              <a:gd name="T47" fmla="*/ 2147483647 h 662"/>
              <a:gd name="T48" fmla="*/ 2147483647 w 1477"/>
              <a:gd name="T49" fmla="*/ 0 h 662"/>
              <a:gd name="T50" fmla="*/ 2147483647 w 1477"/>
              <a:gd name="T51" fmla="*/ 0 h 6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77"/>
              <a:gd name="T79" fmla="*/ 0 h 662"/>
              <a:gd name="T80" fmla="*/ 1477 w 1477"/>
              <a:gd name="T81" fmla="*/ 662 h 66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77" h="662">
                <a:moveTo>
                  <a:pt x="713" y="0"/>
                </a:moveTo>
                <a:lnTo>
                  <a:pt x="611" y="50"/>
                </a:lnTo>
                <a:lnTo>
                  <a:pt x="560" y="50"/>
                </a:lnTo>
                <a:lnTo>
                  <a:pt x="510" y="102"/>
                </a:lnTo>
                <a:lnTo>
                  <a:pt x="407" y="153"/>
                </a:lnTo>
                <a:lnTo>
                  <a:pt x="407" y="203"/>
                </a:lnTo>
                <a:lnTo>
                  <a:pt x="306" y="255"/>
                </a:lnTo>
                <a:lnTo>
                  <a:pt x="306" y="306"/>
                </a:lnTo>
                <a:lnTo>
                  <a:pt x="204" y="356"/>
                </a:lnTo>
                <a:lnTo>
                  <a:pt x="204" y="408"/>
                </a:lnTo>
                <a:lnTo>
                  <a:pt x="103" y="509"/>
                </a:lnTo>
                <a:lnTo>
                  <a:pt x="51" y="509"/>
                </a:lnTo>
                <a:lnTo>
                  <a:pt x="0" y="560"/>
                </a:lnTo>
                <a:lnTo>
                  <a:pt x="0" y="662"/>
                </a:lnTo>
                <a:lnTo>
                  <a:pt x="1477" y="662"/>
                </a:lnTo>
                <a:lnTo>
                  <a:pt x="1426" y="560"/>
                </a:lnTo>
                <a:lnTo>
                  <a:pt x="1375" y="560"/>
                </a:lnTo>
                <a:lnTo>
                  <a:pt x="1324" y="459"/>
                </a:lnTo>
                <a:lnTo>
                  <a:pt x="1223" y="459"/>
                </a:lnTo>
                <a:lnTo>
                  <a:pt x="1120" y="306"/>
                </a:lnTo>
                <a:lnTo>
                  <a:pt x="1070" y="203"/>
                </a:lnTo>
                <a:lnTo>
                  <a:pt x="967" y="203"/>
                </a:lnTo>
                <a:lnTo>
                  <a:pt x="917" y="102"/>
                </a:lnTo>
                <a:lnTo>
                  <a:pt x="814" y="50"/>
                </a:lnTo>
                <a:lnTo>
                  <a:pt x="814" y="0"/>
                </a:lnTo>
                <a:lnTo>
                  <a:pt x="713" y="0"/>
                </a:lnTo>
                <a:close/>
              </a:path>
            </a:pathLst>
          </a:custGeom>
          <a:solidFill>
            <a:srgbClr val="8FE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58" name="Freeform 20"/>
          <p:cNvSpPr>
            <a:spLocks/>
          </p:cNvSpPr>
          <p:nvPr/>
        </p:nvSpPr>
        <p:spPr bwMode="auto">
          <a:xfrm>
            <a:off x="5276850" y="2381250"/>
            <a:ext cx="1905000" cy="914400"/>
          </a:xfrm>
          <a:custGeom>
            <a:avLst/>
            <a:gdLst>
              <a:gd name="T0" fmla="*/ 2147483647 w 1477"/>
              <a:gd name="T1" fmla="*/ 0 h 662"/>
              <a:gd name="T2" fmla="*/ 2147483647 w 1477"/>
              <a:gd name="T3" fmla="*/ 2147483647 h 662"/>
              <a:gd name="T4" fmla="*/ 2147483647 w 1477"/>
              <a:gd name="T5" fmla="*/ 2147483647 h 662"/>
              <a:gd name="T6" fmla="*/ 2147483647 w 1477"/>
              <a:gd name="T7" fmla="*/ 2147483647 h 662"/>
              <a:gd name="T8" fmla="*/ 2147483647 w 1477"/>
              <a:gd name="T9" fmla="*/ 2147483647 h 662"/>
              <a:gd name="T10" fmla="*/ 2147483647 w 1477"/>
              <a:gd name="T11" fmla="*/ 2147483647 h 662"/>
              <a:gd name="T12" fmla="*/ 2147483647 w 1477"/>
              <a:gd name="T13" fmla="*/ 2147483647 h 662"/>
              <a:gd name="T14" fmla="*/ 2147483647 w 1477"/>
              <a:gd name="T15" fmla="*/ 2147483647 h 662"/>
              <a:gd name="T16" fmla="*/ 2147483647 w 1477"/>
              <a:gd name="T17" fmla="*/ 2147483647 h 662"/>
              <a:gd name="T18" fmla="*/ 2147483647 w 1477"/>
              <a:gd name="T19" fmla="*/ 2147483647 h 662"/>
              <a:gd name="T20" fmla="*/ 2147483647 w 1477"/>
              <a:gd name="T21" fmla="*/ 2147483647 h 662"/>
              <a:gd name="T22" fmla="*/ 2147483647 w 1477"/>
              <a:gd name="T23" fmla="*/ 2147483647 h 662"/>
              <a:gd name="T24" fmla="*/ 0 w 1477"/>
              <a:gd name="T25" fmla="*/ 2147483647 h 662"/>
              <a:gd name="T26" fmla="*/ 0 w 1477"/>
              <a:gd name="T27" fmla="*/ 2147483647 h 662"/>
              <a:gd name="T28" fmla="*/ 2147483647 w 1477"/>
              <a:gd name="T29" fmla="*/ 2147483647 h 662"/>
              <a:gd name="T30" fmla="*/ 2147483647 w 1477"/>
              <a:gd name="T31" fmla="*/ 2147483647 h 662"/>
              <a:gd name="T32" fmla="*/ 2147483647 w 1477"/>
              <a:gd name="T33" fmla="*/ 2147483647 h 662"/>
              <a:gd name="T34" fmla="*/ 2147483647 w 1477"/>
              <a:gd name="T35" fmla="*/ 2147483647 h 662"/>
              <a:gd name="T36" fmla="*/ 2147483647 w 1477"/>
              <a:gd name="T37" fmla="*/ 2147483647 h 662"/>
              <a:gd name="T38" fmla="*/ 2147483647 w 1477"/>
              <a:gd name="T39" fmla="*/ 2147483647 h 662"/>
              <a:gd name="T40" fmla="*/ 2147483647 w 1477"/>
              <a:gd name="T41" fmla="*/ 2147483647 h 662"/>
              <a:gd name="T42" fmla="*/ 2147483647 w 1477"/>
              <a:gd name="T43" fmla="*/ 2147483647 h 662"/>
              <a:gd name="T44" fmla="*/ 2147483647 w 1477"/>
              <a:gd name="T45" fmla="*/ 2147483647 h 662"/>
              <a:gd name="T46" fmla="*/ 2147483647 w 1477"/>
              <a:gd name="T47" fmla="*/ 2147483647 h 662"/>
              <a:gd name="T48" fmla="*/ 2147483647 w 1477"/>
              <a:gd name="T49" fmla="*/ 0 h 662"/>
              <a:gd name="T50" fmla="*/ 2147483647 w 1477"/>
              <a:gd name="T51" fmla="*/ 0 h 6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77"/>
              <a:gd name="T79" fmla="*/ 0 h 662"/>
              <a:gd name="T80" fmla="*/ 1477 w 1477"/>
              <a:gd name="T81" fmla="*/ 662 h 66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77" h="662">
                <a:moveTo>
                  <a:pt x="713" y="0"/>
                </a:moveTo>
                <a:lnTo>
                  <a:pt x="611" y="50"/>
                </a:lnTo>
                <a:lnTo>
                  <a:pt x="560" y="50"/>
                </a:lnTo>
                <a:lnTo>
                  <a:pt x="510" y="102"/>
                </a:lnTo>
                <a:lnTo>
                  <a:pt x="407" y="153"/>
                </a:lnTo>
                <a:lnTo>
                  <a:pt x="407" y="203"/>
                </a:lnTo>
                <a:lnTo>
                  <a:pt x="306" y="255"/>
                </a:lnTo>
                <a:lnTo>
                  <a:pt x="306" y="306"/>
                </a:lnTo>
                <a:lnTo>
                  <a:pt x="204" y="356"/>
                </a:lnTo>
                <a:lnTo>
                  <a:pt x="204" y="408"/>
                </a:lnTo>
                <a:lnTo>
                  <a:pt x="103" y="509"/>
                </a:lnTo>
                <a:lnTo>
                  <a:pt x="51" y="509"/>
                </a:lnTo>
                <a:lnTo>
                  <a:pt x="0" y="560"/>
                </a:lnTo>
                <a:lnTo>
                  <a:pt x="0" y="662"/>
                </a:lnTo>
                <a:lnTo>
                  <a:pt x="1477" y="662"/>
                </a:lnTo>
                <a:lnTo>
                  <a:pt x="1426" y="560"/>
                </a:lnTo>
                <a:lnTo>
                  <a:pt x="1375" y="560"/>
                </a:lnTo>
                <a:lnTo>
                  <a:pt x="1324" y="459"/>
                </a:lnTo>
                <a:lnTo>
                  <a:pt x="1223" y="459"/>
                </a:lnTo>
                <a:lnTo>
                  <a:pt x="1120" y="306"/>
                </a:lnTo>
                <a:lnTo>
                  <a:pt x="1070" y="203"/>
                </a:lnTo>
                <a:lnTo>
                  <a:pt x="967" y="203"/>
                </a:lnTo>
                <a:lnTo>
                  <a:pt x="917" y="102"/>
                </a:lnTo>
                <a:lnTo>
                  <a:pt x="814" y="50"/>
                </a:lnTo>
                <a:lnTo>
                  <a:pt x="814" y="0"/>
                </a:lnTo>
                <a:lnTo>
                  <a:pt x="713" y="0"/>
                </a:lnTo>
              </a:path>
            </a:pathLst>
          </a:custGeom>
          <a:noFill/>
          <a:ln w="14288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59" name="Rectangle 21"/>
          <p:cNvSpPr>
            <a:spLocks noChangeArrowheads="1"/>
          </p:cNvSpPr>
          <p:nvPr/>
        </p:nvSpPr>
        <p:spPr bwMode="auto">
          <a:xfrm>
            <a:off x="3484563" y="2524125"/>
            <a:ext cx="13081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60" name="Rectangle 22"/>
          <p:cNvSpPr>
            <a:spLocks noChangeArrowheads="1"/>
          </p:cNvSpPr>
          <p:nvPr/>
        </p:nvSpPr>
        <p:spPr bwMode="auto">
          <a:xfrm>
            <a:off x="5822950" y="2305050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61" name="Rectangle 23"/>
          <p:cNvSpPr>
            <a:spLocks noChangeArrowheads="1"/>
          </p:cNvSpPr>
          <p:nvPr/>
        </p:nvSpPr>
        <p:spPr bwMode="auto">
          <a:xfrm>
            <a:off x="2482850" y="4841875"/>
            <a:ext cx="10493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62" name="Rectangle 24"/>
          <p:cNvSpPr>
            <a:spLocks noChangeArrowheads="1"/>
          </p:cNvSpPr>
          <p:nvPr/>
        </p:nvSpPr>
        <p:spPr bwMode="auto">
          <a:xfrm>
            <a:off x="6788150" y="3484563"/>
            <a:ext cx="9302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1371600" y="3525838"/>
            <a:ext cx="26670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CC"/>
            </a:outerShdw>
          </a:effectLst>
        </p:spPr>
        <p:txBody>
          <a:bodyPr wrap="none" lIns="0" tIns="0" rIns="0" bIns="0">
            <a:spAutoFit/>
          </a:bodyPr>
          <a:lstStyle/>
          <a:p>
            <a:pPr defTabSz="8207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Times New Roman" pitchFamily="18" charset="0"/>
              </a:rPr>
              <a:t>Indirect</a:t>
            </a:r>
            <a:r>
              <a:rPr lang="en-US" sz="2000" b="1" dirty="0">
                <a:latin typeface="+mn-lt"/>
                <a:cs typeface="Times New Roman" pitchFamily="18" charset="0"/>
              </a:rPr>
              <a:t> Medical Costs</a:t>
            </a:r>
            <a:endParaRPr lang="en-US" sz="2000" b="1" dirty="0">
              <a:latin typeface="+mn-lt"/>
              <a:cs typeface="Times New Roman" pitchFamily="18" charset="0"/>
            </a:endParaRPr>
          </a:p>
          <a:p>
            <a:pPr defTabSz="820738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5521"/>
              </a:buClr>
              <a:buFontTx/>
              <a:buChar char="•"/>
              <a:defRPr/>
            </a:pPr>
            <a:r>
              <a:rPr lang="en-US" sz="2000" dirty="0">
                <a:latin typeface="+mn-lt"/>
                <a:cs typeface="Times New Roman" pitchFamily="18" charset="0"/>
              </a:rPr>
              <a:t>Missed Work</a:t>
            </a:r>
          </a:p>
          <a:p>
            <a:pPr defTabSz="820738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5521"/>
              </a:buClr>
              <a:buFontTx/>
              <a:buChar char="•"/>
              <a:defRPr/>
            </a:pPr>
            <a:r>
              <a:rPr lang="en-US" sz="2000" dirty="0" err="1">
                <a:latin typeface="+mn-lt"/>
                <a:cs typeface="Times New Roman" pitchFamily="18" charset="0"/>
              </a:rPr>
              <a:t>Presenteeism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defTabSz="820738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5521"/>
              </a:buClr>
              <a:buFontTx/>
              <a:buChar char="•"/>
              <a:defRPr/>
            </a:pPr>
            <a:r>
              <a:rPr lang="en-US" sz="2000" dirty="0">
                <a:latin typeface="+mn-lt"/>
                <a:cs typeface="Times New Roman" pitchFamily="18" charset="0"/>
              </a:rPr>
              <a:t>Short-term </a:t>
            </a:r>
            <a:r>
              <a:rPr lang="en-US" sz="2000" dirty="0">
                <a:latin typeface="+mn-lt"/>
                <a:cs typeface="Times New Roman" pitchFamily="18" charset="0"/>
              </a:rPr>
              <a:t>Disability</a:t>
            </a:r>
          </a:p>
          <a:p>
            <a:pPr defTabSz="820738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5521"/>
              </a:buClr>
              <a:buFontTx/>
              <a:buChar char="•"/>
              <a:defRPr/>
            </a:pPr>
            <a:r>
              <a:rPr lang="en-US" sz="2000" dirty="0">
                <a:latin typeface="+mn-lt"/>
                <a:cs typeface="Times New Roman" pitchFamily="18" charset="0"/>
              </a:rPr>
              <a:t>Long-term </a:t>
            </a:r>
            <a:r>
              <a:rPr lang="en-US" sz="2000" dirty="0">
                <a:latin typeface="+mn-lt"/>
                <a:cs typeface="Times New Roman" pitchFamily="18" charset="0"/>
              </a:rPr>
              <a:t>Disability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defTabSz="820738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5521"/>
              </a:buClr>
              <a:buFontTx/>
              <a:buChar char="•"/>
              <a:defRPr/>
            </a:pPr>
            <a:r>
              <a:rPr lang="en-US" sz="2000" dirty="0">
                <a:latin typeface="+mn-lt"/>
                <a:cs typeface="Times New Roman" pitchFamily="18" charset="0"/>
              </a:rPr>
              <a:t> Workers’ </a:t>
            </a:r>
            <a:r>
              <a:rPr lang="en-US" sz="2000" dirty="0">
                <a:latin typeface="+mn-lt"/>
                <a:cs typeface="Times New Roman" pitchFamily="18" charset="0"/>
              </a:rPr>
              <a:t>Compensation</a:t>
            </a:r>
          </a:p>
        </p:txBody>
      </p:sp>
      <p:sp>
        <p:nvSpPr>
          <p:cNvPr id="35864" name="Rectangle 26"/>
          <p:cNvSpPr>
            <a:spLocks noChangeArrowheads="1"/>
          </p:cNvSpPr>
          <p:nvPr/>
        </p:nvSpPr>
        <p:spPr bwMode="auto">
          <a:xfrm>
            <a:off x="3741738" y="4106863"/>
            <a:ext cx="1620837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5384800" y="4133850"/>
            <a:ext cx="14081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07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Palatino"/>
              </a:rPr>
              <a:t>Non-</a:t>
            </a:r>
            <a:r>
              <a:rPr lang="en-US" sz="2000" b="1" dirty="0">
                <a:latin typeface="+mj-lt"/>
                <a:cs typeface="Palatino"/>
              </a:rPr>
              <a:t>Visible </a:t>
            </a:r>
          </a:p>
          <a:p>
            <a:pPr algn="ctr" defTabSz="8207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Palatino"/>
              </a:rPr>
              <a:t>Costs</a:t>
            </a:r>
          </a:p>
          <a:p>
            <a:pPr algn="ctr" defTabSz="8207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latin typeface="Times New Roman" pitchFamily="35" charset="0"/>
              <a:cs typeface="Times New Roman" pitchFamily="35" charset="0"/>
            </a:endParaRPr>
          </a:p>
        </p:txBody>
      </p:sp>
      <p:sp>
        <p:nvSpPr>
          <p:cNvPr id="35866" name="Rectangle 29"/>
          <p:cNvSpPr>
            <a:spLocks noChangeArrowheads="1"/>
          </p:cNvSpPr>
          <p:nvPr/>
        </p:nvSpPr>
        <p:spPr bwMode="auto">
          <a:xfrm>
            <a:off x="4643438" y="2659063"/>
            <a:ext cx="16129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5829300" y="2609850"/>
            <a:ext cx="71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207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Palatino"/>
              </a:rPr>
              <a:t>Visible</a:t>
            </a: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810250" y="283845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07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Palatino"/>
              </a:rPr>
              <a:t>Costs</a:t>
            </a:r>
          </a:p>
        </p:txBody>
      </p:sp>
      <p:sp>
        <p:nvSpPr>
          <p:cNvPr id="35869" name="Rectangle 32"/>
          <p:cNvSpPr>
            <a:spLocks noChangeArrowheads="1"/>
          </p:cNvSpPr>
          <p:nvPr/>
        </p:nvSpPr>
        <p:spPr bwMode="auto">
          <a:xfrm>
            <a:off x="6272213" y="2501900"/>
            <a:ext cx="6302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70" name="Rectangle 33"/>
          <p:cNvSpPr>
            <a:spLocks noChangeArrowheads="1"/>
          </p:cNvSpPr>
          <p:nvPr/>
        </p:nvSpPr>
        <p:spPr bwMode="auto">
          <a:xfrm>
            <a:off x="6970713" y="3790950"/>
            <a:ext cx="12541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71" name="Text Box 34"/>
          <p:cNvSpPr txBox="1">
            <a:spLocks noChangeArrowheads="1"/>
          </p:cNvSpPr>
          <p:nvPr/>
        </p:nvSpPr>
        <p:spPr bwMode="auto">
          <a:xfrm>
            <a:off x="7137400" y="4410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59" name="Text Box 35"/>
          <p:cNvSpPr txBox="1">
            <a:spLocks noChangeArrowheads="1"/>
          </p:cNvSpPr>
          <p:nvPr/>
        </p:nvSpPr>
        <p:spPr bwMode="auto">
          <a:xfrm>
            <a:off x="2057400" y="5562600"/>
            <a:ext cx="5257800" cy="3540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cs typeface="Times New Roman" pitchFamily="18" charset="0"/>
              </a:rPr>
              <a:t>Indirect</a:t>
            </a:r>
            <a:r>
              <a:rPr lang="en-US" sz="1700" b="1" dirty="0">
                <a:cs typeface="Times New Roman" pitchFamily="18" charset="0"/>
              </a:rPr>
              <a:t> Medical Costs = 2-3 </a:t>
            </a:r>
            <a:r>
              <a:rPr lang="en-US" sz="1700" b="1" dirty="0">
                <a:cs typeface="Times New Roman" pitchFamily="18" charset="0"/>
              </a:rPr>
              <a:t>times Direct Medical Costs</a:t>
            </a:r>
          </a:p>
        </p:txBody>
      </p:sp>
      <p:sp>
        <p:nvSpPr>
          <p:cNvPr id="35873" name="Text Box 36"/>
          <p:cNvSpPr txBox="1">
            <a:spLocks noChangeArrowheads="1"/>
          </p:cNvSpPr>
          <p:nvPr/>
        </p:nvSpPr>
        <p:spPr bwMode="auto">
          <a:xfrm>
            <a:off x="1371600" y="1600200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</a:pPr>
            <a:r>
              <a:rPr lang="en-US" sz="2000" b="1">
                <a:latin typeface="Calibri" pitchFamily="34" charset="0"/>
                <a:cs typeface="Times New Roman" pitchFamily="18" charset="0"/>
              </a:rPr>
              <a:t>Direct Medical Costs</a:t>
            </a:r>
          </a:p>
          <a:p>
            <a:pPr>
              <a:buClr>
                <a:srgbClr val="FF5521"/>
              </a:buClr>
              <a:buFontTx/>
              <a:buChar char="•"/>
            </a:pPr>
            <a:r>
              <a:rPr lang="en-US" sz="2000">
                <a:latin typeface="Calibri" pitchFamily="34" charset="0"/>
                <a:cs typeface="Times New Roman" pitchFamily="18" charset="0"/>
              </a:rPr>
              <a:t>  Medical</a:t>
            </a:r>
          </a:p>
          <a:p>
            <a:pPr>
              <a:buClr>
                <a:srgbClr val="FF5521"/>
              </a:buClr>
              <a:buFontTx/>
              <a:buChar char="•"/>
            </a:pPr>
            <a:r>
              <a:rPr lang="en-US" sz="2000">
                <a:latin typeface="Calibri" pitchFamily="34" charset="0"/>
                <a:cs typeface="Times New Roman" pitchFamily="18" charset="0"/>
              </a:rPr>
              <a:t>  Pharmaceutical</a:t>
            </a:r>
          </a:p>
        </p:txBody>
      </p:sp>
      <p:sp>
        <p:nvSpPr>
          <p:cNvPr id="35874" name="TextBox 36"/>
          <p:cNvSpPr txBox="1">
            <a:spLocks noChangeArrowheads="1"/>
          </p:cNvSpPr>
          <p:nvPr/>
        </p:nvSpPr>
        <p:spPr bwMode="auto">
          <a:xfrm>
            <a:off x="381000" y="6248400"/>
            <a:ext cx="6553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i-FI" sz="1000">
                <a:latin typeface="Calibri" pitchFamily="34" charset="0"/>
                <a:ea typeface="ＭＳ Ｐゴシック"/>
                <a:cs typeface="ＭＳ Ｐゴシック"/>
              </a:rPr>
              <a:t>Source: William B. Baun, EPD, CWP, FAWHP</a:t>
            </a:r>
          </a:p>
          <a:p>
            <a:pPr>
              <a:lnSpc>
                <a:spcPct val="80000"/>
              </a:lnSpc>
            </a:pPr>
            <a:r>
              <a:rPr lang="fi-FI" sz="1000">
                <a:latin typeface="Calibri" pitchFamily="34" charset="0"/>
                <a:ea typeface="ＭＳ Ｐゴシック"/>
                <a:cs typeface="ＭＳ Ｐゴシック"/>
              </a:rPr>
              <a:t>University of Texas MD Anderson Cancer Center</a:t>
            </a:r>
          </a:p>
        </p:txBody>
      </p:sp>
      <p:sp>
        <p:nvSpPr>
          <p:cNvPr id="35875" name="Title 39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>
                <a:solidFill>
                  <a:srgbClr val="FF5521"/>
                </a:solidFill>
              </a:rPr>
              <a:t>Medical Costs: Tip of the Iceberg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cap="none" dirty="0" smtClean="0">
                <a:solidFill>
                  <a:srgbClr val="FF5521"/>
                </a:solidFill>
              </a:rPr>
              <a:t>Annual Toll of Chronic Disease </a:t>
            </a:r>
            <a:br>
              <a:rPr lang="en-US" cap="none" dirty="0" smtClean="0">
                <a:solidFill>
                  <a:srgbClr val="FF5521"/>
                </a:solidFill>
              </a:rPr>
            </a:br>
            <a:r>
              <a:rPr lang="en-US" cap="none" dirty="0" smtClean="0">
                <a:solidFill>
                  <a:srgbClr val="FF5521"/>
                </a:solidFill>
              </a:rPr>
              <a:t>in Oregon</a:t>
            </a:r>
            <a:endParaRPr lang="en-US" cap="none" dirty="0">
              <a:solidFill>
                <a:srgbClr val="FF5521"/>
              </a:solidFill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5943600" cy="4449762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7891" name="Chart 4"/>
          <p:cNvPicPr>
            <a:picLocks noChangeArrowheads="1"/>
          </p:cNvPicPr>
          <p:nvPr/>
        </p:nvPicPr>
        <p:blipFill>
          <a:blip r:embed="rId3"/>
          <a:srcRect l="1991" t="3326" r="1991" b="3326"/>
          <a:stretch>
            <a:fillRect/>
          </a:stretch>
        </p:blipFill>
        <p:spPr bwMode="auto">
          <a:xfrm>
            <a:off x="96838" y="1633538"/>
            <a:ext cx="46767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76800" y="1524000"/>
            <a:ext cx="4267200" cy="33528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b="1" dirty="0">
              <a:solidFill>
                <a:srgbClr val="004C00"/>
              </a:solidFill>
            </a:endParaRP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>
                <a:solidFill>
                  <a:srgbClr val="004C00"/>
                </a:solidFill>
              </a:rPr>
              <a:t>19,000 lives</a:t>
            </a: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004C00"/>
              </a:solidFill>
            </a:endParaRP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>
                <a:solidFill>
                  <a:srgbClr val="004C00"/>
                </a:solidFill>
              </a:rPr>
              <a:t>$16 billion in health </a:t>
            </a:r>
            <a:br>
              <a:rPr lang="en-US" sz="2400" b="1" dirty="0">
                <a:solidFill>
                  <a:srgbClr val="004C00"/>
                </a:solidFill>
              </a:rPr>
            </a:br>
            <a:r>
              <a:rPr lang="en-US" sz="2400" b="1" dirty="0">
                <a:solidFill>
                  <a:srgbClr val="004C00"/>
                </a:solidFill>
              </a:rPr>
              <a:t>care costs</a:t>
            </a: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004C00"/>
              </a:solidFill>
            </a:endParaRP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>
                <a:solidFill>
                  <a:srgbClr val="004C00"/>
                </a:solidFill>
              </a:rPr>
              <a:t>Countless hours of </a:t>
            </a:r>
            <a:br>
              <a:rPr lang="en-US" sz="2400" b="1" dirty="0">
                <a:solidFill>
                  <a:srgbClr val="004C00"/>
                </a:solidFill>
              </a:rPr>
            </a:br>
            <a:r>
              <a:rPr lang="en-US" sz="2400" b="1" dirty="0">
                <a:solidFill>
                  <a:srgbClr val="004C00"/>
                </a:solidFill>
              </a:rPr>
              <a:t>missed work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b="1" dirty="0">
              <a:solidFill>
                <a:srgbClr val="004C00"/>
              </a:solidFill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b="1" dirty="0">
              <a:solidFill>
                <a:srgbClr val="004C00"/>
              </a:solidFill>
            </a:endParaRPr>
          </a:p>
        </p:txBody>
      </p:sp>
      <p:pic>
        <p:nvPicPr>
          <p:cNvPr id="37893" name="Picture 8" descr="smile_3071601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864100"/>
            <a:ext cx="34290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9" descr="iStock_000008303083Mediu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76800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cap="none" dirty="0" smtClean="0">
                <a:solidFill>
                  <a:srgbClr val="FF5521"/>
                </a:solidFill>
                <a:latin typeface="Arial" charset="0"/>
              </a:rPr>
              <a:t>Oregon’s Young People:</a:t>
            </a:r>
            <a:br>
              <a:rPr lang="en-US" sz="2400" cap="none" dirty="0" smtClean="0">
                <a:solidFill>
                  <a:srgbClr val="FF5521"/>
                </a:solidFill>
                <a:latin typeface="Arial" charset="0"/>
              </a:rPr>
            </a:br>
            <a:r>
              <a:rPr lang="en-US" sz="2400" cap="none" dirty="0" smtClean="0">
                <a:solidFill>
                  <a:srgbClr val="FF5521"/>
                </a:solidFill>
                <a:latin typeface="Arial" charset="0"/>
              </a:rPr>
              <a:t>Our Future Workforce</a:t>
            </a:r>
            <a:endParaRPr lang="en-US" sz="2400" cap="none" dirty="0" smtClean="0">
              <a:solidFill>
                <a:srgbClr val="FF5521"/>
              </a:solidFill>
              <a:latin typeface="+mn-lt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524000"/>
            <a:ext cx="4648200" cy="297180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marL="576263" indent="-293688" fontAlgn="auto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2595" b="1" dirty="0" smtClean="0">
              <a:solidFill>
                <a:srgbClr val="004C00"/>
              </a:solidFill>
              <a:cs typeface="Arial" charset="0"/>
            </a:endParaRPr>
          </a:p>
          <a:p>
            <a:pPr marL="576263" indent="-293688" fontAlgn="auto">
              <a:lnSpc>
                <a:spcPct val="12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595" dirty="0" smtClean="0">
                <a:solidFill>
                  <a:srgbClr val="004C00"/>
                </a:solidFill>
                <a:cs typeface="Arial" charset="0"/>
              </a:rPr>
              <a:t>Diagnosis of childhood chronic diseases almost quadrupled over past four decades</a:t>
            </a:r>
          </a:p>
          <a:p>
            <a:pPr marL="576263" indent="-293688" fontAlgn="auto">
              <a:lnSpc>
                <a:spcPct val="12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595" dirty="0" smtClean="0">
                <a:solidFill>
                  <a:srgbClr val="004C00"/>
                </a:solidFill>
              </a:rPr>
              <a:t>Childhood obesity more than tripled in past 30 years </a:t>
            </a:r>
            <a:endParaRPr lang="en-US" sz="2595" dirty="0" smtClean="0">
              <a:solidFill>
                <a:srgbClr val="004C00"/>
              </a:solidFill>
              <a:cs typeface="Arial" charset="0"/>
            </a:endParaRPr>
          </a:p>
          <a:p>
            <a:pPr marL="576263" indent="-293688" fontAlgn="auto">
              <a:lnSpc>
                <a:spcPct val="12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r>
              <a:rPr lang="en-US" sz="2595" dirty="0" smtClean="0">
                <a:solidFill>
                  <a:srgbClr val="004C00"/>
                </a:solidFill>
                <a:cs typeface="Arial" charset="0"/>
              </a:rPr>
              <a:t>1 in 3 children will develop diabetes over their lifetime, given current trends</a:t>
            </a:r>
          </a:p>
          <a:p>
            <a:pPr marL="576263" indent="-293688" fontAlgn="auto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endParaRPr lang="en-US" sz="2000" b="1" dirty="0" smtClean="0">
              <a:solidFill>
                <a:srgbClr val="004C00"/>
              </a:solidFill>
              <a:cs typeface="Arial" charset="0"/>
            </a:endParaRPr>
          </a:p>
          <a:p>
            <a:pPr marL="576263" indent="-293688" fontAlgn="auto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endParaRPr/>
          </a:p>
          <a:p>
            <a:pPr marL="576263" indent="-293688" fontAlgn="auto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endParaRPr lang="en-US" sz="2000" dirty="0" smtClean="0">
              <a:cs typeface="Arial" charset="0"/>
            </a:endParaRPr>
          </a:p>
          <a:p>
            <a:pPr marL="576263" indent="-293688" fontAlgn="auto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endParaRPr lang="en-US" sz="2000" dirty="0" smtClean="0">
              <a:cs typeface="Arial" charset="0"/>
            </a:endParaRPr>
          </a:p>
          <a:p>
            <a:pPr marL="576263" indent="-293688" fontAlgn="auto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endParaRPr lang="en-US" sz="2000" dirty="0" smtClean="0">
              <a:cs typeface="Arial" charset="0"/>
            </a:endParaRPr>
          </a:p>
          <a:p>
            <a:pPr marL="576263" indent="-293688" fontAlgn="auto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endParaRPr lang="en-US" sz="2000" dirty="0" smtClean="0">
              <a:cs typeface="Arial" charset="0"/>
            </a:endParaRPr>
          </a:p>
          <a:p>
            <a:pPr marL="576263" indent="-293688" fontAlgn="auto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endParaRPr lang="en-US" sz="2000" dirty="0" smtClean="0">
              <a:cs typeface="Arial" charset="0"/>
            </a:endParaRPr>
          </a:p>
          <a:p>
            <a:pPr marL="576263" indent="-293688" fontAlgn="auto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endParaRPr lang="en-US" sz="2000" dirty="0" smtClean="0">
              <a:cs typeface="Arial" charset="0"/>
            </a:endParaRPr>
          </a:p>
          <a:p>
            <a:pPr marL="576263" indent="-293688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cs typeface="Arial" charset="0"/>
            </a:endParaRPr>
          </a:p>
        </p:txBody>
      </p:sp>
      <p:sp>
        <p:nvSpPr>
          <p:cNvPr id="39939" name="TextBox 8"/>
          <p:cNvSpPr txBox="1">
            <a:spLocks noChangeArrowheads="1"/>
          </p:cNvSpPr>
          <p:nvPr/>
        </p:nvSpPr>
        <p:spPr bwMode="auto">
          <a:xfrm>
            <a:off x="533400" y="6096000"/>
            <a:ext cx="7467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>
                <a:latin typeface="Calibri" pitchFamily="34" charset="0"/>
              </a:rPr>
              <a:t>Source:  Prevalence of obesity/overweight data source is 2007 Oregon Healthy Teens Survey </a:t>
            </a:r>
          </a:p>
          <a:p>
            <a:pPr>
              <a:lnSpc>
                <a:spcPct val="80000"/>
              </a:lnSpc>
            </a:pPr>
            <a:r>
              <a:rPr lang="en-US" sz="1000">
                <a:latin typeface="Calibri" pitchFamily="34" charset="0"/>
              </a:rPr>
              <a:t>Daniels SR, Arnett DK, Eckel RH, et al. Overweight in children and adolescents: pathophysiology,</a:t>
            </a:r>
            <a:br>
              <a:rPr lang="en-US" sz="1000">
                <a:latin typeface="Calibri" pitchFamily="34" charset="0"/>
              </a:rPr>
            </a:br>
            <a:r>
              <a:rPr lang="en-US" sz="1000">
                <a:latin typeface="Calibri" pitchFamily="34" charset="0"/>
              </a:rPr>
              <a:t>consequences, prevention, and treatment. Circulation. April 19 2005; 111 (15): 1999-2012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724400"/>
            <a:ext cx="8153400" cy="6461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If the trend continues, today’s young people could be first generation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to live shorter lives than parents.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941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4988" b="-34988"/>
          <a:stretch>
            <a:fillRect/>
          </a:stretch>
        </p:blipFill>
        <p:spPr>
          <a:xfrm>
            <a:off x="4648200" y="519113"/>
            <a:ext cx="4495800" cy="50434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cap="none" smtClean="0">
                <a:solidFill>
                  <a:srgbClr val="FF5521"/>
                </a:solidFill>
              </a:rPr>
              <a:t>Why Wellness at Work?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5181600" cy="4495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Clr>
                <a:srgbClr val="E15A00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004C00"/>
                </a:solidFill>
              </a:rPr>
              <a:t>Employees spend nearly half their waking hours at work.</a:t>
            </a:r>
          </a:p>
          <a:p>
            <a:pPr fontAlgn="auto">
              <a:spcAft>
                <a:spcPts val="0"/>
              </a:spcAft>
              <a:buClr>
                <a:srgbClr val="E15A00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004C00"/>
                </a:solidFill>
              </a:rPr>
              <a:t>Environment shapes habits.</a:t>
            </a:r>
          </a:p>
          <a:p>
            <a:pPr lvl="1" fontAlgn="auto">
              <a:spcAft>
                <a:spcPts val="0"/>
              </a:spcAft>
              <a:buClr>
                <a:srgbClr val="E15A00"/>
              </a:buClr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4C00"/>
                </a:solidFill>
              </a:rPr>
              <a:t>Habits at work influence habits at home. </a:t>
            </a:r>
          </a:p>
          <a:p>
            <a:pPr fontAlgn="auto">
              <a:spcAft>
                <a:spcPts val="0"/>
              </a:spcAft>
              <a:buClr>
                <a:srgbClr val="E15A00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004C00"/>
                </a:solidFill>
              </a:rPr>
              <a:t>Most Oregonians want to be healthy!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951038"/>
            <a:ext cx="3276600" cy="307816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indent="-2286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004C00"/>
                </a:solidFill>
              </a:rPr>
              <a:t>80% of Oregon smokers want to quit.</a:t>
            </a:r>
          </a:p>
          <a:p>
            <a:pPr lvl="1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004C00"/>
              </a:solidFill>
            </a:endParaRPr>
          </a:p>
          <a:p>
            <a:pPr lvl="1" indent="-2286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004C00"/>
                </a:solidFill>
              </a:rPr>
              <a:t> 90% of overweight and obese Oregon adults want to lose or maintain weight.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1524000"/>
            <a:ext cx="3276600" cy="40005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</a:rPr>
              <a:t>Did you know that…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200" cap="none" dirty="0" err="1" smtClean="0">
                <a:solidFill>
                  <a:srgbClr val="FF5521"/>
                </a:solidFill>
                <a:cs typeface="Palatino"/>
              </a:rPr>
              <a:t>Wellness@Work</a:t>
            </a:r>
            <a:r>
              <a:rPr lang="en-US" sz="3200" cap="none" dirty="0" smtClean="0">
                <a:solidFill>
                  <a:srgbClr val="FF5521"/>
                </a:solidFill>
                <a:cs typeface="Palatino"/>
              </a:rPr>
              <a:t>: </a:t>
            </a:r>
            <a:br>
              <a:rPr lang="en-US" sz="3200" cap="none" dirty="0" smtClean="0">
                <a:solidFill>
                  <a:srgbClr val="FF5521"/>
                </a:solidFill>
                <a:cs typeface="Palatino"/>
              </a:rPr>
            </a:br>
            <a:r>
              <a:rPr lang="en-US" sz="3200" cap="none" dirty="0" smtClean="0">
                <a:solidFill>
                  <a:srgbClr val="FF5521"/>
                </a:solidFill>
                <a:cs typeface="Palatino"/>
              </a:rPr>
              <a:t>An Economic Imperative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2514600"/>
          </a:xfrm>
        </p:spPr>
        <p:txBody>
          <a:bodyPr rtlCol="0">
            <a:normAutofit fontScale="25000" lnSpcReduction="20000"/>
          </a:bodyPr>
          <a:lstStyle/>
          <a:p>
            <a:pPr lvl="1" fontAlgn="auto"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u"/>
              <a:defRPr/>
            </a:pPr>
            <a:endParaRPr lang="en-US" sz="2000" b="1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b="1" dirty="0" smtClean="0"/>
              <a:t>A comprehensive, strategically designed investment in employees’ health pays off.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9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9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/>
          </a:p>
          <a:p>
            <a:pPr lvl="1" fontAlgn="auto"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None/>
              <a:defRPr/>
            </a:pPr>
            <a:endParaRPr lang="en-US" sz="11200" dirty="0" smtClean="0"/>
          </a:p>
          <a:p>
            <a:pPr marL="3175" indent="4763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>
              <a:solidFill>
                <a:srgbClr val="000000"/>
              </a:solidFill>
            </a:endParaRPr>
          </a:p>
          <a:p>
            <a:pPr marL="3175" indent="4763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>
              <a:solidFill>
                <a:srgbClr val="000000"/>
              </a:solidFill>
            </a:endParaRPr>
          </a:p>
          <a:p>
            <a:pPr marL="3175" indent="4763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>
              <a:solidFill>
                <a:srgbClr val="000000"/>
              </a:solidFill>
            </a:endParaRPr>
          </a:p>
          <a:p>
            <a:pPr marL="3175" indent="4763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>
              <a:solidFill>
                <a:srgbClr val="000000"/>
              </a:solidFill>
            </a:endParaRPr>
          </a:p>
          <a:p>
            <a:pPr marL="3175" indent="4763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>
              <a:solidFill>
                <a:srgbClr val="000000"/>
              </a:solidFill>
            </a:endParaRPr>
          </a:p>
          <a:p>
            <a:pPr marL="3175" indent="4763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>
              <a:solidFill>
                <a:srgbClr val="000000"/>
              </a:solidFill>
            </a:endParaRPr>
          </a:p>
          <a:p>
            <a:pPr marL="3175" indent="4763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>
              <a:solidFill>
                <a:srgbClr val="000000"/>
              </a:solidFill>
            </a:endParaRPr>
          </a:p>
          <a:p>
            <a:pPr marL="3175" indent="4763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>
              <a:solidFill>
                <a:srgbClr val="000000"/>
              </a:solidFill>
            </a:endParaRPr>
          </a:p>
          <a:p>
            <a:pPr marL="3175" indent="4763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>
              <a:solidFill>
                <a:srgbClr val="000000"/>
              </a:solidFill>
            </a:endParaRPr>
          </a:p>
          <a:p>
            <a:pPr marL="3175" indent="4763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000000"/>
                </a:solidFill>
              </a:rPr>
              <a:t>Source: Chapman LS.  The Art of Health Promotion: Meta-evaluation 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4000" dirty="0" smtClean="0">
                <a:solidFill>
                  <a:srgbClr val="000000"/>
                </a:solidFill>
              </a:rPr>
              <a:t>of worksite health promotion economic return studies: 2005 update.  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4000" dirty="0" smtClean="0">
                <a:solidFill>
                  <a:srgbClr val="000000"/>
                </a:solidFill>
              </a:rPr>
              <a:t>Am J Health Promotion, 19 (6), July/Aug 2005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4343400"/>
            <a:ext cx="8229600" cy="73818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5521"/>
                </a:solidFill>
              </a:rPr>
              <a:t>Return on Investment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4C00"/>
                </a:solidFill>
              </a:rPr>
              <a:t>For every $1 spent on wellness programs, an average of $5 (range of $2-19) is saved.</a:t>
            </a:r>
          </a:p>
        </p:txBody>
      </p:sp>
      <p:sp>
        <p:nvSpPr>
          <p:cNvPr id="8" name="Pentagon 7"/>
          <p:cNvSpPr/>
          <p:nvPr/>
        </p:nvSpPr>
        <p:spPr>
          <a:xfrm>
            <a:off x="914400" y="2590800"/>
            <a:ext cx="2286000" cy="1295400"/>
          </a:xfrm>
          <a:prstGeom prst="homePlat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Lowers health care costs by 26%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3276600" y="2590800"/>
            <a:ext cx="2362200" cy="1322832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perspectiveAbove" fov="2700000">
                <a:rot lat="2040000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Reduces sick leave by 27%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5715000" y="2590800"/>
            <a:ext cx="2438400" cy="12954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bliqueBottomLef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</a:rPr>
              <a:t>Reduce workers’ compensation costs by 32%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400" cap="none" smtClean="0">
                <a:solidFill>
                  <a:srgbClr val="FF5521"/>
                </a:solidFill>
              </a:rPr>
              <a:t>Oregon’s Commitment to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543800" cy="1600200"/>
          </a:xfrm>
        </p:spPr>
        <p:txBody>
          <a:bodyPr rtlCol="0">
            <a:normAutofit fontScale="92500" lnSpcReduction="20000"/>
          </a:bodyPr>
          <a:lstStyle/>
          <a:p>
            <a:pPr lvl="1" algn="ctr" fontAlgn="auto">
              <a:spcAft>
                <a:spcPts val="0"/>
              </a:spcAft>
              <a:buClr>
                <a:srgbClr val="FF5521"/>
              </a:buClr>
              <a:buFont typeface="Arial" pitchFamily="34" charset="0"/>
              <a:buNone/>
              <a:defRPr/>
            </a:pPr>
            <a:r>
              <a:rPr lang="en-US" sz="3200" dirty="0" smtClean="0"/>
              <a:t>A statewide initiative to create healthier worksites guided by leaders from </a:t>
            </a:r>
            <a:r>
              <a:rPr lang="en-US" sz="3200" b="1" dirty="0" smtClean="0"/>
              <a:t>business, public health, health care, and education</a:t>
            </a:r>
          </a:p>
          <a:p>
            <a:pPr lvl="1" fontAlgn="auto">
              <a:spcAft>
                <a:spcPts val="0"/>
              </a:spcAft>
              <a:buClr>
                <a:srgbClr val="FF5521"/>
              </a:buClr>
              <a:buFont typeface="Arial" pitchFamily="34" charset="0"/>
              <a:buNone/>
              <a:defRPr/>
            </a:pPr>
            <a:endParaRPr lang="en-US" sz="3200" dirty="0" smtClean="0"/>
          </a:p>
          <a:p>
            <a:pPr marL="1314450" lvl="2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endParaRPr lang="en-US" sz="2000" dirty="0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838200"/>
            <a:ext cx="37719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3581400"/>
            <a:ext cx="8001000" cy="1738313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buClr>
                <a:srgbClr val="FF5521"/>
              </a:buClr>
              <a:defRPr/>
            </a:pPr>
            <a:r>
              <a:rPr lang="en-US" sz="3200" dirty="0">
                <a:solidFill>
                  <a:schemeClr val="tx1"/>
                </a:solidFill>
              </a:rPr>
              <a:t>Contributes to</a:t>
            </a:r>
            <a:r>
              <a:rPr lang="en-US" sz="3200" b="1" dirty="0">
                <a:solidFill>
                  <a:srgbClr val="FF5521"/>
                </a:solidFill>
              </a:rPr>
              <a:t>Oregon’s Triple Aim</a:t>
            </a:r>
            <a:r>
              <a:rPr lang="en-US" sz="3200" dirty="0">
                <a:solidFill>
                  <a:schemeClr val="tx1"/>
                </a:solidFill>
              </a:rPr>
              <a:t> to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Clr>
                <a:srgbClr val="FF552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 Improve lifelong health of all Oregonians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Clr>
                <a:srgbClr val="FF552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 Lower or contain cost of care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Clr>
                <a:srgbClr val="FF552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 Increase the quality, reliability and availability of care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@W.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3248</TotalTime>
  <Words>739</Words>
  <Application>Microsoft Macintosh PowerPoint</Application>
  <PresentationFormat>On-screen Show (4:3)</PresentationFormat>
  <Paragraphs>174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Arial</vt:lpstr>
      <vt:lpstr>Wingdings</vt:lpstr>
      <vt:lpstr>Tahoma</vt:lpstr>
      <vt:lpstr>Times New Roman</vt:lpstr>
      <vt:lpstr>Palatino</vt:lpstr>
      <vt:lpstr>ＭＳ Ｐゴシック</vt:lpstr>
      <vt:lpstr>W@W.Template</vt:lpstr>
      <vt:lpstr>W@W.Template</vt:lpstr>
      <vt:lpstr>Worksheet</vt:lpstr>
      <vt:lpstr>Slide 1</vt:lpstr>
      <vt:lpstr>Roadmapfor Today</vt:lpstr>
      <vt:lpstr>Health Insurance Premium Increases Outpace Inflation  and Growth in Workers’ Earnings 1999-2010 </vt:lpstr>
      <vt:lpstr>Medical Costs: Tip of the Iceberg</vt:lpstr>
      <vt:lpstr>Annual Toll of Chronic Disease  in Oregon</vt:lpstr>
      <vt:lpstr>Oregon’s Young People: Our Future Workforce</vt:lpstr>
      <vt:lpstr>Why Wellness at Work?</vt:lpstr>
      <vt:lpstr> Wellness@Work:  An Economic Imperative </vt:lpstr>
      <vt:lpstr>Oregon’s Commitment to</vt:lpstr>
      <vt:lpstr>About Wellness@Work</vt:lpstr>
      <vt:lpstr>The Launch: Talk it Up</vt:lpstr>
      <vt:lpstr>The Launch: ID Local Success Stories</vt:lpstr>
      <vt:lpstr>The Launch: Media Outreach</vt:lpstr>
      <vt:lpstr>Media Talking Points</vt:lpstr>
      <vt:lpstr>The Launch: Promote the Website</vt:lpstr>
      <vt:lpstr>Wellness@Work</vt:lpstr>
    </vt:vector>
  </TitlesOfParts>
  <Company>DHS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Wellness Programs     </dc:title>
  <dc:creator>Inge Aldersebaes</dc:creator>
  <cp:lastModifiedBy>Jonathan N. Modie</cp:lastModifiedBy>
  <cp:revision>247</cp:revision>
  <dcterms:created xsi:type="dcterms:W3CDTF">2011-06-28T18:44:35Z</dcterms:created>
  <dcterms:modified xsi:type="dcterms:W3CDTF">2011-07-01T22:57:30Z</dcterms:modified>
</cp:coreProperties>
</file>