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52" r:id="rId1"/>
  </p:sldMasterIdLst>
  <p:notesMasterIdLst>
    <p:notesMasterId r:id="rId9"/>
  </p:notesMasterIdLst>
  <p:sldIdLst>
    <p:sldId id="259" r:id="rId2"/>
    <p:sldId id="256" r:id="rId3"/>
    <p:sldId id="257" r:id="rId4"/>
    <p:sldId id="260" r:id="rId5"/>
    <p:sldId id="261" r:id="rId6"/>
    <p:sldId id="262" r:id="rId7"/>
    <p:sldId id="258" r:id="rId8"/>
  </p:sldIdLst>
  <p:sldSz cx="9144000" cy="6858000" type="screen4x3"/>
  <p:notesSz cx="6881813" cy="9296400"/>
  <p:embeddedFontLst>
    <p:embeddedFont>
      <p:font typeface="Myriad Web Pro" charset="0"/>
      <p:regular r:id="rId10"/>
      <p:bold r:id="rId11"/>
      <p:italic r:id="rId12"/>
    </p:embeddedFont>
    <p:embeddedFont>
      <p:font typeface="Calibri" pitchFamily="34" charset="0"/>
      <p:regular r:id="rId13"/>
      <p:bold r:id="rId14"/>
      <p:italic r:id="rId15"/>
      <p:boldItalic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6735" autoAdjust="0"/>
  </p:normalViewPr>
  <p:slideViewPr>
    <p:cSldViewPr>
      <p:cViewPr>
        <p:scale>
          <a:sx n="80" d="100"/>
          <a:sy n="80" d="100"/>
        </p:scale>
        <p:origin x="-858" y="-666"/>
      </p:cViewPr>
      <p:guideLst>
        <p:guide orient="horz" pos="2160"/>
        <p:guide pos="2880"/>
      </p:guideLst>
    </p:cSldViewPr>
  </p:slideViewPr>
  <p:outlineViewPr>
    <p:cViewPr>
      <p:scale>
        <a:sx n="33" d="100"/>
        <a:sy n="33" d="100"/>
      </p:scale>
      <p:origin x="0" y="1794"/>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418" cy="464205"/>
          </a:xfrm>
          <a:prstGeom prst="rect">
            <a:avLst/>
          </a:prstGeom>
        </p:spPr>
        <p:txBody>
          <a:bodyPr vert="horz" lIns="87444" tIns="43722" rIns="87444" bIns="43722" rtlCol="0"/>
          <a:lstStyle>
            <a:lvl1pPr algn="l">
              <a:defRPr sz="1100"/>
            </a:lvl1pPr>
          </a:lstStyle>
          <a:p>
            <a:endParaRPr lang="en-US"/>
          </a:p>
        </p:txBody>
      </p:sp>
      <p:sp>
        <p:nvSpPr>
          <p:cNvPr id="3" name="Date Placeholder 2"/>
          <p:cNvSpPr>
            <a:spLocks noGrp="1"/>
          </p:cNvSpPr>
          <p:nvPr>
            <p:ph type="dt" idx="1"/>
          </p:nvPr>
        </p:nvSpPr>
        <p:spPr>
          <a:xfrm>
            <a:off x="3897902" y="1"/>
            <a:ext cx="2982418" cy="464205"/>
          </a:xfrm>
          <a:prstGeom prst="rect">
            <a:avLst/>
          </a:prstGeom>
        </p:spPr>
        <p:txBody>
          <a:bodyPr vert="horz" lIns="87444" tIns="43722" rIns="87444" bIns="43722" rtlCol="0"/>
          <a:lstStyle>
            <a:lvl1pPr algn="r">
              <a:defRPr sz="1100"/>
            </a:lvl1pPr>
          </a:lstStyle>
          <a:p>
            <a:fld id="{631649FD-DCFF-42E0-AF54-05D858BBDB77}" type="datetimeFigureOut">
              <a:rPr lang="en-US" smtClean="0"/>
              <a:t>3/19/2012</a:t>
            </a:fld>
            <a:endParaRPr lang="en-US"/>
          </a:p>
        </p:txBody>
      </p:sp>
      <p:sp>
        <p:nvSpPr>
          <p:cNvPr id="4" name="Slide Image Placeholder 3"/>
          <p:cNvSpPr>
            <a:spLocks noGrp="1" noRot="1" noChangeAspect="1"/>
          </p:cNvSpPr>
          <p:nvPr>
            <p:ph type="sldImg" idx="2"/>
          </p:nvPr>
        </p:nvSpPr>
        <p:spPr>
          <a:xfrm>
            <a:off x="1117600" y="698500"/>
            <a:ext cx="4646613" cy="3486150"/>
          </a:xfrm>
          <a:prstGeom prst="rect">
            <a:avLst/>
          </a:prstGeom>
          <a:noFill/>
          <a:ln w="12700">
            <a:solidFill>
              <a:prstClr val="black"/>
            </a:solidFill>
          </a:ln>
        </p:spPr>
        <p:txBody>
          <a:bodyPr vert="horz" lIns="87444" tIns="43722" rIns="87444" bIns="43722" rtlCol="0" anchor="ctr"/>
          <a:lstStyle/>
          <a:p>
            <a:endParaRPr lang="en-US"/>
          </a:p>
        </p:txBody>
      </p:sp>
      <p:sp>
        <p:nvSpPr>
          <p:cNvPr id="5" name="Notes Placeholder 4"/>
          <p:cNvSpPr>
            <a:spLocks noGrp="1"/>
          </p:cNvSpPr>
          <p:nvPr>
            <p:ph type="body" sz="quarter" idx="3"/>
          </p:nvPr>
        </p:nvSpPr>
        <p:spPr>
          <a:xfrm>
            <a:off x="688481" y="4416099"/>
            <a:ext cx="5504853" cy="4182457"/>
          </a:xfrm>
          <a:prstGeom prst="rect">
            <a:avLst/>
          </a:prstGeom>
        </p:spPr>
        <p:txBody>
          <a:bodyPr vert="horz" lIns="87444" tIns="43722" rIns="87444" bIns="437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659"/>
            <a:ext cx="2982418" cy="464205"/>
          </a:xfrm>
          <a:prstGeom prst="rect">
            <a:avLst/>
          </a:prstGeom>
        </p:spPr>
        <p:txBody>
          <a:bodyPr vert="horz" lIns="87444" tIns="43722" rIns="87444" bIns="43722" rtlCol="0" anchor="b"/>
          <a:lstStyle>
            <a:lvl1pPr algn="l">
              <a:defRPr sz="1100"/>
            </a:lvl1pPr>
          </a:lstStyle>
          <a:p>
            <a:endParaRPr lang="en-US"/>
          </a:p>
        </p:txBody>
      </p:sp>
      <p:sp>
        <p:nvSpPr>
          <p:cNvPr id="7" name="Slide Number Placeholder 6"/>
          <p:cNvSpPr>
            <a:spLocks noGrp="1"/>
          </p:cNvSpPr>
          <p:nvPr>
            <p:ph type="sldNum" sz="quarter" idx="5"/>
          </p:nvPr>
        </p:nvSpPr>
        <p:spPr>
          <a:xfrm>
            <a:off x="3897902" y="8830659"/>
            <a:ext cx="2982418" cy="464205"/>
          </a:xfrm>
          <a:prstGeom prst="rect">
            <a:avLst/>
          </a:prstGeom>
        </p:spPr>
        <p:txBody>
          <a:bodyPr vert="horz" lIns="87444" tIns="43722" rIns="87444" bIns="43722" rtlCol="0" anchor="b"/>
          <a:lstStyle>
            <a:lvl1pPr algn="r">
              <a:defRPr sz="1100"/>
            </a:lvl1pPr>
          </a:lstStyle>
          <a:p>
            <a:fld id="{146FFB3A-E11C-4B95-8D16-623BBAEE3E48}" type="slidenum">
              <a:rPr lang="en-US" smtClean="0"/>
              <a:t>‹#›</a:t>
            </a:fld>
            <a:endParaRPr lang="en-US"/>
          </a:p>
        </p:txBody>
      </p:sp>
    </p:spTree>
    <p:extLst>
      <p:ext uri="{BB962C8B-B14F-4D97-AF65-F5344CB8AC3E}">
        <p14:creationId xmlns:p14="http://schemas.microsoft.com/office/powerpoint/2010/main" val="101612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AutoNum type="arabicPeriod"/>
            </a:pPr>
            <a:r>
              <a:rPr lang="en-US" dirty="0" smtClean="0"/>
              <a:t>Based on its successful</a:t>
            </a:r>
            <a:r>
              <a:rPr lang="en-US" baseline="0" dirty="0" smtClean="0"/>
              <a:t> documentary series model, “The Alzheimer’s Project”</a:t>
            </a:r>
          </a:p>
          <a:p>
            <a:pPr marL="218610" indent="-218610">
              <a:buAutoNum type="arabicPeriod"/>
            </a:pPr>
            <a:r>
              <a:rPr lang="en-US" baseline="0" dirty="0" smtClean="0"/>
              <a:t>HBO Documentary Films turns its lens to most serious threat to public health of our time, obesity epidemic</a:t>
            </a:r>
          </a:p>
          <a:p>
            <a:pPr marL="218610" indent="-218610">
              <a:buAutoNum type="arabicPeriod"/>
            </a:pPr>
            <a:r>
              <a:rPr lang="en-US" baseline="0" dirty="0" smtClean="0"/>
              <a:t>Past 2 years, CDC has been working with IOM, NIH and HBO Documentary Films to ensure scientific accuracy of the film series, “The Weight of the Nation”</a:t>
            </a:r>
          </a:p>
          <a:p>
            <a:pPr marL="218610" indent="-218610">
              <a:buAutoNum type="arabicPeriod"/>
            </a:pPr>
            <a:r>
              <a:rPr lang="en-US" baseline="0" dirty="0" smtClean="0"/>
              <a:t>Core component of the campaign is 4 feature films that will be broadcast on May 14 &amp; 15 on HBO</a:t>
            </a:r>
          </a:p>
          <a:p>
            <a:pPr marL="218610" indent="-218610">
              <a:buAutoNum type="arabicPeriod"/>
            </a:pPr>
            <a:r>
              <a:rPr lang="en-US" baseline="0" dirty="0" smtClean="0"/>
              <a:t>HBO will drop subscription requirements that week, making channel available for free</a:t>
            </a:r>
          </a:p>
          <a:p>
            <a:pPr marL="218610" indent="-218610">
              <a:buAutoNum type="arabicPeriod"/>
            </a:pPr>
            <a:r>
              <a:rPr lang="en-US" baseline="0" dirty="0" smtClean="0"/>
              <a:t>Why HBO? As a premium, subscription cable service, its audience demographic is similar to the demographics of the opinion leaders and decision makers that many programs have been working to educate about the individual and environmental contributors to the epidemic</a:t>
            </a:r>
          </a:p>
          <a:p>
            <a:pPr marL="218610" indent="-218610">
              <a:buAutoNum type="arabicPeriod"/>
            </a:pPr>
            <a:r>
              <a:rPr lang="en-US" baseline="0" dirty="0" smtClean="0"/>
              <a:t>Register to attend the Weight of the Nation conference and attend a screening at the conference</a:t>
            </a:r>
          </a:p>
          <a:p>
            <a:pPr marL="218610" indent="-218610">
              <a:buAutoNum type="arabicPeriod"/>
            </a:pPr>
            <a:r>
              <a:rPr lang="en-US" baseline="0" dirty="0" smtClean="0"/>
              <a:t>Thanks to the support of KP and M&amp;S Dell Foundation, a major public health campaign supports the broadcast of the films</a:t>
            </a:r>
          </a:p>
          <a:p>
            <a:pPr marL="218610" indent="-218610">
              <a:buAutoNum type="arabicPeriod"/>
            </a:pPr>
            <a:r>
              <a:rPr lang="en-US" baseline="0" dirty="0" smtClean="0"/>
              <a:t>Public channels saturated in the April through June time period, encourage programs to take advantage of the additional attention and awareness being generated at that time.  How? </a:t>
            </a:r>
            <a:endParaRPr lang="en-US" dirty="0"/>
          </a:p>
        </p:txBody>
      </p:sp>
      <p:sp>
        <p:nvSpPr>
          <p:cNvPr id="4" name="Slide Number Placeholder 3"/>
          <p:cNvSpPr>
            <a:spLocks noGrp="1"/>
          </p:cNvSpPr>
          <p:nvPr>
            <p:ph type="sldNum" sz="quarter" idx="10"/>
          </p:nvPr>
        </p:nvSpPr>
        <p:spPr/>
        <p:txBody>
          <a:bodyPr/>
          <a:lstStyle/>
          <a:p>
            <a:fld id="{146FFB3A-E11C-4B95-8D16-623BBAEE3E48}" type="slidenum">
              <a:rPr lang="en-US" smtClean="0"/>
              <a:t>2</a:t>
            </a:fld>
            <a:endParaRPr lang="en-US"/>
          </a:p>
        </p:txBody>
      </p:sp>
    </p:spTree>
    <p:extLst>
      <p:ext uri="{BB962C8B-B14F-4D97-AF65-F5344CB8AC3E}">
        <p14:creationId xmlns:p14="http://schemas.microsoft.com/office/powerpoint/2010/main" val="226245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AutoNum type="arabicPeriod"/>
            </a:pPr>
            <a:r>
              <a:rPr lang="en-US" sz="1000" dirty="0"/>
              <a:t>Use the DVD screening kits to host opinion leader event screenings or other screening events that advance your community mobilization activities</a:t>
            </a:r>
          </a:p>
          <a:p>
            <a:pPr marL="218610" indent="-218610">
              <a:buAutoNum type="arabicPeriod"/>
            </a:pPr>
            <a:r>
              <a:rPr lang="en-US" sz="1000" dirty="0"/>
              <a:t>DVD screening kits will include: 4 feature films, about 12 bonus shorts and </a:t>
            </a:r>
            <a:r>
              <a:rPr lang="en-US" sz="1000" dirty="0" smtClean="0"/>
              <a:t>discussion guides for the</a:t>
            </a:r>
            <a:r>
              <a:rPr lang="en-US" sz="1000" baseline="0" dirty="0" smtClean="0"/>
              <a:t> feature films</a:t>
            </a:r>
            <a:r>
              <a:rPr lang="en-US" sz="1000" dirty="0" smtClean="0"/>
              <a:t>.  Community</a:t>
            </a:r>
            <a:r>
              <a:rPr lang="en-US" sz="1000" baseline="0" dirty="0" smtClean="0"/>
              <a:t> screening event organizers have the flexibility to screen particular chapters or a full feature film as it works best for their community effort.  Community programs, coalitions and service providers are encouraged to collaborate to organize and host screening sessions.</a:t>
            </a:r>
            <a:endParaRPr lang="en-US" sz="1000" dirty="0"/>
          </a:p>
          <a:p>
            <a:pPr marL="218610" indent="-218610">
              <a:buAutoNum type="arabicPeriod"/>
            </a:pPr>
            <a:r>
              <a:rPr lang="en-US" sz="1000" dirty="0"/>
              <a:t>Sign up today to receive an advance copy in April of the screening kit</a:t>
            </a:r>
          </a:p>
          <a:p>
            <a:pPr marL="218610" indent="-218610">
              <a:buAutoNum type="arabicPeriod"/>
            </a:pPr>
            <a:r>
              <a:rPr lang="en-US" sz="1000" dirty="0"/>
              <a:t>Sign up online to receive the e-newsletter from HBO and to receive a screening kit</a:t>
            </a:r>
          </a:p>
          <a:p>
            <a:pPr marL="655831" lvl="1" indent="-218610">
              <a:buAutoNum type="arabicPeriod"/>
            </a:pPr>
            <a:r>
              <a:rPr lang="en-US" sz="1000" dirty="0"/>
              <a:t>You may receive duplicate materials if you sign up today and online</a:t>
            </a:r>
          </a:p>
          <a:p>
            <a:pPr marL="655831" lvl="1" indent="-218610">
              <a:buAutoNum type="arabicPeriod"/>
            </a:pPr>
            <a:r>
              <a:rPr lang="en-US" sz="1000" dirty="0"/>
              <a:t>If so, share the materials with others in your community that can host screenings</a:t>
            </a:r>
          </a:p>
          <a:p>
            <a:pPr marL="218610" indent="-218610">
              <a:buAutoNum type="arabicPeriod"/>
            </a:pPr>
            <a:r>
              <a:rPr lang="en-US" sz="1000" dirty="0"/>
              <a:t>Register to attend the WON 12 </a:t>
            </a:r>
            <a:r>
              <a:rPr lang="en-US" sz="1000" dirty="0" smtClean="0"/>
              <a:t>conference, and participate</a:t>
            </a:r>
            <a:r>
              <a:rPr lang="en-US" sz="1000" baseline="0" dirty="0" smtClean="0"/>
              <a:t> in an advance screening to be held at the conference</a:t>
            </a:r>
            <a:endParaRPr lang="en-US" sz="1000" dirty="0"/>
          </a:p>
          <a:p>
            <a:pPr marL="218610" indent="-218610">
              <a:buAutoNum type="arabicPeriod"/>
            </a:pPr>
            <a:r>
              <a:rPr lang="en-US" sz="1000" dirty="0"/>
              <a:t>Use the action guides, training materials and success stories that will be available online, and give CDC feedback about the value and usefulness of those materials</a:t>
            </a:r>
          </a:p>
          <a:p>
            <a:pPr marL="655831" lvl="1" indent="-218610">
              <a:buAutoNum type="arabicPeriod"/>
            </a:pPr>
            <a:r>
              <a:rPr lang="en-US" sz="1000" dirty="0"/>
              <a:t>Theweightofthenation.hbo.com</a:t>
            </a:r>
          </a:p>
          <a:p>
            <a:pPr marL="655831" lvl="1" indent="-218610">
              <a:buAutoNum type="arabicPeriod"/>
            </a:pPr>
            <a:r>
              <a:rPr lang="en-US" sz="1000" dirty="0"/>
              <a:t>CDC.gov/Obesity</a:t>
            </a:r>
          </a:p>
          <a:p>
            <a:pPr marL="218610" indent="-218610">
              <a:buAutoNum type="arabicPeriod"/>
            </a:pPr>
            <a:r>
              <a:rPr lang="en-US" sz="1000" dirty="0"/>
              <a:t>Finally, join the conversations in the social space to help build the online communities</a:t>
            </a:r>
          </a:p>
          <a:p>
            <a:pPr marL="655831" lvl="1" indent="-218610">
              <a:buAutoNum type="arabicPeriod"/>
            </a:pPr>
            <a:r>
              <a:rPr lang="en-US" sz="1000" dirty="0"/>
              <a:t>HBO’s The Weight of the Nation Facebook page is live; “Like” the page and post links to your program resources or messages on the page </a:t>
            </a:r>
          </a:p>
          <a:p>
            <a:pPr marL="655831" lvl="1" indent="-218610">
              <a:buAutoNum type="arabicPeriod"/>
            </a:pPr>
            <a:r>
              <a:rPr lang="en-US" sz="1000" dirty="0"/>
              <a:t>Near </a:t>
            </a:r>
            <a:r>
              <a:rPr lang="en-US" sz="1000" dirty="0" smtClean="0"/>
              <a:t>Marc</a:t>
            </a:r>
            <a:r>
              <a:rPr lang="en-US" sz="1000" baseline="0" dirty="0" smtClean="0"/>
              <a:t>h 15</a:t>
            </a:r>
            <a:r>
              <a:rPr lang="en-US" sz="1000" dirty="0" smtClean="0"/>
              <a:t>, </a:t>
            </a:r>
            <a:r>
              <a:rPr lang="en-US" sz="1000" dirty="0"/>
              <a:t>DNPAO will launch our Twitter handle, @</a:t>
            </a:r>
            <a:r>
              <a:rPr lang="en-US" sz="1000" dirty="0" err="1"/>
              <a:t>CDCObesity</a:t>
            </a:r>
            <a:r>
              <a:rPr lang="en-US" sz="1000" dirty="0"/>
              <a:t>;  Follow us</a:t>
            </a:r>
          </a:p>
          <a:p>
            <a:pPr marL="655831" lvl="1" indent="-218610">
              <a:buAutoNum type="arabicPeriod"/>
            </a:pPr>
            <a:r>
              <a:rPr lang="en-US" sz="1000" dirty="0"/>
              <a:t>We will be tweeting using </a:t>
            </a:r>
            <a:r>
              <a:rPr lang="en-US" sz="1000" dirty="0" err="1"/>
              <a:t>hashtags</a:t>
            </a:r>
            <a:r>
              <a:rPr lang="en-US" sz="1000" dirty="0"/>
              <a:t>, and encourage you to do the same</a:t>
            </a:r>
          </a:p>
          <a:p>
            <a:pPr marL="655831" lvl="1" indent="-218610">
              <a:buAutoNum type="arabicPeriod"/>
            </a:pPr>
            <a:r>
              <a:rPr lang="en-US" sz="1000" dirty="0"/>
              <a:t>We will be hosting tweet ups as we get closer to the conference and film broadcast</a:t>
            </a:r>
            <a:endParaRPr lang="en-US" baseline="0" dirty="0" smtClean="0"/>
          </a:p>
        </p:txBody>
      </p:sp>
      <p:sp>
        <p:nvSpPr>
          <p:cNvPr id="4" name="Slide Number Placeholder 3"/>
          <p:cNvSpPr>
            <a:spLocks noGrp="1"/>
          </p:cNvSpPr>
          <p:nvPr>
            <p:ph type="sldNum" sz="quarter" idx="10"/>
          </p:nvPr>
        </p:nvSpPr>
        <p:spPr/>
        <p:txBody>
          <a:bodyPr/>
          <a:lstStyle/>
          <a:p>
            <a:fld id="{146FFB3A-E11C-4B95-8D16-623BBAEE3E48}" type="slidenum">
              <a:rPr lang="en-US" smtClean="0"/>
              <a:t>3</a:t>
            </a:fld>
            <a:endParaRPr lang="en-US"/>
          </a:p>
        </p:txBody>
      </p:sp>
    </p:spTree>
    <p:extLst>
      <p:ext uri="{BB962C8B-B14F-4D97-AF65-F5344CB8AC3E}">
        <p14:creationId xmlns:p14="http://schemas.microsoft.com/office/powerpoint/2010/main" val="3394885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FB3A-E11C-4B95-8D16-623BBAEE3E48}" type="slidenum">
              <a:rPr lang="en-US" smtClean="0"/>
              <a:t>5</a:t>
            </a:fld>
            <a:endParaRPr lang="en-US"/>
          </a:p>
        </p:txBody>
      </p:sp>
    </p:spTree>
    <p:extLst>
      <p:ext uri="{BB962C8B-B14F-4D97-AF65-F5344CB8AC3E}">
        <p14:creationId xmlns:p14="http://schemas.microsoft.com/office/powerpoint/2010/main" val="161309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6FFB3A-E11C-4B95-8D16-623BBAEE3E48}" type="slidenum">
              <a:rPr lang="en-US" smtClean="0"/>
              <a:t>6</a:t>
            </a:fld>
            <a:endParaRPr lang="en-US"/>
          </a:p>
        </p:txBody>
      </p:sp>
    </p:spTree>
    <p:extLst>
      <p:ext uri="{BB962C8B-B14F-4D97-AF65-F5344CB8AC3E}">
        <p14:creationId xmlns:p14="http://schemas.microsoft.com/office/powerpoint/2010/main" val="304038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8610" indent="-218610">
              <a:buAutoNum type="arabicPeriod"/>
            </a:pPr>
            <a:r>
              <a:rPr lang="en-US" baseline="0" dirty="0" smtClean="0"/>
              <a:t>Questions about the campaign or to give us feedback about the online materials</a:t>
            </a:r>
          </a:p>
          <a:p>
            <a:pPr marL="218610" indent="-218610">
              <a:buAutoNum type="arabicPeriod"/>
            </a:pPr>
            <a:r>
              <a:rPr lang="en-US" baseline="0" dirty="0" smtClean="0"/>
              <a:t>Contact Rosie Bretthauer-Mueller</a:t>
            </a:r>
          </a:p>
          <a:p>
            <a:pPr marL="218610" indent="-218610">
              <a:buAutoNum type="arabicPeriod"/>
            </a:pPr>
            <a:r>
              <a:rPr lang="en-US" baseline="0" dirty="0" smtClean="0"/>
              <a:t>Looking forward to hearing your stories about how you are able to leverage the additional awareness and attention given to the obesity epidemic in April to June time frame, and how you are able to use the campaign materials</a:t>
            </a:r>
            <a:endParaRPr lang="en-US" dirty="0"/>
          </a:p>
        </p:txBody>
      </p:sp>
      <p:sp>
        <p:nvSpPr>
          <p:cNvPr id="4" name="Slide Number Placeholder 3"/>
          <p:cNvSpPr>
            <a:spLocks noGrp="1"/>
          </p:cNvSpPr>
          <p:nvPr>
            <p:ph type="sldNum" sz="quarter" idx="10"/>
          </p:nvPr>
        </p:nvSpPr>
        <p:spPr/>
        <p:txBody>
          <a:bodyPr/>
          <a:lstStyle/>
          <a:p>
            <a:fld id="{146FFB3A-E11C-4B95-8D16-623BBAEE3E48}" type="slidenum">
              <a:rPr lang="en-US" smtClean="0"/>
              <a:t>7</a:t>
            </a:fld>
            <a:endParaRPr lang="en-US"/>
          </a:p>
        </p:txBody>
      </p:sp>
    </p:spTree>
    <p:extLst>
      <p:ext uri="{BB962C8B-B14F-4D97-AF65-F5344CB8AC3E}">
        <p14:creationId xmlns:p14="http://schemas.microsoft.com/office/powerpoint/2010/main" val="2262452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8" name="Text Placeholder 5"/>
          <p:cNvSpPr>
            <a:spLocks noGrp="1"/>
          </p:cNvSpPr>
          <p:nvPr>
            <p:ph type="body" sz="quarter" idx="11" hasCustomPrompt="1"/>
          </p:nvPr>
        </p:nvSpPr>
        <p:spPr>
          <a:xfrm>
            <a:off x="2286000" y="6281928"/>
            <a:ext cx="5105400" cy="27127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000" baseline="0">
                <a:solidFill>
                  <a:schemeClr val="bg1"/>
                </a:solidFill>
              </a:defRPr>
            </a:lvl1pPr>
          </a:lstStyle>
          <a:p>
            <a:r>
              <a:rPr lang="en-US" dirty="0" smtClean="0"/>
              <a:t>Place Descriptor Here</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271272"/>
          </a:xfrm>
          <a:prstGeom prst="rect">
            <a:avLst/>
          </a:prstGeom>
        </p:spPr>
        <p:txBody>
          <a:bodyPr/>
          <a:lstStyle>
            <a:lvl1pPr>
              <a:buNone/>
              <a:defRPr sz="1000" baseline="0">
                <a:solidFill>
                  <a:schemeClr val="bg1"/>
                </a:solidFill>
              </a:defRPr>
            </a:lvl1pPr>
          </a:lstStyle>
          <a:p>
            <a:r>
              <a:rPr lang="en-US" dirty="0" smtClean="0"/>
              <a:t>Place Descriptor Here</a:t>
            </a:r>
          </a:p>
        </p:txBody>
      </p:sp>
      <p:sp>
        <p:nvSpPr>
          <p:cNvPr id="10" name="Text Placeholder 6"/>
          <p:cNvSpPr>
            <a:spLocks noGrp="1"/>
          </p:cNvSpPr>
          <p:nvPr>
            <p:ph type="body" sz="quarter" idx="12" hasCustomPrompt="1"/>
          </p:nvPr>
        </p:nvSpPr>
        <p:spPr>
          <a:xfrm>
            <a:off x="2286000" y="6473952"/>
            <a:ext cx="5105400" cy="307848"/>
          </a:xfrm>
          <a:prstGeom prst="rect">
            <a:avLst/>
          </a:prstGeom>
        </p:spPr>
        <p:txBody>
          <a:bodyPr/>
          <a:lstStyle>
            <a:lvl1pPr>
              <a:buNone/>
              <a:defRPr sz="1000" baseline="0">
                <a:solidFill>
                  <a:schemeClr val="accent1">
                    <a:lumMod val="50000"/>
                  </a:schemeClr>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87" r:id="rId2"/>
    <p:sldLayoutId id="2147483665" r:id="rId3"/>
    <p:sldLayoutId id="2147483686" r:id="rId4"/>
    <p:sldLayoutId id="2147483684" r:id="rId5"/>
    <p:sldLayoutId id="2147483688" r:id="rId6"/>
    <p:sldLayoutId id="2147483685" r:id="rId7"/>
    <p:sldLayoutId id="2147483655" r:id="rId8"/>
    <p:sldLayoutId id="2147483660" r:id="rId9"/>
    <p:sldLayoutId id="2147483661" r:id="rId10"/>
    <p:sldLayoutId id="2147483666"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www.theweightofthenation.hbo.com/" TargetMode="External"/><Relationship Id="rId7"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facebook.com/TheWeightOfTheNation" TargetMode="External"/><Relationship Id="rId11" Type="http://schemas.openxmlformats.org/officeDocument/2006/relationships/image" Target="../media/image11.jpeg"/><Relationship Id="rId5" Type="http://schemas.openxmlformats.org/officeDocument/2006/relationships/hyperlink" Target="http://www.cdc.gov/Obesity" TargetMode="External"/><Relationship Id="rId10" Type="http://schemas.openxmlformats.org/officeDocument/2006/relationships/image" Target="../media/image10.png"/><Relationship Id="rId4" Type="http://schemas.openxmlformats.org/officeDocument/2006/relationships/hyperlink" Target="http://www.cdc.gov/WON" TargetMode="Externa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theweightofthenation.hbo.com/" TargetMode="External"/><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mailto:Rbretthauer-Mueller@cdc.gov" TargetMode="Externa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HBO’s</a:t>
            </a:r>
            <a:br>
              <a:rPr lang="en-US" dirty="0" smtClean="0"/>
            </a:br>
            <a:r>
              <a:rPr lang="en-US" dirty="0" smtClean="0"/>
              <a:t>The Weight of the Nation</a:t>
            </a:r>
            <a:br>
              <a:rPr lang="en-US" dirty="0" smtClean="0"/>
            </a:br>
            <a:r>
              <a:rPr lang="en-US" dirty="0" smtClean="0"/>
              <a:t>Public Health Campaign</a:t>
            </a:r>
            <a:endParaRPr lang="en-US" dirty="0"/>
          </a:p>
        </p:txBody>
      </p:sp>
      <p:sp>
        <p:nvSpPr>
          <p:cNvPr id="3" name="Subtitle 2"/>
          <p:cNvSpPr>
            <a:spLocks noGrp="1"/>
          </p:cNvSpPr>
          <p:nvPr>
            <p:ph type="subTitle" idx="1"/>
          </p:nvPr>
        </p:nvSpPr>
        <p:spPr/>
        <p:txBody>
          <a:bodyPr/>
          <a:lstStyle/>
          <a:p>
            <a:r>
              <a:rPr lang="en-US" dirty="0" smtClean="0"/>
              <a:t>Rosie Bretthauer-Mueller</a:t>
            </a:r>
            <a:endParaRPr lang="en-US" dirty="0"/>
          </a:p>
        </p:txBody>
      </p:sp>
      <p:sp>
        <p:nvSpPr>
          <p:cNvPr id="4" name="Text Placeholder 3"/>
          <p:cNvSpPr>
            <a:spLocks noGrp="1"/>
          </p:cNvSpPr>
          <p:nvPr>
            <p:ph type="body" sz="quarter" idx="10"/>
          </p:nvPr>
        </p:nvSpPr>
        <p:spPr/>
        <p:txBody>
          <a:bodyPr/>
          <a:lstStyle/>
          <a:p>
            <a:r>
              <a:rPr lang="en-US" dirty="0" smtClean="0"/>
              <a:t>DNPAO Strategic Communication Team Leader</a:t>
            </a:r>
            <a:endParaRPr lang="en-US" dirty="0"/>
          </a:p>
        </p:txBody>
      </p:sp>
      <p:sp>
        <p:nvSpPr>
          <p:cNvPr id="5" name="Text Placeholder 4"/>
          <p:cNvSpPr>
            <a:spLocks noGrp="1"/>
          </p:cNvSpPr>
          <p:nvPr>
            <p:ph type="body" sz="quarter" idx="11"/>
          </p:nvPr>
        </p:nvSpPr>
        <p:spPr/>
        <p:txBody>
          <a:bodyPr/>
          <a:lstStyle/>
          <a:p>
            <a:r>
              <a:rPr lang="en-US" dirty="0"/>
              <a:t>National Center for Chronic Disease Prevention and Health Promotion</a:t>
            </a:r>
          </a:p>
          <a:p>
            <a:endParaRPr lang="en-US" dirty="0"/>
          </a:p>
        </p:txBody>
      </p:sp>
      <p:sp>
        <p:nvSpPr>
          <p:cNvPr id="6" name="Text Placeholder 5"/>
          <p:cNvSpPr>
            <a:spLocks noGrp="1"/>
          </p:cNvSpPr>
          <p:nvPr>
            <p:ph type="body" sz="quarter" idx="12"/>
          </p:nvPr>
        </p:nvSpPr>
        <p:spPr/>
        <p:txBody>
          <a:bodyPr/>
          <a:lstStyle/>
          <a:p>
            <a:r>
              <a:rPr lang="en-US" dirty="0"/>
              <a:t>Division of Nutrition, Physical Activity, and Obesity</a:t>
            </a:r>
          </a:p>
          <a:p>
            <a:endParaRPr lang="en-US" dirty="0"/>
          </a:p>
        </p:txBody>
      </p:sp>
    </p:spTree>
    <p:extLst>
      <p:ext uri="{BB962C8B-B14F-4D97-AF65-F5344CB8AC3E}">
        <p14:creationId xmlns:p14="http://schemas.microsoft.com/office/powerpoint/2010/main" val="291016019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990599"/>
            <a:ext cx="5181600" cy="5257801"/>
          </a:xfrm>
        </p:spPr>
        <p:txBody>
          <a:bodyPr/>
          <a:lstStyle/>
          <a:p>
            <a:pPr marL="342900" indent="-342900" algn="l">
              <a:buFont typeface="Arial" pitchFamily="34" charset="0"/>
              <a:buChar char="•"/>
            </a:pPr>
            <a:r>
              <a:rPr lang="en-US" dirty="0" smtClean="0"/>
              <a:t>May 14 &amp; 15 – 4 feature films broadcast on HBO (free) </a:t>
            </a:r>
          </a:p>
          <a:p>
            <a:pPr marL="800100" lvl="1" indent="-342900" algn="l">
              <a:buFont typeface="Arial" pitchFamily="34" charset="0"/>
              <a:buChar char="•"/>
            </a:pPr>
            <a:r>
              <a:rPr lang="en-US" sz="1600" b="1" dirty="0" smtClean="0">
                <a:solidFill>
                  <a:schemeClr val="bg2">
                    <a:lumMod val="50000"/>
                  </a:schemeClr>
                </a:solidFill>
              </a:rPr>
              <a:t>“Consequences”</a:t>
            </a:r>
          </a:p>
          <a:p>
            <a:pPr marL="800100" lvl="1" indent="-342900" algn="l">
              <a:buFont typeface="Arial" pitchFamily="34" charset="0"/>
              <a:buChar char="•"/>
            </a:pPr>
            <a:r>
              <a:rPr lang="en-US" sz="1600" b="1" dirty="0" smtClean="0">
                <a:solidFill>
                  <a:schemeClr val="bg2">
                    <a:lumMod val="50000"/>
                  </a:schemeClr>
                </a:solidFill>
              </a:rPr>
              <a:t>“Choices”</a:t>
            </a:r>
          </a:p>
          <a:p>
            <a:pPr marL="800100" lvl="1" indent="-342900" algn="l">
              <a:buFont typeface="Arial" pitchFamily="34" charset="0"/>
              <a:buChar char="•"/>
            </a:pPr>
            <a:r>
              <a:rPr lang="en-US" sz="1600" b="1" dirty="0" smtClean="0">
                <a:solidFill>
                  <a:schemeClr val="bg2">
                    <a:lumMod val="50000"/>
                  </a:schemeClr>
                </a:solidFill>
              </a:rPr>
              <a:t>“Children in Crisis”</a:t>
            </a:r>
          </a:p>
          <a:p>
            <a:pPr marL="800100" lvl="1" indent="-342900" algn="l">
              <a:buFont typeface="Arial" pitchFamily="34" charset="0"/>
              <a:buChar char="•"/>
            </a:pPr>
            <a:r>
              <a:rPr lang="en-US" sz="1600" b="1" dirty="0" smtClean="0">
                <a:solidFill>
                  <a:schemeClr val="bg2">
                    <a:lumMod val="50000"/>
                  </a:schemeClr>
                </a:solidFill>
              </a:rPr>
              <a:t>“Challenges”</a:t>
            </a:r>
          </a:p>
          <a:p>
            <a:pPr marL="342900" indent="-342900" algn="l">
              <a:buFont typeface="Arial" pitchFamily="34" charset="0"/>
              <a:buChar char="•"/>
            </a:pPr>
            <a:r>
              <a:rPr lang="en-US" dirty="0"/>
              <a:t>May 7-9 conference in Washington DC</a:t>
            </a:r>
          </a:p>
          <a:p>
            <a:pPr marL="342900" indent="-342900" algn="l">
              <a:buFont typeface="Arial" pitchFamily="34" charset="0"/>
              <a:buChar char="•"/>
            </a:pPr>
            <a:r>
              <a:rPr lang="en-US" dirty="0" smtClean="0"/>
              <a:t>Major public health campaign supports broadcast of feature films</a:t>
            </a:r>
          </a:p>
          <a:p>
            <a:pPr marL="800100" lvl="1" indent="-342900" algn="l">
              <a:buFont typeface="Arial" pitchFamily="34" charset="0"/>
              <a:buChar char="•"/>
            </a:pPr>
            <a:r>
              <a:rPr lang="en-US" sz="1600" b="1" dirty="0" smtClean="0">
                <a:solidFill>
                  <a:schemeClr val="bg2">
                    <a:lumMod val="75000"/>
                  </a:schemeClr>
                </a:solidFill>
              </a:rPr>
              <a:t>Advertising</a:t>
            </a:r>
          </a:p>
          <a:p>
            <a:pPr marL="800100" lvl="1" indent="-342900" algn="l">
              <a:buFont typeface="Arial" pitchFamily="34" charset="0"/>
              <a:buChar char="•"/>
            </a:pPr>
            <a:r>
              <a:rPr lang="en-US" sz="1600" b="1" dirty="0" smtClean="0">
                <a:solidFill>
                  <a:schemeClr val="bg2">
                    <a:lumMod val="75000"/>
                  </a:schemeClr>
                </a:solidFill>
              </a:rPr>
              <a:t>Traditional press outreach</a:t>
            </a:r>
          </a:p>
          <a:p>
            <a:pPr marL="800100" lvl="1" indent="-342900" algn="l">
              <a:buFont typeface="Arial" pitchFamily="34" charset="0"/>
              <a:buChar char="•"/>
            </a:pPr>
            <a:r>
              <a:rPr lang="en-US" sz="1600" b="1" dirty="0" smtClean="0">
                <a:solidFill>
                  <a:schemeClr val="bg2">
                    <a:lumMod val="75000"/>
                  </a:schemeClr>
                </a:solidFill>
              </a:rPr>
              <a:t>Major market screening events</a:t>
            </a:r>
          </a:p>
          <a:p>
            <a:pPr marL="800100" lvl="1" indent="-342900" algn="l">
              <a:buFont typeface="Arial" pitchFamily="34" charset="0"/>
              <a:buChar char="•"/>
            </a:pPr>
            <a:r>
              <a:rPr lang="en-US" sz="1600" b="1" dirty="0" smtClean="0">
                <a:solidFill>
                  <a:schemeClr val="bg2">
                    <a:lumMod val="75000"/>
                  </a:schemeClr>
                </a:solidFill>
              </a:rPr>
              <a:t>Robust social media</a:t>
            </a:r>
          </a:p>
          <a:p>
            <a:pPr marL="800100" lvl="1" indent="-342900" algn="l">
              <a:buFont typeface="Arial" pitchFamily="34" charset="0"/>
              <a:buChar char="•"/>
            </a:pPr>
            <a:r>
              <a:rPr lang="en-US" sz="1600" b="1" dirty="0" smtClean="0">
                <a:solidFill>
                  <a:schemeClr val="bg2">
                    <a:lumMod val="75000"/>
                  </a:schemeClr>
                </a:solidFill>
              </a:rPr>
              <a:t>Bonus short videos online</a:t>
            </a:r>
          </a:p>
          <a:p>
            <a:pPr marL="800100" lvl="1" indent="-342900" algn="l">
              <a:buFont typeface="Arial" pitchFamily="34" charset="0"/>
              <a:buChar char="•"/>
            </a:pPr>
            <a:r>
              <a:rPr lang="en-US" sz="1600" b="1" dirty="0" smtClean="0">
                <a:solidFill>
                  <a:schemeClr val="bg2">
                    <a:lumMod val="75000"/>
                  </a:schemeClr>
                </a:solidFill>
              </a:rPr>
              <a:t>DVD screening kits</a:t>
            </a:r>
          </a:p>
          <a:p>
            <a:pPr marL="800100" lvl="1" indent="-342900" algn="l">
              <a:buFont typeface="Arial" pitchFamily="34" charset="0"/>
              <a:buChar char="•"/>
            </a:pPr>
            <a:r>
              <a:rPr lang="en-US" sz="1600" b="1" dirty="0" smtClean="0">
                <a:solidFill>
                  <a:schemeClr val="bg2">
                    <a:lumMod val="75000"/>
                  </a:schemeClr>
                </a:solidFill>
              </a:rPr>
              <a:t>Online community action resources</a:t>
            </a:r>
          </a:p>
          <a:p>
            <a:pPr marL="342900" indent="-342900" algn="l">
              <a:buFont typeface="Arial" pitchFamily="34" charset="0"/>
              <a:buChar char="•"/>
            </a:pPr>
            <a:endParaRPr lang="en-US" dirty="0"/>
          </a:p>
        </p:txBody>
      </p:sp>
      <p:sp>
        <p:nvSpPr>
          <p:cNvPr id="4" name="Title 3"/>
          <p:cNvSpPr>
            <a:spLocks noGrp="1"/>
          </p:cNvSpPr>
          <p:nvPr>
            <p:ph type="title"/>
          </p:nvPr>
        </p:nvSpPr>
        <p:spPr>
          <a:xfrm>
            <a:off x="457200" y="381000"/>
            <a:ext cx="8229600" cy="533400"/>
          </a:xfrm>
        </p:spPr>
        <p:txBody>
          <a:bodyPr/>
          <a:lstStyle/>
          <a:p>
            <a:r>
              <a:rPr lang="en-US" dirty="0" smtClean="0"/>
              <a:t>The Weight of the Nation Public Health Campaign</a:t>
            </a:r>
            <a:endParaRPr lang="en-US" dirty="0"/>
          </a:p>
        </p:txBody>
      </p:sp>
      <p:sp>
        <p:nvSpPr>
          <p:cNvPr id="8" name="Text Placeholder 7"/>
          <p:cNvSpPr>
            <a:spLocks noGrp="1"/>
          </p:cNvSpPr>
          <p:nvPr>
            <p:ph type="body" sz="quarter" idx="11"/>
          </p:nvPr>
        </p:nvSpPr>
        <p:spPr/>
        <p:txBody>
          <a:bodyPr/>
          <a:lstStyle/>
          <a:p>
            <a:r>
              <a:rPr lang="en-US" dirty="0" smtClean="0"/>
              <a:t>National Center for Chronic Disease Prevention and Health Promotion</a:t>
            </a:r>
            <a:endParaRPr lang="en-US" dirty="0"/>
          </a:p>
        </p:txBody>
      </p:sp>
      <p:sp>
        <p:nvSpPr>
          <p:cNvPr id="7" name="Text Placeholder 6"/>
          <p:cNvSpPr>
            <a:spLocks noGrp="1"/>
          </p:cNvSpPr>
          <p:nvPr>
            <p:ph type="body" sz="quarter" idx="12"/>
          </p:nvPr>
        </p:nvSpPr>
        <p:spPr/>
        <p:txBody>
          <a:bodyPr/>
          <a:lstStyle/>
          <a:p>
            <a:r>
              <a:rPr lang="en-US" dirty="0" smtClean="0"/>
              <a:t>Division of Nutrition, Physical Activity, and Obesity</a:t>
            </a:r>
            <a:endParaRPr lang="en-US" dirty="0"/>
          </a:p>
        </p:txBody>
      </p:sp>
      <p:pic>
        <p:nvPicPr>
          <p:cNvPr id="9" name="Picture 8" descr="Logos of the United States Department of Health and Human Services and Centers for Disease Control and Prevention&#10;"/>
          <p:cNvPicPr>
            <a:picLocks noChangeAspect="1"/>
          </p:cNvPicPr>
          <p:nvPr/>
        </p:nvPicPr>
        <p:blipFill>
          <a:blip r:embed="rId3" cstate="print"/>
          <a:stretch>
            <a:fillRect/>
          </a:stretch>
        </p:blipFill>
        <p:spPr>
          <a:xfrm>
            <a:off x="8763000" y="6477000"/>
            <a:ext cx="190500" cy="190500"/>
          </a:xfrm>
          <a:prstGeom prst="rect">
            <a:avLst/>
          </a:prstGeom>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4278" y="1723306"/>
            <a:ext cx="2463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8615" y="2667000"/>
            <a:ext cx="2583349" cy="48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0926" y="3532991"/>
            <a:ext cx="2738726" cy="35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 name="Picture 4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864538" y="4876800"/>
            <a:ext cx="259894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5"/>
          <p:cNvGrpSpPr>
            <a:grpSpLocks/>
          </p:cNvGrpSpPr>
          <p:nvPr/>
        </p:nvGrpSpPr>
        <p:grpSpPr bwMode="auto">
          <a:xfrm>
            <a:off x="5725322" y="4191000"/>
            <a:ext cx="2708606" cy="304800"/>
            <a:chOff x="2205" y="2084"/>
            <a:chExt cx="1349" cy="152"/>
          </a:xfrm>
        </p:grpSpPr>
        <p:sp>
          <p:nvSpPr>
            <p:cNvPr id="15" name="Freeform 6"/>
            <p:cNvSpPr>
              <a:spLocks/>
            </p:cNvSpPr>
            <p:nvPr/>
          </p:nvSpPr>
          <p:spPr bwMode="black">
            <a:xfrm>
              <a:off x="2295" y="2127"/>
              <a:ext cx="21" cy="71"/>
            </a:xfrm>
            <a:custGeom>
              <a:avLst/>
              <a:gdLst>
                <a:gd name="T0" fmla="*/ 266 w 9"/>
                <a:gd name="T1" fmla="*/ 66 h 30"/>
                <a:gd name="T2" fmla="*/ 152 w 9"/>
                <a:gd name="T3" fmla="*/ 0 h 30"/>
                <a:gd name="T4" fmla="*/ 0 w 9"/>
                <a:gd name="T5" fmla="*/ 2229 h 30"/>
                <a:gd name="T6" fmla="*/ 560 w 9"/>
                <a:gd name="T7" fmla="*/ 66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7"/>
            <p:cNvSpPr>
              <a:spLocks/>
            </p:cNvSpPr>
            <p:nvPr/>
          </p:nvSpPr>
          <p:spPr bwMode="black">
            <a:xfrm>
              <a:off x="2276" y="2122"/>
              <a:ext cx="21" cy="76"/>
            </a:xfrm>
            <a:custGeom>
              <a:avLst/>
              <a:gdLst>
                <a:gd name="T0" fmla="*/ 0 w 9"/>
                <a:gd name="T1" fmla="*/ 69 h 32"/>
                <a:gd name="T2" fmla="*/ 266 w 9"/>
                <a:gd name="T3" fmla="*/ 2425 h 32"/>
                <a:gd name="T4" fmla="*/ 621 w 9"/>
                <a:gd name="T5" fmla="*/ 69 h 32"/>
                <a:gd name="T6" fmla="*/ 0 w 9"/>
                <a:gd name="T7" fmla="*/ 69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8"/>
            <p:cNvSpPr>
              <a:spLocks/>
            </p:cNvSpPr>
            <p:nvPr/>
          </p:nvSpPr>
          <p:spPr bwMode="black">
            <a:xfrm>
              <a:off x="2257" y="2127"/>
              <a:ext cx="21" cy="71"/>
            </a:xfrm>
            <a:custGeom>
              <a:avLst/>
              <a:gdLst>
                <a:gd name="T0" fmla="*/ 266 w 9"/>
                <a:gd name="T1" fmla="*/ 66 h 30"/>
                <a:gd name="T2" fmla="*/ 65 w 9"/>
                <a:gd name="T3" fmla="*/ 660 h 30"/>
                <a:gd name="T4" fmla="*/ 621 w 9"/>
                <a:gd name="T5" fmla="*/ 2229 h 30"/>
                <a:gd name="T6" fmla="*/ 469 w 9"/>
                <a:gd name="T7" fmla="*/ 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9"/>
            <p:cNvSpPr>
              <a:spLocks/>
            </p:cNvSpPr>
            <p:nvPr/>
          </p:nvSpPr>
          <p:spPr bwMode="black">
            <a:xfrm>
              <a:off x="2231" y="2136"/>
              <a:ext cx="36" cy="64"/>
            </a:xfrm>
            <a:custGeom>
              <a:avLst/>
              <a:gdLst>
                <a:gd name="T0" fmla="*/ 0 w 15"/>
                <a:gd name="T1" fmla="*/ 0 h 27"/>
                <a:gd name="T2" fmla="*/ 1186 w 15"/>
                <a:gd name="T3" fmla="*/ 2022 h 27"/>
                <a:gd name="T4" fmla="*/ 732 w 15"/>
                <a:gd name="T5" fmla="*/ 282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0"/>
            <p:cNvSpPr>
              <a:spLocks/>
            </p:cNvSpPr>
            <p:nvPr/>
          </p:nvSpPr>
          <p:spPr bwMode="black">
            <a:xfrm>
              <a:off x="2210" y="2136"/>
              <a:ext cx="50" cy="67"/>
            </a:xfrm>
            <a:custGeom>
              <a:avLst/>
              <a:gdLst>
                <a:gd name="T0" fmla="*/ 0 w 21"/>
                <a:gd name="T1" fmla="*/ 395 h 28"/>
                <a:gd name="T2" fmla="*/ 1605 w 21"/>
                <a:gd name="T3" fmla="*/ 2192 h 28"/>
                <a:gd name="T4" fmla="*/ 607 w 21"/>
                <a:gd name="T5" fmla="*/ 0 h 28"/>
                <a:gd name="T6" fmla="*/ 0 w 21"/>
                <a:gd name="T7" fmla="*/ 39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1"/>
            <p:cNvSpPr>
              <a:spLocks/>
            </p:cNvSpPr>
            <p:nvPr/>
          </p:nvSpPr>
          <p:spPr bwMode="black">
            <a:xfrm>
              <a:off x="2304" y="2148"/>
              <a:ext cx="31" cy="52"/>
            </a:xfrm>
            <a:custGeom>
              <a:avLst/>
              <a:gdLst>
                <a:gd name="T0" fmla="*/ 234 w 13"/>
                <a:gd name="T1" fmla="*/ 435 h 22"/>
                <a:gd name="T2" fmla="*/ 0 w 13"/>
                <a:gd name="T3" fmla="*/ 1626 h 22"/>
                <a:gd name="T4" fmla="*/ 1002 w 13"/>
                <a:gd name="T5" fmla="*/ 0 h 22"/>
                <a:gd name="T6" fmla="*/ 234 w 13"/>
                <a:gd name="T7" fmla="*/ 43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2"/>
            <p:cNvSpPr>
              <a:spLocks/>
            </p:cNvSpPr>
            <p:nvPr/>
          </p:nvSpPr>
          <p:spPr bwMode="black">
            <a:xfrm>
              <a:off x="2312" y="2148"/>
              <a:ext cx="44" cy="57"/>
            </a:xfrm>
            <a:custGeom>
              <a:avLst/>
              <a:gdLst>
                <a:gd name="T0" fmla="*/ 718 w 19"/>
                <a:gd name="T1" fmla="*/ 0 h 24"/>
                <a:gd name="T2" fmla="*/ 0 w 19"/>
                <a:gd name="T3" fmla="*/ 1810 h 24"/>
                <a:gd name="T4" fmla="*/ 1267 w 19"/>
                <a:gd name="T5" fmla="*/ 226 h 24"/>
                <a:gd name="T6" fmla="*/ 718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3"/>
            <p:cNvSpPr>
              <a:spLocks/>
            </p:cNvSpPr>
            <p:nvPr/>
          </p:nvSpPr>
          <p:spPr bwMode="black">
            <a:xfrm>
              <a:off x="2205" y="2148"/>
              <a:ext cx="47" cy="62"/>
            </a:xfrm>
            <a:custGeom>
              <a:avLst/>
              <a:gdLst>
                <a:gd name="T0" fmla="*/ 0 w 20"/>
                <a:gd name="T1" fmla="*/ 773 h 26"/>
                <a:gd name="T2" fmla="*/ 1431 w 20"/>
                <a:gd name="T3" fmla="*/ 2008 h 26"/>
                <a:gd name="T4" fmla="*/ 155 w 20"/>
                <a:gd name="T5" fmla="*/ 0 h 26"/>
                <a:gd name="T6" fmla="*/ 0 w 20"/>
                <a:gd name="T7" fmla="*/ 773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14"/>
            <p:cNvSpPr>
              <a:spLocks/>
            </p:cNvSpPr>
            <p:nvPr/>
          </p:nvSpPr>
          <p:spPr bwMode="black">
            <a:xfrm>
              <a:off x="2321" y="2158"/>
              <a:ext cx="45" cy="52"/>
            </a:xfrm>
            <a:custGeom>
              <a:avLst/>
              <a:gdLst>
                <a:gd name="T0" fmla="*/ 1357 w 19"/>
                <a:gd name="T1" fmla="*/ 156 h 22"/>
                <a:gd name="T2" fmla="*/ 1194 w 19"/>
                <a:gd name="T3" fmla="*/ 0 h 22"/>
                <a:gd name="T4" fmla="*/ 0 w 19"/>
                <a:gd name="T5" fmla="*/ 1626 h 22"/>
                <a:gd name="T6" fmla="*/ 1419 w 19"/>
                <a:gd name="T7" fmla="*/ 532 h 22"/>
                <a:gd name="T8" fmla="*/ 1357 w 19"/>
                <a:gd name="T9" fmla="*/ 15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5"/>
            <p:cNvSpPr>
              <a:spLocks/>
            </p:cNvSpPr>
            <p:nvPr/>
          </p:nvSpPr>
          <p:spPr bwMode="black">
            <a:xfrm>
              <a:off x="2205" y="2177"/>
              <a:ext cx="40" cy="40"/>
            </a:xfrm>
            <a:custGeom>
              <a:avLst/>
              <a:gdLst>
                <a:gd name="T0" fmla="*/ 0 w 17"/>
                <a:gd name="T1" fmla="*/ 638 h 17"/>
                <a:gd name="T2" fmla="*/ 1224 w 17"/>
                <a:gd name="T3" fmla="*/ 1224 h 17"/>
                <a:gd name="T4" fmla="*/ 0 w 17"/>
                <a:gd name="T5" fmla="*/ 0 h 17"/>
                <a:gd name="T6" fmla="*/ 0 w 17"/>
                <a:gd name="T7" fmla="*/ 63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6"/>
            <p:cNvSpPr>
              <a:spLocks/>
            </p:cNvSpPr>
            <p:nvPr/>
          </p:nvSpPr>
          <p:spPr bwMode="black">
            <a:xfrm>
              <a:off x="2326" y="2179"/>
              <a:ext cx="40" cy="38"/>
            </a:xfrm>
            <a:custGeom>
              <a:avLst/>
              <a:gdLst>
                <a:gd name="T0" fmla="*/ 1224 w 17"/>
                <a:gd name="T1" fmla="*/ 603 h 16"/>
                <a:gd name="T2" fmla="*/ 1224 w 17"/>
                <a:gd name="T3" fmla="*/ 0 h 16"/>
                <a:gd name="T4" fmla="*/ 0 w 17"/>
                <a:gd name="T5" fmla="*/ 1207 h 16"/>
                <a:gd name="T6" fmla="*/ 1224 w 17"/>
                <a:gd name="T7" fmla="*/ 60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17"/>
            <p:cNvSpPr>
              <a:spLocks/>
            </p:cNvSpPr>
            <p:nvPr/>
          </p:nvSpPr>
          <p:spPr bwMode="black">
            <a:xfrm>
              <a:off x="2205" y="2200"/>
              <a:ext cx="38" cy="24"/>
            </a:xfrm>
            <a:custGeom>
              <a:avLst/>
              <a:gdLst>
                <a:gd name="T0" fmla="*/ 0 w 16"/>
                <a:gd name="T1" fmla="*/ 564 h 10"/>
                <a:gd name="T2" fmla="*/ 1207 w 16"/>
                <a:gd name="T3" fmla="*/ 802 h 10"/>
                <a:gd name="T4" fmla="*/ 0 w 16"/>
                <a:gd name="T5" fmla="*/ 0 h 10"/>
                <a:gd name="T6" fmla="*/ 0 w 16"/>
                <a:gd name="T7" fmla="*/ 56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18"/>
            <p:cNvSpPr>
              <a:spLocks/>
            </p:cNvSpPr>
            <p:nvPr/>
          </p:nvSpPr>
          <p:spPr bwMode="black">
            <a:xfrm>
              <a:off x="2330" y="2203"/>
              <a:ext cx="36" cy="21"/>
            </a:xfrm>
            <a:custGeom>
              <a:avLst/>
              <a:gdLst>
                <a:gd name="T0" fmla="*/ 1186 w 15"/>
                <a:gd name="T1" fmla="*/ 420 h 9"/>
                <a:gd name="T2" fmla="*/ 1186 w 15"/>
                <a:gd name="T3" fmla="*/ 0 h 9"/>
                <a:gd name="T4" fmla="*/ 0 w 15"/>
                <a:gd name="T5" fmla="*/ 621 h 9"/>
                <a:gd name="T6" fmla="*/ 1186 w 15"/>
                <a:gd name="T7" fmla="*/ 42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19"/>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0"/>
            <p:cNvSpPr>
              <a:spLocks/>
            </p:cNvSpPr>
            <p:nvPr/>
          </p:nvSpPr>
          <p:spPr bwMode="black">
            <a:xfrm>
              <a:off x="2330" y="2219"/>
              <a:ext cx="36" cy="14"/>
            </a:xfrm>
            <a:custGeom>
              <a:avLst/>
              <a:gdLst>
                <a:gd name="T0" fmla="*/ 1186 w 15"/>
                <a:gd name="T1" fmla="*/ 420 h 6"/>
                <a:gd name="T2" fmla="*/ 1186 w 15"/>
                <a:gd name="T3" fmla="*/ 0 h 6"/>
                <a:gd name="T4" fmla="*/ 0 w 15"/>
                <a:gd name="T5" fmla="*/ 420 h 6"/>
                <a:gd name="T6" fmla="*/ 1186 w 15"/>
                <a:gd name="T7" fmla="*/ 4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1"/>
            <p:cNvSpPr>
              <a:spLocks/>
            </p:cNvSpPr>
            <p:nvPr/>
          </p:nvSpPr>
          <p:spPr bwMode="black">
            <a:xfrm>
              <a:off x="2321" y="2106"/>
              <a:ext cx="33" cy="42"/>
            </a:xfrm>
            <a:custGeom>
              <a:avLst/>
              <a:gdLst>
                <a:gd name="T0" fmla="*/ 955 w 14"/>
                <a:gd name="T1" fmla="*/ 686 h 18"/>
                <a:gd name="T2" fmla="*/ 0 w 14"/>
                <a:gd name="T3" fmla="*/ 621 h 18"/>
                <a:gd name="T4" fmla="*/ 955 w 14"/>
                <a:gd name="T5" fmla="*/ 68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22"/>
            <p:cNvSpPr>
              <a:spLocks/>
            </p:cNvSpPr>
            <p:nvPr/>
          </p:nvSpPr>
          <p:spPr bwMode="black">
            <a:xfrm>
              <a:off x="2352" y="2127"/>
              <a:ext cx="0" cy="2"/>
            </a:xfrm>
            <a:custGeom>
              <a:avLst/>
              <a:gdLst>
                <a:gd name="T0" fmla="*/ 0 h 1"/>
                <a:gd name="T1" fmla="*/ 32 h 1"/>
                <a:gd name="T2" fmla="*/ 3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23"/>
            <p:cNvSpPr>
              <a:spLocks/>
            </p:cNvSpPr>
            <p:nvPr/>
          </p:nvSpPr>
          <p:spPr bwMode="black">
            <a:xfrm>
              <a:off x="2217" y="2096"/>
              <a:ext cx="33" cy="43"/>
            </a:xfrm>
            <a:custGeom>
              <a:avLst/>
              <a:gdLst>
                <a:gd name="T0" fmla="*/ 1023 w 14"/>
                <a:gd name="T1" fmla="*/ 724 h 18"/>
                <a:gd name="T2" fmla="*/ 0 w 14"/>
                <a:gd name="T3" fmla="*/ 724 h 18"/>
                <a:gd name="T4" fmla="*/ 1023 w 14"/>
                <a:gd name="T5" fmla="*/ 724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24"/>
            <p:cNvSpPr>
              <a:spLocks/>
            </p:cNvSpPr>
            <p:nvPr/>
          </p:nvSpPr>
          <p:spPr bwMode="black">
            <a:xfrm>
              <a:off x="2269" y="2084"/>
              <a:ext cx="35" cy="38"/>
            </a:xfrm>
            <a:custGeom>
              <a:avLst/>
              <a:gdLst>
                <a:gd name="T0" fmla="*/ 469 w 15"/>
                <a:gd name="T1" fmla="*/ 1207 h 16"/>
                <a:gd name="T2" fmla="*/ 1041 w 15"/>
                <a:gd name="T3" fmla="*/ 603 h 16"/>
                <a:gd name="T4" fmla="*/ 469 w 15"/>
                <a:gd name="T5" fmla="*/ 0 h 16"/>
                <a:gd name="T6" fmla="*/ 0 w 15"/>
                <a:gd name="T7" fmla="*/ 603 h 16"/>
                <a:gd name="T8" fmla="*/ 469 w 15"/>
                <a:gd name="T9" fmla="*/ 120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25"/>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Freeform 26"/>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27"/>
            <p:cNvSpPr>
              <a:spLocks/>
            </p:cNvSpPr>
            <p:nvPr/>
          </p:nvSpPr>
          <p:spPr bwMode="black">
            <a:xfrm>
              <a:off x="3006" y="2148"/>
              <a:ext cx="80" cy="85"/>
            </a:xfrm>
            <a:custGeom>
              <a:avLst/>
              <a:gdLst>
                <a:gd name="T0" fmla="*/ 1224 w 34"/>
                <a:gd name="T1" fmla="*/ 1896 h 36"/>
                <a:gd name="T2" fmla="*/ 732 w 34"/>
                <a:gd name="T3" fmla="*/ 0 h 36"/>
                <a:gd name="T4" fmla="*/ 0 w 34"/>
                <a:gd name="T5" fmla="*/ 0 h 36"/>
                <a:gd name="T6" fmla="*/ 0 w 34"/>
                <a:gd name="T7" fmla="*/ 2649 h 36"/>
                <a:gd name="T8" fmla="*/ 433 w 34"/>
                <a:gd name="T9" fmla="*/ 2649 h 36"/>
                <a:gd name="T10" fmla="*/ 433 w 34"/>
                <a:gd name="T11" fmla="*/ 368 h 36"/>
                <a:gd name="T12" fmla="*/ 1019 w 34"/>
                <a:gd name="T13" fmla="*/ 2649 h 36"/>
                <a:gd name="T14" fmla="*/ 1445 w 34"/>
                <a:gd name="T15" fmla="*/ 2649 h 36"/>
                <a:gd name="T16" fmla="*/ 2021 w 34"/>
                <a:gd name="T17" fmla="*/ 368 h 36"/>
                <a:gd name="T18" fmla="*/ 2021 w 34"/>
                <a:gd name="T19" fmla="*/ 2649 h 36"/>
                <a:gd name="T20" fmla="*/ 2447 w 34"/>
                <a:gd name="T21" fmla="*/ 2649 h 36"/>
                <a:gd name="T22" fmla="*/ 2447 w 34"/>
                <a:gd name="T23" fmla="*/ 0 h 36"/>
                <a:gd name="T24" fmla="*/ 1656 w 34"/>
                <a:gd name="T25" fmla="*/ 0 h 36"/>
                <a:gd name="T26" fmla="*/ 1224 w 34"/>
                <a:gd name="T27" fmla="*/ 189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28"/>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29"/>
            <p:cNvSpPr>
              <a:spLocks/>
            </p:cNvSpPr>
            <p:nvPr/>
          </p:nvSpPr>
          <p:spPr bwMode="black">
            <a:xfrm>
              <a:off x="3176" y="2148"/>
              <a:ext cx="68" cy="85"/>
            </a:xfrm>
            <a:custGeom>
              <a:avLst/>
              <a:gdLst>
                <a:gd name="T0" fmla="*/ 1639 w 29"/>
                <a:gd name="T1" fmla="*/ 2052 h 36"/>
                <a:gd name="T2" fmla="*/ 633 w 29"/>
                <a:gd name="T3" fmla="*/ 0 h 36"/>
                <a:gd name="T4" fmla="*/ 0 w 29"/>
                <a:gd name="T5" fmla="*/ 0 h 36"/>
                <a:gd name="T6" fmla="*/ 0 w 29"/>
                <a:gd name="T7" fmla="*/ 2649 h 36"/>
                <a:gd name="T8" fmla="*/ 424 w 29"/>
                <a:gd name="T9" fmla="*/ 2649 h 36"/>
                <a:gd name="T10" fmla="*/ 424 w 29"/>
                <a:gd name="T11" fmla="*/ 659 h 36"/>
                <a:gd name="T12" fmla="*/ 1419 w 29"/>
                <a:gd name="T13" fmla="*/ 2649 h 36"/>
                <a:gd name="T14" fmla="*/ 2052 w 29"/>
                <a:gd name="T15" fmla="*/ 2649 h 36"/>
                <a:gd name="T16" fmla="*/ 2052 w 29"/>
                <a:gd name="T17" fmla="*/ 0 h 36"/>
                <a:gd name="T18" fmla="*/ 1639 w 29"/>
                <a:gd name="T19" fmla="*/ 0 h 36"/>
                <a:gd name="T20" fmla="*/ 1639 w 29"/>
                <a:gd name="T21" fmla="*/ 205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30"/>
            <p:cNvSpPr>
              <a:spLocks/>
            </p:cNvSpPr>
            <p:nvPr/>
          </p:nvSpPr>
          <p:spPr bwMode="black">
            <a:xfrm>
              <a:off x="3459" y="2148"/>
              <a:ext cx="50" cy="85"/>
            </a:xfrm>
            <a:custGeom>
              <a:avLst/>
              <a:gdLst>
                <a:gd name="T0" fmla="*/ 1605 w 21"/>
                <a:gd name="T1" fmla="*/ 2264 h 36"/>
                <a:gd name="T2" fmla="*/ 448 w 21"/>
                <a:gd name="T3" fmla="*/ 2264 h 36"/>
                <a:gd name="T4" fmla="*/ 448 w 21"/>
                <a:gd name="T5" fmla="*/ 1556 h 36"/>
                <a:gd name="T6" fmla="*/ 1281 w 21"/>
                <a:gd name="T7" fmla="*/ 1556 h 36"/>
                <a:gd name="T8" fmla="*/ 1281 w 21"/>
                <a:gd name="T9" fmla="*/ 1093 h 36"/>
                <a:gd name="T10" fmla="*/ 448 w 21"/>
                <a:gd name="T11" fmla="*/ 1093 h 36"/>
                <a:gd name="T12" fmla="*/ 448 w 21"/>
                <a:gd name="T13" fmla="*/ 368 h 36"/>
                <a:gd name="T14" fmla="*/ 1536 w 21"/>
                <a:gd name="T15" fmla="*/ 368 h 36"/>
                <a:gd name="T16" fmla="*/ 1536 w 21"/>
                <a:gd name="T17" fmla="*/ 0 h 36"/>
                <a:gd name="T18" fmla="*/ 0 w 21"/>
                <a:gd name="T19" fmla="*/ 0 h 36"/>
                <a:gd name="T20" fmla="*/ 0 w 21"/>
                <a:gd name="T21" fmla="*/ 2649 h 36"/>
                <a:gd name="T22" fmla="*/ 1605 w 21"/>
                <a:gd name="T23" fmla="*/ 2649 h 36"/>
                <a:gd name="T24" fmla="*/ 1605 w 21"/>
                <a:gd name="T25" fmla="*/ 226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31"/>
            <p:cNvSpPr>
              <a:spLocks/>
            </p:cNvSpPr>
            <p:nvPr/>
          </p:nvSpPr>
          <p:spPr bwMode="black">
            <a:xfrm>
              <a:off x="3258" y="2148"/>
              <a:ext cx="194" cy="85"/>
            </a:xfrm>
            <a:custGeom>
              <a:avLst/>
              <a:gdLst>
                <a:gd name="T0" fmla="*/ 3627 w 82"/>
                <a:gd name="T1" fmla="*/ 0 h 36"/>
                <a:gd name="T2" fmla="*/ 3627 w 82"/>
                <a:gd name="T3" fmla="*/ 0 h 36"/>
                <a:gd name="T4" fmla="*/ 3577 w 82"/>
                <a:gd name="T5" fmla="*/ 0 h 36"/>
                <a:gd name="T6" fmla="*/ 3577 w 82"/>
                <a:gd name="T7" fmla="*/ 2052 h 36"/>
                <a:gd name="T8" fmla="*/ 2503 w 82"/>
                <a:gd name="T9" fmla="*/ 0 h 36"/>
                <a:gd name="T10" fmla="*/ 1947 w 82"/>
                <a:gd name="T11" fmla="*/ 0 h 36"/>
                <a:gd name="T12" fmla="*/ 1947 w 82"/>
                <a:gd name="T13" fmla="*/ 2264 h 36"/>
                <a:gd name="T14" fmla="*/ 532 w 82"/>
                <a:gd name="T15" fmla="*/ 2264 h 36"/>
                <a:gd name="T16" fmla="*/ 532 w 82"/>
                <a:gd name="T17" fmla="*/ 1556 h 36"/>
                <a:gd name="T18" fmla="*/ 1349 w 82"/>
                <a:gd name="T19" fmla="*/ 1556 h 36"/>
                <a:gd name="T20" fmla="*/ 1349 w 82"/>
                <a:gd name="T21" fmla="*/ 1093 h 36"/>
                <a:gd name="T22" fmla="*/ 532 w 82"/>
                <a:gd name="T23" fmla="*/ 1093 h 36"/>
                <a:gd name="T24" fmla="*/ 532 w 82"/>
                <a:gd name="T25" fmla="*/ 368 h 36"/>
                <a:gd name="T26" fmla="*/ 1472 w 82"/>
                <a:gd name="T27" fmla="*/ 368 h 36"/>
                <a:gd name="T28" fmla="*/ 1472 w 82"/>
                <a:gd name="T29" fmla="*/ 0 h 36"/>
                <a:gd name="T30" fmla="*/ 0 w 82"/>
                <a:gd name="T31" fmla="*/ 0 h 36"/>
                <a:gd name="T32" fmla="*/ 0 w 82"/>
                <a:gd name="T33" fmla="*/ 2649 h 36"/>
                <a:gd name="T34" fmla="*/ 2290 w 82"/>
                <a:gd name="T35" fmla="*/ 2649 h 36"/>
                <a:gd name="T36" fmla="*/ 2290 w 82"/>
                <a:gd name="T37" fmla="*/ 2649 h 36"/>
                <a:gd name="T38" fmla="*/ 2290 w 82"/>
                <a:gd name="T39" fmla="*/ 659 h 36"/>
                <a:gd name="T40" fmla="*/ 3414 w 82"/>
                <a:gd name="T41" fmla="*/ 2649 h 36"/>
                <a:gd name="T42" fmla="*/ 4012 w 82"/>
                <a:gd name="T43" fmla="*/ 2649 h 36"/>
                <a:gd name="T44" fmla="*/ 4012 w 82"/>
                <a:gd name="T45" fmla="*/ 368 h 36"/>
                <a:gd name="T46" fmla="*/ 4819 w 82"/>
                <a:gd name="T47" fmla="*/ 368 h 36"/>
                <a:gd name="T48" fmla="*/ 4819 w 82"/>
                <a:gd name="T49" fmla="*/ 2649 h 36"/>
                <a:gd name="T50" fmla="*/ 5257 w 82"/>
                <a:gd name="T51" fmla="*/ 2649 h 36"/>
                <a:gd name="T52" fmla="*/ 5257 w 82"/>
                <a:gd name="T53" fmla="*/ 368 h 36"/>
                <a:gd name="T54" fmla="*/ 6078 w 82"/>
                <a:gd name="T55" fmla="*/ 368 h 36"/>
                <a:gd name="T56" fmla="*/ 6078 w 82"/>
                <a:gd name="T57" fmla="*/ 0 h 36"/>
                <a:gd name="T58" fmla="*/ 3627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32"/>
            <p:cNvSpPr>
              <a:spLocks noEditPoints="1"/>
            </p:cNvSpPr>
            <p:nvPr/>
          </p:nvSpPr>
          <p:spPr bwMode="black">
            <a:xfrm>
              <a:off x="2874" y="2148"/>
              <a:ext cx="120" cy="85"/>
            </a:xfrm>
            <a:custGeom>
              <a:avLst/>
              <a:gdLst>
                <a:gd name="T0" fmla="*/ 2292 w 51"/>
                <a:gd name="T1" fmla="*/ 1093 h 36"/>
                <a:gd name="T2" fmla="*/ 2292 w 51"/>
                <a:gd name="T3" fmla="*/ 1093 h 36"/>
                <a:gd name="T4" fmla="*/ 2292 w 51"/>
                <a:gd name="T5" fmla="*/ 368 h 36"/>
                <a:gd name="T6" fmla="*/ 2668 w 51"/>
                <a:gd name="T7" fmla="*/ 368 h 36"/>
                <a:gd name="T8" fmla="*/ 3188 w 51"/>
                <a:gd name="T9" fmla="*/ 753 h 36"/>
                <a:gd name="T10" fmla="*/ 2668 w 51"/>
                <a:gd name="T11" fmla="*/ 1093 h 36"/>
                <a:gd name="T12" fmla="*/ 2292 w 51"/>
                <a:gd name="T13" fmla="*/ 1093 h 36"/>
                <a:gd name="T14" fmla="*/ 3400 w 51"/>
                <a:gd name="T15" fmla="*/ 1343 h 36"/>
                <a:gd name="T16" fmla="*/ 3621 w 51"/>
                <a:gd name="T17" fmla="*/ 753 h 36"/>
                <a:gd name="T18" fmla="*/ 3400 w 51"/>
                <a:gd name="T19" fmla="*/ 222 h 36"/>
                <a:gd name="T20" fmla="*/ 2607 w 51"/>
                <a:gd name="T21" fmla="*/ 0 h 36"/>
                <a:gd name="T22" fmla="*/ 1878 w 51"/>
                <a:gd name="T23" fmla="*/ 0 h 36"/>
                <a:gd name="T24" fmla="*/ 1878 w 51"/>
                <a:gd name="T25" fmla="*/ 1093 h 36"/>
                <a:gd name="T26" fmla="*/ 1878 w 51"/>
                <a:gd name="T27" fmla="*/ 1093 h 36"/>
                <a:gd name="T28" fmla="*/ 1878 w 51"/>
                <a:gd name="T29" fmla="*/ 2264 h 36"/>
                <a:gd name="T30" fmla="*/ 492 w 51"/>
                <a:gd name="T31" fmla="*/ 2264 h 36"/>
                <a:gd name="T32" fmla="*/ 492 w 51"/>
                <a:gd name="T33" fmla="*/ 1556 h 36"/>
                <a:gd name="T34" fmla="*/ 1289 w 51"/>
                <a:gd name="T35" fmla="*/ 1556 h 36"/>
                <a:gd name="T36" fmla="*/ 1289 w 51"/>
                <a:gd name="T37" fmla="*/ 1093 h 36"/>
                <a:gd name="T38" fmla="*/ 492 w 51"/>
                <a:gd name="T39" fmla="*/ 1093 h 36"/>
                <a:gd name="T40" fmla="*/ 492 w 51"/>
                <a:gd name="T41" fmla="*/ 368 h 36"/>
                <a:gd name="T42" fmla="*/ 1445 w 51"/>
                <a:gd name="T43" fmla="*/ 368 h 36"/>
                <a:gd name="T44" fmla="*/ 1445 w 51"/>
                <a:gd name="T45" fmla="*/ 0 h 36"/>
                <a:gd name="T46" fmla="*/ 0 w 51"/>
                <a:gd name="T47" fmla="*/ 0 h 36"/>
                <a:gd name="T48" fmla="*/ 0 w 51"/>
                <a:gd name="T49" fmla="*/ 2649 h 36"/>
                <a:gd name="T50" fmla="*/ 2292 w 51"/>
                <a:gd name="T51" fmla="*/ 2649 h 36"/>
                <a:gd name="T52" fmla="*/ 2292 w 51"/>
                <a:gd name="T53" fmla="*/ 1556 h 36"/>
                <a:gd name="T54" fmla="*/ 2513 w 51"/>
                <a:gd name="T55" fmla="*/ 1556 h 36"/>
                <a:gd name="T56" fmla="*/ 3188 w 51"/>
                <a:gd name="T57" fmla="*/ 2649 h 36"/>
                <a:gd name="T58" fmla="*/ 3675 w 51"/>
                <a:gd name="T59" fmla="*/ 2649 h 36"/>
                <a:gd name="T60" fmla="*/ 3033 w 51"/>
                <a:gd name="T61" fmla="*/ 1462 h 36"/>
                <a:gd name="T62" fmla="*/ 3400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33"/>
            <p:cNvSpPr>
              <a:spLocks noEditPoints="1"/>
            </p:cNvSpPr>
            <p:nvPr/>
          </p:nvSpPr>
          <p:spPr bwMode="black">
            <a:xfrm>
              <a:off x="2642" y="2148"/>
              <a:ext cx="121" cy="85"/>
            </a:xfrm>
            <a:custGeom>
              <a:avLst/>
              <a:gdLst>
                <a:gd name="T0" fmla="*/ 2403 w 51"/>
                <a:gd name="T1" fmla="*/ 1093 h 36"/>
                <a:gd name="T2" fmla="*/ 2403 w 51"/>
                <a:gd name="T3" fmla="*/ 1093 h 36"/>
                <a:gd name="T4" fmla="*/ 2403 w 51"/>
                <a:gd name="T5" fmla="*/ 368 h 36"/>
                <a:gd name="T6" fmla="*/ 2792 w 51"/>
                <a:gd name="T7" fmla="*/ 368 h 36"/>
                <a:gd name="T8" fmla="*/ 3231 w 51"/>
                <a:gd name="T9" fmla="*/ 753 h 36"/>
                <a:gd name="T10" fmla="*/ 2792 w 51"/>
                <a:gd name="T11" fmla="*/ 1093 h 36"/>
                <a:gd name="T12" fmla="*/ 2403 w 51"/>
                <a:gd name="T13" fmla="*/ 1093 h 36"/>
                <a:gd name="T14" fmla="*/ 3457 w 51"/>
                <a:gd name="T15" fmla="*/ 1343 h 36"/>
                <a:gd name="T16" fmla="*/ 3765 w 51"/>
                <a:gd name="T17" fmla="*/ 753 h 36"/>
                <a:gd name="T18" fmla="*/ 3457 w 51"/>
                <a:gd name="T19" fmla="*/ 222 h 36"/>
                <a:gd name="T20" fmla="*/ 2695 w 51"/>
                <a:gd name="T21" fmla="*/ 0 h 36"/>
                <a:gd name="T22" fmla="*/ 1870 w 51"/>
                <a:gd name="T23" fmla="*/ 0 h 36"/>
                <a:gd name="T24" fmla="*/ 1870 w 51"/>
                <a:gd name="T25" fmla="*/ 1093 h 36"/>
                <a:gd name="T26" fmla="*/ 1870 w 51"/>
                <a:gd name="T27" fmla="*/ 1093 h 36"/>
                <a:gd name="T28" fmla="*/ 1870 w 51"/>
                <a:gd name="T29" fmla="*/ 2264 h 36"/>
                <a:gd name="T30" fmla="*/ 439 w 51"/>
                <a:gd name="T31" fmla="*/ 2264 h 36"/>
                <a:gd name="T32" fmla="*/ 439 w 51"/>
                <a:gd name="T33" fmla="*/ 1556 h 36"/>
                <a:gd name="T34" fmla="*/ 1267 w 51"/>
                <a:gd name="T35" fmla="*/ 1556 h 36"/>
                <a:gd name="T36" fmla="*/ 1267 w 51"/>
                <a:gd name="T37" fmla="*/ 1093 h 36"/>
                <a:gd name="T38" fmla="*/ 439 w 51"/>
                <a:gd name="T39" fmla="*/ 1093 h 36"/>
                <a:gd name="T40" fmla="*/ 439 w 51"/>
                <a:gd name="T41" fmla="*/ 368 h 36"/>
                <a:gd name="T42" fmla="*/ 1497 w 51"/>
                <a:gd name="T43" fmla="*/ 368 h 36"/>
                <a:gd name="T44" fmla="*/ 1497 w 51"/>
                <a:gd name="T45" fmla="*/ 0 h 36"/>
                <a:gd name="T46" fmla="*/ 0 w 51"/>
                <a:gd name="T47" fmla="*/ 0 h 36"/>
                <a:gd name="T48" fmla="*/ 0 w 51"/>
                <a:gd name="T49" fmla="*/ 2649 h 36"/>
                <a:gd name="T50" fmla="*/ 2403 w 51"/>
                <a:gd name="T51" fmla="*/ 2649 h 36"/>
                <a:gd name="T52" fmla="*/ 2403 w 51"/>
                <a:gd name="T53" fmla="*/ 1556 h 36"/>
                <a:gd name="T54" fmla="*/ 2629 w 51"/>
                <a:gd name="T55" fmla="*/ 1556 h 36"/>
                <a:gd name="T56" fmla="*/ 3298 w 51"/>
                <a:gd name="T57" fmla="*/ 2649 h 36"/>
                <a:gd name="T58" fmla="*/ 3834 w 51"/>
                <a:gd name="T59" fmla="*/ 2649 h 36"/>
                <a:gd name="T60" fmla="*/ 3072 w 51"/>
                <a:gd name="T61" fmla="*/ 1462 h 36"/>
                <a:gd name="T62" fmla="*/ 3457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34"/>
            <p:cNvSpPr>
              <a:spLocks noEditPoints="1"/>
            </p:cNvSpPr>
            <p:nvPr/>
          </p:nvSpPr>
          <p:spPr bwMode="black">
            <a:xfrm>
              <a:off x="2807" y="2148"/>
              <a:ext cx="59" cy="85"/>
            </a:xfrm>
            <a:custGeom>
              <a:avLst/>
              <a:gdLst>
                <a:gd name="T0" fmla="*/ 868 w 25"/>
                <a:gd name="T1" fmla="*/ 1188 h 36"/>
                <a:gd name="T2" fmla="*/ 524 w 25"/>
                <a:gd name="T3" fmla="*/ 1188 h 36"/>
                <a:gd name="T4" fmla="*/ 524 w 25"/>
                <a:gd name="T5" fmla="*/ 368 h 36"/>
                <a:gd name="T6" fmla="*/ 868 w 25"/>
                <a:gd name="T7" fmla="*/ 368 h 36"/>
                <a:gd name="T8" fmla="*/ 1303 w 25"/>
                <a:gd name="T9" fmla="*/ 803 h 36"/>
                <a:gd name="T10" fmla="*/ 868 w 25"/>
                <a:gd name="T11" fmla="*/ 1188 h 36"/>
                <a:gd name="T12" fmla="*/ 1548 w 25"/>
                <a:gd name="T13" fmla="*/ 222 h 36"/>
                <a:gd name="T14" fmla="*/ 802 w 25"/>
                <a:gd name="T15" fmla="*/ 0 h 36"/>
                <a:gd name="T16" fmla="*/ 0 w 25"/>
                <a:gd name="T17" fmla="*/ 0 h 36"/>
                <a:gd name="T18" fmla="*/ 0 w 25"/>
                <a:gd name="T19" fmla="*/ 1556 h 36"/>
                <a:gd name="T20" fmla="*/ 0 w 25"/>
                <a:gd name="T21" fmla="*/ 2649 h 36"/>
                <a:gd name="T22" fmla="*/ 524 w 25"/>
                <a:gd name="T23" fmla="*/ 2649 h 36"/>
                <a:gd name="T24" fmla="*/ 524 w 25"/>
                <a:gd name="T25" fmla="*/ 1556 h 36"/>
                <a:gd name="T26" fmla="*/ 802 w 25"/>
                <a:gd name="T27" fmla="*/ 1556 h 36"/>
                <a:gd name="T28" fmla="*/ 1548 w 25"/>
                <a:gd name="T29" fmla="*/ 1343 h 36"/>
                <a:gd name="T30" fmla="*/ 1827 w 25"/>
                <a:gd name="T31" fmla="*/ 803 h 36"/>
                <a:gd name="T32" fmla="*/ 1548 w 25"/>
                <a:gd name="T33" fmla="*/ 22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35"/>
            <p:cNvSpPr>
              <a:spLocks/>
            </p:cNvSpPr>
            <p:nvPr/>
          </p:nvSpPr>
          <p:spPr bwMode="black">
            <a:xfrm>
              <a:off x="2578" y="2146"/>
              <a:ext cx="55" cy="87"/>
            </a:xfrm>
            <a:custGeom>
              <a:avLst/>
              <a:gdLst>
                <a:gd name="T0" fmla="*/ 1081 w 23"/>
                <a:gd name="T1" fmla="*/ 1155 h 37"/>
                <a:gd name="T2" fmla="*/ 452 w 23"/>
                <a:gd name="T3" fmla="*/ 729 h 37"/>
                <a:gd name="T4" fmla="*/ 1012 w 23"/>
                <a:gd name="T5" fmla="*/ 364 h 37"/>
                <a:gd name="T6" fmla="*/ 1640 w 23"/>
                <a:gd name="T7" fmla="*/ 491 h 37"/>
                <a:gd name="T8" fmla="*/ 1640 w 23"/>
                <a:gd name="T9" fmla="*/ 155 h 37"/>
                <a:gd name="T10" fmla="*/ 1012 w 23"/>
                <a:gd name="T11" fmla="*/ 0 h 37"/>
                <a:gd name="T12" fmla="*/ 0 w 23"/>
                <a:gd name="T13" fmla="*/ 790 h 37"/>
                <a:gd name="T14" fmla="*/ 777 w 23"/>
                <a:gd name="T15" fmla="*/ 1493 h 37"/>
                <a:gd name="T16" fmla="*/ 1339 w 23"/>
                <a:gd name="T17" fmla="*/ 1923 h 37"/>
                <a:gd name="T18" fmla="*/ 777 w 23"/>
                <a:gd name="T19" fmla="*/ 2288 h 37"/>
                <a:gd name="T20" fmla="*/ 0 w 23"/>
                <a:gd name="T21" fmla="*/ 2173 h 37"/>
                <a:gd name="T22" fmla="*/ 0 w 23"/>
                <a:gd name="T23" fmla="*/ 2511 h 37"/>
                <a:gd name="T24" fmla="*/ 727 w 23"/>
                <a:gd name="T25" fmla="*/ 2664 h 37"/>
                <a:gd name="T26" fmla="*/ 1808 w 23"/>
                <a:gd name="T27" fmla="*/ 1923 h 37"/>
                <a:gd name="T28" fmla="*/ 1081 w 23"/>
                <a:gd name="T29" fmla="*/ 1155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Freeform 36"/>
            <p:cNvSpPr>
              <a:spLocks noEditPoints="1"/>
            </p:cNvSpPr>
            <p:nvPr/>
          </p:nvSpPr>
          <p:spPr bwMode="black">
            <a:xfrm>
              <a:off x="3518" y="2200"/>
              <a:ext cx="36" cy="36"/>
            </a:xfrm>
            <a:custGeom>
              <a:avLst/>
              <a:gdLst>
                <a:gd name="T0" fmla="*/ 473 w 15"/>
                <a:gd name="T1" fmla="*/ 564 h 15"/>
                <a:gd name="T2" fmla="*/ 473 w 15"/>
                <a:gd name="T3" fmla="*/ 403 h 15"/>
                <a:gd name="T4" fmla="*/ 634 w 15"/>
                <a:gd name="T5" fmla="*/ 403 h 15"/>
                <a:gd name="T6" fmla="*/ 802 w 15"/>
                <a:gd name="T7" fmla="*/ 473 h 15"/>
                <a:gd name="T8" fmla="*/ 634 w 15"/>
                <a:gd name="T9" fmla="*/ 564 h 15"/>
                <a:gd name="T10" fmla="*/ 473 w 15"/>
                <a:gd name="T11" fmla="*/ 564 h 15"/>
                <a:gd name="T12" fmla="*/ 473 w 15"/>
                <a:gd name="T13" fmla="*/ 634 h 15"/>
                <a:gd name="T14" fmla="*/ 634 w 15"/>
                <a:gd name="T15" fmla="*/ 634 h 15"/>
                <a:gd name="T16" fmla="*/ 802 w 15"/>
                <a:gd name="T17" fmla="*/ 967 h 15"/>
                <a:gd name="T18" fmla="*/ 859 w 15"/>
                <a:gd name="T19" fmla="*/ 967 h 15"/>
                <a:gd name="T20" fmla="*/ 732 w 15"/>
                <a:gd name="T21" fmla="*/ 634 h 15"/>
                <a:gd name="T22" fmla="*/ 859 w 15"/>
                <a:gd name="T23" fmla="*/ 473 h 15"/>
                <a:gd name="T24" fmla="*/ 634 w 15"/>
                <a:gd name="T25" fmla="*/ 334 h 15"/>
                <a:gd name="T26" fmla="*/ 403 w 15"/>
                <a:gd name="T27" fmla="*/ 334 h 15"/>
                <a:gd name="T28" fmla="*/ 403 w 15"/>
                <a:gd name="T29" fmla="*/ 967 h 15"/>
                <a:gd name="T30" fmla="*/ 473 w 15"/>
                <a:gd name="T31" fmla="*/ 967 h 15"/>
                <a:gd name="T32" fmla="*/ 473 w 15"/>
                <a:gd name="T33" fmla="*/ 634 h 15"/>
                <a:gd name="T34" fmla="*/ 634 w 15"/>
                <a:gd name="T35" fmla="*/ 1186 h 15"/>
                <a:gd name="T36" fmla="*/ 1186 w 15"/>
                <a:gd name="T37" fmla="*/ 634 h 15"/>
                <a:gd name="T38" fmla="*/ 634 w 15"/>
                <a:gd name="T39" fmla="*/ 0 h 15"/>
                <a:gd name="T40" fmla="*/ 0 w 15"/>
                <a:gd name="T41" fmla="*/ 634 h 15"/>
                <a:gd name="T42" fmla="*/ 634 w 15"/>
                <a:gd name="T43" fmla="*/ 1186 h 15"/>
                <a:gd name="T44" fmla="*/ 168 w 15"/>
                <a:gd name="T45" fmla="*/ 634 h 15"/>
                <a:gd name="T46" fmla="*/ 634 w 15"/>
                <a:gd name="T47" fmla="*/ 168 h 15"/>
                <a:gd name="T48" fmla="*/ 1135 w 15"/>
                <a:gd name="T49" fmla="*/ 634 h 15"/>
                <a:gd name="T50" fmla="*/ 634 w 15"/>
                <a:gd name="T51" fmla="*/ 1135 h 15"/>
                <a:gd name="T52" fmla="*/ 168 w 15"/>
                <a:gd name="T53" fmla="*/ 63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990599"/>
            <a:ext cx="5181600" cy="5257801"/>
          </a:xfrm>
        </p:spPr>
        <p:txBody>
          <a:bodyPr/>
          <a:lstStyle/>
          <a:p>
            <a:pPr marL="342900" indent="-342900" algn="l">
              <a:buFont typeface="Arial" pitchFamily="34" charset="0"/>
              <a:buChar char="•"/>
            </a:pPr>
            <a:r>
              <a:rPr lang="en-US" dirty="0"/>
              <a:t>Host screening </a:t>
            </a:r>
            <a:r>
              <a:rPr lang="en-US" dirty="0" smtClean="0"/>
              <a:t>event using the DVD screening kits</a:t>
            </a:r>
            <a:endParaRPr lang="en-US" dirty="0"/>
          </a:p>
          <a:p>
            <a:pPr marL="800100" lvl="1" indent="-342900" algn="l">
              <a:buFont typeface="Arial" pitchFamily="34" charset="0"/>
              <a:buChar char="•"/>
            </a:pPr>
            <a:r>
              <a:rPr lang="en-US" sz="1600" b="1" dirty="0" smtClean="0">
                <a:solidFill>
                  <a:schemeClr val="bg2">
                    <a:lumMod val="50000"/>
                  </a:schemeClr>
                </a:solidFill>
              </a:rPr>
              <a:t>Sign </a:t>
            </a:r>
            <a:r>
              <a:rPr lang="en-US" sz="1600" b="1" dirty="0" smtClean="0">
                <a:solidFill>
                  <a:schemeClr val="bg2">
                    <a:lumMod val="50000"/>
                  </a:schemeClr>
                </a:solidFill>
              </a:rPr>
              <a:t>up online for e-newsletter and screening kits</a:t>
            </a:r>
          </a:p>
          <a:p>
            <a:pPr marL="800100" lvl="1" indent="-342900" algn="l">
              <a:buFont typeface="Arial" pitchFamily="34" charset="0"/>
              <a:buChar char="•"/>
            </a:pPr>
            <a:r>
              <a:rPr lang="en-US" sz="1600" b="1" dirty="0" smtClean="0">
                <a:hlinkClick r:id="rId3"/>
              </a:rPr>
              <a:t>TheWeightOfTheNation.HBO.com</a:t>
            </a:r>
            <a:endParaRPr lang="en-US" sz="1600" b="1" dirty="0"/>
          </a:p>
          <a:p>
            <a:pPr marL="342900" indent="-342900" algn="l">
              <a:buFont typeface="Arial" pitchFamily="34" charset="0"/>
              <a:buChar char="•"/>
            </a:pPr>
            <a:r>
              <a:rPr lang="en-US" dirty="0" smtClean="0"/>
              <a:t>Register for WON 12 conference</a:t>
            </a:r>
            <a:endParaRPr lang="en-US" dirty="0"/>
          </a:p>
          <a:p>
            <a:pPr marL="800100" lvl="1" indent="-342900" algn="l">
              <a:buFont typeface="Arial" pitchFamily="34" charset="0"/>
              <a:buChar char="•"/>
            </a:pPr>
            <a:r>
              <a:rPr lang="en-US" sz="1600" b="1" dirty="0" smtClean="0">
                <a:hlinkClick r:id="rId4"/>
              </a:rPr>
              <a:t>www.CDC.gov/WON</a:t>
            </a:r>
            <a:r>
              <a:rPr lang="en-US" sz="1600" dirty="0" smtClean="0"/>
              <a:t>  </a:t>
            </a:r>
            <a:endParaRPr lang="en-US" dirty="0"/>
          </a:p>
          <a:p>
            <a:pPr marL="342900" indent="-342900" algn="l">
              <a:buFont typeface="Arial" pitchFamily="34" charset="0"/>
              <a:buChar char="•"/>
            </a:pPr>
            <a:r>
              <a:rPr lang="en-US" dirty="0" smtClean="0"/>
              <a:t>Use online Community Action Kit</a:t>
            </a:r>
          </a:p>
          <a:p>
            <a:pPr marL="800100" lvl="3" indent="-342900" algn="l">
              <a:buFont typeface="Arial" pitchFamily="34" charset="0"/>
              <a:buChar char="•"/>
            </a:pPr>
            <a:r>
              <a:rPr lang="en-US" sz="1600" b="1" dirty="0" smtClean="0">
                <a:hlinkClick r:id="rId3"/>
              </a:rPr>
              <a:t>TheWeightOfTheNation.HBO.com</a:t>
            </a:r>
            <a:endParaRPr lang="en-US" sz="1600" b="1" dirty="0" smtClean="0"/>
          </a:p>
          <a:p>
            <a:pPr marL="342900" lvl="2" indent="-342900" algn="l">
              <a:buFont typeface="Arial" pitchFamily="34" charset="0"/>
              <a:buChar char="•"/>
            </a:pPr>
            <a:r>
              <a:rPr lang="en-US" sz="2000" b="1" dirty="0" smtClean="0">
                <a:solidFill>
                  <a:schemeClr val="bg2"/>
                </a:solidFill>
              </a:rPr>
              <a:t>Use online resources from CDC</a:t>
            </a:r>
          </a:p>
          <a:p>
            <a:pPr marL="800100" lvl="3" indent="-342900" algn="l">
              <a:buFont typeface="Arial" pitchFamily="34" charset="0"/>
              <a:buChar char="•"/>
            </a:pPr>
            <a:r>
              <a:rPr lang="en-US" sz="1600" b="1" dirty="0" smtClean="0">
                <a:solidFill>
                  <a:schemeClr val="bg2">
                    <a:lumMod val="50000"/>
                  </a:schemeClr>
                </a:solidFill>
                <a:hlinkClick r:id="rId5"/>
              </a:rPr>
              <a:t>www.CDC.gov/Obesity</a:t>
            </a:r>
            <a:r>
              <a:rPr lang="en-US" sz="1600" b="1" dirty="0" smtClean="0">
                <a:solidFill>
                  <a:schemeClr val="bg2">
                    <a:lumMod val="50000"/>
                  </a:schemeClr>
                </a:solidFill>
              </a:rPr>
              <a:t> </a:t>
            </a:r>
            <a:endParaRPr lang="en-US" sz="1600" b="1" dirty="0">
              <a:solidFill>
                <a:schemeClr val="bg2">
                  <a:lumMod val="50000"/>
                </a:schemeClr>
              </a:solidFill>
            </a:endParaRPr>
          </a:p>
          <a:p>
            <a:pPr marL="342900" indent="-342900" algn="l">
              <a:buFont typeface="Arial" pitchFamily="34" charset="0"/>
              <a:buChar char="•"/>
            </a:pPr>
            <a:r>
              <a:rPr lang="en-US" dirty="0" smtClean="0"/>
              <a:t>Join conversation</a:t>
            </a:r>
          </a:p>
          <a:p>
            <a:pPr marL="800100" lvl="1" indent="-342900" algn="l">
              <a:buFont typeface="Arial" pitchFamily="34" charset="0"/>
              <a:buChar char="•"/>
            </a:pPr>
            <a:r>
              <a:rPr lang="en-US" sz="1600" b="1" dirty="0" smtClean="0">
                <a:hlinkClick r:id="rId6"/>
              </a:rPr>
              <a:t>www.Facebook.com/TheWeightOfTheNation</a:t>
            </a:r>
            <a:endParaRPr lang="en-US" sz="1600" b="1" dirty="0" smtClean="0"/>
          </a:p>
          <a:p>
            <a:pPr marL="800100" lvl="1" indent="-342900" algn="l">
              <a:buFont typeface="Arial" pitchFamily="34" charset="0"/>
              <a:buChar char="•"/>
            </a:pPr>
            <a:r>
              <a:rPr lang="en-US" sz="1600" b="1" dirty="0" smtClean="0">
                <a:solidFill>
                  <a:schemeClr val="bg2">
                    <a:lumMod val="75000"/>
                  </a:schemeClr>
                </a:solidFill>
              </a:rPr>
              <a:t>@</a:t>
            </a:r>
            <a:r>
              <a:rPr lang="en-US" sz="1600" b="1" dirty="0" err="1" smtClean="0">
                <a:solidFill>
                  <a:schemeClr val="bg2">
                    <a:lumMod val="75000"/>
                  </a:schemeClr>
                </a:solidFill>
              </a:rPr>
              <a:t>CDCObesity</a:t>
            </a:r>
            <a:r>
              <a:rPr lang="en-US" sz="1600" b="1" dirty="0" smtClean="0">
                <a:solidFill>
                  <a:schemeClr val="bg2">
                    <a:lumMod val="75000"/>
                  </a:schemeClr>
                </a:solidFill>
              </a:rPr>
              <a:t> after March </a:t>
            </a:r>
            <a:r>
              <a:rPr lang="en-US" sz="1600" b="1" dirty="0" smtClean="0">
                <a:solidFill>
                  <a:schemeClr val="bg2">
                    <a:lumMod val="75000"/>
                  </a:schemeClr>
                </a:solidFill>
              </a:rPr>
              <a:t>30</a:t>
            </a:r>
            <a:endParaRPr lang="en-US" sz="1600" b="1" dirty="0" smtClean="0">
              <a:solidFill>
                <a:schemeClr val="bg2">
                  <a:lumMod val="75000"/>
                </a:schemeClr>
              </a:solidFill>
            </a:endParaRPr>
          </a:p>
          <a:p>
            <a:pPr marL="800100" lvl="1" indent="-342900" algn="l">
              <a:buFont typeface="Arial" pitchFamily="34" charset="0"/>
              <a:buChar char="•"/>
            </a:pPr>
            <a:r>
              <a:rPr lang="en-US" sz="1600" b="1" dirty="0" smtClean="0">
                <a:solidFill>
                  <a:schemeClr val="bg2">
                    <a:lumMod val="75000"/>
                  </a:schemeClr>
                </a:solidFill>
              </a:rPr>
              <a:t>#</a:t>
            </a:r>
            <a:r>
              <a:rPr lang="en-US" sz="1600" b="1" dirty="0" smtClean="0">
                <a:solidFill>
                  <a:schemeClr val="bg2">
                    <a:lumMod val="75000"/>
                  </a:schemeClr>
                </a:solidFill>
              </a:rPr>
              <a:t>WON12</a:t>
            </a:r>
            <a:endParaRPr lang="en-US" sz="1600" b="1" dirty="0" smtClean="0">
              <a:solidFill>
                <a:schemeClr val="bg2">
                  <a:lumMod val="75000"/>
                </a:schemeClr>
              </a:solidFill>
            </a:endParaRPr>
          </a:p>
          <a:p>
            <a:pPr marL="800100" lvl="1" indent="-342900" algn="l">
              <a:buFont typeface="Arial" pitchFamily="34" charset="0"/>
              <a:buChar char="•"/>
            </a:pPr>
            <a:r>
              <a:rPr lang="en-US" sz="1600" b="1" dirty="0" smtClean="0">
                <a:solidFill>
                  <a:schemeClr val="bg2">
                    <a:lumMod val="75000"/>
                  </a:schemeClr>
                </a:solidFill>
              </a:rPr>
              <a:t>#Obesity</a:t>
            </a:r>
          </a:p>
          <a:p>
            <a:pPr marL="342900" indent="-342900" algn="l">
              <a:buFont typeface="Arial" pitchFamily="34" charset="0"/>
              <a:buChar char="•"/>
            </a:pPr>
            <a:endParaRPr lang="en-US" dirty="0"/>
          </a:p>
        </p:txBody>
      </p:sp>
      <p:sp>
        <p:nvSpPr>
          <p:cNvPr id="4" name="Title 3"/>
          <p:cNvSpPr>
            <a:spLocks noGrp="1"/>
          </p:cNvSpPr>
          <p:nvPr>
            <p:ph type="title"/>
          </p:nvPr>
        </p:nvSpPr>
        <p:spPr>
          <a:xfrm>
            <a:off x="457200" y="381000"/>
            <a:ext cx="8229600" cy="533400"/>
          </a:xfrm>
        </p:spPr>
        <p:txBody>
          <a:bodyPr/>
          <a:lstStyle/>
          <a:p>
            <a:r>
              <a:rPr lang="en-US" dirty="0" smtClean="0"/>
              <a:t>The Weight of the Nation Public Health Campaign</a:t>
            </a:r>
            <a:endParaRPr lang="en-US" dirty="0"/>
          </a:p>
        </p:txBody>
      </p:sp>
      <p:sp>
        <p:nvSpPr>
          <p:cNvPr id="8" name="Text Placeholder 7"/>
          <p:cNvSpPr>
            <a:spLocks noGrp="1"/>
          </p:cNvSpPr>
          <p:nvPr>
            <p:ph type="body" sz="quarter" idx="11"/>
          </p:nvPr>
        </p:nvSpPr>
        <p:spPr/>
        <p:txBody>
          <a:bodyPr/>
          <a:lstStyle/>
          <a:p>
            <a:r>
              <a:rPr lang="en-US" dirty="0" smtClean="0"/>
              <a:t>National Center for Chronic Disease Prevention and Health Promotion</a:t>
            </a:r>
            <a:endParaRPr lang="en-US" dirty="0"/>
          </a:p>
        </p:txBody>
      </p:sp>
      <p:sp>
        <p:nvSpPr>
          <p:cNvPr id="7" name="Text Placeholder 6"/>
          <p:cNvSpPr>
            <a:spLocks noGrp="1"/>
          </p:cNvSpPr>
          <p:nvPr>
            <p:ph type="body" sz="quarter" idx="12"/>
          </p:nvPr>
        </p:nvSpPr>
        <p:spPr/>
        <p:txBody>
          <a:bodyPr/>
          <a:lstStyle/>
          <a:p>
            <a:r>
              <a:rPr lang="en-US" dirty="0"/>
              <a:t>Division of Nutrition, Physical Activity, and Obesity</a:t>
            </a:r>
          </a:p>
        </p:txBody>
      </p:sp>
      <p:pic>
        <p:nvPicPr>
          <p:cNvPr id="9" name="Picture 8" descr="Logos of the United States Department of Health and Human Services and Centers for Disease Control and Prevention&#10;"/>
          <p:cNvPicPr>
            <a:picLocks noChangeAspect="1"/>
          </p:cNvPicPr>
          <p:nvPr/>
        </p:nvPicPr>
        <p:blipFill>
          <a:blip r:embed="rId7" cstate="print"/>
          <a:stretch>
            <a:fillRect/>
          </a:stretch>
        </p:blipFill>
        <p:spPr>
          <a:xfrm>
            <a:off x="8763000" y="6477000"/>
            <a:ext cx="190500" cy="190500"/>
          </a:xfrm>
          <a:prstGeom prst="rect">
            <a:avLst/>
          </a:prstGeom>
        </p:spPr>
      </p:pic>
      <p:pic>
        <p:nvPicPr>
          <p:cNvPr id="4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74278" y="1723306"/>
            <a:ext cx="2463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18615" y="2667000"/>
            <a:ext cx="2583349" cy="48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8"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40926" y="3532991"/>
            <a:ext cx="2738726" cy="35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49" name="Picture 4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864538" y="4876800"/>
            <a:ext cx="259894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 name="Group 5"/>
          <p:cNvGrpSpPr>
            <a:grpSpLocks/>
          </p:cNvGrpSpPr>
          <p:nvPr/>
        </p:nvGrpSpPr>
        <p:grpSpPr bwMode="auto">
          <a:xfrm>
            <a:off x="5725322" y="4191000"/>
            <a:ext cx="2708606" cy="304800"/>
            <a:chOff x="2205" y="2084"/>
            <a:chExt cx="1349" cy="152"/>
          </a:xfrm>
        </p:grpSpPr>
        <p:sp>
          <p:nvSpPr>
            <p:cNvPr id="51" name="Freeform 6"/>
            <p:cNvSpPr>
              <a:spLocks/>
            </p:cNvSpPr>
            <p:nvPr/>
          </p:nvSpPr>
          <p:spPr bwMode="black">
            <a:xfrm>
              <a:off x="2295" y="2127"/>
              <a:ext cx="21" cy="71"/>
            </a:xfrm>
            <a:custGeom>
              <a:avLst/>
              <a:gdLst>
                <a:gd name="T0" fmla="*/ 266 w 9"/>
                <a:gd name="T1" fmla="*/ 66 h 30"/>
                <a:gd name="T2" fmla="*/ 152 w 9"/>
                <a:gd name="T3" fmla="*/ 0 h 30"/>
                <a:gd name="T4" fmla="*/ 0 w 9"/>
                <a:gd name="T5" fmla="*/ 2229 h 30"/>
                <a:gd name="T6" fmla="*/ 560 w 9"/>
                <a:gd name="T7" fmla="*/ 66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Freeform 7"/>
            <p:cNvSpPr>
              <a:spLocks/>
            </p:cNvSpPr>
            <p:nvPr/>
          </p:nvSpPr>
          <p:spPr bwMode="black">
            <a:xfrm>
              <a:off x="2276" y="2122"/>
              <a:ext cx="21" cy="76"/>
            </a:xfrm>
            <a:custGeom>
              <a:avLst/>
              <a:gdLst>
                <a:gd name="T0" fmla="*/ 0 w 9"/>
                <a:gd name="T1" fmla="*/ 69 h 32"/>
                <a:gd name="T2" fmla="*/ 266 w 9"/>
                <a:gd name="T3" fmla="*/ 2425 h 32"/>
                <a:gd name="T4" fmla="*/ 621 w 9"/>
                <a:gd name="T5" fmla="*/ 69 h 32"/>
                <a:gd name="T6" fmla="*/ 0 w 9"/>
                <a:gd name="T7" fmla="*/ 69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Freeform 8"/>
            <p:cNvSpPr>
              <a:spLocks/>
            </p:cNvSpPr>
            <p:nvPr/>
          </p:nvSpPr>
          <p:spPr bwMode="black">
            <a:xfrm>
              <a:off x="2257" y="2127"/>
              <a:ext cx="21" cy="71"/>
            </a:xfrm>
            <a:custGeom>
              <a:avLst/>
              <a:gdLst>
                <a:gd name="T0" fmla="*/ 266 w 9"/>
                <a:gd name="T1" fmla="*/ 66 h 30"/>
                <a:gd name="T2" fmla="*/ 65 w 9"/>
                <a:gd name="T3" fmla="*/ 660 h 30"/>
                <a:gd name="T4" fmla="*/ 621 w 9"/>
                <a:gd name="T5" fmla="*/ 2229 h 30"/>
                <a:gd name="T6" fmla="*/ 469 w 9"/>
                <a:gd name="T7" fmla="*/ 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Freeform 9"/>
            <p:cNvSpPr>
              <a:spLocks/>
            </p:cNvSpPr>
            <p:nvPr/>
          </p:nvSpPr>
          <p:spPr bwMode="black">
            <a:xfrm>
              <a:off x="2231" y="2136"/>
              <a:ext cx="36" cy="64"/>
            </a:xfrm>
            <a:custGeom>
              <a:avLst/>
              <a:gdLst>
                <a:gd name="T0" fmla="*/ 0 w 15"/>
                <a:gd name="T1" fmla="*/ 0 h 27"/>
                <a:gd name="T2" fmla="*/ 1186 w 15"/>
                <a:gd name="T3" fmla="*/ 2022 h 27"/>
                <a:gd name="T4" fmla="*/ 732 w 15"/>
                <a:gd name="T5" fmla="*/ 282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Freeform 10"/>
            <p:cNvSpPr>
              <a:spLocks/>
            </p:cNvSpPr>
            <p:nvPr/>
          </p:nvSpPr>
          <p:spPr bwMode="black">
            <a:xfrm>
              <a:off x="2210" y="2136"/>
              <a:ext cx="50" cy="67"/>
            </a:xfrm>
            <a:custGeom>
              <a:avLst/>
              <a:gdLst>
                <a:gd name="T0" fmla="*/ 0 w 21"/>
                <a:gd name="T1" fmla="*/ 395 h 28"/>
                <a:gd name="T2" fmla="*/ 1605 w 21"/>
                <a:gd name="T3" fmla="*/ 2192 h 28"/>
                <a:gd name="T4" fmla="*/ 607 w 21"/>
                <a:gd name="T5" fmla="*/ 0 h 28"/>
                <a:gd name="T6" fmla="*/ 0 w 21"/>
                <a:gd name="T7" fmla="*/ 39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Freeform 11"/>
            <p:cNvSpPr>
              <a:spLocks/>
            </p:cNvSpPr>
            <p:nvPr/>
          </p:nvSpPr>
          <p:spPr bwMode="black">
            <a:xfrm>
              <a:off x="2304" y="2148"/>
              <a:ext cx="31" cy="52"/>
            </a:xfrm>
            <a:custGeom>
              <a:avLst/>
              <a:gdLst>
                <a:gd name="T0" fmla="*/ 234 w 13"/>
                <a:gd name="T1" fmla="*/ 435 h 22"/>
                <a:gd name="T2" fmla="*/ 0 w 13"/>
                <a:gd name="T3" fmla="*/ 1626 h 22"/>
                <a:gd name="T4" fmla="*/ 1002 w 13"/>
                <a:gd name="T5" fmla="*/ 0 h 22"/>
                <a:gd name="T6" fmla="*/ 234 w 13"/>
                <a:gd name="T7" fmla="*/ 43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Freeform 12"/>
            <p:cNvSpPr>
              <a:spLocks/>
            </p:cNvSpPr>
            <p:nvPr/>
          </p:nvSpPr>
          <p:spPr bwMode="black">
            <a:xfrm>
              <a:off x="2312" y="2148"/>
              <a:ext cx="44" cy="57"/>
            </a:xfrm>
            <a:custGeom>
              <a:avLst/>
              <a:gdLst>
                <a:gd name="T0" fmla="*/ 718 w 19"/>
                <a:gd name="T1" fmla="*/ 0 h 24"/>
                <a:gd name="T2" fmla="*/ 0 w 19"/>
                <a:gd name="T3" fmla="*/ 1810 h 24"/>
                <a:gd name="T4" fmla="*/ 1267 w 19"/>
                <a:gd name="T5" fmla="*/ 226 h 24"/>
                <a:gd name="T6" fmla="*/ 718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Freeform 13"/>
            <p:cNvSpPr>
              <a:spLocks/>
            </p:cNvSpPr>
            <p:nvPr/>
          </p:nvSpPr>
          <p:spPr bwMode="black">
            <a:xfrm>
              <a:off x="2205" y="2148"/>
              <a:ext cx="47" cy="62"/>
            </a:xfrm>
            <a:custGeom>
              <a:avLst/>
              <a:gdLst>
                <a:gd name="T0" fmla="*/ 0 w 20"/>
                <a:gd name="T1" fmla="*/ 773 h 26"/>
                <a:gd name="T2" fmla="*/ 1431 w 20"/>
                <a:gd name="T3" fmla="*/ 2008 h 26"/>
                <a:gd name="T4" fmla="*/ 155 w 20"/>
                <a:gd name="T5" fmla="*/ 0 h 26"/>
                <a:gd name="T6" fmla="*/ 0 w 20"/>
                <a:gd name="T7" fmla="*/ 773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Freeform 14"/>
            <p:cNvSpPr>
              <a:spLocks/>
            </p:cNvSpPr>
            <p:nvPr/>
          </p:nvSpPr>
          <p:spPr bwMode="black">
            <a:xfrm>
              <a:off x="2321" y="2158"/>
              <a:ext cx="45" cy="52"/>
            </a:xfrm>
            <a:custGeom>
              <a:avLst/>
              <a:gdLst>
                <a:gd name="T0" fmla="*/ 1357 w 19"/>
                <a:gd name="T1" fmla="*/ 156 h 22"/>
                <a:gd name="T2" fmla="*/ 1194 w 19"/>
                <a:gd name="T3" fmla="*/ 0 h 22"/>
                <a:gd name="T4" fmla="*/ 0 w 19"/>
                <a:gd name="T5" fmla="*/ 1626 h 22"/>
                <a:gd name="T6" fmla="*/ 1419 w 19"/>
                <a:gd name="T7" fmla="*/ 532 h 22"/>
                <a:gd name="T8" fmla="*/ 1357 w 19"/>
                <a:gd name="T9" fmla="*/ 15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Freeform 15"/>
            <p:cNvSpPr>
              <a:spLocks/>
            </p:cNvSpPr>
            <p:nvPr/>
          </p:nvSpPr>
          <p:spPr bwMode="black">
            <a:xfrm>
              <a:off x="2205" y="2177"/>
              <a:ext cx="40" cy="40"/>
            </a:xfrm>
            <a:custGeom>
              <a:avLst/>
              <a:gdLst>
                <a:gd name="T0" fmla="*/ 0 w 17"/>
                <a:gd name="T1" fmla="*/ 638 h 17"/>
                <a:gd name="T2" fmla="*/ 1224 w 17"/>
                <a:gd name="T3" fmla="*/ 1224 h 17"/>
                <a:gd name="T4" fmla="*/ 0 w 17"/>
                <a:gd name="T5" fmla="*/ 0 h 17"/>
                <a:gd name="T6" fmla="*/ 0 w 17"/>
                <a:gd name="T7" fmla="*/ 63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Freeform 16"/>
            <p:cNvSpPr>
              <a:spLocks/>
            </p:cNvSpPr>
            <p:nvPr/>
          </p:nvSpPr>
          <p:spPr bwMode="black">
            <a:xfrm>
              <a:off x="2326" y="2179"/>
              <a:ext cx="40" cy="38"/>
            </a:xfrm>
            <a:custGeom>
              <a:avLst/>
              <a:gdLst>
                <a:gd name="T0" fmla="*/ 1224 w 17"/>
                <a:gd name="T1" fmla="*/ 603 h 16"/>
                <a:gd name="T2" fmla="*/ 1224 w 17"/>
                <a:gd name="T3" fmla="*/ 0 h 16"/>
                <a:gd name="T4" fmla="*/ 0 w 17"/>
                <a:gd name="T5" fmla="*/ 1207 h 16"/>
                <a:gd name="T6" fmla="*/ 1224 w 17"/>
                <a:gd name="T7" fmla="*/ 60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Freeform 17"/>
            <p:cNvSpPr>
              <a:spLocks/>
            </p:cNvSpPr>
            <p:nvPr/>
          </p:nvSpPr>
          <p:spPr bwMode="black">
            <a:xfrm>
              <a:off x="2205" y="2200"/>
              <a:ext cx="38" cy="24"/>
            </a:xfrm>
            <a:custGeom>
              <a:avLst/>
              <a:gdLst>
                <a:gd name="T0" fmla="*/ 0 w 16"/>
                <a:gd name="T1" fmla="*/ 564 h 10"/>
                <a:gd name="T2" fmla="*/ 1207 w 16"/>
                <a:gd name="T3" fmla="*/ 802 h 10"/>
                <a:gd name="T4" fmla="*/ 0 w 16"/>
                <a:gd name="T5" fmla="*/ 0 h 10"/>
                <a:gd name="T6" fmla="*/ 0 w 16"/>
                <a:gd name="T7" fmla="*/ 56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Freeform 18"/>
            <p:cNvSpPr>
              <a:spLocks/>
            </p:cNvSpPr>
            <p:nvPr/>
          </p:nvSpPr>
          <p:spPr bwMode="black">
            <a:xfrm>
              <a:off x="2330" y="2203"/>
              <a:ext cx="36" cy="21"/>
            </a:xfrm>
            <a:custGeom>
              <a:avLst/>
              <a:gdLst>
                <a:gd name="T0" fmla="*/ 1186 w 15"/>
                <a:gd name="T1" fmla="*/ 420 h 9"/>
                <a:gd name="T2" fmla="*/ 1186 w 15"/>
                <a:gd name="T3" fmla="*/ 0 h 9"/>
                <a:gd name="T4" fmla="*/ 0 w 15"/>
                <a:gd name="T5" fmla="*/ 621 h 9"/>
                <a:gd name="T6" fmla="*/ 1186 w 15"/>
                <a:gd name="T7" fmla="*/ 42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Freeform 19"/>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Freeform 20"/>
            <p:cNvSpPr>
              <a:spLocks/>
            </p:cNvSpPr>
            <p:nvPr/>
          </p:nvSpPr>
          <p:spPr bwMode="black">
            <a:xfrm>
              <a:off x="2330" y="2219"/>
              <a:ext cx="36" cy="14"/>
            </a:xfrm>
            <a:custGeom>
              <a:avLst/>
              <a:gdLst>
                <a:gd name="T0" fmla="*/ 1186 w 15"/>
                <a:gd name="T1" fmla="*/ 420 h 6"/>
                <a:gd name="T2" fmla="*/ 1186 w 15"/>
                <a:gd name="T3" fmla="*/ 0 h 6"/>
                <a:gd name="T4" fmla="*/ 0 w 15"/>
                <a:gd name="T5" fmla="*/ 420 h 6"/>
                <a:gd name="T6" fmla="*/ 1186 w 15"/>
                <a:gd name="T7" fmla="*/ 4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Freeform 21"/>
            <p:cNvSpPr>
              <a:spLocks/>
            </p:cNvSpPr>
            <p:nvPr/>
          </p:nvSpPr>
          <p:spPr bwMode="black">
            <a:xfrm>
              <a:off x="2321" y="2106"/>
              <a:ext cx="33" cy="42"/>
            </a:xfrm>
            <a:custGeom>
              <a:avLst/>
              <a:gdLst>
                <a:gd name="T0" fmla="*/ 955 w 14"/>
                <a:gd name="T1" fmla="*/ 686 h 18"/>
                <a:gd name="T2" fmla="*/ 0 w 14"/>
                <a:gd name="T3" fmla="*/ 621 h 18"/>
                <a:gd name="T4" fmla="*/ 955 w 14"/>
                <a:gd name="T5" fmla="*/ 68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Freeform 22"/>
            <p:cNvSpPr>
              <a:spLocks/>
            </p:cNvSpPr>
            <p:nvPr/>
          </p:nvSpPr>
          <p:spPr bwMode="black">
            <a:xfrm>
              <a:off x="2352" y="2127"/>
              <a:ext cx="0" cy="2"/>
            </a:xfrm>
            <a:custGeom>
              <a:avLst/>
              <a:gdLst>
                <a:gd name="T0" fmla="*/ 0 h 1"/>
                <a:gd name="T1" fmla="*/ 32 h 1"/>
                <a:gd name="T2" fmla="*/ 3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Freeform 23"/>
            <p:cNvSpPr>
              <a:spLocks/>
            </p:cNvSpPr>
            <p:nvPr/>
          </p:nvSpPr>
          <p:spPr bwMode="black">
            <a:xfrm>
              <a:off x="2217" y="2096"/>
              <a:ext cx="33" cy="43"/>
            </a:xfrm>
            <a:custGeom>
              <a:avLst/>
              <a:gdLst>
                <a:gd name="T0" fmla="*/ 1023 w 14"/>
                <a:gd name="T1" fmla="*/ 724 h 18"/>
                <a:gd name="T2" fmla="*/ 0 w 14"/>
                <a:gd name="T3" fmla="*/ 724 h 18"/>
                <a:gd name="T4" fmla="*/ 1023 w 14"/>
                <a:gd name="T5" fmla="*/ 724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Freeform 24"/>
            <p:cNvSpPr>
              <a:spLocks/>
            </p:cNvSpPr>
            <p:nvPr/>
          </p:nvSpPr>
          <p:spPr bwMode="black">
            <a:xfrm>
              <a:off x="2269" y="2084"/>
              <a:ext cx="35" cy="38"/>
            </a:xfrm>
            <a:custGeom>
              <a:avLst/>
              <a:gdLst>
                <a:gd name="T0" fmla="*/ 469 w 15"/>
                <a:gd name="T1" fmla="*/ 1207 h 16"/>
                <a:gd name="T2" fmla="*/ 1041 w 15"/>
                <a:gd name="T3" fmla="*/ 603 h 16"/>
                <a:gd name="T4" fmla="*/ 469 w 15"/>
                <a:gd name="T5" fmla="*/ 0 h 16"/>
                <a:gd name="T6" fmla="*/ 0 w 15"/>
                <a:gd name="T7" fmla="*/ 603 h 16"/>
                <a:gd name="T8" fmla="*/ 469 w 15"/>
                <a:gd name="T9" fmla="*/ 120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Rectangle 25"/>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Freeform 26"/>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27"/>
            <p:cNvSpPr>
              <a:spLocks/>
            </p:cNvSpPr>
            <p:nvPr/>
          </p:nvSpPr>
          <p:spPr bwMode="black">
            <a:xfrm>
              <a:off x="3006" y="2148"/>
              <a:ext cx="80" cy="85"/>
            </a:xfrm>
            <a:custGeom>
              <a:avLst/>
              <a:gdLst>
                <a:gd name="T0" fmla="*/ 1224 w 34"/>
                <a:gd name="T1" fmla="*/ 1896 h 36"/>
                <a:gd name="T2" fmla="*/ 732 w 34"/>
                <a:gd name="T3" fmla="*/ 0 h 36"/>
                <a:gd name="T4" fmla="*/ 0 w 34"/>
                <a:gd name="T5" fmla="*/ 0 h 36"/>
                <a:gd name="T6" fmla="*/ 0 w 34"/>
                <a:gd name="T7" fmla="*/ 2649 h 36"/>
                <a:gd name="T8" fmla="*/ 433 w 34"/>
                <a:gd name="T9" fmla="*/ 2649 h 36"/>
                <a:gd name="T10" fmla="*/ 433 w 34"/>
                <a:gd name="T11" fmla="*/ 368 h 36"/>
                <a:gd name="T12" fmla="*/ 1019 w 34"/>
                <a:gd name="T13" fmla="*/ 2649 h 36"/>
                <a:gd name="T14" fmla="*/ 1445 w 34"/>
                <a:gd name="T15" fmla="*/ 2649 h 36"/>
                <a:gd name="T16" fmla="*/ 2021 w 34"/>
                <a:gd name="T17" fmla="*/ 368 h 36"/>
                <a:gd name="T18" fmla="*/ 2021 w 34"/>
                <a:gd name="T19" fmla="*/ 2649 h 36"/>
                <a:gd name="T20" fmla="*/ 2447 w 34"/>
                <a:gd name="T21" fmla="*/ 2649 h 36"/>
                <a:gd name="T22" fmla="*/ 2447 w 34"/>
                <a:gd name="T23" fmla="*/ 0 h 36"/>
                <a:gd name="T24" fmla="*/ 1656 w 34"/>
                <a:gd name="T25" fmla="*/ 0 h 36"/>
                <a:gd name="T26" fmla="*/ 1224 w 34"/>
                <a:gd name="T27" fmla="*/ 189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Freeform 28"/>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Freeform 29"/>
            <p:cNvSpPr>
              <a:spLocks/>
            </p:cNvSpPr>
            <p:nvPr/>
          </p:nvSpPr>
          <p:spPr bwMode="black">
            <a:xfrm>
              <a:off x="3176" y="2148"/>
              <a:ext cx="68" cy="85"/>
            </a:xfrm>
            <a:custGeom>
              <a:avLst/>
              <a:gdLst>
                <a:gd name="T0" fmla="*/ 1639 w 29"/>
                <a:gd name="T1" fmla="*/ 2052 h 36"/>
                <a:gd name="T2" fmla="*/ 633 w 29"/>
                <a:gd name="T3" fmla="*/ 0 h 36"/>
                <a:gd name="T4" fmla="*/ 0 w 29"/>
                <a:gd name="T5" fmla="*/ 0 h 36"/>
                <a:gd name="T6" fmla="*/ 0 w 29"/>
                <a:gd name="T7" fmla="*/ 2649 h 36"/>
                <a:gd name="T8" fmla="*/ 424 w 29"/>
                <a:gd name="T9" fmla="*/ 2649 h 36"/>
                <a:gd name="T10" fmla="*/ 424 w 29"/>
                <a:gd name="T11" fmla="*/ 659 h 36"/>
                <a:gd name="T12" fmla="*/ 1419 w 29"/>
                <a:gd name="T13" fmla="*/ 2649 h 36"/>
                <a:gd name="T14" fmla="*/ 2052 w 29"/>
                <a:gd name="T15" fmla="*/ 2649 h 36"/>
                <a:gd name="T16" fmla="*/ 2052 w 29"/>
                <a:gd name="T17" fmla="*/ 0 h 36"/>
                <a:gd name="T18" fmla="*/ 1639 w 29"/>
                <a:gd name="T19" fmla="*/ 0 h 36"/>
                <a:gd name="T20" fmla="*/ 1639 w 29"/>
                <a:gd name="T21" fmla="*/ 205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Freeform 30"/>
            <p:cNvSpPr>
              <a:spLocks/>
            </p:cNvSpPr>
            <p:nvPr/>
          </p:nvSpPr>
          <p:spPr bwMode="black">
            <a:xfrm>
              <a:off x="3459" y="2148"/>
              <a:ext cx="50" cy="85"/>
            </a:xfrm>
            <a:custGeom>
              <a:avLst/>
              <a:gdLst>
                <a:gd name="T0" fmla="*/ 1605 w 21"/>
                <a:gd name="T1" fmla="*/ 2264 h 36"/>
                <a:gd name="T2" fmla="*/ 448 w 21"/>
                <a:gd name="T3" fmla="*/ 2264 h 36"/>
                <a:gd name="T4" fmla="*/ 448 w 21"/>
                <a:gd name="T5" fmla="*/ 1556 h 36"/>
                <a:gd name="T6" fmla="*/ 1281 w 21"/>
                <a:gd name="T7" fmla="*/ 1556 h 36"/>
                <a:gd name="T8" fmla="*/ 1281 w 21"/>
                <a:gd name="T9" fmla="*/ 1093 h 36"/>
                <a:gd name="T10" fmla="*/ 448 w 21"/>
                <a:gd name="T11" fmla="*/ 1093 h 36"/>
                <a:gd name="T12" fmla="*/ 448 w 21"/>
                <a:gd name="T13" fmla="*/ 368 h 36"/>
                <a:gd name="T14" fmla="*/ 1536 w 21"/>
                <a:gd name="T15" fmla="*/ 368 h 36"/>
                <a:gd name="T16" fmla="*/ 1536 w 21"/>
                <a:gd name="T17" fmla="*/ 0 h 36"/>
                <a:gd name="T18" fmla="*/ 0 w 21"/>
                <a:gd name="T19" fmla="*/ 0 h 36"/>
                <a:gd name="T20" fmla="*/ 0 w 21"/>
                <a:gd name="T21" fmla="*/ 2649 h 36"/>
                <a:gd name="T22" fmla="*/ 1605 w 21"/>
                <a:gd name="T23" fmla="*/ 2649 h 36"/>
                <a:gd name="T24" fmla="*/ 1605 w 21"/>
                <a:gd name="T25" fmla="*/ 226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Freeform 31"/>
            <p:cNvSpPr>
              <a:spLocks/>
            </p:cNvSpPr>
            <p:nvPr/>
          </p:nvSpPr>
          <p:spPr bwMode="black">
            <a:xfrm>
              <a:off x="3258" y="2148"/>
              <a:ext cx="194" cy="85"/>
            </a:xfrm>
            <a:custGeom>
              <a:avLst/>
              <a:gdLst>
                <a:gd name="T0" fmla="*/ 3627 w 82"/>
                <a:gd name="T1" fmla="*/ 0 h 36"/>
                <a:gd name="T2" fmla="*/ 3627 w 82"/>
                <a:gd name="T3" fmla="*/ 0 h 36"/>
                <a:gd name="T4" fmla="*/ 3577 w 82"/>
                <a:gd name="T5" fmla="*/ 0 h 36"/>
                <a:gd name="T6" fmla="*/ 3577 w 82"/>
                <a:gd name="T7" fmla="*/ 2052 h 36"/>
                <a:gd name="T8" fmla="*/ 2503 w 82"/>
                <a:gd name="T9" fmla="*/ 0 h 36"/>
                <a:gd name="T10" fmla="*/ 1947 w 82"/>
                <a:gd name="T11" fmla="*/ 0 h 36"/>
                <a:gd name="T12" fmla="*/ 1947 w 82"/>
                <a:gd name="T13" fmla="*/ 2264 h 36"/>
                <a:gd name="T14" fmla="*/ 532 w 82"/>
                <a:gd name="T15" fmla="*/ 2264 h 36"/>
                <a:gd name="T16" fmla="*/ 532 w 82"/>
                <a:gd name="T17" fmla="*/ 1556 h 36"/>
                <a:gd name="T18" fmla="*/ 1349 w 82"/>
                <a:gd name="T19" fmla="*/ 1556 h 36"/>
                <a:gd name="T20" fmla="*/ 1349 w 82"/>
                <a:gd name="T21" fmla="*/ 1093 h 36"/>
                <a:gd name="T22" fmla="*/ 532 w 82"/>
                <a:gd name="T23" fmla="*/ 1093 h 36"/>
                <a:gd name="T24" fmla="*/ 532 w 82"/>
                <a:gd name="T25" fmla="*/ 368 h 36"/>
                <a:gd name="T26" fmla="*/ 1472 w 82"/>
                <a:gd name="T27" fmla="*/ 368 h 36"/>
                <a:gd name="T28" fmla="*/ 1472 w 82"/>
                <a:gd name="T29" fmla="*/ 0 h 36"/>
                <a:gd name="T30" fmla="*/ 0 w 82"/>
                <a:gd name="T31" fmla="*/ 0 h 36"/>
                <a:gd name="T32" fmla="*/ 0 w 82"/>
                <a:gd name="T33" fmla="*/ 2649 h 36"/>
                <a:gd name="T34" fmla="*/ 2290 w 82"/>
                <a:gd name="T35" fmla="*/ 2649 h 36"/>
                <a:gd name="T36" fmla="*/ 2290 w 82"/>
                <a:gd name="T37" fmla="*/ 2649 h 36"/>
                <a:gd name="T38" fmla="*/ 2290 w 82"/>
                <a:gd name="T39" fmla="*/ 659 h 36"/>
                <a:gd name="T40" fmla="*/ 3414 w 82"/>
                <a:gd name="T41" fmla="*/ 2649 h 36"/>
                <a:gd name="T42" fmla="*/ 4012 w 82"/>
                <a:gd name="T43" fmla="*/ 2649 h 36"/>
                <a:gd name="T44" fmla="*/ 4012 w 82"/>
                <a:gd name="T45" fmla="*/ 368 h 36"/>
                <a:gd name="T46" fmla="*/ 4819 w 82"/>
                <a:gd name="T47" fmla="*/ 368 h 36"/>
                <a:gd name="T48" fmla="*/ 4819 w 82"/>
                <a:gd name="T49" fmla="*/ 2649 h 36"/>
                <a:gd name="T50" fmla="*/ 5257 w 82"/>
                <a:gd name="T51" fmla="*/ 2649 h 36"/>
                <a:gd name="T52" fmla="*/ 5257 w 82"/>
                <a:gd name="T53" fmla="*/ 368 h 36"/>
                <a:gd name="T54" fmla="*/ 6078 w 82"/>
                <a:gd name="T55" fmla="*/ 368 h 36"/>
                <a:gd name="T56" fmla="*/ 6078 w 82"/>
                <a:gd name="T57" fmla="*/ 0 h 36"/>
                <a:gd name="T58" fmla="*/ 3627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Freeform 32"/>
            <p:cNvSpPr>
              <a:spLocks noEditPoints="1"/>
            </p:cNvSpPr>
            <p:nvPr/>
          </p:nvSpPr>
          <p:spPr bwMode="black">
            <a:xfrm>
              <a:off x="2874" y="2148"/>
              <a:ext cx="120" cy="85"/>
            </a:xfrm>
            <a:custGeom>
              <a:avLst/>
              <a:gdLst>
                <a:gd name="T0" fmla="*/ 2292 w 51"/>
                <a:gd name="T1" fmla="*/ 1093 h 36"/>
                <a:gd name="T2" fmla="*/ 2292 w 51"/>
                <a:gd name="T3" fmla="*/ 1093 h 36"/>
                <a:gd name="T4" fmla="*/ 2292 w 51"/>
                <a:gd name="T5" fmla="*/ 368 h 36"/>
                <a:gd name="T6" fmla="*/ 2668 w 51"/>
                <a:gd name="T7" fmla="*/ 368 h 36"/>
                <a:gd name="T8" fmla="*/ 3188 w 51"/>
                <a:gd name="T9" fmla="*/ 753 h 36"/>
                <a:gd name="T10" fmla="*/ 2668 w 51"/>
                <a:gd name="T11" fmla="*/ 1093 h 36"/>
                <a:gd name="T12" fmla="*/ 2292 w 51"/>
                <a:gd name="T13" fmla="*/ 1093 h 36"/>
                <a:gd name="T14" fmla="*/ 3400 w 51"/>
                <a:gd name="T15" fmla="*/ 1343 h 36"/>
                <a:gd name="T16" fmla="*/ 3621 w 51"/>
                <a:gd name="T17" fmla="*/ 753 h 36"/>
                <a:gd name="T18" fmla="*/ 3400 w 51"/>
                <a:gd name="T19" fmla="*/ 222 h 36"/>
                <a:gd name="T20" fmla="*/ 2607 w 51"/>
                <a:gd name="T21" fmla="*/ 0 h 36"/>
                <a:gd name="T22" fmla="*/ 1878 w 51"/>
                <a:gd name="T23" fmla="*/ 0 h 36"/>
                <a:gd name="T24" fmla="*/ 1878 w 51"/>
                <a:gd name="T25" fmla="*/ 1093 h 36"/>
                <a:gd name="T26" fmla="*/ 1878 w 51"/>
                <a:gd name="T27" fmla="*/ 1093 h 36"/>
                <a:gd name="T28" fmla="*/ 1878 w 51"/>
                <a:gd name="T29" fmla="*/ 2264 h 36"/>
                <a:gd name="T30" fmla="*/ 492 w 51"/>
                <a:gd name="T31" fmla="*/ 2264 h 36"/>
                <a:gd name="T32" fmla="*/ 492 w 51"/>
                <a:gd name="T33" fmla="*/ 1556 h 36"/>
                <a:gd name="T34" fmla="*/ 1289 w 51"/>
                <a:gd name="T35" fmla="*/ 1556 h 36"/>
                <a:gd name="T36" fmla="*/ 1289 w 51"/>
                <a:gd name="T37" fmla="*/ 1093 h 36"/>
                <a:gd name="T38" fmla="*/ 492 w 51"/>
                <a:gd name="T39" fmla="*/ 1093 h 36"/>
                <a:gd name="T40" fmla="*/ 492 w 51"/>
                <a:gd name="T41" fmla="*/ 368 h 36"/>
                <a:gd name="T42" fmla="*/ 1445 w 51"/>
                <a:gd name="T43" fmla="*/ 368 h 36"/>
                <a:gd name="T44" fmla="*/ 1445 w 51"/>
                <a:gd name="T45" fmla="*/ 0 h 36"/>
                <a:gd name="T46" fmla="*/ 0 w 51"/>
                <a:gd name="T47" fmla="*/ 0 h 36"/>
                <a:gd name="T48" fmla="*/ 0 w 51"/>
                <a:gd name="T49" fmla="*/ 2649 h 36"/>
                <a:gd name="T50" fmla="*/ 2292 w 51"/>
                <a:gd name="T51" fmla="*/ 2649 h 36"/>
                <a:gd name="T52" fmla="*/ 2292 w 51"/>
                <a:gd name="T53" fmla="*/ 1556 h 36"/>
                <a:gd name="T54" fmla="*/ 2513 w 51"/>
                <a:gd name="T55" fmla="*/ 1556 h 36"/>
                <a:gd name="T56" fmla="*/ 3188 w 51"/>
                <a:gd name="T57" fmla="*/ 2649 h 36"/>
                <a:gd name="T58" fmla="*/ 3675 w 51"/>
                <a:gd name="T59" fmla="*/ 2649 h 36"/>
                <a:gd name="T60" fmla="*/ 3033 w 51"/>
                <a:gd name="T61" fmla="*/ 1462 h 36"/>
                <a:gd name="T62" fmla="*/ 3400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Freeform 33"/>
            <p:cNvSpPr>
              <a:spLocks noEditPoints="1"/>
            </p:cNvSpPr>
            <p:nvPr/>
          </p:nvSpPr>
          <p:spPr bwMode="black">
            <a:xfrm>
              <a:off x="2642" y="2148"/>
              <a:ext cx="121" cy="85"/>
            </a:xfrm>
            <a:custGeom>
              <a:avLst/>
              <a:gdLst>
                <a:gd name="T0" fmla="*/ 2403 w 51"/>
                <a:gd name="T1" fmla="*/ 1093 h 36"/>
                <a:gd name="T2" fmla="*/ 2403 w 51"/>
                <a:gd name="T3" fmla="*/ 1093 h 36"/>
                <a:gd name="T4" fmla="*/ 2403 w 51"/>
                <a:gd name="T5" fmla="*/ 368 h 36"/>
                <a:gd name="T6" fmla="*/ 2792 w 51"/>
                <a:gd name="T7" fmla="*/ 368 h 36"/>
                <a:gd name="T8" fmla="*/ 3231 w 51"/>
                <a:gd name="T9" fmla="*/ 753 h 36"/>
                <a:gd name="T10" fmla="*/ 2792 w 51"/>
                <a:gd name="T11" fmla="*/ 1093 h 36"/>
                <a:gd name="T12" fmla="*/ 2403 w 51"/>
                <a:gd name="T13" fmla="*/ 1093 h 36"/>
                <a:gd name="T14" fmla="*/ 3457 w 51"/>
                <a:gd name="T15" fmla="*/ 1343 h 36"/>
                <a:gd name="T16" fmla="*/ 3765 w 51"/>
                <a:gd name="T17" fmla="*/ 753 h 36"/>
                <a:gd name="T18" fmla="*/ 3457 w 51"/>
                <a:gd name="T19" fmla="*/ 222 h 36"/>
                <a:gd name="T20" fmla="*/ 2695 w 51"/>
                <a:gd name="T21" fmla="*/ 0 h 36"/>
                <a:gd name="T22" fmla="*/ 1870 w 51"/>
                <a:gd name="T23" fmla="*/ 0 h 36"/>
                <a:gd name="T24" fmla="*/ 1870 w 51"/>
                <a:gd name="T25" fmla="*/ 1093 h 36"/>
                <a:gd name="T26" fmla="*/ 1870 w 51"/>
                <a:gd name="T27" fmla="*/ 1093 h 36"/>
                <a:gd name="T28" fmla="*/ 1870 w 51"/>
                <a:gd name="T29" fmla="*/ 2264 h 36"/>
                <a:gd name="T30" fmla="*/ 439 w 51"/>
                <a:gd name="T31" fmla="*/ 2264 h 36"/>
                <a:gd name="T32" fmla="*/ 439 w 51"/>
                <a:gd name="T33" fmla="*/ 1556 h 36"/>
                <a:gd name="T34" fmla="*/ 1267 w 51"/>
                <a:gd name="T35" fmla="*/ 1556 h 36"/>
                <a:gd name="T36" fmla="*/ 1267 w 51"/>
                <a:gd name="T37" fmla="*/ 1093 h 36"/>
                <a:gd name="T38" fmla="*/ 439 w 51"/>
                <a:gd name="T39" fmla="*/ 1093 h 36"/>
                <a:gd name="T40" fmla="*/ 439 w 51"/>
                <a:gd name="T41" fmla="*/ 368 h 36"/>
                <a:gd name="T42" fmla="*/ 1497 w 51"/>
                <a:gd name="T43" fmla="*/ 368 h 36"/>
                <a:gd name="T44" fmla="*/ 1497 w 51"/>
                <a:gd name="T45" fmla="*/ 0 h 36"/>
                <a:gd name="T46" fmla="*/ 0 w 51"/>
                <a:gd name="T47" fmla="*/ 0 h 36"/>
                <a:gd name="T48" fmla="*/ 0 w 51"/>
                <a:gd name="T49" fmla="*/ 2649 h 36"/>
                <a:gd name="T50" fmla="*/ 2403 w 51"/>
                <a:gd name="T51" fmla="*/ 2649 h 36"/>
                <a:gd name="T52" fmla="*/ 2403 w 51"/>
                <a:gd name="T53" fmla="*/ 1556 h 36"/>
                <a:gd name="T54" fmla="*/ 2629 w 51"/>
                <a:gd name="T55" fmla="*/ 1556 h 36"/>
                <a:gd name="T56" fmla="*/ 3298 w 51"/>
                <a:gd name="T57" fmla="*/ 2649 h 36"/>
                <a:gd name="T58" fmla="*/ 3834 w 51"/>
                <a:gd name="T59" fmla="*/ 2649 h 36"/>
                <a:gd name="T60" fmla="*/ 3072 w 51"/>
                <a:gd name="T61" fmla="*/ 1462 h 36"/>
                <a:gd name="T62" fmla="*/ 3457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Freeform 34"/>
            <p:cNvSpPr>
              <a:spLocks noEditPoints="1"/>
            </p:cNvSpPr>
            <p:nvPr/>
          </p:nvSpPr>
          <p:spPr bwMode="black">
            <a:xfrm>
              <a:off x="2807" y="2148"/>
              <a:ext cx="59" cy="85"/>
            </a:xfrm>
            <a:custGeom>
              <a:avLst/>
              <a:gdLst>
                <a:gd name="T0" fmla="*/ 868 w 25"/>
                <a:gd name="T1" fmla="*/ 1188 h 36"/>
                <a:gd name="T2" fmla="*/ 524 w 25"/>
                <a:gd name="T3" fmla="*/ 1188 h 36"/>
                <a:gd name="T4" fmla="*/ 524 w 25"/>
                <a:gd name="T5" fmla="*/ 368 h 36"/>
                <a:gd name="T6" fmla="*/ 868 w 25"/>
                <a:gd name="T7" fmla="*/ 368 h 36"/>
                <a:gd name="T8" fmla="*/ 1303 w 25"/>
                <a:gd name="T9" fmla="*/ 803 h 36"/>
                <a:gd name="T10" fmla="*/ 868 w 25"/>
                <a:gd name="T11" fmla="*/ 1188 h 36"/>
                <a:gd name="T12" fmla="*/ 1548 w 25"/>
                <a:gd name="T13" fmla="*/ 222 h 36"/>
                <a:gd name="T14" fmla="*/ 802 w 25"/>
                <a:gd name="T15" fmla="*/ 0 h 36"/>
                <a:gd name="T16" fmla="*/ 0 w 25"/>
                <a:gd name="T17" fmla="*/ 0 h 36"/>
                <a:gd name="T18" fmla="*/ 0 w 25"/>
                <a:gd name="T19" fmla="*/ 1556 h 36"/>
                <a:gd name="T20" fmla="*/ 0 w 25"/>
                <a:gd name="T21" fmla="*/ 2649 h 36"/>
                <a:gd name="T22" fmla="*/ 524 w 25"/>
                <a:gd name="T23" fmla="*/ 2649 h 36"/>
                <a:gd name="T24" fmla="*/ 524 w 25"/>
                <a:gd name="T25" fmla="*/ 1556 h 36"/>
                <a:gd name="T26" fmla="*/ 802 w 25"/>
                <a:gd name="T27" fmla="*/ 1556 h 36"/>
                <a:gd name="T28" fmla="*/ 1548 w 25"/>
                <a:gd name="T29" fmla="*/ 1343 h 36"/>
                <a:gd name="T30" fmla="*/ 1827 w 25"/>
                <a:gd name="T31" fmla="*/ 803 h 36"/>
                <a:gd name="T32" fmla="*/ 1548 w 25"/>
                <a:gd name="T33" fmla="*/ 22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Freeform 35"/>
            <p:cNvSpPr>
              <a:spLocks/>
            </p:cNvSpPr>
            <p:nvPr/>
          </p:nvSpPr>
          <p:spPr bwMode="black">
            <a:xfrm>
              <a:off x="2578" y="2146"/>
              <a:ext cx="55" cy="87"/>
            </a:xfrm>
            <a:custGeom>
              <a:avLst/>
              <a:gdLst>
                <a:gd name="T0" fmla="*/ 1081 w 23"/>
                <a:gd name="T1" fmla="*/ 1155 h 37"/>
                <a:gd name="T2" fmla="*/ 452 w 23"/>
                <a:gd name="T3" fmla="*/ 729 h 37"/>
                <a:gd name="T4" fmla="*/ 1012 w 23"/>
                <a:gd name="T5" fmla="*/ 364 h 37"/>
                <a:gd name="T6" fmla="*/ 1640 w 23"/>
                <a:gd name="T7" fmla="*/ 491 h 37"/>
                <a:gd name="T8" fmla="*/ 1640 w 23"/>
                <a:gd name="T9" fmla="*/ 155 h 37"/>
                <a:gd name="T10" fmla="*/ 1012 w 23"/>
                <a:gd name="T11" fmla="*/ 0 h 37"/>
                <a:gd name="T12" fmla="*/ 0 w 23"/>
                <a:gd name="T13" fmla="*/ 790 h 37"/>
                <a:gd name="T14" fmla="*/ 777 w 23"/>
                <a:gd name="T15" fmla="*/ 1493 h 37"/>
                <a:gd name="T16" fmla="*/ 1339 w 23"/>
                <a:gd name="T17" fmla="*/ 1923 h 37"/>
                <a:gd name="T18" fmla="*/ 777 w 23"/>
                <a:gd name="T19" fmla="*/ 2288 h 37"/>
                <a:gd name="T20" fmla="*/ 0 w 23"/>
                <a:gd name="T21" fmla="*/ 2173 h 37"/>
                <a:gd name="T22" fmla="*/ 0 w 23"/>
                <a:gd name="T23" fmla="*/ 2511 h 37"/>
                <a:gd name="T24" fmla="*/ 727 w 23"/>
                <a:gd name="T25" fmla="*/ 2664 h 37"/>
                <a:gd name="T26" fmla="*/ 1808 w 23"/>
                <a:gd name="T27" fmla="*/ 1923 h 37"/>
                <a:gd name="T28" fmla="*/ 1081 w 23"/>
                <a:gd name="T29" fmla="*/ 1155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Freeform 36"/>
            <p:cNvSpPr>
              <a:spLocks noEditPoints="1"/>
            </p:cNvSpPr>
            <p:nvPr/>
          </p:nvSpPr>
          <p:spPr bwMode="black">
            <a:xfrm>
              <a:off x="3518" y="2200"/>
              <a:ext cx="36" cy="36"/>
            </a:xfrm>
            <a:custGeom>
              <a:avLst/>
              <a:gdLst>
                <a:gd name="T0" fmla="*/ 473 w 15"/>
                <a:gd name="T1" fmla="*/ 564 h 15"/>
                <a:gd name="T2" fmla="*/ 473 w 15"/>
                <a:gd name="T3" fmla="*/ 403 h 15"/>
                <a:gd name="T4" fmla="*/ 634 w 15"/>
                <a:gd name="T5" fmla="*/ 403 h 15"/>
                <a:gd name="T6" fmla="*/ 802 w 15"/>
                <a:gd name="T7" fmla="*/ 473 h 15"/>
                <a:gd name="T8" fmla="*/ 634 w 15"/>
                <a:gd name="T9" fmla="*/ 564 h 15"/>
                <a:gd name="T10" fmla="*/ 473 w 15"/>
                <a:gd name="T11" fmla="*/ 564 h 15"/>
                <a:gd name="T12" fmla="*/ 473 w 15"/>
                <a:gd name="T13" fmla="*/ 634 h 15"/>
                <a:gd name="T14" fmla="*/ 634 w 15"/>
                <a:gd name="T15" fmla="*/ 634 h 15"/>
                <a:gd name="T16" fmla="*/ 802 w 15"/>
                <a:gd name="T17" fmla="*/ 967 h 15"/>
                <a:gd name="T18" fmla="*/ 859 w 15"/>
                <a:gd name="T19" fmla="*/ 967 h 15"/>
                <a:gd name="T20" fmla="*/ 732 w 15"/>
                <a:gd name="T21" fmla="*/ 634 h 15"/>
                <a:gd name="T22" fmla="*/ 859 w 15"/>
                <a:gd name="T23" fmla="*/ 473 h 15"/>
                <a:gd name="T24" fmla="*/ 634 w 15"/>
                <a:gd name="T25" fmla="*/ 334 h 15"/>
                <a:gd name="T26" fmla="*/ 403 w 15"/>
                <a:gd name="T27" fmla="*/ 334 h 15"/>
                <a:gd name="T28" fmla="*/ 403 w 15"/>
                <a:gd name="T29" fmla="*/ 967 h 15"/>
                <a:gd name="T30" fmla="*/ 473 w 15"/>
                <a:gd name="T31" fmla="*/ 967 h 15"/>
                <a:gd name="T32" fmla="*/ 473 w 15"/>
                <a:gd name="T33" fmla="*/ 634 h 15"/>
                <a:gd name="T34" fmla="*/ 634 w 15"/>
                <a:gd name="T35" fmla="*/ 1186 h 15"/>
                <a:gd name="T36" fmla="*/ 1186 w 15"/>
                <a:gd name="T37" fmla="*/ 634 h 15"/>
                <a:gd name="T38" fmla="*/ 634 w 15"/>
                <a:gd name="T39" fmla="*/ 0 h 15"/>
                <a:gd name="T40" fmla="*/ 0 w 15"/>
                <a:gd name="T41" fmla="*/ 634 h 15"/>
                <a:gd name="T42" fmla="*/ 634 w 15"/>
                <a:gd name="T43" fmla="*/ 1186 h 15"/>
                <a:gd name="T44" fmla="*/ 168 w 15"/>
                <a:gd name="T45" fmla="*/ 634 h 15"/>
                <a:gd name="T46" fmla="*/ 634 w 15"/>
                <a:gd name="T47" fmla="*/ 168 h 15"/>
                <a:gd name="T48" fmla="*/ 1135 w 15"/>
                <a:gd name="T49" fmla="*/ 634 h 15"/>
                <a:gd name="T50" fmla="*/ 634 w 15"/>
                <a:gd name="T51" fmla="*/ 1135 h 15"/>
                <a:gd name="T52" fmla="*/ 168 w 15"/>
                <a:gd name="T53" fmla="*/ 63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23594897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1938" r="1710" b="1386"/>
          <a:stretch/>
        </p:blipFill>
        <p:spPr bwMode="auto">
          <a:xfrm>
            <a:off x="0" y="441594"/>
            <a:ext cx="9143999" cy="6187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52400" y="76200"/>
            <a:ext cx="9144000" cy="369332"/>
          </a:xfrm>
          <a:prstGeom prst="rect">
            <a:avLst/>
          </a:prstGeom>
          <a:noFill/>
        </p:spPr>
        <p:txBody>
          <a:bodyPr wrap="square" rtlCol="0">
            <a:spAutoFit/>
          </a:bodyPr>
          <a:lstStyle/>
          <a:p>
            <a:pPr algn="ctr"/>
            <a:r>
              <a:rPr lang="en-US" b="1" dirty="0">
                <a:hlinkClick r:id="rId3"/>
              </a:rPr>
              <a:t>http</a:t>
            </a:r>
            <a:r>
              <a:rPr lang="en-US" b="1" dirty="0" smtClean="0">
                <a:hlinkClick r:id="rId3"/>
              </a:rPr>
              <a:t>://TheWeightOfTheNation.HBO.com/#</a:t>
            </a:r>
            <a:r>
              <a:rPr lang="en-US" b="1" dirty="0" smtClean="0"/>
              <a:t> </a:t>
            </a:r>
            <a:endParaRPr lang="en-US" b="1" dirty="0"/>
          </a:p>
        </p:txBody>
      </p:sp>
    </p:spTree>
    <p:extLst>
      <p:ext uri="{BB962C8B-B14F-4D97-AF65-F5344CB8AC3E}">
        <p14:creationId xmlns:p14="http://schemas.microsoft.com/office/powerpoint/2010/main" val="41236848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812" t="52975" r="10313" b="5759"/>
          <a:stretch/>
        </p:blipFill>
        <p:spPr bwMode="auto">
          <a:xfrm>
            <a:off x="0" y="445532"/>
            <a:ext cx="9144000" cy="6412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87868"/>
            <a:ext cx="9144000" cy="369332"/>
          </a:xfrm>
          <a:prstGeom prst="rect">
            <a:avLst/>
          </a:prstGeom>
          <a:noFill/>
        </p:spPr>
        <p:txBody>
          <a:bodyPr wrap="square" rtlCol="0">
            <a:spAutoFit/>
          </a:bodyPr>
          <a:lstStyle/>
          <a:p>
            <a:pPr algn="ctr"/>
            <a:r>
              <a:rPr lang="en-US" b="1" dirty="0" smtClean="0"/>
              <a:t>Facebook.com/</a:t>
            </a:r>
            <a:r>
              <a:rPr lang="en-US" b="1" dirty="0" err="1" smtClean="0"/>
              <a:t>TheWeightOfTheNation</a:t>
            </a:r>
            <a:endParaRPr lang="en-US" b="1" dirty="0"/>
          </a:p>
        </p:txBody>
      </p:sp>
    </p:spTree>
    <p:extLst>
      <p:ext uri="{BB962C8B-B14F-4D97-AF65-F5344CB8AC3E}">
        <p14:creationId xmlns:p14="http://schemas.microsoft.com/office/powerpoint/2010/main" val="406852565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000" t="52303" r="16719" b="13978"/>
          <a:stretch/>
        </p:blipFill>
        <p:spPr bwMode="auto">
          <a:xfrm>
            <a:off x="0" y="423231"/>
            <a:ext cx="9144000" cy="6434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76200"/>
            <a:ext cx="9144000" cy="369332"/>
          </a:xfrm>
          <a:prstGeom prst="rect">
            <a:avLst/>
          </a:prstGeom>
          <a:noFill/>
        </p:spPr>
        <p:txBody>
          <a:bodyPr wrap="square" rtlCol="0">
            <a:spAutoFit/>
          </a:bodyPr>
          <a:lstStyle/>
          <a:p>
            <a:pPr algn="ctr"/>
            <a:r>
              <a:rPr lang="en-US" b="1" dirty="0" smtClean="0"/>
              <a:t>@</a:t>
            </a:r>
            <a:r>
              <a:rPr lang="en-US" b="1" dirty="0" err="1" smtClean="0"/>
              <a:t>CDCObesity</a:t>
            </a:r>
            <a:endParaRPr lang="en-US" b="1" dirty="0"/>
          </a:p>
        </p:txBody>
      </p:sp>
    </p:spTree>
    <p:extLst>
      <p:ext uri="{BB962C8B-B14F-4D97-AF65-F5344CB8AC3E}">
        <p14:creationId xmlns:p14="http://schemas.microsoft.com/office/powerpoint/2010/main" val="179344015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609600" y="990599"/>
            <a:ext cx="5181600" cy="5257801"/>
          </a:xfrm>
        </p:spPr>
        <p:txBody>
          <a:bodyPr/>
          <a:lstStyle/>
          <a:p>
            <a:pPr marL="342900" indent="-342900" algn="l">
              <a:buFont typeface="Arial" pitchFamily="34" charset="0"/>
              <a:buChar char="•"/>
            </a:pPr>
            <a:r>
              <a:rPr lang="en-US" dirty="0" smtClean="0"/>
              <a:t>Questions?</a:t>
            </a:r>
          </a:p>
          <a:p>
            <a:pPr marL="342900" indent="-342900" algn="l">
              <a:buFont typeface="Arial" pitchFamily="34" charset="0"/>
              <a:buChar char="•"/>
            </a:pPr>
            <a:r>
              <a:rPr lang="en-US" dirty="0" smtClean="0"/>
              <a:t>Feedback to</a:t>
            </a:r>
          </a:p>
          <a:p>
            <a:pPr algn="l">
              <a:lnSpc>
                <a:spcPct val="100000"/>
              </a:lnSpc>
              <a:spcBef>
                <a:spcPts val="0"/>
              </a:spcBef>
            </a:pPr>
            <a:endParaRPr lang="en-US" dirty="0"/>
          </a:p>
          <a:p>
            <a:pPr lvl="1" algn="l">
              <a:spcBef>
                <a:spcPts val="0"/>
              </a:spcBef>
            </a:pPr>
            <a:r>
              <a:rPr lang="en-US" sz="2000" b="1" dirty="0" smtClean="0">
                <a:solidFill>
                  <a:schemeClr val="bg2"/>
                </a:solidFill>
              </a:rPr>
              <a:t>Rosie </a:t>
            </a:r>
            <a:r>
              <a:rPr lang="en-US" sz="2000" b="1" dirty="0">
                <a:solidFill>
                  <a:schemeClr val="bg2"/>
                </a:solidFill>
              </a:rPr>
              <a:t>Bretthauer-Mueller</a:t>
            </a:r>
          </a:p>
          <a:p>
            <a:pPr lvl="1" algn="l">
              <a:spcBef>
                <a:spcPts val="0"/>
              </a:spcBef>
            </a:pPr>
            <a:r>
              <a:rPr lang="en-US" sz="2000" b="1" dirty="0">
                <a:solidFill>
                  <a:schemeClr val="bg2"/>
                </a:solidFill>
              </a:rPr>
              <a:t>DNPAO Communication Team</a:t>
            </a:r>
          </a:p>
          <a:p>
            <a:pPr lvl="1" algn="l">
              <a:spcBef>
                <a:spcPts val="0"/>
              </a:spcBef>
            </a:pPr>
            <a:r>
              <a:rPr lang="en-US" sz="2000" b="1" dirty="0" smtClean="0">
                <a:hlinkClick r:id="rId3"/>
              </a:rPr>
              <a:t>RBretthauer-Mueller@cdc.gov</a:t>
            </a:r>
            <a:r>
              <a:rPr lang="en-US" sz="2000" b="1" dirty="0" smtClean="0"/>
              <a:t> </a:t>
            </a:r>
            <a:endParaRPr lang="en-US" sz="2000" b="1" dirty="0"/>
          </a:p>
          <a:p>
            <a:pPr lvl="1" algn="l">
              <a:spcBef>
                <a:spcPts val="0"/>
              </a:spcBef>
            </a:pPr>
            <a:r>
              <a:rPr lang="en-US" sz="2000" b="1" dirty="0"/>
              <a:t>770.488.6289</a:t>
            </a:r>
            <a:endParaRPr lang="en-US" sz="1800" b="1" dirty="0"/>
          </a:p>
          <a:p>
            <a:pPr marL="342900" indent="-342900" algn="l">
              <a:buFont typeface="Arial" pitchFamily="34" charset="0"/>
              <a:buChar char="•"/>
            </a:pPr>
            <a:endParaRPr lang="en-US" dirty="0"/>
          </a:p>
        </p:txBody>
      </p:sp>
      <p:sp>
        <p:nvSpPr>
          <p:cNvPr id="4" name="Title 3"/>
          <p:cNvSpPr>
            <a:spLocks noGrp="1"/>
          </p:cNvSpPr>
          <p:nvPr>
            <p:ph type="title"/>
          </p:nvPr>
        </p:nvSpPr>
        <p:spPr>
          <a:xfrm>
            <a:off x="457200" y="381000"/>
            <a:ext cx="8229600" cy="533400"/>
          </a:xfrm>
        </p:spPr>
        <p:txBody>
          <a:bodyPr/>
          <a:lstStyle/>
          <a:p>
            <a:r>
              <a:rPr lang="en-US" dirty="0" smtClean="0"/>
              <a:t>The Weight of the Nation Public Health Campaign</a:t>
            </a:r>
            <a:endParaRPr lang="en-US" dirty="0"/>
          </a:p>
        </p:txBody>
      </p:sp>
      <p:sp>
        <p:nvSpPr>
          <p:cNvPr id="8" name="Text Placeholder 7"/>
          <p:cNvSpPr>
            <a:spLocks noGrp="1"/>
          </p:cNvSpPr>
          <p:nvPr>
            <p:ph type="body" sz="quarter" idx="11"/>
          </p:nvPr>
        </p:nvSpPr>
        <p:spPr/>
        <p:txBody>
          <a:bodyPr/>
          <a:lstStyle/>
          <a:p>
            <a:r>
              <a:rPr lang="en-US" dirty="0" smtClean="0"/>
              <a:t>National Center for Chronic Disease Prevention and Health Promotion</a:t>
            </a:r>
            <a:endParaRPr lang="en-US" dirty="0"/>
          </a:p>
        </p:txBody>
      </p:sp>
      <p:sp>
        <p:nvSpPr>
          <p:cNvPr id="7" name="Text Placeholder 6"/>
          <p:cNvSpPr>
            <a:spLocks noGrp="1"/>
          </p:cNvSpPr>
          <p:nvPr>
            <p:ph type="body" sz="quarter" idx="12"/>
          </p:nvPr>
        </p:nvSpPr>
        <p:spPr/>
        <p:txBody>
          <a:bodyPr/>
          <a:lstStyle/>
          <a:p>
            <a:r>
              <a:rPr lang="en-US" dirty="0" smtClean="0"/>
              <a:t>Division of Nutrition, Physical Activity, and Obesity</a:t>
            </a:r>
            <a:endParaRPr lang="en-US" dirty="0"/>
          </a:p>
        </p:txBody>
      </p:sp>
      <p:pic>
        <p:nvPicPr>
          <p:cNvPr id="9" name="Picture 8" descr="Logos of the United States Department of Health and Human Services and Centers for Disease Control and Prevention&#10;"/>
          <p:cNvPicPr>
            <a:picLocks noChangeAspect="1"/>
          </p:cNvPicPr>
          <p:nvPr/>
        </p:nvPicPr>
        <p:blipFill>
          <a:blip r:embed="rId4" cstate="print"/>
          <a:stretch>
            <a:fillRect/>
          </a:stretch>
        </p:blipFill>
        <p:spPr>
          <a:xfrm>
            <a:off x="8763000" y="6477000"/>
            <a:ext cx="190500" cy="190500"/>
          </a:xfrm>
          <a:prstGeom prst="rect">
            <a:avLst/>
          </a:prstGeom>
        </p:spPr>
      </p:pic>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4278" y="1723306"/>
            <a:ext cx="24638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8615" y="2667000"/>
            <a:ext cx="2583349" cy="489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0926" y="3532991"/>
            <a:ext cx="2738726" cy="35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3" name="Picture 4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864538" y="4876800"/>
            <a:ext cx="2598941"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5"/>
          <p:cNvGrpSpPr>
            <a:grpSpLocks/>
          </p:cNvGrpSpPr>
          <p:nvPr/>
        </p:nvGrpSpPr>
        <p:grpSpPr bwMode="auto">
          <a:xfrm>
            <a:off x="5725322" y="4191000"/>
            <a:ext cx="2708606" cy="304800"/>
            <a:chOff x="2205" y="2084"/>
            <a:chExt cx="1349" cy="152"/>
          </a:xfrm>
        </p:grpSpPr>
        <p:sp>
          <p:nvSpPr>
            <p:cNvPr id="15" name="Freeform 6"/>
            <p:cNvSpPr>
              <a:spLocks/>
            </p:cNvSpPr>
            <p:nvPr/>
          </p:nvSpPr>
          <p:spPr bwMode="black">
            <a:xfrm>
              <a:off x="2295" y="2127"/>
              <a:ext cx="21" cy="71"/>
            </a:xfrm>
            <a:custGeom>
              <a:avLst/>
              <a:gdLst>
                <a:gd name="T0" fmla="*/ 266 w 9"/>
                <a:gd name="T1" fmla="*/ 66 h 30"/>
                <a:gd name="T2" fmla="*/ 152 w 9"/>
                <a:gd name="T3" fmla="*/ 0 h 30"/>
                <a:gd name="T4" fmla="*/ 0 w 9"/>
                <a:gd name="T5" fmla="*/ 2229 h 30"/>
                <a:gd name="T6" fmla="*/ 560 w 9"/>
                <a:gd name="T7" fmla="*/ 66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4" y="1"/>
                    <a:pt x="3" y="0"/>
                    <a:pt x="2" y="0"/>
                  </a:cubicBezTo>
                  <a:cubicBezTo>
                    <a:pt x="0" y="30"/>
                    <a:pt x="0" y="30"/>
                    <a:pt x="0" y="30"/>
                  </a:cubicBezTo>
                  <a:cubicBezTo>
                    <a:pt x="8" y="9"/>
                    <a:pt x="8" y="9"/>
                    <a:pt x="8" y="9"/>
                  </a:cubicBezTo>
                  <a:cubicBezTo>
                    <a:pt x="9" y="6"/>
                    <a:pt x="7" y="3"/>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Freeform 7"/>
            <p:cNvSpPr>
              <a:spLocks/>
            </p:cNvSpPr>
            <p:nvPr/>
          </p:nvSpPr>
          <p:spPr bwMode="black">
            <a:xfrm>
              <a:off x="2276" y="2122"/>
              <a:ext cx="21" cy="76"/>
            </a:xfrm>
            <a:custGeom>
              <a:avLst/>
              <a:gdLst>
                <a:gd name="T0" fmla="*/ 0 w 9"/>
                <a:gd name="T1" fmla="*/ 69 h 32"/>
                <a:gd name="T2" fmla="*/ 266 w 9"/>
                <a:gd name="T3" fmla="*/ 2425 h 32"/>
                <a:gd name="T4" fmla="*/ 621 w 9"/>
                <a:gd name="T5" fmla="*/ 69 h 32"/>
                <a:gd name="T6" fmla="*/ 0 w 9"/>
                <a:gd name="T7" fmla="*/ 69 h 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 h="32">
                  <a:moveTo>
                    <a:pt x="0" y="1"/>
                  </a:moveTo>
                  <a:cubicBezTo>
                    <a:pt x="4" y="32"/>
                    <a:pt x="4" y="32"/>
                    <a:pt x="4" y="32"/>
                  </a:cubicBezTo>
                  <a:cubicBezTo>
                    <a:pt x="9" y="1"/>
                    <a:pt x="9" y="1"/>
                    <a:pt x="9" y="1"/>
                  </a:cubicBezTo>
                  <a:cubicBezTo>
                    <a:pt x="6" y="1"/>
                    <a:pt x="3" y="0"/>
                    <a:pt x="0"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Freeform 8"/>
            <p:cNvSpPr>
              <a:spLocks/>
            </p:cNvSpPr>
            <p:nvPr/>
          </p:nvSpPr>
          <p:spPr bwMode="black">
            <a:xfrm>
              <a:off x="2257" y="2127"/>
              <a:ext cx="21" cy="71"/>
            </a:xfrm>
            <a:custGeom>
              <a:avLst/>
              <a:gdLst>
                <a:gd name="T0" fmla="*/ 266 w 9"/>
                <a:gd name="T1" fmla="*/ 66 h 30"/>
                <a:gd name="T2" fmla="*/ 65 w 9"/>
                <a:gd name="T3" fmla="*/ 660 h 30"/>
                <a:gd name="T4" fmla="*/ 621 w 9"/>
                <a:gd name="T5" fmla="*/ 2229 h 30"/>
                <a:gd name="T6" fmla="*/ 469 w 9"/>
                <a:gd name="T7" fmla="*/ 0 h 30"/>
                <a:gd name="T8" fmla="*/ 266 w 9"/>
                <a:gd name="T9" fmla="*/ 66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 h="30">
                  <a:moveTo>
                    <a:pt x="4" y="1"/>
                  </a:moveTo>
                  <a:cubicBezTo>
                    <a:pt x="2" y="3"/>
                    <a:pt x="0" y="6"/>
                    <a:pt x="1" y="9"/>
                  </a:cubicBezTo>
                  <a:cubicBezTo>
                    <a:pt x="9" y="30"/>
                    <a:pt x="9" y="30"/>
                    <a:pt x="9" y="30"/>
                  </a:cubicBezTo>
                  <a:cubicBezTo>
                    <a:pt x="7" y="0"/>
                    <a:pt x="7" y="0"/>
                    <a:pt x="7" y="0"/>
                  </a:cubicBezTo>
                  <a:cubicBezTo>
                    <a:pt x="6" y="0"/>
                    <a:pt x="5" y="1"/>
                    <a:pt x="4" y="1"/>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Freeform 9"/>
            <p:cNvSpPr>
              <a:spLocks/>
            </p:cNvSpPr>
            <p:nvPr/>
          </p:nvSpPr>
          <p:spPr bwMode="black">
            <a:xfrm>
              <a:off x="2231" y="2136"/>
              <a:ext cx="36" cy="64"/>
            </a:xfrm>
            <a:custGeom>
              <a:avLst/>
              <a:gdLst>
                <a:gd name="T0" fmla="*/ 0 w 15"/>
                <a:gd name="T1" fmla="*/ 0 h 27"/>
                <a:gd name="T2" fmla="*/ 1186 w 15"/>
                <a:gd name="T3" fmla="*/ 2022 h 27"/>
                <a:gd name="T4" fmla="*/ 732 w 15"/>
                <a:gd name="T5" fmla="*/ 282 h 27"/>
                <a:gd name="T6" fmla="*/ 0 w 15"/>
                <a:gd name="T7" fmla="*/ 0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27">
                  <a:moveTo>
                    <a:pt x="0" y="0"/>
                  </a:moveTo>
                  <a:cubicBezTo>
                    <a:pt x="5" y="9"/>
                    <a:pt x="10" y="18"/>
                    <a:pt x="15" y="27"/>
                  </a:cubicBezTo>
                  <a:cubicBezTo>
                    <a:pt x="14" y="19"/>
                    <a:pt x="12" y="7"/>
                    <a:pt x="9" y="4"/>
                  </a:cubicBezTo>
                  <a:cubicBezTo>
                    <a:pt x="6" y="0"/>
                    <a:pt x="0" y="0"/>
                    <a:pt x="0"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Freeform 10"/>
            <p:cNvSpPr>
              <a:spLocks/>
            </p:cNvSpPr>
            <p:nvPr/>
          </p:nvSpPr>
          <p:spPr bwMode="black">
            <a:xfrm>
              <a:off x="2210" y="2136"/>
              <a:ext cx="50" cy="67"/>
            </a:xfrm>
            <a:custGeom>
              <a:avLst/>
              <a:gdLst>
                <a:gd name="T0" fmla="*/ 0 w 21"/>
                <a:gd name="T1" fmla="*/ 395 h 28"/>
                <a:gd name="T2" fmla="*/ 1605 w 21"/>
                <a:gd name="T3" fmla="*/ 2192 h 28"/>
                <a:gd name="T4" fmla="*/ 607 w 21"/>
                <a:gd name="T5" fmla="*/ 0 h 28"/>
                <a:gd name="T6" fmla="*/ 0 w 21"/>
                <a:gd name="T7" fmla="*/ 395 h 2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 h="28">
                  <a:moveTo>
                    <a:pt x="0" y="5"/>
                  </a:moveTo>
                  <a:cubicBezTo>
                    <a:pt x="21" y="28"/>
                    <a:pt x="21" y="28"/>
                    <a:pt x="21" y="28"/>
                  </a:cubicBezTo>
                  <a:cubicBezTo>
                    <a:pt x="8" y="0"/>
                    <a:pt x="8" y="0"/>
                    <a:pt x="8" y="0"/>
                  </a:cubicBezTo>
                  <a:cubicBezTo>
                    <a:pt x="5" y="0"/>
                    <a:pt x="2" y="2"/>
                    <a:pt x="0" y="5"/>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Freeform 11"/>
            <p:cNvSpPr>
              <a:spLocks/>
            </p:cNvSpPr>
            <p:nvPr/>
          </p:nvSpPr>
          <p:spPr bwMode="black">
            <a:xfrm>
              <a:off x="2304" y="2148"/>
              <a:ext cx="31" cy="52"/>
            </a:xfrm>
            <a:custGeom>
              <a:avLst/>
              <a:gdLst>
                <a:gd name="T0" fmla="*/ 234 w 13"/>
                <a:gd name="T1" fmla="*/ 435 h 22"/>
                <a:gd name="T2" fmla="*/ 0 w 13"/>
                <a:gd name="T3" fmla="*/ 1626 h 22"/>
                <a:gd name="T4" fmla="*/ 1002 w 13"/>
                <a:gd name="T5" fmla="*/ 0 h 22"/>
                <a:gd name="T6" fmla="*/ 234 w 13"/>
                <a:gd name="T7" fmla="*/ 435 h 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2">
                  <a:moveTo>
                    <a:pt x="3" y="6"/>
                  </a:moveTo>
                  <a:cubicBezTo>
                    <a:pt x="0" y="22"/>
                    <a:pt x="0" y="22"/>
                    <a:pt x="0" y="22"/>
                  </a:cubicBezTo>
                  <a:cubicBezTo>
                    <a:pt x="4" y="15"/>
                    <a:pt x="9" y="7"/>
                    <a:pt x="13" y="0"/>
                  </a:cubicBezTo>
                  <a:cubicBezTo>
                    <a:pt x="9" y="0"/>
                    <a:pt x="5" y="1"/>
                    <a:pt x="3" y="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Freeform 12"/>
            <p:cNvSpPr>
              <a:spLocks/>
            </p:cNvSpPr>
            <p:nvPr/>
          </p:nvSpPr>
          <p:spPr bwMode="black">
            <a:xfrm>
              <a:off x="2312" y="2148"/>
              <a:ext cx="44" cy="57"/>
            </a:xfrm>
            <a:custGeom>
              <a:avLst/>
              <a:gdLst>
                <a:gd name="T0" fmla="*/ 718 w 19"/>
                <a:gd name="T1" fmla="*/ 0 h 24"/>
                <a:gd name="T2" fmla="*/ 0 w 19"/>
                <a:gd name="T3" fmla="*/ 1810 h 24"/>
                <a:gd name="T4" fmla="*/ 1267 w 19"/>
                <a:gd name="T5" fmla="*/ 226 h 24"/>
                <a:gd name="T6" fmla="*/ 718 w 19"/>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24">
                  <a:moveTo>
                    <a:pt x="11" y="0"/>
                  </a:moveTo>
                  <a:cubicBezTo>
                    <a:pt x="0" y="24"/>
                    <a:pt x="0" y="24"/>
                    <a:pt x="0" y="24"/>
                  </a:cubicBezTo>
                  <a:cubicBezTo>
                    <a:pt x="19" y="3"/>
                    <a:pt x="19" y="3"/>
                    <a:pt x="19" y="3"/>
                  </a:cubicBezTo>
                  <a:cubicBezTo>
                    <a:pt x="17" y="1"/>
                    <a:pt x="14" y="0"/>
                    <a:pt x="11" y="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Freeform 13"/>
            <p:cNvSpPr>
              <a:spLocks/>
            </p:cNvSpPr>
            <p:nvPr/>
          </p:nvSpPr>
          <p:spPr bwMode="black">
            <a:xfrm>
              <a:off x="2205" y="2148"/>
              <a:ext cx="47" cy="62"/>
            </a:xfrm>
            <a:custGeom>
              <a:avLst/>
              <a:gdLst>
                <a:gd name="T0" fmla="*/ 0 w 20"/>
                <a:gd name="T1" fmla="*/ 773 h 26"/>
                <a:gd name="T2" fmla="*/ 1431 w 20"/>
                <a:gd name="T3" fmla="*/ 2008 h 26"/>
                <a:gd name="T4" fmla="*/ 155 w 20"/>
                <a:gd name="T5" fmla="*/ 0 h 26"/>
                <a:gd name="T6" fmla="*/ 0 w 20"/>
                <a:gd name="T7" fmla="*/ 773 h 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26">
                  <a:moveTo>
                    <a:pt x="0" y="10"/>
                  </a:moveTo>
                  <a:cubicBezTo>
                    <a:pt x="6" y="15"/>
                    <a:pt x="13" y="21"/>
                    <a:pt x="20" y="26"/>
                  </a:cubicBezTo>
                  <a:cubicBezTo>
                    <a:pt x="2" y="0"/>
                    <a:pt x="2" y="0"/>
                    <a:pt x="2" y="0"/>
                  </a:cubicBezTo>
                  <a:cubicBezTo>
                    <a:pt x="0" y="3"/>
                    <a:pt x="0" y="7"/>
                    <a:pt x="0"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Freeform 14"/>
            <p:cNvSpPr>
              <a:spLocks/>
            </p:cNvSpPr>
            <p:nvPr/>
          </p:nvSpPr>
          <p:spPr bwMode="black">
            <a:xfrm>
              <a:off x="2321" y="2158"/>
              <a:ext cx="45" cy="52"/>
            </a:xfrm>
            <a:custGeom>
              <a:avLst/>
              <a:gdLst>
                <a:gd name="T0" fmla="*/ 1357 w 19"/>
                <a:gd name="T1" fmla="*/ 156 h 22"/>
                <a:gd name="T2" fmla="*/ 1194 w 19"/>
                <a:gd name="T3" fmla="*/ 0 h 22"/>
                <a:gd name="T4" fmla="*/ 0 w 19"/>
                <a:gd name="T5" fmla="*/ 1626 h 22"/>
                <a:gd name="T6" fmla="*/ 1419 w 19"/>
                <a:gd name="T7" fmla="*/ 532 h 22"/>
                <a:gd name="T8" fmla="*/ 1357 w 19"/>
                <a:gd name="T9" fmla="*/ 156 h 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2">
                  <a:moveTo>
                    <a:pt x="18" y="2"/>
                  </a:moveTo>
                  <a:cubicBezTo>
                    <a:pt x="17" y="1"/>
                    <a:pt x="17" y="0"/>
                    <a:pt x="16" y="0"/>
                  </a:cubicBezTo>
                  <a:cubicBezTo>
                    <a:pt x="0" y="22"/>
                    <a:pt x="0" y="22"/>
                    <a:pt x="0" y="22"/>
                  </a:cubicBezTo>
                  <a:cubicBezTo>
                    <a:pt x="6" y="17"/>
                    <a:pt x="12" y="12"/>
                    <a:pt x="19" y="7"/>
                  </a:cubicBezTo>
                  <a:cubicBezTo>
                    <a:pt x="19" y="5"/>
                    <a:pt x="18" y="3"/>
                    <a:pt x="18" y="2"/>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Freeform 15"/>
            <p:cNvSpPr>
              <a:spLocks/>
            </p:cNvSpPr>
            <p:nvPr/>
          </p:nvSpPr>
          <p:spPr bwMode="black">
            <a:xfrm>
              <a:off x="2205" y="2177"/>
              <a:ext cx="40" cy="40"/>
            </a:xfrm>
            <a:custGeom>
              <a:avLst/>
              <a:gdLst>
                <a:gd name="T0" fmla="*/ 0 w 17"/>
                <a:gd name="T1" fmla="*/ 638 h 17"/>
                <a:gd name="T2" fmla="*/ 1224 w 17"/>
                <a:gd name="T3" fmla="*/ 1224 h 17"/>
                <a:gd name="T4" fmla="*/ 0 w 17"/>
                <a:gd name="T5" fmla="*/ 0 h 17"/>
                <a:gd name="T6" fmla="*/ 0 w 17"/>
                <a:gd name="T7" fmla="*/ 638 h 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7">
                  <a:moveTo>
                    <a:pt x="0" y="9"/>
                  </a:moveTo>
                  <a:cubicBezTo>
                    <a:pt x="17" y="17"/>
                    <a:pt x="17" y="17"/>
                    <a:pt x="17" y="17"/>
                  </a:cubicBezTo>
                  <a:cubicBezTo>
                    <a:pt x="12" y="11"/>
                    <a:pt x="6" y="5"/>
                    <a:pt x="0" y="0"/>
                  </a:cubicBezTo>
                  <a:lnTo>
                    <a:pt x="0" y="9"/>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Freeform 16"/>
            <p:cNvSpPr>
              <a:spLocks/>
            </p:cNvSpPr>
            <p:nvPr/>
          </p:nvSpPr>
          <p:spPr bwMode="black">
            <a:xfrm>
              <a:off x="2326" y="2179"/>
              <a:ext cx="40" cy="38"/>
            </a:xfrm>
            <a:custGeom>
              <a:avLst/>
              <a:gdLst>
                <a:gd name="T0" fmla="*/ 1224 w 17"/>
                <a:gd name="T1" fmla="*/ 603 h 16"/>
                <a:gd name="T2" fmla="*/ 1224 w 17"/>
                <a:gd name="T3" fmla="*/ 0 h 16"/>
                <a:gd name="T4" fmla="*/ 0 w 17"/>
                <a:gd name="T5" fmla="*/ 1207 h 16"/>
                <a:gd name="T6" fmla="*/ 1224 w 17"/>
                <a:gd name="T7" fmla="*/ 603 h 1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16">
                  <a:moveTo>
                    <a:pt x="17" y="8"/>
                  </a:moveTo>
                  <a:cubicBezTo>
                    <a:pt x="17" y="0"/>
                    <a:pt x="17" y="0"/>
                    <a:pt x="17" y="0"/>
                  </a:cubicBezTo>
                  <a:cubicBezTo>
                    <a:pt x="0" y="16"/>
                    <a:pt x="0" y="16"/>
                    <a:pt x="0" y="16"/>
                  </a:cubicBezTo>
                  <a:cubicBezTo>
                    <a:pt x="6" y="13"/>
                    <a:pt x="11" y="11"/>
                    <a:pt x="17"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Freeform 17"/>
            <p:cNvSpPr>
              <a:spLocks/>
            </p:cNvSpPr>
            <p:nvPr/>
          </p:nvSpPr>
          <p:spPr bwMode="black">
            <a:xfrm>
              <a:off x="2205" y="2200"/>
              <a:ext cx="38" cy="24"/>
            </a:xfrm>
            <a:custGeom>
              <a:avLst/>
              <a:gdLst>
                <a:gd name="T0" fmla="*/ 0 w 16"/>
                <a:gd name="T1" fmla="*/ 564 h 10"/>
                <a:gd name="T2" fmla="*/ 1207 w 16"/>
                <a:gd name="T3" fmla="*/ 802 h 10"/>
                <a:gd name="T4" fmla="*/ 0 w 16"/>
                <a:gd name="T5" fmla="*/ 0 h 10"/>
                <a:gd name="T6" fmla="*/ 0 w 16"/>
                <a:gd name="T7" fmla="*/ 564 h 1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 h="10">
                  <a:moveTo>
                    <a:pt x="0" y="7"/>
                  </a:moveTo>
                  <a:cubicBezTo>
                    <a:pt x="5" y="8"/>
                    <a:pt x="11" y="9"/>
                    <a:pt x="16" y="10"/>
                  </a:cubicBezTo>
                  <a:cubicBezTo>
                    <a:pt x="0" y="0"/>
                    <a:pt x="0" y="0"/>
                    <a:pt x="0" y="0"/>
                  </a:cubicBezTo>
                  <a:lnTo>
                    <a:pt x="0" y="7"/>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Freeform 18"/>
            <p:cNvSpPr>
              <a:spLocks/>
            </p:cNvSpPr>
            <p:nvPr/>
          </p:nvSpPr>
          <p:spPr bwMode="black">
            <a:xfrm>
              <a:off x="2330" y="2203"/>
              <a:ext cx="36" cy="21"/>
            </a:xfrm>
            <a:custGeom>
              <a:avLst/>
              <a:gdLst>
                <a:gd name="T0" fmla="*/ 1186 w 15"/>
                <a:gd name="T1" fmla="*/ 420 h 9"/>
                <a:gd name="T2" fmla="*/ 1186 w 15"/>
                <a:gd name="T3" fmla="*/ 0 h 9"/>
                <a:gd name="T4" fmla="*/ 0 w 15"/>
                <a:gd name="T5" fmla="*/ 621 h 9"/>
                <a:gd name="T6" fmla="*/ 1186 w 15"/>
                <a:gd name="T7" fmla="*/ 420 h 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9">
                  <a:moveTo>
                    <a:pt x="15" y="6"/>
                  </a:moveTo>
                  <a:cubicBezTo>
                    <a:pt x="15" y="0"/>
                    <a:pt x="15" y="0"/>
                    <a:pt x="15" y="0"/>
                  </a:cubicBezTo>
                  <a:cubicBezTo>
                    <a:pt x="10" y="3"/>
                    <a:pt x="5" y="6"/>
                    <a:pt x="0" y="9"/>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Freeform 19"/>
            <p:cNvSpPr>
              <a:spLocks/>
            </p:cNvSpPr>
            <p:nvPr/>
          </p:nvSpPr>
          <p:spPr bwMode="black">
            <a:xfrm>
              <a:off x="2205" y="2219"/>
              <a:ext cx="36" cy="14"/>
            </a:xfrm>
            <a:custGeom>
              <a:avLst/>
              <a:gdLst>
                <a:gd name="T0" fmla="*/ 0 w 36"/>
                <a:gd name="T1" fmla="*/ 14 h 14"/>
                <a:gd name="T2" fmla="*/ 36 w 36"/>
                <a:gd name="T3" fmla="*/ 14 h 14"/>
                <a:gd name="T4" fmla="*/ 0 w 36"/>
                <a:gd name="T5" fmla="*/ 0 h 14"/>
                <a:gd name="T6" fmla="*/ 0 w 36"/>
                <a:gd name="T7" fmla="*/ 14 h 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4">
                  <a:moveTo>
                    <a:pt x="0" y="14"/>
                  </a:moveTo>
                  <a:lnTo>
                    <a:pt x="36" y="14"/>
                  </a:lnTo>
                  <a:lnTo>
                    <a:pt x="0" y="0"/>
                  </a:lnTo>
                  <a:lnTo>
                    <a:pt x="0" y="14"/>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Freeform 20"/>
            <p:cNvSpPr>
              <a:spLocks/>
            </p:cNvSpPr>
            <p:nvPr/>
          </p:nvSpPr>
          <p:spPr bwMode="black">
            <a:xfrm>
              <a:off x="2330" y="2219"/>
              <a:ext cx="36" cy="14"/>
            </a:xfrm>
            <a:custGeom>
              <a:avLst/>
              <a:gdLst>
                <a:gd name="T0" fmla="*/ 1186 w 15"/>
                <a:gd name="T1" fmla="*/ 420 h 6"/>
                <a:gd name="T2" fmla="*/ 1186 w 15"/>
                <a:gd name="T3" fmla="*/ 0 h 6"/>
                <a:gd name="T4" fmla="*/ 0 w 15"/>
                <a:gd name="T5" fmla="*/ 420 h 6"/>
                <a:gd name="T6" fmla="*/ 1186 w 15"/>
                <a:gd name="T7" fmla="*/ 42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 h="6">
                  <a:moveTo>
                    <a:pt x="15" y="6"/>
                  </a:moveTo>
                  <a:cubicBezTo>
                    <a:pt x="15" y="0"/>
                    <a:pt x="15" y="0"/>
                    <a:pt x="15" y="0"/>
                  </a:cubicBezTo>
                  <a:cubicBezTo>
                    <a:pt x="10" y="3"/>
                    <a:pt x="5" y="4"/>
                    <a:pt x="0" y="6"/>
                  </a:cubicBezTo>
                  <a:lnTo>
                    <a:pt x="15" y="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Freeform 21"/>
            <p:cNvSpPr>
              <a:spLocks/>
            </p:cNvSpPr>
            <p:nvPr/>
          </p:nvSpPr>
          <p:spPr bwMode="black">
            <a:xfrm>
              <a:off x="2321" y="2106"/>
              <a:ext cx="33" cy="42"/>
            </a:xfrm>
            <a:custGeom>
              <a:avLst/>
              <a:gdLst>
                <a:gd name="T0" fmla="*/ 955 w 14"/>
                <a:gd name="T1" fmla="*/ 686 h 18"/>
                <a:gd name="T2" fmla="*/ 0 w 14"/>
                <a:gd name="T3" fmla="*/ 621 h 18"/>
                <a:gd name="T4" fmla="*/ 955 w 14"/>
                <a:gd name="T5" fmla="*/ 686 h 18"/>
                <a:gd name="T6" fmla="*/ 0 60000 65536"/>
                <a:gd name="T7" fmla="*/ 0 60000 65536"/>
                <a:gd name="T8" fmla="*/ 0 60000 65536"/>
              </a:gdLst>
              <a:ahLst/>
              <a:cxnLst>
                <a:cxn ang="T6">
                  <a:pos x="T0" y="T1"/>
                </a:cxn>
                <a:cxn ang="T7">
                  <a:pos x="T2" y="T3"/>
                </a:cxn>
                <a:cxn ang="T8">
                  <a:pos x="T4" y="T5"/>
                </a:cxn>
              </a:cxnLst>
              <a:rect l="0" t="0" r="r" b="b"/>
              <a:pathLst>
                <a:path w="14" h="18">
                  <a:moveTo>
                    <a:pt x="13" y="10"/>
                  </a:moveTo>
                  <a:cubicBezTo>
                    <a:pt x="13" y="0"/>
                    <a:pt x="0" y="0"/>
                    <a:pt x="0" y="9"/>
                  </a:cubicBezTo>
                  <a:cubicBezTo>
                    <a:pt x="0" y="18"/>
                    <a:pt x="14" y="18"/>
                    <a:pt x="13" y="10"/>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Freeform 22"/>
            <p:cNvSpPr>
              <a:spLocks/>
            </p:cNvSpPr>
            <p:nvPr/>
          </p:nvSpPr>
          <p:spPr bwMode="black">
            <a:xfrm>
              <a:off x="2352" y="2127"/>
              <a:ext cx="0" cy="2"/>
            </a:xfrm>
            <a:custGeom>
              <a:avLst/>
              <a:gdLst>
                <a:gd name="T0" fmla="*/ 0 h 1"/>
                <a:gd name="T1" fmla="*/ 32 h 1"/>
                <a:gd name="T2" fmla="*/ 32 h 1"/>
                <a:gd name="T3" fmla="*/ 0 h 1"/>
                <a:gd name="T4" fmla="*/ 0 60000 65536"/>
                <a:gd name="T5" fmla="*/ 0 60000 65536"/>
                <a:gd name="T6" fmla="*/ 0 60000 65536"/>
                <a:gd name="T7" fmla="*/ 0 60000 65536"/>
              </a:gdLst>
              <a:ahLst/>
              <a:cxnLst>
                <a:cxn ang="T4">
                  <a:pos x="0" y="T0"/>
                </a:cxn>
                <a:cxn ang="T5">
                  <a:pos x="0" y="T1"/>
                </a:cxn>
                <a:cxn ang="T6">
                  <a:pos x="0" y="T2"/>
                </a:cxn>
                <a:cxn ang="T7">
                  <a:pos x="0" y="T3"/>
                </a:cxn>
              </a:cxnLst>
              <a:rect l="0" t="0" r="r" b="b"/>
              <a:pathLst>
                <a:path h="1">
                  <a:moveTo>
                    <a:pt x="0" y="0"/>
                  </a:moveTo>
                  <a:cubicBezTo>
                    <a:pt x="0" y="0"/>
                    <a:pt x="0" y="1"/>
                    <a:pt x="0" y="1"/>
                  </a:cubicBezTo>
                  <a:cubicBezTo>
                    <a:pt x="0" y="1"/>
                    <a:pt x="0" y="1"/>
                    <a:pt x="0" y="1"/>
                  </a:cubicBezTo>
                  <a:lnTo>
                    <a:pt x="0"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23"/>
            <p:cNvSpPr>
              <a:spLocks/>
            </p:cNvSpPr>
            <p:nvPr/>
          </p:nvSpPr>
          <p:spPr bwMode="black">
            <a:xfrm>
              <a:off x="2217" y="2096"/>
              <a:ext cx="33" cy="43"/>
            </a:xfrm>
            <a:custGeom>
              <a:avLst/>
              <a:gdLst>
                <a:gd name="T0" fmla="*/ 1023 w 14"/>
                <a:gd name="T1" fmla="*/ 724 h 18"/>
                <a:gd name="T2" fmla="*/ 0 w 14"/>
                <a:gd name="T3" fmla="*/ 724 h 18"/>
                <a:gd name="T4" fmla="*/ 1023 w 14"/>
                <a:gd name="T5" fmla="*/ 724 h 18"/>
                <a:gd name="T6" fmla="*/ 0 60000 65536"/>
                <a:gd name="T7" fmla="*/ 0 60000 65536"/>
                <a:gd name="T8" fmla="*/ 0 60000 65536"/>
              </a:gdLst>
              <a:ahLst/>
              <a:cxnLst>
                <a:cxn ang="T6">
                  <a:pos x="T0" y="T1"/>
                </a:cxn>
                <a:cxn ang="T7">
                  <a:pos x="T2" y="T3"/>
                </a:cxn>
                <a:cxn ang="T8">
                  <a:pos x="T4" y="T5"/>
                </a:cxn>
              </a:cxnLst>
              <a:rect l="0" t="0" r="r" b="b"/>
              <a:pathLst>
                <a:path w="14" h="18">
                  <a:moveTo>
                    <a:pt x="14" y="9"/>
                  </a:moveTo>
                  <a:cubicBezTo>
                    <a:pt x="14" y="0"/>
                    <a:pt x="0" y="0"/>
                    <a:pt x="0" y="9"/>
                  </a:cubicBezTo>
                  <a:cubicBezTo>
                    <a:pt x="0" y="18"/>
                    <a:pt x="14" y="18"/>
                    <a:pt x="14" y="9"/>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Freeform 24"/>
            <p:cNvSpPr>
              <a:spLocks/>
            </p:cNvSpPr>
            <p:nvPr/>
          </p:nvSpPr>
          <p:spPr bwMode="black">
            <a:xfrm>
              <a:off x="2269" y="2084"/>
              <a:ext cx="35" cy="38"/>
            </a:xfrm>
            <a:custGeom>
              <a:avLst/>
              <a:gdLst>
                <a:gd name="T0" fmla="*/ 469 w 15"/>
                <a:gd name="T1" fmla="*/ 1207 h 16"/>
                <a:gd name="T2" fmla="*/ 1041 w 15"/>
                <a:gd name="T3" fmla="*/ 603 h 16"/>
                <a:gd name="T4" fmla="*/ 469 w 15"/>
                <a:gd name="T5" fmla="*/ 0 h 16"/>
                <a:gd name="T6" fmla="*/ 0 w 15"/>
                <a:gd name="T7" fmla="*/ 603 h 16"/>
                <a:gd name="T8" fmla="*/ 469 w 15"/>
                <a:gd name="T9" fmla="*/ 1207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 h="16">
                  <a:moveTo>
                    <a:pt x="7" y="16"/>
                  </a:moveTo>
                  <a:cubicBezTo>
                    <a:pt x="13" y="16"/>
                    <a:pt x="15" y="12"/>
                    <a:pt x="15" y="8"/>
                  </a:cubicBezTo>
                  <a:cubicBezTo>
                    <a:pt x="15" y="2"/>
                    <a:pt x="12" y="0"/>
                    <a:pt x="7" y="0"/>
                  </a:cubicBezTo>
                  <a:cubicBezTo>
                    <a:pt x="3" y="0"/>
                    <a:pt x="0" y="3"/>
                    <a:pt x="0" y="8"/>
                  </a:cubicBezTo>
                  <a:cubicBezTo>
                    <a:pt x="0" y="11"/>
                    <a:pt x="1" y="15"/>
                    <a:pt x="7"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25"/>
            <p:cNvSpPr>
              <a:spLocks noChangeArrowheads="1"/>
            </p:cNvSpPr>
            <p:nvPr/>
          </p:nvSpPr>
          <p:spPr bwMode="black">
            <a:xfrm>
              <a:off x="2552" y="2148"/>
              <a:ext cx="15" cy="85"/>
            </a:xfrm>
            <a:prstGeom prst="rect">
              <a:avLst/>
            </a:prstGeom>
            <a:solidFill>
              <a:srgbClr val="216A8B"/>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Freeform 26"/>
            <p:cNvSpPr>
              <a:spLocks noEditPoints="1"/>
            </p:cNvSpPr>
            <p:nvPr/>
          </p:nvSpPr>
          <p:spPr bwMode="black">
            <a:xfrm>
              <a:off x="2423" y="2148"/>
              <a:ext cx="125" cy="85"/>
            </a:xfrm>
            <a:custGeom>
              <a:avLst/>
              <a:gdLst>
                <a:gd name="T0" fmla="*/ 75 w 125"/>
                <a:gd name="T1" fmla="*/ 50 h 85"/>
                <a:gd name="T2" fmla="*/ 87 w 125"/>
                <a:gd name="T3" fmla="*/ 14 h 85"/>
                <a:gd name="T4" fmla="*/ 87 w 125"/>
                <a:gd name="T5" fmla="*/ 14 h 85"/>
                <a:gd name="T6" fmla="*/ 99 w 125"/>
                <a:gd name="T7" fmla="*/ 50 h 85"/>
                <a:gd name="T8" fmla="*/ 75 w 125"/>
                <a:gd name="T9" fmla="*/ 50 h 85"/>
                <a:gd name="T10" fmla="*/ 77 w 125"/>
                <a:gd name="T11" fmla="*/ 0 h 85"/>
                <a:gd name="T12" fmla="*/ 54 w 125"/>
                <a:gd name="T13" fmla="*/ 74 h 85"/>
                <a:gd name="T14" fmla="*/ 28 w 125"/>
                <a:gd name="T15" fmla="*/ 43 h 85"/>
                <a:gd name="T16" fmla="*/ 61 w 125"/>
                <a:gd name="T17" fmla="*/ 0 h 85"/>
                <a:gd name="T18" fmla="*/ 44 w 125"/>
                <a:gd name="T19" fmla="*/ 0 h 85"/>
                <a:gd name="T20" fmla="*/ 14 w 125"/>
                <a:gd name="T21" fmla="*/ 40 h 85"/>
                <a:gd name="T22" fmla="*/ 14 w 125"/>
                <a:gd name="T23" fmla="*/ 0 h 85"/>
                <a:gd name="T24" fmla="*/ 0 w 125"/>
                <a:gd name="T25" fmla="*/ 0 h 85"/>
                <a:gd name="T26" fmla="*/ 0 w 125"/>
                <a:gd name="T27" fmla="*/ 85 h 85"/>
                <a:gd name="T28" fmla="*/ 14 w 125"/>
                <a:gd name="T29" fmla="*/ 85 h 85"/>
                <a:gd name="T30" fmla="*/ 14 w 125"/>
                <a:gd name="T31" fmla="*/ 43 h 85"/>
                <a:gd name="T32" fmla="*/ 44 w 125"/>
                <a:gd name="T33" fmla="*/ 85 h 85"/>
                <a:gd name="T34" fmla="*/ 49 w 125"/>
                <a:gd name="T35" fmla="*/ 85 h 85"/>
                <a:gd name="T36" fmla="*/ 49 w 125"/>
                <a:gd name="T37" fmla="*/ 85 h 85"/>
                <a:gd name="T38" fmla="*/ 63 w 125"/>
                <a:gd name="T39" fmla="*/ 85 h 85"/>
                <a:gd name="T40" fmla="*/ 70 w 125"/>
                <a:gd name="T41" fmla="*/ 62 h 85"/>
                <a:gd name="T42" fmla="*/ 101 w 125"/>
                <a:gd name="T43" fmla="*/ 62 h 85"/>
                <a:gd name="T44" fmla="*/ 110 w 125"/>
                <a:gd name="T45" fmla="*/ 85 h 85"/>
                <a:gd name="T46" fmla="*/ 125 w 125"/>
                <a:gd name="T47" fmla="*/ 85 h 85"/>
                <a:gd name="T48" fmla="*/ 96 w 125"/>
                <a:gd name="T49" fmla="*/ 0 h 85"/>
                <a:gd name="T50" fmla="*/ 77 w 125"/>
                <a:gd name="T51" fmla="*/ 0 h 8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5">
                  <a:moveTo>
                    <a:pt x="75" y="50"/>
                  </a:moveTo>
                  <a:lnTo>
                    <a:pt x="87" y="14"/>
                  </a:lnTo>
                  <a:lnTo>
                    <a:pt x="99" y="50"/>
                  </a:lnTo>
                  <a:lnTo>
                    <a:pt x="75" y="50"/>
                  </a:lnTo>
                  <a:close/>
                  <a:moveTo>
                    <a:pt x="77" y="0"/>
                  </a:moveTo>
                  <a:lnTo>
                    <a:pt x="54" y="74"/>
                  </a:lnTo>
                  <a:lnTo>
                    <a:pt x="28" y="43"/>
                  </a:lnTo>
                  <a:lnTo>
                    <a:pt x="61" y="0"/>
                  </a:lnTo>
                  <a:lnTo>
                    <a:pt x="44" y="0"/>
                  </a:lnTo>
                  <a:lnTo>
                    <a:pt x="14" y="40"/>
                  </a:lnTo>
                  <a:lnTo>
                    <a:pt x="14" y="0"/>
                  </a:lnTo>
                  <a:lnTo>
                    <a:pt x="0" y="0"/>
                  </a:lnTo>
                  <a:lnTo>
                    <a:pt x="0" y="85"/>
                  </a:lnTo>
                  <a:lnTo>
                    <a:pt x="14" y="85"/>
                  </a:lnTo>
                  <a:lnTo>
                    <a:pt x="14" y="43"/>
                  </a:lnTo>
                  <a:lnTo>
                    <a:pt x="44" y="85"/>
                  </a:lnTo>
                  <a:lnTo>
                    <a:pt x="49" y="85"/>
                  </a:lnTo>
                  <a:lnTo>
                    <a:pt x="63" y="85"/>
                  </a:lnTo>
                  <a:lnTo>
                    <a:pt x="70" y="62"/>
                  </a:lnTo>
                  <a:lnTo>
                    <a:pt x="101" y="62"/>
                  </a:lnTo>
                  <a:lnTo>
                    <a:pt x="110" y="85"/>
                  </a:lnTo>
                  <a:lnTo>
                    <a:pt x="125" y="85"/>
                  </a:lnTo>
                  <a:lnTo>
                    <a:pt x="96" y="0"/>
                  </a:lnTo>
                  <a:lnTo>
                    <a:pt x="77"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Freeform 27"/>
            <p:cNvSpPr>
              <a:spLocks/>
            </p:cNvSpPr>
            <p:nvPr/>
          </p:nvSpPr>
          <p:spPr bwMode="black">
            <a:xfrm>
              <a:off x="3006" y="2148"/>
              <a:ext cx="80" cy="85"/>
            </a:xfrm>
            <a:custGeom>
              <a:avLst/>
              <a:gdLst>
                <a:gd name="T0" fmla="*/ 1224 w 34"/>
                <a:gd name="T1" fmla="*/ 1896 h 36"/>
                <a:gd name="T2" fmla="*/ 732 w 34"/>
                <a:gd name="T3" fmla="*/ 0 h 36"/>
                <a:gd name="T4" fmla="*/ 0 w 34"/>
                <a:gd name="T5" fmla="*/ 0 h 36"/>
                <a:gd name="T6" fmla="*/ 0 w 34"/>
                <a:gd name="T7" fmla="*/ 2649 h 36"/>
                <a:gd name="T8" fmla="*/ 433 w 34"/>
                <a:gd name="T9" fmla="*/ 2649 h 36"/>
                <a:gd name="T10" fmla="*/ 433 w 34"/>
                <a:gd name="T11" fmla="*/ 368 h 36"/>
                <a:gd name="T12" fmla="*/ 1019 w 34"/>
                <a:gd name="T13" fmla="*/ 2649 h 36"/>
                <a:gd name="T14" fmla="*/ 1445 w 34"/>
                <a:gd name="T15" fmla="*/ 2649 h 36"/>
                <a:gd name="T16" fmla="*/ 2021 w 34"/>
                <a:gd name="T17" fmla="*/ 368 h 36"/>
                <a:gd name="T18" fmla="*/ 2021 w 34"/>
                <a:gd name="T19" fmla="*/ 2649 h 36"/>
                <a:gd name="T20" fmla="*/ 2447 w 34"/>
                <a:gd name="T21" fmla="*/ 2649 h 36"/>
                <a:gd name="T22" fmla="*/ 2447 w 34"/>
                <a:gd name="T23" fmla="*/ 0 h 36"/>
                <a:gd name="T24" fmla="*/ 1656 w 34"/>
                <a:gd name="T25" fmla="*/ 0 h 36"/>
                <a:gd name="T26" fmla="*/ 1224 w 34"/>
                <a:gd name="T27" fmla="*/ 1896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36">
                  <a:moveTo>
                    <a:pt x="17" y="26"/>
                  </a:moveTo>
                  <a:cubicBezTo>
                    <a:pt x="10" y="0"/>
                    <a:pt x="10" y="0"/>
                    <a:pt x="10" y="0"/>
                  </a:cubicBezTo>
                  <a:cubicBezTo>
                    <a:pt x="0" y="0"/>
                    <a:pt x="0" y="0"/>
                    <a:pt x="0" y="0"/>
                  </a:cubicBezTo>
                  <a:cubicBezTo>
                    <a:pt x="0" y="36"/>
                    <a:pt x="0" y="36"/>
                    <a:pt x="0" y="36"/>
                  </a:cubicBezTo>
                  <a:cubicBezTo>
                    <a:pt x="3" y="36"/>
                    <a:pt x="6" y="36"/>
                    <a:pt x="6" y="36"/>
                  </a:cubicBezTo>
                  <a:cubicBezTo>
                    <a:pt x="6" y="5"/>
                    <a:pt x="6" y="5"/>
                    <a:pt x="6" y="5"/>
                  </a:cubicBezTo>
                  <a:cubicBezTo>
                    <a:pt x="14" y="36"/>
                    <a:pt x="14" y="36"/>
                    <a:pt x="14" y="36"/>
                  </a:cubicBezTo>
                  <a:cubicBezTo>
                    <a:pt x="14" y="36"/>
                    <a:pt x="16" y="36"/>
                    <a:pt x="20" y="36"/>
                  </a:cubicBezTo>
                  <a:cubicBezTo>
                    <a:pt x="20" y="36"/>
                    <a:pt x="28" y="5"/>
                    <a:pt x="28" y="5"/>
                  </a:cubicBezTo>
                  <a:cubicBezTo>
                    <a:pt x="28" y="36"/>
                    <a:pt x="28" y="36"/>
                    <a:pt x="28" y="36"/>
                  </a:cubicBezTo>
                  <a:cubicBezTo>
                    <a:pt x="34" y="36"/>
                    <a:pt x="34" y="36"/>
                    <a:pt x="34" y="36"/>
                  </a:cubicBezTo>
                  <a:cubicBezTo>
                    <a:pt x="34" y="0"/>
                    <a:pt x="34" y="0"/>
                    <a:pt x="34" y="0"/>
                  </a:cubicBezTo>
                  <a:cubicBezTo>
                    <a:pt x="23" y="0"/>
                    <a:pt x="23" y="0"/>
                    <a:pt x="23" y="0"/>
                  </a:cubicBezTo>
                  <a:lnTo>
                    <a:pt x="17" y="26"/>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Freeform 28"/>
            <p:cNvSpPr>
              <a:spLocks noEditPoints="1"/>
            </p:cNvSpPr>
            <p:nvPr/>
          </p:nvSpPr>
          <p:spPr bwMode="black">
            <a:xfrm>
              <a:off x="3093" y="2148"/>
              <a:ext cx="78" cy="85"/>
            </a:xfrm>
            <a:custGeom>
              <a:avLst/>
              <a:gdLst>
                <a:gd name="T0" fmla="*/ 26 w 78"/>
                <a:gd name="T1" fmla="*/ 50 h 85"/>
                <a:gd name="T2" fmla="*/ 38 w 78"/>
                <a:gd name="T3" fmla="*/ 14 h 85"/>
                <a:gd name="T4" fmla="*/ 38 w 78"/>
                <a:gd name="T5" fmla="*/ 14 h 85"/>
                <a:gd name="T6" fmla="*/ 50 w 78"/>
                <a:gd name="T7" fmla="*/ 50 h 85"/>
                <a:gd name="T8" fmla="*/ 26 w 78"/>
                <a:gd name="T9" fmla="*/ 50 h 85"/>
                <a:gd name="T10" fmla="*/ 29 w 78"/>
                <a:gd name="T11" fmla="*/ 0 h 85"/>
                <a:gd name="T12" fmla="*/ 0 w 78"/>
                <a:gd name="T13" fmla="*/ 85 h 85"/>
                <a:gd name="T14" fmla="*/ 14 w 78"/>
                <a:gd name="T15" fmla="*/ 85 h 85"/>
                <a:gd name="T16" fmla="*/ 21 w 78"/>
                <a:gd name="T17" fmla="*/ 62 h 85"/>
                <a:gd name="T18" fmla="*/ 55 w 78"/>
                <a:gd name="T19" fmla="*/ 62 h 85"/>
                <a:gd name="T20" fmla="*/ 62 w 78"/>
                <a:gd name="T21" fmla="*/ 85 h 85"/>
                <a:gd name="T22" fmla="*/ 78 w 78"/>
                <a:gd name="T23" fmla="*/ 85 h 85"/>
                <a:gd name="T24" fmla="*/ 47 w 78"/>
                <a:gd name="T25" fmla="*/ 0 h 85"/>
                <a:gd name="T26" fmla="*/ 29 w 78"/>
                <a:gd name="T27" fmla="*/ 0 h 8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78" h="85">
                  <a:moveTo>
                    <a:pt x="26" y="50"/>
                  </a:moveTo>
                  <a:lnTo>
                    <a:pt x="38" y="14"/>
                  </a:lnTo>
                  <a:lnTo>
                    <a:pt x="50" y="50"/>
                  </a:lnTo>
                  <a:lnTo>
                    <a:pt x="26" y="50"/>
                  </a:lnTo>
                  <a:close/>
                  <a:moveTo>
                    <a:pt x="29" y="0"/>
                  </a:moveTo>
                  <a:lnTo>
                    <a:pt x="0" y="85"/>
                  </a:lnTo>
                  <a:lnTo>
                    <a:pt x="14" y="85"/>
                  </a:lnTo>
                  <a:lnTo>
                    <a:pt x="21" y="62"/>
                  </a:lnTo>
                  <a:lnTo>
                    <a:pt x="55" y="62"/>
                  </a:lnTo>
                  <a:lnTo>
                    <a:pt x="62" y="85"/>
                  </a:lnTo>
                  <a:lnTo>
                    <a:pt x="78" y="85"/>
                  </a:lnTo>
                  <a:lnTo>
                    <a:pt x="47" y="0"/>
                  </a:lnTo>
                  <a:lnTo>
                    <a:pt x="2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Freeform 29"/>
            <p:cNvSpPr>
              <a:spLocks/>
            </p:cNvSpPr>
            <p:nvPr/>
          </p:nvSpPr>
          <p:spPr bwMode="black">
            <a:xfrm>
              <a:off x="3176" y="2148"/>
              <a:ext cx="68" cy="85"/>
            </a:xfrm>
            <a:custGeom>
              <a:avLst/>
              <a:gdLst>
                <a:gd name="T0" fmla="*/ 1639 w 29"/>
                <a:gd name="T1" fmla="*/ 2052 h 36"/>
                <a:gd name="T2" fmla="*/ 633 w 29"/>
                <a:gd name="T3" fmla="*/ 0 h 36"/>
                <a:gd name="T4" fmla="*/ 0 w 29"/>
                <a:gd name="T5" fmla="*/ 0 h 36"/>
                <a:gd name="T6" fmla="*/ 0 w 29"/>
                <a:gd name="T7" fmla="*/ 2649 h 36"/>
                <a:gd name="T8" fmla="*/ 424 w 29"/>
                <a:gd name="T9" fmla="*/ 2649 h 36"/>
                <a:gd name="T10" fmla="*/ 424 w 29"/>
                <a:gd name="T11" fmla="*/ 659 h 36"/>
                <a:gd name="T12" fmla="*/ 1419 w 29"/>
                <a:gd name="T13" fmla="*/ 2649 h 36"/>
                <a:gd name="T14" fmla="*/ 2052 w 29"/>
                <a:gd name="T15" fmla="*/ 2649 h 36"/>
                <a:gd name="T16" fmla="*/ 2052 w 29"/>
                <a:gd name="T17" fmla="*/ 0 h 36"/>
                <a:gd name="T18" fmla="*/ 1639 w 29"/>
                <a:gd name="T19" fmla="*/ 0 h 36"/>
                <a:gd name="T20" fmla="*/ 1639 w 29"/>
                <a:gd name="T21" fmla="*/ 2052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 h="36">
                  <a:moveTo>
                    <a:pt x="23" y="28"/>
                  </a:moveTo>
                  <a:cubicBezTo>
                    <a:pt x="9" y="0"/>
                    <a:pt x="9" y="0"/>
                    <a:pt x="9" y="0"/>
                  </a:cubicBezTo>
                  <a:cubicBezTo>
                    <a:pt x="0" y="0"/>
                    <a:pt x="0" y="0"/>
                    <a:pt x="0" y="0"/>
                  </a:cubicBezTo>
                  <a:cubicBezTo>
                    <a:pt x="0" y="36"/>
                    <a:pt x="0" y="36"/>
                    <a:pt x="0" y="36"/>
                  </a:cubicBezTo>
                  <a:cubicBezTo>
                    <a:pt x="3" y="36"/>
                    <a:pt x="6" y="36"/>
                    <a:pt x="6" y="36"/>
                  </a:cubicBezTo>
                  <a:cubicBezTo>
                    <a:pt x="6" y="9"/>
                    <a:pt x="6" y="9"/>
                    <a:pt x="6" y="9"/>
                  </a:cubicBezTo>
                  <a:cubicBezTo>
                    <a:pt x="20" y="36"/>
                    <a:pt x="20" y="36"/>
                    <a:pt x="20" y="36"/>
                  </a:cubicBezTo>
                  <a:cubicBezTo>
                    <a:pt x="29" y="36"/>
                    <a:pt x="29" y="36"/>
                    <a:pt x="29" y="36"/>
                  </a:cubicBezTo>
                  <a:cubicBezTo>
                    <a:pt x="29" y="0"/>
                    <a:pt x="29" y="0"/>
                    <a:pt x="29" y="0"/>
                  </a:cubicBezTo>
                  <a:cubicBezTo>
                    <a:pt x="23" y="0"/>
                    <a:pt x="23" y="0"/>
                    <a:pt x="23" y="0"/>
                  </a:cubicBezTo>
                  <a:lnTo>
                    <a:pt x="23" y="28"/>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Freeform 30"/>
            <p:cNvSpPr>
              <a:spLocks/>
            </p:cNvSpPr>
            <p:nvPr/>
          </p:nvSpPr>
          <p:spPr bwMode="black">
            <a:xfrm>
              <a:off x="3459" y="2148"/>
              <a:ext cx="50" cy="85"/>
            </a:xfrm>
            <a:custGeom>
              <a:avLst/>
              <a:gdLst>
                <a:gd name="T0" fmla="*/ 1605 w 21"/>
                <a:gd name="T1" fmla="*/ 2264 h 36"/>
                <a:gd name="T2" fmla="*/ 448 w 21"/>
                <a:gd name="T3" fmla="*/ 2264 h 36"/>
                <a:gd name="T4" fmla="*/ 448 w 21"/>
                <a:gd name="T5" fmla="*/ 1556 h 36"/>
                <a:gd name="T6" fmla="*/ 1281 w 21"/>
                <a:gd name="T7" fmla="*/ 1556 h 36"/>
                <a:gd name="T8" fmla="*/ 1281 w 21"/>
                <a:gd name="T9" fmla="*/ 1093 h 36"/>
                <a:gd name="T10" fmla="*/ 448 w 21"/>
                <a:gd name="T11" fmla="*/ 1093 h 36"/>
                <a:gd name="T12" fmla="*/ 448 w 21"/>
                <a:gd name="T13" fmla="*/ 368 h 36"/>
                <a:gd name="T14" fmla="*/ 1536 w 21"/>
                <a:gd name="T15" fmla="*/ 368 h 36"/>
                <a:gd name="T16" fmla="*/ 1536 w 21"/>
                <a:gd name="T17" fmla="*/ 0 h 36"/>
                <a:gd name="T18" fmla="*/ 0 w 21"/>
                <a:gd name="T19" fmla="*/ 0 h 36"/>
                <a:gd name="T20" fmla="*/ 0 w 21"/>
                <a:gd name="T21" fmla="*/ 2649 h 36"/>
                <a:gd name="T22" fmla="*/ 1605 w 21"/>
                <a:gd name="T23" fmla="*/ 2649 h 36"/>
                <a:gd name="T24" fmla="*/ 1605 w 21"/>
                <a:gd name="T25" fmla="*/ 2264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 h="36">
                  <a:moveTo>
                    <a:pt x="21" y="31"/>
                  </a:move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21" y="36"/>
                    <a:pt x="21" y="36"/>
                    <a:pt x="21" y="36"/>
                  </a:cubicBezTo>
                  <a:lnTo>
                    <a:pt x="21" y="31"/>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Freeform 31"/>
            <p:cNvSpPr>
              <a:spLocks/>
            </p:cNvSpPr>
            <p:nvPr/>
          </p:nvSpPr>
          <p:spPr bwMode="black">
            <a:xfrm>
              <a:off x="3258" y="2148"/>
              <a:ext cx="194" cy="85"/>
            </a:xfrm>
            <a:custGeom>
              <a:avLst/>
              <a:gdLst>
                <a:gd name="T0" fmla="*/ 3627 w 82"/>
                <a:gd name="T1" fmla="*/ 0 h 36"/>
                <a:gd name="T2" fmla="*/ 3627 w 82"/>
                <a:gd name="T3" fmla="*/ 0 h 36"/>
                <a:gd name="T4" fmla="*/ 3577 w 82"/>
                <a:gd name="T5" fmla="*/ 0 h 36"/>
                <a:gd name="T6" fmla="*/ 3577 w 82"/>
                <a:gd name="T7" fmla="*/ 2052 h 36"/>
                <a:gd name="T8" fmla="*/ 2503 w 82"/>
                <a:gd name="T9" fmla="*/ 0 h 36"/>
                <a:gd name="T10" fmla="*/ 1947 w 82"/>
                <a:gd name="T11" fmla="*/ 0 h 36"/>
                <a:gd name="T12" fmla="*/ 1947 w 82"/>
                <a:gd name="T13" fmla="*/ 2264 h 36"/>
                <a:gd name="T14" fmla="*/ 532 w 82"/>
                <a:gd name="T15" fmla="*/ 2264 h 36"/>
                <a:gd name="T16" fmla="*/ 532 w 82"/>
                <a:gd name="T17" fmla="*/ 1556 h 36"/>
                <a:gd name="T18" fmla="*/ 1349 w 82"/>
                <a:gd name="T19" fmla="*/ 1556 h 36"/>
                <a:gd name="T20" fmla="*/ 1349 w 82"/>
                <a:gd name="T21" fmla="*/ 1093 h 36"/>
                <a:gd name="T22" fmla="*/ 532 w 82"/>
                <a:gd name="T23" fmla="*/ 1093 h 36"/>
                <a:gd name="T24" fmla="*/ 532 w 82"/>
                <a:gd name="T25" fmla="*/ 368 h 36"/>
                <a:gd name="T26" fmla="*/ 1472 w 82"/>
                <a:gd name="T27" fmla="*/ 368 h 36"/>
                <a:gd name="T28" fmla="*/ 1472 w 82"/>
                <a:gd name="T29" fmla="*/ 0 h 36"/>
                <a:gd name="T30" fmla="*/ 0 w 82"/>
                <a:gd name="T31" fmla="*/ 0 h 36"/>
                <a:gd name="T32" fmla="*/ 0 w 82"/>
                <a:gd name="T33" fmla="*/ 2649 h 36"/>
                <a:gd name="T34" fmla="*/ 2290 w 82"/>
                <a:gd name="T35" fmla="*/ 2649 h 36"/>
                <a:gd name="T36" fmla="*/ 2290 w 82"/>
                <a:gd name="T37" fmla="*/ 2649 h 36"/>
                <a:gd name="T38" fmla="*/ 2290 w 82"/>
                <a:gd name="T39" fmla="*/ 659 h 36"/>
                <a:gd name="T40" fmla="*/ 3414 w 82"/>
                <a:gd name="T41" fmla="*/ 2649 h 36"/>
                <a:gd name="T42" fmla="*/ 4012 w 82"/>
                <a:gd name="T43" fmla="*/ 2649 h 36"/>
                <a:gd name="T44" fmla="*/ 4012 w 82"/>
                <a:gd name="T45" fmla="*/ 368 h 36"/>
                <a:gd name="T46" fmla="*/ 4819 w 82"/>
                <a:gd name="T47" fmla="*/ 368 h 36"/>
                <a:gd name="T48" fmla="*/ 4819 w 82"/>
                <a:gd name="T49" fmla="*/ 2649 h 36"/>
                <a:gd name="T50" fmla="*/ 5257 w 82"/>
                <a:gd name="T51" fmla="*/ 2649 h 36"/>
                <a:gd name="T52" fmla="*/ 5257 w 82"/>
                <a:gd name="T53" fmla="*/ 368 h 36"/>
                <a:gd name="T54" fmla="*/ 6078 w 82"/>
                <a:gd name="T55" fmla="*/ 368 h 36"/>
                <a:gd name="T56" fmla="*/ 6078 w 82"/>
                <a:gd name="T57" fmla="*/ 0 h 36"/>
                <a:gd name="T58" fmla="*/ 3627 w 82"/>
                <a:gd name="T59" fmla="*/ 0 h 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2" h="36">
                  <a:moveTo>
                    <a:pt x="49" y="0"/>
                  </a:moveTo>
                  <a:cubicBezTo>
                    <a:pt x="49" y="0"/>
                    <a:pt x="49" y="0"/>
                    <a:pt x="49" y="0"/>
                  </a:cubicBezTo>
                  <a:cubicBezTo>
                    <a:pt x="48" y="0"/>
                    <a:pt x="48" y="0"/>
                    <a:pt x="48" y="0"/>
                  </a:cubicBezTo>
                  <a:cubicBezTo>
                    <a:pt x="48" y="28"/>
                    <a:pt x="48" y="28"/>
                    <a:pt x="48" y="28"/>
                  </a:cubicBezTo>
                  <a:cubicBezTo>
                    <a:pt x="34" y="0"/>
                    <a:pt x="34" y="0"/>
                    <a:pt x="34" y="0"/>
                  </a:cubicBezTo>
                  <a:cubicBezTo>
                    <a:pt x="26" y="0"/>
                    <a:pt x="26" y="0"/>
                    <a:pt x="26" y="0"/>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1" y="36"/>
                    <a:pt x="31" y="36"/>
                    <a:pt x="31" y="36"/>
                  </a:cubicBezTo>
                  <a:cubicBezTo>
                    <a:pt x="31" y="36"/>
                    <a:pt x="31" y="36"/>
                    <a:pt x="31" y="36"/>
                  </a:cubicBezTo>
                  <a:cubicBezTo>
                    <a:pt x="31" y="9"/>
                    <a:pt x="31" y="9"/>
                    <a:pt x="31" y="9"/>
                  </a:cubicBezTo>
                  <a:cubicBezTo>
                    <a:pt x="46" y="36"/>
                    <a:pt x="46" y="36"/>
                    <a:pt x="46" y="36"/>
                  </a:cubicBezTo>
                  <a:cubicBezTo>
                    <a:pt x="54" y="36"/>
                    <a:pt x="54" y="36"/>
                    <a:pt x="54" y="36"/>
                  </a:cubicBezTo>
                  <a:cubicBezTo>
                    <a:pt x="54" y="5"/>
                    <a:pt x="54" y="5"/>
                    <a:pt x="54" y="5"/>
                  </a:cubicBezTo>
                  <a:cubicBezTo>
                    <a:pt x="58" y="5"/>
                    <a:pt x="62" y="5"/>
                    <a:pt x="65" y="5"/>
                  </a:cubicBezTo>
                  <a:cubicBezTo>
                    <a:pt x="65" y="36"/>
                    <a:pt x="65" y="36"/>
                    <a:pt x="65" y="36"/>
                  </a:cubicBezTo>
                  <a:cubicBezTo>
                    <a:pt x="71" y="36"/>
                    <a:pt x="71" y="36"/>
                    <a:pt x="71" y="36"/>
                  </a:cubicBezTo>
                  <a:cubicBezTo>
                    <a:pt x="71" y="5"/>
                    <a:pt x="71" y="5"/>
                    <a:pt x="71" y="5"/>
                  </a:cubicBezTo>
                  <a:cubicBezTo>
                    <a:pt x="82" y="5"/>
                    <a:pt x="82" y="5"/>
                    <a:pt x="82" y="5"/>
                  </a:cubicBezTo>
                  <a:cubicBezTo>
                    <a:pt x="82" y="0"/>
                    <a:pt x="82" y="0"/>
                    <a:pt x="82" y="0"/>
                  </a:cubicBezTo>
                  <a:lnTo>
                    <a:pt x="49" y="0"/>
                  </a:ln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Freeform 32"/>
            <p:cNvSpPr>
              <a:spLocks noEditPoints="1"/>
            </p:cNvSpPr>
            <p:nvPr/>
          </p:nvSpPr>
          <p:spPr bwMode="black">
            <a:xfrm>
              <a:off x="2874" y="2148"/>
              <a:ext cx="120" cy="85"/>
            </a:xfrm>
            <a:custGeom>
              <a:avLst/>
              <a:gdLst>
                <a:gd name="T0" fmla="*/ 2292 w 51"/>
                <a:gd name="T1" fmla="*/ 1093 h 36"/>
                <a:gd name="T2" fmla="*/ 2292 w 51"/>
                <a:gd name="T3" fmla="*/ 1093 h 36"/>
                <a:gd name="T4" fmla="*/ 2292 w 51"/>
                <a:gd name="T5" fmla="*/ 368 h 36"/>
                <a:gd name="T6" fmla="*/ 2668 w 51"/>
                <a:gd name="T7" fmla="*/ 368 h 36"/>
                <a:gd name="T8" fmla="*/ 3188 w 51"/>
                <a:gd name="T9" fmla="*/ 753 h 36"/>
                <a:gd name="T10" fmla="*/ 2668 w 51"/>
                <a:gd name="T11" fmla="*/ 1093 h 36"/>
                <a:gd name="T12" fmla="*/ 2292 w 51"/>
                <a:gd name="T13" fmla="*/ 1093 h 36"/>
                <a:gd name="T14" fmla="*/ 3400 w 51"/>
                <a:gd name="T15" fmla="*/ 1343 h 36"/>
                <a:gd name="T16" fmla="*/ 3621 w 51"/>
                <a:gd name="T17" fmla="*/ 753 h 36"/>
                <a:gd name="T18" fmla="*/ 3400 w 51"/>
                <a:gd name="T19" fmla="*/ 222 h 36"/>
                <a:gd name="T20" fmla="*/ 2607 w 51"/>
                <a:gd name="T21" fmla="*/ 0 h 36"/>
                <a:gd name="T22" fmla="*/ 1878 w 51"/>
                <a:gd name="T23" fmla="*/ 0 h 36"/>
                <a:gd name="T24" fmla="*/ 1878 w 51"/>
                <a:gd name="T25" fmla="*/ 1093 h 36"/>
                <a:gd name="T26" fmla="*/ 1878 w 51"/>
                <a:gd name="T27" fmla="*/ 1093 h 36"/>
                <a:gd name="T28" fmla="*/ 1878 w 51"/>
                <a:gd name="T29" fmla="*/ 2264 h 36"/>
                <a:gd name="T30" fmla="*/ 492 w 51"/>
                <a:gd name="T31" fmla="*/ 2264 h 36"/>
                <a:gd name="T32" fmla="*/ 492 w 51"/>
                <a:gd name="T33" fmla="*/ 1556 h 36"/>
                <a:gd name="T34" fmla="*/ 1289 w 51"/>
                <a:gd name="T35" fmla="*/ 1556 h 36"/>
                <a:gd name="T36" fmla="*/ 1289 w 51"/>
                <a:gd name="T37" fmla="*/ 1093 h 36"/>
                <a:gd name="T38" fmla="*/ 492 w 51"/>
                <a:gd name="T39" fmla="*/ 1093 h 36"/>
                <a:gd name="T40" fmla="*/ 492 w 51"/>
                <a:gd name="T41" fmla="*/ 368 h 36"/>
                <a:gd name="T42" fmla="*/ 1445 w 51"/>
                <a:gd name="T43" fmla="*/ 368 h 36"/>
                <a:gd name="T44" fmla="*/ 1445 w 51"/>
                <a:gd name="T45" fmla="*/ 0 h 36"/>
                <a:gd name="T46" fmla="*/ 0 w 51"/>
                <a:gd name="T47" fmla="*/ 0 h 36"/>
                <a:gd name="T48" fmla="*/ 0 w 51"/>
                <a:gd name="T49" fmla="*/ 2649 h 36"/>
                <a:gd name="T50" fmla="*/ 2292 w 51"/>
                <a:gd name="T51" fmla="*/ 2649 h 36"/>
                <a:gd name="T52" fmla="*/ 2292 w 51"/>
                <a:gd name="T53" fmla="*/ 1556 h 36"/>
                <a:gd name="T54" fmla="*/ 2513 w 51"/>
                <a:gd name="T55" fmla="*/ 1556 h 36"/>
                <a:gd name="T56" fmla="*/ 3188 w 51"/>
                <a:gd name="T57" fmla="*/ 2649 h 36"/>
                <a:gd name="T58" fmla="*/ 3675 w 51"/>
                <a:gd name="T59" fmla="*/ 2649 h 36"/>
                <a:gd name="T60" fmla="*/ 3033 w 51"/>
                <a:gd name="T61" fmla="*/ 1462 h 36"/>
                <a:gd name="T62" fmla="*/ 3400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4" y="7"/>
                    <a:pt x="44" y="10"/>
                  </a:cubicBezTo>
                  <a:cubicBezTo>
                    <a:pt x="44" y="14"/>
                    <a:pt x="42" y="15"/>
                    <a:pt x="37" y="15"/>
                  </a:cubicBezTo>
                  <a:lnTo>
                    <a:pt x="32" y="15"/>
                  </a:lnTo>
                  <a:close/>
                  <a:moveTo>
                    <a:pt x="47" y="18"/>
                  </a:moveTo>
                  <a:cubicBezTo>
                    <a:pt x="49" y="16"/>
                    <a:pt x="50" y="14"/>
                    <a:pt x="50" y="10"/>
                  </a:cubicBezTo>
                  <a:cubicBezTo>
                    <a:pt x="50" y="7"/>
                    <a:pt x="49" y="4"/>
                    <a:pt x="47" y="3"/>
                  </a:cubicBezTo>
                  <a:cubicBezTo>
                    <a:pt x="44" y="1"/>
                    <a:pt x="41" y="0"/>
                    <a:pt x="36" y="0"/>
                  </a:cubicBezTo>
                  <a:cubicBezTo>
                    <a:pt x="26" y="0"/>
                    <a:pt x="26" y="0"/>
                    <a:pt x="26" y="0"/>
                  </a:cubicBezTo>
                  <a:cubicBezTo>
                    <a:pt x="26" y="15"/>
                    <a:pt x="26" y="15"/>
                    <a:pt x="26" y="15"/>
                  </a:cubicBezTo>
                  <a:cubicBezTo>
                    <a:pt x="26" y="15"/>
                    <a:pt x="26" y="15"/>
                    <a:pt x="26" y="15"/>
                  </a:cubicBezTo>
                  <a:cubicBezTo>
                    <a:pt x="26" y="31"/>
                    <a:pt x="26" y="31"/>
                    <a:pt x="26" y="31"/>
                  </a:cubicBezTo>
                  <a:cubicBezTo>
                    <a:pt x="7" y="31"/>
                    <a:pt x="7" y="31"/>
                    <a:pt x="7" y="31"/>
                  </a:cubicBezTo>
                  <a:cubicBezTo>
                    <a:pt x="7" y="21"/>
                    <a:pt x="7" y="21"/>
                    <a:pt x="7" y="21"/>
                  </a:cubicBezTo>
                  <a:cubicBezTo>
                    <a:pt x="18" y="21"/>
                    <a:pt x="18" y="21"/>
                    <a:pt x="18" y="21"/>
                  </a:cubicBezTo>
                  <a:cubicBezTo>
                    <a:pt x="18" y="15"/>
                    <a:pt x="18" y="15"/>
                    <a:pt x="18" y="15"/>
                  </a:cubicBezTo>
                  <a:cubicBezTo>
                    <a:pt x="7" y="15"/>
                    <a:pt x="7" y="15"/>
                    <a:pt x="7" y="15"/>
                  </a:cubicBezTo>
                  <a:cubicBezTo>
                    <a:pt x="7" y="5"/>
                    <a:pt x="7" y="5"/>
                    <a:pt x="7" y="5"/>
                  </a:cubicBezTo>
                  <a:cubicBezTo>
                    <a:pt x="8" y="5"/>
                    <a:pt x="20" y="5"/>
                    <a:pt x="20" y="5"/>
                  </a:cubicBezTo>
                  <a:cubicBezTo>
                    <a:pt x="20" y="0"/>
                    <a:pt x="20" y="0"/>
                    <a:pt x="20" y="0"/>
                  </a:cubicBezTo>
                  <a:cubicBezTo>
                    <a:pt x="17"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2" y="20"/>
                    <a:pt x="42" y="20"/>
                    <a:pt x="42" y="20"/>
                  </a:cubicBezTo>
                  <a:cubicBezTo>
                    <a:pt x="44" y="20"/>
                    <a:pt x="45" y="19"/>
                    <a:pt x="47"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Freeform 33"/>
            <p:cNvSpPr>
              <a:spLocks noEditPoints="1"/>
            </p:cNvSpPr>
            <p:nvPr/>
          </p:nvSpPr>
          <p:spPr bwMode="black">
            <a:xfrm>
              <a:off x="2642" y="2148"/>
              <a:ext cx="121" cy="85"/>
            </a:xfrm>
            <a:custGeom>
              <a:avLst/>
              <a:gdLst>
                <a:gd name="T0" fmla="*/ 2403 w 51"/>
                <a:gd name="T1" fmla="*/ 1093 h 36"/>
                <a:gd name="T2" fmla="*/ 2403 w 51"/>
                <a:gd name="T3" fmla="*/ 1093 h 36"/>
                <a:gd name="T4" fmla="*/ 2403 w 51"/>
                <a:gd name="T5" fmla="*/ 368 h 36"/>
                <a:gd name="T6" fmla="*/ 2792 w 51"/>
                <a:gd name="T7" fmla="*/ 368 h 36"/>
                <a:gd name="T8" fmla="*/ 3231 w 51"/>
                <a:gd name="T9" fmla="*/ 753 h 36"/>
                <a:gd name="T10" fmla="*/ 2792 w 51"/>
                <a:gd name="T11" fmla="*/ 1093 h 36"/>
                <a:gd name="T12" fmla="*/ 2403 w 51"/>
                <a:gd name="T13" fmla="*/ 1093 h 36"/>
                <a:gd name="T14" fmla="*/ 3457 w 51"/>
                <a:gd name="T15" fmla="*/ 1343 h 36"/>
                <a:gd name="T16" fmla="*/ 3765 w 51"/>
                <a:gd name="T17" fmla="*/ 753 h 36"/>
                <a:gd name="T18" fmla="*/ 3457 w 51"/>
                <a:gd name="T19" fmla="*/ 222 h 36"/>
                <a:gd name="T20" fmla="*/ 2695 w 51"/>
                <a:gd name="T21" fmla="*/ 0 h 36"/>
                <a:gd name="T22" fmla="*/ 1870 w 51"/>
                <a:gd name="T23" fmla="*/ 0 h 36"/>
                <a:gd name="T24" fmla="*/ 1870 w 51"/>
                <a:gd name="T25" fmla="*/ 1093 h 36"/>
                <a:gd name="T26" fmla="*/ 1870 w 51"/>
                <a:gd name="T27" fmla="*/ 1093 h 36"/>
                <a:gd name="T28" fmla="*/ 1870 w 51"/>
                <a:gd name="T29" fmla="*/ 2264 h 36"/>
                <a:gd name="T30" fmla="*/ 439 w 51"/>
                <a:gd name="T31" fmla="*/ 2264 h 36"/>
                <a:gd name="T32" fmla="*/ 439 w 51"/>
                <a:gd name="T33" fmla="*/ 1556 h 36"/>
                <a:gd name="T34" fmla="*/ 1267 w 51"/>
                <a:gd name="T35" fmla="*/ 1556 h 36"/>
                <a:gd name="T36" fmla="*/ 1267 w 51"/>
                <a:gd name="T37" fmla="*/ 1093 h 36"/>
                <a:gd name="T38" fmla="*/ 439 w 51"/>
                <a:gd name="T39" fmla="*/ 1093 h 36"/>
                <a:gd name="T40" fmla="*/ 439 w 51"/>
                <a:gd name="T41" fmla="*/ 368 h 36"/>
                <a:gd name="T42" fmla="*/ 1497 w 51"/>
                <a:gd name="T43" fmla="*/ 368 h 36"/>
                <a:gd name="T44" fmla="*/ 1497 w 51"/>
                <a:gd name="T45" fmla="*/ 0 h 36"/>
                <a:gd name="T46" fmla="*/ 0 w 51"/>
                <a:gd name="T47" fmla="*/ 0 h 36"/>
                <a:gd name="T48" fmla="*/ 0 w 51"/>
                <a:gd name="T49" fmla="*/ 2649 h 36"/>
                <a:gd name="T50" fmla="*/ 2403 w 51"/>
                <a:gd name="T51" fmla="*/ 2649 h 36"/>
                <a:gd name="T52" fmla="*/ 2403 w 51"/>
                <a:gd name="T53" fmla="*/ 1556 h 36"/>
                <a:gd name="T54" fmla="*/ 2629 w 51"/>
                <a:gd name="T55" fmla="*/ 1556 h 36"/>
                <a:gd name="T56" fmla="*/ 3298 w 51"/>
                <a:gd name="T57" fmla="*/ 2649 h 36"/>
                <a:gd name="T58" fmla="*/ 3834 w 51"/>
                <a:gd name="T59" fmla="*/ 2649 h 36"/>
                <a:gd name="T60" fmla="*/ 3072 w 51"/>
                <a:gd name="T61" fmla="*/ 1462 h 36"/>
                <a:gd name="T62" fmla="*/ 3457 w 51"/>
                <a:gd name="T63" fmla="*/ 1343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1" h="36">
                  <a:moveTo>
                    <a:pt x="32" y="15"/>
                  </a:moveTo>
                  <a:cubicBezTo>
                    <a:pt x="32" y="15"/>
                    <a:pt x="32" y="15"/>
                    <a:pt x="32" y="15"/>
                  </a:cubicBezTo>
                  <a:cubicBezTo>
                    <a:pt x="32" y="5"/>
                    <a:pt x="32" y="5"/>
                    <a:pt x="32" y="5"/>
                  </a:cubicBezTo>
                  <a:cubicBezTo>
                    <a:pt x="37" y="5"/>
                    <a:pt x="37" y="5"/>
                    <a:pt x="37" y="5"/>
                  </a:cubicBezTo>
                  <a:cubicBezTo>
                    <a:pt x="42" y="5"/>
                    <a:pt x="43" y="7"/>
                    <a:pt x="43" y="10"/>
                  </a:cubicBezTo>
                  <a:cubicBezTo>
                    <a:pt x="43" y="14"/>
                    <a:pt x="42" y="15"/>
                    <a:pt x="37" y="15"/>
                  </a:cubicBezTo>
                  <a:lnTo>
                    <a:pt x="32" y="15"/>
                  </a:lnTo>
                  <a:close/>
                  <a:moveTo>
                    <a:pt x="46" y="18"/>
                  </a:moveTo>
                  <a:cubicBezTo>
                    <a:pt x="48" y="16"/>
                    <a:pt x="50" y="14"/>
                    <a:pt x="50" y="10"/>
                  </a:cubicBezTo>
                  <a:cubicBezTo>
                    <a:pt x="50" y="7"/>
                    <a:pt x="48" y="4"/>
                    <a:pt x="46" y="3"/>
                  </a:cubicBezTo>
                  <a:cubicBezTo>
                    <a:pt x="44" y="1"/>
                    <a:pt x="41" y="0"/>
                    <a:pt x="36" y="0"/>
                  </a:cubicBezTo>
                  <a:cubicBezTo>
                    <a:pt x="25" y="0"/>
                    <a:pt x="25" y="0"/>
                    <a:pt x="25" y="0"/>
                  </a:cubicBezTo>
                  <a:cubicBezTo>
                    <a:pt x="25" y="15"/>
                    <a:pt x="25" y="15"/>
                    <a:pt x="25" y="15"/>
                  </a:cubicBezTo>
                  <a:cubicBezTo>
                    <a:pt x="25" y="15"/>
                    <a:pt x="25" y="15"/>
                    <a:pt x="25" y="15"/>
                  </a:cubicBezTo>
                  <a:cubicBezTo>
                    <a:pt x="25" y="31"/>
                    <a:pt x="25" y="31"/>
                    <a:pt x="25" y="31"/>
                  </a:cubicBezTo>
                  <a:cubicBezTo>
                    <a:pt x="6" y="31"/>
                    <a:pt x="6" y="31"/>
                    <a:pt x="6" y="31"/>
                  </a:cubicBezTo>
                  <a:cubicBezTo>
                    <a:pt x="6" y="21"/>
                    <a:pt x="6" y="21"/>
                    <a:pt x="6" y="21"/>
                  </a:cubicBezTo>
                  <a:cubicBezTo>
                    <a:pt x="17" y="21"/>
                    <a:pt x="17" y="21"/>
                    <a:pt x="17" y="21"/>
                  </a:cubicBezTo>
                  <a:cubicBezTo>
                    <a:pt x="17" y="15"/>
                    <a:pt x="17" y="15"/>
                    <a:pt x="17" y="15"/>
                  </a:cubicBezTo>
                  <a:cubicBezTo>
                    <a:pt x="6" y="15"/>
                    <a:pt x="6" y="15"/>
                    <a:pt x="6" y="15"/>
                  </a:cubicBezTo>
                  <a:cubicBezTo>
                    <a:pt x="6" y="5"/>
                    <a:pt x="6" y="5"/>
                    <a:pt x="6" y="5"/>
                  </a:cubicBezTo>
                  <a:cubicBezTo>
                    <a:pt x="8" y="5"/>
                    <a:pt x="20" y="5"/>
                    <a:pt x="20" y="5"/>
                  </a:cubicBezTo>
                  <a:cubicBezTo>
                    <a:pt x="20" y="0"/>
                    <a:pt x="20" y="0"/>
                    <a:pt x="20" y="0"/>
                  </a:cubicBezTo>
                  <a:cubicBezTo>
                    <a:pt x="16" y="0"/>
                    <a:pt x="0" y="0"/>
                    <a:pt x="0" y="0"/>
                  </a:cubicBezTo>
                  <a:cubicBezTo>
                    <a:pt x="0" y="36"/>
                    <a:pt x="0" y="36"/>
                    <a:pt x="0" y="36"/>
                  </a:cubicBezTo>
                  <a:cubicBezTo>
                    <a:pt x="32" y="36"/>
                    <a:pt x="32" y="36"/>
                    <a:pt x="32" y="36"/>
                  </a:cubicBezTo>
                  <a:cubicBezTo>
                    <a:pt x="32" y="21"/>
                    <a:pt x="32" y="21"/>
                    <a:pt x="32" y="21"/>
                  </a:cubicBezTo>
                  <a:cubicBezTo>
                    <a:pt x="35" y="21"/>
                    <a:pt x="35" y="21"/>
                    <a:pt x="35" y="21"/>
                  </a:cubicBezTo>
                  <a:cubicBezTo>
                    <a:pt x="38" y="25"/>
                    <a:pt x="44" y="36"/>
                    <a:pt x="44" y="36"/>
                  </a:cubicBezTo>
                  <a:cubicBezTo>
                    <a:pt x="51" y="36"/>
                    <a:pt x="51" y="36"/>
                    <a:pt x="51" y="36"/>
                  </a:cubicBezTo>
                  <a:cubicBezTo>
                    <a:pt x="41" y="20"/>
                    <a:pt x="41" y="20"/>
                    <a:pt x="41" y="20"/>
                  </a:cubicBezTo>
                  <a:cubicBezTo>
                    <a:pt x="43" y="20"/>
                    <a:pt x="45" y="19"/>
                    <a:pt x="46" y="1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Freeform 34"/>
            <p:cNvSpPr>
              <a:spLocks noEditPoints="1"/>
            </p:cNvSpPr>
            <p:nvPr/>
          </p:nvSpPr>
          <p:spPr bwMode="black">
            <a:xfrm>
              <a:off x="2807" y="2148"/>
              <a:ext cx="59" cy="85"/>
            </a:xfrm>
            <a:custGeom>
              <a:avLst/>
              <a:gdLst>
                <a:gd name="T0" fmla="*/ 868 w 25"/>
                <a:gd name="T1" fmla="*/ 1188 h 36"/>
                <a:gd name="T2" fmla="*/ 524 w 25"/>
                <a:gd name="T3" fmla="*/ 1188 h 36"/>
                <a:gd name="T4" fmla="*/ 524 w 25"/>
                <a:gd name="T5" fmla="*/ 368 h 36"/>
                <a:gd name="T6" fmla="*/ 868 w 25"/>
                <a:gd name="T7" fmla="*/ 368 h 36"/>
                <a:gd name="T8" fmla="*/ 1303 w 25"/>
                <a:gd name="T9" fmla="*/ 803 h 36"/>
                <a:gd name="T10" fmla="*/ 868 w 25"/>
                <a:gd name="T11" fmla="*/ 1188 h 36"/>
                <a:gd name="T12" fmla="*/ 1548 w 25"/>
                <a:gd name="T13" fmla="*/ 222 h 36"/>
                <a:gd name="T14" fmla="*/ 802 w 25"/>
                <a:gd name="T15" fmla="*/ 0 h 36"/>
                <a:gd name="T16" fmla="*/ 0 w 25"/>
                <a:gd name="T17" fmla="*/ 0 h 36"/>
                <a:gd name="T18" fmla="*/ 0 w 25"/>
                <a:gd name="T19" fmla="*/ 1556 h 36"/>
                <a:gd name="T20" fmla="*/ 0 w 25"/>
                <a:gd name="T21" fmla="*/ 2649 h 36"/>
                <a:gd name="T22" fmla="*/ 524 w 25"/>
                <a:gd name="T23" fmla="*/ 2649 h 36"/>
                <a:gd name="T24" fmla="*/ 524 w 25"/>
                <a:gd name="T25" fmla="*/ 1556 h 36"/>
                <a:gd name="T26" fmla="*/ 802 w 25"/>
                <a:gd name="T27" fmla="*/ 1556 h 36"/>
                <a:gd name="T28" fmla="*/ 1548 w 25"/>
                <a:gd name="T29" fmla="*/ 1343 h 36"/>
                <a:gd name="T30" fmla="*/ 1827 w 25"/>
                <a:gd name="T31" fmla="*/ 803 h 36"/>
                <a:gd name="T32" fmla="*/ 1548 w 25"/>
                <a:gd name="T33" fmla="*/ 22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6">
                  <a:moveTo>
                    <a:pt x="12" y="16"/>
                  </a:moveTo>
                  <a:cubicBezTo>
                    <a:pt x="7" y="16"/>
                    <a:pt x="7" y="16"/>
                    <a:pt x="7" y="16"/>
                  </a:cubicBezTo>
                  <a:cubicBezTo>
                    <a:pt x="7" y="5"/>
                    <a:pt x="7" y="5"/>
                    <a:pt x="7" y="5"/>
                  </a:cubicBezTo>
                  <a:cubicBezTo>
                    <a:pt x="12" y="5"/>
                    <a:pt x="12" y="5"/>
                    <a:pt x="12" y="5"/>
                  </a:cubicBezTo>
                  <a:cubicBezTo>
                    <a:pt x="17" y="5"/>
                    <a:pt x="18" y="7"/>
                    <a:pt x="18" y="11"/>
                  </a:cubicBezTo>
                  <a:cubicBezTo>
                    <a:pt x="18" y="14"/>
                    <a:pt x="16" y="16"/>
                    <a:pt x="12" y="16"/>
                  </a:cubicBezTo>
                  <a:close/>
                  <a:moveTo>
                    <a:pt x="21" y="3"/>
                  </a:moveTo>
                  <a:cubicBezTo>
                    <a:pt x="19" y="1"/>
                    <a:pt x="16" y="0"/>
                    <a:pt x="11" y="0"/>
                  </a:cubicBezTo>
                  <a:cubicBezTo>
                    <a:pt x="0" y="0"/>
                    <a:pt x="0" y="0"/>
                    <a:pt x="0" y="0"/>
                  </a:cubicBezTo>
                  <a:cubicBezTo>
                    <a:pt x="0" y="21"/>
                    <a:pt x="0" y="21"/>
                    <a:pt x="0" y="21"/>
                  </a:cubicBezTo>
                  <a:cubicBezTo>
                    <a:pt x="0" y="36"/>
                    <a:pt x="0" y="36"/>
                    <a:pt x="0" y="36"/>
                  </a:cubicBezTo>
                  <a:cubicBezTo>
                    <a:pt x="7" y="36"/>
                    <a:pt x="7" y="36"/>
                    <a:pt x="7" y="36"/>
                  </a:cubicBezTo>
                  <a:cubicBezTo>
                    <a:pt x="7" y="21"/>
                    <a:pt x="7" y="21"/>
                    <a:pt x="7" y="21"/>
                  </a:cubicBezTo>
                  <a:cubicBezTo>
                    <a:pt x="11" y="21"/>
                    <a:pt x="11" y="21"/>
                    <a:pt x="11" y="21"/>
                  </a:cubicBezTo>
                  <a:cubicBezTo>
                    <a:pt x="16" y="21"/>
                    <a:pt x="19" y="20"/>
                    <a:pt x="21" y="18"/>
                  </a:cubicBezTo>
                  <a:cubicBezTo>
                    <a:pt x="23" y="17"/>
                    <a:pt x="25" y="14"/>
                    <a:pt x="25" y="11"/>
                  </a:cubicBezTo>
                  <a:cubicBezTo>
                    <a:pt x="25" y="7"/>
                    <a:pt x="23" y="4"/>
                    <a:pt x="21" y="3"/>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Freeform 35"/>
            <p:cNvSpPr>
              <a:spLocks/>
            </p:cNvSpPr>
            <p:nvPr/>
          </p:nvSpPr>
          <p:spPr bwMode="black">
            <a:xfrm>
              <a:off x="2578" y="2146"/>
              <a:ext cx="55" cy="87"/>
            </a:xfrm>
            <a:custGeom>
              <a:avLst/>
              <a:gdLst>
                <a:gd name="T0" fmla="*/ 1081 w 23"/>
                <a:gd name="T1" fmla="*/ 1155 h 37"/>
                <a:gd name="T2" fmla="*/ 452 w 23"/>
                <a:gd name="T3" fmla="*/ 729 h 37"/>
                <a:gd name="T4" fmla="*/ 1012 w 23"/>
                <a:gd name="T5" fmla="*/ 364 h 37"/>
                <a:gd name="T6" fmla="*/ 1640 w 23"/>
                <a:gd name="T7" fmla="*/ 491 h 37"/>
                <a:gd name="T8" fmla="*/ 1640 w 23"/>
                <a:gd name="T9" fmla="*/ 155 h 37"/>
                <a:gd name="T10" fmla="*/ 1012 w 23"/>
                <a:gd name="T11" fmla="*/ 0 h 37"/>
                <a:gd name="T12" fmla="*/ 0 w 23"/>
                <a:gd name="T13" fmla="*/ 790 h 37"/>
                <a:gd name="T14" fmla="*/ 777 w 23"/>
                <a:gd name="T15" fmla="*/ 1493 h 37"/>
                <a:gd name="T16" fmla="*/ 1339 w 23"/>
                <a:gd name="T17" fmla="*/ 1923 h 37"/>
                <a:gd name="T18" fmla="*/ 777 w 23"/>
                <a:gd name="T19" fmla="*/ 2288 h 37"/>
                <a:gd name="T20" fmla="*/ 0 w 23"/>
                <a:gd name="T21" fmla="*/ 2173 h 37"/>
                <a:gd name="T22" fmla="*/ 0 w 23"/>
                <a:gd name="T23" fmla="*/ 2511 h 37"/>
                <a:gd name="T24" fmla="*/ 727 w 23"/>
                <a:gd name="T25" fmla="*/ 2664 h 37"/>
                <a:gd name="T26" fmla="*/ 1808 w 23"/>
                <a:gd name="T27" fmla="*/ 1923 h 37"/>
                <a:gd name="T28" fmla="*/ 1081 w 23"/>
                <a:gd name="T29" fmla="*/ 1155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 h="37">
                  <a:moveTo>
                    <a:pt x="14" y="16"/>
                  </a:moveTo>
                  <a:cubicBezTo>
                    <a:pt x="9" y="14"/>
                    <a:pt x="6" y="13"/>
                    <a:pt x="6" y="10"/>
                  </a:cubicBezTo>
                  <a:cubicBezTo>
                    <a:pt x="6" y="8"/>
                    <a:pt x="9" y="5"/>
                    <a:pt x="13" y="5"/>
                  </a:cubicBezTo>
                  <a:cubicBezTo>
                    <a:pt x="16" y="5"/>
                    <a:pt x="19" y="6"/>
                    <a:pt x="21" y="7"/>
                  </a:cubicBezTo>
                  <a:cubicBezTo>
                    <a:pt x="21" y="2"/>
                    <a:pt x="21" y="2"/>
                    <a:pt x="21" y="2"/>
                  </a:cubicBezTo>
                  <a:cubicBezTo>
                    <a:pt x="19" y="1"/>
                    <a:pt x="16" y="0"/>
                    <a:pt x="13" y="0"/>
                  </a:cubicBezTo>
                  <a:cubicBezTo>
                    <a:pt x="5" y="0"/>
                    <a:pt x="0" y="5"/>
                    <a:pt x="0" y="11"/>
                  </a:cubicBezTo>
                  <a:cubicBezTo>
                    <a:pt x="0" y="16"/>
                    <a:pt x="4" y="19"/>
                    <a:pt x="10" y="21"/>
                  </a:cubicBezTo>
                  <a:cubicBezTo>
                    <a:pt x="15" y="23"/>
                    <a:pt x="17" y="24"/>
                    <a:pt x="17" y="27"/>
                  </a:cubicBezTo>
                  <a:cubicBezTo>
                    <a:pt x="17" y="30"/>
                    <a:pt x="14" y="32"/>
                    <a:pt x="10" y="32"/>
                  </a:cubicBezTo>
                  <a:cubicBezTo>
                    <a:pt x="6" y="32"/>
                    <a:pt x="2" y="31"/>
                    <a:pt x="0" y="30"/>
                  </a:cubicBezTo>
                  <a:cubicBezTo>
                    <a:pt x="0" y="35"/>
                    <a:pt x="0" y="35"/>
                    <a:pt x="0" y="35"/>
                  </a:cubicBezTo>
                  <a:cubicBezTo>
                    <a:pt x="2" y="37"/>
                    <a:pt x="6" y="37"/>
                    <a:pt x="9" y="37"/>
                  </a:cubicBezTo>
                  <a:cubicBezTo>
                    <a:pt x="19" y="37"/>
                    <a:pt x="23" y="32"/>
                    <a:pt x="23" y="27"/>
                  </a:cubicBezTo>
                  <a:cubicBezTo>
                    <a:pt x="23" y="21"/>
                    <a:pt x="20" y="18"/>
                    <a:pt x="14" y="16"/>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Freeform 36"/>
            <p:cNvSpPr>
              <a:spLocks noEditPoints="1"/>
            </p:cNvSpPr>
            <p:nvPr/>
          </p:nvSpPr>
          <p:spPr bwMode="black">
            <a:xfrm>
              <a:off x="3518" y="2200"/>
              <a:ext cx="36" cy="36"/>
            </a:xfrm>
            <a:custGeom>
              <a:avLst/>
              <a:gdLst>
                <a:gd name="T0" fmla="*/ 473 w 15"/>
                <a:gd name="T1" fmla="*/ 564 h 15"/>
                <a:gd name="T2" fmla="*/ 473 w 15"/>
                <a:gd name="T3" fmla="*/ 403 h 15"/>
                <a:gd name="T4" fmla="*/ 634 w 15"/>
                <a:gd name="T5" fmla="*/ 403 h 15"/>
                <a:gd name="T6" fmla="*/ 802 w 15"/>
                <a:gd name="T7" fmla="*/ 473 h 15"/>
                <a:gd name="T8" fmla="*/ 634 w 15"/>
                <a:gd name="T9" fmla="*/ 564 h 15"/>
                <a:gd name="T10" fmla="*/ 473 w 15"/>
                <a:gd name="T11" fmla="*/ 564 h 15"/>
                <a:gd name="T12" fmla="*/ 473 w 15"/>
                <a:gd name="T13" fmla="*/ 634 h 15"/>
                <a:gd name="T14" fmla="*/ 634 w 15"/>
                <a:gd name="T15" fmla="*/ 634 h 15"/>
                <a:gd name="T16" fmla="*/ 802 w 15"/>
                <a:gd name="T17" fmla="*/ 967 h 15"/>
                <a:gd name="T18" fmla="*/ 859 w 15"/>
                <a:gd name="T19" fmla="*/ 967 h 15"/>
                <a:gd name="T20" fmla="*/ 732 w 15"/>
                <a:gd name="T21" fmla="*/ 634 h 15"/>
                <a:gd name="T22" fmla="*/ 859 w 15"/>
                <a:gd name="T23" fmla="*/ 473 h 15"/>
                <a:gd name="T24" fmla="*/ 634 w 15"/>
                <a:gd name="T25" fmla="*/ 334 h 15"/>
                <a:gd name="T26" fmla="*/ 403 w 15"/>
                <a:gd name="T27" fmla="*/ 334 h 15"/>
                <a:gd name="T28" fmla="*/ 403 w 15"/>
                <a:gd name="T29" fmla="*/ 967 h 15"/>
                <a:gd name="T30" fmla="*/ 473 w 15"/>
                <a:gd name="T31" fmla="*/ 967 h 15"/>
                <a:gd name="T32" fmla="*/ 473 w 15"/>
                <a:gd name="T33" fmla="*/ 634 h 15"/>
                <a:gd name="T34" fmla="*/ 634 w 15"/>
                <a:gd name="T35" fmla="*/ 1186 h 15"/>
                <a:gd name="T36" fmla="*/ 1186 w 15"/>
                <a:gd name="T37" fmla="*/ 634 h 15"/>
                <a:gd name="T38" fmla="*/ 634 w 15"/>
                <a:gd name="T39" fmla="*/ 0 h 15"/>
                <a:gd name="T40" fmla="*/ 0 w 15"/>
                <a:gd name="T41" fmla="*/ 634 h 15"/>
                <a:gd name="T42" fmla="*/ 634 w 15"/>
                <a:gd name="T43" fmla="*/ 1186 h 15"/>
                <a:gd name="T44" fmla="*/ 168 w 15"/>
                <a:gd name="T45" fmla="*/ 634 h 15"/>
                <a:gd name="T46" fmla="*/ 634 w 15"/>
                <a:gd name="T47" fmla="*/ 168 h 15"/>
                <a:gd name="T48" fmla="*/ 1135 w 15"/>
                <a:gd name="T49" fmla="*/ 634 h 15"/>
                <a:gd name="T50" fmla="*/ 634 w 15"/>
                <a:gd name="T51" fmla="*/ 1135 h 15"/>
                <a:gd name="T52" fmla="*/ 168 w 15"/>
                <a:gd name="T53" fmla="*/ 634 h 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 h="15">
                  <a:moveTo>
                    <a:pt x="6" y="7"/>
                  </a:moveTo>
                  <a:cubicBezTo>
                    <a:pt x="6" y="5"/>
                    <a:pt x="6" y="5"/>
                    <a:pt x="6" y="5"/>
                  </a:cubicBezTo>
                  <a:cubicBezTo>
                    <a:pt x="8" y="5"/>
                    <a:pt x="8" y="5"/>
                    <a:pt x="8" y="5"/>
                  </a:cubicBezTo>
                  <a:cubicBezTo>
                    <a:pt x="9" y="5"/>
                    <a:pt x="10" y="5"/>
                    <a:pt x="10" y="6"/>
                  </a:cubicBezTo>
                  <a:cubicBezTo>
                    <a:pt x="10" y="7"/>
                    <a:pt x="9" y="7"/>
                    <a:pt x="8" y="7"/>
                  </a:cubicBezTo>
                  <a:lnTo>
                    <a:pt x="6" y="7"/>
                  </a:lnTo>
                  <a:close/>
                  <a:moveTo>
                    <a:pt x="6" y="8"/>
                  </a:moveTo>
                  <a:cubicBezTo>
                    <a:pt x="8" y="8"/>
                    <a:pt x="8" y="8"/>
                    <a:pt x="8" y="8"/>
                  </a:cubicBezTo>
                  <a:cubicBezTo>
                    <a:pt x="10" y="12"/>
                    <a:pt x="10" y="12"/>
                    <a:pt x="10" y="12"/>
                  </a:cubicBezTo>
                  <a:cubicBezTo>
                    <a:pt x="11" y="12"/>
                    <a:pt x="11" y="12"/>
                    <a:pt x="11" y="12"/>
                  </a:cubicBezTo>
                  <a:cubicBezTo>
                    <a:pt x="9" y="8"/>
                    <a:pt x="9" y="8"/>
                    <a:pt x="9" y="8"/>
                  </a:cubicBezTo>
                  <a:cubicBezTo>
                    <a:pt x="10" y="8"/>
                    <a:pt x="11" y="7"/>
                    <a:pt x="11" y="6"/>
                  </a:cubicBezTo>
                  <a:cubicBezTo>
                    <a:pt x="11" y="4"/>
                    <a:pt x="10" y="4"/>
                    <a:pt x="8" y="4"/>
                  </a:cubicBezTo>
                  <a:cubicBezTo>
                    <a:pt x="5" y="4"/>
                    <a:pt x="5" y="4"/>
                    <a:pt x="5" y="4"/>
                  </a:cubicBezTo>
                  <a:cubicBezTo>
                    <a:pt x="5" y="12"/>
                    <a:pt x="5" y="12"/>
                    <a:pt x="5" y="12"/>
                  </a:cubicBezTo>
                  <a:cubicBezTo>
                    <a:pt x="6" y="12"/>
                    <a:pt x="6" y="12"/>
                    <a:pt x="6" y="12"/>
                  </a:cubicBezTo>
                  <a:lnTo>
                    <a:pt x="6" y="8"/>
                  </a:lnTo>
                  <a:close/>
                  <a:moveTo>
                    <a:pt x="8" y="15"/>
                  </a:moveTo>
                  <a:cubicBezTo>
                    <a:pt x="12" y="15"/>
                    <a:pt x="15" y="12"/>
                    <a:pt x="15" y="8"/>
                  </a:cubicBezTo>
                  <a:cubicBezTo>
                    <a:pt x="15" y="4"/>
                    <a:pt x="12" y="0"/>
                    <a:pt x="8" y="0"/>
                  </a:cubicBezTo>
                  <a:cubicBezTo>
                    <a:pt x="4" y="0"/>
                    <a:pt x="0" y="4"/>
                    <a:pt x="0" y="8"/>
                  </a:cubicBezTo>
                  <a:cubicBezTo>
                    <a:pt x="0" y="12"/>
                    <a:pt x="4" y="15"/>
                    <a:pt x="8" y="15"/>
                  </a:cubicBezTo>
                  <a:close/>
                  <a:moveTo>
                    <a:pt x="2" y="8"/>
                  </a:moveTo>
                  <a:cubicBezTo>
                    <a:pt x="2" y="4"/>
                    <a:pt x="4" y="2"/>
                    <a:pt x="8" y="2"/>
                  </a:cubicBezTo>
                  <a:cubicBezTo>
                    <a:pt x="11" y="2"/>
                    <a:pt x="14" y="4"/>
                    <a:pt x="14" y="8"/>
                  </a:cubicBezTo>
                  <a:cubicBezTo>
                    <a:pt x="14" y="11"/>
                    <a:pt x="11" y="14"/>
                    <a:pt x="8" y="14"/>
                  </a:cubicBezTo>
                  <a:cubicBezTo>
                    <a:pt x="4" y="14"/>
                    <a:pt x="2" y="11"/>
                    <a:pt x="2" y="8"/>
                  </a:cubicBezTo>
                  <a:close/>
                </a:path>
              </a:pathLst>
            </a:custGeom>
            <a:solidFill>
              <a:srgbClr val="216A8B"/>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3850019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CDPHP_PPT_light(">
  <a:themeElements>
    <a:clrScheme name="NCCDPHP Light PPT Colors">
      <a:dk1>
        <a:srgbClr val="0039A6"/>
      </a:dk1>
      <a:lt1>
        <a:srgbClr val="FFFFFF"/>
      </a:lt1>
      <a:dk2>
        <a:srgbClr val="3077FF"/>
      </a:dk2>
      <a:lt2>
        <a:srgbClr val="4B4B4B"/>
      </a:lt2>
      <a:accent1>
        <a:srgbClr val="878800"/>
      </a:accent1>
      <a:accent2>
        <a:srgbClr val="DF7A00"/>
      </a:accent2>
      <a:accent3>
        <a:srgbClr val="6E273D"/>
      </a:accent3>
      <a:accent4>
        <a:srgbClr val="64A0C8"/>
      </a:accent4>
      <a:accent5>
        <a:srgbClr val="69923A"/>
      </a:accent5>
      <a:accent6>
        <a:srgbClr val="7F7F7F"/>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TotalTime>
  <Words>785</Words>
  <Application>Microsoft Office PowerPoint</Application>
  <PresentationFormat>On-screen Show (4:3)</PresentationFormat>
  <Paragraphs>84</Paragraphs>
  <Slides>7</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Myriad Web Pro</vt:lpstr>
      <vt:lpstr>Wingdings</vt:lpstr>
      <vt:lpstr>Calibri</vt:lpstr>
      <vt:lpstr>Courier New</vt:lpstr>
      <vt:lpstr>NCCDPHP_PPT_light(</vt:lpstr>
      <vt:lpstr>Leveraging HBO’s The Weight of the Nation Public Health Campaign</vt:lpstr>
      <vt:lpstr>The Weight of the Nation Public Health Campaign</vt:lpstr>
      <vt:lpstr>The Weight of the Nation Public Health Campaign</vt:lpstr>
      <vt:lpstr>PowerPoint Presentation</vt:lpstr>
      <vt:lpstr>PowerPoint Presentation</vt:lpstr>
      <vt:lpstr>PowerPoint Presentation</vt:lpstr>
      <vt:lpstr>The Weight of the Nation Public Health Campaign</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Bretthauer-Mueller , Rosemary (CDC/ONDIEH/NCCDPHP)</cp:lastModifiedBy>
  <cp:revision>31</cp:revision>
  <dcterms:created xsi:type="dcterms:W3CDTF">2010-08-05T11:25:00Z</dcterms:created>
  <dcterms:modified xsi:type="dcterms:W3CDTF">2012-03-19T21:31:44Z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