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6"/>
  </p:notesMasterIdLst>
  <p:sldIdLst>
    <p:sldId id="256" r:id="rId2"/>
    <p:sldId id="293" r:id="rId3"/>
    <p:sldId id="295" r:id="rId4"/>
    <p:sldId id="291" r:id="rId5"/>
    <p:sldId id="296" r:id="rId6"/>
    <p:sldId id="297" r:id="rId7"/>
    <p:sldId id="298" r:id="rId8"/>
    <p:sldId id="299" r:id="rId9"/>
    <p:sldId id="294" r:id="rId10"/>
    <p:sldId id="300" r:id="rId11"/>
    <p:sldId id="283" r:id="rId12"/>
    <p:sldId id="284" r:id="rId13"/>
    <p:sldId id="285" r:id="rId14"/>
    <p:sldId id="286" r:id="rId1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59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2" autoAdjust="0"/>
    <p:restoredTop sz="65777" autoAdjust="0"/>
  </p:normalViewPr>
  <p:slideViewPr>
    <p:cSldViewPr>
      <p:cViewPr>
        <p:scale>
          <a:sx n="70" d="100"/>
          <a:sy n="70" d="100"/>
        </p:scale>
        <p:origin x="-960"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75" d="100"/>
          <a:sy n="75" d="100"/>
        </p:scale>
        <p:origin x="-1926"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3C953A-10DB-4EB8-9BF4-7D61CDA90695}" type="datetimeFigureOut">
              <a:rPr lang="en-US" smtClean="0"/>
              <a:pPr/>
              <a:t>1/16/2013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CB8D8E-C898-4F27-BBAF-1917F125F362}" type="slidenum">
              <a:rPr lang="en-US" smtClean="0"/>
              <a:pPr/>
              <a:t>‹#›</a:t>
            </a:fld>
            <a:endParaRPr lang="en-US" dirty="0"/>
          </a:p>
        </p:txBody>
      </p:sp>
    </p:spTree>
    <p:extLst>
      <p:ext uri="{BB962C8B-B14F-4D97-AF65-F5344CB8AC3E}">
        <p14:creationId xmlns:p14="http://schemas.microsoft.com/office/powerpoint/2010/main" xmlns="" val="1270368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ECB8D8E-C898-4F27-BBAF-1917F125F362}" type="slidenum">
              <a:rPr lang="en-US" smtClean="0"/>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ECB8D8E-C898-4F27-BBAF-1917F125F362}"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ECB8D8E-C898-4F27-BBAF-1917F125F362}" type="slidenum">
              <a:rPr lang="en-US" smtClean="0"/>
              <a:pPr/>
              <a:t>10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Your task</a:t>
            </a:r>
            <a:r>
              <a:rPr lang="en-US" baseline="0" dirty="0" smtClean="0"/>
              <a:t> for this current grant year, is to talk about the problem with appointed and elected officials, identify community champions on the issue, option to complete a local assessment of the retail environment- take pictures, purchase flavored tobacco products- Identify a youth group willing to work on this issue. For the next grant year- again no policy requirements, however, the idea is to move to identify a policy objective for the 2014-2015 grant year. Who do you need to involve, what policy issue seems most feasible for your community? Not every county or city will be successful, but the more we are all working on these similar issues, the better success we will have a state level. </a:t>
            </a:r>
            <a:endParaRPr lang="en-US" dirty="0"/>
          </a:p>
        </p:txBody>
      </p:sp>
      <p:sp>
        <p:nvSpPr>
          <p:cNvPr id="4" name="Slide Number Placeholder 3"/>
          <p:cNvSpPr>
            <a:spLocks noGrp="1"/>
          </p:cNvSpPr>
          <p:nvPr>
            <p:ph type="sldNum" sz="quarter" idx="10"/>
          </p:nvPr>
        </p:nvSpPr>
        <p:spPr/>
        <p:txBody>
          <a:bodyPr/>
          <a:lstStyle/>
          <a:p>
            <a:fld id="{0ECB8D8E-C898-4F27-BBAF-1917F125F362}" type="slidenum">
              <a:rPr lang="en-US" smtClean="0"/>
              <a:pPr/>
              <a:t>11</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an LPHA requirement,</a:t>
            </a:r>
            <a:r>
              <a:rPr lang="en-US" baseline="0" dirty="0" smtClean="0"/>
              <a:t> not a TPEP coordinator only requirement. For your grant requirement, think about how from the coordinator up to leadership engage in conversations with elected and perceived leaders in the community. What is the system?</a:t>
            </a:r>
            <a:endParaRPr lang="en-US" dirty="0"/>
          </a:p>
        </p:txBody>
      </p:sp>
      <p:sp>
        <p:nvSpPr>
          <p:cNvPr id="4" name="Slide Number Placeholder 3"/>
          <p:cNvSpPr>
            <a:spLocks noGrp="1"/>
          </p:cNvSpPr>
          <p:nvPr>
            <p:ph type="sldNum" sz="quarter" idx="10"/>
          </p:nvPr>
        </p:nvSpPr>
        <p:spPr/>
        <p:txBody>
          <a:bodyPr/>
          <a:lstStyle/>
          <a:p>
            <a:fld id="{0ECB8D8E-C898-4F27-BBAF-1917F125F362}" type="slidenum">
              <a:rPr lang="en-US" smtClean="0"/>
              <a:pPr/>
              <a:t>12</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ECB8D8E-C898-4F27-BBAF-1917F125F362}" type="slidenum">
              <a:rPr lang="en-US" smtClean="0"/>
              <a:pPr/>
              <a:t>13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151" name="Picture 7"/>
          <p:cNvPicPr>
            <a:picLocks noChangeAspect="1" noChangeArrowheads="1"/>
          </p:cNvPicPr>
          <p:nvPr userDrawn="1"/>
        </p:nvPicPr>
        <p:blipFill>
          <a:blip r:embed="rId2" cstate="print"/>
          <a:srcRect/>
          <a:stretch>
            <a:fillRect/>
          </a:stretch>
        </p:blipFill>
        <p:spPr bwMode="auto">
          <a:xfrm>
            <a:off x="0" y="0"/>
            <a:ext cx="9145588" cy="6859588"/>
          </a:xfrm>
          <a:prstGeom prst="rect">
            <a:avLst/>
          </a:prstGeom>
          <a:noFill/>
        </p:spPr>
      </p:pic>
      <p:sp>
        <p:nvSpPr>
          <p:cNvPr id="6146" name="Rectangle 2"/>
          <p:cNvSpPr>
            <a:spLocks noGrp="1" noChangeArrowheads="1"/>
          </p:cNvSpPr>
          <p:nvPr>
            <p:ph type="ctrTitle"/>
          </p:nvPr>
        </p:nvSpPr>
        <p:spPr>
          <a:xfrm>
            <a:off x="685800" y="682625"/>
            <a:ext cx="7772400" cy="1470025"/>
          </a:xfrm>
        </p:spPr>
        <p:txBody>
          <a:bodyPr/>
          <a:lstStyle>
            <a:lvl1pPr algn="ctr">
              <a:defRPr/>
            </a:lvl1pPr>
          </a:lstStyle>
          <a:p>
            <a:r>
              <a:rPr lang="en-US"/>
              <a:t>Title</a:t>
            </a:r>
          </a:p>
        </p:txBody>
      </p:sp>
      <p:sp>
        <p:nvSpPr>
          <p:cNvPr id="6147" name="Rectangle 3"/>
          <p:cNvSpPr>
            <a:spLocks noGrp="1" noChangeArrowheads="1"/>
          </p:cNvSpPr>
          <p:nvPr>
            <p:ph type="subTitle" idx="1"/>
          </p:nvPr>
        </p:nvSpPr>
        <p:spPr>
          <a:xfrm>
            <a:off x="1371600" y="2438400"/>
            <a:ext cx="6400800" cy="1752600"/>
          </a:xfrm>
        </p:spPr>
        <p:txBody>
          <a:bodyPr/>
          <a:lstStyle>
            <a:lvl1pPr marL="0" indent="0" algn="ctr">
              <a:buFontTx/>
              <a:buNone/>
              <a:defRPr sz="1400"/>
            </a:lvl1pPr>
          </a:lstStyle>
          <a:p>
            <a:r>
              <a:rPr lang="en-US"/>
              <a:t>Click to edit Master subtitle style</a:t>
            </a:r>
          </a:p>
        </p:txBody>
      </p:sp>
      <p:sp>
        <p:nvSpPr>
          <p:cNvPr id="6149" name="Rectangle 5"/>
          <p:cNvSpPr>
            <a:spLocks noGrp="1" noChangeArrowheads="1"/>
          </p:cNvSpPr>
          <p:nvPr>
            <p:ph type="ftr" sz="quarter" idx="3"/>
          </p:nvPr>
        </p:nvSpPr>
        <p:spPr>
          <a:xfrm>
            <a:off x="2895600" y="6096000"/>
            <a:ext cx="2895600" cy="476250"/>
          </a:xfrm>
        </p:spPr>
        <p:txBody>
          <a:bodyPr/>
          <a:lstStyle>
            <a:lvl1pPr algn="l" eaLnBrk="0" hangingPunct="0">
              <a:spcBef>
                <a:spcPct val="50000"/>
              </a:spcBef>
              <a:defRPr/>
            </a:lvl1pPr>
          </a:lstStyle>
          <a:p>
            <a:r>
              <a:rPr lang="en-US" dirty="0"/>
              <a:t>(Enter) DEPARTMENT (ALL CAPS)</a:t>
            </a:r>
            <a:br>
              <a:rPr lang="en-US" dirty="0"/>
            </a:br>
            <a:r>
              <a:rPr lang="en-US" dirty="0"/>
              <a:t>(Enter) Division or Office (Mixed Case)</a:t>
            </a:r>
          </a:p>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a:t>(Enter) DEPARTMENT (ALL CAPS)</a:t>
            </a:r>
            <a:br>
              <a:rPr lang="en-US" dirty="0"/>
            </a:br>
            <a:r>
              <a:rPr lang="en-US" dirty="0"/>
              <a:t>(Enter) Division or Office (Mixed Case)</a:t>
            </a:r>
          </a:p>
          <a:p>
            <a:endParaRPr lang="en-US" dirty="0"/>
          </a:p>
        </p:txBody>
      </p:sp>
      <p:sp>
        <p:nvSpPr>
          <p:cNvPr id="5" name="Slide Number Placeholder 4"/>
          <p:cNvSpPr>
            <a:spLocks noGrp="1"/>
          </p:cNvSpPr>
          <p:nvPr>
            <p:ph type="sldNum" sz="quarter" idx="11"/>
          </p:nvPr>
        </p:nvSpPr>
        <p:spPr/>
        <p:txBody>
          <a:bodyPr/>
          <a:lstStyle>
            <a:lvl1pPr>
              <a:defRPr/>
            </a:lvl1pPr>
          </a:lstStyle>
          <a:p>
            <a:fld id="{5096BDF1-C0E8-4A7F-836A-724CD5AF6D03}" type="slidenum">
              <a:rPr lang="en-US"/>
              <a:pPr/>
              <a:t>‹#›</a:t>
            </a:fld>
            <a:endParaRPr lang="en-US" dirty="0"/>
          </a:p>
        </p:txBody>
      </p:sp>
      <p:sp>
        <p:nvSpPr>
          <p:cNvPr id="6" name="Footer Placeholder 5"/>
          <p:cNvSpPr>
            <a:spLocks noGrp="1"/>
          </p:cNvSpPr>
          <p:nvPr>
            <p:ph type="ftr" sz="quarter" idx="12"/>
          </p:nvPr>
        </p:nvSpPr>
        <p:spPr/>
        <p:txBody>
          <a:bodyPr/>
          <a:lstStyle>
            <a:lvl1pPr>
              <a:defRPr/>
            </a:lvl1pPr>
          </a:lstStyle>
          <a:p>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0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440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a:t>(Enter) DEPARTMENT (ALL CAPS)</a:t>
            </a:r>
            <a:br>
              <a:rPr lang="en-US" dirty="0"/>
            </a:br>
            <a:r>
              <a:rPr lang="en-US" dirty="0"/>
              <a:t>(Enter) Division or Office (Mixed Case)</a:t>
            </a:r>
          </a:p>
          <a:p>
            <a:endParaRPr lang="en-US" dirty="0"/>
          </a:p>
        </p:txBody>
      </p:sp>
      <p:sp>
        <p:nvSpPr>
          <p:cNvPr id="5" name="Slide Number Placeholder 4"/>
          <p:cNvSpPr>
            <a:spLocks noGrp="1"/>
          </p:cNvSpPr>
          <p:nvPr>
            <p:ph type="sldNum" sz="quarter" idx="11"/>
          </p:nvPr>
        </p:nvSpPr>
        <p:spPr/>
        <p:txBody>
          <a:bodyPr/>
          <a:lstStyle>
            <a:lvl1pPr>
              <a:defRPr/>
            </a:lvl1pPr>
          </a:lstStyle>
          <a:p>
            <a:fld id="{E393C211-20A7-475F-861C-8DE43927BB6A}" type="slidenum">
              <a:rPr lang="en-US"/>
              <a:pPr/>
              <a:t>‹#›</a:t>
            </a:fld>
            <a:endParaRPr lang="en-US" dirty="0"/>
          </a:p>
        </p:txBody>
      </p:sp>
      <p:sp>
        <p:nvSpPr>
          <p:cNvPr id="6" name="Footer Placeholder 5"/>
          <p:cNvSpPr>
            <a:spLocks noGrp="1"/>
          </p:cNvSpPr>
          <p:nvPr>
            <p:ph type="ftr" sz="quarter" idx="12"/>
          </p:nvPr>
        </p:nvSpPr>
        <p:spPr/>
        <p:txBody>
          <a:bodyPr/>
          <a:lstStyle>
            <a:lvl1pPr>
              <a:defRPr/>
            </a:lvl1p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a:t>(Enter) DEPARTMENT (ALL CAPS)</a:t>
            </a:r>
            <a:br>
              <a:rPr lang="en-US" dirty="0"/>
            </a:br>
            <a:r>
              <a:rPr lang="en-US" dirty="0"/>
              <a:t>(Enter) Division or Office (Mixed Case)</a:t>
            </a:r>
          </a:p>
          <a:p>
            <a:endParaRPr lang="en-US" dirty="0"/>
          </a:p>
        </p:txBody>
      </p:sp>
      <p:sp>
        <p:nvSpPr>
          <p:cNvPr id="5" name="Slide Number Placeholder 4"/>
          <p:cNvSpPr>
            <a:spLocks noGrp="1"/>
          </p:cNvSpPr>
          <p:nvPr>
            <p:ph type="sldNum" sz="quarter" idx="11"/>
          </p:nvPr>
        </p:nvSpPr>
        <p:spPr/>
        <p:txBody>
          <a:bodyPr/>
          <a:lstStyle>
            <a:lvl1pPr>
              <a:defRPr/>
            </a:lvl1pPr>
          </a:lstStyle>
          <a:p>
            <a:fld id="{24B41F88-8974-4BDA-B5B0-B669278ED173}" type="slidenum">
              <a:rPr lang="en-US"/>
              <a:pPr/>
              <a:t>‹#›</a:t>
            </a:fld>
            <a:endParaRPr lang="en-US" dirty="0"/>
          </a:p>
        </p:txBody>
      </p:sp>
      <p:sp>
        <p:nvSpPr>
          <p:cNvPr id="6" name="Footer Placeholder 5"/>
          <p:cNvSpPr>
            <a:spLocks noGrp="1"/>
          </p:cNvSpPr>
          <p:nvPr>
            <p:ph type="ftr" sz="quarter" idx="12"/>
          </p:nvPr>
        </p:nvSpPr>
        <p:spPr/>
        <p:txBody>
          <a:bodyPr/>
          <a:lstStyle>
            <a:lvl1pPr>
              <a:defRPr/>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a:t>(Enter) DEPARTMENT (ALL CAPS)</a:t>
            </a:r>
            <a:br>
              <a:rPr lang="en-US" dirty="0"/>
            </a:br>
            <a:r>
              <a:rPr lang="en-US" dirty="0"/>
              <a:t>(Enter) Division or Office (Mixed Case)</a:t>
            </a:r>
          </a:p>
          <a:p>
            <a:endParaRPr lang="en-US" dirty="0"/>
          </a:p>
        </p:txBody>
      </p:sp>
      <p:sp>
        <p:nvSpPr>
          <p:cNvPr id="5" name="Slide Number Placeholder 4"/>
          <p:cNvSpPr>
            <a:spLocks noGrp="1"/>
          </p:cNvSpPr>
          <p:nvPr>
            <p:ph type="sldNum" sz="quarter" idx="11"/>
          </p:nvPr>
        </p:nvSpPr>
        <p:spPr/>
        <p:txBody>
          <a:bodyPr/>
          <a:lstStyle>
            <a:lvl1pPr>
              <a:defRPr/>
            </a:lvl1pPr>
          </a:lstStyle>
          <a:p>
            <a:fld id="{4E9BCF2C-CBCA-418D-9C7F-E19FE8CB03D1}" type="slidenum">
              <a:rPr lang="en-US"/>
              <a:pPr/>
              <a:t>‹#›</a:t>
            </a:fld>
            <a:endParaRPr lang="en-US" dirty="0"/>
          </a:p>
        </p:txBody>
      </p:sp>
      <p:sp>
        <p:nvSpPr>
          <p:cNvPr id="6" name="Footer Placeholder 5"/>
          <p:cNvSpPr>
            <a:spLocks noGrp="1"/>
          </p:cNvSpPr>
          <p:nvPr>
            <p:ph type="ftr" sz="quarter" idx="12"/>
          </p:nvPr>
        </p:nvSpPr>
        <p:spPr/>
        <p:txBody>
          <a:bodyPr/>
          <a:lstStyle>
            <a:lvl1pPr>
              <a:defRPr/>
            </a:lvl1p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a:t>(Enter) DEPARTMENT (ALL CAPS)</a:t>
            </a:r>
            <a:br>
              <a:rPr lang="en-US" dirty="0"/>
            </a:br>
            <a:r>
              <a:rPr lang="en-US" dirty="0"/>
              <a:t>(Enter) Division or Office (Mixed Case)</a:t>
            </a:r>
          </a:p>
          <a:p>
            <a:endParaRPr lang="en-US" dirty="0"/>
          </a:p>
        </p:txBody>
      </p:sp>
      <p:sp>
        <p:nvSpPr>
          <p:cNvPr id="6" name="Slide Number Placeholder 5"/>
          <p:cNvSpPr>
            <a:spLocks noGrp="1"/>
          </p:cNvSpPr>
          <p:nvPr>
            <p:ph type="sldNum" sz="quarter" idx="11"/>
          </p:nvPr>
        </p:nvSpPr>
        <p:spPr/>
        <p:txBody>
          <a:bodyPr/>
          <a:lstStyle>
            <a:lvl1pPr>
              <a:defRPr/>
            </a:lvl1pPr>
          </a:lstStyle>
          <a:p>
            <a:fld id="{283D3872-5F6B-4791-BD4C-DB989AAC343D}" type="slidenum">
              <a:rPr lang="en-US"/>
              <a:pPr/>
              <a:t>‹#›</a:t>
            </a:fld>
            <a:endParaRPr lang="en-US" dirty="0"/>
          </a:p>
        </p:txBody>
      </p:sp>
      <p:sp>
        <p:nvSpPr>
          <p:cNvPr id="7" name="Footer Placeholder 6"/>
          <p:cNvSpPr>
            <a:spLocks noGrp="1"/>
          </p:cNvSpPr>
          <p:nvPr>
            <p:ph type="ftr" sz="quarter" idx="12"/>
          </p:nvPr>
        </p:nvSpPr>
        <p:spPr/>
        <p:txBody>
          <a:bodyPr/>
          <a:lstStyle>
            <a:lvl1pPr>
              <a:defRPr/>
            </a:lvl1pPr>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a:t>(Enter) DEPARTMENT (ALL CAPS)</a:t>
            </a:r>
            <a:br>
              <a:rPr lang="en-US" dirty="0"/>
            </a:br>
            <a:r>
              <a:rPr lang="en-US" dirty="0"/>
              <a:t>(Enter) Division or Office (Mixed Case)</a:t>
            </a:r>
          </a:p>
          <a:p>
            <a:endParaRPr lang="en-US" dirty="0"/>
          </a:p>
        </p:txBody>
      </p:sp>
      <p:sp>
        <p:nvSpPr>
          <p:cNvPr id="8" name="Slide Number Placeholder 7"/>
          <p:cNvSpPr>
            <a:spLocks noGrp="1"/>
          </p:cNvSpPr>
          <p:nvPr>
            <p:ph type="sldNum" sz="quarter" idx="11"/>
          </p:nvPr>
        </p:nvSpPr>
        <p:spPr/>
        <p:txBody>
          <a:bodyPr/>
          <a:lstStyle>
            <a:lvl1pPr>
              <a:defRPr/>
            </a:lvl1pPr>
          </a:lstStyle>
          <a:p>
            <a:fld id="{BAE1DBE0-2A9E-49CA-8B5D-733AFE72BC45}" type="slidenum">
              <a:rPr lang="en-US"/>
              <a:pPr/>
              <a:t>‹#›</a:t>
            </a:fld>
            <a:endParaRPr lang="en-US" dirty="0"/>
          </a:p>
        </p:txBody>
      </p:sp>
      <p:sp>
        <p:nvSpPr>
          <p:cNvPr id="9" name="Footer Placeholder 8"/>
          <p:cNvSpPr>
            <a:spLocks noGrp="1"/>
          </p:cNvSpPr>
          <p:nvPr>
            <p:ph type="ftr" sz="quarter" idx="12"/>
          </p:nvPr>
        </p:nvSpPr>
        <p:spPr/>
        <p:txBody>
          <a:bodyPr/>
          <a:lstStyle>
            <a:lvl1pPr>
              <a:defRPr/>
            </a:lvl1pPr>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a:t>(Enter) DEPARTMENT (ALL CAPS)</a:t>
            </a:r>
            <a:br>
              <a:rPr lang="en-US" dirty="0"/>
            </a:br>
            <a:r>
              <a:rPr lang="en-US" dirty="0"/>
              <a:t>(Enter) Division or Office (Mixed Case)</a:t>
            </a:r>
          </a:p>
          <a:p>
            <a:endParaRPr lang="en-US" dirty="0"/>
          </a:p>
        </p:txBody>
      </p:sp>
      <p:sp>
        <p:nvSpPr>
          <p:cNvPr id="4" name="Slide Number Placeholder 3"/>
          <p:cNvSpPr>
            <a:spLocks noGrp="1"/>
          </p:cNvSpPr>
          <p:nvPr>
            <p:ph type="sldNum" sz="quarter" idx="11"/>
          </p:nvPr>
        </p:nvSpPr>
        <p:spPr/>
        <p:txBody>
          <a:bodyPr/>
          <a:lstStyle>
            <a:lvl1pPr>
              <a:defRPr/>
            </a:lvl1pPr>
          </a:lstStyle>
          <a:p>
            <a:fld id="{BCE4BFFA-83AB-4BD6-A522-9DDE86A61679}" type="slidenum">
              <a:rPr lang="en-US"/>
              <a:pPr/>
              <a:t>‹#›</a:t>
            </a:fld>
            <a:endParaRPr lang="en-US" dirty="0"/>
          </a:p>
        </p:txBody>
      </p:sp>
      <p:sp>
        <p:nvSpPr>
          <p:cNvPr id="5" name="Footer Placeholder 4"/>
          <p:cNvSpPr>
            <a:spLocks noGrp="1"/>
          </p:cNvSpPr>
          <p:nvPr>
            <p:ph type="ftr" sz="quarter" idx="12"/>
          </p:nvPr>
        </p:nvSpPr>
        <p:spPr/>
        <p:txBody>
          <a:bodyPr/>
          <a:lstStyle>
            <a:lvl1pPr>
              <a:defRPr/>
            </a:lvl1p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a:t>(Enter) DEPARTMENT (ALL CAPS)</a:t>
            </a:r>
            <a:br>
              <a:rPr lang="en-US" dirty="0"/>
            </a:br>
            <a:r>
              <a:rPr lang="en-US" dirty="0"/>
              <a:t>(Enter) Division or Office (Mixed Case)</a:t>
            </a:r>
          </a:p>
          <a:p>
            <a:endParaRPr lang="en-US" dirty="0"/>
          </a:p>
        </p:txBody>
      </p:sp>
      <p:sp>
        <p:nvSpPr>
          <p:cNvPr id="3" name="Slide Number Placeholder 2"/>
          <p:cNvSpPr>
            <a:spLocks noGrp="1"/>
          </p:cNvSpPr>
          <p:nvPr>
            <p:ph type="sldNum" sz="quarter" idx="11"/>
          </p:nvPr>
        </p:nvSpPr>
        <p:spPr/>
        <p:txBody>
          <a:bodyPr/>
          <a:lstStyle>
            <a:lvl1pPr>
              <a:defRPr/>
            </a:lvl1pPr>
          </a:lstStyle>
          <a:p>
            <a:fld id="{AA6E58B3-25AB-4C81-A7B7-0A3C80E38F1A}" type="slidenum">
              <a:rPr lang="en-US"/>
              <a:pPr/>
              <a:t>‹#›</a:t>
            </a:fld>
            <a:endParaRPr lang="en-US" dirty="0"/>
          </a:p>
        </p:txBody>
      </p:sp>
      <p:sp>
        <p:nvSpPr>
          <p:cNvPr id="4" name="Footer Placeholder 3"/>
          <p:cNvSpPr>
            <a:spLocks noGrp="1"/>
          </p:cNvSpPr>
          <p:nvPr>
            <p:ph type="ftr" sz="quarter" idx="12"/>
          </p:nvPr>
        </p:nvSpPr>
        <p:spPr/>
        <p:txBody>
          <a:bodyPr/>
          <a:lstStyle>
            <a:lvl1pPr>
              <a:defRPr/>
            </a:lvl1p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a:t>(Enter) DEPARTMENT (ALL CAPS)</a:t>
            </a:r>
            <a:br>
              <a:rPr lang="en-US" dirty="0"/>
            </a:br>
            <a:r>
              <a:rPr lang="en-US" dirty="0"/>
              <a:t>(Enter) Division or Office (Mixed Case)</a:t>
            </a:r>
          </a:p>
          <a:p>
            <a:endParaRPr lang="en-US" dirty="0"/>
          </a:p>
        </p:txBody>
      </p:sp>
      <p:sp>
        <p:nvSpPr>
          <p:cNvPr id="6" name="Slide Number Placeholder 5"/>
          <p:cNvSpPr>
            <a:spLocks noGrp="1"/>
          </p:cNvSpPr>
          <p:nvPr>
            <p:ph type="sldNum" sz="quarter" idx="11"/>
          </p:nvPr>
        </p:nvSpPr>
        <p:spPr/>
        <p:txBody>
          <a:bodyPr/>
          <a:lstStyle>
            <a:lvl1pPr>
              <a:defRPr/>
            </a:lvl1pPr>
          </a:lstStyle>
          <a:p>
            <a:fld id="{B862A43C-322E-4D60-B680-C86E0445033A}" type="slidenum">
              <a:rPr lang="en-US"/>
              <a:pPr/>
              <a:t>‹#›</a:t>
            </a:fld>
            <a:endParaRPr lang="en-US" dirty="0"/>
          </a:p>
        </p:txBody>
      </p:sp>
      <p:sp>
        <p:nvSpPr>
          <p:cNvPr id="7" name="Footer Placeholder 6"/>
          <p:cNvSpPr>
            <a:spLocks noGrp="1"/>
          </p:cNvSpPr>
          <p:nvPr>
            <p:ph type="ftr" sz="quarter" idx="12"/>
          </p:nvPr>
        </p:nvSpPr>
        <p:spPr/>
        <p:txBody>
          <a:bodyPr/>
          <a:lstStyle>
            <a:lvl1pPr>
              <a:defRPr/>
            </a:lvl1p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a:t>(Enter) DEPARTMENT (ALL CAPS)</a:t>
            </a:r>
            <a:br>
              <a:rPr lang="en-US" dirty="0"/>
            </a:br>
            <a:r>
              <a:rPr lang="en-US" dirty="0"/>
              <a:t>(Enter) Division or Office (Mixed Case)</a:t>
            </a:r>
          </a:p>
          <a:p>
            <a:endParaRPr lang="en-US" dirty="0"/>
          </a:p>
        </p:txBody>
      </p:sp>
      <p:sp>
        <p:nvSpPr>
          <p:cNvPr id="6" name="Slide Number Placeholder 5"/>
          <p:cNvSpPr>
            <a:spLocks noGrp="1"/>
          </p:cNvSpPr>
          <p:nvPr>
            <p:ph type="sldNum" sz="quarter" idx="11"/>
          </p:nvPr>
        </p:nvSpPr>
        <p:spPr/>
        <p:txBody>
          <a:bodyPr/>
          <a:lstStyle>
            <a:lvl1pPr>
              <a:defRPr/>
            </a:lvl1pPr>
          </a:lstStyle>
          <a:p>
            <a:fld id="{CDCB8174-AA8C-4E06-B718-4B1F1BF141F0}" type="slidenum">
              <a:rPr lang="en-US"/>
              <a:pPr/>
              <a:t>‹#›</a:t>
            </a:fld>
            <a:endParaRPr lang="en-US" dirty="0"/>
          </a:p>
        </p:txBody>
      </p:sp>
      <p:sp>
        <p:nvSpPr>
          <p:cNvPr id="7" name="Footer Placeholder 6"/>
          <p:cNvSpPr>
            <a:spLocks noGrp="1"/>
          </p:cNvSpPr>
          <p:nvPr>
            <p:ph type="ftr" sz="quarter" idx="12"/>
          </p:nvPr>
        </p:nvSpPr>
        <p:spPr/>
        <p:txBody>
          <a:bodyPr/>
          <a:lstStyle>
            <a:lvl1pPr>
              <a:defRPr/>
            </a:lvl1p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7" name="Picture 7"/>
          <p:cNvPicPr>
            <a:picLocks noChangeAspect="1" noChangeArrowheads="1"/>
          </p:cNvPicPr>
          <p:nvPr userDrawn="1"/>
        </p:nvPicPr>
        <p:blipFill>
          <a:blip r:embed="rId13" cstate="print"/>
          <a:srcRect/>
          <a:stretch>
            <a:fillRect/>
          </a:stretch>
        </p:blipFill>
        <p:spPr bwMode="auto">
          <a:xfrm>
            <a:off x="-1588" y="0"/>
            <a:ext cx="9145588" cy="6859588"/>
          </a:xfrm>
          <a:prstGeom prst="rect">
            <a:avLst/>
          </a:prstGeom>
          <a:noFill/>
        </p:spPr>
      </p:pic>
      <p:sp>
        <p:nvSpPr>
          <p:cNvPr id="51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600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4" name="Rectangle 4"/>
          <p:cNvSpPr>
            <a:spLocks noGrp="1" noChangeArrowheads="1"/>
          </p:cNvSpPr>
          <p:nvPr>
            <p:ph type="dt" sz="half" idx="2"/>
          </p:nvPr>
        </p:nvSpPr>
        <p:spPr bwMode="auto">
          <a:xfrm>
            <a:off x="304800" y="5943600"/>
            <a:ext cx="3505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50000"/>
              </a:spcBef>
              <a:defRPr sz="1200">
                <a:solidFill>
                  <a:srgbClr val="005595"/>
                </a:solidFill>
                <a:latin typeface="+mn-lt"/>
              </a:defRPr>
            </a:lvl1pPr>
          </a:lstStyle>
          <a:p>
            <a:r>
              <a:rPr lang="en-US" dirty="0"/>
              <a:t>(Enter) DEPARTMENT (ALL CAPS)</a:t>
            </a:r>
            <a:br>
              <a:rPr lang="en-US" dirty="0"/>
            </a:br>
            <a:r>
              <a:rPr lang="en-US" dirty="0"/>
              <a:t>(Enter) Division or Office (Mixed Case)</a:t>
            </a:r>
          </a:p>
          <a:p>
            <a:endParaRPr lang="en-US" dirty="0"/>
          </a:p>
        </p:txBody>
      </p:sp>
      <p:sp>
        <p:nvSpPr>
          <p:cNvPr id="5128" name="Rectangle 8"/>
          <p:cNvSpPr>
            <a:spLocks noGrp="1" noChangeArrowheads="1"/>
          </p:cNvSpPr>
          <p:nvPr>
            <p:ph type="sldNum" sz="quarter" idx="4"/>
          </p:nvPr>
        </p:nvSpPr>
        <p:spPr bwMode="auto">
          <a:xfrm>
            <a:off x="304800" y="647700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solidFill>
                  <a:srgbClr val="005595"/>
                </a:solidFill>
                <a:latin typeface="+mn-lt"/>
              </a:defRPr>
            </a:lvl1pPr>
          </a:lstStyle>
          <a:p>
            <a:fld id="{3D248C3E-F8DF-4A07-A766-CE04D8E32B20}" type="slidenum">
              <a:rPr lang="en-US"/>
              <a:pPr/>
              <a:t>‹#›</a:t>
            </a:fld>
            <a:endParaRPr lang="en-US" dirty="0"/>
          </a:p>
        </p:txBody>
      </p:sp>
      <p:sp>
        <p:nvSpPr>
          <p:cNvPr id="5130" name="Rectangle 10"/>
          <p:cNvSpPr>
            <a:spLocks noGrp="1" noChangeArrowheads="1"/>
          </p:cNvSpPr>
          <p:nvPr>
            <p:ph type="ftr" sz="quarter" idx="3"/>
          </p:nvPr>
        </p:nvSpPr>
        <p:spPr bwMode="auto">
          <a:xfrm>
            <a:off x="3124200" y="6477000"/>
            <a:ext cx="28956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a:solidFill>
                  <a:srgbClr val="005595"/>
                </a:solidFill>
                <a:latin typeface="+mn-lt"/>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p:txStyles>
    <p:titleStyle>
      <a:lvl1pPr algn="l" rtl="0" fontAlgn="base">
        <a:spcBef>
          <a:spcPct val="0"/>
        </a:spcBef>
        <a:spcAft>
          <a:spcPct val="0"/>
        </a:spcAft>
        <a:defRPr sz="3200" b="1">
          <a:solidFill>
            <a:srgbClr val="005595"/>
          </a:solidFill>
          <a:latin typeface="+mj-lt"/>
          <a:ea typeface="+mj-ea"/>
          <a:cs typeface="+mj-cs"/>
        </a:defRPr>
      </a:lvl1pPr>
      <a:lvl2pPr algn="l" rtl="0" fontAlgn="base">
        <a:spcBef>
          <a:spcPct val="0"/>
        </a:spcBef>
        <a:spcAft>
          <a:spcPct val="0"/>
        </a:spcAft>
        <a:defRPr sz="3200" b="1">
          <a:solidFill>
            <a:srgbClr val="005595"/>
          </a:solidFill>
          <a:latin typeface="Arial" charset="0"/>
        </a:defRPr>
      </a:lvl2pPr>
      <a:lvl3pPr algn="l" rtl="0" fontAlgn="base">
        <a:spcBef>
          <a:spcPct val="0"/>
        </a:spcBef>
        <a:spcAft>
          <a:spcPct val="0"/>
        </a:spcAft>
        <a:defRPr sz="3200" b="1">
          <a:solidFill>
            <a:srgbClr val="005595"/>
          </a:solidFill>
          <a:latin typeface="Arial" charset="0"/>
        </a:defRPr>
      </a:lvl3pPr>
      <a:lvl4pPr algn="l" rtl="0" fontAlgn="base">
        <a:spcBef>
          <a:spcPct val="0"/>
        </a:spcBef>
        <a:spcAft>
          <a:spcPct val="0"/>
        </a:spcAft>
        <a:defRPr sz="3200" b="1">
          <a:solidFill>
            <a:srgbClr val="005595"/>
          </a:solidFill>
          <a:latin typeface="Arial" charset="0"/>
        </a:defRPr>
      </a:lvl4pPr>
      <a:lvl5pPr algn="l" rtl="0" fontAlgn="base">
        <a:spcBef>
          <a:spcPct val="0"/>
        </a:spcBef>
        <a:spcAft>
          <a:spcPct val="0"/>
        </a:spcAft>
        <a:defRPr sz="3200" b="1">
          <a:solidFill>
            <a:srgbClr val="005595"/>
          </a:solidFill>
          <a:latin typeface="Arial" charset="0"/>
        </a:defRPr>
      </a:lvl5pPr>
      <a:lvl6pPr marL="457200" algn="l" rtl="0" fontAlgn="base">
        <a:spcBef>
          <a:spcPct val="0"/>
        </a:spcBef>
        <a:spcAft>
          <a:spcPct val="0"/>
        </a:spcAft>
        <a:defRPr sz="3200" b="1">
          <a:solidFill>
            <a:srgbClr val="005595"/>
          </a:solidFill>
          <a:latin typeface="Arial" charset="0"/>
        </a:defRPr>
      </a:lvl6pPr>
      <a:lvl7pPr marL="914400" algn="l" rtl="0" fontAlgn="base">
        <a:spcBef>
          <a:spcPct val="0"/>
        </a:spcBef>
        <a:spcAft>
          <a:spcPct val="0"/>
        </a:spcAft>
        <a:defRPr sz="3200" b="1">
          <a:solidFill>
            <a:srgbClr val="005595"/>
          </a:solidFill>
          <a:latin typeface="Arial" charset="0"/>
        </a:defRPr>
      </a:lvl7pPr>
      <a:lvl8pPr marL="1371600" algn="l" rtl="0" fontAlgn="base">
        <a:spcBef>
          <a:spcPct val="0"/>
        </a:spcBef>
        <a:spcAft>
          <a:spcPct val="0"/>
        </a:spcAft>
        <a:defRPr sz="3200" b="1">
          <a:solidFill>
            <a:srgbClr val="005595"/>
          </a:solidFill>
          <a:latin typeface="Arial" charset="0"/>
        </a:defRPr>
      </a:lvl8pPr>
      <a:lvl9pPr marL="1828800" algn="l" rtl="0" fontAlgn="base">
        <a:spcBef>
          <a:spcPct val="0"/>
        </a:spcBef>
        <a:spcAft>
          <a:spcPct val="0"/>
        </a:spcAft>
        <a:defRPr sz="3200" b="1">
          <a:solidFill>
            <a:srgbClr val="005595"/>
          </a:solidFill>
          <a:latin typeface="Arial" charset="0"/>
        </a:defRPr>
      </a:lvl9pPr>
    </p:titleStyle>
    <p:bodyStyle>
      <a:lvl1pPr marL="342900" indent="-342900" algn="l" rtl="0" fontAlgn="base">
        <a:spcBef>
          <a:spcPct val="20000"/>
        </a:spcBef>
        <a:spcAft>
          <a:spcPct val="0"/>
        </a:spcAft>
        <a:buChar char="•"/>
        <a:defRPr sz="2000">
          <a:solidFill>
            <a:srgbClr val="005595"/>
          </a:solidFill>
          <a:latin typeface="+mn-lt"/>
          <a:ea typeface="+mn-ea"/>
          <a:cs typeface="+mn-cs"/>
        </a:defRPr>
      </a:lvl1pPr>
      <a:lvl2pPr marL="742950" indent="-285750" algn="l" rtl="0" fontAlgn="base">
        <a:spcBef>
          <a:spcPct val="20000"/>
        </a:spcBef>
        <a:spcAft>
          <a:spcPct val="0"/>
        </a:spcAft>
        <a:buChar char="–"/>
        <a:defRPr>
          <a:solidFill>
            <a:srgbClr val="005595"/>
          </a:solidFill>
          <a:latin typeface="+mn-lt"/>
        </a:defRPr>
      </a:lvl2pPr>
      <a:lvl3pPr marL="1143000" indent="-228600" algn="l" rtl="0" fontAlgn="base">
        <a:spcBef>
          <a:spcPct val="20000"/>
        </a:spcBef>
        <a:spcAft>
          <a:spcPct val="0"/>
        </a:spcAft>
        <a:buChar char="•"/>
        <a:defRPr sz="1600">
          <a:solidFill>
            <a:srgbClr val="005595"/>
          </a:solidFill>
          <a:latin typeface="+mn-lt"/>
        </a:defRPr>
      </a:lvl3pPr>
      <a:lvl4pPr marL="1600200" indent="-228600" algn="l" rtl="0" fontAlgn="base">
        <a:spcBef>
          <a:spcPct val="20000"/>
        </a:spcBef>
        <a:spcAft>
          <a:spcPct val="0"/>
        </a:spcAft>
        <a:buChar char="–"/>
        <a:defRPr sz="1400">
          <a:solidFill>
            <a:srgbClr val="005595"/>
          </a:solidFill>
          <a:latin typeface="+mn-lt"/>
        </a:defRPr>
      </a:lvl4pPr>
      <a:lvl5pPr marL="2057400" indent="-228600" algn="l" rtl="0" fontAlgn="base">
        <a:spcBef>
          <a:spcPct val="20000"/>
        </a:spcBef>
        <a:spcAft>
          <a:spcPct val="0"/>
        </a:spcAft>
        <a:buChar char="»"/>
        <a:defRPr sz="1400">
          <a:solidFill>
            <a:srgbClr val="005595"/>
          </a:solidFill>
          <a:latin typeface="+mn-lt"/>
        </a:defRPr>
      </a:lvl5pPr>
      <a:lvl6pPr marL="2514600" indent="-228600" algn="l" rtl="0" fontAlgn="base">
        <a:spcBef>
          <a:spcPct val="20000"/>
        </a:spcBef>
        <a:spcAft>
          <a:spcPct val="0"/>
        </a:spcAft>
        <a:buChar char="»"/>
        <a:defRPr sz="1400">
          <a:solidFill>
            <a:srgbClr val="005595"/>
          </a:solidFill>
          <a:latin typeface="+mn-lt"/>
        </a:defRPr>
      </a:lvl6pPr>
      <a:lvl7pPr marL="2971800" indent="-228600" algn="l" rtl="0" fontAlgn="base">
        <a:spcBef>
          <a:spcPct val="20000"/>
        </a:spcBef>
        <a:spcAft>
          <a:spcPct val="0"/>
        </a:spcAft>
        <a:buChar char="»"/>
        <a:defRPr sz="1400">
          <a:solidFill>
            <a:srgbClr val="005595"/>
          </a:solidFill>
          <a:latin typeface="+mn-lt"/>
        </a:defRPr>
      </a:lvl7pPr>
      <a:lvl8pPr marL="3429000" indent="-228600" algn="l" rtl="0" fontAlgn="base">
        <a:spcBef>
          <a:spcPct val="20000"/>
        </a:spcBef>
        <a:spcAft>
          <a:spcPct val="0"/>
        </a:spcAft>
        <a:buChar char="»"/>
        <a:defRPr sz="1400">
          <a:solidFill>
            <a:srgbClr val="005595"/>
          </a:solidFill>
          <a:latin typeface="+mn-lt"/>
        </a:defRPr>
      </a:lvl8pPr>
      <a:lvl9pPr marL="3886200" indent="-228600" algn="l" rtl="0" fontAlgn="base">
        <a:spcBef>
          <a:spcPct val="20000"/>
        </a:spcBef>
        <a:spcAft>
          <a:spcPct val="0"/>
        </a:spcAft>
        <a:buChar char="»"/>
        <a:defRPr sz="1400">
          <a:solidFill>
            <a:srgbClr val="00559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ftr" sz="quarter" idx="3"/>
          </p:nvPr>
        </p:nvSpPr>
        <p:spPr>
          <a:xfrm>
            <a:off x="2895600" y="6096000"/>
            <a:ext cx="3505200" cy="533400"/>
          </a:xfrm>
        </p:spPr>
        <p:txBody>
          <a:bodyPr/>
          <a:lstStyle/>
          <a:p>
            <a:r>
              <a:rPr lang="en-US" dirty="0" smtClean="0"/>
              <a:t>PUBLIC HEALTH DIVISION</a:t>
            </a:r>
            <a:r>
              <a:rPr lang="en-US" dirty="0"/>
              <a:t/>
            </a:r>
            <a:br>
              <a:rPr lang="en-US" dirty="0"/>
            </a:br>
            <a:r>
              <a:rPr lang="en-US" dirty="0" smtClean="0"/>
              <a:t>Center for Prevention and Health Promotion</a:t>
            </a:r>
            <a:endParaRPr lang="en-US" dirty="0"/>
          </a:p>
          <a:p>
            <a:endParaRPr lang="en-US" dirty="0"/>
          </a:p>
        </p:txBody>
      </p:sp>
      <p:sp>
        <p:nvSpPr>
          <p:cNvPr id="8194" name="Rectangle 2"/>
          <p:cNvSpPr>
            <a:spLocks noGrp="1" noChangeArrowheads="1"/>
          </p:cNvSpPr>
          <p:nvPr>
            <p:ph type="ctrTitle"/>
          </p:nvPr>
        </p:nvSpPr>
        <p:spPr>
          <a:xfrm>
            <a:off x="685800" y="457200"/>
            <a:ext cx="7772400" cy="1622425"/>
          </a:xfrm>
        </p:spPr>
        <p:txBody>
          <a:bodyPr/>
          <a:lstStyle/>
          <a:p>
            <a:r>
              <a:rPr lang="en-US" sz="2400" dirty="0" smtClean="0"/>
              <a:t>Democracy at Work: Legislative Update, Statewide priorities and MPOWER</a:t>
            </a:r>
            <a:endParaRPr lang="en-US" sz="2400" dirty="0"/>
          </a:p>
        </p:txBody>
      </p:sp>
      <p:sp>
        <p:nvSpPr>
          <p:cNvPr id="8195" name="Rectangle 3"/>
          <p:cNvSpPr>
            <a:spLocks noGrp="1" noChangeArrowheads="1"/>
          </p:cNvSpPr>
          <p:nvPr>
            <p:ph type="subTitle" idx="1"/>
          </p:nvPr>
        </p:nvSpPr>
        <p:spPr>
          <a:xfrm>
            <a:off x="1371600" y="2438400"/>
            <a:ext cx="6400800" cy="1905000"/>
          </a:xfrm>
        </p:spPr>
        <p:txBody>
          <a:bodyPr/>
          <a:lstStyle/>
          <a:p>
            <a:r>
              <a:rPr lang="en-US" b="1" dirty="0" smtClean="0"/>
              <a:t>January Grantee Webinar</a:t>
            </a:r>
          </a:p>
          <a:p>
            <a:r>
              <a:rPr lang="en-US" dirty="0" smtClean="0"/>
              <a:t>Kirsten Aird</a:t>
            </a:r>
          </a:p>
          <a:p>
            <a:r>
              <a:rPr lang="en-US" dirty="0" smtClean="0"/>
              <a:t>Health Promotion and Chronic Disease Prevention</a:t>
            </a:r>
          </a:p>
          <a:p>
            <a:r>
              <a:rPr lang="en-US" dirty="0" smtClean="0"/>
              <a:t>Kirsten.g.aird@state.or.us</a:t>
            </a:r>
          </a:p>
          <a:p>
            <a:r>
              <a:rPr lang="en-US" dirty="0" smtClean="0"/>
              <a:t>971-673-1053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MPOWER overview</a:t>
            </a:r>
            <a:endParaRPr lang="en-US" dirty="0"/>
          </a:p>
        </p:txBody>
      </p:sp>
      <p:sp>
        <p:nvSpPr>
          <p:cNvPr id="3" name="Content Placeholder 2"/>
          <p:cNvSpPr>
            <a:spLocks noGrp="1"/>
          </p:cNvSpPr>
          <p:nvPr>
            <p:ph idx="1"/>
          </p:nvPr>
        </p:nvSpPr>
        <p:spPr>
          <a:xfrm>
            <a:off x="457200" y="1371600"/>
            <a:ext cx="8229600" cy="4953000"/>
          </a:xfrm>
        </p:spPr>
        <p:txBody>
          <a:bodyPr/>
          <a:lstStyle/>
          <a:p>
            <a:r>
              <a:rPr lang="en-US" dirty="0" smtClean="0"/>
              <a:t>Monitor tobacco use and prevention policies</a:t>
            </a:r>
          </a:p>
          <a:p>
            <a:r>
              <a:rPr lang="en-US" dirty="0" smtClean="0"/>
              <a:t>Protect people from exposure to tobacco and secondhand smoke</a:t>
            </a:r>
          </a:p>
          <a:p>
            <a:pPr lvl="1"/>
            <a:r>
              <a:rPr lang="en-US" dirty="0" smtClean="0"/>
              <a:t>Tobacco-free and Smokefree places</a:t>
            </a:r>
          </a:p>
          <a:p>
            <a:pPr lvl="1"/>
            <a:r>
              <a:rPr lang="en-US" dirty="0" smtClean="0"/>
              <a:t>Maintain the ICAA delegation agreement</a:t>
            </a:r>
          </a:p>
          <a:p>
            <a:r>
              <a:rPr lang="en-US" dirty="0" smtClean="0"/>
              <a:t>Offer help to quit tobacco</a:t>
            </a:r>
          </a:p>
          <a:p>
            <a:pPr lvl="1"/>
            <a:r>
              <a:rPr lang="en-US" dirty="0" smtClean="0"/>
              <a:t>Oregon Quit Line</a:t>
            </a:r>
          </a:p>
          <a:p>
            <a:pPr lvl="1"/>
            <a:r>
              <a:rPr lang="en-US" dirty="0" smtClean="0"/>
              <a:t>Promotion of the quit line in policy action</a:t>
            </a:r>
          </a:p>
          <a:p>
            <a:r>
              <a:rPr lang="en-US" dirty="0" smtClean="0"/>
              <a:t>Warn of the dangers of tobacco</a:t>
            </a:r>
          </a:p>
          <a:p>
            <a:r>
              <a:rPr lang="en-US" dirty="0" smtClean="0"/>
              <a:t>Enforce bans on tobacco advertising, promotion and sponsorship</a:t>
            </a:r>
          </a:p>
          <a:p>
            <a:r>
              <a:rPr lang="en-US" dirty="0" smtClean="0"/>
              <a:t>Raise</a:t>
            </a:r>
          </a:p>
          <a:p>
            <a:pPr lvl="1"/>
            <a:r>
              <a:rPr lang="en-US" dirty="0" smtClean="0"/>
              <a:t>Increase the price of tobacco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MPOWER: Enforce</a:t>
            </a:r>
            <a:endParaRPr lang="en-US" dirty="0"/>
          </a:p>
        </p:txBody>
      </p:sp>
      <p:sp>
        <p:nvSpPr>
          <p:cNvPr id="3" name="Content Placeholder 2"/>
          <p:cNvSpPr>
            <a:spLocks noGrp="1"/>
          </p:cNvSpPr>
          <p:nvPr>
            <p:ph idx="1"/>
          </p:nvPr>
        </p:nvSpPr>
        <p:spPr>
          <a:xfrm>
            <a:off x="457200" y="1600200"/>
            <a:ext cx="8229600" cy="4648200"/>
          </a:xfrm>
        </p:spPr>
        <p:txBody>
          <a:bodyPr/>
          <a:lstStyle/>
          <a:p>
            <a:pPr marL="342900" lvl="1" indent="-342900">
              <a:buFontTx/>
              <a:buChar char="•"/>
            </a:pPr>
            <a:r>
              <a:rPr lang="en-US" b="1" dirty="0" smtClean="0"/>
              <a:t>Focus: The tobacco retail environment is the last frontier</a:t>
            </a:r>
          </a:p>
          <a:p>
            <a:pPr marL="342900" lvl="1" indent="-342900">
              <a:buFontTx/>
              <a:buChar char="•"/>
            </a:pPr>
            <a:r>
              <a:rPr lang="en-US" dirty="0" smtClean="0"/>
              <a:t>Change the tobacco retail environment to be less influential on youth, young adults, and people wanting to quit tobacco.</a:t>
            </a:r>
          </a:p>
          <a:p>
            <a:pPr marL="342900" lvl="1" indent="-342900">
              <a:buFontTx/>
              <a:buChar char="•"/>
            </a:pPr>
            <a:r>
              <a:rPr lang="en-US" dirty="0" smtClean="0"/>
              <a:t>Community-wide policies and environmental strategies to change the environment:</a:t>
            </a:r>
          </a:p>
          <a:p>
            <a:pPr marL="742950" lvl="2" indent="-342900"/>
            <a:r>
              <a:rPr lang="en-US" dirty="0" smtClean="0"/>
              <a:t>Reduce the number of retail outlets (density)</a:t>
            </a:r>
          </a:p>
          <a:p>
            <a:pPr marL="742950" lvl="2" indent="-342900"/>
            <a:r>
              <a:rPr lang="en-US" dirty="0" smtClean="0"/>
              <a:t>Prohibit tobacco retailers within 1000 feet of where youth hang out- schools and parks</a:t>
            </a:r>
          </a:p>
          <a:p>
            <a:pPr marL="742950" lvl="2" indent="-342900"/>
            <a:r>
              <a:rPr lang="en-US" dirty="0" smtClean="0"/>
              <a:t>Ban all types of tobacco sampling for all ages</a:t>
            </a:r>
          </a:p>
          <a:p>
            <a:pPr marL="742950" lvl="2" indent="-342900"/>
            <a:r>
              <a:rPr lang="en-US" dirty="0" smtClean="0"/>
              <a:t>Prohibit the use of coupons or require minimum pack sizes for OTP</a:t>
            </a:r>
          </a:p>
          <a:p>
            <a:pPr marL="742950" lvl="2" indent="-342900"/>
            <a:r>
              <a:rPr lang="en-US" dirty="0" smtClean="0"/>
              <a:t>Ban on flavor tobacco</a:t>
            </a:r>
          </a:p>
          <a:p>
            <a:pPr marL="742950" lvl="2" indent="-342900"/>
            <a:r>
              <a:rPr lang="en-US" dirty="0" smtClean="0"/>
              <a:t>Advertising and display bans (getting a lot of legal pushback)</a:t>
            </a:r>
          </a:p>
          <a:p>
            <a:pPr marL="742950" lvl="2" indent="-342900"/>
            <a:r>
              <a:rPr lang="en-US" dirty="0" smtClean="0"/>
              <a:t>Sunshine laws  (disclosure laws)</a:t>
            </a:r>
          </a:p>
          <a:p>
            <a:pPr marL="342900" lvl="1" indent="-342900"/>
            <a:r>
              <a:rPr lang="en-US" dirty="0" smtClean="0"/>
              <a:t>Policy tools to assist with enforcement</a:t>
            </a:r>
          </a:p>
          <a:p>
            <a:pPr marL="742950" lvl="2" indent="-342900"/>
            <a:r>
              <a:rPr lang="en-US" dirty="0" smtClean="0"/>
              <a:t>Tobacco retail licensure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MPOWER: Raise</a:t>
            </a:r>
            <a:endParaRPr lang="en-US" dirty="0"/>
          </a:p>
        </p:txBody>
      </p:sp>
      <p:sp>
        <p:nvSpPr>
          <p:cNvPr id="3" name="Content Placeholder 2"/>
          <p:cNvSpPr>
            <a:spLocks noGrp="1"/>
          </p:cNvSpPr>
          <p:nvPr>
            <p:ph idx="1"/>
          </p:nvPr>
        </p:nvSpPr>
        <p:spPr/>
        <p:txBody>
          <a:bodyPr/>
          <a:lstStyle/>
          <a:p>
            <a:r>
              <a:rPr lang="en-US" dirty="0" smtClean="0"/>
              <a:t>Raising the price of tobacco through a tax and allocating revenue to tobacco prevention and education is one of the most effective ways to decrease tobacco use among youth and adults.</a:t>
            </a:r>
          </a:p>
          <a:p>
            <a:r>
              <a:rPr lang="en-US" dirty="0" smtClean="0"/>
              <a:t>Grantees are asked to share tobacco prevention and education program (TPEP) successes and the importance of investing in state and local tobacco control initiatives with department leadership and elected, appointed and perceived local community leaders.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Oregon Legislative Session: Overview</a:t>
            </a:r>
            <a:endParaRPr lang="en-US" dirty="0"/>
          </a:p>
        </p:txBody>
      </p:sp>
      <p:sp>
        <p:nvSpPr>
          <p:cNvPr id="3" name="Content Placeholder 2"/>
          <p:cNvSpPr>
            <a:spLocks noGrp="1"/>
          </p:cNvSpPr>
          <p:nvPr>
            <p:ph idx="1"/>
          </p:nvPr>
        </p:nvSpPr>
        <p:spPr/>
        <p:txBody>
          <a:bodyPr/>
          <a:lstStyle/>
          <a:p>
            <a:r>
              <a:rPr lang="en-US" dirty="0" smtClean="0"/>
              <a:t>Legislative Organizational Days- January 14-16, 2013</a:t>
            </a:r>
          </a:p>
          <a:p>
            <a:r>
              <a:rPr lang="en-US" dirty="0" smtClean="0"/>
              <a:t>Legislature begins- February 4, 2013</a:t>
            </a:r>
          </a:p>
          <a:p>
            <a:r>
              <a:rPr lang="en-US" dirty="0" smtClean="0"/>
              <a:t>Target Sine Die (end the session): June 28, 2013</a:t>
            </a:r>
          </a:p>
          <a:p>
            <a:r>
              <a:rPr lang="en-US" dirty="0" smtClean="0"/>
              <a:t>Sine Die (end of session): July 12,2013</a:t>
            </a:r>
          </a:p>
          <a:p>
            <a:r>
              <a:rPr lang="en-US" dirty="0" smtClean="0"/>
              <a:t>30 Senators- Democrats in majority party</a:t>
            </a:r>
          </a:p>
          <a:p>
            <a:pPr lvl="1"/>
            <a:r>
              <a:rPr lang="en-US" dirty="0" smtClean="0"/>
              <a:t>Senate President: Sen. Peter Courtney</a:t>
            </a:r>
          </a:p>
          <a:p>
            <a:pPr lvl="1"/>
            <a:r>
              <a:rPr lang="en-US" dirty="0" smtClean="0"/>
              <a:t>16 Democrats</a:t>
            </a:r>
          </a:p>
          <a:p>
            <a:pPr lvl="1"/>
            <a:r>
              <a:rPr lang="en-US" dirty="0" smtClean="0"/>
              <a:t>14 Republicans</a:t>
            </a:r>
          </a:p>
          <a:p>
            <a:r>
              <a:rPr lang="en-US" dirty="0" smtClean="0"/>
              <a:t>60 Representatives-Democrats in majority party</a:t>
            </a:r>
          </a:p>
          <a:p>
            <a:pPr lvl="1"/>
            <a:r>
              <a:rPr lang="en-US" dirty="0" smtClean="0"/>
              <a:t>House Majority Leader- Rep. Tina Kotek</a:t>
            </a:r>
          </a:p>
          <a:p>
            <a:pPr lvl="1"/>
            <a:r>
              <a:rPr lang="en-US" dirty="0" smtClean="0"/>
              <a:t>34 Democrats</a:t>
            </a:r>
          </a:p>
          <a:p>
            <a:pPr lvl="1"/>
            <a:r>
              <a:rPr lang="en-US" dirty="0" smtClean="0"/>
              <a:t>26 Republicans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will be happening in Salem in 2013?</a:t>
            </a:r>
            <a:endParaRPr lang="en-US" dirty="0"/>
          </a:p>
        </p:txBody>
      </p:sp>
      <p:sp>
        <p:nvSpPr>
          <p:cNvPr id="3" name="Content Placeholder 2"/>
          <p:cNvSpPr>
            <a:spLocks noGrp="1"/>
          </p:cNvSpPr>
          <p:nvPr>
            <p:ph idx="1"/>
          </p:nvPr>
        </p:nvSpPr>
        <p:spPr/>
        <p:txBody>
          <a:bodyPr/>
          <a:lstStyle/>
          <a:p>
            <a:r>
              <a:rPr lang="en-US" sz="2800" dirty="0" smtClean="0"/>
              <a:t>What will HPCDP pay attention to?</a:t>
            </a:r>
          </a:p>
          <a:p>
            <a:r>
              <a:rPr lang="en-US" sz="2800" dirty="0" smtClean="0"/>
              <a:t>What might local programs be interested in tracking?</a:t>
            </a: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(Enter) DEPARTMENT (ALL CAPS)</a:t>
            </a:r>
            <a:br>
              <a:rPr lang="en-US" dirty="0" smtClean="0"/>
            </a:br>
            <a:r>
              <a:rPr lang="en-US" dirty="0" smtClean="0"/>
              <a:t>(Enter) Division or Office (Mixed Case)</a:t>
            </a:r>
          </a:p>
          <a:p>
            <a:endParaRPr lang="en-US" dirty="0"/>
          </a:p>
        </p:txBody>
      </p:sp>
      <p:pic>
        <p:nvPicPr>
          <p:cNvPr id="1026" name="Picture 2"/>
          <p:cNvPicPr>
            <a:picLocks noChangeAspect="1" noChangeArrowheads="1"/>
          </p:cNvPicPr>
          <p:nvPr/>
        </p:nvPicPr>
        <p:blipFill>
          <a:blip r:embed="rId2"/>
          <a:srcRect/>
          <a:stretch>
            <a:fillRect/>
          </a:stretch>
        </p:blipFill>
        <p:spPr bwMode="auto">
          <a:xfrm>
            <a:off x="114300" y="0"/>
            <a:ext cx="8915400" cy="6877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srcRect/>
          <a:stretch>
            <a:fillRect/>
          </a:stretch>
        </p:blipFill>
        <p:spPr bwMode="auto">
          <a:xfrm>
            <a:off x="114300" y="0"/>
            <a:ext cx="8915400" cy="6877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HPCDP Strategic Priorities</a:t>
            </a:r>
            <a:endParaRPr lang="en-US" dirty="0"/>
          </a:p>
        </p:txBody>
      </p:sp>
      <p:sp>
        <p:nvSpPr>
          <p:cNvPr id="3" name="Content Placeholder 2"/>
          <p:cNvSpPr>
            <a:spLocks noGrp="1"/>
          </p:cNvSpPr>
          <p:nvPr>
            <p:ph idx="1"/>
          </p:nvPr>
        </p:nvSpPr>
        <p:spPr/>
        <p:txBody>
          <a:bodyPr/>
          <a:lstStyle/>
          <a:p>
            <a:r>
              <a:rPr lang="en-US" b="1" dirty="0" smtClean="0"/>
              <a:t>By June 30, 2017, smoking prevalence among Oregon’s youth and adults will decrease.</a:t>
            </a:r>
          </a:p>
          <a:p>
            <a:pPr>
              <a:buNone/>
            </a:pPr>
            <a:endParaRPr lang="en-US" dirty="0" smtClean="0"/>
          </a:p>
          <a:p>
            <a:r>
              <a:rPr lang="en-US" b="1" dirty="0" smtClean="0"/>
              <a:t>By June 30, 2017, slow the rise of obesity prevalence among Oregon’s youth and adults.</a:t>
            </a:r>
          </a:p>
          <a:p>
            <a:pPr>
              <a:buNone/>
            </a:pPr>
            <a:endParaRPr lang="en-US" dirty="0" smtClean="0"/>
          </a:p>
          <a:p>
            <a:r>
              <a:rPr lang="en-US" b="1" dirty="0" smtClean="0"/>
              <a:t>By June 30, 2017, the rate of heart attack hospitalization among Oregon adults aged 74 or younger will be reduced by 12 percent. (2010: 135/100,000)</a:t>
            </a:r>
          </a:p>
          <a:p>
            <a:pPr>
              <a:buNone/>
            </a:pPr>
            <a:endParaRPr lang="en-US" dirty="0" smtClean="0"/>
          </a:p>
          <a:p>
            <a:r>
              <a:rPr lang="en-US" b="1" dirty="0" smtClean="0"/>
              <a:t>By June 30, 2017, late stage colorectal cancer diagnoses among Oregonians 50 years and older will be reduced by 15 percent.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Tobacco Evidence-Based Strategies</a:t>
            </a:r>
            <a:endParaRPr lang="en-US" dirty="0"/>
          </a:p>
        </p:txBody>
      </p:sp>
      <p:sp>
        <p:nvSpPr>
          <p:cNvPr id="3" name="Content Placeholder 2"/>
          <p:cNvSpPr>
            <a:spLocks noGrp="1"/>
          </p:cNvSpPr>
          <p:nvPr>
            <p:ph idx="1"/>
          </p:nvPr>
        </p:nvSpPr>
        <p:spPr/>
        <p:txBody>
          <a:bodyPr/>
          <a:lstStyle/>
          <a:p>
            <a:r>
              <a:rPr lang="en-US" dirty="0" smtClean="0"/>
              <a:t>T1. Increase the price of tobacco products with at least 10% dedicated to a comprehensive tobacco control infrastructure.</a:t>
            </a:r>
          </a:p>
          <a:p>
            <a:r>
              <a:rPr lang="en-US" dirty="0" smtClean="0"/>
              <a:t>T2. Increase the number of environments where tobacco use is prohibited. </a:t>
            </a:r>
          </a:p>
          <a:p>
            <a:r>
              <a:rPr lang="en-US" dirty="0" smtClean="0"/>
              <a:t>T3. Increase number of jurisdictions covered by retail restrictions such as sampling bans, bans on flavored tobacco or tobacco advertising restrictions. </a:t>
            </a:r>
          </a:p>
          <a:p>
            <a:r>
              <a:rPr lang="en-US" dirty="0" smtClean="0"/>
              <a:t>T4. Reduce tobacco use initiation through effective counter-marketing campaigns, including broadcast, print, point-of-sale and social marketing media.</a:t>
            </a:r>
          </a:p>
          <a:p>
            <a:r>
              <a:rPr lang="en-US" dirty="0" smtClean="0"/>
              <a:t>T5. Increase number of quit attempts by low-income Oregonians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Obesity Evidence-Based Strategies</a:t>
            </a:r>
            <a:endParaRPr lang="en-US" dirty="0"/>
          </a:p>
        </p:txBody>
      </p:sp>
      <p:sp>
        <p:nvSpPr>
          <p:cNvPr id="3" name="Content Placeholder 2"/>
          <p:cNvSpPr>
            <a:spLocks noGrp="1"/>
          </p:cNvSpPr>
          <p:nvPr>
            <p:ph idx="1"/>
          </p:nvPr>
        </p:nvSpPr>
        <p:spPr/>
        <p:txBody>
          <a:bodyPr/>
          <a:lstStyle/>
          <a:p>
            <a:r>
              <a:rPr lang="en-US" dirty="0" smtClean="0"/>
              <a:t>O1. Develop a comprehensive obesity prevention and education infrastructure to build state and community capacity for chronic disease prevention.  </a:t>
            </a:r>
          </a:p>
          <a:p>
            <a:r>
              <a:rPr lang="en-US" dirty="0" smtClean="0"/>
              <a:t>O2. Promote healthy eating and physical activity options and warn of the dangers of sugary beverages through education and awareness messages that are meaningful to all people in Oregon. </a:t>
            </a:r>
          </a:p>
          <a:p>
            <a:r>
              <a:rPr lang="en-US" dirty="0" smtClean="0"/>
              <a:t>O3. Increase the number of environments that have adopted and implemented standards for nutrition and physical activity.</a:t>
            </a:r>
          </a:p>
          <a:p>
            <a:r>
              <a:rPr lang="en-US" dirty="0" smtClean="0"/>
              <a:t>O4.  Increase transportation and land use initiatives that include health as a criterion in long-term planning and funding decisions.</a:t>
            </a:r>
          </a:p>
          <a:p>
            <a:r>
              <a:rPr lang="en-US" dirty="0" smtClean="0"/>
              <a:t>O5. Develop a sustainable delivery system for evidence-based chronic disease self-management programs.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Cardiovascular Evidence-Based Strategies</a:t>
            </a:r>
            <a:endParaRPr lang="en-US" dirty="0"/>
          </a:p>
        </p:txBody>
      </p:sp>
      <p:sp>
        <p:nvSpPr>
          <p:cNvPr id="3" name="Content Placeholder 2"/>
          <p:cNvSpPr>
            <a:spLocks noGrp="1"/>
          </p:cNvSpPr>
          <p:nvPr>
            <p:ph idx="1"/>
          </p:nvPr>
        </p:nvSpPr>
        <p:spPr/>
        <p:txBody>
          <a:bodyPr/>
          <a:lstStyle/>
          <a:p>
            <a:r>
              <a:rPr lang="en-US" dirty="0" smtClean="0"/>
              <a:t>CVD 1. Increase the number of state and local agencies that have adopted and implemented nutrition standards to reduce cardiovascular risk.</a:t>
            </a:r>
          </a:p>
          <a:p>
            <a:r>
              <a:rPr lang="en-US" dirty="0" smtClean="0"/>
              <a:t>CVD2.  Reduce sodium in bread products offered in participating institutional settings.</a:t>
            </a:r>
          </a:p>
          <a:p>
            <a:r>
              <a:rPr lang="en-US" dirty="0" smtClean="0"/>
              <a:t>CVD3</a:t>
            </a:r>
            <a:r>
              <a:rPr lang="en-US" dirty="0" smtClean="0"/>
              <a:t>. Promote statewide policy banning trans-fats in restaurants.</a:t>
            </a:r>
          </a:p>
          <a:p>
            <a:r>
              <a:rPr lang="en-US" dirty="0" smtClean="0"/>
              <a:t>CVD4. Develop a sustainable delivery system for evidence-based chronic disease self-management programs.</a:t>
            </a:r>
          </a:p>
          <a:p>
            <a:r>
              <a:rPr lang="en-US" dirty="0" smtClean="0"/>
              <a:t>CVD5. Promote health system infrastructure that supports effective prevention, screening and management of chronic diseases and related risk factors through a coordinated, patient centered approach.</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Colorectal Cancer Evidence-Based Strategies</a:t>
            </a:r>
            <a:endParaRPr lang="en-US" dirty="0"/>
          </a:p>
        </p:txBody>
      </p:sp>
      <p:sp>
        <p:nvSpPr>
          <p:cNvPr id="3" name="Content Placeholder 2"/>
          <p:cNvSpPr>
            <a:spLocks noGrp="1"/>
          </p:cNvSpPr>
          <p:nvPr>
            <p:ph idx="1"/>
          </p:nvPr>
        </p:nvSpPr>
        <p:spPr/>
        <p:txBody>
          <a:bodyPr/>
          <a:lstStyle/>
          <a:p>
            <a:r>
              <a:rPr lang="en-US" dirty="0" smtClean="0"/>
              <a:t>CRC1. Increase completed evidence-based colorectal cancer screenings among recommended populations, through education and awareness messages.</a:t>
            </a:r>
          </a:p>
          <a:p>
            <a:pPr>
              <a:buNone/>
            </a:pPr>
            <a:endParaRPr lang="en-US" dirty="0" smtClean="0"/>
          </a:p>
          <a:p>
            <a:r>
              <a:rPr lang="en-US" dirty="0" smtClean="0"/>
              <a:t>CRC2. Promote health system infrastructure that supports effective colorectal cancer screening services through a coordinated, patient-centered approach.</a:t>
            </a:r>
            <a:r>
              <a:rPr lang="en-US" b="1" dirty="0" smtClean="0"/>
              <a:t> </a:t>
            </a:r>
          </a:p>
          <a:p>
            <a:pPr>
              <a:buNone/>
            </a:pPr>
            <a:endParaRPr lang="en-US" dirty="0" smtClean="0"/>
          </a:p>
          <a:p>
            <a:r>
              <a:rPr lang="en-US" dirty="0" smtClean="0"/>
              <a:t>CRC3. Remove any cost barriers for CRC medical services from screening through diagnosis.</a:t>
            </a:r>
          </a:p>
          <a:p>
            <a:pPr>
              <a:buNone/>
            </a:pPr>
            <a:endParaRPr lang="en-US" dirty="0" smtClean="0"/>
          </a:p>
          <a:p>
            <a:r>
              <a:rPr lang="en-US" dirty="0" smtClean="0"/>
              <a:t>CRC4. Develop a sustainable delivery system for evidence-based chronic disease self-management programs.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114300" y="0"/>
            <a:ext cx="8915400" cy="6877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1741</TotalTime>
  <Words>971</Words>
  <Application>Microsoft Office PowerPoint</Application>
  <PresentationFormat>On-screen Show (4:3)</PresentationFormat>
  <Paragraphs>94</Paragraphs>
  <Slides>14</Slides>
  <Notes>6</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Custom Design</vt:lpstr>
      <vt:lpstr>Democracy at Work: Legislative Update, Statewide priorities and MPOWER</vt:lpstr>
      <vt:lpstr>Slide 2</vt:lpstr>
      <vt:lpstr>Slide 3</vt:lpstr>
      <vt:lpstr>HPCDP Strategic Priorities</vt:lpstr>
      <vt:lpstr>Tobacco Evidence-Based Strategies</vt:lpstr>
      <vt:lpstr>Obesity Evidence-Based Strategies</vt:lpstr>
      <vt:lpstr>Cardiovascular Evidence-Based Strategies</vt:lpstr>
      <vt:lpstr>Colorectal Cancer Evidence-Based Strategies</vt:lpstr>
      <vt:lpstr>Slide 9</vt:lpstr>
      <vt:lpstr>MPOWER overview</vt:lpstr>
      <vt:lpstr>MPOWER: Enforce</vt:lpstr>
      <vt:lpstr>MPOWER: Raise</vt:lpstr>
      <vt:lpstr>Oregon Legislative Session: Overview</vt:lpstr>
      <vt:lpstr>What will be happening in Salem in 2013?</vt:lpstr>
    </vt:vector>
  </TitlesOfParts>
  <Company>Joe's World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Page</dc:title>
  <dc:creator>Joe B</dc:creator>
  <cp:lastModifiedBy>Kirsten Aird</cp:lastModifiedBy>
  <cp:revision>184</cp:revision>
  <dcterms:created xsi:type="dcterms:W3CDTF">2010-08-23T12:44:57Z</dcterms:created>
  <dcterms:modified xsi:type="dcterms:W3CDTF">2013-01-16T18:32:24Z</dcterms:modified>
</cp:coreProperties>
</file>