
<file path=[Content_Types].xml><?xml version="1.0" encoding="utf-8"?>
<Types xmlns="http://schemas.openxmlformats.org/package/2006/content-types">
  <Default Extension="xml" ContentType="application/xml"/>
  <Default Extension="jpeg" ContentType="image/jpeg"/>
  <Default Extension="gif" ContentType="image/gif"/>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95"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7" r:id="rId33"/>
    <p:sldId id="288" r:id="rId34"/>
    <p:sldId id="286" r:id="rId35"/>
    <p:sldId id="289" r:id="rId36"/>
    <p:sldId id="290" r:id="rId37"/>
    <p:sldId id="291" r:id="rId38"/>
    <p:sldId id="292" r:id="rId39"/>
    <p:sldId id="293" r:id="rId40"/>
    <p:sldId id="294"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344" y="-1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35" Type="http://schemas.openxmlformats.org/officeDocument/2006/relationships/slide" Target="slides/slide34.xml"/><Relationship Id="rId31" Type="http://schemas.openxmlformats.org/officeDocument/2006/relationships/slide" Target="slides/slide30.xml"/><Relationship Id="rId34" Type="http://schemas.openxmlformats.org/officeDocument/2006/relationships/slide" Target="slides/slide33.xml"/><Relationship Id="rId39" Type="http://schemas.openxmlformats.org/officeDocument/2006/relationships/slide" Target="slides/slide38.xml"/><Relationship Id="rId40" Type="http://schemas.openxmlformats.org/officeDocument/2006/relationships/slide" Target="slides/slide39.xml"/><Relationship Id="rId7" Type="http://schemas.openxmlformats.org/officeDocument/2006/relationships/slide" Target="slides/slide6.xml"/><Relationship Id="rId36" Type="http://schemas.openxmlformats.org/officeDocument/2006/relationships/slide" Target="slides/slide35.xml"/><Relationship Id="rId43" Type="http://schemas.openxmlformats.org/officeDocument/2006/relationships/printerSettings" Target="printerSettings/printerSettings1.bin"/><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slide" Target="slides/slide24.xml"/><Relationship Id="rId47" Type="http://schemas.openxmlformats.org/officeDocument/2006/relationships/tableStyles" Target="tableStyles.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32" Type="http://schemas.openxmlformats.org/officeDocument/2006/relationships/slide" Target="slides/slide31.xml"/><Relationship Id="rId37" Type="http://schemas.openxmlformats.org/officeDocument/2006/relationships/slide" Target="slides/slide36.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slide" Target="slides/slide26.xml"/><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slide" Target="slides/slide27.xml"/><Relationship Id="rId45" Type="http://schemas.openxmlformats.org/officeDocument/2006/relationships/viewProps" Target="viewProps.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42" Type="http://schemas.openxmlformats.org/officeDocument/2006/relationships/notesMaster" Target="notesMasters/notesMaster1.xml"/><Relationship Id="rId29" Type="http://schemas.openxmlformats.org/officeDocument/2006/relationships/slide" Target="slides/slide28.xml"/><Relationship Id="rId6" Type="http://schemas.openxmlformats.org/officeDocument/2006/relationships/slide" Target="slides/slide5.xml"/><Relationship Id="rId16" Type="http://schemas.openxmlformats.org/officeDocument/2006/relationships/slide" Target="slides/slide15.xml"/><Relationship Id="rId33" Type="http://schemas.openxmlformats.org/officeDocument/2006/relationships/slide" Target="slides/slide32.xml"/><Relationship Id="rId44" Type="http://schemas.openxmlformats.org/officeDocument/2006/relationships/presProps" Target="presProps.xml"/><Relationship Id="rId41" Type="http://schemas.openxmlformats.org/officeDocument/2006/relationships/slide" Target="slides/slide40.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38" Type="http://schemas.openxmlformats.org/officeDocument/2006/relationships/slide" Target="slides/slide37.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2C9591-4F69-8E41-9F40-F0B82F915590}" type="datetimeFigureOut">
              <a:rPr lang="en-US" smtClean="0"/>
              <a:pPr/>
              <a:t>6/3/13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A26395-64A5-E147-B771-FCBB796E58B2}" type="slidenum">
              <a:rPr lang="en-US" smtClean="0"/>
              <a:pPr/>
              <a:t>‹#›</a:t>
            </a:fld>
            <a:endParaRPr lang="en-US"/>
          </a:p>
        </p:txBody>
      </p:sp>
    </p:spTree>
    <p:extLst>
      <p:ext uri="{BB962C8B-B14F-4D97-AF65-F5344CB8AC3E}">
        <p14:creationId xmlns:p14="http://schemas.microsoft.com/office/powerpoint/2010/main" val="405306006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My graduate field experience project, January</a:t>
            </a:r>
            <a:r>
              <a:rPr lang="en-US" baseline="0" dirty="0" smtClean="0"/>
              <a:t> through May </a:t>
            </a:r>
            <a:endParaRPr lang="en-US" dirty="0"/>
          </a:p>
        </p:txBody>
      </p:sp>
      <p:sp>
        <p:nvSpPr>
          <p:cNvPr id="4" name="Slide Number Placeholder 3"/>
          <p:cNvSpPr>
            <a:spLocks noGrp="1"/>
          </p:cNvSpPr>
          <p:nvPr>
            <p:ph type="sldNum" sz="quarter" idx="10"/>
          </p:nvPr>
        </p:nvSpPr>
        <p:spPr/>
        <p:txBody>
          <a:bodyPr/>
          <a:lstStyle/>
          <a:p>
            <a:fld id="{64A26395-64A5-E147-B771-FCBB796E58B2}" type="slidenum">
              <a:rPr lang="en-US" smtClean="0"/>
              <a:pPr/>
              <a:t>1</a:t>
            </a:fld>
            <a:endParaRPr lang="en-US"/>
          </a:p>
        </p:txBody>
      </p:sp>
    </p:spTree>
    <p:extLst>
      <p:ext uri="{BB962C8B-B14F-4D97-AF65-F5344CB8AC3E}">
        <p14:creationId xmlns:p14="http://schemas.microsoft.com/office/powerpoint/2010/main" val="34633095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A26395-64A5-E147-B771-FCBB796E58B2}" type="slidenum">
              <a:rPr lang="en-US" smtClean="0"/>
              <a:pPr/>
              <a:t>21</a:t>
            </a:fld>
            <a:endParaRPr lang="en-US"/>
          </a:p>
        </p:txBody>
      </p:sp>
    </p:spTree>
    <p:extLst>
      <p:ext uri="{BB962C8B-B14F-4D97-AF65-F5344CB8AC3E}">
        <p14:creationId xmlns:p14="http://schemas.microsoft.com/office/powerpoint/2010/main" val="40920036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Other theme: domino</a:t>
            </a:r>
            <a:r>
              <a:rPr lang="en-US" baseline="0" dirty="0" smtClean="0"/>
              <a:t> effect </a:t>
            </a:r>
            <a:endParaRPr lang="en-US" dirty="0"/>
          </a:p>
        </p:txBody>
      </p:sp>
      <p:sp>
        <p:nvSpPr>
          <p:cNvPr id="4" name="Slide Number Placeholder 3"/>
          <p:cNvSpPr>
            <a:spLocks noGrp="1"/>
          </p:cNvSpPr>
          <p:nvPr>
            <p:ph type="sldNum" sz="quarter" idx="10"/>
          </p:nvPr>
        </p:nvSpPr>
        <p:spPr/>
        <p:txBody>
          <a:bodyPr/>
          <a:lstStyle/>
          <a:p>
            <a:fld id="{64A26395-64A5-E147-B771-FCBB796E58B2}" type="slidenum">
              <a:rPr lang="en-US" smtClean="0"/>
              <a:pPr/>
              <a:t>22</a:t>
            </a:fld>
            <a:endParaRPr lang="en-US"/>
          </a:p>
        </p:txBody>
      </p:sp>
    </p:spTree>
    <p:extLst>
      <p:ext uri="{BB962C8B-B14F-4D97-AF65-F5344CB8AC3E}">
        <p14:creationId xmlns:p14="http://schemas.microsoft.com/office/powerpoint/2010/main" val="2496941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QUOTE FROM</a:t>
            </a:r>
            <a:r>
              <a:rPr lang="en-US" baseline="0" dirty="0" smtClean="0"/>
              <a:t> REPORT - long</a:t>
            </a:r>
            <a:endParaRPr lang="en-US" dirty="0" smtClean="0"/>
          </a:p>
          <a:p>
            <a:endParaRPr lang="en-US" dirty="0" smtClean="0"/>
          </a:p>
          <a:p>
            <a:r>
              <a:rPr lang="en-US" dirty="0" smtClean="0"/>
              <a:t>Another theme: staff reactions/</a:t>
            </a:r>
            <a:r>
              <a:rPr lang="en-US" baseline="0" dirty="0" smtClean="0"/>
              <a:t> social pressure to abide by the policies. </a:t>
            </a:r>
          </a:p>
          <a:p>
            <a:r>
              <a:rPr lang="en-US" baseline="0" dirty="0" smtClean="0"/>
              <a:t>	Positive reactions (over time) which promote adherence to the policy. Increased social pressure to provide healthy foods at </a:t>
            </a:r>
            <a:r>
              <a:rPr lang="en-US" baseline="0" dirty="0" err="1" smtClean="0"/>
              <a:t>mtgs</a:t>
            </a:r>
            <a:r>
              <a:rPr lang="en-US" baseline="0" dirty="0" smtClean="0"/>
              <a:t>, knowing that other </a:t>
            </a:r>
            <a:r>
              <a:rPr lang="en-US" baseline="0" dirty="0" err="1" smtClean="0"/>
              <a:t>ppl</a:t>
            </a:r>
            <a:r>
              <a:rPr lang="en-US" baseline="0" dirty="0" smtClean="0"/>
              <a:t> are paying attention to whether you abide by the policy or not. </a:t>
            </a:r>
            <a:endParaRPr lang="en-US" dirty="0"/>
          </a:p>
        </p:txBody>
      </p:sp>
      <p:sp>
        <p:nvSpPr>
          <p:cNvPr id="4" name="Slide Number Placeholder 3"/>
          <p:cNvSpPr>
            <a:spLocks noGrp="1"/>
          </p:cNvSpPr>
          <p:nvPr>
            <p:ph type="sldNum" sz="quarter" idx="10"/>
          </p:nvPr>
        </p:nvSpPr>
        <p:spPr/>
        <p:txBody>
          <a:bodyPr/>
          <a:lstStyle/>
          <a:p>
            <a:fld id="{64A26395-64A5-E147-B771-FCBB796E58B2}" type="slidenum">
              <a:rPr lang="en-US" smtClean="0"/>
              <a:pPr/>
              <a:t>23</a:t>
            </a:fld>
            <a:endParaRPr lang="en-US"/>
          </a:p>
        </p:txBody>
      </p:sp>
    </p:spTree>
    <p:extLst>
      <p:ext uri="{BB962C8B-B14F-4D97-AF65-F5344CB8AC3E}">
        <p14:creationId xmlns:p14="http://schemas.microsoft.com/office/powerpoint/2010/main" val="28058240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A26395-64A5-E147-B771-FCBB796E58B2}" type="slidenum">
              <a:rPr lang="en-US" smtClean="0"/>
              <a:pPr/>
              <a:t>24</a:t>
            </a:fld>
            <a:endParaRPr lang="en-US"/>
          </a:p>
        </p:txBody>
      </p:sp>
    </p:spTree>
    <p:extLst>
      <p:ext uri="{BB962C8B-B14F-4D97-AF65-F5344CB8AC3E}">
        <p14:creationId xmlns:p14="http://schemas.microsoft.com/office/powerpoint/2010/main" val="9708320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A26395-64A5-E147-B771-FCBB796E58B2}" type="slidenum">
              <a:rPr lang="en-US" smtClean="0"/>
              <a:pPr/>
              <a:t>25</a:t>
            </a:fld>
            <a:endParaRPr lang="en-US"/>
          </a:p>
        </p:txBody>
      </p:sp>
    </p:spTree>
    <p:extLst>
      <p:ext uri="{BB962C8B-B14F-4D97-AF65-F5344CB8AC3E}">
        <p14:creationId xmlns:p14="http://schemas.microsoft.com/office/powerpoint/2010/main" val="31536497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A26395-64A5-E147-B771-FCBB796E58B2}" type="slidenum">
              <a:rPr lang="en-US" smtClean="0"/>
              <a:pPr/>
              <a:t>26</a:t>
            </a:fld>
            <a:endParaRPr lang="en-US"/>
          </a:p>
        </p:txBody>
      </p:sp>
    </p:spTree>
    <p:extLst>
      <p:ext uri="{BB962C8B-B14F-4D97-AF65-F5344CB8AC3E}">
        <p14:creationId xmlns:p14="http://schemas.microsoft.com/office/powerpoint/2010/main" val="41090407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Health status did not come up in the public agency policies….to some</a:t>
            </a:r>
            <a:r>
              <a:rPr lang="en-US" baseline="0" dirty="0" smtClean="0"/>
              <a:t> degree, but mostly seemed to be an underlying assumption </a:t>
            </a:r>
            <a:endParaRPr lang="en-US" dirty="0"/>
          </a:p>
        </p:txBody>
      </p:sp>
      <p:sp>
        <p:nvSpPr>
          <p:cNvPr id="4" name="Slide Number Placeholder 3"/>
          <p:cNvSpPr>
            <a:spLocks noGrp="1"/>
          </p:cNvSpPr>
          <p:nvPr>
            <p:ph type="sldNum" sz="quarter" idx="10"/>
          </p:nvPr>
        </p:nvSpPr>
        <p:spPr/>
        <p:txBody>
          <a:bodyPr/>
          <a:lstStyle/>
          <a:p>
            <a:fld id="{64A26395-64A5-E147-B771-FCBB796E58B2}" type="slidenum">
              <a:rPr lang="en-US" smtClean="0"/>
              <a:pPr/>
              <a:t>27</a:t>
            </a:fld>
            <a:endParaRPr lang="en-US"/>
          </a:p>
        </p:txBody>
      </p:sp>
    </p:spTree>
    <p:extLst>
      <p:ext uri="{BB962C8B-B14F-4D97-AF65-F5344CB8AC3E}">
        <p14:creationId xmlns:p14="http://schemas.microsoft.com/office/powerpoint/2010/main" val="32523368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Used different interview protocols,</a:t>
            </a:r>
            <a:r>
              <a:rPr lang="en-US" baseline="0" dirty="0" smtClean="0"/>
              <a:t> wanted to understand what it’s like for a vendor or contractor to be trying to accommodate a healthy meetings policy from their perspective. </a:t>
            </a:r>
          </a:p>
          <a:p>
            <a:endParaRPr lang="en-US" baseline="0" dirty="0" smtClean="0"/>
          </a:p>
          <a:p>
            <a:r>
              <a:rPr lang="en-US" baseline="0" dirty="0" smtClean="0"/>
              <a:t>NOTE: Differences in perceptions re: how easy it is for vendors to accommodate the policies (views of public agencies were that it was pretty easy)</a:t>
            </a:r>
            <a:endParaRPr lang="en-US" dirty="0"/>
          </a:p>
        </p:txBody>
      </p:sp>
      <p:sp>
        <p:nvSpPr>
          <p:cNvPr id="4" name="Slide Number Placeholder 3"/>
          <p:cNvSpPr>
            <a:spLocks noGrp="1"/>
          </p:cNvSpPr>
          <p:nvPr>
            <p:ph type="sldNum" sz="quarter" idx="10"/>
          </p:nvPr>
        </p:nvSpPr>
        <p:spPr/>
        <p:txBody>
          <a:bodyPr/>
          <a:lstStyle/>
          <a:p>
            <a:fld id="{64A26395-64A5-E147-B771-FCBB796E58B2}" type="slidenum">
              <a:rPr lang="en-US" smtClean="0"/>
              <a:pPr/>
              <a:t>28</a:t>
            </a:fld>
            <a:endParaRPr lang="en-US"/>
          </a:p>
        </p:txBody>
      </p:sp>
    </p:spTree>
    <p:extLst>
      <p:ext uri="{BB962C8B-B14F-4D97-AF65-F5344CB8AC3E}">
        <p14:creationId xmlns:p14="http://schemas.microsoft.com/office/powerpoint/2010/main" val="7922812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A26395-64A5-E147-B771-FCBB796E58B2}" type="slidenum">
              <a:rPr lang="en-US" smtClean="0"/>
              <a:pPr/>
              <a:t>29</a:t>
            </a:fld>
            <a:endParaRPr lang="en-US"/>
          </a:p>
        </p:txBody>
      </p:sp>
    </p:spTree>
    <p:extLst>
      <p:ext uri="{BB962C8B-B14F-4D97-AF65-F5344CB8AC3E}">
        <p14:creationId xmlns:p14="http://schemas.microsoft.com/office/powerpoint/2010/main" val="41597605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constant back and forth and more opportunity for confusion</a:t>
            </a:r>
            <a:r>
              <a:rPr lang="en-US" baseline="0" dirty="0" smtClean="0"/>
              <a:t> on prices]…That’s my biggest struggle. You just have to go through it, but the end result still happens.” </a:t>
            </a:r>
            <a:endParaRPr lang="en-US" dirty="0"/>
          </a:p>
        </p:txBody>
      </p:sp>
      <p:sp>
        <p:nvSpPr>
          <p:cNvPr id="4" name="Slide Number Placeholder 3"/>
          <p:cNvSpPr>
            <a:spLocks noGrp="1"/>
          </p:cNvSpPr>
          <p:nvPr>
            <p:ph type="sldNum" sz="quarter" idx="10"/>
          </p:nvPr>
        </p:nvSpPr>
        <p:spPr/>
        <p:txBody>
          <a:bodyPr/>
          <a:lstStyle/>
          <a:p>
            <a:fld id="{64A26395-64A5-E147-B771-FCBB796E58B2}" type="slidenum">
              <a:rPr lang="en-US" smtClean="0"/>
              <a:pPr/>
              <a:t>30</a:t>
            </a:fld>
            <a:endParaRPr lang="en-US"/>
          </a:p>
        </p:txBody>
      </p:sp>
    </p:spTree>
    <p:extLst>
      <p:ext uri="{BB962C8B-B14F-4D97-AF65-F5344CB8AC3E}">
        <p14:creationId xmlns:p14="http://schemas.microsoft.com/office/powerpoint/2010/main" val="13889326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respondents</a:t>
            </a:r>
            <a:r>
              <a:rPr lang="en-US" baseline="0" dirty="0" smtClean="0"/>
              <a:t> were okay with having their affiliation attached to their information and quotes, but for ease of writing and reporting, the only affiliations I ended up listing were those of Beatty Group staff. </a:t>
            </a:r>
            <a:endParaRPr lang="en-US" dirty="0"/>
          </a:p>
        </p:txBody>
      </p:sp>
      <p:sp>
        <p:nvSpPr>
          <p:cNvPr id="4" name="Slide Number Placeholder 3"/>
          <p:cNvSpPr>
            <a:spLocks noGrp="1"/>
          </p:cNvSpPr>
          <p:nvPr>
            <p:ph type="sldNum" sz="quarter" idx="10"/>
          </p:nvPr>
        </p:nvSpPr>
        <p:spPr/>
        <p:txBody>
          <a:bodyPr/>
          <a:lstStyle/>
          <a:p>
            <a:fld id="{64A26395-64A5-E147-B771-FCBB796E58B2}" type="slidenum">
              <a:rPr lang="en-US" smtClean="0"/>
              <a:pPr/>
              <a:t>4</a:t>
            </a:fld>
            <a:endParaRPr lang="en-US"/>
          </a:p>
        </p:txBody>
      </p:sp>
    </p:spTree>
    <p:extLst>
      <p:ext uri="{BB962C8B-B14F-4D97-AF65-F5344CB8AC3E}">
        <p14:creationId xmlns:p14="http://schemas.microsoft.com/office/powerpoint/2010/main" val="2602541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Steps 6 and 7,</a:t>
            </a:r>
            <a:r>
              <a:rPr lang="en-US" baseline="0" dirty="0" smtClean="0"/>
              <a:t> Process and Impact Evaluation </a:t>
            </a:r>
          </a:p>
          <a:p>
            <a:r>
              <a:rPr lang="en-US" baseline="0" dirty="0" smtClean="0"/>
              <a:t>Process: how development and implementation went; did it go according to plan? What factors were involved? </a:t>
            </a:r>
          </a:p>
          <a:p>
            <a:r>
              <a:rPr lang="en-US" baseline="0" dirty="0" smtClean="0"/>
              <a:t>Impact: Changes in the predisposing, reinforcing and enabling factors that led to changes in Behavior and Environment</a:t>
            </a:r>
            <a:endParaRPr lang="en-US" dirty="0"/>
          </a:p>
        </p:txBody>
      </p:sp>
      <p:sp>
        <p:nvSpPr>
          <p:cNvPr id="4" name="Slide Number Placeholder 3"/>
          <p:cNvSpPr>
            <a:spLocks noGrp="1"/>
          </p:cNvSpPr>
          <p:nvPr>
            <p:ph type="sldNum" sz="quarter" idx="10"/>
          </p:nvPr>
        </p:nvSpPr>
        <p:spPr/>
        <p:txBody>
          <a:bodyPr/>
          <a:lstStyle/>
          <a:p>
            <a:fld id="{64A26395-64A5-E147-B771-FCBB796E58B2}" type="slidenum">
              <a:rPr lang="en-US" smtClean="0"/>
              <a:pPr/>
              <a:t>5</a:t>
            </a:fld>
            <a:endParaRPr lang="en-US"/>
          </a:p>
        </p:txBody>
      </p:sp>
    </p:spTree>
    <p:extLst>
      <p:ext uri="{BB962C8B-B14F-4D97-AF65-F5344CB8AC3E}">
        <p14:creationId xmlns:p14="http://schemas.microsoft.com/office/powerpoint/2010/main" val="7564691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A26395-64A5-E147-B771-FCBB796E58B2}" type="slidenum">
              <a:rPr lang="en-US" smtClean="0"/>
              <a:pPr/>
              <a:t>7</a:t>
            </a:fld>
            <a:endParaRPr lang="en-US"/>
          </a:p>
        </p:txBody>
      </p:sp>
    </p:spTree>
    <p:extLst>
      <p:ext uri="{BB962C8B-B14F-4D97-AF65-F5344CB8AC3E}">
        <p14:creationId xmlns:p14="http://schemas.microsoft.com/office/powerpoint/2010/main" val="34363379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Other theme: Healthy meetings</a:t>
            </a:r>
            <a:r>
              <a:rPr lang="en-US" baseline="0" dirty="0" smtClean="0"/>
              <a:t> are the low-hanging fruit</a:t>
            </a:r>
            <a:endParaRPr lang="en-US" dirty="0"/>
          </a:p>
        </p:txBody>
      </p:sp>
      <p:sp>
        <p:nvSpPr>
          <p:cNvPr id="4" name="Slide Number Placeholder 3"/>
          <p:cNvSpPr>
            <a:spLocks noGrp="1"/>
          </p:cNvSpPr>
          <p:nvPr>
            <p:ph type="sldNum" sz="quarter" idx="10"/>
          </p:nvPr>
        </p:nvSpPr>
        <p:spPr/>
        <p:txBody>
          <a:bodyPr/>
          <a:lstStyle/>
          <a:p>
            <a:fld id="{64A26395-64A5-E147-B771-FCBB796E58B2}" type="slidenum">
              <a:rPr lang="en-US" smtClean="0"/>
              <a:pPr/>
              <a:t>13</a:t>
            </a:fld>
            <a:endParaRPr lang="en-US"/>
          </a:p>
        </p:txBody>
      </p:sp>
    </p:spTree>
    <p:extLst>
      <p:ext uri="{BB962C8B-B14F-4D97-AF65-F5344CB8AC3E}">
        <p14:creationId xmlns:p14="http://schemas.microsoft.com/office/powerpoint/2010/main" val="25874001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A26395-64A5-E147-B771-FCBB796E58B2}" type="slidenum">
              <a:rPr lang="en-US" smtClean="0"/>
              <a:pPr/>
              <a:t>15</a:t>
            </a:fld>
            <a:endParaRPr lang="en-US"/>
          </a:p>
        </p:txBody>
      </p:sp>
    </p:spTree>
    <p:extLst>
      <p:ext uri="{BB962C8B-B14F-4D97-AF65-F5344CB8AC3E}">
        <p14:creationId xmlns:p14="http://schemas.microsoft.com/office/powerpoint/2010/main" val="3679126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Other themes:</a:t>
            </a:r>
            <a:r>
              <a:rPr lang="en-US" baseline="0" dirty="0" smtClean="0"/>
              <a:t> (Debunking) food as an incentive to participation, Healthy food costs more, Misperceptions about what constitutes healthy food, Agency political climate, </a:t>
            </a:r>
            <a:endParaRPr lang="en-US" dirty="0"/>
          </a:p>
        </p:txBody>
      </p:sp>
      <p:sp>
        <p:nvSpPr>
          <p:cNvPr id="4" name="Slide Number Placeholder 3"/>
          <p:cNvSpPr>
            <a:spLocks noGrp="1"/>
          </p:cNvSpPr>
          <p:nvPr>
            <p:ph type="sldNum" sz="quarter" idx="10"/>
          </p:nvPr>
        </p:nvSpPr>
        <p:spPr/>
        <p:txBody>
          <a:bodyPr/>
          <a:lstStyle/>
          <a:p>
            <a:fld id="{64A26395-64A5-E147-B771-FCBB796E58B2}" type="slidenum">
              <a:rPr lang="en-US" smtClean="0"/>
              <a:pPr/>
              <a:t>16</a:t>
            </a:fld>
            <a:endParaRPr lang="en-US"/>
          </a:p>
        </p:txBody>
      </p:sp>
    </p:spTree>
    <p:extLst>
      <p:ext uri="{BB962C8B-B14F-4D97-AF65-F5344CB8AC3E}">
        <p14:creationId xmlns:p14="http://schemas.microsoft.com/office/powerpoint/2010/main" val="6682360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Pizza/WIC story, chili cook-off story</a:t>
            </a:r>
            <a:r>
              <a:rPr lang="en-US" baseline="0" dirty="0" smtClean="0"/>
              <a:t> with healthfulness of chili as part of the judging criteria. </a:t>
            </a:r>
            <a:endParaRPr lang="en-US" dirty="0"/>
          </a:p>
        </p:txBody>
      </p:sp>
      <p:sp>
        <p:nvSpPr>
          <p:cNvPr id="4" name="Slide Number Placeholder 3"/>
          <p:cNvSpPr>
            <a:spLocks noGrp="1"/>
          </p:cNvSpPr>
          <p:nvPr>
            <p:ph type="sldNum" sz="quarter" idx="10"/>
          </p:nvPr>
        </p:nvSpPr>
        <p:spPr/>
        <p:txBody>
          <a:bodyPr/>
          <a:lstStyle/>
          <a:p>
            <a:fld id="{64A26395-64A5-E147-B771-FCBB796E58B2}" type="slidenum">
              <a:rPr lang="en-US" smtClean="0"/>
              <a:pPr/>
              <a:t>19</a:t>
            </a:fld>
            <a:endParaRPr lang="en-US"/>
          </a:p>
        </p:txBody>
      </p:sp>
    </p:spTree>
    <p:extLst>
      <p:ext uri="{BB962C8B-B14F-4D97-AF65-F5344CB8AC3E}">
        <p14:creationId xmlns:p14="http://schemas.microsoft.com/office/powerpoint/2010/main" val="38730249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Other theme: Changes</a:t>
            </a:r>
            <a:r>
              <a:rPr lang="en-US" baseline="0" dirty="0" smtClean="0"/>
              <a:t> in perceptions of what constitutes healthy food </a:t>
            </a:r>
            <a:endParaRPr lang="en-US" dirty="0"/>
          </a:p>
        </p:txBody>
      </p:sp>
      <p:sp>
        <p:nvSpPr>
          <p:cNvPr id="4" name="Slide Number Placeholder 3"/>
          <p:cNvSpPr>
            <a:spLocks noGrp="1"/>
          </p:cNvSpPr>
          <p:nvPr>
            <p:ph type="sldNum" sz="quarter" idx="10"/>
          </p:nvPr>
        </p:nvSpPr>
        <p:spPr/>
        <p:txBody>
          <a:bodyPr/>
          <a:lstStyle/>
          <a:p>
            <a:fld id="{64A26395-64A5-E147-B771-FCBB796E58B2}" type="slidenum">
              <a:rPr lang="en-US" smtClean="0"/>
              <a:pPr/>
              <a:t>20</a:t>
            </a:fld>
            <a:endParaRPr lang="en-US"/>
          </a:p>
        </p:txBody>
      </p:sp>
    </p:spTree>
    <p:extLst>
      <p:ext uri="{BB962C8B-B14F-4D97-AF65-F5344CB8AC3E}">
        <p14:creationId xmlns:p14="http://schemas.microsoft.com/office/powerpoint/2010/main" val="3415856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57199" y="1295400"/>
            <a:ext cx="8228013" cy="1927225"/>
          </a:xfrm>
        </p:spPr>
        <p:txBody>
          <a:bodyPr tIns="0" bIns="0" anchor="b" anchorCtr="0"/>
          <a:lstStyle>
            <a:lvl1pPr>
              <a:defRPr sz="6000">
                <a:solidFill>
                  <a:schemeClr val="bg1"/>
                </a:solidFill>
              </a:defRPr>
            </a:lvl1pPr>
          </a:lstStyle>
          <a:p>
            <a:r>
              <a:rPr lang="en-US" smtClean="0"/>
              <a:t>Click to edit Master title style</a:t>
            </a:r>
            <a:endParaRPr/>
          </a:p>
        </p:txBody>
      </p:sp>
      <p:sp>
        <p:nvSpPr>
          <p:cNvPr id="3" name="Subtitle 2"/>
          <p:cNvSpPr>
            <a:spLocks noGrp="1"/>
          </p:cNvSpPr>
          <p:nvPr>
            <p:ph type="subTitle" idx="1"/>
          </p:nvPr>
        </p:nvSpPr>
        <p:spPr>
          <a:xfrm>
            <a:off x="457199" y="3307976"/>
            <a:ext cx="8228013" cy="1066800"/>
          </a:xfrm>
        </p:spPr>
        <p:txBody>
          <a:bodyPr tIns="0" bIns="0"/>
          <a:lstStyle>
            <a:lvl1pPr marL="0" indent="0" algn="ctr">
              <a:spcBef>
                <a:spcPts val="300"/>
              </a:spcBef>
              <a:buNone/>
              <a:defRPr sz="18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1FB32F09-3F7D-4671-9E0E-D7F6DA64434A}" type="datetimeFigureOut">
              <a:rPr lang="en-US" smtClean="0"/>
              <a:pPr/>
              <a:t>6/3/13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2C24D5-3A4A-43F2-AD76-A12AE41963DF}" type="slidenum">
              <a:rPr lang="en-US" smtClean="0"/>
              <a:pPr/>
              <a:t>‹#›</a:t>
            </a:fld>
            <a:endParaRPr lang="en-US"/>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a:solidFill>
                  <a:schemeClr val="accent1"/>
                </a:solidFill>
                <a:latin typeface="Wingdings" pitchFamily="2" charset="2"/>
              </a:rPr>
              <a:t>S</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B32F09-3F7D-4671-9E0E-D7F6DA64434A}" type="datetimeFigureOut">
              <a:rPr lang="en-US" smtClean="0"/>
              <a:pPr/>
              <a:t>6/3/13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2C24D5-3A4A-43F2-AD76-A12AE41963D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199" y="381001"/>
            <a:ext cx="3509683" cy="2209800"/>
          </a:xfrm>
        </p:spPr>
        <p:txBody>
          <a:bodyPr anchor="b"/>
          <a:lstStyle>
            <a:lvl1pPr algn="l">
              <a:defRPr sz="4400" b="0"/>
            </a:lvl1pPr>
          </a:lstStyle>
          <a:p>
            <a:r>
              <a:rPr lang="en-US" smtClean="0"/>
              <a:t>Click to edit Master title style</a:t>
            </a:r>
            <a:endParaRPr/>
          </a:p>
        </p:txBody>
      </p:sp>
      <p:sp>
        <p:nvSpPr>
          <p:cNvPr id="3" name="Content Placeholder 2"/>
          <p:cNvSpPr>
            <a:spLocks noGrp="1"/>
          </p:cNvSpPr>
          <p:nvPr>
            <p:ph idx="1"/>
          </p:nvPr>
        </p:nvSpPr>
        <p:spPr>
          <a:xfrm>
            <a:off x="5029200" y="273050"/>
            <a:ext cx="3657600" cy="5853113"/>
          </a:xfrm>
        </p:spPr>
        <p:txBody>
          <a:bodyPr>
            <a:normAutofit/>
          </a:bodyPr>
          <a:lstStyle>
            <a:lvl1pPr>
              <a:defRPr sz="2200"/>
            </a:lvl1pPr>
            <a:lvl2pPr>
              <a:defRPr sz="20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649071"/>
            <a:ext cx="3509683" cy="3388192"/>
          </a:xfrm>
        </p:spPr>
        <p:txBody>
          <a:bodyPr>
            <a:normAutofit/>
          </a:bodyPr>
          <a:lstStyle>
            <a:lvl1pPr marL="0" indent="0">
              <a:spcBef>
                <a:spcPts val="600"/>
              </a:spcBef>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1FB32F09-3F7D-4671-9E0E-D7F6DA64434A}" type="datetimeFigureOut">
              <a:rPr lang="en-US" smtClean="0"/>
              <a:pPr/>
              <a:t>6/3/13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2C24D5-3A4A-43F2-AD76-A12AE41963D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1FB32F09-3F7D-4671-9E0E-D7F6DA64434A}" type="datetimeFigureOut">
              <a:rPr lang="en-US" smtClean="0"/>
              <a:pPr/>
              <a:t>6/3/13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2C24D5-3A4A-43F2-AD76-A12AE41963DF}" type="slidenum">
              <a:rPr lang="en-US" smtClean="0"/>
              <a:pPr/>
              <a:t>‹#›</a:t>
            </a:fld>
            <a:endParaRPr lang="en-US"/>
          </a:p>
        </p:txBody>
      </p:sp>
      <p:sp>
        <p:nvSpPr>
          <p:cNvPr id="9" name="Picture Placeholder 8"/>
          <p:cNvSpPr>
            <a:spLocks noGrp="1"/>
          </p:cNvSpPr>
          <p:nvPr>
            <p:ph type="pic" sz="quarter" idx="13"/>
          </p:nvPr>
        </p:nvSpPr>
        <p:spPr>
          <a:xfrm>
            <a:off x="228600" y="1143000"/>
            <a:ext cx="4267200" cy="4267200"/>
          </a:xfrm>
          <a:prstGeom prst="ellipse">
            <a:avLst/>
          </a:prstGeom>
          <a:ln w="28575">
            <a:solidFill>
              <a:schemeClr val="accent1"/>
            </a:solidFill>
          </a:ln>
        </p:spPr>
        <p:txBody>
          <a:bodyPr/>
          <a:lstStyle>
            <a:lvl1pPr marL="0" indent="0">
              <a:buNone/>
              <a:defRPr>
                <a:solidFill>
                  <a:schemeClr val="bg1"/>
                </a:solidFill>
              </a:defRPr>
            </a:lvl1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1FB32F09-3F7D-4671-9E0E-D7F6DA64434A}" type="datetimeFigureOut">
              <a:rPr lang="en-US" smtClean="0"/>
              <a:pPr/>
              <a:t>6/3/13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2C24D5-3A4A-43F2-AD76-A12AE41963DF}" type="slidenum">
              <a:rPr lang="en-US" smtClean="0"/>
              <a:pPr/>
              <a:t>‹#›</a:t>
            </a:fld>
            <a:endParaRPr lang="en-US"/>
          </a:p>
        </p:txBody>
      </p:sp>
      <p:sp>
        <p:nvSpPr>
          <p:cNvPr id="9" name="Picture Placeholder 8"/>
          <p:cNvSpPr>
            <a:spLocks noGrp="1"/>
          </p:cNvSpPr>
          <p:nvPr>
            <p:ph type="pic" sz="quarter" idx="13"/>
          </p:nvPr>
        </p:nvSpPr>
        <p:spPr>
          <a:xfrm>
            <a:off x="990600" y="2590800"/>
            <a:ext cx="3505200" cy="3505200"/>
          </a:xfrm>
          <a:prstGeom prst="ellipse">
            <a:avLst/>
          </a:prstGeom>
          <a:ln w="28575">
            <a:solidFill>
              <a:schemeClr val="accent1"/>
            </a:solidFill>
          </a:ln>
        </p:spPr>
        <p:txBody>
          <a:bodyPr/>
          <a:lstStyle>
            <a:lvl1pPr marL="0" indent="0">
              <a:buNone/>
              <a:defRPr>
                <a:solidFill>
                  <a:schemeClr val="bg1"/>
                </a:solidFill>
              </a:defRPr>
            </a:lvl1pPr>
          </a:lstStyle>
          <a:p>
            <a:r>
              <a:rPr lang="en-US" smtClean="0"/>
              <a:t>Drag picture to placeholder or click icon to add</a:t>
            </a:r>
            <a:endParaRPr/>
          </a:p>
        </p:txBody>
      </p:sp>
      <p:sp>
        <p:nvSpPr>
          <p:cNvPr id="8" name="Picture Placeholder 8"/>
          <p:cNvSpPr>
            <a:spLocks noGrp="1"/>
          </p:cNvSpPr>
          <p:nvPr>
            <p:ph type="pic" sz="quarter" idx="14"/>
          </p:nvPr>
        </p:nvSpPr>
        <p:spPr>
          <a:xfrm>
            <a:off x="2479675" y="1260475"/>
            <a:ext cx="1254125" cy="1254125"/>
          </a:xfrm>
          <a:prstGeom prst="ellipse">
            <a:avLst/>
          </a:prstGeom>
          <a:ln w="28575">
            <a:solidFill>
              <a:schemeClr val="accent1"/>
            </a:solidFill>
          </a:ln>
        </p:spPr>
        <p:txBody>
          <a:bodyPr>
            <a:normAutofit/>
          </a:bodyPr>
          <a:lstStyle>
            <a:lvl1pPr marL="0" indent="0">
              <a:buNone/>
              <a:defRPr sz="1400">
                <a:solidFill>
                  <a:schemeClr val="bg1"/>
                </a:solidFill>
              </a:defRPr>
            </a:lvl1pPr>
          </a:lstStyle>
          <a:p>
            <a:r>
              <a:rPr lang="en-US" smtClean="0"/>
              <a:t>Drag picture to placeholder or click icon to add</a:t>
            </a:r>
            <a:endParaRPr/>
          </a:p>
        </p:txBody>
      </p:sp>
      <p:sp>
        <p:nvSpPr>
          <p:cNvPr id="10" name="Picture Placeholder 8"/>
          <p:cNvSpPr>
            <a:spLocks noGrp="1"/>
          </p:cNvSpPr>
          <p:nvPr>
            <p:ph type="pic" sz="quarter" idx="15"/>
          </p:nvPr>
        </p:nvSpPr>
        <p:spPr>
          <a:xfrm>
            <a:off x="269875" y="762000"/>
            <a:ext cx="2092325" cy="2092325"/>
          </a:xfrm>
          <a:prstGeom prst="ellipse">
            <a:avLst/>
          </a:prstGeom>
          <a:ln w="28575">
            <a:solidFill>
              <a:schemeClr val="accent1"/>
            </a:solidFill>
          </a:ln>
        </p:spPr>
        <p:txBody>
          <a:bodyPr>
            <a:normAutofit/>
          </a:bodyPr>
          <a:lstStyle>
            <a:lvl1pPr marL="0" indent="0">
              <a:buNone/>
              <a:defRPr sz="1800">
                <a:solidFill>
                  <a:schemeClr val="bg1"/>
                </a:solidFill>
              </a:defRPr>
            </a:lvl1pPr>
          </a:lstStyle>
          <a:p>
            <a:r>
              <a:rPr lang="en-US" smtClean="0"/>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457200" y="2568388"/>
            <a:ext cx="8228013" cy="3468875"/>
          </a:xfrm>
        </p:spPr>
        <p:txBody>
          <a:bodyPr vert="eaVert"/>
          <a:lstStyle>
            <a:lvl5pPr>
              <a:defRPr/>
            </a:lvl5pPr>
            <a:lvl6pPr marL="1719072">
              <a:defRPr/>
            </a:lvl6pPr>
            <a:lvl7pPr marL="1719072">
              <a:defRPr/>
            </a:lvl7pPr>
            <a:lvl8pPr marL="1719072">
              <a:defRPr/>
            </a:lvl8pPr>
            <a:lvl9pPr marL="1719072">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1FB32F09-3F7D-4671-9E0E-D7F6DA64434A}" type="datetimeFigureOut">
              <a:rPr lang="en-US" smtClean="0"/>
              <a:pPr/>
              <a:t>6/3/13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2C24D5-3A4A-43F2-AD76-A12AE41963DF}"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274638"/>
            <a:ext cx="1524000" cy="5851525"/>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416859"/>
            <a:ext cx="6019800" cy="5615642"/>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1FB32F09-3F7D-4671-9E0E-D7F6DA64434A}" type="datetimeFigureOut">
              <a:rPr lang="en-US" smtClean="0"/>
              <a:pPr/>
              <a:t>6/3/13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2C24D5-3A4A-43F2-AD76-A12AE41963DF}"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losing">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FB32F09-3F7D-4671-9E0E-D7F6DA64434A}" type="datetimeFigureOut">
              <a:rPr lang="en-US" smtClean="0"/>
              <a:pPr/>
              <a:t>6/3/13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2C24D5-3A4A-43F2-AD76-A12AE41963D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1FB32F09-3F7D-4671-9E0E-D7F6DA64434A}" type="datetimeFigureOut">
              <a:rPr lang="en-US" smtClean="0"/>
              <a:pPr/>
              <a:t>6/3/13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2C24D5-3A4A-43F2-AD76-A12AE41963D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36694"/>
            <a:ext cx="6400800" cy="1362075"/>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1676399" y="3609695"/>
            <a:ext cx="5181601" cy="1500187"/>
          </a:xfrm>
        </p:spPr>
        <p:txBody>
          <a:bodyPr anchor="t" anchorCtr="0"/>
          <a:lstStyle>
            <a:lvl1pPr marL="0" indent="0" algn="r">
              <a:spcBef>
                <a:spcPts val="300"/>
              </a:spcBef>
              <a:buNone/>
              <a:defRPr sz="1800"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1FB32F09-3F7D-4671-9E0E-D7F6DA64434A}" type="datetimeFigureOut">
              <a:rPr lang="en-US" smtClean="0"/>
              <a:pPr/>
              <a:t>6/3/13</a:t>
            </a:fld>
            <a:endParaRPr lang="en-US"/>
          </a:p>
        </p:txBody>
      </p:sp>
      <p:sp>
        <p:nvSpPr>
          <p:cNvPr id="5" name="Footer Placeholder 4"/>
          <p:cNvSpPr>
            <a:spLocks noGrp="1"/>
          </p:cNvSpPr>
          <p:nvPr>
            <p:ph type="ftr" sz="quarter" idx="11"/>
          </p:nvPr>
        </p:nvSpPr>
        <p:spPr>
          <a:xfrm>
            <a:off x="7238999" y="6356350"/>
            <a:ext cx="1446213" cy="365125"/>
          </a:xfrm>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EE2C24D5-3A4A-43F2-AD76-A12AE41963DF}" type="slidenum">
              <a:rPr lang="en-US" smtClean="0"/>
              <a:pPr/>
              <a:t>‹#›</a:t>
            </a:fld>
            <a:endParaRPr lang="en-US"/>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a:solidFill>
                  <a:schemeClr val="accent1"/>
                </a:solidFill>
                <a:latin typeface="Wingdings" pitchFamily="2" charset="2"/>
              </a:rPr>
              <a:t>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34753" y="2784475"/>
            <a:ext cx="3767328" cy="3252788"/>
          </a:xfrm>
        </p:spPr>
        <p:txBody>
          <a:bodyPr/>
          <a:lstStyle>
            <a:lvl1pPr>
              <a:defRPr sz="1800"/>
            </a:lvl1pPr>
            <a:lvl2pPr>
              <a:defRPr sz="1800"/>
            </a:lvl2pPr>
            <a:lvl3pPr>
              <a:defRPr sz="1800"/>
            </a:lvl3pPr>
            <a:lvl4pPr>
              <a:defRPr sz="1800"/>
            </a:lvl4pPr>
            <a:lvl5pPr>
              <a:defRPr sz="1800"/>
            </a:lvl5pPr>
            <a:lvl6pPr marL="1946275" indent="-227013">
              <a:tabLst/>
              <a:defRPr sz="1600"/>
            </a:lvl6pPr>
            <a:lvl7pPr marL="2173288" indent="-227013">
              <a:tabLst/>
              <a:defRPr sz="1600"/>
            </a:lvl7pPr>
            <a:lvl8pPr marL="2398713" indent="-227013">
              <a:tabLst/>
              <a:defRPr sz="1600"/>
            </a:lvl8pPr>
            <a:lvl9pPr marL="2625725" indent="-227013">
              <a:tabLst/>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1FB32F09-3F7D-4671-9E0E-D7F6DA64434A}" type="datetimeFigureOut">
              <a:rPr lang="en-US" smtClean="0"/>
              <a:pPr/>
              <a:t>6/3/13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2C24D5-3A4A-43F2-AD76-A12AE41963D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40664"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40664"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631578"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31578"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1FB32F09-3F7D-4671-9E0E-D7F6DA64434A}" type="datetimeFigureOut">
              <a:rPr lang="en-US" smtClean="0"/>
              <a:pPr/>
              <a:t>6/3/13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2C24D5-3A4A-43F2-AD76-A12AE41963D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62000" y="2784475"/>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1FB32F09-3F7D-4671-9E0E-D7F6DA64434A}" type="datetimeFigureOut">
              <a:rPr lang="en-US" smtClean="0"/>
              <a:pPr/>
              <a:t>6/3/13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2C24D5-3A4A-43F2-AD76-A12AE41963DF}" type="slidenum">
              <a:rPr lang="en-US" smtClean="0"/>
              <a:pPr/>
              <a:t>‹#›</a:t>
            </a:fld>
            <a:endParaRPr lang="en-US"/>
          </a:p>
        </p:txBody>
      </p:sp>
      <p:sp>
        <p:nvSpPr>
          <p:cNvPr id="8" name="Content Placeholder 2"/>
          <p:cNvSpPr>
            <a:spLocks noGrp="1"/>
          </p:cNvSpPr>
          <p:nvPr>
            <p:ph sz="half" idx="13"/>
          </p:nvPr>
        </p:nvSpPr>
        <p:spPr>
          <a:xfrm>
            <a:off x="762000" y="4497070"/>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1FB32F09-3F7D-4671-9E0E-D7F6DA64434A}" type="datetimeFigureOut">
              <a:rPr lang="en-US" smtClean="0"/>
              <a:pPr/>
              <a:t>6/3/13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2C24D5-3A4A-43F2-AD76-A12AE41963DF}" type="slidenum">
              <a:rPr lang="en-US" smtClean="0"/>
              <a:pPr/>
              <a:t>‹#›</a:t>
            </a:fld>
            <a:endParaRPr lang="en-US"/>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9" name="Content Placeholder 2"/>
          <p:cNvSpPr>
            <a:spLocks noGrp="1"/>
          </p:cNvSpPr>
          <p:nvPr>
            <p:ph sz="half" idx="14"/>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1FB32F09-3F7D-4671-9E0E-D7F6DA64434A}" type="datetimeFigureOut">
              <a:rPr lang="en-US" smtClean="0"/>
              <a:pPr/>
              <a:t>6/3/13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2C24D5-3A4A-43F2-AD76-A12AE41963DF}" type="slidenum">
              <a:rPr lang="en-US" smtClean="0"/>
              <a:pPr/>
              <a:t>‹#›</a:t>
            </a:fld>
            <a:endParaRPr lang="en-US"/>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739775"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5"/>
          </p:nvPr>
        </p:nvSpPr>
        <p:spPr>
          <a:xfrm>
            <a:off x="739775"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1FB32F09-3F7D-4671-9E0E-D7F6DA64434A}" type="datetimeFigureOut">
              <a:rPr lang="en-US" smtClean="0"/>
              <a:pPr/>
              <a:t>6/3/13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2C24D5-3A4A-43F2-AD76-A12AE41963D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4" Type="http://schemas.openxmlformats.org/officeDocument/2006/relationships/slideLayout" Target="../slideLayouts/slideLayout14.xml"/><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16" Type="http://schemas.openxmlformats.org/officeDocument/2006/relationships/slideLayout" Target="../slideLayouts/slideLayout16.xml"/><Relationship Id="rId8" Type="http://schemas.openxmlformats.org/officeDocument/2006/relationships/slideLayout" Target="../slideLayouts/slideLayout8.xml"/><Relationship Id="rId13" Type="http://schemas.openxmlformats.org/officeDocument/2006/relationships/slideLayout" Target="../slideLayouts/slideLayout13.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45141"/>
            <a:ext cx="8229600" cy="1143000"/>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739775" y="2770094"/>
            <a:ext cx="7662864" cy="326716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fld id="{1FB32F09-3F7D-4671-9E0E-D7F6DA64434A}" type="datetimeFigureOut">
              <a:rPr lang="en-US" smtClean="0"/>
              <a:pPr/>
              <a:t>6/3/13</a:t>
            </a:fld>
            <a:endParaRPr lang="en-US"/>
          </a:p>
        </p:txBody>
      </p:sp>
      <p:sp>
        <p:nvSpPr>
          <p:cNvPr id="5" name="Footer Placeholder 4"/>
          <p:cNvSpPr>
            <a:spLocks noGrp="1"/>
          </p:cNvSpPr>
          <p:nvPr>
            <p:ph type="ftr" sz="quarter" idx="3"/>
          </p:nvPr>
        </p:nvSpPr>
        <p:spPr>
          <a:xfrm>
            <a:off x="5789613" y="6356350"/>
            <a:ext cx="2895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lIns="91440" tIns="45720" rIns="91440" bIns="45720" rtlCol="0" anchor="ctr"/>
          <a:lstStyle>
            <a:lvl1pPr algn="ctr">
              <a:defRPr sz="1100" b="1">
                <a:solidFill>
                  <a:schemeClr val="tx1">
                    <a:lumMod val="50000"/>
                    <a:lumOff val="50000"/>
                  </a:schemeClr>
                </a:solidFill>
              </a:defRPr>
            </a:lvl1pPr>
          </a:lstStyle>
          <a:p>
            <a:fld id="{EE2C24D5-3A4A-43F2-AD76-A12AE41963D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 id="2147483734" r:id="rId13"/>
    <p:sldLayoutId id="2147483735" r:id="rId14"/>
    <p:sldLayoutId id="2147483736" r:id="rId15"/>
    <p:sldLayoutId id="2147483737" r:id="rId16"/>
  </p:sldLayoutIdLst>
  <p:txStyles>
    <p:titleStyle>
      <a:lvl1pPr algn="ctr" defTabSz="914400" rtl="0" eaLnBrk="1" latinLnBrk="0" hangingPunct="1">
        <a:spcBef>
          <a:spcPct val="0"/>
        </a:spcBef>
        <a:buNone/>
        <a:defRPr sz="4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SzPct val="90000"/>
        <a:buFont typeface="Wingdings" pitchFamily="2" charset="2"/>
        <a:buChar char="S"/>
        <a:defRPr sz="22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60000"/>
            <a:lumOff val="40000"/>
          </a:schemeClr>
        </a:buClr>
        <a:buSzPct val="90000"/>
        <a:buFont typeface="Wingdings" pitchFamily="2" charset="2"/>
        <a:buChar char="S"/>
        <a:defRPr sz="20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60000"/>
            <a:lumOff val="40000"/>
          </a:schemeClr>
        </a:buClr>
        <a:buSzPct val="90000"/>
        <a:buFont typeface="Wingdings" pitchFamily="2" charset="2"/>
        <a:buChar char="S"/>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pitchFamily="2"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4" Type="http://schemas.openxmlformats.org/officeDocument/2006/relationships/image" Target="../media/image8.gif"/><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hyperlink" Target="http://ctb.ku.edu/en/tablecontents/sub_section_main_1008.asp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1" y="1523999"/>
            <a:ext cx="6498158" cy="3352801"/>
          </a:xfrm>
        </p:spPr>
        <p:txBody>
          <a:bodyPr>
            <a:normAutofit fontScale="90000"/>
          </a:bodyPr>
          <a:lstStyle/>
          <a:p>
            <a:r>
              <a:rPr lang="en-US" b="1" dirty="0"/>
              <a:t>Developing and Implementing Healthy Meetings Policies in Oregon’s Public Agencies</a:t>
            </a:r>
            <a:r>
              <a:rPr lang="en-US" dirty="0"/>
              <a:t/>
            </a:r>
            <a:br>
              <a:rPr lang="en-US" dirty="0"/>
            </a:br>
            <a:endParaRPr lang="en-US" dirty="0"/>
          </a:p>
        </p:txBody>
      </p:sp>
      <p:sp>
        <p:nvSpPr>
          <p:cNvPr id="3" name="Subtitle 2"/>
          <p:cNvSpPr>
            <a:spLocks noGrp="1"/>
          </p:cNvSpPr>
          <p:nvPr>
            <p:ph type="subTitle" idx="1"/>
          </p:nvPr>
        </p:nvSpPr>
        <p:spPr>
          <a:xfrm>
            <a:off x="1371600" y="4419600"/>
            <a:ext cx="6498159" cy="916641"/>
          </a:xfrm>
        </p:spPr>
        <p:txBody>
          <a:bodyPr>
            <a:normAutofit fontScale="85000" lnSpcReduction="20000"/>
          </a:bodyPr>
          <a:lstStyle/>
          <a:p>
            <a:r>
              <a:rPr lang="en-US" sz="2400" dirty="0" smtClean="0"/>
              <a:t>A Qualitative </a:t>
            </a:r>
            <a:r>
              <a:rPr lang="en-US" sz="2400" dirty="0"/>
              <a:t>P</a:t>
            </a:r>
            <a:r>
              <a:rPr lang="en-US" sz="2400" dirty="0" smtClean="0"/>
              <a:t>rocess and Impact </a:t>
            </a:r>
            <a:r>
              <a:rPr lang="en-US" sz="2400" dirty="0"/>
              <a:t>E</a:t>
            </a:r>
            <a:r>
              <a:rPr lang="en-US" sz="2400" dirty="0" smtClean="0"/>
              <a:t>valuation</a:t>
            </a:r>
          </a:p>
          <a:p>
            <a:endParaRPr lang="en-US" dirty="0"/>
          </a:p>
          <a:p>
            <a:r>
              <a:rPr lang="en-US" dirty="0" smtClean="0"/>
              <a:t>Liz Stuart, MPH Candidate</a:t>
            </a:r>
          </a:p>
          <a:p>
            <a:r>
              <a:rPr lang="en-US" dirty="0" smtClean="0"/>
              <a:t> Portland State University School of Community Health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Policy Process: Development Steps</a:t>
            </a:r>
            <a:endParaRPr lang="en-US" dirty="0"/>
          </a:p>
        </p:txBody>
      </p:sp>
      <p:sp>
        <p:nvSpPr>
          <p:cNvPr id="3" name="Content Placeholder 2"/>
          <p:cNvSpPr>
            <a:spLocks noGrp="1"/>
          </p:cNvSpPr>
          <p:nvPr>
            <p:ph idx="1"/>
          </p:nvPr>
        </p:nvSpPr>
        <p:spPr/>
        <p:txBody>
          <a:bodyPr/>
          <a:lstStyle/>
          <a:p>
            <a:r>
              <a:rPr lang="en-US" dirty="0" smtClean="0"/>
              <a:t>Looking at </a:t>
            </a:r>
            <a:r>
              <a:rPr lang="en-US" dirty="0" smtClean="0"/>
              <a:t>existing policies/model language</a:t>
            </a:r>
            <a:endParaRPr lang="en-US" dirty="0" smtClean="0"/>
          </a:p>
          <a:p>
            <a:r>
              <a:rPr lang="en-US" dirty="0" smtClean="0"/>
              <a:t>Grant funding as motivation</a:t>
            </a:r>
          </a:p>
          <a:p>
            <a:r>
              <a:rPr lang="en-US" dirty="0" smtClean="0"/>
              <a:t>Assessing employee readiness</a:t>
            </a:r>
          </a:p>
          <a:p>
            <a:pPr lvl="1"/>
            <a:r>
              <a:rPr lang="en-US" dirty="0" smtClean="0"/>
              <a:t>Informal assessments, info sessions, advisory committee, staff surveys, interviews</a:t>
            </a:r>
          </a:p>
          <a:p>
            <a:r>
              <a:rPr lang="en-US" dirty="0" smtClean="0"/>
              <a:t>Notifying &amp; training staff </a:t>
            </a:r>
          </a:p>
          <a:p>
            <a:pPr lvl="1"/>
            <a:r>
              <a:rPr lang="en-US" dirty="0" smtClean="0"/>
              <a:t>Meeting announcements, emails, posters, via managers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Policy Process: Themes</a:t>
            </a:r>
            <a:endParaRPr lang="en-US" dirty="0"/>
          </a:p>
        </p:txBody>
      </p:sp>
      <p:sp>
        <p:nvSpPr>
          <p:cNvPr id="3" name="Content Placeholder 2"/>
          <p:cNvSpPr>
            <a:spLocks noGrp="1"/>
          </p:cNvSpPr>
          <p:nvPr>
            <p:ph idx="1"/>
          </p:nvPr>
        </p:nvSpPr>
        <p:spPr/>
        <p:txBody>
          <a:bodyPr/>
          <a:lstStyle/>
          <a:p>
            <a:r>
              <a:rPr lang="en-US" dirty="0" smtClean="0"/>
              <a:t>Walking the talk </a:t>
            </a:r>
          </a:p>
          <a:p>
            <a:pPr lvl="1"/>
            <a:r>
              <a:rPr lang="en-US" dirty="0" smtClean="0"/>
              <a:t>Health department as role model </a:t>
            </a:r>
          </a:p>
          <a:p>
            <a:pPr lvl="1"/>
            <a:endParaRPr lang="en-US" dirty="0"/>
          </a:p>
          <a:p>
            <a:pPr lvl="1">
              <a:buNone/>
            </a:pPr>
            <a:r>
              <a:rPr lang="en-US" i="1" dirty="0" smtClean="0"/>
              <a:t>“For a health department, it’s all about modeling what you’re trying to tell these other organizations about worksite wellness…I think that was the number one motivator to pilot these policies…”</a:t>
            </a:r>
            <a:endParaRPr lang="en-US"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Process: Themes</a:t>
            </a:r>
            <a:endParaRPr lang="en-US" dirty="0"/>
          </a:p>
        </p:txBody>
      </p:sp>
      <p:sp>
        <p:nvSpPr>
          <p:cNvPr id="3" name="Content Placeholder 2"/>
          <p:cNvSpPr>
            <a:spLocks noGrp="1"/>
          </p:cNvSpPr>
          <p:nvPr>
            <p:ph idx="1"/>
          </p:nvPr>
        </p:nvSpPr>
        <p:spPr/>
        <p:txBody>
          <a:bodyPr>
            <a:normAutofit/>
          </a:bodyPr>
          <a:lstStyle/>
          <a:p>
            <a:r>
              <a:rPr lang="en-US" dirty="0" smtClean="0"/>
              <a:t>Importance of gauging employee readiness</a:t>
            </a:r>
          </a:p>
          <a:p>
            <a:pPr lvl="1"/>
            <a:r>
              <a:rPr lang="en-US" dirty="0" smtClean="0"/>
              <a:t>Content of the policy should correspond to what employees are ready to adhere to</a:t>
            </a:r>
          </a:p>
          <a:p>
            <a:pPr lvl="1"/>
            <a:endParaRPr lang="en-US" dirty="0"/>
          </a:p>
          <a:p>
            <a:pPr lvl="1">
              <a:buNone/>
            </a:pPr>
            <a:r>
              <a:rPr lang="en-US" i="1" dirty="0" smtClean="0"/>
              <a:t>“I think having the read on organizational readiness was really </a:t>
            </a:r>
            <a:r>
              <a:rPr lang="en-US" i="1" dirty="0" err="1" smtClean="0"/>
              <a:t>really</a:t>
            </a:r>
            <a:r>
              <a:rPr lang="en-US" i="1" dirty="0" smtClean="0"/>
              <a:t> important. If we had gone forward with what our original idea was, it would have just completely backfired, and completely set us back from our health goals and moving our organization forward in other ways.” </a:t>
            </a:r>
            <a:endParaRPr lang="en-US" i="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Process: Themes</a:t>
            </a:r>
            <a:endParaRPr lang="en-US" dirty="0"/>
          </a:p>
        </p:txBody>
      </p:sp>
      <p:sp>
        <p:nvSpPr>
          <p:cNvPr id="3" name="Content Placeholder 2"/>
          <p:cNvSpPr>
            <a:spLocks noGrp="1"/>
          </p:cNvSpPr>
          <p:nvPr>
            <p:ph idx="1"/>
          </p:nvPr>
        </p:nvSpPr>
        <p:spPr/>
        <p:txBody>
          <a:bodyPr/>
          <a:lstStyle/>
          <a:p>
            <a:r>
              <a:rPr lang="en-US" dirty="0" smtClean="0"/>
              <a:t>Importance of leadership buy-in</a:t>
            </a:r>
          </a:p>
          <a:p>
            <a:pPr lvl="1"/>
            <a:r>
              <a:rPr lang="en-US" dirty="0" smtClean="0"/>
              <a:t>Difficult to get a policy in place without supportive management</a:t>
            </a:r>
          </a:p>
          <a:p>
            <a:pPr lvl="1">
              <a:buNone/>
            </a:pPr>
            <a:endParaRPr lang="en-US" dirty="0"/>
          </a:p>
          <a:p>
            <a:pPr lvl="1">
              <a:buNone/>
            </a:pPr>
            <a:r>
              <a:rPr lang="en-US" i="1" dirty="0" smtClean="0"/>
              <a:t>“[The director] has always been very firmly behind this. Honestly, without that kind of leadership support, it’s almost just dead in the water.”</a:t>
            </a:r>
            <a:endParaRPr lang="en-US" i="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Challenges/Barriers: Themes</a:t>
            </a:r>
            <a:endParaRPr lang="en-US" dirty="0"/>
          </a:p>
        </p:txBody>
      </p:sp>
      <p:sp>
        <p:nvSpPr>
          <p:cNvPr id="3" name="Content Placeholder 2"/>
          <p:cNvSpPr>
            <a:spLocks noGrp="1"/>
          </p:cNvSpPr>
          <p:nvPr>
            <p:ph idx="1"/>
          </p:nvPr>
        </p:nvSpPr>
        <p:spPr/>
        <p:txBody>
          <a:bodyPr>
            <a:normAutofit/>
          </a:bodyPr>
          <a:lstStyle/>
          <a:p>
            <a:r>
              <a:rPr lang="en-US" dirty="0" smtClean="0"/>
              <a:t>“We’re not the food police”</a:t>
            </a:r>
          </a:p>
          <a:p>
            <a:pPr lvl="1"/>
            <a:r>
              <a:rPr lang="en-US" dirty="0" smtClean="0"/>
              <a:t>Addressing personal choice and perceptions of “nanny state” policies.</a:t>
            </a:r>
          </a:p>
          <a:p>
            <a:pPr lvl="2"/>
            <a:r>
              <a:rPr lang="en-US" dirty="0" smtClean="0"/>
              <a:t>Provide more food options rather than less</a:t>
            </a:r>
          </a:p>
          <a:p>
            <a:pPr lvl="2"/>
            <a:r>
              <a:rPr lang="en-US" dirty="0" smtClean="0"/>
              <a:t>Emphasize health promotion (making the healthy choice the easy choice)</a:t>
            </a:r>
          </a:p>
          <a:p>
            <a:pPr lvl="2"/>
            <a:r>
              <a:rPr lang="en-US" dirty="0" smtClean="0"/>
              <a:t>Frame promotion of the policy in best use of taxpayer dollars</a:t>
            </a:r>
          </a:p>
          <a:p>
            <a:pPr lvl="2"/>
            <a:r>
              <a:rPr lang="en-US" dirty="0" smtClean="0"/>
              <a:t>Employees are not restricted from purchasing unhealthy foods with their own money</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Challenges/Barriers: Themes</a:t>
            </a:r>
            <a:endParaRPr lang="en-US" dirty="0"/>
          </a:p>
        </p:txBody>
      </p:sp>
      <p:sp>
        <p:nvSpPr>
          <p:cNvPr id="3" name="Content Placeholder 2"/>
          <p:cNvSpPr>
            <a:spLocks noGrp="1"/>
          </p:cNvSpPr>
          <p:nvPr>
            <p:ph idx="1"/>
          </p:nvPr>
        </p:nvSpPr>
        <p:spPr/>
        <p:txBody>
          <a:bodyPr/>
          <a:lstStyle/>
          <a:p>
            <a:r>
              <a:rPr lang="en-US" dirty="0"/>
              <a:t>A</a:t>
            </a:r>
            <a:r>
              <a:rPr lang="en-US" dirty="0" smtClean="0"/>
              <a:t>dequate </a:t>
            </a:r>
            <a:r>
              <a:rPr lang="en-US" dirty="0" smtClean="0"/>
              <a:t>workforce capacity</a:t>
            </a:r>
          </a:p>
          <a:p>
            <a:pPr lvl="1"/>
            <a:r>
              <a:rPr lang="en-US" dirty="0" smtClean="0"/>
              <a:t>Difficult to get a policy off the ground without dedicated staff time and </a:t>
            </a:r>
            <a:r>
              <a:rPr lang="en-US" dirty="0" smtClean="0"/>
              <a:t>resources</a:t>
            </a:r>
            <a:endParaRPr lang="en-US" dirty="0"/>
          </a:p>
          <a:p>
            <a:pPr lvl="1">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Challenges/Barriers: Themes</a:t>
            </a:r>
            <a:endParaRPr lang="en-US" dirty="0"/>
          </a:p>
        </p:txBody>
      </p:sp>
      <p:sp>
        <p:nvSpPr>
          <p:cNvPr id="3" name="Content Placeholder 2"/>
          <p:cNvSpPr>
            <a:spLocks noGrp="1"/>
          </p:cNvSpPr>
          <p:nvPr>
            <p:ph idx="1"/>
          </p:nvPr>
        </p:nvSpPr>
        <p:spPr/>
        <p:txBody>
          <a:bodyPr/>
          <a:lstStyle/>
          <a:p>
            <a:r>
              <a:rPr lang="en-US" dirty="0" smtClean="0"/>
              <a:t>Policy takes time</a:t>
            </a:r>
          </a:p>
          <a:p>
            <a:pPr lvl="1"/>
            <a:r>
              <a:rPr lang="en-US" dirty="0" smtClean="0"/>
              <a:t>Not necessarily a barrier; just something to take into consideration!</a:t>
            </a:r>
          </a:p>
          <a:p>
            <a:pPr lvl="1">
              <a:buNone/>
            </a:pPr>
            <a:endParaRPr lang="en-US" dirty="0"/>
          </a:p>
          <a:p>
            <a:pPr lvl="1">
              <a:buNone/>
            </a:pPr>
            <a:r>
              <a:rPr lang="en-US" i="1" dirty="0" smtClean="0"/>
              <a:t>“Everything takes a long time, it takes a long time to get people’s feedback, it takes a long time to get leadership to pay any attention…but that’s just about patience.” </a:t>
            </a:r>
            <a:endParaRPr lang="en-US" i="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Learned </a:t>
            </a:r>
            <a:endParaRPr lang="en-US" dirty="0"/>
          </a:p>
        </p:txBody>
      </p:sp>
      <p:sp>
        <p:nvSpPr>
          <p:cNvPr id="3" name="Content Placeholder 2"/>
          <p:cNvSpPr>
            <a:spLocks noGrp="1"/>
          </p:cNvSpPr>
          <p:nvPr>
            <p:ph idx="1"/>
          </p:nvPr>
        </p:nvSpPr>
        <p:spPr/>
        <p:txBody>
          <a:bodyPr/>
          <a:lstStyle/>
          <a:p>
            <a:r>
              <a:rPr lang="en-US" dirty="0" smtClean="0"/>
              <a:t>Try to build staff capacity to support policy work</a:t>
            </a:r>
          </a:p>
          <a:p>
            <a:r>
              <a:rPr lang="en-US" dirty="0" smtClean="0"/>
              <a:t>Be realistic about organizational readiness; don’t feel the need to emulate someone else’s policy</a:t>
            </a:r>
          </a:p>
          <a:p>
            <a:r>
              <a:rPr lang="en-US" dirty="0" smtClean="0"/>
              <a:t>Provide staff training before implementation</a:t>
            </a:r>
          </a:p>
          <a:p>
            <a:r>
              <a:rPr lang="en-US" dirty="0" smtClean="0"/>
              <a:t>Keep vendors &amp; non-employee stakeholders in the loop</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Lessons Learned</a:t>
            </a:r>
            <a:endParaRPr lang="en-US" dirty="0"/>
          </a:p>
        </p:txBody>
      </p:sp>
      <p:sp>
        <p:nvSpPr>
          <p:cNvPr id="3" name="Content Placeholder 2"/>
          <p:cNvSpPr>
            <a:spLocks noGrp="1"/>
          </p:cNvSpPr>
          <p:nvPr>
            <p:ph idx="1"/>
          </p:nvPr>
        </p:nvSpPr>
        <p:spPr/>
        <p:txBody>
          <a:bodyPr/>
          <a:lstStyle/>
          <a:p>
            <a:r>
              <a:rPr lang="en-US" dirty="0" smtClean="0"/>
              <a:t>Involve agency leadership in promotion of the policy</a:t>
            </a:r>
          </a:p>
          <a:p>
            <a:r>
              <a:rPr lang="en-US" dirty="0" smtClean="0"/>
              <a:t>Engage Human Resources in the policy conversation </a:t>
            </a:r>
          </a:p>
          <a:p>
            <a:endParaRPr lang="en-US" dirty="0"/>
          </a:p>
          <a:p>
            <a:pPr lvl="1" algn="ctr">
              <a:buNone/>
            </a:pPr>
            <a:r>
              <a:rPr lang="en-US" i="1" dirty="0" smtClean="0"/>
              <a:t>“Part of the framing is just to say how easy it is.”</a:t>
            </a:r>
            <a:endParaRPr lang="en-US" i="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Success Stories</a:t>
            </a:r>
            <a:endParaRPr lang="en-US" dirty="0"/>
          </a:p>
        </p:txBody>
      </p:sp>
      <p:sp>
        <p:nvSpPr>
          <p:cNvPr id="3" name="Content Placeholder 2"/>
          <p:cNvSpPr>
            <a:spLocks noGrp="1"/>
          </p:cNvSpPr>
          <p:nvPr>
            <p:ph idx="1"/>
          </p:nvPr>
        </p:nvSpPr>
        <p:spPr/>
        <p:txBody>
          <a:bodyPr/>
          <a:lstStyle/>
          <a:p>
            <a:r>
              <a:rPr lang="en-US" dirty="0" smtClean="0"/>
              <a:t>People are bringing healthier foods to share</a:t>
            </a:r>
          </a:p>
          <a:p>
            <a:r>
              <a:rPr lang="en-US" dirty="0" smtClean="0"/>
              <a:t>Multiple stories of employees who are “ahead of the game” and putting healthy meetings into practice before the policies were ever developed</a:t>
            </a:r>
          </a:p>
          <a:p>
            <a:pPr marL="0" indent="0">
              <a:buNone/>
            </a:pPr>
            <a:endParaRPr lang="en-US" dirty="0"/>
          </a:p>
        </p:txBody>
      </p:sp>
    </p:spTree>
    <p:extLst>
      <p:ext uri="{BB962C8B-B14F-4D97-AF65-F5344CB8AC3E}">
        <p14:creationId xmlns:p14="http://schemas.microsoft.com/office/powerpoint/2010/main" val="1304294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Goal</a:t>
            </a:r>
            <a:endParaRPr lang="en-US" dirty="0"/>
          </a:p>
        </p:txBody>
      </p:sp>
      <p:sp>
        <p:nvSpPr>
          <p:cNvPr id="3" name="Content Placeholder 2"/>
          <p:cNvSpPr>
            <a:spLocks noGrp="1"/>
          </p:cNvSpPr>
          <p:nvPr>
            <p:ph idx="1"/>
          </p:nvPr>
        </p:nvSpPr>
        <p:spPr/>
        <p:txBody>
          <a:bodyPr/>
          <a:lstStyle/>
          <a:p>
            <a:r>
              <a:rPr lang="en-US" dirty="0" smtClean="0"/>
              <a:t>To enhance understanding of the environment for implementing healthy meetings policies in public agencies across Oregon and to inform the establishment of nutrition and physical activity standards for meetings, events and conferences in state agencies.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Impact Themes: Changes in Predisposing Factors </a:t>
            </a:r>
            <a:endParaRPr lang="en-US" dirty="0"/>
          </a:p>
        </p:txBody>
      </p:sp>
      <p:sp>
        <p:nvSpPr>
          <p:cNvPr id="3" name="Content Placeholder 2"/>
          <p:cNvSpPr>
            <a:spLocks noGrp="1"/>
          </p:cNvSpPr>
          <p:nvPr>
            <p:ph idx="1"/>
          </p:nvPr>
        </p:nvSpPr>
        <p:spPr/>
        <p:txBody>
          <a:bodyPr/>
          <a:lstStyle/>
          <a:p>
            <a:r>
              <a:rPr lang="en-US" dirty="0" smtClean="0"/>
              <a:t>Building a culture of health</a:t>
            </a:r>
          </a:p>
          <a:p>
            <a:pPr lvl="1"/>
            <a:r>
              <a:rPr lang="en-US" dirty="0" smtClean="0"/>
              <a:t>Increases in awareness around employee health</a:t>
            </a:r>
          </a:p>
          <a:p>
            <a:pPr lvl="1"/>
            <a:r>
              <a:rPr lang="en-US" dirty="0" smtClean="0"/>
              <a:t>Increased morale at worksites</a:t>
            </a:r>
          </a:p>
          <a:p>
            <a:pPr lvl="1"/>
            <a:endParaRPr lang="en-US" dirty="0"/>
          </a:p>
          <a:p>
            <a:pPr marL="457200" lvl="1" indent="0" algn="ctr">
              <a:buNone/>
            </a:pPr>
            <a:r>
              <a:rPr lang="en-US" i="1" dirty="0" smtClean="0"/>
              <a:t>“We</a:t>
            </a:r>
            <a:r>
              <a:rPr lang="fr-FR" i="1" dirty="0" smtClean="0"/>
              <a:t>’</a:t>
            </a:r>
            <a:r>
              <a:rPr lang="en-US" i="1" dirty="0" err="1" smtClean="0"/>
              <a:t>ve</a:t>
            </a:r>
            <a:r>
              <a:rPr lang="en-US" i="1" dirty="0"/>
              <a:t> </a:t>
            </a:r>
            <a:r>
              <a:rPr lang="en-US" i="1" dirty="0" smtClean="0"/>
              <a:t>really shifted and moved our audience, the only bad comments we get now are just ‘I didn’t like that dish.’” </a:t>
            </a:r>
            <a:endParaRPr lang="en-US" i="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Impact Themes: Changes in Enabling Factors</a:t>
            </a:r>
            <a:endParaRPr lang="en-US" dirty="0"/>
          </a:p>
        </p:txBody>
      </p:sp>
      <p:sp>
        <p:nvSpPr>
          <p:cNvPr id="3" name="Content Placeholder 2"/>
          <p:cNvSpPr>
            <a:spLocks noGrp="1"/>
          </p:cNvSpPr>
          <p:nvPr>
            <p:ph idx="1"/>
          </p:nvPr>
        </p:nvSpPr>
        <p:spPr/>
        <p:txBody>
          <a:bodyPr/>
          <a:lstStyle/>
          <a:p>
            <a:r>
              <a:rPr lang="en-US" dirty="0" smtClean="0"/>
              <a:t>Creation of user-friendly policies</a:t>
            </a:r>
          </a:p>
          <a:p>
            <a:pPr lvl="1"/>
            <a:r>
              <a:rPr lang="en-US" dirty="0" smtClean="0"/>
              <a:t>Policies can be tailored so that they are easy to read and follow (simple language, straightforward nutrition standards)</a:t>
            </a:r>
          </a:p>
          <a:p>
            <a:pPr lvl="1"/>
            <a:r>
              <a:rPr lang="en-US" dirty="0" smtClean="0"/>
              <a:t>Plan for technical assistance needs (calorie analysis)</a:t>
            </a:r>
          </a:p>
          <a:p>
            <a:pPr marL="457200" lvl="1" indent="0">
              <a:buNone/>
            </a:pPr>
            <a:endParaRPr lang="en-US" dirty="0"/>
          </a:p>
          <a:p>
            <a:pPr marL="457200" lvl="1" indent="0" algn="ctr">
              <a:buNone/>
            </a:pPr>
            <a:r>
              <a:rPr lang="en-US" i="1" dirty="0" smtClean="0"/>
              <a:t>“We wanted the nutrition guidelines to be easy enough to follow that it didn’t intimidate anybody.”</a:t>
            </a:r>
            <a:endParaRPr lang="en-US" i="1" dirty="0"/>
          </a:p>
        </p:txBody>
      </p:sp>
    </p:spTree>
    <p:extLst>
      <p:ext uri="{BB962C8B-B14F-4D97-AF65-F5344CB8AC3E}">
        <p14:creationId xmlns:p14="http://schemas.microsoft.com/office/powerpoint/2010/main" val="272156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Changes in Enabling Factors</a:t>
            </a:r>
            <a:endParaRPr lang="en-US" dirty="0"/>
          </a:p>
        </p:txBody>
      </p:sp>
      <p:sp>
        <p:nvSpPr>
          <p:cNvPr id="3" name="Content Placeholder 2"/>
          <p:cNvSpPr>
            <a:spLocks noGrp="1"/>
          </p:cNvSpPr>
          <p:nvPr>
            <p:ph idx="1"/>
          </p:nvPr>
        </p:nvSpPr>
        <p:spPr/>
        <p:txBody>
          <a:bodyPr/>
          <a:lstStyle/>
          <a:p>
            <a:r>
              <a:rPr lang="en-US" dirty="0" smtClean="0"/>
              <a:t>Changes in healthy food availability</a:t>
            </a:r>
          </a:p>
          <a:p>
            <a:pPr lvl="1"/>
            <a:r>
              <a:rPr lang="en-US" dirty="0" smtClean="0"/>
              <a:t>Changes over time, a shift in the food market that makes it easier to accommodate the policies </a:t>
            </a:r>
          </a:p>
          <a:p>
            <a:pPr lvl="1"/>
            <a:r>
              <a:rPr lang="en-US" dirty="0" smtClean="0"/>
              <a:t>Policies may be contributing to the shift too</a:t>
            </a:r>
          </a:p>
          <a:p>
            <a:pPr marL="457200" lvl="1" indent="0">
              <a:buNone/>
            </a:pPr>
            <a:endParaRPr lang="en-US" dirty="0"/>
          </a:p>
        </p:txBody>
      </p:sp>
    </p:spTree>
    <p:extLst>
      <p:ext uri="{BB962C8B-B14F-4D97-AF65-F5344CB8AC3E}">
        <p14:creationId xmlns:p14="http://schemas.microsoft.com/office/powerpoint/2010/main" val="28089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Impact Themes: Changes in Reinforcing Factors</a:t>
            </a:r>
            <a:endParaRPr lang="en-US" dirty="0"/>
          </a:p>
        </p:txBody>
      </p:sp>
      <p:sp>
        <p:nvSpPr>
          <p:cNvPr id="3" name="Content Placeholder 2"/>
          <p:cNvSpPr>
            <a:spLocks noGrp="1"/>
          </p:cNvSpPr>
          <p:nvPr>
            <p:ph idx="1"/>
          </p:nvPr>
        </p:nvSpPr>
        <p:spPr/>
        <p:txBody>
          <a:bodyPr/>
          <a:lstStyle/>
          <a:p>
            <a:r>
              <a:rPr lang="en-US" dirty="0" smtClean="0"/>
              <a:t>Lack of policy enforcement </a:t>
            </a:r>
          </a:p>
          <a:p>
            <a:pPr lvl="1"/>
            <a:r>
              <a:rPr lang="en-US" dirty="0" smtClean="0"/>
              <a:t>Majority of respondents did not officially enforce or plan to enforce the healthy meetings policies</a:t>
            </a:r>
          </a:p>
          <a:p>
            <a:pPr lvl="1"/>
            <a:r>
              <a:rPr lang="en-US" dirty="0" smtClean="0"/>
              <a:t>Desire to make policies empowering, not punitive </a:t>
            </a:r>
          </a:p>
          <a:p>
            <a:pPr lvl="1"/>
            <a:r>
              <a:rPr lang="en-US" dirty="0" smtClean="0"/>
              <a:t>Not always the best use of staff time</a:t>
            </a:r>
          </a:p>
          <a:p>
            <a:pPr marL="457200" lvl="1" indent="0">
              <a:buNone/>
            </a:pPr>
            <a:endParaRPr lang="en-US" dirty="0"/>
          </a:p>
        </p:txBody>
      </p:sp>
    </p:spTree>
    <p:extLst>
      <p:ext uri="{BB962C8B-B14F-4D97-AF65-F5344CB8AC3E}">
        <p14:creationId xmlns:p14="http://schemas.microsoft.com/office/powerpoint/2010/main" val="36147567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 </a:t>
            </a:r>
            <a:endParaRPr lang="en-US" dirty="0"/>
          </a:p>
        </p:txBody>
      </p:sp>
      <p:sp>
        <p:nvSpPr>
          <p:cNvPr id="3" name="Content Placeholder 2"/>
          <p:cNvSpPr>
            <a:spLocks noGrp="1"/>
          </p:cNvSpPr>
          <p:nvPr>
            <p:ph idx="1"/>
          </p:nvPr>
        </p:nvSpPr>
        <p:spPr/>
        <p:txBody>
          <a:bodyPr/>
          <a:lstStyle/>
          <a:p>
            <a:r>
              <a:rPr lang="en-US" dirty="0" smtClean="0"/>
              <a:t>Expanding healthy meetings to all county/state departments</a:t>
            </a:r>
          </a:p>
          <a:p>
            <a:r>
              <a:rPr lang="en-US" dirty="0" smtClean="0"/>
              <a:t>Addressing shared food in the workplace</a:t>
            </a:r>
          </a:p>
          <a:p>
            <a:r>
              <a:rPr lang="en-US" dirty="0" smtClean="0"/>
              <a:t>Healthy vending</a:t>
            </a:r>
          </a:p>
          <a:p>
            <a:r>
              <a:rPr lang="en-US" dirty="0" smtClean="0"/>
              <a:t>Tighter nutrition standards in the policies</a:t>
            </a:r>
          </a:p>
          <a:p>
            <a:r>
              <a:rPr lang="en-US" dirty="0" smtClean="0"/>
              <a:t>Strategic planning &amp; worksite wellness teams</a:t>
            </a:r>
          </a:p>
        </p:txBody>
      </p:sp>
    </p:spTree>
    <p:extLst>
      <p:ext uri="{BB962C8B-B14F-4D97-AF65-F5344CB8AC3E}">
        <p14:creationId xmlns:p14="http://schemas.microsoft.com/office/powerpoint/2010/main" val="19461497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Tribal Interview Results</a:t>
            </a:r>
            <a:endParaRPr lang="en-US" dirty="0"/>
          </a:p>
        </p:txBody>
      </p:sp>
      <p:sp>
        <p:nvSpPr>
          <p:cNvPr id="3" name="Content Placeholder 2"/>
          <p:cNvSpPr>
            <a:spLocks noGrp="1"/>
          </p:cNvSpPr>
          <p:nvPr>
            <p:ph idx="1"/>
          </p:nvPr>
        </p:nvSpPr>
        <p:spPr/>
        <p:txBody>
          <a:bodyPr/>
          <a:lstStyle/>
          <a:p>
            <a:r>
              <a:rPr lang="en-US" dirty="0" smtClean="0"/>
              <a:t>Right at the beginning of the policy process</a:t>
            </a:r>
          </a:p>
          <a:p>
            <a:r>
              <a:rPr lang="en-US" dirty="0" smtClean="0"/>
              <a:t>Planning for policy to be in place by the end of 2013</a:t>
            </a:r>
          </a:p>
          <a:p>
            <a:r>
              <a:rPr lang="en-US" dirty="0" smtClean="0"/>
              <a:t>Plans to serve healthy food alongside less healthy options</a:t>
            </a:r>
          </a:p>
          <a:p>
            <a:r>
              <a:rPr lang="en-US" dirty="0" smtClean="0"/>
              <a:t>Includes t</a:t>
            </a:r>
            <a:r>
              <a:rPr lang="en-US" dirty="0" smtClean="0"/>
              <a:t>ribal </a:t>
            </a:r>
            <a:r>
              <a:rPr lang="en-US" dirty="0" smtClean="0"/>
              <a:t>youth events policy </a:t>
            </a:r>
            <a:endParaRPr lang="en-US" dirty="0"/>
          </a:p>
        </p:txBody>
      </p:sp>
    </p:spTree>
    <p:extLst>
      <p:ext uri="{BB962C8B-B14F-4D97-AF65-F5344CB8AC3E}">
        <p14:creationId xmlns:p14="http://schemas.microsoft.com/office/powerpoint/2010/main" val="1569640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Tribal Interview Results</a:t>
            </a:r>
            <a:endParaRPr lang="en-US" dirty="0"/>
          </a:p>
        </p:txBody>
      </p:sp>
      <p:sp>
        <p:nvSpPr>
          <p:cNvPr id="3" name="Content Placeholder 2"/>
          <p:cNvSpPr>
            <a:spLocks noGrp="1"/>
          </p:cNvSpPr>
          <p:nvPr>
            <p:ph idx="1"/>
          </p:nvPr>
        </p:nvSpPr>
        <p:spPr/>
        <p:txBody>
          <a:bodyPr>
            <a:normAutofit lnSpcReduction="10000"/>
          </a:bodyPr>
          <a:lstStyle/>
          <a:p>
            <a:r>
              <a:rPr lang="en-US" dirty="0" smtClean="0"/>
              <a:t>Reflected many of the same themes</a:t>
            </a:r>
          </a:p>
          <a:p>
            <a:pPr lvl="1"/>
            <a:r>
              <a:rPr lang="en-US" dirty="0" smtClean="0"/>
              <a:t>Employee readiness</a:t>
            </a:r>
          </a:p>
          <a:p>
            <a:pPr lvl="1"/>
            <a:r>
              <a:rPr lang="en-US" dirty="0" smtClean="0"/>
              <a:t>Leadership buy-in</a:t>
            </a:r>
          </a:p>
          <a:p>
            <a:pPr lvl="1"/>
            <a:r>
              <a:rPr lang="en-US" dirty="0" smtClean="0"/>
              <a:t>We’re not the food </a:t>
            </a:r>
            <a:r>
              <a:rPr lang="en-US" dirty="0" smtClean="0"/>
              <a:t>police</a:t>
            </a:r>
          </a:p>
          <a:p>
            <a:pPr lvl="1"/>
            <a:r>
              <a:rPr lang="en-US" dirty="0" smtClean="0"/>
              <a:t>Adequate workforce capacity</a:t>
            </a:r>
            <a:endParaRPr lang="en-US" dirty="0"/>
          </a:p>
          <a:p>
            <a:pPr lvl="1"/>
            <a:endParaRPr lang="en-US" dirty="0" smtClean="0"/>
          </a:p>
          <a:p>
            <a:pPr marL="457200" lvl="1" indent="0">
              <a:buNone/>
            </a:pPr>
            <a:r>
              <a:rPr lang="en-US" i="1" dirty="0" smtClean="0"/>
              <a:t>“Our worksite wellness programs are in large part due to a pretty progressive board…and a governing body that was actually able to see the bigger picture and take a little bit of a risk.” </a:t>
            </a:r>
          </a:p>
        </p:txBody>
      </p:sp>
    </p:spTree>
    <p:extLst>
      <p:ext uri="{BB962C8B-B14F-4D97-AF65-F5344CB8AC3E}">
        <p14:creationId xmlns:p14="http://schemas.microsoft.com/office/powerpoint/2010/main" val="27688109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Tribal Interview Results</a:t>
            </a:r>
            <a:endParaRPr lang="en-US" dirty="0"/>
          </a:p>
        </p:txBody>
      </p:sp>
      <p:sp>
        <p:nvSpPr>
          <p:cNvPr id="3" name="Content Placeholder 2"/>
          <p:cNvSpPr>
            <a:spLocks noGrp="1"/>
          </p:cNvSpPr>
          <p:nvPr>
            <p:ph idx="1"/>
          </p:nvPr>
        </p:nvSpPr>
        <p:spPr/>
        <p:txBody>
          <a:bodyPr/>
          <a:lstStyle/>
          <a:p>
            <a:r>
              <a:rPr lang="en-US" dirty="0" smtClean="0"/>
              <a:t>Additional factors:</a:t>
            </a:r>
          </a:p>
          <a:p>
            <a:pPr lvl="1"/>
            <a:r>
              <a:rPr lang="en-US" dirty="0" smtClean="0"/>
              <a:t>Inclusion of traditional foods (to be served at all events)</a:t>
            </a:r>
          </a:p>
          <a:p>
            <a:pPr lvl="1"/>
            <a:r>
              <a:rPr lang="en-US" dirty="0" smtClean="0"/>
              <a:t>Health status as a motivator for the policy (and other wellness programs) </a:t>
            </a:r>
            <a:endParaRPr lang="en-US" dirty="0"/>
          </a:p>
        </p:txBody>
      </p:sp>
    </p:spTree>
    <p:extLst>
      <p:ext uri="{BB962C8B-B14F-4D97-AF65-F5344CB8AC3E}">
        <p14:creationId xmlns:p14="http://schemas.microsoft.com/office/powerpoint/2010/main" val="33594083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Contractor Experiences with Healthy Meetings Policies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Many of the same themes </a:t>
            </a:r>
            <a:r>
              <a:rPr lang="en-US" dirty="0" smtClean="0"/>
              <a:t>found</a:t>
            </a:r>
          </a:p>
          <a:p>
            <a:r>
              <a:rPr lang="en-US" dirty="0" smtClean="0"/>
              <a:t>Healthy food costs more</a:t>
            </a:r>
            <a:r>
              <a:rPr lang="en-US" dirty="0" smtClean="0"/>
              <a:t> </a:t>
            </a:r>
          </a:p>
          <a:p>
            <a:pPr lvl="1"/>
            <a:r>
              <a:rPr lang="en-US" dirty="0" smtClean="0"/>
              <a:t>Need to plan for this when creating event budgets</a:t>
            </a:r>
            <a:endParaRPr lang="en-US" dirty="0" smtClean="0"/>
          </a:p>
          <a:p>
            <a:r>
              <a:rPr lang="en-US" dirty="0" smtClean="0"/>
              <a:t>We’re not the food police</a:t>
            </a:r>
          </a:p>
          <a:p>
            <a:pPr lvl="1"/>
            <a:r>
              <a:rPr lang="en-US" dirty="0" smtClean="0"/>
              <a:t>Have to address negative reactions re: limited choices</a:t>
            </a:r>
          </a:p>
          <a:p>
            <a:pPr marL="457200" lvl="1" indent="0">
              <a:buNone/>
            </a:pPr>
            <a:endParaRPr lang="en-US" dirty="0"/>
          </a:p>
          <a:p>
            <a:pPr marL="457200" lvl="1" indent="0">
              <a:buNone/>
            </a:pPr>
            <a:r>
              <a:rPr lang="en-US" i="1" dirty="0" smtClean="0"/>
              <a:t>“At what point is it that individual’s personal responsibility and personal choice? How much can you regulate that ‘you will eat this’ or ‘you won’t eat that’? At some point, these are all adults, and they have to make their own choices…You CAN regulate what you will and will not pay for though.” </a:t>
            </a:r>
            <a:endParaRPr lang="en-US" i="1" dirty="0"/>
          </a:p>
        </p:txBody>
      </p:sp>
    </p:spTree>
    <p:extLst>
      <p:ext uri="{BB962C8B-B14F-4D97-AF65-F5344CB8AC3E}">
        <p14:creationId xmlns:p14="http://schemas.microsoft.com/office/powerpoint/2010/main" val="14156237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Contractor Experiences </a:t>
            </a:r>
            <a:endParaRPr lang="en-US" dirty="0"/>
          </a:p>
        </p:txBody>
      </p:sp>
      <p:sp>
        <p:nvSpPr>
          <p:cNvPr id="3" name="Content Placeholder 2"/>
          <p:cNvSpPr>
            <a:spLocks noGrp="1"/>
          </p:cNvSpPr>
          <p:nvPr>
            <p:ph idx="1"/>
          </p:nvPr>
        </p:nvSpPr>
        <p:spPr/>
        <p:txBody>
          <a:bodyPr/>
          <a:lstStyle/>
          <a:p>
            <a:r>
              <a:rPr lang="en-US" dirty="0" smtClean="0"/>
              <a:t>Misperceptions regarding what constitutes healthy food </a:t>
            </a:r>
          </a:p>
          <a:p>
            <a:pPr lvl="1"/>
            <a:r>
              <a:rPr lang="en-US" dirty="0" smtClean="0"/>
              <a:t>Confusion among caterers and vendors in terms of what is meant by “healthy.” </a:t>
            </a:r>
          </a:p>
          <a:p>
            <a:pPr lvl="1"/>
            <a:r>
              <a:rPr lang="en-US" dirty="0" smtClean="0"/>
              <a:t>Organic doesn’t necessarily mean healthy!</a:t>
            </a:r>
          </a:p>
          <a:p>
            <a:pPr lvl="1"/>
            <a:endParaRPr lang="en-US" dirty="0"/>
          </a:p>
        </p:txBody>
      </p:sp>
    </p:spTree>
    <p:extLst>
      <p:ext uri="{BB962C8B-B14F-4D97-AF65-F5344CB8AC3E}">
        <p14:creationId xmlns:p14="http://schemas.microsoft.com/office/powerpoint/2010/main" val="996981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a:t>
            </a:r>
            <a:endParaRPr lang="en-US" dirty="0"/>
          </a:p>
        </p:txBody>
      </p:sp>
      <p:sp>
        <p:nvSpPr>
          <p:cNvPr id="3" name="Content Placeholder 2"/>
          <p:cNvSpPr>
            <a:spLocks noGrp="1"/>
          </p:cNvSpPr>
          <p:nvPr>
            <p:ph idx="1"/>
          </p:nvPr>
        </p:nvSpPr>
        <p:spPr/>
        <p:txBody>
          <a:bodyPr/>
          <a:lstStyle/>
          <a:p>
            <a:r>
              <a:rPr lang="en-US" dirty="0" smtClean="0"/>
              <a:t>9 semi-structured informant interviews</a:t>
            </a:r>
          </a:p>
          <a:p>
            <a:pPr lvl="1"/>
            <a:r>
              <a:rPr lang="en-US" dirty="0" smtClean="0"/>
              <a:t>2 state health departments/agencies</a:t>
            </a:r>
          </a:p>
          <a:p>
            <a:pPr lvl="1"/>
            <a:r>
              <a:rPr lang="en-US" dirty="0" smtClean="0"/>
              <a:t>4 county health departments</a:t>
            </a:r>
          </a:p>
          <a:p>
            <a:pPr lvl="1"/>
            <a:r>
              <a:rPr lang="en-US" dirty="0" smtClean="0"/>
              <a:t>1 tribal health services department</a:t>
            </a:r>
          </a:p>
          <a:p>
            <a:pPr lvl="1"/>
            <a:r>
              <a:rPr lang="en-US" dirty="0" smtClean="0"/>
              <a:t>2 Beatty Group staff</a:t>
            </a:r>
          </a:p>
          <a:p>
            <a:pPr lvl="1"/>
            <a:endParaRPr lang="en-US" dirty="0"/>
          </a:p>
          <a:p>
            <a:pPr marL="457200" lvl="1">
              <a:buFont typeface="Arial" pitchFamily="34" charset="0"/>
              <a:buChar char="•"/>
            </a:pPr>
            <a:r>
              <a:rPr lang="en-US" dirty="0" smtClean="0"/>
              <a:t>Public agency staff size range 30 to 5,000 (most common: 200-800)</a:t>
            </a:r>
            <a:endParaRPr lang="en-US" dirty="0"/>
          </a:p>
          <a:p>
            <a:pPr lvl="1">
              <a:buNone/>
            </a:pPr>
            <a:endParaRPr lang="en-US"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Contractor Experiences </a:t>
            </a:r>
            <a:endParaRPr lang="en-US" dirty="0"/>
          </a:p>
        </p:txBody>
      </p:sp>
      <p:sp>
        <p:nvSpPr>
          <p:cNvPr id="3" name="Content Placeholder 2"/>
          <p:cNvSpPr>
            <a:spLocks noGrp="1"/>
          </p:cNvSpPr>
          <p:nvPr>
            <p:ph idx="1"/>
          </p:nvPr>
        </p:nvSpPr>
        <p:spPr/>
        <p:txBody>
          <a:bodyPr>
            <a:normAutofit lnSpcReduction="10000"/>
          </a:bodyPr>
          <a:lstStyle/>
          <a:p>
            <a:r>
              <a:rPr lang="en-US" dirty="0" smtClean="0"/>
              <a:t>Healthy meetings means extra work</a:t>
            </a:r>
          </a:p>
          <a:p>
            <a:pPr lvl="1"/>
            <a:r>
              <a:rPr lang="en-US" dirty="0" smtClean="0"/>
              <a:t>It takes contractors a lot of extra time and effort to accommodate the policies (versus a meeting or event without the policy)</a:t>
            </a:r>
          </a:p>
          <a:p>
            <a:pPr marL="457200" lvl="1" indent="0">
              <a:buNone/>
            </a:pPr>
            <a:endParaRPr lang="en-US" i="1" dirty="0"/>
          </a:p>
          <a:p>
            <a:pPr marL="457200" lvl="1" indent="0">
              <a:buNone/>
            </a:pPr>
            <a:r>
              <a:rPr lang="en-US" i="1" dirty="0" smtClean="0"/>
              <a:t>“It’s not an easy thing to do, and it’s foreign in our industry, both for attendees and chefs and venues…it’s a struggle…We have to tweak everything because nothing in the regular menus will work…it’s A LOT of extra work, to be honest, but I am happy to do it because I really think it is a good thing…As the industry changes, it will get easier and easier.” </a:t>
            </a:r>
            <a:endParaRPr lang="en-US" i="1" dirty="0"/>
          </a:p>
        </p:txBody>
      </p:sp>
    </p:spTree>
    <p:extLst>
      <p:ext uri="{BB962C8B-B14F-4D97-AF65-F5344CB8AC3E}">
        <p14:creationId xmlns:p14="http://schemas.microsoft.com/office/powerpoint/2010/main" val="26687785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Contractor Experiences </a:t>
            </a:r>
            <a:endParaRPr lang="en-US" dirty="0"/>
          </a:p>
        </p:txBody>
      </p:sp>
      <p:sp>
        <p:nvSpPr>
          <p:cNvPr id="3" name="Content Placeholder 2"/>
          <p:cNvSpPr>
            <a:spLocks noGrp="1"/>
          </p:cNvSpPr>
          <p:nvPr>
            <p:ph idx="1"/>
          </p:nvPr>
        </p:nvSpPr>
        <p:spPr/>
        <p:txBody>
          <a:bodyPr>
            <a:normAutofit/>
          </a:bodyPr>
          <a:lstStyle/>
          <a:p>
            <a:r>
              <a:rPr lang="en-US" dirty="0" smtClean="0"/>
              <a:t>Independent caterers make it easier </a:t>
            </a:r>
          </a:p>
          <a:p>
            <a:pPr lvl="1"/>
            <a:r>
              <a:rPr lang="en-US" dirty="0" smtClean="0"/>
              <a:t>Much easier to accommodate healthy meetings policies when working with smaller businesses</a:t>
            </a:r>
          </a:p>
          <a:p>
            <a:pPr lvl="1"/>
            <a:r>
              <a:rPr lang="en-US" dirty="0" smtClean="0"/>
              <a:t>Also tends to be easier in rural areas</a:t>
            </a:r>
          </a:p>
          <a:p>
            <a:pPr lvl="1"/>
            <a:endParaRPr lang="en-US" dirty="0"/>
          </a:p>
          <a:p>
            <a:pPr marL="457200" lvl="1" indent="0">
              <a:buNone/>
            </a:pPr>
            <a:r>
              <a:rPr lang="en-US" i="1" dirty="0" smtClean="0"/>
              <a:t>“I think with rural areas it’s more local, homegrown, more flexibility when you’re working with an independent caterer. And in the city, working with hotel catering staff, it’s more cut and dry what they can do, and less flexibility.” </a:t>
            </a:r>
            <a:endParaRPr lang="en-US" i="1" dirty="0"/>
          </a:p>
        </p:txBody>
      </p:sp>
    </p:spTree>
    <p:extLst>
      <p:ext uri="{BB962C8B-B14F-4D97-AF65-F5344CB8AC3E}">
        <p14:creationId xmlns:p14="http://schemas.microsoft.com/office/powerpoint/2010/main" val="25917844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Physical Activity in Healthy Meetings Policies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3 policies contained a provision for including physical activity in meetings</a:t>
            </a:r>
          </a:p>
          <a:p>
            <a:r>
              <a:rPr lang="en-US" dirty="0" smtClean="0"/>
              <a:t>Implementation poses a barrier</a:t>
            </a:r>
          </a:p>
          <a:p>
            <a:r>
              <a:rPr lang="en-US" dirty="0" smtClean="0"/>
              <a:t>Also lack of sample language and tools </a:t>
            </a:r>
          </a:p>
          <a:p>
            <a:r>
              <a:rPr lang="en-US" dirty="0" smtClean="0"/>
              <a:t>Lack of participation is a problem</a:t>
            </a:r>
          </a:p>
          <a:p>
            <a:pPr lvl="1"/>
            <a:r>
              <a:rPr lang="en-US" dirty="0" smtClean="0"/>
              <a:t>Attendees are checking cell phones during breaks, not participating in activity!</a:t>
            </a:r>
          </a:p>
          <a:p>
            <a:pPr lvl="1"/>
            <a:r>
              <a:rPr lang="en-US" dirty="0" smtClean="0"/>
              <a:t>Attendees seem more comfortable with an activity leader they know (e.g., a coworker)</a:t>
            </a:r>
          </a:p>
        </p:txBody>
      </p:sp>
    </p:spTree>
    <p:extLst>
      <p:ext uri="{BB962C8B-B14F-4D97-AF65-F5344CB8AC3E}">
        <p14:creationId xmlns:p14="http://schemas.microsoft.com/office/powerpoint/2010/main" val="26504841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Physical Activity Component as a Barrier</a:t>
            </a:r>
            <a:endParaRPr lang="en-US" dirty="0"/>
          </a:p>
        </p:txBody>
      </p:sp>
      <p:sp>
        <p:nvSpPr>
          <p:cNvPr id="3" name="Content Placeholder 2"/>
          <p:cNvSpPr>
            <a:spLocks noGrp="1"/>
          </p:cNvSpPr>
          <p:nvPr>
            <p:ph idx="1"/>
          </p:nvPr>
        </p:nvSpPr>
        <p:spPr/>
        <p:txBody>
          <a:bodyPr/>
          <a:lstStyle/>
          <a:p>
            <a:r>
              <a:rPr lang="en-US" dirty="0" smtClean="0"/>
              <a:t>Lack of participation is biggest challenge</a:t>
            </a:r>
          </a:p>
          <a:p>
            <a:r>
              <a:rPr lang="en-US" dirty="0" smtClean="0"/>
              <a:t>Reflected in Beatty Group interviews</a:t>
            </a:r>
          </a:p>
          <a:p>
            <a:endParaRPr lang="en-US" dirty="0"/>
          </a:p>
          <a:p>
            <a:pPr marL="0" indent="0" algn="ctr">
              <a:buNone/>
            </a:pPr>
            <a:r>
              <a:rPr lang="en-US" dirty="0" smtClean="0"/>
              <a:t> </a:t>
            </a:r>
            <a:r>
              <a:rPr lang="en-US" i="1" dirty="0" smtClean="0"/>
              <a:t>“Lots of people register, and only a few show up. You hire an instructor, and no one shows up. I felt bad about that.” </a:t>
            </a:r>
            <a:endParaRPr lang="en-US" i="1" dirty="0"/>
          </a:p>
        </p:txBody>
      </p:sp>
    </p:spTree>
    <p:extLst>
      <p:ext uri="{BB962C8B-B14F-4D97-AF65-F5344CB8AC3E}">
        <p14:creationId xmlns:p14="http://schemas.microsoft.com/office/powerpoint/2010/main" val="13761391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r>
              <a:rPr lang="en-US" dirty="0" smtClean="0"/>
              <a:t>Two categories of policies:</a:t>
            </a:r>
          </a:p>
          <a:p>
            <a:pPr lvl="1"/>
            <a:r>
              <a:rPr lang="en-US" dirty="0" smtClean="0"/>
              <a:t>Require healthy food options to be served alongside unhealthy</a:t>
            </a:r>
          </a:p>
          <a:p>
            <a:pPr lvl="1"/>
            <a:r>
              <a:rPr lang="en-US" dirty="0" smtClean="0"/>
              <a:t>Require all foods to abide by certain guidelines</a:t>
            </a:r>
          </a:p>
          <a:p>
            <a:pPr marL="457200" lvl="1" indent="0">
              <a:buNone/>
            </a:pPr>
            <a:endParaRPr lang="en-US" dirty="0" smtClean="0"/>
          </a:p>
          <a:p>
            <a:pPr lvl="1"/>
            <a:r>
              <a:rPr lang="en-US" dirty="0" smtClean="0"/>
              <a:t>Consistent framing as responsible use of taxpayer dollars and role modeling for the community at large. </a:t>
            </a:r>
            <a:endParaRPr lang="en-US" dirty="0"/>
          </a:p>
        </p:txBody>
      </p:sp>
    </p:spTree>
    <p:extLst>
      <p:ext uri="{BB962C8B-B14F-4D97-AF65-F5344CB8AC3E}">
        <p14:creationId xmlns:p14="http://schemas.microsoft.com/office/powerpoint/2010/main" val="33188837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&amp; Best Practices</a:t>
            </a:r>
            <a:endParaRPr lang="en-US" dirty="0"/>
          </a:p>
        </p:txBody>
      </p:sp>
      <p:sp>
        <p:nvSpPr>
          <p:cNvPr id="3" name="Content Placeholder 2"/>
          <p:cNvSpPr>
            <a:spLocks noGrp="1"/>
          </p:cNvSpPr>
          <p:nvPr>
            <p:ph idx="1"/>
          </p:nvPr>
        </p:nvSpPr>
        <p:spPr/>
        <p:txBody>
          <a:bodyPr/>
          <a:lstStyle/>
          <a:p>
            <a:r>
              <a:rPr lang="en-US" dirty="0" smtClean="0"/>
              <a:t>Policy process does not look the same in any two agencies</a:t>
            </a:r>
          </a:p>
          <a:p>
            <a:r>
              <a:rPr lang="en-US" dirty="0" smtClean="0"/>
              <a:t>No “one size fits all” </a:t>
            </a:r>
            <a:r>
              <a:rPr lang="en-US" dirty="0" smtClean="0"/>
              <a:t>model </a:t>
            </a:r>
          </a:p>
          <a:p>
            <a:r>
              <a:rPr lang="en-US" dirty="0" smtClean="0"/>
              <a:t>Highly </a:t>
            </a:r>
            <a:r>
              <a:rPr lang="en-US" dirty="0" smtClean="0"/>
              <a:t>dependent on agency culture, politics &amp; leadership</a:t>
            </a:r>
          </a:p>
          <a:p>
            <a:r>
              <a:rPr lang="en-US" dirty="0" smtClean="0"/>
              <a:t>Different sites have different needs in terms of staff time/workforce capacity for policy process</a:t>
            </a:r>
          </a:p>
        </p:txBody>
      </p:sp>
    </p:spTree>
    <p:extLst>
      <p:ext uri="{BB962C8B-B14F-4D97-AF65-F5344CB8AC3E}">
        <p14:creationId xmlns:p14="http://schemas.microsoft.com/office/powerpoint/2010/main" val="19071418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Content Placeholder 2"/>
          <p:cNvSpPr>
            <a:spLocks noGrp="1"/>
          </p:cNvSpPr>
          <p:nvPr>
            <p:ph idx="1"/>
          </p:nvPr>
        </p:nvSpPr>
        <p:spPr/>
        <p:txBody>
          <a:bodyPr>
            <a:normAutofit lnSpcReduction="10000"/>
          </a:bodyPr>
          <a:lstStyle/>
          <a:p>
            <a:r>
              <a:rPr lang="en-US" dirty="0" smtClean="0"/>
              <a:t>Gauge employee readiness; provide multiple opportunities for staff participation</a:t>
            </a:r>
          </a:p>
          <a:p>
            <a:r>
              <a:rPr lang="en-US" dirty="0" smtClean="0"/>
              <a:t>Work on leadership buy-in from the beginning</a:t>
            </a:r>
          </a:p>
          <a:p>
            <a:r>
              <a:rPr lang="en-US" dirty="0" smtClean="0"/>
              <a:t>Communicate clearly with contractors/vendors throughout the process</a:t>
            </a:r>
          </a:p>
          <a:p>
            <a:r>
              <a:rPr lang="en-US" dirty="0" smtClean="0"/>
              <a:t>Build capacity for staff time devoted to policy </a:t>
            </a:r>
          </a:p>
          <a:p>
            <a:r>
              <a:rPr lang="en-US" dirty="0" smtClean="0"/>
              <a:t>Use easily interpreted policy language (user friendly)</a:t>
            </a:r>
            <a:endParaRPr lang="en-US" dirty="0"/>
          </a:p>
        </p:txBody>
      </p:sp>
    </p:spTree>
    <p:extLst>
      <p:ext uri="{BB962C8B-B14F-4D97-AF65-F5344CB8AC3E}">
        <p14:creationId xmlns:p14="http://schemas.microsoft.com/office/powerpoint/2010/main" val="22038908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Recommendations</a:t>
            </a:r>
            <a:endParaRPr lang="en-US" dirty="0"/>
          </a:p>
        </p:txBody>
      </p:sp>
      <p:sp>
        <p:nvSpPr>
          <p:cNvPr id="3" name="Content Placeholder 2"/>
          <p:cNvSpPr>
            <a:spLocks noGrp="1"/>
          </p:cNvSpPr>
          <p:nvPr>
            <p:ph idx="1"/>
          </p:nvPr>
        </p:nvSpPr>
        <p:spPr/>
        <p:txBody>
          <a:bodyPr/>
          <a:lstStyle/>
          <a:p>
            <a:r>
              <a:rPr lang="en-US" dirty="0" smtClean="0"/>
              <a:t>Include an educational component in all meetings with non-employee participants</a:t>
            </a:r>
          </a:p>
          <a:p>
            <a:r>
              <a:rPr lang="en-US" dirty="0" smtClean="0"/>
              <a:t>When planning for physical activity, use an instructor attendees are comfortable with</a:t>
            </a:r>
          </a:p>
          <a:p>
            <a:r>
              <a:rPr lang="en-US" dirty="0" smtClean="0"/>
              <a:t>Stress empowerment, not restriction of choices</a:t>
            </a:r>
          </a:p>
          <a:p>
            <a:r>
              <a:rPr lang="en-US" dirty="0" smtClean="0"/>
              <a:t>Provide guidance regarding the definition of “healthy food” </a:t>
            </a:r>
            <a:endParaRPr lang="en-US" dirty="0"/>
          </a:p>
        </p:txBody>
      </p:sp>
    </p:spTree>
    <p:extLst>
      <p:ext uri="{BB962C8B-B14F-4D97-AF65-F5344CB8AC3E}">
        <p14:creationId xmlns:p14="http://schemas.microsoft.com/office/powerpoint/2010/main" val="2937961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i="1" dirty="0"/>
              <a:t> </a:t>
            </a:r>
            <a:r>
              <a:rPr lang="en-US" i="1" dirty="0" smtClean="0"/>
              <a:t>“A challenge of implementation…it’s the culture issue…getting people to remember the policy and communicate it in a way…to be supportive of people. Nutrition is such a touchy subject…it’s about finding a balance, because you don’t want people to feel isolated [by the policy].” </a:t>
            </a:r>
            <a:endParaRPr lang="en-US" i="1" dirty="0"/>
          </a:p>
        </p:txBody>
      </p:sp>
    </p:spTree>
    <p:extLst>
      <p:ext uri="{BB962C8B-B14F-4D97-AF65-F5344CB8AC3E}">
        <p14:creationId xmlns:p14="http://schemas.microsoft.com/office/powerpoint/2010/main" val="959116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Areas for Further Research </a:t>
            </a:r>
            <a:endParaRPr lang="en-US" dirty="0"/>
          </a:p>
        </p:txBody>
      </p:sp>
      <p:sp>
        <p:nvSpPr>
          <p:cNvPr id="3" name="Content Placeholder 2"/>
          <p:cNvSpPr>
            <a:spLocks noGrp="1"/>
          </p:cNvSpPr>
          <p:nvPr>
            <p:ph idx="1"/>
          </p:nvPr>
        </p:nvSpPr>
        <p:spPr/>
        <p:txBody>
          <a:bodyPr/>
          <a:lstStyle/>
          <a:p>
            <a:r>
              <a:rPr lang="en-US" dirty="0" smtClean="0"/>
              <a:t>Successful implementation of physical activity component is still elusive</a:t>
            </a:r>
          </a:p>
          <a:p>
            <a:pPr lvl="1"/>
            <a:r>
              <a:rPr lang="en-US" dirty="0" smtClean="0"/>
              <a:t>No best practices</a:t>
            </a:r>
          </a:p>
          <a:p>
            <a:pPr lvl="1"/>
            <a:r>
              <a:rPr lang="en-US" dirty="0" smtClean="0"/>
              <a:t>No recommendations for how to promote participation</a:t>
            </a:r>
          </a:p>
          <a:p>
            <a:pPr marL="457200" lvl="1" indent="0">
              <a:buNone/>
            </a:pPr>
            <a:endParaRPr lang="en-US" dirty="0"/>
          </a:p>
          <a:p>
            <a:pPr marL="457200" lvl="1" indent="0">
              <a:buNone/>
            </a:pPr>
            <a:r>
              <a:rPr lang="en-US" dirty="0" smtClean="0"/>
              <a:t>As worksites incorporate physical activity into their policies, additional evaluations will help find ways to incentivize and increase participation. </a:t>
            </a:r>
            <a:endParaRPr lang="en-US" dirty="0"/>
          </a:p>
        </p:txBody>
      </p:sp>
    </p:spTree>
    <p:extLst>
      <p:ext uri="{BB962C8B-B14F-4D97-AF65-F5344CB8AC3E}">
        <p14:creationId xmlns:p14="http://schemas.microsoft.com/office/powerpoint/2010/main" val="3978734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a:t>
            </a:r>
            <a:endParaRPr lang="en-US" dirty="0"/>
          </a:p>
        </p:txBody>
      </p:sp>
      <p:sp>
        <p:nvSpPr>
          <p:cNvPr id="3" name="Content Placeholder 2"/>
          <p:cNvSpPr>
            <a:spLocks noGrp="1"/>
          </p:cNvSpPr>
          <p:nvPr>
            <p:ph idx="1"/>
          </p:nvPr>
        </p:nvSpPr>
        <p:spPr/>
        <p:txBody>
          <a:bodyPr/>
          <a:lstStyle/>
          <a:p>
            <a:r>
              <a:rPr lang="en-US" dirty="0" smtClean="0"/>
              <a:t>Transcription summaries</a:t>
            </a:r>
          </a:p>
          <a:p>
            <a:pPr lvl="1"/>
            <a:r>
              <a:rPr lang="en-US" dirty="0" smtClean="0"/>
              <a:t>Policy content comparisons</a:t>
            </a:r>
          </a:p>
          <a:p>
            <a:pPr lvl="1"/>
            <a:r>
              <a:rPr lang="en-US" dirty="0" smtClean="0"/>
              <a:t>Summaries coded and analyzed by theme</a:t>
            </a:r>
          </a:p>
          <a:p>
            <a:pPr lvl="1"/>
            <a:r>
              <a:rPr lang="en-US" dirty="0" smtClean="0"/>
              <a:t>Theme </a:t>
            </a:r>
            <a:r>
              <a:rPr lang="en-US" dirty="0" smtClean="0"/>
              <a:t>frequencies</a:t>
            </a:r>
          </a:p>
          <a:p>
            <a:pPr lvl="1"/>
            <a:r>
              <a:rPr lang="en-US" dirty="0" smtClean="0"/>
              <a:t>Direct quotations</a:t>
            </a:r>
            <a:endParaRPr lang="en-US" dirty="0" smtClean="0"/>
          </a:p>
          <a:p>
            <a:pPr lvl="1"/>
            <a:r>
              <a:rPr lang="en-US" dirty="0" smtClean="0"/>
              <a:t>Lists of challenges, lessons learned</a:t>
            </a:r>
          </a:p>
          <a:p>
            <a:pPr lvl="1"/>
            <a:r>
              <a:rPr lang="en-US" dirty="0" smtClean="0"/>
              <a:t>Public agency, tribal and Beatty Group interviews analyzed separately</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marL="0" indent="0" algn="ctr">
              <a:buNone/>
            </a:pPr>
            <a:r>
              <a:rPr lang="en-US" sz="7200" dirty="0" smtClean="0"/>
              <a:t>Questions? </a:t>
            </a:r>
            <a:endParaRPr lang="en-US" sz="7200" dirty="0"/>
          </a:p>
        </p:txBody>
      </p:sp>
    </p:spTree>
    <p:extLst>
      <p:ext uri="{BB962C8B-B14F-4D97-AF65-F5344CB8AC3E}">
        <p14:creationId xmlns:p14="http://schemas.microsoft.com/office/powerpoint/2010/main" val="1968302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457200"/>
            <a:ext cx="5486400" cy="1066800"/>
          </a:xfrm>
        </p:spPr>
        <p:txBody>
          <a:bodyPr>
            <a:normAutofit fontScale="90000"/>
          </a:bodyPr>
          <a:lstStyle/>
          <a:p>
            <a:pPr algn="ctr"/>
            <a:r>
              <a:rPr lang="en-US" dirty="0" smtClean="0"/>
              <a:t>Evaluation Framework: PRECEDE-PROCEED </a:t>
            </a:r>
            <a:endParaRPr lang="en-US" dirty="0"/>
          </a:p>
        </p:txBody>
      </p:sp>
      <p:sp>
        <p:nvSpPr>
          <p:cNvPr id="6" name="Text Placeholder 5"/>
          <p:cNvSpPr>
            <a:spLocks noGrp="1"/>
          </p:cNvSpPr>
          <p:nvPr>
            <p:ph type="body" sz="half" idx="2"/>
          </p:nvPr>
        </p:nvSpPr>
        <p:spPr>
          <a:xfrm>
            <a:off x="1752600" y="6096000"/>
            <a:ext cx="5486400" cy="457200"/>
          </a:xfrm>
        </p:spPr>
        <p:txBody>
          <a:bodyPr>
            <a:normAutofit fontScale="70000" lnSpcReduction="20000"/>
          </a:bodyPr>
          <a:lstStyle/>
          <a:p>
            <a:pPr algn="ctr"/>
            <a:r>
              <a:rPr lang="en-US" dirty="0"/>
              <a:t>Retrieved from the University of Kansas Community Tool Box, </a:t>
            </a:r>
            <a:r>
              <a:rPr lang="en-US" u="sng" dirty="0">
                <a:hlinkClick r:id="rId3"/>
              </a:rPr>
              <a:t>http://ctb.ku.edu/en/tablecontents/sub_section_main_1008.aspx</a:t>
            </a:r>
            <a:endParaRPr lang="en-US" dirty="0"/>
          </a:p>
          <a:p>
            <a:endParaRPr lang="en-US" dirty="0"/>
          </a:p>
        </p:txBody>
      </p:sp>
      <p:pic>
        <p:nvPicPr>
          <p:cNvPr id="10" name="Picture Placeholder 9" descr="http://ctb.ku.edu/Libraries/English_Images/Chapter_2_Section_2_-_Precede-Proceed_model.sflb.ashx"/>
          <p:cNvPicPr>
            <a:picLocks noGrp="1"/>
          </p:cNvPicPr>
          <p:nvPr>
            <p:ph type="pic" sz="quarter" idx="13"/>
          </p:nvPr>
        </p:nvPicPr>
        <p:blipFill>
          <a:blip r:embed="rId4"/>
          <a:srcRect t="7071" b="7071"/>
          <a:stretch>
            <a:fillRect/>
          </a:stretch>
        </p:blipFill>
        <p:spPr bwMode="auto">
          <a:xfrm>
            <a:off x="914400" y="1676400"/>
            <a:ext cx="6858000" cy="42672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sz="3600" b="1" dirty="0" smtClean="0"/>
              <a:t>Results: Policy Content (public agencies)</a:t>
            </a:r>
            <a:endParaRPr lang="en-US" sz="3600" b="1" dirty="0"/>
          </a:p>
        </p:txBody>
      </p:sp>
      <p:sp>
        <p:nvSpPr>
          <p:cNvPr id="6" name="Content Placeholder 5"/>
          <p:cNvSpPr>
            <a:spLocks noGrp="1"/>
          </p:cNvSpPr>
          <p:nvPr>
            <p:ph idx="1"/>
          </p:nvPr>
        </p:nvSpPr>
        <p:spPr>
          <a:xfrm>
            <a:off x="762000" y="2895600"/>
            <a:ext cx="7662864" cy="3267169"/>
          </a:xfrm>
        </p:spPr>
        <p:txBody>
          <a:bodyPr>
            <a:normAutofit fontScale="92500" lnSpcReduction="10000"/>
          </a:bodyPr>
          <a:lstStyle/>
          <a:p>
            <a:pPr lvl="1"/>
            <a:r>
              <a:rPr lang="en-US" sz="2800" dirty="0"/>
              <a:t>2</a:t>
            </a:r>
            <a:r>
              <a:rPr lang="en-US" sz="2800" dirty="0" smtClean="0"/>
              <a:t> categories of policies:</a:t>
            </a:r>
          </a:p>
          <a:p>
            <a:pPr lvl="2"/>
            <a:r>
              <a:rPr lang="en-US" dirty="0" smtClean="0"/>
              <a:t>Does </a:t>
            </a:r>
            <a:r>
              <a:rPr lang="en-US" dirty="0" smtClean="0"/>
              <a:t>not limit unhealthy foods, but requires that healthy options must also be served</a:t>
            </a:r>
          </a:p>
          <a:p>
            <a:pPr lvl="2"/>
            <a:r>
              <a:rPr lang="en-US" dirty="0" smtClean="0"/>
              <a:t>Provides nutrition standards with which all foods should comply</a:t>
            </a:r>
          </a:p>
          <a:p>
            <a:pPr marL="685800" lvl="2"/>
            <a:r>
              <a:rPr lang="en-US" sz="2800" dirty="0" smtClean="0"/>
              <a:t>5 policies apply to meetings, events conferences sponsored by health department/agency</a:t>
            </a:r>
          </a:p>
          <a:p>
            <a:pPr marL="685800" lvl="2"/>
            <a:r>
              <a:rPr lang="en-US" sz="2800" dirty="0" smtClean="0"/>
              <a:t>1 </a:t>
            </a:r>
            <a:r>
              <a:rPr lang="en-US" sz="2800" dirty="0" smtClean="0"/>
              <a:t>policy applies to all meetings, events, conferences sponsored by any county department</a:t>
            </a:r>
          </a:p>
          <a:p>
            <a:pPr marL="1028700" lvl="3">
              <a:buNone/>
            </a:pP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Policy Content</a:t>
            </a:r>
            <a:endParaRPr lang="en-US" sz="3600" dirty="0"/>
          </a:p>
        </p:txBody>
      </p:sp>
      <p:sp>
        <p:nvSpPr>
          <p:cNvPr id="3" name="Content Placeholder 2"/>
          <p:cNvSpPr>
            <a:spLocks noGrp="1"/>
          </p:cNvSpPr>
          <p:nvPr>
            <p:ph idx="1"/>
          </p:nvPr>
        </p:nvSpPr>
        <p:spPr/>
        <p:txBody>
          <a:bodyPr/>
          <a:lstStyle/>
          <a:p>
            <a:r>
              <a:rPr lang="en-US" dirty="0" smtClean="0"/>
              <a:t>3 policies contain physical activity requirement</a:t>
            </a:r>
          </a:p>
          <a:p>
            <a:r>
              <a:rPr lang="en-US" dirty="0" smtClean="0"/>
              <a:t>2 restrict serving food at short/non-mealtime meetings</a:t>
            </a:r>
          </a:p>
          <a:p>
            <a:r>
              <a:rPr lang="en-US" dirty="0" smtClean="0"/>
              <a:t>3 do not restrict unhealthy foods (besides SSBs)</a:t>
            </a:r>
          </a:p>
          <a:p>
            <a:r>
              <a:rPr lang="en-US" dirty="0" smtClean="0"/>
              <a:t>6 prohibit serving of SSBs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Content</a:t>
            </a:r>
            <a:endParaRPr lang="en-US" dirty="0"/>
          </a:p>
        </p:txBody>
      </p:sp>
      <p:sp>
        <p:nvSpPr>
          <p:cNvPr id="3" name="Content Placeholder 2"/>
          <p:cNvSpPr>
            <a:spLocks noGrp="1"/>
          </p:cNvSpPr>
          <p:nvPr>
            <p:ph idx="1"/>
          </p:nvPr>
        </p:nvSpPr>
        <p:spPr/>
        <p:txBody>
          <a:bodyPr/>
          <a:lstStyle/>
          <a:p>
            <a:r>
              <a:rPr lang="en-US" dirty="0" smtClean="0"/>
              <a:t>2 include stipulation re: shared food at worksite</a:t>
            </a:r>
          </a:p>
          <a:p>
            <a:r>
              <a:rPr lang="en-US" dirty="0" smtClean="0"/>
              <a:t>2 require calorie labeling</a:t>
            </a:r>
          </a:p>
          <a:p>
            <a:r>
              <a:rPr lang="en-US" dirty="0" smtClean="0"/>
              <a:t>3 recommend purchasing locally when possible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Timelines</a:t>
            </a:r>
            <a:endParaRPr lang="en-US" dirty="0"/>
          </a:p>
        </p:txBody>
      </p:sp>
      <p:sp>
        <p:nvSpPr>
          <p:cNvPr id="3" name="Content Placeholder 2"/>
          <p:cNvSpPr>
            <a:spLocks noGrp="1"/>
          </p:cNvSpPr>
          <p:nvPr>
            <p:ph idx="1"/>
          </p:nvPr>
        </p:nvSpPr>
        <p:spPr/>
        <p:txBody>
          <a:bodyPr/>
          <a:lstStyle/>
          <a:p>
            <a:r>
              <a:rPr lang="en-US" dirty="0" smtClean="0"/>
              <a:t>5 of 6 policies were </a:t>
            </a:r>
            <a:r>
              <a:rPr lang="en-US" dirty="0" smtClean="0"/>
              <a:t>adopted </a:t>
            </a:r>
            <a:r>
              <a:rPr lang="en-US" dirty="0" smtClean="0"/>
              <a:t>2010-2013</a:t>
            </a:r>
          </a:p>
          <a:p>
            <a:r>
              <a:rPr lang="en-US" dirty="0" smtClean="0"/>
              <a:t>1 policy was adopted in 2005</a:t>
            </a:r>
          </a:p>
          <a:p>
            <a:endParaRPr lang="en-US" dirty="0"/>
          </a:p>
          <a:p>
            <a:r>
              <a:rPr lang="en-US" dirty="0" smtClean="0"/>
              <a:t>Policy process generally 1-2 years</a:t>
            </a:r>
          </a:p>
          <a:p>
            <a:pPr lvl="1"/>
            <a:r>
              <a:rPr lang="en-US" dirty="0" smtClean="0"/>
              <a:t>1 small agency reported process of a few months</a:t>
            </a:r>
            <a:endParaRPr lang="en-US" dirty="0"/>
          </a:p>
          <a:p>
            <a:pPr lvl="1"/>
            <a:r>
              <a:rPr lang="en-US" dirty="0" smtClean="0"/>
              <a:t>1 agency reported process of 6 years</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3" Type="http://schemas.openxmlformats.org/officeDocument/2006/relationships/image" Target="../media/image3.jpeg"/><Relationship Id="rId1" Type="http://schemas.openxmlformats.org/officeDocument/2006/relationships/image" Target="../media/image1.jpeg"/></Relationships>
</file>

<file path=ppt/theme/theme1.xml><?xml version="1.0" encoding="utf-8"?>
<a:theme xmlns:a="http://schemas.openxmlformats.org/drawingml/2006/main" name="Genesis">
  <a:themeElements>
    <a:clrScheme name="Genesis">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Genesis">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Genesis">
      <a:fillStyleLst>
        <a:solidFill>
          <a:schemeClr val="phClr"/>
        </a:solidFill>
        <a:gradFill rotWithShape="1">
          <a:gsLst>
            <a:gs pos="0">
              <a:schemeClr val="phClr">
                <a:tint val="100000"/>
                <a:shade val="70000"/>
                <a:satMod val="100000"/>
                <a:greenMod val="110000"/>
              </a:schemeClr>
            </a:gs>
            <a:gs pos="75000">
              <a:schemeClr val="phClr">
                <a:tint val="40000"/>
                <a:satMod val="150000"/>
                <a:redMod val="100000"/>
                <a:blueMod val="100000"/>
              </a:schemeClr>
            </a:gs>
            <a:gs pos="100000">
              <a:schemeClr val="phClr">
                <a:tint val="60000"/>
                <a:satMod val="120000"/>
                <a:redMod val="100000"/>
                <a:blueMod val="100000"/>
              </a:schemeClr>
            </a:gs>
          </a:gsLst>
          <a:path path="circle">
            <a:fillToRect l="25000" t="25000" r="5000" b="5000"/>
          </a:path>
        </a:gradFill>
        <a:gradFill rotWithShape="1">
          <a:gsLst>
            <a:gs pos="0">
              <a:schemeClr val="phClr">
                <a:tint val="50000"/>
                <a:shade val="100000"/>
                <a:alpha val="100000"/>
                <a:satMod val="150000"/>
              </a:schemeClr>
            </a:gs>
            <a:gs pos="40000">
              <a:schemeClr val="phClr">
                <a:tint val="70000"/>
                <a:shade val="100000"/>
                <a:alpha val="100000"/>
                <a:satMod val="150000"/>
              </a:schemeClr>
            </a:gs>
            <a:gs pos="100000">
              <a:schemeClr val="phClr">
                <a:shade val="90000"/>
                <a:satMod val="110000"/>
              </a:schemeClr>
            </a:gs>
          </a:gsLst>
          <a:lin ang="5400000" scaled="0"/>
        </a:grad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a:effectStyle>
        <a:effectStyle>
          <a:effectLst>
            <a:innerShdw blurRad="50800" dist="25400" dir="13500000">
              <a:srgbClr val="000000">
                <a:alpha val="75000"/>
              </a:srgbClr>
            </a:innerShdw>
            <a:reflection blurRad="101600" stA="40000" endPos="50000" dist="63500" dir="5400000" fadeDir="7200000" sy="-100000" kx="300000" rotWithShape="0"/>
          </a:effectLst>
          <a:scene3d>
            <a:camera prst="orthographicFront">
              <a:rot lat="0" lon="0" rev="0"/>
            </a:camera>
            <a:lightRig rig="chilly" dir="tr">
              <a:rot lat="0" lon="0" rev="1200000"/>
            </a:lightRig>
          </a:scene3d>
          <a:sp3d prstMaterial="plastic">
            <a:bevelT w="0" h="0"/>
          </a:sp3d>
        </a:effectStyle>
      </a:effectStyleLst>
      <a:bgFillStyleLst>
        <a:blipFill rotWithShape="1">
          <a:blip xmlns:r="http://schemas.openxmlformats.org/officeDocument/2006/relationships" r:embed="rId1"/>
          <a:stretch/>
        </a:blipFill>
        <a:blipFill rotWithShape="1">
          <a:blip xmlns:r="http://schemas.openxmlformats.org/officeDocument/2006/relationships" r:embed="rId2"/>
          <a:stretch/>
        </a:blipFill>
        <a:blipFill rotWithShape="1">
          <a:blip xmlns:r="http://schemas.openxmlformats.org/officeDocument/2006/relationships" r:embed="rId3"/>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Genesis.thmx</Template>
  <TotalTime>191</TotalTime>
  <Words>2211</Words>
  <Application>Microsoft Macintosh PowerPoint</Application>
  <PresentationFormat>On-screen Show (4:3)</PresentationFormat>
  <Paragraphs>245</Paragraphs>
  <Slides>40</Slides>
  <Notes>19</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Genesis</vt:lpstr>
      <vt:lpstr>Developing and Implementing Healthy Meetings Policies in Oregon’s Public Agencies </vt:lpstr>
      <vt:lpstr>Project Goal</vt:lpstr>
      <vt:lpstr>Methods</vt:lpstr>
      <vt:lpstr>Methods</vt:lpstr>
      <vt:lpstr>Evaluation Framework: PRECEDE-PROCEED </vt:lpstr>
      <vt:lpstr>Results: Policy Content (public agencies)</vt:lpstr>
      <vt:lpstr>Policy Content</vt:lpstr>
      <vt:lpstr>Policy Content</vt:lpstr>
      <vt:lpstr>Policy Timelines</vt:lpstr>
      <vt:lpstr>Policy Process: Development Steps</vt:lpstr>
      <vt:lpstr>Policy Process: Themes</vt:lpstr>
      <vt:lpstr>Policy Process: Themes</vt:lpstr>
      <vt:lpstr>Policy Process: Themes</vt:lpstr>
      <vt:lpstr>Challenges/Barriers: Themes</vt:lpstr>
      <vt:lpstr>Challenges/Barriers: Themes</vt:lpstr>
      <vt:lpstr>Challenges/Barriers: Themes</vt:lpstr>
      <vt:lpstr>Lessons Learned </vt:lpstr>
      <vt:lpstr>More Lessons Learned</vt:lpstr>
      <vt:lpstr>Success Stories</vt:lpstr>
      <vt:lpstr>Impact Themes: Changes in Predisposing Factors </vt:lpstr>
      <vt:lpstr>Impact Themes: Changes in Enabling Factors</vt:lpstr>
      <vt:lpstr>More Changes in Enabling Factors</vt:lpstr>
      <vt:lpstr>Impact Themes: Changes in Reinforcing Factors</vt:lpstr>
      <vt:lpstr>Next Steps </vt:lpstr>
      <vt:lpstr>Tribal Interview Results</vt:lpstr>
      <vt:lpstr>Tribal Interview Results</vt:lpstr>
      <vt:lpstr>Tribal Interview Results</vt:lpstr>
      <vt:lpstr>Contractor Experiences with Healthy Meetings Policies</vt:lpstr>
      <vt:lpstr>Contractor Experiences </vt:lpstr>
      <vt:lpstr>Contractor Experiences </vt:lpstr>
      <vt:lpstr>Contractor Experiences </vt:lpstr>
      <vt:lpstr>Physical Activity in Healthy Meetings Policies</vt:lpstr>
      <vt:lpstr>Physical Activity Component as a Barrier</vt:lpstr>
      <vt:lpstr>Conclusions</vt:lpstr>
      <vt:lpstr>Recommendations &amp; Best Practices</vt:lpstr>
      <vt:lpstr>Recommendations</vt:lpstr>
      <vt:lpstr>More Recommendations</vt:lpstr>
      <vt:lpstr>PowerPoint Presentation</vt:lpstr>
      <vt:lpstr>Areas for Further Research </vt:lpstr>
      <vt:lpstr> </vt:lpstr>
    </vt:vector>
  </TitlesOfParts>
  <Company>DHS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 and Implementing Healthy Meetings Policies in Oregon’s Public Agencies </dc:title>
  <dc:creator>Stuart Elizabeth M</dc:creator>
  <cp:lastModifiedBy>Liz  Stuart</cp:lastModifiedBy>
  <cp:revision>20</cp:revision>
  <dcterms:created xsi:type="dcterms:W3CDTF">2013-05-17T21:27:47Z</dcterms:created>
  <dcterms:modified xsi:type="dcterms:W3CDTF">2013-06-04T05:03:34Z</dcterms:modified>
</cp:coreProperties>
</file>