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7" r:id="rId4"/>
    <p:sldId id="259" r:id="rId5"/>
    <p:sldId id="261" r:id="rId6"/>
    <p:sldId id="262" r:id="rId7"/>
    <p:sldId id="264" r:id="rId8"/>
    <p:sldId id="265" r:id="rId9"/>
    <p:sldId id="266"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939304461942261E-2"/>
          <c:y val="6.5585875984251973E-2"/>
          <c:w val="0.55618011811023627"/>
          <c:h val="0.89401845472440944"/>
        </c:manualLayout>
      </c:layout>
      <c:barChart>
        <c:barDir val="col"/>
        <c:grouping val="clustered"/>
        <c:varyColors val="0"/>
        <c:ser>
          <c:idx val="0"/>
          <c:order val="0"/>
          <c:tx>
            <c:strRef>
              <c:f>Sheet1!$B$1</c:f>
              <c:strCache>
                <c:ptCount val="1"/>
                <c:pt idx="0">
                  <c:v>Children and Families Office</c:v>
                </c:pt>
              </c:strCache>
            </c:strRef>
          </c:tx>
          <c:invertIfNegative val="0"/>
          <c:cat>
            <c:numRef>
              <c:f>Sheet1!$A$2:$A$3</c:f>
              <c:numCache>
                <c:formatCode>General</c:formatCode>
                <c:ptCount val="2"/>
              </c:numCache>
            </c:numRef>
          </c:cat>
          <c:val>
            <c:numRef>
              <c:f>Sheet1!$B$2:$B$3</c:f>
              <c:numCache>
                <c:formatCode>General</c:formatCode>
                <c:ptCount val="2"/>
                <c:pt idx="0">
                  <c:v>67</c:v>
                </c:pt>
              </c:numCache>
            </c:numRef>
          </c:val>
        </c:ser>
        <c:ser>
          <c:idx val="1"/>
          <c:order val="1"/>
          <c:tx>
            <c:strRef>
              <c:f>Sheet1!$C$1</c:f>
              <c:strCache>
                <c:ptCount val="1"/>
                <c:pt idx="0">
                  <c:v>SNAP Ed Program</c:v>
                </c:pt>
              </c:strCache>
            </c:strRef>
          </c:tx>
          <c:invertIfNegative val="0"/>
          <c:cat>
            <c:numRef>
              <c:f>Sheet1!$A$2:$A$3</c:f>
              <c:numCache>
                <c:formatCode>General</c:formatCode>
                <c:ptCount val="2"/>
              </c:numCache>
            </c:numRef>
          </c:cat>
          <c:val>
            <c:numRef>
              <c:f>Sheet1!$C$2:$C$3</c:f>
              <c:numCache>
                <c:formatCode>General</c:formatCode>
                <c:ptCount val="2"/>
                <c:pt idx="0">
                  <c:v>55</c:v>
                </c:pt>
              </c:numCache>
            </c:numRef>
          </c:val>
        </c:ser>
        <c:ser>
          <c:idx val="2"/>
          <c:order val="2"/>
          <c:tx>
            <c:strRef>
              <c:f>Sheet1!$D$1</c:f>
              <c:strCache>
                <c:ptCount val="1"/>
                <c:pt idx="0">
                  <c:v>Disability Service Provider Organizations</c:v>
                </c:pt>
              </c:strCache>
            </c:strRef>
          </c:tx>
          <c:invertIfNegative val="0"/>
          <c:cat>
            <c:numRef>
              <c:f>Sheet1!$A$2:$A$3</c:f>
              <c:numCache>
                <c:formatCode>General</c:formatCode>
                <c:ptCount val="2"/>
              </c:numCache>
            </c:numRef>
          </c:cat>
          <c:val>
            <c:numRef>
              <c:f>Sheet1!$D$2:$D$3</c:f>
              <c:numCache>
                <c:formatCode>General</c:formatCode>
                <c:ptCount val="2"/>
                <c:pt idx="0">
                  <c:v>55</c:v>
                </c:pt>
              </c:numCache>
            </c:numRef>
          </c:val>
        </c:ser>
        <c:dLbls>
          <c:showLegendKey val="0"/>
          <c:showVal val="0"/>
          <c:showCatName val="0"/>
          <c:showSerName val="0"/>
          <c:showPercent val="0"/>
          <c:showBubbleSize val="0"/>
        </c:dLbls>
        <c:gapWidth val="150"/>
        <c:axId val="90273664"/>
        <c:axId val="90275200"/>
      </c:barChart>
      <c:catAx>
        <c:axId val="90273664"/>
        <c:scaling>
          <c:orientation val="minMax"/>
        </c:scaling>
        <c:delete val="0"/>
        <c:axPos val="b"/>
        <c:numFmt formatCode="General" sourceLinked="1"/>
        <c:majorTickMark val="out"/>
        <c:minorTickMark val="none"/>
        <c:tickLblPos val="nextTo"/>
        <c:crossAx val="90275200"/>
        <c:crosses val="autoZero"/>
        <c:auto val="1"/>
        <c:lblAlgn val="ctr"/>
        <c:lblOffset val="100"/>
        <c:noMultiLvlLbl val="0"/>
      </c:catAx>
      <c:valAx>
        <c:axId val="90275200"/>
        <c:scaling>
          <c:orientation val="minMax"/>
        </c:scaling>
        <c:delete val="0"/>
        <c:axPos val="l"/>
        <c:majorGridlines/>
        <c:numFmt formatCode="General" sourceLinked="1"/>
        <c:majorTickMark val="out"/>
        <c:minorTickMark val="none"/>
        <c:tickLblPos val="nextTo"/>
        <c:crossAx val="902736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2A397-BD4A-4404-B4FB-BDAF18C69F3C}" type="datetimeFigureOut">
              <a:rPr lang="en-US" smtClean="0"/>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2DCDE-0103-4BB4-AA41-7218F4F32528}" type="slidenum">
              <a:rPr lang="en-US" smtClean="0"/>
              <a:t>‹#›</a:t>
            </a:fld>
            <a:endParaRPr lang="en-US"/>
          </a:p>
        </p:txBody>
      </p:sp>
    </p:spTree>
    <p:extLst>
      <p:ext uri="{BB962C8B-B14F-4D97-AF65-F5344CB8AC3E}">
        <p14:creationId xmlns:p14="http://schemas.microsoft.com/office/powerpoint/2010/main" val="127955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CEE59-41C9-4DE9-8DAB-A367D030A7E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127690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CEE59-41C9-4DE9-8DAB-A367D030A7E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38749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CEE59-41C9-4DE9-8DAB-A367D030A7E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82602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CEE59-41C9-4DE9-8DAB-A367D030A7E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380853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CEE59-41C9-4DE9-8DAB-A367D030A7EA}"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420597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CEE59-41C9-4DE9-8DAB-A367D030A7EA}"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283969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CEE59-41C9-4DE9-8DAB-A367D030A7EA}"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15759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CEE59-41C9-4DE9-8DAB-A367D030A7EA}"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10813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CEE59-41C9-4DE9-8DAB-A367D030A7EA}"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37257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CEE59-41C9-4DE9-8DAB-A367D030A7EA}"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218109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CEE59-41C9-4DE9-8DAB-A367D030A7EA}"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84BB8-DD2A-4E8C-B98E-C8AED4E177EF}" type="slidenum">
              <a:rPr lang="en-US" smtClean="0"/>
              <a:t>‹#›</a:t>
            </a:fld>
            <a:endParaRPr lang="en-US"/>
          </a:p>
        </p:txBody>
      </p:sp>
    </p:spTree>
    <p:extLst>
      <p:ext uri="{BB962C8B-B14F-4D97-AF65-F5344CB8AC3E}">
        <p14:creationId xmlns:p14="http://schemas.microsoft.com/office/powerpoint/2010/main" val="287544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CEE59-41C9-4DE9-8DAB-A367D030A7EA}" type="datetimeFigureOut">
              <a:rPr lang="en-US" smtClean="0"/>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84BB8-DD2A-4E8C-B98E-C8AED4E177EF}" type="slidenum">
              <a:rPr lang="en-US" smtClean="0"/>
              <a:t>‹#›</a:t>
            </a:fld>
            <a:endParaRPr lang="en-US"/>
          </a:p>
        </p:txBody>
      </p:sp>
    </p:spTree>
    <p:extLst>
      <p:ext uri="{BB962C8B-B14F-4D97-AF65-F5344CB8AC3E}">
        <p14:creationId xmlns:p14="http://schemas.microsoft.com/office/powerpoint/2010/main" val="279229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220200" cy="1470025"/>
          </a:xfrm>
        </p:spPr>
        <p:txBody>
          <a:bodyPr>
            <a:normAutofit fontScale="90000"/>
          </a:bodyPr>
          <a:lstStyle/>
          <a:p>
            <a:r>
              <a:rPr lang="en-US" dirty="0" smtClean="0"/>
              <a:t>Results from TPEP Grantee Survey: </a:t>
            </a:r>
            <a:br>
              <a:rPr lang="en-US" dirty="0" smtClean="0"/>
            </a:br>
            <a:r>
              <a:rPr lang="en-US" sz="2900" dirty="0" smtClean="0"/>
              <a:t>Progress on Cross Agency Health Improvement Project Activities</a:t>
            </a:r>
            <a:endParaRPr lang="en-US" sz="2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92" y="1600199"/>
            <a:ext cx="6407363" cy="445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933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&amp; Discussion</a:t>
            </a:r>
            <a:endParaRPr lang="en-US" dirty="0"/>
          </a:p>
        </p:txBody>
      </p:sp>
      <p:sp>
        <p:nvSpPr>
          <p:cNvPr id="5" name="Content Placeholder 4"/>
          <p:cNvSpPr>
            <a:spLocks noGrp="1"/>
          </p:cNvSpPr>
          <p:nvPr>
            <p:ph idx="1"/>
          </p:nvPr>
        </p:nvSpPr>
        <p:spPr>
          <a:xfrm>
            <a:off x="228600" y="1295400"/>
            <a:ext cx="8915400" cy="4525963"/>
          </a:xfrm>
        </p:spPr>
        <p:txBody>
          <a:bodyPr/>
          <a:lstStyle/>
          <a:p>
            <a:r>
              <a:rPr lang="en-US" dirty="0" smtClean="0"/>
              <a:t>Develop talking points, PowerPoint template</a:t>
            </a:r>
          </a:p>
          <a:p>
            <a:r>
              <a:rPr lang="en-US" dirty="0" smtClean="0"/>
              <a:t>New Quit Line materials for disability community</a:t>
            </a:r>
          </a:p>
          <a:p>
            <a:r>
              <a:rPr lang="en-US" dirty="0" smtClean="0"/>
              <a:t>Follow up during RSN calls, next reporting interviews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352800"/>
            <a:ext cx="4419600" cy="3314700"/>
          </a:xfrm>
          <a:prstGeom prst="rect">
            <a:avLst/>
          </a:prstGeom>
        </p:spPr>
      </p:pic>
    </p:spTree>
    <p:extLst>
      <p:ext uri="{BB962C8B-B14F-4D97-AF65-F5344CB8AC3E}">
        <p14:creationId xmlns:p14="http://schemas.microsoft.com/office/powerpoint/2010/main" val="1203145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dirty="0" smtClean="0"/>
              <a:t>Refresher since August…</a:t>
            </a:r>
            <a:endParaRPr lang="en-US" dirty="0"/>
          </a:p>
        </p:txBody>
      </p:sp>
    </p:spTree>
    <p:extLst>
      <p:ext uri="{BB962C8B-B14F-4D97-AF65-F5344CB8AC3E}">
        <p14:creationId xmlns:p14="http://schemas.microsoft.com/office/powerpoint/2010/main" val="170716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152400"/>
            <a:ext cx="8839200" cy="1143000"/>
          </a:xfrm>
        </p:spPr>
        <p:txBody>
          <a:bodyPr/>
          <a:lstStyle/>
          <a:p>
            <a:pPr algn="ctr"/>
            <a:r>
              <a:rPr lang="en-US" sz="2800" b="1" dirty="0" smtClean="0"/>
              <a:t>Cross Agency Health Improvement Project</a:t>
            </a:r>
            <a:endParaRPr lang="en-US" sz="2800" b="1" dirty="0"/>
          </a:p>
        </p:txBody>
      </p:sp>
      <p:sp>
        <p:nvSpPr>
          <p:cNvPr id="5" name="TextBox 4"/>
          <p:cNvSpPr txBox="1"/>
          <p:nvPr/>
        </p:nvSpPr>
        <p:spPr>
          <a:xfrm>
            <a:off x="457200" y="685800"/>
            <a:ext cx="8382000" cy="1015663"/>
          </a:xfrm>
          <a:prstGeom prst="rect">
            <a:avLst/>
          </a:prstGeom>
          <a:noFill/>
        </p:spPr>
        <p:txBody>
          <a:bodyPr wrap="square" rtlCol="0">
            <a:spAutoFit/>
          </a:bodyPr>
          <a:lstStyle/>
          <a:p>
            <a:r>
              <a:rPr lang="en-US" sz="2000" b="1" dirty="0" smtClean="0"/>
              <a:t>CAHIP Work Plan Activities: </a:t>
            </a:r>
          </a:p>
          <a:p>
            <a:r>
              <a:rPr lang="en-US" sz="2000" dirty="0" smtClean="0"/>
              <a:t>Ensure that Oregon Quit Line materials are available to SNAP ED clients and in Child Welfare offices. </a:t>
            </a:r>
            <a:endParaRPr lang="en-US" sz="2000" dirty="0"/>
          </a:p>
        </p:txBody>
      </p:sp>
      <p:sp>
        <p:nvSpPr>
          <p:cNvPr id="6" name="TextBox 5"/>
          <p:cNvSpPr txBox="1"/>
          <p:nvPr/>
        </p:nvSpPr>
        <p:spPr>
          <a:xfrm>
            <a:off x="457200" y="1404572"/>
            <a:ext cx="8077200" cy="2954655"/>
          </a:xfrm>
          <a:prstGeom prst="rect">
            <a:avLst/>
          </a:prstGeom>
          <a:noFill/>
        </p:spPr>
        <p:txBody>
          <a:bodyPr wrap="square" rtlCol="0">
            <a:spAutoFit/>
          </a:bodyPr>
          <a:lstStyle/>
          <a:p>
            <a:endParaRPr lang="en-US" sz="1200" dirty="0"/>
          </a:p>
          <a:p>
            <a:endParaRPr lang="en-US" sz="2000" dirty="0" smtClean="0"/>
          </a:p>
          <a:p>
            <a:r>
              <a:rPr lang="en-US" sz="2000" dirty="0" smtClean="0"/>
              <a:t>On </a:t>
            </a:r>
            <a:r>
              <a:rPr lang="en-US" sz="2000" dirty="0"/>
              <a:t>a quarterly basis, TPEP coordinators may reach out to SNAP Coordinators </a:t>
            </a:r>
            <a:r>
              <a:rPr lang="en-US" sz="2000" dirty="0" smtClean="0"/>
              <a:t>and Child Welfare offices to </a:t>
            </a:r>
            <a:r>
              <a:rPr lang="en-US" sz="2000" dirty="0"/>
              <a:t>establish contact and promote Quit Line materials</a:t>
            </a:r>
            <a:r>
              <a:rPr lang="en-US" sz="2000" dirty="0" smtClean="0"/>
              <a:t>.</a:t>
            </a:r>
          </a:p>
          <a:p>
            <a:endParaRPr lang="en-US" sz="1000" dirty="0" smtClean="0"/>
          </a:p>
          <a:p>
            <a:pPr marL="342900" indent="-342900">
              <a:buFont typeface="Wingdings" pitchFamily="2" charset="2"/>
              <a:buChar char="ü"/>
            </a:pPr>
            <a:r>
              <a:rPr lang="en-US" sz="1800" i="1" dirty="0" smtClean="0"/>
              <a:t>Jan ’14: TPEP coordinators were asked to contact SNAP ED coordinators and DHS Children and Families (CAF) District Offices.</a:t>
            </a:r>
          </a:p>
          <a:p>
            <a:endParaRPr lang="en-US" sz="1200" dirty="0" smtClean="0"/>
          </a:p>
          <a:p>
            <a:endParaRPr lang="en-US" i="1" dirty="0"/>
          </a:p>
          <a:p>
            <a:endParaRPr lang="en-US" i="1" dirty="0" smtClean="0"/>
          </a:p>
        </p:txBody>
      </p:sp>
      <p:pic>
        <p:nvPicPr>
          <p:cNvPr id="2055" name="Picture 7" descr="http://www.pdx.edu/ccf/sites/www.pdx.edu.ccf/files/styles/pdx_collage_large/public/teen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64002"/>
            <a:ext cx="3588190" cy="299165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civileats.com/wp-content/uploads/2013/03/6a00d834545e5c69e2017d41ee9238970c-500w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35829"/>
            <a:ext cx="408579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70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p:spPr>
        <p:txBody>
          <a:bodyPr/>
          <a:lstStyle/>
          <a:p>
            <a:pPr algn="ctr" eaLnBrk="1" hangingPunct="1"/>
            <a:r>
              <a:rPr lang="en-US" altLang="en-US" sz="2800" b="1" dirty="0" smtClean="0"/>
              <a:t>Tobacco Education Project for People With Disabilities</a:t>
            </a:r>
          </a:p>
        </p:txBody>
      </p:sp>
      <p:sp>
        <p:nvSpPr>
          <p:cNvPr id="5" name="Rectangle 4"/>
          <p:cNvSpPr/>
          <p:nvPr/>
        </p:nvSpPr>
        <p:spPr>
          <a:xfrm>
            <a:off x="152400" y="685800"/>
            <a:ext cx="5029200" cy="3862596"/>
          </a:xfrm>
          <a:prstGeom prst="rect">
            <a:avLst/>
          </a:prstGeom>
        </p:spPr>
        <p:txBody>
          <a:bodyPr wrap="square">
            <a:spAutoFit/>
          </a:bodyPr>
          <a:lstStyle/>
          <a:p>
            <a:pPr marL="0" indent="0" eaLnBrk="1" hangingPunct="1">
              <a:buSzPct val="100000"/>
              <a:buNone/>
              <a:defRPr/>
            </a:pPr>
            <a:r>
              <a:rPr lang="en-US" sz="2200" b="1" dirty="0" smtClean="0"/>
              <a:t>Project Objectives</a:t>
            </a:r>
            <a:r>
              <a:rPr lang="en-US" sz="2200" b="1" dirty="0"/>
              <a:t>: </a:t>
            </a:r>
            <a:endParaRPr lang="en-US" sz="2200" b="1" dirty="0" smtClean="0"/>
          </a:p>
          <a:p>
            <a:pPr marL="342900" indent="-342900" eaLnBrk="1" hangingPunct="1">
              <a:buSzPct val="100000"/>
              <a:buFont typeface="Arial" pitchFamily="34" charset="0"/>
              <a:buChar char="•"/>
              <a:defRPr/>
            </a:pPr>
            <a:r>
              <a:rPr lang="en-US" sz="2200" dirty="0" smtClean="0"/>
              <a:t>Reduce </a:t>
            </a:r>
            <a:r>
              <a:rPr lang="en-US" sz="2200" dirty="0"/>
              <a:t>tobacco use among Oregonians with disabilities and their </a:t>
            </a:r>
            <a:r>
              <a:rPr lang="en-US" sz="2200" dirty="0" smtClean="0"/>
              <a:t>providers;</a:t>
            </a:r>
          </a:p>
          <a:p>
            <a:pPr eaLnBrk="1" hangingPunct="1">
              <a:buSzPct val="100000"/>
              <a:defRPr/>
            </a:pPr>
            <a:endParaRPr lang="en-US" sz="1000" dirty="0" smtClean="0"/>
          </a:p>
          <a:p>
            <a:pPr marL="342900" indent="-342900" eaLnBrk="1" hangingPunct="1">
              <a:buSzPct val="100000"/>
              <a:buFont typeface="Arial" pitchFamily="34" charset="0"/>
              <a:buChar char="•"/>
              <a:defRPr/>
            </a:pPr>
            <a:r>
              <a:rPr lang="en-US" sz="2200" dirty="0" smtClean="0"/>
              <a:t>Develop </a:t>
            </a:r>
            <a:r>
              <a:rPr lang="en-US" sz="2200" dirty="0"/>
              <a:t>Quit Line referral systems in disability service provider </a:t>
            </a:r>
            <a:r>
              <a:rPr lang="en-US" sz="2200" dirty="0" smtClean="0"/>
              <a:t>agencies;</a:t>
            </a:r>
          </a:p>
          <a:p>
            <a:pPr eaLnBrk="1" hangingPunct="1">
              <a:buSzPct val="100000"/>
              <a:defRPr/>
            </a:pPr>
            <a:endParaRPr lang="en-US" sz="1000" dirty="0" smtClean="0"/>
          </a:p>
          <a:p>
            <a:pPr marL="342900" indent="-342900" eaLnBrk="1" hangingPunct="1">
              <a:buSzPct val="100000"/>
              <a:buFont typeface="Arial" pitchFamily="34" charset="0"/>
              <a:buChar char="•"/>
              <a:defRPr/>
            </a:pPr>
            <a:r>
              <a:rPr lang="en-US" sz="2200" dirty="0" smtClean="0"/>
              <a:t>Increase </a:t>
            </a:r>
            <a:r>
              <a:rPr lang="en-US" sz="2200" dirty="0"/>
              <a:t>the number of agencies that become tobacco free workplaces</a:t>
            </a:r>
            <a:r>
              <a:rPr lang="en-US" sz="2200" dirty="0" smtClean="0"/>
              <a:t>.</a:t>
            </a:r>
          </a:p>
          <a:p>
            <a:pPr eaLnBrk="1" hangingPunct="1">
              <a:buSzPct val="100000"/>
              <a:defRPr/>
            </a:pPr>
            <a:endParaRPr lang="en-US" sz="1000" dirty="0"/>
          </a:p>
          <a:p>
            <a:pPr marL="0" indent="0" eaLnBrk="1" hangingPunct="1">
              <a:buSzPct val="100000"/>
              <a:buNone/>
              <a:defRPr/>
            </a:pPr>
            <a:endParaRPr lang="en-US" sz="700" dirty="0"/>
          </a:p>
          <a:p>
            <a:pPr eaLnBrk="1" hangingPunct="1">
              <a:buSzPct val="100000"/>
              <a:buFont typeface="Wingdings" pitchFamily="2" charset="2"/>
              <a:buChar char="ü"/>
              <a:defRPr/>
            </a:pPr>
            <a:r>
              <a:rPr lang="en-US" sz="1800" i="1" dirty="0">
                <a:cs typeface="Calibri" pitchFamily="34" charset="0"/>
              </a:rPr>
              <a:t>In July ‘14, TPEP grantees were asked to contact </a:t>
            </a:r>
            <a:r>
              <a:rPr lang="en-US" sz="1800" i="1" dirty="0" smtClean="0">
                <a:cs typeface="Calibri" pitchFamily="34" charset="0"/>
              </a:rPr>
              <a:t>disability </a:t>
            </a:r>
            <a:r>
              <a:rPr lang="en-US" sz="1800" i="1" dirty="0">
                <a:cs typeface="Calibri" pitchFamily="34" charset="0"/>
              </a:rPr>
              <a:t>service provider agencies </a:t>
            </a:r>
            <a:r>
              <a:rPr lang="en-US" sz="1800" i="1" dirty="0" smtClean="0">
                <a:cs typeface="Calibri" pitchFamily="34" charset="0"/>
              </a:rPr>
              <a:t>in their area to provide </a:t>
            </a:r>
            <a:r>
              <a:rPr lang="en-US" i="1" dirty="0" smtClean="0">
                <a:cs typeface="Calibri" pitchFamily="34" charset="0"/>
              </a:rPr>
              <a:t>technical assistance.</a:t>
            </a:r>
            <a:endParaRPr lang="en-US" sz="1800" i="1" dirty="0">
              <a:cs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9" t="23833" r="37109" b="14195"/>
          <a:stretch/>
        </p:blipFill>
        <p:spPr bwMode="auto">
          <a:xfrm>
            <a:off x="5159829" y="805543"/>
            <a:ext cx="3939467" cy="507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t="28571" r="54373" b="44439"/>
          <a:stretch/>
        </p:blipFill>
        <p:spPr bwMode="auto">
          <a:xfrm>
            <a:off x="2895600" y="4809152"/>
            <a:ext cx="2536372" cy="186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429" t="28699" r="54500" b="45199"/>
          <a:stretch/>
        </p:blipFill>
        <p:spPr bwMode="auto">
          <a:xfrm>
            <a:off x="206829" y="4793262"/>
            <a:ext cx="2543978" cy="186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59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dirty="0" smtClean="0"/>
              <a:t>Survey Results (Oct ‘14)</a:t>
            </a:r>
            <a:endParaRPr lang="en-US" dirty="0"/>
          </a:p>
        </p:txBody>
      </p:sp>
    </p:spTree>
    <p:extLst>
      <p:ext uri="{BB962C8B-B14F-4D97-AF65-F5344CB8AC3E}">
        <p14:creationId xmlns:p14="http://schemas.microsoft.com/office/powerpoint/2010/main" val="92586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rmAutofit/>
          </a:bodyPr>
          <a:lstStyle/>
          <a:p>
            <a:r>
              <a:rPr lang="en-US" sz="3000" dirty="0" smtClean="0"/>
              <a:t>Survey completed by 38 grantees</a:t>
            </a:r>
          </a:p>
          <a:p>
            <a:r>
              <a:rPr lang="en-US" sz="3000" dirty="0" smtClean="0"/>
              <a:t>Not completed by: Clatsop, Deschutes, Wallowa, Burns Paiute, CLUSI, Cow Creek, Siletz, </a:t>
            </a:r>
            <a:r>
              <a:rPr lang="en-US" sz="3000" dirty="0" err="1" smtClean="0"/>
              <a:t>Yellowhawk</a:t>
            </a:r>
            <a:r>
              <a:rPr lang="en-US" sz="3000" dirty="0" smtClean="0"/>
              <a:t> </a:t>
            </a:r>
          </a:p>
        </p:txBody>
      </p:sp>
      <p:graphicFrame>
        <p:nvGraphicFramePr>
          <p:cNvPr id="4" name="Chart 3"/>
          <p:cNvGraphicFramePr/>
          <p:nvPr>
            <p:extLst>
              <p:ext uri="{D42A27DB-BD31-4B8C-83A1-F6EECF244321}">
                <p14:modId xmlns:p14="http://schemas.microsoft.com/office/powerpoint/2010/main" val="281982283"/>
              </p:ext>
            </p:extLst>
          </p:nvPr>
        </p:nvGraphicFramePr>
        <p:xfrm>
          <a:off x="1570562" y="2746097"/>
          <a:ext cx="6324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36973" y="3929497"/>
            <a:ext cx="461665" cy="1015663"/>
          </a:xfrm>
          <a:prstGeom prst="rect">
            <a:avLst/>
          </a:prstGeom>
          <a:noFill/>
        </p:spPr>
        <p:txBody>
          <a:bodyPr vert="vert270" wrap="square" rtlCol="0">
            <a:spAutoFit/>
          </a:bodyPr>
          <a:lstStyle/>
          <a:p>
            <a:r>
              <a:rPr lang="en-US" dirty="0" smtClean="0"/>
              <a:t>Percent</a:t>
            </a:r>
            <a:endParaRPr lang="en-US" dirty="0"/>
          </a:p>
        </p:txBody>
      </p:sp>
      <p:sp>
        <p:nvSpPr>
          <p:cNvPr id="7" name="TextBox 6"/>
          <p:cNvSpPr txBox="1"/>
          <p:nvPr/>
        </p:nvSpPr>
        <p:spPr>
          <a:xfrm>
            <a:off x="1024481" y="2467955"/>
            <a:ext cx="7416762" cy="369332"/>
          </a:xfrm>
          <a:prstGeom prst="rect">
            <a:avLst/>
          </a:prstGeom>
          <a:noFill/>
        </p:spPr>
        <p:txBody>
          <a:bodyPr wrap="square" rtlCol="0">
            <a:spAutoFit/>
          </a:bodyPr>
          <a:lstStyle/>
          <a:p>
            <a:r>
              <a:rPr lang="en-US" b="1" u="sng" dirty="0" smtClean="0"/>
              <a:t>Percentage of grantees who have reached out to local agencies</a:t>
            </a:r>
            <a:endParaRPr lang="en-US" b="1" u="sng" dirty="0"/>
          </a:p>
        </p:txBody>
      </p:sp>
    </p:spTree>
    <p:extLst>
      <p:ext uri="{BB962C8B-B14F-4D97-AF65-F5344CB8AC3E}">
        <p14:creationId xmlns:p14="http://schemas.microsoft.com/office/powerpoint/2010/main" val="2146172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Successes</a:t>
            </a:r>
            <a:endParaRPr lang="en-US" dirty="0"/>
          </a:p>
        </p:txBody>
      </p:sp>
      <p:sp>
        <p:nvSpPr>
          <p:cNvPr id="3" name="Content Placeholder 2"/>
          <p:cNvSpPr>
            <a:spLocks noGrp="1"/>
          </p:cNvSpPr>
          <p:nvPr>
            <p:ph idx="1"/>
          </p:nvPr>
        </p:nvSpPr>
        <p:spPr>
          <a:xfrm>
            <a:off x="457200" y="838200"/>
            <a:ext cx="8229600" cy="5638800"/>
          </a:xfrm>
        </p:spPr>
        <p:txBody>
          <a:bodyPr>
            <a:normAutofit fontScale="85000" lnSpcReduction="20000"/>
          </a:bodyPr>
          <a:lstStyle/>
          <a:p>
            <a:pPr marL="0" indent="0">
              <a:buNone/>
            </a:pPr>
            <a:r>
              <a:rPr lang="en-US" sz="2800" dirty="0" smtClean="0">
                <a:effectLst/>
              </a:rPr>
              <a:t>“I spoke at all staff meetings for DHS giving them Quitline promotion materials and helping them understand the benefits, as well as reviewing 2A &amp; R. They put posters up promoting the Quitline and asked their staff to refer where appropriate.”</a:t>
            </a:r>
          </a:p>
          <a:p>
            <a:pPr marL="0" indent="0">
              <a:buNone/>
            </a:pPr>
            <a:r>
              <a:rPr lang="en-US" sz="2800" dirty="0" smtClean="0"/>
              <a:t>-Polk County</a:t>
            </a:r>
            <a:endParaRPr lang="en-US" sz="2800" dirty="0" smtClean="0">
              <a:effectLst/>
            </a:endParaRPr>
          </a:p>
          <a:p>
            <a:pPr marL="0" indent="0">
              <a:buNone/>
            </a:pPr>
            <a:endParaRPr lang="en-US" sz="2800" dirty="0" smtClean="0">
              <a:effectLst/>
            </a:endParaRPr>
          </a:p>
          <a:p>
            <a:pPr marL="0" indent="0">
              <a:buNone/>
            </a:pPr>
            <a:r>
              <a:rPr lang="en-US" sz="2800" dirty="0" smtClean="0">
                <a:effectLst/>
              </a:rPr>
              <a:t>“The SNAP Ed program lead is a close community partner that we work with regularly and are supportive of our work. I've asked her if she could connect me with others in the SNAP department and offered to present to her staff.” </a:t>
            </a:r>
          </a:p>
          <a:p>
            <a:pPr marL="0" indent="0">
              <a:buNone/>
            </a:pPr>
            <a:r>
              <a:rPr lang="en-US" sz="2800" dirty="0" smtClean="0"/>
              <a:t>-Klamath County</a:t>
            </a:r>
          </a:p>
          <a:p>
            <a:pPr marL="0" indent="0">
              <a:buNone/>
            </a:pPr>
            <a:endParaRPr lang="en-US" sz="2800" dirty="0" smtClean="0"/>
          </a:p>
          <a:p>
            <a:pPr marL="0" indent="0">
              <a:buNone/>
            </a:pPr>
            <a:r>
              <a:rPr lang="en-US" sz="2800" dirty="0" smtClean="0">
                <a:effectLst/>
              </a:rPr>
              <a:t>“We have partnerships with the County Development Disability office, and are working through Community Health Improvement Plan activities to support both of these agencies in tobacco cessation resources for their clients.”</a:t>
            </a:r>
          </a:p>
          <a:p>
            <a:pPr marL="0" indent="0">
              <a:buNone/>
            </a:pPr>
            <a:r>
              <a:rPr lang="en-US" sz="2800" dirty="0" smtClean="0">
                <a:effectLst/>
              </a:rPr>
              <a:t>-Lincoln County</a:t>
            </a:r>
          </a:p>
          <a:p>
            <a:pPr marL="0" indent="0">
              <a:buNone/>
            </a:pPr>
            <a:endParaRPr lang="en-US" sz="2400" dirty="0"/>
          </a:p>
          <a:p>
            <a:pPr marL="0" indent="0">
              <a:buNone/>
            </a:pPr>
            <a:endParaRPr lang="en-US" sz="2200" dirty="0" smtClean="0"/>
          </a:p>
        </p:txBody>
      </p:sp>
    </p:spTree>
    <p:extLst>
      <p:ext uri="{BB962C8B-B14F-4D97-AF65-F5344CB8AC3E}">
        <p14:creationId xmlns:p14="http://schemas.microsoft.com/office/powerpoint/2010/main" val="2916980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533400" y="914400"/>
            <a:ext cx="8153400" cy="5791200"/>
          </a:xfrm>
        </p:spPr>
        <p:txBody>
          <a:bodyPr>
            <a:normAutofit fontScale="77500" lnSpcReduction="20000"/>
          </a:bodyPr>
          <a:lstStyle/>
          <a:p>
            <a:pPr marL="0" indent="0">
              <a:buNone/>
            </a:pPr>
            <a:r>
              <a:rPr lang="en-US" sz="3100" dirty="0" smtClean="0">
                <a:effectLst/>
              </a:rPr>
              <a:t>“The barrier for me has been the need to connect with other TPEP coordinators and coordinate our efforts before we contact DHS.”</a:t>
            </a:r>
          </a:p>
          <a:p>
            <a:pPr marL="0" indent="0">
              <a:buNone/>
            </a:pPr>
            <a:r>
              <a:rPr lang="en-US" sz="3100" dirty="0" smtClean="0">
                <a:effectLst/>
              </a:rPr>
              <a:t>-Union County</a:t>
            </a:r>
          </a:p>
          <a:p>
            <a:pPr marL="0" indent="0">
              <a:buNone/>
            </a:pPr>
            <a:endParaRPr lang="en-US" sz="3100" dirty="0" smtClean="0">
              <a:effectLst/>
            </a:endParaRPr>
          </a:p>
          <a:p>
            <a:pPr marL="0" indent="0">
              <a:buNone/>
            </a:pPr>
            <a:r>
              <a:rPr lang="en-US" sz="3100" dirty="0" smtClean="0">
                <a:effectLst/>
              </a:rPr>
              <a:t>“DHS staff don't feel that tobacco prevention is an important part of their job (i.e. they feel not pressure from their program to refer to the Quit Line).”</a:t>
            </a:r>
          </a:p>
          <a:p>
            <a:pPr marL="0" indent="0">
              <a:buNone/>
            </a:pPr>
            <a:r>
              <a:rPr lang="en-US" sz="3100" dirty="0" smtClean="0">
                <a:effectLst/>
              </a:rPr>
              <a:t>-Polk County</a:t>
            </a:r>
          </a:p>
          <a:p>
            <a:pPr marL="0" indent="0">
              <a:buNone/>
            </a:pPr>
            <a:endParaRPr lang="en-US" sz="3100" dirty="0" smtClean="0">
              <a:effectLst/>
            </a:endParaRPr>
          </a:p>
          <a:p>
            <a:pPr marL="0" indent="0">
              <a:buNone/>
            </a:pPr>
            <a:r>
              <a:rPr lang="en-US" sz="3100" dirty="0" smtClean="0">
                <a:effectLst/>
              </a:rPr>
              <a:t>“I sent an email to our CAF district but have not received a response”</a:t>
            </a:r>
          </a:p>
          <a:p>
            <a:pPr marL="0" indent="0">
              <a:buNone/>
            </a:pPr>
            <a:r>
              <a:rPr lang="en-US" sz="3100" dirty="0" smtClean="0"/>
              <a:t>-Multiple  grantees</a:t>
            </a:r>
          </a:p>
          <a:p>
            <a:pPr marL="0" indent="0">
              <a:buNone/>
            </a:pPr>
            <a:endParaRPr lang="en-US" sz="3100" dirty="0">
              <a:effectLst/>
            </a:endParaRPr>
          </a:p>
          <a:p>
            <a:pPr marL="0" indent="0">
              <a:buNone/>
            </a:pPr>
            <a:r>
              <a:rPr lang="en-US" sz="3100" dirty="0" smtClean="0">
                <a:effectLst/>
              </a:rPr>
              <a:t>“We are in between TPEP Coordinators.”</a:t>
            </a:r>
          </a:p>
          <a:p>
            <a:pPr marL="0" indent="0">
              <a:buNone/>
            </a:pPr>
            <a:r>
              <a:rPr lang="en-US" sz="3100" dirty="0" smtClean="0"/>
              <a:t>-Multiple grantees</a:t>
            </a:r>
          </a:p>
          <a:p>
            <a:pPr marL="0" indent="0">
              <a:buNone/>
            </a:pPr>
            <a:endParaRPr lang="en-US" sz="3100" dirty="0" smtClean="0">
              <a:effectLst/>
            </a:endParaRPr>
          </a:p>
          <a:p>
            <a:pPr marL="0" indent="0">
              <a:buNone/>
            </a:pPr>
            <a:endParaRPr lang="en-US" sz="3400" dirty="0">
              <a:effectLst/>
            </a:endParaRPr>
          </a:p>
          <a:p>
            <a:pPr marL="0" indent="0">
              <a:buNone/>
            </a:pPr>
            <a:endParaRPr lang="en-US" sz="2200" dirty="0"/>
          </a:p>
          <a:p>
            <a:pPr marL="0" indent="0">
              <a:buNone/>
            </a:pPr>
            <a:endParaRPr lang="en-US" sz="2200" dirty="0" smtClean="0"/>
          </a:p>
        </p:txBody>
      </p:sp>
    </p:spTree>
    <p:extLst>
      <p:ext uri="{BB962C8B-B14F-4D97-AF65-F5344CB8AC3E}">
        <p14:creationId xmlns:p14="http://schemas.microsoft.com/office/powerpoint/2010/main" val="51527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77"/>
            <a:ext cx="8229600" cy="1143000"/>
          </a:xfrm>
        </p:spPr>
        <p:txBody>
          <a:bodyPr/>
          <a:lstStyle/>
          <a:p>
            <a:r>
              <a:rPr lang="en-US" dirty="0" smtClean="0"/>
              <a:t>How HPCDP Can Support Grantees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ffectLst/>
              </a:rPr>
              <a:t>Provide training on the 5A's and/or 2A's protocol</a:t>
            </a:r>
          </a:p>
          <a:p>
            <a:pPr marL="0" indent="0">
              <a:buNone/>
            </a:pPr>
            <a:endParaRPr lang="en-US" sz="900" dirty="0" smtClean="0">
              <a:effectLst/>
            </a:endParaRPr>
          </a:p>
          <a:p>
            <a:r>
              <a:rPr lang="en-US" dirty="0" smtClean="0">
                <a:effectLst/>
              </a:rPr>
              <a:t>Share talking points, data, presentation</a:t>
            </a:r>
            <a:r>
              <a:rPr lang="en-US" dirty="0" smtClean="0"/>
              <a:t> templates, model protocols</a:t>
            </a:r>
          </a:p>
          <a:p>
            <a:pPr marL="0" indent="0">
              <a:buNone/>
            </a:pPr>
            <a:endParaRPr lang="en-US" sz="900" dirty="0" smtClean="0"/>
          </a:p>
          <a:p>
            <a:r>
              <a:rPr lang="en-US" dirty="0" smtClean="0"/>
              <a:t>Work with </a:t>
            </a:r>
            <a:r>
              <a:rPr lang="en-US" dirty="0" smtClean="0">
                <a:effectLst/>
              </a:rPr>
              <a:t>DHS leadership to promote tobacco policies/protocols</a:t>
            </a:r>
          </a:p>
          <a:p>
            <a:pPr marL="0" indent="0">
              <a:buNone/>
            </a:pPr>
            <a:endParaRPr lang="en-US" sz="900" dirty="0" smtClean="0">
              <a:effectLst/>
            </a:endParaRPr>
          </a:p>
          <a:p>
            <a:r>
              <a:rPr lang="en-US" dirty="0" smtClean="0">
                <a:effectLst/>
              </a:rPr>
              <a:t>Support tribal based campaigns, diverse promotional materials</a:t>
            </a:r>
          </a:p>
          <a:p>
            <a:pPr marL="0" indent="0">
              <a:buNone/>
            </a:pPr>
            <a:endParaRPr lang="en-US" sz="1000" dirty="0" smtClean="0">
              <a:effectLst/>
            </a:endParaRPr>
          </a:p>
          <a:p>
            <a:r>
              <a:rPr lang="en-US" dirty="0" smtClean="0">
                <a:effectLst/>
              </a:rPr>
              <a:t>Allow time at state sponsored meetings to discuss things regionally</a:t>
            </a:r>
          </a:p>
          <a:p>
            <a:pPr marL="0" indent="0">
              <a:buNone/>
            </a:pPr>
            <a:endParaRPr lang="en-US" sz="1000" dirty="0" smtClean="0">
              <a:effectLst/>
            </a:endParaRPr>
          </a:p>
          <a:p>
            <a:r>
              <a:rPr lang="en-US" dirty="0" smtClean="0"/>
              <a:t>Provide hard copies of </a:t>
            </a:r>
            <a:r>
              <a:rPr lang="en-US" dirty="0" smtClean="0">
                <a:effectLst/>
              </a:rPr>
              <a:t>Quit Line materials</a:t>
            </a:r>
            <a:endParaRPr lang="en-US" dirty="0"/>
          </a:p>
        </p:txBody>
      </p:sp>
    </p:spTree>
    <p:extLst>
      <p:ext uri="{BB962C8B-B14F-4D97-AF65-F5344CB8AC3E}">
        <p14:creationId xmlns:p14="http://schemas.microsoft.com/office/powerpoint/2010/main" val="1816479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507</Words>
  <Application>Microsoft Office PowerPoint</Application>
  <PresentationFormat>On-screen Show (4:3)</PresentationFormat>
  <Paragraphs>65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Results from TPEP Grantee Survey:  Progress on Cross Agency Health Improvement Project Activities</vt:lpstr>
      <vt:lpstr>Refresher since August…</vt:lpstr>
      <vt:lpstr>Cross Agency Health Improvement Project</vt:lpstr>
      <vt:lpstr>Tobacco Education Project for People With Disabilities</vt:lpstr>
      <vt:lpstr>Survey Results (Oct ‘14)</vt:lpstr>
      <vt:lpstr>PowerPoint Presentation</vt:lpstr>
      <vt:lpstr>Successes</vt:lpstr>
      <vt:lpstr>Challenges</vt:lpstr>
      <vt:lpstr>How HPCDP Can Support Grantees</vt:lpstr>
      <vt:lpstr>Next Steps &amp; Discussion</vt:lpstr>
    </vt:vector>
  </TitlesOfParts>
  <Company>Oregon 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from TPEP Grantee Survey:  Progress on Cross Agency Health Improvement Project activities</dc:title>
  <dc:creator>Beth Sanders</dc:creator>
  <cp:lastModifiedBy>Beth Sanders</cp:lastModifiedBy>
  <cp:revision>16</cp:revision>
  <dcterms:created xsi:type="dcterms:W3CDTF">2014-10-06T20:16:53Z</dcterms:created>
  <dcterms:modified xsi:type="dcterms:W3CDTF">2014-12-10T15:55:50Z</dcterms:modified>
</cp:coreProperties>
</file>