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256" r:id="rId2"/>
    <p:sldId id="326" r:id="rId3"/>
    <p:sldId id="323" r:id="rId4"/>
    <p:sldId id="325" r:id="rId5"/>
    <p:sldId id="324" r:id="rId6"/>
  </p:sldIdLst>
  <p:sldSz cx="9144000" cy="6858000" type="screen4x3"/>
  <p:notesSz cx="7019925" cy="9305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1" userDrawn="1">
          <p15:clr>
            <a:srgbClr val="A4A3A4"/>
          </p15:clr>
        </p15:guide>
        <p15:guide id="2" pos="221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5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 autoAdjust="0"/>
    <p:restoredTop sz="76511" autoAdjust="0"/>
  </p:normalViewPr>
  <p:slideViewPr>
    <p:cSldViewPr>
      <p:cViewPr varScale="1">
        <p:scale>
          <a:sx n="70" d="100"/>
          <a:sy n="70" d="100"/>
        </p:scale>
        <p:origin x="197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788" y="-78"/>
      </p:cViewPr>
      <p:guideLst>
        <p:guide orient="horz" pos="2931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615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0"/>
            <a:ext cx="3041968" cy="465615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r">
              <a:defRPr sz="1200"/>
            </a:lvl1pPr>
          </a:lstStyle>
          <a:p>
            <a:pPr>
              <a:defRPr/>
            </a:pPr>
            <a:fld id="{8FFED4CD-A823-4473-A83A-368D500FF535}" type="datetimeFigureOut">
              <a:rPr lang="en-US"/>
              <a:pPr>
                <a:defRPr/>
              </a:pPr>
              <a:t>8/18/2015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8722"/>
            <a:ext cx="3041968" cy="465615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8722"/>
            <a:ext cx="3041968" cy="465615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r">
              <a:defRPr sz="1200"/>
            </a:lvl1pPr>
          </a:lstStyle>
          <a:p>
            <a:pPr>
              <a:defRPr/>
            </a:pPr>
            <a:fld id="{78110632-46B5-47EA-9394-325183A324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869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615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615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r">
              <a:defRPr sz="1200"/>
            </a:lvl1pPr>
          </a:lstStyle>
          <a:p>
            <a:pPr>
              <a:defRPr/>
            </a:pPr>
            <a:fld id="{B6DD1189-ADC5-42E7-A0F3-FF12F53EFE05}" type="datetimeFigureOut">
              <a:rPr lang="en-US"/>
              <a:pPr>
                <a:defRPr/>
              </a:pPr>
              <a:t>8/18/2015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09" tIns="46205" rIns="92409" bIns="46205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950"/>
            <a:ext cx="5615940" cy="4187349"/>
          </a:xfrm>
          <a:prstGeom prst="rect">
            <a:avLst/>
          </a:prstGeom>
        </p:spPr>
        <p:txBody>
          <a:bodyPr vert="horz" lIns="92409" tIns="46205" rIns="92409" bIns="4620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8722"/>
            <a:ext cx="3041968" cy="465615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8722"/>
            <a:ext cx="3041968" cy="465615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r">
              <a:defRPr sz="1200"/>
            </a:lvl1pPr>
          </a:lstStyle>
          <a:p>
            <a:pPr>
              <a:defRPr/>
            </a:pPr>
            <a:fld id="{46AF7553-B771-4766-9E1F-2F14ED9DA5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5000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/>
              <a:t>Webinars: </a:t>
            </a:r>
            <a:br>
              <a:rPr lang="en-US" b="1" i="1" dirty="0"/>
            </a:br>
            <a:r>
              <a:rPr lang="en-US" b="1" i="1" dirty="0"/>
              <a:t/>
            </a:r>
            <a:br>
              <a:rPr lang="en-US" b="1" i="1" dirty="0"/>
            </a:br>
            <a:r>
              <a:rPr lang="en-US" dirty="0"/>
              <a:t>will be held quarterly with a total</a:t>
            </a:r>
          </a:p>
          <a:p>
            <a:r>
              <a:rPr lang="en-US" dirty="0"/>
              <a:t>of four (4) calls in the year. All coordinators who have been in TPEP for less</a:t>
            </a:r>
          </a:p>
          <a:p>
            <a:r>
              <a:rPr lang="en-US" dirty="0"/>
              <a:t>than a year are required to attend. Coordinators who have worked for TPEP for</a:t>
            </a:r>
          </a:p>
          <a:p>
            <a:r>
              <a:rPr lang="en-US" dirty="0"/>
              <a:t>more than a year are also invited, but not required to attend. These calls will</a:t>
            </a:r>
          </a:p>
          <a:p>
            <a:r>
              <a:rPr lang="en-US" dirty="0"/>
              <a:t>cover skills and topic areas necessary to perform TPEP work and are intended</a:t>
            </a:r>
          </a:p>
          <a:p>
            <a:r>
              <a:rPr lang="en-US" dirty="0"/>
              <a:t>to supplement orientation provided by the HPCDP liaison and the local health</a:t>
            </a:r>
          </a:p>
          <a:p>
            <a:r>
              <a:rPr lang="en-US" dirty="0"/>
              <a:t>department.</a:t>
            </a:r>
          </a:p>
          <a:p>
            <a:endParaRPr lang="en-US" dirty="0"/>
          </a:p>
          <a:p>
            <a:r>
              <a:rPr lang="en-US" dirty="0"/>
              <a:t>In addition to these calls which are set up and staffed by HPCDP personnel,</a:t>
            </a:r>
          </a:p>
          <a:p>
            <a:r>
              <a:rPr lang="en-US" dirty="0"/>
              <a:t>experienced coordinators are strongly encouraged to organize ongoing peer</a:t>
            </a:r>
          </a:p>
          <a:p>
            <a:r>
              <a:rPr lang="en-US" dirty="0"/>
              <a:t>mentoring of new coordinators in order to strengthen the statewide TPEP</a:t>
            </a:r>
          </a:p>
          <a:p>
            <a:r>
              <a:rPr lang="en-US" dirty="0"/>
              <a:t>program and facilitate advancement of common goals and strategies. HPCDP</a:t>
            </a:r>
          </a:p>
          <a:p>
            <a:r>
              <a:rPr lang="en-US" dirty="0"/>
              <a:t>staff will provide assistance and support to mentors with the goal of</a:t>
            </a:r>
          </a:p>
          <a:p>
            <a:r>
              <a:rPr lang="en-US" dirty="0"/>
              <a:t>strengthening the peer network and enhancing capacity in the field.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AF7553-B771-4766-9E1F-2F14ED9DA5B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443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4093">
              <a:defRPr/>
            </a:pPr>
            <a:r>
              <a:rPr lang="en-US" dirty="0"/>
              <a:t>HPCDP Connection offers a myriad of tools and resources that can inform and guide your work – ways to assess where you are, where you want to go, and how to get there. But as you will see in this walk-thru of the site, the pathway to change is not necessarily straightforward. It can begin in the middle, jump ahead, and circle back around. You just need to have a plan, be patient, and not be afraid to ask for help along the way.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AF7553-B771-4766-9E1F-2F14ED9DA5B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105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lot of staff oversee</a:t>
            </a:r>
            <a:r>
              <a:rPr lang="en-US" baseline="0" dirty="0" smtClean="0"/>
              <a:t> HPCDP Connection- if you find a link that does not work, please let your liaison know.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AF7553-B771-4766-9E1F-2F14ED9DA5B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686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26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Title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38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2895600" y="6096000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200">
                <a:solidFill>
                  <a:srgbClr val="005595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(Enter) DEPARTMENT (ALL CAPS)</a:t>
            </a:r>
            <a:br>
              <a:rPr lang="en-US"/>
            </a:br>
            <a:r>
              <a:rPr lang="en-US"/>
              <a:t>(Enter) Division or Office (Mixed Case)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180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(Enter) DEPARTMENT (ALL CAPS)</a:t>
            </a:r>
            <a:br>
              <a:rPr lang="en-US"/>
            </a:br>
            <a:r>
              <a:rPr lang="en-US"/>
              <a:t>(Enter) Division or Office (Mixed Case)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75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440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440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(Enter) DEPARTMENT (ALL CAPS)</a:t>
            </a:r>
            <a:br>
              <a:rPr lang="en-US"/>
            </a:br>
            <a:r>
              <a:rPr lang="en-US"/>
              <a:t>(Enter) Division or Office (Mixed Case)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11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(Enter) DEPARTMENT (ALL CAPS)</a:t>
            </a:r>
            <a:br>
              <a:rPr lang="en-US"/>
            </a:br>
            <a:r>
              <a:rPr lang="en-US"/>
              <a:t>(Enter) Division or Office (Mixed Case)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41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(Enter) DEPARTMENT (ALL CAPS)</a:t>
            </a:r>
            <a:br>
              <a:rPr lang="en-US"/>
            </a:br>
            <a:r>
              <a:rPr lang="en-US"/>
              <a:t>(Enter) Division or Office (Mixed Case)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516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(Enter) DEPARTMENT (ALL CAPS)</a:t>
            </a:r>
            <a:br>
              <a:rPr lang="en-US"/>
            </a:br>
            <a:r>
              <a:rPr lang="en-US"/>
              <a:t>(Enter) Division or Office (Mixed Case)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479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(Enter) DEPARTMENT (ALL CAPS)</a:t>
            </a:r>
            <a:br>
              <a:rPr lang="en-US"/>
            </a:br>
            <a:r>
              <a:rPr lang="en-US"/>
              <a:t>(Enter) Division or Office (Mixed Case)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013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(Enter) DEPARTMENT (ALL CAPS)</a:t>
            </a:r>
            <a:br>
              <a:rPr lang="en-US"/>
            </a:br>
            <a:r>
              <a:rPr lang="en-US"/>
              <a:t>(Enter) Division or Office (Mixed Case)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2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(Enter) DEPARTMENT (ALL CAPS)</a:t>
            </a:r>
            <a:br>
              <a:rPr lang="en-US"/>
            </a:br>
            <a:r>
              <a:rPr lang="en-US"/>
              <a:t>(Enter) Division or Office (Mixed Case)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99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(Enter) DEPARTMENT (ALL CAPS)</a:t>
            </a:r>
            <a:br>
              <a:rPr lang="en-US"/>
            </a:br>
            <a:r>
              <a:rPr lang="en-US"/>
              <a:t>(Enter) Division or Office (Mixed Case)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33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(Enter) DEPARTMENT (ALL CAPS)</a:t>
            </a:r>
            <a:br>
              <a:rPr lang="en-US"/>
            </a:br>
            <a:r>
              <a:rPr lang="en-US"/>
              <a:t>(Enter) Division or Office (Mixed Case)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33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5943600"/>
            <a:ext cx="3505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200">
                <a:solidFill>
                  <a:srgbClr val="005595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(Enter) DEPARTMENT (ALL CAPS)</a:t>
            </a:r>
            <a:br>
              <a:rPr lang="en-US"/>
            </a:br>
            <a:r>
              <a:rPr lang="en-US"/>
              <a:t>(Enter) Division or Office (Mixed Case)</a:t>
            </a:r>
          </a:p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559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5595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5595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5595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005595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005595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5595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5595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5595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559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artners.health.oregon.gov/Pages/Home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healthoregon.org/hpcdpconnection" TargetMode="External"/><Relationship Id="rId4" Type="http://schemas.openxmlformats.org/officeDocument/2006/relationships/hyperlink" Target="https://partners.health.oregon.gov/Partners/HPCDPConnection/Pages/index.asp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enica.palmer@state.or.us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hyperlink" Target="mailto:Jennifer.Diallo@state.or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Health Promotion Chronic Disease Prevention - (HPCDP) Connection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38400"/>
            <a:ext cx="6553200" cy="2286000"/>
          </a:xfrm>
        </p:spPr>
        <p:txBody>
          <a:bodyPr/>
          <a:lstStyle/>
          <a:p>
            <a:pPr eaLnBrk="1" hangingPunct="1"/>
            <a:r>
              <a:rPr lang="en-US" sz="1600" dirty="0" smtClean="0"/>
              <a:t>New Coordinator Orientation Webinar</a:t>
            </a:r>
          </a:p>
          <a:p>
            <a:pPr eaLnBrk="1" hangingPunct="1"/>
            <a:r>
              <a:rPr lang="en-US" sz="1600" dirty="0" smtClean="0"/>
              <a:t>August 19, 2015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b="1" dirty="0" smtClean="0"/>
              <a:t>Jenica Palmer</a:t>
            </a:r>
            <a:br>
              <a:rPr lang="en-US" b="1" dirty="0" smtClean="0"/>
            </a:br>
            <a:r>
              <a:rPr lang="en-US" dirty="0" smtClean="0"/>
              <a:t>Community Programs Liaison/Comprehensive Cancer Programs Coordinator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Public Health Division</a:t>
            </a:r>
          </a:p>
          <a:p>
            <a:pPr eaLnBrk="1" hangingPunct="1"/>
            <a:r>
              <a:rPr lang="en-US" dirty="0" smtClean="0"/>
              <a:t>Oregon Health Authority </a:t>
            </a: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819400" y="6019800"/>
            <a:ext cx="3810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en-US" sz="1200" dirty="0">
                <a:solidFill>
                  <a:srgbClr val="005595"/>
                </a:solidFill>
                <a:latin typeface="+mn-lt"/>
              </a:rPr>
              <a:t>PUBLIC HEALTH DIVISION</a:t>
            </a:r>
            <a:br>
              <a:rPr lang="en-US" sz="1200" dirty="0">
                <a:solidFill>
                  <a:srgbClr val="005595"/>
                </a:solidFill>
                <a:latin typeface="+mn-lt"/>
              </a:rPr>
            </a:br>
            <a:r>
              <a:rPr lang="en-US" sz="1200" dirty="0">
                <a:solidFill>
                  <a:srgbClr val="005595"/>
                </a:solidFill>
                <a:latin typeface="+mn-lt"/>
              </a:rPr>
              <a:t>Center for Prevention and Health Promotion</a:t>
            </a:r>
          </a:p>
          <a:p>
            <a:pPr algn="ctr">
              <a:spcBef>
                <a:spcPct val="50000"/>
              </a:spcBef>
              <a:defRPr/>
            </a:pPr>
            <a:endParaRPr lang="en-US" sz="1200" dirty="0">
              <a:solidFill>
                <a:srgbClr val="005595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dirty="0" smtClean="0"/>
              <a:t>Tobacco Prevention and Education Program &amp; </a:t>
            </a:r>
            <a:br>
              <a:rPr lang="en-US" sz="2400" dirty="0" smtClean="0"/>
            </a:br>
            <a:r>
              <a:rPr lang="en-US" sz="2400" dirty="0" smtClean="0"/>
              <a:t>Healthy Communities Program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0"/>
            <a:r>
              <a:rPr lang="en-US" dirty="0"/>
              <a:t>Evidence-based, </a:t>
            </a:r>
            <a:r>
              <a:rPr lang="en-US" dirty="0" smtClean="0"/>
              <a:t>data-driven </a:t>
            </a:r>
            <a:r>
              <a:rPr lang="en-US" dirty="0" smtClean="0"/>
              <a:t>work</a:t>
            </a:r>
            <a:endParaRPr lang="en-US" dirty="0"/>
          </a:p>
          <a:p>
            <a:pPr lvl="0"/>
            <a:r>
              <a:rPr lang="en-US" dirty="0"/>
              <a:t>Need for understanding your </a:t>
            </a:r>
          </a:p>
          <a:p>
            <a:pPr lvl="0"/>
            <a:r>
              <a:rPr lang="en-US" dirty="0"/>
              <a:t>local community (live, work, </a:t>
            </a:r>
          </a:p>
          <a:p>
            <a:pPr lvl="0"/>
            <a:r>
              <a:rPr lang="en-US" dirty="0"/>
              <a:t>learn and play)</a:t>
            </a:r>
          </a:p>
          <a:p>
            <a:pPr lvl="0"/>
            <a:r>
              <a:rPr lang="en-US" dirty="0"/>
              <a:t>Community Readiness </a:t>
            </a:r>
          </a:p>
          <a:p>
            <a:pPr lvl="0"/>
            <a:r>
              <a:rPr lang="en-US" dirty="0"/>
              <a:t>Engage Stakeholders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PUBLIC HEALTH DIVISION</a:t>
            </a:r>
            <a:br>
              <a:rPr lang="en-US" dirty="0"/>
            </a:br>
            <a:r>
              <a:rPr lang="en-US" dirty="0"/>
              <a:t>Center for Prevention and Health Promotion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233824"/>
            <a:ext cx="3556000" cy="284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546" y="4261274"/>
            <a:ext cx="1598054" cy="1631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26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What is HPCDP Connection?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76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Oregon Public Health Division main web page: </a:t>
            </a:r>
            <a:r>
              <a:rPr lang="en-US" dirty="0" smtClean="0">
                <a:hlinkClick r:id="rId3"/>
              </a:rPr>
              <a:t>https://partners.health.oregon.gov/Pages/Home.aspx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HPCDP Connection </a:t>
            </a:r>
            <a:endParaRPr lang="en-US" b="1" dirty="0"/>
          </a:p>
          <a:p>
            <a:r>
              <a:rPr lang="en-US" dirty="0" smtClean="0"/>
              <a:t>A </a:t>
            </a:r>
            <a:r>
              <a:rPr lang="en-US" dirty="0"/>
              <a:t>web-based resource hub for HPCDP grantees and contractors, specifically Tobacco Prevention and Education Program (</a:t>
            </a:r>
            <a:r>
              <a:rPr lang="en-US" dirty="0" smtClean="0"/>
              <a:t>TPEP) and </a:t>
            </a:r>
            <a:r>
              <a:rPr lang="en-US" dirty="0"/>
              <a:t>Healthy Communities coordinators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>
                <a:hlinkClick r:id="rId4"/>
              </a:rPr>
              <a:t>HPCDP </a:t>
            </a:r>
            <a:r>
              <a:rPr lang="en-US" dirty="0" smtClean="0">
                <a:hlinkClick r:id="rId4"/>
              </a:rPr>
              <a:t>Connection</a:t>
            </a:r>
            <a:r>
              <a:rPr lang="en-US" dirty="0" smtClean="0"/>
              <a:t>    </a:t>
            </a:r>
            <a:r>
              <a:rPr lang="en-US" dirty="0" smtClean="0">
                <a:hlinkClick r:id="rId5"/>
              </a:rPr>
              <a:t>www.healthoregon.org/hpcdpconnection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Username: HPCDP</a:t>
            </a:r>
          </a:p>
          <a:p>
            <a:pPr lvl="1"/>
            <a:r>
              <a:rPr lang="en-US" dirty="0" smtClean="0"/>
              <a:t>Password: Communities12  </a:t>
            </a:r>
            <a:r>
              <a:rPr lang="en-US" sz="1600" i="1" dirty="0" smtClean="0"/>
              <a:t>(both are case sensitive) </a:t>
            </a:r>
          </a:p>
          <a:p>
            <a:endParaRPr lang="en-US" dirty="0"/>
          </a:p>
        </p:txBody>
      </p:sp>
      <p:sp>
        <p:nvSpPr>
          <p:cNvPr id="5" name="AutoShape 2" descr="data:image/jpeg;base64,/9j/4AAQSkZJRgABAQAAAQABAAD/2wCEAAkGBxQSEhQUExQVFRUXFRcXFxgXGBwdFxwXFxkXFhgXFxcYHCggGB4nHBcXIjEhJSksLi4uFx8zODMsNyguLiwBCgoKDg0OGxAQGywkHyQsLCwsLCwsLCwsNCwyLCwsLDQsLCwsLCwsLDQsLCwsLCwsNCwsLCwsLCwsLCwsLCwsLP/AABEIAMIBAwMBEQACEQEDEQH/xAAcAAEAAQUBAQAAAAAAAAAAAAAABAIDBQYHAQj/xABCEAACAQIDBQUDCgQFBAMAAAABAgADEQQhMQUGEkFRE2FxgZEHIqEUMkJicrHB0eHwIzNSgkOSorLCU2Pi8RUW0v/EABoBAQACAwEAAAAAAAAAAAAAAAABBQIDBAb/xAA0EQACAQIEAwUIAgIDAQAAAAAAAQIDEQQSITEFQVETYXGR8CIygaGxwdHhI0IU8RUzUmL/2gAMAwEAAhEDEQA/AO4wBAEAQBAEAQBAEAQBAEAQBAEAQCmpUCi5hK4LeGxaVL8DK1tbG9vH4+klprchO5ekEiAIAgCAIAgCAIAgCAIAgCAIAgCAIAgCAIAgCAIAgCAIAgFutWVAWYgAZkk2HqZKVwc43n9sOFwzmnSU4hgbNwmyg5gjiIsc8spNkgk2YbGe2sqLrhKiG1wKuQa40vfLnnY6QpQe2plKnOO6t5mubx+1XE49RQoUuyLZe63Ex1uALW058s+l4c1BX2JhTc5KK1fQxmwWx+zrVqJvxe8yC7EG3EeNTqDYqwBzyzuFI54Yqm243O2rw2tGKna/ct/Xrmdx3F33obTp3T3K6AdrRJ95eXEp+ml/petjNxX2NpgCAIAgCAIAgCAIAgCAIAgCAIAgCAIAgCAIAgCAIAgCAIBzr2t75rg6PYpZq1VTZbXAH9Td3dzma9lXCV2c13Q2B2aLWqL/ABGuVDaqpFrML2JIzzzF/GVOKr5nli9D0WAwqhHPNav5I2N3B+cP34TksWliL8lQEMqKCNCFFx4HlMs0mrNkRpwTvZX8C6Kl/GYmdrGHOEehiUxeFKpVU3IOStfIm9vdJGuRB5879dPENRyyv3P1uV+IwClPtIJd6ez+PJ968et+37q7wLjKIe3BUFhUQ6g/kbH0OZ1ndSqqa70UOLwsqEu57fh96/ZmptOUQBAEAQBAEAQBAEAQBAEAQBAEAQBAEAQBAEAQBAEApc2BhA+bd5sOMbtqtwcXAGUuwOgRVzBJPPhHjfKa8VUVOLfwOvB0XVmly3ZtlUsO/wAfzlGrHqVZkdmv+X6flMjYlYsFrSTO1yip1EEopLXHfJJ2Mhu7tlsNWV1ztkw/qTmv4jvAmdObpyzI5sVho16bg/h3M7NhMStVFdDdWAIPcZcRkpK6PHVIShJxlui9JMBAEAQBAEAQBAEAQBAEAQBAEAQBAEAQBAEAQBAEAxe8zVRhaxogGp2b8AY2HFwm2cyjuQz569ntUs+Ic3aoeAkseTFifO4z8pXY+7y/EvOFRj7XXT7m3vX6grK9IulEiVZkbUWmqdYMrFkVbTKxLKA/SLC4LZxYXN/3A3kWmpo1mCqSSjHJQT85SeQJzHffqJ14Wso+xLbkUfFMFKb7Wmrvmvv9joaMCLggg6EaSwPPtNaM9ggQBAEAQBAEAQBAEAQBAEAQBAEAQBAEAQBAEAQCPjz7h18rX+MyjuQz5j2XjhgsdXSoLKajochcXe6G50FiL6ZZzlxdFzjpuiywGIVOeuz0N0xNQd1vSVKR6aKZjXrdNJmkbS0ZkBAK1Egk9Z1X5zKviQPvkJN7IwlOMfeaRZqbcw9PI1VJ+rc/EZTYqFSXL7HLPHYeL97y1+hL2TvVwm9D5Tb/ALdNyD4hcjpzm6GErrWJw1uI4Kek7PxR0Td3fd3AGIoYhRzdqDrb7Xu2+7znZCNde8rlNXnhG/45W7nt56m8UqgYBlIIIuCNCDzBm05iqAIAgCAIAgCAIAgCAIAgCAIAgCAIAgCAIAgHhEA5Z7Vt1qNZGre6lUZKwOpzsCNWz6aa5Wmc5RULyNmHpTq1FCHP1c0bBUOzRU4i3CLXP7yHdKWcs0mz2dCl2VNQvexItMTaUMYIZA2jtRaOXznNrKNc8szym6nRlU8DjxWNhh1Z6vp+XyMnsndbF4qzYiocNT/oT+YR3m/u+d/ASyp4SnDf19igr8RxFbZ2Xddft+aNx2fuBgEzNHtG61HZr+Kk8PwnRZLZHA03u2/XcbFhNiYdLBKFFQNLU1H4TLM1sanTg9WvPUyqLbIZDoJDd9yUktijF42nQXjq1UpKObsFHqTFjCUknY92FvLg65KUMRQqNe/CjqTc8+EG+c1yjzQhNJ2ZnprNwgCAIAgCAIAgCAIAgCAIAgCAIAgCAIAgHhNoBHq41QDY3trbQc85llIucY3l3g+WVOJP5Iv2Yz94f9Q368ugtpnKzE1HOduSPV8Mw0aVFS5y1f2XrmYtBOcsilzAZDx2J4FLanRR1Y5AWHfNtOm5yUUc2JrqjTc3y+psO7W6/YWr4j367AHPPg7h9bTPloJdRgqatE8rNyqPPUd369W5Gex+26OFTjrOFHIas1uSgZmZctTVKSRiv/uuIq3+S4dUTlUxF8+9aa2Nu8zmq4ulDRav163OijgMTW1tlXf6+zXeejbe0T/j0F+zRufLiac74iuUTq/4WTetR+S/BFqLiXH8XHYlsrHgK0weWiCanxCrysvXwN8eDUP7Nv46fO5GpbCpBuJlNRhoajFz5cWk554mrPdnXSwGHpe7FEnEYNTa6qbZjLMeB5eU1RnKLumdM6VOoss4po6LuNt3tU7GoxNRB7pY3LL48yPulhh8Q6jyy3KDHYBYf2oe79DbJ1laIAgCAIAgCAIAgCAIAgCAIAgCAIAgGE3o3pw2Ap8eIqBb5Kozdj0VeZkpA5Ltj201C47HCgU9QaxPEw7gvur5XkqS5GXZtbkzG76LtDZuJK0+CoKVRXIAAB4CbKeeg56ETbHVaGOXqapshr0aduSAemX4SkrK1R+J7HBSvh4eCXloZFJrOstHnBiyRuls4YnGcRF6eH949DVb5o77C5lpg6eWLm/gef4lV7SqqS2jq/H19zYN+NufJkuo4qjnhpr1Y5DyE621FZmV9RttQju/X+jUsFsm79tiGNWqevzF7lU9PwvKevjJ1NFovXkXuE4XToe1LWXy/b738LGdRpxli0XgZJgXQZBieXgFFQwSinB4lqVRaiGzKbg/geohScXdE1IRqQcJbM6/snaKYiktRDkdR0bmD++kuadRVI5keQr0ZUZuEiZNhpEAQBAEAQBAEAQBAEAQBAEAQBAMLvXtv5Jh6lUIWKU2fWw90E668uQMyir6g4RsunV2nXbGYwllU8NNfoZZ8IDXPCLjxPhacOMxLj7Ed/oi14fhVJ55bLbvM3jMFSZQhRSoFgOQA0AylfGck7p6l/2cZxyySsTMFshKVBqKCwYPfnm4N8+fTwAnpKKcYpS35nlK6jKUuz21saZu+GVGpsM6blT46n43lVjIZahe8JqZ6FuSenx1+5mQcpyFqWMXVCIzHkCfTpM4RcmkjVWqKnByey1N53N2b8lwd6lhUe9SqfrN7xHkLDyl4o2tBHlVJu9Se71ZodbFfK8S+IOaJ7lEcrA5v4kyux1bXJH16/BacJw2ZuvNeHr5eNzJUmlYy9ZIUwYMuq0GDRcVoMWj0GQD0iAWahgyRlN1NuHC1gSf4TkLUHIdH8vuvN1Cr2cu7mcuOwir09PeW34+J1uXB5IQBAEAQBAEAQBAEAQBAEAQBAEA5T7d9t9nhxQVjxVTbhAGaixa98yLEDLmRM9oiKuzCYDDOlGmgAQJTVbDXIC9z43nn5yUpt9WewoxjCEY9Ee4aneoATe129P1InXgqWequi19fEwx9fs6Dtu9F9/kZYGXp5pGj4cfx8UeXbN63N/wlZxD30XPBU8kulyciyvLsowVD5Ri6VH6KkVX+yh90Hxfh9DLDBU7yzvkUvFa2iornq/A2X2hbSKYdaCGz124O/hPzj6ZTunJQg5MqsrqTjSXN+vXca8mHFNFUaAfv998oJNt3Z62nBQiox2WhUjWmDM7FXaxYWK1ryLEOJfSrIMXEvq8GDRUTBFiFiKvKSlc2IpSQyTr+5eP7bCUyTdk/ht4pkL95XhPnLfDTzU15HkuI0eyxEktnqvj+zOTecIgCAIAgCAIAgCAIAgCAIAgCAcg9tGB4MVgK7ZUDW4XJzHaXDKDfS6hvQzCu26TS6M6MJbto36ohYmqSM/dHQa/pKOKR66EUu8jbFa9Wp9VEH+dmv8A7Flzw6NoykU/GJ3qxh0V/N/ozK8pYlWaVsr3u1fk9aow8CZU453ql5weNqF+r+yMki5E9JxlszIbh4b+biD/AIj8K/Ypki/mb+kuqEMlJLqeVrVO1ryl32RidqYjt8fVbVaIFNPHVj4/OE5sfOyUPXr8HXwmnnqyqvlt68PqVYqpmBK2x6BFvjkWJKbwD0GCS7SqTFohonUWmJrki6xgwRFWkWqAAXJIAHUk2AkxTei5mUpKKcnslc3qn7OzwXNe1S2nACgPTW58ZYf4Ubb6/IoP+blm9xZfHXz2+Rf3CL4etXwlYcLmzqPotbJip5gjh78j0NowydOTpy8SeJ5a9KFenqtn3dL/ADN5naUggCAIAgCAIAgCAIAgFqriUX5zqviwH3yHJLczVOUtkyHU29hV1xFEd3aLf0vMHWpr+y8zasHiHtCXkyBjt9MFRUs9cWGvAjv8EUmQq1NuyZnLA4iMXJwdkRdme0HBYlS1B3qAHOykEd5D2IE6FBtXOVK7se4vedWBHYgi2faEWt3rbP1mSpXZOWyuzkeH2s+LatiGCqrVClJUVVUU1zBAUZkkm5NzkBewEq8YoRlaC0PScIzypuc227839Pj9CZu5XVjXAI4ldQRzACixPdfi9J24LSlb4nDxF5sQ30svXmTtsY3scPVqcwth9o+6PiRO1O2pXz901/ZNDgpovQZ+JzMoq0s02z1eDpdnRjHu+e5d2tX4KL21t8TYRRjmmkTjKnZ0ZS7vrobHxDB4Hi50qdgOrGwz8Wb75ePfwPKr2afj9zUtlU+GmpbNmPGx53bPPytKPETz1Gz0uApdlQiuuvr4FfFckzUdyKlzIUAknIAZm/Swkxi5OyMZzjBOUnZLmbXsfcevVsajLSHQ+8/oDYepnZDBN6zdvApMRxuEXalG/e9F5b/Qzh9my2yxDX70W3oLH4zN4Kn1Zyx47WvrCPz/ACzT9u7Dq4OoFqgWb5jr8xragX0b6p+M4q1GVPfbqXuDx1PFRvHRrdc/2u/zI9BpzM6pEwaQaiHiMY1C9VLB0HEpYXAK5gkc7TZRdppmrExUqMk+jPN2PaXjmxCL8op4gM6qyVFRFszAXDooK665juMs88k/aR5x0KM08j1R1/eDDB1TEU/5lBuMEalV/mUz4rxCK0LpSW61/JrwdXLJ0Ze7PT48n5mdBm44z2AIAgCAIAgFFWoFBJvYdASfQZmEDl+/Htb+S1DQw1APVtm1Q+6pOg4EzY93EOUylGxMVci4TefG1aSvWrlGdQxRFWmFuL8I1fLvJ8pU18TNzai9O49DhMDSjTTlG7euv0tsWK1Yv89nf7TO33zlc5PdlhGKj7qS8EkRzwD6I9P/ACkJGz2nzLdSp0X4fpJSMlHqyBVc3mZvijXMYj4HEriqV+zLe+oyFjbiU9zZkd8s8JX/AKv/AGjzPFMG4S7SGzfk/wAP1yOw0aSV8M1RDdXos6ka2KnLxlje0kVsrSpto4zu5tCq7U6NFV7JQSxIzsSTxX5a2A/YqsTCCTk9+Ra8PxNXMqUEsqvfz9WNp2fgxSZ6lhxu2bD+kABQfSc6r5Mjg9t18fuWP+MpyqZ17z0fPZfQo3qrB0oUgfn1CzDuQXI+IltKunQzx9emUn+NL/JjSl1+X+rnuEFgTKc9SjHO3aV6NM6PWUHwW7H7p2YKP8lys4xK1FR6tIz/ALQcR/Bp0V1q1ALfVU8RP3TvqSy03L11KXJ2lSFNc2YWs2XgJSI9Z4Fqlc2AFyTYDqTpMsrbsjKclCLlLRI6Bu5spMMnG9uOxLMdFAzIHd1POWtKiqa7zx+Mxk8TP/55L1zOfb17+YiqxIrVKFG9kp0yVYgc3ZfeJ6i9he3edTqym7RNrw9OhFOpqyb7NN+XTEgV8ZU+T2bjWsS4vb3bFrlPEG2XfClKL9o0zhTqxvBanZtqYWlj8IQpDLUQPSfoSOKm4+HkSJtnBTjZ8zmw9eWHqqa5P5c0cew9+YsRqOhGRHrKOas7M93dNXWxOpnKYGtkXH0A6sp0YFT4EWMyi7O5DipxcXzVvM5tu7gKhxVNeFgQ3v3BsFF+K57xcectq049m2eWwVGosRFWej18OZ9E+yukUwtZT8w4huHpbgp8Vv7uLzvJwt5U9SeMKMK6y/8AlX8bv7WN2wR/hp9kD0yM2LY4qnvMvSTAQBAEAQBANW9oe8QwWEq1ADxW4V1A4myXPn4AzOK5jd2OFbnbMOIqPiaxZnD3Fxkzal+V7dBpK/GV3H2Vz3LnhuHi/wCSXLbobuUA1J9Qv6ysuXd7+rnh4eg8yx/CNRqUduOXwH6mTZk5WWMRUJGh/fkJkkbIxSISazI3PYuYzBrVpsjaMLeB1B8jY+UyhNxldHLWpqrBwlsyHuhtWvRwW0cKtzUo03emNbcYYMVHO2bgd8vISz07o8nOLpVJQe/4/ViNuiijDKyjhLFuI2FiVYgXy6SnxTfaWZ6Hhqi6Cklve/wdjJfKs7EX71zHnbSacpYETFoGKtqRcA9xt+U2Qk0nHkRKjGTU7arYqevZPH8plYziQ9lC+NofVWq/gbKt/wDUfWWGBWsn3FLxlvNTXj9jI7zNx4ul9Sk7eZNrzZjXakl69aHLw6ObFX6L19SDiDKuJ6Mye6tDircR+gCfPID/AHH0nVhI3qX6IrOMVMuHyrm0vhv+DcsbSNSjUpjV6bqPFlI/GWMleLR5qjNQqRk+TT+Zx/evYlRwj01J4QVdB84G97258weeQlZh6qi3GWhfcTwk6ijOmrq3L6rqYfZezaiksyMCRwqtveJJGQXXut3zfOopaR1ODD4acLymracz6c3Tw7YfB4ei/wA6nRRW+0FFwPA3E7FGysVVR5pto5ptmkExWIUads5/znj/AOUpMUrVZI9rgZ58NTfcl5afYoomc50SPayyCImT2BunRxC9oK9VfePHTHDk172U2yBGY11lph6FOrBPzKTGY6vhargkrPVPX8nQsBTShTWnTAVFGQ+JJJ1JNySdbyxjBRVkefq1J1Zuc3dsj7pbfpvSZXdVK1HtxMBdXZnUi/iR/bK+jXjJNN82WuOwc4TTim00tuqVmbJTqhhdSCO43+6dCaexWuLW6K5JAgCAIAgHGPb/ALVbgoUVBCszMScr8FrAKRe1zfiGWVucz2RMSJsbChMPSVbBeBSDw2uWFySFAFzeUFWWabbPW0IxhTSj07kTux+2fCwHrNVzbm8CghRyXzNz8BJ1J1KHrj/0LfmZNiVEjYhieR8/1mSNkUkRUMk2skU2g1tELZ9U4fadGp9CupotllxWut+t7D0MteH1Lpw9evyef4tScakavJ6evXIhVKPyCu2HcAUnYvQe4tZj80jlbIXt06zDGYd3zo2cNxcYfxS0XJ979aGQ7QAa/wDuVti/SIdast9RNkYsXjzI71LjXnNiQjbcp2YbYxD/ANmp/upywwX9vXMpOLr+Sn8fsTNovfEv3UqYHmXJ/fdI4htFetzDhX/ZUfgRas4EXZmd164VyD9IWHj0/fdOjCzUalnzK3i9GVSipR/q7vwNwpvLQ8uRsbsalWJY8SsdWQ2J8QQQfG001MPTqO7Wp24fiFehHLF3XR6lzYu7WHoOKgDPUGj1DcjvUABQe+15NOjCGxrr4yrW0k9O42DF7TWkjO5sFF/HoB3k5TZOahHMznpUZVZqEN2cvrYhqtRqjauxY+fIdwFh5Sgqzc5OT5nuaNKNKmqcdkrEmlNJLLrSTBHuzce+HqcSc8mB0Yd/4GbaNaVJ3iasThYYiGWfwfQ2DE70BqZARgxFtRYX1z1+E7Z8QUoNJNMqKXB5QqqUpJxT77+viYClYDh5Ea9/K0rC7d9yqghU3VirciDY+ok3tqiJNSVmrozuC3vxdBTcDEADJXNmJ6CpYkeJBnTSxUouzd0V2I4dRqJuCtL5evA2zdLfXDbQ4kplqddBepQqjhqqNL20Zcx7wJ1F7Xlmmmro85OEoSyyVmbJJMRAEA4n7fKYcUaitfhLIQD7vvZ8jrdekza9kmO5Z2E98NQKkheyQAsQGsFAztrpKCsv5JX6s9Zh3F0o26ImmmL5tc9wv995rubrvkj3sR/Sf7jYfjIuRmfUoZgOnln8TlJMrNkWs/Fpc/v0EyRsirEUTI2lVMwQzHbyK3ZConz6LrWXxTX4XPlOjCVMlVFdxKj2mHduWv5+Rkt7uDEJhK9gyE2IIBHBWS41+sqest8Wv4m1y1KPAtSxEMyundNP11IGERVpYpQo92nxrloDTKgL0F6eg69804O0oa73OriblTqNRbSy6Ll008jD4drBfAThepb09Ei5cXNusHTT3di9gTbEUz9WovqFb/jOvBbyXd9ys4vH/rfe15r9FzHNbEVPs0/uJ/GTjtXHw+5p4Zo6j719Cx2uc4rFwpEqi01syRncDtt1FnXjHUH3vO+s6qWNcVaev1KjE8JjN5qfs93L8r5mWp7epc+Mf2n8J0rG0upXvhOIvok/j+TypvIo+YjE/Wso/E/CYTx8F7qbNtPg1V++0vm/sYfH496xBqNcDRRko8uZ7zK+tiJ1XqXWFwdPDr2FrzfMikzQdZdpPIIaLoaSYWKXkEo9DQCkvmPEQLaEpa37t+UWNbiXQ4MgxszFbXxbYOpSx9G3aUWAcXt2lJjZqZOmd9bEjK2k7MHUalk6lZxOgpU8/NfQ7dsHa1PF4eliKRulRQw7joynvDAg94MszzxPgCAcj9veFJw6OBkrqTn4oMuWbD1mf9SY7mt7lYi+Dp3IJHGNdAGbhBGXK3laUmLj/K7HpsBeVCPx+pnFqE6f6R+JnNY7LLmUMpJzI/3H05SSU+n4KXpgZn/V/wDkSbhN8i0zXyUX8fy0kmdrbkWqlpkbU7lIgk9qrcEdRb1haMwtfQxuwQ1bZtahrUoMyr3mm3aU/K4t5T0UX2lO3VWPFO9KbS3i7+T/ACmXNnYhSyNf3KqcB8KluEnv4rL/AHmV2DnkqOD9NF/xOCq0Y1o+k/3YwgpFbK3zl90/aXI/EGYTVpNG7DzzU4vuQVs5idUJWZJR+GpSf+lx6MCn/K/lN2FllqW66GnicM1DN0af2f1K9tXFdu9EP+4H7h6zdjFrFlfgHaU14P7fYgBpyFomTsPUmuSN8WTadaanEzLnbzHKCNUxmdrzYoGOZXserWjKZl1KsxaIRISpNbRJeFSRYixRVrZQlch6FFF7i8lqwWpdwwu47s4eiIk9DIg+BmBqKigOosYuLtGE3u4xhKvCRbINfXhJFwMsydLG2pznRhrdqrnJj2+wlb0jo3sOpkbJpE396pWIv07Rly7rg+ZMtzyz3N+ggQDn/tf2a9TAV2vfgBewXktnGeZ+jrkPCZp6NBbnMvZ9iVOHKDh4kc30vZswb9L3GnKVGNi1O/VHo+GzTo5ejNmeqOZJ7hkPOcdiwSYQsclAUd35xZcyXlW552IGt2PT8/1k3GZ8iipU5fAafr90JGSRHqU+Z9PzmRmpckRT1mRtRUrQQ0QfZ61RsVi6ZBLMwNrZ34mH3Wl9hrdnptoeMxTl/kSct7v6qxdrbLWm1amrrUpF2K20HEfeRTzUNxWYayqxNROq5R0/J6Hh1GSwqhUs09vB8iLjcOailzm62FT6wGS1RbqLBuh7jedE5KrHtF8Uc9GMsPPsJ7f1fXu8fv4oxDTUdl7FwEMpU5XBEXcXdG/2asHTlzViXjz2tFK1veS4cdNA/oQD4eMsKq7SndeKPP0pOjU9rlo/z9/AxRacJbpknD1Zg0dEJExHmDRvTKy2UxsYyehbGAFg3EQ515jPlaZdo725HOqMvevr8i0wqL9EMO4/gZN4sOrUjvG/geDGsNab+kZE+ZH+VbeLLi49zpTf0Mjs49R/lN7RfkXkau2iBe9j+Ux/jXMdrVltEl4fBkHiqNxW5fR/Wa5TT0ijOEJbzZfq1OkxSN9ydg6BUX5n92mLZrkyRfrMTHwK17v3+++CDXN/cQUw1hlxOqnwsWtqP6dMxa+mRnVg4p1L9EV/EpNUdObsdn9m+FNLZeCQgg9gjEG9wXHHYg6fOlqebZskAQDE7xU+Kk6WJ4lP0ScuedwF8yPOZw3IPnDdMjD4ypQdity1MZZFlb3b9Li9vtd4nFjYNwuuRbcNqqNSz5r5m/pYaC57/wB5SpL53YaseZ8lyHm35RYKJRwkjLIeg/Xzkk6IpYhc/jz8ukklXZb7O+bach1kmV7bFmonEbDQekIzTstS2lEswRAWYmwA1JPICZq70Rk5KMc0nZHS9zNyqeDNSuwviaqgOb3VQB81Rp4nnLajGUIKLZ47HVoVqznBafXv7jkezGKvXw72LUKrLcaFGJZCPLLyE4sZTy1L9S94TiHUo5HvH6cvx8CeAQcsu+c0ZOLuizlGM1lkro1rY6vihVKqDwNa4yDXvoORsASL/SEsnh5NZor4fgoKOPg3kqPwl1XK5bqUmU2IImi5Yp80XsDjuzYki6t88eGQYDmbZEcx4CdFGpl0exy4uln9uO/Pv/f1KNo4Hs7OmdJs1I0F+Xh0Pl45Vaf9kaMNXtaEvg/t6+pFpvac7LGMrEyjUmDR0xkSqbTBmzcvM95gkZlF5JDimXqTzFoxyElKswaJylRryMosizUrXmSiQ2TsHhrHibXkJhJ8kYtk/wDf76TAwPYB5wdPT8jAv1NepYD/AOX2jQwiX7KnxPXIysikBwL6HRMr5vfkZaYSk4Rcnz+h5/ieIU5KEdlv4/o+iUQAAAAACwA0AGgAnWVRVAEApdbiAcL9tO7fZ1hjUY8RKlx04T7ri2lvdHlflMpRvEzpyaaIG7W3flSWbhWouTC9gfrKPI5cpTV6HZvTY9Ng8Wq0dfeM+qgfWPfkonNc6rsoeppzPw8hz8ZKRKQ7Oxuc26fiYuTfpsWmJY2B8T+XdJMlorsMdFQE3IAAFySchlzJ5CSlcLrI6RufuwMMvaVADXYZ8wgP0R39T5aa2lChkV3ueb4hj3XeSHur5+uRs06SsOZe03cqo7fLcDlXAtUpgZVF1tbm3774nCNWOWRuoYidCWaDOUY3auMqA0BhaqVCLMAlTjtzsvCCvnec0MGoyvuWNXis6lPKklfd3+nT5nU92dy6lLCUVKhH4FLLz4jYuzH1+A7pYqSSsU71MPvrsepSRT2T1LVFDdmvE/AeIXtra4Hf8SNWIgqkNFqdeDxPY1Fmby80QNnbh4istSo6fJaaqGU4g8NxYklgL9mNNc88wNJxdhKMbya9d5Z/8jTnUywi2vn5fsweDo1aZsg4wxt2ZzDE5ZC1wT3DO+hmNLE5dHsdWI4e3eS069Pj+SvamwGRgvA1GoRfsavukg3zpnRhkchfy0nRKnGXu6PocNPEygva1W1/3z+ph69J6Zs6lPHTyOh8polCS3R3QrwlsyqniCJraOmNVovri5GU2KsXFryMpmqpeWtMbGXaFYrTHKRnLtFGfQefL1kOyIu2ZjCYMJnq3X8pplK5BKHSYg9vaQQVD99P0ggwu8O2VpKaa3as44URM2u+QyIN73yyNyLazooUJTafI48Xi4UotX9r14nTvZZuaNnYUcaj5TVAaseY/ppA9F+JJMtzzDN1ggQBAEAh7Q2ZTrKysoPF87IZ5WzPhlMlKwOF74ey+tg37fBuCga6qTZ1OZsrHJhlzPrDgpq3yNkKrjJNaMw+y97iCaeLBQ3yPARbXJk1FutvHrK2tg7aw8i6w3EltV819zZsHtShUNqdVGbP6QLZa2XUzjlSnH3kyxhWp1HaMk+5MvNncDIcyfxP4TE37asoq1ABYaff3+EEpNvU3/crdjsrV6w/ike4p+gDzP1iPQZdZZ4ahl9qW5QcSx/afxU37PN9f19TcJ1lOIAgHhEA84JNwYXebb9HAUw72L1G4KaXszvbS/IAankOpIBxnPLFt8jZRpOrUUFzOYbb27XxX81/d1CKLID1tz8STKmpWlPc9hhsJSw/uLXrz9eBlN0cEuGpVNo4ge5TBFFTlxux4ARfqxCL3sTyBnRh6dk6j5HDxTE52sLB6yav9l92XNx3fF493xH8Umg/FxC624kUKFOQGZy8e+Rh5OdS76DicIUcIoQVldfc3LG7m4WpeyGlf/pmwt0CMCg8hLHMzzanJGAxfsvosbqyedIcX+dSPuh2e6Nsa8o7fLQw+N9krEHsnRW5Xd7X7wytl4TB04Pkbo46pHZ+ev7IuH9kmJsOOvQB58IcjyuBNDoPqdq4pC2sXcyWE9kmf8TFZdEpWP8AmZz90LDvmyJcW/8AMPN/owu+u6o2aadUI9bCmy1HJu1JybcTqoANM3GfIixvcTCphnb2WZUeKpu1SNu9fgx+z9qUaw/hup5cOh/yzhnSnD3kWtKvTqe4yYuWU1m9ldpBiWMXjqVMfxaip4kA8hcD+4eszjCUvdVzXOrCnrJpeJgqO2MRjaww2z6YqORxFzkAlhdiGtwAFgCTzyAJInbSwfOfkVeJ4nbSl5/o6fuF7MqWBb5RXb5RiySeL/DQtfiNNdSxvmx8gtzfuStoiklJyd2dAkmIgCAIAgCAUtTBzIBOY066/dFwYTbe6WFxSFalJDfnwi4tnkeUyzdQc12n7EL3ahX4DqEI4gM8rObMfGPZZOZmHr7q7ZwzLTVRihlYC2Qvb3mJFtNSx1nPPB05ar5fg7qXEq0Od/H8nT9090Oy4a2JCmtkQgPEiHkb2HEw8LDlfIzVRwqg7y1N+L4pKrHJTVlz6/6+vyNwnWVIgCAIAgCAcd9suxsW+Kw2Jo0qlanTUgogJIPFc2UdRz7hE4Z4ZUb8PV7Kop9GT909z6uIIfE0noUhnwOQKj9xCk8C9b2PQZ3nBDBtP2n5F1X4zHK1STv1ex57bsUaNPAqAVw61rvwj3RwramCBoBc2GmXhOypBuk1EqMLVUcRGc3zuzMeybCg0HxIzFUhUNtUS9yL9WJH9k0YWk4Xcjt4ti4VnGNN3S1+L9fM3ydRUCAIAgCAeMoIIIuDkQdLdDANR3i9m+AxS5UVw9QZrVw4FNweRPCLNoNR4WglNp3Rz/E+yXadMlMPjaT0rEDtGdGAta1gj2y5g8prdGDd2jphjK0FZSdi/hfZDj3UivtFUtcKEV6gK9WZmQ3zPXQZ9Co0072RDxdZq2Z+ZK2f7C6QYHEYypUAtkiCncDkSzObWtpbnNhocmzp+xdjUMJSFLD01pUxyXmerMc2PeSTBiT4AgCAIAgCAIAgCAIAgCAIAgCAIAgCAIAgFutQVxZ1Vh0YAj0MlOwKkQKAAAABYAZAAaADlIBVAEAQBAEAQBAEAQBAEAQBAEAQBAEAQBAEAQBAEAQBAEAQBAEAQBAEAQBAEAQBAEAQBAEAQBAEAQBAEAQD/9k="/>
          <p:cNvSpPr>
            <a:spLocks noChangeAspect="1" noChangeArrowheads="1"/>
          </p:cNvSpPr>
          <p:nvPr/>
        </p:nvSpPr>
        <p:spPr bwMode="auto">
          <a:xfrm>
            <a:off x="155575" y="-1836738"/>
            <a:ext cx="5105400" cy="3838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data:image/jpeg;base64,/9j/4AAQSkZJRgABAQAAAQABAAD/2wCEAAkGBxQSEhQUExQVFRUXFRcXFxgXGBwdFxwXFxkXFhgXFxcYHCggGB4nHBcXIjEhJSksLi4uFx8zODMsNyguLiwBCgoKDg0OGxAQGywkHyQsLCwsLCwsLCwsNCwyLCwsLDQsLCwsLCwsLDQsLCwsLCwsNCwsLCwsLCwsLCwsLCwsLP/AABEIAMIBAwMBEQACEQEDEQH/xAAcAAEAAQUBAQAAAAAAAAAAAAAABAIDBQYHAQj/xABCEAACAQIDBQUDCgQFBAMAAAABAgADEQQhMQUGEkFRE2FxgZEHIqEUMkJicrHB0eHwIzNSgkOSorLCU2Pi8RUW0v/EABoBAQACAwEAAAAAAAAAAAAAAAABBQIDBAb/xAA0EQACAQIEAwUIAgIDAQAAAAAAAQIDEQQSITEFQVETYXGR8CIygaGxwdHhI0IU8RUzUmL/2gAMAwEAAhEDEQA/AO4wBAEAQBAEAQBAEAQBAEAQBAEAQCmpUCi5hK4LeGxaVL8DK1tbG9vH4+klprchO5ekEiAIAgCAIAgCAIAgCAIAgCAIAgCAIAgCAIAgCAIAgCAIAgFutWVAWYgAZkk2HqZKVwc43n9sOFwzmnSU4hgbNwmyg5gjiIsc8spNkgk2YbGe2sqLrhKiG1wKuQa40vfLnnY6QpQe2plKnOO6t5mubx+1XE49RQoUuyLZe63Ex1uALW058s+l4c1BX2JhTc5KK1fQxmwWx+zrVqJvxe8yC7EG3EeNTqDYqwBzyzuFI54Yqm243O2rw2tGKna/ct/Xrmdx3F33obTp3T3K6AdrRJ95eXEp+ml/petjNxX2NpgCAIAgCAIAgCAIAgCAIAgCAIAgCAIAgCAIAgCAIAgCAIBzr2t75rg6PYpZq1VTZbXAH9Td3dzma9lXCV2c13Q2B2aLWqL/ABGuVDaqpFrML2JIzzzF/GVOKr5nli9D0WAwqhHPNav5I2N3B+cP34TksWliL8lQEMqKCNCFFx4HlMs0mrNkRpwTvZX8C6Kl/GYmdrGHOEehiUxeFKpVU3IOStfIm9vdJGuRB5879dPENRyyv3P1uV+IwClPtIJd6ez+PJ968et+37q7wLjKIe3BUFhUQ6g/kbH0OZ1ndSqqa70UOLwsqEu57fh96/ZmptOUQBAEAQBAEAQBAEAQBAEAQBAEAQBAEAQBAEAQBAEApc2BhA+bd5sOMbtqtwcXAGUuwOgRVzBJPPhHjfKa8VUVOLfwOvB0XVmly3ZtlUsO/wAfzlGrHqVZkdmv+X6flMjYlYsFrSTO1yip1EEopLXHfJJ2Mhu7tlsNWV1ztkw/qTmv4jvAmdObpyzI5sVho16bg/h3M7NhMStVFdDdWAIPcZcRkpK6PHVIShJxlui9JMBAEAQBAEAQBAEAQBAEAQBAEAQBAEAQBAEAQBAEAxe8zVRhaxogGp2b8AY2HFwm2cyjuQz569ntUs+Ic3aoeAkseTFifO4z8pXY+7y/EvOFRj7XXT7m3vX6grK9IulEiVZkbUWmqdYMrFkVbTKxLKA/SLC4LZxYXN/3A3kWmpo1mCqSSjHJQT85SeQJzHffqJ14Wso+xLbkUfFMFKb7Wmrvmvv9joaMCLggg6EaSwPPtNaM9ggQBAEAQBAEAQBAEAQBAEAQBAEAQBAEAQBAEAQCPjz7h18rX+MyjuQz5j2XjhgsdXSoLKajochcXe6G50FiL6ZZzlxdFzjpuiywGIVOeuz0N0xNQd1vSVKR6aKZjXrdNJmkbS0ZkBAK1Egk9Z1X5zKviQPvkJN7IwlOMfeaRZqbcw9PI1VJ+rc/EZTYqFSXL7HLPHYeL97y1+hL2TvVwm9D5Tb/ALdNyD4hcjpzm6GErrWJw1uI4Kek7PxR0Td3fd3AGIoYhRzdqDrb7Xu2+7znZCNde8rlNXnhG/45W7nt56m8UqgYBlIIIuCNCDzBm05iqAIAgCAIAgCAIAgCAIAgCAIAgCAIAgCAIAgHhEA5Z7Vt1qNZGre6lUZKwOpzsCNWz6aa5Wmc5RULyNmHpTq1FCHP1c0bBUOzRU4i3CLXP7yHdKWcs0mz2dCl2VNQvexItMTaUMYIZA2jtRaOXznNrKNc8szym6nRlU8DjxWNhh1Z6vp+XyMnsndbF4qzYiocNT/oT+YR3m/u+d/ASyp4SnDf19igr8RxFbZ2Xddft+aNx2fuBgEzNHtG61HZr+Kk8PwnRZLZHA03u2/XcbFhNiYdLBKFFQNLU1H4TLM1sanTg9WvPUyqLbIZDoJDd9yUktijF42nQXjq1UpKObsFHqTFjCUknY92FvLg65KUMRQqNe/CjqTc8+EG+c1yjzQhNJ2ZnprNwgCAIAgCAIAgCAIAgCAIAgCAIAgCAIAgHhNoBHq41QDY3trbQc85llIucY3l3g+WVOJP5Iv2Yz94f9Q368ugtpnKzE1HOduSPV8Mw0aVFS5y1f2XrmYtBOcsilzAZDx2J4FLanRR1Y5AWHfNtOm5yUUc2JrqjTc3y+psO7W6/YWr4j367AHPPg7h9bTPloJdRgqatE8rNyqPPUd369W5Gex+26OFTjrOFHIas1uSgZmZctTVKSRiv/uuIq3+S4dUTlUxF8+9aa2Nu8zmq4ulDRav163OijgMTW1tlXf6+zXeejbe0T/j0F+zRufLiac74iuUTq/4WTetR+S/BFqLiXH8XHYlsrHgK0weWiCanxCrysvXwN8eDUP7Nv46fO5GpbCpBuJlNRhoajFz5cWk554mrPdnXSwGHpe7FEnEYNTa6qbZjLMeB5eU1RnKLumdM6VOoss4po6LuNt3tU7GoxNRB7pY3LL48yPulhh8Q6jyy3KDHYBYf2oe79DbJ1laIAgCAIAgCAIAgCAIAgCAIAgCAIAgGE3o3pw2Ap8eIqBb5Kozdj0VeZkpA5Ltj201C47HCgU9QaxPEw7gvur5XkqS5GXZtbkzG76LtDZuJK0+CoKVRXIAAB4CbKeeg56ETbHVaGOXqapshr0aduSAemX4SkrK1R+J7HBSvh4eCXloZFJrOstHnBiyRuls4YnGcRF6eH949DVb5o77C5lpg6eWLm/gef4lV7SqqS2jq/H19zYN+NufJkuo4qjnhpr1Y5DyE621FZmV9RttQju/X+jUsFsm79tiGNWqevzF7lU9PwvKevjJ1NFovXkXuE4XToe1LWXy/b738LGdRpxli0XgZJgXQZBieXgFFQwSinB4lqVRaiGzKbg/geohScXdE1IRqQcJbM6/snaKYiktRDkdR0bmD++kuadRVI5keQr0ZUZuEiZNhpEAQBAEAQBAEAQBAEAQBAEAQBAMLvXtv5Jh6lUIWKU2fWw90E668uQMyir6g4RsunV2nXbGYwllU8NNfoZZ8IDXPCLjxPhacOMxLj7Ed/oi14fhVJ55bLbvM3jMFSZQhRSoFgOQA0AylfGck7p6l/2cZxyySsTMFshKVBqKCwYPfnm4N8+fTwAnpKKcYpS35nlK6jKUuz21saZu+GVGpsM6blT46n43lVjIZahe8JqZ6FuSenx1+5mQcpyFqWMXVCIzHkCfTpM4RcmkjVWqKnByey1N53N2b8lwd6lhUe9SqfrN7xHkLDyl4o2tBHlVJu9Se71ZodbFfK8S+IOaJ7lEcrA5v4kyux1bXJH16/BacJw2ZuvNeHr5eNzJUmlYy9ZIUwYMuq0GDRcVoMWj0GQD0iAWahgyRlN1NuHC1gSf4TkLUHIdH8vuvN1Cr2cu7mcuOwir09PeW34+J1uXB5IQBAEAQBAEAQBAEAQBAEAQBAEA5T7d9t9nhxQVjxVTbhAGaixa98yLEDLmRM9oiKuzCYDDOlGmgAQJTVbDXIC9z43nn5yUpt9WewoxjCEY9Ee4aneoATe129P1InXgqWequi19fEwx9fs6Dtu9F9/kZYGXp5pGj4cfx8UeXbN63N/wlZxD30XPBU8kulyciyvLsowVD5Ri6VH6KkVX+yh90Hxfh9DLDBU7yzvkUvFa2iornq/A2X2hbSKYdaCGz124O/hPzj6ZTunJQg5MqsrqTjSXN+vXca8mHFNFUaAfv998oJNt3Z62nBQiox2WhUjWmDM7FXaxYWK1ryLEOJfSrIMXEvq8GDRUTBFiFiKvKSlc2IpSQyTr+5eP7bCUyTdk/ht4pkL95XhPnLfDTzU15HkuI0eyxEktnqvj+zOTecIgCAIAgCAIAgCAIAgCAIAgCAcg9tGB4MVgK7ZUDW4XJzHaXDKDfS6hvQzCu26TS6M6MJbto36ohYmqSM/dHQa/pKOKR66EUu8jbFa9Wp9VEH+dmv8A7Flzw6NoykU/GJ3qxh0V/N/ozK8pYlWaVsr3u1fk9aow8CZU453ql5weNqF+r+yMki5E9JxlszIbh4b+biD/AIj8K/Ypki/mb+kuqEMlJLqeVrVO1ryl32RidqYjt8fVbVaIFNPHVj4/OE5sfOyUPXr8HXwmnnqyqvlt68PqVYqpmBK2x6BFvjkWJKbwD0GCS7SqTFohonUWmJrki6xgwRFWkWqAAXJIAHUk2AkxTei5mUpKKcnslc3qn7OzwXNe1S2nACgPTW58ZYf4Ubb6/IoP+blm9xZfHXz2+Rf3CL4etXwlYcLmzqPotbJip5gjh78j0NowydOTpy8SeJ5a9KFenqtn3dL/ADN5naUggCAIAgCAIAgCAIAgFqriUX5zqviwH3yHJLczVOUtkyHU29hV1xFEd3aLf0vMHWpr+y8zasHiHtCXkyBjt9MFRUs9cWGvAjv8EUmQq1NuyZnLA4iMXJwdkRdme0HBYlS1B3qAHOykEd5D2IE6FBtXOVK7se4vedWBHYgi2faEWt3rbP1mSpXZOWyuzkeH2s+LatiGCqrVClJUVVUU1zBAUZkkm5NzkBewEq8YoRlaC0PScIzypuc227839Pj9CZu5XVjXAI4ldQRzACixPdfi9J24LSlb4nDxF5sQ30svXmTtsY3scPVqcwth9o+6PiRO1O2pXz901/ZNDgpovQZ+JzMoq0s02z1eDpdnRjHu+e5d2tX4KL21t8TYRRjmmkTjKnZ0ZS7vrobHxDB4Hi50qdgOrGwz8Wb75ePfwPKr2afj9zUtlU+GmpbNmPGx53bPPytKPETz1Gz0uApdlQiuuvr4FfFckzUdyKlzIUAknIAZm/Swkxi5OyMZzjBOUnZLmbXsfcevVsajLSHQ+8/oDYepnZDBN6zdvApMRxuEXalG/e9F5b/Qzh9my2yxDX70W3oLH4zN4Kn1Zyx47WvrCPz/ACzT9u7Dq4OoFqgWb5jr8xragX0b6p+M4q1GVPfbqXuDx1PFRvHRrdc/2u/zI9BpzM6pEwaQaiHiMY1C9VLB0HEpYXAK5gkc7TZRdppmrExUqMk+jPN2PaXjmxCL8op4gM6qyVFRFszAXDooK665juMs88k/aR5x0KM08j1R1/eDDB1TEU/5lBuMEalV/mUz4rxCK0LpSW61/JrwdXLJ0Ze7PT48n5mdBm44z2AIAgCAIAgFFWoFBJvYdASfQZmEDl+/Htb+S1DQw1APVtm1Q+6pOg4EzY93EOUylGxMVci4TefG1aSvWrlGdQxRFWmFuL8I1fLvJ8pU18TNzai9O49DhMDSjTTlG7euv0tsWK1Yv89nf7TO33zlc5PdlhGKj7qS8EkRzwD6I9P/ACkJGz2nzLdSp0X4fpJSMlHqyBVc3mZvijXMYj4HEriqV+zLe+oyFjbiU9zZkd8s8JX/AKv/AGjzPFMG4S7SGzfk/wAP1yOw0aSV8M1RDdXos6ka2KnLxlje0kVsrSpto4zu5tCq7U6NFV7JQSxIzsSTxX5a2A/YqsTCCTk9+Ra8PxNXMqUEsqvfz9WNp2fgxSZ6lhxu2bD+kABQfSc6r5Mjg9t18fuWP+MpyqZ17z0fPZfQo3qrB0oUgfn1CzDuQXI+IltKunQzx9emUn+NL/JjSl1+X+rnuEFgTKc9SjHO3aV6NM6PWUHwW7H7p2YKP8lys4xK1FR6tIz/ALQcR/Bp0V1q1ALfVU8RP3TvqSy03L11KXJ2lSFNc2YWs2XgJSI9Z4Fqlc2AFyTYDqTpMsrbsjKclCLlLRI6Bu5spMMnG9uOxLMdFAzIHd1POWtKiqa7zx+Mxk8TP/55L1zOfb17+YiqxIrVKFG9kp0yVYgc3ZfeJ6i9he3edTqym7RNrw9OhFOpqyb7NN+XTEgV8ZU+T2bjWsS4vb3bFrlPEG2XfClKL9o0zhTqxvBanZtqYWlj8IQpDLUQPSfoSOKm4+HkSJtnBTjZ8zmw9eWHqqa5P5c0cew9+YsRqOhGRHrKOas7M93dNXWxOpnKYGtkXH0A6sp0YFT4EWMyi7O5DipxcXzVvM5tu7gKhxVNeFgQ3v3BsFF+K57xcectq049m2eWwVGosRFWej18OZ9E+yukUwtZT8w4huHpbgp8Vv7uLzvJwt5U9SeMKMK6y/8AlX8bv7WN2wR/hp9kD0yM2LY4qnvMvSTAQBAEAQBANW9oe8QwWEq1ADxW4V1A4myXPn4AzOK5jd2OFbnbMOIqPiaxZnD3Fxkzal+V7dBpK/GV3H2Vz3LnhuHi/wCSXLbobuUA1J9Qv6ysuXd7+rnh4eg8yx/CNRqUduOXwH6mTZk5WWMRUJGh/fkJkkbIxSISazI3PYuYzBrVpsjaMLeB1B8jY+UyhNxldHLWpqrBwlsyHuhtWvRwW0cKtzUo03emNbcYYMVHO2bgd8vISz07o8nOLpVJQe/4/ViNuiijDKyjhLFuI2FiVYgXy6SnxTfaWZ6Hhqi6Cklve/wdjJfKs7EX71zHnbSacpYETFoGKtqRcA9xt+U2Qk0nHkRKjGTU7arYqevZPH8plYziQ9lC+NofVWq/gbKt/wDUfWWGBWsn3FLxlvNTXj9jI7zNx4ul9Sk7eZNrzZjXakl69aHLw6ObFX6L19SDiDKuJ6Mye6tDircR+gCfPID/AHH0nVhI3qX6IrOMVMuHyrm0vhv+DcsbSNSjUpjV6bqPFlI/GWMleLR5qjNQqRk+TT+Zx/evYlRwj01J4QVdB84G97258weeQlZh6qi3GWhfcTwk6ijOmrq3L6rqYfZezaiksyMCRwqtveJJGQXXut3zfOopaR1ODD4acLymracz6c3Tw7YfB4ei/wA6nRRW+0FFwPA3E7FGysVVR5pto5ptmkExWIUads5/znj/AOUpMUrVZI9rgZ58NTfcl5afYoomc50SPayyCImT2BunRxC9oK9VfePHTHDk172U2yBGY11lph6FOrBPzKTGY6vhargkrPVPX8nQsBTShTWnTAVFGQ+JJJ1JNySdbyxjBRVkefq1J1Zuc3dsj7pbfpvSZXdVK1HtxMBdXZnUi/iR/bK+jXjJNN82WuOwc4TTim00tuqVmbJTqhhdSCO43+6dCaexWuLW6K5JAgCAIAgHGPb/ALVbgoUVBCszMScr8FrAKRe1zfiGWVucz2RMSJsbChMPSVbBeBSDw2uWFySFAFzeUFWWabbPW0IxhTSj07kTux+2fCwHrNVzbm8CghRyXzNz8BJ1J1KHrj/0LfmZNiVEjYhieR8/1mSNkUkRUMk2skU2g1tELZ9U4fadGp9CupotllxWut+t7D0MteH1Lpw9evyef4tScakavJ6evXIhVKPyCu2HcAUnYvQe4tZj80jlbIXt06zDGYd3zo2cNxcYfxS0XJ979aGQ7QAa/wDuVti/SIdast9RNkYsXjzI71LjXnNiQjbcp2YbYxD/ANmp/upywwX9vXMpOLr+Sn8fsTNovfEv3UqYHmXJ/fdI4htFetzDhX/ZUfgRas4EXZmd164VyD9IWHj0/fdOjCzUalnzK3i9GVSipR/q7vwNwpvLQ8uRsbsalWJY8SsdWQ2J8QQQfG001MPTqO7Wp24fiFehHLF3XR6lzYu7WHoOKgDPUGj1DcjvUABQe+15NOjCGxrr4yrW0k9O42DF7TWkjO5sFF/HoB3k5TZOahHMznpUZVZqEN2cvrYhqtRqjauxY+fIdwFh5Sgqzc5OT5nuaNKNKmqcdkrEmlNJLLrSTBHuzce+HqcSc8mB0Yd/4GbaNaVJ3iasThYYiGWfwfQ2DE70BqZARgxFtRYX1z1+E7Z8QUoNJNMqKXB5QqqUpJxT77+viYClYDh5Ea9/K0rC7d9yqghU3VirciDY+ok3tqiJNSVmrozuC3vxdBTcDEADJXNmJ6CpYkeJBnTSxUouzd0V2I4dRqJuCtL5evA2zdLfXDbQ4kplqddBepQqjhqqNL20Zcx7wJ1F7Xlmmmro85OEoSyyVmbJJMRAEA4n7fKYcUaitfhLIQD7vvZ8jrdekza9kmO5Z2E98NQKkheyQAsQGsFAztrpKCsv5JX6s9Zh3F0o26ImmmL5tc9wv995rubrvkj3sR/Sf7jYfjIuRmfUoZgOnln8TlJMrNkWs/Fpc/v0EyRsirEUTI2lVMwQzHbyK3ZConz6LrWXxTX4XPlOjCVMlVFdxKj2mHduWv5+Rkt7uDEJhK9gyE2IIBHBWS41+sqest8Wv4m1y1KPAtSxEMyundNP11IGERVpYpQo92nxrloDTKgL0F6eg69804O0oa73OriblTqNRbSy6Ll008jD4drBfAThepb09Ei5cXNusHTT3di9gTbEUz9WovqFb/jOvBbyXd9ys4vH/rfe15r9FzHNbEVPs0/uJ/GTjtXHw+5p4Zo6j719Cx2uc4rFwpEqi01syRncDtt1FnXjHUH3vO+s6qWNcVaev1KjE8JjN5qfs93L8r5mWp7epc+Mf2n8J0rG0upXvhOIvok/j+TypvIo+YjE/Wso/E/CYTx8F7qbNtPg1V++0vm/sYfH496xBqNcDRRko8uZ7zK+tiJ1XqXWFwdPDr2FrzfMikzQdZdpPIIaLoaSYWKXkEo9DQCkvmPEQLaEpa37t+UWNbiXQ4MgxszFbXxbYOpSx9G3aUWAcXt2lJjZqZOmd9bEjK2k7MHUalk6lZxOgpU8/NfQ7dsHa1PF4eliKRulRQw7joynvDAg94MszzxPgCAcj9veFJw6OBkrqTn4oMuWbD1mf9SY7mt7lYi+Dp3IJHGNdAGbhBGXK3laUmLj/K7HpsBeVCPx+pnFqE6f6R+JnNY7LLmUMpJzI/3H05SSU+n4KXpgZn/V/wDkSbhN8i0zXyUX8fy0kmdrbkWqlpkbU7lIgk9qrcEdRb1haMwtfQxuwQ1bZtahrUoMyr3mm3aU/K4t5T0UX2lO3VWPFO9KbS3i7+T/ACmXNnYhSyNf3KqcB8KluEnv4rL/AHmV2DnkqOD9NF/xOCq0Y1o+k/3YwgpFbK3zl90/aXI/EGYTVpNG7DzzU4vuQVs5idUJWZJR+GpSf+lx6MCn/K/lN2FllqW66GnicM1DN0af2f1K9tXFdu9EP+4H7h6zdjFrFlfgHaU14P7fYgBpyFomTsPUmuSN8WTadaanEzLnbzHKCNUxmdrzYoGOZXserWjKZl1KsxaIRISpNbRJeFSRYixRVrZQlch6FFF7i8lqwWpdwwu47s4eiIk9DIg+BmBqKigOosYuLtGE3u4xhKvCRbINfXhJFwMsydLG2pznRhrdqrnJj2+wlb0jo3sOpkbJpE396pWIv07Rly7rg+ZMtzyz3N+ggQDn/tf2a9TAV2vfgBewXktnGeZ+jrkPCZp6NBbnMvZ9iVOHKDh4kc30vZswb9L3GnKVGNi1O/VHo+GzTo5ejNmeqOZJ7hkPOcdiwSYQsclAUd35xZcyXlW552IGt2PT8/1k3GZ8iipU5fAafr90JGSRHqU+Z9PzmRmpckRT1mRtRUrQQ0QfZ61RsVi6ZBLMwNrZ34mH3Wl9hrdnptoeMxTl/kSct7v6qxdrbLWm1amrrUpF2K20HEfeRTzUNxWYayqxNROq5R0/J6Hh1GSwqhUs09vB8iLjcOailzm62FT6wGS1RbqLBuh7jedE5KrHtF8Uc9GMsPPsJ7f1fXu8fv4oxDTUdl7FwEMpU5XBEXcXdG/2asHTlzViXjz2tFK1veS4cdNA/oQD4eMsKq7SndeKPP0pOjU9rlo/z9/AxRacJbpknD1Zg0dEJExHmDRvTKy2UxsYyehbGAFg3EQ515jPlaZdo725HOqMvevr8i0wqL9EMO4/gZN4sOrUjvG/geDGsNab+kZE+ZH+VbeLLi49zpTf0Mjs49R/lN7RfkXkau2iBe9j+Ux/jXMdrVltEl4fBkHiqNxW5fR/Wa5TT0ijOEJbzZfq1OkxSN9ydg6BUX5n92mLZrkyRfrMTHwK17v3+++CDXN/cQUw1hlxOqnwsWtqP6dMxa+mRnVg4p1L9EV/EpNUdObsdn9m+FNLZeCQgg9gjEG9wXHHYg6fOlqebZskAQDE7xU+Kk6WJ4lP0ScuedwF8yPOZw3IPnDdMjD4ypQdity1MZZFlb3b9Li9vtd4nFjYNwuuRbcNqqNSz5r5m/pYaC57/wB5SpL53YaseZ8lyHm35RYKJRwkjLIeg/Xzkk6IpYhc/jz8ukklXZb7O+bach1kmV7bFmonEbDQekIzTstS2lEswRAWYmwA1JPICZq70Rk5KMc0nZHS9zNyqeDNSuwviaqgOb3VQB81Rp4nnLajGUIKLZ47HVoVqznBafXv7jkezGKvXw72LUKrLcaFGJZCPLLyE4sZTy1L9S94TiHUo5HvH6cvx8CeAQcsu+c0ZOLuizlGM1lkro1rY6vihVKqDwNa4yDXvoORsASL/SEsnh5NZor4fgoKOPg3kqPwl1XK5bqUmU2IImi5Yp80XsDjuzYki6t88eGQYDmbZEcx4CdFGpl0exy4uln9uO/Pv/f1KNo4Hs7OmdJs1I0F+Xh0Pl45Vaf9kaMNXtaEvg/t6+pFpvac7LGMrEyjUmDR0xkSqbTBmzcvM95gkZlF5JDimXqTzFoxyElKswaJylRryMosizUrXmSiQ2TsHhrHibXkJhJ8kYtk/wDf76TAwPYB5wdPT8jAv1NepYD/AOX2jQwiX7KnxPXIysikBwL6HRMr5vfkZaYSk4Rcnz+h5/ieIU5KEdlv4/o+iUQAAAAACwA0AGgAnWVRVAEApdbiAcL9tO7fZ1hjUY8RKlx04T7ri2lvdHlflMpRvEzpyaaIG7W3flSWbhWouTC9gfrKPI5cpTV6HZvTY9Ng8Wq0dfeM+qgfWPfkonNc6rsoeppzPw8hz8ZKRKQ7Oxuc26fiYuTfpsWmJY2B8T+XdJMlorsMdFQE3IAAFySchlzJ5CSlcLrI6RufuwMMvaVADXYZ8wgP0R39T5aa2lChkV3ueb4hj3XeSHur5+uRs06SsOZe03cqo7fLcDlXAtUpgZVF1tbm3774nCNWOWRuoYidCWaDOUY3auMqA0BhaqVCLMAlTjtzsvCCvnec0MGoyvuWNXis6lPKklfd3+nT5nU92dy6lLCUVKhH4FLLz4jYuzH1+A7pYqSSsU71MPvrsepSRT2T1LVFDdmvE/AeIXtra4Hf8SNWIgqkNFqdeDxPY1Fmby80QNnbh4istSo6fJaaqGU4g8NxYklgL9mNNc88wNJxdhKMbya9d5Z/8jTnUywi2vn5fsweDo1aZsg4wxt2ZzDE5ZC1wT3DO+hmNLE5dHsdWI4e3eS069Pj+SvamwGRgvA1GoRfsavukg3zpnRhkchfy0nRKnGXu6PocNPEygva1W1/3z+ph69J6Zs6lPHTyOh8polCS3R3QrwlsyqniCJraOmNVovri5GU2KsXFryMpmqpeWtMbGXaFYrTHKRnLtFGfQefL1kOyIu2ZjCYMJnq3X8pplK5BKHSYg9vaQQVD99P0ggwu8O2VpKaa3as44URM2u+QyIN73yyNyLazooUJTafI48Xi4UotX9r14nTvZZuaNnYUcaj5TVAaseY/ppA9F+JJMtzzDN1ggQBAEAh7Q2ZTrKysoPF87IZ5WzPhlMlKwOF74ey+tg37fBuCga6qTZ1OZsrHJhlzPrDgpq3yNkKrjJNaMw+y97iCaeLBQ3yPARbXJk1FutvHrK2tg7aw8i6w3EltV819zZsHtShUNqdVGbP6QLZa2XUzjlSnH3kyxhWp1HaMk+5MvNncDIcyfxP4TE37asoq1ABYaff3+EEpNvU3/crdjsrV6w/ike4p+gDzP1iPQZdZZ4ahl9qW5QcSx/afxU37PN9f19TcJ1lOIAgHhEA84JNwYXebb9HAUw72L1G4KaXszvbS/IAankOpIBxnPLFt8jZRpOrUUFzOYbb27XxX81/d1CKLID1tz8STKmpWlPc9hhsJSw/uLXrz9eBlN0cEuGpVNo4ge5TBFFTlxux4ARfqxCL3sTyBnRh6dk6j5HDxTE52sLB6yav9l92XNx3fF493xH8Umg/FxC624kUKFOQGZy8e+Rh5OdS76DicIUcIoQVldfc3LG7m4WpeyGlf/pmwt0CMCg8hLHMzzanJGAxfsvosbqyedIcX+dSPuh2e6Nsa8o7fLQw+N9krEHsnRW5Xd7X7wytl4TB04Pkbo46pHZ+ev7IuH9kmJsOOvQB58IcjyuBNDoPqdq4pC2sXcyWE9kmf8TFZdEpWP8AmZz90LDvmyJcW/8AMPN/owu+u6o2aadUI9bCmy1HJu1JybcTqoANM3GfIixvcTCphnb2WZUeKpu1SNu9fgx+z9qUaw/hup5cOh/yzhnSnD3kWtKvTqe4yYuWU1m9ldpBiWMXjqVMfxaip4kA8hcD+4eszjCUvdVzXOrCnrJpeJgqO2MRjaww2z6YqORxFzkAlhdiGtwAFgCTzyAJInbSwfOfkVeJ4nbSl5/o6fuF7MqWBb5RXb5RiySeL/DQtfiNNdSxvmx8gtzfuStoiklJyd2dAkmIgCAIAgCAUtTBzIBOY066/dFwYTbe6WFxSFalJDfnwi4tnkeUyzdQc12n7EL3ahX4DqEI4gM8rObMfGPZZOZmHr7q7ZwzLTVRihlYC2Qvb3mJFtNSx1nPPB05ar5fg7qXEq0Od/H8nT9090Oy4a2JCmtkQgPEiHkb2HEw8LDlfIzVRwqg7y1N+L4pKrHJTVlz6/6+vyNwnWVIgCAIAgCAcd9suxsW+Kw2Jo0qlanTUgogJIPFc2UdRz7hE4Z4ZUb8PV7Kop9GT909z6uIIfE0noUhnwOQKj9xCk8C9b2PQZ3nBDBtP2n5F1X4zHK1STv1ex57bsUaNPAqAVw61rvwj3RwramCBoBc2GmXhOypBuk1EqMLVUcRGc3zuzMeybCg0HxIzFUhUNtUS9yL9WJH9k0YWk4Xcjt4ti4VnGNN3S1+L9fM3ydRUCAIAgCAeMoIIIuDkQdLdDANR3i9m+AxS5UVw9QZrVw4FNweRPCLNoNR4WglNp3Rz/E+yXadMlMPjaT0rEDtGdGAta1gj2y5g8prdGDd2jphjK0FZSdi/hfZDj3UivtFUtcKEV6gK9WZmQ3zPXQZ9Co0072RDxdZq2Z+ZK2f7C6QYHEYypUAtkiCncDkSzObWtpbnNhocmzp+xdjUMJSFLD01pUxyXmerMc2PeSTBiT4AgCAIAgCAIAgCAIAgCAIAgCAIAgCAIAgFutQVxZ1Vh0YAj0MlOwKkQKAAAABYAZAAaADlIBVAEAQBAEAQBAEAQBAEAQBAEAQBAEAQBAEAQBAEAQBAEAQBAEAQBAEAQBAEAQBAEAQBAEAQBAEAQBAEAQD/9k="/>
          <p:cNvSpPr>
            <a:spLocks noChangeAspect="1" noChangeArrowheads="1"/>
          </p:cNvSpPr>
          <p:nvPr/>
        </p:nvSpPr>
        <p:spPr bwMode="auto">
          <a:xfrm>
            <a:off x="307975" y="-1684338"/>
            <a:ext cx="5105400" cy="3838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76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Away Points for HPCDP Connection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048000"/>
          </a:xfrm>
        </p:spPr>
        <p:txBody>
          <a:bodyPr/>
          <a:lstStyle/>
          <a:p>
            <a:r>
              <a:rPr lang="en-US" sz="2000" dirty="0" smtClean="0"/>
              <a:t>Developed over time to adapt to the needs of grantees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b="1" dirty="0" smtClean="0"/>
              <a:t>One</a:t>
            </a:r>
            <a:r>
              <a:rPr lang="en-US" sz="2000" dirty="0" smtClean="0"/>
              <a:t> of several methods for training and technical assistance to help you achieve your work </a:t>
            </a:r>
            <a:r>
              <a:rPr lang="en-US" sz="2000" i="1" dirty="0" smtClean="0"/>
              <a:t>(liaison, in person trainings, list serves, etc.)</a:t>
            </a:r>
          </a:p>
          <a:p>
            <a:pPr marL="0" indent="0">
              <a:buNone/>
            </a:pPr>
            <a:endParaRPr lang="en-US" sz="2000" i="1" dirty="0" smtClean="0"/>
          </a:p>
          <a:p>
            <a:endParaRPr lang="en-US" sz="2000" dirty="0" smtClean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479675"/>
            <a:ext cx="4038600" cy="235585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PUBLIC HEALTH DIVISION</a:t>
            </a:r>
            <a:br>
              <a:rPr lang="en-US" dirty="0"/>
            </a:br>
            <a:r>
              <a:rPr lang="en-US" dirty="0"/>
              <a:t>Center for Prevention and Health Promotion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6518" y="4972734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1800" i="1" kern="0" dirty="0">
                <a:solidFill>
                  <a:srgbClr val="005595"/>
                </a:solidFill>
                <a:latin typeface="Arial"/>
              </a:rPr>
              <a:t>Contact your liaison if you need help finding what you are looking for</a:t>
            </a:r>
          </a:p>
        </p:txBody>
      </p:sp>
    </p:spTree>
    <p:extLst>
      <p:ext uri="{BB962C8B-B14F-4D97-AF65-F5344CB8AC3E}">
        <p14:creationId xmlns:p14="http://schemas.microsoft.com/office/powerpoint/2010/main" val="51654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PUBLIC HEALTH DIVISION</a:t>
            </a:r>
            <a:br>
              <a:rPr lang="en-US" dirty="0"/>
            </a:br>
            <a:r>
              <a:rPr lang="en-US" dirty="0"/>
              <a:t>Center for Prevention and Health Promotion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717225"/>
            <a:ext cx="2183987" cy="1637990"/>
          </a:xfrm>
        </p:spPr>
      </p:pic>
      <p:sp>
        <p:nvSpPr>
          <p:cNvPr id="8" name="TextBox 7"/>
          <p:cNvSpPr txBox="1"/>
          <p:nvPr/>
        </p:nvSpPr>
        <p:spPr>
          <a:xfrm>
            <a:off x="1328057" y="2687469"/>
            <a:ext cx="32766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Contact Information: </a:t>
            </a:r>
          </a:p>
          <a:p>
            <a:endParaRPr lang="en-US" sz="2000" dirty="0">
              <a:latin typeface="+mn-lt"/>
            </a:endParaRPr>
          </a:p>
          <a:p>
            <a:r>
              <a:rPr lang="en-US" sz="2000" dirty="0" smtClean="0">
                <a:latin typeface="+mn-lt"/>
              </a:rPr>
              <a:t>Jenica Palmer</a:t>
            </a:r>
            <a:br>
              <a:rPr lang="en-US" sz="2000" dirty="0" smtClean="0">
                <a:latin typeface="+mn-lt"/>
              </a:rPr>
            </a:br>
            <a:r>
              <a:rPr lang="en-US" sz="2000" dirty="0" smtClean="0">
                <a:latin typeface="+mn-lt"/>
                <a:hlinkClick r:id="rId3"/>
              </a:rPr>
              <a:t>Jenica.palmer@state.or.us</a:t>
            </a:r>
            <a:endParaRPr lang="en-US" sz="2000" dirty="0" smtClean="0">
              <a:latin typeface="+mn-lt"/>
            </a:endParaRPr>
          </a:p>
          <a:p>
            <a:r>
              <a:rPr lang="en-US" sz="2000" dirty="0" err="1" smtClean="0">
                <a:latin typeface="+mn-lt"/>
              </a:rPr>
              <a:t>Ph</a:t>
            </a:r>
            <a:r>
              <a:rPr lang="en-US" sz="2000" dirty="0" smtClean="0">
                <a:latin typeface="+mn-lt"/>
              </a:rPr>
              <a:t>: 971-673-1117</a:t>
            </a:r>
          </a:p>
          <a:p>
            <a:endParaRPr lang="en-US" sz="2000" dirty="0">
              <a:latin typeface="+mn-lt"/>
            </a:endParaRPr>
          </a:p>
          <a:p>
            <a:r>
              <a:rPr lang="en-US" sz="2000" dirty="0" smtClean="0">
                <a:latin typeface="+mn-lt"/>
              </a:rPr>
              <a:t>Jennifer Diallo </a:t>
            </a:r>
          </a:p>
          <a:p>
            <a:r>
              <a:rPr lang="en-US" sz="2000" dirty="0" smtClean="0">
                <a:latin typeface="+mn-lt"/>
                <a:hlinkClick r:id="rId4"/>
              </a:rPr>
              <a:t>Jennifer.Diallo@state.or.us</a:t>
            </a:r>
            <a:endParaRPr lang="en-US" sz="2000" dirty="0" smtClean="0">
              <a:latin typeface="+mn-lt"/>
            </a:endParaRPr>
          </a:p>
          <a:p>
            <a:r>
              <a:rPr lang="en-US" sz="2000" dirty="0" err="1" smtClean="0">
                <a:latin typeface="+mn-lt"/>
              </a:rPr>
              <a:t>Ph</a:t>
            </a:r>
            <a:r>
              <a:rPr lang="en-US" sz="2000" dirty="0" smtClean="0">
                <a:latin typeface="+mn-lt"/>
              </a:rPr>
              <a:t>: 971-673-1080</a:t>
            </a:r>
            <a:endParaRPr lang="en-US" sz="2000" dirty="0">
              <a:latin typeface="+mn-lt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1536220"/>
            <a:ext cx="29718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11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3128</TotalTime>
  <Words>303</Words>
  <Application>Microsoft Office PowerPoint</Application>
  <PresentationFormat>On-screen Show (4:3)</PresentationFormat>
  <Paragraphs>61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</vt:lpstr>
      <vt:lpstr>Custom Design</vt:lpstr>
      <vt:lpstr>Health Promotion Chronic Disease Prevention - (HPCDP) Connection</vt:lpstr>
      <vt:lpstr>Tobacco Prevention and Education Program &amp;  Healthy Communities Program </vt:lpstr>
      <vt:lpstr>What is HPCDP Connection?</vt:lpstr>
      <vt:lpstr>Take Away Points for HPCDP Connection </vt:lpstr>
      <vt:lpstr>Questions?</vt:lpstr>
    </vt:vector>
  </TitlesOfParts>
  <Company>Joe's World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Page</dc:title>
  <dc:creator>Joe B</dc:creator>
  <cp:lastModifiedBy>Palmer Jenica</cp:lastModifiedBy>
  <cp:revision>180</cp:revision>
  <cp:lastPrinted>2015-08-19T15:04:15Z</cp:lastPrinted>
  <dcterms:created xsi:type="dcterms:W3CDTF">2010-08-23T12:44:57Z</dcterms:created>
  <dcterms:modified xsi:type="dcterms:W3CDTF">2015-08-19T15:59:52Z</dcterms:modified>
</cp:coreProperties>
</file>