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7"/>
  </p:notesMasterIdLst>
  <p:sldIdLst>
    <p:sldId id="256" r:id="rId2"/>
    <p:sldId id="307" r:id="rId3"/>
    <p:sldId id="309" r:id="rId4"/>
    <p:sldId id="313" r:id="rId5"/>
    <p:sldId id="308" r:id="rId6"/>
    <p:sldId id="310" r:id="rId7"/>
    <p:sldId id="314" r:id="rId8"/>
    <p:sldId id="315" r:id="rId9"/>
    <p:sldId id="316" r:id="rId10"/>
    <p:sldId id="311" r:id="rId11"/>
    <p:sldId id="312" r:id="rId12"/>
    <p:sldId id="317" r:id="rId13"/>
    <p:sldId id="320" r:id="rId14"/>
    <p:sldId id="319" r:id="rId15"/>
    <p:sldId id="318" r:id="rId16"/>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ylie Sarah A" initials="WSA" lastIdx="4" clrIdx="0">
    <p:extLst/>
  </p:cmAuthor>
  <p:cmAuthor id="2" name="Jennifer Messenger Heilbronner" initials="JMH" lastIdx="1" clrIdx="1">
    <p:extLst/>
  </p:cmAuthor>
  <p:cmAuthor id="3" name="Nina Rogozen" initials="NR"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71B"/>
    <a:srgbClr val="FCF6E6"/>
    <a:srgbClr val="627B9D"/>
    <a:srgbClr val="FF9900"/>
    <a:srgbClr val="005595"/>
    <a:srgbClr val="0081E3"/>
    <a:srgbClr val="AEB5BB"/>
    <a:srgbClr val="FFFFFF"/>
    <a:srgbClr val="F7F7F7"/>
    <a:srgbClr val="8D4E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9269" autoAdjust="0"/>
    <p:restoredTop sz="50683" autoAdjust="0"/>
  </p:normalViewPr>
  <p:slideViewPr>
    <p:cSldViewPr>
      <p:cViewPr>
        <p:scale>
          <a:sx n="100" d="100"/>
          <a:sy n="100" d="100"/>
        </p:scale>
        <p:origin x="736" y="-59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p:scale>
          <a:sx n="120" d="100"/>
          <a:sy n="120" d="100"/>
        </p:scale>
        <p:origin x="1928" y="-244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9-21T16:12:37.456" idx="2">
    <p:pos x="168" y="63"/>
    <p:text>NOTE FOR SARAH: This document will need SET review. ALSO, coordinate with Ashley on letting Clackamas know we drew heavily on their presentation.</p:text>
    <p:extLst mod="1">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415790"/>
            <a:ext cx="54864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6"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BE00C26-8E78-4968-A33D-3891D3203149}" type="slidenum">
              <a:rPr lang="en-US"/>
              <a:pPr/>
              <a:t>‹#›</a:t>
            </a:fld>
            <a:endParaRPr lang="en-US"/>
          </a:p>
        </p:txBody>
      </p:sp>
    </p:spTree>
    <p:extLst>
      <p:ext uri="{BB962C8B-B14F-4D97-AF65-F5344CB8AC3E}">
        <p14:creationId xmlns:p14="http://schemas.microsoft.com/office/powerpoint/2010/main" val="30804825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s://center4tobaccopolicy.org/wp-content/uploads/2016/10/Tobacco-Retailer-Licensing-is-Effective-September-2013.pdf"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truthinitiative.org/news/where-are-kids-getting-juul" TargetMode="External"/><Relationship Id="rId4" Type="http://schemas.openxmlformats.org/officeDocument/2006/relationships/hyperlink" Target="http://dx.doi.org/10.1136/tobaccocontrol-2018-054273" TargetMode="External"/><Relationship Id="rId5" Type="http://schemas.openxmlformats.org/officeDocument/2006/relationships/hyperlink" Target="http://www.cdc.gov/tobacco/data_statistics/sgr/2012/consumer_booklet/pdfs/consumer.pdf" TargetMode="External"/><Relationship Id="rId6" Type="http://schemas.openxmlformats.org/officeDocument/2006/relationships/hyperlink" Target="https://www.surgeongeneral.gov/library/reports/50-years-of-progress/full-report.pdf" TargetMode="External"/><Relationship Id="rId7" Type="http://schemas.openxmlformats.org/officeDocument/2006/relationships/hyperlink" Target="http://www.nih.gov/news-events/nih-research-matters/why-nicotine-gateway-drug" TargetMode="External"/><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apps.state.or.us/Forms/Served/le9139.pdf" TargetMode="External"/><Relationship Id="rId4" Type="http://schemas.openxmlformats.org/officeDocument/2006/relationships/hyperlink" Target="http://www.truthinitiative.org/news/where-are-kids-getting-juul" TargetMode="External"/><Relationship Id="rId5" Type="http://schemas.openxmlformats.org/officeDocument/2006/relationships/hyperlink" Target="http://dx.doi.org/10.1136/tobaccocontrol-2018-054273" TargetMode="External"/><Relationship Id="rId6" Type="http://schemas.openxmlformats.org/officeDocument/2006/relationships/hyperlink" Target="http://www.cdc.gov/tobacco/data_statistics/sgr/2012/consumer_booklet/pdfs/consumer.pdf" TargetMode="External"/><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I’m </a:t>
            </a:r>
            <a:r>
              <a:rPr lang="en-US" b="1" dirty="0" smtClean="0">
                <a:solidFill>
                  <a:srgbClr val="FF0000"/>
                </a:solidFill>
                <a:highlight>
                  <a:srgbClr val="FFFF00"/>
                </a:highlight>
              </a:rPr>
              <a:t>[NAME]</a:t>
            </a:r>
            <a:r>
              <a:rPr lang="en-US" dirty="0" smtClean="0"/>
              <a:t>, </a:t>
            </a:r>
            <a:r>
              <a:rPr lang="en-US" b="1" dirty="0" smtClean="0">
                <a:solidFill>
                  <a:srgbClr val="FF0000"/>
                </a:solidFill>
                <a:highlight>
                  <a:srgbClr val="FFFF00"/>
                </a:highlight>
              </a:rPr>
              <a:t>[TITLE]</a:t>
            </a:r>
            <a:r>
              <a:rPr lang="en-US" dirty="0" smtClean="0"/>
              <a:t> with </a:t>
            </a:r>
            <a:r>
              <a:rPr lang="en-US" b="1" dirty="0">
                <a:solidFill>
                  <a:srgbClr val="FF0000"/>
                </a:solidFill>
                <a:highlight>
                  <a:srgbClr val="FFFF00"/>
                </a:highlight>
              </a:rPr>
              <a:t>[</a:t>
            </a:r>
            <a:r>
              <a:rPr lang="en-US" b="1" dirty="0" smtClean="0">
                <a:solidFill>
                  <a:srgbClr val="FF0000"/>
                </a:solidFill>
                <a:highlight>
                  <a:srgbClr val="FFFF00"/>
                </a:highlight>
              </a:rPr>
              <a:t>COUNTY HEALTH DEPARTMENT]</a:t>
            </a:r>
            <a:r>
              <a:rPr lang="en-US" dirty="0" smtClean="0"/>
              <a:t>.</a:t>
            </a:r>
            <a:endParaRPr lang="en-US" dirty="0"/>
          </a:p>
          <a:p>
            <a:r>
              <a:rPr lang="en-US" dirty="0"/>
              <a:t>Thank you for taking the time to learn about what our county is doing to keep youth tobacco-free. </a:t>
            </a:r>
          </a:p>
        </p:txBody>
      </p:sp>
      <p:sp>
        <p:nvSpPr>
          <p:cNvPr id="4" name="Slide Number Placeholder 3"/>
          <p:cNvSpPr>
            <a:spLocks noGrp="1"/>
          </p:cNvSpPr>
          <p:nvPr>
            <p:ph type="sldNum" sz="quarter" idx="10"/>
          </p:nvPr>
        </p:nvSpPr>
        <p:spPr/>
        <p:txBody>
          <a:bodyPr/>
          <a:lstStyle/>
          <a:p>
            <a:fld id="{BBE00C26-8E78-4968-A33D-3891D3203149}" type="slidenum">
              <a:rPr lang="en-US" smtClean="0"/>
              <a:pPr/>
              <a:t>1</a:t>
            </a:fld>
            <a:endParaRPr lang="en-US"/>
          </a:p>
        </p:txBody>
      </p:sp>
    </p:spTree>
    <p:extLst>
      <p:ext uri="{BB962C8B-B14F-4D97-AF65-F5344CB8AC3E}">
        <p14:creationId xmlns:p14="http://schemas.microsoft.com/office/powerpoint/2010/main" val="3614974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Oregon is one of only nine states in the country that has not passed a statewide Tobacco Retail License. As a result, counties are taking the initiative to pass licensing themselves to reduce youth access to tobacco and protect the health and safety of their communities.</a:t>
            </a:r>
          </a:p>
          <a:p>
            <a:pPr marL="171450" indent="-171450">
              <a:buFont typeface="Arial" panose="020B0604020202020204" pitchFamily="34" charset="0"/>
              <a:buChar char="•"/>
            </a:pPr>
            <a:r>
              <a:rPr lang="en-US" dirty="0"/>
              <a:t>Benton, Klamath, Lane and Multnomah Counties have all passed Tobacco Retail Licensing. Here are some things we’ve learned from them:</a:t>
            </a:r>
            <a:endParaRPr lang="en-US" dirty="0">
              <a:ea typeface="Calibri" panose="020F0502020204030204" pitchFamily="34" charset="0"/>
              <a:cs typeface="Times New Roman" panose="02020603050405020304" pitchFamily="18" charset="0"/>
            </a:endParaRP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Tobacco Retail Licensing is most effective when implemented countywide.  </a:t>
            </a:r>
          </a:p>
          <a:p>
            <a:pPr marL="628650" lvl="1" indent="-171450">
              <a:buFont typeface="Arial" panose="020B0604020202020204" pitchFamily="34" charset="0"/>
              <a:buChar char="•"/>
            </a:pPr>
            <a:r>
              <a:rPr lang="en-US" dirty="0"/>
              <a:t>Support from city leaders is critical to successfully pass and implement Tobacco Retail Licensing.</a:t>
            </a:r>
          </a:p>
          <a:p>
            <a:pPr marL="628650" lvl="1" indent="-171450">
              <a:buFont typeface="Arial" panose="020B0604020202020204" pitchFamily="34" charset="0"/>
              <a:buChar char="•"/>
            </a:pPr>
            <a:r>
              <a:rPr lang="en-US" dirty="0"/>
              <a:t>A licensing fee is needed to cover education </a:t>
            </a:r>
            <a:r>
              <a:rPr lang="en-US" dirty="0" smtClean="0"/>
              <a:t>and </a:t>
            </a:r>
            <a:r>
              <a:rPr lang="en-US" dirty="0"/>
              <a:t>enforcement.</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Public Health Authorities are best positioned to implement Tobacco Retail Licensure.</a:t>
            </a:r>
            <a:endParaRPr lang="en-US" b="0" dirty="0"/>
          </a:p>
        </p:txBody>
      </p:sp>
      <p:sp>
        <p:nvSpPr>
          <p:cNvPr id="4" name="Slide Number Placeholder 3"/>
          <p:cNvSpPr>
            <a:spLocks noGrp="1"/>
          </p:cNvSpPr>
          <p:nvPr>
            <p:ph type="sldNum" sz="quarter" idx="10"/>
          </p:nvPr>
        </p:nvSpPr>
        <p:spPr/>
        <p:txBody>
          <a:bodyPr/>
          <a:lstStyle/>
          <a:p>
            <a:fld id="{BBE00C26-8E78-4968-A33D-3891D3203149}" type="slidenum">
              <a:rPr lang="en-US" smtClean="0"/>
              <a:pPr/>
              <a:t>10</a:t>
            </a:fld>
            <a:endParaRPr lang="en-US"/>
          </a:p>
        </p:txBody>
      </p:sp>
    </p:spTree>
    <p:extLst>
      <p:ext uri="{BB962C8B-B14F-4D97-AF65-F5344CB8AC3E}">
        <p14:creationId xmlns:p14="http://schemas.microsoft.com/office/powerpoint/2010/main" val="4182923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Tobacco Retail Licensing ensures that all retailers are equipped with the appropriate information and tools to keep tobacco and nicotine inhalant devices out of the hands of our young people, and help protect them from a lifetime of addiction and poor health.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Times" pitchFamily="18" charset="0"/>
                <a:ea typeface="+mn-ea"/>
                <a:cs typeface="+mn-cs"/>
              </a:rPr>
              <a:t>The American Lung Association Center for Tobacco Policy and Organizing studied the </a:t>
            </a:r>
            <a:r>
              <a:rPr lang="en-US" sz="1200" b="1" kern="1200" dirty="0">
                <a:solidFill>
                  <a:schemeClr val="tx1"/>
                </a:solidFill>
                <a:effectLst/>
                <a:latin typeface="Times" pitchFamily="18" charset="0"/>
                <a:ea typeface="+mn-ea"/>
                <a:cs typeface="+mn-cs"/>
              </a:rPr>
              <a:t>effects of a strong </a:t>
            </a:r>
            <a:r>
              <a:rPr lang="en-US" b="1" dirty="0"/>
              <a:t>Tobacco Retail Licensing</a:t>
            </a:r>
            <a:r>
              <a:rPr lang="en-US" sz="1200" b="1" kern="1200" dirty="0">
                <a:solidFill>
                  <a:schemeClr val="tx1"/>
                </a:solidFill>
                <a:effectLst/>
                <a:latin typeface="Times" pitchFamily="18" charset="0"/>
                <a:ea typeface="+mn-ea"/>
                <a:cs typeface="+mn-cs"/>
              </a:rPr>
              <a:t> ordinance</a:t>
            </a:r>
            <a:r>
              <a:rPr lang="en-US" sz="1200" kern="1200" dirty="0">
                <a:solidFill>
                  <a:schemeClr val="tx1"/>
                </a:solidFill>
                <a:effectLst/>
                <a:latin typeface="Times" pitchFamily="18" charset="0"/>
                <a:ea typeface="+mn-ea"/>
                <a:cs typeface="+mn-cs"/>
              </a:rPr>
              <a:t> in 33 California communities in 2013:</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Times" pitchFamily="18" charset="0"/>
                <a:ea typeface="+mn-ea"/>
                <a:cs typeface="+mn-cs"/>
              </a:rPr>
              <a:t>They found significant decreases in illegal sales to minors in nearly every community.</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Times" pitchFamily="18" charset="0"/>
                <a:ea typeface="+mn-ea"/>
                <a:cs typeface="+mn-cs"/>
              </a:rPr>
              <a:t>14 communities saw decreases of 30% or more in the time since a strong licensing ordinance was adopted.</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Tobacco Retail Licensing</a:t>
            </a:r>
            <a:r>
              <a:rPr lang="en-US" sz="1200" kern="1200" dirty="0">
                <a:solidFill>
                  <a:schemeClr val="tx1"/>
                </a:solidFill>
                <a:effectLst/>
                <a:latin typeface="Times" pitchFamily="18" charset="0"/>
                <a:ea typeface="+mn-ea"/>
                <a:cs typeface="+mn-cs"/>
              </a:rPr>
              <a:t> protects youth today and also sets us up for less tobacco-related disease and death, and increased productivity and health care savings. </a:t>
            </a:r>
            <a:endParaRPr lang="en-US" sz="1200" kern="1200" dirty="0" smtClean="0">
              <a:solidFill>
                <a:schemeClr val="tx1"/>
              </a:solidFill>
              <a:effectLst/>
              <a:latin typeface="Times" pitchFamily="18" charset="0"/>
              <a:ea typeface="+mn-ea"/>
              <a:cs typeface="+mn-cs"/>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dirty="0" smtClean="0"/>
          </a:p>
          <a:p>
            <a:pPr lvl="0"/>
            <a:r>
              <a:rPr lang="en-US" sz="800" i="1" u="sng" dirty="0" smtClean="0">
                <a:solidFill>
                  <a:srgbClr val="000000"/>
                </a:solidFill>
              </a:rPr>
              <a:t>SOURCE:</a:t>
            </a:r>
            <a:endParaRPr lang="en-US" sz="800" u="sng" dirty="0">
              <a:solidFill>
                <a:srgbClr val="000000"/>
              </a:solidFill>
            </a:endParaRPr>
          </a:p>
          <a:p>
            <a:pPr marL="171450" lvl="0" indent="-171450">
              <a:buFont typeface="Wingdings" pitchFamily="2" charset="2"/>
              <a:buChar char="Ø"/>
            </a:pPr>
            <a:r>
              <a:rPr lang="en-US" sz="800" dirty="0"/>
              <a:t>Tobacco Retailer Licensing Is </a:t>
            </a:r>
            <a:r>
              <a:rPr lang="en-US" sz="800" dirty="0" smtClean="0"/>
              <a:t>Effective. </a:t>
            </a:r>
            <a:r>
              <a:rPr lang="en-US" sz="800" i="1" dirty="0" smtClean="0"/>
              <a:t>The </a:t>
            </a:r>
            <a:r>
              <a:rPr lang="en-US" sz="800" i="1" dirty="0"/>
              <a:t>American Lung Association in California Center for Tobacco Policy and </a:t>
            </a:r>
            <a:r>
              <a:rPr lang="en-US" sz="800" i="1" dirty="0" smtClean="0"/>
              <a:t>Organizing</a:t>
            </a:r>
            <a:r>
              <a:rPr lang="en-US" sz="800" dirty="0" smtClean="0"/>
              <a:t>, </a:t>
            </a:r>
            <a:r>
              <a:rPr lang="en-US" sz="800" dirty="0"/>
              <a:t>2013. </a:t>
            </a:r>
            <a:r>
              <a:rPr lang="en-US" sz="800" u="sng" dirty="0">
                <a:hlinkClick r:id="rId3"/>
              </a:rPr>
              <a:t>https://</a:t>
            </a:r>
            <a:r>
              <a:rPr lang="en-US" sz="800" u="sng" dirty="0" smtClean="0">
                <a:hlinkClick r:id="rId3"/>
              </a:rPr>
              <a:t>center4tobaccopolicy.org/wp-content/uploads/2016/10/Tobacco-Retailer-Licensing-is-Effective-September-2013.pdf</a:t>
            </a:r>
            <a:r>
              <a:rPr lang="en-US" sz="800" dirty="0" smtClean="0"/>
              <a:t>. Accessed 9/27/18. </a:t>
            </a:r>
            <a:endParaRPr lang="en-US" sz="800" dirty="0"/>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sz="1200" kern="1200" dirty="0">
              <a:solidFill>
                <a:schemeClr val="tx1"/>
              </a:solidFill>
              <a:effectLst/>
              <a:latin typeface="Times" pitchFamily="18" charset="0"/>
              <a:ea typeface="+mn-ea"/>
              <a:cs typeface="+mn-cs"/>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b="0" dirty="0"/>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BBE00C26-8E78-4968-A33D-3891D3203149}" type="slidenum">
              <a:rPr lang="en-US" smtClean="0"/>
              <a:pPr/>
              <a:t>11</a:t>
            </a:fld>
            <a:endParaRPr lang="en-US"/>
          </a:p>
        </p:txBody>
      </p:sp>
    </p:spTree>
    <p:extLst>
      <p:ext uri="{BB962C8B-B14F-4D97-AF65-F5344CB8AC3E}">
        <p14:creationId xmlns:p14="http://schemas.microsoft.com/office/powerpoint/2010/main" val="2618242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dirty="0"/>
              <a:t>Here’s how you can help protect youth in our county for tobacco industry marketing and tobacco use:</a:t>
            </a:r>
          </a:p>
          <a:p>
            <a:pPr marL="171450" lvl="0" indent="-171450">
              <a:buFont typeface="Arial" panose="020B0604020202020204" pitchFamily="34" charset="0"/>
              <a:buChar char="•"/>
            </a:pPr>
            <a:r>
              <a:rPr lang="en-US" b="1" dirty="0">
                <a:solidFill>
                  <a:srgbClr val="FF0000"/>
                </a:solidFill>
                <a:highlight>
                  <a:srgbClr val="FFFF00"/>
                </a:highlight>
              </a:rPr>
              <a:t>[INSERT SPECIFIC REQUESTS AND CALLS TO ACTION]</a:t>
            </a:r>
          </a:p>
        </p:txBody>
      </p:sp>
      <p:sp>
        <p:nvSpPr>
          <p:cNvPr id="4" name="Slide Number Placeholder 3"/>
          <p:cNvSpPr>
            <a:spLocks noGrp="1"/>
          </p:cNvSpPr>
          <p:nvPr>
            <p:ph type="sldNum" sz="quarter" idx="10"/>
          </p:nvPr>
        </p:nvSpPr>
        <p:spPr/>
        <p:txBody>
          <a:bodyPr/>
          <a:lstStyle/>
          <a:p>
            <a:fld id="{BBE00C26-8E78-4968-A33D-3891D3203149}" type="slidenum">
              <a:rPr lang="en-US" smtClean="0"/>
              <a:pPr/>
              <a:t>12</a:t>
            </a:fld>
            <a:endParaRPr lang="en-US"/>
          </a:p>
        </p:txBody>
      </p:sp>
    </p:spTree>
    <p:extLst>
      <p:ext uri="{BB962C8B-B14F-4D97-AF65-F5344CB8AC3E}">
        <p14:creationId xmlns:p14="http://schemas.microsoft.com/office/powerpoint/2010/main" val="2843915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dirty="0"/>
              <a:t>I’d love to hear your questions and ideas about how we can protect our youth from tobacco industry marketing and tobacco use. </a:t>
            </a:r>
          </a:p>
        </p:txBody>
      </p:sp>
      <p:sp>
        <p:nvSpPr>
          <p:cNvPr id="4" name="Slide Number Placeholder 3"/>
          <p:cNvSpPr>
            <a:spLocks noGrp="1"/>
          </p:cNvSpPr>
          <p:nvPr>
            <p:ph type="sldNum" sz="quarter" idx="10"/>
          </p:nvPr>
        </p:nvSpPr>
        <p:spPr/>
        <p:txBody>
          <a:bodyPr/>
          <a:lstStyle/>
          <a:p>
            <a:fld id="{BBE00C26-8E78-4968-A33D-3891D3203149}" type="slidenum">
              <a:rPr lang="en-US" smtClean="0"/>
              <a:pPr/>
              <a:t>13</a:t>
            </a:fld>
            <a:endParaRPr lang="en-US"/>
          </a:p>
        </p:txBody>
      </p:sp>
    </p:spTree>
    <p:extLst>
      <p:ext uri="{BB962C8B-B14F-4D97-AF65-F5344CB8AC3E}">
        <p14:creationId xmlns:p14="http://schemas.microsoft.com/office/powerpoint/2010/main" val="1406443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dirty="0"/>
              <a:t>If you’d like to discuss this further or have ideas of how we can work together, please don’t hesitate to reach out. Here’s my contact information. </a:t>
            </a:r>
          </a:p>
        </p:txBody>
      </p:sp>
      <p:sp>
        <p:nvSpPr>
          <p:cNvPr id="4" name="Slide Number Placeholder 3"/>
          <p:cNvSpPr>
            <a:spLocks noGrp="1"/>
          </p:cNvSpPr>
          <p:nvPr>
            <p:ph type="sldNum" sz="quarter" idx="10"/>
          </p:nvPr>
        </p:nvSpPr>
        <p:spPr/>
        <p:txBody>
          <a:bodyPr/>
          <a:lstStyle/>
          <a:p>
            <a:fld id="{BBE00C26-8E78-4968-A33D-3891D3203149}" type="slidenum">
              <a:rPr lang="en-US" smtClean="0"/>
              <a:pPr/>
              <a:t>14</a:t>
            </a:fld>
            <a:endParaRPr lang="en-US"/>
          </a:p>
        </p:txBody>
      </p:sp>
    </p:spTree>
    <p:extLst>
      <p:ext uri="{BB962C8B-B14F-4D97-AF65-F5344CB8AC3E}">
        <p14:creationId xmlns:p14="http://schemas.microsoft.com/office/powerpoint/2010/main" val="3687578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a:t>Thank you for having me here today. </a:t>
            </a:r>
          </a:p>
        </p:txBody>
      </p:sp>
      <p:sp>
        <p:nvSpPr>
          <p:cNvPr id="4" name="Slide Number Placeholder 3"/>
          <p:cNvSpPr>
            <a:spLocks noGrp="1"/>
          </p:cNvSpPr>
          <p:nvPr>
            <p:ph type="sldNum" sz="quarter" idx="10"/>
          </p:nvPr>
        </p:nvSpPr>
        <p:spPr/>
        <p:txBody>
          <a:bodyPr/>
          <a:lstStyle/>
          <a:p>
            <a:fld id="{BBE00C26-8E78-4968-A33D-3891D3203149}" type="slidenum">
              <a:rPr lang="en-US" smtClean="0"/>
              <a:pPr/>
              <a:t>15</a:t>
            </a:fld>
            <a:endParaRPr lang="en-US"/>
          </a:p>
        </p:txBody>
      </p:sp>
    </p:spTree>
    <p:extLst>
      <p:ext uri="{BB962C8B-B14F-4D97-AF65-F5344CB8AC3E}">
        <p14:creationId xmlns:p14="http://schemas.microsoft.com/office/powerpoint/2010/main" val="257060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dirty="0"/>
              <a:t>I’ll share some information with you about tobacco use among youth, and then we’ll take a look at how tobacco is marketed and sold in our community. Next we’ll discuss Tobacco Retail Licensing—one of the most effective strategies to prevent youth tobacco initiation and use—and, finally, your role in tobacco prevention in </a:t>
            </a:r>
            <a:r>
              <a:rPr lang="en-US" b="1" dirty="0">
                <a:solidFill>
                  <a:srgbClr val="FF0000"/>
                </a:solidFill>
                <a:highlight>
                  <a:srgbClr val="FFFF00"/>
                </a:highlight>
              </a:rPr>
              <a:t>[COUNTY]</a:t>
            </a:r>
            <a:r>
              <a:rPr lang="en-US" b="0" dirty="0"/>
              <a:t>. Let’s get started </a:t>
            </a:r>
            <a:r>
              <a:rPr lang="en-US" sz="1400" b="0" dirty="0"/>
              <a:t>…</a:t>
            </a:r>
            <a:endParaRPr lang="en-US" b="0" dirty="0"/>
          </a:p>
        </p:txBody>
      </p:sp>
      <p:sp>
        <p:nvSpPr>
          <p:cNvPr id="4" name="Slide Number Placeholder 3"/>
          <p:cNvSpPr>
            <a:spLocks noGrp="1"/>
          </p:cNvSpPr>
          <p:nvPr>
            <p:ph type="sldNum" sz="quarter" idx="10"/>
          </p:nvPr>
        </p:nvSpPr>
        <p:spPr/>
        <p:txBody>
          <a:bodyPr/>
          <a:lstStyle/>
          <a:p>
            <a:fld id="{BBE00C26-8E78-4968-A33D-3891D3203149}" type="slidenum">
              <a:rPr lang="en-US" smtClean="0"/>
              <a:pPr/>
              <a:t>2</a:t>
            </a:fld>
            <a:endParaRPr lang="en-US"/>
          </a:p>
        </p:txBody>
      </p:sp>
    </p:spTree>
    <p:extLst>
      <p:ext uri="{BB962C8B-B14F-4D97-AF65-F5344CB8AC3E}">
        <p14:creationId xmlns:p14="http://schemas.microsoft.com/office/powerpoint/2010/main" val="753200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0"/>
            <a:ext cx="5486400" cy="5337810"/>
          </a:xfrm>
        </p:spPr>
        <p:txBody>
          <a:bodyPr/>
          <a:lstStyle/>
          <a:p>
            <a:pPr marL="228600" indent="-228600">
              <a:buFont typeface="Arial" panose="020B0604020202020204" pitchFamily="34" charset="0"/>
              <a:buChar char="•"/>
            </a:pPr>
            <a:r>
              <a:rPr lang="en-US" sz="1200" b="1" kern="1200" dirty="0">
                <a:solidFill>
                  <a:schemeClr val="tx1"/>
                </a:solidFill>
                <a:effectLst/>
                <a:latin typeface="Times" pitchFamily="18" charset="0"/>
                <a:ea typeface="+mn-ea"/>
                <a:cs typeface="+mn-cs"/>
              </a:rPr>
              <a:t>Youth are vulnerable to nicotine: </a:t>
            </a:r>
            <a:r>
              <a:rPr lang="en-US" dirty="0"/>
              <a:t>The brain’s peak period for developing addiction starts in adolescence, and early exposure to nicotine paves a pathway for future addiction of all kinds.</a:t>
            </a:r>
            <a:endParaRPr lang="en-US" sz="1200" kern="1200" dirty="0">
              <a:solidFill>
                <a:schemeClr val="tx1"/>
              </a:solidFill>
              <a:effectLst/>
              <a:latin typeface="Times" pitchFamily="18" charset="0"/>
              <a:ea typeface="+mn-ea"/>
              <a:cs typeface="+mn-cs"/>
            </a:endParaRPr>
          </a:p>
          <a:p>
            <a:pPr marL="685800" lvl="1" indent="-228600">
              <a:buFont typeface="Arial" panose="020B0604020202020204" pitchFamily="34" charset="0"/>
              <a:buChar char="•"/>
            </a:pPr>
            <a:r>
              <a:rPr lang="en-US" kern="1200" dirty="0">
                <a:solidFill>
                  <a:schemeClr val="tx1"/>
                </a:solidFill>
                <a:effectLst/>
                <a:latin typeface="Times" pitchFamily="18" charset="0"/>
                <a:ea typeface="+mn-ea"/>
                <a:cs typeface="+mn-cs"/>
              </a:rPr>
              <a:t>90% of smokers begin before age </a:t>
            </a:r>
            <a:r>
              <a:rPr lang="en-US" kern="1200" dirty="0" smtClean="0">
                <a:solidFill>
                  <a:schemeClr val="tx1"/>
                </a:solidFill>
                <a:effectLst/>
                <a:latin typeface="Times" pitchFamily="18" charset="0"/>
                <a:ea typeface="+mn-ea"/>
                <a:cs typeface="+mn-cs"/>
              </a:rPr>
              <a:t>18, </a:t>
            </a:r>
            <a:r>
              <a:rPr lang="en-US" kern="1200" dirty="0">
                <a:solidFill>
                  <a:schemeClr val="tx1"/>
                </a:solidFill>
                <a:effectLst/>
                <a:latin typeface="Times" pitchFamily="18" charset="0"/>
                <a:ea typeface="+mn-ea"/>
                <a:cs typeface="+mn-cs"/>
              </a:rPr>
              <a:t>and more than three quarters of smokers start before the age of 20.</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Because young people’s brains are still developing, they are more sensitive to the effect of nicotine—specifically, the so-called “rewarding properties” that make people want more and that lead to addiction.  </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Nicotine exposure during adolescence may have lasting adverse consequences for brain </a:t>
            </a:r>
            <a:r>
              <a:rPr lang="en-US" sz="1200" kern="1200" dirty="0" smtClean="0">
                <a:solidFill>
                  <a:schemeClr val="tx1"/>
                </a:solidFill>
                <a:effectLst/>
                <a:latin typeface="Times" pitchFamily="18" charset="0"/>
                <a:ea typeface="+mn-ea"/>
                <a:cs typeface="+mn-cs"/>
              </a:rPr>
              <a:t>development.</a:t>
            </a:r>
            <a:endParaRPr lang="en-US" sz="1200" kern="1200" dirty="0">
              <a:solidFill>
                <a:schemeClr val="tx1"/>
              </a:solidFill>
              <a:effectLst/>
              <a:latin typeface="Times" pitchFamily="18" charset="0"/>
              <a:ea typeface="+mn-ea"/>
              <a:cs typeface="+mn-cs"/>
            </a:endParaRP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If you’ve ever tried to quit smoking, or know someone who has, you know it’s a very difficult addiction to break. So it’s vital that we keep young people from getting addicted in the first place.  </a:t>
            </a:r>
            <a:endParaRPr lang="en-US" kern="1200" dirty="0">
              <a:solidFill>
                <a:schemeClr val="tx1"/>
              </a:solidFill>
              <a:effectLst/>
              <a:latin typeface="Times" pitchFamily="18" charset="0"/>
              <a:ea typeface="+mn-ea"/>
              <a:cs typeface="+mn-cs"/>
            </a:endParaRPr>
          </a:p>
          <a:p>
            <a:pPr marL="228600" lvl="0" indent="-228600">
              <a:buFont typeface="Arial" panose="020B0604020202020204" pitchFamily="34" charset="0"/>
              <a:buChar char="•"/>
            </a:pPr>
            <a:r>
              <a:rPr lang="en-US" b="1" dirty="0"/>
              <a:t>The tobacco industry knows all of this, so they focus on hooking new smokers when they’re young to create a pipeline of future customers. </a:t>
            </a:r>
            <a:r>
              <a:rPr lang="en-US" b="0" dirty="0"/>
              <a:t>Two of their current tactics are marketing fruit- and candy-flavored products, and marketing e-cigarette or vape devices that use flavors and are easy for youth to hide. As a result, </a:t>
            </a:r>
            <a:r>
              <a:rPr lang="en-US" dirty="0"/>
              <a:t>vaping is now outpacing cigarette smoking among youth. I’ll tell you more about that in a minute.</a:t>
            </a:r>
          </a:p>
          <a:p>
            <a:pPr marL="228600" lvl="0"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First, here’s what youth tobacco use looks like in our county ...</a:t>
            </a:r>
            <a:r>
              <a:rPr lang="en-US" sz="1200" kern="1200" dirty="0">
                <a:solidFill>
                  <a:srgbClr val="FF0000"/>
                </a:solidFill>
                <a:effectLst/>
                <a:highlight>
                  <a:srgbClr val="FFFF00"/>
                </a:highlight>
                <a:latin typeface="Times" pitchFamily="18" charset="0"/>
                <a:ea typeface="+mn-ea"/>
                <a:cs typeface="+mn-cs"/>
              </a:rPr>
              <a:t> </a:t>
            </a:r>
            <a:r>
              <a:rPr lang="en-US" sz="1200" b="1" kern="1200" dirty="0">
                <a:solidFill>
                  <a:srgbClr val="FF0000"/>
                </a:solidFill>
                <a:effectLst/>
                <a:highlight>
                  <a:srgbClr val="FFFF00"/>
                </a:highlight>
                <a:latin typeface="Times" pitchFamily="18" charset="0"/>
                <a:ea typeface="+mn-ea"/>
                <a:cs typeface="+mn-cs"/>
              </a:rPr>
              <a:t>[INSERT STATS AND DATA FROM YOUR COUNTY]</a:t>
            </a:r>
          </a:p>
          <a:p>
            <a:endParaRPr lang="en-US" sz="800" i="1" dirty="0"/>
          </a:p>
          <a:p>
            <a:r>
              <a:rPr lang="en-US" sz="800" i="1" u="sng" dirty="0"/>
              <a:t>SOURCES:</a:t>
            </a:r>
            <a:endParaRPr lang="en-US" sz="800" u="sng" dirty="0"/>
          </a:p>
          <a:p>
            <a:pPr marL="171450" lvl="0" indent="-171450">
              <a:buFont typeface="Wingdings" pitchFamily="2" charset="2"/>
              <a:buChar char="Ø"/>
            </a:pPr>
            <a:r>
              <a:rPr lang="en-US" sz="800" dirty="0" smtClean="0"/>
              <a:t>Where are Kids Getting JUUL? </a:t>
            </a:r>
            <a:r>
              <a:rPr lang="en-US" sz="800" i="1" dirty="0" smtClean="0"/>
              <a:t>The </a:t>
            </a:r>
            <a:r>
              <a:rPr lang="en-US" sz="800" i="1" dirty="0"/>
              <a:t>Truth </a:t>
            </a:r>
            <a:r>
              <a:rPr lang="en-US" sz="800" i="1" dirty="0" smtClean="0"/>
              <a:t>Initiative, </a:t>
            </a:r>
            <a:r>
              <a:rPr lang="en-US" sz="800" dirty="0" smtClean="0"/>
              <a:t>May 29, 2018. </a:t>
            </a:r>
            <a:r>
              <a:rPr lang="en-US" sz="800" u="sng" dirty="0">
                <a:hlinkClick r:id="rId3"/>
              </a:rPr>
              <a:t>http://www.truthinitiative.org/news/where-are-kids-getting-juul</a:t>
            </a:r>
            <a:r>
              <a:rPr lang="en-US" sz="800" u="none" dirty="0"/>
              <a:t>. Accessed 9/17/18.</a:t>
            </a:r>
            <a:r>
              <a:rPr lang="en-US" sz="800" dirty="0"/>
              <a:t> </a:t>
            </a:r>
          </a:p>
          <a:p>
            <a:pPr marL="171450" lvl="0" indent="-171450">
              <a:buFont typeface="Wingdings" pitchFamily="2" charset="2"/>
              <a:buChar char="Ø"/>
              <a:defRPr/>
            </a:pPr>
            <a:r>
              <a:rPr lang="en-US" sz="800" kern="1200" dirty="0">
                <a:solidFill>
                  <a:schemeClr val="tx1"/>
                </a:solidFill>
                <a:effectLst/>
                <a:latin typeface="Times" pitchFamily="18" charset="0"/>
                <a:ea typeface="+mn-ea"/>
                <a:cs typeface="+mn-cs"/>
              </a:rPr>
              <a:t>Willett, JG, et al. Recognition, use and perceptions of </a:t>
            </a:r>
            <a:r>
              <a:rPr lang="en-US" sz="800" kern="1200" dirty="0" err="1">
                <a:solidFill>
                  <a:schemeClr val="tx1"/>
                </a:solidFill>
                <a:effectLst/>
                <a:latin typeface="Times" pitchFamily="18" charset="0"/>
                <a:ea typeface="+mn-ea"/>
                <a:cs typeface="+mn-cs"/>
              </a:rPr>
              <a:t>Juul</a:t>
            </a:r>
            <a:r>
              <a:rPr lang="en-US" sz="800" kern="1200" dirty="0">
                <a:solidFill>
                  <a:schemeClr val="tx1"/>
                </a:solidFill>
                <a:effectLst/>
                <a:latin typeface="Times" pitchFamily="18" charset="0"/>
                <a:ea typeface="+mn-ea"/>
                <a:cs typeface="+mn-cs"/>
              </a:rPr>
              <a:t> among youth and young adults. </a:t>
            </a:r>
            <a:r>
              <a:rPr lang="en-US" sz="800" i="1" kern="1200" dirty="0">
                <a:solidFill>
                  <a:schemeClr val="tx1"/>
                </a:solidFill>
                <a:effectLst/>
                <a:latin typeface="Times" pitchFamily="18" charset="0"/>
                <a:ea typeface="+mn-ea"/>
                <a:cs typeface="+mn-cs"/>
              </a:rPr>
              <a:t>Tobacco Control</a:t>
            </a:r>
            <a:r>
              <a:rPr lang="en-US" sz="800" kern="1200" dirty="0">
                <a:solidFill>
                  <a:schemeClr val="tx1"/>
                </a:solidFill>
                <a:effectLst/>
                <a:latin typeface="Times" pitchFamily="18" charset="0"/>
                <a:ea typeface="+mn-ea"/>
                <a:cs typeface="+mn-cs"/>
              </a:rPr>
              <a:t>. 2018. </a:t>
            </a:r>
            <a:r>
              <a:rPr lang="en-US" sz="800" kern="1200" dirty="0">
                <a:solidFill>
                  <a:schemeClr val="tx1"/>
                </a:solidFill>
                <a:effectLst/>
                <a:latin typeface="Times" pitchFamily="18" charset="0"/>
                <a:ea typeface="+mn-ea"/>
                <a:cs typeface="+mn-cs"/>
                <a:hlinkClick r:id="rId4"/>
              </a:rPr>
              <a:t>http://</a:t>
            </a:r>
            <a:r>
              <a:rPr lang="en-US" sz="800" kern="1200" dirty="0" smtClean="0">
                <a:solidFill>
                  <a:schemeClr val="tx1"/>
                </a:solidFill>
                <a:effectLst/>
                <a:latin typeface="Times" pitchFamily="18" charset="0"/>
                <a:ea typeface="+mn-ea"/>
                <a:cs typeface="+mn-cs"/>
                <a:hlinkClick r:id="rId4"/>
              </a:rPr>
              <a:t>dx.doi.org/10.1136/tobaccocontrol-2018-054273</a:t>
            </a:r>
            <a:r>
              <a:rPr lang="en-US" sz="800" kern="1200" dirty="0" smtClean="0">
                <a:solidFill>
                  <a:schemeClr val="tx1"/>
                </a:solidFill>
                <a:effectLst/>
                <a:latin typeface="Times" pitchFamily="18" charset="0"/>
                <a:ea typeface="+mn-ea"/>
                <a:cs typeface="+mn-cs"/>
              </a:rPr>
              <a:t>. </a:t>
            </a:r>
            <a:r>
              <a:rPr lang="en-US" sz="800" dirty="0"/>
              <a:t>Accessed </a:t>
            </a:r>
            <a:r>
              <a:rPr lang="en-US" sz="800" dirty="0" smtClean="0"/>
              <a:t>9/17/18.</a:t>
            </a:r>
            <a:endParaRPr lang="en-US" sz="800" kern="1200" dirty="0">
              <a:solidFill>
                <a:schemeClr val="tx1"/>
              </a:solidFill>
              <a:effectLst/>
              <a:latin typeface="Times" pitchFamily="18" charset="0"/>
              <a:ea typeface="+mn-ea"/>
              <a:cs typeface="+mn-cs"/>
            </a:endParaRPr>
          </a:p>
          <a:p>
            <a:pPr marL="171450" lvl="0" indent="-171450">
              <a:buFont typeface="Wingdings" pitchFamily="2" charset="2"/>
              <a:buChar char="Ø"/>
              <a:defRPr/>
            </a:pPr>
            <a:r>
              <a:rPr lang="en-US" sz="800" dirty="0"/>
              <a:t>Preventing Tobacco Use Among Youth And </a:t>
            </a:r>
            <a:r>
              <a:rPr lang="en-US" sz="800" dirty="0" smtClean="0"/>
              <a:t>Adults: A </a:t>
            </a:r>
            <a:r>
              <a:rPr lang="en-US" sz="800" dirty="0"/>
              <a:t>Report of the Surgeon </a:t>
            </a:r>
            <a:r>
              <a:rPr lang="en-US" sz="800" dirty="0" smtClean="0"/>
              <a:t>General.</a:t>
            </a:r>
            <a:r>
              <a:rPr lang="en-US" sz="800" dirty="0"/>
              <a:t> </a:t>
            </a:r>
            <a:r>
              <a:rPr lang="en-US" sz="800" i="1" dirty="0"/>
              <a:t>Centers for Disease Control &amp; Prevention</a:t>
            </a:r>
            <a:r>
              <a:rPr lang="en-US" sz="800" dirty="0"/>
              <a:t>, 2012, </a:t>
            </a:r>
            <a:r>
              <a:rPr lang="en-US" sz="800" dirty="0" smtClean="0">
                <a:hlinkClick r:id="rId5"/>
              </a:rPr>
              <a:t>www.cdc.gov/tobacco/data_statistics/sgr/2012/consumer_booklet/pdfs/consumer.pdf</a:t>
            </a:r>
            <a:r>
              <a:rPr lang="en-US" sz="800" dirty="0" smtClean="0"/>
              <a:t>. Accessed 9/23/18</a:t>
            </a:r>
            <a:r>
              <a:rPr lang="en-US" sz="800" dirty="0"/>
              <a:t>. </a:t>
            </a:r>
            <a:endParaRPr lang="en-US" sz="800" kern="1200" dirty="0">
              <a:solidFill>
                <a:schemeClr val="tx1"/>
              </a:solidFill>
              <a:effectLst/>
              <a:latin typeface="Times" pitchFamily="18" charset="0"/>
              <a:ea typeface="+mn-ea"/>
              <a:cs typeface="+mn-cs"/>
            </a:endParaRPr>
          </a:p>
          <a:p>
            <a:pPr marL="171450" marR="0" lvl="0" indent="-171450" algn="l" defTabSz="914400" rtl="0" eaLnBrk="1" fontAlgn="base" latinLnBrk="0" hangingPunct="1">
              <a:lnSpc>
                <a:spcPct val="100000"/>
              </a:lnSpc>
              <a:spcBef>
                <a:spcPct val="30000"/>
              </a:spcBef>
              <a:spcAft>
                <a:spcPct val="0"/>
              </a:spcAft>
              <a:buClrTx/>
              <a:buSzTx/>
              <a:buFont typeface="Wingdings" pitchFamily="2" charset="2"/>
              <a:buChar char="Ø"/>
              <a:tabLst/>
              <a:defRPr/>
            </a:pPr>
            <a:r>
              <a:rPr lang="en-US" sz="800" kern="1200" dirty="0">
                <a:solidFill>
                  <a:schemeClr val="tx1"/>
                </a:solidFill>
                <a:effectLst/>
                <a:latin typeface="Times" pitchFamily="18" charset="0"/>
                <a:ea typeface="+mn-ea"/>
                <a:cs typeface="+mn-cs"/>
              </a:rPr>
              <a:t>Robinson, LA, </a:t>
            </a:r>
            <a:r>
              <a:rPr lang="en-US" sz="800" kern="1200" dirty="0" err="1">
                <a:solidFill>
                  <a:schemeClr val="tx1"/>
                </a:solidFill>
                <a:effectLst/>
                <a:latin typeface="Times" pitchFamily="18" charset="0"/>
                <a:ea typeface="+mn-ea"/>
                <a:cs typeface="+mn-cs"/>
              </a:rPr>
              <a:t>Klesges</a:t>
            </a:r>
            <a:r>
              <a:rPr lang="en-US" sz="800" kern="1200" dirty="0">
                <a:solidFill>
                  <a:schemeClr val="tx1"/>
                </a:solidFill>
                <a:effectLst/>
                <a:latin typeface="Times" pitchFamily="18" charset="0"/>
                <a:ea typeface="+mn-ea"/>
                <a:cs typeface="+mn-cs"/>
              </a:rPr>
              <a:t>, RC, </a:t>
            </a:r>
            <a:r>
              <a:rPr lang="en-US" sz="800" kern="1200" dirty="0" err="1">
                <a:solidFill>
                  <a:schemeClr val="tx1"/>
                </a:solidFill>
                <a:effectLst/>
                <a:latin typeface="Times" pitchFamily="18" charset="0"/>
                <a:ea typeface="+mn-ea"/>
                <a:cs typeface="+mn-cs"/>
              </a:rPr>
              <a:t>Zbikowski</a:t>
            </a:r>
            <a:r>
              <a:rPr lang="en-US" sz="800" kern="1200" dirty="0">
                <a:solidFill>
                  <a:schemeClr val="tx1"/>
                </a:solidFill>
                <a:effectLst/>
                <a:latin typeface="Times" pitchFamily="18" charset="0"/>
                <a:ea typeface="+mn-ea"/>
                <a:cs typeface="+mn-cs"/>
              </a:rPr>
              <a:t>, SM, Glaser, R. Predictors of Risk for Different Stages of Adolescent Smoking in a Biracial Sample. </a:t>
            </a:r>
            <a:r>
              <a:rPr lang="en-US" sz="800" i="1" kern="1200" dirty="0">
                <a:solidFill>
                  <a:schemeClr val="tx1"/>
                </a:solidFill>
                <a:effectLst/>
                <a:latin typeface="Times" pitchFamily="18" charset="0"/>
                <a:ea typeface="+mn-ea"/>
                <a:cs typeface="+mn-cs"/>
              </a:rPr>
              <a:t>Journal of Consulting and Clinical Psychology</a:t>
            </a:r>
            <a:r>
              <a:rPr lang="en-US" sz="800" kern="1200" dirty="0">
                <a:solidFill>
                  <a:schemeClr val="tx1"/>
                </a:solidFill>
                <a:effectLst/>
                <a:latin typeface="Times" pitchFamily="18" charset="0"/>
                <a:ea typeface="+mn-ea"/>
                <a:cs typeface="+mn-cs"/>
              </a:rPr>
              <a:t>. 1997;65:653-662. doi:10.1037/0022-006X.65.4.653.</a:t>
            </a:r>
          </a:p>
          <a:p>
            <a:pPr marL="171450" lvl="0" indent="-171450">
              <a:buFont typeface="Wingdings" pitchFamily="2" charset="2"/>
              <a:buChar char="Ø"/>
              <a:defRPr/>
            </a:pPr>
            <a:r>
              <a:rPr lang="en-US" sz="800" kern="1200" dirty="0">
                <a:solidFill>
                  <a:schemeClr val="tx1"/>
                </a:solidFill>
                <a:effectLst/>
                <a:latin typeface="Times" pitchFamily="18" charset="0"/>
                <a:ea typeface="+mn-ea"/>
                <a:cs typeface="+mn-cs"/>
              </a:rPr>
              <a:t>The Health Consequences of Smoking—50 Years of Progress: A Report of the Surgeon General. 2014. </a:t>
            </a:r>
            <a:r>
              <a:rPr lang="en-US" sz="800" dirty="0">
                <a:hlinkClick r:id="rId6"/>
              </a:rPr>
              <a:t>https://</a:t>
            </a:r>
            <a:r>
              <a:rPr lang="en-US" sz="800" dirty="0" smtClean="0">
                <a:hlinkClick r:id="rId6"/>
              </a:rPr>
              <a:t>www.surgeongeneral.gov/library/reports/50-years-of-progress/full-report.pdf</a:t>
            </a:r>
            <a:r>
              <a:rPr lang="en-US" sz="800" dirty="0" smtClean="0"/>
              <a:t>. Accessed 10/4/18 </a:t>
            </a:r>
            <a:endParaRPr lang="en-US" sz="800" kern="1200" dirty="0">
              <a:solidFill>
                <a:schemeClr val="tx1"/>
              </a:solidFill>
              <a:effectLst/>
              <a:latin typeface="Times" pitchFamily="18" charset="0"/>
              <a:ea typeface="+mn-ea"/>
              <a:cs typeface="+mn-cs"/>
            </a:endParaRPr>
          </a:p>
          <a:p>
            <a:pPr marL="171450" indent="-171450">
              <a:buFont typeface="Wingdings" pitchFamily="2" charset="2"/>
              <a:buChar char="Ø"/>
              <a:defRPr/>
            </a:pPr>
            <a:r>
              <a:rPr lang="en-US" sz="800" kern="1200" dirty="0">
                <a:solidFill>
                  <a:schemeClr val="tx1"/>
                </a:solidFill>
                <a:effectLst/>
                <a:latin typeface="Times" pitchFamily="18" charset="0"/>
                <a:ea typeface="+mn-ea"/>
                <a:cs typeface="+mn-cs"/>
              </a:rPr>
              <a:t>Kandel DB, Kandel ER. A Molecular Basis for Nicotine as a Gateway Drug. </a:t>
            </a:r>
            <a:r>
              <a:rPr lang="en-US" sz="800" i="1" kern="1200" dirty="0">
                <a:solidFill>
                  <a:schemeClr val="tx1"/>
                </a:solidFill>
                <a:effectLst/>
                <a:latin typeface="Times" pitchFamily="18" charset="0"/>
                <a:ea typeface="+mn-ea"/>
                <a:cs typeface="+mn-cs"/>
              </a:rPr>
              <a:t>New England Journal of Medicine</a:t>
            </a:r>
            <a:r>
              <a:rPr lang="en-US" sz="800" kern="1200" dirty="0">
                <a:solidFill>
                  <a:schemeClr val="tx1"/>
                </a:solidFill>
                <a:effectLst/>
                <a:latin typeface="Times" pitchFamily="18" charset="0"/>
                <a:ea typeface="+mn-ea"/>
                <a:cs typeface="+mn-cs"/>
              </a:rPr>
              <a:t>. 2014. </a:t>
            </a:r>
            <a:r>
              <a:rPr lang="en-US" sz="800" u="sng" kern="1200" dirty="0">
                <a:solidFill>
                  <a:schemeClr val="tx1"/>
                </a:solidFill>
                <a:effectLst/>
                <a:latin typeface="Times" pitchFamily="18" charset="0"/>
                <a:ea typeface="+mn-ea"/>
                <a:cs typeface="+mn-cs"/>
                <a:hlinkClick r:id="rId7"/>
              </a:rPr>
              <a:t>http://www.nih.gov/news-events/nih-research-matters/why-nicotine-gateway-drug</a:t>
            </a:r>
            <a:r>
              <a:rPr lang="en-US" sz="800" kern="1200" dirty="0" smtClean="0">
                <a:solidFill>
                  <a:schemeClr val="tx1"/>
                </a:solidFill>
                <a:effectLst/>
                <a:latin typeface="Times" pitchFamily="18" charset="0"/>
                <a:ea typeface="+mn-ea"/>
                <a:cs typeface="+mn-cs"/>
              </a:rPr>
              <a:t>. </a:t>
            </a:r>
            <a:r>
              <a:rPr lang="en-US" sz="800" dirty="0"/>
              <a:t>Accessed </a:t>
            </a:r>
            <a:r>
              <a:rPr lang="en-US" sz="800" dirty="0" smtClean="0"/>
              <a:t>10/4/18</a:t>
            </a:r>
            <a:endParaRPr lang="en-US" sz="800" dirty="0"/>
          </a:p>
        </p:txBody>
      </p:sp>
      <p:sp>
        <p:nvSpPr>
          <p:cNvPr id="4" name="Slide Number Placeholder 3"/>
          <p:cNvSpPr>
            <a:spLocks noGrp="1"/>
          </p:cNvSpPr>
          <p:nvPr>
            <p:ph type="sldNum" sz="quarter" idx="10"/>
          </p:nvPr>
        </p:nvSpPr>
        <p:spPr>
          <a:xfrm>
            <a:off x="6019799" y="8829967"/>
            <a:ext cx="836613" cy="464820"/>
          </a:xfrm>
        </p:spPr>
        <p:txBody>
          <a:bodyPr/>
          <a:lstStyle/>
          <a:p>
            <a:fld id="{BBE00C26-8E78-4968-A33D-3891D3203149}" type="slidenum">
              <a:rPr lang="en-US" smtClean="0"/>
              <a:pPr/>
              <a:t>3</a:t>
            </a:fld>
            <a:endParaRPr lang="en-US" dirty="0"/>
          </a:p>
        </p:txBody>
      </p:sp>
    </p:spTree>
    <p:extLst>
      <p:ext uri="{BB962C8B-B14F-4D97-AF65-F5344CB8AC3E}">
        <p14:creationId xmlns:p14="http://schemas.microsoft.com/office/powerpoint/2010/main" val="4213521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0"/>
            <a:ext cx="5486400" cy="5337810"/>
          </a:xfrm>
        </p:spPr>
        <p:txBody>
          <a:bodyPr/>
          <a:lstStyle/>
          <a:p>
            <a:pPr marL="228600" marR="0" lvl="0" indent="-22860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u="none" strike="noStrike" kern="1200" dirty="0">
                <a:solidFill>
                  <a:schemeClr val="tx1"/>
                </a:solidFill>
                <a:effectLst/>
                <a:latin typeface="Times" pitchFamily="18" charset="0"/>
                <a:ea typeface="+mn-ea"/>
                <a:cs typeface="+mn-cs"/>
              </a:rPr>
              <a:t>There are currently over 15,500 </a:t>
            </a:r>
            <a:r>
              <a:rPr lang="en-US" sz="1200" b="1" u="none" strike="noStrike" kern="1200" dirty="0">
                <a:solidFill>
                  <a:schemeClr val="tx1"/>
                </a:solidFill>
                <a:effectLst/>
                <a:latin typeface="Times" pitchFamily="18" charset="0"/>
                <a:ea typeface="+mn-ea"/>
                <a:cs typeface="+mn-cs"/>
              </a:rPr>
              <a:t>tobacco flavors </a:t>
            </a:r>
            <a:r>
              <a:rPr lang="en-US" sz="1200" u="none" strike="noStrike" kern="1200" dirty="0">
                <a:solidFill>
                  <a:schemeClr val="tx1"/>
                </a:solidFill>
                <a:effectLst/>
                <a:latin typeface="Times" pitchFamily="18" charset="0"/>
                <a:ea typeface="+mn-ea"/>
                <a:cs typeface="+mn-cs"/>
              </a:rPr>
              <a:t>… and counting. Many of them are fruit and candy flavored—designed to mask the harsh taste of tobacco and appeal to youth. These flavors are found in e-cigarettes as well as mini cigars and other products.</a:t>
            </a:r>
            <a:endParaRPr lang="en-US" sz="1200" kern="1200" dirty="0">
              <a:solidFill>
                <a:schemeClr val="tx1"/>
              </a:solidFill>
              <a:effectLst/>
              <a:latin typeface="Times" pitchFamily="18" charset="0"/>
              <a:ea typeface="+mn-ea"/>
              <a:cs typeface="+mn-cs"/>
            </a:endParaRPr>
          </a:p>
          <a:p>
            <a:pPr marL="228600" lvl="0"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Youth are using </a:t>
            </a:r>
            <a:r>
              <a:rPr lang="en-US" sz="1200" b="1" kern="1200" dirty="0">
                <a:solidFill>
                  <a:schemeClr val="tx1"/>
                </a:solidFill>
                <a:effectLst/>
                <a:latin typeface="Times" pitchFamily="18" charset="0"/>
                <a:ea typeface="+mn-ea"/>
                <a:cs typeface="+mn-cs"/>
              </a:rPr>
              <a:t>electronic cigarettes or “vape pens” </a:t>
            </a:r>
            <a:r>
              <a:rPr lang="en-US" sz="1200" kern="1200" dirty="0">
                <a:solidFill>
                  <a:schemeClr val="tx1"/>
                </a:solidFill>
                <a:effectLst/>
                <a:latin typeface="Times" pitchFamily="18" charset="0"/>
                <a:ea typeface="+mn-ea"/>
                <a:cs typeface="+mn-cs"/>
              </a:rPr>
              <a:t>more than other tobacco products. </a:t>
            </a:r>
            <a:r>
              <a:rPr lang="en-US" dirty="0"/>
              <a:t>(The official name for these devices is inhalant delivery systems.) </a:t>
            </a:r>
            <a:endParaRPr lang="en-US" sz="1200" kern="1200" dirty="0">
              <a:solidFill>
                <a:schemeClr val="tx1"/>
              </a:solidFill>
              <a:effectLst/>
              <a:latin typeface="Times" pitchFamily="18" charset="0"/>
              <a:ea typeface="+mn-ea"/>
              <a:cs typeface="+mn-cs"/>
            </a:endParaRP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Adolescents of </a:t>
            </a:r>
            <a:r>
              <a:rPr lang="en-US" sz="1200" kern="1200" dirty="0" smtClean="0">
                <a:solidFill>
                  <a:schemeClr val="tx1"/>
                </a:solidFill>
                <a:effectLst/>
                <a:latin typeface="Times" pitchFamily="18" charset="0"/>
                <a:ea typeface="+mn-ea"/>
                <a:cs typeface="+mn-cs"/>
              </a:rPr>
              <a:t>showed </a:t>
            </a:r>
            <a:r>
              <a:rPr lang="en-US" sz="1200" kern="1200" dirty="0">
                <a:solidFill>
                  <a:schemeClr val="tx1"/>
                </a:solidFill>
                <a:effectLst/>
                <a:latin typeface="Times" pitchFamily="18" charset="0"/>
                <a:ea typeface="+mn-ea"/>
                <a:cs typeface="+mn-cs"/>
              </a:rPr>
              <a:t>an increased use of e-cigarettes since 2013. </a:t>
            </a:r>
            <a:endParaRPr lang="en-US" sz="1200" kern="1200" dirty="0" smtClean="0">
              <a:solidFill>
                <a:schemeClr val="tx1"/>
              </a:solidFill>
              <a:effectLst/>
              <a:latin typeface="Times" pitchFamily="18" charset="0"/>
              <a:ea typeface="+mn-ea"/>
              <a:cs typeface="+mn-cs"/>
            </a:endParaRPr>
          </a:p>
          <a:p>
            <a:pPr marL="685800" lvl="1" indent="-228600">
              <a:buFont typeface="Arial" panose="020B0604020202020204" pitchFamily="34" charset="0"/>
              <a:buChar char="•"/>
            </a:pPr>
            <a:r>
              <a:rPr lang="en-US" dirty="0"/>
              <a:t>In Oregon, e-cigarette use among 11th graders nearly tripled from 2013 to 2017 from 5% to 13%. </a:t>
            </a:r>
            <a:endParaRPr lang="en-US" sz="1200" kern="1200" dirty="0">
              <a:solidFill>
                <a:schemeClr val="tx1"/>
              </a:solidFill>
              <a:effectLst/>
              <a:latin typeface="Times" pitchFamily="18" charset="0"/>
              <a:ea typeface="+mn-ea"/>
              <a:cs typeface="+mn-cs"/>
            </a:endParaRPr>
          </a:p>
          <a:p>
            <a:pPr marL="228600" lvl="0"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JUUL is a brand of e-cigarettes that has skyrocketed in popularity among teens across the United States, commanding over half the e-cigarette market.  </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High tech, it looks like a USB flash drive and charges in a computer.  </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It’s available in sweet flavors and small enough to fit into a closed hand, making it easy for youth to use inconspicuously in school. </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Just one JUUL pod contains as much nicotine as a pack of cigarettes! Let me say that again—one JUUL pod contains as much nicotine as a pack of cigarettes. It’s highly addictive.</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That’s not commonly known. In fact, a recent study found that 63% of JUUL users, ages 15–24, did not know the product always contains nicotine.</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The most common way youth buy JUUL is through retail locations in the community. Nearly three quarters (74%) of youth said they obtained JUUL at a store or retail outlet. </a:t>
            </a:r>
          </a:p>
          <a:p>
            <a:pPr marL="685800" lvl="1" indent="-228600">
              <a:buFont typeface="Arial" panose="020B0604020202020204" pitchFamily="34" charset="0"/>
              <a:buChar char="•"/>
            </a:pPr>
            <a:r>
              <a:rPr lang="en-US" sz="1200" kern="1200" dirty="0">
                <a:solidFill>
                  <a:schemeClr val="tx1"/>
                </a:solidFill>
                <a:effectLst/>
                <a:latin typeface="Times" pitchFamily="18" charset="0"/>
                <a:ea typeface="+mn-ea"/>
                <a:cs typeface="+mn-cs"/>
              </a:rPr>
              <a:t>These are not a safe alternative to cigarettes—they’re addictive and the nicotine they deliver can harm young people’s brains. </a:t>
            </a:r>
          </a:p>
          <a:p>
            <a:pPr marL="228600" indent="-228600">
              <a:buFont typeface="Arial" panose="020B0604020202020204" pitchFamily="34" charset="0"/>
              <a:buChar char="•"/>
            </a:pPr>
            <a:r>
              <a:rPr lang="en-US" dirty="0"/>
              <a:t>These products are easy to get—and perception of easy access is one of the strongest predictors of smoking initiation in youth. If they see it being used and think it’s easy to get, they’re more likely to start. </a:t>
            </a:r>
            <a:endParaRPr lang="en-US" b="0" dirty="0"/>
          </a:p>
          <a:p>
            <a:endParaRPr lang="en-US" sz="800" i="1" dirty="0"/>
          </a:p>
          <a:p>
            <a:r>
              <a:rPr lang="en-US" sz="800" i="1" u="sng" dirty="0"/>
              <a:t>SOURCES:</a:t>
            </a:r>
            <a:endParaRPr lang="en-US" sz="800" u="sng" dirty="0"/>
          </a:p>
          <a:p>
            <a:pPr marL="171450" lvl="0" indent="-171450">
              <a:buFont typeface="Wingdings" pitchFamily="2" charset="2"/>
              <a:buChar char="Ø"/>
            </a:pPr>
            <a:r>
              <a:rPr lang="en-US" sz="800" dirty="0"/>
              <a:t>Oregon Tobacco Facts </a:t>
            </a:r>
            <a:r>
              <a:rPr lang="en-US" sz="800" dirty="0" smtClean="0"/>
              <a:t>Report</a:t>
            </a:r>
            <a:r>
              <a:rPr lang="en-US" sz="800" dirty="0"/>
              <a:t>.</a:t>
            </a:r>
            <a:r>
              <a:rPr lang="en-US" sz="800" dirty="0" smtClean="0"/>
              <a:t> </a:t>
            </a:r>
            <a:r>
              <a:rPr lang="en-US" sz="800" i="1" dirty="0" smtClean="0"/>
              <a:t>Oregon Health Authority,</a:t>
            </a:r>
            <a:r>
              <a:rPr lang="en-US" sz="800" dirty="0" smtClean="0"/>
              <a:t> </a:t>
            </a:r>
            <a:r>
              <a:rPr lang="en-US" sz="800" dirty="0"/>
              <a:t>2018: </a:t>
            </a:r>
            <a:r>
              <a:rPr lang="en-US" sz="800" dirty="0">
                <a:hlinkClick r:id="rId3"/>
              </a:rPr>
              <a:t>https://</a:t>
            </a:r>
            <a:r>
              <a:rPr lang="en-US" sz="800" dirty="0" smtClean="0">
                <a:hlinkClick r:id="rId3"/>
              </a:rPr>
              <a:t>apps.state.or.us/Forms/Served/le9139.pdf</a:t>
            </a:r>
            <a:r>
              <a:rPr lang="en-US" sz="800" dirty="0" smtClean="0"/>
              <a:t>. Accessed 9/10/18.</a:t>
            </a:r>
            <a:endParaRPr lang="en-US" sz="800" dirty="0"/>
          </a:p>
          <a:p>
            <a:pPr marL="171450" lvl="0" indent="-171450">
              <a:buFont typeface="Wingdings" pitchFamily="2" charset="2"/>
              <a:buChar char="Ø"/>
            </a:pPr>
            <a:r>
              <a:rPr lang="en-US" sz="800" dirty="0"/>
              <a:t>Where are Kids Getting JUUL? </a:t>
            </a:r>
            <a:r>
              <a:rPr lang="en-US" sz="800" i="1" dirty="0"/>
              <a:t>The Truth Initiative, </a:t>
            </a:r>
            <a:r>
              <a:rPr lang="en-US" sz="800" dirty="0"/>
              <a:t>May 29, 2018. </a:t>
            </a:r>
            <a:r>
              <a:rPr lang="en-US" sz="800" u="sng" dirty="0">
                <a:hlinkClick r:id="rId4"/>
              </a:rPr>
              <a:t>http://www.truthinitiative.org/news/where-are-kids-getting-juul</a:t>
            </a:r>
            <a:r>
              <a:rPr lang="en-US" sz="800" dirty="0"/>
              <a:t>. Accessed 9/17/18. </a:t>
            </a:r>
          </a:p>
          <a:p>
            <a:pPr marL="171450" lvl="0" indent="-171450">
              <a:buFont typeface="Wingdings" pitchFamily="2" charset="2"/>
              <a:buChar char="Ø"/>
              <a:defRPr/>
            </a:pPr>
            <a:r>
              <a:rPr lang="en-US" sz="800" dirty="0"/>
              <a:t>Willett, JG, et al. Recognition, use and perceptions of </a:t>
            </a:r>
            <a:r>
              <a:rPr lang="en-US" sz="800" dirty="0" err="1"/>
              <a:t>Juul</a:t>
            </a:r>
            <a:r>
              <a:rPr lang="en-US" sz="800" dirty="0"/>
              <a:t> among youth and young adults. </a:t>
            </a:r>
            <a:r>
              <a:rPr lang="en-US" sz="800" i="1" dirty="0"/>
              <a:t>Tobacco Control</a:t>
            </a:r>
            <a:r>
              <a:rPr lang="en-US" sz="800" dirty="0"/>
              <a:t>. 2018. </a:t>
            </a:r>
            <a:r>
              <a:rPr lang="en-US" sz="800" dirty="0">
                <a:hlinkClick r:id="rId5"/>
              </a:rPr>
              <a:t>http://dx.doi.org/10.1136/tobaccocontrol-2018-054273</a:t>
            </a:r>
            <a:r>
              <a:rPr lang="en-US" sz="800" dirty="0"/>
              <a:t>. Accessed 9/17/18.</a:t>
            </a:r>
          </a:p>
          <a:p>
            <a:pPr marL="171450" lvl="0" indent="-171450">
              <a:buFont typeface="Wingdings" pitchFamily="2" charset="2"/>
              <a:buChar char="Ø"/>
              <a:defRPr/>
            </a:pPr>
            <a:r>
              <a:rPr lang="en-US" sz="800" dirty="0"/>
              <a:t>Preventing Tobacco Use Among Youth And Adults: A Report of the Surgeon General. </a:t>
            </a:r>
            <a:r>
              <a:rPr lang="en-US" sz="800" i="1" dirty="0"/>
              <a:t>Centers for Disease Control &amp; Prevention</a:t>
            </a:r>
            <a:r>
              <a:rPr lang="en-US" sz="800" dirty="0"/>
              <a:t>, 2012, </a:t>
            </a:r>
            <a:r>
              <a:rPr lang="en-US" sz="800" dirty="0">
                <a:hlinkClick r:id="rId6"/>
              </a:rPr>
              <a:t>www.cdc.gov/tobacco/data_statistics/sgr/2012/consumer_booklet/pdfs/consumer.pdf</a:t>
            </a:r>
            <a:r>
              <a:rPr lang="en-US" sz="800" dirty="0"/>
              <a:t>. Accessed 9/23/18. </a:t>
            </a:r>
          </a:p>
          <a:p>
            <a:pPr marL="171450" lvl="0" indent="-171450">
              <a:buFont typeface="Wingdings" pitchFamily="2" charset="2"/>
              <a:buChar char="Ø"/>
              <a:defRPr/>
            </a:pPr>
            <a:r>
              <a:rPr lang="en-US" sz="800" dirty="0"/>
              <a:t>Robinson, LA, </a:t>
            </a:r>
            <a:r>
              <a:rPr lang="en-US" sz="800" dirty="0" err="1"/>
              <a:t>Klesges</a:t>
            </a:r>
            <a:r>
              <a:rPr lang="en-US" sz="800" dirty="0"/>
              <a:t>, RC, </a:t>
            </a:r>
            <a:r>
              <a:rPr lang="en-US" sz="800" dirty="0" err="1"/>
              <a:t>Zbikowski</a:t>
            </a:r>
            <a:r>
              <a:rPr lang="en-US" sz="800" dirty="0"/>
              <a:t>, SM, Glaser, R. Predictors of Risk for Different Stages of Adolescent Smoking in a Biracial Sample. </a:t>
            </a:r>
            <a:r>
              <a:rPr lang="en-US" sz="800" i="1" dirty="0"/>
              <a:t>Journal of Consulting and Clinical Psychology</a:t>
            </a:r>
            <a:r>
              <a:rPr lang="en-US" sz="800" dirty="0"/>
              <a:t>. 1997;65:653-662. </a:t>
            </a:r>
            <a:r>
              <a:rPr lang="en-US" sz="800" dirty="0" smtClean="0"/>
              <a:t>doi:10.1037/0022-006X.65.4.653.</a:t>
            </a:r>
            <a:endParaRPr lang="en-US" sz="800" dirty="0">
              <a:effectLst/>
            </a:endParaRPr>
          </a:p>
        </p:txBody>
      </p:sp>
      <p:sp>
        <p:nvSpPr>
          <p:cNvPr id="4" name="Slide Number Placeholder 3"/>
          <p:cNvSpPr>
            <a:spLocks noGrp="1"/>
          </p:cNvSpPr>
          <p:nvPr>
            <p:ph type="sldNum" sz="quarter" idx="10"/>
          </p:nvPr>
        </p:nvSpPr>
        <p:spPr/>
        <p:txBody>
          <a:bodyPr/>
          <a:lstStyle/>
          <a:p>
            <a:fld id="{BBE00C26-8E78-4968-A33D-3891D3203149}" type="slidenum">
              <a:rPr lang="en-US" smtClean="0"/>
              <a:pPr/>
              <a:t>4</a:t>
            </a:fld>
            <a:endParaRPr lang="en-US"/>
          </a:p>
        </p:txBody>
      </p:sp>
    </p:spTree>
    <p:extLst>
      <p:ext uri="{BB962C8B-B14F-4D97-AF65-F5344CB8AC3E}">
        <p14:creationId xmlns:p14="http://schemas.microsoft.com/office/powerpoint/2010/main" val="3174499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b="0" dirty="0"/>
              <a:t>In </a:t>
            </a:r>
            <a:r>
              <a:rPr lang="en-US" b="1" dirty="0">
                <a:solidFill>
                  <a:srgbClr val="FF0000"/>
                </a:solidFill>
                <a:highlight>
                  <a:srgbClr val="FFFF00"/>
                </a:highlight>
              </a:rPr>
              <a:t>[COUNTY]</a:t>
            </a:r>
            <a:r>
              <a:rPr lang="en-US" b="0" dirty="0"/>
              <a:t>, this is how Big Tobacco is marketing to our youth …</a:t>
            </a:r>
          </a:p>
        </p:txBody>
      </p:sp>
      <p:sp>
        <p:nvSpPr>
          <p:cNvPr id="4" name="Slide Number Placeholder 3"/>
          <p:cNvSpPr>
            <a:spLocks noGrp="1"/>
          </p:cNvSpPr>
          <p:nvPr>
            <p:ph type="sldNum" sz="quarter" idx="10"/>
          </p:nvPr>
        </p:nvSpPr>
        <p:spPr/>
        <p:txBody>
          <a:bodyPr/>
          <a:lstStyle/>
          <a:p>
            <a:fld id="{BBE00C26-8E78-4968-A33D-3891D3203149}" type="slidenum">
              <a:rPr lang="en-US" smtClean="0"/>
              <a:pPr/>
              <a:t>5</a:t>
            </a:fld>
            <a:endParaRPr lang="en-US"/>
          </a:p>
        </p:txBody>
      </p:sp>
    </p:spTree>
    <p:extLst>
      <p:ext uri="{BB962C8B-B14F-4D97-AF65-F5344CB8AC3E}">
        <p14:creationId xmlns:p14="http://schemas.microsoft.com/office/powerpoint/2010/main" val="480689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Tobacco Retail Licensing is an effective strategy being used in many other states and in several Oregon counties. It allows counties to do the following: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Require all businesses—including large retailers, convenience stores, gas stations, pharmacies and bars—to purchase a license to sell tobacco.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Provide tobacco education and support to retailers (education can take many forms, including online training and one-on-one technical assistance).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Implement an enforcement system, which includes regular inspections with the possibility of penalties such as fines and suspension of license to sell tobacco.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Charge an annual licensing fee, needed to cover the cost to administer licenses, educate retailers and conduct compliance checks.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Let me share more about why these things are so important in our work to prevent youth tobacco use ...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BBE00C26-8E78-4968-A33D-3891D3203149}" type="slidenum">
              <a:rPr lang="en-US" smtClean="0"/>
              <a:pPr/>
              <a:t>6</a:t>
            </a:fld>
            <a:endParaRPr lang="en-US"/>
          </a:p>
        </p:txBody>
      </p:sp>
    </p:spTree>
    <p:extLst>
      <p:ext uri="{BB962C8B-B14F-4D97-AF65-F5344CB8AC3E}">
        <p14:creationId xmlns:p14="http://schemas.microsoft.com/office/powerpoint/2010/main" val="308775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This year (2018), Oregon increased the state’s tobacco product sales age to 21 (Tobacco 21), which now aligns with alcohol and marijuana sales. However, tobacco is one of the only products that is not licensed.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Here’s what Tobacco Retail Licensing would allow us to do to protect youth:</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The OHA Public Health Division coordinates with the Oregon State Police to conduct unannounced compliance checks for underage sales, using minor decoys. But due to the State’s limited capacity and resources, only a random sample of retailers get selected for compliance checks. This means many tobacco retailers in Oregon can go one or more years without being inspected. </a:t>
            </a:r>
          </a:p>
          <a:p>
            <a:pPr marL="628650" lvl="1" indent="-171450">
              <a:buFont typeface="Arial" panose="020B0604020202020204" pitchFamily="34" charset="0"/>
              <a:buChar char="•"/>
              <a:defRPr/>
            </a:pPr>
            <a:r>
              <a:rPr lang="en-US" dirty="0"/>
              <a:t>Tobacco retail licensing would allow </a:t>
            </a:r>
            <a:r>
              <a:rPr lang="en-US" b="1" dirty="0">
                <a:solidFill>
                  <a:srgbClr val="FF0000"/>
                </a:solidFill>
                <a:highlight>
                  <a:srgbClr val="FFFF00"/>
                </a:highlight>
              </a:rPr>
              <a:t>[COUNTY]</a:t>
            </a:r>
            <a:r>
              <a:rPr lang="en-US" dirty="0"/>
              <a:t> to augment the state’s system so that every tobacco retailer is </a:t>
            </a:r>
            <a:r>
              <a:rPr lang="en-US" b="1" dirty="0"/>
              <a:t>inspected </a:t>
            </a:r>
            <a:r>
              <a:rPr lang="en-US" b="1" dirty="0">
                <a:solidFill>
                  <a:srgbClr val="FF0000"/>
                </a:solidFill>
                <a:highlight>
                  <a:srgbClr val="FFFF00"/>
                </a:highlight>
              </a:rPr>
              <a:t>[FREQUENCY IN YOUR COUNTY]</a:t>
            </a:r>
            <a:r>
              <a:rPr lang="en-US" dirty="0"/>
              <a:t>.</a:t>
            </a:r>
            <a:r>
              <a:rPr lang="en-US" b="1" dirty="0"/>
              <a:t> </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Times" pitchFamily="18" charset="0"/>
                <a:ea typeface="+mn-ea"/>
                <a:cs typeface="+mn-cs"/>
              </a:rPr>
              <a:t>Inspections would include </a:t>
            </a:r>
            <a:r>
              <a:rPr lang="en-US" sz="1200" b="1" kern="1200" dirty="0">
                <a:solidFill>
                  <a:schemeClr val="tx1"/>
                </a:solidFill>
                <a:effectLst/>
                <a:latin typeface="Times" pitchFamily="18" charset="0"/>
                <a:ea typeface="+mn-ea"/>
                <a:cs typeface="+mn-cs"/>
              </a:rPr>
              <a:t>education</a:t>
            </a:r>
            <a:r>
              <a:rPr lang="en-US" sz="1200" kern="1200" dirty="0">
                <a:solidFill>
                  <a:schemeClr val="tx1"/>
                </a:solidFill>
                <a:effectLst/>
                <a:latin typeface="Times" pitchFamily="18" charset="0"/>
                <a:ea typeface="+mn-ea"/>
                <a:cs typeface="+mn-cs"/>
              </a:rPr>
              <a:t> and </a:t>
            </a:r>
            <a:r>
              <a:rPr lang="en-US" sz="1200" b="1" kern="1200" dirty="0">
                <a:solidFill>
                  <a:schemeClr val="tx1"/>
                </a:solidFill>
                <a:effectLst/>
                <a:latin typeface="Times" pitchFamily="18" charset="0"/>
                <a:ea typeface="+mn-ea"/>
                <a:cs typeface="+mn-cs"/>
              </a:rPr>
              <a:t>penalties for violations</a:t>
            </a:r>
            <a:r>
              <a:rPr lang="en-US" sz="1200" kern="1200" dirty="0">
                <a:solidFill>
                  <a:schemeClr val="tx1"/>
                </a:solidFill>
                <a:effectLst/>
                <a:latin typeface="Times" pitchFamily="18" charset="0"/>
                <a:ea typeface="+mn-ea"/>
                <a:cs typeface="+mn-cs"/>
              </a:rPr>
              <a:t>. Penalties motivate clerks and owners to be more vigilant about checking IDs before selling tobacco. </a:t>
            </a:r>
            <a:endParaRPr lang="en-US" sz="800" i="1"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BE00C26-8E78-4968-A33D-3891D3203149}" type="slidenum">
              <a:rPr lang="en-US" smtClean="0"/>
              <a:pPr/>
              <a:t>7</a:t>
            </a:fld>
            <a:endParaRPr lang="en-US"/>
          </a:p>
        </p:txBody>
      </p:sp>
    </p:spTree>
    <p:extLst>
      <p:ext uri="{BB962C8B-B14F-4D97-AF65-F5344CB8AC3E}">
        <p14:creationId xmlns:p14="http://schemas.microsoft.com/office/powerpoint/2010/main" val="187067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In places that have Tobacco Retail Licensure, it is also possible to take further action to keep tobacco away from young people. For example, some counties use Tobacco Retail Licensure to reduce the density of tobacco retailers in a given area and limit the number of retailers that can be near a school.</a:t>
            </a:r>
          </a:p>
          <a:p>
            <a:pPr marL="628650" lvl="1" indent="-171450">
              <a:buFont typeface="Arial" panose="020B0604020202020204" pitchFamily="34" charset="0"/>
              <a:buChar char="•"/>
            </a:pPr>
            <a:r>
              <a:rPr lang="en-US" dirty="0"/>
              <a:t>Studies show that both of these factors impact youth tobacco rates. Youth are more likely to experiment with smoking in areas with more tobacco retailers. Prevalence of smoking is higher at schools with five or more retailers within the area.</a:t>
            </a:r>
          </a:p>
          <a:p>
            <a:pPr marL="628650" lvl="1" indent="-171450">
              <a:buFont typeface="Arial" panose="020B0604020202020204" pitchFamily="34" charset="0"/>
              <a:buChar char="•"/>
            </a:pPr>
            <a:r>
              <a:rPr lang="en-US" dirty="0"/>
              <a:t>We also know that tobacco retailers cluster in neighborhoods with higher rates of poverty. High densities of tobacco retailers are linked to increased smoking rates among adults. So not surprisingly we see higher rates of tobacco use among people living with lower incomes—and therefore higher rates of tobacco-related chronic diseases, like heart disease and lung cancer. </a:t>
            </a:r>
          </a:p>
          <a:p>
            <a:pPr lvl="0"/>
            <a:r>
              <a:rPr lang="en-US" sz="800" i="1" u="sng" dirty="0">
                <a:solidFill>
                  <a:srgbClr val="000000"/>
                </a:solidFill>
              </a:rPr>
              <a:t>SOURCES:</a:t>
            </a:r>
            <a:endParaRPr lang="en-US" sz="800" u="sng" dirty="0">
              <a:solidFill>
                <a:srgbClr val="000000"/>
              </a:solidFill>
            </a:endParaRPr>
          </a:p>
          <a:p>
            <a:pPr marL="171450" lvl="0" indent="-171450">
              <a:buFont typeface="Wingdings" pitchFamily="2" charset="2"/>
              <a:buChar char="Ø"/>
            </a:pPr>
            <a:r>
              <a:rPr lang="en-US" sz="800" dirty="0"/>
              <a:t>Henriksen, L, </a:t>
            </a:r>
            <a:r>
              <a:rPr lang="en-US" sz="800" dirty="0" err="1"/>
              <a:t>Feighery</a:t>
            </a:r>
            <a:r>
              <a:rPr lang="en-US" sz="800" dirty="0"/>
              <a:t>, EC, Schleicher, NC, Cowling, DW, Kline, RS., </a:t>
            </a:r>
            <a:r>
              <a:rPr lang="en-US" sz="800" dirty="0" err="1"/>
              <a:t>Fortmann</a:t>
            </a:r>
            <a:r>
              <a:rPr lang="en-US" sz="800" dirty="0"/>
              <a:t>, SP. Is adolescent smoking related to the density and proximity of tobacco outlets and retail cigarette advertising near schools? </a:t>
            </a:r>
            <a:r>
              <a:rPr lang="en-US" sz="800" i="1" dirty="0"/>
              <a:t>Preventative Medicine</a:t>
            </a:r>
            <a:r>
              <a:rPr lang="en-US" sz="800" dirty="0"/>
              <a:t>. 2008;47:210-214.57 </a:t>
            </a:r>
          </a:p>
          <a:p>
            <a:pPr marL="171450" lvl="0" indent="-171450">
              <a:buFont typeface="Wingdings" pitchFamily="2" charset="2"/>
              <a:buChar char="Ø"/>
            </a:pPr>
            <a:r>
              <a:rPr lang="en-US" sz="800" dirty="0"/>
              <a:t>McCarthy, WJ, Mistry, R, Lu, Y, Patel, M, Zheng, H, </a:t>
            </a:r>
            <a:r>
              <a:rPr lang="en-US" sz="800" dirty="0" err="1"/>
              <a:t>Dietsch</a:t>
            </a:r>
            <a:r>
              <a:rPr lang="en-US" sz="800" dirty="0"/>
              <a:t>, B. Density of Tobacco Retailers Near Schools: Effects on Tobacco Use Among Students. </a:t>
            </a:r>
            <a:r>
              <a:rPr lang="en-US" sz="800" i="1" dirty="0"/>
              <a:t>American Journal of Public Health</a:t>
            </a:r>
            <a:r>
              <a:rPr lang="en-US" sz="800" dirty="0"/>
              <a:t>. 2009;99: 2006-2013. </a:t>
            </a:r>
            <a:r>
              <a:rPr lang="en-US" sz="800" dirty="0" err="1"/>
              <a:t>doi</a:t>
            </a:r>
            <a:r>
              <a:rPr lang="en-US" sz="800" dirty="0"/>
              <a:t>: 10.2105/AJPH.2008.145128. </a:t>
            </a:r>
            <a:endParaRPr lang="en-US" sz="800" i="1"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BE00C26-8E78-4968-A33D-3891D3203149}" type="slidenum">
              <a:rPr lang="en-US" smtClean="0"/>
              <a:pPr/>
              <a:t>8</a:t>
            </a:fld>
            <a:endParaRPr lang="en-US"/>
          </a:p>
        </p:txBody>
      </p:sp>
    </p:spTree>
    <p:extLst>
      <p:ext uri="{BB962C8B-B14F-4D97-AF65-F5344CB8AC3E}">
        <p14:creationId xmlns:p14="http://schemas.microsoft.com/office/powerpoint/2010/main" val="2856525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a:t>Additional benefits in our county include</a:t>
            </a:r>
          </a:p>
          <a:p>
            <a:pPr marL="171450" indent="-171450">
              <a:buFont typeface="Arial" panose="020B0604020202020204" pitchFamily="34" charset="0"/>
              <a:buChar char="•"/>
            </a:pPr>
            <a:r>
              <a:rPr lang="en-US" b="1" dirty="0">
                <a:solidFill>
                  <a:srgbClr val="FF0000"/>
                </a:solidFill>
                <a:highlight>
                  <a:srgbClr val="FFFF00"/>
                </a:highlight>
              </a:rPr>
              <a:t>[INSERT NOTES ON OTHER PROPOSED TRL POLICIES OR PLUG-INS]</a:t>
            </a:r>
          </a:p>
        </p:txBody>
      </p:sp>
      <p:sp>
        <p:nvSpPr>
          <p:cNvPr id="4" name="Slide Number Placeholder 3"/>
          <p:cNvSpPr>
            <a:spLocks noGrp="1"/>
          </p:cNvSpPr>
          <p:nvPr>
            <p:ph type="sldNum" sz="quarter" idx="10"/>
          </p:nvPr>
        </p:nvSpPr>
        <p:spPr/>
        <p:txBody>
          <a:bodyPr/>
          <a:lstStyle/>
          <a:p>
            <a:fld id="{BBE00C26-8E78-4968-A33D-3891D3203149}" type="slidenum">
              <a:rPr lang="en-US" smtClean="0"/>
              <a:pPr/>
              <a:t>9</a:t>
            </a:fld>
            <a:endParaRPr lang="en-US"/>
          </a:p>
        </p:txBody>
      </p:sp>
    </p:spTree>
    <p:extLst>
      <p:ext uri="{BB962C8B-B14F-4D97-AF65-F5344CB8AC3E}">
        <p14:creationId xmlns:p14="http://schemas.microsoft.com/office/powerpoint/2010/main" val="292883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682625"/>
            <a:ext cx="7772400" cy="1470025"/>
          </a:xfrm>
        </p:spPr>
        <p:txBody>
          <a:bodyPr/>
          <a:lstStyle>
            <a:lvl1pPr algn="ctr">
              <a:defRPr/>
            </a:lvl1pPr>
          </a:lstStyle>
          <a:p>
            <a:r>
              <a:rPr lang="en-US"/>
              <a:t>Title</a:t>
            </a:r>
          </a:p>
        </p:txBody>
      </p:sp>
      <p:sp>
        <p:nvSpPr>
          <p:cNvPr id="6147" name="Rectangle 3"/>
          <p:cNvSpPr>
            <a:spLocks noGrp="1" noChangeArrowheads="1"/>
          </p:cNvSpPr>
          <p:nvPr>
            <p:ph type="subTitle" idx="1"/>
          </p:nvPr>
        </p:nvSpPr>
        <p:spPr>
          <a:xfrm>
            <a:off x="1371600" y="2438400"/>
            <a:ext cx="6400800" cy="1752600"/>
          </a:xfrm>
        </p:spPr>
        <p:txBody>
          <a:bodyPr/>
          <a:lstStyle>
            <a:lvl1pPr marL="0" indent="0" algn="ctr">
              <a:buFontTx/>
              <a:buNone/>
              <a:defRPr sz="1400"/>
            </a:lvl1pPr>
          </a:lstStyle>
          <a:p>
            <a:r>
              <a:rPr lang="en-US" dirty="0"/>
              <a:t>Click to edit Master subtitle style</a:t>
            </a:r>
          </a:p>
        </p:txBody>
      </p:sp>
      <p:sp>
        <p:nvSpPr>
          <p:cNvPr id="6153" name="Rectangle 9"/>
          <p:cNvSpPr>
            <a:spLocks noChangeArrowheads="1"/>
          </p:cNvSpPr>
          <p:nvPr/>
        </p:nvSpPr>
        <p:spPr bwMode="auto">
          <a:xfrm>
            <a:off x="3124200" y="6324600"/>
            <a:ext cx="2895600" cy="323850"/>
          </a:xfrm>
          <a:prstGeom prst="rect">
            <a:avLst/>
          </a:prstGeom>
          <a:noFill/>
          <a:ln w="9525">
            <a:noFill/>
            <a:miter lim="800000"/>
            <a:headEnd/>
            <a:tailEnd/>
          </a:ln>
          <a:effectLst/>
        </p:spPr>
        <p:txBody>
          <a:bodyPr/>
          <a:lstStyle/>
          <a:p>
            <a:pPr algn="ctr" eaLnBrk="1" hangingPunct="1"/>
            <a:endParaRPr lang="en-US" sz="1200">
              <a:solidFill>
                <a:srgbClr val="005595"/>
              </a:solidFill>
              <a:latin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3A4D164C-97E3-4077-A336-8B3BA028DF35}"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0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83401412-47C9-4FBE-B950-A30F096D7934}"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E35B1C7C-2FE3-440E-960B-DC336E9D4EC3}"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2693C284-B4DC-451D-807D-F60D65E3CB4B}"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77962D4F-5079-4222-824C-2D2332E0DD5E}"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7B73C464-62F4-41AC-86F0-6F0305D6E9D3}" type="slidenum">
              <a:rPr lang="en-US"/>
              <a:pPr/>
              <a:t>‹#›</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D01E5BF8-2D8D-486B-87C7-C2DCA0D61843}" type="slidenum">
              <a:rPr lang="en-US"/>
              <a:pPr/>
              <a:t>‹#›</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10F3097-2133-4D9E-BC2B-43985C5D995A}" type="slidenum">
              <a:rPr lang="en-US"/>
              <a:pPr/>
              <a:t>‹#›</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0129712D-99B4-4A1B-A104-7124243888D5}"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7620B12F-3AA2-41D6-BCED-9B854066AE1B}"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457200" y="1600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28" name="Rectangle 8"/>
          <p:cNvSpPr>
            <a:spLocks noGrp="1" noChangeArrowheads="1"/>
          </p:cNvSpPr>
          <p:nvPr>
            <p:ph type="sldNum" sz="quarter" idx="4"/>
          </p:nvPr>
        </p:nvSpPr>
        <p:spPr bwMode="auto">
          <a:xfrm>
            <a:off x="304800" y="65341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005595"/>
                </a:solidFill>
                <a:latin typeface="Calibri" panose="020F0502020204030204" pitchFamily="34" charset="0"/>
                <a:cs typeface="Calibri" panose="020F0502020204030204" pitchFamily="34" charset="0"/>
              </a:defRPr>
            </a:lvl1pPr>
          </a:lstStyle>
          <a:p>
            <a:fld id="{4992160A-B009-4DF0-9663-DC50E3E3959B}" type="slidenum">
              <a:rPr lang="en-US" smtClean="0"/>
              <a:pPr/>
              <a:t>‹#›</a:t>
            </a:fld>
            <a:endParaRPr lang="en-US"/>
          </a:p>
        </p:txBody>
      </p:sp>
      <p:sp>
        <p:nvSpPr>
          <p:cNvPr id="5130" name="Rectangle 10"/>
          <p:cNvSpPr>
            <a:spLocks noGrp="1" noChangeArrowheads="1"/>
          </p:cNvSpPr>
          <p:nvPr>
            <p:ph type="ftr" sz="quarter" idx="3"/>
          </p:nvPr>
        </p:nvSpPr>
        <p:spPr bwMode="auto">
          <a:xfrm>
            <a:off x="3124200" y="6534150"/>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solidFill>
                  <a:srgbClr val="005595"/>
                </a:solidFill>
                <a:latin typeface="Calibri" panose="020F0502020204030204" pitchFamily="34" charset="0"/>
                <a:cs typeface="Calibri" panose="020F0502020204030204" pitchFamily="34" charset="0"/>
              </a:defRPr>
            </a:lvl1p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rgbClr val="005595"/>
          </a:solidFill>
          <a:latin typeface="Calibri" panose="020F0502020204030204" pitchFamily="34" charset="0"/>
          <a:ea typeface="+mj-ea"/>
          <a:cs typeface="Calibri" panose="020F0502020204030204" pitchFamily="34" charset="0"/>
        </a:defRPr>
      </a:lvl1pPr>
      <a:lvl2pPr algn="l" rtl="0" fontAlgn="base">
        <a:spcBef>
          <a:spcPct val="0"/>
        </a:spcBef>
        <a:spcAft>
          <a:spcPct val="0"/>
        </a:spcAft>
        <a:defRPr sz="3200" b="1">
          <a:solidFill>
            <a:srgbClr val="005595"/>
          </a:solidFill>
          <a:latin typeface="Arial" charset="0"/>
        </a:defRPr>
      </a:lvl2pPr>
      <a:lvl3pPr algn="l" rtl="0" fontAlgn="base">
        <a:spcBef>
          <a:spcPct val="0"/>
        </a:spcBef>
        <a:spcAft>
          <a:spcPct val="0"/>
        </a:spcAft>
        <a:defRPr sz="3200" b="1">
          <a:solidFill>
            <a:srgbClr val="005595"/>
          </a:solidFill>
          <a:latin typeface="Arial" charset="0"/>
        </a:defRPr>
      </a:lvl3pPr>
      <a:lvl4pPr algn="l" rtl="0" fontAlgn="base">
        <a:spcBef>
          <a:spcPct val="0"/>
        </a:spcBef>
        <a:spcAft>
          <a:spcPct val="0"/>
        </a:spcAft>
        <a:defRPr sz="3200" b="1">
          <a:solidFill>
            <a:srgbClr val="005595"/>
          </a:solidFill>
          <a:latin typeface="Arial" charset="0"/>
        </a:defRPr>
      </a:lvl4pPr>
      <a:lvl5pPr algn="l" rtl="0" fontAlgn="base">
        <a:spcBef>
          <a:spcPct val="0"/>
        </a:spcBef>
        <a:spcAft>
          <a:spcPct val="0"/>
        </a:spcAft>
        <a:defRPr sz="3200" b="1">
          <a:solidFill>
            <a:srgbClr val="005595"/>
          </a:solidFill>
          <a:latin typeface="Arial" charset="0"/>
        </a:defRPr>
      </a:lvl5pPr>
      <a:lvl6pPr marL="457200" algn="l" rtl="0" fontAlgn="base">
        <a:spcBef>
          <a:spcPct val="0"/>
        </a:spcBef>
        <a:spcAft>
          <a:spcPct val="0"/>
        </a:spcAft>
        <a:defRPr sz="3200" b="1">
          <a:solidFill>
            <a:srgbClr val="005595"/>
          </a:solidFill>
          <a:latin typeface="Arial" charset="0"/>
        </a:defRPr>
      </a:lvl6pPr>
      <a:lvl7pPr marL="914400" algn="l" rtl="0" fontAlgn="base">
        <a:spcBef>
          <a:spcPct val="0"/>
        </a:spcBef>
        <a:spcAft>
          <a:spcPct val="0"/>
        </a:spcAft>
        <a:defRPr sz="3200" b="1">
          <a:solidFill>
            <a:srgbClr val="005595"/>
          </a:solidFill>
          <a:latin typeface="Arial" charset="0"/>
        </a:defRPr>
      </a:lvl7pPr>
      <a:lvl8pPr marL="1371600" algn="l" rtl="0" fontAlgn="base">
        <a:spcBef>
          <a:spcPct val="0"/>
        </a:spcBef>
        <a:spcAft>
          <a:spcPct val="0"/>
        </a:spcAft>
        <a:defRPr sz="3200" b="1">
          <a:solidFill>
            <a:srgbClr val="005595"/>
          </a:solidFill>
          <a:latin typeface="Arial" charset="0"/>
        </a:defRPr>
      </a:lvl8pPr>
      <a:lvl9pPr marL="1828800" algn="l" rtl="0" fontAlgn="base">
        <a:spcBef>
          <a:spcPct val="0"/>
        </a:spcBef>
        <a:spcAft>
          <a:spcPct val="0"/>
        </a:spcAft>
        <a:defRPr sz="3200" b="1">
          <a:solidFill>
            <a:srgbClr val="005595"/>
          </a:solidFill>
          <a:latin typeface="Arial" charset="0"/>
        </a:defRPr>
      </a:lvl9pPr>
    </p:titleStyle>
    <p:bodyStyle>
      <a:lvl1pPr marL="342900" indent="-342900" algn="l" rtl="0" fontAlgn="base">
        <a:spcBef>
          <a:spcPct val="20000"/>
        </a:spcBef>
        <a:spcAft>
          <a:spcPct val="0"/>
        </a:spcAft>
        <a:buChar char="•"/>
        <a:defRPr sz="2000">
          <a:solidFill>
            <a:srgbClr val="005595"/>
          </a:solidFill>
          <a:latin typeface="Calibri" panose="020F0502020204030204" pitchFamily="34" charset="0"/>
          <a:ea typeface="+mn-ea"/>
          <a:cs typeface="Calibri" panose="020F0502020204030204" pitchFamily="34" charset="0"/>
        </a:defRPr>
      </a:lvl1pPr>
      <a:lvl2pPr marL="742950" indent="-285750" algn="l" rtl="0" fontAlgn="base">
        <a:spcBef>
          <a:spcPct val="20000"/>
        </a:spcBef>
        <a:spcAft>
          <a:spcPct val="0"/>
        </a:spcAft>
        <a:buChar char="–"/>
        <a:defRPr>
          <a:solidFill>
            <a:srgbClr val="005595"/>
          </a:solidFill>
          <a:latin typeface="Calibri" panose="020F0502020204030204" pitchFamily="34" charset="0"/>
          <a:cs typeface="Calibri" panose="020F0502020204030204" pitchFamily="34" charset="0"/>
        </a:defRPr>
      </a:lvl2pPr>
      <a:lvl3pPr marL="1143000" indent="-228600" algn="l" rtl="0" fontAlgn="base">
        <a:spcBef>
          <a:spcPct val="20000"/>
        </a:spcBef>
        <a:spcAft>
          <a:spcPct val="0"/>
        </a:spcAft>
        <a:buChar char="•"/>
        <a:defRPr sz="1600">
          <a:solidFill>
            <a:srgbClr val="005595"/>
          </a:solidFill>
          <a:latin typeface="Calibri" panose="020F0502020204030204" pitchFamily="34" charset="0"/>
          <a:cs typeface="Calibri" panose="020F0502020204030204" pitchFamily="34" charset="0"/>
        </a:defRPr>
      </a:lvl3pPr>
      <a:lvl4pPr marL="1600200" indent="-228600" algn="l" rtl="0" fontAlgn="base">
        <a:spcBef>
          <a:spcPct val="20000"/>
        </a:spcBef>
        <a:spcAft>
          <a:spcPct val="0"/>
        </a:spcAft>
        <a:buChar char="–"/>
        <a:defRPr sz="1400">
          <a:solidFill>
            <a:srgbClr val="005595"/>
          </a:solidFill>
          <a:latin typeface="Calibri" panose="020F0502020204030204" pitchFamily="34" charset="0"/>
          <a:cs typeface="Calibri" panose="020F0502020204030204" pitchFamily="34" charset="0"/>
        </a:defRPr>
      </a:lvl4pPr>
      <a:lvl5pPr marL="2057400" indent="-228600" algn="l" rtl="0" fontAlgn="base">
        <a:spcBef>
          <a:spcPct val="20000"/>
        </a:spcBef>
        <a:spcAft>
          <a:spcPct val="0"/>
        </a:spcAft>
        <a:buChar char="»"/>
        <a:defRPr sz="1400">
          <a:solidFill>
            <a:srgbClr val="005595"/>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1400">
          <a:solidFill>
            <a:srgbClr val="005595"/>
          </a:solidFill>
          <a:latin typeface="+mn-lt"/>
        </a:defRPr>
      </a:lvl6pPr>
      <a:lvl7pPr marL="2971800" indent="-228600" algn="l" rtl="0" fontAlgn="base">
        <a:spcBef>
          <a:spcPct val="20000"/>
        </a:spcBef>
        <a:spcAft>
          <a:spcPct val="0"/>
        </a:spcAft>
        <a:buChar char="»"/>
        <a:defRPr sz="1400">
          <a:solidFill>
            <a:srgbClr val="005595"/>
          </a:solidFill>
          <a:latin typeface="+mn-lt"/>
        </a:defRPr>
      </a:lvl7pPr>
      <a:lvl8pPr marL="3429000" indent="-228600" algn="l" rtl="0" fontAlgn="base">
        <a:spcBef>
          <a:spcPct val="20000"/>
        </a:spcBef>
        <a:spcAft>
          <a:spcPct val="0"/>
        </a:spcAft>
        <a:buChar char="»"/>
        <a:defRPr sz="1400">
          <a:solidFill>
            <a:srgbClr val="005595"/>
          </a:solidFill>
          <a:latin typeface="+mn-lt"/>
        </a:defRPr>
      </a:lvl8pPr>
      <a:lvl9pPr marL="3886200" indent="-228600" algn="l" rtl="0" fontAlgn="base">
        <a:spcBef>
          <a:spcPct val="20000"/>
        </a:spcBef>
        <a:spcAft>
          <a:spcPct val="0"/>
        </a:spcAft>
        <a:buChar char="»"/>
        <a:defRPr sz="1400">
          <a:solidFill>
            <a:srgbClr val="00559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s://images.ctfassets.net/dtbhzmanuqgb/6Kp8GBCLFSO64OAaKCgE8I/1a9a353da4cfbe36cf7753254b874655/device-with-pods-ae43c1d45dd6370cf72aa4ab8379163a.png"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4C4678CD-F53F-EE4E-A6EB-4D9EC0E5ED64}"/>
              </a:ext>
            </a:extLst>
          </p:cNvPr>
          <p:cNvSpPr/>
          <p:nvPr/>
        </p:nvSpPr>
        <p:spPr bwMode="auto">
          <a:xfrm>
            <a:off x="0" y="1600200"/>
            <a:ext cx="9144000" cy="1676401"/>
          </a:xfrm>
          <a:prstGeom prst="rect">
            <a:avLst/>
          </a:prstGeom>
          <a:solidFill>
            <a:srgbClr val="FCF6E6"/>
          </a:solidFill>
          <a:ln w="9525" cap="flat" cmpd="sng" algn="ctr">
            <a:solidFill>
              <a:srgbClr val="EB871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8" charset="0"/>
            </a:endParaRPr>
          </a:p>
        </p:txBody>
      </p:sp>
      <p:sp>
        <p:nvSpPr>
          <p:cNvPr id="8194" name="Rectangle 2"/>
          <p:cNvSpPr>
            <a:spLocks noGrp="1" noChangeArrowheads="1"/>
          </p:cNvSpPr>
          <p:nvPr>
            <p:ph type="ctrTitle"/>
          </p:nvPr>
        </p:nvSpPr>
        <p:spPr>
          <a:xfrm>
            <a:off x="685800" y="1600200"/>
            <a:ext cx="7772400" cy="1676401"/>
          </a:xfrm>
        </p:spPr>
        <p:txBody>
          <a:bodyPr/>
          <a:lstStyle/>
          <a:p>
            <a:r>
              <a:rPr lang="en-US" sz="4400" dirty="0">
                <a:ea typeface="Calibri" panose="020F0502020204030204" pitchFamily="34" charset="0"/>
                <a:cs typeface="Times New Roman" panose="02020603050405020304" pitchFamily="18" charset="0"/>
              </a:rPr>
              <a:t>Protecting Youth Through Tobacco Retail Licensing</a:t>
            </a:r>
            <a:endParaRPr lang="en-US" sz="4400" dirty="0"/>
          </a:p>
        </p:txBody>
      </p:sp>
      <p:sp>
        <p:nvSpPr>
          <p:cNvPr id="8195" name="Rectangle 3"/>
          <p:cNvSpPr>
            <a:spLocks noGrp="1" noChangeArrowheads="1"/>
          </p:cNvSpPr>
          <p:nvPr>
            <p:ph type="subTitle" idx="1"/>
          </p:nvPr>
        </p:nvSpPr>
        <p:spPr>
          <a:xfrm>
            <a:off x="0" y="2971800"/>
            <a:ext cx="9144000" cy="2438399"/>
          </a:xfrm>
        </p:spPr>
        <p:txBody>
          <a:bodyPr/>
          <a:lstStyle/>
          <a:p>
            <a:endParaRPr lang="en-US" sz="3200" dirty="0">
              <a:highlight>
                <a:srgbClr val="FFFF00"/>
              </a:highlight>
              <a:cs typeface="Times New Roman" panose="02020603050405020304" pitchFamily="18" charset="0"/>
            </a:endParaRPr>
          </a:p>
          <a:p>
            <a:r>
              <a:rPr lang="en-US" sz="3200" dirty="0">
                <a:solidFill>
                  <a:srgbClr val="FF0000"/>
                </a:solidFill>
                <a:highlight>
                  <a:srgbClr val="FFFF00"/>
                </a:highlight>
                <a:cs typeface="Times New Roman" panose="02020603050405020304" pitchFamily="18" charset="0"/>
              </a:rPr>
              <a:t>[YOUR NAME]</a:t>
            </a:r>
          </a:p>
          <a:p>
            <a:r>
              <a:rPr lang="en-US" sz="3200" dirty="0">
                <a:solidFill>
                  <a:srgbClr val="FF0000"/>
                </a:solidFill>
                <a:highlight>
                  <a:srgbClr val="FFFF00"/>
                </a:highlight>
                <a:cs typeface="Times New Roman" panose="02020603050405020304" pitchFamily="18" charset="0"/>
              </a:rPr>
              <a:t>[YOUR TITLE, COUNTY PUBLIC HEALTH DIVISION]</a:t>
            </a:r>
          </a:p>
          <a:p>
            <a:r>
              <a:rPr lang="en-US" sz="3200" dirty="0">
                <a:solidFill>
                  <a:srgbClr val="FF0000"/>
                </a:solidFill>
                <a:highlight>
                  <a:srgbClr val="FFFF00"/>
                </a:highlight>
                <a:cs typeface="Times New Roman" panose="02020603050405020304" pitchFamily="18" charset="0"/>
              </a:rPr>
              <a:t>[DATE]</a:t>
            </a:r>
            <a:endParaRPr lang="en-US" sz="3200" dirty="0">
              <a:solidFill>
                <a:srgbClr val="FF0000"/>
              </a:solidFill>
              <a:highlight>
                <a:srgbClr val="FFFF00"/>
              </a:highlight>
              <a:ea typeface="+mj-ea"/>
              <a:cs typeface="+mj-cs"/>
            </a:endParaRPr>
          </a:p>
          <a:p>
            <a:endParaRPr lang="en-US" sz="3200" dirty="0">
              <a:highlight>
                <a:srgbClr val="FFFF00"/>
              </a:highlight>
              <a:ea typeface="+mj-ea"/>
              <a:cs typeface="+mj-cs"/>
            </a:endParaRPr>
          </a:p>
        </p:txBody>
      </p:sp>
      <p:pic>
        <p:nvPicPr>
          <p:cNvPr id="9" name="Picture 8">
            <a:extLst>
              <a:ext uri="{FF2B5EF4-FFF2-40B4-BE49-F238E27FC236}">
                <a16:creationId xmlns:a16="http://schemas.microsoft.com/office/drawing/2014/main" xmlns="" id="{6C061674-596B-2A49-8F6B-45BFCE3550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5410200"/>
            <a:ext cx="2590800" cy="1295400"/>
          </a:xfrm>
          <a:prstGeom prst="rect">
            <a:avLst/>
          </a:prstGeom>
        </p:spPr>
      </p:pic>
      <p:sp>
        <p:nvSpPr>
          <p:cNvPr id="8" name="Rectangle 7">
            <a:extLst>
              <a:ext uri="{FF2B5EF4-FFF2-40B4-BE49-F238E27FC236}">
                <a16:creationId xmlns:a16="http://schemas.microsoft.com/office/drawing/2014/main" xmlns="" id="{9739AA3E-6D53-4948-B746-A99E3A9ADBC7}"/>
              </a:ext>
            </a:extLst>
          </p:cNvPr>
          <p:cNvSpPr/>
          <p:nvPr/>
        </p:nvSpPr>
        <p:spPr>
          <a:xfrm>
            <a:off x="0" y="353050"/>
            <a:ext cx="9144000" cy="400110"/>
          </a:xfrm>
          <a:prstGeom prst="rect">
            <a:avLst/>
          </a:prstGeom>
        </p:spPr>
        <p:txBody>
          <a:bodyPr wrap="square">
            <a:spAutoFit/>
          </a:bodyPr>
          <a:lstStyle/>
          <a:p>
            <a:pPr algn="ctr"/>
            <a:r>
              <a:rPr lang="en-US" sz="2000" kern="0" dirty="0">
                <a:solidFill>
                  <a:srgbClr val="FF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[INSERT YOUR COUNTY PUBLIC HEALTH LOGO IF DESIRED]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Tobacco Retail Licensing in Oregon</a:t>
            </a:r>
          </a:p>
        </p:txBody>
      </p:sp>
      <p:sp>
        <p:nvSpPr>
          <p:cNvPr id="3" name="Content Placeholder 2"/>
          <p:cNvSpPr>
            <a:spLocks noGrp="1"/>
          </p:cNvSpPr>
          <p:nvPr>
            <p:ph idx="1"/>
          </p:nvPr>
        </p:nvSpPr>
        <p:spPr>
          <a:xfrm>
            <a:off x="457200" y="1417638"/>
            <a:ext cx="8229600" cy="1545073"/>
          </a:xfrm>
        </p:spPr>
        <p:txBody>
          <a:bodyPr/>
          <a:lstStyle/>
          <a:p>
            <a:r>
              <a:rPr lang="en-US" sz="2800" dirty="0"/>
              <a:t>We are one of only 9 states that doesn’t have Tobacco Retail Licensing</a:t>
            </a:r>
          </a:p>
          <a:p>
            <a:r>
              <a:rPr lang="en-US" sz="2800" dirty="0"/>
              <a:t>Lessons leaned from Benton, Klamath, Lane &amp; Multnomah Counties</a:t>
            </a:r>
          </a:p>
        </p:txBody>
      </p:sp>
      <p:pic>
        <p:nvPicPr>
          <p:cNvPr id="10" name="Picture 9">
            <a:extLst>
              <a:ext uri="{FF2B5EF4-FFF2-40B4-BE49-F238E27FC236}">
                <a16:creationId xmlns:a16="http://schemas.microsoft.com/office/drawing/2014/main" xmlns="" id="{11B69E86-0424-A34F-AA81-B7A0C01599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0" y="3505200"/>
            <a:ext cx="3922661" cy="2861235"/>
          </a:xfrm>
          <a:prstGeom prst="rect">
            <a:avLst/>
          </a:prstGeom>
          <a:solidFill>
            <a:schemeClr val="accent1"/>
          </a:solidFill>
        </p:spPr>
      </p:pic>
      <p:sp>
        <p:nvSpPr>
          <p:cNvPr id="11" name="5-Point Star 10">
            <a:extLst>
              <a:ext uri="{FF2B5EF4-FFF2-40B4-BE49-F238E27FC236}">
                <a16:creationId xmlns:a16="http://schemas.microsoft.com/office/drawing/2014/main" xmlns="" id="{C39DDC7D-EF1A-D04D-BDB5-05BE035ACDCB}"/>
              </a:ext>
            </a:extLst>
          </p:cNvPr>
          <p:cNvSpPr/>
          <p:nvPr/>
        </p:nvSpPr>
        <p:spPr bwMode="auto">
          <a:xfrm>
            <a:off x="3229235" y="3952748"/>
            <a:ext cx="189470" cy="255374"/>
          </a:xfrm>
          <a:prstGeom prst="star5">
            <a:avLst/>
          </a:prstGeom>
          <a:solidFill>
            <a:srgbClr val="FF9900"/>
          </a:solidFill>
          <a:ln w="9525" cap="flat" cmpd="sng" algn="ctr">
            <a:solidFill>
              <a:srgbClr val="0055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elvetica" charset="0"/>
              <a:ea typeface="ＭＳ Ｐゴシック" charset="-128"/>
              <a:cs typeface="ＭＳ Ｐゴシック" charset="-128"/>
            </a:endParaRPr>
          </a:p>
        </p:txBody>
      </p:sp>
      <p:sp>
        <p:nvSpPr>
          <p:cNvPr id="18" name="5-Point Star 17">
            <a:extLst>
              <a:ext uri="{FF2B5EF4-FFF2-40B4-BE49-F238E27FC236}">
                <a16:creationId xmlns:a16="http://schemas.microsoft.com/office/drawing/2014/main" xmlns="" id="{2AE840C7-BB74-2A49-A7CA-8656F76BC61C}"/>
              </a:ext>
            </a:extLst>
          </p:cNvPr>
          <p:cNvSpPr/>
          <p:nvPr/>
        </p:nvSpPr>
        <p:spPr bwMode="auto">
          <a:xfrm>
            <a:off x="2819400" y="4757146"/>
            <a:ext cx="189470" cy="255374"/>
          </a:xfrm>
          <a:prstGeom prst="star5">
            <a:avLst/>
          </a:prstGeom>
          <a:solidFill>
            <a:srgbClr val="FF9900"/>
          </a:solidFill>
          <a:ln w="9525" cap="flat" cmpd="sng" algn="ctr">
            <a:solidFill>
              <a:srgbClr val="0055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elvetica" charset="0"/>
              <a:ea typeface="ＭＳ Ｐゴシック" charset="-128"/>
              <a:cs typeface="ＭＳ Ｐゴシック" charset="-128"/>
            </a:endParaRPr>
          </a:p>
        </p:txBody>
      </p:sp>
      <p:sp>
        <p:nvSpPr>
          <p:cNvPr id="20" name="5-Point Star 19">
            <a:extLst>
              <a:ext uri="{FF2B5EF4-FFF2-40B4-BE49-F238E27FC236}">
                <a16:creationId xmlns:a16="http://schemas.microsoft.com/office/drawing/2014/main" xmlns="" id="{E0F9C7E3-0AB6-CE4A-893C-0BA191269D74}"/>
              </a:ext>
            </a:extLst>
          </p:cNvPr>
          <p:cNvSpPr/>
          <p:nvPr/>
        </p:nvSpPr>
        <p:spPr bwMode="auto">
          <a:xfrm>
            <a:off x="3295619" y="5076154"/>
            <a:ext cx="189470" cy="255374"/>
          </a:xfrm>
          <a:prstGeom prst="star5">
            <a:avLst/>
          </a:prstGeom>
          <a:solidFill>
            <a:srgbClr val="FF9900"/>
          </a:solidFill>
          <a:ln w="9525" cap="flat" cmpd="sng" algn="ctr">
            <a:solidFill>
              <a:srgbClr val="0055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elvetica" charset="0"/>
              <a:ea typeface="ＭＳ Ｐゴシック" charset="-128"/>
              <a:cs typeface="ＭＳ Ｐゴシック" charset="-128"/>
            </a:endParaRPr>
          </a:p>
        </p:txBody>
      </p:sp>
      <p:sp>
        <p:nvSpPr>
          <p:cNvPr id="23" name="5-Point Star 22">
            <a:extLst>
              <a:ext uri="{FF2B5EF4-FFF2-40B4-BE49-F238E27FC236}">
                <a16:creationId xmlns:a16="http://schemas.microsoft.com/office/drawing/2014/main" xmlns="" id="{032CEAB8-F5E1-7C44-B6D7-C732C0165428}"/>
              </a:ext>
            </a:extLst>
          </p:cNvPr>
          <p:cNvSpPr/>
          <p:nvPr/>
        </p:nvSpPr>
        <p:spPr bwMode="auto">
          <a:xfrm>
            <a:off x="3797645" y="5861865"/>
            <a:ext cx="189470" cy="255374"/>
          </a:xfrm>
          <a:prstGeom prst="star5">
            <a:avLst/>
          </a:prstGeom>
          <a:solidFill>
            <a:srgbClr val="FF9900"/>
          </a:solidFill>
          <a:ln w="9525" cap="flat" cmpd="sng" algn="ctr">
            <a:solidFill>
              <a:srgbClr val="0055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Helvetica" charset="0"/>
              <a:ea typeface="ＭＳ Ｐゴシック" charset="-128"/>
              <a:cs typeface="ＭＳ Ｐゴシック" charset="-128"/>
            </a:endParaRPr>
          </a:p>
        </p:txBody>
      </p:sp>
    </p:spTree>
    <p:extLst>
      <p:ext uri="{BB962C8B-B14F-4D97-AF65-F5344CB8AC3E}">
        <p14:creationId xmlns:p14="http://schemas.microsoft.com/office/powerpoint/2010/main" val="176431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xmlns="" id="{3822D073-8BD2-A745-944E-F4DDC6D038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45733" y="350115"/>
            <a:ext cx="5304129" cy="3536085"/>
          </a:xfrm>
          <a:prstGeom prst="rect">
            <a:avLst/>
          </a:prstGeom>
        </p:spPr>
      </p:pic>
      <p:sp>
        <p:nvSpPr>
          <p:cNvPr id="2" name="Title 1"/>
          <p:cNvSpPr>
            <a:spLocks noGrp="1"/>
          </p:cNvSpPr>
          <p:nvPr>
            <p:ph type="title"/>
          </p:nvPr>
        </p:nvSpPr>
        <p:spPr>
          <a:xfrm>
            <a:off x="343028" y="433530"/>
            <a:ext cx="3124200" cy="1143000"/>
          </a:xfrm>
        </p:spPr>
        <p:txBody>
          <a:bodyPr/>
          <a:lstStyle/>
          <a:p>
            <a:r>
              <a:rPr lang="en-US" sz="4400" dirty="0"/>
              <a:t>Impact of Licensing</a:t>
            </a:r>
          </a:p>
        </p:txBody>
      </p:sp>
      <p:sp>
        <p:nvSpPr>
          <p:cNvPr id="4" name="Slide Number Placeholder 3"/>
          <p:cNvSpPr>
            <a:spLocks noGrp="1"/>
          </p:cNvSpPr>
          <p:nvPr>
            <p:ph type="sldNum" sz="quarter" idx="10"/>
          </p:nvPr>
        </p:nvSpPr>
        <p:spPr>
          <a:xfrm>
            <a:off x="11723" y="6575181"/>
            <a:ext cx="2133600" cy="247650"/>
          </a:xfrm>
        </p:spPr>
        <p:txBody>
          <a:bodyPr/>
          <a:lstStyle/>
          <a:p>
            <a:fld id="{E35B1C7C-2FE3-440E-960B-DC336E9D4EC3}" type="slidenum">
              <a:rPr lang="en-US" smtClean="0"/>
              <a:pPr/>
              <a:t>11</a:t>
            </a:fld>
            <a:endParaRPr lang="en-US" dirty="0"/>
          </a:p>
        </p:txBody>
      </p:sp>
      <p:sp>
        <p:nvSpPr>
          <p:cNvPr id="9" name="Text Box 1">
            <a:extLst>
              <a:ext uri="{FF2B5EF4-FFF2-40B4-BE49-F238E27FC236}">
                <a16:creationId xmlns:a16="http://schemas.microsoft.com/office/drawing/2014/main" xmlns="" id="{462C0AEA-8994-7F46-94AB-7B1642B65C90}"/>
              </a:ext>
            </a:extLst>
          </p:cNvPr>
          <p:cNvSpPr txBox="1"/>
          <p:nvPr/>
        </p:nvSpPr>
        <p:spPr>
          <a:xfrm rot="10800000" flipH="1" flipV="1">
            <a:off x="297474" y="2303515"/>
            <a:ext cx="2514600" cy="762000"/>
          </a:xfrm>
          <a:prstGeom prst="rect">
            <a:avLst/>
          </a:prstGeom>
          <a:noFill/>
          <a:ln w="6350">
            <a:solidFill>
              <a:srgbClr val="FF9900"/>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800" b="1" dirty="0">
                <a:solidFill>
                  <a:srgbClr val="005595"/>
                </a:solidFill>
                <a:effectLst/>
                <a:latin typeface="Calibri" panose="020F0502020204030204" pitchFamily="34" charset="0"/>
                <a:ea typeface="Calibri" panose="020F0502020204030204" pitchFamily="34" charset="0"/>
                <a:cs typeface="Times New Roman" panose="02020603050405020304" pitchFamily="18" charset="0"/>
              </a:rPr>
              <a:t>Reduce youth initiation of tobacco use</a:t>
            </a:r>
            <a:endParaRPr lang="en-US" sz="1400" b="1" dirty="0">
              <a:solidFill>
                <a:srgbClr val="0055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5">
            <a:extLst>
              <a:ext uri="{FF2B5EF4-FFF2-40B4-BE49-F238E27FC236}">
                <a16:creationId xmlns:a16="http://schemas.microsoft.com/office/drawing/2014/main" xmlns="" id="{81860984-3DA8-1042-BBCD-F58AA769FAF1}"/>
              </a:ext>
            </a:extLst>
          </p:cNvPr>
          <p:cNvSpPr txBox="1"/>
          <p:nvPr/>
        </p:nvSpPr>
        <p:spPr>
          <a:xfrm>
            <a:off x="2033110" y="3141715"/>
            <a:ext cx="2144672" cy="744485"/>
          </a:xfrm>
          <a:prstGeom prst="rect">
            <a:avLst/>
          </a:prstGeom>
          <a:solidFill>
            <a:sysClr val="window" lastClr="FFFFFF"/>
          </a:solidFill>
          <a:ln w="6350">
            <a:solidFill>
              <a:srgbClr val="FF9900"/>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800" b="1" i="0" u="none" strike="noStrike" kern="0" cap="none" spc="0" normalizeH="0" baseline="0" noProof="0" dirty="0">
                <a:ln>
                  <a:noFill/>
                </a:ln>
                <a:solidFill>
                  <a:srgbClr val="005595"/>
                </a:solidFill>
                <a:effectLst/>
                <a:uLnTx/>
                <a:uFillTx/>
                <a:latin typeface="Calibri" panose="020F0502020204030204"/>
                <a:ea typeface="Calibri" panose="020F0502020204030204" pitchFamily="34" charset="0"/>
                <a:cs typeface="Times New Roman" panose="02020603050405020304" pitchFamily="18" charset="0"/>
              </a:rPr>
              <a:t>Reduce youth addiction to tobacco</a:t>
            </a:r>
          </a:p>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0" cap="none" spc="0" normalizeH="0" baseline="0" noProof="0" dirty="0">
                <a:ln>
                  <a:noFill/>
                </a:ln>
                <a:solidFill>
                  <a:srgbClr val="005595"/>
                </a:solidFill>
                <a:effectLst/>
                <a:uLnTx/>
                <a:uFillTx/>
                <a:latin typeface="Calibri" panose="020F0502020204030204"/>
                <a:ea typeface="Calibri" panose="020F0502020204030204" pitchFamily="34" charset="0"/>
                <a:cs typeface="Times New Roman" panose="02020603050405020304" pitchFamily="18" charset="0"/>
              </a:rPr>
              <a:t> </a:t>
            </a:r>
          </a:p>
        </p:txBody>
      </p:sp>
      <p:sp>
        <p:nvSpPr>
          <p:cNvPr id="11" name="Text Box 21">
            <a:extLst>
              <a:ext uri="{FF2B5EF4-FFF2-40B4-BE49-F238E27FC236}">
                <a16:creationId xmlns:a16="http://schemas.microsoft.com/office/drawing/2014/main" xmlns="" id="{23A99803-3040-AC47-A23E-906C64C63E83}"/>
              </a:ext>
            </a:extLst>
          </p:cNvPr>
          <p:cNvSpPr txBox="1"/>
          <p:nvPr/>
        </p:nvSpPr>
        <p:spPr>
          <a:xfrm>
            <a:off x="3321796" y="3979915"/>
            <a:ext cx="2081077" cy="686779"/>
          </a:xfrm>
          <a:prstGeom prst="rect">
            <a:avLst/>
          </a:prstGeom>
          <a:solidFill>
            <a:sysClr val="window" lastClr="FFFFFF"/>
          </a:solidFill>
          <a:ln w="6350">
            <a:solidFill>
              <a:srgbClr val="FF9900"/>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800" b="1" i="0" u="none" strike="noStrike" kern="0" cap="none" spc="0" normalizeH="0" baseline="0" noProof="0" dirty="0">
                <a:ln>
                  <a:noFill/>
                </a:ln>
                <a:solidFill>
                  <a:srgbClr val="005595"/>
                </a:solidFill>
                <a:effectLst/>
                <a:uLnTx/>
                <a:uFillTx/>
                <a:latin typeface="Calibri" panose="020F0502020204030204"/>
                <a:ea typeface="Calibri" panose="020F0502020204030204" pitchFamily="34" charset="0"/>
                <a:cs typeface="Times New Roman" panose="02020603050405020304" pitchFamily="18" charset="0"/>
              </a:rPr>
              <a:t>Reduce lifelong tobacco use</a:t>
            </a:r>
          </a:p>
        </p:txBody>
      </p:sp>
      <p:sp>
        <p:nvSpPr>
          <p:cNvPr id="12" name="Text Box 9">
            <a:extLst>
              <a:ext uri="{FF2B5EF4-FFF2-40B4-BE49-F238E27FC236}">
                <a16:creationId xmlns:a16="http://schemas.microsoft.com/office/drawing/2014/main" xmlns="" id="{3BE4589F-EFF4-9E46-95D4-C4DA1BE37BBA}"/>
              </a:ext>
            </a:extLst>
          </p:cNvPr>
          <p:cNvSpPr txBox="1"/>
          <p:nvPr/>
        </p:nvSpPr>
        <p:spPr>
          <a:xfrm>
            <a:off x="4564673" y="4741915"/>
            <a:ext cx="2514600" cy="762000"/>
          </a:xfrm>
          <a:prstGeom prst="rect">
            <a:avLst/>
          </a:prstGeom>
          <a:solidFill>
            <a:sysClr val="window" lastClr="FFFFFF"/>
          </a:solidFill>
          <a:ln w="6350">
            <a:solidFill>
              <a:srgbClr val="FF9900"/>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800" b="1" i="0" u="none" strike="noStrike" kern="0" cap="none" spc="0" normalizeH="0" baseline="0" noProof="0" dirty="0">
                <a:ln>
                  <a:noFill/>
                </a:ln>
                <a:solidFill>
                  <a:srgbClr val="005595"/>
                </a:solidFill>
                <a:effectLst/>
                <a:uLnTx/>
                <a:uFillTx/>
                <a:latin typeface="Calibri" panose="020F0502020204030204"/>
                <a:ea typeface="Calibri" panose="020F0502020204030204" pitchFamily="34" charset="0"/>
                <a:cs typeface="Times New Roman" panose="02020603050405020304" pitchFamily="18" charset="0"/>
              </a:rPr>
              <a:t>Reduce tobacco-related </a:t>
            </a:r>
            <a:r>
              <a:rPr lang="en-US" sz="1800" b="1" kern="0" dirty="0">
                <a:solidFill>
                  <a:srgbClr val="005595"/>
                </a:solidFill>
                <a:latin typeface="Calibri" panose="020F0502020204030204"/>
                <a:ea typeface="Calibri" panose="020F0502020204030204" pitchFamily="34" charset="0"/>
                <a:cs typeface="Times New Roman" panose="02020603050405020304" pitchFamily="18" charset="0"/>
              </a:rPr>
              <a:t>disease &amp; </a:t>
            </a:r>
            <a:r>
              <a:rPr kumimoji="0" lang="en-US" sz="1800" b="1" i="0" u="none" strike="noStrike" kern="0" cap="none" spc="0" normalizeH="0" baseline="0" noProof="0" dirty="0">
                <a:ln>
                  <a:noFill/>
                </a:ln>
                <a:solidFill>
                  <a:srgbClr val="005595"/>
                </a:solidFill>
                <a:effectLst/>
                <a:uLnTx/>
                <a:uFillTx/>
                <a:latin typeface="Calibri" panose="020F0502020204030204"/>
                <a:ea typeface="Calibri" panose="020F0502020204030204" pitchFamily="34" charset="0"/>
                <a:cs typeface="Times New Roman" panose="02020603050405020304" pitchFamily="18" charset="0"/>
              </a:rPr>
              <a:t>death</a:t>
            </a:r>
          </a:p>
        </p:txBody>
      </p:sp>
      <p:sp>
        <p:nvSpPr>
          <p:cNvPr id="13" name="Text Box 9">
            <a:extLst>
              <a:ext uri="{FF2B5EF4-FFF2-40B4-BE49-F238E27FC236}">
                <a16:creationId xmlns:a16="http://schemas.microsoft.com/office/drawing/2014/main" xmlns="" id="{BBECACFB-D65A-A243-82A2-C9C7B2F38A7A}"/>
              </a:ext>
            </a:extLst>
          </p:cNvPr>
          <p:cNvSpPr txBox="1"/>
          <p:nvPr/>
        </p:nvSpPr>
        <p:spPr>
          <a:xfrm>
            <a:off x="5936273" y="5580115"/>
            <a:ext cx="2667000" cy="686779"/>
          </a:xfrm>
          <a:prstGeom prst="rect">
            <a:avLst/>
          </a:prstGeom>
          <a:solidFill>
            <a:sysClr val="window" lastClr="FFFFFF"/>
          </a:solidFill>
          <a:ln w="6350">
            <a:solidFill>
              <a:srgbClr val="FF9900"/>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800" b="1" i="0" u="none" strike="noStrike" kern="0" cap="none" spc="0" normalizeH="0" baseline="0" noProof="0" dirty="0">
                <a:ln>
                  <a:noFill/>
                </a:ln>
                <a:solidFill>
                  <a:srgbClr val="005595"/>
                </a:solidFill>
                <a:effectLst/>
                <a:uLnTx/>
                <a:uFillTx/>
                <a:latin typeface="Calibri" panose="020F0502020204030204"/>
                <a:ea typeface="Calibri" panose="020F0502020204030204" pitchFamily="34" charset="0"/>
                <a:cs typeface="Times New Roman" panose="02020603050405020304" pitchFamily="18" charset="0"/>
              </a:rPr>
              <a:t>Increase productivity &amp; health care savings</a:t>
            </a:r>
          </a:p>
        </p:txBody>
      </p:sp>
      <p:sp>
        <p:nvSpPr>
          <p:cNvPr id="14" name="Right Arrow 13">
            <a:extLst>
              <a:ext uri="{FF2B5EF4-FFF2-40B4-BE49-F238E27FC236}">
                <a16:creationId xmlns:a16="http://schemas.microsoft.com/office/drawing/2014/main" xmlns="" id="{74748A33-BD2A-F746-BFEB-B751FCC35965}"/>
              </a:ext>
            </a:extLst>
          </p:cNvPr>
          <p:cNvSpPr/>
          <p:nvPr/>
        </p:nvSpPr>
        <p:spPr>
          <a:xfrm rot="1623942">
            <a:off x="1597691" y="3236872"/>
            <a:ext cx="288582" cy="152330"/>
          </a:xfrm>
          <a:prstGeom prst="rightArrow">
            <a:avLst/>
          </a:prstGeom>
          <a:solidFill>
            <a:srgbClr val="FF9900"/>
          </a:solidFill>
          <a:ln>
            <a:solidFill>
              <a:srgbClr val="00559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800">
              <a:solidFill>
                <a:srgbClr val="005595"/>
              </a:solidFill>
            </a:endParaRPr>
          </a:p>
        </p:txBody>
      </p:sp>
      <p:sp>
        <p:nvSpPr>
          <p:cNvPr id="20" name="Right Arrow 19">
            <a:extLst>
              <a:ext uri="{FF2B5EF4-FFF2-40B4-BE49-F238E27FC236}">
                <a16:creationId xmlns:a16="http://schemas.microsoft.com/office/drawing/2014/main" xmlns="" id="{DA05CC85-8A9E-3740-9ED1-EA2452D21EDA}"/>
              </a:ext>
            </a:extLst>
          </p:cNvPr>
          <p:cNvSpPr/>
          <p:nvPr/>
        </p:nvSpPr>
        <p:spPr>
          <a:xfrm rot="1623942">
            <a:off x="2796966" y="4086311"/>
            <a:ext cx="288582" cy="152330"/>
          </a:xfrm>
          <a:prstGeom prst="rightArrow">
            <a:avLst/>
          </a:prstGeom>
          <a:solidFill>
            <a:srgbClr val="FF9900"/>
          </a:solidFill>
          <a:ln>
            <a:solidFill>
              <a:srgbClr val="00559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800">
              <a:solidFill>
                <a:srgbClr val="005595"/>
              </a:solidFill>
            </a:endParaRPr>
          </a:p>
        </p:txBody>
      </p:sp>
      <p:sp>
        <p:nvSpPr>
          <p:cNvPr id="21" name="Right Arrow 20">
            <a:extLst>
              <a:ext uri="{FF2B5EF4-FFF2-40B4-BE49-F238E27FC236}">
                <a16:creationId xmlns:a16="http://schemas.microsoft.com/office/drawing/2014/main" xmlns="" id="{430BF713-48F1-604E-AC98-03547752EC0E}"/>
              </a:ext>
            </a:extLst>
          </p:cNvPr>
          <p:cNvSpPr/>
          <p:nvPr/>
        </p:nvSpPr>
        <p:spPr>
          <a:xfrm rot="1623942">
            <a:off x="4196636" y="4913273"/>
            <a:ext cx="288582" cy="152330"/>
          </a:xfrm>
          <a:prstGeom prst="rightArrow">
            <a:avLst/>
          </a:prstGeom>
          <a:solidFill>
            <a:srgbClr val="FF9900"/>
          </a:solidFill>
          <a:ln>
            <a:solidFill>
              <a:srgbClr val="00559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800">
              <a:solidFill>
                <a:srgbClr val="005595"/>
              </a:solidFill>
            </a:endParaRPr>
          </a:p>
        </p:txBody>
      </p:sp>
      <p:sp>
        <p:nvSpPr>
          <p:cNvPr id="22" name="Right Arrow 21">
            <a:extLst>
              <a:ext uri="{FF2B5EF4-FFF2-40B4-BE49-F238E27FC236}">
                <a16:creationId xmlns:a16="http://schemas.microsoft.com/office/drawing/2014/main" xmlns="" id="{61B93B46-1310-354F-B54C-C45A967E48DE}"/>
              </a:ext>
            </a:extLst>
          </p:cNvPr>
          <p:cNvSpPr/>
          <p:nvPr/>
        </p:nvSpPr>
        <p:spPr>
          <a:xfrm rot="1623942">
            <a:off x="5514538" y="5746155"/>
            <a:ext cx="288582" cy="152330"/>
          </a:xfrm>
          <a:prstGeom prst="rightArrow">
            <a:avLst/>
          </a:prstGeom>
          <a:solidFill>
            <a:srgbClr val="FF9900"/>
          </a:solidFill>
          <a:ln>
            <a:solidFill>
              <a:srgbClr val="00559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800">
              <a:solidFill>
                <a:srgbClr val="005595"/>
              </a:solidFill>
            </a:endParaRPr>
          </a:p>
        </p:txBody>
      </p:sp>
    </p:spTree>
    <p:extLst>
      <p:ext uri="{BB962C8B-B14F-4D97-AF65-F5344CB8AC3E}">
        <p14:creationId xmlns:p14="http://schemas.microsoft.com/office/powerpoint/2010/main" val="3655334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Tobacco Prevention + YOU!</a:t>
            </a:r>
          </a:p>
        </p:txBody>
      </p:sp>
      <p:sp>
        <p:nvSpPr>
          <p:cNvPr id="3" name="Content Placeholder 2"/>
          <p:cNvSpPr>
            <a:spLocks noGrp="1"/>
          </p:cNvSpPr>
          <p:nvPr>
            <p:ph idx="1"/>
          </p:nvPr>
        </p:nvSpPr>
        <p:spPr/>
        <p:txBody>
          <a:bodyPr/>
          <a:lstStyle/>
          <a:p>
            <a:r>
              <a:rPr lang="en-US" sz="2800" dirty="0">
                <a:solidFill>
                  <a:srgbClr val="FF0000"/>
                </a:solidFill>
                <a:highlight>
                  <a:srgbClr val="FFFF00"/>
                </a:highlight>
              </a:rPr>
              <a:t>[INSERT YOUR CALL TO ACTION </a:t>
            </a:r>
            <a:r>
              <a:rPr lang="en-US" sz="2800" i="1" dirty="0">
                <a:solidFill>
                  <a:srgbClr val="FF0000"/>
                </a:solidFill>
                <a:highlight>
                  <a:srgbClr val="FFFF00"/>
                </a:highlight>
              </a:rPr>
              <a:t>- What do you want this audience to do?</a:t>
            </a:r>
            <a:r>
              <a:rPr lang="en-US" sz="2800" dirty="0">
                <a:solidFill>
                  <a:srgbClr val="FF0000"/>
                </a:solidFill>
                <a:highlight>
                  <a:srgbClr val="FFFF00"/>
                </a:highlight>
              </a:rPr>
              <a:t>]</a:t>
            </a:r>
            <a:endParaRPr lang="en-US" sz="2800" i="1" dirty="0">
              <a:solidFill>
                <a:srgbClr val="FF0000"/>
              </a:solidFill>
            </a:endParaRPr>
          </a:p>
          <a:p>
            <a:pPr lvl="1"/>
            <a:endParaRPr lang="en-US" sz="2400" dirty="0"/>
          </a:p>
        </p:txBody>
      </p:sp>
      <p:sp>
        <p:nvSpPr>
          <p:cNvPr id="4" name="Slide Number Placeholder 3"/>
          <p:cNvSpPr>
            <a:spLocks noGrp="1"/>
          </p:cNvSpPr>
          <p:nvPr>
            <p:ph type="sldNum" sz="quarter" idx="10"/>
          </p:nvPr>
        </p:nvSpPr>
        <p:spPr/>
        <p:txBody>
          <a:bodyPr/>
          <a:lstStyle/>
          <a:p>
            <a:fld id="{E35B1C7C-2FE3-440E-960B-DC336E9D4EC3}" type="slidenum">
              <a:rPr lang="en-US" smtClean="0"/>
              <a:pPr/>
              <a:t>12</a:t>
            </a:fld>
            <a:endParaRPr lang="en-US"/>
          </a:p>
        </p:txBody>
      </p:sp>
    </p:spTree>
    <p:extLst>
      <p:ext uri="{BB962C8B-B14F-4D97-AF65-F5344CB8AC3E}">
        <p14:creationId xmlns:p14="http://schemas.microsoft.com/office/powerpoint/2010/main" val="1920807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6F54FE98-178C-594F-9A39-2BDA7CF4F2C1}"/>
              </a:ext>
            </a:extLst>
          </p:cNvPr>
          <p:cNvSpPr/>
          <p:nvPr/>
        </p:nvSpPr>
        <p:spPr bwMode="auto">
          <a:xfrm>
            <a:off x="0" y="2057400"/>
            <a:ext cx="9144000" cy="2438400"/>
          </a:xfrm>
          <a:prstGeom prst="rect">
            <a:avLst/>
          </a:prstGeom>
          <a:solidFill>
            <a:srgbClr val="FCF6E6"/>
          </a:solidFill>
          <a:ln w="9525" cap="flat" cmpd="sng" algn="ctr">
            <a:solidFill>
              <a:srgbClr val="EB871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itchFamily="18" charset="0"/>
            </a:endParaRPr>
          </a:p>
        </p:txBody>
      </p:sp>
      <p:sp>
        <p:nvSpPr>
          <p:cNvPr id="4" name="Slide Number Placeholder 3"/>
          <p:cNvSpPr>
            <a:spLocks noGrp="1"/>
          </p:cNvSpPr>
          <p:nvPr>
            <p:ph type="sldNum" sz="quarter" idx="10"/>
          </p:nvPr>
        </p:nvSpPr>
        <p:spPr/>
        <p:txBody>
          <a:bodyPr/>
          <a:lstStyle/>
          <a:p>
            <a:fld id="{E35B1C7C-2FE3-440E-960B-DC336E9D4EC3}" type="slidenum">
              <a:rPr lang="en-US" smtClean="0"/>
              <a:pPr/>
              <a:t>13</a:t>
            </a:fld>
            <a:endParaRPr lang="en-US"/>
          </a:p>
        </p:txBody>
      </p:sp>
      <p:sp>
        <p:nvSpPr>
          <p:cNvPr id="2" name="Title 1"/>
          <p:cNvSpPr>
            <a:spLocks noGrp="1"/>
          </p:cNvSpPr>
          <p:nvPr>
            <p:ph type="title"/>
          </p:nvPr>
        </p:nvSpPr>
        <p:spPr>
          <a:xfrm>
            <a:off x="0" y="2057400"/>
            <a:ext cx="9144000" cy="2438400"/>
          </a:xfrm>
        </p:spPr>
        <p:txBody>
          <a:bodyPr anchor="ctr"/>
          <a:lstStyle/>
          <a:p>
            <a:pPr algn="ctr"/>
            <a:r>
              <a:rPr lang="en-US" sz="6000" dirty="0"/>
              <a:t>Questions and </a:t>
            </a:r>
            <a:br>
              <a:rPr lang="en-US" sz="6000" dirty="0"/>
            </a:br>
            <a:r>
              <a:rPr lang="en-US" sz="6000" dirty="0"/>
              <a:t>Discussion</a:t>
            </a:r>
          </a:p>
        </p:txBody>
      </p:sp>
    </p:spTree>
    <p:extLst>
      <p:ext uri="{BB962C8B-B14F-4D97-AF65-F5344CB8AC3E}">
        <p14:creationId xmlns:p14="http://schemas.microsoft.com/office/powerpoint/2010/main" val="1058348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Contact Information</a:t>
            </a:r>
          </a:p>
        </p:txBody>
      </p:sp>
      <p:sp>
        <p:nvSpPr>
          <p:cNvPr id="3" name="Content Placeholder 2"/>
          <p:cNvSpPr>
            <a:spLocks noGrp="1"/>
          </p:cNvSpPr>
          <p:nvPr>
            <p:ph idx="1"/>
          </p:nvPr>
        </p:nvSpPr>
        <p:spPr/>
        <p:txBody>
          <a:bodyPr/>
          <a:lstStyle/>
          <a:p>
            <a:r>
              <a:rPr lang="en-US" sz="2800" dirty="0">
                <a:solidFill>
                  <a:srgbClr val="FF0000"/>
                </a:solidFill>
                <a:highlight>
                  <a:srgbClr val="FFFF00"/>
                </a:highlight>
              </a:rPr>
              <a:t>[INSERT YOUR CONTACT INFORMATION HERE]</a:t>
            </a:r>
            <a:endParaRPr lang="en-US" sz="2800" dirty="0">
              <a:solidFill>
                <a:srgbClr val="FF0000"/>
              </a:solidFill>
            </a:endParaRPr>
          </a:p>
        </p:txBody>
      </p:sp>
      <p:sp>
        <p:nvSpPr>
          <p:cNvPr id="4" name="Slide Number Placeholder 3"/>
          <p:cNvSpPr>
            <a:spLocks noGrp="1"/>
          </p:cNvSpPr>
          <p:nvPr>
            <p:ph type="sldNum" sz="quarter" idx="10"/>
          </p:nvPr>
        </p:nvSpPr>
        <p:spPr/>
        <p:txBody>
          <a:bodyPr/>
          <a:lstStyle/>
          <a:p>
            <a:fld id="{E35B1C7C-2FE3-440E-960B-DC336E9D4EC3}" type="slidenum">
              <a:rPr lang="en-US" smtClean="0"/>
              <a:pPr/>
              <a:t>14</a:t>
            </a:fld>
            <a:endParaRPr lang="en-US"/>
          </a:p>
        </p:txBody>
      </p:sp>
    </p:spTree>
    <p:extLst>
      <p:ext uri="{BB962C8B-B14F-4D97-AF65-F5344CB8AC3E}">
        <p14:creationId xmlns:p14="http://schemas.microsoft.com/office/powerpoint/2010/main" val="4146488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F7F64CA1-973E-A349-B9DE-3D2FAF7625D0}"/>
              </a:ext>
            </a:extLst>
          </p:cNvPr>
          <p:cNvSpPr/>
          <p:nvPr/>
        </p:nvSpPr>
        <p:spPr bwMode="auto">
          <a:xfrm>
            <a:off x="0" y="2057400"/>
            <a:ext cx="9144000" cy="2438400"/>
          </a:xfrm>
          <a:prstGeom prst="rect">
            <a:avLst/>
          </a:prstGeom>
          <a:solidFill>
            <a:srgbClr val="FCF6E6"/>
          </a:solidFill>
          <a:ln w="9525" cap="flat" cmpd="sng" algn="ctr">
            <a:solidFill>
              <a:srgbClr val="EB871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itchFamily="18" charset="0"/>
            </a:endParaRPr>
          </a:p>
        </p:txBody>
      </p:sp>
      <p:sp>
        <p:nvSpPr>
          <p:cNvPr id="4" name="Slide Number Placeholder 3"/>
          <p:cNvSpPr>
            <a:spLocks noGrp="1"/>
          </p:cNvSpPr>
          <p:nvPr>
            <p:ph type="sldNum" sz="quarter" idx="10"/>
          </p:nvPr>
        </p:nvSpPr>
        <p:spPr/>
        <p:txBody>
          <a:bodyPr/>
          <a:lstStyle/>
          <a:p>
            <a:fld id="{E35B1C7C-2FE3-440E-960B-DC336E9D4EC3}" type="slidenum">
              <a:rPr lang="en-US" smtClean="0"/>
              <a:pPr/>
              <a:t>15</a:t>
            </a:fld>
            <a:endParaRPr lang="en-US"/>
          </a:p>
        </p:txBody>
      </p:sp>
      <p:sp>
        <p:nvSpPr>
          <p:cNvPr id="8" name="Title 1">
            <a:extLst>
              <a:ext uri="{FF2B5EF4-FFF2-40B4-BE49-F238E27FC236}">
                <a16:creationId xmlns:a16="http://schemas.microsoft.com/office/drawing/2014/main" xmlns="" id="{D032E1FA-1326-204A-B943-304DC2F2B690}"/>
              </a:ext>
            </a:extLst>
          </p:cNvPr>
          <p:cNvSpPr>
            <a:spLocks noGrp="1"/>
          </p:cNvSpPr>
          <p:nvPr>
            <p:ph type="title"/>
          </p:nvPr>
        </p:nvSpPr>
        <p:spPr>
          <a:xfrm>
            <a:off x="0" y="2057400"/>
            <a:ext cx="9144000" cy="2438400"/>
          </a:xfrm>
        </p:spPr>
        <p:txBody>
          <a:bodyPr anchor="ctr"/>
          <a:lstStyle/>
          <a:p>
            <a:pPr algn="ctr"/>
            <a:r>
              <a:rPr lang="en-US" sz="6000" dirty="0"/>
              <a:t>THANK YOU!</a:t>
            </a:r>
          </a:p>
        </p:txBody>
      </p:sp>
      <p:sp>
        <p:nvSpPr>
          <p:cNvPr id="9" name="Rectangle 8">
            <a:extLst>
              <a:ext uri="{FF2B5EF4-FFF2-40B4-BE49-F238E27FC236}">
                <a16:creationId xmlns:a16="http://schemas.microsoft.com/office/drawing/2014/main" xmlns="" id="{5443A940-D893-6346-A516-DAA66CE1E100}"/>
              </a:ext>
            </a:extLst>
          </p:cNvPr>
          <p:cNvSpPr/>
          <p:nvPr/>
        </p:nvSpPr>
        <p:spPr>
          <a:xfrm>
            <a:off x="0" y="353050"/>
            <a:ext cx="9144000" cy="400110"/>
          </a:xfrm>
          <a:prstGeom prst="rect">
            <a:avLst/>
          </a:prstGeom>
        </p:spPr>
        <p:txBody>
          <a:bodyPr wrap="square">
            <a:spAutoFit/>
          </a:bodyPr>
          <a:lstStyle/>
          <a:p>
            <a:pPr algn="ctr"/>
            <a:r>
              <a:rPr lang="en-US" sz="2000" kern="0" dirty="0">
                <a:solidFill>
                  <a:srgbClr val="FF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[INSERT YOUR COUNTY PUBLIC HEALTH LOGO IF DESIRED]</a:t>
            </a:r>
            <a:endParaRPr lang="en-US" dirty="0"/>
          </a:p>
        </p:txBody>
      </p:sp>
      <p:pic>
        <p:nvPicPr>
          <p:cNvPr id="10" name="Picture 9">
            <a:extLst>
              <a:ext uri="{FF2B5EF4-FFF2-40B4-BE49-F238E27FC236}">
                <a16:creationId xmlns:a16="http://schemas.microsoft.com/office/drawing/2014/main" xmlns="" id="{C559B6CC-C835-8741-89EF-542CFC3D7C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5410200"/>
            <a:ext cx="2590800" cy="1295400"/>
          </a:xfrm>
          <a:prstGeom prst="rect">
            <a:avLst/>
          </a:prstGeom>
        </p:spPr>
      </p:pic>
    </p:spTree>
    <p:extLst>
      <p:ext uri="{BB962C8B-B14F-4D97-AF65-F5344CB8AC3E}">
        <p14:creationId xmlns:p14="http://schemas.microsoft.com/office/powerpoint/2010/main" val="2385266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Overview</a:t>
            </a:r>
          </a:p>
        </p:txBody>
      </p:sp>
      <p:sp>
        <p:nvSpPr>
          <p:cNvPr id="3" name="Content Placeholder 2"/>
          <p:cNvSpPr>
            <a:spLocks noGrp="1"/>
          </p:cNvSpPr>
          <p:nvPr>
            <p:ph idx="1"/>
          </p:nvPr>
        </p:nvSpPr>
        <p:spPr/>
        <p:txBody>
          <a:bodyPr/>
          <a:lstStyle/>
          <a:p>
            <a:r>
              <a:rPr lang="en-US" sz="2800" dirty="0"/>
              <a:t>Youth &amp; tobacco</a:t>
            </a:r>
          </a:p>
          <a:p>
            <a:r>
              <a:rPr lang="en-US" sz="2800" dirty="0"/>
              <a:t>Retail tobacco in our community</a:t>
            </a:r>
          </a:p>
          <a:p>
            <a:r>
              <a:rPr lang="en-US" sz="2800" dirty="0"/>
              <a:t>Tobacco Retail Licensing and the benefits to our community</a:t>
            </a:r>
          </a:p>
          <a:p>
            <a:r>
              <a:rPr lang="en-US" sz="2800" dirty="0"/>
              <a:t>Tobacco Prevention + YOU! </a:t>
            </a:r>
            <a:endParaRPr lang="en-US" sz="2600" dirty="0"/>
          </a:p>
        </p:txBody>
      </p:sp>
      <p:sp>
        <p:nvSpPr>
          <p:cNvPr id="4" name="Slide Number Placeholder 3"/>
          <p:cNvSpPr>
            <a:spLocks noGrp="1"/>
          </p:cNvSpPr>
          <p:nvPr>
            <p:ph type="sldNum" sz="quarter" idx="10"/>
          </p:nvPr>
        </p:nvSpPr>
        <p:spPr/>
        <p:txBody>
          <a:bodyPr/>
          <a:lstStyle/>
          <a:p>
            <a:fld id="{E35B1C7C-2FE3-440E-960B-DC336E9D4EC3}" type="slidenum">
              <a:rPr lang="en-US" smtClean="0"/>
              <a:pPr/>
              <a:t>2</a:t>
            </a:fld>
            <a:endParaRPr lang="en-US"/>
          </a:p>
        </p:txBody>
      </p:sp>
    </p:spTree>
    <p:extLst>
      <p:ext uri="{BB962C8B-B14F-4D97-AF65-F5344CB8AC3E}">
        <p14:creationId xmlns:p14="http://schemas.microsoft.com/office/powerpoint/2010/main" val="356182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Youth and Tobacco</a:t>
            </a:r>
          </a:p>
        </p:txBody>
      </p:sp>
      <p:sp>
        <p:nvSpPr>
          <p:cNvPr id="3" name="Content Placeholder 2"/>
          <p:cNvSpPr>
            <a:spLocks noGrp="1"/>
          </p:cNvSpPr>
          <p:nvPr>
            <p:ph idx="1"/>
          </p:nvPr>
        </p:nvSpPr>
        <p:spPr/>
        <p:txBody>
          <a:bodyPr/>
          <a:lstStyle/>
          <a:p>
            <a:r>
              <a:rPr lang="en-US" sz="2400" dirty="0"/>
              <a:t>Youth are vulnerable to nicotine</a:t>
            </a:r>
          </a:p>
          <a:p>
            <a:pPr lvl="1"/>
            <a:r>
              <a:rPr lang="en-US" sz="2400" dirty="0"/>
              <a:t>90% of smokers begin before age 18</a:t>
            </a:r>
          </a:p>
          <a:p>
            <a:pPr lvl="1"/>
            <a:r>
              <a:rPr lang="en-US" sz="2400" dirty="0"/>
              <a:t>Adverse consequences for brain development </a:t>
            </a:r>
          </a:p>
          <a:p>
            <a:pPr lvl="1"/>
            <a:r>
              <a:rPr lang="en-US" sz="2400" dirty="0"/>
              <a:t>Can lead to long-term addiction</a:t>
            </a:r>
          </a:p>
          <a:p>
            <a:r>
              <a:rPr lang="en-US" sz="2400" dirty="0"/>
              <a:t>Tobacco industry creates new products and flavors to appeal to youth</a:t>
            </a:r>
          </a:p>
          <a:p>
            <a:r>
              <a:rPr lang="en-US" sz="2400" dirty="0">
                <a:solidFill>
                  <a:srgbClr val="FF0000"/>
                </a:solidFill>
                <a:highlight>
                  <a:srgbClr val="FFFF00"/>
                </a:highlight>
              </a:rPr>
              <a:t>[INSERT STATISTICS AND DATA FROM YOUR COUNTY]</a:t>
            </a:r>
          </a:p>
          <a:p>
            <a:endParaRPr lang="en-US" dirty="0"/>
          </a:p>
        </p:txBody>
      </p:sp>
      <p:sp>
        <p:nvSpPr>
          <p:cNvPr id="4" name="Slide Number Placeholder 3"/>
          <p:cNvSpPr>
            <a:spLocks noGrp="1"/>
          </p:cNvSpPr>
          <p:nvPr>
            <p:ph type="sldNum" sz="quarter" idx="10"/>
          </p:nvPr>
        </p:nvSpPr>
        <p:spPr/>
        <p:txBody>
          <a:bodyPr/>
          <a:lstStyle/>
          <a:p>
            <a:fld id="{E35B1C7C-2FE3-440E-960B-DC336E9D4EC3}" type="slidenum">
              <a:rPr lang="en-US" smtClean="0"/>
              <a:pPr/>
              <a:t>3</a:t>
            </a:fld>
            <a:endParaRPr lang="en-US"/>
          </a:p>
        </p:txBody>
      </p:sp>
    </p:spTree>
    <p:extLst>
      <p:ext uri="{BB962C8B-B14F-4D97-AF65-F5344CB8AC3E}">
        <p14:creationId xmlns:p14="http://schemas.microsoft.com/office/powerpoint/2010/main" val="1285124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Marketing to Youth</a:t>
            </a:r>
          </a:p>
        </p:txBody>
      </p:sp>
      <p:sp>
        <p:nvSpPr>
          <p:cNvPr id="3" name="Content Placeholder 2"/>
          <p:cNvSpPr>
            <a:spLocks noGrp="1"/>
          </p:cNvSpPr>
          <p:nvPr>
            <p:ph idx="1"/>
          </p:nvPr>
        </p:nvSpPr>
        <p:spPr>
          <a:xfrm>
            <a:off x="457200" y="1219200"/>
            <a:ext cx="8229600" cy="4495800"/>
          </a:xfrm>
        </p:spPr>
        <p:txBody>
          <a:bodyPr/>
          <a:lstStyle/>
          <a:p>
            <a:r>
              <a:rPr lang="en-US" sz="2800" dirty="0"/>
              <a:t>Sweet flavors mask tobacco’s harsh taste</a:t>
            </a:r>
          </a:p>
          <a:p>
            <a:r>
              <a:rPr lang="en-US" sz="2800" dirty="0"/>
              <a:t>High tech products look cool and are easy to hide</a:t>
            </a:r>
          </a:p>
          <a:p>
            <a:r>
              <a:rPr lang="en-US" sz="2800" dirty="0"/>
              <a:t>Youth don’t realize it contains nicotine </a:t>
            </a:r>
          </a:p>
          <a:p>
            <a:r>
              <a:rPr lang="en-US" sz="2800" dirty="0"/>
              <a:t>It’s highly accessible</a:t>
            </a:r>
          </a:p>
          <a:p>
            <a:endParaRPr lang="en-US" sz="2800" dirty="0"/>
          </a:p>
          <a:p>
            <a:endParaRPr lang="en-US" sz="2800" dirty="0">
              <a:highlight>
                <a:srgbClr val="FFFF00"/>
              </a:highlight>
            </a:endParaRPr>
          </a:p>
          <a:p>
            <a:endParaRPr lang="en-US" sz="2400" dirty="0"/>
          </a:p>
        </p:txBody>
      </p:sp>
      <p:sp>
        <p:nvSpPr>
          <p:cNvPr id="4" name="Slide Number Placeholder 3"/>
          <p:cNvSpPr>
            <a:spLocks noGrp="1"/>
          </p:cNvSpPr>
          <p:nvPr>
            <p:ph type="sldNum" sz="quarter" idx="10"/>
          </p:nvPr>
        </p:nvSpPr>
        <p:spPr/>
        <p:txBody>
          <a:bodyPr/>
          <a:lstStyle/>
          <a:p>
            <a:fld id="{E35B1C7C-2FE3-440E-960B-DC336E9D4EC3}" type="slidenum">
              <a:rPr lang="en-US" smtClean="0"/>
              <a:pPr/>
              <a:t>4</a:t>
            </a:fld>
            <a:endParaRPr lang="en-US"/>
          </a:p>
        </p:txBody>
      </p:sp>
      <p:pic>
        <p:nvPicPr>
          <p:cNvPr id="6" name="Picture 5">
            <a:extLst>
              <a:ext uri="{FF2B5EF4-FFF2-40B4-BE49-F238E27FC236}">
                <a16:creationId xmlns:a16="http://schemas.microsoft.com/office/drawing/2014/main" xmlns="" id="{61EC5005-F41B-4949-93DD-65843A31EB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1100" y="3097893"/>
            <a:ext cx="5905500" cy="3390900"/>
          </a:xfrm>
          <a:prstGeom prst="rect">
            <a:avLst/>
          </a:prstGeom>
        </p:spPr>
      </p:pic>
      <p:sp>
        <p:nvSpPr>
          <p:cNvPr id="7" name="TextBox 6">
            <a:extLst>
              <a:ext uri="{FF2B5EF4-FFF2-40B4-BE49-F238E27FC236}">
                <a16:creationId xmlns:a16="http://schemas.microsoft.com/office/drawing/2014/main" xmlns="" id="{C2A9CC21-6DF0-BF47-A560-8C715237149D}"/>
              </a:ext>
            </a:extLst>
          </p:cNvPr>
          <p:cNvSpPr txBox="1"/>
          <p:nvPr/>
        </p:nvSpPr>
        <p:spPr>
          <a:xfrm>
            <a:off x="5228027" y="6242572"/>
            <a:ext cx="1896673" cy="246221"/>
          </a:xfrm>
          <a:prstGeom prst="rect">
            <a:avLst/>
          </a:prstGeom>
          <a:noFill/>
        </p:spPr>
        <p:txBody>
          <a:bodyPr wrap="none" rtlCol="0">
            <a:spAutoFit/>
          </a:bodyPr>
          <a:lstStyle/>
          <a:p>
            <a:r>
              <a:rPr lang="en-US" sz="1000" dirty="0"/>
              <a:t>Pictured: </a:t>
            </a:r>
            <a:r>
              <a:rPr lang="en-US" sz="1000" dirty="0">
                <a:hlinkClick r:id="rId4"/>
              </a:rPr>
              <a:t>JUUL device with pods</a:t>
            </a:r>
            <a:endParaRPr lang="en-US" sz="1000" dirty="0"/>
          </a:p>
        </p:txBody>
      </p:sp>
    </p:spTree>
    <p:extLst>
      <p:ext uri="{BB962C8B-B14F-4D97-AF65-F5344CB8AC3E}">
        <p14:creationId xmlns:p14="http://schemas.microsoft.com/office/powerpoint/2010/main" val="114676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In </a:t>
            </a:r>
            <a:r>
              <a:rPr lang="en-US" sz="4400" dirty="0">
                <a:solidFill>
                  <a:srgbClr val="FF0000"/>
                </a:solidFill>
                <a:highlight>
                  <a:srgbClr val="FFFF00"/>
                </a:highlight>
              </a:rPr>
              <a:t>[COUNTY]</a:t>
            </a:r>
            <a:endParaRPr lang="en-US" sz="4400" dirty="0"/>
          </a:p>
        </p:txBody>
      </p:sp>
      <p:sp>
        <p:nvSpPr>
          <p:cNvPr id="3" name="Content Placeholder 2"/>
          <p:cNvSpPr>
            <a:spLocks noGrp="1"/>
          </p:cNvSpPr>
          <p:nvPr>
            <p:ph idx="1"/>
          </p:nvPr>
        </p:nvSpPr>
        <p:spPr/>
        <p:txBody>
          <a:bodyPr/>
          <a:lstStyle/>
          <a:p>
            <a:pPr marL="0" indent="0">
              <a:buNone/>
            </a:pPr>
            <a:r>
              <a:rPr lang="en-US" sz="2800" dirty="0"/>
              <a:t>This is what tobacco marketing looks like in </a:t>
            </a:r>
            <a:r>
              <a:rPr lang="en-US" sz="2800" dirty="0">
                <a:solidFill>
                  <a:srgbClr val="FF0000"/>
                </a:solidFill>
                <a:highlight>
                  <a:srgbClr val="FFFF00"/>
                </a:highlight>
              </a:rPr>
              <a:t>[COUNTY]</a:t>
            </a:r>
            <a:r>
              <a:rPr lang="en-US" sz="2800" dirty="0"/>
              <a:t>:</a:t>
            </a:r>
          </a:p>
          <a:p>
            <a:r>
              <a:rPr lang="en-US" sz="2800" dirty="0">
                <a:solidFill>
                  <a:srgbClr val="FF0000"/>
                </a:solidFill>
                <a:highlight>
                  <a:srgbClr val="FFFF00"/>
                </a:highlight>
              </a:rPr>
              <a:t>[INSERT PHOTOS &amp; DATA FROM YOUR COUNTY]</a:t>
            </a:r>
            <a:endParaRPr lang="en-US" sz="2600" dirty="0">
              <a:solidFill>
                <a:srgbClr val="FF0000"/>
              </a:solidFill>
              <a:highlight>
                <a:srgbClr val="FFFF00"/>
              </a:highlight>
            </a:endParaRPr>
          </a:p>
        </p:txBody>
      </p:sp>
      <p:sp>
        <p:nvSpPr>
          <p:cNvPr id="4" name="Slide Number Placeholder 3"/>
          <p:cNvSpPr>
            <a:spLocks noGrp="1"/>
          </p:cNvSpPr>
          <p:nvPr>
            <p:ph type="sldNum" sz="quarter" idx="10"/>
          </p:nvPr>
        </p:nvSpPr>
        <p:spPr/>
        <p:txBody>
          <a:bodyPr/>
          <a:lstStyle/>
          <a:p>
            <a:fld id="{E35B1C7C-2FE3-440E-960B-DC336E9D4EC3}" type="slidenum">
              <a:rPr lang="en-US" smtClean="0"/>
              <a:pPr/>
              <a:t>5</a:t>
            </a:fld>
            <a:endParaRPr lang="en-US"/>
          </a:p>
        </p:txBody>
      </p:sp>
    </p:spTree>
    <p:extLst>
      <p:ext uri="{BB962C8B-B14F-4D97-AF65-F5344CB8AC3E}">
        <p14:creationId xmlns:p14="http://schemas.microsoft.com/office/powerpoint/2010/main" val="2725598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Tobacco Retail Licensing</a:t>
            </a:r>
          </a:p>
        </p:txBody>
      </p:sp>
      <p:sp>
        <p:nvSpPr>
          <p:cNvPr id="3" name="Content Placeholder 2"/>
          <p:cNvSpPr>
            <a:spLocks noGrp="1"/>
          </p:cNvSpPr>
          <p:nvPr>
            <p:ph idx="1"/>
          </p:nvPr>
        </p:nvSpPr>
        <p:spPr/>
        <p:txBody>
          <a:bodyPr/>
          <a:lstStyle/>
          <a:p>
            <a:r>
              <a:rPr lang="en-US" sz="2800" dirty="0"/>
              <a:t>Requires businesses to purchase a license to sell tobacco and nicotine products</a:t>
            </a:r>
          </a:p>
          <a:p>
            <a:r>
              <a:rPr lang="en-US" sz="2800" dirty="0"/>
              <a:t>Retailer education and support</a:t>
            </a:r>
          </a:p>
          <a:p>
            <a:r>
              <a:rPr lang="en-US" sz="2800" dirty="0"/>
              <a:t>Enforcement system </a:t>
            </a:r>
          </a:p>
          <a:p>
            <a:r>
              <a:rPr lang="en-US" sz="2800" dirty="0"/>
              <a:t>Annual license fee</a:t>
            </a:r>
          </a:p>
        </p:txBody>
      </p:sp>
      <p:sp>
        <p:nvSpPr>
          <p:cNvPr id="4" name="Slide Number Placeholder 3"/>
          <p:cNvSpPr>
            <a:spLocks noGrp="1"/>
          </p:cNvSpPr>
          <p:nvPr>
            <p:ph type="sldNum" sz="quarter" idx="10"/>
          </p:nvPr>
        </p:nvSpPr>
        <p:spPr/>
        <p:txBody>
          <a:bodyPr/>
          <a:lstStyle/>
          <a:p>
            <a:fld id="{E35B1C7C-2FE3-440E-960B-DC336E9D4EC3}" type="slidenum">
              <a:rPr lang="en-US" smtClean="0"/>
              <a:pPr/>
              <a:t>6</a:t>
            </a:fld>
            <a:endParaRPr lang="en-US"/>
          </a:p>
        </p:txBody>
      </p:sp>
    </p:spTree>
    <p:extLst>
      <p:ext uri="{BB962C8B-B14F-4D97-AF65-F5344CB8AC3E}">
        <p14:creationId xmlns:p14="http://schemas.microsoft.com/office/powerpoint/2010/main" val="652763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Tobacco Retail Licensing Benefits</a:t>
            </a:r>
          </a:p>
        </p:txBody>
      </p:sp>
      <p:sp>
        <p:nvSpPr>
          <p:cNvPr id="3" name="Content Placeholder 2"/>
          <p:cNvSpPr>
            <a:spLocks noGrp="1"/>
          </p:cNvSpPr>
          <p:nvPr>
            <p:ph idx="1"/>
          </p:nvPr>
        </p:nvSpPr>
        <p:spPr/>
        <p:txBody>
          <a:bodyPr/>
          <a:lstStyle/>
          <a:p>
            <a:r>
              <a:rPr lang="en-US" sz="2800" dirty="0"/>
              <a:t>Increase compliance checks for underage sales </a:t>
            </a:r>
          </a:p>
          <a:p>
            <a:r>
              <a:rPr lang="en-US" sz="2800" dirty="0"/>
              <a:t>Provide education</a:t>
            </a:r>
          </a:p>
          <a:p>
            <a:r>
              <a:rPr lang="en-US" sz="2800" dirty="0"/>
              <a:t>Enforce penalties</a:t>
            </a:r>
          </a:p>
          <a:p>
            <a:endParaRPr lang="en-US" sz="2800" b="1" dirty="0"/>
          </a:p>
          <a:p>
            <a:endParaRPr lang="en-US" sz="2800" b="1" dirty="0"/>
          </a:p>
          <a:p>
            <a:endParaRPr lang="en-US" sz="2800" b="1" dirty="0"/>
          </a:p>
          <a:p>
            <a:endParaRPr lang="en-US" sz="2800" b="1" dirty="0"/>
          </a:p>
        </p:txBody>
      </p:sp>
      <p:sp>
        <p:nvSpPr>
          <p:cNvPr id="4" name="Slide Number Placeholder 3"/>
          <p:cNvSpPr>
            <a:spLocks noGrp="1"/>
          </p:cNvSpPr>
          <p:nvPr>
            <p:ph type="sldNum" sz="quarter" idx="10"/>
          </p:nvPr>
        </p:nvSpPr>
        <p:spPr/>
        <p:txBody>
          <a:bodyPr/>
          <a:lstStyle/>
          <a:p>
            <a:fld id="{E35B1C7C-2FE3-440E-960B-DC336E9D4EC3}" type="slidenum">
              <a:rPr lang="en-US" smtClean="0"/>
              <a:pPr/>
              <a:t>7</a:t>
            </a:fld>
            <a:endParaRPr lang="en-US"/>
          </a:p>
        </p:txBody>
      </p:sp>
    </p:spTree>
    <p:extLst>
      <p:ext uri="{BB962C8B-B14F-4D97-AF65-F5344CB8AC3E}">
        <p14:creationId xmlns:p14="http://schemas.microsoft.com/office/powerpoint/2010/main" val="326774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Tobacco Retail Licensing Benefits</a:t>
            </a:r>
          </a:p>
        </p:txBody>
      </p:sp>
      <p:sp>
        <p:nvSpPr>
          <p:cNvPr id="3" name="Content Placeholder 2"/>
          <p:cNvSpPr>
            <a:spLocks noGrp="1"/>
          </p:cNvSpPr>
          <p:nvPr>
            <p:ph idx="1"/>
          </p:nvPr>
        </p:nvSpPr>
        <p:spPr/>
        <p:txBody>
          <a:bodyPr/>
          <a:lstStyle/>
          <a:p>
            <a:r>
              <a:rPr lang="en-US" sz="2800" dirty="0">
                <a:solidFill>
                  <a:schemeClr val="bg1">
                    <a:lumMod val="50000"/>
                  </a:schemeClr>
                </a:solidFill>
              </a:rPr>
              <a:t>Increase compliance checks </a:t>
            </a:r>
          </a:p>
          <a:p>
            <a:r>
              <a:rPr lang="en-US" sz="2800" dirty="0">
                <a:solidFill>
                  <a:schemeClr val="bg1">
                    <a:lumMod val="50000"/>
                  </a:schemeClr>
                </a:solidFill>
              </a:rPr>
              <a:t>Provide education</a:t>
            </a:r>
          </a:p>
          <a:p>
            <a:r>
              <a:rPr lang="en-US" sz="2800" dirty="0">
                <a:solidFill>
                  <a:schemeClr val="bg1">
                    <a:lumMod val="50000"/>
                  </a:schemeClr>
                </a:solidFill>
              </a:rPr>
              <a:t>Enforce penalties </a:t>
            </a:r>
          </a:p>
          <a:p>
            <a:r>
              <a:rPr lang="en-US" sz="2800" dirty="0"/>
              <a:t>Reduce density of tobacco retailers </a:t>
            </a:r>
          </a:p>
          <a:p>
            <a:r>
              <a:rPr lang="en-US" sz="2800" dirty="0"/>
              <a:t>Set limitations on proximity to schools</a:t>
            </a:r>
          </a:p>
          <a:p>
            <a:endParaRPr lang="en-US" sz="2800" dirty="0"/>
          </a:p>
          <a:p>
            <a:endParaRPr lang="en-US" sz="2800" dirty="0"/>
          </a:p>
          <a:p>
            <a:endParaRPr lang="en-US" sz="2800" dirty="0"/>
          </a:p>
        </p:txBody>
      </p:sp>
      <p:sp>
        <p:nvSpPr>
          <p:cNvPr id="4" name="Slide Number Placeholder 3"/>
          <p:cNvSpPr>
            <a:spLocks noGrp="1"/>
          </p:cNvSpPr>
          <p:nvPr>
            <p:ph type="sldNum" sz="quarter" idx="10"/>
          </p:nvPr>
        </p:nvSpPr>
        <p:spPr/>
        <p:txBody>
          <a:bodyPr/>
          <a:lstStyle/>
          <a:p>
            <a:fld id="{E35B1C7C-2FE3-440E-960B-DC336E9D4EC3}" type="slidenum">
              <a:rPr lang="en-US" smtClean="0"/>
              <a:pPr/>
              <a:t>8</a:t>
            </a:fld>
            <a:endParaRPr lang="en-US"/>
          </a:p>
        </p:txBody>
      </p:sp>
    </p:spTree>
    <p:extLst>
      <p:ext uri="{BB962C8B-B14F-4D97-AF65-F5344CB8AC3E}">
        <p14:creationId xmlns:p14="http://schemas.microsoft.com/office/powerpoint/2010/main" val="1664056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Tobacco Retail Licensing Benefits</a:t>
            </a:r>
          </a:p>
        </p:txBody>
      </p:sp>
      <p:sp>
        <p:nvSpPr>
          <p:cNvPr id="3" name="Content Placeholder 2"/>
          <p:cNvSpPr>
            <a:spLocks noGrp="1"/>
          </p:cNvSpPr>
          <p:nvPr>
            <p:ph idx="1"/>
          </p:nvPr>
        </p:nvSpPr>
        <p:spPr/>
        <p:txBody>
          <a:bodyPr/>
          <a:lstStyle/>
          <a:p>
            <a:r>
              <a:rPr lang="en-US" sz="2800" dirty="0">
                <a:solidFill>
                  <a:srgbClr val="FF0000"/>
                </a:solidFill>
                <a:highlight>
                  <a:srgbClr val="FFFF00"/>
                </a:highlight>
              </a:rPr>
              <a:t>[INSERT OTHER PROPOSED TRL POLICIES OR PLUG-INS IN YOUR COUNTY]</a:t>
            </a:r>
            <a:endParaRPr lang="en-US" sz="2800" dirty="0">
              <a:solidFill>
                <a:srgbClr val="FF0000"/>
              </a:solidFill>
            </a:endParaRPr>
          </a:p>
          <a:p>
            <a:endParaRPr lang="en-US" sz="2800" dirty="0"/>
          </a:p>
          <a:p>
            <a:endParaRPr lang="en-US" sz="2800" dirty="0"/>
          </a:p>
          <a:p>
            <a:endParaRPr lang="en-US" sz="2800" dirty="0"/>
          </a:p>
        </p:txBody>
      </p:sp>
      <p:sp>
        <p:nvSpPr>
          <p:cNvPr id="4" name="Slide Number Placeholder 3"/>
          <p:cNvSpPr>
            <a:spLocks noGrp="1"/>
          </p:cNvSpPr>
          <p:nvPr>
            <p:ph type="sldNum" sz="quarter" idx="10"/>
          </p:nvPr>
        </p:nvSpPr>
        <p:spPr/>
        <p:txBody>
          <a:bodyPr/>
          <a:lstStyle/>
          <a:p>
            <a:fld id="{E35B1C7C-2FE3-440E-960B-DC336E9D4EC3}" type="slidenum">
              <a:rPr lang="en-US" smtClean="0"/>
              <a:pPr/>
              <a:t>9</a:t>
            </a:fld>
            <a:endParaRPr lang="en-US"/>
          </a:p>
        </p:txBody>
      </p:sp>
    </p:spTree>
    <p:extLst>
      <p:ext uri="{BB962C8B-B14F-4D97-AF65-F5344CB8AC3E}">
        <p14:creationId xmlns:p14="http://schemas.microsoft.com/office/powerpoint/2010/main" val="110252546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2843</TotalTime>
  <Words>2169</Words>
  <Application>Microsoft Macintosh PowerPoint</Application>
  <PresentationFormat>On-screen Show (4:3)</PresentationFormat>
  <Paragraphs>172</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Calibri</vt:lpstr>
      <vt:lpstr>Helvetica</vt:lpstr>
      <vt:lpstr>ＭＳ Ｐゴシック</vt:lpstr>
      <vt:lpstr>Times</vt:lpstr>
      <vt:lpstr>Times New Roman</vt:lpstr>
      <vt:lpstr>Wingdings</vt:lpstr>
      <vt:lpstr>Arial</vt:lpstr>
      <vt:lpstr>Custom Design</vt:lpstr>
      <vt:lpstr>Protecting Youth Through Tobacco Retail Licensing</vt:lpstr>
      <vt:lpstr>Overview</vt:lpstr>
      <vt:lpstr>Youth and Tobacco</vt:lpstr>
      <vt:lpstr>Marketing to Youth</vt:lpstr>
      <vt:lpstr>In [COUNTY]</vt:lpstr>
      <vt:lpstr>Tobacco Retail Licensing</vt:lpstr>
      <vt:lpstr>Tobacco Retail Licensing Benefits</vt:lpstr>
      <vt:lpstr>Tobacco Retail Licensing Benefits</vt:lpstr>
      <vt:lpstr>Tobacco Retail Licensing Benefits</vt:lpstr>
      <vt:lpstr>Tobacco Retail Licensing in Oregon</vt:lpstr>
      <vt:lpstr>Impact of Licensing</vt:lpstr>
      <vt:lpstr>Tobacco Prevention + YOU!</vt:lpstr>
      <vt:lpstr>Questions and  Discussion</vt:lpstr>
      <vt:lpstr>Contact Information</vt:lpstr>
      <vt:lpstr>THANK YOU!</vt:lpstr>
    </vt:vector>
  </TitlesOfParts>
  <Company>Joe's World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dc:title>
  <dc:creator>Joe B</dc:creator>
  <cp:lastModifiedBy>Olivia Stone</cp:lastModifiedBy>
  <cp:revision>447</cp:revision>
  <cp:lastPrinted>2018-10-04T20:31:34Z</cp:lastPrinted>
  <dcterms:created xsi:type="dcterms:W3CDTF">2018-09-26T18:01:38Z</dcterms:created>
  <dcterms:modified xsi:type="dcterms:W3CDTF">2018-10-04T22:22:07Z</dcterms:modified>
</cp:coreProperties>
</file>