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145706549" r:id="rId2"/>
    <p:sldId id="2145706546" r:id="rId3"/>
    <p:sldId id="2145706548" r:id="rId4"/>
    <p:sldId id="214570654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239D8C-85A6-41D8-9F8A-022C17C4FAEB}" v="1" dt="2026-03-03T22:36:50.2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8946" autoAdjust="0"/>
  </p:normalViewPr>
  <p:slideViewPr>
    <p:cSldViewPr snapToGrid="0">
      <p:cViewPr varScale="1">
        <p:scale>
          <a:sx n="71" d="100"/>
          <a:sy n="71" d="100"/>
        </p:scale>
        <p:origin x="1416"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932805-64A6-4BD9-8A3B-952EE3630CFB}" type="datetimeFigureOut">
              <a:rPr lang="en-US" smtClean="0"/>
              <a:t>3/12/2026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AFF2CB-D634-405E-BD86-FD28F024A333}" type="slidenum">
              <a:rPr lang="en-US" smtClean="0"/>
              <a:t>‹#›</a:t>
            </a:fld>
            <a:endParaRPr lang="en-US"/>
          </a:p>
        </p:txBody>
      </p:sp>
    </p:spTree>
    <p:extLst>
      <p:ext uri="{BB962C8B-B14F-4D97-AF65-F5344CB8AC3E}">
        <p14:creationId xmlns:p14="http://schemas.microsoft.com/office/powerpoint/2010/main" val="30711910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F38AFD9-D5DB-4A47-A4BE-251B4DF1413A}"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542449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0A484E-C557-4F89-8FDA-266FDE580D0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6760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EAE7B-6820-0C7A-4FE5-BE458CAEFB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33ABEE-3CAA-4C2F-A192-F9EC0D49D4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4F2ABC-4F99-665F-DB6E-45CCA565B248}"/>
              </a:ext>
            </a:extLst>
          </p:cNvPr>
          <p:cNvSpPr>
            <a:spLocks noGrp="1"/>
          </p:cNvSpPr>
          <p:nvPr>
            <p:ph type="body" idx="1"/>
          </p:nvPr>
        </p:nvSpPr>
        <p:spPr/>
        <p:txBody>
          <a:bodyPr/>
          <a:lstStyle/>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These requirements apply only during the exam pilot period. Eligibility criteria may be revised after September 30, 2026. Disease intervention professionals who do not currently meet this requirement are encouraged to check back for updates following the conclusion of the pilot phase.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Test structure for integrity of the </a:t>
            </a: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exam.</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CA4103C8-1962-1DE7-A7B0-2479E0E4FF16}"/>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F38AFD9-D5DB-4A47-A4BE-251B4DF1413A}"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520687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05627-C17B-57AA-BBEC-39CCE3F9C6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72E92AD-1F00-7538-E872-05A1357AEC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F3A18D7-0B74-76C0-A973-030266324C60}"/>
              </a:ext>
            </a:extLst>
          </p:cNvPr>
          <p:cNvSpPr>
            <a:spLocks noGrp="1"/>
          </p:cNvSpPr>
          <p:nvPr>
            <p:ph type="dt" sz="half" idx="10"/>
          </p:nvPr>
        </p:nvSpPr>
        <p:spPr/>
        <p:txBody>
          <a:bodyPr/>
          <a:lstStyle/>
          <a:p>
            <a:fld id="{AACCBC78-A4B7-4E8A-9CB0-1E015BFF1AE7}" type="datetimeFigureOut">
              <a:rPr lang="en-US" smtClean="0"/>
              <a:t>3/12/2026</a:t>
            </a:fld>
            <a:endParaRPr lang="en-US"/>
          </a:p>
        </p:txBody>
      </p:sp>
      <p:sp>
        <p:nvSpPr>
          <p:cNvPr id="5" name="Footer Placeholder 4">
            <a:extLst>
              <a:ext uri="{FF2B5EF4-FFF2-40B4-BE49-F238E27FC236}">
                <a16:creationId xmlns:a16="http://schemas.microsoft.com/office/drawing/2014/main" id="{3A175BE7-35A6-B577-F9C8-4EFBD98F47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23694C-C886-27A5-0E3D-04F775C0C20A}"/>
              </a:ext>
            </a:extLst>
          </p:cNvPr>
          <p:cNvSpPr>
            <a:spLocks noGrp="1"/>
          </p:cNvSpPr>
          <p:nvPr>
            <p:ph type="sldNum" sz="quarter" idx="12"/>
          </p:nvPr>
        </p:nvSpPr>
        <p:spPr/>
        <p:txBody>
          <a:bodyPr/>
          <a:lstStyle/>
          <a:p>
            <a:fld id="{7AF1F5A2-D941-4ACB-95B3-F91323B2A82F}" type="slidenum">
              <a:rPr lang="en-US" smtClean="0"/>
              <a:t>‹#›</a:t>
            </a:fld>
            <a:endParaRPr lang="en-US"/>
          </a:p>
        </p:txBody>
      </p:sp>
    </p:spTree>
    <p:extLst>
      <p:ext uri="{BB962C8B-B14F-4D97-AF65-F5344CB8AC3E}">
        <p14:creationId xmlns:p14="http://schemas.microsoft.com/office/powerpoint/2010/main" val="3556265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A24E8-534F-151E-4B11-FD9ED9B483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82D0613-0A97-A98D-D3CF-C4495E00C1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728EF3-FCAB-FB17-97D4-5EEAEE498FB8}"/>
              </a:ext>
            </a:extLst>
          </p:cNvPr>
          <p:cNvSpPr>
            <a:spLocks noGrp="1"/>
          </p:cNvSpPr>
          <p:nvPr>
            <p:ph type="dt" sz="half" idx="10"/>
          </p:nvPr>
        </p:nvSpPr>
        <p:spPr/>
        <p:txBody>
          <a:bodyPr/>
          <a:lstStyle/>
          <a:p>
            <a:fld id="{AACCBC78-A4B7-4E8A-9CB0-1E015BFF1AE7}" type="datetimeFigureOut">
              <a:rPr lang="en-US" smtClean="0"/>
              <a:t>3/12/2026</a:t>
            </a:fld>
            <a:endParaRPr lang="en-US"/>
          </a:p>
        </p:txBody>
      </p:sp>
      <p:sp>
        <p:nvSpPr>
          <p:cNvPr id="5" name="Footer Placeholder 4">
            <a:extLst>
              <a:ext uri="{FF2B5EF4-FFF2-40B4-BE49-F238E27FC236}">
                <a16:creationId xmlns:a16="http://schemas.microsoft.com/office/drawing/2014/main" id="{95E45534-5310-276C-7ABE-90B07A4486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E23B2C-15F4-2087-B4B8-58D4081324EA}"/>
              </a:ext>
            </a:extLst>
          </p:cNvPr>
          <p:cNvSpPr>
            <a:spLocks noGrp="1"/>
          </p:cNvSpPr>
          <p:nvPr>
            <p:ph type="sldNum" sz="quarter" idx="12"/>
          </p:nvPr>
        </p:nvSpPr>
        <p:spPr/>
        <p:txBody>
          <a:bodyPr/>
          <a:lstStyle/>
          <a:p>
            <a:fld id="{7AF1F5A2-D941-4ACB-95B3-F91323B2A82F}" type="slidenum">
              <a:rPr lang="en-US" smtClean="0"/>
              <a:t>‹#›</a:t>
            </a:fld>
            <a:endParaRPr lang="en-US"/>
          </a:p>
        </p:txBody>
      </p:sp>
    </p:spTree>
    <p:extLst>
      <p:ext uri="{BB962C8B-B14F-4D97-AF65-F5344CB8AC3E}">
        <p14:creationId xmlns:p14="http://schemas.microsoft.com/office/powerpoint/2010/main" val="468856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820D5F3-6C3C-62BF-FE6B-E05ECD7F96F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276EFEE-5C33-2A99-57E2-580A019A7F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C50669-4A67-44CC-CF6C-958DAD7977D0}"/>
              </a:ext>
            </a:extLst>
          </p:cNvPr>
          <p:cNvSpPr>
            <a:spLocks noGrp="1"/>
          </p:cNvSpPr>
          <p:nvPr>
            <p:ph type="dt" sz="half" idx="10"/>
          </p:nvPr>
        </p:nvSpPr>
        <p:spPr/>
        <p:txBody>
          <a:bodyPr/>
          <a:lstStyle/>
          <a:p>
            <a:fld id="{AACCBC78-A4B7-4E8A-9CB0-1E015BFF1AE7}" type="datetimeFigureOut">
              <a:rPr lang="en-US" smtClean="0"/>
              <a:t>3/12/2026</a:t>
            </a:fld>
            <a:endParaRPr lang="en-US"/>
          </a:p>
        </p:txBody>
      </p:sp>
      <p:sp>
        <p:nvSpPr>
          <p:cNvPr id="5" name="Footer Placeholder 4">
            <a:extLst>
              <a:ext uri="{FF2B5EF4-FFF2-40B4-BE49-F238E27FC236}">
                <a16:creationId xmlns:a16="http://schemas.microsoft.com/office/drawing/2014/main" id="{F7CE5511-802B-F003-957A-63AA59B473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EAB337-A2A7-6088-3818-6A2DA0C011DA}"/>
              </a:ext>
            </a:extLst>
          </p:cNvPr>
          <p:cNvSpPr>
            <a:spLocks noGrp="1"/>
          </p:cNvSpPr>
          <p:nvPr>
            <p:ph type="sldNum" sz="quarter" idx="12"/>
          </p:nvPr>
        </p:nvSpPr>
        <p:spPr/>
        <p:txBody>
          <a:bodyPr/>
          <a:lstStyle/>
          <a:p>
            <a:fld id="{7AF1F5A2-D941-4ACB-95B3-F91323B2A82F}" type="slidenum">
              <a:rPr lang="en-US" smtClean="0"/>
              <a:t>‹#›</a:t>
            </a:fld>
            <a:endParaRPr lang="en-US"/>
          </a:p>
        </p:txBody>
      </p:sp>
    </p:spTree>
    <p:extLst>
      <p:ext uri="{BB962C8B-B14F-4D97-AF65-F5344CB8AC3E}">
        <p14:creationId xmlns:p14="http://schemas.microsoft.com/office/powerpoint/2010/main" val="33712052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1">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19200"/>
            <a:ext cx="11049000" cy="5029200"/>
          </a:xfrm>
          <a:prstGeom prst="rect">
            <a:avLst/>
          </a:prstGeom>
        </p:spPr>
        <p:txBody>
          <a:bodyPr/>
          <a:lstStyle>
            <a:lvl1pPr>
              <a:buClr>
                <a:srgbClr val="56BBB5"/>
              </a:buClr>
              <a:defRPr sz="2400">
                <a:solidFill>
                  <a:schemeClr val="tx1"/>
                </a:solidFill>
                <a:latin typeface="Arial"/>
              </a:defRPr>
            </a:lvl1pPr>
            <a:lvl2pPr>
              <a:buClr>
                <a:srgbClr val="56BBB5"/>
              </a:buClr>
              <a:defRPr sz="2000">
                <a:solidFill>
                  <a:schemeClr val="tx1"/>
                </a:solidFill>
                <a:latin typeface="Arial"/>
              </a:defRPr>
            </a:lvl2pPr>
            <a:lvl3pPr>
              <a:buClr>
                <a:srgbClr val="56BBB5"/>
              </a:buClr>
              <a:defRPr sz="2000">
                <a:solidFill>
                  <a:schemeClr val="tx1"/>
                </a:solidFill>
                <a:latin typeface="Arial"/>
              </a:defRPr>
            </a:lvl3pPr>
            <a:lvl4pPr>
              <a:buClr>
                <a:srgbClr val="56BBB5"/>
              </a:buClr>
              <a:defRPr sz="2000">
                <a:solidFill>
                  <a:schemeClr val="tx1"/>
                </a:solidFill>
                <a:latin typeface="Arial"/>
              </a:defRPr>
            </a:lvl4pPr>
            <a:lvl5pPr>
              <a:buClr>
                <a:srgbClr val="56BBB5"/>
              </a:buClr>
              <a:defRPr sz="2000">
                <a:solidFill>
                  <a:schemeClr val="tx1"/>
                </a:solidFill>
                <a:latin typeface="Aria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itle 1">
            <a:extLst>
              <a:ext uri="{FF2B5EF4-FFF2-40B4-BE49-F238E27FC236}">
                <a16:creationId xmlns:a16="http://schemas.microsoft.com/office/drawing/2014/main" id="{085178DC-DEB4-DC4E-A9E1-2EF7A0566767}"/>
              </a:ext>
            </a:extLst>
          </p:cNvPr>
          <p:cNvSpPr>
            <a:spLocks noGrp="1"/>
          </p:cNvSpPr>
          <p:nvPr>
            <p:ph type="title" hasCustomPrompt="1"/>
          </p:nvPr>
        </p:nvSpPr>
        <p:spPr>
          <a:xfrm>
            <a:off x="0" y="0"/>
            <a:ext cx="12192000" cy="914400"/>
          </a:xfrm>
          <a:prstGeom prst="rect">
            <a:avLst/>
          </a:prstGeom>
          <a:solidFill>
            <a:schemeClr val="accent2">
              <a:alpha val="99767"/>
            </a:schemeClr>
          </a:solidFill>
        </p:spPr>
        <p:txBody>
          <a:bodyPr lIns="457200" anchor="ctr"/>
          <a:lstStyle>
            <a:lvl1pPr algn="l">
              <a:defRPr b="1" i="0">
                <a:solidFill>
                  <a:schemeClr val="bg1"/>
                </a:solidFill>
                <a:latin typeface="Arial"/>
              </a:defRPr>
            </a:lvl1pPr>
          </a:lstStyle>
          <a:p>
            <a:r>
              <a:rPr lang="en-US" dirty="0"/>
              <a:t>Click to add title</a:t>
            </a:r>
          </a:p>
        </p:txBody>
      </p:sp>
    </p:spTree>
    <p:extLst>
      <p:ext uri="{BB962C8B-B14F-4D97-AF65-F5344CB8AC3E}">
        <p14:creationId xmlns:p14="http://schemas.microsoft.com/office/powerpoint/2010/main" val="4113592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97AEA-FC8F-4313-5DE0-ED83AE42472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514F746-0868-CA8D-7A1A-5135747E87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743E29-FF79-A214-E51C-8615E441BC48}"/>
              </a:ext>
            </a:extLst>
          </p:cNvPr>
          <p:cNvSpPr>
            <a:spLocks noGrp="1"/>
          </p:cNvSpPr>
          <p:nvPr>
            <p:ph type="dt" sz="half" idx="10"/>
          </p:nvPr>
        </p:nvSpPr>
        <p:spPr/>
        <p:txBody>
          <a:bodyPr/>
          <a:lstStyle/>
          <a:p>
            <a:fld id="{AACCBC78-A4B7-4E8A-9CB0-1E015BFF1AE7}" type="datetimeFigureOut">
              <a:rPr lang="en-US" smtClean="0"/>
              <a:t>3/12/2026</a:t>
            </a:fld>
            <a:endParaRPr lang="en-US"/>
          </a:p>
        </p:txBody>
      </p:sp>
      <p:sp>
        <p:nvSpPr>
          <p:cNvPr id="5" name="Footer Placeholder 4">
            <a:extLst>
              <a:ext uri="{FF2B5EF4-FFF2-40B4-BE49-F238E27FC236}">
                <a16:creationId xmlns:a16="http://schemas.microsoft.com/office/drawing/2014/main" id="{83A288D8-F753-1E86-E7A5-43E9B9D4EA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19C8-C8F3-184D-72BB-5CC7B9EB05F0}"/>
              </a:ext>
            </a:extLst>
          </p:cNvPr>
          <p:cNvSpPr>
            <a:spLocks noGrp="1"/>
          </p:cNvSpPr>
          <p:nvPr>
            <p:ph type="sldNum" sz="quarter" idx="12"/>
          </p:nvPr>
        </p:nvSpPr>
        <p:spPr/>
        <p:txBody>
          <a:bodyPr/>
          <a:lstStyle/>
          <a:p>
            <a:fld id="{7AF1F5A2-D941-4ACB-95B3-F91323B2A82F}" type="slidenum">
              <a:rPr lang="en-US" smtClean="0"/>
              <a:t>‹#›</a:t>
            </a:fld>
            <a:endParaRPr lang="en-US"/>
          </a:p>
        </p:txBody>
      </p:sp>
    </p:spTree>
    <p:extLst>
      <p:ext uri="{BB962C8B-B14F-4D97-AF65-F5344CB8AC3E}">
        <p14:creationId xmlns:p14="http://schemas.microsoft.com/office/powerpoint/2010/main" val="3617249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D66C8-245B-F19A-8066-6594ACA29ED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E6B02E-F917-5F45-49E4-73FDC8151F6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DF39E5-FF55-0C8F-DAD4-BC50AF63DB8E}"/>
              </a:ext>
            </a:extLst>
          </p:cNvPr>
          <p:cNvSpPr>
            <a:spLocks noGrp="1"/>
          </p:cNvSpPr>
          <p:nvPr>
            <p:ph type="dt" sz="half" idx="10"/>
          </p:nvPr>
        </p:nvSpPr>
        <p:spPr/>
        <p:txBody>
          <a:bodyPr/>
          <a:lstStyle/>
          <a:p>
            <a:fld id="{AACCBC78-A4B7-4E8A-9CB0-1E015BFF1AE7}" type="datetimeFigureOut">
              <a:rPr lang="en-US" smtClean="0"/>
              <a:t>3/12/2026</a:t>
            </a:fld>
            <a:endParaRPr lang="en-US"/>
          </a:p>
        </p:txBody>
      </p:sp>
      <p:sp>
        <p:nvSpPr>
          <p:cNvPr id="5" name="Footer Placeholder 4">
            <a:extLst>
              <a:ext uri="{FF2B5EF4-FFF2-40B4-BE49-F238E27FC236}">
                <a16:creationId xmlns:a16="http://schemas.microsoft.com/office/drawing/2014/main" id="{80C1F0B9-8F9A-9812-F2A7-0F08A042CA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CB2BB2-01EA-C95A-BD15-B32A5922D542}"/>
              </a:ext>
            </a:extLst>
          </p:cNvPr>
          <p:cNvSpPr>
            <a:spLocks noGrp="1"/>
          </p:cNvSpPr>
          <p:nvPr>
            <p:ph type="sldNum" sz="quarter" idx="12"/>
          </p:nvPr>
        </p:nvSpPr>
        <p:spPr/>
        <p:txBody>
          <a:bodyPr/>
          <a:lstStyle/>
          <a:p>
            <a:fld id="{7AF1F5A2-D941-4ACB-95B3-F91323B2A82F}" type="slidenum">
              <a:rPr lang="en-US" smtClean="0"/>
              <a:t>‹#›</a:t>
            </a:fld>
            <a:endParaRPr lang="en-US"/>
          </a:p>
        </p:txBody>
      </p:sp>
    </p:spTree>
    <p:extLst>
      <p:ext uri="{BB962C8B-B14F-4D97-AF65-F5344CB8AC3E}">
        <p14:creationId xmlns:p14="http://schemas.microsoft.com/office/powerpoint/2010/main" val="2737065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27DF-DD82-0BFB-4024-B7DF002D2F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941A2B-F13B-D30D-5330-9211642401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FE8BF59-E944-F51B-2A3A-81A1F91A594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31F05F8-A192-7A8B-5336-AE584B79279B}"/>
              </a:ext>
            </a:extLst>
          </p:cNvPr>
          <p:cNvSpPr>
            <a:spLocks noGrp="1"/>
          </p:cNvSpPr>
          <p:nvPr>
            <p:ph type="dt" sz="half" idx="10"/>
          </p:nvPr>
        </p:nvSpPr>
        <p:spPr/>
        <p:txBody>
          <a:bodyPr/>
          <a:lstStyle/>
          <a:p>
            <a:fld id="{AACCBC78-A4B7-4E8A-9CB0-1E015BFF1AE7}" type="datetimeFigureOut">
              <a:rPr lang="en-US" smtClean="0"/>
              <a:t>3/12/2026</a:t>
            </a:fld>
            <a:endParaRPr lang="en-US"/>
          </a:p>
        </p:txBody>
      </p:sp>
      <p:sp>
        <p:nvSpPr>
          <p:cNvPr id="6" name="Footer Placeholder 5">
            <a:extLst>
              <a:ext uri="{FF2B5EF4-FFF2-40B4-BE49-F238E27FC236}">
                <a16:creationId xmlns:a16="http://schemas.microsoft.com/office/drawing/2014/main" id="{EEA6AF59-446C-CF9D-FD0A-2CBE5BFF2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C2BD3E-3D4B-5B05-8CB7-02F55AFB801F}"/>
              </a:ext>
            </a:extLst>
          </p:cNvPr>
          <p:cNvSpPr>
            <a:spLocks noGrp="1"/>
          </p:cNvSpPr>
          <p:nvPr>
            <p:ph type="sldNum" sz="quarter" idx="12"/>
          </p:nvPr>
        </p:nvSpPr>
        <p:spPr/>
        <p:txBody>
          <a:bodyPr/>
          <a:lstStyle/>
          <a:p>
            <a:fld id="{7AF1F5A2-D941-4ACB-95B3-F91323B2A82F}" type="slidenum">
              <a:rPr lang="en-US" smtClean="0"/>
              <a:t>‹#›</a:t>
            </a:fld>
            <a:endParaRPr lang="en-US"/>
          </a:p>
        </p:txBody>
      </p:sp>
    </p:spTree>
    <p:extLst>
      <p:ext uri="{BB962C8B-B14F-4D97-AF65-F5344CB8AC3E}">
        <p14:creationId xmlns:p14="http://schemas.microsoft.com/office/powerpoint/2010/main" val="1289747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E2871-B6CF-AC79-FFB6-13FB05F87CD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38D2890-5798-05D7-2E39-EE01A21AFB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1CBD255-CCBB-62EA-4570-790217FDFD3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B03A73F-756E-F96D-4532-EE9C678CEA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D08D5BE-D723-5B36-82F4-EFBE6E778A9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EF25F0D-CAB4-DE48-44BC-D38E5E2DC213}"/>
              </a:ext>
            </a:extLst>
          </p:cNvPr>
          <p:cNvSpPr>
            <a:spLocks noGrp="1"/>
          </p:cNvSpPr>
          <p:nvPr>
            <p:ph type="dt" sz="half" idx="10"/>
          </p:nvPr>
        </p:nvSpPr>
        <p:spPr/>
        <p:txBody>
          <a:bodyPr/>
          <a:lstStyle/>
          <a:p>
            <a:fld id="{AACCBC78-A4B7-4E8A-9CB0-1E015BFF1AE7}" type="datetimeFigureOut">
              <a:rPr lang="en-US" smtClean="0"/>
              <a:t>3/12/2026</a:t>
            </a:fld>
            <a:endParaRPr lang="en-US"/>
          </a:p>
        </p:txBody>
      </p:sp>
      <p:sp>
        <p:nvSpPr>
          <p:cNvPr id="8" name="Footer Placeholder 7">
            <a:extLst>
              <a:ext uri="{FF2B5EF4-FFF2-40B4-BE49-F238E27FC236}">
                <a16:creationId xmlns:a16="http://schemas.microsoft.com/office/drawing/2014/main" id="{6AE8C160-1060-4323-7A86-BCE259F12BD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4A25217-4FAA-BD80-75CE-2561D4306714}"/>
              </a:ext>
            </a:extLst>
          </p:cNvPr>
          <p:cNvSpPr>
            <a:spLocks noGrp="1"/>
          </p:cNvSpPr>
          <p:nvPr>
            <p:ph type="sldNum" sz="quarter" idx="12"/>
          </p:nvPr>
        </p:nvSpPr>
        <p:spPr/>
        <p:txBody>
          <a:bodyPr/>
          <a:lstStyle/>
          <a:p>
            <a:fld id="{7AF1F5A2-D941-4ACB-95B3-F91323B2A82F}" type="slidenum">
              <a:rPr lang="en-US" smtClean="0"/>
              <a:t>‹#›</a:t>
            </a:fld>
            <a:endParaRPr lang="en-US"/>
          </a:p>
        </p:txBody>
      </p:sp>
    </p:spTree>
    <p:extLst>
      <p:ext uri="{BB962C8B-B14F-4D97-AF65-F5344CB8AC3E}">
        <p14:creationId xmlns:p14="http://schemas.microsoft.com/office/powerpoint/2010/main" val="386530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C8EC4-69BB-1CE6-9343-E43DF7ECED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BD1D337-F0D8-7DE3-D904-4B69A0ACF4D9}"/>
              </a:ext>
            </a:extLst>
          </p:cNvPr>
          <p:cNvSpPr>
            <a:spLocks noGrp="1"/>
          </p:cNvSpPr>
          <p:nvPr>
            <p:ph type="dt" sz="half" idx="10"/>
          </p:nvPr>
        </p:nvSpPr>
        <p:spPr/>
        <p:txBody>
          <a:bodyPr/>
          <a:lstStyle/>
          <a:p>
            <a:fld id="{AACCBC78-A4B7-4E8A-9CB0-1E015BFF1AE7}" type="datetimeFigureOut">
              <a:rPr lang="en-US" smtClean="0"/>
              <a:t>3/12/2026</a:t>
            </a:fld>
            <a:endParaRPr lang="en-US"/>
          </a:p>
        </p:txBody>
      </p:sp>
      <p:sp>
        <p:nvSpPr>
          <p:cNvPr id="4" name="Footer Placeholder 3">
            <a:extLst>
              <a:ext uri="{FF2B5EF4-FFF2-40B4-BE49-F238E27FC236}">
                <a16:creationId xmlns:a16="http://schemas.microsoft.com/office/drawing/2014/main" id="{F3C0263B-1307-3221-8F51-126754036E9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1A48C18-A9E2-8D1B-C216-1B137F08CF20}"/>
              </a:ext>
            </a:extLst>
          </p:cNvPr>
          <p:cNvSpPr>
            <a:spLocks noGrp="1"/>
          </p:cNvSpPr>
          <p:nvPr>
            <p:ph type="sldNum" sz="quarter" idx="12"/>
          </p:nvPr>
        </p:nvSpPr>
        <p:spPr/>
        <p:txBody>
          <a:bodyPr/>
          <a:lstStyle/>
          <a:p>
            <a:fld id="{7AF1F5A2-D941-4ACB-95B3-F91323B2A82F}" type="slidenum">
              <a:rPr lang="en-US" smtClean="0"/>
              <a:t>‹#›</a:t>
            </a:fld>
            <a:endParaRPr lang="en-US"/>
          </a:p>
        </p:txBody>
      </p:sp>
    </p:spTree>
    <p:extLst>
      <p:ext uri="{BB962C8B-B14F-4D97-AF65-F5344CB8AC3E}">
        <p14:creationId xmlns:p14="http://schemas.microsoft.com/office/powerpoint/2010/main" val="1577850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AC9D02-6205-2693-F32C-D521FAD8CDF5}"/>
              </a:ext>
            </a:extLst>
          </p:cNvPr>
          <p:cNvSpPr>
            <a:spLocks noGrp="1"/>
          </p:cNvSpPr>
          <p:nvPr>
            <p:ph type="dt" sz="half" idx="10"/>
          </p:nvPr>
        </p:nvSpPr>
        <p:spPr/>
        <p:txBody>
          <a:bodyPr/>
          <a:lstStyle/>
          <a:p>
            <a:fld id="{AACCBC78-A4B7-4E8A-9CB0-1E015BFF1AE7}" type="datetimeFigureOut">
              <a:rPr lang="en-US" smtClean="0"/>
              <a:t>3/12/2026</a:t>
            </a:fld>
            <a:endParaRPr lang="en-US"/>
          </a:p>
        </p:txBody>
      </p:sp>
      <p:sp>
        <p:nvSpPr>
          <p:cNvPr id="3" name="Footer Placeholder 2">
            <a:extLst>
              <a:ext uri="{FF2B5EF4-FFF2-40B4-BE49-F238E27FC236}">
                <a16:creationId xmlns:a16="http://schemas.microsoft.com/office/drawing/2014/main" id="{65B497FF-6867-E5CF-597C-E01B209D7F1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50F0A4-D4FC-9077-C7EE-725213DF1886}"/>
              </a:ext>
            </a:extLst>
          </p:cNvPr>
          <p:cNvSpPr>
            <a:spLocks noGrp="1"/>
          </p:cNvSpPr>
          <p:nvPr>
            <p:ph type="sldNum" sz="quarter" idx="12"/>
          </p:nvPr>
        </p:nvSpPr>
        <p:spPr/>
        <p:txBody>
          <a:bodyPr/>
          <a:lstStyle/>
          <a:p>
            <a:fld id="{7AF1F5A2-D941-4ACB-95B3-F91323B2A82F}" type="slidenum">
              <a:rPr lang="en-US" smtClean="0"/>
              <a:t>‹#›</a:t>
            </a:fld>
            <a:endParaRPr lang="en-US"/>
          </a:p>
        </p:txBody>
      </p:sp>
    </p:spTree>
    <p:extLst>
      <p:ext uri="{BB962C8B-B14F-4D97-AF65-F5344CB8AC3E}">
        <p14:creationId xmlns:p14="http://schemas.microsoft.com/office/powerpoint/2010/main" val="917559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F548D-1C00-2142-8725-DFC619F626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6093EFD-62DD-5F9D-252D-3615A187DA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7616705-72D5-CDB1-C7B7-9F0EBC8B1E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FF705A-D08B-A42C-50AB-477472413864}"/>
              </a:ext>
            </a:extLst>
          </p:cNvPr>
          <p:cNvSpPr>
            <a:spLocks noGrp="1"/>
          </p:cNvSpPr>
          <p:nvPr>
            <p:ph type="dt" sz="half" idx="10"/>
          </p:nvPr>
        </p:nvSpPr>
        <p:spPr/>
        <p:txBody>
          <a:bodyPr/>
          <a:lstStyle/>
          <a:p>
            <a:fld id="{AACCBC78-A4B7-4E8A-9CB0-1E015BFF1AE7}" type="datetimeFigureOut">
              <a:rPr lang="en-US" smtClean="0"/>
              <a:t>3/12/2026</a:t>
            </a:fld>
            <a:endParaRPr lang="en-US"/>
          </a:p>
        </p:txBody>
      </p:sp>
      <p:sp>
        <p:nvSpPr>
          <p:cNvPr id="6" name="Footer Placeholder 5">
            <a:extLst>
              <a:ext uri="{FF2B5EF4-FFF2-40B4-BE49-F238E27FC236}">
                <a16:creationId xmlns:a16="http://schemas.microsoft.com/office/drawing/2014/main" id="{E8CBF227-C464-D008-195E-87A43700EA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5497FA-4CC4-CA39-A9C5-67274328D411}"/>
              </a:ext>
            </a:extLst>
          </p:cNvPr>
          <p:cNvSpPr>
            <a:spLocks noGrp="1"/>
          </p:cNvSpPr>
          <p:nvPr>
            <p:ph type="sldNum" sz="quarter" idx="12"/>
          </p:nvPr>
        </p:nvSpPr>
        <p:spPr/>
        <p:txBody>
          <a:bodyPr/>
          <a:lstStyle/>
          <a:p>
            <a:fld id="{7AF1F5A2-D941-4ACB-95B3-F91323B2A82F}" type="slidenum">
              <a:rPr lang="en-US" smtClean="0"/>
              <a:t>‹#›</a:t>
            </a:fld>
            <a:endParaRPr lang="en-US"/>
          </a:p>
        </p:txBody>
      </p:sp>
    </p:spTree>
    <p:extLst>
      <p:ext uri="{BB962C8B-B14F-4D97-AF65-F5344CB8AC3E}">
        <p14:creationId xmlns:p14="http://schemas.microsoft.com/office/powerpoint/2010/main" val="511082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B4DCF-ADFA-6B5E-67D0-354341B5B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733174-348E-DB69-5243-5FC009EB60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B929997-EC87-AF23-B54F-66AC998EA2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2BFC8A-3C2C-26A4-9C05-826E50530F13}"/>
              </a:ext>
            </a:extLst>
          </p:cNvPr>
          <p:cNvSpPr>
            <a:spLocks noGrp="1"/>
          </p:cNvSpPr>
          <p:nvPr>
            <p:ph type="dt" sz="half" idx="10"/>
          </p:nvPr>
        </p:nvSpPr>
        <p:spPr/>
        <p:txBody>
          <a:bodyPr/>
          <a:lstStyle/>
          <a:p>
            <a:fld id="{AACCBC78-A4B7-4E8A-9CB0-1E015BFF1AE7}" type="datetimeFigureOut">
              <a:rPr lang="en-US" smtClean="0"/>
              <a:t>3/12/2026</a:t>
            </a:fld>
            <a:endParaRPr lang="en-US"/>
          </a:p>
        </p:txBody>
      </p:sp>
      <p:sp>
        <p:nvSpPr>
          <p:cNvPr id="6" name="Footer Placeholder 5">
            <a:extLst>
              <a:ext uri="{FF2B5EF4-FFF2-40B4-BE49-F238E27FC236}">
                <a16:creationId xmlns:a16="http://schemas.microsoft.com/office/drawing/2014/main" id="{239D62A8-B72D-9340-1AF1-DD6DECBB8D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C6AC42-F8C0-131D-F5AC-0C3D612E665E}"/>
              </a:ext>
            </a:extLst>
          </p:cNvPr>
          <p:cNvSpPr>
            <a:spLocks noGrp="1"/>
          </p:cNvSpPr>
          <p:nvPr>
            <p:ph type="sldNum" sz="quarter" idx="12"/>
          </p:nvPr>
        </p:nvSpPr>
        <p:spPr/>
        <p:txBody>
          <a:bodyPr/>
          <a:lstStyle/>
          <a:p>
            <a:fld id="{7AF1F5A2-D941-4ACB-95B3-F91323B2A82F}" type="slidenum">
              <a:rPr lang="en-US" smtClean="0"/>
              <a:t>‹#›</a:t>
            </a:fld>
            <a:endParaRPr lang="en-US"/>
          </a:p>
        </p:txBody>
      </p:sp>
    </p:spTree>
    <p:extLst>
      <p:ext uri="{BB962C8B-B14F-4D97-AF65-F5344CB8AC3E}">
        <p14:creationId xmlns:p14="http://schemas.microsoft.com/office/powerpoint/2010/main" val="2748727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6A1BDC-0C8A-54C1-5B6D-A70B813DD0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7F5F839-E06D-11AA-50FF-F46FDD4CEC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6EB81B-53EC-FB71-C707-E8FD9F47B1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ACCBC78-A4B7-4E8A-9CB0-1E015BFF1AE7}" type="datetimeFigureOut">
              <a:rPr lang="en-US" smtClean="0"/>
              <a:t>3/12/2026</a:t>
            </a:fld>
            <a:endParaRPr lang="en-US"/>
          </a:p>
        </p:txBody>
      </p:sp>
      <p:sp>
        <p:nvSpPr>
          <p:cNvPr id="5" name="Footer Placeholder 4">
            <a:extLst>
              <a:ext uri="{FF2B5EF4-FFF2-40B4-BE49-F238E27FC236}">
                <a16:creationId xmlns:a16="http://schemas.microsoft.com/office/drawing/2014/main" id="{509185F8-E6EC-F1E8-FEF3-2DD0A5B72A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35F915F-F564-A5AF-97AA-758E0D09C7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AF1F5A2-D941-4ACB-95B3-F91323B2A82F}" type="slidenum">
              <a:rPr lang="en-US" smtClean="0"/>
              <a:t>‹#›</a:t>
            </a:fld>
            <a:endParaRPr lang="en-US"/>
          </a:p>
        </p:txBody>
      </p:sp>
    </p:spTree>
    <p:extLst>
      <p:ext uri="{BB962C8B-B14F-4D97-AF65-F5344CB8AC3E}">
        <p14:creationId xmlns:p14="http://schemas.microsoft.com/office/powerpoint/2010/main" val="16519494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hyperlink" Target="https://thisisdiseaseintervention.org/universidi/"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1FFA8-897E-01C9-2BB1-E40D1D2A58DD}"/>
              </a:ext>
            </a:extLst>
          </p:cNvPr>
          <p:cNvSpPr>
            <a:spLocks noGrp="1"/>
          </p:cNvSpPr>
          <p:nvPr>
            <p:ph type="ctrTitle"/>
          </p:nvPr>
        </p:nvSpPr>
        <p:spPr/>
        <p:txBody>
          <a:bodyPr>
            <a:normAutofit/>
          </a:bodyPr>
          <a:lstStyle/>
          <a:p>
            <a:r>
              <a:rPr lang="en-US" altLang="en-US" sz="3600" dirty="0"/>
              <a:t>Certified in Disease Intervention (CDI)</a:t>
            </a:r>
            <a:br>
              <a:rPr lang="en-US" altLang="en-US" sz="3600" dirty="0"/>
            </a:br>
            <a:r>
              <a:rPr lang="en-US" altLang="en-US" sz="3600" dirty="0"/>
              <a:t>National Program:</a:t>
            </a:r>
            <a:br>
              <a:rPr lang="en-US" altLang="en-US" sz="3600" dirty="0"/>
            </a:br>
            <a:r>
              <a:rPr lang="en-US" altLang="en-US" sz="3600" dirty="0"/>
              <a:t>Certification Exam</a:t>
            </a:r>
            <a:endParaRPr lang="en-US" sz="3600" dirty="0"/>
          </a:p>
        </p:txBody>
      </p:sp>
    </p:spTree>
    <p:extLst>
      <p:ext uri="{BB962C8B-B14F-4D97-AF65-F5344CB8AC3E}">
        <p14:creationId xmlns:p14="http://schemas.microsoft.com/office/powerpoint/2010/main" val="2464037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8E39BA4-15E0-B426-D90D-F8425E8CD3CE}"/>
              </a:ext>
            </a:extLst>
          </p:cNvPr>
          <p:cNvSpPr/>
          <p:nvPr/>
        </p:nvSpPr>
        <p:spPr>
          <a:xfrm>
            <a:off x="568343" y="4283014"/>
            <a:ext cx="11358372" cy="2246768"/>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a:ea typeface="+mn-ea"/>
              <a:cs typeface="+mn-cs"/>
            </a:endParaRPr>
          </a:p>
        </p:txBody>
      </p:sp>
      <p:sp>
        <p:nvSpPr>
          <p:cNvPr id="4" name="Title 3">
            <a:extLst>
              <a:ext uri="{FF2B5EF4-FFF2-40B4-BE49-F238E27FC236}">
                <a16:creationId xmlns:a16="http://schemas.microsoft.com/office/drawing/2014/main" id="{C9BDF3D1-BD15-9B4A-9ACA-FDCA1384DC89}"/>
              </a:ext>
            </a:extLst>
          </p:cNvPr>
          <p:cNvSpPr>
            <a:spLocks noGrp="1"/>
          </p:cNvSpPr>
          <p:nvPr>
            <p:ph type="title"/>
          </p:nvPr>
        </p:nvSpPr>
        <p:spPr>
          <a:solidFill>
            <a:srgbClr val="006975"/>
          </a:solidFill>
        </p:spPr>
        <p:txBody>
          <a:bodyPr>
            <a:normAutofit/>
          </a:bodyPr>
          <a:lstStyle/>
          <a:p>
            <a:r>
              <a:rPr lang="en-US" sz="3600" dirty="0">
                <a:latin typeface="+mj-lt"/>
              </a:rPr>
              <a:t>Certification Purpose and Goal</a:t>
            </a:r>
          </a:p>
        </p:txBody>
      </p:sp>
      <p:sp>
        <p:nvSpPr>
          <p:cNvPr id="5" name="Rectangle 4">
            <a:extLst>
              <a:ext uri="{FF2B5EF4-FFF2-40B4-BE49-F238E27FC236}">
                <a16:creationId xmlns:a16="http://schemas.microsoft.com/office/drawing/2014/main" id="{725A8D57-7DFA-9409-54F3-5B06B124FA14}"/>
              </a:ext>
            </a:extLst>
          </p:cNvPr>
          <p:cNvSpPr/>
          <p:nvPr/>
        </p:nvSpPr>
        <p:spPr>
          <a:xfrm>
            <a:off x="924030" y="1767384"/>
            <a:ext cx="2219597" cy="1969544"/>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b="1" i="0" u="none" strike="noStrike" kern="1200" cap="none" spc="0" normalizeH="0" baseline="0" noProof="0" dirty="0">
              <a:ln>
                <a:noFill/>
              </a:ln>
              <a:solidFill>
                <a:schemeClr val="bg2">
                  <a:lumMod val="50000"/>
                </a:schemeClr>
              </a:solidFill>
              <a:effectLst/>
              <a:uLnTx/>
              <a:uFillTx/>
              <a:latin typeface="Calibri"/>
              <a:ea typeface="+mn-ea"/>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lang="en-US" b="1" dirty="0">
              <a:solidFill>
                <a:schemeClr val="bg2">
                  <a:lumMod val="50000"/>
                </a:schemeClr>
              </a:solidFill>
              <a:latin typeface="Calibri"/>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b="1" i="0" u="none" strike="noStrike" kern="1200" cap="none" spc="0" normalizeH="0" baseline="0" noProof="0" dirty="0">
              <a:ln>
                <a:noFill/>
              </a:ln>
              <a:solidFill>
                <a:schemeClr val="bg2">
                  <a:lumMod val="50000"/>
                </a:schemeClr>
              </a:solidFill>
              <a:effectLst/>
              <a:uLnTx/>
              <a:uFillTx/>
              <a:latin typeface="Calibri"/>
              <a:ea typeface="+mn-ea"/>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b="1" i="0" u="none" strike="noStrike" kern="1200" cap="none" spc="0" normalizeH="0" baseline="0" noProof="0" dirty="0">
                <a:ln>
                  <a:noFill/>
                </a:ln>
                <a:solidFill>
                  <a:schemeClr val="bg2">
                    <a:lumMod val="50000"/>
                  </a:schemeClr>
                </a:solidFill>
                <a:effectLst/>
                <a:uLnTx/>
                <a:uFillTx/>
                <a:latin typeface="Calibri"/>
                <a:ea typeface="+mn-ea"/>
                <a:cs typeface="Arial" panose="020B0604020202020204" pitchFamily="34" charset="0"/>
              </a:rPr>
              <a:t>Standardize and validate knowledge, skills, abilities</a:t>
            </a:r>
          </a:p>
        </p:txBody>
      </p:sp>
      <p:sp>
        <p:nvSpPr>
          <p:cNvPr id="7" name="TextBox 6">
            <a:extLst>
              <a:ext uri="{FF2B5EF4-FFF2-40B4-BE49-F238E27FC236}">
                <a16:creationId xmlns:a16="http://schemas.microsoft.com/office/drawing/2014/main" id="{191C0E15-66FC-27B6-18EB-8F9E335FEC3C}"/>
              </a:ext>
            </a:extLst>
          </p:cNvPr>
          <p:cNvSpPr txBox="1"/>
          <p:nvPr/>
        </p:nvSpPr>
        <p:spPr>
          <a:xfrm>
            <a:off x="1463040" y="2133600"/>
            <a:ext cx="184731" cy="369332"/>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223646"/>
              </a:solidFill>
              <a:effectLst/>
              <a:uLnTx/>
              <a:uFillTx/>
              <a:latin typeface="Arial" panose="020B0604020202020204" pitchFamily="34" charset="0"/>
              <a:ea typeface="+mn-ea"/>
              <a:cs typeface="+mn-cs"/>
            </a:endParaRPr>
          </a:p>
        </p:txBody>
      </p:sp>
      <p:sp>
        <p:nvSpPr>
          <p:cNvPr id="9" name="TextBox 8">
            <a:extLst>
              <a:ext uri="{FF2B5EF4-FFF2-40B4-BE49-F238E27FC236}">
                <a16:creationId xmlns:a16="http://schemas.microsoft.com/office/drawing/2014/main" id="{4EB9BBEB-119E-45BD-66CF-5F9C14951246}"/>
              </a:ext>
            </a:extLst>
          </p:cNvPr>
          <p:cNvSpPr txBox="1"/>
          <p:nvPr/>
        </p:nvSpPr>
        <p:spPr>
          <a:xfrm>
            <a:off x="1213975" y="4438746"/>
            <a:ext cx="9764050" cy="1631216"/>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223646"/>
                </a:solidFill>
                <a:effectLst/>
                <a:uLnTx/>
                <a:uFillTx/>
                <a:latin typeface="Calibri"/>
                <a:ea typeface="+mn-ea"/>
                <a:cs typeface="+mn-cs"/>
              </a:rPr>
              <a:t>While many disease intervention professionals may hold academic degrees in public health or related fields, the CDI credential validates role-specific competencies that may not be fully captured through degree programs. It supports both disease intervention workforce pipeline development and professional recognition for experienced practitioners.</a:t>
            </a:r>
          </a:p>
          <a:p>
            <a:pPr marL="342900" marR="0" lvl="0" indent="-342900" algn="l" defTabSz="914400" rtl="0" eaLnBrk="1" fontAlgn="base" latinLnBrk="0" hangingPunct="1">
              <a:lnSpc>
                <a:spcPct val="100000"/>
              </a:lnSpc>
              <a:spcBef>
                <a:spcPct val="0"/>
              </a:spcBef>
              <a:spcAft>
                <a:spcPct val="0"/>
              </a:spcAft>
              <a:buClrTx/>
              <a:buSzTx/>
              <a:buFont typeface="Wingdings" panose="05000000000000000000" pitchFamily="2" charset="2"/>
              <a:buChar char="ü"/>
              <a:tabLst/>
              <a:defRPr/>
            </a:pPr>
            <a:endParaRPr kumimoji="0" lang="en-US" sz="2000" b="1" i="0" u="none" strike="noStrike" kern="1200" cap="none" spc="0" normalizeH="0" baseline="0" noProof="0" dirty="0">
              <a:ln>
                <a:noFill/>
              </a:ln>
              <a:solidFill>
                <a:srgbClr val="223646"/>
              </a:solidFill>
              <a:effectLst/>
              <a:uLnTx/>
              <a:uFillTx/>
              <a:latin typeface="Arial" panose="020B0604020202020204" pitchFamily="34" charset="0"/>
              <a:ea typeface="+mn-ea"/>
              <a:cs typeface="+mn-cs"/>
            </a:endParaRPr>
          </a:p>
        </p:txBody>
      </p:sp>
      <p:sp>
        <p:nvSpPr>
          <p:cNvPr id="2" name="Rectangle 1">
            <a:extLst>
              <a:ext uri="{FF2B5EF4-FFF2-40B4-BE49-F238E27FC236}">
                <a16:creationId xmlns:a16="http://schemas.microsoft.com/office/drawing/2014/main" id="{76E2670E-569A-48DF-DF95-B9E82CA7278B}"/>
              </a:ext>
            </a:extLst>
          </p:cNvPr>
          <p:cNvSpPr/>
          <p:nvPr/>
        </p:nvSpPr>
        <p:spPr>
          <a:xfrm>
            <a:off x="3570567" y="1767384"/>
            <a:ext cx="2219597" cy="1969544"/>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b="1" i="0" u="none" strike="noStrike" kern="1200" cap="none" spc="0" normalizeH="0" baseline="0" noProof="0" dirty="0">
              <a:ln>
                <a:noFill/>
              </a:ln>
              <a:solidFill>
                <a:schemeClr val="bg2">
                  <a:lumMod val="50000"/>
                </a:schemeClr>
              </a:solidFill>
              <a:effectLst/>
              <a:uLnTx/>
              <a:uFillTx/>
              <a:latin typeface="Calibri"/>
              <a:ea typeface="+mn-ea"/>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lang="en-US" b="1" dirty="0">
              <a:solidFill>
                <a:schemeClr val="bg2">
                  <a:lumMod val="50000"/>
                </a:schemeClr>
              </a:solidFill>
              <a:latin typeface="Calibri"/>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b="1" i="0" u="none" strike="noStrike" kern="1200" cap="none" spc="0" normalizeH="0" baseline="0" noProof="0" dirty="0">
              <a:ln>
                <a:noFill/>
              </a:ln>
              <a:solidFill>
                <a:schemeClr val="bg2">
                  <a:lumMod val="50000"/>
                </a:schemeClr>
              </a:solidFill>
              <a:effectLst/>
              <a:uLnTx/>
              <a:uFillTx/>
              <a:latin typeface="Calibri"/>
              <a:ea typeface="+mn-ea"/>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b="1" i="0" u="none" strike="noStrike" kern="1200" cap="none" spc="0" normalizeH="0" baseline="0" noProof="0" dirty="0">
                <a:ln>
                  <a:noFill/>
                </a:ln>
                <a:solidFill>
                  <a:schemeClr val="bg2">
                    <a:lumMod val="50000"/>
                  </a:schemeClr>
                </a:solidFill>
                <a:effectLst/>
                <a:uLnTx/>
                <a:uFillTx/>
                <a:latin typeface="Calibri"/>
                <a:ea typeface="+mn-ea"/>
                <a:cs typeface="Arial" panose="020B0604020202020204" pitchFamily="34" charset="0"/>
              </a:rPr>
              <a:t>Drive standardization and improvement of training</a:t>
            </a:r>
          </a:p>
        </p:txBody>
      </p:sp>
      <p:sp>
        <p:nvSpPr>
          <p:cNvPr id="3" name="Rectangle 2">
            <a:extLst>
              <a:ext uri="{FF2B5EF4-FFF2-40B4-BE49-F238E27FC236}">
                <a16:creationId xmlns:a16="http://schemas.microsoft.com/office/drawing/2014/main" id="{EA8563A7-999E-A431-7FA0-32F61C6E0D46}"/>
              </a:ext>
            </a:extLst>
          </p:cNvPr>
          <p:cNvSpPr/>
          <p:nvPr/>
        </p:nvSpPr>
        <p:spPr>
          <a:xfrm>
            <a:off x="6247529" y="1749287"/>
            <a:ext cx="2219597" cy="1969544"/>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b="1" i="0" u="none" strike="noStrike" kern="1200" cap="none" spc="0" normalizeH="0" baseline="0" noProof="0" dirty="0">
              <a:ln>
                <a:noFill/>
              </a:ln>
              <a:solidFill>
                <a:schemeClr val="bg2">
                  <a:lumMod val="50000"/>
                </a:schemeClr>
              </a:solidFill>
              <a:effectLst/>
              <a:uLnTx/>
              <a:uFillTx/>
              <a:latin typeface="Calibri"/>
              <a:ea typeface="+mn-ea"/>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lang="en-US" b="1" dirty="0">
              <a:solidFill>
                <a:schemeClr val="bg2">
                  <a:lumMod val="50000"/>
                </a:schemeClr>
              </a:solidFill>
              <a:latin typeface="Calibri"/>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b="1" i="0" u="none" strike="noStrike" kern="1200" cap="none" spc="0" normalizeH="0" baseline="0" noProof="0" dirty="0">
              <a:ln>
                <a:noFill/>
              </a:ln>
              <a:solidFill>
                <a:schemeClr val="bg2">
                  <a:lumMod val="50000"/>
                </a:schemeClr>
              </a:solidFill>
              <a:effectLst/>
              <a:uLnTx/>
              <a:uFillTx/>
              <a:latin typeface="Calibri"/>
              <a:ea typeface="+mn-ea"/>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b="1" i="0" u="none" strike="noStrike" kern="1200" cap="none" spc="0" normalizeH="0" baseline="0" noProof="0" dirty="0">
                <a:ln>
                  <a:noFill/>
                </a:ln>
                <a:solidFill>
                  <a:schemeClr val="bg2">
                    <a:lumMod val="50000"/>
                  </a:schemeClr>
                </a:solidFill>
                <a:effectLst/>
                <a:uLnTx/>
                <a:uFillTx/>
                <a:latin typeface="Calibri"/>
                <a:ea typeface="+mn-ea"/>
                <a:cs typeface="Arial" panose="020B0604020202020204" pitchFamily="34" charset="0"/>
              </a:rPr>
              <a:t>Increase quality and consistency of service delivery</a:t>
            </a:r>
          </a:p>
        </p:txBody>
      </p:sp>
      <p:sp>
        <p:nvSpPr>
          <p:cNvPr id="8" name="Rectangle 7">
            <a:extLst>
              <a:ext uri="{FF2B5EF4-FFF2-40B4-BE49-F238E27FC236}">
                <a16:creationId xmlns:a16="http://schemas.microsoft.com/office/drawing/2014/main" id="{FE37C166-11ED-5021-9205-217A45D219AA}"/>
              </a:ext>
            </a:extLst>
          </p:cNvPr>
          <p:cNvSpPr/>
          <p:nvPr/>
        </p:nvSpPr>
        <p:spPr>
          <a:xfrm>
            <a:off x="8894066" y="1749287"/>
            <a:ext cx="2219597" cy="1969544"/>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b="1" i="0" u="none" strike="noStrike" kern="1200" cap="none" spc="0" normalizeH="0" baseline="0" noProof="0" dirty="0">
              <a:ln>
                <a:noFill/>
              </a:ln>
              <a:solidFill>
                <a:schemeClr val="bg2">
                  <a:lumMod val="50000"/>
                </a:schemeClr>
              </a:solidFill>
              <a:effectLst/>
              <a:uLnTx/>
              <a:uFillTx/>
              <a:latin typeface="Calibri"/>
              <a:ea typeface="+mn-ea"/>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lang="en-US" b="1" dirty="0">
              <a:solidFill>
                <a:schemeClr val="bg2">
                  <a:lumMod val="50000"/>
                </a:schemeClr>
              </a:solidFill>
              <a:latin typeface="Calibri"/>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b="1" i="0" u="none" strike="noStrike" kern="1200" cap="none" spc="0" normalizeH="0" baseline="0" noProof="0" dirty="0">
              <a:ln>
                <a:noFill/>
              </a:ln>
              <a:solidFill>
                <a:schemeClr val="bg2">
                  <a:lumMod val="50000"/>
                </a:schemeClr>
              </a:solidFill>
              <a:effectLst/>
              <a:uLnTx/>
              <a:uFillTx/>
              <a:latin typeface="Calibri"/>
              <a:ea typeface="+mn-ea"/>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b="1" i="0" u="none" strike="noStrike" kern="1200" cap="none" spc="0" normalizeH="0" baseline="0" noProof="0" dirty="0">
                <a:ln>
                  <a:noFill/>
                </a:ln>
                <a:solidFill>
                  <a:schemeClr val="bg2">
                    <a:lumMod val="50000"/>
                  </a:schemeClr>
                </a:solidFill>
                <a:effectLst/>
                <a:uLnTx/>
                <a:uFillTx/>
                <a:latin typeface="Calibri"/>
                <a:ea typeface="+mn-ea"/>
                <a:cs typeface="Arial" panose="020B0604020202020204" pitchFamily="34" charset="0"/>
              </a:rPr>
              <a:t>Increase recognition of professional skills and abilities</a:t>
            </a:r>
          </a:p>
        </p:txBody>
      </p:sp>
      <p:pic>
        <p:nvPicPr>
          <p:cNvPr id="15" name="Graphic 14" descr="Lightbulb with solid fill">
            <a:extLst>
              <a:ext uri="{FF2B5EF4-FFF2-40B4-BE49-F238E27FC236}">
                <a16:creationId xmlns:a16="http://schemas.microsoft.com/office/drawing/2014/main" id="{203E52AA-284C-229F-CAD8-7B2CD42C72C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546664" y="1819659"/>
            <a:ext cx="914400" cy="914400"/>
          </a:xfrm>
          <a:prstGeom prst="rect">
            <a:avLst/>
          </a:prstGeom>
        </p:spPr>
      </p:pic>
      <p:pic>
        <p:nvPicPr>
          <p:cNvPr id="19" name="Graphic 18" descr="Exponential Graph with solid fill">
            <a:extLst>
              <a:ext uri="{FF2B5EF4-FFF2-40B4-BE49-F238E27FC236}">
                <a16:creationId xmlns:a16="http://schemas.microsoft.com/office/drawing/2014/main" id="{CA91811B-CC55-FB5B-ED21-4E15BCE154D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84915" y="1819659"/>
            <a:ext cx="914400" cy="914400"/>
          </a:xfrm>
          <a:prstGeom prst="rect">
            <a:avLst/>
          </a:prstGeom>
        </p:spPr>
      </p:pic>
      <p:pic>
        <p:nvPicPr>
          <p:cNvPr id="23" name="Graphic 22" descr="Checklist with solid fill">
            <a:extLst>
              <a:ext uri="{FF2B5EF4-FFF2-40B4-BE49-F238E27FC236}">
                <a16:creationId xmlns:a16="http://schemas.microsoft.com/office/drawing/2014/main" id="{2CB4F05C-3798-9E9C-D73C-437F7904B40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516871" y="1819659"/>
            <a:ext cx="914400" cy="914400"/>
          </a:xfrm>
          <a:prstGeom prst="rect">
            <a:avLst/>
          </a:prstGeom>
        </p:spPr>
      </p:pic>
      <p:pic>
        <p:nvPicPr>
          <p:cNvPr id="25" name="Graphic 24" descr="Teacher with solid fill">
            <a:extLst>
              <a:ext uri="{FF2B5EF4-FFF2-40B4-BE49-F238E27FC236}">
                <a16:creationId xmlns:a16="http://schemas.microsoft.com/office/drawing/2014/main" id="{E6F7035E-4DE8-FE8E-8E16-995A360E481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223165" y="1861066"/>
            <a:ext cx="914400" cy="914400"/>
          </a:xfrm>
          <a:prstGeom prst="rect">
            <a:avLst/>
          </a:prstGeom>
        </p:spPr>
      </p:pic>
    </p:spTree>
    <p:extLst>
      <p:ext uri="{BB962C8B-B14F-4D97-AF65-F5344CB8AC3E}">
        <p14:creationId xmlns:p14="http://schemas.microsoft.com/office/powerpoint/2010/main" val="1996766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entagon 11">
            <a:extLst>
              <a:ext uri="{FF2B5EF4-FFF2-40B4-BE49-F238E27FC236}">
                <a16:creationId xmlns:a16="http://schemas.microsoft.com/office/drawing/2014/main" id="{E24534F1-C1DF-7598-51A4-91B505A381B6}"/>
              </a:ext>
            </a:extLst>
          </p:cNvPr>
          <p:cNvSpPr/>
          <p:nvPr/>
        </p:nvSpPr>
        <p:spPr>
          <a:xfrm>
            <a:off x="522514" y="1752600"/>
            <a:ext cx="2392135" cy="1117600"/>
          </a:xfrm>
          <a:prstGeom prst="homePlate">
            <a:avLst>
              <a:gd name="adj" fmla="val 260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b="1"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Application Portal</a:t>
            </a:r>
          </a:p>
        </p:txBody>
      </p:sp>
      <p:sp>
        <p:nvSpPr>
          <p:cNvPr id="13" name="Pentagon 12">
            <a:extLst>
              <a:ext uri="{FF2B5EF4-FFF2-40B4-BE49-F238E27FC236}">
                <a16:creationId xmlns:a16="http://schemas.microsoft.com/office/drawing/2014/main" id="{9EF3A359-C84A-F611-59EC-1051AEA8F03A}"/>
              </a:ext>
            </a:extLst>
          </p:cNvPr>
          <p:cNvSpPr/>
          <p:nvPr/>
        </p:nvSpPr>
        <p:spPr>
          <a:xfrm>
            <a:off x="522514" y="4705672"/>
            <a:ext cx="2392135" cy="1117600"/>
          </a:xfrm>
          <a:prstGeom prst="homePlate">
            <a:avLst>
              <a:gd name="adj" fmla="val 26056"/>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Study Materials</a:t>
            </a:r>
          </a:p>
        </p:txBody>
      </p:sp>
      <p:sp>
        <p:nvSpPr>
          <p:cNvPr id="14" name="Pentagon 13">
            <a:extLst>
              <a:ext uri="{FF2B5EF4-FFF2-40B4-BE49-F238E27FC236}">
                <a16:creationId xmlns:a16="http://schemas.microsoft.com/office/drawing/2014/main" id="{89720762-5BDC-B57A-0D93-A5D65E002EB0}"/>
              </a:ext>
            </a:extLst>
          </p:cNvPr>
          <p:cNvSpPr/>
          <p:nvPr/>
        </p:nvSpPr>
        <p:spPr>
          <a:xfrm>
            <a:off x="522514" y="3175000"/>
            <a:ext cx="2392135" cy="1117600"/>
          </a:xfrm>
          <a:prstGeom prst="homePlate">
            <a:avLst>
              <a:gd name="adj" fmla="val 26056"/>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2000" b="1" dirty="0">
                <a:solidFill>
                  <a:srgbClr val="FFFFFF"/>
                </a:solidFill>
                <a:latin typeface="Arial" panose="020B0604020202020204" pitchFamily="34" charset="0"/>
                <a:cs typeface="Arial" panose="020B0604020202020204" pitchFamily="34" charset="0"/>
              </a:rPr>
              <a:t>Exam Dates</a:t>
            </a:r>
            <a:endParaRPr kumimoji="0" lang="en-US" sz="2000" b="1"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4" name="Title 3">
            <a:extLst>
              <a:ext uri="{FF2B5EF4-FFF2-40B4-BE49-F238E27FC236}">
                <a16:creationId xmlns:a16="http://schemas.microsoft.com/office/drawing/2014/main" id="{C9BDF3D1-BD15-9B4A-9ACA-FDCA1384DC89}"/>
              </a:ext>
            </a:extLst>
          </p:cNvPr>
          <p:cNvSpPr>
            <a:spLocks noGrp="1"/>
          </p:cNvSpPr>
          <p:nvPr>
            <p:ph type="title"/>
          </p:nvPr>
        </p:nvSpPr>
        <p:spPr>
          <a:xfrm>
            <a:off x="0" y="0"/>
            <a:ext cx="12192000" cy="914400"/>
          </a:xfrm>
          <a:solidFill>
            <a:srgbClr val="006975">
              <a:alpha val="99767"/>
            </a:srgbClr>
          </a:solidFill>
        </p:spPr>
        <p:txBody>
          <a:bodyPr anchor="ctr">
            <a:normAutofit/>
          </a:bodyPr>
          <a:lstStyle/>
          <a:p>
            <a:r>
              <a:rPr lang="en-US" sz="2800" dirty="0"/>
              <a:t>General Certification in Disease Intervention Exam Information</a:t>
            </a:r>
            <a:endParaRPr lang="en-US" sz="2800" dirty="0">
              <a:latin typeface="+mj-lt"/>
            </a:endParaRPr>
          </a:p>
        </p:txBody>
      </p:sp>
      <p:sp>
        <p:nvSpPr>
          <p:cNvPr id="9" name="Freeform: Shape 48">
            <a:extLst>
              <a:ext uri="{FF2B5EF4-FFF2-40B4-BE49-F238E27FC236}">
                <a16:creationId xmlns:a16="http://schemas.microsoft.com/office/drawing/2014/main" id="{18CDB5D9-1377-5CEF-B9E1-A5ACA035D728}"/>
              </a:ext>
            </a:extLst>
          </p:cNvPr>
          <p:cNvSpPr/>
          <p:nvPr/>
        </p:nvSpPr>
        <p:spPr>
          <a:xfrm>
            <a:off x="3130529" y="1730827"/>
            <a:ext cx="7848600" cy="990600"/>
          </a:xfrm>
          <a:custGeom>
            <a:avLst/>
            <a:gdLst>
              <a:gd name="connsiteX0" fmla="*/ 0 w 2120402"/>
              <a:gd name="connsiteY0" fmla="*/ 0 h 672353"/>
              <a:gd name="connsiteX1" fmla="*/ 2120402 w 2120402"/>
              <a:gd name="connsiteY1" fmla="*/ 0 h 672353"/>
              <a:gd name="connsiteX2" fmla="*/ 2120402 w 2120402"/>
              <a:gd name="connsiteY2" fmla="*/ 672353 h 672353"/>
              <a:gd name="connsiteX3" fmla="*/ 0 w 2120402"/>
              <a:gd name="connsiteY3" fmla="*/ 672353 h 672353"/>
              <a:gd name="connsiteX4" fmla="*/ 0 w 2120402"/>
              <a:gd name="connsiteY4" fmla="*/ 0 h 672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20402" h="672353">
                <a:moveTo>
                  <a:pt x="0" y="0"/>
                </a:moveTo>
                <a:lnTo>
                  <a:pt x="2120402" y="0"/>
                </a:lnTo>
                <a:lnTo>
                  <a:pt x="2120402" y="672353"/>
                </a:lnTo>
                <a:lnTo>
                  <a:pt x="0" y="672353"/>
                </a:lnTo>
                <a:lnTo>
                  <a:pt x="0" y="0"/>
                </a:ln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marR="0" lvl="0"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srgbClr val="223646"/>
                </a:solidFill>
                <a:effectLst/>
                <a:uLnTx/>
                <a:uFillTx/>
                <a:latin typeface="Calibri"/>
                <a:ea typeface="+mn-ea"/>
                <a:cs typeface="Arial" panose="020B0604020202020204" pitchFamily="34" charset="0"/>
              </a:rPr>
              <a:t>Exam applications are now open!</a:t>
            </a:r>
          </a:p>
          <a:p>
            <a:pPr marL="342900" marR="0" lvl="0"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US" sz="2000" b="1" dirty="0">
                <a:solidFill>
                  <a:srgbClr val="223646"/>
                </a:solidFill>
                <a:latin typeface="Calibri"/>
                <a:cs typeface="Arial" panose="020B0604020202020204" pitchFamily="34" charset="0"/>
              </a:rPr>
              <a:t>Limited free exams are available for those who register early.</a:t>
            </a:r>
            <a:endParaRPr kumimoji="0" lang="en-US" sz="2000" b="1" i="0" u="none" strike="noStrike" kern="1200" cap="none" spc="0" normalizeH="0" baseline="0" noProof="0" dirty="0">
              <a:ln>
                <a:noFill/>
              </a:ln>
              <a:solidFill>
                <a:srgbClr val="223646"/>
              </a:solidFill>
              <a:effectLst/>
              <a:uLnTx/>
              <a:uFillTx/>
              <a:latin typeface="Calibri"/>
              <a:ea typeface="+mn-ea"/>
              <a:cs typeface="Arial" panose="020B0604020202020204" pitchFamily="34" charset="0"/>
            </a:endParaRPr>
          </a:p>
        </p:txBody>
      </p:sp>
      <p:sp>
        <p:nvSpPr>
          <p:cNvPr id="10" name="Freeform: Shape 48">
            <a:extLst>
              <a:ext uri="{FF2B5EF4-FFF2-40B4-BE49-F238E27FC236}">
                <a16:creationId xmlns:a16="http://schemas.microsoft.com/office/drawing/2014/main" id="{5B1C2CD2-FE0F-BF66-731F-C5122D6BF413}"/>
              </a:ext>
            </a:extLst>
          </p:cNvPr>
          <p:cNvSpPr/>
          <p:nvPr/>
        </p:nvSpPr>
        <p:spPr>
          <a:xfrm>
            <a:off x="3130529" y="3175000"/>
            <a:ext cx="8356480" cy="990600"/>
          </a:xfrm>
          <a:custGeom>
            <a:avLst/>
            <a:gdLst>
              <a:gd name="connsiteX0" fmla="*/ 0 w 2120402"/>
              <a:gd name="connsiteY0" fmla="*/ 0 h 672353"/>
              <a:gd name="connsiteX1" fmla="*/ 2120402 w 2120402"/>
              <a:gd name="connsiteY1" fmla="*/ 0 h 672353"/>
              <a:gd name="connsiteX2" fmla="*/ 2120402 w 2120402"/>
              <a:gd name="connsiteY2" fmla="*/ 672353 h 672353"/>
              <a:gd name="connsiteX3" fmla="*/ 0 w 2120402"/>
              <a:gd name="connsiteY3" fmla="*/ 672353 h 672353"/>
              <a:gd name="connsiteX4" fmla="*/ 0 w 2120402"/>
              <a:gd name="connsiteY4" fmla="*/ 0 h 672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20402" h="672353">
                <a:moveTo>
                  <a:pt x="0" y="0"/>
                </a:moveTo>
                <a:lnTo>
                  <a:pt x="2120402" y="0"/>
                </a:lnTo>
                <a:lnTo>
                  <a:pt x="2120402" y="672353"/>
                </a:lnTo>
                <a:lnTo>
                  <a:pt x="0" y="672353"/>
                </a:lnTo>
                <a:lnTo>
                  <a:pt x="0" y="0"/>
                </a:ln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marR="0" lvl="0"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srgbClr val="223646"/>
                </a:solidFill>
                <a:effectLst/>
                <a:uLnTx/>
                <a:uFillTx/>
                <a:latin typeface="Calibri"/>
                <a:ea typeface="+mn-ea"/>
                <a:cs typeface="Arial" panose="020B0604020202020204" pitchFamily="34" charset="0"/>
              </a:rPr>
              <a:t>Spring Exam Period: April 1-May 15, 2026</a:t>
            </a:r>
          </a:p>
          <a:p>
            <a:pPr marL="342900" marR="0" lvl="0"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US" sz="2000" b="1" dirty="0">
                <a:solidFill>
                  <a:srgbClr val="223646"/>
                </a:solidFill>
                <a:latin typeface="Calibri"/>
                <a:cs typeface="Arial" panose="020B0604020202020204" pitchFamily="34" charset="0"/>
              </a:rPr>
              <a:t>Summer Exam Period: July 1-September 15, 2026</a:t>
            </a:r>
            <a:endParaRPr kumimoji="0" lang="en-US" sz="2000" b="1" i="0" u="none" strike="noStrike" kern="1200" cap="none" spc="0" normalizeH="0" baseline="0" noProof="0" dirty="0">
              <a:ln>
                <a:noFill/>
              </a:ln>
              <a:solidFill>
                <a:srgbClr val="223646"/>
              </a:solidFill>
              <a:effectLst/>
              <a:uLnTx/>
              <a:uFillTx/>
              <a:latin typeface="Calibri"/>
              <a:ea typeface="+mn-ea"/>
              <a:cs typeface="Arial" panose="020B0604020202020204" pitchFamily="34" charset="0"/>
            </a:endParaRPr>
          </a:p>
        </p:txBody>
      </p:sp>
      <p:sp>
        <p:nvSpPr>
          <p:cNvPr id="2" name="Freeform: Shape 48">
            <a:extLst>
              <a:ext uri="{FF2B5EF4-FFF2-40B4-BE49-F238E27FC236}">
                <a16:creationId xmlns:a16="http://schemas.microsoft.com/office/drawing/2014/main" id="{005A3640-D19A-CB6E-DC39-BD31D8E2BC98}"/>
              </a:ext>
            </a:extLst>
          </p:cNvPr>
          <p:cNvSpPr/>
          <p:nvPr/>
        </p:nvSpPr>
        <p:spPr>
          <a:xfrm>
            <a:off x="3174069" y="4807866"/>
            <a:ext cx="8356480" cy="990600"/>
          </a:xfrm>
          <a:custGeom>
            <a:avLst/>
            <a:gdLst>
              <a:gd name="connsiteX0" fmla="*/ 0 w 2120402"/>
              <a:gd name="connsiteY0" fmla="*/ 0 h 672353"/>
              <a:gd name="connsiteX1" fmla="*/ 2120402 w 2120402"/>
              <a:gd name="connsiteY1" fmla="*/ 0 h 672353"/>
              <a:gd name="connsiteX2" fmla="*/ 2120402 w 2120402"/>
              <a:gd name="connsiteY2" fmla="*/ 672353 h 672353"/>
              <a:gd name="connsiteX3" fmla="*/ 0 w 2120402"/>
              <a:gd name="connsiteY3" fmla="*/ 672353 h 672353"/>
              <a:gd name="connsiteX4" fmla="*/ 0 w 2120402"/>
              <a:gd name="connsiteY4" fmla="*/ 0 h 672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20402" h="672353">
                <a:moveTo>
                  <a:pt x="0" y="0"/>
                </a:moveTo>
                <a:lnTo>
                  <a:pt x="2120402" y="0"/>
                </a:lnTo>
                <a:lnTo>
                  <a:pt x="2120402" y="672353"/>
                </a:lnTo>
                <a:lnTo>
                  <a:pt x="0" y="672353"/>
                </a:lnTo>
                <a:lnTo>
                  <a:pt x="0" y="0"/>
                </a:ln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fontAlgn="base">
              <a:spcBef>
                <a:spcPct val="0"/>
              </a:spcBef>
              <a:spcAft>
                <a:spcPct val="0"/>
              </a:spcAft>
              <a:buFont typeface="Arial" panose="020B0604020202020204" pitchFamily="34" charset="0"/>
              <a:buChar char="•"/>
              <a:defRPr/>
            </a:pPr>
            <a:r>
              <a:rPr lang="en-US" sz="2000" b="1" dirty="0">
                <a:solidFill>
                  <a:srgbClr val="223646"/>
                </a:solidFill>
                <a:latin typeface="Calibri"/>
                <a:cs typeface="Arial" panose="020B0604020202020204" pitchFamily="34" charset="0"/>
              </a:rPr>
              <a:t>Free test prep materials, as well as certification exam registration, are available from the </a:t>
            </a:r>
            <a:r>
              <a:rPr lang="en-US" u="sng" dirty="0" err="1">
                <a:hlinkClick r:id="rId3"/>
              </a:rPr>
              <a:t>UniversiDI</a:t>
            </a:r>
            <a:r>
              <a:rPr lang="en-US" u="sng" dirty="0">
                <a:hlinkClick r:id="rId3"/>
              </a:rPr>
              <a:t> website</a:t>
            </a:r>
            <a:r>
              <a:rPr lang="en-US" sz="2000" b="1" dirty="0">
                <a:solidFill>
                  <a:srgbClr val="223646"/>
                </a:solidFill>
                <a:latin typeface="Calibri"/>
                <a:cs typeface="Arial" panose="020B0604020202020204" pitchFamily="34" charset="0"/>
              </a:rPr>
              <a:t>. </a:t>
            </a:r>
            <a:r>
              <a:rPr kumimoji="0" lang="en-US" sz="2000" b="1" i="0" u="none" strike="noStrike" kern="1200" cap="none" spc="0" normalizeH="0" baseline="0" noProof="0" dirty="0">
                <a:ln>
                  <a:noFill/>
                </a:ln>
                <a:solidFill>
                  <a:srgbClr val="223646"/>
                </a:solidFill>
                <a:effectLst/>
                <a:uLnTx/>
                <a:uFillTx/>
                <a:latin typeface="Calibri"/>
                <a:ea typeface="+mn-ea"/>
                <a:cs typeface="Arial" panose="020B0604020202020204" pitchFamily="34" charset="0"/>
              </a:rPr>
              <a:t>Preparatory course work trainings are not </a:t>
            </a:r>
            <a:r>
              <a:rPr lang="en-US" sz="2000" b="1" dirty="0">
                <a:solidFill>
                  <a:srgbClr val="223646"/>
                </a:solidFill>
                <a:latin typeface="Calibri"/>
                <a:cs typeface="Arial" panose="020B0604020202020204" pitchFamily="34" charset="0"/>
              </a:rPr>
              <a:t>required to take the exam.</a:t>
            </a:r>
            <a:endParaRPr kumimoji="0" lang="en-US" sz="2000" b="1" i="0" u="none" strike="noStrike" kern="1200" cap="none" spc="0" normalizeH="0" baseline="0" noProof="0" dirty="0">
              <a:ln>
                <a:noFill/>
              </a:ln>
              <a:solidFill>
                <a:srgbClr val="223646"/>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885666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03B08-BEE6-812B-5EE7-8B4AD05F6B03}"/>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36BBEC6C-AC18-AF06-3FCC-C63DC6133C2D}"/>
              </a:ext>
            </a:extLst>
          </p:cNvPr>
          <p:cNvSpPr/>
          <p:nvPr/>
        </p:nvSpPr>
        <p:spPr>
          <a:xfrm>
            <a:off x="1405971" y="962308"/>
            <a:ext cx="4297571" cy="281067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a:ea typeface="+mn-ea"/>
              <a:cs typeface="+mn-cs"/>
            </a:endParaRPr>
          </a:p>
        </p:txBody>
      </p:sp>
      <p:sp>
        <p:nvSpPr>
          <p:cNvPr id="4" name="Title 3">
            <a:extLst>
              <a:ext uri="{FF2B5EF4-FFF2-40B4-BE49-F238E27FC236}">
                <a16:creationId xmlns:a16="http://schemas.microsoft.com/office/drawing/2014/main" id="{A0090712-F527-7313-59FA-A1C772931555}"/>
              </a:ext>
            </a:extLst>
          </p:cNvPr>
          <p:cNvSpPr>
            <a:spLocks noGrp="1"/>
          </p:cNvSpPr>
          <p:nvPr>
            <p:ph type="title"/>
          </p:nvPr>
        </p:nvSpPr>
        <p:spPr>
          <a:solidFill>
            <a:srgbClr val="006975"/>
          </a:solidFill>
        </p:spPr>
        <p:txBody>
          <a:bodyPr>
            <a:normAutofit/>
          </a:bodyPr>
          <a:lstStyle/>
          <a:p>
            <a:r>
              <a:rPr lang="en-US" sz="3600" dirty="0">
                <a:latin typeface="+mj-lt"/>
              </a:rPr>
              <a:t>FAQs</a:t>
            </a:r>
          </a:p>
        </p:txBody>
      </p:sp>
      <p:sp>
        <p:nvSpPr>
          <p:cNvPr id="7" name="TextBox 6">
            <a:extLst>
              <a:ext uri="{FF2B5EF4-FFF2-40B4-BE49-F238E27FC236}">
                <a16:creationId xmlns:a16="http://schemas.microsoft.com/office/drawing/2014/main" id="{A7CE813A-8686-0B05-91A7-1A311A80CCD1}"/>
              </a:ext>
            </a:extLst>
          </p:cNvPr>
          <p:cNvSpPr txBox="1"/>
          <p:nvPr/>
        </p:nvSpPr>
        <p:spPr>
          <a:xfrm>
            <a:off x="1463040" y="2133600"/>
            <a:ext cx="184731" cy="369332"/>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223646"/>
              </a:solidFill>
              <a:effectLst/>
              <a:uLnTx/>
              <a:uFillTx/>
              <a:latin typeface="Arial" panose="020B0604020202020204" pitchFamily="34" charset="0"/>
              <a:ea typeface="+mn-ea"/>
              <a:cs typeface="+mn-cs"/>
            </a:endParaRPr>
          </a:p>
        </p:txBody>
      </p:sp>
      <p:sp>
        <p:nvSpPr>
          <p:cNvPr id="9" name="TextBox 8">
            <a:extLst>
              <a:ext uri="{FF2B5EF4-FFF2-40B4-BE49-F238E27FC236}">
                <a16:creationId xmlns:a16="http://schemas.microsoft.com/office/drawing/2014/main" id="{850C829D-7CBA-ACB4-C8A9-CAA8A967E729}"/>
              </a:ext>
            </a:extLst>
          </p:cNvPr>
          <p:cNvSpPr txBox="1"/>
          <p:nvPr/>
        </p:nvSpPr>
        <p:spPr>
          <a:xfrm>
            <a:off x="1344958" y="1000019"/>
            <a:ext cx="4358584" cy="3200876"/>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223646"/>
                </a:solidFill>
                <a:effectLst/>
                <a:uLnTx/>
                <a:uFillTx/>
                <a:latin typeface="Calibri"/>
                <a:ea typeface="+mn-ea"/>
                <a:cs typeface="+mn-cs"/>
              </a:rPr>
              <a:t>Eligibility:</a:t>
            </a:r>
          </a:p>
          <a:p>
            <a:pPr marL="285750" lvl="0" indent="-285750">
              <a:buFont typeface="Arial" panose="020B0604020202020204" pitchFamily="34" charset="0"/>
              <a:buChar char="•"/>
            </a:pPr>
            <a:r>
              <a:rPr lang="en-US" dirty="0">
                <a:solidFill>
                  <a:schemeClr val="tx2"/>
                </a:solidFill>
              </a:rPr>
              <a:t>Minimum one year of experience as a Disease Intervention Professional</a:t>
            </a:r>
          </a:p>
          <a:p>
            <a:pPr marL="285750" lvl="0" indent="-285750">
              <a:buFont typeface="Arial" panose="020B0604020202020204" pitchFamily="34" charset="0"/>
              <a:buChar char="•"/>
            </a:pPr>
            <a:r>
              <a:rPr lang="en-US" dirty="0">
                <a:solidFill>
                  <a:schemeClr val="tx2"/>
                </a:solidFill>
              </a:rPr>
              <a:t>High school diploma or GED (minimum education requirement)</a:t>
            </a:r>
          </a:p>
          <a:p>
            <a:pPr marL="285750" lvl="0" indent="-285750">
              <a:buFont typeface="Arial" panose="020B0604020202020204" pitchFamily="34" charset="0"/>
              <a:buChar char="•"/>
            </a:pPr>
            <a:r>
              <a:rPr lang="en-US" dirty="0">
                <a:solidFill>
                  <a:schemeClr val="tx2"/>
                </a:solidFill>
              </a:rPr>
              <a:t>Copy of an unofficial transcript</a:t>
            </a:r>
          </a:p>
          <a:p>
            <a:pPr marL="285750" lvl="0" indent="-285750">
              <a:buFont typeface="Arial" panose="020B0604020202020204" pitchFamily="34" charset="0"/>
              <a:buChar char="•"/>
            </a:pPr>
            <a:r>
              <a:rPr lang="en-US" dirty="0">
                <a:solidFill>
                  <a:schemeClr val="tx2"/>
                </a:solidFill>
              </a:rPr>
              <a:t>Supervisor’s contact information</a:t>
            </a:r>
          </a:p>
          <a:p>
            <a:pPr marL="285750" lvl="0" indent="-285750">
              <a:buFont typeface="Arial" panose="020B0604020202020204" pitchFamily="34" charset="0"/>
              <a:buChar char="•"/>
            </a:pPr>
            <a:r>
              <a:rPr lang="en-US" dirty="0">
                <a:solidFill>
                  <a:schemeClr val="tx2"/>
                </a:solidFill>
              </a:rPr>
              <a:t>Brief description of current role and responsibilities</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b="0" i="0" u="none" strike="noStrike" kern="1200" cap="none" spc="0" normalizeH="0" baseline="0" noProof="0" dirty="0">
              <a:ln>
                <a:noFill/>
              </a:ln>
              <a:solidFill>
                <a:srgbClr val="223646"/>
              </a:solidFill>
              <a:effectLst/>
              <a:uLnTx/>
              <a:uFillTx/>
              <a:latin typeface="Calibri"/>
              <a:ea typeface="+mn-ea"/>
              <a:cs typeface="+mn-cs"/>
            </a:endParaRPr>
          </a:p>
          <a:p>
            <a:pPr marL="342900" marR="0" lvl="0" indent="-342900" algn="l" defTabSz="914400" rtl="0" eaLnBrk="1" fontAlgn="base" latinLnBrk="0" hangingPunct="1">
              <a:lnSpc>
                <a:spcPct val="100000"/>
              </a:lnSpc>
              <a:spcBef>
                <a:spcPct val="0"/>
              </a:spcBef>
              <a:spcAft>
                <a:spcPct val="0"/>
              </a:spcAft>
              <a:buClrTx/>
              <a:buSzTx/>
              <a:buFont typeface="Wingdings" panose="05000000000000000000" pitchFamily="2" charset="2"/>
              <a:buChar char="ü"/>
              <a:tabLst/>
              <a:defRPr/>
            </a:pPr>
            <a:endParaRPr kumimoji="0" lang="en-US" sz="2000" b="1" i="0" u="none" strike="noStrike" kern="1200" cap="none" spc="0" normalizeH="0" baseline="0" noProof="0" dirty="0">
              <a:ln>
                <a:noFill/>
              </a:ln>
              <a:solidFill>
                <a:srgbClr val="223646"/>
              </a:solidFill>
              <a:effectLst/>
              <a:uLnTx/>
              <a:uFillTx/>
              <a:latin typeface="Arial" panose="020B0604020202020204" pitchFamily="34" charset="0"/>
              <a:ea typeface="+mn-ea"/>
              <a:cs typeface="+mn-cs"/>
            </a:endParaRPr>
          </a:p>
        </p:txBody>
      </p:sp>
      <p:sp>
        <p:nvSpPr>
          <p:cNvPr id="6" name="Rectangle 5">
            <a:extLst>
              <a:ext uri="{FF2B5EF4-FFF2-40B4-BE49-F238E27FC236}">
                <a16:creationId xmlns:a16="http://schemas.microsoft.com/office/drawing/2014/main" id="{FDA93FD5-0D5D-1F19-F224-7DA7DC7E7F4C}"/>
              </a:ext>
            </a:extLst>
          </p:cNvPr>
          <p:cNvSpPr/>
          <p:nvPr/>
        </p:nvSpPr>
        <p:spPr>
          <a:xfrm>
            <a:off x="884029" y="3820886"/>
            <a:ext cx="4297571" cy="2810670"/>
          </a:xfrm>
          <a:prstGeom prst="rect">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fontAlgn="base">
              <a:spcBef>
                <a:spcPct val="0"/>
              </a:spcBef>
              <a:spcAft>
                <a:spcPct val="0"/>
              </a:spcAft>
              <a:defRPr/>
            </a:pPr>
            <a:r>
              <a:rPr lang="en-US" sz="2000" b="1" dirty="0">
                <a:solidFill>
                  <a:srgbClr val="223646"/>
                </a:solidFill>
                <a:latin typeface="Calibri"/>
              </a:rPr>
              <a:t>Exam Topic:</a:t>
            </a:r>
          </a:p>
          <a:p>
            <a:pPr marL="285750" lvl="0" indent="-285750">
              <a:buFont typeface="Arial" panose="020B0604020202020204" pitchFamily="34" charset="0"/>
              <a:buChar char="•"/>
            </a:pPr>
            <a:r>
              <a:rPr lang="en-US" dirty="0">
                <a:solidFill>
                  <a:schemeClr val="tx2"/>
                </a:solidFill>
              </a:rPr>
              <a:t>Competency-based rather than </a:t>
            </a:r>
            <a:r>
              <a:rPr lang="en-US">
                <a:solidFill>
                  <a:schemeClr val="tx2"/>
                </a:solidFill>
              </a:rPr>
              <a:t>disease specific </a:t>
            </a:r>
            <a:r>
              <a:rPr lang="en-US" dirty="0">
                <a:solidFill>
                  <a:schemeClr val="tx2"/>
                </a:solidFill>
              </a:rPr>
              <a:t>(contact tracing, supporting emergency preparedness, </a:t>
            </a:r>
            <a:r>
              <a:rPr lang="en-US">
                <a:solidFill>
                  <a:schemeClr val="tx2"/>
                </a:solidFill>
              </a:rPr>
              <a:t>etc.).</a:t>
            </a:r>
            <a:endParaRPr lang="en-US" dirty="0">
              <a:solidFill>
                <a:schemeClr val="tx2"/>
              </a:solidFill>
            </a:endParaRPr>
          </a:p>
          <a:p>
            <a:pPr marL="285750" lvl="0" indent="-285750">
              <a:buFont typeface="Arial" panose="020B0604020202020204" pitchFamily="34" charset="0"/>
              <a:buChar char="•"/>
            </a:pPr>
            <a:r>
              <a:rPr lang="en-US" dirty="0">
                <a:solidFill>
                  <a:schemeClr val="tx2"/>
                </a:solidFill>
              </a:rPr>
              <a:t>STIs such as chlamydia, gonorrhea, syphilis, &amp; HIV are often reflected as scenarios.  </a:t>
            </a:r>
          </a:p>
        </p:txBody>
      </p:sp>
      <p:sp>
        <p:nvSpPr>
          <p:cNvPr id="13" name="Rectangle 12">
            <a:extLst>
              <a:ext uri="{FF2B5EF4-FFF2-40B4-BE49-F238E27FC236}">
                <a16:creationId xmlns:a16="http://schemas.microsoft.com/office/drawing/2014/main" id="{E0DA347B-5801-BCC4-5C73-505145DD5270}"/>
              </a:ext>
            </a:extLst>
          </p:cNvPr>
          <p:cNvSpPr/>
          <p:nvPr/>
        </p:nvSpPr>
        <p:spPr>
          <a:xfrm>
            <a:off x="6096000" y="3832461"/>
            <a:ext cx="4297571" cy="281067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fontAlgn="base">
              <a:spcBef>
                <a:spcPct val="0"/>
              </a:spcBef>
              <a:spcAft>
                <a:spcPct val="0"/>
              </a:spcAft>
              <a:defRPr/>
            </a:pPr>
            <a:endParaRPr lang="en-US" sz="2000" b="1" dirty="0">
              <a:solidFill>
                <a:srgbClr val="223646"/>
              </a:solidFill>
              <a:latin typeface="Calibri"/>
            </a:endParaRPr>
          </a:p>
          <a:p>
            <a:pPr lvl="0" fontAlgn="base">
              <a:spcBef>
                <a:spcPct val="0"/>
              </a:spcBef>
              <a:spcAft>
                <a:spcPct val="0"/>
              </a:spcAft>
              <a:defRPr/>
            </a:pPr>
            <a:r>
              <a:rPr lang="en-US" sz="2000" b="1" dirty="0">
                <a:solidFill>
                  <a:srgbClr val="223646"/>
                </a:solidFill>
                <a:latin typeface="Calibri"/>
              </a:rPr>
              <a:t>Test Structure:</a:t>
            </a:r>
          </a:p>
          <a:p>
            <a:pPr marL="285750" lvl="0" indent="-285750">
              <a:buFont typeface="Arial" panose="020B0604020202020204" pitchFamily="34" charset="0"/>
              <a:buChar char="•"/>
            </a:pPr>
            <a:r>
              <a:rPr lang="en-US" dirty="0">
                <a:solidFill>
                  <a:schemeClr val="tx2"/>
                </a:solidFill>
              </a:rPr>
              <a:t>Computer-based exam consisting of 120 multiple-choice questions.</a:t>
            </a:r>
          </a:p>
          <a:p>
            <a:pPr marL="285750" lvl="0" indent="-285750">
              <a:buFont typeface="Arial" panose="020B0604020202020204" pitchFamily="34" charset="0"/>
              <a:buChar char="•"/>
            </a:pPr>
            <a:r>
              <a:rPr lang="en-US" dirty="0">
                <a:solidFill>
                  <a:schemeClr val="tx2"/>
                </a:solidFill>
              </a:rPr>
              <a:t>The CDI exam is administered in a secure, proctored format. </a:t>
            </a:r>
          </a:p>
          <a:p>
            <a:pPr marL="285750" lvl="0" indent="-285750">
              <a:buFont typeface="Arial" panose="020B0604020202020204" pitchFamily="34" charset="0"/>
              <a:buChar char="•"/>
            </a:pPr>
            <a:r>
              <a:rPr lang="en-US" dirty="0">
                <a:solidFill>
                  <a:schemeClr val="tx2"/>
                </a:solidFill>
              </a:rPr>
              <a:t>Exam is not open book and may not be completed collaboratively. </a:t>
            </a:r>
          </a:p>
          <a:p>
            <a:pPr marL="285750" lvl="0" indent="-285750">
              <a:buFont typeface="Arial" panose="020B0604020202020204" pitchFamily="34" charset="0"/>
              <a:buChar char="•"/>
            </a:pPr>
            <a:r>
              <a:rPr lang="en-US" dirty="0">
                <a:solidFill>
                  <a:schemeClr val="tx2"/>
                </a:solidFill>
              </a:rPr>
              <a:t>Candidates are required to complete the exam independently.</a:t>
            </a:r>
          </a:p>
        </p:txBody>
      </p:sp>
      <p:sp>
        <p:nvSpPr>
          <p:cNvPr id="16" name="Rectangle 15">
            <a:extLst>
              <a:ext uri="{FF2B5EF4-FFF2-40B4-BE49-F238E27FC236}">
                <a16:creationId xmlns:a16="http://schemas.microsoft.com/office/drawing/2014/main" id="{993DB95F-A866-D552-2EC7-232549814451}"/>
              </a:ext>
            </a:extLst>
          </p:cNvPr>
          <p:cNvSpPr/>
          <p:nvPr/>
        </p:nvSpPr>
        <p:spPr>
          <a:xfrm>
            <a:off x="6921028" y="912931"/>
            <a:ext cx="4297571" cy="281067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fontAlgn="base">
              <a:spcBef>
                <a:spcPct val="0"/>
              </a:spcBef>
              <a:spcAft>
                <a:spcPct val="0"/>
              </a:spcAft>
              <a:defRPr/>
            </a:pPr>
            <a:r>
              <a:rPr lang="en-US" sz="2000" b="1" dirty="0">
                <a:solidFill>
                  <a:srgbClr val="223646"/>
                </a:solidFill>
                <a:latin typeface="Calibri"/>
              </a:rPr>
              <a:t>Exam Duration:</a:t>
            </a:r>
          </a:p>
          <a:p>
            <a:pPr marL="285750" lvl="0" indent="-285750">
              <a:buFont typeface="Arial" panose="020B0604020202020204" pitchFamily="34" charset="0"/>
              <a:buChar char="•"/>
            </a:pPr>
            <a:r>
              <a:rPr lang="en-US" dirty="0">
                <a:solidFill>
                  <a:schemeClr val="tx2"/>
                </a:solidFill>
              </a:rPr>
              <a:t>The CDI exam must be completed in a single sitting within 3-hour time frame.</a:t>
            </a:r>
          </a:p>
          <a:p>
            <a:pPr marL="285750" lvl="0" indent="-285750">
              <a:buFont typeface="Arial" panose="020B0604020202020204" pitchFamily="34" charset="0"/>
              <a:buChar char="•"/>
            </a:pPr>
            <a:r>
              <a:rPr lang="en-US" dirty="0">
                <a:solidFill>
                  <a:schemeClr val="tx2"/>
                </a:solidFill>
              </a:rPr>
              <a:t>Once candidate begins the exam, it must be finished during that session.</a:t>
            </a:r>
          </a:p>
        </p:txBody>
      </p:sp>
    </p:spTree>
    <p:extLst>
      <p:ext uri="{BB962C8B-B14F-4D97-AF65-F5344CB8AC3E}">
        <p14:creationId xmlns:p14="http://schemas.microsoft.com/office/powerpoint/2010/main" val="41573141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1697</TotalTime>
  <Words>378</Words>
  <Application>Microsoft Office PowerPoint</Application>
  <PresentationFormat>Widescreen</PresentationFormat>
  <Paragraphs>52</Paragraphs>
  <Slides>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Calibri</vt:lpstr>
      <vt:lpstr>Wingdings</vt:lpstr>
      <vt:lpstr>Office Theme</vt:lpstr>
      <vt:lpstr>Certified in Disease Intervention (CDI) National Program: Certification Exam</vt:lpstr>
      <vt:lpstr>Certification Purpose and Goal</vt:lpstr>
      <vt:lpstr>General Certification in Disease Intervention Exam Information</vt:lpstr>
      <vt:lpstr>FAQs</vt:lpstr>
    </vt:vector>
  </TitlesOfParts>
  <Company>Centers for Disease Control and Prevention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Uzochukwu, Chidumga (CDC/NCHHSTP/DSTDP)</dc:creator>
  <cp:lastModifiedBy>Lamprecht, Lara (CDC/NCHHSTP/DSTDP)</cp:lastModifiedBy>
  <cp:revision>3</cp:revision>
  <dcterms:created xsi:type="dcterms:W3CDTF">2026-03-02T16:47:49Z</dcterms:created>
  <dcterms:modified xsi:type="dcterms:W3CDTF">2026-03-12T20:10:34Z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b94a7b8-f06c-4dfe-bdcc-9b548fd58c31_Enabled">
    <vt:lpwstr>true</vt:lpwstr>
  </property>
  <property fmtid="{D5CDD505-2E9C-101B-9397-08002B2CF9AE}" pid="3" name="MSIP_Label_7b94a7b8-f06c-4dfe-bdcc-9b548fd58c31_SetDate">
    <vt:lpwstr>2026-03-02T18:24:51Z</vt:lpwstr>
  </property>
  <property fmtid="{D5CDD505-2E9C-101B-9397-08002B2CF9AE}" pid="4" name="MSIP_Label_7b94a7b8-f06c-4dfe-bdcc-9b548fd58c31_Method">
    <vt:lpwstr>Privileged</vt:lpwstr>
  </property>
  <property fmtid="{D5CDD505-2E9C-101B-9397-08002B2CF9AE}" pid="5" name="MSIP_Label_7b94a7b8-f06c-4dfe-bdcc-9b548fd58c31_Name">
    <vt:lpwstr>7b94a7b8-f06c-4dfe-bdcc-9b548fd58c31</vt:lpwstr>
  </property>
  <property fmtid="{D5CDD505-2E9C-101B-9397-08002B2CF9AE}" pid="6" name="MSIP_Label_7b94a7b8-f06c-4dfe-bdcc-9b548fd58c31_SiteId">
    <vt:lpwstr>9ce70869-60db-44fd-abe8-d2767077fc8f</vt:lpwstr>
  </property>
  <property fmtid="{D5CDD505-2E9C-101B-9397-08002B2CF9AE}" pid="7" name="MSIP_Label_7b94a7b8-f06c-4dfe-bdcc-9b548fd58c31_ActionId">
    <vt:lpwstr>e6daa620-34e8-4695-a1cd-a3702f3f5e21</vt:lpwstr>
  </property>
  <property fmtid="{D5CDD505-2E9C-101B-9397-08002B2CF9AE}" pid="8" name="MSIP_Label_7b94a7b8-f06c-4dfe-bdcc-9b548fd58c31_ContentBits">
    <vt:lpwstr>0</vt:lpwstr>
  </property>
  <property fmtid="{D5CDD505-2E9C-101B-9397-08002B2CF9AE}" pid="9" name="MSIP_Label_7b94a7b8-f06c-4dfe-bdcc-9b548fd58c31_Tag">
    <vt:lpwstr>10, 0, 1, 1</vt:lpwstr>
  </property>
</Properties>
</file>