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sldIdLst>
    <p:sldId id="256" r:id="rId3"/>
    <p:sldId id="283" r:id="rId4"/>
    <p:sldId id="284" r:id="rId5"/>
    <p:sldId id="285" r:id="rId6"/>
    <p:sldId id="286" r:id="rId7"/>
    <p:sldId id="291" r:id="rId8"/>
    <p:sldId id="287" r:id="rId9"/>
    <p:sldId id="290" r:id="rId10"/>
    <p:sldId id="292" r:id="rId11"/>
    <p:sldId id="288" r:id="rId12"/>
    <p:sldId id="289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 varScale="1">
        <p:scale>
          <a:sx n="96" d="100"/>
          <a:sy n="96" d="100"/>
        </p:scale>
        <p:origin x="109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F4316B-0AEF-4505-A350-660785371A2B}" type="datetimeFigureOut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357040-D90B-49D2-BA1C-27443D68E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7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7C3A58-E5D1-4F24-854B-367AF387C5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4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E3788084-D61D-4904-A1F5-88656036E513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F12F82-CFD2-4815-AC7D-F9BBEDDEB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2AB0-EFC7-4A94-9AE1-1F1D229ED3B9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FBCB-CA5A-4505-B3AB-D2C8D62D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32D68-C250-4A31-80CA-BCEFB3B57A8E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0672-963F-4C52-AFF1-C8000D8F2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AFD0-19D7-4A50-8BB4-DB2F2A02EC23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BC12-A066-4ADB-AE19-7C82329FB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3627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CB056-0041-4EED-B38C-8905006F8A1D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3674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7689-858F-491E-99B4-8B77E1627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7BBF-8ACB-44EA-9FB9-2E8BDF7A10E5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3752-7A50-40C2-8344-432BE4F24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3B8F-B5DA-402E-9ABC-9900D69F18EA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D81B-2ACF-4B7A-B05C-CB998975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6C10-7081-4355-825B-AB1602DB18C5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420E-4852-4CA6-B26B-B4BBC6ECD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2D718-1464-4FB0-868F-3EAF711DDE96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B297F-2CA7-4908-895D-5A0F9F4A2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681F-CF9B-451A-B103-CBC18CAD720D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4BC6-54DB-4B75-9F11-040383294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B2EC-A940-4D73-9524-4C315B5A9AF0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120C-DD02-4BBC-A4E0-EF65B2430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68288"/>
            <a:ext cx="8229600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365875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2BACAB-7EFF-4267-859F-01742390435A}" type="datetime1">
              <a:rPr lang="en-US"/>
              <a:pPr>
                <a:defRPr/>
              </a:pPr>
              <a:t>7/2/2019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7463"/>
            <a:ext cx="4259263" cy="300037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365875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6C1B8A3-E0F7-48BE-976F-9C7FF8974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9" r:id="rId2"/>
    <p:sldLayoutId id="2147483716" r:id="rId3"/>
    <p:sldLayoutId id="2147483710" r:id="rId4"/>
    <p:sldLayoutId id="2147483717" r:id="rId5"/>
    <p:sldLayoutId id="2147483711" r:id="rId6"/>
    <p:sldLayoutId id="2147483712" r:id="rId7"/>
    <p:sldLayoutId id="2147483718" r:id="rId8"/>
    <p:sldLayoutId id="2147483719" r:id="rId9"/>
    <p:sldLayoutId id="2147483713" r:id="rId10"/>
    <p:sldLayoutId id="2147483714" r:id="rId11"/>
  </p:sldLayoutIdLst>
  <p:hf sldNum="0" hdr="0" dt="0"/>
  <p:txStyles>
    <p:titleStyle>
      <a:lvl1pPr marL="484188" algn="l" rtl="0" eaLnBrk="1" fontAlgn="base" hangingPunct="1">
        <a:spcBef>
          <a:spcPct val="0"/>
        </a:spcBef>
        <a:spcAft>
          <a:spcPct val="0"/>
        </a:spcAft>
        <a:defRPr sz="4200" kern="1200">
          <a:ln w="6350"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  <a:lvl2pPr marL="484188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marL="484188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marL="484188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marL="484188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marL="941388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6pPr>
      <a:lvl7pPr marL="1398588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7pPr>
      <a:lvl8pPr marL="1855788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8pPr>
      <a:lvl9pPr marL="2312988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9pPr>
    </p:titleStyle>
    <p:bodyStyle>
      <a:lvl1pPr marL="447675" indent="-382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1" fontAlgn="base" hangingPunct="1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Alan+atkisson+change+agent&amp;&amp;view=detail&amp;mid=3E4218E2E7BE5635DEF93E4218E2E7BE5635DEF9&amp;&amp;FORM=VRDGAR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bing.com/videos/search?q=Alan+atkisson+change+agent&amp;&amp;view=detail&amp;mid=3E4218E2E7BE5635DEF93E4218E2E7BE5635DEF9&amp;&amp;FORM=VRDG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838200" y="2057400"/>
            <a:ext cx="8061325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n>
                  <a:noFill/>
                </a:ln>
              </a:rPr>
              <a:t>Interagency Sustainability Coordinators Network</a:t>
            </a:r>
            <a:br>
              <a:rPr lang="en-US" dirty="0" smtClean="0">
                <a:ln>
                  <a:noFill/>
                </a:ln>
              </a:rPr>
            </a:br>
            <a:r>
              <a:rPr lang="en-US" sz="3100" dirty="0" smtClean="0">
                <a:ln>
                  <a:noFill/>
                </a:ln>
              </a:rPr>
              <a:t>July 2, 2019</a:t>
            </a:r>
            <a:r>
              <a:rPr lang="en-US" dirty="0" smtClean="0">
                <a:ln>
                  <a:noFill/>
                </a:ln>
              </a:rPr>
              <a:t/>
            </a:r>
            <a:br>
              <a:rPr lang="en-US" dirty="0" smtClean="0">
                <a:ln>
                  <a:noFill/>
                </a:ln>
              </a:rPr>
            </a:br>
            <a:endParaRPr lang="en-US" dirty="0" smtClean="0">
              <a:ln>
                <a:noFill/>
              </a:ln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2286000" cy="248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440" y="2174682"/>
            <a:ext cx="8229600" cy="4648200"/>
          </a:xfrm>
        </p:spPr>
        <p:txBody>
          <a:bodyPr/>
          <a:lstStyle/>
          <a:p>
            <a:r>
              <a:rPr lang="en-US" dirty="0" smtClean="0"/>
              <a:t>What barriers have you confronted?</a:t>
            </a:r>
          </a:p>
          <a:p>
            <a:r>
              <a:rPr lang="en-US" dirty="0" smtClean="0"/>
              <a:t>Where have you had success?</a:t>
            </a:r>
          </a:p>
          <a:p>
            <a:r>
              <a:rPr lang="en-US" dirty="0" smtClean="0"/>
              <a:t>Where have you experienced epic failures? </a:t>
            </a:r>
          </a:p>
          <a:p>
            <a:r>
              <a:rPr lang="en-US" dirty="0" smtClean="0"/>
              <a:t>Can you map your “amoeba”?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77081"/>
            <a:ext cx="8229600" cy="1103312"/>
          </a:xfrm>
        </p:spPr>
        <p:txBody>
          <a:bodyPr/>
          <a:lstStyle/>
          <a:p>
            <a:r>
              <a:rPr lang="en-US" sz="3200" dirty="0" smtClean="0"/>
              <a:t>How can we effectively promote change for sustainability?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915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Your logo here</a:t>
            </a:r>
            <a:endParaRPr lang="en-US" dirty="0"/>
          </a:p>
        </p:txBody>
      </p:sp>
      <p:pic>
        <p:nvPicPr>
          <p:cNvPr id="5" name="Picture 4" descr="amoeba ma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13"/>
            <a:ext cx="89916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9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93462"/>
              </p:ext>
            </p:extLst>
          </p:nvPr>
        </p:nvGraphicFramePr>
        <p:xfrm>
          <a:off x="914400" y="461963"/>
          <a:ext cx="7558088" cy="664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4" imgW="7654301" imgH="6705870" progId="Word.Document.12">
                  <p:embed/>
                </p:oleObj>
              </mc:Choice>
              <mc:Fallback>
                <p:oleObj name="Document" r:id="rId4" imgW="7654301" imgH="67058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461963"/>
                        <a:ext cx="7558088" cy="664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62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Your logo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23" y="0"/>
            <a:ext cx="5259354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111431"/>
              </p:ext>
            </p:extLst>
          </p:nvPr>
        </p:nvGraphicFramePr>
        <p:xfrm>
          <a:off x="2057400" y="152400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Acrobat Document" r:id="rId3" imgW="4663359" imgH="6035040" progId="Acrobat.Document.DC">
                  <p:embed/>
                </p:oleObj>
              </mc:Choice>
              <mc:Fallback>
                <p:oleObj name="Acrobat Document" r:id="rId3" imgW="4663359" imgH="603504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152400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0" y="6188075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https://www.oregon.gov/energy/Get-Involved/Documents/2019-Efficient-Equipment-Standards.pdf</a:t>
            </a:r>
          </a:p>
        </p:txBody>
      </p:sp>
    </p:spTree>
    <p:extLst>
      <p:ext uri="{BB962C8B-B14F-4D97-AF65-F5344CB8AC3E}">
        <p14:creationId xmlns:p14="http://schemas.microsoft.com/office/powerpoint/2010/main" val="40179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ctr"/>
            <a:r>
              <a:rPr lang="en-US" sz="2400" dirty="0" smtClean="0"/>
              <a:t>Sustainability Board September meeting</a:t>
            </a:r>
          </a:p>
          <a:p>
            <a:pPr lvl="1" fontAlgn="ctr"/>
            <a:r>
              <a:rPr lang="en-US" sz="2400" dirty="0" smtClean="0"/>
              <a:t>12-13, Astoria</a:t>
            </a:r>
          </a:p>
          <a:p>
            <a:pPr lvl="1" fontAlgn="ctr"/>
            <a:r>
              <a:rPr lang="en-US" sz="2400" dirty="0" smtClean="0"/>
              <a:t>Plan guidelines high on agenda</a:t>
            </a:r>
          </a:p>
          <a:p>
            <a:pPr lvl="0" fontAlgn="ctr"/>
            <a:r>
              <a:rPr lang="en-US" sz="2400" dirty="0" smtClean="0"/>
              <a:t>Sustainable procurement pilot </a:t>
            </a:r>
            <a:r>
              <a:rPr lang="en-US" sz="2400" dirty="0"/>
              <a:t>program</a:t>
            </a:r>
          </a:p>
          <a:p>
            <a:pPr lvl="0" fontAlgn="ctr"/>
            <a:r>
              <a:rPr lang="en-US" sz="2400" dirty="0" smtClean="0"/>
              <a:t>Resource Conservation </a:t>
            </a:r>
            <a:r>
              <a:rPr lang="en-US" sz="2400" dirty="0"/>
              <a:t>Policy</a:t>
            </a:r>
          </a:p>
          <a:p>
            <a:pPr lvl="0" fontAlgn="ctr"/>
            <a:r>
              <a:rPr lang="en-US" sz="2400" dirty="0"/>
              <a:t>Water report</a:t>
            </a:r>
          </a:p>
          <a:p>
            <a:pPr lvl="0" fontAlgn="ctr"/>
            <a:r>
              <a:rPr lang="en-US" sz="2400" dirty="0"/>
              <a:t>What's next after cap and invest </a:t>
            </a:r>
          </a:p>
          <a:p>
            <a:pPr lvl="0" fontAlgn="ctr"/>
            <a:r>
              <a:rPr lang="en-US" sz="2400" dirty="0"/>
              <a:t>Tools for real estate and PCM projects </a:t>
            </a:r>
          </a:p>
          <a:p>
            <a:pPr lvl="0" fontAlgn="ctr"/>
            <a:r>
              <a:rPr lang="en-US" sz="2400" dirty="0"/>
              <a:t>Training </a:t>
            </a:r>
            <a:r>
              <a:rPr lang="en-US" sz="2400" dirty="0" smtClean="0"/>
              <a:t>needs: DAS training initiative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4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03816"/>
              </p:ext>
            </p:extLst>
          </p:nvPr>
        </p:nvGraphicFramePr>
        <p:xfrm>
          <a:off x="329296" y="685798"/>
          <a:ext cx="4186220" cy="541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Acrobat Document" r:id="rId3" imgW="4663359" imgH="6035040" progId="Acrobat.Document.DC">
                  <p:embed/>
                </p:oleObj>
              </mc:Choice>
              <mc:Fallback>
                <p:oleObj name="Acrobat Document" r:id="rId3" imgW="4663359" imgH="603504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296" y="685798"/>
                        <a:ext cx="4186220" cy="5417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464" y="685799"/>
            <a:ext cx="4180618" cy="54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0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0"/>
            <a:ext cx="2352675" cy="3028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03312"/>
          </a:xfrm>
        </p:spPr>
        <p:txBody>
          <a:bodyPr/>
          <a:lstStyle/>
          <a:p>
            <a:r>
              <a:rPr lang="en-US" dirty="0" smtClean="0"/>
              <a:t>“Guest” speaker: Alan </a:t>
            </a:r>
            <a:r>
              <a:rPr lang="en-US" dirty="0" err="1" smtClean="0"/>
              <a:t>AtKisson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5140425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How to be a change agent for sustainability?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7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Alan’s books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17145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17145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92" y="1524000"/>
            <a:ext cx="17145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7313"/>
            <a:ext cx="17145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91000"/>
            <a:ext cx="1714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0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3163" y="11430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hlinkClick r:id="rId2"/>
              </a:rPr>
              <a:t>How to be a change agent for sustainability?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353050" cy="37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06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PropPre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_GreenTriangle.pptx" id="{5C06F94B-E84D-482F-8F0C-CAB3AE7A8A31}" vid="{D91E4A61-9E8D-4EE8-85AF-707B70C449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F76E17-4C45-4ED6-B926-849D8EB4B3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Data_GreenTriangle</Template>
  <TotalTime>0</TotalTime>
  <Words>118</Words>
  <Application>Microsoft Office PowerPoint</Application>
  <PresentationFormat>On-screen Show (4:3)</PresentationFormat>
  <Paragraphs>24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Verdana</vt:lpstr>
      <vt:lpstr>Wingdings 2</vt:lpstr>
      <vt:lpstr>SalesPropPres</vt:lpstr>
      <vt:lpstr>Acrobat Document</vt:lpstr>
      <vt:lpstr>Document</vt:lpstr>
      <vt:lpstr>Interagency Sustainability Coordinators Network July 2, 2019 </vt:lpstr>
      <vt:lpstr>PowerPoint Presentation</vt:lpstr>
      <vt:lpstr>PowerPoint Presentation</vt:lpstr>
      <vt:lpstr>PowerPoint Presentation</vt:lpstr>
      <vt:lpstr>Other updates</vt:lpstr>
      <vt:lpstr>PowerPoint Presentation</vt:lpstr>
      <vt:lpstr>“Guest” speaker: Alan AtKisson </vt:lpstr>
      <vt:lpstr>Alan’s books</vt:lpstr>
      <vt:lpstr>PowerPoint Presentation</vt:lpstr>
      <vt:lpstr>How can we effectively promote change for sustainability?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2017-07-11T16:53:49Z</dcterms:created>
  <dcterms:modified xsi:type="dcterms:W3CDTF">2019-07-02T19:53:58Z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