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8" r:id="rId2"/>
    <p:sldId id="256" r:id="rId3"/>
    <p:sldId id="275" r:id="rId4"/>
    <p:sldId id="286" r:id="rId5"/>
    <p:sldId id="287" r:id="rId6"/>
    <p:sldId id="297" r:id="rId7"/>
    <p:sldId id="331" r:id="rId8"/>
    <p:sldId id="330" r:id="rId9"/>
    <p:sldId id="321" r:id="rId10"/>
    <p:sldId id="319" r:id="rId11"/>
    <p:sldId id="318" r:id="rId12"/>
    <p:sldId id="332" r:id="rId13"/>
    <p:sldId id="316" r:id="rId14"/>
    <p:sldId id="334" r:id="rId15"/>
    <p:sldId id="317" r:id="rId16"/>
    <p:sldId id="299" r:id="rId17"/>
    <p:sldId id="335" r:id="rId18"/>
    <p:sldId id="260" r:id="rId19"/>
    <p:sldId id="258" r:id="rId20"/>
    <p:sldId id="259" r:id="rId21"/>
    <p:sldId id="261" r:id="rId22"/>
    <p:sldId id="262" r:id="rId23"/>
    <p:sldId id="272" r:id="rId24"/>
    <p:sldId id="273" r:id="rId25"/>
    <p:sldId id="270" r:id="rId26"/>
    <p:sldId id="271"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409" autoAdjust="0"/>
  </p:normalViewPr>
  <p:slideViewPr>
    <p:cSldViewPr>
      <p:cViewPr varScale="1">
        <p:scale>
          <a:sx n="62" d="100"/>
          <a:sy n="62" d="100"/>
        </p:scale>
        <p:origin x="-1512" y="-90"/>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DE188-79B5-468A-9227-2C9AF61AC524}" type="doc">
      <dgm:prSet loTypeId="urn:microsoft.com/office/officeart/2005/8/layout/process1" loCatId="process" qsTypeId="urn:microsoft.com/office/officeart/2005/8/quickstyle/simple1" qsCatId="simple" csTypeId="urn:microsoft.com/office/officeart/2005/8/colors/accent1_2" csCatId="accent1" phldr="1"/>
      <dgm:spPr/>
    </dgm:pt>
    <dgm:pt modelId="{344D9B61-0C57-4B1F-9D04-1011EAB685E4}">
      <dgm:prSet phldrT="[Text]"/>
      <dgm:spPr/>
      <dgm:t>
        <a:bodyPr/>
        <a:lstStyle/>
        <a:p>
          <a:pPr algn="ctr"/>
          <a:r>
            <a:rPr lang="en-US" dirty="0"/>
            <a:t>Identify and agree what matters</a:t>
          </a:r>
        </a:p>
      </dgm:t>
    </dgm:pt>
    <dgm:pt modelId="{A3C8164E-9C92-4363-B915-7B273D5282C6}" type="parTrans" cxnId="{13C6C90A-2C59-4289-A45A-4D1BB4143736}">
      <dgm:prSet/>
      <dgm:spPr/>
      <dgm:t>
        <a:bodyPr/>
        <a:lstStyle/>
        <a:p>
          <a:pPr algn="ctr"/>
          <a:endParaRPr lang="en-US"/>
        </a:p>
      </dgm:t>
    </dgm:pt>
    <dgm:pt modelId="{678DB36B-252C-49FB-AB3E-3BBB2950BCC4}" type="sibTrans" cxnId="{13C6C90A-2C59-4289-A45A-4D1BB4143736}">
      <dgm:prSet/>
      <dgm:spPr/>
      <dgm:t>
        <a:bodyPr/>
        <a:lstStyle/>
        <a:p>
          <a:pPr algn="ctr"/>
          <a:endParaRPr lang="en-US" dirty="0"/>
        </a:p>
      </dgm:t>
    </dgm:pt>
    <dgm:pt modelId="{5733D7EC-AC07-4691-B879-F2327904155C}">
      <dgm:prSet phldrT="[Text]"/>
      <dgm:spPr/>
      <dgm:t>
        <a:bodyPr/>
        <a:lstStyle/>
        <a:p>
          <a:pPr algn="ctr"/>
          <a:r>
            <a:rPr lang="en-US" dirty="0"/>
            <a:t>Collect the right information</a:t>
          </a:r>
        </a:p>
      </dgm:t>
    </dgm:pt>
    <dgm:pt modelId="{8D500C2D-62D2-4B30-8B8C-EB033ABEA279}" type="parTrans" cxnId="{CBC9D563-1011-4C34-8564-7576E25A0FD5}">
      <dgm:prSet/>
      <dgm:spPr/>
      <dgm:t>
        <a:bodyPr/>
        <a:lstStyle/>
        <a:p>
          <a:pPr algn="ctr"/>
          <a:endParaRPr lang="en-US"/>
        </a:p>
      </dgm:t>
    </dgm:pt>
    <dgm:pt modelId="{31E9A806-E426-4F69-9225-A8E0DB0E97AE}" type="sibTrans" cxnId="{CBC9D563-1011-4C34-8564-7576E25A0FD5}">
      <dgm:prSet/>
      <dgm:spPr/>
      <dgm:t>
        <a:bodyPr/>
        <a:lstStyle/>
        <a:p>
          <a:pPr algn="ctr"/>
          <a:endParaRPr lang="en-US" dirty="0"/>
        </a:p>
      </dgm:t>
    </dgm:pt>
    <dgm:pt modelId="{8C812A52-1C97-4F49-B1FD-DB14C5EA5920}">
      <dgm:prSet phldrT="[Text]"/>
      <dgm:spPr/>
      <dgm:t>
        <a:bodyPr/>
        <a:lstStyle/>
        <a:p>
          <a:pPr algn="ctr"/>
          <a:r>
            <a:rPr lang="en-US" dirty="0"/>
            <a:t>Learn and improve performance</a:t>
          </a:r>
        </a:p>
      </dgm:t>
    </dgm:pt>
    <dgm:pt modelId="{8BCA926B-C31A-461D-9840-995C70D0A446}" type="parTrans" cxnId="{F1EA052B-7C5A-4CB5-A205-1A799571CD84}">
      <dgm:prSet/>
      <dgm:spPr/>
      <dgm:t>
        <a:bodyPr/>
        <a:lstStyle/>
        <a:p>
          <a:pPr algn="ctr"/>
          <a:endParaRPr lang="en-US"/>
        </a:p>
      </dgm:t>
    </dgm:pt>
    <dgm:pt modelId="{CEE838A3-AED1-44E9-934F-4C1D63A286AC}" type="sibTrans" cxnId="{F1EA052B-7C5A-4CB5-A205-1A799571CD84}">
      <dgm:prSet/>
      <dgm:spPr/>
      <dgm:t>
        <a:bodyPr/>
        <a:lstStyle/>
        <a:p>
          <a:pPr algn="ctr"/>
          <a:endParaRPr lang="en-US"/>
        </a:p>
      </dgm:t>
    </dgm:pt>
    <dgm:pt modelId="{8F60912E-BC5F-4310-B25C-F4DDA0929BB0}" type="pres">
      <dgm:prSet presAssocID="{4F6DE188-79B5-468A-9227-2C9AF61AC524}" presName="Name0" presStyleCnt="0">
        <dgm:presLayoutVars>
          <dgm:dir/>
          <dgm:resizeHandles val="exact"/>
        </dgm:presLayoutVars>
      </dgm:prSet>
      <dgm:spPr/>
    </dgm:pt>
    <dgm:pt modelId="{08834D68-D23F-44D7-A1AA-3D22F37F7CD9}" type="pres">
      <dgm:prSet presAssocID="{344D9B61-0C57-4B1F-9D04-1011EAB685E4}" presName="node" presStyleLbl="node1" presStyleIdx="0" presStyleCnt="3">
        <dgm:presLayoutVars>
          <dgm:bulletEnabled val="1"/>
        </dgm:presLayoutVars>
      </dgm:prSet>
      <dgm:spPr/>
      <dgm:t>
        <a:bodyPr/>
        <a:lstStyle/>
        <a:p>
          <a:endParaRPr lang="en-US"/>
        </a:p>
      </dgm:t>
    </dgm:pt>
    <dgm:pt modelId="{9A40E5DC-987A-49DC-B7DC-E83577E8C56C}" type="pres">
      <dgm:prSet presAssocID="{678DB36B-252C-49FB-AB3E-3BBB2950BCC4}" presName="sibTrans" presStyleLbl="sibTrans2D1" presStyleIdx="0" presStyleCnt="2"/>
      <dgm:spPr/>
      <dgm:t>
        <a:bodyPr/>
        <a:lstStyle/>
        <a:p>
          <a:endParaRPr lang="en-US"/>
        </a:p>
      </dgm:t>
    </dgm:pt>
    <dgm:pt modelId="{36BF48C7-2551-4327-86AC-139F94CD29A7}" type="pres">
      <dgm:prSet presAssocID="{678DB36B-252C-49FB-AB3E-3BBB2950BCC4}" presName="connectorText" presStyleLbl="sibTrans2D1" presStyleIdx="0" presStyleCnt="2"/>
      <dgm:spPr/>
      <dgm:t>
        <a:bodyPr/>
        <a:lstStyle/>
        <a:p>
          <a:endParaRPr lang="en-US"/>
        </a:p>
      </dgm:t>
    </dgm:pt>
    <dgm:pt modelId="{38DC971A-9D4F-4D4D-ADE7-22570D0CCA33}" type="pres">
      <dgm:prSet presAssocID="{5733D7EC-AC07-4691-B879-F2327904155C}" presName="node" presStyleLbl="node1" presStyleIdx="1" presStyleCnt="3">
        <dgm:presLayoutVars>
          <dgm:bulletEnabled val="1"/>
        </dgm:presLayoutVars>
      </dgm:prSet>
      <dgm:spPr/>
      <dgm:t>
        <a:bodyPr/>
        <a:lstStyle/>
        <a:p>
          <a:endParaRPr lang="en-US"/>
        </a:p>
      </dgm:t>
    </dgm:pt>
    <dgm:pt modelId="{4EEE20E2-26FA-45C7-ADA2-71F4BADD8C31}" type="pres">
      <dgm:prSet presAssocID="{31E9A806-E426-4F69-9225-A8E0DB0E97AE}" presName="sibTrans" presStyleLbl="sibTrans2D1" presStyleIdx="1" presStyleCnt="2"/>
      <dgm:spPr/>
      <dgm:t>
        <a:bodyPr/>
        <a:lstStyle/>
        <a:p>
          <a:endParaRPr lang="en-US"/>
        </a:p>
      </dgm:t>
    </dgm:pt>
    <dgm:pt modelId="{6B1323A7-7124-48B0-AC34-332DD4691077}" type="pres">
      <dgm:prSet presAssocID="{31E9A806-E426-4F69-9225-A8E0DB0E97AE}" presName="connectorText" presStyleLbl="sibTrans2D1" presStyleIdx="1" presStyleCnt="2"/>
      <dgm:spPr/>
      <dgm:t>
        <a:bodyPr/>
        <a:lstStyle/>
        <a:p>
          <a:endParaRPr lang="en-US"/>
        </a:p>
      </dgm:t>
    </dgm:pt>
    <dgm:pt modelId="{279DA3BE-9D2E-4720-B4F5-4F0B9FAA6686}" type="pres">
      <dgm:prSet presAssocID="{8C812A52-1C97-4F49-B1FD-DB14C5EA5920}" presName="node" presStyleLbl="node1" presStyleIdx="2" presStyleCnt="3">
        <dgm:presLayoutVars>
          <dgm:bulletEnabled val="1"/>
        </dgm:presLayoutVars>
      </dgm:prSet>
      <dgm:spPr/>
      <dgm:t>
        <a:bodyPr/>
        <a:lstStyle/>
        <a:p>
          <a:endParaRPr lang="en-US"/>
        </a:p>
      </dgm:t>
    </dgm:pt>
  </dgm:ptLst>
  <dgm:cxnLst>
    <dgm:cxn modelId="{BB50E6E9-097B-461F-A6C7-4C6BC21DDDDF}" type="presOf" srcId="{31E9A806-E426-4F69-9225-A8E0DB0E97AE}" destId="{4EEE20E2-26FA-45C7-ADA2-71F4BADD8C31}" srcOrd="0" destOrd="0" presId="urn:microsoft.com/office/officeart/2005/8/layout/process1"/>
    <dgm:cxn modelId="{3481381B-7BF2-4EF0-AAD0-E16FB57D83D6}" type="presOf" srcId="{4F6DE188-79B5-468A-9227-2C9AF61AC524}" destId="{8F60912E-BC5F-4310-B25C-F4DDA0929BB0}" srcOrd="0" destOrd="0" presId="urn:microsoft.com/office/officeart/2005/8/layout/process1"/>
    <dgm:cxn modelId="{13C6C90A-2C59-4289-A45A-4D1BB4143736}" srcId="{4F6DE188-79B5-468A-9227-2C9AF61AC524}" destId="{344D9B61-0C57-4B1F-9D04-1011EAB685E4}" srcOrd="0" destOrd="0" parTransId="{A3C8164E-9C92-4363-B915-7B273D5282C6}" sibTransId="{678DB36B-252C-49FB-AB3E-3BBB2950BCC4}"/>
    <dgm:cxn modelId="{F1EA052B-7C5A-4CB5-A205-1A799571CD84}" srcId="{4F6DE188-79B5-468A-9227-2C9AF61AC524}" destId="{8C812A52-1C97-4F49-B1FD-DB14C5EA5920}" srcOrd="2" destOrd="0" parTransId="{8BCA926B-C31A-461D-9840-995C70D0A446}" sibTransId="{CEE838A3-AED1-44E9-934F-4C1D63A286AC}"/>
    <dgm:cxn modelId="{4FC46306-8F7B-45F2-8F92-C45680B78BC4}" type="presOf" srcId="{31E9A806-E426-4F69-9225-A8E0DB0E97AE}" destId="{6B1323A7-7124-48B0-AC34-332DD4691077}" srcOrd="1" destOrd="0" presId="urn:microsoft.com/office/officeart/2005/8/layout/process1"/>
    <dgm:cxn modelId="{D5A9D6E9-577F-45B1-93E9-D0A2B9122EE9}" type="presOf" srcId="{678DB36B-252C-49FB-AB3E-3BBB2950BCC4}" destId="{36BF48C7-2551-4327-86AC-139F94CD29A7}" srcOrd="1" destOrd="0" presId="urn:microsoft.com/office/officeart/2005/8/layout/process1"/>
    <dgm:cxn modelId="{E9F7BA41-19B2-49F3-B316-64DA2071C486}" type="presOf" srcId="{344D9B61-0C57-4B1F-9D04-1011EAB685E4}" destId="{08834D68-D23F-44D7-A1AA-3D22F37F7CD9}" srcOrd="0" destOrd="0" presId="urn:microsoft.com/office/officeart/2005/8/layout/process1"/>
    <dgm:cxn modelId="{0A3D9EA4-9F47-42EC-8206-AE67DC788776}" type="presOf" srcId="{678DB36B-252C-49FB-AB3E-3BBB2950BCC4}" destId="{9A40E5DC-987A-49DC-B7DC-E83577E8C56C}" srcOrd="0" destOrd="0" presId="urn:microsoft.com/office/officeart/2005/8/layout/process1"/>
    <dgm:cxn modelId="{D9AF0477-CA8C-4803-9424-7391AD61DC9D}" type="presOf" srcId="{8C812A52-1C97-4F49-B1FD-DB14C5EA5920}" destId="{279DA3BE-9D2E-4720-B4F5-4F0B9FAA6686}" srcOrd="0" destOrd="0" presId="urn:microsoft.com/office/officeart/2005/8/layout/process1"/>
    <dgm:cxn modelId="{E64DFA02-5FDB-4F9E-9BA4-2E07DDB49D2C}" type="presOf" srcId="{5733D7EC-AC07-4691-B879-F2327904155C}" destId="{38DC971A-9D4F-4D4D-ADE7-22570D0CCA33}" srcOrd="0" destOrd="0" presId="urn:microsoft.com/office/officeart/2005/8/layout/process1"/>
    <dgm:cxn modelId="{CBC9D563-1011-4C34-8564-7576E25A0FD5}" srcId="{4F6DE188-79B5-468A-9227-2C9AF61AC524}" destId="{5733D7EC-AC07-4691-B879-F2327904155C}" srcOrd="1" destOrd="0" parTransId="{8D500C2D-62D2-4B30-8B8C-EB033ABEA279}" sibTransId="{31E9A806-E426-4F69-9225-A8E0DB0E97AE}"/>
    <dgm:cxn modelId="{25573BDE-E47E-4B29-9850-0E66CDEB59A5}" type="presParOf" srcId="{8F60912E-BC5F-4310-B25C-F4DDA0929BB0}" destId="{08834D68-D23F-44D7-A1AA-3D22F37F7CD9}" srcOrd="0" destOrd="0" presId="urn:microsoft.com/office/officeart/2005/8/layout/process1"/>
    <dgm:cxn modelId="{E970B8BA-236E-4D61-A3B4-4F342C232CFA}" type="presParOf" srcId="{8F60912E-BC5F-4310-B25C-F4DDA0929BB0}" destId="{9A40E5DC-987A-49DC-B7DC-E83577E8C56C}" srcOrd="1" destOrd="0" presId="urn:microsoft.com/office/officeart/2005/8/layout/process1"/>
    <dgm:cxn modelId="{EC8F13FB-7624-4D91-8E5E-775C0DD3845E}" type="presParOf" srcId="{9A40E5DC-987A-49DC-B7DC-E83577E8C56C}" destId="{36BF48C7-2551-4327-86AC-139F94CD29A7}" srcOrd="0" destOrd="0" presId="urn:microsoft.com/office/officeart/2005/8/layout/process1"/>
    <dgm:cxn modelId="{F6B91008-650F-4E3A-B5A0-EF99A46F3105}" type="presParOf" srcId="{8F60912E-BC5F-4310-B25C-F4DDA0929BB0}" destId="{38DC971A-9D4F-4D4D-ADE7-22570D0CCA33}" srcOrd="2" destOrd="0" presId="urn:microsoft.com/office/officeart/2005/8/layout/process1"/>
    <dgm:cxn modelId="{DE06B2B1-613F-4D68-A8CF-00A0A882B90F}" type="presParOf" srcId="{8F60912E-BC5F-4310-B25C-F4DDA0929BB0}" destId="{4EEE20E2-26FA-45C7-ADA2-71F4BADD8C31}" srcOrd="3" destOrd="0" presId="urn:microsoft.com/office/officeart/2005/8/layout/process1"/>
    <dgm:cxn modelId="{742AE59F-D763-499A-ACB9-B1097E8C22B3}" type="presParOf" srcId="{4EEE20E2-26FA-45C7-ADA2-71F4BADD8C31}" destId="{6B1323A7-7124-48B0-AC34-332DD4691077}" srcOrd="0" destOrd="0" presId="urn:microsoft.com/office/officeart/2005/8/layout/process1"/>
    <dgm:cxn modelId="{7F1C4AFE-82AB-4084-8E3A-2EFDFA7F285E}" type="presParOf" srcId="{8F60912E-BC5F-4310-B25C-F4DDA0929BB0}" destId="{279DA3BE-9D2E-4720-B4F5-4F0B9FAA668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4D68-D23F-44D7-A1AA-3D22F37F7CD9}">
      <dsp:nvSpPr>
        <dsp:cNvPr id="0" name=""/>
        <dsp:cNvSpPr/>
      </dsp:nvSpPr>
      <dsp:spPr>
        <a:xfrm>
          <a:off x="7233" y="532536"/>
          <a:ext cx="2161877" cy="1297126"/>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Identify and agree what matters</a:t>
          </a:r>
        </a:p>
      </dsp:txBody>
      <dsp:txXfrm>
        <a:off x="45225" y="570528"/>
        <a:ext cx="2085893" cy="1221142"/>
      </dsp:txXfrm>
    </dsp:sp>
    <dsp:sp modelId="{9A40E5DC-987A-49DC-B7DC-E83577E8C56C}">
      <dsp:nvSpPr>
        <dsp:cNvPr id="0" name=""/>
        <dsp:cNvSpPr/>
      </dsp:nvSpPr>
      <dsp:spPr>
        <a:xfrm>
          <a:off x="2385298" y="9130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385298" y="1020256"/>
        <a:ext cx="320822" cy="321687"/>
      </dsp:txXfrm>
    </dsp:sp>
    <dsp:sp modelId="{38DC971A-9D4F-4D4D-ADE7-22570D0CCA33}">
      <dsp:nvSpPr>
        <dsp:cNvPr id="0" name=""/>
        <dsp:cNvSpPr/>
      </dsp:nvSpPr>
      <dsp:spPr>
        <a:xfrm>
          <a:off x="3033861" y="532536"/>
          <a:ext cx="2161877" cy="1297126"/>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Collect the right information</a:t>
          </a:r>
        </a:p>
      </dsp:txBody>
      <dsp:txXfrm>
        <a:off x="3071853" y="570528"/>
        <a:ext cx="2085893" cy="1221142"/>
      </dsp:txXfrm>
    </dsp:sp>
    <dsp:sp modelId="{4EEE20E2-26FA-45C7-ADA2-71F4BADD8C31}">
      <dsp:nvSpPr>
        <dsp:cNvPr id="0" name=""/>
        <dsp:cNvSpPr/>
      </dsp:nvSpPr>
      <dsp:spPr>
        <a:xfrm>
          <a:off x="5411926" y="9130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411926" y="1020256"/>
        <a:ext cx="320822" cy="321687"/>
      </dsp:txXfrm>
    </dsp:sp>
    <dsp:sp modelId="{279DA3BE-9D2E-4720-B4F5-4F0B9FAA6686}">
      <dsp:nvSpPr>
        <dsp:cNvPr id="0" name=""/>
        <dsp:cNvSpPr/>
      </dsp:nvSpPr>
      <dsp:spPr>
        <a:xfrm>
          <a:off x="6060489" y="532536"/>
          <a:ext cx="2161877" cy="1297126"/>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Learn and improve performance</a:t>
          </a:r>
        </a:p>
      </dsp:txBody>
      <dsp:txXfrm>
        <a:off x="6098481" y="57052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60BAE-5DF6-4831-A3CE-3AF050DC931B}" type="datetimeFigureOut">
              <a:rPr lang="en-US" smtClean="0"/>
              <a:pPr/>
              <a:t>7/11/2013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2B9F5-CD0D-4EFC-BBA6-D83694C68F7D}" type="slidenum">
              <a:rPr lang="en-US" smtClean="0"/>
              <a:pPr/>
              <a:t>‹#›</a:t>
            </a:fld>
            <a:endParaRPr lang="en-US"/>
          </a:p>
        </p:txBody>
      </p:sp>
    </p:spTree>
    <p:extLst>
      <p:ext uri="{BB962C8B-B14F-4D97-AF65-F5344CB8AC3E}">
        <p14:creationId xmlns:p14="http://schemas.microsoft.com/office/powerpoint/2010/main" val="170139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A little about my agency</a:t>
            </a:r>
            <a:r>
              <a:rPr lang="en-US" i="0" baseline="0" dirty="0" smtClean="0"/>
              <a:t> . . . .</a:t>
            </a:r>
            <a:r>
              <a:rPr lang="en-US" i="0" dirty="0" smtClean="0"/>
              <a:t> We</a:t>
            </a:r>
            <a:r>
              <a:rPr lang="en-US" i="0" baseline="0" dirty="0" smtClean="0"/>
              <a:t> are an independent local public health jurisdiction, funded through interlocal agreements with our county and main city. Pierce County has a population of about 850,000, and the largest city, Tacoma, has about 200,000.  We are governed by a local board of health.</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terms of our accreditation and QI journey, we started our QI Council in 2006 and developed our first QI plan that year. We first began developing and reporting performance measures in a systematic way across our agency in 2007.  We will be applying for accreditation at the end of this year after our CHIP is completed.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Marni</a:t>
            </a:r>
            <a:r>
              <a:rPr lang="en-US" sz="1200" i="0" kern="1200" baseline="0" dirty="0" smtClean="0">
                <a:solidFill>
                  <a:schemeClr val="tx1"/>
                </a:solidFill>
                <a:latin typeface="+mn-lt"/>
                <a:ea typeface="+mn-ea"/>
                <a:cs typeface="+mn-cs"/>
              </a:rPr>
              <a:t> asked me to speak about h</a:t>
            </a:r>
            <a:r>
              <a:rPr lang="en-US" sz="1200" i="0" kern="1200" dirty="0" smtClean="0">
                <a:solidFill>
                  <a:schemeClr val="tx1"/>
                </a:solidFill>
                <a:latin typeface="+mn-lt"/>
                <a:ea typeface="+mn-ea"/>
                <a:cs typeface="+mn-cs"/>
              </a:rPr>
              <a:t>ow we have implemented the monitoring and reporting of performance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measures at Tacoma-Pierce.</a:t>
            </a:r>
            <a:r>
              <a:rPr lang="en-US" sz="1200" i="0" kern="1200" baseline="0" dirty="0" smtClean="0">
                <a:solidFill>
                  <a:schemeClr val="tx1"/>
                </a:solidFill>
                <a:latin typeface="+mn-lt"/>
                <a:ea typeface="+mn-ea"/>
                <a:cs typeface="+mn-cs"/>
              </a:rPr>
              <a:t>  I’ll also give a couple of examples of how we’ve used PMs to move into a</a:t>
            </a:r>
            <a:r>
              <a:rPr lang="en-US" sz="1200" i="0" kern="1200" dirty="0" smtClean="0">
                <a:solidFill>
                  <a:schemeClr val="tx1"/>
                </a:solidFill>
                <a:latin typeface="+mn-lt"/>
                <a:ea typeface="+mn-ea"/>
                <a:cs typeface="+mn-cs"/>
              </a:rPr>
              <a:t> QI process. </a:t>
            </a:r>
            <a:endParaRPr lang="en-US" i="0" dirty="0" smtClean="0"/>
          </a:p>
        </p:txBody>
      </p:sp>
      <p:sp>
        <p:nvSpPr>
          <p:cNvPr id="4" name="Slide Number Placeholder 3"/>
          <p:cNvSpPr>
            <a:spLocks noGrp="1"/>
          </p:cNvSpPr>
          <p:nvPr>
            <p:ph type="sldNum" sz="quarter" idx="10"/>
          </p:nvPr>
        </p:nvSpPr>
        <p:spPr/>
        <p:txBody>
          <a:bodyPr/>
          <a:lstStyle/>
          <a:p>
            <a:fld id="{EB64129B-B3C8-443A-BCE9-01B11F79485C}"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template we use to report key performance measures.  </a:t>
            </a:r>
          </a:p>
          <a:p>
            <a:endParaRPr lang="en-US" dirty="0" smtClean="0"/>
          </a:p>
          <a:p>
            <a:r>
              <a:rPr lang="en-US" dirty="0" smtClean="0"/>
              <a:t>Think about if</a:t>
            </a:r>
            <a:r>
              <a:rPr lang="en-US" baseline="0" dirty="0" smtClean="0"/>
              <a:t> </a:t>
            </a:r>
            <a:r>
              <a:rPr lang="en-US" dirty="0" smtClean="0"/>
              <a:t>there other questions that you would</a:t>
            </a:r>
            <a:r>
              <a:rPr lang="en-US" baseline="0" dirty="0" smtClean="0"/>
              <a:t> want to ask as staff talk about their performance measure to your QI Council?</a:t>
            </a:r>
            <a:endParaRPr lang="en-US" dirty="0"/>
          </a:p>
        </p:txBody>
      </p:sp>
      <p:sp>
        <p:nvSpPr>
          <p:cNvPr id="4" name="Slide Number Placeholder 3"/>
          <p:cNvSpPr>
            <a:spLocks noGrp="1"/>
          </p:cNvSpPr>
          <p:nvPr>
            <p:ph type="sldNum" sz="quarter" idx="10"/>
          </p:nvPr>
        </p:nvSpPr>
        <p:spPr/>
        <p:txBody>
          <a:bodyPr/>
          <a:lstStyle/>
          <a:p>
            <a:fld id="{EB64129B-B3C8-443A-BCE9-01B11F79485C}"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a:t>
            </a:r>
            <a:r>
              <a:rPr lang="en-US" baseline="0" dirty="0" smtClean="0"/>
              <a:t> example of one division-level PM that used the template to report to QI Council.</a:t>
            </a:r>
            <a:endParaRPr lang="en-US" dirty="0"/>
          </a:p>
        </p:txBody>
      </p:sp>
      <p:sp>
        <p:nvSpPr>
          <p:cNvPr id="4" name="Slide Number Placeholder 3"/>
          <p:cNvSpPr>
            <a:spLocks noGrp="1"/>
          </p:cNvSpPr>
          <p:nvPr>
            <p:ph type="sldNum" sz="quarter" idx="10"/>
          </p:nvPr>
        </p:nvSpPr>
        <p:spPr/>
        <p:txBody>
          <a:bodyPr/>
          <a:lstStyle/>
          <a:p>
            <a:fld id="{1CC2B9F5-CD0D-4EFC-BBA6-D83694C68F7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example of how another health</a:t>
            </a:r>
            <a:r>
              <a:rPr lang="en-US" baseline="0" dirty="0" smtClean="0"/>
              <a:t> department has chosen to have conversations about their key performance measures when reporting them to their QI Council.</a:t>
            </a:r>
            <a:endParaRPr lang="en-US" dirty="0"/>
          </a:p>
        </p:txBody>
      </p:sp>
      <p:sp>
        <p:nvSpPr>
          <p:cNvPr id="4" name="Slide Number Placeholder 3"/>
          <p:cNvSpPr>
            <a:spLocks noGrp="1"/>
          </p:cNvSpPr>
          <p:nvPr>
            <p:ph type="sldNum" sz="quarter" idx="10"/>
          </p:nvPr>
        </p:nvSpPr>
        <p:spPr/>
        <p:txBody>
          <a:bodyPr/>
          <a:lstStyle/>
          <a:p>
            <a:fld id="{1CC2B9F5-CD0D-4EFC-BBA6-D83694C68F7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how one PM</a:t>
            </a:r>
            <a:r>
              <a:rPr lang="en-US" baseline="0" dirty="0" smtClean="0"/>
              <a:t> was used to move into QI.  Data come from our Admin Services Customer Satisfaction Survey of staff (used to be twice a year, now an annual survey). </a:t>
            </a:r>
            <a:r>
              <a:rPr lang="en-US" dirty="0" smtClean="0"/>
              <a:t>The target was 80% satisfaction. Identified an opportunity</a:t>
            </a:r>
            <a:r>
              <a:rPr lang="en-US" baseline="0" dirty="0" smtClean="0"/>
              <a:t> to apply some QI methods and tools, formed a cross-divisional team and are using a lean approach to make improvements (conducting value stream mapping, identifying customer needs, eliminating steps that are not valuable, etc.)</a:t>
            </a:r>
            <a:endParaRPr lang="en-US" dirty="0"/>
          </a:p>
        </p:txBody>
      </p:sp>
      <p:sp>
        <p:nvSpPr>
          <p:cNvPr id="4" name="Slide Number Placeholder 3"/>
          <p:cNvSpPr>
            <a:spLocks noGrp="1"/>
          </p:cNvSpPr>
          <p:nvPr>
            <p:ph type="sldNum" sz="quarter" idx="10"/>
          </p:nvPr>
        </p:nvSpPr>
        <p:spPr/>
        <p:txBody>
          <a:bodyPr/>
          <a:lstStyle/>
          <a:p>
            <a:fld id="{EB64129B-B3C8-443A-BCE9-01B11F79485C}"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dirty="0" smtClean="0">
                <a:solidFill>
                  <a:srgbClr val="000000"/>
                </a:solidFill>
                <a:latin typeface="Arial" charset="0"/>
              </a:rPr>
              <a:t>MCPP Healthcare Consulting </a:t>
            </a:r>
          </a:p>
        </p:txBody>
      </p:sp>
      <p:sp>
        <p:nvSpPr>
          <p:cNvPr id="79875" name="Rectangle 7"/>
          <p:cNvSpPr>
            <a:spLocks noGrp="1" noChangeArrowheads="1"/>
          </p:cNvSpPr>
          <p:nvPr>
            <p:ph type="sldNum" sz="quarter" idx="5"/>
          </p:nvPr>
        </p:nvSpPr>
        <p:spPr>
          <a:noFill/>
        </p:spPr>
        <p:txBody>
          <a:bodyPr/>
          <a:lstStyle/>
          <a:p>
            <a:fld id="{A00F1CB0-0D44-4626-87ED-D36491A7EFD5}" type="slidenum">
              <a:rPr lang="en-US" smtClean="0">
                <a:solidFill>
                  <a:srgbClr val="000000"/>
                </a:solidFill>
                <a:latin typeface="Arial" charset="0"/>
              </a:rPr>
              <a:pPr/>
              <a:t>17</a:t>
            </a:fld>
            <a:endParaRPr lang="en-US" dirty="0" smtClean="0">
              <a:solidFill>
                <a:srgbClr val="000000"/>
              </a:solidFill>
              <a:latin typeface="Arial" charset="0"/>
            </a:endParaRPr>
          </a:p>
        </p:txBody>
      </p:sp>
      <p:sp>
        <p:nvSpPr>
          <p:cNvPr id="79876" name="Rectangle 2"/>
          <p:cNvSpPr>
            <a:spLocks noGrp="1" noRot="1" noChangeAspect="1" noChangeArrowheads="1" noTextEdit="1"/>
          </p:cNvSpPr>
          <p:nvPr>
            <p:ph type="sldImg"/>
          </p:nvPr>
        </p:nvSpPr>
        <p:spPr>
          <a:xfrm>
            <a:off x="1131888" y="674688"/>
            <a:ext cx="4595812" cy="3448050"/>
          </a:xfrm>
          <a:ln/>
        </p:spPr>
      </p:sp>
      <p:sp>
        <p:nvSpPr>
          <p:cNvPr id="79877" name="Rectangle 3"/>
          <p:cNvSpPr>
            <a:spLocks noGrp="1" noChangeArrowheads="1"/>
          </p:cNvSpPr>
          <p:nvPr>
            <p:ph type="body" idx="1"/>
          </p:nvPr>
        </p:nvSpPr>
        <p:spPr>
          <a:xfrm>
            <a:off x="894050" y="4347532"/>
            <a:ext cx="5069900" cy="4121503"/>
          </a:xfrm>
          <a:noFill/>
          <a:ln/>
        </p:spPr>
        <p:txBody>
          <a:bodyPr/>
          <a:lstStyle/>
          <a:p>
            <a:endParaRPr lang="en-US" dirty="0" smtClean="0"/>
          </a:p>
        </p:txBody>
      </p:sp>
      <p:sp>
        <p:nvSpPr>
          <p:cNvPr id="79878" name="Date Placeholder 6"/>
          <p:cNvSpPr>
            <a:spLocks noGrp="1"/>
          </p:cNvSpPr>
          <p:nvPr>
            <p:ph type="dt" sz="quarter" idx="1"/>
          </p:nvPr>
        </p:nvSpPr>
        <p:spPr>
          <a:noFill/>
        </p:spPr>
        <p:txBody>
          <a:bodyPr/>
          <a:lstStyle/>
          <a:p>
            <a:fld id="{E0DE8803-1473-4A07-A832-E091F5F15761}" type="datetime1">
              <a:rPr lang="en-US" smtClean="0">
                <a:solidFill>
                  <a:srgbClr val="000000"/>
                </a:solidFill>
                <a:latin typeface="Arial" charset="0"/>
              </a:rPr>
              <a:pPr/>
              <a:t>7/11/2013</a:t>
            </a:fld>
            <a:endParaRPr lang="en-US" dirty="0" smtClean="0">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20ED948-51DD-40FC-BD1D-12132C6B9671}" type="datetime1">
              <a:rPr lang="en-US"/>
              <a:pPr/>
              <a:t>7/11/2013</a:t>
            </a:fld>
            <a:endParaRPr lang="en-US" dirty="0"/>
          </a:p>
        </p:txBody>
      </p:sp>
      <p:sp>
        <p:nvSpPr>
          <p:cNvPr id="5" name="Rectangle 6"/>
          <p:cNvSpPr>
            <a:spLocks noGrp="1" noChangeArrowheads="1"/>
          </p:cNvSpPr>
          <p:nvPr>
            <p:ph type="ftr" sz="quarter" idx="4"/>
          </p:nvPr>
        </p:nvSpPr>
        <p:spPr>
          <a:ln/>
        </p:spPr>
        <p:txBody>
          <a:bodyPr/>
          <a:lstStyle/>
          <a:p>
            <a:r>
              <a:rPr lang="en-US" dirty="0"/>
              <a:t>MCPP Healthcare Consulting </a:t>
            </a:r>
          </a:p>
        </p:txBody>
      </p:sp>
      <p:sp>
        <p:nvSpPr>
          <p:cNvPr id="6" name="Rectangle 7"/>
          <p:cNvSpPr>
            <a:spLocks noGrp="1" noChangeArrowheads="1"/>
          </p:cNvSpPr>
          <p:nvPr>
            <p:ph type="sldNum" sz="quarter" idx="5"/>
          </p:nvPr>
        </p:nvSpPr>
        <p:spPr>
          <a:ln/>
        </p:spPr>
        <p:txBody>
          <a:bodyPr/>
          <a:lstStyle/>
          <a:p>
            <a:fld id="{5CF4308D-7237-4E80-A88A-6FFD8CC1550C}" type="slidenum">
              <a:rPr lang="en-US"/>
              <a:pPr/>
              <a:t>18</a:t>
            </a:fld>
            <a:endParaRPr lang="en-US" dirty="0"/>
          </a:p>
        </p:txBody>
      </p:sp>
      <p:sp>
        <p:nvSpPr>
          <p:cNvPr id="608258" name="Rectangle 2"/>
          <p:cNvSpPr>
            <a:spLocks noGrp="1" noRot="1" noChangeAspect="1" noChangeArrowheads="1" noTextEdit="1"/>
          </p:cNvSpPr>
          <p:nvPr>
            <p:ph type="sldImg"/>
          </p:nvPr>
        </p:nvSpPr>
        <p:spPr>
          <a:xfrm>
            <a:off x="1146175" y="687388"/>
            <a:ext cx="4565650" cy="3425825"/>
          </a:xfrm>
          <a:ln/>
        </p:spPr>
      </p:sp>
      <p:sp>
        <p:nvSpPr>
          <p:cNvPr id="608259" name="Rectangle 3"/>
          <p:cNvSpPr>
            <a:spLocks noGrp="1" noChangeArrowheads="1"/>
          </p:cNvSpPr>
          <p:nvPr>
            <p:ph type="body" idx="1"/>
          </p:nvPr>
        </p:nvSpPr>
        <p:spPr>
          <a:xfrm>
            <a:off x="914194" y="4342855"/>
            <a:ext cx="5029613" cy="4113709"/>
          </a:xfrm>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114691" name="Rectangle 3"/>
          <p:cNvSpPr>
            <a:spLocks noGrp="1" noChangeArrowheads="1"/>
          </p:cNvSpPr>
          <p:nvPr>
            <p:ph type="body" idx="1"/>
          </p:nvPr>
        </p:nvSpPr>
        <p:spPr bwMode="auto">
          <a:xfrm>
            <a:off x="914400" y="4346575"/>
            <a:ext cx="5029200" cy="4111625"/>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89091" name="Rectangle 3"/>
          <p:cNvSpPr>
            <a:spLocks noGrp="1" noChangeArrowheads="1"/>
          </p:cNvSpPr>
          <p:nvPr>
            <p:ph type="body" idx="1"/>
          </p:nvPr>
        </p:nvSpPr>
        <p:spPr bwMode="auto">
          <a:xfrm>
            <a:off x="914400" y="4346575"/>
            <a:ext cx="5029200" cy="4111625"/>
          </a:xfrm>
          <a:noFill/>
        </p:spPr>
        <p:txBody>
          <a:bodyPr wrap="square" numCol="1" anchor="t" anchorCtr="0" compatLnSpc="1">
            <a:prstTxWarp prst="textNoShape">
              <a:avLst/>
            </a:prstTxWarp>
          </a:bodyPr>
          <a:lstStyle/>
          <a:p>
            <a:pPr eaLnBrk="1" hangingPunct="1">
              <a:spcBef>
                <a:spcPct val="0"/>
              </a:spcBef>
            </a:pPr>
            <a:r>
              <a:rPr lang="en-US" dirty="0" smtClean="0"/>
              <a:t>Six agency level key indicators– emphasize the specificity of the indicator statements, including targets and timeframes for achieving the targets. </a:t>
            </a:r>
          </a:p>
        </p:txBody>
      </p:sp>
      <p:sp>
        <p:nvSpPr>
          <p:cNvPr id="2" name="Footer Placeholder 1"/>
          <p:cNvSpPr>
            <a:spLocks noGrp="1"/>
          </p:cNvSpPr>
          <p:nvPr>
            <p:ph type="ftr" sz="quarter" idx="10"/>
          </p:nvPr>
        </p:nvSpPr>
        <p:spPr/>
        <p:txBody>
          <a:bodyPr/>
          <a:lstStyle/>
          <a:p>
            <a:r>
              <a:rPr lang="en-US" smtClean="0"/>
              <a:t>MarMason Consulting</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8A8AA-4947-4482-80D6-77B33C2F4E89}" type="slidenum">
              <a:rPr lang="en-US"/>
              <a:pPr/>
              <a:t>21</a:t>
            </a:fld>
            <a:endParaRPr lang="en-US" dirty="0"/>
          </a:p>
        </p:txBody>
      </p:sp>
      <p:sp>
        <p:nvSpPr>
          <p:cNvPr id="6146" name="Rectangle 2"/>
          <p:cNvSpPr>
            <a:spLocks noGrp="1" noRot="1" noChangeAspect="1" noChangeArrowheads="1" noTextEdit="1"/>
          </p:cNvSpPr>
          <p:nvPr>
            <p:ph type="sldImg"/>
          </p:nvPr>
        </p:nvSpPr>
        <p:spPr>
          <a:xfrm>
            <a:off x="1144588" y="685800"/>
            <a:ext cx="4573587" cy="3429000"/>
          </a:xfrm>
          <a:ln/>
        </p:spPr>
      </p:sp>
      <p:sp>
        <p:nvSpPr>
          <p:cNvPr id="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is another example from TPCHD of the concept of Line of Sight, meaning that everyone in the health department understands how their work and the outcomes they impact relate to a key indicator tracked at the division or agency level. </a:t>
            </a:r>
          </a:p>
          <a:p>
            <a:pPr eaLnBrk="1" hangingPunct="1"/>
            <a:endParaRPr lang="en-US" dirty="0"/>
          </a:p>
          <a:p>
            <a:pPr eaLnBrk="1" hangingPunct="1"/>
            <a:r>
              <a:rPr lang="en-US" dirty="0" smtClean="0"/>
              <a:t>This example from the Maternal Support Services program describes the activities, outputs and outcomes at each level of the agency related to the goal of reducing low birth weight babies. </a:t>
            </a:r>
          </a:p>
          <a:p>
            <a:pPr eaLnBrk="1" hangingPunct="1"/>
            <a:endParaRPr lang="en-US" dirty="0"/>
          </a:p>
          <a:p>
            <a:pPr eaLnBrk="1" hangingPunct="1"/>
            <a:r>
              <a:rPr lang="en-US" dirty="0" smtClean="0"/>
              <a:t>[Read the performance measures starting from the left side– the program staff outcome---- a revised tracking system.] </a:t>
            </a:r>
          </a:p>
        </p:txBody>
      </p:sp>
      <p:sp>
        <p:nvSpPr>
          <p:cNvPr id="2" name="Footer Placeholder 1"/>
          <p:cNvSpPr>
            <a:spLocks noGrp="1"/>
          </p:cNvSpPr>
          <p:nvPr>
            <p:ph type="ftr" sz="quarter" idx="10"/>
          </p:nvPr>
        </p:nvSpPr>
        <p:spPr/>
        <p:txBody>
          <a:bodyPr/>
          <a:lstStyle/>
          <a:p>
            <a:r>
              <a:rPr lang="en-US" dirty="0" smtClean="0"/>
              <a:t>MarMason Consulting</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sz="1100" dirty="0" smtClean="0"/>
              <a:t>We have stressed</a:t>
            </a:r>
            <a:r>
              <a:rPr lang="en-US" sz="1100" baseline="0" dirty="0" smtClean="0"/>
              <a:t> these three s</a:t>
            </a:r>
            <a:r>
              <a:rPr lang="en-US" sz="1100" dirty="0" smtClean="0"/>
              <a:t>teps in developing,</a:t>
            </a:r>
            <a:r>
              <a:rPr lang="en-US" sz="1100" baseline="0" dirty="0" smtClean="0"/>
              <a:t> monitoring and reporting PMs.  The </a:t>
            </a:r>
            <a:r>
              <a:rPr lang="en-US" sz="1100" dirty="0" smtClean="0"/>
              <a:t>ultimate</a:t>
            </a:r>
            <a:r>
              <a:rPr lang="en-US" sz="1100" baseline="0" dirty="0" smtClean="0"/>
              <a:t> goal is to </a:t>
            </a:r>
            <a:r>
              <a:rPr lang="en-US" sz="1100" dirty="0" smtClean="0"/>
              <a:t>learn about key</a:t>
            </a:r>
            <a:r>
              <a:rPr lang="en-US" sz="1100" baseline="0" dirty="0" smtClean="0"/>
              <a:t> processes and programs </a:t>
            </a:r>
            <a:r>
              <a:rPr lang="en-US" sz="1100" dirty="0" smtClean="0"/>
              <a:t>and improve performance.  We</a:t>
            </a:r>
            <a:r>
              <a:rPr lang="en-US" sz="1100" baseline="0" dirty="0" smtClean="0"/>
              <a:t> talk a lot about making sure that managers/supervisors have chosen PMs that are meaningful to their work.  This is the first step in successfully monitoring and reporting PMs.  Staff will not be able to truly learn and improve if they have not selected meaningful PMs in the first place.</a:t>
            </a:r>
            <a:endParaRPr lang="en-US" sz="1100" dirty="0" smtClean="0"/>
          </a:p>
          <a:p>
            <a:pPr marL="491153" indent="-491153"/>
            <a:endParaRPr lang="en-US" sz="1100" dirty="0" smtClean="0"/>
          </a:p>
          <a:p>
            <a:endParaRPr lang="en-US" dirty="0" smtClean="0"/>
          </a:p>
        </p:txBody>
      </p:sp>
      <p:sp>
        <p:nvSpPr>
          <p:cNvPr id="4" name="Slide Number Placeholder 3"/>
          <p:cNvSpPr>
            <a:spLocks noGrp="1"/>
          </p:cNvSpPr>
          <p:nvPr>
            <p:ph type="sldNum" sz="quarter" idx="10"/>
          </p:nvPr>
        </p:nvSpPr>
        <p:spPr/>
        <p:txBody>
          <a:bodyPr/>
          <a:lstStyle/>
          <a:p>
            <a:fld id="{A73BF83A-0D5A-4C45-BC91-83A5C84C171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7D3C8-7FFA-4072-9236-FE99E42266B4}"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division, we have a performance measure to increase the percentage of contacts of STD exposures where treatment was obtained.  This is an example of a dashboard.  Our target is 80%, but we haven’t reached it yet.</a:t>
            </a:r>
          </a:p>
          <a:p>
            <a:endParaRPr lang="en-US" dirty="0" smtClean="0"/>
          </a:p>
          <a:p>
            <a:r>
              <a:rPr lang="en-US" dirty="0" smtClean="0"/>
              <a:t>One</a:t>
            </a:r>
            <a:r>
              <a:rPr lang="en-US" baseline="0" dirty="0" smtClean="0"/>
              <a:t> of my staff is conducting a QI project around timely reporting.  Here are two performance measures displayed using bar charts with a goal line.  One met their goal and one did not.</a:t>
            </a:r>
          </a:p>
          <a:p>
            <a:endParaRPr lang="en-US" baseline="0" dirty="0" smtClean="0"/>
          </a:p>
          <a:p>
            <a:r>
              <a:rPr lang="en-US" baseline="0" dirty="0" smtClean="0"/>
              <a:t>We are hoping that this work will lay the structural foundation for making the needed improvements to our performance measures.</a:t>
            </a:r>
          </a:p>
          <a:p>
            <a:endParaRPr lang="en-US" dirty="0"/>
          </a:p>
        </p:txBody>
      </p:sp>
      <p:sp>
        <p:nvSpPr>
          <p:cNvPr id="4" name="Slide Number Placeholder 3"/>
          <p:cNvSpPr>
            <a:spLocks noGrp="1"/>
          </p:cNvSpPr>
          <p:nvPr>
            <p:ph type="sldNum" sz="quarter" idx="10"/>
          </p:nvPr>
        </p:nvSpPr>
        <p:spPr/>
        <p:txBody>
          <a:bodyPr/>
          <a:lstStyle/>
          <a:p>
            <a:fld id="{C1EDAA59-AACF-4E74-9C00-A39A7B678DE3}" type="slidenum">
              <a:rPr lang="en-US" smtClean="0"/>
              <a:pPr/>
              <a:t>24</a:t>
            </a:fld>
            <a:endParaRPr lang="en-US" dirty="0"/>
          </a:p>
        </p:txBody>
      </p:sp>
    </p:spTree>
    <p:extLst>
      <p:ext uri="{BB962C8B-B14F-4D97-AF65-F5344CB8AC3E}">
        <p14:creationId xmlns:p14="http://schemas.microsoft.com/office/powerpoint/2010/main" val="2733195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dirty="0" smtClean="0">
                <a:solidFill>
                  <a:srgbClr val="000000"/>
                </a:solidFill>
                <a:latin typeface="Arial" charset="0"/>
              </a:rPr>
              <a:t>MCPP Healthcare Consulting </a:t>
            </a:r>
          </a:p>
        </p:txBody>
      </p:sp>
      <p:sp>
        <p:nvSpPr>
          <p:cNvPr id="79875" name="Rectangle 7"/>
          <p:cNvSpPr>
            <a:spLocks noGrp="1" noChangeArrowheads="1"/>
          </p:cNvSpPr>
          <p:nvPr>
            <p:ph type="sldNum" sz="quarter" idx="5"/>
          </p:nvPr>
        </p:nvSpPr>
        <p:spPr>
          <a:noFill/>
        </p:spPr>
        <p:txBody>
          <a:bodyPr/>
          <a:lstStyle/>
          <a:p>
            <a:fld id="{A00F1CB0-0D44-4626-87ED-D36491A7EFD5}" type="slidenum">
              <a:rPr lang="en-US" smtClean="0">
                <a:solidFill>
                  <a:srgbClr val="000000"/>
                </a:solidFill>
                <a:latin typeface="Arial" charset="0"/>
              </a:rPr>
              <a:pPr/>
              <a:t>26</a:t>
            </a:fld>
            <a:endParaRPr lang="en-US" dirty="0" smtClean="0">
              <a:solidFill>
                <a:srgbClr val="000000"/>
              </a:solidFill>
              <a:latin typeface="Arial" charset="0"/>
            </a:endParaRPr>
          </a:p>
        </p:txBody>
      </p:sp>
      <p:sp>
        <p:nvSpPr>
          <p:cNvPr id="79876" name="Rectangle 2"/>
          <p:cNvSpPr>
            <a:spLocks noGrp="1" noRot="1" noChangeAspect="1" noChangeArrowheads="1" noTextEdit="1"/>
          </p:cNvSpPr>
          <p:nvPr>
            <p:ph type="sldImg"/>
          </p:nvPr>
        </p:nvSpPr>
        <p:spPr>
          <a:xfrm>
            <a:off x="1131888" y="674688"/>
            <a:ext cx="4595812" cy="3448050"/>
          </a:xfrm>
          <a:ln/>
        </p:spPr>
      </p:sp>
      <p:sp>
        <p:nvSpPr>
          <p:cNvPr id="79877" name="Rectangle 3"/>
          <p:cNvSpPr>
            <a:spLocks noGrp="1" noChangeArrowheads="1"/>
          </p:cNvSpPr>
          <p:nvPr>
            <p:ph type="body" idx="1"/>
          </p:nvPr>
        </p:nvSpPr>
        <p:spPr>
          <a:xfrm>
            <a:off x="894050" y="4347532"/>
            <a:ext cx="5069900" cy="4121503"/>
          </a:xfrm>
          <a:noFill/>
          <a:ln/>
        </p:spPr>
        <p:txBody>
          <a:bodyPr/>
          <a:lstStyle/>
          <a:p>
            <a:endParaRPr lang="en-US" dirty="0" smtClean="0"/>
          </a:p>
        </p:txBody>
      </p:sp>
      <p:sp>
        <p:nvSpPr>
          <p:cNvPr id="79878" name="Date Placeholder 6"/>
          <p:cNvSpPr>
            <a:spLocks noGrp="1"/>
          </p:cNvSpPr>
          <p:nvPr>
            <p:ph type="dt" sz="quarter" idx="1"/>
          </p:nvPr>
        </p:nvSpPr>
        <p:spPr>
          <a:noFill/>
        </p:spPr>
        <p:txBody>
          <a:bodyPr/>
          <a:lstStyle/>
          <a:p>
            <a:fld id="{E0DE8803-1473-4A07-A832-E091F5F15761}" type="datetime1">
              <a:rPr lang="en-US" smtClean="0">
                <a:solidFill>
                  <a:srgbClr val="000000"/>
                </a:solidFill>
                <a:latin typeface="Arial" charset="0"/>
              </a:rPr>
              <a:pPr/>
              <a:t>7/11/2013</a:t>
            </a:fld>
            <a:endParaRPr lang="en-US" dirty="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also stressed</a:t>
            </a:r>
            <a:r>
              <a:rPr lang="en-US" baseline="0" dirty="0" smtClean="0"/>
              <a:t> that PM is not punishment.  Again, this is key in being able to report and use PM data.</a:t>
            </a:r>
          </a:p>
          <a:p>
            <a:endParaRPr lang="en-US" baseline="0" dirty="0" smtClean="0"/>
          </a:p>
          <a:p>
            <a:r>
              <a:rPr lang="en-US" dirty="0" smtClean="0"/>
              <a:t>Understandably,</a:t>
            </a:r>
            <a:r>
              <a:rPr lang="en-US" baseline="0" dirty="0" smtClean="0"/>
              <a:t> some people get a little nervous when an organization begins to develop performance measures.  They might think this is a measurement of their personal worth or performance, they might see performance measures as extra work, or they might feel like performance measurement is some type of punishment for not producing good work.  Performance measurement is none of that, but public health managers and leaders need to be careful about unintentionally reinforcing this message.</a:t>
            </a:r>
          </a:p>
          <a:p>
            <a:endParaRPr lang="en-US" baseline="0" dirty="0" smtClean="0"/>
          </a:p>
          <a:p>
            <a:r>
              <a:rPr lang="en-US" baseline="0" dirty="0" smtClean="0"/>
              <a:t>Need to make sure that the organization’s culture doesn’t turn competitive; very important to foster an organizational culture that rewards improvement and learning, or else the structure you’ve built for performance measurement will be undermined.  </a:t>
            </a:r>
          </a:p>
          <a:p>
            <a:endParaRPr lang="en-US" baseline="0" dirty="0" smtClean="0"/>
          </a:p>
          <a:p>
            <a:r>
              <a:rPr lang="en-US" baseline="0" dirty="0" smtClean="0"/>
              <a:t>Also important to tell staff that asking “why” is not an accusation but rather a desire to get at the root of the problem; sometimes staff need to let go of their fear of questioning—it’s not always bad.  Asking questions about another person’s program can create learning for your program.</a:t>
            </a:r>
          </a:p>
          <a:p>
            <a:endParaRPr lang="en-US" baseline="0" dirty="0" smtClean="0"/>
          </a:p>
          <a:p>
            <a:r>
              <a:rPr lang="en-US" baseline="0" dirty="0" smtClean="0"/>
              <a:t>Need your leaders, managers/supervisors/front line staff all saying this and doing things to support learning and improvement. </a:t>
            </a:r>
          </a:p>
        </p:txBody>
      </p:sp>
      <p:sp>
        <p:nvSpPr>
          <p:cNvPr id="4" name="Slide Number Placeholder 3"/>
          <p:cNvSpPr>
            <a:spLocks noGrp="1"/>
          </p:cNvSpPr>
          <p:nvPr>
            <p:ph type="sldNum" sz="quarter" idx="10"/>
          </p:nvPr>
        </p:nvSpPr>
        <p:spPr/>
        <p:txBody>
          <a:bodyPr/>
          <a:lstStyle/>
          <a:p>
            <a:fld id="{EB64129B-B3C8-443A-BCE9-01B11F79485C}"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a:t>
            </a:r>
            <a:r>
              <a:rPr lang="en-US" baseline="0" dirty="0" smtClean="0"/>
              <a:t>model of our performance measures at Tacoma-Pierce.  This has not been updated for 2013; the model changed at the Dept-level PMs.  Following Friedman’s Results-Based Accountability model, we have split those into two categories: Dept-level PMs (long-term outcomes which are within our control) and population-based indicators (long-term outcomes which take work from multiple community partners to achieve).  For example, we have Dept-level PMs related to our quality culture score and employee morale.  Population-based indicators include the smoking rate, youth obesity rate, and  communicable disease rates for county residents.</a:t>
            </a:r>
            <a:endParaRPr lang="en-US" dirty="0"/>
          </a:p>
        </p:txBody>
      </p:sp>
      <p:sp>
        <p:nvSpPr>
          <p:cNvPr id="4" name="Slide Number Placeholder 3"/>
          <p:cNvSpPr>
            <a:spLocks noGrp="1"/>
          </p:cNvSpPr>
          <p:nvPr>
            <p:ph type="sldNum" sz="quarter" idx="10"/>
          </p:nvPr>
        </p:nvSpPr>
        <p:spPr/>
        <p:txBody>
          <a:bodyPr/>
          <a:lstStyle/>
          <a:p>
            <a:fld id="{EB64129B-B3C8-443A-BCE9-01B11F79485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Marni</a:t>
            </a:r>
            <a:r>
              <a:rPr lang="en-US" baseline="0" dirty="0" smtClean="0"/>
              <a:t> will be showing you a similar visual later in the presentation.  This is how we think of our PM model.</a:t>
            </a:r>
            <a:endParaRPr lang="en-US" dirty="0"/>
          </a:p>
        </p:txBody>
      </p:sp>
      <p:sp>
        <p:nvSpPr>
          <p:cNvPr id="4" name="Slide Number Placeholder 3"/>
          <p:cNvSpPr>
            <a:spLocks noGrp="1"/>
          </p:cNvSpPr>
          <p:nvPr>
            <p:ph type="sldNum" sz="quarter" idx="10"/>
          </p:nvPr>
        </p:nvSpPr>
        <p:spPr/>
        <p:txBody>
          <a:bodyPr/>
          <a:lstStyle/>
          <a:p>
            <a:fld id="{1CC2B9F5-CD0D-4EFC-BBA6-D83694C68F7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C27B877-C600-4FF1-B3CD-D47857C38A22}" type="slidenum">
              <a:rPr lang="en-US">
                <a:latin typeface="Arial" pitchFamily="34" charset="0"/>
              </a:rPr>
              <a:pPr/>
              <a:t>8</a:t>
            </a:fld>
            <a:endParaRPr lang="en-US" dirty="0">
              <a:latin typeface="Arial" pitchFamily="34" charset="0"/>
            </a:endParaRPr>
          </a:p>
        </p:txBody>
      </p:sp>
      <p:sp>
        <p:nvSpPr>
          <p:cNvPr id="66563" name="Rectangle 2"/>
          <p:cNvSpPr>
            <a:spLocks noGrp="1" noRot="1" noChangeAspect="1" noChangeArrowheads="1" noTextEdit="1"/>
          </p:cNvSpPr>
          <p:nvPr>
            <p:ph type="sldImg"/>
          </p:nvPr>
        </p:nvSpPr>
        <p:spPr>
          <a:xfrm>
            <a:off x="1144588" y="685800"/>
            <a:ext cx="4568825" cy="3427413"/>
          </a:xfrm>
          <a:ln/>
        </p:spPr>
      </p:sp>
      <p:sp>
        <p:nvSpPr>
          <p:cNvPr id="66564" name="Rectangle 3"/>
          <p:cNvSpPr>
            <a:spLocks noGrp="1" noChangeArrowheads="1"/>
          </p:cNvSpPr>
          <p:nvPr>
            <p:ph type="body" idx="1"/>
          </p:nvPr>
        </p:nvSpPr>
        <p:spPr>
          <a:xfrm>
            <a:off x="914400" y="4344988"/>
            <a:ext cx="5029200" cy="4113212"/>
          </a:xfrm>
          <a:noFill/>
          <a:ln/>
        </p:spPr>
        <p:txBody>
          <a:bodyPr/>
          <a:lstStyle/>
          <a:p>
            <a:pPr eaLnBrk="1" hangingPunct="1"/>
            <a:r>
              <a:rPr lang="en-US" dirty="0" smtClean="0">
                <a:latin typeface="Arial" pitchFamily="34" charset="0"/>
              </a:rPr>
              <a:t>Here’s an example of the performance</a:t>
            </a:r>
            <a:r>
              <a:rPr lang="en-US" baseline="0" dirty="0" smtClean="0">
                <a:latin typeface="Arial" pitchFamily="34" charset="0"/>
              </a:rPr>
              <a:t> measure description form that we use to make sure that people have defined exactly what they are collecting and monitoring.  This is a PM development tool that also helps ensure consistency in reporting, </a:t>
            </a:r>
            <a:r>
              <a:rPr lang="en-US" baseline="0" dirty="0" err="1" smtClean="0">
                <a:latin typeface="Arial" pitchFamily="34" charset="0"/>
              </a:rPr>
              <a:t>ie</a:t>
            </a:r>
            <a:r>
              <a:rPr lang="en-US" baseline="0" dirty="0" smtClean="0">
                <a:latin typeface="Arial" pitchFamily="34" charset="0"/>
              </a:rPr>
              <a:t>, the same thing is being measured each time period.  This one </a:t>
            </a:r>
            <a:r>
              <a:rPr lang="en-US" dirty="0" smtClean="0">
                <a:latin typeface="Arial" pitchFamily="34" charset="0"/>
              </a:rPr>
              <a:t>looks at Chlamydia positivity rates.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reporting schedule.  Program staff are responsible</a:t>
            </a:r>
            <a:r>
              <a:rPr lang="en-US" baseline="0" dirty="0" smtClean="0"/>
              <a:t> for collecting and reporting data for the PMs that they develop.  Because we have 100+ PMs, we don’t have time to review each one at our QI Council.  </a:t>
            </a:r>
            <a:endParaRPr lang="en-US" dirty="0"/>
          </a:p>
        </p:txBody>
      </p:sp>
      <p:sp>
        <p:nvSpPr>
          <p:cNvPr id="4" name="Slide Number Placeholder 3"/>
          <p:cNvSpPr>
            <a:spLocks noGrp="1"/>
          </p:cNvSpPr>
          <p:nvPr>
            <p:ph type="sldNum" sz="quarter" idx="10"/>
          </p:nvPr>
        </p:nvSpPr>
        <p:spPr/>
        <p:txBody>
          <a:bodyPr/>
          <a:lstStyle/>
          <a:p>
            <a:fld id="{1CC2B9F5-CD0D-4EFC-BBA6-D83694C68F7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tool we have been using to report our performance measures to QIC in a quick at-a-glance look.</a:t>
            </a:r>
            <a:endParaRPr lang="en-US" dirty="0"/>
          </a:p>
        </p:txBody>
      </p:sp>
      <p:sp>
        <p:nvSpPr>
          <p:cNvPr id="4" name="Slide Number Placeholder 3"/>
          <p:cNvSpPr>
            <a:spLocks noGrp="1"/>
          </p:cNvSpPr>
          <p:nvPr>
            <p:ph type="sldNum" sz="quarter" idx="10"/>
          </p:nvPr>
        </p:nvSpPr>
        <p:spPr/>
        <p:txBody>
          <a:bodyPr/>
          <a:lstStyle/>
          <a:p>
            <a:fld id="{EB64129B-B3C8-443A-BCE9-01B11F79485C}"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for some of our Admin Services program-level measures.</a:t>
            </a:r>
            <a:endParaRPr lang="en-US" dirty="0"/>
          </a:p>
        </p:txBody>
      </p:sp>
      <p:sp>
        <p:nvSpPr>
          <p:cNvPr id="4" name="Slide Number Placeholder 3"/>
          <p:cNvSpPr>
            <a:spLocks noGrp="1"/>
          </p:cNvSpPr>
          <p:nvPr>
            <p:ph type="sldNum" sz="quarter" idx="10"/>
          </p:nvPr>
        </p:nvSpPr>
        <p:spPr/>
        <p:txBody>
          <a:bodyPr/>
          <a:lstStyle/>
          <a:p>
            <a:fld id="{1CC2B9F5-CD0D-4EFC-BBA6-D83694C68F7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78AB09-6266-479B-AE4D-D89AE4E1A019}" type="datetimeFigureOut">
              <a:rPr lang="en-US" smtClean="0"/>
              <a:pPr/>
              <a:t>7/11/2013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01D7EF-D29A-4C9A-A9EB-8D24284E259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78AB09-6266-479B-AE4D-D89AE4E1A01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D7EF-D29A-4C9A-A9EB-8D24284E259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B01D7EF-D29A-4C9A-A9EB-8D24284E259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78AB09-6266-479B-AE4D-D89AE4E1A01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0" hasCustomPrompt="1"/>
          </p:nvPr>
        </p:nvSpPr>
        <p:spPr>
          <a:xfrm>
            <a:off x="8382000" y="5562600"/>
            <a:ext cx="609600" cy="457200"/>
          </a:xfrm>
        </p:spPr>
        <p:txBody>
          <a:bodyPr/>
          <a:lstStyle/>
          <a:p>
            <a:pPr lvl="0"/>
            <a:fld id="{1E8244AC-6E4E-46BE-89D3-FE13A62546E1}" type="slidenum">
              <a:rPr lang="en-US" smtClean="0"/>
              <a:pPr lvl="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0" hasCustomPrompt="1"/>
          </p:nvPr>
        </p:nvSpPr>
        <p:spPr>
          <a:xfrm>
            <a:off x="8382000" y="5562600"/>
            <a:ext cx="609600" cy="457200"/>
          </a:xfrm>
        </p:spPr>
        <p:txBody>
          <a:bodyPr/>
          <a:lstStyle/>
          <a:p>
            <a:pPr lvl="0"/>
            <a:fld id="{1E8244AC-6E4E-46BE-89D3-FE13A62546E1}" type="slidenum">
              <a:rPr lang="en-US" smtClean="0"/>
              <a:pPr lvl="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78AB09-6266-479B-AE4D-D89AE4E1A01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B01D7EF-D29A-4C9A-A9EB-8D24284E259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278AB09-6266-479B-AE4D-D89AE4E1A019}" type="datetimeFigureOut">
              <a:rPr lang="en-US" smtClean="0"/>
              <a:pPr/>
              <a:t>7/11/2013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01D7EF-D29A-4C9A-A9EB-8D24284E259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278AB09-6266-479B-AE4D-D89AE4E1A019}"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1D7EF-D29A-4C9A-A9EB-8D24284E259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278AB09-6266-479B-AE4D-D89AE4E1A019}" type="datetimeFigureOut">
              <a:rPr lang="en-US" smtClean="0"/>
              <a:pPr/>
              <a:t>7/11/2013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B01D7EF-D29A-4C9A-A9EB-8D24284E259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78AB09-6266-479B-AE4D-D89AE4E1A019}" type="datetimeFigureOut">
              <a:rPr lang="en-US" smtClean="0"/>
              <a:pPr/>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B01D7EF-D29A-4C9A-A9EB-8D24284E25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278AB09-6266-479B-AE4D-D89AE4E1A019}" type="datetimeFigureOut">
              <a:rPr lang="en-US" smtClean="0"/>
              <a:pPr/>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B01D7EF-D29A-4C9A-A9EB-8D24284E25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B01D7EF-D29A-4C9A-A9EB-8D24284E259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278AB09-6266-479B-AE4D-D89AE4E1A019}" type="datetimeFigureOut">
              <a:rPr lang="en-US" smtClean="0"/>
              <a:pPr/>
              <a:t>7/11/2013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B01D7EF-D29A-4C9A-A9EB-8D24284E259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278AB09-6266-479B-AE4D-D89AE4E1A019}" type="datetimeFigureOut">
              <a:rPr lang="en-US" smtClean="0"/>
              <a:pPr/>
              <a:t>7/11/2013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78AB09-6266-479B-AE4D-D89AE4E1A019}" type="datetimeFigureOut">
              <a:rPr lang="en-US" smtClean="0"/>
              <a:pPr/>
              <a:t>7/11/2013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01D7EF-D29A-4C9A-A9EB-8D24284E259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3"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notesSlide" Target="../notesSlides/notesSlide17.xml"/><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29.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32.xml"/><Relationship Id="rId7"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6.png"/><Relationship Id="rId5" Type="http://schemas.openxmlformats.org/officeDocument/2006/relationships/tags" Target="../tags/tag40.xml"/><Relationship Id="rId10" Type="http://schemas.openxmlformats.org/officeDocument/2006/relationships/image" Target="../media/image17.png"/><Relationship Id="rId4" Type="http://schemas.openxmlformats.org/officeDocument/2006/relationships/tags" Target="../tags/tag39.xml"/><Relationship Id="rId9"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2819400"/>
            <a:ext cx="6400800" cy="3124200"/>
          </a:xfrm>
        </p:spPr>
        <p:txBody>
          <a:bodyPr>
            <a:normAutofit fontScale="92500" lnSpcReduction="10000"/>
          </a:bodyPr>
          <a:lstStyle/>
          <a:p>
            <a:r>
              <a:rPr lang="en-US" dirty="0" smtClean="0"/>
              <a:t>Clackamas County Public Health Division</a:t>
            </a:r>
          </a:p>
          <a:p>
            <a:r>
              <a:rPr lang="en-US" dirty="0" smtClean="0"/>
              <a:t>July 17, 2013</a:t>
            </a:r>
          </a:p>
          <a:p>
            <a:endParaRPr lang="en-US" dirty="0"/>
          </a:p>
          <a:p>
            <a:endParaRPr lang="en-US" dirty="0" smtClean="0"/>
          </a:p>
          <a:p>
            <a:r>
              <a:rPr lang="en-US" dirty="0" smtClean="0"/>
              <a:t>Cindan </a:t>
            </a:r>
            <a:r>
              <a:rPr lang="en-US" dirty="0" err="1" smtClean="0"/>
              <a:t>Gizzi</a:t>
            </a:r>
            <a:endParaRPr lang="en-US" dirty="0" smtClean="0"/>
          </a:p>
          <a:p>
            <a:r>
              <a:rPr lang="en-US" dirty="0" smtClean="0"/>
              <a:t>Manager, Office of Assessment, Planning &amp; Improvement</a:t>
            </a:r>
          </a:p>
          <a:p>
            <a:r>
              <a:rPr lang="en-US" dirty="0" smtClean="0"/>
              <a:t>Tacoma-Pierce County HD</a:t>
            </a:r>
            <a:endParaRPr lang="en-US" dirty="0"/>
          </a:p>
          <a:p>
            <a:endParaRPr lang="en-US" dirty="0" smtClean="0"/>
          </a:p>
          <a:p>
            <a:r>
              <a:rPr lang="en-US" dirty="0" smtClean="0"/>
              <a:t>Marni mason</a:t>
            </a:r>
          </a:p>
          <a:p>
            <a:r>
              <a:rPr lang="en-US" dirty="0" smtClean="0"/>
              <a:t>MarMason </a:t>
            </a:r>
            <a:r>
              <a:rPr lang="en-US" dirty="0" smtClean="0"/>
              <a:t>Consulting, LLC</a:t>
            </a:r>
            <a:endParaRPr lang="en-US" dirty="0" smtClean="0"/>
          </a:p>
        </p:txBody>
      </p:sp>
      <p:sp>
        <p:nvSpPr>
          <p:cNvPr id="5" name="Title 4"/>
          <p:cNvSpPr>
            <a:spLocks noGrp="1"/>
          </p:cNvSpPr>
          <p:nvPr>
            <p:ph type="ctrTitle"/>
          </p:nvPr>
        </p:nvSpPr>
        <p:spPr>
          <a:xfrm>
            <a:off x="228600" y="381000"/>
            <a:ext cx="8229600" cy="1752600"/>
          </a:xfrm>
        </p:spPr>
        <p:txBody>
          <a:bodyPr>
            <a:normAutofit/>
          </a:bodyPr>
          <a:lstStyle/>
          <a:p>
            <a:r>
              <a:rPr lang="en-US" dirty="0" smtClean="0"/>
              <a:t>Implementing Performance Measurement System</a:t>
            </a:r>
            <a:endParaRPr lang="en-US" dirty="0"/>
          </a:p>
        </p:txBody>
      </p:sp>
    </p:spTree>
    <p:custDataLst>
      <p:tags r:id="rId1"/>
    </p:custDataLst>
    <p:extLst>
      <p:ext uri="{BB962C8B-B14F-4D97-AF65-F5344CB8AC3E}">
        <p14:creationId xmlns:p14="http://schemas.microsoft.com/office/powerpoint/2010/main" val="143167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924800" cy="758952"/>
          </a:xfrm>
        </p:spPr>
        <p:txBody>
          <a:bodyPr/>
          <a:lstStyle/>
          <a:p>
            <a:r>
              <a:rPr lang="en-US" dirty="0" smtClean="0"/>
              <a:t>Who Do We Report Measures to?</a:t>
            </a:r>
            <a:endParaRPr lang="en-US" dirty="0"/>
          </a:p>
        </p:txBody>
      </p:sp>
      <p:sp>
        <p:nvSpPr>
          <p:cNvPr id="5" name="Content Placeholder 4"/>
          <p:cNvSpPr>
            <a:spLocks noGrp="1"/>
          </p:cNvSpPr>
          <p:nvPr>
            <p:ph sz="quarter" idx="1"/>
          </p:nvPr>
        </p:nvSpPr>
        <p:spPr>
          <a:xfrm>
            <a:off x="381000" y="1752600"/>
            <a:ext cx="8503920" cy="4572000"/>
          </a:xfrm>
        </p:spPr>
        <p:txBody>
          <a:bodyPr/>
          <a:lstStyle/>
          <a:p>
            <a:r>
              <a:rPr lang="en-US" dirty="0" smtClean="0"/>
              <a:t>QI Council (quarterly)</a:t>
            </a:r>
          </a:p>
          <a:p>
            <a:r>
              <a:rPr lang="en-US" dirty="0" smtClean="0"/>
              <a:t>Board of Health (annually)</a:t>
            </a:r>
          </a:p>
          <a:p>
            <a:r>
              <a:rPr lang="en-US" dirty="0" smtClean="0"/>
              <a:t>Staff (semi-annually)</a:t>
            </a:r>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4" cstate="print"/>
          <a:srcRect/>
          <a:stretch>
            <a:fillRect/>
          </a:stretch>
        </p:blipFill>
        <p:spPr bwMode="auto">
          <a:xfrm>
            <a:off x="224916" y="1981200"/>
            <a:ext cx="8919084" cy="3126851"/>
          </a:xfrm>
          <a:prstGeom prst="rect">
            <a:avLst/>
          </a:prstGeom>
          <a:noFill/>
          <a:ln w="9525">
            <a:noFill/>
            <a:miter lim="800000"/>
            <a:headEnd/>
            <a:tailEnd/>
          </a:ln>
        </p:spPr>
      </p:pic>
      <p:sp>
        <p:nvSpPr>
          <p:cNvPr id="4" name="Title 3"/>
          <p:cNvSpPr>
            <a:spLocks noGrp="1"/>
          </p:cNvSpPr>
          <p:nvPr>
            <p:ph type="title"/>
          </p:nvPr>
        </p:nvSpPr>
        <p:spPr>
          <a:xfrm>
            <a:off x="304800" y="381000"/>
            <a:ext cx="8534400" cy="758952"/>
          </a:xfrm>
        </p:spPr>
        <p:txBody>
          <a:bodyPr/>
          <a:lstStyle/>
          <a:p>
            <a:r>
              <a:rPr lang="en-US" dirty="0" smtClean="0"/>
              <a:t>Performance Measures “Snapshot”</a:t>
            </a:r>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cstate="print"/>
          <a:srcRect/>
          <a:stretch>
            <a:fillRect/>
          </a:stretch>
        </p:blipFill>
        <p:spPr bwMode="auto">
          <a:xfrm>
            <a:off x="242725" y="1295400"/>
            <a:ext cx="8677538" cy="3435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4294967295"/>
          </p:nvPr>
        </p:nvGraphicFramePr>
        <p:xfrm>
          <a:off x="381000" y="838200"/>
          <a:ext cx="4038600" cy="5638798"/>
        </p:xfrm>
        <a:graphic>
          <a:graphicData uri="http://schemas.openxmlformats.org/drawingml/2006/table">
            <a:tbl>
              <a:tblPr firstRow="1" bandRow="1">
                <a:tableStyleId>{5C22544A-7EE6-4342-B048-85BDC9FD1C3A}</a:tableStyleId>
              </a:tblPr>
              <a:tblGrid>
                <a:gridCol w="1676400"/>
                <a:gridCol w="2362200"/>
              </a:tblGrid>
              <a:tr h="1558218">
                <a:tc>
                  <a:txBody>
                    <a:bodyPr/>
                    <a:lstStyle/>
                    <a:p>
                      <a:pPr algn="r"/>
                      <a:r>
                        <a:rPr lang="en-US" dirty="0" smtClean="0"/>
                        <a:t>Measure Description:</a:t>
                      </a:r>
                      <a:endParaRPr lang="en-US" dirty="0"/>
                    </a:p>
                  </a:txBody>
                  <a:tcPr anchor="ctr"/>
                </a:tc>
                <a:tc>
                  <a:txBody>
                    <a:bodyPr/>
                    <a:lstStyle/>
                    <a:p>
                      <a:endParaRPr lang="en-US" dirty="0"/>
                    </a:p>
                  </a:txBody>
                  <a:tcPr/>
                </a:tc>
              </a:tr>
              <a:tr h="652503">
                <a:tc>
                  <a:txBody>
                    <a:bodyPr/>
                    <a:lstStyle/>
                    <a:p>
                      <a:pPr algn="r"/>
                      <a:r>
                        <a:rPr lang="en-US" dirty="0" smtClean="0"/>
                        <a:t>Target:</a:t>
                      </a:r>
                      <a:endParaRPr lang="en-US" dirty="0"/>
                    </a:p>
                  </a:txBody>
                  <a:tcPr anchor="ctr"/>
                </a:tc>
                <a:tc>
                  <a:txBody>
                    <a:bodyPr/>
                    <a:lstStyle/>
                    <a:p>
                      <a:endParaRPr lang="en-US" dirty="0"/>
                    </a:p>
                  </a:txBody>
                  <a:tcPr/>
                </a:tc>
              </a:tr>
              <a:tr h="652503">
                <a:tc>
                  <a:txBody>
                    <a:bodyPr/>
                    <a:lstStyle/>
                    <a:p>
                      <a:pPr algn="r"/>
                      <a:r>
                        <a:rPr lang="en-US" dirty="0" smtClean="0"/>
                        <a:t>Actual:</a:t>
                      </a:r>
                      <a:endParaRPr lang="en-US" dirty="0"/>
                    </a:p>
                  </a:txBody>
                  <a:tcPr anchor="ctr"/>
                </a:tc>
                <a:tc>
                  <a:txBody>
                    <a:bodyPr/>
                    <a:lstStyle/>
                    <a:p>
                      <a:endParaRPr lang="en-US" dirty="0"/>
                    </a:p>
                  </a:txBody>
                  <a:tcPr/>
                </a:tc>
              </a:tr>
              <a:tr h="652503">
                <a:tc>
                  <a:txBody>
                    <a:bodyPr/>
                    <a:lstStyle/>
                    <a:p>
                      <a:pPr algn="r"/>
                      <a:r>
                        <a:rPr lang="en-US" dirty="0" smtClean="0"/>
                        <a:t>Status:</a:t>
                      </a:r>
                      <a:endParaRPr lang="en-US" dirty="0"/>
                    </a:p>
                  </a:txBody>
                  <a:tcPr anchor="ctr"/>
                </a:tc>
                <a:tc>
                  <a:txBody>
                    <a:bodyPr/>
                    <a:lstStyle/>
                    <a:p>
                      <a:endParaRPr lang="en-US" dirty="0"/>
                    </a:p>
                  </a:txBody>
                  <a:tcPr/>
                </a:tc>
              </a:tr>
              <a:tr h="652503">
                <a:tc>
                  <a:txBody>
                    <a:bodyPr/>
                    <a:lstStyle/>
                    <a:p>
                      <a:pPr algn="r"/>
                      <a:r>
                        <a:rPr lang="en-US" sz="1800" kern="1200" dirty="0" smtClean="0">
                          <a:solidFill>
                            <a:schemeClr val="dk1"/>
                          </a:solidFill>
                          <a:latin typeface="+mn-lt"/>
                          <a:ea typeface="+mn-ea"/>
                          <a:cs typeface="+mn-cs"/>
                        </a:rPr>
                        <a:t>Outcome Owner:</a:t>
                      </a:r>
                    </a:p>
                  </a:txBody>
                  <a:tcPr anchor="ctr"/>
                </a:tc>
                <a:tc>
                  <a:txBody>
                    <a:bodyPr/>
                    <a:lstStyle/>
                    <a:p>
                      <a:endParaRPr lang="en-US" dirty="0"/>
                    </a:p>
                  </a:txBody>
                  <a:tcPr/>
                </a:tc>
              </a:tr>
              <a:tr h="652503">
                <a:tc>
                  <a:txBody>
                    <a:bodyPr/>
                    <a:lstStyle/>
                    <a:p>
                      <a:r>
                        <a:rPr lang="en-US" dirty="0" smtClean="0"/>
                        <a:t>Data Source:</a:t>
                      </a:r>
                      <a:endParaRPr lang="en-US" dirty="0"/>
                    </a:p>
                  </a:txBody>
                  <a:tcPr anchor="ctr"/>
                </a:tc>
                <a:tc>
                  <a:txBody>
                    <a:bodyPr/>
                    <a:lstStyle/>
                    <a:p>
                      <a:endParaRPr lang="en-US" dirty="0"/>
                    </a:p>
                  </a:txBody>
                  <a:tcPr/>
                </a:tc>
              </a:tr>
              <a:tr h="818065">
                <a:tc>
                  <a:txBody>
                    <a:bodyPr/>
                    <a:lstStyle/>
                    <a:p>
                      <a:pPr algn="r"/>
                      <a:r>
                        <a:rPr lang="en-US" dirty="0" smtClean="0"/>
                        <a:t>Link to Strategic Plan:</a:t>
                      </a:r>
                      <a:endParaRPr lang="en-US" dirty="0"/>
                    </a:p>
                  </a:txBody>
                  <a:tcPr anchor="ctr"/>
                </a:tc>
                <a:tc>
                  <a:txBody>
                    <a:bodyPr/>
                    <a:lstStyle/>
                    <a:p>
                      <a:endParaRPr lang="en-US" dirty="0"/>
                    </a:p>
                  </a:txBody>
                  <a:tcPr/>
                </a:tc>
              </a:tr>
            </a:tbl>
          </a:graphicData>
        </a:graphic>
      </p:graphicFrame>
      <p:graphicFrame>
        <p:nvGraphicFramePr>
          <p:cNvPr id="12" name="Content Placeholder 11"/>
          <p:cNvGraphicFramePr>
            <a:graphicFrameLocks noGrp="1"/>
          </p:cNvGraphicFramePr>
          <p:nvPr>
            <p:ph sz="half" idx="4294967295"/>
          </p:nvPr>
        </p:nvGraphicFramePr>
        <p:xfrm>
          <a:off x="4724400" y="838200"/>
          <a:ext cx="4038600" cy="2834640"/>
        </p:xfrm>
        <a:graphic>
          <a:graphicData uri="http://schemas.openxmlformats.org/drawingml/2006/table">
            <a:tbl>
              <a:tblPr firstRow="1" bandRow="1">
                <a:tableStyleId>{21E4AEA4-8DFA-4A89-87EB-49C32662AFE0}</a:tableStyleId>
              </a:tblPr>
              <a:tblGrid>
                <a:gridCol w="4038600"/>
              </a:tblGrid>
              <a:tr h="457200">
                <a:tc>
                  <a:txBody>
                    <a:bodyPr/>
                    <a:lstStyle/>
                    <a:p>
                      <a:pPr algn="ctr"/>
                      <a:r>
                        <a:rPr lang="en-US" dirty="0" smtClean="0"/>
                        <a:t>Key Insights</a:t>
                      </a:r>
                      <a:endParaRPr lang="en-US" dirty="0"/>
                    </a:p>
                  </a:txBody>
                  <a:tcPr/>
                </a:tc>
              </a:tr>
              <a:tr h="457200">
                <a:tc>
                  <a:txBody>
                    <a:bodyPr/>
                    <a:lstStyle/>
                    <a:p>
                      <a:pPr marL="228600" indent="-228600">
                        <a:buFont typeface="Arial" pitchFamily="34" charset="0"/>
                        <a:buChar char="•"/>
                      </a:pPr>
                      <a:r>
                        <a:rPr lang="en-US" dirty="0" smtClean="0"/>
                        <a:t> </a:t>
                      </a:r>
                      <a:r>
                        <a:rPr lang="en-US" sz="1800" i="1" kern="1200" dirty="0" smtClean="0">
                          <a:solidFill>
                            <a:schemeClr val="dk1"/>
                          </a:solidFill>
                          <a:latin typeface="+mn-lt"/>
                          <a:ea typeface="+mn-ea"/>
                          <a:cs typeface="+mn-cs"/>
                        </a:rPr>
                        <a:t>Why are we getting the results we are getting?</a:t>
                      </a:r>
                      <a:endParaRPr lang="en-US" dirty="0" smtClean="0"/>
                    </a:p>
                  </a:txBody>
                  <a:tcPr/>
                </a:tc>
              </a:tr>
              <a:tr h="457200">
                <a:tc>
                  <a:txBody>
                    <a:bodyPr/>
                    <a:lstStyle/>
                    <a:p>
                      <a:pPr marL="228600" indent="-228600">
                        <a:buFont typeface="Arial" pitchFamily="34" charset="0"/>
                        <a:buChar char="•"/>
                      </a:pPr>
                      <a:r>
                        <a:rPr lang="en-US" dirty="0" smtClean="0"/>
                        <a:t> </a:t>
                      </a:r>
                      <a:r>
                        <a:rPr lang="en-US" sz="1800" i="1" kern="1200" dirty="0" smtClean="0">
                          <a:solidFill>
                            <a:schemeClr val="dk1"/>
                          </a:solidFill>
                          <a:latin typeface="+mn-lt"/>
                          <a:ea typeface="+mn-ea"/>
                          <a:cs typeface="+mn-cs"/>
                        </a:rPr>
                        <a:t>Are we progressing toward our target?</a:t>
                      </a:r>
                      <a:endParaRPr lang="en-US" dirty="0"/>
                    </a:p>
                  </a:txBody>
                  <a:tcPr/>
                </a:tc>
              </a:tr>
              <a:tr h="457200">
                <a:tc>
                  <a:txBody>
                    <a:bodyPr/>
                    <a:lstStyle/>
                    <a:p>
                      <a:pPr marL="2286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a:t>
                      </a:r>
                      <a:r>
                        <a:rPr lang="en-US" sz="1800" i="1" kern="1200" dirty="0" smtClean="0">
                          <a:solidFill>
                            <a:schemeClr val="dk1"/>
                          </a:solidFill>
                          <a:latin typeface="+mn-lt"/>
                          <a:ea typeface="+mn-ea"/>
                          <a:cs typeface="+mn-cs"/>
                        </a:rPr>
                        <a:t>Have we achieved our target?</a:t>
                      </a:r>
                      <a:endParaRPr lang="en-US" sz="2400" kern="1200" dirty="0" smtClean="0">
                        <a:solidFill>
                          <a:schemeClr val="dk1"/>
                        </a:solidFill>
                        <a:latin typeface="+mn-lt"/>
                        <a:ea typeface="+mn-ea"/>
                        <a:cs typeface="+mn-cs"/>
                      </a:endParaRPr>
                    </a:p>
                  </a:txBody>
                  <a:tcPr/>
                </a:tc>
              </a:tr>
              <a:tr h="457200">
                <a:tc>
                  <a:txBody>
                    <a:bodyPr/>
                    <a:lstStyle/>
                    <a:p>
                      <a:pPr marL="2286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Are there any unintended consequences of our actions?</a:t>
                      </a:r>
                      <a:endParaRPr lang="en-US" sz="2400" kern="1200" dirty="0" smtClean="0">
                        <a:solidFill>
                          <a:schemeClr val="dk1"/>
                        </a:solidFill>
                        <a:latin typeface="+mn-lt"/>
                        <a:ea typeface="+mn-ea"/>
                        <a:cs typeface="+mn-cs"/>
                      </a:endParaRPr>
                    </a:p>
                  </a:txBody>
                  <a:tcPr/>
                </a:tc>
              </a:tr>
            </a:tbl>
          </a:graphicData>
        </a:graphic>
      </p:graphicFrame>
      <p:sp>
        <p:nvSpPr>
          <p:cNvPr id="7" name="Title 6"/>
          <p:cNvSpPr>
            <a:spLocks noGrp="1"/>
          </p:cNvSpPr>
          <p:nvPr>
            <p:ph type="title" idx="4294967295"/>
          </p:nvPr>
        </p:nvSpPr>
        <p:spPr>
          <a:xfrm>
            <a:off x="0" y="0"/>
            <a:ext cx="8534400" cy="758825"/>
          </a:xfrm>
        </p:spPr>
        <p:txBody>
          <a:bodyPr>
            <a:normAutofit/>
          </a:bodyPr>
          <a:lstStyle/>
          <a:p>
            <a:pPr algn="ctr"/>
            <a:r>
              <a:rPr lang="en-US" dirty="0" smtClean="0"/>
              <a:t>Performance Measure Title</a:t>
            </a:r>
            <a:endParaRPr lang="en-US" dirty="0"/>
          </a:p>
        </p:txBody>
      </p:sp>
      <p:graphicFrame>
        <p:nvGraphicFramePr>
          <p:cNvPr id="14" name="Content Placeholder 11"/>
          <p:cNvGraphicFramePr>
            <a:graphicFrameLocks/>
          </p:cNvGraphicFramePr>
          <p:nvPr/>
        </p:nvGraphicFramePr>
        <p:xfrm>
          <a:off x="4724400" y="3886200"/>
          <a:ext cx="4038600" cy="2194560"/>
        </p:xfrm>
        <a:graphic>
          <a:graphicData uri="http://schemas.openxmlformats.org/drawingml/2006/table">
            <a:tbl>
              <a:tblPr firstRow="1" bandRow="1">
                <a:tableStyleId>{7DF18680-E054-41AD-8BC1-D1AEF772440D}</a:tableStyleId>
              </a:tblPr>
              <a:tblGrid>
                <a:gridCol w="4038600"/>
              </a:tblGrid>
              <a:tr h="457200">
                <a:tc>
                  <a:txBody>
                    <a:bodyPr/>
                    <a:lstStyle/>
                    <a:p>
                      <a:pPr algn="ctr"/>
                      <a:r>
                        <a:rPr lang="en-US" dirty="0" smtClean="0"/>
                        <a:t>Next Actions</a:t>
                      </a:r>
                      <a:endParaRPr lang="en-US" dirty="0"/>
                    </a:p>
                  </a:txBody>
                  <a:tcPr/>
                </a:tc>
              </a:tr>
              <a:tr h="457200">
                <a:tc>
                  <a:txBody>
                    <a:bodyPr/>
                    <a:lstStyle/>
                    <a:p>
                      <a:pPr marL="228600" lvl="1" indent="-228600" algn="l">
                        <a:buFont typeface="Arial" pitchFamily="34" charset="0"/>
                        <a:buChar char="•"/>
                      </a:pPr>
                      <a:r>
                        <a:rPr lang="en-US" sz="1800" i="1" kern="1200" dirty="0" smtClean="0">
                          <a:solidFill>
                            <a:schemeClr val="dk1"/>
                          </a:solidFill>
                          <a:latin typeface="+mn-lt"/>
                          <a:ea typeface="+mn-ea"/>
                          <a:cs typeface="+mn-cs"/>
                        </a:rPr>
                        <a:t>What is likely to happen in the future?</a:t>
                      </a:r>
                      <a:endParaRPr lang="en-US" sz="2400" kern="1200" dirty="0">
                        <a:solidFill>
                          <a:schemeClr val="dk1"/>
                        </a:solidFill>
                        <a:latin typeface="+mn-lt"/>
                        <a:ea typeface="+mn-ea"/>
                        <a:cs typeface="+mn-cs"/>
                      </a:endParaRPr>
                    </a:p>
                  </a:txBody>
                  <a:tcPr/>
                </a:tc>
              </a:tr>
              <a:tr h="457200">
                <a:tc>
                  <a: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What are possible</a:t>
                      </a:r>
                      <a:r>
                        <a:rPr lang="en-US" sz="1800" i="1" kern="1200" baseline="0" dirty="0" smtClean="0">
                          <a:solidFill>
                            <a:schemeClr val="dk1"/>
                          </a:solidFill>
                          <a:latin typeface="+mn-lt"/>
                          <a:ea typeface="+mn-ea"/>
                          <a:cs typeface="+mn-cs"/>
                        </a:rPr>
                        <a:t> areas for improvement?</a:t>
                      </a:r>
                      <a:endParaRPr lang="en-US" sz="1800" i="1" kern="1200" dirty="0" smtClean="0">
                        <a:solidFill>
                          <a:schemeClr val="dk1"/>
                        </a:solidFill>
                        <a:latin typeface="+mn-lt"/>
                        <a:ea typeface="+mn-ea"/>
                        <a:cs typeface="+mn-cs"/>
                      </a:endParaRPr>
                    </a:p>
                  </a:txBody>
                  <a:tcPr/>
                </a:tc>
              </a:tr>
              <a:tr h="457200">
                <a:tc>
                  <a:txBody>
                    <a:bodyPr/>
                    <a:lstStyle/>
                    <a:p>
                      <a:pPr marL="228600" indent="-228600" algn="l" defTabSz="914400" rtl="0" eaLnBrk="1" latinLnBrk="0" hangingPunct="1"/>
                      <a:endParaRPr lang="en-US" sz="1800" kern="1200" dirty="0" smtClean="0">
                        <a:solidFill>
                          <a:schemeClr val="dk1"/>
                        </a:solidFill>
                        <a:latin typeface="+mn-lt"/>
                        <a:ea typeface="+mn-ea"/>
                        <a:cs typeface="+mn-cs"/>
                      </a:endParaRPr>
                    </a:p>
                  </a:txBody>
                  <a:tcPr/>
                </a:tc>
              </a:tr>
            </a:tbl>
          </a:graphicData>
        </a:graphic>
      </p:graphicFrame>
      <p:sp>
        <p:nvSpPr>
          <p:cNvPr id="6" name="Smiley Face 5"/>
          <p:cNvSpPr/>
          <p:nvPr/>
        </p:nvSpPr>
        <p:spPr>
          <a:xfrm>
            <a:off x="2438400" y="3886200"/>
            <a:ext cx="304800" cy="304800"/>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Extract 7"/>
          <p:cNvSpPr/>
          <p:nvPr/>
        </p:nvSpPr>
        <p:spPr>
          <a:xfrm>
            <a:off x="2895600" y="3962400"/>
            <a:ext cx="304800" cy="228600"/>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p:cNvSpPr/>
          <p:nvPr/>
        </p:nvSpPr>
        <p:spPr>
          <a:xfrm>
            <a:off x="3352800" y="3886200"/>
            <a:ext cx="304800" cy="304800"/>
          </a:xfrm>
          <a:prstGeom prst="diamon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Extract 10"/>
          <p:cNvSpPr/>
          <p:nvPr/>
        </p:nvSpPr>
        <p:spPr>
          <a:xfrm>
            <a:off x="3733800" y="3886200"/>
            <a:ext cx="304800" cy="304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8229600" cy="563562"/>
          </a:xfrm>
        </p:spPr>
        <p:txBody>
          <a:bodyPr>
            <a:noAutofit/>
          </a:bodyPr>
          <a:lstStyle/>
          <a:p>
            <a:r>
              <a:rPr lang="en-US" sz="3600" dirty="0" smtClean="0"/>
              <a:t>Small Drinking Water Systems</a:t>
            </a:r>
            <a:endParaRPr lang="en-US" sz="3600" dirty="0"/>
          </a:p>
        </p:txBody>
      </p:sp>
      <p:graphicFrame>
        <p:nvGraphicFramePr>
          <p:cNvPr id="10" name="Content Placeholder 9"/>
          <p:cNvGraphicFramePr>
            <a:graphicFrameLocks noGrp="1"/>
          </p:cNvGraphicFramePr>
          <p:nvPr>
            <p:ph sz="half" idx="4294967295"/>
          </p:nvPr>
        </p:nvGraphicFramePr>
        <p:xfrm>
          <a:off x="304800" y="762000"/>
          <a:ext cx="4495800" cy="5817619"/>
        </p:xfrm>
        <a:graphic>
          <a:graphicData uri="http://schemas.openxmlformats.org/drawingml/2006/table">
            <a:tbl>
              <a:tblPr firstRow="1" bandRow="1">
                <a:tableStyleId>{5C22544A-7EE6-4342-B048-85BDC9FD1C3A}</a:tableStyleId>
              </a:tblPr>
              <a:tblGrid>
                <a:gridCol w="1696528"/>
                <a:gridCol w="2799272"/>
              </a:tblGrid>
              <a:tr h="1501985">
                <a:tc>
                  <a:txBody>
                    <a:bodyPr/>
                    <a:lstStyle/>
                    <a:p>
                      <a:pPr algn="r"/>
                      <a:r>
                        <a:rPr lang="en-US" dirty="0" smtClean="0"/>
                        <a:t>Measure Description:</a:t>
                      </a:r>
                      <a:endParaRPr lang="en-US" dirty="0"/>
                    </a:p>
                  </a:txBody>
                  <a:tcPr anchor="ctr"/>
                </a:tc>
                <a:tc>
                  <a:txBody>
                    <a:bodyPr/>
                    <a:lstStyle/>
                    <a:p>
                      <a:r>
                        <a:rPr lang="en-US" dirty="0" smtClean="0"/>
                        <a:t>Percent</a:t>
                      </a:r>
                      <a:r>
                        <a:rPr lang="en-US" baseline="0" dirty="0" smtClean="0"/>
                        <a:t> of population served by smaller water systems that do not meet drinking water standards</a:t>
                      </a:r>
                      <a:endParaRPr lang="en-US" dirty="0"/>
                    </a:p>
                  </a:txBody>
                  <a:tcPr/>
                </a:tc>
              </a:tr>
              <a:tr h="491971">
                <a:tc>
                  <a:txBody>
                    <a:bodyPr/>
                    <a:lstStyle/>
                    <a:p>
                      <a:pPr algn="r"/>
                      <a:r>
                        <a:rPr lang="en-US" dirty="0" smtClean="0"/>
                        <a:t>Target:</a:t>
                      </a:r>
                      <a:endParaRPr lang="en-US" dirty="0"/>
                    </a:p>
                  </a:txBody>
                  <a:tcPr anchor="ctr"/>
                </a:tc>
                <a:tc>
                  <a:txBody>
                    <a:bodyPr/>
                    <a:lstStyle/>
                    <a:p>
                      <a:r>
                        <a:rPr lang="en-US" dirty="0" smtClean="0"/>
                        <a:t>20%</a:t>
                      </a:r>
                      <a:endParaRPr lang="en-US" dirty="0"/>
                    </a:p>
                  </a:txBody>
                  <a:tcPr/>
                </a:tc>
              </a:tr>
              <a:tr h="450595">
                <a:tc>
                  <a:txBody>
                    <a:bodyPr/>
                    <a:lstStyle/>
                    <a:p>
                      <a:pPr algn="r"/>
                      <a:r>
                        <a:rPr lang="en-US" dirty="0" smtClean="0"/>
                        <a:t>Actual:</a:t>
                      </a:r>
                      <a:endParaRPr lang="en-US" dirty="0"/>
                    </a:p>
                  </a:txBody>
                  <a:tcPr anchor="ctr"/>
                </a:tc>
                <a:tc>
                  <a:txBody>
                    <a:bodyPr/>
                    <a:lstStyle/>
                    <a:p>
                      <a:r>
                        <a:rPr lang="en-US" smtClean="0"/>
                        <a:t>22%      (12,179/55,034)</a:t>
                      </a:r>
                      <a:endParaRPr lang="en-US" dirty="0"/>
                    </a:p>
                  </a:txBody>
                  <a:tcPr/>
                </a:tc>
              </a:tr>
              <a:tr h="643077">
                <a:tc>
                  <a:txBody>
                    <a:bodyPr/>
                    <a:lstStyle/>
                    <a:p>
                      <a:pPr algn="r"/>
                      <a:r>
                        <a:rPr lang="en-US" smtClean="0"/>
                        <a:t>Status :</a:t>
                      </a:r>
                      <a:endParaRPr lang="en-US" dirty="0"/>
                    </a:p>
                  </a:txBody>
                  <a:tcPr anchor="ctr"/>
                </a:tc>
                <a:tc>
                  <a:txBody>
                    <a:bodyPr/>
                    <a:lstStyle/>
                    <a:p>
                      <a:endParaRPr lang="en-US" dirty="0"/>
                    </a:p>
                  </a:txBody>
                  <a:tcPr/>
                </a:tc>
              </a:tr>
              <a:tr h="630834">
                <a:tc>
                  <a:txBody>
                    <a:bodyPr/>
                    <a:lstStyle/>
                    <a:p>
                      <a:pPr algn="r"/>
                      <a:r>
                        <a:rPr lang="en-US" sz="1800" kern="1200" dirty="0" smtClean="0">
                          <a:solidFill>
                            <a:schemeClr val="dk1"/>
                          </a:solidFill>
                          <a:latin typeface="+mn-lt"/>
                          <a:ea typeface="+mn-ea"/>
                          <a:cs typeface="+mn-cs"/>
                        </a:rPr>
                        <a:t>Outcome Owner:</a:t>
                      </a:r>
                    </a:p>
                  </a:txBody>
                  <a:tcPr anchor="ctr"/>
                </a:tc>
                <a:tc>
                  <a:txBody>
                    <a:bodyPr/>
                    <a:lstStyle/>
                    <a:p>
                      <a:r>
                        <a:rPr lang="en-US" dirty="0" smtClean="0"/>
                        <a:t>Brad Harp</a:t>
                      </a:r>
                      <a:endParaRPr lang="en-US" dirty="0"/>
                    </a:p>
                  </a:txBody>
                  <a:tcPr/>
                </a:tc>
              </a:tr>
              <a:tr h="901191">
                <a:tc>
                  <a:txBody>
                    <a:bodyPr/>
                    <a:lstStyle/>
                    <a:p>
                      <a:r>
                        <a:rPr lang="en-US" dirty="0" smtClean="0"/>
                        <a:t>Data Source:</a:t>
                      </a:r>
                      <a:endParaRPr lang="en-US" dirty="0"/>
                    </a:p>
                  </a:txBody>
                  <a:tcPr anchor="ctr"/>
                </a:tc>
                <a:tc>
                  <a:txBody>
                    <a:bodyPr/>
                    <a:lstStyle/>
                    <a:p>
                      <a:r>
                        <a:rPr lang="en-US" dirty="0" smtClean="0"/>
                        <a:t>Wash. St. Dept.</a:t>
                      </a:r>
                      <a:r>
                        <a:rPr lang="en-US" baseline="0" dirty="0" smtClean="0"/>
                        <a:t> of Health and Envision Database</a:t>
                      </a:r>
                      <a:endParaRPr lang="en-US" dirty="0"/>
                    </a:p>
                  </a:txBody>
                  <a:tcPr/>
                </a:tc>
              </a:tr>
              <a:tr h="1171548">
                <a:tc>
                  <a:txBody>
                    <a:bodyPr/>
                    <a:lstStyle/>
                    <a:p>
                      <a:pPr algn="r"/>
                      <a:r>
                        <a:rPr lang="en-US" dirty="0" smtClean="0"/>
                        <a:t>Link to Strategic Plan:</a:t>
                      </a:r>
                      <a:endParaRPr lang="en-US" dirty="0"/>
                    </a:p>
                  </a:txBody>
                  <a:tcPr anchor="ctr"/>
                </a:tc>
                <a:tc>
                  <a:txBody>
                    <a:bodyPr/>
                    <a:lstStyle/>
                    <a:p>
                      <a:r>
                        <a:rPr lang="en-US" dirty="0" smtClean="0"/>
                        <a:t>SD</a:t>
                      </a:r>
                      <a:r>
                        <a:rPr lang="en-US" baseline="0" dirty="0" smtClean="0"/>
                        <a:t> 1, 3 and 4:             Pierce County has access to safe &amp; reliable water resources</a:t>
                      </a:r>
                      <a:endParaRPr lang="en-US" dirty="0"/>
                    </a:p>
                  </a:txBody>
                  <a:tcPr/>
                </a:tc>
              </a:tr>
            </a:tbl>
          </a:graphicData>
        </a:graphic>
      </p:graphicFrame>
      <p:graphicFrame>
        <p:nvGraphicFramePr>
          <p:cNvPr id="12" name="Content Placeholder 11"/>
          <p:cNvGraphicFramePr>
            <a:graphicFrameLocks noGrp="1"/>
          </p:cNvGraphicFramePr>
          <p:nvPr>
            <p:ph sz="half" idx="4294967295"/>
          </p:nvPr>
        </p:nvGraphicFramePr>
        <p:xfrm>
          <a:off x="4800600" y="762000"/>
          <a:ext cx="4038600" cy="3208020"/>
        </p:xfrm>
        <a:graphic>
          <a:graphicData uri="http://schemas.openxmlformats.org/drawingml/2006/table">
            <a:tbl>
              <a:tblPr firstRow="1" bandRow="1">
                <a:tableStyleId>{21E4AEA4-8DFA-4A89-87EB-49C32662AFE0}</a:tableStyleId>
              </a:tblPr>
              <a:tblGrid>
                <a:gridCol w="4038600"/>
              </a:tblGrid>
              <a:tr h="400050">
                <a:tc>
                  <a:txBody>
                    <a:bodyPr/>
                    <a:lstStyle/>
                    <a:p>
                      <a:pPr algn="ctr"/>
                      <a:r>
                        <a:rPr lang="en-US" dirty="0" smtClean="0"/>
                        <a:t>Key Insights</a:t>
                      </a:r>
                      <a:endParaRPr lang="en-US" dirty="0"/>
                    </a:p>
                  </a:txBody>
                  <a:tcPr/>
                </a:tc>
              </a:tr>
              <a:tr h="952500">
                <a:tc>
                  <a:txBody>
                    <a:bodyPr/>
                    <a:lstStyle/>
                    <a:p>
                      <a:pPr marL="228600" indent="-228600">
                        <a:buFont typeface="Arial" pitchFamily="34" charset="0"/>
                        <a:buChar char="•"/>
                      </a:pPr>
                      <a:r>
                        <a:rPr lang="en-US" i="0" dirty="0" smtClean="0"/>
                        <a:t> </a:t>
                      </a:r>
                      <a:r>
                        <a:rPr lang="en-US" sz="1800" i="0" kern="1200" dirty="0" smtClean="0">
                          <a:solidFill>
                            <a:schemeClr val="dk1"/>
                          </a:solidFill>
                          <a:latin typeface="+mn-lt"/>
                          <a:ea typeface="+mn-ea"/>
                          <a:cs typeface="+mn-cs"/>
                        </a:rPr>
                        <a:t>Small water system managers face numerous</a:t>
                      </a:r>
                      <a:r>
                        <a:rPr lang="en-US" sz="1800" i="0" kern="1200" baseline="0" dirty="0" smtClean="0">
                          <a:solidFill>
                            <a:schemeClr val="dk1"/>
                          </a:solidFill>
                          <a:latin typeface="+mn-lt"/>
                          <a:ea typeface="+mn-ea"/>
                          <a:cs typeface="+mn-cs"/>
                        </a:rPr>
                        <a:t> challenges due to lack of water system management experience</a:t>
                      </a:r>
                      <a:endParaRPr lang="en-US" i="0" dirty="0" smtClean="0"/>
                    </a:p>
                  </a:txBody>
                  <a:tcPr/>
                </a:tc>
              </a:tr>
              <a:tr h="952500">
                <a:tc>
                  <a:txBody>
                    <a:bodyPr/>
                    <a:lstStyle/>
                    <a:p>
                      <a:pPr marL="228600" indent="-228600">
                        <a:buFont typeface="Arial" pitchFamily="34" charset="0"/>
                        <a:buChar char="•"/>
                      </a:pPr>
                      <a:r>
                        <a:rPr lang="en-US" i="0" dirty="0" smtClean="0"/>
                        <a:t> </a:t>
                      </a:r>
                      <a:r>
                        <a:rPr lang="en-US" sz="1800" i="0" kern="1200" dirty="0" smtClean="0">
                          <a:solidFill>
                            <a:schemeClr val="dk1"/>
                          </a:solidFill>
                          <a:latin typeface="+mn-lt"/>
                          <a:ea typeface="+mn-ea"/>
                          <a:cs typeface="+mn-cs"/>
                        </a:rPr>
                        <a:t>Through</a:t>
                      </a:r>
                      <a:r>
                        <a:rPr lang="en-US" sz="1800" i="0" kern="1200" baseline="0" dirty="0" smtClean="0">
                          <a:solidFill>
                            <a:schemeClr val="dk1"/>
                          </a:solidFill>
                          <a:latin typeface="+mn-lt"/>
                          <a:ea typeface="+mn-ea"/>
                          <a:cs typeface="+mn-cs"/>
                        </a:rPr>
                        <a:t> education and technical assistance water systems are better able to meet system standards</a:t>
                      </a:r>
                      <a:endParaRPr lang="en-US" i="0" dirty="0"/>
                    </a:p>
                  </a:txBody>
                  <a:tcPr/>
                </a:tc>
              </a:tr>
              <a:tr h="666750">
                <a:tc>
                  <a:txBody>
                    <a:bodyPr/>
                    <a:lstStyle/>
                    <a:p>
                      <a:pPr marL="2286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dirty="0" smtClean="0"/>
                        <a:t> </a:t>
                      </a:r>
                      <a:r>
                        <a:rPr lang="en-US" sz="1800" i="0" kern="1200" dirty="0" smtClean="0">
                          <a:solidFill>
                            <a:schemeClr val="dk1"/>
                          </a:solidFill>
                          <a:latin typeface="+mn-lt"/>
                          <a:ea typeface="+mn-ea"/>
                          <a:cs typeface="+mn-cs"/>
                        </a:rPr>
                        <a:t>Line</a:t>
                      </a:r>
                      <a:r>
                        <a:rPr lang="en-US" sz="1800" i="0" kern="1200" baseline="0" dirty="0" smtClean="0">
                          <a:solidFill>
                            <a:schemeClr val="dk1"/>
                          </a:solidFill>
                          <a:latin typeface="+mn-lt"/>
                          <a:ea typeface="+mn-ea"/>
                          <a:cs typeface="+mn-cs"/>
                        </a:rPr>
                        <a:t> of Sight:  division level PM not met, program level PM met</a:t>
                      </a:r>
                      <a:endParaRPr lang="en-US" sz="1800" i="0" kern="1200" dirty="0" smtClean="0">
                        <a:solidFill>
                          <a:schemeClr val="dk1"/>
                        </a:solidFill>
                        <a:latin typeface="+mn-lt"/>
                        <a:ea typeface="+mn-ea"/>
                        <a:cs typeface="+mn-cs"/>
                      </a:endParaRPr>
                    </a:p>
                  </a:txBody>
                  <a:tcPr/>
                </a:tc>
              </a:tr>
            </a:tbl>
          </a:graphicData>
        </a:graphic>
      </p:graphicFrame>
      <p:graphicFrame>
        <p:nvGraphicFramePr>
          <p:cNvPr id="14" name="Content Placeholder 11"/>
          <p:cNvGraphicFramePr>
            <a:graphicFrameLocks/>
          </p:cNvGraphicFramePr>
          <p:nvPr/>
        </p:nvGraphicFramePr>
        <p:xfrm>
          <a:off x="4800600" y="3962400"/>
          <a:ext cx="4038600" cy="2457591"/>
        </p:xfrm>
        <a:graphic>
          <a:graphicData uri="http://schemas.openxmlformats.org/drawingml/2006/table">
            <a:tbl>
              <a:tblPr firstRow="1" bandRow="1">
                <a:tableStyleId>{7DF18680-E054-41AD-8BC1-D1AEF772440D}</a:tableStyleId>
              </a:tblPr>
              <a:tblGrid>
                <a:gridCol w="4038600"/>
              </a:tblGrid>
              <a:tr h="361244">
                <a:tc>
                  <a:txBody>
                    <a:bodyPr/>
                    <a:lstStyle/>
                    <a:p>
                      <a:pPr algn="ctr"/>
                      <a:r>
                        <a:rPr lang="en-US" dirty="0" smtClean="0"/>
                        <a:t>Next Actions</a:t>
                      </a:r>
                      <a:endParaRPr lang="en-US" dirty="0"/>
                    </a:p>
                  </a:txBody>
                  <a:tcPr/>
                </a:tc>
              </a:tr>
              <a:tr h="1174044">
                <a:tc>
                  <a:txBody>
                    <a:bodyPr/>
                    <a:lstStyle/>
                    <a:p>
                      <a:pPr marL="228600" lvl="1" indent="-228600" algn="l">
                        <a:buFont typeface="Arial" pitchFamily="34" charset="0"/>
                        <a:buChar char="•"/>
                      </a:pPr>
                      <a:r>
                        <a:rPr lang="en-US" sz="1800" i="0" kern="1200" dirty="0" smtClean="0">
                          <a:solidFill>
                            <a:schemeClr val="dk1"/>
                          </a:solidFill>
                          <a:latin typeface="+mn-lt"/>
                          <a:ea typeface="+mn-ea"/>
                          <a:cs typeface="+mn-cs"/>
                        </a:rPr>
                        <a:t>Ongoing education and technical assistance is critical due to the high level</a:t>
                      </a:r>
                      <a:r>
                        <a:rPr lang="en-US" sz="1800" i="0" kern="1200" baseline="0" dirty="0" smtClean="0">
                          <a:solidFill>
                            <a:schemeClr val="dk1"/>
                          </a:solidFill>
                          <a:latin typeface="+mn-lt"/>
                          <a:ea typeface="+mn-ea"/>
                          <a:cs typeface="+mn-cs"/>
                        </a:rPr>
                        <a:t> of turnover in small water system managers and operators </a:t>
                      </a:r>
                      <a:endParaRPr lang="en-US" sz="2400" i="0" kern="1200" dirty="0">
                        <a:solidFill>
                          <a:schemeClr val="dk1"/>
                        </a:solidFill>
                        <a:latin typeface="+mn-lt"/>
                        <a:ea typeface="+mn-ea"/>
                        <a:cs typeface="+mn-cs"/>
                      </a:endParaRPr>
                    </a:p>
                  </a:txBody>
                  <a:tcPr/>
                </a:tc>
              </a:tr>
              <a:tr h="903111">
                <a:tc>
                  <a: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i="0" kern="1200" dirty="0" smtClean="0">
                          <a:solidFill>
                            <a:schemeClr val="dk1"/>
                          </a:solidFill>
                          <a:latin typeface="+mn-lt"/>
                          <a:ea typeface="+mn-ea"/>
                          <a:cs typeface="+mn-cs"/>
                        </a:rPr>
                        <a:t>QI needed to evaluate</a:t>
                      </a:r>
                      <a:r>
                        <a:rPr lang="en-US" sz="1800" i="0" kern="1200" baseline="0" dirty="0" smtClean="0">
                          <a:solidFill>
                            <a:schemeClr val="dk1"/>
                          </a:solidFill>
                          <a:latin typeface="+mn-lt"/>
                          <a:ea typeface="+mn-ea"/>
                          <a:cs typeface="+mn-cs"/>
                        </a:rPr>
                        <a:t> effectiveness of current assistance strategies.</a:t>
                      </a:r>
                      <a:endParaRPr lang="en-US" sz="1800" i="0" kern="1200" dirty="0" smtClean="0">
                        <a:solidFill>
                          <a:schemeClr val="dk1"/>
                        </a:solidFill>
                        <a:latin typeface="+mn-lt"/>
                        <a:ea typeface="+mn-ea"/>
                        <a:cs typeface="+mn-cs"/>
                      </a:endParaRPr>
                    </a:p>
                  </a:txBody>
                  <a:tcPr/>
                </a:tc>
              </a:tr>
            </a:tbl>
          </a:graphicData>
        </a:graphic>
      </p:graphicFrame>
      <p:sp>
        <p:nvSpPr>
          <p:cNvPr id="6" name="Flowchart: Extract 5"/>
          <p:cNvSpPr/>
          <p:nvPr/>
        </p:nvSpPr>
        <p:spPr>
          <a:xfrm>
            <a:off x="2667000" y="3276600"/>
            <a:ext cx="685800" cy="533400"/>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Conversations</a:t>
            </a:r>
            <a:endParaRPr lang="en-US" dirty="0"/>
          </a:p>
        </p:txBody>
      </p:sp>
      <p:sp>
        <p:nvSpPr>
          <p:cNvPr id="3" name="Content Placeholder 2"/>
          <p:cNvSpPr>
            <a:spLocks noGrp="1"/>
          </p:cNvSpPr>
          <p:nvPr>
            <p:ph idx="1"/>
          </p:nvPr>
        </p:nvSpPr>
        <p:spPr>
          <a:xfrm>
            <a:off x="304800" y="1752600"/>
            <a:ext cx="8458200" cy="4724400"/>
          </a:xfrm>
        </p:spPr>
        <p:txBody>
          <a:bodyPr>
            <a:normAutofit fontScale="92500" lnSpcReduction="20000"/>
          </a:bodyPr>
          <a:lstStyle/>
          <a:p>
            <a:r>
              <a:rPr lang="en-US" sz="3000" dirty="0" smtClean="0"/>
              <a:t>Four questions that drive performance management conversations at Sedgwick County Health Department:</a:t>
            </a:r>
          </a:p>
          <a:p>
            <a:pPr marL="868363" indent="-411163">
              <a:buFont typeface="+mj-lt"/>
              <a:buAutoNum type="arabicPeriod"/>
            </a:pPr>
            <a:r>
              <a:rPr lang="en-US" sz="2600" dirty="0" smtClean="0">
                <a:solidFill>
                  <a:schemeClr val="accent5">
                    <a:lumMod val="50000"/>
                  </a:schemeClr>
                </a:solidFill>
              </a:rPr>
              <a:t>What was a key opportunity that you pursued?</a:t>
            </a:r>
          </a:p>
          <a:p>
            <a:pPr marL="868363" indent="-411163">
              <a:buFont typeface="+mj-lt"/>
              <a:buAutoNum type="arabicPeriod"/>
            </a:pPr>
            <a:r>
              <a:rPr lang="en-US" sz="2600" dirty="0" smtClean="0">
                <a:solidFill>
                  <a:schemeClr val="accent5">
                    <a:lumMod val="50000"/>
                  </a:schemeClr>
                </a:solidFill>
              </a:rPr>
              <a:t>Which roadblocks/hurdles did you experience? What potential QI project(s) might help with overcoming the barrier(s)?</a:t>
            </a:r>
          </a:p>
          <a:p>
            <a:pPr marL="868363" indent="-411163">
              <a:buFont typeface="+mj-lt"/>
              <a:buAutoNum type="arabicPeriod"/>
            </a:pPr>
            <a:r>
              <a:rPr lang="en-US" sz="2600" dirty="0" smtClean="0">
                <a:solidFill>
                  <a:schemeClr val="accent5">
                    <a:lumMod val="50000"/>
                  </a:schemeClr>
                </a:solidFill>
              </a:rPr>
              <a:t>State one way that you believe you improved the community’s health status.</a:t>
            </a:r>
          </a:p>
          <a:p>
            <a:pPr marL="868363" indent="-411163">
              <a:buFont typeface="+mj-lt"/>
              <a:buAutoNum type="arabicPeriod"/>
            </a:pPr>
            <a:r>
              <a:rPr lang="en-US" sz="2600" dirty="0" smtClean="0">
                <a:solidFill>
                  <a:schemeClr val="accent5">
                    <a:lumMod val="50000"/>
                  </a:schemeClr>
                </a:solidFill>
              </a:rPr>
              <a:t>What is ONE research study (or program evaluation study) that you would find useful in the planning/implementation of your program?</a:t>
            </a:r>
          </a:p>
          <a:p>
            <a:pPr marL="457200" indent="-457200">
              <a:buNone/>
            </a:pPr>
            <a:r>
              <a:rPr lang="en-US" sz="2600" dirty="0" smtClean="0"/>
              <a:t> </a:t>
            </a:r>
          </a:p>
          <a:p>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3124200"/>
          <a:ext cx="8458200" cy="1752600"/>
        </p:xfrm>
        <a:graphic>
          <a:graphicData uri="http://schemas.openxmlformats.org/drawingml/2006/table">
            <a:tbl>
              <a:tblPr firstRow="1" bandRow="1">
                <a:tableStyleId>{5C22544A-7EE6-4342-B048-85BDC9FD1C3A}</a:tableStyleId>
              </a:tblPr>
              <a:tblGrid>
                <a:gridCol w="2114550"/>
                <a:gridCol w="2114550"/>
                <a:gridCol w="2114550"/>
                <a:gridCol w="2114550"/>
              </a:tblGrid>
              <a:tr h="876300">
                <a:tc>
                  <a:txBody>
                    <a:bodyPr/>
                    <a:lstStyle/>
                    <a:p>
                      <a:pPr algn="ctr"/>
                      <a:r>
                        <a:rPr lang="en-US" sz="2400" dirty="0" smtClean="0"/>
                        <a:t>April 2011</a:t>
                      </a:r>
                      <a:endParaRPr lang="en-US" sz="2400" dirty="0"/>
                    </a:p>
                  </a:txBody>
                  <a:tcPr/>
                </a:tc>
                <a:tc>
                  <a:txBody>
                    <a:bodyPr/>
                    <a:lstStyle/>
                    <a:p>
                      <a:pPr algn="ctr"/>
                      <a:r>
                        <a:rPr lang="en-US" sz="2400" dirty="0" smtClean="0"/>
                        <a:t>October 2011</a:t>
                      </a:r>
                      <a:endParaRPr lang="en-US" sz="2400" dirty="0"/>
                    </a:p>
                  </a:txBody>
                  <a:tcPr/>
                </a:tc>
                <a:tc>
                  <a:txBody>
                    <a:bodyPr/>
                    <a:lstStyle/>
                    <a:p>
                      <a:pPr algn="ctr"/>
                      <a:r>
                        <a:rPr lang="en-US" sz="2400" dirty="0" smtClean="0"/>
                        <a:t>April 2012</a:t>
                      </a:r>
                      <a:endParaRPr lang="en-US" sz="2400" dirty="0"/>
                    </a:p>
                  </a:txBody>
                  <a:tcPr/>
                </a:tc>
                <a:tc>
                  <a:txBody>
                    <a:bodyPr/>
                    <a:lstStyle/>
                    <a:p>
                      <a:pPr algn="ctr"/>
                      <a:r>
                        <a:rPr lang="en-US" sz="2400" dirty="0" smtClean="0"/>
                        <a:t>December 2012</a:t>
                      </a:r>
                      <a:endParaRPr lang="en-US" sz="2400" dirty="0"/>
                    </a:p>
                  </a:txBody>
                  <a:tcPr/>
                </a:tc>
              </a:tr>
              <a:tr h="876300">
                <a:tc>
                  <a:txBody>
                    <a:bodyPr/>
                    <a:lstStyle/>
                    <a:p>
                      <a:pPr algn="ctr"/>
                      <a:r>
                        <a:rPr lang="en-US" sz="2400" dirty="0" smtClean="0"/>
                        <a:t>66%</a:t>
                      </a:r>
                      <a:endParaRPr lang="en-US" sz="2400" dirty="0"/>
                    </a:p>
                  </a:txBody>
                  <a:tcPr/>
                </a:tc>
                <a:tc>
                  <a:txBody>
                    <a:bodyPr/>
                    <a:lstStyle/>
                    <a:p>
                      <a:pPr algn="ctr"/>
                      <a:r>
                        <a:rPr lang="en-US" sz="2400" dirty="0" smtClean="0"/>
                        <a:t>74%</a:t>
                      </a:r>
                      <a:endParaRPr lang="en-US" sz="2400" dirty="0"/>
                    </a:p>
                  </a:txBody>
                  <a:tcPr/>
                </a:tc>
                <a:tc>
                  <a:txBody>
                    <a:bodyPr/>
                    <a:lstStyle/>
                    <a:p>
                      <a:pPr algn="ctr"/>
                      <a:r>
                        <a:rPr lang="en-US" sz="2400" dirty="0" smtClean="0"/>
                        <a:t>54%</a:t>
                      </a:r>
                      <a:endParaRPr lang="en-US" sz="2400" dirty="0"/>
                    </a:p>
                  </a:txBody>
                  <a:tcPr/>
                </a:tc>
                <a:tc>
                  <a:txBody>
                    <a:bodyPr/>
                    <a:lstStyle/>
                    <a:p>
                      <a:pPr algn="ctr"/>
                      <a:r>
                        <a:rPr lang="en-US" sz="2400" dirty="0" smtClean="0"/>
                        <a:t>60%</a:t>
                      </a:r>
                      <a:endParaRPr lang="en-US" sz="2400" dirty="0"/>
                    </a:p>
                  </a:txBody>
                  <a:tcPr/>
                </a:tc>
              </a:tr>
            </a:tbl>
          </a:graphicData>
        </a:graphic>
      </p:graphicFrame>
      <p:sp>
        <p:nvSpPr>
          <p:cNvPr id="3" name="Title 2"/>
          <p:cNvSpPr>
            <a:spLocks noGrp="1"/>
          </p:cNvSpPr>
          <p:nvPr>
            <p:ph type="title"/>
          </p:nvPr>
        </p:nvSpPr>
        <p:spPr>
          <a:xfrm>
            <a:off x="301752" y="228600"/>
            <a:ext cx="8534400" cy="1143000"/>
          </a:xfrm>
        </p:spPr>
        <p:txBody>
          <a:bodyPr>
            <a:normAutofit/>
          </a:bodyPr>
          <a:lstStyle/>
          <a:p>
            <a:r>
              <a:rPr lang="en-US" dirty="0" smtClean="0"/>
              <a:t>QI Opportunity: Grants Billing Customer Satisfaction Scores</a:t>
            </a:r>
            <a:endParaRPr lang="en-US" dirty="0"/>
          </a:p>
        </p:txBody>
      </p:sp>
      <p:sp>
        <p:nvSpPr>
          <p:cNvPr id="4" name="TextBox 3"/>
          <p:cNvSpPr txBox="1"/>
          <p:nvPr/>
        </p:nvSpPr>
        <p:spPr>
          <a:xfrm>
            <a:off x="381000" y="1981200"/>
            <a:ext cx="8305800" cy="830997"/>
          </a:xfrm>
          <a:prstGeom prst="rect">
            <a:avLst/>
          </a:prstGeom>
          <a:noFill/>
        </p:spPr>
        <p:txBody>
          <a:bodyPr wrap="square" rtlCol="0">
            <a:spAutoFit/>
          </a:bodyPr>
          <a:lstStyle/>
          <a:p>
            <a:r>
              <a:rPr lang="en-US" sz="2400" dirty="0" smtClean="0"/>
              <a:t>Performance Measure:   Percent of Department staff who are satisfied with the grants billing process.</a:t>
            </a:r>
            <a:endParaRPr lang="en-US" sz="24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93376" y="4801016"/>
            <a:ext cx="7137355" cy="599536"/>
          </a:xfrm>
        </p:spPr>
        <p:txBody>
          <a:bodyPr>
            <a:noAutofit/>
          </a:bodyPr>
          <a:lstStyle/>
          <a:p>
            <a:r>
              <a:rPr lang="en-US" sz="3600" b="1" dirty="0" smtClean="0"/>
              <a:t>What Questions Do You Have?</a:t>
            </a:r>
            <a:endParaRPr lang="en-US" sz="3600" b="1" dirty="0"/>
          </a:p>
        </p:txBody>
      </p:sp>
      <p:pic>
        <p:nvPicPr>
          <p:cNvPr id="3" name="Picture 3" descr="3_2pywml[1]"/>
          <p:cNvPicPr>
            <a:picLocks noChangeAspect="1" noChangeArrowheads="1"/>
          </p:cNvPicPr>
          <p:nvPr/>
        </p:nvPicPr>
        <p:blipFill>
          <a:blip r:embed="rId4" cstate="print"/>
          <a:srcRect/>
          <a:stretch>
            <a:fillRect/>
          </a:stretch>
        </p:blipFill>
        <p:spPr bwMode="auto">
          <a:xfrm>
            <a:off x="1295399" y="389965"/>
            <a:ext cx="4285129" cy="390924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61289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201706" y="533400"/>
            <a:ext cx="8882743" cy="793376"/>
          </a:xfrm>
        </p:spPr>
        <p:txBody>
          <a:bodyPr>
            <a:normAutofit/>
          </a:bodyPr>
          <a:lstStyle/>
          <a:p>
            <a:r>
              <a:rPr lang="en-US" dirty="0" smtClean="0"/>
              <a:t>Establish an Agency Measurement System</a:t>
            </a:r>
            <a:endParaRPr lang="en-US" dirty="0"/>
          </a:p>
        </p:txBody>
      </p:sp>
      <p:sp>
        <p:nvSpPr>
          <p:cNvPr id="2" name="Footer Placeholder 1"/>
          <p:cNvSpPr>
            <a:spLocks noGrp="1"/>
          </p:cNvSpPr>
          <p:nvPr>
            <p:ph type="ftr" sz="quarter" idx="11"/>
          </p:nvPr>
        </p:nvSpPr>
        <p:spPr/>
        <p:txBody>
          <a:bodyPr/>
          <a:lstStyle/>
          <a:p>
            <a:r>
              <a:rPr lang="en-US" smtClean="0"/>
              <a:t>MarMason Consulting</a:t>
            </a:r>
            <a:endParaRPr lang="en-US"/>
          </a:p>
        </p:txBody>
      </p:sp>
      <p:sp>
        <p:nvSpPr>
          <p:cNvPr id="4" name="Slide Number Placeholder 3"/>
          <p:cNvSpPr>
            <a:spLocks noGrp="1"/>
          </p:cNvSpPr>
          <p:nvPr>
            <p:ph type="sldNum" sz="quarter" idx="12"/>
          </p:nvPr>
        </p:nvSpPr>
        <p:spPr>
          <a:xfrm>
            <a:off x="6908048" y="6288110"/>
            <a:ext cx="2133600" cy="365125"/>
          </a:xfrm>
          <a:prstGeom prst="rect">
            <a:avLst/>
          </a:prstGeom>
        </p:spPr>
        <p:txBody>
          <a:bodyPr/>
          <a:lstStyle/>
          <a:p>
            <a:fld id="{F230B8BD-5DB0-4820-A8C4-A4C4C32AE9BC}" type="slidenum">
              <a:rPr lang="en-US" smtClean="0"/>
              <a:pPr/>
              <a:t>18</a:t>
            </a:fld>
            <a:endParaRPr lang="en-US" dirty="0"/>
          </a:p>
        </p:txBody>
      </p:sp>
      <p:sp>
        <p:nvSpPr>
          <p:cNvPr id="607235" name="Rectangle 3"/>
          <p:cNvSpPr>
            <a:spLocks noGrp="1" noChangeArrowheads="1"/>
          </p:cNvSpPr>
          <p:nvPr>
            <p:ph sz="quarter" idx="1"/>
          </p:nvPr>
        </p:nvSpPr>
        <p:spPr>
          <a:xfrm>
            <a:off x="403412" y="1600200"/>
            <a:ext cx="7924800" cy="4724400"/>
          </a:xfrm>
        </p:spPr>
        <p:txBody>
          <a:bodyPr>
            <a:normAutofit/>
          </a:bodyPr>
          <a:lstStyle/>
          <a:p>
            <a:r>
              <a:rPr lang="en-US" sz="2800" dirty="0"/>
              <a:t>The most important monitoring action you can take is the development of program-level reports that are made available to every staff person in the organization on a regular basis</a:t>
            </a:r>
          </a:p>
          <a:p>
            <a:r>
              <a:rPr lang="en-US" sz="2800" dirty="0"/>
              <a:t>Supervisor and program manager reports that work with the same data elements</a:t>
            </a:r>
          </a:p>
          <a:p>
            <a:r>
              <a:rPr lang="en-US" sz="2800" dirty="0"/>
              <a:t>These reports should be used on a regular basis to understand whether the program activities are performing as expected (cost, utilization, outcomes, etc.)</a:t>
            </a:r>
          </a:p>
        </p:txBody>
      </p:sp>
    </p:spTree>
    <p:custDataLst>
      <p:tags r:id="rId1"/>
    </p:custDataLst>
    <p:extLst>
      <p:ext uri="{BB962C8B-B14F-4D97-AF65-F5344CB8AC3E}">
        <p14:creationId xmlns:p14="http://schemas.microsoft.com/office/powerpoint/2010/main" val="2106464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Performance Measures</a:t>
            </a:r>
          </a:p>
        </p:txBody>
      </p:sp>
      <p:sp>
        <p:nvSpPr>
          <p:cNvPr id="2" name="Footer Placeholder 1"/>
          <p:cNvSpPr>
            <a:spLocks noGrp="1"/>
          </p:cNvSpPr>
          <p:nvPr>
            <p:ph type="ftr" sz="quarter" idx="11"/>
          </p:nvPr>
        </p:nvSpPr>
        <p:spPr/>
        <p:txBody>
          <a:bodyPr/>
          <a:lstStyle/>
          <a:p>
            <a:r>
              <a:rPr lang="en-US" smtClean="0"/>
              <a:t>MarMason Consulting</a:t>
            </a:r>
            <a:endParaRPr lang="en-US"/>
          </a:p>
        </p:txBody>
      </p:sp>
      <p:sp>
        <p:nvSpPr>
          <p:cNvPr id="4" name="Slide Number Placeholder 3"/>
          <p:cNvSpPr>
            <a:spLocks noGrp="1"/>
          </p:cNvSpPr>
          <p:nvPr>
            <p:ph type="sldNum" sz="quarter" idx="12"/>
          </p:nvPr>
        </p:nvSpPr>
        <p:spPr>
          <a:xfrm>
            <a:off x="6908048" y="6288110"/>
            <a:ext cx="2133600" cy="365125"/>
          </a:xfrm>
          <a:prstGeom prst="rect">
            <a:avLst/>
          </a:prstGeom>
        </p:spPr>
        <p:txBody>
          <a:bodyPr/>
          <a:lstStyle/>
          <a:p>
            <a:fld id="{F230B8BD-5DB0-4820-A8C4-A4C4C32AE9BC}" type="slidenum">
              <a:rPr lang="en-US" smtClean="0"/>
              <a:pPr/>
              <a:t>19</a:t>
            </a:fld>
            <a:endParaRPr lang="en-US" dirty="0"/>
          </a:p>
        </p:txBody>
      </p:sp>
      <p:sp>
        <p:nvSpPr>
          <p:cNvPr id="3" name="Content Placeholder 2"/>
          <p:cNvSpPr>
            <a:spLocks noGrp="1"/>
          </p:cNvSpPr>
          <p:nvPr>
            <p:ph sz="quarter" idx="1"/>
          </p:nvPr>
        </p:nvSpPr>
        <p:spPr>
          <a:xfrm>
            <a:off x="304800" y="1393371"/>
            <a:ext cx="5870275" cy="5082382"/>
          </a:xfrm>
        </p:spPr>
        <p:txBody>
          <a:bodyPr>
            <a:normAutofit fontScale="92500" lnSpcReduction="10000"/>
          </a:bodyPr>
          <a:lstStyle/>
          <a:p>
            <a:r>
              <a:rPr lang="en-US" dirty="0" smtClean="0"/>
              <a:t>Agency level measures (between 12-18)</a:t>
            </a:r>
          </a:p>
          <a:p>
            <a:pPr lvl="1"/>
            <a:r>
              <a:rPr lang="en-US" dirty="0" smtClean="0"/>
              <a:t>Modeled after Healthy People 2020 Leading Health Indicators or County Health Rankings. . . plus any key additional</a:t>
            </a:r>
          </a:p>
          <a:p>
            <a:r>
              <a:rPr lang="en-US" dirty="0" smtClean="0"/>
              <a:t>Approx. 10-20 performance measures per division and/or program</a:t>
            </a:r>
          </a:p>
          <a:p>
            <a:pPr lvl="1"/>
            <a:r>
              <a:rPr lang="en-US" dirty="0" smtClean="0"/>
              <a:t>Percent of solid waste complaints responded to within 20 days</a:t>
            </a:r>
          </a:p>
          <a:p>
            <a:pPr lvl="1"/>
            <a:r>
              <a:rPr lang="en-US" dirty="0" smtClean="0"/>
              <a:t>Reduce the rate of positivity at Infertility Prevention Project (IPP) sites</a:t>
            </a:r>
          </a:p>
          <a:p>
            <a:pPr lvl="1"/>
            <a:r>
              <a:rPr lang="en-US" dirty="0" smtClean="0"/>
              <a:t>Percentage of Positive Steps clients who engage in services for 30. days or more who have a 10% reduction on three youth violence risk factors</a:t>
            </a:r>
          </a:p>
        </p:txBody>
      </p:sp>
      <p:pic>
        <p:nvPicPr>
          <p:cNvPr id="7" name="Picture 6" descr="ist2_12730347-data-analysis.jpg"/>
          <p:cNvPicPr>
            <a:picLocks noChangeAspect="1"/>
          </p:cNvPicPr>
          <p:nvPr/>
        </p:nvPicPr>
        <p:blipFill>
          <a:blip r:embed="rId4" cstate="email"/>
          <a:stretch>
            <a:fillRect/>
          </a:stretch>
        </p:blipFill>
        <p:spPr>
          <a:xfrm>
            <a:off x="6400097" y="1393371"/>
            <a:ext cx="2585208" cy="387324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370768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Introducing Cindan </a:t>
            </a:r>
            <a:r>
              <a:rPr lang="en-US" dirty="0" err="1" smtClean="0"/>
              <a:t>Gizzi</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t>Cindan Gizzi, MPH, manages the assessment, planning and improvement programs and serves as deputy director pro tem at the Tacoma-Pierce County Health Department in Washington State. </a:t>
            </a:r>
          </a:p>
          <a:p>
            <a:r>
              <a:rPr lang="en-US" dirty="0" smtClean="0"/>
              <a:t>She is a member of NACCHO’s Quality Improvement Leaders; serves on Robert Wood Johnson Foundation’s PHQIX Expert Panel; is part of NACCHO’s Accreditation Speakers’ Bureau of Champions; and leads the Public Health Performance Management Center for Excellence at Tacoma-Pierce.  </a:t>
            </a:r>
          </a:p>
          <a:p>
            <a:endParaRPr lang="en-US" dirty="0"/>
          </a:p>
        </p:txBody>
      </p:sp>
    </p:spTree>
    <p:custDataLst>
      <p:tags r:id="rId1"/>
    </p:custDataLst>
    <p:extLst>
      <p:ext uri="{BB962C8B-B14F-4D97-AF65-F5344CB8AC3E}">
        <p14:creationId xmlns:p14="http://schemas.microsoft.com/office/powerpoint/2010/main" val="2779347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custDataLst>
              <p:tags r:id="rId3"/>
            </p:custDataLst>
          </p:nvPr>
        </p:nvSpPr>
        <p:spPr/>
        <p:txBody>
          <a:bodyPr>
            <a:normAutofit/>
          </a:bodyPr>
          <a:lstStyle/>
          <a:p>
            <a:pPr eaLnBrk="1" hangingPunct="1"/>
            <a:r>
              <a:rPr lang="en-US" sz="4000" dirty="0" smtClean="0"/>
              <a:t>Agency Level Performance Measures</a:t>
            </a:r>
          </a:p>
        </p:txBody>
      </p:sp>
      <p:sp>
        <p:nvSpPr>
          <p:cNvPr id="3" name="Footer Placeholder 2"/>
          <p:cNvSpPr>
            <a:spLocks noGrp="1"/>
          </p:cNvSpPr>
          <p:nvPr>
            <p:ph type="ftr" sz="quarter" idx="11"/>
          </p:nvPr>
        </p:nvSpPr>
        <p:spPr/>
        <p:txBody>
          <a:bodyPr/>
          <a:lstStyle/>
          <a:p>
            <a:r>
              <a:rPr lang="en-US" smtClean="0"/>
              <a:t>MarMason Consulting</a:t>
            </a:r>
            <a:endParaRPr lang="en-US"/>
          </a:p>
        </p:txBody>
      </p:sp>
      <p:sp>
        <p:nvSpPr>
          <p:cNvPr id="2" name="Slide Number Placeholder 1"/>
          <p:cNvSpPr>
            <a:spLocks noGrp="1"/>
          </p:cNvSpPr>
          <p:nvPr>
            <p:ph type="sldNum" sz="quarter" idx="12"/>
            <p:custDataLst>
              <p:tags r:id="rId4"/>
            </p:custDataLst>
          </p:nvPr>
        </p:nvSpPr>
        <p:spPr>
          <a:xfrm>
            <a:off x="8377516" y="6492875"/>
            <a:ext cx="591671" cy="365125"/>
          </a:xfrm>
          <a:prstGeom prst="rect">
            <a:avLst/>
          </a:prstGeom>
        </p:spPr>
        <p:txBody>
          <a:bodyPr/>
          <a:lstStyle/>
          <a:p>
            <a:fld id="{2B230487-31A5-45C7-8B3A-678E3FF34B63}" type="slidenum">
              <a:rPr lang="en-US" smtClean="0">
                <a:solidFill>
                  <a:prstClr val="black"/>
                </a:solidFill>
              </a:rPr>
              <a:pPr/>
              <a:t>20</a:t>
            </a:fld>
            <a:endParaRPr lang="en-US">
              <a:solidFill>
                <a:prstClr val="black"/>
              </a:solidFill>
            </a:endParaRPr>
          </a:p>
        </p:txBody>
      </p:sp>
      <p:graphicFrame>
        <p:nvGraphicFramePr>
          <p:cNvPr id="95319" name="Group 87"/>
          <p:cNvGraphicFramePr>
            <a:graphicFrameLocks noGrp="1"/>
          </p:cNvGraphicFramePr>
          <p:nvPr>
            <p:custDataLst>
              <p:tags r:id="rId5"/>
            </p:custDataLst>
            <p:extLst>
              <p:ext uri="{D42A27DB-BD31-4B8C-83A1-F6EECF244321}">
                <p14:modId xmlns:p14="http://schemas.microsoft.com/office/powerpoint/2010/main" val="1896437144"/>
              </p:ext>
            </p:extLst>
          </p:nvPr>
        </p:nvGraphicFramePr>
        <p:xfrm>
          <a:off x="237564" y="882151"/>
          <a:ext cx="8692796" cy="5357285"/>
        </p:xfrm>
        <a:graphic>
          <a:graphicData uri="http://schemas.openxmlformats.org/drawingml/2006/table">
            <a:tbl>
              <a:tblPr/>
              <a:tblGrid>
                <a:gridCol w="2548712"/>
                <a:gridCol w="4718823"/>
                <a:gridCol w="1425261"/>
              </a:tblGrid>
              <a:tr h="550409">
                <a:tc>
                  <a:txBody>
                    <a:bodyPr/>
                    <a:lstStyle/>
                    <a:p>
                      <a:pPr marL="1905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500" b="1" i="0" u="none" strike="noStrike" cap="none" normalizeH="0" baseline="0" dirty="0" smtClean="0">
                          <a:ln>
                            <a:noFill/>
                          </a:ln>
                          <a:solidFill>
                            <a:schemeClr val="bg1"/>
                          </a:solidFill>
                          <a:effectLst/>
                          <a:latin typeface="Arial" pitchFamily="34" charset="0"/>
                          <a:cs typeface="Times New Roman" pitchFamily="18" charset="0"/>
                        </a:rPr>
                        <a:t>Measure</a:t>
                      </a:r>
                      <a:endParaRPr kumimoji="0" lang="en-US" sz="1500" b="1" i="0" u="none" strike="noStrike" cap="none" normalizeH="0" baseline="0" dirty="0" smtClean="0">
                        <a:ln>
                          <a:noFill/>
                        </a:ln>
                        <a:solidFill>
                          <a:schemeClr val="bg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64050"/>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500" b="1" i="0" u="none" strike="noStrike" cap="none" normalizeH="0" baseline="0" dirty="0" smtClean="0">
                          <a:ln>
                            <a:noFill/>
                          </a:ln>
                          <a:solidFill>
                            <a:schemeClr val="bg1"/>
                          </a:solidFill>
                          <a:effectLst/>
                          <a:latin typeface="Arial" pitchFamily="34" charset="0"/>
                          <a:cs typeface="Times New Roman" pitchFamily="18" charset="0"/>
                        </a:rPr>
                        <a:t>Indicator</a:t>
                      </a:r>
                      <a:endParaRPr kumimoji="0" lang="en-US" sz="1500" b="1" i="0" u="none" strike="noStrike" cap="none" normalizeH="0" baseline="0" dirty="0" smtClean="0">
                        <a:ln>
                          <a:noFill/>
                        </a:ln>
                        <a:solidFill>
                          <a:schemeClr val="bg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64050"/>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500" b="1" i="0" u="none" strike="noStrike" cap="none" normalizeH="0" baseline="0" dirty="0" smtClean="0">
                          <a:ln>
                            <a:noFill/>
                          </a:ln>
                          <a:solidFill>
                            <a:schemeClr val="bg1"/>
                          </a:solidFill>
                          <a:effectLst/>
                          <a:latin typeface="Arial" pitchFamily="34" charset="0"/>
                          <a:cs typeface="Times New Roman" pitchFamily="18" charset="0"/>
                        </a:rPr>
                        <a:t>Responsibility</a:t>
                      </a:r>
                      <a:endParaRPr kumimoji="0" lang="en-US" sz="1500" b="1" i="0" u="none" strike="noStrike" cap="none" normalizeH="0" baseline="0" dirty="0" smtClean="0">
                        <a:ln>
                          <a:noFill/>
                        </a:ln>
                        <a:solidFill>
                          <a:schemeClr val="bg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64050"/>
                    </a:solidFill>
                  </a:tcPr>
                </a:tc>
              </a:tr>
              <a:tr h="1131030">
                <a:tc>
                  <a:txBody>
                    <a:bodyPr/>
                    <a:lstStyle/>
                    <a:p>
                      <a:pPr marL="0" marR="0" lvl="0" indent="0" algn="l" defTabSz="914400" rtl="0" eaLnBrk="1" fontAlgn="base" latinLnBrk="0" hangingPunct="0">
                        <a:lnSpc>
                          <a:spcPct val="100000"/>
                        </a:lnSpc>
                        <a:spcBef>
                          <a:spcPct val="0"/>
                        </a:spcBef>
                        <a:spcAft>
                          <a:spcPct val="0"/>
                        </a:spcAft>
                        <a:buClr>
                          <a:srgbClr val="000000"/>
                        </a:buClr>
                        <a:buSzPct val="60000"/>
                        <a:buFont typeface="+mj-lt"/>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Improve immunization rates</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30163"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Increase the percentage of kindergarten enrollees that are up to date on their immunizations upon school entry from 86% to 92% by 2014.</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565515">
                <a:tc>
                  <a:txBody>
                    <a:bodyPr/>
                    <a:lstStyle/>
                    <a:p>
                      <a:pPr marL="342900" marR="0" lvl="0" indent="-342900" algn="l" defTabSz="914400" rtl="0" eaLnBrk="1" fontAlgn="base" latinLnBrk="0" hangingPunct="0">
                        <a:lnSpc>
                          <a:spcPct val="100000"/>
                        </a:lnSpc>
                        <a:spcBef>
                          <a:spcPct val="0"/>
                        </a:spcBef>
                        <a:spcAft>
                          <a:spcPct val="0"/>
                        </a:spcAft>
                        <a:buClr>
                          <a:srgbClr val="000000"/>
                        </a:buClr>
                        <a:buSzPct val="60000"/>
                        <a:buFont typeface="+mj-lt"/>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Reduce tobacco use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1905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Decrease the percentage of adult smokers to 16% by 2014.</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565515">
                <a:tc>
                  <a:txBody>
                    <a:bodyPr/>
                    <a:lstStyle/>
                    <a:p>
                      <a:pPr marL="0" marR="0" lvl="0" indent="0" algn="l" defTabSz="914400" rtl="0" eaLnBrk="1" fontAlgn="base" latinLnBrk="0" hangingPunct="0">
                        <a:lnSpc>
                          <a:spcPct val="100000"/>
                        </a:lnSpc>
                        <a:spcBef>
                          <a:spcPct val="0"/>
                        </a:spcBef>
                        <a:spcAft>
                          <a:spcPct val="0"/>
                        </a:spcAft>
                        <a:buClr>
                          <a:srgbClr val="000000"/>
                        </a:buClr>
                        <a:buSzPct val="60000"/>
                        <a:buFont typeface="+mj-lt"/>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Reduce overweight &amp; obese populations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30163"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Reduce the rate of increase for adult obesity to 0% by 2014.</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848272">
                <a:tc>
                  <a:txBody>
                    <a:bodyPr/>
                    <a:lstStyle/>
                    <a:p>
                      <a:pPr marL="0" marR="0" lvl="0" indent="0" algn="l" defTabSz="914400" rtl="0" eaLnBrk="1" fontAlgn="base" latinLnBrk="0" hangingPunct="0">
                        <a:lnSpc>
                          <a:spcPct val="100000"/>
                        </a:lnSpc>
                        <a:spcBef>
                          <a:spcPct val="0"/>
                        </a:spcBef>
                        <a:spcAft>
                          <a:spcPct val="0"/>
                        </a:spcAft>
                        <a:buClr>
                          <a:srgbClr val="000000"/>
                        </a:buClr>
                        <a:buSzPct val="60000"/>
                        <a:buFont typeface="+mj-lt"/>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Increase healthy physical activity</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Increase the percent of youth who are physically active for at least 60 minutes per day from 16.8% to 18.5% by 2014.</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848272">
                <a:tc>
                  <a:txBody>
                    <a:bodyPr/>
                    <a:lstStyle/>
                    <a:p>
                      <a:pPr marL="0" marR="0" lvl="0" indent="0" algn="l" defTabSz="914400" rtl="0" eaLnBrk="1" fontAlgn="base" latinLnBrk="0" hangingPunct="0">
                        <a:lnSpc>
                          <a:spcPct val="100000"/>
                        </a:lnSpc>
                        <a:spcBef>
                          <a:spcPct val="0"/>
                        </a:spcBef>
                        <a:spcAft>
                          <a:spcPct val="0"/>
                        </a:spcAft>
                        <a:buClr>
                          <a:srgbClr val="000000"/>
                        </a:buClr>
                        <a:buSzPct val="60000"/>
                        <a:buFont typeface="+mj-lt"/>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Reduce substance abuse  </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30163"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Increase the number of adults receiving opiate treatment service by 23% by 2014, to 800 patients.</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848272">
                <a:tc>
                  <a:txBody>
                    <a:bodyPr/>
                    <a:lstStyle/>
                    <a:p>
                      <a:pPr marL="0" marR="0" lvl="0" indent="0" algn="l" defTabSz="914400" rtl="0" eaLnBrk="1" fontAlgn="base" latinLnBrk="0" hangingPunct="0">
                        <a:lnSpc>
                          <a:spcPct val="100000"/>
                        </a:lnSpc>
                        <a:spcBef>
                          <a:spcPct val="0"/>
                        </a:spcBef>
                        <a:spcAft>
                          <a:spcPct val="0"/>
                        </a:spcAft>
                        <a:buClr>
                          <a:srgbClr val="000000"/>
                        </a:buClr>
                        <a:buSzPct val="60000"/>
                        <a:buFont typeface="+mj-lt"/>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Increase responsible sexual behavior</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19050" marR="0" lvl="0" indent="0" algn="l" defTabSz="914400" rtl="0" eaLnBrk="1" fontAlgn="base" latinLnBrk="0" hangingPunct="0">
                        <a:lnSpc>
                          <a:spcPct val="100000"/>
                        </a:lnSpc>
                        <a:spcBef>
                          <a:spcPct val="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Increase the percentage of sexual partners treated for sexually transmitted diseases by 10% by 2014.</a:t>
                      </a:r>
                      <a:endParaRPr kumimoji="0" lang="en-US" sz="18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200" b="0" i="0" u="none" strike="noStrike" cap="none" normalizeH="0" baseline="0" dirty="0" smtClean="0">
                        <a:ln>
                          <a:noFill/>
                        </a:ln>
                        <a:solidFill>
                          <a:schemeClr val="tx1"/>
                        </a:solidFill>
                        <a:effectLst/>
                        <a:latin typeface="Tahoma" pitchFamily="34" charset="0"/>
                        <a:cs typeface="Times New Roman" pitchFamily="18" charset="0"/>
                      </a:endParaRPr>
                    </a:p>
                  </a:txBody>
                  <a:tcPr marL="55016" marR="5501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graphicFrame>
        <p:nvGraphicFramePr>
          <p:cNvPr id="204802" name="Object 2"/>
          <p:cNvGraphicFramePr>
            <a:graphicFrameLocks noChangeAspect="1"/>
          </p:cNvGraphicFramePr>
          <p:nvPr>
            <p:extLst>
              <p:ext uri="{D42A27DB-BD31-4B8C-83A1-F6EECF244321}">
                <p14:modId xmlns:p14="http://schemas.microsoft.com/office/powerpoint/2010/main" val="3905656978"/>
              </p:ext>
            </p:extLst>
          </p:nvPr>
        </p:nvGraphicFramePr>
        <p:xfrm>
          <a:off x="6934200" y="6248400"/>
          <a:ext cx="1136650" cy="476250"/>
        </p:xfrm>
        <a:graphic>
          <a:graphicData uri="http://schemas.openxmlformats.org/presentationml/2006/ole">
            <mc:AlternateContent xmlns:mc="http://schemas.openxmlformats.org/markup-compatibility/2006">
              <mc:Choice xmlns:v="urn:schemas-microsoft-com:vml" Requires="v">
                <p:oleObj spid="_x0000_s1030" name="Photo Editor Photo" r:id="rId8" imgW="6582694" imgH="4734586" progId="">
                  <p:embed/>
                </p:oleObj>
              </mc:Choice>
              <mc:Fallback>
                <p:oleObj name="Photo Editor Photo" r:id="rId8" imgW="6582694" imgH="4734586"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6248400"/>
                        <a:ext cx="11366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0482875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42048"/>
            <a:ext cx="8229600" cy="779928"/>
          </a:xfrm>
        </p:spPr>
        <p:txBody>
          <a:bodyPr>
            <a:normAutofit/>
          </a:bodyPr>
          <a:lstStyle/>
          <a:p>
            <a:r>
              <a:rPr lang="en-US" sz="3600" dirty="0"/>
              <a:t>Success can be Measured in Stages</a:t>
            </a:r>
          </a:p>
        </p:txBody>
      </p:sp>
      <p:sp>
        <p:nvSpPr>
          <p:cNvPr id="2" name="Footer Placeholder 1"/>
          <p:cNvSpPr>
            <a:spLocks noGrp="1"/>
          </p:cNvSpPr>
          <p:nvPr>
            <p:ph type="ftr" sz="quarter" idx="11"/>
          </p:nvPr>
        </p:nvSpPr>
        <p:spPr/>
        <p:txBody>
          <a:bodyPr/>
          <a:lstStyle/>
          <a:p>
            <a:r>
              <a:rPr lang="en-US" smtClean="0"/>
              <a:t>MarMason Consulting</a:t>
            </a:r>
            <a:endParaRPr lang="en-US"/>
          </a:p>
        </p:txBody>
      </p:sp>
      <p:sp>
        <p:nvSpPr>
          <p:cNvPr id="3" name="Slide Number Placeholder 2"/>
          <p:cNvSpPr>
            <a:spLocks noGrp="1"/>
          </p:cNvSpPr>
          <p:nvPr>
            <p:ph type="sldNum" sz="quarter" idx="12"/>
          </p:nvPr>
        </p:nvSpPr>
        <p:spPr/>
        <p:txBody>
          <a:bodyPr/>
          <a:lstStyle/>
          <a:p>
            <a:fld id="{CB1FC12E-F658-4E52-A650-A1DDAE9516BA}" type="slidenum">
              <a:rPr lang="en-US" smtClean="0"/>
              <a:pPr/>
              <a:t>21</a:t>
            </a:fld>
            <a:endParaRPr lang="en-US"/>
          </a:p>
        </p:txBody>
      </p:sp>
      <p:sp>
        <p:nvSpPr>
          <p:cNvPr id="4099" name="Text Box 3"/>
          <p:cNvSpPr txBox="1">
            <a:spLocks noChangeArrowheads="1"/>
          </p:cNvSpPr>
          <p:nvPr/>
        </p:nvSpPr>
        <p:spPr bwMode="auto">
          <a:xfrm>
            <a:off x="609600" y="4191000"/>
            <a:ext cx="2438400" cy="366713"/>
          </a:xfrm>
          <a:prstGeom prst="rect">
            <a:avLst/>
          </a:prstGeom>
          <a:noFill/>
          <a:ln w="9525">
            <a:noFill/>
            <a:miter lim="800000"/>
            <a:headEnd/>
            <a:tailEnd/>
          </a:ln>
          <a:effectLst/>
        </p:spPr>
        <p:txBody>
          <a:bodyPr>
            <a:spAutoFit/>
          </a:bodyPr>
          <a:lstStyle/>
          <a:p>
            <a:pPr>
              <a:spcBef>
                <a:spcPct val="50000"/>
              </a:spcBef>
            </a:pPr>
            <a:endParaRPr lang="en-US" dirty="0"/>
          </a:p>
        </p:txBody>
      </p:sp>
      <p:graphicFrame>
        <p:nvGraphicFramePr>
          <p:cNvPr id="4100" name="Group 4"/>
          <p:cNvGraphicFramePr>
            <a:graphicFrameLocks noGrp="1"/>
          </p:cNvGraphicFramePr>
          <p:nvPr>
            <p:extLst>
              <p:ext uri="{D42A27DB-BD31-4B8C-83A1-F6EECF244321}">
                <p14:modId xmlns:p14="http://schemas.microsoft.com/office/powerpoint/2010/main" val="204920567"/>
              </p:ext>
            </p:extLst>
          </p:nvPr>
        </p:nvGraphicFramePr>
        <p:xfrm>
          <a:off x="201706" y="990600"/>
          <a:ext cx="8606117" cy="5226581"/>
        </p:xfrm>
        <a:graphic>
          <a:graphicData uri="http://schemas.openxmlformats.org/drawingml/2006/table">
            <a:tbl>
              <a:tblPr/>
              <a:tblGrid>
                <a:gridCol w="1704181"/>
                <a:gridCol w="2215436"/>
                <a:gridCol w="2215436"/>
                <a:gridCol w="2471064"/>
              </a:tblGrid>
              <a:tr h="14165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Health Issue/ Goal</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 Short 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“Process Outcome”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 Mid-range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“Results Outcome”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3. Long 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”Health Status or Risk Indicator”</a:t>
                      </a:r>
                      <a:r>
                        <a:rPr kumimoji="0" lang="en-US" sz="2000" b="0" i="0" u="none" strike="noStrike" cap="none" normalizeH="0" baseline="0" dirty="0" smtClean="0">
                          <a:ln>
                            <a:noFill/>
                          </a:ln>
                          <a:solidFill>
                            <a:schemeClr val="tx1"/>
                          </a:solidFill>
                          <a:effectLst/>
                          <a:latin typeface="Arial" charset="0"/>
                          <a:cs typeface="Arial" charset="0"/>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320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Improve Childhood immunization rates of 2 year olds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Percent of planned materials distributed to increase provider awareness (Goal 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Percent of children with records kept in Child Profile (Goal to increase from year to year)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Percent of children 0 to 24 mo. completing the recommended series on time (Goal -increase )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Disease rates related to the series are very low or approaching none (such as Pertussis, measles)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bl>
          </a:graphicData>
        </a:graphic>
      </p:graphicFrame>
      <p:sp>
        <p:nvSpPr>
          <p:cNvPr id="4117" name="AutoShape 21"/>
          <p:cNvSpPr>
            <a:spLocks noChangeArrowheads="1"/>
          </p:cNvSpPr>
          <p:nvPr/>
        </p:nvSpPr>
        <p:spPr bwMode="auto">
          <a:xfrm>
            <a:off x="5867400" y="2042160"/>
            <a:ext cx="835235" cy="381000"/>
          </a:xfrm>
          <a:prstGeom prst="rightArrow">
            <a:avLst>
              <a:gd name="adj1" fmla="val 50000"/>
              <a:gd name="adj2" fmla="val 87500"/>
            </a:avLst>
          </a:prstGeom>
          <a:solidFill>
            <a:srgbClr val="00B0F0"/>
          </a:solidFill>
          <a:ln w="9525">
            <a:solidFill>
              <a:schemeClr val="tx1"/>
            </a:solidFill>
            <a:miter lim="800000"/>
            <a:headEnd/>
            <a:tailEnd/>
          </a:ln>
          <a:effectLst/>
        </p:spPr>
        <p:txBody>
          <a:bodyPr wrap="none" anchor="ctr"/>
          <a:lstStyle/>
          <a:p>
            <a:endParaRPr lang="en-US" dirty="0"/>
          </a:p>
        </p:txBody>
      </p:sp>
      <p:sp>
        <p:nvSpPr>
          <p:cNvPr id="4118" name="AutoShape 22"/>
          <p:cNvSpPr>
            <a:spLocks noChangeArrowheads="1"/>
          </p:cNvSpPr>
          <p:nvPr/>
        </p:nvSpPr>
        <p:spPr bwMode="auto">
          <a:xfrm>
            <a:off x="3581400" y="2057400"/>
            <a:ext cx="830320" cy="365760"/>
          </a:xfrm>
          <a:prstGeom prst="rightArrow">
            <a:avLst>
              <a:gd name="adj1" fmla="val 50000"/>
              <a:gd name="adj2" fmla="val 87500"/>
            </a:avLst>
          </a:prstGeom>
          <a:solidFill>
            <a:srgbClr val="00B0F0"/>
          </a:solidFill>
          <a:ln w="9525">
            <a:solidFill>
              <a:schemeClr val="tx1"/>
            </a:solidFill>
            <a:miter lim="800000"/>
            <a:headEnd/>
            <a:tailEnd/>
          </a:ln>
          <a:effectLst/>
        </p:spPr>
        <p:txBody>
          <a:bodyPr wrap="none" anchor="ctr"/>
          <a:lstStyle/>
          <a:p>
            <a:endParaRPr lang="en-US" dirty="0"/>
          </a:p>
        </p:txBody>
      </p:sp>
    </p:spTree>
    <p:custDataLst>
      <p:tags r:id="rId1"/>
    </p:custDataLst>
    <p:extLst>
      <p:ext uri="{BB962C8B-B14F-4D97-AF65-F5344CB8AC3E}">
        <p14:creationId xmlns:p14="http://schemas.microsoft.com/office/powerpoint/2010/main" val="10725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prstGeom prst="rect">
            <a:avLst/>
          </a:prstGeom>
        </p:spPr>
        <p:txBody>
          <a:bodyPr/>
          <a:lstStyle/>
          <a:p>
            <a:pPr algn="l"/>
            <a:r>
              <a:rPr lang="en-US" sz="1400" dirty="0" smtClean="0"/>
              <a:t>MarMason Consulting</a:t>
            </a:r>
            <a:endParaRPr lang="en-US" sz="1400" dirty="0"/>
          </a:p>
        </p:txBody>
      </p:sp>
      <p:sp>
        <p:nvSpPr>
          <p:cNvPr id="2" name="Slide Number Placeholder 1"/>
          <p:cNvSpPr>
            <a:spLocks noGrp="1"/>
          </p:cNvSpPr>
          <p:nvPr>
            <p:ph type="sldNum" sz="quarter" idx="12"/>
            <p:custDataLst>
              <p:tags r:id="rId2"/>
            </p:custDataLst>
          </p:nvPr>
        </p:nvSpPr>
        <p:spPr>
          <a:xfrm>
            <a:off x="8458200" y="6407944"/>
            <a:ext cx="554832" cy="365125"/>
          </a:xfrm>
          <a:prstGeom prst="rect">
            <a:avLst/>
          </a:prstGeom>
        </p:spPr>
        <p:txBody>
          <a:bodyPr/>
          <a:lstStyle/>
          <a:p>
            <a:fld id="{2B230487-31A5-45C7-8B3A-678E3FF34B63}" type="slidenum">
              <a:rPr lang="en-US" sz="1600" smtClean="0">
                <a:solidFill>
                  <a:prstClr val="black"/>
                </a:solidFill>
              </a:rPr>
              <a:pPr/>
              <a:t>22</a:t>
            </a:fld>
            <a:endParaRPr lang="en-US" sz="1600" dirty="0">
              <a:solidFill>
                <a:prstClr val="black"/>
              </a:solidFill>
            </a:endParaRPr>
          </a:p>
        </p:txBody>
      </p:sp>
      <p:pic>
        <p:nvPicPr>
          <p:cNvPr id="7170" name="Picture 2"/>
          <p:cNvPicPr>
            <a:picLocks noGrp="1" noChangeAspect="1" noChangeArrowheads="1"/>
          </p:cNvPicPr>
          <p:nvPr>
            <p:ph idx="4294967295"/>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381000" y="762000"/>
            <a:ext cx="77724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idx="4294967295"/>
            <p:custDataLst>
              <p:tags r:id="rId4"/>
            </p:custDataLst>
          </p:nvPr>
        </p:nvSpPr>
        <p:spPr>
          <a:xfrm>
            <a:off x="685800" y="152400"/>
            <a:ext cx="8229600" cy="868362"/>
          </a:xfrm>
        </p:spPr>
        <p:txBody>
          <a:bodyPr>
            <a:normAutofit/>
          </a:bodyPr>
          <a:lstStyle/>
          <a:p>
            <a:pPr eaLnBrk="1" hangingPunct="1"/>
            <a:r>
              <a:rPr lang="en-US" sz="4000" dirty="0" smtClean="0"/>
              <a:t>Line of Sight Concept</a:t>
            </a:r>
          </a:p>
        </p:txBody>
      </p:sp>
    </p:spTree>
    <p:custDataLst>
      <p:tags r:id="rId1"/>
    </p:custDataLst>
    <p:extLst>
      <p:ext uri="{BB962C8B-B14F-4D97-AF65-F5344CB8AC3E}">
        <p14:creationId xmlns:p14="http://schemas.microsoft.com/office/powerpoint/2010/main" val="4294806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custDataLst>
              <p:tags r:id="rId2"/>
            </p:custDataLst>
          </p:nvPr>
        </p:nvSpPr>
        <p:spPr/>
        <p:txBody>
          <a:bodyPr/>
          <a:lstStyle/>
          <a:p>
            <a:r>
              <a:rPr lang="en-US" dirty="0" smtClean="0"/>
              <a:t>Reporting structure</a:t>
            </a:r>
          </a:p>
          <a:p>
            <a:pPr lvl="1"/>
            <a:r>
              <a:rPr lang="en-US" dirty="0" smtClean="0"/>
              <a:t>Quarterly (Division/Program) and annually (Agency) to QI Council</a:t>
            </a:r>
          </a:p>
          <a:p>
            <a:pPr lvl="1"/>
            <a:r>
              <a:rPr lang="en-US" dirty="0" smtClean="0"/>
              <a:t>Dashboard annually to Board of Health</a:t>
            </a:r>
          </a:p>
          <a:p>
            <a:r>
              <a:rPr lang="en-US" dirty="0" smtClean="0"/>
              <a:t>Performance measurement roles/responsibility matrix</a:t>
            </a:r>
          </a:p>
          <a:p>
            <a:r>
              <a:rPr lang="en-US" dirty="0" smtClean="0"/>
              <a:t>Measures linked to financial dashboards</a:t>
            </a:r>
          </a:p>
          <a:p>
            <a:r>
              <a:rPr lang="en-US" dirty="0" smtClean="0"/>
              <a:t>Performance management policy</a:t>
            </a:r>
          </a:p>
        </p:txBody>
      </p:sp>
      <p:sp>
        <p:nvSpPr>
          <p:cNvPr id="6" name="Title 5"/>
          <p:cNvSpPr>
            <a:spLocks noGrp="1"/>
          </p:cNvSpPr>
          <p:nvPr>
            <p:ph type="title"/>
            <p:custDataLst>
              <p:tags r:id="rId3"/>
            </p:custDataLst>
          </p:nvPr>
        </p:nvSpPr>
        <p:spPr/>
        <p:txBody>
          <a:bodyPr/>
          <a:lstStyle/>
          <a:p>
            <a:r>
              <a:rPr lang="en-US" dirty="0" smtClean="0"/>
              <a:t>Reporting &amp; Monitoring</a:t>
            </a:r>
            <a:endParaRPr lang="en-US" dirty="0"/>
          </a:p>
        </p:txBody>
      </p:sp>
      <p:pic>
        <p:nvPicPr>
          <p:cNvPr id="9" name="Picture 8"/>
          <p:cNvPicPr/>
          <p:nvPr>
            <p:custDataLst>
              <p:tags r:id="rId4"/>
            </p:custDataLst>
          </p:nvPr>
        </p:nvPicPr>
        <p:blipFill>
          <a:blip r:embed="rId9" cstate="print"/>
          <a:srcRect/>
          <a:stretch>
            <a:fillRect/>
          </a:stretch>
        </p:blipFill>
        <p:spPr bwMode="auto">
          <a:xfrm>
            <a:off x="76200" y="6248400"/>
            <a:ext cx="444032" cy="390244"/>
          </a:xfrm>
          <a:prstGeom prst="rect">
            <a:avLst/>
          </a:prstGeom>
          <a:noFill/>
          <a:ln w="9525">
            <a:noFill/>
            <a:miter lim="800000"/>
            <a:headEnd/>
            <a:tailEnd/>
          </a:ln>
        </p:spPr>
      </p:pic>
      <p:sp>
        <p:nvSpPr>
          <p:cNvPr id="10" name="Footer Placeholder 5"/>
          <p:cNvSpPr txBox="1">
            <a:spLocks/>
          </p:cNvSpPr>
          <p:nvPr>
            <p:custDataLst>
              <p:tags r:id="rId5"/>
            </p:custDataLst>
          </p:nvPr>
        </p:nvSpPr>
        <p:spPr>
          <a:xfrm>
            <a:off x="520232" y="62484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err="1" smtClean="0"/>
              <a:t>MarMason</a:t>
            </a:r>
            <a:r>
              <a:rPr lang="en-US" sz="1600" dirty="0" smtClean="0"/>
              <a:t> Consulting</a:t>
            </a:r>
            <a:endParaRPr lang="en-US" sz="1600" dirty="0"/>
          </a:p>
        </p:txBody>
      </p:sp>
      <p:sp>
        <p:nvSpPr>
          <p:cNvPr id="11" name="Slide Number Placeholder 3"/>
          <p:cNvSpPr txBox="1">
            <a:spLocks/>
          </p:cNvSpPr>
          <p:nvPr>
            <p:custDataLst>
              <p:tags r:id="rId6"/>
            </p:custDataLst>
          </p:nvPr>
        </p:nvSpPr>
        <p:spPr>
          <a:xfrm>
            <a:off x="7010400" y="6440487"/>
            <a:ext cx="1943595" cy="2434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C246BC-2A80-45FA-9B8D-8438DA0954EE}" type="slidenum">
              <a:rPr lang="en-US" smtClean="0">
                <a:solidFill>
                  <a:schemeClr val="tx1"/>
                </a:solidFill>
              </a:rPr>
              <a:pPr/>
              <a:t>23</a:t>
            </a:fld>
            <a:endParaRPr lang="en-US" dirty="0">
              <a:solidFill>
                <a:schemeClr val="tx1"/>
              </a:solidFill>
            </a:endParaRPr>
          </a:p>
        </p:txBody>
      </p:sp>
    </p:spTree>
    <p:custDataLst>
      <p:tags r:id="rId1"/>
    </p:custDataLst>
    <p:extLst>
      <p:ext uri="{BB962C8B-B14F-4D97-AF65-F5344CB8AC3E}">
        <p14:creationId xmlns:p14="http://schemas.microsoft.com/office/powerpoint/2010/main" val="3135290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509667209"/>
              </p:ext>
            </p:extLst>
          </p:nvPr>
        </p:nvGraphicFramePr>
        <p:xfrm>
          <a:off x="670653" y="1390692"/>
          <a:ext cx="7848600" cy="1828800"/>
        </p:xfrm>
        <a:graphic>
          <a:graphicData uri="http://schemas.openxmlformats.org/drawingml/2006/table">
            <a:tbl>
              <a:tblPr firstRow="1" bandRow="1">
                <a:tableStyleId>{5C22544A-7EE6-4342-B048-85BDC9FD1C3A}</a:tableStyleId>
              </a:tblPr>
              <a:tblGrid>
                <a:gridCol w="2986947"/>
                <a:gridCol w="1204053"/>
                <a:gridCol w="1295400"/>
                <a:gridCol w="1143000"/>
                <a:gridCol w="1219200"/>
              </a:tblGrid>
              <a:tr h="259080">
                <a:tc>
                  <a:txBody>
                    <a:bodyPr/>
                    <a:lstStyle/>
                    <a:p>
                      <a:pPr algn="ctr"/>
                      <a:r>
                        <a:rPr lang="en-US" dirty="0" smtClean="0"/>
                        <a:t>STD Program </a:t>
                      </a:r>
                    </a:p>
                    <a:p>
                      <a:pPr algn="ctr"/>
                      <a:r>
                        <a:rPr lang="en-US" dirty="0" smtClean="0"/>
                        <a:t>Performance Measure: </a:t>
                      </a:r>
                      <a:endParaRPr lang="en-US" dirty="0"/>
                    </a:p>
                  </a:txBody>
                  <a:tcPr/>
                </a:tc>
                <a:tc>
                  <a:txBody>
                    <a:bodyPr/>
                    <a:lstStyle/>
                    <a:p>
                      <a:pPr algn="ctr"/>
                      <a:r>
                        <a:rPr lang="en-US" dirty="0" smtClean="0"/>
                        <a:t>2009 Baseline</a:t>
                      </a:r>
                      <a:endParaRPr lang="en-US" dirty="0"/>
                    </a:p>
                  </a:txBody>
                  <a:tcPr/>
                </a:tc>
                <a:tc>
                  <a:txBody>
                    <a:bodyPr/>
                    <a:lstStyle/>
                    <a:p>
                      <a:pPr algn="ctr"/>
                      <a:r>
                        <a:rPr lang="en-US" dirty="0" smtClean="0"/>
                        <a:t>Current Status</a:t>
                      </a:r>
                      <a:endParaRPr lang="en-US" dirty="0"/>
                    </a:p>
                  </a:txBody>
                  <a:tcPr/>
                </a:tc>
                <a:tc>
                  <a:txBody>
                    <a:bodyPr/>
                    <a:lstStyle/>
                    <a:p>
                      <a:pPr algn="ctr"/>
                      <a:r>
                        <a:rPr lang="en-US" dirty="0" smtClean="0"/>
                        <a:t>Target</a:t>
                      </a:r>
                      <a:endParaRPr lang="en-US" dirty="0"/>
                    </a:p>
                  </a:txBody>
                  <a:tcPr/>
                </a:tc>
                <a:tc>
                  <a:txBody>
                    <a:bodyPr/>
                    <a:lstStyle/>
                    <a:p>
                      <a:pPr algn="ctr"/>
                      <a:r>
                        <a:rPr lang="en-US" dirty="0" smtClean="0"/>
                        <a:t>Variance</a:t>
                      </a:r>
                      <a:endParaRPr lang="en-US" dirty="0"/>
                    </a:p>
                  </a:txBody>
                  <a:tcPr/>
                </a:tc>
              </a:tr>
              <a:tr h="1112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Increase percentage of contacts of STD exposures where treatment was obtained</a:t>
                      </a:r>
                    </a:p>
                  </a:txBody>
                  <a:tcPr anchor="ctr"/>
                </a:tc>
                <a:tc>
                  <a:txBody>
                    <a:bodyPr/>
                    <a:lstStyle/>
                    <a:p>
                      <a:pPr algn="ctr"/>
                      <a:r>
                        <a:rPr lang="en-US" dirty="0" smtClean="0"/>
                        <a:t>70%</a:t>
                      </a:r>
                      <a:endParaRPr lang="en-US" dirty="0"/>
                    </a:p>
                  </a:txBody>
                  <a:tcPr anchor="ctr"/>
                </a:tc>
                <a:tc>
                  <a:txBody>
                    <a:bodyPr/>
                    <a:lstStyle/>
                    <a:p>
                      <a:pPr algn="ctr"/>
                      <a:r>
                        <a:rPr lang="en-US" dirty="0" smtClean="0"/>
                        <a:t>72%</a:t>
                      </a:r>
                      <a:endParaRPr lang="en-US" dirty="0"/>
                    </a:p>
                  </a:txBody>
                  <a:tcPr anchor="ctr"/>
                </a:tc>
                <a:tc>
                  <a:txBody>
                    <a:bodyPr/>
                    <a:lstStyle/>
                    <a:p>
                      <a:pPr algn="ctr"/>
                      <a:r>
                        <a:rPr lang="en-US" dirty="0" smtClean="0"/>
                        <a:t>80%</a:t>
                      </a:r>
                      <a:endParaRPr lang="en-US" dirty="0"/>
                    </a:p>
                  </a:txBody>
                  <a:tcPr anchor="ctr"/>
                </a:tc>
                <a:tc>
                  <a:txBody>
                    <a:bodyPr/>
                    <a:lstStyle/>
                    <a:p>
                      <a:pPr algn="ctr"/>
                      <a:r>
                        <a:rPr lang="en-US" dirty="0" smtClean="0"/>
                        <a:t>-8%</a:t>
                      </a:r>
                      <a:endParaRPr lang="en-US" dirty="0"/>
                    </a:p>
                  </a:txBody>
                  <a:tcPr anchor="ctr">
                    <a:solidFill>
                      <a:srgbClr val="DC7B40"/>
                    </a:solidFill>
                  </a:tcPr>
                </a:tc>
              </a:tr>
            </a:tbl>
          </a:graphicData>
        </a:graphic>
      </p:graphicFrame>
      <p:grpSp>
        <p:nvGrpSpPr>
          <p:cNvPr id="5" name="Group 12"/>
          <p:cNvGrpSpPr/>
          <p:nvPr>
            <p:custDataLst>
              <p:tags r:id="rId3"/>
            </p:custDataLst>
          </p:nvPr>
        </p:nvGrpSpPr>
        <p:grpSpPr>
          <a:xfrm>
            <a:off x="685800" y="3319925"/>
            <a:ext cx="6959600" cy="3036425"/>
            <a:chOff x="685800" y="3319925"/>
            <a:chExt cx="6959600" cy="3036425"/>
          </a:xfrm>
        </p:grpSpPr>
        <p:sp>
          <p:nvSpPr>
            <p:cNvPr id="11" name="TextBox 10"/>
            <p:cNvSpPr txBox="1"/>
            <p:nvPr/>
          </p:nvSpPr>
          <p:spPr>
            <a:xfrm>
              <a:off x="3677407" y="3319925"/>
              <a:ext cx="3962400" cy="461665"/>
            </a:xfrm>
            <a:prstGeom prst="rect">
              <a:avLst/>
            </a:prstGeom>
            <a:noFill/>
          </p:spPr>
          <p:txBody>
            <a:bodyPr wrap="square" rtlCol="0">
              <a:spAutoFit/>
            </a:bodyPr>
            <a:lstStyle/>
            <a:p>
              <a:pPr algn="ctr"/>
              <a:r>
                <a:rPr lang="en-US" sz="2400" dirty="0" smtClean="0"/>
                <a:t>Quality Improvement Project</a:t>
              </a:r>
              <a:endParaRPr lang="en-US" sz="2400" dirty="0"/>
            </a:p>
          </p:txBody>
        </p:sp>
        <p:pic>
          <p:nvPicPr>
            <p:cNvPr id="778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5200" y="3781591"/>
              <a:ext cx="4140200" cy="257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5800" y="3592633"/>
              <a:ext cx="2819400" cy="2585323"/>
            </a:xfrm>
            <a:prstGeom prst="rect">
              <a:avLst/>
            </a:prstGeom>
            <a:noFill/>
          </p:spPr>
          <p:txBody>
            <a:bodyPr wrap="square" rtlCol="0">
              <a:spAutoFit/>
            </a:bodyPr>
            <a:lstStyle/>
            <a:p>
              <a:r>
                <a:rPr lang="en-US" dirty="0" smtClean="0"/>
                <a:t>Performance Measures:</a:t>
              </a:r>
            </a:p>
            <a:p>
              <a:pPr marL="342900" indent="-342900">
                <a:buFont typeface="+mj-lt"/>
                <a:buAutoNum type="arabicPeriod"/>
              </a:pPr>
              <a:r>
                <a:rPr lang="en-US" dirty="0" smtClean="0"/>
                <a:t>Decrease average # days to report STD cases to PH</a:t>
              </a:r>
            </a:p>
            <a:p>
              <a:pPr marL="342900" indent="-342900">
                <a:buFont typeface="+mj-lt"/>
                <a:buAutoNum type="arabicPeriod"/>
              </a:pPr>
              <a:r>
                <a:rPr lang="en-US" dirty="0" smtClean="0"/>
                <a:t>Increase % clinics reporting STDs within county average</a:t>
              </a:r>
            </a:p>
            <a:p>
              <a:endParaRPr lang="en-US" dirty="0"/>
            </a:p>
          </p:txBody>
        </p:sp>
      </p:grpSp>
      <p:pic>
        <p:nvPicPr>
          <p:cNvPr id="14" name="Picture 13"/>
          <p:cNvPicPr/>
          <p:nvPr>
            <p:custDataLst>
              <p:tags r:id="rId4"/>
            </p:custDataLst>
          </p:nvPr>
        </p:nvPicPr>
        <p:blipFill>
          <a:blip r:embed="rId11" cstate="print"/>
          <a:srcRect/>
          <a:stretch>
            <a:fillRect/>
          </a:stretch>
        </p:blipFill>
        <p:spPr bwMode="auto">
          <a:xfrm>
            <a:off x="215519" y="6367087"/>
            <a:ext cx="444032" cy="390244"/>
          </a:xfrm>
          <a:prstGeom prst="rect">
            <a:avLst/>
          </a:prstGeom>
          <a:noFill/>
          <a:ln w="9525">
            <a:noFill/>
            <a:miter lim="800000"/>
            <a:headEnd/>
            <a:tailEnd/>
          </a:ln>
        </p:spPr>
      </p:pic>
      <p:sp>
        <p:nvSpPr>
          <p:cNvPr id="15" name="Footer Placeholder 5"/>
          <p:cNvSpPr txBox="1">
            <a:spLocks/>
          </p:cNvSpPr>
          <p:nvPr>
            <p:custDataLst>
              <p:tags r:id="rId5"/>
            </p:custDataLst>
          </p:nvPr>
        </p:nvSpPr>
        <p:spPr>
          <a:xfrm>
            <a:off x="520232" y="643096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err="1" smtClean="0"/>
              <a:t>MarMason</a:t>
            </a:r>
            <a:r>
              <a:rPr lang="en-US" sz="1400" dirty="0" smtClean="0"/>
              <a:t> Consulting</a:t>
            </a:r>
            <a:endParaRPr lang="en-US" sz="1400" dirty="0"/>
          </a:p>
        </p:txBody>
      </p:sp>
      <p:sp>
        <p:nvSpPr>
          <p:cNvPr id="16" name="Title 15"/>
          <p:cNvSpPr>
            <a:spLocks noGrp="1"/>
          </p:cNvSpPr>
          <p:nvPr>
            <p:ph type="title"/>
            <p:custDataLst>
              <p:tags r:id="rId6"/>
            </p:custDataLst>
          </p:nvPr>
        </p:nvSpPr>
        <p:spPr/>
        <p:txBody>
          <a:bodyPr/>
          <a:lstStyle/>
          <a:p>
            <a:r>
              <a:rPr lang="en-US" dirty="0" smtClean="0"/>
              <a:t>Program Reporting Example</a:t>
            </a:r>
            <a:endParaRPr lang="en-US" dirty="0"/>
          </a:p>
        </p:txBody>
      </p:sp>
      <p:sp>
        <p:nvSpPr>
          <p:cNvPr id="22" name="Slide Number Placeholder 3"/>
          <p:cNvSpPr txBox="1">
            <a:spLocks/>
          </p:cNvSpPr>
          <p:nvPr>
            <p:custDataLst>
              <p:tags r:id="rId7"/>
            </p:custDataLst>
          </p:nvPr>
        </p:nvSpPr>
        <p:spPr>
          <a:xfrm>
            <a:off x="7010400" y="6440487"/>
            <a:ext cx="1943595" cy="2434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C246BC-2A80-45FA-9B8D-8438DA0954EE}" type="slidenum">
              <a:rPr lang="en-US" smtClean="0">
                <a:solidFill>
                  <a:schemeClr val="tx1"/>
                </a:solidFill>
              </a:rPr>
              <a:pPr/>
              <a:t>24</a:t>
            </a:fld>
            <a:endParaRPr lang="en-US" dirty="0">
              <a:solidFill>
                <a:schemeClr val="tx1"/>
              </a:solidFill>
            </a:endParaRPr>
          </a:p>
        </p:txBody>
      </p:sp>
    </p:spTree>
    <p:custDataLst>
      <p:tags r:id="rId1"/>
    </p:custDataLst>
    <p:extLst>
      <p:ext uri="{BB962C8B-B14F-4D97-AF65-F5344CB8AC3E}">
        <p14:creationId xmlns:p14="http://schemas.microsoft.com/office/powerpoint/2010/main" val="5996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4800" y="1481328"/>
            <a:ext cx="4572000" cy="4525963"/>
          </a:xfrm>
        </p:spPr>
        <p:txBody>
          <a:bodyPr>
            <a:normAutofit/>
          </a:bodyPr>
          <a:lstStyle/>
          <a:p>
            <a:pPr marL="0" indent="0">
              <a:buNone/>
            </a:pPr>
            <a:endParaRPr lang="en-US" dirty="0" smtClean="0"/>
          </a:p>
          <a:p>
            <a:pPr marL="0" indent="0">
              <a:buNone/>
            </a:pPr>
            <a:r>
              <a:rPr lang="en-US" dirty="0" smtClean="0"/>
              <a:t>What specific measures of performance are you monitoring and reporting for your program area?</a:t>
            </a:r>
          </a:p>
          <a:p>
            <a:pPr marL="0" indent="0">
              <a:buNone/>
            </a:pPr>
            <a:endParaRPr lang="en-US" dirty="0"/>
          </a:p>
          <a:p>
            <a:pPr marL="0" indent="0">
              <a:buNone/>
            </a:pPr>
            <a:r>
              <a:rPr lang="en-US" dirty="0" smtClean="0"/>
              <a:t>How do you currently use your results to identify opportunities for improvement?</a:t>
            </a:r>
          </a:p>
          <a:p>
            <a:pPr marL="0" indent="0">
              <a:buNone/>
            </a:pPr>
            <a:endParaRPr lang="en-US" dirty="0" smtClean="0"/>
          </a:p>
          <a:p>
            <a:pPr marL="0" indent="0">
              <a:buNone/>
            </a:pPr>
            <a:endParaRPr lang="en-US" sz="2800" dirty="0" smtClean="0"/>
          </a:p>
          <a:p>
            <a:pPr>
              <a:buNone/>
            </a:pPr>
            <a:endParaRPr lang="en-US" dirty="0"/>
          </a:p>
        </p:txBody>
      </p:sp>
      <p:sp>
        <p:nvSpPr>
          <p:cNvPr id="2" name="Title 1"/>
          <p:cNvSpPr>
            <a:spLocks noGrp="1"/>
          </p:cNvSpPr>
          <p:nvPr>
            <p:ph type="title"/>
          </p:nvPr>
        </p:nvSpPr>
        <p:spPr/>
        <p:txBody>
          <a:bodyPr/>
          <a:lstStyle/>
          <a:p>
            <a:r>
              <a:rPr lang="en-US" sz="4000" dirty="0" smtClean="0"/>
              <a:t>Let’s Discuss</a:t>
            </a:r>
            <a:endParaRPr lang="en-US" sz="4000" dirty="0"/>
          </a:p>
        </p:txBody>
      </p:sp>
      <p:pic>
        <p:nvPicPr>
          <p:cNvPr id="5" name="Picture 4"/>
          <p:cNvPicPr/>
          <p:nvPr/>
        </p:nvPicPr>
        <p:blipFill>
          <a:blip r:embed="rId3" cstate="print"/>
          <a:srcRect/>
          <a:stretch>
            <a:fillRect/>
          </a:stretch>
        </p:blipFill>
        <p:spPr bwMode="auto">
          <a:xfrm>
            <a:off x="217075" y="6315635"/>
            <a:ext cx="444032" cy="390244"/>
          </a:xfrm>
          <a:prstGeom prst="rect">
            <a:avLst/>
          </a:prstGeom>
          <a:noFill/>
          <a:ln w="9525">
            <a:noFill/>
            <a:miter lim="800000"/>
            <a:headEnd/>
            <a:tailEnd/>
          </a:ln>
        </p:spPr>
      </p:pic>
      <p:sp>
        <p:nvSpPr>
          <p:cNvPr id="7" name="Footer Placeholder 6"/>
          <p:cNvSpPr txBox="1">
            <a:spLocks/>
          </p:cNvSpPr>
          <p:nvPr/>
        </p:nvSpPr>
        <p:spPr>
          <a:xfrm>
            <a:off x="661107" y="6363205"/>
            <a:ext cx="288215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MarMason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Consulting</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ist2_13646452-group-of-smiling-people.jpg"/>
          <p:cNvPicPr>
            <a:picLocks noChangeAspect="1"/>
          </p:cNvPicPr>
          <p:nvPr/>
        </p:nvPicPr>
        <p:blipFill>
          <a:blip r:embed="rId4" cstate="email"/>
          <a:stretch>
            <a:fillRect/>
          </a:stretch>
        </p:blipFill>
        <p:spPr>
          <a:xfrm>
            <a:off x="596119" y="1524000"/>
            <a:ext cx="3319448" cy="42277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45717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93376" y="4801016"/>
            <a:ext cx="7137355" cy="599536"/>
          </a:xfrm>
        </p:spPr>
        <p:txBody>
          <a:bodyPr>
            <a:noAutofit/>
          </a:bodyPr>
          <a:lstStyle/>
          <a:p>
            <a:r>
              <a:rPr lang="en-US" sz="3600" b="1" dirty="0" smtClean="0"/>
              <a:t>What Questions Do You Have?</a:t>
            </a:r>
            <a:endParaRPr lang="en-US" sz="3600" b="1" dirty="0"/>
          </a:p>
        </p:txBody>
      </p:sp>
      <p:pic>
        <p:nvPicPr>
          <p:cNvPr id="3" name="Picture 3" descr="3_2pywml[1]"/>
          <p:cNvPicPr>
            <a:picLocks noChangeAspect="1" noChangeArrowheads="1"/>
          </p:cNvPicPr>
          <p:nvPr/>
        </p:nvPicPr>
        <p:blipFill>
          <a:blip r:embed="rId4" cstate="print"/>
          <a:srcRect/>
          <a:stretch>
            <a:fillRect/>
          </a:stretch>
        </p:blipFill>
        <p:spPr bwMode="auto">
          <a:xfrm>
            <a:off x="1295399" y="389965"/>
            <a:ext cx="4285129" cy="390924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6128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Tacoma-Pierce County Health Department</a:t>
            </a:r>
          </a:p>
        </p:txBody>
      </p:sp>
      <p:graphicFrame>
        <p:nvGraphicFramePr>
          <p:cNvPr id="1026" name="Object 2"/>
          <p:cNvGraphicFramePr>
            <a:graphicFrameLocks noChangeAspect="1"/>
          </p:cNvGraphicFramePr>
          <p:nvPr/>
        </p:nvGraphicFramePr>
        <p:xfrm>
          <a:off x="1219200" y="1905000"/>
          <a:ext cx="2514600" cy="1563688"/>
        </p:xfrm>
        <a:graphic>
          <a:graphicData uri="http://schemas.openxmlformats.org/presentationml/2006/ole">
            <mc:AlternateContent xmlns:mc="http://schemas.openxmlformats.org/markup-compatibility/2006">
              <mc:Choice xmlns:v="urn:schemas-microsoft-com:vml" Requires="v">
                <p:oleObj spid="_x0000_s22534" name="Photo Editor Photo" r:id="rId5" imgW="1333333" imgH="828791" progId="">
                  <p:embed/>
                </p:oleObj>
              </mc:Choice>
              <mc:Fallback>
                <p:oleObj name="Photo Editor Photo" r:id="rId5" imgW="1333333" imgH="828791"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05000"/>
                        <a:ext cx="25146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10"/>
          <p:cNvSpPr>
            <a:spLocks noChangeArrowheads="1"/>
          </p:cNvSpPr>
          <p:nvPr/>
        </p:nvSpPr>
        <p:spPr bwMode="auto">
          <a:xfrm rot="18600000">
            <a:off x="1491246" y="3268920"/>
            <a:ext cx="1600200" cy="3048000"/>
          </a:xfrm>
          <a:prstGeom prst="curvedRightArrow">
            <a:avLst>
              <a:gd name="adj1" fmla="val 21111"/>
              <a:gd name="adj2" fmla="val 59206"/>
              <a:gd name="adj3" fmla="val 33333"/>
            </a:avLst>
          </a:prstGeom>
          <a:solidFill>
            <a:schemeClr val="tx1"/>
          </a:solidFill>
          <a:ln w="9525">
            <a:solidFill>
              <a:schemeClr val="tx1"/>
            </a:solidFill>
            <a:miter lim="800000"/>
            <a:headEnd/>
            <a:tailEnd/>
          </a:ln>
          <a:effectLst/>
        </p:spPr>
        <p:txBody>
          <a:bodyPr wrap="none" anchor="ctr"/>
          <a:lstStyle/>
          <a:p>
            <a:endParaRPr lang="en-US" dirty="0"/>
          </a:p>
        </p:txBody>
      </p:sp>
      <p:graphicFrame>
        <p:nvGraphicFramePr>
          <p:cNvPr id="1027" name="Object 3"/>
          <p:cNvGraphicFramePr>
            <a:graphicFrameLocks noChangeAspect="1"/>
          </p:cNvGraphicFramePr>
          <p:nvPr/>
        </p:nvGraphicFramePr>
        <p:xfrm>
          <a:off x="3581400" y="3581400"/>
          <a:ext cx="3657600" cy="2495550"/>
        </p:xfrm>
        <a:graphic>
          <a:graphicData uri="http://schemas.openxmlformats.org/presentationml/2006/ole">
            <mc:AlternateContent xmlns:mc="http://schemas.openxmlformats.org/markup-compatibility/2006">
              <mc:Choice xmlns:v="urn:schemas-microsoft-com:vml" Requires="v">
                <p:oleObj spid="_x0000_s22535" name="Photo Editor Photo" r:id="rId7" imgW="1828571" imgH="1247619" progId="">
                  <p:embed/>
                </p:oleObj>
              </mc:Choice>
              <mc:Fallback>
                <p:oleObj name="Photo Editor Photo" r:id="rId7" imgW="1828571" imgH="1247619"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581400"/>
                        <a:ext cx="36576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Performance Measures</a:t>
            </a:r>
            <a:endParaRPr lang="en-US" dirty="0"/>
          </a:p>
        </p:txBody>
      </p:sp>
      <p:sp>
        <p:nvSpPr>
          <p:cNvPr id="4" name="Content Placeholder 1"/>
          <p:cNvSpPr>
            <a:spLocks noGrp="1"/>
          </p:cNvSpPr>
          <p:nvPr>
            <p:ph idx="1"/>
          </p:nvPr>
        </p:nvSpPr>
        <p:spPr>
          <a:xfrm>
            <a:off x="457200" y="1600202"/>
            <a:ext cx="8229600" cy="4525963"/>
          </a:xfrm>
        </p:spPr>
        <p:txBody>
          <a:bodyPr>
            <a:normAutofit/>
          </a:bodyPr>
          <a:lstStyle/>
          <a:p>
            <a:endParaRPr lang="en-US" dirty="0" smtClean="0"/>
          </a:p>
          <a:p>
            <a:endParaRPr lang="en-US" sz="2400" dirty="0"/>
          </a:p>
        </p:txBody>
      </p:sp>
      <p:graphicFrame>
        <p:nvGraphicFramePr>
          <p:cNvPr id="5" name="Content Placeholder 7"/>
          <p:cNvGraphicFramePr>
            <a:graphicFrameLocks/>
          </p:cNvGraphicFramePr>
          <p:nvPr/>
        </p:nvGraphicFramePr>
        <p:xfrm>
          <a:off x="457200" y="1600200"/>
          <a:ext cx="822960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e 5"/>
          <p:cNvGraphicFramePr>
            <a:graphicFrameLocks noGrp="1"/>
          </p:cNvGraphicFramePr>
          <p:nvPr/>
        </p:nvGraphicFramePr>
        <p:xfrm>
          <a:off x="685800" y="3581400"/>
          <a:ext cx="8229600" cy="1962912"/>
        </p:xfrm>
        <a:graphic>
          <a:graphicData uri="http://schemas.openxmlformats.org/drawingml/2006/table">
            <a:tbl>
              <a:tblPr/>
              <a:tblGrid>
                <a:gridCol w="2743200"/>
                <a:gridCol w="2743200"/>
                <a:gridCol w="2743200"/>
              </a:tblGrid>
              <a:tr h="1447800">
                <a:tc>
                  <a:txBody>
                    <a:bodyPr/>
                    <a:lstStyle/>
                    <a:p>
                      <a:pPr marL="342900" marR="0" lvl="0" indent="-342900">
                        <a:lnSpc>
                          <a:spcPct val="115000"/>
                        </a:lnSpc>
                        <a:spcBef>
                          <a:spcPts val="0"/>
                        </a:spcBef>
                        <a:spcAft>
                          <a:spcPts val="0"/>
                        </a:spcAft>
                        <a:buFont typeface="Symbol"/>
                        <a:buChar char=""/>
                      </a:pPr>
                      <a:r>
                        <a:rPr lang="en-US" sz="1600" dirty="0" smtClean="0">
                          <a:latin typeface="+mj-lt"/>
                          <a:ea typeface="Calibri"/>
                          <a:cs typeface="Times New Roman"/>
                        </a:rPr>
                        <a:t>Key performance questions</a:t>
                      </a:r>
                    </a:p>
                    <a:p>
                      <a:pPr marL="342900" marR="0" lvl="0" indent="-342900">
                        <a:lnSpc>
                          <a:spcPct val="115000"/>
                        </a:lnSpc>
                        <a:spcBef>
                          <a:spcPts val="0"/>
                        </a:spcBef>
                        <a:spcAft>
                          <a:spcPts val="0"/>
                        </a:spcAft>
                        <a:buFont typeface="Symbol"/>
                        <a:buChar char=""/>
                      </a:pPr>
                      <a:r>
                        <a:rPr lang="en-US" sz="1600" dirty="0" smtClean="0">
                          <a:latin typeface="+mj-lt"/>
                          <a:ea typeface="Calibri"/>
                          <a:cs typeface="Times New Roman"/>
                        </a:rPr>
                        <a:t>Outcome</a:t>
                      </a:r>
                      <a:r>
                        <a:rPr lang="en-US" sz="1600" dirty="0">
                          <a:latin typeface="+mj-lt"/>
                          <a:ea typeface="Calibri"/>
                          <a:cs typeface="Times New Roman"/>
                        </a:rPr>
                        <a:t>, output, and performance measure definitions</a:t>
                      </a:r>
                    </a:p>
                    <a:p>
                      <a:pPr marL="342900" marR="0" lvl="0" indent="-342900">
                        <a:lnSpc>
                          <a:spcPct val="115000"/>
                        </a:lnSpc>
                        <a:spcBef>
                          <a:spcPts val="0"/>
                        </a:spcBef>
                        <a:spcAft>
                          <a:spcPts val="0"/>
                        </a:spcAft>
                        <a:buFont typeface="Symbol"/>
                        <a:buChar char=""/>
                      </a:pPr>
                      <a:r>
                        <a:rPr lang="en-US" sz="1600" dirty="0">
                          <a:latin typeface="+mj-lt"/>
                          <a:ea typeface="Calibri"/>
                          <a:cs typeface="Times New Roman"/>
                        </a:rPr>
                        <a:t>Internal and external stakeholder </a:t>
                      </a:r>
                      <a:r>
                        <a:rPr lang="en-US" sz="1600" dirty="0" smtClean="0">
                          <a:latin typeface="+mj-lt"/>
                          <a:ea typeface="Calibri"/>
                          <a:cs typeface="Times New Roman"/>
                        </a:rPr>
                        <a:t>assessment</a:t>
                      </a:r>
                      <a:endParaRPr lang="en-US" sz="1600" dirty="0">
                        <a:latin typeface="+mj-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1600" dirty="0">
                          <a:latin typeface="+mj-lt"/>
                          <a:ea typeface="Calibri"/>
                          <a:cs typeface="Times New Roman"/>
                        </a:rPr>
                        <a:t>Performance measure </a:t>
                      </a:r>
                      <a:r>
                        <a:rPr lang="en-US" sz="1600" dirty="0" smtClean="0">
                          <a:latin typeface="+mj-lt"/>
                          <a:ea typeface="Calibri"/>
                          <a:cs typeface="Times New Roman"/>
                        </a:rPr>
                        <a:t>design template</a:t>
                      </a:r>
                    </a:p>
                    <a:p>
                      <a:pPr marL="342900" marR="0" lvl="0" indent="-342900">
                        <a:lnSpc>
                          <a:spcPct val="115000"/>
                        </a:lnSpc>
                        <a:spcBef>
                          <a:spcPts val="0"/>
                        </a:spcBef>
                        <a:spcAft>
                          <a:spcPts val="0"/>
                        </a:spcAft>
                        <a:buFont typeface="Symbol"/>
                        <a:buChar char=""/>
                      </a:pPr>
                      <a:r>
                        <a:rPr lang="en-US" sz="1600" dirty="0" smtClean="0">
                          <a:latin typeface="+mj-lt"/>
                          <a:ea typeface="Calibri"/>
                          <a:cs typeface="Times New Roman"/>
                        </a:rPr>
                        <a:t>Performance management spreadsheet or database</a:t>
                      </a:r>
                      <a:endParaRPr lang="en-US" sz="1600" dirty="0">
                        <a:latin typeface="+mj-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1600" dirty="0">
                          <a:latin typeface="+mj-lt"/>
                          <a:ea typeface="Calibri"/>
                          <a:cs typeface="Times New Roman"/>
                        </a:rPr>
                        <a:t>Building blocks of </a:t>
                      </a:r>
                      <a:r>
                        <a:rPr lang="en-US" sz="1600" dirty="0" smtClean="0">
                          <a:latin typeface="+mj-lt"/>
                          <a:ea typeface="Calibri"/>
                          <a:cs typeface="Times New Roman"/>
                        </a:rPr>
                        <a:t>performance/quality/ </a:t>
                      </a:r>
                      <a:r>
                        <a:rPr lang="en-US" sz="1600" dirty="0">
                          <a:latin typeface="+mj-lt"/>
                          <a:ea typeface="Calibri"/>
                          <a:cs typeface="Times New Roman"/>
                        </a:rPr>
                        <a:t>learning culture</a:t>
                      </a:r>
                    </a:p>
                    <a:p>
                      <a:pPr marL="342900" marR="0" lvl="0" indent="-342900">
                        <a:lnSpc>
                          <a:spcPct val="115000"/>
                        </a:lnSpc>
                        <a:spcBef>
                          <a:spcPts val="0"/>
                        </a:spcBef>
                        <a:spcAft>
                          <a:spcPts val="0"/>
                        </a:spcAft>
                        <a:buFont typeface="Symbol"/>
                        <a:buChar char=""/>
                      </a:pPr>
                      <a:r>
                        <a:rPr lang="en-US" sz="1600" dirty="0">
                          <a:latin typeface="+mj-lt"/>
                          <a:ea typeface="Calibri"/>
                          <a:cs typeface="Times New Roman"/>
                        </a:rPr>
                        <a:t>Performance improvement meetings</a:t>
                      </a:r>
                    </a:p>
                  </a:txBody>
                  <a:tcPr marL="68580" marR="68580" marT="0" marB="0">
                    <a:lnL>
                      <a:noFill/>
                    </a:lnL>
                    <a:lnR>
                      <a:noFill/>
                    </a:lnR>
                    <a:lnT>
                      <a:noFill/>
                    </a:lnT>
                    <a:lnB>
                      <a:noFill/>
                    </a:lnB>
                  </a:tcPr>
                </a:tc>
              </a:tr>
            </a:tbl>
          </a:graphicData>
        </a:graphic>
      </p:graphicFrame>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562600"/>
            <a:ext cx="8534400" cy="758952"/>
          </a:xfrm>
        </p:spPr>
        <p:txBody>
          <a:bodyPr/>
          <a:lstStyle/>
          <a:p>
            <a:pPr algn="ctr"/>
            <a:r>
              <a:rPr lang="en-US" sz="2800" dirty="0" smtClean="0">
                <a:solidFill>
                  <a:schemeClr val="tx1"/>
                </a:solidFill>
              </a:rPr>
              <a:t>Performance measurement is not punishment!</a:t>
            </a:r>
            <a:endParaRPr lang="en-US" sz="2800" dirty="0"/>
          </a:p>
        </p:txBody>
      </p:sp>
      <p:sp>
        <p:nvSpPr>
          <p:cNvPr id="10" name="Content Placeholder 1"/>
          <p:cNvSpPr>
            <a:spLocks noGrp="1"/>
          </p:cNvSpPr>
          <p:nvPr>
            <p:ph sz="quarter" idx="1"/>
          </p:nvPr>
        </p:nvSpPr>
        <p:spPr/>
        <p:txBody>
          <a:bodyPr/>
          <a:lstStyle/>
          <a:p>
            <a:pPr algn="ctr">
              <a:buNone/>
            </a:pPr>
            <a:r>
              <a:rPr lang="en-US" dirty="0" smtClean="0"/>
              <a:t>Reward improvement and learning</a:t>
            </a:r>
          </a:p>
          <a:p>
            <a:pPr algn="ctr">
              <a:buNone/>
            </a:pPr>
            <a:endParaRPr lang="en-US" dirty="0" smtClean="0"/>
          </a:p>
          <a:p>
            <a:pPr algn="ctr">
              <a:buNone/>
            </a:pPr>
            <a:endParaRPr lang="en-US" dirty="0" smtClean="0"/>
          </a:p>
          <a:p>
            <a:pPr algn="ctr">
              <a:buNone/>
            </a:pPr>
            <a:endParaRPr lang="en-US" dirty="0"/>
          </a:p>
        </p:txBody>
      </p:sp>
      <p:pic>
        <p:nvPicPr>
          <p:cNvPr id="6" name="Picture 1"/>
          <p:cNvPicPr>
            <a:picLocks noChangeAspect="1" noChangeArrowheads="1"/>
          </p:cNvPicPr>
          <p:nvPr/>
        </p:nvPicPr>
        <p:blipFill>
          <a:blip r:embed="rId4" cstate="print"/>
          <a:srcRect/>
          <a:stretch>
            <a:fillRect/>
          </a:stretch>
        </p:blipFill>
        <p:spPr bwMode="auto">
          <a:xfrm>
            <a:off x="762000" y="2895600"/>
            <a:ext cx="3657600" cy="2414587"/>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4953000" y="2895600"/>
            <a:ext cx="3657600" cy="2395537"/>
          </a:xfrm>
          <a:prstGeom prst="rect">
            <a:avLst/>
          </a:prstGeom>
          <a:noFill/>
          <a:ln w="9525">
            <a:noFill/>
            <a:miter lim="800000"/>
            <a:headEnd/>
            <a:tailEnd/>
          </a:ln>
          <a:effectLst/>
        </p:spPr>
      </p:pic>
      <p:cxnSp>
        <p:nvCxnSpPr>
          <p:cNvPr id="8" name="Straight Connector 7"/>
          <p:cNvCxnSpPr/>
          <p:nvPr/>
        </p:nvCxnSpPr>
        <p:spPr>
          <a:xfrm flipH="1">
            <a:off x="762000" y="2667000"/>
            <a:ext cx="3657600" cy="2819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2667000"/>
            <a:ext cx="3733800" cy="2819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bwMode="auto">
          <a:xfrm>
            <a:off x="1447800" y="533400"/>
            <a:ext cx="7315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Lesson Learned</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pic>
        <p:nvPicPr>
          <p:cNvPr id="12" name="Picture 2"/>
          <p:cNvPicPr>
            <a:picLocks noChangeAspect="1" noChangeArrowheads="1"/>
          </p:cNvPicPr>
          <p:nvPr/>
        </p:nvPicPr>
        <p:blipFill>
          <a:blip r:embed="rId6" cstate="print"/>
          <a:srcRect/>
          <a:stretch>
            <a:fillRect/>
          </a:stretch>
        </p:blipFill>
        <p:spPr bwMode="auto">
          <a:xfrm>
            <a:off x="381000" y="304800"/>
            <a:ext cx="920750" cy="9207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Tacoma-Pierce County’s Performance Measures</a:t>
            </a:r>
            <a:endParaRPr lang="en-US" dirty="0"/>
          </a:p>
        </p:txBody>
      </p:sp>
      <p:pic>
        <p:nvPicPr>
          <p:cNvPr id="69634" name="Picture 2"/>
          <p:cNvPicPr>
            <a:picLocks noChangeAspect="1" noChangeArrowheads="1"/>
          </p:cNvPicPr>
          <p:nvPr/>
        </p:nvPicPr>
        <p:blipFill>
          <a:blip r:embed="rId4" cstate="print"/>
          <a:srcRect/>
          <a:stretch>
            <a:fillRect/>
          </a:stretch>
        </p:blipFill>
        <p:spPr bwMode="auto">
          <a:xfrm>
            <a:off x="1676400" y="1523999"/>
            <a:ext cx="5791200" cy="447335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cstate="print"/>
          <a:srcRect/>
          <a:stretch>
            <a:fillRect/>
          </a:stretch>
        </p:blipFill>
        <p:spPr bwMode="auto">
          <a:xfrm>
            <a:off x="276076" y="1595438"/>
            <a:ext cx="8440015" cy="4500562"/>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2013 Performance Measurement Model</a:t>
            </a: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04800" y="0"/>
            <a:ext cx="8461375" cy="685800"/>
          </a:xfrm>
        </p:spPr>
        <p:txBody>
          <a:bodyPr>
            <a:normAutofit/>
          </a:bodyPr>
          <a:lstStyle/>
          <a:p>
            <a:pPr eaLnBrk="1" hangingPunct="1"/>
            <a:r>
              <a:rPr lang="en-US" sz="3000" dirty="0" smtClean="0"/>
              <a:t>Performance Measure Description Form</a:t>
            </a:r>
          </a:p>
        </p:txBody>
      </p:sp>
      <p:graphicFrame>
        <p:nvGraphicFramePr>
          <p:cNvPr id="6" name="Table 5"/>
          <p:cNvGraphicFramePr>
            <a:graphicFrameLocks noGrp="1"/>
          </p:cNvGraphicFramePr>
          <p:nvPr/>
        </p:nvGraphicFramePr>
        <p:xfrm>
          <a:off x="304800" y="670429"/>
          <a:ext cx="8534400" cy="5577840"/>
        </p:xfrm>
        <a:graphic>
          <a:graphicData uri="http://schemas.openxmlformats.org/drawingml/2006/table">
            <a:tbl>
              <a:tblPr/>
              <a:tblGrid>
                <a:gridCol w="3124200"/>
                <a:gridCol w="5410200"/>
              </a:tblGrid>
              <a:tr h="536813">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Performance measure:</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The rate of Chlamydia (CT) positivity at Infertility Prevention Project (IPP) sites.</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407">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Target population:</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People being tested for Chlamydia</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407">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Numerator:</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Positive CT tests at IPP sites</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407">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Denominator:</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All CT tests at IPP sites</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813">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Which are you using—a target or benchmark?</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Target</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407">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What is the target/benchmark?</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smtClean="0">
                          <a:latin typeface="Arial" pitchFamily="34" charset="0"/>
                          <a:ea typeface="Calibri"/>
                          <a:cs typeface="Arial" pitchFamily="34" charset="0"/>
                        </a:rPr>
                        <a:t>8.0%</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813">
                <a:tc>
                  <a:txBody>
                    <a:bodyPr/>
                    <a:lstStyle/>
                    <a:p>
                      <a:pPr marL="0" marR="0" indent="0" algn="l" defTabSz="914400" rtl="0" eaLnBrk="1" fontAlgn="auto" latinLnBrk="0" hangingPunct="1">
                        <a:lnSpc>
                          <a:spcPct val="115000"/>
                        </a:lnSpc>
                        <a:spcBef>
                          <a:spcPts val="400"/>
                        </a:spcBef>
                        <a:spcAft>
                          <a:spcPts val="400"/>
                        </a:spcAft>
                        <a:buClrTx/>
                        <a:buSzTx/>
                        <a:buFontTx/>
                        <a:buNone/>
                        <a:tabLst/>
                        <a:defRPr/>
                      </a:pPr>
                      <a:r>
                        <a:rPr lang="en-US" sz="1600" b="1" dirty="0" smtClean="0">
                          <a:solidFill>
                            <a:srgbClr val="1F497D"/>
                          </a:solidFill>
                          <a:latin typeface="Arial" pitchFamily="34" charset="0"/>
                          <a:ea typeface="Calibri"/>
                          <a:cs typeface="Arial" pitchFamily="34" charset="0"/>
                        </a:rPr>
                        <a:t>SMART objective:</a:t>
                      </a:r>
                      <a:endParaRPr lang="en-US" sz="1600" dirty="0" smtClean="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smtClean="0">
                          <a:latin typeface="Arial" pitchFamily="34" charset="0"/>
                          <a:ea typeface="Calibri"/>
                          <a:cs typeface="Arial" pitchFamily="34" charset="0"/>
                        </a:rPr>
                        <a:t>Decrease the rate of CT positivity at IPP sites from 8.1% to 8.0%</a:t>
                      </a:r>
                      <a:r>
                        <a:rPr lang="en-US" sz="1600" baseline="0" dirty="0" smtClean="0">
                          <a:latin typeface="Arial" pitchFamily="34" charset="0"/>
                          <a:ea typeface="Calibri"/>
                          <a:cs typeface="Arial" pitchFamily="34" charset="0"/>
                        </a:rPr>
                        <a:t> by the end of 2011.</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407">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Source of data:</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DOH records</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813">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Who will collect the information?</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Jim Marshal</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813">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How often will the data be analyzed and reported?</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quarterly</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191">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Baseline measurement data and date(s):</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dirty="0">
                          <a:latin typeface="Arial" pitchFamily="34" charset="0"/>
                          <a:ea typeface="Calibri"/>
                          <a:cs typeface="Arial" pitchFamily="34" charset="0"/>
                        </a:rPr>
                        <a:t>2005:  10.1%			2008:  8.6%</a:t>
                      </a:r>
                    </a:p>
                    <a:p>
                      <a:pPr marL="0" marR="0">
                        <a:lnSpc>
                          <a:spcPct val="100000"/>
                        </a:lnSpc>
                        <a:spcBef>
                          <a:spcPts val="0"/>
                        </a:spcBef>
                        <a:spcAft>
                          <a:spcPts val="0"/>
                        </a:spcAft>
                      </a:pPr>
                      <a:r>
                        <a:rPr lang="en-US" sz="1600" dirty="0">
                          <a:latin typeface="Arial" pitchFamily="34" charset="0"/>
                          <a:ea typeface="Calibri"/>
                          <a:cs typeface="Arial" pitchFamily="34" charset="0"/>
                        </a:rPr>
                        <a:t>2006:  9.3%			2009:  8.2%</a:t>
                      </a:r>
                    </a:p>
                    <a:p>
                      <a:pPr marL="0" marR="0">
                        <a:lnSpc>
                          <a:spcPct val="100000"/>
                        </a:lnSpc>
                        <a:spcBef>
                          <a:spcPts val="0"/>
                        </a:spcBef>
                        <a:spcAft>
                          <a:spcPts val="0"/>
                        </a:spcAft>
                      </a:pPr>
                      <a:r>
                        <a:rPr lang="en-US" sz="1600" dirty="0">
                          <a:latin typeface="Arial" pitchFamily="34" charset="0"/>
                          <a:ea typeface="Calibri"/>
                          <a:cs typeface="Arial" pitchFamily="34" charset="0"/>
                        </a:rPr>
                        <a:t>2007:  10.5%			2010: </a:t>
                      </a:r>
                      <a:r>
                        <a:rPr lang="en-US" sz="1600" dirty="0" smtClean="0">
                          <a:latin typeface="Arial" pitchFamily="34" charset="0"/>
                          <a:ea typeface="Calibri"/>
                          <a:cs typeface="Arial" pitchFamily="34" charset="0"/>
                        </a:rPr>
                        <a:t>8.1%</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80">
                <a:tc>
                  <a:txBody>
                    <a:bodyPr/>
                    <a:lstStyle/>
                    <a:p>
                      <a:pPr marL="0" marR="0">
                        <a:lnSpc>
                          <a:spcPct val="115000"/>
                        </a:lnSpc>
                        <a:spcBef>
                          <a:spcPts val="400"/>
                        </a:spcBef>
                        <a:spcAft>
                          <a:spcPts val="400"/>
                        </a:spcAft>
                      </a:pPr>
                      <a:r>
                        <a:rPr lang="en-US" sz="1600" b="1" dirty="0">
                          <a:solidFill>
                            <a:srgbClr val="1F497D"/>
                          </a:solidFill>
                          <a:latin typeface="Arial" pitchFamily="34" charset="0"/>
                          <a:ea typeface="Calibri"/>
                          <a:cs typeface="Arial" pitchFamily="34" charset="0"/>
                        </a:rPr>
                        <a:t>Definitions and other comments:</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600" dirty="0">
                          <a:latin typeface="Arial" pitchFamily="34" charset="0"/>
                          <a:ea typeface="Calibri"/>
                          <a:cs typeface="Arial" pitchFamily="34" charset="0"/>
                        </a:rPr>
                        <a:t>IPP sites include TPCHD, </a:t>
                      </a:r>
                      <a:r>
                        <a:rPr lang="en-US" sz="1600" dirty="0" smtClean="0">
                          <a:latin typeface="Arial" pitchFamily="34" charset="0"/>
                          <a:ea typeface="Calibri"/>
                          <a:cs typeface="Arial" pitchFamily="34" charset="0"/>
                        </a:rPr>
                        <a:t>Planned </a:t>
                      </a:r>
                      <a:r>
                        <a:rPr lang="en-US" sz="1600" dirty="0">
                          <a:latin typeface="Arial" pitchFamily="34" charset="0"/>
                          <a:ea typeface="Calibri"/>
                          <a:cs typeface="Arial" pitchFamily="34" charset="0"/>
                        </a:rPr>
                        <a:t>P</a:t>
                      </a:r>
                      <a:r>
                        <a:rPr lang="en-US" sz="1600" dirty="0" smtClean="0">
                          <a:latin typeface="Arial" pitchFamily="34" charset="0"/>
                          <a:ea typeface="Calibri"/>
                          <a:cs typeface="Arial" pitchFamily="34" charset="0"/>
                        </a:rPr>
                        <a:t>arenthood</a:t>
                      </a:r>
                      <a:r>
                        <a:rPr lang="en-US" sz="1600" dirty="0">
                          <a:latin typeface="Arial" pitchFamily="34" charset="0"/>
                          <a:ea typeface="Calibri"/>
                          <a:cs typeface="Arial" pitchFamily="34" charset="0"/>
                        </a:rPr>
                        <a:t>, </a:t>
                      </a:r>
                      <a:r>
                        <a:rPr lang="en-US" sz="1600" dirty="0" err="1">
                          <a:latin typeface="Arial" pitchFamily="34" charset="0"/>
                          <a:ea typeface="Calibri"/>
                          <a:cs typeface="Arial" pitchFamily="34" charset="0"/>
                        </a:rPr>
                        <a:t>Remann</a:t>
                      </a:r>
                      <a:r>
                        <a:rPr lang="en-US" sz="1600" dirty="0">
                          <a:latin typeface="Arial" pitchFamily="34" charset="0"/>
                          <a:ea typeface="Calibri"/>
                          <a:cs typeface="Arial" pitchFamily="34" charset="0"/>
                        </a:rPr>
                        <a:t> </a:t>
                      </a:r>
                      <a:r>
                        <a:rPr lang="en-US" sz="1600" dirty="0" smtClean="0">
                          <a:latin typeface="Arial" pitchFamily="34" charset="0"/>
                          <a:ea typeface="Calibri"/>
                          <a:cs typeface="Arial" pitchFamily="34" charset="0"/>
                        </a:rPr>
                        <a:t>Hall. </a:t>
                      </a:r>
                      <a:endParaRPr lang="en-US" sz="1600" dirty="0">
                        <a:latin typeface="Arial" pitchFamily="34" charset="0"/>
                        <a:ea typeface="Calibri"/>
                        <a:cs typeface="Arial"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Tacoma-Pierce’s Reporting Schedule </a:t>
            </a:r>
            <a:endParaRPr lang="en-US" dirty="0"/>
          </a:p>
        </p:txBody>
      </p:sp>
      <p:graphicFrame>
        <p:nvGraphicFramePr>
          <p:cNvPr id="4" name="Content Placeholder 3"/>
          <p:cNvGraphicFramePr>
            <a:graphicFrameLocks noGrp="1"/>
          </p:cNvGraphicFramePr>
          <p:nvPr>
            <p:ph idx="1"/>
          </p:nvPr>
        </p:nvGraphicFramePr>
        <p:xfrm>
          <a:off x="0" y="1722120"/>
          <a:ext cx="9143999" cy="4831080"/>
        </p:xfrm>
        <a:graphic>
          <a:graphicData uri="http://schemas.openxmlformats.org/drawingml/2006/table">
            <a:tbl>
              <a:tblPr firstRow="1" bandRow="1">
                <a:tableStyleId>{5C22544A-7EE6-4342-B048-85BDC9FD1C3A}</a:tableStyleId>
              </a:tblPr>
              <a:tblGrid>
                <a:gridCol w="2667000"/>
                <a:gridCol w="2590800"/>
                <a:gridCol w="3886199"/>
              </a:tblGrid>
              <a:tr h="370840">
                <a:tc>
                  <a:txBody>
                    <a:bodyPr/>
                    <a:lstStyle/>
                    <a:p>
                      <a:pPr algn="ctr"/>
                      <a:r>
                        <a:rPr lang="en-US" sz="2400" dirty="0" smtClean="0">
                          <a:latin typeface="+mn-lt"/>
                        </a:rPr>
                        <a:t>Performance Measure</a:t>
                      </a:r>
                      <a:r>
                        <a:rPr lang="en-US" sz="2400" baseline="0" dirty="0" smtClean="0">
                          <a:latin typeface="+mn-lt"/>
                        </a:rPr>
                        <a:t> Level </a:t>
                      </a:r>
                      <a:endParaRPr lang="en-US" sz="2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QIC</a:t>
                      </a:r>
                      <a:r>
                        <a:rPr lang="en-US" sz="2400" baseline="0" dirty="0" smtClean="0">
                          <a:latin typeface="+mn-lt"/>
                        </a:rPr>
                        <a:t> Review </a:t>
                      </a:r>
                      <a:endParaRPr lang="en-US" sz="2400" dirty="0" smtClean="0">
                        <a:latin typeface="+mn-lt"/>
                      </a:endParaRPr>
                    </a:p>
                    <a:p>
                      <a:pPr algn="ctr"/>
                      <a:endParaRPr lang="en-US" sz="2400" dirty="0">
                        <a:latin typeface="+mn-lt"/>
                      </a:endParaRPr>
                    </a:p>
                  </a:txBody>
                  <a:tcPr/>
                </a:tc>
                <a:tc>
                  <a:txBody>
                    <a:bodyPr/>
                    <a:lstStyle/>
                    <a:p>
                      <a:pPr algn="ctr"/>
                      <a:r>
                        <a:rPr lang="en-US" sz="2400" dirty="0" smtClean="0">
                          <a:latin typeface="+mn-lt"/>
                        </a:rPr>
                        <a:t>What </a:t>
                      </a:r>
                      <a:endParaRPr lang="en-US" sz="2400" dirty="0">
                        <a:latin typeface="+mn-lt"/>
                      </a:endParaRPr>
                    </a:p>
                  </a:txBody>
                  <a:tcPr/>
                </a:tc>
              </a:tr>
              <a:tr h="777240">
                <a:tc>
                  <a:txBody>
                    <a:bodyPr/>
                    <a:lstStyle/>
                    <a:p>
                      <a:pPr marL="0" marR="0" algn="ctr">
                        <a:lnSpc>
                          <a:spcPct val="115000"/>
                        </a:lnSpc>
                        <a:spcBef>
                          <a:spcPts val="0"/>
                        </a:spcBef>
                        <a:spcAft>
                          <a:spcPts val="0"/>
                        </a:spcAft>
                      </a:pPr>
                      <a:r>
                        <a:rPr lang="en-US" sz="2000" dirty="0">
                          <a:latin typeface="+mn-lt"/>
                          <a:ea typeface="Calibri"/>
                          <a:cs typeface="Calibri"/>
                        </a:rPr>
                        <a:t>Department</a:t>
                      </a:r>
                    </a:p>
                  </a:txBody>
                  <a:tcPr marL="68580" marR="68580" marT="0" marB="0"/>
                </a:tc>
                <a:tc>
                  <a:txBody>
                    <a:bodyPr/>
                    <a:lstStyle/>
                    <a:p>
                      <a:pPr algn="ctr"/>
                      <a:r>
                        <a:rPr lang="en-US" sz="2000" kern="1200" dirty="0" smtClean="0">
                          <a:solidFill>
                            <a:schemeClr val="dk1"/>
                          </a:solidFill>
                          <a:latin typeface="+mn-lt"/>
                          <a:ea typeface="+mn-ea"/>
                          <a:cs typeface="+mn-cs"/>
                        </a:rPr>
                        <a:t>Annually</a:t>
                      </a:r>
                    </a:p>
                    <a:p>
                      <a:pPr algn="ctr"/>
                      <a:r>
                        <a:rPr lang="en-US" sz="2000" kern="1200" dirty="0" smtClean="0">
                          <a:solidFill>
                            <a:schemeClr val="dk1"/>
                          </a:solidFill>
                          <a:latin typeface="+mn-lt"/>
                          <a:ea typeface="+mn-ea"/>
                          <a:cs typeface="+mn-cs"/>
                        </a:rPr>
                        <a:t>Feb</a:t>
                      </a:r>
                    </a:p>
                  </a:txBody>
                  <a:tcPr/>
                </a:tc>
                <a:tc>
                  <a:txBody>
                    <a:bodyPr/>
                    <a:lstStyle/>
                    <a:p>
                      <a:pPr algn="l">
                        <a:buFont typeface="Arial" pitchFamily="34" charset="0"/>
                        <a:buChar char="•"/>
                      </a:pPr>
                      <a:r>
                        <a:rPr lang="en-US" sz="2000" kern="1200" dirty="0" smtClean="0">
                          <a:solidFill>
                            <a:schemeClr val="dk1"/>
                          </a:solidFill>
                          <a:latin typeface="+mn-lt"/>
                          <a:ea typeface="+mn-ea"/>
                          <a:cs typeface="+mn-cs"/>
                        </a:rPr>
                        <a:t>Report all measures</a:t>
                      </a:r>
                      <a:endParaRPr lang="en-US" sz="2000" dirty="0">
                        <a:latin typeface="+mn-lt"/>
                      </a:endParaRPr>
                    </a:p>
                  </a:txBody>
                  <a:tcPr/>
                </a:tc>
              </a:tr>
              <a:tr h="370840">
                <a:tc>
                  <a:txBody>
                    <a:bodyPr/>
                    <a:lstStyle/>
                    <a:p>
                      <a:pPr marL="0" marR="0" algn="ctr">
                        <a:lnSpc>
                          <a:spcPct val="115000"/>
                        </a:lnSpc>
                        <a:spcBef>
                          <a:spcPts val="0"/>
                        </a:spcBef>
                        <a:spcAft>
                          <a:spcPts val="0"/>
                        </a:spcAft>
                      </a:pPr>
                      <a:r>
                        <a:rPr lang="en-US" sz="2000" dirty="0">
                          <a:latin typeface="+mn-lt"/>
                          <a:ea typeface="Calibri"/>
                          <a:cs typeface="Calibri"/>
                        </a:rPr>
                        <a:t>Division</a:t>
                      </a:r>
                    </a:p>
                  </a:txBody>
                  <a:tcPr marL="68580" marR="68580" marT="0" marB="0"/>
                </a:tc>
                <a:tc>
                  <a:txBody>
                    <a:bodyPr/>
                    <a:lstStyle/>
                    <a:p>
                      <a:pPr algn="ctr"/>
                      <a:r>
                        <a:rPr lang="en-US" sz="2000" kern="1200" dirty="0" smtClean="0">
                          <a:solidFill>
                            <a:schemeClr val="dk1"/>
                          </a:solidFill>
                          <a:latin typeface="+mn-lt"/>
                          <a:ea typeface="+mn-ea"/>
                          <a:cs typeface="+mn-cs"/>
                        </a:rPr>
                        <a:t>Semi-annually</a:t>
                      </a:r>
                    </a:p>
                    <a:p>
                      <a:pPr algn="ctr"/>
                      <a:r>
                        <a:rPr lang="en-US" sz="2000" kern="1200" dirty="0" smtClean="0">
                          <a:solidFill>
                            <a:schemeClr val="dk1"/>
                          </a:solidFill>
                          <a:latin typeface="+mn-lt"/>
                          <a:ea typeface="+mn-ea"/>
                          <a:cs typeface="+mn-cs"/>
                        </a:rPr>
                        <a:t>Feb/Aug</a:t>
                      </a:r>
                      <a:endParaRPr lang="en-US" sz="2000" dirty="0">
                        <a:latin typeface="+mn-lt"/>
                      </a:endParaRPr>
                    </a:p>
                  </a:txBody>
                  <a:tcPr/>
                </a:tc>
                <a:tc>
                  <a:txBody>
                    <a:bodyPr/>
                    <a:lstStyle/>
                    <a:p>
                      <a:pPr marL="120650" lvl="0" indent="-120650">
                        <a:buFont typeface="Arial" pitchFamily="34" charset="0"/>
                        <a:buChar char="•"/>
                      </a:pPr>
                      <a:r>
                        <a:rPr lang="en-US" sz="2000" kern="1200" dirty="0" smtClean="0">
                          <a:solidFill>
                            <a:schemeClr val="dk1"/>
                          </a:solidFill>
                          <a:latin typeface="+mn-lt"/>
                          <a:ea typeface="+mn-ea"/>
                          <a:cs typeface="+mn-cs"/>
                        </a:rPr>
                        <a:t>Report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 of PMs meeting target</a:t>
                      </a:r>
                    </a:p>
                    <a:p>
                      <a:pPr lvl="0">
                        <a:buFont typeface="Arial" pitchFamily="34" charset="0"/>
                        <a:buChar char="•"/>
                      </a:pPr>
                      <a:r>
                        <a:rPr lang="en-US" sz="2000" kern="1200" dirty="0" smtClean="0">
                          <a:solidFill>
                            <a:schemeClr val="dk1"/>
                          </a:solidFill>
                          <a:latin typeface="+mn-lt"/>
                          <a:ea typeface="+mn-ea"/>
                          <a:cs typeface="+mn-cs"/>
                        </a:rPr>
                        <a:t> Highlight 1 success</a:t>
                      </a:r>
                    </a:p>
                    <a:p>
                      <a:pPr marL="168275" lvl="0" indent="-168275">
                        <a:buFont typeface="Arial" pitchFamily="34" charset="0"/>
                        <a:buChar char="•"/>
                      </a:pPr>
                      <a:r>
                        <a:rPr lang="en-US" sz="2000" kern="1200" dirty="0" smtClean="0">
                          <a:solidFill>
                            <a:schemeClr val="dk1"/>
                          </a:solidFill>
                          <a:latin typeface="+mn-lt"/>
                          <a:ea typeface="+mn-ea"/>
                          <a:cs typeface="+mn-cs"/>
                        </a:rPr>
                        <a:t>Highlight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1 falling short of target</a:t>
                      </a:r>
                    </a:p>
                    <a:p>
                      <a:r>
                        <a:rPr lang="en-US" sz="2000" kern="1200" dirty="0" smtClean="0">
                          <a:solidFill>
                            <a:schemeClr val="dk1"/>
                          </a:solidFill>
                          <a:latin typeface="+mn-lt"/>
                          <a:ea typeface="+mn-ea"/>
                          <a:cs typeface="+mn-cs"/>
                        </a:rPr>
                        <a:t>     - Key insights</a:t>
                      </a:r>
                    </a:p>
                    <a:p>
                      <a:r>
                        <a:rPr lang="en-US" sz="2000" kern="1200" dirty="0" smtClean="0">
                          <a:solidFill>
                            <a:schemeClr val="dk1"/>
                          </a:solidFill>
                          <a:latin typeface="+mn-lt"/>
                          <a:ea typeface="+mn-ea"/>
                          <a:cs typeface="+mn-cs"/>
                        </a:rPr>
                        <a:t>      -Actions</a:t>
                      </a:r>
                      <a:endParaRPr lang="en-US" sz="2000" dirty="0">
                        <a:latin typeface="+mn-lt"/>
                      </a:endParaRPr>
                    </a:p>
                  </a:txBody>
                  <a:tcPr/>
                </a:tc>
              </a:tr>
              <a:tr h="370840">
                <a:tc>
                  <a:txBody>
                    <a:bodyPr/>
                    <a:lstStyle/>
                    <a:p>
                      <a:pPr marL="0" marR="0" algn="ctr">
                        <a:lnSpc>
                          <a:spcPct val="115000"/>
                        </a:lnSpc>
                        <a:spcBef>
                          <a:spcPts val="0"/>
                        </a:spcBef>
                        <a:spcAft>
                          <a:spcPts val="0"/>
                        </a:spcAft>
                      </a:pPr>
                      <a:r>
                        <a:rPr lang="en-US" sz="2000" dirty="0">
                          <a:latin typeface="+mn-lt"/>
                          <a:ea typeface="Calibri"/>
                          <a:cs typeface="Calibri"/>
                        </a:rPr>
                        <a:t>Program</a:t>
                      </a:r>
                    </a:p>
                  </a:txBody>
                  <a:tcPr marL="68580" marR="68580" marT="0" marB="0"/>
                </a:tc>
                <a:tc>
                  <a:txBody>
                    <a:bodyPr/>
                    <a:lstStyle/>
                    <a:p>
                      <a:pPr algn="ctr"/>
                      <a:r>
                        <a:rPr lang="en-US" sz="2000" kern="1200" dirty="0" smtClean="0">
                          <a:solidFill>
                            <a:schemeClr val="dk1"/>
                          </a:solidFill>
                          <a:latin typeface="+mn-lt"/>
                          <a:ea typeface="+mn-ea"/>
                          <a:cs typeface="+mn-cs"/>
                        </a:rPr>
                        <a:t>Quarterly</a:t>
                      </a:r>
                    </a:p>
                    <a:p>
                      <a:pPr algn="ctr"/>
                      <a:r>
                        <a:rPr lang="en-US" sz="2000" kern="1200" dirty="0" smtClean="0">
                          <a:solidFill>
                            <a:schemeClr val="dk1"/>
                          </a:solidFill>
                          <a:latin typeface="+mn-lt"/>
                          <a:ea typeface="+mn-ea"/>
                          <a:cs typeface="+mn-cs"/>
                        </a:rPr>
                        <a:t>Feb/May/Aug/Nov</a:t>
                      </a:r>
                    </a:p>
                    <a:p>
                      <a:pPr algn="ctr"/>
                      <a:endParaRPr lang="en-US" sz="2000" dirty="0">
                        <a:latin typeface="+mn-lt"/>
                      </a:endParaRPr>
                    </a:p>
                  </a:txBody>
                  <a:tcPr/>
                </a:tc>
                <a:tc>
                  <a:txBody>
                    <a:bodyPr/>
                    <a:lstStyle/>
                    <a:p>
                      <a:pPr marL="168275" marR="0" indent="-1682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dk1"/>
                          </a:solidFill>
                          <a:latin typeface="+mn-lt"/>
                          <a:ea typeface="+mn-ea"/>
                          <a:cs typeface="+mn-cs"/>
                        </a:rPr>
                        <a:t>Report  </a:t>
                      </a:r>
                      <a:r>
                        <a:rPr lang="en-US" sz="2000" b="1" kern="1200" dirty="0" smtClean="0">
                          <a:solidFill>
                            <a:schemeClr val="dk1"/>
                          </a:solidFill>
                          <a:latin typeface="+mn-lt"/>
                          <a:ea typeface="+mn-ea"/>
                          <a:cs typeface="+mn-cs"/>
                        </a:rPr>
                        <a:t>%</a:t>
                      </a:r>
                      <a:r>
                        <a:rPr lang="en-US" sz="2000" kern="1200" dirty="0" smtClean="0">
                          <a:solidFill>
                            <a:schemeClr val="dk1"/>
                          </a:solidFill>
                          <a:latin typeface="+mn-lt"/>
                          <a:ea typeface="+mn-ea"/>
                          <a:cs typeface="+mn-cs"/>
                        </a:rPr>
                        <a:t> of PMs meeting target</a:t>
                      </a:r>
                    </a:p>
                    <a:p>
                      <a:r>
                        <a:rPr lang="en-US" sz="2000" kern="1200" dirty="0" smtClean="0">
                          <a:solidFill>
                            <a:schemeClr val="dk1"/>
                          </a:solidFill>
                          <a:latin typeface="+mn-lt"/>
                          <a:ea typeface="+mn-ea"/>
                          <a:cs typeface="+mn-cs"/>
                        </a:rPr>
                        <a:t>(Discussion of PMs should happen within program)</a:t>
                      </a:r>
                      <a:endParaRPr lang="en-US" sz="2000" dirty="0">
                        <a:latin typeface="+mn-lt"/>
                      </a:endParaRPr>
                    </a:p>
                  </a:txBody>
                  <a:tcPr/>
                </a:tc>
              </a:tr>
            </a:tbl>
          </a:graphicData>
        </a:graphic>
      </p:graphicFrame>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DVSECTIONID" val="xAY2LFFOHzGqXYdJpEylZ0"/>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DVSHAPEID" val="Pj9RTFXJqsUB1M4TC49pEl"/>
</p:tagLst>
</file>

<file path=ppt/tags/tag23.xml><?xml version="1.0" encoding="utf-8"?>
<p:tagLst xmlns:a="http://schemas.openxmlformats.org/drawingml/2006/main" xmlns:r="http://schemas.openxmlformats.org/officeDocument/2006/relationships" xmlns:p="http://schemas.openxmlformats.org/presentationml/2006/main">
  <p:tag name="DVSHAPEID" val="FBywprC8RWUtR2x1Tk41JT"/>
</p:tagLst>
</file>

<file path=ppt/tags/tag24.xml><?xml version="1.0" encoding="utf-8"?>
<p:tagLst xmlns:a="http://schemas.openxmlformats.org/drawingml/2006/main" xmlns:r="http://schemas.openxmlformats.org/officeDocument/2006/relationships" xmlns:p="http://schemas.openxmlformats.org/presentationml/2006/main">
  <p:tag name="DVSHAPEID" val="s7jRMCFoI0tbhacFA5tgBb"/>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DVSECTIONID" val="VhtzXDIHm8m7uNC363IVIQ"/>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DVSHAPEID" val="YRWrXqgQBZVz0TN2AjvW0t"/>
</p:tagLst>
</file>

<file path=ppt/tags/tag28.xml><?xml version="1.0" encoding="utf-8"?>
<p:tagLst xmlns:a="http://schemas.openxmlformats.org/drawingml/2006/main" xmlns:r="http://schemas.openxmlformats.org/officeDocument/2006/relationships" xmlns:p="http://schemas.openxmlformats.org/presentationml/2006/main">
  <p:tag name="DVSHAPEID" val="w25B0atrO4HtMQxohKYLWm"/>
</p:tagLst>
</file>

<file path=ppt/tags/tag29.xml><?xml version="1.0" encoding="utf-8"?>
<p:tagLst xmlns:a="http://schemas.openxmlformats.org/drawingml/2006/main" xmlns:r="http://schemas.openxmlformats.org/officeDocument/2006/relationships" xmlns:p="http://schemas.openxmlformats.org/presentationml/2006/main">
  <p:tag name="DVSHAPEID" val="Pj9RTFXJqsUB1M4TC49pEl"/>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DVSECTIONID" val="CbxKsBNz4ca2VLvBaraysm"/>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DVSHAPEID" val="2IZ2BuY5zKh3qGh462hM6K"/>
</p:tagLst>
</file>

<file path=ppt/tags/tag32.xml><?xml version="1.0" encoding="utf-8"?>
<p:tagLst xmlns:a="http://schemas.openxmlformats.org/drawingml/2006/main" xmlns:r="http://schemas.openxmlformats.org/officeDocument/2006/relationships" xmlns:p="http://schemas.openxmlformats.org/presentationml/2006/main">
  <p:tag name="DVSHAPEID" val="LPUyNwZnnZpKM0vTsj5K2X"/>
</p:tagLst>
</file>

<file path=ppt/tags/tag33.xml><?xml version="1.0" encoding="utf-8"?>
<p:tagLst xmlns:a="http://schemas.openxmlformats.org/drawingml/2006/main" xmlns:r="http://schemas.openxmlformats.org/officeDocument/2006/relationships" xmlns:p="http://schemas.openxmlformats.org/presentationml/2006/main">
  <p:tag name="DVSHAPEID" val="T4iYbCdBSfmiW972Hs5cmh"/>
</p:tagLst>
</file>

<file path=ppt/tags/tag34.xml><?xml version="1.0" encoding="utf-8"?>
<p:tagLst xmlns:a="http://schemas.openxmlformats.org/drawingml/2006/main" xmlns:r="http://schemas.openxmlformats.org/officeDocument/2006/relationships" xmlns:p="http://schemas.openxmlformats.org/presentationml/2006/main">
  <p:tag name="DVSHAPEID" val="DGTgzdAYGlHOVQgOkn9L79"/>
</p:tagLst>
</file>

<file path=ppt/tags/tag35.xml><?xml version="1.0" encoding="utf-8"?>
<p:tagLst xmlns:a="http://schemas.openxmlformats.org/drawingml/2006/main" xmlns:r="http://schemas.openxmlformats.org/officeDocument/2006/relationships" xmlns:p="http://schemas.openxmlformats.org/presentationml/2006/main">
  <p:tag name="DVSHAPEID" val="ou4lLpBDFQACqC5U201Tz0"/>
</p:tagLst>
</file>

<file path=ppt/tags/tag36.xml><?xml version="1.0" encoding="utf-8"?>
<p:tagLst xmlns:a="http://schemas.openxmlformats.org/drawingml/2006/main" xmlns:r="http://schemas.openxmlformats.org/officeDocument/2006/relationships" xmlns:p="http://schemas.openxmlformats.org/presentationml/2006/main">
  <p:tag name="DVSECTIONID" val="7t55jB0G3yJHms7k4A45hQ"/>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DVSHAPEID" val="7WanjhTw1umRJ1g6FHEuJQ"/>
</p:tagLst>
</file>

<file path=ppt/tags/tag38.xml><?xml version="1.0" encoding="utf-8"?>
<p:tagLst xmlns:a="http://schemas.openxmlformats.org/drawingml/2006/main" xmlns:r="http://schemas.openxmlformats.org/officeDocument/2006/relationships" xmlns:p="http://schemas.openxmlformats.org/presentationml/2006/main">
  <p:tag name="DVSHAPEID" val="k743bhc9M6ThXjqQeKzv9j"/>
</p:tagLst>
</file>

<file path=ppt/tags/tag39.xml><?xml version="1.0" encoding="utf-8"?>
<p:tagLst xmlns:a="http://schemas.openxmlformats.org/drawingml/2006/main" xmlns:r="http://schemas.openxmlformats.org/officeDocument/2006/relationships" xmlns:p="http://schemas.openxmlformats.org/presentationml/2006/main">
  <p:tag name="DVSHAPEID" val="grHF6JEnXQ76wPoZXEjbgu"/>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VSHAPEID" val="n3DHvd2MjdJ0QCmwbsvo93"/>
</p:tagLst>
</file>

<file path=ppt/tags/tag41.xml><?xml version="1.0" encoding="utf-8"?>
<p:tagLst xmlns:a="http://schemas.openxmlformats.org/drawingml/2006/main" xmlns:r="http://schemas.openxmlformats.org/officeDocument/2006/relationships" xmlns:p="http://schemas.openxmlformats.org/presentationml/2006/main">
  <p:tag name="DVSHAPEID" val="9RMAreNUcX3M4E2pdqlbxT"/>
</p:tagLst>
</file>

<file path=ppt/tags/tag42.xml><?xml version="1.0" encoding="utf-8"?>
<p:tagLst xmlns:a="http://schemas.openxmlformats.org/drawingml/2006/main" xmlns:r="http://schemas.openxmlformats.org/officeDocument/2006/relationships" xmlns:p="http://schemas.openxmlformats.org/presentationml/2006/main">
  <p:tag name="DVSHAPEID" val="nwZLDrtQGSkkTMUULNZo1L"/>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356</TotalTime>
  <Words>2485</Words>
  <Application>Microsoft Office PowerPoint</Application>
  <PresentationFormat>On-screen Show (4:3)</PresentationFormat>
  <Paragraphs>291</Paragraphs>
  <Slides>26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Civic</vt:lpstr>
      <vt:lpstr>Photo Editor Photo</vt:lpstr>
      <vt:lpstr>Implementing Performance Measurement System</vt:lpstr>
      <vt:lpstr>Introducing Cindan Gizzi</vt:lpstr>
      <vt:lpstr>Tacoma-Pierce County Health Department</vt:lpstr>
      <vt:lpstr>Using Performance Measures</vt:lpstr>
      <vt:lpstr>Performance measurement is not punishment!</vt:lpstr>
      <vt:lpstr>Tacoma-Pierce County’s Performance Measures</vt:lpstr>
      <vt:lpstr>2013 Performance Measurement Model</vt:lpstr>
      <vt:lpstr>Performance Measure Description Form</vt:lpstr>
      <vt:lpstr>Tacoma-Pierce’s Reporting Schedule </vt:lpstr>
      <vt:lpstr>Who Do We Report Measures to?</vt:lpstr>
      <vt:lpstr>Performance Measures “Snapshot”</vt:lpstr>
      <vt:lpstr>PowerPoint Presentation</vt:lpstr>
      <vt:lpstr>Performance Measure Title</vt:lpstr>
      <vt:lpstr>Small Drinking Water Systems</vt:lpstr>
      <vt:lpstr>Performance Management Conversations</vt:lpstr>
      <vt:lpstr>QI Opportunity: Grants Billing Customer Satisfaction Scores</vt:lpstr>
      <vt:lpstr>PowerPoint Presentation</vt:lpstr>
      <vt:lpstr>Establish an Agency Measurement System</vt:lpstr>
      <vt:lpstr>Performance Measures</vt:lpstr>
      <vt:lpstr>Agency Level Performance Measures</vt:lpstr>
      <vt:lpstr>Success can be Measured in Stages</vt:lpstr>
      <vt:lpstr>Line of Sight Concept</vt:lpstr>
      <vt:lpstr>Reporting &amp; Monitoring</vt:lpstr>
      <vt:lpstr>Program Reporting Example</vt:lpstr>
      <vt:lpstr>Let’s Discuss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Marni</dc:creator>
  <cp:lastModifiedBy>Marni</cp:lastModifiedBy>
  <cp:revision>55</cp:revision>
  <dcterms:created xsi:type="dcterms:W3CDTF">2013-07-09T19:41:54Z</dcterms:created>
  <dcterms:modified xsi:type="dcterms:W3CDTF">2013-07-11T19:00:12Z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