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Default Extension="ppt" ContentType="application/vnd.ms-powerpoi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293" r:id="rId3"/>
    <p:sldId id="294" r:id="rId4"/>
    <p:sldId id="259" r:id="rId5"/>
    <p:sldId id="296" r:id="rId6"/>
    <p:sldId id="297" r:id="rId7"/>
    <p:sldId id="258" r:id="rId8"/>
    <p:sldId id="263" r:id="rId9"/>
    <p:sldId id="264" r:id="rId10"/>
    <p:sldId id="265" r:id="rId11"/>
    <p:sldId id="260" r:id="rId12"/>
    <p:sldId id="267" r:id="rId13"/>
    <p:sldId id="268" r:id="rId14"/>
    <p:sldId id="283" r:id="rId15"/>
    <p:sldId id="282" r:id="rId16"/>
    <p:sldId id="270" r:id="rId17"/>
    <p:sldId id="285" r:id="rId18"/>
    <p:sldId id="287" r:id="rId19"/>
    <p:sldId id="288" r:id="rId20"/>
    <p:sldId id="276" r:id="rId21"/>
    <p:sldId id="289" r:id="rId22"/>
    <p:sldId id="298" r:id="rId23"/>
    <p:sldId id="278" r:id="rId24"/>
    <p:sldId id="290" r:id="rId25"/>
    <p:sldId id="291" r:id="rId26"/>
    <p:sldId id="279" r:id="rId27"/>
    <p:sldId id="280" r:id="rId28"/>
    <p:sldId id="29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iler\libhome\SCDAVIS\Scott%20Davis\QI%20Methods%20&amp;%20Tools\QI%20&amp;%20QP%20Method%20Descriptions\Generic%20Variation%20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ler\libhome\SCDAVIS\Scott%20Davis\QI%20Methods%20&amp;%20Tools\QI%20&amp;%20QP%20Method%20Descriptions\Generic%20Variation%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Incidences per Month</a:t>
            </a:r>
          </a:p>
        </c:rich>
      </c:tx>
      <c:layout/>
    </c:title>
    <c:plotArea>
      <c:layout/>
      <c:lineChart>
        <c:grouping val="standard"/>
        <c:ser>
          <c:idx val="0"/>
          <c:order val="0"/>
          <c:spPr>
            <a:ln>
              <a:solidFill>
                <a:srgbClr val="000000"/>
              </a:solidFill>
            </a:ln>
          </c:spPr>
          <c:marker>
            <c:spPr>
              <a:solidFill>
                <a:srgbClr val="FF0000"/>
              </a:solidFill>
              <a:ln>
                <a:solidFill>
                  <a:srgbClr val="000000"/>
                </a:solidFill>
              </a:ln>
            </c:spPr>
          </c:marker>
          <c:cat>
            <c:strRef>
              <c:f>Sheet1!$B$4:$B$16</c:f>
              <c:strCache>
                <c:ptCount val="13"/>
                <c:pt idx="0">
                  <c:v>Jan</c:v>
                </c:pt>
                <c:pt idx="1">
                  <c:v>Feb</c:v>
                </c:pt>
                <c:pt idx="2">
                  <c:v>Mar</c:v>
                </c:pt>
                <c:pt idx="3">
                  <c:v>Apr</c:v>
                </c:pt>
                <c:pt idx="4">
                  <c:v>May</c:v>
                </c:pt>
                <c:pt idx="5">
                  <c:v>Jun</c:v>
                </c:pt>
                <c:pt idx="6">
                  <c:v>Jul</c:v>
                </c:pt>
                <c:pt idx="7">
                  <c:v>Aug</c:v>
                </c:pt>
                <c:pt idx="8">
                  <c:v>Sep</c:v>
                </c:pt>
                <c:pt idx="9">
                  <c:v>Oct</c:v>
                </c:pt>
                <c:pt idx="10">
                  <c:v>Nov</c:v>
                </c:pt>
                <c:pt idx="11">
                  <c:v>Dec</c:v>
                </c:pt>
                <c:pt idx="12">
                  <c:v>Jan</c:v>
                </c:pt>
              </c:strCache>
            </c:strRef>
          </c:cat>
          <c:val>
            <c:numRef>
              <c:f>Sheet1!$C$4:$C$16</c:f>
              <c:numCache>
                <c:formatCode>General</c:formatCode>
                <c:ptCount val="13"/>
                <c:pt idx="0">
                  <c:v>43</c:v>
                </c:pt>
                <c:pt idx="1">
                  <c:v>25</c:v>
                </c:pt>
                <c:pt idx="2">
                  <c:v>54</c:v>
                </c:pt>
                <c:pt idx="3">
                  <c:v>21</c:v>
                </c:pt>
                <c:pt idx="4">
                  <c:v>37</c:v>
                </c:pt>
                <c:pt idx="5">
                  <c:v>26</c:v>
                </c:pt>
                <c:pt idx="6">
                  <c:v>46</c:v>
                </c:pt>
                <c:pt idx="7">
                  <c:v>41</c:v>
                </c:pt>
                <c:pt idx="8">
                  <c:v>24</c:v>
                </c:pt>
                <c:pt idx="9">
                  <c:v>49</c:v>
                </c:pt>
                <c:pt idx="10">
                  <c:v>52</c:v>
                </c:pt>
                <c:pt idx="11">
                  <c:v>29</c:v>
                </c:pt>
                <c:pt idx="12">
                  <c:v>48</c:v>
                </c:pt>
              </c:numCache>
            </c:numRef>
          </c:val>
        </c:ser>
        <c:dLbls/>
        <c:marker val="1"/>
        <c:axId val="80036992"/>
        <c:axId val="80038528"/>
      </c:lineChart>
      <c:catAx>
        <c:axId val="80036992"/>
        <c:scaling>
          <c:orientation val="minMax"/>
        </c:scaling>
        <c:axPos val="b"/>
        <c:tickLblPos val="nextTo"/>
        <c:crossAx val="80038528"/>
        <c:crosses val="autoZero"/>
        <c:auto val="1"/>
        <c:lblAlgn val="ctr"/>
        <c:lblOffset val="100"/>
      </c:catAx>
      <c:valAx>
        <c:axId val="80038528"/>
        <c:scaling>
          <c:orientation val="minMax"/>
        </c:scaling>
        <c:axPos val="l"/>
        <c:majorGridlines/>
        <c:numFmt formatCode="General" sourceLinked="1"/>
        <c:tickLblPos val="nextTo"/>
        <c:crossAx val="80036992"/>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a:t>Days to </a:t>
            </a:r>
            <a:r>
              <a:rPr lang="en-US" dirty="0" smtClean="0"/>
              <a:t>Complete Request</a:t>
            </a:r>
            <a:endParaRPr lang="en-US" dirty="0"/>
          </a:p>
        </c:rich>
      </c:tx>
      <c:layout/>
    </c:title>
    <c:plotArea>
      <c:layout/>
      <c:lineChart>
        <c:grouping val="standard"/>
        <c:ser>
          <c:idx val="0"/>
          <c:order val="0"/>
          <c:spPr>
            <a:ln>
              <a:solidFill>
                <a:srgbClr val="000000"/>
              </a:solidFill>
            </a:ln>
          </c:spPr>
          <c:marker>
            <c:spPr>
              <a:solidFill>
                <a:srgbClr val="FF0000"/>
              </a:solidFill>
            </c:spPr>
          </c:marker>
          <c:cat>
            <c:strRef>
              <c:f>Sheet1!$B$55:$B$67</c:f>
              <c:strCache>
                <c:ptCount val="13"/>
                <c:pt idx="0">
                  <c:v>Jan</c:v>
                </c:pt>
                <c:pt idx="1">
                  <c:v>Feb</c:v>
                </c:pt>
                <c:pt idx="2">
                  <c:v>Mar</c:v>
                </c:pt>
                <c:pt idx="3">
                  <c:v>Apr</c:v>
                </c:pt>
                <c:pt idx="4">
                  <c:v>May</c:v>
                </c:pt>
                <c:pt idx="5">
                  <c:v>Jun</c:v>
                </c:pt>
                <c:pt idx="6">
                  <c:v>Jul</c:v>
                </c:pt>
                <c:pt idx="7">
                  <c:v>Aug</c:v>
                </c:pt>
                <c:pt idx="8">
                  <c:v>Sep</c:v>
                </c:pt>
                <c:pt idx="9">
                  <c:v>Oct</c:v>
                </c:pt>
                <c:pt idx="10">
                  <c:v>Nov</c:v>
                </c:pt>
                <c:pt idx="11">
                  <c:v>Dec</c:v>
                </c:pt>
                <c:pt idx="12">
                  <c:v>Jan</c:v>
                </c:pt>
              </c:strCache>
            </c:strRef>
          </c:cat>
          <c:val>
            <c:numRef>
              <c:f>Sheet1!$C$55:$C$67</c:f>
              <c:numCache>
                <c:formatCode>General</c:formatCode>
                <c:ptCount val="13"/>
                <c:pt idx="0">
                  <c:v>43</c:v>
                </c:pt>
                <c:pt idx="1">
                  <c:v>35</c:v>
                </c:pt>
                <c:pt idx="2">
                  <c:v>51</c:v>
                </c:pt>
                <c:pt idx="3">
                  <c:v>42</c:v>
                </c:pt>
                <c:pt idx="4">
                  <c:v>43</c:v>
                </c:pt>
                <c:pt idx="5">
                  <c:v>37</c:v>
                </c:pt>
                <c:pt idx="6">
                  <c:v>50</c:v>
                </c:pt>
                <c:pt idx="7">
                  <c:v>48</c:v>
                </c:pt>
                <c:pt idx="8">
                  <c:v>36</c:v>
                </c:pt>
                <c:pt idx="9">
                  <c:v>40</c:v>
                </c:pt>
                <c:pt idx="10">
                  <c:v>49</c:v>
                </c:pt>
                <c:pt idx="11">
                  <c:v>47</c:v>
                </c:pt>
                <c:pt idx="12">
                  <c:v>40</c:v>
                </c:pt>
              </c:numCache>
            </c:numRef>
          </c:val>
        </c:ser>
        <c:dLbls/>
        <c:marker val="1"/>
        <c:axId val="80147968"/>
        <c:axId val="80566528"/>
      </c:lineChart>
      <c:catAx>
        <c:axId val="80147968"/>
        <c:scaling>
          <c:orientation val="minMax"/>
        </c:scaling>
        <c:axPos val="b"/>
        <c:tickLblPos val="nextTo"/>
        <c:crossAx val="80566528"/>
        <c:crosses val="autoZero"/>
        <c:auto val="1"/>
        <c:lblAlgn val="ctr"/>
        <c:lblOffset val="100"/>
      </c:catAx>
      <c:valAx>
        <c:axId val="80566528"/>
        <c:scaling>
          <c:orientation val="minMax"/>
        </c:scaling>
        <c:axPos val="l"/>
        <c:majorGridlines/>
        <c:numFmt formatCode="General" sourceLinked="1"/>
        <c:tickLblPos val="nextTo"/>
        <c:crossAx val="80147968"/>
        <c:crosses val="autoZero"/>
        <c:crossBetween val="between"/>
      </c:valAx>
    </c:plotArea>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08D0CB-5973-4182-9E66-476F793BEB4B}" type="datetimeFigureOut">
              <a:rPr lang="en-US" smtClean="0"/>
              <a:pPr/>
              <a:t>5/22/2014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1EAE29-206D-49D2-B276-FF92C79242C5}" type="slidenum">
              <a:rPr lang="en-US" smtClean="0"/>
              <a:pPr/>
              <a:t>‹#›</a:t>
            </a:fld>
            <a:endParaRPr lang="en-US"/>
          </a:p>
        </p:txBody>
      </p:sp>
    </p:spTree>
    <p:extLst>
      <p:ext uri="{BB962C8B-B14F-4D97-AF65-F5344CB8AC3E}">
        <p14:creationId xmlns:p14="http://schemas.microsoft.com/office/powerpoint/2010/main" xmlns="" val="4096380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txBox="1">
            <a:spLocks noGrp="1" noChangeArrowheads="1"/>
          </p:cNvSpPr>
          <p:nvPr/>
        </p:nvSpPr>
        <p:spPr bwMode="auto">
          <a:xfrm>
            <a:off x="0" y="8686800"/>
            <a:ext cx="2971800" cy="457200"/>
          </a:xfrm>
          <a:prstGeom prst="rect">
            <a:avLst/>
          </a:prstGeom>
          <a:noFill/>
          <a:ln w="9525">
            <a:noFill/>
            <a:miter lim="800000"/>
            <a:headEnd/>
            <a:tailEnd/>
          </a:ln>
        </p:spPr>
        <p:txBody>
          <a:bodyPr lIns="91424" tIns="45713" rIns="91424" bIns="45713" anchor="b"/>
          <a:lstStyle/>
          <a:p>
            <a:r>
              <a:rPr lang="en-US" sz="1200" dirty="0">
                <a:latin typeface="Tahoma" pitchFamily="34" charset="0"/>
              </a:rPr>
              <a:t>MCPP Healthcare Consulting </a:t>
            </a:r>
          </a:p>
        </p:txBody>
      </p:sp>
      <p:sp>
        <p:nvSpPr>
          <p:cNvPr id="91139" name="Rectangle 7"/>
          <p:cNvSpPr txBox="1">
            <a:spLocks noGrp="1" noChangeArrowheads="1"/>
          </p:cNvSpPr>
          <p:nvPr/>
        </p:nvSpPr>
        <p:spPr bwMode="auto">
          <a:xfrm>
            <a:off x="3887788" y="8686800"/>
            <a:ext cx="2970212" cy="457200"/>
          </a:xfrm>
          <a:prstGeom prst="rect">
            <a:avLst/>
          </a:prstGeom>
          <a:noFill/>
          <a:ln w="9525">
            <a:noFill/>
            <a:miter lim="800000"/>
            <a:headEnd/>
            <a:tailEnd/>
          </a:ln>
        </p:spPr>
        <p:txBody>
          <a:bodyPr lIns="91424" tIns="45713" rIns="91424" bIns="45713" anchor="b"/>
          <a:lstStyle/>
          <a:p>
            <a:pPr algn="r"/>
            <a:fld id="{3E649455-3FAA-4CE6-AEF0-33EC6AB50E04}" type="slidenum">
              <a:rPr lang="en-US" sz="1200">
                <a:latin typeface="Tahoma" pitchFamily="34" charset="0"/>
              </a:rPr>
              <a:pPr algn="r"/>
              <a:t>2</a:t>
            </a:fld>
            <a:endParaRPr lang="en-US" sz="1200" dirty="0">
              <a:latin typeface="Tahoma" pitchFamily="34" charset="0"/>
            </a:endParaRPr>
          </a:p>
        </p:txBody>
      </p:sp>
      <p:sp>
        <p:nvSpPr>
          <p:cNvPr id="91140" name="Rectangle 2"/>
          <p:cNvSpPr>
            <a:spLocks noGrp="1" noRot="1" noChangeAspect="1" noChangeArrowheads="1" noTextEdit="1"/>
          </p:cNvSpPr>
          <p:nvPr>
            <p:ph type="sldImg"/>
          </p:nvPr>
        </p:nvSpPr>
        <p:spPr bwMode="auto">
          <a:xfrm>
            <a:off x="1144588" y="685800"/>
            <a:ext cx="4568825" cy="3427413"/>
          </a:xfrm>
          <a:noFill/>
          <a:ln>
            <a:solidFill>
              <a:srgbClr val="000000"/>
            </a:solidFill>
            <a:miter lim="800000"/>
            <a:headEnd/>
            <a:tailEnd/>
          </a:ln>
        </p:spPr>
      </p:sp>
      <p:sp>
        <p:nvSpPr>
          <p:cNvPr id="91141" name="Rectangle 3"/>
          <p:cNvSpPr>
            <a:spLocks noGrp="1" noChangeArrowheads="1"/>
          </p:cNvSpPr>
          <p:nvPr>
            <p:ph type="body" idx="1"/>
          </p:nvPr>
        </p:nvSpPr>
        <p:spPr bwMode="auto">
          <a:xfrm>
            <a:off x="914400" y="4344988"/>
            <a:ext cx="5029200" cy="4113212"/>
          </a:xfrm>
          <a:noFill/>
        </p:spPr>
        <p:txBody>
          <a:bodyPr wrap="square" lIns="91424" tIns="45713" rIns="91424" bIns="45713" numCol="1" anchor="t" anchorCtr="0" compatLnSpc="1">
            <a:prstTxWarp prst="textNoShape">
              <a:avLst/>
            </a:prstTxWarp>
          </a:bodyPr>
          <a:lstStyle/>
          <a:p>
            <a:pPr eaLnBrk="1" hangingPunct="1"/>
            <a:endParaRPr lang="en-US" dirty="0" smtClean="0"/>
          </a:p>
        </p:txBody>
      </p:sp>
      <p:sp>
        <p:nvSpPr>
          <p:cNvPr id="91142" name="Date Placeholder 6"/>
          <p:cNvSpPr txBox="1">
            <a:spLocks noGrp="1"/>
          </p:cNvSpPr>
          <p:nvPr/>
        </p:nvSpPr>
        <p:spPr bwMode="auto">
          <a:xfrm>
            <a:off x="3887788" y="0"/>
            <a:ext cx="2970212" cy="458788"/>
          </a:xfrm>
          <a:prstGeom prst="rect">
            <a:avLst/>
          </a:prstGeom>
          <a:noFill/>
          <a:ln w="9525">
            <a:noFill/>
            <a:miter lim="800000"/>
            <a:headEnd/>
            <a:tailEnd/>
          </a:ln>
        </p:spPr>
        <p:txBody>
          <a:bodyPr lIns="91424" tIns="45713" rIns="91424" bIns="45713"/>
          <a:lstStyle/>
          <a:p>
            <a:pPr algn="r"/>
            <a:fld id="{2A66F7C6-EC91-49DA-A7D7-158D3DB063C0}" type="datetime1">
              <a:rPr lang="en-US" sz="1200">
                <a:latin typeface="Tahoma" pitchFamily="34" charset="0"/>
              </a:rPr>
              <a:pPr algn="r"/>
              <a:t>5/22/2014</a:t>
            </a:fld>
            <a:endParaRPr lang="en-US" sz="1200" dirty="0">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want to start thinking about variation. Here are some terms we will use</a:t>
            </a:r>
          </a:p>
          <a:p>
            <a:endParaRPr lang="en-US" baseline="0" dirty="0" smtClean="0"/>
          </a:p>
          <a:p>
            <a:r>
              <a:rPr lang="en-US" baseline="0" dirty="0" smtClean="0"/>
              <a:t>Common, random, expected – words to describe 94% of variation that is built into the way the work is done.</a:t>
            </a:r>
          </a:p>
          <a:p>
            <a:endParaRPr lang="en-US" baseline="0" dirty="0" smtClean="0"/>
          </a:p>
          <a:p>
            <a:r>
              <a:rPr lang="en-US" baseline="0" dirty="0" smtClean="0"/>
              <a:t>Only 6% of the causes are from unusual or unexpected (special) causes.</a:t>
            </a:r>
          </a:p>
          <a:p>
            <a:endParaRPr lang="en-US" baseline="0" dirty="0" smtClean="0"/>
          </a:p>
          <a:p>
            <a:r>
              <a:rPr lang="en-US" baseline="0" dirty="0" smtClean="0"/>
              <a:t>It is important to know which kind of variation is occurring, because we take different actions in response to these 2 types of variation.</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25C3DD87-F745-418F-8B64-BF4BA4E2B9D2}" type="datetime1">
              <a:rPr lang="en-US"/>
              <a:pPr/>
              <a:t>5/22/2014</a:t>
            </a:fld>
            <a:endParaRPr lang="en-US"/>
          </a:p>
        </p:txBody>
      </p:sp>
      <p:sp>
        <p:nvSpPr>
          <p:cNvPr id="5" name="Rectangle 6"/>
          <p:cNvSpPr>
            <a:spLocks noGrp="1" noChangeArrowheads="1"/>
          </p:cNvSpPr>
          <p:nvPr>
            <p:ph type="ftr" sz="quarter" idx="4"/>
          </p:nvPr>
        </p:nvSpPr>
        <p:spPr>
          <a:ln/>
        </p:spPr>
        <p:txBody>
          <a:bodyPr/>
          <a:lstStyle/>
          <a:p>
            <a:r>
              <a:rPr lang="en-US"/>
              <a:t>MCPP Healthcare Consulting </a:t>
            </a:r>
          </a:p>
        </p:txBody>
      </p:sp>
      <p:sp>
        <p:nvSpPr>
          <p:cNvPr id="6" name="Rectangle 7"/>
          <p:cNvSpPr>
            <a:spLocks noGrp="1" noChangeArrowheads="1"/>
          </p:cNvSpPr>
          <p:nvPr>
            <p:ph type="sldNum" sz="quarter" idx="5"/>
          </p:nvPr>
        </p:nvSpPr>
        <p:spPr>
          <a:ln/>
        </p:spPr>
        <p:txBody>
          <a:bodyPr/>
          <a:lstStyle/>
          <a:p>
            <a:fld id="{2D0D498E-1976-476E-8638-AFE0691D80FF}" type="slidenum">
              <a:rPr lang="en-US"/>
              <a:pPr/>
              <a:t>12</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r>
              <a:rPr lang="en-US" dirty="0" smtClean="0"/>
              <a:t>Now lets talk</a:t>
            </a:r>
            <a:r>
              <a:rPr lang="en-US" baseline="0" dirty="0" smtClean="0"/>
              <a:t> about the theory of variation &amp; how it applies to our work processes.</a:t>
            </a:r>
          </a:p>
          <a:p>
            <a:endParaRPr lang="en-US" baseline="0" dirty="0" smtClean="0"/>
          </a:p>
          <a:p>
            <a:r>
              <a:rPr lang="en-US" baseline="0" dirty="0" smtClean="0"/>
              <a:t>We have talked about common cause variation, which will happen in a random but predictable way.</a:t>
            </a:r>
          </a:p>
          <a:p>
            <a:endParaRPr lang="en-US" baseline="0" dirty="0" smtClean="0"/>
          </a:p>
          <a:p>
            <a:r>
              <a:rPr lang="en-US" baseline="0" dirty="0" smtClean="0"/>
              <a:t>Now we want to focus on the way to react to the variation. If we respond to each instance of common variation, it is called tampering.</a:t>
            </a:r>
          </a:p>
          <a:p>
            <a:endParaRPr lang="en-US" baseline="0" dirty="0" smtClean="0"/>
          </a:p>
          <a:p>
            <a:r>
              <a:rPr lang="en-US" baseline="0" dirty="0" smtClean="0"/>
              <a:t>If our process is not capable, we need to redesign it. That is why it is so important to identify whether the variation is built into the work process (common or random) or if it is an usual and not built into the process (special cause).</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DFDBD1A0-FDD5-4081-A106-6F02CC647F98}" type="datetime1">
              <a:rPr lang="en-US"/>
              <a:pPr/>
              <a:t>5/22/2014</a:t>
            </a:fld>
            <a:endParaRPr lang="en-US"/>
          </a:p>
        </p:txBody>
      </p:sp>
      <p:sp>
        <p:nvSpPr>
          <p:cNvPr id="5" name="Rectangle 6"/>
          <p:cNvSpPr>
            <a:spLocks noGrp="1" noChangeArrowheads="1"/>
          </p:cNvSpPr>
          <p:nvPr>
            <p:ph type="ftr" sz="quarter" idx="4"/>
          </p:nvPr>
        </p:nvSpPr>
        <p:spPr>
          <a:ln/>
        </p:spPr>
        <p:txBody>
          <a:bodyPr/>
          <a:lstStyle/>
          <a:p>
            <a:r>
              <a:rPr lang="en-US"/>
              <a:t>MCPP Healthcare Consulting </a:t>
            </a:r>
          </a:p>
        </p:txBody>
      </p:sp>
      <p:sp>
        <p:nvSpPr>
          <p:cNvPr id="6" name="Rectangle 7"/>
          <p:cNvSpPr>
            <a:spLocks noGrp="1" noChangeArrowheads="1"/>
          </p:cNvSpPr>
          <p:nvPr>
            <p:ph type="sldNum" sz="quarter" idx="5"/>
          </p:nvPr>
        </p:nvSpPr>
        <p:spPr>
          <a:ln/>
        </p:spPr>
        <p:txBody>
          <a:bodyPr/>
          <a:lstStyle/>
          <a:p>
            <a:fld id="{4873E5DF-917A-4B41-B501-39B771F1E506}" type="slidenum">
              <a:rPr lang="en-US"/>
              <a:pPr/>
              <a:t>13</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r>
              <a:rPr lang="en-US" dirty="0" smtClean="0"/>
              <a:t>Special cause – talk through the</a:t>
            </a:r>
            <a:r>
              <a:rPr lang="en-US" baseline="0" dirty="0" smtClean="0"/>
              <a:t> slide</a:t>
            </a:r>
          </a:p>
          <a:p>
            <a:endParaRPr lang="en-US" baseline="0" dirty="0" smtClean="0"/>
          </a:p>
          <a:p>
            <a:r>
              <a:rPr lang="en-US" baseline="0" dirty="0" smtClean="0"/>
              <a:t>One tool used to understand variation in a process is a control chart…define the chart</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5F54ACE6-BF90-42C5-BC13-0A6F8E7747D7}" type="datetime1">
              <a:rPr lang="en-US"/>
              <a:pPr/>
              <a:t>5/22/2014</a:t>
            </a:fld>
            <a:endParaRPr lang="en-US"/>
          </a:p>
        </p:txBody>
      </p:sp>
      <p:sp>
        <p:nvSpPr>
          <p:cNvPr id="5" name="Rectangle 6"/>
          <p:cNvSpPr>
            <a:spLocks noGrp="1" noChangeArrowheads="1"/>
          </p:cNvSpPr>
          <p:nvPr>
            <p:ph type="ftr" sz="quarter" idx="4"/>
          </p:nvPr>
        </p:nvSpPr>
        <p:spPr>
          <a:ln/>
        </p:spPr>
        <p:txBody>
          <a:bodyPr/>
          <a:lstStyle/>
          <a:p>
            <a:r>
              <a:rPr lang="en-US"/>
              <a:t>MCPP Healthcare Consulting </a:t>
            </a:r>
          </a:p>
        </p:txBody>
      </p:sp>
      <p:sp>
        <p:nvSpPr>
          <p:cNvPr id="6" name="Rectangle 7"/>
          <p:cNvSpPr>
            <a:spLocks noGrp="1" noChangeArrowheads="1"/>
          </p:cNvSpPr>
          <p:nvPr>
            <p:ph type="sldNum" sz="quarter" idx="5"/>
          </p:nvPr>
        </p:nvSpPr>
        <p:spPr>
          <a:ln/>
        </p:spPr>
        <p:txBody>
          <a:bodyPr/>
          <a:lstStyle/>
          <a:p>
            <a:fld id="{A8430F3B-0540-4610-9118-12DE6B18835B}" type="slidenum">
              <a:rPr lang="en-US"/>
              <a:pPr/>
              <a:t>14</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through</a:t>
            </a:r>
            <a:r>
              <a:rPr lang="en-US" baseline="0" dirty="0" smtClean="0"/>
              <a:t> each bullet</a:t>
            </a:r>
          </a:p>
          <a:p>
            <a:endParaRPr lang="en-US" baseline="0" dirty="0" smtClean="0"/>
          </a:p>
          <a:p>
            <a:r>
              <a:rPr lang="en-US" baseline="0" dirty="0" smtClean="0"/>
              <a:t>Presenters: Give examples of where we have responded incorrectly to each of these and when we have used it correctly</a:t>
            </a:r>
          </a:p>
          <a:p>
            <a:endParaRPr lang="en-US" baseline="0" dirty="0" smtClean="0"/>
          </a:p>
          <a:p>
            <a:r>
              <a:rPr lang="en-US" baseline="0" dirty="0" smtClean="0"/>
              <a:t>Many QI projects are implemented to respond to special causes when they should not be used in that way.</a:t>
            </a:r>
          </a:p>
          <a:p>
            <a:endParaRPr lang="en-US" baseline="0" dirty="0" smtClean="0"/>
          </a:p>
          <a:p>
            <a:r>
              <a:rPr lang="en-US" baseline="0" dirty="0" smtClean="0"/>
              <a:t>Also, many processes get complexity added unnecessarily, because of incorrect responses to a special cause.</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5F54ACE6-BF90-42C5-BC13-0A6F8E7747D7}" type="datetime1">
              <a:rPr lang="en-US"/>
              <a:pPr/>
              <a:t>5/22/2014</a:t>
            </a:fld>
            <a:endParaRPr lang="en-US"/>
          </a:p>
        </p:txBody>
      </p:sp>
      <p:sp>
        <p:nvSpPr>
          <p:cNvPr id="5" name="Rectangle 6"/>
          <p:cNvSpPr>
            <a:spLocks noGrp="1" noChangeArrowheads="1"/>
          </p:cNvSpPr>
          <p:nvPr>
            <p:ph type="ftr" sz="quarter" idx="4"/>
          </p:nvPr>
        </p:nvSpPr>
        <p:spPr>
          <a:ln/>
        </p:spPr>
        <p:txBody>
          <a:bodyPr/>
          <a:lstStyle/>
          <a:p>
            <a:r>
              <a:rPr lang="en-US"/>
              <a:t>MCPP Healthcare Consulting </a:t>
            </a:r>
          </a:p>
        </p:txBody>
      </p:sp>
      <p:sp>
        <p:nvSpPr>
          <p:cNvPr id="6" name="Rectangle 7"/>
          <p:cNvSpPr>
            <a:spLocks noGrp="1" noChangeArrowheads="1"/>
          </p:cNvSpPr>
          <p:nvPr>
            <p:ph type="sldNum" sz="quarter" idx="5"/>
          </p:nvPr>
        </p:nvSpPr>
        <p:spPr>
          <a:ln/>
        </p:spPr>
        <p:txBody>
          <a:bodyPr/>
          <a:lstStyle/>
          <a:p>
            <a:fld id="{A8430F3B-0540-4610-9118-12DE6B18835B}" type="slidenum">
              <a:rPr lang="en-US"/>
              <a:pPr/>
              <a:t>16</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r>
              <a:rPr lang="en-US" dirty="0" smtClean="0"/>
              <a:t>Review slide - paraphrase</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we have looked at different types of analysis using run charts, lets look at control charts, which have added information in</a:t>
            </a:r>
            <a:r>
              <a:rPr lang="en-US" baseline="0" dirty="0" smtClean="0"/>
              <a:t> them</a:t>
            </a:r>
          </a:p>
          <a:p>
            <a:endParaRPr lang="en-US" baseline="0" dirty="0" smtClean="0"/>
          </a:p>
          <a:p>
            <a:r>
              <a:rPr lang="en-US" baseline="0" dirty="0" smtClean="0"/>
              <a:t>Case study/example needed.</a:t>
            </a:r>
          </a:p>
          <a:p>
            <a:endParaRPr lang="en-US" baseline="0" dirty="0" smtClean="0"/>
          </a:p>
          <a:p>
            <a:r>
              <a:rPr lang="en-US" baseline="0" dirty="0" smtClean="0"/>
              <a:t>Review bullets </a:t>
            </a:r>
          </a:p>
          <a:p>
            <a:endParaRPr lang="en-US" baseline="0" dirty="0" smtClean="0"/>
          </a:p>
        </p:txBody>
      </p:sp>
      <p:sp>
        <p:nvSpPr>
          <p:cNvPr id="4" name="Slide Number Placeholder 3"/>
          <p:cNvSpPr>
            <a:spLocks noGrp="1"/>
          </p:cNvSpPr>
          <p:nvPr>
            <p:ph type="sldNum" sz="quarter" idx="10"/>
          </p:nvPr>
        </p:nvSpPr>
        <p:spPr/>
        <p:txBody>
          <a:bodyPr/>
          <a:lstStyle/>
          <a:p>
            <a:fld id="{E7F9E0D7-39E4-486B-9DAB-430091FF437E}" type="slidenum">
              <a:rPr lang="en-US" smtClean="0"/>
              <a:pPr/>
              <a:t>19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Three standard deviations are used to show how rare an occurrence is, when it falls</a:t>
            </a:r>
            <a:r>
              <a:rPr lang="en-US" baseline="0" dirty="0" smtClean="0"/>
              <a:t> outside three standard deviations.</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US" b="1" dirty="0" smtClean="0"/>
              <a:t>Key tool of quality control:</a:t>
            </a:r>
            <a:r>
              <a:rPr lang="en-US" b="1" baseline="0" dirty="0" smtClean="0"/>
              <a:t> </a:t>
            </a:r>
            <a:r>
              <a:rPr lang="en-US" dirty="0" smtClean="0"/>
              <a:t>Variation (both common and special) can be shown in control charts with mean and standard deviation</a:t>
            </a:r>
          </a:p>
          <a:p>
            <a:pPr>
              <a:lnSpc>
                <a:spcPct val="90000"/>
              </a:lnSpc>
            </a:pPr>
            <a:r>
              <a:rPr lang="en-US" dirty="0" smtClean="0"/>
              <a:t>Control charts are pictures of trend data with an extra feature—the range of variation built into the system</a:t>
            </a:r>
          </a:p>
          <a:p>
            <a:endParaRPr lang="en-US" dirty="0" smtClean="0"/>
          </a:p>
          <a:p>
            <a:r>
              <a:rPr lang="en-US" dirty="0" smtClean="0"/>
              <a:t>Describe the different parts:</a:t>
            </a:r>
          </a:p>
          <a:p>
            <a:endParaRPr lang="en-US" dirty="0" smtClean="0"/>
          </a:p>
          <a:p>
            <a:r>
              <a:rPr lang="en-US" dirty="0" smtClean="0"/>
              <a:t>Center line is the mean</a:t>
            </a:r>
          </a:p>
          <a:p>
            <a:endParaRPr lang="en-US" dirty="0" smtClean="0"/>
          </a:p>
          <a:p>
            <a:r>
              <a:rPr lang="en-US" dirty="0" smtClean="0"/>
              <a:t>X axis</a:t>
            </a:r>
          </a:p>
          <a:p>
            <a:r>
              <a:rPr lang="en-US" dirty="0" smtClean="0"/>
              <a:t>Y axis Quality characteristic might be timeliness or (see</a:t>
            </a:r>
            <a:r>
              <a:rPr lang="en-US" baseline="0" dirty="0" smtClean="0"/>
              <a:t> early slide for other listed items)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 is no</a:t>
            </a:r>
            <a:r>
              <a:rPr lang="en-US" baseline="0" dirty="0" smtClean="0"/>
              <a:t> special cause here – all data points are within the upper and lower control limits – don’t tamper.</a:t>
            </a:r>
          </a:p>
          <a:p>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21</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using control charts, avoid the common pitfalls.</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a:noFill/>
        </p:spPr>
        <p:txBody>
          <a:bodyPr/>
          <a:lstStyle/>
          <a:p>
            <a:r>
              <a:rPr lang="en-US" dirty="0" smtClean="0"/>
              <a:t>MCPP Healthcare Consulting </a:t>
            </a:r>
          </a:p>
        </p:txBody>
      </p:sp>
      <p:sp>
        <p:nvSpPr>
          <p:cNvPr id="57347" name="Rectangle 7"/>
          <p:cNvSpPr>
            <a:spLocks noGrp="1" noChangeArrowheads="1"/>
          </p:cNvSpPr>
          <p:nvPr>
            <p:ph type="sldNum" sz="quarter" idx="5"/>
          </p:nvPr>
        </p:nvSpPr>
        <p:spPr>
          <a:noFill/>
        </p:spPr>
        <p:txBody>
          <a:bodyPr/>
          <a:lstStyle/>
          <a:p>
            <a:fld id="{55D09C0B-DB75-4455-87AE-AAC40410AE59}" type="slidenum">
              <a:rPr lang="en-US" smtClean="0"/>
              <a:pPr/>
              <a:t>3</a:t>
            </a:fld>
            <a:endParaRPr lang="en-US" dirty="0" smtClean="0"/>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ln/>
        </p:spPr>
        <p:txBody>
          <a:bodyPr/>
          <a:lstStyle/>
          <a:p>
            <a:endParaRPr lang="en-US" dirty="0" smtClean="0"/>
          </a:p>
        </p:txBody>
      </p:sp>
      <p:sp>
        <p:nvSpPr>
          <p:cNvPr id="57350" name="Date Placeholder 6"/>
          <p:cNvSpPr>
            <a:spLocks noGrp="1"/>
          </p:cNvSpPr>
          <p:nvPr>
            <p:ph type="dt" sz="quarter" idx="1"/>
          </p:nvPr>
        </p:nvSpPr>
        <p:spPr>
          <a:noFill/>
        </p:spPr>
        <p:txBody>
          <a:bodyPr/>
          <a:lstStyle/>
          <a:p>
            <a:fld id="{DDE3B2B3-5312-49D9-A39B-D28C9516A437}" type="datetime1">
              <a:rPr lang="en-US" smtClean="0"/>
              <a:pPr/>
              <a:t>5/22/2014</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simple decision tree to help guide your actions on a process, depending on the type of variation seen in control chart. Acting on variation</a:t>
            </a:r>
            <a:r>
              <a:rPr lang="en-US" baseline="0" dirty="0" smtClean="0"/>
              <a:t> appropriately, meaning according to they type of variation, will help ensure on going process stability. And of course taking action on variation assumes that your process is capable. </a:t>
            </a:r>
            <a:endParaRPr lang="en-US" dirty="0" smtClean="0"/>
          </a:p>
          <a:p>
            <a:endParaRPr lang="en-US" dirty="0" smtClean="0"/>
          </a:p>
          <a:p>
            <a:r>
              <a:rPr lang="en-US" dirty="0" smtClean="0"/>
              <a:t>You can use the control chart just reviewed to help answer these questions and guide your actions. </a:t>
            </a:r>
          </a:p>
          <a:p>
            <a:endParaRPr lang="en-US" dirty="0" smtClean="0"/>
          </a:p>
          <a:p>
            <a:r>
              <a:rPr lang="en-US" dirty="0" smtClean="0"/>
              <a:t>Review decision</a:t>
            </a:r>
            <a:r>
              <a:rPr lang="en-US" baseline="0" dirty="0" smtClean="0"/>
              <a:t> steps. </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24</a:t>
            </a:fld>
            <a:endParaRPr lang="en-US" dirty="0"/>
          </a:p>
        </p:txBody>
      </p:sp>
    </p:spTree>
    <p:extLst>
      <p:ext uri="{BB962C8B-B14F-4D97-AF65-F5344CB8AC3E}">
        <p14:creationId xmlns:p14="http://schemas.microsoft.com/office/powerpoint/2010/main" xmlns="" val="1685105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sum up this first part of presentation…</a:t>
            </a:r>
            <a:endParaRPr lang="en-US" dirty="0" smtClean="0"/>
          </a:p>
          <a:p>
            <a:endParaRPr lang="en-US" dirty="0" smtClean="0"/>
          </a:p>
          <a:p>
            <a:r>
              <a:rPr lang="en-US" dirty="0" smtClean="0"/>
              <a:t>Therefore, we want to be sure we are responding appropriately! Here is a simple</a:t>
            </a:r>
            <a:r>
              <a:rPr lang="en-US" baseline="0" dirty="0" smtClean="0"/>
              <a:t> table to sort that out.</a:t>
            </a:r>
          </a:p>
          <a:p>
            <a:endParaRPr lang="en-US" baseline="0" dirty="0" smtClean="0"/>
          </a:p>
          <a:p>
            <a:r>
              <a:rPr lang="en-US" baseline="0" dirty="0" smtClean="0"/>
              <a:t>Develop example – WIC clinic data shows 1 day spike in wait times. Mgr researches – 2 staff left after 3 go home sick. Mgr responds to the special cause by assuring backup from cross trained staff, but not by changing the daily work process. (surge capacity to do the same process, not tampering)</a:t>
            </a:r>
          </a:p>
          <a:p>
            <a:endParaRPr lang="en-US" baseline="0" dirty="0" smtClean="0"/>
          </a:p>
          <a:p>
            <a:r>
              <a:rPr lang="en-US" baseline="0" dirty="0" smtClean="0"/>
              <a:t>Example of tampering in this case, manager responds by reducing schedule to reduce the number of WIC appointments, so it never happens again. </a:t>
            </a:r>
            <a:endParaRPr lang="en-US" dirty="0" smtClean="0"/>
          </a:p>
          <a:p>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25</a:t>
            </a:fld>
            <a:endParaRPr lang="en-US" dirty="0"/>
          </a:p>
        </p:txBody>
      </p:sp>
    </p:spTree>
    <p:extLst>
      <p:ext uri="{BB962C8B-B14F-4D97-AF65-F5344CB8AC3E}">
        <p14:creationId xmlns:p14="http://schemas.microsoft.com/office/powerpoint/2010/main" xmlns="" val="39868031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sz="1200" dirty="0" smtClean="0"/>
          </a:p>
        </p:txBody>
      </p:sp>
      <p:sp>
        <p:nvSpPr>
          <p:cNvPr id="4" name="Slide Number Placeholder 3"/>
          <p:cNvSpPr>
            <a:spLocks noGrp="1"/>
          </p:cNvSpPr>
          <p:nvPr>
            <p:ph type="sldNum" sz="quarter" idx="10"/>
          </p:nvPr>
        </p:nvSpPr>
        <p:spPr/>
        <p:txBody>
          <a:bodyPr/>
          <a:lstStyle/>
          <a:p>
            <a:fld id="{0D7AB78A-B309-40D3-AFC7-7158C74DC7AD}" type="slidenum">
              <a:rPr lang="en-US" smtClean="0"/>
              <a:pPr/>
              <a:t>26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5-minute</a:t>
            </a:r>
            <a:r>
              <a:rPr lang="en-US" baseline="0" dirty="0" smtClean="0"/>
              <a:t> break after this</a:t>
            </a:r>
            <a:endParaRPr lang="en-US" dirty="0"/>
          </a:p>
        </p:txBody>
      </p:sp>
      <p:sp>
        <p:nvSpPr>
          <p:cNvPr id="4" name="Footer Placeholder 3"/>
          <p:cNvSpPr>
            <a:spLocks noGrp="1"/>
          </p:cNvSpPr>
          <p:nvPr>
            <p:ph type="ftr" sz="quarter" idx="10"/>
          </p:nvPr>
        </p:nvSpPr>
        <p:spPr/>
        <p:txBody>
          <a:bodyPr/>
          <a:lstStyle/>
          <a:p>
            <a:r>
              <a:rPr lang="en-US" smtClean="0"/>
              <a:t>Public Health Performance Management Centers for Excellence</a:t>
            </a:r>
            <a:endParaRPr lang="en-US" dirty="0"/>
          </a:p>
        </p:txBody>
      </p:sp>
      <p:sp>
        <p:nvSpPr>
          <p:cNvPr id="5" name="Slide Number Placeholder 4"/>
          <p:cNvSpPr>
            <a:spLocks noGrp="1"/>
          </p:cNvSpPr>
          <p:nvPr>
            <p:ph type="sldNum" sz="quarter" idx="11"/>
          </p:nvPr>
        </p:nvSpPr>
        <p:spPr/>
        <p:txBody>
          <a:bodyPr/>
          <a:lstStyle/>
          <a:p>
            <a:fld id="{52FA9089-A9A6-47C4-AC5C-2FCE4EC1196C}"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New, from CDC</a:t>
            </a:r>
            <a:endParaRPr lang="en-US" dirty="0"/>
          </a:p>
        </p:txBody>
      </p:sp>
      <p:sp>
        <p:nvSpPr>
          <p:cNvPr id="4" name="Footer Placeholder 3"/>
          <p:cNvSpPr>
            <a:spLocks noGrp="1"/>
          </p:cNvSpPr>
          <p:nvPr>
            <p:ph type="ftr" sz="quarter" idx="10"/>
          </p:nvPr>
        </p:nvSpPr>
        <p:spPr/>
        <p:txBody>
          <a:bodyPr/>
          <a:lstStyle/>
          <a:p>
            <a:r>
              <a:rPr lang="en-US" smtClean="0"/>
              <a:t>TCHD June 2010</a:t>
            </a:r>
            <a:endParaRPr lang="en-US"/>
          </a:p>
        </p:txBody>
      </p:sp>
      <p:sp>
        <p:nvSpPr>
          <p:cNvPr id="5" name="Slide Number Placeholder 4"/>
          <p:cNvSpPr>
            <a:spLocks noGrp="1"/>
          </p:cNvSpPr>
          <p:nvPr>
            <p:ph type="sldNum" sz="quarter" idx="11"/>
          </p:nvPr>
        </p:nvSpPr>
        <p:spPr/>
        <p:txBody>
          <a:bodyPr/>
          <a:lstStyle/>
          <a:p>
            <a:fld id="{52FA9089-A9A6-47C4-AC5C-2FCE4EC1196C}"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 generic  run chart example. Run charts need to have at least 8 data points.</a:t>
            </a:r>
          </a:p>
          <a:p>
            <a:endParaRPr lang="en-US" dirty="0" smtClean="0"/>
          </a:p>
          <a:p>
            <a:r>
              <a:rPr lang="en-US" dirty="0" smtClean="0"/>
              <a:t>Here</a:t>
            </a:r>
            <a:r>
              <a:rPr lang="en-US" baseline="0" dirty="0" smtClean="0"/>
              <a:t> we see a great deal of variation. There are variations in this data up/down/ same direction that is just like all data about any work process. The question is, “why” is the variation happening?</a:t>
            </a:r>
          </a:p>
          <a:p>
            <a:endParaRPr lang="en-US" baseline="0" dirty="0" smtClean="0"/>
          </a:p>
          <a:p>
            <a:r>
              <a:rPr lang="en-US" baseline="0" dirty="0" smtClean="0"/>
              <a:t>So this training is aimed at helping us answer the question “why” about the variation we have, and whether the variation intended or not intended. Intended variation  might be aimed at meeting the needs of a set of customers, e.g. hours of operation, language of communications – things that help us meet our goals more effectively. Unintended variation adds unneeded complexity.</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p:txBody>
          <a:bodyPr/>
          <a:lstStyle/>
          <a:p>
            <a:pPr algn="r" rtl="0" eaLnBrk="0" fontAlgn="base" hangingPunct="0">
              <a:spcBef>
                <a:spcPct val="0"/>
              </a:spcBef>
              <a:spcAft>
                <a:spcPct val="0"/>
              </a:spcAft>
            </a:pPr>
            <a:fld id="{AB24B6D1-6AB8-42B5-A6A9-0555C723B845}" type="slidenum">
              <a:rPr lang="en-US" sz="1200" kern="1200">
                <a:solidFill>
                  <a:prstClr val="black"/>
                </a:solidFill>
                <a:latin typeface="Tahoma" pitchFamily="34" charset="0"/>
                <a:ea typeface="+mn-ea"/>
                <a:cs typeface="+mn-cs"/>
              </a:rPr>
              <a:pPr algn="r" rtl="0" eaLnBrk="0" fontAlgn="base" hangingPunct="0">
                <a:spcBef>
                  <a:spcPct val="0"/>
                </a:spcBef>
                <a:spcAft>
                  <a:spcPct val="0"/>
                </a:spcAft>
              </a:pPr>
              <a:t>5</a:t>
            </a:fld>
            <a:endParaRPr lang="en-US" sz="1200" kern="1200" dirty="0">
              <a:solidFill>
                <a:prstClr val="black"/>
              </a:solidFill>
              <a:latin typeface="Tahoma" pitchFamily="34" charset="0"/>
              <a:ea typeface="+mn-ea"/>
              <a:cs typeface="+mn-cs"/>
            </a:endParaRPr>
          </a:p>
        </p:txBody>
      </p:sp>
      <p:sp>
        <p:nvSpPr>
          <p:cNvPr id="84995" name="Rectangle 2"/>
          <p:cNvSpPr>
            <a:spLocks noGrp="1" noRot="1" noChangeAspect="1" noChangeArrowheads="1" noTextEdit="1"/>
          </p:cNvSpPr>
          <p:nvPr>
            <p:ph type="sldImg"/>
          </p:nvPr>
        </p:nvSpPr>
        <p:spPr>
          <a:xfrm>
            <a:off x="1144588" y="685800"/>
            <a:ext cx="4568825" cy="3427413"/>
          </a:xfrm>
          <a:ln/>
        </p:spPr>
      </p:sp>
      <p:sp>
        <p:nvSpPr>
          <p:cNvPr id="84996"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lgn="r" rtl="0" eaLnBrk="0" fontAlgn="base" hangingPunct="0">
              <a:spcBef>
                <a:spcPct val="0"/>
              </a:spcBef>
              <a:spcAft>
                <a:spcPct val="0"/>
              </a:spcAft>
            </a:pPr>
            <a:fld id="{D47AC8B9-F7A7-4FE7-AC69-3C072789B669}" type="slidenum">
              <a:rPr lang="en-US" sz="1200" kern="1200">
                <a:solidFill>
                  <a:prstClr val="black"/>
                </a:solidFill>
                <a:latin typeface="Tahoma" pitchFamily="34" charset="0"/>
                <a:ea typeface="+mn-ea"/>
                <a:cs typeface="+mn-cs"/>
              </a:rPr>
              <a:pPr algn="r" rtl="0" eaLnBrk="0" fontAlgn="base" hangingPunct="0">
                <a:spcBef>
                  <a:spcPct val="0"/>
                </a:spcBef>
                <a:spcAft>
                  <a:spcPct val="0"/>
                </a:spcAft>
              </a:pPr>
              <a:t>6</a:t>
            </a:fld>
            <a:endParaRPr lang="en-US" sz="1200" kern="1200" dirty="0">
              <a:solidFill>
                <a:prstClr val="black"/>
              </a:solidFill>
              <a:latin typeface="Tahoma" pitchFamily="34" charset="0"/>
              <a:ea typeface="+mn-ea"/>
              <a:cs typeface="+mn-cs"/>
            </a:endParaRPr>
          </a:p>
        </p:txBody>
      </p:sp>
      <p:sp>
        <p:nvSpPr>
          <p:cNvPr id="86019" name="Rectangle 2"/>
          <p:cNvSpPr>
            <a:spLocks noGrp="1" noRot="1" noChangeAspect="1" noChangeArrowheads="1" noTextEdit="1"/>
          </p:cNvSpPr>
          <p:nvPr>
            <p:ph type="sldImg"/>
          </p:nvPr>
        </p:nvSpPr>
        <p:spPr>
          <a:xfrm>
            <a:off x="1144588" y="685800"/>
            <a:ext cx="4568825" cy="3427413"/>
          </a:xfrm>
          <a:ln/>
        </p:spPr>
      </p:sp>
      <p:sp>
        <p:nvSpPr>
          <p:cNvPr id="86020"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Variation theory is a fundamental</a:t>
            </a:r>
            <a:r>
              <a:rPr lang="en-US" baseline="0" dirty="0" smtClean="0"/>
              <a:t> concept to apply to quality improvement efforts. No matter what approach we are taking to process improvement, variation theory is vital to our success. Review the other points </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We have two aspects of</a:t>
            </a:r>
            <a:r>
              <a:rPr lang="en-US" sz="1400" baseline="0" dirty="0" smtClean="0"/>
              <a:t> work processes that we need to look at.</a:t>
            </a:r>
          </a:p>
          <a:p>
            <a:endParaRPr lang="en-US" sz="1400" baseline="0" dirty="0" smtClean="0"/>
          </a:p>
          <a:p>
            <a:pPr>
              <a:spcBef>
                <a:spcPts val="1200"/>
              </a:spcBef>
            </a:pPr>
            <a:r>
              <a:rPr lang="en-US" sz="1400" baseline="0" dirty="0" smtClean="0"/>
              <a:t>The first is the aspect is to determine if the process has the capacity to meet customer needs. </a:t>
            </a:r>
            <a:r>
              <a:rPr lang="en-US" sz="1400" dirty="0" smtClean="0"/>
              <a:t>In</a:t>
            </a:r>
            <a:r>
              <a:rPr lang="en-US" sz="1400" baseline="0" dirty="0" smtClean="0"/>
              <a:t> </a:t>
            </a:r>
            <a:r>
              <a:rPr lang="en-US" sz="1400" dirty="0" smtClean="0"/>
              <a:t>Lean training  we talk about the 5 M’s - people, machine, methods, material, and measurements.  Process capability is also the ability of the combination of these to produce a product that will consistently meet the design requirements or customer expectation. </a:t>
            </a:r>
          </a:p>
          <a:p>
            <a:endParaRPr lang="en-US" sz="1400" baseline="0" dirty="0" smtClean="0"/>
          </a:p>
          <a:p>
            <a:endParaRPr lang="en-US" sz="1400" baseline="0" dirty="0" smtClean="0"/>
          </a:p>
          <a:p>
            <a:r>
              <a:rPr lang="en-US" sz="1400" baseline="0" dirty="0" smtClean="0"/>
              <a:t>The second is stability.  </a:t>
            </a:r>
            <a:r>
              <a:rPr lang="en-US" sz="1400" dirty="0" smtClean="0"/>
              <a:t>Process stability is the long-term performance level of the process after it has been brought under statistical control. In other words, the range over which the natural variation of the process occurs as determined by the system of common causes.</a:t>
            </a:r>
          </a:p>
          <a:p>
            <a:endParaRPr lang="en-US" sz="1400" dirty="0" smtClean="0"/>
          </a:p>
          <a:p>
            <a:r>
              <a:rPr lang="en-US" sz="1400" dirty="0" smtClean="0"/>
              <a:t>The thing to remember is that you can not predict capability if the process is not stable. A capable process is a stable process.  Everything may fall within the upper and lower limits but that may still not be optimum.</a:t>
            </a:r>
          </a:p>
          <a:p>
            <a:endParaRPr lang="en-US" sz="1400" dirty="0" smtClean="0"/>
          </a:p>
          <a:p>
            <a:endParaRPr lang="en-US" sz="1400" dirty="0" smtClean="0"/>
          </a:p>
          <a:p>
            <a:endParaRPr lang="en-US" sz="1400" dirty="0" smtClean="0"/>
          </a:p>
          <a:p>
            <a:endParaRPr lang="en-US" sz="1400" dirty="0"/>
          </a:p>
        </p:txBody>
      </p:sp>
      <p:sp>
        <p:nvSpPr>
          <p:cNvPr id="4" name="Footer Placeholder 3"/>
          <p:cNvSpPr>
            <a:spLocks noGrp="1"/>
          </p:cNvSpPr>
          <p:nvPr>
            <p:ph type="ftr" sz="quarter" idx="10"/>
          </p:nvPr>
        </p:nvSpPr>
        <p:spPr/>
        <p:txBody>
          <a:bodyPr/>
          <a:lstStyle/>
          <a:p>
            <a:r>
              <a:rPr lang="en-US" smtClean="0"/>
              <a:t>TCHD June 2010</a:t>
            </a:r>
            <a:endParaRPr lang="en-US"/>
          </a:p>
        </p:txBody>
      </p:sp>
      <p:sp>
        <p:nvSpPr>
          <p:cNvPr id="5" name="Slide Number Placeholder 4"/>
          <p:cNvSpPr>
            <a:spLocks noGrp="1"/>
          </p:cNvSpPr>
          <p:nvPr>
            <p:ph type="sldNum" sz="quarter" idx="11"/>
          </p:nvPr>
        </p:nvSpPr>
        <p:spPr/>
        <p:txBody>
          <a:bodyPr/>
          <a:lstStyle/>
          <a:p>
            <a:fld id="{52FA9089-A9A6-47C4-AC5C-2FCE4EC1196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we talk about customer needs, we are really talking about needs/specifications for the customer to be able to use the service or product – not the sun, moon, and stars.</a:t>
            </a:r>
          </a:p>
          <a:p>
            <a:endParaRPr lang="en-US" dirty="0" smtClean="0"/>
          </a:p>
          <a:p>
            <a:r>
              <a:rPr lang="en-US" dirty="0" smtClean="0"/>
              <a:t>In answering these questions, the answer is “No” – the process is not capable,</a:t>
            </a:r>
            <a:r>
              <a:rPr lang="en-US" baseline="0" dirty="0" smtClean="0"/>
              <a:t> don’t start improving the process to limit variation.</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Stacy will animate  or make this</a:t>
            </a:r>
            <a:r>
              <a:rPr lang="en-US" baseline="0" dirty="0" smtClean="0"/>
              <a:t> </a:t>
            </a:r>
            <a:r>
              <a:rPr lang="en-US" dirty="0" smtClean="0"/>
              <a:t>3 slides – start with requirement line and give it a label</a:t>
            </a:r>
            <a:r>
              <a:rPr lang="en-US" baseline="0" dirty="0" smtClean="0"/>
              <a:t> “customer requirement”. Put the run chart next, then the brackets &amp; text on 3</a:t>
            </a:r>
            <a:r>
              <a:rPr lang="en-US" baseline="30000" dirty="0" smtClean="0"/>
              <a:t>rd</a:t>
            </a:r>
            <a:r>
              <a:rPr lang="en-US" baseline="0" dirty="0" smtClean="0"/>
              <a:t> slide</a:t>
            </a:r>
          </a:p>
          <a:p>
            <a:endParaRPr lang="en-US" baseline="0" dirty="0" smtClean="0"/>
          </a:p>
          <a:p>
            <a:r>
              <a:rPr lang="en-US" dirty="0" smtClean="0"/>
              <a:t>If we look at a run chart of a process,</a:t>
            </a:r>
            <a:r>
              <a:rPr lang="en-US" baseline="0" dirty="0" smtClean="0"/>
              <a:t> we can see the range of time – maybe this is days to complete a birth record request or a request for public records.</a:t>
            </a:r>
          </a:p>
          <a:p>
            <a:endParaRPr lang="en-US" baseline="0" dirty="0" smtClean="0"/>
          </a:p>
          <a:p>
            <a:r>
              <a:rPr lang="en-US" baseline="0" dirty="0" smtClean="0"/>
              <a:t>This process is not capable of meeting a 14-18 day expectation from the </a:t>
            </a:r>
            <a:r>
              <a:rPr lang="en-US" baseline="0" dirty="0" err="1" smtClean="0"/>
              <a:t>custoer</a:t>
            </a:r>
            <a:r>
              <a:rPr lang="en-US" baseline="0" dirty="0" smtClean="0"/>
              <a:t>. We need to shift the performance to become capable of meeting customer needs.</a:t>
            </a:r>
            <a:endParaRPr lang="en-US" dirty="0"/>
          </a:p>
        </p:txBody>
      </p:sp>
      <p:sp>
        <p:nvSpPr>
          <p:cNvPr id="4" name="Slide Number Placeholder 3"/>
          <p:cNvSpPr>
            <a:spLocks noGrp="1"/>
          </p:cNvSpPr>
          <p:nvPr>
            <p:ph type="sldNum" sz="quarter" idx="10"/>
          </p:nvPr>
        </p:nvSpPr>
        <p:spPr/>
        <p:txBody>
          <a:bodyPr/>
          <a:lstStyle/>
          <a:p>
            <a:fld id="{E7F9E0D7-39E4-486B-9DAB-430091FF437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03B182B-2403-440E-9C9E-01EEA03F4792}" type="datetimeFigureOut">
              <a:rPr lang="en-US" smtClean="0"/>
              <a:pPr/>
              <a:t>5/22/2014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623B230-45B0-44C4-8D3B-D08F6E84F5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23B230-45B0-44C4-8D3B-D08F6E84F5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23B230-45B0-44C4-8D3B-D08F6E84F51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4" name="Rectangle 3"/>
          <p:cNvSpPr/>
          <p:nvPr userDrawn="1"/>
        </p:nvSpPr>
        <p:spPr>
          <a:xfrm>
            <a:off x="228600" y="228600"/>
            <a:ext cx="8915400" cy="6248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userDrawn="1"/>
        </p:nvSpPr>
        <p:spPr>
          <a:xfrm>
            <a:off x="152400" y="6477000"/>
            <a:ext cx="8001000" cy="338137"/>
          </a:xfrm>
          <a:prstGeom prst="rect">
            <a:avLst/>
          </a:prstGeom>
          <a:solidFill>
            <a:srgbClr val="214263"/>
          </a:solidFill>
          <a:ln>
            <a:noFill/>
          </a:ln>
        </p:spPr>
        <p:txBody>
          <a:bodyPr wrap="square">
            <a:spAutoFit/>
          </a:bodyPr>
          <a:lstStyle/>
          <a:p>
            <a:pPr algn="ctr">
              <a:defRPr/>
            </a:pPr>
            <a:r>
              <a:rPr lang="en-US" sz="1600" b="1" i="1" dirty="0" smtClean="0">
                <a:solidFill>
                  <a:schemeClr val="bg1"/>
                </a:solidFill>
                <a:latin typeface="Trebuchet MS" pitchFamily="34" charset="0"/>
              </a:rPr>
              <a:t>Public </a:t>
            </a:r>
            <a:r>
              <a:rPr lang="en-US" sz="1600" b="1" i="1" dirty="0">
                <a:solidFill>
                  <a:schemeClr val="bg1"/>
                </a:solidFill>
                <a:latin typeface="Trebuchet MS" pitchFamily="34" charset="0"/>
              </a:rPr>
              <a:t>Health Performance Management Centers for Excellence</a:t>
            </a:r>
          </a:p>
        </p:txBody>
      </p:sp>
      <p:sp>
        <p:nvSpPr>
          <p:cNvPr id="6" name="Date Placeholder 3"/>
          <p:cNvSpPr txBox="1">
            <a:spLocks/>
          </p:cNvSpPr>
          <p:nvPr userDrawn="1"/>
        </p:nvSpPr>
        <p:spPr bwMode="auto">
          <a:xfrm>
            <a:off x="152400" y="6477000"/>
            <a:ext cx="2133600" cy="457200"/>
          </a:xfrm>
          <a:prstGeom prst="rect">
            <a:avLst/>
          </a:prstGeom>
          <a:noFill/>
          <a:ln w="9525">
            <a:noFill/>
            <a:miter lim="800000"/>
            <a:headEnd/>
            <a:tailEnd/>
          </a:ln>
          <a:effectLst/>
        </p:spPr>
        <p:txBody>
          <a:bodyPr/>
          <a:lstStyle>
            <a:lvl1pPr>
              <a:defRPr/>
            </a:lvl1pPr>
          </a:lstStyle>
          <a:p>
            <a:pPr>
              <a:defRPr/>
            </a:pPr>
            <a:r>
              <a:rPr lang="en-US" sz="1000" dirty="0" smtClean="0">
                <a:solidFill>
                  <a:schemeClr val="bg1"/>
                </a:solidFill>
              </a:rPr>
              <a:t>11-1-12</a:t>
            </a:r>
            <a:endParaRPr lang="en-US" sz="1000" dirty="0">
              <a:solidFill>
                <a:schemeClr val="bg1"/>
              </a:solidFill>
            </a:endParaRPr>
          </a:p>
        </p:txBody>
      </p:sp>
      <p:sp>
        <p:nvSpPr>
          <p:cNvPr id="8" name="Title 1"/>
          <p:cNvSpPr>
            <a:spLocks noGrp="1"/>
          </p:cNvSpPr>
          <p:nvPr>
            <p:ph type="title"/>
          </p:nvPr>
        </p:nvSpPr>
        <p:spPr>
          <a:xfrm>
            <a:off x="722313" y="457200"/>
            <a:ext cx="7772400" cy="838200"/>
          </a:xfrm>
        </p:spPr>
        <p:txBody>
          <a:bodyPr anchor="t"/>
          <a:lstStyle>
            <a:lvl1pPr algn="ctr">
              <a:defRPr sz="4000" b="1" cap="none" baseline="0">
                <a:solidFill>
                  <a:schemeClr val="tx1"/>
                </a:solidFill>
                <a:latin typeface="Trebuchet MS" pitchFamily="34" charset="0"/>
              </a:defRPr>
            </a:lvl1pPr>
          </a:lstStyle>
          <a:p>
            <a:r>
              <a:rPr lang="en-US" dirty="0" smtClean="0"/>
              <a:t>Click to edit Master title style</a:t>
            </a:r>
            <a:endParaRPr lang="en-US" dirty="0"/>
          </a:p>
        </p:txBody>
      </p:sp>
      <p:sp>
        <p:nvSpPr>
          <p:cNvPr id="9" name="Text Placeholder 2"/>
          <p:cNvSpPr>
            <a:spLocks noGrp="1"/>
          </p:cNvSpPr>
          <p:nvPr>
            <p:ph type="body" idx="1"/>
          </p:nvPr>
        </p:nvSpPr>
        <p:spPr>
          <a:xfrm>
            <a:off x="722313" y="1447800"/>
            <a:ext cx="7772400" cy="4648199"/>
          </a:xfrm>
        </p:spPr>
        <p:txBody>
          <a:bodyPr anchor="t"/>
          <a:lstStyle>
            <a:lvl1pPr marL="484188" indent="-484188" algn="l">
              <a:buFont typeface="Arial" pitchFamily="34" charset="0"/>
              <a:buChar char="•"/>
              <a:tabLst>
                <a:tab pos="457200" algn="l"/>
              </a:tabLst>
              <a:defRPr sz="2800" baseline="0">
                <a:solidFill>
                  <a:schemeClr val="tx1"/>
                </a:solidFill>
                <a:latin typeface="Trebuchet MS"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Slide Number Placeholder 3"/>
          <p:cNvSpPr>
            <a:spLocks noGrp="1"/>
          </p:cNvSpPr>
          <p:nvPr>
            <p:ph type="sldNum" sz="quarter" idx="12"/>
          </p:nvPr>
        </p:nvSpPr>
        <p:spPr>
          <a:xfrm>
            <a:off x="8229600" y="6477000"/>
            <a:ext cx="457200" cy="228600"/>
          </a:xfrm>
        </p:spPr>
        <p:txBody>
          <a:bodyPr/>
          <a:lstStyle>
            <a:lvl1pPr>
              <a:defRPr>
                <a:solidFill>
                  <a:schemeClr val="bg1"/>
                </a:solidFill>
              </a:defRPr>
            </a:lvl1pPr>
          </a:lstStyle>
          <a:p>
            <a:pPr>
              <a:defRPr/>
            </a:pPr>
            <a:fld id="{BF424E35-1C8D-4B9B-923D-DDCFE0703646}" type="slidenum">
              <a:rPr lang="en-US" smtClean="0"/>
              <a:pPr>
                <a:defRPr/>
              </a:pPr>
              <a:t>‹#›</a:t>
            </a:fld>
            <a:endParaRPr lang="en-US" dirty="0"/>
          </a:p>
        </p:txBody>
      </p:sp>
    </p:spTree>
    <p:extLst>
      <p:ext uri="{BB962C8B-B14F-4D97-AF65-F5344CB8AC3E}">
        <p14:creationId xmlns:p14="http://schemas.microsoft.com/office/powerpoint/2010/main" xmlns="" val="5085009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23B230-45B0-44C4-8D3B-D08F6E84F51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623B230-45B0-44C4-8D3B-D08F6E84F51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23B230-45B0-44C4-8D3B-D08F6E84F51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623B230-45B0-44C4-8D3B-D08F6E84F51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623B230-45B0-44C4-8D3B-D08F6E84F51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03B182B-2403-440E-9C9E-01EEA03F4792}" type="datetimeFigureOut">
              <a:rPr lang="en-US" smtClean="0"/>
              <a:pPr/>
              <a:t>5/22/2014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623B230-45B0-44C4-8D3B-D08F6E84F5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03B182B-2403-440E-9C9E-01EEA03F4792}" type="datetimeFigureOut">
              <a:rPr lang="en-US" smtClean="0"/>
              <a:pPr/>
              <a:t>5/22/2014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623B230-45B0-44C4-8D3B-D08F6E84F51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03B182B-2403-440E-9C9E-01EEA03F4792}" type="datetimeFigureOut">
              <a:rPr lang="en-US" smtClean="0"/>
              <a:pPr/>
              <a:t>5/22/2014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623B230-45B0-44C4-8D3B-D08F6E84F51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3B182B-2403-440E-9C9E-01EEA03F4792}" type="datetimeFigureOut">
              <a:rPr lang="en-US" smtClean="0"/>
              <a:pPr/>
              <a:t>5/22/2014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623B230-45B0-44C4-8D3B-D08F6E84F5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PowerPoint_97-2003_Presentation1.ppt"/></Relationships>
</file>

<file path=ppt/slides/_rels/slide21.xml.rels><?xml version="1.0" encoding="UTF-8" standalone="yes"?>
<Relationships xmlns="http://schemas.openxmlformats.org/package/2006/relationships"><Relationship Id="rId3" Type="http://schemas.openxmlformats.org/officeDocument/2006/relationships/hyperlink" Target="http://en.wikipedia.org/wiki/File:ControlChart.sv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2.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hyperlink" Target="mailto:marni@marmason.com" TargetMode="External"/><Relationship Id="rId5" Type="http://schemas.openxmlformats.org/officeDocument/2006/relationships/image" Target="../media/image7.wmf"/><Relationship Id="rId4"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MarMason Consulting</a:t>
            </a:r>
            <a:endParaRPr lang="en-US"/>
          </a:p>
        </p:txBody>
      </p:sp>
      <p:sp>
        <p:nvSpPr>
          <p:cNvPr id="4" name="Slide Number Placeholder 3"/>
          <p:cNvSpPr>
            <a:spLocks noGrp="1"/>
          </p:cNvSpPr>
          <p:nvPr>
            <p:ph type="sldNum" sz="quarter" idx="12"/>
          </p:nvPr>
        </p:nvSpPr>
        <p:spPr/>
        <p:txBody>
          <a:bodyPr/>
          <a:lstStyle/>
          <a:p>
            <a:fld id="{CB1FC12E-F658-4E52-A650-A1DDAE9516BA}" type="slidenum">
              <a:rPr lang="en-US" smtClean="0"/>
              <a:pPr/>
              <a:t>1</a:t>
            </a:fld>
            <a:endParaRPr lang="en-US"/>
          </a:p>
        </p:txBody>
      </p:sp>
      <p:sp>
        <p:nvSpPr>
          <p:cNvPr id="12" name="Title 11"/>
          <p:cNvSpPr>
            <a:spLocks noGrp="1"/>
          </p:cNvSpPr>
          <p:nvPr>
            <p:ph type="title"/>
          </p:nvPr>
        </p:nvSpPr>
        <p:spPr>
          <a:xfrm>
            <a:off x="457200" y="2857500"/>
            <a:ext cx="8229600" cy="1143000"/>
          </a:xfrm>
        </p:spPr>
        <p:txBody>
          <a:bodyPr>
            <a:normAutofit/>
          </a:bodyPr>
          <a:lstStyle/>
          <a:p>
            <a:r>
              <a:rPr lang="en-US" dirty="0" smtClean="0"/>
              <a:t>Variation in Work Processes</a:t>
            </a:r>
            <a:endParaRPr lang="en-US" dirty="0"/>
          </a:p>
        </p:txBody>
      </p:sp>
    </p:spTree>
    <p:extLst>
      <p:ext uri="{BB962C8B-B14F-4D97-AF65-F5344CB8AC3E}">
        <p14:creationId xmlns:p14="http://schemas.microsoft.com/office/powerpoint/2010/main" xmlns="" val="1427585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If my process is not capable …</a:t>
            </a:r>
          </a:p>
          <a:p>
            <a:pPr lvl="1"/>
            <a:r>
              <a:rPr lang="en-US" dirty="0" smtClean="0"/>
              <a:t>Do I care if it stable or not?</a:t>
            </a:r>
          </a:p>
        </p:txBody>
      </p:sp>
      <p:sp>
        <p:nvSpPr>
          <p:cNvPr id="13" name="Footer Placeholder 2"/>
          <p:cNvSpPr>
            <a:spLocks noGrp="1"/>
          </p:cNvSpPr>
          <p:nvPr>
            <p:ph type="ftr" sz="quarter" idx="11"/>
          </p:nvPr>
        </p:nvSpPr>
        <p:spPr/>
        <p:txBody>
          <a:bodyPr/>
          <a:lstStyle/>
          <a:p>
            <a:r>
              <a:rPr lang="en-US" sz="1200" dirty="0" smtClean="0"/>
              <a:t>MarMason Consulting</a:t>
            </a:r>
            <a:endParaRPr lang="en-US" sz="1200" dirty="0"/>
          </a:p>
        </p:txBody>
      </p:sp>
      <p:sp>
        <p:nvSpPr>
          <p:cNvPr id="11" name="Slide Number Placeholder 10"/>
          <p:cNvSpPr>
            <a:spLocks noGrp="1"/>
          </p:cNvSpPr>
          <p:nvPr>
            <p:ph type="sldNum" sz="quarter" idx="12"/>
          </p:nvPr>
        </p:nvSpPr>
        <p:spPr/>
        <p:txBody>
          <a:bodyPr/>
          <a:lstStyle/>
          <a:p>
            <a:fld id="{03C246BC-2A80-45FA-9B8D-8438DA0954EE}" type="slidenum">
              <a:rPr lang="en-US" smtClean="0"/>
              <a:pPr/>
              <a:t>10</a:t>
            </a:fld>
            <a:endParaRPr lang="en-US"/>
          </a:p>
        </p:txBody>
      </p:sp>
      <p:sp>
        <p:nvSpPr>
          <p:cNvPr id="2" name="Title 1"/>
          <p:cNvSpPr>
            <a:spLocks noGrp="1"/>
          </p:cNvSpPr>
          <p:nvPr>
            <p:ph type="title"/>
          </p:nvPr>
        </p:nvSpPr>
        <p:spPr/>
        <p:txBody>
          <a:bodyPr/>
          <a:lstStyle/>
          <a:p>
            <a:r>
              <a:rPr lang="en-US" dirty="0" smtClean="0">
                <a:solidFill>
                  <a:srgbClr val="0070C0"/>
                </a:solidFill>
              </a:rPr>
              <a:t>Hmmm…</a:t>
            </a:r>
            <a:endParaRPr lang="en-US" dirty="0">
              <a:solidFill>
                <a:srgbClr val="0070C0"/>
              </a:solidFill>
            </a:endParaRPr>
          </a:p>
        </p:txBody>
      </p:sp>
      <p:graphicFrame>
        <p:nvGraphicFramePr>
          <p:cNvPr id="5" name="Chart 4"/>
          <p:cNvGraphicFramePr/>
          <p:nvPr/>
        </p:nvGraphicFramePr>
        <p:xfrm>
          <a:off x="1371600" y="2895600"/>
          <a:ext cx="55626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a:off x="1752600" y="5181600"/>
            <a:ext cx="48768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ight Arrow 6"/>
          <p:cNvSpPr/>
          <p:nvPr/>
        </p:nvSpPr>
        <p:spPr>
          <a:xfrm rot="5400000">
            <a:off x="6639435" y="4714365"/>
            <a:ext cx="771227" cy="334098"/>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12"/>
          <p:cNvSpPr>
            <a:spLocks/>
          </p:cNvSpPr>
          <p:nvPr/>
        </p:nvSpPr>
        <p:spPr bwMode="auto">
          <a:xfrm>
            <a:off x="6629400" y="5257800"/>
            <a:ext cx="762000" cy="685800"/>
          </a:xfrm>
          <a:custGeom>
            <a:avLst/>
            <a:gdLst/>
            <a:ahLst/>
            <a:cxnLst>
              <a:cxn ang="0">
                <a:pos x="4" y="676"/>
              </a:cxn>
              <a:cxn ang="0">
                <a:pos x="1" y="673"/>
              </a:cxn>
              <a:cxn ang="0">
                <a:pos x="0" y="664"/>
              </a:cxn>
              <a:cxn ang="0">
                <a:pos x="1" y="655"/>
              </a:cxn>
              <a:cxn ang="0">
                <a:pos x="4" y="652"/>
              </a:cxn>
              <a:cxn ang="0">
                <a:pos x="31" y="652"/>
              </a:cxn>
              <a:cxn ang="0">
                <a:pos x="49" y="650"/>
              </a:cxn>
              <a:cxn ang="0">
                <a:pos x="64" y="643"/>
              </a:cxn>
              <a:cxn ang="0">
                <a:pos x="81" y="625"/>
              </a:cxn>
              <a:cxn ang="0">
                <a:pos x="92" y="578"/>
              </a:cxn>
              <a:cxn ang="0">
                <a:pos x="94" y="402"/>
              </a:cxn>
              <a:cxn ang="0">
                <a:pos x="111" y="378"/>
              </a:cxn>
              <a:cxn ang="0">
                <a:pos x="155" y="367"/>
              </a:cxn>
              <a:cxn ang="0">
                <a:pos x="155" y="311"/>
              </a:cxn>
              <a:cxn ang="0">
                <a:pos x="111" y="299"/>
              </a:cxn>
              <a:cxn ang="0">
                <a:pos x="94" y="274"/>
              </a:cxn>
              <a:cxn ang="0">
                <a:pos x="92" y="187"/>
              </a:cxn>
              <a:cxn ang="0">
                <a:pos x="95" y="150"/>
              </a:cxn>
              <a:cxn ang="0">
                <a:pos x="91" y="81"/>
              </a:cxn>
              <a:cxn ang="0">
                <a:pos x="73" y="42"/>
              </a:cxn>
              <a:cxn ang="0">
                <a:pos x="60" y="31"/>
              </a:cxn>
              <a:cxn ang="0">
                <a:pos x="43" y="25"/>
              </a:cxn>
              <a:cxn ang="0">
                <a:pos x="10" y="24"/>
              </a:cxn>
              <a:cxn ang="0">
                <a:pos x="3" y="24"/>
              </a:cxn>
              <a:cxn ang="0">
                <a:pos x="1" y="20"/>
              </a:cxn>
              <a:cxn ang="0">
                <a:pos x="0" y="9"/>
              </a:cxn>
              <a:cxn ang="0">
                <a:pos x="2" y="2"/>
              </a:cxn>
              <a:cxn ang="0">
                <a:pos x="7" y="0"/>
              </a:cxn>
              <a:cxn ang="0">
                <a:pos x="87" y="0"/>
              </a:cxn>
              <a:cxn ang="0">
                <a:pos x="130" y="6"/>
              </a:cxn>
              <a:cxn ang="0">
                <a:pos x="159" y="18"/>
              </a:cxn>
              <a:cxn ang="0">
                <a:pos x="178" y="46"/>
              </a:cxn>
              <a:cxn ang="0">
                <a:pos x="183" y="246"/>
              </a:cxn>
              <a:cxn ang="0">
                <a:pos x="191" y="296"/>
              </a:cxn>
              <a:cxn ang="0">
                <a:pos x="212" y="318"/>
              </a:cxn>
              <a:cxn ang="0">
                <a:pos x="231" y="325"/>
              </a:cxn>
              <a:cxn ang="0">
                <a:pos x="247" y="326"/>
              </a:cxn>
              <a:cxn ang="0">
                <a:pos x="255" y="327"/>
              </a:cxn>
              <a:cxn ang="0">
                <a:pos x="259" y="333"/>
              </a:cxn>
              <a:cxn ang="0">
                <a:pos x="259" y="346"/>
              </a:cxn>
              <a:cxn ang="0">
                <a:pos x="247" y="350"/>
              </a:cxn>
              <a:cxn ang="0">
                <a:pos x="201" y="365"/>
              </a:cxn>
              <a:cxn ang="0">
                <a:pos x="185" y="402"/>
              </a:cxn>
              <a:cxn ang="0">
                <a:pos x="183" y="596"/>
              </a:cxn>
              <a:cxn ang="0">
                <a:pos x="172" y="644"/>
              </a:cxn>
              <a:cxn ang="0">
                <a:pos x="127" y="672"/>
              </a:cxn>
              <a:cxn ang="0">
                <a:pos x="10" y="677"/>
              </a:cxn>
            </a:cxnLst>
            <a:rect l="0" t="0" r="r" b="b"/>
            <a:pathLst>
              <a:path w="260" h="677">
                <a:moveTo>
                  <a:pt x="10" y="677"/>
                </a:moveTo>
                <a:lnTo>
                  <a:pt x="7" y="677"/>
                </a:lnTo>
                <a:lnTo>
                  <a:pt x="4" y="676"/>
                </a:lnTo>
                <a:lnTo>
                  <a:pt x="3" y="676"/>
                </a:lnTo>
                <a:lnTo>
                  <a:pt x="2" y="674"/>
                </a:lnTo>
                <a:lnTo>
                  <a:pt x="1" y="673"/>
                </a:lnTo>
                <a:lnTo>
                  <a:pt x="1" y="671"/>
                </a:lnTo>
                <a:lnTo>
                  <a:pt x="0" y="669"/>
                </a:lnTo>
                <a:lnTo>
                  <a:pt x="0" y="664"/>
                </a:lnTo>
                <a:lnTo>
                  <a:pt x="0" y="661"/>
                </a:lnTo>
                <a:lnTo>
                  <a:pt x="1" y="657"/>
                </a:lnTo>
                <a:lnTo>
                  <a:pt x="1" y="655"/>
                </a:lnTo>
                <a:lnTo>
                  <a:pt x="2" y="654"/>
                </a:lnTo>
                <a:lnTo>
                  <a:pt x="3" y="652"/>
                </a:lnTo>
                <a:lnTo>
                  <a:pt x="4" y="652"/>
                </a:lnTo>
                <a:lnTo>
                  <a:pt x="7" y="652"/>
                </a:lnTo>
                <a:lnTo>
                  <a:pt x="10" y="652"/>
                </a:lnTo>
                <a:lnTo>
                  <a:pt x="31" y="652"/>
                </a:lnTo>
                <a:lnTo>
                  <a:pt x="36" y="652"/>
                </a:lnTo>
                <a:lnTo>
                  <a:pt x="43" y="651"/>
                </a:lnTo>
                <a:lnTo>
                  <a:pt x="49" y="650"/>
                </a:lnTo>
                <a:lnTo>
                  <a:pt x="54" y="648"/>
                </a:lnTo>
                <a:lnTo>
                  <a:pt x="60" y="646"/>
                </a:lnTo>
                <a:lnTo>
                  <a:pt x="64" y="643"/>
                </a:lnTo>
                <a:lnTo>
                  <a:pt x="69" y="640"/>
                </a:lnTo>
                <a:lnTo>
                  <a:pt x="73" y="635"/>
                </a:lnTo>
                <a:lnTo>
                  <a:pt x="81" y="625"/>
                </a:lnTo>
                <a:lnTo>
                  <a:pt x="87" y="611"/>
                </a:lnTo>
                <a:lnTo>
                  <a:pt x="91" y="596"/>
                </a:lnTo>
                <a:lnTo>
                  <a:pt x="92" y="578"/>
                </a:lnTo>
                <a:lnTo>
                  <a:pt x="92" y="422"/>
                </a:lnTo>
                <a:lnTo>
                  <a:pt x="92" y="413"/>
                </a:lnTo>
                <a:lnTo>
                  <a:pt x="94" y="402"/>
                </a:lnTo>
                <a:lnTo>
                  <a:pt x="98" y="394"/>
                </a:lnTo>
                <a:lnTo>
                  <a:pt x="103" y="385"/>
                </a:lnTo>
                <a:lnTo>
                  <a:pt x="111" y="378"/>
                </a:lnTo>
                <a:lnTo>
                  <a:pt x="122" y="372"/>
                </a:lnTo>
                <a:lnTo>
                  <a:pt x="137" y="369"/>
                </a:lnTo>
                <a:lnTo>
                  <a:pt x="155" y="367"/>
                </a:lnTo>
                <a:lnTo>
                  <a:pt x="182" y="365"/>
                </a:lnTo>
                <a:lnTo>
                  <a:pt x="182" y="311"/>
                </a:lnTo>
                <a:lnTo>
                  <a:pt x="155" y="311"/>
                </a:lnTo>
                <a:lnTo>
                  <a:pt x="137" y="309"/>
                </a:lnTo>
                <a:lnTo>
                  <a:pt x="122" y="304"/>
                </a:lnTo>
                <a:lnTo>
                  <a:pt x="111" y="299"/>
                </a:lnTo>
                <a:lnTo>
                  <a:pt x="103" y="292"/>
                </a:lnTo>
                <a:lnTo>
                  <a:pt x="98" y="282"/>
                </a:lnTo>
                <a:lnTo>
                  <a:pt x="94" y="274"/>
                </a:lnTo>
                <a:lnTo>
                  <a:pt x="92" y="264"/>
                </a:lnTo>
                <a:lnTo>
                  <a:pt x="92" y="255"/>
                </a:lnTo>
                <a:lnTo>
                  <a:pt x="92" y="187"/>
                </a:lnTo>
                <a:lnTo>
                  <a:pt x="95" y="175"/>
                </a:lnTo>
                <a:lnTo>
                  <a:pt x="96" y="163"/>
                </a:lnTo>
                <a:lnTo>
                  <a:pt x="95" y="150"/>
                </a:lnTo>
                <a:lnTo>
                  <a:pt x="92" y="137"/>
                </a:lnTo>
                <a:lnTo>
                  <a:pt x="92" y="99"/>
                </a:lnTo>
                <a:lnTo>
                  <a:pt x="91" y="81"/>
                </a:lnTo>
                <a:lnTo>
                  <a:pt x="87" y="65"/>
                </a:lnTo>
                <a:lnTo>
                  <a:pt x="81" y="52"/>
                </a:lnTo>
                <a:lnTo>
                  <a:pt x="73" y="42"/>
                </a:lnTo>
                <a:lnTo>
                  <a:pt x="69" y="37"/>
                </a:lnTo>
                <a:lnTo>
                  <a:pt x="64" y="33"/>
                </a:lnTo>
                <a:lnTo>
                  <a:pt x="60" y="31"/>
                </a:lnTo>
                <a:lnTo>
                  <a:pt x="54" y="29"/>
                </a:lnTo>
                <a:lnTo>
                  <a:pt x="49" y="27"/>
                </a:lnTo>
                <a:lnTo>
                  <a:pt x="43" y="25"/>
                </a:lnTo>
                <a:lnTo>
                  <a:pt x="36" y="24"/>
                </a:lnTo>
                <a:lnTo>
                  <a:pt x="31" y="24"/>
                </a:lnTo>
                <a:lnTo>
                  <a:pt x="10" y="24"/>
                </a:lnTo>
                <a:lnTo>
                  <a:pt x="7" y="24"/>
                </a:lnTo>
                <a:lnTo>
                  <a:pt x="4" y="24"/>
                </a:lnTo>
                <a:lnTo>
                  <a:pt x="3" y="24"/>
                </a:lnTo>
                <a:lnTo>
                  <a:pt x="2" y="23"/>
                </a:lnTo>
                <a:lnTo>
                  <a:pt x="1" y="22"/>
                </a:lnTo>
                <a:lnTo>
                  <a:pt x="1" y="20"/>
                </a:lnTo>
                <a:lnTo>
                  <a:pt x="0" y="16"/>
                </a:lnTo>
                <a:lnTo>
                  <a:pt x="0" y="13"/>
                </a:lnTo>
                <a:lnTo>
                  <a:pt x="0" y="9"/>
                </a:lnTo>
                <a:lnTo>
                  <a:pt x="1" y="6"/>
                </a:lnTo>
                <a:lnTo>
                  <a:pt x="1" y="4"/>
                </a:lnTo>
                <a:lnTo>
                  <a:pt x="2" y="2"/>
                </a:lnTo>
                <a:lnTo>
                  <a:pt x="3" y="1"/>
                </a:lnTo>
                <a:lnTo>
                  <a:pt x="4" y="1"/>
                </a:lnTo>
                <a:lnTo>
                  <a:pt x="7" y="0"/>
                </a:lnTo>
                <a:lnTo>
                  <a:pt x="10" y="0"/>
                </a:lnTo>
                <a:lnTo>
                  <a:pt x="70" y="0"/>
                </a:lnTo>
                <a:lnTo>
                  <a:pt x="87" y="0"/>
                </a:lnTo>
                <a:lnTo>
                  <a:pt x="103" y="1"/>
                </a:lnTo>
                <a:lnTo>
                  <a:pt x="117" y="4"/>
                </a:lnTo>
                <a:lnTo>
                  <a:pt x="130" y="6"/>
                </a:lnTo>
                <a:lnTo>
                  <a:pt x="141" y="9"/>
                </a:lnTo>
                <a:lnTo>
                  <a:pt x="151" y="14"/>
                </a:lnTo>
                <a:lnTo>
                  <a:pt x="159" y="18"/>
                </a:lnTo>
                <a:lnTo>
                  <a:pt x="165" y="24"/>
                </a:lnTo>
                <a:lnTo>
                  <a:pt x="174" y="33"/>
                </a:lnTo>
                <a:lnTo>
                  <a:pt x="178" y="46"/>
                </a:lnTo>
                <a:lnTo>
                  <a:pt x="182" y="62"/>
                </a:lnTo>
                <a:lnTo>
                  <a:pt x="183" y="81"/>
                </a:lnTo>
                <a:lnTo>
                  <a:pt x="183" y="246"/>
                </a:lnTo>
                <a:lnTo>
                  <a:pt x="183" y="264"/>
                </a:lnTo>
                <a:lnTo>
                  <a:pt x="185" y="281"/>
                </a:lnTo>
                <a:lnTo>
                  <a:pt x="191" y="296"/>
                </a:lnTo>
                <a:lnTo>
                  <a:pt x="200" y="310"/>
                </a:lnTo>
                <a:lnTo>
                  <a:pt x="206" y="315"/>
                </a:lnTo>
                <a:lnTo>
                  <a:pt x="212" y="318"/>
                </a:lnTo>
                <a:lnTo>
                  <a:pt x="218" y="322"/>
                </a:lnTo>
                <a:lnTo>
                  <a:pt x="224" y="323"/>
                </a:lnTo>
                <a:lnTo>
                  <a:pt x="231" y="325"/>
                </a:lnTo>
                <a:lnTo>
                  <a:pt x="237" y="325"/>
                </a:lnTo>
                <a:lnTo>
                  <a:pt x="243" y="326"/>
                </a:lnTo>
                <a:lnTo>
                  <a:pt x="247" y="326"/>
                </a:lnTo>
                <a:lnTo>
                  <a:pt x="251" y="326"/>
                </a:lnTo>
                <a:lnTo>
                  <a:pt x="253" y="327"/>
                </a:lnTo>
                <a:lnTo>
                  <a:pt x="255" y="327"/>
                </a:lnTo>
                <a:lnTo>
                  <a:pt x="256" y="329"/>
                </a:lnTo>
                <a:lnTo>
                  <a:pt x="258" y="331"/>
                </a:lnTo>
                <a:lnTo>
                  <a:pt x="259" y="333"/>
                </a:lnTo>
                <a:lnTo>
                  <a:pt x="260" y="335"/>
                </a:lnTo>
                <a:lnTo>
                  <a:pt x="260" y="339"/>
                </a:lnTo>
                <a:lnTo>
                  <a:pt x="259" y="346"/>
                </a:lnTo>
                <a:lnTo>
                  <a:pt x="255" y="349"/>
                </a:lnTo>
                <a:lnTo>
                  <a:pt x="251" y="350"/>
                </a:lnTo>
                <a:lnTo>
                  <a:pt x="247" y="350"/>
                </a:lnTo>
                <a:lnTo>
                  <a:pt x="228" y="353"/>
                </a:lnTo>
                <a:lnTo>
                  <a:pt x="213" y="357"/>
                </a:lnTo>
                <a:lnTo>
                  <a:pt x="201" y="365"/>
                </a:lnTo>
                <a:lnTo>
                  <a:pt x="193" y="376"/>
                </a:lnTo>
                <a:lnTo>
                  <a:pt x="189" y="389"/>
                </a:lnTo>
                <a:lnTo>
                  <a:pt x="185" y="402"/>
                </a:lnTo>
                <a:lnTo>
                  <a:pt x="183" y="416"/>
                </a:lnTo>
                <a:lnTo>
                  <a:pt x="183" y="431"/>
                </a:lnTo>
                <a:lnTo>
                  <a:pt x="183" y="596"/>
                </a:lnTo>
                <a:lnTo>
                  <a:pt x="182" y="614"/>
                </a:lnTo>
                <a:lnTo>
                  <a:pt x="178" y="631"/>
                </a:lnTo>
                <a:lnTo>
                  <a:pt x="172" y="644"/>
                </a:lnTo>
                <a:lnTo>
                  <a:pt x="162" y="656"/>
                </a:lnTo>
                <a:lnTo>
                  <a:pt x="147" y="665"/>
                </a:lnTo>
                <a:lnTo>
                  <a:pt x="127" y="672"/>
                </a:lnTo>
                <a:lnTo>
                  <a:pt x="102" y="676"/>
                </a:lnTo>
                <a:lnTo>
                  <a:pt x="70" y="677"/>
                </a:lnTo>
                <a:lnTo>
                  <a:pt x="10" y="677"/>
                </a:lnTo>
                <a:close/>
              </a:path>
            </a:pathLst>
          </a:custGeom>
          <a:solidFill>
            <a:srgbClr val="FF9E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12"/>
          <p:cNvSpPr>
            <a:spLocks/>
          </p:cNvSpPr>
          <p:nvPr/>
        </p:nvSpPr>
        <p:spPr bwMode="auto">
          <a:xfrm>
            <a:off x="6781800" y="3810000"/>
            <a:ext cx="762000" cy="685800"/>
          </a:xfrm>
          <a:custGeom>
            <a:avLst/>
            <a:gdLst/>
            <a:ahLst/>
            <a:cxnLst>
              <a:cxn ang="0">
                <a:pos x="4" y="676"/>
              </a:cxn>
              <a:cxn ang="0">
                <a:pos x="1" y="673"/>
              </a:cxn>
              <a:cxn ang="0">
                <a:pos x="0" y="664"/>
              </a:cxn>
              <a:cxn ang="0">
                <a:pos x="1" y="655"/>
              </a:cxn>
              <a:cxn ang="0">
                <a:pos x="4" y="652"/>
              </a:cxn>
              <a:cxn ang="0">
                <a:pos x="31" y="652"/>
              </a:cxn>
              <a:cxn ang="0">
                <a:pos x="49" y="650"/>
              </a:cxn>
              <a:cxn ang="0">
                <a:pos x="64" y="643"/>
              </a:cxn>
              <a:cxn ang="0">
                <a:pos x="81" y="625"/>
              </a:cxn>
              <a:cxn ang="0">
                <a:pos x="92" y="578"/>
              </a:cxn>
              <a:cxn ang="0">
                <a:pos x="94" y="402"/>
              </a:cxn>
              <a:cxn ang="0">
                <a:pos x="111" y="378"/>
              </a:cxn>
              <a:cxn ang="0">
                <a:pos x="155" y="367"/>
              </a:cxn>
              <a:cxn ang="0">
                <a:pos x="155" y="311"/>
              </a:cxn>
              <a:cxn ang="0">
                <a:pos x="111" y="299"/>
              </a:cxn>
              <a:cxn ang="0">
                <a:pos x="94" y="274"/>
              </a:cxn>
              <a:cxn ang="0">
                <a:pos x="92" y="187"/>
              </a:cxn>
              <a:cxn ang="0">
                <a:pos x="95" y="150"/>
              </a:cxn>
              <a:cxn ang="0">
                <a:pos x="91" y="81"/>
              </a:cxn>
              <a:cxn ang="0">
                <a:pos x="73" y="42"/>
              </a:cxn>
              <a:cxn ang="0">
                <a:pos x="60" y="31"/>
              </a:cxn>
              <a:cxn ang="0">
                <a:pos x="43" y="25"/>
              </a:cxn>
              <a:cxn ang="0">
                <a:pos x="10" y="24"/>
              </a:cxn>
              <a:cxn ang="0">
                <a:pos x="3" y="24"/>
              </a:cxn>
              <a:cxn ang="0">
                <a:pos x="1" y="20"/>
              </a:cxn>
              <a:cxn ang="0">
                <a:pos x="0" y="9"/>
              </a:cxn>
              <a:cxn ang="0">
                <a:pos x="2" y="2"/>
              </a:cxn>
              <a:cxn ang="0">
                <a:pos x="7" y="0"/>
              </a:cxn>
              <a:cxn ang="0">
                <a:pos x="87" y="0"/>
              </a:cxn>
              <a:cxn ang="0">
                <a:pos x="130" y="6"/>
              </a:cxn>
              <a:cxn ang="0">
                <a:pos x="159" y="18"/>
              </a:cxn>
              <a:cxn ang="0">
                <a:pos x="178" y="46"/>
              </a:cxn>
              <a:cxn ang="0">
                <a:pos x="183" y="246"/>
              </a:cxn>
              <a:cxn ang="0">
                <a:pos x="191" y="296"/>
              </a:cxn>
              <a:cxn ang="0">
                <a:pos x="212" y="318"/>
              </a:cxn>
              <a:cxn ang="0">
                <a:pos x="231" y="325"/>
              </a:cxn>
              <a:cxn ang="0">
                <a:pos x="247" y="326"/>
              </a:cxn>
              <a:cxn ang="0">
                <a:pos x="255" y="327"/>
              </a:cxn>
              <a:cxn ang="0">
                <a:pos x="259" y="333"/>
              </a:cxn>
              <a:cxn ang="0">
                <a:pos x="259" y="346"/>
              </a:cxn>
              <a:cxn ang="0">
                <a:pos x="247" y="350"/>
              </a:cxn>
              <a:cxn ang="0">
                <a:pos x="201" y="365"/>
              </a:cxn>
              <a:cxn ang="0">
                <a:pos x="185" y="402"/>
              </a:cxn>
              <a:cxn ang="0">
                <a:pos x="183" y="596"/>
              </a:cxn>
              <a:cxn ang="0">
                <a:pos x="172" y="644"/>
              </a:cxn>
              <a:cxn ang="0">
                <a:pos x="127" y="672"/>
              </a:cxn>
              <a:cxn ang="0">
                <a:pos x="10" y="677"/>
              </a:cxn>
            </a:cxnLst>
            <a:rect l="0" t="0" r="r" b="b"/>
            <a:pathLst>
              <a:path w="260" h="677">
                <a:moveTo>
                  <a:pt x="10" y="677"/>
                </a:moveTo>
                <a:lnTo>
                  <a:pt x="7" y="677"/>
                </a:lnTo>
                <a:lnTo>
                  <a:pt x="4" y="676"/>
                </a:lnTo>
                <a:lnTo>
                  <a:pt x="3" y="676"/>
                </a:lnTo>
                <a:lnTo>
                  <a:pt x="2" y="674"/>
                </a:lnTo>
                <a:lnTo>
                  <a:pt x="1" y="673"/>
                </a:lnTo>
                <a:lnTo>
                  <a:pt x="1" y="671"/>
                </a:lnTo>
                <a:lnTo>
                  <a:pt x="0" y="669"/>
                </a:lnTo>
                <a:lnTo>
                  <a:pt x="0" y="664"/>
                </a:lnTo>
                <a:lnTo>
                  <a:pt x="0" y="661"/>
                </a:lnTo>
                <a:lnTo>
                  <a:pt x="1" y="657"/>
                </a:lnTo>
                <a:lnTo>
                  <a:pt x="1" y="655"/>
                </a:lnTo>
                <a:lnTo>
                  <a:pt x="2" y="654"/>
                </a:lnTo>
                <a:lnTo>
                  <a:pt x="3" y="652"/>
                </a:lnTo>
                <a:lnTo>
                  <a:pt x="4" y="652"/>
                </a:lnTo>
                <a:lnTo>
                  <a:pt x="7" y="652"/>
                </a:lnTo>
                <a:lnTo>
                  <a:pt x="10" y="652"/>
                </a:lnTo>
                <a:lnTo>
                  <a:pt x="31" y="652"/>
                </a:lnTo>
                <a:lnTo>
                  <a:pt x="36" y="652"/>
                </a:lnTo>
                <a:lnTo>
                  <a:pt x="43" y="651"/>
                </a:lnTo>
                <a:lnTo>
                  <a:pt x="49" y="650"/>
                </a:lnTo>
                <a:lnTo>
                  <a:pt x="54" y="648"/>
                </a:lnTo>
                <a:lnTo>
                  <a:pt x="60" y="646"/>
                </a:lnTo>
                <a:lnTo>
                  <a:pt x="64" y="643"/>
                </a:lnTo>
                <a:lnTo>
                  <a:pt x="69" y="640"/>
                </a:lnTo>
                <a:lnTo>
                  <a:pt x="73" y="635"/>
                </a:lnTo>
                <a:lnTo>
                  <a:pt x="81" y="625"/>
                </a:lnTo>
                <a:lnTo>
                  <a:pt x="87" y="611"/>
                </a:lnTo>
                <a:lnTo>
                  <a:pt x="91" y="596"/>
                </a:lnTo>
                <a:lnTo>
                  <a:pt x="92" y="578"/>
                </a:lnTo>
                <a:lnTo>
                  <a:pt x="92" y="422"/>
                </a:lnTo>
                <a:lnTo>
                  <a:pt x="92" y="413"/>
                </a:lnTo>
                <a:lnTo>
                  <a:pt x="94" y="402"/>
                </a:lnTo>
                <a:lnTo>
                  <a:pt x="98" y="394"/>
                </a:lnTo>
                <a:lnTo>
                  <a:pt x="103" y="385"/>
                </a:lnTo>
                <a:lnTo>
                  <a:pt x="111" y="378"/>
                </a:lnTo>
                <a:lnTo>
                  <a:pt x="122" y="372"/>
                </a:lnTo>
                <a:lnTo>
                  <a:pt x="137" y="369"/>
                </a:lnTo>
                <a:lnTo>
                  <a:pt x="155" y="367"/>
                </a:lnTo>
                <a:lnTo>
                  <a:pt x="182" y="365"/>
                </a:lnTo>
                <a:lnTo>
                  <a:pt x="182" y="311"/>
                </a:lnTo>
                <a:lnTo>
                  <a:pt x="155" y="311"/>
                </a:lnTo>
                <a:lnTo>
                  <a:pt x="137" y="309"/>
                </a:lnTo>
                <a:lnTo>
                  <a:pt x="122" y="304"/>
                </a:lnTo>
                <a:lnTo>
                  <a:pt x="111" y="299"/>
                </a:lnTo>
                <a:lnTo>
                  <a:pt x="103" y="292"/>
                </a:lnTo>
                <a:lnTo>
                  <a:pt x="98" y="282"/>
                </a:lnTo>
                <a:lnTo>
                  <a:pt x="94" y="274"/>
                </a:lnTo>
                <a:lnTo>
                  <a:pt x="92" y="264"/>
                </a:lnTo>
                <a:lnTo>
                  <a:pt x="92" y="255"/>
                </a:lnTo>
                <a:lnTo>
                  <a:pt x="92" y="187"/>
                </a:lnTo>
                <a:lnTo>
                  <a:pt x="95" y="175"/>
                </a:lnTo>
                <a:lnTo>
                  <a:pt x="96" y="163"/>
                </a:lnTo>
                <a:lnTo>
                  <a:pt x="95" y="150"/>
                </a:lnTo>
                <a:lnTo>
                  <a:pt x="92" y="137"/>
                </a:lnTo>
                <a:lnTo>
                  <a:pt x="92" y="99"/>
                </a:lnTo>
                <a:lnTo>
                  <a:pt x="91" y="81"/>
                </a:lnTo>
                <a:lnTo>
                  <a:pt x="87" y="65"/>
                </a:lnTo>
                <a:lnTo>
                  <a:pt x="81" y="52"/>
                </a:lnTo>
                <a:lnTo>
                  <a:pt x="73" y="42"/>
                </a:lnTo>
                <a:lnTo>
                  <a:pt x="69" y="37"/>
                </a:lnTo>
                <a:lnTo>
                  <a:pt x="64" y="33"/>
                </a:lnTo>
                <a:lnTo>
                  <a:pt x="60" y="31"/>
                </a:lnTo>
                <a:lnTo>
                  <a:pt x="54" y="29"/>
                </a:lnTo>
                <a:lnTo>
                  <a:pt x="49" y="27"/>
                </a:lnTo>
                <a:lnTo>
                  <a:pt x="43" y="25"/>
                </a:lnTo>
                <a:lnTo>
                  <a:pt x="36" y="24"/>
                </a:lnTo>
                <a:lnTo>
                  <a:pt x="31" y="24"/>
                </a:lnTo>
                <a:lnTo>
                  <a:pt x="10" y="24"/>
                </a:lnTo>
                <a:lnTo>
                  <a:pt x="7" y="24"/>
                </a:lnTo>
                <a:lnTo>
                  <a:pt x="4" y="24"/>
                </a:lnTo>
                <a:lnTo>
                  <a:pt x="3" y="24"/>
                </a:lnTo>
                <a:lnTo>
                  <a:pt x="2" y="23"/>
                </a:lnTo>
                <a:lnTo>
                  <a:pt x="1" y="22"/>
                </a:lnTo>
                <a:lnTo>
                  <a:pt x="1" y="20"/>
                </a:lnTo>
                <a:lnTo>
                  <a:pt x="0" y="16"/>
                </a:lnTo>
                <a:lnTo>
                  <a:pt x="0" y="13"/>
                </a:lnTo>
                <a:lnTo>
                  <a:pt x="0" y="9"/>
                </a:lnTo>
                <a:lnTo>
                  <a:pt x="1" y="6"/>
                </a:lnTo>
                <a:lnTo>
                  <a:pt x="1" y="4"/>
                </a:lnTo>
                <a:lnTo>
                  <a:pt x="2" y="2"/>
                </a:lnTo>
                <a:lnTo>
                  <a:pt x="3" y="1"/>
                </a:lnTo>
                <a:lnTo>
                  <a:pt x="4" y="1"/>
                </a:lnTo>
                <a:lnTo>
                  <a:pt x="7" y="0"/>
                </a:lnTo>
                <a:lnTo>
                  <a:pt x="10" y="0"/>
                </a:lnTo>
                <a:lnTo>
                  <a:pt x="70" y="0"/>
                </a:lnTo>
                <a:lnTo>
                  <a:pt x="87" y="0"/>
                </a:lnTo>
                <a:lnTo>
                  <a:pt x="103" y="1"/>
                </a:lnTo>
                <a:lnTo>
                  <a:pt x="117" y="4"/>
                </a:lnTo>
                <a:lnTo>
                  <a:pt x="130" y="6"/>
                </a:lnTo>
                <a:lnTo>
                  <a:pt x="141" y="9"/>
                </a:lnTo>
                <a:lnTo>
                  <a:pt x="151" y="14"/>
                </a:lnTo>
                <a:lnTo>
                  <a:pt x="159" y="18"/>
                </a:lnTo>
                <a:lnTo>
                  <a:pt x="165" y="24"/>
                </a:lnTo>
                <a:lnTo>
                  <a:pt x="174" y="33"/>
                </a:lnTo>
                <a:lnTo>
                  <a:pt x="178" y="46"/>
                </a:lnTo>
                <a:lnTo>
                  <a:pt x="182" y="62"/>
                </a:lnTo>
                <a:lnTo>
                  <a:pt x="183" y="81"/>
                </a:lnTo>
                <a:lnTo>
                  <a:pt x="183" y="246"/>
                </a:lnTo>
                <a:lnTo>
                  <a:pt x="183" y="264"/>
                </a:lnTo>
                <a:lnTo>
                  <a:pt x="185" y="281"/>
                </a:lnTo>
                <a:lnTo>
                  <a:pt x="191" y="296"/>
                </a:lnTo>
                <a:lnTo>
                  <a:pt x="200" y="310"/>
                </a:lnTo>
                <a:lnTo>
                  <a:pt x="206" y="315"/>
                </a:lnTo>
                <a:lnTo>
                  <a:pt x="212" y="318"/>
                </a:lnTo>
                <a:lnTo>
                  <a:pt x="218" y="322"/>
                </a:lnTo>
                <a:lnTo>
                  <a:pt x="224" y="323"/>
                </a:lnTo>
                <a:lnTo>
                  <a:pt x="231" y="325"/>
                </a:lnTo>
                <a:lnTo>
                  <a:pt x="237" y="325"/>
                </a:lnTo>
                <a:lnTo>
                  <a:pt x="243" y="326"/>
                </a:lnTo>
                <a:lnTo>
                  <a:pt x="247" y="326"/>
                </a:lnTo>
                <a:lnTo>
                  <a:pt x="251" y="326"/>
                </a:lnTo>
                <a:lnTo>
                  <a:pt x="253" y="327"/>
                </a:lnTo>
                <a:lnTo>
                  <a:pt x="255" y="327"/>
                </a:lnTo>
                <a:lnTo>
                  <a:pt x="256" y="329"/>
                </a:lnTo>
                <a:lnTo>
                  <a:pt x="258" y="331"/>
                </a:lnTo>
                <a:lnTo>
                  <a:pt x="259" y="333"/>
                </a:lnTo>
                <a:lnTo>
                  <a:pt x="260" y="335"/>
                </a:lnTo>
                <a:lnTo>
                  <a:pt x="260" y="339"/>
                </a:lnTo>
                <a:lnTo>
                  <a:pt x="259" y="346"/>
                </a:lnTo>
                <a:lnTo>
                  <a:pt x="255" y="349"/>
                </a:lnTo>
                <a:lnTo>
                  <a:pt x="251" y="350"/>
                </a:lnTo>
                <a:lnTo>
                  <a:pt x="247" y="350"/>
                </a:lnTo>
                <a:lnTo>
                  <a:pt x="228" y="353"/>
                </a:lnTo>
                <a:lnTo>
                  <a:pt x="213" y="357"/>
                </a:lnTo>
                <a:lnTo>
                  <a:pt x="201" y="365"/>
                </a:lnTo>
                <a:lnTo>
                  <a:pt x="193" y="376"/>
                </a:lnTo>
                <a:lnTo>
                  <a:pt x="189" y="389"/>
                </a:lnTo>
                <a:lnTo>
                  <a:pt x="185" y="402"/>
                </a:lnTo>
                <a:lnTo>
                  <a:pt x="183" y="416"/>
                </a:lnTo>
                <a:lnTo>
                  <a:pt x="183" y="431"/>
                </a:lnTo>
                <a:lnTo>
                  <a:pt x="183" y="596"/>
                </a:lnTo>
                <a:lnTo>
                  <a:pt x="182" y="614"/>
                </a:lnTo>
                <a:lnTo>
                  <a:pt x="178" y="631"/>
                </a:lnTo>
                <a:lnTo>
                  <a:pt x="172" y="644"/>
                </a:lnTo>
                <a:lnTo>
                  <a:pt x="162" y="656"/>
                </a:lnTo>
                <a:lnTo>
                  <a:pt x="147" y="665"/>
                </a:lnTo>
                <a:lnTo>
                  <a:pt x="127" y="672"/>
                </a:lnTo>
                <a:lnTo>
                  <a:pt x="102" y="676"/>
                </a:lnTo>
                <a:lnTo>
                  <a:pt x="70" y="677"/>
                </a:lnTo>
                <a:lnTo>
                  <a:pt x="10" y="677"/>
                </a:lnTo>
                <a:close/>
              </a:path>
            </a:pathLst>
          </a:custGeom>
          <a:solidFill>
            <a:srgbClr val="FF9E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7391400" y="3810000"/>
            <a:ext cx="1600200" cy="1477328"/>
          </a:xfrm>
          <a:prstGeom prst="rect">
            <a:avLst/>
          </a:prstGeom>
          <a:noFill/>
        </p:spPr>
        <p:txBody>
          <a:bodyPr wrap="square" rtlCol="0">
            <a:spAutoFit/>
          </a:bodyPr>
          <a:lstStyle/>
          <a:p>
            <a:r>
              <a:rPr lang="en-US" dirty="0" smtClean="0"/>
              <a:t>Need to shift to  a level of performance that is capable</a:t>
            </a:r>
            <a:endParaRPr lang="en-US" dirty="0"/>
          </a:p>
        </p:txBody>
      </p:sp>
    </p:spTree>
    <p:extLst>
      <p:ext uri="{BB962C8B-B14F-4D97-AF65-F5344CB8AC3E}">
        <p14:creationId xmlns:p14="http://schemas.microsoft.com/office/powerpoint/2010/main" xmlns="" val="42836547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smtClean="0"/>
              <a:t>Major principle underlying quality improvement is that any substantial improvement must come from a change in the work process (data driven), rather than focusing on an individual occurrence or event (anecdotal).</a:t>
            </a:r>
          </a:p>
          <a:p>
            <a:r>
              <a:rPr lang="en-US" sz="2800" dirty="0" smtClean="0"/>
              <a:t>Common Causes (94%) belong to the work process</a:t>
            </a:r>
          </a:p>
          <a:p>
            <a:r>
              <a:rPr lang="en-US" sz="2800" dirty="0" smtClean="0"/>
              <a:t>Special causes (6%) are the result of fleeting or unusual occurrences</a:t>
            </a:r>
            <a:endParaRPr lang="en-US" sz="2800" dirty="0"/>
          </a:p>
        </p:txBody>
      </p:sp>
      <p:sp>
        <p:nvSpPr>
          <p:cNvPr id="6" name="Footer Placeholder 2"/>
          <p:cNvSpPr>
            <a:spLocks noGrp="1"/>
          </p:cNvSpPr>
          <p:nvPr>
            <p:ph type="ftr" sz="quarter" idx="11"/>
          </p:nvPr>
        </p:nvSpPr>
        <p:spPr/>
        <p:txBody>
          <a:bodyPr/>
          <a:lstStyle/>
          <a:p>
            <a:r>
              <a:rPr lang="en-US" dirty="0" smtClean="0"/>
              <a:t>MarMason Consulting</a:t>
            </a:r>
            <a:endParaRPr lang="en-US" dirty="0"/>
          </a:p>
        </p:txBody>
      </p:sp>
      <p:sp>
        <p:nvSpPr>
          <p:cNvPr id="5" name="Slide Number Placeholder 4"/>
          <p:cNvSpPr>
            <a:spLocks noGrp="1"/>
          </p:cNvSpPr>
          <p:nvPr>
            <p:ph type="sldNum" sz="quarter" idx="12"/>
          </p:nvPr>
        </p:nvSpPr>
        <p:spPr/>
        <p:txBody>
          <a:bodyPr/>
          <a:lstStyle/>
          <a:p>
            <a:fld id="{03C246BC-2A80-45FA-9B8D-8438DA0954EE}" type="slidenum">
              <a:rPr lang="en-US" smtClean="0"/>
              <a:pPr/>
              <a:t>11</a:t>
            </a:fld>
            <a:endParaRPr lang="en-US"/>
          </a:p>
        </p:txBody>
      </p:sp>
      <p:sp>
        <p:nvSpPr>
          <p:cNvPr id="2" name="Title 1"/>
          <p:cNvSpPr>
            <a:spLocks noGrp="1"/>
          </p:cNvSpPr>
          <p:nvPr>
            <p:ph type="title"/>
          </p:nvPr>
        </p:nvSpPr>
        <p:spPr/>
        <p:txBody>
          <a:bodyPr/>
          <a:lstStyle/>
          <a:p>
            <a:r>
              <a:rPr lang="en-US" dirty="0" smtClean="0"/>
              <a:t>Why Understand Variation?</a:t>
            </a:r>
            <a:endParaRPr lang="en-US" dirty="0"/>
          </a:p>
        </p:txBody>
      </p:sp>
    </p:spTree>
    <p:extLst>
      <p:ext uri="{BB962C8B-B14F-4D97-AF65-F5344CB8AC3E}">
        <p14:creationId xmlns:p14="http://schemas.microsoft.com/office/powerpoint/2010/main" xmlns="" val="1917976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1027"/>
          <p:cNvSpPr>
            <a:spLocks noGrp="1" noChangeArrowheads="1"/>
          </p:cNvSpPr>
          <p:nvPr>
            <p:ph idx="1"/>
          </p:nvPr>
        </p:nvSpPr>
        <p:spPr/>
        <p:txBody>
          <a:bodyPr>
            <a:normAutofit lnSpcReduction="10000"/>
          </a:bodyPr>
          <a:lstStyle/>
          <a:p>
            <a:pPr>
              <a:lnSpc>
                <a:spcPct val="90000"/>
              </a:lnSpc>
            </a:pPr>
            <a:r>
              <a:rPr lang="en-US" dirty="0"/>
              <a:t>Sources of variation include: </a:t>
            </a:r>
            <a:r>
              <a:rPr lang="en-US" dirty="0" smtClean="0"/>
              <a:t>technology, materials</a:t>
            </a:r>
            <a:r>
              <a:rPr lang="en-US" dirty="0"/>
              <a:t>, methods, </a:t>
            </a:r>
            <a:r>
              <a:rPr lang="en-US" dirty="0" smtClean="0"/>
              <a:t>culture, </a:t>
            </a:r>
            <a:r>
              <a:rPr lang="en-US" dirty="0"/>
              <a:t>people, environment</a:t>
            </a:r>
          </a:p>
          <a:p>
            <a:pPr>
              <a:lnSpc>
                <a:spcPct val="90000"/>
              </a:lnSpc>
            </a:pPr>
            <a:r>
              <a:rPr lang="en-US" u="sng" dirty="0"/>
              <a:t>Common cause variation</a:t>
            </a:r>
            <a:r>
              <a:rPr lang="en-US" dirty="0"/>
              <a:t> occurs if the process is stable— variation in data points will be random and obey a mathematical law—it is said to be in statistical control, with a large number of small sources of variation</a:t>
            </a:r>
          </a:p>
          <a:p>
            <a:pPr>
              <a:lnSpc>
                <a:spcPct val="90000"/>
              </a:lnSpc>
            </a:pPr>
            <a:r>
              <a:rPr lang="en-US" dirty="0"/>
              <a:t>Reacting to random variation in a process that is stable/in statistical control, it is called tampering and leads to further complexity, increasing variation and mistakes</a:t>
            </a:r>
          </a:p>
          <a:p>
            <a:pPr>
              <a:lnSpc>
                <a:spcPct val="90000"/>
              </a:lnSpc>
            </a:pPr>
            <a:endParaRPr lang="en-US" dirty="0"/>
          </a:p>
        </p:txBody>
      </p:sp>
      <p:sp>
        <p:nvSpPr>
          <p:cNvPr id="5" name="Footer Placeholder 2"/>
          <p:cNvSpPr>
            <a:spLocks noGrp="1"/>
          </p:cNvSpPr>
          <p:nvPr>
            <p:ph type="ftr" sz="quarter" idx="11"/>
          </p:nvPr>
        </p:nvSpPr>
        <p:spPr>
          <a:xfrm>
            <a:off x="4380072" y="6407944"/>
            <a:ext cx="2350681" cy="365125"/>
          </a:xfrm>
        </p:spPr>
        <p:txBody>
          <a:bodyPr/>
          <a:lstStyle/>
          <a:p>
            <a:r>
              <a:rPr lang="en-US" dirty="0" smtClean="0"/>
              <a:t>MarMason Consulting</a:t>
            </a:r>
            <a:endParaRPr lang="en-US" dirty="0"/>
          </a:p>
        </p:txBody>
      </p:sp>
      <p:sp>
        <p:nvSpPr>
          <p:cNvPr id="2" name="Slide Number Placeholder 1"/>
          <p:cNvSpPr>
            <a:spLocks noGrp="1"/>
          </p:cNvSpPr>
          <p:nvPr>
            <p:ph type="sldNum" sz="quarter" idx="12"/>
          </p:nvPr>
        </p:nvSpPr>
        <p:spPr>
          <a:xfrm>
            <a:off x="6553200" y="6356350"/>
            <a:ext cx="2133600" cy="365125"/>
          </a:xfrm>
          <a:prstGeom prst="rect">
            <a:avLst/>
          </a:prstGeom>
        </p:spPr>
        <p:txBody>
          <a:bodyPr/>
          <a:lstStyle/>
          <a:p>
            <a:fld id="{2B230487-31A5-45C7-8B3A-678E3FF34B63}" type="slidenum">
              <a:rPr lang="en-US" smtClean="0"/>
              <a:pPr/>
              <a:t>12</a:t>
            </a:fld>
            <a:endParaRPr lang="en-US"/>
          </a:p>
        </p:txBody>
      </p:sp>
      <p:sp>
        <p:nvSpPr>
          <p:cNvPr id="69634" name="Rectangle 1026"/>
          <p:cNvSpPr>
            <a:spLocks noGrp="1" noChangeArrowheads="1"/>
          </p:cNvSpPr>
          <p:nvPr>
            <p:ph type="title"/>
          </p:nvPr>
        </p:nvSpPr>
        <p:spPr>
          <a:xfrm>
            <a:off x="609600" y="228600"/>
            <a:ext cx="8229600" cy="1143000"/>
          </a:xfrm>
        </p:spPr>
        <p:txBody>
          <a:bodyPr/>
          <a:lstStyle/>
          <a:p>
            <a:pPr marL="838200" indent="-838200"/>
            <a:r>
              <a:rPr lang="en-US" sz="4000" dirty="0"/>
              <a:t>Understand Variation</a:t>
            </a:r>
          </a:p>
        </p:txBody>
      </p:sp>
    </p:spTree>
    <p:extLst>
      <p:ext uri="{BB962C8B-B14F-4D97-AF65-F5344CB8AC3E}">
        <p14:creationId xmlns:p14="http://schemas.microsoft.com/office/powerpoint/2010/main" xmlns="" val="2009466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7" name="Rectangle 3"/>
          <p:cNvSpPr>
            <a:spLocks noGrp="1" noChangeArrowheads="1"/>
          </p:cNvSpPr>
          <p:nvPr>
            <p:ph idx="1"/>
          </p:nvPr>
        </p:nvSpPr>
        <p:spPr/>
        <p:txBody>
          <a:bodyPr>
            <a:normAutofit/>
          </a:bodyPr>
          <a:lstStyle/>
          <a:p>
            <a:pPr>
              <a:lnSpc>
                <a:spcPct val="90000"/>
              </a:lnSpc>
            </a:pPr>
            <a:r>
              <a:rPr lang="en-US" u="sng"/>
              <a:t>Special cause variation</a:t>
            </a:r>
            <a:r>
              <a:rPr lang="en-US"/>
              <a:t> arises because of specific circumstances which are not part of the process all the time and may or may not ever recur—if the recurrence is periodic, clues to the root cause may emerge </a:t>
            </a:r>
          </a:p>
          <a:p>
            <a:pPr>
              <a:lnSpc>
                <a:spcPct val="90000"/>
              </a:lnSpc>
            </a:pPr>
            <a:r>
              <a:rPr lang="en-US"/>
              <a:t>Variation can be shown in control charts with mean and standard deviation</a:t>
            </a:r>
          </a:p>
          <a:p>
            <a:pPr>
              <a:lnSpc>
                <a:spcPct val="90000"/>
              </a:lnSpc>
            </a:pPr>
            <a:r>
              <a:rPr lang="en-US"/>
              <a:t>Control charts are pictures of trend data with an extra feature—the range of variation built into the system</a:t>
            </a:r>
          </a:p>
        </p:txBody>
      </p:sp>
      <p:sp>
        <p:nvSpPr>
          <p:cNvPr id="5" name="Footer Placeholder 2"/>
          <p:cNvSpPr>
            <a:spLocks noGrp="1"/>
          </p:cNvSpPr>
          <p:nvPr>
            <p:ph type="ftr" sz="quarter" idx="11"/>
          </p:nvPr>
        </p:nvSpPr>
        <p:spPr>
          <a:xfrm>
            <a:off x="4380072" y="6407944"/>
            <a:ext cx="2350681" cy="365125"/>
          </a:xfrm>
        </p:spPr>
        <p:txBody>
          <a:bodyPr/>
          <a:lstStyle/>
          <a:p>
            <a:r>
              <a:rPr lang="en-US" dirty="0" smtClean="0"/>
              <a:t>MarMason Consulting</a:t>
            </a:r>
            <a:endParaRPr lang="en-US" dirty="0"/>
          </a:p>
        </p:txBody>
      </p:sp>
      <p:sp>
        <p:nvSpPr>
          <p:cNvPr id="2" name="Slide Number Placeholder 1"/>
          <p:cNvSpPr>
            <a:spLocks noGrp="1"/>
          </p:cNvSpPr>
          <p:nvPr>
            <p:ph type="sldNum" sz="quarter" idx="12"/>
          </p:nvPr>
        </p:nvSpPr>
        <p:spPr>
          <a:xfrm>
            <a:off x="6553200" y="6356350"/>
            <a:ext cx="2133600" cy="365125"/>
          </a:xfrm>
          <a:prstGeom prst="rect">
            <a:avLst/>
          </a:prstGeom>
        </p:spPr>
        <p:txBody>
          <a:bodyPr/>
          <a:lstStyle/>
          <a:p>
            <a:fld id="{2B230487-31A5-45C7-8B3A-678E3FF34B63}" type="slidenum">
              <a:rPr lang="en-US" smtClean="0"/>
              <a:pPr/>
              <a:t>13</a:t>
            </a:fld>
            <a:endParaRPr lang="en-US"/>
          </a:p>
        </p:txBody>
      </p:sp>
      <p:sp>
        <p:nvSpPr>
          <p:cNvPr id="303106" name="Rectangle 2"/>
          <p:cNvSpPr>
            <a:spLocks noGrp="1" noChangeArrowheads="1"/>
          </p:cNvSpPr>
          <p:nvPr>
            <p:ph type="title"/>
          </p:nvPr>
        </p:nvSpPr>
        <p:spPr>
          <a:xfrm>
            <a:off x="533400" y="381000"/>
            <a:ext cx="8229600" cy="868362"/>
          </a:xfrm>
        </p:spPr>
        <p:txBody>
          <a:bodyPr/>
          <a:lstStyle/>
          <a:p>
            <a:r>
              <a:rPr lang="en-US" sz="4000" dirty="0"/>
              <a:t>Understand Variation</a:t>
            </a:r>
          </a:p>
        </p:txBody>
      </p:sp>
    </p:spTree>
    <p:extLst>
      <p:ext uri="{BB962C8B-B14F-4D97-AF65-F5344CB8AC3E}">
        <p14:creationId xmlns:p14="http://schemas.microsoft.com/office/powerpoint/2010/main" xmlns="" val="3262959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533400" y="762000"/>
            <a:ext cx="8229600" cy="944562"/>
          </a:xfrm>
        </p:spPr>
        <p:txBody>
          <a:bodyPr/>
          <a:lstStyle/>
          <a:p>
            <a:r>
              <a:rPr lang="en-US" sz="4000" dirty="0"/>
              <a:t>Understand Variation</a:t>
            </a:r>
          </a:p>
        </p:txBody>
      </p:sp>
      <p:sp>
        <p:nvSpPr>
          <p:cNvPr id="305155" name="Rectangle 3"/>
          <p:cNvSpPr>
            <a:spLocks noGrp="1" noChangeArrowheads="1"/>
          </p:cNvSpPr>
          <p:nvPr>
            <p:ph type="body" idx="1"/>
          </p:nvPr>
        </p:nvSpPr>
        <p:spPr>
          <a:xfrm>
            <a:off x="685800" y="1752600"/>
            <a:ext cx="7772400" cy="4114800"/>
          </a:xfrm>
        </p:spPr>
        <p:txBody>
          <a:bodyPr>
            <a:normAutofit fontScale="92500"/>
          </a:bodyPr>
          <a:lstStyle/>
          <a:p>
            <a:pPr>
              <a:lnSpc>
                <a:spcPct val="80000"/>
              </a:lnSpc>
            </a:pPr>
            <a:r>
              <a:rPr lang="en-US" sz="2800" dirty="0"/>
              <a:t>A sentinel event is a special cause variation requiring root cause analysis</a:t>
            </a:r>
          </a:p>
          <a:p>
            <a:pPr>
              <a:lnSpc>
                <a:spcPct val="80000"/>
              </a:lnSpc>
            </a:pPr>
            <a:r>
              <a:rPr lang="en-US" sz="2800" dirty="0"/>
              <a:t>Examine specific incident(s) of special cause variation and make changes to a single element only after very careful analysis</a:t>
            </a:r>
          </a:p>
          <a:p>
            <a:pPr>
              <a:lnSpc>
                <a:spcPct val="80000"/>
              </a:lnSpc>
            </a:pPr>
            <a:r>
              <a:rPr lang="en-US" sz="2800" dirty="0"/>
              <a:t>Need to investigate special cause variation before making any conclusions about performance level</a:t>
            </a:r>
          </a:p>
          <a:p>
            <a:pPr>
              <a:lnSpc>
                <a:spcPct val="80000"/>
              </a:lnSpc>
            </a:pPr>
            <a:r>
              <a:rPr lang="en-US" sz="2800" b="1" i="1" dirty="0"/>
              <a:t>Failure to distinguish between common and special cause variation can be hazardous to organizational performance!</a:t>
            </a:r>
          </a:p>
        </p:txBody>
      </p:sp>
      <p:sp>
        <p:nvSpPr>
          <p:cNvPr id="2" name="Slide Number Placeholder 1"/>
          <p:cNvSpPr>
            <a:spLocks noGrp="1"/>
          </p:cNvSpPr>
          <p:nvPr>
            <p:ph type="sldNum" sz="quarter" idx="4294967295"/>
          </p:nvPr>
        </p:nvSpPr>
        <p:spPr>
          <a:xfrm>
            <a:off x="6553200" y="6356350"/>
            <a:ext cx="2133600" cy="365125"/>
          </a:xfrm>
          <a:prstGeom prst="rect">
            <a:avLst/>
          </a:prstGeom>
        </p:spPr>
        <p:txBody>
          <a:bodyPr/>
          <a:lstStyle/>
          <a:p>
            <a:fld id="{2B230487-31A5-45C7-8B3A-678E3FF34B63}" type="slidenum">
              <a:rPr lang="en-US" smtClean="0"/>
              <a:pPr/>
              <a:t>14</a:t>
            </a:fld>
            <a:endParaRPr lang="en-US"/>
          </a:p>
        </p:txBody>
      </p:sp>
    </p:spTree>
    <p:extLst>
      <p:ext uri="{BB962C8B-B14F-4D97-AF65-F5344CB8AC3E}">
        <p14:creationId xmlns:p14="http://schemas.microsoft.com/office/powerpoint/2010/main" xmlns="" val="4000262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dirty="0" smtClean="0"/>
              <a:t>Two Types of Variation</a:t>
            </a:r>
            <a:endParaRPr lang="en-US" dirty="0"/>
          </a:p>
        </p:txBody>
      </p:sp>
      <p:sp>
        <p:nvSpPr>
          <p:cNvPr id="19" name="Content Placeholder 18"/>
          <p:cNvSpPr>
            <a:spLocks noGrp="1"/>
          </p:cNvSpPr>
          <p:nvPr>
            <p:ph idx="1"/>
          </p:nvPr>
        </p:nvSpPr>
        <p:spPr>
          <a:xfrm>
            <a:off x="437534" y="1798637"/>
            <a:ext cx="4210665" cy="4525963"/>
          </a:xfrm>
        </p:spPr>
        <p:txBody>
          <a:bodyPr>
            <a:normAutofit/>
          </a:bodyPr>
          <a:lstStyle/>
          <a:p>
            <a:r>
              <a:rPr lang="en-US" dirty="0" smtClean="0"/>
              <a:t>Common Cause</a:t>
            </a:r>
          </a:p>
          <a:p>
            <a:pPr lvl="1"/>
            <a:r>
              <a:rPr lang="en-US" dirty="0" smtClean="0"/>
              <a:t>Built into every process</a:t>
            </a:r>
          </a:p>
          <a:p>
            <a:pPr lvl="1"/>
            <a:r>
              <a:rPr lang="en-US" dirty="0" smtClean="0"/>
              <a:t>Reflects a stable process because variation is predictable</a:t>
            </a:r>
          </a:p>
          <a:p>
            <a:pPr lvl="1"/>
            <a:r>
              <a:rPr lang="en-US" dirty="0" smtClean="0"/>
              <a:t>Also called random variation</a:t>
            </a:r>
          </a:p>
          <a:p>
            <a:pPr lvl="1"/>
            <a:r>
              <a:rPr lang="en-US" dirty="0" smtClean="0"/>
              <a:t>Requires changing the process to improve results</a:t>
            </a:r>
            <a:endParaRPr lang="en-US" dirty="0"/>
          </a:p>
        </p:txBody>
      </p:sp>
      <p:sp>
        <p:nvSpPr>
          <p:cNvPr id="5" name="Slide Number Placeholder 4"/>
          <p:cNvSpPr>
            <a:spLocks noGrp="1"/>
          </p:cNvSpPr>
          <p:nvPr>
            <p:ph type="sldNum" sz="quarter" idx="12"/>
          </p:nvPr>
        </p:nvSpPr>
        <p:spPr/>
        <p:txBody>
          <a:bodyPr/>
          <a:lstStyle/>
          <a:p>
            <a:fld id="{03C246BC-2A80-45FA-9B8D-8438DA0954EE}" type="slidenum">
              <a:rPr lang="en-US" smtClean="0"/>
              <a:pPr/>
              <a:t>15</a:t>
            </a:fld>
            <a:endParaRPr lang="en-US" dirty="0"/>
          </a:p>
        </p:txBody>
      </p:sp>
      <p:sp>
        <p:nvSpPr>
          <p:cNvPr id="20" name="Content Placeholder 18"/>
          <p:cNvSpPr txBox="1">
            <a:spLocks/>
          </p:cNvSpPr>
          <p:nvPr/>
        </p:nvSpPr>
        <p:spPr>
          <a:xfrm>
            <a:off x="4399935" y="1676400"/>
            <a:ext cx="45720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Special Cause</a:t>
            </a:r>
          </a:p>
          <a:p>
            <a:pPr lvl="1"/>
            <a:r>
              <a:rPr lang="en-US" dirty="0" smtClean="0"/>
              <a:t>Not part of “daily” or “regular” process</a:t>
            </a:r>
          </a:p>
          <a:p>
            <a:pPr lvl="1"/>
            <a:r>
              <a:rPr lang="en-US" dirty="0" smtClean="0"/>
              <a:t>A single data point outside control limits OR a noticeable shift in data points over time</a:t>
            </a:r>
          </a:p>
          <a:p>
            <a:pPr lvl="1"/>
            <a:r>
              <a:rPr lang="en-US" dirty="0" smtClean="0"/>
              <a:t>Can be improved or avoided by addressing this cause alone</a:t>
            </a:r>
          </a:p>
        </p:txBody>
      </p:sp>
    </p:spTree>
    <p:extLst>
      <p:ext uri="{BB962C8B-B14F-4D97-AF65-F5344CB8AC3E}">
        <p14:creationId xmlns:p14="http://schemas.microsoft.com/office/powerpoint/2010/main" xmlns="" val="1405792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5" name="Rectangle 3"/>
          <p:cNvSpPr>
            <a:spLocks noGrp="1" noChangeArrowheads="1"/>
          </p:cNvSpPr>
          <p:nvPr>
            <p:ph idx="1"/>
          </p:nvPr>
        </p:nvSpPr>
        <p:spPr>
          <a:xfrm>
            <a:off x="685800" y="1752600"/>
            <a:ext cx="7772400" cy="4114800"/>
          </a:xfrm>
        </p:spPr>
        <p:txBody>
          <a:bodyPr>
            <a:normAutofit/>
          </a:bodyPr>
          <a:lstStyle/>
          <a:p>
            <a:pPr>
              <a:lnSpc>
                <a:spcPct val="80000"/>
              </a:lnSpc>
            </a:pPr>
            <a:r>
              <a:rPr lang="en-US" sz="2800" b="1" dirty="0" smtClean="0"/>
              <a:t>Failure to distinguish between common and special cause variation can be hazardous to organizational performance</a:t>
            </a:r>
          </a:p>
          <a:p>
            <a:pPr>
              <a:lnSpc>
                <a:spcPct val="80000"/>
              </a:lnSpc>
            </a:pPr>
            <a:endParaRPr lang="en-US" sz="2800" b="1" dirty="0" smtClean="0"/>
          </a:p>
          <a:p>
            <a:pPr>
              <a:lnSpc>
                <a:spcPct val="80000"/>
              </a:lnSpc>
            </a:pPr>
            <a:r>
              <a:rPr lang="en-US" sz="2800" dirty="0" smtClean="0"/>
              <a:t>Addressing a single occurrence of common cause variation is called TAMPERING with your process</a:t>
            </a:r>
          </a:p>
          <a:p>
            <a:pPr>
              <a:lnSpc>
                <a:spcPct val="80000"/>
              </a:lnSpc>
            </a:pPr>
            <a:r>
              <a:rPr lang="en-US" sz="2800" b="1" i="1" dirty="0" smtClean="0"/>
              <a:t>Dangers of TAMPERING:</a:t>
            </a:r>
          </a:p>
          <a:p>
            <a:pPr lvl="1">
              <a:lnSpc>
                <a:spcPct val="80000"/>
              </a:lnSpc>
            </a:pPr>
            <a:r>
              <a:rPr lang="en-US" sz="2400" b="1" i="1" dirty="0"/>
              <a:t>At best … you waste time and effort</a:t>
            </a:r>
          </a:p>
          <a:p>
            <a:pPr lvl="1">
              <a:lnSpc>
                <a:spcPct val="80000"/>
              </a:lnSpc>
            </a:pPr>
            <a:r>
              <a:rPr lang="en-US" sz="2400" b="1" i="1" dirty="0"/>
              <a:t>Likely introduce more variation</a:t>
            </a:r>
          </a:p>
          <a:p>
            <a:pPr lvl="1">
              <a:lnSpc>
                <a:spcPct val="80000"/>
              </a:lnSpc>
            </a:pPr>
            <a:r>
              <a:rPr lang="en-US" sz="2400" b="1" i="1" dirty="0"/>
              <a:t>Perhaps … make things worse</a:t>
            </a:r>
          </a:p>
          <a:p>
            <a:pPr lvl="1">
              <a:lnSpc>
                <a:spcPct val="80000"/>
              </a:lnSpc>
            </a:pPr>
            <a:endParaRPr lang="en-US" sz="2400" b="1" i="1" dirty="0"/>
          </a:p>
        </p:txBody>
      </p:sp>
      <p:sp>
        <p:nvSpPr>
          <p:cNvPr id="5" name="Footer Placeholder 2"/>
          <p:cNvSpPr>
            <a:spLocks noGrp="1"/>
          </p:cNvSpPr>
          <p:nvPr>
            <p:ph type="ftr" sz="quarter" idx="11"/>
          </p:nvPr>
        </p:nvSpPr>
        <p:spPr>
          <a:xfrm>
            <a:off x="4380072" y="6407944"/>
            <a:ext cx="2350681" cy="365125"/>
          </a:xfrm>
        </p:spPr>
        <p:txBody>
          <a:bodyPr/>
          <a:lstStyle/>
          <a:p>
            <a:r>
              <a:rPr lang="en-US" dirty="0" smtClean="0"/>
              <a:t>MarMason Consulting</a:t>
            </a:r>
            <a:endParaRPr lang="en-US" dirty="0"/>
          </a:p>
        </p:txBody>
      </p:sp>
      <p:sp>
        <p:nvSpPr>
          <p:cNvPr id="2" name="Slide Number Placeholder 1"/>
          <p:cNvSpPr>
            <a:spLocks noGrp="1"/>
          </p:cNvSpPr>
          <p:nvPr>
            <p:ph type="sldNum" sz="quarter" idx="12"/>
          </p:nvPr>
        </p:nvSpPr>
        <p:spPr>
          <a:xfrm>
            <a:off x="6553200" y="6356350"/>
            <a:ext cx="2133600" cy="365125"/>
          </a:xfrm>
          <a:prstGeom prst="rect">
            <a:avLst/>
          </a:prstGeom>
        </p:spPr>
        <p:txBody>
          <a:bodyPr/>
          <a:lstStyle/>
          <a:p>
            <a:fld id="{2B230487-31A5-45C7-8B3A-678E3FF34B63}" type="slidenum">
              <a:rPr lang="en-US" smtClean="0"/>
              <a:pPr/>
              <a:t>16</a:t>
            </a:fld>
            <a:endParaRPr lang="en-US"/>
          </a:p>
        </p:txBody>
      </p:sp>
      <p:sp>
        <p:nvSpPr>
          <p:cNvPr id="305154" name="Rectangle 2"/>
          <p:cNvSpPr>
            <a:spLocks noGrp="1" noChangeArrowheads="1"/>
          </p:cNvSpPr>
          <p:nvPr>
            <p:ph type="title"/>
          </p:nvPr>
        </p:nvSpPr>
        <p:spPr>
          <a:xfrm>
            <a:off x="533400" y="381000"/>
            <a:ext cx="8229600" cy="944562"/>
          </a:xfrm>
        </p:spPr>
        <p:txBody>
          <a:bodyPr/>
          <a:lstStyle/>
          <a:p>
            <a:r>
              <a:rPr lang="en-US" sz="4000" dirty="0" smtClean="0"/>
              <a:t>Tampering with work process</a:t>
            </a:r>
            <a:endParaRPr lang="en-US" sz="4000" dirty="0"/>
          </a:p>
        </p:txBody>
      </p:sp>
    </p:spTree>
    <p:extLst>
      <p:ext uri="{BB962C8B-B14F-4D97-AF65-F5344CB8AC3E}">
        <p14:creationId xmlns:p14="http://schemas.microsoft.com/office/powerpoint/2010/main" xmlns="" val="3312864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Tampering</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If process is capable and stable …</a:t>
            </a:r>
          </a:p>
          <a:p>
            <a:pPr lvl="1"/>
            <a:r>
              <a:rPr lang="en-US" dirty="0" smtClean="0"/>
              <a:t>Want to avoid confusing expected/common cause variation with un-expected/special cause variation</a:t>
            </a:r>
          </a:p>
          <a:p>
            <a:pPr marL="0" indent="0">
              <a:buNone/>
            </a:pPr>
            <a:r>
              <a:rPr lang="en-US" dirty="0" smtClean="0"/>
              <a:t>“Wait …What?”</a:t>
            </a:r>
          </a:p>
          <a:p>
            <a:pPr lvl="1"/>
            <a:r>
              <a:rPr lang="en-US" dirty="0" smtClean="0"/>
              <a:t>Beware over interpreting a few data points (or worse one data point) as indicating your process is deteriorating when it really isn’t</a:t>
            </a:r>
          </a:p>
          <a:p>
            <a:pPr lvl="1"/>
            <a:r>
              <a:rPr lang="en-US" dirty="0" smtClean="0"/>
              <a:t>Managing to “last month’s number” … is a ticket to tampering</a:t>
            </a:r>
          </a:p>
          <a:p>
            <a:pPr lvl="1"/>
            <a:r>
              <a:rPr lang="en-US" dirty="0" smtClean="0"/>
              <a:t>Managing to a target without a picture of process variation is a ticket to tampering</a:t>
            </a:r>
          </a:p>
          <a:p>
            <a:pPr marL="0" indent="0">
              <a:buNone/>
            </a:pPr>
            <a:r>
              <a:rPr lang="en-US" dirty="0" smtClean="0"/>
              <a:t>“So?...”</a:t>
            </a:r>
          </a:p>
          <a:p>
            <a:pPr marL="0" indent="0">
              <a:buNone/>
            </a:pPr>
            <a:r>
              <a:rPr lang="en-US" dirty="0" smtClean="0"/>
              <a:t>Identify the expected range of variation and limit reaction to unexpected variation</a:t>
            </a:r>
          </a:p>
        </p:txBody>
      </p:sp>
      <p:sp>
        <p:nvSpPr>
          <p:cNvPr id="5" name="Footer Placeholder 4"/>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246BC-2A80-45FA-9B8D-8438DA0954EE}" type="slidenum">
              <a:rPr lang="en-US" smtClean="0"/>
              <a:pPr/>
              <a:t>17</a:t>
            </a:fld>
            <a:endParaRPr lang="en-US"/>
          </a:p>
        </p:txBody>
      </p:sp>
    </p:spTree>
    <p:extLst>
      <p:ext uri="{BB962C8B-B14F-4D97-AF65-F5344CB8AC3E}">
        <p14:creationId xmlns:p14="http://schemas.microsoft.com/office/powerpoint/2010/main" xmlns="" val="161666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bwMode="auto">
          <a:xfrm>
            <a:off x="609600" y="1066800"/>
            <a:ext cx="8229600" cy="762000"/>
          </a:xfrm>
        </p:spPr>
        <p:txBody>
          <a:bodyPr wrap="square" lIns="91440" tIns="45720" rIns="91440" bIns="45720" numCol="1" anchorCtr="0" compatLnSpc="1">
            <a:prstTxWarp prst="textNoShape">
              <a:avLst/>
            </a:prstTxWarp>
            <a:normAutofit/>
          </a:bodyPr>
          <a:lstStyle/>
          <a:p>
            <a:pPr>
              <a:defRPr/>
            </a:pPr>
            <a:r>
              <a:rPr lang="en-US" sz="3600" dirty="0" smtClean="0">
                <a:effectLst/>
              </a:rPr>
              <a:t>Typical Control Chart</a:t>
            </a:r>
          </a:p>
        </p:txBody>
      </p:sp>
      <p:sp>
        <p:nvSpPr>
          <p:cNvPr id="62466" name="Line 3"/>
          <p:cNvSpPr>
            <a:spLocks noChangeShapeType="1"/>
          </p:cNvSpPr>
          <p:nvPr/>
        </p:nvSpPr>
        <p:spPr bwMode="auto">
          <a:xfrm>
            <a:off x="2209800" y="2209800"/>
            <a:ext cx="0" cy="2895600"/>
          </a:xfrm>
          <a:prstGeom prst="line">
            <a:avLst/>
          </a:prstGeom>
          <a:noFill/>
          <a:ln w="9525">
            <a:solidFill>
              <a:schemeClr val="tx1"/>
            </a:solidFill>
            <a:round/>
            <a:headEnd/>
            <a:tailEnd/>
          </a:ln>
        </p:spPr>
        <p:txBody>
          <a:bodyPr/>
          <a:lstStyle/>
          <a:p>
            <a:endParaRPr lang="en-US"/>
          </a:p>
        </p:txBody>
      </p:sp>
      <p:sp>
        <p:nvSpPr>
          <p:cNvPr id="62467" name="Line 4"/>
          <p:cNvSpPr>
            <a:spLocks noChangeShapeType="1"/>
          </p:cNvSpPr>
          <p:nvPr/>
        </p:nvSpPr>
        <p:spPr bwMode="auto">
          <a:xfrm>
            <a:off x="2209800" y="5105400"/>
            <a:ext cx="5029200" cy="0"/>
          </a:xfrm>
          <a:prstGeom prst="line">
            <a:avLst/>
          </a:prstGeom>
          <a:noFill/>
          <a:ln w="9525">
            <a:solidFill>
              <a:schemeClr val="tx1"/>
            </a:solidFill>
            <a:round/>
            <a:headEnd/>
            <a:tailEnd/>
          </a:ln>
        </p:spPr>
        <p:txBody>
          <a:bodyPr/>
          <a:lstStyle/>
          <a:p>
            <a:endParaRPr lang="en-US"/>
          </a:p>
        </p:txBody>
      </p:sp>
      <p:sp>
        <p:nvSpPr>
          <p:cNvPr id="62468" name="Line 5"/>
          <p:cNvSpPr>
            <a:spLocks noChangeShapeType="1"/>
          </p:cNvSpPr>
          <p:nvPr/>
        </p:nvSpPr>
        <p:spPr bwMode="auto">
          <a:xfrm>
            <a:off x="2362200" y="3657600"/>
            <a:ext cx="4648200" cy="0"/>
          </a:xfrm>
          <a:prstGeom prst="line">
            <a:avLst/>
          </a:prstGeom>
          <a:noFill/>
          <a:ln w="9525">
            <a:solidFill>
              <a:schemeClr val="tx1"/>
            </a:solidFill>
            <a:round/>
            <a:headEnd/>
            <a:tailEnd/>
          </a:ln>
        </p:spPr>
        <p:txBody>
          <a:bodyPr/>
          <a:lstStyle/>
          <a:p>
            <a:endParaRPr lang="en-US"/>
          </a:p>
        </p:txBody>
      </p:sp>
      <p:sp>
        <p:nvSpPr>
          <p:cNvPr id="62469" name="Line 6"/>
          <p:cNvSpPr>
            <a:spLocks noChangeShapeType="1"/>
          </p:cNvSpPr>
          <p:nvPr/>
        </p:nvSpPr>
        <p:spPr bwMode="auto">
          <a:xfrm>
            <a:off x="2438400" y="2743200"/>
            <a:ext cx="4495800" cy="0"/>
          </a:xfrm>
          <a:prstGeom prst="line">
            <a:avLst/>
          </a:prstGeom>
          <a:noFill/>
          <a:ln w="9525">
            <a:solidFill>
              <a:schemeClr val="accent2"/>
            </a:solidFill>
            <a:prstDash val="dashDot"/>
            <a:round/>
            <a:headEnd/>
            <a:tailEnd/>
          </a:ln>
        </p:spPr>
        <p:txBody>
          <a:bodyPr/>
          <a:lstStyle/>
          <a:p>
            <a:endParaRPr lang="en-US"/>
          </a:p>
        </p:txBody>
      </p:sp>
      <p:sp>
        <p:nvSpPr>
          <p:cNvPr id="62470" name="Line 7"/>
          <p:cNvSpPr>
            <a:spLocks noChangeShapeType="1"/>
          </p:cNvSpPr>
          <p:nvPr/>
        </p:nvSpPr>
        <p:spPr bwMode="auto">
          <a:xfrm>
            <a:off x="2362200" y="4495800"/>
            <a:ext cx="4495800" cy="0"/>
          </a:xfrm>
          <a:prstGeom prst="line">
            <a:avLst/>
          </a:prstGeom>
          <a:noFill/>
          <a:ln w="9525">
            <a:solidFill>
              <a:schemeClr val="accent2"/>
            </a:solidFill>
            <a:prstDash val="dashDot"/>
            <a:round/>
            <a:headEnd/>
            <a:tailEnd/>
          </a:ln>
        </p:spPr>
        <p:txBody>
          <a:bodyPr/>
          <a:lstStyle/>
          <a:p>
            <a:endParaRPr lang="en-US"/>
          </a:p>
        </p:txBody>
      </p:sp>
      <p:sp>
        <p:nvSpPr>
          <p:cNvPr id="62471" name="Text Box 8"/>
          <p:cNvSpPr txBox="1">
            <a:spLocks noChangeArrowheads="1"/>
          </p:cNvSpPr>
          <p:nvPr/>
        </p:nvSpPr>
        <p:spPr bwMode="auto">
          <a:xfrm>
            <a:off x="7086600" y="3429000"/>
            <a:ext cx="1035050" cy="366712"/>
          </a:xfrm>
          <a:prstGeom prst="rect">
            <a:avLst/>
          </a:prstGeom>
          <a:solidFill>
            <a:srgbClr val="FFCC00"/>
          </a:solidFill>
          <a:ln w="9525">
            <a:noFill/>
            <a:miter lim="800000"/>
            <a:headEnd/>
            <a:tailEnd/>
          </a:ln>
        </p:spPr>
        <p:txBody>
          <a:bodyPr wrap="none">
            <a:spAutoFit/>
          </a:bodyPr>
          <a:lstStyle/>
          <a:p>
            <a:r>
              <a:rPr lang="en-US" dirty="0"/>
              <a:t>Average</a:t>
            </a:r>
          </a:p>
        </p:txBody>
      </p:sp>
      <p:sp>
        <p:nvSpPr>
          <p:cNvPr id="62472" name="Text Box 9"/>
          <p:cNvSpPr txBox="1">
            <a:spLocks noChangeArrowheads="1"/>
          </p:cNvSpPr>
          <p:nvPr/>
        </p:nvSpPr>
        <p:spPr bwMode="auto">
          <a:xfrm>
            <a:off x="7086600" y="2514600"/>
            <a:ext cx="641350" cy="366712"/>
          </a:xfrm>
          <a:prstGeom prst="rect">
            <a:avLst/>
          </a:prstGeom>
          <a:solidFill>
            <a:schemeClr val="accent1"/>
          </a:solidFill>
          <a:ln w="9525">
            <a:noFill/>
            <a:miter lim="800000"/>
            <a:headEnd/>
            <a:tailEnd/>
          </a:ln>
        </p:spPr>
        <p:txBody>
          <a:bodyPr wrap="none">
            <a:spAutoFit/>
          </a:bodyPr>
          <a:lstStyle/>
          <a:p>
            <a:r>
              <a:rPr lang="en-US" dirty="0"/>
              <a:t>UCL</a:t>
            </a:r>
          </a:p>
        </p:txBody>
      </p:sp>
      <p:sp>
        <p:nvSpPr>
          <p:cNvPr id="62473" name="Text Box 10"/>
          <p:cNvSpPr txBox="1">
            <a:spLocks noChangeArrowheads="1"/>
          </p:cNvSpPr>
          <p:nvPr/>
        </p:nvSpPr>
        <p:spPr bwMode="auto">
          <a:xfrm>
            <a:off x="7010400" y="4495800"/>
            <a:ext cx="603250" cy="366712"/>
          </a:xfrm>
          <a:prstGeom prst="rect">
            <a:avLst/>
          </a:prstGeom>
          <a:solidFill>
            <a:schemeClr val="accent1"/>
          </a:solidFill>
          <a:ln w="9525">
            <a:noFill/>
            <a:miter lim="800000"/>
            <a:headEnd/>
            <a:tailEnd/>
          </a:ln>
        </p:spPr>
        <p:txBody>
          <a:bodyPr wrap="none">
            <a:spAutoFit/>
          </a:bodyPr>
          <a:lstStyle/>
          <a:p>
            <a:r>
              <a:rPr lang="en-US" dirty="0"/>
              <a:t>LCL</a:t>
            </a:r>
          </a:p>
        </p:txBody>
      </p:sp>
      <p:sp>
        <p:nvSpPr>
          <p:cNvPr id="62474" name="Text Box 11"/>
          <p:cNvSpPr txBox="1">
            <a:spLocks noChangeArrowheads="1"/>
          </p:cNvSpPr>
          <p:nvPr/>
        </p:nvSpPr>
        <p:spPr bwMode="auto">
          <a:xfrm rot="-5400000">
            <a:off x="446882" y="3286918"/>
            <a:ext cx="2216150" cy="366713"/>
          </a:xfrm>
          <a:prstGeom prst="rect">
            <a:avLst/>
          </a:prstGeom>
          <a:noFill/>
          <a:ln w="9525">
            <a:noFill/>
            <a:miter lim="800000"/>
            <a:headEnd/>
            <a:tailEnd/>
          </a:ln>
        </p:spPr>
        <p:txBody>
          <a:bodyPr wrap="none">
            <a:spAutoFit/>
          </a:bodyPr>
          <a:lstStyle/>
          <a:p>
            <a:r>
              <a:rPr lang="en-US" dirty="0"/>
              <a:t>Measurement Scale</a:t>
            </a:r>
          </a:p>
        </p:txBody>
      </p:sp>
      <p:sp>
        <p:nvSpPr>
          <p:cNvPr id="62475" name="Line 12"/>
          <p:cNvSpPr>
            <a:spLocks noChangeShapeType="1"/>
          </p:cNvSpPr>
          <p:nvPr/>
        </p:nvSpPr>
        <p:spPr bwMode="auto">
          <a:xfrm flipV="1">
            <a:off x="1981200" y="2209800"/>
            <a:ext cx="0" cy="2895600"/>
          </a:xfrm>
          <a:prstGeom prst="line">
            <a:avLst/>
          </a:prstGeom>
          <a:noFill/>
          <a:ln w="9525">
            <a:solidFill>
              <a:schemeClr val="tx1"/>
            </a:solidFill>
            <a:round/>
            <a:headEnd/>
            <a:tailEnd type="triangle" w="med" len="med"/>
          </a:ln>
        </p:spPr>
        <p:txBody>
          <a:bodyPr/>
          <a:lstStyle/>
          <a:p>
            <a:endParaRPr lang="en-US"/>
          </a:p>
        </p:txBody>
      </p:sp>
      <p:sp>
        <p:nvSpPr>
          <p:cNvPr id="62476" name="Line 13"/>
          <p:cNvSpPr>
            <a:spLocks noChangeShapeType="1"/>
          </p:cNvSpPr>
          <p:nvPr/>
        </p:nvSpPr>
        <p:spPr bwMode="auto">
          <a:xfrm>
            <a:off x="2743200" y="6019800"/>
            <a:ext cx="4114800" cy="0"/>
          </a:xfrm>
          <a:prstGeom prst="line">
            <a:avLst/>
          </a:prstGeom>
          <a:noFill/>
          <a:ln w="9525">
            <a:solidFill>
              <a:schemeClr val="tx1"/>
            </a:solidFill>
            <a:round/>
            <a:headEnd/>
            <a:tailEnd type="triangle" w="med" len="med"/>
          </a:ln>
        </p:spPr>
        <p:txBody>
          <a:bodyPr/>
          <a:lstStyle/>
          <a:p>
            <a:endParaRPr lang="en-US"/>
          </a:p>
        </p:txBody>
      </p:sp>
      <p:sp>
        <p:nvSpPr>
          <p:cNvPr id="62477" name="Text Box 14"/>
          <p:cNvSpPr txBox="1">
            <a:spLocks noChangeArrowheads="1"/>
          </p:cNvSpPr>
          <p:nvPr/>
        </p:nvSpPr>
        <p:spPr bwMode="auto">
          <a:xfrm>
            <a:off x="2743200" y="5334000"/>
            <a:ext cx="4260850" cy="366712"/>
          </a:xfrm>
          <a:prstGeom prst="rect">
            <a:avLst/>
          </a:prstGeom>
          <a:noFill/>
          <a:ln w="9525">
            <a:noFill/>
            <a:miter lim="800000"/>
            <a:headEnd/>
            <a:tailEnd/>
          </a:ln>
        </p:spPr>
        <p:txBody>
          <a:bodyPr wrap="none">
            <a:spAutoFit/>
          </a:bodyPr>
          <a:lstStyle/>
          <a:p>
            <a:r>
              <a:rPr lang="en-US" dirty="0"/>
              <a:t>Data Plotted In Time Ordered Sequence</a:t>
            </a:r>
          </a:p>
        </p:txBody>
      </p:sp>
      <p:sp>
        <p:nvSpPr>
          <p:cNvPr id="62478" name="Oval 15"/>
          <p:cNvSpPr>
            <a:spLocks noChangeArrowheads="1"/>
          </p:cNvSpPr>
          <p:nvPr/>
        </p:nvSpPr>
        <p:spPr bwMode="auto">
          <a:xfrm>
            <a:off x="3276600" y="31242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79" name="Oval 16"/>
          <p:cNvSpPr>
            <a:spLocks noChangeArrowheads="1"/>
          </p:cNvSpPr>
          <p:nvPr/>
        </p:nvSpPr>
        <p:spPr bwMode="auto">
          <a:xfrm>
            <a:off x="3657600" y="34290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80" name="Oval 17"/>
          <p:cNvSpPr>
            <a:spLocks noChangeArrowheads="1"/>
          </p:cNvSpPr>
          <p:nvPr/>
        </p:nvSpPr>
        <p:spPr bwMode="auto">
          <a:xfrm>
            <a:off x="4876800" y="38862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81" name="Oval 18"/>
          <p:cNvSpPr>
            <a:spLocks noChangeArrowheads="1"/>
          </p:cNvSpPr>
          <p:nvPr/>
        </p:nvSpPr>
        <p:spPr bwMode="auto">
          <a:xfrm>
            <a:off x="4419600" y="38100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82" name="Oval 19"/>
          <p:cNvSpPr>
            <a:spLocks noChangeArrowheads="1"/>
          </p:cNvSpPr>
          <p:nvPr/>
        </p:nvSpPr>
        <p:spPr bwMode="auto">
          <a:xfrm>
            <a:off x="5410200" y="35814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83" name="Oval 20"/>
          <p:cNvSpPr>
            <a:spLocks noChangeArrowheads="1"/>
          </p:cNvSpPr>
          <p:nvPr/>
        </p:nvSpPr>
        <p:spPr bwMode="auto">
          <a:xfrm>
            <a:off x="5943600" y="34290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84" name="Oval 21"/>
          <p:cNvSpPr>
            <a:spLocks noChangeArrowheads="1"/>
          </p:cNvSpPr>
          <p:nvPr/>
        </p:nvSpPr>
        <p:spPr bwMode="auto">
          <a:xfrm>
            <a:off x="6324600" y="381000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2485" name="Line 22"/>
          <p:cNvSpPr>
            <a:spLocks noChangeShapeType="1"/>
          </p:cNvSpPr>
          <p:nvPr/>
        </p:nvSpPr>
        <p:spPr bwMode="auto">
          <a:xfrm>
            <a:off x="3352800" y="3200400"/>
            <a:ext cx="304800" cy="228600"/>
          </a:xfrm>
          <a:prstGeom prst="line">
            <a:avLst/>
          </a:prstGeom>
          <a:noFill/>
          <a:ln w="9525">
            <a:solidFill>
              <a:schemeClr val="tx1"/>
            </a:solidFill>
            <a:round/>
            <a:headEnd/>
            <a:tailEnd/>
          </a:ln>
        </p:spPr>
        <p:txBody>
          <a:bodyPr/>
          <a:lstStyle/>
          <a:p>
            <a:endParaRPr lang="en-US"/>
          </a:p>
        </p:txBody>
      </p:sp>
      <p:sp>
        <p:nvSpPr>
          <p:cNvPr id="62486" name="Line 23"/>
          <p:cNvSpPr>
            <a:spLocks noChangeShapeType="1"/>
          </p:cNvSpPr>
          <p:nvPr/>
        </p:nvSpPr>
        <p:spPr bwMode="auto">
          <a:xfrm>
            <a:off x="3810000" y="3505200"/>
            <a:ext cx="685800" cy="381000"/>
          </a:xfrm>
          <a:prstGeom prst="line">
            <a:avLst/>
          </a:prstGeom>
          <a:noFill/>
          <a:ln w="9525">
            <a:solidFill>
              <a:schemeClr val="tx1"/>
            </a:solidFill>
            <a:round/>
            <a:headEnd/>
            <a:tailEnd/>
          </a:ln>
        </p:spPr>
        <p:txBody>
          <a:bodyPr/>
          <a:lstStyle/>
          <a:p>
            <a:endParaRPr lang="en-US"/>
          </a:p>
        </p:txBody>
      </p:sp>
      <p:sp>
        <p:nvSpPr>
          <p:cNvPr id="62487" name="Line 24"/>
          <p:cNvSpPr>
            <a:spLocks noChangeShapeType="1"/>
          </p:cNvSpPr>
          <p:nvPr/>
        </p:nvSpPr>
        <p:spPr bwMode="auto">
          <a:xfrm>
            <a:off x="4495800" y="3886200"/>
            <a:ext cx="457200" cy="76200"/>
          </a:xfrm>
          <a:prstGeom prst="line">
            <a:avLst/>
          </a:prstGeom>
          <a:noFill/>
          <a:ln w="9525">
            <a:solidFill>
              <a:schemeClr val="tx1"/>
            </a:solidFill>
            <a:round/>
            <a:headEnd/>
            <a:tailEnd/>
          </a:ln>
        </p:spPr>
        <p:txBody>
          <a:bodyPr/>
          <a:lstStyle/>
          <a:p>
            <a:endParaRPr lang="en-US"/>
          </a:p>
        </p:txBody>
      </p:sp>
      <p:sp>
        <p:nvSpPr>
          <p:cNvPr id="62488" name="Line 25"/>
          <p:cNvSpPr>
            <a:spLocks noChangeShapeType="1"/>
          </p:cNvSpPr>
          <p:nvPr/>
        </p:nvSpPr>
        <p:spPr bwMode="auto">
          <a:xfrm flipV="1">
            <a:off x="4953000" y="3657600"/>
            <a:ext cx="457200" cy="381000"/>
          </a:xfrm>
          <a:prstGeom prst="line">
            <a:avLst/>
          </a:prstGeom>
          <a:noFill/>
          <a:ln w="9525">
            <a:solidFill>
              <a:schemeClr val="tx1"/>
            </a:solidFill>
            <a:round/>
            <a:headEnd/>
            <a:tailEnd/>
          </a:ln>
        </p:spPr>
        <p:txBody>
          <a:bodyPr/>
          <a:lstStyle/>
          <a:p>
            <a:endParaRPr lang="en-US"/>
          </a:p>
        </p:txBody>
      </p:sp>
      <p:sp>
        <p:nvSpPr>
          <p:cNvPr id="62489" name="Line 26"/>
          <p:cNvSpPr>
            <a:spLocks noChangeShapeType="1"/>
          </p:cNvSpPr>
          <p:nvPr/>
        </p:nvSpPr>
        <p:spPr bwMode="auto">
          <a:xfrm flipV="1">
            <a:off x="5486400" y="3505200"/>
            <a:ext cx="457200" cy="152400"/>
          </a:xfrm>
          <a:prstGeom prst="line">
            <a:avLst/>
          </a:prstGeom>
          <a:noFill/>
          <a:ln w="9525">
            <a:solidFill>
              <a:schemeClr val="tx1"/>
            </a:solidFill>
            <a:round/>
            <a:headEnd/>
            <a:tailEnd/>
          </a:ln>
        </p:spPr>
        <p:txBody>
          <a:bodyPr/>
          <a:lstStyle/>
          <a:p>
            <a:endParaRPr lang="en-US"/>
          </a:p>
        </p:txBody>
      </p:sp>
      <p:sp>
        <p:nvSpPr>
          <p:cNvPr id="62490" name="Line 27"/>
          <p:cNvSpPr>
            <a:spLocks noChangeShapeType="1"/>
          </p:cNvSpPr>
          <p:nvPr/>
        </p:nvSpPr>
        <p:spPr bwMode="auto">
          <a:xfrm>
            <a:off x="6019800" y="3505200"/>
            <a:ext cx="381000" cy="381000"/>
          </a:xfrm>
          <a:prstGeom prst="line">
            <a:avLst/>
          </a:prstGeom>
          <a:noFill/>
          <a:ln w="9525">
            <a:solidFill>
              <a:schemeClr val="tx1"/>
            </a:solidFill>
            <a:round/>
            <a:headEnd/>
            <a:tailEnd/>
          </a:ln>
        </p:spPr>
        <p:txBody>
          <a:bodyPr/>
          <a:lstStyle/>
          <a:p>
            <a:endParaRPr lang="en-US"/>
          </a:p>
        </p:txBody>
      </p:sp>
      <p:sp>
        <p:nvSpPr>
          <p:cNvPr id="2" name="Slide Number Placeholder 1"/>
          <p:cNvSpPr>
            <a:spLocks noGrp="1"/>
          </p:cNvSpPr>
          <p:nvPr>
            <p:ph type="sldNum" sz="quarter" idx="4294967295"/>
          </p:nvPr>
        </p:nvSpPr>
        <p:spPr>
          <a:xfrm>
            <a:off x="6553200" y="6356350"/>
            <a:ext cx="2133600" cy="365125"/>
          </a:xfrm>
          <a:prstGeom prst="rect">
            <a:avLst/>
          </a:prstGeom>
        </p:spPr>
        <p:txBody>
          <a:bodyPr/>
          <a:lstStyle/>
          <a:p>
            <a:fld id="{2B230487-31A5-45C7-8B3A-678E3FF34B63}" type="slidenum">
              <a:rPr lang="en-US" smtClean="0"/>
              <a:pPr/>
              <a:t>18</a:t>
            </a:fld>
            <a:endParaRPr lang="en-US"/>
          </a:p>
        </p:txBody>
      </p:sp>
    </p:spTree>
    <p:extLst>
      <p:ext uri="{BB962C8B-B14F-4D97-AF65-F5344CB8AC3E}">
        <p14:creationId xmlns:p14="http://schemas.microsoft.com/office/powerpoint/2010/main" xmlns="" val="93471128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Charts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Same elements as a run chart plus:</a:t>
            </a:r>
          </a:p>
          <a:p>
            <a:r>
              <a:rPr lang="en-US" dirty="0" smtClean="0"/>
              <a:t>Upper/lower control limits placed a certain number of standard deviations (or practical equivalent) from the mean</a:t>
            </a:r>
          </a:p>
          <a:p>
            <a:r>
              <a:rPr lang="en-US" dirty="0" smtClean="0"/>
              <a:t>Like the mean, limits are based on initial series of samples</a:t>
            </a:r>
          </a:p>
          <a:p>
            <a:r>
              <a:rPr lang="en-US" dirty="0" smtClean="0"/>
              <a:t>Typical choice is 3 standard deviations (captures 99% of the variation from a normally distributed population)</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03C246BC-2A80-45FA-9B8D-8438DA0954EE}" type="slidenum">
              <a:rPr lang="en-US" smtClean="0"/>
              <a:pPr/>
              <a:t>19</a:t>
            </a:fld>
            <a:endParaRPr lang="en-US" dirty="0"/>
          </a:p>
        </p:txBody>
      </p:sp>
    </p:spTree>
    <p:extLst>
      <p:ext uri="{BB962C8B-B14F-4D97-AF65-F5344CB8AC3E}">
        <p14:creationId xmlns:p14="http://schemas.microsoft.com/office/powerpoint/2010/main" xmlns="" val="2458821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69033" y="1562266"/>
            <a:ext cx="498763" cy="498763"/>
          </a:xfrm>
          <a:prstGeom prst="ellipse">
            <a:avLst/>
          </a:prstGeom>
          <a:solidFill>
            <a:srgbClr val="464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034" y="2229788"/>
            <a:ext cx="498763" cy="498763"/>
          </a:xfrm>
          <a:prstGeom prst="ellipse">
            <a:avLst/>
          </a:prstGeom>
          <a:solidFill>
            <a:srgbClr val="464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47924" y="2882796"/>
            <a:ext cx="498763" cy="498763"/>
          </a:xfrm>
          <a:prstGeom prst="ellipse">
            <a:avLst/>
          </a:prstGeom>
          <a:solidFill>
            <a:srgbClr val="464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469035" y="3506776"/>
            <a:ext cx="498763" cy="498763"/>
          </a:xfrm>
          <a:prstGeom prst="ellipse">
            <a:avLst/>
          </a:prstGeom>
          <a:solidFill>
            <a:srgbClr val="464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437600" y="4189324"/>
            <a:ext cx="498763" cy="498763"/>
          </a:xfrm>
          <a:prstGeom prst="ellipse">
            <a:avLst/>
          </a:prstGeom>
          <a:solidFill>
            <a:srgbClr val="464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437601" y="4797603"/>
            <a:ext cx="498763" cy="498763"/>
          </a:xfrm>
          <a:prstGeom prst="ellipse">
            <a:avLst/>
          </a:prstGeom>
          <a:solidFill>
            <a:srgbClr val="464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51" name="Rectangle 3"/>
          <p:cNvSpPr>
            <a:spLocks noGrp="1" noChangeArrowheads="1"/>
          </p:cNvSpPr>
          <p:nvPr>
            <p:ph idx="1"/>
          </p:nvPr>
        </p:nvSpPr>
        <p:spPr>
          <a:xfrm>
            <a:off x="469035" y="1562266"/>
            <a:ext cx="8229600" cy="4525963"/>
          </a:xfrm>
        </p:spPr>
        <p:txBody>
          <a:bodyPr/>
          <a:lstStyle/>
          <a:p>
            <a:pPr marL="514350" indent="-514350">
              <a:spcBef>
                <a:spcPts val="1800"/>
              </a:spcBef>
              <a:buNone/>
            </a:pPr>
            <a:r>
              <a:rPr lang="en-US" dirty="0" smtClean="0">
                <a:solidFill>
                  <a:schemeClr val="bg1"/>
                </a:solidFill>
              </a:rPr>
              <a:t>1</a:t>
            </a:r>
            <a:r>
              <a:rPr lang="en-US" dirty="0" smtClean="0"/>
              <a:t>	Know your stakeholders and what they need</a:t>
            </a:r>
          </a:p>
          <a:p>
            <a:pPr marL="514350" indent="-514350">
              <a:spcBef>
                <a:spcPts val="1800"/>
              </a:spcBef>
              <a:buNone/>
            </a:pPr>
            <a:r>
              <a:rPr lang="en-US" dirty="0" smtClean="0">
                <a:solidFill>
                  <a:schemeClr val="bg1"/>
                </a:solidFill>
              </a:rPr>
              <a:t>2</a:t>
            </a:r>
            <a:r>
              <a:rPr lang="en-US" dirty="0" smtClean="0"/>
              <a:t>	Focus on processes</a:t>
            </a:r>
          </a:p>
          <a:p>
            <a:pPr marL="514350" indent="-514350">
              <a:spcBef>
                <a:spcPts val="1800"/>
              </a:spcBef>
              <a:buNone/>
            </a:pPr>
            <a:r>
              <a:rPr lang="en-US" dirty="0" smtClean="0">
                <a:solidFill>
                  <a:schemeClr val="bg1"/>
                </a:solidFill>
              </a:rPr>
              <a:t>3</a:t>
            </a:r>
            <a:r>
              <a:rPr lang="en-US" dirty="0" smtClean="0"/>
              <a:t>	Use data for making decisions</a:t>
            </a:r>
          </a:p>
          <a:p>
            <a:pPr marL="514350" indent="-514350">
              <a:spcBef>
                <a:spcPts val="1800"/>
              </a:spcBef>
              <a:buNone/>
            </a:pPr>
            <a:r>
              <a:rPr lang="en-US" dirty="0" smtClean="0">
                <a:solidFill>
                  <a:schemeClr val="bg1"/>
                </a:solidFill>
              </a:rPr>
              <a:t>4</a:t>
            </a:r>
            <a:r>
              <a:rPr lang="en-US" dirty="0" smtClean="0"/>
              <a:t>	Use teamwork to improve work</a:t>
            </a:r>
          </a:p>
          <a:p>
            <a:pPr marL="514350" indent="-514350">
              <a:spcBef>
                <a:spcPts val="1800"/>
              </a:spcBef>
              <a:buNone/>
            </a:pPr>
            <a:r>
              <a:rPr lang="en-US" dirty="0" smtClean="0">
                <a:solidFill>
                  <a:schemeClr val="bg1"/>
                </a:solidFill>
              </a:rPr>
              <a:t>5</a:t>
            </a:r>
            <a:r>
              <a:rPr lang="en-US" dirty="0" smtClean="0"/>
              <a:t>	Make quality improvement continuous</a:t>
            </a:r>
          </a:p>
          <a:p>
            <a:pPr marL="514350" indent="-514350">
              <a:spcBef>
                <a:spcPts val="1800"/>
              </a:spcBef>
              <a:buNone/>
            </a:pPr>
            <a:r>
              <a:rPr lang="en-US" dirty="0" smtClean="0">
                <a:solidFill>
                  <a:schemeClr val="bg1"/>
                </a:solidFill>
              </a:rPr>
              <a:t>6</a:t>
            </a:r>
            <a:r>
              <a:rPr lang="en-US" dirty="0" smtClean="0"/>
              <a:t>	Demonstrate leadership commitment</a:t>
            </a:r>
          </a:p>
        </p:txBody>
      </p:sp>
      <p:sp>
        <p:nvSpPr>
          <p:cNvPr id="2" name="Slide Number Placeholder 1"/>
          <p:cNvSpPr>
            <a:spLocks noGrp="1"/>
          </p:cNvSpPr>
          <p:nvPr>
            <p:ph type="sldNum" sz="quarter" idx="12"/>
          </p:nvPr>
        </p:nvSpPr>
        <p:spPr/>
        <p:txBody>
          <a:bodyPr/>
          <a:lstStyle/>
          <a:p>
            <a:fld id="{2493E1C9-ADD2-4D30-8CA2-1D38E125BA0F}" type="slidenum">
              <a:rPr lang="en-US" smtClean="0"/>
              <a:pPr/>
              <a:t>2</a:t>
            </a:fld>
            <a:endParaRPr lang="en-US"/>
          </a:p>
        </p:txBody>
      </p:sp>
      <p:sp>
        <p:nvSpPr>
          <p:cNvPr id="27650" name="Rectangle 2"/>
          <p:cNvSpPr>
            <a:spLocks noGrp="1" noChangeArrowheads="1"/>
          </p:cNvSpPr>
          <p:nvPr>
            <p:ph type="title"/>
          </p:nvPr>
        </p:nvSpPr>
        <p:spPr>
          <a:xfrm>
            <a:off x="457200" y="274638"/>
            <a:ext cx="8229600" cy="871991"/>
          </a:xfrm>
        </p:spPr>
        <p:txBody>
          <a:bodyPr>
            <a:normAutofit fontScale="90000"/>
          </a:bodyPr>
          <a:lstStyle/>
          <a:p>
            <a:r>
              <a:rPr lang="en-US" dirty="0" smtClean="0">
                <a:solidFill>
                  <a:schemeClr val="tx1"/>
                </a:solidFill>
              </a:rPr>
              <a:t>Principles of Quality Improvement</a:t>
            </a:r>
          </a:p>
        </p:txBody>
      </p:sp>
      <p:pic>
        <p:nvPicPr>
          <p:cNvPr id="13" name="Picture 12"/>
          <p:cNvPicPr/>
          <p:nvPr/>
        </p:nvPicPr>
        <p:blipFill>
          <a:blip r:embed="rId3" cstate="print"/>
          <a:srcRect/>
          <a:stretch>
            <a:fillRect/>
          </a:stretch>
        </p:blipFill>
        <p:spPr bwMode="auto">
          <a:xfrm>
            <a:off x="403411" y="6293223"/>
            <a:ext cx="444032" cy="390244"/>
          </a:xfrm>
          <a:prstGeom prst="rect">
            <a:avLst/>
          </a:prstGeom>
          <a:noFill/>
          <a:ln w="9525">
            <a:noFill/>
            <a:miter lim="800000"/>
            <a:headEnd/>
            <a:tailEnd/>
          </a:ln>
        </p:spPr>
      </p:pic>
      <p:sp>
        <p:nvSpPr>
          <p:cNvPr id="14" name="Footer Placeholder 6"/>
          <p:cNvSpPr txBox="1">
            <a:spLocks/>
          </p:cNvSpPr>
          <p:nvPr/>
        </p:nvSpPr>
        <p:spPr>
          <a:xfrm>
            <a:off x="851647" y="6315635"/>
            <a:ext cx="244309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MarMason Consulting</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132302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3" name="Object 3">
            <a:hlinkClick r:id="" action="ppaction://ole?verb=0"/>
          </p:cNvPr>
          <p:cNvGraphicFramePr>
            <a:graphicFrameLocks noChangeAspect="1"/>
          </p:cNvGraphicFramePr>
          <p:nvPr/>
        </p:nvGraphicFramePr>
        <p:xfrm>
          <a:off x="762000" y="685800"/>
          <a:ext cx="7316788" cy="5486400"/>
        </p:xfrm>
        <a:graphic>
          <a:graphicData uri="http://schemas.openxmlformats.org/presentationml/2006/ole">
            <p:oleObj spid="_x0000_s1034" name="Presentation" r:id="rId4" imgW="4570378" imgH="3427375" progId="PowerPoint.Show.8">
              <p:embed/>
            </p:oleObj>
          </a:graphicData>
        </a:graphic>
      </p:graphicFrame>
      <p:sp>
        <p:nvSpPr>
          <p:cNvPr id="2" name="TextBox 1"/>
          <p:cNvSpPr txBox="1"/>
          <p:nvPr/>
        </p:nvSpPr>
        <p:spPr>
          <a:xfrm>
            <a:off x="304800" y="381000"/>
            <a:ext cx="8800807" cy="646331"/>
          </a:xfrm>
          <a:prstGeom prst="rect">
            <a:avLst/>
          </a:prstGeom>
          <a:noFill/>
        </p:spPr>
        <p:txBody>
          <a:bodyPr wrap="none" rtlCol="0">
            <a:spAutoFit/>
          </a:bodyPr>
          <a:lstStyle/>
          <a:p>
            <a:r>
              <a:rPr lang="en-US" sz="3600" dirty="0" smtClean="0"/>
              <a:t>3 Standard Deviations = 99% of values</a:t>
            </a:r>
            <a:endParaRPr lang="en-US" sz="3600" dirty="0"/>
          </a:p>
        </p:txBody>
      </p:sp>
    </p:spTree>
    <p:extLst>
      <p:ext uri="{BB962C8B-B14F-4D97-AF65-F5344CB8AC3E}">
        <p14:creationId xmlns:p14="http://schemas.microsoft.com/office/powerpoint/2010/main" xmlns="" val="2651129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en-US" dirty="0" smtClean="0"/>
              <a:t>Control Chart</a:t>
            </a:r>
          </a:p>
        </p:txBody>
      </p:sp>
      <p:sp>
        <p:nvSpPr>
          <p:cNvPr id="46082" name="Rectangle 3"/>
          <p:cNvSpPr>
            <a:spLocks noGrp="1" noChangeArrowheads="1"/>
          </p:cNvSpPr>
          <p:nvPr>
            <p:ph type="body" idx="1"/>
          </p:nvPr>
        </p:nvSpPr>
        <p:spPr/>
        <p:txBody>
          <a:bodyPr/>
          <a:lstStyle/>
          <a:p>
            <a:pPr>
              <a:buFontTx/>
              <a:buNone/>
            </a:pPr>
            <a:r>
              <a:rPr lang="en-US" dirty="0" smtClean="0">
                <a:hlinkClick r:id="rId3"/>
              </a:rPr>
              <a:t> </a:t>
            </a:r>
            <a:endParaRPr lang="en-US" dirty="0" smtClean="0"/>
          </a:p>
        </p:txBody>
      </p:sp>
      <p:sp>
        <p:nvSpPr>
          <p:cNvPr id="46083" name="Rectangle 4"/>
          <p:cNvSpPr>
            <a:spLocks noChangeArrowheads="1"/>
          </p:cNvSpPr>
          <p:nvPr/>
        </p:nvSpPr>
        <p:spPr bwMode="auto">
          <a:xfrm>
            <a:off x="0" y="0"/>
            <a:ext cx="184150" cy="641350"/>
          </a:xfrm>
          <a:prstGeom prst="rect">
            <a:avLst/>
          </a:prstGeom>
          <a:noFill/>
          <a:ln w="9525">
            <a:noFill/>
            <a:miter lim="800000"/>
            <a:headEnd/>
            <a:tailEnd/>
          </a:ln>
        </p:spPr>
        <p:txBody>
          <a:bodyPr wrap="none" anchor="ctr">
            <a:spAutoFit/>
          </a:bodyPr>
          <a:lstStyle/>
          <a:p>
            <a:endParaRPr lang="en-US" dirty="0"/>
          </a:p>
          <a:p>
            <a:pPr eaLnBrk="0" hangingPunct="0"/>
            <a:endParaRPr lang="en-US" dirty="0"/>
          </a:p>
        </p:txBody>
      </p:sp>
      <p:pic>
        <p:nvPicPr>
          <p:cNvPr id="46084" name="Picture 5" descr="ControlChart.svg">
            <a:hlinkClick r:id="rId3"/>
          </p:cNvPr>
          <p:cNvPicPr>
            <a:picLocks noChangeAspect="1" noChangeArrowheads="1"/>
          </p:cNvPicPr>
          <p:nvPr/>
        </p:nvPicPr>
        <p:blipFill>
          <a:blip r:embed="rId4" cstate="print"/>
          <a:srcRect/>
          <a:stretch>
            <a:fillRect/>
          </a:stretch>
        </p:blipFill>
        <p:spPr bwMode="auto">
          <a:xfrm>
            <a:off x="304800" y="1739900"/>
            <a:ext cx="8686800" cy="4076700"/>
          </a:xfrm>
          <a:prstGeom prst="rect">
            <a:avLst/>
          </a:prstGeom>
          <a:noFill/>
          <a:ln w="9525">
            <a:noFill/>
            <a:miter lim="800000"/>
            <a:headEnd/>
            <a:tailEnd/>
          </a:ln>
        </p:spPr>
      </p:pic>
    </p:spTree>
    <p:extLst>
      <p:ext uri="{BB962C8B-B14F-4D97-AF65-F5344CB8AC3E}">
        <p14:creationId xmlns:p14="http://schemas.microsoft.com/office/powerpoint/2010/main" xmlns="" val="36944732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Control Chart Construction</a:t>
            </a:r>
          </a:p>
        </p:txBody>
      </p:sp>
      <p:sp>
        <p:nvSpPr>
          <p:cNvPr id="4" name="Content Placeholder 2"/>
          <p:cNvSpPr>
            <a:spLocks noGrp="1"/>
          </p:cNvSpPr>
          <p:nvPr>
            <p:ph idx="1"/>
          </p:nvPr>
        </p:nvSpPr>
        <p:spPr/>
        <p:txBody>
          <a:bodyPr>
            <a:normAutofit/>
          </a:bodyPr>
          <a:lstStyle/>
          <a:p>
            <a:pPr marL="0" indent="0">
              <a:buNone/>
            </a:pPr>
            <a:r>
              <a:rPr lang="en-US" dirty="0" smtClean="0"/>
              <a:t>Options:</a:t>
            </a:r>
          </a:p>
          <a:p>
            <a:r>
              <a:rPr lang="en-US" dirty="0" smtClean="0"/>
              <a:t>Write formulas and build templates in Excel</a:t>
            </a:r>
          </a:p>
          <a:p>
            <a:r>
              <a:rPr lang="en-US" dirty="0" smtClean="0"/>
              <a:t>Buy Excel data pack add-ons (Green Belt XL, etc.)</a:t>
            </a:r>
          </a:p>
          <a:p>
            <a:r>
              <a:rPr lang="en-US" dirty="0" smtClean="0"/>
              <a:t>Download Excel templates from internet (usually free)</a:t>
            </a:r>
          </a:p>
          <a:p>
            <a:r>
              <a:rPr lang="en-US" dirty="0" smtClean="0"/>
              <a:t>Mini-tab or other stats program</a:t>
            </a:r>
          </a:p>
          <a:p>
            <a:r>
              <a:rPr lang="en-US" dirty="0" smtClean="0"/>
              <a:t>Incorporate control limits into Crystal and SQL query reports</a:t>
            </a:r>
          </a:p>
          <a:p>
            <a:endParaRPr lang="en-US" dirty="0" smtClean="0"/>
          </a:p>
        </p:txBody>
      </p:sp>
    </p:spTree>
    <p:extLst>
      <p:ext uri="{BB962C8B-B14F-4D97-AF65-F5344CB8AC3E}">
        <p14:creationId xmlns:p14="http://schemas.microsoft.com/office/powerpoint/2010/main" xmlns="" val="3074737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Pitfalls</a:t>
            </a:r>
          </a:p>
          <a:p>
            <a:pPr lvl="1"/>
            <a:r>
              <a:rPr lang="en-US" dirty="0" smtClean="0"/>
              <a:t>Non-normal distribution such as data collection problems, shift in data, or alternating pattern in run chart</a:t>
            </a:r>
          </a:p>
          <a:p>
            <a:pPr lvl="1"/>
            <a:r>
              <a:rPr lang="en-US" dirty="0" smtClean="0"/>
              <a:t>Not adjusting control limits periodically</a:t>
            </a:r>
          </a:p>
          <a:p>
            <a:pPr lvl="1"/>
            <a:r>
              <a:rPr lang="en-US" dirty="0" smtClean="0"/>
              <a:t>Over Rounding</a:t>
            </a:r>
          </a:p>
          <a:p>
            <a:pPr lvl="1"/>
            <a:r>
              <a:rPr lang="en-US" dirty="0" smtClean="0"/>
              <a:t>Sampling variation</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03C246BC-2A80-45FA-9B8D-8438DA0954EE}" type="slidenum">
              <a:rPr lang="en-US" smtClean="0"/>
              <a:pPr/>
              <a:t>23</a:t>
            </a:fld>
            <a:endParaRPr lang="en-US"/>
          </a:p>
        </p:txBody>
      </p:sp>
      <p:sp>
        <p:nvSpPr>
          <p:cNvPr id="2" name="Title 1"/>
          <p:cNvSpPr>
            <a:spLocks noGrp="1"/>
          </p:cNvSpPr>
          <p:nvPr>
            <p:ph type="title"/>
          </p:nvPr>
        </p:nvSpPr>
        <p:spPr/>
        <p:txBody>
          <a:bodyPr/>
          <a:lstStyle/>
          <a:p>
            <a:r>
              <a:rPr lang="en-US" smtClean="0"/>
              <a:t>Control Charts</a:t>
            </a:r>
            <a:endParaRPr lang="en-US" dirty="0"/>
          </a:p>
        </p:txBody>
      </p:sp>
    </p:spTree>
    <p:extLst>
      <p:ext uri="{BB962C8B-B14F-4D97-AF65-F5344CB8AC3E}">
        <p14:creationId xmlns:p14="http://schemas.microsoft.com/office/powerpoint/2010/main" xmlns="" val="2032441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normAutofit fontScale="90000"/>
          </a:bodyPr>
          <a:lstStyle/>
          <a:p>
            <a:r>
              <a:rPr lang="en-US" dirty="0" smtClean="0"/>
              <a:t>Acting on Variation to Ensure Stability</a:t>
            </a:r>
            <a:endParaRPr lang="en-US" dirty="0"/>
          </a:p>
        </p:txBody>
      </p:sp>
      <p:sp>
        <p:nvSpPr>
          <p:cNvPr id="4" name="Slide Number Placeholder 3"/>
          <p:cNvSpPr>
            <a:spLocks noGrp="1"/>
          </p:cNvSpPr>
          <p:nvPr>
            <p:ph type="sldNum" sz="quarter" idx="12"/>
          </p:nvPr>
        </p:nvSpPr>
        <p:spPr/>
        <p:txBody>
          <a:bodyPr/>
          <a:lstStyle/>
          <a:p>
            <a:pPr>
              <a:defRPr/>
            </a:pPr>
            <a:fld id="{BF424E35-1C8D-4B9B-923D-DDCFE0703646}" type="slidenum">
              <a:rPr lang="en-US" smtClean="0"/>
              <a:pPr>
                <a:defRPr/>
              </a:pPr>
              <a:t>24</a:t>
            </a:fld>
            <a:endParaRPr lang="en-US" dirty="0"/>
          </a:p>
        </p:txBody>
      </p:sp>
      <p:sp>
        <p:nvSpPr>
          <p:cNvPr id="5" name="Rectangle 4"/>
          <p:cNvSpPr/>
          <p:nvPr/>
        </p:nvSpPr>
        <p:spPr>
          <a:xfrm>
            <a:off x="304800" y="2743200"/>
            <a:ext cx="16764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Expected or unexpected variation?</a:t>
            </a:r>
            <a:endParaRPr lang="en-US" dirty="0"/>
          </a:p>
        </p:txBody>
      </p:sp>
      <p:sp>
        <p:nvSpPr>
          <p:cNvPr id="6" name="Rectangle 5"/>
          <p:cNvSpPr/>
          <p:nvPr/>
        </p:nvSpPr>
        <p:spPr>
          <a:xfrm>
            <a:off x="2327729" y="2030185"/>
            <a:ext cx="1752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Unexpected and special?</a:t>
            </a:r>
            <a:endParaRPr lang="en-US" dirty="0"/>
          </a:p>
        </p:txBody>
      </p:sp>
      <p:sp>
        <p:nvSpPr>
          <p:cNvPr id="9" name="Rectangle 8"/>
          <p:cNvSpPr/>
          <p:nvPr/>
        </p:nvSpPr>
        <p:spPr>
          <a:xfrm>
            <a:off x="2286000" y="3984171"/>
            <a:ext cx="1752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Expected or common?</a:t>
            </a:r>
            <a:endParaRPr lang="en-US" dirty="0"/>
          </a:p>
        </p:txBody>
      </p:sp>
      <p:sp>
        <p:nvSpPr>
          <p:cNvPr id="11" name="Rectangle 10"/>
          <p:cNvSpPr/>
          <p:nvPr/>
        </p:nvSpPr>
        <p:spPr>
          <a:xfrm>
            <a:off x="4419600" y="3976914"/>
            <a:ext cx="17526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Is overall performance acceptable?</a:t>
            </a:r>
            <a:endParaRPr lang="en-US" dirty="0"/>
          </a:p>
        </p:txBody>
      </p:sp>
      <p:sp>
        <p:nvSpPr>
          <p:cNvPr id="13" name="Rectangle 12"/>
          <p:cNvSpPr/>
          <p:nvPr/>
        </p:nvSpPr>
        <p:spPr>
          <a:xfrm>
            <a:off x="7239000" y="1157513"/>
            <a:ext cx="1752600" cy="1745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Search for and eliminate special causes associated with a few data points</a:t>
            </a:r>
            <a:endParaRPr lang="en-US" dirty="0"/>
          </a:p>
        </p:txBody>
      </p:sp>
      <p:sp>
        <p:nvSpPr>
          <p:cNvPr id="14" name="Rectangle 13"/>
          <p:cNvSpPr/>
          <p:nvPr/>
        </p:nvSpPr>
        <p:spPr>
          <a:xfrm>
            <a:off x="6400800" y="352697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Yes</a:t>
            </a:r>
            <a:endParaRPr lang="en-US" dirty="0"/>
          </a:p>
        </p:txBody>
      </p:sp>
      <p:sp>
        <p:nvSpPr>
          <p:cNvPr id="16" name="Rectangle 15"/>
          <p:cNvSpPr/>
          <p:nvPr/>
        </p:nvSpPr>
        <p:spPr>
          <a:xfrm>
            <a:off x="6429829" y="477882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a:t>
            </a:r>
            <a:endParaRPr lang="en-US" dirty="0"/>
          </a:p>
        </p:txBody>
      </p:sp>
      <p:sp>
        <p:nvSpPr>
          <p:cNvPr id="17" name="Rectangle 16"/>
          <p:cNvSpPr/>
          <p:nvPr/>
        </p:nvSpPr>
        <p:spPr>
          <a:xfrm>
            <a:off x="7489372" y="3137807"/>
            <a:ext cx="152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Do nothing!</a:t>
            </a:r>
            <a:endParaRPr lang="en-US" dirty="0"/>
          </a:p>
        </p:txBody>
      </p:sp>
      <p:sp>
        <p:nvSpPr>
          <p:cNvPr id="18" name="Rectangle 17"/>
          <p:cNvSpPr/>
          <p:nvPr/>
        </p:nvSpPr>
        <p:spPr>
          <a:xfrm>
            <a:off x="7467601" y="3984172"/>
            <a:ext cx="1523999" cy="2416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Search for and eliminate common causes associated with </a:t>
            </a:r>
            <a:r>
              <a:rPr lang="en-US" sz="1600" u="sng" dirty="0" smtClean="0"/>
              <a:t>all</a:t>
            </a:r>
            <a:r>
              <a:rPr lang="en-US" sz="1600" dirty="0" smtClean="0"/>
              <a:t> data points (i.e. change process/QI Project)</a:t>
            </a:r>
            <a:endParaRPr lang="en-US" sz="1600" dirty="0"/>
          </a:p>
        </p:txBody>
      </p:sp>
      <p:cxnSp>
        <p:nvCxnSpPr>
          <p:cNvPr id="20" name="Straight Arrow Connector 19"/>
          <p:cNvCxnSpPr/>
          <p:nvPr/>
        </p:nvCxnSpPr>
        <p:spPr>
          <a:xfrm flipV="1">
            <a:off x="1828800" y="3034392"/>
            <a:ext cx="685800" cy="492579"/>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828800" y="3761921"/>
            <a:ext cx="685800" cy="429985"/>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810000" y="4586514"/>
            <a:ext cx="838200" cy="7257"/>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6210300" y="4093935"/>
            <a:ext cx="381000" cy="0"/>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239000" y="5181600"/>
            <a:ext cx="381000" cy="0"/>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7344229" y="3615869"/>
            <a:ext cx="381000" cy="0"/>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172200" y="5007429"/>
            <a:ext cx="381000" cy="0"/>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4127500" y="2522764"/>
            <a:ext cx="3407229" cy="2"/>
          </a:xfrm>
          <a:prstGeom prst="straightConnector1">
            <a:avLst/>
          </a:prstGeom>
          <a:ln w="38100">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905542" y="1157513"/>
            <a:ext cx="3230372" cy="369332"/>
          </a:xfrm>
          <a:prstGeom prst="rect">
            <a:avLst/>
          </a:prstGeom>
          <a:noFill/>
        </p:spPr>
        <p:txBody>
          <a:bodyPr wrap="none" rtlCol="0">
            <a:spAutoFit/>
          </a:bodyPr>
          <a:lstStyle/>
          <a:p>
            <a:r>
              <a:rPr lang="en-US" dirty="0" smtClean="0"/>
              <a:t>(assuming process is capable)</a:t>
            </a:r>
            <a:endParaRPr lang="en-US" dirty="0"/>
          </a:p>
        </p:txBody>
      </p:sp>
    </p:spTree>
    <p:extLst>
      <p:ext uri="{BB962C8B-B14F-4D97-AF65-F5344CB8AC3E}">
        <p14:creationId xmlns:p14="http://schemas.microsoft.com/office/powerpoint/2010/main" xmlns="" val="845793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a:bodyPr>
          <a:lstStyle/>
          <a:p>
            <a:r>
              <a:rPr lang="en-US" sz="4000" b="0" dirty="0" smtClean="0">
                <a:effectLst/>
              </a:rPr>
              <a:t>When to Improve the Process</a:t>
            </a:r>
            <a:endParaRPr lang="en-US" sz="4000" b="0" dirty="0">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18643225"/>
              </p:ext>
            </p:extLst>
          </p:nvPr>
        </p:nvGraphicFramePr>
        <p:xfrm>
          <a:off x="457200" y="1447800"/>
          <a:ext cx="8229600" cy="4354593"/>
        </p:xfrm>
        <a:graphic>
          <a:graphicData uri="http://schemas.openxmlformats.org/drawingml/2006/table">
            <a:tbl>
              <a:tblPr firstRow="1" bandRow="1">
                <a:tableStyleId>{5C22544A-7EE6-4342-B048-85BDC9FD1C3A}</a:tableStyleId>
              </a:tblPr>
              <a:tblGrid>
                <a:gridCol w="2743200"/>
                <a:gridCol w="2743200"/>
                <a:gridCol w="2743200"/>
              </a:tblGrid>
              <a:tr h="1055291">
                <a:tc>
                  <a:txBody>
                    <a:bodyPr/>
                    <a:lstStyle/>
                    <a:p>
                      <a:pPr algn="ctr"/>
                      <a:r>
                        <a:rPr lang="en-US" sz="2400" dirty="0" smtClean="0"/>
                        <a:t>Cause of Variation :</a:t>
                      </a:r>
                      <a:endParaRPr lang="en-US" sz="2400" dirty="0"/>
                    </a:p>
                  </a:txBody>
                  <a:tcPr/>
                </a:tc>
                <a:tc>
                  <a:txBody>
                    <a:bodyPr/>
                    <a:lstStyle/>
                    <a:p>
                      <a:pPr algn="ctr"/>
                      <a:r>
                        <a:rPr lang="en-US" sz="2400" dirty="0" smtClean="0"/>
                        <a:t>Common Causes</a:t>
                      </a:r>
                      <a:endParaRPr lang="en-US" sz="2400" dirty="0"/>
                    </a:p>
                  </a:txBody>
                  <a:tcPr/>
                </a:tc>
                <a:tc>
                  <a:txBody>
                    <a:bodyPr/>
                    <a:lstStyle/>
                    <a:p>
                      <a:pPr algn="ctr"/>
                      <a:r>
                        <a:rPr lang="en-US" sz="2400" dirty="0" smtClean="0"/>
                        <a:t>Special Causes</a:t>
                      </a:r>
                      <a:endParaRPr lang="en-US" sz="2400" dirty="0"/>
                    </a:p>
                  </a:txBody>
                  <a:tcPr/>
                </a:tc>
              </a:tr>
              <a:tr h="1055291">
                <a:tc>
                  <a:txBody>
                    <a:bodyPr/>
                    <a:lstStyle/>
                    <a:p>
                      <a:pPr algn="ctr"/>
                      <a:r>
                        <a:rPr lang="en-US" sz="2400" dirty="0" smtClean="0"/>
                        <a:t>Action Required :</a:t>
                      </a:r>
                      <a:endParaRPr lang="en-US" sz="2400" dirty="0"/>
                    </a:p>
                  </a:txBody>
                  <a:tcPr/>
                </a:tc>
                <a:tc>
                  <a:txBody>
                    <a:bodyPr/>
                    <a:lstStyle/>
                    <a:p>
                      <a:pPr algn="ctr"/>
                      <a:r>
                        <a:rPr lang="en-US" sz="2400" dirty="0" smtClean="0"/>
                        <a:t>To change the process (QI)</a:t>
                      </a:r>
                      <a:endParaRPr lang="en-US" sz="2400" dirty="0"/>
                    </a:p>
                  </a:txBody>
                  <a:tcPr/>
                </a:tc>
                <a:tc>
                  <a:txBody>
                    <a:bodyPr/>
                    <a:lstStyle/>
                    <a:p>
                      <a:pPr algn="ctr"/>
                      <a:r>
                        <a:rPr lang="en-US" sz="2400" dirty="0" smtClean="0"/>
                        <a:t>Fix or mitigate the issue (not a QI project)</a:t>
                      </a:r>
                      <a:endParaRPr lang="en-US" sz="2400" dirty="0"/>
                    </a:p>
                  </a:txBody>
                  <a:tcPr/>
                </a:tc>
              </a:tr>
              <a:tr h="1055291">
                <a:tc>
                  <a:txBody>
                    <a:bodyPr/>
                    <a:lstStyle/>
                    <a:p>
                      <a:pPr algn="ctr"/>
                      <a:r>
                        <a:rPr lang="en-US" sz="2400" dirty="0" smtClean="0"/>
                        <a:t>Frequency: </a:t>
                      </a:r>
                      <a:endParaRPr lang="en-US" sz="2400" dirty="0"/>
                    </a:p>
                  </a:txBody>
                  <a:tcPr/>
                </a:tc>
                <a:tc>
                  <a:txBody>
                    <a:bodyPr/>
                    <a:lstStyle/>
                    <a:p>
                      <a:pPr algn="ctr"/>
                      <a:r>
                        <a:rPr lang="en-US" sz="2400" dirty="0" smtClean="0"/>
                        <a:t>94%</a:t>
                      </a:r>
                      <a:r>
                        <a:rPr lang="en-US" sz="2400" baseline="0" dirty="0" smtClean="0"/>
                        <a:t> (Deming)</a:t>
                      </a:r>
                      <a:endParaRPr lang="en-US" sz="2400" dirty="0"/>
                    </a:p>
                  </a:txBody>
                  <a:tcPr/>
                </a:tc>
                <a:tc>
                  <a:txBody>
                    <a:bodyPr/>
                    <a:lstStyle/>
                    <a:p>
                      <a:pPr algn="ctr"/>
                      <a:r>
                        <a:rPr lang="en-US" sz="2400" dirty="0" smtClean="0"/>
                        <a:t>6%</a:t>
                      </a:r>
                      <a:endParaRPr lang="en-US" sz="2400" dirty="0"/>
                    </a:p>
                  </a:txBody>
                  <a:tcPr/>
                </a:tc>
              </a:tr>
              <a:tr h="1055291">
                <a:tc>
                  <a:txBody>
                    <a:bodyPr/>
                    <a:lstStyle/>
                    <a:p>
                      <a:pPr algn="ctr"/>
                      <a:r>
                        <a:rPr lang="en-US" sz="2400" dirty="0" smtClean="0"/>
                        <a:t>Who: </a:t>
                      </a:r>
                      <a:endParaRPr lang="en-US" sz="2400" dirty="0"/>
                    </a:p>
                  </a:txBody>
                  <a:tcPr/>
                </a:tc>
                <a:tc>
                  <a:txBody>
                    <a:bodyPr/>
                    <a:lstStyle/>
                    <a:p>
                      <a:pPr algn="ctr"/>
                      <a:r>
                        <a:rPr lang="en-US" sz="2400" dirty="0" smtClean="0"/>
                        <a:t>QI team/project</a:t>
                      </a:r>
                      <a:endParaRPr lang="en-US" sz="2400" dirty="0"/>
                    </a:p>
                  </a:txBody>
                  <a:tcPr/>
                </a:tc>
                <a:tc>
                  <a:txBody>
                    <a:bodyPr/>
                    <a:lstStyle/>
                    <a:p>
                      <a:pPr algn="ctr"/>
                      <a:r>
                        <a:rPr lang="en-US" sz="2400" dirty="0" smtClean="0"/>
                        <a:t>Managers or staff</a:t>
                      </a:r>
                      <a:endParaRPr lang="en-US" sz="2400" dirty="0"/>
                    </a:p>
                  </a:txBody>
                  <a:tcPr/>
                </a:tc>
              </a:tr>
            </a:tbl>
          </a:graphicData>
        </a:graphic>
      </p:graphicFrame>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C246BC-2A80-45FA-9B8D-8438DA0954EE}" type="slidenum">
              <a:rPr lang="en-US" smtClean="0"/>
              <a:pPr/>
              <a:t>25</a:t>
            </a:fld>
            <a:endParaRPr lang="en-US" dirty="0"/>
          </a:p>
        </p:txBody>
      </p:sp>
    </p:spTree>
    <p:extLst>
      <p:ext uri="{BB962C8B-B14F-4D97-AF65-F5344CB8AC3E}">
        <p14:creationId xmlns:p14="http://schemas.microsoft.com/office/powerpoint/2010/main" xmlns="" val="16012726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Autofit/>
          </a:bodyPr>
          <a:lstStyle/>
          <a:p>
            <a:pPr lvl="0"/>
            <a:r>
              <a:rPr lang="en-US" dirty="0" smtClean="0"/>
              <a:t>Understanding variation is crucial to selecting appropriate work processes for QI projects</a:t>
            </a:r>
          </a:p>
          <a:p>
            <a:pPr lvl="0"/>
            <a:r>
              <a:rPr lang="en-US" dirty="0" smtClean="0"/>
              <a:t>Responding correctly to the type of variation, and not tampering, makes our management and QI efforts more effective</a:t>
            </a:r>
            <a:endParaRPr lang="en-US" dirty="0"/>
          </a:p>
        </p:txBody>
      </p:sp>
      <p:sp>
        <p:nvSpPr>
          <p:cNvPr id="7" name="Footer Placeholder 6"/>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3C246BC-2A80-45FA-9B8D-8438DA0954EE}" type="slidenum">
              <a:rPr lang="en-US" smtClean="0"/>
              <a:pPr/>
              <a:t>26</a:t>
            </a:fld>
            <a:endParaRPr lang="en-US" dirty="0"/>
          </a:p>
        </p:txBody>
      </p:sp>
      <p:sp>
        <p:nvSpPr>
          <p:cNvPr id="5" name="Title 4"/>
          <p:cNvSpPr>
            <a:spLocks noGrp="1"/>
          </p:cNvSpPr>
          <p:nvPr>
            <p:ph type="title"/>
          </p:nvPr>
        </p:nvSpPr>
        <p:spPr>
          <a:xfrm>
            <a:off x="457200" y="990600"/>
            <a:ext cx="8229600" cy="609600"/>
          </a:xfrm>
        </p:spPr>
        <p:txBody>
          <a:bodyPr>
            <a:noAutofit/>
          </a:bodyPr>
          <a:lstStyle/>
          <a:p>
            <a:r>
              <a:rPr lang="en-US" sz="4000" b="1" dirty="0" smtClean="0"/>
              <a:t>In Summary</a:t>
            </a:r>
            <a:endParaRPr lang="en-US" sz="4000" b="1" dirty="0"/>
          </a:p>
        </p:txBody>
      </p:sp>
    </p:spTree>
    <p:custDataLst>
      <p:tags r:id="rId1"/>
    </p:custDataLst>
    <p:extLst>
      <p:ext uri="{BB962C8B-B14F-4D97-AF65-F5344CB8AC3E}">
        <p14:creationId xmlns:p14="http://schemas.microsoft.com/office/powerpoint/2010/main" xmlns="" val="1195917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114800" y="1803400"/>
            <a:ext cx="4572000" cy="4081272"/>
          </a:xfrm>
        </p:spPr>
        <p:txBody>
          <a:bodyPr>
            <a:normAutofit/>
          </a:bodyPr>
          <a:lstStyle/>
          <a:p>
            <a:pPr marL="0" indent="0">
              <a:buNone/>
            </a:pPr>
            <a:r>
              <a:rPr lang="en-US" sz="2800" dirty="0" smtClean="0"/>
              <a:t>What challenges have you encountered in variation in a work process, such as not consistently meeting regulatory timeframes or any other types of variation in your work processes?</a:t>
            </a:r>
          </a:p>
          <a:p>
            <a:pPr marL="0" indent="0">
              <a:buNone/>
            </a:pPr>
            <a:endParaRPr lang="en-US" sz="2800" dirty="0" smtClean="0"/>
          </a:p>
          <a:p>
            <a:pPr marL="0" indent="0">
              <a:buNone/>
            </a:pPr>
            <a:endParaRPr lang="en-US" sz="2800" dirty="0" smtClean="0"/>
          </a:p>
          <a:p>
            <a:pPr>
              <a:buNone/>
            </a:pPr>
            <a:endParaRPr lang="en-US" dirty="0"/>
          </a:p>
        </p:txBody>
      </p:sp>
      <p:sp>
        <p:nvSpPr>
          <p:cNvPr id="6" name="Footer Placeholder 2"/>
          <p:cNvSpPr>
            <a:spLocks noGrp="1"/>
          </p:cNvSpPr>
          <p:nvPr>
            <p:ph type="ftr" sz="quarter" idx="11"/>
          </p:nvPr>
        </p:nvSpPr>
        <p:spPr>
          <a:xfrm>
            <a:off x="4380072" y="6407944"/>
            <a:ext cx="2350681" cy="365125"/>
          </a:xfrm>
        </p:spPr>
        <p:txBody>
          <a:bodyPr/>
          <a:lstStyle/>
          <a:p>
            <a:r>
              <a:rPr lang="en-US" dirty="0" smtClean="0"/>
              <a:t>MarMason Consulting</a:t>
            </a:r>
            <a:endParaRPr lang="en-US" dirty="0"/>
          </a:p>
        </p:txBody>
      </p:sp>
      <p:sp>
        <p:nvSpPr>
          <p:cNvPr id="2" name="Title 1"/>
          <p:cNvSpPr>
            <a:spLocks noGrp="1"/>
          </p:cNvSpPr>
          <p:nvPr>
            <p:ph type="title"/>
          </p:nvPr>
        </p:nvSpPr>
        <p:spPr>
          <a:xfrm>
            <a:off x="439091" y="990600"/>
            <a:ext cx="8229600" cy="690562"/>
          </a:xfrm>
        </p:spPr>
        <p:txBody>
          <a:bodyPr>
            <a:normAutofit fontScale="90000"/>
          </a:bodyPr>
          <a:lstStyle/>
          <a:p>
            <a:r>
              <a:rPr lang="en-US" sz="4000" dirty="0" smtClean="0"/>
              <a:t>Let’s Discuss</a:t>
            </a:r>
            <a:endParaRPr lang="en-US" sz="4000" dirty="0"/>
          </a:p>
        </p:txBody>
      </p:sp>
      <p:pic>
        <p:nvPicPr>
          <p:cNvPr id="9" name="Picture 8" descr="ist2_13646452-group-of-smiling-people.jpg"/>
          <p:cNvPicPr>
            <a:picLocks noChangeAspect="1"/>
          </p:cNvPicPr>
          <p:nvPr/>
        </p:nvPicPr>
        <p:blipFill>
          <a:blip r:embed="rId3" cstate="email"/>
          <a:stretch>
            <a:fillRect/>
          </a:stretch>
        </p:blipFill>
        <p:spPr>
          <a:xfrm>
            <a:off x="835437" y="1828800"/>
            <a:ext cx="3080129" cy="3922900"/>
          </a:xfrm>
          <a:prstGeom prst="rect">
            <a:avLst/>
          </a:prstGeom>
          <a:effectLst>
            <a:outerShdw blurRad="50800" dist="38100" dir="2700000" algn="tl" rotWithShape="0">
              <a:prstClr val="black">
                <a:alpha val="40000"/>
              </a:prstClr>
            </a:outerShdw>
          </a:effectLst>
        </p:spPr>
      </p:pic>
      <p:sp>
        <p:nvSpPr>
          <p:cNvPr id="5" name="Slide Number Placeholder 3"/>
          <p:cNvSpPr txBox="1">
            <a:spLocks/>
          </p:cNvSpPr>
          <p:nvPr/>
        </p:nvSpPr>
        <p:spPr>
          <a:xfrm>
            <a:off x="8678779" y="6629400"/>
            <a:ext cx="457200" cy="244642"/>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53651FB-D5E1-4997-96AC-3E7678BD5B22}" type="slidenum">
              <a:rPr lang="en-US" smtClean="0"/>
              <a:pPr/>
              <a:t>27</a:t>
            </a:fld>
            <a:endParaRPr lang="en-US" dirty="0"/>
          </a:p>
        </p:txBody>
      </p:sp>
    </p:spTree>
    <p:extLst>
      <p:ext uri="{BB962C8B-B14F-4D97-AF65-F5344CB8AC3E}">
        <p14:creationId xmlns:p14="http://schemas.microsoft.com/office/powerpoint/2010/main" xmlns="" val="19200078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109728" indent="0">
              <a:buNone/>
            </a:pPr>
            <a:endParaRPr lang="en-US" dirty="0"/>
          </a:p>
          <a:p>
            <a:pPr marL="109728" indent="0">
              <a:buNone/>
            </a:pPr>
            <a:endParaRPr lang="en-US" dirty="0" smtClean="0"/>
          </a:p>
        </p:txBody>
      </p:sp>
      <p:sp>
        <p:nvSpPr>
          <p:cNvPr id="4" name="Slide Number Placeholder 3"/>
          <p:cNvSpPr>
            <a:spLocks noGrp="1"/>
          </p:cNvSpPr>
          <p:nvPr>
            <p:ph type="sldNum" sz="quarter" idx="12"/>
          </p:nvPr>
        </p:nvSpPr>
        <p:spPr>
          <a:xfrm>
            <a:off x="8390426" y="6407944"/>
            <a:ext cx="622606" cy="365125"/>
          </a:xfrm>
        </p:spPr>
        <p:txBody>
          <a:bodyPr/>
          <a:lstStyle/>
          <a:p>
            <a:fld id="{553651FB-D5E1-4997-96AC-3E7678BD5B22}" type="slidenum">
              <a:rPr lang="en-US" smtClean="0"/>
              <a:pPr/>
              <a:t>28</a:t>
            </a:fld>
            <a:endParaRPr lang="en-US" dirty="0"/>
          </a:p>
        </p:txBody>
      </p:sp>
      <p:sp>
        <p:nvSpPr>
          <p:cNvPr id="2" name="Title 1"/>
          <p:cNvSpPr>
            <a:spLocks noGrp="1"/>
          </p:cNvSpPr>
          <p:nvPr>
            <p:ph type="title"/>
          </p:nvPr>
        </p:nvSpPr>
        <p:spPr/>
        <p:txBody>
          <a:bodyPr/>
          <a:lstStyle/>
          <a:p>
            <a:r>
              <a:rPr lang="en-US" dirty="0" smtClean="0">
                <a:solidFill>
                  <a:srgbClr val="0070C0"/>
                </a:solidFill>
              </a:rPr>
              <a:t>What Questions Do You Have?</a:t>
            </a:r>
            <a:endParaRPr lang="en-US" dirty="0">
              <a:solidFill>
                <a:srgbClr val="0070C0"/>
              </a:solidFill>
            </a:endParaRPr>
          </a:p>
        </p:txBody>
      </p:sp>
      <p:pic>
        <p:nvPicPr>
          <p:cNvPr id="6" name="Picture 5" descr="3_2pywml[1]"/>
          <p:cNvPicPr>
            <a:picLocks noChangeAspect="1" noChangeArrowheads="1"/>
          </p:cNvPicPr>
          <p:nvPr/>
        </p:nvPicPr>
        <p:blipFill>
          <a:blip r:embed="rId5" cstate="print"/>
          <a:srcRect/>
          <a:stretch>
            <a:fillRect/>
          </a:stretch>
        </p:blipFill>
        <p:spPr bwMode="auto">
          <a:xfrm>
            <a:off x="4495800" y="1828800"/>
            <a:ext cx="3894626" cy="3552992"/>
          </a:xfrm>
          <a:prstGeom prst="rect">
            <a:avLst/>
          </a:prstGeom>
          <a:noFill/>
          <a:ln w="9525">
            <a:noFill/>
            <a:miter lim="800000"/>
            <a:headEnd/>
            <a:tailEnd/>
          </a:ln>
        </p:spPr>
      </p:pic>
      <p:sp>
        <p:nvSpPr>
          <p:cNvPr id="3" name="TextBox 2"/>
          <p:cNvSpPr txBox="1"/>
          <p:nvPr/>
        </p:nvSpPr>
        <p:spPr>
          <a:xfrm>
            <a:off x="304800" y="2912798"/>
            <a:ext cx="4310795" cy="1384995"/>
          </a:xfrm>
          <a:prstGeom prst="rect">
            <a:avLst/>
          </a:prstGeom>
          <a:noFill/>
        </p:spPr>
        <p:txBody>
          <a:bodyPr wrap="none" rtlCol="0">
            <a:spAutoFit/>
          </a:bodyPr>
          <a:lstStyle/>
          <a:p>
            <a:r>
              <a:rPr lang="en-US" sz="2800" dirty="0" smtClean="0"/>
              <a:t>Marni Mason</a:t>
            </a:r>
          </a:p>
          <a:p>
            <a:r>
              <a:rPr lang="en-US" sz="2800" dirty="0" smtClean="0"/>
              <a:t>425-466-7965</a:t>
            </a:r>
          </a:p>
          <a:p>
            <a:r>
              <a:rPr lang="en-US" sz="2800" dirty="0" smtClean="0">
                <a:hlinkClick r:id="rId6"/>
              </a:rPr>
              <a:t>marni@marmason.com</a:t>
            </a:r>
            <a:r>
              <a:rPr lang="en-US" sz="2800" dirty="0" smtClean="0"/>
              <a:t> </a:t>
            </a:r>
            <a:endParaRPr lang="en-US" sz="2800" dirty="0"/>
          </a:p>
        </p:txBody>
      </p:sp>
      <p:grpSp>
        <p:nvGrpSpPr>
          <p:cNvPr id="8" name="Group 7"/>
          <p:cNvGrpSpPr/>
          <p:nvPr/>
        </p:nvGrpSpPr>
        <p:grpSpPr>
          <a:xfrm>
            <a:off x="152400" y="6324600"/>
            <a:ext cx="3339632" cy="390244"/>
            <a:chOff x="76200" y="6248400"/>
            <a:chExt cx="3339632" cy="390244"/>
          </a:xfrm>
        </p:grpSpPr>
        <p:pic>
          <p:nvPicPr>
            <p:cNvPr id="9" name="Picture 8"/>
            <p:cNvPicPr/>
            <p:nvPr>
              <p:custDataLst>
                <p:tags r:id="rId1"/>
              </p:custDataLst>
            </p:nvPr>
          </p:nvPicPr>
          <p:blipFill>
            <a:blip r:embed="rId7" cstate="print"/>
            <a:srcRect/>
            <a:stretch>
              <a:fillRect/>
            </a:stretch>
          </p:blipFill>
          <p:spPr bwMode="auto">
            <a:xfrm>
              <a:off x="76200" y="6248400"/>
              <a:ext cx="444032" cy="390244"/>
            </a:xfrm>
            <a:prstGeom prst="rect">
              <a:avLst/>
            </a:prstGeom>
            <a:noFill/>
            <a:ln w="9525">
              <a:noFill/>
              <a:miter lim="800000"/>
              <a:headEnd/>
              <a:tailEnd/>
            </a:ln>
          </p:spPr>
        </p:pic>
        <p:sp>
          <p:nvSpPr>
            <p:cNvPr id="10" name="Footer Placeholder 5"/>
            <p:cNvSpPr txBox="1">
              <a:spLocks/>
            </p:cNvSpPr>
            <p:nvPr>
              <p:custDataLst>
                <p:tags r:id="rId2"/>
              </p:custDataLst>
            </p:nvPr>
          </p:nvSpPr>
          <p:spPr>
            <a:xfrm>
              <a:off x="520232" y="624840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400" dirty="0" smtClean="0"/>
                <a:t>MarMason Consulting</a:t>
              </a:r>
              <a:endParaRPr lang="en-US" sz="1400" dirty="0"/>
            </a:p>
          </p:txBody>
        </p:sp>
      </p:grpSp>
    </p:spTree>
    <p:extLst>
      <p:ext uri="{BB962C8B-B14F-4D97-AF65-F5344CB8AC3E}">
        <p14:creationId xmlns:p14="http://schemas.microsoft.com/office/powerpoint/2010/main" xmlns="" val="3568780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457200" y="1481328"/>
            <a:ext cx="4971903" cy="4525963"/>
          </a:xfrm>
        </p:spPr>
        <p:txBody>
          <a:bodyPr>
            <a:normAutofit lnSpcReduction="10000"/>
          </a:bodyPr>
          <a:lstStyle/>
          <a:p>
            <a:pPr>
              <a:spcBef>
                <a:spcPts val="1200"/>
              </a:spcBef>
            </a:pPr>
            <a:r>
              <a:rPr lang="en-US" dirty="0" smtClean="0"/>
              <a:t>Improve overall process, not just one part</a:t>
            </a:r>
          </a:p>
          <a:p>
            <a:pPr lvl="1">
              <a:spcBef>
                <a:spcPts val="1200"/>
              </a:spcBef>
            </a:pPr>
            <a:r>
              <a:rPr lang="en-US" dirty="0" smtClean="0"/>
              <a:t>85% of poor quality is a result of poor work processes, not of staff doing a bad job</a:t>
            </a:r>
          </a:p>
          <a:p>
            <a:pPr lvl="1">
              <a:spcBef>
                <a:spcPts val="1200"/>
              </a:spcBef>
            </a:pPr>
            <a:r>
              <a:rPr lang="en-US" dirty="0" smtClean="0"/>
              <a:t>Processes often “go wrong” at the point of the “handoff” </a:t>
            </a:r>
          </a:p>
          <a:p>
            <a:pPr lvl="1">
              <a:spcBef>
                <a:spcPts val="1200"/>
              </a:spcBef>
            </a:pPr>
            <a:r>
              <a:rPr lang="en-US" dirty="0" smtClean="0"/>
              <a:t>Some of the most complex processes are the result of creating a “work around”</a:t>
            </a:r>
          </a:p>
        </p:txBody>
      </p:sp>
      <p:sp>
        <p:nvSpPr>
          <p:cNvPr id="18434" name="Rectangle 2"/>
          <p:cNvSpPr>
            <a:spLocks noGrp="1" noChangeArrowheads="1"/>
          </p:cNvSpPr>
          <p:nvPr>
            <p:ph type="title"/>
          </p:nvPr>
        </p:nvSpPr>
        <p:spPr/>
        <p:txBody>
          <a:bodyPr>
            <a:normAutofit/>
          </a:bodyPr>
          <a:lstStyle/>
          <a:p>
            <a:pPr>
              <a:tabLst>
                <a:tab pos="573088" algn="l"/>
              </a:tabLst>
            </a:pPr>
            <a:r>
              <a:rPr lang="en-US" dirty="0" smtClean="0"/>
              <a:t> Focus on Work Process</a:t>
            </a:r>
          </a:p>
        </p:txBody>
      </p:sp>
      <p:pic>
        <p:nvPicPr>
          <p:cNvPr id="7" name="Picture 6" descr="rust.jpg"/>
          <p:cNvPicPr>
            <a:picLocks noChangeAspect="1"/>
          </p:cNvPicPr>
          <p:nvPr/>
        </p:nvPicPr>
        <p:blipFill>
          <a:blip r:embed="rId3" cstate="email"/>
          <a:stretch>
            <a:fillRect/>
          </a:stretch>
        </p:blipFill>
        <p:spPr>
          <a:xfrm rot="728906">
            <a:off x="5723667" y="1752599"/>
            <a:ext cx="2547356" cy="3816535"/>
          </a:xfrm>
          <a:prstGeom prst="rect">
            <a:avLst/>
          </a:prstGeom>
          <a:effectLst>
            <a:outerShdw blurRad="50800" dist="38100" dir="2700000" algn="tl" rotWithShape="0">
              <a:prstClr val="black">
                <a:alpha val="40000"/>
              </a:prstClr>
            </a:outerShdw>
          </a:effectLst>
        </p:spPr>
      </p:pic>
      <p:sp>
        <p:nvSpPr>
          <p:cNvPr id="6" name="Footer Placeholder 6"/>
          <p:cNvSpPr txBox="1">
            <a:spLocks/>
          </p:cNvSpPr>
          <p:nvPr/>
        </p:nvSpPr>
        <p:spPr>
          <a:xfrm>
            <a:off x="851648" y="6315635"/>
            <a:ext cx="2704352"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MarMason Consulting</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7"/>
          <p:cNvPicPr/>
          <p:nvPr/>
        </p:nvPicPr>
        <p:blipFill>
          <a:blip r:embed="rId4" cstate="print"/>
          <a:srcRect/>
          <a:stretch>
            <a:fillRect/>
          </a:stretch>
        </p:blipFill>
        <p:spPr bwMode="auto">
          <a:xfrm>
            <a:off x="403411" y="6293223"/>
            <a:ext cx="444032" cy="390244"/>
          </a:xfrm>
          <a:prstGeom prst="rect">
            <a:avLst/>
          </a:prstGeom>
          <a:noFill/>
          <a:ln w="9525">
            <a:noFill/>
            <a:miter lim="800000"/>
            <a:headEnd/>
            <a:tailEnd/>
          </a:ln>
        </p:spPr>
      </p:pic>
    </p:spTree>
    <p:extLst>
      <p:ext uri="{BB962C8B-B14F-4D97-AF65-F5344CB8AC3E}">
        <p14:creationId xmlns:p14="http://schemas.microsoft.com/office/powerpoint/2010/main" xmlns="" val="2052919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2476666020"/>
              </p:ext>
            </p:extLst>
          </p:nvPr>
        </p:nvGraphicFramePr>
        <p:xfrm>
          <a:off x="762000" y="1676400"/>
          <a:ext cx="78486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11" name="Footer Placeholder 2"/>
          <p:cNvSpPr>
            <a:spLocks noGrp="1"/>
          </p:cNvSpPr>
          <p:nvPr>
            <p:ph type="ftr" sz="quarter" idx="11"/>
          </p:nvPr>
        </p:nvSpPr>
        <p:spPr>
          <a:xfrm>
            <a:off x="4380072" y="6407944"/>
            <a:ext cx="2350681" cy="365125"/>
          </a:xfrm>
        </p:spPr>
        <p:txBody>
          <a:bodyPr/>
          <a:lstStyle/>
          <a:p>
            <a:r>
              <a:rPr lang="en-US" dirty="0" smtClean="0"/>
              <a:t>MarMason Consulting</a:t>
            </a:r>
            <a:endParaRPr lang="en-US" dirty="0"/>
          </a:p>
        </p:txBody>
      </p:sp>
      <p:sp>
        <p:nvSpPr>
          <p:cNvPr id="5" name="Slide Number Placeholder 4"/>
          <p:cNvSpPr>
            <a:spLocks noGrp="1"/>
          </p:cNvSpPr>
          <p:nvPr>
            <p:ph type="sldNum" sz="quarter" idx="12"/>
          </p:nvPr>
        </p:nvSpPr>
        <p:spPr/>
        <p:txBody>
          <a:bodyPr/>
          <a:lstStyle/>
          <a:p>
            <a:fld id="{03C246BC-2A80-45FA-9B8D-8438DA0954EE}" type="slidenum">
              <a:rPr lang="en-US" smtClean="0"/>
              <a:pPr/>
              <a:t>4</a:t>
            </a:fld>
            <a:endParaRPr lang="en-US"/>
          </a:p>
        </p:txBody>
      </p:sp>
      <p:sp>
        <p:nvSpPr>
          <p:cNvPr id="2" name="Title 1"/>
          <p:cNvSpPr>
            <a:spLocks noGrp="1"/>
          </p:cNvSpPr>
          <p:nvPr>
            <p:ph type="title"/>
          </p:nvPr>
        </p:nvSpPr>
        <p:spPr/>
        <p:txBody>
          <a:bodyPr/>
          <a:lstStyle/>
          <a:p>
            <a:r>
              <a:rPr lang="en-US" dirty="0" smtClean="0"/>
              <a:t>Process Variation</a:t>
            </a:r>
            <a:endParaRPr lang="en-US" dirty="0"/>
          </a:p>
        </p:txBody>
      </p:sp>
      <p:sp>
        <p:nvSpPr>
          <p:cNvPr id="7" name="TextBox 13"/>
          <p:cNvSpPr txBox="1"/>
          <p:nvPr/>
        </p:nvSpPr>
        <p:spPr>
          <a:xfrm>
            <a:off x="1219200" y="6096000"/>
            <a:ext cx="7162800" cy="523220"/>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sz="2800" dirty="0" smtClean="0">
                <a:solidFill>
                  <a:srgbClr val="FF0000"/>
                </a:solidFill>
                <a:latin typeface="+mj-lt"/>
              </a:rPr>
              <a:t>Hmmm. Why does it vary so much? </a:t>
            </a:r>
            <a:endParaRPr lang="en-US" sz="2800" dirty="0">
              <a:solidFill>
                <a:srgbClr val="FF0000"/>
              </a:solidFill>
              <a:latin typeface="+mj-lt"/>
            </a:endParaRPr>
          </a:p>
        </p:txBody>
      </p:sp>
      <p:sp>
        <p:nvSpPr>
          <p:cNvPr id="8" name="Right Arrow 7"/>
          <p:cNvSpPr/>
          <p:nvPr/>
        </p:nvSpPr>
        <p:spPr>
          <a:xfrm rot="13957088">
            <a:off x="1931628" y="5072754"/>
            <a:ext cx="1699344" cy="243533"/>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a:p>
        </p:txBody>
      </p:sp>
      <p:sp>
        <p:nvSpPr>
          <p:cNvPr id="9" name="Right Arrow 8"/>
          <p:cNvSpPr/>
          <p:nvPr/>
        </p:nvSpPr>
        <p:spPr>
          <a:xfrm rot="16200000">
            <a:off x="3938470" y="4929070"/>
            <a:ext cx="1416401" cy="307858"/>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a:p>
        </p:txBody>
      </p:sp>
      <p:sp>
        <p:nvSpPr>
          <p:cNvPr id="10" name="Right Arrow 9"/>
          <p:cNvSpPr/>
          <p:nvPr/>
        </p:nvSpPr>
        <p:spPr>
          <a:xfrm rot="16817668">
            <a:off x="5848054" y="5095736"/>
            <a:ext cx="1467143" cy="213969"/>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xmlns="" val="1096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1193800" y="381000"/>
            <a:ext cx="7340600" cy="3678238"/>
          </a:xfrm>
        </p:spPr>
        <p:txBody>
          <a:bodyPr/>
          <a:lstStyle/>
          <a:p>
            <a:pPr eaLnBrk="1" hangingPunct="1">
              <a:buFont typeface="Wingdings" pitchFamily="2" charset="2"/>
              <a:buNone/>
            </a:pPr>
            <a:r>
              <a:rPr lang="en-US" dirty="0" smtClean="0"/>
              <a:t>The Four Dimensions of Variability</a:t>
            </a:r>
          </a:p>
        </p:txBody>
      </p:sp>
      <p:sp>
        <p:nvSpPr>
          <p:cNvPr id="41989" name="Line 5"/>
          <p:cNvSpPr>
            <a:spLocks noChangeShapeType="1"/>
          </p:cNvSpPr>
          <p:nvPr/>
        </p:nvSpPr>
        <p:spPr bwMode="auto">
          <a:xfrm>
            <a:off x="762000" y="4191000"/>
            <a:ext cx="7924800" cy="0"/>
          </a:xfrm>
          <a:prstGeom prst="line">
            <a:avLst/>
          </a:prstGeom>
          <a:noFill/>
          <a:ln w="9525">
            <a:solidFill>
              <a:schemeClr val="tx1"/>
            </a:solidFill>
            <a:miter lim="800000"/>
            <a:headEnd/>
            <a:tailEnd type="triangle" w="med" len="med"/>
          </a:ln>
        </p:spPr>
        <p:txBody>
          <a:bodyPr wrap="none"/>
          <a:lstStyle/>
          <a:p>
            <a:pPr algn="l" rtl="0" eaLnBrk="0" fontAlgn="base" hangingPunct="0">
              <a:spcBef>
                <a:spcPct val="0"/>
              </a:spcBef>
              <a:spcAft>
                <a:spcPct val="0"/>
              </a:spcAft>
            </a:pPr>
            <a:endParaRPr lang="en-US" kern="1200" dirty="0">
              <a:solidFill>
                <a:srgbClr val="000000"/>
              </a:solidFill>
              <a:latin typeface="Tahoma" pitchFamily="34" charset="0"/>
              <a:ea typeface="+mn-ea"/>
              <a:cs typeface="+mn-cs"/>
            </a:endParaRPr>
          </a:p>
        </p:txBody>
      </p:sp>
      <p:sp>
        <p:nvSpPr>
          <p:cNvPr id="41990" name="Line 6"/>
          <p:cNvSpPr>
            <a:spLocks noChangeShapeType="1"/>
          </p:cNvSpPr>
          <p:nvPr/>
        </p:nvSpPr>
        <p:spPr bwMode="auto">
          <a:xfrm>
            <a:off x="762000" y="1524000"/>
            <a:ext cx="0" cy="3810000"/>
          </a:xfrm>
          <a:prstGeom prst="line">
            <a:avLst/>
          </a:prstGeom>
          <a:noFill/>
          <a:ln w="9525">
            <a:solidFill>
              <a:schemeClr val="tx1"/>
            </a:solidFill>
            <a:miter lim="800000"/>
            <a:headEnd/>
            <a:tailEnd/>
          </a:ln>
        </p:spPr>
        <p:txBody>
          <a:bodyPr wrap="none"/>
          <a:lstStyle/>
          <a:p>
            <a:pPr algn="l" rtl="0" eaLnBrk="0" fontAlgn="base" hangingPunct="0">
              <a:spcBef>
                <a:spcPct val="0"/>
              </a:spcBef>
              <a:spcAft>
                <a:spcPct val="0"/>
              </a:spcAft>
            </a:pPr>
            <a:endParaRPr lang="en-US" kern="1200" dirty="0">
              <a:solidFill>
                <a:srgbClr val="000000"/>
              </a:solidFill>
              <a:latin typeface="Tahoma" pitchFamily="34" charset="0"/>
              <a:ea typeface="+mn-ea"/>
              <a:cs typeface="+mn-cs"/>
            </a:endParaRPr>
          </a:p>
        </p:txBody>
      </p:sp>
      <p:sp>
        <p:nvSpPr>
          <p:cNvPr id="41991" name="Freeform 7"/>
          <p:cNvSpPr>
            <a:spLocks/>
          </p:cNvSpPr>
          <p:nvPr/>
        </p:nvSpPr>
        <p:spPr bwMode="auto">
          <a:xfrm>
            <a:off x="800100" y="1752600"/>
            <a:ext cx="1600200" cy="3200400"/>
          </a:xfrm>
          <a:custGeom>
            <a:avLst/>
            <a:gdLst>
              <a:gd name="T0" fmla="*/ 0 w 1008"/>
              <a:gd name="T1" fmla="*/ 0 h 2016"/>
              <a:gd name="T2" fmla="*/ 725805023 w 1008"/>
              <a:gd name="T3" fmla="*/ 604837552 h 2016"/>
              <a:gd name="T4" fmla="*/ 362902511 w 1008"/>
              <a:gd name="T5" fmla="*/ 1209675104 h 2016"/>
              <a:gd name="T6" fmla="*/ 2147483647 w 1008"/>
              <a:gd name="T7" fmla="*/ 1693545384 h 2016"/>
              <a:gd name="T8" fmla="*/ 1088707633 w 1008"/>
              <a:gd name="T9" fmla="*/ 2147483647 h 2016"/>
              <a:gd name="T10" fmla="*/ 967740162 w 1008"/>
              <a:gd name="T11" fmla="*/ 2147483647 h 2016"/>
              <a:gd name="T12" fmla="*/ 0 w 1008"/>
              <a:gd name="T13" fmla="*/ 2147483647 h 2016"/>
              <a:gd name="T14" fmla="*/ 0 60000 65536"/>
              <a:gd name="T15" fmla="*/ 0 60000 65536"/>
              <a:gd name="T16" fmla="*/ 0 60000 65536"/>
              <a:gd name="T17" fmla="*/ 0 60000 65536"/>
              <a:gd name="T18" fmla="*/ 0 60000 65536"/>
              <a:gd name="T19" fmla="*/ 0 60000 65536"/>
              <a:gd name="T20" fmla="*/ 0 60000 65536"/>
              <a:gd name="T21" fmla="*/ 0 w 1008"/>
              <a:gd name="T22" fmla="*/ 0 h 2016"/>
              <a:gd name="T23" fmla="*/ 1008 w 1008"/>
              <a:gd name="T24" fmla="*/ 2016 h 20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08" h="2016">
                <a:moveTo>
                  <a:pt x="0" y="0"/>
                </a:moveTo>
                <a:cubicBezTo>
                  <a:pt x="132" y="80"/>
                  <a:pt x="264" y="160"/>
                  <a:pt x="288" y="240"/>
                </a:cubicBezTo>
                <a:cubicBezTo>
                  <a:pt x="312" y="320"/>
                  <a:pt x="32" y="408"/>
                  <a:pt x="144" y="480"/>
                </a:cubicBezTo>
                <a:cubicBezTo>
                  <a:pt x="256" y="552"/>
                  <a:pt x="912" y="496"/>
                  <a:pt x="960" y="672"/>
                </a:cubicBezTo>
                <a:cubicBezTo>
                  <a:pt x="1008" y="848"/>
                  <a:pt x="528" y="1344"/>
                  <a:pt x="432" y="1536"/>
                </a:cubicBezTo>
                <a:cubicBezTo>
                  <a:pt x="336" y="1728"/>
                  <a:pt x="456" y="1744"/>
                  <a:pt x="384" y="1824"/>
                </a:cubicBezTo>
                <a:cubicBezTo>
                  <a:pt x="312" y="1904"/>
                  <a:pt x="72" y="1992"/>
                  <a:pt x="0" y="2016"/>
                </a:cubicBezTo>
              </a:path>
            </a:pathLst>
          </a:custGeom>
          <a:noFill/>
          <a:ln w="9525">
            <a:solidFill>
              <a:schemeClr val="tx1"/>
            </a:solidFill>
            <a:miter lim="800000"/>
            <a:headEnd/>
            <a:tailEnd/>
          </a:ln>
        </p:spPr>
        <p:txBody>
          <a:bodyPr wrap="none"/>
          <a:lstStyle/>
          <a:p>
            <a:pPr algn="l" rtl="0" eaLnBrk="0" fontAlgn="base" hangingPunct="0">
              <a:spcBef>
                <a:spcPct val="0"/>
              </a:spcBef>
              <a:spcAft>
                <a:spcPct val="0"/>
              </a:spcAft>
            </a:pPr>
            <a:endParaRPr lang="en-US" kern="1200" dirty="0">
              <a:solidFill>
                <a:srgbClr val="000000"/>
              </a:solidFill>
              <a:latin typeface="Tahoma" pitchFamily="34" charset="0"/>
              <a:ea typeface="+mn-ea"/>
              <a:cs typeface="+mn-cs"/>
            </a:endParaRPr>
          </a:p>
        </p:txBody>
      </p:sp>
      <p:sp>
        <p:nvSpPr>
          <p:cNvPr id="41992" name="Line 8"/>
          <p:cNvSpPr>
            <a:spLocks noChangeShapeType="1"/>
          </p:cNvSpPr>
          <p:nvPr/>
        </p:nvSpPr>
        <p:spPr bwMode="auto">
          <a:xfrm>
            <a:off x="1602657" y="1981200"/>
            <a:ext cx="0" cy="2590800"/>
          </a:xfrm>
          <a:prstGeom prst="line">
            <a:avLst/>
          </a:prstGeom>
          <a:noFill/>
          <a:ln w="9525">
            <a:solidFill>
              <a:schemeClr val="tx1"/>
            </a:solidFill>
            <a:miter lim="800000"/>
            <a:headEnd type="triangle" w="med" len="med"/>
            <a:tailEnd type="triangle" w="med" len="med"/>
          </a:ln>
        </p:spPr>
        <p:txBody>
          <a:bodyPr wrap="none"/>
          <a:lstStyle/>
          <a:p>
            <a:pPr algn="l" rtl="0" eaLnBrk="0" fontAlgn="base" hangingPunct="0">
              <a:spcBef>
                <a:spcPct val="0"/>
              </a:spcBef>
              <a:spcAft>
                <a:spcPct val="0"/>
              </a:spcAft>
            </a:pPr>
            <a:endParaRPr lang="en-US" kern="1200" dirty="0">
              <a:solidFill>
                <a:srgbClr val="000000"/>
              </a:solidFill>
              <a:latin typeface="Tahoma" pitchFamily="34" charset="0"/>
              <a:ea typeface="+mn-ea"/>
              <a:cs typeface="+mn-cs"/>
            </a:endParaRPr>
          </a:p>
        </p:txBody>
      </p:sp>
      <p:sp>
        <p:nvSpPr>
          <p:cNvPr id="41993" name="Text Box 9"/>
          <p:cNvSpPr txBox="1">
            <a:spLocks noChangeArrowheads="1"/>
          </p:cNvSpPr>
          <p:nvPr/>
        </p:nvSpPr>
        <p:spPr bwMode="auto">
          <a:xfrm>
            <a:off x="2057400" y="3429000"/>
            <a:ext cx="4114800" cy="396875"/>
          </a:xfrm>
          <a:prstGeom prst="rect">
            <a:avLst/>
          </a:prstGeom>
          <a:noFill/>
          <a:ln w="9525">
            <a:noFill/>
            <a:miter lim="800000"/>
            <a:headEnd/>
            <a:tailEnd/>
          </a:ln>
        </p:spPr>
        <p:txBody>
          <a:bodyPr>
            <a:spAutoFit/>
          </a:bodyPr>
          <a:lstStyle/>
          <a:p>
            <a:pPr algn="l" rtl="0" fontAlgn="base">
              <a:spcBef>
                <a:spcPct val="0"/>
              </a:spcBef>
              <a:spcAft>
                <a:spcPct val="0"/>
              </a:spcAft>
            </a:pPr>
            <a:r>
              <a:rPr lang="en-US" sz="2000" kern="1200" dirty="0">
                <a:solidFill>
                  <a:srgbClr val="000000"/>
                </a:solidFill>
                <a:latin typeface="Tahoma" pitchFamily="34" charset="0"/>
                <a:ea typeface="+mn-ea"/>
                <a:cs typeface="+mn-cs"/>
              </a:rPr>
              <a:t>Center: average, median or mode</a:t>
            </a:r>
          </a:p>
        </p:txBody>
      </p:sp>
      <p:sp>
        <p:nvSpPr>
          <p:cNvPr id="41994" name="Text Box 10"/>
          <p:cNvSpPr txBox="1">
            <a:spLocks noChangeArrowheads="1"/>
          </p:cNvSpPr>
          <p:nvPr/>
        </p:nvSpPr>
        <p:spPr bwMode="auto">
          <a:xfrm>
            <a:off x="1600200" y="4572000"/>
            <a:ext cx="2133600" cy="1006475"/>
          </a:xfrm>
          <a:prstGeom prst="rect">
            <a:avLst/>
          </a:prstGeom>
          <a:noFill/>
          <a:ln w="9525">
            <a:noFill/>
            <a:miter lim="800000"/>
            <a:headEnd/>
            <a:tailEnd/>
          </a:ln>
        </p:spPr>
        <p:txBody>
          <a:bodyPr>
            <a:spAutoFit/>
          </a:bodyPr>
          <a:lstStyle/>
          <a:p>
            <a:pPr algn="l" rtl="0" fontAlgn="base">
              <a:spcBef>
                <a:spcPct val="50000"/>
              </a:spcBef>
              <a:spcAft>
                <a:spcPct val="0"/>
              </a:spcAft>
            </a:pPr>
            <a:r>
              <a:rPr lang="en-US" sz="2000" kern="1200" dirty="0">
                <a:solidFill>
                  <a:srgbClr val="000000"/>
                </a:solidFill>
                <a:latin typeface="Tahoma" pitchFamily="34" charset="0"/>
                <a:ea typeface="+mn-ea"/>
                <a:cs typeface="+mn-cs"/>
              </a:rPr>
              <a:t>Spread: range or standard deviation</a:t>
            </a:r>
          </a:p>
        </p:txBody>
      </p:sp>
      <p:sp>
        <p:nvSpPr>
          <p:cNvPr id="41995" name="Text Box 11"/>
          <p:cNvSpPr txBox="1">
            <a:spLocks noChangeArrowheads="1"/>
          </p:cNvSpPr>
          <p:nvPr/>
        </p:nvSpPr>
        <p:spPr bwMode="auto">
          <a:xfrm>
            <a:off x="836971" y="1133475"/>
            <a:ext cx="873125" cy="396875"/>
          </a:xfrm>
          <a:prstGeom prst="rect">
            <a:avLst/>
          </a:prstGeom>
          <a:noFill/>
          <a:ln w="9525">
            <a:noFill/>
            <a:miter lim="800000"/>
            <a:headEnd/>
            <a:tailEnd/>
          </a:ln>
        </p:spPr>
        <p:txBody>
          <a:bodyPr wrap="none">
            <a:spAutoFit/>
          </a:bodyPr>
          <a:lstStyle/>
          <a:p>
            <a:pPr algn="l" rtl="0" fontAlgn="base">
              <a:spcBef>
                <a:spcPct val="0"/>
              </a:spcBef>
              <a:spcAft>
                <a:spcPct val="0"/>
              </a:spcAft>
            </a:pPr>
            <a:r>
              <a:rPr lang="en-US" sz="2000" kern="1200" dirty="0">
                <a:solidFill>
                  <a:srgbClr val="000000"/>
                </a:solidFill>
                <a:latin typeface="Tahoma" pitchFamily="34" charset="0"/>
                <a:ea typeface="+mn-ea"/>
                <a:cs typeface="+mn-cs"/>
              </a:rPr>
              <a:t>Shape</a:t>
            </a:r>
          </a:p>
        </p:txBody>
      </p:sp>
      <p:sp>
        <p:nvSpPr>
          <p:cNvPr id="41996" name="Freeform 12"/>
          <p:cNvSpPr>
            <a:spLocks/>
          </p:cNvSpPr>
          <p:nvPr/>
        </p:nvSpPr>
        <p:spPr bwMode="auto">
          <a:xfrm>
            <a:off x="4114800" y="2870200"/>
            <a:ext cx="4419600" cy="2082800"/>
          </a:xfrm>
          <a:custGeom>
            <a:avLst/>
            <a:gdLst>
              <a:gd name="T0" fmla="*/ 0 w 2784"/>
              <a:gd name="T1" fmla="*/ 2096770013 h 1312"/>
              <a:gd name="T2" fmla="*/ 483870029 w 2784"/>
              <a:gd name="T3" fmla="*/ 1491932342 h 1312"/>
              <a:gd name="T4" fmla="*/ 1209674973 w 2784"/>
              <a:gd name="T5" fmla="*/ 2147483647 h 1312"/>
              <a:gd name="T6" fmla="*/ 1693545200 w 2784"/>
              <a:gd name="T7" fmla="*/ 40322497 h 1312"/>
              <a:gd name="T8" fmla="*/ 2147483647 w 2784"/>
              <a:gd name="T9" fmla="*/ 2147483647 h 1312"/>
              <a:gd name="T10" fmla="*/ 2147483647 w 2784"/>
              <a:gd name="T11" fmla="*/ 1491932342 h 1312"/>
              <a:gd name="T12" fmla="*/ 2147483647 w 2784"/>
              <a:gd name="T13" fmla="*/ 2147483647 h 1312"/>
              <a:gd name="T14" fmla="*/ 2147483647 w 2784"/>
              <a:gd name="T15" fmla="*/ 1612899797 h 1312"/>
              <a:gd name="T16" fmla="*/ 2147483647 w 2784"/>
              <a:gd name="T17" fmla="*/ 2147483647 h 1312"/>
              <a:gd name="T18" fmla="*/ 2147483647 w 2784"/>
              <a:gd name="T19" fmla="*/ 1008062522 h 1312"/>
              <a:gd name="T20" fmla="*/ 2147483647 w 2784"/>
              <a:gd name="T21" fmla="*/ 2147483647 h 1312"/>
              <a:gd name="T22" fmla="*/ 2147483647 w 2784"/>
              <a:gd name="T23" fmla="*/ 1491932342 h 1312"/>
              <a:gd name="T24" fmla="*/ 2147483647 w 2784"/>
              <a:gd name="T25" fmla="*/ 2096770013 h 13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84"/>
              <a:gd name="T40" fmla="*/ 0 h 1312"/>
              <a:gd name="T41" fmla="*/ 2784 w 2784"/>
              <a:gd name="T42" fmla="*/ 1312 h 13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84" h="1312">
                <a:moveTo>
                  <a:pt x="0" y="832"/>
                </a:moveTo>
                <a:cubicBezTo>
                  <a:pt x="56" y="688"/>
                  <a:pt x="112" y="544"/>
                  <a:pt x="192" y="592"/>
                </a:cubicBezTo>
                <a:cubicBezTo>
                  <a:pt x="272" y="640"/>
                  <a:pt x="400" y="1216"/>
                  <a:pt x="480" y="1120"/>
                </a:cubicBezTo>
                <a:cubicBezTo>
                  <a:pt x="560" y="1024"/>
                  <a:pt x="608" y="0"/>
                  <a:pt x="672" y="16"/>
                </a:cubicBezTo>
                <a:cubicBezTo>
                  <a:pt x="736" y="32"/>
                  <a:pt x="808" y="1120"/>
                  <a:pt x="864" y="1216"/>
                </a:cubicBezTo>
                <a:cubicBezTo>
                  <a:pt x="920" y="1312"/>
                  <a:pt x="944" y="616"/>
                  <a:pt x="1008" y="592"/>
                </a:cubicBezTo>
                <a:cubicBezTo>
                  <a:pt x="1072" y="568"/>
                  <a:pt x="1160" y="1064"/>
                  <a:pt x="1248" y="1072"/>
                </a:cubicBezTo>
                <a:cubicBezTo>
                  <a:pt x="1336" y="1080"/>
                  <a:pt x="1448" y="640"/>
                  <a:pt x="1536" y="640"/>
                </a:cubicBezTo>
                <a:cubicBezTo>
                  <a:pt x="1624" y="640"/>
                  <a:pt x="1704" y="1112"/>
                  <a:pt x="1776" y="1072"/>
                </a:cubicBezTo>
                <a:cubicBezTo>
                  <a:pt x="1848" y="1032"/>
                  <a:pt x="1880" y="424"/>
                  <a:pt x="1968" y="400"/>
                </a:cubicBezTo>
                <a:cubicBezTo>
                  <a:pt x="2056" y="376"/>
                  <a:pt x="2192" y="896"/>
                  <a:pt x="2304" y="928"/>
                </a:cubicBezTo>
                <a:cubicBezTo>
                  <a:pt x="2416" y="960"/>
                  <a:pt x="2560" y="608"/>
                  <a:pt x="2640" y="592"/>
                </a:cubicBezTo>
                <a:cubicBezTo>
                  <a:pt x="2720" y="576"/>
                  <a:pt x="2752" y="704"/>
                  <a:pt x="2784" y="832"/>
                </a:cubicBezTo>
              </a:path>
            </a:pathLst>
          </a:custGeom>
          <a:noFill/>
          <a:ln w="9525">
            <a:solidFill>
              <a:schemeClr val="tx1"/>
            </a:solidFill>
            <a:miter lim="800000"/>
            <a:headEnd/>
            <a:tailEnd/>
          </a:ln>
        </p:spPr>
        <p:txBody>
          <a:bodyPr wrap="none"/>
          <a:lstStyle/>
          <a:p>
            <a:pPr algn="l" rtl="0" eaLnBrk="0" fontAlgn="base" hangingPunct="0">
              <a:spcBef>
                <a:spcPct val="0"/>
              </a:spcBef>
              <a:spcAft>
                <a:spcPct val="0"/>
              </a:spcAft>
            </a:pPr>
            <a:endParaRPr lang="en-US" kern="1200" dirty="0">
              <a:solidFill>
                <a:srgbClr val="000000"/>
              </a:solidFill>
              <a:latin typeface="Tahoma" pitchFamily="34" charset="0"/>
              <a:ea typeface="+mn-ea"/>
              <a:cs typeface="+mn-cs"/>
            </a:endParaRPr>
          </a:p>
        </p:txBody>
      </p:sp>
      <p:sp>
        <p:nvSpPr>
          <p:cNvPr id="41997" name="Text Box 13"/>
          <p:cNvSpPr txBox="1">
            <a:spLocks noChangeArrowheads="1"/>
          </p:cNvSpPr>
          <p:nvPr/>
        </p:nvSpPr>
        <p:spPr bwMode="auto">
          <a:xfrm>
            <a:off x="5943600" y="4773613"/>
            <a:ext cx="2027238" cy="396875"/>
          </a:xfrm>
          <a:prstGeom prst="rect">
            <a:avLst/>
          </a:prstGeom>
          <a:noFill/>
          <a:ln w="9525">
            <a:noFill/>
            <a:miter lim="800000"/>
            <a:headEnd/>
            <a:tailEnd/>
          </a:ln>
        </p:spPr>
        <p:txBody>
          <a:bodyPr wrap="none">
            <a:spAutoFit/>
          </a:bodyPr>
          <a:lstStyle/>
          <a:p>
            <a:pPr algn="l" rtl="0" fontAlgn="base">
              <a:spcBef>
                <a:spcPct val="0"/>
              </a:spcBef>
              <a:spcAft>
                <a:spcPct val="0"/>
              </a:spcAft>
            </a:pPr>
            <a:r>
              <a:rPr lang="en-US" sz="2000" kern="1200" dirty="0">
                <a:solidFill>
                  <a:srgbClr val="000000"/>
                </a:solidFill>
                <a:latin typeface="Tahoma" pitchFamily="34" charset="0"/>
                <a:ea typeface="+mn-ea"/>
                <a:cs typeface="+mn-cs"/>
              </a:rPr>
              <a:t>Sequence: trend</a:t>
            </a:r>
          </a:p>
        </p:txBody>
      </p:sp>
      <p:sp>
        <p:nvSpPr>
          <p:cNvPr id="41998" name="Rectangle 14" descr="Rectangle: Click to edit Master text styles&#10;Second level&#10;Third level&#10;Fourth level&#10;Fifth level"/>
          <p:cNvSpPr>
            <a:spLocks noChangeArrowheads="1"/>
          </p:cNvSpPr>
          <p:nvPr/>
        </p:nvSpPr>
        <p:spPr bwMode="auto">
          <a:xfrm>
            <a:off x="5562600" y="5486400"/>
            <a:ext cx="3048000" cy="533400"/>
          </a:xfrm>
          <a:prstGeom prst="rect">
            <a:avLst/>
          </a:prstGeom>
          <a:noFill/>
          <a:ln w="9525">
            <a:noFill/>
            <a:miter lim="800000"/>
            <a:headEnd/>
            <a:tailEnd/>
          </a:ln>
        </p:spPr>
        <p:txBody>
          <a:bodyPr/>
          <a:lstStyle/>
          <a:p>
            <a:pPr marL="342900" indent="-342900" algn="l" rtl="0" fontAlgn="base">
              <a:lnSpc>
                <a:spcPct val="80000"/>
              </a:lnSpc>
              <a:spcBef>
                <a:spcPct val="20000"/>
              </a:spcBef>
              <a:spcAft>
                <a:spcPct val="0"/>
              </a:spcAft>
              <a:buClr>
                <a:srgbClr val="3333CC"/>
              </a:buClr>
              <a:buSzPct val="60000"/>
              <a:buFont typeface="Wingdings" pitchFamily="2" charset="2"/>
              <a:buNone/>
            </a:pPr>
            <a:r>
              <a:rPr lang="en-US" sz="1000" kern="1200" dirty="0">
                <a:solidFill>
                  <a:srgbClr val="000000"/>
                </a:solidFill>
                <a:latin typeface="Tahoma" pitchFamily="34" charset="0"/>
                <a:ea typeface="+mn-ea"/>
                <a:cs typeface="+mn-cs"/>
              </a:rPr>
              <a:t>From </a:t>
            </a:r>
            <a:r>
              <a:rPr lang="en-US" sz="1000" i="1" kern="1200" dirty="0">
                <a:solidFill>
                  <a:srgbClr val="000000"/>
                </a:solidFill>
                <a:latin typeface="Tahoma" pitchFamily="34" charset="0"/>
                <a:ea typeface="+mn-ea"/>
                <a:cs typeface="+mn-cs"/>
              </a:rPr>
              <a:t>Methods and Tools of Quality Improvement</a:t>
            </a:r>
            <a:r>
              <a:rPr lang="en-US" sz="1000" kern="1200" dirty="0">
                <a:solidFill>
                  <a:srgbClr val="000000"/>
                </a:solidFill>
                <a:latin typeface="Tahoma" pitchFamily="34" charset="0"/>
                <a:ea typeface="+mn-ea"/>
                <a:cs typeface="+mn-cs"/>
              </a:rPr>
              <a:t> </a:t>
            </a:r>
          </a:p>
          <a:p>
            <a:pPr marL="342900" indent="-342900" algn="l" rtl="0" fontAlgn="base">
              <a:lnSpc>
                <a:spcPct val="80000"/>
              </a:lnSpc>
              <a:spcBef>
                <a:spcPct val="20000"/>
              </a:spcBef>
              <a:spcAft>
                <a:spcPct val="0"/>
              </a:spcAft>
              <a:buClr>
                <a:srgbClr val="3333CC"/>
              </a:buClr>
              <a:buSzPct val="60000"/>
              <a:buFont typeface="Wingdings" pitchFamily="2" charset="2"/>
              <a:buNone/>
            </a:pPr>
            <a:r>
              <a:rPr lang="en-US" sz="1000" kern="1200" dirty="0">
                <a:solidFill>
                  <a:srgbClr val="000000"/>
                </a:solidFill>
                <a:latin typeface="Tahoma" pitchFamily="34" charset="0"/>
                <a:ea typeface="+mn-ea"/>
                <a:cs typeface="+mn-cs"/>
              </a:rPr>
              <a:t>Institute for Healthcare Improvement</a:t>
            </a:r>
          </a:p>
        </p:txBody>
      </p:sp>
    </p:spTree>
    <p:extLst>
      <p:ext uri="{BB962C8B-B14F-4D97-AF65-F5344CB8AC3E}">
        <p14:creationId xmlns:p14="http://schemas.microsoft.com/office/powerpoint/2010/main" xmlns="" val="3433254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43000" y="304800"/>
            <a:ext cx="6858000" cy="838200"/>
          </a:xfrm>
        </p:spPr>
        <p:txBody>
          <a:bodyPr>
            <a:normAutofit fontScale="90000"/>
          </a:bodyPr>
          <a:lstStyle/>
          <a:p>
            <a:pPr eaLnBrk="1" hangingPunct="1"/>
            <a:r>
              <a:rPr lang="en-US" sz="4000" dirty="0" smtClean="0"/>
              <a:t>Key Points for Analyzing Data</a:t>
            </a:r>
          </a:p>
        </p:txBody>
      </p:sp>
      <p:sp>
        <p:nvSpPr>
          <p:cNvPr id="43011" name="Rectangle 3"/>
          <p:cNvSpPr>
            <a:spLocks noGrp="1" noChangeArrowheads="1"/>
          </p:cNvSpPr>
          <p:nvPr>
            <p:ph type="body" idx="1"/>
          </p:nvPr>
        </p:nvSpPr>
        <p:spPr>
          <a:xfrm>
            <a:off x="381000" y="1447800"/>
            <a:ext cx="8305800" cy="4419600"/>
          </a:xfrm>
        </p:spPr>
        <p:txBody>
          <a:bodyPr/>
          <a:lstStyle/>
          <a:p>
            <a:pPr eaLnBrk="1" hangingPunct="1">
              <a:lnSpc>
                <a:spcPct val="80000"/>
              </a:lnSpc>
            </a:pPr>
            <a:r>
              <a:rPr lang="en-US" sz="2800" dirty="0" smtClean="0">
                <a:latin typeface="Arial" charset="0"/>
              </a:rPr>
              <a:t>The average by itself is not a good summary of data; use a variety of numerical summaries</a:t>
            </a:r>
          </a:p>
          <a:p>
            <a:pPr eaLnBrk="1" hangingPunct="1">
              <a:lnSpc>
                <a:spcPct val="80000"/>
              </a:lnSpc>
            </a:pPr>
            <a:r>
              <a:rPr lang="en-US" sz="2800" dirty="0" smtClean="0">
                <a:latin typeface="Arial" charset="0"/>
              </a:rPr>
              <a:t>Measures of center include:</a:t>
            </a:r>
          </a:p>
          <a:p>
            <a:pPr lvl="1" eaLnBrk="1" hangingPunct="1">
              <a:lnSpc>
                <a:spcPct val="80000"/>
              </a:lnSpc>
            </a:pPr>
            <a:r>
              <a:rPr lang="en-US" sz="2400" dirty="0" smtClean="0">
                <a:latin typeface="Arial" charset="0"/>
              </a:rPr>
              <a:t>Average/Mean: the total data values divided by the total number of observations</a:t>
            </a:r>
          </a:p>
          <a:p>
            <a:pPr lvl="1" eaLnBrk="1" hangingPunct="1">
              <a:lnSpc>
                <a:spcPct val="80000"/>
              </a:lnSpc>
            </a:pPr>
            <a:r>
              <a:rPr lang="en-US" sz="2400" dirty="0" smtClean="0">
                <a:latin typeface="Arial" charset="0"/>
              </a:rPr>
              <a:t>Median: the middle value in the data set, half of the data value lie above, half lie below the median</a:t>
            </a:r>
          </a:p>
          <a:p>
            <a:pPr lvl="1" eaLnBrk="1" hangingPunct="1">
              <a:lnSpc>
                <a:spcPct val="80000"/>
              </a:lnSpc>
            </a:pPr>
            <a:r>
              <a:rPr lang="en-US" sz="2400" dirty="0" smtClean="0">
                <a:latin typeface="Arial" charset="0"/>
              </a:rPr>
              <a:t>Mode: the most frequently occurring values in the set of data</a:t>
            </a:r>
          </a:p>
          <a:p>
            <a:pPr eaLnBrk="1" hangingPunct="1">
              <a:lnSpc>
                <a:spcPct val="80000"/>
              </a:lnSpc>
            </a:pPr>
            <a:r>
              <a:rPr lang="en-US" sz="2800" dirty="0" smtClean="0">
                <a:latin typeface="Arial" charset="0"/>
              </a:rPr>
              <a:t>Use histograms to look at overall variation patterns </a:t>
            </a:r>
          </a:p>
          <a:p>
            <a:pPr eaLnBrk="1" hangingPunct="1">
              <a:lnSpc>
                <a:spcPct val="80000"/>
              </a:lnSpc>
            </a:pPr>
            <a:r>
              <a:rPr lang="en-US" sz="2800" dirty="0" smtClean="0">
                <a:latin typeface="Arial" charset="0"/>
              </a:rPr>
              <a:t>Use line graphs to look at patterns over time</a:t>
            </a:r>
          </a:p>
        </p:txBody>
      </p:sp>
    </p:spTree>
    <p:extLst>
      <p:ext uri="{BB962C8B-B14F-4D97-AF65-F5344CB8AC3E}">
        <p14:creationId xmlns:p14="http://schemas.microsoft.com/office/powerpoint/2010/main" xmlns="" val="4061903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All activities and services are comprised of work process- </a:t>
            </a:r>
            <a:r>
              <a:rPr lang="en-US" dirty="0"/>
              <a:t>a series of steps to produce an outcome </a:t>
            </a:r>
          </a:p>
          <a:p>
            <a:r>
              <a:rPr lang="en-US" dirty="0" smtClean="0"/>
              <a:t>All work processes </a:t>
            </a:r>
            <a:r>
              <a:rPr lang="en-US" dirty="0"/>
              <a:t>have variation </a:t>
            </a:r>
          </a:p>
          <a:p>
            <a:r>
              <a:rPr lang="en-US" dirty="0" smtClean="0"/>
              <a:t>The </a:t>
            </a:r>
            <a:r>
              <a:rPr lang="en-US" dirty="0"/>
              <a:t>underlying process determines performance </a:t>
            </a:r>
          </a:p>
          <a:p>
            <a:r>
              <a:rPr lang="en-US" dirty="0"/>
              <a:t>I</a:t>
            </a:r>
            <a:r>
              <a:rPr lang="en-US" dirty="0" smtClean="0"/>
              <a:t>mproving work processes requires understanding and reducing variation</a:t>
            </a:r>
            <a:endParaRPr lang="en-US" dirty="0"/>
          </a:p>
          <a:p>
            <a:endParaRPr lang="en-US" dirty="0"/>
          </a:p>
        </p:txBody>
      </p:sp>
      <p:sp>
        <p:nvSpPr>
          <p:cNvPr id="6" name="Footer Placeholder 2"/>
          <p:cNvSpPr>
            <a:spLocks noGrp="1"/>
          </p:cNvSpPr>
          <p:nvPr>
            <p:ph type="ftr" sz="quarter" idx="11"/>
          </p:nvPr>
        </p:nvSpPr>
        <p:spPr/>
        <p:txBody>
          <a:bodyPr/>
          <a:lstStyle/>
          <a:p>
            <a:r>
              <a:rPr lang="en-US" dirty="0" smtClean="0"/>
              <a:t>MarMason Consulting</a:t>
            </a:r>
            <a:endParaRPr lang="en-US" dirty="0"/>
          </a:p>
        </p:txBody>
      </p:sp>
      <p:sp>
        <p:nvSpPr>
          <p:cNvPr id="5" name="Slide Number Placeholder 4"/>
          <p:cNvSpPr>
            <a:spLocks noGrp="1"/>
          </p:cNvSpPr>
          <p:nvPr>
            <p:ph type="sldNum" sz="quarter" idx="12"/>
          </p:nvPr>
        </p:nvSpPr>
        <p:spPr/>
        <p:txBody>
          <a:bodyPr/>
          <a:lstStyle/>
          <a:p>
            <a:fld id="{03C246BC-2A80-45FA-9B8D-8438DA0954EE}" type="slidenum">
              <a:rPr lang="en-US" smtClean="0"/>
              <a:pPr/>
              <a:t>7</a:t>
            </a:fld>
            <a:endParaRPr lang="en-US"/>
          </a:p>
        </p:txBody>
      </p:sp>
      <p:sp>
        <p:nvSpPr>
          <p:cNvPr id="2" name="Title 1"/>
          <p:cNvSpPr>
            <a:spLocks noGrp="1"/>
          </p:cNvSpPr>
          <p:nvPr>
            <p:ph type="title"/>
          </p:nvPr>
        </p:nvSpPr>
        <p:spPr/>
        <p:txBody>
          <a:bodyPr/>
          <a:lstStyle/>
          <a:p>
            <a:r>
              <a:rPr lang="en-US" dirty="0" smtClean="0"/>
              <a:t>Why is variation important?</a:t>
            </a:r>
            <a:endParaRPr lang="en-US" dirty="0"/>
          </a:p>
        </p:txBody>
      </p:sp>
    </p:spTree>
    <p:extLst>
      <p:ext uri="{BB962C8B-B14F-4D97-AF65-F5344CB8AC3E}">
        <p14:creationId xmlns:p14="http://schemas.microsoft.com/office/powerpoint/2010/main" xmlns="" val="19683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628650" y="2324100"/>
            <a:ext cx="8229600" cy="4114800"/>
          </a:xfrm>
        </p:spPr>
        <p:txBody>
          <a:bodyPr/>
          <a:lstStyle/>
          <a:p>
            <a:r>
              <a:rPr lang="en-US" dirty="0" smtClean="0"/>
              <a:t>Process Capability</a:t>
            </a:r>
          </a:p>
          <a:p>
            <a:pPr lvl="1"/>
            <a:r>
              <a:rPr lang="en-US" dirty="0" smtClean="0"/>
              <a:t>The performance level of a stable process</a:t>
            </a:r>
          </a:p>
          <a:p>
            <a:pPr lvl="1"/>
            <a:endParaRPr lang="en-US" dirty="0" smtClean="0"/>
          </a:p>
          <a:p>
            <a:r>
              <a:rPr lang="en-US" dirty="0" smtClean="0"/>
              <a:t>Process Stability</a:t>
            </a:r>
          </a:p>
          <a:p>
            <a:pPr lvl="1"/>
            <a:r>
              <a:rPr lang="en-US" dirty="0" smtClean="0"/>
              <a:t>Whether process is in control and produces predictable results.</a:t>
            </a:r>
          </a:p>
        </p:txBody>
      </p:sp>
      <p:sp>
        <p:nvSpPr>
          <p:cNvPr id="2" name="Footer Placeholder 1"/>
          <p:cNvSpPr>
            <a:spLocks noGrp="1"/>
          </p:cNvSpPr>
          <p:nvPr>
            <p:ph type="ftr" sz="quarter" idx="11"/>
          </p:nvPr>
        </p:nvSpPr>
        <p:spPr>
          <a:xfrm>
            <a:off x="8382000" y="6377781"/>
            <a:ext cx="445681" cy="365125"/>
          </a:xfrm>
        </p:spPr>
        <p:txBody>
          <a:bodyPr/>
          <a:lstStyle/>
          <a:p>
            <a:fld id="{B4A7054F-E9E1-4087-B631-7EFE76F63C8C}" type="slidenum">
              <a:rPr lang="en-US" smtClean="0"/>
              <a:pPr/>
              <a:t>8</a:t>
            </a:fld>
            <a:endParaRPr lang="en-US" dirty="0"/>
          </a:p>
        </p:txBody>
      </p:sp>
      <p:sp>
        <p:nvSpPr>
          <p:cNvPr id="12290" name="Rectangle 2"/>
          <p:cNvSpPr>
            <a:spLocks noGrp="1" noChangeArrowheads="1"/>
          </p:cNvSpPr>
          <p:nvPr>
            <p:ph type="title"/>
          </p:nvPr>
        </p:nvSpPr>
        <p:spPr>
          <a:xfrm>
            <a:off x="457200" y="533400"/>
            <a:ext cx="8229600" cy="1143000"/>
          </a:xfrm>
        </p:spPr>
        <p:txBody>
          <a:bodyPr>
            <a:normAutofit/>
          </a:bodyPr>
          <a:lstStyle/>
          <a:p>
            <a:pPr>
              <a:defRPr/>
            </a:pPr>
            <a:r>
              <a:rPr lang="en-US" dirty="0" smtClean="0"/>
              <a:t>Process </a:t>
            </a:r>
            <a:r>
              <a:rPr lang="en-US" dirty="0"/>
              <a:t>Capability and Stability</a:t>
            </a:r>
          </a:p>
        </p:txBody>
      </p:sp>
      <p:sp>
        <p:nvSpPr>
          <p:cNvPr id="5" name="Footer Placeholder 2"/>
          <p:cNvSpPr txBox="1">
            <a:spLocks/>
          </p:cNvSpPr>
          <p:nvPr/>
        </p:nvSpPr>
        <p:spPr>
          <a:xfrm>
            <a:off x="4419600" y="6437876"/>
            <a:ext cx="2350681" cy="365125"/>
          </a:xfrm>
          <a:prstGeom prst="rect">
            <a:avLst/>
          </a:prstGeom>
        </p:spPr>
        <p:txBody>
          <a:bodyPr vert="horz" anchor="b"/>
          <a:lstStyle>
            <a:defPPr>
              <a:defRPr lang="en-US"/>
            </a:defPPr>
            <a:lvl1pPr marL="0" algn="r" defTabSz="914400" rtl="0" eaLnBrk="1" latinLnBrk="0" hangingPunct="1">
              <a:defRPr kumimoji="0"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MarMason Consulting</a:t>
            </a:r>
            <a:endParaRPr lang="en-US" dirty="0"/>
          </a:p>
        </p:txBody>
      </p:sp>
    </p:spTree>
    <p:extLst>
      <p:ext uri="{BB962C8B-B14F-4D97-AF65-F5344CB8AC3E}">
        <p14:creationId xmlns:p14="http://schemas.microsoft.com/office/powerpoint/2010/main" xmlns="" val="149477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Does the process meet or exceed the customer’s specification? </a:t>
            </a:r>
            <a:r>
              <a:rPr lang="en-US" sz="1800" dirty="0" smtClean="0"/>
              <a:t>(aka, expectation, requirement, etc.)</a:t>
            </a:r>
          </a:p>
          <a:p>
            <a:pPr lvl="1"/>
            <a:r>
              <a:rPr lang="en-US" dirty="0" smtClean="0"/>
              <a:t>All the time?</a:t>
            </a:r>
          </a:p>
          <a:p>
            <a:pPr lvl="1"/>
            <a:r>
              <a:rPr lang="en-US" dirty="0" smtClean="0"/>
              <a:t>Some of the time?</a:t>
            </a:r>
          </a:p>
          <a:p>
            <a:pPr lvl="1"/>
            <a:r>
              <a:rPr lang="en-US" dirty="0" smtClean="0"/>
              <a:t>None of the time?</a:t>
            </a:r>
          </a:p>
          <a:p>
            <a:r>
              <a:rPr lang="en-US" dirty="0" smtClean="0"/>
              <a:t>If the process is not capable, controlling existing variation will not be your first priority</a:t>
            </a:r>
            <a:endParaRPr lang="en-US" dirty="0"/>
          </a:p>
        </p:txBody>
      </p:sp>
      <p:sp>
        <p:nvSpPr>
          <p:cNvPr id="6" name="Footer Placeholder 2"/>
          <p:cNvSpPr>
            <a:spLocks noGrp="1"/>
          </p:cNvSpPr>
          <p:nvPr>
            <p:ph type="ftr" sz="quarter" idx="11"/>
          </p:nvPr>
        </p:nvSpPr>
        <p:spPr/>
        <p:txBody>
          <a:bodyPr/>
          <a:lstStyle/>
          <a:p>
            <a:r>
              <a:rPr lang="en-US" dirty="0" smtClean="0"/>
              <a:t>MarMason Consulting</a:t>
            </a:r>
            <a:endParaRPr lang="en-US" dirty="0"/>
          </a:p>
        </p:txBody>
      </p:sp>
      <p:sp>
        <p:nvSpPr>
          <p:cNvPr id="4" name="Slide Number Placeholder 3"/>
          <p:cNvSpPr>
            <a:spLocks noGrp="1"/>
          </p:cNvSpPr>
          <p:nvPr>
            <p:ph type="sldNum" sz="quarter" idx="12"/>
          </p:nvPr>
        </p:nvSpPr>
        <p:spPr/>
        <p:txBody>
          <a:bodyPr/>
          <a:lstStyle/>
          <a:p>
            <a:fld id="{03C246BC-2A80-45FA-9B8D-8438DA0954EE}" type="slidenum">
              <a:rPr lang="en-US" smtClean="0"/>
              <a:pPr/>
              <a:t>9</a:t>
            </a:fld>
            <a:endParaRPr lang="en-US"/>
          </a:p>
        </p:txBody>
      </p:sp>
      <p:sp>
        <p:nvSpPr>
          <p:cNvPr id="2" name="Title 1"/>
          <p:cNvSpPr>
            <a:spLocks noGrp="1"/>
          </p:cNvSpPr>
          <p:nvPr>
            <p:ph type="title"/>
          </p:nvPr>
        </p:nvSpPr>
        <p:spPr>
          <a:xfrm>
            <a:off x="457200" y="304800"/>
            <a:ext cx="8229600" cy="1143000"/>
          </a:xfrm>
        </p:spPr>
        <p:txBody>
          <a:bodyPr/>
          <a:lstStyle/>
          <a:p>
            <a:r>
              <a:rPr lang="en-US" dirty="0" smtClean="0"/>
              <a:t>Process Capability</a:t>
            </a:r>
            <a:endParaRPr lang="en-US" dirty="0"/>
          </a:p>
        </p:txBody>
      </p:sp>
    </p:spTree>
    <p:extLst>
      <p:ext uri="{BB962C8B-B14F-4D97-AF65-F5344CB8AC3E}">
        <p14:creationId xmlns:p14="http://schemas.microsoft.com/office/powerpoint/2010/main" xmlns="" val="17289145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VSHAPEID" val="TUuh5WxDyK3dQuj1HvATI4"/>
</p:tagLst>
</file>

<file path=ppt/tags/tag3.xml><?xml version="1.0" encoding="utf-8"?>
<p:tagLst xmlns:a="http://schemas.openxmlformats.org/drawingml/2006/main" xmlns:r="http://schemas.openxmlformats.org/officeDocument/2006/relationships" xmlns:p="http://schemas.openxmlformats.org/presentationml/2006/main">
  <p:tag name="DVSHAPEID" val="3a0cEuzMyV9w2pcqJCjSXz"/>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erred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2467</Words>
  <Application>Microsoft Office PowerPoint</Application>
  <PresentationFormat>On-screen Show (4:3)</PresentationFormat>
  <Paragraphs>316</Paragraphs>
  <Slides>28</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Preferred Theme</vt:lpstr>
      <vt:lpstr>Presentation</vt:lpstr>
      <vt:lpstr>Variation in Work Processes</vt:lpstr>
      <vt:lpstr>Principles of Quality Improvement</vt:lpstr>
      <vt:lpstr> Focus on Work Process</vt:lpstr>
      <vt:lpstr>Process Variation</vt:lpstr>
      <vt:lpstr>Slide 5</vt:lpstr>
      <vt:lpstr>Key Points for Analyzing Data</vt:lpstr>
      <vt:lpstr>Why is variation important?</vt:lpstr>
      <vt:lpstr>Process Capability and Stability</vt:lpstr>
      <vt:lpstr>Process Capability</vt:lpstr>
      <vt:lpstr>Hmmm…</vt:lpstr>
      <vt:lpstr>Why Understand Variation?</vt:lpstr>
      <vt:lpstr>Understand Variation</vt:lpstr>
      <vt:lpstr>Understand Variation</vt:lpstr>
      <vt:lpstr>Understand Variation</vt:lpstr>
      <vt:lpstr>Two Types of Variation</vt:lpstr>
      <vt:lpstr>Tampering with work process</vt:lpstr>
      <vt:lpstr>Tampering</vt:lpstr>
      <vt:lpstr>Typical Control Chart</vt:lpstr>
      <vt:lpstr>Control Charts</vt:lpstr>
      <vt:lpstr>Slide 20</vt:lpstr>
      <vt:lpstr>Control Chart</vt:lpstr>
      <vt:lpstr>Control Chart Construction</vt:lpstr>
      <vt:lpstr>Control Charts</vt:lpstr>
      <vt:lpstr>Acting on Variation to Ensure Stability</vt:lpstr>
      <vt:lpstr>When to Improve the Process</vt:lpstr>
      <vt:lpstr>In Summary</vt:lpstr>
      <vt:lpstr>Let’s Discuss</vt:lpstr>
      <vt:lpstr>What Questions Do You Have?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Variation in Work Processes</dc:title>
  <dc:creator>Marni</dc:creator>
  <cp:lastModifiedBy>Josie Henderson</cp:lastModifiedBy>
  <cp:revision>19</cp:revision>
  <dcterms:created xsi:type="dcterms:W3CDTF">2014-05-22T03:35:45Z</dcterms:created>
  <dcterms:modified xsi:type="dcterms:W3CDTF">2014-05-22T20:52:49Z</dcterms:modified>
</cp:coreProperties>
</file>