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452" r:id="rId3"/>
    <p:sldId id="446" r:id="rId4"/>
    <p:sldId id="433" r:id="rId5"/>
    <p:sldId id="448" r:id="rId6"/>
    <p:sldId id="409" r:id="rId7"/>
    <p:sldId id="350" r:id="rId8"/>
    <p:sldId id="375" r:id="rId9"/>
    <p:sldId id="438" r:id="rId10"/>
    <p:sldId id="421" r:id="rId11"/>
    <p:sldId id="440" r:id="rId12"/>
    <p:sldId id="428" r:id="rId13"/>
    <p:sldId id="404" r:id="rId14"/>
    <p:sldId id="403" r:id="rId15"/>
    <p:sldId id="294" r:id="rId16"/>
    <p:sldId id="267" r:id="rId17"/>
    <p:sldId id="445" r:id="rId18"/>
    <p:sldId id="453" r:id="rId19"/>
    <p:sldId id="450" r:id="rId20"/>
    <p:sldId id="414" r:id="rId21"/>
    <p:sldId id="443" r:id="rId22"/>
    <p:sldId id="399" r:id="rId23"/>
    <p:sldId id="417" r:id="rId24"/>
    <p:sldId id="408" r:id="rId25"/>
    <p:sldId id="449" r:id="rId26"/>
    <p:sldId id="447" r:id="rId27"/>
    <p:sldId id="429" r:id="rId28"/>
    <p:sldId id="374" r:id="rId29"/>
    <p:sldId id="434" r:id="rId30"/>
    <p:sldId id="435" r:id="rId31"/>
    <p:sldId id="436" r:id="rId32"/>
    <p:sldId id="439" r:id="rId33"/>
    <p:sldId id="441" r:id="rId34"/>
    <p:sldId id="444" r:id="rId35"/>
    <p:sldId id="451" r:id="rId36"/>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E1EA"/>
    <a:srgbClr val="000063"/>
    <a:srgbClr val="3399FF"/>
    <a:srgbClr val="00CCFF"/>
    <a:srgbClr val="F4EFE1"/>
    <a:srgbClr val="065093"/>
    <a:srgbClr val="000000"/>
    <a:srgbClr val="33CCFF"/>
    <a:srgbClr val="CCFFFF"/>
    <a:srgbClr val="B3EA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6754AE-F2EE-4C4F-B2CD-75027902CC9C}" v="4" dt="2018-05-30T15:51:21.3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1" autoAdjust="0"/>
    <p:restoredTop sz="94162" autoAdjust="0"/>
  </p:normalViewPr>
  <p:slideViewPr>
    <p:cSldViewPr>
      <p:cViewPr varScale="1">
        <p:scale>
          <a:sx n="71" d="100"/>
          <a:sy n="71" d="100"/>
        </p:scale>
        <p:origin x="14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2718"/>
    </p:cViewPr>
  </p:sorterViewPr>
  <p:notesViewPr>
    <p:cSldViewPr>
      <p:cViewPr varScale="1">
        <p:scale>
          <a:sx n="95" d="100"/>
          <a:sy n="95" d="100"/>
        </p:scale>
        <p:origin x="1722" y="6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D7932F-155E-4476-9D98-23B6A4A92CF9}" type="doc">
      <dgm:prSet loTypeId="urn:microsoft.com/office/officeart/2005/8/layout/hierarchy1" loCatId="hierarchy" qsTypeId="urn:microsoft.com/office/officeart/2005/8/quickstyle/3d2" qsCatId="3D" csTypeId="urn:microsoft.com/office/officeart/2005/8/colors/colorful1" csCatId="colorful" phldr="1"/>
      <dgm:spPr/>
      <dgm:t>
        <a:bodyPr/>
        <a:lstStyle/>
        <a:p>
          <a:endParaRPr lang="en-US"/>
        </a:p>
      </dgm:t>
    </dgm:pt>
    <dgm:pt modelId="{E2C07127-62A2-4070-9FE4-0B6684EE06D7}">
      <dgm:prSet phldrT="[Text]" custT="1"/>
      <dgm:spPr/>
      <dgm:t>
        <a:bodyPr/>
        <a:lstStyle/>
        <a:p>
          <a:r>
            <a:rPr lang="en-US" sz="300" dirty="0"/>
            <a:t>USA Public Health</a:t>
          </a:r>
        </a:p>
      </dgm:t>
    </dgm:pt>
    <dgm:pt modelId="{1271B3FB-CB2B-4AC0-8A9C-FFF9EBD999A1}" type="parTrans" cxnId="{533EBE49-4766-4682-B1FB-DF6DB10E6F63}">
      <dgm:prSet/>
      <dgm:spPr/>
      <dgm:t>
        <a:bodyPr/>
        <a:lstStyle/>
        <a:p>
          <a:endParaRPr lang="en-US" sz="1400"/>
        </a:p>
      </dgm:t>
    </dgm:pt>
    <dgm:pt modelId="{ED21832A-36B6-4271-82E0-C4AFAA7E423E}" type="sibTrans" cxnId="{533EBE49-4766-4682-B1FB-DF6DB10E6F63}">
      <dgm:prSet/>
      <dgm:spPr/>
      <dgm:t>
        <a:bodyPr/>
        <a:lstStyle/>
        <a:p>
          <a:endParaRPr lang="en-US" sz="1400"/>
        </a:p>
      </dgm:t>
    </dgm:pt>
    <dgm:pt modelId="{18C3D5AF-31B7-4FCA-8338-DFEEACFB15C5}">
      <dgm:prSet phldrT="[Text]" custT="1"/>
      <dgm:spPr/>
      <dgm:t>
        <a:bodyPr/>
        <a:lstStyle/>
        <a:p>
          <a:r>
            <a:rPr lang="en-US" sz="300" dirty="0"/>
            <a:t>Admin</a:t>
          </a:r>
        </a:p>
      </dgm:t>
    </dgm:pt>
    <dgm:pt modelId="{424356EF-DE4C-4719-B102-A2459E865DF6}" type="parTrans" cxnId="{361317E2-0342-42CA-B13C-DC9C60A0957E}">
      <dgm:prSet/>
      <dgm:spPr/>
      <dgm:t>
        <a:bodyPr/>
        <a:lstStyle/>
        <a:p>
          <a:endParaRPr lang="en-US" sz="1400"/>
        </a:p>
      </dgm:t>
    </dgm:pt>
    <dgm:pt modelId="{26D7CDA2-97BA-4881-8B3A-4214C00080B0}" type="sibTrans" cxnId="{361317E2-0342-42CA-B13C-DC9C60A0957E}">
      <dgm:prSet/>
      <dgm:spPr/>
      <dgm:t>
        <a:bodyPr/>
        <a:lstStyle/>
        <a:p>
          <a:endParaRPr lang="en-US" sz="1400"/>
        </a:p>
      </dgm:t>
    </dgm:pt>
    <dgm:pt modelId="{83FF1139-1279-402E-A404-B35EBFE9D5F6}">
      <dgm:prSet phldrT="[Text]" custT="1"/>
      <dgm:spPr/>
      <dgm:t>
        <a:bodyPr/>
        <a:lstStyle/>
        <a:p>
          <a:r>
            <a:rPr lang="en-US" sz="300" dirty="0"/>
            <a:t>Finance</a:t>
          </a:r>
        </a:p>
      </dgm:t>
    </dgm:pt>
    <dgm:pt modelId="{21DF6325-9415-4DD2-9339-95DBC10BA013}" type="parTrans" cxnId="{352BD0D3-1AA0-4718-8353-1C7372753A82}">
      <dgm:prSet/>
      <dgm:spPr/>
      <dgm:t>
        <a:bodyPr/>
        <a:lstStyle/>
        <a:p>
          <a:endParaRPr lang="en-US" sz="1400"/>
        </a:p>
      </dgm:t>
    </dgm:pt>
    <dgm:pt modelId="{9147C752-8EA2-40CC-A15C-36176B8AF31E}" type="sibTrans" cxnId="{352BD0D3-1AA0-4718-8353-1C7372753A82}">
      <dgm:prSet/>
      <dgm:spPr/>
      <dgm:t>
        <a:bodyPr/>
        <a:lstStyle/>
        <a:p>
          <a:endParaRPr lang="en-US" sz="1400"/>
        </a:p>
      </dgm:t>
    </dgm:pt>
    <dgm:pt modelId="{DD5B9B41-B91C-4CDA-8A33-F8F6FEBCF005}">
      <dgm:prSet phldrT="[Text]" custT="1"/>
      <dgm:spPr/>
      <dgm:t>
        <a:bodyPr/>
        <a:lstStyle/>
        <a:p>
          <a:r>
            <a:rPr lang="en-US" sz="300" dirty="0"/>
            <a:t>HR</a:t>
          </a:r>
        </a:p>
      </dgm:t>
    </dgm:pt>
    <dgm:pt modelId="{64E46DAC-5CF8-4E01-9F78-313B5905D600}" type="parTrans" cxnId="{007226ED-7804-4E8C-8694-395D16A9C578}">
      <dgm:prSet/>
      <dgm:spPr/>
      <dgm:t>
        <a:bodyPr/>
        <a:lstStyle/>
        <a:p>
          <a:endParaRPr lang="en-US" sz="1400"/>
        </a:p>
      </dgm:t>
    </dgm:pt>
    <dgm:pt modelId="{E40C8868-62D6-46B2-B5A5-9E06D8F091FB}" type="sibTrans" cxnId="{007226ED-7804-4E8C-8694-395D16A9C578}">
      <dgm:prSet/>
      <dgm:spPr/>
      <dgm:t>
        <a:bodyPr/>
        <a:lstStyle/>
        <a:p>
          <a:endParaRPr lang="en-US" sz="1400"/>
        </a:p>
      </dgm:t>
    </dgm:pt>
    <dgm:pt modelId="{187FE622-C311-49B6-BFC8-03D0FF1A5877}">
      <dgm:prSet phldrT="[Text]" custT="1"/>
      <dgm:spPr/>
      <dgm:t>
        <a:bodyPr/>
        <a:lstStyle/>
        <a:p>
          <a:r>
            <a:rPr lang="en-US" sz="300" dirty="0"/>
            <a:t>Community Health</a:t>
          </a:r>
        </a:p>
      </dgm:t>
    </dgm:pt>
    <dgm:pt modelId="{ACB1C567-1012-41E2-B1A4-3C8393A771E9}" type="parTrans" cxnId="{3A720C6C-D5AE-490B-BA72-D6420AEEEFE2}">
      <dgm:prSet/>
      <dgm:spPr/>
      <dgm:t>
        <a:bodyPr/>
        <a:lstStyle/>
        <a:p>
          <a:endParaRPr lang="en-US" sz="1400"/>
        </a:p>
      </dgm:t>
    </dgm:pt>
    <dgm:pt modelId="{89D3B2CF-D0D1-4B35-B471-ABD9BCCCD5DE}" type="sibTrans" cxnId="{3A720C6C-D5AE-490B-BA72-D6420AEEEFE2}">
      <dgm:prSet/>
      <dgm:spPr/>
      <dgm:t>
        <a:bodyPr/>
        <a:lstStyle/>
        <a:p>
          <a:endParaRPr lang="en-US" sz="1400"/>
        </a:p>
      </dgm:t>
    </dgm:pt>
    <dgm:pt modelId="{22FAE7D9-5E38-4566-A777-756C124FAA6A}">
      <dgm:prSet phldrT="[Text]" custT="1"/>
      <dgm:spPr/>
      <dgm:t>
        <a:bodyPr/>
        <a:lstStyle/>
        <a:p>
          <a:r>
            <a:rPr lang="en-US" sz="300" dirty="0"/>
            <a:t>WIC</a:t>
          </a:r>
        </a:p>
      </dgm:t>
    </dgm:pt>
    <dgm:pt modelId="{3C85563A-4805-4668-9312-4C753F065B62}" type="parTrans" cxnId="{C321C192-DB9E-4B9F-A546-1CD30A041988}">
      <dgm:prSet/>
      <dgm:spPr/>
      <dgm:t>
        <a:bodyPr/>
        <a:lstStyle/>
        <a:p>
          <a:endParaRPr lang="en-US" sz="1400"/>
        </a:p>
      </dgm:t>
    </dgm:pt>
    <dgm:pt modelId="{7EC5E17A-C1E2-499A-9AB2-533BDB27DD0E}" type="sibTrans" cxnId="{C321C192-DB9E-4B9F-A546-1CD30A041988}">
      <dgm:prSet/>
      <dgm:spPr/>
      <dgm:t>
        <a:bodyPr/>
        <a:lstStyle/>
        <a:p>
          <a:endParaRPr lang="en-US" sz="1400"/>
        </a:p>
      </dgm:t>
    </dgm:pt>
    <dgm:pt modelId="{225B16B6-7878-43B1-8F76-5BADDCE69C28}">
      <dgm:prSet phldrT="[Text]" custT="1"/>
      <dgm:spPr/>
      <dgm:t>
        <a:bodyPr/>
        <a:lstStyle/>
        <a:p>
          <a:r>
            <a:rPr lang="en-US" sz="300" dirty="0"/>
            <a:t>IT</a:t>
          </a:r>
        </a:p>
      </dgm:t>
    </dgm:pt>
    <dgm:pt modelId="{EC4D0D6D-6522-4B44-AD7C-47E8256B8DF0}" type="parTrans" cxnId="{29DA7E6D-30AC-412B-B4E8-97C3D81A28D8}">
      <dgm:prSet/>
      <dgm:spPr/>
      <dgm:t>
        <a:bodyPr/>
        <a:lstStyle/>
        <a:p>
          <a:endParaRPr lang="en-US" sz="1400"/>
        </a:p>
      </dgm:t>
    </dgm:pt>
    <dgm:pt modelId="{8F8C5577-BFC4-4312-B5E4-24C4792C2AEE}" type="sibTrans" cxnId="{29DA7E6D-30AC-412B-B4E8-97C3D81A28D8}">
      <dgm:prSet/>
      <dgm:spPr/>
      <dgm:t>
        <a:bodyPr/>
        <a:lstStyle/>
        <a:p>
          <a:endParaRPr lang="en-US" sz="1400"/>
        </a:p>
      </dgm:t>
    </dgm:pt>
    <dgm:pt modelId="{602243B1-FB9E-4B50-8F4E-FCF7DF4F5BB2}">
      <dgm:prSet phldrT="[Text]" custT="1"/>
      <dgm:spPr/>
      <dgm:t>
        <a:bodyPr/>
        <a:lstStyle/>
        <a:p>
          <a:r>
            <a:rPr lang="en-US" sz="300" dirty="0"/>
            <a:t>Environmental Health</a:t>
          </a:r>
        </a:p>
      </dgm:t>
    </dgm:pt>
    <dgm:pt modelId="{89726429-1810-4844-9BE5-0FE2C1A85C2E}" type="parTrans" cxnId="{CBE3B92B-4873-4000-9338-F98CE066F396}">
      <dgm:prSet/>
      <dgm:spPr/>
      <dgm:t>
        <a:bodyPr/>
        <a:lstStyle/>
        <a:p>
          <a:endParaRPr lang="en-US" sz="1400"/>
        </a:p>
      </dgm:t>
    </dgm:pt>
    <dgm:pt modelId="{231C1509-60C0-4820-B223-356F7FF89FF0}" type="sibTrans" cxnId="{CBE3B92B-4873-4000-9338-F98CE066F396}">
      <dgm:prSet/>
      <dgm:spPr/>
      <dgm:t>
        <a:bodyPr/>
        <a:lstStyle/>
        <a:p>
          <a:endParaRPr lang="en-US" sz="1400"/>
        </a:p>
      </dgm:t>
    </dgm:pt>
    <dgm:pt modelId="{C46CF34A-A741-4951-B60C-F1447A7A4FF7}">
      <dgm:prSet phldrT="[Text]" custT="1"/>
      <dgm:spPr/>
      <dgm:t>
        <a:bodyPr/>
        <a:lstStyle/>
        <a:p>
          <a:r>
            <a:rPr lang="en-US" sz="300" dirty="0"/>
            <a:t>Office of Performance Improvement</a:t>
          </a:r>
        </a:p>
      </dgm:t>
    </dgm:pt>
    <dgm:pt modelId="{A27F01EB-9FE5-4696-A8EB-07B8F68E7730}" type="parTrans" cxnId="{149A452A-A772-4B58-B4A5-AD6266D48B0B}">
      <dgm:prSet/>
      <dgm:spPr/>
      <dgm:t>
        <a:bodyPr/>
        <a:lstStyle/>
        <a:p>
          <a:endParaRPr lang="en-US" sz="1400"/>
        </a:p>
      </dgm:t>
    </dgm:pt>
    <dgm:pt modelId="{1C5396D6-8F05-48BC-B369-CF46E8F6FED0}" type="sibTrans" cxnId="{149A452A-A772-4B58-B4A5-AD6266D48B0B}">
      <dgm:prSet/>
      <dgm:spPr/>
      <dgm:t>
        <a:bodyPr/>
        <a:lstStyle/>
        <a:p>
          <a:endParaRPr lang="en-US" sz="1400"/>
        </a:p>
      </dgm:t>
    </dgm:pt>
    <dgm:pt modelId="{7EAB46A7-EA30-43F1-9875-49A613E713ED}">
      <dgm:prSet phldrT="[Text]" custT="1"/>
      <dgm:spPr/>
      <dgm:t>
        <a:bodyPr/>
        <a:lstStyle/>
        <a:p>
          <a:r>
            <a:rPr lang="en-US" sz="300" dirty="0"/>
            <a:t>Public Health Emergency Preparedness</a:t>
          </a:r>
        </a:p>
      </dgm:t>
    </dgm:pt>
    <dgm:pt modelId="{0B1889A1-EE34-4865-9AEC-96CE6B961AC2}" type="parTrans" cxnId="{D570AD4B-ADD0-4918-85F9-34B9D8EF770F}">
      <dgm:prSet/>
      <dgm:spPr/>
      <dgm:t>
        <a:bodyPr/>
        <a:lstStyle/>
        <a:p>
          <a:endParaRPr lang="en-US" sz="1400"/>
        </a:p>
      </dgm:t>
    </dgm:pt>
    <dgm:pt modelId="{E6C31A82-C08B-4D45-BCC4-0EC44DC0D8B3}" type="sibTrans" cxnId="{D570AD4B-ADD0-4918-85F9-34B9D8EF770F}">
      <dgm:prSet/>
      <dgm:spPr/>
      <dgm:t>
        <a:bodyPr/>
        <a:lstStyle/>
        <a:p>
          <a:endParaRPr lang="en-US" sz="1400"/>
        </a:p>
      </dgm:t>
    </dgm:pt>
    <dgm:pt modelId="{4A398C26-F416-474B-9CA9-4C690A35890A}" type="pres">
      <dgm:prSet presAssocID="{37D7932F-155E-4476-9D98-23B6A4A92CF9}" presName="hierChild1" presStyleCnt="0">
        <dgm:presLayoutVars>
          <dgm:chPref val="1"/>
          <dgm:dir/>
          <dgm:animOne val="branch"/>
          <dgm:animLvl val="lvl"/>
          <dgm:resizeHandles/>
        </dgm:presLayoutVars>
      </dgm:prSet>
      <dgm:spPr/>
    </dgm:pt>
    <dgm:pt modelId="{0A0DC78E-2682-42AC-B646-9B70703FE2FC}" type="pres">
      <dgm:prSet presAssocID="{E2C07127-62A2-4070-9FE4-0B6684EE06D7}" presName="hierRoot1" presStyleCnt="0"/>
      <dgm:spPr/>
    </dgm:pt>
    <dgm:pt modelId="{D196D47C-4D82-4BB4-9D0D-DC69DC77F1D7}" type="pres">
      <dgm:prSet presAssocID="{E2C07127-62A2-4070-9FE4-0B6684EE06D7}" presName="composite" presStyleCnt="0"/>
      <dgm:spPr/>
    </dgm:pt>
    <dgm:pt modelId="{DD985764-8F4C-461D-B0C8-FA175E42644D}" type="pres">
      <dgm:prSet presAssocID="{E2C07127-62A2-4070-9FE4-0B6684EE06D7}" presName="background" presStyleLbl="node0" presStyleIdx="0" presStyleCnt="1"/>
      <dgm:spPr/>
    </dgm:pt>
    <dgm:pt modelId="{4A43A047-5D83-4D60-8760-48D31900BB86}" type="pres">
      <dgm:prSet presAssocID="{E2C07127-62A2-4070-9FE4-0B6684EE06D7}" presName="text" presStyleLbl="fgAcc0" presStyleIdx="0" presStyleCnt="1" custLinFactY="-100000" custLinFactNeighborX="-47224" custLinFactNeighborY="-179766">
        <dgm:presLayoutVars>
          <dgm:chPref val="3"/>
        </dgm:presLayoutVars>
      </dgm:prSet>
      <dgm:spPr/>
    </dgm:pt>
    <dgm:pt modelId="{48E7FC4E-6D30-4371-9624-E6B22E982EC6}" type="pres">
      <dgm:prSet presAssocID="{E2C07127-62A2-4070-9FE4-0B6684EE06D7}" presName="hierChild2" presStyleCnt="0"/>
      <dgm:spPr/>
    </dgm:pt>
    <dgm:pt modelId="{819DD781-CAD6-4EDC-A97B-879A47F97656}" type="pres">
      <dgm:prSet presAssocID="{424356EF-DE4C-4719-B102-A2459E865DF6}" presName="Name10" presStyleLbl="parChTrans1D2" presStyleIdx="0" presStyleCnt="5"/>
      <dgm:spPr/>
    </dgm:pt>
    <dgm:pt modelId="{8703A814-3538-44BF-A717-C2DAAF2607F6}" type="pres">
      <dgm:prSet presAssocID="{18C3D5AF-31B7-4FCA-8338-DFEEACFB15C5}" presName="hierRoot2" presStyleCnt="0"/>
      <dgm:spPr/>
    </dgm:pt>
    <dgm:pt modelId="{10FC0EB1-E176-4723-9351-0C5B4974CEA2}" type="pres">
      <dgm:prSet presAssocID="{18C3D5AF-31B7-4FCA-8338-DFEEACFB15C5}" presName="composite2" presStyleCnt="0"/>
      <dgm:spPr/>
    </dgm:pt>
    <dgm:pt modelId="{B0531619-B73F-45E9-8631-FB74A11B2A18}" type="pres">
      <dgm:prSet presAssocID="{18C3D5AF-31B7-4FCA-8338-DFEEACFB15C5}" presName="background2" presStyleLbl="node2" presStyleIdx="0" presStyleCnt="5"/>
      <dgm:spPr/>
    </dgm:pt>
    <dgm:pt modelId="{4D502AF4-D821-44EE-B4F2-F21CAA9C183A}" type="pres">
      <dgm:prSet presAssocID="{18C3D5AF-31B7-4FCA-8338-DFEEACFB15C5}" presName="text2" presStyleLbl="fgAcc2" presStyleIdx="0" presStyleCnt="5" custLinFactY="-100000" custLinFactNeighborX="-10552" custLinFactNeighborY="-179766">
        <dgm:presLayoutVars>
          <dgm:chPref val="3"/>
        </dgm:presLayoutVars>
      </dgm:prSet>
      <dgm:spPr/>
    </dgm:pt>
    <dgm:pt modelId="{5BA81DC0-CC28-4AE3-8E9C-AB76CF90BC56}" type="pres">
      <dgm:prSet presAssocID="{18C3D5AF-31B7-4FCA-8338-DFEEACFB15C5}" presName="hierChild3" presStyleCnt="0"/>
      <dgm:spPr/>
    </dgm:pt>
    <dgm:pt modelId="{694A234E-65FF-44C6-8D11-E9273600CDD1}" type="pres">
      <dgm:prSet presAssocID="{21DF6325-9415-4DD2-9339-95DBC10BA013}" presName="Name17" presStyleLbl="parChTrans1D3" presStyleIdx="0" presStyleCnt="4"/>
      <dgm:spPr/>
    </dgm:pt>
    <dgm:pt modelId="{D08FA984-399E-4B4E-ABDB-A685B4B09985}" type="pres">
      <dgm:prSet presAssocID="{83FF1139-1279-402E-A404-B35EBFE9D5F6}" presName="hierRoot3" presStyleCnt="0"/>
      <dgm:spPr/>
    </dgm:pt>
    <dgm:pt modelId="{52706FEB-9D80-45C8-9AF3-48F725B3784D}" type="pres">
      <dgm:prSet presAssocID="{83FF1139-1279-402E-A404-B35EBFE9D5F6}" presName="composite3" presStyleCnt="0"/>
      <dgm:spPr/>
    </dgm:pt>
    <dgm:pt modelId="{E63CE147-FEB2-4693-B9D6-BF2E15250B66}" type="pres">
      <dgm:prSet presAssocID="{83FF1139-1279-402E-A404-B35EBFE9D5F6}" presName="background3" presStyleLbl="node3" presStyleIdx="0" presStyleCnt="4"/>
      <dgm:spPr/>
    </dgm:pt>
    <dgm:pt modelId="{9CCCFE5A-36B7-48CA-BD4C-BE0ADF5C36ED}" type="pres">
      <dgm:prSet presAssocID="{83FF1139-1279-402E-A404-B35EBFE9D5F6}" presName="text3" presStyleLbl="fgAcc3" presStyleIdx="0" presStyleCnt="4" custLinFactX="13957" custLinFactY="-100000" custLinFactNeighborX="100000" custLinFactNeighborY="-179766">
        <dgm:presLayoutVars>
          <dgm:chPref val="3"/>
        </dgm:presLayoutVars>
      </dgm:prSet>
      <dgm:spPr/>
    </dgm:pt>
    <dgm:pt modelId="{253E2386-B679-4F16-86A0-54F7A5D9F8D9}" type="pres">
      <dgm:prSet presAssocID="{83FF1139-1279-402E-A404-B35EBFE9D5F6}" presName="hierChild4" presStyleCnt="0"/>
      <dgm:spPr/>
    </dgm:pt>
    <dgm:pt modelId="{90E1FD91-65CC-4BA9-AE5E-D22FD7348222}" type="pres">
      <dgm:prSet presAssocID="{64E46DAC-5CF8-4E01-9F78-313B5905D600}" presName="Name17" presStyleLbl="parChTrans1D3" presStyleIdx="1" presStyleCnt="4"/>
      <dgm:spPr/>
    </dgm:pt>
    <dgm:pt modelId="{2563F7EC-8BB4-469C-8266-B17198600F71}" type="pres">
      <dgm:prSet presAssocID="{DD5B9B41-B91C-4CDA-8A33-F8F6FEBCF005}" presName="hierRoot3" presStyleCnt="0"/>
      <dgm:spPr/>
    </dgm:pt>
    <dgm:pt modelId="{36A5A1DA-6691-4A08-BEDC-66F3000E199B}" type="pres">
      <dgm:prSet presAssocID="{DD5B9B41-B91C-4CDA-8A33-F8F6FEBCF005}" presName="composite3" presStyleCnt="0"/>
      <dgm:spPr/>
    </dgm:pt>
    <dgm:pt modelId="{BB0564A8-544E-402C-B874-4D91E9299D43}" type="pres">
      <dgm:prSet presAssocID="{DD5B9B41-B91C-4CDA-8A33-F8F6FEBCF005}" presName="background3" presStyleLbl="node3" presStyleIdx="1" presStyleCnt="4"/>
      <dgm:spPr/>
    </dgm:pt>
    <dgm:pt modelId="{769F2D7A-1ACD-4D8D-BEBF-07261485B354}" type="pres">
      <dgm:prSet presAssocID="{DD5B9B41-B91C-4CDA-8A33-F8F6FEBCF005}" presName="text3" presStyleLbl="fgAcc3" presStyleIdx="1" presStyleCnt="4" custLinFactY="-48788" custLinFactNeighborX="-8265" custLinFactNeighborY="-100000">
        <dgm:presLayoutVars>
          <dgm:chPref val="3"/>
        </dgm:presLayoutVars>
      </dgm:prSet>
      <dgm:spPr/>
    </dgm:pt>
    <dgm:pt modelId="{88AED924-322E-4D35-B031-0D06D4CA23D6}" type="pres">
      <dgm:prSet presAssocID="{DD5B9B41-B91C-4CDA-8A33-F8F6FEBCF005}" presName="hierChild4" presStyleCnt="0"/>
      <dgm:spPr/>
    </dgm:pt>
    <dgm:pt modelId="{74F1A1C8-1983-4B5C-83B7-31B6760D602D}" type="pres">
      <dgm:prSet presAssocID="{EC4D0D6D-6522-4B44-AD7C-47E8256B8DF0}" presName="Name17" presStyleLbl="parChTrans1D3" presStyleIdx="2" presStyleCnt="4"/>
      <dgm:spPr/>
    </dgm:pt>
    <dgm:pt modelId="{9BABE29F-2D74-4EFC-85EC-C0408E854118}" type="pres">
      <dgm:prSet presAssocID="{225B16B6-7878-43B1-8F76-5BADDCE69C28}" presName="hierRoot3" presStyleCnt="0"/>
      <dgm:spPr/>
    </dgm:pt>
    <dgm:pt modelId="{FA5A103C-620E-4756-98BC-93EC0D2724AE}" type="pres">
      <dgm:prSet presAssocID="{225B16B6-7878-43B1-8F76-5BADDCE69C28}" presName="composite3" presStyleCnt="0"/>
      <dgm:spPr/>
    </dgm:pt>
    <dgm:pt modelId="{87ACFA0E-F201-4465-8B7C-7AB33072A12E}" type="pres">
      <dgm:prSet presAssocID="{225B16B6-7878-43B1-8F76-5BADDCE69C28}" presName="background3" presStyleLbl="node3" presStyleIdx="2" presStyleCnt="4"/>
      <dgm:spPr/>
    </dgm:pt>
    <dgm:pt modelId="{6B010958-8BCB-4A29-BD28-6258D49637AD}" type="pres">
      <dgm:prSet presAssocID="{225B16B6-7878-43B1-8F76-5BADDCE69C28}" presName="text3" presStyleLbl="fgAcc3" presStyleIdx="2" presStyleCnt="4" custLinFactX="-30009" custLinFactNeighborX="-100000" custLinFactNeighborY="-11652">
        <dgm:presLayoutVars>
          <dgm:chPref val="3"/>
        </dgm:presLayoutVars>
      </dgm:prSet>
      <dgm:spPr/>
    </dgm:pt>
    <dgm:pt modelId="{6FEFA35B-5B4B-449F-95AE-CF665F7440F8}" type="pres">
      <dgm:prSet presAssocID="{225B16B6-7878-43B1-8F76-5BADDCE69C28}" presName="hierChild4" presStyleCnt="0"/>
      <dgm:spPr/>
    </dgm:pt>
    <dgm:pt modelId="{8855D051-60BF-422F-BC4A-131CF428B29B}" type="pres">
      <dgm:prSet presAssocID="{ACB1C567-1012-41E2-B1A4-3C8393A771E9}" presName="Name10" presStyleLbl="parChTrans1D2" presStyleIdx="1" presStyleCnt="5"/>
      <dgm:spPr/>
    </dgm:pt>
    <dgm:pt modelId="{D637CF69-FA8C-42BD-9418-E9DA8139A899}" type="pres">
      <dgm:prSet presAssocID="{187FE622-C311-49B6-BFC8-03D0FF1A5877}" presName="hierRoot2" presStyleCnt="0"/>
      <dgm:spPr/>
    </dgm:pt>
    <dgm:pt modelId="{C24441C2-5124-472E-A2E2-D0825226B87A}" type="pres">
      <dgm:prSet presAssocID="{187FE622-C311-49B6-BFC8-03D0FF1A5877}" presName="composite2" presStyleCnt="0"/>
      <dgm:spPr/>
    </dgm:pt>
    <dgm:pt modelId="{6D5F9E7D-3289-4C73-8C34-55FB8121AE21}" type="pres">
      <dgm:prSet presAssocID="{187FE622-C311-49B6-BFC8-03D0FF1A5877}" presName="background2" presStyleLbl="node2" presStyleIdx="1" presStyleCnt="5"/>
      <dgm:spPr/>
    </dgm:pt>
    <dgm:pt modelId="{5472DA43-9CB7-4746-9E98-3CD2824BE46E}" type="pres">
      <dgm:prSet presAssocID="{187FE622-C311-49B6-BFC8-03D0FF1A5877}" presName="text2" presStyleLbl="fgAcc2" presStyleIdx="1" presStyleCnt="5" custLinFactX="-9595" custLinFactY="-100000" custLinFactNeighborX="-100000" custLinFactNeighborY="-179766">
        <dgm:presLayoutVars>
          <dgm:chPref val="3"/>
        </dgm:presLayoutVars>
      </dgm:prSet>
      <dgm:spPr/>
    </dgm:pt>
    <dgm:pt modelId="{B8D38EDA-67D7-493D-B833-EB49687111F2}" type="pres">
      <dgm:prSet presAssocID="{187FE622-C311-49B6-BFC8-03D0FF1A5877}" presName="hierChild3" presStyleCnt="0"/>
      <dgm:spPr/>
    </dgm:pt>
    <dgm:pt modelId="{64B0D471-CE91-4D35-898E-7CCA363D75F5}" type="pres">
      <dgm:prSet presAssocID="{3C85563A-4805-4668-9312-4C753F065B62}" presName="Name17" presStyleLbl="parChTrans1D3" presStyleIdx="3" presStyleCnt="4"/>
      <dgm:spPr/>
    </dgm:pt>
    <dgm:pt modelId="{B0D9CA29-09AE-4E21-B659-577732C4FEE6}" type="pres">
      <dgm:prSet presAssocID="{22FAE7D9-5E38-4566-A777-756C124FAA6A}" presName="hierRoot3" presStyleCnt="0"/>
      <dgm:spPr/>
    </dgm:pt>
    <dgm:pt modelId="{686F16CB-69CD-45DE-BCAD-2A5C2F9B7D8B}" type="pres">
      <dgm:prSet presAssocID="{22FAE7D9-5E38-4566-A777-756C124FAA6A}" presName="composite3" presStyleCnt="0"/>
      <dgm:spPr/>
    </dgm:pt>
    <dgm:pt modelId="{255E5E5F-BFAE-4613-94C4-F5B567D8A022}" type="pres">
      <dgm:prSet presAssocID="{22FAE7D9-5E38-4566-A777-756C124FAA6A}" presName="background3" presStyleLbl="node3" presStyleIdx="3" presStyleCnt="4"/>
      <dgm:spPr/>
    </dgm:pt>
    <dgm:pt modelId="{3C767424-0FD1-43B1-9691-517996E17923}" type="pres">
      <dgm:prSet presAssocID="{22FAE7D9-5E38-4566-A777-756C124FAA6A}" presName="text3" presStyleLbl="fgAcc3" presStyleIdx="3" presStyleCnt="4" custLinFactX="-9391" custLinFactY="-100000" custLinFactNeighborX="-100000" custLinFactNeighborY="-179766">
        <dgm:presLayoutVars>
          <dgm:chPref val="3"/>
        </dgm:presLayoutVars>
      </dgm:prSet>
      <dgm:spPr/>
    </dgm:pt>
    <dgm:pt modelId="{0458CF0E-8E0C-4987-8A6D-DC88A95C6A23}" type="pres">
      <dgm:prSet presAssocID="{22FAE7D9-5E38-4566-A777-756C124FAA6A}" presName="hierChild4" presStyleCnt="0"/>
      <dgm:spPr/>
    </dgm:pt>
    <dgm:pt modelId="{C21888CB-BAD3-4F06-8BD5-D4BB5869FAA8}" type="pres">
      <dgm:prSet presAssocID="{89726429-1810-4844-9BE5-0FE2C1A85C2E}" presName="Name10" presStyleLbl="parChTrans1D2" presStyleIdx="2" presStyleCnt="5"/>
      <dgm:spPr/>
    </dgm:pt>
    <dgm:pt modelId="{BAD543B8-E761-4DC3-ABBB-0D9AEC1C3EFA}" type="pres">
      <dgm:prSet presAssocID="{602243B1-FB9E-4B50-8F4E-FCF7DF4F5BB2}" presName="hierRoot2" presStyleCnt="0"/>
      <dgm:spPr/>
    </dgm:pt>
    <dgm:pt modelId="{9A67BA88-D446-44F9-BEEA-38D2509771AD}" type="pres">
      <dgm:prSet presAssocID="{602243B1-FB9E-4B50-8F4E-FCF7DF4F5BB2}" presName="composite2" presStyleCnt="0"/>
      <dgm:spPr/>
    </dgm:pt>
    <dgm:pt modelId="{A9A528AF-CEF1-4190-AF78-A17E8FDDCDD5}" type="pres">
      <dgm:prSet presAssocID="{602243B1-FB9E-4B50-8F4E-FCF7DF4F5BB2}" presName="background2" presStyleLbl="node2" presStyleIdx="2" presStyleCnt="5"/>
      <dgm:spPr/>
    </dgm:pt>
    <dgm:pt modelId="{357AB9D5-A393-4B45-98DD-B1B8D97004D3}" type="pres">
      <dgm:prSet presAssocID="{602243B1-FB9E-4B50-8F4E-FCF7DF4F5BB2}" presName="text2" presStyleLbl="fgAcc2" presStyleIdx="2" presStyleCnt="5" custLinFactX="-9595" custLinFactY="-100000" custLinFactNeighborX="-100000" custLinFactNeighborY="-180227">
        <dgm:presLayoutVars>
          <dgm:chPref val="3"/>
        </dgm:presLayoutVars>
      </dgm:prSet>
      <dgm:spPr/>
    </dgm:pt>
    <dgm:pt modelId="{9C07F94C-4D17-4A71-9288-EBC2A0FC35CF}" type="pres">
      <dgm:prSet presAssocID="{602243B1-FB9E-4B50-8F4E-FCF7DF4F5BB2}" presName="hierChild3" presStyleCnt="0"/>
      <dgm:spPr/>
    </dgm:pt>
    <dgm:pt modelId="{2F2F51C4-1F0B-45A4-BA96-583368CC0100}" type="pres">
      <dgm:prSet presAssocID="{A27F01EB-9FE5-4696-A8EB-07B8F68E7730}" presName="Name10" presStyleLbl="parChTrans1D2" presStyleIdx="3" presStyleCnt="5"/>
      <dgm:spPr/>
    </dgm:pt>
    <dgm:pt modelId="{9BC28C61-9FCF-4462-9959-4167F6491A47}" type="pres">
      <dgm:prSet presAssocID="{C46CF34A-A741-4951-B60C-F1447A7A4FF7}" presName="hierRoot2" presStyleCnt="0"/>
      <dgm:spPr/>
    </dgm:pt>
    <dgm:pt modelId="{052123E8-D853-4C4F-809C-1678396581D5}" type="pres">
      <dgm:prSet presAssocID="{C46CF34A-A741-4951-B60C-F1447A7A4FF7}" presName="composite2" presStyleCnt="0"/>
      <dgm:spPr/>
    </dgm:pt>
    <dgm:pt modelId="{B7B38ACF-5D0E-4319-9A59-6A65E9CF007C}" type="pres">
      <dgm:prSet presAssocID="{C46CF34A-A741-4951-B60C-F1447A7A4FF7}" presName="background2" presStyleLbl="node2" presStyleIdx="3" presStyleCnt="5"/>
      <dgm:spPr/>
    </dgm:pt>
    <dgm:pt modelId="{18B3E1D3-F5D5-40F9-A063-DA63593DDCD2}" type="pres">
      <dgm:prSet presAssocID="{C46CF34A-A741-4951-B60C-F1447A7A4FF7}" presName="text2" presStyleLbl="fgAcc2" presStyleIdx="3" presStyleCnt="5" custLinFactX="-9595" custLinFactY="-100000" custLinFactNeighborX="-100000" custLinFactNeighborY="-179766">
        <dgm:presLayoutVars>
          <dgm:chPref val="3"/>
        </dgm:presLayoutVars>
      </dgm:prSet>
      <dgm:spPr/>
    </dgm:pt>
    <dgm:pt modelId="{F002D8E9-5BBF-44BA-90F7-8EA04303B3D8}" type="pres">
      <dgm:prSet presAssocID="{C46CF34A-A741-4951-B60C-F1447A7A4FF7}" presName="hierChild3" presStyleCnt="0"/>
      <dgm:spPr/>
    </dgm:pt>
    <dgm:pt modelId="{6145FAB7-2F10-448A-8187-C3452205F0A4}" type="pres">
      <dgm:prSet presAssocID="{0B1889A1-EE34-4865-9AEC-96CE6B961AC2}" presName="Name10" presStyleLbl="parChTrans1D2" presStyleIdx="4" presStyleCnt="5"/>
      <dgm:spPr/>
    </dgm:pt>
    <dgm:pt modelId="{99438A08-D4AC-4CA6-B4CA-53A742475E32}" type="pres">
      <dgm:prSet presAssocID="{7EAB46A7-EA30-43F1-9875-49A613E713ED}" presName="hierRoot2" presStyleCnt="0"/>
      <dgm:spPr/>
    </dgm:pt>
    <dgm:pt modelId="{38A3DBB0-961F-4A94-A2D6-8F7252657E7A}" type="pres">
      <dgm:prSet presAssocID="{7EAB46A7-EA30-43F1-9875-49A613E713ED}" presName="composite2" presStyleCnt="0"/>
      <dgm:spPr/>
    </dgm:pt>
    <dgm:pt modelId="{6CEE7C67-480C-44A7-AA86-7849A471B784}" type="pres">
      <dgm:prSet presAssocID="{7EAB46A7-EA30-43F1-9875-49A613E713ED}" presName="background2" presStyleLbl="node2" presStyleIdx="4" presStyleCnt="5"/>
      <dgm:spPr/>
    </dgm:pt>
    <dgm:pt modelId="{10C6A3EE-3199-403E-9F32-3785E5485AD3}" type="pres">
      <dgm:prSet presAssocID="{7EAB46A7-EA30-43F1-9875-49A613E713ED}" presName="text2" presStyleLbl="fgAcc2" presStyleIdx="4" presStyleCnt="5" custLinFactX="-9595" custLinFactY="-100000" custLinFactNeighborX="-100000" custLinFactNeighborY="-179766">
        <dgm:presLayoutVars>
          <dgm:chPref val="3"/>
        </dgm:presLayoutVars>
      </dgm:prSet>
      <dgm:spPr/>
    </dgm:pt>
    <dgm:pt modelId="{B832030D-6446-4E2B-9CC3-4B8E0C631990}" type="pres">
      <dgm:prSet presAssocID="{7EAB46A7-EA30-43F1-9875-49A613E713ED}" presName="hierChild3" presStyleCnt="0"/>
      <dgm:spPr/>
    </dgm:pt>
  </dgm:ptLst>
  <dgm:cxnLst>
    <dgm:cxn modelId="{E444B305-6EAB-4993-B7A6-978BDF859AA4}" type="presOf" srcId="{22FAE7D9-5E38-4566-A777-756C124FAA6A}" destId="{3C767424-0FD1-43B1-9691-517996E17923}" srcOrd="0" destOrd="0" presId="urn:microsoft.com/office/officeart/2005/8/layout/hierarchy1"/>
    <dgm:cxn modelId="{E05AA414-1A0D-46E7-A8DA-3CA87DA7813E}" type="presOf" srcId="{C46CF34A-A741-4951-B60C-F1447A7A4FF7}" destId="{18B3E1D3-F5D5-40F9-A063-DA63593DDCD2}" srcOrd="0" destOrd="0" presId="urn:microsoft.com/office/officeart/2005/8/layout/hierarchy1"/>
    <dgm:cxn modelId="{149A452A-A772-4B58-B4A5-AD6266D48B0B}" srcId="{E2C07127-62A2-4070-9FE4-0B6684EE06D7}" destId="{C46CF34A-A741-4951-B60C-F1447A7A4FF7}" srcOrd="3" destOrd="0" parTransId="{A27F01EB-9FE5-4696-A8EB-07B8F68E7730}" sibTransId="{1C5396D6-8F05-48BC-B369-CF46E8F6FED0}"/>
    <dgm:cxn modelId="{CBE3B92B-4873-4000-9338-F98CE066F396}" srcId="{E2C07127-62A2-4070-9FE4-0B6684EE06D7}" destId="{602243B1-FB9E-4B50-8F4E-FCF7DF4F5BB2}" srcOrd="2" destOrd="0" parTransId="{89726429-1810-4844-9BE5-0FE2C1A85C2E}" sibTransId="{231C1509-60C0-4820-B223-356F7FF89FF0}"/>
    <dgm:cxn modelId="{A4681D2D-DA15-46D4-B0E3-A3732E53F71B}" type="presOf" srcId="{A27F01EB-9FE5-4696-A8EB-07B8F68E7730}" destId="{2F2F51C4-1F0B-45A4-BA96-583368CC0100}" srcOrd="0" destOrd="0" presId="urn:microsoft.com/office/officeart/2005/8/layout/hierarchy1"/>
    <dgm:cxn modelId="{A8293A36-A459-4174-A927-CC4E8A53C3B5}" type="presOf" srcId="{0B1889A1-EE34-4865-9AEC-96CE6B961AC2}" destId="{6145FAB7-2F10-448A-8187-C3452205F0A4}" srcOrd="0" destOrd="0" presId="urn:microsoft.com/office/officeart/2005/8/layout/hierarchy1"/>
    <dgm:cxn modelId="{0EEDE95F-7CF8-4C92-BA8B-99861B3B5763}" type="presOf" srcId="{37D7932F-155E-4476-9D98-23B6A4A92CF9}" destId="{4A398C26-F416-474B-9CA9-4C690A35890A}" srcOrd="0" destOrd="0" presId="urn:microsoft.com/office/officeart/2005/8/layout/hierarchy1"/>
    <dgm:cxn modelId="{25C4ED65-612B-4D31-921D-1F4DC0249900}" type="presOf" srcId="{E2C07127-62A2-4070-9FE4-0B6684EE06D7}" destId="{4A43A047-5D83-4D60-8760-48D31900BB86}" srcOrd="0" destOrd="0" presId="urn:microsoft.com/office/officeart/2005/8/layout/hierarchy1"/>
    <dgm:cxn modelId="{E74C1C66-DFBF-45AD-867E-5789638AC583}" type="presOf" srcId="{18C3D5AF-31B7-4FCA-8338-DFEEACFB15C5}" destId="{4D502AF4-D821-44EE-B4F2-F21CAA9C183A}" srcOrd="0" destOrd="0" presId="urn:microsoft.com/office/officeart/2005/8/layout/hierarchy1"/>
    <dgm:cxn modelId="{498D1F47-4A24-4A55-89A5-9E8D812289B7}" type="presOf" srcId="{64E46DAC-5CF8-4E01-9F78-313B5905D600}" destId="{90E1FD91-65CC-4BA9-AE5E-D22FD7348222}" srcOrd="0" destOrd="0" presId="urn:microsoft.com/office/officeart/2005/8/layout/hierarchy1"/>
    <dgm:cxn modelId="{18E9CE67-1D17-4108-AD14-66940190ED28}" type="presOf" srcId="{3C85563A-4805-4668-9312-4C753F065B62}" destId="{64B0D471-CE91-4D35-898E-7CCA363D75F5}" srcOrd="0" destOrd="0" presId="urn:microsoft.com/office/officeart/2005/8/layout/hierarchy1"/>
    <dgm:cxn modelId="{533EBE49-4766-4682-B1FB-DF6DB10E6F63}" srcId="{37D7932F-155E-4476-9D98-23B6A4A92CF9}" destId="{E2C07127-62A2-4070-9FE4-0B6684EE06D7}" srcOrd="0" destOrd="0" parTransId="{1271B3FB-CB2B-4AC0-8A9C-FFF9EBD999A1}" sibTransId="{ED21832A-36B6-4271-82E0-C4AFAA7E423E}"/>
    <dgm:cxn modelId="{D570AD4B-ADD0-4918-85F9-34B9D8EF770F}" srcId="{E2C07127-62A2-4070-9FE4-0B6684EE06D7}" destId="{7EAB46A7-EA30-43F1-9875-49A613E713ED}" srcOrd="4" destOrd="0" parTransId="{0B1889A1-EE34-4865-9AEC-96CE6B961AC2}" sibTransId="{E6C31A82-C08B-4D45-BCC4-0EC44DC0D8B3}"/>
    <dgm:cxn modelId="{3A720C6C-D5AE-490B-BA72-D6420AEEEFE2}" srcId="{E2C07127-62A2-4070-9FE4-0B6684EE06D7}" destId="{187FE622-C311-49B6-BFC8-03D0FF1A5877}" srcOrd="1" destOrd="0" parTransId="{ACB1C567-1012-41E2-B1A4-3C8393A771E9}" sibTransId="{89D3B2CF-D0D1-4B35-B471-ABD9BCCCD5DE}"/>
    <dgm:cxn modelId="{29DA7E6D-30AC-412B-B4E8-97C3D81A28D8}" srcId="{18C3D5AF-31B7-4FCA-8338-DFEEACFB15C5}" destId="{225B16B6-7878-43B1-8F76-5BADDCE69C28}" srcOrd="2" destOrd="0" parTransId="{EC4D0D6D-6522-4B44-AD7C-47E8256B8DF0}" sibTransId="{8F8C5577-BFC4-4312-B5E4-24C4792C2AEE}"/>
    <dgm:cxn modelId="{1C748E7D-3700-4C36-982C-DB1D8ABD977C}" type="presOf" srcId="{602243B1-FB9E-4B50-8F4E-FCF7DF4F5BB2}" destId="{357AB9D5-A393-4B45-98DD-B1B8D97004D3}" srcOrd="0" destOrd="0" presId="urn:microsoft.com/office/officeart/2005/8/layout/hierarchy1"/>
    <dgm:cxn modelId="{7CC4F07E-1CC1-439C-874A-8C3885424894}" type="presOf" srcId="{83FF1139-1279-402E-A404-B35EBFE9D5F6}" destId="{9CCCFE5A-36B7-48CA-BD4C-BE0ADF5C36ED}" srcOrd="0" destOrd="0" presId="urn:microsoft.com/office/officeart/2005/8/layout/hierarchy1"/>
    <dgm:cxn modelId="{C56DF086-1D24-42F5-B3E6-CBBDF814B2AB}" type="presOf" srcId="{DD5B9B41-B91C-4CDA-8A33-F8F6FEBCF005}" destId="{769F2D7A-1ACD-4D8D-BEBF-07261485B354}" srcOrd="0" destOrd="0" presId="urn:microsoft.com/office/officeart/2005/8/layout/hierarchy1"/>
    <dgm:cxn modelId="{3D141F88-9A14-43B6-86CF-C37AC06FF6DC}" type="presOf" srcId="{21DF6325-9415-4DD2-9339-95DBC10BA013}" destId="{694A234E-65FF-44C6-8D11-E9273600CDD1}" srcOrd="0" destOrd="0" presId="urn:microsoft.com/office/officeart/2005/8/layout/hierarchy1"/>
    <dgm:cxn modelId="{C321C192-DB9E-4B9F-A546-1CD30A041988}" srcId="{187FE622-C311-49B6-BFC8-03D0FF1A5877}" destId="{22FAE7D9-5E38-4566-A777-756C124FAA6A}" srcOrd="0" destOrd="0" parTransId="{3C85563A-4805-4668-9312-4C753F065B62}" sibTransId="{7EC5E17A-C1E2-499A-9AB2-533BDB27DD0E}"/>
    <dgm:cxn modelId="{84D0F692-D408-4139-8E0A-9D929F060AE4}" type="presOf" srcId="{187FE622-C311-49B6-BFC8-03D0FF1A5877}" destId="{5472DA43-9CB7-4746-9E98-3CD2824BE46E}" srcOrd="0" destOrd="0" presId="urn:microsoft.com/office/officeart/2005/8/layout/hierarchy1"/>
    <dgm:cxn modelId="{C94CC9B7-E22D-4C5B-A7F0-E9251C62F0EB}" type="presOf" srcId="{225B16B6-7878-43B1-8F76-5BADDCE69C28}" destId="{6B010958-8BCB-4A29-BD28-6258D49637AD}" srcOrd="0" destOrd="0" presId="urn:microsoft.com/office/officeart/2005/8/layout/hierarchy1"/>
    <dgm:cxn modelId="{ED11CBBA-28F1-4ED0-8ABD-83BACB131089}" type="presOf" srcId="{EC4D0D6D-6522-4B44-AD7C-47E8256B8DF0}" destId="{74F1A1C8-1983-4B5C-83B7-31B6760D602D}" srcOrd="0" destOrd="0" presId="urn:microsoft.com/office/officeart/2005/8/layout/hierarchy1"/>
    <dgm:cxn modelId="{920A91C1-7750-45C3-B3A1-C666D8E9B0C2}" type="presOf" srcId="{424356EF-DE4C-4719-B102-A2459E865DF6}" destId="{819DD781-CAD6-4EDC-A97B-879A47F97656}" srcOrd="0" destOrd="0" presId="urn:microsoft.com/office/officeart/2005/8/layout/hierarchy1"/>
    <dgm:cxn modelId="{0B290ACC-07EC-45F9-B41C-91085726C36A}" type="presOf" srcId="{89726429-1810-4844-9BE5-0FE2C1A85C2E}" destId="{C21888CB-BAD3-4F06-8BD5-D4BB5869FAA8}" srcOrd="0" destOrd="0" presId="urn:microsoft.com/office/officeart/2005/8/layout/hierarchy1"/>
    <dgm:cxn modelId="{352BD0D3-1AA0-4718-8353-1C7372753A82}" srcId="{18C3D5AF-31B7-4FCA-8338-DFEEACFB15C5}" destId="{83FF1139-1279-402E-A404-B35EBFE9D5F6}" srcOrd="0" destOrd="0" parTransId="{21DF6325-9415-4DD2-9339-95DBC10BA013}" sibTransId="{9147C752-8EA2-40CC-A15C-36176B8AF31E}"/>
    <dgm:cxn modelId="{E83001D9-EECC-4555-8E7D-300A13DA8B1F}" type="presOf" srcId="{7EAB46A7-EA30-43F1-9875-49A613E713ED}" destId="{10C6A3EE-3199-403E-9F32-3785E5485AD3}" srcOrd="0" destOrd="0" presId="urn:microsoft.com/office/officeart/2005/8/layout/hierarchy1"/>
    <dgm:cxn modelId="{361317E2-0342-42CA-B13C-DC9C60A0957E}" srcId="{E2C07127-62A2-4070-9FE4-0B6684EE06D7}" destId="{18C3D5AF-31B7-4FCA-8338-DFEEACFB15C5}" srcOrd="0" destOrd="0" parTransId="{424356EF-DE4C-4719-B102-A2459E865DF6}" sibTransId="{26D7CDA2-97BA-4881-8B3A-4214C00080B0}"/>
    <dgm:cxn modelId="{007226ED-7804-4E8C-8694-395D16A9C578}" srcId="{18C3D5AF-31B7-4FCA-8338-DFEEACFB15C5}" destId="{DD5B9B41-B91C-4CDA-8A33-F8F6FEBCF005}" srcOrd="1" destOrd="0" parTransId="{64E46DAC-5CF8-4E01-9F78-313B5905D600}" sibTransId="{E40C8868-62D6-46B2-B5A5-9E06D8F091FB}"/>
    <dgm:cxn modelId="{F261CEF8-D2B2-428F-B2D4-255F4155D4FA}" type="presOf" srcId="{ACB1C567-1012-41E2-B1A4-3C8393A771E9}" destId="{8855D051-60BF-422F-BC4A-131CF428B29B}" srcOrd="0" destOrd="0" presId="urn:microsoft.com/office/officeart/2005/8/layout/hierarchy1"/>
    <dgm:cxn modelId="{F111CE41-C9DA-4035-90F7-BD997617FCFB}" type="presParOf" srcId="{4A398C26-F416-474B-9CA9-4C690A35890A}" destId="{0A0DC78E-2682-42AC-B646-9B70703FE2FC}" srcOrd="0" destOrd="0" presId="urn:microsoft.com/office/officeart/2005/8/layout/hierarchy1"/>
    <dgm:cxn modelId="{EE81F561-9EDD-479F-A68D-30F6E87D58DF}" type="presParOf" srcId="{0A0DC78E-2682-42AC-B646-9B70703FE2FC}" destId="{D196D47C-4D82-4BB4-9D0D-DC69DC77F1D7}" srcOrd="0" destOrd="0" presId="urn:microsoft.com/office/officeart/2005/8/layout/hierarchy1"/>
    <dgm:cxn modelId="{79C8D05E-4908-4A9D-A31D-63E554301B9C}" type="presParOf" srcId="{D196D47C-4D82-4BB4-9D0D-DC69DC77F1D7}" destId="{DD985764-8F4C-461D-B0C8-FA175E42644D}" srcOrd="0" destOrd="0" presId="urn:microsoft.com/office/officeart/2005/8/layout/hierarchy1"/>
    <dgm:cxn modelId="{222537CC-1413-469D-B8C2-B8B6DC27805F}" type="presParOf" srcId="{D196D47C-4D82-4BB4-9D0D-DC69DC77F1D7}" destId="{4A43A047-5D83-4D60-8760-48D31900BB86}" srcOrd="1" destOrd="0" presId="urn:microsoft.com/office/officeart/2005/8/layout/hierarchy1"/>
    <dgm:cxn modelId="{DAEAA017-2370-4744-939B-CFEB72E68DA1}" type="presParOf" srcId="{0A0DC78E-2682-42AC-B646-9B70703FE2FC}" destId="{48E7FC4E-6D30-4371-9624-E6B22E982EC6}" srcOrd="1" destOrd="0" presId="urn:microsoft.com/office/officeart/2005/8/layout/hierarchy1"/>
    <dgm:cxn modelId="{01A3B0D6-76A0-4799-838B-FA2EF1682549}" type="presParOf" srcId="{48E7FC4E-6D30-4371-9624-E6B22E982EC6}" destId="{819DD781-CAD6-4EDC-A97B-879A47F97656}" srcOrd="0" destOrd="0" presId="urn:microsoft.com/office/officeart/2005/8/layout/hierarchy1"/>
    <dgm:cxn modelId="{1F7C6711-C0D8-4B8C-8161-0FA50B570328}" type="presParOf" srcId="{48E7FC4E-6D30-4371-9624-E6B22E982EC6}" destId="{8703A814-3538-44BF-A717-C2DAAF2607F6}" srcOrd="1" destOrd="0" presId="urn:microsoft.com/office/officeart/2005/8/layout/hierarchy1"/>
    <dgm:cxn modelId="{C1BB941B-5DD6-41E5-8AA6-F874A3AE6D6F}" type="presParOf" srcId="{8703A814-3538-44BF-A717-C2DAAF2607F6}" destId="{10FC0EB1-E176-4723-9351-0C5B4974CEA2}" srcOrd="0" destOrd="0" presId="urn:microsoft.com/office/officeart/2005/8/layout/hierarchy1"/>
    <dgm:cxn modelId="{0E262F05-9AED-48C1-9505-0BF7FAFA9ADF}" type="presParOf" srcId="{10FC0EB1-E176-4723-9351-0C5B4974CEA2}" destId="{B0531619-B73F-45E9-8631-FB74A11B2A18}" srcOrd="0" destOrd="0" presId="urn:microsoft.com/office/officeart/2005/8/layout/hierarchy1"/>
    <dgm:cxn modelId="{EACE8688-5F3C-4595-A3CB-97850E93CE17}" type="presParOf" srcId="{10FC0EB1-E176-4723-9351-0C5B4974CEA2}" destId="{4D502AF4-D821-44EE-B4F2-F21CAA9C183A}" srcOrd="1" destOrd="0" presId="urn:microsoft.com/office/officeart/2005/8/layout/hierarchy1"/>
    <dgm:cxn modelId="{B8543BEB-58F8-4807-B882-25E1FBA0BEF0}" type="presParOf" srcId="{8703A814-3538-44BF-A717-C2DAAF2607F6}" destId="{5BA81DC0-CC28-4AE3-8E9C-AB76CF90BC56}" srcOrd="1" destOrd="0" presId="urn:microsoft.com/office/officeart/2005/8/layout/hierarchy1"/>
    <dgm:cxn modelId="{BC58D91B-0638-4908-B3A4-5925AD2982E6}" type="presParOf" srcId="{5BA81DC0-CC28-4AE3-8E9C-AB76CF90BC56}" destId="{694A234E-65FF-44C6-8D11-E9273600CDD1}" srcOrd="0" destOrd="0" presId="urn:microsoft.com/office/officeart/2005/8/layout/hierarchy1"/>
    <dgm:cxn modelId="{89FCCAFB-E91B-4E49-AEA3-519843E67074}" type="presParOf" srcId="{5BA81DC0-CC28-4AE3-8E9C-AB76CF90BC56}" destId="{D08FA984-399E-4B4E-ABDB-A685B4B09985}" srcOrd="1" destOrd="0" presId="urn:microsoft.com/office/officeart/2005/8/layout/hierarchy1"/>
    <dgm:cxn modelId="{DF22A1A9-3A32-498F-8185-B890A3256E17}" type="presParOf" srcId="{D08FA984-399E-4B4E-ABDB-A685B4B09985}" destId="{52706FEB-9D80-45C8-9AF3-48F725B3784D}" srcOrd="0" destOrd="0" presId="urn:microsoft.com/office/officeart/2005/8/layout/hierarchy1"/>
    <dgm:cxn modelId="{3A8DC4DD-7A54-416C-8170-27EA10127B82}" type="presParOf" srcId="{52706FEB-9D80-45C8-9AF3-48F725B3784D}" destId="{E63CE147-FEB2-4693-B9D6-BF2E15250B66}" srcOrd="0" destOrd="0" presId="urn:microsoft.com/office/officeart/2005/8/layout/hierarchy1"/>
    <dgm:cxn modelId="{7584010C-F071-4D20-BA27-FE46FFF3E077}" type="presParOf" srcId="{52706FEB-9D80-45C8-9AF3-48F725B3784D}" destId="{9CCCFE5A-36B7-48CA-BD4C-BE0ADF5C36ED}" srcOrd="1" destOrd="0" presId="urn:microsoft.com/office/officeart/2005/8/layout/hierarchy1"/>
    <dgm:cxn modelId="{E9F37B45-88EF-4B46-9B58-C9D017F6E2AF}" type="presParOf" srcId="{D08FA984-399E-4B4E-ABDB-A685B4B09985}" destId="{253E2386-B679-4F16-86A0-54F7A5D9F8D9}" srcOrd="1" destOrd="0" presId="urn:microsoft.com/office/officeart/2005/8/layout/hierarchy1"/>
    <dgm:cxn modelId="{E7845961-DBF5-4124-932F-C0C852B8A0B6}" type="presParOf" srcId="{5BA81DC0-CC28-4AE3-8E9C-AB76CF90BC56}" destId="{90E1FD91-65CC-4BA9-AE5E-D22FD7348222}" srcOrd="2" destOrd="0" presId="urn:microsoft.com/office/officeart/2005/8/layout/hierarchy1"/>
    <dgm:cxn modelId="{74D136A8-6504-411E-84F9-7A7BC7D4027D}" type="presParOf" srcId="{5BA81DC0-CC28-4AE3-8E9C-AB76CF90BC56}" destId="{2563F7EC-8BB4-469C-8266-B17198600F71}" srcOrd="3" destOrd="0" presId="urn:microsoft.com/office/officeart/2005/8/layout/hierarchy1"/>
    <dgm:cxn modelId="{002FAA28-040E-49E5-967F-ABCDFB862316}" type="presParOf" srcId="{2563F7EC-8BB4-469C-8266-B17198600F71}" destId="{36A5A1DA-6691-4A08-BEDC-66F3000E199B}" srcOrd="0" destOrd="0" presId="urn:microsoft.com/office/officeart/2005/8/layout/hierarchy1"/>
    <dgm:cxn modelId="{EBFE2525-612F-4332-873D-502500A0C9EF}" type="presParOf" srcId="{36A5A1DA-6691-4A08-BEDC-66F3000E199B}" destId="{BB0564A8-544E-402C-B874-4D91E9299D43}" srcOrd="0" destOrd="0" presId="urn:microsoft.com/office/officeart/2005/8/layout/hierarchy1"/>
    <dgm:cxn modelId="{6CD1201B-524D-4C5C-8AF8-2C0C761ABC74}" type="presParOf" srcId="{36A5A1DA-6691-4A08-BEDC-66F3000E199B}" destId="{769F2D7A-1ACD-4D8D-BEBF-07261485B354}" srcOrd="1" destOrd="0" presId="urn:microsoft.com/office/officeart/2005/8/layout/hierarchy1"/>
    <dgm:cxn modelId="{51D4A5C0-7D2F-4C38-9611-0608B20ABCAE}" type="presParOf" srcId="{2563F7EC-8BB4-469C-8266-B17198600F71}" destId="{88AED924-322E-4D35-B031-0D06D4CA23D6}" srcOrd="1" destOrd="0" presId="urn:microsoft.com/office/officeart/2005/8/layout/hierarchy1"/>
    <dgm:cxn modelId="{8D80A5DD-FF23-48FE-A362-EBC84C124ED6}" type="presParOf" srcId="{5BA81DC0-CC28-4AE3-8E9C-AB76CF90BC56}" destId="{74F1A1C8-1983-4B5C-83B7-31B6760D602D}" srcOrd="4" destOrd="0" presId="urn:microsoft.com/office/officeart/2005/8/layout/hierarchy1"/>
    <dgm:cxn modelId="{FBD265E9-58A0-4E5D-825C-6F4370FEAC17}" type="presParOf" srcId="{5BA81DC0-CC28-4AE3-8E9C-AB76CF90BC56}" destId="{9BABE29F-2D74-4EFC-85EC-C0408E854118}" srcOrd="5" destOrd="0" presId="urn:microsoft.com/office/officeart/2005/8/layout/hierarchy1"/>
    <dgm:cxn modelId="{3F46A7C6-04EB-4783-A5A2-6E8EC0FD0572}" type="presParOf" srcId="{9BABE29F-2D74-4EFC-85EC-C0408E854118}" destId="{FA5A103C-620E-4756-98BC-93EC0D2724AE}" srcOrd="0" destOrd="0" presId="urn:microsoft.com/office/officeart/2005/8/layout/hierarchy1"/>
    <dgm:cxn modelId="{0F86F737-5C23-445B-BA9D-EFBF31C8D178}" type="presParOf" srcId="{FA5A103C-620E-4756-98BC-93EC0D2724AE}" destId="{87ACFA0E-F201-4465-8B7C-7AB33072A12E}" srcOrd="0" destOrd="0" presId="urn:microsoft.com/office/officeart/2005/8/layout/hierarchy1"/>
    <dgm:cxn modelId="{E574F277-AD87-4541-8B3E-2AFEDA13EEAC}" type="presParOf" srcId="{FA5A103C-620E-4756-98BC-93EC0D2724AE}" destId="{6B010958-8BCB-4A29-BD28-6258D49637AD}" srcOrd="1" destOrd="0" presId="urn:microsoft.com/office/officeart/2005/8/layout/hierarchy1"/>
    <dgm:cxn modelId="{47B6A1A9-9B71-495D-AB89-72E9D5AF1FC6}" type="presParOf" srcId="{9BABE29F-2D74-4EFC-85EC-C0408E854118}" destId="{6FEFA35B-5B4B-449F-95AE-CF665F7440F8}" srcOrd="1" destOrd="0" presId="urn:microsoft.com/office/officeart/2005/8/layout/hierarchy1"/>
    <dgm:cxn modelId="{8A3B0430-30B7-4C9B-91E0-80FD9BC1D18E}" type="presParOf" srcId="{48E7FC4E-6D30-4371-9624-E6B22E982EC6}" destId="{8855D051-60BF-422F-BC4A-131CF428B29B}" srcOrd="2" destOrd="0" presId="urn:microsoft.com/office/officeart/2005/8/layout/hierarchy1"/>
    <dgm:cxn modelId="{D1066E24-8E4D-4E3C-9F94-A230C1303C2D}" type="presParOf" srcId="{48E7FC4E-6D30-4371-9624-E6B22E982EC6}" destId="{D637CF69-FA8C-42BD-9418-E9DA8139A899}" srcOrd="3" destOrd="0" presId="urn:microsoft.com/office/officeart/2005/8/layout/hierarchy1"/>
    <dgm:cxn modelId="{0D493487-0159-4A04-9093-9FA017BA6A96}" type="presParOf" srcId="{D637CF69-FA8C-42BD-9418-E9DA8139A899}" destId="{C24441C2-5124-472E-A2E2-D0825226B87A}" srcOrd="0" destOrd="0" presId="urn:microsoft.com/office/officeart/2005/8/layout/hierarchy1"/>
    <dgm:cxn modelId="{FD72D6AE-6560-414B-A135-21C93661FE77}" type="presParOf" srcId="{C24441C2-5124-472E-A2E2-D0825226B87A}" destId="{6D5F9E7D-3289-4C73-8C34-55FB8121AE21}" srcOrd="0" destOrd="0" presId="urn:microsoft.com/office/officeart/2005/8/layout/hierarchy1"/>
    <dgm:cxn modelId="{8F5F3C7C-4643-40D7-91A9-EB2EDAE1B109}" type="presParOf" srcId="{C24441C2-5124-472E-A2E2-D0825226B87A}" destId="{5472DA43-9CB7-4746-9E98-3CD2824BE46E}" srcOrd="1" destOrd="0" presId="urn:microsoft.com/office/officeart/2005/8/layout/hierarchy1"/>
    <dgm:cxn modelId="{B2C38238-9183-4218-B70C-1A9EA5633A10}" type="presParOf" srcId="{D637CF69-FA8C-42BD-9418-E9DA8139A899}" destId="{B8D38EDA-67D7-493D-B833-EB49687111F2}" srcOrd="1" destOrd="0" presId="urn:microsoft.com/office/officeart/2005/8/layout/hierarchy1"/>
    <dgm:cxn modelId="{9AAFE116-2AA2-418E-A2D6-B66E32ED686E}" type="presParOf" srcId="{B8D38EDA-67D7-493D-B833-EB49687111F2}" destId="{64B0D471-CE91-4D35-898E-7CCA363D75F5}" srcOrd="0" destOrd="0" presId="urn:microsoft.com/office/officeart/2005/8/layout/hierarchy1"/>
    <dgm:cxn modelId="{6BCCA923-60D1-4105-A3EC-9B8469D7099C}" type="presParOf" srcId="{B8D38EDA-67D7-493D-B833-EB49687111F2}" destId="{B0D9CA29-09AE-4E21-B659-577732C4FEE6}" srcOrd="1" destOrd="0" presId="urn:microsoft.com/office/officeart/2005/8/layout/hierarchy1"/>
    <dgm:cxn modelId="{933E3A79-A626-4F44-85C7-81CEE1A645C7}" type="presParOf" srcId="{B0D9CA29-09AE-4E21-B659-577732C4FEE6}" destId="{686F16CB-69CD-45DE-BCAD-2A5C2F9B7D8B}" srcOrd="0" destOrd="0" presId="urn:microsoft.com/office/officeart/2005/8/layout/hierarchy1"/>
    <dgm:cxn modelId="{A9732711-A879-43FE-A85D-3891251D9D51}" type="presParOf" srcId="{686F16CB-69CD-45DE-BCAD-2A5C2F9B7D8B}" destId="{255E5E5F-BFAE-4613-94C4-F5B567D8A022}" srcOrd="0" destOrd="0" presId="urn:microsoft.com/office/officeart/2005/8/layout/hierarchy1"/>
    <dgm:cxn modelId="{F44FF499-3B28-4A9D-8A91-B666CA9DB93B}" type="presParOf" srcId="{686F16CB-69CD-45DE-BCAD-2A5C2F9B7D8B}" destId="{3C767424-0FD1-43B1-9691-517996E17923}" srcOrd="1" destOrd="0" presId="urn:microsoft.com/office/officeart/2005/8/layout/hierarchy1"/>
    <dgm:cxn modelId="{0F65B5CF-DD99-4725-B598-067F7C420A52}" type="presParOf" srcId="{B0D9CA29-09AE-4E21-B659-577732C4FEE6}" destId="{0458CF0E-8E0C-4987-8A6D-DC88A95C6A23}" srcOrd="1" destOrd="0" presId="urn:microsoft.com/office/officeart/2005/8/layout/hierarchy1"/>
    <dgm:cxn modelId="{02B94F0F-BFB7-4B43-AF66-AF0F7D721CB5}" type="presParOf" srcId="{48E7FC4E-6D30-4371-9624-E6B22E982EC6}" destId="{C21888CB-BAD3-4F06-8BD5-D4BB5869FAA8}" srcOrd="4" destOrd="0" presId="urn:microsoft.com/office/officeart/2005/8/layout/hierarchy1"/>
    <dgm:cxn modelId="{71120792-5751-4257-B2CF-1DBD9F0E226C}" type="presParOf" srcId="{48E7FC4E-6D30-4371-9624-E6B22E982EC6}" destId="{BAD543B8-E761-4DC3-ABBB-0D9AEC1C3EFA}" srcOrd="5" destOrd="0" presId="urn:microsoft.com/office/officeart/2005/8/layout/hierarchy1"/>
    <dgm:cxn modelId="{F8047347-103A-4BFF-AEE0-6F8F6AE48631}" type="presParOf" srcId="{BAD543B8-E761-4DC3-ABBB-0D9AEC1C3EFA}" destId="{9A67BA88-D446-44F9-BEEA-38D2509771AD}" srcOrd="0" destOrd="0" presId="urn:microsoft.com/office/officeart/2005/8/layout/hierarchy1"/>
    <dgm:cxn modelId="{7A9843F7-ED4F-4E3F-94BD-FA3278F3BBF0}" type="presParOf" srcId="{9A67BA88-D446-44F9-BEEA-38D2509771AD}" destId="{A9A528AF-CEF1-4190-AF78-A17E8FDDCDD5}" srcOrd="0" destOrd="0" presId="urn:microsoft.com/office/officeart/2005/8/layout/hierarchy1"/>
    <dgm:cxn modelId="{49F1BF4C-8069-47D9-B8E5-1323B2EE04D8}" type="presParOf" srcId="{9A67BA88-D446-44F9-BEEA-38D2509771AD}" destId="{357AB9D5-A393-4B45-98DD-B1B8D97004D3}" srcOrd="1" destOrd="0" presId="urn:microsoft.com/office/officeart/2005/8/layout/hierarchy1"/>
    <dgm:cxn modelId="{992958A3-820E-4FA5-966C-CF536B37CAA5}" type="presParOf" srcId="{BAD543B8-E761-4DC3-ABBB-0D9AEC1C3EFA}" destId="{9C07F94C-4D17-4A71-9288-EBC2A0FC35CF}" srcOrd="1" destOrd="0" presId="urn:microsoft.com/office/officeart/2005/8/layout/hierarchy1"/>
    <dgm:cxn modelId="{28CCA3B1-AE2C-44AB-980E-1E9641B3591D}" type="presParOf" srcId="{48E7FC4E-6D30-4371-9624-E6B22E982EC6}" destId="{2F2F51C4-1F0B-45A4-BA96-583368CC0100}" srcOrd="6" destOrd="0" presId="urn:microsoft.com/office/officeart/2005/8/layout/hierarchy1"/>
    <dgm:cxn modelId="{A39271A3-803F-4611-AE4B-16EEA44CEE6B}" type="presParOf" srcId="{48E7FC4E-6D30-4371-9624-E6B22E982EC6}" destId="{9BC28C61-9FCF-4462-9959-4167F6491A47}" srcOrd="7" destOrd="0" presId="urn:microsoft.com/office/officeart/2005/8/layout/hierarchy1"/>
    <dgm:cxn modelId="{DCEDFD36-F6BE-4095-B0EC-F94738E3BE9B}" type="presParOf" srcId="{9BC28C61-9FCF-4462-9959-4167F6491A47}" destId="{052123E8-D853-4C4F-809C-1678396581D5}" srcOrd="0" destOrd="0" presId="urn:microsoft.com/office/officeart/2005/8/layout/hierarchy1"/>
    <dgm:cxn modelId="{914A5635-A4B1-437D-8725-92B97A8979AA}" type="presParOf" srcId="{052123E8-D853-4C4F-809C-1678396581D5}" destId="{B7B38ACF-5D0E-4319-9A59-6A65E9CF007C}" srcOrd="0" destOrd="0" presId="urn:microsoft.com/office/officeart/2005/8/layout/hierarchy1"/>
    <dgm:cxn modelId="{06C67516-DDBF-4BD8-AB71-4ECBB4131291}" type="presParOf" srcId="{052123E8-D853-4C4F-809C-1678396581D5}" destId="{18B3E1D3-F5D5-40F9-A063-DA63593DDCD2}" srcOrd="1" destOrd="0" presId="urn:microsoft.com/office/officeart/2005/8/layout/hierarchy1"/>
    <dgm:cxn modelId="{47CD5759-3813-4010-AB37-79705253499D}" type="presParOf" srcId="{9BC28C61-9FCF-4462-9959-4167F6491A47}" destId="{F002D8E9-5BBF-44BA-90F7-8EA04303B3D8}" srcOrd="1" destOrd="0" presId="urn:microsoft.com/office/officeart/2005/8/layout/hierarchy1"/>
    <dgm:cxn modelId="{702A4DCB-EFE2-4F64-8EE9-1F73CB540445}" type="presParOf" srcId="{48E7FC4E-6D30-4371-9624-E6B22E982EC6}" destId="{6145FAB7-2F10-448A-8187-C3452205F0A4}" srcOrd="8" destOrd="0" presId="urn:microsoft.com/office/officeart/2005/8/layout/hierarchy1"/>
    <dgm:cxn modelId="{78182BDE-0F24-4C1F-AEF3-B4EF7D5D9D9B}" type="presParOf" srcId="{48E7FC4E-6D30-4371-9624-E6B22E982EC6}" destId="{99438A08-D4AC-4CA6-B4CA-53A742475E32}" srcOrd="9" destOrd="0" presId="urn:microsoft.com/office/officeart/2005/8/layout/hierarchy1"/>
    <dgm:cxn modelId="{105AAF96-567E-48B9-A412-01BFC458F74F}" type="presParOf" srcId="{99438A08-D4AC-4CA6-B4CA-53A742475E32}" destId="{38A3DBB0-961F-4A94-A2D6-8F7252657E7A}" srcOrd="0" destOrd="0" presId="urn:microsoft.com/office/officeart/2005/8/layout/hierarchy1"/>
    <dgm:cxn modelId="{A9DC4B8F-22FB-4BCE-9DDC-20DE0B5C5892}" type="presParOf" srcId="{38A3DBB0-961F-4A94-A2D6-8F7252657E7A}" destId="{6CEE7C67-480C-44A7-AA86-7849A471B784}" srcOrd="0" destOrd="0" presId="urn:microsoft.com/office/officeart/2005/8/layout/hierarchy1"/>
    <dgm:cxn modelId="{ECE69D0D-25A2-491D-AF3C-6CDA2CA8D340}" type="presParOf" srcId="{38A3DBB0-961F-4A94-A2D6-8F7252657E7A}" destId="{10C6A3EE-3199-403E-9F32-3785E5485AD3}" srcOrd="1" destOrd="0" presId="urn:microsoft.com/office/officeart/2005/8/layout/hierarchy1"/>
    <dgm:cxn modelId="{AF55A702-2BE4-4576-883D-9F6ADF887B16}" type="presParOf" srcId="{99438A08-D4AC-4CA6-B4CA-53A742475E32}" destId="{B832030D-6446-4E2B-9CC3-4B8E0C631990}"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D7932F-155E-4476-9D98-23B6A4A92CF9}" type="doc">
      <dgm:prSet loTypeId="urn:microsoft.com/office/officeart/2005/8/layout/hierarchy1" loCatId="hierarchy" qsTypeId="urn:microsoft.com/office/officeart/2005/8/quickstyle/3d2" qsCatId="3D" csTypeId="urn:microsoft.com/office/officeart/2005/8/colors/colorful1" csCatId="colorful" phldr="1"/>
      <dgm:spPr/>
      <dgm:t>
        <a:bodyPr/>
        <a:lstStyle/>
        <a:p>
          <a:endParaRPr lang="en-US"/>
        </a:p>
      </dgm:t>
    </dgm:pt>
    <dgm:pt modelId="{E2C07127-62A2-4070-9FE4-0B6684EE06D7}">
      <dgm:prSet phldrT="[Text]"/>
      <dgm:spPr/>
      <dgm:t>
        <a:bodyPr/>
        <a:lstStyle/>
        <a:p>
          <a:r>
            <a:rPr lang="en-US" dirty="0"/>
            <a:t>USA Public Health</a:t>
          </a:r>
        </a:p>
      </dgm:t>
    </dgm:pt>
    <dgm:pt modelId="{1271B3FB-CB2B-4AC0-8A9C-FFF9EBD999A1}" type="parTrans" cxnId="{533EBE49-4766-4682-B1FB-DF6DB10E6F63}">
      <dgm:prSet/>
      <dgm:spPr/>
      <dgm:t>
        <a:bodyPr/>
        <a:lstStyle/>
        <a:p>
          <a:endParaRPr lang="en-US"/>
        </a:p>
      </dgm:t>
    </dgm:pt>
    <dgm:pt modelId="{ED21832A-36B6-4271-82E0-C4AFAA7E423E}" type="sibTrans" cxnId="{533EBE49-4766-4682-B1FB-DF6DB10E6F63}">
      <dgm:prSet/>
      <dgm:spPr/>
      <dgm:t>
        <a:bodyPr/>
        <a:lstStyle/>
        <a:p>
          <a:endParaRPr lang="en-US"/>
        </a:p>
      </dgm:t>
    </dgm:pt>
    <dgm:pt modelId="{18C3D5AF-31B7-4FCA-8338-DFEEACFB15C5}">
      <dgm:prSet phldrT="[Text]"/>
      <dgm:spPr/>
      <dgm:t>
        <a:bodyPr/>
        <a:lstStyle/>
        <a:p>
          <a:r>
            <a:rPr lang="en-US" dirty="0"/>
            <a:t>Admin</a:t>
          </a:r>
        </a:p>
      </dgm:t>
    </dgm:pt>
    <dgm:pt modelId="{424356EF-DE4C-4719-B102-A2459E865DF6}" type="parTrans" cxnId="{361317E2-0342-42CA-B13C-DC9C60A0957E}">
      <dgm:prSet/>
      <dgm:spPr/>
      <dgm:t>
        <a:bodyPr/>
        <a:lstStyle/>
        <a:p>
          <a:endParaRPr lang="en-US"/>
        </a:p>
      </dgm:t>
    </dgm:pt>
    <dgm:pt modelId="{26D7CDA2-97BA-4881-8B3A-4214C00080B0}" type="sibTrans" cxnId="{361317E2-0342-42CA-B13C-DC9C60A0957E}">
      <dgm:prSet/>
      <dgm:spPr/>
      <dgm:t>
        <a:bodyPr/>
        <a:lstStyle/>
        <a:p>
          <a:endParaRPr lang="en-US"/>
        </a:p>
      </dgm:t>
    </dgm:pt>
    <dgm:pt modelId="{83FF1139-1279-402E-A404-B35EBFE9D5F6}">
      <dgm:prSet phldrT="[Text]"/>
      <dgm:spPr/>
      <dgm:t>
        <a:bodyPr/>
        <a:lstStyle/>
        <a:p>
          <a:r>
            <a:rPr lang="en-US" dirty="0"/>
            <a:t>Finance</a:t>
          </a:r>
        </a:p>
      </dgm:t>
    </dgm:pt>
    <dgm:pt modelId="{21DF6325-9415-4DD2-9339-95DBC10BA013}" type="parTrans" cxnId="{352BD0D3-1AA0-4718-8353-1C7372753A82}">
      <dgm:prSet/>
      <dgm:spPr/>
      <dgm:t>
        <a:bodyPr/>
        <a:lstStyle/>
        <a:p>
          <a:endParaRPr lang="en-US"/>
        </a:p>
      </dgm:t>
    </dgm:pt>
    <dgm:pt modelId="{9147C752-8EA2-40CC-A15C-36176B8AF31E}" type="sibTrans" cxnId="{352BD0D3-1AA0-4718-8353-1C7372753A82}">
      <dgm:prSet/>
      <dgm:spPr/>
      <dgm:t>
        <a:bodyPr/>
        <a:lstStyle/>
        <a:p>
          <a:endParaRPr lang="en-US"/>
        </a:p>
      </dgm:t>
    </dgm:pt>
    <dgm:pt modelId="{DD5B9B41-B91C-4CDA-8A33-F8F6FEBCF005}">
      <dgm:prSet phldrT="[Text]"/>
      <dgm:spPr/>
      <dgm:t>
        <a:bodyPr/>
        <a:lstStyle/>
        <a:p>
          <a:r>
            <a:rPr lang="en-US" dirty="0"/>
            <a:t>HR</a:t>
          </a:r>
        </a:p>
      </dgm:t>
    </dgm:pt>
    <dgm:pt modelId="{64E46DAC-5CF8-4E01-9F78-313B5905D600}" type="parTrans" cxnId="{007226ED-7804-4E8C-8694-395D16A9C578}">
      <dgm:prSet/>
      <dgm:spPr/>
      <dgm:t>
        <a:bodyPr/>
        <a:lstStyle/>
        <a:p>
          <a:endParaRPr lang="en-US"/>
        </a:p>
      </dgm:t>
    </dgm:pt>
    <dgm:pt modelId="{E40C8868-62D6-46B2-B5A5-9E06D8F091FB}" type="sibTrans" cxnId="{007226ED-7804-4E8C-8694-395D16A9C578}">
      <dgm:prSet/>
      <dgm:spPr/>
      <dgm:t>
        <a:bodyPr/>
        <a:lstStyle/>
        <a:p>
          <a:endParaRPr lang="en-US"/>
        </a:p>
      </dgm:t>
    </dgm:pt>
    <dgm:pt modelId="{187FE622-C311-49B6-BFC8-03D0FF1A5877}">
      <dgm:prSet phldrT="[Text]"/>
      <dgm:spPr/>
      <dgm:t>
        <a:bodyPr/>
        <a:lstStyle/>
        <a:p>
          <a:r>
            <a:rPr lang="en-US" dirty="0"/>
            <a:t>Community Health</a:t>
          </a:r>
        </a:p>
      </dgm:t>
    </dgm:pt>
    <dgm:pt modelId="{ACB1C567-1012-41E2-B1A4-3C8393A771E9}" type="parTrans" cxnId="{3A720C6C-D5AE-490B-BA72-D6420AEEEFE2}">
      <dgm:prSet/>
      <dgm:spPr/>
      <dgm:t>
        <a:bodyPr/>
        <a:lstStyle/>
        <a:p>
          <a:endParaRPr lang="en-US"/>
        </a:p>
      </dgm:t>
    </dgm:pt>
    <dgm:pt modelId="{89D3B2CF-D0D1-4B35-B471-ABD9BCCCD5DE}" type="sibTrans" cxnId="{3A720C6C-D5AE-490B-BA72-D6420AEEEFE2}">
      <dgm:prSet/>
      <dgm:spPr/>
      <dgm:t>
        <a:bodyPr/>
        <a:lstStyle/>
        <a:p>
          <a:endParaRPr lang="en-US"/>
        </a:p>
      </dgm:t>
    </dgm:pt>
    <dgm:pt modelId="{22FAE7D9-5E38-4566-A777-756C124FAA6A}">
      <dgm:prSet phldrT="[Text]"/>
      <dgm:spPr/>
      <dgm:t>
        <a:bodyPr/>
        <a:lstStyle/>
        <a:p>
          <a:r>
            <a:rPr lang="en-US" dirty="0"/>
            <a:t>WIC</a:t>
          </a:r>
        </a:p>
      </dgm:t>
    </dgm:pt>
    <dgm:pt modelId="{3C85563A-4805-4668-9312-4C753F065B62}" type="parTrans" cxnId="{C321C192-DB9E-4B9F-A546-1CD30A041988}">
      <dgm:prSet/>
      <dgm:spPr/>
      <dgm:t>
        <a:bodyPr/>
        <a:lstStyle/>
        <a:p>
          <a:endParaRPr lang="en-US"/>
        </a:p>
      </dgm:t>
    </dgm:pt>
    <dgm:pt modelId="{7EC5E17A-C1E2-499A-9AB2-533BDB27DD0E}" type="sibTrans" cxnId="{C321C192-DB9E-4B9F-A546-1CD30A041988}">
      <dgm:prSet/>
      <dgm:spPr/>
      <dgm:t>
        <a:bodyPr/>
        <a:lstStyle/>
        <a:p>
          <a:endParaRPr lang="en-US"/>
        </a:p>
      </dgm:t>
    </dgm:pt>
    <dgm:pt modelId="{225B16B6-7878-43B1-8F76-5BADDCE69C28}">
      <dgm:prSet phldrT="[Text]"/>
      <dgm:spPr/>
      <dgm:t>
        <a:bodyPr/>
        <a:lstStyle/>
        <a:p>
          <a:r>
            <a:rPr lang="en-US" dirty="0"/>
            <a:t>IT</a:t>
          </a:r>
        </a:p>
      </dgm:t>
    </dgm:pt>
    <dgm:pt modelId="{EC4D0D6D-6522-4B44-AD7C-47E8256B8DF0}" type="parTrans" cxnId="{29DA7E6D-30AC-412B-B4E8-97C3D81A28D8}">
      <dgm:prSet/>
      <dgm:spPr/>
      <dgm:t>
        <a:bodyPr/>
        <a:lstStyle/>
        <a:p>
          <a:endParaRPr lang="en-US"/>
        </a:p>
      </dgm:t>
    </dgm:pt>
    <dgm:pt modelId="{8F8C5577-BFC4-4312-B5E4-24C4792C2AEE}" type="sibTrans" cxnId="{29DA7E6D-30AC-412B-B4E8-97C3D81A28D8}">
      <dgm:prSet/>
      <dgm:spPr/>
      <dgm:t>
        <a:bodyPr/>
        <a:lstStyle/>
        <a:p>
          <a:endParaRPr lang="en-US"/>
        </a:p>
      </dgm:t>
    </dgm:pt>
    <dgm:pt modelId="{602243B1-FB9E-4B50-8F4E-FCF7DF4F5BB2}">
      <dgm:prSet phldrT="[Text]"/>
      <dgm:spPr/>
      <dgm:t>
        <a:bodyPr/>
        <a:lstStyle/>
        <a:p>
          <a:r>
            <a:rPr lang="en-US" dirty="0"/>
            <a:t>Environmental Health</a:t>
          </a:r>
        </a:p>
      </dgm:t>
    </dgm:pt>
    <dgm:pt modelId="{89726429-1810-4844-9BE5-0FE2C1A85C2E}" type="parTrans" cxnId="{CBE3B92B-4873-4000-9338-F98CE066F396}">
      <dgm:prSet/>
      <dgm:spPr/>
      <dgm:t>
        <a:bodyPr/>
        <a:lstStyle/>
        <a:p>
          <a:endParaRPr lang="en-US"/>
        </a:p>
      </dgm:t>
    </dgm:pt>
    <dgm:pt modelId="{231C1509-60C0-4820-B223-356F7FF89FF0}" type="sibTrans" cxnId="{CBE3B92B-4873-4000-9338-F98CE066F396}">
      <dgm:prSet/>
      <dgm:spPr/>
      <dgm:t>
        <a:bodyPr/>
        <a:lstStyle/>
        <a:p>
          <a:endParaRPr lang="en-US"/>
        </a:p>
      </dgm:t>
    </dgm:pt>
    <dgm:pt modelId="{C46CF34A-A741-4951-B60C-F1447A7A4FF7}">
      <dgm:prSet phldrT="[Text]"/>
      <dgm:spPr/>
      <dgm:t>
        <a:bodyPr/>
        <a:lstStyle/>
        <a:p>
          <a:r>
            <a:rPr lang="en-US" dirty="0"/>
            <a:t>Office of Performance Improvement</a:t>
          </a:r>
        </a:p>
      </dgm:t>
    </dgm:pt>
    <dgm:pt modelId="{A27F01EB-9FE5-4696-A8EB-07B8F68E7730}" type="parTrans" cxnId="{149A452A-A772-4B58-B4A5-AD6266D48B0B}">
      <dgm:prSet/>
      <dgm:spPr/>
      <dgm:t>
        <a:bodyPr/>
        <a:lstStyle/>
        <a:p>
          <a:endParaRPr lang="en-US"/>
        </a:p>
      </dgm:t>
    </dgm:pt>
    <dgm:pt modelId="{1C5396D6-8F05-48BC-B369-CF46E8F6FED0}" type="sibTrans" cxnId="{149A452A-A772-4B58-B4A5-AD6266D48B0B}">
      <dgm:prSet/>
      <dgm:spPr/>
      <dgm:t>
        <a:bodyPr/>
        <a:lstStyle/>
        <a:p>
          <a:endParaRPr lang="en-US"/>
        </a:p>
      </dgm:t>
    </dgm:pt>
    <dgm:pt modelId="{7EAB46A7-EA30-43F1-9875-49A613E713ED}">
      <dgm:prSet phldrT="[Text]"/>
      <dgm:spPr/>
      <dgm:t>
        <a:bodyPr/>
        <a:lstStyle/>
        <a:p>
          <a:r>
            <a:rPr lang="en-US" dirty="0"/>
            <a:t>Public Health Emergency Preparedness</a:t>
          </a:r>
        </a:p>
      </dgm:t>
    </dgm:pt>
    <dgm:pt modelId="{0B1889A1-EE34-4865-9AEC-96CE6B961AC2}" type="parTrans" cxnId="{D570AD4B-ADD0-4918-85F9-34B9D8EF770F}">
      <dgm:prSet/>
      <dgm:spPr/>
      <dgm:t>
        <a:bodyPr/>
        <a:lstStyle/>
        <a:p>
          <a:endParaRPr lang="en-US"/>
        </a:p>
      </dgm:t>
    </dgm:pt>
    <dgm:pt modelId="{E6C31A82-C08B-4D45-BCC4-0EC44DC0D8B3}" type="sibTrans" cxnId="{D570AD4B-ADD0-4918-85F9-34B9D8EF770F}">
      <dgm:prSet/>
      <dgm:spPr/>
      <dgm:t>
        <a:bodyPr/>
        <a:lstStyle/>
        <a:p>
          <a:endParaRPr lang="en-US"/>
        </a:p>
      </dgm:t>
    </dgm:pt>
    <dgm:pt modelId="{4A398C26-F416-474B-9CA9-4C690A35890A}" type="pres">
      <dgm:prSet presAssocID="{37D7932F-155E-4476-9D98-23B6A4A92CF9}" presName="hierChild1" presStyleCnt="0">
        <dgm:presLayoutVars>
          <dgm:chPref val="1"/>
          <dgm:dir/>
          <dgm:animOne val="branch"/>
          <dgm:animLvl val="lvl"/>
          <dgm:resizeHandles/>
        </dgm:presLayoutVars>
      </dgm:prSet>
      <dgm:spPr/>
    </dgm:pt>
    <dgm:pt modelId="{0A0DC78E-2682-42AC-B646-9B70703FE2FC}" type="pres">
      <dgm:prSet presAssocID="{E2C07127-62A2-4070-9FE4-0B6684EE06D7}" presName="hierRoot1" presStyleCnt="0"/>
      <dgm:spPr/>
    </dgm:pt>
    <dgm:pt modelId="{D196D47C-4D82-4BB4-9D0D-DC69DC77F1D7}" type="pres">
      <dgm:prSet presAssocID="{E2C07127-62A2-4070-9FE4-0B6684EE06D7}" presName="composite" presStyleCnt="0"/>
      <dgm:spPr/>
    </dgm:pt>
    <dgm:pt modelId="{DD985764-8F4C-461D-B0C8-FA175E42644D}" type="pres">
      <dgm:prSet presAssocID="{E2C07127-62A2-4070-9FE4-0B6684EE06D7}" presName="background" presStyleLbl="node0" presStyleIdx="0" presStyleCnt="1"/>
      <dgm:spPr/>
    </dgm:pt>
    <dgm:pt modelId="{4A43A047-5D83-4D60-8760-48D31900BB86}" type="pres">
      <dgm:prSet presAssocID="{E2C07127-62A2-4070-9FE4-0B6684EE06D7}" presName="text" presStyleLbl="fgAcc0" presStyleIdx="0" presStyleCnt="1" custLinFactY="-100000" custLinFactNeighborX="-47224" custLinFactNeighborY="-179766">
        <dgm:presLayoutVars>
          <dgm:chPref val="3"/>
        </dgm:presLayoutVars>
      </dgm:prSet>
      <dgm:spPr/>
    </dgm:pt>
    <dgm:pt modelId="{48E7FC4E-6D30-4371-9624-E6B22E982EC6}" type="pres">
      <dgm:prSet presAssocID="{E2C07127-62A2-4070-9FE4-0B6684EE06D7}" presName="hierChild2" presStyleCnt="0"/>
      <dgm:spPr/>
    </dgm:pt>
    <dgm:pt modelId="{819DD781-CAD6-4EDC-A97B-879A47F97656}" type="pres">
      <dgm:prSet presAssocID="{424356EF-DE4C-4719-B102-A2459E865DF6}" presName="Name10" presStyleLbl="parChTrans1D2" presStyleIdx="0" presStyleCnt="5"/>
      <dgm:spPr/>
    </dgm:pt>
    <dgm:pt modelId="{8703A814-3538-44BF-A717-C2DAAF2607F6}" type="pres">
      <dgm:prSet presAssocID="{18C3D5AF-31B7-4FCA-8338-DFEEACFB15C5}" presName="hierRoot2" presStyleCnt="0"/>
      <dgm:spPr/>
    </dgm:pt>
    <dgm:pt modelId="{10FC0EB1-E176-4723-9351-0C5B4974CEA2}" type="pres">
      <dgm:prSet presAssocID="{18C3D5AF-31B7-4FCA-8338-DFEEACFB15C5}" presName="composite2" presStyleCnt="0"/>
      <dgm:spPr/>
    </dgm:pt>
    <dgm:pt modelId="{B0531619-B73F-45E9-8631-FB74A11B2A18}" type="pres">
      <dgm:prSet presAssocID="{18C3D5AF-31B7-4FCA-8338-DFEEACFB15C5}" presName="background2" presStyleLbl="node2" presStyleIdx="0" presStyleCnt="5"/>
      <dgm:spPr/>
    </dgm:pt>
    <dgm:pt modelId="{4D502AF4-D821-44EE-B4F2-F21CAA9C183A}" type="pres">
      <dgm:prSet presAssocID="{18C3D5AF-31B7-4FCA-8338-DFEEACFB15C5}" presName="text2" presStyleLbl="fgAcc2" presStyleIdx="0" presStyleCnt="5" custLinFactY="-100000" custLinFactNeighborX="-10552" custLinFactNeighborY="-179766">
        <dgm:presLayoutVars>
          <dgm:chPref val="3"/>
        </dgm:presLayoutVars>
      </dgm:prSet>
      <dgm:spPr/>
    </dgm:pt>
    <dgm:pt modelId="{5BA81DC0-CC28-4AE3-8E9C-AB76CF90BC56}" type="pres">
      <dgm:prSet presAssocID="{18C3D5AF-31B7-4FCA-8338-DFEEACFB15C5}" presName="hierChild3" presStyleCnt="0"/>
      <dgm:spPr/>
    </dgm:pt>
    <dgm:pt modelId="{694A234E-65FF-44C6-8D11-E9273600CDD1}" type="pres">
      <dgm:prSet presAssocID="{21DF6325-9415-4DD2-9339-95DBC10BA013}" presName="Name17" presStyleLbl="parChTrans1D3" presStyleIdx="0" presStyleCnt="4"/>
      <dgm:spPr/>
    </dgm:pt>
    <dgm:pt modelId="{D08FA984-399E-4B4E-ABDB-A685B4B09985}" type="pres">
      <dgm:prSet presAssocID="{83FF1139-1279-402E-A404-B35EBFE9D5F6}" presName="hierRoot3" presStyleCnt="0"/>
      <dgm:spPr/>
    </dgm:pt>
    <dgm:pt modelId="{52706FEB-9D80-45C8-9AF3-48F725B3784D}" type="pres">
      <dgm:prSet presAssocID="{83FF1139-1279-402E-A404-B35EBFE9D5F6}" presName="composite3" presStyleCnt="0"/>
      <dgm:spPr/>
    </dgm:pt>
    <dgm:pt modelId="{E63CE147-FEB2-4693-B9D6-BF2E15250B66}" type="pres">
      <dgm:prSet presAssocID="{83FF1139-1279-402E-A404-B35EBFE9D5F6}" presName="background3" presStyleLbl="node3" presStyleIdx="0" presStyleCnt="4"/>
      <dgm:spPr/>
    </dgm:pt>
    <dgm:pt modelId="{9CCCFE5A-36B7-48CA-BD4C-BE0ADF5C36ED}" type="pres">
      <dgm:prSet presAssocID="{83FF1139-1279-402E-A404-B35EBFE9D5F6}" presName="text3" presStyleLbl="fgAcc3" presStyleIdx="0" presStyleCnt="4" custLinFactX="13957" custLinFactY="-100000" custLinFactNeighborX="100000" custLinFactNeighborY="-179766">
        <dgm:presLayoutVars>
          <dgm:chPref val="3"/>
        </dgm:presLayoutVars>
      </dgm:prSet>
      <dgm:spPr/>
    </dgm:pt>
    <dgm:pt modelId="{253E2386-B679-4F16-86A0-54F7A5D9F8D9}" type="pres">
      <dgm:prSet presAssocID="{83FF1139-1279-402E-A404-B35EBFE9D5F6}" presName="hierChild4" presStyleCnt="0"/>
      <dgm:spPr/>
    </dgm:pt>
    <dgm:pt modelId="{90E1FD91-65CC-4BA9-AE5E-D22FD7348222}" type="pres">
      <dgm:prSet presAssocID="{64E46DAC-5CF8-4E01-9F78-313B5905D600}" presName="Name17" presStyleLbl="parChTrans1D3" presStyleIdx="1" presStyleCnt="4"/>
      <dgm:spPr/>
    </dgm:pt>
    <dgm:pt modelId="{2563F7EC-8BB4-469C-8266-B17198600F71}" type="pres">
      <dgm:prSet presAssocID="{DD5B9B41-B91C-4CDA-8A33-F8F6FEBCF005}" presName="hierRoot3" presStyleCnt="0"/>
      <dgm:spPr/>
    </dgm:pt>
    <dgm:pt modelId="{36A5A1DA-6691-4A08-BEDC-66F3000E199B}" type="pres">
      <dgm:prSet presAssocID="{DD5B9B41-B91C-4CDA-8A33-F8F6FEBCF005}" presName="composite3" presStyleCnt="0"/>
      <dgm:spPr/>
    </dgm:pt>
    <dgm:pt modelId="{BB0564A8-544E-402C-B874-4D91E9299D43}" type="pres">
      <dgm:prSet presAssocID="{DD5B9B41-B91C-4CDA-8A33-F8F6FEBCF005}" presName="background3" presStyleLbl="node3" presStyleIdx="1" presStyleCnt="4"/>
      <dgm:spPr/>
    </dgm:pt>
    <dgm:pt modelId="{769F2D7A-1ACD-4D8D-BEBF-07261485B354}" type="pres">
      <dgm:prSet presAssocID="{DD5B9B41-B91C-4CDA-8A33-F8F6FEBCF005}" presName="text3" presStyleLbl="fgAcc3" presStyleIdx="1" presStyleCnt="4" custLinFactY="-48788" custLinFactNeighborX="-8265" custLinFactNeighborY="-100000">
        <dgm:presLayoutVars>
          <dgm:chPref val="3"/>
        </dgm:presLayoutVars>
      </dgm:prSet>
      <dgm:spPr/>
    </dgm:pt>
    <dgm:pt modelId="{88AED924-322E-4D35-B031-0D06D4CA23D6}" type="pres">
      <dgm:prSet presAssocID="{DD5B9B41-B91C-4CDA-8A33-F8F6FEBCF005}" presName="hierChild4" presStyleCnt="0"/>
      <dgm:spPr/>
    </dgm:pt>
    <dgm:pt modelId="{74F1A1C8-1983-4B5C-83B7-31B6760D602D}" type="pres">
      <dgm:prSet presAssocID="{EC4D0D6D-6522-4B44-AD7C-47E8256B8DF0}" presName="Name17" presStyleLbl="parChTrans1D3" presStyleIdx="2" presStyleCnt="4"/>
      <dgm:spPr/>
    </dgm:pt>
    <dgm:pt modelId="{9BABE29F-2D74-4EFC-85EC-C0408E854118}" type="pres">
      <dgm:prSet presAssocID="{225B16B6-7878-43B1-8F76-5BADDCE69C28}" presName="hierRoot3" presStyleCnt="0"/>
      <dgm:spPr/>
    </dgm:pt>
    <dgm:pt modelId="{FA5A103C-620E-4756-98BC-93EC0D2724AE}" type="pres">
      <dgm:prSet presAssocID="{225B16B6-7878-43B1-8F76-5BADDCE69C28}" presName="composite3" presStyleCnt="0"/>
      <dgm:spPr/>
    </dgm:pt>
    <dgm:pt modelId="{87ACFA0E-F201-4465-8B7C-7AB33072A12E}" type="pres">
      <dgm:prSet presAssocID="{225B16B6-7878-43B1-8F76-5BADDCE69C28}" presName="background3" presStyleLbl="node3" presStyleIdx="2" presStyleCnt="4"/>
      <dgm:spPr/>
    </dgm:pt>
    <dgm:pt modelId="{6B010958-8BCB-4A29-BD28-6258D49637AD}" type="pres">
      <dgm:prSet presAssocID="{225B16B6-7878-43B1-8F76-5BADDCE69C28}" presName="text3" presStyleLbl="fgAcc3" presStyleIdx="2" presStyleCnt="4" custLinFactX="-30009" custLinFactNeighborX="-100000" custLinFactNeighborY="-11652">
        <dgm:presLayoutVars>
          <dgm:chPref val="3"/>
        </dgm:presLayoutVars>
      </dgm:prSet>
      <dgm:spPr/>
    </dgm:pt>
    <dgm:pt modelId="{6FEFA35B-5B4B-449F-95AE-CF665F7440F8}" type="pres">
      <dgm:prSet presAssocID="{225B16B6-7878-43B1-8F76-5BADDCE69C28}" presName="hierChild4" presStyleCnt="0"/>
      <dgm:spPr/>
    </dgm:pt>
    <dgm:pt modelId="{8855D051-60BF-422F-BC4A-131CF428B29B}" type="pres">
      <dgm:prSet presAssocID="{ACB1C567-1012-41E2-B1A4-3C8393A771E9}" presName="Name10" presStyleLbl="parChTrans1D2" presStyleIdx="1" presStyleCnt="5"/>
      <dgm:spPr/>
    </dgm:pt>
    <dgm:pt modelId="{D637CF69-FA8C-42BD-9418-E9DA8139A899}" type="pres">
      <dgm:prSet presAssocID="{187FE622-C311-49B6-BFC8-03D0FF1A5877}" presName="hierRoot2" presStyleCnt="0"/>
      <dgm:spPr/>
    </dgm:pt>
    <dgm:pt modelId="{C24441C2-5124-472E-A2E2-D0825226B87A}" type="pres">
      <dgm:prSet presAssocID="{187FE622-C311-49B6-BFC8-03D0FF1A5877}" presName="composite2" presStyleCnt="0"/>
      <dgm:spPr/>
    </dgm:pt>
    <dgm:pt modelId="{6D5F9E7D-3289-4C73-8C34-55FB8121AE21}" type="pres">
      <dgm:prSet presAssocID="{187FE622-C311-49B6-BFC8-03D0FF1A5877}" presName="background2" presStyleLbl="node2" presStyleIdx="1" presStyleCnt="5"/>
      <dgm:spPr/>
    </dgm:pt>
    <dgm:pt modelId="{5472DA43-9CB7-4746-9E98-3CD2824BE46E}" type="pres">
      <dgm:prSet presAssocID="{187FE622-C311-49B6-BFC8-03D0FF1A5877}" presName="text2" presStyleLbl="fgAcc2" presStyleIdx="1" presStyleCnt="5" custLinFactX="-9595" custLinFactY="-100000" custLinFactNeighborX="-100000" custLinFactNeighborY="-179766">
        <dgm:presLayoutVars>
          <dgm:chPref val="3"/>
        </dgm:presLayoutVars>
      </dgm:prSet>
      <dgm:spPr/>
    </dgm:pt>
    <dgm:pt modelId="{B8D38EDA-67D7-493D-B833-EB49687111F2}" type="pres">
      <dgm:prSet presAssocID="{187FE622-C311-49B6-BFC8-03D0FF1A5877}" presName="hierChild3" presStyleCnt="0"/>
      <dgm:spPr/>
    </dgm:pt>
    <dgm:pt modelId="{64B0D471-CE91-4D35-898E-7CCA363D75F5}" type="pres">
      <dgm:prSet presAssocID="{3C85563A-4805-4668-9312-4C753F065B62}" presName="Name17" presStyleLbl="parChTrans1D3" presStyleIdx="3" presStyleCnt="4"/>
      <dgm:spPr/>
    </dgm:pt>
    <dgm:pt modelId="{B0D9CA29-09AE-4E21-B659-577732C4FEE6}" type="pres">
      <dgm:prSet presAssocID="{22FAE7D9-5E38-4566-A777-756C124FAA6A}" presName="hierRoot3" presStyleCnt="0"/>
      <dgm:spPr/>
    </dgm:pt>
    <dgm:pt modelId="{686F16CB-69CD-45DE-BCAD-2A5C2F9B7D8B}" type="pres">
      <dgm:prSet presAssocID="{22FAE7D9-5E38-4566-A777-756C124FAA6A}" presName="composite3" presStyleCnt="0"/>
      <dgm:spPr/>
    </dgm:pt>
    <dgm:pt modelId="{255E5E5F-BFAE-4613-94C4-F5B567D8A022}" type="pres">
      <dgm:prSet presAssocID="{22FAE7D9-5E38-4566-A777-756C124FAA6A}" presName="background3" presStyleLbl="node3" presStyleIdx="3" presStyleCnt="4"/>
      <dgm:spPr/>
    </dgm:pt>
    <dgm:pt modelId="{3C767424-0FD1-43B1-9691-517996E17923}" type="pres">
      <dgm:prSet presAssocID="{22FAE7D9-5E38-4566-A777-756C124FAA6A}" presName="text3" presStyleLbl="fgAcc3" presStyleIdx="3" presStyleCnt="4" custLinFactX="-9391" custLinFactY="-100000" custLinFactNeighborX="-100000" custLinFactNeighborY="-179766">
        <dgm:presLayoutVars>
          <dgm:chPref val="3"/>
        </dgm:presLayoutVars>
      </dgm:prSet>
      <dgm:spPr/>
    </dgm:pt>
    <dgm:pt modelId="{0458CF0E-8E0C-4987-8A6D-DC88A95C6A23}" type="pres">
      <dgm:prSet presAssocID="{22FAE7D9-5E38-4566-A777-756C124FAA6A}" presName="hierChild4" presStyleCnt="0"/>
      <dgm:spPr/>
    </dgm:pt>
    <dgm:pt modelId="{C21888CB-BAD3-4F06-8BD5-D4BB5869FAA8}" type="pres">
      <dgm:prSet presAssocID="{89726429-1810-4844-9BE5-0FE2C1A85C2E}" presName="Name10" presStyleLbl="parChTrans1D2" presStyleIdx="2" presStyleCnt="5"/>
      <dgm:spPr/>
    </dgm:pt>
    <dgm:pt modelId="{BAD543B8-E761-4DC3-ABBB-0D9AEC1C3EFA}" type="pres">
      <dgm:prSet presAssocID="{602243B1-FB9E-4B50-8F4E-FCF7DF4F5BB2}" presName="hierRoot2" presStyleCnt="0"/>
      <dgm:spPr/>
    </dgm:pt>
    <dgm:pt modelId="{9A67BA88-D446-44F9-BEEA-38D2509771AD}" type="pres">
      <dgm:prSet presAssocID="{602243B1-FB9E-4B50-8F4E-FCF7DF4F5BB2}" presName="composite2" presStyleCnt="0"/>
      <dgm:spPr/>
    </dgm:pt>
    <dgm:pt modelId="{A9A528AF-CEF1-4190-AF78-A17E8FDDCDD5}" type="pres">
      <dgm:prSet presAssocID="{602243B1-FB9E-4B50-8F4E-FCF7DF4F5BB2}" presName="background2" presStyleLbl="node2" presStyleIdx="2" presStyleCnt="5"/>
      <dgm:spPr/>
    </dgm:pt>
    <dgm:pt modelId="{357AB9D5-A393-4B45-98DD-B1B8D97004D3}" type="pres">
      <dgm:prSet presAssocID="{602243B1-FB9E-4B50-8F4E-FCF7DF4F5BB2}" presName="text2" presStyleLbl="fgAcc2" presStyleIdx="2" presStyleCnt="5" custLinFactX="-9595" custLinFactY="-100000" custLinFactNeighborX="-100000" custLinFactNeighborY="-180227">
        <dgm:presLayoutVars>
          <dgm:chPref val="3"/>
        </dgm:presLayoutVars>
      </dgm:prSet>
      <dgm:spPr/>
    </dgm:pt>
    <dgm:pt modelId="{9C07F94C-4D17-4A71-9288-EBC2A0FC35CF}" type="pres">
      <dgm:prSet presAssocID="{602243B1-FB9E-4B50-8F4E-FCF7DF4F5BB2}" presName="hierChild3" presStyleCnt="0"/>
      <dgm:spPr/>
    </dgm:pt>
    <dgm:pt modelId="{2F2F51C4-1F0B-45A4-BA96-583368CC0100}" type="pres">
      <dgm:prSet presAssocID="{A27F01EB-9FE5-4696-A8EB-07B8F68E7730}" presName="Name10" presStyleLbl="parChTrans1D2" presStyleIdx="3" presStyleCnt="5"/>
      <dgm:spPr/>
    </dgm:pt>
    <dgm:pt modelId="{9BC28C61-9FCF-4462-9959-4167F6491A47}" type="pres">
      <dgm:prSet presAssocID="{C46CF34A-A741-4951-B60C-F1447A7A4FF7}" presName="hierRoot2" presStyleCnt="0"/>
      <dgm:spPr/>
    </dgm:pt>
    <dgm:pt modelId="{052123E8-D853-4C4F-809C-1678396581D5}" type="pres">
      <dgm:prSet presAssocID="{C46CF34A-A741-4951-B60C-F1447A7A4FF7}" presName="composite2" presStyleCnt="0"/>
      <dgm:spPr/>
    </dgm:pt>
    <dgm:pt modelId="{B7B38ACF-5D0E-4319-9A59-6A65E9CF007C}" type="pres">
      <dgm:prSet presAssocID="{C46CF34A-A741-4951-B60C-F1447A7A4FF7}" presName="background2" presStyleLbl="node2" presStyleIdx="3" presStyleCnt="5"/>
      <dgm:spPr/>
    </dgm:pt>
    <dgm:pt modelId="{18B3E1D3-F5D5-40F9-A063-DA63593DDCD2}" type="pres">
      <dgm:prSet presAssocID="{C46CF34A-A741-4951-B60C-F1447A7A4FF7}" presName="text2" presStyleLbl="fgAcc2" presStyleIdx="3" presStyleCnt="5" custLinFactX="-9595" custLinFactY="-100000" custLinFactNeighborX="-100000" custLinFactNeighborY="-179766">
        <dgm:presLayoutVars>
          <dgm:chPref val="3"/>
        </dgm:presLayoutVars>
      </dgm:prSet>
      <dgm:spPr/>
    </dgm:pt>
    <dgm:pt modelId="{F002D8E9-5BBF-44BA-90F7-8EA04303B3D8}" type="pres">
      <dgm:prSet presAssocID="{C46CF34A-A741-4951-B60C-F1447A7A4FF7}" presName="hierChild3" presStyleCnt="0"/>
      <dgm:spPr/>
    </dgm:pt>
    <dgm:pt modelId="{6145FAB7-2F10-448A-8187-C3452205F0A4}" type="pres">
      <dgm:prSet presAssocID="{0B1889A1-EE34-4865-9AEC-96CE6B961AC2}" presName="Name10" presStyleLbl="parChTrans1D2" presStyleIdx="4" presStyleCnt="5"/>
      <dgm:spPr/>
    </dgm:pt>
    <dgm:pt modelId="{99438A08-D4AC-4CA6-B4CA-53A742475E32}" type="pres">
      <dgm:prSet presAssocID="{7EAB46A7-EA30-43F1-9875-49A613E713ED}" presName="hierRoot2" presStyleCnt="0"/>
      <dgm:spPr/>
    </dgm:pt>
    <dgm:pt modelId="{38A3DBB0-961F-4A94-A2D6-8F7252657E7A}" type="pres">
      <dgm:prSet presAssocID="{7EAB46A7-EA30-43F1-9875-49A613E713ED}" presName="composite2" presStyleCnt="0"/>
      <dgm:spPr/>
    </dgm:pt>
    <dgm:pt modelId="{6CEE7C67-480C-44A7-AA86-7849A471B784}" type="pres">
      <dgm:prSet presAssocID="{7EAB46A7-EA30-43F1-9875-49A613E713ED}" presName="background2" presStyleLbl="node2" presStyleIdx="4" presStyleCnt="5"/>
      <dgm:spPr/>
    </dgm:pt>
    <dgm:pt modelId="{10C6A3EE-3199-403E-9F32-3785E5485AD3}" type="pres">
      <dgm:prSet presAssocID="{7EAB46A7-EA30-43F1-9875-49A613E713ED}" presName="text2" presStyleLbl="fgAcc2" presStyleIdx="4" presStyleCnt="5" custLinFactX="-9595" custLinFactY="-100000" custLinFactNeighborX="-100000" custLinFactNeighborY="-179766">
        <dgm:presLayoutVars>
          <dgm:chPref val="3"/>
        </dgm:presLayoutVars>
      </dgm:prSet>
      <dgm:spPr/>
    </dgm:pt>
    <dgm:pt modelId="{B832030D-6446-4E2B-9CC3-4B8E0C631990}" type="pres">
      <dgm:prSet presAssocID="{7EAB46A7-EA30-43F1-9875-49A613E713ED}" presName="hierChild3" presStyleCnt="0"/>
      <dgm:spPr/>
    </dgm:pt>
  </dgm:ptLst>
  <dgm:cxnLst>
    <dgm:cxn modelId="{E444B305-6EAB-4993-B7A6-978BDF859AA4}" type="presOf" srcId="{22FAE7D9-5E38-4566-A777-756C124FAA6A}" destId="{3C767424-0FD1-43B1-9691-517996E17923}" srcOrd="0" destOrd="0" presId="urn:microsoft.com/office/officeart/2005/8/layout/hierarchy1"/>
    <dgm:cxn modelId="{E05AA414-1A0D-46E7-A8DA-3CA87DA7813E}" type="presOf" srcId="{C46CF34A-A741-4951-B60C-F1447A7A4FF7}" destId="{18B3E1D3-F5D5-40F9-A063-DA63593DDCD2}" srcOrd="0" destOrd="0" presId="urn:microsoft.com/office/officeart/2005/8/layout/hierarchy1"/>
    <dgm:cxn modelId="{149A452A-A772-4B58-B4A5-AD6266D48B0B}" srcId="{E2C07127-62A2-4070-9FE4-0B6684EE06D7}" destId="{C46CF34A-A741-4951-B60C-F1447A7A4FF7}" srcOrd="3" destOrd="0" parTransId="{A27F01EB-9FE5-4696-A8EB-07B8F68E7730}" sibTransId="{1C5396D6-8F05-48BC-B369-CF46E8F6FED0}"/>
    <dgm:cxn modelId="{CBE3B92B-4873-4000-9338-F98CE066F396}" srcId="{E2C07127-62A2-4070-9FE4-0B6684EE06D7}" destId="{602243B1-FB9E-4B50-8F4E-FCF7DF4F5BB2}" srcOrd="2" destOrd="0" parTransId="{89726429-1810-4844-9BE5-0FE2C1A85C2E}" sibTransId="{231C1509-60C0-4820-B223-356F7FF89FF0}"/>
    <dgm:cxn modelId="{A4681D2D-DA15-46D4-B0E3-A3732E53F71B}" type="presOf" srcId="{A27F01EB-9FE5-4696-A8EB-07B8F68E7730}" destId="{2F2F51C4-1F0B-45A4-BA96-583368CC0100}" srcOrd="0" destOrd="0" presId="urn:microsoft.com/office/officeart/2005/8/layout/hierarchy1"/>
    <dgm:cxn modelId="{A8293A36-A459-4174-A927-CC4E8A53C3B5}" type="presOf" srcId="{0B1889A1-EE34-4865-9AEC-96CE6B961AC2}" destId="{6145FAB7-2F10-448A-8187-C3452205F0A4}" srcOrd="0" destOrd="0" presId="urn:microsoft.com/office/officeart/2005/8/layout/hierarchy1"/>
    <dgm:cxn modelId="{0EEDE95F-7CF8-4C92-BA8B-99861B3B5763}" type="presOf" srcId="{37D7932F-155E-4476-9D98-23B6A4A92CF9}" destId="{4A398C26-F416-474B-9CA9-4C690A35890A}" srcOrd="0" destOrd="0" presId="urn:microsoft.com/office/officeart/2005/8/layout/hierarchy1"/>
    <dgm:cxn modelId="{25C4ED65-612B-4D31-921D-1F4DC0249900}" type="presOf" srcId="{E2C07127-62A2-4070-9FE4-0B6684EE06D7}" destId="{4A43A047-5D83-4D60-8760-48D31900BB86}" srcOrd="0" destOrd="0" presId="urn:microsoft.com/office/officeart/2005/8/layout/hierarchy1"/>
    <dgm:cxn modelId="{E74C1C66-DFBF-45AD-867E-5789638AC583}" type="presOf" srcId="{18C3D5AF-31B7-4FCA-8338-DFEEACFB15C5}" destId="{4D502AF4-D821-44EE-B4F2-F21CAA9C183A}" srcOrd="0" destOrd="0" presId="urn:microsoft.com/office/officeart/2005/8/layout/hierarchy1"/>
    <dgm:cxn modelId="{498D1F47-4A24-4A55-89A5-9E8D812289B7}" type="presOf" srcId="{64E46DAC-5CF8-4E01-9F78-313B5905D600}" destId="{90E1FD91-65CC-4BA9-AE5E-D22FD7348222}" srcOrd="0" destOrd="0" presId="urn:microsoft.com/office/officeart/2005/8/layout/hierarchy1"/>
    <dgm:cxn modelId="{18E9CE67-1D17-4108-AD14-66940190ED28}" type="presOf" srcId="{3C85563A-4805-4668-9312-4C753F065B62}" destId="{64B0D471-CE91-4D35-898E-7CCA363D75F5}" srcOrd="0" destOrd="0" presId="urn:microsoft.com/office/officeart/2005/8/layout/hierarchy1"/>
    <dgm:cxn modelId="{533EBE49-4766-4682-B1FB-DF6DB10E6F63}" srcId="{37D7932F-155E-4476-9D98-23B6A4A92CF9}" destId="{E2C07127-62A2-4070-9FE4-0B6684EE06D7}" srcOrd="0" destOrd="0" parTransId="{1271B3FB-CB2B-4AC0-8A9C-FFF9EBD999A1}" sibTransId="{ED21832A-36B6-4271-82E0-C4AFAA7E423E}"/>
    <dgm:cxn modelId="{D570AD4B-ADD0-4918-85F9-34B9D8EF770F}" srcId="{E2C07127-62A2-4070-9FE4-0B6684EE06D7}" destId="{7EAB46A7-EA30-43F1-9875-49A613E713ED}" srcOrd="4" destOrd="0" parTransId="{0B1889A1-EE34-4865-9AEC-96CE6B961AC2}" sibTransId="{E6C31A82-C08B-4D45-BCC4-0EC44DC0D8B3}"/>
    <dgm:cxn modelId="{3A720C6C-D5AE-490B-BA72-D6420AEEEFE2}" srcId="{E2C07127-62A2-4070-9FE4-0B6684EE06D7}" destId="{187FE622-C311-49B6-BFC8-03D0FF1A5877}" srcOrd="1" destOrd="0" parTransId="{ACB1C567-1012-41E2-B1A4-3C8393A771E9}" sibTransId="{89D3B2CF-D0D1-4B35-B471-ABD9BCCCD5DE}"/>
    <dgm:cxn modelId="{29DA7E6D-30AC-412B-B4E8-97C3D81A28D8}" srcId="{18C3D5AF-31B7-4FCA-8338-DFEEACFB15C5}" destId="{225B16B6-7878-43B1-8F76-5BADDCE69C28}" srcOrd="2" destOrd="0" parTransId="{EC4D0D6D-6522-4B44-AD7C-47E8256B8DF0}" sibTransId="{8F8C5577-BFC4-4312-B5E4-24C4792C2AEE}"/>
    <dgm:cxn modelId="{1C748E7D-3700-4C36-982C-DB1D8ABD977C}" type="presOf" srcId="{602243B1-FB9E-4B50-8F4E-FCF7DF4F5BB2}" destId="{357AB9D5-A393-4B45-98DD-B1B8D97004D3}" srcOrd="0" destOrd="0" presId="urn:microsoft.com/office/officeart/2005/8/layout/hierarchy1"/>
    <dgm:cxn modelId="{7CC4F07E-1CC1-439C-874A-8C3885424894}" type="presOf" srcId="{83FF1139-1279-402E-A404-B35EBFE9D5F6}" destId="{9CCCFE5A-36B7-48CA-BD4C-BE0ADF5C36ED}" srcOrd="0" destOrd="0" presId="urn:microsoft.com/office/officeart/2005/8/layout/hierarchy1"/>
    <dgm:cxn modelId="{C56DF086-1D24-42F5-B3E6-CBBDF814B2AB}" type="presOf" srcId="{DD5B9B41-B91C-4CDA-8A33-F8F6FEBCF005}" destId="{769F2D7A-1ACD-4D8D-BEBF-07261485B354}" srcOrd="0" destOrd="0" presId="urn:microsoft.com/office/officeart/2005/8/layout/hierarchy1"/>
    <dgm:cxn modelId="{3D141F88-9A14-43B6-86CF-C37AC06FF6DC}" type="presOf" srcId="{21DF6325-9415-4DD2-9339-95DBC10BA013}" destId="{694A234E-65FF-44C6-8D11-E9273600CDD1}" srcOrd="0" destOrd="0" presId="urn:microsoft.com/office/officeart/2005/8/layout/hierarchy1"/>
    <dgm:cxn modelId="{C321C192-DB9E-4B9F-A546-1CD30A041988}" srcId="{187FE622-C311-49B6-BFC8-03D0FF1A5877}" destId="{22FAE7D9-5E38-4566-A777-756C124FAA6A}" srcOrd="0" destOrd="0" parTransId="{3C85563A-4805-4668-9312-4C753F065B62}" sibTransId="{7EC5E17A-C1E2-499A-9AB2-533BDB27DD0E}"/>
    <dgm:cxn modelId="{84D0F692-D408-4139-8E0A-9D929F060AE4}" type="presOf" srcId="{187FE622-C311-49B6-BFC8-03D0FF1A5877}" destId="{5472DA43-9CB7-4746-9E98-3CD2824BE46E}" srcOrd="0" destOrd="0" presId="urn:microsoft.com/office/officeart/2005/8/layout/hierarchy1"/>
    <dgm:cxn modelId="{C94CC9B7-E22D-4C5B-A7F0-E9251C62F0EB}" type="presOf" srcId="{225B16B6-7878-43B1-8F76-5BADDCE69C28}" destId="{6B010958-8BCB-4A29-BD28-6258D49637AD}" srcOrd="0" destOrd="0" presId="urn:microsoft.com/office/officeart/2005/8/layout/hierarchy1"/>
    <dgm:cxn modelId="{ED11CBBA-28F1-4ED0-8ABD-83BACB131089}" type="presOf" srcId="{EC4D0D6D-6522-4B44-AD7C-47E8256B8DF0}" destId="{74F1A1C8-1983-4B5C-83B7-31B6760D602D}" srcOrd="0" destOrd="0" presId="urn:microsoft.com/office/officeart/2005/8/layout/hierarchy1"/>
    <dgm:cxn modelId="{920A91C1-7750-45C3-B3A1-C666D8E9B0C2}" type="presOf" srcId="{424356EF-DE4C-4719-B102-A2459E865DF6}" destId="{819DD781-CAD6-4EDC-A97B-879A47F97656}" srcOrd="0" destOrd="0" presId="urn:microsoft.com/office/officeart/2005/8/layout/hierarchy1"/>
    <dgm:cxn modelId="{0B290ACC-07EC-45F9-B41C-91085726C36A}" type="presOf" srcId="{89726429-1810-4844-9BE5-0FE2C1A85C2E}" destId="{C21888CB-BAD3-4F06-8BD5-D4BB5869FAA8}" srcOrd="0" destOrd="0" presId="urn:microsoft.com/office/officeart/2005/8/layout/hierarchy1"/>
    <dgm:cxn modelId="{352BD0D3-1AA0-4718-8353-1C7372753A82}" srcId="{18C3D5AF-31B7-4FCA-8338-DFEEACFB15C5}" destId="{83FF1139-1279-402E-A404-B35EBFE9D5F6}" srcOrd="0" destOrd="0" parTransId="{21DF6325-9415-4DD2-9339-95DBC10BA013}" sibTransId="{9147C752-8EA2-40CC-A15C-36176B8AF31E}"/>
    <dgm:cxn modelId="{E83001D9-EECC-4555-8E7D-300A13DA8B1F}" type="presOf" srcId="{7EAB46A7-EA30-43F1-9875-49A613E713ED}" destId="{10C6A3EE-3199-403E-9F32-3785E5485AD3}" srcOrd="0" destOrd="0" presId="urn:microsoft.com/office/officeart/2005/8/layout/hierarchy1"/>
    <dgm:cxn modelId="{361317E2-0342-42CA-B13C-DC9C60A0957E}" srcId="{E2C07127-62A2-4070-9FE4-0B6684EE06D7}" destId="{18C3D5AF-31B7-4FCA-8338-DFEEACFB15C5}" srcOrd="0" destOrd="0" parTransId="{424356EF-DE4C-4719-B102-A2459E865DF6}" sibTransId="{26D7CDA2-97BA-4881-8B3A-4214C00080B0}"/>
    <dgm:cxn modelId="{007226ED-7804-4E8C-8694-395D16A9C578}" srcId="{18C3D5AF-31B7-4FCA-8338-DFEEACFB15C5}" destId="{DD5B9B41-B91C-4CDA-8A33-F8F6FEBCF005}" srcOrd="1" destOrd="0" parTransId="{64E46DAC-5CF8-4E01-9F78-313B5905D600}" sibTransId="{E40C8868-62D6-46B2-B5A5-9E06D8F091FB}"/>
    <dgm:cxn modelId="{F261CEF8-D2B2-428F-B2D4-255F4155D4FA}" type="presOf" srcId="{ACB1C567-1012-41E2-B1A4-3C8393A771E9}" destId="{8855D051-60BF-422F-BC4A-131CF428B29B}" srcOrd="0" destOrd="0" presId="urn:microsoft.com/office/officeart/2005/8/layout/hierarchy1"/>
    <dgm:cxn modelId="{F111CE41-C9DA-4035-90F7-BD997617FCFB}" type="presParOf" srcId="{4A398C26-F416-474B-9CA9-4C690A35890A}" destId="{0A0DC78E-2682-42AC-B646-9B70703FE2FC}" srcOrd="0" destOrd="0" presId="urn:microsoft.com/office/officeart/2005/8/layout/hierarchy1"/>
    <dgm:cxn modelId="{EE81F561-9EDD-479F-A68D-30F6E87D58DF}" type="presParOf" srcId="{0A0DC78E-2682-42AC-B646-9B70703FE2FC}" destId="{D196D47C-4D82-4BB4-9D0D-DC69DC77F1D7}" srcOrd="0" destOrd="0" presId="urn:microsoft.com/office/officeart/2005/8/layout/hierarchy1"/>
    <dgm:cxn modelId="{79C8D05E-4908-4A9D-A31D-63E554301B9C}" type="presParOf" srcId="{D196D47C-4D82-4BB4-9D0D-DC69DC77F1D7}" destId="{DD985764-8F4C-461D-B0C8-FA175E42644D}" srcOrd="0" destOrd="0" presId="urn:microsoft.com/office/officeart/2005/8/layout/hierarchy1"/>
    <dgm:cxn modelId="{222537CC-1413-469D-B8C2-B8B6DC27805F}" type="presParOf" srcId="{D196D47C-4D82-4BB4-9D0D-DC69DC77F1D7}" destId="{4A43A047-5D83-4D60-8760-48D31900BB86}" srcOrd="1" destOrd="0" presId="urn:microsoft.com/office/officeart/2005/8/layout/hierarchy1"/>
    <dgm:cxn modelId="{DAEAA017-2370-4744-939B-CFEB72E68DA1}" type="presParOf" srcId="{0A0DC78E-2682-42AC-B646-9B70703FE2FC}" destId="{48E7FC4E-6D30-4371-9624-E6B22E982EC6}" srcOrd="1" destOrd="0" presId="urn:microsoft.com/office/officeart/2005/8/layout/hierarchy1"/>
    <dgm:cxn modelId="{01A3B0D6-76A0-4799-838B-FA2EF1682549}" type="presParOf" srcId="{48E7FC4E-6D30-4371-9624-E6B22E982EC6}" destId="{819DD781-CAD6-4EDC-A97B-879A47F97656}" srcOrd="0" destOrd="0" presId="urn:microsoft.com/office/officeart/2005/8/layout/hierarchy1"/>
    <dgm:cxn modelId="{1F7C6711-C0D8-4B8C-8161-0FA50B570328}" type="presParOf" srcId="{48E7FC4E-6D30-4371-9624-E6B22E982EC6}" destId="{8703A814-3538-44BF-A717-C2DAAF2607F6}" srcOrd="1" destOrd="0" presId="urn:microsoft.com/office/officeart/2005/8/layout/hierarchy1"/>
    <dgm:cxn modelId="{C1BB941B-5DD6-41E5-8AA6-F874A3AE6D6F}" type="presParOf" srcId="{8703A814-3538-44BF-A717-C2DAAF2607F6}" destId="{10FC0EB1-E176-4723-9351-0C5B4974CEA2}" srcOrd="0" destOrd="0" presId="urn:microsoft.com/office/officeart/2005/8/layout/hierarchy1"/>
    <dgm:cxn modelId="{0E262F05-9AED-48C1-9505-0BF7FAFA9ADF}" type="presParOf" srcId="{10FC0EB1-E176-4723-9351-0C5B4974CEA2}" destId="{B0531619-B73F-45E9-8631-FB74A11B2A18}" srcOrd="0" destOrd="0" presId="urn:microsoft.com/office/officeart/2005/8/layout/hierarchy1"/>
    <dgm:cxn modelId="{EACE8688-5F3C-4595-A3CB-97850E93CE17}" type="presParOf" srcId="{10FC0EB1-E176-4723-9351-0C5B4974CEA2}" destId="{4D502AF4-D821-44EE-B4F2-F21CAA9C183A}" srcOrd="1" destOrd="0" presId="urn:microsoft.com/office/officeart/2005/8/layout/hierarchy1"/>
    <dgm:cxn modelId="{B8543BEB-58F8-4807-B882-25E1FBA0BEF0}" type="presParOf" srcId="{8703A814-3538-44BF-A717-C2DAAF2607F6}" destId="{5BA81DC0-CC28-4AE3-8E9C-AB76CF90BC56}" srcOrd="1" destOrd="0" presId="urn:microsoft.com/office/officeart/2005/8/layout/hierarchy1"/>
    <dgm:cxn modelId="{BC58D91B-0638-4908-B3A4-5925AD2982E6}" type="presParOf" srcId="{5BA81DC0-CC28-4AE3-8E9C-AB76CF90BC56}" destId="{694A234E-65FF-44C6-8D11-E9273600CDD1}" srcOrd="0" destOrd="0" presId="urn:microsoft.com/office/officeart/2005/8/layout/hierarchy1"/>
    <dgm:cxn modelId="{89FCCAFB-E91B-4E49-AEA3-519843E67074}" type="presParOf" srcId="{5BA81DC0-CC28-4AE3-8E9C-AB76CF90BC56}" destId="{D08FA984-399E-4B4E-ABDB-A685B4B09985}" srcOrd="1" destOrd="0" presId="urn:microsoft.com/office/officeart/2005/8/layout/hierarchy1"/>
    <dgm:cxn modelId="{DF22A1A9-3A32-498F-8185-B890A3256E17}" type="presParOf" srcId="{D08FA984-399E-4B4E-ABDB-A685B4B09985}" destId="{52706FEB-9D80-45C8-9AF3-48F725B3784D}" srcOrd="0" destOrd="0" presId="urn:microsoft.com/office/officeart/2005/8/layout/hierarchy1"/>
    <dgm:cxn modelId="{3A8DC4DD-7A54-416C-8170-27EA10127B82}" type="presParOf" srcId="{52706FEB-9D80-45C8-9AF3-48F725B3784D}" destId="{E63CE147-FEB2-4693-B9D6-BF2E15250B66}" srcOrd="0" destOrd="0" presId="urn:microsoft.com/office/officeart/2005/8/layout/hierarchy1"/>
    <dgm:cxn modelId="{7584010C-F071-4D20-BA27-FE46FFF3E077}" type="presParOf" srcId="{52706FEB-9D80-45C8-9AF3-48F725B3784D}" destId="{9CCCFE5A-36B7-48CA-BD4C-BE0ADF5C36ED}" srcOrd="1" destOrd="0" presId="urn:microsoft.com/office/officeart/2005/8/layout/hierarchy1"/>
    <dgm:cxn modelId="{E9F37B45-88EF-4B46-9B58-C9D017F6E2AF}" type="presParOf" srcId="{D08FA984-399E-4B4E-ABDB-A685B4B09985}" destId="{253E2386-B679-4F16-86A0-54F7A5D9F8D9}" srcOrd="1" destOrd="0" presId="urn:microsoft.com/office/officeart/2005/8/layout/hierarchy1"/>
    <dgm:cxn modelId="{E7845961-DBF5-4124-932F-C0C852B8A0B6}" type="presParOf" srcId="{5BA81DC0-CC28-4AE3-8E9C-AB76CF90BC56}" destId="{90E1FD91-65CC-4BA9-AE5E-D22FD7348222}" srcOrd="2" destOrd="0" presId="urn:microsoft.com/office/officeart/2005/8/layout/hierarchy1"/>
    <dgm:cxn modelId="{74D136A8-6504-411E-84F9-7A7BC7D4027D}" type="presParOf" srcId="{5BA81DC0-CC28-4AE3-8E9C-AB76CF90BC56}" destId="{2563F7EC-8BB4-469C-8266-B17198600F71}" srcOrd="3" destOrd="0" presId="urn:microsoft.com/office/officeart/2005/8/layout/hierarchy1"/>
    <dgm:cxn modelId="{002FAA28-040E-49E5-967F-ABCDFB862316}" type="presParOf" srcId="{2563F7EC-8BB4-469C-8266-B17198600F71}" destId="{36A5A1DA-6691-4A08-BEDC-66F3000E199B}" srcOrd="0" destOrd="0" presId="urn:microsoft.com/office/officeart/2005/8/layout/hierarchy1"/>
    <dgm:cxn modelId="{EBFE2525-612F-4332-873D-502500A0C9EF}" type="presParOf" srcId="{36A5A1DA-6691-4A08-BEDC-66F3000E199B}" destId="{BB0564A8-544E-402C-B874-4D91E9299D43}" srcOrd="0" destOrd="0" presId="urn:microsoft.com/office/officeart/2005/8/layout/hierarchy1"/>
    <dgm:cxn modelId="{6CD1201B-524D-4C5C-8AF8-2C0C761ABC74}" type="presParOf" srcId="{36A5A1DA-6691-4A08-BEDC-66F3000E199B}" destId="{769F2D7A-1ACD-4D8D-BEBF-07261485B354}" srcOrd="1" destOrd="0" presId="urn:microsoft.com/office/officeart/2005/8/layout/hierarchy1"/>
    <dgm:cxn modelId="{51D4A5C0-7D2F-4C38-9611-0608B20ABCAE}" type="presParOf" srcId="{2563F7EC-8BB4-469C-8266-B17198600F71}" destId="{88AED924-322E-4D35-B031-0D06D4CA23D6}" srcOrd="1" destOrd="0" presId="urn:microsoft.com/office/officeart/2005/8/layout/hierarchy1"/>
    <dgm:cxn modelId="{8D80A5DD-FF23-48FE-A362-EBC84C124ED6}" type="presParOf" srcId="{5BA81DC0-CC28-4AE3-8E9C-AB76CF90BC56}" destId="{74F1A1C8-1983-4B5C-83B7-31B6760D602D}" srcOrd="4" destOrd="0" presId="urn:microsoft.com/office/officeart/2005/8/layout/hierarchy1"/>
    <dgm:cxn modelId="{FBD265E9-58A0-4E5D-825C-6F4370FEAC17}" type="presParOf" srcId="{5BA81DC0-CC28-4AE3-8E9C-AB76CF90BC56}" destId="{9BABE29F-2D74-4EFC-85EC-C0408E854118}" srcOrd="5" destOrd="0" presId="urn:microsoft.com/office/officeart/2005/8/layout/hierarchy1"/>
    <dgm:cxn modelId="{3F46A7C6-04EB-4783-A5A2-6E8EC0FD0572}" type="presParOf" srcId="{9BABE29F-2D74-4EFC-85EC-C0408E854118}" destId="{FA5A103C-620E-4756-98BC-93EC0D2724AE}" srcOrd="0" destOrd="0" presId="urn:microsoft.com/office/officeart/2005/8/layout/hierarchy1"/>
    <dgm:cxn modelId="{0F86F737-5C23-445B-BA9D-EFBF31C8D178}" type="presParOf" srcId="{FA5A103C-620E-4756-98BC-93EC0D2724AE}" destId="{87ACFA0E-F201-4465-8B7C-7AB33072A12E}" srcOrd="0" destOrd="0" presId="urn:microsoft.com/office/officeart/2005/8/layout/hierarchy1"/>
    <dgm:cxn modelId="{E574F277-AD87-4541-8B3E-2AFEDA13EEAC}" type="presParOf" srcId="{FA5A103C-620E-4756-98BC-93EC0D2724AE}" destId="{6B010958-8BCB-4A29-BD28-6258D49637AD}" srcOrd="1" destOrd="0" presId="urn:microsoft.com/office/officeart/2005/8/layout/hierarchy1"/>
    <dgm:cxn modelId="{47B6A1A9-9B71-495D-AB89-72E9D5AF1FC6}" type="presParOf" srcId="{9BABE29F-2D74-4EFC-85EC-C0408E854118}" destId="{6FEFA35B-5B4B-449F-95AE-CF665F7440F8}" srcOrd="1" destOrd="0" presId="urn:microsoft.com/office/officeart/2005/8/layout/hierarchy1"/>
    <dgm:cxn modelId="{8A3B0430-30B7-4C9B-91E0-80FD9BC1D18E}" type="presParOf" srcId="{48E7FC4E-6D30-4371-9624-E6B22E982EC6}" destId="{8855D051-60BF-422F-BC4A-131CF428B29B}" srcOrd="2" destOrd="0" presId="urn:microsoft.com/office/officeart/2005/8/layout/hierarchy1"/>
    <dgm:cxn modelId="{D1066E24-8E4D-4E3C-9F94-A230C1303C2D}" type="presParOf" srcId="{48E7FC4E-6D30-4371-9624-E6B22E982EC6}" destId="{D637CF69-FA8C-42BD-9418-E9DA8139A899}" srcOrd="3" destOrd="0" presId="urn:microsoft.com/office/officeart/2005/8/layout/hierarchy1"/>
    <dgm:cxn modelId="{0D493487-0159-4A04-9093-9FA017BA6A96}" type="presParOf" srcId="{D637CF69-FA8C-42BD-9418-E9DA8139A899}" destId="{C24441C2-5124-472E-A2E2-D0825226B87A}" srcOrd="0" destOrd="0" presId="urn:microsoft.com/office/officeart/2005/8/layout/hierarchy1"/>
    <dgm:cxn modelId="{FD72D6AE-6560-414B-A135-21C93661FE77}" type="presParOf" srcId="{C24441C2-5124-472E-A2E2-D0825226B87A}" destId="{6D5F9E7D-3289-4C73-8C34-55FB8121AE21}" srcOrd="0" destOrd="0" presId="urn:microsoft.com/office/officeart/2005/8/layout/hierarchy1"/>
    <dgm:cxn modelId="{8F5F3C7C-4643-40D7-91A9-EB2EDAE1B109}" type="presParOf" srcId="{C24441C2-5124-472E-A2E2-D0825226B87A}" destId="{5472DA43-9CB7-4746-9E98-3CD2824BE46E}" srcOrd="1" destOrd="0" presId="urn:microsoft.com/office/officeart/2005/8/layout/hierarchy1"/>
    <dgm:cxn modelId="{B2C38238-9183-4218-B70C-1A9EA5633A10}" type="presParOf" srcId="{D637CF69-FA8C-42BD-9418-E9DA8139A899}" destId="{B8D38EDA-67D7-493D-B833-EB49687111F2}" srcOrd="1" destOrd="0" presId="urn:microsoft.com/office/officeart/2005/8/layout/hierarchy1"/>
    <dgm:cxn modelId="{9AAFE116-2AA2-418E-A2D6-B66E32ED686E}" type="presParOf" srcId="{B8D38EDA-67D7-493D-B833-EB49687111F2}" destId="{64B0D471-CE91-4D35-898E-7CCA363D75F5}" srcOrd="0" destOrd="0" presId="urn:microsoft.com/office/officeart/2005/8/layout/hierarchy1"/>
    <dgm:cxn modelId="{6BCCA923-60D1-4105-A3EC-9B8469D7099C}" type="presParOf" srcId="{B8D38EDA-67D7-493D-B833-EB49687111F2}" destId="{B0D9CA29-09AE-4E21-B659-577732C4FEE6}" srcOrd="1" destOrd="0" presId="urn:microsoft.com/office/officeart/2005/8/layout/hierarchy1"/>
    <dgm:cxn modelId="{933E3A79-A626-4F44-85C7-81CEE1A645C7}" type="presParOf" srcId="{B0D9CA29-09AE-4E21-B659-577732C4FEE6}" destId="{686F16CB-69CD-45DE-BCAD-2A5C2F9B7D8B}" srcOrd="0" destOrd="0" presId="urn:microsoft.com/office/officeart/2005/8/layout/hierarchy1"/>
    <dgm:cxn modelId="{A9732711-A879-43FE-A85D-3891251D9D51}" type="presParOf" srcId="{686F16CB-69CD-45DE-BCAD-2A5C2F9B7D8B}" destId="{255E5E5F-BFAE-4613-94C4-F5B567D8A022}" srcOrd="0" destOrd="0" presId="urn:microsoft.com/office/officeart/2005/8/layout/hierarchy1"/>
    <dgm:cxn modelId="{F44FF499-3B28-4A9D-8A91-B666CA9DB93B}" type="presParOf" srcId="{686F16CB-69CD-45DE-BCAD-2A5C2F9B7D8B}" destId="{3C767424-0FD1-43B1-9691-517996E17923}" srcOrd="1" destOrd="0" presId="urn:microsoft.com/office/officeart/2005/8/layout/hierarchy1"/>
    <dgm:cxn modelId="{0F65B5CF-DD99-4725-B598-067F7C420A52}" type="presParOf" srcId="{B0D9CA29-09AE-4E21-B659-577732C4FEE6}" destId="{0458CF0E-8E0C-4987-8A6D-DC88A95C6A23}" srcOrd="1" destOrd="0" presId="urn:microsoft.com/office/officeart/2005/8/layout/hierarchy1"/>
    <dgm:cxn modelId="{02B94F0F-BFB7-4B43-AF66-AF0F7D721CB5}" type="presParOf" srcId="{48E7FC4E-6D30-4371-9624-E6B22E982EC6}" destId="{C21888CB-BAD3-4F06-8BD5-D4BB5869FAA8}" srcOrd="4" destOrd="0" presId="urn:microsoft.com/office/officeart/2005/8/layout/hierarchy1"/>
    <dgm:cxn modelId="{71120792-5751-4257-B2CF-1DBD9F0E226C}" type="presParOf" srcId="{48E7FC4E-6D30-4371-9624-E6B22E982EC6}" destId="{BAD543B8-E761-4DC3-ABBB-0D9AEC1C3EFA}" srcOrd="5" destOrd="0" presId="urn:microsoft.com/office/officeart/2005/8/layout/hierarchy1"/>
    <dgm:cxn modelId="{F8047347-103A-4BFF-AEE0-6F8F6AE48631}" type="presParOf" srcId="{BAD543B8-E761-4DC3-ABBB-0D9AEC1C3EFA}" destId="{9A67BA88-D446-44F9-BEEA-38D2509771AD}" srcOrd="0" destOrd="0" presId="urn:microsoft.com/office/officeart/2005/8/layout/hierarchy1"/>
    <dgm:cxn modelId="{7A9843F7-ED4F-4E3F-94BD-FA3278F3BBF0}" type="presParOf" srcId="{9A67BA88-D446-44F9-BEEA-38D2509771AD}" destId="{A9A528AF-CEF1-4190-AF78-A17E8FDDCDD5}" srcOrd="0" destOrd="0" presId="urn:microsoft.com/office/officeart/2005/8/layout/hierarchy1"/>
    <dgm:cxn modelId="{49F1BF4C-8069-47D9-B8E5-1323B2EE04D8}" type="presParOf" srcId="{9A67BA88-D446-44F9-BEEA-38D2509771AD}" destId="{357AB9D5-A393-4B45-98DD-B1B8D97004D3}" srcOrd="1" destOrd="0" presId="urn:microsoft.com/office/officeart/2005/8/layout/hierarchy1"/>
    <dgm:cxn modelId="{992958A3-820E-4FA5-966C-CF536B37CAA5}" type="presParOf" srcId="{BAD543B8-E761-4DC3-ABBB-0D9AEC1C3EFA}" destId="{9C07F94C-4D17-4A71-9288-EBC2A0FC35CF}" srcOrd="1" destOrd="0" presId="urn:microsoft.com/office/officeart/2005/8/layout/hierarchy1"/>
    <dgm:cxn modelId="{28CCA3B1-AE2C-44AB-980E-1E9641B3591D}" type="presParOf" srcId="{48E7FC4E-6D30-4371-9624-E6B22E982EC6}" destId="{2F2F51C4-1F0B-45A4-BA96-583368CC0100}" srcOrd="6" destOrd="0" presId="urn:microsoft.com/office/officeart/2005/8/layout/hierarchy1"/>
    <dgm:cxn modelId="{A39271A3-803F-4611-AE4B-16EEA44CEE6B}" type="presParOf" srcId="{48E7FC4E-6D30-4371-9624-E6B22E982EC6}" destId="{9BC28C61-9FCF-4462-9959-4167F6491A47}" srcOrd="7" destOrd="0" presId="urn:microsoft.com/office/officeart/2005/8/layout/hierarchy1"/>
    <dgm:cxn modelId="{DCEDFD36-F6BE-4095-B0EC-F94738E3BE9B}" type="presParOf" srcId="{9BC28C61-9FCF-4462-9959-4167F6491A47}" destId="{052123E8-D853-4C4F-809C-1678396581D5}" srcOrd="0" destOrd="0" presId="urn:microsoft.com/office/officeart/2005/8/layout/hierarchy1"/>
    <dgm:cxn modelId="{914A5635-A4B1-437D-8725-92B97A8979AA}" type="presParOf" srcId="{052123E8-D853-4C4F-809C-1678396581D5}" destId="{B7B38ACF-5D0E-4319-9A59-6A65E9CF007C}" srcOrd="0" destOrd="0" presId="urn:microsoft.com/office/officeart/2005/8/layout/hierarchy1"/>
    <dgm:cxn modelId="{06C67516-DDBF-4BD8-AB71-4ECBB4131291}" type="presParOf" srcId="{052123E8-D853-4C4F-809C-1678396581D5}" destId="{18B3E1D3-F5D5-40F9-A063-DA63593DDCD2}" srcOrd="1" destOrd="0" presId="urn:microsoft.com/office/officeart/2005/8/layout/hierarchy1"/>
    <dgm:cxn modelId="{47CD5759-3813-4010-AB37-79705253499D}" type="presParOf" srcId="{9BC28C61-9FCF-4462-9959-4167F6491A47}" destId="{F002D8E9-5BBF-44BA-90F7-8EA04303B3D8}" srcOrd="1" destOrd="0" presId="urn:microsoft.com/office/officeart/2005/8/layout/hierarchy1"/>
    <dgm:cxn modelId="{702A4DCB-EFE2-4F64-8EE9-1F73CB540445}" type="presParOf" srcId="{48E7FC4E-6D30-4371-9624-E6B22E982EC6}" destId="{6145FAB7-2F10-448A-8187-C3452205F0A4}" srcOrd="8" destOrd="0" presId="urn:microsoft.com/office/officeart/2005/8/layout/hierarchy1"/>
    <dgm:cxn modelId="{78182BDE-0F24-4C1F-AEF3-B4EF7D5D9D9B}" type="presParOf" srcId="{48E7FC4E-6D30-4371-9624-E6B22E982EC6}" destId="{99438A08-D4AC-4CA6-B4CA-53A742475E32}" srcOrd="9" destOrd="0" presId="urn:microsoft.com/office/officeart/2005/8/layout/hierarchy1"/>
    <dgm:cxn modelId="{105AAF96-567E-48B9-A412-01BFC458F74F}" type="presParOf" srcId="{99438A08-D4AC-4CA6-B4CA-53A742475E32}" destId="{38A3DBB0-961F-4A94-A2D6-8F7252657E7A}" srcOrd="0" destOrd="0" presId="urn:microsoft.com/office/officeart/2005/8/layout/hierarchy1"/>
    <dgm:cxn modelId="{A9DC4B8F-22FB-4BCE-9DDC-20DE0B5C5892}" type="presParOf" srcId="{38A3DBB0-961F-4A94-A2D6-8F7252657E7A}" destId="{6CEE7C67-480C-44A7-AA86-7849A471B784}" srcOrd="0" destOrd="0" presId="urn:microsoft.com/office/officeart/2005/8/layout/hierarchy1"/>
    <dgm:cxn modelId="{ECE69D0D-25A2-491D-AF3C-6CDA2CA8D340}" type="presParOf" srcId="{38A3DBB0-961F-4A94-A2D6-8F7252657E7A}" destId="{10C6A3EE-3199-403E-9F32-3785E5485AD3}" srcOrd="1" destOrd="0" presId="urn:microsoft.com/office/officeart/2005/8/layout/hierarchy1"/>
    <dgm:cxn modelId="{AF55A702-2BE4-4576-883D-9F6ADF887B16}" type="presParOf" srcId="{99438A08-D4AC-4CA6-B4CA-53A742475E32}" destId="{B832030D-6446-4E2B-9CC3-4B8E0C63199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D7932F-155E-4476-9D98-23B6A4A92CF9}" type="doc">
      <dgm:prSet loTypeId="urn:microsoft.com/office/officeart/2005/8/layout/hierarchy1" loCatId="hierarchy" qsTypeId="urn:microsoft.com/office/officeart/2005/8/quickstyle/3d2" qsCatId="3D" csTypeId="urn:microsoft.com/office/officeart/2005/8/colors/colorful1" csCatId="colorful" phldr="1"/>
      <dgm:spPr/>
      <dgm:t>
        <a:bodyPr/>
        <a:lstStyle/>
        <a:p>
          <a:endParaRPr lang="en-US"/>
        </a:p>
      </dgm:t>
    </dgm:pt>
    <dgm:pt modelId="{E2C07127-62A2-4070-9FE4-0B6684EE06D7}">
      <dgm:prSet phldrT="[Text]" custT="1"/>
      <dgm:spPr/>
      <dgm:t>
        <a:bodyPr/>
        <a:lstStyle/>
        <a:p>
          <a:r>
            <a:rPr lang="en-US" sz="1050" dirty="0">
              <a:latin typeface="+mj-lt"/>
            </a:rPr>
            <a:t>USA Public Health</a:t>
          </a:r>
        </a:p>
      </dgm:t>
    </dgm:pt>
    <dgm:pt modelId="{1271B3FB-CB2B-4AC0-8A9C-FFF9EBD999A1}" type="parTrans" cxnId="{533EBE49-4766-4682-B1FB-DF6DB10E6F63}">
      <dgm:prSet/>
      <dgm:spPr/>
      <dgm:t>
        <a:bodyPr/>
        <a:lstStyle/>
        <a:p>
          <a:endParaRPr lang="en-US" sz="4000">
            <a:latin typeface="+mj-lt"/>
          </a:endParaRPr>
        </a:p>
      </dgm:t>
    </dgm:pt>
    <dgm:pt modelId="{ED21832A-36B6-4271-82E0-C4AFAA7E423E}" type="sibTrans" cxnId="{533EBE49-4766-4682-B1FB-DF6DB10E6F63}">
      <dgm:prSet/>
      <dgm:spPr/>
      <dgm:t>
        <a:bodyPr/>
        <a:lstStyle/>
        <a:p>
          <a:endParaRPr lang="en-US" sz="4000">
            <a:latin typeface="+mj-lt"/>
          </a:endParaRPr>
        </a:p>
      </dgm:t>
    </dgm:pt>
    <dgm:pt modelId="{18C3D5AF-31B7-4FCA-8338-DFEEACFB15C5}">
      <dgm:prSet phldrT="[Text]" custT="1"/>
      <dgm:spPr/>
      <dgm:t>
        <a:bodyPr/>
        <a:lstStyle/>
        <a:p>
          <a:r>
            <a:rPr lang="en-US" sz="1050" dirty="0">
              <a:latin typeface="+mj-lt"/>
            </a:rPr>
            <a:t>Admin</a:t>
          </a:r>
        </a:p>
      </dgm:t>
    </dgm:pt>
    <dgm:pt modelId="{424356EF-DE4C-4719-B102-A2459E865DF6}" type="parTrans" cxnId="{361317E2-0342-42CA-B13C-DC9C60A0957E}">
      <dgm:prSet/>
      <dgm:spPr/>
      <dgm:t>
        <a:bodyPr/>
        <a:lstStyle/>
        <a:p>
          <a:endParaRPr lang="en-US" sz="4000">
            <a:latin typeface="+mj-lt"/>
          </a:endParaRPr>
        </a:p>
      </dgm:t>
    </dgm:pt>
    <dgm:pt modelId="{26D7CDA2-97BA-4881-8B3A-4214C00080B0}" type="sibTrans" cxnId="{361317E2-0342-42CA-B13C-DC9C60A0957E}">
      <dgm:prSet/>
      <dgm:spPr/>
      <dgm:t>
        <a:bodyPr/>
        <a:lstStyle/>
        <a:p>
          <a:endParaRPr lang="en-US" sz="4000">
            <a:latin typeface="+mj-lt"/>
          </a:endParaRPr>
        </a:p>
      </dgm:t>
    </dgm:pt>
    <dgm:pt modelId="{83FF1139-1279-402E-A404-B35EBFE9D5F6}">
      <dgm:prSet phldrT="[Text]" custT="1"/>
      <dgm:spPr/>
      <dgm:t>
        <a:bodyPr/>
        <a:lstStyle/>
        <a:p>
          <a:r>
            <a:rPr lang="en-US" sz="1050" dirty="0">
              <a:latin typeface="+mj-lt"/>
            </a:rPr>
            <a:t>Finance</a:t>
          </a:r>
        </a:p>
      </dgm:t>
    </dgm:pt>
    <dgm:pt modelId="{21DF6325-9415-4DD2-9339-95DBC10BA013}" type="parTrans" cxnId="{352BD0D3-1AA0-4718-8353-1C7372753A82}">
      <dgm:prSet/>
      <dgm:spPr/>
      <dgm:t>
        <a:bodyPr/>
        <a:lstStyle/>
        <a:p>
          <a:endParaRPr lang="en-US" sz="4000">
            <a:latin typeface="+mj-lt"/>
          </a:endParaRPr>
        </a:p>
      </dgm:t>
    </dgm:pt>
    <dgm:pt modelId="{9147C752-8EA2-40CC-A15C-36176B8AF31E}" type="sibTrans" cxnId="{352BD0D3-1AA0-4718-8353-1C7372753A82}">
      <dgm:prSet/>
      <dgm:spPr/>
      <dgm:t>
        <a:bodyPr/>
        <a:lstStyle/>
        <a:p>
          <a:endParaRPr lang="en-US" sz="4000">
            <a:latin typeface="+mj-lt"/>
          </a:endParaRPr>
        </a:p>
      </dgm:t>
    </dgm:pt>
    <dgm:pt modelId="{DD5B9B41-B91C-4CDA-8A33-F8F6FEBCF005}">
      <dgm:prSet phldrT="[Text]" custT="1"/>
      <dgm:spPr/>
      <dgm:t>
        <a:bodyPr/>
        <a:lstStyle/>
        <a:p>
          <a:r>
            <a:rPr lang="en-US" sz="1050" dirty="0">
              <a:latin typeface="+mj-lt"/>
            </a:rPr>
            <a:t>HR</a:t>
          </a:r>
        </a:p>
      </dgm:t>
    </dgm:pt>
    <dgm:pt modelId="{64E46DAC-5CF8-4E01-9F78-313B5905D600}" type="parTrans" cxnId="{007226ED-7804-4E8C-8694-395D16A9C578}">
      <dgm:prSet/>
      <dgm:spPr/>
      <dgm:t>
        <a:bodyPr/>
        <a:lstStyle/>
        <a:p>
          <a:endParaRPr lang="en-US" sz="4000">
            <a:latin typeface="+mj-lt"/>
          </a:endParaRPr>
        </a:p>
      </dgm:t>
    </dgm:pt>
    <dgm:pt modelId="{E40C8868-62D6-46B2-B5A5-9E06D8F091FB}" type="sibTrans" cxnId="{007226ED-7804-4E8C-8694-395D16A9C578}">
      <dgm:prSet/>
      <dgm:spPr/>
      <dgm:t>
        <a:bodyPr/>
        <a:lstStyle/>
        <a:p>
          <a:endParaRPr lang="en-US" sz="4000">
            <a:latin typeface="+mj-lt"/>
          </a:endParaRPr>
        </a:p>
      </dgm:t>
    </dgm:pt>
    <dgm:pt modelId="{187FE622-C311-49B6-BFC8-03D0FF1A5877}">
      <dgm:prSet phldrT="[Text]" custT="1"/>
      <dgm:spPr/>
      <dgm:t>
        <a:bodyPr/>
        <a:lstStyle/>
        <a:p>
          <a:r>
            <a:rPr lang="en-US" sz="1050" dirty="0">
              <a:latin typeface="+mj-lt"/>
            </a:rPr>
            <a:t>Community Health</a:t>
          </a:r>
        </a:p>
      </dgm:t>
    </dgm:pt>
    <dgm:pt modelId="{ACB1C567-1012-41E2-B1A4-3C8393A771E9}" type="parTrans" cxnId="{3A720C6C-D5AE-490B-BA72-D6420AEEEFE2}">
      <dgm:prSet/>
      <dgm:spPr/>
      <dgm:t>
        <a:bodyPr/>
        <a:lstStyle/>
        <a:p>
          <a:endParaRPr lang="en-US" sz="4000">
            <a:latin typeface="+mj-lt"/>
          </a:endParaRPr>
        </a:p>
      </dgm:t>
    </dgm:pt>
    <dgm:pt modelId="{89D3B2CF-D0D1-4B35-B471-ABD9BCCCD5DE}" type="sibTrans" cxnId="{3A720C6C-D5AE-490B-BA72-D6420AEEEFE2}">
      <dgm:prSet/>
      <dgm:spPr/>
      <dgm:t>
        <a:bodyPr/>
        <a:lstStyle/>
        <a:p>
          <a:endParaRPr lang="en-US" sz="4000">
            <a:latin typeface="+mj-lt"/>
          </a:endParaRPr>
        </a:p>
      </dgm:t>
    </dgm:pt>
    <dgm:pt modelId="{22FAE7D9-5E38-4566-A777-756C124FAA6A}">
      <dgm:prSet phldrT="[Text]" custT="1"/>
      <dgm:spPr/>
      <dgm:t>
        <a:bodyPr/>
        <a:lstStyle/>
        <a:p>
          <a:r>
            <a:rPr lang="en-US" sz="1050" dirty="0">
              <a:latin typeface="+mj-lt"/>
            </a:rPr>
            <a:t>WIC</a:t>
          </a:r>
        </a:p>
      </dgm:t>
    </dgm:pt>
    <dgm:pt modelId="{3C85563A-4805-4668-9312-4C753F065B62}" type="parTrans" cxnId="{C321C192-DB9E-4B9F-A546-1CD30A041988}">
      <dgm:prSet/>
      <dgm:spPr/>
      <dgm:t>
        <a:bodyPr/>
        <a:lstStyle/>
        <a:p>
          <a:endParaRPr lang="en-US" sz="4000">
            <a:latin typeface="+mj-lt"/>
          </a:endParaRPr>
        </a:p>
      </dgm:t>
    </dgm:pt>
    <dgm:pt modelId="{7EC5E17A-C1E2-499A-9AB2-533BDB27DD0E}" type="sibTrans" cxnId="{C321C192-DB9E-4B9F-A546-1CD30A041988}">
      <dgm:prSet/>
      <dgm:spPr/>
      <dgm:t>
        <a:bodyPr/>
        <a:lstStyle/>
        <a:p>
          <a:endParaRPr lang="en-US" sz="4000">
            <a:latin typeface="+mj-lt"/>
          </a:endParaRPr>
        </a:p>
      </dgm:t>
    </dgm:pt>
    <dgm:pt modelId="{225B16B6-7878-43B1-8F76-5BADDCE69C28}">
      <dgm:prSet phldrT="[Text]" custT="1"/>
      <dgm:spPr/>
      <dgm:t>
        <a:bodyPr/>
        <a:lstStyle/>
        <a:p>
          <a:r>
            <a:rPr lang="en-US" sz="1050" dirty="0">
              <a:latin typeface="+mj-lt"/>
            </a:rPr>
            <a:t>IT</a:t>
          </a:r>
        </a:p>
      </dgm:t>
    </dgm:pt>
    <dgm:pt modelId="{EC4D0D6D-6522-4B44-AD7C-47E8256B8DF0}" type="parTrans" cxnId="{29DA7E6D-30AC-412B-B4E8-97C3D81A28D8}">
      <dgm:prSet/>
      <dgm:spPr/>
      <dgm:t>
        <a:bodyPr/>
        <a:lstStyle/>
        <a:p>
          <a:endParaRPr lang="en-US" sz="4000">
            <a:latin typeface="+mj-lt"/>
          </a:endParaRPr>
        </a:p>
      </dgm:t>
    </dgm:pt>
    <dgm:pt modelId="{8F8C5577-BFC4-4312-B5E4-24C4792C2AEE}" type="sibTrans" cxnId="{29DA7E6D-30AC-412B-B4E8-97C3D81A28D8}">
      <dgm:prSet/>
      <dgm:spPr/>
      <dgm:t>
        <a:bodyPr/>
        <a:lstStyle/>
        <a:p>
          <a:endParaRPr lang="en-US" sz="4000">
            <a:latin typeface="+mj-lt"/>
          </a:endParaRPr>
        </a:p>
      </dgm:t>
    </dgm:pt>
    <dgm:pt modelId="{602243B1-FB9E-4B50-8F4E-FCF7DF4F5BB2}">
      <dgm:prSet phldrT="[Text]" custT="1"/>
      <dgm:spPr/>
      <dgm:t>
        <a:bodyPr/>
        <a:lstStyle/>
        <a:p>
          <a:r>
            <a:rPr lang="en-US" sz="1050" dirty="0">
              <a:latin typeface="+mj-lt"/>
            </a:rPr>
            <a:t>Environmental Health</a:t>
          </a:r>
        </a:p>
      </dgm:t>
    </dgm:pt>
    <dgm:pt modelId="{89726429-1810-4844-9BE5-0FE2C1A85C2E}" type="parTrans" cxnId="{CBE3B92B-4873-4000-9338-F98CE066F396}">
      <dgm:prSet/>
      <dgm:spPr/>
      <dgm:t>
        <a:bodyPr/>
        <a:lstStyle/>
        <a:p>
          <a:endParaRPr lang="en-US" sz="4000">
            <a:latin typeface="+mj-lt"/>
          </a:endParaRPr>
        </a:p>
      </dgm:t>
    </dgm:pt>
    <dgm:pt modelId="{231C1509-60C0-4820-B223-356F7FF89FF0}" type="sibTrans" cxnId="{CBE3B92B-4873-4000-9338-F98CE066F396}">
      <dgm:prSet/>
      <dgm:spPr/>
      <dgm:t>
        <a:bodyPr/>
        <a:lstStyle/>
        <a:p>
          <a:endParaRPr lang="en-US" sz="4000">
            <a:latin typeface="+mj-lt"/>
          </a:endParaRPr>
        </a:p>
      </dgm:t>
    </dgm:pt>
    <dgm:pt modelId="{C46CF34A-A741-4951-B60C-F1447A7A4FF7}">
      <dgm:prSet phldrT="[Text]" custT="1"/>
      <dgm:spPr/>
      <dgm:t>
        <a:bodyPr/>
        <a:lstStyle/>
        <a:p>
          <a:r>
            <a:rPr lang="en-US" sz="1050" dirty="0">
              <a:latin typeface="+mj-lt"/>
            </a:rPr>
            <a:t>Office of Performance Improvement</a:t>
          </a:r>
        </a:p>
      </dgm:t>
    </dgm:pt>
    <dgm:pt modelId="{A27F01EB-9FE5-4696-A8EB-07B8F68E7730}" type="parTrans" cxnId="{149A452A-A772-4B58-B4A5-AD6266D48B0B}">
      <dgm:prSet/>
      <dgm:spPr/>
      <dgm:t>
        <a:bodyPr/>
        <a:lstStyle/>
        <a:p>
          <a:endParaRPr lang="en-US" sz="4000">
            <a:latin typeface="+mj-lt"/>
          </a:endParaRPr>
        </a:p>
      </dgm:t>
    </dgm:pt>
    <dgm:pt modelId="{1C5396D6-8F05-48BC-B369-CF46E8F6FED0}" type="sibTrans" cxnId="{149A452A-A772-4B58-B4A5-AD6266D48B0B}">
      <dgm:prSet/>
      <dgm:spPr/>
      <dgm:t>
        <a:bodyPr/>
        <a:lstStyle/>
        <a:p>
          <a:endParaRPr lang="en-US" sz="4000">
            <a:latin typeface="+mj-lt"/>
          </a:endParaRPr>
        </a:p>
      </dgm:t>
    </dgm:pt>
    <dgm:pt modelId="{7EAB46A7-EA30-43F1-9875-49A613E713ED}">
      <dgm:prSet phldrT="[Text]" custT="1"/>
      <dgm:spPr/>
      <dgm:t>
        <a:bodyPr/>
        <a:lstStyle/>
        <a:p>
          <a:r>
            <a:rPr lang="en-US" sz="1050" dirty="0">
              <a:latin typeface="+mj-lt"/>
            </a:rPr>
            <a:t>Public Health Emergency Preparedness</a:t>
          </a:r>
        </a:p>
      </dgm:t>
    </dgm:pt>
    <dgm:pt modelId="{0B1889A1-EE34-4865-9AEC-96CE6B961AC2}" type="parTrans" cxnId="{D570AD4B-ADD0-4918-85F9-34B9D8EF770F}">
      <dgm:prSet/>
      <dgm:spPr/>
      <dgm:t>
        <a:bodyPr/>
        <a:lstStyle/>
        <a:p>
          <a:endParaRPr lang="en-US" sz="4000">
            <a:latin typeface="+mj-lt"/>
          </a:endParaRPr>
        </a:p>
      </dgm:t>
    </dgm:pt>
    <dgm:pt modelId="{E6C31A82-C08B-4D45-BCC4-0EC44DC0D8B3}" type="sibTrans" cxnId="{D570AD4B-ADD0-4918-85F9-34B9D8EF770F}">
      <dgm:prSet/>
      <dgm:spPr/>
      <dgm:t>
        <a:bodyPr/>
        <a:lstStyle/>
        <a:p>
          <a:endParaRPr lang="en-US" sz="4000">
            <a:latin typeface="+mj-lt"/>
          </a:endParaRPr>
        </a:p>
      </dgm:t>
    </dgm:pt>
    <dgm:pt modelId="{C0BC25FC-C2AC-4A7A-9644-8999F6462878}">
      <dgm:prSet phldrT="[Text]" custT="1"/>
      <dgm:spPr/>
      <dgm:t>
        <a:bodyPr/>
        <a:lstStyle/>
        <a:p>
          <a:r>
            <a:rPr lang="en-US" sz="1200" dirty="0">
              <a:latin typeface="+mj-lt"/>
            </a:rPr>
            <a:t>Accreditation</a:t>
          </a:r>
        </a:p>
      </dgm:t>
    </dgm:pt>
    <dgm:pt modelId="{09CEB5B8-BD07-4DFF-B93E-49AA161A75D5}" type="parTrans" cxnId="{C48574F9-244E-4700-B6BD-8DC854F09058}">
      <dgm:prSet/>
      <dgm:spPr/>
      <dgm:t>
        <a:bodyPr/>
        <a:lstStyle/>
        <a:p>
          <a:endParaRPr lang="en-US">
            <a:latin typeface="+mj-lt"/>
          </a:endParaRPr>
        </a:p>
      </dgm:t>
    </dgm:pt>
    <dgm:pt modelId="{06726E63-45DC-4A13-836D-B51263015A37}" type="sibTrans" cxnId="{C48574F9-244E-4700-B6BD-8DC854F09058}">
      <dgm:prSet/>
      <dgm:spPr/>
      <dgm:t>
        <a:bodyPr/>
        <a:lstStyle/>
        <a:p>
          <a:endParaRPr lang="en-US"/>
        </a:p>
      </dgm:t>
    </dgm:pt>
    <dgm:pt modelId="{4A398C26-F416-474B-9CA9-4C690A35890A}" type="pres">
      <dgm:prSet presAssocID="{37D7932F-155E-4476-9D98-23B6A4A92CF9}" presName="hierChild1" presStyleCnt="0">
        <dgm:presLayoutVars>
          <dgm:chPref val="1"/>
          <dgm:dir/>
          <dgm:animOne val="branch"/>
          <dgm:animLvl val="lvl"/>
          <dgm:resizeHandles/>
        </dgm:presLayoutVars>
      </dgm:prSet>
      <dgm:spPr/>
    </dgm:pt>
    <dgm:pt modelId="{0A0DC78E-2682-42AC-B646-9B70703FE2FC}" type="pres">
      <dgm:prSet presAssocID="{E2C07127-62A2-4070-9FE4-0B6684EE06D7}" presName="hierRoot1" presStyleCnt="0"/>
      <dgm:spPr/>
    </dgm:pt>
    <dgm:pt modelId="{D196D47C-4D82-4BB4-9D0D-DC69DC77F1D7}" type="pres">
      <dgm:prSet presAssocID="{E2C07127-62A2-4070-9FE4-0B6684EE06D7}" presName="composite" presStyleCnt="0"/>
      <dgm:spPr/>
    </dgm:pt>
    <dgm:pt modelId="{DD985764-8F4C-461D-B0C8-FA175E42644D}" type="pres">
      <dgm:prSet presAssocID="{E2C07127-62A2-4070-9FE4-0B6684EE06D7}" presName="background" presStyleLbl="node0" presStyleIdx="0" presStyleCnt="2"/>
      <dgm:spPr/>
    </dgm:pt>
    <dgm:pt modelId="{4A43A047-5D83-4D60-8760-48D31900BB86}" type="pres">
      <dgm:prSet presAssocID="{E2C07127-62A2-4070-9FE4-0B6684EE06D7}" presName="text" presStyleLbl="fgAcc0" presStyleIdx="0" presStyleCnt="2" custLinFactY="-100000" custLinFactNeighborX="-47224" custLinFactNeighborY="-179766">
        <dgm:presLayoutVars>
          <dgm:chPref val="3"/>
        </dgm:presLayoutVars>
      </dgm:prSet>
      <dgm:spPr/>
    </dgm:pt>
    <dgm:pt modelId="{48E7FC4E-6D30-4371-9624-E6B22E982EC6}" type="pres">
      <dgm:prSet presAssocID="{E2C07127-62A2-4070-9FE4-0B6684EE06D7}" presName="hierChild2" presStyleCnt="0"/>
      <dgm:spPr/>
    </dgm:pt>
    <dgm:pt modelId="{819DD781-CAD6-4EDC-A97B-879A47F97656}" type="pres">
      <dgm:prSet presAssocID="{424356EF-DE4C-4719-B102-A2459E865DF6}" presName="Name10" presStyleLbl="parChTrans1D2" presStyleIdx="0" presStyleCnt="5"/>
      <dgm:spPr/>
    </dgm:pt>
    <dgm:pt modelId="{8703A814-3538-44BF-A717-C2DAAF2607F6}" type="pres">
      <dgm:prSet presAssocID="{18C3D5AF-31B7-4FCA-8338-DFEEACFB15C5}" presName="hierRoot2" presStyleCnt="0"/>
      <dgm:spPr/>
    </dgm:pt>
    <dgm:pt modelId="{10FC0EB1-E176-4723-9351-0C5B4974CEA2}" type="pres">
      <dgm:prSet presAssocID="{18C3D5AF-31B7-4FCA-8338-DFEEACFB15C5}" presName="composite2" presStyleCnt="0"/>
      <dgm:spPr/>
    </dgm:pt>
    <dgm:pt modelId="{B0531619-B73F-45E9-8631-FB74A11B2A18}" type="pres">
      <dgm:prSet presAssocID="{18C3D5AF-31B7-4FCA-8338-DFEEACFB15C5}" presName="background2" presStyleLbl="node2" presStyleIdx="0" presStyleCnt="5"/>
      <dgm:spPr/>
    </dgm:pt>
    <dgm:pt modelId="{4D502AF4-D821-44EE-B4F2-F21CAA9C183A}" type="pres">
      <dgm:prSet presAssocID="{18C3D5AF-31B7-4FCA-8338-DFEEACFB15C5}" presName="text2" presStyleLbl="fgAcc2" presStyleIdx="0" presStyleCnt="5" custLinFactY="-100000" custLinFactNeighborX="-10552" custLinFactNeighborY="-179766">
        <dgm:presLayoutVars>
          <dgm:chPref val="3"/>
        </dgm:presLayoutVars>
      </dgm:prSet>
      <dgm:spPr/>
    </dgm:pt>
    <dgm:pt modelId="{5BA81DC0-CC28-4AE3-8E9C-AB76CF90BC56}" type="pres">
      <dgm:prSet presAssocID="{18C3D5AF-31B7-4FCA-8338-DFEEACFB15C5}" presName="hierChild3" presStyleCnt="0"/>
      <dgm:spPr/>
    </dgm:pt>
    <dgm:pt modelId="{694A234E-65FF-44C6-8D11-E9273600CDD1}" type="pres">
      <dgm:prSet presAssocID="{21DF6325-9415-4DD2-9339-95DBC10BA013}" presName="Name17" presStyleLbl="parChTrans1D3" presStyleIdx="0" presStyleCnt="4"/>
      <dgm:spPr/>
    </dgm:pt>
    <dgm:pt modelId="{D08FA984-399E-4B4E-ABDB-A685B4B09985}" type="pres">
      <dgm:prSet presAssocID="{83FF1139-1279-402E-A404-B35EBFE9D5F6}" presName="hierRoot3" presStyleCnt="0"/>
      <dgm:spPr/>
    </dgm:pt>
    <dgm:pt modelId="{52706FEB-9D80-45C8-9AF3-48F725B3784D}" type="pres">
      <dgm:prSet presAssocID="{83FF1139-1279-402E-A404-B35EBFE9D5F6}" presName="composite3" presStyleCnt="0"/>
      <dgm:spPr/>
    </dgm:pt>
    <dgm:pt modelId="{E63CE147-FEB2-4693-B9D6-BF2E15250B66}" type="pres">
      <dgm:prSet presAssocID="{83FF1139-1279-402E-A404-B35EBFE9D5F6}" presName="background3" presStyleLbl="node3" presStyleIdx="0" presStyleCnt="4"/>
      <dgm:spPr/>
    </dgm:pt>
    <dgm:pt modelId="{9CCCFE5A-36B7-48CA-BD4C-BE0ADF5C36ED}" type="pres">
      <dgm:prSet presAssocID="{83FF1139-1279-402E-A404-B35EBFE9D5F6}" presName="text3" presStyleLbl="fgAcc3" presStyleIdx="0" presStyleCnt="4" custLinFactX="13957" custLinFactY="-100000" custLinFactNeighborX="100000" custLinFactNeighborY="-179766">
        <dgm:presLayoutVars>
          <dgm:chPref val="3"/>
        </dgm:presLayoutVars>
      </dgm:prSet>
      <dgm:spPr/>
    </dgm:pt>
    <dgm:pt modelId="{253E2386-B679-4F16-86A0-54F7A5D9F8D9}" type="pres">
      <dgm:prSet presAssocID="{83FF1139-1279-402E-A404-B35EBFE9D5F6}" presName="hierChild4" presStyleCnt="0"/>
      <dgm:spPr/>
    </dgm:pt>
    <dgm:pt modelId="{90E1FD91-65CC-4BA9-AE5E-D22FD7348222}" type="pres">
      <dgm:prSet presAssocID="{64E46DAC-5CF8-4E01-9F78-313B5905D600}" presName="Name17" presStyleLbl="parChTrans1D3" presStyleIdx="1" presStyleCnt="4"/>
      <dgm:spPr/>
    </dgm:pt>
    <dgm:pt modelId="{2563F7EC-8BB4-469C-8266-B17198600F71}" type="pres">
      <dgm:prSet presAssocID="{DD5B9B41-B91C-4CDA-8A33-F8F6FEBCF005}" presName="hierRoot3" presStyleCnt="0"/>
      <dgm:spPr/>
    </dgm:pt>
    <dgm:pt modelId="{36A5A1DA-6691-4A08-BEDC-66F3000E199B}" type="pres">
      <dgm:prSet presAssocID="{DD5B9B41-B91C-4CDA-8A33-F8F6FEBCF005}" presName="composite3" presStyleCnt="0"/>
      <dgm:spPr/>
    </dgm:pt>
    <dgm:pt modelId="{BB0564A8-544E-402C-B874-4D91E9299D43}" type="pres">
      <dgm:prSet presAssocID="{DD5B9B41-B91C-4CDA-8A33-F8F6FEBCF005}" presName="background3" presStyleLbl="node3" presStyleIdx="1" presStyleCnt="4"/>
      <dgm:spPr/>
    </dgm:pt>
    <dgm:pt modelId="{769F2D7A-1ACD-4D8D-BEBF-07261485B354}" type="pres">
      <dgm:prSet presAssocID="{DD5B9B41-B91C-4CDA-8A33-F8F6FEBCF005}" presName="text3" presStyleLbl="fgAcc3" presStyleIdx="1" presStyleCnt="4" custLinFactY="-48788" custLinFactNeighborX="-8265" custLinFactNeighborY="-100000">
        <dgm:presLayoutVars>
          <dgm:chPref val="3"/>
        </dgm:presLayoutVars>
      </dgm:prSet>
      <dgm:spPr/>
    </dgm:pt>
    <dgm:pt modelId="{88AED924-322E-4D35-B031-0D06D4CA23D6}" type="pres">
      <dgm:prSet presAssocID="{DD5B9B41-B91C-4CDA-8A33-F8F6FEBCF005}" presName="hierChild4" presStyleCnt="0"/>
      <dgm:spPr/>
    </dgm:pt>
    <dgm:pt modelId="{74F1A1C8-1983-4B5C-83B7-31B6760D602D}" type="pres">
      <dgm:prSet presAssocID="{EC4D0D6D-6522-4B44-AD7C-47E8256B8DF0}" presName="Name17" presStyleLbl="parChTrans1D3" presStyleIdx="2" presStyleCnt="4"/>
      <dgm:spPr/>
    </dgm:pt>
    <dgm:pt modelId="{9BABE29F-2D74-4EFC-85EC-C0408E854118}" type="pres">
      <dgm:prSet presAssocID="{225B16B6-7878-43B1-8F76-5BADDCE69C28}" presName="hierRoot3" presStyleCnt="0"/>
      <dgm:spPr/>
    </dgm:pt>
    <dgm:pt modelId="{FA5A103C-620E-4756-98BC-93EC0D2724AE}" type="pres">
      <dgm:prSet presAssocID="{225B16B6-7878-43B1-8F76-5BADDCE69C28}" presName="composite3" presStyleCnt="0"/>
      <dgm:spPr/>
    </dgm:pt>
    <dgm:pt modelId="{87ACFA0E-F201-4465-8B7C-7AB33072A12E}" type="pres">
      <dgm:prSet presAssocID="{225B16B6-7878-43B1-8F76-5BADDCE69C28}" presName="background3" presStyleLbl="node3" presStyleIdx="2" presStyleCnt="4"/>
      <dgm:spPr/>
    </dgm:pt>
    <dgm:pt modelId="{6B010958-8BCB-4A29-BD28-6258D49637AD}" type="pres">
      <dgm:prSet presAssocID="{225B16B6-7878-43B1-8F76-5BADDCE69C28}" presName="text3" presStyleLbl="fgAcc3" presStyleIdx="2" presStyleCnt="4" custLinFactX="-30009" custLinFactNeighborX="-100000" custLinFactNeighborY="-11652">
        <dgm:presLayoutVars>
          <dgm:chPref val="3"/>
        </dgm:presLayoutVars>
      </dgm:prSet>
      <dgm:spPr/>
    </dgm:pt>
    <dgm:pt modelId="{6FEFA35B-5B4B-449F-95AE-CF665F7440F8}" type="pres">
      <dgm:prSet presAssocID="{225B16B6-7878-43B1-8F76-5BADDCE69C28}" presName="hierChild4" presStyleCnt="0"/>
      <dgm:spPr/>
    </dgm:pt>
    <dgm:pt modelId="{8855D051-60BF-422F-BC4A-131CF428B29B}" type="pres">
      <dgm:prSet presAssocID="{ACB1C567-1012-41E2-B1A4-3C8393A771E9}" presName="Name10" presStyleLbl="parChTrans1D2" presStyleIdx="1" presStyleCnt="5"/>
      <dgm:spPr/>
    </dgm:pt>
    <dgm:pt modelId="{D637CF69-FA8C-42BD-9418-E9DA8139A899}" type="pres">
      <dgm:prSet presAssocID="{187FE622-C311-49B6-BFC8-03D0FF1A5877}" presName="hierRoot2" presStyleCnt="0"/>
      <dgm:spPr/>
    </dgm:pt>
    <dgm:pt modelId="{C24441C2-5124-472E-A2E2-D0825226B87A}" type="pres">
      <dgm:prSet presAssocID="{187FE622-C311-49B6-BFC8-03D0FF1A5877}" presName="composite2" presStyleCnt="0"/>
      <dgm:spPr/>
    </dgm:pt>
    <dgm:pt modelId="{6D5F9E7D-3289-4C73-8C34-55FB8121AE21}" type="pres">
      <dgm:prSet presAssocID="{187FE622-C311-49B6-BFC8-03D0FF1A5877}" presName="background2" presStyleLbl="node2" presStyleIdx="1" presStyleCnt="5"/>
      <dgm:spPr/>
    </dgm:pt>
    <dgm:pt modelId="{5472DA43-9CB7-4746-9E98-3CD2824BE46E}" type="pres">
      <dgm:prSet presAssocID="{187FE622-C311-49B6-BFC8-03D0FF1A5877}" presName="text2" presStyleLbl="fgAcc2" presStyleIdx="1" presStyleCnt="5" custLinFactX="-9595" custLinFactY="-100000" custLinFactNeighborX="-100000" custLinFactNeighborY="-179766">
        <dgm:presLayoutVars>
          <dgm:chPref val="3"/>
        </dgm:presLayoutVars>
      </dgm:prSet>
      <dgm:spPr/>
    </dgm:pt>
    <dgm:pt modelId="{B8D38EDA-67D7-493D-B833-EB49687111F2}" type="pres">
      <dgm:prSet presAssocID="{187FE622-C311-49B6-BFC8-03D0FF1A5877}" presName="hierChild3" presStyleCnt="0"/>
      <dgm:spPr/>
    </dgm:pt>
    <dgm:pt modelId="{64B0D471-CE91-4D35-898E-7CCA363D75F5}" type="pres">
      <dgm:prSet presAssocID="{3C85563A-4805-4668-9312-4C753F065B62}" presName="Name17" presStyleLbl="parChTrans1D3" presStyleIdx="3" presStyleCnt="4"/>
      <dgm:spPr/>
    </dgm:pt>
    <dgm:pt modelId="{B0D9CA29-09AE-4E21-B659-577732C4FEE6}" type="pres">
      <dgm:prSet presAssocID="{22FAE7D9-5E38-4566-A777-756C124FAA6A}" presName="hierRoot3" presStyleCnt="0"/>
      <dgm:spPr/>
    </dgm:pt>
    <dgm:pt modelId="{686F16CB-69CD-45DE-BCAD-2A5C2F9B7D8B}" type="pres">
      <dgm:prSet presAssocID="{22FAE7D9-5E38-4566-A777-756C124FAA6A}" presName="composite3" presStyleCnt="0"/>
      <dgm:spPr/>
    </dgm:pt>
    <dgm:pt modelId="{255E5E5F-BFAE-4613-94C4-F5B567D8A022}" type="pres">
      <dgm:prSet presAssocID="{22FAE7D9-5E38-4566-A777-756C124FAA6A}" presName="background3" presStyleLbl="node3" presStyleIdx="3" presStyleCnt="4"/>
      <dgm:spPr/>
    </dgm:pt>
    <dgm:pt modelId="{3C767424-0FD1-43B1-9691-517996E17923}" type="pres">
      <dgm:prSet presAssocID="{22FAE7D9-5E38-4566-A777-756C124FAA6A}" presName="text3" presStyleLbl="fgAcc3" presStyleIdx="3" presStyleCnt="4" custLinFactX="-9391" custLinFactY="-100000" custLinFactNeighborX="-100000" custLinFactNeighborY="-179766">
        <dgm:presLayoutVars>
          <dgm:chPref val="3"/>
        </dgm:presLayoutVars>
      </dgm:prSet>
      <dgm:spPr/>
    </dgm:pt>
    <dgm:pt modelId="{0458CF0E-8E0C-4987-8A6D-DC88A95C6A23}" type="pres">
      <dgm:prSet presAssocID="{22FAE7D9-5E38-4566-A777-756C124FAA6A}" presName="hierChild4" presStyleCnt="0"/>
      <dgm:spPr/>
    </dgm:pt>
    <dgm:pt modelId="{C21888CB-BAD3-4F06-8BD5-D4BB5869FAA8}" type="pres">
      <dgm:prSet presAssocID="{89726429-1810-4844-9BE5-0FE2C1A85C2E}" presName="Name10" presStyleLbl="parChTrans1D2" presStyleIdx="2" presStyleCnt="5"/>
      <dgm:spPr/>
    </dgm:pt>
    <dgm:pt modelId="{BAD543B8-E761-4DC3-ABBB-0D9AEC1C3EFA}" type="pres">
      <dgm:prSet presAssocID="{602243B1-FB9E-4B50-8F4E-FCF7DF4F5BB2}" presName="hierRoot2" presStyleCnt="0"/>
      <dgm:spPr/>
    </dgm:pt>
    <dgm:pt modelId="{9A67BA88-D446-44F9-BEEA-38D2509771AD}" type="pres">
      <dgm:prSet presAssocID="{602243B1-FB9E-4B50-8F4E-FCF7DF4F5BB2}" presName="composite2" presStyleCnt="0"/>
      <dgm:spPr/>
    </dgm:pt>
    <dgm:pt modelId="{A9A528AF-CEF1-4190-AF78-A17E8FDDCDD5}" type="pres">
      <dgm:prSet presAssocID="{602243B1-FB9E-4B50-8F4E-FCF7DF4F5BB2}" presName="background2" presStyleLbl="node2" presStyleIdx="2" presStyleCnt="5"/>
      <dgm:spPr/>
    </dgm:pt>
    <dgm:pt modelId="{357AB9D5-A393-4B45-98DD-B1B8D97004D3}" type="pres">
      <dgm:prSet presAssocID="{602243B1-FB9E-4B50-8F4E-FCF7DF4F5BB2}" presName="text2" presStyleLbl="fgAcc2" presStyleIdx="2" presStyleCnt="5" custLinFactX="-9595" custLinFactY="-100000" custLinFactNeighborX="-100000" custLinFactNeighborY="-180227">
        <dgm:presLayoutVars>
          <dgm:chPref val="3"/>
        </dgm:presLayoutVars>
      </dgm:prSet>
      <dgm:spPr/>
    </dgm:pt>
    <dgm:pt modelId="{9C07F94C-4D17-4A71-9288-EBC2A0FC35CF}" type="pres">
      <dgm:prSet presAssocID="{602243B1-FB9E-4B50-8F4E-FCF7DF4F5BB2}" presName="hierChild3" presStyleCnt="0"/>
      <dgm:spPr/>
    </dgm:pt>
    <dgm:pt modelId="{2F2F51C4-1F0B-45A4-BA96-583368CC0100}" type="pres">
      <dgm:prSet presAssocID="{A27F01EB-9FE5-4696-A8EB-07B8F68E7730}" presName="Name10" presStyleLbl="parChTrans1D2" presStyleIdx="3" presStyleCnt="5"/>
      <dgm:spPr/>
    </dgm:pt>
    <dgm:pt modelId="{9BC28C61-9FCF-4462-9959-4167F6491A47}" type="pres">
      <dgm:prSet presAssocID="{C46CF34A-A741-4951-B60C-F1447A7A4FF7}" presName="hierRoot2" presStyleCnt="0"/>
      <dgm:spPr/>
    </dgm:pt>
    <dgm:pt modelId="{052123E8-D853-4C4F-809C-1678396581D5}" type="pres">
      <dgm:prSet presAssocID="{C46CF34A-A741-4951-B60C-F1447A7A4FF7}" presName="composite2" presStyleCnt="0"/>
      <dgm:spPr/>
    </dgm:pt>
    <dgm:pt modelId="{B7B38ACF-5D0E-4319-9A59-6A65E9CF007C}" type="pres">
      <dgm:prSet presAssocID="{C46CF34A-A741-4951-B60C-F1447A7A4FF7}" presName="background2" presStyleLbl="node2" presStyleIdx="3" presStyleCnt="5"/>
      <dgm:spPr/>
    </dgm:pt>
    <dgm:pt modelId="{18B3E1D3-F5D5-40F9-A063-DA63593DDCD2}" type="pres">
      <dgm:prSet presAssocID="{C46CF34A-A741-4951-B60C-F1447A7A4FF7}" presName="text2" presStyleLbl="fgAcc2" presStyleIdx="3" presStyleCnt="5" custLinFactX="-9595" custLinFactY="-100000" custLinFactNeighborX="-100000" custLinFactNeighborY="-179766">
        <dgm:presLayoutVars>
          <dgm:chPref val="3"/>
        </dgm:presLayoutVars>
      </dgm:prSet>
      <dgm:spPr/>
    </dgm:pt>
    <dgm:pt modelId="{F002D8E9-5BBF-44BA-90F7-8EA04303B3D8}" type="pres">
      <dgm:prSet presAssocID="{C46CF34A-A741-4951-B60C-F1447A7A4FF7}" presName="hierChild3" presStyleCnt="0"/>
      <dgm:spPr/>
    </dgm:pt>
    <dgm:pt modelId="{6145FAB7-2F10-448A-8187-C3452205F0A4}" type="pres">
      <dgm:prSet presAssocID="{0B1889A1-EE34-4865-9AEC-96CE6B961AC2}" presName="Name10" presStyleLbl="parChTrans1D2" presStyleIdx="4" presStyleCnt="5"/>
      <dgm:spPr/>
    </dgm:pt>
    <dgm:pt modelId="{99438A08-D4AC-4CA6-B4CA-53A742475E32}" type="pres">
      <dgm:prSet presAssocID="{7EAB46A7-EA30-43F1-9875-49A613E713ED}" presName="hierRoot2" presStyleCnt="0"/>
      <dgm:spPr/>
    </dgm:pt>
    <dgm:pt modelId="{38A3DBB0-961F-4A94-A2D6-8F7252657E7A}" type="pres">
      <dgm:prSet presAssocID="{7EAB46A7-EA30-43F1-9875-49A613E713ED}" presName="composite2" presStyleCnt="0"/>
      <dgm:spPr/>
    </dgm:pt>
    <dgm:pt modelId="{6CEE7C67-480C-44A7-AA86-7849A471B784}" type="pres">
      <dgm:prSet presAssocID="{7EAB46A7-EA30-43F1-9875-49A613E713ED}" presName="background2" presStyleLbl="node2" presStyleIdx="4" presStyleCnt="5"/>
      <dgm:spPr/>
    </dgm:pt>
    <dgm:pt modelId="{10C6A3EE-3199-403E-9F32-3785E5485AD3}" type="pres">
      <dgm:prSet presAssocID="{7EAB46A7-EA30-43F1-9875-49A613E713ED}" presName="text2" presStyleLbl="fgAcc2" presStyleIdx="4" presStyleCnt="5" custLinFactX="-9595" custLinFactY="-100000" custLinFactNeighborX="-100000" custLinFactNeighborY="-179766">
        <dgm:presLayoutVars>
          <dgm:chPref val="3"/>
        </dgm:presLayoutVars>
      </dgm:prSet>
      <dgm:spPr/>
    </dgm:pt>
    <dgm:pt modelId="{B832030D-6446-4E2B-9CC3-4B8E0C631990}" type="pres">
      <dgm:prSet presAssocID="{7EAB46A7-EA30-43F1-9875-49A613E713ED}" presName="hierChild3" presStyleCnt="0"/>
      <dgm:spPr/>
    </dgm:pt>
    <dgm:pt modelId="{A4584709-9CAB-47E2-8003-37B3F72BD9E7}" type="pres">
      <dgm:prSet presAssocID="{C0BC25FC-C2AC-4A7A-9644-8999F6462878}" presName="hierRoot1" presStyleCnt="0"/>
      <dgm:spPr/>
    </dgm:pt>
    <dgm:pt modelId="{752E5AD3-F0DF-42CF-8ED1-075FC19302E5}" type="pres">
      <dgm:prSet presAssocID="{C0BC25FC-C2AC-4A7A-9644-8999F6462878}" presName="composite" presStyleCnt="0"/>
      <dgm:spPr/>
    </dgm:pt>
    <dgm:pt modelId="{9B84DAF9-9CE1-4A61-B7BD-6E357D2A72DB}" type="pres">
      <dgm:prSet presAssocID="{C0BC25FC-C2AC-4A7A-9644-8999F6462878}" presName="background" presStyleLbl="node0" presStyleIdx="1" presStyleCnt="2"/>
      <dgm:spPr/>
    </dgm:pt>
    <dgm:pt modelId="{163152F0-25AD-46A8-A51E-B5D3C8D73F00}" type="pres">
      <dgm:prSet presAssocID="{C0BC25FC-C2AC-4A7A-9644-8999F6462878}" presName="text" presStyleLbl="fgAcc0" presStyleIdx="1" presStyleCnt="2" custLinFactNeighborX="-43626" custLinFactNeighborY="12087">
        <dgm:presLayoutVars>
          <dgm:chPref val="3"/>
        </dgm:presLayoutVars>
      </dgm:prSet>
      <dgm:spPr/>
    </dgm:pt>
    <dgm:pt modelId="{0E4B24FD-BE62-4B27-8391-BE973CC23034}" type="pres">
      <dgm:prSet presAssocID="{C0BC25FC-C2AC-4A7A-9644-8999F6462878}" presName="hierChild2" presStyleCnt="0"/>
      <dgm:spPr/>
    </dgm:pt>
  </dgm:ptLst>
  <dgm:cxnLst>
    <dgm:cxn modelId="{E444B305-6EAB-4993-B7A6-978BDF859AA4}" type="presOf" srcId="{22FAE7D9-5E38-4566-A777-756C124FAA6A}" destId="{3C767424-0FD1-43B1-9691-517996E17923}" srcOrd="0" destOrd="0" presId="urn:microsoft.com/office/officeart/2005/8/layout/hierarchy1"/>
    <dgm:cxn modelId="{E05AA414-1A0D-46E7-A8DA-3CA87DA7813E}" type="presOf" srcId="{C46CF34A-A741-4951-B60C-F1447A7A4FF7}" destId="{18B3E1D3-F5D5-40F9-A063-DA63593DDCD2}" srcOrd="0" destOrd="0" presId="urn:microsoft.com/office/officeart/2005/8/layout/hierarchy1"/>
    <dgm:cxn modelId="{149A452A-A772-4B58-B4A5-AD6266D48B0B}" srcId="{E2C07127-62A2-4070-9FE4-0B6684EE06D7}" destId="{C46CF34A-A741-4951-B60C-F1447A7A4FF7}" srcOrd="3" destOrd="0" parTransId="{A27F01EB-9FE5-4696-A8EB-07B8F68E7730}" sibTransId="{1C5396D6-8F05-48BC-B369-CF46E8F6FED0}"/>
    <dgm:cxn modelId="{CBE3B92B-4873-4000-9338-F98CE066F396}" srcId="{E2C07127-62A2-4070-9FE4-0B6684EE06D7}" destId="{602243B1-FB9E-4B50-8F4E-FCF7DF4F5BB2}" srcOrd="2" destOrd="0" parTransId="{89726429-1810-4844-9BE5-0FE2C1A85C2E}" sibTransId="{231C1509-60C0-4820-B223-356F7FF89FF0}"/>
    <dgm:cxn modelId="{A4681D2D-DA15-46D4-B0E3-A3732E53F71B}" type="presOf" srcId="{A27F01EB-9FE5-4696-A8EB-07B8F68E7730}" destId="{2F2F51C4-1F0B-45A4-BA96-583368CC0100}" srcOrd="0" destOrd="0" presId="urn:microsoft.com/office/officeart/2005/8/layout/hierarchy1"/>
    <dgm:cxn modelId="{A8293A36-A459-4174-A927-CC4E8A53C3B5}" type="presOf" srcId="{0B1889A1-EE34-4865-9AEC-96CE6B961AC2}" destId="{6145FAB7-2F10-448A-8187-C3452205F0A4}" srcOrd="0" destOrd="0" presId="urn:microsoft.com/office/officeart/2005/8/layout/hierarchy1"/>
    <dgm:cxn modelId="{0EEDE95F-7CF8-4C92-BA8B-99861B3B5763}" type="presOf" srcId="{37D7932F-155E-4476-9D98-23B6A4A92CF9}" destId="{4A398C26-F416-474B-9CA9-4C690A35890A}" srcOrd="0" destOrd="0" presId="urn:microsoft.com/office/officeart/2005/8/layout/hierarchy1"/>
    <dgm:cxn modelId="{25C4ED65-612B-4D31-921D-1F4DC0249900}" type="presOf" srcId="{E2C07127-62A2-4070-9FE4-0B6684EE06D7}" destId="{4A43A047-5D83-4D60-8760-48D31900BB86}" srcOrd="0" destOrd="0" presId="urn:microsoft.com/office/officeart/2005/8/layout/hierarchy1"/>
    <dgm:cxn modelId="{E74C1C66-DFBF-45AD-867E-5789638AC583}" type="presOf" srcId="{18C3D5AF-31B7-4FCA-8338-DFEEACFB15C5}" destId="{4D502AF4-D821-44EE-B4F2-F21CAA9C183A}" srcOrd="0" destOrd="0" presId="urn:microsoft.com/office/officeart/2005/8/layout/hierarchy1"/>
    <dgm:cxn modelId="{498D1F47-4A24-4A55-89A5-9E8D812289B7}" type="presOf" srcId="{64E46DAC-5CF8-4E01-9F78-313B5905D600}" destId="{90E1FD91-65CC-4BA9-AE5E-D22FD7348222}" srcOrd="0" destOrd="0" presId="urn:microsoft.com/office/officeart/2005/8/layout/hierarchy1"/>
    <dgm:cxn modelId="{18E9CE67-1D17-4108-AD14-66940190ED28}" type="presOf" srcId="{3C85563A-4805-4668-9312-4C753F065B62}" destId="{64B0D471-CE91-4D35-898E-7CCA363D75F5}" srcOrd="0" destOrd="0" presId="urn:microsoft.com/office/officeart/2005/8/layout/hierarchy1"/>
    <dgm:cxn modelId="{533EBE49-4766-4682-B1FB-DF6DB10E6F63}" srcId="{37D7932F-155E-4476-9D98-23B6A4A92CF9}" destId="{E2C07127-62A2-4070-9FE4-0B6684EE06D7}" srcOrd="0" destOrd="0" parTransId="{1271B3FB-CB2B-4AC0-8A9C-FFF9EBD999A1}" sibTransId="{ED21832A-36B6-4271-82E0-C4AFAA7E423E}"/>
    <dgm:cxn modelId="{D570AD4B-ADD0-4918-85F9-34B9D8EF770F}" srcId="{E2C07127-62A2-4070-9FE4-0B6684EE06D7}" destId="{7EAB46A7-EA30-43F1-9875-49A613E713ED}" srcOrd="4" destOrd="0" parTransId="{0B1889A1-EE34-4865-9AEC-96CE6B961AC2}" sibTransId="{E6C31A82-C08B-4D45-BCC4-0EC44DC0D8B3}"/>
    <dgm:cxn modelId="{3A720C6C-D5AE-490B-BA72-D6420AEEEFE2}" srcId="{E2C07127-62A2-4070-9FE4-0B6684EE06D7}" destId="{187FE622-C311-49B6-BFC8-03D0FF1A5877}" srcOrd="1" destOrd="0" parTransId="{ACB1C567-1012-41E2-B1A4-3C8393A771E9}" sibTransId="{89D3B2CF-D0D1-4B35-B471-ABD9BCCCD5DE}"/>
    <dgm:cxn modelId="{29DA7E6D-30AC-412B-B4E8-97C3D81A28D8}" srcId="{18C3D5AF-31B7-4FCA-8338-DFEEACFB15C5}" destId="{225B16B6-7878-43B1-8F76-5BADDCE69C28}" srcOrd="2" destOrd="0" parTransId="{EC4D0D6D-6522-4B44-AD7C-47E8256B8DF0}" sibTransId="{8F8C5577-BFC4-4312-B5E4-24C4792C2AEE}"/>
    <dgm:cxn modelId="{1C748E7D-3700-4C36-982C-DB1D8ABD977C}" type="presOf" srcId="{602243B1-FB9E-4B50-8F4E-FCF7DF4F5BB2}" destId="{357AB9D5-A393-4B45-98DD-B1B8D97004D3}" srcOrd="0" destOrd="0" presId="urn:microsoft.com/office/officeart/2005/8/layout/hierarchy1"/>
    <dgm:cxn modelId="{7CC4F07E-1CC1-439C-874A-8C3885424894}" type="presOf" srcId="{83FF1139-1279-402E-A404-B35EBFE9D5F6}" destId="{9CCCFE5A-36B7-48CA-BD4C-BE0ADF5C36ED}" srcOrd="0" destOrd="0" presId="urn:microsoft.com/office/officeart/2005/8/layout/hierarchy1"/>
    <dgm:cxn modelId="{C56DF086-1D24-42F5-B3E6-CBBDF814B2AB}" type="presOf" srcId="{DD5B9B41-B91C-4CDA-8A33-F8F6FEBCF005}" destId="{769F2D7A-1ACD-4D8D-BEBF-07261485B354}" srcOrd="0" destOrd="0" presId="urn:microsoft.com/office/officeart/2005/8/layout/hierarchy1"/>
    <dgm:cxn modelId="{3D141F88-9A14-43B6-86CF-C37AC06FF6DC}" type="presOf" srcId="{21DF6325-9415-4DD2-9339-95DBC10BA013}" destId="{694A234E-65FF-44C6-8D11-E9273600CDD1}" srcOrd="0" destOrd="0" presId="urn:microsoft.com/office/officeart/2005/8/layout/hierarchy1"/>
    <dgm:cxn modelId="{C321C192-DB9E-4B9F-A546-1CD30A041988}" srcId="{187FE622-C311-49B6-BFC8-03D0FF1A5877}" destId="{22FAE7D9-5E38-4566-A777-756C124FAA6A}" srcOrd="0" destOrd="0" parTransId="{3C85563A-4805-4668-9312-4C753F065B62}" sibTransId="{7EC5E17A-C1E2-499A-9AB2-533BDB27DD0E}"/>
    <dgm:cxn modelId="{84D0F692-D408-4139-8E0A-9D929F060AE4}" type="presOf" srcId="{187FE622-C311-49B6-BFC8-03D0FF1A5877}" destId="{5472DA43-9CB7-4746-9E98-3CD2824BE46E}" srcOrd="0" destOrd="0" presId="urn:microsoft.com/office/officeart/2005/8/layout/hierarchy1"/>
    <dgm:cxn modelId="{C94CC9B7-E22D-4C5B-A7F0-E9251C62F0EB}" type="presOf" srcId="{225B16B6-7878-43B1-8F76-5BADDCE69C28}" destId="{6B010958-8BCB-4A29-BD28-6258D49637AD}" srcOrd="0" destOrd="0" presId="urn:microsoft.com/office/officeart/2005/8/layout/hierarchy1"/>
    <dgm:cxn modelId="{ED11CBBA-28F1-4ED0-8ABD-83BACB131089}" type="presOf" srcId="{EC4D0D6D-6522-4B44-AD7C-47E8256B8DF0}" destId="{74F1A1C8-1983-4B5C-83B7-31B6760D602D}" srcOrd="0" destOrd="0" presId="urn:microsoft.com/office/officeart/2005/8/layout/hierarchy1"/>
    <dgm:cxn modelId="{920A91C1-7750-45C3-B3A1-C666D8E9B0C2}" type="presOf" srcId="{424356EF-DE4C-4719-B102-A2459E865DF6}" destId="{819DD781-CAD6-4EDC-A97B-879A47F97656}" srcOrd="0" destOrd="0" presId="urn:microsoft.com/office/officeart/2005/8/layout/hierarchy1"/>
    <dgm:cxn modelId="{0B290ACC-07EC-45F9-B41C-91085726C36A}" type="presOf" srcId="{89726429-1810-4844-9BE5-0FE2C1A85C2E}" destId="{C21888CB-BAD3-4F06-8BD5-D4BB5869FAA8}" srcOrd="0" destOrd="0" presId="urn:microsoft.com/office/officeart/2005/8/layout/hierarchy1"/>
    <dgm:cxn modelId="{352BD0D3-1AA0-4718-8353-1C7372753A82}" srcId="{18C3D5AF-31B7-4FCA-8338-DFEEACFB15C5}" destId="{83FF1139-1279-402E-A404-B35EBFE9D5F6}" srcOrd="0" destOrd="0" parTransId="{21DF6325-9415-4DD2-9339-95DBC10BA013}" sibTransId="{9147C752-8EA2-40CC-A15C-36176B8AF31E}"/>
    <dgm:cxn modelId="{E83001D9-EECC-4555-8E7D-300A13DA8B1F}" type="presOf" srcId="{7EAB46A7-EA30-43F1-9875-49A613E713ED}" destId="{10C6A3EE-3199-403E-9F32-3785E5485AD3}" srcOrd="0" destOrd="0" presId="urn:microsoft.com/office/officeart/2005/8/layout/hierarchy1"/>
    <dgm:cxn modelId="{361317E2-0342-42CA-B13C-DC9C60A0957E}" srcId="{E2C07127-62A2-4070-9FE4-0B6684EE06D7}" destId="{18C3D5AF-31B7-4FCA-8338-DFEEACFB15C5}" srcOrd="0" destOrd="0" parTransId="{424356EF-DE4C-4719-B102-A2459E865DF6}" sibTransId="{26D7CDA2-97BA-4881-8B3A-4214C00080B0}"/>
    <dgm:cxn modelId="{007226ED-7804-4E8C-8694-395D16A9C578}" srcId="{18C3D5AF-31B7-4FCA-8338-DFEEACFB15C5}" destId="{DD5B9B41-B91C-4CDA-8A33-F8F6FEBCF005}" srcOrd="1" destOrd="0" parTransId="{64E46DAC-5CF8-4E01-9F78-313B5905D600}" sibTransId="{E40C8868-62D6-46B2-B5A5-9E06D8F091FB}"/>
    <dgm:cxn modelId="{5E6957F6-BC2D-4D0E-92E3-EA81EC21852C}" type="presOf" srcId="{C0BC25FC-C2AC-4A7A-9644-8999F6462878}" destId="{163152F0-25AD-46A8-A51E-B5D3C8D73F00}" srcOrd="0" destOrd="0" presId="urn:microsoft.com/office/officeart/2005/8/layout/hierarchy1"/>
    <dgm:cxn modelId="{F261CEF8-D2B2-428F-B2D4-255F4155D4FA}" type="presOf" srcId="{ACB1C567-1012-41E2-B1A4-3C8393A771E9}" destId="{8855D051-60BF-422F-BC4A-131CF428B29B}" srcOrd="0" destOrd="0" presId="urn:microsoft.com/office/officeart/2005/8/layout/hierarchy1"/>
    <dgm:cxn modelId="{C48574F9-244E-4700-B6BD-8DC854F09058}" srcId="{37D7932F-155E-4476-9D98-23B6A4A92CF9}" destId="{C0BC25FC-C2AC-4A7A-9644-8999F6462878}" srcOrd="1" destOrd="0" parTransId="{09CEB5B8-BD07-4DFF-B93E-49AA161A75D5}" sibTransId="{06726E63-45DC-4A13-836D-B51263015A37}"/>
    <dgm:cxn modelId="{F111CE41-C9DA-4035-90F7-BD997617FCFB}" type="presParOf" srcId="{4A398C26-F416-474B-9CA9-4C690A35890A}" destId="{0A0DC78E-2682-42AC-B646-9B70703FE2FC}" srcOrd="0" destOrd="0" presId="urn:microsoft.com/office/officeart/2005/8/layout/hierarchy1"/>
    <dgm:cxn modelId="{EE81F561-9EDD-479F-A68D-30F6E87D58DF}" type="presParOf" srcId="{0A0DC78E-2682-42AC-B646-9B70703FE2FC}" destId="{D196D47C-4D82-4BB4-9D0D-DC69DC77F1D7}" srcOrd="0" destOrd="0" presId="urn:microsoft.com/office/officeart/2005/8/layout/hierarchy1"/>
    <dgm:cxn modelId="{79C8D05E-4908-4A9D-A31D-63E554301B9C}" type="presParOf" srcId="{D196D47C-4D82-4BB4-9D0D-DC69DC77F1D7}" destId="{DD985764-8F4C-461D-B0C8-FA175E42644D}" srcOrd="0" destOrd="0" presId="urn:microsoft.com/office/officeart/2005/8/layout/hierarchy1"/>
    <dgm:cxn modelId="{222537CC-1413-469D-B8C2-B8B6DC27805F}" type="presParOf" srcId="{D196D47C-4D82-4BB4-9D0D-DC69DC77F1D7}" destId="{4A43A047-5D83-4D60-8760-48D31900BB86}" srcOrd="1" destOrd="0" presId="urn:microsoft.com/office/officeart/2005/8/layout/hierarchy1"/>
    <dgm:cxn modelId="{DAEAA017-2370-4744-939B-CFEB72E68DA1}" type="presParOf" srcId="{0A0DC78E-2682-42AC-B646-9B70703FE2FC}" destId="{48E7FC4E-6D30-4371-9624-E6B22E982EC6}" srcOrd="1" destOrd="0" presId="urn:microsoft.com/office/officeart/2005/8/layout/hierarchy1"/>
    <dgm:cxn modelId="{01A3B0D6-76A0-4799-838B-FA2EF1682549}" type="presParOf" srcId="{48E7FC4E-6D30-4371-9624-E6B22E982EC6}" destId="{819DD781-CAD6-4EDC-A97B-879A47F97656}" srcOrd="0" destOrd="0" presId="urn:microsoft.com/office/officeart/2005/8/layout/hierarchy1"/>
    <dgm:cxn modelId="{1F7C6711-C0D8-4B8C-8161-0FA50B570328}" type="presParOf" srcId="{48E7FC4E-6D30-4371-9624-E6B22E982EC6}" destId="{8703A814-3538-44BF-A717-C2DAAF2607F6}" srcOrd="1" destOrd="0" presId="urn:microsoft.com/office/officeart/2005/8/layout/hierarchy1"/>
    <dgm:cxn modelId="{C1BB941B-5DD6-41E5-8AA6-F874A3AE6D6F}" type="presParOf" srcId="{8703A814-3538-44BF-A717-C2DAAF2607F6}" destId="{10FC0EB1-E176-4723-9351-0C5B4974CEA2}" srcOrd="0" destOrd="0" presId="urn:microsoft.com/office/officeart/2005/8/layout/hierarchy1"/>
    <dgm:cxn modelId="{0E262F05-9AED-48C1-9505-0BF7FAFA9ADF}" type="presParOf" srcId="{10FC0EB1-E176-4723-9351-0C5B4974CEA2}" destId="{B0531619-B73F-45E9-8631-FB74A11B2A18}" srcOrd="0" destOrd="0" presId="urn:microsoft.com/office/officeart/2005/8/layout/hierarchy1"/>
    <dgm:cxn modelId="{EACE8688-5F3C-4595-A3CB-97850E93CE17}" type="presParOf" srcId="{10FC0EB1-E176-4723-9351-0C5B4974CEA2}" destId="{4D502AF4-D821-44EE-B4F2-F21CAA9C183A}" srcOrd="1" destOrd="0" presId="urn:microsoft.com/office/officeart/2005/8/layout/hierarchy1"/>
    <dgm:cxn modelId="{B8543BEB-58F8-4807-B882-25E1FBA0BEF0}" type="presParOf" srcId="{8703A814-3538-44BF-A717-C2DAAF2607F6}" destId="{5BA81DC0-CC28-4AE3-8E9C-AB76CF90BC56}" srcOrd="1" destOrd="0" presId="urn:microsoft.com/office/officeart/2005/8/layout/hierarchy1"/>
    <dgm:cxn modelId="{BC58D91B-0638-4908-B3A4-5925AD2982E6}" type="presParOf" srcId="{5BA81DC0-CC28-4AE3-8E9C-AB76CF90BC56}" destId="{694A234E-65FF-44C6-8D11-E9273600CDD1}" srcOrd="0" destOrd="0" presId="urn:microsoft.com/office/officeart/2005/8/layout/hierarchy1"/>
    <dgm:cxn modelId="{89FCCAFB-E91B-4E49-AEA3-519843E67074}" type="presParOf" srcId="{5BA81DC0-CC28-4AE3-8E9C-AB76CF90BC56}" destId="{D08FA984-399E-4B4E-ABDB-A685B4B09985}" srcOrd="1" destOrd="0" presId="urn:microsoft.com/office/officeart/2005/8/layout/hierarchy1"/>
    <dgm:cxn modelId="{DF22A1A9-3A32-498F-8185-B890A3256E17}" type="presParOf" srcId="{D08FA984-399E-4B4E-ABDB-A685B4B09985}" destId="{52706FEB-9D80-45C8-9AF3-48F725B3784D}" srcOrd="0" destOrd="0" presId="urn:microsoft.com/office/officeart/2005/8/layout/hierarchy1"/>
    <dgm:cxn modelId="{3A8DC4DD-7A54-416C-8170-27EA10127B82}" type="presParOf" srcId="{52706FEB-9D80-45C8-9AF3-48F725B3784D}" destId="{E63CE147-FEB2-4693-B9D6-BF2E15250B66}" srcOrd="0" destOrd="0" presId="urn:microsoft.com/office/officeart/2005/8/layout/hierarchy1"/>
    <dgm:cxn modelId="{7584010C-F071-4D20-BA27-FE46FFF3E077}" type="presParOf" srcId="{52706FEB-9D80-45C8-9AF3-48F725B3784D}" destId="{9CCCFE5A-36B7-48CA-BD4C-BE0ADF5C36ED}" srcOrd="1" destOrd="0" presId="urn:microsoft.com/office/officeart/2005/8/layout/hierarchy1"/>
    <dgm:cxn modelId="{E9F37B45-88EF-4B46-9B58-C9D017F6E2AF}" type="presParOf" srcId="{D08FA984-399E-4B4E-ABDB-A685B4B09985}" destId="{253E2386-B679-4F16-86A0-54F7A5D9F8D9}" srcOrd="1" destOrd="0" presId="urn:microsoft.com/office/officeart/2005/8/layout/hierarchy1"/>
    <dgm:cxn modelId="{E7845961-DBF5-4124-932F-C0C852B8A0B6}" type="presParOf" srcId="{5BA81DC0-CC28-4AE3-8E9C-AB76CF90BC56}" destId="{90E1FD91-65CC-4BA9-AE5E-D22FD7348222}" srcOrd="2" destOrd="0" presId="urn:microsoft.com/office/officeart/2005/8/layout/hierarchy1"/>
    <dgm:cxn modelId="{74D136A8-6504-411E-84F9-7A7BC7D4027D}" type="presParOf" srcId="{5BA81DC0-CC28-4AE3-8E9C-AB76CF90BC56}" destId="{2563F7EC-8BB4-469C-8266-B17198600F71}" srcOrd="3" destOrd="0" presId="urn:microsoft.com/office/officeart/2005/8/layout/hierarchy1"/>
    <dgm:cxn modelId="{002FAA28-040E-49E5-967F-ABCDFB862316}" type="presParOf" srcId="{2563F7EC-8BB4-469C-8266-B17198600F71}" destId="{36A5A1DA-6691-4A08-BEDC-66F3000E199B}" srcOrd="0" destOrd="0" presId="urn:microsoft.com/office/officeart/2005/8/layout/hierarchy1"/>
    <dgm:cxn modelId="{EBFE2525-612F-4332-873D-502500A0C9EF}" type="presParOf" srcId="{36A5A1DA-6691-4A08-BEDC-66F3000E199B}" destId="{BB0564A8-544E-402C-B874-4D91E9299D43}" srcOrd="0" destOrd="0" presId="urn:microsoft.com/office/officeart/2005/8/layout/hierarchy1"/>
    <dgm:cxn modelId="{6CD1201B-524D-4C5C-8AF8-2C0C761ABC74}" type="presParOf" srcId="{36A5A1DA-6691-4A08-BEDC-66F3000E199B}" destId="{769F2D7A-1ACD-4D8D-BEBF-07261485B354}" srcOrd="1" destOrd="0" presId="urn:microsoft.com/office/officeart/2005/8/layout/hierarchy1"/>
    <dgm:cxn modelId="{51D4A5C0-7D2F-4C38-9611-0608B20ABCAE}" type="presParOf" srcId="{2563F7EC-8BB4-469C-8266-B17198600F71}" destId="{88AED924-322E-4D35-B031-0D06D4CA23D6}" srcOrd="1" destOrd="0" presId="urn:microsoft.com/office/officeart/2005/8/layout/hierarchy1"/>
    <dgm:cxn modelId="{8D80A5DD-FF23-48FE-A362-EBC84C124ED6}" type="presParOf" srcId="{5BA81DC0-CC28-4AE3-8E9C-AB76CF90BC56}" destId="{74F1A1C8-1983-4B5C-83B7-31B6760D602D}" srcOrd="4" destOrd="0" presId="urn:microsoft.com/office/officeart/2005/8/layout/hierarchy1"/>
    <dgm:cxn modelId="{FBD265E9-58A0-4E5D-825C-6F4370FEAC17}" type="presParOf" srcId="{5BA81DC0-CC28-4AE3-8E9C-AB76CF90BC56}" destId="{9BABE29F-2D74-4EFC-85EC-C0408E854118}" srcOrd="5" destOrd="0" presId="urn:microsoft.com/office/officeart/2005/8/layout/hierarchy1"/>
    <dgm:cxn modelId="{3F46A7C6-04EB-4783-A5A2-6E8EC0FD0572}" type="presParOf" srcId="{9BABE29F-2D74-4EFC-85EC-C0408E854118}" destId="{FA5A103C-620E-4756-98BC-93EC0D2724AE}" srcOrd="0" destOrd="0" presId="urn:microsoft.com/office/officeart/2005/8/layout/hierarchy1"/>
    <dgm:cxn modelId="{0F86F737-5C23-445B-BA9D-EFBF31C8D178}" type="presParOf" srcId="{FA5A103C-620E-4756-98BC-93EC0D2724AE}" destId="{87ACFA0E-F201-4465-8B7C-7AB33072A12E}" srcOrd="0" destOrd="0" presId="urn:microsoft.com/office/officeart/2005/8/layout/hierarchy1"/>
    <dgm:cxn modelId="{E574F277-AD87-4541-8B3E-2AFEDA13EEAC}" type="presParOf" srcId="{FA5A103C-620E-4756-98BC-93EC0D2724AE}" destId="{6B010958-8BCB-4A29-BD28-6258D49637AD}" srcOrd="1" destOrd="0" presId="urn:microsoft.com/office/officeart/2005/8/layout/hierarchy1"/>
    <dgm:cxn modelId="{47B6A1A9-9B71-495D-AB89-72E9D5AF1FC6}" type="presParOf" srcId="{9BABE29F-2D74-4EFC-85EC-C0408E854118}" destId="{6FEFA35B-5B4B-449F-95AE-CF665F7440F8}" srcOrd="1" destOrd="0" presId="urn:microsoft.com/office/officeart/2005/8/layout/hierarchy1"/>
    <dgm:cxn modelId="{8A3B0430-30B7-4C9B-91E0-80FD9BC1D18E}" type="presParOf" srcId="{48E7FC4E-6D30-4371-9624-E6B22E982EC6}" destId="{8855D051-60BF-422F-BC4A-131CF428B29B}" srcOrd="2" destOrd="0" presId="urn:microsoft.com/office/officeart/2005/8/layout/hierarchy1"/>
    <dgm:cxn modelId="{D1066E24-8E4D-4E3C-9F94-A230C1303C2D}" type="presParOf" srcId="{48E7FC4E-6D30-4371-9624-E6B22E982EC6}" destId="{D637CF69-FA8C-42BD-9418-E9DA8139A899}" srcOrd="3" destOrd="0" presId="urn:microsoft.com/office/officeart/2005/8/layout/hierarchy1"/>
    <dgm:cxn modelId="{0D493487-0159-4A04-9093-9FA017BA6A96}" type="presParOf" srcId="{D637CF69-FA8C-42BD-9418-E9DA8139A899}" destId="{C24441C2-5124-472E-A2E2-D0825226B87A}" srcOrd="0" destOrd="0" presId="urn:microsoft.com/office/officeart/2005/8/layout/hierarchy1"/>
    <dgm:cxn modelId="{FD72D6AE-6560-414B-A135-21C93661FE77}" type="presParOf" srcId="{C24441C2-5124-472E-A2E2-D0825226B87A}" destId="{6D5F9E7D-3289-4C73-8C34-55FB8121AE21}" srcOrd="0" destOrd="0" presId="urn:microsoft.com/office/officeart/2005/8/layout/hierarchy1"/>
    <dgm:cxn modelId="{8F5F3C7C-4643-40D7-91A9-EB2EDAE1B109}" type="presParOf" srcId="{C24441C2-5124-472E-A2E2-D0825226B87A}" destId="{5472DA43-9CB7-4746-9E98-3CD2824BE46E}" srcOrd="1" destOrd="0" presId="urn:microsoft.com/office/officeart/2005/8/layout/hierarchy1"/>
    <dgm:cxn modelId="{B2C38238-9183-4218-B70C-1A9EA5633A10}" type="presParOf" srcId="{D637CF69-FA8C-42BD-9418-E9DA8139A899}" destId="{B8D38EDA-67D7-493D-B833-EB49687111F2}" srcOrd="1" destOrd="0" presId="urn:microsoft.com/office/officeart/2005/8/layout/hierarchy1"/>
    <dgm:cxn modelId="{9AAFE116-2AA2-418E-A2D6-B66E32ED686E}" type="presParOf" srcId="{B8D38EDA-67D7-493D-B833-EB49687111F2}" destId="{64B0D471-CE91-4D35-898E-7CCA363D75F5}" srcOrd="0" destOrd="0" presId="urn:microsoft.com/office/officeart/2005/8/layout/hierarchy1"/>
    <dgm:cxn modelId="{6BCCA923-60D1-4105-A3EC-9B8469D7099C}" type="presParOf" srcId="{B8D38EDA-67D7-493D-B833-EB49687111F2}" destId="{B0D9CA29-09AE-4E21-B659-577732C4FEE6}" srcOrd="1" destOrd="0" presId="urn:microsoft.com/office/officeart/2005/8/layout/hierarchy1"/>
    <dgm:cxn modelId="{933E3A79-A626-4F44-85C7-81CEE1A645C7}" type="presParOf" srcId="{B0D9CA29-09AE-4E21-B659-577732C4FEE6}" destId="{686F16CB-69CD-45DE-BCAD-2A5C2F9B7D8B}" srcOrd="0" destOrd="0" presId="urn:microsoft.com/office/officeart/2005/8/layout/hierarchy1"/>
    <dgm:cxn modelId="{A9732711-A879-43FE-A85D-3891251D9D51}" type="presParOf" srcId="{686F16CB-69CD-45DE-BCAD-2A5C2F9B7D8B}" destId="{255E5E5F-BFAE-4613-94C4-F5B567D8A022}" srcOrd="0" destOrd="0" presId="urn:microsoft.com/office/officeart/2005/8/layout/hierarchy1"/>
    <dgm:cxn modelId="{F44FF499-3B28-4A9D-8A91-B666CA9DB93B}" type="presParOf" srcId="{686F16CB-69CD-45DE-BCAD-2A5C2F9B7D8B}" destId="{3C767424-0FD1-43B1-9691-517996E17923}" srcOrd="1" destOrd="0" presId="urn:microsoft.com/office/officeart/2005/8/layout/hierarchy1"/>
    <dgm:cxn modelId="{0F65B5CF-DD99-4725-B598-067F7C420A52}" type="presParOf" srcId="{B0D9CA29-09AE-4E21-B659-577732C4FEE6}" destId="{0458CF0E-8E0C-4987-8A6D-DC88A95C6A23}" srcOrd="1" destOrd="0" presId="urn:microsoft.com/office/officeart/2005/8/layout/hierarchy1"/>
    <dgm:cxn modelId="{02B94F0F-BFB7-4B43-AF66-AF0F7D721CB5}" type="presParOf" srcId="{48E7FC4E-6D30-4371-9624-E6B22E982EC6}" destId="{C21888CB-BAD3-4F06-8BD5-D4BB5869FAA8}" srcOrd="4" destOrd="0" presId="urn:microsoft.com/office/officeart/2005/8/layout/hierarchy1"/>
    <dgm:cxn modelId="{71120792-5751-4257-B2CF-1DBD9F0E226C}" type="presParOf" srcId="{48E7FC4E-6D30-4371-9624-E6B22E982EC6}" destId="{BAD543B8-E761-4DC3-ABBB-0D9AEC1C3EFA}" srcOrd="5" destOrd="0" presId="urn:microsoft.com/office/officeart/2005/8/layout/hierarchy1"/>
    <dgm:cxn modelId="{F8047347-103A-4BFF-AEE0-6F8F6AE48631}" type="presParOf" srcId="{BAD543B8-E761-4DC3-ABBB-0D9AEC1C3EFA}" destId="{9A67BA88-D446-44F9-BEEA-38D2509771AD}" srcOrd="0" destOrd="0" presId="urn:microsoft.com/office/officeart/2005/8/layout/hierarchy1"/>
    <dgm:cxn modelId="{7A9843F7-ED4F-4E3F-94BD-FA3278F3BBF0}" type="presParOf" srcId="{9A67BA88-D446-44F9-BEEA-38D2509771AD}" destId="{A9A528AF-CEF1-4190-AF78-A17E8FDDCDD5}" srcOrd="0" destOrd="0" presId="urn:microsoft.com/office/officeart/2005/8/layout/hierarchy1"/>
    <dgm:cxn modelId="{49F1BF4C-8069-47D9-B8E5-1323B2EE04D8}" type="presParOf" srcId="{9A67BA88-D446-44F9-BEEA-38D2509771AD}" destId="{357AB9D5-A393-4B45-98DD-B1B8D97004D3}" srcOrd="1" destOrd="0" presId="urn:microsoft.com/office/officeart/2005/8/layout/hierarchy1"/>
    <dgm:cxn modelId="{992958A3-820E-4FA5-966C-CF536B37CAA5}" type="presParOf" srcId="{BAD543B8-E761-4DC3-ABBB-0D9AEC1C3EFA}" destId="{9C07F94C-4D17-4A71-9288-EBC2A0FC35CF}" srcOrd="1" destOrd="0" presId="urn:microsoft.com/office/officeart/2005/8/layout/hierarchy1"/>
    <dgm:cxn modelId="{28CCA3B1-AE2C-44AB-980E-1E9641B3591D}" type="presParOf" srcId="{48E7FC4E-6D30-4371-9624-E6B22E982EC6}" destId="{2F2F51C4-1F0B-45A4-BA96-583368CC0100}" srcOrd="6" destOrd="0" presId="urn:microsoft.com/office/officeart/2005/8/layout/hierarchy1"/>
    <dgm:cxn modelId="{A39271A3-803F-4611-AE4B-16EEA44CEE6B}" type="presParOf" srcId="{48E7FC4E-6D30-4371-9624-E6B22E982EC6}" destId="{9BC28C61-9FCF-4462-9959-4167F6491A47}" srcOrd="7" destOrd="0" presId="urn:microsoft.com/office/officeart/2005/8/layout/hierarchy1"/>
    <dgm:cxn modelId="{DCEDFD36-F6BE-4095-B0EC-F94738E3BE9B}" type="presParOf" srcId="{9BC28C61-9FCF-4462-9959-4167F6491A47}" destId="{052123E8-D853-4C4F-809C-1678396581D5}" srcOrd="0" destOrd="0" presId="urn:microsoft.com/office/officeart/2005/8/layout/hierarchy1"/>
    <dgm:cxn modelId="{914A5635-A4B1-437D-8725-92B97A8979AA}" type="presParOf" srcId="{052123E8-D853-4C4F-809C-1678396581D5}" destId="{B7B38ACF-5D0E-4319-9A59-6A65E9CF007C}" srcOrd="0" destOrd="0" presId="urn:microsoft.com/office/officeart/2005/8/layout/hierarchy1"/>
    <dgm:cxn modelId="{06C67516-DDBF-4BD8-AB71-4ECBB4131291}" type="presParOf" srcId="{052123E8-D853-4C4F-809C-1678396581D5}" destId="{18B3E1D3-F5D5-40F9-A063-DA63593DDCD2}" srcOrd="1" destOrd="0" presId="urn:microsoft.com/office/officeart/2005/8/layout/hierarchy1"/>
    <dgm:cxn modelId="{47CD5759-3813-4010-AB37-79705253499D}" type="presParOf" srcId="{9BC28C61-9FCF-4462-9959-4167F6491A47}" destId="{F002D8E9-5BBF-44BA-90F7-8EA04303B3D8}" srcOrd="1" destOrd="0" presId="urn:microsoft.com/office/officeart/2005/8/layout/hierarchy1"/>
    <dgm:cxn modelId="{702A4DCB-EFE2-4F64-8EE9-1F73CB540445}" type="presParOf" srcId="{48E7FC4E-6D30-4371-9624-E6B22E982EC6}" destId="{6145FAB7-2F10-448A-8187-C3452205F0A4}" srcOrd="8" destOrd="0" presId="urn:microsoft.com/office/officeart/2005/8/layout/hierarchy1"/>
    <dgm:cxn modelId="{78182BDE-0F24-4C1F-AEF3-B4EF7D5D9D9B}" type="presParOf" srcId="{48E7FC4E-6D30-4371-9624-E6B22E982EC6}" destId="{99438A08-D4AC-4CA6-B4CA-53A742475E32}" srcOrd="9" destOrd="0" presId="urn:microsoft.com/office/officeart/2005/8/layout/hierarchy1"/>
    <dgm:cxn modelId="{105AAF96-567E-48B9-A412-01BFC458F74F}" type="presParOf" srcId="{99438A08-D4AC-4CA6-B4CA-53A742475E32}" destId="{38A3DBB0-961F-4A94-A2D6-8F7252657E7A}" srcOrd="0" destOrd="0" presId="urn:microsoft.com/office/officeart/2005/8/layout/hierarchy1"/>
    <dgm:cxn modelId="{A9DC4B8F-22FB-4BCE-9DDC-20DE0B5C5892}" type="presParOf" srcId="{38A3DBB0-961F-4A94-A2D6-8F7252657E7A}" destId="{6CEE7C67-480C-44A7-AA86-7849A471B784}" srcOrd="0" destOrd="0" presId="urn:microsoft.com/office/officeart/2005/8/layout/hierarchy1"/>
    <dgm:cxn modelId="{ECE69D0D-25A2-491D-AF3C-6CDA2CA8D340}" type="presParOf" srcId="{38A3DBB0-961F-4A94-A2D6-8F7252657E7A}" destId="{10C6A3EE-3199-403E-9F32-3785E5485AD3}" srcOrd="1" destOrd="0" presId="urn:microsoft.com/office/officeart/2005/8/layout/hierarchy1"/>
    <dgm:cxn modelId="{AF55A702-2BE4-4576-883D-9F6ADF887B16}" type="presParOf" srcId="{99438A08-D4AC-4CA6-B4CA-53A742475E32}" destId="{B832030D-6446-4E2B-9CC3-4B8E0C631990}" srcOrd="1" destOrd="0" presId="urn:microsoft.com/office/officeart/2005/8/layout/hierarchy1"/>
    <dgm:cxn modelId="{A8CCB135-00B9-4668-A7E7-2D4C8DB05EB9}" type="presParOf" srcId="{4A398C26-F416-474B-9CA9-4C690A35890A}" destId="{A4584709-9CAB-47E2-8003-37B3F72BD9E7}" srcOrd="1" destOrd="0" presId="urn:microsoft.com/office/officeart/2005/8/layout/hierarchy1"/>
    <dgm:cxn modelId="{65E978F1-EE99-405F-94DA-9A7206A87EF4}" type="presParOf" srcId="{A4584709-9CAB-47E2-8003-37B3F72BD9E7}" destId="{752E5AD3-F0DF-42CF-8ED1-075FC19302E5}" srcOrd="0" destOrd="0" presId="urn:microsoft.com/office/officeart/2005/8/layout/hierarchy1"/>
    <dgm:cxn modelId="{56D1A121-0828-460A-A424-1872E91D6A5C}" type="presParOf" srcId="{752E5AD3-F0DF-42CF-8ED1-075FC19302E5}" destId="{9B84DAF9-9CE1-4A61-B7BD-6E357D2A72DB}" srcOrd="0" destOrd="0" presId="urn:microsoft.com/office/officeart/2005/8/layout/hierarchy1"/>
    <dgm:cxn modelId="{1CCEECA6-1F90-449F-BBFC-627215C36CE8}" type="presParOf" srcId="{752E5AD3-F0DF-42CF-8ED1-075FC19302E5}" destId="{163152F0-25AD-46A8-A51E-B5D3C8D73F00}" srcOrd="1" destOrd="0" presId="urn:microsoft.com/office/officeart/2005/8/layout/hierarchy1"/>
    <dgm:cxn modelId="{694E36DB-606A-434F-B4CF-511105C98A98}" type="presParOf" srcId="{A4584709-9CAB-47E2-8003-37B3F72BD9E7}" destId="{0E4B24FD-BE62-4B27-8391-BE973CC2303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5FAB7-2F10-448A-8187-C3452205F0A4}">
      <dsp:nvSpPr>
        <dsp:cNvPr id="0" name=""/>
        <dsp:cNvSpPr/>
      </dsp:nvSpPr>
      <dsp:spPr>
        <a:xfrm>
          <a:off x="1534626" y="270454"/>
          <a:ext cx="865290" cy="103483"/>
        </a:xfrm>
        <a:custGeom>
          <a:avLst/>
          <a:gdLst/>
          <a:ahLst/>
          <a:cxnLst/>
          <a:rect l="0" t="0" r="0" b="0"/>
          <a:pathLst>
            <a:path>
              <a:moveTo>
                <a:pt x="0" y="0"/>
              </a:moveTo>
              <a:lnTo>
                <a:pt x="0" y="70520"/>
              </a:lnTo>
              <a:lnTo>
                <a:pt x="865290" y="70520"/>
              </a:lnTo>
              <a:lnTo>
                <a:pt x="865290" y="103483"/>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F2F51C4-1F0B-45A4-BA96-583368CC0100}">
      <dsp:nvSpPr>
        <dsp:cNvPr id="0" name=""/>
        <dsp:cNvSpPr/>
      </dsp:nvSpPr>
      <dsp:spPr>
        <a:xfrm>
          <a:off x="1534626" y="270454"/>
          <a:ext cx="430403" cy="103483"/>
        </a:xfrm>
        <a:custGeom>
          <a:avLst/>
          <a:gdLst/>
          <a:ahLst/>
          <a:cxnLst/>
          <a:rect l="0" t="0" r="0" b="0"/>
          <a:pathLst>
            <a:path>
              <a:moveTo>
                <a:pt x="0" y="0"/>
              </a:moveTo>
              <a:lnTo>
                <a:pt x="0" y="70520"/>
              </a:lnTo>
              <a:lnTo>
                <a:pt x="430403" y="70520"/>
              </a:lnTo>
              <a:lnTo>
                <a:pt x="430403" y="103483"/>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21888CB-BAD3-4F06-8BD5-D4BB5869FAA8}">
      <dsp:nvSpPr>
        <dsp:cNvPr id="0" name=""/>
        <dsp:cNvSpPr/>
      </dsp:nvSpPr>
      <dsp:spPr>
        <a:xfrm>
          <a:off x="1484423" y="270454"/>
          <a:ext cx="91440" cy="102441"/>
        </a:xfrm>
        <a:custGeom>
          <a:avLst/>
          <a:gdLst/>
          <a:ahLst/>
          <a:cxnLst/>
          <a:rect l="0" t="0" r="0" b="0"/>
          <a:pathLst>
            <a:path>
              <a:moveTo>
                <a:pt x="50202" y="0"/>
              </a:moveTo>
              <a:lnTo>
                <a:pt x="50202" y="69479"/>
              </a:lnTo>
              <a:lnTo>
                <a:pt x="45720" y="69479"/>
              </a:lnTo>
              <a:lnTo>
                <a:pt x="45720" y="102441"/>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4B0D471-CE91-4D35-898E-7CCA363D75F5}">
      <dsp:nvSpPr>
        <dsp:cNvPr id="0" name=""/>
        <dsp:cNvSpPr/>
      </dsp:nvSpPr>
      <dsp:spPr>
        <a:xfrm>
          <a:off x="1049536" y="599880"/>
          <a:ext cx="91440" cy="103483"/>
        </a:xfrm>
        <a:custGeom>
          <a:avLst/>
          <a:gdLst/>
          <a:ahLst/>
          <a:cxnLst/>
          <a:rect l="0" t="0" r="0" b="0"/>
          <a:pathLst>
            <a:path>
              <a:moveTo>
                <a:pt x="45720" y="0"/>
              </a:moveTo>
              <a:lnTo>
                <a:pt x="45720" y="70520"/>
              </a:lnTo>
              <a:lnTo>
                <a:pt x="46445" y="70520"/>
              </a:lnTo>
              <a:lnTo>
                <a:pt x="46445" y="103483"/>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855D051-60BF-422F-BC4A-131CF428B29B}">
      <dsp:nvSpPr>
        <dsp:cNvPr id="0" name=""/>
        <dsp:cNvSpPr/>
      </dsp:nvSpPr>
      <dsp:spPr>
        <a:xfrm>
          <a:off x="1095256" y="270454"/>
          <a:ext cx="439369" cy="103483"/>
        </a:xfrm>
        <a:custGeom>
          <a:avLst/>
          <a:gdLst/>
          <a:ahLst/>
          <a:cxnLst/>
          <a:rect l="0" t="0" r="0" b="0"/>
          <a:pathLst>
            <a:path>
              <a:moveTo>
                <a:pt x="439369" y="0"/>
              </a:moveTo>
              <a:lnTo>
                <a:pt x="439369" y="70520"/>
              </a:lnTo>
              <a:lnTo>
                <a:pt x="0" y="70520"/>
              </a:lnTo>
              <a:lnTo>
                <a:pt x="0" y="103483"/>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4F1A1C8-1983-4B5C-83B7-31B6760D602D}">
      <dsp:nvSpPr>
        <dsp:cNvPr id="0" name=""/>
        <dsp:cNvSpPr/>
      </dsp:nvSpPr>
      <dsp:spPr>
        <a:xfrm>
          <a:off x="532174" y="599880"/>
          <a:ext cx="91440" cy="709269"/>
        </a:xfrm>
        <a:custGeom>
          <a:avLst/>
          <a:gdLst/>
          <a:ahLst/>
          <a:cxnLst/>
          <a:rect l="0" t="0" r="0" b="0"/>
          <a:pathLst>
            <a:path>
              <a:moveTo>
                <a:pt x="45720" y="0"/>
              </a:moveTo>
              <a:lnTo>
                <a:pt x="45720" y="676306"/>
              </a:lnTo>
              <a:lnTo>
                <a:pt x="55559" y="676306"/>
              </a:lnTo>
              <a:lnTo>
                <a:pt x="55559" y="709269"/>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0E1FD91-65CC-4BA9-AE5E-D22FD7348222}">
      <dsp:nvSpPr>
        <dsp:cNvPr id="0" name=""/>
        <dsp:cNvSpPr/>
      </dsp:nvSpPr>
      <dsp:spPr>
        <a:xfrm>
          <a:off x="532174" y="599880"/>
          <a:ext cx="91440" cy="399419"/>
        </a:xfrm>
        <a:custGeom>
          <a:avLst/>
          <a:gdLst/>
          <a:ahLst/>
          <a:cxnLst/>
          <a:rect l="0" t="0" r="0" b="0"/>
          <a:pathLst>
            <a:path>
              <a:moveTo>
                <a:pt x="45720" y="0"/>
              </a:moveTo>
              <a:lnTo>
                <a:pt x="45720" y="366456"/>
              </a:lnTo>
              <a:lnTo>
                <a:pt x="53857" y="366456"/>
              </a:lnTo>
              <a:lnTo>
                <a:pt x="53857" y="399419"/>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94A234E-65FF-44C6-8D11-E9273600CDD1}">
      <dsp:nvSpPr>
        <dsp:cNvPr id="0" name=""/>
        <dsp:cNvSpPr/>
      </dsp:nvSpPr>
      <dsp:spPr>
        <a:xfrm>
          <a:off x="532174" y="599880"/>
          <a:ext cx="91440" cy="103483"/>
        </a:xfrm>
        <a:custGeom>
          <a:avLst/>
          <a:gdLst/>
          <a:ahLst/>
          <a:cxnLst/>
          <a:rect l="0" t="0" r="0" b="0"/>
          <a:pathLst>
            <a:path>
              <a:moveTo>
                <a:pt x="45720" y="0"/>
              </a:moveTo>
              <a:lnTo>
                <a:pt x="45720" y="70520"/>
              </a:lnTo>
              <a:lnTo>
                <a:pt x="53856" y="70520"/>
              </a:lnTo>
              <a:lnTo>
                <a:pt x="53856" y="103483"/>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19DD781-CAD6-4EDC-A97B-879A47F97656}">
      <dsp:nvSpPr>
        <dsp:cNvPr id="0" name=""/>
        <dsp:cNvSpPr/>
      </dsp:nvSpPr>
      <dsp:spPr>
        <a:xfrm>
          <a:off x="577894" y="270454"/>
          <a:ext cx="956731" cy="103483"/>
        </a:xfrm>
        <a:custGeom>
          <a:avLst/>
          <a:gdLst/>
          <a:ahLst/>
          <a:cxnLst/>
          <a:rect l="0" t="0" r="0" b="0"/>
          <a:pathLst>
            <a:path>
              <a:moveTo>
                <a:pt x="956731" y="0"/>
              </a:moveTo>
              <a:lnTo>
                <a:pt x="956731" y="70520"/>
              </a:lnTo>
              <a:lnTo>
                <a:pt x="0" y="70520"/>
              </a:lnTo>
              <a:lnTo>
                <a:pt x="0" y="103483"/>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D985764-8F4C-461D-B0C8-FA175E42644D}">
      <dsp:nvSpPr>
        <dsp:cNvPr id="0" name=""/>
        <dsp:cNvSpPr/>
      </dsp:nvSpPr>
      <dsp:spPr>
        <a:xfrm>
          <a:off x="1356717" y="44510"/>
          <a:ext cx="355816" cy="225943"/>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A43A047-5D83-4D60-8760-48D31900BB86}">
      <dsp:nvSpPr>
        <dsp:cNvPr id="0" name=""/>
        <dsp:cNvSpPr/>
      </dsp:nvSpPr>
      <dsp:spPr>
        <a:xfrm>
          <a:off x="1396253" y="82069"/>
          <a:ext cx="355816" cy="22594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marL="0" lvl="0" indent="0" algn="ctr" defTabSz="133350">
            <a:lnSpc>
              <a:spcPct val="90000"/>
            </a:lnSpc>
            <a:spcBef>
              <a:spcPct val="0"/>
            </a:spcBef>
            <a:spcAft>
              <a:spcPct val="35000"/>
            </a:spcAft>
            <a:buNone/>
          </a:pPr>
          <a:r>
            <a:rPr lang="en-US" sz="300" kern="1200" dirty="0"/>
            <a:t>USA Public Health</a:t>
          </a:r>
        </a:p>
      </dsp:txBody>
      <dsp:txXfrm>
        <a:off x="1402871" y="88687"/>
        <a:ext cx="342580" cy="212707"/>
      </dsp:txXfrm>
    </dsp:sp>
    <dsp:sp modelId="{B0531619-B73F-45E9-8631-FB74A11B2A18}">
      <dsp:nvSpPr>
        <dsp:cNvPr id="0" name=""/>
        <dsp:cNvSpPr/>
      </dsp:nvSpPr>
      <dsp:spPr>
        <a:xfrm>
          <a:off x="399986" y="373937"/>
          <a:ext cx="355816" cy="225943"/>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D502AF4-D821-44EE-B4F2-F21CAA9C183A}">
      <dsp:nvSpPr>
        <dsp:cNvPr id="0" name=""/>
        <dsp:cNvSpPr/>
      </dsp:nvSpPr>
      <dsp:spPr>
        <a:xfrm>
          <a:off x="439521" y="411495"/>
          <a:ext cx="355816" cy="22594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marL="0" lvl="0" indent="0" algn="ctr" defTabSz="133350">
            <a:lnSpc>
              <a:spcPct val="90000"/>
            </a:lnSpc>
            <a:spcBef>
              <a:spcPct val="0"/>
            </a:spcBef>
            <a:spcAft>
              <a:spcPct val="35000"/>
            </a:spcAft>
            <a:buNone/>
          </a:pPr>
          <a:r>
            <a:rPr lang="en-US" sz="300" kern="1200" dirty="0"/>
            <a:t>Admin</a:t>
          </a:r>
        </a:p>
      </dsp:txBody>
      <dsp:txXfrm>
        <a:off x="446139" y="418113"/>
        <a:ext cx="342580" cy="212707"/>
      </dsp:txXfrm>
    </dsp:sp>
    <dsp:sp modelId="{E63CE147-FEB2-4693-B9D6-BF2E15250B66}">
      <dsp:nvSpPr>
        <dsp:cNvPr id="0" name=""/>
        <dsp:cNvSpPr/>
      </dsp:nvSpPr>
      <dsp:spPr>
        <a:xfrm>
          <a:off x="408123" y="703364"/>
          <a:ext cx="355816" cy="225943"/>
        </a:xfrm>
        <a:prstGeom prst="roundRect">
          <a:avLst>
            <a:gd name="adj" fmla="val 10000"/>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CCCFE5A-36B7-48CA-BD4C-BE0ADF5C36ED}">
      <dsp:nvSpPr>
        <dsp:cNvPr id="0" name=""/>
        <dsp:cNvSpPr/>
      </dsp:nvSpPr>
      <dsp:spPr>
        <a:xfrm>
          <a:off x="447658" y="740922"/>
          <a:ext cx="355816" cy="22594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marL="0" lvl="0" indent="0" algn="ctr" defTabSz="133350">
            <a:lnSpc>
              <a:spcPct val="90000"/>
            </a:lnSpc>
            <a:spcBef>
              <a:spcPct val="0"/>
            </a:spcBef>
            <a:spcAft>
              <a:spcPct val="35000"/>
            </a:spcAft>
            <a:buNone/>
          </a:pPr>
          <a:r>
            <a:rPr lang="en-US" sz="300" kern="1200" dirty="0"/>
            <a:t>Finance</a:t>
          </a:r>
        </a:p>
      </dsp:txBody>
      <dsp:txXfrm>
        <a:off x="454276" y="747540"/>
        <a:ext cx="342580" cy="212707"/>
      </dsp:txXfrm>
    </dsp:sp>
    <dsp:sp modelId="{BB0564A8-544E-402C-B874-4D91E9299D43}">
      <dsp:nvSpPr>
        <dsp:cNvPr id="0" name=""/>
        <dsp:cNvSpPr/>
      </dsp:nvSpPr>
      <dsp:spPr>
        <a:xfrm>
          <a:off x="408123" y="999300"/>
          <a:ext cx="355816" cy="225943"/>
        </a:xfrm>
        <a:prstGeom prst="roundRect">
          <a:avLst>
            <a:gd name="adj" fmla="val 10000"/>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69F2D7A-1ACD-4D8D-BEBF-07261485B354}">
      <dsp:nvSpPr>
        <dsp:cNvPr id="0" name=""/>
        <dsp:cNvSpPr/>
      </dsp:nvSpPr>
      <dsp:spPr>
        <a:xfrm>
          <a:off x="447659" y="1036858"/>
          <a:ext cx="355816" cy="22594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marL="0" lvl="0" indent="0" algn="ctr" defTabSz="133350">
            <a:lnSpc>
              <a:spcPct val="90000"/>
            </a:lnSpc>
            <a:spcBef>
              <a:spcPct val="0"/>
            </a:spcBef>
            <a:spcAft>
              <a:spcPct val="35000"/>
            </a:spcAft>
            <a:buNone/>
          </a:pPr>
          <a:r>
            <a:rPr lang="en-US" sz="300" kern="1200" dirty="0"/>
            <a:t>HR</a:t>
          </a:r>
        </a:p>
      </dsp:txBody>
      <dsp:txXfrm>
        <a:off x="454277" y="1043476"/>
        <a:ext cx="342580" cy="212707"/>
      </dsp:txXfrm>
    </dsp:sp>
    <dsp:sp modelId="{87ACFA0E-F201-4465-8B7C-7AB33072A12E}">
      <dsp:nvSpPr>
        <dsp:cNvPr id="0" name=""/>
        <dsp:cNvSpPr/>
      </dsp:nvSpPr>
      <dsp:spPr>
        <a:xfrm>
          <a:off x="409825" y="1309149"/>
          <a:ext cx="355816" cy="225943"/>
        </a:xfrm>
        <a:prstGeom prst="roundRect">
          <a:avLst>
            <a:gd name="adj" fmla="val 10000"/>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B010958-8BCB-4A29-BD28-6258D49637AD}">
      <dsp:nvSpPr>
        <dsp:cNvPr id="0" name=""/>
        <dsp:cNvSpPr/>
      </dsp:nvSpPr>
      <dsp:spPr>
        <a:xfrm>
          <a:off x="449360" y="1346708"/>
          <a:ext cx="355816" cy="22594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marL="0" lvl="0" indent="0" algn="ctr" defTabSz="133350">
            <a:lnSpc>
              <a:spcPct val="90000"/>
            </a:lnSpc>
            <a:spcBef>
              <a:spcPct val="0"/>
            </a:spcBef>
            <a:spcAft>
              <a:spcPct val="35000"/>
            </a:spcAft>
            <a:buNone/>
          </a:pPr>
          <a:r>
            <a:rPr lang="en-US" sz="300" kern="1200" dirty="0"/>
            <a:t>IT</a:t>
          </a:r>
        </a:p>
      </dsp:txBody>
      <dsp:txXfrm>
        <a:off x="455978" y="1353326"/>
        <a:ext cx="342580" cy="212707"/>
      </dsp:txXfrm>
    </dsp:sp>
    <dsp:sp modelId="{6D5F9E7D-3289-4C73-8C34-55FB8121AE21}">
      <dsp:nvSpPr>
        <dsp:cNvPr id="0" name=""/>
        <dsp:cNvSpPr/>
      </dsp:nvSpPr>
      <dsp:spPr>
        <a:xfrm>
          <a:off x="917348" y="373937"/>
          <a:ext cx="355816" cy="225943"/>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472DA43-9CB7-4746-9E98-3CD2824BE46E}">
      <dsp:nvSpPr>
        <dsp:cNvPr id="0" name=""/>
        <dsp:cNvSpPr/>
      </dsp:nvSpPr>
      <dsp:spPr>
        <a:xfrm>
          <a:off x="956883" y="411495"/>
          <a:ext cx="355816" cy="22594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marL="0" lvl="0" indent="0" algn="ctr" defTabSz="133350">
            <a:lnSpc>
              <a:spcPct val="90000"/>
            </a:lnSpc>
            <a:spcBef>
              <a:spcPct val="0"/>
            </a:spcBef>
            <a:spcAft>
              <a:spcPct val="35000"/>
            </a:spcAft>
            <a:buNone/>
          </a:pPr>
          <a:r>
            <a:rPr lang="en-US" sz="300" kern="1200" dirty="0"/>
            <a:t>Community Health</a:t>
          </a:r>
        </a:p>
      </dsp:txBody>
      <dsp:txXfrm>
        <a:off x="963501" y="418113"/>
        <a:ext cx="342580" cy="212707"/>
      </dsp:txXfrm>
    </dsp:sp>
    <dsp:sp modelId="{255E5E5F-BFAE-4613-94C4-F5B567D8A022}">
      <dsp:nvSpPr>
        <dsp:cNvPr id="0" name=""/>
        <dsp:cNvSpPr/>
      </dsp:nvSpPr>
      <dsp:spPr>
        <a:xfrm>
          <a:off x="918074" y="703364"/>
          <a:ext cx="355816" cy="225943"/>
        </a:xfrm>
        <a:prstGeom prst="roundRect">
          <a:avLst>
            <a:gd name="adj" fmla="val 10000"/>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C767424-0FD1-43B1-9691-517996E17923}">
      <dsp:nvSpPr>
        <dsp:cNvPr id="0" name=""/>
        <dsp:cNvSpPr/>
      </dsp:nvSpPr>
      <dsp:spPr>
        <a:xfrm>
          <a:off x="957609" y="740922"/>
          <a:ext cx="355816" cy="22594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marL="0" lvl="0" indent="0" algn="ctr" defTabSz="133350">
            <a:lnSpc>
              <a:spcPct val="90000"/>
            </a:lnSpc>
            <a:spcBef>
              <a:spcPct val="0"/>
            </a:spcBef>
            <a:spcAft>
              <a:spcPct val="35000"/>
            </a:spcAft>
            <a:buNone/>
          </a:pPr>
          <a:r>
            <a:rPr lang="en-US" sz="300" kern="1200" dirty="0"/>
            <a:t>WIC</a:t>
          </a:r>
        </a:p>
      </dsp:txBody>
      <dsp:txXfrm>
        <a:off x="964227" y="747540"/>
        <a:ext cx="342580" cy="212707"/>
      </dsp:txXfrm>
    </dsp:sp>
    <dsp:sp modelId="{A9A528AF-CEF1-4190-AF78-A17E8FDDCDD5}">
      <dsp:nvSpPr>
        <dsp:cNvPr id="0" name=""/>
        <dsp:cNvSpPr/>
      </dsp:nvSpPr>
      <dsp:spPr>
        <a:xfrm>
          <a:off x="1352234" y="372895"/>
          <a:ext cx="355816" cy="225943"/>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7AB9D5-A393-4B45-98DD-B1B8D97004D3}">
      <dsp:nvSpPr>
        <dsp:cNvPr id="0" name=""/>
        <dsp:cNvSpPr/>
      </dsp:nvSpPr>
      <dsp:spPr>
        <a:xfrm>
          <a:off x="1391770" y="410454"/>
          <a:ext cx="355816" cy="22594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marL="0" lvl="0" indent="0" algn="ctr" defTabSz="133350">
            <a:lnSpc>
              <a:spcPct val="90000"/>
            </a:lnSpc>
            <a:spcBef>
              <a:spcPct val="0"/>
            </a:spcBef>
            <a:spcAft>
              <a:spcPct val="35000"/>
            </a:spcAft>
            <a:buNone/>
          </a:pPr>
          <a:r>
            <a:rPr lang="en-US" sz="300" kern="1200" dirty="0"/>
            <a:t>Environmental Health</a:t>
          </a:r>
        </a:p>
      </dsp:txBody>
      <dsp:txXfrm>
        <a:off x="1398388" y="417072"/>
        <a:ext cx="342580" cy="212707"/>
      </dsp:txXfrm>
    </dsp:sp>
    <dsp:sp modelId="{B7B38ACF-5D0E-4319-9A59-6A65E9CF007C}">
      <dsp:nvSpPr>
        <dsp:cNvPr id="0" name=""/>
        <dsp:cNvSpPr/>
      </dsp:nvSpPr>
      <dsp:spPr>
        <a:xfrm>
          <a:off x="1787121" y="373937"/>
          <a:ext cx="355816" cy="225943"/>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8B3E1D3-F5D5-40F9-A063-DA63593DDCD2}">
      <dsp:nvSpPr>
        <dsp:cNvPr id="0" name=""/>
        <dsp:cNvSpPr/>
      </dsp:nvSpPr>
      <dsp:spPr>
        <a:xfrm>
          <a:off x="1826656" y="411495"/>
          <a:ext cx="355816" cy="22594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marL="0" lvl="0" indent="0" algn="ctr" defTabSz="133350">
            <a:lnSpc>
              <a:spcPct val="90000"/>
            </a:lnSpc>
            <a:spcBef>
              <a:spcPct val="0"/>
            </a:spcBef>
            <a:spcAft>
              <a:spcPct val="35000"/>
            </a:spcAft>
            <a:buNone/>
          </a:pPr>
          <a:r>
            <a:rPr lang="en-US" sz="300" kern="1200" dirty="0"/>
            <a:t>Office of Performance Improvement</a:t>
          </a:r>
        </a:p>
      </dsp:txBody>
      <dsp:txXfrm>
        <a:off x="1833274" y="418113"/>
        <a:ext cx="342580" cy="212707"/>
      </dsp:txXfrm>
    </dsp:sp>
    <dsp:sp modelId="{6CEE7C67-480C-44A7-AA86-7849A471B784}">
      <dsp:nvSpPr>
        <dsp:cNvPr id="0" name=""/>
        <dsp:cNvSpPr/>
      </dsp:nvSpPr>
      <dsp:spPr>
        <a:xfrm>
          <a:off x="2222008" y="373937"/>
          <a:ext cx="355816" cy="225943"/>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0C6A3EE-3199-403E-9F32-3785E5485AD3}">
      <dsp:nvSpPr>
        <dsp:cNvPr id="0" name=""/>
        <dsp:cNvSpPr/>
      </dsp:nvSpPr>
      <dsp:spPr>
        <a:xfrm>
          <a:off x="2261543" y="411495"/>
          <a:ext cx="355816" cy="22594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marL="0" lvl="0" indent="0" algn="ctr" defTabSz="133350">
            <a:lnSpc>
              <a:spcPct val="90000"/>
            </a:lnSpc>
            <a:spcBef>
              <a:spcPct val="0"/>
            </a:spcBef>
            <a:spcAft>
              <a:spcPct val="35000"/>
            </a:spcAft>
            <a:buNone/>
          </a:pPr>
          <a:r>
            <a:rPr lang="en-US" sz="300" kern="1200" dirty="0"/>
            <a:t>Public Health Emergency Preparedness</a:t>
          </a:r>
        </a:p>
      </dsp:txBody>
      <dsp:txXfrm>
        <a:off x="2268161" y="418113"/>
        <a:ext cx="342580" cy="2127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5FAB7-2F10-448A-8187-C3452205F0A4}">
      <dsp:nvSpPr>
        <dsp:cNvPr id="0" name=""/>
        <dsp:cNvSpPr/>
      </dsp:nvSpPr>
      <dsp:spPr>
        <a:xfrm>
          <a:off x="2602982" y="471934"/>
          <a:ext cx="1467677" cy="175524"/>
        </a:xfrm>
        <a:custGeom>
          <a:avLst/>
          <a:gdLst/>
          <a:ahLst/>
          <a:cxnLst/>
          <a:rect l="0" t="0" r="0" b="0"/>
          <a:pathLst>
            <a:path>
              <a:moveTo>
                <a:pt x="0" y="0"/>
              </a:moveTo>
              <a:lnTo>
                <a:pt x="0" y="119615"/>
              </a:lnTo>
              <a:lnTo>
                <a:pt x="1467677" y="119615"/>
              </a:lnTo>
              <a:lnTo>
                <a:pt x="1467677" y="175524"/>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F2F51C4-1F0B-45A4-BA96-583368CC0100}">
      <dsp:nvSpPr>
        <dsp:cNvPr id="0" name=""/>
        <dsp:cNvSpPr/>
      </dsp:nvSpPr>
      <dsp:spPr>
        <a:xfrm>
          <a:off x="2602982" y="471934"/>
          <a:ext cx="730036" cy="175524"/>
        </a:xfrm>
        <a:custGeom>
          <a:avLst/>
          <a:gdLst/>
          <a:ahLst/>
          <a:cxnLst/>
          <a:rect l="0" t="0" r="0" b="0"/>
          <a:pathLst>
            <a:path>
              <a:moveTo>
                <a:pt x="0" y="0"/>
              </a:moveTo>
              <a:lnTo>
                <a:pt x="0" y="119615"/>
              </a:lnTo>
              <a:lnTo>
                <a:pt x="730036" y="119615"/>
              </a:lnTo>
              <a:lnTo>
                <a:pt x="730036" y="175524"/>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21888CB-BAD3-4F06-8BD5-D4BB5869FAA8}">
      <dsp:nvSpPr>
        <dsp:cNvPr id="0" name=""/>
        <dsp:cNvSpPr/>
      </dsp:nvSpPr>
      <dsp:spPr>
        <a:xfrm>
          <a:off x="2549659" y="471934"/>
          <a:ext cx="91440" cy="173758"/>
        </a:xfrm>
        <a:custGeom>
          <a:avLst/>
          <a:gdLst/>
          <a:ahLst/>
          <a:cxnLst/>
          <a:rect l="0" t="0" r="0" b="0"/>
          <a:pathLst>
            <a:path>
              <a:moveTo>
                <a:pt x="53323" y="0"/>
              </a:moveTo>
              <a:lnTo>
                <a:pt x="53323" y="117848"/>
              </a:lnTo>
              <a:lnTo>
                <a:pt x="45720" y="117848"/>
              </a:lnTo>
              <a:lnTo>
                <a:pt x="45720" y="173758"/>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4B0D471-CE91-4D35-898E-7CCA363D75F5}">
      <dsp:nvSpPr>
        <dsp:cNvPr id="0" name=""/>
        <dsp:cNvSpPr/>
      </dsp:nvSpPr>
      <dsp:spPr>
        <a:xfrm>
          <a:off x="1812018" y="1030697"/>
          <a:ext cx="91440" cy="175524"/>
        </a:xfrm>
        <a:custGeom>
          <a:avLst/>
          <a:gdLst/>
          <a:ahLst/>
          <a:cxnLst/>
          <a:rect l="0" t="0" r="0" b="0"/>
          <a:pathLst>
            <a:path>
              <a:moveTo>
                <a:pt x="45720" y="0"/>
              </a:moveTo>
              <a:lnTo>
                <a:pt x="45720" y="119615"/>
              </a:lnTo>
              <a:lnTo>
                <a:pt x="46951" y="119615"/>
              </a:lnTo>
              <a:lnTo>
                <a:pt x="46951" y="175524"/>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855D051-60BF-422F-BC4A-131CF428B29B}">
      <dsp:nvSpPr>
        <dsp:cNvPr id="0" name=""/>
        <dsp:cNvSpPr/>
      </dsp:nvSpPr>
      <dsp:spPr>
        <a:xfrm>
          <a:off x="1857738" y="471934"/>
          <a:ext cx="745244" cy="175524"/>
        </a:xfrm>
        <a:custGeom>
          <a:avLst/>
          <a:gdLst/>
          <a:ahLst/>
          <a:cxnLst/>
          <a:rect l="0" t="0" r="0" b="0"/>
          <a:pathLst>
            <a:path>
              <a:moveTo>
                <a:pt x="745244" y="0"/>
              </a:moveTo>
              <a:lnTo>
                <a:pt x="745244" y="119615"/>
              </a:lnTo>
              <a:lnTo>
                <a:pt x="0" y="119615"/>
              </a:lnTo>
              <a:lnTo>
                <a:pt x="0" y="175524"/>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4F1A1C8-1983-4B5C-83B7-31B6760D602D}">
      <dsp:nvSpPr>
        <dsp:cNvPr id="0" name=""/>
        <dsp:cNvSpPr/>
      </dsp:nvSpPr>
      <dsp:spPr>
        <a:xfrm>
          <a:off x="934485" y="1030697"/>
          <a:ext cx="91440" cy="1203039"/>
        </a:xfrm>
        <a:custGeom>
          <a:avLst/>
          <a:gdLst/>
          <a:ahLst/>
          <a:cxnLst/>
          <a:rect l="0" t="0" r="0" b="0"/>
          <a:pathLst>
            <a:path>
              <a:moveTo>
                <a:pt x="45720" y="0"/>
              </a:moveTo>
              <a:lnTo>
                <a:pt x="45720" y="1147129"/>
              </a:lnTo>
              <a:lnTo>
                <a:pt x="62408" y="1147129"/>
              </a:lnTo>
              <a:lnTo>
                <a:pt x="62408" y="1203039"/>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0E1FD91-65CC-4BA9-AE5E-D22FD7348222}">
      <dsp:nvSpPr>
        <dsp:cNvPr id="0" name=""/>
        <dsp:cNvSpPr/>
      </dsp:nvSpPr>
      <dsp:spPr>
        <a:xfrm>
          <a:off x="934485" y="1030697"/>
          <a:ext cx="91440" cy="677482"/>
        </a:xfrm>
        <a:custGeom>
          <a:avLst/>
          <a:gdLst/>
          <a:ahLst/>
          <a:cxnLst/>
          <a:rect l="0" t="0" r="0" b="0"/>
          <a:pathLst>
            <a:path>
              <a:moveTo>
                <a:pt x="45720" y="0"/>
              </a:moveTo>
              <a:lnTo>
                <a:pt x="45720" y="621572"/>
              </a:lnTo>
              <a:lnTo>
                <a:pt x="59522" y="621572"/>
              </a:lnTo>
              <a:lnTo>
                <a:pt x="59522" y="677482"/>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94A234E-65FF-44C6-8D11-E9273600CDD1}">
      <dsp:nvSpPr>
        <dsp:cNvPr id="0" name=""/>
        <dsp:cNvSpPr/>
      </dsp:nvSpPr>
      <dsp:spPr>
        <a:xfrm>
          <a:off x="934485" y="1030697"/>
          <a:ext cx="91440" cy="175524"/>
        </a:xfrm>
        <a:custGeom>
          <a:avLst/>
          <a:gdLst/>
          <a:ahLst/>
          <a:cxnLst/>
          <a:rect l="0" t="0" r="0" b="0"/>
          <a:pathLst>
            <a:path>
              <a:moveTo>
                <a:pt x="45720" y="0"/>
              </a:moveTo>
              <a:lnTo>
                <a:pt x="45720" y="119615"/>
              </a:lnTo>
              <a:lnTo>
                <a:pt x="59521" y="119615"/>
              </a:lnTo>
              <a:lnTo>
                <a:pt x="59521" y="175524"/>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19DD781-CAD6-4EDC-A97B-879A47F97656}">
      <dsp:nvSpPr>
        <dsp:cNvPr id="0" name=""/>
        <dsp:cNvSpPr/>
      </dsp:nvSpPr>
      <dsp:spPr>
        <a:xfrm>
          <a:off x="980205" y="471934"/>
          <a:ext cx="1622777" cy="175524"/>
        </a:xfrm>
        <a:custGeom>
          <a:avLst/>
          <a:gdLst/>
          <a:ahLst/>
          <a:cxnLst/>
          <a:rect l="0" t="0" r="0" b="0"/>
          <a:pathLst>
            <a:path>
              <a:moveTo>
                <a:pt x="1622777" y="0"/>
              </a:moveTo>
              <a:lnTo>
                <a:pt x="1622777" y="119615"/>
              </a:lnTo>
              <a:lnTo>
                <a:pt x="0" y="119615"/>
              </a:lnTo>
              <a:lnTo>
                <a:pt x="0" y="175524"/>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D985764-8F4C-461D-B0C8-FA175E42644D}">
      <dsp:nvSpPr>
        <dsp:cNvPr id="0" name=""/>
        <dsp:cNvSpPr/>
      </dsp:nvSpPr>
      <dsp:spPr>
        <a:xfrm>
          <a:off x="2301220" y="88696"/>
          <a:ext cx="603524" cy="383237"/>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A43A047-5D83-4D60-8760-48D31900BB86}">
      <dsp:nvSpPr>
        <dsp:cNvPr id="0" name=""/>
        <dsp:cNvSpPr/>
      </dsp:nvSpPr>
      <dsp:spPr>
        <a:xfrm>
          <a:off x="2368279" y="152401"/>
          <a:ext cx="603524" cy="3832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USA Public Health</a:t>
          </a:r>
        </a:p>
      </dsp:txBody>
      <dsp:txXfrm>
        <a:off x="2379504" y="163626"/>
        <a:ext cx="581074" cy="360787"/>
      </dsp:txXfrm>
    </dsp:sp>
    <dsp:sp modelId="{B0531619-B73F-45E9-8631-FB74A11B2A18}">
      <dsp:nvSpPr>
        <dsp:cNvPr id="0" name=""/>
        <dsp:cNvSpPr/>
      </dsp:nvSpPr>
      <dsp:spPr>
        <a:xfrm>
          <a:off x="678443" y="647459"/>
          <a:ext cx="603524" cy="383237"/>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D502AF4-D821-44EE-B4F2-F21CAA9C183A}">
      <dsp:nvSpPr>
        <dsp:cNvPr id="0" name=""/>
        <dsp:cNvSpPr/>
      </dsp:nvSpPr>
      <dsp:spPr>
        <a:xfrm>
          <a:off x="745502" y="711164"/>
          <a:ext cx="603524" cy="38323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Admin</a:t>
          </a:r>
        </a:p>
      </dsp:txBody>
      <dsp:txXfrm>
        <a:off x="756727" y="722389"/>
        <a:ext cx="581074" cy="360787"/>
      </dsp:txXfrm>
    </dsp:sp>
    <dsp:sp modelId="{E63CE147-FEB2-4693-B9D6-BF2E15250B66}">
      <dsp:nvSpPr>
        <dsp:cNvPr id="0" name=""/>
        <dsp:cNvSpPr/>
      </dsp:nvSpPr>
      <dsp:spPr>
        <a:xfrm>
          <a:off x="692245" y="1206222"/>
          <a:ext cx="603524" cy="383237"/>
        </a:xfrm>
        <a:prstGeom prst="roundRect">
          <a:avLst>
            <a:gd name="adj" fmla="val 10000"/>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CCCFE5A-36B7-48CA-BD4C-BE0ADF5C36ED}">
      <dsp:nvSpPr>
        <dsp:cNvPr id="0" name=""/>
        <dsp:cNvSpPr/>
      </dsp:nvSpPr>
      <dsp:spPr>
        <a:xfrm>
          <a:off x="759303" y="1269927"/>
          <a:ext cx="603524" cy="38323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Finance</a:t>
          </a:r>
        </a:p>
      </dsp:txBody>
      <dsp:txXfrm>
        <a:off x="770528" y="1281152"/>
        <a:ext cx="581074" cy="360787"/>
      </dsp:txXfrm>
    </dsp:sp>
    <dsp:sp modelId="{BB0564A8-544E-402C-B874-4D91E9299D43}">
      <dsp:nvSpPr>
        <dsp:cNvPr id="0" name=""/>
        <dsp:cNvSpPr/>
      </dsp:nvSpPr>
      <dsp:spPr>
        <a:xfrm>
          <a:off x="692246" y="1708179"/>
          <a:ext cx="603524" cy="383237"/>
        </a:xfrm>
        <a:prstGeom prst="roundRect">
          <a:avLst>
            <a:gd name="adj" fmla="val 10000"/>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69F2D7A-1ACD-4D8D-BEBF-07261485B354}">
      <dsp:nvSpPr>
        <dsp:cNvPr id="0" name=""/>
        <dsp:cNvSpPr/>
      </dsp:nvSpPr>
      <dsp:spPr>
        <a:xfrm>
          <a:off x="759304" y="1771884"/>
          <a:ext cx="603524" cy="38323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HR</a:t>
          </a:r>
        </a:p>
      </dsp:txBody>
      <dsp:txXfrm>
        <a:off x="770529" y="1783109"/>
        <a:ext cx="581074" cy="360787"/>
      </dsp:txXfrm>
    </dsp:sp>
    <dsp:sp modelId="{87ACFA0E-F201-4465-8B7C-7AB33072A12E}">
      <dsp:nvSpPr>
        <dsp:cNvPr id="0" name=""/>
        <dsp:cNvSpPr/>
      </dsp:nvSpPr>
      <dsp:spPr>
        <a:xfrm>
          <a:off x="695132" y="2233736"/>
          <a:ext cx="603524" cy="383237"/>
        </a:xfrm>
        <a:prstGeom prst="roundRect">
          <a:avLst>
            <a:gd name="adj" fmla="val 10000"/>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B010958-8BCB-4A29-BD28-6258D49637AD}">
      <dsp:nvSpPr>
        <dsp:cNvPr id="0" name=""/>
        <dsp:cNvSpPr/>
      </dsp:nvSpPr>
      <dsp:spPr>
        <a:xfrm>
          <a:off x="762190" y="2297441"/>
          <a:ext cx="603524" cy="38323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IT</a:t>
          </a:r>
        </a:p>
      </dsp:txBody>
      <dsp:txXfrm>
        <a:off x="773415" y="2308666"/>
        <a:ext cx="581074" cy="360787"/>
      </dsp:txXfrm>
    </dsp:sp>
    <dsp:sp modelId="{6D5F9E7D-3289-4C73-8C34-55FB8121AE21}">
      <dsp:nvSpPr>
        <dsp:cNvPr id="0" name=""/>
        <dsp:cNvSpPr/>
      </dsp:nvSpPr>
      <dsp:spPr>
        <a:xfrm>
          <a:off x="1555976" y="647459"/>
          <a:ext cx="603524" cy="383237"/>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472DA43-9CB7-4746-9E98-3CD2824BE46E}">
      <dsp:nvSpPr>
        <dsp:cNvPr id="0" name=""/>
        <dsp:cNvSpPr/>
      </dsp:nvSpPr>
      <dsp:spPr>
        <a:xfrm>
          <a:off x="1623034" y="711164"/>
          <a:ext cx="603524" cy="38323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Community Health</a:t>
          </a:r>
        </a:p>
      </dsp:txBody>
      <dsp:txXfrm>
        <a:off x="1634259" y="722389"/>
        <a:ext cx="581074" cy="360787"/>
      </dsp:txXfrm>
    </dsp:sp>
    <dsp:sp modelId="{255E5E5F-BFAE-4613-94C4-F5B567D8A022}">
      <dsp:nvSpPr>
        <dsp:cNvPr id="0" name=""/>
        <dsp:cNvSpPr/>
      </dsp:nvSpPr>
      <dsp:spPr>
        <a:xfrm>
          <a:off x="1557207" y="1206222"/>
          <a:ext cx="603524" cy="383237"/>
        </a:xfrm>
        <a:prstGeom prst="roundRect">
          <a:avLst>
            <a:gd name="adj" fmla="val 10000"/>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C767424-0FD1-43B1-9691-517996E17923}">
      <dsp:nvSpPr>
        <dsp:cNvPr id="0" name=""/>
        <dsp:cNvSpPr/>
      </dsp:nvSpPr>
      <dsp:spPr>
        <a:xfrm>
          <a:off x="1624266" y="1269927"/>
          <a:ext cx="603524" cy="38323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WIC</a:t>
          </a:r>
        </a:p>
      </dsp:txBody>
      <dsp:txXfrm>
        <a:off x="1635491" y="1281152"/>
        <a:ext cx="581074" cy="360787"/>
      </dsp:txXfrm>
    </dsp:sp>
    <dsp:sp modelId="{A9A528AF-CEF1-4190-AF78-A17E8FDDCDD5}">
      <dsp:nvSpPr>
        <dsp:cNvPr id="0" name=""/>
        <dsp:cNvSpPr/>
      </dsp:nvSpPr>
      <dsp:spPr>
        <a:xfrm>
          <a:off x="2293617" y="645692"/>
          <a:ext cx="603524" cy="383237"/>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7AB9D5-A393-4B45-98DD-B1B8D97004D3}">
      <dsp:nvSpPr>
        <dsp:cNvPr id="0" name=""/>
        <dsp:cNvSpPr/>
      </dsp:nvSpPr>
      <dsp:spPr>
        <a:xfrm>
          <a:off x="2360675" y="709397"/>
          <a:ext cx="603524" cy="38323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Environmental Health</a:t>
          </a:r>
        </a:p>
      </dsp:txBody>
      <dsp:txXfrm>
        <a:off x="2371900" y="720622"/>
        <a:ext cx="581074" cy="360787"/>
      </dsp:txXfrm>
    </dsp:sp>
    <dsp:sp modelId="{B7B38ACF-5D0E-4319-9A59-6A65E9CF007C}">
      <dsp:nvSpPr>
        <dsp:cNvPr id="0" name=""/>
        <dsp:cNvSpPr/>
      </dsp:nvSpPr>
      <dsp:spPr>
        <a:xfrm>
          <a:off x="3031257" y="647459"/>
          <a:ext cx="603524" cy="383237"/>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8B3E1D3-F5D5-40F9-A063-DA63593DDCD2}">
      <dsp:nvSpPr>
        <dsp:cNvPr id="0" name=""/>
        <dsp:cNvSpPr/>
      </dsp:nvSpPr>
      <dsp:spPr>
        <a:xfrm>
          <a:off x="3098315" y="711164"/>
          <a:ext cx="603524" cy="38323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Office of Performance Improvement</a:t>
          </a:r>
        </a:p>
      </dsp:txBody>
      <dsp:txXfrm>
        <a:off x="3109540" y="722389"/>
        <a:ext cx="581074" cy="360787"/>
      </dsp:txXfrm>
    </dsp:sp>
    <dsp:sp modelId="{6CEE7C67-480C-44A7-AA86-7849A471B784}">
      <dsp:nvSpPr>
        <dsp:cNvPr id="0" name=""/>
        <dsp:cNvSpPr/>
      </dsp:nvSpPr>
      <dsp:spPr>
        <a:xfrm>
          <a:off x="3768898" y="647459"/>
          <a:ext cx="603524" cy="383237"/>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0C6A3EE-3199-403E-9F32-3785E5485AD3}">
      <dsp:nvSpPr>
        <dsp:cNvPr id="0" name=""/>
        <dsp:cNvSpPr/>
      </dsp:nvSpPr>
      <dsp:spPr>
        <a:xfrm>
          <a:off x="3835956" y="711164"/>
          <a:ext cx="603524" cy="38323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Public Health Emergency Preparedness</a:t>
          </a:r>
        </a:p>
      </dsp:txBody>
      <dsp:txXfrm>
        <a:off x="3847181" y="722389"/>
        <a:ext cx="581074" cy="360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5FAB7-2F10-448A-8187-C3452205F0A4}">
      <dsp:nvSpPr>
        <dsp:cNvPr id="0" name=""/>
        <dsp:cNvSpPr/>
      </dsp:nvSpPr>
      <dsp:spPr>
        <a:xfrm>
          <a:off x="4312404" y="529374"/>
          <a:ext cx="2431525" cy="159391"/>
        </a:xfrm>
        <a:custGeom>
          <a:avLst/>
          <a:gdLst/>
          <a:ahLst/>
          <a:cxnLst/>
          <a:rect l="0" t="0" r="0" b="0"/>
          <a:pathLst>
            <a:path>
              <a:moveTo>
                <a:pt x="0" y="0"/>
              </a:moveTo>
              <a:lnTo>
                <a:pt x="0" y="66764"/>
              </a:lnTo>
              <a:lnTo>
                <a:pt x="2431525" y="66764"/>
              </a:lnTo>
              <a:lnTo>
                <a:pt x="2431525" y="159391"/>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F2F51C4-1F0B-45A4-BA96-583368CC0100}">
      <dsp:nvSpPr>
        <dsp:cNvPr id="0" name=""/>
        <dsp:cNvSpPr/>
      </dsp:nvSpPr>
      <dsp:spPr>
        <a:xfrm>
          <a:off x="4312404" y="529374"/>
          <a:ext cx="1209463" cy="159391"/>
        </a:xfrm>
        <a:custGeom>
          <a:avLst/>
          <a:gdLst/>
          <a:ahLst/>
          <a:cxnLst/>
          <a:rect l="0" t="0" r="0" b="0"/>
          <a:pathLst>
            <a:path>
              <a:moveTo>
                <a:pt x="0" y="0"/>
              </a:moveTo>
              <a:lnTo>
                <a:pt x="0" y="66764"/>
              </a:lnTo>
              <a:lnTo>
                <a:pt x="1209463" y="66764"/>
              </a:lnTo>
              <a:lnTo>
                <a:pt x="1209463" y="159391"/>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21888CB-BAD3-4F06-8BD5-D4BB5869FAA8}">
      <dsp:nvSpPr>
        <dsp:cNvPr id="0" name=""/>
        <dsp:cNvSpPr/>
      </dsp:nvSpPr>
      <dsp:spPr>
        <a:xfrm>
          <a:off x="4254087" y="529374"/>
          <a:ext cx="91440" cy="156464"/>
        </a:xfrm>
        <a:custGeom>
          <a:avLst/>
          <a:gdLst/>
          <a:ahLst/>
          <a:cxnLst/>
          <a:rect l="0" t="0" r="0" b="0"/>
          <a:pathLst>
            <a:path>
              <a:moveTo>
                <a:pt x="58317" y="0"/>
              </a:moveTo>
              <a:lnTo>
                <a:pt x="58317" y="63837"/>
              </a:lnTo>
              <a:lnTo>
                <a:pt x="45720" y="63837"/>
              </a:lnTo>
              <a:lnTo>
                <a:pt x="45720" y="156464"/>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4B0D471-CE91-4D35-898E-7CCA363D75F5}">
      <dsp:nvSpPr>
        <dsp:cNvPr id="0" name=""/>
        <dsp:cNvSpPr/>
      </dsp:nvSpPr>
      <dsp:spPr>
        <a:xfrm>
          <a:off x="3032026" y="1323682"/>
          <a:ext cx="91440" cy="290795"/>
        </a:xfrm>
        <a:custGeom>
          <a:avLst/>
          <a:gdLst/>
          <a:ahLst/>
          <a:cxnLst/>
          <a:rect l="0" t="0" r="0" b="0"/>
          <a:pathLst>
            <a:path>
              <a:moveTo>
                <a:pt x="45720" y="0"/>
              </a:moveTo>
              <a:lnTo>
                <a:pt x="45720" y="198168"/>
              </a:lnTo>
              <a:lnTo>
                <a:pt x="47759" y="198168"/>
              </a:lnTo>
              <a:lnTo>
                <a:pt x="47759" y="290795"/>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855D051-60BF-422F-BC4A-131CF428B29B}">
      <dsp:nvSpPr>
        <dsp:cNvPr id="0" name=""/>
        <dsp:cNvSpPr/>
      </dsp:nvSpPr>
      <dsp:spPr>
        <a:xfrm>
          <a:off x="3077746" y="529374"/>
          <a:ext cx="1234658" cy="159391"/>
        </a:xfrm>
        <a:custGeom>
          <a:avLst/>
          <a:gdLst/>
          <a:ahLst/>
          <a:cxnLst/>
          <a:rect l="0" t="0" r="0" b="0"/>
          <a:pathLst>
            <a:path>
              <a:moveTo>
                <a:pt x="1234658" y="0"/>
              </a:moveTo>
              <a:lnTo>
                <a:pt x="1234658" y="66764"/>
              </a:lnTo>
              <a:lnTo>
                <a:pt x="0" y="66764"/>
              </a:lnTo>
              <a:lnTo>
                <a:pt x="0" y="159391"/>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4F1A1C8-1983-4B5C-83B7-31B6760D602D}">
      <dsp:nvSpPr>
        <dsp:cNvPr id="0" name=""/>
        <dsp:cNvSpPr/>
      </dsp:nvSpPr>
      <dsp:spPr>
        <a:xfrm>
          <a:off x="1578203" y="1323682"/>
          <a:ext cx="91440" cy="1993094"/>
        </a:xfrm>
        <a:custGeom>
          <a:avLst/>
          <a:gdLst/>
          <a:ahLst/>
          <a:cxnLst/>
          <a:rect l="0" t="0" r="0" b="0"/>
          <a:pathLst>
            <a:path>
              <a:moveTo>
                <a:pt x="45720" y="0"/>
              </a:moveTo>
              <a:lnTo>
                <a:pt x="45720" y="1900467"/>
              </a:lnTo>
              <a:lnTo>
                <a:pt x="73368" y="1900467"/>
              </a:lnTo>
              <a:lnTo>
                <a:pt x="73368" y="1993094"/>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0E1FD91-65CC-4BA9-AE5E-D22FD7348222}">
      <dsp:nvSpPr>
        <dsp:cNvPr id="0" name=""/>
        <dsp:cNvSpPr/>
      </dsp:nvSpPr>
      <dsp:spPr>
        <a:xfrm>
          <a:off x="1578203" y="1323682"/>
          <a:ext cx="91440" cy="1122395"/>
        </a:xfrm>
        <a:custGeom>
          <a:avLst/>
          <a:gdLst/>
          <a:ahLst/>
          <a:cxnLst/>
          <a:rect l="0" t="0" r="0" b="0"/>
          <a:pathLst>
            <a:path>
              <a:moveTo>
                <a:pt x="45720" y="0"/>
              </a:moveTo>
              <a:lnTo>
                <a:pt x="45720" y="1029769"/>
              </a:lnTo>
              <a:lnTo>
                <a:pt x="68586" y="1029769"/>
              </a:lnTo>
              <a:lnTo>
                <a:pt x="68586" y="1122395"/>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94A234E-65FF-44C6-8D11-E9273600CDD1}">
      <dsp:nvSpPr>
        <dsp:cNvPr id="0" name=""/>
        <dsp:cNvSpPr/>
      </dsp:nvSpPr>
      <dsp:spPr>
        <a:xfrm>
          <a:off x="1578203" y="1323682"/>
          <a:ext cx="91440" cy="290795"/>
        </a:xfrm>
        <a:custGeom>
          <a:avLst/>
          <a:gdLst/>
          <a:ahLst/>
          <a:cxnLst/>
          <a:rect l="0" t="0" r="0" b="0"/>
          <a:pathLst>
            <a:path>
              <a:moveTo>
                <a:pt x="45720" y="0"/>
              </a:moveTo>
              <a:lnTo>
                <a:pt x="45720" y="198168"/>
              </a:lnTo>
              <a:lnTo>
                <a:pt x="68584" y="198168"/>
              </a:lnTo>
              <a:lnTo>
                <a:pt x="68584" y="290795"/>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19DD781-CAD6-4EDC-A97B-879A47F97656}">
      <dsp:nvSpPr>
        <dsp:cNvPr id="0" name=""/>
        <dsp:cNvSpPr/>
      </dsp:nvSpPr>
      <dsp:spPr>
        <a:xfrm>
          <a:off x="1623923" y="529374"/>
          <a:ext cx="2688481" cy="159391"/>
        </a:xfrm>
        <a:custGeom>
          <a:avLst/>
          <a:gdLst/>
          <a:ahLst/>
          <a:cxnLst/>
          <a:rect l="0" t="0" r="0" b="0"/>
          <a:pathLst>
            <a:path>
              <a:moveTo>
                <a:pt x="2688481" y="0"/>
              </a:moveTo>
              <a:lnTo>
                <a:pt x="2688481" y="66764"/>
              </a:lnTo>
              <a:lnTo>
                <a:pt x="0" y="66764"/>
              </a:lnTo>
              <a:lnTo>
                <a:pt x="0" y="159391"/>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D985764-8F4C-461D-B0C8-FA175E42644D}">
      <dsp:nvSpPr>
        <dsp:cNvPr id="0" name=""/>
        <dsp:cNvSpPr/>
      </dsp:nvSpPr>
      <dsp:spPr>
        <a:xfrm>
          <a:off x="3812470" y="-105541"/>
          <a:ext cx="999868" cy="634916"/>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A43A047-5D83-4D60-8760-48D31900BB86}">
      <dsp:nvSpPr>
        <dsp:cNvPr id="0" name=""/>
        <dsp:cNvSpPr/>
      </dsp:nvSpPr>
      <dsp:spPr>
        <a:xfrm>
          <a:off x="3923566" y="0"/>
          <a:ext cx="999868" cy="63491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latin typeface="+mj-lt"/>
            </a:rPr>
            <a:t>USA Public Health</a:t>
          </a:r>
        </a:p>
      </dsp:txBody>
      <dsp:txXfrm>
        <a:off x="3942162" y="18596"/>
        <a:ext cx="962676" cy="597724"/>
      </dsp:txXfrm>
    </dsp:sp>
    <dsp:sp modelId="{B0531619-B73F-45E9-8631-FB74A11B2A18}">
      <dsp:nvSpPr>
        <dsp:cNvPr id="0" name=""/>
        <dsp:cNvSpPr/>
      </dsp:nvSpPr>
      <dsp:spPr>
        <a:xfrm>
          <a:off x="1123989" y="688765"/>
          <a:ext cx="999868" cy="634916"/>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D502AF4-D821-44EE-B4F2-F21CAA9C183A}">
      <dsp:nvSpPr>
        <dsp:cNvPr id="0" name=""/>
        <dsp:cNvSpPr/>
      </dsp:nvSpPr>
      <dsp:spPr>
        <a:xfrm>
          <a:off x="1235085" y="794307"/>
          <a:ext cx="999868" cy="63491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latin typeface="+mj-lt"/>
            </a:rPr>
            <a:t>Admin</a:t>
          </a:r>
        </a:p>
      </dsp:txBody>
      <dsp:txXfrm>
        <a:off x="1253681" y="812903"/>
        <a:ext cx="962676" cy="597724"/>
      </dsp:txXfrm>
    </dsp:sp>
    <dsp:sp modelId="{E63CE147-FEB2-4693-B9D6-BF2E15250B66}">
      <dsp:nvSpPr>
        <dsp:cNvPr id="0" name=""/>
        <dsp:cNvSpPr/>
      </dsp:nvSpPr>
      <dsp:spPr>
        <a:xfrm>
          <a:off x="1146853" y="1614477"/>
          <a:ext cx="999868" cy="634916"/>
        </a:xfrm>
        <a:prstGeom prst="roundRect">
          <a:avLst>
            <a:gd name="adj" fmla="val 10000"/>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CCCFE5A-36B7-48CA-BD4C-BE0ADF5C36ED}">
      <dsp:nvSpPr>
        <dsp:cNvPr id="0" name=""/>
        <dsp:cNvSpPr/>
      </dsp:nvSpPr>
      <dsp:spPr>
        <a:xfrm>
          <a:off x="1257950" y="1720018"/>
          <a:ext cx="999868" cy="63491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latin typeface="+mj-lt"/>
            </a:rPr>
            <a:t>Finance</a:t>
          </a:r>
        </a:p>
      </dsp:txBody>
      <dsp:txXfrm>
        <a:off x="1276546" y="1738614"/>
        <a:ext cx="962676" cy="597724"/>
      </dsp:txXfrm>
    </dsp:sp>
    <dsp:sp modelId="{BB0564A8-544E-402C-B874-4D91E9299D43}">
      <dsp:nvSpPr>
        <dsp:cNvPr id="0" name=""/>
        <dsp:cNvSpPr/>
      </dsp:nvSpPr>
      <dsp:spPr>
        <a:xfrm>
          <a:off x="1146856" y="2446078"/>
          <a:ext cx="999868" cy="634916"/>
        </a:xfrm>
        <a:prstGeom prst="roundRect">
          <a:avLst>
            <a:gd name="adj" fmla="val 10000"/>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69F2D7A-1ACD-4D8D-BEBF-07261485B354}">
      <dsp:nvSpPr>
        <dsp:cNvPr id="0" name=""/>
        <dsp:cNvSpPr/>
      </dsp:nvSpPr>
      <dsp:spPr>
        <a:xfrm>
          <a:off x="1257952" y="2551619"/>
          <a:ext cx="999868" cy="63491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latin typeface="+mj-lt"/>
            </a:rPr>
            <a:t>HR</a:t>
          </a:r>
        </a:p>
      </dsp:txBody>
      <dsp:txXfrm>
        <a:off x="1276548" y="2570215"/>
        <a:ext cx="962676" cy="597724"/>
      </dsp:txXfrm>
    </dsp:sp>
    <dsp:sp modelId="{87ACFA0E-F201-4465-8B7C-7AB33072A12E}">
      <dsp:nvSpPr>
        <dsp:cNvPr id="0" name=""/>
        <dsp:cNvSpPr/>
      </dsp:nvSpPr>
      <dsp:spPr>
        <a:xfrm>
          <a:off x="1151637" y="3316776"/>
          <a:ext cx="999868" cy="634916"/>
        </a:xfrm>
        <a:prstGeom prst="roundRect">
          <a:avLst>
            <a:gd name="adj" fmla="val 10000"/>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B010958-8BCB-4A29-BD28-6258D49637AD}">
      <dsp:nvSpPr>
        <dsp:cNvPr id="0" name=""/>
        <dsp:cNvSpPr/>
      </dsp:nvSpPr>
      <dsp:spPr>
        <a:xfrm>
          <a:off x="1262734" y="3422318"/>
          <a:ext cx="999868" cy="63491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latin typeface="+mj-lt"/>
            </a:rPr>
            <a:t>IT</a:t>
          </a:r>
        </a:p>
      </dsp:txBody>
      <dsp:txXfrm>
        <a:off x="1281330" y="3440914"/>
        <a:ext cx="962676" cy="597724"/>
      </dsp:txXfrm>
    </dsp:sp>
    <dsp:sp modelId="{6D5F9E7D-3289-4C73-8C34-55FB8121AE21}">
      <dsp:nvSpPr>
        <dsp:cNvPr id="0" name=""/>
        <dsp:cNvSpPr/>
      </dsp:nvSpPr>
      <dsp:spPr>
        <a:xfrm>
          <a:off x="2577811" y="688765"/>
          <a:ext cx="999868" cy="634916"/>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472DA43-9CB7-4746-9E98-3CD2824BE46E}">
      <dsp:nvSpPr>
        <dsp:cNvPr id="0" name=""/>
        <dsp:cNvSpPr/>
      </dsp:nvSpPr>
      <dsp:spPr>
        <a:xfrm>
          <a:off x="2688908" y="794307"/>
          <a:ext cx="999868" cy="63491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latin typeface="+mj-lt"/>
            </a:rPr>
            <a:t>Community Health</a:t>
          </a:r>
        </a:p>
      </dsp:txBody>
      <dsp:txXfrm>
        <a:off x="2707504" y="812903"/>
        <a:ext cx="962676" cy="597724"/>
      </dsp:txXfrm>
    </dsp:sp>
    <dsp:sp modelId="{255E5E5F-BFAE-4613-94C4-F5B567D8A022}">
      <dsp:nvSpPr>
        <dsp:cNvPr id="0" name=""/>
        <dsp:cNvSpPr/>
      </dsp:nvSpPr>
      <dsp:spPr>
        <a:xfrm>
          <a:off x="2579851" y="1614477"/>
          <a:ext cx="999868" cy="634916"/>
        </a:xfrm>
        <a:prstGeom prst="roundRect">
          <a:avLst>
            <a:gd name="adj" fmla="val 10000"/>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C767424-0FD1-43B1-9691-517996E17923}">
      <dsp:nvSpPr>
        <dsp:cNvPr id="0" name=""/>
        <dsp:cNvSpPr/>
      </dsp:nvSpPr>
      <dsp:spPr>
        <a:xfrm>
          <a:off x="2690948" y="1720018"/>
          <a:ext cx="999868" cy="63491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latin typeface="+mj-lt"/>
            </a:rPr>
            <a:t>WIC</a:t>
          </a:r>
        </a:p>
      </dsp:txBody>
      <dsp:txXfrm>
        <a:off x="2709544" y="1738614"/>
        <a:ext cx="962676" cy="597724"/>
      </dsp:txXfrm>
    </dsp:sp>
    <dsp:sp modelId="{A9A528AF-CEF1-4190-AF78-A17E8FDDCDD5}">
      <dsp:nvSpPr>
        <dsp:cNvPr id="0" name=""/>
        <dsp:cNvSpPr/>
      </dsp:nvSpPr>
      <dsp:spPr>
        <a:xfrm>
          <a:off x="3799873" y="685838"/>
          <a:ext cx="999868" cy="634916"/>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7AB9D5-A393-4B45-98DD-B1B8D97004D3}">
      <dsp:nvSpPr>
        <dsp:cNvPr id="0" name=""/>
        <dsp:cNvSpPr/>
      </dsp:nvSpPr>
      <dsp:spPr>
        <a:xfrm>
          <a:off x="3910969" y="791380"/>
          <a:ext cx="999868" cy="63491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latin typeface="+mj-lt"/>
            </a:rPr>
            <a:t>Environmental Health</a:t>
          </a:r>
        </a:p>
      </dsp:txBody>
      <dsp:txXfrm>
        <a:off x="3929565" y="809976"/>
        <a:ext cx="962676" cy="597724"/>
      </dsp:txXfrm>
    </dsp:sp>
    <dsp:sp modelId="{B7B38ACF-5D0E-4319-9A59-6A65E9CF007C}">
      <dsp:nvSpPr>
        <dsp:cNvPr id="0" name=""/>
        <dsp:cNvSpPr/>
      </dsp:nvSpPr>
      <dsp:spPr>
        <a:xfrm>
          <a:off x="5021934" y="688765"/>
          <a:ext cx="999868" cy="634916"/>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8B3E1D3-F5D5-40F9-A063-DA63593DDCD2}">
      <dsp:nvSpPr>
        <dsp:cNvPr id="0" name=""/>
        <dsp:cNvSpPr/>
      </dsp:nvSpPr>
      <dsp:spPr>
        <a:xfrm>
          <a:off x="5133030" y="794307"/>
          <a:ext cx="999868" cy="63491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latin typeface="+mj-lt"/>
            </a:rPr>
            <a:t>Office of Performance Improvement</a:t>
          </a:r>
        </a:p>
      </dsp:txBody>
      <dsp:txXfrm>
        <a:off x="5151626" y="812903"/>
        <a:ext cx="962676" cy="597724"/>
      </dsp:txXfrm>
    </dsp:sp>
    <dsp:sp modelId="{6CEE7C67-480C-44A7-AA86-7849A471B784}">
      <dsp:nvSpPr>
        <dsp:cNvPr id="0" name=""/>
        <dsp:cNvSpPr/>
      </dsp:nvSpPr>
      <dsp:spPr>
        <a:xfrm>
          <a:off x="6243995" y="688765"/>
          <a:ext cx="999868" cy="634916"/>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0C6A3EE-3199-403E-9F32-3785E5485AD3}">
      <dsp:nvSpPr>
        <dsp:cNvPr id="0" name=""/>
        <dsp:cNvSpPr/>
      </dsp:nvSpPr>
      <dsp:spPr>
        <a:xfrm>
          <a:off x="6355092" y="794307"/>
          <a:ext cx="999868" cy="63491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dirty="0">
              <a:latin typeface="+mj-lt"/>
            </a:rPr>
            <a:t>Public Health Emergency Preparedness</a:t>
          </a:r>
        </a:p>
      </dsp:txBody>
      <dsp:txXfrm>
        <a:off x="6373688" y="812903"/>
        <a:ext cx="962676" cy="597724"/>
      </dsp:txXfrm>
    </dsp:sp>
    <dsp:sp modelId="{9B84DAF9-9CE1-4A61-B7BD-6E357D2A72DB}">
      <dsp:nvSpPr>
        <dsp:cNvPr id="0" name=""/>
        <dsp:cNvSpPr/>
      </dsp:nvSpPr>
      <dsp:spPr>
        <a:xfrm>
          <a:off x="5070506" y="1616076"/>
          <a:ext cx="999868" cy="634916"/>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63152F0-25AD-46A8-A51E-B5D3C8D73F00}">
      <dsp:nvSpPr>
        <dsp:cNvPr id="0" name=""/>
        <dsp:cNvSpPr/>
      </dsp:nvSpPr>
      <dsp:spPr>
        <a:xfrm>
          <a:off x="5181603" y="1721618"/>
          <a:ext cx="999868" cy="63491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j-lt"/>
            </a:rPr>
            <a:t>Accreditation</a:t>
          </a:r>
        </a:p>
      </dsp:txBody>
      <dsp:txXfrm>
        <a:off x="5200199" y="1740214"/>
        <a:ext cx="962676" cy="5977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66733" cy="468154"/>
          </a:xfrm>
          <a:prstGeom prst="rect">
            <a:avLst/>
          </a:prstGeom>
        </p:spPr>
        <p:txBody>
          <a:bodyPr vert="horz" lIns="93888" tIns="46943" rIns="93888" bIns="46943" rtlCol="0"/>
          <a:lstStyle>
            <a:lvl1pPr algn="l">
              <a:defRPr sz="1200"/>
            </a:lvl1pPr>
          </a:lstStyle>
          <a:p>
            <a:endParaRPr lang="en-US"/>
          </a:p>
        </p:txBody>
      </p:sp>
      <p:sp>
        <p:nvSpPr>
          <p:cNvPr id="3" name="Date Placeholder 2"/>
          <p:cNvSpPr>
            <a:spLocks noGrp="1"/>
          </p:cNvSpPr>
          <p:nvPr>
            <p:ph type="dt" idx="1"/>
          </p:nvPr>
        </p:nvSpPr>
        <p:spPr>
          <a:xfrm>
            <a:off x="4008707" y="2"/>
            <a:ext cx="3066733" cy="468154"/>
          </a:xfrm>
          <a:prstGeom prst="rect">
            <a:avLst/>
          </a:prstGeom>
        </p:spPr>
        <p:txBody>
          <a:bodyPr vert="horz" lIns="93888" tIns="46943" rIns="93888" bIns="46943" rtlCol="0"/>
          <a:lstStyle>
            <a:lvl1pPr algn="r">
              <a:defRPr sz="1200"/>
            </a:lvl1pPr>
          </a:lstStyle>
          <a:p>
            <a:fld id="{2F052FB5-2E81-4D77-8AAF-48EEA3C2C7B5}" type="datetimeFigureOut">
              <a:rPr lang="en-US" smtClean="0"/>
              <a:pPr/>
              <a:t>5/30/2018</a:t>
            </a:fld>
            <a:endParaRPr lang="en-US"/>
          </a:p>
        </p:txBody>
      </p:sp>
      <p:sp>
        <p:nvSpPr>
          <p:cNvPr id="4" name="Slide Image Placeholder 3"/>
          <p:cNvSpPr>
            <a:spLocks noGrp="1" noRot="1" noChangeAspect="1"/>
          </p:cNvSpPr>
          <p:nvPr>
            <p:ph type="sldImg" idx="2"/>
          </p:nvPr>
        </p:nvSpPr>
        <p:spPr>
          <a:xfrm>
            <a:off x="1198563" y="701675"/>
            <a:ext cx="4679950" cy="3511550"/>
          </a:xfrm>
          <a:prstGeom prst="rect">
            <a:avLst/>
          </a:prstGeom>
          <a:noFill/>
          <a:ln w="12700">
            <a:solidFill>
              <a:prstClr val="black"/>
            </a:solidFill>
          </a:ln>
        </p:spPr>
        <p:txBody>
          <a:bodyPr vert="horz" lIns="93888" tIns="46943" rIns="93888" bIns="46943" rtlCol="0" anchor="ctr"/>
          <a:lstStyle/>
          <a:p>
            <a:endParaRPr lang="en-US"/>
          </a:p>
        </p:txBody>
      </p:sp>
      <p:sp>
        <p:nvSpPr>
          <p:cNvPr id="5" name="Notes Placeholder 4"/>
          <p:cNvSpPr>
            <a:spLocks noGrp="1"/>
          </p:cNvSpPr>
          <p:nvPr>
            <p:ph type="body" sz="quarter" idx="3"/>
          </p:nvPr>
        </p:nvSpPr>
        <p:spPr>
          <a:xfrm>
            <a:off x="707708" y="4447463"/>
            <a:ext cx="5661660" cy="4213384"/>
          </a:xfrm>
          <a:prstGeom prst="rect">
            <a:avLst/>
          </a:prstGeom>
        </p:spPr>
        <p:txBody>
          <a:bodyPr vert="horz" lIns="93888" tIns="46943" rIns="93888" bIns="469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93298"/>
            <a:ext cx="3066733" cy="468154"/>
          </a:xfrm>
          <a:prstGeom prst="rect">
            <a:avLst/>
          </a:prstGeom>
        </p:spPr>
        <p:txBody>
          <a:bodyPr vert="horz" lIns="93888" tIns="46943" rIns="93888" bIns="46943" rtlCol="0" anchor="b"/>
          <a:lstStyle>
            <a:lvl1pPr algn="l">
              <a:defRPr sz="1200"/>
            </a:lvl1pPr>
          </a:lstStyle>
          <a:p>
            <a:endParaRPr lang="en-US"/>
          </a:p>
        </p:txBody>
      </p:sp>
      <p:sp>
        <p:nvSpPr>
          <p:cNvPr id="7" name="Slide Number Placeholder 6"/>
          <p:cNvSpPr>
            <a:spLocks noGrp="1"/>
          </p:cNvSpPr>
          <p:nvPr>
            <p:ph type="sldNum" sz="quarter" idx="5"/>
          </p:nvPr>
        </p:nvSpPr>
        <p:spPr>
          <a:xfrm>
            <a:off x="4008707" y="8893298"/>
            <a:ext cx="3066733" cy="468154"/>
          </a:xfrm>
          <a:prstGeom prst="rect">
            <a:avLst/>
          </a:prstGeom>
        </p:spPr>
        <p:txBody>
          <a:bodyPr vert="horz" lIns="93888" tIns="46943" rIns="93888" bIns="46943" rtlCol="0" anchor="b"/>
          <a:lstStyle>
            <a:lvl1pPr algn="r">
              <a:defRPr sz="1200"/>
            </a:lvl1pPr>
          </a:lstStyle>
          <a:p>
            <a:fld id="{30B2598F-921B-4F77-89B5-67D5CE6334DD}" type="slidenum">
              <a:rPr lang="en-US" smtClean="0"/>
              <a:pPr/>
              <a:t>‹#›</a:t>
            </a:fld>
            <a:endParaRPr lang="en-US"/>
          </a:p>
        </p:txBody>
      </p:sp>
    </p:spTree>
    <p:extLst>
      <p:ext uri="{BB962C8B-B14F-4D97-AF65-F5344CB8AC3E}">
        <p14:creationId xmlns:p14="http://schemas.microsoft.com/office/powerpoint/2010/main" val="923669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Welcome to the VMSG Dashboard Public Health Performance Management System Overview.  In this presentation, we’ll discuss a bit of the history of the Dashboard system and an overview of the functionality and structure.</a:t>
            </a:r>
          </a:p>
        </p:txBody>
      </p:sp>
      <p:sp>
        <p:nvSpPr>
          <p:cNvPr id="4" name="Slide Number Placeholder 3"/>
          <p:cNvSpPr>
            <a:spLocks noGrp="1"/>
          </p:cNvSpPr>
          <p:nvPr>
            <p:ph type="sldNum" sz="quarter" idx="10"/>
          </p:nvPr>
        </p:nvSpPr>
        <p:spPr/>
        <p:txBody>
          <a:bodyPr/>
          <a:lstStyle/>
          <a:p>
            <a:fld id="{30B2598F-921B-4F77-89B5-67D5CE6334DD}" type="slidenum">
              <a:rPr lang="en-US" smtClean="0"/>
              <a:pPr/>
              <a:t>1</a:t>
            </a:fld>
            <a:endParaRPr lang="en-US"/>
          </a:p>
        </p:txBody>
      </p:sp>
    </p:spTree>
    <p:extLst>
      <p:ext uri="{BB962C8B-B14F-4D97-AF65-F5344CB8AC3E}">
        <p14:creationId xmlns:p14="http://schemas.microsoft.com/office/powerpoint/2010/main" val="1099122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a:p>
            <a:r>
              <a:rPr lang="en-US" sz="1100" dirty="0"/>
              <a:t>To Categorize a planning element, just select the planning element then select the Categorization button at the bottom of the screen </a:t>
            </a:r>
          </a:p>
          <a:p>
            <a:pPr marL="228574" indent="-228574">
              <a:buFont typeface="+mj-lt"/>
              <a:buAutoNum type="arabicPeriod"/>
            </a:pPr>
            <a:r>
              <a:rPr lang="en-US" sz="1100" dirty="0"/>
              <a:t>Let’s tag this Service/Initiative with the Category of PHAB Domain 9 and the Sub-Category of PHAB Standard 9.1. </a:t>
            </a:r>
          </a:p>
          <a:p>
            <a:pPr marL="228574" indent="-228574">
              <a:buFont typeface="+mj-lt"/>
              <a:buAutoNum type="arabicPeriod"/>
            </a:pPr>
            <a:r>
              <a:rPr lang="en-US" sz="1100" dirty="0"/>
              <a:t>Now we’ll Click the Save/Exit button to finish. </a:t>
            </a:r>
            <a:endParaRPr lang="en-US" dirty="0"/>
          </a:p>
        </p:txBody>
      </p:sp>
      <p:sp>
        <p:nvSpPr>
          <p:cNvPr id="4" name="Slide Number Placeholder 3"/>
          <p:cNvSpPr>
            <a:spLocks noGrp="1"/>
          </p:cNvSpPr>
          <p:nvPr>
            <p:ph type="sldNum" sz="quarter" idx="10"/>
          </p:nvPr>
        </p:nvSpPr>
        <p:spPr/>
        <p:txBody>
          <a:bodyPr/>
          <a:lstStyle/>
          <a:p>
            <a:fld id="{30B2598F-921B-4F77-89B5-67D5CE6334DD}" type="slidenum">
              <a:rPr lang="en-US" smtClean="0"/>
              <a:pPr/>
              <a:t>10</a:t>
            </a:fld>
            <a:endParaRPr lang="en-US"/>
          </a:p>
        </p:txBody>
      </p:sp>
    </p:spTree>
    <p:extLst>
      <p:ext uri="{BB962C8B-B14F-4D97-AF65-F5344CB8AC3E}">
        <p14:creationId xmlns:p14="http://schemas.microsoft.com/office/powerpoint/2010/main" val="1025320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defTabSz="888614">
              <a:defRPr/>
            </a:pPr>
            <a:r>
              <a:rPr lang="en-US" dirty="0">
                <a:latin typeface="Arial" pitchFamily="34" charset="0"/>
                <a:cs typeface="Arial" pitchFamily="34" charset="0"/>
              </a:rPr>
              <a:t>Real-time planning refers to the email notification system built into the Dashboard.  It only takes a few minutes to setup the email notification parameters (when and why the emails are sent).  Once setup, the emails are automatically sent out to Activity and Objective Leaders (both internal and external partners) on the regular timeline selected.  Users respond by clicking on a link in the email to get to the “Quick-Update System” which allow them to update all of their assigned Activities and Objectives within 3 to 5 minutes.</a:t>
            </a:r>
          </a:p>
        </p:txBody>
      </p:sp>
      <p:sp>
        <p:nvSpPr>
          <p:cNvPr id="4" name="Slide Number Placeholder 3"/>
          <p:cNvSpPr>
            <a:spLocks noGrp="1"/>
          </p:cNvSpPr>
          <p:nvPr>
            <p:ph type="sldNum" sz="quarter" idx="10"/>
          </p:nvPr>
        </p:nvSpPr>
        <p:spPr/>
        <p:txBody>
          <a:bodyPr/>
          <a:lstStyle/>
          <a:p>
            <a:fld id="{30B2598F-921B-4F77-89B5-67D5CE6334DD}" type="slidenum">
              <a:rPr lang="en-US" smtClean="0"/>
              <a:pPr/>
              <a:t>11</a:t>
            </a:fld>
            <a:endParaRPr lang="en-US" dirty="0"/>
          </a:p>
        </p:txBody>
      </p:sp>
    </p:spTree>
    <p:extLst>
      <p:ext uri="{BB962C8B-B14F-4D97-AF65-F5344CB8AC3E}">
        <p14:creationId xmlns:p14="http://schemas.microsoft.com/office/powerpoint/2010/main" val="206248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an email notification from the Real-time Planning</a:t>
            </a:r>
            <a:r>
              <a:rPr lang="en-US" baseline="0" dirty="0"/>
              <a:t> system.  </a:t>
            </a:r>
            <a:r>
              <a:rPr lang="en-US" dirty="0"/>
              <a:t>The system</a:t>
            </a:r>
            <a:r>
              <a:rPr lang="en-US" baseline="0" dirty="0"/>
              <a:t> can provide automated email notifications to each person in the system who has been assigned as the team leader for any Activities. The messages can be configured to be sent anywhere from daily to monthly.  Messages can be triggered for lagging and/or</a:t>
            </a:r>
            <a:r>
              <a:rPr lang="en-US" b="1" baseline="0" dirty="0"/>
              <a:t> </a:t>
            </a:r>
            <a:r>
              <a:rPr lang="en-US" baseline="0" dirty="0"/>
              <a:t>overdue Activities as well as if the person has not updated their information in the past 30 days. This email reminds team leaders to update their information in the system on a regular basis, keeping the information current.</a:t>
            </a:r>
          </a:p>
          <a:p>
            <a:endParaRPr lang="en-US" dirty="0"/>
          </a:p>
        </p:txBody>
      </p:sp>
      <p:sp>
        <p:nvSpPr>
          <p:cNvPr id="4" name="Slide Number Placeholder 3"/>
          <p:cNvSpPr>
            <a:spLocks noGrp="1"/>
          </p:cNvSpPr>
          <p:nvPr>
            <p:ph type="sldNum" sz="quarter" idx="10"/>
          </p:nvPr>
        </p:nvSpPr>
        <p:spPr/>
        <p:txBody>
          <a:bodyPr/>
          <a:lstStyle/>
          <a:p>
            <a:fld id="{30B2598F-921B-4F77-89B5-67D5CE6334DD}" type="slidenum">
              <a:rPr lang="en-US" smtClean="0"/>
              <a:pPr/>
              <a:t>12</a:t>
            </a:fld>
            <a:endParaRPr lang="en-US"/>
          </a:p>
        </p:txBody>
      </p:sp>
    </p:spTree>
    <p:extLst>
      <p:ext uri="{BB962C8B-B14F-4D97-AF65-F5344CB8AC3E}">
        <p14:creationId xmlns:p14="http://schemas.microsoft.com/office/powerpoint/2010/main" val="2807140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8879">
              <a:defRPr/>
            </a:pPr>
            <a:r>
              <a:rPr lang="en-US" dirty="0"/>
              <a:t>Once you login to the Dashboard (if you have been assigned as an</a:t>
            </a:r>
            <a:r>
              <a:rPr lang="en-US" baseline="0" dirty="0"/>
              <a:t> Objective or Activity Leader)</a:t>
            </a:r>
            <a:r>
              <a:rPr lang="en-US" dirty="0"/>
              <a:t>, you will be presented with a dialog box asking you to select the Main Dashboard or the Q</a:t>
            </a:r>
            <a:r>
              <a:rPr lang="en-US" b="1" dirty="0"/>
              <a:t>uick Update </a:t>
            </a:r>
            <a:r>
              <a:rPr lang="en-US" dirty="0"/>
              <a:t>screens.  If you have been assigned as a team leader for any Activities or Objectives in the system, you will be taken to the Activities Quick Update screen.  The Quick-Update screens allow you to update all of your Activities and Objectives within 3 – 5 minutes.</a:t>
            </a:r>
            <a:endParaRPr lang="en-US" sz="1100" b="1" dirty="0"/>
          </a:p>
        </p:txBody>
      </p:sp>
      <p:sp>
        <p:nvSpPr>
          <p:cNvPr id="4" name="Slide Number Placeholder 3"/>
          <p:cNvSpPr>
            <a:spLocks noGrp="1"/>
          </p:cNvSpPr>
          <p:nvPr>
            <p:ph type="sldNum" sz="quarter" idx="10"/>
          </p:nvPr>
        </p:nvSpPr>
        <p:spPr/>
        <p:txBody>
          <a:bodyPr/>
          <a:lstStyle/>
          <a:p>
            <a:fld id="{30B2598F-921B-4F77-89B5-67D5CE6334DD}" type="slidenum">
              <a:rPr lang="en-US" smtClean="0"/>
              <a:pPr/>
              <a:t>13</a:t>
            </a:fld>
            <a:endParaRPr lang="en-US"/>
          </a:p>
        </p:txBody>
      </p:sp>
    </p:spTree>
    <p:extLst>
      <p:ext uri="{BB962C8B-B14F-4D97-AF65-F5344CB8AC3E}">
        <p14:creationId xmlns:p14="http://schemas.microsoft.com/office/powerpoint/2010/main" val="3716911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8879">
              <a:defRPr/>
            </a:pPr>
            <a:r>
              <a:rPr lang="en-US" dirty="0"/>
              <a:t>The top half of the Quick Update screen provides the context for the selected Activity.  Group, Service, Goal and Objective as well as the number of Activities, type, Activity Statement and Performance Metric.</a:t>
            </a:r>
          </a:p>
          <a:p>
            <a:pPr defTabSz="938879">
              <a:defRPr/>
            </a:pPr>
            <a:endParaRPr lang="en-US" dirty="0"/>
          </a:p>
          <a:p>
            <a:pPr defTabSz="938879">
              <a:defRPr/>
            </a:pPr>
            <a:r>
              <a:rPr lang="en-US" dirty="0"/>
              <a:t>The bottom half of the screen provides three editable fields for the user.  Status, percent done or current value, depending on the Activity type, and the Notes and Comments field.  Once these are updated, the user can click the Save/Next button to go to the next Activity.</a:t>
            </a:r>
          </a:p>
          <a:p>
            <a:pPr defTabSz="938879">
              <a:defRPr/>
            </a:pPr>
            <a:endParaRPr lang="en-US" dirty="0"/>
          </a:p>
          <a:p>
            <a:pPr defTabSz="938879">
              <a:defRPr/>
            </a:pPr>
            <a:r>
              <a:rPr lang="en-US" dirty="0"/>
              <a:t>The user also has the options to navigate to the previous and next activities with the arrows at the top corners of the screen.  In addition, if the user is the assigned leader for the current Objective, they can click on the Objective field to edit the Objective.</a:t>
            </a:r>
          </a:p>
          <a:p>
            <a:pPr defTabSz="938879">
              <a:defRPr/>
            </a:pPr>
            <a:endParaRPr lang="en-US" dirty="0"/>
          </a:p>
          <a:p>
            <a:pPr defTabSz="938879">
              <a:defRPr/>
            </a:pPr>
            <a:r>
              <a:rPr lang="en-US" dirty="0"/>
              <a:t>Once all of the Activities have been updated, the user will automatically be directed to the Objectives Quick Update screen. </a:t>
            </a:r>
            <a:endParaRPr lang="en-US" sz="1100" dirty="0"/>
          </a:p>
        </p:txBody>
      </p:sp>
      <p:sp>
        <p:nvSpPr>
          <p:cNvPr id="4" name="Slide Number Placeholder 3"/>
          <p:cNvSpPr>
            <a:spLocks noGrp="1"/>
          </p:cNvSpPr>
          <p:nvPr>
            <p:ph type="sldNum" sz="quarter" idx="10"/>
          </p:nvPr>
        </p:nvSpPr>
        <p:spPr/>
        <p:txBody>
          <a:bodyPr/>
          <a:lstStyle/>
          <a:p>
            <a:fld id="{30B2598F-921B-4F77-89B5-67D5CE6334DD}" type="slidenum">
              <a:rPr lang="en-US" smtClean="0"/>
              <a:pPr/>
              <a:t>14</a:t>
            </a:fld>
            <a:endParaRPr lang="en-US"/>
          </a:p>
        </p:txBody>
      </p:sp>
    </p:spTree>
    <p:extLst>
      <p:ext uri="{BB962C8B-B14F-4D97-AF65-F5344CB8AC3E}">
        <p14:creationId xmlns:p14="http://schemas.microsoft.com/office/powerpoint/2010/main" val="2972384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Dashboard </a:t>
            </a:r>
            <a:r>
              <a:rPr lang="en-US" sz="1100" b="1" dirty="0"/>
              <a:t>Reports Menu</a:t>
            </a:r>
            <a:r>
              <a:rPr lang="en-US" sz="1100" dirty="0"/>
              <a:t> is available from the main menu or by using the Quick Access menu from any screen in the system.</a:t>
            </a:r>
          </a:p>
          <a:p>
            <a:endParaRPr lang="en-US" sz="1100" dirty="0"/>
          </a:p>
          <a:p>
            <a:r>
              <a:rPr lang="en-US" sz="1100" dirty="0"/>
              <a:t>From the Reports Menu, you can select any one of the many reports in the system.</a:t>
            </a:r>
          </a:p>
        </p:txBody>
      </p:sp>
      <p:sp>
        <p:nvSpPr>
          <p:cNvPr id="4" name="Slide Number Placeholder 3"/>
          <p:cNvSpPr>
            <a:spLocks noGrp="1"/>
          </p:cNvSpPr>
          <p:nvPr>
            <p:ph type="sldNum" sz="quarter" idx="10"/>
          </p:nvPr>
        </p:nvSpPr>
        <p:spPr/>
        <p:txBody>
          <a:bodyPr/>
          <a:lstStyle/>
          <a:p>
            <a:fld id="{30B2598F-921B-4F77-89B5-67D5CE6334DD}" type="slidenum">
              <a:rPr lang="en-US" smtClean="0"/>
              <a:pPr/>
              <a:t>15</a:t>
            </a:fld>
            <a:endParaRPr lang="en-US"/>
          </a:p>
        </p:txBody>
      </p:sp>
    </p:spTree>
    <p:extLst>
      <p:ext uri="{BB962C8B-B14F-4D97-AF65-F5344CB8AC3E}">
        <p14:creationId xmlns:p14="http://schemas.microsoft.com/office/powerpoint/2010/main" val="3081071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Most reports in the system are this</a:t>
            </a:r>
            <a:r>
              <a:rPr lang="en-US" sz="1100" baseline="0" dirty="0"/>
              <a:t> Operational Plan format.</a:t>
            </a:r>
          </a:p>
          <a:p>
            <a:endParaRPr lang="en-US" sz="1100" dirty="0"/>
          </a:p>
          <a:p>
            <a:r>
              <a:rPr lang="en-US" sz="1100" dirty="0"/>
              <a:t>This Operational Plan Report can be generated for a specific Group and, optionally, it’s sub-groups</a:t>
            </a:r>
          </a:p>
          <a:p>
            <a:endParaRPr lang="en-US" sz="1100" b="1" dirty="0"/>
          </a:p>
          <a:p>
            <a:r>
              <a:rPr lang="en-US" sz="1100" dirty="0"/>
              <a:t>If you have also selected a specific Service, you can show the Operational Plan for just that service. </a:t>
            </a:r>
          </a:p>
          <a:p>
            <a:endParaRPr lang="en-US" sz="1100" dirty="0"/>
          </a:p>
          <a:p>
            <a:r>
              <a:rPr lang="en-US" sz="1100" dirty="0"/>
              <a:t>Operational Plans can be generated at any planning element level.</a:t>
            </a:r>
          </a:p>
          <a:p>
            <a:endParaRPr lang="en-US" sz="1100" b="1" dirty="0"/>
          </a:p>
          <a:p>
            <a:pPr defTabSz="913929">
              <a:defRPr/>
            </a:pPr>
            <a:r>
              <a:rPr lang="en-US" sz="1100" dirty="0"/>
              <a:t>Once you’ve selected the report you want, you can display it in a separate browser window by clicking the Print button. From here, you can print the report, eMail it or save it in PDF or Word format.</a:t>
            </a:r>
          </a:p>
          <a:p>
            <a:pPr defTabSz="913929">
              <a:defRPr/>
            </a:pPr>
            <a:endParaRPr lang="en-US" sz="1100" dirty="0"/>
          </a:p>
          <a:p>
            <a:pPr defTabSz="913929">
              <a:defRPr/>
            </a:pPr>
            <a:endParaRPr lang="en-US" sz="1100" b="1" dirty="0"/>
          </a:p>
        </p:txBody>
      </p:sp>
      <p:sp>
        <p:nvSpPr>
          <p:cNvPr id="4" name="Slide Number Placeholder 3"/>
          <p:cNvSpPr>
            <a:spLocks noGrp="1"/>
          </p:cNvSpPr>
          <p:nvPr>
            <p:ph type="sldNum" sz="quarter" idx="10"/>
          </p:nvPr>
        </p:nvSpPr>
        <p:spPr/>
        <p:txBody>
          <a:bodyPr/>
          <a:lstStyle/>
          <a:p>
            <a:fld id="{30B2598F-921B-4F77-89B5-67D5CE6334DD}" type="slidenum">
              <a:rPr lang="en-US" smtClean="0"/>
              <a:pPr/>
              <a:t>16</a:t>
            </a:fld>
            <a:endParaRPr lang="en-US"/>
          </a:p>
        </p:txBody>
      </p:sp>
    </p:spTree>
    <p:extLst>
      <p:ext uri="{BB962C8B-B14F-4D97-AF65-F5344CB8AC3E}">
        <p14:creationId xmlns:p14="http://schemas.microsoft.com/office/powerpoint/2010/main" val="3867464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VMSG Public is the interface to allow you to highlight any or all of your performance indicators to your constituents and community.  Performance Indicator web pages can be created, literally, in a few minutes.  You can create as many indicators and as many web pages as desired.</a:t>
            </a:r>
          </a:p>
        </p:txBody>
      </p:sp>
      <p:sp>
        <p:nvSpPr>
          <p:cNvPr id="4" name="Slide Number Placeholder 3"/>
          <p:cNvSpPr>
            <a:spLocks noGrp="1"/>
          </p:cNvSpPr>
          <p:nvPr>
            <p:ph type="sldNum" sz="quarter" idx="10"/>
          </p:nvPr>
        </p:nvSpPr>
        <p:spPr/>
        <p:txBody>
          <a:bodyPr/>
          <a:lstStyle/>
          <a:p>
            <a:fld id="{30B2598F-921B-4F77-89B5-67D5CE6334DD}" type="slidenum">
              <a:rPr lang="en-US" smtClean="0"/>
              <a:pPr/>
              <a:t>17</a:t>
            </a:fld>
            <a:endParaRPr lang="en-US"/>
          </a:p>
        </p:txBody>
      </p:sp>
    </p:spTree>
    <p:extLst>
      <p:ext uri="{BB962C8B-B14F-4D97-AF65-F5344CB8AC3E}">
        <p14:creationId xmlns:p14="http://schemas.microsoft.com/office/powerpoint/2010/main" val="959633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Quick-Start program is the easiest way to get you up and running on the Dashboard.  We create a personalized Dashboard for your department.  Then we work with you to enter your first plan and setup all of the parameters for 3-D Planning and Real-Time Planning.  We typically suggest using your department-wide Strategic Plan to start.  This can be used to involve everyone in the department as well as selected external partners.  We, generally, get the system ready to go under Quick Start within a few days.  Once the system is ready to go, we will take you through some live training around your specific plan.  This seems to be the quickest way to get you going.</a:t>
            </a:r>
          </a:p>
        </p:txBody>
      </p:sp>
      <p:sp>
        <p:nvSpPr>
          <p:cNvPr id="4" name="Slide Number Placeholder 3"/>
          <p:cNvSpPr>
            <a:spLocks noGrp="1"/>
          </p:cNvSpPr>
          <p:nvPr>
            <p:ph type="sldNum" sz="quarter" idx="10"/>
          </p:nvPr>
        </p:nvSpPr>
        <p:spPr/>
        <p:txBody>
          <a:bodyPr/>
          <a:lstStyle/>
          <a:p>
            <a:fld id="{30B2598F-921B-4F77-89B5-67D5CE6334DD}" type="slidenum">
              <a:rPr lang="en-US" smtClean="0"/>
              <a:pPr/>
              <a:t>19</a:t>
            </a:fld>
            <a:endParaRPr lang="en-US"/>
          </a:p>
        </p:txBody>
      </p:sp>
    </p:spTree>
    <p:extLst>
      <p:ext uri="{BB962C8B-B14F-4D97-AF65-F5344CB8AC3E}">
        <p14:creationId xmlns:p14="http://schemas.microsoft.com/office/powerpoint/2010/main" val="3759036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Dashboard context-sensitive Help and Information is a available from any screen in the system. When you click on this Help Icon on the top of the screen, you will be directed to the proper Help topic based on your current function.  </a:t>
            </a:r>
          </a:p>
          <a:p>
            <a:endParaRPr lang="en-US" sz="1100" dirty="0"/>
          </a:p>
          <a:p>
            <a:r>
              <a:rPr lang="en-US" sz="1100" dirty="0"/>
              <a:t>To use the Help &amp; Information screen:</a:t>
            </a:r>
          </a:p>
          <a:p>
            <a:r>
              <a:rPr lang="en-US" sz="1100" dirty="0"/>
              <a:t>Select the desired topic on the left side of the screen</a:t>
            </a:r>
          </a:p>
          <a:p>
            <a:r>
              <a:rPr lang="en-US" sz="1100" dirty="0"/>
              <a:t>The steps to perform the selected function appear on the right side of the screen. </a:t>
            </a:r>
          </a:p>
          <a:p>
            <a:r>
              <a:rPr lang="en-US" sz="1100" dirty="0"/>
              <a:t>Each Help topic has a short (about 4 minutes on average) help video.  Just click on the video icon to launch the help video</a:t>
            </a:r>
          </a:p>
          <a:p>
            <a:endParaRPr lang="en-US" sz="1100" b="1" dirty="0"/>
          </a:p>
          <a:p>
            <a:r>
              <a:rPr lang="en-US" sz="1100" dirty="0"/>
              <a:t>All user and administrator video training modules can be accessed from these buttons on the help screen.</a:t>
            </a:r>
          </a:p>
          <a:p>
            <a:endParaRPr lang="en-US" sz="1100" b="1" dirty="0"/>
          </a:p>
          <a:p>
            <a:r>
              <a:rPr lang="en-US" sz="1100" dirty="0"/>
              <a:t>If you’d like to see the User Guide for the Dashboard, click the </a:t>
            </a:r>
            <a:r>
              <a:rPr lang="en-US" sz="1100" dirty="0" err="1"/>
              <a:t>the</a:t>
            </a:r>
            <a:r>
              <a:rPr lang="en-US" sz="1100" dirty="0"/>
              <a:t> “</a:t>
            </a:r>
            <a:r>
              <a:rPr lang="en-US" sz="1100" b="1" dirty="0"/>
              <a:t>Printer</a:t>
            </a:r>
            <a:r>
              <a:rPr lang="en-US" sz="1100" dirty="0"/>
              <a:t>” button in the bottom-middle of the screen will open the User Guide in a new browser window. This document is hyperlinked to take you to the desired topic. You can print this guide if needed.</a:t>
            </a:r>
          </a:p>
          <a:p>
            <a:endParaRPr lang="en-US" dirty="0"/>
          </a:p>
        </p:txBody>
      </p:sp>
      <p:sp>
        <p:nvSpPr>
          <p:cNvPr id="4" name="Slide Number Placeholder 3"/>
          <p:cNvSpPr>
            <a:spLocks noGrp="1"/>
          </p:cNvSpPr>
          <p:nvPr>
            <p:ph type="sldNum" sz="quarter" idx="10"/>
          </p:nvPr>
        </p:nvSpPr>
        <p:spPr/>
        <p:txBody>
          <a:bodyPr/>
          <a:lstStyle/>
          <a:p>
            <a:fld id="{30B2598F-921B-4F77-89B5-67D5CE6334DD}" type="slidenum">
              <a:rPr lang="en-US" smtClean="0"/>
              <a:pPr/>
              <a:t>20</a:t>
            </a:fld>
            <a:endParaRPr lang="en-US"/>
          </a:p>
        </p:txBody>
      </p:sp>
    </p:spTree>
    <p:extLst>
      <p:ext uri="{BB962C8B-B14F-4D97-AF65-F5344CB8AC3E}">
        <p14:creationId xmlns:p14="http://schemas.microsoft.com/office/powerpoint/2010/main" val="93170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itchFamily="34" charset="0"/>
                <a:cs typeface="Arial" pitchFamily="34" charset="0"/>
              </a:rPr>
              <a:t>The </a:t>
            </a:r>
            <a:r>
              <a:rPr lang="en-US" sz="1400" dirty="0">
                <a:solidFill>
                  <a:srgbClr val="0070C0"/>
                </a:solidFill>
                <a:latin typeface="Arial" pitchFamily="34" charset="0"/>
                <a:cs typeface="Arial" pitchFamily="34" charset="0"/>
              </a:rPr>
              <a:t>VMSG Dashboard Public Health Performance Management System</a:t>
            </a:r>
            <a:r>
              <a:rPr lang="en-US" sz="1400" dirty="0">
                <a:latin typeface="Arial" pitchFamily="34" charset="0"/>
                <a:cs typeface="Arial" pitchFamily="34" charset="0"/>
              </a:rPr>
              <a:t> is a comprehensive, Deming/PDCA Cycle-based, operational planning and execution system.</a:t>
            </a:r>
          </a:p>
          <a:p>
            <a:endParaRPr lang="en-US" sz="1400" dirty="0">
              <a:latin typeface="Arial" pitchFamily="34" charset="0"/>
              <a:cs typeface="Arial" pitchFamily="34" charset="0"/>
            </a:endParaRPr>
          </a:p>
          <a:p>
            <a:r>
              <a:rPr lang="en-US" sz="1400" dirty="0">
                <a:latin typeface="Arial" pitchFamily="34" charset="0"/>
                <a:cs typeface="Arial" pitchFamily="34" charset="0"/>
              </a:rPr>
              <a:t>The system was initially developed in coordination with the Maricopa County, Arizona, Department of Public Health.  It’s the 3</a:t>
            </a:r>
            <a:r>
              <a:rPr lang="en-US" sz="1400" baseline="30000" dirty="0">
                <a:latin typeface="Arial" pitchFamily="34" charset="0"/>
                <a:cs typeface="Arial" pitchFamily="34" charset="0"/>
              </a:rPr>
              <a:t>rd</a:t>
            </a:r>
            <a:r>
              <a:rPr lang="en-US" sz="1400" dirty="0">
                <a:latin typeface="Arial" pitchFamily="34" charset="0"/>
                <a:cs typeface="Arial" pitchFamily="34" charset="0"/>
              </a:rPr>
              <a:t> largest Public Health jurisdiction in the US serving a population of about 4.2 to 5.5 million people (depending on the season) and covers more than </a:t>
            </a:r>
            <a:r>
              <a:rPr lang="en-US" sz="1400" dirty="0"/>
              <a:t>9,200 square miles in central Arizona.</a:t>
            </a:r>
            <a:r>
              <a:rPr lang="en-US" sz="1400" dirty="0">
                <a:latin typeface="Arial" pitchFamily="34" charset="0"/>
                <a:cs typeface="Arial" pitchFamily="34" charset="0"/>
              </a:rPr>
              <a:t>  Maricopa County along with other Dashboard clients, provide continuous feedback and suggestions for the improvement of the system.  These upgrades are implemented for all Dashboard clients on an ongoing basis.  We’ll discuss some of these recent improvements during this presentation.  </a:t>
            </a:r>
          </a:p>
          <a:p>
            <a:endParaRPr lang="en-US" sz="1400" dirty="0">
              <a:latin typeface="Arial" pitchFamily="34" charset="0"/>
              <a:cs typeface="Arial" pitchFamily="34" charset="0"/>
            </a:endParaRPr>
          </a:p>
          <a:p>
            <a:endParaRPr lang="en-US" sz="1400" dirty="0">
              <a:latin typeface="Arial" pitchFamily="34" charset="0"/>
              <a:cs typeface="Arial" pitchFamily="34" charset="0"/>
            </a:endParaRPr>
          </a:p>
          <a:p>
            <a:r>
              <a:rPr lang="en-US" sz="1400" dirty="0">
                <a:latin typeface="Arial" pitchFamily="34" charset="0"/>
                <a:cs typeface="Arial" pitchFamily="34" charset="0"/>
              </a:rPr>
              <a:t>The planning methodology for the Dashboard was developed</a:t>
            </a:r>
            <a:r>
              <a:rPr lang="en-US" sz="1400" baseline="0" dirty="0">
                <a:latin typeface="Arial" pitchFamily="34" charset="0"/>
                <a:cs typeface="Arial" pitchFamily="34" charset="0"/>
              </a:rPr>
              <a:t> in conjunction with</a:t>
            </a:r>
            <a:r>
              <a:rPr lang="en-US" sz="1400" dirty="0">
                <a:latin typeface="Arial" pitchFamily="34" charset="0"/>
                <a:cs typeface="Arial" pitchFamily="34" charset="0"/>
              </a:rPr>
              <a:t> Dr. Thomas Keller.  For over 25 years, Dr. Keller was a highly-regarded Management Professor at Arizona State University teaching at both the undergraduate and graduate levels.  Over this time, he was able to distill the best practices of the most effective strategic and operational planning methodologies from the academic world.  In addition to the academic view, we worked with several public health departments to fine tune the methodology to the specific needs of Public Health.</a:t>
            </a:r>
          </a:p>
          <a:p>
            <a:endParaRPr lang="en-US" sz="1400" dirty="0">
              <a:latin typeface="Arial" pitchFamily="34" charset="0"/>
              <a:cs typeface="Arial" pitchFamily="34" charset="0"/>
            </a:endParaRPr>
          </a:p>
          <a:p>
            <a:r>
              <a:rPr lang="en-US" sz="1400" dirty="0">
                <a:latin typeface="Arial" pitchFamily="34" charset="0"/>
                <a:cs typeface="Arial" pitchFamily="34" charset="0"/>
              </a:rPr>
              <a:t>Designated as “</a:t>
            </a:r>
            <a:r>
              <a:rPr lang="en-US" sz="1400" dirty="0">
                <a:solidFill>
                  <a:srgbClr val="0070C0"/>
                </a:solidFill>
                <a:latin typeface="Arial" pitchFamily="34" charset="0"/>
                <a:cs typeface="Arial" pitchFamily="34" charset="0"/>
              </a:rPr>
              <a:t>Fully Demonstrated</a:t>
            </a:r>
            <a:r>
              <a:rPr lang="en-US" sz="1400" dirty="0">
                <a:latin typeface="Arial" pitchFamily="34" charset="0"/>
                <a:cs typeface="Arial" pitchFamily="34" charset="0"/>
              </a:rPr>
              <a:t>” at many health departments by the Public Health Accreditation Board for the implementation of PHAB Standard 9.1 “</a:t>
            </a:r>
            <a:r>
              <a:rPr lang="en-US" sz="1400" i="1" dirty="0">
                <a:latin typeface="Arial" pitchFamily="34" charset="0"/>
                <a:cs typeface="Arial" pitchFamily="34" charset="0"/>
              </a:rPr>
              <a:t>Use a performance management system to monitor achievement of organizational objectives.”</a:t>
            </a:r>
          </a:p>
          <a:p>
            <a:endParaRPr lang="en-US" sz="1400" dirty="0">
              <a:latin typeface="Arial" pitchFamily="34" charset="0"/>
              <a:cs typeface="Arial" pitchFamily="34" charset="0"/>
            </a:endParaRPr>
          </a:p>
          <a:p>
            <a:r>
              <a:rPr lang="en-US" sz="1400" dirty="0">
                <a:latin typeface="Arial" pitchFamily="34" charset="0"/>
                <a:cs typeface="Arial" pitchFamily="34" charset="0"/>
              </a:rPr>
              <a:t>The Dashboard is the only system we are aware of that fully meets Measure 9.1.1 A </a:t>
            </a:r>
            <a:r>
              <a:rPr lang="en-US" sz="1400" i="1" dirty="0">
                <a:latin typeface="Arial" pitchFamily="34" charset="0"/>
                <a:cs typeface="Arial" pitchFamily="34" charset="0"/>
              </a:rPr>
              <a:t>“</a:t>
            </a:r>
            <a:r>
              <a:rPr lang="en-US" i="1" dirty="0"/>
              <a:t>Staff at </a:t>
            </a:r>
            <a:r>
              <a:rPr lang="en-US" b="1" i="1" dirty="0"/>
              <a:t>all</a:t>
            </a:r>
            <a:r>
              <a:rPr lang="en-US" i="1" dirty="0"/>
              <a:t> organizational levels engaged in establishing and/or updating a performance management system</a:t>
            </a:r>
            <a:r>
              <a:rPr lang="en-US" sz="1400" i="1" dirty="0">
                <a:latin typeface="Arial" pitchFamily="34" charset="0"/>
                <a:cs typeface="Arial" pitchFamily="34" charset="0"/>
              </a:rPr>
              <a:t>”</a:t>
            </a:r>
          </a:p>
          <a:p>
            <a:endParaRPr lang="en-US" sz="1400" dirty="0">
              <a:latin typeface="Arial" pitchFamily="34" charset="0"/>
              <a:cs typeface="Arial" pitchFamily="34" charset="0"/>
            </a:endParaRPr>
          </a:p>
          <a:p>
            <a:r>
              <a:rPr lang="en-US" sz="1400" dirty="0">
                <a:latin typeface="Arial" pitchFamily="34" charset="0"/>
                <a:cs typeface="Arial" pitchFamily="34" charset="0"/>
              </a:rPr>
              <a:t>The Dashboard engages all staff and selected external partners in planning, monitoring, performance management and organizational success. </a:t>
            </a:r>
          </a:p>
          <a:p>
            <a:endParaRPr lang="en-US" sz="1400" dirty="0">
              <a:latin typeface="Arial" pitchFamily="34" charset="0"/>
              <a:cs typeface="Arial" pitchFamily="34" charset="0"/>
            </a:endParaRPr>
          </a:p>
          <a:p>
            <a:endParaRPr lang="en-US" dirty="0">
              <a:latin typeface="Arial" pitchFamily="34" charset="0"/>
              <a:cs typeface="Arial" pitchFamily="34" charset="0"/>
            </a:endParaRPr>
          </a:p>
          <a:p>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30B2598F-921B-4F77-89B5-67D5CE6334DD}" type="slidenum">
              <a:rPr lang="en-US" smtClean="0"/>
              <a:pPr/>
              <a:t>2</a:t>
            </a:fld>
            <a:endParaRPr lang="en-US"/>
          </a:p>
        </p:txBody>
      </p:sp>
    </p:spTree>
    <p:extLst>
      <p:ext uri="{BB962C8B-B14F-4D97-AF65-F5344CB8AC3E}">
        <p14:creationId xmlns:p14="http://schemas.microsoft.com/office/powerpoint/2010/main" val="2264209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VMSG Dashboard Benefits</a:t>
            </a:r>
          </a:p>
          <a:p>
            <a:endParaRPr lang="en-US" dirty="0"/>
          </a:p>
          <a:p>
            <a:pPr marL="171450" indent="-171450">
              <a:buFont typeface="Arial" panose="020B0604020202020204" pitchFamily="34" charset="0"/>
              <a:buChar char="•"/>
            </a:pPr>
            <a:r>
              <a:rPr lang="en-US" dirty="0"/>
              <a:t>Our “sliding scale” cost model makes the VMSG Dashboard affordable for departments with only a few users to departments with hundreds of users.</a:t>
            </a:r>
          </a:p>
          <a:p>
            <a:pPr marL="171450" indent="-171450">
              <a:buFont typeface="Arial" panose="020B0604020202020204" pitchFamily="34" charset="0"/>
              <a:buChar char="•"/>
            </a:pPr>
            <a:r>
              <a:rPr lang="en-US" dirty="0"/>
              <a:t>With individual Operational Plans for each Division, Office and Program, you can manage each entity within the health department in real time</a:t>
            </a:r>
          </a:p>
          <a:p>
            <a:pPr marL="171450" indent="-171450">
              <a:buFont typeface="Arial" panose="020B0604020202020204" pitchFamily="34" charset="0"/>
              <a:buChar char="•"/>
            </a:pPr>
            <a:r>
              <a:rPr lang="en-US" dirty="0"/>
              <a:t>3-Dimensional Planning allows you to identify the gaps, overlaps and commonalities across all of your plans and divisions</a:t>
            </a:r>
          </a:p>
          <a:p>
            <a:pPr marL="171450" indent="-171450">
              <a:buFont typeface="Arial" panose="020B0604020202020204" pitchFamily="34" charset="0"/>
              <a:buChar char="•"/>
            </a:pPr>
            <a:r>
              <a:rPr lang="en-US" dirty="0"/>
              <a:t>Many of the Dashboard features were designed to help departments navigate the PHAB and local accreditation processes.  The Dashboard has, built in, a complete PHAB Accreditation project plan based on PHAB version 1.5</a:t>
            </a:r>
          </a:p>
          <a:p>
            <a:pPr marL="171450" indent="-171450">
              <a:buFont typeface="Arial" panose="020B0604020202020204" pitchFamily="34" charset="0"/>
              <a:buChar char="•"/>
            </a:pPr>
            <a:r>
              <a:rPr lang="en-US" dirty="0"/>
              <a:t>From an IT perspective, the entire system is cloud based.  No installation is required.</a:t>
            </a:r>
          </a:p>
        </p:txBody>
      </p:sp>
      <p:sp>
        <p:nvSpPr>
          <p:cNvPr id="4" name="Slide Number Placeholder 3"/>
          <p:cNvSpPr>
            <a:spLocks noGrp="1"/>
          </p:cNvSpPr>
          <p:nvPr>
            <p:ph type="sldNum" sz="quarter" idx="10"/>
          </p:nvPr>
        </p:nvSpPr>
        <p:spPr/>
        <p:txBody>
          <a:bodyPr/>
          <a:lstStyle/>
          <a:p>
            <a:fld id="{30B2598F-921B-4F77-89B5-67D5CE6334DD}" type="slidenum">
              <a:rPr lang="en-US" smtClean="0"/>
              <a:pPr/>
              <a:t>21</a:t>
            </a:fld>
            <a:endParaRPr lang="en-US"/>
          </a:p>
        </p:txBody>
      </p:sp>
    </p:spTree>
    <p:extLst>
      <p:ext uri="{BB962C8B-B14F-4D97-AF65-F5344CB8AC3E}">
        <p14:creationId xmlns:p14="http://schemas.microsoft.com/office/powerpoint/2010/main" val="1969557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Thanks for reviewing the VMSG Dashboard help and information system.</a:t>
            </a:r>
          </a:p>
          <a:p>
            <a:endParaRPr lang="en-US" sz="1100" dirty="0"/>
          </a:p>
          <a:p>
            <a:r>
              <a:rPr lang="en-US" sz="1100" dirty="0"/>
              <a:t>If you have any questions or would like more information on the VMSG Dashboard performance Management System, please contact us with the contact information here.</a:t>
            </a:r>
          </a:p>
        </p:txBody>
      </p:sp>
      <p:sp>
        <p:nvSpPr>
          <p:cNvPr id="4" name="Slide Number Placeholder 3"/>
          <p:cNvSpPr>
            <a:spLocks noGrp="1"/>
          </p:cNvSpPr>
          <p:nvPr>
            <p:ph type="sldNum" sz="quarter" idx="10"/>
          </p:nvPr>
        </p:nvSpPr>
        <p:spPr/>
        <p:txBody>
          <a:bodyPr/>
          <a:lstStyle/>
          <a:p>
            <a:fld id="{30B2598F-921B-4F77-89B5-67D5CE6334DD}" type="slidenum">
              <a:rPr lang="en-US" smtClean="0"/>
              <a:pPr/>
              <a:t>22</a:t>
            </a:fld>
            <a:endParaRPr lang="en-US"/>
          </a:p>
        </p:txBody>
      </p:sp>
    </p:spTree>
    <p:extLst>
      <p:ext uri="{BB962C8B-B14F-4D97-AF65-F5344CB8AC3E}">
        <p14:creationId xmlns:p14="http://schemas.microsoft.com/office/powerpoint/2010/main" val="1717046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This chart represents the performance for Quality Assurance Activities. This chart represents the history of the planning element over time.</a:t>
            </a:r>
          </a:p>
          <a:p>
            <a:endParaRPr lang="en-US" sz="1100" dirty="0"/>
          </a:p>
          <a:p>
            <a:r>
              <a:rPr lang="en-US" sz="1100" dirty="0"/>
              <a:t>The controls in the upper left corner allow you to select the display criteria for the chart.  </a:t>
            </a:r>
          </a:p>
          <a:p>
            <a:endParaRPr lang="en-US" sz="1100" dirty="0"/>
          </a:p>
          <a:p>
            <a:r>
              <a:rPr lang="en-US" sz="1100" dirty="0"/>
              <a:t>The green line indicates the green value for the QA Activity. The Red line represents the Red value. </a:t>
            </a:r>
            <a:r>
              <a:rPr lang="en-US" sz="1100" b="1" dirty="0"/>
              <a:t> </a:t>
            </a:r>
            <a:r>
              <a:rPr lang="en-US" sz="1100" dirty="0"/>
              <a:t>Everything between the red and green lines is the yellow zone.  The blue line represents the actual data points for this Activity.</a:t>
            </a:r>
          </a:p>
          <a:p>
            <a:endParaRPr lang="en-US" sz="1100" dirty="0"/>
          </a:p>
          <a:p>
            <a:pPr marL="176040" indent="-176040">
              <a:buFont typeface="Arial" charset="0"/>
              <a:buChar char="•"/>
            </a:pPr>
            <a:endParaRPr lang="en-US" dirty="0"/>
          </a:p>
        </p:txBody>
      </p:sp>
      <p:sp>
        <p:nvSpPr>
          <p:cNvPr id="4" name="Slide Number Placeholder 3"/>
          <p:cNvSpPr>
            <a:spLocks noGrp="1"/>
          </p:cNvSpPr>
          <p:nvPr>
            <p:ph type="sldNum" sz="quarter" idx="10"/>
          </p:nvPr>
        </p:nvSpPr>
        <p:spPr/>
        <p:txBody>
          <a:bodyPr/>
          <a:lstStyle/>
          <a:p>
            <a:fld id="{30B2598F-921B-4F77-89B5-67D5CE6334DD}" type="slidenum">
              <a:rPr lang="en-US" smtClean="0"/>
              <a:pPr/>
              <a:t>23</a:t>
            </a:fld>
            <a:endParaRPr lang="en-US"/>
          </a:p>
        </p:txBody>
      </p:sp>
    </p:spTree>
    <p:extLst>
      <p:ext uri="{BB962C8B-B14F-4D97-AF65-F5344CB8AC3E}">
        <p14:creationId xmlns:p14="http://schemas.microsoft.com/office/powerpoint/2010/main" val="95000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itchFamily="34" charset="0"/>
                <a:cs typeface="Arial" pitchFamily="34" charset="0"/>
              </a:rPr>
              <a:t>The </a:t>
            </a:r>
            <a:r>
              <a:rPr lang="en-US" sz="1400" dirty="0">
                <a:solidFill>
                  <a:srgbClr val="0070C0"/>
                </a:solidFill>
                <a:latin typeface="Arial" pitchFamily="34" charset="0"/>
                <a:cs typeface="Arial" pitchFamily="34" charset="0"/>
              </a:rPr>
              <a:t>VMSG Dashboard Public Health Performance Management System</a:t>
            </a:r>
            <a:r>
              <a:rPr lang="en-US" sz="1400" dirty="0">
                <a:latin typeface="Arial" pitchFamily="34" charset="0"/>
                <a:cs typeface="Arial" pitchFamily="34" charset="0"/>
              </a:rPr>
              <a:t> is a comprehensive, Deming/PDCA Cycle-based, operational planning and execution system.</a:t>
            </a:r>
          </a:p>
          <a:p>
            <a:endParaRPr lang="en-US" sz="1400" dirty="0">
              <a:latin typeface="Arial" pitchFamily="34" charset="0"/>
              <a:cs typeface="Arial" pitchFamily="34" charset="0"/>
            </a:endParaRPr>
          </a:p>
          <a:p>
            <a:r>
              <a:rPr lang="en-US" sz="1400" dirty="0">
                <a:latin typeface="Arial" pitchFamily="34" charset="0"/>
                <a:cs typeface="Arial" pitchFamily="34" charset="0"/>
              </a:rPr>
              <a:t>The system was developed in coordination with the Maricopa County, Arizona, Department of Public Health.  It’s the 3</a:t>
            </a:r>
            <a:r>
              <a:rPr lang="en-US" sz="1400" baseline="30000" dirty="0">
                <a:latin typeface="Arial" pitchFamily="34" charset="0"/>
                <a:cs typeface="Arial" pitchFamily="34" charset="0"/>
              </a:rPr>
              <a:t>rd</a:t>
            </a:r>
            <a:r>
              <a:rPr lang="en-US" sz="1400" dirty="0">
                <a:latin typeface="Arial" pitchFamily="34" charset="0"/>
                <a:cs typeface="Arial" pitchFamily="34" charset="0"/>
              </a:rPr>
              <a:t> largest Public Health jurisdiction in the US serving a population of about 4.2 million people and covers more than </a:t>
            </a:r>
            <a:r>
              <a:rPr lang="en-US" sz="1400" dirty="0"/>
              <a:t>9,200 square miles in central Arizona.</a:t>
            </a:r>
            <a:r>
              <a:rPr lang="en-US" sz="1400" dirty="0">
                <a:latin typeface="Arial" pitchFamily="34" charset="0"/>
                <a:cs typeface="Arial" pitchFamily="34" charset="0"/>
              </a:rPr>
              <a:t>  Maricopa County along with other Dashboard clients, provide continuous feedback and suggestions for the improvement of the system.  These upgrades are implemented for all Dashboard clients on an ongoing basis.  We’ll discuss some of these recent improvements during this presentation.  </a:t>
            </a:r>
          </a:p>
          <a:p>
            <a:endParaRPr lang="en-US" sz="1400" dirty="0">
              <a:latin typeface="Arial" pitchFamily="34" charset="0"/>
              <a:cs typeface="Arial" pitchFamily="34" charset="0"/>
            </a:endParaRPr>
          </a:p>
          <a:p>
            <a:endParaRPr lang="en-US" sz="1400" dirty="0">
              <a:latin typeface="Arial" pitchFamily="34" charset="0"/>
              <a:cs typeface="Arial" pitchFamily="34" charset="0"/>
            </a:endParaRPr>
          </a:p>
          <a:p>
            <a:r>
              <a:rPr lang="en-US" sz="1400" dirty="0">
                <a:latin typeface="Arial" pitchFamily="34" charset="0"/>
                <a:cs typeface="Arial" pitchFamily="34" charset="0"/>
              </a:rPr>
              <a:t>The planning methodology for the Dashboard was developed</a:t>
            </a:r>
            <a:r>
              <a:rPr lang="en-US" sz="1400" baseline="0" dirty="0">
                <a:latin typeface="Arial" pitchFamily="34" charset="0"/>
                <a:cs typeface="Arial" pitchFamily="34" charset="0"/>
              </a:rPr>
              <a:t> in conjunction with</a:t>
            </a:r>
            <a:r>
              <a:rPr lang="en-US" sz="1400" dirty="0">
                <a:latin typeface="Arial" pitchFamily="34" charset="0"/>
                <a:cs typeface="Arial" pitchFamily="34" charset="0"/>
              </a:rPr>
              <a:t> Dr. Thomas Keller.  For over 25 years, Dr. Keller was a highly-regarded Management Professor at Arizona State University teaching at both the undergraduate and graduate levels.  Over this time, he was able to distill the best practices of the most effective strategic and operational planning methodologies from the academic world.  In addition to the academic view, we worked with several public health departments to fine tune the methodology to the specific needs of Public Health.</a:t>
            </a:r>
          </a:p>
          <a:p>
            <a:endParaRPr lang="en-US" sz="1400" dirty="0">
              <a:latin typeface="Arial" pitchFamily="34" charset="0"/>
              <a:cs typeface="Arial" pitchFamily="34" charset="0"/>
            </a:endParaRPr>
          </a:p>
          <a:p>
            <a:r>
              <a:rPr lang="en-US" sz="1400" dirty="0">
                <a:latin typeface="Arial" pitchFamily="34" charset="0"/>
                <a:cs typeface="Arial" pitchFamily="34" charset="0"/>
              </a:rPr>
              <a:t>Designated as “</a:t>
            </a:r>
            <a:r>
              <a:rPr lang="en-US" sz="1400" dirty="0">
                <a:solidFill>
                  <a:srgbClr val="0070C0"/>
                </a:solidFill>
                <a:latin typeface="Arial" pitchFamily="34" charset="0"/>
                <a:cs typeface="Arial" pitchFamily="34" charset="0"/>
              </a:rPr>
              <a:t>Fully Demonstrated</a:t>
            </a:r>
            <a:r>
              <a:rPr lang="en-US" sz="1400" dirty="0">
                <a:latin typeface="Arial" pitchFamily="34" charset="0"/>
                <a:cs typeface="Arial" pitchFamily="34" charset="0"/>
              </a:rPr>
              <a:t>” at many health departments by the Public Health Accreditation Board for the implementation of PHAB Standard 9.1 “</a:t>
            </a:r>
            <a:r>
              <a:rPr lang="en-US" sz="1400" i="1" dirty="0">
                <a:latin typeface="Arial" pitchFamily="34" charset="0"/>
                <a:cs typeface="Arial" pitchFamily="34" charset="0"/>
              </a:rPr>
              <a:t>Use a performance management system to monitor achievement of organizational objectives.”</a:t>
            </a:r>
          </a:p>
          <a:p>
            <a:endParaRPr lang="en-US" sz="1400" dirty="0">
              <a:latin typeface="Arial" pitchFamily="34" charset="0"/>
              <a:cs typeface="Arial" pitchFamily="34" charset="0"/>
            </a:endParaRPr>
          </a:p>
          <a:p>
            <a:r>
              <a:rPr lang="en-US" sz="1400" dirty="0">
                <a:latin typeface="Arial" pitchFamily="34" charset="0"/>
                <a:cs typeface="Arial" pitchFamily="34" charset="0"/>
              </a:rPr>
              <a:t>The Dashboard is the only system we are aware of that fully meets Measure 9.1.1 A </a:t>
            </a:r>
            <a:r>
              <a:rPr lang="en-US" sz="1400" i="1" dirty="0">
                <a:latin typeface="Arial" pitchFamily="34" charset="0"/>
                <a:cs typeface="Arial" pitchFamily="34" charset="0"/>
              </a:rPr>
              <a:t>“</a:t>
            </a:r>
            <a:r>
              <a:rPr lang="en-US" i="1" dirty="0"/>
              <a:t>Staff at </a:t>
            </a:r>
            <a:r>
              <a:rPr lang="en-US" b="1" i="1" dirty="0"/>
              <a:t>all</a:t>
            </a:r>
            <a:r>
              <a:rPr lang="en-US" i="1" dirty="0"/>
              <a:t> organizational levels engaged in establishing and/or updating a performance management system</a:t>
            </a:r>
            <a:r>
              <a:rPr lang="en-US" sz="1400" i="1" dirty="0">
                <a:latin typeface="Arial" pitchFamily="34" charset="0"/>
                <a:cs typeface="Arial" pitchFamily="34" charset="0"/>
              </a:rPr>
              <a:t>”</a:t>
            </a:r>
          </a:p>
          <a:p>
            <a:endParaRPr lang="en-US" sz="1400" dirty="0">
              <a:latin typeface="Arial" pitchFamily="34" charset="0"/>
              <a:cs typeface="Arial" pitchFamily="34" charset="0"/>
            </a:endParaRPr>
          </a:p>
          <a:p>
            <a:r>
              <a:rPr lang="en-US" sz="1400" dirty="0">
                <a:latin typeface="Arial" pitchFamily="34" charset="0"/>
                <a:cs typeface="Arial" pitchFamily="34" charset="0"/>
              </a:rPr>
              <a:t>The Dashboard engages all staff and selected external partners in planning, monitoring, performance management and organizational success. </a:t>
            </a:r>
          </a:p>
          <a:p>
            <a:endParaRPr lang="en-US" sz="1400" dirty="0">
              <a:latin typeface="Arial" pitchFamily="34" charset="0"/>
              <a:cs typeface="Arial" pitchFamily="34" charset="0"/>
            </a:endParaRPr>
          </a:p>
          <a:p>
            <a:r>
              <a:rPr lang="en-US" sz="1400" dirty="0">
                <a:latin typeface="Arial" pitchFamily="34" charset="0"/>
                <a:cs typeface="Arial" pitchFamily="34" charset="0"/>
              </a:rPr>
              <a:t>3-Dimensional</a:t>
            </a:r>
            <a:r>
              <a:rPr lang="en-US" sz="1400" baseline="0" dirty="0">
                <a:latin typeface="Arial" pitchFamily="34" charset="0"/>
                <a:cs typeface="Arial" pitchFamily="34" charset="0"/>
              </a:rPr>
              <a:t> Planning - </a:t>
            </a:r>
            <a:r>
              <a:rPr lang="en-US" sz="1400" dirty="0">
                <a:latin typeface="Arial" pitchFamily="34" charset="0"/>
                <a:cs typeface="Arial" pitchFamily="34" charset="0"/>
              </a:rPr>
              <a:t>Categorization to link elements of all plans together</a:t>
            </a:r>
          </a:p>
          <a:p>
            <a:r>
              <a:rPr lang="en-US" sz="1400" dirty="0">
                <a:latin typeface="Arial" pitchFamily="34" charset="0"/>
                <a:cs typeface="Arial" pitchFamily="34" charset="0"/>
              </a:rPr>
              <a:t>Examples:</a:t>
            </a:r>
          </a:p>
          <a:p>
            <a:pPr lvl="1"/>
            <a:r>
              <a:rPr lang="en-US" sz="1200" dirty="0">
                <a:latin typeface="Arial" pitchFamily="34" charset="0"/>
                <a:cs typeface="Arial" pitchFamily="34" charset="0"/>
              </a:rPr>
              <a:t>Link planning elements and documents to PHAB Domains, Standards and Measures</a:t>
            </a:r>
          </a:p>
          <a:p>
            <a:pPr lvl="1"/>
            <a:r>
              <a:rPr lang="en-US" sz="1200" dirty="0">
                <a:latin typeface="Arial" pitchFamily="34" charset="0"/>
                <a:cs typeface="Arial" pitchFamily="34" charset="0"/>
              </a:rPr>
              <a:t>Link department strategic plan to CHIP and WFD plan</a:t>
            </a:r>
          </a:p>
          <a:p>
            <a:endParaRPr lang="en-US" sz="1400" dirty="0">
              <a:latin typeface="Arial" pitchFamily="34" charset="0"/>
              <a:cs typeface="Arial" pitchFamily="34" charset="0"/>
            </a:endParaRPr>
          </a:p>
          <a:p>
            <a:r>
              <a:rPr lang="en-US" sz="1400" dirty="0">
                <a:latin typeface="Arial" pitchFamily="34" charset="0"/>
                <a:cs typeface="Arial" pitchFamily="34" charset="0"/>
              </a:rPr>
              <a:t>As health departments become more immersed in the PHAB accreditation process, they soon realize that a large number of documents need to be managed.  Based on direct feedback fro</a:t>
            </a:r>
            <a:r>
              <a:rPr lang="en-US" sz="1400" baseline="0" dirty="0">
                <a:latin typeface="Arial" pitchFamily="34" charset="0"/>
                <a:cs typeface="Arial" pitchFamily="34" charset="0"/>
              </a:rPr>
              <a:t>m clients</a:t>
            </a:r>
            <a:r>
              <a:rPr lang="en-US" sz="1400" dirty="0">
                <a:latin typeface="Arial" pitchFamily="34" charset="0"/>
                <a:cs typeface="Arial" pitchFamily="34" charset="0"/>
              </a:rPr>
              <a:t>, the Dashboard now provides complete, cloud-based, version-controlled, categorized, document storage and management for all plan elements.</a:t>
            </a:r>
          </a:p>
          <a:p>
            <a:endParaRPr lang="en-US" dirty="0">
              <a:latin typeface="Arial" pitchFamily="34" charset="0"/>
              <a:cs typeface="Arial" pitchFamily="34" charset="0"/>
            </a:endParaRPr>
          </a:p>
          <a:p>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30B2598F-921B-4F77-89B5-67D5CE6334DD}" type="slidenum">
              <a:rPr lang="en-US" smtClean="0"/>
              <a:pPr/>
              <a:t>24</a:t>
            </a:fld>
            <a:endParaRPr lang="en-US"/>
          </a:p>
        </p:txBody>
      </p:sp>
    </p:spTree>
    <p:extLst>
      <p:ext uri="{BB962C8B-B14F-4D97-AF65-F5344CB8AC3E}">
        <p14:creationId xmlns:p14="http://schemas.microsoft.com/office/powerpoint/2010/main" val="3234885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2598F-921B-4F77-89B5-67D5CE6334DD}" type="slidenum">
              <a:rPr lang="en-US" smtClean="0"/>
              <a:pPr/>
              <a:t>25</a:t>
            </a:fld>
            <a:endParaRPr lang="en-US"/>
          </a:p>
        </p:txBody>
      </p:sp>
    </p:spTree>
    <p:extLst>
      <p:ext uri="{BB962C8B-B14F-4D97-AF65-F5344CB8AC3E}">
        <p14:creationId xmlns:p14="http://schemas.microsoft.com/office/powerpoint/2010/main" val="1047688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indent="0" defTabSz="938879">
              <a:buFontTx/>
              <a:buNone/>
              <a:defRPr/>
            </a:pPr>
            <a:endParaRPr lang="en-US" sz="1100" b="1" dirty="0"/>
          </a:p>
        </p:txBody>
      </p:sp>
      <p:sp>
        <p:nvSpPr>
          <p:cNvPr id="4" name="Slide Number Placeholder 3"/>
          <p:cNvSpPr>
            <a:spLocks noGrp="1"/>
          </p:cNvSpPr>
          <p:nvPr>
            <p:ph type="sldNum" sz="quarter" idx="10"/>
          </p:nvPr>
        </p:nvSpPr>
        <p:spPr/>
        <p:txBody>
          <a:bodyPr/>
          <a:lstStyle/>
          <a:p>
            <a:fld id="{30B2598F-921B-4F77-89B5-67D5CE6334DD}" type="slidenum">
              <a:rPr lang="en-US" smtClean="0"/>
              <a:pPr/>
              <a:t>26</a:t>
            </a:fld>
            <a:endParaRPr lang="en-US" dirty="0"/>
          </a:p>
        </p:txBody>
      </p:sp>
    </p:spTree>
    <p:extLst>
      <p:ext uri="{BB962C8B-B14F-4D97-AF65-F5344CB8AC3E}">
        <p14:creationId xmlns:p14="http://schemas.microsoft.com/office/powerpoint/2010/main" val="1863398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a:t>
            </a:r>
            <a:r>
              <a:rPr lang="en-US" dirty="0"/>
              <a:t>performance</a:t>
            </a:r>
            <a:r>
              <a:rPr lang="en-US" baseline="0" dirty="0"/>
              <a:t> management feature is the Dashboard Activity Report.  This report, in effect, is an audit report.  It shows every user in the system, the last time they updated their assigned planning elements, what they last did in the system and their supervisor.  This report allows you to monitor user activity (or lack of).</a:t>
            </a:r>
          </a:p>
          <a:p>
            <a:endParaRPr lang="en-US" dirty="0"/>
          </a:p>
        </p:txBody>
      </p:sp>
      <p:sp>
        <p:nvSpPr>
          <p:cNvPr id="4" name="Slide Number Placeholder 3"/>
          <p:cNvSpPr>
            <a:spLocks noGrp="1"/>
          </p:cNvSpPr>
          <p:nvPr>
            <p:ph type="sldNum" sz="quarter" idx="10"/>
          </p:nvPr>
        </p:nvSpPr>
        <p:spPr/>
        <p:txBody>
          <a:bodyPr/>
          <a:lstStyle/>
          <a:p>
            <a:fld id="{30B2598F-921B-4F77-89B5-67D5CE6334DD}" type="slidenum">
              <a:rPr lang="en-US" smtClean="0"/>
              <a:pPr/>
              <a:t>27</a:t>
            </a:fld>
            <a:endParaRPr lang="en-US"/>
          </a:p>
        </p:txBody>
      </p:sp>
    </p:spTree>
    <p:extLst>
      <p:ext uri="{BB962C8B-B14F-4D97-AF65-F5344CB8AC3E}">
        <p14:creationId xmlns:p14="http://schemas.microsoft.com/office/powerpoint/2010/main" val="988035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8879">
              <a:defRPr/>
            </a:pPr>
            <a:r>
              <a:rPr lang="en-US" sz="1100" dirty="0"/>
              <a:t>The Program Abstract Report can be generated for the current selected Group (and Sub-Groups) or from the Category Tag Report option to print the Abstracts meeting a specific set of categorization criteria.</a:t>
            </a:r>
          </a:p>
          <a:p>
            <a:pPr defTabSz="938879">
              <a:defRPr/>
            </a:pPr>
            <a:endParaRPr lang="en-US" sz="1100" dirty="0"/>
          </a:p>
          <a:p>
            <a:pPr defTabSz="938879">
              <a:defRPr/>
            </a:pPr>
            <a:r>
              <a:rPr lang="en-US" sz="1100" dirty="0"/>
              <a:t>The Program Abstract report has a graphic header and the Abstract information for one or more Abstracts including:</a:t>
            </a:r>
          </a:p>
          <a:p>
            <a:pPr marL="166549" indent="-166549" defTabSz="938879">
              <a:buFont typeface="Arial" panose="020B0604020202020204" pitchFamily="34" charset="0"/>
              <a:buChar char="•"/>
              <a:defRPr/>
            </a:pPr>
            <a:r>
              <a:rPr lang="en-US" sz="1100" dirty="0"/>
              <a:t>“A Summary of Services Presented by: [Name], [Title], [Phone], [eMail]</a:t>
            </a:r>
          </a:p>
          <a:p>
            <a:pPr marL="166549" indent="-166549" defTabSz="938879">
              <a:buFont typeface="Arial" panose="020B0604020202020204" pitchFamily="34" charset="0"/>
              <a:buChar char="•"/>
              <a:defRPr/>
            </a:pPr>
            <a:r>
              <a:rPr lang="en-US" sz="1100" dirty="0"/>
              <a:t>Abstract Title</a:t>
            </a:r>
          </a:p>
          <a:p>
            <a:pPr marL="166549" indent="-166549" defTabSz="938879">
              <a:buFont typeface="Arial" panose="020B0604020202020204" pitchFamily="34" charset="0"/>
              <a:buChar char="•"/>
              <a:defRPr/>
            </a:pPr>
            <a:r>
              <a:rPr lang="en-US" sz="1100" dirty="0"/>
              <a:t>Abstract Text</a:t>
            </a:r>
          </a:p>
          <a:p>
            <a:pPr marL="166549" indent="-166549" defTabSz="938879">
              <a:buFont typeface="Arial" panose="020B0604020202020204" pitchFamily="34" charset="0"/>
              <a:buChar char="•"/>
              <a:defRPr/>
            </a:pPr>
            <a:r>
              <a:rPr lang="en-US" sz="1100" dirty="0"/>
              <a:t>Program Eligibility Requirements (if the entry field is not blank)</a:t>
            </a:r>
          </a:p>
          <a:p>
            <a:pPr marL="166549" indent="-166549" defTabSz="938879">
              <a:buFont typeface="Arial" panose="020B0604020202020204" pitchFamily="34" charset="0"/>
              <a:buChar char="•"/>
              <a:defRPr/>
            </a:pPr>
            <a:r>
              <a:rPr lang="en-US" sz="1100" dirty="0"/>
              <a:t>Web and Social Media links (websites, Facebook, Twitter, etc.) (if all of the entry fields are not blank)</a:t>
            </a:r>
          </a:p>
          <a:p>
            <a:pPr marL="166549" indent="-166549" defTabSz="938879">
              <a:buFont typeface="Arial" panose="020B0604020202020204" pitchFamily="34" charset="0"/>
              <a:buChar char="•"/>
              <a:defRPr/>
            </a:pPr>
            <a:r>
              <a:rPr lang="en-US" sz="1100" dirty="0"/>
              <a:t>Program Contact Name, phone number and email address</a:t>
            </a:r>
          </a:p>
          <a:p>
            <a:pPr marL="166549" indent="-166549" defTabSz="938879">
              <a:buFont typeface="Arial" panose="020B0604020202020204" pitchFamily="34" charset="0"/>
              <a:buChar char="•"/>
              <a:defRPr/>
            </a:pPr>
            <a:endParaRPr lang="en-US" sz="1100" dirty="0"/>
          </a:p>
        </p:txBody>
      </p:sp>
      <p:sp>
        <p:nvSpPr>
          <p:cNvPr id="4" name="Slide Number Placeholder 3"/>
          <p:cNvSpPr>
            <a:spLocks noGrp="1"/>
          </p:cNvSpPr>
          <p:nvPr>
            <p:ph type="sldNum" sz="quarter" idx="10"/>
          </p:nvPr>
        </p:nvSpPr>
        <p:spPr/>
        <p:txBody>
          <a:bodyPr/>
          <a:lstStyle/>
          <a:p>
            <a:fld id="{30B2598F-921B-4F77-89B5-67D5CE6334DD}" type="slidenum">
              <a:rPr lang="en-US" smtClean="0"/>
              <a:pPr/>
              <a:t>28</a:t>
            </a:fld>
            <a:endParaRPr lang="en-US"/>
          </a:p>
        </p:txBody>
      </p:sp>
    </p:spTree>
    <p:extLst>
      <p:ext uri="{BB962C8B-B14F-4D97-AF65-F5344CB8AC3E}">
        <p14:creationId xmlns:p14="http://schemas.microsoft.com/office/powerpoint/2010/main" val="24891180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VMSG Dashboard structures and manages the planning and execution processes.  The system is hierarchical in design like this pyramid.  The system manages the following Planning Elements:</a:t>
            </a:r>
          </a:p>
          <a:p>
            <a:endParaRPr lang="en-US" sz="1100" dirty="0"/>
          </a:p>
          <a:p>
            <a:pPr marL="234720" indent="-234720" defTabSz="938879">
              <a:buFontTx/>
              <a:buAutoNum type="arabicParenR"/>
              <a:defRPr/>
            </a:pPr>
            <a:r>
              <a:rPr lang="en-US" sz="1100" b="1" dirty="0">
                <a:solidFill>
                  <a:srgbClr val="0070C0"/>
                </a:solidFill>
              </a:rPr>
              <a:t>Organizations and Groups</a:t>
            </a:r>
            <a:r>
              <a:rPr lang="en-US" sz="1100" dirty="0"/>
              <a:t> define “</a:t>
            </a:r>
            <a:r>
              <a:rPr lang="en-US" sz="1100" b="1" dirty="0"/>
              <a:t>How we are structured and organized</a:t>
            </a:r>
            <a:r>
              <a:rPr lang="en-US" sz="1100" dirty="0"/>
              <a:t>” Most health departments have a single Organization in the system. Each organization can have multiple groups and sub-groups. Groups and Sub-Groups define the “Org Chart” of the department. </a:t>
            </a:r>
          </a:p>
          <a:p>
            <a:pPr marL="234720" indent="-234720" defTabSz="938879">
              <a:buFontTx/>
              <a:buAutoNum type="arabicParenR"/>
              <a:defRPr/>
            </a:pPr>
            <a:endParaRPr lang="en-US" sz="1100" dirty="0"/>
          </a:p>
          <a:p>
            <a:pPr marL="0" indent="0" defTabSz="938879">
              <a:buFontTx/>
              <a:buNone/>
              <a:defRPr/>
            </a:pPr>
            <a:endParaRPr lang="en-US" sz="1100" b="1" dirty="0"/>
          </a:p>
        </p:txBody>
      </p:sp>
      <p:sp>
        <p:nvSpPr>
          <p:cNvPr id="4" name="Slide Number Placeholder 3"/>
          <p:cNvSpPr>
            <a:spLocks noGrp="1"/>
          </p:cNvSpPr>
          <p:nvPr>
            <p:ph type="sldNum" sz="quarter" idx="10"/>
          </p:nvPr>
        </p:nvSpPr>
        <p:spPr/>
        <p:txBody>
          <a:bodyPr/>
          <a:lstStyle/>
          <a:p>
            <a:fld id="{30B2598F-921B-4F77-89B5-67D5CE6334DD}" type="slidenum">
              <a:rPr lang="en-US" smtClean="0"/>
              <a:pPr/>
              <a:t>29</a:t>
            </a:fld>
            <a:endParaRPr lang="en-US"/>
          </a:p>
        </p:txBody>
      </p:sp>
    </p:spTree>
    <p:extLst>
      <p:ext uri="{BB962C8B-B14F-4D97-AF65-F5344CB8AC3E}">
        <p14:creationId xmlns:p14="http://schemas.microsoft.com/office/powerpoint/2010/main" val="3259507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the</a:t>
            </a:r>
            <a:r>
              <a:rPr lang="en-US" baseline="0" dirty="0"/>
              <a:t> Org Chart for the department is entered into the Groups screen in the Dashboard.  Operational plans can be developed for each Group.</a:t>
            </a:r>
            <a:endParaRPr lang="en-US" dirty="0"/>
          </a:p>
        </p:txBody>
      </p:sp>
      <p:sp>
        <p:nvSpPr>
          <p:cNvPr id="4" name="Slide Number Placeholder 3"/>
          <p:cNvSpPr>
            <a:spLocks noGrp="1"/>
          </p:cNvSpPr>
          <p:nvPr>
            <p:ph type="sldNum" sz="quarter" idx="10"/>
          </p:nvPr>
        </p:nvSpPr>
        <p:spPr/>
        <p:txBody>
          <a:bodyPr/>
          <a:lstStyle/>
          <a:p>
            <a:fld id="{30B2598F-921B-4F77-89B5-67D5CE6334DD}" type="slidenum">
              <a:rPr lang="en-US" smtClean="0"/>
              <a:pPr/>
              <a:t>30</a:t>
            </a:fld>
            <a:endParaRPr lang="en-US"/>
          </a:p>
        </p:txBody>
      </p:sp>
    </p:spTree>
    <p:extLst>
      <p:ext uri="{BB962C8B-B14F-4D97-AF65-F5344CB8AC3E}">
        <p14:creationId xmlns:p14="http://schemas.microsoft.com/office/powerpoint/2010/main" val="926704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indent="0" defTabSz="938879">
              <a:buFontTx/>
              <a:buNone/>
              <a:defRPr/>
            </a:pPr>
            <a:r>
              <a:rPr lang="en-US" sz="1100" b="1" dirty="0"/>
              <a:t>What is Performance Management?</a:t>
            </a:r>
          </a:p>
          <a:p>
            <a:pPr marL="0" indent="0" defTabSz="938879">
              <a:buFontTx/>
              <a:buNone/>
              <a:defRPr/>
            </a:pPr>
            <a:endParaRPr lang="en-US" sz="1100" b="0" dirty="0"/>
          </a:p>
          <a:p>
            <a:pPr marL="0" indent="0" defTabSz="938879">
              <a:buFontTx/>
              <a:buNone/>
              <a:defRPr/>
            </a:pPr>
            <a:r>
              <a:rPr lang="en-US" sz="1100" b="0" dirty="0"/>
              <a:t>There are 3 primary steps </a:t>
            </a:r>
          </a:p>
          <a:p>
            <a:pPr marL="0" indent="0" defTabSz="938879">
              <a:buFontTx/>
              <a:buNone/>
              <a:defRPr/>
            </a:pPr>
            <a:endParaRPr lang="en-US" sz="1100" b="0" dirty="0"/>
          </a:p>
          <a:p>
            <a:pPr marL="228600" indent="-228600" defTabSz="938879">
              <a:buFontTx/>
              <a:buAutoNum type="arabicParenR"/>
              <a:defRPr/>
            </a:pPr>
            <a:r>
              <a:rPr lang="en-US" sz="1100" b="0" dirty="0"/>
              <a:t>Create a complete Operational Plan down to the Activity level.  Activities will be done in a specific timeframe by a specific team with specific measurements</a:t>
            </a:r>
          </a:p>
          <a:p>
            <a:pPr marL="228600" indent="-228600" defTabSz="938879">
              <a:buFontTx/>
              <a:buAutoNum type="arabicParenR"/>
              <a:defRPr/>
            </a:pPr>
            <a:r>
              <a:rPr lang="en-US" sz="1100" b="0" dirty="0"/>
              <a:t>Monitor the performance of the Operational Plan at all levels</a:t>
            </a:r>
          </a:p>
          <a:p>
            <a:pPr marL="228600" indent="-228600" defTabSz="938879">
              <a:buFontTx/>
              <a:buAutoNum type="arabicParenR"/>
              <a:defRPr/>
            </a:pPr>
            <a:r>
              <a:rPr lang="en-US" sz="1100" b="0" dirty="0"/>
              <a:t>Using the Plan-Do-Check-Adjust (PDCA) cycle, manage the plan for continuous improvement</a:t>
            </a:r>
          </a:p>
          <a:p>
            <a:pPr marL="228600" indent="-228600" defTabSz="938879">
              <a:buFontTx/>
              <a:buAutoNum type="arabicParenR"/>
              <a:defRPr/>
            </a:pPr>
            <a:endParaRPr lang="en-US" sz="1100" b="0" dirty="0"/>
          </a:p>
          <a:p>
            <a:pPr marL="0" indent="0" defTabSz="938879">
              <a:buFontTx/>
              <a:buNone/>
              <a:defRPr/>
            </a:pPr>
            <a:endParaRPr lang="en-US" sz="1100" b="0" dirty="0"/>
          </a:p>
        </p:txBody>
      </p:sp>
      <p:sp>
        <p:nvSpPr>
          <p:cNvPr id="4" name="Slide Number Placeholder 3"/>
          <p:cNvSpPr>
            <a:spLocks noGrp="1"/>
          </p:cNvSpPr>
          <p:nvPr>
            <p:ph type="sldNum" sz="quarter" idx="10"/>
          </p:nvPr>
        </p:nvSpPr>
        <p:spPr/>
        <p:txBody>
          <a:bodyPr/>
          <a:lstStyle/>
          <a:p>
            <a:fld id="{30B2598F-921B-4F77-89B5-67D5CE6334DD}" type="slidenum">
              <a:rPr lang="en-US" smtClean="0"/>
              <a:pPr/>
              <a:t>3</a:t>
            </a:fld>
            <a:endParaRPr lang="en-US" dirty="0"/>
          </a:p>
        </p:txBody>
      </p:sp>
    </p:spTree>
    <p:extLst>
      <p:ext uri="{BB962C8B-B14F-4D97-AF65-F5344CB8AC3E}">
        <p14:creationId xmlns:p14="http://schemas.microsoft.com/office/powerpoint/2010/main" val="4043039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720" indent="-234720" defTabSz="938879">
              <a:buFontTx/>
              <a:buAutoNum type="arabicParenR"/>
              <a:defRPr/>
            </a:pPr>
            <a:r>
              <a:rPr lang="en-US" sz="1100" dirty="0"/>
              <a:t>Each Group can have its own </a:t>
            </a:r>
            <a:r>
              <a:rPr lang="en-US" sz="1100" b="1" dirty="0"/>
              <a:t>Vision, Mission and Values. </a:t>
            </a:r>
            <a:r>
              <a:rPr lang="en-US" sz="1100" dirty="0"/>
              <a:t>Most organizations have common Vison and Values across all groups.  We’ve seen some divisions that have a different Mission statement.  For instance, WIC and Emergency Preparedness may have a different Mission Statement defining their way of achieving the Vision of the Department.</a:t>
            </a:r>
          </a:p>
          <a:p>
            <a:pPr marL="234720" indent="-234720" defTabSz="938879">
              <a:buFontTx/>
              <a:buAutoNum type="arabicParenR"/>
              <a:defRPr/>
            </a:pPr>
            <a:endParaRPr lang="en-US" sz="1100" dirty="0"/>
          </a:p>
          <a:p>
            <a:pPr marL="234720" indent="-234720">
              <a:buAutoNum type="arabicParenR"/>
            </a:pPr>
            <a:r>
              <a:rPr lang="en-US" sz="1100" dirty="0"/>
              <a:t>The next layers of the pyramid define the actual operational plan for the department, division, office or program. Each group defines the current </a:t>
            </a:r>
            <a:r>
              <a:rPr lang="en-US" sz="1100" b="1" dirty="0"/>
              <a:t>Services</a:t>
            </a:r>
            <a:r>
              <a:rPr lang="en-US" sz="1100" dirty="0"/>
              <a:t> or desired </a:t>
            </a:r>
            <a:r>
              <a:rPr lang="en-US" sz="1100" b="1" dirty="0"/>
              <a:t>Initiatives</a:t>
            </a:r>
            <a:r>
              <a:rPr lang="en-US" sz="1100" dirty="0"/>
              <a:t> to be accomplished.  Services are typically those things we are doing now as a health department.  Initiatives are those things we want to do in the future.  Both are entered in the Services module.  The difference will be in the timelines for the Goals, Objectives and Activities.  Planning elements for Initiatives will generally have future dates associated with them.</a:t>
            </a:r>
          </a:p>
          <a:p>
            <a:pPr marL="234720" indent="-234720">
              <a:buAutoNum type="arabicParenR"/>
            </a:pPr>
            <a:endParaRPr lang="en-US" sz="1100" dirty="0"/>
          </a:p>
          <a:p>
            <a:pPr marL="234720" indent="-234720" defTabSz="938879">
              <a:buFontTx/>
              <a:buAutoNum type="arabicParenR"/>
              <a:defRPr/>
            </a:pPr>
            <a:r>
              <a:rPr lang="en-US" sz="1100" b="1" dirty="0"/>
              <a:t>Goals</a:t>
            </a:r>
            <a:r>
              <a:rPr lang="en-US" sz="1100" dirty="0"/>
              <a:t>, </a:t>
            </a:r>
            <a:r>
              <a:rPr lang="en-US" sz="1100" b="1" dirty="0"/>
              <a:t>Objectives</a:t>
            </a:r>
            <a:r>
              <a:rPr lang="en-US" sz="1100" dirty="0"/>
              <a:t> and </a:t>
            </a:r>
            <a:r>
              <a:rPr lang="en-US" sz="1100" b="1" dirty="0"/>
              <a:t>Activities</a:t>
            </a:r>
            <a:r>
              <a:rPr lang="en-US" sz="1100" dirty="0"/>
              <a:t> form a hierarchy to define how we will accomplish the Services and Initiatives.  Goals may have multiple Objectives and Objectives may have multiple Activities. </a:t>
            </a:r>
          </a:p>
          <a:p>
            <a:pPr marL="234720" indent="-234720" defTabSz="938879">
              <a:buFontTx/>
              <a:buAutoNum type="arabicParenR"/>
              <a:defRPr/>
            </a:pPr>
            <a:endParaRPr lang="en-US" sz="1100" dirty="0"/>
          </a:p>
          <a:p>
            <a:pPr marL="234720" indent="-234720" defTabSz="938879">
              <a:buFontTx/>
              <a:buAutoNum type="arabicParenR"/>
              <a:defRPr/>
            </a:pPr>
            <a:r>
              <a:rPr lang="en-US" sz="1100" dirty="0"/>
              <a:t>Most of you have hard of the </a:t>
            </a:r>
            <a:r>
              <a:rPr lang="en-US" sz="1100" b="1" dirty="0"/>
              <a:t>Deming Cycle or PDCA Cycle.  </a:t>
            </a:r>
            <a:r>
              <a:rPr lang="en-US" sz="1100" dirty="0"/>
              <a:t>PDCA stands for </a:t>
            </a:r>
            <a:r>
              <a:rPr lang="en-US" sz="1100" b="1" dirty="0"/>
              <a:t>P</a:t>
            </a:r>
            <a:r>
              <a:rPr lang="en-US" sz="1100" dirty="0"/>
              <a:t>lan – </a:t>
            </a:r>
            <a:r>
              <a:rPr lang="en-US" sz="1100" b="1" dirty="0"/>
              <a:t>D</a:t>
            </a:r>
            <a:r>
              <a:rPr lang="en-US" sz="1100" dirty="0"/>
              <a:t>o – </a:t>
            </a:r>
            <a:r>
              <a:rPr lang="en-US" sz="1100" b="1" dirty="0"/>
              <a:t>C</a:t>
            </a:r>
            <a:r>
              <a:rPr lang="en-US" sz="1100" dirty="0"/>
              <a:t>heck and </a:t>
            </a:r>
            <a:r>
              <a:rPr lang="en-US" sz="1100" b="1" dirty="0"/>
              <a:t>A</a:t>
            </a:r>
            <a:r>
              <a:rPr lang="en-US" sz="1100" dirty="0"/>
              <a:t>ct or </a:t>
            </a:r>
            <a:r>
              <a:rPr lang="en-US" sz="1100" b="1" dirty="0"/>
              <a:t>A</a:t>
            </a:r>
            <a:r>
              <a:rPr lang="en-US" sz="1100" dirty="0"/>
              <a:t>djust.  We prefer </a:t>
            </a:r>
            <a:r>
              <a:rPr lang="en-US" sz="1100" b="1" dirty="0"/>
              <a:t>A</a:t>
            </a:r>
            <a:r>
              <a:rPr lang="en-US" sz="1100" dirty="0"/>
              <a:t>djust because it seems to describe this step better.  After we Plan, Do and Check, we make Adjustments to the plan for the next cycle.  The PDCA cycle in an integral part of the Dashboard planning process.  </a:t>
            </a:r>
          </a:p>
          <a:p>
            <a:pPr marL="234720" indent="-234720" defTabSz="938879">
              <a:buFontTx/>
              <a:buAutoNum type="arabicParenR"/>
              <a:defRPr/>
            </a:pPr>
            <a:endParaRPr lang="en-US" sz="1100" dirty="0"/>
          </a:p>
          <a:p>
            <a:pPr marL="678980" lvl="1" indent="-234720" defTabSz="938879">
              <a:buFont typeface="Arial" panose="020B0604020202020204" pitchFamily="34" charset="0"/>
              <a:buChar char="•"/>
              <a:defRPr/>
            </a:pPr>
            <a:r>
              <a:rPr lang="en-US" sz="1100" dirty="0"/>
              <a:t>To </a:t>
            </a:r>
            <a:r>
              <a:rPr lang="en-US" sz="1100" b="1" dirty="0"/>
              <a:t>P</a:t>
            </a:r>
            <a:r>
              <a:rPr lang="en-US" sz="1100" dirty="0"/>
              <a:t>lan, the operational plan is developed using the Services and/or Initiatives, Goals, Objectives and Activities.  </a:t>
            </a:r>
          </a:p>
          <a:p>
            <a:pPr marL="678980" lvl="1" indent="-234720" defTabSz="938879">
              <a:buFont typeface="Arial" panose="020B0604020202020204" pitchFamily="34" charset="0"/>
              <a:buChar char="•"/>
              <a:defRPr/>
            </a:pPr>
            <a:endParaRPr lang="en-US" sz="1100" dirty="0"/>
          </a:p>
          <a:p>
            <a:pPr marL="678980" lvl="1" indent="-234720" defTabSz="938879">
              <a:buFont typeface="Arial" panose="020B0604020202020204" pitchFamily="34" charset="0"/>
              <a:buChar char="•"/>
              <a:defRPr/>
            </a:pPr>
            <a:r>
              <a:rPr lang="en-US" sz="1100" dirty="0"/>
              <a:t>In the </a:t>
            </a:r>
            <a:r>
              <a:rPr lang="en-US" sz="1100" b="1" dirty="0"/>
              <a:t>D</a:t>
            </a:r>
            <a:r>
              <a:rPr lang="en-US" sz="1100" dirty="0"/>
              <a:t>o phase, the operational plan is implemented using the steps developed and tracked by the leaders responsible for the specific Objectives and Activities.</a:t>
            </a:r>
          </a:p>
          <a:p>
            <a:pPr marL="678980" lvl="1" indent="-234720" defTabSz="938879">
              <a:buFont typeface="Arial" panose="020B0604020202020204" pitchFamily="34" charset="0"/>
              <a:buChar char="•"/>
              <a:defRPr/>
            </a:pPr>
            <a:endParaRPr lang="en-US" sz="1100" dirty="0"/>
          </a:p>
          <a:p>
            <a:pPr marL="678980" lvl="1" indent="-234720" defTabSz="938879">
              <a:buFont typeface="Arial" panose="020B0604020202020204" pitchFamily="34" charset="0"/>
              <a:buChar char="•"/>
              <a:defRPr/>
            </a:pPr>
            <a:r>
              <a:rPr lang="en-US" sz="1100" dirty="0"/>
              <a:t>You then </a:t>
            </a:r>
            <a:r>
              <a:rPr lang="en-US" sz="1100" b="1" dirty="0"/>
              <a:t>C</a:t>
            </a:r>
            <a:r>
              <a:rPr lang="en-US" sz="1100" dirty="0"/>
              <a:t>heck the performance of the operational plan using the Dashboard and Performance Management tools.  </a:t>
            </a:r>
          </a:p>
          <a:p>
            <a:pPr marL="678980" lvl="1" indent="-234720" defTabSz="938879">
              <a:buFont typeface="Arial" panose="020B0604020202020204" pitchFamily="34" charset="0"/>
              <a:buChar char="•"/>
              <a:defRPr/>
            </a:pPr>
            <a:endParaRPr lang="en-US" sz="1100" dirty="0"/>
          </a:p>
          <a:p>
            <a:pPr marL="678980" lvl="1" indent="-234720" defTabSz="938879">
              <a:buFont typeface="Arial" panose="020B0604020202020204" pitchFamily="34" charset="0"/>
              <a:buChar char="•"/>
              <a:defRPr/>
            </a:pPr>
            <a:r>
              <a:rPr lang="en-US" sz="1100" dirty="0"/>
              <a:t>To </a:t>
            </a:r>
            <a:r>
              <a:rPr lang="en-US" sz="1100" b="1" dirty="0"/>
              <a:t>A</a:t>
            </a:r>
            <a:r>
              <a:rPr lang="en-US" sz="1100" dirty="0"/>
              <a:t>ct/</a:t>
            </a:r>
            <a:r>
              <a:rPr lang="en-US" sz="1100" b="1" dirty="0"/>
              <a:t>A</a:t>
            </a:r>
            <a:r>
              <a:rPr lang="en-US" sz="1100" dirty="0"/>
              <a:t>djust,  use the feedback from the Dashboard and Performance Management tools, to adjust the operational plan to maximize performance of the Organization, Group and/or Services.</a:t>
            </a:r>
          </a:p>
          <a:p>
            <a:pPr marL="234720" indent="-234720" defTabSz="938879">
              <a:buFontTx/>
              <a:buAutoNum type="arabicParenR"/>
              <a:defRPr/>
            </a:pPr>
            <a:endParaRPr lang="en-US" sz="1100" b="1" dirty="0"/>
          </a:p>
        </p:txBody>
      </p:sp>
      <p:sp>
        <p:nvSpPr>
          <p:cNvPr id="4" name="Slide Number Placeholder 3"/>
          <p:cNvSpPr>
            <a:spLocks noGrp="1"/>
          </p:cNvSpPr>
          <p:nvPr>
            <p:ph type="sldNum" sz="quarter" idx="10"/>
          </p:nvPr>
        </p:nvSpPr>
        <p:spPr/>
        <p:txBody>
          <a:bodyPr/>
          <a:lstStyle/>
          <a:p>
            <a:fld id="{30B2598F-921B-4F77-89B5-67D5CE6334DD}" type="slidenum">
              <a:rPr lang="en-US" smtClean="0"/>
              <a:pPr/>
              <a:t>31</a:t>
            </a:fld>
            <a:endParaRPr lang="en-US"/>
          </a:p>
        </p:txBody>
      </p:sp>
    </p:spTree>
    <p:extLst>
      <p:ext uri="{BB962C8B-B14F-4D97-AF65-F5344CB8AC3E}">
        <p14:creationId xmlns:p14="http://schemas.microsoft.com/office/powerpoint/2010/main" val="1844427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Do you know:</a:t>
            </a:r>
          </a:p>
          <a:p>
            <a:pPr defTabSz="888614">
              <a:defRPr/>
            </a:pPr>
            <a:r>
              <a:rPr lang="en-US" dirty="0">
                <a:latin typeface="Arial" pitchFamily="34" charset="0"/>
                <a:cs typeface="Arial" pitchFamily="34" charset="0"/>
              </a:rPr>
              <a:t>Which parts of your CHIP contribute to Public Health Essential #1?</a:t>
            </a:r>
          </a:p>
          <a:p>
            <a:r>
              <a:rPr lang="en-US" dirty="0">
                <a:latin typeface="Arial" pitchFamily="34" charset="0"/>
                <a:cs typeface="Arial" pitchFamily="34" charset="0"/>
              </a:rPr>
              <a:t>Which plan elements contribute to PHAB Standard 6.1?</a:t>
            </a:r>
          </a:p>
          <a:p>
            <a:pPr defTabSz="888614">
              <a:defRPr/>
            </a:pPr>
            <a:r>
              <a:rPr lang="en-US" dirty="0">
                <a:latin typeface="Arial" pitchFamily="34" charset="0"/>
                <a:cs typeface="Arial" pitchFamily="34" charset="0"/>
              </a:rPr>
              <a:t>Which parts of your WFD plan contribute to your strategic priority for partnering?</a:t>
            </a:r>
          </a:p>
          <a:p>
            <a:r>
              <a:rPr lang="en-US" dirty="0">
                <a:latin typeface="Arial" pitchFamily="34" charset="0"/>
                <a:cs typeface="Arial" pitchFamily="34" charset="0"/>
              </a:rPr>
              <a:t>Which documents you need to submit for Standard 4.2?</a:t>
            </a:r>
          </a:p>
          <a:p>
            <a:endParaRPr lang="en-US" dirty="0">
              <a:latin typeface="Arial" pitchFamily="34" charset="0"/>
              <a:cs typeface="Arial" pitchFamily="34" charset="0"/>
            </a:endParaRPr>
          </a:p>
          <a:p>
            <a:endParaRPr lang="en-US" dirty="0">
              <a:latin typeface="Arial" pitchFamily="34" charset="0"/>
              <a:cs typeface="Arial" pitchFamily="34" charset="0"/>
            </a:endParaRPr>
          </a:p>
          <a:p>
            <a:r>
              <a:rPr lang="en-US" dirty="0">
                <a:latin typeface="Arial" pitchFamily="34" charset="0"/>
                <a:cs typeface="Arial" pitchFamily="34" charset="0"/>
              </a:rPr>
              <a:t>3-Dimensional Planning allows you to categorize any planning element or document to an unlimited set of standard or custom categories.  This provides you with the ability to cross reference all of your plans against a common set of standards. The document management system allows you to store, edit and categorize all of your documents and files.  This is especially useful in the PHAB Accreditation process where you may be required to manage up to about 600 documents.</a:t>
            </a:r>
          </a:p>
          <a:p>
            <a:pPr defTabSz="888614">
              <a:defRPr/>
            </a:pPr>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30B2598F-921B-4F77-89B5-67D5CE6334DD}" type="slidenum">
              <a:rPr lang="en-US" smtClean="0"/>
              <a:pPr/>
              <a:t>32</a:t>
            </a:fld>
            <a:endParaRPr lang="en-US"/>
          </a:p>
        </p:txBody>
      </p:sp>
    </p:spTree>
    <p:extLst>
      <p:ext uri="{BB962C8B-B14F-4D97-AF65-F5344CB8AC3E}">
        <p14:creationId xmlns:p14="http://schemas.microsoft.com/office/powerpoint/2010/main" val="369232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PHAB Measure 9.1.1 A states “</a:t>
            </a:r>
            <a:r>
              <a:rPr lang="en-US" i="1" dirty="0">
                <a:latin typeface="Arial" pitchFamily="34" charset="0"/>
                <a:cs typeface="Arial" pitchFamily="34" charset="0"/>
              </a:rPr>
              <a:t>Staff at all organizational levels engaged in establishing and/or updating a performance management system</a:t>
            </a:r>
            <a:r>
              <a:rPr lang="en-US" dirty="0">
                <a:latin typeface="Arial" pitchFamily="34" charset="0"/>
                <a:cs typeface="Arial" pitchFamily="34" charset="0"/>
              </a:rPr>
              <a:t>”</a:t>
            </a:r>
          </a:p>
          <a:p>
            <a:endParaRPr lang="en-US" dirty="0">
              <a:latin typeface="Arial" pitchFamily="34" charset="0"/>
              <a:cs typeface="Arial" pitchFamily="34" charset="0"/>
            </a:endParaRPr>
          </a:p>
          <a:p>
            <a:r>
              <a:rPr lang="en-US" dirty="0">
                <a:latin typeface="Arial" pitchFamily="34" charset="0"/>
                <a:cs typeface="Arial" pitchFamily="34" charset="0"/>
              </a:rPr>
              <a:t>The Dashboard engages </a:t>
            </a:r>
            <a:r>
              <a:rPr lang="en-US" dirty="0">
                <a:solidFill>
                  <a:srgbClr val="000066"/>
                </a:solidFill>
                <a:latin typeface="Arial" pitchFamily="34" charset="0"/>
                <a:cs typeface="Arial" pitchFamily="34" charset="0"/>
              </a:rPr>
              <a:t>all</a:t>
            </a:r>
            <a:r>
              <a:rPr lang="en-US" dirty="0">
                <a:latin typeface="Arial" pitchFamily="34" charset="0"/>
                <a:cs typeface="Arial" pitchFamily="34" charset="0"/>
              </a:rPr>
              <a:t> staff and selected external partners directly in planning, monitoring, updating, performance management and organizational success. Distributing the process of updating your various plans across your organization assures that your information will always be current.</a:t>
            </a:r>
          </a:p>
          <a:p>
            <a:endParaRPr lang="en-US" dirty="0">
              <a:latin typeface="Arial" pitchFamily="34" charset="0"/>
              <a:cs typeface="Arial" pitchFamily="34" charset="0"/>
            </a:endParaRPr>
          </a:p>
          <a:p>
            <a:r>
              <a:rPr lang="en-US" dirty="0">
                <a:latin typeface="Arial" pitchFamily="34" charset="0"/>
                <a:cs typeface="Arial" pitchFamily="34" charset="0"/>
              </a:rPr>
              <a:t>The system provides automated notifications and a “quick-update” system to assist and encourage everyone to participate in updating the plan information.</a:t>
            </a:r>
          </a:p>
          <a:p>
            <a:endParaRPr lang="en-US" dirty="0">
              <a:latin typeface="Arial" pitchFamily="34" charset="0"/>
              <a:cs typeface="Arial" pitchFamily="34" charset="0"/>
            </a:endParaRPr>
          </a:p>
          <a:p>
            <a:r>
              <a:rPr lang="en-US" dirty="0">
                <a:latin typeface="Arial" pitchFamily="34" charset="0"/>
                <a:cs typeface="Arial" pitchFamily="34" charset="0"/>
              </a:rPr>
              <a:t>As activities reach designated milestones, the team leader and’/or external partner is notified through the automated notification system.  </a:t>
            </a:r>
          </a:p>
          <a:p>
            <a:endParaRPr lang="en-US" dirty="0">
              <a:latin typeface="Arial" pitchFamily="34" charset="0"/>
              <a:cs typeface="Arial" pitchFamily="34" charset="0"/>
            </a:endParaRPr>
          </a:p>
          <a:p>
            <a:r>
              <a:rPr lang="en-US" dirty="0">
                <a:latin typeface="Arial" pitchFamily="34" charset="0"/>
                <a:cs typeface="Arial" pitchFamily="34" charset="0"/>
              </a:rPr>
              <a:t>They can then go into the system through the Quick Update system to easily update the required plan status.</a:t>
            </a:r>
          </a:p>
          <a:p>
            <a:pPr defTabSz="888614">
              <a:defRPr/>
            </a:pP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0B2598F-921B-4F77-89B5-67D5CE6334DD}" type="slidenum">
              <a:rPr lang="en-US" smtClean="0"/>
              <a:pPr/>
              <a:t>33</a:t>
            </a:fld>
            <a:endParaRPr lang="en-US"/>
          </a:p>
        </p:txBody>
      </p:sp>
    </p:spTree>
    <p:extLst>
      <p:ext uri="{BB962C8B-B14F-4D97-AF65-F5344CB8AC3E}">
        <p14:creationId xmlns:p14="http://schemas.microsoft.com/office/powerpoint/2010/main" val="37934647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2598F-921B-4F77-89B5-67D5CE6334DD}" type="slidenum">
              <a:rPr lang="en-US" smtClean="0"/>
              <a:pPr/>
              <a:t>34</a:t>
            </a:fld>
            <a:endParaRPr lang="en-US"/>
          </a:p>
        </p:txBody>
      </p:sp>
    </p:spTree>
    <p:extLst>
      <p:ext uri="{BB962C8B-B14F-4D97-AF65-F5344CB8AC3E}">
        <p14:creationId xmlns:p14="http://schemas.microsoft.com/office/powerpoint/2010/main" val="2032920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indent="0" defTabSz="938879">
              <a:buFontTx/>
              <a:buNone/>
              <a:defRPr/>
            </a:pPr>
            <a:r>
              <a:rPr lang="en-US" sz="1100" b="1" dirty="0"/>
              <a:t>The KCA VMSG Operational Planning </a:t>
            </a:r>
            <a:r>
              <a:rPr lang="en-US" sz="1100" b="1" dirty="0" err="1"/>
              <a:t>methodlolgy</a:t>
            </a:r>
            <a:endParaRPr lang="en-US" sz="1100" b="1" dirty="0"/>
          </a:p>
          <a:p>
            <a:pPr marL="228600" indent="-228600" defTabSz="938879">
              <a:buFontTx/>
              <a:buAutoNum type="arabicParenR"/>
              <a:defRPr/>
            </a:pPr>
            <a:r>
              <a:rPr lang="en-US" sz="1100" b="0" dirty="0"/>
              <a:t>Organization – typically the health department</a:t>
            </a:r>
          </a:p>
          <a:p>
            <a:pPr marL="685800" lvl="1" indent="-228600" defTabSz="938879">
              <a:buFontTx/>
              <a:buAutoNum type="arabicParenR"/>
              <a:defRPr/>
            </a:pPr>
            <a:r>
              <a:rPr lang="en-US" sz="1100" b="0" dirty="0"/>
              <a:t>Groups – the department’s organizational structure</a:t>
            </a:r>
          </a:p>
          <a:p>
            <a:pPr marL="1143000" lvl="2" indent="-228600" defTabSz="938879">
              <a:buFontTx/>
              <a:buAutoNum type="arabicParenR"/>
              <a:defRPr/>
            </a:pPr>
            <a:r>
              <a:rPr lang="en-US" sz="1100" b="0" dirty="0"/>
              <a:t>Services/Initiatives – what you do in each division, office and program. Initiatives are future Services</a:t>
            </a:r>
          </a:p>
          <a:p>
            <a:pPr marL="1600200" lvl="3" indent="-228600" defTabSz="938879">
              <a:buFontTx/>
              <a:buAutoNum type="arabicParenR"/>
              <a:defRPr/>
            </a:pPr>
            <a:r>
              <a:rPr lang="en-US" sz="1100" b="0" dirty="0"/>
              <a:t>Goals</a:t>
            </a:r>
          </a:p>
          <a:p>
            <a:pPr marL="1600200" lvl="3" indent="-228600" defTabSz="938879">
              <a:buFontTx/>
              <a:buAutoNum type="arabicParenR"/>
              <a:defRPr/>
            </a:pPr>
            <a:r>
              <a:rPr lang="en-US" sz="1100" b="0" dirty="0"/>
              <a:t>Objectives</a:t>
            </a:r>
          </a:p>
          <a:p>
            <a:pPr marL="1600200" lvl="3" indent="-228600" defTabSz="938879">
              <a:buFontTx/>
              <a:buAutoNum type="arabicParenR"/>
              <a:defRPr/>
            </a:pPr>
            <a:r>
              <a:rPr lang="en-US" sz="1100" b="0" dirty="0"/>
              <a:t>Activities</a:t>
            </a:r>
          </a:p>
          <a:p>
            <a:pPr marL="1600200" lvl="3" indent="-228600" defTabSz="938879">
              <a:buFontTx/>
              <a:buAutoNum type="arabicParenR"/>
              <a:defRPr/>
            </a:pPr>
            <a:r>
              <a:rPr lang="en-US" sz="1100" b="0" dirty="0"/>
              <a:t>The “Project Plan” to execute each Service or Initiative</a:t>
            </a:r>
          </a:p>
        </p:txBody>
      </p:sp>
      <p:sp>
        <p:nvSpPr>
          <p:cNvPr id="4" name="Slide Number Placeholder 3"/>
          <p:cNvSpPr>
            <a:spLocks noGrp="1"/>
          </p:cNvSpPr>
          <p:nvPr>
            <p:ph type="sldNum" sz="quarter" idx="10"/>
          </p:nvPr>
        </p:nvSpPr>
        <p:spPr/>
        <p:txBody>
          <a:bodyPr/>
          <a:lstStyle/>
          <a:p>
            <a:fld id="{30B2598F-921B-4F77-89B5-67D5CE6334DD}" type="slidenum">
              <a:rPr lang="en-US" smtClean="0"/>
              <a:pPr/>
              <a:t>4</a:t>
            </a:fld>
            <a:endParaRPr lang="en-US" dirty="0"/>
          </a:p>
        </p:txBody>
      </p:sp>
    </p:spTree>
    <p:extLst>
      <p:ext uri="{BB962C8B-B14F-4D97-AF65-F5344CB8AC3E}">
        <p14:creationId xmlns:p14="http://schemas.microsoft.com/office/powerpoint/2010/main" val="1657896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PDCA cycle</a:t>
            </a:r>
          </a:p>
          <a:p>
            <a:endParaRPr lang="en-US" dirty="0"/>
          </a:p>
          <a:p>
            <a:pPr marL="228600" indent="-228600">
              <a:buAutoNum type="arabicParenR"/>
            </a:pPr>
            <a:r>
              <a:rPr lang="en-US" dirty="0"/>
              <a:t>Plan - Create a robust Operational Plan</a:t>
            </a:r>
          </a:p>
          <a:p>
            <a:pPr marL="228600" indent="-228600">
              <a:buAutoNum type="arabicParenR"/>
            </a:pPr>
            <a:r>
              <a:rPr lang="en-US" dirty="0"/>
              <a:t>Do – put the plan into motion, execute the Operational Plan</a:t>
            </a:r>
          </a:p>
          <a:p>
            <a:pPr marL="228600" indent="-228600">
              <a:buAutoNum type="arabicParenR"/>
            </a:pPr>
            <a:r>
              <a:rPr lang="en-US" dirty="0"/>
              <a:t>Check – compare the plan to the results at any plan level (Services/Initiatives, Goals, Objectives, Activities)</a:t>
            </a:r>
          </a:p>
          <a:p>
            <a:pPr marL="228600" indent="-228600">
              <a:buAutoNum type="arabicParenR"/>
            </a:pPr>
            <a:r>
              <a:rPr lang="en-US" dirty="0"/>
              <a:t>Adjust – Make necessary adjustments to the Plan or the Resources (people, dollars, time, etc.)</a:t>
            </a:r>
          </a:p>
          <a:p>
            <a:pPr marL="228600" indent="-228600">
              <a:buAutoNum type="arabicParenR"/>
            </a:pPr>
            <a:r>
              <a:rPr lang="en-US" dirty="0"/>
              <a:t>Repeat – continue to repeat this cycle on some defined, regular basis</a:t>
            </a:r>
          </a:p>
          <a:p>
            <a:pPr marL="0" indent="0">
              <a:buNone/>
            </a:pPr>
            <a:endParaRPr lang="en-US" dirty="0"/>
          </a:p>
        </p:txBody>
      </p:sp>
      <p:sp>
        <p:nvSpPr>
          <p:cNvPr id="4" name="Slide Number Placeholder 3"/>
          <p:cNvSpPr>
            <a:spLocks noGrp="1"/>
          </p:cNvSpPr>
          <p:nvPr>
            <p:ph type="sldNum" sz="quarter" idx="10"/>
          </p:nvPr>
        </p:nvSpPr>
        <p:spPr/>
        <p:txBody>
          <a:bodyPr/>
          <a:lstStyle/>
          <a:p>
            <a:fld id="{30B2598F-921B-4F77-89B5-67D5CE6334DD}" type="slidenum">
              <a:rPr lang="en-US" smtClean="0"/>
              <a:pPr/>
              <a:t>5</a:t>
            </a:fld>
            <a:endParaRPr lang="en-US"/>
          </a:p>
        </p:txBody>
      </p:sp>
    </p:spTree>
    <p:extLst>
      <p:ext uri="{BB962C8B-B14F-4D97-AF65-F5344CB8AC3E}">
        <p14:creationId xmlns:p14="http://schemas.microsoft.com/office/powerpoint/2010/main" val="3604294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Activities are the most detailed level of definition of the “how we do it” elements.  The Dashboard contains 3 types of Activities.</a:t>
            </a:r>
          </a:p>
          <a:p>
            <a:endParaRPr lang="en-US" sz="1100" dirty="0"/>
          </a:p>
          <a:p>
            <a:r>
              <a:rPr lang="en-US" b="1" dirty="0"/>
              <a:t>Project-based</a:t>
            </a:r>
            <a:r>
              <a:rPr lang="en-US" dirty="0"/>
              <a:t> wer</a:t>
            </a:r>
            <a:r>
              <a:rPr lang="en-US" baseline="0" dirty="0"/>
              <a:t>e, originally, the only type of activities in the system.</a:t>
            </a:r>
            <a:r>
              <a:rPr lang="en-US" dirty="0"/>
              <a:t> These are Activities to be progressively completed over a specific period of time.  They are measured</a:t>
            </a:r>
            <a:r>
              <a:rPr lang="en-US" baseline="0" dirty="0"/>
              <a:t> by:</a:t>
            </a:r>
            <a:endParaRPr lang="en-US" dirty="0"/>
          </a:p>
          <a:p>
            <a:pPr marL="633004" lvl="1" indent="-176040">
              <a:buFont typeface="Arial" charset="0"/>
              <a:buChar char="•"/>
            </a:pPr>
            <a:r>
              <a:rPr lang="en-US" dirty="0"/>
              <a:t>Start date</a:t>
            </a:r>
          </a:p>
          <a:p>
            <a:pPr marL="633004" lvl="1" indent="-176040">
              <a:buFont typeface="Arial" charset="0"/>
              <a:buChar char="•"/>
            </a:pPr>
            <a:r>
              <a:rPr lang="en-US" dirty="0"/>
              <a:t>End date </a:t>
            </a:r>
          </a:p>
          <a:p>
            <a:pPr marL="633004" lvl="1" indent="-176040">
              <a:buFont typeface="Arial" charset="0"/>
              <a:buChar char="•"/>
            </a:pPr>
            <a:r>
              <a:rPr lang="en-US" dirty="0"/>
              <a:t>And Percent complete</a:t>
            </a:r>
          </a:p>
          <a:p>
            <a:pPr marL="176040" indent="-176040">
              <a:buFont typeface="Arial" charset="0"/>
              <a:buChar char="•"/>
            </a:pPr>
            <a:r>
              <a:rPr lang="en-US" dirty="0"/>
              <a:t>An Example of a project-based Activity</a:t>
            </a:r>
            <a:r>
              <a:rPr lang="en-US" baseline="0" dirty="0"/>
              <a:t> might be</a:t>
            </a:r>
            <a:endParaRPr lang="en-US" dirty="0"/>
          </a:p>
          <a:p>
            <a:pPr marL="721710" lvl="1" indent="-277581">
              <a:buFont typeface="Arial" panose="020B0604020202020204" pitchFamily="34" charset="0"/>
              <a:buChar char="•"/>
            </a:pPr>
            <a:r>
              <a:rPr lang="en-US" dirty="0"/>
              <a:t>To provide vaccinations to all school children between January 1, 2015 and December 31, 2015</a:t>
            </a:r>
          </a:p>
          <a:p>
            <a:pPr marL="1165841" lvl="2" indent="-277581">
              <a:buFont typeface="Arial" panose="020B0604020202020204" pitchFamily="34" charset="0"/>
              <a:buChar char="•"/>
            </a:pPr>
            <a:r>
              <a:rPr lang="en-US" dirty="0"/>
              <a:t>The Start Date is January 1, 2015</a:t>
            </a:r>
          </a:p>
          <a:p>
            <a:pPr marL="1165841" lvl="2" indent="-277581">
              <a:buFont typeface="Arial" panose="020B0604020202020204" pitchFamily="34" charset="0"/>
              <a:buChar char="•"/>
            </a:pPr>
            <a:r>
              <a:rPr lang="en-US" dirty="0"/>
              <a:t>The End Date is December 31, 2015</a:t>
            </a:r>
          </a:p>
          <a:p>
            <a:pPr marL="1165841" lvl="2" indent="-277581">
              <a:buFont typeface="Arial" panose="020B0604020202020204" pitchFamily="34" charset="0"/>
              <a:buChar char="•"/>
            </a:pPr>
            <a:r>
              <a:rPr lang="en-US" dirty="0"/>
              <a:t>If the current date is June 30, 2015 and half of the school children have been vaccinated, the Percent Complete would be 50%</a:t>
            </a:r>
          </a:p>
          <a:p>
            <a:pPr marL="277581" indent="-277581">
              <a:buFont typeface="Arial" panose="020B0604020202020204" pitchFamily="34" charset="0"/>
              <a:buChar char="•"/>
            </a:pPr>
            <a:endParaRPr lang="en-US" dirty="0"/>
          </a:p>
          <a:p>
            <a:pPr marL="277581" indent="-277581">
              <a:buFont typeface="Arial" panose="020B0604020202020204" pitchFamily="34" charset="0"/>
              <a:buChar char="•"/>
            </a:pPr>
            <a:r>
              <a:rPr lang="en-US" dirty="0"/>
              <a:t>As the Dashboard was being implemented, we realized that there were other types of Activities which we had to enter into the system.  The next type of Activity implemented was a Quality Assurance or QA Activity.</a:t>
            </a:r>
          </a:p>
          <a:p>
            <a:pPr marL="176040" indent="-176040">
              <a:buFont typeface="Arial" charset="0"/>
              <a:buChar char="•"/>
            </a:pPr>
            <a:endParaRPr lang="en-US" dirty="0"/>
          </a:p>
          <a:p>
            <a:r>
              <a:rPr lang="en-US" b="0" dirty="0"/>
              <a:t>The next type</a:t>
            </a:r>
            <a:r>
              <a:rPr lang="en-US" b="0" baseline="0" dirty="0"/>
              <a:t> of activity implemented is the </a:t>
            </a:r>
            <a:r>
              <a:rPr lang="en-US" b="1" dirty="0"/>
              <a:t>Quantitative Measurement Activity.</a:t>
            </a:r>
            <a:r>
              <a:rPr lang="en-US" dirty="0"/>
              <a:t> These Activities are very similar to Project-based Activities with the addition of a “Target</a:t>
            </a:r>
            <a:r>
              <a:rPr lang="en-US" baseline="0" dirty="0"/>
              <a:t> Number” field. The Target Number field allows the system to automatically calculate the percent complete.  </a:t>
            </a:r>
            <a:r>
              <a:rPr lang="en-US" dirty="0"/>
              <a:t>They have a</a:t>
            </a:r>
            <a:r>
              <a:rPr lang="en-US" baseline="0" dirty="0"/>
              <a:t>:</a:t>
            </a:r>
            <a:endParaRPr lang="en-US" dirty="0"/>
          </a:p>
          <a:p>
            <a:pPr marL="171361" indent="-171361">
              <a:buFont typeface="Arial" panose="020B0604020202020204" pitchFamily="34" charset="0"/>
              <a:buChar char="•"/>
            </a:pPr>
            <a:r>
              <a:rPr lang="en-US" dirty="0"/>
              <a:t>Start date</a:t>
            </a:r>
          </a:p>
          <a:p>
            <a:pPr marL="171361" indent="-171361">
              <a:buFont typeface="Arial" panose="020B0604020202020204" pitchFamily="34" charset="0"/>
              <a:buChar char="•"/>
            </a:pPr>
            <a:r>
              <a:rPr lang="en-US" dirty="0"/>
              <a:t>An End date</a:t>
            </a:r>
          </a:p>
          <a:p>
            <a:pPr marL="171361" indent="-171361">
              <a:buFont typeface="Arial" panose="020B0604020202020204" pitchFamily="34" charset="0"/>
              <a:buChar char="•"/>
            </a:pPr>
            <a:r>
              <a:rPr lang="en-US" dirty="0"/>
              <a:t>A Target number</a:t>
            </a:r>
          </a:p>
          <a:p>
            <a:pPr marL="171361" indent="-171361">
              <a:buFont typeface="Arial" panose="020B0604020202020204" pitchFamily="34" charset="0"/>
              <a:buChar char="•"/>
            </a:pPr>
            <a:r>
              <a:rPr lang="en-US" dirty="0"/>
              <a:t>And a Metric Type</a:t>
            </a:r>
          </a:p>
          <a:p>
            <a:pPr marL="171361" indent="-171361">
              <a:buFont typeface="Arial" panose="020B0604020202020204" pitchFamily="34" charset="0"/>
              <a:buChar char="•"/>
            </a:pPr>
            <a:r>
              <a:rPr lang="en-US" dirty="0"/>
              <a:t>An examples of a Quantitative</a:t>
            </a:r>
            <a:r>
              <a:rPr lang="en-US" baseline="0" dirty="0"/>
              <a:t> Measurement Activities could be:</a:t>
            </a:r>
            <a:endParaRPr lang="en-US" dirty="0"/>
          </a:p>
          <a:p>
            <a:pPr marL="628327" lvl="1" indent="-171361">
              <a:buFont typeface="Arial" panose="020B0604020202020204" pitchFamily="34" charset="0"/>
              <a:buChar char="•"/>
            </a:pPr>
            <a:r>
              <a:rPr lang="en-US" dirty="0"/>
              <a:t>To Deliver 50 nutrition consultations between July 1, 2014 and June 30, 2015</a:t>
            </a:r>
          </a:p>
          <a:p>
            <a:pPr marL="1072456" lvl="2" indent="-171361">
              <a:buFont typeface="Arial" panose="020B0604020202020204" pitchFamily="34" charset="0"/>
              <a:buChar char="•"/>
            </a:pPr>
            <a:r>
              <a:rPr lang="en-US" dirty="0"/>
              <a:t>In this case, the Target Number would be 50 and the Metric Type would be “Nutrition Consultations”.</a:t>
            </a:r>
          </a:p>
          <a:p>
            <a:pPr marL="176040" indent="-176040">
              <a:buFont typeface="Arial" charset="0"/>
              <a:buChar char="•"/>
            </a:pPr>
            <a:endParaRPr lang="en-US" dirty="0"/>
          </a:p>
          <a:p>
            <a:r>
              <a:rPr lang="en-US" b="1" dirty="0"/>
              <a:t>Quality Assurance Activities </a:t>
            </a:r>
            <a:r>
              <a:rPr lang="en-US" baseline="0" dirty="0"/>
              <a:t>are Activities performed on an o</a:t>
            </a:r>
            <a:r>
              <a:rPr lang="en-US" dirty="0"/>
              <a:t>ngoing basis and measured regularly. The Activities have a: </a:t>
            </a:r>
          </a:p>
          <a:p>
            <a:pPr marL="628327" lvl="1" indent="-171361">
              <a:buFont typeface="Arial" panose="020B0604020202020204" pitchFamily="34" charset="0"/>
              <a:buChar char="•"/>
            </a:pPr>
            <a:r>
              <a:rPr lang="en-US" dirty="0"/>
              <a:t>Frequency which may be:</a:t>
            </a:r>
          </a:p>
          <a:p>
            <a:pPr marL="1072456" lvl="2" indent="-171361">
              <a:buFont typeface="Arial" panose="020B0604020202020204" pitchFamily="34" charset="0"/>
              <a:buChar char="•"/>
            </a:pPr>
            <a:r>
              <a:rPr lang="en-US" dirty="0"/>
              <a:t>Weekly</a:t>
            </a:r>
          </a:p>
          <a:p>
            <a:pPr marL="1072456" lvl="2" indent="-171361">
              <a:buFont typeface="Arial" panose="020B0604020202020204" pitchFamily="34" charset="0"/>
              <a:buChar char="•"/>
            </a:pPr>
            <a:r>
              <a:rPr lang="en-US" dirty="0"/>
              <a:t>Bi-Monthly</a:t>
            </a:r>
          </a:p>
          <a:p>
            <a:pPr marL="1072456" lvl="2" indent="-171361">
              <a:buFont typeface="Arial" panose="020B0604020202020204" pitchFamily="34" charset="0"/>
              <a:buChar char="•"/>
            </a:pPr>
            <a:r>
              <a:rPr lang="en-US" dirty="0"/>
              <a:t>Monthly</a:t>
            </a:r>
          </a:p>
          <a:p>
            <a:pPr marL="1072456" lvl="2" indent="-171361">
              <a:buFont typeface="Arial" panose="020B0604020202020204" pitchFamily="34" charset="0"/>
              <a:buChar char="•"/>
            </a:pPr>
            <a:r>
              <a:rPr lang="en-US" dirty="0"/>
              <a:t>Quarterly</a:t>
            </a:r>
          </a:p>
          <a:p>
            <a:pPr marL="1072456" lvl="2" indent="-171361">
              <a:buFont typeface="Arial" panose="020B0604020202020204" pitchFamily="34" charset="0"/>
              <a:buChar char="•"/>
            </a:pPr>
            <a:r>
              <a:rPr lang="en-US" dirty="0"/>
              <a:t>Bi-Annually</a:t>
            </a:r>
          </a:p>
          <a:p>
            <a:pPr marL="1072456" lvl="2" indent="-171361">
              <a:buFont typeface="Arial" panose="020B0604020202020204" pitchFamily="34" charset="0"/>
              <a:buChar char="•"/>
            </a:pPr>
            <a:r>
              <a:rPr lang="en-US" dirty="0"/>
              <a:t>Annually</a:t>
            </a:r>
          </a:p>
          <a:p>
            <a:pPr marL="171361" indent="-171361">
              <a:buFont typeface="Arial" panose="020B0604020202020204" pitchFamily="34" charset="0"/>
              <a:buChar char="•"/>
            </a:pPr>
            <a:r>
              <a:rPr lang="en-US" dirty="0"/>
              <a:t>High &amp; Low values</a:t>
            </a:r>
          </a:p>
          <a:p>
            <a:pPr marL="171361" indent="-171361">
              <a:buFont typeface="Arial" panose="020B0604020202020204" pitchFamily="34" charset="0"/>
              <a:buChar char="•"/>
            </a:pPr>
            <a:r>
              <a:rPr lang="en-US" dirty="0"/>
              <a:t>Metric type</a:t>
            </a:r>
          </a:p>
          <a:p>
            <a:pPr marL="171361" indent="-171361">
              <a:buFont typeface="Arial" panose="020B0604020202020204" pitchFamily="34" charset="0"/>
              <a:buChar char="•"/>
            </a:pPr>
            <a:endParaRPr lang="en-US" dirty="0"/>
          </a:p>
          <a:p>
            <a:pPr marL="171361" indent="-171361">
              <a:buFont typeface="Arial" panose="020B0604020202020204" pitchFamily="34" charset="0"/>
              <a:buChar char="•"/>
            </a:pPr>
            <a:r>
              <a:rPr lang="en-US" dirty="0"/>
              <a:t>An example of a QA Activity might</a:t>
            </a:r>
            <a:r>
              <a:rPr lang="en-US" baseline="0" dirty="0"/>
              <a:t> be</a:t>
            </a:r>
            <a:r>
              <a:rPr lang="en-US" dirty="0"/>
              <a:t>:</a:t>
            </a:r>
          </a:p>
          <a:p>
            <a:pPr marL="628327" lvl="1" indent="-171361">
              <a:buFont typeface="Arial" panose="020B0604020202020204" pitchFamily="34" charset="0"/>
              <a:buChar char="•"/>
            </a:pPr>
            <a:r>
              <a:rPr lang="en-US" dirty="0"/>
              <a:t>Install 20 car-seats each week.  </a:t>
            </a:r>
          </a:p>
          <a:p>
            <a:pPr marL="1072456" lvl="2" indent="-171361">
              <a:buFont typeface="Arial" panose="020B0604020202020204" pitchFamily="34" charset="0"/>
              <a:buChar char="•"/>
            </a:pPr>
            <a:r>
              <a:rPr lang="en-US" dirty="0"/>
              <a:t>In this case, the Frequency is Weekly.</a:t>
            </a:r>
            <a:r>
              <a:rPr lang="en-US" baseline="0" dirty="0"/>
              <a:t>  </a:t>
            </a:r>
          </a:p>
          <a:p>
            <a:pPr marL="1072456" lvl="2" indent="-171361">
              <a:buFont typeface="Arial" panose="020B0604020202020204" pitchFamily="34" charset="0"/>
              <a:buChar char="•"/>
            </a:pPr>
            <a:r>
              <a:rPr lang="en-US" baseline="0" dirty="0"/>
              <a:t>The High Value might be set to 20 and the Low value set to 10.  </a:t>
            </a:r>
          </a:p>
          <a:p>
            <a:pPr marL="1072456" lvl="2" indent="-171361">
              <a:buFont typeface="Arial" panose="020B0604020202020204" pitchFamily="34" charset="0"/>
              <a:buChar char="•"/>
            </a:pPr>
            <a:r>
              <a:rPr lang="en-US" baseline="0" dirty="0"/>
              <a:t>The metric type would be “Car Seats Installed”.</a:t>
            </a:r>
            <a:endParaRPr lang="en-US" dirty="0"/>
          </a:p>
          <a:p>
            <a:pPr marL="1072456" lvl="2" indent="-171361">
              <a:buFont typeface="Arial" panose="020B0604020202020204" pitchFamily="34" charset="0"/>
              <a:buChar char="•"/>
            </a:pPr>
            <a:r>
              <a:rPr lang="en-US" b="0" dirty="0"/>
              <a:t>QA Activities are unique in that</a:t>
            </a:r>
            <a:r>
              <a:rPr lang="en-US" dirty="0"/>
              <a:t> the traffic light is automatically set </a:t>
            </a:r>
            <a:r>
              <a:rPr lang="en-US" baseline="0" dirty="0"/>
              <a:t>based on the established High and Low values.</a:t>
            </a:r>
          </a:p>
          <a:p>
            <a:pPr marL="1516585" lvl="3" indent="-171361">
              <a:buFont typeface="Arial" panose="020B0604020202020204" pitchFamily="34" charset="0"/>
              <a:buChar char="•"/>
            </a:pPr>
            <a:r>
              <a:rPr lang="en-US" baseline="0" dirty="0"/>
              <a:t>If 20 or more car seats are installed in a given week, the traffic light would be automatically set to Green.</a:t>
            </a:r>
          </a:p>
          <a:p>
            <a:pPr marL="1516585" lvl="3" indent="-171361">
              <a:buFont typeface="Arial" panose="020B0604020202020204" pitchFamily="34" charset="0"/>
              <a:buChar char="•"/>
            </a:pPr>
            <a:r>
              <a:rPr lang="en-US" baseline="0" dirty="0"/>
              <a:t>If Less than 10 seats were installed, the light would automatically be set to Red</a:t>
            </a:r>
          </a:p>
          <a:p>
            <a:pPr marL="1516585" lvl="3" indent="-171361">
              <a:buFont typeface="Arial" panose="020B0604020202020204" pitchFamily="34" charset="0"/>
              <a:buChar char="•"/>
            </a:pPr>
            <a:r>
              <a:rPr lang="en-US" baseline="0" dirty="0"/>
              <a:t>Between 10 and 20, the light would be yellow.</a:t>
            </a:r>
            <a:endParaRPr lang="en-US" dirty="0"/>
          </a:p>
          <a:p>
            <a:endParaRPr lang="en-US" dirty="0"/>
          </a:p>
          <a:p>
            <a:pPr marL="1072456" lvl="2" indent="-171361">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30B2598F-921B-4F77-89B5-67D5CE6334DD}" type="slidenum">
              <a:rPr lang="en-US" smtClean="0"/>
              <a:pPr/>
              <a:t>6</a:t>
            </a:fld>
            <a:endParaRPr lang="en-US"/>
          </a:p>
        </p:txBody>
      </p:sp>
    </p:spTree>
    <p:extLst>
      <p:ext uri="{BB962C8B-B14F-4D97-AF65-F5344CB8AC3E}">
        <p14:creationId xmlns:p14="http://schemas.microsoft.com/office/powerpoint/2010/main" val="537572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8879">
              <a:defRPr/>
            </a:pPr>
            <a:r>
              <a:rPr lang="en-US" sz="1100" dirty="0"/>
              <a:t>This Dashboard screen is the namesake of the system. This is one of the main elements of the Performance Management system.  The Dashboard shows a real-time snapshot of the performance of the organization or any subset of the organization.</a:t>
            </a:r>
          </a:p>
          <a:p>
            <a:pPr defTabSz="938879">
              <a:defRPr/>
            </a:pPr>
            <a:endParaRPr lang="en-US" sz="1100" dirty="0"/>
          </a:p>
          <a:p>
            <a:pPr defTabSz="938879">
              <a:defRPr/>
            </a:pPr>
            <a:r>
              <a:rPr lang="en-US" sz="1100" dirty="0"/>
              <a:t>In the system, all Planning Elements (Goals, Objectives and Activities) are flagged for status with a red, yellow, green or gold traffic light. </a:t>
            </a:r>
          </a:p>
          <a:p>
            <a:pPr defTabSz="938879">
              <a:defRPr/>
            </a:pPr>
            <a:endParaRPr lang="en-US" sz="1100" dirty="0"/>
          </a:p>
          <a:p>
            <a:pPr defTabSz="938879">
              <a:defRPr/>
            </a:pPr>
            <a:r>
              <a:rPr lang="en-US" sz="1100" dirty="0"/>
              <a:t>In the top-left corner of the screen, the </a:t>
            </a:r>
            <a:r>
              <a:rPr lang="en-US" sz="1100" b="1" dirty="0"/>
              <a:t>traffic light </a:t>
            </a:r>
            <a:r>
              <a:rPr lang="en-US" sz="1100" dirty="0"/>
              <a:t>will display the summary of Goals, Objectives or Activities which are selected by the buttons to its left. </a:t>
            </a:r>
          </a:p>
          <a:p>
            <a:pPr defTabSz="938879">
              <a:defRPr/>
            </a:pPr>
            <a:endParaRPr lang="en-US" sz="1100" dirty="0"/>
          </a:p>
          <a:p>
            <a:pPr marL="166549" indent="-166549" defTabSz="938879">
              <a:buFont typeface="Arial" panose="020B0604020202020204" pitchFamily="34" charset="0"/>
              <a:buChar char="•"/>
              <a:defRPr/>
            </a:pPr>
            <a:r>
              <a:rPr lang="en-US" sz="1100" dirty="0">
                <a:solidFill>
                  <a:schemeClr val="accent6">
                    <a:lumMod val="75000"/>
                  </a:schemeClr>
                </a:solidFill>
              </a:rPr>
              <a:t>Green </a:t>
            </a:r>
            <a:r>
              <a:rPr lang="en-US" sz="1100" dirty="0"/>
              <a:t>indicates that the planning element is on track for successful completion.  Typically, no additional changes are needed.</a:t>
            </a:r>
          </a:p>
          <a:p>
            <a:pPr marL="166549" indent="-166549" defTabSz="938879">
              <a:buFont typeface="Arial" panose="020B0604020202020204" pitchFamily="34" charset="0"/>
              <a:buChar char="•"/>
              <a:defRPr/>
            </a:pPr>
            <a:endParaRPr lang="en-US" sz="1100" dirty="0"/>
          </a:p>
          <a:p>
            <a:pPr marL="166549" indent="-166549" defTabSz="938879">
              <a:buFont typeface="Arial" panose="020B0604020202020204" pitchFamily="34" charset="0"/>
              <a:buChar char="•"/>
              <a:defRPr/>
            </a:pPr>
            <a:r>
              <a:rPr lang="en-US" sz="1100" dirty="0"/>
              <a:t>Yellow indicates that there’s a potential issue looming.  It may be that a key resource is leaving the organization or that grant funding may be lost or one of the key partners is not able to fulfill their responsibilities.</a:t>
            </a:r>
          </a:p>
          <a:p>
            <a:pPr marL="166549" indent="-166549" defTabSz="938879">
              <a:buFont typeface="Arial" panose="020B0604020202020204" pitchFamily="34" charset="0"/>
              <a:buChar char="•"/>
              <a:defRPr/>
            </a:pPr>
            <a:endParaRPr lang="en-US" sz="1100" dirty="0"/>
          </a:p>
          <a:p>
            <a:pPr marL="166549" indent="-166549" defTabSz="938879">
              <a:buFont typeface="Arial" panose="020B0604020202020204" pitchFamily="34" charset="0"/>
              <a:buChar char="•"/>
              <a:defRPr/>
            </a:pPr>
            <a:r>
              <a:rPr lang="en-US" sz="1100" dirty="0"/>
              <a:t>Red indicates that the successful completion of the planning element is in serious jeopardy.  Perhaps a key resource has left the organization or funding has dried up or a key partner is no longer available.</a:t>
            </a:r>
          </a:p>
          <a:p>
            <a:pPr marL="166549" indent="-166549" defTabSz="938879">
              <a:buFont typeface="Arial" panose="020B0604020202020204" pitchFamily="34" charset="0"/>
              <a:buChar char="•"/>
              <a:defRPr/>
            </a:pPr>
            <a:endParaRPr lang="en-US" sz="1100" dirty="0"/>
          </a:p>
          <a:p>
            <a:pPr marL="166549" indent="-166549" defTabSz="938879">
              <a:buFont typeface="Arial" panose="020B0604020202020204" pitchFamily="34" charset="0"/>
              <a:buChar char="•"/>
              <a:defRPr/>
            </a:pPr>
            <a:r>
              <a:rPr lang="en-US" sz="1100" dirty="0"/>
              <a:t>The Gold bar indicates a successfully completed Goal, Objective or Activity.  These planning elements may become models for best practices in the future.</a:t>
            </a:r>
          </a:p>
          <a:p>
            <a:pPr defTabSz="938879">
              <a:defRPr/>
            </a:pPr>
            <a:endParaRPr lang="en-US" sz="1100" dirty="0"/>
          </a:p>
          <a:p>
            <a:pPr marL="176040" indent="-176040" defTabSz="938879">
              <a:buFont typeface="Arial" charset="0"/>
              <a:buChar char="•"/>
              <a:defRPr/>
            </a:pPr>
            <a:r>
              <a:rPr lang="en-US" sz="1100" dirty="0"/>
              <a:t>To get more detail on the specific planning elements, you can click on any “bulb” or the gold bar to see the list of those items. </a:t>
            </a:r>
          </a:p>
          <a:p>
            <a:pPr marL="176040" indent="-176040" defTabSz="938879">
              <a:buFont typeface="Arial" charset="0"/>
              <a:buChar char="•"/>
              <a:defRPr/>
            </a:pPr>
            <a:endParaRPr lang="en-US" sz="1100" dirty="0"/>
          </a:p>
          <a:p>
            <a:pPr marL="176040" indent="-176040" defTabSz="938879">
              <a:buFont typeface="Arial" charset="0"/>
              <a:buChar char="•"/>
              <a:defRPr/>
            </a:pPr>
            <a:r>
              <a:rPr lang="en-US" sz="1100" dirty="0"/>
              <a:t>In the default view, the traffic light represents only the status of the planning elements in the selected group.  The selected Organization and Group are indicated in the box to the top-right of the traffic light The “</a:t>
            </a:r>
            <a:r>
              <a:rPr lang="en-US" sz="1100" b="1" dirty="0"/>
              <a:t>Show Sub-Groups</a:t>
            </a:r>
            <a:r>
              <a:rPr lang="en-US" sz="1100" dirty="0"/>
              <a:t>” button allows you to see the summary of all of the Groups below the selected Group.  If the selected group is the top level group in the organization, selecting “show subgroups” will show the status of the entire organization.</a:t>
            </a:r>
            <a:r>
              <a:rPr lang="en-US" sz="1100" b="1" dirty="0"/>
              <a:t>.</a:t>
            </a:r>
            <a:endParaRPr lang="en-US" sz="1100" dirty="0"/>
          </a:p>
          <a:p>
            <a:pPr marL="176040" indent="-176040" defTabSz="938879">
              <a:buFont typeface="Arial" charset="0"/>
              <a:buChar char="•"/>
              <a:defRPr/>
            </a:pPr>
            <a:endParaRPr lang="en-US" sz="1100" dirty="0"/>
          </a:p>
          <a:p>
            <a:pPr marL="176040" indent="-176040" defTabSz="938879">
              <a:buFont typeface="Arial" charset="0"/>
              <a:buChar char="•"/>
              <a:defRPr/>
            </a:pPr>
            <a:r>
              <a:rPr lang="en-US" sz="1100" dirty="0"/>
              <a:t>The bottom half of the screen represents the </a:t>
            </a:r>
            <a:r>
              <a:rPr lang="en-US" sz="1100" b="1" dirty="0"/>
              <a:t>Objective or Activity Lead </a:t>
            </a:r>
            <a:r>
              <a:rPr lang="en-US" sz="1100" dirty="0"/>
              <a:t>Summary, </a:t>
            </a:r>
            <a:r>
              <a:rPr lang="en-US" sz="1100" b="1" dirty="0"/>
              <a:t>Group</a:t>
            </a:r>
            <a:r>
              <a:rPr lang="en-US" sz="1100" dirty="0"/>
              <a:t> Summary or </a:t>
            </a:r>
            <a:r>
              <a:rPr lang="en-US" sz="1100" b="1" dirty="0"/>
              <a:t>Strategic Priority </a:t>
            </a:r>
            <a:r>
              <a:rPr lang="en-US" sz="1100" dirty="0"/>
              <a:t>Summary.  This section breaks down the information in the traffic light by each Objective or Activity team leader, Group or Strategic</a:t>
            </a:r>
            <a:r>
              <a:rPr lang="en-US" sz="1100" baseline="0" dirty="0"/>
              <a:t> Priority</a:t>
            </a:r>
            <a:r>
              <a:rPr lang="en-US" sz="1100" dirty="0"/>
              <a:t>.</a:t>
            </a:r>
          </a:p>
          <a:p>
            <a:pPr marL="0" indent="0" defTabSz="938879">
              <a:buFont typeface="Arial" charset="0"/>
              <a:buNone/>
              <a:defRPr/>
            </a:pPr>
            <a:r>
              <a:rPr lang="en-US" sz="1100" dirty="0"/>
              <a:t> </a:t>
            </a:r>
          </a:p>
          <a:p>
            <a:pPr marL="620170" lvl="1" indent="-176040" defTabSz="938879">
              <a:buFont typeface="Arial" charset="0"/>
              <a:buChar char="•"/>
              <a:defRPr/>
            </a:pPr>
            <a:r>
              <a:rPr lang="en-US" sz="1100" dirty="0"/>
              <a:t>The “Last Updated” column shows the last time the team leader updated their information in the Dashboard</a:t>
            </a:r>
          </a:p>
          <a:p>
            <a:pPr marL="620170" lvl="1" indent="-176040" defTabSz="938879">
              <a:buFont typeface="Arial" charset="0"/>
              <a:buChar char="•"/>
              <a:defRPr/>
            </a:pPr>
            <a:endParaRPr lang="en-US" sz="1100" dirty="0"/>
          </a:p>
          <a:p>
            <a:pPr marL="620170" lvl="1" indent="-176040" defTabSz="938879">
              <a:buFont typeface="Arial" charset="0"/>
              <a:buChar char="•"/>
              <a:defRPr/>
            </a:pPr>
            <a:r>
              <a:rPr lang="en-US" sz="1100" dirty="0"/>
              <a:t>The “FTE” column shows the summary of the Full Time Equivalent Activities for the Team Leader.  Each Activity in the system can be assigned a Team Leader and a FTE value can be assigned to the portion of the Team Leader’s time that will be spent on the selected Activity.</a:t>
            </a:r>
          </a:p>
          <a:p>
            <a:pPr marL="620170" lvl="1" indent="-176040" defTabSz="938879">
              <a:buFont typeface="Arial" charset="0"/>
              <a:buChar char="•"/>
              <a:defRPr/>
            </a:pPr>
            <a:endParaRPr lang="en-US" sz="1100" dirty="0"/>
          </a:p>
          <a:p>
            <a:pPr marL="620170" lvl="1" indent="-176040" defTabSz="938879">
              <a:buFont typeface="Arial" charset="0"/>
              <a:buChar char="•"/>
              <a:defRPr/>
            </a:pPr>
            <a:r>
              <a:rPr lang="en-US" sz="1100" dirty="0"/>
              <a:t>The “#Lagging” column indicates how many Activities are behind schedule.  The system calculates this value using the Start Date, End Date and Percent Complete for the Activities assigned to the Team Leader.</a:t>
            </a:r>
          </a:p>
          <a:p>
            <a:pPr marL="620170" lvl="1" indent="-176040" defTabSz="938879">
              <a:buFont typeface="Arial" charset="0"/>
              <a:buChar char="•"/>
              <a:defRPr/>
            </a:pPr>
            <a:endParaRPr lang="en-US" sz="1100" dirty="0"/>
          </a:p>
          <a:p>
            <a:pPr marL="620170" lvl="1" indent="-176040" defTabSz="938879">
              <a:buFont typeface="Arial" charset="0"/>
              <a:buChar char="•"/>
              <a:defRPr/>
            </a:pPr>
            <a:r>
              <a:rPr lang="en-US" sz="1100" dirty="0"/>
              <a:t>The “Lagging Days” column shows the average days ahead of or behind</a:t>
            </a:r>
            <a:r>
              <a:rPr lang="en-US" sz="1100" baseline="0" dirty="0"/>
              <a:t> schedule for this Leader, Group or Priority</a:t>
            </a:r>
            <a:endParaRPr lang="en-US" sz="1100" dirty="0"/>
          </a:p>
          <a:p>
            <a:pPr marL="620170" lvl="1" indent="-176040" defTabSz="938879">
              <a:buFont typeface="Arial" charset="0"/>
              <a:buChar char="•"/>
              <a:defRPr/>
            </a:pPr>
            <a:endParaRPr lang="en-US" sz="1100" dirty="0"/>
          </a:p>
          <a:p>
            <a:pPr marL="620170" lvl="1" indent="-176040" defTabSz="938879">
              <a:buFont typeface="Arial" charset="0"/>
              <a:buChar char="•"/>
              <a:defRPr/>
            </a:pPr>
            <a:r>
              <a:rPr lang="en-US" sz="1100" dirty="0"/>
              <a:t>The “Overdue” column shows how many Activities assigned to the Team Leader are currently overdue.  Overdue means that the End Date has passed and the Activity is not yet 100% complete.</a:t>
            </a:r>
          </a:p>
          <a:p>
            <a:pPr marL="620170" lvl="1" indent="-176040" defTabSz="938879">
              <a:buFont typeface="Arial" charset="0"/>
              <a:buChar char="•"/>
              <a:defRPr/>
            </a:pPr>
            <a:endParaRPr lang="en-US" sz="1100" dirty="0"/>
          </a:p>
          <a:p>
            <a:pPr marL="620170" lvl="1" indent="-176040" defTabSz="938879">
              <a:buFont typeface="Arial" charset="0"/>
              <a:buChar char="•"/>
              <a:defRPr/>
            </a:pPr>
            <a:r>
              <a:rPr lang="en-US" sz="1100" dirty="0"/>
              <a:t>The Red, Yellow, Green and Gold traffic light columns are the same as those in the Status Summary traffic light in the top left corner but for the specific team leader.</a:t>
            </a:r>
          </a:p>
          <a:p>
            <a:pPr marL="620170" lvl="1" indent="-176040" defTabSz="938879">
              <a:buFont typeface="Arial" charset="0"/>
              <a:buChar char="•"/>
              <a:defRPr/>
            </a:pPr>
            <a:endParaRPr lang="en-US" sz="1100" dirty="0"/>
          </a:p>
          <a:p>
            <a:pPr marL="620170" lvl="1" indent="-176040" defTabSz="938879">
              <a:buFont typeface="Arial" charset="0"/>
              <a:buChar char="•"/>
              <a:defRPr/>
            </a:pPr>
            <a:r>
              <a:rPr lang="en-US" sz="1100" dirty="0"/>
              <a:t>You can click on any item in the row to drill-down to the details. </a:t>
            </a:r>
          </a:p>
          <a:p>
            <a:pPr marL="620170" lvl="1" indent="-176040" defTabSz="938879">
              <a:buFont typeface="Arial" charset="0"/>
              <a:buChar char="•"/>
              <a:defRPr/>
            </a:pPr>
            <a:endParaRPr lang="en-US" sz="1100" dirty="0"/>
          </a:p>
          <a:p>
            <a:pPr marL="176040" indent="-176040" defTabSz="938879">
              <a:buFont typeface="Arial" charset="0"/>
              <a:buChar char="•"/>
              <a:defRPr/>
            </a:pPr>
            <a:r>
              <a:rPr lang="en-US" sz="1100" dirty="0"/>
              <a:t>The top-right corner is the </a:t>
            </a:r>
            <a:r>
              <a:rPr lang="en-US" sz="1100" b="1" dirty="0"/>
              <a:t>My Priorities</a:t>
            </a:r>
            <a:r>
              <a:rPr lang="en-US" sz="1100" dirty="0"/>
              <a:t> quadrant of the screen.  This feature allows the logged-in user to track any selected Objectives in real-time. Each individual logged-in user can select their own Objectives to fill the My Priorities section. </a:t>
            </a:r>
          </a:p>
          <a:p>
            <a:pPr marL="620170" lvl="1" indent="-176040" defTabSz="938879">
              <a:buFont typeface="Arial" charset="0"/>
              <a:buChar char="•"/>
              <a:defRPr/>
            </a:pPr>
            <a:r>
              <a:rPr lang="en-US" sz="1100" dirty="0"/>
              <a:t>Rolling your mouse over the Objective will display the Group, Service, Goal and Objective.  </a:t>
            </a:r>
          </a:p>
          <a:p>
            <a:pPr marL="620170" lvl="1" indent="-176040" defTabSz="938879">
              <a:buFont typeface="Arial" charset="0"/>
              <a:buChar char="•"/>
              <a:defRPr/>
            </a:pPr>
            <a:r>
              <a:rPr lang="en-US" sz="1100" dirty="0"/>
              <a:t>Rolling your mouse over the stoplight will display the meaning of each color.  </a:t>
            </a:r>
          </a:p>
          <a:p>
            <a:pPr marL="620170" lvl="1" indent="-176040" defTabSz="938879">
              <a:buFont typeface="Arial" charset="0"/>
              <a:buChar char="•"/>
              <a:defRPr/>
            </a:pPr>
            <a:r>
              <a:rPr lang="en-US" sz="1100" dirty="0"/>
              <a:t>Rolling your mouse over the Notes/Comments field will display the full note field if the note is longer than the display. </a:t>
            </a:r>
          </a:p>
          <a:p>
            <a:pPr marL="620170" lvl="1" indent="-176040" defTabSz="938879">
              <a:buFont typeface="Arial" charset="0"/>
              <a:buChar char="•"/>
              <a:defRPr/>
            </a:pPr>
            <a:r>
              <a:rPr lang="en-US" sz="1100" dirty="0"/>
              <a:t>Clicking on a Key Issue will take you to the Objectives screen for more detail about the selected Objective.</a:t>
            </a:r>
          </a:p>
          <a:p>
            <a:pPr marL="620170" lvl="1" indent="-176040" defTabSz="938879">
              <a:buFont typeface="Arial" charset="0"/>
              <a:buChar char="•"/>
              <a:defRPr/>
            </a:pPr>
            <a:r>
              <a:rPr lang="en-US" sz="1100" dirty="0"/>
              <a:t>These Objectives can easily be selected and de-selected from the Objectives screen. </a:t>
            </a:r>
            <a:endParaRPr lang="en-US" sz="1100" b="1" dirty="0"/>
          </a:p>
          <a:p>
            <a:pPr marL="620170" lvl="1" indent="-176040" defTabSz="938879">
              <a:buFont typeface="Arial" charset="0"/>
              <a:buChar char="•"/>
              <a:defRPr/>
            </a:pPr>
            <a:endParaRPr lang="en-US" sz="1100" dirty="0"/>
          </a:p>
          <a:p>
            <a:pPr marL="620170" lvl="1" indent="-176040" defTabSz="938879">
              <a:buFont typeface="Arial" charset="0"/>
              <a:buChar char="•"/>
              <a:defRPr/>
            </a:pPr>
            <a:endParaRPr lang="en-US" sz="1100" dirty="0"/>
          </a:p>
          <a:p>
            <a:endParaRPr lang="en-US" sz="1100" dirty="0"/>
          </a:p>
        </p:txBody>
      </p:sp>
      <p:sp>
        <p:nvSpPr>
          <p:cNvPr id="4" name="Slide Number Placeholder 3"/>
          <p:cNvSpPr>
            <a:spLocks noGrp="1"/>
          </p:cNvSpPr>
          <p:nvPr>
            <p:ph type="sldNum" sz="quarter" idx="10"/>
          </p:nvPr>
        </p:nvSpPr>
        <p:spPr/>
        <p:txBody>
          <a:bodyPr/>
          <a:lstStyle/>
          <a:p>
            <a:fld id="{30B2598F-921B-4F77-89B5-67D5CE6334DD}" type="slidenum">
              <a:rPr lang="en-US" smtClean="0"/>
              <a:pPr/>
              <a:t>7</a:t>
            </a:fld>
            <a:endParaRPr lang="en-US"/>
          </a:p>
        </p:txBody>
      </p:sp>
    </p:spTree>
    <p:extLst>
      <p:ext uri="{BB962C8B-B14F-4D97-AF65-F5344CB8AC3E}">
        <p14:creationId xmlns:p14="http://schemas.microsoft.com/office/powerpoint/2010/main" val="124665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To add or edit documents for a specific planning element, first navigate to that planning element then click the Document Management button at the bottom of the screen to open the Document Management system. From this screen you can search for and select any document attached to the current planning element.  In the default view, only the most current version is displayed in the table.  The most current version number for each document is highlighted in Green.  You can show all versions of the documents by selecting the “Show All Versions” checkbox. In addition to the normal editing functions, you can copy the document meta-data to save typing when a new document version is added. You can also show, save or print the selected document. </a:t>
            </a:r>
          </a:p>
          <a:p>
            <a:endParaRPr lang="en-US" b="0" baseline="0" dirty="0"/>
          </a:p>
          <a:p>
            <a:r>
              <a:rPr lang="en-US" b="0" baseline="0" dirty="0"/>
              <a:t>Documents can now be flagged for status:</a:t>
            </a:r>
          </a:p>
          <a:p>
            <a:r>
              <a:rPr lang="en-US" b="0" baseline="0" dirty="0"/>
              <a:t>Red = Initial document draft</a:t>
            </a:r>
          </a:p>
          <a:p>
            <a:r>
              <a:rPr lang="en-US" b="0" baseline="0" dirty="0"/>
              <a:t>Yellow = In process document draft</a:t>
            </a:r>
          </a:p>
          <a:p>
            <a:r>
              <a:rPr lang="en-US" b="0" baseline="0" dirty="0"/>
              <a:t>Green = Final Document for submission</a:t>
            </a:r>
          </a:p>
          <a:p>
            <a:r>
              <a:rPr lang="en-US" b="0" baseline="0" dirty="0"/>
              <a:t>Gold = Document submitted (i.e. ePHAB)</a:t>
            </a:r>
          </a:p>
          <a:p>
            <a:endParaRPr lang="en-US" b="1" dirty="0"/>
          </a:p>
        </p:txBody>
      </p:sp>
      <p:sp>
        <p:nvSpPr>
          <p:cNvPr id="4" name="Slide Number Placeholder 3"/>
          <p:cNvSpPr>
            <a:spLocks noGrp="1"/>
          </p:cNvSpPr>
          <p:nvPr>
            <p:ph type="sldNum" sz="quarter" idx="10"/>
          </p:nvPr>
        </p:nvSpPr>
        <p:spPr/>
        <p:txBody>
          <a:bodyPr/>
          <a:lstStyle/>
          <a:p>
            <a:fld id="{30B2598F-921B-4F77-89B5-67D5CE6334DD}" type="slidenum">
              <a:rPr lang="en-US" smtClean="0"/>
              <a:pPr/>
              <a:t>8</a:t>
            </a:fld>
            <a:endParaRPr lang="en-US"/>
          </a:p>
        </p:txBody>
      </p:sp>
    </p:spTree>
    <p:extLst>
      <p:ext uri="{BB962C8B-B14F-4D97-AF65-F5344CB8AC3E}">
        <p14:creationId xmlns:p14="http://schemas.microsoft.com/office/powerpoint/2010/main" val="4162972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r>
              <a:rPr lang="en-US" dirty="0"/>
              <a:t>Any planning element or document can be categorized by one or more categories and sub-categories.  Categorization adds a third dimension across all of your plans.  This allows you to look for commonalities, gaps and overlaps.  It also allows you to share documents across many categories like the PHAB Domains and Standards without the need to replicate documents.</a:t>
            </a:r>
          </a:p>
        </p:txBody>
      </p:sp>
      <p:sp>
        <p:nvSpPr>
          <p:cNvPr id="4" name="Slide Number Placeholder 3"/>
          <p:cNvSpPr>
            <a:spLocks noGrp="1"/>
          </p:cNvSpPr>
          <p:nvPr>
            <p:ph type="sldNum" sz="quarter" idx="10"/>
          </p:nvPr>
        </p:nvSpPr>
        <p:spPr/>
        <p:txBody>
          <a:bodyPr/>
          <a:lstStyle/>
          <a:p>
            <a:fld id="{30B2598F-921B-4F77-89B5-67D5CE6334DD}" type="slidenum">
              <a:rPr lang="en-US" smtClean="0"/>
              <a:pPr/>
              <a:t>9</a:t>
            </a:fld>
            <a:endParaRPr lang="en-US" dirty="0"/>
          </a:p>
        </p:txBody>
      </p:sp>
    </p:spTree>
    <p:extLst>
      <p:ext uri="{BB962C8B-B14F-4D97-AF65-F5344CB8AC3E}">
        <p14:creationId xmlns:p14="http://schemas.microsoft.com/office/powerpoint/2010/main" val="4006906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49F9FC75-76DF-46D3-BBE2-24CDAA8ABA71}" type="datetime1">
              <a:rPr lang="en-US" smtClean="0"/>
              <a:pPr/>
              <a:t>5/30/2018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9C5D5C1-7872-43A8-B33E-4C0A628BB60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B35A8C2-CE13-46F5-BF6B-446A8EA348AC}" type="datetime1">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5D5C1-7872-43A8-B33E-4C0A628BB6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A406086-C07C-49E7-888B-26636FCE0545}" type="datetime1">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5D5C1-7872-43A8-B33E-4C0A628BB6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E58524-65CF-41F6-A6D2-5D18BBE0C717}" type="datetime1">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5D5C1-7872-43A8-B33E-4C0A628BB6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93C197C-062C-4450-9E8A-BD54022FFBC2}" type="datetime1">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5D5C1-7872-43A8-B33E-4C0A628BB60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3FF8A92-767A-45B0-9105-847A4C1C0884}" type="datetime1">
              <a:rPr lang="en-US" smtClean="0"/>
              <a:pPr/>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5D5C1-7872-43A8-B33E-4C0A628BB6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50C7835-DDC3-4800-A2E2-831079417D64}" type="datetime1">
              <a:rPr lang="en-US" smtClean="0"/>
              <a:pPr/>
              <a:t>5/30/2018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C5D5C1-7872-43A8-B33E-4C0A628BB6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F596ADDC-B1C9-43B1-B34A-312D8E52B771}" type="datetime1">
              <a:rPr lang="en-US" smtClean="0"/>
              <a:pPr/>
              <a:t>5/30/2018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C5D5C1-7872-43A8-B33E-4C0A628BB6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5EC9B-AE13-44E3-9B78-1ADFB68BACAC}" type="datetime1">
              <a:rPr lang="en-US" smtClean="0"/>
              <a:pPr/>
              <a:t>5/30/2018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C5D5C1-7872-43A8-B33E-4C0A628BB6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EB8F352-C894-43FD-B6E4-1E97ED76DCE7}" type="datetime1">
              <a:rPr lang="en-US" smtClean="0"/>
              <a:pPr/>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5D5C1-7872-43A8-B33E-4C0A628BB6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730BEB4-E961-4D34-9CF2-B4565E813C98}" type="datetime1">
              <a:rPr lang="en-US" smtClean="0"/>
              <a:pPr/>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9C5D5C1-7872-43A8-B33E-4C0A628BB60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01011C9-6F06-4309-8B92-180F22C64080}" type="datetime1">
              <a:rPr lang="en-US" smtClean="0"/>
              <a:pPr/>
              <a:t>5/30/2018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9C5D5C1-7872-43A8-B33E-4C0A628BB60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1.png"/><Relationship Id="rId7"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https://la.vmsgdashboard.com/VMSG_Public/Org205/Page12.html" TargetMode="Externa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8.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mailto:Fred@KCA-Inc.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1.png"/><Relationship Id="rId7"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43600" y="1066800"/>
            <a:ext cx="2667000" cy="1066800"/>
          </a:xfrm>
          <a:ln>
            <a:noFill/>
          </a:ln>
        </p:spPr>
        <p:txBody>
          <a:bodyPr/>
          <a:lstStyle/>
          <a:p>
            <a:r>
              <a:rPr lang="en-US" dirty="0">
                <a:solidFill>
                  <a:srgbClr val="4DE1EA"/>
                </a:solidFill>
                <a:latin typeface="Blade Runner Movie Font" pitchFamily="34" charset="0"/>
              </a:rPr>
              <a:t>V</a:t>
            </a:r>
            <a:r>
              <a:rPr lang="en-US" dirty="0">
                <a:latin typeface="Blade Runner Movie Font" pitchFamily="34" charset="0"/>
              </a:rPr>
              <a:t>MSG</a:t>
            </a:r>
          </a:p>
        </p:txBody>
      </p:sp>
      <p:sp>
        <p:nvSpPr>
          <p:cNvPr id="3" name="Subtitle 2"/>
          <p:cNvSpPr>
            <a:spLocks noGrp="1"/>
          </p:cNvSpPr>
          <p:nvPr>
            <p:ph type="subTitle" idx="1"/>
          </p:nvPr>
        </p:nvSpPr>
        <p:spPr>
          <a:xfrm>
            <a:off x="4876800" y="2057400"/>
            <a:ext cx="3733800" cy="838200"/>
          </a:xfrm>
          <a:effectLst>
            <a:outerShdw blurRad="50800" dist="38100" dir="2700000" algn="tl" rotWithShape="0">
              <a:prstClr val="black">
                <a:alpha val="40000"/>
              </a:prstClr>
            </a:outerShdw>
          </a:effectLst>
        </p:spPr>
        <p:txBody>
          <a:bodyPr>
            <a:normAutofit/>
          </a:bodyPr>
          <a:lstStyle/>
          <a:p>
            <a:r>
              <a:rPr lang="en-US" sz="3200" dirty="0">
                <a:solidFill>
                  <a:srgbClr val="4DE1EA"/>
                </a:solidFill>
                <a:latin typeface="Blade Runner Movie Font" pitchFamily="34" charset="0"/>
              </a:rPr>
              <a:t>V</a:t>
            </a:r>
            <a:r>
              <a:rPr lang="en-US" sz="1600" dirty="0"/>
              <a:t>ision </a:t>
            </a:r>
            <a:r>
              <a:rPr lang="en-US" sz="3200" dirty="0">
                <a:solidFill>
                  <a:srgbClr val="4DE1EA"/>
                </a:solidFill>
                <a:latin typeface="Blade Runner Movie Font" pitchFamily="34" charset="0"/>
              </a:rPr>
              <a:t>M</a:t>
            </a:r>
            <a:r>
              <a:rPr lang="en-US" sz="1600" dirty="0"/>
              <a:t>ission </a:t>
            </a:r>
            <a:r>
              <a:rPr lang="en-US" sz="3200" dirty="0">
                <a:solidFill>
                  <a:srgbClr val="4DE1EA"/>
                </a:solidFill>
                <a:latin typeface="Blade Runner Movie Font" pitchFamily="34" charset="0"/>
              </a:rPr>
              <a:t>S</a:t>
            </a:r>
            <a:r>
              <a:rPr lang="en-US" sz="1600" dirty="0"/>
              <a:t>ervices </a:t>
            </a:r>
            <a:r>
              <a:rPr lang="en-US" sz="3200" dirty="0">
                <a:solidFill>
                  <a:srgbClr val="4DE1EA"/>
                </a:solidFill>
                <a:latin typeface="Blade Runner Movie Font" pitchFamily="34" charset="0"/>
              </a:rPr>
              <a:t>G</a:t>
            </a:r>
            <a:r>
              <a:rPr lang="en-US" sz="1600" dirty="0"/>
              <a:t>oals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305550"/>
            <a:ext cx="476250" cy="476250"/>
          </a:xfrm>
          <a:prstGeom prst="rect">
            <a:avLst/>
          </a:prstGeom>
        </p:spPr>
      </p:pic>
      <p:sp>
        <p:nvSpPr>
          <p:cNvPr id="6" name="Slide Number Placeholder 5"/>
          <p:cNvSpPr>
            <a:spLocks noGrp="1"/>
          </p:cNvSpPr>
          <p:nvPr>
            <p:ph type="sldNum" sz="quarter" idx="12"/>
          </p:nvPr>
        </p:nvSpPr>
        <p:spPr/>
        <p:txBody>
          <a:bodyPr/>
          <a:lstStyle/>
          <a:p>
            <a:fld id="{D9C5D5C1-7872-43A8-B33E-4C0A628BB60E}" type="slidenum">
              <a:rPr lang="en-US" smtClean="0"/>
              <a:pPr/>
              <a:t>1</a:t>
            </a:fld>
            <a:endParaRPr lang="en-US"/>
          </a:p>
        </p:txBody>
      </p:sp>
      <p:sp>
        <p:nvSpPr>
          <p:cNvPr id="7" name="Title 1"/>
          <p:cNvSpPr txBox="1">
            <a:spLocks/>
          </p:cNvSpPr>
          <p:nvPr/>
        </p:nvSpPr>
        <p:spPr>
          <a:xfrm>
            <a:off x="3276600" y="2895600"/>
            <a:ext cx="5334000" cy="10668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dirty="0">
                <a:solidFill>
                  <a:srgbClr val="4DE1EA"/>
                </a:solidFill>
                <a:latin typeface="Blade Runner Movie Font" pitchFamily="34" charset="0"/>
              </a:rPr>
              <a:t>Dashboard</a:t>
            </a:r>
            <a:endParaRPr lang="en-US" dirty="0">
              <a:latin typeface="Blade Runner Movie Font" pitchFamily="34" charset="0"/>
            </a:endParaRPr>
          </a:p>
        </p:txBody>
      </p:sp>
      <p:sp>
        <p:nvSpPr>
          <p:cNvPr id="5" name="TextBox 4"/>
          <p:cNvSpPr txBox="1"/>
          <p:nvPr/>
        </p:nvSpPr>
        <p:spPr>
          <a:xfrm>
            <a:off x="3276600" y="4277380"/>
            <a:ext cx="5486400" cy="954107"/>
          </a:xfrm>
          <a:prstGeom prst="rect">
            <a:avLst/>
          </a:prstGeom>
          <a:noFill/>
        </p:spPr>
        <p:txBody>
          <a:bodyPr wrap="square" rtlCol="0">
            <a:spAutoFit/>
          </a:bodyPr>
          <a:lstStyle/>
          <a:p>
            <a:r>
              <a:rPr lang="en-US" sz="2800" dirty="0">
                <a:solidFill>
                  <a:srgbClr val="4DE1EA"/>
                </a:solidFill>
              </a:rPr>
              <a:t>Public Health</a:t>
            </a:r>
          </a:p>
          <a:p>
            <a:r>
              <a:rPr lang="en-US" sz="2800" dirty="0"/>
              <a:t>Performance Management System</a:t>
            </a:r>
          </a:p>
        </p:txBody>
      </p:sp>
      <p:sp>
        <p:nvSpPr>
          <p:cNvPr id="9" name="TextBox 8"/>
          <p:cNvSpPr txBox="1"/>
          <p:nvPr/>
        </p:nvSpPr>
        <p:spPr>
          <a:xfrm>
            <a:off x="6858000" y="5454398"/>
            <a:ext cx="1752600" cy="523220"/>
          </a:xfrm>
          <a:prstGeom prst="rect">
            <a:avLst/>
          </a:prstGeom>
          <a:noFill/>
        </p:spPr>
        <p:txBody>
          <a:bodyPr wrap="square" rtlCol="0">
            <a:spAutoFit/>
          </a:bodyPr>
          <a:lstStyle/>
          <a:p>
            <a:pPr algn="r"/>
            <a:r>
              <a:rPr lang="en-US" sz="2800" dirty="0">
                <a:solidFill>
                  <a:srgbClr val="FFFF00"/>
                </a:solidFill>
              </a:rPr>
              <a:t>Overview</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166" y="2566509"/>
            <a:ext cx="8733260" cy="14539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16888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subTnLst>
                                    <p:set>
                                      <p:cBhvr override="childStyle">
                                        <p:cTn dur="1" fill="hold" display="0" masterRel="nextClick" afterEffect="1"/>
                                        <p:tgtEl>
                                          <p:spTgt spid="3">
                                            <p:txEl>
                                              <p:pRg st="0" end="0"/>
                                            </p:txEl>
                                          </p:spTgt>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2000" fill="hold"/>
                                        <p:tgtEl>
                                          <p:spTgt spid="13"/>
                                        </p:tgtEl>
                                        <p:attrNameLst>
                                          <p:attrName>ppt_w</p:attrName>
                                        </p:attrNameLst>
                                      </p:cBhvr>
                                      <p:tavLst>
                                        <p:tav tm="0">
                                          <p:val>
                                            <p:fltVal val="0"/>
                                          </p:val>
                                        </p:tav>
                                        <p:tav tm="100000">
                                          <p:val>
                                            <p:strVal val="#ppt_w"/>
                                          </p:val>
                                        </p:tav>
                                      </p:tavLst>
                                    </p:anim>
                                    <p:anim calcmode="lin" valueType="num">
                                      <p:cBhvr>
                                        <p:cTn id="18" dur="2000" fill="hold"/>
                                        <p:tgtEl>
                                          <p:spTgt spid="13"/>
                                        </p:tgtEl>
                                        <p:attrNameLst>
                                          <p:attrName>ppt_h</p:attrName>
                                        </p:attrNameLst>
                                      </p:cBhvr>
                                      <p:tavLst>
                                        <p:tav tm="0">
                                          <p:val>
                                            <p:fltVal val="0"/>
                                          </p:val>
                                        </p:tav>
                                        <p:tav tm="100000">
                                          <p:val>
                                            <p:strVal val="#ppt_h"/>
                                          </p:val>
                                        </p:tav>
                                      </p:tavLst>
                                    </p:anim>
                                    <p:anim calcmode="lin" valueType="num">
                                      <p:cBhvr>
                                        <p:cTn id="19" dur="2000" fill="hold"/>
                                        <p:tgtEl>
                                          <p:spTgt spid="13"/>
                                        </p:tgtEl>
                                        <p:attrNameLst>
                                          <p:attrName>style.rotation</p:attrName>
                                        </p:attrNameLst>
                                      </p:cBhvr>
                                      <p:tavLst>
                                        <p:tav tm="0">
                                          <p:val>
                                            <p:fltVal val="90"/>
                                          </p:val>
                                        </p:tav>
                                        <p:tav tm="100000">
                                          <p:val>
                                            <p:fltVal val="0"/>
                                          </p:val>
                                        </p:tav>
                                      </p:tavLst>
                                    </p:anim>
                                    <p:animEffect transition="in" filter="fade">
                                      <p:cBhvr>
                                        <p:cTn id="2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75" y="762000"/>
            <a:ext cx="3505200" cy="8382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scene3d>
              <a:camera prst="orthographicFront"/>
              <a:lightRig rig="freezing" dir="t">
                <a:rot lat="0" lon="0" rev="5640000"/>
              </a:lightRig>
            </a:scene3d>
            <a:sp3d prstMaterial="flat">
              <a:contourClr>
                <a:schemeClr val="tx2"/>
              </a:contourClr>
            </a:sp3d>
          </a:bodyPr>
          <a:lstStyle/>
          <a:p>
            <a:r>
              <a:rPr lang="en-US" sz="3600" dirty="0">
                <a:solidFill>
                  <a:srgbClr val="000063"/>
                </a:solidFill>
              </a:rPr>
              <a:t>Categorization</a:t>
            </a:r>
            <a:endParaRPr lang="en-US" sz="1600" dirty="0">
              <a:solidFill>
                <a:srgbClr val="000063"/>
              </a:solidFill>
            </a:endParaRPr>
          </a:p>
        </p:txBody>
      </p:sp>
      <p:sp>
        <p:nvSpPr>
          <p:cNvPr id="11" name="Slide Number Placeholder 10"/>
          <p:cNvSpPr>
            <a:spLocks noGrp="1"/>
          </p:cNvSpPr>
          <p:nvPr>
            <p:ph type="sldNum" sz="quarter" idx="12"/>
          </p:nvPr>
        </p:nvSpPr>
        <p:spPr>
          <a:xfrm>
            <a:off x="7924800" y="6356350"/>
            <a:ext cx="762000" cy="365125"/>
          </a:xfrm>
        </p:spPr>
        <p:txBody>
          <a:bodyPr/>
          <a:lstStyle/>
          <a:p>
            <a:fld id="{D9C5D5C1-7872-43A8-B33E-4C0A628BB60E}" type="slidenum">
              <a:rPr lang="en-US" smtClean="0"/>
              <a:pPr/>
              <a:t>10</a:t>
            </a:fld>
            <a:endParaRPr lang="en-US" dirty="0"/>
          </a:p>
        </p:txBody>
      </p:sp>
      <p:pic>
        <p:nvPicPr>
          <p:cNvPr id="4" name="Picture 3"/>
          <p:cNvPicPr>
            <a:picLocks noChangeAspect="1"/>
          </p:cNvPicPr>
          <p:nvPr/>
        </p:nvPicPr>
        <p:blipFill>
          <a:blip r:embed="rId3"/>
          <a:stretch>
            <a:fillRect/>
          </a:stretch>
        </p:blipFill>
        <p:spPr>
          <a:xfrm>
            <a:off x="1371600" y="1879600"/>
            <a:ext cx="6400800" cy="45212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675" y="152400"/>
            <a:ext cx="3044909" cy="5069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774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397" y="119200"/>
            <a:ext cx="3044909" cy="506931"/>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8360" y="1246575"/>
            <a:ext cx="2743200" cy="1930802"/>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5"/>
          <a:stretch>
            <a:fillRect/>
          </a:stretch>
        </p:blipFill>
        <p:spPr>
          <a:xfrm>
            <a:off x="4083224" y="3946770"/>
            <a:ext cx="2743200" cy="1942088"/>
          </a:xfrm>
          <a:prstGeom prst="rect">
            <a:avLst/>
          </a:prstGeom>
          <a:ln>
            <a:noFill/>
          </a:ln>
          <a:effectLst>
            <a:outerShdw blurRad="292100" dist="139700" dir="2700000" algn="tl" rotWithShape="0">
              <a:srgbClr val="333333">
                <a:alpha val="65000"/>
              </a:srgbClr>
            </a:outerShdw>
          </a:effectLst>
        </p:spPr>
      </p:pic>
      <p:sp>
        <p:nvSpPr>
          <p:cNvPr id="6" name="Arrow: Right 5"/>
          <p:cNvSpPr/>
          <p:nvPr/>
        </p:nvSpPr>
        <p:spPr>
          <a:xfrm rot="20888527">
            <a:off x="2798552" y="2584426"/>
            <a:ext cx="3449984" cy="280872"/>
          </a:xfrm>
          <a:prstGeom prst="rightArrow">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
        <p:nvSpPr>
          <p:cNvPr id="16" name="Arrow: Right 15"/>
          <p:cNvSpPr/>
          <p:nvPr/>
        </p:nvSpPr>
        <p:spPr>
          <a:xfrm rot="5400000">
            <a:off x="5909660" y="3158006"/>
            <a:ext cx="1296661" cy="280872"/>
          </a:xfrm>
          <a:prstGeom prst="rightArrow">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
        <p:nvSpPr>
          <p:cNvPr id="17" name="Arrow: Right 16"/>
          <p:cNvSpPr/>
          <p:nvPr/>
        </p:nvSpPr>
        <p:spPr>
          <a:xfrm rot="10800000">
            <a:off x="2941051" y="4213039"/>
            <a:ext cx="1142175" cy="280872"/>
          </a:xfrm>
          <a:prstGeom prst="rightArrow">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pic>
        <p:nvPicPr>
          <p:cNvPr id="18" name="Picture 17" descr="Do you need a vendor or a partner to fill in a missing piece in your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33311" y="2220283"/>
            <a:ext cx="1172168" cy="883034"/>
          </a:xfrm>
          <a:prstGeom prst="rect">
            <a:avLst/>
          </a:prstGeom>
        </p:spPr>
      </p:pic>
      <p:pic>
        <p:nvPicPr>
          <p:cNvPr id="19" name="Picture 18" descr="One of the things about being a person of color, especially a POC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15965" y="1889956"/>
            <a:ext cx="832805" cy="812492"/>
          </a:xfrm>
          <a:prstGeom prst="rect">
            <a:avLst/>
          </a:prstGeom>
        </p:spPr>
      </p:pic>
      <p:sp>
        <p:nvSpPr>
          <p:cNvPr id="20" name="Arrow: Right 19"/>
          <p:cNvSpPr/>
          <p:nvPr/>
        </p:nvSpPr>
        <p:spPr>
          <a:xfrm rot="21179575">
            <a:off x="2883963" y="2944810"/>
            <a:ext cx="4848664" cy="280872"/>
          </a:xfrm>
          <a:prstGeom prst="rightArrow">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7217" y="2833848"/>
            <a:ext cx="2743200" cy="1939391"/>
          </a:xfrm>
          <a:prstGeom prst="rect">
            <a:avLst/>
          </a:prstGeom>
          <a:ln>
            <a:noFill/>
          </a:ln>
          <a:effectLst>
            <a:outerShdw blurRad="292100" dist="139700" dir="2700000" algn="tl" rotWithShape="0">
              <a:srgbClr val="333333">
                <a:alpha val="65000"/>
              </a:srgbClr>
            </a:outerShdw>
          </a:effectLst>
        </p:spPr>
      </p:pic>
      <p:sp>
        <p:nvSpPr>
          <p:cNvPr id="11" name="Cloud 10"/>
          <p:cNvSpPr/>
          <p:nvPr/>
        </p:nvSpPr>
        <p:spPr>
          <a:xfrm>
            <a:off x="292479" y="3114717"/>
            <a:ext cx="1407192" cy="519050"/>
          </a:xfrm>
          <a:prstGeom prst="cloud">
            <a:avLst/>
          </a:prstGeom>
          <a:solidFill>
            <a:srgbClr val="9DC3E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000066"/>
                </a:solidFill>
              </a:rPr>
              <a:t>Strategic Plan</a:t>
            </a:r>
          </a:p>
        </p:txBody>
      </p:sp>
      <p:sp>
        <p:nvSpPr>
          <p:cNvPr id="12" name="Cloud 11"/>
          <p:cNvSpPr/>
          <p:nvPr/>
        </p:nvSpPr>
        <p:spPr>
          <a:xfrm>
            <a:off x="1143002" y="3502738"/>
            <a:ext cx="1697401" cy="519050"/>
          </a:xfrm>
          <a:prstGeom prst="cloud">
            <a:avLst/>
          </a:prstGeom>
          <a:solidFill>
            <a:srgbClr val="1F4E7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Operational Plans</a:t>
            </a:r>
          </a:p>
        </p:txBody>
      </p:sp>
      <p:sp>
        <p:nvSpPr>
          <p:cNvPr id="13" name="Cloud 12"/>
          <p:cNvSpPr/>
          <p:nvPr/>
        </p:nvSpPr>
        <p:spPr>
          <a:xfrm>
            <a:off x="1788111" y="4254107"/>
            <a:ext cx="955736" cy="393541"/>
          </a:xfrm>
          <a:prstGeom prst="cloud">
            <a:avLst/>
          </a:prstGeom>
          <a:solidFill>
            <a:srgbClr val="C55A1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WFD</a:t>
            </a:r>
          </a:p>
        </p:txBody>
      </p:sp>
      <p:sp>
        <p:nvSpPr>
          <p:cNvPr id="14" name="Cloud 13"/>
          <p:cNvSpPr/>
          <p:nvPr/>
        </p:nvSpPr>
        <p:spPr>
          <a:xfrm>
            <a:off x="250331" y="4260919"/>
            <a:ext cx="955116" cy="393541"/>
          </a:xfrm>
          <a:prstGeom prst="cloud">
            <a:avLst/>
          </a:prstGeom>
          <a:solidFill>
            <a:srgbClr val="70AD4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CHIP</a:t>
            </a:r>
          </a:p>
        </p:txBody>
      </p:sp>
      <p:sp>
        <p:nvSpPr>
          <p:cNvPr id="22" name="Arrow: Right 21"/>
          <p:cNvSpPr/>
          <p:nvPr/>
        </p:nvSpPr>
        <p:spPr>
          <a:xfrm rot="7670621">
            <a:off x="6492825" y="3525107"/>
            <a:ext cx="1966694" cy="280872"/>
          </a:xfrm>
          <a:prstGeom prst="rightArrow">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
        <p:nvSpPr>
          <p:cNvPr id="25" name="Title 1">
            <a:extLst>
              <a:ext uri="{FF2B5EF4-FFF2-40B4-BE49-F238E27FC236}">
                <a16:creationId xmlns:a16="http://schemas.microsoft.com/office/drawing/2014/main" id="{ED6C3C83-5AB4-4B74-81E8-62B22A041075}"/>
              </a:ext>
            </a:extLst>
          </p:cNvPr>
          <p:cNvSpPr>
            <a:spLocks noGrp="1"/>
          </p:cNvSpPr>
          <p:nvPr>
            <p:ph type="title"/>
          </p:nvPr>
        </p:nvSpPr>
        <p:spPr>
          <a:xfrm>
            <a:off x="140677" y="803470"/>
            <a:ext cx="6393193" cy="74371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scene3d>
              <a:camera prst="orthographicFront"/>
              <a:lightRig rig="freezing" dir="t">
                <a:rot lat="0" lon="0" rev="5640000"/>
              </a:lightRig>
            </a:scene3d>
            <a:sp3d prstMaterial="flat">
              <a:contourClr>
                <a:schemeClr val="tx2"/>
              </a:contourClr>
            </a:sp3d>
          </a:bodyPr>
          <a:lstStyle/>
          <a:p>
            <a:r>
              <a:rPr lang="en-US" sz="3600" b="1" dirty="0">
                <a:solidFill>
                  <a:srgbClr val="000063"/>
                </a:solidFill>
              </a:rPr>
              <a:t>Real-Time Planning</a:t>
            </a:r>
          </a:p>
        </p:txBody>
      </p:sp>
      <p:sp>
        <p:nvSpPr>
          <p:cNvPr id="26" name="Cloud 25">
            <a:extLst>
              <a:ext uri="{FF2B5EF4-FFF2-40B4-BE49-F238E27FC236}">
                <a16:creationId xmlns:a16="http://schemas.microsoft.com/office/drawing/2014/main" id="{D826E487-5979-440E-BCD0-6685343600AD}"/>
              </a:ext>
            </a:extLst>
          </p:cNvPr>
          <p:cNvSpPr/>
          <p:nvPr/>
        </p:nvSpPr>
        <p:spPr>
          <a:xfrm>
            <a:off x="1143002" y="3935364"/>
            <a:ext cx="885781" cy="515514"/>
          </a:xfrm>
          <a:prstGeom prst="clou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QI</a:t>
            </a:r>
          </a:p>
        </p:txBody>
      </p:sp>
    </p:spTree>
    <p:extLst>
      <p:ext uri="{BB962C8B-B14F-4D97-AF65-F5344CB8AC3E}">
        <p14:creationId xmlns:p14="http://schemas.microsoft.com/office/powerpoint/2010/main" val="145659216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par>
                                <p:cTn id="53" presetID="53" presetClass="entr" presetSubtype="16"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par>
                          <p:cTn id="58" fill="hold">
                            <p:stCondLst>
                              <p:cond delay="500"/>
                            </p:stCondLst>
                            <p:childTnLst>
                              <p:par>
                                <p:cTn id="59" presetID="53" presetClass="entr" presetSubtype="16"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par>
                                <p:cTn id="64" presetID="53" presetClass="entr" presetSubtype="16" fill="hold" nodeType="with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up)">
                                      <p:cBhvr>
                                        <p:cTn id="73" dur="500"/>
                                        <p:tgtEl>
                                          <p:spTgt spid="16"/>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wipe(up)">
                                      <p:cBhvr>
                                        <p:cTn id="76" dur="500"/>
                                        <p:tgtEl>
                                          <p:spTgt spid="22"/>
                                        </p:tgtEl>
                                      </p:cBhvr>
                                    </p:animEffect>
                                  </p:childTnLst>
                                </p:cTn>
                              </p:par>
                              <p:par>
                                <p:cTn id="77" presetID="53" presetClass="entr" presetSubtype="16" fill="hold"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500" fill="hold"/>
                                        <p:tgtEl>
                                          <p:spTgt spid="15"/>
                                        </p:tgtEl>
                                        <p:attrNameLst>
                                          <p:attrName>ppt_w</p:attrName>
                                        </p:attrNameLst>
                                      </p:cBhvr>
                                      <p:tavLst>
                                        <p:tav tm="0">
                                          <p:val>
                                            <p:fltVal val="0"/>
                                          </p:val>
                                        </p:tav>
                                        <p:tav tm="100000">
                                          <p:val>
                                            <p:strVal val="#ppt_w"/>
                                          </p:val>
                                        </p:tav>
                                      </p:tavLst>
                                    </p:anim>
                                    <p:anim calcmode="lin" valueType="num">
                                      <p:cBhvr>
                                        <p:cTn id="80" dur="500" fill="hold"/>
                                        <p:tgtEl>
                                          <p:spTgt spid="15"/>
                                        </p:tgtEl>
                                        <p:attrNameLst>
                                          <p:attrName>ppt_h</p:attrName>
                                        </p:attrNameLst>
                                      </p:cBhvr>
                                      <p:tavLst>
                                        <p:tav tm="0">
                                          <p:val>
                                            <p:fltVal val="0"/>
                                          </p:val>
                                        </p:tav>
                                        <p:tav tm="100000">
                                          <p:val>
                                            <p:strVal val="#ppt_h"/>
                                          </p:val>
                                        </p:tav>
                                      </p:tavLst>
                                    </p:anim>
                                    <p:animEffect transition="in" filter="fade">
                                      <p:cBhvr>
                                        <p:cTn id="81" dur="500"/>
                                        <p:tgtEl>
                                          <p:spTgt spid="15"/>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2"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wipe(right)">
                                      <p:cBhvr>
                                        <p:cTn id="8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17" grpId="0" animBg="1"/>
      <p:bldP spid="20" grpId="0" animBg="1"/>
      <p:bldP spid="11" grpId="0" animBg="1"/>
      <p:bldP spid="12" grpId="0" animBg="1"/>
      <p:bldP spid="13" grpId="0" animBg="1"/>
      <p:bldP spid="14" grpId="0" animBg="1"/>
      <p:bldP spid="22" grpId="0" animBg="1"/>
      <p:bldP spid="25"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1000" y="1554362"/>
            <a:ext cx="7924800" cy="5303638"/>
          </a:xfrm>
          <a:prstGeom prst="rect">
            <a:avLst/>
          </a:prstGeom>
        </p:spPr>
      </p:pic>
      <p:sp>
        <p:nvSpPr>
          <p:cNvPr id="2" name="Title 1"/>
          <p:cNvSpPr>
            <a:spLocks noGrp="1"/>
          </p:cNvSpPr>
          <p:nvPr>
            <p:ph type="title"/>
          </p:nvPr>
        </p:nvSpPr>
        <p:spPr>
          <a:xfrm>
            <a:off x="152400" y="704088"/>
            <a:ext cx="5257800" cy="819912"/>
          </a:xfrm>
        </p:spPr>
        <p:txBody>
          <a:bodyPr>
            <a:normAutofit/>
          </a:bodyPr>
          <a:lstStyle/>
          <a:p>
            <a:r>
              <a:rPr lang="en-US" sz="3600" dirty="0">
                <a:solidFill>
                  <a:srgbClr val="000063"/>
                </a:solidFill>
              </a:rPr>
              <a:t>Automated Reminder eMail</a:t>
            </a:r>
          </a:p>
        </p:txBody>
      </p:sp>
      <p:sp>
        <p:nvSpPr>
          <p:cNvPr id="3" name="Slide Number Placeholder 2"/>
          <p:cNvSpPr>
            <a:spLocks noGrp="1"/>
          </p:cNvSpPr>
          <p:nvPr>
            <p:ph type="sldNum" sz="quarter" idx="12"/>
          </p:nvPr>
        </p:nvSpPr>
        <p:spPr>
          <a:xfrm>
            <a:off x="7924800" y="6400800"/>
            <a:ext cx="762000" cy="365125"/>
          </a:xfrm>
        </p:spPr>
        <p:txBody>
          <a:bodyPr/>
          <a:lstStyle/>
          <a:p>
            <a:fld id="{D9C5D5C1-7872-43A8-B33E-4C0A628BB60E}" type="slidenum">
              <a:rPr lang="en-US" smtClean="0"/>
              <a:pPr/>
              <a:t>12</a:t>
            </a:fld>
            <a:endParaRPr lang="en-US" dirty="0"/>
          </a:p>
        </p:txBody>
      </p:sp>
      <p:sp>
        <p:nvSpPr>
          <p:cNvPr id="5" name="Rectangle 4"/>
          <p:cNvSpPr/>
          <p:nvPr/>
        </p:nvSpPr>
        <p:spPr>
          <a:xfrm>
            <a:off x="457200" y="3200400"/>
            <a:ext cx="5181600" cy="762000"/>
          </a:xfrm>
          <a:prstGeom prst="rect">
            <a:avLst/>
          </a:prstGeom>
          <a:noFill/>
          <a:ln>
            <a:solidFill>
              <a:srgbClr val="00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63"/>
              </a:solidFill>
            </a:endParaRPr>
          </a:p>
        </p:txBody>
      </p:sp>
      <p:sp>
        <p:nvSpPr>
          <p:cNvPr id="6" name="Rectangle 5"/>
          <p:cNvSpPr/>
          <p:nvPr/>
        </p:nvSpPr>
        <p:spPr>
          <a:xfrm>
            <a:off x="457200" y="4287078"/>
            <a:ext cx="4162834" cy="762000"/>
          </a:xfrm>
          <a:prstGeom prst="rect">
            <a:avLst/>
          </a:prstGeom>
          <a:noFill/>
          <a:ln>
            <a:solidFill>
              <a:srgbClr val="00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63"/>
              </a:solidFill>
            </a:endParaRPr>
          </a:p>
        </p:txBody>
      </p:sp>
      <p:sp>
        <p:nvSpPr>
          <p:cNvPr id="7" name="Rectangle 6"/>
          <p:cNvSpPr/>
          <p:nvPr/>
        </p:nvSpPr>
        <p:spPr>
          <a:xfrm>
            <a:off x="457200" y="5097970"/>
            <a:ext cx="7772400" cy="769430"/>
          </a:xfrm>
          <a:prstGeom prst="rect">
            <a:avLst/>
          </a:prstGeom>
          <a:noFill/>
          <a:ln>
            <a:solidFill>
              <a:srgbClr val="00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63"/>
              </a:solidFill>
            </a:endParaRPr>
          </a:p>
        </p:txBody>
      </p:sp>
      <p:sp>
        <p:nvSpPr>
          <p:cNvPr id="10" name="Rectangle 9"/>
          <p:cNvSpPr/>
          <p:nvPr/>
        </p:nvSpPr>
        <p:spPr>
          <a:xfrm>
            <a:off x="2667000" y="6089373"/>
            <a:ext cx="1752600" cy="225135"/>
          </a:xfrm>
          <a:prstGeom prst="rect">
            <a:avLst/>
          </a:prstGeom>
          <a:noFill/>
          <a:ln>
            <a:solidFill>
              <a:srgbClr val="000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63"/>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395" y="119198"/>
            <a:ext cx="3044909" cy="5069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374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2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3352800" cy="762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scene3d>
              <a:camera prst="orthographicFront"/>
              <a:lightRig rig="freezing" dir="t">
                <a:rot lat="0" lon="0" rev="5640000"/>
              </a:lightRig>
            </a:scene3d>
            <a:sp3d prstMaterial="flat">
              <a:contourClr>
                <a:schemeClr val="tx2"/>
              </a:contourClr>
            </a:sp3d>
          </a:bodyPr>
          <a:lstStyle/>
          <a:p>
            <a:r>
              <a:rPr lang="en-US" sz="3600" dirty="0">
                <a:solidFill>
                  <a:srgbClr val="000063"/>
                </a:solidFill>
              </a:rPr>
              <a:t>Quick Update</a:t>
            </a:r>
          </a:p>
        </p:txBody>
      </p:sp>
      <p:sp>
        <p:nvSpPr>
          <p:cNvPr id="8" name="Slide Number Placeholder 7"/>
          <p:cNvSpPr>
            <a:spLocks noGrp="1"/>
          </p:cNvSpPr>
          <p:nvPr>
            <p:ph type="sldNum" sz="quarter" idx="12"/>
          </p:nvPr>
        </p:nvSpPr>
        <p:spPr/>
        <p:txBody>
          <a:bodyPr/>
          <a:lstStyle/>
          <a:p>
            <a:fld id="{D9C5D5C1-7872-43A8-B33E-4C0A628BB60E}" type="slidenum">
              <a:rPr lang="en-US" smtClean="0"/>
              <a:pPr/>
              <a:t>13</a:t>
            </a:fld>
            <a:endParaRPr lang="en-US" dirty="0"/>
          </a:p>
        </p:txBody>
      </p:sp>
      <p:pic>
        <p:nvPicPr>
          <p:cNvPr id="3" name="Picture 2"/>
          <p:cNvPicPr>
            <a:picLocks noChangeAspect="1"/>
          </p:cNvPicPr>
          <p:nvPr/>
        </p:nvPicPr>
        <p:blipFill>
          <a:blip r:embed="rId3"/>
          <a:stretch>
            <a:fillRect/>
          </a:stretch>
        </p:blipFill>
        <p:spPr>
          <a:xfrm>
            <a:off x="1409700" y="1856857"/>
            <a:ext cx="6400800" cy="45315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395" y="119198"/>
            <a:ext cx="3044909" cy="506931"/>
          </a:xfrm>
          <a:prstGeom prst="rect">
            <a:avLst/>
          </a:prstGeom>
          <a:ln>
            <a:noFill/>
          </a:ln>
          <a:effectLst>
            <a:outerShdw blurRad="292100" dist="139700" dir="2700000" algn="tl" rotWithShape="0">
              <a:srgbClr val="333333">
                <a:alpha val="65000"/>
              </a:srgbClr>
            </a:outerShdw>
          </a:effectLst>
        </p:spPr>
      </p:pic>
      <p:cxnSp>
        <p:nvCxnSpPr>
          <p:cNvPr id="9" name="Straight Arrow Connector 8"/>
          <p:cNvCxnSpPr/>
          <p:nvPr/>
        </p:nvCxnSpPr>
        <p:spPr>
          <a:xfrm flipH="1" flipV="1">
            <a:off x="5029200" y="4800600"/>
            <a:ext cx="152400" cy="152400"/>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5338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305800" cy="8382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scene3d>
              <a:camera prst="orthographicFront"/>
              <a:lightRig rig="freezing" dir="t">
                <a:rot lat="0" lon="0" rev="5640000"/>
              </a:lightRig>
            </a:scene3d>
            <a:sp3d prstMaterial="flat">
              <a:contourClr>
                <a:schemeClr val="tx2"/>
              </a:contourClr>
            </a:sp3d>
          </a:bodyPr>
          <a:lstStyle/>
          <a:p>
            <a:r>
              <a:rPr lang="en-US" sz="4000" dirty="0">
                <a:solidFill>
                  <a:srgbClr val="000063"/>
                </a:solidFill>
              </a:rPr>
              <a:t>Activities Quick Update</a:t>
            </a:r>
            <a:endParaRPr lang="en-US" sz="2700" dirty="0">
              <a:solidFill>
                <a:srgbClr val="000063"/>
              </a:solidFill>
            </a:endParaRPr>
          </a:p>
        </p:txBody>
      </p:sp>
      <p:sp>
        <p:nvSpPr>
          <p:cNvPr id="8" name="Slide Number Placeholder 7"/>
          <p:cNvSpPr>
            <a:spLocks noGrp="1"/>
          </p:cNvSpPr>
          <p:nvPr>
            <p:ph type="sldNum" sz="quarter" idx="12"/>
          </p:nvPr>
        </p:nvSpPr>
        <p:spPr/>
        <p:txBody>
          <a:bodyPr/>
          <a:lstStyle/>
          <a:p>
            <a:fld id="{D9C5D5C1-7872-43A8-B33E-4C0A628BB60E}" type="slidenum">
              <a:rPr lang="en-US" smtClean="0"/>
              <a:pPr/>
              <a:t>14</a:t>
            </a:fld>
            <a:endParaRPr lang="en-US" dirty="0"/>
          </a:p>
        </p:txBody>
      </p:sp>
      <p:pic>
        <p:nvPicPr>
          <p:cNvPr id="4" name="Picture 3"/>
          <p:cNvPicPr>
            <a:picLocks noChangeAspect="1"/>
          </p:cNvPicPr>
          <p:nvPr/>
        </p:nvPicPr>
        <p:blipFill>
          <a:blip r:embed="rId3"/>
          <a:stretch>
            <a:fillRect/>
          </a:stretch>
        </p:blipFill>
        <p:spPr>
          <a:xfrm>
            <a:off x="1409700" y="1741918"/>
            <a:ext cx="6400800" cy="45315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395" y="119198"/>
            <a:ext cx="3044909" cy="5069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7926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8888"/>
            <a:ext cx="2209800" cy="59131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scene3d>
              <a:camera prst="orthographicFront"/>
              <a:lightRig rig="freezing" dir="t">
                <a:rot lat="0" lon="0" rev="5640000"/>
              </a:lightRig>
            </a:scene3d>
            <a:sp3d prstMaterial="flat">
              <a:contourClr>
                <a:schemeClr val="tx2"/>
              </a:contourClr>
            </a:sp3d>
          </a:bodyPr>
          <a:lstStyle/>
          <a:p>
            <a:r>
              <a:rPr lang="en-US" sz="3600" dirty="0">
                <a:solidFill>
                  <a:srgbClr val="000063"/>
                </a:solidFill>
              </a:rPr>
              <a:t>Reports</a:t>
            </a:r>
          </a:p>
        </p:txBody>
      </p:sp>
      <p:sp>
        <p:nvSpPr>
          <p:cNvPr id="4" name="Slide Number Placeholder 3"/>
          <p:cNvSpPr>
            <a:spLocks noGrp="1"/>
          </p:cNvSpPr>
          <p:nvPr>
            <p:ph type="sldNum" sz="quarter" idx="12"/>
          </p:nvPr>
        </p:nvSpPr>
        <p:spPr/>
        <p:txBody>
          <a:bodyPr/>
          <a:lstStyle/>
          <a:p>
            <a:fld id="{D9C5D5C1-7872-43A8-B33E-4C0A628BB60E}" type="slidenum">
              <a:rPr lang="en-US" smtClean="0"/>
              <a:pPr/>
              <a:t>15</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9113" y="1831104"/>
            <a:ext cx="6400800" cy="452524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395" y="119198"/>
            <a:ext cx="3044909" cy="5069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49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47" y="855745"/>
            <a:ext cx="7848600" cy="744455"/>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scene3d>
              <a:camera prst="orthographicFront"/>
              <a:lightRig rig="freezing" dir="t">
                <a:rot lat="0" lon="0" rev="5640000"/>
              </a:lightRig>
            </a:scene3d>
            <a:sp3d prstMaterial="flat">
              <a:contourClr>
                <a:schemeClr val="tx2"/>
              </a:contourClr>
            </a:sp3d>
          </a:bodyPr>
          <a:lstStyle/>
          <a:p>
            <a:r>
              <a:rPr lang="en-US" sz="3600" dirty="0">
                <a:solidFill>
                  <a:srgbClr val="000063"/>
                </a:solidFill>
              </a:rPr>
              <a:t>Operational Plan Report</a:t>
            </a:r>
          </a:p>
        </p:txBody>
      </p:sp>
      <p:sp>
        <p:nvSpPr>
          <p:cNvPr id="11" name="Slide Number Placeholder 10"/>
          <p:cNvSpPr>
            <a:spLocks noGrp="1"/>
          </p:cNvSpPr>
          <p:nvPr>
            <p:ph type="sldNum" sz="quarter" idx="12"/>
          </p:nvPr>
        </p:nvSpPr>
        <p:spPr/>
        <p:txBody>
          <a:bodyPr/>
          <a:lstStyle/>
          <a:p>
            <a:fld id="{D9C5D5C1-7872-43A8-B33E-4C0A628BB60E}" type="slidenum">
              <a:rPr lang="en-US" smtClean="0"/>
              <a:pPr/>
              <a:t>16</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395" y="119198"/>
            <a:ext cx="3044909" cy="506931"/>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stretch>
            <a:fillRect/>
          </a:stretch>
        </p:blipFill>
        <p:spPr>
          <a:xfrm>
            <a:off x="685800" y="1628107"/>
            <a:ext cx="7867804" cy="5093368"/>
          </a:xfrm>
          <a:prstGeom prst="rect">
            <a:avLst/>
          </a:prstGeom>
        </p:spPr>
      </p:pic>
    </p:spTree>
    <p:extLst>
      <p:ext uri="{BB962C8B-B14F-4D97-AF65-F5344CB8AC3E}">
        <p14:creationId xmlns:p14="http://schemas.microsoft.com/office/powerpoint/2010/main" val="131106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95" y="685800"/>
            <a:ext cx="2897605" cy="6858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scene3d>
              <a:camera prst="orthographicFront"/>
              <a:lightRig rig="freezing" dir="t">
                <a:rot lat="0" lon="0" rev="5640000"/>
              </a:lightRig>
            </a:scene3d>
            <a:sp3d prstMaterial="flat">
              <a:contourClr>
                <a:schemeClr val="tx2"/>
              </a:contourClr>
            </a:sp3d>
          </a:bodyPr>
          <a:lstStyle/>
          <a:p>
            <a:r>
              <a:rPr lang="en-US" sz="3600">
                <a:solidFill>
                  <a:srgbClr val="000063"/>
                </a:solidFill>
              </a:rPr>
              <a:t>VMSG Public</a:t>
            </a:r>
            <a:endParaRPr lang="en-US" sz="3600" dirty="0">
              <a:solidFill>
                <a:srgbClr val="000063"/>
              </a:solidFill>
            </a:endParaRPr>
          </a:p>
        </p:txBody>
      </p:sp>
      <p:sp>
        <p:nvSpPr>
          <p:cNvPr id="4" name="Slide Number Placeholder 3"/>
          <p:cNvSpPr>
            <a:spLocks noGrp="1"/>
          </p:cNvSpPr>
          <p:nvPr>
            <p:ph type="sldNum" sz="quarter" idx="12"/>
          </p:nvPr>
        </p:nvSpPr>
        <p:spPr/>
        <p:txBody>
          <a:bodyPr/>
          <a:lstStyle/>
          <a:p>
            <a:fld id="{D9C5D5C1-7872-43A8-B33E-4C0A628BB60E}" type="slidenum">
              <a:rPr lang="en-US" smtClean="0"/>
              <a:pPr/>
              <a:t>17</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395" y="119198"/>
            <a:ext cx="3044909" cy="506931"/>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AEAECA3D-A1AF-435E-910C-7660064B687F}"/>
              </a:ext>
            </a:extLst>
          </p:cNvPr>
          <p:cNvPicPr>
            <a:picLocks noChangeAspect="1"/>
          </p:cNvPicPr>
          <p:nvPr/>
        </p:nvPicPr>
        <p:blipFill>
          <a:blip r:embed="rId4"/>
          <a:stretch>
            <a:fillRect/>
          </a:stretch>
        </p:blipFill>
        <p:spPr>
          <a:xfrm>
            <a:off x="1295400" y="1351859"/>
            <a:ext cx="6477000" cy="54299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hlinkClick r:id="rId5"/>
            <a:extLst>
              <a:ext uri="{FF2B5EF4-FFF2-40B4-BE49-F238E27FC236}">
                <a16:creationId xmlns:a16="http://schemas.microsoft.com/office/drawing/2014/main" id="{5010DFB1-465E-47C8-A31C-4707B7A4B42F}"/>
              </a:ext>
            </a:extLst>
          </p:cNvPr>
          <p:cNvPicPr>
            <a:picLocks noChangeAspect="1"/>
          </p:cNvPicPr>
          <p:nvPr/>
        </p:nvPicPr>
        <p:blipFill>
          <a:blip r:embed="rId4"/>
          <a:stretch>
            <a:fillRect/>
          </a:stretch>
        </p:blipFill>
        <p:spPr>
          <a:xfrm>
            <a:off x="8001000" y="3450169"/>
            <a:ext cx="762000" cy="6388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3479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31FED-8617-4876-9B63-138A16FFB4E9}"/>
              </a:ext>
            </a:extLst>
          </p:cNvPr>
          <p:cNvSpPr>
            <a:spLocks noGrp="1"/>
          </p:cNvSpPr>
          <p:nvPr>
            <p:ph type="title"/>
          </p:nvPr>
        </p:nvSpPr>
        <p:spPr>
          <a:xfrm>
            <a:off x="533400" y="304800"/>
            <a:ext cx="8305800" cy="1143000"/>
          </a:xfrm>
        </p:spPr>
        <p:txBody>
          <a:bodyPr/>
          <a:lstStyle/>
          <a:p>
            <a:r>
              <a:rPr lang="en-US" dirty="0"/>
              <a:t>Accreditation Project Plan</a:t>
            </a:r>
          </a:p>
        </p:txBody>
      </p:sp>
      <p:sp>
        <p:nvSpPr>
          <p:cNvPr id="3" name="Slide Number Placeholder 2">
            <a:extLst>
              <a:ext uri="{FF2B5EF4-FFF2-40B4-BE49-F238E27FC236}">
                <a16:creationId xmlns:a16="http://schemas.microsoft.com/office/drawing/2014/main" id="{E375C1B1-140E-4696-81B3-1B6FA31AF86A}"/>
              </a:ext>
            </a:extLst>
          </p:cNvPr>
          <p:cNvSpPr>
            <a:spLocks noGrp="1"/>
          </p:cNvSpPr>
          <p:nvPr>
            <p:ph type="sldNum" sz="quarter" idx="12"/>
          </p:nvPr>
        </p:nvSpPr>
        <p:spPr/>
        <p:txBody>
          <a:bodyPr/>
          <a:lstStyle/>
          <a:p>
            <a:fld id="{D9C5D5C1-7872-43A8-B33E-4C0A628BB60E}" type="slidenum">
              <a:rPr lang="en-US" smtClean="0"/>
              <a:pPr/>
              <a:t>18</a:t>
            </a:fld>
            <a:endParaRPr lang="en-US"/>
          </a:p>
        </p:txBody>
      </p:sp>
      <p:pic>
        <p:nvPicPr>
          <p:cNvPr id="4" name="Picture 3">
            <a:extLst>
              <a:ext uri="{FF2B5EF4-FFF2-40B4-BE49-F238E27FC236}">
                <a16:creationId xmlns:a16="http://schemas.microsoft.com/office/drawing/2014/main" id="{2EA6C18B-84E6-458E-A58D-FC4742594ECF}"/>
              </a:ext>
            </a:extLst>
          </p:cNvPr>
          <p:cNvPicPr>
            <a:picLocks noChangeAspect="1"/>
          </p:cNvPicPr>
          <p:nvPr/>
        </p:nvPicPr>
        <p:blipFill>
          <a:blip r:embed="rId2"/>
          <a:stretch>
            <a:fillRect/>
          </a:stretch>
        </p:blipFill>
        <p:spPr>
          <a:xfrm>
            <a:off x="678353" y="1585497"/>
            <a:ext cx="7627447" cy="5135978"/>
          </a:xfrm>
          <a:prstGeom prst="rect">
            <a:avLst/>
          </a:prstGeom>
        </p:spPr>
      </p:pic>
    </p:spTree>
    <p:extLst>
      <p:ext uri="{BB962C8B-B14F-4D97-AF65-F5344CB8AC3E}">
        <p14:creationId xmlns:p14="http://schemas.microsoft.com/office/powerpoint/2010/main" val="1972748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D7A2F-9011-452F-99E6-ED20D2A8C1BE}"/>
              </a:ext>
            </a:extLst>
          </p:cNvPr>
          <p:cNvSpPr>
            <a:spLocks noGrp="1"/>
          </p:cNvSpPr>
          <p:nvPr>
            <p:ph type="title"/>
          </p:nvPr>
        </p:nvSpPr>
        <p:spPr>
          <a:xfrm>
            <a:off x="457200" y="704088"/>
            <a:ext cx="8229600" cy="591312"/>
          </a:xfrm>
        </p:spPr>
        <p:txBody>
          <a:bodyPr>
            <a:normAutofit fontScale="90000"/>
          </a:bodyPr>
          <a:lstStyle/>
          <a:p>
            <a:r>
              <a:rPr lang="en-US" dirty="0"/>
              <a:t>Quick-Start Program</a:t>
            </a:r>
          </a:p>
        </p:txBody>
      </p:sp>
      <p:pic>
        <p:nvPicPr>
          <p:cNvPr id="4" name="Picture 3">
            <a:extLst>
              <a:ext uri="{FF2B5EF4-FFF2-40B4-BE49-F238E27FC236}">
                <a16:creationId xmlns:a16="http://schemas.microsoft.com/office/drawing/2014/main" id="{7755855D-5EFD-4143-8212-593F720B1B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395" y="119198"/>
            <a:ext cx="3044909" cy="506931"/>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8F7DE2DB-256C-4755-BB33-EC808B5352E3}"/>
              </a:ext>
            </a:extLst>
          </p:cNvPr>
          <p:cNvSpPr/>
          <p:nvPr/>
        </p:nvSpPr>
        <p:spPr>
          <a:xfrm>
            <a:off x="58517" y="1407460"/>
            <a:ext cx="7282628" cy="5427127"/>
          </a:xfrm>
          <a:prstGeom prst="rect">
            <a:avLst/>
          </a:prstGeom>
        </p:spPr>
        <p:txBody>
          <a:bodyPr wrap="square">
            <a:spAutoFit/>
          </a:bodyPr>
          <a:lstStyle/>
          <a:p>
            <a:pPr marL="457200" indent="-457200">
              <a:spcBef>
                <a:spcPts val="800"/>
              </a:spcBef>
              <a:buFont typeface="+mj-lt"/>
              <a:buAutoNum type="arabicParenR"/>
            </a:pPr>
            <a:r>
              <a:rPr lang="en-US" sz="2000" dirty="0">
                <a:solidFill>
                  <a:srgbClr val="000063"/>
                </a:solidFill>
                <a:latin typeface="+mj-lt"/>
              </a:rPr>
              <a:t>We create your personalized Dashboard using your org chart, user list and graphics</a:t>
            </a:r>
          </a:p>
          <a:p>
            <a:pPr marL="457200" indent="-457200">
              <a:spcBef>
                <a:spcPts val="800"/>
              </a:spcBef>
              <a:buFont typeface="+mj-lt"/>
              <a:buAutoNum type="arabicParenR"/>
            </a:pPr>
            <a:endParaRPr lang="en-US" sz="2000" dirty="0">
              <a:solidFill>
                <a:srgbClr val="000063"/>
              </a:solidFill>
              <a:latin typeface="+mj-lt"/>
            </a:endParaRPr>
          </a:p>
          <a:p>
            <a:pPr marL="457200" indent="-457200">
              <a:spcBef>
                <a:spcPts val="800"/>
              </a:spcBef>
              <a:buFont typeface="+mj-lt"/>
              <a:buAutoNum type="arabicParenR"/>
            </a:pPr>
            <a:r>
              <a:rPr lang="en-US" sz="2000" dirty="0">
                <a:solidFill>
                  <a:srgbClr val="000063"/>
                </a:solidFill>
                <a:latin typeface="+mj-lt"/>
              </a:rPr>
              <a:t>We work with you to enter your strategic plan (or any plan you choose)</a:t>
            </a:r>
          </a:p>
          <a:p>
            <a:pPr marL="457200" indent="-457200">
              <a:spcBef>
                <a:spcPts val="800"/>
              </a:spcBef>
              <a:buFont typeface="+mj-lt"/>
              <a:buAutoNum type="arabicParenR"/>
            </a:pPr>
            <a:endParaRPr lang="en-US" sz="2000" dirty="0">
              <a:solidFill>
                <a:srgbClr val="000063"/>
              </a:solidFill>
              <a:latin typeface="+mj-lt"/>
            </a:endParaRPr>
          </a:p>
          <a:p>
            <a:pPr marL="457200" indent="-457200">
              <a:spcBef>
                <a:spcPts val="800"/>
              </a:spcBef>
              <a:buFont typeface="+mj-lt"/>
              <a:buAutoNum type="arabicParenR"/>
            </a:pPr>
            <a:r>
              <a:rPr lang="en-US" sz="2000" dirty="0">
                <a:solidFill>
                  <a:srgbClr val="000063"/>
                </a:solidFill>
                <a:latin typeface="+mj-lt"/>
              </a:rPr>
              <a:t>We help you to set up and assign the 3D Planning categories</a:t>
            </a:r>
          </a:p>
          <a:p>
            <a:pPr marL="457200" indent="-457200">
              <a:spcBef>
                <a:spcPts val="800"/>
              </a:spcBef>
              <a:buFont typeface="+mj-lt"/>
              <a:buAutoNum type="arabicParenR"/>
            </a:pPr>
            <a:endParaRPr lang="en-US" sz="2000" dirty="0">
              <a:solidFill>
                <a:srgbClr val="000063"/>
              </a:solidFill>
              <a:latin typeface="+mj-lt"/>
            </a:endParaRPr>
          </a:p>
          <a:p>
            <a:pPr marL="457200" indent="-457200">
              <a:spcBef>
                <a:spcPts val="800"/>
              </a:spcBef>
              <a:buFont typeface="+mj-lt"/>
              <a:buAutoNum type="arabicParenR"/>
            </a:pPr>
            <a:r>
              <a:rPr lang="en-US" sz="2000" dirty="0">
                <a:solidFill>
                  <a:srgbClr val="000063"/>
                </a:solidFill>
                <a:latin typeface="+mj-lt"/>
              </a:rPr>
              <a:t>We help you to assign Objective and Activity leaders and teams</a:t>
            </a:r>
          </a:p>
          <a:p>
            <a:pPr marL="457200" indent="-457200">
              <a:spcBef>
                <a:spcPts val="800"/>
              </a:spcBef>
              <a:buFont typeface="+mj-lt"/>
              <a:buAutoNum type="arabicParenR"/>
            </a:pPr>
            <a:endParaRPr lang="en-US" sz="2000" dirty="0">
              <a:solidFill>
                <a:srgbClr val="000063"/>
              </a:solidFill>
              <a:latin typeface="+mj-lt"/>
            </a:endParaRPr>
          </a:p>
          <a:p>
            <a:pPr marL="457200" indent="-457200">
              <a:spcBef>
                <a:spcPts val="800"/>
              </a:spcBef>
              <a:buFont typeface="+mj-lt"/>
              <a:buAutoNum type="arabicParenR"/>
            </a:pPr>
            <a:r>
              <a:rPr lang="en-US" sz="2000" dirty="0">
                <a:solidFill>
                  <a:srgbClr val="000063"/>
                </a:solidFill>
                <a:latin typeface="+mj-lt"/>
              </a:rPr>
              <a:t>We work with you to setup the Real-Time Update notifications to leaders and teams</a:t>
            </a:r>
          </a:p>
          <a:p>
            <a:pPr marL="457200" indent="-457200">
              <a:spcBef>
                <a:spcPts val="800"/>
              </a:spcBef>
              <a:buFont typeface="+mj-lt"/>
              <a:buAutoNum type="arabicParenR"/>
            </a:pPr>
            <a:endParaRPr lang="en-US" sz="2000" dirty="0">
              <a:solidFill>
                <a:srgbClr val="000063"/>
              </a:solidFill>
              <a:latin typeface="+mj-lt"/>
            </a:endParaRPr>
          </a:p>
          <a:p>
            <a:pPr marL="457200" indent="-457200">
              <a:spcBef>
                <a:spcPts val="800"/>
              </a:spcBef>
              <a:buFont typeface="+mj-lt"/>
              <a:buAutoNum type="arabicParenR"/>
            </a:pPr>
            <a:r>
              <a:rPr lang="en-US" sz="2000" dirty="0">
                <a:solidFill>
                  <a:srgbClr val="000063"/>
                </a:solidFill>
                <a:latin typeface="+mj-lt"/>
              </a:rPr>
              <a:t>We provide live training to your team using YOUR plan(s)</a:t>
            </a:r>
          </a:p>
        </p:txBody>
      </p:sp>
      <p:pic>
        <p:nvPicPr>
          <p:cNvPr id="12" name="Picture 11" descr="A close up of a white background&#10;&#10;Description generated with high confidence">
            <a:extLst>
              <a:ext uri="{FF2B5EF4-FFF2-40B4-BE49-F238E27FC236}">
                <a16:creationId xmlns:a16="http://schemas.microsoft.com/office/drawing/2014/main" id="{FA8A5D9A-9B68-40FC-8BB1-66453B0AC3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2196" y="1066800"/>
            <a:ext cx="1803288" cy="1224455"/>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154E038-4D2B-4B90-9FF3-0C92134D1FAA}"/>
              </a:ext>
            </a:extLst>
          </p:cNvPr>
          <p:cNvPicPr>
            <a:picLocks noChangeAspect="1"/>
          </p:cNvPicPr>
          <p:nvPr/>
        </p:nvPicPr>
        <p:blipFill>
          <a:blip r:embed="rId5"/>
          <a:stretch>
            <a:fillRect/>
          </a:stretch>
        </p:blipFill>
        <p:spPr>
          <a:xfrm>
            <a:off x="7282196" y="2667000"/>
            <a:ext cx="1803288" cy="1167392"/>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68BF0DB5-D67F-4C38-941C-D32ACA29508D}"/>
              </a:ext>
            </a:extLst>
          </p:cNvPr>
          <p:cNvPicPr>
            <a:picLocks noChangeAspect="1"/>
          </p:cNvPicPr>
          <p:nvPr/>
        </p:nvPicPr>
        <p:blipFill>
          <a:blip r:embed="rId6"/>
          <a:stretch>
            <a:fillRect/>
          </a:stretch>
        </p:blipFill>
        <p:spPr>
          <a:xfrm>
            <a:off x="7341144" y="4572000"/>
            <a:ext cx="1744340" cy="116739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3397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wipe(left)">
                                      <p:cBhvr>
                                        <p:cTn id="13" dur="500"/>
                                        <p:tgtEl>
                                          <p:spTgt spid="9">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wipe(left)">
                                      <p:cBhvr>
                                        <p:cTn id="21" dur="500"/>
                                        <p:tgtEl>
                                          <p:spTgt spid="9">
                                            <p:txEl>
                                              <p:pRg st="2" end="2"/>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wipe(left)">
                                      <p:cBhvr>
                                        <p:cTn id="28" dur="500"/>
                                        <p:tgtEl>
                                          <p:spTgt spid="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Effect transition="in" filter="wipe(left)">
                                      <p:cBhvr>
                                        <p:cTn id="33" dur="500"/>
                                        <p:tgtEl>
                                          <p:spTgt spid="9">
                                            <p:txEl>
                                              <p:pRg st="6" end="6"/>
                                            </p:txEl>
                                          </p:spTgt>
                                        </p:tgtEl>
                                      </p:cBhvr>
                                    </p:animEffect>
                                  </p:childTnLst>
                                </p:cTn>
                              </p:par>
                              <p:par>
                                <p:cTn id="34" presetID="22" presetClass="entr" presetSubtype="1"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9">
                                            <p:txEl>
                                              <p:pRg st="8" end="8"/>
                                            </p:txEl>
                                          </p:spTgt>
                                        </p:tgtEl>
                                        <p:attrNameLst>
                                          <p:attrName>style.visibility</p:attrName>
                                        </p:attrNameLst>
                                      </p:cBhvr>
                                      <p:to>
                                        <p:strVal val="visible"/>
                                      </p:to>
                                    </p:set>
                                    <p:animEffect transition="in" filter="wipe(left)">
                                      <p:cBhvr>
                                        <p:cTn id="40" dur="500"/>
                                        <p:tgtEl>
                                          <p:spTgt spid="9">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9">
                                            <p:txEl>
                                              <p:pRg st="10" end="10"/>
                                            </p:txEl>
                                          </p:spTgt>
                                        </p:tgtEl>
                                        <p:attrNameLst>
                                          <p:attrName>style.visibility</p:attrName>
                                        </p:attrNameLst>
                                      </p:cBhvr>
                                      <p:to>
                                        <p:strVal val="visible"/>
                                      </p:to>
                                    </p:set>
                                    <p:animEffect transition="in" filter="wipe(left)">
                                      <p:cBhvr>
                                        <p:cTn id="45"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45074"/>
          </a:xfrm>
        </p:spPr>
        <p:txBody>
          <a:bodyPr>
            <a:noAutofit/>
          </a:bodyPr>
          <a:lstStyle/>
          <a:p>
            <a:r>
              <a:rPr lang="en-US" sz="2400" dirty="0">
                <a:latin typeface="Arial" pitchFamily="34" charset="0"/>
                <a:cs typeface="Arial" pitchFamily="34" charset="0"/>
              </a:rPr>
              <a:t>Developed </a:t>
            </a:r>
            <a:r>
              <a:rPr lang="en-US" sz="2400" b="1" dirty="0">
                <a:latin typeface="Arial" pitchFamily="34" charset="0"/>
                <a:cs typeface="Arial" pitchFamily="34" charset="0"/>
              </a:rPr>
              <a:t>WITH</a:t>
            </a:r>
            <a:r>
              <a:rPr lang="en-US" sz="2400" dirty="0">
                <a:latin typeface="Arial" pitchFamily="34" charset="0"/>
                <a:cs typeface="Arial" pitchFamily="34" charset="0"/>
              </a:rPr>
              <a:t> and specifically </a:t>
            </a:r>
            <a:r>
              <a:rPr lang="en-US" sz="2400" b="1" dirty="0">
                <a:latin typeface="Arial" pitchFamily="34" charset="0"/>
                <a:cs typeface="Arial" pitchFamily="34" charset="0"/>
              </a:rPr>
              <a:t>FOR</a:t>
            </a:r>
            <a:r>
              <a:rPr lang="en-US" sz="2400" dirty="0">
                <a:latin typeface="Arial" pitchFamily="34" charset="0"/>
                <a:cs typeface="Arial" pitchFamily="34" charset="0"/>
              </a:rPr>
              <a:t> Public Health</a:t>
            </a:r>
          </a:p>
          <a:p>
            <a:endParaRPr lang="en-US" sz="2400" dirty="0">
              <a:latin typeface="Arial" pitchFamily="34" charset="0"/>
              <a:cs typeface="Arial" pitchFamily="34" charset="0"/>
            </a:endParaRPr>
          </a:p>
          <a:p>
            <a:r>
              <a:rPr lang="en-US" sz="2400" dirty="0">
                <a:latin typeface="Arial" pitchFamily="34" charset="0"/>
                <a:cs typeface="Arial" pitchFamily="34" charset="0"/>
              </a:rPr>
              <a:t>A comprehensive, operational planning and execution system based on the Deming/PDCA Cycle.</a:t>
            </a:r>
          </a:p>
          <a:p>
            <a:endParaRPr lang="en-US" sz="2400" dirty="0">
              <a:latin typeface="Arial" pitchFamily="34" charset="0"/>
              <a:cs typeface="Arial" pitchFamily="34" charset="0"/>
            </a:endParaRPr>
          </a:p>
          <a:p>
            <a:r>
              <a:rPr lang="en-US" sz="2400" dirty="0">
                <a:latin typeface="Arial" pitchFamily="34" charset="0"/>
                <a:cs typeface="Arial" pitchFamily="34" charset="0"/>
              </a:rPr>
              <a:t>Designated as “</a:t>
            </a:r>
            <a:r>
              <a:rPr lang="en-US" sz="2400" dirty="0">
                <a:solidFill>
                  <a:srgbClr val="000063"/>
                </a:solidFill>
                <a:latin typeface="Arial" pitchFamily="34" charset="0"/>
                <a:cs typeface="Arial" pitchFamily="34" charset="0"/>
              </a:rPr>
              <a:t>Fully Demonstrated</a:t>
            </a:r>
            <a:r>
              <a:rPr lang="en-US" sz="2400" dirty="0">
                <a:latin typeface="Arial" pitchFamily="34" charset="0"/>
                <a:cs typeface="Arial" pitchFamily="34" charset="0"/>
              </a:rPr>
              <a:t>” by PHAB for the implementation of Standard 9.1 </a:t>
            </a:r>
            <a:r>
              <a:rPr lang="en-US" sz="2400" b="1" dirty="0">
                <a:latin typeface="Arial" pitchFamily="34" charset="0"/>
                <a:cs typeface="Arial" pitchFamily="34" charset="0"/>
              </a:rPr>
              <a:t>and</a:t>
            </a:r>
            <a:r>
              <a:rPr lang="en-US" sz="2400" dirty="0">
                <a:latin typeface="Arial" pitchFamily="34" charset="0"/>
                <a:cs typeface="Arial" pitchFamily="34" charset="0"/>
              </a:rPr>
              <a:t> Measure 9.1.1 A</a:t>
            </a:r>
          </a:p>
          <a:p>
            <a:endParaRPr lang="en-US" sz="2400" dirty="0">
              <a:latin typeface="Arial" pitchFamily="34" charset="0"/>
              <a:cs typeface="Arial" pitchFamily="34" charset="0"/>
            </a:endParaRPr>
          </a:p>
          <a:p>
            <a:r>
              <a:rPr lang="en-US" sz="2400" dirty="0">
                <a:latin typeface="Arial" pitchFamily="34" charset="0"/>
                <a:cs typeface="Arial" pitchFamily="34" charset="0"/>
              </a:rPr>
              <a:t>Engages </a:t>
            </a:r>
            <a:r>
              <a:rPr lang="en-US" sz="2400" dirty="0">
                <a:solidFill>
                  <a:srgbClr val="000063"/>
                </a:solidFill>
                <a:latin typeface="Arial" pitchFamily="34" charset="0"/>
                <a:cs typeface="Arial" pitchFamily="34" charset="0"/>
              </a:rPr>
              <a:t>all</a:t>
            </a:r>
            <a:r>
              <a:rPr lang="en-US" sz="2400" dirty="0">
                <a:latin typeface="Arial" pitchFamily="34" charset="0"/>
                <a:cs typeface="Arial" pitchFamily="34" charset="0"/>
              </a:rPr>
              <a:t> staff and selected </a:t>
            </a:r>
            <a:r>
              <a:rPr lang="en-US" sz="2400" dirty="0">
                <a:solidFill>
                  <a:srgbClr val="000063"/>
                </a:solidFill>
                <a:latin typeface="Arial" pitchFamily="34" charset="0"/>
                <a:cs typeface="Arial" pitchFamily="34" charset="0"/>
              </a:rPr>
              <a:t>external</a:t>
            </a:r>
            <a:r>
              <a:rPr lang="en-US" sz="2400" dirty="0">
                <a:latin typeface="Arial" pitchFamily="34" charset="0"/>
                <a:cs typeface="Arial" pitchFamily="34" charset="0"/>
              </a:rPr>
              <a:t> partners in planning, monitoring, updating, performance management and organizational success. </a:t>
            </a:r>
          </a:p>
        </p:txBody>
      </p:sp>
      <p:sp>
        <p:nvSpPr>
          <p:cNvPr id="4" name="Slide Number Placeholder 3"/>
          <p:cNvSpPr>
            <a:spLocks noGrp="1"/>
          </p:cNvSpPr>
          <p:nvPr>
            <p:ph type="sldNum" sz="quarter" idx="12"/>
          </p:nvPr>
        </p:nvSpPr>
        <p:spPr/>
        <p:txBody>
          <a:bodyPr/>
          <a:lstStyle/>
          <a:p>
            <a:fld id="{D9C5D5C1-7872-43A8-B33E-4C0A628BB60E}" type="slidenum">
              <a:rPr lang="en-US" smtClean="0"/>
              <a:pPr/>
              <a:t>2</a:t>
            </a:fld>
            <a:endParaRPr lang="en-US" dirty="0"/>
          </a:p>
        </p:txBody>
      </p:sp>
      <p:sp>
        <p:nvSpPr>
          <p:cNvPr id="5" name="Title 1"/>
          <p:cNvSpPr txBox="1">
            <a:spLocks/>
          </p:cNvSpPr>
          <p:nvPr/>
        </p:nvSpPr>
        <p:spPr>
          <a:xfrm>
            <a:off x="609600" y="704088"/>
            <a:ext cx="3124200" cy="667512"/>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b="1" i="1" dirty="0">
                <a:solidFill>
                  <a:srgbClr val="000063"/>
                </a:solidFill>
              </a:rPr>
              <a:t>What is the</a:t>
            </a:r>
            <a:endParaRPr lang="en-US" i="1" dirty="0">
              <a:solidFill>
                <a:srgbClr val="000063"/>
              </a:solidFill>
              <a:latin typeface="Arial" pitchFamily="34" charset="0"/>
              <a:cs typeface="Arial"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673863"/>
            <a:ext cx="4191000" cy="697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itle 1"/>
          <p:cNvSpPr txBox="1">
            <a:spLocks/>
          </p:cNvSpPr>
          <p:nvPr/>
        </p:nvSpPr>
        <p:spPr>
          <a:xfrm>
            <a:off x="7787640" y="685800"/>
            <a:ext cx="594360" cy="76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i="1" dirty="0">
                <a:solidFill>
                  <a:srgbClr val="000066"/>
                </a:solidFill>
              </a:rPr>
              <a:t>?</a:t>
            </a:r>
            <a:endParaRPr lang="en-US" sz="8000" i="1" dirty="0">
              <a:solidFill>
                <a:srgbClr val="000066"/>
              </a:solidFill>
              <a:latin typeface="Arial" pitchFamily="34" charset="0"/>
              <a:cs typeface="Arial" pitchFamily="34" charset="0"/>
            </a:endParaRPr>
          </a:p>
        </p:txBody>
      </p:sp>
    </p:spTree>
    <p:extLst>
      <p:ext uri="{BB962C8B-B14F-4D97-AF65-F5344CB8AC3E}">
        <p14:creationId xmlns:p14="http://schemas.microsoft.com/office/powerpoint/2010/main" val="379955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1" fill="hold"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up)">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up)">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up)">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up)">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95" y="909964"/>
            <a:ext cx="8305800" cy="6858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scene3d>
              <a:camera prst="orthographicFront"/>
              <a:lightRig rig="freezing" dir="t">
                <a:rot lat="0" lon="0" rev="5640000"/>
              </a:lightRig>
            </a:scene3d>
            <a:sp3d prstMaterial="flat">
              <a:contourClr>
                <a:schemeClr val="tx2"/>
              </a:contourClr>
            </a:sp3d>
          </a:bodyPr>
          <a:lstStyle/>
          <a:p>
            <a:r>
              <a:rPr lang="en-US" sz="3600" dirty="0">
                <a:solidFill>
                  <a:srgbClr val="000063"/>
                </a:solidFill>
              </a:rPr>
              <a:t>Dashboard Help &amp; Information</a:t>
            </a:r>
          </a:p>
        </p:txBody>
      </p:sp>
      <p:sp>
        <p:nvSpPr>
          <p:cNvPr id="4" name="Slide Number Placeholder 3"/>
          <p:cNvSpPr>
            <a:spLocks noGrp="1"/>
          </p:cNvSpPr>
          <p:nvPr>
            <p:ph type="sldNum" sz="quarter" idx="12"/>
          </p:nvPr>
        </p:nvSpPr>
        <p:spPr/>
        <p:txBody>
          <a:bodyPr/>
          <a:lstStyle/>
          <a:p>
            <a:fld id="{D9C5D5C1-7872-43A8-B33E-4C0A628BB60E}" type="slidenum">
              <a:rPr lang="en-US" smtClean="0"/>
              <a:pPr/>
              <a:t>20</a:t>
            </a:fld>
            <a:endParaRPr lang="en-US"/>
          </a:p>
        </p:txBody>
      </p:sp>
      <p:pic>
        <p:nvPicPr>
          <p:cNvPr id="3" name="Picture 2"/>
          <p:cNvPicPr>
            <a:picLocks noChangeAspect="1"/>
          </p:cNvPicPr>
          <p:nvPr/>
        </p:nvPicPr>
        <p:blipFill>
          <a:blip r:embed="rId3"/>
          <a:stretch>
            <a:fillRect/>
          </a:stretch>
        </p:blipFill>
        <p:spPr>
          <a:xfrm>
            <a:off x="1371600" y="1879600"/>
            <a:ext cx="6400800" cy="45212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395" y="119198"/>
            <a:ext cx="3044909" cy="5069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7782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217" y="152400"/>
            <a:ext cx="3044909" cy="506931"/>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77217" y="1695131"/>
            <a:ext cx="8826935" cy="4038285"/>
          </a:xfrm>
          <a:prstGeom prst="rect">
            <a:avLst/>
          </a:prstGeom>
        </p:spPr>
        <p:txBody>
          <a:bodyPr wrap="square">
            <a:spAutoFit/>
          </a:bodyPr>
          <a:lstStyle/>
          <a:p>
            <a:pPr marL="285750" indent="-285750">
              <a:spcBef>
                <a:spcPts val="800"/>
              </a:spcBef>
              <a:buFont typeface="Wingdings" panose="05000000000000000000" pitchFamily="2" charset="2"/>
              <a:buChar char="Ø"/>
            </a:pPr>
            <a:r>
              <a:rPr lang="en-US" sz="1725" dirty="0">
                <a:solidFill>
                  <a:srgbClr val="000063"/>
                </a:solidFill>
                <a:latin typeface="+mj-lt"/>
              </a:rPr>
              <a:t>Cost effective for any size department</a:t>
            </a:r>
          </a:p>
          <a:p>
            <a:pPr marL="285750" indent="-285750">
              <a:spcBef>
                <a:spcPts val="800"/>
              </a:spcBef>
              <a:buFont typeface="Wingdings" panose="05000000000000000000" pitchFamily="2" charset="2"/>
              <a:buChar char="Ø"/>
            </a:pPr>
            <a:endParaRPr lang="en-US" sz="1725" dirty="0">
              <a:solidFill>
                <a:srgbClr val="000063"/>
              </a:solidFill>
              <a:latin typeface="+mj-lt"/>
            </a:endParaRPr>
          </a:p>
          <a:p>
            <a:pPr marL="285750" indent="-285750">
              <a:spcBef>
                <a:spcPts val="800"/>
              </a:spcBef>
              <a:buFont typeface="Wingdings" panose="05000000000000000000" pitchFamily="2" charset="2"/>
              <a:buChar char="Ø"/>
            </a:pPr>
            <a:r>
              <a:rPr lang="en-US" sz="1725" dirty="0">
                <a:solidFill>
                  <a:srgbClr val="000063"/>
                </a:solidFill>
                <a:latin typeface="+mj-lt"/>
              </a:rPr>
              <a:t>Precisely manage each bureau, division, office and program in your department in real time</a:t>
            </a:r>
          </a:p>
          <a:p>
            <a:pPr marL="285750" indent="-285750">
              <a:spcBef>
                <a:spcPts val="800"/>
              </a:spcBef>
              <a:buFont typeface="Wingdings" panose="05000000000000000000" pitchFamily="2" charset="2"/>
              <a:buChar char="Ø"/>
            </a:pPr>
            <a:endParaRPr lang="en-US" sz="1725" dirty="0">
              <a:solidFill>
                <a:srgbClr val="000063"/>
              </a:solidFill>
              <a:latin typeface="+mj-lt"/>
            </a:endParaRPr>
          </a:p>
          <a:p>
            <a:pPr marL="285750" indent="-285750">
              <a:spcBef>
                <a:spcPts val="800"/>
              </a:spcBef>
              <a:buFont typeface="Wingdings" panose="05000000000000000000" pitchFamily="2" charset="2"/>
              <a:buChar char="Ø"/>
            </a:pPr>
            <a:r>
              <a:rPr lang="en-US" sz="1725" dirty="0">
                <a:solidFill>
                  <a:srgbClr val="000063"/>
                </a:solidFill>
                <a:latin typeface="+mj-lt"/>
              </a:rPr>
              <a:t>Identify gaps, overlaps and commonalities across all of your plans and operations</a:t>
            </a:r>
          </a:p>
          <a:p>
            <a:pPr marL="285750" indent="-285750">
              <a:spcBef>
                <a:spcPts val="800"/>
              </a:spcBef>
              <a:buFont typeface="Wingdings" panose="05000000000000000000" pitchFamily="2" charset="2"/>
              <a:buChar char="Ø"/>
            </a:pPr>
            <a:endParaRPr lang="en-US" sz="1725" dirty="0">
              <a:solidFill>
                <a:srgbClr val="000063"/>
              </a:solidFill>
              <a:latin typeface="+mj-lt"/>
            </a:endParaRPr>
          </a:p>
          <a:p>
            <a:pPr marL="285750" indent="-285750">
              <a:spcBef>
                <a:spcPts val="800"/>
              </a:spcBef>
              <a:buFont typeface="Wingdings" panose="05000000000000000000" pitchFamily="2" charset="2"/>
              <a:buChar char="Ø"/>
            </a:pPr>
            <a:r>
              <a:rPr lang="en-US" sz="1725" dirty="0">
                <a:solidFill>
                  <a:srgbClr val="000063"/>
                </a:solidFill>
                <a:latin typeface="+mj-lt"/>
              </a:rPr>
              <a:t>Manage your Federal, State or Local accreditation process</a:t>
            </a:r>
          </a:p>
          <a:p>
            <a:pPr marL="285750" indent="-285750">
              <a:spcBef>
                <a:spcPts val="800"/>
              </a:spcBef>
              <a:buFont typeface="Wingdings" panose="05000000000000000000" pitchFamily="2" charset="2"/>
              <a:buChar char="Ø"/>
            </a:pPr>
            <a:endParaRPr lang="en-US" sz="1725" dirty="0">
              <a:solidFill>
                <a:srgbClr val="000063"/>
              </a:solidFill>
              <a:latin typeface="+mj-lt"/>
            </a:endParaRPr>
          </a:p>
          <a:p>
            <a:pPr marL="742950" lvl="1" indent="-285750">
              <a:spcBef>
                <a:spcPts val="800"/>
              </a:spcBef>
              <a:buFont typeface="Wingdings" panose="05000000000000000000" pitchFamily="2" charset="2"/>
              <a:buChar char="Ø"/>
            </a:pPr>
            <a:r>
              <a:rPr lang="en-US" sz="1725" dirty="0">
                <a:solidFill>
                  <a:srgbClr val="000063"/>
                </a:solidFill>
                <a:latin typeface="+mj-lt"/>
              </a:rPr>
              <a:t>“Fully Demonstrated” for PHAB Standard 9.1</a:t>
            </a:r>
          </a:p>
          <a:p>
            <a:pPr marL="285750" indent="-285750">
              <a:spcBef>
                <a:spcPts val="800"/>
              </a:spcBef>
              <a:buFont typeface="Wingdings" panose="05000000000000000000" pitchFamily="2" charset="2"/>
              <a:buChar char="Ø"/>
            </a:pPr>
            <a:endParaRPr lang="en-US" sz="1725" dirty="0">
              <a:solidFill>
                <a:srgbClr val="000063"/>
              </a:solidFill>
              <a:latin typeface="+mj-lt"/>
            </a:endParaRPr>
          </a:p>
          <a:p>
            <a:pPr marL="285750" indent="-285750">
              <a:spcBef>
                <a:spcPts val="800"/>
              </a:spcBef>
              <a:buFont typeface="Wingdings" panose="05000000000000000000" pitchFamily="2" charset="2"/>
              <a:buChar char="Ø"/>
            </a:pPr>
            <a:r>
              <a:rPr lang="en-US" sz="1725" dirty="0">
                <a:solidFill>
                  <a:srgbClr val="000063"/>
                </a:solidFill>
                <a:latin typeface="+mj-lt"/>
              </a:rPr>
              <a:t>Cloud-based – zero installation required; accessible any time, any place</a:t>
            </a:r>
          </a:p>
        </p:txBody>
      </p:sp>
      <p:sp>
        <p:nvSpPr>
          <p:cNvPr id="7" name="Title 1">
            <a:extLst>
              <a:ext uri="{FF2B5EF4-FFF2-40B4-BE49-F238E27FC236}">
                <a16:creationId xmlns:a16="http://schemas.microsoft.com/office/drawing/2014/main" id="{7C7E21AC-DEBC-4688-B283-6A97AD71D8C1}"/>
              </a:ext>
            </a:extLst>
          </p:cNvPr>
          <p:cNvSpPr>
            <a:spLocks noGrp="1"/>
          </p:cNvSpPr>
          <p:nvPr>
            <p:ph type="title"/>
          </p:nvPr>
        </p:nvSpPr>
        <p:spPr>
          <a:xfrm>
            <a:off x="140677" y="803470"/>
            <a:ext cx="6393193" cy="74371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scene3d>
              <a:camera prst="orthographicFront"/>
              <a:lightRig rig="freezing" dir="t">
                <a:rot lat="0" lon="0" rev="5640000"/>
              </a:lightRig>
            </a:scene3d>
            <a:sp3d prstMaterial="flat">
              <a:contourClr>
                <a:schemeClr val="tx2"/>
              </a:contourClr>
            </a:sp3d>
          </a:bodyPr>
          <a:lstStyle/>
          <a:p>
            <a:r>
              <a:rPr lang="en-US" sz="3600" b="1" dirty="0">
                <a:solidFill>
                  <a:srgbClr val="000063"/>
                </a:solidFill>
              </a:rPr>
              <a:t>Benefit Summary</a:t>
            </a:r>
          </a:p>
        </p:txBody>
      </p:sp>
    </p:spTree>
    <p:extLst>
      <p:ext uri="{BB962C8B-B14F-4D97-AF65-F5344CB8AC3E}">
        <p14:creationId xmlns:p14="http://schemas.microsoft.com/office/powerpoint/2010/main" val="3441671111"/>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left)">
                                      <p:cBhvr>
                                        <p:cTn id="30" dur="500"/>
                                        <p:tgtEl>
                                          <p:spTgt spid="3">
                                            <p:txEl>
                                              <p:pRg st="6" end="6"/>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ipe(left)">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wipe(left)">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8952" y="1066800"/>
            <a:ext cx="7851648" cy="1066800"/>
          </a:xfrm>
          <a:ln>
            <a:noFill/>
          </a:ln>
        </p:spPr>
        <p:txBody>
          <a:bodyPr/>
          <a:lstStyle/>
          <a:p>
            <a:r>
              <a:rPr lang="en-US" dirty="0">
                <a:solidFill>
                  <a:srgbClr val="4DE1EA"/>
                </a:solidFill>
                <a:latin typeface="Blade Runner Movie Font" pitchFamily="34" charset="0"/>
              </a:rPr>
              <a:t>V</a:t>
            </a:r>
            <a:r>
              <a:rPr lang="en-US" dirty="0">
                <a:latin typeface="Blade Runner Movie Font" pitchFamily="34" charset="0"/>
              </a:rPr>
              <a:t>MSG</a:t>
            </a:r>
          </a:p>
        </p:txBody>
      </p:sp>
      <p:sp>
        <p:nvSpPr>
          <p:cNvPr id="3" name="Subtitle 2"/>
          <p:cNvSpPr>
            <a:spLocks noGrp="1"/>
          </p:cNvSpPr>
          <p:nvPr>
            <p:ph type="subTitle" idx="1"/>
          </p:nvPr>
        </p:nvSpPr>
        <p:spPr>
          <a:xfrm>
            <a:off x="755904" y="2057400"/>
            <a:ext cx="7854696" cy="838200"/>
          </a:xfrm>
          <a:effectLst>
            <a:outerShdw blurRad="50800" dist="38100" dir="2700000" algn="tl" rotWithShape="0">
              <a:prstClr val="black">
                <a:alpha val="40000"/>
              </a:prstClr>
            </a:outerShdw>
          </a:effectLst>
        </p:spPr>
        <p:txBody>
          <a:bodyPr>
            <a:normAutofit/>
          </a:bodyPr>
          <a:lstStyle/>
          <a:p>
            <a:r>
              <a:rPr lang="en-US" sz="3200" dirty="0">
                <a:solidFill>
                  <a:srgbClr val="4DE1EA"/>
                </a:solidFill>
                <a:latin typeface="Blade Runner Movie Font" pitchFamily="34" charset="0"/>
              </a:rPr>
              <a:t>V</a:t>
            </a:r>
            <a:r>
              <a:rPr lang="en-US" sz="1600" dirty="0"/>
              <a:t>ision </a:t>
            </a:r>
            <a:r>
              <a:rPr lang="en-US" sz="3200" dirty="0">
                <a:solidFill>
                  <a:srgbClr val="4DE1EA"/>
                </a:solidFill>
                <a:latin typeface="Blade Runner Movie Font" pitchFamily="34" charset="0"/>
              </a:rPr>
              <a:t>M</a:t>
            </a:r>
            <a:r>
              <a:rPr lang="en-US" sz="1600" dirty="0"/>
              <a:t>ission </a:t>
            </a:r>
            <a:r>
              <a:rPr lang="en-US" sz="3200" dirty="0">
                <a:solidFill>
                  <a:srgbClr val="4DE1EA"/>
                </a:solidFill>
                <a:latin typeface="Blade Runner Movie Font" pitchFamily="34" charset="0"/>
              </a:rPr>
              <a:t>S</a:t>
            </a:r>
            <a:r>
              <a:rPr lang="en-US" sz="1600" dirty="0"/>
              <a:t>ervices </a:t>
            </a:r>
            <a:r>
              <a:rPr lang="en-US" sz="3200" dirty="0">
                <a:solidFill>
                  <a:srgbClr val="4DE1EA"/>
                </a:solidFill>
                <a:latin typeface="Blade Runner Movie Font" pitchFamily="34" charset="0"/>
              </a:rPr>
              <a:t>G</a:t>
            </a:r>
            <a:r>
              <a:rPr lang="en-US" sz="1600" dirty="0"/>
              <a:t>oals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305550"/>
            <a:ext cx="476250" cy="476250"/>
          </a:xfrm>
          <a:prstGeom prst="rect">
            <a:avLst/>
          </a:prstGeom>
        </p:spPr>
      </p:pic>
      <p:sp>
        <p:nvSpPr>
          <p:cNvPr id="6" name="Slide Number Placeholder 5"/>
          <p:cNvSpPr>
            <a:spLocks noGrp="1"/>
          </p:cNvSpPr>
          <p:nvPr>
            <p:ph type="sldNum" sz="quarter" idx="12"/>
          </p:nvPr>
        </p:nvSpPr>
        <p:spPr/>
        <p:txBody>
          <a:bodyPr/>
          <a:lstStyle/>
          <a:p>
            <a:fld id="{D9C5D5C1-7872-43A8-B33E-4C0A628BB60E}" type="slidenum">
              <a:rPr lang="en-US" smtClean="0"/>
              <a:pPr/>
              <a:t>22</a:t>
            </a:fld>
            <a:endParaRPr lang="en-US"/>
          </a:p>
        </p:txBody>
      </p:sp>
      <p:sp>
        <p:nvSpPr>
          <p:cNvPr id="7" name="Title 1"/>
          <p:cNvSpPr txBox="1">
            <a:spLocks/>
          </p:cNvSpPr>
          <p:nvPr/>
        </p:nvSpPr>
        <p:spPr>
          <a:xfrm>
            <a:off x="758952" y="2895600"/>
            <a:ext cx="7851648" cy="10668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dirty="0">
                <a:solidFill>
                  <a:srgbClr val="4DE1EA"/>
                </a:solidFill>
                <a:latin typeface="Blade Runner Movie Font" pitchFamily="34" charset="0"/>
              </a:rPr>
              <a:t>Dashboard</a:t>
            </a:r>
            <a:endParaRPr lang="en-US" dirty="0">
              <a:latin typeface="Blade Runner Movie Font" pitchFamily="34" charset="0"/>
            </a:endParaRPr>
          </a:p>
        </p:txBody>
      </p:sp>
      <p:sp>
        <p:nvSpPr>
          <p:cNvPr id="5" name="TextBox 4"/>
          <p:cNvSpPr txBox="1"/>
          <p:nvPr/>
        </p:nvSpPr>
        <p:spPr>
          <a:xfrm>
            <a:off x="552450" y="4277380"/>
            <a:ext cx="8058150" cy="523220"/>
          </a:xfrm>
          <a:prstGeom prst="rect">
            <a:avLst/>
          </a:prstGeom>
          <a:noFill/>
        </p:spPr>
        <p:txBody>
          <a:bodyPr wrap="square" rtlCol="0">
            <a:spAutoFit/>
          </a:bodyPr>
          <a:lstStyle/>
          <a:p>
            <a:pPr algn="r"/>
            <a:r>
              <a:rPr lang="en-US" sz="2800" dirty="0">
                <a:solidFill>
                  <a:srgbClr val="4DE1EA"/>
                </a:solidFill>
              </a:rPr>
              <a:t>Public Health </a:t>
            </a:r>
            <a:r>
              <a:rPr lang="en-US" sz="2800" dirty="0"/>
              <a:t>Performance Management System</a:t>
            </a:r>
          </a:p>
        </p:txBody>
      </p:sp>
      <p:sp>
        <p:nvSpPr>
          <p:cNvPr id="9" name="TextBox 8"/>
          <p:cNvSpPr txBox="1"/>
          <p:nvPr/>
        </p:nvSpPr>
        <p:spPr>
          <a:xfrm>
            <a:off x="381000" y="5029200"/>
            <a:ext cx="8229600" cy="1384995"/>
          </a:xfrm>
          <a:prstGeom prst="rect">
            <a:avLst/>
          </a:prstGeom>
          <a:noFill/>
        </p:spPr>
        <p:txBody>
          <a:bodyPr wrap="square" rtlCol="0">
            <a:spAutoFit/>
          </a:bodyPr>
          <a:lstStyle/>
          <a:p>
            <a:pPr algn="r"/>
            <a:r>
              <a:rPr lang="en-US" sz="2800" dirty="0">
                <a:solidFill>
                  <a:srgbClr val="FFFF00"/>
                </a:solidFill>
              </a:rPr>
              <a:t>Knowledge Capital Alliance</a:t>
            </a:r>
          </a:p>
          <a:p>
            <a:pPr algn="r"/>
            <a:r>
              <a:rPr lang="en-US" sz="2800" dirty="0">
                <a:solidFill>
                  <a:srgbClr val="FFFF00"/>
                </a:solidFill>
                <a:hlinkClick r:id="rId4"/>
              </a:rPr>
              <a:t>VMSG@KCA-Inc.com</a:t>
            </a:r>
            <a:endParaRPr lang="en-US" sz="2800" dirty="0">
              <a:solidFill>
                <a:srgbClr val="FFFF00"/>
              </a:solidFill>
            </a:endParaRPr>
          </a:p>
          <a:p>
            <a:pPr algn="r"/>
            <a:r>
              <a:rPr lang="en-US" sz="2800" dirty="0">
                <a:solidFill>
                  <a:srgbClr val="FFFF00"/>
                </a:solidFill>
              </a:rPr>
              <a:t>(480) 225-8193</a:t>
            </a:r>
          </a:p>
        </p:txBody>
      </p:sp>
    </p:spTree>
    <p:extLst>
      <p:ext uri="{BB962C8B-B14F-4D97-AF65-F5344CB8AC3E}">
        <p14:creationId xmlns:p14="http://schemas.microsoft.com/office/powerpoint/2010/main" val="2106574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7924800" y="6114278"/>
            <a:ext cx="762000" cy="365125"/>
          </a:xfrm>
        </p:spPr>
        <p:txBody>
          <a:bodyPr/>
          <a:lstStyle/>
          <a:p>
            <a:fld id="{D9C5D5C1-7872-43A8-B33E-4C0A628BB60E}" type="slidenum">
              <a:rPr lang="en-US" smtClean="0"/>
              <a:pPr/>
              <a:t>23</a:t>
            </a:fld>
            <a:endParaRPr lang="en-US" dirty="0"/>
          </a:p>
        </p:txBody>
      </p:sp>
      <p:sp>
        <p:nvSpPr>
          <p:cNvPr id="6" name="Title 1"/>
          <p:cNvSpPr txBox="1">
            <a:spLocks/>
          </p:cNvSpPr>
          <p:nvPr/>
        </p:nvSpPr>
        <p:spPr>
          <a:xfrm>
            <a:off x="140675" y="914400"/>
            <a:ext cx="8305800" cy="6858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dirty="0">
                <a:solidFill>
                  <a:srgbClr val="000063"/>
                </a:solidFill>
              </a:rPr>
              <a:t>Performance History</a:t>
            </a:r>
          </a:p>
        </p:txBody>
      </p:sp>
      <p:pic>
        <p:nvPicPr>
          <p:cNvPr id="4" name="Picture 3"/>
          <p:cNvPicPr>
            <a:picLocks noChangeAspect="1"/>
          </p:cNvPicPr>
          <p:nvPr/>
        </p:nvPicPr>
        <p:blipFill>
          <a:blip r:embed="rId3"/>
          <a:stretch>
            <a:fillRect/>
          </a:stretch>
        </p:blipFill>
        <p:spPr>
          <a:xfrm>
            <a:off x="1409700" y="1676400"/>
            <a:ext cx="6400800" cy="4572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675" y="152400"/>
            <a:ext cx="3044909" cy="5069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366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45074"/>
          </a:xfrm>
        </p:spPr>
        <p:txBody>
          <a:bodyPr>
            <a:noAutofit/>
          </a:bodyPr>
          <a:lstStyle/>
          <a:p>
            <a:pPr marL="0" indent="0">
              <a:buNone/>
            </a:pPr>
            <a:r>
              <a:rPr lang="en-US" sz="1400" dirty="0">
                <a:latin typeface="Arial" pitchFamily="34" charset="0"/>
                <a:cs typeface="Arial" pitchFamily="34" charset="0"/>
              </a:rPr>
              <a:t>The </a:t>
            </a:r>
            <a:r>
              <a:rPr lang="en-US" sz="1400" dirty="0">
                <a:solidFill>
                  <a:srgbClr val="000063"/>
                </a:solidFill>
                <a:latin typeface="Arial" pitchFamily="34" charset="0"/>
                <a:cs typeface="Arial" pitchFamily="34" charset="0"/>
              </a:rPr>
              <a:t>VMSG Dashboard Public Health Performance Management System </a:t>
            </a:r>
            <a:r>
              <a:rPr lang="en-US" sz="1400" dirty="0">
                <a:latin typeface="Arial" pitchFamily="34" charset="0"/>
                <a:cs typeface="Arial" pitchFamily="34" charset="0"/>
              </a:rPr>
              <a:t>is a comprehensive, operational planning and execution system based on the Deming/PDCA Cycle.</a:t>
            </a:r>
          </a:p>
          <a:p>
            <a:pPr marL="0" indent="0">
              <a:buNone/>
            </a:pPr>
            <a:endParaRPr lang="en-US" sz="1400" dirty="0">
              <a:latin typeface="Arial" pitchFamily="34" charset="0"/>
              <a:cs typeface="Arial" pitchFamily="34" charset="0"/>
            </a:endParaRPr>
          </a:p>
          <a:p>
            <a:pPr marL="0" indent="0">
              <a:buNone/>
            </a:pPr>
            <a:r>
              <a:rPr lang="en-US" sz="1400" dirty="0">
                <a:latin typeface="Arial" pitchFamily="34" charset="0"/>
                <a:cs typeface="Arial" pitchFamily="34" charset="0"/>
              </a:rPr>
              <a:t>Performance </a:t>
            </a:r>
            <a:r>
              <a:rPr lang="en-US" sz="1400" dirty="0">
                <a:solidFill>
                  <a:srgbClr val="000063"/>
                </a:solidFill>
                <a:latin typeface="Arial" pitchFamily="34" charset="0"/>
                <a:cs typeface="Arial" pitchFamily="34" charset="0"/>
              </a:rPr>
              <a:t>Management</a:t>
            </a:r>
            <a:r>
              <a:rPr lang="en-US" sz="1400" dirty="0">
                <a:latin typeface="Arial" pitchFamily="34" charset="0"/>
                <a:cs typeface="Arial" pitchFamily="34" charset="0"/>
              </a:rPr>
              <a:t> System vs. a Performance </a:t>
            </a:r>
            <a:r>
              <a:rPr lang="en-US" sz="1400" dirty="0">
                <a:solidFill>
                  <a:srgbClr val="000063"/>
                </a:solidFill>
                <a:latin typeface="Arial" pitchFamily="34" charset="0"/>
                <a:cs typeface="Arial" pitchFamily="34" charset="0"/>
              </a:rPr>
              <a:t>Monitoring</a:t>
            </a:r>
            <a:r>
              <a:rPr lang="en-US" sz="1400" dirty="0">
                <a:latin typeface="Arial" pitchFamily="34" charset="0"/>
                <a:cs typeface="Arial" pitchFamily="34" charset="0"/>
              </a:rPr>
              <a:t> System</a:t>
            </a:r>
          </a:p>
          <a:p>
            <a:pPr marL="0" indent="0">
              <a:buNone/>
            </a:pPr>
            <a:endParaRPr lang="en-US" sz="1400" dirty="0">
              <a:latin typeface="Arial" pitchFamily="34" charset="0"/>
              <a:cs typeface="Arial" pitchFamily="34" charset="0"/>
            </a:endParaRPr>
          </a:p>
          <a:p>
            <a:pPr marL="0" indent="0">
              <a:buNone/>
            </a:pPr>
            <a:r>
              <a:rPr lang="en-US" sz="1400" dirty="0">
                <a:latin typeface="Arial" pitchFamily="34" charset="0"/>
                <a:cs typeface="Arial" pitchFamily="34" charset="0"/>
              </a:rPr>
              <a:t>Developed with the 3</a:t>
            </a:r>
            <a:r>
              <a:rPr lang="en-US" sz="1400" baseline="30000" dirty="0">
                <a:latin typeface="Arial" pitchFamily="34" charset="0"/>
                <a:cs typeface="Arial" pitchFamily="34" charset="0"/>
              </a:rPr>
              <a:t>rd</a:t>
            </a:r>
            <a:r>
              <a:rPr lang="en-US" sz="1400" dirty="0">
                <a:latin typeface="Arial" pitchFamily="34" charset="0"/>
                <a:cs typeface="Arial" pitchFamily="34" charset="0"/>
              </a:rPr>
              <a:t> largest Public Health jurisdiction in the US, Maricopa County, AZ.  </a:t>
            </a:r>
          </a:p>
          <a:p>
            <a:pPr marL="0" indent="0">
              <a:buNone/>
            </a:pPr>
            <a:endParaRPr lang="en-US" sz="1400" dirty="0">
              <a:latin typeface="Arial" pitchFamily="34" charset="0"/>
              <a:cs typeface="Arial" pitchFamily="34" charset="0"/>
            </a:endParaRPr>
          </a:p>
          <a:p>
            <a:pPr marL="0" indent="0">
              <a:buNone/>
            </a:pPr>
            <a:r>
              <a:rPr lang="en-US" sz="1400" dirty="0">
                <a:latin typeface="Arial" pitchFamily="34" charset="0"/>
                <a:cs typeface="Arial" pitchFamily="34" charset="0"/>
              </a:rPr>
              <a:t>Designated as “</a:t>
            </a:r>
            <a:r>
              <a:rPr lang="en-US" sz="1400" dirty="0">
                <a:solidFill>
                  <a:srgbClr val="000063"/>
                </a:solidFill>
                <a:latin typeface="Arial" pitchFamily="34" charset="0"/>
                <a:cs typeface="Arial" pitchFamily="34" charset="0"/>
              </a:rPr>
              <a:t>Fully Demonstrated</a:t>
            </a:r>
            <a:r>
              <a:rPr lang="en-US" sz="1400" dirty="0">
                <a:latin typeface="Arial" pitchFamily="34" charset="0"/>
                <a:cs typeface="Arial" pitchFamily="34" charset="0"/>
              </a:rPr>
              <a:t>” at many health departments by the PHAB for the implementation of Standard 9.1 </a:t>
            </a:r>
            <a:r>
              <a:rPr lang="en-US" sz="1400" b="1" dirty="0">
                <a:latin typeface="Arial" pitchFamily="34" charset="0"/>
                <a:cs typeface="Arial" pitchFamily="34" charset="0"/>
              </a:rPr>
              <a:t>and</a:t>
            </a:r>
            <a:r>
              <a:rPr lang="en-US" sz="1400" dirty="0">
                <a:latin typeface="Arial" pitchFamily="34" charset="0"/>
                <a:cs typeface="Arial" pitchFamily="34" charset="0"/>
              </a:rPr>
              <a:t> Measure 9.1.1 A</a:t>
            </a:r>
          </a:p>
          <a:p>
            <a:pPr marL="0" indent="0">
              <a:buNone/>
            </a:pPr>
            <a:endParaRPr lang="en-US" sz="1400" dirty="0">
              <a:latin typeface="Arial" pitchFamily="34" charset="0"/>
              <a:cs typeface="Arial" pitchFamily="34" charset="0"/>
            </a:endParaRPr>
          </a:p>
          <a:p>
            <a:pPr marL="365760" lvl="1" indent="0">
              <a:buNone/>
            </a:pPr>
            <a:r>
              <a:rPr lang="en-US" sz="1200" dirty="0">
                <a:latin typeface="Arial" pitchFamily="34" charset="0"/>
                <a:cs typeface="Arial" pitchFamily="34" charset="0"/>
              </a:rPr>
              <a:t>Engages </a:t>
            </a:r>
            <a:r>
              <a:rPr lang="en-US" sz="1200" dirty="0">
                <a:solidFill>
                  <a:srgbClr val="000063"/>
                </a:solidFill>
                <a:latin typeface="Arial" pitchFamily="34" charset="0"/>
                <a:cs typeface="Arial" pitchFamily="34" charset="0"/>
              </a:rPr>
              <a:t>all</a:t>
            </a:r>
            <a:r>
              <a:rPr lang="en-US" sz="1200" dirty="0">
                <a:latin typeface="Arial" pitchFamily="34" charset="0"/>
                <a:cs typeface="Arial" pitchFamily="34" charset="0"/>
              </a:rPr>
              <a:t> staff and selected </a:t>
            </a:r>
            <a:r>
              <a:rPr lang="en-US" sz="1200" dirty="0">
                <a:solidFill>
                  <a:srgbClr val="000063"/>
                </a:solidFill>
                <a:latin typeface="Arial" pitchFamily="34" charset="0"/>
                <a:cs typeface="Arial" pitchFamily="34" charset="0"/>
              </a:rPr>
              <a:t>external</a:t>
            </a:r>
            <a:r>
              <a:rPr lang="en-US" sz="1200" dirty="0">
                <a:latin typeface="Arial" pitchFamily="34" charset="0"/>
                <a:cs typeface="Arial" pitchFamily="34" charset="0"/>
              </a:rPr>
              <a:t> partners in planning, monitoring, updating, performance management and organizational success. </a:t>
            </a:r>
          </a:p>
          <a:p>
            <a:pPr marL="0" indent="0">
              <a:buNone/>
            </a:pPr>
            <a:endParaRPr lang="en-US" sz="1400" dirty="0">
              <a:latin typeface="Arial" pitchFamily="34" charset="0"/>
              <a:cs typeface="Arial" pitchFamily="34" charset="0"/>
            </a:endParaRPr>
          </a:p>
          <a:p>
            <a:pPr marL="0" indent="0">
              <a:buNone/>
            </a:pPr>
            <a:r>
              <a:rPr lang="en-US" sz="1400" dirty="0">
                <a:solidFill>
                  <a:srgbClr val="000063"/>
                </a:solidFill>
                <a:latin typeface="Arial" pitchFamily="34" charset="0"/>
                <a:cs typeface="Arial" pitchFamily="34" charset="0"/>
              </a:rPr>
              <a:t>3 Dimensional Planning </a:t>
            </a:r>
            <a:r>
              <a:rPr lang="en-US" sz="1400" dirty="0">
                <a:latin typeface="Arial" pitchFamily="34" charset="0"/>
                <a:cs typeface="Arial" pitchFamily="34" charset="0"/>
              </a:rPr>
              <a:t>- Categorization to link elements of all plans together</a:t>
            </a:r>
          </a:p>
          <a:p>
            <a:r>
              <a:rPr lang="en-US" sz="1400" dirty="0">
                <a:latin typeface="Arial" pitchFamily="34" charset="0"/>
                <a:cs typeface="Arial" pitchFamily="34" charset="0"/>
              </a:rPr>
              <a:t>Examples:</a:t>
            </a:r>
          </a:p>
          <a:p>
            <a:pPr lvl="1"/>
            <a:r>
              <a:rPr lang="en-US" sz="1400" dirty="0">
                <a:latin typeface="Arial" pitchFamily="34" charset="0"/>
                <a:cs typeface="Arial" pitchFamily="34" charset="0"/>
              </a:rPr>
              <a:t>Link planning elements and documents to PHAB Domains, Standards and Measures</a:t>
            </a:r>
          </a:p>
          <a:p>
            <a:pPr lvl="1"/>
            <a:r>
              <a:rPr lang="en-US" sz="1400" dirty="0">
                <a:latin typeface="Arial" pitchFamily="34" charset="0"/>
                <a:cs typeface="Arial" pitchFamily="34" charset="0"/>
              </a:rPr>
              <a:t>Link department strategic plan to CHIP and WFD plan</a:t>
            </a:r>
          </a:p>
          <a:p>
            <a:pPr marL="0" indent="0">
              <a:buNone/>
            </a:pPr>
            <a:endParaRPr lang="en-US" sz="1400" dirty="0">
              <a:latin typeface="Arial" pitchFamily="34" charset="0"/>
              <a:cs typeface="Arial" pitchFamily="34" charset="0"/>
            </a:endParaRPr>
          </a:p>
          <a:p>
            <a:pPr marL="0" indent="0">
              <a:buNone/>
            </a:pPr>
            <a:r>
              <a:rPr lang="en-US" sz="1400" dirty="0">
                <a:latin typeface="Arial" pitchFamily="34" charset="0"/>
                <a:cs typeface="Arial" pitchFamily="34" charset="0"/>
              </a:rPr>
              <a:t>Cloud-based, version-controlled, categorized, document storage and management for all plan elements. (</a:t>
            </a:r>
            <a:r>
              <a:rPr lang="en-US" sz="1400" dirty="0">
                <a:solidFill>
                  <a:srgbClr val="000063"/>
                </a:solidFill>
                <a:latin typeface="Arial" pitchFamily="34" charset="0"/>
                <a:cs typeface="Arial" pitchFamily="34" charset="0"/>
              </a:rPr>
              <a:t>97 PHAB Measures, 1 - 6 documents per measure = 97 - 582 documents</a:t>
            </a:r>
            <a:r>
              <a:rPr lang="en-US" sz="1400" dirty="0">
                <a:latin typeface="Arial" pitchFamily="34" charset="0"/>
                <a:cs typeface="Arial" pitchFamily="34" charset="0"/>
              </a:rPr>
              <a:t>)</a:t>
            </a:r>
          </a:p>
        </p:txBody>
      </p:sp>
      <p:sp>
        <p:nvSpPr>
          <p:cNvPr id="4" name="Slide Number Placeholder 3"/>
          <p:cNvSpPr>
            <a:spLocks noGrp="1"/>
          </p:cNvSpPr>
          <p:nvPr>
            <p:ph type="sldNum" sz="quarter" idx="12"/>
          </p:nvPr>
        </p:nvSpPr>
        <p:spPr/>
        <p:txBody>
          <a:bodyPr/>
          <a:lstStyle/>
          <a:p>
            <a:fld id="{D9C5D5C1-7872-43A8-B33E-4C0A628BB60E}" type="slidenum">
              <a:rPr lang="en-US" smtClean="0"/>
              <a:pPr/>
              <a:t>24</a:t>
            </a:fld>
            <a:endParaRPr lang="en-US" dirty="0"/>
          </a:p>
        </p:txBody>
      </p:sp>
      <p:sp>
        <p:nvSpPr>
          <p:cNvPr id="5" name="Title 1"/>
          <p:cNvSpPr txBox="1">
            <a:spLocks/>
          </p:cNvSpPr>
          <p:nvPr/>
        </p:nvSpPr>
        <p:spPr>
          <a:xfrm>
            <a:off x="609600" y="704088"/>
            <a:ext cx="3124200" cy="667512"/>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b="1" i="1" dirty="0">
                <a:solidFill>
                  <a:srgbClr val="000063"/>
                </a:solidFill>
              </a:rPr>
              <a:t>What is the</a:t>
            </a:r>
            <a:endParaRPr lang="en-US" i="1" dirty="0">
              <a:solidFill>
                <a:srgbClr val="000063"/>
              </a:solidFill>
              <a:latin typeface="Arial" pitchFamily="34" charset="0"/>
              <a:cs typeface="Arial"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673863"/>
            <a:ext cx="4191000" cy="697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itle 1"/>
          <p:cNvSpPr txBox="1">
            <a:spLocks/>
          </p:cNvSpPr>
          <p:nvPr/>
        </p:nvSpPr>
        <p:spPr>
          <a:xfrm>
            <a:off x="7787640" y="685800"/>
            <a:ext cx="594360" cy="76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i="1" dirty="0">
                <a:solidFill>
                  <a:srgbClr val="000066"/>
                </a:solidFill>
              </a:rPr>
              <a:t>?</a:t>
            </a:r>
            <a:endParaRPr lang="en-US" sz="8000" i="1" dirty="0">
              <a:solidFill>
                <a:srgbClr val="000066"/>
              </a:solidFill>
              <a:latin typeface="Arial" pitchFamily="34" charset="0"/>
              <a:cs typeface="Arial" pitchFamily="34" charset="0"/>
            </a:endParaRPr>
          </a:p>
        </p:txBody>
      </p:sp>
    </p:spTree>
    <p:extLst>
      <p:ext uri="{BB962C8B-B14F-4D97-AF65-F5344CB8AC3E}">
        <p14:creationId xmlns:p14="http://schemas.microsoft.com/office/powerpoint/2010/main" val="54285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1" fill="hold"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up)">
                                      <p:cBhvr>
                                        <p:cTn id="18" dur="500"/>
                                        <p:tgtEl>
                                          <p:spTgt spid="3">
                                            <p:txEl>
                                              <p:pRg st="0" end="0"/>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up)">
                                      <p:cBhvr>
                                        <p:cTn id="21" dur="500"/>
                                        <p:tgtEl>
                                          <p:spTgt spid="3">
                                            <p:txEl>
                                              <p:pRg st="2" end="2"/>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up)">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up)">
                                      <p:cBhvr>
                                        <p:cTn id="29" dur="500"/>
                                        <p:tgtEl>
                                          <p:spTgt spid="3">
                                            <p:txEl>
                                              <p:pRg st="6" end="6"/>
                                            </p:txEl>
                                          </p:spTgt>
                                        </p:tgtEl>
                                      </p:cBhvr>
                                    </p:animEffect>
                                  </p:childTnLst>
                                </p:cTn>
                              </p:par>
                            </p:childTnLst>
                          </p:cTn>
                        </p:par>
                        <p:par>
                          <p:cTn id="30" fill="hold">
                            <p:stCondLst>
                              <p:cond delay="500"/>
                            </p:stCondLst>
                            <p:childTnLst>
                              <p:par>
                                <p:cTn id="31" presetID="22" presetClass="entr" presetSubtype="1" fill="hold" nodeType="after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up)">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wipe(up)">
                                      <p:cBhvr>
                                        <p:cTn id="38" dur="500"/>
                                        <p:tgtEl>
                                          <p:spTgt spid="3">
                                            <p:txEl>
                                              <p:pRg st="10" end="10"/>
                                            </p:txEl>
                                          </p:spTgt>
                                        </p:tgtEl>
                                      </p:cBhvr>
                                    </p:animEffect>
                                  </p:childTnLst>
                                </p:cTn>
                              </p:par>
                            </p:childTnLst>
                          </p:cTn>
                        </p:par>
                        <p:par>
                          <p:cTn id="39" fill="hold">
                            <p:stCondLst>
                              <p:cond delay="500"/>
                            </p:stCondLst>
                            <p:childTnLst>
                              <p:par>
                                <p:cTn id="40" presetID="22" presetClass="entr" presetSubtype="1" fill="hold" nodeType="after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wipe(up)">
                                      <p:cBhvr>
                                        <p:cTn id="42" dur="500"/>
                                        <p:tgtEl>
                                          <p:spTgt spid="3">
                                            <p:txEl>
                                              <p:pRg st="11" end="11"/>
                                            </p:txEl>
                                          </p:spTgt>
                                        </p:tgtEl>
                                      </p:cBhvr>
                                    </p:animEffect>
                                  </p:childTnLst>
                                </p:cTn>
                              </p:par>
                            </p:childTnLst>
                          </p:cTn>
                        </p:par>
                        <p:par>
                          <p:cTn id="43" fill="hold">
                            <p:stCondLst>
                              <p:cond delay="1000"/>
                            </p:stCondLst>
                            <p:childTnLst>
                              <p:par>
                                <p:cTn id="44" presetID="22" presetClass="entr" presetSubtype="1" fill="hold" nodeType="after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wipe(up)">
                                      <p:cBhvr>
                                        <p:cTn id="46" dur="500"/>
                                        <p:tgtEl>
                                          <p:spTgt spid="3">
                                            <p:txEl>
                                              <p:pRg st="12" end="12"/>
                                            </p:txEl>
                                          </p:spTgt>
                                        </p:tgtEl>
                                      </p:cBhvr>
                                    </p:animEffect>
                                  </p:childTnLst>
                                </p:cTn>
                              </p:par>
                            </p:childTnLst>
                          </p:cTn>
                        </p:par>
                        <p:par>
                          <p:cTn id="47" fill="hold">
                            <p:stCondLst>
                              <p:cond delay="1500"/>
                            </p:stCondLst>
                            <p:childTnLst>
                              <p:par>
                                <p:cTn id="48" presetID="22" presetClass="entr" presetSubtype="1" fill="hold" nodeType="after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animEffect transition="in" filter="wipe(up)">
                                      <p:cBhvr>
                                        <p:cTn id="50" dur="500"/>
                                        <p:tgtEl>
                                          <p:spTgt spid="3">
                                            <p:txEl>
                                              <p:pRg st="13" end="1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animEffect transition="in" filter="wipe(up)">
                                      <p:cBhvr>
                                        <p:cTn id="55"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34" y="1925573"/>
            <a:ext cx="8031166" cy="4875469"/>
          </a:xfrm>
          <a:prstGeom prst="rect">
            <a:avLst/>
          </a:prstGeom>
          <a:ln>
            <a:noFill/>
          </a:ln>
          <a:effectLst>
            <a:softEdge rad="112500"/>
          </a:effectLst>
        </p:spPr>
      </p:pic>
      <p:sp>
        <p:nvSpPr>
          <p:cNvPr id="12" name="Oval 11"/>
          <p:cNvSpPr/>
          <p:nvPr/>
        </p:nvSpPr>
        <p:spPr>
          <a:xfrm>
            <a:off x="3581400" y="4364373"/>
            <a:ext cx="1752600" cy="1503027"/>
          </a:xfrm>
          <a:prstGeom prst="ellipse">
            <a:avLst/>
          </a:prstGeom>
          <a:noFill/>
          <a:ln>
            <a:solidFill>
              <a:srgbClr val="CB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p:cNvSpPr/>
          <p:nvPr/>
        </p:nvSpPr>
        <p:spPr>
          <a:xfrm>
            <a:off x="898092" y="3810000"/>
            <a:ext cx="1692708" cy="1447800"/>
          </a:xfrm>
          <a:prstGeom prst="ellipse">
            <a:avLst/>
          </a:prstGeom>
          <a:noFill/>
          <a:ln>
            <a:solidFill>
              <a:srgbClr val="01B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p:cNvSpPr/>
          <p:nvPr/>
        </p:nvSpPr>
        <p:spPr>
          <a:xfrm>
            <a:off x="3505200" y="2269524"/>
            <a:ext cx="1656916" cy="1435081"/>
          </a:xfrm>
          <a:prstGeom prst="ellipse">
            <a:avLst/>
          </a:prstGeom>
          <a:noFill/>
          <a:ln>
            <a:solidFill>
              <a:srgbClr val="010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Oval 15"/>
          <p:cNvSpPr/>
          <p:nvPr/>
        </p:nvSpPr>
        <p:spPr>
          <a:xfrm>
            <a:off x="6384563" y="3026126"/>
            <a:ext cx="1692637" cy="1469674"/>
          </a:xfrm>
          <a:prstGeom prst="ellipse">
            <a:avLst/>
          </a:prstGeom>
          <a:noFill/>
          <a:ln>
            <a:solidFill>
              <a:srgbClr val="BABA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loud 5"/>
          <p:cNvSpPr/>
          <p:nvPr/>
        </p:nvSpPr>
        <p:spPr>
          <a:xfrm>
            <a:off x="1763669" y="1524000"/>
            <a:ext cx="2137361" cy="876422"/>
          </a:xfrm>
          <a:prstGeom prst="clou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Strategic Plan</a:t>
            </a:r>
          </a:p>
        </p:txBody>
      </p:sp>
      <p:sp>
        <p:nvSpPr>
          <p:cNvPr id="19" name="Cloud 18"/>
          <p:cNvSpPr/>
          <p:nvPr/>
        </p:nvSpPr>
        <p:spPr>
          <a:xfrm>
            <a:off x="4967830" y="1609757"/>
            <a:ext cx="2194970" cy="922802"/>
          </a:xfrm>
          <a:prstGeom prst="cloud">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Operational Plans</a:t>
            </a:r>
          </a:p>
        </p:txBody>
      </p:sp>
      <p:sp>
        <p:nvSpPr>
          <p:cNvPr id="20" name="Cloud 19"/>
          <p:cNvSpPr/>
          <p:nvPr/>
        </p:nvSpPr>
        <p:spPr>
          <a:xfrm>
            <a:off x="7620000" y="2362200"/>
            <a:ext cx="1326522" cy="794756"/>
          </a:xfrm>
          <a:prstGeom prst="clou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WFD</a:t>
            </a:r>
          </a:p>
        </p:txBody>
      </p:sp>
      <p:sp>
        <p:nvSpPr>
          <p:cNvPr id="21" name="Cloud 20"/>
          <p:cNvSpPr/>
          <p:nvPr/>
        </p:nvSpPr>
        <p:spPr>
          <a:xfrm>
            <a:off x="1089749" y="2387407"/>
            <a:ext cx="1371600" cy="783873"/>
          </a:xfrm>
          <a:prstGeom prst="clou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CHIP</a:t>
            </a:r>
          </a:p>
        </p:txBody>
      </p:sp>
      <p:sp>
        <p:nvSpPr>
          <p:cNvPr id="25" name="Title 1">
            <a:extLst>
              <a:ext uri="{FF2B5EF4-FFF2-40B4-BE49-F238E27FC236}">
                <a16:creationId xmlns:a16="http://schemas.microsoft.com/office/drawing/2014/main" id="{F5DC8732-8859-414E-93C3-4994BE9FCD32}"/>
              </a:ext>
            </a:extLst>
          </p:cNvPr>
          <p:cNvSpPr>
            <a:spLocks noGrp="1"/>
          </p:cNvSpPr>
          <p:nvPr>
            <p:ph type="title"/>
          </p:nvPr>
        </p:nvSpPr>
        <p:spPr>
          <a:xfrm>
            <a:off x="457200" y="688293"/>
            <a:ext cx="6393193" cy="569727"/>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scene3d>
              <a:camera prst="orthographicFront"/>
              <a:lightRig rig="freezing" dir="t">
                <a:rot lat="0" lon="0" rev="5640000"/>
              </a:lightRig>
            </a:scene3d>
            <a:sp3d prstMaterial="flat">
              <a:contourClr>
                <a:schemeClr val="tx2"/>
              </a:contourClr>
            </a:sp3d>
          </a:bodyPr>
          <a:lstStyle/>
          <a:p>
            <a:r>
              <a:rPr lang="en-US" sz="3600" b="1" dirty="0">
                <a:solidFill>
                  <a:srgbClr val="000063"/>
                </a:solidFill>
              </a:rPr>
              <a:t>Performance Improvement (PDCA)</a:t>
            </a:r>
          </a:p>
        </p:txBody>
      </p:sp>
      <p:sp>
        <p:nvSpPr>
          <p:cNvPr id="26" name="Cloud 25">
            <a:extLst>
              <a:ext uri="{FF2B5EF4-FFF2-40B4-BE49-F238E27FC236}">
                <a16:creationId xmlns:a16="http://schemas.microsoft.com/office/drawing/2014/main" id="{D028B189-BA7B-4550-A988-7C7CAB806D34}"/>
              </a:ext>
            </a:extLst>
          </p:cNvPr>
          <p:cNvSpPr/>
          <p:nvPr/>
        </p:nvSpPr>
        <p:spPr>
          <a:xfrm>
            <a:off x="205567" y="3156956"/>
            <a:ext cx="1166033" cy="653044"/>
          </a:xfrm>
          <a:prstGeom prst="clou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QI</a:t>
            </a:r>
          </a:p>
        </p:txBody>
      </p:sp>
      <p:pic>
        <p:nvPicPr>
          <p:cNvPr id="27" name="Picture 26">
            <a:extLst>
              <a:ext uri="{FF2B5EF4-FFF2-40B4-BE49-F238E27FC236}">
                <a16:creationId xmlns:a16="http://schemas.microsoft.com/office/drawing/2014/main" id="{FD0A59B5-9D54-457B-9BD6-03C16A5957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2" y="112369"/>
            <a:ext cx="3044909" cy="5069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6855064"/>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par>
                          <p:cTn id="15" fill="hold">
                            <p:stCondLst>
                              <p:cond delay="1000"/>
                            </p:stCondLst>
                            <p:childTnLst>
                              <p:par>
                                <p:cTn id="16" presetID="53" presetClass="entr" presetSubtype="16" fill="hold" grpId="0" nodeType="afterEffect">
                                  <p:stCondLst>
                                    <p:cond delay="100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par>
                          <p:cTn id="39" fill="hold">
                            <p:stCondLst>
                              <p:cond delay="4000"/>
                            </p:stCondLst>
                            <p:childTnLst>
                              <p:par>
                                <p:cTn id="40" presetID="53" presetClass="entr" presetSubtype="16"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arn(inVertical)">
                                      <p:cBhvr>
                                        <p:cTn id="49"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arn(inVertical)">
                                      <p:cBhvr>
                                        <p:cTn id="54"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arn(inVertical)">
                                      <p:cBhvr>
                                        <p:cTn id="59"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barn(inVertical)">
                                      <p:cBhvr>
                                        <p:cTn id="6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6" grpId="0" animBg="1"/>
      <p:bldP spid="19" grpId="0" animBg="1"/>
      <p:bldP spid="20" grpId="0" animBg="1"/>
      <p:bldP spid="21" grpId="0" animBg="1"/>
      <p:bldP spid="25" grpId="0"/>
      <p:bldP spid="2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2283682" cy="380198"/>
          </a:xfrm>
          <a:prstGeom prst="rect">
            <a:avLst/>
          </a:prstGeom>
          <a:ln>
            <a:noFill/>
          </a:ln>
          <a:effectLst>
            <a:outerShdw blurRad="292100" dist="139700" dir="2700000" algn="tl" rotWithShape="0">
              <a:srgbClr val="333333">
                <a:alpha val="65000"/>
              </a:srgbClr>
            </a:outerShdw>
          </a:effectLst>
        </p:spPr>
      </p:pic>
      <p:pic>
        <p:nvPicPr>
          <p:cNvPr id="7" name="Picture 6" descr="A screenshot of a cell phone&#10;&#10;Description generated with very high confidence">
            <a:extLst>
              <a:ext uri="{FF2B5EF4-FFF2-40B4-BE49-F238E27FC236}">
                <a16:creationId xmlns:a16="http://schemas.microsoft.com/office/drawing/2014/main" id="{21086C7B-BE9A-4C39-9E51-BE439796BF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716" y="1016284"/>
            <a:ext cx="2496368" cy="1428750"/>
          </a:xfrm>
          <a:prstGeom prst="rect">
            <a:avLst/>
          </a:prstGeom>
        </p:spPr>
      </p:pic>
      <p:pic>
        <p:nvPicPr>
          <p:cNvPr id="40" name="Picture 39">
            <a:extLst>
              <a:ext uri="{FF2B5EF4-FFF2-40B4-BE49-F238E27FC236}">
                <a16:creationId xmlns:a16="http://schemas.microsoft.com/office/drawing/2014/main" id="{E8A8573C-65C0-48F1-8EAB-2DFD62DFC031}"/>
              </a:ext>
            </a:extLst>
          </p:cNvPr>
          <p:cNvPicPr>
            <a:picLocks noChangeAspect="1"/>
          </p:cNvPicPr>
          <p:nvPr/>
        </p:nvPicPr>
        <p:blipFill rotWithShape="1">
          <a:blip r:embed="rId5"/>
          <a:srcRect t="9615"/>
          <a:stretch/>
        </p:blipFill>
        <p:spPr>
          <a:xfrm>
            <a:off x="4724400" y="3134129"/>
            <a:ext cx="2227167" cy="1437872"/>
          </a:xfrm>
          <a:prstGeom prst="rect">
            <a:avLst/>
          </a:prstGeom>
        </p:spPr>
      </p:pic>
      <p:sp>
        <p:nvSpPr>
          <p:cNvPr id="41" name="Cloud 40">
            <a:extLst>
              <a:ext uri="{FF2B5EF4-FFF2-40B4-BE49-F238E27FC236}">
                <a16:creationId xmlns:a16="http://schemas.microsoft.com/office/drawing/2014/main" id="{80FC6F7C-7972-44B9-8DA0-AE259872B933}"/>
              </a:ext>
            </a:extLst>
          </p:cNvPr>
          <p:cNvSpPr/>
          <p:nvPr/>
        </p:nvSpPr>
        <p:spPr>
          <a:xfrm>
            <a:off x="1952213" y="1061087"/>
            <a:ext cx="1260815" cy="416747"/>
          </a:xfrm>
          <a:prstGeom prst="clou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t>Strategic Plan</a:t>
            </a:r>
          </a:p>
        </p:txBody>
      </p:sp>
      <p:sp>
        <p:nvSpPr>
          <p:cNvPr id="42" name="Cloud 41">
            <a:extLst>
              <a:ext uri="{FF2B5EF4-FFF2-40B4-BE49-F238E27FC236}">
                <a16:creationId xmlns:a16="http://schemas.microsoft.com/office/drawing/2014/main" id="{4D96A2F4-0F48-4331-9167-6246A8F55346}"/>
              </a:ext>
            </a:extLst>
          </p:cNvPr>
          <p:cNvSpPr/>
          <p:nvPr/>
        </p:nvSpPr>
        <p:spPr>
          <a:xfrm>
            <a:off x="3259680" y="1066800"/>
            <a:ext cx="1312320" cy="661802"/>
          </a:xfrm>
          <a:prstGeom prst="cloud">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t>Operational Plans</a:t>
            </a:r>
          </a:p>
        </p:txBody>
      </p:sp>
      <p:sp>
        <p:nvSpPr>
          <p:cNvPr id="44" name="Cloud 43">
            <a:extLst>
              <a:ext uri="{FF2B5EF4-FFF2-40B4-BE49-F238E27FC236}">
                <a16:creationId xmlns:a16="http://schemas.microsoft.com/office/drawing/2014/main" id="{FA806E0D-416D-41BD-8BFE-C47AE234BE48}"/>
              </a:ext>
            </a:extLst>
          </p:cNvPr>
          <p:cNvSpPr/>
          <p:nvPr/>
        </p:nvSpPr>
        <p:spPr>
          <a:xfrm>
            <a:off x="2637256" y="1876099"/>
            <a:ext cx="948905" cy="550867"/>
          </a:xfrm>
          <a:prstGeom prst="clou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t>WFD</a:t>
            </a:r>
          </a:p>
        </p:txBody>
      </p:sp>
      <p:sp>
        <p:nvSpPr>
          <p:cNvPr id="45" name="Cloud 44">
            <a:extLst>
              <a:ext uri="{FF2B5EF4-FFF2-40B4-BE49-F238E27FC236}">
                <a16:creationId xmlns:a16="http://schemas.microsoft.com/office/drawing/2014/main" id="{E24D3833-6A5A-4082-8FDC-C9658B01EEEF}"/>
              </a:ext>
            </a:extLst>
          </p:cNvPr>
          <p:cNvSpPr/>
          <p:nvPr/>
        </p:nvSpPr>
        <p:spPr>
          <a:xfrm>
            <a:off x="3677522" y="1773839"/>
            <a:ext cx="973459" cy="555935"/>
          </a:xfrm>
          <a:prstGeom prst="clou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t>CHIP</a:t>
            </a:r>
          </a:p>
        </p:txBody>
      </p:sp>
      <p:sp>
        <p:nvSpPr>
          <p:cNvPr id="46" name="Cloud 45">
            <a:extLst>
              <a:ext uri="{FF2B5EF4-FFF2-40B4-BE49-F238E27FC236}">
                <a16:creationId xmlns:a16="http://schemas.microsoft.com/office/drawing/2014/main" id="{342BF7CD-7087-4749-8A43-48CFE7510396}"/>
              </a:ext>
            </a:extLst>
          </p:cNvPr>
          <p:cNvSpPr/>
          <p:nvPr/>
        </p:nvSpPr>
        <p:spPr>
          <a:xfrm>
            <a:off x="2237964" y="1490510"/>
            <a:ext cx="783398" cy="468647"/>
          </a:xfrm>
          <a:prstGeom prst="clou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t>QI</a:t>
            </a:r>
          </a:p>
        </p:txBody>
      </p:sp>
      <p:sp>
        <p:nvSpPr>
          <p:cNvPr id="47" name="Title 9">
            <a:extLst>
              <a:ext uri="{FF2B5EF4-FFF2-40B4-BE49-F238E27FC236}">
                <a16:creationId xmlns:a16="http://schemas.microsoft.com/office/drawing/2014/main" id="{2E92B158-55F8-4061-8F5D-21D02E214F73}"/>
              </a:ext>
            </a:extLst>
          </p:cNvPr>
          <p:cNvSpPr txBox="1">
            <a:spLocks/>
          </p:cNvSpPr>
          <p:nvPr/>
        </p:nvSpPr>
        <p:spPr>
          <a:xfrm>
            <a:off x="152400" y="3588188"/>
            <a:ext cx="2000250" cy="457200"/>
          </a:xfrm>
          <a:prstGeom prst="rect">
            <a:avLst/>
          </a:prstGeom>
        </p:spPr>
        <p:txBody>
          <a:bodyPr vert="horz" lIns="0" tIns="34290" rIns="0" bIns="0" anchor="b">
            <a:normAutofit fontScale="70000" lnSpcReduction="20000"/>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4050" dirty="0"/>
              <a:t>Performance</a:t>
            </a:r>
          </a:p>
        </p:txBody>
      </p:sp>
      <p:sp>
        <p:nvSpPr>
          <p:cNvPr id="48" name="Title 9">
            <a:extLst>
              <a:ext uri="{FF2B5EF4-FFF2-40B4-BE49-F238E27FC236}">
                <a16:creationId xmlns:a16="http://schemas.microsoft.com/office/drawing/2014/main" id="{E8505248-8C23-405C-8408-2481A6B5F56B}"/>
              </a:ext>
            </a:extLst>
          </p:cNvPr>
          <p:cNvSpPr txBox="1">
            <a:spLocks/>
          </p:cNvSpPr>
          <p:nvPr/>
        </p:nvSpPr>
        <p:spPr>
          <a:xfrm>
            <a:off x="7162800" y="3599174"/>
            <a:ext cx="1850460" cy="456930"/>
          </a:xfrm>
          <a:prstGeom prst="rect">
            <a:avLst/>
          </a:prstGeom>
        </p:spPr>
        <p:txBody>
          <a:bodyPr vert="horz" lIns="0" tIns="34290" rIns="0" bIns="0" anchor="b">
            <a:no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850" dirty="0"/>
              <a:t>Monitoring</a:t>
            </a:r>
          </a:p>
        </p:txBody>
      </p:sp>
      <p:sp>
        <p:nvSpPr>
          <p:cNvPr id="49" name="Title 9">
            <a:extLst>
              <a:ext uri="{FF2B5EF4-FFF2-40B4-BE49-F238E27FC236}">
                <a16:creationId xmlns:a16="http://schemas.microsoft.com/office/drawing/2014/main" id="{3A039DA3-FAB3-455E-B1CF-F0C023AEBC9B}"/>
              </a:ext>
            </a:extLst>
          </p:cNvPr>
          <p:cNvSpPr txBox="1">
            <a:spLocks/>
          </p:cNvSpPr>
          <p:nvPr/>
        </p:nvSpPr>
        <p:spPr>
          <a:xfrm>
            <a:off x="5210942" y="1316908"/>
            <a:ext cx="3399658" cy="559191"/>
          </a:xfrm>
          <a:prstGeom prst="rect">
            <a:avLst/>
          </a:prstGeom>
        </p:spPr>
        <p:txBody>
          <a:bodyPr vert="horz" lIns="0" tIns="34290" rIns="0" bIns="0" anchor="b">
            <a:no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850" dirty="0"/>
              <a:t>Operational Planning</a:t>
            </a:r>
          </a:p>
        </p:txBody>
      </p:sp>
      <p:sp>
        <p:nvSpPr>
          <p:cNvPr id="50" name="Title 9">
            <a:extLst>
              <a:ext uri="{FF2B5EF4-FFF2-40B4-BE49-F238E27FC236}">
                <a16:creationId xmlns:a16="http://schemas.microsoft.com/office/drawing/2014/main" id="{F8D13CC0-7A44-4C71-8694-14C66742A19D}"/>
              </a:ext>
            </a:extLst>
          </p:cNvPr>
          <p:cNvSpPr txBox="1">
            <a:spLocks/>
          </p:cNvSpPr>
          <p:nvPr/>
        </p:nvSpPr>
        <p:spPr>
          <a:xfrm>
            <a:off x="1828800" y="5664633"/>
            <a:ext cx="4190093" cy="457200"/>
          </a:xfrm>
          <a:prstGeom prst="rect">
            <a:avLst/>
          </a:prstGeom>
        </p:spPr>
        <p:txBody>
          <a:bodyPr vert="horz" lIns="0" tIns="34290" rIns="0" bIns="0" anchor="b">
            <a:normAutofit fontScale="70000" lnSpcReduction="20000"/>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4050" dirty="0"/>
              <a:t>Performance Improvement</a:t>
            </a:r>
          </a:p>
        </p:txBody>
      </p:sp>
      <p:sp>
        <p:nvSpPr>
          <p:cNvPr id="17" name="Title 1">
            <a:extLst>
              <a:ext uri="{FF2B5EF4-FFF2-40B4-BE49-F238E27FC236}">
                <a16:creationId xmlns:a16="http://schemas.microsoft.com/office/drawing/2014/main" id="{06BC4014-9536-4EF9-9AB2-C58533DC4539}"/>
              </a:ext>
            </a:extLst>
          </p:cNvPr>
          <p:cNvSpPr>
            <a:spLocks noGrp="1"/>
          </p:cNvSpPr>
          <p:nvPr>
            <p:ph type="title"/>
          </p:nvPr>
        </p:nvSpPr>
        <p:spPr>
          <a:xfrm>
            <a:off x="2750806" y="87383"/>
            <a:ext cx="6393193" cy="504208"/>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scene3d>
              <a:camera prst="orthographicFront"/>
              <a:lightRig rig="freezing" dir="t">
                <a:rot lat="0" lon="0" rev="5640000"/>
              </a:lightRig>
            </a:scene3d>
            <a:sp3d prstMaterial="flat">
              <a:contourClr>
                <a:schemeClr val="tx2"/>
              </a:contourClr>
            </a:sp3d>
          </a:bodyPr>
          <a:lstStyle/>
          <a:p>
            <a:r>
              <a:rPr lang="en-US" sz="3600" b="1" dirty="0">
                <a:solidFill>
                  <a:srgbClr val="000063"/>
                </a:solidFill>
              </a:rPr>
              <a:t>What is Performance Management?</a:t>
            </a:r>
          </a:p>
        </p:txBody>
      </p:sp>
      <p:cxnSp>
        <p:nvCxnSpPr>
          <p:cNvPr id="3" name="Straight Connector 2">
            <a:extLst>
              <a:ext uri="{FF2B5EF4-FFF2-40B4-BE49-F238E27FC236}">
                <a16:creationId xmlns:a16="http://schemas.microsoft.com/office/drawing/2014/main" id="{34D93C56-CAD0-4160-9C14-09F91CB58320}"/>
              </a:ext>
            </a:extLst>
          </p:cNvPr>
          <p:cNvCxnSpPr/>
          <p:nvPr/>
        </p:nvCxnSpPr>
        <p:spPr>
          <a:xfrm>
            <a:off x="152400" y="2853606"/>
            <a:ext cx="8763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F9C9AB06-BFC3-48DA-BA14-060221F5D6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5982" y="4852522"/>
            <a:ext cx="3228018" cy="1959629"/>
          </a:xfrm>
          <a:prstGeom prst="rect">
            <a:avLst/>
          </a:prstGeom>
          <a:ln>
            <a:noFill/>
          </a:ln>
          <a:effectLst>
            <a:softEdge rad="112500"/>
          </a:effectLst>
        </p:spPr>
      </p:pic>
      <p:cxnSp>
        <p:nvCxnSpPr>
          <p:cNvPr id="20" name="Straight Connector 19">
            <a:extLst>
              <a:ext uri="{FF2B5EF4-FFF2-40B4-BE49-F238E27FC236}">
                <a16:creationId xmlns:a16="http://schemas.microsoft.com/office/drawing/2014/main" id="{DFEA7386-95D5-48F9-875C-EE1EC0D70897}"/>
              </a:ext>
            </a:extLst>
          </p:cNvPr>
          <p:cNvCxnSpPr/>
          <p:nvPr/>
        </p:nvCxnSpPr>
        <p:spPr>
          <a:xfrm>
            <a:off x="125336" y="4800600"/>
            <a:ext cx="8763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68DFBD46-51E5-4CA7-AB6C-624A1793EB04}"/>
              </a:ext>
            </a:extLst>
          </p:cNvPr>
          <p:cNvPicPr>
            <a:picLocks noChangeAspect="1"/>
          </p:cNvPicPr>
          <p:nvPr/>
        </p:nvPicPr>
        <p:blipFill>
          <a:blip r:embed="rId7"/>
          <a:stretch>
            <a:fillRect/>
          </a:stretch>
        </p:blipFill>
        <p:spPr>
          <a:xfrm>
            <a:off x="2286000" y="3134128"/>
            <a:ext cx="2286000" cy="1433285"/>
          </a:xfrm>
          <a:prstGeom prst="rect">
            <a:avLst/>
          </a:prstGeom>
        </p:spPr>
      </p:pic>
      <p:sp>
        <p:nvSpPr>
          <p:cNvPr id="29" name="Slide Number Placeholder 28"/>
          <p:cNvSpPr>
            <a:spLocks noGrp="1"/>
          </p:cNvSpPr>
          <p:nvPr>
            <p:ph type="sldNum" sz="quarter" idx="12"/>
          </p:nvPr>
        </p:nvSpPr>
        <p:spPr>
          <a:xfrm>
            <a:off x="8255349" y="6488548"/>
            <a:ext cx="571500" cy="273844"/>
          </a:xfrm>
        </p:spPr>
        <p:txBody>
          <a:bodyPr/>
          <a:lstStyle/>
          <a:p>
            <a:fld id="{D9C5D5C1-7872-43A8-B33E-4C0A628BB60E}" type="slidenum">
              <a:rPr lang="en-US" smtClean="0"/>
              <a:pPr/>
              <a:t>26</a:t>
            </a:fld>
            <a:endParaRPr lang="en-US" dirty="0"/>
          </a:p>
        </p:txBody>
      </p:sp>
    </p:spTree>
    <p:extLst>
      <p:ext uri="{BB962C8B-B14F-4D97-AF65-F5344CB8AC3E}">
        <p14:creationId xmlns:p14="http://schemas.microsoft.com/office/powerpoint/2010/main" val="1137607957"/>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left)">
                                      <p:cBhvr>
                                        <p:cTn id="19" dur="500"/>
                                        <p:tgtEl>
                                          <p:spTgt spid="49"/>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ppt_w</p:attrName>
                                        </p:attrNameLst>
                                      </p:cBhvr>
                                      <p:tavLst>
                                        <p:tav tm="0">
                                          <p:val>
                                            <p:fltVal val="0"/>
                                          </p:val>
                                        </p:tav>
                                        <p:tav tm="100000">
                                          <p:val>
                                            <p:strVal val="#ppt_w"/>
                                          </p:val>
                                        </p:tav>
                                      </p:tavLst>
                                    </p:anim>
                                    <p:anim calcmode="lin" valueType="num">
                                      <p:cBhvr>
                                        <p:cTn id="30" dur="500" fill="hold"/>
                                        <p:tgtEl>
                                          <p:spTgt spid="42"/>
                                        </p:tgtEl>
                                        <p:attrNameLst>
                                          <p:attrName>ppt_h</p:attrName>
                                        </p:attrNameLst>
                                      </p:cBhvr>
                                      <p:tavLst>
                                        <p:tav tm="0">
                                          <p:val>
                                            <p:fltVal val="0"/>
                                          </p:val>
                                        </p:tav>
                                        <p:tav tm="100000">
                                          <p:val>
                                            <p:strVal val="#ppt_h"/>
                                          </p:val>
                                        </p:tav>
                                      </p:tavLst>
                                    </p:anim>
                                    <p:animEffect transition="in" filter="fade">
                                      <p:cBhvr>
                                        <p:cTn id="31" dur="500"/>
                                        <p:tgtEl>
                                          <p:spTgt spid="42"/>
                                        </p:tgtEl>
                                      </p:cBhvr>
                                    </p:animEffect>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Effect transition="in" filter="fade">
                                      <p:cBhvr>
                                        <p:cTn id="37" dur="500"/>
                                        <p:tgtEl>
                                          <p:spTgt spid="44"/>
                                        </p:tgtEl>
                                      </p:cBhvr>
                                    </p:animEffect>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500" fill="hold"/>
                                        <p:tgtEl>
                                          <p:spTgt spid="46"/>
                                        </p:tgtEl>
                                        <p:attrNameLst>
                                          <p:attrName>ppt_w</p:attrName>
                                        </p:attrNameLst>
                                      </p:cBhvr>
                                      <p:tavLst>
                                        <p:tav tm="0">
                                          <p:val>
                                            <p:fltVal val="0"/>
                                          </p:val>
                                        </p:tav>
                                        <p:tav tm="100000">
                                          <p:val>
                                            <p:strVal val="#ppt_w"/>
                                          </p:val>
                                        </p:tav>
                                      </p:tavLst>
                                    </p:anim>
                                    <p:anim calcmode="lin" valueType="num">
                                      <p:cBhvr>
                                        <p:cTn id="48" dur="500" fill="hold"/>
                                        <p:tgtEl>
                                          <p:spTgt spid="46"/>
                                        </p:tgtEl>
                                        <p:attrNameLst>
                                          <p:attrName>ppt_h</p:attrName>
                                        </p:attrNameLst>
                                      </p:cBhvr>
                                      <p:tavLst>
                                        <p:tav tm="0">
                                          <p:val>
                                            <p:fltVal val="0"/>
                                          </p:val>
                                        </p:tav>
                                        <p:tav tm="100000">
                                          <p:val>
                                            <p:strVal val="#ppt_h"/>
                                          </p:val>
                                        </p:tav>
                                      </p:tavLst>
                                    </p:anim>
                                    <p:animEffect transition="in" filter="fade">
                                      <p:cBhvr>
                                        <p:cTn id="49" dur="500"/>
                                        <p:tgtEl>
                                          <p:spTgt spid="4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500"/>
                                        <p:tgtEl>
                                          <p:spTgt spid="3"/>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500"/>
                                        <p:tgtEl>
                                          <p:spTgt spid="47"/>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wipe(left)">
                                      <p:cBhvr>
                                        <p:cTn id="62" dur="500"/>
                                        <p:tgtEl>
                                          <p:spTgt spid="48"/>
                                        </p:tgtEl>
                                      </p:cBhvr>
                                    </p:animEffect>
                                  </p:childTnLst>
                                </p:cTn>
                              </p:par>
                            </p:childTnLst>
                          </p:cTn>
                        </p:par>
                        <p:par>
                          <p:cTn id="63" fill="hold">
                            <p:stCondLst>
                              <p:cond delay="1500"/>
                            </p:stCondLst>
                            <p:childTnLst>
                              <p:par>
                                <p:cTn id="64" presetID="22" presetClass="entr" presetSubtype="8"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left)">
                                      <p:cBhvr>
                                        <p:cTn id="66" dur="500"/>
                                        <p:tgtEl>
                                          <p:spTgt spid="21"/>
                                        </p:tgtEl>
                                      </p:cBhvr>
                                    </p:animEffect>
                                  </p:childTnLst>
                                </p:cTn>
                              </p:par>
                            </p:childTnLst>
                          </p:cTn>
                        </p:par>
                        <p:par>
                          <p:cTn id="67" fill="hold">
                            <p:stCondLst>
                              <p:cond delay="2000"/>
                            </p:stCondLst>
                            <p:childTnLst>
                              <p:par>
                                <p:cTn id="68" presetID="22" presetClass="entr" presetSubtype="8" fill="hold"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left)">
                                      <p:cBhvr>
                                        <p:cTn id="79" dur="500"/>
                                        <p:tgtEl>
                                          <p:spTgt spid="50"/>
                                        </p:tgtEl>
                                      </p:cBhvr>
                                    </p:animEffect>
                                  </p:childTnLst>
                                </p:cTn>
                              </p:par>
                            </p:childTnLst>
                          </p:cTn>
                        </p:par>
                        <p:par>
                          <p:cTn id="80" fill="hold">
                            <p:stCondLst>
                              <p:cond delay="1000"/>
                            </p:stCondLst>
                            <p:childTnLst>
                              <p:par>
                                <p:cTn id="81" presetID="22" presetClass="entr" presetSubtype="1"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up)">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4" grpId="0" animBg="1"/>
      <p:bldP spid="45" grpId="0" animBg="1"/>
      <p:bldP spid="46" grpId="0" animBg="1"/>
      <p:bldP spid="47" grpId="0"/>
      <p:bldP spid="48" grpId="0"/>
      <p:bldP spid="49" grpId="0"/>
      <p:bldP spid="50"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80288"/>
            <a:ext cx="8305800" cy="819912"/>
          </a:xfrm>
        </p:spPr>
        <p:txBody>
          <a:bodyPr>
            <a:normAutofit/>
          </a:bodyPr>
          <a:lstStyle/>
          <a:p>
            <a:r>
              <a:rPr lang="en-US" sz="3600" dirty="0">
                <a:solidFill>
                  <a:srgbClr val="000063"/>
                </a:solidFill>
              </a:rPr>
              <a:t>Dashboard Activity/Audit Report</a:t>
            </a:r>
          </a:p>
        </p:txBody>
      </p:sp>
      <p:sp>
        <p:nvSpPr>
          <p:cNvPr id="3" name="Slide Number Placeholder 2"/>
          <p:cNvSpPr>
            <a:spLocks noGrp="1"/>
          </p:cNvSpPr>
          <p:nvPr>
            <p:ph type="sldNum" sz="quarter" idx="12"/>
          </p:nvPr>
        </p:nvSpPr>
        <p:spPr/>
        <p:txBody>
          <a:bodyPr/>
          <a:lstStyle/>
          <a:p>
            <a:fld id="{D9C5D5C1-7872-43A8-B33E-4C0A628BB60E}" type="slidenum">
              <a:rPr lang="en-US" smtClean="0"/>
              <a:pPr/>
              <a:t>27</a:t>
            </a:fld>
            <a:endParaRPr lang="en-US"/>
          </a:p>
        </p:txBody>
      </p:sp>
      <p:pic>
        <p:nvPicPr>
          <p:cNvPr id="9" name="Picture 8"/>
          <p:cNvPicPr>
            <a:picLocks noChangeAspect="1"/>
          </p:cNvPicPr>
          <p:nvPr/>
        </p:nvPicPr>
        <p:blipFill>
          <a:blip r:embed="rId3"/>
          <a:stretch>
            <a:fillRect/>
          </a:stretch>
        </p:blipFill>
        <p:spPr>
          <a:xfrm>
            <a:off x="109537" y="1933575"/>
            <a:ext cx="8924925" cy="408622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395" y="119198"/>
            <a:ext cx="3044909" cy="5069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445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95" y="845308"/>
            <a:ext cx="8305800" cy="77066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scene3d>
              <a:camera prst="orthographicFront"/>
              <a:lightRig rig="freezing" dir="t">
                <a:rot lat="0" lon="0" rev="5640000"/>
              </a:lightRig>
            </a:scene3d>
            <a:sp3d prstMaterial="flat">
              <a:contourClr>
                <a:schemeClr val="tx2"/>
              </a:contourClr>
            </a:sp3d>
          </a:bodyPr>
          <a:lstStyle/>
          <a:p>
            <a:r>
              <a:rPr lang="en-US" sz="3600" dirty="0">
                <a:solidFill>
                  <a:srgbClr val="000063"/>
                </a:solidFill>
              </a:rPr>
              <a:t>Program Abstracts</a:t>
            </a:r>
          </a:p>
        </p:txBody>
      </p:sp>
      <p:sp>
        <p:nvSpPr>
          <p:cNvPr id="10" name="Slide Number Placeholder 9"/>
          <p:cNvSpPr>
            <a:spLocks noGrp="1"/>
          </p:cNvSpPr>
          <p:nvPr>
            <p:ph type="sldNum" sz="quarter" idx="12"/>
          </p:nvPr>
        </p:nvSpPr>
        <p:spPr/>
        <p:txBody>
          <a:bodyPr/>
          <a:lstStyle/>
          <a:p>
            <a:fld id="{D9C5D5C1-7872-43A8-B33E-4C0A628BB60E}" type="slidenum">
              <a:rPr lang="en-US" smtClean="0"/>
              <a:pPr/>
              <a:t>28</a:t>
            </a:fld>
            <a:endParaRPr lang="en-US"/>
          </a:p>
        </p:txBody>
      </p:sp>
      <p:pic>
        <p:nvPicPr>
          <p:cNvPr id="3" name="Picture 2"/>
          <p:cNvPicPr>
            <a:picLocks noChangeAspect="1"/>
          </p:cNvPicPr>
          <p:nvPr/>
        </p:nvPicPr>
        <p:blipFill>
          <a:blip r:embed="rId3"/>
          <a:stretch>
            <a:fillRect/>
          </a:stretch>
        </p:blipFill>
        <p:spPr>
          <a:xfrm>
            <a:off x="1409700" y="1835150"/>
            <a:ext cx="6400800" cy="45212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395" y="119198"/>
            <a:ext cx="3044909" cy="5069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87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a:off x="295275" y="1510938"/>
            <a:ext cx="8558784" cy="4846320"/>
          </a:xfrm>
          <a:prstGeom prst="triangle">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3" name="Oval 42"/>
          <p:cNvSpPr/>
          <p:nvPr/>
        </p:nvSpPr>
        <p:spPr>
          <a:xfrm>
            <a:off x="2046569" y="2251804"/>
            <a:ext cx="1295400" cy="872396"/>
          </a:xfrm>
          <a:prstGeom prst="ellipse">
            <a:avLst/>
          </a:prstGeom>
          <a:solidFill>
            <a:schemeClr val="accent2"/>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solidFill>
                  <a:schemeClr val="bg1"/>
                </a:solidFill>
                <a:latin typeface="Arial" pitchFamily="34" charset="0"/>
                <a:cs typeface="Arial" pitchFamily="34" charset="0"/>
              </a:rPr>
              <a:t>How we’re organized…</a:t>
            </a:r>
          </a:p>
        </p:txBody>
      </p:sp>
      <p:sp>
        <p:nvSpPr>
          <p:cNvPr id="2" name="Title 1"/>
          <p:cNvSpPr>
            <a:spLocks noGrp="1"/>
          </p:cNvSpPr>
          <p:nvPr>
            <p:ph type="title"/>
          </p:nvPr>
        </p:nvSpPr>
        <p:spPr>
          <a:xfrm>
            <a:off x="152400" y="856488"/>
            <a:ext cx="1447800" cy="74371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scene3d>
              <a:camera prst="orthographicFront"/>
              <a:lightRig rig="freezing" dir="t">
                <a:rot lat="0" lon="0" rev="5640000"/>
              </a:lightRig>
            </a:scene3d>
            <a:sp3d prstMaterial="flat">
              <a:contourClr>
                <a:schemeClr val="tx2"/>
              </a:contourClr>
            </a:sp3d>
          </a:bodyPr>
          <a:lstStyle/>
          <a:p>
            <a:r>
              <a:rPr lang="en-US" sz="3600" dirty="0">
                <a:solidFill>
                  <a:srgbClr val="000063"/>
                </a:solidFill>
              </a:rPr>
              <a:t>Flow</a:t>
            </a:r>
          </a:p>
        </p:txBody>
      </p:sp>
      <p:sp>
        <p:nvSpPr>
          <p:cNvPr id="29" name="Slide Number Placeholder 28"/>
          <p:cNvSpPr>
            <a:spLocks noGrp="1"/>
          </p:cNvSpPr>
          <p:nvPr>
            <p:ph type="sldNum" sz="quarter" idx="12"/>
          </p:nvPr>
        </p:nvSpPr>
        <p:spPr>
          <a:xfrm>
            <a:off x="7848600" y="6356350"/>
            <a:ext cx="762000" cy="365125"/>
          </a:xfrm>
        </p:spPr>
        <p:txBody>
          <a:bodyPr/>
          <a:lstStyle/>
          <a:p>
            <a:fld id="{D9C5D5C1-7872-43A8-B33E-4C0A628BB60E}" type="slidenum">
              <a:rPr lang="en-US" smtClean="0"/>
              <a:pPr/>
              <a:t>29</a:t>
            </a:fld>
            <a:endParaRPr lang="en-US"/>
          </a:p>
        </p:txBody>
      </p:sp>
      <p:sp>
        <p:nvSpPr>
          <p:cNvPr id="11" name="Isosceles Triangle 10"/>
          <p:cNvSpPr/>
          <p:nvPr/>
        </p:nvSpPr>
        <p:spPr>
          <a:xfrm>
            <a:off x="3429000" y="1524000"/>
            <a:ext cx="2286000" cy="1276350"/>
          </a:xfrm>
          <a:prstGeom prst="triangle">
            <a:avLst/>
          </a:prstGeom>
          <a:solidFill>
            <a:schemeClr val="accent2"/>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4" name="Trapezoid 33"/>
          <p:cNvSpPr/>
          <p:nvPr/>
        </p:nvSpPr>
        <p:spPr>
          <a:xfrm>
            <a:off x="2819400" y="2800350"/>
            <a:ext cx="3502152" cy="704850"/>
          </a:xfrm>
          <a:prstGeom prst="trapezoid">
            <a:avLst>
              <a:gd name="adj" fmla="val 8638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816119" y="2208252"/>
            <a:ext cx="1511761" cy="369332"/>
          </a:xfrm>
          <a:prstGeom prst="rect">
            <a:avLst/>
          </a:prstGeom>
          <a:noFill/>
        </p:spPr>
        <p:txBody>
          <a:bodyPr wrap="none" rtlCol="0">
            <a:spAutoFit/>
          </a:bodyPr>
          <a:lstStyle/>
          <a:p>
            <a:pPr algn="ctr"/>
            <a:r>
              <a:rPr lang="en-US" dirty="0">
                <a:solidFill>
                  <a:schemeClr val="bg1"/>
                </a:solidFill>
                <a:latin typeface="Arial" panose="020B0604020202020204" pitchFamily="34" charset="0"/>
                <a:cs typeface="Arial" panose="020B0604020202020204" pitchFamily="34" charset="0"/>
              </a:rPr>
              <a:t>Organization</a:t>
            </a:r>
          </a:p>
        </p:txBody>
      </p:sp>
      <p:sp>
        <p:nvSpPr>
          <p:cNvPr id="35" name="TextBox 34"/>
          <p:cNvSpPr txBox="1"/>
          <p:nvPr/>
        </p:nvSpPr>
        <p:spPr>
          <a:xfrm>
            <a:off x="4099475" y="2995136"/>
            <a:ext cx="941284" cy="369332"/>
          </a:xfrm>
          <a:prstGeom prst="rect">
            <a:avLst/>
          </a:prstGeom>
          <a:noFill/>
        </p:spPr>
        <p:txBody>
          <a:bodyPr wrap="none" rtlCol="0">
            <a:spAutoFit/>
          </a:bodyPr>
          <a:lstStyle/>
          <a:p>
            <a:pPr algn="ctr"/>
            <a:r>
              <a:rPr lang="en-US" dirty="0">
                <a:solidFill>
                  <a:schemeClr val="bg1"/>
                </a:solidFill>
                <a:latin typeface="Arial" panose="020B0604020202020204" pitchFamily="34" charset="0"/>
                <a:cs typeface="Arial" panose="020B0604020202020204" pitchFamily="34" charset="0"/>
              </a:rPr>
              <a:t>Groups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12367"/>
            <a:ext cx="3044909" cy="5069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443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 grpId="0"/>
      <p:bldP spid="11" grpId="0" animBg="1"/>
      <p:bldP spid="34" grpId="0" animBg="1"/>
      <p:bldP spid="14"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2283682" cy="380198"/>
          </a:xfrm>
          <a:prstGeom prst="rect">
            <a:avLst/>
          </a:prstGeom>
          <a:ln>
            <a:noFill/>
          </a:ln>
          <a:effectLst>
            <a:outerShdw blurRad="292100" dist="139700" dir="2700000" algn="tl" rotWithShape="0">
              <a:srgbClr val="333333">
                <a:alpha val="65000"/>
              </a:srgbClr>
            </a:outerShdw>
          </a:effectLst>
        </p:spPr>
      </p:pic>
      <p:pic>
        <p:nvPicPr>
          <p:cNvPr id="7" name="Picture 6" descr="A screenshot of a cell phone&#10;&#10;Description generated with very high confidence">
            <a:extLst>
              <a:ext uri="{FF2B5EF4-FFF2-40B4-BE49-F238E27FC236}">
                <a16:creationId xmlns:a16="http://schemas.microsoft.com/office/drawing/2014/main" id="{21086C7B-BE9A-4C39-9E51-BE439796BF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716" y="1016284"/>
            <a:ext cx="2496368" cy="1428750"/>
          </a:xfrm>
          <a:prstGeom prst="rect">
            <a:avLst/>
          </a:prstGeom>
        </p:spPr>
      </p:pic>
      <p:pic>
        <p:nvPicPr>
          <p:cNvPr id="40" name="Picture 39">
            <a:extLst>
              <a:ext uri="{FF2B5EF4-FFF2-40B4-BE49-F238E27FC236}">
                <a16:creationId xmlns:a16="http://schemas.microsoft.com/office/drawing/2014/main" id="{E8A8573C-65C0-48F1-8EAB-2DFD62DFC031}"/>
              </a:ext>
            </a:extLst>
          </p:cNvPr>
          <p:cNvPicPr>
            <a:picLocks noChangeAspect="1"/>
          </p:cNvPicPr>
          <p:nvPr/>
        </p:nvPicPr>
        <p:blipFill rotWithShape="1">
          <a:blip r:embed="rId5"/>
          <a:srcRect t="9615"/>
          <a:stretch/>
        </p:blipFill>
        <p:spPr>
          <a:xfrm>
            <a:off x="3810000" y="3048001"/>
            <a:ext cx="2227167" cy="1437872"/>
          </a:xfrm>
          <a:prstGeom prst="rect">
            <a:avLst/>
          </a:prstGeom>
        </p:spPr>
      </p:pic>
      <p:sp>
        <p:nvSpPr>
          <p:cNvPr id="41" name="Cloud 40">
            <a:extLst>
              <a:ext uri="{FF2B5EF4-FFF2-40B4-BE49-F238E27FC236}">
                <a16:creationId xmlns:a16="http://schemas.microsoft.com/office/drawing/2014/main" id="{80FC6F7C-7972-44B9-8DA0-AE259872B933}"/>
              </a:ext>
            </a:extLst>
          </p:cNvPr>
          <p:cNvSpPr/>
          <p:nvPr/>
        </p:nvSpPr>
        <p:spPr>
          <a:xfrm>
            <a:off x="1952213" y="1061087"/>
            <a:ext cx="1260815" cy="416747"/>
          </a:xfrm>
          <a:prstGeom prst="clou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t>Strategic Plan</a:t>
            </a:r>
          </a:p>
        </p:txBody>
      </p:sp>
      <p:sp>
        <p:nvSpPr>
          <p:cNvPr id="42" name="Cloud 41">
            <a:extLst>
              <a:ext uri="{FF2B5EF4-FFF2-40B4-BE49-F238E27FC236}">
                <a16:creationId xmlns:a16="http://schemas.microsoft.com/office/drawing/2014/main" id="{4D96A2F4-0F48-4331-9167-6246A8F55346}"/>
              </a:ext>
            </a:extLst>
          </p:cNvPr>
          <p:cNvSpPr/>
          <p:nvPr/>
        </p:nvSpPr>
        <p:spPr>
          <a:xfrm>
            <a:off x="3259680" y="1066800"/>
            <a:ext cx="1312320" cy="661802"/>
          </a:xfrm>
          <a:prstGeom prst="cloud">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t>Operational Plans</a:t>
            </a:r>
          </a:p>
        </p:txBody>
      </p:sp>
      <p:sp>
        <p:nvSpPr>
          <p:cNvPr id="44" name="Cloud 43">
            <a:extLst>
              <a:ext uri="{FF2B5EF4-FFF2-40B4-BE49-F238E27FC236}">
                <a16:creationId xmlns:a16="http://schemas.microsoft.com/office/drawing/2014/main" id="{FA806E0D-416D-41BD-8BFE-C47AE234BE48}"/>
              </a:ext>
            </a:extLst>
          </p:cNvPr>
          <p:cNvSpPr/>
          <p:nvPr/>
        </p:nvSpPr>
        <p:spPr>
          <a:xfrm>
            <a:off x="2637256" y="1876099"/>
            <a:ext cx="948905" cy="550867"/>
          </a:xfrm>
          <a:prstGeom prst="clou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t>WFD</a:t>
            </a:r>
          </a:p>
        </p:txBody>
      </p:sp>
      <p:sp>
        <p:nvSpPr>
          <p:cNvPr id="45" name="Cloud 44">
            <a:extLst>
              <a:ext uri="{FF2B5EF4-FFF2-40B4-BE49-F238E27FC236}">
                <a16:creationId xmlns:a16="http://schemas.microsoft.com/office/drawing/2014/main" id="{E24D3833-6A5A-4082-8FDC-C9658B01EEEF}"/>
              </a:ext>
            </a:extLst>
          </p:cNvPr>
          <p:cNvSpPr/>
          <p:nvPr/>
        </p:nvSpPr>
        <p:spPr>
          <a:xfrm>
            <a:off x="3677522" y="1773839"/>
            <a:ext cx="973459" cy="555935"/>
          </a:xfrm>
          <a:prstGeom prst="clou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t>CHIP</a:t>
            </a:r>
          </a:p>
        </p:txBody>
      </p:sp>
      <p:sp>
        <p:nvSpPr>
          <p:cNvPr id="46" name="Cloud 45">
            <a:extLst>
              <a:ext uri="{FF2B5EF4-FFF2-40B4-BE49-F238E27FC236}">
                <a16:creationId xmlns:a16="http://schemas.microsoft.com/office/drawing/2014/main" id="{342BF7CD-7087-4749-8A43-48CFE7510396}"/>
              </a:ext>
            </a:extLst>
          </p:cNvPr>
          <p:cNvSpPr/>
          <p:nvPr/>
        </p:nvSpPr>
        <p:spPr>
          <a:xfrm>
            <a:off x="2237964" y="1490510"/>
            <a:ext cx="783398" cy="468647"/>
          </a:xfrm>
          <a:prstGeom prst="clou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t>QI</a:t>
            </a:r>
          </a:p>
        </p:txBody>
      </p:sp>
      <p:sp>
        <p:nvSpPr>
          <p:cNvPr id="47" name="Title 9">
            <a:extLst>
              <a:ext uri="{FF2B5EF4-FFF2-40B4-BE49-F238E27FC236}">
                <a16:creationId xmlns:a16="http://schemas.microsoft.com/office/drawing/2014/main" id="{2E92B158-55F8-4061-8F5D-21D02E214F73}"/>
              </a:ext>
            </a:extLst>
          </p:cNvPr>
          <p:cNvSpPr txBox="1">
            <a:spLocks/>
          </p:cNvSpPr>
          <p:nvPr/>
        </p:nvSpPr>
        <p:spPr>
          <a:xfrm rot="18516699">
            <a:off x="2261169" y="3544790"/>
            <a:ext cx="1846344" cy="383934"/>
          </a:xfrm>
          <a:prstGeom prst="rect">
            <a:avLst/>
          </a:prstGeom>
        </p:spPr>
        <p:txBody>
          <a:bodyPr vert="horz" lIns="0" tIns="34290" rIns="0" bIns="0" anchor="b">
            <a:no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600" dirty="0"/>
              <a:t>Performance</a:t>
            </a:r>
          </a:p>
        </p:txBody>
      </p:sp>
      <p:sp>
        <p:nvSpPr>
          <p:cNvPr id="48" name="Title 9">
            <a:extLst>
              <a:ext uri="{FF2B5EF4-FFF2-40B4-BE49-F238E27FC236}">
                <a16:creationId xmlns:a16="http://schemas.microsoft.com/office/drawing/2014/main" id="{E8505248-8C23-405C-8408-2481A6B5F56B}"/>
              </a:ext>
            </a:extLst>
          </p:cNvPr>
          <p:cNvSpPr txBox="1">
            <a:spLocks/>
          </p:cNvSpPr>
          <p:nvPr/>
        </p:nvSpPr>
        <p:spPr>
          <a:xfrm rot="18402520">
            <a:off x="5883746" y="3468033"/>
            <a:ext cx="1758938" cy="456930"/>
          </a:xfrm>
          <a:prstGeom prst="rect">
            <a:avLst/>
          </a:prstGeom>
        </p:spPr>
        <p:txBody>
          <a:bodyPr vert="horz" lIns="0" tIns="34290" rIns="0" bIns="0" anchor="b">
            <a:no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600" dirty="0"/>
              <a:t>Monitoring</a:t>
            </a:r>
          </a:p>
        </p:txBody>
      </p:sp>
      <p:sp>
        <p:nvSpPr>
          <p:cNvPr id="49" name="Title 9">
            <a:extLst>
              <a:ext uri="{FF2B5EF4-FFF2-40B4-BE49-F238E27FC236}">
                <a16:creationId xmlns:a16="http://schemas.microsoft.com/office/drawing/2014/main" id="{3A039DA3-FAB3-455E-B1CF-F0C023AEBC9B}"/>
              </a:ext>
            </a:extLst>
          </p:cNvPr>
          <p:cNvSpPr txBox="1">
            <a:spLocks/>
          </p:cNvSpPr>
          <p:nvPr/>
        </p:nvSpPr>
        <p:spPr>
          <a:xfrm>
            <a:off x="5210942" y="1316908"/>
            <a:ext cx="3399658" cy="559191"/>
          </a:xfrm>
          <a:prstGeom prst="rect">
            <a:avLst/>
          </a:prstGeom>
        </p:spPr>
        <p:txBody>
          <a:bodyPr vert="horz" lIns="0" tIns="34290" rIns="0" bIns="0" anchor="b">
            <a:no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2850" dirty="0"/>
              <a:t>Operational Planning</a:t>
            </a:r>
          </a:p>
        </p:txBody>
      </p:sp>
      <p:sp>
        <p:nvSpPr>
          <p:cNvPr id="50" name="Title 9">
            <a:extLst>
              <a:ext uri="{FF2B5EF4-FFF2-40B4-BE49-F238E27FC236}">
                <a16:creationId xmlns:a16="http://schemas.microsoft.com/office/drawing/2014/main" id="{F8D13CC0-7A44-4C71-8694-14C66742A19D}"/>
              </a:ext>
            </a:extLst>
          </p:cNvPr>
          <p:cNvSpPr txBox="1">
            <a:spLocks/>
          </p:cNvSpPr>
          <p:nvPr/>
        </p:nvSpPr>
        <p:spPr>
          <a:xfrm>
            <a:off x="1828800" y="5664633"/>
            <a:ext cx="4190093" cy="457200"/>
          </a:xfrm>
          <a:prstGeom prst="rect">
            <a:avLst/>
          </a:prstGeom>
        </p:spPr>
        <p:txBody>
          <a:bodyPr vert="horz" lIns="0" tIns="34290" rIns="0" bIns="0" anchor="b">
            <a:normAutofit fontScale="70000" lnSpcReduction="20000"/>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4050" dirty="0"/>
              <a:t>Performance Improvement</a:t>
            </a:r>
          </a:p>
        </p:txBody>
      </p:sp>
      <p:sp>
        <p:nvSpPr>
          <p:cNvPr id="17" name="Title 1">
            <a:extLst>
              <a:ext uri="{FF2B5EF4-FFF2-40B4-BE49-F238E27FC236}">
                <a16:creationId xmlns:a16="http://schemas.microsoft.com/office/drawing/2014/main" id="{06BC4014-9536-4EF9-9AB2-C58533DC4539}"/>
              </a:ext>
            </a:extLst>
          </p:cNvPr>
          <p:cNvSpPr>
            <a:spLocks noGrp="1"/>
          </p:cNvSpPr>
          <p:nvPr>
            <p:ph type="title"/>
          </p:nvPr>
        </p:nvSpPr>
        <p:spPr>
          <a:xfrm>
            <a:off x="2750806" y="87383"/>
            <a:ext cx="6393193" cy="504208"/>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scene3d>
              <a:camera prst="orthographicFront"/>
              <a:lightRig rig="freezing" dir="t">
                <a:rot lat="0" lon="0" rev="5640000"/>
              </a:lightRig>
            </a:scene3d>
            <a:sp3d prstMaterial="flat">
              <a:contourClr>
                <a:schemeClr val="tx2"/>
              </a:contourClr>
            </a:sp3d>
          </a:bodyPr>
          <a:lstStyle/>
          <a:p>
            <a:r>
              <a:rPr lang="en-US" sz="3600" b="1" dirty="0">
                <a:solidFill>
                  <a:srgbClr val="000063"/>
                </a:solidFill>
              </a:rPr>
              <a:t>What is Performance Management?</a:t>
            </a:r>
          </a:p>
        </p:txBody>
      </p:sp>
      <p:cxnSp>
        <p:nvCxnSpPr>
          <p:cNvPr id="3" name="Straight Connector 2">
            <a:extLst>
              <a:ext uri="{FF2B5EF4-FFF2-40B4-BE49-F238E27FC236}">
                <a16:creationId xmlns:a16="http://schemas.microsoft.com/office/drawing/2014/main" id="{34D93C56-CAD0-4160-9C14-09F91CB58320}"/>
              </a:ext>
            </a:extLst>
          </p:cNvPr>
          <p:cNvCxnSpPr/>
          <p:nvPr/>
        </p:nvCxnSpPr>
        <p:spPr>
          <a:xfrm>
            <a:off x="152400" y="2590800"/>
            <a:ext cx="8763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F9C9AB06-BFC3-48DA-BA14-060221F5D6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5982" y="4852522"/>
            <a:ext cx="3228018" cy="1959629"/>
          </a:xfrm>
          <a:prstGeom prst="rect">
            <a:avLst/>
          </a:prstGeom>
          <a:ln>
            <a:noFill/>
          </a:ln>
          <a:effectLst>
            <a:softEdge rad="112500"/>
          </a:effectLst>
        </p:spPr>
      </p:pic>
      <p:cxnSp>
        <p:nvCxnSpPr>
          <p:cNvPr id="20" name="Straight Connector 19">
            <a:extLst>
              <a:ext uri="{FF2B5EF4-FFF2-40B4-BE49-F238E27FC236}">
                <a16:creationId xmlns:a16="http://schemas.microsoft.com/office/drawing/2014/main" id="{DFEA7386-95D5-48F9-875C-EE1EC0D70897}"/>
              </a:ext>
            </a:extLst>
          </p:cNvPr>
          <p:cNvCxnSpPr/>
          <p:nvPr/>
        </p:nvCxnSpPr>
        <p:spPr>
          <a:xfrm>
            <a:off x="125336" y="4876800"/>
            <a:ext cx="87630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68DFBD46-51E5-4CA7-AB6C-624A1793EB04}"/>
              </a:ext>
            </a:extLst>
          </p:cNvPr>
          <p:cNvPicPr>
            <a:picLocks noChangeAspect="1"/>
          </p:cNvPicPr>
          <p:nvPr/>
        </p:nvPicPr>
        <p:blipFill>
          <a:blip r:embed="rId7"/>
          <a:stretch>
            <a:fillRect/>
          </a:stretch>
        </p:blipFill>
        <p:spPr>
          <a:xfrm>
            <a:off x="152400" y="3048000"/>
            <a:ext cx="2286000" cy="1433285"/>
          </a:xfrm>
          <a:prstGeom prst="rect">
            <a:avLst/>
          </a:prstGeom>
        </p:spPr>
      </p:pic>
      <p:sp>
        <p:nvSpPr>
          <p:cNvPr id="29" name="Slide Number Placeholder 28"/>
          <p:cNvSpPr>
            <a:spLocks noGrp="1"/>
          </p:cNvSpPr>
          <p:nvPr>
            <p:ph type="sldNum" sz="quarter" idx="12"/>
          </p:nvPr>
        </p:nvSpPr>
        <p:spPr>
          <a:xfrm>
            <a:off x="8255349" y="6488548"/>
            <a:ext cx="571500" cy="273844"/>
          </a:xfrm>
        </p:spPr>
        <p:txBody>
          <a:bodyPr/>
          <a:lstStyle/>
          <a:p>
            <a:fld id="{D9C5D5C1-7872-43A8-B33E-4C0A628BB60E}" type="slidenum">
              <a:rPr lang="en-US" smtClean="0"/>
              <a:pPr/>
              <a:t>3</a:t>
            </a:fld>
            <a:endParaRPr lang="en-US" dirty="0"/>
          </a:p>
        </p:txBody>
      </p:sp>
      <p:pic>
        <p:nvPicPr>
          <p:cNvPr id="23" name="Picture 22">
            <a:extLst>
              <a:ext uri="{FF2B5EF4-FFF2-40B4-BE49-F238E27FC236}">
                <a16:creationId xmlns:a16="http://schemas.microsoft.com/office/drawing/2014/main" id="{197EDFE5-AEBF-4B07-85B2-1D24DB39550E}"/>
              </a:ext>
            </a:extLst>
          </p:cNvPr>
          <p:cNvPicPr>
            <a:picLocks noChangeAspect="1"/>
          </p:cNvPicPr>
          <p:nvPr/>
        </p:nvPicPr>
        <p:blipFill>
          <a:blip r:embed="rId8"/>
          <a:stretch>
            <a:fillRect/>
          </a:stretch>
        </p:blipFill>
        <p:spPr>
          <a:xfrm>
            <a:off x="7370211" y="3114273"/>
            <a:ext cx="1545189" cy="12953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00629957"/>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left)">
                                      <p:cBhvr>
                                        <p:cTn id="19" dur="500"/>
                                        <p:tgtEl>
                                          <p:spTgt spid="49"/>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ppt_w</p:attrName>
                                        </p:attrNameLst>
                                      </p:cBhvr>
                                      <p:tavLst>
                                        <p:tav tm="0">
                                          <p:val>
                                            <p:fltVal val="0"/>
                                          </p:val>
                                        </p:tav>
                                        <p:tav tm="100000">
                                          <p:val>
                                            <p:strVal val="#ppt_w"/>
                                          </p:val>
                                        </p:tav>
                                      </p:tavLst>
                                    </p:anim>
                                    <p:anim calcmode="lin" valueType="num">
                                      <p:cBhvr>
                                        <p:cTn id="30" dur="500" fill="hold"/>
                                        <p:tgtEl>
                                          <p:spTgt spid="42"/>
                                        </p:tgtEl>
                                        <p:attrNameLst>
                                          <p:attrName>ppt_h</p:attrName>
                                        </p:attrNameLst>
                                      </p:cBhvr>
                                      <p:tavLst>
                                        <p:tav tm="0">
                                          <p:val>
                                            <p:fltVal val="0"/>
                                          </p:val>
                                        </p:tav>
                                        <p:tav tm="100000">
                                          <p:val>
                                            <p:strVal val="#ppt_h"/>
                                          </p:val>
                                        </p:tav>
                                      </p:tavLst>
                                    </p:anim>
                                    <p:animEffect transition="in" filter="fade">
                                      <p:cBhvr>
                                        <p:cTn id="31" dur="500"/>
                                        <p:tgtEl>
                                          <p:spTgt spid="42"/>
                                        </p:tgtEl>
                                      </p:cBhvr>
                                    </p:animEffect>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Effect transition="in" filter="fade">
                                      <p:cBhvr>
                                        <p:cTn id="37" dur="500"/>
                                        <p:tgtEl>
                                          <p:spTgt spid="44"/>
                                        </p:tgtEl>
                                      </p:cBhvr>
                                    </p:animEffect>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500" fill="hold"/>
                                        <p:tgtEl>
                                          <p:spTgt spid="46"/>
                                        </p:tgtEl>
                                        <p:attrNameLst>
                                          <p:attrName>ppt_w</p:attrName>
                                        </p:attrNameLst>
                                      </p:cBhvr>
                                      <p:tavLst>
                                        <p:tav tm="0">
                                          <p:val>
                                            <p:fltVal val="0"/>
                                          </p:val>
                                        </p:tav>
                                        <p:tav tm="100000">
                                          <p:val>
                                            <p:strVal val="#ppt_w"/>
                                          </p:val>
                                        </p:tav>
                                      </p:tavLst>
                                    </p:anim>
                                    <p:anim calcmode="lin" valueType="num">
                                      <p:cBhvr>
                                        <p:cTn id="48" dur="500" fill="hold"/>
                                        <p:tgtEl>
                                          <p:spTgt spid="46"/>
                                        </p:tgtEl>
                                        <p:attrNameLst>
                                          <p:attrName>ppt_h</p:attrName>
                                        </p:attrNameLst>
                                      </p:cBhvr>
                                      <p:tavLst>
                                        <p:tav tm="0">
                                          <p:val>
                                            <p:fltVal val="0"/>
                                          </p:val>
                                        </p:tav>
                                        <p:tav tm="100000">
                                          <p:val>
                                            <p:strVal val="#ppt_h"/>
                                          </p:val>
                                        </p:tav>
                                      </p:tavLst>
                                    </p:anim>
                                    <p:animEffect transition="in" filter="fade">
                                      <p:cBhvr>
                                        <p:cTn id="49" dur="500"/>
                                        <p:tgtEl>
                                          <p:spTgt spid="46"/>
                                        </p:tgtEl>
                                      </p:cBhvr>
                                    </p:animEffect>
                                  </p:childTnLst>
                                </p:cTn>
                              </p:par>
                            </p:childTnLst>
                          </p:cTn>
                        </p:par>
                        <p:par>
                          <p:cTn id="50" fill="hold">
                            <p:stCondLst>
                              <p:cond delay="3000"/>
                            </p:stCondLst>
                            <p:childTnLst>
                              <p:par>
                                <p:cTn id="51" presetID="10" presetClass="entr" presetSubtype="0" fill="hold" nodeType="after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5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500"/>
                                        <p:tgtEl>
                                          <p:spTgt spid="47"/>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wipe(left)">
                                      <p:cBhvr>
                                        <p:cTn id="62" dur="500"/>
                                        <p:tgtEl>
                                          <p:spTgt spid="48"/>
                                        </p:tgtEl>
                                      </p:cBhvr>
                                    </p:animEffect>
                                  </p:childTnLst>
                                </p:cTn>
                              </p:par>
                            </p:childTnLst>
                          </p:cTn>
                        </p:par>
                        <p:par>
                          <p:cTn id="63" fill="hold">
                            <p:stCondLst>
                              <p:cond delay="1000"/>
                            </p:stCondLst>
                            <p:childTnLst>
                              <p:par>
                                <p:cTn id="64" presetID="22" presetClass="entr" presetSubtype="8"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left)">
                                      <p:cBhvr>
                                        <p:cTn id="66" dur="500"/>
                                        <p:tgtEl>
                                          <p:spTgt spid="21"/>
                                        </p:tgtEl>
                                      </p:cBhvr>
                                    </p:animEffect>
                                  </p:childTnLst>
                                </p:cTn>
                              </p:par>
                            </p:childTnLst>
                          </p:cTn>
                        </p:par>
                        <p:par>
                          <p:cTn id="67" fill="hold">
                            <p:stCondLst>
                              <p:cond delay="1500"/>
                            </p:stCondLst>
                            <p:childTnLst>
                              <p:par>
                                <p:cTn id="68" presetID="22" presetClass="entr" presetSubtype="8" fill="hold"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2000"/>
                            </p:stCondLst>
                            <p:childTnLst>
                              <p:par>
                                <p:cTn id="72" presetID="22" presetClass="entr" presetSubtype="8" fill="hold" nodeType="after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wipe(left)">
                                      <p:cBhvr>
                                        <p:cTn id="74" dur="500"/>
                                        <p:tgtEl>
                                          <p:spTgt spid="23"/>
                                        </p:tgtEl>
                                      </p:cBhvr>
                                    </p:animEffect>
                                  </p:childTnLst>
                                </p:cTn>
                              </p:par>
                            </p:childTnLst>
                          </p:cTn>
                        </p:par>
                        <p:par>
                          <p:cTn id="75" fill="hold">
                            <p:stCondLst>
                              <p:cond delay="2500"/>
                            </p:stCondLst>
                            <p:childTnLst>
                              <p:par>
                                <p:cTn id="76" presetID="10" presetClass="entr" presetSubtype="0" fill="hold"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left)">
                                      <p:cBhvr>
                                        <p:cTn id="83" dur="500"/>
                                        <p:tgtEl>
                                          <p:spTgt spid="50"/>
                                        </p:tgtEl>
                                      </p:cBhvr>
                                    </p:animEffect>
                                  </p:childTnLst>
                                </p:cTn>
                              </p:par>
                            </p:childTnLst>
                          </p:cTn>
                        </p:par>
                        <p:par>
                          <p:cTn id="84" fill="hold">
                            <p:stCondLst>
                              <p:cond delay="500"/>
                            </p:stCondLst>
                            <p:childTnLst>
                              <p:par>
                                <p:cTn id="85" presetID="21" presetClass="entr" presetSubtype="1" fill="hold"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heel(1)">
                                      <p:cBhvr>
                                        <p:cTn id="8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4" grpId="0" animBg="1"/>
      <p:bldP spid="45" grpId="0" animBg="1"/>
      <p:bldP spid="46" grpId="0" animBg="1"/>
      <p:bldP spid="47" grpId="0"/>
      <p:bldP spid="48" grpId="0"/>
      <p:bldP spid="49" grpId="0"/>
      <p:bldP spid="50"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53159"/>
            <a:ext cx="2133600" cy="743712"/>
          </a:xfrm>
        </p:spPr>
        <p:txBody>
          <a:bodyPr>
            <a:normAutofit/>
          </a:bodyPr>
          <a:lstStyle/>
          <a:p>
            <a:r>
              <a:rPr lang="en-US" sz="3600" dirty="0">
                <a:solidFill>
                  <a:srgbClr val="000063"/>
                </a:solidFill>
              </a:rPr>
              <a:t>Groups</a:t>
            </a:r>
          </a:p>
        </p:txBody>
      </p:sp>
      <p:sp>
        <p:nvSpPr>
          <p:cNvPr id="3" name="Slide Number Placeholder 2"/>
          <p:cNvSpPr>
            <a:spLocks noGrp="1"/>
          </p:cNvSpPr>
          <p:nvPr>
            <p:ph type="sldNum" sz="quarter" idx="12"/>
          </p:nvPr>
        </p:nvSpPr>
        <p:spPr/>
        <p:txBody>
          <a:bodyPr/>
          <a:lstStyle/>
          <a:p>
            <a:fld id="{D9C5D5C1-7872-43A8-B33E-4C0A628BB60E}" type="slidenum">
              <a:rPr lang="en-US" smtClean="0"/>
              <a:pPr/>
              <a:t>30</a:t>
            </a:fld>
            <a:endParaRPr lang="en-US"/>
          </a:p>
        </p:txBody>
      </p:sp>
      <p:graphicFrame>
        <p:nvGraphicFramePr>
          <p:cNvPr id="5" name="Diagram 4"/>
          <p:cNvGraphicFramePr/>
          <p:nvPr>
            <p:extLst/>
          </p:nvPr>
        </p:nvGraphicFramePr>
        <p:xfrm>
          <a:off x="0" y="1524000"/>
          <a:ext cx="5105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3315128" y="2667000"/>
            <a:ext cx="5447872" cy="38481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400" y="152400"/>
            <a:ext cx="3044909" cy="5069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906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a:off x="295275" y="1510938"/>
            <a:ext cx="8558784" cy="4846320"/>
          </a:xfrm>
          <a:prstGeom prst="triangle">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3" name="Oval 42"/>
          <p:cNvSpPr/>
          <p:nvPr/>
        </p:nvSpPr>
        <p:spPr>
          <a:xfrm>
            <a:off x="2046569" y="2251804"/>
            <a:ext cx="1295400" cy="872396"/>
          </a:xfrm>
          <a:prstGeom prst="ellipse">
            <a:avLst/>
          </a:prstGeom>
          <a:solidFill>
            <a:schemeClr val="accent2"/>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solidFill>
                  <a:schemeClr val="bg1"/>
                </a:solidFill>
                <a:latin typeface="Arial" pitchFamily="34" charset="0"/>
                <a:cs typeface="Arial" pitchFamily="34" charset="0"/>
              </a:rPr>
              <a:t>How we’re organized…</a:t>
            </a:r>
          </a:p>
        </p:txBody>
      </p:sp>
      <p:sp>
        <p:nvSpPr>
          <p:cNvPr id="29" name="Slide Number Placeholder 28"/>
          <p:cNvSpPr>
            <a:spLocks noGrp="1"/>
          </p:cNvSpPr>
          <p:nvPr>
            <p:ph type="sldNum" sz="quarter" idx="12"/>
          </p:nvPr>
        </p:nvSpPr>
        <p:spPr>
          <a:xfrm>
            <a:off x="7848600" y="6356350"/>
            <a:ext cx="762000" cy="365125"/>
          </a:xfrm>
        </p:spPr>
        <p:txBody>
          <a:bodyPr/>
          <a:lstStyle/>
          <a:p>
            <a:fld id="{D9C5D5C1-7872-43A8-B33E-4C0A628BB60E}" type="slidenum">
              <a:rPr lang="en-US" smtClean="0"/>
              <a:pPr/>
              <a:t>31</a:t>
            </a:fld>
            <a:endParaRPr lang="en-US"/>
          </a:p>
        </p:txBody>
      </p:sp>
      <p:sp>
        <p:nvSpPr>
          <p:cNvPr id="11" name="Isosceles Triangle 10"/>
          <p:cNvSpPr/>
          <p:nvPr/>
        </p:nvSpPr>
        <p:spPr>
          <a:xfrm>
            <a:off x="3429000" y="1524000"/>
            <a:ext cx="2286000" cy="1276350"/>
          </a:xfrm>
          <a:prstGeom prst="triangle">
            <a:avLst/>
          </a:prstGeom>
          <a:solidFill>
            <a:schemeClr val="accent2"/>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3" name="Trapezoid 12"/>
          <p:cNvSpPr/>
          <p:nvPr/>
        </p:nvSpPr>
        <p:spPr>
          <a:xfrm>
            <a:off x="295275" y="5600700"/>
            <a:ext cx="8558784" cy="755650"/>
          </a:xfrm>
          <a:prstGeom prst="trapezoid">
            <a:avLst>
              <a:gd name="adj" fmla="val 914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a:off x="979170" y="4914900"/>
            <a:ext cx="7187184" cy="685800"/>
          </a:xfrm>
          <a:prstGeom prst="trapezoid">
            <a:avLst>
              <a:gd name="adj" fmla="val 8638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a:off x="1569720" y="4191000"/>
            <a:ext cx="6007608" cy="727075"/>
          </a:xfrm>
          <a:prstGeom prst="trapezoid">
            <a:avLst>
              <a:gd name="adj" fmla="val 8900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a:off x="2200275" y="3505200"/>
            <a:ext cx="4745736" cy="708025"/>
          </a:xfrm>
          <a:prstGeom prst="trapezoid">
            <a:avLst>
              <a:gd name="adj" fmla="val 86387"/>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2819400" y="2800350"/>
            <a:ext cx="3502152" cy="704850"/>
          </a:xfrm>
          <a:prstGeom prst="trapezoid">
            <a:avLst>
              <a:gd name="adj" fmla="val 8638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816119" y="2208252"/>
            <a:ext cx="1511761" cy="369332"/>
          </a:xfrm>
          <a:prstGeom prst="rect">
            <a:avLst/>
          </a:prstGeom>
          <a:noFill/>
        </p:spPr>
        <p:txBody>
          <a:bodyPr wrap="none" rtlCol="0">
            <a:spAutoFit/>
          </a:bodyPr>
          <a:lstStyle/>
          <a:p>
            <a:pPr algn="ctr"/>
            <a:r>
              <a:rPr lang="en-US" dirty="0">
                <a:solidFill>
                  <a:schemeClr val="bg1"/>
                </a:solidFill>
                <a:latin typeface="Arial" panose="020B0604020202020204" pitchFamily="34" charset="0"/>
                <a:cs typeface="Arial" panose="020B0604020202020204" pitchFamily="34" charset="0"/>
              </a:rPr>
              <a:t>Organization</a:t>
            </a:r>
          </a:p>
        </p:txBody>
      </p:sp>
      <p:sp>
        <p:nvSpPr>
          <p:cNvPr id="35" name="TextBox 34"/>
          <p:cNvSpPr txBox="1"/>
          <p:nvPr/>
        </p:nvSpPr>
        <p:spPr>
          <a:xfrm>
            <a:off x="4099475" y="2995136"/>
            <a:ext cx="941284" cy="369332"/>
          </a:xfrm>
          <a:prstGeom prst="rect">
            <a:avLst/>
          </a:prstGeom>
          <a:noFill/>
        </p:spPr>
        <p:txBody>
          <a:bodyPr wrap="none" rtlCol="0">
            <a:spAutoFit/>
          </a:bodyPr>
          <a:lstStyle/>
          <a:p>
            <a:pPr algn="ctr"/>
            <a:r>
              <a:rPr lang="en-US" dirty="0">
                <a:solidFill>
                  <a:schemeClr val="bg1"/>
                </a:solidFill>
                <a:latin typeface="Arial" panose="020B0604020202020204" pitchFamily="34" charset="0"/>
                <a:cs typeface="Arial" panose="020B0604020202020204" pitchFamily="34" charset="0"/>
              </a:rPr>
              <a:t>Groups</a:t>
            </a:r>
          </a:p>
        </p:txBody>
      </p:sp>
      <p:sp>
        <p:nvSpPr>
          <p:cNvPr id="36" name="TextBox 35"/>
          <p:cNvSpPr txBox="1"/>
          <p:nvPr/>
        </p:nvSpPr>
        <p:spPr>
          <a:xfrm>
            <a:off x="3522618" y="3669268"/>
            <a:ext cx="2095446" cy="369332"/>
          </a:xfrm>
          <a:prstGeom prst="rect">
            <a:avLst/>
          </a:prstGeom>
          <a:noFill/>
        </p:spPr>
        <p:txBody>
          <a:bodyPr wrap="none" rtlCol="0">
            <a:spAutoFit/>
          </a:bodyPr>
          <a:lstStyle/>
          <a:p>
            <a:pPr algn="ctr"/>
            <a:r>
              <a:rPr lang="en-US" dirty="0">
                <a:solidFill>
                  <a:schemeClr val="bg1"/>
                </a:solidFill>
                <a:latin typeface="Arial" panose="020B0604020202020204" pitchFamily="34" charset="0"/>
                <a:cs typeface="Arial" panose="020B0604020202020204" pitchFamily="34" charset="0"/>
              </a:rPr>
              <a:t>Services/Initiatives</a:t>
            </a:r>
          </a:p>
        </p:txBody>
      </p:sp>
      <p:sp>
        <p:nvSpPr>
          <p:cNvPr id="37" name="TextBox 36"/>
          <p:cNvSpPr txBox="1"/>
          <p:nvPr/>
        </p:nvSpPr>
        <p:spPr>
          <a:xfrm>
            <a:off x="4189650" y="4412218"/>
            <a:ext cx="787396" cy="369332"/>
          </a:xfrm>
          <a:prstGeom prst="rect">
            <a:avLst/>
          </a:prstGeom>
          <a:noFill/>
        </p:spPr>
        <p:txBody>
          <a:bodyPr wrap="none" rtlCol="0">
            <a:spAutoFit/>
          </a:bodyPr>
          <a:lstStyle/>
          <a:p>
            <a:pPr algn="ctr"/>
            <a:r>
              <a:rPr lang="en-US" dirty="0">
                <a:solidFill>
                  <a:schemeClr val="bg1"/>
                </a:solidFill>
                <a:latin typeface="Arial" panose="020B0604020202020204" pitchFamily="34" charset="0"/>
                <a:cs typeface="Arial" panose="020B0604020202020204" pitchFamily="34" charset="0"/>
              </a:rPr>
              <a:t>Goals</a:t>
            </a:r>
          </a:p>
        </p:txBody>
      </p:sp>
      <p:sp>
        <p:nvSpPr>
          <p:cNvPr id="38" name="TextBox 37"/>
          <p:cNvSpPr txBox="1"/>
          <p:nvPr/>
        </p:nvSpPr>
        <p:spPr>
          <a:xfrm>
            <a:off x="3933357" y="5111234"/>
            <a:ext cx="1261884" cy="369332"/>
          </a:xfrm>
          <a:prstGeom prst="rect">
            <a:avLst/>
          </a:prstGeom>
          <a:noFill/>
        </p:spPr>
        <p:txBody>
          <a:bodyPr wrap="none" rtlCol="0">
            <a:spAutoFit/>
          </a:bodyPr>
          <a:lstStyle/>
          <a:p>
            <a:pPr algn="ctr"/>
            <a:r>
              <a:rPr lang="en-US" dirty="0">
                <a:solidFill>
                  <a:schemeClr val="bg1"/>
                </a:solidFill>
                <a:latin typeface="Arial" panose="020B0604020202020204" pitchFamily="34" charset="0"/>
                <a:cs typeface="Arial" panose="020B0604020202020204" pitchFamily="34" charset="0"/>
              </a:rPr>
              <a:t>Objectives</a:t>
            </a:r>
          </a:p>
        </p:txBody>
      </p:sp>
      <p:sp>
        <p:nvSpPr>
          <p:cNvPr id="42" name="TextBox 41"/>
          <p:cNvSpPr txBox="1"/>
          <p:nvPr/>
        </p:nvSpPr>
        <p:spPr>
          <a:xfrm>
            <a:off x="4005032" y="5824319"/>
            <a:ext cx="1117935" cy="369332"/>
          </a:xfrm>
          <a:prstGeom prst="rect">
            <a:avLst/>
          </a:prstGeom>
          <a:noFill/>
        </p:spPr>
        <p:txBody>
          <a:bodyPr wrap="none" rtlCol="0">
            <a:spAutoFit/>
          </a:bodyPr>
          <a:lstStyle/>
          <a:p>
            <a:pPr algn="ctr"/>
            <a:r>
              <a:rPr lang="en-US" dirty="0">
                <a:solidFill>
                  <a:schemeClr val="bg1"/>
                </a:solidFill>
                <a:latin typeface="Arial" panose="020B0604020202020204" pitchFamily="34" charset="0"/>
                <a:cs typeface="Arial" panose="020B0604020202020204" pitchFamily="34" charset="0"/>
              </a:rPr>
              <a:t>Activities</a:t>
            </a:r>
          </a:p>
        </p:txBody>
      </p:sp>
      <p:sp>
        <p:nvSpPr>
          <p:cNvPr id="46" name="Oval 45"/>
          <p:cNvSpPr/>
          <p:nvPr/>
        </p:nvSpPr>
        <p:spPr>
          <a:xfrm>
            <a:off x="1752600" y="4232112"/>
            <a:ext cx="1295400" cy="2114549"/>
          </a:xfrm>
          <a:prstGeom prst="ellipse">
            <a:avLst/>
          </a:prstGeom>
          <a:solidFill>
            <a:schemeClr val="accent1">
              <a:lumMod val="60000"/>
              <a:lumOff val="40000"/>
              <a:alpha val="69804"/>
            </a:schemeClr>
          </a:solidFill>
          <a:ln>
            <a:solidFill>
              <a:schemeClr val="accent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a:solidFill>
                  <a:schemeClr val="bg1"/>
                </a:solidFill>
                <a:latin typeface="Arial" pitchFamily="34" charset="0"/>
                <a:cs typeface="Arial" pitchFamily="34" charset="0"/>
              </a:rPr>
              <a:t>How we do it…</a:t>
            </a:r>
          </a:p>
        </p:txBody>
      </p:sp>
      <p:sp>
        <p:nvSpPr>
          <p:cNvPr id="57" name="Oval 56"/>
          <p:cNvSpPr/>
          <p:nvPr/>
        </p:nvSpPr>
        <p:spPr>
          <a:xfrm>
            <a:off x="818916" y="3389733"/>
            <a:ext cx="1616436" cy="782380"/>
          </a:xfrm>
          <a:prstGeom prst="ellipse">
            <a:avLst/>
          </a:prstGeom>
          <a:solidFill>
            <a:schemeClr val="tx2">
              <a:lumMod val="40000"/>
              <a:lumOff val="60000"/>
              <a:alpha val="69804"/>
            </a:schemeClr>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a:solidFill>
                  <a:schemeClr val="bg1"/>
                </a:solidFill>
                <a:latin typeface="Arial" pitchFamily="34" charset="0"/>
                <a:cs typeface="Arial" pitchFamily="34" charset="0"/>
              </a:rPr>
              <a:t>What we do…</a:t>
            </a:r>
          </a:p>
        </p:txBody>
      </p:sp>
      <p:sp>
        <p:nvSpPr>
          <p:cNvPr id="58" name="Oval 57"/>
          <p:cNvSpPr/>
          <p:nvPr/>
        </p:nvSpPr>
        <p:spPr>
          <a:xfrm>
            <a:off x="6058662" y="2783959"/>
            <a:ext cx="1637538" cy="692666"/>
          </a:xfrm>
          <a:prstGeom prst="ellipse">
            <a:avLst/>
          </a:prstGeom>
          <a:solidFill>
            <a:schemeClr val="accent2">
              <a:lumMod val="60000"/>
              <a:lumOff val="40000"/>
            </a:schemeClr>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solidFill>
                  <a:schemeClr val="bg1"/>
                </a:solidFill>
                <a:latin typeface="Arial" pitchFamily="34" charset="0"/>
                <a:cs typeface="Arial" pitchFamily="34" charset="0"/>
              </a:rPr>
              <a:t>Vision, Mission &amp; Values</a:t>
            </a:r>
          </a:p>
          <a:p>
            <a:pPr algn="ctr"/>
            <a:r>
              <a:rPr lang="en-US" sz="1050" dirty="0">
                <a:solidFill>
                  <a:schemeClr val="bg1"/>
                </a:solidFill>
                <a:latin typeface="Arial" pitchFamily="34" charset="0"/>
                <a:cs typeface="Arial" pitchFamily="34" charset="0"/>
              </a:rPr>
              <a:t>What we are about…</a:t>
            </a:r>
          </a:p>
        </p:txBody>
      </p:sp>
      <p:sp>
        <p:nvSpPr>
          <p:cNvPr id="39" name="Title 1"/>
          <p:cNvSpPr>
            <a:spLocks noGrp="1"/>
          </p:cNvSpPr>
          <p:nvPr>
            <p:ph type="title"/>
          </p:nvPr>
        </p:nvSpPr>
        <p:spPr>
          <a:xfrm>
            <a:off x="152400" y="856488"/>
            <a:ext cx="1447800" cy="74371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scene3d>
              <a:camera prst="orthographicFront"/>
              <a:lightRig rig="freezing" dir="t">
                <a:rot lat="0" lon="0" rev="5640000"/>
              </a:lightRig>
            </a:scene3d>
            <a:sp3d prstMaterial="flat">
              <a:contourClr>
                <a:schemeClr val="tx2"/>
              </a:contourClr>
            </a:sp3d>
          </a:bodyPr>
          <a:lstStyle/>
          <a:p>
            <a:r>
              <a:rPr lang="en-US" sz="3600" b="1" dirty="0">
                <a:solidFill>
                  <a:srgbClr val="000063"/>
                </a:solidFill>
              </a:rPr>
              <a:t>Flow</a:t>
            </a:r>
          </a:p>
        </p:txBody>
      </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12367"/>
            <a:ext cx="3044909" cy="5069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8181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500"/>
                                        <p:tgtEl>
                                          <p:spTgt spid="5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childTnLst>
                          </p:cTn>
                        </p:par>
                        <p:par>
                          <p:cTn id="39" fill="hold">
                            <p:stCondLst>
                              <p:cond delay="500"/>
                            </p:stCondLst>
                            <p:childTnLst>
                              <p:par>
                                <p:cTn id="40" presetID="4" presetClass="entr" presetSubtype="3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box(out)">
                                      <p:cBhvr>
                                        <p:cTn id="42" dur="500"/>
                                        <p:tgtEl>
                                          <p:spTgt spid="5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par>
                                <p:cTn id="65" presetID="4" presetClass="entr" presetSubtype="32"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box(out)">
                                      <p:cBhvr>
                                        <p:cTn id="67" dur="500"/>
                                        <p:tgtEl>
                                          <p:spTgt spid="46"/>
                                        </p:tgtEl>
                                      </p:cBhvr>
                                    </p:animEffect>
                                  </p:childTnLst>
                                  <p:subTnLst>
                                    <p:set>
                                      <p:cBhvr override="childStyle">
                                        <p:cTn dur="1" fill="hold" display="0" masterRel="nextClick" afterEffect="1"/>
                                        <p:tgtEl>
                                          <p:spTgt spid="4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1" grpId="0" animBg="1"/>
      <p:bldP spid="13" grpId="0" animBg="1"/>
      <p:bldP spid="30" grpId="0" animBg="1"/>
      <p:bldP spid="32" grpId="0" animBg="1"/>
      <p:bldP spid="33" grpId="0" animBg="1"/>
      <p:bldP spid="34" grpId="0" animBg="1"/>
      <p:bldP spid="14" grpId="0"/>
      <p:bldP spid="35" grpId="0"/>
      <p:bldP spid="36" grpId="0"/>
      <p:bldP spid="37" grpId="0"/>
      <p:bldP spid="38" grpId="0"/>
      <p:bldP spid="42" grpId="0"/>
      <p:bldP spid="46" grpId="0" animBg="1"/>
      <p:bldP spid="57" grpId="0" animBg="1"/>
      <p:bldP spid="58" grpId="0" animBg="1"/>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Rounded Corners 55"/>
          <p:cNvSpPr/>
          <p:nvPr/>
        </p:nvSpPr>
        <p:spPr>
          <a:xfrm>
            <a:off x="5501640" y="3509914"/>
            <a:ext cx="3497580" cy="242987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754380" rtlCol="0" anchor="t" anchorCtr="0"/>
          <a:lstStyle/>
          <a:p>
            <a:r>
              <a:rPr lang="en-US" sz="1500" b="1" dirty="0">
                <a:solidFill>
                  <a:srgbClr val="000066"/>
                </a:solidFill>
              </a:rPr>
              <a:t>Document Management</a:t>
            </a:r>
          </a:p>
        </p:txBody>
      </p:sp>
      <p:sp>
        <p:nvSpPr>
          <p:cNvPr id="2" name="Title 1"/>
          <p:cNvSpPr>
            <a:spLocks noGrp="1"/>
          </p:cNvSpPr>
          <p:nvPr>
            <p:ph type="title"/>
          </p:nvPr>
        </p:nvSpPr>
        <p:spPr>
          <a:xfrm>
            <a:off x="140675" y="901705"/>
            <a:ext cx="6316693" cy="696895"/>
          </a:xfrm>
        </p:spPr>
        <p:txBody>
          <a:bodyPr>
            <a:noAutofit/>
          </a:bodyPr>
          <a:lstStyle/>
          <a:p>
            <a:r>
              <a:rPr lang="en-US" sz="3600" dirty="0">
                <a:solidFill>
                  <a:srgbClr val="000066"/>
                </a:solidFill>
              </a:rPr>
              <a:t>3-Dimensional Planning</a:t>
            </a:r>
            <a:endParaRPr lang="en-US" sz="3600" dirty="0">
              <a:solidFill>
                <a:srgbClr val="000066"/>
              </a:solidFill>
              <a:latin typeface="Arial" pitchFamily="34" charset="0"/>
              <a:cs typeface="Arial"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75" y="152400"/>
            <a:ext cx="3044909" cy="506931"/>
          </a:xfrm>
          <a:prstGeom prst="rect">
            <a:avLst/>
          </a:prstGeom>
          <a:ln>
            <a:noFill/>
          </a:ln>
          <a:effectLst>
            <a:outerShdw blurRad="292100" dist="139700" dir="2700000" algn="tl" rotWithShape="0">
              <a:srgbClr val="333333">
                <a:alpha val="65000"/>
              </a:srgbClr>
            </a:outerShdw>
          </a:effectLst>
        </p:spPr>
      </p:pic>
      <p:sp>
        <p:nvSpPr>
          <p:cNvPr id="6" name="Cloud 5"/>
          <p:cNvSpPr/>
          <p:nvPr/>
        </p:nvSpPr>
        <p:spPr>
          <a:xfrm>
            <a:off x="2156460" y="2556510"/>
            <a:ext cx="1844350" cy="743045"/>
          </a:xfrm>
          <a:prstGeom prst="clou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Strategic Plan</a:t>
            </a:r>
          </a:p>
        </p:txBody>
      </p:sp>
      <p:sp>
        <p:nvSpPr>
          <p:cNvPr id="7" name="Cloud 6"/>
          <p:cNvSpPr/>
          <p:nvPr/>
        </p:nvSpPr>
        <p:spPr>
          <a:xfrm>
            <a:off x="3363259" y="3299554"/>
            <a:ext cx="1749761" cy="889592"/>
          </a:xfrm>
          <a:prstGeom prst="cloud">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Operational Plans</a:t>
            </a:r>
          </a:p>
        </p:txBody>
      </p:sp>
      <p:sp>
        <p:nvSpPr>
          <p:cNvPr id="9" name="Cloud 8"/>
          <p:cNvSpPr/>
          <p:nvPr/>
        </p:nvSpPr>
        <p:spPr>
          <a:xfrm>
            <a:off x="2156461" y="4133851"/>
            <a:ext cx="1265207" cy="734489"/>
          </a:xfrm>
          <a:prstGeom prst="clou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WFD</a:t>
            </a:r>
          </a:p>
        </p:txBody>
      </p:sp>
      <p:sp>
        <p:nvSpPr>
          <p:cNvPr id="10" name="Cloud 9"/>
          <p:cNvSpPr/>
          <p:nvPr/>
        </p:nvSpPr>
        <p:spPr>
          <a:xfrm>
            <a:off x="3815075" y="4932191"/>
            <a:ext cx="1297945" cy="741247"/>
          </a:xfrm>
          <a:prstGeom prst="clou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CHIP</a:t>
            </a:r>
          </a:p>
        </p:txBody>
      </p:sp>
      <p:sp>
        <p:nvSpPr>
          <p:cNvPr id="5" name="TextBox 4"/>
          <p:cNvSpPr txBox="1"/>
          <p:nvPr/>
        </p:nvSpPr>
        <p:spPr>
          <a:xfrm>
            <a:off x="5593080" y="2527496"/>
            <a:ext cx="1492588" cy="507831"/>
          </a:xfrm>
          <a:prstGeom prst="rect">
            <a:avLst/>
          </a:prstGeom>
          <a:noFill/>
          <a:ln>
            <a:solidFill>
              <a:srgbClr val="000066"/>
            </a:solidFill>
          </a:ln>
        </p:spPr>
        <p:txBody>
          <a:bodyPr wrap="none" rtlCol="0">
            <a:spAutoFit/>
          </a:bodyPr>
          <a:lstStyle/>
          <a:p>
            <a:r>
              <a:rPr lang="en-US" sz="1350" dirty="0">
                <a:solidFill>
                  <a:srgbClr val="000066"/>
                </a:solidFill>
              </a:rPr>
              <a:t>Strategic Priority:</a:t>
            </a:r>
          </a:p>
          <a:p>
            <a:r>
              <a:rPr lang="en-US" sz="1350" dirty="0">
                <a:solidFill>
                  <a:srgbClr val="000066"/>
                </a:solidFill>
              </a:rPr>
              <a:t>   Partnering</a:t>
            </a:r>
          </a:p>
        </p:txBody>
      </p:sp>
      <p:cxnSp>
        <p:nvCxnSpPr>
          <p:cNvPr id="12" name="Straight Arrow Connector 11"/>
          <p:cNvCxnSpPr>
            <a:stCxn id="5" idx="1"/>
            <a:endCxn id="13" idx="6"/>
          </p:cNvCxnSpPr>
          <p:nvPr/>
        </p:nvCxnSpPr>
        <p:spPr>
          <a:xfrm flipH="1" flipV="1">
            <a:off x="4084320" y="2769870"/>
            <a:ext cx="1508760" cy="11542"/>
          </a:xfrm>
          <a:prstGeom prst="straightConnector1">
            <a:avLst/>
          </a:prstGeom>
          <a:ln>
            <a:solidFill>
              <a:srgbClr val="000066"/>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665220" y="2556510"/>
            <a:ext cx="419100" cy="426720"/>
          </a:xfrm>
          <a:prstGeom prst="ellipse">
            <a:avLst/>
          </a:prstGeom>
          <a:no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Oval 15"/>
          <p:cNvSpPr/>
          <p:nvPr/>
        </p:nvSpPr>
        <p:spPr>
          <a:xfrm>
            <a:off x="4464047" y="3438818"/>
            <a:ext cx="4191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8" name="Straight Arrow Connector 17"/>
          <p:cNvCxnSpPr>
            <a:stCxn id="5" idx="1"/>
            <a:endCxn id="16" idx="6"/>
          </p:cNvCxnSpPr>
          <p:nvPr/>
        </p:nvCxnSpPr>
        <p:spPr>
          <a:xfrm flipH="1">
            <a:off x="4883147" y="2781412"/>
            <a:ext cx="709933" cy="870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4693919" y="4932191"/>
            <a:ext cx="4191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2" name="Straight Arrow Connector 21"/>
          <p:cNvCxnSpPr>
            <a:stCxn id="5" idx="1"/>
            <a:endCxn id="20" idx="0"/>
          </p:cNvCxnSpPr>
          <p:nvPr/>
        </p:nvCxnSpPr>
        <p:spPr>
          <a:xfrm flipH="1">
            <a:off x="4903469" y="2781412"/>
            <a:ext cx="689611" cy="2150779"/>
          </a:xfrm>
          <a:prstGeom prst="straightConnector1">
            <a:avLst/>
          </a:prstGeom>
          <a:ln>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0517" y="3267541"/>
            <a:ext cx="1206164" cy="507831"/>
          </a:xfrm>
          <a:prstGeom prst="rect">
            <a:avLst/>
          </a:prstGeom>
          <a:noFill/>
          <a:ln>
            <a:solidFill>
              <a:srgbClr val="000066"/>
            </a:solidFill>
          </a:ln>
        </p:spPr>
        <p:txBody>
          <a:bodyPr wrap="none" rtlCol="0">
            <a:spAutoFit/>
          </a:bodyPr>
          <a:lstStyle/>
          <a:p>
            <a:r>
              <a:rPr lang="en-US" sz="1350" dirty="0">
                <a:solidFill>
                  <a:srgbClr val="000066"/>
                </a:solidFill>
              </a:rPr>
              <a:t>Public Health</a:t>
            </a:r>
          </a:p>
          <a:p>
            <a:r>
              <a:rPr lang="en-US" sz="1350" dirty="0">
                <a:solidFill>
                  <a:srgbClr val="000066"/>
                </a:solidFill>
              </a:rPr>
              <a:t>Essential #1</a:t>
            </a:r>
          </a:p>
        </p:txBody>
      </p:sp>
      <p:cxnSp>
        <p:nvCxnSpPr>
          <p:cNvPr id="28" name="Straight Arrow Connector 27"/>
          <p:cNvCxnSpPr>
            <a:stCxn id="26" idx="3"/>
            <a:endCxn id="30" idx="2"/>
          </p:cNvCxnSpPr>
          <p:nvPr/>
        </p:nvCxnSpPr>
        <p:spPr>
          <a:xfrm flipV="1">
            <a:off x="1506681" y="3141392"/>
            <a:ext cx="696577" cy="380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203258" y="2928032"/>
            <a:ext cx="419100" cy="4267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Oval 32"/>
          <p:cNvSpPr/>
          <p:nvPr/>
        </p:nvSpPr>
        <p:spPr>
          <a:xfrm>
            <a:off x="2724448" y="3975786"/>
            <a:ext cx="419100" cy="42672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35" name="Straight Arrow Connector 34"/>
          <p:cNvCxnSpPr>
            <a:stCxn id="26" idx="3"/>
            <a:endCxn id="33" idx="2"/>
          </p:cNvCxnSpPr>
          <p:nvPr/>
        </p:nvCxnSpPr>
        <p:spPr>
          <a:xfrm>
            <a:off x="1506681" y="3521457"/>
            <a:ext cx="1217767" cy="667689"/>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3733799" y="5252578"/>
            <a:ext cx="4191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39" name="Straight Arrow Connector 38"/>
          <p:cNvCxnSpPr>
            <a:stCxn id="26" idx="3"/>
            <a:endCxn id="37" idx="2"/>
          </p:cNvCxnSpPr>
          <p:nvPr/>
        </p:nvCxnSpPr>
        <p:spPr>
          <a:xfrm>
            <a:off x="1506681" y="3521457"/>
            <a:ext cx="2227118" cy="1944481"/>
          </a:xfrm>
          <a:prstGeom prst="straightConnector1">
            <a:avLst/>
          </a:prstGeom>
          <a:ln>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92908" y="5116537"/>
            <a:ext cx="1095813" cy="507831"/>
          </a:xfrm>
          <a:prstGeom prst="rect">
            <a:avLst/>
          </a:prstGeom>
          <a:noFill/>
          <a:ln>
            <a:solidFill>
              <a:srgbClr val="000066"/>
            </a:solidFill>
          </a:ln>
        </p:spPr>
        <p:txBody>
          <a:bodyPr wrap="none" rtlCol="0">
            <a:spAutoFit/>
          </a:bodyPr>
          <a:lstStyle/>
          <a:p>
            <a:r>
              <a:rPr lang="en-US" sz="1350" dirty="0">
                <a:solidFill>
                  <a:srgbClr val="000066"/>
                </a:solidFill>
              </a:rPr>
              <a:t>PHAB </a:t>
            </a:r>
          </a:p>
          <a:p>
            <a:r>
              <a:rPr lang="en-US" sz="1350" dirty="0">
                <a:solidFill>
                  <a:srgbClr val="000066"/>
                </a:solidFill>
              </a:rPr>
              <a:t>Standard 6.1</a:t>
            </a:r>
          </a:p>
        </p:txBody>
      </p:sp>
      <p:sp>
        <p:nvSpPr>
          <p:cNvPr id="45" name="Oval 44"/>
          <p:cNvSpPr/>
          <p:nvPr/>
        </p:nvSpPr>
        <p:spPr>
          <a:xfrm>
            <a:off x="2420428" y="2962701"/>
            <a:ext cx="419100" cy="4267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7" name="Oval 46"/>
          <p:cNvSpPr/>
          <p:nvPr/>
        </p:nvSpPr>
        <p:spPr>
          <a:xfrm>
            <a:off x="4008753" y="3975786"/>
            <a:ext cx="4191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9" name="Oval 48"/>
          <p:cNvSpPr/>
          <p:nvPr/>
        </p:nvSpPr>
        <p:spPr>
          <a:xfrm>
            <a:off x="2203412" y="4533331"/>
            <a:ext cx="419100" cy="42672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51" name="Straight Arrow Connector 50"/>
          <p:cNvCxnSpPr>
            <a:stCxn id="43" idx="3"/>
            <a:endCxn id="49" idx="4"/>
          </p:cNvCxnSpPr>
          <p:nvPr/>
        </p:nvCxnSpPr>
        <p:spPr>
          <a:xfrm flipV="1">
            <a:off x="1788721" y="4960051"/>
            <a:ext cx="624241" cy="410402"/>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3" idx="3"/>
            <a:endCxn id="45" idx="4"/>
          </p:cNvCxnSpPr>
          <p:nvPr/>
        </p:nvCxnSpPr>
        <p:spPr>
          <a:xfrm flipV="1">
            <a:off x="1788721" y="3389421"/>
            <a:ext cx="841257" cy="1981032"/>
          </a:xfrm>
          <a:prstGeom prst="straightConnector1">
            <a:avLst/>
          </a:prstGeom>
          <a:ln>
            <a:solidFill>
              <a:srgbClr val="000066"/>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3" idx="3"/>
            <a:endCxn id="47" idx="4"/>
          </p:cNvCxnSpPr>
          <p:nvPr/>
        </p:nvCxnSpPr>
        <p:spPr>
          <a:xfrm flipV="1">
            <a:off x="1788721" y="4402506"/>
            <a:ext cx="2429582" cy="967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Picture 14" descr="File:Documents icon.sv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5223" y="4012471"/>
            <a:ext cx="703200" cy="828627"/>
          </a:xfrm>
          <a:prstGeom prst="rect">
            <a:avLst/>
          </a:prstGeom>
        </p:spPr>
      </p:pic>
      <p:pic>
        <p:nvPicPr>
          <p:cNvPr id="17" name="Picture 16" descr="Portable Document Format Icon by gsagri04 - Portable Document Format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5322" y="5042275"/>
            <a:ext cx="703200" cy="811775"/>
          </a:xfrm>
          <a:prstGeom prst="rect">
            <a:avLst/>
          </a:prstGeom>
        </p:spPr>
      </p:pic>
      <p:pic>
        <p:nvPicPr>
          <p:cNvPr id="19" name="Picture 18" descr="Файл:Word Document icon.sv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2191" y="4567327"/>
            <a:ext cx="703200" cy="880835"/>
          </a:xfrm>
          <a:prstGeom prst="rect">
            <a:avLst/>
          </a:prstGeom>
        </p:spPr>
      </p:pic>
      <p:sp>
        <p:nvSpPr>
          <p:cNvPr id="46" name="TextBox 45"/>
          <p:cNvSpPr txBox="1"/>
          <p:nvPr/>
        </p:nvSpPr>
        <p:spPr>
          <a:xfrm>
            <a:off x="7775206" y="2769871"/>
            <a:ext cx="1123064" cy="507831"/>
          </a:xfrm>
          <a:prstGeom prst="rect">
            <a:avLst/>
          </a:prstGeom>
          <a:noFill/>
          <a:ln>
            <a:solidFill>
              <a:srgbClr val="000066"/>
            </a:solidFill>
          </a:ln>
        </p:spPr>
        <p:txBody>
          <a:bodyPr wrap="none" rtlCol="0">
            <a:spAutoFit/>
          </a:bodyPr>
          <a:lstStyle/>
          <a:p>
            <a:r>
              <a:rPr lang="en-US" sz="1350" dirty="0">
                <a:solidFill>
                  <a:srgbClr val="000066"/>
                </a:solidFill>
              </a:rPr>
              <a:t>PHAB </a:t>
            </a:r>
          </a:p>
          <a:p>
            <a:r>
              <a:rPr lang="en-US" sz="1350" dirty="0">
                <a:solidFill>
                  <a:srgbClr val="000066"/>
                </a:solidFill>
              </a:rPr>
              <a:t>Standard 4.2</a:t>
            </a:r>
          </a:p>
        </p:txBody>
      </p:sp>
      <p:cxnSp>
        <p:nvCxnSpPr>
          <p:cNvPr id="38" name="Straight Arrow Connector 37"/>
          <p:cNvCxnSpPr>
            <a:stCxn id="46" idx="2"/>
          </p:cNvCxnSpPr>
          <p:nvPr/>
        </p:nvCxnSpPr>
        <p:spPr>
          <a:xfrm flipH="1">
            <a:off x="6403035" y="3277702"/>
            <a:ext cx="1933703" cy="8561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46" idx="2"/>
            <a:endCxn id="19" idx="0"/>
          </p:cNvCxnSpPr>
          <p:nvPr/>
        </p:nvCxnSpPr>
        <p:spPr>
          <a:xfrm flipH="1">
            <a:off x="6923791" y="3277702"/>
            <a:ext cx="1412947" cy="1289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6" idx="2"/>
            <a:endCxn id="17" idx="0"/>
          </p:cNvCxnSpPr>
          <p:nvPr/>
        </p:nvCxnSpPr>
        <p:spPr>
          <a:xfrm flipH="1">
            <a:off x="8326922" y="3277702"/>
            <a:ext cx="9816" cy="1764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8" name="Picture 57" descr="external image My-Documents-icon.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6781" y="4873894"/>
            <a:ext cx="963476" cy="963476"/>
          </a:xfrm>
          <a:prstGeom prst="rect">
            <a:avLst/>
          </a:prstGeom>
        </p:spPr>
      </p:pic>
      <p:pic>
        <p:nvPicPr>
          <p:cNvPr id="59" name="Picture 58" descr="Python bad practice, a concrete case | Julien Danjou"/>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61382" y="4149911"/>
            <a:ext cx="860672" cy="860672"/>
          </a:xfrm>
          <a:prstGeom prst="rect">
            <a:avLst/>
          </a:prstGeom>
        </p:spPr>
      </p:pic>
      <p:sp>
        <p:nvSpPr>
          <p:cNvPr id="40" name="Oval 39"/>
          <p:cNvSpPr/>
          <p:nvPr/>
        </p:nvSpPr>
        <p:spPr>
          <a:xfrm>
            <a:off x="2976644" y="4422062"/>
            <a:ext cx="419100" cy="42672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42" name="Straight Arrow Connector 41"/>
          <p:cNvCxnSpPr>
            <a:stCxn id="5" idx="1"/>
          </p:cNvCxnSpPr>
          <p:nvPr/>
        </p:nvCxnSpPr>
        <p:spPr>
          <a:xfrm flipH="1">
            <a:off x="3338450" y="2781412"/>
            <a:ext cx="2254630" cy="1720959"/>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95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left)">
                                      <p:cBhvr>
                                        <p:cTn id="50" dur="500"/>
                                        <p:tgtEl>
                                          <p:spTgt spid="30"/>
                                        </p:tgtEl>
                                      </p:cBhvr>
                                    </p:animEffect>
                                  </p:childTnLst>
                                </p:cTn>
                              </p:par>
                            </p:childTnLst>
                          </p:cTn>
                        </p:par>
                        <p:par>
                          <p:cTn id="51" fill="hold">
                            <p:stCondLst>
                              <p:cond delay="1500"/>
                            </p:stCondLst>
                            <p:childTnLst>
                              <p:par>
                                <p:cTn id="52" presetID="22" presetClass="entr" presetSubtype="8" fill="hold"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left)">
                                      <p:cBhvr>
                                        <p:cTn id="54" dur="500"/>
                                        <p:tgtEl>
                                          <p:spTgt spid="35"/>
                                        </p:tgtEl>
                                      </p:cBhvr>
                                    </p:animEffect>
                                  </p:childTnLst>
                                </p:cTn>
                              </p:par>
                            </p:childTnLst>
                          </p:cTn>
                        </p:par>
                        <p:par>
                          <p:cTn id="55" fill="hold">
                            <p:stCondLst>
                              <p:cond delay="2000"/>
                            </p:stCondLst>
                            <p:childTnLst>
                              <p:par>
                                <p:cTn id="56" presetID="22" presetClass="entr" presetSubtype="8"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left)">
                                      <p:cBhvr>
                                        <p:cTn id="58" dur="500"/>
                                        <p:tgtEl>
                                          <p:spTgt spid="33"/>
                                        </p:tgtEl>
                                      </p:cBhvr>
                                    </p:animEffect>
                                  </p:childTnLst>
                                </p:cTn>
                              </p:par>
                            </p:childTnLst>
                          </p:cTn>
                        </p:par>
                        <p:par>
                          <p:cTn id="59" fill="hold">
                            <p:stCondLst>
                              <p:cond delay="2500"/>
                            </p:stCondLst>
                            <p:childTnLst>
                              <p:par>
                                <p:cTn id="60" presetID="22" presetClass="entr" presetSubtype="8"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ipe(left)">
                                      <p:cBhvr>
                                        <p:cTn id="62" dur="500"/>
                                        <p:tgtEl>
                                          <p:spTgt spid="39"/>
                                        </p:tgtEl>
                                      </p:cBhvr>
                                    </p:animEffect>
                                  </p:childTnLst>
                                </p:cTn>
                              </p:par>
                            </p:childTnLst>
                          </p:cTn>
                        </p:par>
                        <p:par>
                          <p:cTn id="63" fill="hold">
                            <p:stCondLst>
                              <p:cond delay="3000"/>
                            </p:stCondLst>
                            <p:childTnLst>
                              <p:par>
                                <p:cTn id="64" presetID="22" presetClass="entr" presetSubtype="8" fill="hold" grpId="0" nodeType="after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wipe(left)">
                                      <p:cBhvr>
                                        <p:cTn id="66" dur="500"/>
                                        <p:tgtEl>
                                          <p:spTgt spid="37"/>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p:cTn id="71" dur="500" fill="hold"/>
                                        <p:tgtEl>
                                          <p:spTgt spid="43"/>
                                        </p:tgtEl>
                                        <p:attrNameLst>
                                          <p:attrName>ppt_w</p:attrName>
                                        </p:attrNameLst>
                                      </p:cBhvr>
                                      <p:tavLst>
                                        <p:tav tm="0">
                                          <p:val>
                                            <p:fltVal val="0"/>
                                          </p:val>
                                        </p:tav>
                                        <p:tav tm="100000">
                                          <p:val>
                                            <p:strVal val="#ppt_w"/>
                                          </p:val>
                                        </p:tav>
                                      </p:tavLst>
                                    </p:anim>
                                    <p:anim calcmode="lin" valueType="num">
                                      <p:cBhvr>
                                        <p:cTn id="72" dur="500" fill="hold"/>
                                        <p:tgtEl>
                                          <p:spTgt spid="43"/>
                                        </p:tgtEl>
                                        <p:attrNameLst>
                                          <p:attrName>ppt_h</p:attrName>
                                        </p:attrNameLst>
                                      </p:cBhvr>
                                      <p:tavLst>
                                        <p:tav tm="0">
                                          <p:val>
                                            <p:fltVal val="0"/>
                                          </p:val>
                                        </p:tav>
                                        <p:tav tm="100000">
                                          <p:val>
                                            <p:strVal val="#ppt_h"/>
                                          </p:val>
                                        </p:tav>
                                      </p:tavLst>
                                    </p:anim>
                                    <p:animEffect transition="in" filter="fade">
                                      <p:cBhvr>
                                        <p:cTn id="73" dur="500"/>
                                        <p:tgtEl>
                                          <p:spTgt spid="43"/>
                                        </p:tgtEl>
                                      </p:cBhvr>
                                    </p:animEffect>
                                  </p:childTnLst>
                                </p:cTn>
                              </p:par>
                            </p:childTnLst>
                          </p:cTn>
                        </p:par>
                        <p:par>
                          <p:cTn id="74" fill="hold">
                            <p:stCondLst>
                              <p:cond delay="500"/>
                            </p:stCondLst>
                            <p:childTnLst>
                              <p:par>
                                <p:cTn id="75" presetID="22" presetClass="entr" presetSubtype="8"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wipe(left)">
                                      <p:cBhvr>
                                        <p:cTn id="77" dur="500"/>
                                        <p:tgtEl>
                                          <p:spTgt spid="53"/>
                                        </p:tgtEl>
                                      </p:cBhvr>
                                    </p:animEffect>
                                  </p:childTnLst>
                                </p:cTn>
                              </p:par>
                            </p:childTnLst>
                          </p:cTn>
                        </p:par>
                        <p:par>
                          <p:cTn id="78" fill="hold">
                            <p:stCondLst>
                              <p:cond delay="1000"/>
                            </p:stCondLst>
                            <p:childTnLst>
                              <p:par>
                                <p:cTn id="79" presetID="22" presetClass="entr" presetSubtype="4" fill="hold" grpId="0" nodeType="after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wipe(down)">
                                      <p:cBhvr>
                                        <p:cTn id="81" dur="500"/>
                                        <p:tgtEl>
                                          <p:spTgt spid="45"/>
                                        </p:tgtEl>
                                      </p:cBhvr>
                                    </p:animEffect>
                                  </p:childTnLst>
                                </p:cTn>
                              </p:par>
                            </p:childTnLst>
                          </p:cTn>
                        </p:par>
                        <p:par>
                          <p:cTn id="82" fill="hold">
                            <p:stCondLst>
                              <p:cond delay="1500"/>
                            </p:stCondLst>
                            <p:childTnLst>
                              <p:par>
                                <p:cTn id="83" presetID="22" presetClass="entr" presetSubtype="8" fill="hold" nodeType="after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wipe(left)">
                                      <p:cBhvr>
                                        <p:cTn id="85" dur="500"/>
                                        <p:tgtEl>
                                          <p:spTgt spid="51"/>
                                        </p:tgtEl>
                                      </p:cBhvr>
                                    </p:animEffect>
                                  </p:childTnLst>
                                </p:cTn>
                              </p:par>
                            </p:childTnLst>
                          </p:cTn>
                        </p:par>
                        <p:par>
                          <p:cTn id="86" fill="hold">
                            <p:stCondLst>
                              <p:cond delay="2000"/>
                            </p:stCondLst>
                            <p:childTnLst>
                              <p:par>
                                <p:cTn id="87" presetID="22" presetClass="entr" presetSubtype="4" fill="hold" grpId="0" nodeType="after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wipe(down)">
                                      <p:cBhvr>
                                        <p:cTn id="89" dur="500"/>
                                        <p:tgtEl>
                                          <p:spTgt spid="49"/>
                                        </p:tgtEl>
                                      </p:cBhvr>
                                    </p:animEffect>
                                  </p:childTnLst>
                                </p:cTn>
                              </p:par>
                            </p:childTnLst>
                          </p:cTn>
                        </p:par>
                        <p:par>
                          <p:cTn id="90" fill="hold">
                            <p:stCondLst>
                              <p:cond delay="2500"/>
                            </p:stCondLst>
                            <p:childTnLst>
                              <p:par>
                                <p:cTn id="91" presetID="22" presetClass="entr" presetSubtype="8" fill="hold" nodeType="afterEffect">
                                  <p:stCondLst>
                                    <p:cond delay="0"/>
                                  </p:stCondLst>
                                  <p:childTnLst>
                                    <p:set>
                                      <p:cBhvr>
                                        <p:cTn id="92" dur="1" fill="hold">
                                          <p:stCondLst>
                                            <p:cond delay="0"/>
                                          </p:stCondLst>
                                        </p:cTn>
                                        <p:tgtEl>
                                          <p:spTgt spid="55"/>
                                        </p:tgtEl>
                                        <p:attrNameLst>
                                          <p:attrName>style.visibility</p:attrName>
                                        </p:attrNameLst>
                                      </p:cBhvr>
                                      <p:to>
                                        <p:strVal val="visible"/>
                                      </p:to>
                                    </p:set>
                                    <p:animEffect transition="in" filter="wipe(left)">
                                      <p:cBhvr>
                                        <p:cTn id="93" dur="500"/>
                                        <p:tgtEl>
                                          <p:spTgt spid="55"/>
                                        </p:tgtEl>
                                      </p:cBhvr>
                                    </p:animEffect>
                                  </p:childTnLst>
                                </p:cTn>
                              </p:par>
                            </p:childTnLst>
                          </p:cTn>
                        </p:par>
                        <p:par>
                          <p:cTn id="94" fill="hold">
                            <p:stCondLst>
                              <p:cond delay="3000"/>
                            </p:stCondLst>
                            <p:childTnLst>
                              <p:par>
                                <p:cTn id="95" presetID="22" presetClass="entr" presetSubtype="4"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down)">
                                      <p:cBhvr>
                                        <p:cTn id="97" dur="500"/>
                                        <p:tgtEl>
                                          <p:spTgt spid="47"/>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5"/>
                                        </p:tgtEl>
                                        <p:attrNameLst>
                                          <p:attrName>style.visibility</p:attrName>
                                        </p:attrNameLst>
                                      </p:cBhvr>
                                      <p:to>
                                        <p:strVal val="visible"/>
                                      </p:to>
                                    </p:set>
                                    <p:anim calcmode="lin" valueType="num">
                                      <p:cBhvr>
                                        <p:cTn id="102" dur="500" fill="hold"/>
                                        <p:tgtEl>
                                          <p:spTgt spid="5"/>
                                        </p:tgtEl>
                                        <p:attrNameLst>
                                          <p:attrName>ppt_w</p:attrName>
                                        </p:attrNameLst>
                                      </p:cBhvr>
                                      <p:tavLst>
                                        <p:tav tm="0">
                                          <p:val>
                                            <p:fltVal val="0"/>
                                          </p:val>
                                        </p:tav>
                                        <p:tav tm="100000">
                                          <p:val>
                                            <p:strVal val="#ppt_w"/>
                                          </p:val>
                                        </p:tav>
                                      </p:tavLst>
                                    </p:anim>
                                    <p:anim calcmode="lin" valueType="num">
                                      <p:cBhvr>
                                        <p:cTn id="103" dur="500" fill="hold"/>
                                        <p:tgtEl>
                                          <p:spTgt spid="5"/>
                                        </p:tgtEl>
                                        <p:attrNameLst>
                                          <p:attrName>ppt_h</p:attrName>
                                        </p:attrNameLst>
                                      </p:cBhvr>
                                      <p:tavLst>
                                        <p:tav tm="0">
                                          <p:val>
                                            <p:fltVal val="0"/>
                                          </p:val>
                                        </p:tav>
                                        <p:tav tm="100000">
                                          <p:val>
                                            <p:strVal val="#ppt_h"/>
                                          </p:val>
                                        </p:tav>
                                      </p:tavLst>
                                    </p:anim>
                                    <p:animEffect transition="in" filter="fade">
                                      <p:cBhvr>
                                        <p:cTn id="104" dur="500"/>
                                        <p:tgtEl>
                                          <p:spTgt spid="5"/>
                                        </p:tgtEl>
                                      </p:cBhvr>
                                    </p:animEffect>
                                  </p:childTnLst>
                                </p:cTn>
                              </p:par>
                            </p:childTnLst>
                          </p:cTn>
                        </p:par>
                        <p:par>
                          <p:cTn id="105" fill="hold">
                            <p:stCondLst>
                              <p:cond delay="500"/>
                            </p:stCondLst>
                            <p:childTnLst>
                              <p:par>
                                <p:cTn id="106" presetID="22" presetClass="entr" presetSubtype="2" fill="hold" nodeType="afterEffect">
                                  <p:stCondLst>
                                    <p:cond delay="0"/>
                                  </p:stCondLst>
                                  <p:childTnLst>
                                    <p:set>
                                      <p:cBhvr>
                                        <p:cTn id="107" dur="1" fill="hold">
                                          <p:stCondLst>
                                            <p:cond delay="0"/>
                                          </p:stCondLst>
                                        </p:cTn>
                                        <p:tgtEl>
                                          <p:spTgt spid="12"/>
                                        </p:tgtEl>
                                        <p:attrNameLst>
                                          <p:attrName>style.visibility</p:attrName>
                                        </p:attrNameLst>
                                      </p:cBhvr>
                                      <p:to>
                                        <p:strVal val="visible"/>
                                      </p:to>
                                    </p:set>
                                    <p:animEffect transition="in" filter="wipe(right)">
                                      <p:cBhvr>
                                        <p:cTn id="108" dur="500"/>
                                        <p:tgtEl>
                                          <p:spTgt spid="12"/>
                                        </p:tgtEl>
                                      </p:cBhvr>
                                    </p:animEffect>
                                  </p:childTnLst>
                                </p:cTn>
                              </p:par>
                            </p:childTnLst>
                          </p:cTn>
                        </p:par>
                        <p:par>
                          <p:cTn id="109" fill="hold">
                            <p:stCondLst>
                              <p:cond delay="1000"/>
                            </p:stCondLst>
                            <p:childTnLst>
                              <p:par>
                                <p:cTn id="110" presetID="22" presetClass="entr" presetSubtype="2" fill="hold" grpId="0" nodeType="afterEffect">
                                  <p:stCondLst>
                                    <p:cond delay="0"/>
                                  </p:stCondLst>
                                  <p:childTnLst>
                                    <p:set>
                                      <p:cBhvr>
                                        <p:cTn id="111" dur="1" fill="hold">
                                          <p:stCondLst>
                                            <p:cond delay="0"/>
                                          </p:stCondLst>
                                        </p:cTn>
                                        <p:tgtEl>
                                          <p:spTgt spid="13"/>
                                        </p:tgtEl>
                                        <p:attrNameLst>
                                          <p:attrName>style.visibility</p:attrName>
                                        </p:attrNameLst>
                                      </p:cBhvr>
                                      <p:to>
                                        <p:strVal val="visible"/>
                                      </p:to>
                                    </p:set>
                                    <p:animEffect transition="in" filter="wipe(right)">
                                      <p:cBhvr>
                                        <p:cTn id="112" dur="500"/>
                                        <p:tgtEl>
                                          <p:spTgt spid="13"/>
                                        </p:tgtEl>
                                      </p:cBhvr>
                                    </p:animEffect>
                                  </p:childTnLst>
                                </p:cTn>
                              </p:par>
                            </p:childTnLst>
                          </p:cTn>
                        </p:par>
                        <p:par>
                          <p:cTn id="113" fill="hold">
                            <p:stCondLst>
                              <p:cond delay="1500"/>
                            </p:stCondLst>
                            <p:childTnLst>
                              <p:par>
                                <p:cTn id="114" presetID="22" presetClass="entr" presetSubtype="1" fill="hold" nodeType="afterEffect">
                                  <p:stCondLst>
                                    <p:cond delay="0"/>
                                  </p:stCondLst>
                                  <p:childTnLst>
                                    <p:set>
                                      <p:cBhvr>
                                        <p:cTn id="115" dur="1" fill="hold">
                                          <p:stCondLst>
                                            <p:cond delay="0"/>
                                          </p:stCondLst>
                                        </p:cTn>
                                        <p:tgtEl>
                                          <p:spTgt spid="42"/>
                                        </p:tgtEl>
                                        <p:attrNameLst>
                                          <p:attrName>style.visibility</p:attrName>
                                        </p:attrNameLst>
                                      </p:cBhvr>
                                      <p:to>
                                        <p:strVal val="visible"/>
                                      </p:to>
                                    </p:set>
                                    <p:animEffect transition="in" filter="wipe(up)">
                                      <p:cBhvr>
                                        <p:cTn id="116" dur="500"/>
                                        <p:tgtEl>
                                          <p:spTgt spid="42"/>
                                        </p:tgtEl>
                                      </p:cBhvr>
                                    </p:animEffect>
                                  </p:childTnLst>
                                </p:cTn>
                              </p:par>
                            </p:childTnLst>
                          </p:cTn>
                        </p:par>
                        <p:par>
                          <p:cTn id="117" fill="hold">
                            <p:stCondLst>
                              <p:cond delay="2000"/>
                            </p:stCondLst>
                            <p:childTnLst>
                              <p:par>
                                <p:cTn id="118" presetID="22" presetClass="entr" presetSubtype="4" fill="hold" grpId="0" nodeType="afterEffect">
                                  <p:stCondLst>
                                    <p:cond delay="0"/>
                                  </p:stCondLst>
                                  <p:childTnLst>
                                    <p:set>
                                      <p:cBhvr>
                                        <p:cTn id="119" dur="1" fill="hold">
                                          <p:stCondLst>
                                            <p:cond delay="0"/>
                                          </p:stCondLst>
                                        </p:cTn>
                                        <p:tgtEl>
                                          <p:spTgt spid="40"/>
                                        </p:tgtEl>
                                        <p:attrNameLst>
                                          <p:attrName>style.visibility</p:attrName>
                                        </p:attrNameLst>
                                      </p:cBhvr>
                                      <p:to>
                                        <p:strVal val="visible"/>
                                      </p:to>
                                    </p:set>
                                    <p:animEffect transition="in" filter="wipe(down)">
                                      <p:cBhvr>
                                        <p:cTn id="120" dur="500"/>
                                        <p:tgtEl>
                                          <p:spTgt spid="40"/>
                                        </p:tgtEl>
                                      </p:cBhvr>
                                    </p:animEffect>
                                  </p:childTnLst>
                                </p:cTn>
                              </p:par>
                            </p:childTnLst>
                          </p:cTn>
                        </p:par>
                        <p:par>
                          <p:cTn id="121" fill="hold">
                            <p:stCondLst>
                              <p:cond delay="2500"/>
                            </p:stCondLst>
                            <p:childTnLst>
                              <p:par>
                                <p:cTn id="122" presetID="22" presetClass="entr" presetSubtype="2" fill="hold" nodeType="afterEffect">
                                  <p:stCondLst>
                                    <p:cond delay="0"/>
                                  </p:stCondLst>
                                  <p:childTnLst>
                                    <p:set>
                                      <p:cBhvr>
                                        <p:cTn id="123" dur="1" fill="hold">
                                          <p:stCondLst>
                                            <p:cond delay="0"/>
                                          </p:stCondLst>
                                        </p:cTn>
                                        <p:tgtEl>
                                          <p:spTgt spid="18"/>
                                        </p:tgtEl>
                                        <p:attrNameLst>
                                          <p:attrName>style.visibility</p:attrName>
                                        </p:attrNameLst>
                                      </p:cBhvr>
                                      <p:to>
                                        <p:strVal val="visible"/>
                                      </p:to>
                                    </p:set>
                                    <p:animEffect transition="in" filter="wipe(right)">
                                      <p:cBhvr>
                                        <p:cTn id="124" dur="500"/>
                                        <p:tgtEl>
                                          <p:spTgt spid="18"/>
                                        </p:tgtEl>
                                      </p:cBhvr>
                                    </p:animEffect>
                                  </p:childTnLst>
                                </p:cTn>
                              </p:par>
                            </p:childTnLst>
                          </p:cTn>
                        </p:par>
                        <p:par>
                          <p:cTn id="125" fill="hold">
                            <p:stCondLst>
                              <p:cond delay="3000"/>
                            </p:stCondLst>
                            <p:childTnLst>
                              <p:par>
                                <p:cTn id="126" presetID="22" presetClass="entr" presetSubtype="2" fill="hold" grpId="0" nodeType="afterEffect">
                                  <p:stCondLst>
                                    <p:cond delay="0"/>
                                  </p:stCondLst>
                                  <p:childTnLst>
                                    <p:set>
                                      <p:cBhvr>
                                        <p:cTn id="127" dur="1" fill="hold">
                                          <p:stCondLst>
                                            <p:cond delay="0"/>
                                          </p:stCondLst>
                                        </p:cTn>
                                        <p:tgtEl>
                                          <p:spTgt spid="16"/>
                                        </p:tgtEl>
                                        <p:attrNameLst>
                                          <p:attrName>style.visibility</p:attrName>
                                        </p:attrNameLst>
                                      </p:cBhvr>
                                      <p:to>
                                        <p:strVal val="visible"/>
                                      </p:to>
                                    </p:set>
                                    <p:animEffect transition="in" filter="wipe(right)">
                                      <p:cBhvr>
                                        <p:cTn id="128" dur="500"/>
                                        <p:tgtEl>
                                          <p:spTgt spid="16"/>
                                        </p:tgtEl>
                                      </p:cBhvr>
                                    </p:animEffect>
                                  </p:childTnLst>
                                </p:cTn>
                              </p:par>
                            </p:childTnLst>
                          </p:cTn>
                        </p:par>
                        <p:par>
                          <p:cTn id="129" fill="hold">
                            <p:stCondLst>
                              <p:cond delay="3500"/>
                            </p:stCondLst>
                            <p:childTnLst>
                              <p:par>
                                <p:cTn id="130" presetID="22" presetClass="entr" presetSubtype="2" fill="hold" nodeType="afterEffect">
                                  <p:stCondLst>
                                    <p:cond delay="0"/>
                                  </p:stCondLst>
                                  <p:childTnLst>
                                    <p:set>
                                      <p:cBhvr>
                                        <p:cTn id="131" dur="1" fill="hold">
                                          <p:stCondLst>
                                            <p:cond delay="0"/>
                                          </p:stCondLst>
                                        </p:cTn>
                                        <p:tgtEl>
                                          <p:spTgt spid="22"/>
                                        </p:tgtEl>
                                        <p:attrNameLst>
                                          <p:attrName>style.visibility</p:attrName>
                                        </p:attrNameLst>
                                      </p:cBhvr>
                                      <p:to>
                                        <p:strVal val="visible"/>
                                      </p:to>
                                    </p:set>
                                    <p:animEffect transition="in" filter="wipe(right)">
                                      <p:cBhvr>
                                        <p:cTn id="132" dur="500"/>
                                        <p:tgtEl>
                                          <p:spTgt spid="22"/>
                                        </p:tgtEl>
                                      </p:cBhvr>
                                    </p:animEffect>
                                  </p:childTnLst>
                                </p:cTn>
                              </p:par>
                            </p:childTnLst>
                          </p:cTn>
                        </p:par>
                        <p:par>
                          <p:cTn id="133" fill="hold">
                            <p:stCondLst>
                              <p:cond delay="4000"/>
                            </p:stCondLst>
                            <p:childTnLst>
                              <p:par>
                                <p:cTn id="134" presetID="22" presetClass="entr" presetSubtype="1" fill="hold" grpId="0" nodeType="afterEffect">
                                  <p:stCondLst>
                                    <p:cond delay="0"/>
                                  </p:stCondLst>
                                  <p:childTnLst>
                                    <p:set>
                                      <p:cBhvr>
                                        <p:cTn id="135" dur="1" fill="hold">
                                          <p:stCondLst>
                                            <p:cond delay="0"/>
                                          </p:stCondLst>
                                        </p:cTn>
                                        <p:tgtEl>
                                          <p:spTgt spid="20"/>
                                        </p:tgtEl>
                                        <p:attrNameLst>
                                          <p:attrName>style.visibility</p:attrName>
                                        </p:attrNameLst>
                                      </p:cBhvr>
                                      <p:to>
                                        <p:strVal val="visible"/>
                                      </p:to>
                                    </p:set>
                                    <p:animEffect transition="in" filter="wipe(up)">
                                      <p:cBhvr>
                                        <p:cTn id="136" dur="500"/>
                                        <p:tgtEl>
                                          <p:spTgt spid="20"/>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56"/>
                                        </p:tgtEl>
                                        <p:attrNameLst>
                                          <p:attrName>style.visibility</p:attrName>
                                        </p:attrNameLst>
                                      </p:cBhvr>
                                      <p:to>
                                        <p:strVal val="visible"/>
                                      </p:to>
                                    </p:set>
                                    <p:animEffect transition="in" filter="fade">
                                      <p:cBhvr>
                                        <p:cTn id="141" dur="500"/>
                                        <p:tgtEl>
                                          <p:spTgt spid="56"/>
                                        </p:tgtEl>
                                      </p:cBhvr>
                                    </p:animEffect>
                                  </p:childTnLst>
                                </p:cTn>
                              </p:par>
                            </p:childTnLst>
                          </p:cTn>
                        </p:par>
                        <p:par>
                          <p:cTn id="142" fill="hold">
                            <p:stCondLst>
                              <p:cond delay="500"/>
                            </p:stCondLst>
                            <p:childTnLst>
                              <p:par>
                                <p:cTn id="143" presetID="53" presetClass="entr" presetSubtype="16" fill="hold" nodeType="afterEffect">
                                  <p:stCondLst>
                                    <p:cond delay="0"/>
                                  </p:stCondLst>
                                  <p:childTnLst>
                                    <p:set>
                                      <p:cBhvr>
                                        <p:cTn id="144" dur="1" fill="hold">
                                          <p:stCondLst>
                                            <p:cond delay="0"/>
                                          </p:stCondLst>
                                        </p:cTn>
                                        <p:tgtEl>
                                          <p:spTgt spid="15"/>
                                        </p:tgtEl>
                                        <p:attrNameLst>
                                          <p:attrName>style.visibility</p:attrName>
                                        </p:attrNameLst>
                                      </p:cBhvr>
                                      <p:to>
                                        <p:strVal val="visible"/>
                                      </p:to>
                                    </p:set>
                                    <p:anim calcmode="lin" valueType="num">
                                      <p:cBhvr>
                                        <p:cTn id="145" dur="500" fill="hold"/>
                                        <p:tgtEl>
                                          <p:spTgt spid="15"/>
                                        </p:tgtEl>
                                        <p:attrNameLst>
                                          <p:attrName>ppt_w</p:attrName>
                                        </p:attrNameLst>
                                      </p:cBhvr>
                                      <p:tavLst>
                                        <p:tav tm="0">
                                          <p:val>
                                            <p:fltVal val="0"/>
                                          </p:val>
                                        </p:tav>
                                        <p:tav tm="100000">
                                          <p:val>
                                            <p:strVal val="#ppt_w"/>
                                          </p:val>
                                        </p:tav>
                                      </p:tavLst>
                                    </p:anim>
                                    <p:anim calcmode="lin" valueType="num">
                                      <p:cBhvr>
                                        <p:cTn id="146" dur="500" fill="hold"/>
                                        <p:tgtEl>
                                          <p:spTgt spid="15"/>
                                        </p:tgtEl>
                                        <p:attrNameLst>
                                          <p:attrName>ppt_h</p:attrName>
                                        </p:attrNameLst>
                                      </p:cBhvr>
                                      <p:tavLst>
                                        <p:tav tm="0">
                                          <p:val>
                                            <p:fltVal val="0"/>
                                          </p:val>
                                        </p:tav>
                                        <p:tav tm="100000">
                                          <p:val>
                                            <p:strVal val="#ppt_h"/>
                                          </p:val>
                                        </p:tav>
                                      </p:tavLst>
                                    </p:anim>
                                    <p:animEffect transition="in" filter="fade">
                                      <p:cBhvr>
                                        <p:cTn id="147" dur="500"/>
                                        <p:tgtEl>
                                          <p:spTgt spid="15"/>
                                        </p:tgtEl>
                                      </p:cBhvr>
                                    </p:animEffect>
                                  </p:childTnLst>
                                </p:cTn>
                              </p:par>
                            </p:childTnLst>
                          </p:cTn>
                        </p:par>
                        <p:par>
                          <p:cTn id="148" fill="hold">
                            <p:stCondLst>
                              <p:cond delay="1000"/>
                            </p:stCondLst>
                            <p:childTnLst>
                              <p:par>
                                <p:cTn id="149" presetID="53" presetClass="entr" presetSubtype="16" fill="hold" nodeType="after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childTnLst>
                                </p:cTn>
                              </p:par>
                            </p:childTnLst>
                          </p:cTn>
                        </p:par>
                        <p:par>
                          <p:cTn id="154" fill="hold">
                            <p:stCondLst>
                              <p:cond delay="1500"/>
                            </p:stCondLst>
                            <p:childTnLst>
                              <p:par>
                                <p:cTn id="155" presetID="53" presetClass="entr" presetSubtype="16" fill="hold" nodeType="afterEffect">
                                  <p:stCondLst>
                                    <p:cond delay="0"/>
                                  </p:stCondLst>
                                  <p:childTnLst>
                                    <p:set>
                                      <p:cBhvr>
                                        <p:cTn id="156" dur="1" fill="hold">
                                          <p:stCondLst>
                                            <p:cond delay="0"/>
                                          </p:stCondLst>
                                        </p:cTn>
                                        <p:tgtEl>
                                          <p:spTgt spid="17"/>
                                        </p:tgtEl>
                                        <p:attrNameLst>
                                          <p:attrName>style.visibility</p:attrName>
                                        </p:attrNameLst>
                                      </p:cBhvr>
                                      <p:to>
                                        <p:strVal val="visible"/>
                                      </p:to>
                                    </p:set>
                                    <p:anim calcmode="lin" valueType="num">
                                      <p:cBhvr>
                                        <p:cTn id="157" dur="500" fill="hold"/>
                                        <p:tgtEl>
                                          <p:spTgt spid="17"/>
                                        </p:tgtEl>
                                        <p:attrNameLst>
                                          <p:attrName>ppt_w</p:attrName>
                                        </p:attrNameLst>
                                      </p:cBhvr>
                                      <p:tavLst>
                                        <p:tav tm="0">
                                          <p:val>
                                            <p:fltVal val="0"/>
                                          </p:val>
                                        </p:tav>
                                        <p:tav tm="100000">
                                          <p:val>
                                            <p:strVal val="#ppt_w"/>
                                          </p:val>
                                        </p:tav>
                                      </p:tavLst>
                                    </p:anim>
                                    <p:anim calcmode="lin" valueType="num">
                                      <p:cBhvr>
                                        <p:cTn id="158" dur="500" fill="hold"/>
                                        <p:tgtEl>
                                          <p:spTgt spid="17"/>
                                        </p:tgtEl>
                                        <p:attrNameLst>
                                          <p:attrName>ppt_h</p:attrName>
                                        </p:attrNameLst>
                                      </p:cBhvr>
                                      <p:tavLst>
                                        <p:tav tm="0">
                                          <p:val>
                                            <p:fltVal val="0"/>
                                          </p:val>
                                        </p:tav>
                                        <p:tav tm="100000">
                                          <p:val>
                                            <p:strVal val="#ppt_h"/>
                                          </p:val>
                                        </p:tav>
                                      </p:tavLst>
                                    </p:anim>
                                    <p:animEffect transition="in" filter="fade">
                                      <p:cBhvr>
                                        <p:cTn id="159" dur="500"/>
                                        <p:tgtEl>
                                          <p:spTgt spid="17"/>
                                        </p:tgtEl>
                                      </p:cBhvr>
                                    </p:animEffect>
                                  </p:childTnLst>
                                </p:cTn>
                              </p:par>
                            </p:childTnLst>
                          </p:cTn>
                        </p:par>
                        <p:par>
                          <p:cTn id="160" fill="hold">
                            <p:stCondLst>
                              <p:cond delay="2000"/>
                            </p:stCondLst>
                            <p:childTnLst>
                              <p:par>
                                <p:cTn id="161" presetID="53" presetClass="entr" presetSubtype="16"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p:cTn id="163" dur="500" fill="hold"/>
                                        <p:tgtEl>
                                          <p:spTgt spid="59"/>
                                        </p:tgtEl>
                                        <p:attrNameLst>
                                          <p:attrName>ppt_w</p:attrName>
                                        </p:attrNameLst>
                                      </p:cBhvr>
                                      <p:tavLst>
                                        <p:tav tm="0">
                                          <p:val>
                                            <p:fltVal val="0"/>
                                          </p:val>
                                        </p:tav>
                                        <p:tav tm="100000">
                                          <p:val>
                                            <p:strVal val="#ppt_w"/>
                                          </p:val>
                                        </p:tav>
                                      </p:tavLst>
                                    </p:anim>
                                    <p:anim calcmode="lin" valueType="num">
                                      <p:cBhvr>
                                        <p:cTn id="164" dur="500" fill="hold"/>
                                        <p:tgtEl>
                                          <p:spTgt spid="59"/>
                                        </p:tgtEl>
                                        <p:attrNameLst>
                                          <p:attrName>ppt_h</p:attrName>
                                        </p:attrNameLst>
                                      </p:cBhvr>
                                      <p:tavLst>
                                        <p:tav tm="0">
                                          <p:val>
                                            <p:fltVal val="0"/>
                                          </p:val>
                                        </p:tav>
                                        <p:tav tm="100000">
                                          <p:val>
                                            <p:strVal val="#ppt_h"/>
                                          </p:val>
                                        </p:tav>
                                      </p:tavLst>
                                    </p:anim>
                                    <p:animEffect transition="in" filter="fade">
                                      <p:cBhvr>
                                        <p:cTn id="165" dur="500"/>
                                        <p:tgtEl>
                                          <p:spTgt spid="59"/>
                                        </p:tgtEl>
                                      </p:cBhvr>
                                    </p:animEffect>
                                  </p:childTnLst>
                                </p:cTn>
                              </p:par>
                            </p:childTnLst>
                          </p:cTn>
                        </p:par>
                        <p:par>
                          <p:cTn id="166" fill="hold">
                            <p:stCondLst>
                              <p:cond delay="2500"/>
                            </p:stCondLst>
                            <p:childTnLst>
                              <p:par>
                                <p:cTn id="167" presetID="53" presetClass="entr" presetSubtype="16" fill="hold" nodeType="afterEffect">
                                  <p:stCondLst>
                                    <p:cond delay="0"/>
                                  </p:stCondLst>
                                  <p:childTnLst>
                                    <p:set>
                                      <p:cBhvr>
                                        <p:cTn id="168" dur="1" fill="hold">
                                          <p:stCondLst>
                                            <p:cond delay="0"/>
                                          </p:stCondLst>
                                        </p:cTn>
                                        <p:tgtEl>
                                          <p:spTgt spid="58"/>
                                        </p:tgtEl>
                                        <p:attrNameLst>
                                          <p:attrName>style.visibility</p:attrName>
                                        </p:attrNameLst>
                                      </p:cBhvr>
                                      <p:to>
                                        <p:strVal val="visible"/>
                                      </p:to>
                                    </p:set>
                                    <p:anim calcmode="lin" valueType="num">
                                      <p:cBhvr>
                                        <p:cTn id="169" dur="500" fill="hold"/>
                                        <p:tgtEl>
                                          <p:spTgt spid="58"/>
                                        </p:tgtEl>
                                        <p:attrNameLst>
                                          <p:attrName>ppt_w</p:attrName>
                                        </p:attrNameLst>
                                      </p:cBhvr>
                                      <p:tavLst>
                                        <p:tav tm="0">
                                          <p:val>
                                            <p:fltVal val="0"/>
                                          </p:val>
                                        </p:tav>
                                        <p:tav tm="100000">
                                          <p:val>
                                            <p:strVal val="#ppt_w"/>
                                          </p:val>
                                        </p:tav>
                                      </p:tavLst>
                                    </p:anim>
                                    <p:anim calcmode="lin" valueType="num">
                                      <p:cBhvr>
                                        <p:cTn id="170" dur="500" fill="hold"/>
                                        <p:tgtEl>
                                          <p:spTgt spid="58"/>
                                        </p:tgtEl>
                                        <p:attrNameLst>
                                          <p:attrName>ppt_h</p:attrName>
                                        </p:attrNameLst>
                                      </p:cBhvr>
                                      <p:tavLst>
                                        <p:tav tm="0">
                                          <p:val>
                                            <p:fltVal val="0"/>
                                          </p:val>
                                        </p:tav>
                                        <p:tav tm="100000">
                                          <p:val>
                                            <p:strVal val="#ppt_h"/>
                                          </p:val>
                                        </p:tav>
                                      </p:tavLst>
                                    </p:anim>
                                    <p:animEffect transition="in" filter="fade">
                                      <p:cBhvr>
                                        <p:cTn id="171" dur="500"/>
                                        <p:tgtEl>
                                          <p:spTgt spid="58"/>
                                        </p:tgtEl>
                                      </p:cBhvr>
                                    </p:animEffect>
                                  </p:childTnLst>
                                </p:cTn>
                              </p:par>
                            </p:childTnLst>
                          </p:cTn>
                        </p:par>
                        <p:par>
                          <p:cTn id="172" fill="hold">
                            <p:stCondLst>
                              <p:cond delay="3000"/>
                            </p:stCondLst>
                            <p:childTnLst>
                              <p:par>
                                <p:cTn id="173" presetID="53" presetClass="entr" presetSubtype="16" fill="hold" grpId="0" nodeType="afterEffect">
                                  <p:stCondLst>
                                    <p:cond delay="0"/>
                                  </p:stCondLst>
                                  <p:childTnLst>
                                    <p:set>
                                      <p:cBhvr>
                                        <p:cTn id="174" dur="1" fill="hold">
                                          <p:stCondLst>
                                            <p:cond delay="0"/>
                                          </p:stCondLst>
                                        </p:cTn>
                                        <p:tgtEl>
                                          <p:spTgt spid="46"/>
                                        </p:tgtEl>
                                        <p:attrNameLst>
                                          <p:attrName>style.visibility</p:attrName>
                                        </p:attrNameLst>
                                      </p:cBhvr>
                                      <p:to>
                                        <p:strVal val="visible"/>
                                      </p:to>
                                    </p:set>
                                    <p:anim calcmode="lin" valueType="num">
                                      <p:cBhvr>
                                        <p:cTn id="175" dur="500" fill="hold"/>
                                        <p:tgtEl>
                                          <p:spTgt spid="46"/>
                                        </p:tgtEl>
                                        <p:attrNameLst>
                                          <p:attrName>ppt_w</p:attrName>
                                        </p:attrNameLst>
                                      </p:cBhvr>
                                      <p:tavLst>
                                        <p:tav tm="0">
                                          <p:val>
                                            <p:fltVal val="0"/>
                                          </p:val>
                                        </p:tav>
                                        <p:tav tm="100000">
                                          <p:val>
                                            <p:strVal val="#ppt_w"/>
                                          </p:val>
                                        </p:tav>
                                      </p:tavLst>
                                    </p:anim>
                                    <p:anim calcmode="lin" valueType="num">
                                      <p:cBhvr>
                                        <p:cTn id="176" dur="500" fill="hold"/>
                                        <p:tgtEl>
                                          <p:spTgt spid="46"/>
                                        </p:tgtEl>
                                        <p:attrNameLst>
                                          <p:attrName>ppt_h</p:attrName>
                                        </p:attrNameLst>
                                      </p:cBhvr>
                                      <p:tavLst>
                                        <p:tav tm="0">
                                          <p:val>
                                            <p:fltVal val="0"/>
                                          </p:val>
                                        </p:tav>
                                        <p:tav tm="100000">
                                          <p:val>
                                            <p:strVal val="#ppt_h"/>
                                          </p:val>
                                        </p:tav>
                                      </p:tavLst>
                                    </p:anim>
                                    <p:animEffect transition="in" filter="fade">
                                      <p:cBhvr>
                                        <p:cTn id="177" dur="500"/>
                                        <p:tgtEl>
                                          <p:spTgt spid="46"/>
                                        </p:tgtEl>
                                      </p:cBhvr>
                                    </p:animEffect>
                                  </p:childTnLst>
                                </p:cTn>
                              </p:par>
                            </p:childTnLst>
                          </p:cTn>
                        </p:par>
                        <p:par>
                          <p:cTn id="178" fill="hold">
                            <p:stCondLst>
                              <p:cond delay="3500"/>
                            </p:stCondLst>
                            <p:childTnLst>
                              <p:par>
                                <p:cTn id="179" presetID="22" presetClass="entr" presetSubtype="1" fill="hold" nodeType="afterEffect">
                                  <p:stCondLst>
                                    <p:cond delay="0"/>
                                  </p:stCondLst>
                                  <p:childTnLst>
                                    <p:set>
                                      <p:cBhvr>
                                        <p:cTn id="180" dur="1" fill="hold">
                                          <p:stCondLst>
                                            <p:cond delay="0"/>
                                          </p:stCondLst>
                                        </p:cTn>
                                        <p:tgtEl>
                                          <p:spTgt spid="38"/>
                                        </p:tgtEl>
                                        <p:attrNameLst>
                                          <p:attrName>style.visibility</p:attrName>
                                        </p:attrNameLst>
                                      </p:cBhvr>
                                      <p:to>
                                        <p:strVal val="visible"/>
                                      </p:to>
                                    </p:set>
                                    <p:animEffect transition="in" filter="wipe(up)">
                                      <p:cBhvr>
                                        <p:cTn id="181" dur="500"/>
                                        <p:tgtEl>
                                          <p:spTgt spid="38"/>
                                        </p:tgtEl>
                                      </p:cBhvr>
                                    </p:animEffect>
                                  </p:childTnLst>
                                </p:cTn>
                              </p:par>
                            </p:childTnLst>
                          </p:cTn>
                        </p:par>
                        <p:par>
                          <p:cTn id="182" fill="hold">
                            <p:stCondLst>
                              <p:cond delay="4000"/>
                            </p:stCondLst>
                            <p:childTnLst>
                              <p:par>
                                <p:cTn id="183" presetID="22" presetClass="entr" presetSubtype="1" fill="hold" nodeType="afterEffect">
                                  <p:stCondLst>
                                    <p:cond delay="0"/>
                                  </p:stCondLst>
                                  <p:childTnLst>
                                    <p:set>
                                      <p:cBhvr>
                                        <p:cTn id="184" dur="1" fill="hold">
                                          <p:stCondLst>
                                            <p:cond delay="0"/>
                                          </p:stCondLst>
                                        </p:cTn>
                                        <p:tgtEl>
                                          <p:spTgt spid="41"/>
                                        </p:tgtEl>
                                        <p:attrNameLst>
                                          <p:attrName>style.visibility</p:attrName>
                                        </p:attrNameLst>
                                      </p:cBhvr>
                                      <p:to>
                                        <p:strVal val="visible"/>
                                      </p:to>
                                    </p:set>
                                    <p:animEffect transition="in" filter="wipe(up)">
                                      <p:cBhvr>
                                        <p:cTn id="185" dur="500"/>
                                        <p:tgtEl>
                                          <p:spTgt spid="41"/>
                                        </p:tgtEl>
                                      </p:cBhvr>
                                    </p:animEffect>
                                  </p:childTnLst>
                                </p:cTn>
                              </p:par>
                            </p:childTnLst>
                          </p:cTn>
                        </p:par>
                        <p:par>
                          <p:cTn id="186" fill="hold">
                            <p:stCondLst>
                              <p:cond delay="4500"/>
                            </p:stCondLst>
                            <p:childTnLst>
                              <p:par>
                                <p:cTn id="187" presetID="22" presetClass="entr" presetSubtype="1" fill="hold" nodeType="afterEffect">
                                  <p:stCondLst>
                                    <p:cond delay="0"/>
                                  </p:stCondLst>
                                  <p:childTnLst>
                                    <p:set>
                                      <p:cBhvr>
                                        <p:cTn id="188" dur="1" fill="hold">
                                          <p:stCondLst>
                                            <p:cond delay="0"/>
                                          </p:stCondLst>
                                        </p:cTn>
                                        <p:tgtEl>
                                          <p:spTgt spid="48"/>
                                        </p:tgtEl>
                                        <p:attrNameLst>
                                          <p:attrName>style.visibility</p:attrName>
                                        </p:attrNameLst>
                                      </p:cBhvr>
                                      <p:to>
                                        <p:strVal val="visible"/>
                                      </p:to>
                                    </p:set>
                                    <p:animEffect transition="in" filter="wipe(up)">
                                      <p:cBhvr>
                                        <p:cTn id="1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 grpId="0"/>
      <p:bldP spid="6" grpId="0" animBg="1"/>
      <p:bldP spid="7" grpId="0" animBg="1"/>
      <p:bldP spid="9" grpId="0" animBg="1"/>
      <p:bldP spid="10" grpId="0" animBg="1"/>
      <p:bldP spid="5" grpId="0" animBg="1"/>
      <p:bldP spid="13" grpId="0" animBg="1"/>
      <p:bldP spid="16" grpId="0" animBg="1"/>
      <p:bldP spid="20" grpId="0" animBg="1"/>
      <p:bldP spid="26" grpId="0" animBg="1"/>
      <p:bldP spid="30" grpId="0" animBg="1"/>
      <p:bldP spid="33" grpId="0" animBg="1"/>
      <p:bldP spid="37" grpId="0" animBg="1"/>
      <p:bldP spid="43" grpId="0" animBg="1"/>
      <p:bldP spid="45" grpId="0" animBg="1"/>
      <p:bldP spid="47" grpId="0" animBg="1"/>
      <p:bldP spid="49" grpId="0" animBg="1"/>
      <p:bldP spid="46" grpId="0" animBg="1"/>
      <p:bldP spid="4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95" y="1108951"/>
            <a:ext cx="3787141" cy="500634"/>
          </a:xfrm>
        </p:spPr>
        <p:txBody>
          <a:bodyPr>
            <a:noAutofit/>
          </a:bodyPr>
          <a:lstStyle/>
          <a:p>
            <a:r>
              <a:rPr lang="en-US" sz="3600" dirty="0">
                <a:solidFill>
                  <a:srgbClr val="000066"/>
                </a:solidFill>
              </a:rPr>
              <a:t>Real-time Planning</a:t>
            </a:r>
            <a:endParaRPr lang="en-US" sz="3600" dirty="0">
              <a:solidFill>
                <a:srgbClr val="000066"/>
              </a:solidFill>
              <a:latin typeface="Arial" pitchFamily="34" charset="0"/>
              <a:cs typeface="Arial"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395" y="119198"/>
            <a:ext cx="3044909" cy="506931"/>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8360" y="1246575"/>
            <a:ext cx="2743200" cy="1930802"/>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5"/>
          <a:stretch>
            <a:fillRect/>
          </a:stretch>
        </p:blipFill>
        <p:spPr>
          <a:xfrm>
            <a:off x="4083224" y="3946770"/>
            <a:ext cx="2743200" cy="1942088"/>
          </a:xfrm>
          <a:prstGeom prst="rect">
            <a:avLst/>
          </a:prstGeom>
          <a:ln>
            <a:noFill/>
          </a:ln>
          <a:effectLst>
            <a:outerShdw blurRad="292100" dist="139700" dir="2700000" algn="tl" rotWithShape="0">
              <a:srgbClr val="333333">
                <a:alpha val="65000"/>
              </a:srgbClr>
            </a:outerShdw>
          </a:effectLst>
        </p:spPr>
      </p:pic>
      <p:sp>
        <p:nvSpPr>
          <p:cNvPr id="6" name="Arrow: Right 5"/>
          <p:cNvSpPr/>
          <p:nvPr/>
        </p:nvSpPr>
        <p:spPr>
          <a:xfrm rot="20888527">
            <a:off x="2798552" y="2584426"/>
            <a:ext cx="3449984" cy="280872"/>
          </a:xfrm>
          <a:prstGeom prst="rightArrow">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
        <p:nvSpPr>
          <p:cNvPr id="16" name="Arrow: Right 15"/>
          <p:cNvSpPr/>
          <p:nvPr/>
        </p:nvSpPr>
        <p:spPr>
          <a:xfrm rot="5400000">
            <a:off x="5909658" y="3158006"/>
            <a:ext cx="1296661" cy="280872"/>
          </a:xfrm>
          <a:prstGeom prst="rightArrow">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
        <p:nvSpPr>
          <p:cNvPr id="17" name="Arrow: Right 16"/>
          <p:cNvSpPr/>
          <p:nvPr/>
        </p:nvSpPr>
        <p:spPr>
          <a:xfrm rot="10800000">
            <a:off x="2941049" y="4213039"/>
            <a:ext cx="1142175" cy="280872"/>
          </a:xfrm>
          <a:prstGeom prst="rightArrow">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pic>
        <p:nvPicPr>
          <p:cNvPr id="18" name="Picture 17" descr="Do you need a vendor or a partner to fill in a missing piece in your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33311" y="2220283"/>
            <a:ext cx="1172168" cy="883034"/>
          </a:xfrm>
          <a:prstGeom prst="rect">
            <a:avLst/>
          </a:prstGeom>
        </p:spPr>
      </p:pic>
      <p:pic>
        <p:nvPicPr>
          <p:cNvPr id="19" name="Picture 18" descr="One of the things about being a person of color, especially a POC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15963" y="1889956"/>
            <a:ext cx="832805" cy="812492"/>
          </a:xfrm>
          <a:prstGeom prst="rect">
            <a:avLst/>
          </a:prstGeom>
        </p:spPr>
      </p:pic>
      <p:sp>
        <p:nvSpPr>
          <p:cNvPr id="20" name="Arrow: Right 19"/>
          <p:cNvSpPr/>
          <p:nvPr/>
        </p:nvSpPr>
        <p:spPr>
          <a:xfrm rot="21179575">
            <a:off x="2883963" y="2944810"/>
            <a:ext cx="4848664" cy="280872"/>
          </a:xfrm>
          <a:prstGeom prst="rightArrow">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7217" y="2833846"/>
            <a:ext cx="2743200" cy="1939391"/>
          </a:xfrm>
          <a:prstGeom prst="rect">
            <a:avLst/>
          </a:prstGeom>
          <a:ln>
            <a:noFill/>
          </a:ln>
          <a:effectLst>
            <a:outerShdw blurRad="292100" dist="139700" dir="2700000" algn="tl" rotWithShape="0">
              <a:srgbClr val="333333">
                <a:alpha val="65000"/>
              </a:srgbClr>
            </a:outerShdw>
          </a:effectLst>
        </p:spPr>
      </p:pic>
      <p:sp>
        <p:nvSpPr>
          <p:cNvPr id="11" name="Cloud 10"/>
          <p:cNvSpPr/>
          <p:nvPr/>
        </p:nvSpPr>
        <p:spPr>
          <a:xfrm>
            <a:off x="292479" y="3114717"/>
            <a:ext cx="1407192" cy="519050"/>
          </a:xfrm>
          <a:prstGeom prst="cloud">
            <a:avLst/>
          </a:prstGeom>
          <a:solidFill>
            <a:srgbClr val="9DC3E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000066"/>
                </a:solidFill>
              </a:rPr>
              <a:t>Strategic Plan</a:t>
            </a:r>
          </a:p>
        </p:txBody>
      </p:sp>
      <p:sp>
        <p:nvSpPr>
          <p:cNvPr id="12" name="Cloud 11"/>
          <p:cNvSpPr/>
          <p:nvPr/>
        </p:nvSpPr>
        <p:spPr>
          <a:xfrm>
            <a:off x="1143000" y="3502738"/>
            <a:ext cx="1697401" cy="519050"/>
          </a:xfrm>
          <a:prstGeom prst="cloud">
            <a:avLst/>
          </a:prstGeom>
          <a:solidFill>
            <a:srgbClr val="1F4E7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Operational Plans</a:t>
            </a:r>
          </a:p>
        </p:txBody>
      </p:sp>
      <p:sp>
        <p:nvSpPr>
          <p:cNvPr id="13" name="Cloud 12"/>
          <p:cNvSpPr/>
          <p:nvPr/>
        </p:nvSpPr>
        <p:spPr>
          <a:xfrm>
            <a:off x="1763546" y="4200940"/>
            <a:ext cx="955736" cy="393541"/>
          </a:xfrm>
          <a:prstGeom prst="cloud">
            <a:avLst/>
          </a:prstGeom>
          <a:solidFill>
            <a:srgbClr val="C55A1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WFD</a:t>
            </a:r>
          </a:p>
        </p:txBody>
      </p:sp>
      <p:sp>
        <p:nvSpPr>
          <p:cNvPr id="14" name="Cloud 13"/>
          <p:cNvSpPr/>
          <p:nvPr/>
        </p:nvSpPr>
        <p:spPr>
          <a:xfrm>
            <a:off x="399604" y="4213039"/>
            <a:ext cx="955116" cy="393541"/>
          </a:xfrm>
          <a:prstGeom prst="cloud">
            <a:avLst/>
          </a:prstGeom>
          <a:solidFill>
            <a:srgbClr val="70AD4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CHIP</a:t>
            </a:r>
          </a:p>
        </p:txBody>
      </p:sp>
      <p:sp>
        <p:nvSpPr>
          <p:cNvPr id="22" name="Arrow: Right 21"/>
          <p:cNvSpPr/>
          <p:nvPr/>
        </p:nvSpPr>
        <p:spPr>
          <a:xfrm rot="7670621">
            <a:off x="6492825" y="3525107"/>
            <a:ext cx="1966694" cy="280872"/>
          </a:xfrm>
          <a:prstGeom prst="rightArrow">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08503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par>
                                <p:cTn id="48" presetID="53" presetClass="entr" presetSubtype="16"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50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par>
                                <p:cTn id="59" presetID="53" presetClass="entr" presetSubtype="16"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Effect transition="in" filter="fade">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up)">
                                      <p:cBhvr>
                                        <p:cTn id="71" dur="500"/>
                                        <p:tgtEl>
                                          <p:spTgt spid="22"/>
                                        </p:tgtEl>
                                      </p:cBhvr>
                                    </p:animEffect>
                                  </p:childTnLst>
                                </p:cTn>
                              </p:par>
                              <p:par>
                                <p:cTn id="72" presetID="53" presetClass="entr" presetSubtype="16" fill="hold" nodeType="with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500" fill="hold"/>
                                        <p:tgtEl>
                                          <p:spTgt spid="15"/>
                                        </p:tgtEl>
                                        <p:attrNameLst>
                                          <p:attrName>ppt_w</p:attrName>
                                        </p:attrNameLst>
                                      </p:cBhvr>
                                      <p:tavLst>
                                        <p:tav tm="0">
                                          <p:val>
                                            <p:fltVal val="0"/>
                                          </p:val>
                                        </p:tav>
                                        <p:tav tm="100000">
                                          <p:val>
                                            <p:strVal val="#ppt_w"/>
                                          </p:val>
                                        </p:tav>
                                      </p:tavLst>
                                    </p:anim>
                                    <p:anim calcmode="lin" valueType="num">
                                      <p:cBhvr>
                                        <p:cTn id="75" dur="500" fill="hold"/>
                                        <p:tgtEl>
                                          <p:spTgt spid="15"/>
                                        </p:tgtEl>
                                        <p:attrNameLst>
                                          <p:attrName>ppt_h</p:attrName>
                                        </p:attrNameLst>
                                      </p:cBhvr>
                                      <p:tavLst>
                                        <p:tav tm="0">
                                          <p:val>
                                            <p:fltVal val="0"/>
                                          </p:val>
                                        </p:tav>
                                        <p:tav tm="100000">
                                          <p:val>
                                            <p:strVal val="#ppt_h"/>
                                          </p:val>
                                        </p:tav>
                                      </p:tavLst>
                                    </p:anim>
                                    <p:animEffect transition="in" filter="fade">
                                      <p:cBhvr>
                                        <p:cTn id="76" dur="500"/>
                                        <p:tgtEl>
                                          <p:spTgt spid="1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2"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right)">
                                      <p:cBhvr>
                                        <p:cTn id="8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6" grpId="0" animBg="1"/>
      <p:bldP spid="17" grpId="0" animBg="1"/>
      <p:bldP spid="20" grpId="0" animBg="1"/>
      <p:bldP spid="11" grpId="0" animBg="1"/>
      <p:bldP spid="12" grpId="0" animBg="1"/>
      <p:bldP spid="13" grpId="0" animBg="1"/>
      <p:bldP spid="14" grpId="0" animBg="1"/>
      <p:bldP spid="2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217" y="228600"/>
            <a:ext cx="3044909" cy="506931"/>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457199" y="2513768"/>
            <a:ext cx="4112603" cy="2585323"/>
          </a:xfrm>
          <a:prstGeom prst="rect">
            <a:avLst/>
          </a:prstGeom>
        </p:spPr>
        <p:txBody>
          <a:bodyPr wrap="square">
            <a:spAutoFit/>
          </a:bodyPr>
          <a:lstStyle/>
          <a:p>
            <a:r>
              <a:rPr lang="en-US" sz="1350" b="1" dirty="0">
                <a:latin typeface="+mj-lt"/>
              </a:rPr>
              <a:t>Annual License fee Includes:</a:t>
            </a:r>
          </a:p>
          <a:p>
            <a:pPr marL="214313" indent="-214313">
              <a:buFont typeface="Arial" panose="020B0604020202020204" pitchFamily="34" charset="0"/>
              <a:buChar char="•"/>
            </a:pPr>
            <a:r>
              <a:rPr lang="en-US" sz="1350" dirty="0">
                <a:latin typeface="+mj-lt"/>
              </a:rPr>
              <a:t>SaaS (Software as a Service)</a:t>
            </a:r>
          </a:p>
          <a:p>
            <a:pPr marL="557213" lvl="1" indent="-214313">
              <a:buFont typeface="Arial" panose="020B0604020202020204" pitchFamily="34" charset="0"/>
              <a:buChar char="•"/>
            </a:pPr>
            <a:r>
              <a:rPr lang="en-US" sz="1350" dirty="0">
                <a:latin typeface="+mj-lt"/>
              </a:rPr>
              <a:t>Hosting</a:t>
            </a:r>
          </a:p>
          <a:p>
            <a:pPr marL="557213" lvl="1" indent="-214313">
              <a:buFont typeface="Arial" panose="020B0604020202020204" pitchFamily="34" charset="0"/>
              <a:buChar char="•"/>
            </a:pPr>
            <a:r>
              <a:rPr lang="en-US" sz="1350" dirty="0">
                <a:latin typeface="+mj-lt"/>
              </a:rPr>
              <a:t>All software updates</a:t>
            </a:r>
          </a:p>
          <a:p>
            <a:pPr marL="557213" lvl="1" indent="-214313">
              <a:buFont typeface="Arial" panose="020B0604020202020204" pitchFamily="34" charset="0"/>
              <a:buChar char="•"/>
            </a:pPr>
            <a:r>
              <a:rPr lang="en-US" sz="1350" dirty="0">
                <a:latin typeface="+mj-lt"/>
              </a:rPr>
              <a:t>Daily backups</a:t>
            </a:r>
          </a:p>
          <a:p>
            <a:pPr marL="557213" lvl="1" indent="-214313">
              <a:buFont typeface="Arial" panose="020B0604020202020204" pitchFamily="34" charset="0"/>
              <a:buChar char="•"/>
            </a:pPr>
            <a:r>
              <a:rPr lang="en-US" sz="1350" dirty="0">
                <a:latin typeface="+mj-lt"/>
              </a:rPr>
              <a:t>Worldwide access via the Internet</a:t>
            </a:r>
          </a:p>
          <a:p>
            <a:pPr marL="214313" indent="-214313">
              <a:buFont typeface="Arial" panose="020B0604020202020204" pitchFamily="34" charset="0"/>
              <a:buChar char="•"/>
            </a:pPr>
            <a:r>
              <a:rPr lang="en-US" sz="1350" dirty="0">
                <a:latin typeface="+mj-lt"/>
              </a:rPr>
              <a:t>Account setup (Org Chart, Users, Graphics, etc.)</a:t>
            </a:r>
          </a:p>
          <a:p>
            <a:pPr marL="214313" indent="-214313">
              <a:buFont typeface="Arial" panose="020B0604020202020204" pitchFamily="34" charset="0"/>
              <a:buChar char="•"/>
            </a:pPr>
            <a:r>
              <a:rPr lang="en-US" sz="1350" dirty="0">
                <a:latin typeface="+mj-lt"/>
              </a:rPr>
              <a:t>Unlimited Video and/or Webinar-based User Training</a:t>
            </a:r>
          </a:p>
          <a:p>
            <a:pPr marL="214313" indent="-214313">
              <a:buFont typeface="Arial" panose="020B0604020202020204" pitchFamily="34" charset="0"/>
              <a:buChar char="•"/>
            </a:pPr>
            <a:r>
              <a:rPr lang="en-US" sz="1350" dirty="0">
                <a:latin typeface="+mj-lt"/>
              </a:rPr>
              <a:t>Unlimited Technical Support</a:t>
            </a:r>
          </a:p>
          <a:p>
            <a:pPr marL="214313" indent="-214313">
              <a:buFont typeface="Arial" panose="020B0604020202020204" pitchFamily="34" charset="0"/>
              <a:buChar char="•"/>
            </a:pPr>
            <a:r>
              <a:rPr lang="en-US" sz="1350" dirty="0">
                <a:latin typeface="+mj-lt"/>
              </a:rPr>
              <a:t>Operational Plan Development Assistance</a:t>
            </a:r>
          </a:p>
          <a:p>
            <a:pPr marL="214313" indent="-214313">
              <a:buFont typeface="Arial" panose="020B0604020202020204" pitchFamily="34" charset="0"/>
              <a:buChar char="•"/>
            </a:pPr>
            <a:r>
              <a:rPr lang="en-US" sz="1350" b="1" dirty="0">
                <a:latin typeface="+mj-lt"/>
              </a:rPr>
              <a:t>NO</a:t>
            </a:r>
            <a:r>
              <a:rPr lang="en-US" sz="1350" dirty="0">
                <a:latin typeface="+mj-lt"/>
              </a:rPr>
              <a:t> startup fees</a:t>
            </a:r>
          </a:p>
          <a:p>
            <a:pPr marL="214313" indent="-214313">
              <a:buFont typeface="Arial" panose="020B0604020202020204" pitchFamily="34" charset="0"/>
              <a:buChar char="•"/>
            </a:pPr>
            <a:r>
              <a:rPr lang="en-US" sz="1350" b="1" dirty="0">
                <a:latin typeface="+mj-lt"/>
              </a:rPr>
              <a:t>NO</a:t>
            </a:r>
            <a:r>
              <a:rPr lang="en-US" sz="1350" dirty="0">
                <a:latin typeface="+mj-lt"/>
              </a:rPr>
              <a:t> additional costs</a:t>
            </a:r>
          </a:p>
        </p:txBody>
      </p:sp>
      <p:sp>
        <p:nvSpPr>
          <p:cNvPr id="40" name="Rectangle 39"/>
          <p:cNvSpPr/>
          <p:nvPr/>
        </p:nvSpPr>
        <p:spPr>
          <a:xfrm>
            <a:off x="5262201" y="2513767"/>
            <a:ext cx="3283927" cy="1754326"/>
          </a:xfrm>
          <a:prstGeom prst="rect">
            <a:avLst/>
          </a:prstGeom>
        </p:spPr>
        <p:txBody>
          <a:bodyPr wrap="square">
            <a:spAutoFit/>
          </a:bodyPr>
          <a:lstStyle/>
          <a:p>
            <a:r>
              <a:rPr lang="en-US" sz="1350" b="1" dirty="0">
                <a:latin typeface="+mj-lt"/>
              </a:rPr>
              <a:t>Annual License fee Examples:</a:t>
            </a:r>
          </a:p>
          <a:p>
            <a:pPr marL="214313" indent="-214313">
              <a:buFont typeface="Arial" panose="020B0604020202020204" pitchFamily="34" charset="0"/>
              <a:buChar char="•"/>
            </a:pPr>
            <a:r>
              <a:rPr lang="en-US" sz="1350" dirty="0">
                <a:latin typeface="+mj-lt"/>
              </a:rPr>
              <a:t>10 – 50 users = $100 per user per year</a:t>
            </a:r>
          </a:p>
          <a:p>
            <a:endParaRPr lang="en-US" sz="1350" dirty="0">
              <a:latin typeface="+mj-lt"/>
            </a:endParaRPr>
          </a:p>
          <a:p>
            <a:pPr marL="214313" indent="-214313">
              <a:buFont typeface="Arial" panose="020B0604020202020204" pitchFamily="34" charset="0"/>
              <a:buChar char="•"/>
            </a:pPr>
            <a:r>
              <a:rPr lang="en-US" sz="1350" dirty="0">
                <a:latin typeface="+mj-lt"/>
              </a:rPr>
              <a:t>100 users = $60 per user per year</a:t>
            </a:r>
          </a:p>
          <a:p>
            <a:pPr marL="214313" indent="-214313">
              <a:buFont typeface="Arial" panose="020B0604020202020204" pitchFamily="34" charset="0"/>
              <a:buChar char="•"/>
            </a:pPr>
            <a:endParaRPr lang="en-US" sz="1350" dirty="0">
              <a:latin typeface="+mj-lt"/>
            </a:endParaRPr>
          </a:p>
          <a:p>
            <a:pPr marL="214313" indent="-214313">
              <a:buFont typeface="Arial" panose="020B0604020202020204" pitchFamily="34" charset="0"/>
              <a:buChar char="•"/>
            </a:pPr>
            <a:r>
              <a:rPr lang="en-US" sz="1350" dirty="0">
                <a:latin typeface="+mj-lt"/>
              </a:rPr>
              <a:t>210 users = $35 per user per year</a:t>
            </a:r>
          </a:p>
          <a:p>
            <a:pPr marL="214313" indent="-214313">
              <a:buFont typeface="Arial" panose="020B0604020202020204" pitchFamily="34" charset="0"/>
              <a:buChar char="•"/>
            </a:pPr>
            <a:endParaRPr lang="en-US" sz="1350" dirty="0">
              <a:latin typeface="+mj-lt"/>
            </a:endParaRPr>
          </a:p>
          <a:p>
            <a:pPr marL="214313" indent="-214313">
              <a:buFont typeface="Arial" panose="020B0604020202020204" pitchFamily="34" charset="0"/>
              <a:buChar char="•"/>
            </a:pPr>
            <a:r>
              <a:rPr lang="en-US" sz="1350" dirty="0">
                <a:latin typeface="+mj-lt"/>
              </a:rPr>
              <a:t>521 users = $20 per user per year</a:t>
            </a:r>
          </a:p>
        </p:txBody>
      </p:sp>
      <p:sp>
        <p:nvSpPr>
          <p:cNvPr id="9" name="Title 1">
            <a:extLst>
              <a:ext uri="{FF2B5EF4-FFF2-40B4-BE49-F238E27FC236}">
                <a16:creationId xmlns:a16="http://schemas.microsoft.com/office/drawing/2014/main" id="{A3625CE3-D0FA-44B9-8A84-ABBB09C6A2D0}"/>
              </a:ext>
            </a:extLst>
          </p:cNvPr>
          <p:cNvSpPr>
            <a:spLocks noGrp="1"/>
          </p:cNvSpPr>
          <p:nvPr>
            <p:ph type="title"/>
          </p:nvPr>
        </p:nvSpPr>
        <p:spPr>
          <a:xfrm>
            <a:off x="140677" y="803470"/>
            <a:ext cx="6393193" cy="74371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scene3d>
              <a:camera prst="orthographicFront"/>
              <a:lightRig rig="freezing" dir="t">
                <a:rot lat="0" lon="0" rev="5640000"/>
              </a:lightRig>
            </a:scene3d>
            <a:sp3d prstMaterial="flat">
              <a:contourClr>
                <a:schemeClr val="tx2"/>
              </a:contourClr>
            </a:sp3d>
          </a:bodyPr>
          <a:lstStyle/>
          <a:p>
            <a:r>
              <a:rPr lang="en-US" sz="3600" b="1" dirty="0">
                <a:solidFill>
                  <a:srgbClr val="000063"/>
                </a:solidFill>
              </a:rPr>
              <a:t>Pricing Model</a:t>
            </a:r>
          </a:p>
        </p:txBody>
      </p:sp>
    </p:spTree>
    <p:extLst>
      <p:ext uri="{BB962C8B-B14F-4D97-AF65-F5344CB8AC3E}">
        <p14:creationId xmlns:p14="http://schemas.microsoft.com/office/powerpoint/2010/main" val="384006826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up)">
                                      <p:cBhvr>
                                        <p:cTn id="18" dur="500"/>
                                        <p:tgtEl>
                                          <p:spTgt spid="3">
                                            <p:txEl>
                                              <p:pRg st="1" end="1"/>
                                            </p:txEl>
                                          </p:spTgt>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up)">
                                      <p:cBhvr>
                                        <p:cTn id="26" dur="500"/>
                                        <p:tgtEl>
                                          <p:spTgt spid="3">
                                            <p:txEl>
                                              <p:pRg st="3" end="3"/>
                                            </p:txEl>
                                          </p:spTgt>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up)">
                                      <p:cBhvr>
                                        <p:cTn id="30" dur="500"/>
                                        <p:tgtEl>
                                          <p:spTgt spid="3">
                                            <p:txEl>
                                              <p:pRg st="4" end="4"/>
                                            </p:txEl>
                                          </p:spTgt>
                                        </p:tgtEl>
                                      </p:cBhvr>
                                    </p:animEffect>
                                  </p:childTnLst>
                                </p:cTn>
                              </p:par>
                            </p:childTnLst>
                          </p:cTn>
                        </p:par>
                        <p:par>
                          <p:cTn id="31" fill="hold">
                            <p:stCondLst>
                              <p:cond delay="3000"/>
                            </p:stCondLst>
                            <p:childTnLst>
                              <p:par>
                                <p:cTn id="32" presetID="22" presetClass="entr" presetSubtype="1"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up)">
                                      <p:cBhvr>
                                        <p:cTn id="34" dur="500"/>
                                        <p:tgtEl>
                                          <p:spTgt spid="3">
                                            <p:txEl>
                                              <p:pRg st="5" end="5"/>
                                            </p:txEl>
                                          </p:spTgt>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ipe(left)">
                                      <p:cBhvr>
                                        <p:cTn id="38" dur="500"/>
                                        <p:tgtEl>
                                          <p:spTgt spid="3">
                                            <p:txEl>
                                              <p:pRg st="6" end="6"/>
                                            </p:txEl>
                                          </p:spTgt>
                                        </p:tgtEl>
                                      </p:cBhvr>
                                    </p:animEffect>
                                  </p:childTnLst>
                                </p:cTn>
                              </p:par>
                            </p:childTnLst>
                          </p:cTn>
                        </p:par>
                        <p:par>
                          <p:cTn id="39" fill="hold">
                            <p:stCondLst>
                              <p:cond delay="4000"/>
                            </p:stCondLst>
                            <p:childTnLst>
                              <p:par>
                                <p:cTn id="40" presetID="22" presetClass="entr" presetSubtype="1"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up)">
                                      <p:cBhvr>
                                        <p:cTn id="42" dur="500"/>
                                        <p:tgtEl>
                                          <p:spTgt spid="3">
                                            <p:txEl>
                                              <p:pRg st="7" end="7"/>
                                            </p:txEl>
                                          </p:spTgt>
                                        </p:tgtEl>
                                      </p:cBhvr>
                                    </p:animEffect>
                                  </p:childTnLst>
                                </p:cTn>
                              </p:par>
                            </p:childTnLst>
                          </p:cTn>
                        </p:par>
                        <p:par>
                          <p:cTn id="43" fill="hold">
                            <p:stCondLst>
                              <p:cond delay="4500"/>
                            </p:stCondLst>
                            <p:childTnLst>
                              <p:par>
                                <p:cTn id="44" presetID="22" presetClass="entr" presetSubtype="1" fill="hold"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wipe(up)">
                                      <p:cBhvr>
                                        <p:cTn id="46" dur="500"/>
                                        <p:tgtEl>
                                          <p:spTgt spid="3">
                                            <p:txEl>
                                              <p:pRg st="8" end="8"/>
                                            </p:txEl>
                                          </p:spTgt>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wipe(up)">
                                      <p:cBhvr>
                                        <p:cTn id="50" dur="500"/>
                                        <p:tgtEl>
                                          <p:spTgt spid="3">
                                            <p:txEl>
                                              <p:pRg st="9" end="9"/>
                                            </p:txEl>
                                          </p:spTgt>
                                        </p:tgtEl>
                                      </p:cBhvr>
                                    </p:animEffect>
                                  </p:childTnLst>
                                </p:cTn>
                              </p:par>
                            </p:childTnLst>
                          </p:cTn>
                        </p:par>
                        <p:par>
                          <p:cTn id="51" fill="hold">
                            <p:stCondLst>
                              <p:cond delay="5500"/>
                            </p:stCondLst>
                            <p:childTnLst>
                              <p:par>
                                <p:cTn id="52" presetID="22" presetClass="entr" presetSubtype="1" fill="hold" nodeType="after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wipe(up)">
                                      <p:cBhvr>
                                        <p:cTn id="54" dur="500"/>
                                        <p:tgtEl>
                                          <p:spTgt spid="3">
                                            <p:txEl>
                                              <p:pRg st="10" end="10"/>
                                            </p:txEl>
                                          </p:spTgt>
                                        </p:tgtEl>
                                      </p:cBhvr>
                                    </p:animEffect>
                                  </p:childTnLst>
                                </p:cTn>
                              </p:par>
                            </p:childTnLst>
                          </p:cTn>
                        </p:par>
                        <p:par>
                          <p:cTn id="55" fill="hold">
                            <p:stCondLst>
                              <p:cond delay="6000"/>
                            </p:stCondLst>
                            <p:childTnLst>
                              <p:par>
                                <p:cTn id="56" presetID="22" presetClass="entr" presetSubtype="1" fill="hold" nodeType="after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wipe(up)">
                                      <p:cBhvr>
                                        <p:cTn id="58" dur="500"/>
                                        <p:tgtEl>
                                          <p:spTgt spid="3">
                                            <p:txEl>
                                              <p:pRg st="11" end="1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40">
                                            <p:txEl>
                                              <p:pRg st="0" end="0"/>
                                            </p:txEl>
                                          </p:spTgt>
                                        </p:tgtEl>
                                        <p:attrNameLst>
                                          <p:attrName>style.visibility</p:attrName>
                                        </p:attrNameLst>
                                      </p:cBhvr>
                                      <p:to>
                                        <p:strVal val="visible"/>
                                      </p:to>
                                    </p:set>
                                    <p:animEffect transition="in" filter="wipe(left)">
                                      <p:cBhvr>
                                        <p:cTn id="63" dur="500"/>
                                        <p:tgtEl>
                                          <p:spTgt spid="40">
                                            <p:txEl>
                                              <p:pRg st="0" end="0"/>
                                            </p:txEl>
                                          </p:spTgt>
                                        </p:tgtEl>
                                      </p:cBhvr>
                                    </p:animEffec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40">
                                            <p:txEl>
                                              <p:pRg st="1" end="1"/>
                                            </p:txEl>
                                          </p:spTgt>
                                        </p:tgtEl>
                                        <p:attrNameLst>
                                          <p:attrName>style.visibility</p:attrName>
                                        </p:attrNameLst>
                                      </p:cBhvr>
                                      <p:to>
                                        <p:strVal val="visible"/>
                                      </p:to>
                                    </p:set>
                                    <p:animEffect transition="in" filter="wipe(left)">
                                      <p:cBhvr>
                                        <p:cTn id="67" dur="500"/>
                                        <p:tgtEl>
                                          <p:spTgt spid="40">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0">
                                            <p:txEl>
                                              <p:pRg st="3" end="3"/>
                                            </p:txEl>
                                          </p:spTgt>
                                        </p:tgtEl>
                                        <p:attrNameLst>
                                          <p:attrName>style.visibility</p:attrName>
                                        </p:attrNameLst>
                                      </p:cBhvr>
                                      <p:to>
                                        <p:strVal val="visible"/>
                                      </p:to>
                                    </p:set>
                                    <p:animEffect transition="in" filter="wipe(left)">
                                      <p:cBhvr>
                                        <p:cTn id="72" dur="500"/>
                                        <p:tgtEl>
                                          <p:spTgt spid="40">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40">
                                            <p:txEl>
                                              <p:pRg st="5" end="5"/>
                                            </p:txEl>
                                          </p:spTgt>
                                        </p:tgtEl>
                                        <p:attrNameLst>
                                          <p:attrName>style.visibility</p:attrName>
                                        </p:attrNameLst>
                                      </p:cBhvr>
                                      <p:to>
                                        <p:strVal val="visible"/>
                                      </p:to>
                                    </p:set>
                                    <p:animEffect transition="in" filter="wipe(left)">
                                      <p:cBhvr>
                                        <p:cTn id="77" dur="500"/>
                                        <p:tgtEl>
                                          <p:spTgt spid="40">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40">
                                            <p:txEl>
                                              <p:pRg st="7" end="7"/>
                                            </p:txEl>
                                          </p:spTgt>
                                        </p:tgtEl>
                                        <p:attrNameLst>
                                          <p:attrName>style.visibility</p:attrName>
                                        </p:attrNameLst>
                                      </p:cBhvr>
                                      <p:to>
                                        <p:strVal val="visible"/>
                                      </p:to>
                                    </p:set>
                                    <p:animEffect transition="in" filter="wipe(left)">
                                      <p:cBhvr>
                                        <p:cTn id="82" dur="500"/>
                                        <p:tgtEl>
                                          <p:spTgt spid="4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C9EA44A-54B7-4B94-A8AD-F1DDA616523A}"/>
              </a:ext>
            </a:extLst>
          </p:cNvPr>
          <p:cNvCxnSpPr/>
          <p:nvPr/>
        </p:nvCxnSpPr>
        <p:spPr>
          <a:xfrm>
            <a:off x="5867400" y="2514600"/>
            <a:ext cx="0" cy="228600"/>
          </a:xfrm>
          <a:prstGeom prst="line">
            <a:avLst/>
          </a:prstGeom>
        </p:spPr>
        <p:style>
          <a:lnRef idx="2">
            <a:schemeClr val="accent3"/>
          </a:lnRef>
          <a:fillRef idx="0">
            <a:schemeClr val="accent3"/>
          </a:fillRef>
          <a:effectRef idx="1">
            <a:schemeClr val="accent3"/>
          </a:effectRef>
          <a:fontRef idx="minor">
            <a:schemeClr val="tx1"/>
          </a:fontRef>
        </p:style>
      </p:cxnSp>
      <p:sp>
        <p:nvSpPr>
          <p:cNvPr id="4" name="Slide Number Placeholder 3">
            <a:extLst>
              <a:ext uri="{FF2B5EF4-FFF2-40B4-BE49-F238E27FC236}">
                <a16:creationId xmlns:a16="http://schemas.microsoft.com/office/drawing/2014/main" id="{25C5B7C5-5DEC-49F0-BCFA-92685A909205}"/>
              </a:ext>
            </a:extLst>
          </p:cNvPr>
          <p:cNvSpPr>
            <a:spLocks noGrp="1"/>
          </p:cNvSpPr>
          <p:nvPr>
            <p:ph type="sldNum" sz="quarter" idx="12"/>
          </p:nvPr>
        </p:nvSpPr>
        <p:spPr/>
        <p:txBody>
          <a:bodyPr/>
          <a:lstStyle/>
          <a:p>
            <a:fld id="{D9C5D5C1-7872-43A8-B33E-4C0A628BB60E}" type="slidenum">
              <a:rPr lang="en-US" smtClean="0"/>
              <a:pPr/>
              <a:t>35</a:t>
            </a:fld>
            <a:endParaRPr lang="en-US"/>
          </a:p>
        </p:txBody>
      </p:sp>
      <p:graphicFrame>
        <p:nvGraphicFramePr>
          <p:cNvPr id="6" name="Diagram 5">
            <a:extLst>
              <a:ext uri="{FF2B5EF4-FFF2-40B4-BE49-F238E27FC236}">
                <a16:creationId xmlns:a16="http://schemas.microsoft.com/office/drawing/2014/main" id="{BFE69D2D-A62E-496F-91E7-6646F2350700}"/>
              </a:ext>
            </a:extLst>
          </p:cNvPr>
          <p:cNvGraphicFramePr/>
          <p:nvPr>
            <p:extLst>
              <p:ext uri="{D42A27DB-BD31-4B8C-83A1-F6EECF244321}">
                <p14:modId xmlns:p14="http://schemas.microsoft.com/office/powerpoint/2010/main" val="3223420557"/>
              </p:ext>
            </p:extLst>
          </p:nvPr>
        </p:nvGraphicFramePr>
        <p:xfrm>
          <a:off x="228600" y="1050925"/>
          <a:ext cx="8458200" cy="5670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846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a:off x="295275" y="1510938"/>
            <a:ext cx="8558784" cy="4846320"/>
          </a:xfrm>
          <a:prstGeom prst="triangle">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9" name="Slide Number Placeholder 28"/>
          <p:cNvSpPr>
            <a:spLocks noGrp="1"/>
          </p:cNvSpPr>
          <p:nvPr>
            <p:ph type="sldNum" sz="quarter" idx="12"/>
          </p:nvPr>
        </p:nvSpPr>
        <p:spPr>
          <a:xfrm>
            <a:off x="7848600" y="6356352"/>
            <a:ext cx="762000" cy="365125"/>
          </a:xfrm>
        </p:spPr>
        <p:txBody>
          <a:bodyPr/>
          <a:lstStyle/>
          <a:p>
            <a:fld id="{D9C5D5C1-7872-43A8-B33E-4C0A628BB60E}" type="slidenum">
              <a:rPr lang="en-US" smtClean="0"/>
              <a:pPr/>
              <a:t>4</a:t>
            </a:fld>
            <a:endParaRPr lang="en-US" dirty="0"/>
          </a:p>
        </p:txBody>
      </p:sp>
      <p:sp>
        <p:nvSpPr>
          <p:cNvPr id="11" name="Isosceles Triangle 10"/>
          <p:cNvSpPr/>
          <p:nvPr/>
        </p:nvSpPr>
        <p:spPr>
          <a:xfrm>
            <a:off x="3429000" y="1524000"/>
            <a:ext cx="2286000" cy="1276350"/>
          </a:xfrm>
          <a:prstGeom prst="triangle">
            <a:avLst/>
          </a:prstGeom>
          <a:solidFill>
            <a:schemeClr val="accent2"/>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3" name="Trapezoid 12"/>
          <p:cNvSpPr/>
          <p:nvPr/>
        </p:nvSpPr>
        <p:spPr>
          <a:xfrm>
            <a:off x="295275" y="5600700"/>
            <a:ext cx="8558784" cy="755650"/>
          </a:xfrm>
          <a:prstGeom prst="trapezoid">
            <a:avLst>
              <a:gd name="adj" fmla="val 914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apezoid 29"/>
          <p:cNvSpPr/>
          <p:nvPr/>
        </p:nvSpPr>
        <p:spPr>
          <a:xfrm>
            <a:off x="979170" y="4914900"/>
            <a:ext cx="7187184" cy="685800"/>
          </a:xfrm>
          <a:prstGeom prst="trapezoid">
            <a:avLst>
              <a:gd name="adj" fmla="val 8638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apezoid 31"/>
          <p:cNvSpPr/>
          <p:nvPr/>
        </p:nvSpPr>
        <p:spPr>
          <a:xfrm>
            <a:off x="1569720" y="4191002"/>
            <a:ext cx="6007608" cy="727075"/>
          </a:xfrm>
          <a:prstGeom prst="trapezoid">
            <a:avLst>
              <a:gd name="adj" fmla="val 8900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apezoid 32"/>
          <p:cNvSpPr/>
          <p:nvPr/>
        </p:nvSpPr>
        <p:spPr>
          <a:xfrm>
            <a:off x="2200275" y="3505202"/>
            <a:ext cx="4745736" cy="708025"/>
          </a:xfrm>
          <a:prstGeom prst="trapezoid">
            <a:avLst>
              <a:gd name="adj" fmla="val 86387"/>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apezoid 33"/>
          <p:cNvSpPr/>
          <p:nvPr/>
        </p:nvSpPr>
        <p:spPr>
          <a:xfrm>
            <a:off x="2819400" y="2800350"/>
            <a:ext cx="3502152" cy="704850"/>
          </a:xfrm>
          <a:prstGeom prst="trapezoid">
            <a:avLst>
              <a:gd name="adj" fmla="val 8638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3816121" y="2208252"/>
            <a:ext cx="1511761" cy="369332"/>
          </a:xfrm>
          <a:prstGeom prst="rect">
            <a:avLst/>
          </a:prstGeom>
          <a:noFill/>
        </p:spPr>
        <p:txBody>
          <a:bodyPr wrap="none" rtlCol="0">
            <a:spAutoFit/>
          </a:bodyPr>
          <a:lstStyle/>
          <a:p>
            <a:pPr algn="ctr"/>
            <a:r>
              <a:rPr lang="en-US" dirty="0">
                <a:solidFill>
                  <a:schemeClr val="bg1"/>
                </a:solidFill>
                <a:latin typeface="Arial" panose="020B0604020202020204" pitchFamily="34" charset="0"/>
                <a:cs typeface="Arial" panose="020B0604020202020204" pitchFamily="34" charset="0"/>
              </a:rPr>
              <a:t>Organization</a:t>
            </a:r>
          </a:p>
        </p:txBody>
      </p:sp>
      <p:sp>
        <p:nvSpPr>
          <p:cNvPr id="35" name="TextBox 34"/>
          <p:cNvSpPr txBox="1"/>
          <p:nvPr/>
        </p:nvSpPr>
        <p:spPr>
          <a:xfrm>
            <a:off x="4099475" y="2819400"/>
            <a:ext cx="941284" cy="369332"/>
          </a:xfrm>
          <a:prstGeom prst="rect">
            <a:avLst/>
          </a:prstGeom>
          <a:noFill/>
        </p:spPr>
        <p:txBody>
          <a:bodyPr wrap="none" rtlCol="0">
            <a:spAutoFit/>
          </a:bodyPr>
          <a:lstStyle/>
          <a:p>
            <a:pPr algn="ctr"/>
            <a:r>
              <a:rPr lang="en-US" dirty="0">
                <a:solidFill>
                  <a:schemeClr val="bg1"/>
                </a:solidFill>
                <a:latin typeface="Arial" panose="020B0604020202020204" pitchFamily="34" charset="0"/>
                <a:cs typeface="Arial" panose="020B0604020202020204" pitchFamily="34" charset="0"/>
              </a:rPr>
              <a:t>Groups</a:t>
            </a:r>
          </a:p>
        </p:txBody>
      </p:sp>
      <p:sp>
        <p:nvSpPr>
          <p:cNvPr id="36" name="TextBox 35"/>
          <p:cNvSpPr txBox="1"/>
          <p:nvPr/>
        </p:nvSpPr>
        <p:spPr>
          <a:xfrm>
            <a:off x="3522618" y="3505200"/>
            <a:ext cx="2095446" cy="369332"/>
          </a:xfrm>
          <a:prstGeom prst="rect">
            <a:avLst/>
          </a:prstGeom>
          <a:noFill/>
        </p:spPr>
        <p:txBody>
          <a:bodyPr wrap="none" rtlCol="0">
            <a:spAutoFit/>
          </a:bodyPr>
          <a:lstStyle/>
          <a:p>
            <a:pPr algn="ctr"/>
            <a:r>
              <a:rPr lang="en-US" dirty="0">
                <a:solidFill>
                  <a:schemeClr val="bg1"/>
                </a:solidFill>
                <a:latin typeface="Arial" panose="020B0604020202020204" pitchFamily="34" charset="0"/>
                <a:cs typeface="Arial" panose="020B0604020202020204" pitchFamily="34" charset="0"/>
              </a:rPr>
              <a:t>Services/Initiatives</a:t>
            </a:r>
          </a:p>
        </p:txBody>
      </p:sp>
      <p:sp>
        <p:nvSpPr>
          <p:cNvPr id="37" name="TextBox 36"/>
          <p:cNvSpPr txBox="1"/>
          <p:nvPr/>
        </p:nvSpPr>
        <p:spPr>
          <a:xfrm>
            <a:off x="4189650" y="4223656"/>
            <a:ext cx="787396" cy="369332"/>
          </a:xfrm>
          <a:prstGeom prst="rect">
            <a:avLst/>
          </a:prstGeom>
          <a:noFill/>
        </p:spPr>
        <p:txBody>
          <a:bodyPr wrap="none" rtlCol="0">
            <a:spAutoFit/>
          </a:bodyPr>
          <a:lstStyle/>
          <a:p>
            <a:pPr algn="ctr"/>
            <a:r>
              <a:rPr lang="en-US" dirty="0">
                <a:solidFill>
                  <a:schemeClr val="bg1"/>
                </a:solidFill>
                <a:latin typeface="Arial" panose="020B0604020202020204" pitchFamily="34" charset="0"/>
                <a:cs typeface="Arial" panose="020B0604020202020204" pitchFamily="34" charset="0"/>
              </a:rPr>
              <a:t>Goals</a:t>
            </a:r>
          </a:p>
        </p:txBody>
      </p:sp>
      <p:sp>
        <p:nvSpPr>
          <p:cNvPr id="38" name="TextBox 37"/>
          <p:cNvSpPr txBox="1"/>
          <p:nvPr/>
        </p:nvSpPr>
        <p:spPr>
          <a:xfrm>
            <a:off x="3995916" y="4920344"/>
            <a:ext cx="1261884" cy="369332"/>
          </a:xfrm>
          <a:prstGeom prst="rect">
            <a:avLst/>
          </a:prstGeom>
          <a:noFill/>
        </p:spPr>
        <p:txBody>
          <a:bodyPr wrap="none" rtlCol="0">
            <a:spAutoFit/>
          </a:bodyPr>
          <a:lstStyle/>
          <a:p>
            <a:pPr algn="ctr"/>
            <a:r>
              <a:rPr lang="en-US" dirty="0">
                <a:solidFill>
                  <a:schemeClr val="bg1"/>
                </a:solidFill>
                <a:latin typeface="Arial" panose="020B0604020202020204" pitchFamily="34" charset="0"/>
                <a:cs typeface="Arial" panose="020B0604020202020204" pitchFamily="34" charset="0"/>
              </a:rPr>
              <a:t>Objectives</a:t>
            </a:r>
          </a:p>
        </p:txBody>
      </p:sp>
      <p:sp>
        <p:nvSpPr>
          <p:cNvPr id="42" name="TextBox 41"/>
          <p:cNvSpPr txBox="1"/>
          <p:nvPr/>
        </p:nvSpPr>
        <p:spPr>
          <a:xfrm>
            <a:off x="4063665" y="5597980"/>
            <a:ext cx="1117935" cy="369332"/>
          </a:xfrm>
          <a:prstGeom prst="rect">
            <a:avLst/>
          </a:prstGeom>
          <a:noFill/>
        </p:spPr>
        <p:txBody>
          <a:bodyPr wrap="none" rtlCol="0">
            <a:spAutoFit/>
          </a:bodyPr>
          <a:lstStyle/>
          <a:p>
            <a:pPr algn="ctr"/>
            <a:r>
              <a:rPr lang="en-US" dirty="0">
                <a:solidFill>
                  <a:schemeClr val="bg1"/>
                </a:solidFill>
                <a:latin typeface="Arial" panose="020B0604020202020204" pitchFamily="34" charset="0"/>
                <a:cs typeface="Arial" panose="020B0604020202020204" pitchFamily="34" charset="0"/>
              </a:rPr>
              <a:t>Activities</a:t>
            </a:r>
          </a:p>
        </p:txBody>
      </p:sp>
      <p:sp>
        <p:nvSpPr>
          <p:cNvPr id="39" name="Title 1"/>
          <p:cNvSpPr>
            <a:spLocks noGrp="1"/>
          </p:cNvSpPr>
          <p:nvPr>
            <p:ph type="title"/>
          </p:nvPr>
        </p:nvSpPr>
        <p:spPr>
          <a:xfrm>
            <a:off x="152400" y="856488"/>
            <a:ext cx="4023372" cy="74371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scene3d>
              <a:camera prst="orthographicFront"/>
              <a:lightRig rig="freezing" dir="t">
                <a:rot lat="0" lon="0" rev="5640000"/>
              </a:lightRig>
            </a:scene3d>
            <a:sp3d prstMaterial="flat">
              <a:contourClr>
                <a:schemeClr val="tx2"/>
              </a:contourClr>
            </a:sp3d>
          </a:bodyPr>
          <a:lstStyle/>
          <a:p>
            <a:r>
              <a:rPr lang="en-US" sz="3600" b="1" dirty="0">
                <a:solidFill>
                  <a:srgbClr val="000063"/>
                </a:solidFill>
              </a:rPr>
              <a:t>Operational Planning</a:t>
            </a:r>
          </a:p>
        </p:txBody>
      </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2" y="112369"/>
            <a:ext cx="3044909" cy="506931"/>
          </a:xfrm>
          <a:prstGeom prst="rect">
            <a:avLst/>
          </a:prstGeom>
          <a:ln>
            <a:noFill/>
          </a:ln>
          <a:effectLst>
            <a:outerShdw blurRad="292100" dist="139700" dir="2700000" algn="tl" rotWithShape="0">
              <a:srgbClr val="333333">
                <a:alpha val="65000"/>
              </a:srgbClr>
            </a:outerShdw>
          </a:effectLst>
        </p:spPr>
      </p:pic>
      <p:sp>
        <p:nvSpPr>
          <p:cNvPr id="28" name="Cloud 27">
            <a:extLst>
              <a:ext uri="{FF2B5EF4-FFF2-40B4-BE49-F238E27FC236}">
                <a16:creationId xmlns:a16="http://schemas.microsoft.com/office/drawing/2014/main" id="{932DD298-8D1F-4EE7-ACA9-F9DCE3D60907}"/>
              </a:ext>
            </a:extLst>
          </p:cNvPr>
          <p:cNvSpPr/>
          <p:nvPr/>
        </p:nvSpPr>
        <p:spPr>
          <a:xfrm>
            <a:off x="1579434" y="1819450"/>
            <a:ext cx="2137361" cy="876422"/>
          </a:xfrm>
          <a:prstGeom prst="clou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Strategic Plan</a:t>
            </a:r>
          </a:p>
        </p:txBody>
      </p:sp>
      <p:sp>
        <p:nvSpPr>
          <p:cNvPr id="31" name="Cloud 30">
            <a:extLst>
              <a:ext uri="{FF2B5EF4-FFF2-40B4-BE49-F238E27FC236}">
                <a16:creationId xmlns:a16="http://schemas.microsoft.com/office/drawing/2014/main" id="{D1F318E8-308F-4F4D-A6F7-1B42A2F211C4}"/>
              </a:ext>
            </a:extLst>
          </p:cNvPr>
          <p:cNvSpPr/>
          <p:nvPr/>
        </p:nvSpPr>
        <p:spPr>
          <a:xfrm>
            <a:off x="7116136" y="3587056"/>
            <a:ext cx="1952377" cy="922802"/>
          </a:xfrm>
          <a:prstGeom prst="cloud">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Operational Plans</a:t>
            </a:r>
          </a:p>
        </p:txBody>
      </p:sp>
      <p:sp>
        <p:nvSpPr>
          <p:cNvPr id="41" name="Cloud 40">
            <a:extLst>
              <a:ext uri="{FF2B5EF4-FFF2-40B4-BE49-F238E27FC236}">
                <a16:creationId xmlns:a16="http://schemas.microsoft.com/office/drawing/2014/main" id="{6019F261-B2F1-44FC-8605-1B735C9A8892}"/>
              </a:ext>
            </a:extLst>
          </p:cNvPr>
          <p:cNvSpPr/>
          <p:nvPr/>
        </p:nvSpPr>
        <p:spPr>
          <a:xfrm>
            <a:off x="5327882" y="1621490"/>
            <a:ext cx="1326522" cy="794756"/>
          </a:xfrm>
          <a:prstGeom prst="clou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WFD</a:t>
            </a:r>
          </a:p>
        </p:txBody>
      </p:sp>
      <p:sp>
        <p:nvSpPr>
          <p:cNvPr id="43" name="Cloud 42">
            <a:extLst>
              <a:ext uri="{FF2B5EF4-FFF2-40B4-BE49-F238E27FC236}">
                <a16:creationId xmlns:a16="http://schemas.microsoft.com/office/drawing/2014/main" id="{DB45C6CE-24FB-4E98-9AB7-9366F2E1EE3F}"/>
              </a:ext>
            </a:extLst>
          </p:cNvPr>
          <p:cNvSpPr/>
          <p:nvPr/>
        </p:nvSpPr>
        <p:spPr>
          <a:xfrm>
            <a:off x="1093692" y="3095330"/>
            <a:ext cx="1371600" cy="783873"/>
          </a:xfrm>
          <a:prstGeom prst="clou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CHIP</a:t>
            </a:r>
          </a:p>
        </p:txBody>
      </p:sp>
      <p:sp>
        <p:nvSpPr>
          <p:cNvPr id="44" name="Cloud 43">
            <a:extLst>
              <a:ext uri="{FF2B5EF4-FFF2-40B4-BE49-F238E27FC236}">
                <a16:creationId xmlns:a16="http://schemas.microsoft.com/office/drawing/2014/main" id="{C7CB0524-95D9-4C0F-9DB2-DCD3B73BDD05}"/>
              </a:ext>
            </a:extLst>
          </p:cNvPr>
          <p:cNvSpPr/>
          <p:nvPr/>
        </p:nvSpPr>
        <p:spPr>
          <a:xfrm>
            <a:off x="321489" y="4293278"/>
            <a:ext cx="1166033" cy="653044"/>
          </a:xfrm>
          <a:prstGeom prst="clou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QI</a:t>
            </a:r>
          </a:p>
        </p:txBody>
      </p:sp>
      <p:graphicFrame>
        <p:nvGraphicFramePr>
          <p:cNvPr id="45" name="Diagram 44">
            <a:extLst>
              <a:ext uri="{FF2B5EF4-FFF2-40B4-BE49-F238E27FC236}">
                <a16:creationId xmlns:a16="http://schemas.microsoft.com/office/drawing/2014/main" id="{E8EC6E90-0222-4F0A-AD1B-0EBC3AFA6BE8}"/>
              </a:ext>
            </a:extLst>
          </p:cNvPr>
          <p:cNvGraphicFramePr/>
          <p:nvPr>
            <p:extLst>
              <p:ext uri="{D42A27DB-BD31-4B8C-83A1-F6EECF244321}">
                <p14:modId xmlns:p14="http://schemas.microsoft.com/office/powerpoint/2010/main" val="4190291236"/>
              </p:ext>
            </p:extLst>
          </p:nvPr>
        </p:nvGraphicFramePr>
        <p:xfrm>
          <a:off x="5405954" y="2412032"/>
          <a:ext cx="3009962" cy="22756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TextBox 23">
            <a:extLst>
              <a:ext uri="{FF2B5EF4-FFF2-40B4-BE49-F238E27FC236}">
                <a16:creationId xmlns:a16="http://schemas.microsoft.com/office/drawing/2014/main" id="{9BD2A5F8-D663-4352-A967-67F7AF966FD2}"/>
              </a:ext>
            </a:extLst>
          </p:cNvPr>
          <p:cNvSpPr txBox="1"/>
          <p:nvPr/>
        </p:nvSpPr>
        <p:spPr>
          <a:xfrm>
            <a:off x="4171892" y="2485072"/>
            <a:ext cx="800219" cy="276999"/>
          </a:xfrm>
          <a:prstGeom prst="rect">
            <a:avLst/>
          </a:prstGeom>
          <a:noFill/>
        </p:spPr>
        <p:txBody>
          <a:bodyPr wrap="none" rtlCol="0">
            <a:spAutoFit/>
          </a:bodyPr>
          <a:lstStyle/>
          <a:p>
            <a:pPr algn="ctr"/>
            <a:r>
              <a:rPr lang="en-US" sz="1200" dirty="0">
                <a:solidFill>
                  <a:srgbClr val="FFFF00"/>
                </a:solidFill>
                <a:latin typeface="Arial" panose="020B0604020202020204" pitchFamily="34" charset="0"/>
                <a:cs typeface="Arial" panose="020B0604020202020204" pitchFamily="34" charset="0"/>
              </a:rPr>
              <a:t>[USAPH]</a:t>
            </a:r>
          </a:p>
        </p:txBody>
      </p:sp>
      <p:sp>
        <p:nvSpPr>
          <p:cNvPr id="48" name="Oval 47">
            <a:extLst>
              <a:ext uri="{FF2B5EF4-FFF2-40B4-BE49-F238E27FC236}">
                <a16:creationId xmlns:a16="http://schemas.microsoft.com/office/drawing/2014/main" id="{7A23B63E-E087-48F9-A61C-1AF405D44AE6}"/>
              </a:ext>
            </a:extLst>
          </p:cNvPr>
          <p:cNvSpPr/>
          <p:nvPr/>
        </p:nvSpPr>
        <p:spPr>
          <a:xfrm>
            <a:off x="2401062" y="2797219"/>
            <a:ext cx="1637538" cy="698764"/>
          </a:xfrm>
          <a:prstGeom prst="ellipse">
            <a:avLst/>
          </a:prstGeom>
          <a:solidFill>
            <a:schemeClr val="accent2">
              <a:lumMod val="60000"/>
              <a:lumOff val="40000"/>
            </a:schemeClr>
          </a:solidFill>
          <a:ln>
            <a:solidFill>
              <a:schemeClr val="accent4">
                <a:lumMod val="60000"/>
                <a:lumOff val="40000"/>
              </a:schemeClr>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dirty="0">
                <a:solidFill>
                  <a:schemeClr val="bg1"/>
                </a:solidFill>
                <a:latin typeface="Arial" pitchFamily="34" charset="0"/>
                <a:cs typeface="Arial" pitchFamily="34" charset="0"/>
              </a:rPr>
              <a:t>Vision, Mission </a:t>
            </a:r>
          </a:p>
          <a:p>
            <a:pPr algn="ctr"/>
            <a:r>
              <a:rPr lang="en-US" sz="1000" dirty="0">
                <a:solidFill>
                  <a:schemeClr val="bg1"/>
                </a:solidFill>
                <a:latin typeface="Arial" pitchFamily="34" charset="0"/>
                <a:cs typeface="Arial" pitchFamily="34" charset="0"/>
              </a:rPr>
              <a:t>&amp; Values</a:t>
            </a:r>
          </a:p>
          <a:p>
            <a:pPr algn="ctr"/>
            <a:r>
              <a:rPr lang="en-US" sz="1000" dirty="0">
                <a:solidFill>
                  <a:schemeClr val="bg1"/>
                </a:solidFill>
                <a:latin typeface="Arial" pitchFamily="34" charset="0"/>
                <a:cs typeface="Arial" pitchFamily="34" charset="0"/>
              </a:rPr>
              <a:t>What we are about…</a:t>
            </a:r>
          </a:p>
        </p:txBody>
      </p:sp>
      <p:sp>
        <p:nvSpPr>
          <p:cNvPr id="49" name="Oval 48">
            <a:extLst>
              <a:ext uri="{FF2B5EF4-FFF2-40B4-BE49-F238E27FC236}">
                <a16:creationId xmlns:a16="http://schemas.microsoft.com/office/drawing/2014/main" id="{C10AB0E6-0CD8-4BF9-B1B7-37CC5DBD28D6}"/>
              </a:ext>
            </a:extLst>
          </p:cNvPr>
          <p:cNvSpPr/>
          <p:nvPr/>
        </p:nvSpPr>
        <p:spPr>
          <a:xfrm>
            <a:off x="2210321" y="3505694"/>
            <a:ext cx="1348531" cy="697822"/>
          </a:xfrm>
          <a:prstGeom prst="ellipse">
            <a:avLst/>
          </a:prstGeom>
          <a:solidFill>
            <a:schemeClr val="accent2">
              <a:lumMod val="60000"/>
              <a:lumOff val="40000"/>
              <a:alpha val="69804"/>
            </a:schemeClr>
          </a:solidFill>
          <a:ln>
            <a:solidFill>
              <a:schemeClr val="accent4">
                <a:lumMod val="60000"/>
                <a:lumOff val="40000"/>
              </a:schemeClr>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solidFill>
                  <a:schemeClr val="bg1"/>
                </a:solidFill>
                <a:latin typeface="Arial" pitchFamily="34" charset="0"/>
                <a:cs typeface="Arial" pitchFamily="34" charset="0"/>
              </a:rPr>
              <a:t>What we do…</a:t>
            </a:r>
          </a:p>
        </p:txBody>
      </p:sp>
      <p:sp>
        <p:nvSpPr>
          <p:cNvPr id="50" name="Oval 49">
            <a:extLst>
              <a:ext uri="{FF2B5EF4-FFF2-40B4-BE49-F238E27FC236}">
                <a16:creationId xmlns:a16="http://schemas.microsoft.com/office/drawing/2014/main" id="{D0EB7229-E3C3-4FD6-8605-7BD3165ABDA2}"/>
              </a:ext>
            </a:extLst>
          </p:cNvPr>
          <p:cNvSpPr/>
          <p:nvPr/>
        </p:nvSpPr>
        <p:spPr>
          <a:xfrm>
            <a:off x="1828800" y="4424326"/>
            <a:ext cx="1295400" cy="1671674"/>
          </a:xfrm>
          <a:prstGeom prst="ellipse">
            <a:avLst/>
          </a:prstGeom>
          <a:solidFill>
            <a:schemeClr val="accent1">
              <a:lumMod val="60000"/>
              <a:lumOff val="40000"/>
              <a:alpha val="69804"/>
            </a:schemeClr>
          </a:solidFill>
          <a:ln>
            <a:solidFill>
              <a:schemeClr val="accent1"/>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a:solidFill>
                  <a:schemeClr val="bg1"/>
                </a:solidFill>
                <a:latin typeface="Arial" pitchFamily="34" charset="0"/>
                <a:cs typeface="Arial" pitchFamily="34" charset="0"/>
              </a:rPr>
              <a:t>How we do it…</a:t>
            </a:r>
          </a:p>
        </p:txBody>
      </p:sp>
      <p:sp>
        <p:nvSpPr>
          <p:cNvPr id="25" name="TextBox 24">
            <a:extLst>
              <a:ext uri="{FF2B5EF4-FFF2-40B4-BE49-F238E27FC236}">
                <a16:creationId xmlns:a16="http://schemas.microsoft.com/office/drawing/2014/main" id="{B9CD3F5F-4FCE-4B05-B1D8-4712320E06FD}"/>
              </a:ext>
            </a:extLst>
          </p:cNvPr>
          <p:cNvSpPr txBox="1"/>
          <p:nvPr/>
        </p:nvSpPr>
        <p:spPr>
          <a:xfrm>
            <a:off x="3527616" y="3211294"/>
            <a:ext cx="2111475" cy="276999"/>
          </a:xfrm>
          <a:prstGeom prst="rect">
            <a:avLst/>
          </a:prstGeom>
          <a:noFill/>
        </p:spPr>
        <p:txBody>
          <a:bodyPr wrap="none" rtlCol="0">
            <a:spAutoFit/>
          </a:bodyPr>
          <a:lstStyle/>
          <a:p>
            <a:pPr algn="ctr"/>
            <a:r>
              <a:rPr lang="en-US" sz="1200" dirty="0">
                <a:solidFill>
                  <a:srgbClr val="FFFF00"/>
                </a:solidFill>
                <a:latin typeface="Arial" panose="020B0604020202020204" pitchFamily="34" charset="0"/>
                <a:cs typeface="Arial" panose="020B0604020202020204" pitchFamily="34" charset="0"/>
              </a:rPr>
              <a:t>[Community Health Division]</a:t>
            </a:r>
          </a:p>
        </p:txBody>
      </p:sp>
      <p:sp>
        <p:nvSpPr>
          <p:cNvPr id="26" name="TextBox 25">
            <a:extLst>
              <a:ext uri="{FF2B5EF4-FFF2-40B4-BE49-F238E27FC236}">
                <a16:creationId xmlns:a16="http://schemas.microsoft.com/office/drawing/2014/main" id="{C8793154-4C3A-4D74-A18D-1FEDAF62176B}"/>
              </a:ext>
            </a:extLst>
          </p:cNvPr>
          <p:cNvSpPr txBox="1"/>
          <p:nvPr/>
        </p:nvSpPr>
        <p:spPr>
          <a:xfrm>
            <a:off x="3988639" y="3929874"/>
            <a:ext cx="1287532" cy="276999"/>
          </a:xfrm>
          <a:prstGeom prst="rect">
            <a:avLst/>
          </a:prstGeom>
          <a:noFill/>
        </p:spPr>
        <p:txBody>
          <a:bodyPr wrap="none" rtlCol="0">
            <a:spAutoFit/>
          </a:bodyPr>
          <a:lstStyle/>
          <a:p>
            <a:pPr algn="ctr"/>
            <a:r>
              <a:rPr lang="en-US" sz="1200" dirty="0">
                <a:solidFill>
                  <a:srgbClr val="FFFF00"/>
                </a:solidFill>
                <a:latin typeface="Arial" panose="020B0604020202020204" pitchFamily="34" charset="0"/>
                <a:cs typeface="Arial" panose="020B0604020202020204" pitchFamily="34" charset="0"/>
              </a:rPr>
              <a:t>[Safe Kids USA]</a:t>
            </a:r>
          </a:p>
        </p:txBody>
      </p:sp>
      <p:sp>
        <p:nvSpPr>
          <p:cNvPr id="27" name="TextBox 26">
            <a:extLst>
              <a:ext uri="{FF2B5EF4-FFF2-40B4-BE49-F238E27FC236}">
                <a16:creationId xmlns:a16="http://schemas.microsoft.com/office/drawing/2014/main" id="{EF2546CA-F920-4E9A-83B2-977417F3FDA4}"/>
              </a:ext>
            </a:extLst>
          </p:cNvPr>
          <p:cNvSpPr txBox="1"/>
          <p:nvPr/>
        </p:nvSpPr>
        <p:spPr>
          <a:xfrm>
            <a:off x="2756519" y="4671536"/>
            <a:ext cx="3751796" cy="276999"/>
          </a:xfrm>
          <a:prstGeom prst="rect">
            <a:avLst/>
          </a:prstGeom>
          <a:noFill/>
        </p:spPr>
        <p:txBody>
          <a:bodyPr wrap="none" rtlCol="0">
            <a:spAutoFit/>
          </a:bodyPr>
          <a:lstStyle/>
          <a:p>
            <a:pPr algn="ctr"/>
            <a:r>
              <a:rPr lang="en-US" sz="1200" dirty="0">
                <a:solidFill>
                  <a:srgbClr val="FFFF00"/>
                </a:solidFill>
                <a:latin typeface="Arial" panose="020B0604020202020204" pitchFamily="34" charset="0"/>
                <a:cs typeface="Arial" panose="020B0604020202020204" pitchFamily="34" charset="0"/>
              </a:rPr>
              <a:t>[Provide Car Seats to those who cannot afford them]</a:t>
            </a:r>
          </a:p>
        </p:txBody>
      </p:sp>
      <p:sp>
        <p:nvSpPr>
          <p:cNvPr id="46" name="TextBox 45">
            <a:extLst>
              <a:ext uri="{FF2B5EF4-FFF2-40B4-BE49-F238E27FC236}">
                <a16:creationId xmlns:a16="http://schemas.microsoft.com/office/drawing/2014/main" id="{E97F7835-48D0-4DAA-8037-0B5957D0DD30}"/>
              </a:ext>
            </a:extLst>
          </p:cNvPr>
          <p:cNvSpPr txBox="1"/>
          <p:nvPr/>
        </p:nvSpPr>
        <p:spPr>
          <a:xfrm>
            <a:off x="1901757" y="5323119"/>
            <a:ext cx="5461303" cy="276999"/>
          </a:xfrm>
          <a:prstGeom prst="rect">
            <a:avLst/>
          </a:prstGeom>
          <a:noFill/>
        </p:spPr>
        <p:txBody>
          <a:bodyPr wrap="none" rtlCol="0">
            <a:spAutoFit/>
          </a:bodyPr>
          <a:lstStyle/>
          <a:p>
            <a:pPr algn="ctr"/>
            <a:r>
              <a:rPr lang="en-US" sz="1200" dirty="0">
                <a:solidFill>
                  <a:srgbClr val="FFFF00"/>
                </a:solidFill>
                <a:latin typeface="Arial" panose="020B0604020202020204" pitchFamily="34" charset="0"/>
                <a:cs typeface="Arial" panose="020B0604020202020204" pitchFamily="34" charset="0"/>
              </a:rPr>
              <a:t>[By June 30, 2018, SKUSA will distribute 20 car seats per week to families….]</a:t>
            </a:r>
          </a:p>
        </p:txBody>
      </p:sp>
      <p:sp>
        <p:nvSpPr>
          <p:cNvPr id="47" name="TextBox 46">
            <a:extLst>
              <a:ext uri="{FF2B5EF4-FFF2-40B4-BE49-F238E27FC236}">
                <a16:creationId xmlns:a16="http://schemas.microsoft.com/office/drawing/2014/main" id="{05FFE83A-7B71-475C-872F-B89DC408DE90}"/>
              </a:ext>
            </a:extLst>
          </p:cNvPr>
          <p:cNvSpPr txBox="1"/>
          <p:nvPr/>
        </p:nvSpPr>
        <p:spPr>
          <a:xfrm>
            <a:off x="1404147" y="6089939"/>
            <a:ext cx="6686446" cy="276999"/>
          </a:xfrm>
          <a:prstGeom prst="rect">
            <a:avLst/>
          </a:prstGeom>
          <a:noFill/>
        </p:spPr>
        <p:txBody>
          <a:bodyPr wrap="none" rtlCol="0">
            <a:spAutoFit/>
          </a:bodyPr>
          <a:lstStyle/>
          <a:p>
            <a:pPr algn="ctr"/>
            <a:r>
              <a:rPr lang="en-US" sz="1200" dirty="0">
                <a:solidFill>
                  <a:srgbClr val="FFFF00"/>
                </a:solidFill>
                <a:latin typeface="Arial" panose="020B0604020202020204" pitchFamily="34" charset="0"/>
                <a:cs typeface="Arial" panose="020B0604020202020204" pitchFamily="34" charset="0"/>
              </a:rPr>
              <a:t>[Find Funding…. Hire Installation Partner…. Create Awareness…. Install 20 car seats per week]</a:t>
            </a:r>
          </a:p>
        </p:txBody>
      </p:sp>
    </p:spTree>
    <p:extLst>
      <p:ext uri="{BB962C8B-B14F-4D97-AF65-F5344CB8AC3E}">
        <p14:creationId xmlns:p14="http://schemas.microsoft.com/office/powerpoint/2010/main" val="3759914631"/>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500"/>
                                        <p:tgtEl>
                                          <p:spTgt spid="3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ppt_w</p:attrName>
                                        </p:attrNameLst>
                                      </p:cBhvr>
                                      <p:tavLst>
                                        <p:tav tm="0">
                                          <p:val>
                                            <p:fltVal val="0"/>
                                          </p:val>
                                        </p:tav>
                                        <p:tav tm="100000">
                                          <p:val>
                                            <p:strVal val="#ppt_w"/>
                                          </p:val>
                                        </p:tav>
                                      </p:tavLst>
                                    </p:anim>
                                    <p:anim calcmode="lin" valueType="num">
                                      <p:cBhvr>
                                        <p:cTn id="19" dur="500" fill="hold"/>
                                        <p:tgtEl>
                                          <p:spTgt spid="28"/>
                                        </p:tgtEl>
                                        <p:attrNameLst>
                                          <p:attrName>ppt_h</p:attrName>
                                        </p:attrNameLst>
                                      </p:cBhvr>
                                      <p:tavLst>
                                        <p:tav tm="0">
                                          <p:val>
                                            <p:fltVal val="0"/>
                                          </p:val>
                                        </p:tav>
                                        <p:tav tm="100000">
                                          <p:val>
                                            <p:strVal val="#ppt_h"/>
                                          </p:val>
                                        </p:tav>
                                      </p:tavLst>
                                    </p:anim>
                                    <p:animEffect transition="in" filter="fade">
                                      <p:cBhvr>
                                        <p:cTn id="20" dur="5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Effect transition="in" filter="fade">
                                      <p:cBhvr>
                                        <p:cTn id="38" dur="500"/>
                                        <p:tgtEl>
                                          <p:spTgt spid="41"/>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animEffect transition="in" filter="fade">
                                      <p:cBhvr>
                                        <p:cTn id="44" dur="500"/>
                                        <p:tgtEl>
                                          <p:spTgt spid="44"/>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500"/>
                                        <p:tgtEl>
                                          <p:spTgt spid="4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500"/>
                                        <p:tgtEl>
                                          <p:spTgt spid="36"/>
                                        </p:tgtEl>
                                      </p:cBhvr>
                                    </p:animEffect>
                                  </p:childTnLst>
                                </p:cTn>
                              </p:par>
                            </p:childTnLst>
                          </p:cTn>
                        </p:par>
                        <p:par>
                          <p:cTn id="77" fill="hold">
                            <p:stCondLst>
                              <p:cond delay="1000"/>
                            </p:stCondLst>
                            <p:childTnLst>
                              <p:par>
                                <p:cTn id="78" presetID="4" presetClass="entr" presetSubtype="32"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box(out)">
                                      <p:cBhvr>
                                        <p:cTn id="80" dur="500"/>
                                        <p:tgtEl>
                                          <p:spTgt spid="49"/>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50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500"/>
                                        <p:tgtEl>
                                          <p:spTgt spid="32"/>
                                        </p:tgtEl>
                                      </p:cBhvr>
                                    </p:animEffect>
                                  </p:childTnLst>
                                </p:cTn>
                              </p:par>
                              <p:par>
                                <p:cTn id="86" presetID="10" presetClass="entr" presetSubtype="0" fill="hold" grpId="0" nodeType="withEffect">
                                  <p:stCondLst>
                                    <p:cond delay="50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500"/>
                                        <p:tgtEl>
                                          <p:spTgt spid="37"/>
                                        </p:tgtEl>
                                      </p:cBhvr>
                                    </p:animEffect>
                                  </p:childTnLst>
                                </p:cTn>
                              </p:par>
                            </p:childTnLst>
                          </p:cTn>
                        </p:par>
                        <p:par>
                          <p:cTn id="89" fill="hold">
                            <p:stCondLst>
                              <p:cond delay="1000"/>
                            </p:stCondLst>
                            <p:childTnLst>
                              <p:par>
                                <p:cTn id="90" presetID="10"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500"/>
                                        <p:tgtEl>
                                          <p:spTgt spid="3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500"/>
                                        <p:tgtEl>
                                          <p:spTgt spid="38"/>
                                        </p:tgtEl>
                                      </p:cBhvr>
                                    </p:animEffect>
                                  </p:childTnLst>
                                </p:cTn>
                              </p:par>
                            </p:childTnLst>
                          </p:cTn>
                        </p:par>
                        <p:par>
                          <p:cTn id="96" fill="hold">
                            <p:stCondLst>
                              <p:cond delay="1500"/>
                            </p:stCondLst>
                            <p:childTnLst>
                              <p:par>
                                <p:cTn id="97" presetID="10" presetClass="entr" presetSubtype="0"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fade">
                                      <p:cBhvr>
                                        <p:cTn id="99" dur="500"/>
                                        <p:tgtEl>
                                          <p:spTgt spid="1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fade">
                                      <p:cBhvr>
                                        <p:cTn id="102" dur="500"/>
                                        <p:tgtEl>
                                          <p:spTgt spid="42"/>
                                        </p:tgtEl>
                                      </p:cBhvr>
                                    </p:animEffect>
                                  </p:childTnLst>
                                </p:cTn>
                              </p:par>
                            </p:childTnLst>
                          </p:cTn>
                        </p:par>
                        <p:par>
                          <p:cTn id="103" fill="hold">
                            <p:stCondLst>
                              <p:cond delay="2000"/>
                            </p:stCondLst>
                            <p:childTnLst>
                              <p:par>
                                <p:cTn id="104" presetID="4" presetClass="entr" presetSubtype="32"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Effect transition="in" filter="box(out)">
                                      <p:cBhvr>
                                        <p:cTn id="106" dur="500"/>
                                        <p:tgtEl>
                                          <p:spTgt spid="50"/>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500"/>
                                        <p:tgtEl>
                                          <p:spTgt spid="24"/>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fade">
                                      <p:cBhvr>
                                        <p:cTn id="116" dur="500"/>
                                        <p:tgtEl>
                                          <p:spTgt spid="25"/>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fade">
                                      <p:cBhvr>
                                        <p:cTn id="121" dur="500"/>
                                        <p:tgtEl>
                                          <p:spTgt spid="26"/>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7"/>
                                        </p:tgtEl>
                                        <p:attrNameLst>
                                          <p:attrName>style.visibility</p:attrName>
                                        </p:attrNameLst>
                                      </p:cBhvr>
                                      <p:to>
                                        <p:strVal val="visible"/>
                                      </p:to>
                                    </p:set>
                                    <p:animEffect transition="in" filter="fade">
                                      <p:cBhvr>
                                        <p:cTn id="126" dur="500"/>
                                        <p:tgtEl>
                                          <p:spTgt spid="27"/>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500"/>
                                        <p:tgtEl>
                                          <p:spTgt spid="46"/>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47"/>
                                        </p:tgtEl>
                                        <p:attrNameLst>
                                          <p:attrName>style.visibility</p:attrName>
                                        </p:attrNameLst>
                                      </p:cBhvr>
                                      <p:to>
                                        <p:strVal val="visible"/>
                                      </p:to>
                                    </p:set>
                                    <p:animEffect transition="in" filter="wipe(left)">
                                      <p:cBhvr>
                                        <p:cTn id="136"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P spid="30" grpId="0" animBg="1"/>
      <p:bldP spid="32" grpId="0" animBg="1"/>
      <p:bldP spid="33" grpId="0" animBg="1"/>
      <p:bldP spid="34" grpId="0" animBg="1"/>
      <p:bldP spid="14" grpId="0"/>
      <p:bldP spid="35" grpId="0"/>
      <p:bldP spid="36" grpId="0"/>
      <p:bldP spid="37" grpId="0"/>
      <p:bldP spid="38" grpId="0"/>
      <p:bldP spid="42" grpId="0"/>
      <p:bldP spid="39" grpId="0"/>
      <p:bldP spid="28" grpId="0" animBg="1"/>
      <p:bldP spid="31" grpId="0" animBg="1"/>
      <p:bldP spid="41" grpId="0" animBg="1"/>
      <p:bldP spid="43" grpId="0" animBg="1"/>
      <p:bldP spid="44" grpId="0" animBg="1"/>
      <p:bldGraphic spid="45" grpId="0">
        <p:bldAsOne/>
      </p:bldGraphic>
      <p:bldP spid="24" grpId="0"/>
      <p:bldP spid="48" grpId="0" animBg="1"/>
      <p:bldP spid="49" grpId="0" animBg="1"/>
      <p:bldP spid="50" grpId="0" animBg="1"/>
      <p:bldP spid="25" grpId="0"/>
      <p:bldP spid="26" grpId="0"/>
      <p:bldP spid="27" grpId="0"/>
      <p:bldP spid="46"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34" y="1925573"/>
            <a:ext cx="8031166" cy="4875469"/>
          </a:xfrm>
          <a:prstGeom prst="rect">
            <a:avLst/>
          </a:prstGeom>
          <a:ln>
            <a:noFill/>
          </a:ln>
          <a:effectLst>
            <a:softEdge rad="112500"/>
          </a:effectLst>
        </p:spPr>
      </p:pic>
      <p:sp>
        <p:nvSpPr>
          <p:cNvPr id="12" name="Oval 11"/>
          <p:cNvSpPr/>
          <p:nvPr/>
        </p:nvSpPr>
        <p:spPr>
          <a:xfrm>
            <a:off x="3581400" y="4364373"/>
            <a:ext cx="1752600" cy="1503027"/>
          </a:xfrm>
          <a:prstGeom prst="ellipse">
            <a:avLst/>
          </a:prstGeom>
          <a:noFill/>
          <a:ln>
            <a:solidFill>
              <a:srgbClr val="CB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p:cNvSpPr/>
          <p:nvPr/>
        </p:nvSpPr>
        <p:spPr>
          <a:xfrm>
            <a:off x="898092" y="3810000"/>
            <a:ext cx="1692708" cy="1447800"/>
          </a:xfrm>
          <a:prstGeom prst="ellipse">
            <a:avLst/>
          </a:prstGeom>
          <a:noFill/>
          <a:ln>
            <a:solidFill>
              <a:srgbClr val="01B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p:cNvSpPr/>
          <p:nvPr/>
        </p:nvSpPr>
        <p:spPr>
          <a:xfrm>
            <a:off x="3505200" y="2269524"/>
            <a:ext cx="1656916" cy="1435081"/>
          </a:xfrm>
          <a:prstGeom prst="ellipse">
            <a:avLst/>
          </a:prstGeom>
          <a:noFill/>
          <a:ln>
            <a:solidFill>
              <a:srgbClr val="010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Oval 15"/>
          <p:cNvSpPr/>
          <p:nvPr/>
        </p:nvSpPr>
        <p:spPr>
          <a:xfrm>
            <a:off x="6384563" y="3026126"/>
            <a:ext cx="1692637" cy="1469674"/>
          </a:xfrm>
          <a:prstGeom prst="ellipse">
            <a:avLst/>
          </a:prstGeom>
          <a:noFill/>
          <a:ln>
            <a:solidFill>
              <a:srgbClr val="BABA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loud 5"/>
          <p:cNvSpPr/>
          <p:nvPr/>
        </p:nvSpPr>
        <p:spPr>
          <a:xfrm>
            <a:off x="1763669" y="1524000"/>
            <a:ext cx="2137361" cy="876422"/>
          </a:xfrm>
          <a:prstGeom prst="clou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Strategic Plan</a:t>
            </a:r>
          </a:p>
        </p:txBody>
      </p:sp>
      <p:sp>
        <p:nvSpPr>
          <p:cNvPr id="19" name="Cloud 18"/>
          <p:cNvSpPr/>
          <p:nvPr/>
        </p:nvSpPr>
        <p:spPr>
          <a:xfrm>
            <a:off x="4967830" y="1609757"/>
            <a:ext cx="2194970" cy="922802"/>
          </a:xfrm>
          <a:prstGeom prst="cloud">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Operational Plans</a:t>
            </a:r>
          </a:p>
        </p:txBody>
      </p:sp>
      <p:sp>
        <p:nvSpPr>
          <p:cNvPr id="20" name="Cloud 19"/>
          <p:cNvSpPr/>
          <p:nvPr/>
        </p:nvSpPr>
        <p:spPr>
          <a:xfrm>
            <a:off x="7620000" y="2362200"/>
            <a:ext cx="1326522" cy="794756"/>
          </a:xfrm>
          <a:prstGeom prst="clou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WFD</a:t>
            </a:r>
          </a:p>
        </p:txBody>
      </p:sp>
      <p:sp>
        <p:nvSpPr>
          <p:cNvPr id="21" name="Cloud 20"/>
          <p:cNvSpPr/>
          <p:nvPr/>
        </p:nvSpPr>
        <p:spPr>
          <a:xfrm>
            <a:off x="1089749" y="2387407"/>
            <a:ext cx="1371600" cy="783873"/>
          </a:xfrm>
          <a:prstGeom prst="clou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CHIP</a:t>
            </a:r>
          </a:p>
        </p:txBody>
      </p:sp>
      <p:sp>
        <p:nvSpPr>
          <p:cNvPr id="25" name="Title 1">
            <a:extLst>
              <a:ext uri="{FF2B5EF4-FFF2-40B4-BE49-F238E27FC236}">
                <a16:creationId xmlns:a16="http://schemas.microsoft.com/office/drawing/2014/main" id="{F5DC8732-8859-414E-93C3-4994BE9FCD32}"/>
              </a:ext>
            </a:extLst>
          </p:cNvPr>
          <p:cNvSpPr>
            <a:spLocks noGrp="1"/>
          </p:cNvSpPr>
          <p:nvPr>
            <p:ph type="title"/>
          </p:nvPr>
        </p:nvSpPr>
        <p:spPr>
          <a:xfrm>
            <a:off x="457200" y="688293"/>
            <a:ext cx="6393193" cy="569727"/>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scene3d>
              <a:camera prst="orthographicFront"/>
              <a:lightRig rig="freezing" dir="t">
                <a:rot lat="0" lon="0" rev="5640000"/>
              </a:lightRig>
            </a:scene3d>
            <a:sp3d prstMaterial="flat">
              <a:contourClr>
                <a:schemeClr val="tx2"/>
              </a:contourClr>
            </a:sp3d>
          </a:bodyPr>
          <a:lstStyle/>
          <a:p>
            <a:r>
              <a:rPr lang="en-US" sz="3600" b="1" dirty="0">
                <a:solidFill>
                  <a:srgbClr val="000063"/>
                </a:solidFill>
              </a:rPr>
              <a:t>Performance Improvement (PDCA)</a:t>
            </a:r>
          </a:p>
        </p:txBody>
      </p:sp>
      <p:sp>
        <p:nvSpPr>
          <p:cNvPr id="26" name="Cloud 25">
            <a:extLst>
              <a:ext uri="{FF2B5EF4-FFF2-40B4-BE49-F238E27FC236}">
                <a16:creationId xmlns:a16="http://schemas.microsoft.com/office/drawing/2014/main" id="{D028B189-BA7B-4550-A988-7C7CAB806D34}"/>
              </a:ext>
            </a:extLst>
          </p:cNvPr>
          <p:cNvSpPr/>
          <p:nvPr/>
        </p:nvSpPr>
        <p:spPr>
          <a:xfrm>
            <a:off x="205567" y="3156956"/>
            <a:ext cx="1166033" cy="653044"/>
          </a:xfrm>
          <a:prstGeom prst="clou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QI</a:t>
            </a:r>
          </a:p>
        </p:txBody>
      </p:sp>
      <p:pic>
        <p:nvPicPr>
          <p:cNvPr id="27" name="Picture 26">
            <a:extLst>
              <a:ext uri="{FF2B5EF4-FFF2-40B4-BE49-F238E27FC236}">
                <a16:creationId xmlns:a16="http://schemas.microsoft.com/office/drawing/2014/main" id="{FD0A59B5-9D54-457B-9BD6-03C16A5957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2" y="112369"/>
            <a:ext cx="3044909" cy="5069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7358168"/>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21" presetClass="entr" presetSubtype="1"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par>
                          <p:cTn id="15" fill="hold">
                            <p:stCondLst>
                              <p:cond delay="2500"/>
                            </p:stCondLst>
                            <p:childTnLst>
                              <p:par>
                                <p:cTn id="16" presetID="53" presetClass="entr" presetSubtype="16" fill="hold" grpId="0" nodeType="afterEffect">
                                  <p:stCondLst>
                                    <p:cond delay="100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4000"/>
                            </p:stCondLst>
                            <p:childTnLst>
                              <p:par>
                                <p:cTn id="22" presetID="5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4500"/>
                            </p:stCondLst>
                            <p:childTnLst>
                              <p:par>
                                <p:cTn id="28" presetID="53" presetClass="entr" presetSubtype="16"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par>
                          <p:cTn id="33" fill="hold">
                            <p:stCondLst>
                              <p:cond delay="5000"/>
                            </p:stCondLst>
                            <p:childTnLst>
                              <p:par>
                                <p:cTn id="34" presetID="53" presetClass="entr" presetSubtype="16"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par>
                          <p:cTn id="39" fill="hold">
                            <p:stCondLst>
                              <p:cond delay="5500"/>
                            </p:stCondLst>
                            <p:childTnLst>
                              <p:par>
                                <p:cTn id="40" presetID="53" presetClass="entr" presetSubtype="16"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childTnLst>
                          </p:cTn>
                        </p:par>
                        <p:par>
                          <p:cTn id="45" fill="hold">
                            <p:stCondLst>
                              <p:cond delay="6000"/>
                            </p:stCondLst>
                            <p:childTnLst>
                              <p:par>
                                <p:cTn id="46" presetID="16" presetClass="entr" presetSubtype="21"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arn(inVertical)">
                                      <p:cBhvr>
                                        <p:cTn id="53"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barn(inVertical)">
                                      <p:cBhvr>
                                        <p:cTn id="58"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barn(inVertical)">
                                      <p:cBhvr>
                                        <p:cTn id="6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6" grpId="0" animBg="1"/>
      <p:bldP spid="19" grpId="0" animBg="1"/>
      <p:bldP spid="20" grpId="0" animBg="1"/>
      <p:bldP spid="21" grpId="0" animBg="1"/>
      <p:bldP spid="25" grpId="0"/>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3886200" cy="6858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scene3d>
              <a:camera prst="orthographicFront"/>
              <a:lightRig rig="freezing" dir="t">
                <a:rot lat="0" lon="0" rev="5640000"/>
              </a:lightRig>
            </a:scene3d>
            <a:sp3d prstMaterial="flat">
              <a:contourClr>
                <a:schemeClr val="tx2"/>
              </a:contourClr>
            </a:sp3d>
          </a:bodyPr>
          <a:lstStyle/>
          <a:p>
            <a:r>
              <a:rPr lang="en-US" sz="3600" dirty="0">
                <a:solidFill>
                  <a:srgbClr val="000063"/>
                </a:solidFill>
              </a:rPr>
              <a:t>Types of Activities</a:t>
            </a:r>
          </a:p>
        </p:txBody>
      </p:sp>
      <p:sp>
        <p:nvSpPr>
          <p:cNvPr id="8" name="Slide Number Placeholder 7"/>
          <p:cNvSpPr>
            <a:spLocks noGrp="1"/>
          </p:cNvSpPr>
          <p:nvPr>
            <p:ph type="sldNum" sz="quarter" idx="12"/>
          </p:nvPr>
        </p:nvSpPr>
        <p:spPr>
          <a:xfrm>
            <a:off x="8305800" y="6400800"/>
            <a:ext cx="762000" cy="365125"/>
          </a:xfrm>
        </p:spPr>
        <p:txBody>
          <a:bodyPr/>
          <a:lstStyle/>
          <a:p>
            <a:pPr algn="ctr"/>
            <a:fld id="{D9C5D5C1-7872-43A8-B33E-4C0A628BB60E}" type="slidenum">
              <a:rPr lang="en-US" smtClean="0"/>
              <a:pPr algn="ctr"/>
              <a:t>6</a:t>
            </a:fld>
            <a:endParaRPr lang="en-US" dirty="0"/>
          </a:p>
        </p:txBody>
      </p:sp>
      <p:sp>
        <p:nvSpPr>
          <p:cNvPr id="10" name="TextBox 9"/>
          <p:cNvSpPr txBox="1"/>
          <p:nvPr/>
        </p:nvSpPr>
        <p:spPr>
          <a:xfrm>
            <a:off x="377190" y="2362200"/>
            <a:ext cx="2590799" cy="3539430"/>
          </a:xfrm>
          <a:prstGeom prst="rect">
            <a:avLst/>
          </a:prstGeom>
          <a:no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a:ln>
        </p:spPr>
        <p:txBody>
          <a:bodyPr wrap="square" rtlCol="0">
            <a:spAutoFit/>
          </a:bodyPr>
          <a:lstStyle/>
          <a:p>
            <a:r>
              <a:rPr lang="en-US" sz="1400" b="1" dirty="0"/>
              <a:t>Project-based</a:t>
            </a:r>
            <a:r>
              <a:rPr lang="en-US" sz="1400" dirty="0"/>
              <a:t> - Activities to be completed over a specific period of time</a:t>
            </a:r>
          </a:p>
          <a:p>
            <a:pPr marL="285750" indent="-285750">
              <a:buFont typeface="Arial" panose="020B0604020202020204" pitchFamily="34" charset="0"/>
              <a:buChar char="•"/>
            </a:pPr>
            <a:r>
              <a:rPr lang="en-US" sz="1400" dirty="0"/>
              <a:t>Start date</a:t>
            </a:r>
          </a:p>
          <a:p>
            <a:pPr marL="285750" indent="-285750">
              <a:buFont typeface="Arial" panose="020B0604020202020204" pitchFamily="34" charset="0"/>
              <a:buChar char="•"/>
            </a:pPr>
            <a:r>
              <a:rPr lang="en-US" sz="1400" dirty="0"/>
              <a:t>End date</a:t>
            </a:r>
          </a:p>
          <a:p>
            <a:pPr marL="285750" indent="-285750">
              <a:buFont typeface="Arial" panose="020B0604020202020204" pitchFamily="34" charset="0"/>
              <a:buChar char="•"/>
            </a:pPr>
            <a:r>
              <a:rPr lang="en-US" sz="1400" dirty="0"/>
              <a:t>Percent complete</a:t>
            </a:r>
          </a:p>
          <a:p>
            <a:pPr marL="285750" indent="-285750">
              <a:buFont typeface="Arial" panose="020B0604020202020204" pitchFamily="34" charset="0"/>
              <a:buChar char="•"/>
            </a:pPr>
            <a:r>
              <a:rPr lang="en-US" sz="1400" b="1" dirty="0"/>
              <a:t>Examples</a:t>
            </a:r>
          </a:p>
          <a:p>
            <a:pPr marL="742950" lvl="1" indent="-285750">
              <a:buFont typeface="Arial" panose="020B0604020202020204" pitchFamily="34" charset="0"/>
              <a:buChar char="•"/>
            </a:pPr>
            <a:r>
              <a:rPr lang="en-US" sz="1400" dirty="0"/>
              <a:t>Provide vaccinations to all school children between January 1, 2017 and December 31, 2017</a:t>
            </a:r>
          </a:p>
          <a:p>
            <a:pPr marL="742950" lvl="1" indent="-285750">
              <a:buFont typeface="Arial" panose="020B0604020202020204" pitchFamily="34" charset="0"/>
              <a:buChar char="•"/>
            </a:pPr>
            <a:r>
              <a:rPr lang="en-US" sz="1400" dirty="0"/>
              <a:t>Complete the operational plan by June 30, 2017</a:t>
            </a:r>
          </a:p>
          <a:p>
            <a:pPr marL="742950" lvl="1" indent="-285750">
              <a:buFont typeface="Arial" panose="020B0604020202020204" pitchFamily="34" charset="0"/>
              <a:buChar char="•"/>
            </a:pPr>
            <a:endParaRPr lang="en-US" sz="1400" dirty="0"/>
          </a:p>
        </p:txBody>
      </p:sp>
      <p:sp>
        <p:nvSpPr>
          <p:cNvPr id="20" name="TextBox 19"/>
          <p:cNvSpPr txBox="1"/>
          <p:nvPr/>
        </p:nvSpPr>
        <p:spPr>
          <a:xfrm>
            <a:off x="6096000" y="2364065"/>
            <a:ext cx="2739390" cy="3539430"/>
          </a:xfrm>
          <a:prstGeom prst="rect">
            <a:avLst/>
          </a:prstGeom>
          <a:no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a:ln>
        </p:spPr>
        <p:txBody>
          <a:bodyPr wrap="square" rtlCol="0">
            <a:spAutoFit/>
          </a:bodyPr>
          <a:lstStyle/>
          <a:p>
            <a:r>
              <a:rPr lang="en-US" sz="1400" b="1" dirty="0"/>
              <a:t>Quality Assurance </a:t>
            </a:r>
            <a:r>
              <a:rPr lang="en-US" sz="1400" dirty="0"/>
              <a:t>– Ongoing, periodic measurement Activities</a:t>
            </a:r>
          </a:p>
          <a:p>
            <a:pPr marL="285750" indent="-285750">
              <a:buFont typeface="Arial" panose="020B0604020202020204" pitchFamily="34" charset="0"/>
              <a:buChar char="•"/>
            </a:pPr>
            <a:r>
              <a:rPr lang="en-US" sz="1400" dirty="0"/>
              <a:t>Frequency</a:t>
            </a:r>
          </a:p>
          <a:p>
            <a:pPr marL="742950" lvl="1" indent="-285750">
              <a:buFont typeface="Arial" panose="020B0604020202020204" pitchFamily="34" charset="0"/>
              <a:buChar char="•"/>
            </a:pPr>
            <a:r>
              <a:rPr lang="en-US" sz="1400" dirty="0"/>
              <a:t>Weekly</a:t>
            </a:r>
          </a:p>
          <a:p>
            <a:pPr marL="742950" lvl="1" indent="-285750">
              <a:buFont typeface="Arial" panose="020B0604020202020204" pitchFamily="34" charset="0"/>
              <a:buChar char="•"/>
            </a:pPr>
            <a:r>
              <a:rPr lang="en-US" sz="1400" dirty="0"/>
              <a:t>Bi-Monthly</a:t>
            </a:r>
          </a:p>
          <a:p>
            <a:pPr marL="742950" lvl="1" indent="-285750">
              <a:buFont typeface="Arial" panose="020B0604020202020204" pitchFamily="34" charset="0"/>
              <a:buChar char="•"/>
            </a:pPr>
            <a:r>
              <a:rPr lang="en-US" sz="1400" dirty="0"/>
              <a:t>Monthly</a:t>
            </a:r>
          </a:p>
          <a:p>
            <a:pPr marL="742950" lvl="1" indent="-285750">
              <a:buFont typeface="Arial" panose="020B0604020202020204" pitchFamily="34" charset="0"/>
              <a:buChar char="•"/>
            </a:pPr>
            <a:r>
              <a:rPr lang="en-US" sz="1400" dirty="0"/>
              <a:t>Quarterly</a:t>
            </a:r>
          </a:p>
          <a:p>
            <a:pPr marL="742950" lvl="1" indent="-285750">
              <a:buFont typeface="Arial" panose="020B0604020202020204" pitchFamily="34" charset="0"/>
              <a:buChar char="•"/>
            </a:pPr>
            <a:r>
              <a:rPr lang="en-US" sz="1400" dirty="0"/>
              <a:t>Bi-Annually</a:t>
            </a:r>
          </a:p>
          <a:p>
            <a:pPr marL="742950" lvl="1" indent="-285750">
              <a:buFont typeface="Arial" panose="020B0604020202020204" pitchFamily="34" charset="0"/>
              <a:buChar char="•"/>
            </a:pPr>
            <a:r>
              <a:rPr lang="en-US" sz="1400" dirty="0"/>
              <a:t>Annually</a:t>
            </a:r>
          </a:p>
          <a:p>
            <a:pPr marL="285750" indent="-285750">
              <a:buFont typeface="Arial" panose="020B0604020202020204" pitchFamily="34" charset="0"/>
              <a:buChar char="•"/>
            </a:pPr>
            <a:r>
              <a:rPr lang="en-US" sz="1400" dirty="0"/>
              <a:t>High &amp; Low values</a:t>
            </a:r>
          </a:p>
          <a:p>
            <a:pPr marL="285750" indent="-285750">
              <a:buFont typeface="Arial" panose="020B0604020202020204" pitchFamily="34" charset="0"/>
              <a:buChar char="•"/>
            </a:pPr>
            <a:r>
              <a:rPr lang="en-US" sz="1400" dirty="0"/>
              <a:t>Metric type</a:t>
            </a:r>
          </a:p>
          <a:p>
            <a:pPr marL="285750" indent="-285750">
              <a:buFont typeface="Arial" panose="020B0604020202020204" pitchFamily="34" charset="0"/>
              <a:buChar char="•"/>
            </a:pPr>
            <a:r>
              <a:rPr lang="en-US" sz="1400" b="1" dirty="0"/>
              <a:t>Examples</a:t>
            </a:r>
          </a:p>
          <a:p>
            <a:pPr marL="742950" lvl="1" indent="-285750">
              <a:buFont typeface="Arial" panose="020B0604020202020204" pitchFamily="34" charset="0"/>
              <a:buChar char="•"/>
            </a:pPr>
            <a:r>
              <a:rPr lang="en-US" sz="1400" dirty="0"/>
              <a:t>Install 20 car-seats each week</a:t>
            </a:r>
          </a:p>
          <a:p>
            <a:pPr marL="742950" lvl="1" indent="-285750">
              <a:buFont typeface="Arial" panose="020B0604020202020204" pitchFamily="34" charset="0"/>
              <a:buChar char="•"/>
            </a:pPr>
            <a:r>
              <a:rPr lang="en-US" sz="1400" dirty="0"/>
              <a:t>Process all timesheets bi-monthly</a:t>
            </a:r>
          </a:p>
        </p:txBody>
      </p:sp>
      <p:sp>
        <p:nvSpPr>
          <p:cNvPr id="21" name="TextBox 20"/>
          <p:cNvSpPr txBox="1"/>
          <p:nvPr/>
        </p:nvSpPr>
        <p:spPr>
          <a:xfrm>
            <a:off x="3166947" y="2362200"/>
            <a:ext cx="2743200" cy="3539430"/>
          </a:xfrm>
          <a:prstGeom prst="rect">
            <a:avLst/>
          </a:prstGeom>
          <a:no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a:ln>
        </p:spPr>
        <p:txBody>
          <a:bodyPr wrap="square" rtlCol="0">
            <a:spAutoFit/>
          </a:bodyPr>
          <a:lstStyle/>
          <a:p>
            <a:r>
              <a:rPr lang="en-US" sz="1400" b="1" dirty="0"/>
              <a:t>Quantitative Measurement</a:t>
            </a:r>
            <a:r>
              <a:rPr lang="en-US" sz="1400" dirty="0"/>
              <a:t> – Quantity measurement over a given period of time</a:t>
            </a:r>
            <a:endParaRPr lang="en-US" sz="1400" b="1" dirty="0"/>
          </a:p>
          <a:p>
            <a:pPr marL="285750" indent="-285750">
              <a:buFont typeface="Arial" panose="020B0604020202020204" pitchFamily="34" charset="0"/>
              <a:buChar char="•"/>
            </a:pPr>
            <a:r>
              <a:rPr lang="en-US" sz="1400" dirty="0"/>
              <a:t>Start date</a:t>
            </a:r>
          </a:p>
          <a:p>
            <a:pPr marL="285750" indent="-285750">
              <a:buFont typeface="Arial" panose="020B0604020202020204" pitchFamily="34" charset="0"/>
              <a:buChar char="•"/>
            </a:pPr>
            <a:r>
              <a:rPr lang="en-US" sz="1400" dirty="0"/>
              <a:t>End date</a:t>
            </a:r>
          </a:p>
          <a:p>
            <a:pPr marL="285750" indent="-285750">
              <a:buFont typeface="Arial" panose="020B0604020202020204" pitchFamily="34" charset="0"/>
              <a:buChar char="•"/>
            </a:pPr>
            <a:r>
              <a:rPr lang="en-US" sz="1400" dirty="0"/>
              <a:t>Target number</a:t>
            </a:r>
          </a:p>
          <a:p>
            <a:pPr marL="285750" indent="-285750">
              <a:buFont typeface="Arial" panose="020B0604020202020204" pitchFamily="34" charset="0"/>
              <a:buChar char="•"/>
            </a:pPr>
            <a:r>
              <a:rPr lang="en-US" sz="1400" dirty="0"/>
              <a:t>Metric Type</a:t>
            </a:r>
          </a:p>
          <a:p>
            <a:pPr marL="285750" indent="-285750">
              <a:buFont typeface="Arial" panose="020B0604020202020204" pitchFamily="34" charset="0"/>
              <a:buChar char="•"/>
            </a:pPr>
            <a:r>
              <a:rPr lang="en-US" sz="1400" b="1" dirty="0"/>
              <a:t>Examples</a:t>
            </a:r>
          </a:p>
          <a:p>
            <a:pPr marL="742950" lvl="1" indent="-285750">
              <a:buFont typeface="Arial" panose="020B0604020202020204" pitchFamily="34" charset="0"/>
              <a:buChar char="•"/>
            </a:pPr>
            <a:r>
              <a:rPr lang="en-US" sz="1400" dirty="0"/>
              <a:t>Deliver 50 nutrition consultations between July 1, 2016 and June 30, 2017</a:t>
            </a:r>
          </a:p>
          <a:p>
            <a:pPr marL="742950" lvl="1" indent="-285750">
              <a:buFont typeface="Arial" panose="020B0604020202020204" pitchFamily="34" charset="0"/>
              <a:buChar char="•"/>
            </a:pPr>
            <a:r>
              <a:rPr lang="en-US" sz="1400" dirty="0"/>
              <a:t>Hold 50 partner meetings between July 1, 2016 and June 30, 2017</a:t>
            </a:r>
          </a:p>
        </p:txBody>
      </p:sp>
      <p:sp>
        <p:nvSpPr>
          <p:cNvPr id="3" name="Rectangle 2"/>
          <p:cNvSpPr/>
          <p:nvPr/>
        </p:nvSpPr>
        <p:spPr>
          <a:xfrm>
            <a:off x="381000" y="2362200"/>
            <a:ext cx="2590800" cy="353679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96000" y="2359566"/>
            <a:ext cx="2739390" cy="353943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70757" y="2362200"/>
            <a:ext cx="2739390" cy="353943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12367"/>
            <a:ext cx="3044909" cy="5069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5493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EBF6A1-561C-454D-88EE-78CEBAC99F91}"/>
              </a:ext>
            </a:extLst>
          </p:cNvPr>
          <p:cNvPicPr>
            <a:picLocks noChangeAspect="1"/>
          </p:cNvPicPr>
          <p:nvPr/>
        </p:nvPicPr>
        <p:blipFill>
          <a:blip r:embed="rId3"/>
          <a:stretch>
            <a:fillRect/>
          </a:stretch>
        </p:blipFill>
        <p:spPr>
          <a:xfrm>
            <a:off x="1425435" y="2302485"/>
            <a:ext cx="6400800" cy="4059044"/>
          </a:xfrm>
          <a:prstGeom prst="rect">
            <a:avLst/>
          </a:prstGeom>
        </p:spPr>
      </p:pic>
      <p:sp>
        <p:nvSpPr>
          <p:cNvPr id="10" name="Slide Number Placeholder 9"/>
          <p:cNvSpPr>
            <a:spLocks noGrp="1"/>
          </p:cNvSpPr>
          <p:nvPr>
            <p:ph type="sldNum" sz="quarter" idx="12"/>
          </p:nvPr>
        </p:nvSpPr>
        <p:spPr/>
        <p:txBody>
          <a:bodyPr/>
          <a:lstStyle/>
          <a:p>
            <a:fld id="{D9C5D5C1-7872-43A8-B33E-4C0A628BB60E}" type="slidenum">
              <a:rPr lang="en-US" smtClean="0"/>
              <a:pPr/>
              <a:t>7</a:t>
            </a:fld>
            <a:endParaRPr lang="en-US"/>
          </a:p>
        </p:txBody>
      </p:sp>
      <p:sp>
        <p:nvSpPr>
          <p:cNvPr id="9" name="Title 1"/>
          <p:cNvSpPr txBox="1">
            <a:spLocks/>
          </p:cNvSpPr>
          <p:nvPr/>
        </p:nvSpPr>
        <p:spPr>
          <a:xfrm>
            <a:off x="152400" y="856488"/>
            <a:ext cx="6019800" cy="104851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0" tIns="45720" rIns="0" bIns="0" anchor="b">
            <a:normAutofit fontScale="97500" lnSpcReduction="10000"/>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dirty="0">
                <a:solidFill>
                  <a:srgbClr val="000063"/>
                </a:solidFill>
              </a:rPr>
              <a:t>Performance Monitoring</a:t>
            </a:r>
          </a:p>
          <a:p>
            <a:r>
              <a:rPr lang="en-US" sz="3600" b="1" dirty="0">
                <a:solidFill>
                  <a:srgbClr val="000063"/>
                </a:solidFill>
              </a:rPr>
              <a:t>		“The Dashboard”</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12367"/>
            <a:ext cx="3044909" cy="5069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3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0600"/>
            <a:ext cx="8305800" cy="6096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scene3d>
              <a:camera prst="orthographicFront"/>
              <a:lightRig rig="freezing" dir="t">
                <a:rot lat="0" lon="0" rev="5640000"/>
              </a:lightRig>
            </a:scene3d>
            <a:sp3d prstMaterial="flat">
              <a:contourClr>
                <a:schemeClr val="tx2"/>
              </a:contourClr>
            </a:sp3d>
          </a:bodyPr>
          <a:lstStyle/>
          <a:p>
            <a:r>
              <a:rPr lang="en-US" sz="3600" dirty="0">
                <a:solidFill>
                  <a:srgbClr val="000063"/>
                </a:solidFill>
              </a:rPr>
              <a:t>Document Management</a:t>
            </a:r>
          </a:p>
        </p:txBody>
      </p:sp>
      <p:sp>
        <p:nvSpPr>
          <p:cNvPr id="20" name="Slide Number Placeholder 19"/>
          <p:cNvSpPr>
            <a:spLocks noGrp="1"/>
          </p:cNvSpPr>
          <p:nvPr>
            <p:ph type="sldNum" sz="quarter" idx="12"/>
          </p:nvPr>
        </p:nvSpPr>
        <p:spPr/>
        <p:txBody>
          <a:bodyPr/>
          <a:lstStyle/>
          <a:p>
            <a:fld id="{D9C5D5C1-7872-43A8-B33E-4C0A628BB60E}" type="slidenum">
              <a:rPr lang="en-US" smtClean="0"/>
              <a:pPr/>
              <a:t>8</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395" y="119198"/>
            <a:ext cx="3044909" cy="506931"/>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7926A81C-9FBD-4D19-8EBE-45BFB5283D55}"/>
              </a:ext>
            </a:extLst>
          </p:cNvPr>
          <p:cNvPicPr>
            <a:picLocks noChangeAspect="1"/>
          </p:cNvPicPr>
          <p:nvPr/>
        </p:nvPicPr>
        <p:blipFill>
          <a:blip r:embed="rId4"/>
          <a:stretch>
            <a:fillRect/>
          </a:stretch>
        </p:blipFill>
        <p:spPr>
          <a:xfrm>
            <a:off x="1489363" y="1784350"/>
            <a:ext cx="6165273" cy="4572000"/>
          </a:xfrm>
          <a:prstGeom prst="rect">
            <a:avLst/>
          </a:prstGeom>
        </p:spPr>
      </p:pic>
    </p:spTree>
    <p:extLst>
      <p:ext uri="{BB962C8B-B14F-4D97-AF65-F5344CB8AC3E}">
        <p14:creationId xmlns:p14="http://schemas.microsoft.com/office/powerpoint/2010/main" val="92532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Rounded Corners 55"/>
          <p:cNvSpPr/>
          <p:nvPr/>
        </p:nvSpPr>
        <p:spPr>
          <a:xfrm>
            <a:off x="5501640" y="3509914"/>
            <a:ext cx="3497580" cy="242987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754380" rtlCol="0" anchor="t" anchorCtr="0"/>
          <a:lstStyle/>
          <a:p>
            <a:r>
              <a:rPr lang="en-US" sz="1500" b="1" dirty="0">
                <a:solidFill>
                  <a:srgbClr val="000066"/>
                </a:solidFill>
              </a:rPr>
              <a:t>Document Management</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77" y="152402"/>
            <a:ext cx="3044909" cy="506931"/>
          </a:xfrm>
          <a:prstGeom prst="rect">
            <a:avLst/>
          </a:prstGeom>
          <a:ln>
            <a:noFill/>
          </a:ln>
          <a:effectLst>
            <a:outerShdw blurRad="292100" dist="139700" dir="2700000" algn="tl" rotWithShape="0">
              <a:srgbClr val="333333">
                <a:alpha val="65000"/>
              </a:srgbClr>
            </a:outerShdw>
          </a:effectLst>
        </p:spPr>
      </p:pic>
      <p:sp>
        <p:nvSpPr>
          <p:cNvPr id="6" name="Cloud 5"/>
          <p:cNvSpPr/>
          <p:nvPr/>
        </p:nvSpPr>
        <p:spPr>
          <a:xfrm>
            <a:off x="2156460" y="2556512"/>
            <a:ext cx="1844350" cy="743045"/>
          </a:xfrm>
          <a:prstGeom prst="clou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Strategic Plan</a:t>
            </a:r>
          </a:p>
        </p:txBody>
      </p:sp>
      <p:sp>
        <p:nvSpPr>
          <p:cNvPr id="7" name="Cloud 6"/>
          <p:cNvSpPr/>
          <p:nvPr/>
        </p:nvSpPr>
        <p:spPr>
          <a:xfrm>
            <a:off x="3363261" y="3299554"/>
            <a:ext cx="1749761" cy="889592"/>
          </a:xfrm>
          <a:prstGeom prst="cloud">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Operational Plans</a:t>
            </a:r>
          </a:p>
        </p:txBody>
      </p:sp>
      <p:sp>
        <p:nvSpPr>
          <p:cNvPr id="9" name="Cloud 8"/>
          <p:cNvSpPr/>
          <p:nvPr/>
        </p:nvSpPr>
        <p:spPr>
          <a:xfrm>
            <a:off x="2156463" y="4133853"/>
            <a:ext cx="1265207" cy="734489"/>
          </a:xfrm>
          <a:prstGeom prst="clou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WFD</a:t>
            </a:r>
          </a:p>
        </p:txBody>
      </p:sp>
      <p:sp>
        <p:nvSpPr>
          <p:cNvPr id="10" name="Cloud 9"/>
          <p:cNvSpPr/>
          <p:nvPr/>
        </p:nvSpPr>
        <p:spPr>
          <a:xfrm>
            <a:off x="3815077" y="4932193"/>
            <a:ext cx="1297945" cy="741247"/>
          </a:xfrm>
          <a:prstGeom prst="clou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CHIP</a:t>
            </a:r>
          </a:p>
        </p:txBody>
      </p:sp>
      <p:sp>
        <p:nvSpPr>
          <p:cNvPr id="5" name="TextBox 4"/>
          <p:cNvSpPr txBox="1"/>
          <p:nvPr/>
        </p:nvSpPr>
        <p:spPr>
          <a:xfrm>
            <a:off x="5593080" y="2527498"/>
            <a:ext cx="1492588" cy="507831"/>
          </a:xfrm>
          <a:prstGeom prst="rect">
            <a:avLst/>
          </a:prstGeom>
          <a:noFill/>
          <a:ln>
            <a:solidFill>
              <a:srgbClr val="000066"/>
            </a:solidFill>
          </a:ln>
        </p:spPr>
        <p:txBody>
          <a:bodyPr wrap="none" rtlCol="0">
            <a:spAutoFit/>
          </a:bodyPr>
          <a:lstStyle/>
          <a:p>
            <a:r>
              <a:rPr lang="en-US" sz="1350" dirty="0">
                <a:solidFill>
                  <a:srgbClr val="000066"/>
                </a:solidFill>
              </a:rPr>
              <a:t>Strategic Priority:</a:t>
            </a:r>
          </a:p>
          <a:p>
            <a:r>
              <a:rPr lang="en-US" sz="1350" dirty="0">
                <a:solidFill>
                  <a:srgbClr val="000066"/>
                </a:solidFill>
              </a:rPr>
              <a:t>   Partnering</a:t>
            </a:r>
          </a:p>
        </p:txBody>
      </p:sp>
      <p:cxnSp>
        <p:nvCxnSpPr>
          <p:cNvPr id="12" name="Straight Arrow Connector 11"/>
          <p:cNvCxnSpPr>
            <a:stCxn id="5" idx="1"/>
            <a:endCxn id="13" idx="6"/>
          </p:cNvCxnSpPr>
          <p:nvPr/>
        </p:nvCxnSpPr>
        <p:spPr>
          <a:xfrm flipH="1" flipV="1">
            <a:off x="4084320" y="2769870"/>
            <a:ext cx="1508760" cy="11542"/>
          </a:xfrm>
          <a:prstGeom prst="straightConnector1">
            <a:avLst/>
          </a:prstGeom>
          <a:ln>
            <a:solidFill>
              <a:srgbClr val="000066"/>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665220" y="2556510"/>
            <a:ext cx="419100" cy="426720"/>
          </a:xfrm>
          <a:prstGeom prst="ellipse">
            <a:avLst/>
          </a:prstGeom>
          <a:no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Oval 15"/>
          <p:cNvSpPr/>
          <p:nvPr/>
        </p:nvSpPr>
        <p:spPr>
          <a:xfrm>
            <a:off x="4464047" y="3438818"/>
            <a:ext cx="4191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8" name="Straight Arrow Connector 17"/>
          <p:cNvCxnSpPr>
            <a:stCxn id="5" idx="1"/>
            <a:endCxn id="16" idx="6"/>
          </p:cNvCxnSpPr>
          <p:nvPr/>
        </p:nvCxnSpPr>
        <p:spPr>
          <a:xfrm flipH="1">
            <a:off x="4883149" y="2781412"/>
            <a:ext cx="709933" cy="870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4693919" y="4932191"/>
            <a:ext cx="4191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2" name="Straight Arrow Connector 21"/>
          <p:cNvCxnSpPr>
            <a:stCxn id="5" idx="1"/>
            <a:endCxn id="20" idx="0"/>
          </p:cNvCxnSpPr>
          <p:nvPr/>
        </p:nvCxnSpPr>
        <p:spPr>
          <a:xfrm flipH="1">
            <a:off x="4903471" y="2781414"/>
            <a:ext cx="689611" cy="2150779"/>
          </a:xfrm>
          <a:prstGeom prst="straightConnector1">
            <a:avLst/>
          </a:prstGeom>
          <a:ln>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0517" y="3267543"/>
            <a:ext cx="1206164" cy="507831"/>
          </a:xfrm>
          <a:prstGeom prst="rect">
            <a:avLst/>
          </a:prstGeom>
          <a:noFill/>
          <a:ln>
            <a:solidFill>
              <a:srgbClr val="000066"/>
            </a:solidFill>
          </a:ln>
        </p:spPr>
        <p:txBody>
          <a:bodyPr wrap="none" rtlCol="0">
            <a:spAutoFit/>
          </a:bodyPr>
          <a:lstStyle/>
          <a:p>
            <a:r>
              <a:rPr lang="en-US" sz="1350" dirty="0">
                <a:solidFill>
                  <a:srgbClr val="000066"/>
                </a:solidFill>
              </a:rPr>
              <a:t>Public Health</a:t>
            </a:r>
          </a:p>
          <a:p>
            <a:r>
              <a:rPr lang="en-US" sz="1350" dirty="0">
                <a:solidFill>
                  <a:srgbClr val="000066"/>
                </a:solidFill>
              </a:rPr>
              <a:t>Essential #1</a:t>
            </a:r>
          </a:p>
        </p:txBody>
      </p:sp>
      <p:cxnSp>
        <p:nvCxnSpPr>
          <p:cNvPr id="28" name="Straight Arrow Connector 27"/>
          <p:cNvCxnSpPr>
            <a:stCxn id="26" idx="3"/>
            <a:endCxn id="30" idx="2"/>
          </p:cNvCxnSpPr>
          <p:nvPr/>
        </p:nvCxnSpPr>
        <p:spPr>
          <a:xfrm flipV="1">
            <a:off x="1506683" y="3141394"/>
            <a:ext cx="696577" cy="380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203258" y="2928032"/>
            <a:ext cx="419100" cy="4267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Oval 32"/>
          <p:cNvSpPr/>
          <p:nvPr/>
        </p:nvSpPr>
        <p:spPr>
          <a:xfrm>
            <a:off x="2724448" y="3975786"/>
            <a:ext cx="419100" cy="42672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35" name="Straight Arrow Connector 34"/>
          <p:cNvCxnSpPr>
            <a:stCxn id="26" idx="3"/>
            <a:endCxn id="33" idx="2"/>
          </p:cNvCxnSpPr>
          <p:nvPr/>
        </p:nvCxnSpPr>
        <p:spPr>
          <a:xfrm>
            <a:off x="1506683" y="3521459"/>
            <a:ext cx="1217767" cy="667689"/>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3733799" y="5252578"/>
            <a:ext cx="4191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39" name="Straight Arrow Connector 38"/>
          <p:cNvCxnSpPr>
            <a:stCxn id="26" idx="3"/>
            <a:endCxn id="37" idx="2"/>
          </p:cNvCxnSpPr>
          <p:nvPr/>
        </p:nvCxnSpPr>
        <p:spPr>
          <a:xfrm>
            <a:off x="1506681" y="3521459"/>
            <a:ext cx="2227118" cy="1944481"/>
          </a:xfrm>
          <a:prstGeom prst="straightConnector1">
            <a:avLst/>
          </a:prstGeom>
          <a:ln>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92910" y="5116539"/>
            <a:ext cx="1095813" cy="507831"/>
          </a:xfrm>
          <a:prstGeom prst="rect">
            <a:avLst/>
          </a:prstGeom>
          <a:noFill/>
          <a:ln>
            <a:solidFill>
              <a:srgbClr val="000066"/>
            </a:solidFill>
          </a:ln>
        </p:spPr>
        <p:txBody>
          <a:bodyPr wrap="none" rtlCol="0">
            <a:spAutoFit/>
          </a:bodyPr>
          <a:lstStyle/>
          <a:p>
            <a:r>
              <a:rPr lang="en-US" sz="1350" dirty="0">
                <a:solidFill>
                  <a:srgbClr val="000066"/>
                </a:solidFill>
              </a:rPr>
              <a:t>PHAB </a:t>
            </a:r>
          </a:p>
          <a:p>
            <a:r>
              <a:rPr lang="en-US" sz="1350" dirty="0">
                <a:solidFill>
                  <a:srgbClr val="000066"/>
                </a:solidFill>
              </a:rPr>
              <a:t>Standard 6.1</a:t>
            </a:r>
          </a:p>
        </p:txBody>
      </p:sp>
      <p:sp>
        <p:nvSpPr>
          <p:cNvPr id="45" name="Oval 44"/>
          <p:cNvSpPr/>
          <p:nvPr/>
        </p:nvSpPr>
        <p:spPr>
          <a:xfrm>
            <a:off x="2420428" y="2962701"/>
            <a:ext cx="419100" cy="4267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7" name="Oval 46"/>
          <p:cNvSpPr/>
          <p:nvPr/>
        </p:nvSpPr>
        <p:spPr>
          <a:xfrm>
            <a:off x="4008753" y="3975786"/>
            <a:ext cx="4191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9" name="Oval 48"/>
          <p:cNvSpPr/>
          <p:nvPr/>
        </p:nvSpPr>
        <p:spPr>
          <a:xfrm>
            <a:off x="2203412" y="4533331"/>
            <a:ext cx="419100" cy="42672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51" name="Straight Arrow Connector 50"/>
          <p:cNvCxnSpPr>
            <a:stCxn id="43" idx="3"/>
            <a:endCxn id="49" idx="4"/>
          </p:cNvCxnSpPr>
          <p:nvPr/>
        </p:nvCxnSpPr>
        <p:spPr>
          <a:xfrm flipV="1">
            <a:off x="1788723" y="4960051"/>
            <a:ext cx="624241" cy="410402"/>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3" idx="3"/>
            <a:endCxn id="45" idx="4"/>
          </p:cNvCxnSpPr>
          <p:nvPr/>
        </p:nvCxnSpPr>
        <p:spPr>
          <a:xfrm flipV="1">
            <a:off x="1788723" y="3389421"/>
            <a:ext cx="841257" cy="1981032"/>
          </a:xfrm>
          <a:prstGeom prst="straightConnector1">
            <a:avLst/>
          </a:prstGeom>
          <a:ln>
            <a:solidFill>
              <a:srgbClr val="000066"/>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3" idx="3"/>
            <a:endCxn id="47" idx="4"/>
          </p:cNvCxnSpPr>
          <p:nvPr/>
        </p:nvCxnSpPr>
        <p:spPr>
          <a:xfrm flipV="1">
            <a:off x="1788721" y="4402508"/>
            <a:ext cx="2429582" cy="967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Picture 14" descr="File:Documents icon.sv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5223" y="4012473"/>
            <a:ext cx="703200" cy="828627"/>
          </a:xfrm>
          <a:prstGeom prst="rect">
            <a:avLst/>
          </a:prstGeom>
        </p:spPr>
      </p:pic>
      <p:pic>
        <p:nvPicPr>
          <p:cNvPr id="17" name="Picture 16" descr="Portable Document Format Icon by gsagri04 - Portable Document Format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5322" y="5042277"/>
            <a:ext cx="703200" cy="811775"/>
          </a:xfrm>
          <a:prstGeom prst="rect">
            <a:avLst/>
          </a:prstGeom>
        </p:spPr>
      </p:pic>
      <p:pic>
        <p:nvPicPr>
          <p:cNvPr id="19" name="Picture 18" descr="Файл:Word Document icon.sv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2191" y="4567329"/>
            <a:ext cx="703200" cy="880835"/>
          </a:xfrm>
          <a:prstGeom prst="rect">
            <a:avLst/>
          </a:prstGeom>
        </p:spPr>
      </p:pic>
      <p:sp>
        <p:nvSpPr>
          <p:cNvPr id="46" name="TextBox 45"/>
          <p:cNvSpPr txBox="1"/>
          <p:nvPr/>
        </p:nvSpPr>
        <p:spPr>
          <a:xfrm>
            <a:off x="7775206" y="2769873"/>
            <a:ext cx="1123064" cy="507831"/>
          </a:xfrm>
          <a:prstGeom prst="rect">
            <a:avLst/>
          </a:prstGeom>
          <a:noFill/>
          <a:ln>
            <a:solidFill>
              <a:srgbClr val="000066"/>
            </a:solidFill>
          </a:ln>
        </p:spPr>
        <p:txBody>
          <a:bodyPr wrap="none" rtlCol="0">
            <a:spAutoFit/>
          </a:bodyPr>
          <a:lstStyle/>
          <a:p>
            <a:r>
              <a:rPr lang="en-US" sz="1350" dirty="0">
                <a:solidFill>
                  <a:srgbClr val="000066"/>
                </a:solidFill>
              </a:rPr>
              <a:t>PHAB </a:t>
            </a:r>
          </a:p>
          <a:p>
            <a:r>
              <a:rPr lang="en-US" sz="1350" dirty="0">
                <a:solidFill>
                  <a:srgbClr val="000066"/>
                </a:solidFill>
              </a:rPr>
              <a:t>Standard 4.2</a:t>
            </a:r>
          </a:p>
        </p:txBody>
      </p:sp>
      <p:cxnSp>
        <p:nvCxnSpPr>
          <p:cNvPr id="38" name="Straight Arrow Connector 37"/>
          <p:cNvCxnSpPr>
            <a:stCxn id="46" idx="2"/>
          </p:cNvCxnSpPr>
          <p:nvPr/>
        </p:nvCxnSpPr>
        <p:spPr>
          <a:xfrm flipH="1">
            <a:off x="6403037" y="3277704"/>
            <a:ext cx="1933703" cy="8561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46" idx="2"/>
            <a:endCxn id="19" idx="0"/>
          </p:cNvCxnSpPr>
          <p:nvPr/>
        </p:nvCxnSpPr>
        <p:spPr>
          <a:xfrm flipH="1">
            <a:off x="6923793" y="3277704"/>
            <a:ext cx="1412947" cy="1289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6" idx="2"/>
            <a:endCxn id="17" idx="0"/>
          </p:cNvCxnSpPr>
          <p:nvPr/>
        </p:nvCxnSpPr>
        <p:spPr>
          <a:xfrm flipH="1">
            <a:off x="8326922" y="3277704"/>
            <a:ext cx="9816" cy="1764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8" name="Picture 57" descr="external image My-Documents-icon.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6781" y="4873894"/>
            <a:ext cx="963476" cy="963476"/>
          </a:xfrm>
          <a:prstGeom prst="rect">
            <a:avLst/>
          </a:prstGeom>
        </p:spPr>
      </p:pic>
      <p:pic>
        <p:nvPicPr>
          <p:cNvPr id="59" name="Picture 58" descr="Python bad practice, a concrete case | Julien Danjou"/>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61382" y="4149911"/>
            <a:ext cx="860672" cy="860672"/>
          </a:xfrm>
          <a:prstGeom prst="rect">
            <a:avLst/>
          </a:prstGeom>
        </p:spPr>
      </p:pic>
      <p:sp>
        <p:nvSpPr>
          <p:cNvPr id="40" name="Oval 39"/>
          <p:cNvSpPr/>
          <p:nvPr/>
        </p:nvSpPr>
        <p:spPr>
          <a:xfrm>
            <a:off x="2976644" y="4422062"/>
            <a:ext cx="419100" cy="42672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42" name="Straight Arrow Connector 41"/>
          <p:cNvCxnSpPr>
            <a:stCxn id="5" idx="1"/>
          </p:cNvCxnSpPr>
          <p:nvPr/>
        </p:nvCxnSpPr>
        <p:spPr>
          <a:xfrm flipH="1">
            <a:off x="3338450" y="2781414"/>
            <a:ext cx="2254630" cy="1720959"/>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Title 1">
            <a:extLst>
              <a:ext uri="{FF2B5EF4-FFF2-40B4-BE49-F238E27FC236}">
                <a16:creationId xmlns:a16="http://schemas.microsoft.com/office/drawing/2014/main" id="{B0230AD6-0078-4BA7-8FF0-7F1D009F1548}"/>
              </a:ext>
            </a:extLst>
          </p:cNvPr>
          <p:cNvSpPr>
            <a:spLocks noGrp="1"/>
          </p:cNvSpPr>
          <p:nvPr>
            <p:ph type="title"/>
          </p:nvPr>
        </p:nvSpPr>
        <p:spPr>
          <a:xfrm>
            <a:off x="140677" y="803470"/>
            <a:ext cx="6393193" cy="74371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scene3d>
              <a:camera prst="orthographicFront"/>
              <a:lightRig rig="freezing" dir="t">
                <a:rot lat="0" lon="0" rev="5640000"/>
              </a:lightRig>
            </a:scene3d>
            <a:sp3d prstMaterial="flat">
              <a:contourClr>
                <a:schemeClr val="tx2"/>
              </a:contourClr>
            </a:sp3d>
          </a:bodyPr>
          <a:lstStyle/>
          <a:p>
            <a:r>
              <a:rPr lang="en-US" sz="3600" b="1" dirty="0">
                <a:solidFill>
                  <a:srgbClr val="000063"/>
                </a:solidFill>
              </a:rPr>
              <a:t>3-Dimensional Planning</a:t>
            </a:r>
          </a:p>
        </p:txBody>
      </p:sp>
      <p:sp>
        <p:nvSpPr>
          <p:cNvPr id="57" name="Cloud 56">
            <a:extLst>
              <a:ext uri="{FF2B5EF4-FFF2-40B4-BE49-F238E27FC236}">
                <a16:creationId xmlns:a16="http://schemas.microsoft.com/office/drawing/2014/main" id="{D7F9FF2E-4369-45B8-9B67-444976FBE0FB}"/>
              </a:ext>
            </a:extLst>
          </p:cNvPr>
          <p:cNvSpPr/>
          <p:nvPr/>
        </p:nvSpPr>
        <p:spPr>
          <a:xfrm>
            <a:off x="2309525" y="5373344"/>
            <a:ext cx="1166033" cy="653044"/>
          </a:xfrm>
          <a:prstGeom prst="clou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QI</a:t>
            </a:r>
          </a:p>
        </p:txBody>
      </p:sp>
      <p:cxnSp>
        <p:nvCxnSpPr>
          <p:cNvPr id="62" name="Straight Arrow Connector 61">
            <a:extLst>
              <a:ext uri="{FF2B5EF4-FFF2-40B4-BE49-F238E27FC236}">
                <a16:creationId xmlns:a16="http://schemas.microsoft.com/office/drawing/2014/main" id="{2F8588FB-DF4C-4A8D-9993-5EEB3DDB2835}"/>
              </a:ext>
            </a:extLst>
          </p:cNvPr>
          <p:cNvCxnSpPr>
            <a:cxnSpLocks/>
            <a:stCxn id="43" idx="3"/>
            <a:endCxn id="63" idx="2"/>
          </p:cNvCxnSpPr>
          <p:nvPr/>
        </p:nvCxnSpPr>
        <p:spPr>
          <a:xfrm>
            <a:off x="1788723" y="5370455"/>
            <a:ext cx="517271" cy="459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0467A148-5896-4F4C-AA34-19992C3E28D6}"/>
              </a:ext>
            </a:extLst>
          </p:cNvPr>
          <p:cNvSpPr/>
          <p:nvPr/>
        </p:nvSpPr>
        <p:spPr>
          <a:xfrm>
            <a:off x="2305994" y="5618480"/>
            <a:ext cx="419100" cy="4235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065804760"/>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ipe(left)">
                                      <p:cBhvr>
                                        <p:cTn id="10" dur="500"/>
                                        <p:tgtEl>
                                          <p:spTgt spid="54"/>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p:cTn id="38" dur="500" fill="hold"/>
                                        <p:tgtEl>
                                          <p:spTgt spid="57"/>
                                        </p:tgtEl>
                                        <p:attrNameLst>
                                          <p:attrName>ppt_w</p:attrName>
                                        </p:attrNameLst>
                                      </p:cBhvr>
                                      <p:tavLst>
                                        <p:tav tm="0">
                                          <p:val>
                                            <p:fltVal val="0"/>
                                          </p:val>
                                        </p:tav>
                                        <p:tav tm="100000">
                                          <p:val>
                                            <p:strVal val="#ppt_w"/>
                                          </p:val>
                                        </p:tav>
                                      </p:tavLst>
                                    </p:anim>
                                    <p:anim calcmode="lin" valueType="num">
                                      <p:cBhvr>
                                        <p:cTn id="39" dur="500" fill="hold"/>
                                        <p:tgtEl>
                                          <p:spTgt spid="57"/>
                                        </p:tgtEl>
                                        <p:attrNameLst>
                                          <p:attrName>ppt_h</p:attrName>
                                        </p:attrNameLst>
                                      </p:cBhvr>
                                      <p:tavLst>
                                        <p:tav tm="0">
                                          <p:val>
                                            <p:fltVal val="0"/>
                                          </p:val>
                                        </p:tav>
                                        <p:tav tm="100000">
                                          <p:val>
                                            <p:strVal val="#ppt_h"/>
                                          </p:val>
                                        </p:tav>
                                      </p:tavLst>
                                    </p:anim>
                                    <p:animEffect transition="in" filter="fade">
                                      <p:cBhvr>
                                        <p:cTn id="40" dur="500"/>
                                        <p:tgtEl>
                                          <p:spTgt spid="5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Effect transition="in" filter="fade">
                                      <p:cBhvr>
                                        <p:cTn id="47" dur="500"/>
                                        <p:tgtEl>
                                          <p:spTgt spid="26"/>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left)">
                                      <p:cBhvr>
                                        <p:cTn id="51" dur="500"/>
                                        <p:tgtEl>
                                          <p:spTgt spid="28"/>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left)">
                                      <p:cBhvr>
                                        <p:cTn id="55" dur="500"/>
                                        <p:tgtEl>
                                          <p:spTgt spid="30"/>
                                        </p:tgtEl>
                                      </p:cBhvr>
                                    </p:animEffect>
                                  </p:childTnLst>
                                </p:cTn>
                              </p:par>
                            </p:childTnLst>
                          </p:cTn>
                        </p:par>
                        <p:par>
                          <p:cTn id="56" fill="hold">
                            <p:stCondLst>
                              <p:cond delay="1500"/>
                            </p:stCondLst>
                            <p:childTnLst>
                              <p:par>
                                <p:cTn id="57" presetID="22" presetClass="entr" presetSubtype="8" fill="hold"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childTnLst>
                          </p:cTn>
                        </p:par>
                        <p:par>
                          <p:cTn id="60" fill="hold">
                            <p:stCondLst>
                              <p:cond delay="2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2500"/>
                            </p:stCondLst>
                            <p:childTnLst>
                              <p:par>
                                <p:cTn id="65" presetID="22" presetClass="entr" presetSubtype="8" fill="hold"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left)">
                                      <p:cBhvr>
                                        <p:cTn id="67" dur="500"/>
                                        <p:tgtEl>
                                          <p:spTgt spid="39"/>
                                        </p:tgtEl>
                                      </p:cBhvr>
                                    </p:animEffect>
                                  </p:childTnLst>
                                </p:cTn>
                              </p:par>
                            </p:childTnLst>
                          </p:cTn>
                        </p:par>
                        <p:par>
                          <p:cTn id="68" fill="hold">
                            <p:stCondLst>
                              <p:cond delay="30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childTnLst>
                                </p:cTn>
                              </p:par>
                            </p:childTnLst>
                          </p:cTn>
                        </p:par>
                        <p:par>
                          <p:cTn id="79" fill="hold">
                            <p:stCondLst>
                              <p:cond delay="500"/>
                            </p:stCondLst>
                            <p:childTnLst>
                              <p:par>
                                <p:cTn id="80" presetID="22" presetClass="entr" presetSubtype="8"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wipe(left)">
                                      <p:cBhvr>
                                        <p:cTn id="82" dur="500"/>
                                        <p:tgtEl>
                                          <p:spTgt spid="53"/>
                                        </p:tgtEl>
                                      </p:cBhvr>
                                    </p:animEffect>
                                  </p:childTnLst>
                                </p:cTn>
                              </p:par>
                            </p:childTnLst>
                          </p:cTn>
                        </p:par>
                        <p:par>
                          <p:cTn id="83" fill="hold">
                            <p:stCondLst>
                              <p:cond delay="1000"/>
                            </p:stCondLst>
                            <p:childTnLst>
                              <p:par>
                                <p:cTn id="84" presetID="22" presetClass="entr" presetSubtype="4"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wipe(down)">
                                      <p:cBhvr>
                                        <p:cTn id="86" dur="500"/>
                                        <p:tgtEl>
                                          <p:spTgt spid="45"/>
                                        </p:tgtEl>
                                      </p:cBhvr>
                                    </p:animEffect>
                                  </p:childTnLst>
                                </p:cTn>
                              </p:par>
                            </p:childTnLst>
                          </p:cTn>
                        </p:par>
                        <p:par>
                          <p:cTn id="87" fill="hold">
                            <p:stCondLst>
                              <p:cond delay="1500"/>
                            </p:stCondLst>
                            <p:childTnLst>
                              <p:par>
                                <p:cTn id="88" presetID="22" presetClass="entr" presetSubtype="8" fill="hold"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wipe(left)">
                                      <p:cBhvr>
                                        <p:cTn id="90" dur="500"/>
                                        <p:tgtEl>
                                          <p:spTgt spid="51"/>
                                        </p:tgtEl>
                                      </p:cBhvr>
                                    </p:animEffect>
                                  </p:childTnLst>
                                </p:cTn>
                              </p:par>
                            </p:childTnLst>
                          </p:cTn>
                        </p:par>
                        <p:par>
                          <p:cTn id="91" fill="hold">
                            <p:stCondLst>
                              <p:cond delay="2000"/>
                            </p:stCondLst>
                            <p:childTnLst>
                              <p:par>
                                <p:cTn id="92" presetID="22" presetClass="entr" presetSubtype="4"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wipe(down)">
                                      <p:cBhvr>
                                        <p:cTn id="94" dur="500"/>
                                        <p:tgtEl>
                                          <p:spTgt spid="49"/>
                                        </p:tgtEl>
                                      </p:cBhvr>
                                    </p:animEffect>
                                  </p:childTnLst>
                                </p:cTn>
                              </p:par>
                            </p:childTnLst>
                          </p:cTn>
                        </p:par>
                        <p:par>
                          <p:cTn id="95" fill="hold">
                            <p:stCondLst>
                              <p:cond delay="2500"/>
                            </p:stCondLst>
                            <p:childTnLst>
                              <p:par>
                                <p:cTn id="96" presetID="22" presetClass="entr" presetSubtype="8" fill="hold" nodeType="afterEffect">
                                  <p:stCondLst>
                                    <p:cond delay="0"/>
                                  </p:stCondLst>
                                  <p:childTnLst>
                                    <p:set>
                                      <p:cBhvr>
                                        <p:cTn id="97" dur="1" fill="hold">
                                          <p:stCondLst>
                                            <p:cond delay="0"/>
                                          </p:stCondLst>
                                        </p:cTn>
                                        <p:tgtEl>
                                          <p:spTgt spid="55"/>
                                        </p:tgtEl>
                                        <p:attrNameLst>
                                          <p:attrName>style.visibility</p:attrName>
                                        </p:attrNameLst>
                                      </p:cBhvr>
                                      <p:to>
                                        <p:strVal val="visible"/>
                                      </p:to>
                                    </p:set>
                                    <p:animEffect transition="in" filter="wipe(left)">
                                      <p:cBhvr>
                                        <p:cTn id="98" dur="500"/>
                                        <p:tgtEl>
                                          <p:spTgt spid="55"/>
                                        </p:tgtEl>
                                      </p:cBhvr>
                                    </p:animEffect>
                                  </p:childTnLst>
                                </p:cTn>
                              </p:par>
                            </p:childTnLst>
                          </p:cTn>
                        </p:par>
                        <p:par>
                          <p:cTn id="99" fill="hold">
                            <p:stCondLst>
                              <p:cond delay="3000"/>
                            </p:stCondLst>
                            <p:childTnLst>
                              <p:par>
                                <p:cTn id="100" presetID="22" presetClass="entr" presetSubtype="4"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down)">
                                      <p:cBhvr>
                                        <p:cTn id="102" dur="500"/>
                                        <p:tgtEl>
                                          <p:spTgt spid="47"/>
                                        </p:tgtEl>
                                      </p:cBhvr>
                                    </p:animEffect>
                                  </p:childTnLst>
                                </p:cTn>
                              </p:par>
                            </p:childTnLst>
                          </p:cTn>
                        </p:par>
                        <p:par>
                          <p:cTn id="103" fill="hold">
                            <p:stCondLst>
                              <p:cond delay="3500"/>
                            </p:stCondLst>
                            <p:childTnLst>
                              <p:par>
                                <p:cTn id="104" presetID="22" presetClass="entr" presetSubtype="8" fill="hold" nodeType="afterEffect">
                                  <p:stCondLst>
                                    <p:cond delay="0"/>
                                  </p:stCondLst>
                                  <p:childTnLst>
                                    <p:set>
                                      <p:cBhvr>
                                        <p:cTn id="105" dur="1" fill="hold">
                                          <p:stCondLst>
                                            <p:cond delay="0"/>
                                          </p:stCondLst>
                                        </p:cTn>
                                        <p:tgtEl>
                                          <p:spTgt spid="62"/>
                                        </p:tgtEl>
                                        <p:attrNameLst>
                                          <p:attrName>style.visibility</p:attrName>
                                        </p:attrNameLst>
                                      </p:cBhvr>
                                      <p:to>
                                        <p:strVal val="visible"/>
                                      </p:to>
                                    </p:set>
                                    <p:animEffect transition="in" filter="wipe(left)">
                                      <p:cBhvr>
                                        <p:cTn id="106" dur="500"/>
                                        <p:tgtEl>
                                          <p:spTgt spid="62"/>
                                        </p:tgtEl>
                                      </p:cBhvr>
                                    </p:animEffect>
                                  </p:childTnLst>
                                </p:cTn>
                              </p:par>
                            </p:childTnLst>
                          </p:cTn>
                        </p:par>
                        <p:par>
                          <p:cTn id="107" fill="hold">
                            <p:stCondLst>
                              <p:cond delay="40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500"/>
                                        <p:tgtEl>
                                          <p:spTgt spid="63"/>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500"/>
                            </p:stCondLst>
                            <p:childTnLst>
                              <p:par>
                                <p:cTn id="119" presetID="22" presetClass="entr" presetSubtype="2" fill="hold"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right)">
                                      <p:cBhvr>
                                        <p:cTn id="121" dur="500"/>
                                        <p:tgtEl>
                                          <p:spTgt spid="12"/>
                                        </p:tgtEl>
                                      </p:cBhvr>
                                    </p:animEffect>
                                  </p:childTnLst>
                                </p:cTn>
                              </p:par>
                            </p:childTnLst>
                          </p:cTn>
                        </p:par>
                        <p:par>
                          <p:cTn id="122" fill="hold">
                            <p:stCondLst>
                              <p:cond delay="1000"/>
                            </p:stCondLst>
                            <p:childTnLst>
                              <p:par>
                                <p:cTn id="123" presetID="22" presetClass="entr" presetSubtype="2"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right)">
                                      <p:cBhvr>
                                        <p:cTn id="125" dur="500"/>
                                        <p:tgtEl>
                                          <p:spTgt spid="13"/>
                                        </p:tgtEl>
                                      </p:cBhvr>
                                    </p:animEffect>
                                  </p:childTnLst>
                                </p:cTn>
                              </p:par>
                            </p:childTnLst>
                          </p:cTn>
                        </p:par>
                        <p:par>
                          <p:cTn id="126" fill="hold">
                            <p:stCondLst>
                              <p:cond delay="1500"/>
                            </p:stCondLst>
                            <p:childTnLst>
                              <p:par>
                                <p:cTn id="127" presetID="22" presetClass="entr" presetSubtype="1" fill="hold" nodeType="afterEffect">
                                  <p:stCondLst>
                                    <p:cond delay="0"/>
                                  </p:stCondLst>
                                  <p:childTnLst>
                                    <p:set>
                                      <p:cBhvr>
                                        <p:cTn id="128" dur="1" fill="hold">
                                          <p:stCondLst>
                                            <p:cond delay="0"/>
                                          </p:stCondLst>
                                        </p:cTn>
                                        <p:tgtEl>
                                          <p:spTgt spid="42"/>
                                        </p:tgtEl>
                                        <p:attrNameLst>
                                          <p:attrName>style.visibility</p:attrName>
                                        </p:attrNameLst>
                                      </p:cBhvr>
                                      <p:to>
                                        <p:strVal val="visible"/>
                                      </p:to>
                                    </p:set>
                                    <p:animEffect transition="in" filter="wipe(up)">
                                      <p:cBhvr>
                                        <p:cTn id="129" dur="500"/>
                                        <p:tgtEl>
                                          <p:spTgt spid="42"/>
                                        </p:tgtEl>
                                      </p:cBhvr>
                                    </p:animEffect>
                                  </p:childTnLst>
                                </p:cTn>
                              </p:par>
                            </p:childTnLst>
                          </p:cTn>
                        </p:par>
                        <p:par>
                          <p:cTn id="130" fill="hold">
                            <p:stCondLst>
                              <p:cond delay="2000"/>
                            </p:stCondLst>
                            <p:childTnLst>
                              <p:par>
                                <p:cTn id="131" presetID="22" presetClass="entr" presetSubtype="4"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Effect transition="in" filter="wipe(down)">
                                      <p:cBhvr>
                                        <p:cTn id="133" dur="500"/>
                                        <p:tgtEl>
                                          <p:spTgt spid="40"/>
                                        </p:tgtEl>
                                      </p:cBhvr>
                                    </p:animEffect>
                                  </p:childTnLst>
                                </p:cTn>
                              </p:par>
                            </p:childTnLst>
                          </p:cTn>
                        </p:par>
                        <p:par>
                          <p:cTn id="134" fill="hold">
                            <p:stCondLst>
                              <p:cond delay="2500"/>
                            </p:stCondLst>
                            <p:childTnLst>
                              <p:par>
                                <p:cTn id="135" presetID="22" presetClass="entr" presetSubtype="2" fill="hold" nodeType="afterEffect">
                                  <p:stCondLst>
                                    <p:cond delay="0"/>
                                  </p:stCondLst>
                                  <p:childTnLst>
                                    <p:set>
                                      <p:cBhvr>
                                        <p:cTn id="136" dur="1" fill="hold">
                                          <p:stCondLst>
                                            <p:cond delay="0"/>
                                          </p:stCondLst>
                                        </p:cTn>
                                        <p:tgtEl>
                                          <p:spTgt spid="18"/>
                                        </p:tgtEl>
                                        <p:attrNameLst>
                                          <p:attrName>style.visibility</p:attrName>
                                        </p:attrNameLst>
                                      </p:cBhvr>
                                      <p:to>
                                        <p:strVal val="visible"/>
                                      </p:to>
                                    </p:set>
                                    <p:animEffect transition="in" filter="wipe(right)">
                                      <p:cBhvr>
                                        <p:cTn id="137" dur="500"/>
                                        <p:tgtEl>
                                          <p:spTgt spid="18"/>
                                        </p:tgtEl>
                                      </p:cBhvr>
                                    </p:animEffect>
                                  </p:childTnLst>
                                </p:cTn>
                              </p:par>
                            </p:childTnLst>
                          </p:cTn>
                        </p:par>
                        <p:par>
                          <p:cTn id="138" fill="hold">
                            <p:stCondLst>
                              <p:cond delay="3000"/>
                            </p:stCondLst>
                            <p:childTnLst>
                              <p:par>
                                <p:cTn id="139" presetID="22" presetClass="entr" presetSubtype="2" fill="hold" grpId="0" nodeType="afterEffect">
                                  <p:stCondLst>
                                    <p:cond delay="0"/>
                                  </p:stCondLst>
                                  <p:childTnLst>
                                    <p:set>
                                      <p:cBhvr>
                                        <p:cTn id="140" dur="1" fill="hold">
                                          <p:stCondLst>
                                            <p:cond delay="0"/>
                                          </p:stCondLst>
                                        </p:cTn>
                                        <p:tgtEl>
                                          <p:spTgt spid="16"/>
                                        </p:tgtEl>
                                        <p:attrNameLst>
                                          <p:attrName>style.visibility</p:attrName>
                                        </p:attrNameLst>
                                      </p:cBhvr>
                                      <p:to>
                                        <p:strVal val="visible"/>
                                      </p:to>
                                    </p:set>
                                    <p:animEffect transition="in" filter="wipe(right)">
                                      <p:cBhvr>
                                        <p:cTn id="141" dur="500"/>
                                        <p:tgtEl>
                                          <p:spTgt spid="16"/>
                                        </p:tgtEl>
                                      </p:cBhvr>
                                    </p:animEffect>
                                  </p:childTnLst>
                                </p:cTn>
                              </p:par>
                            </p:childTnLst>
                          </p:cTn>
                        </p:par>
                        <p:par>
                          <p:cTn id="142" fill="hold">
                            <p:stCondLst>
                              <p:cond delay="3500"/>
                            </p:stCondLst>
                            <p:childTnLst>
                              <p:par>
                                <p:cTn id="143" presetID="22" presetClass="entr" presetSubtype="2" fill="hold" nodeType="afterEffect">
                                  <p:stCondLst>
                                    <p:cond delay="0"/>
                                  </p:stCondLst>
                                  <p:childTnLst>
                                    <p:set>
                                      <p:cBhvr>
                                        <p:cTn id="144" dur="1" fill="hold">
                                          <p:stCondLst>
                                            <p:cond delay="0"/>
                                          </p:stCondLst>
                                        </p:cTn>
                                        <p:tgtEl>
                                          <p:spTgt spid="22"/>
                                        </p:tgtEl>
                                        <p:attrNameLst>
                                          <p:attrName>style.visibility</p:attrName>
                                        </p:attrNameLst>
                                      </p:cBhvr>
                                      <p:to>
                                        <p:strVal val="visible"/>
                                      </p:to>
                                    </p:set>
                                    <p:animEffect transition="in" filter="wipe(right)">
                                      <p:cBhvr>
                                        <p:cTn id="145" dur="500"/>
                                        <p:tgtEl>
                                          <p:spTgt spid="22"/>
                                        </p:tgtEl>
                                      </p:cBhvr>
                                    </p:animEffect>
                                  </p:childTnLst>
                                </p:cTn>
                              </p:par>
                            </p:childTnLst>
                          </p:cTn>
                        </p:par>
                        <p:par>
                          <p:cTn id="146" fill="hold">
                            <p:stCondLst>
                              <p:cond delay="4000"/>
                            </p:stCondLst>
                            <p:childTnLst>
                              <p:par>
                                <p:cTn id="147" presetID="22" presetClass="entr" presetSubtype="1" fill="hold" grpId="0" nodeType="afterEffect">
                                  <p:stCondLst>
                                    <p:cond delay="0"/>
                                  </p:stCondLst>
                                  <p:childTnLst>
                                    <p:set>
                                      <p:cBhvr>
                                        <p:cTn id="148" dur="1" fill="hold">
                                          <p:stCondLst>
                                            <p:cond delay="0"/>
                                          </p:stCondLst>
                                        </p:cTn>
                                        <p:tgtEl>
                                          <p:spTgt spid="20"/>
                                        </p:tgtEl>
                                        <p:attrNameLst>
                                          <p:attrName>style.visibility</p:attrName>
                                        </p:attrNameLst>
                                      </p:cBhvr>
                                      <p:to>
                                        <p:strVal val="visible"/>
                                      </p:to>
                                    </p:set>
                                    <p:animEffect transition="in" filter="wipe(up)">
                                      <p:cBhvr>
                                        <p:cTn id="149" dur="500"/>
                                        <p:tgtEl>
                                          <p:spTgt spid="20"/>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fade">
                                      <p:cBhvr>
                                        <p:cTn id="154" dur="500"/>
                                        <p:tgtEl>
                                          <p:spTgt spid="56"/>
                                        </p:tgtEl>
                                      </p:cBhvr>
                                    </p:animEffect>
                                  </p:childTnLst>
                                </p:cTn>
                              </p:par>
                            </p:childTnLst>
                          </p:cTn>
                        </p:par>
                        <p:par>
                          <p:cTn id="155" fill="hold">
                            <p:stCondLst>
                              <p:cond delay="500"/>
                            </p:stCondLst>
                            <p:childTnLst>
                              <p:par>
                                <p:cTn id="156" presetID="53" presetClass="entr" presetSubtype="16" fill="hold" nodeType="afterEffect">
                                  <p:stCondLst>
                                    <p:cond delay="0"/>
                                  </p:stCondLst>
                                  <p:childTnLst>
                                    <p:set>
                                      <p:cBhvr>
                                        <p:cTn id="157" dur="1" fill="hold">
                                          <p:stCondLst>
                                            <p:cond delay="0"/>
                                          </p:stCondLst>
                                        </p:cTn>
                                        <p:tgtEl>
                                          <p:spTgt spid="15"/>
                                        </p:tgtEl>
                                        <p:attrNameLst>
                                          <p:attrName>style.visibility</p:attrName>
                                        </p:attrNameLst>
                                      </p:cBhvr>
                                      <p:to>
                                        <p:strVal val="visible"/>
                                      </p:to>
                                    </p:set>
                                    <p:anim calcmode="lin" valueType="num">
                                      <p:cBhvr>
                                        <p:cTn id="158" dur="500" fill="hold"/>
                                        <p:tgtEl>
                                          <p:spTgt spid="15"/>
                                        </p:tgtEl>
                                        <p:attrNameLst>
                                          <p:attrName>ppt_w</p:attrName>
                                        </p:attrNameLst>
                                      </p:cBhvr>
                                      <p:tavLst>
                                        <p:tav tm="0">
                                          <p:val>
                                            <p:fltVal val="0"/>
                                          </p:val>
                                        </p:tav>
                                        <p:tav tm="100000">
                                          <p:val>
                                            <p:strVal val="#ppt_w"/>
                                          </p:val>
                                        </p:tav>
                                      </p:tavLst>
                                    </p:anim>
                                    <p:anim calcmode="lin" valueType="num">
                                      <p:cBhvr>
                                        <p:cTn id="159" dur="500" fill="hold"/>
                                        <p:tgtEl>
                                          <p:spTgt spid="15"/>
                                        </p:tgtEl>
                                        <p:attrNameLst>
                                          <p:attrName>ppt_h</p:attrName>
                                        </p:attrNameLst>
                                      </p:cBhvr>
                                      <p:tavLst>
                                        <p:tav tm="0">
                                          <p:val>
                                            <p:fltVal val="0"/>
                                          </p:val>
                                        </p:tav>
                                        <p:tav tm="100000">
                                          <p:val>
                                            <p:strVal val="#ppt_h"/>
                                          </p:val>
                                        </p:tav>
                                      </p:tavLst>
                                    </p:anim>
                                    <p:animEffect transition="in" filter="fade">
                                      <p:cBhvr>
                                        <p:cTn id="160" dur="500"/>
                                        <p:tgtEl>
                                          <p:spTgt spid="15"/>
                                        </p:tgtEl>
                                      </p:cBhvr>
                                    </p:animEffect>
                                  </p:childTnLst>
                                </p:cTn>
                              </p:par>
                            </p:childTnLst>
                          </p:cTn>
                        </p:par>
                        <p:par>
                          <p:cTn id="161" fill="hold">
                            <p:stCondLst>
                              <p:cond delay="1000"/>
                            </p:stCondLst>
                            <p:childTnLst>
                              <p:par>
                                <p:cTn id="162" presetID="53" presetClass="entr" presetSubtype="16" fill="hold" nodeType="afterEffect">
                                  <p:stCondLst>
                                    <p:cond delay="0"/>
                                  </p:stCondLst>
                                  <p:childTnLst>
                                    <p:set>
                                      <p:cBhvr>
                                        <p:cTn id="163" dur="1" fill="hold">
                                          <p:stCondLst>
                                            <p:cond delay="0"/>
                                          </p:stCondLst>
                                        </p:cTn>
                                        <p:tgtEl>
                                          <p:spTgt spid="19"/>
                                        </p:tgtEl>
                                        <p:attrNameLst>
                                          <p:attrName>style.visibility</p:attrName>
                                        </p:attrNameLst>
                                      </p:cBhvr>
                                      <p:to>
                                        <p:strVal val="visible"/>
                                      </p:to>
                                    </p:set>
                                    <p:anim calcmode="lin" valueType="num">
                                      <p:cBhvr>
                                        <p:cTn id="164" dur="500" fill="hold"/>
                                        <p:tgtEl>
                                          <p:spTgt spid="19"/>
                                        </p:tgtEl>
                                        <p:attrNameLst>
                                          <p:attrName>ppt_w</p:attrName>
                                        </p:attrNameLst>
                                      </p:cBhvr>
                                      <p:tavLst>
                                        <p:tav tm="0">
                                          <p:val>
                                            <p:fltVal val="0"/>
                                          </p:val>
                                        </p:tav>
                                        <p:tav tm="100000">
                                          <p:val>
                                            <p:strVal val="#ppt_w"/>
                                          </p:val>
                                        </p:tav>
                                      </p:tavLst>
                                    </p:anim>
                                    <p:anim calcmode="lin" valueType="num">
                                      <p:cBhvr>
                                        <p:cTn id="165" dur="500" fill="hold"/>
                                        <p:tgtEl>
                                          <p:spTgt spid="19"/>
                                        </p:tgtEl>
                                        <p:attrNameLst>
                                          <p:attrName>ppt_h</p:attrName>
                                        </p:attrNameLst>
                                      </p:cBhvr>
                                      <p:tavLst>
                                        <p:tav tm="0">
                                          <p:val>
                                            <p:fltVal val="0"/>
                                          </p:val>
                                        </p:tav>
                                        <p:tav tm="100000">
                                          <p:val>
                                            <p:strVal val="#ppt_h"/>
                                          </p:val>
                                        </p:tav>
                                      </p:tavLst>
                                    </p:anim>
                                    <p:animEffect transition="in" filter="fade">
                                      <p:cBhvr>
                                        <p:cTn id="166" dur="500"/>
                                        <p:tgtEl>
                                          <p:spTgt spid="19"/>
                                        </p:tgtEl>
                                      </p:cBhvr>
                                    </p:animEffect>
                                  </p:childTnLst>
                                </p:cTn>
                              </p:par>
                            </p:childTnLst>
                          </p:cTn>
                        </p:par>
                        <p:par>
                          <p:cTn id="167" fill="hold">
                            <p:stCondLst>
                              <p:cond delay="1500"/>
                            </p:stCondLst>
                            <p:childTnLst>
                              <p:par>
                                <p:cTn id="168" presetID="53" presetClass="entr" presetSubtype="16" fill="hold" nodeType="afterEffect">
                                  <p:stCondLst>
                                    <p:cond delay="0"/>
                                  </p:stCondLst>
                                  <p:childTnLst>
                                    <p:set>
                                      <p:cBhvr>
                                        <p:cTn id="169" dur="1" fill="hold">
                                          <p:stCondLst>
                                            <p:cond delay="0"/>
                                          </p:stCondLst>
                                        </p:cTn>
                                        <p:tgtEl>
                                          <p:spTgt spid="17"/>
                                        </p:tgtEl>
                                        <p:attrNameLst>
                                          <p:attrName>style.visibility</p:attrName>
                                        </p:attrNameLst>
                                      </p:cBhvr>
                                      <p:to>
                                        <p:strVal val="visible"/>
                                      </p:to>
                                    </p:set>
                                    <p:anim calcmode="lin" valueType="num">
                                      <p:cBhvr>
                                        <p:cTn id="170" dur="500" fill="hold"/>
                                        <p:tgtEl>
                                          <p:spTgt spid="17"/>
                                        </p:tgtEl>
                                        <p:attrNameLst>
                                          <p:attrName>ppt_w</p:attrName>
                                        </p:attrNameLst>
                                      </p:cBhvr>
                                      <p:tavLst>
                                        <p:tav tm="0">
                                          <p:val>
                                            <p:fltVal val="0"/>
                                          </p:val>
                                        </p:tav>
                                        <p:tav tm="100000">
                                          <p:val>
                                            <p:strVal val="#ppt_w"/>
                                          </p:val>
                                        </p:tav>
                                      </p:tavLst>
                                    </p:anim>
                                    <p:anim calcmode="lin" valueType="num">
                                      <p:cBhvr>
                                        <p:cTn id="171" dur="500" fill="hold"/>
                                        <p:tgtEl>
                                          <p:spTgt spid="17"/>
                                        </p:tgtEl>
                                        <p:attrNameLst>
                                          <p:attrName>ppt_h</p:attrName>
                                        </p:attrNameLst>
                                      </p:cBhvr>
                                      <p:tavLst>
                                        <p:tav tm="0">
                                          <p:val>
                                            <p:fltVal val="0"/>
                                          </p:val>
                                        </p:tav>
                                        <p:tav tm="100000">
                                          <p:val>
                                            <p:strVal val="#ppt_h"/>
                                          </p:val>
                                        </p:tav>
                                      </p:tavLst>
                                    </p:anim>
                                    <p:animEffect transition="in" filter="fade">
                                      <p:cBhvr>
                                        <p:cTn id="172" dur="500"/>
                                        <p:tgtEl>
                                          <p:spTgt spid="17"/>
                                        </p:tgtEl>
                                      </p:cBhvr>
                                    </p:animEffect>
                                  </p:childTnLst>
                                </p:cTn>
                              </p:par>
                            </p:childTnLst>
                          </p:cTn>
                        </p:par>
                        <p:par>
                          <p:cTn id="173" fill="hold">
                            <p:stCondLst>
                              <p:cond delay="2000"/>
                            </p:stCondLst>
                            <p:childTnLst>
                              <p:par>
                                <p:cTn id="174" presetID="53" presetClass="entr" presetSubtype="16" fill="hold"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childTnLst>
                                </p:cTn>
                              </p:par>
                            </p:childTnLst>
                          </p:cTn>
                        </p:par>
                        <p:par>
                          <p:cTn id="179" fill="hold">
                            <p:stCondLst>
                              <p:cond delay="2500"/>
                            </p:stCondLst>
                            <p:childTnLst>
                              <p:par>
                                <p:cTn id="180" presetID="53" presetClass="entr" presetSubtype="16" fill="hold" nodeType="afterEffect">
                                  <p:stCondLst>
                                    <p:cond delay="0"/>
                                  </p:stCondLst>
                                  <p:childTnLst>
                                    <p:set>
                                      <p:cBhvr>
                                        <p:cTn id="181" dur="1" fill="hold">
                                          <p:stCondLst>
                                            <p:cond delay="0"/>
                                          </p:stCondLst>
                                        </p:cTn>
                                        <p:tgtEl>
                                          <p:spTgt spid="58"/>
                                        </p:tgtEl>
                                        <p:attrNameLst>
                                          <p:attrName>style.visibility</p:attrName>
                                        </p:attrNameLst>
                                      </p:cBhvr>
                                      <p:to>
                                        <p:strVal val="visible"/>
                                      </p:to>
                                    </p:set>
                                    <p:anim calcmode="lin" valueType="num">
                                      <p:cBhvr>
                                        <p:cTn id="182" dur="500" fill="hold"/>
                                        <p:tgtEl>
                                          <p:spTgt spid="58"/>
                                        </p:tgtEl>
                                        <p:attrNameLst>
                                          <p:attrName>ppt_w</p:attrName>
                                        </p:attrNameLst>
                                      </p:cBhvr>
                                      <p:tavLst>
                                        <p:tav tm="0">
                                          <p:val>
                                            <p:fltVal val="0"/>
                                          </p:val>
                                        </p:tav>
                                        <p:tav tm="100000">
                                          <p:val>
                                            <p:strVal val="#ppt_w"/>
                                          </p:val>
                                        </p:tav>
                                      </p:tavLst>
                                    </p:anim>
                                    <p:anim calcmode="lin" valueType="num">
                                      <p:cBhvr>
                                        <p:cTn id="183" dur="500" fill="hold"/>
                                        <p:tgtEl>
                                          <p:spTgt spid="58"/>
                                        </p:tgtEl>
                                        <p:attrNameLst>
                                          <p:attrName>ppt_h</p:attrName>
                                        </p:attrNameLst>
                                      </p:cBhvr>
                                      <p:tavLst>
                                        <p:tav tm="0">
                                          <p:val>
                                            <p:fltVal val="0"/>
                                          </p:val>
                                        </p:tav>
                                        <p:tav tm="100000">
                                          <p:val>
                                            <p:strVal val="#ppt_h"/>
                                          </p:val>
                                        </p:tav>
                                      </p:tavLst>
                                    </p:anim>
                                    <p:animEffect transition="in" filter="fade">
                                      <p:cBhvr>
                                        <p:cTn id="184" dur="500"/>
                                        <p:tgtEl>
                                          <p:spTgt spid="58"/>
                                        </p:tgtEl>
                                      </p:cBhvr>
                                    </p:animEffect>
                                  </p:childTnLst>
                                </p:cTn>
                              </p:par>
                            </p:childTnLst>
                          </p:cTn>
                        </p:par>
                        <p:par>
                          <p:cTn id="185" fill="hold">
                            <p:stCondLst>
                              <p:cond delay="3000"/>
                            </p:stCondLst>
                            <p:childTnLst>
                              <p:par>
                                <p:cTn id="186" presetID="53" presetClass="entr" presetSubtype="16" fill="hold" grpId="0" nodeType="afterEffect">
                                  <p:stCondLst>
                                    <p:cond delay="0"/>
                                  </p:stCondLst>
                                  <p:childTnLst>
                                    <p:set>
                                      <p:cBhvr>
                                        <p:cTn id="187" dur="1" fill="hold">
                                          <p:stCondLst>
                                            <p:cond delay="0"/>
                                          </p:stCondLst>
                                        </p:cTn>
                                        <p:tgtEl>
                                          <p:spTgt spid="46"/>
                                        </p:tgtEl>
                                        <p:attrNameLst>
                                          <p:attrName>style.visibility</p:attrName>
                                        </p:attrNameLst>
                                      </p:cBhvr>
                                      <p:to>
                                        <p:strVal val="visible"/>
                                      </p:to>
                                    </p:set>
                                    <p:anim calcmode="lin" valueType="num">
                                      <p:cBhvr>
                                        <p:cTn id="188" dur="500" fill="hold"/>
                                        <p:tgtEl>
                                          <p:spTgt spid="46"/>
                                        </p:tgtEl>
                                        <p:attrNameLst>
                                          <p:attrName>ppt_w</p:attrName>
                                        </p:attrNameLst>
                                      </p:cBhvr>
                                      <p:tavLst>
                                        <p:tav tm="0">
                                          <p:val>
                                            <p:fltVal val="0"/>
                                          </p:val>
                                        </p:tav>
                                        <p:tav tm="100000">
                                          <p:val>
                                            <p:strVal val="#ppt_w"/>
                                          </p:val>
                                        </p:tav>
                                      </p:tavLst>
                                    </p:anim>
                                    <p:anim calcmode="lin" valueType="num">
                                      <p:cBhvr>
                                        <p:cTn id="189" dur="500" fill="hold"/>
                                        <p:tgtEl>
                                          <p:spTgt spid="46"/>
                                        </p:tgtEl>
                                        <p:attrNameLst>
                                          <p:attrName>ppt_h</p:attrName>
                                        </p:attrNameLst>
                                      </p:cBhvr>
                                      <p:tavLst>
                                        <p:tav tm="0">
                                          <p:val>
                                            <p:fltVal val="0"/>
                                          </p:val>
                                        </p:tav>
                                        <p:tav tm="100000">
                                          <p:val>
                                            <p:strVal val="#ppt_h"/>
                                          </p:val>
                                        </p:tav>
                                      </p:tavLst>
                                    </p:anim>
                                    <p:animEffect transition="in" filter="fade">
                                      <p:cBhvr>
                                        <p:cTn id="190" dur="500"/>
                                        <p:tgtEl>
                                          <p:spTgt spid="46"/>
                                        </p:tgtEl>
                                      </p:cBhvr>
                                    </p:animEffect>
                                  </p:childTnLst>
                                </p:cTn>
                              </p:par>
                            </p:childTnLst>
                          </p:cTn>
                        </p:par>
                        <p:par>
                          <p:cTn id="191" fill="hold">
                            <p:stCondLst>
                              <p:cond delay="3500"/>
                            </p:stCondLst>
                            <p:childTnLst>
                              <p:par>
                                <p:cTn id="192" presetID="22" presetClass="entr" presetSubtype="1" fill="hold" nodeType="afterEffect">
                                  <p:stCondLst>
                                    <p:cond delay="0"/>
                                  </p:stCondLst>
                                  <p:childTnLst>
                                    <p:set>
                                      <p:cBhvr>
                                        <p:cTn id="193" dur="1" fill="hold">
                                          <p:stCondLst>
                                            <p:cond delay="0"/>
                                          </p:stCondLst>
                                        </p:cTn>
                                        <p:tgtEl>
                                          <p:spTgt spid="38"/>
                                        </p:tgtEl>
                                        <p:attrNameLst>
                                          <p:attrName>style.visibility</p:attrName>
                                        </p:attrNameLst>
                                      </p:cBhvr>
                                      <p:to>
                                        <p:strVal val="visible"/>
                                      </p:to>
                                    </p:set>
                                    <p:animEffect transition="in" filter="wipe(up)">
                                      <p:cBhvr>
                                        <p:cTn id="194" dur="500"/>
                                        <p:tgtEl>
                                          <p:spTgt spid="38"/>
                                        </p:tgtEl>
                                      </p:cBhvr>
                                    </p:animEffect>
                                  </p:childTnLst>
                                </p:cTn>
                              </p:par>
                            </p:childTnLst>
                          </p:cTn>
                        </p:par>
                        <p:par>
                          <p:cTn id="195" fill="hold">
                            <p:stCondLst>
                              <p:cond delay="4000"/>
                            </p:stCondLst>
                            <p:childTnLst>
                              <p:par>
                                <p:cTn id="196" presetID="22" presetClass="entr" presetSubtype="1" fill="hold" nodeType="afterEffect">
                                  <p:stCondLst>
                                    <p:cond delay="0"/>
                                  </p:stCondLst>
                                  <p:childTnLst>
                                    <p:set>
                                      <p:cBhvr>
                                        <p:cTn id="197" dur="1" fill="hold">
                                          <p:stCondLst>
                                            <p:cond delay="0"/>
                                          </p:stCondLst>
                                        </p:cTn>
                                        <p:tgtEl>
                                          <p:spTgt spid="41"/>
                                        </p:tgtEl>
                                        <p:attrNameLst>
                                          <p:attrName>style.visibility</p:attrName>
                                        </p:attrNameLst>
                                      </p:cBhvr>
                                      <p:to>
                                        <p:strVal val="visible"/>
                                      </p:to>
                                    </p:set>
                                    <p:animEffect transition="in" filter="wipe(up)">
                                      <p:cBhvr>
                                        <p:cTn id="198" dur="500"/>
                                        <p:tgtEl>
                                          <p:spTgt spid="41"/>
                                        </p:tgtEl>
                                      </p:cBhvr>
                                    </p:animEffect>
                                  </p:childTnLst>
                                </p:cTn>
                              </p:par>
                            </p:childTnLst>
                          </p:cTn>
                        </p:par>
                        <p:par>
                          <p:cTn id="199" fill="hold">
                            <p:stCondLst>
                              <p:cond delay="4500"/>
                            </p:stCondLst>
                            <p:childTnLst>
                              <p:par>
                                <p:cTn id="200" presetID="22" presetClass="entr" presetSubtype="1" fill="hold" nodeType="afterEffect">
                                  <p:stCondLst>
                                    <p:cond delay="0"/>
                                  </p:stCondLst>
                                  <p:childTnLst>
                                    <p:set>
                                      <p:cBhvr>
                                        <p:cTn id="201" dur="1" fill="hold">
                                          <p:stCondLst>
                                            <p:cond delay="0"/>
                                          </p:stCondLst>
                                        </p:cTn>
                                        <p:tgtEl>
                                          <p:spTgt spid="48"/>
                                        </p:tgtEl>
                                        <p:attrNameLst>
                                          <p:attrName>style.visibility</p:attrName>
                                        </p:attrNameLst>
                                      </p:cBhvr>
                                      <p:to>
                                        <p:strVal val="visible"/>
                                      </p:to>
                                    </p:set>
                                    <p:animEffect transition="in" filter="wipe(up)">
                                      <p:cBhvr>
                                        <p:cTn id="20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 grpId="0" animBg="1"/>
      <p:bldP spid="7" grpId="0" animBg="1"/>
      <p:bldP spid="9" grpId="0" animBg="1"/>
      <p:bldP spid="10" grpId="0" animBg="1"/>
      <p:bldP spid="5" grpId="0" animBg="1"/>
      <p:bldP spid="13" grpId="0" animBg="1"/>
      <p:bldP spid="16" grpId="0" animBg="1"/>
      <p:bldP spid="20" grpId="0" animBg="1"/>
      <p:bldP spid="26" grpId="0" animBg="1"/>
      <p:bldP spid="30" grpId="0" animBg="1"/>
      <p:bldP spid="33" grpId="0" animBg="1"/>
      <p:bldP spid="37" grpId="0" animBg="1"/>
      <p:bldP spid="43" grpId="0" animBg="1"/>
      <p:bldP spid="45" grpId="0" animBg="1"/>
      <p:bldP spid="47" grpId="0" animBg="1"/>
      <p:bldP spid="49" grpId="0" animBg="1"/>
      <p:bldP spid="46" grpId="0" animBg="1"/>
      <p:bldP spid="40" grpId="0" animBg="1"/>
      <p:bldP spid="54" grpId="0"/>
      <p:bldP spid="57" grpId="0" animBg="1"/>
      <p:bldP spid="6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17191</TotalTime>
  <Words>5560</Words>
  <Application>Microsoft Office PowerPoint</Application>
  <PresentationFormat>On-screen Show (4:3)</PresentationFormat>
  <Paragraphs>580</Paragraphs>
  <Slides>35</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Blade Runner Movie Font</vt:lpstr>
      <vt:lpstr>Calibri</vt:lpstr>
      <vt:lpstr>Constantia</vt:lpstr>
      <vt:lpstr>Wingdings</vt:lpstr>
      <vt:lpstr>Wingdings 2</vt:lpstr>
      <vt:lpstr>Flow</vt:lpstr>
      <vt:lpstr>VMSG</vt:lpstr>
      <vt:lpstr>PowerPoint Presentation</vt:lpstr>
      <vt:lpstr>What is Performance Management?</vt:lpstr>
      <vt:lpstr>Operational Planning</vt:lpstr>
      <vt:lpstr>Performance Improvement (PDCA)</vt:lpstr>
      <vt:lpstr>Types of Activities</vt:lpstr>
      <vt:lpstr>PowerPoint Presentation</vt:lpstr>
      <vt:lpstr>Document Management</vt:lpstr>
      <vt:lpstr>3-Dimensional Planning</vt:lpstr>
      <vt:lpstr>Categorization</vt:lpstr>
      <vt:lpstr>Real-Time Planning</vt:lpstr>
      <vt:lpstr>Automated Reminder eMail</vt:lpstr>
      <vt:lpstr>Quick Update</vt:lpstr>
      <vt:lpstr>Activities Quick Update</vt:lpstr>
      <vt:lpstr>Reports</vt:lpstr>
      <vt:lpstr>Operational Plan Report</vt:lpstr>
      <vt:lpstr>VMSG Public</vt:lpstr>
      <vt:lpstr>Accreditation Project Plan</vt:lpstr>
      <vt:lpstr>Quick-Start Program</vt:lpstr>
      <vt:lpstr>Dashboard Help &amp; Information</vt:lpstr>
      <vt:lpstr>Benefit Summary</vt:lpstr>
      <vt:lpstr>VMSG</vt:lpstr>
      <vt:lpstr>PowerPoint Presentation</vt:lpstr>
      <vt:lpstr>PowerPoint Presentation</vt:lpstr>
      <vt:lpstr>Performance Improvement (PDCA)</vt:lpstr>
      <vt:lpstr>What is Performance Management?</vt:lpstr>
      <vt:lpstr>Dashboard Activity/Audit Report</vt:lpstr>
      <vt:lpstr>Program Abstracts</vt:lpstr>
      <vt:lpstr>Flow</vt:lpstr>
      <vt:lpstr>Groups</vt:lpstr>
      <vt:lpstr>Flow</vt:lpstr>
      <vt:lpstr>3-Dimensional Planning</vt:lpstr>
      <vt:lpstr>Real-time Planning</vt:lpstr>
      <vt:lpstr>Pricing Model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Dashboard</dc:title>
  <dc:creator>Fred Erickson</dc:creator>
  <cp:lastModifiedBy>Fred Erickson</cp:lastModifiedBy>
  <cp:revision>1009</cp:revision>
  <cp:lastPrinted>2018-03-01T18:36:51Z</cp:lastPrinted>
  <dcterms:created xsi:type="dcterms:W3CDTF">2012-03-23T20:03:35Z</dcterms:created>
  <dcterms:modified xsi:type="dcterms:W3CDTF">2018-05-30T15:51:21Z</dcterms:modified>
</cp:coreProperties>
</file>