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74"/>
  </p:notesMasterIdLst>
  <p:handoutMasterIdLst>
    <p:handoutMasterId r:id="rId75"/>
  </p:handoutMasterIdLst>
  <p:sldIdLst>
    <p:sldId id="320" r:id="rId2"/>
    <p:sldId id="321" r:id="rId3"/>
    <p:sldId id="322" r:id="rId4"/>
    <p:sldId id="323" r:id="rId5"/>
    <p:sldId id="328" r:id="rId6"/>
    <p:sldId id="324" r:id="rId7"/>
    <p:sldId id="329" r:id="rId8"/>
    <p:sldId id="330" r:id="rId9"/>
    <p:sldId id="326" r:id="rId10"/>
    <p:sldId id="327" r:id="rId11"/>
    <p:sldId id="256" r:id="rId12"/>
    <p:sldId id="288" r:id="rId13"/>
    <p:sldId id="259" r:id="rId14"/>
    <p:sldId id="289" r:id="rId15"/>
    <p:sldId id="260" r:id="rId16"/>
    <p:sldId id="290" r:id="rId17"/>
    <p:sldId id="261" r:id="rId18"/>
    <p:sldId id="291" r:id="rId19"/>
    <p:sldId id="262" r:id="rId20"/>
    <p:sldId id="292" r:id="rId21"/>
    <p:sldId id="263" r:id="rId22"/>
    <p:sldId id="293" r:id="rId23"/>
    <p:sldId id="264" r:id="rId24"/>
    <p:sldId id="294" r:id="rId25"/>
    <p:sldId id="265" r:id="rId26"/>
    <p:sldId id="295" r:id="rId27"/>
    <p:sldId id="266" r:id="rId28"/>
    <p:sldId id="296" r:id="rId29"/>
    <p:sldId id="267" r:id="rId30"/>
    <p:sldId id="297" r:id="rId31"/>
    <p:sldId id="268" r:id="rId32"/>
    <p:sldId id="298" r:id="rId33"/>
    <p:sldId id="269" r:id="rId34"/>
    <p:sldId id="299" r:id="rId35"/>
    <p:sldId id="270" r:id="rId36"/>
    <p:sldId id="300" r:id="rId37"/>
    <p:sldId id="271" r:id="rId38"/>
    <p:sldId id="301" r:id="rId39"/>
    <p:sldId id="272" r:id="rId40"/>
    <p:sldId id="302" r:id="rId41"/>
    <p:sldId id="273" r:id="rId42"/>
    <p:sldId id="303" r:id="rId43"/>
    <p:sldId id="274" r:id="rId44"/>
    <p:sldId id="304" r:id="rId45"/>
    <p:sldId id="275" r:id="rId46"/>
    <p:sldId id="305" r:id="rId47"/>
    <p:sldId id="276" r:id="rId48"/>
    <p:sldId id="306" r:id="rId49"/>
    <p:sldId id="277" r:id="rId50"/>
    <p:sldId id="307" r:id="rId51"/>
    <p:sldId id="278" r:id="rId52"/>
    <p:sldId id="308" r:id="rId53"/>
    <p:sldId id="279" r:id="rId54"/>
    <p:sldId id="309" r:id="rId55"/>
    <p:sldId id="280" r:id="rId56"/>
    <p:sldId id="310" r:id="rId57"/>
    <p:sldId id="281" r:id="rId58"/>
    <p:sldId id="311" r:id="rId59"/>
    <p:sldId id="282" r:id="rId60"/>
    <p:sldId id="312" r:id="rId61"/>
    <p:sldId id="283" r:id="rId62"/>
    <p:sldId id="313" r:id="rId63"/>
    <p:sldId id="284" r:id="rId64"/>
    <p:sldId id="314" r:id="rId65"/>
    <p:sldId id="285" r:id="rId66"/>
    <p:sldId id="315" r:id="rId67"/>
    <p:sldId id="286" r:id="rId68"/>
    <p:sldId id="316" r:id="rId69"/>
    <p:sldId id="287" r:id="rId70"/>
    <p:sldId id="317" r:id="rId71"/>
    <p:sldId id="257" r:id="rId72"/>
    <p:sldId id="318" r:id="rId73"/>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669900"/>
    <a:srgbClr val="0066FF"/>
    <a:srgbClr val="000099"/>
    <a:srgbClr val="A5002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433" autoAdjust="0"/>
    <p:restoredTop sz="83877" autoAdjust="0"/>
  </p:normalViewPr>
  <p:slideViewPr>
    <p:cSldViewPr>
      <p:cViewPr>
        <p:scale>
          <a:sx n="75" d="100"/>
          <a:sy n="75" d="100"/>
        </p:scale>
        <p:origin x="-7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p:cViewPr varScale="1">
        <p:scale>
          <a:sx n="37" d="100"/>
          <a:sy n="37" d="100"/>
        </p:scale>
        <p:origin x="-1470"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US"/>
          </a:p>
        </p:txBody>
      </p:sp>
      <p:sp>
        <p:nvSpPr>
          <p:cNvPr id="71683"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en-US"/>
          </a:p>
        </p:txBody>
      </p:sp>
      <p:sp>
        <p:nvSpPr>
          <p:cNvPr id="71684"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US"/>
          </a:p>
        </p:txBody>
      </p:sp>
      <p:sp>
        <p:nvSpPr>
          <p:cNvPr id="71685"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3E522604-7AF3-4692-89B9-3C5FCC4DB831}"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US"/>
          </a:p>
        </p:txBody>
      </p:sp>
      <p:sp>
        <p:nvSpPr>
          <p:cNvPr id="3584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en-US"/>
          </a:p>
        </p:txBody>
      </p:sp>
      <p:sp>
        <p:nvSpPr>
          <p:cNvPr id="14340" name="Rectangle 4"/>
          <p:cNvSpPr>
            <a:spLocks noGrp="1"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584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584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US"/>
          </a:p>
        </p:txBody>
      </p:sp>
      <p:sp>
        <p:nvSpPr>
          <p:cNvPr id="3584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32D3C7AB-463D-40FF-89E6-D56AD157536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7"/>
          <p:cNvSpPr>
            <a:spLocks noGrp="1" noChangeArrowheads="1"/>
          </p:cNvSpPr>
          <p:nvPr>
            <p:ph type="sldNum" sz="quarter" idx="5"/>
          </p:nvPr>
        </p:nvSpPr>
        <p:spPr>
          <a:noFill/>
        </p:spPr>
        <p:txBody>
          <a:bodyPr/>
          <a:lstStyle/>
          <a:p>
            <a:fld id="{31589A53-D150-486F-8701-DF9E91BCF8D2}" type="slidenum">
              <a:rPr lang="en-US" smtClean="0"/>
              <a:pPr/>
              <a:t>2</a:t>
            </a:fld>
            <a:endParaRPr lang="en-US" smtClean="0"/>
          </a:p>
        </p:txBody>
      </p:sp>
      <p:sp>
        <p:nvSpPr>
          <p:cNvPr id="18434" name="Rectangle 2"/>
          <p:cNvSpPr>
            <a:spLocks noGrp="1" noRot="1" noChangeArrowheads="1" noTextEdit="1"/>
          </p:cNvSpPr>
          <p:nvPr>
            <p:ph type="sldImg"/>
          </p:nvPr>
        </p:nvSpPr>
        <p:spPr>
          <a:ln/>
        </p:spPr>
      </p:sp>
      <p:sp>
        <p:nvSpPr>
          <p:cNvPr id="18435" name="Rectangle 3"/>
          <p:cNvSpPr>
            <a:spLocks noGrp="1" noChangeArrowheads="1"/>
          </p:cNvSpPr>
          <p:nvPr>
            <p:ph type="body" idx="1"/>
          </p:nvPr>
        </p:nvSpPr>
        <p:spPr>
          <a:noFill/>
          <a:ln/>
        </p:spPr>
        <p:txBody>
          <a:bodyPr/>
          <a:lstStyle/>
          <a:p>
            <a:r>
              <a:rPr lang="en-US" smtClean="0"/>
              <a:t>Public Health Division developed mission, vision and values statements.</a:t>
            </a:r>
          </a:p>
          <a:p>
            <a:r>
              <a:rPr lang="en-US" smtClean="0"/>
              <a:t>These are to help keep us on-track </a:t>
            </a:r>
          </a:p>
          <a:p>
            <a:endParaRPr lang="en-US" smtClean="0"/>
          </a:p>
          <a:p>
            <a:r>
              <a:rPr lang="en-US" smtClean="0"/>
              <a:t>The Mission states what we do.</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a:noFill/>
        </p:spPr>
        <p:txBody>
          <a:bodyPr/>
          <a:lstStyle/>
          <a:p>
            <a:fld id="{17BAF709-DCFF-4A56-B5C9-985588DF628E}" type="slidenum">
              <a:rPr lang="en-US" smtClean="0"/>
              <a:pPr/>
              <a:t>3</a:t>
            </a:fld>
            <a:endParaRPr lang="en-US" smtClean="0"/>
          </a:p>
        </p:txBody>
      </p:sp>
      <p:sp>
        <p:nvSpPr>
          <p:cNvPr id="20482" name="Rectangle 2"/>
          <p:cNvSpPr>
            <a:spLocks noGrp="1" noRot="1" noChangeArrowheads="1" noTextEdit="1"/>
          </p:cNvSpPr>
          <p:nvPr>
            <p:ph type="sldImg"/>
          </p:nvPr>
        </p:nvSpPr>
        <p:spPr>
          <a:ln/>
        </p:spPr>
      </p:sp>
      <p:sp>
        <p:nvSpPr>
          <p:cNvPr id="20483" name="Rectangle 3"/>
          <p:cNvSpPr>
            <a:spLocks noGrp="1" noChangeArrowheads="1"/>
          </p:cNvSpPr>
          <p:nvPr>
            <p:ph type="body" idx="1"/>
          </p:nvPr>
        </p:nvSpPr>
        <p:spPr>
          <a:noFill/>
          <a:ln/>
        </p:spPr>
        <p:txBody>
          <a:bodyPr/>
          <a:lstStyle/>
          <a:p>
            <a:r>
              <a:rPr lang="en-US" smtClean="0"/>
              <a:t>We have two visions.</a:t>
            </a:r>
          </a:p>
          <a:p>
            <a:endParaRPr lang="en-US" smtClean="0"/>
          </a:p>
          <a:p>
            <a:r>
              <a:rPr lang="en-US" smtClean="0"/>
              <a:t>One vision is for the public health division as a provider of excellent services</a:t>
            </a:r>
          </a:p>
          <a:p>
            <a:endParaRPr lang="en-US" smtClean="0"/>
          </a:p>
          <a:p>
            <a:r>
              <a:rPr lang="en-US" smtClean="0"/>
              <a:t>The second, more over-arching vision is for a healthy community</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a:noFill/>
        </p:spPr>
        <p:txBody>
          <a:bodyPr/>
          <a:lstStyle/>
          <a:p>
            <a:fld id="{F9181878-9082-4459-8680-F0DA87F8D2BC}" type="slidenum">
              <a:rPr lang="en-US" smtClean="0"/>
              <a:pPr/>
              <a:t>4</a:t>
            </a:fld>
            <a:endParaRPr lang="en-US" smtClean="0"/>
          </a:p>
        </p:txBody>
      </p:sp>
      <p:sp>
        <p:nvSpPr>
          <p:cNvPr id="22530" name="Rectangle 2"/>
          <p:cNvSpPr>
            <a:spLocks noGrp="1" noRot="1" noChangeArrowheads="1" noTextEdit="1"/>
          </p:cNvSpPr>
          <p:nvPr>
            <p:ph type="sldImg"/>
          </p:nvPr>
        </p:nvSpPr>
        <p:spPr>
          <a:ln/>
        </p:spPr>
      </p:sp>
      <p:sp>
        <p:nvSpPr>
          <p:cNvPr id="22531" name="Rectangle 3"/>
          <p:cNvSpPr>
            <a:spLocks noGrp="1" noChangeArrowheads="1"/>
          </p:cNvSpPr>
          <p:nvPr>
            <p:ph type="body" idx="1"/>
          </p:nvPr>
        </p:nvSpPr>
        <p:spPr>
          <a:noFill/>
          <a:ln/>
        </p:spPr>
        <p:txBody>
          <a:bodyPr/>
          <a:lstStyle/>
          <a:p>
            <a:r>
              <a:rPr lang="en-US" smtClean="0"/>
              <a:t>Seven key values that support and guide the work we do</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a:spLocks noGrp="1" noChangeArrowheads="1"/>
          </p:cNvSpPr>
          <p:nvPr>
            <p:ph type="sldNum" sz="quarter" idx="5"/>
          </p:nvPr>
        </p:nvSpPr>
        <p:spPr>
          <a:noFill/>
        </p:spPr>
        <p:txBody>
          <a:bodyPr/>
          <a:lstStyle/>
          <a:p>
            <a:fld id="{107EC26E-898A-47DD-9A38-A3666EEDCC2C}" type="slidenum">
              <a:rPr lang="en-US" smtClean="0"/>
              <a:pPr/>
              <a:t>5</a:t>
            </a:fld>
            <a:endParaRPr lang="en-US" smtClean="0"/>
          </a:p>
        </p:txBody>
      </p:sp>
      <p:sp>
        <p:nvSpPr>
          <p:cNvPr id="24578" name="Rectangle 2"/>
          <p:cNvSpPr>
            <a:spLocks noGrp="1" noRot="1" noChangeArrowheads="1" noTextEdit="1"/>
          </p:cNvSpPr>
          <p:nvPr>
            <p:ph type="sldImg"/>
          </p:nvPr>
        </p:nvSpPr>
        <p:spPr>
          <a:ln/>
        </p:spPr>
      </p:sp>
      <p:sp>
        <p:nvSpPr>
          <p:cNvPr id="24579" name="Rectangle 3"/>
          <p:cNvSpPr>
            <a:spLocks noGrp="1" noChangeArrowheads="1"/>
          </p:cNvSpPr>
          <p:nvPr>
            <p:ph type="body" idx="1"/>
          </p:nvPr>
        </p:nvSpPr>
        <p:spPr>
          <a:noFill/>
          <a:ln/>
        </p:spPr>
        <p:txBody>
          <a:bodyPr/>
          <a:lstStyle/>
          <a:p>
            <a:r>
              <a:rPr lang="en-US" smtClean="0"/>
              <a:t>A QUICK Link to the Mission, Vision and Values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p:cNvSpPr>
            <a:spLocks noGrp="1" noChangeArrowheads="1"/>
          </p:cNvSpPr>
          <p:nvPr>
            <p:ph type="sldNum" sz="quarter" idx="5"/>
          </p:nvPr>
        </p:nvSpPr>
        <p:spPr>
          <a:noFill/>
        </p:spPr>
        <p:txBody>
          <a:bodyPr/>
          <a:lstStyle/>
          <a:p>
            <a:fld id="{B19E5721-EF7D-4068-93EE-605C37A28770}" type="slidenum">
              <a:rPr lang="en-US" smtClean="0"/>
              <a:pPr/>
              <a:t>6</a:t>
            </a:fld>
            <a:endParaRPr lang="en-US" smtClean="0"/>
          </a:p>
        </p:txBody>
      </p:sp>
      <p:sp>
        <p:nvSpPr>
          <p:cNvPr id="26626" name="Rectangle 2"/>
          <p:cNvSpPr>
            <a:spLocks noGrp="1" noRo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r>
              <a:rPr lang="en-US" sz="2000" smtClean="0">
                <a:solidFill>
                  <a:srgbClr val="FF0000"/>
                </a:solidFill>
              </a:rPr>
              <a:t>WAIT 	WAIT		WAIT</a:t>
            </a:r>
          </a:p>
          <a:p>
            <a:endParaRPr lang="en-US" sz="2000" smtClean="0">
              <a:solidFill>
                <a:srgbClr val="FF0000"/>
              </a:solidFill>
            </a:endParaRPr>
          </a:p>
          <a:p>
            <a:r>
              <a:rPr lang="en-US" smtClean="0"/>
              <a:t>Accreditation is a framework.</a:t>
            </a:r>
          </a:p>
          <a:p>
            <a:endParaRPr lang="en-US" smtClean="0"/>
          </a:p>
          <a:p>
            <a:r>
              <a:rPr lang="en-US" smtClean="0"/>
              <a:t>As a local health department, we are responsible for the 10 essential services.</a:t>
            </a:r>
          </a:p>
          <a:p>
            <a:endParaRPr lang="en-US" smtClean="0"/>
          </a:p>
          <a:p>
            <a:r>
              <a:rPr lang="en-US" smtClean="0"/>
              <a:t>Going through the accreditation process is a way to evaluate the quality and effectiveness of the actions we take to ensure that the 10 essential services are adequately addressed in Marion County.</a:t>
            </a:r>
          </a:p>
          <a:p>
            <a:endParaRPr lang="en-US" smtClean="0"/>
          </a:p>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a:noFill/>
        </p:spPr>
        <p:txBody>
          <a:bodyPr/>
          <a:lstStyle/>
          <a:p>
            <a:fld id="{833962B8-E5C9-444C-A505-F66F2DA9E956}" type="slidenum">
              <a:rPr lang="en-US" smtClean="0"/>
              <a:pPr/>
              <a:t>7</a:t>
            </a:fld>
            <a:endParaRPr lang="en-US" smtClean="0"/>
          </a:p>
        </p:txBody>
      </p:sp>
      <p:sp>
        <p:nvSpPr>
          <p:cNvPr id="28674" name="Rectangle 2"/>
          <p:cNvSpPr>
            <a:spLocks noGrp="1" noRo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r>
              <a:rPr lang="en-US" smtClean="0"/>
              <a:t>What are the 10 essential services?</a:t>
            </a:r>
          </a:p>
          <a:p>
            <a:endParaRPr lang="en-US" smtClean="0"/>
          </a:p>
          <a:p>
            <a:r>
              <a:rPr lang="en-US" smtClean="0"/>
              <a:t>Standards are based on the 10 essential services</a:t>
            </a:r>
          </a:p>
          <a:p>
            <a:endParaRPr lang="en-US" smtClean="0"/>
          </a:p>
          <a:p>
            <a:r>
              <a:rPr lang="en-US" smtClean="0"/>
              <a:t>Example:</a:t>
            </a:r>
          </a:p>
          <a:p>
            <a:r>
              <a:rPr lang="en-US" smtClean="0"/>
              <a:t>What are some ways that the Health Department ensures that you have a safe, clean work site?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a:noFill/>
        </p:spPr>
        <p:txBody>
          <a:bodyPr/>
          <a:lstStyle/>
          <a:p>
            <a:fld id="{679C6CB2-9711-411D-95A3-FF0D6C5DA8F0}" type="slidenum">
              <a:rPr lang="en-US" smtClean="0"/>
              <a:pPr/>
              <a:t>8</a:t>
            </a:fld>
            <a:endParaRPr lang="en-US" smtClean="0"/>
          </a:p>
        </p:txBody>
      </p:sp>
      <p:sp>
        <p:nvSpPr>
          <p:cNvPr id="30722" name="Rectangle 2"/>
          <p:cNvSpPr>
            <a:spLocks noGrp="1" noRot="1" noChangeArrowheads="1" noTextEdit="1"/>
          </p:cNvSpPr>
          <p:nvPr>
            <p:ph type="sldImg"/>
          </p:nvPr>
        </p:nvSpPr>
        <p:spPr>
          <a:ln/>
        </p:spPr>
      </p:sp>
      <p:sp>
        <p:nvSpPr>
          <p:cNvPr id="30723" name="Rectangle 3"/>
          <p:cNvSpPr>
            <a:spLocks noGrp="1" noChangeArrowheads="1"/>
          </p:cNvSpPr>
          <p:nvPr>
            <p:ph type="body" idx="1"/>
          </p:nvPr>
        </p:nvSpPr>
        <p:spPr>
          <a:noFill/>
          <a:ln/>
        </p:spPr>
        <p:txBody>
          <a:bodyPr/>
          <a:lstStyle/>
          <a:p>
            <a:r>
              <a:rPr lang="en-US" smtClean="0"/>
              <a:t>The health department has various methods for ensuring that staff are well-trained.</a:t>
            </a:r>
          </a:p>
          <a:p>
            <a:endParaRPr lang="en-US" smtClean="0"/>
          </a:p>
          <a:p>
            <a:r>
              <a:rPr lang="en-US" smtClean="0"/>
              <a:t>How is it determined what sort of training you need or will attend?</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7"/>
          <p:cNvSpPr>
            <a:spLocks noGrp="1" noChangeArrowheads="1"/>
          </p:cNvSpPr>
          <p:nvPr>
            <p:ph type="sldNum" sz="quarter" idx="5"/>
          </p:nvPr>
        </p:nvSpPr>
        <p:spPr>
          <a:noFill/>
        </p:spPr>
        <p:txBody>
          <a:bodyPr/>
          <a:lstStyle/>
          <a:p>
            <a:fld id="{56B8A956-F8E3-4D53-B829-F4990137D66E}" type="slidenum">
              <a:rPr lang="en-US" smtClean="0"/>
              <a:pPr/>
              <a:t>10</a:t>
            </a:fld>
            <a:endParaRPr lang="en-US" smtClean="0"/>
          </a:p>
        </p:txBody>
      </p:sp>
      <p:sp>
        <p:nvSpPr>
          <p:cNvPr id="33794" name="Rectangle 2"/>
          <p:cNvSpPr>
            <a:spLocks noGrp="1" noRot="1" noChangeArrowheads="1" noTextEdit="1"/>
          </p:cNvSpPr>
          <p:nvPr>
            <p:ph type="sldImg"/>
          </p:nvPr>
        </p:nvSpPr>
        <p:spPr>
          <a:ln/>
        </p:spPr>
      </p:sp>
      <p:sp>
        <p:nvSpPr>
          <p:cNvPr id="33795" name="Rectangle 3"/>
          <p:cNvSpPr>
            <a:spLocks noGrp="1" noChangeArrowheads="1"/>
          </p:cNvSpPr>
          <p:nvPr>
            <p:ph type="body" idx="1"/>
          </p:nvPr>
        </p:nvSpPr>
        <p:spPr>
          <a:noFill/>
          <a:ln/>
        </p:spPr>
        <p:txBody>
          <a:bodyPr/>
          <a:lstStyle/>
          <a:p>
            <a:r>
              <a:rPr lang="en-US" smtClean="0"/>
              <a:t>To change the question and answer slides, select the question or answer text box and type in your own questions and answers.</a:t>
            </a:r>
          </a:p>
          <a:p>
            <a:endParaRPr lang="en-US" smtClean="0"/>
          </a:p>
          <a:p>
            <a:r>
              <a:rPr lang="en-US" smtClean="0"/>
              <a:t>To play, click on a question on the game board to go to that question. The house icon will take you to the game board and the question mark icon will take you to the answer slide.</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a:spLocks noGrp="1" noChangeArrowheads="1"/>
          </p:cNvSpPr>
          <p:nvPr>
            <p:ph type="sldNum" sz="quarter" idx="5"/>
          </p:nvPr>
        </p:nvSpPr>
        <p:spPr>
          <a:noFill/>
        </p:spPr>
        <p:txBody>
          <a:bodyPr/>
          <a:lstStyle/>
          <a:p>
            <a:fld id="{A440F75B-672B-42AB-B9DA-021EDDB1E741}" type="slidenum">
              <a:rPr lang="en-US" smtClean="0"/>
              <a:pPr/>
              <a:t>11</a:t>
            </a:fld>
            <a:endParaRPr lang="en-US" smtClean="0"/>
          </a:p>
        </p:txBody>
      </p:sp>
      <p:sp>
        <p:nvSpPr>
          <p:cNvPr id="35842" name="Rectangle 2"/>
          <p:cNvSpPr>
            <a:spLocks noGrp="1" noRot="1" noChangeArrowheads="1" noTextEdit="1"/>
          </p:cNvSpPr>
          <p:nvPr>
            <p:ph type="sldImg"/>
          </p:nvPr>
        </p:nvSpPr>
        <p:spPr>
          <a:ln/>
        </p:spPr>
      </p:sp>
      <p:sp>
        <p:nvSpPr>
          <p:cNvPr id="3584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7"/>
          <p:cNvSpPr>
            <a:spLocks noGrp="1" noChangeArrowheads="1"/>
          </p:cNvSpPr>
          <p:nvPr>
            <p:ph type="sldNum" sz="quarter" idx="5"/>
          </p:nvPr>
        </p:nvSpPr>
        <p:spPr>
          <a:noFill/>
        </p:spPr>
        <p:txBody>
          <a:bodyPr/>
          <a:lstStyle/>
          <a:p>
            <a:fld id="{0825B980-6AEF-4E46-B1E6-E49AC3176E76}" type="slidenum">
              <a:rPr lang="en-US" smtClean="0"/>
              <a:pPr/>
              <a:t>12</a:t>
            </a:fld>
            <a:endParaRPr lang="en-US" smtClean="0"/>
          </a:p>
        </p:txBody>
      </p:sp>
      <p:sp>
        <p:nvSpPr>
          <p:cNvPr id="37890" name="Rectangle 2"/>
          <p:cNvSpPr>
            <a:spLocks noGrp="1" noRot="1" noChangeArrowheads="1" noTextEdit="1"/>
          </p:cNvSpPr>
          <p:nvPr>
            <p:ph type="sldImg"/>
          </p:nvPr>
        </p:nvSpPr>
        <p:spPr>
          <a:ln/>
        </p:spPr>
      </p:sp>
      <p:sp>
        <p:nvSpPr>
          <p:cNvPr id="3789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hart Placeholder 3"/>
          <p:cNvSpPr>
            <a:spLocks noGrp="1"/>
          </p:cNvSpPr>
          <p:nvPr>
            <p:ph type="chart" sz="half" idx="2"/>
          </p:nvPr>
        </p:nvSpPr>
        <p:spPr>
          <a:xfrm>
            <a:off x="4648200" y="1981200"/>
            <a:ext cx="3810000" cy="4114800"/>
          </a:xfrm>
        </p:spPr>
        <p:txBody>
          <a:bodyPr/>
          <a:lstStyle/>
          <a:p>
            <a:pPr lvl="0"/>
            <a:endParaRPr lang="en-US" noProof="0"/>
          </a:p>
        </p:txBody>
      </p:sp>
      <p:sp>
        <p:nvSpPr>
          <p:cNvPr id="5" name="Rectangle 4"/>
          <p:cNvSpPr>
            <a:spLocks noGrp="1" noChangeArrowheads="1"/>
          </p:cNvSpPr>
          <p:nvPr>
            <p:ph type="dt" sz="half" idx="10"/>
          </p:nvPr>
        </p:nvSpPr>
        <p:spPr>
          <a:ln/>
        </p:spPr>
        <p:txBody>
          <a:bodyPr/>
          <a:lstStyle>
            <a:lvl1pPr>
              <a:defRPr/>
            </a:lvl1pPr>
          </a:lstStyle>
          <a:p>
            <a:pPr>
              <a:defRPr/>
            </a:pPr>
            <a:r>
              <a:rPr lang="en-US"/>
              <a:t>Template by            Modified by</a:t>
            </a:r>
          </a:p>
          <a:p>
            <a:pPr>
              <a:defRPr/>
            </a:pPr>
            <a:r>
              <a:rPr lang="en-US"/>
              <a:t>Bill Arcuri, WCSD    Chad Vance, CCISD</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 Target="../slides/slide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400800" y="6553200"/>
            <a:ext cx="22860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800">
                <a:solidFill>
                  <a:srgbClr val="0066FF"/>
                </a:solidFill>
                <a:latin typeface="+mn-lt"/>
              </a:defRPr>
            </a:lvl1pPr>
          </a:lstStyle>
          <a:p>
            <a:pPr>
              <a:defRPr/>
            </a:pPr>
            <a:r>
              <a:rPr lang="en-US"/>
              <a:t>Template by            Modified by</a:t>
            </a:r>
          </a:p>
          <a:p>
            <a:pPr>
              <a:defRPr/>
            </a:pPr>
            <a:r>
              <a:rPr lang="en-US"/>
              <a:t>Bill Arcuri, WCSD    Chad Vance, CCISD</a:t>
            </a:r>
          </a:p>
        </p:txBody>
      </p:sp>
      <p:sp>
        <p:nvSpPr>
          <p:cNvPr id="1031" name="AutoShape 7">
            <a:hlinkClick r:id="rId14" action="ppaction://hlinksldjump" highlightClick="1"/>
          </p:cNvPr>
          <p:cNvSpPr>
            <a:spLocks noChangeArrowheads="1"/>
          </p:cNvSpPr>
          <p:nvPr userDrawn="1"/>
        </p:nvSpPr>
        <p:spPr bwMode="auto">
          <a:xfrm>
            <a:off x="8610600" y="6324600"/>
            <a:ext cx="533400" cy="533400"/>
          </a:xfrm>
          <a:prstGeom prst="actionButtonHome">
            <a:avLst/>
          </a:prstGeom>
          <a:solidFill>
            <a:srgbClr val="333399"/>
          </a:solidFill>
          <a:ln w="9525">
            <a:solidFill>
              <a:srgbClr val="FFFFFF"/>
            </a:solidFill>
            <a:miter lim="800000"/>
            <a:headEnd/>
            <a:tailEnd/>
          </a:ln>
          <a:effectLst/>
        </p:spPr>
        <p:txBody>
          <a:bodyPr wrap="none" anchor="ctr"/>
          <a:lstStyle/>
          <a:p>
            <a:pPr eaLnBrk="0" hangingPunct="0">
              <a:defRPr/>
            </a:pPr>
            <a:endParaRPr lang="en-US"/>
          </a:p>
        </p:txBody>
      </p:sp>
    </p:spTree>
  </p:cSld>
  <p:clrMap bg1="dk2" tx1="lt1" bg2="dk1" tx2="lt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 id="2147483649" r:id="rId12"/>
  </p:sldLayoutIdLst>
  <p:hf sldNum="0"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0" fontAlgn="base" hangingPunct="0">
        <a:spcBef>
          <a:spcPct val="0"/>
        </a:spcBef>
        <a:spcAft>
          <a:spcPct val="0"/>
        </a:spcAft>
        <a:defRPr sz="4400">
          <a:solidFill>
            <a:schemeClr val="tx2"/>
          </a:solidFill>
          <a:latin typeface="Arial" charset="0"/>
        </a:defRPr>
      </a:lvl6pPr>
      <a:lvl7pPr marL="914400" algn="ctr" rtl="0" eaLnBrk="0" fontAlgn="base" hangingPunct="0">
        <a:spcBef>
          <a:spcPct val="0"/>
        </a:spcBef>
        <a:spcAft>
          <a:spcPct val="0"/>
        </a:spcAft>
        <a:defRPr sz="4400">
          <a:solidFill>
            <a:schemeClr val="tx2"/>
          </a:solidFill>
          <a:latin typeface="Arial" charset="0"/>
        </a:defRPr>
      </a:lvl7pPr>
      <a:lvl8pPr marL="1371600" algn="ctr" rtl="0" eaLnBrk="0" fontAlgn="base" hangingPunct="0">
        <a:spcBef>
          <a:spcPct val="0"/>
        </a:spcBef>
        <a:spcAft>
          <a:spcPct val="0"/>
        </a:spcAft>
        <a:defRPr sz="4400">
          <a:solidFill>
            <a:schemeClr val="tx2"/>
          </a:solidFill>
          <a:latin typeface="Arial" charset="0"/>
        </a:defRPr>
      </a:lvl8pPr>
      <a:lvl9pPr marL="1828800" algn="ctr" rtl="0" eaLnBrk="0" fontAlgn="base" hangingPunct="0">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co.marion.or.us/HLT/directory.ht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intra.co.marion.or.us/Dept/HLT"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audio" Target="file:///C:\Documents%20and%20Settings\All%20Users\Documents\My%20Music\Sample%20Music\New%20Stories%20(Highway%20Blues).wma" TargetMode="External"/><Relationship Id="rId6" Type="http://schemas.openxmlformats.org/officeDocument/2006/relationships/image" Target="../media/image1.jpeg"/><Relationship Id="rId5" Type="http://schemas.openxmlformats.org/officeDocument/2006/relationships/image" Target="../media/image3.png"/><Relationship Id="rId4" Type="http://schemas.openxmlformats.org/officeDocument/2006/relationships/audio" Target="../media/audio1.wav"/></Relationships>
</file>

<file path=ppt/slides/_rels/slide11.xml.rels><?xml version="1.0" encoding="UTF-8" standalone="yes"?>
<Relationships xmlns="http://schemas.openxmlformats.org/package/2006/relationships"><Relationship Id="rId8" Type="http://schemas.openxmlformats.org/officeDocument/2006/relationships/slide" Target="slide53.xml"/><Relationship Id="rId13" Type="http://schemas.openxmlformats.org/officeDocument/2006/relationships/slide" Target="slide45.xml"/><Relationship Id="rId18" Type="http://schemas.openxmlformats.org/officeDocument/2006/relationships/slide" Target="slide37.xml"/><Relationship Id="rId26" Type="http://schemas.openxmlformats.org/officeDocument/2006/relationships/slide" Target="slide59.xml"/><Relationship Id="rId3" Type="http://schemas.openxmlformats.org/officeDocument/2006/relationships/audio" Target="../media/audio2.wav"/><Relationship Id="rId21" Type="http://schemas.openxmlformats.org/officeDocument/2006/relationships/slide" Target="slide67.xml"/><Relationship Id="rId7" Type="http://schemas.openxmlformats.org/officeDocument/2006/relationships/slide" Target="slide43.xml"/><Relationship Id="rId12" Type="http://schemas.openxmlformats.org/officeDocument/2006/relationships/slide" Target="slide35.xml"/><Relationship Id="rId17" Type="http://schemas.openxmlformats.org/officeDocument/2006/relationships/slide" Target="slide27.xml"/><Relationship Id="rId25" Type="http://schemas.openxmlformats.org/officeDocument/2006/relationships/slide" Target="slide49.xml"/><Relationship Id="rId33" Type="http://schemas.openxmlformats.org/officeDocument/2006/relationships/slide" Target="slide71.xml"/><Relationship Id="rId2" Type="http://schemas.openxmlformats.org/officeDocument/2006/relationships/notesSlide" Target="../notesSlides/notesSlide9.xml"/><Relationship Id="rId16" Type="http://schemas.openxmlformats.org/officeDocument/2006/relationships/slide" Target="slide17.xml"/><Relationship Id="rId20" Type="http://schemas.openxmlformats.org/officeDocument/2006/relationships/slide" Target="slide57.xml"/><Relationship Id="rId29" Type="http://schemas.openxmlformats.org/officeDocument/2006/relationships/slide" Target="slide31.xml"/><Relationship Id="rId1" Type="http://schemas.openxmlformats.org/officeDocument/2006/relationships/slideLayout" Target="../slideLayouts/slideLayout7.xml"/><Relationship Id="rId6" Type="http://schemas.openxmlformats.org/officeDocument/2006/relationships/slide" Target="slide33.xml"/><Relationship Id="rId11" Type="http://schemas.openxmlformats.org/officeDocument/2006/relationships/slide" Target="slide25.xml"/><Relationship Id="rId24" Type="http://schemas.openxmlformats.org/officeDocument/2006/relationships/slide" Target="slide39.xml"/><Relationship Id="rId32" Type="http://schemas.openxmlformats.org/officeDocument/2006/relationships/slide" Target="slide61.xml"/><Relationship Id="rId5" Type="http://schemas.openxmlformats.org/officeDocument/2006/relationships/slide" Target="slide23.xml"/><Relationship Id="rId15" Type="http://schemas.openxmlformats.org/officeDocument/2006/relationships/slide" Target="slide65.xml"/><Relationship Id="rId23" Type="http://schemas.openxmlformats.org/officeDocument/2006/relationships/slide" Target="slide29.xml"/><Relationship Id="rId28" Type="http://schemas.openxmlformats.org/officeDocument/2006/relationships/slide" Target="slide21.xml"/><Relationship Id="rId10" Type="http://schemas.openxmlformats.org/officeDocument/2006/relationships/slide" Target="slide15.xml"/><Relationship Id="rId19" Type="http://schemas.openxmlformats.org/officeDocument/2006/relationships/slide" Target="slide47.xml"/><Relationship Id="rId31" Type="http://schemas.openxmlformats.org/officeDocument/2006/relationships/slide" Target="slide51.xml"/><Relationship Id="rId4" Type="http://schemas.openxmlformats.org/officeDocument/2006/relationships/slide" Target="slide13.xml"/><Relationship Id="rId9" Type="http://schemas.openxmlformats.org/officeDocument/2006/relationships/slide" Target="slide63.xml"/><Relationship Id="rId14" Type="http://schemas.openxmlformats.org/officeDocument/2006/relationships/slide" Target="slide55.xml"/><Relationship Id="rId22" Type="http://schemas.openxmlformats.org/officeDocument/2006/relationships/slide" Target="slide19.xml"/><Relationship Id="rId27" Type="http://schemas.openxmlformats.org/officeDocument/2006/relationships/slide" Target="slide69.xml"/><Relationship Id="rId30" Type="http://schemas.openxmlformats.org/officeDocument/2006/relationships/slide" Target="slide41.xml"/></Relationships>
</file>

<file path=ppt/slides/_rels/slide1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http://intra.co.marion.or.us/Dept/HLT/publichealth/phsdr/corecompetency.htm" TargetMode="Externa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hyperlink" Target="http://intra.co.marion.or.us/Dept/HLT/PolicyAndProcedure/emergency+prep.htm" TargetMode="Externa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hyperlink" Target="http://intra.co.marion.or.us/Dept/HLT/PolicyAndProcedure/client.htm" TargetMode="Externa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16386" name="Rectangle 2"/>
          <p:cNvSpPr>
            <a:spLocks noGrp="1" noChangeArrowheads="1"/>
          </p:cNvSpPr>
          <p:nvPr>
            <p:ph type="title"/>
          </p:nvPr>
        </p:nvSpPr>
        <p:spPr>
          <a:xfrm>
            <a:off x="685800" y="2286000"/>
            <a:ext cx="7772400" cy="1143000"/>
          </a:xfrm>
        </p:spPr>
        <p:txBody>
          <a:bodyPr/>
          <a:lstStyle/>
          <a:p>
            <a:r>
              <a:rPr lang="en-US" sz="6500" smtClean="0"/>
              <a:t/>
            </a:r>
            <a:br>
              <a:rPr lang="en-US" sz="6500" smtClean="0"/>
            </a:br>
            <a:r>
              <a:rPr lang="en-US" sz="6500" smtClean="0"/>
              <a:t>Mission, Vision, Values</a:t>
            </a:r>
          </a:p>
        </p:txBody>
      </p:sp>
      <p:sp>
        <p:nvSpPr>
          <p:cNvPr id="16387" name="Rectangle 3"/>
          <p:cNvSpPr>
            <a:spLocks noGrp="1" noChangeArrowheads="1"/>
          </p:cNvSpPr>
          <p:nvPr>
            <p:ph type="body" idx="1"/>
          </p:nvPr>
        </p:nvSpPr>
        <p:spPr>
          <a:xfrm>
            <a:off x="762000" y="4419600"/>
            <a:ext cx="7772400" cy="609600"/>
          </a:xfrm>
        </p:spPr>
        <p:txBody>
          <a:bodyPr/>
          <a:lstStyle/>
          <a:p>
            <a:pPr algn="ctr">
              <a:buFontTx/>
              <a:buNone/>
            </a:pPr>
            <a:r>
              <a:rPr lang="en-US" sz="3500" smtClean="0"/>
              <a:t>CHAT 10/16/2013</a:t>
            </a:r>
          </a:p>
        </p:txBody>
      </p:sp>
      <p:pic>
        <p:nvPicPr>
          <p:cNvPr id="16388" name="Picture 4" descr="color_hrz Health Logo"/>
          <p:cNvPicPr>
            <a:picLocks noChangeAspect="1" noChangeArrowheads="1"/>
          </p:cNvPicPr>
          <p:nvPr/>
        </p:nvPicPr>
        <p:blipFill>
          <a:blip r:embed="rId2"/>
          <a:srcRect/>
          <a:stretch>
            <a:fillRect/>
          </a:stretch>
        </p:blipFill>
        <p:spPr bwMode="auto">
          <a:xfrm>
            <a:off x="2895600" y="762000"/>
            <a:ext cx="3429000" cy="1366838"/>
          </a:xfrm>
          <a:prstGeom prst="rect">
            <a:avLst/>
          </a:prstGeom>
          <a:noFill/>
          <a:ln w="9525">
            <a:noFill/>
            <a:miter lim="800000"/>
            <a:headEnd/>
            <a:tailEnd/>
          </a:ln>
        </p:spPr>
      </p:pic>
      <p:sp>
        <p:nvSpPr>
          <p:cNvPr id="16389" name="Rectangle 5"/>
          <p:cNvSpPr>
            <a:spLocks noChangeArrowheads="1"/>
          </p:cNvSpPr>
          <p:nvPr/>
        </p:nvSpPr>
        <p:spPr bwMode="auto">
          <a:xfrm>
            <a:off x="685800" y="5181600"/>
            <a:ext cx="7772400" cy="609600"/>
          </a:xfrm>
          <a:prstGeom prst="rect">
            <a:avLst/>
          </a:prstGeom>
          <a:noFill/>
          <a:ln w="9525">
            <a:noFill/>
            <a:miter lim="800000"/>
            <a:headEnd/>
            <a:tailEnd/>
          </a:ln>
        </p:spPr>
        <p:txBody>
          <a:bodyPr/>
          <a:lstStyle/>
          <a:p>
            <a:pPr marL="342900" indent="-342900" algn="ctr" eaLnBrk="0" hangingPunct="0">
              <a:spcBef>
                <a:spcPct val="20000"/>
              </a:spcBef>
            </a:pPr>
            <a:r>
              <a:rPr lang="en-US" sz="2000">
                <a:latin typeface="Arial" charset="0"/>
              </a:rPr>
              <a:t>Presented by: Pam Hutchinson, RN MPH Public Health Division Director</a:t>
            </a:r>
          </a:p>
          <a:p>
            <a:pPr marL="342900" indent="-342900" algn="ctr" eaLnBrk="0" hangingPunct="0">
              <a:spcBef>
                <a:spcPct val="20000"/>
              </a:spcBef>
            </a:pPr>
            <a:r>
              <a:rPr lang="en-US" sz="2000">
                <a:latin typeface="Arial" charset="0"/>
              </a:rPr>
              <a:t>&amp; Lyndsie Schwarz, Accreditation Coordinator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17410" name="Rectangle 2"/>
          <p:cNvSpPr>
            <a:spLocks noGrp="1" noChangeArrowheads="1"/>
          </p:cNvSpPr>
          <p:nvPr>
            <p:ph type="title"/>
          </p:nvPr>
        </p:nvSpPr>
        <p:spPr/>
        <p:txBody>
          <a:bodyPr/>
          <a:lstStyle/>
          <a:p>
            <a:r>
              <a:rPr lang="en-US" sz="4000" b="1" smtClean="0"/>
              <a:t>Marion County Public Health Mission:</a:t>
            </a:r>
          </a:p>
        </p:txBody>
      </p:sp>
      <p:sp>
        <p:nvSpPr>
          <p:cNvPr id="17411" name="Rectangle 3"/>
          <p:cNvSpPr>
            <a:spLocks noGrp="1" noChangeArrowheads="1"/>
          </p:cNvSpPr>
          <p:nvPr>
            <p:ph type="body" idx="1"/>
          </p:nvPr>
        </p:nvSpPr>
        <p:spPr>
          <a:xfrm>
            <a:off x="381000" y="5715000"/>
            <a:ext cx="7772400" cy="609600"/>
          </a:xfrm>
        </p:spPr>
        <p:txBody>
          <a:bodyPr/>
          <a:lstStyle/>
          <a:p>
            <a:pPr>
              <a:buFontTx/>
              <a:buNone/>
            </a:pPr>
            <a:r>
              <a:rPr lang="en-US" sz="2000" smtClean="0">
                <a:hlinkClick r:id="rId3"/>
              </a:rPr>
              <a:t>http://www.co.marion.or.us/HLT/directory.htm</a:t>
            </a:r>
            <a:r>
              <a:rPr lang="en-US" sz="2000" smtClean="0"/>
              <a:t> </a:t>
            </a:r>
          </a:p>
        </p:txBody>
      </p:sp>
      <p:sp>
        <p:nvSpPr>
          <p:cNvPr id="17412" name="Rectangle 4"/>
          <p:cNvSpPr>
            <a:spLocks noChangeArrowheads="1"/>
          </p:cNvSpPr>
          <p:nvPr/>
        </p:nvSpPr>
        <p:spPr bwMode="auto">
          <a:xfrm>
            <a:off x="762000" y="2133600"/>
            <a:ext cx="7772400" cy="1371600"/>
          </a:xfrm>
          <a:prstGeom prst="rect">
            <a:avLst/>
          </a:prstGeom>
          <a:noFill/>
          <a:ln w="9525">
            <a:noFill/>
            <a:miter lim="800000"/>
            <a:headEnd/>
            <a:tailEnd/>
          </a:ln>
        </p:spPr>
        <p:txBody>
          <a:bodyPr/>
          <a:lstStyle/>
          <a:p>
            <a:pPr marL="342900" indent="-342900" eaLnBrk="0" hangingPunct="0">
              <a:lnSpc>
                <a:spcPct val="80000"/>
              </a:lnSpc>
              <a:spcBef>
                <a:spcPct val="20000"/>
              </a:spcBef>
            </a:pPr>
            <a:r>
              <a:rPr lang="en-US" sz="3000">
                <a:latin typeface="Arial" charset="0"/>
              </a:rPr>
              <a:t>Provide leadership to improve &amp; protect the health of our communities through:</a:t>
            </a:r>
          </a:p>
          <a:p>
            <a:pPr marL="342900" indent="-342900" eaLnBrk="0" hangingPunct="0">
              <a:lnSpc>
                <a:spcPct val="80000"/>
              </a:lnSpc>
              <a:spcBef>
                <a:spcPct val="20000"/>
              </a:spcBef>
              <a:buFontTx/>
              <a:buChar char="•"/>
            </a:pPr>
            <a:r>
              <a:rPr lang="en-US" sz="3000">
                <a:latin typeface="Arial" charset="0"/>
              </a:rPr>
              <a:t>Community partnerships</a:t>
            </a:r>
          </a:p>
          <a:p>
            <a:pPr marL="342900" indent="-342900" eaLnBrk="0" hangingPunct="0">
              <a:lnSpc>
                <a:spcPct val="80000"/>
              </a:lnSpc>
              <a:spcBef>
                <a:spcPct val="20000"/>
              </a:spcBef>
              <a:buFontTx/>
              <a:buChar char="•"/>
            </a:pPr>
            <a:r>
              <a:rPr lang="en-US" sz="3000">
                <a:latin typeface="Arial" charset="0"/>
              </a:rPr>
              <a:t>Health promotion &amp; education</a:t>
            </a:r>
          </a:p>
          <a:p>
            <a:pPr marL="342900" indent="-342900" eaLnBrk="0" hangingPunct="0">
              <a:lnSpc>
                <a:spcPct val="80000"/>
              </a:lnSpc>
              <a:spcBef>
                <a:spcPct val="20000"/>
              </a:spcBef>
              <a:buFontTx/>
              <a:buChar char="•"/>
            </a:pPr>
            <a:r>
              <a:rPr lang="en-US" sz="3000">
                <a:latin typeface="Arial" charset="0"/>
              </a:rPr>
              <a:t>Disease Prevention</a:t>
            </a:r>
          </a:p>
          <a:p>
            <a:pPr marL="342900" indent="-342900" eaLnBrk="0" hangingPunct="0">
              <a:lnSpc>
                <a:spcPct val="80000"/>
              </a:lnSpc>
              <a:spcBef>
                <a:spcPct val="20000"/>
              </a:spcBef>
              <a:buFontTx/>
              <a:buChar char="•"/>
            </a:pPr>
            <a:r>
              <a:rPr lang="en-US" sz="3000">
                <a:latin typeface="Arial" charset="0"/>
              </a:rPr>
              <a:t>Protection of food, water, &amp; air</a:t>
            </a:r>
          </a:p>
          <a:p>
            <a:pPr marL="342900" indent="-342900" eaLnBrk="0" hangingPunct="0">
              <a:lnSpc>
                <a:spcPct val="80000"/>
              </a:lnSpc>
              <a:spcBef>
                <a:spcPct val="20000"/>
              </a:spcBef>
              <a:buFontTx/>
              <a:buChar char="•"/>
            </a:pPr>
            <a:r>
              <a:rPr lang="en-US" sz="3000">
                <a:latin typeface="Arial" charset="0"/>
              </a:rPr>
              <a:t>Emergency Preparedness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19458" name="Rectangle 2"/>
          <p:cNvSpPr>
            <a:spLocks noGrp="1" noChangeArrowheads="1"/>
          </p:cNvSpPr>
          <p:nvPr>
            <p:ph type="title"/>
          </p:nvPr>
        </p:nvSpPr>
        <p:spPr/>
        <p:txBody>
          <a:bodyPr/>
          <a:lstStyle/>
          <a:p>
            <a:r>
              <a:rPr lang="en-US" sz="4000" b="1" smtClean="0"/>
              <a:t>Marion County Public Health Vision:</a:t>
            </a:r>
          </a:p>
        </p:txBody>
      </p:sp>
      <p:sp>
        <p:nvSpPr>
          <p:cNvPr id="19459" name="Rectangle 3"/>
          <p:cNvSpPr>
            <a:spLocks noGrp="1" noChangeArrowheads="1"/>
          </p:cNvSpPr>
          <p:nvPr>
            <p:ph type="body" idx="1"/>
          </p:nvPr>
        </p:nvSpPr>
        <p:spPr>
          <a:xfrm>
            <a:off x="685800" y="2057400"/>
            <a:ext cx="7772400" cy="4114800"/>
          </a:xfrm>
        </p:spPr>
        <p:txBody>
          <a:bodyPr/>
          <a:lstStyle/>
          <a:p>
            <a:pPr algn="ctr">
              <a:buFontTx/>
              <a:buNone/>
            </a:pPr>
            <a:r>
              <a:rPr lang="en-US" sz="2800" smtClean="0"/>
              <a:t>Excellent provider of services, resources, and leadership for Marion County communities.  </a:t>
            </a:r>
          </a:p>
          <a:p>
            <a:pPr algn="ctr">
              <a:buFontTx/>
              <a:buNone/>
            </a:pPr>
            <a:r>
              <a:rPr lang="en-US" sz="2800" smtClean="0"/>
              <a:t>Responsive and accountable to community health needs in a culturally competent manner.</a:t>
            </a:r>
          </a:p>
          <a:p>
            <a:pPr algn="ctr">
              <a:buFontTx/>
              <a:buNone/>
            </a:pPr>
            <a:endParaRPr lang="en-US" sz="1400" b="1" smtClean="0"/>
          </a:p>
          <a:p>
            <a:pPr algn="ctr">
              <a:buFontTx/>
              <a:buNone/>
            </a:pPr>
            <a:r>
              <a:rPr lang="en-US" sz="3600" b="1" smtClean="0">
                <a:solidFill>
                  <a:schemeClr val="accent2"/>
                </a:solidFill>
              </a:rPr>
              <a:t>Healthy people living, working and playing in healthy communities.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21506" name="Rectangle 2"/>
          <p:cNvSpPr>
            <a:spLocks noGrp="1" noChangeArrowheads="1"/>
          </p:cNvSpPr>
          <p:nvPr>
            <p:ph type="title"/>
          </p:nvPr>
        </p:nvSpPr>
        <p:spPr/>
        <p:txBody>
          <a:bodyPr/>
          <a:lstStyle/>
          <a:p>
            <a:r>
              <a:rPr lang="en-US" sz="4000" b="1" smtClean="0"/>
              <a:t>Marion County Public Health Values:</a:t>
            </a:r>
          </a:p>
        </p:txBody>
      </p:sp>
      <p:sp>
        <p:nvSpPr>
          <p:cNvPr id="21507" name="Rectangle 3"/>
          <p:cNvSpPr>
            <a:spLocks noGrp="1" noChangeArrowheads="1"/>
          </p:cNvSpPr>
          <p:nvPr>
            <p:ph type="body" idx="1"/>
          </p:nvPr>
        </p:nvSpPr>
        <p:spPr>
          <a:xfrm>
            <a:off x="685800" y="1828800"/>
            <a:ext cx="7772400" cy="4114800"/>
          </a:xfrm>
        </p:spPr>
        <p:txBody>
          <a:bodyPr/>
          <a:lstStyle/>
          <a:p>
            <a:r>
              <a:rPr lang="en-US" sz="3500" smtClean="0"/>
              <a:t>Compassion </a:t>
            </a:r>
          </a:p>
          <a:p>
            <a:r>
              <a:rPr lang="en-US" sz="3500" smtClean="0"/>
              <a:t>Collaboration &amp; Integration</a:t>
            </a:r>
          </a:p>
          <a:p>
            <a:r>
              <a:rPr lang="en-US" sz="3500" smtClean="0"/>
              <a:t>Prevention</a:t>
            </a:r>
          </a:p>
          <a:p>
            <a:r>
              <a:rPr lang="en-US" sz="3500" smtClean="0"/>
              <a:t>Social Justice &amp; Equality</a:t>
            </a:r>
          </a:p>
          <a:p>
            <a:r>
              <a:rPr lang="en-US" sz="3500" smtClean="0"/>
              <a:t>Integrity</a:t>
            </a:r>
          </a:p>
          <a:p>
            <a:r>
              <a:rPr lang="en-US" sz="3500" smtClean="0"/>
              <a:t>Diverse Public Health Workforce</a:t>
            </a:r>
          </a:p>
          <a:p>
            <a:r>
              <a:rPr lang="en-US" sz="3500" smtClean="0"/>
              <a:t>Continuous Quality Improvement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pic>
        <p:nvPicPr>
          <p:cNvPr id="23554" name="Picture 2"/>
          <p:cNvPicPr>
            <a:picLocks noChangeAspect="1" noChangeArrowheads="1"/>
          </p:cNvPicPr>
          <p:nvPr>
            <p:ph type="title"/>
          </p:nvPr>
        </p:nvPicPr>
        <p:blipFill>
          <a:blip r:embed="rId3"/>
          <a:srcRect/>
          <a:stretch>
            <a:fillRect/>
          </a:stretch>
        </p:blipFill>
        <p:spPr>
          <a:xfrm>
            <a:off x="685800" y="609600"/>
            <a:ext cx="7772400" cy="5486400"/>
          </a:xfrm>
        </p:spPr>
      </p:pic>
      <p:sp>
        <p:nvSpPr>
          <p:cNvPr id="23555" name="AutoShape 4"/>
          <p:cNvSpPr>
            <a:spLocks noChangeArrowheads="1"/>
          </p:cNvSpPr>
          <p:nvPr/>
        </p:nvSpPr>
        <p:spPr bwMode="auto">
          <a:xfrm rot="257349">
            <a:off x="1525588" y="4754563"/>
            <a:ext cx="1752600" cy="381000"/>
          </a:xfrm>
          <a:prstGeom prst="rightArrow">
            <a:avLst>
              <a:gd name="adj1" fmla="val 50000"/>
              <a:gd name="adj2" fmla="val 115000"/>
            </a:avLst>
          </a:prstGeom>
          <a:solidFill>
            <a:schemeClr val="accent1"/>
          </a:solidFill>
          <a:ln w="9525">
            <a:solidFill>
              <a:schemeClr val="tx1"/>
            </a:solidFill>
            <a:miter lim="800000"/>
            <a:headEnd/>
            <a:tailEnd/>
          </a:ln>
        </p:spPr>
        <p:txBody>
          <a:bodyPr wrap="none" anchor="ctr"/>
          <a:lstStyle/>
          <a:p>
            <a:pPr eaLnBrk="0" hangingPunct="0"/>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25602" name="Rectangle 2"/>
          <p:cNvSpPr>
            <a:spLocks noGrp="1" noChangeArrowheads="1"/>
          </p:cNvSpPr>
          <p:nvPr>
            <p:ph type="title"/>
          </p:nvPr>
        </p:nvSpPr>
        <p:spPr/>
        <p:txBody>
          <a:bodyPr/>
          <a:lstStyle/>
          <a:p>
            <a:r>
              <a:rPr lang="en-US" b="1" smtClean="0"/>
              <a:t>PHAB Site Visit Preparation</a:t>
            </a:r>
          </a:p>
        </p:txBody>
      </p:sp>
      <p:sp>
        <p:nvSpPr>
          <p:cNvPr id="25603" name="Rectangle 3"/>
          <p:cNvSpPr>
            <a:spLocks noGrp="1" noChangeArrowheads="1"/>
          </p:cNvSpPr>
          <p:nvPr>
            <p:ph type="body" idx="1"/>
          </p:nvPr>
        </p:nvSpPr>
        <p:spPr>
          <a:xfrm>
            <a:off x="685800" y="2133600"/>
            <a:ext cx="7772400" cy="2743200"/>
          </a:xfrm>
        </p:spPr>
        <p:txBody>
          <a:bodyPr/>
          <a:lstStyle/>
          <a:p>
            <a:pPr algn="ctr">
              <a:buFontTx/>
              <a:buNone/>
            </a:pPr>
            <a:r>
              <a:rPr lang="en-US" sz="4000" smtClean="0"/>
              <a:t>Why is it MCHD going through accreditation/why is it important to MCHD to become accredited?</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27650" name="Rectangle 2"/>
          <p:cNvSpPr>
            <a:spLocks noGrp="1" noChangeArrowheads="1"/>
          </p:cNvSpPr>
          <p:nvPr>
            <p:ph type="title"/>
          </p:nvPr>
        </p:nvSpPr>
        <p:spPr/>
        <p:txBody>
          <a:bodyPr/>
          <a:lstStyle/>
          <a:p>
            <a:r>
              <a:rPr lang="en-US" b="1" smtClean="0"/>
              <a:t>PHAB Site Visit Preparation</a:t>
            </a:r>
          </a:p>
        </p:txBody>
      </p:sp>
      <p:sp>
        <p:nvSpPr>
          <p:cNvPr id="27651" name="Rectangle 3"/>
          <p:cNvSpPr>
            <a:spLocks noGrp="1" noChangeArrowheads="1"/>
          </p:cNvSpPr>
          <p:nvPr>
            <p:ph type="body" idx="1"/>
          </p:nvPr>
        </p:nvSpPr>
        <p:spPr/>
        <p:txBody>
          <a:bodyPr/>
          <a:lstStyle/>
          <a:p>
            <a:pPr>
              <a:lnSpc>
                <a:spcPct val="90000"/>
              </a:lnSpc>
            </a:pPr>
            <a:r>
              <a:rPr lang="en-US" sz="2800" smtClean="0"/>
              <a:t>MCHD provides the 10 essential services.</a:t>
            </a:r>
          </a:p>
          <a:p>
            <a:pPr>
              <a:lnSpc>
                <a:spcPct val="90000"/>
              </a:lnSpc>
            </a:pPr>
            <a:endParaRPr lang="en-US" sz="2800" smtClean="0"/>
          </a:p>
          <a:p>
            <a:pPr>
              <a:lnSpc>
                <a:spcPct val="90000"/>
              </a:lnSpc>
            </a:pPr>
            <a:r>
              <a:rPr lang="en-US" sz="2800" smtClean="0"/>
              <a:t>Accreditation standards are a road map to high performance and quality.</a:t>
            </a:r>
          </a:p>
          <a:p>
            <a:pPr>
              <a:lnSpc>
                <a:spcPct val="90000"/>
              </a:lnSpc>
            </a:pPr>
            <a:endParaRPr lang="en-US" sz="2800" smtClean="0"/>
          </a:p>
          <a:p>
            <a:pPr>
              <a:lnSpc>
                <a:spcPct val="90000"/>
              </a:lnSpc>
            </a:pPr>
            <a:r>
              <a:rPr lang="en-US" sz="2800" smtClean="0"/>
              <a:t>PHAB visitors will evaluate the quality and effectiveness of the actions we take to ensure that the 10 essential services are adequately addressed in Marion County.</a:t>
            </a:r>
          </a:p>
          <a:p>
            <a:pPr>
              <a:lnSpc>
                <a:spcPct val="90000"/>
              </a:lnSpc>
            </a:pPr>
            <a:endParaRPr lang="en-US" sz="28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29698" name="Rectangle 2"/>
          <p:cNvSpPr>
            <a:spLocks noGrp="1" noChangeArrowheads="1"/>
          </p:cNvSpPr>
          <p:nvPr>
            <p:ph type="title"/>
          </p:nvPr>
        </p:nvSpPr>
        <p:spPr/>
        <p:txBody>
          <a:bodyPr/>
          <a:lstStyle/>
          <a:p>
            <a:r>
              <a:rPr lang="en-US" b="1" smtClean="0"/>
              <a:t>PHAB Site Visit Preparation</a:t>
            </a:r>
          </a:p>
        </p:txBody>
      </p:sp>
      <p:sp>
        <p:nvSpPr>
          <p:cNvPr id="29699" name="Rectangle 3"/>
          <p:cNvSpPr>
            <a:spLocks noGrp="1" noChangeArrowheads="1"/>
          </p:cNvSpPr>
          <p:nvPr>
            <p:ph type="body" idx="1"/>
          </p:nvPr>
        </p:nvSpPr>
        <p:spPr/>
        <p:txBody>
          <a:bodyPr/>
          <a:lstStyle/>
          <a:p>
            <a:r>
              <a:rPr lang="en-US" smtClean="0"/>
              <a:t>We each have a role in providing the 10 essential services and QI</a:t>
            </a:r>
          </a:p>
          <a:p>
            <a:endParaRPr lang="en-US" smtClean="0"/>
          </a:p>
          <a:p>
            <a:r>
              <a:rPr lang="en-US" smtClean="0"/>
              <a:t>PHAB visitors may ask you…..</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31746" name="Rectangle 2"/>
          <p:cNvSpPr>
            <a:spLocks noGrp="1" noChangeArrowheads="1"/>
          </p:cNvSpPr>
          <p:nvPr>
            <p:ph type="title"/>
          </p:nvPr>
        </p:nvSpPr>
        <p:spPr/>
        <p:txBody>
          <a:bodyPr/>
          <a:lstStyle/>
          <a:p>
            <a:r>
              <a:rPr lang="en-US" b="1" smtClean="0"/>
              <a:t>PHAB Site Visit Preparation</a:t>
            </a:r>
          </a:p>
        </p:txBody>
      </p:sp>
      <p:sp>
        <p:nvSpPr>
          <p:cNvPr id="31747" name="Rectangle 3"/>
          <p:cNvSpPr>
            <a:spLocks noGrp="1" noChangeArrowheads="1"/>
          </p:cNvSpPr>
          <p:nvPr>
            <p:ph type="body" idx="1"/>
          </p:nvPr>
        </p:nvSpPr>
        <p:spPr>
          <a:xfrm>
            <a:off x="685800" y="1828800"/>
            <a:ext cx="7772400" cy="4114800"/>
          </a:xfrm>
        </p:spPr>
        <p:txBody>
          <a:bodyPr/>
          <a:lstStyle/>
          <a:p>
            <a:r>
              <a:rPr lang="en-US" sz="3600" smtClean="0"/>
              <a:t>How do you access public health policies &amp; procedures?</a:t>
            </a:r>
          </a:p>
          <a:p>
            <a:r>
              <a:rPr lang="en-US" sz="3600" smtClean="0"/>
              <a:t>Forms?</a:t>
            </a:r>
          </a:p>
          <a:p>
            <a:r>
              <a:rPr lang="en-US" sz="3600" smtClean="0"/>
              <a:t>Quality Improvement information?</a:t>
            </a:r>
          </a:p>
          <a:p>
            <a:pPr>
              <a:buFontTx/>
              <a:buNone/>
            </a:pPr>
            <a:endParaRPr lang="en-US" sz="3600" smtClean="0"/>
          </a:p>
          <a:p>
            <a:pPr>
              <a:buFontTx/>
              <a:buNone/>
            </a:pPr>
            <a:r>
              <a:rPr lang="en-US" sz="2000" smtClean="0">
                <a:hlinkClick r:id="rId2"/>
              </a:rPr>
              <a:t>http://intra.co.marion.or.us/Dept/HLT</a:t>
            </a:r>
            <a:r>
              <a:rPr lang="en-US" sz="2800" smtClean="0"/>
              <a:t> </a:t>
            </a:r>
          </a:p>
          <a:p>
            <a:pPr>
              <a:buFontTx/>
              <a:buNone/>
            </a:pPr>
            <a:endParaRPr lang="en-US" sz="28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32770" name="Text Box 2"/>
          <p:cNvSpPr txBox="1">
            <a:spLocks noChangeArrowheads="1"/>
          </p:cNvSpPr>
          <p:nvPr/>
        </p:nvSpPr>
        <p:spPr bwMode="auto">
          <a:xfrm>
            <a:off x="1752600" y="2667000"/>
            <a:ext cx="5791200" cy="457200"/>
          </a:xfrm>
          <a:prstGeom prst="rect">
            <a:avLst/>
          </a:prstGeom>
          <a:noFill/>
          <a:ln w="9525">
            <a:noFill/>
            <a:miter lim="800000"/>
            <a:headEnd/>
            <a:tailEnd/>
          </a:ln>
        </p:spPr>
        <p:txBody>
          <a:bodyPr>
            <a:spAutoFit/>
          </a:bodyPr>
          <a:lstStyle/>
          <a:p>
            <a:pPr algn="ctr" eaLnBrk="0" hangingPunct="0">
              <a:spcBef>
                <a:spcPct val="50000"/>
              </a:spcBef>
            </a:pPr>
            <a:r>
              <a:rPr lang="en-US"/>
              <a:t>Click Once to Begin</a:t>
            </a:r>
          </a:p>
        </p:txBody>
      </p:sp>
      <p:sp>
        <p:nvSpPr>
          <p:cNvPr id="81923" name="Rectangle 3"/>
          <p:cNvSpPr>
            <a:spLocks noGrp="1" noChangeArrowheads="1"/>
          </p:cNvSpPr>
          <p:nvPr>
            <p:ph type="ctrTitle"/>
          </p:nvPr>
        </p:nvSpPr>
        <p:spPr>
          <a:xfrm>
            <a:off x="685800" y="1066800"/>
            <a:ext cx="7772400" cy="2286000"/>
          </a:xfrm>
          <a:solidFill>
            <a:schemeClr val="bg1"/>
          </a:solidFill>
        </p:spPr>
        <p:txBody>
          <a:bodyPr/>
          <a:lstStyle/>
          <a:p>
            <a:r>
              <a:rPr lang="en-US" sz="4500" b="1" smtClean="0"/>
              <a:t>QI/Essential Public Health Function</a:t>
            </a:r>
            <a:r>
              <a:rPr lang="en-US" sz="8000" b="1" smtClean="0"/>
              <a:t/>
            </a:r>
            <a:br>
              <a:rPr lang="en-US" sz="8000" b="1" smtClean="0"/>
            </a:br>
            <a:r>
              <a:rPr lang="en-US" sz="8000" b="1" smtClean="0"/>
              <a:t>JEOPARDY!</a:t>
            </a:r>
          </a:p>
        </p:txBody>
      </p:sp>
      <p:sp>
        <p:nvSpPr>
          <p:cNvPr id="81924" name="Rectangle 4"/>
          <p:cNvSpPr>
            <a:spLocks noGrp="1" noChangeArrowheads="1"/>
          </p:cNvSpPr>
          <p:nvPr>
            <p:ph type="subTitle" idx="1"/>
          </p:nvPr>
        </p:nvSpPr>
        <p:spPr>
          <a:xfrm>
            <a:off x="1447800" y="3581400"/>
            <a:ext cx="6400800" cy="762000"/>
          </a:xfrm>
        </p:spPr>
        <p:txBody>
          <a:bodyPr/>
          <a:lstStyle/>
          <a:p>
            <a:r>
              <a:rPr lang="en-US" smtClean="0"/>
              <a:t>CHAT 10/16/2013 </a:t>
            </a:r>
          </a:p>
          <a:p>
            <a:endParaRPr lang="en-US" smtClean="0"/>
          </a:p>
        </p:txBody>
      </p:sp>
      <p:pic>
        <p:nvPicPr>
          <p:cNvPr id="81925" name="New Stories (Highway Blues).wma">
            <a:hlinkClick r:id="" action="ppaction://media"/>
          </p:cNvPr>
          <p:cNvPicPr>
            <a:picLocks noRot="1" noChangeAspect="1" noChangeArrowheads="1"/>
          </p:cNvPicPr>
          <p:nvPr>
            <a:audioFile r:link="rId1"/>
          </p:nvPr>
        </p:nvPicPr>
        <p:blipFill>
          <a:blip r:embed="rId5"/>
          <a:srcRect/>
          <a:stretch>
            <a:fillRect/>
          </a:stretch>
        </p:blipFill>
        <p:spPr bwMode="auto">
          <a:xfrm>
            <a:off x="8534400" y="5638800"/>
            <a:ext cx="304800" cy="304800"/>
          </a:xfrm>
          <a:prstGeom prst="rect">
            <a:avLst/>
          </a:prstGeom>
          <a:noFill/>
          <a:ln w="9525">
            <a:noFill/>
            <a:miter lim="800000"/>
            <a:headEnd/>
            <a:tailEnd/>
          </a:ln>
        </p:spPr>
      </p:pic>
      <p:pic>
        <p:nvPicPr>
          <p:cNvPr id="32774" name="Picture 6" descr="color_hrz Health Logo"/>
          <p:cNvPicPr>
            <a:picLocks noChangeAspect="1" noChangeArrowheads="1"/>
          </p:cNvPicPr>
          <p:nvPr/>
        </p:nvPicPr>
        <p:blipFill>
          <a:blip r:embed="rId6"/>
          <a:srcRect/>
          <a:stretch>
            <a:fillRect/>
          </a:stretch>
        </p:blipFill>
        <p:spPr bwMode="auto">
          <a:xfrm>
            <a:off x="2895600" y="4419600"/>
            <a:ext cx="3429000" cy="136683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1923"/>
                                        </p:tgtEl>
                                        <p:attrNameLst>
                                          <p:attrName>style.visibility</p:attrName>
                                        </p:attrNameLst>
                                      </p:cBhvr>
                                      <p:to>
                                        <p:strVal val="visible"/>
                                      </p:to>
                                    </p:set>
                                    <p:animEffect transition="in" filter="dissolve">
                                      <p:cBhvr>
                                        <p:cTn id="7" dur="500"/>
                                        <p:tgtEl>
                                          <p:spTgt spid="81923"/>
                                        </p:tgtEl>
                                      </p:cBhvr>
                                    </p:animEffect>
                                  </p:childTnLst>
                                  <p:subTnLst>
                                    <p:audio>
                                      <p:cMediaNode>
                                        <p:cTn display="0" masterRel="sameClick">
                                          <p:stCondLst>
                                            <p:cond evt="begin" delay="0">
                                              <p:tn val="5"/>
                                            </p:cond>
                                          </p:stCondLst>
                                          <p:endCondLst>
                                            <p:cond evt="onStopAudio" delay="0">
                                              <p:tgtEl>
                                                <p:sldTgt/>
                                              </p:tgtEl>
                                            </p:cond>
                                          </p:endCondLst>
                                        </p:cTn>
                                        <p:tgtEl>
                                          <p:sndTgt r:embed="rId4" name="theme2.wav"/>
                                        </p:tgtEl>
                                      </p:cMediaNode>
                                    </p:audio>
                                  </p:subTnLst>
                                </p:cTn>
                              </p:par>
                            </p:childTnLst>
                          </p:cTn>
                        </p:par>
                        <p:par>
                          <p:cTn id="8" fill="hold">
                            <p:stCondLst>
                              <p:cond delay="500"/>
                            </p:stCondLst>
                            <p:childTnLst>
                              <p:par>
                                <p:cTn id="9" presetID="15" presetClass="entr" presetSubtype="0" fill="hold" grpId="0" nodeType="afterEffect">
                                  <p:stCondLst>
                                    <p:cond delay="2000"/>
                                  </p:stCondLst>
                                  <p:childTnLst>
                                    <p:set>
                                      <p:cBhvr>
                                        <p:cTn id="10" dur="1" fill="hold">
                                          <p:stCondLst>
                                            <p:cond delay="0"/>
                                          </p:stCondLst>
                                        </p:cTn>
                                        <p:tgtEl>
                                          <p:spTgt spid="81924">
                                            <p:txEl>
                                              <p:pRg st="0" end="0"/>
                                            </p:txEl>
                                          </p:spTgt>
                                        </p:tgtEl>
                                        <p:attrNameLst>
                                          <p:attrName>style.visibility</p:attrName>
                                        </p:attrNameLst>
                                      </p:cBhvr>
                                      <p:to>
                                        <p:strVal val="visible"/>
                                      </p:to>
                                    </p:set>
                                    <p:anim calcmode="lin" valueType="num">
                                      <p:cBhvr>
                                        <p:cTn id="11" dur="1000" fill="hold"/>
                                        <p:tgtEl>
                                          <p:spTgt spid="81924">
                                            <p:txEl>
                                              <p:pRg st="0" end="0"/>
                                            </p:txEl>
                                          </p:spTgt>
                                        </p:tgtEl>
                                        <p:attrNameLst>
                                          <p:attrName>ppt_w</p:attrName>
                                        </p:attrNameLst>
                                      </p:cBhvr>
                                      <p:tavLst>
                                        <p:tav tm="0">
                                          <p:val>
                                            <p:fltVal val="0"/>
                                          </p:val>
                                        </p:tav>
                                        <p:tav tm="100000">
                                          <p:val>
                                            <p:strVal val="#ppt_w"/>
                                          </p:val>
                                        </p:tav>
                                      </p:tavLst>
                                    </p:anim>
                                    <p:anim calcmode="lin" valueType="num">
                                      <p:cBhvr>
                                        <p:cTn id="12" dur="1000" fill="hold"/>
                                        <p:tgtEl>
                                          <p:spTgt spid="81924">
                                            <p:txEl>
                                              <p:pRg st="0" end="0"/>
                                            </p:txEl>
                                          </p:spTgt>
                                        </p:tgtEl>
                                        <p:attrNameLst>
                                          <p:attrName>ppt_h</p:attrName>
                                        </p:attrNameLst>
                                      </p:cBhvr>
                                      <p:tavLst>
                                        <p:tav tm="0">
                                          <p:val>
                                            <p:fltVal val="0"/>
                                          </p:val>
                                        </p:tav>
                                        <p:tav tm="100000">
                                          <p:val>
                                            <p:strVal val="#ppt_h"/>
                                          </p:val>
                                        </p:tav>
                                      </p:tavLst>
                                    </p:anim>
                                    <p:anim calcmode="lin" valueType="num">
                                      <p:cBhvr>
                                        <p:cTn id="13" dur="1000" fill="hold"/>
                                        <p:tgtEl>
                                          <p:spTgt spid="81924">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81924">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3500"/>
                            </p:stCondLst>
                            <p:childTnLst>
                              <p:par>
                                <p:cTn id="16" presetID="1" presetClass="mediacall" presetSubtype="0" fill="hold" nodeType="afterEffect">
                                  <p:stCondLst>
                                    <p:cond delay="0"/>
                                  </p:stCondLst>
                                  <p:childTnLst>
                                    <p:cmd type="call" cmd="playFrom(0.0)">
                                      <p:cBhvr>
                                        <p:cTn id="17" dur="93714" fill="hold"/>
                                        <p:tgtEl>
                                          <p:spTgt spid="8192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8" fill="hold" display="0">
                  <p:stCondLst>
                    <p:cond delay="indefinite"/>
                  </p:stCondLst>
                  <p:endCondLst>
                    <p:cond evt="onNext" delay="0">
                      <p:tgtEl>
                        <p:sldTgt/>
                      </p:tgtEl>
                    </p:cond>
                    <p:cond evt="onPrev" delay="0">
                      <p:tgtEl>
                        <p:sldTgt/>
                      </p:tgtEl>
                    </p:cond>
                    <p:cond evt="onStopAudio" delay="0">
                      <p:tgtEl>
                        <p:sldTgt/>
                      </p:tgtEl>
                    </p:cond>
                  </p:endCondLst>
                </p:cTn>
                <p:tgtEl>
                  <p:spTgt spid="81925"/>
                </p:tgtEl>
              </p:cMediaNode>
            </p:audio>
          </p:childTnLst>
        </p:cTn>
      </p:par>
    </p:tnLst>
    <p:bldLst>
      <p:bldP spid="81923" grpId="0" animBg="1" autoUpdateAnimBg="0"/>
      <p:bldP spid="81924" grpId="0" build="p" autoUpdateAnimBg="0" advAuto="200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Date Placeholder 1"/>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34818" name="Text Box 2"/>
          <p:cNvSpPr txBox="1">
            <a:spLocks noChangeArrowheads="1"/>
          </p:cNvSpPr>
          <p:nvPr/>
        </p:nvSpPr>
        <p:spPr bwMode="auto">
          <a:xfrm>
            <a:off x="1066800" y="304800"/>
            <a:ext cx="6705600" cy="1006475"/>
          </a:xfrm>
          <a:prstGeom prst="rect">
            <a:avLst/>
          </a:prstGeom>
          <a:noFill/>
          <a:ln w="9525">
            <a:noFill/>
            <a:miter lim="800000"/>
            <a:headEnd/>
            <a:tailEnd/>
          </a:ln>
        </p:spPr>
        <p:txBody>
          <a:bodyPr>
            <a:spAutoFit/>
          </a:bodyPr>
          <a:lstStyle/>
          <a:p>
            <a:pPr algn="ctr" eaLnBrk="0" hangingPunct="0">
              <a:spcBef>
                <a:spcPct val="50000"/>
              </a:spcBef>
            </a:pPr>
            <a:r>
              <a:rPr lang="en-US" sz="6000" b="1">
                <a:latin typeface="Benguiat Frisky"/>
              </a:rPr>
              <a:t>JEOPARDY!</a:t>
            </a:r>
            <a:endParaRPr lang="en-US" sz="3200"/>
          </a:p>
        </p:txBody>
      </p:sp>
      <p:sp>
        <p:nvSpPr>
          <p:cNvPr id="34819" name="Text Box 4"/>
          <p:cNvSpPr txBox="1">
            <a:spLocks noChangeArrowheads="1"/>
          </p:cNvSpPr>
          <p:nvPr/>
        </p:nvSpPr>
        <p:spPr bwMode="auto">
          <a:xfrm>
            <a:off x="381000" y="27432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4" action="ppaction://hlinksldjump"/>
              </a:rPr>
              <a:t>100</a:t>
            </a:r>
            <a:endParaRPr lang="en-US" sz="3600"/>
          </a:p>
        </p:txBody>
      </p:sp>
      <p:sp>
        <p:nvSpPr>
          <p:cNvPr id="34820" name="Text Box 5"/>
          <p:cNvSpPr txBox="1">
            <a:spLocks noChangeArrowheads="1"/>
          </p:cNvSpPr>
          <p:nvPr/>
        </p:nvSpPr>
        <p:spPr bwMode="auto">
          <a:xfrm>
            <a:off x="1782763" y="2743200"/>
            <a:ext cx="1309687"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5" action="ppaction://hlinksldjump"/>
              </a:rPr>
              <a:t>100</a:t>
            </a:r>
            <a:endParaRPr lang="en-US" sz="3600"/>
          </a:p>
        </p:txBody>
      </p:sp>
      <p:sp>
        <p:nvSpPr>
          <p:cNvPr id="34821" name="Text Box 6"/>
          <p:cNvSpPr txBox="1">
            <a:spLocks noChangeArrowheads="1"/>
          </p:cNvSpPr>
          <p:nvPr/>
        </p:nvSpPr>
        <p:spPr bwMode="auto">
          <a:xfrm>
            <a:off x="3184525" y="27432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6" action="ppaction://hlinksldjump"/>
              </a:rPr>
              <a:t>100</a:t>
            </a:r>
            <a:endParaRPr lang="en-US" sz="3600"/>
          </a:p>
        </p:txBody>
      </p:sp>
      <p:sp>
        <p:nvSpPr>
          <p:cNvPr id="34822" name="Text Box 7"/>
          <p:cNvSpPr txBox="1">
            <a:spLocks noChangeArrowheads="1"/>
          </p:cNvSpPr>
          <p:nvPr/>
        </p:nvSpPr>
        <p:spPr bwMode="auto">
          <a:xfrm>
            <a:off x="4586288" y="2743200"/>
            <a:ext cx="1309687"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7" action="ppaction://hlinksldjump"/>
              </a:rPr>
              <a:t>100</a:t>
            </a:r>
            <a:endParaRPr lang="en-US" sz="3600"/>
          </a:p>
        </p:txBody>
      </p:sp>
      <p:sp>
        <p:nvSpPr>
          <p:cNvPr id="34823" name="Text Box 8"/>
          <p:cNvSpPr txBox="1">
            <a:spLocks noChangeArrowheads="1"/>
          </p:cNvSpPr>
          <p:nvPr/>
        </p:nvSpPr>
        <p:spPr bwMode="auto">
          <a:xfrm>
            <a:off x="5988050" y="27432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8" action="ppaction://hlinksldjump"/>
              </a:rPr>
              <a:t>100</a:t>
            </a:r>
            <a:endParaRPr lang="en-US" sz="3600"/>
          </a:p>
        </p:txBody>
      </p:sp>
      <p:sp>
        <p:nvSpPr>
          <p:cNvPr id="34824" name="Text Box 9"/>
          <p:cNvSpPr txBox="1">
            <a:spLocks noChangeArrowheads="1"/>
          </p:cNvSpPr>
          <p:nvPr/>
        </p:nvSpPr>
        <p:spPr bwMode="auto">
          <a:xfrm>
            <a:off x="7391400" y="27432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9" action="ppaction://hlinksldjump"/>
              </a:rPr>
              <a:t>100</a:t>
            </a:r>
            <a:endParaRPr lang="en-US" sz="3600"/>
          </a:p>
        </p:txBody>
      </p:sp>
      <p:sp>
        <p:nvSpPr>
          <p:cNvPr id="34825" name="Text Box 10"/>
          <p:cNvSpPr txBox="1">
            <a:spLocks noChangeArrowheads="1"/>
          </p:cNvSpPr>
          <p:nvPr/>
        </p:nvSpPr>
        <p:spPr bwMode="auto">
          <a:xfrm>
            <a:off x="381000" y="352425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10" action="ppaction://hlinksldjump"/>
              </a:rPr>
              <a:t>200</a:t>
            </a:r>
            <a:endParaRPr lang="en-US" sz="3600"/>
          </a:p>
        </p:txBody>
      </p:sp>
      <p:sp>
        <p:nvSpPr>
          <p:cNvPr id="34826" name="Text Box 11"/>
          <p:cNvSpPr txBox="1">
            <a:spLocks noChangeArrowheads="1"/>
          </p:cNvSpPr>
          <p:nvPr/>
        </p:nvSpPr>
        <p:spPr bwMode="auto">
          <a:xfrm>
            <a:off x="1782763" y="3524250"/>
            <a:ext cx="1309687"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11" action="ppaction://hlinksldjump"/>
              </a:rPr>
              <a:t>200</a:t>
            </a:r>
            <a:endParaRPr lang="en-US" sz="3600"/>
          </a:p>
        </p:txBody>
      </p:sp>
      <p:sp>
        <p:nvSpPr>
          <p:cNvPr id="34827" name="Text Box 12"/>
          <p:cNvSpPr txBox="1">
            <a:spLocks noChangeArrowheads="1"/>
          </p:cNvSpPr>
          <p:nvPr/>
        </p:nvSpPr>
        <p:spPr bwMode="auto">
          <a:xfrm>
            <a:off x="3184525" y="352425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12" action="ppaction://hlinksldjump"/>
              </a:rPr>
              <a:t>200</a:t>
            </a:r>
            <a:endParaRPr lang="en-US" sz="3600"/>
          </a:p>
        </p:txBody>
      </p:sp>
      <p:sp>
        <p:nvSpPr>
          <p:cNvPr id="34828" name="Text Box 13"/>
          <p:cNvSpPr txBox="1">
            <a:spLocks noChangeArrowheads="1"/>
          </p:cNvSpPr>
          <p:nvPr/>
        </p:nvSpPr>
        <p:spPr bwMode="auto">
          <a:xfrm>
            <a:off x="4586288" y="3524250"/>
            <a:ext cx="1309687"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13" action="ppaction://hlinksldjump"/>
              </a:rPr>
              <a:t>200</a:t>
            </a:r>
            <a:endParaRPr lang="en-US" sz="3600"/>
          </a:p>
        </p:txBody>
      </p:sp>
      <p:sp>
        <p:nvSpPr>
          <p:cNvPr id="34829" name="Text Box 14"/>
          <p:cNvSpPr txBox="1">
            <a:spLocks noChangeArrowheads="1"/>
          </p:cNvSpPr>
          <p:nvPr/>
        </p:nvSpPr>
        <p:spPr bwMode="auto">
          <a:xfrm>
            <a:off x="5988050" y="352425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14" action="ppaction://hlinksldjump"/>
              </a:rPr>
              <a:t>200</a:t>
            </a:r>
            <a:endParaRPr lang="en-US" sz="3600"/>
          </a:p>
        </p:txBody>
      </p:sp>
      <p:sp>
        <p:nvSpPr>
          <p:cNvPr id="34830" name="Text Box 15"/>
          <p:cNvSpPr txBox="1">
            <a:spLocks noChangeArrowheads="1"/>
          </p:cNvSpPr>
          <p:nvPr/>
        </p:nvSpPr>
        <p:spPr bwMode="auto">
          <a:xfrm>
            <a:off x="7391400" y="352425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15" action="ppaction://hlinksldjump"/>
              </a:rPr>
              <a:t>200</a:t>
            </a:r>
            <a:endParaRPr lang="en-US" sz="3600"/>
          </a:p>
        </p:txBody>
      </p:sp>
      <p:sp>
        <p:nvSpPr>
          <p:cNvPr id="34831" name="Text Box 16"/>
          <p:cNvSpPr txBox="1">
            <a:spLocks noChangeArrowheads="1"/>
          </p:cNvSpPr>
          <p:nvPr/>
        </p:nvSpPr>
        <p:spPr bwMode="auto">
          <a:xfrm>
            <a:off x="381000" y="43053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16" action="ppaction://hlinksldjump"/>
              </a:rPr>
              <a:t>300</a:t>
            </a:r>
            <a:endParaRPr lang="en-US" sz="3600"/>
          </a:p>
        </p:txBody>
      </p:sp>
      <p:sp>
        <p:nvSpPr>
          <p:cNvPr id="34832" name="Text Box 17"/>
          <p:cNvSpPr txBox="1">
            <a:spLocks noChangeArrowheads="1"/>
          </p:cNvSpPr>
          <p:nvPr/>
        </p:nvSpPr>
        <p:spPr bwMode="auto">
          <a:xfrm>
            <a:off x="1782763" y="4305300"/>
            <a:ext cx="1309687"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17" action="ppaction://hlinksldjump"/>
              </a:rPr>
              <a:t>300</a:t>
            </a:r>
            <a:endParaRPr lang="en-US" sz="3600"/>
          </a:p>
        </p:txBody>
      </p:sp>
      <p:sp>
        <p:nvSpPr>
          <p:cNvPr id="34833" name="Text Box 18"/>
          <p:cNvSpPr txBox="1">
            <a:spLocks noChangeArrowheads="1"/>
          </p:cNvSpPr>
          <p:nvPr/>
        </p:nvSpPr>
        <p:spPr bwMode="auto">
          <a:xfrm>
            <a:off x="3184525" y="43053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18" action="ppaction://hlinksldjump"/>
              </a:rPr>
              <a:t>300</a:t>
            </a:r>
            <a:endParaRPr lang="en-US" sz="3600"/>
          </a:p>
        </p:txBody>
      </p:sp>
      <p:sp>
        <p:nvSpPr>
          <p:cNvPr id="34834" name="Text Box 19"/>
          <p:cNvSpPr txBox="1">
            <a:spLocks noChangeArrowheads="1"/>
          </p:cNvSpPr>
          <p:nvPr/>
        </p:nvSpPr>
        <p:spPr bwMode="auto">
          <a:xfrm>
            <a:off x="4586288" y="4305300"/>
            <a:ext cx="1309687"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19" action="ppaction://hlinksldjump"/>
              </a:rPr>
              <a:t>300</a:t>
            </a:r>
            <a:endParaRPr lang="en-US" sz="3600"/>
          </a:p>
        </p:txBody>
      </p:sp>
      <p:sp>
        <p:nvSpPr>
          <p:cNvPr id="34835" name="Text Box 20"/>
          <p:cNvSpPr txBox="1">
            <a:spLocks noChangeArrowheads="1"/>
          </p:cNvSpPr>
          <p:nvPr/>
        </p:nvSpPr>
        <p:spPr bwMode="auto">
          <a:xfrm>
            <a:off x="5988050" y="43053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20" action="ppaction://hlinksldjump"/>
              </a:rPr>
              <a:t>300</a:t>
            </a:r>
            <a:endParaRPr lang="en-US" sz="3600"/>
          </a:p>
        </p:txBody>
      </p:sp>
      <p:sp>
        <p:nvSpPr>
          <p:cNvPr id="34836" name="Text Box 21"/>
          <p:cNvSpPr txBox="1">
            <a:spLocks noChangeArrowheads="1"/>
          </p:cNvSpPr>
          <p:nvPr/>
        </p:nvSpPr>
        <p:spPr bwMode="auto">
          <a:xfrm>
            <a:off x="7391400" y="43053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21" action="ppaction://hlinksldjump"/>
              </a:rPr>
              <a:t>300</a:t>
            </a:r>
            <a:endParaRPr lang="en-US" sz="3600"/>
          </a:p>
        </p:txBody>
      </p:sp>
      <p:sp>
        <p:nvSpPr>
          <p:cNvPr id="34837" name="Text Box 28"/>
          <p:cNvSpPr txBox="1">
            <a:spLocks noChangeArrowheads="1"/>
          </p:cNvSpPr>
          <p:nvPr/>
        </p:nvSpPr>
        <p:spPr bwMode="auto">
          <a:xfrm>
            <a:off x="381000" y="508635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22" action="ppaction://hlinksldjump"/>
              </a:rPr>
              <a:t>400</a:t>
            </a:r>
            <a:endParaRPr lang="en-US" sz="3600"/>
          </a:p>
        </p:txBody>
      </p:sp>
      <p:sp>
        <p:nvSpPr>
          <p:cNvPr id="34838" name="Text Box 29"/>
          <p:cNvSpPr txBox="1">
            <a:spLocks noChangeArrowheads="1"/>
          </p:cNvSpPr>
          <p:nvPr/>
        </p:nvSpPr>
        <p:spPr bwMode="auto">
          <a:xfrm>
            <a:off x="1782763" y="5086350"/>
            <a:ext cx="1309687"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23" action="ppaction://hlinksldjump"/>
              </a:rPr>
              <a:t>400</a:t>
            </a:r>
            <a:endParaRPr lang="en-US" sz="3600"/>
          </a:p>
        </p:txBody>
      </p:sp>
      <p:sp>
        <p:nvSpPr>
          <p:cNvPr id="34839" name="Text Box 30"/>
          <p:cNvSpPr txBox="1">
            <a:spLocks noChangeArrowheads="1"/>
          </p:cNvSpPr>
          <p:nvPr/>
        </p:nvSpPr>
        <p:spPr bwMode="auto">
          <a:xfrm>
            <a:off x="3184525" y="508635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24" action="ppaction://hlinksldjump"/>
              </a:rPr>
              <a:t>400</a:t>
            </a:r>
            <a:endParaRPr lang="en-US" sz="3600"/>
          </a:p>
        </p:txBody>
      </p:sp>
      <p:sp>
        <p:nvSpPr>
          <p:cNvPr id="34840" name="Text Box 31"/>
          <p:cNvSpPr txBox="1">
            <a:spLocks noChangeArrowheads="1"/>
          </p:cNvSpPr>
          <p:nvPr/>
        </p:nvSpPr>
        <p:spPr bwMode="auto">
          <a:xfrm>
            <a:off x="4586288" y="5086350"/>
            <a:ext cx="1309687"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25" action="ppaction://hlinksldjump"/>
              </a:rPr>
              <a:t>400</a:t>
            </a:r>
            <a:endParaRPr lang="en-US" sz="3600"/>
          </a:p>
        </p:txBody>
      </p:sp>
      <p:sp>
        <p:nvSpPr>
          <p:cNvPr id="34841" name="Text Box 32"/>
          <p:cNvSpPr txBox="1">
            <a:spLocks noChangeArrowheads="1"/>
          </p:cNvSpPr>
          <p:nvPr/>
        </p:nvSpPr>
        <p:spPr bwMode="auto">
          <a:xfrm>
            <a:off x="5988050" y="508635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26" action="ppaction://hlinksldjump"/>
              </a:rPr>
              <a:t>400</a:t>
            </a:r>
            <a:endParaRPr lang="en-US" sz="3600"/>
          </a:p>
        </p:txBody>
      </p:sp>
      <p:sp>
        <p:nvSpPr>
          <p:cNvPr id="34842" name="Text Box 33"/>
          <p:cNvSpPr txBox="1">
            <a:spLocks noChangeArrowheads="1"/>
          </p:cNvSpPr>
          <p:nvPr/>
        </p:nvSpPr>
        <p:spPr bwMode="auto">
          <a:xfrm>
            <a:off x="7391400" y="508635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27" action="ppaction://hlinksldjump"/>
              </a:rPr>
              <a:t>400</a:t>
            </a:r>
            <a:endParaRPr lang="en-US" sz="3600"/>
          </a:p>
        </p:txBody>
      </p:sp>
      <p:sp>
        <p:nvSpPr>
          <p:cNvPr id="34843" name="Text Box 34"/>
          <p:cNvSpPr txBox="1">
            <a:spLocks noChangeArrowheads="1"/>
          </p:cNvSpPr>
          <p:nvPr/>
        </p:nvSpPr>
        <p:spPr bwMode="auto">
          <a:xfrm>
            <a:off x="381000" y="58674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28" action="ppaction://hlinksldjump"/>
              </a:rPr>
              <a:t>500</a:t>
            </a:r>
            <a:endParaRPr lang="en-US" sz="3600"/>
          </a:p>
        </p:txBody>
      </p:sp>
      <p:sp>
        <p:nvSpPr>
          <p:cNvPr id="34844" name="Text Box 35"/>
          <p:cNvSpPr txBox="1">
            <a:spLocks noChangeArrowheads="1"/>
          </p:cNvSpPr>
          <p:nvPr/>
        </p:nvSpPr>
        <p:spPr bwMode="auto">
          <a:xfrm>
            <a:off x="1782763" y="5867400"/>
            <a:ext cx="1309687"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29" action="ppaction://hlinksldjump"/>
              </a:rPr>
              <a:t>500</a:t>
            </a:r>
            <a:endParaRPr lang="en-US" sz="3600"/>
          </a:p>
        </p:txBody>
      </p:sp>
      <p:sp>
        <p:nvSpPr>
          <p:cNvPr id="34845" name="Text Box 36"/>
          <p:cNvSpPr txBox="1">
            <a:spLocks noChangeArrowheads="1"/>
          </p:cNvSpPr>
          <p:nvPr/>
        </p:nvSpPr>
        <p:spPr bwMode="auto">
          <a:xfrm>
            <a:off x="3184525" y="58674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30" action="ppaction://hlinksldjump"/>
              </a:rPr>
              <a:t>500</a:t>
            </a:r>
            <a:endParaRPr lang="en-US" sz="3600"/>
          </a:p>
        </p:txBody>
      </p:sp>
      <p:sp>
        <p:nvSpPr>
          <p:cNvPr id="34846" name="Text Box 37"/>
          <p:cNvSpPr txBox="1">
            <a:spLocks noChangeArrowheads="1"/>
          </p:cNvSpPr>
          <p:nvPr/>
        </p:nvSpPr>
        <p:spPr bwMode="auto">
          <a:xfrm>
            <a:off x="4586288" y="5867400"/>
            <a:ext cx="1309687"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31" action="ppaction://hlinksldjump"/>
              </a:rPr>
              <a:t>500</a:t>
            </a:r>
            <a:endParaRPr lang="en-US" sz="3600"/>
          </a:p>
        </p:txBody>
      </p:sp>
      <p:sp>
        <p:nvSpPr>
          <p:cNvPr id="34847" name="Text Box 38"/>
          <p:cNvSpPr txBox="1">
            <a:spLocks noChangeArrowheads="1"/>
          </p:cNvSpPr>
          <p:nvPr/>
        </p:nvSpPr>
        <p:spPr bwMode="auto">
          <a:xfrm>
            <a:off x="5988050" y="58674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32" action="ppaction://hlinksldjump"/>
              </a:rPr>
              <a:t>500</a:t>
            </a:r>
            <a:endParaRPr lang="en-US" sz="3600"/>
          </a:p>
        </p:txBody>
      </p:sp>
      <p:sp>
        <p:nvSpPr>
          <p:cNvPr id="34848" name="Text Box 39"/>
          <p:cNvSpPr txBox="1">
            <a:spLocks noChangeArrowheads="1"/>
          </p:cNvSpPr>
          <p:nvPr/>
        </p:nvSpPr>
        <p:spPr bwMode="auto">
          <a:xfrm>
            <a:off x="7391400" y="5867400"/>
            <a:ext cx="1309688" cy="650875"/>
          </a:xfrm>
          <a:prstGeom prst="rect">
            <a:avLst/>
          </a:prstGeom>
          <a:solidFill>
            <a:schemeClr val="folHlink"/>
          </a:solidFill>
          <a:ln w="9525">
            <a:solidFill>
              <a:schemeClr val="tx1"/>
            </a:solidFill>
            <a:miter lim="800000"/>
            <a:headEnd/>
            <a:tailEnd/>
          </a:ln>
        </p:spPr>
        <p:txBody>
          <a:bodyPr>
            <a:spAutoFit/>
          </a:bodyPr>
          <a:lstStyle/>
          <a:p>
            <a:pPr algn="ctr" eaLnBrk="0" hangingPunct="0">
              <a:spcBef>
                <a:spcPct val="50000"/>
              </a:spcBef>
            </a:pPr>
            <a:r>
              <a:rPr lang="en-US" sz="3600">
                <a:hlinkClick r:id="rId33" action="ppaction://hlinksldjump"/>
              </a:rPr>
              <a:t>500</a:t>
            </a:r>
            <a:endParaRPr lang="en-US" sz="3600"/>
          </a:p>
        </p:txBody>
      </p:sp>
      <p:sp>
        <p:nvSpPr>
          <p:cNvPr id="2094" name="Text Box 46"/>
          <p:cNvSpPr txBox="1">
            <a:spLocks noChangeArrowheads="1"/>
          </p:cNvSpPr>
          <p:nvPr/>
        </p:nvSpPr>
        <p:spPr bwMode="auto">
          <a:xfrm>
            <a:off x="381000" y="1447800"/>
            <a:ext cx="1325563" cy="1096963"/>
          </a:xfrm>
          <a:prstGeom prst="rect">
            <a:avLst/>
          </a:prstGeom>
          <a:solidFill>
            <a:srgbClr val="A50021"/>
          </a:solidFill>
          <a:ln w="9525">
            <a:solidFill>
              <a:schemeClr val="tx1"/>
            </a:solidFill>
            <a:miter lim="800000"/>
            <a:headEnd/>
            <a:tailEnd/>
          </a:ln>
        </p:spPr>
        <p:txBody>
          <a:bodyPr anchor="ctr" anchorCtr="1"/>
          <a:lstStyle/>
          <a:p>
            <a:pPr algn="ctr" eaLnBrk="0" hangingPunct="0">
              <a:spcBef>
                <a:spcPct val="50000"/>
              </a:spcBef>
            </a:pPr>
            <a:r>
              <a:rPr lang="en-US" sz="2200"/>
              <a:t>Know Your Business</a:t>
            </a:r>
          </a:p>
        </p:txBody>
      </p:sp>
      <p:sp>
        <p:nvSpPr>
          <p:cNvPr id="2095" name="Text Box 47"/>
          <p:cNvSpPr txBox="1">
            <a:spLocks noChangeArrowheads="1"/>
          </p:cNvSpPr>
          <p:nvPr/>
        </p:nvSpPr>
        <p:spPr bwMode="auto">
          <a:xfrm>
            <a:off x="1782763" y="1447800"/>
            <a:ext cx="1325562" cy="1096963"/>
          </a:xfrm>
          <a:prstGeom prst="rect">
            <a:avLst/>
          </a:prstGeom>
          <a:solidFill>
            <a:srgbClr val="A50021"/>
          </a:solidFill>
          <a:ln w="9525">
            <a:solidFill>
              <a:schemeClr val="tx1"/>
            </a:solidFill>
            <a:miter lim="800000"/>
            <a:headEnd/>
            <a:tailEnd/>
          </a:ln>
        </p:spPr>
        <p:txBody>
          <a:bodyPr anchor="ctr" anchorCtr="1"/>
          <a:lstStyle/>
          <a:p>
            <a:pPr algn="ctr" eaLnBrk="0" hangingPunct="0">
              <a:spcBef>
                <a:spcPct val="50000"/>
              </a:spcBef>
            </a:pPr>
            <a:r>
              <a:rPr lang="en-US" sz="2200"/>
              <a:t>Let’s Do Better</a:t>
            </a:r>
          </a:p>
        </p:txBody>
      </p:sp>
      <p:sp>
        <p:nvSpPr>
          <p:cNvPr id="2096" name="Text Box 48"/>
          <p:cNvSpPr txBox="1">
            <a:spLocks noChangeArrowheads="1"/>
          </p:cNvSpPr>
          <p:nvPr/>
        </p:nvSpPr>
        <p:spPr bwMode="auto">
          <a:xfrm>
            <a:off x="3184525" y="1447800"/>
            <a:ext cx="1325563" cy="1096963"/>
          </a:xfrm>
          <a:prstGeom prst="rect">
            <a:avLst/>
          </a:prstGeom>
          <a:solidFill>
            <a:srgbClr val="A50021"/>
          </a:solidFill>
          <a:ln w="9525">
            <a:solidFill>
              <a:schemeClr val="tx1"/>
            </a:solidFill>
            <a:miter lim="800000"/>
            <a:headEnd/>
            <a:tailEnd/>
          </a:ln>
        </p:spPr>
        <p:txBody>
          <a:bodyPr anchor="ctr" anchorCtr="1"/>
          <a:lstStyle/>
          <a:p>
            <a:pPr algn="ctr" eaLnBrk="0" hangingPunct="0">
              <a:spcBef>
                <a:spcPct val="50000"/>
              </a:spcBef>
            </a:pPr>
            <a:r>
              <a:rPr lang="en-US" sz="2200"/>
              <a:t>Spread the Word</a:t>
            </a:r>
          </a:p>
        </p:txBody>
      </p:sp>
      <p:sp>
        <p:nvSpPr>
          <p:cNvPr id="2097" name="Text Box 49"/>
          <p:cNvSpPr txBox="1">
            <a:spLocks noChangeArrowheads="1"/>
          </p:cNvSpPr>
          <p:nvPr/>
        </p:nvSpPr>
        <p:spPr bwMode="auto">
          <a:xfrm>
            <a:off x="4586288" y="1447800"/>
            <a:ext cx="1325562" cy="1096963"/>
          </a:xfrm>
          <a:prstGeom prst="rect">
            <a:avLst/>
          </a:prstGeom>
          <a:solidFill>
            <a:srgbClr val="A50021"/>
          </a:solidFill>
          <a:ln w="9525">
            <a:solidFill>
              <a:schemeClr val="tx1"/>
            </a:solidFill>
            <a:miter lim="800000"/>
            <a:headEnd/>
            <a:tailEnd/>
          </a:ln>
        </p:spPr>
        <p:txBody>
          <a:bodyPr anchor="ctr" anchorCtr="1"/>
          <a:lstStyle/>
          <a:p>
            <a:pPr algn="ctr" eaLnBrk="0" hangingPunct="0">
              <a:spcBef>
                <a:spcPct val="50000"/>
              </a:spcBef>
            </a:pPr>
            <a:r>
              <a:rPr lang="en-US" sz="2200"/>
              <a:t>Just the Facts</a:t>
            </a:r>
          </a:p>
        </p:txBody>
      </p:sp>
      <p:sp>
        <p:nvSpPr>
          <p:cNvPr id="2098" name="Text Box 50"/>
          <p:cNvSpPr txBox="1">
            <a:spLocks noChangeArrowheads="1"/>
          </p:cNvSpPr>
          <p:nvPr/>
        </p:nvSpPr>
        <p:spPr bwMode="auto">
          <a:xfrm>
            <a:off x="5988050" y="1447800"/>
            <a:ext cx="1325563" cy="1096963"/>
          </a:xfrm>
          <a:prstGeom prst="rect">
            <a:avLst/>
          </a:prstGeom>
          <a:solidFill>
            <a:srgbClr val="A50021"/>
          </a:solidFill>
          <a:ln w="9525">
            <a:solidFill>
              <a:schemeClr val="tx1"/>
            </a:solidFill>
            <a:miter lim="800000"/>
            <a:headEnd/>
            <a:tailEnd/>
          </a:ln>
        </p:spPr>
        <p:txBody>
          <a:bodyPr anchor="ctr" anchorCtr="1"/>
          <a:lstStyle/>
          <a:p>
            <a:pPr algn="ctr" eaLnBrk="0" hangingPunct="0">
              <a:spcBef>
                <a:spcPct val="50000"/>
              </a:spcBef>
            </a:pPr>
            <a:r>
              <a:rPr lang="en-US" sz="2200"/>
              <a:t>Check it out</a:t>
            </a:r>
          </a:p>
        </p:txBody>
      </p:sp>
      <p:sp>
        <p:nvSpPr>
          <p:cNvPr id="2099" name="Text Box 51"/>
          <p:cNvSpPr txBox="1">
            <a:spLocks noChangeArrowheads="1"/>
          </p:cNvSpPr>
          <p:nvPr/>
        </p:nvSpPr>
        <p:spPr bwMode="auto">
          <a:xfrm>
            <a:off x="7391400" y="1447800"/>
            <a:ext cx="1325563" cy="1096963"/>
          </a:xfrm>
          <a:prstGeom prst="rect">
            <a:avLst/>
          </a:prstGeom>
          <a:solidFill>
            <a:srgbClr val="A50021"/>
          </a:solidFill>
          <a:ln w="9525">
            <a:solidFill>
              <a:schemeClr val="tx1"/>
            </a:solidFill>
            <a:miter lim="800000"/>
            <a:headEnd/>
            <a:tailEnd/>
          </a:ln>
        </p:spPr>
        <p:txBody>
          <a:bodyPr anchor="ctr" anchorCtr="1"/>
          <a:lstStyle/>
          <a:p>
            <a:pPr algn="ctr" eaLnBrk="0" hangingPunct="0">
              <a:spcBef>
                <a:spcPct val="50000"/>
              </a:spcBef>
            </a:pPr>
            <a:r>
              <a:rPr lang="en-US" sz="2200"/>
              <a:t>Potpourri</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
                                  </p:stCondLst>
                                  <p:childTnLst>
                                    <p:set>
                                      <p:cBhvr>
                                        <p:cTn id="6" dur="1" fill="hold">
                                          <p:stCondLst>
                                            <p:cond delay="499"/>
                                          </p:stCondLst>
                                        </p:cTn>
                                        <p:tgtEl>
                                          <p:spTgt spid="2094">
                                            <p:bg/>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Categories.wav"/>
                                        </p:tgtEl>
                                      </p:cMediaNode>
                                    </p:audio>
                                  </p:subTnLst>
                                </p:cTn>
                              </p:par>
                            </p:childTnLst>
                          </p:cTn>
                        </p:par>
                        <p:par>
                          <p:cTn id="7" fill="hold">
                            <p:stCondLst>
                              <p:cond delay="700"/>
                            </p:stCondLst>
                            <p:childTnLst>
                              <p:par>
                                <p:cTn id="8" presetID="1" presetClass="entr" presetSubtype="0" fill="hold" grpId="0" nodeType="afterEffect">
                                  <p:stCondLst>
                                    <p:cond delay="200"/>
                                  </p:stCondLst>
                                  <p:childTnLst>
                                    <p:set>
                                      <p:cBhvr>
                                        <p:cTn id="9" dur="1" fill="hold">
                                          <p:stCondLst>
                                            <p:cond delay="499"/>
                                          </p:stCondLst>
                                        </p:cTn>
                                        <p:tgtEl>
                                          <p:spTgt spid="2094">
                                            <p:txEl>
                                              <p:pRg st="0" end="0"/>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Categories.wav"/>
                                        </p:tgtEl>
                                      </p:cMediaNode>
                                    </p:audio>
                                  </p:subTnLst>
                                </p:cTn>
                              </p:par>
                            </p:childTnLst>
                          </p:cTn>
                        </p:par>
                        <p:par>
                          <p:cTn id="10" fill="hold">
                            <p:stCondLst>
                              <p:cond delay="1400"/>
                            </p:stCondLst>
                            <p:childTnLst>
                              <p:par>
                                <p:cTn id="11" presetID="1" presetClass="entr" presetSubtype="0" fill="hold" grpId="0" nodeType="afterEffect">
                                  <p:stCondLst>
                                    <p:cond delay="200"/>
                                  </p:stCondLst>
                                  <p:childTnLst>
                                    <p:set>
                                      <p:cBhvr>
                                        <p:cTn id="12" dur="1" fill="hold">
                                          <p:stCondLst>
                                            <p:cond delay="499"/>
                                          </p:stCondLst>
                                        </p:cTn>
                                        <p:tgtEl>
                                          <p:spTgt spid="2095">
                                            <p:bg/>
                                          </p:spTgt>
                                        </p:tgtEl>
                                        <p:attrNameLst>
                                          <p:attrName>style.visibility</p:attrName>
                                        </p:attrNameLst>
                                      </p:cBhvr>
                                      <p:to>
                                        <p:strVal val="visible"/>
                                      </p:to>
                                    </p:set>
                                  </p:childTnLst>
                                </p:cTn>
                              </p:par>
                            </p:childTnLst>
                          </p:cTn>
                        </p:par>
                        <p:par>
                          <p:cTn id="13" fill="hold">
                            <p:stCondLst>
                              <p:cond delay="2100"/>
                            </p:stCondLst>
                            <p:childTnLst>
                              <p:par>
                                <p:cTn id="14" presetID="1" presetClass="entr" presetSubtype="0" fill="hold" grpId="0" nodeType="afterEffect">
                                  <p:stCondLst>
                                    <p:cond delay="200"/>
                                  </p:stCondLst>
                                  <p:childTnLst>
                                    <p:set>
                                      <p:cBhvr>
                                        <p:cTn id="15" dur="1" fill="hold">
                                          <p:stCondLst>
                                            <p:cond delay="499"/>
                                          </p:stCondLst>
                                        </p:cTn>
                                        <p:tgtEl>
                                          <p:spTgt spid="2095">
                                            <p:txEl>
                                              <p:pRg st="0" end="0"/>
                                            </p:txEl>
                                          </p:spTgt>
                                        </p:tgtEl>
                                        <p:attrNameLst>
                                          <p:attrName>style.visibility</p:attrName>
                                        </p:attrNameLst>
                                      </p:cBhvr>
                                      <p:to>
                                        <p:strVal val="visible"/>
                                      </p:to>
                                    </p:set>
                                  </p:childTnLst>
                                </p:cTn>
                              </p:par>
                            </p:childTnLst>
                          </p:cTn>
                        </p:par>
                        <p:par>
                          <p:cTn id="16" fill="hold">
                            <p:stCondLst>
                              <p:cond delay="2800"/>
                            </p:stCondLst>
                            <p:childTnLst>
                              <p:par>
                                <p:cTn id="17" presetID="1" presetClass="entr" presetSubtype="0" fill="hold" grpId="0" nodeType="afterEffect">
                                  <p:stCondLst>
                                    <p:cond delay="200"/>
                                  </p:stCondLst>
                                  <p:childTnLst>
                                    <p:set>
                                      <p:cBhvr>
                                        <p:cTn id="18" dur="1" fill="hold">
                                          <p:stCondLst>
                                            <p:cond delay="499"/>
                                          </p:stCondLst>
                                        </p:cTn>
                                        <p:tgtEl>
                                          <p:spTgt spid="2096">
                                            <p:bg/>
                                          </p:spTgt>
                                        </p:tgtEl>
                                        <p:attrNameLst>
                                          <p:attrName>style.visibility</p:attrName>
                                        </p:attrNameLst>
                                      </p:cBhvr>
                                      <p:to>
                                        <p:strVal val="visible"/>
                                      </p:to>
                                    </p:set>
                                  </p:childTnLst>
                                </p:cTn>
                              </p:par>
                            </p:childTnLst>
                          </p:cTn>
                        </p:par>
                        <p:par>
                          <p:cTn id="19" fill="hold">
                            <p:stCondLst>
                              <p:cond delay="3500"/>
                            </p:stCondLst>
                            <p:childTnLst>
                              <p:par>
                                <p:cTn id="20" presetID="1" presetClass="entr" presetSubtype="0" fill="hold" grpId="0" nodeType="afterEffect">
                                  <p:stCondLst>
                                    <p:cond delay="200"/>
                                  </p:stCondLst>
                                  <p:childTnLst>
                                    <p:set>
                                      <p:cBhvr>
                                        <p:cTn id="21" dur="1" fill="hold">
                                          <p:stCondLst>
                                            <p:cond delay="499"/>
                                          </p:stCondLst>
                                        </p:cTn>
                                        <p:tgtEl>
                                          <p:spTgt spid="2096">
                                            <p:txEl>
                                              <p:pRg st="0" end="0"/>
                                            </p:txEl>
                                          </p:spTgt>
                                        </p:tgtEl>
                                        <p:attrNameLst>
                                          <p:attrName>style.visibility</p:attrName>
                                        </p:attrNameLst>
                                      </p:cBhvr>
                                      <p:to>
                                        <p:strVal val="visible"/>
                                      </p:to>
                                    </p:set>
                                  </p:childTnLst>
                                </p:cTn>
                              </p:par>
                            </p:childTnLst>
                          </p:cTn>
                        </p:par>
                        <p:par>
                          <p:cTn id="22" fill="hold">
                            <p:stCondLst>
                              <p:cond delay="4200"/>
                            </p:stCondLst>
                            <p:childTnLst>
                              <p:par>
                                <p:cTn id="23" presetID="1" presetClass="entr" presetSubtype="0" fill="hold" grpId="0" nodeType="afterEffect">
                                  <p:stCondLst>
                                    <p:cond delay="200"/>
                                  </p:stCondLst>
                                  <p:childTnLst>
                                    <p:set>
                                      <p:cBhvr>
                                        <p:cTn id="24" dur="1" fill="hold">
                                          <p:stCondLst>
                                            <p:cond delay="499"/>
                                          </p:stCondLst>
                                        </p:cTn>
                                        <p:tgtEl>
                                          <p:spTgt spid="2097">
                                            <p:bg/>
                                          </p:spTgt>
                                        </p:tgtEl>
                                        <p:attrNameLst>
                                          <p:attrName>style.visibility</p:attrName>
                                        </p:attrNameLst>
                                      </p:cBhvr>
                                      <p:to>
                                        <p:strVal val="visible"/>
                                      </p:to>
                                    </p:set>
                                  </p:childTnLst>
                                </p:cTn>
                              </p:par>
                            </p:childTnLst>
                          </p:cTn>
                        </p:par>
                        <p:par>
                          <p:cTn id="25" fill="hold">
                            <p:stCondLst>
                              <p:cond delay="4900"/>
                            </p:stCondLst>
                            <p:childTnLst>
                              <p:par>
                                <p:cTn id="26" presetID="1" presetClass="entr" presetSubtype="0" fill="hold" grpId="0" nodeType="afterEffect">
                                  <p:stCondLst>
                                    <p:cond delay="200"/>
                                  </p:stCondLst>
                                  <p:childTnLst>
                                    <p:set>
                                      <p:cBhvr>
                                        <p:cTn id="27" dur="1" fill="hold">
                                          <p:stCondLst>
                                            <p:cond delay="499"/>
                                          </p:stCondLst>
                                        </p:cTn>
                                        <p:tgtEl>
                                          <p:spTgt spid="2097">
                                            <p:txEl>
                                              <p:pRg st="0" end="0"/>
                                            </p:txEl>
                                          </p:spTgt>
                                        </p:tgtEl>
                                        <p:attrNameLst>
                                          <p:attrName>style.visibility</p:attrName>
                                        </p:attrNameLst>
                                      </p:cBhvr>
                                      <p:to>
                                        <p:strVal val="visible"/>
                                      </p:to>
                                    </p:set>
                                  </p:childTnLst>
                                </p:cTn>
                              </p:par>
                            </p:childTnLst>
                          </p:cTn>
                        </p:par>
                        <p:par>
                          <p:cTn id="28" fill="hold">
                            <p:stCondLst>
                              <p:cond delay="5600"/>
                            </p:stCondLst>
                            <p:childTnLst>
                              <p:par>
                                <p:cTn id="29" presetID="1" presetClass="entr" presetSubtype="0" fill="hold" grpId="0" nodeType="afterEffect">
                                  <p:stCondLst>
                                    <p:cond delay="200"/>
                                  </p:stCondLst>
                                  <p:childTnLst>
                                    <p:set>
                                      <p:cBhvr>
                                        <p:cTn id="30" dur="1" fill="hold">
                                          <p:stCondLst>
                                            <p:cond delay="499"/>
                                          </p:stCondLst>
                                        </p:cTn>
                                        <p:tgtEl>
                                          <p:spTgt spid="2098">
                                            <p:bg/>
                                          </p:spTgt>
                                        </p:tgtEl>
                                        <p:attrNameLst>
                                          <p:attrName>style.visibility</p:attrName>
                                        </p:attrNameLst>
                                      </p:cBhvr>
                                      <p:to>
                                        <p:strVal val="visible"/>
                                      </p:to>
                                    </p:set>
                                  </p:childTnLst>
                                </p:cTn>
                              </p:par>
                            </p:childTnLst>
                          </p:cTn>
                        </p:par>
                        <p:par>
                          <p:cTn id="31" fill="hold">
                            <p:stCondLst>
                              <p:cond delay="6300"/>
                            </p:stCondLst>
                            <p:childTnLst>
                              <p:par>
                                <p:cTn id="32" presetID="1" presetClass="entr" presetSubtype="0" fill="hold" grpId="0" nodeType="afterEffect">
                                  <p:stCondLst>
                                    <p:cond delay="200"/>
                                  </p:stCondLst>
                                  <p:childTnLst>
                                    <p:set>
                                      <p:cBhvr>
                                        <p:cTn id="33" dur="1" fill="hold">
                                          <p:stCondLst>
                                            <p:cond delay="499"/>
                                          </p:stCondLst>
                                        </p:cTn>
                                        <p:tgtEl>
                                          <p:spTgt spid="2098">
                                            <p:txEl>
                                              <p:pRg st="0" end="0"/>
                                            </p:txEl>
                                          </p:spTgt>
                                        </p:tgtEl>
                                        <p:attrNameLst>
                                          <p:attrName>style.visibility</p:attrName>
                                        </p:attrNameLst>
                                      </p:cBhvr>
                                      <p:to>
                                        <p:strVal val="visible"/>
                                      </p:to>
                                    </p:set>
                                  </p:childTnLst>
                                </p:cTn>
                              </p:par>
                            </p:childTnLst>
                          </p:cTn>
                        </p:par>
                        <p:par>
                          <p:cTn id="34" fill="hold">
                            <p:stCondLst>
                              <p:cond delay="7000"/>
                            </p:stCondLst>
                            <p:childTnLst>
                              <p:par>
                                <p:cTn id="35" presetID="1" presetClass="entr" presetSubtype="0" fill="hold" grpId="0" nodeType="afterEffect">
                                  <p:stCondLst>
                                    <p:cond delay="200"/>
                                  </p:stCondLst>
                                  <p:childTnLst>
                                    <p:set>
                                      <p:cBhvr>
                                        <p:cTn id="36" dur="1" fill="hold">
                                          <p:stCondLst>
                                            <p:cond delay="499"/>
                                          </p:stCondLst>
                                        </p:cTn>
                                        <p:tgtEl>
                                          <p:spTgt spid="2099">
                                            <p:bg/>
                                          </p:spTgt>
                                        </p:tgtEl>
                                        <p:attrNameLst>
                                          <p:attrName>style.visibility</p:attrName>
                                        </p:attrNameLst>
                                      </p:cBhvr>
                                      <p:to>
                                        <p:strVal val="visible"/>
                                      </p:to>
                                    </p:set>
                                  </p:childTnLst>
                                </p:cTn>
                              </p:par>
                            </p:childTnLst>
                          </p:cTn>
                        </p:par>
                        <p:par>
                          <p:cTn id="37" fill="hold">
                            <p:stCondLst>
                              <p:cond delay="7700"/>
                            </p:stCondLst>
                            <p:childTnLst>
                              <p:par>
                                <p:cTn id="38" presetID="1" presetClass="entr" presetSubtype="0" fill="hold" grpId="0" nodeType="afterEffect">
                                  <p:stCondLst>
                                    <p:cond delay="200"/>
                                  </p:stCondLst>
                                  <p:childTnLst>
                                    <p:set>
                                      <p:cBhvr>
                                        <p:cTn id="39" dur="1" fill="hold">
                                          <p:stCondLst>
                                            <p:cond delay="499"/>
                                          </p:stCondLst>
                                        </p:cTn>
                                        <p:tgtEl>
                                          <p:spTgt spid="209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4" grpId="0" build="p" animBg="1" autoUpdateAnimBg="0" advAuto="200"/>
      <p:bldP spid="2095" grpId="0" build="p" animBg="1" autoUpdateAnimBg="0" advAuto="200"/>
      <p:bldP spid="2096" grpId="0" build="p" animBg="1" autoUpdateAnimBg="0" advAuto="200"/>
      <p:bldP spid="2097" grpId="0" build="p" animBg="1" autoUpdateAnimBg="0" advAuto="200"/>
      <p:bldP spid="2098" grpId="0" build="p" animBg="1" autoUpdateAnimBg="0" advAuto="200"/>
      <p:bldP spid="2099" grpId="0" build="p" animBg="1" autoUpdateAnimBg="0" advAuto="200"/>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Date Placeholder 4"/>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36866" name="Rectangle 2"/>
          <p:cNvSpPr>
            <a:spLocks noGrp="1" noChangeArrowheads="1"/>
          </p:cNvSpPr>
          <p:nvPr>
            <p:ph type="title"/>
          </p:nvPr>
        </p:nvSpPr>
        <p:spPr>
          <a:xfrm>
            <a:off x="914400" y="1828800"/>
            <a:ext cx="7467600" cy="1143000"/>
          </a:xfrm>
        </p:spPr>
        <p:txBody>
          <a:bodyPr/>
          <a:lstStyle/>
          <a:p>
            <a:r>
              <a:rPr lang="en-US" sz="4800" b="1" smtClean="0"/>
              <a:t>Daily Double Graphic and Sound Effect!</a:t>
            </a:r>
          </a:p>
        </p:txBody>
      </p:sp>
      <p:sp>
        <p:nvSpPr>
          <p:cNvPr id="36867" name="Rectangle 3"/>
          <p:cNvSpPr>
            <a:spLocks noGrp="1" noChangeArrowheads="1"/>
          </p:cNvSpPr>
          <p:nvPr>
            <p:ph type="body" sz="half" idx="1"/>
          </p:nvPr>
        </p:nvSpPr>
        <p:spPr>
          <a:xfrm>
            <a:off x="457200" y="3200400"/>
            <a:ext cx="8382000" cy="3276600"/>
          </a:xfrm>
        </p:spPr>
        <p:txBody>
          <a:bodyPr/>
          <a:lstStyle/>
          <a:p>
            <a:r>
              <a:rPr lang="en-US" sz="2200" b="1" i="1" smtClean="0"/>
              <a:t>DO NOT DELETE THIS SLIDE!</a:t>
            </a:r>
            <a:r>
              <a:rPr lang="en-US" sz="2200" b="1" smtClean="0"/>
              <a:t>  Deleting it may cause the game links to work improperly.  This slide is hidden during the game, and WILL not appear.</a:t>
            </a:r>
          </a:p>
          <a:p>
            <a:r>
              <a:rPr lang="en-US" sz="2200" b="1" smtClean="0"/>
              <a:t>In slide view mode, copy the above (red) graphic (click once to select; right click the </a:t>
            </a:r>
            <a:r>
              <a:rPr lang="en-US" sz="2200" b="1" i="1" u="sng" smtClean="0"/>
              <a:t>border</a:t>
            </a:r>
            <a:r>
              <a:rPr lang="en-US" sz="2200" b="1" smtClean="0"/>
              <a:t> and choose “copy”).</a:t>
            </a:r>
          </a:p>
          <a:p>
            <a:r>
              <a:rPr lang="en-US" sz="2200" b="1" smtClean="0"/>
              <a:t>Locate the answer slide which you want to be the daily double</a:t>
            </a:r>
          </a:p>
          <a:p>
            <a:r>
              <a:rPr lang="en-US" sz="2200" b="1" smtClean="0"/>
              <a:t>Right-click and choose “paste”.  If necessary, reposition the graphic so that it does not cover the answer text.</a:t>
            </a:r>
          </a:p>
        </p:txBody>
      </p:sp>
      <p:sp>
        <p:nvSpPr>
          <p:cNvPr id="34821" name="Text Box 5"/>
          <p:cNvSpPr txBox="1">
            <a:spLocks noChangeArrowheads="1"/>
          </p:cNvSpPr>
          <p:nvPr/>
        </p:nvSpPr>
        <p:spPr bwMode="auto">
          <a:xfrm>
            <a:off x="1524000" y="609600"/>
            <a:ext cx="6324600" cy="1006475"/>
          </a:xfrm>
          <a:prstGeom prst="rect">
            <a:avLst/>
          </a:prstGeom>
          <a:solidFill>
            <a:srgbClr val="A50021"/>
          </a:solidFill>
          <a:ln w="9525">
            <a:noFill/>
            <a:miter lim="800000"/>
            <a:headEnd/>
            <a:tailEnd/>
          </a:ln>
        </p:spPr>
        <p:txBody>
          <a:bodyPr>
            <a:spAutoFit/>
          </a:bodyPr>
          <a:lstStyle/>
          <a:p>
            <a:pPr algn="ctr" eaLnBrk="0" hangingPunct="0">
              <a:spcBef>
                <a:spcPct val="50000"/>
              </a:spcBef>
            </a:pPr>
            <a:r>
              <a:rPr lang="en-US" sz="6000" b="1"/>
              <a:t>Daily Double!!!</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34821"/>
                                        </p:tgtEl>
                                        <p:attrNameLst>
                                          <p:attrName>style.visibility</p:attrName>
                                        </p:attrNameLst>
                                      </p:cBhvr>
                                      <p:to>
                                        <p:strVal val="visible"/>
                                      </p:to>
                                    </p:set>
                                    <p:anim calcmode="lin" valueType="num">
                                      <p:cBhvr>
                                        <p:cTn id="7" dur="5000" fill="hold"/>
                                        <p:tgtEl>
                                          <p:spTgt spid="34821"/>
                                        </p:tgtEl>
                                        <p:attrNameLst>
                                          <p:attrName>ppt_w</p:attrName>
                                        </p:attrNameLst>
                                      </p:cBhvr>
                                      <p:tavLst>
                                        <p:tav tm="0" fmla="#ppt_w*sin(2.5*pi*$)">
                                          <p:val>
                                            <p:fltVal val="0"/>
                                          </p:val>
                                        </p:tav>
                                        <p:tav tm="100000">
                                          <p:val>
                                            <p:fltVal val="1"/>
                                          </p:val>
                                        </p:tav>
                                      </p:tavLst>
                                    </p:anim>
                                    <p:anim calcmode="lin" valueType="num">
                                      <p:cBhvr>
                                        <p:cTn id="8" dur="5000" fill="hold"/>
                                        <p:tgtEl>
                                          <p:spTgt spid="3482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Daily.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38914" name="AutoShape 7">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
        <p:nvSpPr>
          <p:cNvPr id="38915" name="Rectangle 9"/>
          <p:cNvSpPr>
            <a:spLocks noGrp="1" noChangeArrowheads="1"/>
          </p:cNvSpPr>
          <p:nvPr>
            <p:ph type="ctrTitle"/>
          </p:nvPr>
        </p:nvSpPr>
        <p:spPr/>
        <p:txBody>
          <a:bodyPr/>
          <a:lstStyle/>
          <a:p>
            <a:r>
              <a:rPr lang="en-US" sz="4000" b="1" smtClean="0"/>
              <a:t>Other than online classes,  twice a year opportunity to take mandatory training.</a:t>
            </a:r>
            <a:r>
              <a:rPr lang="en-US" sz="4000" smtClean="0"/>
              <a:t> </a:t>
            </a:r>
          </a:p>
        </p:txBody>
      </p:sp>
    </p:spTree>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39938" name="Rectangle 5"/>
          <p:cNvSpPr>
            <a:spLocks noGrp="1" noChangeArrowheads="1"/>
          </p:cNvSpPr>
          <p:nvPr>
            <p:ph type="ctrTitle"/>
          </p:nvPr>
        </p:nvSpPr>
        <p:spPr>
          <a:xfrm>
            <a:off x="685800" y="2286000"/>
            <a:ext cx="7772400" cy="1143000"/>
          </a:xfrm>
        </p:spPr>
        <p:txBody>
          <a:bodyPr/>
          <a:lstStyle/>
          <a:p>
            <a:r>
              <a:rPr lang="en-US" b="1" smtClean="0"/>
              <a:t>What are health Inservice Training Days?</a:t>
            </a:r>
          </a:p>
        </p:txBody>
      </p:sp>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40962" name="Rectangle 12"/>
          <p:cNvSpPr>
            <a:spLocks noChangeArrowheads="1"/>
          </p:cNvSpPr>
          <p:nvPr/>
        </p:nvSpPr>
        <p:spPr bwMode="auto">
          <a:xfrm>
            <a:off x="685800" y="2130425"/>
            <a:ext cx="7772400" cy="1470025"/>
          </a:xfrm>
          <a:prstGeom prst="rect">
            <a:avLst/>
          </a:prstGeom>
          <a:noFill/>
          <a:ln w="9525">
            <a:noFill/>
            <a:miter lim="800000"/>
            <a:headEnd/>
            <a:tailEnd/>
          </a:ln>
        </p:spPr>
        <p:txBody>
          <a:bodyPr anchor="ctr"/>
          <a:lstStyle/>
          <a:p>
            <a:pPr algn="ctr" eaLnBrk="0" hangingPunct="0"/>
            <a:endParaRPr lang="en-US" sz="4400" b="1">
              <a:solidFill>
                <a:schemeClr val="tx2"/>
              </a:solidFill>
              <a:latin typeface="Arial" charset="0"/>
            </a:endParaRPr>
          </a:p>
        </p:txBody>
      </p:sp>
      <p:sp>
        <p:nvSpPr>
          <p:cNvPr id="40963" name="Rectangle 13"/>
          <p:cNvSpPr>
            <a:spLocks noGrp="1" noChangeArrowheads="1"/>
          </p:cNvSpPr>
          <p:nvPr>
            <p:ph type="ctrTitle"/>
          </p:nvPr>
        </p:nvSpPr>
        <p:spPr>
          <a:xfrm>
            <a:off x="685800" y="2286000"/>
            <a:ext cx="7772400" cy="1143000"/>
          </a:xfrm>
        </p:spPr>
        <p:txBody>
          <a:bodyPr/>
          <a:lstStyle/>
          <a:p>
            <a:r>
              <a:rPr lang="en-US" sz="4000" b="1" smtClean="0"/>
              <a:t>Public Health Staff Development Resources webpage on intranet.</a:t>
            </a:r>
          </a:p>
        </p:txBody>
      </p:sp>
      <p:sp>
        <p:nvSpPr>
          <p:cNvPr id="40964" name="AutoShape 14">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overrideClrMapping bg1="dk2" tx1="lt1" bg2="dk1" tx2="lt2" accent1="accent1" accent2="accent2" accent3="accent3" accent4="accent4" accent5="accent5" accent6="accent6" hlink="hlink" folHlink="folHlink"/>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41986" name="Rectangle 5"/>
          <p:cNvSpPr>
            <a:spLocks noGrp="1" noChangeArrowheads="1"/>
          </p:cNvSpPr>
          <p:nvPr>
            <p:ph type="ctrTitle"/>
          </p:nvPr>
        </p:nvSpPr>
        <p:spPr>
          <a:xfrm>
            <a:off x="685800" y="2286000"/>
            <a:ext cx="7772400" cy="1143000"/>
          </a:xfrm>
        </p:spPr>
        <p:txBody>
          <a:bodyPr/>
          <a:lstStyle/>
          <a:p>
            <a:r>
              <a:rPr lang="en-US" smtClean="0"/>
              <a:t>What are training resources? </a:t>
            </a:r>
          </a:p>
        </p:txBody>
      </p:sp>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43010" name="Rectangle 8"/>
          <p:cNvSpPr>
            <a:spLocks noGrp="1" noChangeArrowheads="1"/>
          </p:cNvSpPr>
          <p:nvPr>
            <p:ph type="ctrTitle"/>
          </p:nvPr>
        </p:nvSpPr>
        <p:spPr/>
        <p:txBody>
          <a:bodyPr/>
          <a:lstStyle/>
          <a:p>
            <a:r>
              <a:rPr lang="en-US" sz="4000" b="1" smtClean="0"/>
              <a:t>Date, name or logo, contact information when appropriate, &amp; reading level at or below 6th grade.</a:t>
            </a:r>
            <a:r>
              <a:rPr lang="en-US" sz="4000" smtClean="0"/>
              <a:t> </a:t>
            </a:r>
          </a:p>
        </p:txBody>
      </p:sp>
      <p:sp>
        <p:nvSpPr>
          <p:cNvPr id="43011" name="AutoShape 9">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44034" name="Rectangle 5"/>
          <p:cNvSpPr>
            <a:spLocks noGrp="1" noChangeArrowheads="1"/>
          </p:cNvSpPr>
          <p:nvPr>
            <p:ph type="ctrTitle"/>
          </p:nvPr>
        </p:nvSpPr>
        <p:spPr>
          <a:xfrm>
            <a:off x="685800" y="2286000"/>
            <a:ext cx="7772400" cy="1143000"/>
          </a:xfrm>
        </p:spPr>
        <p:txBody>
          <a:bodyPr/>
          <a:lstStyle/>
          <a:p>
            <a:r>
              <a:rPr lang="en-US" sz="4000" smtClean="0"/>
              <a:t>What are the standards to include on written materials for our clients? </a:t>
            </a:r>
          </a:p>
        </p:txBody>
      </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45058" name="Rectangle 8"/>
          <p:cNvSpPr>
            <a:spLocks noGrp="1" noChangeArrowheads="1"/>
          </p:cNvSpPr>
          <p:nvPr>
            <p:ph type="ctrTitle"/>
          </p:nvPr>
        </p:nvSpPr>
        <p:spPr/>
        <p:txBody>
          <a:bodyPr/>
          <a:lstStyle/>
          <a:p>
            <a:r>
              <a:rPr lang="en-US" sz="4000" b="1" smtClean="0"/>
              <a:t>Compassion, Collaboration &amp; Integration, Prevention, Social Justice &amp; Equality, Integrity, Diverse Public Health Workforce, &amp; Continuous Quality Improvement</a:t>
            </a:r>
            <a:r>
              <a:rPr lang="en-US" sz="4000" smtClean="0"/>
              <a:t> </a:t>
            </a:r>
          </a:p>
        </p:txBody>
      </p:sp>
      <p:sp>
        <p:nvSpPr>
          <p:cNvPr id="45059" name="AutoShape 9">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46082" name="Rectangle 5"/>
          <p:cNvSpPr>
            <a:spLocks noGrp="1" noChangeArrowheads="1"/>
          </p:cNvSpPr>
          <p:nvPr>
            <p:ph type="ctrTitle"/>
          </p:nvPr>
        </p:nvSpPr>
        <p:spPr>
          <a:xfrm>
            <a:off x="685800" y="2286000"/>
            <a:ext cx="7772400" cy="1143000"/>
          </a:xfrm>
        </p:spPr>
        <p:txBody>
          <a:bodyPr/>
          <a:lstStyle/>
          <a:p>
            <a:r>
              <a:rPr lang="en-US" sz="4000" smtClean="0"/>
              <a:t>What are Marion County Public Health Division Values? </a:t>
            </a:r>
          </a:p>
        </p:txBody>
      </p:sp>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47106" name="Rectangle 8"/>
          <p:cNvSpPr>
            <a:spLocks noGrp="1" noChangeArrowheads="1"/>
          </p:cNvSpPr>
          <p:nvPr>
            <p:ph type="ctrTitle"/>
          </p:nvPr>
        </p:nvSpPr>
        <p:spPr/>
        <p:txBody>
          <a:bodyPr/>
          <a:lstStyle/>
          <a:p>
            <a:r>
              <a:rPr lang="en-US" sz="4000" b="1" smtClean="0"/>
              <a:t>This tool helps you to set personal goals for your own professional growth and helps you and your supervisor to pick a focus of training for you.</a:t>
            </a:r>
          </a:p>
        </p:txBody>
      </p:sp>
      <p:sp>
        <p:nvSpPr>
          <p:cNvPr id="47107" name="AutoShape 9">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48130" name="Rectangle 9"/>
          <p:cNvSpPr>
            <a:spLocks noGrp="1" noChangeArrowheads="1"/>
          </p:cNvSpPr>
          <p:nvPr>
            <p:ph type="ctrTitle"/>
          </p:nvPr>
        </p:nvSpPr>
        <p:spPr>
          <a:xfrm>
            <a:off x="685800" y="2286000"/>
            <a:ext cx="7772400" cy="1143000"/>
          </a:xfrm>
        </p:spPr>
        <p:txBody>
          <a:bodyPr/>
          <a:lstStyle/>
          <a:p>
            <a:r>
              <a:rPr lang="en-US" sz="4000" b="1" smtClean="0"/>
              <a:t>What is Core Competency Self-Assessment Tool?</a:t>
            </a:r>
            <a:br>
              <a:rPr lang="en-US" sz="4000" b="1" smtClean="0"/>
            </a:br>
            <a:r>
              <a:rPr lang="en-US" sz="4000" b="1" smtClean="0"/>
              <a:t/>
            </a:r>
            <a:br>
              <a:rPr lang="en-US" sz="4000" b="1" smtClean="0"/>
            </a:br>
            <a:r>
              <a:rPr lang="en-US" sz="2000" b="1" smtClean="0">
                <a:hlinkClick r:id="rId2"/>
              </a:rPr>
              <a:t>http://intra.co.marion.or.us/Dept/HLT/publichealth/phsdr/corecompetency.htm</a:t>
            </a:r>
            <a:r>
              <a:rPr lang="en-US" sz="2000" b="1" smtClean="0"/>
              <a:t> </a:t>
            </a:r>
          </a:p>
        </p:txBody>
      </p:sp>
    </p:spTree>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49154" name="Rectangle 13"/>
          <p:cNvSpPr>
            <a:spLocks noGrp="1" noChangeArrowheads="1"/>
          </p:cNvSpPr>
          <p:nvPr>
            <p:ph type="ctrTitle"/>
          </p:nvPr>
        </p:nvSpPr>
        <p:spPr/>
        <p:txBody>
          <a:bodyPr/>
          <a:lstStyle/>
          <a:p>
            <a:r>
              <a:rPr lang="en-US" sz="4000" b="1" smtClean="0"/>
              <a:t>A conscious effort to make a change for the better that can be done daily and also can be done through a more formal process.</a:t>
            </a:r>
            <a:r>
              <a:rPr lang="en-US" sz="4000" smtClean="0"/>
              <a:t> </a:t>
            </a:r>
          </a:p>
        </p:txBody>
      </p:sp>
      <p:sp>
        <p:nvSpPr>
          <p:cNvPr id="49155" name="AutoShape 15">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50178" name="Rectangle 7"/>
          <p:cNvSpPr>
            <a:spLocks noGrp="1" noChangeArrowheads="1"/>
          </p:cNvSpPr>
          <p:nvPr>
            <p:ph type="ctrTitle"/>
          </p:nvPr>
        </p:nvSpPr>
        <p:spPr>
          <a:xfrm>
            <a:off x="685800" y="2286000"/>
            <a:ext cx="7772400" cy="1143000"/>
          </a:xfrm>
        </p:spPr>
        <p:txBody>
          <a:bodyPr/>
          <a:lstStyle/>
          <a:p>
            <a:r>
              <a:rPr lang="en-US" smtClean="0"/>
              <a:t>What is Quality Improvement? </a:t>
            </a:r>
          </a:p>
        </p:txBody>
      </p:sp>
    </p:spTree>
  </p:cSld>
  <p:clrMapOvr>
    <a:masterClrMapping/>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51202" name="Rectangle 23"/>
          <p:cNvSpPr>
            <a:spLocks noGrp="1" noChangeArrowheads="1"/>
          </p:cNvSpPr>
          <p:nvPr>
            <p:ph type="ctrTitle"/>
          </p:nvPr>
        </p:nvSpPr>
        <p:spPr/>
        <p:txBody>
          <a:bodyPr/>
          <a:lstStyle/>
          <a:p>
            <a:r>
              <a:rPr lang="en-US" b="1" smtClean="0"/>
              <a:t>Lean, Plan-Do-Check-Act (PDCA) are examples</a:t>
            </a:r>
            <a:r>
              <a:rPr lang="en-US" smtClean="0"/>
              <a:t> </a:t>
            </a:r>
          </a:p>
        </p:txBody>
      </p:sp>
      <p:sp>
        <p:nvSpPr>
          <p:cNvPr id="51203" name="AutoShape 24">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52226" name="Rectangle 8"/>
          <p:cNvSpPr>
            <a:spLocks noGrp="1" noChangeArrowheads="1"/>
          </p:cNvSpPr>
          <p:nvPr>
            <p:ph type="ctrTitle"/>
          </p:nvPr>
        </p:nvSpPr>
        <p:spPr>
          <a:xfrm>
            <a:off x="685800" y="2286000"/>
            <a:ext cx="7772400" cy="1143000"/>
          </a:xfrm>
        </p:spPr>
        <p:txBody>
          <a:bodyPr/>
          <a:lstStyle/>
          <a:p>
            <a:r>
              <a:rPr lang="en-US" sz="4000" smtClean="0"/>
              <a:t>What is a formal process for QI? </a:t>
            </a:r>
          </a:p>
        </p:txBody>
      </p:sp>
    </p:spTree>
  </p:cSld>
  <p:clrMapOvr>
    <a:masterClrMapping/>
  </p:clrMapOvr>
  <p:transition advClick="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53250" name="Rectangle 9"/>
          <p:cNvSpPr>
            <a:spLocks noGrp="1" noChangeArrowheads="1"/>
          </p:cNvSpPr>
          <p:nvPr>
            <p:ph type="ctrTitle"/>
          </p:nvPr>
        </p:nvSpPr>
        <p:spPr>
          <a:xfrm>
            <a:off x="685800" y="2286000"/>
            <a:ext cx="7772400" cy="1143000"/>
          </a:xfrm>
        </p:spPr>
        <p:txBody>
          <a:bodyPr/>
          <a:lstStyle/>
          <a:p>
            <a:r>
              <a:rPr lang="en-US" sz="4000" b="1" smtClean="0"/>
              <a:t>A committee made up of MCHD volunteers that reviews program PDCA QI projects and provides guidance, leadership and alignment of QI efforts with Marion County goals.</a:t>
            </a:r>
            <a:r>
              <a:rPr lang="en-US" sz="4000" smtClean="0"/>
              <a:t> </a:t>
            </a:r>
          </a:p>
        </p:txBody>
      </p:sp>
      <p:sp>
        <p:nvSpPr>
          <p:cNvPr id="53251" name="AutoShape 10">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54274" name="Rectangle 6"/>
          <p:cNvSpPr>
            <a:spLocks noGrp="1" noChangeArrowheads="1"/>
          </p:cNvSpPr>
          <p:nvPr>
            <p:ph type="ctrTitle"/>
          </p:nvPr>
        </p:nvSpPr>
        <p:spPr>
          <a:xfrm>
            <a:off x="838200" y="2895600"/>
            <a:ext cx="7772400" cy="1143000"/>
          </a:xfrm>
        </p:spPr>
        <p:txBody>
          <a:bodyPr/>
          <a:lstStyle/>
          <a:p>
            <a:r>
              <a:rPr lang="en-US" sz="4000" smtClean="0"/>
              <a:t>What is Public Health Quality Council (PHQC)? </a:t>
            </a:r>
          </a:p>
        </p:txBody>
      </p:sp>
      <p:sp>
        <p:nvSpPr>
          <p:cNvPr id="34821" name="Text Box 5"/>
          <p:cNvSpPr txBox="1">
            <a:spLocks noChangeArrowheads="1"/>
          </p:cNvSpPr>
          <p:nvPr/>
        </p:nvSpPr>
        <p:spPr bwMode="auto">
          <a:xfrm>
            <a:off x="1524000" y="1295400"/>
            <a:ext cx="6324600" cy="1006475"/>
          </a:xfrm>
          <a:prstGeom prst="rect">
            <a:avLst/>
          </a:prstGeom>
          <a:solidFill>
            <a:srgbClr val="A50021"/>
          </a:solidFill>
          <a:ln w="9525">
            <a:noFill/>
            <a:miter lim="800000"/>
            <a:headEnd/>
            <a:tailEnd/>
          </a:ln>
        </p:spPr>
        <p:txBody>
          <a:bodyPr>
            <a:spAutoFit/>
          </a:bodyPr>
          <a:lstStyle/>
          <a:p>
            <a:pPr algn="ctr" eaLnBrk="0" hangingPunct="0">
              <a:spcBef>
                <a:spcPct val="50000"/>
              </a:spcBef>
            </a:pPr>
            <a:r>
              <a:rPr lang="en-US" sz="6000" b="1"/>
              <a:t>Daily Double!!!</a:t>
            </a:r>
            <a:endParaRPr lang="en-US"/>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34821"/>
                                        </p:tgtEl>
                                        <p:attrNameLst>
                                          <p:attrName>style.visibility</p:attrName>
                                        </p:attrNameLst>
                                      </p:cBhvr>
                                      <p:to>
                                        <p:strVal val="visible"/>
                                      </p:to>
                                    </p:set>
                                    <p:anim calcmode="lin" valueType="num">
                                      <p:cBhvr>
                                        <p:cTn id="7" dur="5000" fill="hold"/>
                                        <p:tgtEl>
                                          <p:spTgt spid="34821"/>
                                        </p:tgtEl>
                                        <p:attrNameLst>
                                          <p:attrName>ppt_w</p:attrName>
                                        </p:attrNameLst>
                                      </p:cBhvr>
                                      <p:tavLst>
                                        <p:tav tm="0" fmla="#ppt_w*sin(2.5*pi*$)">
                                          <p:val>
                                            <p:fltVal val="0"/>
                                          </p:val>
                                        </p:tav>
                                        <p:tav tm="100000">
                                          <p:val>
                                            <p:fltVal val="1"/>
                                          </p:val>
                                        </p:tav>
                                      </p:tavLst>
                                    </p:anim>
                                    <p:anim calcmode="lin" valueType="num">
                                      <p:cBhvr>
                                        <p:cTn id="8" dur="5000" fill="hold"/>
                                        <p:tgtEl>
                                          <p:spTgt spid="34821"/>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Daily.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55298" name="Rectangle 2"/>
          <p:cNvSpPr>
            <a:spLocks noGrp="1" noChangeArrowheads="1"/>
          </p:cNvSpPr>
          <p:nvPr>
            <p:ph type="ctrTitle"/>
          </p:nvPr>
        </p:nvSpPr>
        <p:spPr>
          <a:xfrm>
            <a:off x="685800" y="2743200"/>
            <a:ext cx="7772400" cy="1143000"/>
          </a:xfrm>
        </p:spPr>
        <p:txBody>
          <a:bodyPr/>
          <a:lstStyle/>
          <a:p>
            <a:r>
              <a:rPr lang="en-US" sz="4000" b="1" smtClean="0"/>
              <a:t>This summarizes a particular situation including what happened, what went well, what needs to be improved and timelines for improvement as well as if any policy changes are needed.</a:t>
            </a:r>
            <a:r>
              <a:rPr lang="en-US" sz="4000" smtClean="0"/>
              <a:t> </a:t>
            </a:r>
          </a:p>
        </p:txBody>
      </p:sp>
      <p:sp>
        <p:nvSpPr>
          <p:cNvPr id="55299"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56322" name="Rectangle 2"/>
          <p:cNvSpPr>
            <a:spLocks noGrp="1" noChangeArrowheads="1"/>
          </p:cNvSpPr>
          <p:nvPr>
            <p:ph type="ctrTitle"/>
          </p:nvPr>
        </p:nvSpPr>
        <p:spPr>
          <a:xfrm>
            <a:off x="685800" y="2286000"/>
            <a:ext cx="7772400" cy="1143000"/>
          </a:xfrm>
        </p:spPr>
        <p:txBody>
          <a:bodyPr/>
          <a:lstStyle/>
          <a:p>
            <a:r>
              <a:rPr lang="en-US" sz="4000" b="1" smtClean="0"/>
              <a:t>What is an After Action Report (AAR)?</a:t>
            </a:r>
            <a:r>
              <a:rPr lang="en-US" sz="4000" smtClean="0"/>
              <a:t> </a:t>
            </a:r>
            <a:r>
              <a:rPr lang="en-US" sz="5400" b="1" smtClean="0"/>
              <a:t> </a:t>
            </a:r>
          </a:p>
        </p:txBody>
      </p:sp>
    </p:spTree>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57346" name="Rectangle 2"/>
          <p:cNvSpPr>
            <a:spLocks noGrp="1" noChangeArrowheads="1"/>
          </p:cNvSpPr>
          <p:nvPr>
            <p:ph type="ctrTitle"/>
          </p:nvPr>
        </p:nvSpPr>
        <p:spPr>
          <a:xfrm>
            <a:off x="685800" y="2438400"/>
            <a:ext cx="7772400" cy="1143000"/>
          </a:xfrm>
        </p:spPr>
        <p:txBody>
          <a:bodyPr/>
          <a:lstStyle/>
          <a:p>
            <a:r>
              <a:rPr lang="en-US" sz="4000" b="1" smtClean="0"/>
              <a:t>Fishbone, the Five Whys are quality improvement tools that  help you get to this</a:t>
            </a:r>
            <a:r>
              <a:rPr lang="en-US" sz="4000" smtClean="0"/>
              <a:t> </a:t>
            </a:r>
          </a:p>
        </p:txBody>
      </p:sp>
      <p:sp>
        <p:nvSpPr>
          <p:cNvPr id="57347"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58370" name="Rectangle 2"/>
          <p:cNvSpPr>
            <a:spLocks noGrp="1" noChangeArrowheads="1"/>
          </p:cNvSpPr>
          <p:nvPr>
            <p:ph type="ctrTitle"/>
          </p:nvPr>
        </p:nvSpPr>
        <p:spPr>
          <a:xfrm>
            <a:off x="685800" y="2286000"/>
            <a:ext cx="7772400" cy="1143000"/>
          </a:xfrm>
        </p:spPr>
        <p:txBody>
          <a:bodyPr/>
          <a:lstStyle/>
          <a:p>
            <a:r>
              <a:rPr lang="en-US" sz="4000" b="1" smtClean="0"/>
              <a:t>What is the root cause of a problem?</a:t>
            </a:r>
          </a:p>
        </p:txBody>
      </p:sp>
    </p:spTree>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59394" name="Rectangle 2"/>
          <p:cNvSpPr>
            <a:spLocks noGrp="1" noChangeArrowheads="1"/>
          </p:cNvSpPr>
          <p:nvPr>
            <p:ph type="ctrTitle"/>
          </p:nvPr>
        </p:nvSpPr>
        <p:spPr>
          <a:xfrm>
            <a:off x="685800" y="2286000"/>
            <a:ext cx="7772400" cy="1143000"/>
          </a:xfrm>
        </p:spPr>
        <p:txBody>
          <a:bodyPr/>
          <a:lstStyle/>
          <a:p>
            <a:r>
              <a:rPr lang="en-US" sz="4000" b="1" smtClean="0"/>
              <a:t>Meeting title, participants &amp; their affiliations/job title/program, date, what was discussed, decisions/plan, and timelines.</a:t>
            </a:r>
          </a:p>
        </p:txBody>
      </p:sp>
      <p:sp>
        <p:nvSpPr>
          <p:cNvPr id="59395"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60418" name="Rectangle 2"/>
          <p:cNvSpPr>
            <a:spLocks noGrp="1" noChangeArrowheads="1"/>
          </p:cNvSpPr>
          <p:nvPr>
            <p:ph type="ctrTitle"/>
          </p:nvPr>
        </p:nvSpPr>
        <p:spPr>
          <a:xfrm>
            <a:off x="685800" y="2286000"/>
            <a:ext cx="7772400" cy="1143000"/>
          </a:xfrm>
        </p:spPr>
        <p:txBody>
          <a:bodyPr/>
          <a:lstStyle/>
          <a:p>
            <a:r>
              <a:rPr lang="en-US" sz="4000" b="1" smtClean="0"/>
              <a:t>What are standard pieces of information to include on meeting minutes?</a:t>
            </a:r>
          </a:p>
        </p:txBody>
      </p:sp>
    </p:spTree>
  </p:cSld>
  <p:clrMapOvr>
    <a:masterClrMapping/>
  </p:clrMapOvr>
  <p:transition advClick="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61442" name="Rectangle 2"/>
          <p:cNvSpPr>
            <a:spLocks noGrp="1" noChangeArrowheads="1"/>
          </p:cNvSpPr>
          <p:nvPr>
            <p:ph type="ctrTitle"/>
          </p:nvPr>
        </p:nvSpPr>
        <p:spPr>
          <a:xfrm>
            <a:off x="685800" y="1371600"/>
            <a:ext cx="7772400" cy="1143000"/>
          </a:xfrm>
        </p:spPr>
        <p:txBody>
          <a:bodyPr/>
          <a:lstStyle/>
          <a:p>
            <a:r>
              <a:rPr lang="en-US" b="1" smtClean="0"/>
              <a:t>Oregon Relay</a:t>
            </a:r>
            <a:endParaRPr lang="en-US" smtClean="0"/>
          </a:p>
        </p:txBody>
      </p:sp>
      <p:sp>
        <p:nvSpPr>
          <p:cNvPr id="61443"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pic>
        <p:nvPicPr>
          <p:cNvPr id="61445" name="Picture 5"/>
          <p:cNvPicPr>
            <a:picLocks noChangeAspect="1" noChangeArrowheads="1"/>
          </p:cNvPicPr>
          <p:nvPr/>
        </p:nvPicPr>
        <p:blipFill>
          <a:blip r:embed="rId2"/>
          <a:srcRect/>
          <a:stretch>
            <a:fillRect/>
          </a:stretch>
        </p:blipFill>
        <p:spPr bwMode="auto">
          <a:xfrm>
            <a:off x="228600" y="2743200"/>
            <a:ext cx="8534400" cy="2755900"/>
          </a:xfrm>
          <a:prstGeom prst="rect">
            <a:avLst/>
          </a:prstGeom>
          <a:solidFill>
            <a:srgbClr val="FF6600"/>
          </a:solidFill>
          <a:ln w="9525">
            <a:noFill/>
            <a:miter lim="800000"/>
            <a:headEnd/>
            <a:tailEnd/>
          </a:ln>
          <a:effectLst/>
        </p:spPr>
      </p:pic>
      <p:sp>
        <p:nvSpPr>
          <p:cNvPr id="61446" name="AutoShape 4"/>
          <p:cNvSpPr>
            <a:spLocks noChangeArrowheads="1"/>
          </p:cNvSpPr>
          <p:nvPr/>
        </p:nvSpPr>
        <p:spPr bwMode="auto">
          <a:xfrm rot="-23457059">
            <a:off x="1905000" y="4800600"/>
            <a:ext cx="2286000" cy="762000"/>
          </a:xfrm>
          <a:prstGeom prst="rightArrow">
            <a:avLst>
              <a:gd name="adj1" fmla="val 50000"/>
              <a:gd name="adj2" fmla="val 75000"/>
            </a:avLst>
          </a:prstGeom>
          <a:solidFill>
            <a:srgbClr val="FF6600"/>
          </a:solidFill>
          <a:ln w="9525">
            <a:solidFill>
              <a:schemeClr val="tx1"/>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62466" name="Rectangle 2"/>
          <p:cNvSpPr>
            <a:spLocks noGrp="1" noChangeArrowheads="1"/>
          </p:cNvSpPr>
          <p:nvPr>
            <p:ph type="ctrTitle"/>
          </p:nvPr>
        </p:nvSpPr>
        <p:spPr>
          <a:xfrm>
            <a:off x="685800" y="2895600"/>
            <a:ext cx="7772400" cy="1143000"/>
          </a:xfrm>
        </p:spPr>
        <p:txBody>
          <a:bodyPr/>
          <a:lstStyle/>
          <a:p>
            <a:r>
              <a:rPr lang="en-US" sz="4000" smtClean="0"/>
              <a:t>How do we communicate with hearing impaired over the phone? </a:t>
            </a:r>
            <a:br>
              <a:rPr lang="en-US" sz="4000" smtClean="0"/>
            </a:br>
            <a:r>
              <a:rPr lang="en-US" sz="4000" smtClean="0"/>
              <a:t/>
            </a:r>
            <a:br>
              <a:rPr lang="en-US" sz="4000" smtClean="0"/>
            </a:br>
            <a:r>
              <a:rPr lang="en-US" sz="2800" smtClean="0"/>
              <a:t>Remember we no longer have a TTY phone.</a:t>
            </a:r>
            <a:r>
              <a:rPr lang="en-US" sz="4000" smtClean="0"/>
              <a:t> </a:t>
            </a:r>
          </a:p>
        </p:txBody>
      </p:sp>
    </p:spTree>
  </p:cSld>
  <p:clrMapOvr>
    <a:masterClrMapping/>
  </p:clrMapOvr>
  <p:transition advClick="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63490" name="Rectangle 2"/>
          <p:cNvSpPr>
            <a:spLocks noGrp="1" noChangeArrowheads="1"/>
          </p:cNvSpPr>
          <p:nvPr>
            <p:ph type="ctrTitle"/>
          </p:nvPr>
        </p:nvSpPr>
        <p:spPr>
          <a:xfrm>
            <a:off x="685800" y="2514600"/>
            <a:ext cx="7772400" cy="1143000"/>
          </a:xfrm>
        </p:spPr>
        <p:txBody>
          <a:bodyPr/>
          <a:lstStyle/>
          <a:p>
            <a:r>
              <a:rPr lang="en-US" sz="4000" b="1" smtClean="0"/>
              <a:t>Contact webmaster Sara Fillion and provide your communication message, graphics, etc.</a:t>
            </a:r>
            <a:r>
              <a:rPr lang="en-US" sz="4000" smtClean="0"/>
              <a:t> </a:t>
            </a:r>
          </a:p>
        </p:txBody>
      </p:sp>
      <p:sp>
        <p:nvSpPr>
          <p:cNvPr id="63491"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64514" name="Rectangle 2"/>
          <p:cNvSpPr>
            <a:spLocks noGrp="1" noChangeArrowheads="1"/>
          </p:cNvSpPr>
          <p:nvPr>
            <p:ph type="ctrTitle"/>
          </p:nvPr>
        </p:nvSpPr>
        <p:spPr>
          <a:xfrm>
            <a:off x="685800" y="2286000"/>
            <a:ext cx="7772400" cy="1143000"/>
          </a:xfrm>
        </p:spPr>
        <p:txBody>
          <a:bodyPr/>
          <a:lstStyle/>
          <a:p>
            <a:r>
              <a:rPr lang="en-US" sz="4000" b="1" smtClean="0"/>
              <a:t>How do you post on social media or our webpage?</a:t>
            </a:r>
            <a:r>
              <a:rPr lang="en-US" sz="4000" smtClean="0"/>
              <a:t> </a:t>
            </a:r>
          </a:p>
        </p:txBody>
      </p:sp>
    </p:spTree>
  </p:cSld>
  <p:clrMapOvr>
    <a:masterClrMapping/>
  </p:clrMapOvr>
  <p:transition advClick="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65538" name="Rectangle 2"/>
          <p:cNvSpPr>
            <a:spLocks noGrp="1" noChangeArrowheads="1"/>
          </p:cNvSpPr>
          <p:nvPr>
            <p:ph type="ctrTitle"/>
          </p:nvPr>
        </p:nvSpPr>
        <p:spPr>
          <a:xfrm>
            <a:off x="685800" y="2590800"/>
            <a:ext cx="7772400" cy="1143000"/>
          </a:xfrm>
        </p:spPr>
        <p:txBody>
          <a:bodyPr/>
          <a:lstStyle/>
          <a:p>
            <a:r>
              <a:rPr lang="en-US" sz="3600" b="1" smtClean="0"/>
              <a:t>Conducting a focus group with local teens about teen pregnancy prevention and intervention in Marion County, Surveying WIC participants to find out if class information is being delivered in an understandable format, etc.</a:t>
            </a:r>
            <a:r>
              <a:rPr lang="en-US" sz="4000" smtClean="0"/>
              <a:t> </a:t>
            </a:r>
          </a:p>
        </p:txBody>
      </p:sp>
      <p:sp>
        <p:nvSpPr>
          <p:cNvPr id="65539"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66562" name="Rectangle 2"/>
          <p:cNvSpPr>
            <a:spLocks noGrp="1" noChangeArrowheads="1"/>
          </p:cNvSpPr>
          <p:nvPr>
            <p:ph type="ctrTitle"/>
          </p:nvPr>
        </p:nvSpPr>
        <p:spPr>
          <a:xfrm>
            <a:off x="685800" y="2438400"/>
            <a:ext cx="7772400" cy="1143000"/>
          </a:xfrm>
        </p:spPr>
        <p:txBody>
          <a:bodyPr/>
          <a:lstStyle/>
          <a:p>
            <a:r>
              <a:rPr lang="en-US" sz="4000" b="1" smtClean="0"/>
              <a:t>What are examples of target audience input?</a:t>
            </a:r>
            <a:r>
              <a:rPr lang="en-US" sz="4000" smtClean="0"/>
              <a:t> </a:t>
            </a:r>
            <a:r>
              <a:rPr lang="en-US" sz="5400" b="1" smtClean="0"/>
              <a:t> </a:t>
            </a:r>
          </a:p>
        </p:txBody>
      </p:sp>
    </p:spTree>
  </p:cSld>
  <p:clrMapOvr>
    <a:masterClrMapping/>
  </p:clrMapOvr>
  <p:transition advClick="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67586" name="Rectangle 2"/>
          <p:cNvSpPr>
            <a:spLocks noGrp="1" noChangeArrowheads="1"/>
          </p:cNvSpPr>
          <p:nvPr>
            <p:ph type="ctrTitle"/>
          </p:nvPr>
        </p:nvSpPr>
        <p:spPr>
          <a:xfrm>
            <a:off x="685800" y="2590800"/>
            <a:ext cx="7772400" cy="1143000"/>
          </a:xfrm>
        </p:spPr>
        <p:txBody>
          <a:bodyPr/>
          <a:lstStyle/>
          <a:p>
            <a:r>
              <a:rPr lang="en-US" sz="4000" b="1" smtClean="0"/>
              <a:t>Tell them “In order to provide you with the most correct and current information, I need to take a message and forward your information to my supervisor.”</a:t>
            </a:r>
          </a:p>
        </p:txBody>
      </p:sp>
      <p:sp>
        <p:nvSpPr>
          <p:cNvPr id="67587"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68610" name="Rectangle 2"/>
          <p:cNvSpPr>
            <a:spLocks noGrp="1" noChangeArrowheads="1"/>
          </p:cNvSpPr>
          <p:nvPr>
            <p:ph type="ctrTitle"/>
          </p:nvPr>
        </p:nvSpPr>
        <p:spPr>
          <a:xfrm>
            <a:off x="685800" y="2743200"/>
            <a:ext cx="7772400" cy="1143000"/>
          </a:xfrm>
        </p:spPr>
        <p:txBody>
          <a:bodyPr/>
          <a:lstStyle/>
          <a:p>
            <a:r>
              <a:rPr lang="en-US" sz="4000" b="1" smtClean="0"/>
              <a:t>What do you do if the media calls you?  </a:t>
            </a:r>
            <a:br>
              <a:rPr lang="en-US" sz="4000" b="1" smtClean="0"/>
            </a:br>
            <a:r>
              <a:rPr lang="en-US" sz="4000" b="1" smtClean="0"/>
              <a:t>Found in the MCHD Risk and General Communications Plan on the intranet:</a:t>
            </a:r>
            <a:br>
              <a:rPr lang="en-US" sz="4000" b="1" smtClean="0"/>
            </a:br>
            <a:r>
              <a:rPr lang="en-US" sz="4000" b="1" smtClean="0"/>
              <a:t> </a:t>
            </a:r>
            <a:br>
              <a:rPr lang="en-US" sz="4000" b="1" smtClean="0"/>
            </a:br>
            <a:r>
              <a:rPr lang="en-US" sz="2000" b="1" smtClean="0">
                <a:hlinkClick r:id="rId2"/>
              </a:rPr>
              <a:t>http://intra.co.marion.or.us/Dept/HLT/PolicyAndProcedure/emergency+prep.htm</a:t>
            </a:r>
            <a:r>
              <a:rPr lang="en-US" sz="2000" b="1" smtClean="0"/>
              <a:t> </a:t>
            </a:r>
            <a:r>
              <a:rPr lang="en-US" sz="2800" b="1" smtClean="0"/>
              <a:t> </a:t>
            </a:r>
            <a:r>
              <a:rPr lang="en-US" sz="4000" smtClean="0"/>
              <a:t>  </a:t>
            </a:r>
          </a:p>
        </p:txBody>
      </p:sp>
    </p:spTree>
  </p:cSld>
  <p:clrMapOvr>
    <a:masterClrMapping/>
  </p:clrMapOvr>
  <p:transition advClick="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69634" name="Rectangle 2"/>
          <p:cNvSpPr>
            <a:spLocks noGrp="1" noChangeArrowheads="1"/>
          </p:cNvSpPr>
          <p:nvPr>
            <p:ph type="ctrTitle"/>
          </p:nvPr>
        </p:nvSpPr>
        <p:spPr>
          <a:xfrm>
            <a:off x="685800" y="2286000"/>
            <a:ext cx="7772400" cy="1143000"/>
          </a:xfrm>
        </p:spPr>
        <p:txBody>
          <a:bodyPr/>
          <a:lstStyle/>
          <a:p>
            <a:r>
              <a:rPr lang="en-US" sz="4000" b="1" smtClean="0"/>
              <a:t>Assures our resources are being used in the most effective manner.</a:t>
            </a:r>
            <a:r>
              <a:rPr lang="en-US" sz="4000" smtClean="0"/>
              <a:t> </a:t>
            </a:r>
          </a:p>
        </p:txBody>
      </p:sp>
      <p:sp>
        <p:nvSpPr>
          <p:cNvPr id="69635"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70658" name="Rectangle 2"/>
          <p:cNvSpPr>
            <a:spLocks noGrp="1" noChangeArrowheads="1"/>
          </p:cNvSpPr>
          <p:nvPr>
            <p:ph type="ctrTitle"/>
          </p:nvPr>
        </p:nvSpPr>
        <p:spPr>
          <a:xfrm>
            <a:off x="685800" y="2286000"/>
            <a:ext cx="7772400" cy="1143000"/>
          </a:xfrm>
        </p:spPr>
        <p:txBody>
          <a:bodyPr/>
          <a:lstStyle/>
          <a:p>
            <a:r>
              <a:rPr lang="en-US" sz="4000" b="1" smtClean="0"/>
              <a:t>What is data-based decision making?</a:t>
            </a:r>
            <a:r>
              <a:rPr lang="en-US" sz="4000" smtClean="0"/>
              <a:t> </a:t>
            </a:r>
          </a:p>
        </p:txBody>
      </p:sp>
    </p:spTree>
  </p:cSld>
  <p:clrMapOvr>
    <a:masterClrMapping/>
  </p:clrMapOvr>
  <p:transition advClick="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71682" name="Rectangle 2"/>
          <p:cNvSpPr>
            <a:spLocks noGrp="1" noChangeArrowheads="1"/>
          </p:cNvSpPr>
          <p:nvPr>
            <p:ph type="ctrTitle"/>
          </p:nvPr>
        </p:nvSpPr>
        <p:spPr>
          <a:xfrm>
            <a:off x="685800" y="2286000"/>
            <a:ext cx="7772400" cy="1143000"/>
          </a:xfrm>
        </p:spPr>
        <p:txBody>
          <a:bodyPr/>
          <a:lstStyle/>
          <a:p>
            <a:r>
              <a:rPr lang="en-US" sz="4000" b="1" smtClean="0"/>
              <a:t>CDC Community Guide, Cuidate, CaCoon, Strengthening Families, Breast-Feeding Support are examples.</a:t>
            </a:r>
            <a:r>
              <a:rPr lang="en-US" sz="4000" smtClean="0"/>
              <a:t> </a:t>
            </a:r>
          </a:p>
        </p:txBody>
      </p:sp>
      <p:sp>
        <p:nvSpPr>
          <p:cNvPr id="71683"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72706" name="Rectangle 2"/>
          <p:cNvSpPr>
            <a:spLocks noGrp="1" noChangeArrowheads="1"/>
          </p:cNvSpPr>
          <p:nvPr>
            <p:ph type="ctrTitle"/>
          </p:nvPr>
        </p:nvSpPr>
        <p:spPr>
          <a:xfrm>
            <a:off x="685800" y="2286000"/>
            <a:ext cx="7772400" cy="1143000"/>
          </a:xfrm>
        </p:spPr>
        <p:txBody>
          <a:bodyPr/>
          <a:lstStyle/>
          <a:p>
            <a:r>
              <a:rPr lang="en-US" sz="4000" b="1" smtClean="0"/>
              <a:t>What is evidence-based or promising practice?</a:t>
            </a:r>
            <a:r>
              <a:rPr lang="en-US" sz="4000" smtClean="0"/>
              <a:t> </a:t>
            </a:r>
          </a:p>
        </p:txBody>
      </p:sp>
    </p:spTree>
  </p:cSld>
  <p:clrMapOvr>
    <a:masterClrMapping/>
  </p:clrMapOvr>
  <p:transition advClick="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73730" name="Rectangle 2"/>
          <p:cNvSpPr>
            <a:spLocks noGrp="1" noChangeArrowheads="1"/>
          </p:cNvSpPr>
          <p:nvPr>
            <p:ph type="ctrTitle"/>
          </p:nvPr>
        </p:nvSpPr>
        <p:spPr>
          <a:xfrm>
            <a:off x="685800" y="2438400"/>
            <a:ext cx="7772400" cy="1143000"/>
          </a:xfrm>
        </p:spPr>
        <p:txBody>
          <a:bodyPr/>
          <a:lstStyle/>
          <a:p>
            <a:r>
              <a:rPr lang="en-US" sz="4000" b="1" smtClean="0"/>
              <a:t>Before making a change it is important to collect this type of information before so you can compare and check your results.</a:t>
            </a:r>
            <a:r>
              <a:rPr lang="en-US" sz="4000" smtClean="0"/>
              <a:t> </a:t>
            </a:r>
          </a:p>
        </p:txBody>
      </p:sp>
      <p:sp>
        <p:nvSpPr>
          <p:cNvPr id="73731"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74754" name="Rectangle 2"/>
          <p:cNvSpPr>
            <a:spLocks noGrp="1" noChangeArrowheads="1"/>
          </p:cNvSpPr>
          <p:nvPr>
            <p:ph type="ctrTitle"/>
          </p:nvPr>
        </p:nvSpPr>
        <p:spPr>
          <a:xfrm>
            <a:off x="685800" y="2286000"/>
            <a:ext cx="7772400" cy="1143000"/>
          </a:xfrm>
        </p:spPr>
        <p:txBody>
          <a:bodyPr/>
          <a:lstStyle/>
          <a:p>
            <a:r>
              <a:rPr lang="en-US" b="1" smtClean="0"/>
              <a:t>What is baseline data?</a:t>
            </a:r>
            <a:r>
              <a:rPr lang="en-US" smtClean="0"/>
              <a:t> </a:t>
            </a:r>
            <a:endParaRPr lang="en-US" sz="6000" b="1" smtClean="0"/>
          </a:p>
        </p:txBody>
      </p:sp>
    </p:spTree>
  </p:cSld>
  <p:clrMapOvr>
    <a:masterClrMapping/>
  </p:clrMapOvr>
  <p:transition advClick="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75778" name="Rectangle 2"/>
          <p:cNvSpPr>
            <a:spLocks noGrp="1" noChangeArrowheads="1"/>
          </p:cNvSpPr>
          <p:nvPr>
            <p:ph type="ctrTitle"/>
          </p:nvPr>
        </p:nvSpPr>
        <p:spPr>
          <a:xfrm>
            <a:off x="685800" y="2286000"/>
            <a:ext cx="7772400" cy="1143000"/>
          </a:xfrm>
        </p:spPr>
        <p:txBody>
          <a:bodyPr/>
          <a:lstStyle/>
          <a:p>
            <a:r>
              <a:rPr lang="en-US" sz="4000" b="1" smtClean="0"/>
              <a:t>Follow this to assure we protect human subjects if we are approached about research.</a:t>
            </a:r>
            <a:r>
              <a:rPr lang="en-US" sz="4000" smtClean="0"/>
              <a:t> </a:t>
            </a:r>
          </a:p>
        </p:txBody>
      </p:sp>
      <p:sp>
        <p:nvSpPr>
          <p:cNvPr id="75779"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76802" name="Rectangle 2"/>
          <p:cNvSpPr>
            <a:spLocks noGrp="1" noChangeArrowheads="1"/>
          </p:cNvSpPr>
          <p:nvPr>
            <p:ph type="ctrTitle"/>
          </p:nvPr>
        </p:nvSpPr>
        <p:spPr>
          <a:xfrm>
            <a:off x="685800" y="2286000"/>
            <a:ext cx="7772400" cy="1143000"/>
          </a:xfrm>
        </p:spPr>
        <p:txBody>
          <a:bodyPr/>
          <a:lstStyle/>
          <a:p>
            <a:r>
              <a:rPr lang="en-US" sz="4000" b="1" smtClean="0"/>
              <a:t>What is MCHD policy </a:t>
            </a:r>
            <a:br>
              <a:rPr lang="en-US" sz="4000" b="1" smtClean="0"/>
            </a:br>
            <a:r>
              <a:rPr lang="en-US" sz="4000" b="1" smtClean="0"/>
              <a:t>Research – Approval for participation?</a:t>
            </a:r>
            <a:r>
              <a:rPr lang="en-US" sz="4000" smtClean="0"/>
              <a:t> </a:t>
            </a:r>
          </a:p>
        </p:txBody>
      </p:sp>
      <p:sp>
        <p:nvSpPr>
          <p:cNvPr id="76803" name="Rectangle 4"/>
          <p:cNvSpPr>
            <a:spLocks noChangeArrowheads="1"/>
          </p:cNvSpPr>
          <p:nvPr/>
        </p:nvSpPr>
        <p:spPr bwMode="auto">
          <a:xfrm>
            <a:off x="152400" y="4572000"/>
            <a:ext cx="8805863" cy="457200"/>
          </a:xfrm>
          <a:prstGeom prst="rect">
            <a:avLst/>
          </a:prstGeom>
          <a:noFill/>
          <a:ln w="9525">
            <a:noFill/>
            <a:miter lim="800000"/>
            <a:headEnd/>
            <a:tailEnd/>
          </a:ln>
        </p:spPr>
        <p:txBody>
          <a:bodyPr wrap="none">
            <a:spAutoFit/>
          </a:bodyPr>
          <a:lstStyle/>
          <a:p>
            <a:r>
              <a:rPr lang="en-US">
                <a:hlinkClick r:id="rId2"/>
              </a:rPr>
              <a:t>http://intra.co.marion.or.us/Dept/HLT/PolicyAndProcedure/client.htm</a:t>
            </a:r>
            <a:r>
              <a:rPr lang="en-US"/>
              <a:t> </a:t>
            </a:r>
          </a:p>
        </p:txBody>
      </p:sp>
    </p:spTree>
  </p:cSld>
  <p:clrMapOvr>
    <a:masterClrMapping/>
  </p:clrMapOvr>
  <p:transition advClick="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77826" name="Rectangle 2"/>
          <p:cNvSpPr>
            <a:spLocks noGrp="1" noChangeArrowheads="1"/>
          </p:cNvSpPr>
          <p:nvPr>
            <p:ph type="ctrTitle"/>
          </p:nvPr>
        </p:nvSpPr>
        <p:spPr>
          <a:xfrm>
            <a:off x="685800" y="2286000"/>
            <a:ext cx="7772400" cy="1143000"/>
          </a:xfrm>
        </p:spPr>
        <p:txBody>
          <a:bodyPr/>
          <a:lstStyle/>
          <a:p>
            <a:r>
              <a:rPr lang="en-US" sz="4000" b="1" smtClean="0"/>
              <a:t>When setting performance measure targets you may use Healthy People 2020; Oregon Health Authority Improvement Plan etc.</a:t>
            </a:r>
            <a:r>
              <a:rPr lang="en-US" sz="4000" smtClean="0"/>
              <a:t> </a:t>
            </a:r>
          </a:p>
        </p:txBody>
      </p:sp>
      <p:sp>
        <p:nvSpPr>
          <p:cNvPr id="77827"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78850" name="Rectangle 2"/>
          <p:cNvSpPr>
            <a:spLocks noGrp="1" noChangeArrowheads="1"/>
          </p:cNvSpPr>
          <p:nvPr>
            <p:ph type="ctrTitle"/>
          </p:nvPr>
        </p:nvSpPr>
        <p:spPr>
          <a:xfrm>
            <a:off x="685800" y="2286000"/>
            <a:ext cx="7772400" cy="1143000"/>
          </a:xfrm>
        </p:spPr>
        <p:txBody>
          <a:bodyPr/>
          <a:lstStyle/>
          <a:p>
            <a:r>
              <a:rPr lang="en-US" b="1" smtClean="0"/>
              <a:t>What are benchmarks?</a:t>
            </a:r>
            <a:r>
              <a:rPr lang="en-US" smtClean="0"/>
              <a:t> </a:t>
            </a:r>
          </a:p>
        </p:txBody>
      </p:sp>
    </p:spTree>
  </p:cSld>
  <p:clrMapOvr>
    <a:masterClrMapping/>
  </p:clrMapOvr>
  <p:transition advClick="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79874" name="Rectangle 2"/>
          <p:cNvSpPr>
            <a:spLocks noGrp="1" noChangeArrowheads="1"/>
          </p:cNvSpPr>
          <p:nvPr>
            <p:ph type="ctrTitle"/>
          </p:nvPr>
        </p:nvSpPr>
        <p:spPr>
          <a:xfrm>
            <a:off x="685800" y="2286000"/>
            <a:ext cx="7772400" cy="1143000"/>
          </a:xfrm>
        </p:spPr>
        <p:txBody>
          <a:bodyPr/>
          <a:lstStyle/>
          <a:p>
            <a:r>
              <a:rPr lang="en-US" sz="4000" b="1" smtClean="0"/>
              <a:t>24/7 phone line </a:t>
            </a:r>
            <a:br>
              <a:rPr lang="en-US" sz="4000" b="1" smtClean="0"/>
            </a:br>
            <a:r>
              <a:rPr lang="en-US" sz="4000" b="1" smtClean="0"/>
              <a:t>(503) 588-5621</a:t>
            </a:r>
            <a:r>
              <a:rPr lang="en-US" sz="4000" smtClean="0"/>
              <a:t> </a:t>
            </a:r>
          </a:p>
        </p:txBody>
      </p:sp>
      <p:sp>
        <p:nvSpPr>
          <p:cNvPr id="79875"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80898" name="Rectangle 2"/>
          <p:cNvSpPr>
            <a:spLocks noGrp="1" noChangeArrowheads="1"/>
          </p:cNvSpPr>
          <p:nvPr>
            <p:ph type="ctrTitle"/>
          </p:nvPr>
        </p:nvSpPr>
        <p:spPr>
          <a:xfrm>
            <a:off x="685800" y="2286000"/>
            <a:ext cx="7772400" cy="1143000"/>
          </a:xfrm>
        </p:spPr>
        <p:txBody>
          <a:bodyPr/>
          <a:lstStyle/>
          <a:p>
            <a:r>
              <a:rPr lang="en-US" sz="4000" b="1" smtClean="0"/>
              <a:t>How can the public contact MCHD 24/7 to report a public health emergency or reportable communicable disease?</a:t>
            </a:r>
            <a:r>
              <a:rPr lang="en-US" sz="4000" smtClean="0"/>
              <a:t> </a:t>
            </a:r>
            <a:r>
              <a:rPr lang="en-US" sz="5400" b="1" smtClean="0"/>
              <a:t> </a:t>
            </a:r>
          </a:p>
        </p:txBody>
      </p:sp>
    </p:spTree>
  </p:cSld>
  <p:clrMapOvr>
    <a:masterClrMapping/>
  </p:clrMapOvr>
  <p:transition advClick="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81922" name="Rectangle 2"/>
          <p:cNvSpPr>
            <a:spLocks noGrp="1" noChangeArrowheads="1"/>
          </p:cNvSpPr>
          <p:nvPr>
            <p:ph type="ctrTitle"/>
          </p:nvPr>
        </p:nvSpPr>
        <p:spPr>
          <a:xfrm>
            <a:off x="685800" y="2286000"/>
            <a:ext cx="7772400" cy="1143000"/>
          </a:xfrm>
        </p:spPr>
        <p:txBody>
          <a:bodyPr/>
          <a:lstStyle/>
          <a:p>
            <a:r>
              <a:rPr lang="en-US" sz="4000" b="1" smtClean="0"/>
              <a:t>TB, Hepatitis, Pertussis, Gonorrhea, Arsenic in school water supply are examples.</a:t>
            </a:r>
            <a:r>
              <a:rPr lang="en-US" sz="4000" smtClean="0"/>
              <a:t> </a:t>
            </a:r>
          </a:p>
        </p:txBody>
      </p:sp>
      <p:sp>
        <p:nvSpPr>
          <p:cNvPr id="81923"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82946" name="Rectangle 2"/>
          <p:cNvSpPr>
            <a:spLocks noGrp="1" noChangeArrowheads="1"/>
          </p:cNvSpPr>
          <p:nvPr>
            <p:ph type="ctrTitle"/>
          </p:nvPr>
        </p:nvSpPr>
        <p:spPr>
          <a:xfrm>
            <a:off x="685800" y="2286000"/>
            <a:ext cx="7772400" cy="1143000"/>
          </a:xfrm>
        </p:spPr>
        <p:txBody>
          <a:bodyPr/>
          <a:lstStyle/>
          <a:p>
            <a:r>
              <a:rPr lang="en-US" sz="4000" b="1" smtClean="0"/>
              <a:t>What are situations that require investigation?</a:t>
            </a:r>
            <a:r>
              <a:rPr lang="en-US" sz="4000" smtClean="0"/>
              <a:t> </a:t>
            </a:r>
          </a:p>
        </p:txBody>
      </p:sp>
    </p:spTree>
  </p:cSld>
  <p:clrMapOvr>
    <a:masterClrMapping/>
  </p:clrMapOvr>
  <p:transition advClick="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83970" name="Rectangle 2"/>
          <p:cNvSpPr>
            <a:spLocks noGrp="1" noChangeArrowheads="1"/>
          </p:cNvSpPr>
          <p:nvPr>
            <p:ph type="ctrTitle"/>
          </p:nvPr>
        </p:nvSpPr>
        <p:spPr>
          <a:xfrm>
            <a:off x="685800" y="2286000"/>
            <a:ext cx="7772400" cy="1143000"/>
          </a:xfrm>
        </p:spPr>
        <p:txBody>
          <a:bodyPr/>
          <a:lstStyle/>
          <a:p>
            <a:r>
              <a:rPr lang="en-US" sz="4000" b="1" smtClean="0"/>
              <a:t>H1N1 flyer &amp; Statesman Journal article &amp; Cooling Shelter media release are examples.</a:t>
            </a:r>
            <a:r>
              <a:rPr lang="en-US" sz="4000" smtClean="0"/>
              <a:t> </a:t>
            </a:r>
          </a:p>
        </p:txBody>
      </p:sp>
      <p:sp>
        <p:nvSpPr>
          <p:cNvPr id="83971"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84994" name="Rectangle 2"/>
          <p:cNvSpPr>
            <a:spLocks noGrp="1" noChangeArrowheads="1"/>
          </p:cNvSpPr>
          <p:nvPr>
            <p:ph type="ctrTitle"/>
          </p:nvPr>
        </p:nvSpPr>
        <p:spPr>
          <a:xfrm>
            <a:off x="685800" y="2286000"/>
            <a:ext cx="7772400" cy="1143000"/>
          </a:xfrm>
        </p:spPr>
        <p:txBody>
          <a:bodyPr/>
          <a:lstStyle/>
          <a:p>
            <a:r>
              <a:rPr lang="en-US" sz="4000" b="1" smtClean="0"/>
              <a:t>What is timely communication with the public?</a:t>
            </a:r>
            <a:r>
              <a:rPr lang="en-US" sz="4000" smtClean="0"/>
              <a:t> </a:t>
            </a:r>
          </a:p>
        </p:txBody>
      </p:sp>
    </p:spTree>
  </p:cSld>
  <p:clrMapOvr>
    <a:masterClrMapping/>
  </p:clrMapOvr>
  <p:transition advClick="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86018" name="Rectangle 2"/>
          <p:cNvSpPr>
            <a:spLocks noGrp="1" noChangeArrowheads="1"/>
          </p:cNvSpPr>
          <p:nvPr>
            <p:ph type="ctrTitle"/>
          </p:nvPr>
        </p:nvSpPr>
        <p:spPr>
          <a:xfrm>
            <a:off x="685800" y="2286000"/>
            <a:ext cx="7772400" cy="1143000"/>
          </a:xfrm>
        </p:spPr>
        <p:txBody>
          <a:bodyPr/>
          <a:lstStyle/>
          <a:p>
            <a:r>
              <a:rPr lang="en-US" sz="4000" b="1" smtClean="0"/>
              <a:t>CD Team/EH Outbreak roles, two counties working on an outbreak, and the state and schools working together during an outbreak are examples.</a:t>
            </a:r>
          </a:p>
        </p:txBody>
      </p:sp>
      <p:sp>
        <p:nvSpPr>
          <p:cNvPr id="86019"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87042" name="Rectangle 2"/>
          <p:cNvSpPr>
            <a:spLocks noGrp="1" noChangeArrowheads="1"/>
          </p:cNvSpPr>
          <p:nvPr>
            <p:ph type="ctrTitle"/>
          </p:nvPr>
        </p:nvSpPr>
        <p:spPr>
          <a:xfrm>
            <a:off x="685800" y="2286000"/>
            <a:ext cx="7772400" cy="1143000"/>
          </a:xfrm>
        </p:spPr>
        <p:txBody>
          <a:bodyPr/>
          <a:lstStyle/>
          <a:p>
            <a:r>
              <a:rPr lang="en-US" sz="4000" b="1" smtClean="0"/>
              <a:t>What is working with partners?</a:t>
            </a:r>
            <a:r>
              <a:rPr lang="en-US" sz="4000" smtClean="0"/>
              <a:t> </a:t>
            </a:r>
            <a:r>
              <a:rPr lang="en-US" sz="5400" b="1" smtClean="0"/>
              <a:t> </a:t>
            </a:r>
          </a:p>
        </p:txBody>
      </p:sp>
    </p:spTree>
  </p:cSld>
  <p:clrMapOvr>
    <a:masterClrMapping/>
  </p:clrMapOvr>
  <p:transition advClick="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88066" name="Rectangle 2"/>
          <p:cNvSpPr>
            <a:spLocks noGrp="1" noChangeArrowheads="1"/>
          </p:cNvSpPr>
          <p:nvPr>
            <p:ph type="ctrTitle"/>
          </p:nvPr>
        </p:nvSpPr>
        <p:spPr>
          <a:xfrm>
            <a:off x="685800" y="2286000"/>
            <a:ext cx="7772400" cy="1143000"/>
          </a:xfrm>
        </p:spPr>
        <p:txBody>
          <a:bodyPr/>
          <a:lstStyle/>
          <a:p>
            <a:r>
              <a:rPr lang="en-US" sz="4000" b="1" smtClean="0"/>
              <a:t>A box checked on your EJF that you have an emergency preparedness role as an initial responder and will be called upon when the MCHD’s normal capacity to respond is exceeded.</a:t>
            </a:r>
            <a:r>
              <a:rPr lang="en-US" sz="4000" smtClean="0"/>
              <a:t> </a:t>
            </a:r>
          </a:p>
        </p:txBody>
      </p:sp>
      <p:sp>
        <p:nvSpPr>
          <p:cNvPr id="88067"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89090" name="Rectangle 2"/>
          <p:cNvSpPr>
            <a:spLocks noGrp="1" noChangeArrowheads="1"/>
          </p:cNvSpPr>
          <p:nvPr>
            <p:ph type="ctrTitle"/>
          </p:nvPr>
        </p:nvSpPr>
        <p:spPr>
          <a:xfrm>
            <a:off x="685800" y="2286000"/>
            <a:ext cx="7772400" cy="1143000"/>
          </a:xfrm>
        </p:spPr>
        <p:txBody>
          <a:bodyPr/>
          <a:lstStyle/>
          <a:p>
            <a:r>
              <a:rPr lang="en-US" b="1" smtClean="0"/>
              <a:t>What is surge capacity?</a:t>
            </a:r>
            <a:r>
              <a:rPr lang="en-US" smtClean="0"/>
              <a:t> </a:t>
            </a:r>
          </a:p>
        </p:txBody>
      </p:sp>
    </p:spTree>
  </p:cSld>
  <p:clrMapOvr>
    <a:masterClrMapping/>
  </p:clrMapOvr>
  <p:transition advClick="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90114" name="Rectangle 2"/>
          <p:cNvSpPr>
            <a:spLocks noGrp="1" noChangeArrowheads="1"/>
          </p:cNvSpPr>
          <p:nvPr>
            <p:ph type="ctrTitle"/>
          </p:nvPr>
        </p:nvSpPr>
        <p:spPr>
          <a:xfrm>
            <a:off x="685800" y="2286000"/>
            <a:ext cx="7772400" cy="1143000"/>
          </a:xfrm>
        </p:spPr>
        <p:txBody>
          <a:bodyPr/>
          <a:lstStyle/>
          <a:p>
            <a:r>
              <a:rPr lang="en-US" sz="4000" b="1" smtClean="0"/>
              <a:t>It is based off the 10 Essential Public Health Functions and provides Marion County Public Health a framework/roadmap.</a:t>
            </a:r>
            <a:r>
              <a:rPr lang="en-US" sz="4000" smtClean="0"/>
              <a:t> </a:t>
            </a:r>
          </a:p>
        </p:txBody>
      </p:sp>
      <p:sp>
        <p:nvSpPr>
          <p:cNvPr id="90115"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91138" name="Rectangle 2"/>
          <p:cNvSpPr>
            <a:spLocks noGrp="1" noChangeArrowheads="1"/>
          </p:cNvSpPr>
          <p:nvPr>
            <p:ph type="ctrTitle"/>
          </p:nvPr>
        </p:nvSpPr>
        <p:spPr>
          <a:xfrm>
            <a:off x="685800" y="2286000"/>
            <a:ext cx="7772400" cy="1143000"/>
          </a:xfrm>
        </p:spPr>
        <p:txBody>
          <a:bodyPr/>
          <a:lstStyle/>
          <a:p>
            <a:r>
              <a:rPr lang="en-US" sz="4000" b="1" smtClean="0"/>
              <a:t>What is (PHAB) ACCREDITATION?</a:t>
            </a:r>
            <a:r>
              <a:rPr lang="en-US" sz="4000" smtClean="0"/>
              <a:t> </a:t>
            </a:r>
          </a:p>
        </p:txBody>
      </p:sp>
    </p:spTree>
  </p:cSld>
  <p:clrMapOvr>
    <a:masterClrMapping/>
  </p:clrMapOvr>
  <p:transition advClick="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92162" name="Rectangle 2"/>
          <p:cNvSpPr>
            <a:spLocks noGrp="1" noChangeArrowheads="1"/>
          </p:cNvSpPr>
          <p:nvPr>
            <p:ph type="ctrTitle"/>
          </p:nvPr>
        </p:nvSpPr>
        <p:spPr>
          <a:xfrm>
            <a:off x="685800" y="2286000"/>
            <a:ext cx="7772400" cy="1143000"/>
          </a:xfrm>
        </p:spPr>
        <p:txBody>
          <a:bodyPr/>
          <a:lstStyle/>
          <a:p>
            <a:r>
              <a:rPr lang="en-US" sz="4000" b="1" smtClean="0"/>
              <a:t>Community Health Assessment (CHA), Community Health Improvement Plan (CHIP), and a department Strategic Plan.</a:t>
            </a:r>
            <a:r>
              <a:rPr lang="en-US" sz="4000" smtClean="0"/>
              <a:t> </a:t>
            </a:r>
          </a:p>
        </p:txBody>
      </p:sp>
      <p:sp>
        <p:nvSpPr>
          <p:cNvPr id="92163"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93186" name="Rectangle 2"/>
          <p:cNvSpPr>
            <a:spLocks noGrp="1" noChangeArrowheads="1"/>
          </p:cNvSpPr>
          <p:nvPr>
            <p:ph type="ctrTitle"/>
          </p:nvPr>
        </p:nvSpPr>
        <p:spPr>
          <a:xfrm>
            <a:off x="685800" y="2286000"/>
            <a:ext cx="7772400" cy="1143000"/>
          </a:xfrm>
        </p:spPr>
        <p:txBody>
          <a:bodyPr/>
          <a:lstStyle/>
          <a:p>
            <a:r>
              <a:rPr lang="en-US" sz="4000" b="1" smtClean="0"/>
              <a:t>What are the 3 Prerequisites to PHAB Accreditation?</a:t>
            </a:r>
            <a:r>
              <a:rPr lang="en-US" sz="4000" smtClean="0"/>
              <a:t> </a:t>
            </a:r>
            <a:r>
              <a:rPr lang="en-US" sz="5400" b="1" smtClean="0"/>
              <a:t> </a:t>
            </a:r>
          </a:p>
        </p:txBody>
      </p:sp>
    </p:spTree>
  </p:cSld>
  <p:clrMapOvr>
    <a:masterClrMapping/>
  </p:clrMapOvr>
  <p:transition advClick="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94210" name="Rectangle 2"/>
          <p:cNvSpPr>
            <a:spLocks noGrp="1" noChangeArrowheads="1"/>
          </p:cNvSpPr>
          <p:nvPr>
            <p:ph type="ctrTitle"/>
          </p:nvPr>
        </p:nvSpPr>
        <p:spPr>
          <a:xfrm>
            <a:off x="685800" y="2438400"/>
            <a:ext cx="7772400" cy="1143000"/>
          </a:xfrm>
        </p:spPr>
        <p:txBody>
          <a:bodyPr/>
          <a:lstStyle/>
          <a:p>
            <a:r>
              <a:rPr lang="en-US" sz="3600" b="1" smtClean="0"/>
              <a:t>Prenatal Taskforce (PNTF), AMIC, CHIPS, Breastfeeding, Emergency Preparedness collaborations that foster partnerships, engagement, leverages resources, and maximizes efforts for positive community impact.</a:t>
            </a:r>
            <a:r>
              <a:rPr lang="en-US" sz="4000" smtClean="0"/>
              <a:t> </a:t>
            </a:r>
          </a:p>
        </p:txBody>
      </p:sp>
      <p:sp>
        <p:nvSpPr>
          <p:cNvPr id="94211"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95234" name="Rectangle 2"/>
          <p:cNvSpPr>
            <a:spLocks noGrp="1" noChangeArrowheads="1"/>
          </p:cNvSpPr>
          <p:nvPr>
            <p:ph type="ctrTitle"/>
          </p:nvPr>
        </p:nvSpPr>
        <p:spPr>
          <a:xfrm>
            <a:off x="685800" y="2286000"/>
            <a:ext cx="7772400" cy="1143000"/>
          </a:xfrm>
        </p:spPr>
        <p:txBody>
          <a:bodyPr/>
          <a:lstStyle/>
          <a:p>
            <a:r>
              <a:rPr lang="en-US" b="1" smtClean="0"/>
              <a:t>What are coalitions?</a:t>
            </a:r>
            <a:r>
              <a:rPr lang="en-US" smtClean="0"/>
              <a:t> </a:t>
            </a:r>
          </a:p>
        </p:txBody>
      </p:sp>
    </p:spTree>
  </p:cSld>
  <p:clrMapOvr>
    <a:masterClrMapping/>
  </p:clrMapOvr>
  <p:transition advClick="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96258" name="Rectangle 2"/>
          <p:cNvSpPr>
            <a:spLocks noGrp="1" noChangeArrowheads="1"/>
          </p:cNvSpPr>
          <p:nvPr>
            <p:ph type="ctrTitle"/>
          </p:nvPr>
        </p:nvSpPr>
        <p:spPr>
          <a:xfrm>
            <a:off x="685800" y="2286000"/>
            <a:ext cx="7772400" cy="1143000"/>
          </a:xfrm>
        </p:spPr>
        <p:txBody>
          <a:bodyPr/>
          <a:lstStyle/>
          <a:p>
            <a:r>
              <a:rPr lang="en-US" sz="4000" b="1" smtClean="0"/>
              <a:t>Data that someone else collected and compiled that we use.</a:t>
            </a:r>
          </a:p>
        </p:txBody>
      </p:sp>
      <p:sp>
        <p:nvSpPr>
          <p:cNvPr id="96259" name="AutoShape 6">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97282" name="Rectangle 2"/>
          <p:cNvSpPr>
            <a:spLocks noGrp="1" noChangeArrowheads="1"/>
          </p:cNvSpPr>
          <p:nvPr>
            <p:ph type="ctrTitle"/>
          </p:nvPr>
        </p:nvSpPr>
        <p:spPr>
          <a:xfrm>
            <a:off x="685800" y="2286000"/>
            <a:ext cx="7772400" cy="1143000"/>
          </a:xfrm>
        </p:spPr>
        <p:txBody>
          <a:bodyPr/>
          <a:lstStyle/>
          <a:p>
            <a:r>
              <a:rPr lang="en-US" b="1" smtClean="0"/>
              <a:t>What is secondary data?</a:t>
            </a:r>
            <a:r>
              <a:rPr lang="en-US" smtClean="0"/>
              <a:t> </a:t>
            </a:r>
            <a:r>
              <a:rPr lang="en-US" sz="6000" b="1" smtClean="0"/>
              <a:t> </a:t>
            </a:r>
          </a:p>
        </p:txBody>
      </p:sp>
    </p:spTree>
  </p:cSld>
  <p:clrMapOvr>
    <a:masterClrMapping/>
  </p:clrMapOvr>
  <p:transition advClick="0"/>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98306" name="Rectangle 2"/>
          <p:cNvSpPr>
            <a:spLocks noGrp="1" noChangeArrowheads="1"/>
          </p:cNvSpPr>
          <p:nvPr>
            <p:ph type="ctrTitle"/>
          </p:nvPr>
        </p:nvSpPr>
        <p:spPr>
          <a:xfrm>
            <a:off x="685800" y="2286000"/>
            <a:ext cx="7772400" cy="1143000"/>
          </a:xfrm>
        </p:spPr>
        <p:txBody>
          <a:bodyPr/>
          <a:lstStyle/>
          <a:p>
            <a:r>
              <a:rPr lang="en-US" sz="4000" b="1" smtClean="0"/>
              <a:t>Salem-Keizer, Santiam Canyon, Silverton, Woodburn/Northern Marion County</a:t>
            </a:r>
            <a:r>
              <a:rPr lang="en-US" sz="4000" smtClean="0"/>
              <a:t> </a:t>
            </a:r>
          </a:p>
        </p:txBody>
      </p:sp>
      <p:sp>
        <p:nvSpPr>
          <p:cNvPr id="98307" name="AutoShape 7">
            <a:hlinkClick r:id="" action="ppaction://hlinkshowjump?jump=nextslide" highlightClick="1"/>
          </p:cNvPr>
          <p:cNvSpPr>
            <a:spLocks noChangeArrowheads="1"/>
          </p:cNvSpPr>
          <p:nvPr/>
        </p:nvSpPr>
        <p:spPr bwMode="auto">
          <a:xfrm>
            <a:off x="8610600" y="6324600"/>
            <a:ext cx="533400" cy="533400"/>
          </a:xfrm>
          <a:prstGeom prst="actionButtonHelp">
            <a:avLst/>
          </a:prstGeom>
          <a:solidFill>
            <a:srgbClr val="000080"/>
          </a:solidFill>
          <a:ln w="9525">
            <a:solidFill>
              <a:srgbClr val="FFFFFF"/>
            </a:solidFill>
            <a:miter lim="800000"/>
            <a:headEnd/>
            <a:tailEnd/>
          </a:ln>
        </p:spPr>
        <p:txBody>
          <a:bodyPr wrap="none" anchor="ctr"/>
          <a:lstStyle/>
          <a:p>
            <a:pPr eaLnBrk="0" hangingPunct="0"/>
            <a:endParaRPr lang="en-US"/>
          </a:p>
        </p:txBody>
      </p:sp>
    </p:spTree>
  </p:cSld>
  <p:clrMapOvr>
    <a:masterClrMapping/>
  </p:clrMapOvr>
  <p:transition advClick="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quarter" idx="10"/>
          </p:nvPr>
        </p:nvSpPr>
        <p:spPr/>
        <p:txBody>
          <a:bodyPr/>
          <a:lstStyle/>
          <a:p>
            <a:pPr>
              <a:defRPr/>
            </a:pPr>
            <a:r>
              <a:rPr lang="en-US"/>
              <a:t>Template by            Modified by</a:t>
            </a:r>
          </a:p>
          <a:p>
            <a:pPr>
              <a:defRPr/>
            </a:pPr>
            <a:r>
              <a:rPr lang="en-US"/>
              <a:t>Bill Arcuri, WCSD    Chad Vance, CCISD</a:t>
            </a:r>
          </a:p>
        </p:txBody>
      </p:sp>
      <p:sp>
        <p:nvSpPr>
          <p:cNvPr id="99330" name="Rectangle 2"/>
          <p:cNvSpPr>
            <a:spLocks noGrp="1" noChangeArrowheads="1"/>
          </p:cNvSpPr>
          <p:nvPr>
            <p:ph type="ctrTitle"/>
          </p:nvPr>
        </p:nvSpPr>
        <p:spPr>
          <a:xfrm>
            <a:off x="685800" y="2286000"/>
            <a:ext cx="7772400" cy="1143000"/>
          </a:xfrm>
        </p:spPr>
        <p:txBody>
          <a:bodyPr/>
          <a:lstStyle/>
          <a:p>
            <a:r>
              <a:rPr lang="en-US" sz="4000" b="1" smtClean="0"/>
              <a:t>What are the four regions represented in the Marion County CHIP?</a:t>
            </a:r>
            <a:r>
              <a:rPr lang="en-US" sz="4000" smtClean="0"/>
              <a:t> </a:t>
            </a:r>
          </a:p>
        </p:txBody>
      </p:sp>
    </p:spTree>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Default Design">
  <a:themeElements>
    <a:clrScheme name="">
      <a:dk1>
        <a:srgbClr val="000000"/>
      </a:dk1>
      <a:lt1>
        <a:srgbClr val="FFFFFF"/>
      </a:lt1>
      <a:dk2>
        <a:srgbClr val="000099"/>
      </a:dk2>
      <a:lt2>
        <a:srgbClr val="FFFF00"/>
      </a:lt2>
      <a:accent1>
        <a:srgbClr val="FF9900"/>
      </a:accent1>
      <a:accent2>
        <a:srgbClr val="00FFFF"/>
      </a:accent2>
      <a:accent3>
        <a:srgbClr val="AAAACA"/>
      </a:accent3>
      <a:accent4>
        <a:srgbClr val="DADADA"/>
      </a:accent4>
      <a:accent5>
        <a:srgbClr val="FFCAAA"/>
      </a:accent5>
      <a:accent6>
        <a:srgbClr val="00E7E7"/>
      </a:accent6>
      <a:hlink>
        <a:srgbClr val="FFFFFF"/>
      </a:hlink>
      <a:folHlink>
        <a:srgbClr val="000066"/>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000099"/>
    </a:dk2>
    <a:lt2>
      <a:srgbClr val="FFFF00"/>
    </a:lt2>
    <a:accent1>
      <a:srgbClr val="FF9900"/>
    </a:accent1>
    <a:accent2>
      <a:srgbClr val="00FFFF"/>
    </a:accent2>
    <a:accent3>
      <a:srgbClr val="AAAACA"/>
    </a:accent3>
    <a:accent4>
      <a:srgbClr val="DADADA"/>
    </a:accent4>
    <a:accent5>
      <a:srgbClr val="FFCAAA"/>
    </a:accent5>
    <a:accent6>
      <a:srgbClr val="00E7E7"/>
    </a:accent6>
    <a:hlink>
      <a:srgbClr val="FFFFFF"/>
    </a:hlink>
    <a:folHlink>
      <a:srgbClr val="000066"/>
    </a:folHlink>
  </a:clrScheme>
</a:themeOverride>
</file>

<file path=docProps/app.xml><?xml version="1.0" encoding="utf-8"?>
<Properties xmlns="http://schemas.openxmlformats.org/officeDocument/2006/extended-properties" xmlns:vt="http://schemas.openxmlformats.org/officeDocument/2006/docPropsVTypes">
  <Template/>
  <TotalTime>772</TotalTime>
  <Words>2051</Words>
  <Application>Microsoft PowerPoint</Application>
  <PresentationFormat>On-screen Show (4:3)</PresentationFormat>
  <Paragraphs>335</Paragraphs>
  <Slides>72</Slides>
  <Notes>10</Notes>
  <HiddenSlides>1</HiddenSlides>
  <MMClips>1</MMClips>
  <ScaleCrop>false</ScaleCrop>
  <HeadingPairs>
    <vt:vector size="6" baseType="variant">
      <vt:variant>
        <vt:lpstr>Fonts Used</vt:lpstr>
      </vt:variant>
      <vt:variant>
        <vt:i4>3</vt:i4>
      </vt:variant>
      <vt:variant>
        <vt:lpstr>Design Template</vt:lpstr>
      </vt:variant>
      <vt:variant>
        <vt:i4>1</vt:i4>
      </vt:variant>
      <vt:variant>
        <vt:lpstr>Slide Titles</vt:lpstr>
      </vt:variant>
      <vt:variant>
        <vt:i4>72</vt:i4>
      </vt:variant>
    </vt:vector>
  </HeadingPairs>
  <TitlesOfParts>
    <vt:vector size="76" baseType="lpstr">
      <vt:lpstr>Times New Roman</vt:lpstr>
      <vt:lpstr>Arial</vt:lpstr>
      <vt:lpstr>Benguiat Frisky</vt:lpstr>
      <vt:lpstr>Default Design</vt:lpstr>
      <vt:lpstr> Mission, Vision, Values</vt:lpstr>
      <vt:lpstr>Marion County Public Health Mission:</vt:lpstr>
      <vt:lpstr>Marion County Public Health Vision:</vt:lpstr>
      <vt:lpstr>Marion County Public Health Values:</vt:lpstr>
      <vt:lpstr>Slide 5</vt:lpstr>
      <vt:lpstr>PHAB Site Visit Preparation</vt:lpstr>
      <vt:lpstr>PHAB Site Visit Preparation</vt:lpstr>
      <vt:lpstr>PHAB Site Visit Preparation</vt:lpstr>
      <vt:lpstr>PHAB Site Visit Preparation</vt:lpstr>
      <vt:lpstr>QI/Essential Public Health Function JEOPARDY!</vt:lpstr>
      <vt:lpstr>Slide 11</vt:lpstr>
      <vt:lpstr>Daily Double Graphic and Sound Effect!</vt:lpstr>
      <vt:lpstr>Other than online classes,  twice a year opportunity to take mandatory training. </vt:lpstr>
      <vt:lpstr>What are health Inservice Training Days?</vt:lpstr>
      <vt:lpstr>Public Health Staff Development Resources webpage on intranet.</vt:lpstr>
      <vt:lpstr>What are training resources? </vt:lpstr>
      <vt:lpstr>Date, name or logo, contact information when appropriate, &amp; reading level at or below 6th grade. </vt:lpstr>
      <vt:lpstr>What are the standards to include on written materials for our clients? </vt:lpstr>
      <vt:lpstr>Compassion, Collaboration &amp; Integration, Prevention, Social Justice &amp; Equality, Integrity, Diverse Public Health Workforce, &amp; Continuous Quality Improvement </vt:lpstr>
      <vt:lpstr>What are Marion County Public Health Division Values? </vt:lpstr>
      <vt:lpstr>This tool helps you to set personal goals for your own professional growth and helps you and your supervisor to pick a focus of training for you.</vt:lpstr>
      <vt:lpstr>What is Core Competency Self-Assessment Tool?  http://intra.co.marion.or.us/Dept/HLT/publichealth/phsdr/corecompetency.htm </vt:lpstr>
      <vt:lpstr>A conscious effort to make a change for the better that can be done daily and also can be done through a more formal process. </vt:lpstr>
      <vt:lpstr>What is Quality Improvement? </vt:lpstr>
      <vt:lpstr>Lean, Plan-Do-Check-Act (PDCA) are examples </vt:lpstr>
      <vt:lpstr>What is a formal process for QI? </vt:lpstr>
      <vt:lpstr>A committee made up of MCHD volunteers that reviews program PDCA QI projects and provides guidance, leadership and alignment of QI efforts with Marion County goals. </vt:lpstr>
      <vt:lpstr>What is Public Health Quality Council (PHQC)? </vt:lpstr>
      <vt:lpstr>This summarizes a particular situation including what happened, what went well, what needs to be improved and timelines for improvement as well as if any policy changes are needed. </vt:lpstr>
      <vt:lpstr>What is an After Action Report (AAR)?  </vt:lpstr>
      <vt:lpstr>Fishbone, the Five Whys are quality improvement tools that  help you get to this </vt:lpstr>
      <vt:lpstr>What is the root cause of a problem?</vt:lpstr>
      <vt:lpstr>Meeting title, participants &amp; their affiliations/job title/program, date, what was discussed, decisions/plan, and timelines.</vt:lpstr>
      <vt:lpstr>What are standard pieces of information to include on meeting minutes?</vt:lpstr>
      <vt:lpstr>Oregon Relay</vt:lpstr>
      <vt:lpstr>How do we communicate with hearing impaired over the phone?   Remember we no longer have a TTY phone. </vt:lpstr>
      <vt:lpstr>Contact webmaster Sara Fillion and provide your communication message, graphics, etc. </vt:lpstr>
      <vt:lpstr>How do you post on social media or our webpage? </vt:lpstr>
      <vt:lpstr>Conducting a focus group with local teens about teen pregnancy prevention and intervention in Marion County, Surveying WIC participants to find out if class information is being delivered in an understandable format, etc. </vt:lpstr>
      <vt:lpstr>What are examples of target audience input?  </vt:lpstr>
      <vt:lpstr>Tell them “In order to provide you with the most correct and current information, I need to take a message and forward your information to my supervisor.”</vt:lpstr>
      <vt:lpstr>What do you do if the media calls you?   Found in the MCHD Risk and General Communications Plan on the intranet:   http://intra.co.marion.or.us/Dept/HLT/PolicyAndProcedure/emergency+prep.htm    </vt:lpstr>
      <vt:lpstr>Assures our resources are being used in the most effective manner. </vt:lpstr>
      <vt:lpstr>What is data-based decision making? </vt:lpstr>
      <vt:lpstr>CDC Community Guide, Cuidate, CaCoon, Strengthening Families, Breast-Feeding Support are examples. </vt:lpstr>
      <vt:lpstr>What is evidence-based or promising practice? </vt:lpstr>
      <vt:lpstr>Before making a change it is important to collect this type of information before so you can compare and check your results. </vt:lpstr>
      <vt:lpstr>What is baseline data? </vt:lpstr>
      <vt:lpstr>Follow this to assure we protect human subjects if we are approached about research. </vt:lpstr>
      <vt:lpstr>What is MCHD policy  Research – Approval for participation? </vt:lpstr>
      <vt:lpstr>When setting performance measure targets you may use Healthy People 2020; Oregon Health Authority Improvement Plan etc. </vt:lpstr>
      <vt:lpstr>What are benchmarks? </vt:lpstr>
      <vt:lpstr>24/7 phone line  (503) 588-5621 </vt:lpstr>
      <vt:lpstr>How can the public contact MCHD 24/7 to report a public health emergency or reportable communicable disease?  </vt:lpstr>
      <vt:lpstr>TB, Hepatitis, Pertussis, Gonorrhea, Arsenic in school water supply are examples. </vt:lpstr>
      <vt:lpstr>What are situations that require investigation? </vt:lpstr>
      <vt:lpstr>H1N1 flyer &amp; Statesman Journal article &amp; Cooling Shelter media release are examples. </vt:lpstr>
      <vt:lpstr>What is timely communication with the public? </vt:lpstr>
      <vt:lpstr>CD Team/EH Outbreak roles, two counties working on an outbreak, and the state and schools working together during an outbreak are examples.</vt:lpstr>
      <vt:lpstr>What is working with partners?  </vt:lpstr>
      <vt:lpstr>A box checked on your EJF that you have an emergency preparedness role as an initial responder and will be called upon when the MCHD’s normal capacity to respond is exceeded. </vt:lpstr>
      <vt:lpstr>What is surge capacity? </vt:lpstr>
      <vt:lpstr>It is based off the 10 Essential Public Health Functions and provides Marion County Public Health a framework/roadmap. </vt:lpstr>
      <vt:lpstr>What is (PHAB) ACCREDITATION? </vt:lpstr>
      <vt:lpstr>Community Health Assessment (CHA), Community Health Improvement Plan (CHIP), and a department Strategic Plan. </vt:lpstr>
      <vt:lpstr>What are the 3 Prerequisites to PHAB Accreditation?  </vt:lpstr>
      <vt:lpstr>Prenatal Taskforce (PNTF), AMIC, CHIPS, Breastfeeding, Emergency Preparedness collaborations that foster partnerships, engagement, leverages resources, and maximizes efforts for positive community impact. </vt:lpstr>
      <vt:lpstr>What are coalitions? </vt:lpstr>
      <vt:lpstr>Data that someone else collected and compiled that we use.</vt:lpstr>
      <vt:lpstr>What is secondary data?  </vt:lpstr>
      <vt:lpstr>Salem-Keizer, Santiam Canyon, Silverton, Woodburn/Northern Marion County </vt:lpstr>
      <vt:lpstr>What are the four regions represented in the Marion County CHIP? </vt:lpstr>
    </vt:vector>
  </TitlesOfParts>
  <Company>Compaq</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Bill Arcuri</dc:creator>
  <cp:lastModifiedBy>lschwarz</cp:lastModifiedBy>
  <cp:revision>39</cp:revision>
  <dcterms:created xsi:type="dcterms:W3CDTF">2000-09-05T02:28:20Z</dcterms:created>
  <dcterms:modified xsi:type="dcterms:W3CDTF">2013-10-15T19:10:18Z</dcterms:modified>
</cp:coreProperties>
</file>