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9" r:id="rId1"/>
  </p:sldMasterIdLst>
  <p:notesMasterIdLst>
    <p:notesMasterId r:id="rId15"/>
  </p:notesMasterIdLst>
  <p:handoutMasterIdLst>
    <p:handoutMasterId r:id="rId16"/>
  </p:handoutMasterIdLst>
  <p:sldIdLst>
    <p:sldId id="256" r:id="rId2"/>
    <p:sldId id="348" r:id="rId3"/>
    <p:sldId id="415" r:id="rId4"/>
    <p:sldId id="416" r:id="rId5"/>
    <p:sldId id="412" r:id="rId6"/>
    <p:sldId id="338" r:id="rId7"/>
    <p:sldId id="362" r:id="rId8"/>
    <p:sldId id="361" r:id="rId9"/>
    <p:sldId id="358" r:id="rId10"/>
    <p:sldId id="426" r:id="rId11"/>
    <p:sldId id="456" r:id="rId12"/>
    <p:sldId id="455" r:id="rId13"/>
    <p:sldId id="457" r:id="rId14"/>
  </p:sldIdLst>
  <p:sldSz cx="9144000" cy="6858000" type="screen4x3"/>
  <p:notesSz cx="6858000" cy="9296400"/>
  <p:defaultTextStyle>
    <a:defPPr>
      <a:defRPr lang="en-US"/>
    </a:defPPr>
    <a:lvl1pPr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panose="02020603050405020304" pitchFamily="18" charset="0"/>
        <a:ea typeface="+mn-ea"/>
        <a:cs typeface="+mn-cs"/>
      </a:defRPr>
    </a:lvl5pPr>
    <a:lvl6pPr marL="2286000" algn="l" defTabSz="914400" rtl="0" eaLnBrk="1" latinLnBrk="0" hangingPunct="1">
      <a:defRPr sz="2400" kern="1200">
        <a:solidFill>
          <a:schemeClr val="tx1"/>
        </a:solidFill>
        <a:latin typeface="Times" panose="02020603050405020304" pitchFamily="18" charset="0"/>
        <a:ea typeface="+mn-ea"/>
        <a:cs typeface="+mn-cs"/>
      </a:defRPr>
    </a:lvl6pPr>
    <a:lvl7pPr marL="2743200" algn="l" defTabSz="914400" rtl="0" eaLnBrk="1" latinLnBrk="0" hangingPunct="1">
      <a:defRPr sz="2400" kern="1200">
        <a:solidFill>
          <a:schemeClr val="tx1"/>
        </a:solidFill>
        <a:latin typeface="Times" panose="02020603050405020304" pitchFamily="18" charset="0"/>
        <a:ea typeface="+mn-ea"/>
        <a:cs typeface="+mn-cs"/>
      </a:defRPr>
    </a:lvl7pPr>
    <a:lvl8pPr marL="3200400" algn="l" defTabSz="914400" rtl="0" eaLnBrk="1" latinLnBrk="0" hangingPunct="1">
      <a:defRPr sz="2400" kern="1200">
        <a:solidFill>
          <a:schemeClr val="tx1"/>
        </a:solidFill>
        <a:latin typeface="Times" panose="02020603050405020304" pitchFamily="18" charset="0"/>
        <a:ea typeface="+mn-ea"/>
        <a:cs typeface="+mn-cs"/>
      </a:defRPr>
    </a:lvl8pPr>
    <a:lvl9pPr marL="3657600" algn="l" defTabSz="914400" rtl="0" eaLnBrk="1" latinLnBrk="0" hangingPunct="1">
      <a:defRPr sz="2400" kern="1200">
        <a:solidFill>
          <a:schemeClr val="tx1"/>
        </a:solidFill>
        <a:latin typeface="Times"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AUDRAULT Sara" initials="BS" lastIdx="7" clrIdx="0">
    <p:extLst>
      <p:ext uri="{19B8F6BF-5375-455C-9EA6-DF929625EA0E}">
        <p15:presenceInfo xmlns:p15="http://schemas.microsoft.com/office/powerpoint/2012/main" userId="S-1-5-21-982684679-592840582-1966211492-30460" providerId="AD"/>
      </p:ext>
    </p:extLst>
  </p:cmAuthor>
  <p:cmAuthor id="2" name="HUDSON Christy J" initials="HCJ" lastIdx="17" clrIdx="1">
    <p:extLst>
      <p:ext uri="{19B8F6BF-5375-455C-9EA6-DF929625EA0E}">
        <p15:presenceInfo xmlns:p15="http://schemas.microsoft.com/office/powerpoint/2012/main" userId="S-1-5-21-982684679-592840582-1966211492-40762" providerId="AD"/>
      </p:ext>
    </p:extLst>
  </p:cmAuthor>
  <p:cmAuthor id="3" name="Moseley Katarina" initials="MK" lastIdx="5" clrIdx="2">
    <p:extLst>
      <p:ext uri="{19B8F6BF-5375-455C-9EA6-DF929625EA0E}">
        <p15:presenceInfo xmlns:p15="http://schemas.microsoft.com/office/powerpoint/2012/main" userId="S-1-5-21-982684679-592840582-1966211492-302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9FBF3"/>
    <a:srgbClr val="B8134F"/>
    <a:srgbClr val="005595"/>
    <a:srgbClr val="F3FF5B"/>
    <a:srgbClr val="B0C10B"/>
    <a:srgbClr val="E57E0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34" autoAdjust="0"/>
    <p:restoredTop sz="69771" autoAdjust="0"/>
  </p:normalViewPr>
  <p:slideViewPr>
    <p:cSldViewPr>
      <p:cViewPr varScale="1">
        <p:scale>
          <a:sx n="57" d="100"/>
          <a:sy n="57" d="100"/>
        </p:scale>
        <p:origin x="2694" y="78"/>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71800" cy="466725"/>
          </a:xfrm>
          <a:prstGeom prst="rect">
            <a:avLst/>
          </a:prstGeom>
        </p:spPr>
        <p:txBody>
          <a:bodyPr vert="horz" lIns="92291" tIns="46145" rIns="92291" bIns="46145" rtlCol="0"/>
          <a:lstStyle>
            <a:lvl1pPr algn="l">
              <a:defRPr sz="1300">
                <a:latin typeface="Times" panose="02020603050405020304" pitchFamily="18" charset="0"/>
              </a:defRPr>
            </a:lvl1pPr>
          </a:lstStyle>
          <a:p>
            <a:pPr>
              <a:defRPr/>
            </a:pPr>
            <a:endParaRPr lang="en-US"/>
          </a:p>
        </p:txBody>
      </p:sp>
      <p:sp>
        <p:nvSpPr>
          <p:cNvPr id="3" name="Date Placeholder 2"/>
          <p:cNvSpPr>
            <a:spLocks noGrp="1"/>
          </p:cNvSpPr>
          <p:nvPr>
            <p:ph type="dt" sz="quarter" idx="1"/>
          </p:nvPr>
        </p:nvSpPr>
        <p:spPr>
          <a:xfrm>
            <a:off x="3884613" y="2"/>
            <a:ext cx="2971800" cy="466725"/>
          </a:xfrm>
          <a:prstGeom prst="rect">
            <a:avLst/>
          </a:prstGeom>
        </p:spPr>
        <p:txBody>
          <a:bodyPr vert="horz" lIns="92291" tIns="46145" rIns="92291" bIns="46145" rtlCol="0"/>
          <a:lstStyle>
            <a:lvl1pPr algn="r">
              <a:defRPr sz="1300">
                <a:latin typeface="Times" panose="02020603050405020304" pitchFamily="18" charset="0"/>
              </a:defRPr>
            </a:lvl1pPr>
          </a:lstStyle>
          <a:p>
            <a:pPr>
              <a:defRPr/>
            </a:pPr>
            <a:fld id="{049A4977-3197-4F2C-820F-B21565547D41}" type="datetimeFigureOut">
              <a:rPr lang="en-US"/>
              <a:pPr>
                <a:defRPr/>
              </a:pPr>
              <a:t>3/15/2019</a:t>
            </a:fld>
            <a:endParaRPr lang="en-US"/>
          </a:p>
        </p:txBody>
      </p:sp>
      <p:sp>
        <p:nvSpPr>
          <p:cNvPr id="4" name="Footer Placeholder 3"/>
          <p:cNvSpPr>
            <a:spLocks noGrp="1"/>
          </p:cNvSpPr>
          <p:nvPr>
            <p:ph type="ftr" sz="quarter" idx="2"/>
          </p:nvPr>
        </p:nvSpPr>
        <p:spPr>
          <a:xfrm>
            <a:off x="0" y="8829677"/>
            <a:ext cx="2971800" cy="466725"/>
          </a:xfrm>
          <a:prstGeom prst="rect">
            <a:avLst/>
          </a:prstGeom>
        </p:spPr>
        <p:txBody>
          <a:bodyPr vert="horz" lIns="92291" tIns="46145" rIns="92291" bIns="46145" rtlCol="0" anchor="b"/>
          <a:lstStyle>
            <a:lvl1pPr algn="l">
              <a:defRPr sz="1300">
                <a:latin typeface="Times" panose="02020603050405020304" pitchFamily="18" charset="0"/>
              </a:defRPr>
            </a:lvl1pPr>
          </a:lstStyle>
          <a:p>
            <a:pPr>
              <a:defRPr/>
            </a:pPr>
            <a:endParaRPr lang="en-US"/>
          </a:p>
        </p:txBody>
      </p:sp>
      <p:sp>
        <p:nvSpPr>
          <p:cNvPr id="5" name="Slide Number Placeholder 4"/>
          <p:cNvSpPr>
            <a:spLocks noGrp="1"/>
          </p:cNvSpPr>
          <p:nvPr>
            <p:ph type="sldNum" sz="quarter" idx="3"/>
          </p:nvPr>
        </p:nvSpPr>
        <p:spPr>
          <a:xfrm>
            <a:off x="3884613" y="8829677"/>
            <a:ext cx="2971800" cy="466725"/>
          </a:xfrm>
          <a:prstGeom prst="rect">
            <a:avLst/>
          </a:prstGeom>
        </p:spPr>
        <p:txBody>
          <a:bodyPr vert="horz" lIns="92291" tIns="46145" rIns="92291" bIns="46145" rtlCol="0" anchor="b"/>
          <a:lstStyle>
            <a:lvl1pPr algn="r">
              <a:defRPr sz="1300">
                <a:latin typeface="Times" panose="02020603050405020304" pitchFamily="18" charset="0"/>
              </a:defRPr>
            </a:lvl1pPr>
          </a:lstStyle>
          <a:p>
            <a:pPr>
              <a:defRPr/>
            </a:pPr>
            <a:fld id="{AC13D62F-E2ED-43B4-8AE4-976B7BAD3B62}" type="slidenum">
              <a:rPr lang="en-US"/>
              <a:pPr>
                <a:defRPr/>
              </a:pPr>
              <a:t>‹#›</a:t>
            </a:fld>
            <a:endParaRPr lang="en-US"/>
          </a:p>
        </p:txBody>
      </p:sp>
    </p:spTree>
    <p:extLst>
      <p:ext uri="{BB962C8B-B14F-4D97-AF65-F5344CB8AC3E}">
        <p14:creationId xmlns:p14="http://schemas.microsoft.com/office/powerpoint/2010/main" val="178973088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1" tIns="46145" rIns="92291" bIns="46145" numCol="1" anchor="t" anchorCtr="0" compatLnSpc="1">
            <a:prstTxWarp prst="textNoShape">
              <a:avLst/>
            </a:prstTxWarp>
          </a:bodyPr>
          <a:lstStyle>
            <a:lvl1pPr>
              <a:defRPr sz="1300"/>
            </a:lvl1pPr>
          </a:lstStyle>
          <a:p>
            <a:pPr>
              <a:defRPr/>
            </a:pPr>
            <a:endParaRPr lang="en-US" altLang="en-US"/>
          </a:p>
        </p:txBody>
      </p:sp>
      <p:sp>
        <p:nvSpPr>
          <p:cNvPr id="10243" name="Rectangle 3"/>
          <p:cNvSpPr>
            <a:spLocks noGrp="1" noChangeArrowheads="1"/>
          </p:cNvSpPr>
          <p:nvPr>
            <p:ph type="dt" idx="1"/>
          </p:nvPr>
        </p:nvSpPr>
        <p:spPr bwMode="auto">
          <a:xfrm>
            <a:off x="3884613" y="0"/>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1" tIns="46145" rIns="92291" bIns="46145" numCol="1" anchor="t" anchorCtr="0" compatLnSpc="1">
            <a:prstTxWarp prst="textNoShape">
              <a:avLst/>
            </a:prstTxWarp>
          </a:bodyPr>
          <a:lstStyle>
            <a:lvl1pPr algn="r">
              <a:defRPr sz="1300"/>
            </a:lvl1pPr>
          </a:lstStyle>
          <a:p>
            <a:pPr>
              <a:defRPr/>
            </a:pPr>
            <a:endParaRPr lang="en-US" altLang="en-US"/>
          </a:p>
        </p:txBody>
      </p:sp>
      <p:sp>
        <p:nvSpPr>
          <p:cNvPr id="3076"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a:extLst>
        </p:spPr>
      </p:sp>
      <p:sp>
        <p:nvSpPr>
          <p:cNvPr id="10245" name="Rectangle 5"/>
          <p:cNvSpPr>
            <a:spLocks noGrp="1" noChangeArrowheads="1"/>
          </p:cNvSpPr>
          <p:nvPr>
            <p:ph type="body" sz="quarter" idx="3"/>
          </p:nvPr>
        </p:nvSpPr>
        <p:spPr bwMode="auto">
          <a:xfrm>
            <a:off x="685800" y="4416427"/>
            <a:ext cx="5486400" cy="4183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1" tIns="46145" rIns="92291" bIns="46145"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10246" name="Rectangle 6"/>
          <p:cNvSpPr>
            <a:spLocks noGrp="1" noChangeArrowheads="1"/>
          </p:cNvSpPr>
          <p:nvPr>
            <p:ph type="ftr" sz="quarter" idx="4"/>
          </p:nvPr>
        </p:nvSpPr>
        <p:spPr bwMode="auto">
          <a:xfrm>
            <a:off x="0"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1" tIns="46145" rIns="92291" bIns="46145" numCol="1" anchor="b" anchorCtr="0" compatLnSpc="1">
            <a:prstTxWarp prst="textNoShape">
              <a:avLst/>
            </a:prstTxWarp>
          </a:bodyPr>
          <a:lstStyle>
            <a:lvl1pPr>
              <a:defRPr sz="1300"/>
            </a:lvl1pPr>
          </a:lstStyle>
          <a:p>
            <a:pPr>
              <a:defRPr/>
            </a:pPr>
            <a:endParaRPr lang="en-US" altLang="en-US"/>
          </a:p>
        </p:txBody>
      </p:sp>
      <p:sp>
        <p:nvSpPr>
          <p:cNvPr id="10247" name="Rectangle 7"/>
          <p:cNvSpPr>
            <a:spLocks noGrp="1" noChangeArrowheads="1"/>
          </p:cNvSpPr>
          <p:nvPr>
            <p:ph type="sldNum" sz="quarter" idx="5"/>
          </p:nvPr>
        </p:nvSpPr>
        <p:spPr bwMode="auto">
          <a:xfrm>
            <a:off x="3884613" y="8829675"/>
            <a:ext cx="2971800" cy="465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291" tIns="46145" rIns="92291" bIns="46145" numCol="1" anchor="b" anchorCtr="0" compatLnSpc="1">
            <a:prstTxWarp prst="textNoShape">
              <a:avLst/>
            </a:prstTxWarp>
          </a:bodyPr>
          <a:lstStyle>
            <a:lvl1pPr algn="r">
              <a:defRPr sz="1300"/>
            </a:lvl1pPr>
          </a:lstStyle>
          <a:p>
            <a:pPr>
              <a:defRPr/>
            </a:pPr>
            <a:fld id="{B52636F8-B02A-44C1-83FB-30C73E61C9BE}" type="slidenum">
              <a:rPr lang="en-US" altLang="en-US"/>
              <a:pPr>
                <a:defRPr/>
              </a:pPr>
              <a:t>‹#›</a:t>
            </a:fld>
            <a:endParaRPr lang="en-US" altLang="en-US"/>
          </a:p>
        </p:txBody>
      </p:sp>
    </p:spTree>
    <p:extLst>
      <p:ext uri="{BB962C8B-B14F-4D97-AF65-F5344CB8AC3E}">
        <p14:creationId xmlns:p14="http://schemas.microsoft.com/office/powerpoint/2010/main" val="2610570399"/>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panose="02020603050405020304"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p:cNvSpPr>
            <a:spLocks noGrp="1" noRot="1" noChangeAspect="1" noTextEdit="1"/>
          </p:cNvSpPr>
          <p:nvPr>
            <p:ph type="sldImg"/>
          </p:nvPr>
        </p:nvSpPr>
        <p:spPr>
          <a:ln/>
        </p:spPr>
      </p:sp>
      <p:sp>
        <p:nvSpPr>
          <p:cNvPr id="6147"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tLang="en-US" dirty="0"/>
          </a:p>
        </p:txBody>
      </p:sp>
    </p:spTree>
    <p:extLst>
      <p:ext uri="{BB962C8B-B14F-4D97-AF65-F5344CB8AC3E}">
        <p14:creationId xmlns:p14="http://schemas.microsoft.com/office/powerpoint/2010/main" val="170267772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tLang="en-US" dirty="0"/>
          </a:p>
        </p:txBody>
      </p:sp>
    </p:spTree>
    <p:extLst>
      <p:ext uri="{BB962C8B-B14F-4D97-AF65-F5344CB8AC3E}">
        <p14:creationId xmlns:p14="http://schemas.microsoft.com/office/powerpoint/2010/main" val="6980870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tLang="en-US" dirty="0"/>
          </a:p>
        </p:txBody>
      </p:sp>
    </p:spTree>
    <p:extLst>
      <p:ext uri="{BB962C8B-B14F-4D97-AF65-F5344CB8AC3E}">
        <p14:creationId xmlns:p14="http://schemas.microsoft.com/office/powerpoint/2010/main" val="3076074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US" altLang="en-US" dirty="0"/>
              <a:t>So I’d love to answer any questions and/or hear your thoughts and responses.  I know there’s a lot of really incredible community engagement work happening in Lane county - so would also love any feedback or learnings you might want to share related to this work in your community. </a:t>
            </a:r>
          </a:p>
          <a:p>
            <a:pPr>
              <a:defRPr/>
            </a:pPr>
            <a:endParaRPr lang="en-US" altLang="en-US" dirty="0"/>
          </a:p>
          <a:p>
            <a:pPr>
              <a:defRPr/>
            </a:pPr>
            <a:r>
              <a:rPr lang="en-US" altLang="en-US" dirty="0"/>
              <a:t>CHIP Goals: </a:t>
            </a:r>
          </a:p>
          <a:p>
            <a:r>
              <a:rPr lang="en-US" sz="1200" kern="1200" dirty="0">
                <a:solidFill>
                  <a:schemeClr val="tx1"/>
                </a:solidFill>
                <a:effectLst/>
                <a:latin typeface="Times" panose="02020603050405020304" pitchFamily="18" charset="0"/>
                <a:ea typeface="+mn-ea"/>
                <a:cs typeface="+mn-cs"/>
              </a:rPr>
              <a:t>Increase economic and social opportunities that promote healthy behaviors.</a:t>
            </a:r>
          </a:p>
          <a:p>
            <a:r>
              <a:rPr lang="en-US" sz="1200" kern="1200" dirty="0">
                <a:solidFill>
                  <a:schemeClr val="tx1"/>
                </a:solidFill>
                <a:effectLst/>
                <a:latin typeface="Times" panose="02020603050405020304" pitchFamily="18" charset="0"/>
                <a:ea typeface="+mn-ea"/>
                <a:cs typeface="+mn-cs"/>
              </a:rPr>
              <a:t>Increase healthy behaviors to improve health and well-being</a:t>
            </a:r>
          </a:p>
          <a:p>
            <a:pPr>
              <a:defRPr/>
            </a:pPr>
            <a:endParaRPr lang="en-US" altLang="en-US" dirty="0"/>
          </a:p>
        </p:txBody>
      </p:sp>
    </p:spTree>
    <p:extLst>
      <p:ext uri="{BB962C8B-B14F-4D97-AF65-F5344CB8AC3E}">
        <p14:creationId xmlns:p14="http://schemas.microsoft.com/office/powerpoint/2010/main" val="3790245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US" altLang="en-US" dirty="0"/>
              <a:t>So I’d love to answer any questions and/or hear your thoughts and responses.  I know there’s a lot of really incredible community engagement work happening in Lane county - so would also love any feedback or learnings you might want to share related to this work in your community. </a:t>
            </a:r>
          </a:p>
          <a:p>
            <a:pPr>
              <a:defRPr/>
            </a:pPr>
            <a:endParaRPr lang="en-US" altLang="en-US" dirty="0"/>
          </a:p>
          <a:p>
            <a:pPr>
              <a:defRPr/>
            </a:pPr>
            <a:r>
              <a:rPr lang="en-US" altLang="en-US" dirty="0"/>
              <a:t>CHIP Goals: </a:t>
            </a:r>
          </a:p>
          <a:p>
            <a:r>
              <a:rPr lang="en-US" sz="1200" kern="1200" dirty="0">
                <a:solidFill>
                  <a:schemeClr val="tx1"/>
                </a:solidFill>
                <a:effectLst/>
                <a:latin typeface="Times" panose="02020603050405020304" pitchFamily="18" charset="0"/>
                <a:ea typeface="+mn-ea"/>
                <a:cs typeface="+mn-cs"/>
              </a:rPr>
              <a:t>Increase economic and social opportunities that promote healthy behaviors.</a:t>
            </a:r>
          </a:p>
          <a:p>
            <a:r>
              <a:rPr lang="en-US" sz="1200" kern="1200" dirty="0">
                <a:solidFill>
                  <a:schemeClr val="tx1"/>
                </a:solidFill>
                <a:effectLst/>
                <a:latin typeface="Times" panose="02020603050405020304" pitchFamily="18" charset="0"/>
                <a:ea typeface="+mn-ea"/>
                <a:cs typeface="+mn-cs"/>
              </a:rPr>
              <a:t>Increase healthy behaviors to improve health and well-being</a:t>
            </a:r>
          </a:p>
          <a:p>
            <a:pPr>
              <a:defRPr/>
            </a:pPr>
            <a:endParaRPr lang="en-US" altLang="en-US" dirty="0"/>
          </a:p>
        </p:txBody>
      </p:sp>
    </p:spTree>
    <p:extLst>
      <p:ext uri="{BB962C8B-B14F-4D97-AF65-F5344CB8AC3E}">
        <p14:creationId xmlns:p14="http://schemas.microsoft.com/office/powerpoint/2010/main" val="12363988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tLang="en-US" dirty="0"/>
          </a:p>
        </p:txBody>
      </p:sp>
    </p:spTree>
    <p:extLst>
      <p:ext uri="{BB962C8B-B14F-4D97-AF65-F5344CB8AC3E}">
        <p14:creationId xmlns:p14="http://schemas.microsoft.com/office/powerpoint/2010/main" val="37279517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US" altLang="en-US" dirty="0"/>
              <a:t>The SHIP is a 5 year plan that identifies health priorities in our state – with evidence based strategies to address them and outcomes to measure our progress.  The SHIP aims to advance health equity by addressing disparities that impact priority populations in our state, such as people of color, people with low-income, people with disabilities, and people who identify as LGBTQ+.  We also aim to address disparities based on geography – rural and frontier areas in particular. We the see the SHIP as being a tool for collective impact – acknowledging that health is not only the concern of OHA or the PHD – but for many partner and cross-sector agencies.  As an accredited health department, the public health accreditation board requires that we develop a new ship at least once every 5 years. </a:t>
            </a:r>
          </a:p>
        </p:txBody>
      </p:sp>
    </p:spTree>
    <p:extLst>
      <p:ext uri="{BB962C8B-B14F-4D97-AF65-F5344CB8AC3E}">
        <p14:creationId xmlns:p14="http://schemas.microsoft.com/office/powerpoint/2010/main" val="4737422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US" altLang="en-US" dirty="0"/>
              <a:t>Although improving health is the work of the PHD and OHA – it is not our work alone. Thus, we see the SHIP as being a key tool for aligning agencies who are also working to improve health….with specific strategies and roles identified for a number of sectors and partner such as….</a:t>
            </a:r>
          </a:p>
        </p:txBody>
      </p:sp>
    </p:spTree>
    <p:extLst>
      <p:ext uri="{BB962C8B-B14F-4D97-AF65-F5344CB8AC3E}">
        <p14:creationId xmlns:p14="http://schemas.microsoft.com/office/powerpoint/2010/main" val="11719726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US" altLang="en-US" dirty="0"/>
              <a:t>Our current SHIP has 7 priorities  - to prevent and reduce….and finally, protect the population from communicable disease.  We are currently in our final year of implementation – and are seeing some success, especially in priorities related to tobacco, immunization and communicable disease.   This plan will complete end of the year. </a:t>
            </a:r>
          </a:p>
        </p:txBody>
      </p:sp>
    </p:spTree>
    <p:extLst>
      <p:ext uri="{BB962C8B-B14F-4D97-AF65-F5344CB8AC3E}">
        <p14:creationId xmlns:p14="http://schemas.microsoft.com/office/powerpoint/2010/main" val="3483086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tLang="en-US" dirty="0"/>
          </a:p>
        </p:txBody>
      </p:sp>
    </p:spTree>
    <p:extLst>
      <p:ext uri="{BB962C8B-B14F-4D97-AF65-F5344CB8AC3E}">
        <p14:creationId xmlns:p14="http://schemas.microsoft.com/office/powerpoint/2010/main" val="16586606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r>
              <a:rPr lang="en-US" altLang="en-US" dirty="0"/>
              <a:t>In terms of why we have a SHIP – this is the vision that was first drafted by the SHA steering committee and amended by the Partnership – or steering committee for the next SHIP.  It reads…”Oregon….geographic locations”.</a:t>
            </a:r>
          </a:p>
          <a:p>
            <a:pPr>
              <a:defRPr/>
            </a:pPr>
            <a:endParaRPr lang="en-US" altLang="en-US" dirty="0"/>
          </a:p>
          <a:p>
            <a:pPr>
              <a:defRPr/>
            </a:pPr>
            <a:r>
              <a:rPr lang="en-US" altLang="en-US" dirty="0"/>
              <a:t>Our next ship has a very strong commitment to health equity and addressing the needs of our most marginalized neighbors. </a:t>
            </a:r>
          </a:p>
        </p:txBody>
      </p:sp>
    </p:spTree>
    <p:extLst>
      <p:ext uri="{BB962C8B-B14F-4D97-AF65-F5344CB8AC3E}">
        <p14:creationId xmlns:p14="http://schemas.microsoft.com/office/powerpoint/2010/main" val="32825870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p:cNvSpPr>
            <a:spLocks noGrp="1" noRot="1" noChangeAspect="1" noTextEdit="1"/>
          </p:cNvSpPr>
          <p:nvPr>
            <p:ph type="sldImg"/>
          </p:nvPr>
        </p:nvSpPr>
        <p:spPr>
          <a:ln/>
        </p:spPr>
      </p:sp>
      <p:sp>
        <p:nvSpPr>
          <p:cNvPr id="14339"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tLang="en-US" dirty="0"/>
          </a:p>
        </p:txBody>
      </p:sp>
    </p:spTree>
    <p:extLst>
      <p:ext uri="{BB962C8B-B14F-4D97-AF65-F5344CB8AC3E}">
        <p14:creationId xmlns:p14="http://schemas.microsoft.com/office/powerpoint/2010/main" val="42280359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Slide Image Placeholder 1"/>
          <p:cNvSpPr>
            <a:spLocks noGrp="1" noRot="1" noChangeAspect="1" noTextEdit="1"/>
          </p:cNvSpPr>
          <p:nvPr>
            <p:ph type="sldImg"/>
          </p:nvPr>
        </p:nvSpPr>
        <p:spPr>
          <a:ln/>
        </p:spPr>
      </p:sp>
      <p:sp>
        <p:nvSpPr>
          <p:cNvPr id="97283" name="Notes Placeholder 2"/>
          <p:cNvSpPr>
            <a:spLocks noGrp="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a:defRPr/>
            </a:pPr>
            <a:endParaRPr lang="en-US" altLang="en-US" dirty="0"/>
          </a:p>
        </p:txBody>
      </p:sp>
    </p:spTree>
    <p:extLst>
      <p:ext uri="{BB962C8B-B14F-4D97-AF65-F5344CB8AC3E}">
        <p14:creationId xmlns:p14="http://schemas.microsoft.com/office/powerpoint/2010/main" val="7185665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7"/>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6" name="Rectangle 2"/>
          <p:cNvSpPr>
            <a:spLocks noGrp="1" noChangeArrowheads="1"/>
          </p:cNvSpPr>
          <p:nvPr>
            <p:ph type="ctrTitle"/>
          </p:nvPr>
        </p:nvSpPr>
        <p:spPr>
          <a:xfrm>
            <a:off x="685800" y="682625"/>
            <a:ext cx="7772400" cy="1470025"/>
          </a:xfrm>
        </p:spPr>
        <p:txBody>
          <a:bodyPr/>
          <a:lstStyle>
            <a:lvl1pPr algn="ctr">
              <a:defRPr/>
            </a:lvl1pPr>
          </a:lstStyle>
          <a:p>
            <a:pPr lvl="0"/>
            <a:r>
              <a:rPr lang="en-US" altLang="en-US" noProof="0"/>
              <a:t>Title</a:t>
            </a:r>
          </a:p>
        </p:txBody>
      </p:sp>
      <p:sp>
        <p:nvSpPr>
          <p:cNvPr id="6147" name="Rectangle 3"/>
          <p:cNvSpPr>
            <a:spLocks noGrp="1" noChangeArrowheads="1"/>
          </p:cNvSpPr>
          <p:nvPr>
            <p:ph type="subTitle" idx="1"/>
          </p:nvPr>
        </p:nvSpPr>
        <p:spPr>
          <a:xfrm>
            <a:off x="1371600" y="2438400"/>
            <a:ext cx="6400800" cy="1752600"/>
          </a:xfrm>
        </p:spPr>
        <p:txBody>
          <a:bodyPr/>
          <a:lstStyle>
            <a:lvl1pPr marL="0" indent="0" algn="ctr">
              <a:buFontTx/>
              <a:buNone/>
              <a:defRPr sz="1400"/>
            </a:lvl1pPr>
          </a:lstStyle>
          <a:p>
            <a:pPr lvl="0"/>
            <a:r>
              <a:rPr lang="en-US" altLang="en-US" noProof="0"/>
              <a:t>Click to edit Master subtitle style</a:t>
            </a:r>
          </a:p>
        </p:txBody>
      </p:sp>
      <p:sp>
        <p:nvSpPr>
          <p:cNvPr id="5" name="Rectangle 5"/>
          <p:cNvSpPr>
            <a:spLocks noGrp="1" noChangeArrowheads="1"/>
          </p:cNvSpPr>
          <p:nvPr>
            <p:ph type="ftr" sz="quarter" idx="10"/>
          </p:nvPr>
        </p:nvSpPr>
        <p:spPr>
          <a:xfrm>
            <a:off x="2895600" y="6096000"/>
            <a:ext cx="2895600" cy="476250"/>
          </a:xfrm>
        </p:spPr>
        <p:txBody>
          <a:bodyPr/>
          <a:lstStyle>
            <a:lvl1pPr algn="l" eaLnBrk="0" hangingPunct="0">
              <a:spcBef>
                <a:spcPct val="50000"/>
              </a:spcBef>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3101790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5" name="Rectangle 8"/>
          <p:cNvSpPr>
            <a:spLocks noGrp="1" noChangeArrowheads="1"/>
          </p:cNvSpPr>
          <p:nvPr>
            <p:ph type="sldNum" sz="quarter" idx="11"/>
          </p:nvPr>
        </p:nvSpPr>
        <p:spPr>
          <a:ln/>
        </p:spPr>
        <p:txBody>
          <a:bodyPr/>
          <a:lstStyle>
            <a:lvl1pPr>
              <a:defRPr/>
            </a:lvl1pPr>
          </a:lstStyle>
          <a:p>
            <a:pPr>
              <a:defRPr/>
            </a:pPr>
            <a:fld id="{DAEFA624-8C76-4EA0-898E-888DB8A0911E}" type="slidenum">
              <a:rPr lang="en-US" altLang="en-US"/>
              <a:pPr>
                <a:defRPr/>
              </a:pPr>
              <a:t>‹#›</a:t>
            </a:fld>
            <a:endParaRPr lang="en-US" altLang="en-US"/>
          </a:p>
        </p:txBody>
      </p:sp>
      <p:sp>
        <p:nvSpPr>
          <p:cNvPr id="6"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3649983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44036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440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5" name="Rectangle 8"/>
          <p:cNvSpPr>
            <a:spLocks noGrp="1" noChangeArrowheads="1"/>
          </p:cNvSpPr>
          <p:nvPr>
            <p:ph type="sldNum" sz="quarter" idx="11"/>
          </p:nvPr>
        </p:nvSpPr>
        <p:spPr>
          <a:ln/>
        </p:spPr>
        <p:txBody>
          <a:bodyPr/>
          <a:lstStyle>
            <a:lvl1pPr>
              <a:defRPr/>
            </a:lvl1pPr>
          </a:lstStyle>
          <a:p>
            <a:pPr>
              <a:defRPr/>
            </a:pPr>
            <a:fld id="{88F4F9A9-7CC3-413D-9173-AB14292D1D19}" type="slidenum">
              <a:rPr lang="en-US" altLang="en-US"/>
              <a:pPr>
                <a:defRPr/>
              </a:pPr>
              <a:t>‹#›</a:t>
            </a:fld>
            <a:endParaRPr lang="en-US" altLang="en-US"/>
          </a:p>
        </p:txBody>
      </p:sp>
      <p:sp>
        <p:nvSpPr>
          <p:cNvPr id="6"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2333070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5" name="Rectangle 8"/>
          <p:cNvSpPr>
            <a:spLocks noGrp="1" noChangeArrowheads="1"/>
          </p:cNvSpPr>
          <p:nvPr>
            <p:ph type="sldNum" sz="quarter" idx="11"/>
          </p:nvPr>
        </p:nvSpPr>
        <p:spPr>
          <a:ln/>
        </p:spPr>
        <p:txBody>
          <a:bodyPr/>
          <a:lstStyle>
            <a:lvl1pPr>
              <a:defRPr/>
            </a:lvl1pPr>
          </a:lstStyle>
          <a:p>
            <a:pPr>
              <a:defRPr/>
            </a:pPr>
            <a:fld id="{7FB82710-A4FA-41A7-B037-6C1C32691E83}" type="slidenum">
              <a:rPr lang="en-US" altLang="en-US"/>
              <a:pPr>
                <a:defRPr/>
              </a:pPr>
              <a:t>‹#›</a:t>
            </a:fld>
            <a:endParaRPr lang="en-US" altLang="en-US"/>
          </a:p>
        </p:txBody>
      </p:sp>
      <p:sp>
        <p:nvSpPr>
          <p:cNvPr id="6"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1882570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5" name="Rectangle 8"/>
          <p:cNvSpPr>
            <a:spLocks noGrp="1" noChangeArrowheads="1"/>
          </p:cNvSpPr>
          <p:nvPr>
            <p:ph type="sldNum" sz="quarter" idx="11"/>
          </p:nvPr>
        </p:nvSpPr>
        <p:spPr>
          <a:ln/>
        </p:spPr>
        <p:txBody>
          <a:bodyPr/>
          <a:lstStyle>
            <a:lvl1pPr>
              <a:defRPr/>
            </a:lvl1pPr>
          </a:lstStyle>
          <a:p>
            <a:pPr>
              <a:defRPr/>
            </a:pPr>
            <a:fld id="{7B7B0E44-40C5-4EBF-8DAD-67C6EB6D7581}" type="slidenum">
              <a:rPr lang="en-US" altLang="en-US"/>
              <a:pPr>
                <a:defRPr/>
              </a:pPr>
              <a:t>‹#›</a:t>
            </a:fld>
            <a:endParaRPr lang="en-US" altLang="en-US"/>
          </a:p>
        </p:txBody>
      </p:sp>
      <p:sp>
        <p:nvSpPr>
          <p:cNvPr id="6"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11614515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6" name="Rectangle 8"/>
          <p:cNvSpPr>
            <a:spLocks noGrp="1" noChangeArrowheads="1"/>
          </p:cNvSpPr>
          <p:nvPr>
            <p:ph type="sldNum" sz="quarter" idx="11"/>
          </p:nvPr>
        </p:nvSpPr>
        <p:spPr>
          <a:ln/>
        </p:spPr>
        <p:txBody>
          <a:bodyPr/>
          <a:lstStyle>
            <a:lvl1pPr>
              <a:defRPr/>
            </a:lvl1pPr>
          </a:lstStyle>
          <a:p>
            <a:pPr>
              <a:defRPr/>
            </a:pPr>
            <a:fld id="{3A72D084-293B-4F46-877E-50E178C87AE4}" type="slidenum">
              <a:rPr lang="en-US" altLang="en-US"/>
              <a:pPr>
                <a:defRPr/>
              </a:pPr>
              <a:t>‹#›</a:t>
            </a:fld>
            <a:endParaRPr lang="en-US" altLang="en-US"/>
          </a:p>
        </p:txBody>
      </p:sp>
      <p:sp>
        <p:nvSpPr>
          <p:cNvPr id="7"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25715996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8" name="Rectangle 8"/>
          <p:cNvSpPr>
            <a:spLocks noGrp="1" noChangeArrowheads="1"/>
          </p:cNvSpPr>
          <p:nvPr>
            <p:ph type="sldNum" sz="quarter" idx="11"/>
          </p:nvPr>
        </p:nvSpPr>
        <p:spPr>
          <a:ln/>
        </p:spPr>
        <p:txBody>
          <a:bodyPr/>
          <a:lstStyle>
            <a:lvl1pPr>
              <a:defRPr/>
            </a:lvl1pPr>
          </a:lstStyle>
          <a:p>
            <a:pPr>
              <a:defRPr/>
            </a:pPr>
            <a:fld id="{7D3C1E3B-D645-43AC-81DD-1F0A432430DC}" type="slidenum">
              <a:rPr lang="en-US" altLang="en-US"/>
              <a:pPr>
                <a:defRPr/>
              </a:pPr>
              <a:t>‹#›</a:t>
            </a:fld>
            <a:endParaRPr lang="en-US" altLang="en-US"/>
          </a:p>
        </p:txBody>
      </p:sp>
      <p:sp>
        <p:nvSpPr>
          <p:cNvPr id="9"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26631043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4" name="Rectangle 8"/>
          <p:cNvSpPr>
            <a:spLocks noGrp="1" noChangeArrowheads="1"/>
          </p:cNvSpPr>
          <p:nvPr>
            <p:ph type="sldNum" sz="quarter" idx="11"/>
          </p:nvPr>
        </p:nvSpPr>
        <p:spPr>
          <a:ln/>
        </p:spPr>
        <p:txBody>
          <a:bodyPr/>
          <a:lstStyle>
            <a:lvl1pPr>
              <a:defRPr/>
            </a:lvl1pPr>
          </a:lstStyle>
          <a:p>
            <a:pPr>
              <a:defRPr/>
            </a:pPr>
            <a:fld id="{096885B1-125E-424A-BCA1-1AEB524355EE}" type="slidenum">
              <a:rPr lang="en-US" altLang="en-US"/>
              <a:pPr>
                <a:defRPr/>
              </a:pPr>
              <a:t>‹#›</a:t>
            </a:fld>
            <a:endParaRPr lang="en-US" altLang="en-US"/>
          </a:p>
        </p:txBody>
      </p:sp>
      <p:sp>
        <p:nvSpPr>
          <p:cNvPr id="5"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4227087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3" name="Rectangle 8"/>
          <p:cNvSpPr>
            <a:spLocks noGrp="1" noChangeArrowheads="1"/>
          </p:cNvSpPr>
          <p:nvPr>
            <p:ph type="sldNum" sz="quarter" idx="11"/>
          </p:nvPr>
        </p:nvSpPr>
        <p:spPr>
          <a:ln/>
        </p:spPr>
        <p:txBody>
          <a:bodyPr/>
          <a:lstStyle>
            <a:lvl1pPr>
              <a:defRPr/>
            </a:lvl1pPr>
          </a:lstStyle>
          <a:p>
            <a:pPr>
              <a:defRPr/>
            </a:pPr>
            <a:fld id="{839611AF-C09A-47B2-9EC9-655307979344}" type="slidenum">
              <a:rPr lang="en-US" altLang="en-US"/>
              <a:pPr>
                <a:defRPr/>
              </a:pPr>
              <a:t>‹#›</a:t>
            </a:fld>
            <a:endParaRPr lang="en-US" altLang="en-US"/>
          </a:p>
        </p:txBody>
      </p:sp>
      <p:sp>
        <p:nvSpPr>
          <p:cNvPr id="4"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4175321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6" name="Rectangle 8"/>
          <p:cNvSpPr>
            <a:spLocks noGrp="1" noChangeArrowheads="1"/>
          </p:cNvSpPr>
          <p:nvPr>
            <p:ph type="sldNum" sz="quarter" idx="11"/>
          </p:nvPr>
        </p:nvSpPr>
        <p:spPr>
          <a:ln/>
        </p:spPr>
        <p:txBody>
          <a:bodyPr/>
          <a:lstStyle>
            <a:lvl1pPr>
              <a:defRPr/>
            </a:lvl1pPr>
          </a:lstStyle>
          <a:p>
            <a:pPr>
              <a:defRPr/>
            </a:pPr>
            <a:fld id="{F31268BD-F88C-4C72-B054-CD195ACA3B40}" type="slidenum">
              <a:rPr lang="en-US" altLang="en-US"/>
              <a:pPr>
                <a:defRPr/>
              </a:pPr>
              <a:t>‹#›</a:t>
            </a:fld>
            <a:endParaRPr lang="en-US" altLang="en-US"/>
          </a:p>
        </p:txBody>
      </p:sp>
      <p:sp>
        <p:nvSpPr>
          <p:cNvPr id="7"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39716393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en-US"/>
              <a:t>(Enter) DEPARTMENT (ALL CAPS) (Enter) Division or Office (Mixed Case) </a:t>
            </a:r>
          </a:p>
        </p:txBody>
      </p:sp>
      <p:sp>
        <p:nvSpPr>
          <p:cNvPr id="6" name="Rectangle 8"/>
          <p:cNvSpPr>
            <a:spLocks noGrp="1" noChangeArrowheads="1"/>
          </p:cNvSpPr>
          <p:nvPr>
            <p:ph type="sldNum" sz="quarter" idx="11"/>
          </p:nvPr>
        </p:nvSpPr>
        <p:spPr>
          <a:ln/>
        </p:spPr>
        <p:txBody>
          <a:bodyPr/>
          <a:lstStyle>
            <a:lvl1pPr>
              <a:defRPr/>
            </a:lvl1pPr>
          </a:lstStyle>
          <a:p>
            <a:pPr>
              <a:defRPr/>
            </a:pPr>
            <a:fld id="{97B15A2E-4AC7-4F5C-B983-B0A74EFFFDC9}" type="slidenum">
              <a:rPr lang="en-US" altLang="en-US"/>
              <a:pPr>
                <a:defRPr/>
              </a:pPr>
              <a:t>‹#›</a:t>
            </a:fld>
            <a:endParaRPr lang="en-US" altLang="en-US"/>
          </a:p>
        </p:txBody>
      </p:sp>
      <p:sp>
        <p:nvSpPr>
          <p:cNvPr id="7" name="Rectangle 10"/>
          <p:cNvSpPr>
            <a:spLocks noGrp="1" noChangeArrowheads="1"/>
          </p:cNvSpPr>
          <p:nvPr>
            <p:ph type="ftr" sz="quarter" idx="12"/>
          </p:nvPr>
        </p:nvSpPr>
        <p:spPr>
          <a:ln/>
        </p:spPr>
        <p:txBody>
          <a:bodyPr/>
          <a:lstStyle>
            <a:lvl1pPr>
              <a:defRPr/>
            </a:lvl1pPr>
          </a:lstStyle>
          <a:p>
            <a:pPr>
              <a:defRPr/>
            </a:pPr>
            <a:r>
              <a:rPr lang="en-US" altLang="en-US"/>
              <a:t>PUBLIC HEALTH DIVISION Office of the State Public Health Director</a:t>
            </a:r>
          </a:p>
        </p:txBody>
      </p:sp>
    </p:spTree>
    <p:extLst>
      <p:ext uri="{BB962C8B-B14F-4D97-AF65-F5344CB8AC3E}">
        <p14:creationId xmlns:p14="http://schemas.microsoft.com/office/powerpoint/2010/main" val="979213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descr="Power Point Template PG 2 new sm"/>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Rectangle 3"/>
          <p:cNvSpPr>
            <a:spLocks noGrp="1" noChangeArrowheads="1"/>
          </p:cNvSpPr>
          <p:nvPr>
            <p:ph type="body" idx="1"/>
          </p:nvPr>
        </p:nvSpPr>
        <p:spPr bwMode="auto">
          <a:xfrm>
            <a:off x="457200" y="16002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24" name="Rectangle 4"/>
          <p:cNvSpPr>
            <a:spLocks noGrp="1" noChangeArrowheads="1"/>
          </p:cNvSpPr>
          <p:nvPr>
            <p:ph type="dt" sz="half" idx="2"/>
          </p:nvPr>
        </p:nvSpPr>
        <p:spPr bwMode="auto">
          <a:xfrm>
            <a:off x="304800" y="5943600"/>
            <a:ext cx="35052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50000"/>
              </a:spcBef>
              <a:defRPr sz="1200">
                <a:solidFill>
                  <a:srgbClr val="005595"/>
                </a:solidFill>
                <a:latin typeface="Arial" panose="020B0604020202020204" pitchFamily="34" charset="0"/>
              </a:defRPr>
            </a:lvl1pPr>
          </a:lstStyle>
          <a:p>
            <a:pPr>
              <a:defRPr/>
            </a:pPr>
            <a:r>
              <a:rPr lang="en-US" altLang="en-US"/>
              <a:t>(Enter) DEPARTMENT (ALL CAPS) (Enter) Division or Office (Mixed Case) </a:t>
            </a:r>
          </a:p>
        </p:txBody>
      </p:sp>
      <p:sp>
        <p:nvSpPr>
          <p:cNvPr id="5128" name="Rectangle 8"/>
          <p:cNvSpPr>
            <a:spLocks noGrp="1" noChangeArrowheads="1"/>
          </p:cNvSpPr>
          <p:nvPr>
            <p:ph type="sldNum" sz="quarter" idx="4"/>
          </p:nvPr>
        </p:nvSpPr>
        <p:spPr bwMode="auto">
          <a:xfrm>
            <a:off x="304800" y="6477000"/>
            <a:ext cx="2133600"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solidFill>
                  <a:srgbClr val="005595"/>
                </a:solidFill>
                <a:latin typeface="Arial" panose="020B0604020202020204" pitchFamily="34" charset="0"/>
              </a:defRPr>
            </a:lvl1pPr>
          </a:lstStyle>
          <a:p>
            <a:pPr>
              <a:defRPr/>
            </a:pPr>
            <a:fld id="{7F7BC3F9-1213-406A-A68B-BB71DCF1A1BE}" type="slidenum">
              <a:rPr lang="en-US" altLang="en-US"/>
              <a:pPr>
                <a:defRPr/>
              </a:pPr>
              <a:t>‹#›</a:t>
            </a:fld>
            <a:endParaRPr lang="en-US" altLang="en-US"/>
          </a:p>
        </p:txBody>
      </p:sp>
      <p:sp>
        <p:nvSpPr>
          <p:cNvPr id="5130" name="Rectangle 10"/>
          <p:cNvSpPr>
            <a:spLocks noGrp="1" noChangeArrowheads="1"/>
          </p:cNvSpPr>
          <p:nvPr>
            <p:ph type="ftr" sz="quarter" idx="3"/>
          </p:nvPr>
        </p:nvSpPr>
        <p:spPr bwMode="auto">
          <a:xfrm>
            <a:off x="3124200" y="6477000"/>
            <a:ext cx="289560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solidFill>
                  <a:srgbClr val="005595"/>
                </a:solidFill>
                <a:latin typeface="Arial" panose="020B0604020202020204" pitchFamily="34" charset="0"/>
              </a:defRPr>
            </a:lvl1pPr>
          </a:lstStyle>
          <a:p>
            <a:pPr>
              <a:defRPr/>
            </a:pPr>
            <a:r>
              <a:rPr lang="en-US" altLang="en-US"/>
              <a:t>PUBLIC HEALTH DIVISION Office of the State Public Health Director</a:t>
            </a:r>
          </a:p>
        </p:txBody>
      </p:sp>
    </p:spTree>
  </p:cSld>
  <p:clrMap bg1="lt1" tx1="dk1" bg2="lt2" tx2="dk2" accent1="accent1" accent2="accent2" accent3="accent3" accent4="accent4" accent5="accent5" accent6="accent6" hlink="hlink" folHlink="folHlink"/>
  <p:sldLayoutIdLst>
    <p:sldLayoutId id="2147483972"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sldNum="0" hdr="0" dt="0"/>
  <p:txStyles>
    <p:title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p:titleStyle>
    <p:bodyStyle>
      <a:lvl1pPr marL="342900" indent="-342900" algn="l" rtl="0" eaLnBrk="0" fontAlgn="base" hangingPunct="0">
        <a:spcBef>
          <a:spcPct val="20000"/>
        </a:spcBef>
        <a:spcAft>
          <a:spcPct val="0"/>
        </a:spcAft>
        <a:buChar char="•"/>
        <a:defRPr sz="2000" kern="1200">
          <a:solidFill>
            <a:srgbClr val="005595"/>
          </a:solidFill>
          <a:latin typeface="+mn-lt"/>
          <a:ea typeface="+mn-ea"/>
          <a:cs typeface="+mn-cs"/>
        </a:defRPr>
      </a:lvl1pPr>
      <a:lvl2pPr marL="742950" indent="-285750" algn="l" rtl="0" eaLnBrk="0" fontAlgn="base" hangingPunct="0">
        <a:spcBef>
          <a:spcPct val="20000"/>
        </a:spcBef>
        <a:spcAft>
          <a:spcPct val="0"/>
        </a:spcAft>
        <a:buChar char="–"/>
        <a:defRPr kern="1200">
          <a:solidFill>
            <a:srgbClr val="005595"/>
          </a:solidFill>
          <a:latin typeface="+mn-lt"/>
          <a:ea typeface="+mn-ea"/>
          <a:cs typeface="+mn-cs"/>
        </a:defRPr>
      </a:lvl2pPr>
      <a:lvl3pPr marL="1143000" indent="-228600" algn="l" rtl="0" eaLnBrk="0" fontAlgn="base" hangingPunct="0">
        <a:spcBef>
          <a:spcPct val="20000"/>
        </a:spcBef>
        <a:spcAft>
          <a:spcPct val="0"/>
        </a:spcAft>
        <a:buChar char="•"/>
        <a:defRPr sz="1600" kern="1200">
          <a:solidFill>
            <a:srgbClr val="005595"/>
          </a:solidFill>
          <a:latin typeface="+mn-lt"/>
          <a:ea typeface="+mn-ea"/>
          <a:cs typeface="+mn-cs"/>
        </a:defRPr>
      </a:lvl3pPr>
      <a:lvl4pPr marL="1600200" indent="-228600" algn="l" rtl="0" eaLnBrk="0" fontAlgn="base" hangingPunct="0">
        <a:spcBef>
          <a:spcPct val="20000"/>
        </a:spcBef>
        <a:spcAft>
          <a:spcPct val="0"/>
        </a:spcAft>
        <a:buChar char="–"/>
        <a:defRPr sz="1400" kern="1200">
          <a:solidFill>
            <a:srgbClr val="005595"/>
          </a:solidFill>
          <a:latin typeface="+mn-lt"/>
          <a:ea typeface="+mn-ea"/>
          <a:cs typeface="+mn-cs"/>
        </a:defRPr>
      </a:lvl4pPr>
      <a:lvl5pPr marL="2057400" indent="-228600" algn="l" rtl="0" eaLnBrk="0" fontAlgn="base" hangingPunct="0">
        <a:spcBef>
          <a:spcPct val="20000"/>
        </a:spcBef>
        <a:spcAft>
          <a:spcPct val="0"/>
        </a:spcAft>
        <a:buChar char="»"/>
        <a:defRPr sz="1400" kern="1200">
          <a:solidFill>
            <a:srgbClr val="005595"/>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8" Type="http://schemas.openxmlformats.org/officeDocument/2006/relationships/hyperlink" Target="healthoregon.org/sha" TargetMode="External"/><Relationship Id="rId3" Type="http://schemas.openxmlformats.org/officeDocument/2006/relationships/hyperlink" Target="https://www.arcgis.com/apps/MapSeries/index.html?appid=8568988df599486f9801edbff9433936" TargetMode="External"/><Relationship Id="rId7" Type="http://schemas.openxmlformats.org/officeDocument/2006/relationships/hyperlink" Target="healthoregon.org/2020ship"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naccho.org/programs/public-health-infrastructure/performance-improvement/community-health-assessment/mapp" TargetMode="External"/><Relationship Id="rId5" Type="http://schemas.openxmlformats.org/officeDocument/2006/relationships/hyperlink" Target="https://ophat.public.health.oregon.gov/Account/LogOn?ReturnUrl=/" TargetMode="External"/><Relationship Id="rId4" Type="http://schemas.openxmlformats.org/officeDocument/2006/relationships/hyperlink" Target="https://www.oregon.gov/oha/OHPB/CCODocuments/2018-OHA-CCO-2.0-Report.pdf"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5"/>
          <p:cNvSpPr>
            <a:spLocks noGrp="1" noChangeArrowheads="1"/>
          </p:cNvSpPr>
          <p:nvPr>
            <p:ph type="ftr" sz="quarter" idx="10"/>
          </p:nvPr>
        </p:nvSpPr>
        <p:spPr>
          <a:xfrm>
            <a:off x="2895600" y="6096000"/>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5123" name="Rectangle 2"/>
          <p:cNvSpPr>
            <a:spLocks noGrp="1" noChangeArrowheads="1"/>
          </p:cNvSpPr>
          <p:nvPr>
            <p:ph type="ctrTitle"/>
          </p:nvPr>
        </p:nvSpPr>
        <p:spPr>
          <a:xfrm>
            <a:off x="304800" y="685800"/>
            <a:ext cx="8610600" cy="1470025"/>
          </a:xfrm>
        </p:spPr>
        <p:txBody>
          <a:bodyPr/>
          <a:lstStyle/>
          <a:p>
            <a:pPr eaLnBrk="1" hangingPunct="1">
              <a:defRPr/>
            </a:pPr>
            <a:r>
              <a:rPr lang="en-US" altLang="en-US" sz="4000" dirty="0"/>
              <a:t>2020-2024</a:t>
            </a:r>
            <a:br>
              <a:rPr lang="en-US" altLang="en-US" sz="4000" dirty="0"/>
            </a:br>
            <a:r>
              <a:rPr lang="en-US" altLang="en-US" sz="4000" dirty="0"/>
              <a:t>SHIP &amp; CHIPs and Dips</a:t>
            </a:r>
            <a:br>
              <a:rPr lang="en-US" altLang="en-US" dirty="0"/>
            </a:br>
            <a:endParaRPr lang="en-US" altLang="en-US" dirty="0"/>
          </a:p>
        </p:txBody>
      </p:sp>
      <p:sp>
        <p:nvSpPr>
          <p:cNvPr id="5" name="Rectangle 2">
            <a:extLst>
              <a:ext uri="{FF2B5EF4-FFF2-40B4-BE49-F238E27FC236}">
                <a16:creationId xmlns:a16="http://schemas.microsoft.com/office/drawing/2014/main" id="{4F1FA9FD-AF3E-4D86-8ABC-424DE60C6E17}"/>
              </a:ext>
            </a:extLst>
          </p:cNvPr>
          <p:cNvSpPr txBox="1">
            <a:spLocks noChangeArrowheads="1"/>
          </p:cNvSpPr>
          <p:nvPr/>
        </p:nvSpPr>
        <p:spPr bwMode="auto">
          <a:xfrm>
            <a:off x="266700" y="2693987"/>
            <a:ext cx="8610600"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a:lstStyle>
          <a:p>
            <a:pPr eaLnBrk="1" hangingPunct="1">
              <a:defRPr/>
            </a:pPr>
            <a:r>
              <a:rPr lang="en-US" altLang="en-US" sz="2400" b="0" dirty="0"/>
              <a:t>Christy Hudson, Policy Analyst</a:t>
            </a:r>
          </a:p>
          <a:p>
            <a:pPr eaLnBrk="1" hangingPunct="1">
              <a:defRPr/>
            </a:pPr>
            <a:r>
              <a:rPr lang="en-US" altLang="en-US" sz="2400" b="0" dirty="0"/>
              <a:t>Policy and Partnerships Team</a:t>
            </a:r>
          </a:p>
          <a:p>
            <a:pPr eaLnBrk="1" hangingPunct="1">
              <a:defRPr/>
            </a:pPr>
            <a:r>
              <a:rPr lang="en-US" altLang="en-US" sz="2400" b="0" dirty="0"/>
              <a:t>Christy.j.hudson@state.or.us</a:t>
            </a:r>
            <a:br>
              <a:rPr lang="en-US" altLang="en-US" dirty="0"/>
            </a:br>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533399" y="347663"/>
            <a:ext cx="8100753" cy="1143000"/>
          </a:xfrm>
        </p:spPr>
        <p:txBody>
          <a:bodyPr/>
          <a:lstStyle/>
          <a:p>
            <a:pPr>
              <a:defRPr/>
            </a:pPr>
            <a:r>
              <a:rPr lang="en-US" altLang="en-US" dirty="0"/>
              <a:t>2020-2024 Priorities</a:t>
            </a:r>
          </a:p>
        </p:txBody>
      </p:sp>
      <p:sp>
        <p:nvSpPr>
          <p:cNvPr id="5"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2" name="Content Placeholder 1">
            <a:extLst>
              <a:ext uri="{FF2B5EF4-FFF2-40B4-BE49-F238E27FC236}">
                <a16:creationId xmlns:a16="http://schemas.microsoft.com/office/drawing/2014/main" id="{06D52486-FC3B-463C-A561-987A0B5CBFEA}"/>
              </a:ext>
            </a:extLst>
          </p:cNvPr>
          <p:cNvSpPr>
            <a:spLocks noGrp="1"/>
          </p:cNvSpPr>
          <p:nvPr>
            <p:ph idx="1"/>
          </p:nvPr>
        </p:nvSpPr>
        <p:spPr>
          <a:xfrm>
            <a:off x="838200" y="1524000"/>
            <a:ext cx="7491153" cy="3124200"/>
          </a:xfrm>
        </p:spPr>
        <p:txBody>
          <a:bodyPr/>
          <a:lstStyle/>
          <a:p>
            <a:pPr lvl="0"/>
            <a:r>
              <a:rPr lang="en-US" sz="2400" dirty="0"/>
              <a:t>Institutional bias</a:t>
            </a:r>
          </a:p>
          <a:p>
            <a:pPr lvl="0"/>
            <a:r>
              <a:rPr lang="en-US" sz="2400" dirty="0"/>
              <a:t>Adversity, trauma and toxic stress</a:t>
            </a:r>
          </a:p>
          <a:p>
            <a:pPr lvl="0"/>
            <a:r>
              <a:rPr lang="en-US" sz="2400" dirty="0"/>
              <a:t>Economic drivers of health (including issues related to housing, living wage, food security and transportation)</a:t>
            </a:r>
          </a:p>
          <a:p>
            <a:pPr lvl="0"/>
            <a:r>
              <a:rPr lang="en-US" sz="2400" dirty="0"/>
              <a:t>Access to equitable, preventive health care</a:t>
            </a:r>
          </a:p>
          <a:p>
            <a:pPr lvl="0"/>
            <a:r>
              <a:rPr lang="en-US" sz="2400" dirty="0"/>
              <a:t>Behavioral health (including mental health and substance use)</a:t>
            </a:r>
          </a:p>
        </p:txBody>
      </p:sp>
    </p:spTree>
    <p:extLst>
      <p:ext uri="{BB962C8B-B14F-4D97-AF65-F5344CB8AC3E}">
        <p14:creationId xmlns:p14="http://schemas.microsoft.com/office/powerpoint/2010/main" val="83666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09847" y="277510"/>
            <a:ext cx="7886700" cy="836762"/>
          </a:xfrm>
        </p:spPr>
        <p:txBody>
          <a:bodyPr/>
          <a:lstStyle/>
          <a:p>
            <a:pPr>
              <a:defRPr/>
            </a:pPr>
            <a:r>
              <a:rPr lang="en-US" altLang="en-US" sz="4000" dirty="0"/>
              <a:t>CCO 2.0 and the SHIP</a:t>
            </a:r>
          </a:p>
        </p:txBody>
      </p:sp>
      <p:sp>
        <p:nvSpPr>
          <p:cNvPr id="5"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4" name="Content Placeholder 2">
            <a:extLst>
              <a:ext uri="{FF2B5EF4-FFF2-40B4-BE49-F238E27FC236}">
                <a16:creationId xmlns:a16="http://schemas.microsoft.com/office/drawing/2014/main" id="{F1151F9B-A613-474D-8693-F4EDCC7EAB1A}"/>
              </a:ext>
            </a:extLst>
          </p:cNvPr>
          <p:cNvSpPr txBox="1">
            <a:spLocks/>
          </p:cNvSpPr>
          <p:nvPr/>
        </p:nvSpPr>
        <p:spPr bwMode="auto">
          <a:xfrm>
            <a:off x="485784" y="1280319"/>
            <a:ext cx="8229600" cy="429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None/>
              <a:defRPr sz="2400" kern="1200">
                <a:solidFill>
                  <a:srgbClr val="005595"/>
                </a:solidFill>
                <a:latin typeface="+mn-lt"/>
                <a:ea typeface="+mn-ea"/>
                <a:cs typeface="+mn-cs"/>
              </a:defRPr>
            </a:lvl1pPr>
            <a:lvl2pPr marL="457200" indent="0" algn="l" rtl="0" eaLnBrk="0" fontAlgn="base" hangingPunct="0">
              <a:spcBef>
                <a:spcPct val="20000"/>
              </a:spcBef>
              <a:spcAft>
                <a:spcPct val="0"/>
              </a:spcAft>
              <a:buNone/>
              <a:defRPr sz="2000" kern="1200">
                <a:solidFill>
                  <a:srgbClr val="005595"/>
                </a:solidFill>
                <a:latin typeface="+mn-lt"/>
                <a:ea typeface="+mn-ea"/>
                <a:cs typeface="+mn-cs"/>
              </a:defRPr>
            </a:lvl2pPr>
            <a:lvl3pPr marL="914400" indent="0" algn="l" rtl="0" eaLnBrk="0" fontAlgn="base" hangingPunct="0">
              <a:spcBef>
                <a:spcPct val="20000"/>
              </a:spcBef>
              <a:spcAft>
                <a:spcPct val="0"/>
              </a:spcAft>
              <a:buNone/>
              <a:defRPr sz="1800" kern="1200">
                <a:solidFill>
                  <a:srgbClr val="005595"/>
                </a:solidFill>
                <a:latin typeface="+mn-lt"/>
                <a:ea typeface="+mn-ea"/>
                <a:cs typeface="+mn-cs"/>
              </a:defRPr>
            </a:lvl3pPr>
            <a:lvl4pPr marL="1371600" indent="0" algn="l" rtl="0" eaLnBrk="0" fontAlgn="base" hangingPunct="0">
              <a:spcBef>
                <a:spcPct val="20000"/>
              </a:spcBef>
              <a:spcAft>
                <a:spcPct val="0"/>
              </a:spcAft>
              <a:buNone/>
              <a:defRPr sz="1600" kern="1200">
                <a:solidFill>
                  <a:srgbClr val="005595"/>
                </a:solidFill>
                <a:latin typeface="+mn-lt"/>
                <a:ea typeface="+mn-ea"/>
                <a:cs typeface="+mn-cs"/>
              </a:defRPr>
            </a:lvl4pPr>
            <a:lvl5pPr marL="1828800" indent="0" algn="l" rtl="0" eaLnBrk="0" fontAlgn="base" hangingPunct="0">
              <a:spcBef>
                <a:spcPct val="20000"/>
              </a:spcBef>
              <a:spcAft>
                <a:spcPct val="0"/>
              </a:spcAft>
              <a:buNone/>
              <a:defRPr sz="1600" kern="1200">
                <a:solidFill>
                  <a:srgbClr val="005595"/>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indent="-285750">
              <a:buFont typeface="Arial" panose="020B0604020202020204" pitchFamily="34" charset="0"/>
              <a:buChar char="•"/>
            </a:pPr>
            <a:r>
              <a:rPr lang="en-US" dirty="0"/>
              <a:t>Shared CHAs &amp; CHIP priorities</a:t>
            </a:r>
          </a:p>
          <a:p>
            <a:pPr marL="285750" indent="-285750">
              <a:buFont typeface="Arial" panose="020B0604020202020204" pitchFamily="34" charset="0"/>
              <a:buChar char="•"/>
            </a:pPr>
            <a:r>
              <a:rPr lang="en-US" dirty="0"/>
              <a:t>CHIPs must address at least 2 SHIP priorities</a:t>
            </a:r>
          </a:p>
          <a:p>
            <a:pPr marL="285750" indent="-285750">
              <a:buFont typeface="Arial" panose="020B0604020202020204" pitchFamily="34" charset="0"/>
              <a:buChar char="•"/>
            </a:pPr>
            <a:r>
              <a:rPr lang="en-US" dirty="0"/>
              <a:t>Increase strategic spending in SDOH and HRS, and align spending with community priorities (e.g. Community Health Improvement Plans)</a:t>
            </a:r>
          </a:p>
          <a:p>
            <a:pPr marL="285750" lvl="0" indent="-285750">
              <a:buFont typeface="Arial" panose="020B0604020202020204" pitchFamily="34" charset="0"/>
              <a:buChar char="•"/>
            </a:pPr>
            <a:r>
              <a:rPr lang="en-US" dirty="0"/>
              <a:t>Encourage adoption of SDOH, health equity and population health incentive measures</a:t>
            </a:r>
          </a:p>
        </p:txBody>
      </p:sp>
    </p:spTree>
    <p:extLst>
      <p:ext uri="{BB962C8B-B14F-4D97-AF65-F5344CB8AC3E}">
        <p14:creationId xmlns:p14="http://schemas.microsoft.com/office/powerpoint/2010/main" val="2586337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98070" y="36226"/>
            <a:ext cx="8100753" cy="1143000"/>
          </a:xfrm>
        </p:spPr>
        <p:txBody>
          <a:bodyPr/>
          <a:lstStyle/>
          <a:p>
            <a:pPr>
              <a:defRPr/>
            </a:pPr>
            <a:r>
              <a:rPr lang="en-US" altLang="en-US" dirty="0"/>
              <a:t>Resources</a:t>
            </a:r>
          </a:p>
        </p:txBody>
      </p:sp>
      <p:sp>
        <p:nvSpPr>
          <p:cNvPr id="5"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2" name="Content Placeholder 1">
            <a:extLst>
              <a:ext uri="{FF2B5EF4-FFF2-40B4-BE49-F238E27FC236}">
                <a16:creationId xmlns:a16="http://schemas.microsoft.com/office/drawing/2014/main" id="{06D52486-FC3B-463C-A561-987A0B5CBFEA}"/>
              </a:ext>
            </a:extLst>
          </p:cNvPr>
          <p:cNvSpPr>
            <a:spLocks noGrp="1"/>
          </p:cNvSpPr>
          <p:nvPr>
            <p:ph idx="1"/>
          </p:nvPr>
        </p:nvSpPr>
        <p:spPr>
          <a:xfrm>
            <a:off x="498070" y="1179226"/>
            <a:ext cx="7491153" cy="3124200"/>
          </a:xfrm>
        </p:spPr>
        <p:txBody>
          <a:bodyPr/>
          <a:lstStyle/>
          <a:p>
            <a:pPr marL="0" indent="0">
              <a:buNone/>
            </a:pPr>
            <a:endParaRPr lang="en-US" sz="2400" dirty="0"/>
          </a:p>
          <a:p>
            <a:r>
              <a:rPr lang="en-US" sz="2400" dirty="0">
                <a:hlinkClick r:id="rId3"/>
              </a:rPr>
              <a:t>CHA/CHIP map </a:t>
            </a:r>
            <a:r>
              <a:rPr lang="en-US" sz="2400" dirty="0"/>
              <a:t>– Links to all CHAs and CHIPs in state</a:t>
            </a:r>
          </a:p>
          <a:p>
            <a:r>
              <a:rPr lang="en-US" sz="2400" dirty="0">
                <a:hlinkClick r:id="rId4"/>
              </a:rPr>
              <a:t>CCO 2.0 Policy Recommendations</a:t>
            </a:r>
            <a:endParaRPr lang="en-US" sz="2400" dirty="0"/>
          </a:p>
          <a:p>
            <a:r>
              <a:rPr lang="en-US" sz="2400" dirty="0">
                <a:hlinkClick r:id="rId5"/>
              </a:rPr>
              <a:t>OPHAT</a:t>
            </a:r>
            <a:r>
              <a:rPr lang="en-US" sz="2400" dirty="0"/>
              <a:t> – Web based data analysis tool</a:t>
            </a:r>
          </a:p>
          <a:p>
            <a:r>
              <a:rPr lang="en-US" sz="2400" dirty="0">
                <a:hlinkClick r:id="rId6"/>
              </a:rPr>
              <a:t>MAPP Framework </a:t>
            </a:r>
            <a:endParaRPr lang="en-US" sz="2400" dirty="0"/>
          </a:p>
          <a:p>
            <a:r>
              <a:rPr lang="en-US" sz="2400" dirty="0">
                <a:cs typeface="Calibri" panose="020F0502020204030204" pitchFamily="34" charset="0"/>
                <a:hlinkClick r:id="rId7" action="ppaction://hlinkfile"/>
              </a:rPr>
              <a:t>Healthoregon.org/2020ship</a:t>
            </a:r>
            <a:endParaRPr lang="en-US" sz="2400" dirty="0">
              <a:cs typeface="Calibri" panose="020F0502020204030204" pitchFamily="34" charset="0"/>
            </a:endParaRPr>
          </a:p>
          <a:p>
            <a:r>
              <a:rPr lang="en-US" sz="2400" dirty="0">
                <a:cs typeface="Calibri" panose="020F0502020204030204" pitchFamily="34" charset="0"/>
                <a:hlinkClick r:id="rId8" action="ppaction://hlinkfile"/>
              </a:rPr>
              <a:t>Healthoregon.org/</a:t>
            </a:r>
            <a:r>
              <a:rPr lang="en-US" sz="2400" dirty="0" err="1">
                <a:cs typeface="Calibri" panose="020F0502020204030204" pitchFamily="34" charset="0"/>
                <a:hlinkClick r:id="rId8" action="ppaction://hlinkfile"/>
              </a:rPr>
              <a:t>sha</a:t>
            </a:r>
            <a:endParaRPr lang="en-US" sz="2400" dirty="0">
              <a:cs typeface="Calibri" panose="020F0502020204030204" pitchFamily="34" charset="0"/>
            </a:endParaRPr>
          </a:p>
          <a:p>
            <a:pPr marL="0" indent="0">
              <a:buNone/>
            </a:pPr>
            <a:endParaRPr lang="en-US" sz="2400" dirty="0"/>
          </a:p>
          <a:p>
            <a:pPr marL="0" indent="0">
              <a:buNone/>
            </a:pPr>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224190907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498070" y="36226"/>
            <a:ext cx="8100753" cy="1143000"/>
          </a:xfrm>
        </p:spPr>
        <p:txBody>
          <a:bodyPr/>
          <a:lstStyle/>
          <a:p>
            <a:pPr>
              <a:defRPr/>
            </a:pPr>
            <a:r>
              <a:rPr lang="en-US" altLang="en-US" dirty="0"/>
              <a:t>Questions and Discussion</a:t>
            </a:r>
          </a:p>
        </p:txBody>
      </p:sp>
      <p:sp>
        <p:nvSpPr>
          <p:cNvPr id="5"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2" name="Content Placeholder 1">
            <a:extLst>
              <a:ext uri="{FF2B5EF4-FFF2-40B4-BE49-F238E27FC236}">
                <a16:creationId xmlns:a16="http://schemas.microsoft.com/office/drawing/2014/main" id="{06D52486-FC3B-463C-A561-987A0B5CBFEA}"/>
              </a:ext>
            </a:extLst>
          </p:cNvPr>
          <p:cNvSpPr>
            <a:spLocks noGrp="1"/>
          </p:cNvSpPr>
          <p:nvPr>
            <p:ph idx="1"/>
          </p:nvPr>
        </p:nvSpPr>
        <p:spPr>
          <a:xfrm>
            <a:off x="546426" y="1179226"/>
            <a:ext cx="7491153" cy="3124200"/>
          </a:xfrm>
        </p:spPr>
        <p:txBody>
          <a:bodyPr/>
          <a:lstStyle/>
          <a:p>
            <a:pPr marL="0" indent="0">
              <a:buNone/>
            </a:pPr>
            <a:endParaRPr lang="en-US" sz="2400" dirty="0"/>
          </a:p>
          <a:p>
            <a:r>
              <a:rPr lang="en-US" sz="2400" dirty="0"/>
              <a:t>How can we ensure identified strategies and measures are relevant, implementable and meaningful to your CHIP? </a:t>
            </a:r>
          </a:p>
          <a:p>
            <a:endParaRPr lang="en-US" sz="2400" dirty="0"/>
          </a:p>
          <a:p>
            <a:endParaRPr lang="en-US" sz="2400" dirty="0"/>
          </a:p>
          <a:p>
            <a:r>
              <a:rPr lang="en-US" sz="2400"/>
              <a:t>What lessons can </a:t>
            </a:r>
            <a:r>
              <a:rPr lang="en-US" sz="2400" dirty="0"/>
              <a:t>you share with us as we develop our next SHIP? </a:t>
            </a:r>
          </a:p>
          <a:p>
            <a:endParaRPr lang="en-US" sz="2400" dirty="0"/>
          </a:p>
          <a:p>
            <a:endParaRPr lang="en-US" sz="2400" dirty="0"/>
          </a:p>
          <a:p>
            <a:pPr marL="0" indent="0">
              <a:buNone/>
            </a:pPr>
            <a:endParaRPr lang="en-US" sz="2400" dirty="0"/>
          </a:p>
          <a:p>
            <a:endParaRPr lang="en-US" sz="2400" dirty="0"/>
          </a:p>
          <a:p>
            <a:endParaRPr lang="en-US" sz="2400" dirty="0"/>
          </a:p>
          <a:p>
            <a:endParaRPr lang="en-US" sz="2400" dirty="0"/>
          </a:p>
          <a:p>
            <a:endParaRPr lang="en-US" sz="2400" dirty="0"/>
          </a:p>
          <a:p>
            <a:endParaRPr lang="en-US" sz="2400" dirty="0"/>
          </a:p>
        </p:txBody>
      </p:sp>
    </p:spTree>
    <p:extLst>
      <p:ext uri="{BB962C8B-B14F-4D97-AF65-F5344CB8AC3E}">
        <p14:creationId xmlns:p14="http://schemas.microsoft.com/office/powerpoint/2010/main" val="12245077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pPr>
              <a:defRPr/>
            </a:pPr>
            <a:r>
              <a:rPr lang="en-US" altLang="en-US" sz="4000" dirty="0"/>
              <a:t>Overview</a:t>
            </a:r>
          </a:p>
        </p:txBody>
      </p:sp>
      <p:sp>
        <p:nvSpPr>
          <p:cNvPr id="6"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7" name="Content Placeholder 2">
            <a:extLst>
              <a:ext uri="{FF2B5EF4-FFF2-40B4-BE49-F238E27FC236}">
                <a16:creationId xmlns:a16="http://schemas.microsoft.com/office/drawing/2014/main" id="{5D0DFA13-CB7B-40C1-BCC2-250E2E061A87}"/>
              </a:ext>
            </a:extLst>
          </p:cNvPr>
          <p:cNvSpPr txBox="1">
            <a:spLocks/>
          </p:cNvSpPr>
          <p:nvPr/>
        </p:nvSpPr>
        <p:spPr bwMode="auto">
          <a:xfrm>
            <a:off x="457200" y="1417638"/>
            <a:ext cx="8229600" cy="429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t" anchorCtr="0" compatLnSpc="1">
            <a:prstTxWarp prst="textNoShape">
              <a:avLst/>
            </a:prstTxWarp>
          </a:bodyPr>
          <a:lstStyle>
            <a:lvl1pPr marL="0" indent="0" algn="l" rtl="0" eaLnBrk="0" fontAlgn="base" hangingPunct="0">
              <a:spcBef>
                <a:spcPct val="20000"/>
              </a:spcBef>
              <a:spcAft>
                <a:spcPct val="0"/>
              </a:spcAft>
              <a:buNone/>
              <a:defRPr sz="2400" kern="1200">
                <a:solidFill>
                  <a:srgbClr val="005595"/>
                </a:solidFill>
                <a:latin typeface="+mn-lt"/>
                <a:ea typeface="+mn-ea"/>
                <a:cs typeface="+mn-cs"/>
              </a:defRPr>
            </a:lvl1pPr>
            <a:lvl2pPr marL="457200" indent="0" algn="l" rtl="0" eaLnBrk="0" fontAlgn="base" hangingPunct="0">
              <a:spcBef>
                <a:spcPct val="20000"/>
              </a:spcBef>
              <a:spcAft>
                <a:spcPct val="0"/>
              </a:spcAft>
              <a:buNone/>
              <a:defRPr sz="2000" kern="1200">
                <a:solidFill>
                  <a:srgbClr val="005595"/>
                </a:solidFill>
                <a:latin typeface="+mn-lt"/>
                <a:ea typeface="+mn-ea"/>
                <a:cs typeface="+mn-cs"/>
              </a:defRPr>
            </a:lvl2pPr>
            <a:lvl3pPr marL="914400" indent="0" algn="l" rtl="0" eaLnBrk="0" fontAlgn="base" hangingPunct="0">
              <a:spcBef>
                <a:spcPct val="20000"/>
              </a:spcBef>
              <a:spcAft>
                <a:spcPct val="0"/>
              </a:spcAft>
              <a:buNone/>
              <a:defRPr sz="1800" kern="1200">
                <a:solidFill>
                  <a:srgbClr val="005595"/>
                </a:solidFill>
                <a:latin typeface="+mn-lt"/>
                <a:ea typeface="+mn-ea"/>
                <a:cs typeface="+mn-cs"/>
              </a:defRPr>
            </a:lvl3pPr>
            <a:lvl4pPr marL="1371600" indent="0" algn="l" rtl="0" eaLnBrk="0" fontAlgn="base" hangingPunct="0">
              <a:spcBef>
                <a:spcPct val="20000"/>
              </a:spcBef>
              <a:spcAft>
                <a:spcPct val="0"/>
              </a:spcAft>
              <a:buNone/>
              <a:defRPr sz="1600" kern="1200">
                <a:solidFill>
                  <a:srgbClr val="005595"/>
                </a:solidFill>
                <a:latin typeface="+mn-lt"/>
                <a:ea typeface="+mn-ea"/>
                <a:cs typeface="+mn-cs"/>
              </a:defRPr>
            </a:lvl4pPr>
            <a:lvl5pPr marL="1828800" indent="0" algn="l" rtl="0" eaLnBrk="0" fontAlgn="base" hangingPunct="0">
              <a:spcBef>
                <a:spcPct val="20000"/>
              </a:spcBef>
              <a:spcAft>
                <a:spcPct val="0"/>
              </a:spcAft>
              <a:buNone/>
              <a:defRPr sz="1600" kern="1200">
                <a:solidFill>
                  <a:srgbClr val="005595"/>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buFont typeface="Arial" panose="020B0604020202020204" pitchFamily="34" charset="0"/>
              <a:buChar char="•"/>
              <a:defRPr/>
            </a:pPr>
            <a:r>
              <a:rPr lang="en-US" altLang="en-US" sz="2200" dirty="0"/>
              <a:t>Purpose of the SHIP</a:t>
            </a:r>
          </a:p>
          <a:p>
            <a:pPr marL="342900" indent="-342900">
              <a:buFont typeface="Arial" panose="020B0604020202020204" pitchFamily="34" charset="0"/>
              <a:buChar char="•"/>
              <a:defRPr/>
            </a:pPr>
            <a:r>
              <a:rPr lang="en-US" altLang="en-US" sz="2200" dirty="0"/>
              <a:t>Process for developing the 2020 SHIP</a:t>
            </a:r>
          </a:p>
          <a:p>
            <a:pPr marL="342900" indent="-342900">
              <a:buFont typeface="Arial" panose="020B0604020202020204" pitchFamily="34" charset="0"/>
              <a:buChar char="•"/>
              <a:defRPr/>
            </a:pPr>
            <a:r>
              <a:rPr lang="en-US" altLang="en-US" sz="2200" dirty="0"/>
              <a:t>2020-2024 SHIP priorities </a:t>
            </a:r>
          </a:p>
          <a:p>
            <a:pPr marL="342900" indent="-342900">
              <a:buFont typeface="Arial" panose="020B0604020202020204" pitchFamily="34" charset="0"/>
              <a:buChar char="•"/>
              <a:defRPr/>
            </a:pPr>
            <a:r>
              <a:rPr lang="en-US" altLang="en-US" sz="2200" dirty="0"/>
              <a:t>CCO 2.0 policy impacts</a:t>
            </a:r>
          </a:p>
          <a:p>
            <a:pPr marL="342900" indent="-342900">
              <a:buFont typeface="Arial" panose="020B0604020202020204" pitchFamily="34" charset="0"/>
              <a:buChar char="•"/>
              <a:defRPr/>
            </a:pPr>
            <a:r>
              <a:rPr lang="en-US" altLang="en-US" sz="2200" dirty="0"/>
              <a:t>Resources</a:t>
            </a:r>
          </a:p>
          <a:p>
            <a:pPr marL="342900" indent="-342900">
              <a:buFont typeface="Arial" panose="020B0604020202020204" pitchFamily="34" charset="0"/>
              <a:buChar char="•"/>
              <a:defRPr/>
            </a:pPr>
            <a:r>
              <a:rPr lang="en-US" altLang="en-US" sz="2200" dirty="0"/>
              <a:t>Questions and Discussion</a:t>
            </a:r>
          </a:p>
        </p:txBody>
      </p:sp>
    </p:spTree>
    <p:extLst>
      <p:ext uri="{BB962C8B-B14F-4D97-AF65-F5344CB8AC3E}">
        <p14:creationId xmlns:p14="http://schemas.microsoft.com/office/powerpoint/2010/main" val="41015177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357447" y="271463"/>
            <a:ext cx="8100753" cy="1143000"/>
          </a:xfrm>
        </p:spPr>
        <p:txBody>
          <a:bodyPr/>
          <a:lstStyle/>
          <a:p>
            <a:pPr>
              <a:defRPr/>
            </a:pPr>
            <a:r>
              <a:rPr lang="en-US" altLang="en-US" dirty="0"/>
              <a:t>What is a State Health Improvement Plan? </a:t>
            </a:r>
          </a:p>
        </p:txBody>
      </p:sp>
      <p:sp>
        <p:nvSpPr>
          <p:cNvPr id="5"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2" name="Content Placeholder 1">
            <a:extLst>
              <a:ext uri="{FF2B5EF4-FFF2-40B4-BE49-F238E27FC236}">
                <a16:creationId xmlns:a16="http://schemas.microsoft.com/office/drawing/2014/main" id="{06D52486-FC3B-463C-A561-987A0B5CBFEA}"/>
              </a:ext>
            </a:extLst>
          </p:cNvPr>
          <p:cNvSpPr>
            <a:spLocks noGrp="1"/>
          </p:cNvSpPr>
          <p:nvPr>
            <p:ph idx="1"/>
          </p:nvPr>
        </p:nvSpPr>
        <p:spPr>
          <a:xfrm>
            <a:off x="838200" y="1524000"/>
            <a:ext cx="7491153" cy="3124200"/>
          </a:xfrm>
        </p:spPr>
        <p:txBody>
          <a:bodyPr/>
          <a:lstStyle/>
          <a:p>
            <a:r>
              <a:rPr lang="en-US" sz="2800" dirty="0"/>
              <a:t>Identifies our state’s health priorities</a:t>
            </a:r>
          </a:p>
          <a:p>
            <a:r>
              <a:rPr lang="en-US" sz="2800" dirty="0"/>
              <a:t>Addresses unjust and unacceptable disparities</a:t>
            </a:r>
          </a:p>
          <a:p>
            <a:r>
              <a:rPr lang="en-US" sz="2800" dirty="0"/>
              <a:t>Tool for collective impact with cross-sector partners</a:t>
            </a:r>
          </a:p>
          <a:p>
            <a:r>
              <a:rPr lang="en-US" sz="2800" dirty="0"/>
              <a:t>Key strategic document for Oregon Health Authority’s, Public Health Division</a:t>
            </a:r>
          </a:p>
          <a:p>
            <a:r>
              <a:rPr lang="en-US" sz="2800" dirty="0"/>
              <a:t>Required for Public Health Accreditation</a:t>
            </a:r>
          </a:p>
          <a:p>
            <a:endParaRPr lang="en-US" sz="2800" dirty="0"/>
          </a:p>
        </p:txBody>
      </p:sp>
    </p:spTree>
    <p:extLst>
      <p:ext uri="{BB962C8B-B14F-4D97-AF65-F5344CB8AC3E}">
        <p14:creationId xmlns:p14="http://schemas.microsoft.com/office/powerpoint/2010/main" val="736307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509847" y="277510"/>
            <a:ext cx="7886700" cy="836762"/>
          </a:xfrm>
        </p:spPr>
        <p:txBody>
          <a:bodyPr/>
          <a:lstStyle/>
          <a:p>
            <a:pPr>
              <a:defRPr/>
            </a:pPr>
            <a:r>
              <a:rPr lang="en-US" altLang="en-US" sz="4000" dirty="0"/>
              <a:t>Who implements the SHIP?</a:t>
            </a:r>
          </a:p>
        </p:txBody>
      </p:sp>
      <p:sp>
        <p:nvSpPr>
          <p:cNvPr id="5"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4" name="Content Placeholder 2">
            <a:extLst>
              <a:ext uri="{FF2B5EF4-FFF2-40B4-BE49-F238E27FC236}">
                <a16:creationId xmlns:a16="http://schemas.microsoft.com/office/drawing/2014/main" id="{F1151F9B-A613-474D-8693-F4EDCC7EAB1A}"/>
              </a:ext>
            </a:extLst>
          </p:cNvPr>
          <p:cNvSpPr txBox="1">
            <a:spLocks/>
          </p:cNvSpPr>
          <p:nvPr/>
        </p:nvSpPr>
        <p:spPr bwMode="auto">
          <a:xfrm>
            <a:off x="485784" y="1280319"/>
            <a:ext cx="8229600" cy="42973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2" anchor="t" anchorCtr="0" compatLnSpc="1">
            <a:prstTxWarp prst="textNoShape">
              <a:avLst/>
            </a:prstTxWarp>
          </a:bodyPr>
          <a:lstStyle>
            <a:lvl1pPr marL="0" indent="0" algn="l" rtl="0" eaLnBrk="0" fontAlgn="base" hangingPunct="0">
              <a:spcBef>
                <a:spcPct val="20000"/>
              </a:spcBef>
              <a:spcAft>
                <a:spcPct val="0"/>
              </a:spcAft>
              <a:buNone/>
              <a:defRPr sz="2400" kern="1200">
                <a:solidFill>
                  <a:srgbClr val="005595"/>
                </a:solidFill>
                <a:latin typeface="+mn-lt"/>
                <a:ea typeface="+mn-ea"/>
                <a:cs typeface="+mn-cs"/>
              </a:defRPr>
            </a:lvl1pPr>
            <a:lvl2pPr marL="457200" indent="0" algn="l" rtl="0" eaLnBrk="0" fontAlgn="base" hangingPunct="0">
              <a:spcBef>
                <a:spcPct val="20000"/>
              </a:spcBef>
              <a:spcAft>
                <a:spcPct val="0"/>
              </a:spcAft>
              <a:buNone/>
              <a:defRPr sz="2000" kern="1200">
                <a:solidFill>
                  <a:srgbClr val="005595"/>
                </a:solidFill>
                <a:latin typeface="+mn-lt"/>
                <a:ea typeface="+mn-ea"/>
                <a:cs typeface="+mn-cs"/>
              </a:defRPr>
            </a:lvl2pPr>
            <a:lvl3pPr marL="914400" indent="0" algn="l" rtl="0" eaLnBrk="0" fontAlgn="base" hangingPunct="0">
              <a:spcBef>
                <a:spcPct val="20000"/>
              </a:spcBef>
              <a:spcAft>
                <a:spcPct val="0"/>
              </a:spcAft>
              <a:buNone/>
              <a:defRPr sz="1800" kern="1200">
                <a:solidFill>
                  <a:srgbClr val="005595"/>
                </a:solidFill>
                <a:latin typeface="+mn-lt"/>
                <a:ea typeface="+mn-ea"/>
                <a:cs typeface="+mn-cs"/>
              </a:defRPr>
            </a:lvl3pPr>
            <a:lvl4pPr marL="1371600" indent="0" algn="l" rtl="0" eaLnBrk="0" fontAlgn="base" hangingPunct="0">
              <a:spcBef>
                <a:spcPct val="20000"/>
              </a:spcBef>
              <a:spcAft>
                <a:spcPct val="0"/>
              </a:spcAft>
              <a:buNone/>
              <a:defRPr sz="1600" kern="1200">
                <a:solidFill>
                  <a:srgbClr val="005595"/>
                </a:solidFill>
                <a:latin typeface="+mn-lt"/>
                <a:ea typeface="+mn-ea"/>
                <a:cs typeface="+mn-cs"/>
              </a:defRPr>
            </a:lvl4pPr>
            <a:lvl5pPr marL="1828800" indent="0" algn="l" rtl="0" eaLnBrk="0" fontAlgn="base" hangingPunct="0">
              <a:spcBef>
                <a:spcPct val="20000"/>
              </a:spcBef>
              <a:spcAft>
                <a:spcPct val="0"/>
              </a:spcAft>
              <a:buNone/>
              <a:defRPr sz="1600" kern="1200">
                <a:solidFill>
                  <a:srgbClr val="005595"/>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285750" lvl="0" indent="-285750">
              <a:buFont typeface="Arial" panose="020B0604020202020204" pitchFamily="34" charset="0"/>
              <a:buChar char="•"/>
            </a:pPr>
            <a:r>
              <a:rPr lang="en-US" sz="2000" dirty="0"/>
              <a:t>Oregon Health Authority</a:t>
            </a:r>
          </a:p>
          <a:p>
            <a:pPr marL="285750" lvl="0" indent="-285750">
              <a:buFont typeface="Arial" panose="020B0604020202020204" pitchFamily="34" charset="0"/>
              <a:buChar char="•"/>
            </a:pPr>
            <a:r>
              <a:rPr lang="en-US" sz="2000" dirty="0"/>
              <a:t>Health care system</a:t>
            </a:r>
          </a:p>
          <a:p>
            <a:pPr marL="285750" lvl="0" indent="-285750">
              <a:buFont typeface="Arial" panose="020B0604020202020204" pitchFamily="34" charset="0"/>
              <a:buChar char="•"/>
            </a:pPr>
            <a:r>
              <a:rPr lang="en-US" sz="2000" dirty="0"/>
              <a:t>State legislators and other elected officials</a:t>
            </a:r>
          </a:p>
          <a:p>
            <a:pPr marL="285750" lvl="0" indent="-285750">
              <a:buFont typeface="Arial" panose="020B0604020202020204" pitchFamily="34" charset="0"/>
              <a:buChar char="•"/>
            </a:pPr>
            <a:r>
              <a:rPr lang="en-US" sz="2000" dirty="0"/>
              <a:t>State and local public health departments</a:t>
            </a:r>
          </a:p>
          <a:p>
            <a:pPr marL="285750" lvl="0" indent="-285750">
              <a:buFont typeface="Arial" panose="020B0604020202020204" pitchFamily="34" charset="0"/>
              <a:buChar char="•"/>
            </a:pPr>
            <a:r>
              <a:rPr lang="en-US" sz="2000" dirty="0"/>
              <a:t>Education (including early childhood, K-12, colleges and universities, and vocational programs)</a:t>
            </a:r>
          </a:p>
          <a:p>
            <a:pPr marL="285750" lvl="0" indent="-285750">
              <a:buFont typeface="Arial" panose="020B0604020202020204" pitchFamily="34" charset="0"/>
              <a:buChar char="•"/>
            </a:pPr>
            <a:r>
              <a:rPr lang="en-US" sz="2000" dirty="0"/>
              <a:t>Employers </a:t>
            </a:r>
          </a:p>
          <a:p>
            <a:pPr lvl="0"/>
            <a:endParaRPr lang="en-US" sz="2000" dirty="0"/>
          </a:p>
          <a:p>
            <a:pPr marL="285750" lvl="0" indent="-285750">
              <a:buFont typeface="Arial" panose="020B0604020202020204" pitchFamily="34" charset="0"/>
              <a:buChar char="•"/>
            </a:pPr>
            <a:r>
              <a:rPr lang="en-US" sz="2000" dirty="0"/>
              <a:t>Criminal justice and law enforcement</a:t>
            </a:r>
          </a:p>
          <a:p>
            <a:pPr marL="285750" lvl="0" indent="-285750">
              <a:buFont typeface="Arial" panose="020B0604020202020204" pitchFamily="34" charset="0"/>
              <a:buChar char="•"/>
            </a:pPr>
            <a:r>
              <a:rPr lang="en-US" sz="2000" dirty="0"/>
              <a:t>Transportation</a:t>
            </a:r>
          </a:p>
          <a:p>
            <a:pPr marL="285750" lvl="0" indent="-285750">
              <a:buFont typeface="Arial" panose="020B0604020202020204" pitchFamily="34" charset="0"/>
              <a:buChar char="•"/>
            </a:pPr>
            <a:r>
              <a:rPr lang="en-US" sz="2000" dirty="0"/>
              <a:t>Housing and human service providers</a:t>
            </a:r>
          </a:p>
          <a:p>
            <a:pPr marL="285750" lvl="0" indent="-285750">
              <a:buFont typeface="Arial" panose="020B0604020202020204" pitchFamily="34" charset="0"/>
              <a:buChar char="•"/>
            </a:pPr>
            <a:r>
              <a:rPr lang="en-US" sz="2000" dirty="0"/>
              <a:t>Community based organizations</a:t>
            </a:r>
          </a:p>
          <a:p>
            <a:pPr marL="285750" lvl="0" indent="-285750">
              <a:buFont typeface="Arial" panose="020B0604020202020204" pitchFamily="34" charset="0"/>
              <a:buChar char="•"/>
            </a:pPr>
            <a:r>
              <a:rPr lang="en-US" sz="2000" dirty="0"/>
              <a:t>Faith based organizations</a:t>
            </a:r>
          </a:p>
          <a:p>
            <a:pPr marL="285750" lvl="0" indent="-285750">
              <a:buFont typeface="Arial" panose="020B0604020202020204" pitchFamily="34" charset="0"/>
              <a:buChar char="•"/>
            </a:pPr>
            <a:r>
              <a:rPr lang="en-US" sz="2000" dirty="0"/>
              <a:t>Foundations and philanthropic partners</a:t>
            </a:r>
          </a:p>
          <a:p>
            <a:pPr marL="285750" lvl="0" indent="-285750">
              <a:buFont typeface="Arial" panose="020B0604020202020204" pitchFamily="34" charset="0"/>
              <a:buChar char="•"/>
            </a:pPr>
            <a:r>
              <a:rPr lang="en-US" sz="2000" dirty="0"/>
              <a:t>Anyone wanting to improve health in their community </a:t>
            </a:r>
          </a:p>
        </p:txBody>
      </p:sp>
    </p:spTree>
    <p:extLst>
      <p:ext uri="{BB962C8B-B14F-4D97-AF65-F5344CB8AC3E}">
        <p14:creationId xmlns:p14="http://schemas.microsoft.com/office/powerpoint/2010/main" val="27679103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pPr>
              <a:defRPr/>
            </a:pPr>
            <a:r>
              <a:rPr lang="en-US" altLang="en-US" dirty="0"/>
              <a:t>2015-2019 State Health Improvement Plan </a:t>
            </a:r>
          </a:p>
        </p:txBody>
      </p:sp>
      <p:sp>
        <p:nvSpPr>
          <p:cNvPr id="5"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6" name="Content Placeholder 2"/>
          <p:cNvSpPr>
            <a:spLocks noGrp="1"/>
          </p:cNvSpPr>
          <p:nvPr>
            <p:ph idx="1"/>
          </p:nvPr>
        </p:nvSpPr>
        <p:spPr>
          <a:xfrm>
            <a:off x="457200" y="1417638"/>
            <a:ext cx="8229600" cy="4114800"/>
          </a:xfrm>
        </p:spPr>
        <p:txBody>
          <a:bodyPr/>
          <a:lstStyle/>
          <a:p>
            <a:pPr lvl="1">
              <a:buFont typeface="Wingdings" panose="05000000000000000000" pitchFamily="2" charset="2"/>
              <a:buChar char="§"/>
            </a:pPr>
            <a:r>
              <a:rPr lang="en-US" sz="2600" dirty="0"/>
              <a:t>Prevent and reduce tobacco use</a:t>
            </a:r>
          </a:p>
          <a:p>
            <a:pPr lvl="1">
              <a:buFont typeface="Wingdings" panose="05000000000000000000" pitchFamily="2" charset="2"/>
              <a:buChar char="§"/>
            </a:pPr>
            <a:r>
              <a:rPr lang="en-US" sz="2600" dirty="0"/>
              <a:t>Slow increase of obesity</a:t>
            </a:r>
          </a:p>
          <a:p>
            <a:pPr lvl="1">
              <a:buFont typeface="Wingdings" panose="05000000000000000000" pitchFamily="2" charset="2"/>
              <a:buChar char="§"/>
            </a:pPr>
            <a:r>
              <a:rPr lang="en-US" sz="2600" dirty="0"/>
              <a:t>Improve oral health</a:t>
            </a:r>
          </a:p>
          <a:p>
            <a:pPr lvl="1">
              <a:buFont typeface="Wingdings" panose="05000000000000000000" pitchFamily="2" charset="2"/>
              <a:buChar char="§"/>
            </a:pPr>
            <a:r>
              <a:rPr lang="en-US" sz="2600" dirty="0"/>
              <a:t>Reduce harms associated with alcohol and substance use</a:t>
            </a:r>
          </a:p>
          <a:p>
            <a:pPr lvl="1">
              <a:buFont typeface="Wingdings" panose="05000000000000000000" pitchFamily="2" charset="2"/>
              <a:buChar char="§"/>
            </a:pPr>
            <a:r>
              <a:rPr lang="en-US" sz="2600" dirty="0"/>
              <a:t>Prevent deaths from suicide</a:t>
            </a:r>
          </a:p>
          <a:p>
            <a:pPr lvl="1">
              <a:buFont typeface="Wingdings" panose="05000000000000000000" pitchFamily="2" charset="2"/>
              <a:buChar char="§"/>
            </a:pPr>
            <a:r>
              <a:rPr lang="en-US" sz="2600" dirty="0"/>
              <a:t>Improve immunization rates</a:t>
            </a:r>
          </a:p>
          <a:p>
            <a:pPr lvl="1">
              <a:buFont typeface="Wingdings" panose="05000000000000000000" pitchFamily="2" charset="2"/>
              <a:buChar char="§"/>
            </a:pPr>
            <a:r>
              <a:rPr lang="en-US" sz="2600" dirty="0"/>
              <a:t>Protect the population from communicable disease</a:t>
            </a:r>
          </a:p>
        </p:txBody>
      </p:sp>
    </p:spTree>
    <p:extLst>
      <p:ext uri="{BB962C8B-B14F-4D97-AF65-F5344CB8AC3E}">
        <p14:creationId xmlns:p14="http://schemas.microsoft.com/office/powerpoint/2010/main" val="360737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pPr eaLnBrk="1" hangingPunct="1">
              <a:defRPr/>
            </a:pPr>
            <a:r>
              <a:rPr lang="en-US" altLang="en-US" dirty="0"/>
              <a:t>Overview of the MAPP process</a:t>
            </a:r>
          </a:p>
        </p:txBody>
      </p:sp>
      <p:sp>
        <p:nvSpPr>
          <p:cNvPr id="17413" name="Rectangle 3"/>
          <p:cNvSpPr>
            <a:spLocks noGrp="1" noChangeArrowheads="1"/>
          </p:cNvSpPr>
          <p:nvPr>
            <p:ph type="body" idx="1"/>
          </p:nvPr>
        </p:nvSpPr>
        <p:spPr/>
        <p:txBody>
          <a:bodyPr/>
          <a:lstStyle/>
          <a:p>
            <a:pPr eaLnBrk="1" hangingPunct="1">
              <a:defRPr/>
            </a:pPr>
            <a:endParaRPr lang="en-US" altLang="en-US"/>
          </a:p>
          <a:p>
            <a:pPr eaLnBrk="1" hangingPunct="1">
              <a:defRPr/>
            </a:pPr>
            <a:endParaRPr lang="en-US" altLang="en-US"/>
          </a:p>
        </p:txBody>
      </p:sp>
      <p:sp>
        <p:nvSpPr>
          <p:cNvPr id="7"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pic>
        <p:nvPicPr>
          <p:cNvPr id="2" name="Picture 1">
            <a:extLst>
              <a:ext uri="{FF2B5EF4-FFF2-40B4-BE49-F238E27FC236}">
                <a16:creationId xmlns:a16="http://schemas.microsoft.com/office/drawing/2014/main" id="{63C6E654-7ED1-4820-8E50-BF68BCFC11FD}"/>
              </a:ext>
            </a:extLst>
          </p:cNvPr>
          <p:cNvPicPr>
            <a:picLocks noChangeAspect="1"/>
          </p:cNvPicPr>
          <p:nvPr/>
        </p:nvPicPr>
        <p:blipFill>
          <a:blip r:embed="rId3"/>
          <a:stretch>
            <a:fillRect/>
          </a:stretch>
        </p:blipFill>
        <p:spPr>
          <a:xfrm>
            <a:off x="228600" y="309274"/>
            <a:ext cx="6713913" cy="6409841"/>
          </a:xfrm>
          <a:prstGeom prst="rect">
            <a:avLst/>
          </a:prstGeom>
        </p:spPr>
      </p:pic>
      <p:sp>
        <p:nvSpPr>
          <p:cNvPr id="6" name="Title 1">
            <a:extLst>
              <a:ext uri="{FF2B5EF4-FFF2-40B4-BE49-F238E27FC236}">
                <a16:creationId xmlns:a16="http://schemas.microsoft.com/office/drawing/2014/main" id="{F714B3FA-EF76-4219-B759-70CA6AA83664}"/>
              </a:ext>
            </a:extLst>
          </p:cNvPr>
          <p:cNvSpPr txBox="1">
            <a:spLocks/>
          </p:cNvSpPr>
          <p:nvPr/>
        </p:nvSpPr>
        <p:spPr bwMode="auto">
          <a:xfrm>
            <a:off x="5672667" y="312979"/>
            <a:ext cx="30480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a:extLst>
        </p:spPr>
        <p:txBody>
          <a:bodyPr vert="horz" wrap="square" lIns="91440" tIns="45720" rIns="91440" bIns="45720" numCol="1" anchor="ctr" anchorCtr="0" compatLnSpc="1">
            <a:prstTxWarp prst="textNoShape">
              <a:avLst/>
            </a:prstTxWarp>
          </a:bodyPr>
          <a:lstStyle>
            <a:lvl1pPr algn="l" rtl="0" eaLnBrk="0" fontAlgn="base" hangingPunct="0">
              <a:spcBef>
                <a:spcPct val="0"/>
              </a:spcBef>
              <a:spcAft>
                <a:spcPct val="0"/>
              </a:spcAft>
              <a:defRPr sz="3200" b="1" kern="1200">
                <a:solidFill>
                  <a:srgbClr val="005595"/>
                </a:solidFill>
                <a:latin typeface="+mj-lt"/>
                <a:ea typeface="+mj-ea"/>
                <a:cs typeface="+mj-cs"/>
              </a:defRPr>
            </a:lvl1pPr>
            <a:lvl2pPr algn="l" rtl="0" eaLnBrk="0" fontAlgn="base" hangingPunct="0">
              <a:spcBef>
                <a:spcPct val="0"/>
              </a:spcBef>
              <a:spcAft>
                <a:spcPct val="0"/>
              </a:spcAft>
              <a:defRPr sz="3200" b="1">
                <a:solidFill>
                  <a:srgbClr val="005595"/>
                </a:solidFill>
                <a:latin typeface="Arial" panose="020B0604020202020204" pitchFamily="34" charset="0"/>
              </a:defRPr>
            </a:lvl2pPr>
            <a:lvl3pPr algn="l" rtl="0" eaLnBrk="0" fontAlgn="base" hangingPunct="0">
              <a:spcBef>
                <a:spcPct val="0"/>
              </a:spcBef>
              <a:spcAft>
                <a:spcPct val="0"/>
              </a:spcAft>
              <a:defRPr sz="3200" b="1">
                <a:solidFill>
                  <a:srgbClr val="005595"/>
                </a:solidFill>
                <a:latin typeface="Arial" panose="020B0604020202020204" pitchFamily="34" charset="0"/>
              </a:defRPr>
            </a:lvl3pPr>
            <a:lvl4pPr algn="l" rtl="0" eaLnBrk="0" fontAlgn="base" hangingPunct="0">
              <a:spcBef>
                <a:spcPct val="0"/>
              </a:spcBef>
              <a:spcAft>
                <a:spcPct val="0"/>
              </a:spcAft>
              <a:defRPr sz="3200" b="1">
                <a:solidFill>
                  <a:srgbClr val="005595"/>
                </a:solidFill>
                <a:latin typeface="Arial" panose="020B0604020202020204" pitchFamily="34" charset="0"/>
              </a:defRPr>
            </a:lvl4pPr>
            <a:lvl5pPr algn="l" rtl="0" eaLnBrk="0" fontAlgn="base" hangingPunct="0">
              <a:spcBef>
                <a:spcPct val="0"/>
              </a:spcBef>
              <a:spcAft>
                <a:spcPct val="0"/>
              </a:spcAft>
              <a:defRPr sz="3200" b="1">
                <a:solidFill>
                  <a:srgbClr val="005595"/>
                </a:solidFill>
                <a:latin typeface="Arial" panose="020B0604020202020204" pitchFamily="34" charset="0"/>
              </a:defRPr>
            </a:lvl5pPr>
            <a:lvl6pPr marL="457200" algn="l" rtl="0" fontAlgn="base">
              <a:spcBef>
                <a:spcPct val="0"/>
              </a:spcBef>
              <a:spcAft>
                <a:spcPct val="0"/>
              </a:spcAft>
              <a:defRPr sz="3200" b="1">
                <a:solidFill>
                  <a:srgbClr val="005595"/>
                </a:solidFill>
                <a:latin typeface="Arial" panose="020B0604020202020204" pitchFamily="34" charset="0"/>
              </a:defRPr>
            </a:lvl6pPr>
            <a:lvl7pPr marL="914400" algn="l" rtl="0" fontAlgn="base">
              <a:spcBef>
                <a:spcPct val="0"/>
              </a:spcBef>
              <a:spcAft>
                <a:spcPct val="0"/>
              </a:spcAft>
              <a:defRPr sz="3200" b="1">
                <a:solidFill>
                  <a:srgbClr val="005595"/>
                </a:solidFill>
                <a:latin typeface="Arial" panose="020B0604020202020204" pitchFamily="34" charset="0"/>
              </a:defRPr>
            </a:lvl7pPr>
            <a:lvl8pPr marL="1371600" algn="l" rtl="0" fontAlgn="base">
              <a:spcBef>
                <a:spcPct val="0"/>
              </a:spcBef>
              <a:spcAft>
                <a:spcPct val="0"/>
              </a:spcAft>
              <a:defRPr sz="3200" b="1">
                <a:solidFill>
                  <a:srgbClr val="005595"/>
                </a:solidFill>
                <a:latin typeface="Arial" panose="020B0604020202020204" pitchFamily="34" charset="0"/>
              </a:defRPr>
            </a:lvl8pPr>
            <a:lvl9pPr marL="1828800" algn="l" rtl="0" fontAlgn="base">
              <a:spcBef>
                <a:spcPct val="0"/>
              </a:spcBef>
              <a:spcAft>
                <a:spcPct val="0"/>
              </a:spcAft>
              <a:defRPr sz="3200" b="1">
                <a:solidFill>
                  <a:srgbClr val="005595"/>
                </a:solidFill>
                <a:latin typeface="Arial" panose="020B0604020202020204" pitchFamily="34" charset="0"/>
              </a:defRPr>
            </a:lvl9pPr>
          </a:lstStyle>
          <a:p>
            <a:pPr>
              <a:defRPr/>
            </a:pPr>
            <a:r>
              <a:rPr lang="en-US" altLang="en-US" dirty="0"/>
              <a:t>MAPP Process</a:t>
            </a:r>
          </a:p>
        </p:txBody>
      </p:sp>
    </p:spTree>
    <p:extLst>
      <p:ext uri="{BB962C8B-B14F-4D97-AF65-F5344CB8AC3E}">
        <p14:creationId xmlns:p14="http://schemas.microsoft.com/office/powerpoint/2010/main" val="39904659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pPr>
              <a:defRPr/>
            </a:pPr>
            <a:r>
              <a:rPr lang="en-US" altLang="en-US" sz="4000" dirty="0"/>
              <a:t>Vision for 2020-2024 SHIP</a:t>
            </a:r>
          </a:p>
        </p:txBody>
      </p:sp>
      <p:sp>
        <p:nvSpPr>
          <p:cNvPr id="6"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5" name="TextBox 4">
            <a:extLst>
              <a:ext uri="{FF2B5EF4-FFF2-40B4-BE49-F238E27FC236}">
                <a16:creationId xmlns:a16="http://schemas.microsoft.com/office/drawing/2014/main" id="{9A150186-7D89-4DAD-9329-46E140F60A5A}"/>
              </a:ext>
            </a:extLst>
          </p:cNvPr>
          <p:cNvSpPr txBox="1"/>
          <p:nvPr/>
        </p:nvSpPr>
        <p:spPr>
          <a:xfrm>
            <a:off x="609600" y="1524000"/>
            <a:ext cx="7467600" cy="1938992"/>
          </a:xfrm>
          <a:prstGeom prst="rect">
            <a:avLst/>
          </a:prstGeom>
          <a:noFill/>
        </p:spPr>
        <p:txBody>
          <a:bodyPr wrap="square" rtlCol="0">
            <a:spAutoFit/>
          </a:bodyPr>
          <a:lstStyle/>
          <a:p>
            <a:r>
              <a:rPr lang="en-US" dirty="0">
                <a:solidFill>
                  <a:srgbClr val="005595"/>
                </a:solidFill>
                <a:latin typeface="+mn-lt"/>
              </a:rPr>
              <a:t>Oregon will be a place where health and wellbeing are achievable across the lifespan for people of all races, ethnicities, disabilities, genders, sexual orientations, socioeconomic status, nationalities and geographic locations.</a:t>
            </a:r>
          </a:p>
        </p:txBody>
      </p:sp>
    </p:spTree>
    <p:extLst>
      <p:ext uri="{BB962C8B-B14F-4D97-AF65-F5344CB8AC3E}">
        <p14:creationId xmlns:p14="http://schemas.microsoft.com/office/powerpoint/2010/main" val="37160096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57447" y="1721420"/>
            <a:ext cx="3528753" cy="836762"/>
          </a:xfrm>
        </p:spPr>
        <p:txBody>
          <a:bodyPr/>
          <a:lstStyle/>
          <a:p>
            <a:pPr>
              <a:defRPr/>
            </a:pPr>
            <a:r>
              <a:rPr lang="en-US" altLang="en-US" sz="4000" dirty="0"/>
              <a:t>State Health </a:t>
            </a:r>
            <a:br>
              <a:rPr lang="en-US" altLang="en-US" sz="4000" dirty="0"/>
            </a:br>
            <a:r>
              <a:rPr lang="en-US" altLang="en-US" sz="4000" dirty="0"/>
              <a:t>Assessment </a:t>
            </a:r>
            <a:br>
              <a:rPr lang="en-US" altLang="en-US" sz="4000" dirty="0"/>
            </a:br>
            <a:r>
              <a:rPr lang="en-US" altLang="en-US" sz="4000" dirty="0"/>
              <a:t>and Indictors</a:t>
            </a:r>
          </a:p>
        </p:txBody>
      </p:sp>
      <p:sp>
        <p:nvSpPr>
          <p:cNvPr id="5"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pic>
        <p:nvPicPr>
          <p:cNvPr id="2" name="Picture 1">
            <a:extLst>
              <a:ext uri="{FF2B5EF4-FFF2-40B4-BE49-F238E27FC236}">
                <a16:creationId xmlns:a16="http://schemas.microsoft.com/office/drawing/2014/main" id="{82FE2B16-DBD1-4998-A9B1-F25AF29FBC6E}"/>
              </a:ext>
            </a:extLst>
          </p:cNvPr>
          <p:cNvPicPr>
            <a:picLocks noChangeAspect="1"/>
          </p:cNvPicPr>
          <p:nvPr/>
        </p:nvPicPr>
        <p:blipFill>
          <a:blip r:embed="rId3"/>
          <a:stretch>
            <a:fillRect/>
          </a:stretch>
        </p:blipFill>
        <p:spPr>
          <a:xfrm>
            <a:off x="3867150" y="0"/>
            <a:ext cx="5238750" cy="6804974"/>
          </a:xfrm>
          <a:prstGeom prst="rect">
            <a:avLst/>
          </a:prstGeom>
        </p:spPr>
      </p:pic>
    </p:spTree>
    <p:extLst>
      <p:ext uri="{BB962C8B-B14F-4D97-AF65-F5344CB8AC3E}">
        <p14:creationId xmlns:p14="http://schemas.microsoft.com/office/powerpoint/2010/main" val="24834594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Title 1"/>
          <p:cNvSpPr>
            <a:spLocks noGrp="1"/>
          </p:cNvSpPr>
          <p:nvPr>
            <p:ph type="title"/>
          </p:nvPr>
        </p:nvSpPr>
        <p:spPr/>
        <p:txBody>
          <a:bodyPr/>
          <a:lstStyle/>
          <a:p>
            <a:pPr>
              <a:defRPr/>
            </a:pPr>
            <a:r>
              <a:rPr lang="en-US" altLang="en-US" sz="4000" dirty="0"/>
              <a:t>Community Engagement</a:t>
            </a:r>
          </a:p>
        </p:txBody>
      </p:sp>
      <p:sp>
        <p:nvSpPr>
          <p:cNvPr id="6" name="Rectangle 5"/>
          <p:cNvSpPr>
            <a:spLocks noGrp="1" noChangeArrowheads="1"/>
          </p:cNvSpPr>
          <p:nvPr>
            <p:ph type="ftr" sz="quarter" idx="10"/>
          </p:nvPr>
        </p:nvSpPr>
        <p:spPr>
          <a:xfrm>
            <a:off x="357447" y="5857875"/>
            <a:ext cx="4191000" cy="476250"/>
          </a:xfrm>
        </p:spPr>
        <p:txBody>
          <a:bodyPr/>
          <a:lstStyle/>
          <a:p>
            <a:pPr>
              <a:defRPr/>
            </a:pPr>
            <a:r>
              <a:rPr lang="en-US" altLang="en-US" dirty="0">
                <a:latin typeface="+mn-lt"/>
              </a:rPr>
              <a:t>PUBLIC HEALTH DIVISION</a:t>
            </a:r>
          </a:p>
          <a:p>
            <a:pPr>
              <a:defRPr/>
            </a:pPr>
            <a:r>
              <a:rPr lang="en-US" altLang="en-US" dirty="0">
                <a:latin typeface="+mn-lt"/>
              </a:rPr>
              <a:t>Office of the State Public Health Director</a:t>
            </a:r>
          </a:p>
        </p:txBody>
      </p:sp>
      <p:sp>
        <p:nvSpPr>
          <p:cNvPr id="4" name="Content Placeholder 2">
            <a:extLst>
              <a:ext uri="{FF2B5EF4-FFF2-40B4-BE49-F238E27FC236}">
                <a16:creationId xmlns:a16="http://schemas.microsoft.com/office/drawing/2014/main" id="{B4D24198-AE63-43D9-AB70-239EE87CC312}"/>
              </a:ext>
            </a:extLst>
          </p:cNvPr>
          <p:cNvSpPr>
            <a:spLocks noGrp="1"/>
          </p:cNvSpPr>
          <p:nvPr>
            <p:ph idx="1"/>
          </p:nvPr>
        </p:nvSpPr>
        <p:spPr>
          <a:xfrm>
            <a:off x="457200" y="1417638"/>
            <a:ext cx="8229600" cy="4297362"/>
          </a:xfrm>
        </p:spPr>
        <p:txBody>
          <a:bodyPr/>
          <a:lstStyle/>
          <a:p>
            <a:pPr>
              <a:defRPr/>
            </a:pPr>
            <a:r>
              <a:rPr lang="en-US" altLang="en-US" sz="2200" dirty="0"/>
              <a:t>Online survey in English and Spanish</a:t>
            </a:r>
          </a:p>
          <a:p>
            <a:pPr>
              <a:defRPr/>
            </a:pPr>
            <a:r>
              <a:rPr lang="en-US" altLang="en-US" sz="2200" dirty="0"/>
              <a:t>Mini-grants to community based organizations</a:t>
            </a:r>
          </a:p>
          <a:p>
            <a:pPr marL="1200150" defTabSz="600075">
              <a:buFont typeface="Courier New" panose="02070309020205020404" pitchFamily="49" charset="0"/>
              <a:buChar char="o"/>
              <a:defRPr/>
            </a:pPr>
            <a:r>
              <a:rPr lang="en-US" altLang="en-US" sz="2200" dirty="0"/>
              <a:t>Eastern Oregon Center for Independent Living</a:t>
            </a:r>
          </a:p>
          <a:p>
            <a:pPr marL="1200150" defTabSz="600075">
              <a:buFont typeface="Courier New" panose="02070309020205020404" pitchFamily="49" charset="0"/>
              <a:buChar char="o"/>
              <a:defRPr/>
            </a:pPr>
            <a:r>
              <a:rPr lang="en-US" altLang="en-US" sz="2200" dirty="0"/>
              <a:t>Self Enhancement, Inc.</a:t>
            </a:r>
          </a:p>
          <a:p>
            <a:pPr marL="1200150" defTabSz="600075">
              <a:buFont typeface="Courier New" panose="02070309020205020404" pitchFamily="49" charset="0"/>
              <a:buChar char="o"/>
              <a:defRPr/>
            </a:pPr>
            <a:r>
              <a:rPr lang="en-US" altLang="en-US" sz="2200" dirty="0"/>
              <a:t>Next Door</a:t>
            </a:r>
          </a:p>
          <a:p>
            <a:pPr marL="1200150" defTabSz="600075">
              <a:buFont typeface="Courier New" panose="02070309020205020404" pitchFamily="49" charset="0"/>
              <a:buChar char="o"/>
              <a:defRPr/>
            </a:pPr>
            <a:r>
              <a:rPr lang="en-US" altLang="en-US" sz="2200" dirty="0"/>
              <a:t>Unite Oregon</a:t>
            </a:r>
          </a:p>
          <a:p>
            <a:pPr marL="1200150" defTabSz="600075">
              <a:buFont typeface="Courier New" panose="02070309020205020404" pitchFamily="49" charset="0"/>
              <a:buChar char="o"/>
              <a:defRPr/>
            </a:pPr>
            <a:r>
              <a:rPr lang="en-US" altLang="en-US" sz="2200" dirty="0"/>
              <a:t>Q Center</a:t>
            </a:r>
          </a:p>
          <a:p>
            <a:pPr marL="1200150" defTabSz="600075">
              <a:buFont typeface="Courier New" panose="02070309020205020404" pitchFamily="49" charset="0"/>
              <a:buChar char="o"/>
              <a:defRPr/>
            </a:pPr>
            <a:r>
              <a:rPr lang="en-US" altLang="en-US" sz="2200" dirty="0"/>
              <a:t>Micronesian Islander Community (of APANO)</a:t>
            </a:r>
          </a:p>
          <a:p>
            <a:pPr marL="1200150" defTabSz="600075">
              <a:buFont typeface="Courier New" panose="02070309020205020404" pitchFamily="49" charset="0"/>
              <a:buChar char="o"/>
              <a:defRPr/>
            </a:pPr>
            <a:r>
              <a:rPr lang="en-US" altLang="en-US" sz="2200" dirty="0"/>
              <a:t>Northwest Portland Area Indian Health Board</a:t>
            </a:r>
          </a:p>
          <a:p>
            <a:pPr defTabSz="600075">
              <a:defRPr/>
            </a:pPr>
            <a:r>
              <a:rPr lang="en-US" altLang="en-US" sz="2200" dirty="0"/>
              <a:t>Other community forums</a:t>
            </a:r>
          </a:p>
        </p:txBody>
      </p:sp>
    </p:spTree>
    <p:extLst>
      <p:ext uri="{BB962C8B-B14F-4D97-AF65-F5344CB8AC3E}">
        <p14:creationId xmlns:p14="http://schemas.microsoft.com/office/powerpoint/2010/main" val="3247842905"/>
      </p:ext>
    </p:extLst>
  </p:cSld>
  <p:clrMapOvr>
    <a:masterClrMapping/>
  </p:clrMapOvr>
</p:sld>
</file>

<file path=ppt/theme/theme1.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0" i="0" u="none" strike="noStrike" cap="none" normalizeH="0" baseline="0" smtClean="0">
            <a:ln>
              <a:noFill/>
            </a:ln>
            <a:solidFill>
              <a:schemeClr val="tx1"/>
            </a:solidFill>
            <a:effectLst/>
            <a:latin typeface="Times" panose="02020603050405020304" pitchFamily="18"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15007</TotalTime>
  <Words>1063</Words>
  <Application>Microsoft Office PowerPoint</Application>
  <PresentationFormat>On-screen Show (4:3)</PresentationFormat>
  <Paragraphs>132</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Calibri</vt:lpstr>
      <vt:lpstr>Courier New</vt:lpstr>
      <vt:lpstr>Times</vt:lpstr>
      <vt:lpstr>Wingdings</vt:lpstr>
      <vt:lpstr>Custom Design</vt:lpstr>
      <vt:lpstr>2020-2024 SHIP &amp; CHIPs and Dips </vt:lpstr>
      <vt:lpstr>Overview</vt:lpstr>
      <vt:lpstr>What is a State Health Improvement Plan? </vt:lpstr>
      <vt:lpstr>Who implements the SHIP?</vt:lpstr>
      <vt:lpstr>2015-2019 State Health Improvement Plan </vt:lpstr>
      <vt:lpstr>Overview of the MAPP process</vt:lpstr>
      <vt:lpstr>Vision for 2020-2024 SHIP</vt:lpstr>
      <vt:lpstr>State Health  Assessment  and Indictors</vt:lpstr>
      <vt:lpstr>Community Engagement</vt:lpstr>
      <vt:lpstr>2020-2024 Priorities</vt:lpstr>
      <vt:lpstr>CCO 2.0 and the SHIP</vt:lpstr>
      <vt:lpstr>Resources</vt:lpstr>
      <vt:lpstr>Questions and Discussion</vt:lpstr>
    </vt:vector>
  </TitlesOfParts>
  <Company>Joe's World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Page</dc:title>
  <dc:creator>Joe B</dc:creator>
  <cp:lastModifiedBy>HUDSON Christy J</cp:lastModifiedBy>
  <cp:revision>161</cp:revision>
  <cp:lastPrinted>2018-11-15T16:59:59Z</cp:lastPrinted>
  <dcterms:created xsi:type="dcterms:W3CDTF">2010-08-23T12:44:57Z</dcterms:created>
  <dcterms:modified xsi:type="dcterms:W3CDTF">2019-03-15T18:31:26Z</dcterms:modified>
</cp:coreProperties>
</file>