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78" r:id="rId13"/>
    <p:sldId id="266" r:id="rId14"/>
    <p:sldId id="267" r:id="rId15"/>
    <p:sldId id="268" r:id="rId16"/>
    <p:sldId id="269" r:id="rId17"/>
    <p:sldId id="270" r:id="rId18"/>
    <p:sldId id="274" r:id="rId19"/>
    <p:sldId id="272" r:id="rId20"/>
    <p:sldId id="271" r:id="rId21"/>
    <p:sldId id="275" r:id="rId22"/>
    <p:sldId id="280" r:id="rId23"/>
    <p:sldId id="281" r:id="rId24"/>
    <p:sldId id="276" r:id="rId25"/>
    <p:sldId id="277" r:id="rId26"/>
    <p:sldId id="279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242495-6AA3-4BA0-BA69-B6C371F09C15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724E02-5019-456D-A7F5-A6AC66A5A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2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/2.0/legalcod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tahdcc.secure.force.com/us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2022 </a:t>
            </a:r>
            <a:r>
              <a:rPr lang="en-US" dirty="0" smtClean="0"/>
              <a:t>LSTA Application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599" y="4960137"/>
            <a:ext cx="3381103" cy="1463040"/>
          </a:xfrm>
        </p:spPr>
        <p:txBody>
          <a:bodyPr/>
          <a:lstStyle/>
          <a:p>
            <a:r>
              <a:rPr lang="en-US" dirty="0" smtClean="0"/>
              <a:t>Rachel Cook, Grants Coordinator</a:t>
            </a:r>
          </a:p>
          <a:p>
            <a:r>
              <a:rPr lang="en-US" dirty="0" smtClean="0"/>
              <a:t>Utah State Library Division</a:t>
            </a:r>
          </a:p>
          <a:p>
            <a:r>
              <a:rPr lang="en-US" dirty="0" smtClean="0"/>
              <a:t>801-715-6722, rcook@utah.gov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4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836663"/>
            <a:ext cx="4754880" cy="43368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Most important part of your application.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It is all about your </a:t>
            </a:r>
            <a:r>
              <a:rPr lang="en-US" sz="2800" i="1" dirty="0"/>
              <a:t>community</a:t>
            </a:r>
            <a:r>
              <a:rPr lang="en-US" sz="2800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 Patrons, students, staff.  NOT the library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Include how you determined need.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Should be a specific population.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No deck chairs on the Titanic.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89637" y="1836663"/>
            <a:ext cx="5655515" cy="4245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830" y="4149445"/>
            <a:ext cx="2304488" cy="829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9816" y="6047750"/>
            <a:ext cx="4075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4"/>
              </a:rPr>
              <a:t>Photo by: Meme Binge licensed under (CC BY 2.0) </a:t>
            </a:r>
            <a:r>
              <a:rPr lang="en-US" sz="1100" dirty="0"/>
              <a:t>(“Funding” added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046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586753"/>
            <a:ext cx="4754880" cy="51098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IMLS Intents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Choose one.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USL State Goal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Choose one.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Description of outcomes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Change in behavior, attitude, skills, knowledge, conditions, or status of your </a:t>
            </a:r>
            <a:r>
              <a:rPr lang="en-US" i="1" dirty="0" smtClean="0"/>
              <a:t>community</a:t>
            </a:r>
            <a:r>
              <a:rPr lang="en-US" dirty="0" smtClean="0"/>
              <a:t> you listed in need.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Evaluation methods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 Can be surveys, observation, or qualitative feedback.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Plan how you will track this from the beginning.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Certain types of projects have required IMLS surveys to be collected.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9049" y="585216"/>
            <a:ext cx="4138221" cy="5954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4137" y="6539610"/>
            <a:ext cx="4434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Attribution: (CC BY 2.0) craftivist collective</a:t>
            </a:r>
            <a:r>
              <a:rPr lang="en-US" sz="1200" dirty="0"/>
              <a:t> Image has been cropped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3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IMLS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9720072" cy="17077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Key takeaway here: if your project includes public programming or nearly anything focused on your staff, you MUST survey participants with a previously-written IMLS survey.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02" r="2426" b="3479"/>
          <a:stretch/>
        </p:blipFill>
        <p:spPr>
          <a:xfrm>
            <a:off x="275533" y="3527612"/>
            <a:ext cx="11591065" cy="33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Activities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4128" y="2967787"/>
            <a:ext cx="4754880" cy="36942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“How” of your project.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Major component of your project.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Activities of the same type (purchasing/creating content, instructing, planning/evaluation) and target audience can be bundled together.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Put detail of project happenings in these sections.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Format matches the final report.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Partnerships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List partners for each activity.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Must be a mutually beneficial partnership.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Partnerships are worth 5% of your final score.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Include a signed partnership statement for </a:t>
            </a:r>
            <a:r>
              <a:rPr lang="en-US" smtClean="0"/>
              <a:t>each partner.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Administrative </a:t>
            </a:r>
            <a:r>
              <a:rPr lang="en-US" sz="2800" dirty="0"/>
              <a:t>costs that cannot be calculated (things like utilities)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4 </a:t>
            </a:r>
            <a:r>
              <a:rPr lang="en-US" sz="2800" dirty="0"/>
              <a:t>Options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 Use </a:t>
            </a:r>
            <a:r>
              <a:rPr lang="en-US" sz="2400" dirty="0"/>
              <a:t>no indirect costs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 Use </a:t>
            </a:r>
            <a:r>
              <a:rPr lang="en-US" sz="2400" dirty="0"/>
              <a:t>a current indirect cost rate that has already been negotiated with a federal agency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 Use </a:t>
            </a:r>
            <a:r>
              <a:rPr lang="en-US" sz="2400" dirty="0"/>
              <a:t>an indirect cost rate that has been submitted to a federal agency but not yet negotiated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 Use </a:t>
            </a:r>
            <a:r>
              <a:rPr lang="en-US" sz="2400" dirty="0"/>
              <a:t>the de Minimis rate not to exceed 10% of project costs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Can </a:t>
            </a:r>
            <a:r>
              <a:rPr lang="en-US" sz="2800" dirty="0"/>
              <a:t>use a rate less than your federal negotiated rate if it is approved by your organization.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Review allowable costs in the step by step guide.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List the amounts in each category.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Use high level detail, </a:t>
            </a:r>
            <a:r>
              <a:rPr lang="en-US" dirty="0" err="1"/>
              <a:t>eg</a:t>
            </a:r>
            <a:r>
              <a:rPr lang="en-US" dirty="0"/>
              <a:t> $100 – Books.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Equipment is only for single items costing more than $5000 and has the useful life of more than 1 year.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Budget Narrative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Deeper explanation of what is listed in each budget category.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For example, in the $100 – Books category, you will now explain what those books are, and why they fit into your project (100 junior nonfiction STEM books for afterschool program).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Spelling, grammar, and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Important, </a:t>
            </a:r>
            <a:r>
              <a:rPr lang="en-US" sz="2400" dirty="0" smtClean="0"/>
              <a:t>but often overlooked.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Worth 5% of your final score.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Your chance to review and edit.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This includes adding your budget up and making sure the numbers all tie out.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 Have </a:t>
            </a:r>
            <a:r>
              <a:rPr lang="en-US" sz="2400" dirty="0"/>
              <a:t>someone else read it who is not involved in the project.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81" y="2084832"/>
            <a:ext cx="5261995" cy="3946496"/>
          </a:xfrm>
        </p:spPr>
      </p:pic>
      <p:sp>
        <p:nvSpPr>
          <p:cNvPr id="6" name="TextBox 5"/>
          <p:cNvSpPr txBox="1"/>
          <p:nvPr/>
        </p:nvSpPr>
        <p:spPr>
          <a:xfrm>
            <a:off x="8072846" y="6031328"/>
            <a:ext cx="2795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Image by </a:t>
            </a:r>
            <a:r>
              <a:rPr lang="en-US" sz="1400" dirty="0" err="1" smtClean="0">
                <a:hlinkClick r:id="rId3"/>
              </a:rPr>
              <a:t>jamieanne</a:t>
            </a:r>
            <a:r>
              <a:rPr lang="en-US" sz="1400" dirty="0" smtClean="0">
                <a:hlinkClick r:id="rId3"/>
              </a:rPr>
              <a:t> (CC BY-ND 2.0)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72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Describe how this project is innovative/above-and-beyond.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Worth 5% of your final score.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This means innovative for YOUR library or YOUR community, not the library world as a whole.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4164" y="2084832"/>
            <a:ext cx="5953665" cy="3348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2864" y="5433180"/>
            <a:ext cx="275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Attribution: pexels.com, Meet </a:t>
            </a:r>
            <a:r>
              <a:rPr lang="en-US" sz="1400" dirty="0" err="1"/>
              <a:t>Dagar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30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Style, Diction,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Follow </a:t>
            </a:r>
            <a:r>
              <a:rPr lang="en-US" sz="2800" dirty="0"/>
              <a:t>the salt principle: enough </a:t>
            </a:r>
            <a:r>
              <a:rPr lang="en-US" sz="2800" dirty="0" smtClean="0"/>
              <a:t>information that </a:t>
            </a:r>
            <a:r>
              <a:rPr lang="en-US" sz="2800" dirty="0"/>
              <a:t>it’s enjoyable, not so much it becomes indigestible.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Be </a:t>
            </a:r>
            <a:r>
              <a:rPr lang="en-US" sz="2800" dirty="0"/>
              <a:t>concise and clear.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Write </a:t>
            </a:r>
            <a:r>
              <a:rPr lang="en-US" sz="2800" dirty="0"/>
              <a:t>so a 6th grader can understand.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Avoid </a:t>
            </a:r>
            <a:r>
              <a:rPr lang="en-US" sz="2800" dirty="0"/>
              <a:t>jargon and vague statements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smtClean="0"/>
              <a:t>Instill confidence in the grantor.</a:t>
            </a: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Be </a:t>
            </a:r>
            <a:r>
              <a:rPr lang="en-US" sz="2800" dirty="0"/>
              <a:t>excited about your project!  Your grantor will be able to sense that and hopefully be excited,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3"/>
            <a:ext cx="10236055" cy="45380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 Applications are only available to those with an approved pre-application.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Approved pre-applications do not guarantee your project will be funded.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Applications will be completed at </a:t>
            </a:r>
            <a:r>
              <a:rPr lang="en-US" sz="2600" dirty="0">
                <a:hlinkClick r:id="rId2"/>
              </a:rPr>
              <a:t>https://utahdcc.secure.force.com/usl</a:t>
            </a:r>
            <a:r>
              <a:rPr lang="en-US" sz="2600" dirty="0" smtClean="0">
                <a:hlinkClick r:id="rId2"/>
              </a:rPr>
              <a:t>/</a:t>
            </a:r>
            <a:r>
              <a:rPr lang="en-US" sz="2600" dirty="0" smtClean="0"/>
              <a:t>.  Any applications submitted in any other way except this portal will not be accepted.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For feedback on your application prior to submission, leave your application in draft mode and send me an email to pre-review by </a:t>
            </a:r>
            <a:r>
              <a:rPr lang="en-US" sz="2600" dirty="0" smtClean="0"/>
              <a:t>September 27 at </a:t>
            </a:r>
            <a:r>
              <a:rPr lang="en-US" sz="2600" dirty="0" smtClean="0"/>
              <a:t>the latest.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 </a:t>
            </a:r>
            <a:r>
              <a:rPr lang="en-US" sz="2600" dirty="0" smtClean="0"/>
              <a:t>Full applications are due </a:t>
            </a:r>
            <a:r>
              <a:rPr lang="en-US" sz="2600" dirty="0" smtClean="0"/>
              <a:t>October 7.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42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Process, Next Steps, and 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Outside </a:t>
            </a:r>
            <a:r>
              <a:rPr lang="en-US" sz="3200" dirty="0"/>
              <a:t>panel of reviewers.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Reviewers </a:t>
            </a:r>
            <a:r>
              <a:rPr lang="en-US" sz="3200" dirty="0"/>
              <a:t>split into groups and review all applications in assigned categories.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Scores </a:t>
            </a:r>
            <a:r>
              <a:rPr lang="en-US" sz="3200" dirty="0"/>
              <a:t>act as a guide for the conversation of funding decisions.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They </a:t>
            </a:r>
            <a:r>
              <a:rPr lang="en-US" sz="3200" dirty="0"/>
              <a:t>do not have the prior </a:t>
            </a:r>
            <a:r>
              <a:rPr lang="en-US" sz="3200" dirty="0" smtClean="0"/>
              <a:t>knowledge of your application </a:t>
            </a:r>
            <a:r>
              <a:rPr lang="en-US" sz="3200" dirty="0"/>
              <a:t>I have.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5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SAM.gov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To receive federal funds, you need to be registered in SAM.gov and receive a Unique Entity ID (UEI)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UEI will be replacing the DUNS number.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If you are already registered in SAM.gov, you have a UEI already, you just need to ensure this gets renewed each year.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To see if you are registered, you will need to login or request a login.  You can also work with your city/county/district financial office to see if they are aware of your status in SAM.gov.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97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3199" y="146131"/>
            <a:ext cx="11742057" cy="64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1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1163"/>
            <a:ext cx="9720071" cy="45535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Go </a:t>
            </a:r>
            <a:r>
              <a:rPr lang="en-US" sz="2800" dirty="0"/>
              <a:t>to our online portal and login to your account.  Start your application.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Meet </a:t>
            </a:r>
            <a:r>
              <a:rPr lang="en-US" sz="2800" dirty="0"/>
              <a:t>with all partners to prepare this information.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Refer </a:t>
            </a:r>
            <a:r>
              <a:rPr lang="en-US" sz="2800" dirty="0"/>
              <a:t>to the pre-application documents to know what answers to prepare.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Submit </a:t>
            </a:r>
            <a:r>
              <a:rPr lang="en-US" sz="2800" dirty="0"/>
              <a:t>your application a week before the deadline to avoid disaster.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If </a:t>
            </a:r>
            <a:r>
              <a:rPr lang="en-US" sz="2800" dirty="0"/>
              <a:t>you want a pre-review, please email me by </a:t>
            </a:r>
            <a:r>
              <a:rPr lang="en-US" sz="2800" dirty="0" smtClean="0"/>
              <a:t>September 27.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Register on SAM.gov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1"/>
            <a:ext cx="9720071" cy="450069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Read </a:t>
            </a:r>
            <a:r>
              <a:rPr lang="en-US" sz="2800" dirty="0"/>
              <a:t>the </a:t>
            </a:r>
            <a:r>
              <a:rPr lang="en-US" sz="2800" dirty="0" smtClean="0"/>
              <a:t>guidelines and online resources.  </a:t>
            </a:r>
            <a:r>
              <a:rPr lang="en-US" sz="2800" dirty="0"/>
              <a:t>Then read them again.  And again.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Do </a:t>
            </a:r>
            <a:r>
              <a:rPr lang="en-US" sz="2800" dirty="0"/>
              <a:t>a training.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Encourage </a:t>
            </a:r>
            <a:r>
              <a:rPr lang="en-US" sz="2800" dirty="0"/>
              <a:t>anyone working on the project to do a training.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Refer </a:t>
            </a:r>
            <a:r>
              <a:rPr lang="en-US" sz="2800" dirty="0"/>
              <a:t>to the </a:t>
            </a:r>
            <a:r>
              <a:rPr lang="en-US" sz="2800" dirty="0" smtClean="0"/>
              <a:t>webinars.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Be </a:t>
            </a:r>
            <a:r>
              <a:rPr lang="en-US" sz="2800" dirty="0"/>
              <a:t>concise and avoid jargon.  Write so a 6th grader can understand.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Get </a:t>
            </a:r>
            <a:r>
              <a:rPr lang="en-US" sz="2800" dirty="0"/>
              <a:t>excited!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Feel </a:t>
            </a:r>
            <a:r>
              <a:rPr lang="en-US" sz="2800" dirty="0"/>
              <a:t>free to ask questions. </a:t>
            </a:r>
            <a:r>
              <a:rPr lang="en-US" sz="2800" dirty="0" smtClean="0"/>
              <a:t>rcook@utah.gov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Rachel Cook</a:t>
            </a:r>
          </a:p>
          <a:p>
            <a:r>
              <a:rPr lang="en-US" sz="2800" dirty="0" smtClean="0"/>
              <a:t>801-715-6722</a:t>
            </a:r>
          </a:p>
          <a:p>
            <a:r>
              <a:rPr lang="en-US" sz="2800" dirty="0" smtClean="0"/>
              <a:t>rcook@utah.gov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72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Review grant timeline, allowable costs, and funds available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Receive instructions on application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Style, diction, and format of the grant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Review </a:t>
            </a:r>
            <a:r>
              <a:rPr lang="en-US" sz="2800" dirty="0" smtClean="0"/>
              <a:t>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SAM.gov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Next </a:t>
            </a:r>
            <a:r>
              <a:rPr lang="en-US" sz="2800" dirty="0" smtClean="0"/>
              <a:t>steps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Tips for success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01" y="5100230"/>
            <a:ext cx="42862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288392"/>
              </p:ext>
            </p:extLst>
          </p:nvPr>
        </p:nvGraphicFramePr>
        <p:xfrm>
          <a:off x="4839855" y="585216"/>
          <a:ext cx="6105235" cy="5714414"/>
        </p:xfrm>
        <a:graphic>
          <a:graphicData uri="http://schemas.openxmlformats.org/drawingml/2006/table">
            <a:tbl>
              <a:tblPr/>
              <a:tblGrid>
                <a:gridCol w="1934102">
                  <a:extLst>
                    <a:ext uri="{9D8B030D-6E8A-4147-A177-3AD203B41FA5}">
                      <a16:colId xmlns:a16="http://schemas.microsoft.com/office/drawing/2014/main" val="2551461810"/>
                    </a:ext>
                  </a:extLst>
                </a:gridCol>
                <a:gridCol w="4171133">
                  <a:extLst>
                    <a:ext uri="{9D8B030D-6E8A-4147-A177-3AD203B41FA5}">
                      <a16:colId xmlns:a16="http://schemas.microsoft.com/office/drawing/2014/main" val="3940784959"/>
                    </a:ext>
                  </a:extLst>
                </a:gridCol>
              </a:tblGrid>
              <a:tr h="336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65596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9/7/2021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app opens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929229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9/9/2021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app webinar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68810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10/7/2021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app closes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23691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10/7-10/2021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Eligibility review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249455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10/11-11/4/2021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Panel Review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67710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11/4/2021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Funded projects announced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272322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Contracts sent out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265478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11/16/2021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LSTA Admin webinar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214442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11/19/2021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Contracts due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63990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11/19/2021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LSTA spending can begin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110227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2/15/2022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Report 1 Due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587338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 Report 2 Due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977041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6/30/2022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LSTA Spending Ends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47920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7/10/2022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Reimbursements due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499086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8/31/2022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end 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55744"/>
                  </a:ext>
                </a:extLst>
              </a:tr>
              <a:tr h="33614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10/1/2022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Report Due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9D0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42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Allowable costs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24128" y="2285999"/>
            <a:ext cx="4754880" cy="425334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500" dirty="0" smtClean="0"/>
              <a:t> Allowable </a:t>
            </a:r>
            <a:r>
              <a:rPr lang="en-US" sz="3500" dirty="0"/>
              <a:t>Cost Sheet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500" dirty="0" smtClean="0"/>
              <a:t> Unallowable</a:t>
            </a:r>
            <a:r>
              <a:rPr lang="en-US" sz="3500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Food </a:t>
            </a:r>
            <a:r>
              <a:rPr lang="en-US" sz="2600" dirty="0"/>
              <a:t>and Beverages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Entertainment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Debt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Fines </a:t>
            </a:r>
            <a:r>
              <a:rPr lang="en-US" sz="2600" dirty="0"/>
              <a:t>and penalties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Items/services </a:t>
            </a:r>
            <a:r>
              <a:rPr lang="en-US" sz="2600" dirty="0"/>
              <a:t>not related to this grant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Promotional </a:t>
            </a:r>
            <a:r>
              <a:rPr lang="en-US" sz="2600" dirty="0"/>
              <a:t>items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Gifts/prizes/awards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Lobbying </a:t>
            </a:r>
            <a:r>
              <a:rPr lang="en-US" sz="2600" dirty="0"/>
              <a:t>costs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 smtClean="0"/>
              <a:t> Capital </a:t>
            </a:r>
            <a:r>
              <a:rPr lang="en-US" sz="2600" dirty="0"/>
              <a:t>expenditures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/>
              <a:t>Subscriptions can only be paid for the months in the grant period.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smtClean="0"/>
              <a:t>These </a:t>
            </a:r>
            <a:r>
              <a:rPr lang="en-US" sz="2800" dirty="0"/>
              <a:t>items listed are not the only unallowable costs. Please review the document on our website to ensure your budgeted items are within allowed spending.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If </a:t>
            </a:r>
            <a:r>
              <a:rPr lang="en-US" sz="2800" dirty="0"/>
              <a:t>there is a question on an allowed cost, please call Rachel Cook.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$</a:t>
            </a:r>
            <a:r>
              <a:rPr lang="en-US" sz="3200" dirty="0" smtClean="0"/>
              <a:t>250,000 </a:t>
            </a:r>
            <a:r>
              <a:rPr lang="en-US" sz="3200" dirty="0"/>
              <a:t>total available</a:t>
            </a:r>
            <a:r>
              <a:rPr lang="en-US" sz="3200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These </a:t>
            </a:r>
            <a:r>
              <a:rPr lang="en-US" sz="3200" dirty="0"/>
              <a:t>funds are given to the State Library by the Institute of Museum and Library Services (IMLS) through the Library Services and Technology Act (LSTA).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This </a:t>
            </a:r>
            <a:r>
              <a:rPr lang="en-US" sz="3200" dirty="0"/>
              <a:t>is a matching grant (34% local, 66% grant funds</a:t>
            </a:r>
            <a:r>
              <a:rPr lang="en-US" sz="3200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2" y="4956391"/>
            <a:ext cx="4180113" cy="1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The Application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document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https://drive.google.com/file/d/1D_fpEYYft-tjKZiQtjSIR8RTCODL94Wi/view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6654" r="22690"/>
          <a:stretch/>
        </p:blipFill>
        <p:spPr>
          <a:xfrm>
            <a:off x="7682753" y="322729"/>
            <a:ext cx="3012141" cy="6330382"/>
          </a:xfrm>
        </p:spPr>
      </p:pic>
      <p:sp>
        <p:nvSpPr>
          <p:cNvPr id="9" name="5-Point Star 8"/>
          <p:cNvSpPr/>
          <p:nvPr/>
        </p:nvSpPr>
        <p:spPr>
          <a:xfrm>
            <a:off x="5858334" y="1897439"/>
            <a:ext cx="795647" cy="77712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20634" y="5510151"/>
            <a:ext cx="605641" cy="57001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024128" y="5961413"/>
            <a:ext cx="329659" cy="34794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643</TotalTime>
  <Words>1345</Words>
  <Application>Microsoft Office PowerPoint</Application>
  <PresentationFormat>Widescreen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Tw Cen MT</vt:lpstr>
      <vt:lpstr>Tw Cen MT Condensed</vt:lpstr>
      <vt:lpstr>Wingdings</vt:lpstr>
      <vt:lpstr>Wingdings 3</vt:lpstr>
      <vt:lpstr>Integral</vt:lpstr>
      <vt:lpstr>2022 LSTA Application Training</vt:lpstr>
      <vt:lpstr>Announcements</vt:lpstr>
      <vt:lpstr>Today’s Agenda</vt:lpstr>
      <vt:lpstr>Grant Timeline</vt:lpstr>
      <vt:lpstr>Allowable costs</vt:lpstr>
      <vt:lpstr>Funds available</vt:lpstr>
      <vt:lpstr>Questions?</vt:lpstr>
      <vt:lpstr>The Application</vt:lpstr>
      <vt:lpstr>Guidelines document</vt:lpstr>
      <vt:lpstr>Need</vt:lpstr>
      <vt:lpstr>Goals and evaluation</vt:lpstr>
      <vt:lpstr>IMLS Surveys</vt:lpstr>
      <vt:lpstr>Description of activities</vt:lpstr>
      <vt:lpstr>Indirect costs</vt:lpstr>
      <vt:lpstr>Budget</vt:lpstr>
      <vt:lpstr>Spelling, grammar, and math</vt:lpstr>
      <vt:lpstr>innovation</vt:lpstr>
      <vt:lpstr>Style, Diction, Format</vt:lpstr>
      <vt:lpstr>Questions?</vt:lpstr>
      <vt:lpstr>Review Process, Next Steps, and tips</vt:lpstr>
      <vt:lpstr>The Review Process</vt:lpstr>
      <vt:lpstr>SAM.gov registration</vt:lpstr>
      <vt:lpstr>PowerPoint Presentation</vt:lpstr>
      <vt:lpstr>Next Steps</vt:lpstr>
      <vt:lpstr>Success tips</vt:lpstr>
      <vt:lpstr>Questions?</vt:lpstr>
    </vt:vector>
  </TitlesOfParts>
  <Company>State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LSTA Application Training</dc:title>
  <dc:creator>Rachel Cook</dc:creator>
  <cp:lastModifiedBy>Rachel Cook</cp:lastModifiedBy>
  <cp:revision>55</cp:revision>
  <cp:lastPrinted>2019-10-21T17:52:05Z</cp:lastPrinted>
  <dcterms:created xsi:type="dcterms:W3CDTF">2019-10-16T19:44:32Z</dcterms:created>
  <dcterms:modified xsi:type="dcterms:W3CDTF">2021-09-09T15:48:45Z</dcterms:modified>
</cp:coreProperties>
</file>