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9" r:id="rId4"/>
    <p:sldId id="298" r:id="rId5"/>
    <p:sldId id="307" r:id="rId6"/>
    <p:sldId id="306" r:id="rId7"/>
    <p:sldId id="308" r:id="rId8"/>
    <p:sldId id="315" r:id="rId9"/>
    <p:sldId id="309" r:id="rId10"/>
    <p:sldId id="310" r:id="rId11"/>
    <p:sldId id="316" r:id="rId12"/>
    <p:sldId id="311" r:id="rId13"/>
    <p:sldId id="314" r:id="rId14"/>
    <p:sldId id="313" r:id="rId15"/>
    <p:sldId id="291" r:id="rId16"/>
    <p:sldId id="292" r:id="rId17"/>
    <p:sldId id="293" r:id="rId18"/>
    <p:sldId id="287" r:id="rId19"/>
    <p:sldId id="303" r:id="rId20"/>
    <p:sldId id="294" r:id="rId21"/>
    <p:sldId id="295" r:id="rId22"/>
    <p:sldId id="296" r:id="rId23"/>
    <p:sldId id="297" r:id="rId24"/>
    <p:sldId id="301" r:id="rId25"/>
    <p:sldId id="302" r:id="rId26"/>
    <p:sldId id="305" r:id="rId27"/>
    <p:sldId id="271" r:id="rId28"/>
    <p:sldId id="304" r:id="rId29"/>
    <p:sldId id="286" r:id="rId3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WMAN Cindy * PEBB" initials="BC*P" lastIdx="1" clrIdx="0">
    <p:extLst>
      <p:ext uri="{19B8F6BF-5375-455C-9EA6-DF929625EA0E}">
        <p15:presenceInfo xmlns:p15="http://schemas.microsoft.com/office/powerpoint/2012/main" userId="S-1-5-21-1220945662-2146788605-839522115-397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95"/>
    <a:srgbClr val="E1BDDF"/>
    <a:srgbClr val="AEB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4629" autoAdjust="0"/>
  </p:normalViewPr>
  <p:slideViewPr>
    <p:cSldViewPr>
      <p:cViewPr varScale="1">
        <p:scale>
          <a:sx n="70" d="100"/>
          <a:sy n="70" d="100"/>
        </p:scale>
        <p:origin x="173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BC91F-03B6-43CF-91C5-076A32506715}" type="datetimeFigureOut">
              <a:rPr lang="en-US" smtClean="0"/>
              <a:t>6/26/2019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48B35-4BC6-45F5-984D-AB4995503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13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E00C26-8E78-4968-A33D-3891D32031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60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35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59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53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4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6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882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891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493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908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25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59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297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37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794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419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678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1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5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33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20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20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15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96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00C26-8E78-4968-A33D-3891D32031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0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HAmasterpage_nobackfinal_share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689" y="0"/>
            <a:ext cx="9138621" cy="6858000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26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Title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124200" y="6324600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en-US" sz="1200">
              <a:solidFill>
                <a:srgbClr val="005595"/>
              </a:solidFill>
              <a:latin typeface="Arial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 userDrawn="1"/>
        </p:nvSpPr>
        <p:spPr bwMode="auto">
          <a:xfrm>
            <a:off x="609600" y="5486400"/>
            <a:ext cx="3200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sz="1200" dirty="0">
                <a:solidFill>
                  <a:srgbClr val="005595"/>
                </a:solidFill>
                <a:latin typeface="Arial" charset="0"/>
              </a:rPr>
              <a:t>Place Your Logo Here - Align Center</a:t>
            </a:r>
          </a:p>
          <a:p>
            <a:pPr algn="ctr" eaLnBrk="1" hangingPunct="1">
              <a:spcBef>
                <a:spcPct val="20000"/>
              </a:spcBef>
            </a:pPr>
            <a:endParaRPr lang="en-US" sz="1200" dirty="0">
              <a:solidFill>
                <a:srgbClr val="005595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685800" y="5410200"/>
            <a:ext cx="2819400" cy="5699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4D164C-97E3-4077-A336-8B3BA028DF3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01412-47C9-4FBE-B950-A30F096D79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5B1C7C-2FE3-440E-960B-DC336E9D4EC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 bwMode="auto">
          <a:xfrm flipV="1">
            <a:off x="304800" y="6019800"/>
            <a:ext cx="2731914" cy="2190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543550"/>
            <a:ext cx="6400800" cy="9334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93C284-B4DC-451D-807D-F60D65E3CB4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962D4F-5079-4222-824C-2D2332E0DD5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73C464-62F4-41AC-86F0-6F0305D6E9D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1E5BF8-2D8D-486B-87C7-C2DCA0D618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0F3097-2133-4D9E-BC2B-43985C5D995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29712D-99B4-4A1B-A104-7124243888D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20B12F-3AA2-41D6-BCED-9B854066AE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1" name="Picture 11" descr="Power Point Template PG 2 new sm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53415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5595"/>
                </a:solidFill>
                <a:latin typeface="+mn-lt"/>
              </a:defRPr>
            </a:lvl1pPr>
          </a:lstStyle>
          <a:p>
            <a:fld id="{4992160A-B009-4DF0-9663-DC50E3E3959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34150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5595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 userDrawn="1"/>
        </p:nvSpPr>
        <p:spPr bwMode="auto">
          <a:xfrm>
            <a:off x="304800" y="6019800"/>
            <a:ext cx="3200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1200">
                <a:solidFill>
                  <a:srgbClr val="005595"/>
                </a:solidFill>
                <a:latin typeface="Arial" charset="0"/>
              </a:rPr>
              <a:t>Place Your Logo Here - Align Center</a:t>
            </a:r>
          </a:p>
          <a:p>
            <a:pPr eaLnBrk="1" hangingPunct="1">
              <a:spcBef>
                <a:spcPct val="20000"/>
              </a:spcBef>
            </a:pPr>
            <a:endParaRPr lang="en-US" sz="1200">
              <a:solidFill>
                <a:srgbClr val="005595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00559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5595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5595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400">
          <a:solidFill>
            <a:srgbClr val="005595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egon.gov/oha/OEBB/Policies/QSCMatrix.pdf" TargetMode="External"/><Relationship Id="rId2" Type="http://schemas.openxmlformats.org/officeDocument/2006/relationships/hyperlink" Target="https://www.oregon.gov/oha/OEBB/Pages/QSC-Matrix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ecure.sos.state.or.us/oard/viewSingleRule.action?ruleVrsnRsn=236134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sos.state.or.us/oard/viewSingleRule.action;JSESSIONID_OARD=nyw9hM3mlBO8BatCI2G-84yI7lAC5GjH6wAOjvaptsCdOqS74pMb!568786841?ruleVrsnRsn=1774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sos.state.or.us/oard/viewSingleRule.action;JSESSIONID_OARD=nyw9hM3mlBO8BatCI2G-84yI7lAC5GjH6wAOjvaptsCdOqS74pMb!568786841?ruleVrsnRsn=236136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sos.state.or.us/oard/viewSingleRule.action;JSESSIONID_OARD=nyw9hM3mlBO8BatCI2G-84yI7lAC5GjH6wAOjvaptsCdOqS74pMb!568786841?ruleVrsnRsn=236136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sos.state.or.us/oard/viewSingleRule.action;JSESSIONID_OARD=nyw9hM3mlBO8BatCI2G-84yI7lAC5GjH6wAOjvaptsCdOqS74pMb!568786841?ruleVrsnRsn=236136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sos.state.or.us/oard/displayChapterRules.action?selectedChapter=186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oebb.financialservices@state.or.u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sos.state.or.us/oard/displayChapterRules.action?selectedChapter=186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2895600"/>
          </a:xfrm>
        </p:spPr>
        <p:txBody>
          <a:bodyPr/>
          <a:lstStyle/>
          <a:p>
            <a:r>
              <a:rPr lang="en-US" sz="4400" kern="1200" dirty="0">
                <a:latin typeface="Calibri"/>
              </a:rPr>
              <a:t>HELP!</a:t>
            </a:r>
            <a:br>
              <a:rPr lang="en-US" sz="4400" kern="1200" dirty="0">
                <a:latin typeface="Calibri"/>
              </a:rPr>
            </a:br>
            <a:r>
              <a:rPr lang="en-US" sz="4400" kern="1200" dirty="0">
                <a:latin typeface="Calibri"/>
              </a:rPr>
              <a:t>I’m new to open enrollment and OEBB </a:t>
            </a:r>
            <a:r>
              <a:rPr lang="en-US" kern="1200" dirty="0">
                <a:latin typeface="Calibri"/>
              </a:rPr>
              <a:t>(Open Enrollment Edition)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04" y="2831592"/>
            <a:ext cx="6336792" cy="25024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53340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00559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solidFill>
                  <a:srgbClr val="00559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Linda Freeze</a:t>
            </a:r>
          </a:p>
          <a:p>
            <a:r>
              <a:rPr lang="en-US" b="1" dirty="0">
                <a:solidFill>
                  <a:srgbClr val="00559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Debbie Radish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PCP 360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0" lvl="0" indent="0" eaLnBrk="0" hangingPunct="0">
              <a:spcBef>
                <a:spcPts val="1200"/>
              </a:spcBef>
              <a:buNone/>
            </a:pPr>
            <a:endParaRPr lang="en-US" sz="2200" dirty="0"/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OEBB is offering 7 new Moda Health Plans for the 2019-20 plan year.  Here’s what you need to know:</a:t>
            </a:r>
          </a:p>
          <a:p>
            <a:pPr eaLnBrk="0" hangingPunct="0">
              <a:spcBef>
                <a:spcPts val="1200"/>
              </a:spcBef>
            </a:pPr>
            <a:r>
              <a:rPr lang="en-US" sz="2200" dirty="0"/>
              <a:t>OEBB will default all OEBB members to YES for wanting a PCP 360 if they choose a Moda Health Plan.</a:t>
            </a:r>
          </a:p>
          <a:p>
            <a:pPr eaLnBrk="0" hangingPunct="0">
              <a:spcBef>
                <a:spcPts val="1200"/>
              </a:spcBef>
            </a:pPr>
            <a:r>
              <a:rPr lang="en-US" sz="2200" dirty="0"/>
              <a:t>Members will have the option to switch to a NO during OE.</a:t>
            </a:r>
          </a:p>
          <a:p>
            <a:pPr eaLnBrk="0" hangingPunct="0">
              <a:spcBef>
                <a:spcPts val="1200"/>
              </a:spcBef>
            </a:pPr>
            <a:r>
              <a:rPr lang="en-US" sz="2200" dirty="0"/>
              <a:t>Moda will attribute anyone with a YES to a PCP 360 plan if they are currently seeing a PCP 360 or set up this PCP 360 prior to October 25</a:t>
            </a:r>
            <a:r>
              <a:rPr lang="en-US" sz="2200" baseline="30000" dirty="0"/>
              <a:t>th</a:t>
            </a:r>
            <a:r>
              <a:rPr lang="en-US" sz="2200" dirty="0"/>
              <a:t>.</a:t>
            </a:r>
          </a:p>
          <a:p>
            <a:pPr eaLnBrk="0" hangingPunct="0">
              <a:spcBef>
                <a:spcPts val="1200"/>
              </a:spcBef>
            </a:pPr>
            <a:r>
              <a:rPr lang="en-US" sz="2200" dirty="0"/>
              <a:t>Members can opt for a PCP 360 anytime during the plan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43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Select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Members will roll to Select Rates if they are currently in a Synergy or Summit plan as of 9/30/2019.</a:t>
            </a:r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If they are in an Opt Out, Waive, Moda PPO, Kaiser Plan or a complete New Hire they will only qualify for the Traditional Rates.</a:t>
            </a:r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If they left employment and their benefits ended on 6/30/2019 and they haven’t had enrollments since, we will look back as far at 6/30/2019 for their most recent choice.  This will determine their rate.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22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Delta Dental Exclusive PPO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72000"/>
          </a:xfrm>
        </p:spPr>
        <p:txBody>
          <a:bodyPr/>
          <a:lstStyle/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This plan is different than the other Delta Dental Premier Network plans.  The network is more narrow than the Premier and there is no out of network coverage.</a:t>
            </a:r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Members that enroll in this plan during open enrollment will receive letters from Moda around the first week of October explaining the specifics of this plan selection.</a:t>
            </a:r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Members need to pay attention to this plan offering and understand the coverage.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50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Kaiser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0" lvl="0" indent="0" eaLnBrk="0" hangingPunct="0">
              <a:spcBef>
                <a:spcPts val="1200"/>
              </a:spcBef>
              <a:buNone/>
            </a:pPr>
            <a:endParaRPr lang="en-US" sz="2200" dirty="0"/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Subscriber must have Kaiser Medical to have Kaiser Vision.</a:t>
            </a:r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Spouses/DP’s cannot co-mingle Kaiser Medical and Kaiser Vision.</a:t>
            </a:r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Subscribers can have Kaiser Dental without Kaiser Medical.</a:t>
            </a:r>
          </a:p>
          <a:p>
            <a:pPr marL="0" lvl="0" indent="0" eaLnBrk="0" hangingPunct="0">
              <a:spcBef>
                <a:spcPts val="1200"/>
              </a:spcBef>
              <a:buNone/>
            </a:pPr>
            <a:endParaRPr lang="en-US" sz="2200" dirty="0"/>
          </a:p>
          <a:p>
            <a:pPr marL="0" lvl="0" indent="0" eaLnBrk="0" hangingPunct="0">
              <a:spcBef>
                <a:spcPts val="1200"/>
              </a:spcBef>
              <a:buNone/>
            </a:pPr>
            <a:endParaRPr lang="en-US" sz="2200" dirty="0"/>
          </a:p>
          <a:p>
            <a:pPr marL="0" lvl="0" indent="0" algn="ctr" eaLnBrk="0" hangingPunct="0">
              <a:spcBef>
                <a:spcPts val="1200"/>
              </a:spcBef>
              <a:buNone/>
            </a:pPr>
            <a:r>
              <a:rPr lang="en-US" sz="2200" i="1" dirty="0">
                <a:solidFill>
                  <a:srgbClr val="FF0000"/>
                </a:solidFill>
              </a:rPr>
              <a:t>Kaiser has moved to the Eugene/Springfield areas.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41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SB 1067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0" lvl="0" indent="0" eaLnBrk="0" hangingPunct="0">
              <a:spcBef>
                <a:spcPts val="1200"/>
              </a:spcBef>
              <a:buNone/>
            </a:pPr>
            <a:endParaRPr lang="en-US" sz="2200" dirty="0"/>
          </a:p>
          <a:p>
            <a:pPr marL="0" lvl="0" indent="0" algn="ctr" eaLnBrk="0" hangingPunct="0">
              <a:spcBef>
                <a:spcPts val="1200"/>
              </a:spcBef>
              <a:buNone/>
            </a:pPr>
            <a:r>
              <a:rPr lang="en-US" sz="2800" dirty="0"/>
              <a:t>HB 2266</a:t>
            </a:r>
          </a:p>
          <a:p>
            <a:pPr marL="0" lvl="0" indent="0" algn="ctr" eaLnBrk="0" hangingPunct="0">
              <a:spcBef>
                <a:spcPts val="1200"/>
              </a:spcBef>
              <a:buNone/>
            </a:pPr>
            <a:r>
              <a:rPr lang="en-US" sz="2800" dirty="0"/>
              <a:t>There will be NO CHANGES for the 2019-20 plan year due to SB 1067 in regards to Opt Out and Double Coverage. This Bill was signed by Governor Brown on June 25, 2019.</a:t>
            </a:r>
          </a:p>
          <a:p>
            <a:pPr marL="0" lvl="0" indent="0" algn="ctr" eaLnBrk="0" hangingPunct="0">
              <a:spcBef>
                <a:spcPts val="1200"/>
              </a:spcBef>
              <a:buNone/>
            </a:pPr>
            <a:endParaRPr lang="en-US" sz="2800" b="1" dirty="0">
              <a:solidFill>
                <a:srgbClr val="FF0000"/>
              </a:solidFill>
            </a:endParaRPr>
          </a:p>
          <a:p>
            <a:pPr marL="0" lvl="0" indent="0" algn="ctr" eaLnBrk="0" hangingPunct="0">
              <a:spcBef>
                <a:spcPts val="120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Expect a surcharge change for the 2020-21 plan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77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04850"/>
          </a:xfrm>
        </p:spPr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OEBB Timelines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3391"/>
            <a:ext cx="8250382" cy="4561609"/>
          </a:xfrm>
        </p:spPr>
        <p:txBody>
          <a:bodyPr/>
          <a:lstStyle/>
          <a:p>
            <a:pPr lvl="0" eaLnBrk="0" hangingPunct="0">
              <a:buFont typeface="Arial" panose="020B0604020202020204" pitchFamily="34" charset="0"/>
              <a:buChar char="•"/>
            </a:pPr>
            <a:r>
              <a:rPr lang="en-US" sz="2400" kern="1200" dirty="0"/>
              <a:t>Friday, 1</a:t>
            </a:r>
            <a:r>
              <a:rPr lang="en-US" sz="2400" kern="1200" baseline="30000" dirty="0"/>
              <a:t>st</a:t>
            </a:r>
            <a:r>
              <a:rPr lang="en-US" sz="2400" kern="1200" dirty="0"/>
              <a:t> week of July (July 5</a:t>
            </a:r>
            <a:r>
              <a:rPr lang="en-US" sz="2400" kern="1200" baseline="30000" dirty="0"/>
              <a:t>th</a:t>
            </a:r>
            <a:r>
              <a:rPr lang="en-US" sz="2400" kern="1200" dirty="0"/>
              <a:t>) – Data for “Pre OE” Mailing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400" kern="1200" dirty="0"/>
              <a:t>Get New Hires and Terminations done in MyOEBB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400" kern="1200" dirty="0"/>
              <a:t>Get employees in the right groups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400" kern="1200" dirty="0"/>
              <a:t>Make sure addresses are correct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400" kern="1200" dirty="0"/>
              <a:t>Make sure your plans are correct for the upcoming OE</a:t>
            </a:r>
          </a:p>
          <a:p>
            <a:pPr lvl="0" eaLnBrk="0" hangingPunct="0">
              <a:buFont typeface="Arial" panose="020B0604020202020204" pitchFamily="34" charset="0"/>
              <a:buChar char="•"/>
            </a:pPr>
            <a:r>
              <a:rPr lang="en-US" sz="2400" kern="1200" dirty="0"/>
              <a:t>Week of July 4</a:t>
            </a:r>
            <a:r>
              <a:rPr lang="en-US" sz="2400" kern="1200" baseline="30000" dirty="0"/>
              <a:t>th</a:t>
            </a:r>
            <a:r>
              <a:rPr lang="en-US" sz="2400" kern="1200" dirty="0"/>
              <a:t> – OEBB sends the Christmas in July file to the Carriers</a:t>
            </a:r>
          </a:p>
          <a:p>
            <a:pPr lvl="0" eaLnBrk="0" hangingPunct="0">
              <a:buFont typeface="Arial" panose="020B0604020202020204" pitchFamily="34" charset="0"/>
              <a:buChar char="•"/>
            </a:pPr>
            <a:r>
              <a:rPr lang="en-US" sz="2400" kern="1200" dirty="0"/>
              <a:t>4</a:t>
            </a:r>
            <a:r>
              <a:rPr lang="en-US" sz="2400" kern="1200" baseline="30000" dirty="0"/>
              <a:t>th</a:t>
            </a:r>
            <a:r>
              <a:rPr lang="en-US" sz="2400" kern="1200" dirty="0"/>
              <a:t> Week of July – Mail drop for “Heads-Up” Postcard</a:t>
            </a:r>
          </a:p>
          <a:p>
            <a:pPr lvl="0" eaLnBrk="0" hangingPunct="0">
              <a:buFont typeface="Arial" panose="020B0604020202020204" pitchFamily="34" charset="0"/>
              <a:buChar char="•"/>
            </a:pPr>
            <a:r>
              <a:rPr lang="en-US" sz="2400" kern="1200" dirty="0"/>
              <a:t>1</a:t>
            </a:r>
            <a:r>
              <a:rPr lang="en-US" sz="2400" kern="1200" baseline="30000" dirty="0"/>
              <a:t>st</a:t>
            </a:r>
            <a:r>
              <a:rPr lang="en-US" sz="2400" kern="1200" dirty="0"/>
              <a:t> Week of August – Mail drop for “Pre OE” Mailing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01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04850"/>
          </a:xfrm>
        </p:spPr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OEBB Timelines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50382" cy="4561609"/>
          </a:xfrm>
        </p:spPr>
        <p:txBody>
          <a:bodyPr/>
          <a:lstStyle/>
          <a:p>
            <a:pPr lvl="0" eaLnBrk="0" hangingPunct="0">
              <a:buFont typeface="Arial" panose="020B0604020202020204" pitchFamily="34" charset="0"/>
              <a:buChar char="•"/>
            </a:pPr>
            <a:r>
              <a:rPr lang="en-US" sz="2400" kern="1200" dirty="0"/>
              <a:t>August 15</a:t>
            </a:r>
            <a:r>
              <a:rPr lang="en-US" sz="2400" kern="1200" baseline="30000" dirty="0"/>
              <a:t>th</a:t>
            </a:r>
            <a:r>
              <a:rPr lang="en-US" sz="2400" kern="1200" dirty="0"/>
              <a:t> – Mail drop for “Required” Postcard”</a:t>
            </a:r>
          </a:p>
          <a:p>
            <a:pPr lvl="0" eaLnBrk="0" hangingPunct="0">
              <a:buFont typeface="Arial" panose="020B0604020202020204" pitchFamily="34" charset="0"/>
              <a:buChar char="•"/>
            </a:pPr>
            <a:r>
              <a:rPr lang="en-US" sz="2400" kern="1200" dirty="0"/>
              <a:t>August 15</a:t>
            </a:r>
            <a:r>
              <a:rPr lang="en-US" sz="2400" kern="1200" baseline="30000" dirty="0"/>
              <a:t>th</a:t>
            </a:r>
            <a:r>
              <a:rPr lang="en-US" sz="2400" kern="1200" dirty="0"/>
              <a:t> to September 15</a:t>
            </a:r>
            <a:r>
              <a:rPr lang="en-US" sz="2400" kern="1200" baseline="30000" dirty="0"/>
              <a:t>th</a:t>
            </a:r>
            <a:endParaRPr lang="en-US" sz="2400" kern="1200" dirty="0"/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Open Enrollment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Open Enrollment Webinars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Carrier Benefit Fairs</a:t>
            </a:r>
          </a:p>
          <a:p>
            <a:pPr eaLnBrk="0" hangingPunct="0">
              <a:buFont typeface="Arial" panose="020B0604020202020204" pitchFamily="34" charset="0"/>
              <a:buChar char="•"/>
            </a:pPr>
            <a:r>
              <a:rPr lang="en-US" sz="2400" kern="1200" dirty="0"/>
              <a:t>September 16</a:t>
            </a:r>
            <a:r>
              <a:rPr lang="en-US" sz="2400" kern="1200" baseline="30000" dirty="0"/>
              <a:t>th</a:t>
            </a:r>
            <a:r>
              <a:rPr lang="en-US" sz="2400" kern="1200" dirty="0"/>
              <a:t> to September 30</a:t>
            </a:r>
            <a:r>
              <a:rPr lang="en-US" sz="2400" kern="1200" baseline="30000" dirty="0"/>
              <a:t>th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Entity Admin OE Clean Up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12 Month Wait Letters for dental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Last Batches of Post OE Mailings</a:t>
            </a:r>
          </a:p>
          <a:p>
            <a:pPr lvl="2" eaLnBrk="0" hangingPunct="0">
              <a:buFont typeface="Arial" panose="020B0604020202020204" pitchFamily="34" charset="0"/>
              <a:buChar char="•"/>
            </a:pPr>
            <a:r>
              <a:rPr lang="en-US" sz="2000" kern="1200" dirty="0"/>
              <a:t>MIA</a:t>
            </a:r>
          </a:p>
          <a:p>
            <a:pPr lvl="2" eaLnBrk="0" hangingPunct="0">
              <a:buFont typeface="Arial" panose="020B0604020202020204" pitchFamily="34" charset="0"/>
              <a:buChar char="•"/>
            </a:pPr>
            <a:r>
              <a:rPr lang="en-US" sz="2000" kern="1200" dirty="0"/>
              <a:t>No email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Delta Dental PPO Dental Plan &amp; PCP 360 Mailing</a:t>
            </a:r>
          </a:p>
          <a:p>
            <a:pPr marL="914400" lvl="2" indent="0" eaLnBrk="0" hangingPunct="0">
              <a:buNone/>
            </a:pPr>
            <a:endParaRPr lang="en-US" sz="2000" kern="1200" dirty="0"/>
          </a:p>
          <a:p>
            <a:pPr lvl="1" eaLnBrk="0" hangingPunct="0">
              <a:buFont typeface="Arial" panose="020B0604020202020204" pitchFamily="34" charset="0"/>
              <a:buChar char="•"/>
            </a:pPr>
            <a:endParaRPr lang="en-US" sz="2200" kern="1200" dirty="0"/>
          </a:p>
          <a:p>
            <a:pPr lvl="1" eaLnBrk="0" hangingPunct="0">
              <a:buFont typeface="Arial" panose="020B0604020202020204" pitchFamily="34" charset="0"/>
              <a:buChar char="•"/>
            </a:pPr>
            <a:endParaRPr lang="en-US" sz="2200" kern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13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04850"/>
          </a:xfrm>
        </p:spPr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OEBB Timelines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3391"/>
            <a:ext cx="8250382" cy="4561609"/>
          </a:xfrm>
        </p:spPr>
        <p:txBody>
          <a:bodyPr/>
          <a:lstStyle/>
          <a:p>
            <a:pPr marL="342900" lvl="1" indent="-342900" eaLnBrk="0" hangingPunct="0">
              <a:buFont typeface="Arial" panose="020B0604020202020204" pitchFamily="34" charset="0"/>
              <a:buChar char="•"/>
            </a:pPr>
            <a:r>
              <a:rPr lang="en-US" sz="2400" kern="1200" dirty="0">
                <a:ea typeface="+mn-ea"/>
                <a:cs typeface="+mn-cs"/>
              </a:rPr>
              <a:t>October 1</a:t>
            </a:r>
            <a:r>
              <a:rPr lang="en-US" sz="2400" kern="1200" baseline="30000" dirty="0">
                <a:ea typeface="+mn-ea"/>
                <a:cs typeface="+mn-cs"/>
              </a:rPr>
              <a:t>st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New Plan Year starts</a:t>
            </a:r>
          </a:p>
          <a:p>
            <a:pPr marL="342900" lvl="1" indent="-342900" eaLnBrk="0" hangingPunct="0">
              <a:buFont typeface="Arial" panose="020B0604020202020204" pitchFamily="34" charset="0"/>
              <a:buChar char="•"/>
            </a:pPr>
            <a:r>
              <a:rPr lang="en-US" sz="2400" kern="1200" dirty="0">
                <a:ea typeface="+mn-ea"/>
                <a:cs typeface="+mn-cs"/>
              </a:rPr>
              <a:t>October 1</a:t>
            </a:r>
            <a:r>
              <a:rPr lang="en-US" sz="2400" kern="1200" baseline="30000" dirty="0">
                <a:ea typeface="+mn-ea"/>
                <a:cs typeface="+mn-cs"/>
              </a:rPr>
              <a:t>st</a:t>
            </a:r>
            <a:r>
              <a:rPr lang="en-US" sz="2400" kern="1200" dirty="0">
                <a:ea typeface="+mn-ea"/>
                <a:cs typeface="+mn-cs"/>
              </a:rPr>
              <a:t> to October 31</a:t>
            </a:r>
            <a:r>
              <a:rPr lang="en-US" sz="2400" kern="1200" baseline="30000" dirty="0">
                <a:ea typeface="+mn-ea"/>
                <a:cs typeface="+mn-cs"/>
              </a:rPr>
              <a:t>st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Entities can fix OE issues with a QSC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Please fix at your level and don’t send to OEBB</a:t>
            </a:r>
          </a:p>
          <a:p>
            <a:pPr marL="342900" lvl="1" indent="-342900" eaLnBrk="0" hangingPunct="0">
              <a:buFont typeface="Arial" panose="020B0604020202020204" pitchFamily="34" charset="0"/>
              <a:buChar char="•"/>
            </a:pPr>
            <a:r>
              <a:rPr lang="en-US" sz="2400" kern="1200" dirty="0">
                <a:ea typeface="+mn-ea"/>
                <a:cs typeface="+mn-cs"/>
              </a:rPr>
              <a:t>November 1</a:t>
            </a:r>
            <a:r>
              <a:rPr lang="en-US" sz="2400" kern="1200" baseline="30000" dirty="0">
                <a:ea typeface="+mn-ea"/>
                <a:cs typeface="+mn-cs"/>
              </a:rPr>
              <a:t>st</a:t>
            </a:r>
            <a:r>
              <a:rPr lang="en-US" sz="2400" kern="1200" dirty="0">
                <a:ea typeface="+mn-ea"/>
                <a:cs typeface="+mn-cs"/>
              </a:rPr>
              <a:t> to December 31</a:t>
            </a:r>
            <a:r>
              <a:rPr lang="en-US" sz="2400" kern="1200" baseline="30000" dirty="0">
                <a:ea typeface="+mn-ea"/>
                <a:cs typeface="+mn-cs"/>
              </a:rPr>
              <a:t>st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OEBB accepts and usually fixes OE issues via appeal</a:t>
            </a:r>
          </a:p>
          <a:p>
            <a:pPr marL="342900" lvl="1" indent="-342900" eaLnBrk="0" hangingPunct="0">
              <a:buFont typeface="Arial" panose="020B0604020202020204" pitchFamily="34" charset="0"/>
              <a:buChar char="•"/>
            </a:pPr>
            <a:r>
              <a:rPr lang="en-US" sz="2400" kern="1200" dirty="0">
                <a:ea typeface="+mn-ea"/>
                <a:cs typeface="+mn-cs"/>
              </a:rPr>
              <a:t>January 1</a:t>
            </a:r>
            <a:r>
              <a:rPr lang="en-US" sz="2400" kern="1200" baseline="30000" dirty="0">
                <a:ea typeface="+mn-ea"/>
                <a:cs typeface="+mn-cs"/>
              </a:rPr>
              <a:t>st</a:t>
            </a:r>
            <a:r>
              <a:rPr lang="en-US" sz="2400" kern="1200" dirty="0">
                <a:ea typeface="+mn-ea"/>
                <a:cs typeface="+mn-cs"/>
              </a:rPr>
              <a:t> on….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Appeals accepted by OEBB</a:t>
            </a:r>
          </a:p>
          <a:p>
            <a:pPr lvl="1" eaLnBrk="0" hangingPunct="0">
              <a:buFont typeface="Arial" panose="020B0604020202020204" pitchFamily="34" charset="0"/>
              <a:buChar char="•"/>
            </a:pPr>
            <a:r>
              <a:rPr lang="en-US" sz="2200" kern="1200" dirty="0"/>
              <a:t>OEBB is done with OE corrections</a:t>
            </a:r>
          </a:p>
          <a:p>
            <a:pPr marL="914400" lvl="2" indent="0" eaLnBrk="0" hangingPunct="0">
              <a:buNone/>
            </a:pPr>
            <a:endParaRPr lang="en-US" sz="2000" kern="1200" dirty="0"/>
          </a:p>
          <a:p>
            <a:pPr lvl="1" eaLnBrk="0" hangingPunct="0">
              <a:buFont typeface="Arial" panose="020B0604020202020204" pitchFamily="34" charset="0"/>
              <a:buChar char="•"/>
            </a:pPr>
            <a:endParaRPr lang="en-US" sz="2200" kern="1200" dirty="0"/>
          </a:p>
          <a:p>
            <a:pPr lvl="1" eaLnBrk="0" hangingPunct="0">
              <a:buFont typeface="Arial" panose="020B0604020202020204" pitchFamily="34" charset="0"/>
              <a:buChar char="•"/>
            </a:pPr>
            <a:endParaRPr lang="en-US" sz="2200" kern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75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QSCs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r>
              <a:rPr lang="en-US" sz="2400" dirty="0"/>
              <a:t>OEBB Website Link</a:t>
            </a:r>
          </a:p>
          <a:p>
            <a:pPr lvl="1"/>
            <a:r>
              <a:rPr lang="en-US" sz="1400" dirty="0">
                <a:hlinkClick r:id="rId2"/>
              </a:rPr>
              <a:t>https://www.oregon.gov/oha/OEBB/Pages/QSC-Matrix.aspx</a:t>
            </a:r>
            <a:endParaRPr lang="en-US" sz="1400" dirty="0"/>
          </a:p>
          <a:p>
            <a:pPr lvl="1"/>
            <a:endParaRPr lang="en-US" sz="1400" dirty="0"/>
          </a:p>
          <a:p>
            <a:r>
              <a:rPr lang="en-US" sz="2400" dirty="0"/>
              <a:t>OEBB Matrix Link</a:t>
            </a:r>
          </a:p>
          <a:p>
            <a:pPr lvl="1"/>
            <a:r>
              <a:rPr lang="en-US" sz="1400" dirty="0">
                <a:hlinkClick r:id="rId3"/>
              </a:rPr>
              <a:t>https://www.oregon.gov/oha/OEBB/Policies/QSCMatrix.pdf</a:t>
            </a:r>
            <a:endParaRPr lang="en-US" sz="1400" dirty="0"/>
          </a:p>
          <a:p>
            <a:pPr lvl="1"/>
            <a:endParaRPr lang="en-US" sz="2400" dirty="0"/>
          </a:p>
          <a:p>
            <a:r>
              <a:rPr lang="en-US" sz="2400" dirty="0"/>
              <a:t>Division 40 OAR</a:t>
            </a:r>
          </a:p>
          <a:p>
            <a:pPr lvl="1"/>
            <a:r>
              <a:rPr lang="en-US" sz="1400" dirty="0">
                <a:hlinkClick r:id="rId4"/>
              </a:rPr>
              <a:t>https://secure.sos.state.or.us/oard/viewSingleRule.action?ruleVrsnRsn=236134</a:t>
            </a:r>
            <a:endParaRPr lang="en-US" sz="1400" dirty="0"/>
          </a:p>
          <a:p>
            <a:pPr lvl="1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56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QSCs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My employee is having a QSC during OE; do I really need to do anything?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u="sng" dirty="0"/>
              <a:t>YES, YES and YES!</a:t>
            </a:r>
          </a:p>
          <a:p>
            <a:pPr lvl="1"/>
            <a:r>
              <a:rPr lang="en-US" sz="2400" dirty="0"/>
              <a:t>It’s important to give employees the appropriate QSC anytime during the year.  During OE, this helps members avoid the 12-month wait on dental and gives members the GI on optionals.</a:t>
            </a:r>
          </a:p>
          <a:p>
            <a:pPr lvl="1"/>
            <a:r>
              <a:rPr lang="en-US" sz="2400" dirty="0"/>
              <a:t>If members have a newborn during this time PLEASE get the child entered in the system using a Birth QSC within 60 days of birth with relationship of Newborn.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8915-2E7B-4321-8015-D8B6B8CEB992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OEBB Plan Year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0" lvl="0" indent="0" eaLnBrk="0" hangingPunct="0">
              <a:buNone/>
            </a:pPr>
            <a:r>
              <a:rPr lang="en-US" sz="2400" kern="1200" dirty="0"/>
              <a:t>October 1</a:t>
            </a:r>
            <a:r>
              <a:rPr lang="en-US" sz="2400" kern="1200" baseline="30000" dirty="0"/>
              <a:t>st</a:t>
            </a:r>
            <a:r>
              <a:rPr lang="en-US" sz="2400" kern="1200" dirty="0"/>
              <a:t> to September 30</a:t>
            </a:r>
            <a:r>
              <a:rPr lang="en-US" sz="2400" kern="1200" baseline="30000" dirty="0"/>
              <a:t>th</a:t>
            </a:r>
            <a:endParaRPr lang="en-US" sz="2400" kern="1200" dirty="0"/>
          </a:p>
          <a:p>
            <a:pPr marL="0" lvl="0" indent="0" eaLnBrk="0" hangingPunct="0">
              <a:buNone/>
            </a:pPr>
            <a:endParaRPr lang="en-US" sz="2400" kern="1200" dirty="0"/>
          </a:p>
          <a:p>
            <a:pPr marL="0" lvl="0" indent="0" eaLnBrk="0" hangingPunct="0">
              <a:buNone/>
            </a:pPr>
            <a:r>
              <a:rPr lang="en-US" sz="2400" kern="1200" dirty="0"/>
              <a:t>What does this mean?</a:t>
            </a:r>
          </a:p>
          <a:p>
            <a:pPr eaLnBrk="0" hangingPunct="0"/>
            <a:r>
              <a:rPr lang="en-US" sz="2400" kern="1200" dirty="0"/>
              <a:t>Medical plan deductibles and out of pocket max’s start over.</a:t>
            </a:r>
          </a:p>
          <a:p>
            <a:pPr eaLnBrk="0" hangingPunct="0"/>
            <a:r>
              <a:rPr lang="en-US" sz="2400" kern="1200" dirty="0"/>
              <a:t>Dental and Vision plan benefit maximums start over.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B67624-E452-403A-800A-C202B4F39BB8}"/>
              </a:ext>
            </a:extLst>
          </p:cNvPr>
          <p:cNvSpPr/>
          <p:nvPr/>
        </p:nvSpPr>
        <p:spPr>
          <a:xfrm>
            <a:off x="725279" y="4105870"/>
            <a:ext cx="76934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Mandatory-Required OE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QSCs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71164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What about QSC’s during September 16</a:t>
            </a:r>
            <a:r>
              <a:rPr lang="en-US" b="1" baseline="30000" dirty="0"/>
              <a:t>th</a:t>
            </a:r>
            <a:r>
              <a:rPr lang="en-US" b="1" dirty="0"/>
              <a:t> and 30</a:t>
            </a:r>
            <a:r>
              <a:rPr lang="en-US" b="1" baseline="30000" dirty="0"/>
              <a:t>th</a:t>
            </a:r>
            <a:r>
              <a:rPr lang="en-US" b="1" dirty="0"/>
              <a:t> and October 1</a:t>
            </a:r>
            <a:r>
              <a:rPr lang="en-US" b="1" baseline="30000" dirty="0"/>
              <a:t>st</a:t>
            </a:r>
            <a:r>
              <a:rPr lang="en-US" b="1" dirty="0"/>
              <a:t> and 31</a:t>
            </a:r>
            <a:r>
              <a:rPr lang="en-US" b="1" baseline="30000" dirty="0"/>
              <a:t>st</a:t>
            </a:r>
            <a:r>
              <a:rPr lang="en-US" b="1" dirty="0"/>
              <a:t>?</a:t>
            </a:r>
          </a:p>
          <a:p>
            <a:r>
              <a:rPr lang="en-US" dirty="0"/>
              <a:t>September 16</a:t>
            </a:r>
            <a:r>
              <a:rPr lang="en-US" baseline="30000" dirty="0"/>
              <a:t>th</a:t>
            </a:r>
            <a:r>
              <a:rPr lang="en-US" dirty="0"/>
              <a:t> – 30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lvl="1"/>
            <a:r>
              <a:rPr lang="en-US" sz="2000" dirty="0"/>
              <a:t>If it’s just an OE correction you don’t have to do a QSC.</a:t>
            </a:r>
          </a:p>
          <a:p>
            <a:pPr lvl="2"/>
            <a:r>
              <a:rPr lang="en-US" sz="2000" dirty="0"/>
              <a:t>Make sure to take it back to October 1</a:t>
            </a:r>
            <a:r>
              <a:rPr lang="en-US" sz="2000" baseline="30000" dirty="0"/>
              <a:t>st</a:t>
            </a:r>
            <a:r>
              <a:rPr lang="en-US" sz="2000" dirty="0"/>
              <a:t>.</a:t>
            </a:r>
          </a:p>
          <a:p>
            <a:pPr lvl="3"/>
            <a:r>
              <a:rPr lang="en-US" sz="2000" dirty="0"/>
              <a:t>Please retain documentation of these changes.</a:t>
            </a:r>
          </a:p>
          <a:p>
            <a:pPr lvl="1"/>
            <a:r>
              <a:rPr lang="en-US" sz="2000" dirty="0"/>
              <a:t>If it’s really a QSC please use the appropriate QSC.</a:t>
            </a:r>
          </a:p>
          <a:p>
            <a:pPr marL="342900" lvl="1" indent="-342900">
              <a:buChar char="•"/>
            </a:pPr>
            <a:r>
              <a:rPr lang="en-US" sz="2000" dirty="0">
                <a:ea typeface="+mn-ea"/>
                <a:cs typeface="+mn-cs"/>
              </a:rPr>
              <a:t>October 1</a:t>
            </a:r>
            <a:r>
              <a:rPr lang="en-US" sz="2000" baseline="30000" dirty="0">
                <a:ea typeface="+mn-ea"/>
                <a:cs typeface="+mn-cs"/>
              </a:rPr>
              <a:t>st</a:t>
            </a:r>
            <a:r>
              <a:rPr lang="en-US" sz="2000" dirty="0">
                <a:ea typeface="+mn-ea"/>
                <a:cs typeface="+mn-cs"/>
              </a:rPr>
              <a:t> – 31</a:t>
            </a:r>
            <a:r>
              <a:rPr lang="en-US" sz="2000" baseline="30000" dirty="0">
                <a:ea typeface="+mn-ea"/>
                <a:cs typeface="+mn-cs"/>
              </a:rPr>
              <a:t>st</a:t>
            </a:r>
          </a:p>
          <a:p>
            <a:pPr lvl="1"/>
            <a:r>
              <a:rPr lang="en-US" sz="2000" dirty="0"/>
              <a:t>Use the “Correcting Processing Errors” QSC if it’s an OE correction.</a:t>
            </a:r>
          </a:p>
          <a:p>
            <a:pPr lvl="2"/>
            <a:r>
              <a:rPr lang="en-US" sz="2000" dirty="0"/>
              <a:t>Make sure to take it back to October 1</a:t>
            </a:r>
            <a:r>
              <a:rPr lang="en-US" sz="2000" baseline="30000" dirty="0"/>
              <a:t>st</a:t>
            </a:r>
            <a:r>
              <a:rPr lang="en-US" sz="2000" dirty="0"/>
              <a:t>.</a:t>
            </a:r>
            <a:endParaRPr lang="en-US" sz="2000" baseline="30000" dirty="0"/>
          </a:p>
          <a:p>
            <a:pPr lvl="3"/>
            <a:r>
              <a:rPr lang="en-US" sz="2000" dirty="0"/>
              <a:t>Please retain documentation of these changes.</a:t>
            </a:r>
          </a:p>
          <a:p>
            <a:pPr lvl="1"/>
            <a:r>
              <a:rPr lang="en-US" sz="2000" dirty="0"/>
              <a:t>If it’s really a QSC please use the appropriate QSC.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42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QSCs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What happens after October 31</a:t>
            </a:r>
            <a:r>
              <a:rPr lang="en-US" b="1" baseline="30000" dirty="0"/>
              <a:t>st</a:t>
            </a:r>
            <a:r>
              <a:rPr lang="en-US" b="1" dirty="0"/>
              <a:t>?</a:t>
            </a:r>
          </a:p>
          <a:p>
            <a:endParaRPr lang="en-US" dirty="0"/>
          </a:p>
          <a:p>
            <a:r>
              <a:rPr lang="en-US" sz="2400" dirty="0"/>
              <a:t>Members shouldn’t be switching, adding or removing plans now without a QSC that allows this action.</a:t>
            </a:r>
          </a:p>
          <a:p>
            <a:r>
              <a:rPr lang="en-US" sz="2400" dirty="0"/>
              <a:t>Also, members shouldn’t be adding or dropping dependents now without a QSC that allows this action.</a:t>
            </a:r>
          </a:p>
          <a:p>
            <a:r>
              <a:rPr lang="en-US" sz="2400" dirty="0"/>
              <a:t>Members should inform you within 31 days of an event in order for you to process their QSC; 60 days for birth.</a:t>
            </a:r>
          </a:p>
          <a:p>
            <a:r>
              <a:rPr lang="en-US" sz="2400" dirty="0"/>
              <a:t>Please use a Mid-Year Change Form or have an email chain when processing QSCs for member.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i="1" u="sng" dirty="0"/>
              <a:t>Please retain these documents!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56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Eligible Dependents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95800"/>
          </a:xfrm>
        </p:spPr>
        <p:txBody>
          <a:bodyPr/>
          <a:lstStyle/>
          <a:p>
            <a:r>
              <a:rPr lang="en-US" sz="2400" dirty="0"/>
              <a:t>Division 10 OAR</a:t>
            </a:r>
          </a:p>
          <a:p>
            <a:pPr lvl="1"/>
            <a:r>
              <a:rPr lang="en-US" sz="1400" dirty="0">
                <a:hlinkClick r:id="rId3"/>
              </a:rPr>
              <a:t>https://secure.sos.state.or.us/oard/viewSingleRule.action;JSESSIONID_OARD=nyw9hM3mlBO8BatCI2G-84yI7lAC5GjH6wAOjvaptsCdOqS74pMb!568786841?ruleVrsnRsn=1774</a:t>
            </a:r>
            <a:endParaRPr lang="en-US" sz="1400" dirty="0"/>
          </a:p>
          <a:p>
            <a:endParaRPr lang="en-US" sz="2400" dirty="0"/>
          </a:p>
          <a:p>
            <a:r>
              <a:rPr lang="en-US" sz="2400" dirty="0"/>
              <a:t>Child</a:t>
            </a:r>
          </a:p>
          <a:p>
            <a:r>
              <a:rPr lang="en-US" sz="2400" dirty="0"/>
              <a:t>Spouse</a:t>
            </a:r>
          </a:p>
          <a:p>
            <a:r>
              <a:rPr lang="en-US" sz="2400" dirty="0"/>
              <a:t>Domestic Partner</a:t>
            </a:r>
          </a:p>
          <a:p>
            <a:r>
              <a:rPr lang="en-US" sz="2400" dirty="0"/>
              <a:t>Child of Partner</a:t>
            </a:r>
          </a:p>
          <a:p>
            <a:r>
              <a:rPr lang="en-US" sz="2400" dirty="0"/>
              <a:t>Disabled Dependent Child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21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Early Retirees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28" y="990600"/>
            <a:ext cx="8219872" cy="4876800"/>
          </a:xfrm>
        </p:spPr>
        <p:txBody>
          <a:bodyPr/>
          <a:lstStyle/>
          <a:p>
            <a:r>
              <a:rPr lang="en-US" sz="2100" dirty="0"/>
              <a:t>Division 50 OAR </a:t>
            </a:r>
          </a:p>
          <a:p>
            <a:pPr lvl="1"/>
            <a:r>
              <a:rPr lang="en-US" sz="1400" dirty="0">
                <a:hlinkClick r:id="rId3"/>
              </a:rPr>
              <a:t>https://secure.sos.state.or.us/oard/viewSingleRule.action;JSESSIONID_OARD=nyw9hM3mlBO8BatCI2G-84yI7lAC5GjH6wAOjvaptsCdOqS74pMb!568786841?ruleVrsnRsn=236136</a:t>
            </a:r>
            <a:endParaRPr lang="en-US" sz="1400" dirty="0"/>
          </a:p>
          <a:p>
            <a:r>
              <a:rPr lang="en-US" sz="2100" dirty="0"/>
              <a:t>Early Retirees cannot add plans/dependents once they retire.  They should plan their enrollments while they are ACTIVE.</a:t>
            </a:r>
          </a:p>
          <a:p>
            <a:r>
              <a:rPr lang="en-US" sz="2100" dirty="0"/>
              <a:t>Early Retirees will receive COBRA paperwork when they retire.  Why?</a:t>
            </a:r>
          </a:p>
          <a:p>
            <a:r>
              <a:rPr lang="en-US" sz="2100" dirty="0"/>
              <a:t>Once an Early Retiree drops a plan/dependent they don’t get it back.</a:t>
            </a:r>
          </a:p>
          <a:p>
            <a:r>
              <a:rPr lang="en-US" sz="2100" dirty="0"/>
              <a:t>Once an Early Retiree leaves OEBB they cannot come back.</a:t>
            </a:r>
          </a:p>
          <a:p>
            <a:r>
              <a:rPr lang="en-US" sz="2100" dirty="0"/>
              <a:t>OEBB terms Early Retirees once they turn age 65.</a:t>
            </a:r>
          </a:p>
          <a:p>
            <a:r>
              <a:rPr lang="en-US" sz="2100" dirty="0"/>
              <a:t>Early Retirees and any of their dependents that are Medicare eligible due to age or disability are not eligible for OEBB plans.</a:t>
            </a:r>
          </a:p>
          <a:p>
            <a:pPr lvl="1"/>
            <a:r>
              <a:rPr lang="en-US" sz="2100" dirty="0"/>
              <a:t>They might be eligible for dental.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7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Self-Pay Early Retirees (SPERS)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28" y="1143000"/>
            <a:ext cx="8219872" cy="4876800"/>
          </a:xfrm>
        </p:spPr>
        <p:txBody>
          <a:bodyPr/>
          <a:lstStyle/>
          <a:p>
            <a:r>
              <a:rPr lang="en-US" sz="2400" dirty="0"/>
              <a:t>Division 50 OAR </a:t>
            </a:r>
          </a:p>
          <a:p>
            <a:pPr lvl="1"/>
            <a:r>
              <a:rPr lang="en-US" sz="1400" dirty="0">
                <a:hlinkClick r:id="rId3"/>
              </a:rPr>
              <a:t>https://secure.sos.state.or.us/oard/viewSingleRule.action;JSESSIONID_OARD=nyw9hM3mlBO8BatCI2G-84yI7lAC5GjH6wAOjvaptsCdOqS74pMb!568786841?ruleVrsnRsn=236136</a:t>
            </a:r>
            <a:endParaRPr lang="en-US" sz="1400" dirty="0"/>
          </a:p>
          <a:p>
            <a:pPr lvl="1"/>
            <a:endParaRPr lang="en-US" sz="2400" dirty="0"/>
          </a:p>
          <a:p>
            <a:r>
              <a:rPr lang="en-US" sz="2400" dirty="0"/>
              <a:t>Still follow the same rules as Early Retirees.</a:t>
            </a:r>
          </a:p>
          <a:p>
            <a:r>
              <a:rPr lang="en-US" sz="2400" dirty="0"/>
              <a:t>The entity transfers these Early Retirees to OEBB at least two months prior to their SPER enrollment.</a:t>
            </a:r>
          </a:p>
          <a:p>
            <a:r>
              <a:rPr lang="en-US" sz="2400" dirty="0"/>
              <a:t>OEBB manages this group.</a:t>
            </a:r>
          </a:p>
          <a:p>
            <a:r>
              <a:rPr lang="en-US" sz="2400" dirty="0"/>
              <a:t>SPERS pay OEBB directly.</a:t>
            </a:r>
          </a:p>
          <a:p>
            <a:r>
              <a:rPr lang="en-US" sz="2400" dirty="0"/>
              <a:t>They must be COMPLETELY self pay.</a:t>
            </a:r>
          </a:p>
          <a:p>
            <a:pPr lvl="1"/>
            <a:r>
              <a:rPr lang="en-US" sz="2400" dirty="0"/>
              <a:t>No contributions from the employer.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41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COBRA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27" y="1143000"/>
            <a:ext cx="8230263" cy="4876800"/>
          </a:xfrm>
        </p:spPr>
        <p:txBody>
          <a:bodyPr/>
          <a:lstStyle/>
          <a:p>
            <a:r>
              <a:rPr lang="en-US" sz="2200" dirty="0"/>
              <a:t>Division 50 OAR </a:t>
            </a:r>
          </a:p>
          <a:p>
            <a:pPr lvl="1"/>
            <a:r>
              <a:rPr lang="en-US" sz="1400" dirty="0">
                <a:hlinkClick r:id="rId3"/>
              </a:rPr>
              <a:t>https://secure.sos.state.or.us/oard/viewSingleRule.action;JSESSIONID_OARD=nyw9hM3mlBO8BatCI2G-84yI7lAC5GjH6wAOjvaptsCdOqS74pMb!568786841?ruleVrsnRsn=236136</a:t>
            </a:r>
            <a:endParaRPr lang="en-US" sz="1400" dirty="0"/>
          </a:p>
          <a:p>
            <a:r>
              <a:rPr lang="en-US" sz="2200" dirty="0"/>
              <a:t>Employers need to make sure they term employees and/or their dependents timely.</a:t>
            </a:r>
          </a:p>
          <a:p>
            <a:r>
              <a:rPr lang="en-US" sz="2200" dirty="0"/>
              <a:t>Spouses termed after age 55 get more COBRA time.</a:t>
            </a:r>
          </a:p>
          <a:p>
            <a:r>
              <a:rPr lang="en-US" sz="2200" dirty="0"/>
              <a:t>Becoming Medicare eligible during COBRA...what happens?</a:t>
            </a:r>
          </a:p>
          <a:p>
            <a:r>
              <a:rPr lang="en-US" sz="2200" dirty="0"/>
              <a:t>What do I do with employees out on extended leave?</a:t>
            </a:r>
          </a:p>
          <a:p>
            <a:r>
              <a:rPr lang="en-US" sz="2200" dirty="0"/>
              <a:t>What happens to dependents dropped during OE?</a:t>
            </a:r>
          </a:p>
          <a:p>
            <a:r>
              <a:rPr lang="en-US" sz="2200" dirty="0"/>
              <a:t>COBRA rates are around 2% higher than regular rates.</a:t>
            </a:r>
          </a:p>
          <a:p>
            <a:r>
              <a:rPr lang="en-US" sz="2200" dirty="0"/>
              <a:t>BenefitHelp Solutions (BHS) manages COBRA for OEBB.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63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Reconciliation &amp; Invoicing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038600"/>
          </a:xfrm>
        </p:spPr>
        <p:txBody>
          <a:bodyPr/>
          <a:lstStyle/>
          <a:p>
            <a:r>
              <a:rPr lang="en-US" sz="2400" dirty="0"/>
              <a:t>Division 80 OAR</a:t>
            </a:r>
          </a:p>
          <a:p>
            <a:pPr lvl="1"/>
            <a:r>
              <a:rPr lang="en-US" sz="1400" dirty="0">
                <a:hlinkClick r:id="rId3"/>
              </a:rPr>
              <a:t>https://secure.sos.state.or.us/oard/displayChapterRules.action?selectedChapter=186</a:t>
            </a:r>
            <a:endParaRPr lang="en-US" sz="1400" dirty="0"/>
          </a:p>
          <a:p>
            <a:pPr lvl="1"/>
            <a:endParaRPr lang="en-US" sz="1400" dirty="0"/>
          </a:p>
          <a:p>
            <a:pPr marL="342900" lvl="1" indent="-342900">
              <a:buChar char="•"/>
            </a:pPr>
            <a:r>
              <a:rPr lang="en-US" sz="2400" dirty="0">
                <a:ea typeface="+mn-ea"/>
                <a:cs typeface="+mn-cs"/>
              </a:rPr>
              <a:t>Please reconcile your invoice monthly.</a:t>
            </a:r>
          </a:p>
          <a:p>
            <a:pPr marL="342900" lvl="1" indent="-342900">
              <a:buChar char="•"/>
            </a:pPr>
            <a:r>
              <a:rPr lang="en-US" sz="2400" dirty="0">
                <a:ea typeface="+mn-ea"/>
                <a:cs typeface="+mn-cs"/>
              </a:rPr>
              <a:t>OEBB will give grace back to 45 days but not usually beyond that time period.</a:t>
            </a:r>
          </a:p>
          <a:p>
            <a:pPr marL="342900" lvl="1" indent="-342900">
              <a:buChar char="•"/>
            </a:pPr>
            <a:r>
              <a:rPr lang="en-US" sz="2400" dirty="0">
                <a:ea typeface="+mn-ea"/>
                <a:cs typeface="+mn-cs"/>
              </a:rPr>
              <a:t>Overpayments and underpayments are added to the next monthly invoice.</a:t>
            </a:r>
          </a:p>
          <a:p>
            <a:pPr lvl="1"/>
            <a:endParaRPr lang="en-US" sz="24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93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OEBB Financial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038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Contact Information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Katrina Radish</a:t>
            </a:r>
          </a:p>
          <a:p>
            <a:pPr marL="0" indent="0" algn="ctr">
              <a:buNone/>
            </a:pPr>
            <a:r>
              <a:rPr lang="en-US" sz="2400" dirty="0"/>
              <a:t>503-378-6610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Rosie Chernishoff</a:t>
            </a:r>
          </a:p>
          <a:p>
            <a:pPr marL="0" indent="0" algn="ctr">
              <a:buNone/>
            </a:pPr>
            <a:r>
              <a:rPr lang="en-US" sz="2400" dirty="0"/>
              <a:t>503-378-6597</a:t>
            </a:r>
          </a:p>
          <a:p>
            <a:pPr marL="0" indent="0" algn="ctr">
              <a:buNone/>
            </a:pPr>
            <a:endParaRPr lang="en-US" sz="2400" u="sng" dirty="0">
              <a:hlinkClick r:id="rId3"/>
            </a:endParaRPr>
          </a:p>
          <a:p>
            <a:pPr marL="0" indent="0" algn="ctr">
              <a:buNone/>
            </a:pPr>
            <a:r>
              <a:rPr lang="en-US" sz="2400" u="sng" dirty="0">
                <a:hlinkClick r:id="rId3"/>
              </a:rPr>
              <a:t>oebb.financialservices@state.or.us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02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Sensitive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038600"/>
          </a:xfrm>
        </p:spPr>
        <p:txBody>
          <a:bodyPr/>
          <a:lstStyle/>
          <a:p>
            <a:r>
              <a:rPr lang="en-US" sz="2400" dirty="0"/>
              <a:t>Division 60 OAR</a:t>
            </a:r>
          </a:p>
          <a:p>
            <a:pPr lvl="1"/>
            <a:r>
              <a:rPr lang="en-US" sz="1400" dirty="0">
                <a:hlinkClick r:id="rId3"/>
              </a:rPr>
              <a:t>https://secure.sos.state.or.us/oard/displayChapterRules.action?selectedChapter=186</a:t>
            </a:r>
            <a:endParaRPr lang="en-US" sz="1400" dirty="0"/>
          </a:p>
          <a:p>
            <a:r>
              <a:rPr lang="en-US" sz="2400" dirty="0"/>
              <a:t>OEBB collects SSN’s but these are encrypted in MyOEBB.  We can’t even see them.</a:t>
            </a:r>
          </a:p>
          <a:p>
            <a:r>
              <a:rPr lang="en-US" sz="2400" dirty="0"/>
              <a:t>But, if a member has a wrong SSN we need to get this corrected for many reasons.</a:t>
            </a:r>
          </a:p>
          <a:p>
            <a:pPr lvl="1"/>
            <a:r>
              <a:rPr lang="en-US" sz="2200" dirty="0"/>
              <a:t>Traveling to carrier for IRS purposes.</a:t>
            </a:r>
          </a:p>
          <a:p>
            <a:pPr lvl="1"/>
            <a:r>
              <a:rPr lang="en-US" sz="2200" dirty="0"/>
              <a:t>The member can’t log in with the wrong SSN.</a:t>
            </a:r>
          </a:p>
          <a:p>
            <a:r>
              <a:rPr lang="en-US" sz="2400" dirty="0"/>
              <a:t>Please don’t send sensitive data via email.</a:t>
            </a:r>
          </a:p>
          <a:p>
            <a:r>
              <a:rPr lang="en-US" sz="2400" dirty="0"/>
              <a:t>Use MyOEBB Document Management to transmit this data.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75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Thank You!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2209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For More Information Please Contact</a:t>
            </a:r>
          </a:p>
          <a:p>
            <a:pPr algn="ctr"/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Linda Freeze, Benefits Manager</a:t>
            </a:r>
          </a:p>
          <a:p>
            <a:pPr algn="ctr"/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500 Summer Street NE, E-88</a:t>
            </a:r>
          </a:p>
          <a:p>
            <a:pPr algn="ctr"/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Salem, OR 97301-1063</a:t>
            </a:r>
          </a:p>
          <a:p>
            <a:pPr algn="ctr"/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(503) 378-3329</a:t>
            </a:r>
          </a:p>
          <a:p>
            <a:pPr algn="ctr"/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linda.freeze@state.or.us</a:t>
            </a:r>
          </a:p>
        </p:txBody>
      </p:sp>
    </p:spTree>
    <p:extLst>
      <p:ext uri="{BB962C8B-B14F-4D97-AF65-F5344CB8AC3E}">
        <p14:creationId xmlns:p14="http://schemas.microsoft.com/office/powerpoint/2010/main" val="386282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When is OE?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400" dirty="0"/>
              <a:t>August 15</a:t>
            </a:r>
            <a:r>
              <a:rPr lang="en-US" sz="2400" baseline="30000" dirty="0"/>
              <a:t>th</a:t>
            </a:r>
            <a:r>
              <a:rPr lang="en-US" sz="2400" dirty="0"/>
              <a:t> to September 15</a:t>
            </a:r>
            <a:r>
              <a:rPr lang="en-US" sz="2400" baseline="30000" dirty="0"/>
              <a:t>th</a:t>
            </a:r>
            <a:endParaRPr lang="en-US" sz="2400" dirty="0"/>
          </a:p>
          <a:p>
            <a:pPr eaLnBrk="0" hangingPunct="0">
              <a:spcBef>
                <a:spcPts val="1200"/>
              </a:spcBef>
            </a:pPr>
            <a:r>
              <a:rPr lang="en-US" sz="2400" dirty="0"/>
              <a:t>This means OE starts at 11:59:59pm on August 14</a:t>
            </a:r>
            <a:r>
              <a:rPr lang="en-US" sz="2400" baseline="30000" dirty="0"/>
              <a:t>th</a:t>
            </a:r>
            <a:r>
              <a:rPr lang="en-US" sz="2400" dirty="0"/>
              <a:t> and ends at 11:59:59pm on September 15</a:t>
            </a:r>
            <a:r>
              <a:rPr lang="en-US" sz="2400" baseline="30000" dirty="0"/>
              <a:t>th</a:t>
            </a:r>
            <a:r>
              <a:rPr lang="en-US" sz="2400" dirty="0"/>
              <a:t>.</a:t>
            </a:r>
          </a:p>
          <a:p>
            <a:pPr eaLnBrk="0" hangingPunct="0">
              <a:spcBef>
                <a:spcPts val="1200"/>
              </a:spcBef>
            </a:pPr>
            <a:r>
              <a:rPr lang="en-US" sz="2400" dirty="0"/>
              <a:t>Some Community Colleges extend OE until September 20</a:t>
            </a:r>
            <a:r>
              <a:rPr lang="en-US" sz="2400" baseline="30000" dirty="0"/>
              <a:t>th</a:t>
            </a:r>
            <a:r>
              <a:rPr lang="en-US" sz="2400" dirty="0"/>
              <a:t>.</a:t>
            </a:r>
          </a:p>
          <a:p>
            <a:pPr eaLnBrk="0" hangingPunct="0">
              <a:spcBef>
                <a:spcPts val="1200"/>
              </a:spcBef>
            </a:pPr>
            <a:r>
              <a:rPr lang="en-US" sz="2400" dirty="0"/>
              <a:t>Some entities stop OE prior to September 15</a:t>
            </a:r>
            <a:r>
              <a:rPr lang="en-US" sz="2400" baseline="30000" dirty="0"/>
              <a:t>th</a:t>
            </a:r>
            <a:r>
              <a:rPr lang="en-US" sz="2400" dirty="0"/>
              <a:t>.</a:t>
            </a:r>
          </a:p>
          <a:p>
            <a:pPr lvl="1" eaLnBrk="0" hangingPunct="0">
              <a:spcBef>
                <a:spcPts val="1200"/>
              </a:spcBef>
            </a:pPr>
            <a:r>
              <a:rPr lang="en-US" sz="2200" dirty="0"/>
              <a:t>If you do, it’s up to you to communicate this to your staff.</a:t>
            </a:r>
          </a:p>
          <a:p>
            <a:pPr lvl="1" eaLnBrk="0" hangingPunct="0">
              <a:spcBef>
                <a:spcPts val="1200"/>
              </a:spcBef>
            </a:pPr>
            <a:r>
              <a:rPr lang="en-US" sz="2200" dirty="0"/>
              <a:t>All OEBB documentation will state September 15</a:t>
            </a:r>
            <a:r>
              <a:rPr lang="en-US" sz="2200" baseline="30000" dirty="0"/>
              <a:t>th</a:t>
            </a:r>
            <a:r>
              <a:rPr lang="en-US" sz="2200" dirty="0"/>
              <a:t>.</a:t>
            </a:r>
          </a:p>
          <a:p>
            <a:pPr lvl="1" eaLnBrk="0" hangingPunct="0">
              <a:spcBef>
                <a:spcPts val="1200"/>
              </a:spcBef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4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MyOEBB Downtime during OE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Friday, August 2</a:t>
            </a:r>
            <a:r>
              <a:rPr lang="en-US" sz="2800" baseline="30000" dirty="0"/>
              <a:t>nd</a:t>
            </a:r>
            <a:endParaRPr lang="en-US" sz="2800" dirty="0"/>
          </a:p>
          <a:p>
            <a:r>
              <a:rPr lang="en-US" sz="2800" dirty="0"/>
              <a:t>Wednesday, August 14</a:t>
            </a:r>
            <a:r>
              <a:rPr lang="en-US" sz="2800" baseline="30000" dirty="0"/>
              <a:t>th</a:t>
            </a:r>
            <a:endParaRPr lang="en-US" sz="2800" dirty="0"/>
          </a:p>
          <a:p>
            <a:r>
              <a:rPr lang="en-US" sz="2800" dirty="0"/>
              <a:t>Saturday, August 31</a:t>
            </a:r>
            <a:r>
              <a:rPr lang="en-US" sz="2800" baseline="30000" dirty="0"/>
              <a:t>st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6E531D-E6EE-4C73-B648-FFA3EBDD3B0D}"/>
              </a:ext>
            </a:extLst>
          </p:cNvPr>
          <p:cNvSpPr/>
          <p:nvPr/>
        </p:nvSpPr>
        <p:spPr>
          <a:xfrm rot="20343968">
            <a:off x="725279" y="2967335"/>
            <a:ext cx="76934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Mandatory-Required OE</a:t>
            </a:r>
          </a:p>
        </p:txBody>
      </p:sp>
    </p:spTree>
    <p:extLst>
      <p:ext uri="{BB962C8B-B14F-4D97-AF65-F5344CB8AC3E}">
        <p14:creationId xmlns:p14="http://schemas.microsoft.com/office/powerpoint/2010/main" val="434540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OEBB Phone Hours during 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0" lvl="0" indent="0" eaLnBrk="0" hangingPunct="0">
              <a:spcBef>
                <a:spcPts val="1200"/>
              </a:spcBef>
              <a:buNone/>
            </a:pPr>
            <a:endParaRPr lang="en-US" sz="2400" dirty="0"/>
          </a:p>
          <a:p>
            <a:pPr marL="0" lvl="0" indent="0" algn="ctr" eaLnBrk="0" hangingPunct="0">
              <a:spcBef>
                <a:spcPts val="1200"/>
              </a:spcBef>
              <a:buNone/>
            </a:pPr>
            <a:r>
              <a:rPr lang="en-US" sz="2400" dirty="0"/>
              <a:t>OEBB will have extended phone hours during OE</a:t>
            </a:r>
          </a:p>
          <a:p>
            <a:pPr marL="0" lvl="0" indent="0" algn="ctr" eaLnBrk="0" hangingPunct="0">
              <a:spcBef>
                <a:spcPts val="1200"/>
              </a:spcBef>
              <a:buNone/>
            </a:pPr>
            <a:r>
              <a:rPr lang="en-US" sz="2400" dirty="0"/>
              <a:t>Monday-Friday 7:00 a.m. – 6:00 p.m.</a:t>
            </a:r>
          </a:p>
          <a:p>
            <a:pPr marL="0" lvl="0" indent="0" algn="ctr" eaLnBrk="0" hangingPunct="0">
              <a:spcBef>
                <a:spcPts val="1200"/>
              </a:spcBef>
              <a:buNone/>
            </a:pPr>
            <a:r>
              <a:rPr lang="en-US" sz="2400" dirty="0"/>
              <a:t>Closed Labor Day, September 2</a:t>
            </a:r>
            <a:r>
              <a:rPr lang="en-US" sz="2400" baseline="30000" dirty="0"/>
              <a:t>nd</a:t>
            </a:r>
            <a:endParaRPr lang="en-US" sz="2400" dirty="0"/>
          </a:p>
          <a:p>
            <a:pPr marL="0" lvl="0" indent="0" algn="ctr" eaLnBrk="0" hangingPunct="0">
              <a:spcBef>
                <a:spcPts val="1200"/>
              </a:spcBef>
              <a:buNone/>
            </a:pPr>
            <a:r>
              <a:rPr lang="en-US" sz="2400" dirty="0"/>
              <a:t>Closed September 14</a:t>
            </a:r>
            <a:r>
              <a:rPr lang="en-US" sz="2400" baseline="30000" dirty="0"/>
              <a:t>th</a:t>
            </a:r>
            <a:r>
              <a:rPr lang="en-US" sz="2400" dirty="0"/>
              <a:t> &amp; 15</a:t>
            </a:r>
            <a:r>
              <a:rPr lang="en-US" sz="2400" baseline="30000" dirty="0"/>
              <a:t>th</a:t>
            </a:r>
            <a:endParaRPr lang="en-US" sz="2400" dirty="0"/>
          </a:p>
          <a:p>
            <a:pPr marL="0" lvl="0" indent="0" algn="ctr" eaLnBrk="0" hangingPunct="0">
              <a:spcBef>
                <a:spcPts val="1200"/>
              </a:spcBef>
              <a:buNone/>
            </a:pPr>
            <a:r>
              <a:rPr lang="en-US" sz="2400" dirty="0"/>
              <a:t>BHS closes OE on September 9</a:t>
            </a:r>
            <a:r>
              <a:rPr lang="en-US" sz="2400" baseline="30000" dirty="0"/>
              <a:t>th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299B47-2A5D-4F20-8AF0-12BBDD15DB1E}"/>
              </a:ext>
            </a:extLst>
          </p:cNvPr>
          <p:cNvSpPr/>
          <p:nvPr/>
        </p:nvSpPr>
        <p:spPr>
          <a:xfrm>
            <a:off x="725279" y="4563070"/>
            <a:ext cx="76934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Mandatory-Required OE</a:t>
            </a:r>
          </a:p>
        </p:txBody>
      </p:sp>
    </p:spTree>
    <p:extLst>
      <p:ext uri="{BB962C8B-B14F-4D97-AF65-F5344CB8AC3E}">
        <p14:creationId xmlns:p14="http://schemas.microsoft.com/office/powerpoint/2010/main" val="145377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Updating Salaries?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400" dirty="0"/>
              <a:t>It’s very important to make sure salaries are updated prior to the start of open enrollment.</a:t>
            </a:r>
          </a:p>
          <a:p>
            <a:pPr eaLnBrk="0" hangingPunct="0">
              <a:spcBef>
                <a:spcPts val="1200"/>
              </a:spcBef>
            </a:pPr>
            <a:r>
              <a:rPr lang="en-US" sz="2400" dirty="0"/>
              <a:t>You can update salaries via Payroll Interface or manually.</a:t>
            </a:r>
          </a:p>
          <a:p>
            <a:pPr eaLnBrk="0" hangingPunct="0">
              <a:spcBef>
                <a:spcPts val="1200"/>
              </a:spcBef>
            </a:pPr>
            <a:r>
              <a:rPr lang="en-US" sz="2400" dirty="0"/>
              <a:t>Make sure you select the correct start date of the salaries.</a:t>
            </a:r>
          </a:p>
          <a:p>
            <a:pPr eaLnBrk="0" hangingPunct="0">
              <a:spcBef>
                <a:spcPts val="1200"/>
              </a:spcBef>
            </a:pPr>
            <a:endParaRPr lang="en-US" sz="2400" dirty="0"/>
          </a:p>
          <a:p>
            <a:pPr marL="0" indent="0" eaLnBrk="0" hangingPunct="0">
              <a:spcBef>
                <a:spcPts val="1200"/>
              </a:spcBef>
              <a:buNone/>
            </a:pPr>
            <a:r>
              <a:rPr lang="en-US" sz="2400" dirty="0"/>
              <a:t>Salaries are important as they help calculate premiums for STD, LTD and certain Basic Life plans.  Additionally, they help determine benefit amount if a claim is filed.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70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Mass Lock 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400" dirty="0"/>
              <a:t>Your entity may want to shut down OE earlier than September 15</a:t>
            </a:r>
            <a:r>
              <a:rPr lang="en-US" sz="2400" baseline="30000" dirty="0"/>
              <a:t>th</a:t>
            </a:r>
            <a:r>
              <a:rPr lang="en-US" sz="2400" dirty="0"/>
              <a:t>.  Here’s what you need to do and know.</a:t>
            </a:r>
          </a:p>
          <a:p>
            <a:pPr eaLnBrk="0" hangingPunct="0">
              <a:spcBef>
                <a:spcPts val="1200"/>
              </a:spcBef>
            </a:pPr>
            <a:r>
              <a:rPr lang="en-US" sz="2400" dirty="0"/>
              <a:t>You have to lock everyone out; you can’t just lock out one employee group (unless you want to do it manually </a:t>
            </a:r>
            <a:r>
              <a:rPr lang="en-US" sz="2400" dirty="0">
                <a:sym typeface="Wingdings" panose="05000000000000000000" pitchFamily="2" charset="2"/>
              </a:rPr>
              <a:t>).</a:t>
            </a:r>
          </a:p>
          <a:p>
            <a:pPr eaLnBrk="0" hangingPunct="0">
              <a:spcBef>
                <a:spcPts val="1200"/>
              </a:spcBef>
            </a:pPr>
            <a:r>
              <a:rPr lang="en-US" sz="2400" dirty="0">
                <a:sym typeface="Wingdings" panose="05000000000000000000" pitchFamily="2" charset="2"/>
              </a:rPr>
              <a:t>You have to communicate the new deadline to your members and OEBB.  OEBB will not communicate this deadline to your members but will know how to handle their calls.</a:t>
            </a:r>
          </a:p>
          <a:p>
            <a:pPr eaLnBrk="0" hangingPunct="0">
              <a:spcBef>
                <a:spcPts val="1200"/>
              </a:spcBef>
            </a:pPr>
            <a:r>
              <a:rPr lang="en-US" sz="2400" dirty="0">
                <a:sym typeface="Wingdings" panose="05000000000000000000" pitchFamily="2" charset="2"/>
              </a:rPr>
              <a:t>You can lock your entity out in MyOEBB by selecting Security Setup, Mass Lock, enter OE Deadline and Date.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41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You can reset Passwords for your employees.</a:t>
            </a:r>
          </a:p>
          <a:p>
            <a:pPr eaLnBrk="0" hangingPunct="0">
              <a:spcBef>
                <a:spcPts val="1200"/>
              </a:spcBef>
            </a:pPr>
            <a:r>
              <a:rPr lang="en-US" sz="2200" dirty="0"/>
              <a:t>Security Setup-Administrator-Reset Password twice-Save</a:t>
            </a:r>
          </a:p>
          <a:p>
            <a:pPr eaLnBrk="0" hangingPunct="0">
              <a:spcBef>
                <a:spcPts val="1200"/>
              </a:spcBef>
            </a:pPr>
            <a:r>
              <a:rPr lang="en-US" sz="2200" dirty="0"/>
              <a:t>Member Management-View/Modify Members-Reset Password twice-Save</a:t>
            </a:r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OEBB will not give subscriber information to spouses/DP’s if they call.</a:t>
            </a:r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OEBB will not do enrollments.</a:t>
            </a:r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OEBB will not change addresses, subscriber or dependent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88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kern="1200" dirty="0">
                <a:latin typeface="Calibri"/>
              </a:rPr>
              <a:t>Don’t Do Enrollments!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0" lvl="0" indent="0" eaLnBrk="0" hangingPunct="0">
              <a:spcBef>
                <a:spcPts val="1200"/>
              </a:spcBef>
              <a:buNone/>
            </a:pPr>
            <a:endParaRPr lang="en-US" sz="2200" dirty="0"/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Don’t do enrollments for your employee’s unless you have a form or email.  The email needs to be very specific about their plan and dependent selections.  The forms should be OEBB forms.  Keep this documentation!</a:t>
            </a:r>
          </a:p>
          <a:p>
            <a:pPr marL="0" lvl="0" indent="0" eaLnBrk="0" hangingPunct="0">
              <a:spcBef>
                <a:spcPts val="1200"/>
              </a:spcBef>
              <a:buNone/>
            </a:pPr>
            <a:r>
              <a:rPr lang="en-US" sz="2200" dirty="0"/>
              <a:t>Never sit at a computer and have members sit next to you while you do their enrollments.  Enrollments must be done under their log in or you must have a form or email from the member if done under your log in.</a:t>
            </a:r>
          </a:p>
          <a:p>
            <a:pPr marL="0" lvl="0" indent="0" algn="ctr" eaLnBrk="0" hangingPunct="0">
              <a:spcBef>
                <a:spcPts val="1200"/>
              </a:spcBef>
              <a:buNone/>
            </a:pPr>
            <a:r>
              <a:rPr lang="en-US" sz="2200" i="1" dirty="0">
                <a:solidFill>
                  <a:srgbClr val="FF0000"/>
                </a:solidFill>
              </a:rPr>
              <a:t>When OEBB processes appeals later in the year we may ask for this documentation.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B1C7C-2FE3-440E-960B-DC336E9D4EC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1137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34140</TotalTime>
  <Words>2047</Words>
  <Application>Microsoft Office PowerPoint</Application>
  <PresentationFormat>On-screen Show (4:3)</PresentationFormat>
  <Paragraphs>278</Paragraphs>
  <Slides>29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</vt:lpstr>
      <vt:lpstr>Wingdings</vt:lpstr>
      <vt:lpstr>Custom Design</vt:lpstr>
      <vt:lpstr>HELP! I’m new to open enrollment and OEBB (Open Enrollment Edition)</vt:lpstr>
      <vt:lpstr>OEBB Plan Year</vt:lpstr>
      <vt:lpstr>When is OE?</vt:lpstr>
      <vt:lpstr>MyOEBB Downtime during OE</vt:lpstr>
      <vt:lpstr>OEBB Phone Hours during OE</vt:lpstr>
      <vt:lpstr>Updating Salaries?</vt:lpstr>
      <vt:lpstr>Mass Lock Outs</vt:lpstr>
      <vt:lpstr>Security</vt:lpstr>
      <vt:lpstr>Don’t Do Enrollments!</vt:lpstr>
      <vt:lpstr>PCP 360</vt:lpstr>
      <vt:lpstr>Select Rates</vt:lpstr>
      <vt:lpstr>Delta Dental Exclusive PPO</vt:lpstr>
      <vt:lpstr>Kaiser Rules</vt:lpstr>
      <vt:lpstr>SB 1067</vt:lpstr>
      <vt:lpstr>OEBB Timelines</vt:lpstr>
      <vt:lpstr>OEBB Timelines</vt:lpstr>
      <vt:lpstr>OEBB Timelines</vt:lpstr>
      <vt:lpstr>QSCs</vt:lpstr>
      <vt:lpstr>QSCs</vt:lpstr>
      <vt:lpstr>QSCs</vt:lpstr>
      <vt:lpstr>QSCs</vt:lpstr>
      <vt:lpstr>Eligible Dependents</vt:lpstr>
      <vt:lpstr>Early Retirees</vt:lpstr>
      <vt:lpstr>Self-Pay Early Retirees (SPERS)</vt:lpstr>
      <vt:lpstr>COBRA</vt:lpstr>
      <vt:lpstr>Reconciliation &amp; Invoicing</vt:lpstr>
      <vt:lpstr>OEBB Financial Services</vt:lpstr>
      <vt:lpstr>Sensitive Data</vt:lpstr>
      <vt:lpstr>Thank You!</vt:lpstr>
    </vt:vector>
  </TitlesOfParts>
  <Company>Joe's World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Page</dc:title>
  <dc:creator>Joe B</dc:creator>
  <cp:lastModifiedBy>Freeze Linda</cp:lastModifiedBy>
  <cp:revision>128</cp:revision>
  <cp:lastPrinted>2018-08-13T17:47:21Z</cp:lastPrinted>
  <dcterms:created xsi:type="dcterms:W3CDTF">2010-08-23T12:44:57Z</dcterms:created>
  <dcterms:modified xsi:type="dcterms:W3CDTF">2019-06-26T18:36:40Z</dcterms:modified>
</cp:coreProperties>
</file>