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9" r:id="rId3"/>
    <p:sldId id="260" r:id="rId4"/>
    <p:sldId id="261" r:id="rId5"/>
    <p:sldId id="265" r:id="rId6"/>
    <p:sldId id="262" r:id="rId7"/>
    <p:sldId id="263" r:id="rId8"/>
    <p:sldId id="258" r:id="rId9"/>
    <p:sldId id="264" r:id="rId10"/>
    <p:sldId id="266" r:id="rId11"/>
    <p:sldId id="267" r:id="rId12"/>
    <p:sldId id="25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81" d="100"/>
          <a:sy n="81" d="100"/>
        </p:scale>
        <p:origin x="67"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140123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63724C-E7A2-4A6D-A4BD-CDB6C1C03172}"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11873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63724C-E7A2-4A6D-A4BD-CDB6C1C03172}"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4729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250281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3724C-E7A2-4A6D-A4BD-CDB6C1C03172}"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159771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D763724C-E7A2-4A6D-A4BD-CDB6C1C03172}" type="datetimeFigureOut">
              <a:rPr lang="en-US" smtClean="0"/>
              <a:t>5/20/2015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27478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D763724C-E7A2-4A6D-A4BD-CDB6C1C03172}" type="datetimeFigureOut">
              <a:rPr lang="en-US" smtClean="0"/>
              <a:t>5/20/2015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104125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D763724C-E7A2-4A6D-A4BD-CDB6C1C03172}" type="datetimeFigureOut">
              <a:rPr lang="en-US" smtClean="0"/>
              <a:t>5/20/2015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74891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63724C-E7A2-4A6D-A4BD-CDB6C1C03172}"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243200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763724C-E7A2-4A6D-A4BD-CDB6C1C03172}" type="datetimeFigureOut">
              <a:rPr lang="en-US" smtClean="0"/>
              <a:t>5/20/2015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56906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763724C-E7A2-4A6D-A4BD-CDB6C1C03172}" type="datetimeFigureOut">
              <a:rPr lang="en-US" smtClean="0"/>
              <a:t>5/20/2015</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04A3A10D-7D5E-4932-A76F-CD1632FD3D96}" type="slidenum">
              <a:rPr lang="en-US" smtClean="0"/>
              <a:t>‹#›</a:t>
            </a:fld>
            <a:endParaRPr lang="en-US"/>
          </a:p>
        </p:txBody>
      </p:sp>
    </p:spTree>
    <p:extLst>
      <p:ext uri="{BB962C8B-B14F-4D97-AF65-F5344CB8AC3E}">
        <p14:creationId xmlns:p14="http://schemas.microsoft.com/office/powerpoint/2010/main" val="318816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D763724C-E7A2-4A6D-A4BD-CDB6C1C03172}" type="datetimeFigureOut">
              <a:rPr lang="en-US" smtClean="0"/>
              <a:t>5/20/2015</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04A3A10D-7D5E-4932-A76F-CD1632FD3D96}" type="slidenum">
              <a:rPr lang="en-US" smtClean="0"/>
              <a:t>‹#›</a:t>
            </a:fld>
            <a:endParaRPr lang="en-US" dirty="0"/>
          </a:p>
        </p:txBody>
      </p:sp>
    </p:spTree>
    <p:extLst>
      <p:ext uri="{BB962C8B-B14F-4D97-AF65-F5344CB8AC3E}">
        <p14:creationId xmlns:p14="http://schemas.microsoft.com/office/powerpoint/2010/main" val="138672083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ORPIN Upgrade</a:t>
            </a:r>
            <a:endParaRPr lang="en-US" dirty="0"/>
          </a:p>
        </p:txBody>
      </p:sp>
      <p:sp>
        <p:nvSpPr>
          <p:cNvPr id="3" name="Subtitle 2"/>
          <p:cNvSpPr>
            <a:spLocks noGrp="1"/>
          </p:cNvSpPr>
          <p:nvPr>
            <p:ph type="subTitle" idx="1"/>
          </p:nvPr>
        </p:nvSpPr>
        <p:spPr/>
        <p:txBody>
          <a:bodyPr/>
          <a:lstStyle/>
          <a:p>
            <a:r>
              <a:rPr lang="en-US" dirty="0" smtClean="0">
                <a:latin typeface="+mj-lt"/>
              </a:rPr>
              <a:t>Version 3.00</a:t>
            </a:r>
            <a:endParaRPr lang="en-US"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Options on My Documents &gt; Document Search</a:t>
            </a:r>
            <a:endParaRPr lang="en-US" dirty="0"/>
          </a:p>
        </p:txBody>
      </p:sp>
      <p:pic>
        <p:nvPicPr>
          <p:cNvPr id="4" name="Content Placeholder 3"/>
          <p:cNvPicPr>
            <a:picLocks noGrp="1" noChangeAspect="1"/>
          </p:cNvPicPr>
          <p:nvPr>
            <p:ph idx="1"/>
          </p:nvPr>
        </p:nvPicPr>
        <p:blipFill>
          <a:blip r:embed="rId2"/>
          <a:stretch>
            <a:fillRect/>
          </a:stretch>
        </p:blipFill>
        <p:spPr>
          <a:xfrm>
            <a:off x="2871247" y="457200"/>
            <a:ext cx="5677632" cy="3842504"/>
          </a:xfrm>
          <a:prstGeom prst="rect">
            <a:avLst/>
          </a:prstGeom>
          <a:ln>
            <a:solidFill>
              <a:schemeClr val="accent1"/>
            </a:solidFill>
          </a:ln>
        </p:spPr>
      </p:pic>
      <p:sp>
        <p:nvSpPr>
          <p:cNvPr id="5" name="TextBox 4"/>
          <p:cNvSpPr txBox="1"/>
          <p:nvPr/>
        </p:nvSpPr>
        <p:spPr>
          <a:xfrm>
            <a:off x="2743200" y="4419600"/>
            <a:ext cx="6019800" cy="2031325"/>
          </a:xfrm>
          <a:prstGeom prst="rect">
            <a:avLst/>
          </a:prstGeom>
          <a:noFill/>
        </p:spPr>
        <p:txBody>
          <a:bodyPr wrap="square" rtlCol="0">
            <a:spAutoFit/>
          </a:bodyPr>
          <a:lstStyle/>
          <a:p>
            <a:pPr lvl="0"/>
            <a:r>
              <a:rPr lang="en-CA" sz="1400" b="1" dirty="0"/>
              <a:t>Created Date </a:t>
            </a:r>
            <a:r>
              <a:rPr lang="en-CA" sz="1400" dirty="0"/>
              <a:t>– the date the document was created.  The user cannot change this date.  It shows on the “Process History” screen as “Document Created”</a:t>
            </a:r>
            <a:endParaRPr lang="en-US" sz="1400" dirty="0"/>
          </a:p>
          <a:p>
            <a:pPr lvl="0"/>
            <a:r>
              <a:rPr lang="en-CA" sz="1400" b="1" dirty="0"/>
              <a:t>Document Date </a:t>
            </a:r>
            <a:r>
              <a:rPr lang="en-CA" sz="1400" dirty="0"/>
              <a:t>– the date entered on the Document Information wizard screen as “Created Date”.  The system pre-populates it with the date the document was created however the user can change it</a:t>
            </a:r>
            <a:endParaRPr lang="en-US" sz="1400" dirty="0"/>
          </a:p>
          <a:p>
            <a:pPr lvl="0"/>
            <a:r>
              <a:rPr lang="en-CA" sz="1400" b="1" dirty="0"/>
              <a:t>Required Date </a:t>
            </a:r>
            <a:r>
              <a:rPr lang="en-CA" sz="1400" dirty="0"/>
              <a:t>– </a:t>
            </a:r>
            <a:r>
              <a:rPr lang="en-CA" sz="1400" dirty="0" smtClean="0"/>
              <a:t>if we decide to turn this on, we will only use it for PR’s. Will allow customers to let the buyers know when they need the goods/services by.</a:t>
            </a:r>
          </a:p>
          <a:p>
            <a:pPr lvl="0"/>
            <a:r>
              <a:rPr lang="en-CA" sz="1400" b="1" dirty="0" smtClean="0"/>
              <a:t>Issued </a:t>
            </a:r>
            <a:r>
              <a:rPr lang="en-CA" sz="1400" b="1" dirty="0"/>
              <a:t>Date </a:t>
            </a:r>
            <a:r>
              <a:rPr lang="en-CA" sz="1400" dirty="0"/>
              <a:t>– the date the issue step was completed.  The user cannot change this date.  It shows on the “Process History” screen. </a:t>
            </a:r>
            <a:endParaRPr lang="en-US" dirty="0"/>
          </a:p>
        </p:txBody>
      </p:sp>
    </p:spTree>
    <p:extLst>
      <p:ext uri="{BB962C8B-B14F-4D97-AF65-F5344CB8AC3E}">
        <p14:creationId xmlns:p14="http://schemas.microsoft.com/office/powerpoint/2010/main" val="1855887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Reassign Responsibility Tool</a:t>
            </a:r>
            <a:endParaRPr lang="en-US" sz="2800" dirty="0"/>
          </a:p>
        </p:txBody>
      </p:sp>
      <p:pic>
        <p:nvPicPr>
          <p:cNvPr id="4" name="Content Placeholder 3"/>
          <p:cNvPicPr>
            <a:picLocks noGrp="1" noChangeAspect="1"/>
          </p:cNvPicPr>
          <p:nvPr>
            <p:ph idx="1"/>
          </p:nvPr>
        </p:nvPicPr>
        <p:blipFill>
          <a:blip r:embed="rId2"/>
          <a:stretch>
            <a:fillRect/>
          </a:stretch>
        </p:blipFill>
        <p:spPr>
          <a:xfrm>
            <a:off x="2796619" y="1828800"/>
            <a:ext cx="5831739" cy="4648200"/>
          </a:xfrm>
          <a:prstGeom prst="rect">
            <a:avLst/>
          </a:prstGeom>
          <a:ln>
            <a:solidFill>
              <a:schemeClr val="accent1"/>
            </a:solidFill>
          </a:ln>
        </p:spPr>
      </p:pic>
      <p:sp>
        <p:nvSpPr>
          <p:cNvPr id="5" name="TextBox 4"/>
          <p:cNvSpPr txBox="1"/>
          <p:nvPr/>
        </p:nvSpPr>
        <p:spPr>
          <a:xfrm>
            <a:off x="2819400" y="762000"/>
            <a:ext cx="5334000" cy="923330"/>
          </a:xfrm>
          <a:prstGeom prst="rect">
            <a:avLst/>
          </a:prstGeom>
          <a:noFill/>
        </p:spPr>
        <p:txBody>
          <a:bodyPr wrap="square" rtlCol="0">
            <a:spAutoFit/>
          </a:bodyPr>
          <a:lstStyle/>
          <a:p>
            <a:r>
              <a:rPr lang="en-US" dirty="0" smtClean="0"/>
              <a:t>This tool lets you look up draft documents (either All or specific types) assigned to a buyer and then assign the drafts to a different buyer in your organization.</a:t>
            </a:r>
            <a:endParaRPr lang="en-US" dirty="0"/>
          </a:p>
        </p:txBody>
      </p:sp>
    </p:spTree>
    <p:extLst>
      <p:ext uri="{BB962C8B-B14F-4D97-AF65-F5344CB8AC3E}">
        <p14:creationId xmlns:p14="http://schemas.microsoft.com/office/powerpoint/2010/main" val="1541410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Other New Functionality</a:t>
            </a:r>
            <a:endParaRPr lang="en-US" dirty="0"/>
          </a:p>
        </p:txBody>
      </p:sp>
      <p:sp>
        <p:nvSpPr>
          <p:cNvPr id="3" name="Content Placeholder 2"/>
          <p:cNvSpPr>
            <a:spLocks noGrp="1"/>
          </p:cNvSpPr>
          <p:nvPr>
            <p:ph idx="1"/>
          </p:nvPr>
        </p:nvSpPr>
        <p:spPr>
          <a:xfrm>
            <a:off x="2743200" y="609600"/>
            <a:ext cx="5867400" cy="6172200"/>
          </a:xfrm>
        </p:spPr>
        <p:txBody>
          <a:bodyPr>
            <a:normAutofit/>
          </a:bodyPr>
          <a:lstStyle/>
          <a:p>
            <a:r>
              <a:rPr lang="en-US" dirty="0" smtClean="0"/>
              <a:t>Import/Export Items option on Opportunities</a:t>
            </a:r>
          </a:p>
          <a:p>
            <a:r>
              <a:rPr lang="en-US" dirty="0" smtClean="0"/>
              <a:t>Group Items</a:t>
            </a:r>
          </a:p>
          <a:p>
            <a:r>
              <a:rPr lang="en-US" dirty="0" smtClean="0"/>
              <a:t>Create Revisions on Purchase Requests</a:t>
            </a:r>
          </a:p>
          <a:p>
            <a:r>
              <a:rPr lang="en-US" dirty="0" smtClean="0"/>
              <a:t>Ability </a:t>
            </a:r>
            <a:r>
              <a:rPr lang="en-US" dirty="0" smtClean="0"/>
              <a:t>to enter Items on ORS190 documents (optional)</a:t>
            </a:r>
          </a:p>
          <a:p>
            <a:r>
              <a:rPr lang="en-US" dirty="0" smtClean="0"/>
              <a:t>Email reminder to suppliers with draft </a:t>
            </a:r>
            <a:r>
              <a:rPr lang="en-US" dirty="0" err="1" smtClean="0"/>
              <a:t>eBids</a:t>
            </a:r>
            <a:endParaRPr lang="en-US" dirty="0" smtClean="0"/>
          </a:p>
          <a:p>
            <a:r>
              <a:rPr lang="en-US" dirty="0" smtClean="0"/>
              <a:t>2</a:t>
            </a:r>
            <a:r>
              <a:rPr lang="en-US" baseline="30000" dirty="0" smtClean="0"/>
              <a:t>nd</a:t>
            </a:r>
            <a:r>
              <a:rPr lang="en-US" dirty="0" smtClean="0"/>
              <a:t> sheet on Excel reports to show report parameters</a:t>
            </a:r>
          </a:p>
          <a:p>
            <a:r>
              <a:rPr lang="en-US" dirty="0" smtClean="0"/>
              <a:t>New data on Statewide Printable Index (Use, Contact, Phone #)</a:t>
            </a:r>
          </a:p>
          <a:p>
            <a:r>
              <a:rPr lang="en-US" dirty="0" smtClean="0"/>
              <a:t>Suppliers can view attachments on closed opportunities</a:t>
            </a:r>
          </a:p>
          <a:p>
            <a:r>
              <a:rPr lang="en-US" dirty="0" smtClean="0"/>
              <a:t>And many more!!!</a:t>
            </a:r>
          </a:p>
          <a:p>
            <a:endParaRPr lang="en-US" dirty="0"/>
          </a:p>
        </p:txBody>
      </p:sp>
    </p:spTree>
    <p:extLst>
      <p:ext uri="{BB962C8B-B14F-4D97-AF65-F5344CB8AC3E}">
        <p14:creationId xmlns:p14="http://schemas.microsoft.com/office/powerpoint/2010/main" val="2949404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Look and Feel</a:t>
            </a:r>
            <a:endParaRPr lang="en-US" dirty="0"/>
          </a:p>
        </p:txBody>
      </p:sp>
      <p:pic>
        <p:nvPicPr>
          <p:cNvPr id="4" name="Content Placeholder 3"/>
          <p:cNvPicPr>
            <a:picLocks noGrp="1" noChangeAspect="1"/>
          </p:cNvPicPr>
          <p:nvPr>
            <p:ph idx="1"/>
          </p:nvPr>
        </p:nvPicPr>
        <p:blipFill>
          <a:blip r:embed="rId2"/>
          <a:stretch>
            <a:fillRect/>
          </a:stretch>
        </p:blipFill>
        <p:spPr>
          <a:xfrm>
            <a:off x="2901950" y="1230281"/>
            <a:ext cx="5486400" cy="4387912"/>
          </a:xfrm>
          <a:prstGeom prst="rect">
            <a:avLst/>
          </a:prstGeom>
          <a:noFill/>
          <a:ln>
            <a:solidFill>
              <a:schemeClr val="accent1"/>
            </a:solidFill>
          </a:ln>
        </p:spPr>
      </p:pic>
    </p:spTree>
    <p:extLst>
      <p:ext uri="{BB962C8B-B14F-4D97-AF65-F5344CB8AC3E}">
        <p14:creationId xmlns:p14="http://schemas.microsoft.com/office/powerpoint/2010/main" val="317135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in Excel” Option</a:t>
            </a:r>
            <a:endParaRPr lang="en-US" dirty="0"/>
          </a:p>
        </p:txBody>
      </p:sp>
      <p:pic>
        <p:nvPicPr>
          <p:cNvPr id="4" name="Content Placeholder 3"/>
          <p:cNvPicPr>
            <a:picLocks noGrp="1" noChangeAspect="1"/>
          </p:cNvPicPr>
          <p:nvPr>
            <p:ph idx="1"/>
          </p:nvPr>
        </p:nvPicPr>
        <p:blipFill rotWithShape="1">
          <a:blip r:embed="rId2"/>
          <a:srcRect t="37678"/>
          <a:stretch/>
        </p:blipFill>
        <p:spPr>
          <a:xfrm>
            <a:off x="2743200" y="762000"/>
            <a:ext cx="5970538" cy="2743200"/>
          </a:xfrm>
          <a:prstGeom prst="rect">
            <a:avLst/>
          </a:prstGeom>
          <a:ln>
            <a:solidFill>
              <a:schemeClr val="accent1"/>
            </a:solidFill>
          </a:ln>
        </p:spPr>
      </p:pic>
      <p:pic>
        <p:nvPicPr>
          <p:cNvPr id="6" name="Picture 5"/>
          <p:cNvPicPr>
            <a:picLocks noChangeAspect="1"/>
          </p:cNvPicPr>
          <p:nvPr/>
        </p:nvPicPr>
        <p:blipFill rotWithShape="1">
          <a:blip r:embed="rId3"/>
          <a:srcRect l="-2865" t="-1861" r="2865" b="31159"/>
          <a:stretch/>
        </p:blipFill>
        <p:spPr>
          <a:xfrm>
            <a:off x="2743200" y="3615555"/>
            <a:ext cx="5970538" cy="2825401"/>
          </a:xfrm>
          <a:prstGeom prst="rect">
            <a:avLst/>
          </a:prstGeom>
          <a:ln>
            <a:solidFill>
              <a:schemeClr val="accent1"/>
            </a:solidFill>
          </a:ln>
        </p:spPr>
      </p:pic>
    </p:spTree>
    <p:extLst>
      <p:ext uri="{BB962C8B-B14F-4D97-AF65-F5344CB8AC3E}">
        <p14:creationId xmlns:p14="http://schemas.microsoft.com/office/powerpoint/2010/main" val="308681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Express/View Interest Screen</a:t>
            </a:r>
            <a:endParaRPr lang="en-US" dirty="0"/>
          </a:p>
        </p:txBody>
      </p:sp>
      <p:sp>
        <p:nvSpPr>
          <p:cNvPr id="3" name="Content Placeholder 2"/>
          <p:cNvSpPr>
            <a:spLocks noGrp="1"/>
          </p:cNvSpPr>
          <p:nvPr>
            <p:ph idx="1"/>
          </p:nvPr>
        </p:nvSpPr>
        <p:spPr>
          <a:xfrm>
            <a:off x="2850037" y="838200"/>
            <a:ext cx="5486400" cy="726948"/>
          </a:xfrm>
        </p:spPr>
        <p:txBody>
          <a:bodyPr>
            <a:normAutofit fontScale="92500" lnSpcReduction="20000"/>
          </a:bodyPr>
          <a:lstStyle/>
          <a:p>
            <a:pPr marL="0" indent="0">
              <a:buNone/>
            </a:pPr>
            <a:r>
              <a:rPr lang="en-US" dirty="0" smtClean="0"/>
              <a:t>If you click the Show Details button at the top of the Interested list, you can see Doing Business As names and MWESB information for interested suppliers!</a:t>
            </a:r>
          </a:p>
          <a:p>
            <a:endParaRPr lang="en-US" dirty="0"/>
          </a:p>
        </p:txBody>
      </p:sp>
      <p:pic>
        <p:nvPicPr>
          <p:cNvPr id="4" name="Picture 3"/>
          <p:cNvPicPr>
            <a:picLocks noChangeAspect="1"/>
          </p:cNvPicPr>
          <p:nvPr/>
        </p:nvPicPr>
        <p:blipFill rotWithShape="1">
          <a:blip r:embed="rId2"/>
          <a:srcRect l="-1294" t="8021" r="1294" b="11420"/>
          <a:stretch/>
        </p:blipFill>
        <p:spPr>
          <a:xfrm>
            <a:off x="2647964" y="1592643"/>
            <a:ext cx="5890546" cy="4876800"/>
          </a:xfrm>
          <a:prstGeom prst="rect">
            <a:avLst/>
          </a:prstGeom>
          <a:ln>
            <a:solidFill>
              <a:schemeClr val="accent1"/>
            </a:solidFill>
          </a:ln>
        </p:spPr>
      </p:pic>
    </p:spTree>
    <p:extLst>
      <p:ext uri="{BB962C8B-B14F-4D97-AF65-F5344CB8AC3E}">
        <p14:creationId xmlns:p14="http://schemas.microsoft.com/office/powerpoint/2010/main" val="140297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Invite/Notify Moved to Document Wizard</a:t>
            </a:r>
            <a:endParaRPr lang="en-US" dirty="0"/>
          </a:p>
        </p:txBody>
      </p:sp>
      <p:pic>
        <p:nvPicPr>
          <p:cNvPr id="4" name="Content Placeholder 3"/>
          <p:cNvPicPr>
            <a:picLocks noGrp="1" noChangeAspect="1"/>
          </p:cNvPicPr>
          <p:nvPr>
            <p:ph idx="1"/>
          </p:nvPr>
        </p:nvPicPr>
        <p:blipFill>
          <a:blip r:embed="rId2"/>
          <a:stretch>
            <a:fillRect/>
          </a:stretch>
        </p:blipFill>
        <p:spPr>
          <a:xfrm>
            <a:off x="2765981" y="2514600"/>
            <a:ext cx="5697342" cy="3505200"/>
          </a:xfrm>
          <a:prstGeom prst="rect">
            <a:avLst/>
          </a:prstGeom>
          <a:ln>
            <a:solidFill>
              <a:schemeClr val="accent1"/>
            </a:solidFill>
          </a:ln>
        </p:spPr>
      </p:pic>
      <p:sp>
        <p:nvSpPr>
          <p:cNvPr id="5" name="TextBox 4"/>
          <p:cNvSpPr txBox="1"/>
          <p:nvPr/>
        </p:nvSpPr>
        <p:spPr>
          <a:xfrm>
            <a:off x="2743200" y="838200"/>
            <a:ext cx="5791200" cy="1477328"/>
          </a:xfrm>
          <a:prstGeom prst="rect">
            <a:avLst/>
          </a:prstGeom>
          <a:noFill/>
        </p:spPr>
        <p:txBody>
          <a:bodyPr wrap="square" rtlCol="0">
            <a:spAutoFit/>
          </a:bodyPr>
          <a:lstStyle/>
          <a:p>
            <a:r>
              <a:rPr lang="en-US" dirty="0" smtClean="0"/>
              <a:t>The Invite/Notify option will be the last step in the Maintain area (Document Wizard) on Opportunities and Notices. It is not a required page, so if a user doesn’t need to use the Invite/Notify feature, they can simply hit the Finish button after populating the Geographic Bid Matching section.</a:t>
            </a:r>
            <a:endParaRPr lang="en-US" dirty="0"/>
          </a:p>
        </p:txBody>
      </p:sp>
    </p:spTree>
    <p:extLst>
      <p:ext uri="{BB962C8B-B14F-4D97-AF65-F5344CB8AC3E}">
        <p14:creationId xmlns:p14="http://schemas.microsoft.com/office/powerpoint/2010/main" val="154507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 Contracts as “Favorites”</a:t>
            </a:r>
            <a:endParaRPr lang="en-US" dirty="0"/>
          </a:p>
        </p:txBody>
      </p:sp>
      <p:sp>
        <p:nvSpPr>
          <p:cNvPr id="3" name="Content Placeholder 2"/>
          <p:cNvSpPr>
            <a:spLocks noGrp="1"/>
          </p:cNvSpPr>
          <p:nvPr>
            <p:ph idx="1"/>
          </p:nvPr>
        </p:nvSpPr>
        <p:spPr>
          <a:xfrm>
            <a:off x="2901950" y="864108"/>
            <a:ext cx="5632449" cy="5120640"/>
          </a:xfrm>
        </p:spPr>
        <p:txBody>
          <a:bodyPr/>
          <a:lstStyle/>
          <a:p>
            <a:pPr marL="0" indent="0">
              <a:buNone/>
            </a:pPr>
            <a:r>
              <a:rPr lang="en-US" dirty="0" smtClean="0"/>
              <a:t>Click on “Add to ‘Contract List’” on a contract to flag it as a favorite. Then when you do contract searches it will come up at the top of the list with a star next to it.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endParaRPr lang="en-US" dirty="0"/>
          </a:p>
        </p:txBody>
      </p:sp>
      <p:pic>
        <p:nvPicPr>
          <p:cNvPr id="4" name="Picture 3"/>
          <p:cNvPicPr>
            <a:picLocks noChangeAspect="1"/>
          </p:cNvPicPr>
          <p:nvPr/>
        </p:nvPicPr>
        <p:blipFill>
          <a:blip r:embed="rId2"/>
          <a:stretch>
            <a:fillRect/>
          </a:stretch>
        </p:blipFill>
        <p:spPr>
          <a:xfrm>
            <a:off x="2746643" y="1930778"/>
            <a:ext cx="3665538" cy="2987299"/>
          </a:xfrm>
          <a:prstGeom prst="rect">
            <a:avLst/>
          </a:prstGeom>
          <a:ln>
            <a:solidFill>
              <a:schemeClr val="accent1"/>
            </a:solidFill>
          </a:ln>
        </p:spPr>
      </p:pic>
      <p:pic>
        <p:nvPicPr>
          <p:cNvPr id="5" name="Picture 4"/>
          <p:cNvPicPr>
            <a:picLocks noChangeAspect="1"/>
          </p:cNvPicPr>
          <p:nvPr/>
        </p:nvPicPr>
        <p:blipFill rotWithShape="1">
          <a:blip r:embed="rId3"/>
          <a:srcRect r="35962"/>
          <a:stretch/>
        </p:blipFill>
        <p:spPr>
          <a:xfrm>
            <a:off x="5085030" y="3505200"/>
            <a:ext cx="3657600" cy="3147220"/>
          </a:xfrm>
          <a:prstGeom prst="rect">
            <a:avLst/>
          </a:prstGeom>
          <a:ln>
            <a:solidFill>
              <a:schemeClr val="accent1"/>
            </a:solidFill>
          </a:ln>
        </p:spPr>
      </p:pic>
    </p:spTree>
    <p:extLst>
      <p:ext uri="{BB962C8B-B14F-4D97-AF65-F5344CB8AC3E}">
        <p14:creationId xmlns:p14="http://schemas.microsoft.com/office/powerpoint/2010/main" val="170174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to Profile</a:t>
            </a:r>
            <a:endParaRPr lang="en-US" dirty="0"/>
          </a:p>
        </p:txBody>
      </p:sp>
      <p:sp>
        <p:nvSpPr>
          <p:cNvPr id="3" name="Content Placeholder 2"/>
          <p:cNvSpPr>
            <a:spLocks noGrp="1"/>
          </p:cNvSpPr>
          <p:nvPr>
            <p:ph idx="1"/>
          </p:nvPr>
        </p:nvSpPr>
        <p:spPr>
          <a:xfrm>
            <a:off x="2819400" y="0"/>
            <a:ext cx="5486400" cy="3048000"/>
          </a:xfrm>
        </p:spPr>
        <p:txBody>
          <a:bodyPr/>
          <a:lstStyle/>
          <a:p>
            <a:pPr marL="0" indent="0">
              <a:buNone/>
            </a:pPr>
            <a:r>
              <a:rPr lang="en-US" dirty="0" smtClean="0"/>
              <a:t>If you routinely do the same type of entry into ORPIN, you can save choices to your profile. This essentially makes them the default selection and you can skip that step when creating documents.</a:t>
            </a:r>
          </a:p>
          <a:p>
            <a:pPr marL="0" indent="0">
              <a:buNone/>
            </a:pPr>
            <a:endParaRPr lang="en-US" dirty="0"/>
          </a:p>
        </p:txBody>
      </p:sp>
      <p:pic>
        <p:nvPicPr>
          <p:cNvPr id="4" name="Picture 3"/>
          <p:cNvPicPr>
            <a:picLocks noChangeAspect="1"/>
          </p:cNvPicPr>
          <p:nvPr/>
        </p:nvPicPr>
        <p:blipFill>
          <a:blip r:embed="rId2"/>
          <a:stretch>
            <a:fillRect/>
          </a:stretch>
        </p:blipFill>
        <p:spPr>
          <a:xfrm>
            <a:off x="2819400" y="1981200"/>
            <a:ext cx="5808332" cy="3208351"/>
          </a:xfrm>
          <a:prstGeom prst="rect">
            <a:avLst/>
          </a:prstGeom>
          <a:ln>
            <a:solidFill>
              <a:schemeClr val="accent1"/>
            </a:solidFill>
          </a:ln>
        </p:spPr>
      </p:pic>
      <p:sp>
        <p:nvSpPr>
          <p:cNvPr id="5" name="TextBox 4"/>
          <p:cNvSpPr txBox="1"/>
          <p:nvPr/>
        </p:nvSpPr>
        <p:spPr>
          <a:xfrm>
            <a:off x="2819400" y="5410200"/>
            <a:ext cx="5486400" cy="646331"/>
          </a:xfrm>
          <a:prstGeom prst="rect">
            <a:avLst/>
          </a:prstGeom>
          <a:noFill/>
        </p:spPr>
        <p:txBody>
          <a:bodyPr wrap="square" rtlCol="0">
            <a:spAutoFit/>
          </a:bodyPr>
          <a:lstStyle/>
          <a:p>
            <a:r>
              <a:rPr lang="en-US" dirty="0" smtClean="0"/>
              <a:t>This option is available for Discipline Type, Procurement Method, and Issued By/Issued For Agency Selection.</a:t>
            </a:r>
            <a:endParaRPr lang="en-US" dirty="0"/>
          </a:p>
        </p:txBody>
      </p:sp>
    </p:spTree>
    <p:extLst>
      <p:ext uri="{BB962C8B-B14F-4D97-AF65-F5344CB8AC3E}">
        <p14:creationId xmlns:p14="http://schemas.microsoft.com/office/powerpoint/2010/main" val="3113503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Item Entry</a:t>
            </a:r>
            <a:endParaRPr lang="en-US" dirty="0"/>
          </a:p>
        </p:txBody>
      </p:sp>
      <p:pic>
        <p:nvPicPr>
          <p:cNvPr id="4" name="Content Placeholder 3"/>
          <p:cNvPicPr>
            <a:picLocks noGrp="1" noChangeAspect="1"/>
          </p:cNvPicPr>
          <p:nvPr>
            <p:ph idx="1"/>
          </p:nvPr>
        </p:nvPicPr>
        <p:blipFill>
          <a:blip r:embed="rId2"/>
          <a:stretch>
            <a:fillRect/>
          </a:stretch>
        </p:blipFill>
        <p:spPr>
          <a:xfrm>
            <a:off x="2971800" y="2209800"/>
            <a:ext cx="5486400" cy="3174163"/>
          </a:xfrm>
          <a:prstGeom prst="rect">
            <a:avLst/>
          </a:prstGeom>
          <a:ln>
            <a:solidFill>
              <a:schemeClr val="accent1"/>
            </a:solidFill>
          </a:ln>
        </p:spPr>
      </p:pic>
      <p:sp>
        <p:nvSpPr>
          <p:cNvPr id="5" name="TextBox 4"/>
          <p:cNvSpPr txBox="1"/>
          <p:nvPr/>
        </p:nvSpPr>
        <p:spPr>
          <a:xfrm>
            <a:off x="2971800" y="990600"/>
            <a:ext cx="5410200" cy="923330"/>
          </a:xfrm>
          <a:prstGeom prst="rect">
            <a:avLst/>
          </a:prstGeom>
          <a:noFill/>
        </p:spPr>
        <p:txBody>
          <a:bodyPr wrap="square" rtlCol="0">
            <a:spAutoFit/>
          </a:bodyPr>
          <a:lstStyle/>
          <a:p>
            <a:r>
              <a:rPr lang="en-US" dirty="0" smtClean="0"/>
              <a:t>Enter NIGP Codes and Quantities to quickly add items to Opportunities, Notices, and </a:t>
            </a:r>
            <a:r>
              <a:rPr lang="en-US" dirty="0" smtClean="0"/>
              <a:t>Awards. (UOM will also be added to this screen before go-live.)</a:t>
            </a:r>
            <a:endParaRPr lang="en-US" dirty="0"/>
          </a:p>
        </p:txBody>
      </p:sp>
    </p:spTree>
    <p:extLst>
      <p:ext uri="{BB962C8B-B14F-4D97-AF65-F5344CB8AC3E}">
        <p14:creationId xmlns:p14="http://schemas.microsoft.com/office/powerpoint/2010/main" val="2005339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Date on Awards</a:t>
            </a:r>
            <a:endParaRPr lang="en-US" dirty="0"/>
          </a:p>
        </p:txBody>
      </p:sp>
      <p:sp>
        <p:nvSpPr>
          <p:cNvPr id="3" name="Content Placeholder 2"/>
          <p:cNvSpPr>
            <a:spLocks noGrp="1"/>
          </p:cNvSpPr>
          <p:nvPr>
            <p:ph idx="1"/>
          </p:nvPr>
        </p:nvSpPr>
        <p:spPr>
          <a:xfrm>
            <a:off x="2863851" y="609600"/>
            <a:ext cx="5486400" cy="1193292"/>
          </a:xfrm>
        </p:spPr>
        <p:txBody>
          <a:bodyPr/>
          <a:lstStyle/>
          <a:p>
            <a:pPr marL="0" indent="0">
              <a:buNone/>
            </a:pPr>
            <a:r>
              <a:rPr lang="en-US" dirty="0" smtClean="0"/>
              <a:t>This tool allows you to postpone the “publish” of an award or an amendment/revision on an award.</a:t>
            </a:r>
          </a:p>
          <a:p>
            <a:pPr marL="0" indent="0">
              <a:buNone/>
            </a:pPr>
            <a:endParaRPr lang="en-US" dirty="0" smtClean="0"/>
          </a:p>
        </p:txBody>
      </p:sp>
      <p:pic>
        <p:nvPicPr>
          <p:cNvPr id="4" name="Picture 3"/>
          <p:cNvPicPr>
            <a:picLocks noChangeAspect="1"/>
          </p:cNvPicPr>
          <p:nvPr/>
        </p:nvPicPr>
        <p:blipFill rotWithShape="1">
          <a:blip r:embed="rId2"/>
          <a:srcRect r="18920"/>
          <a:stretch/>
        </p:blipFill>
        <p:spPr>
          <a:xfrm>
            <a:off x="2901951" y="1414831"/>
            <a:ext cx="5410200" cy="4019196"/>
          </a:xfrm>
          <a:prstGeom prst="rect">
            <a:avLst/>
          </a:prstGeom>
          <a:ln>
            <a:solidFill>
              <a:schemeClr val="accent1"/>
            </a:solidFill>
          </a:ln>
        </p:spPr>
      </p:pic>
      <p:sp>
        <p:nvSpPr>
          <p:cNvPr id="5" name="TextBox 4"/>
          <p:cNvSpPr txBox="1"/>
          <p:nvPr/>
        </p:nvSpPr>
        <p:spPr>
          <a:xfrm>
            <a:off x="2901951" y="5719522"/>
            <a:ext cx="5486400" cy="646331"/>
          </a:xfrm>
          <a:prstGeom prst="rect">
            <a:avLst/>
          </a:prstGeom>
          <a:noFill/>
        </p:spPr>
        <p:txBody>
          <a:bodyPr wrap="square" rtlCol="0">
            <a:spAutoFit/>
          </a:bodyPr>
          <a:lstStyle/>
          <a:p>
            <a:r>
              <a:rPr lang="en-US" dirty="0" smtClean="0"/>
              <a:t>A postponed award will not show up in searches or on reports.</a:t>
            </a:r>
            <a:endParaRPr lang="en-US" dirty="0"/>
          </a:p>
        </p:txBody>
      </p:sp>
    </p:spTree>
    <p:extLst>
      <p:ext uri="{BB962C8B-B14F-4D97-AF65-F5344CB8AC3E}">
        <p14:creationId xmlns:p14="http://schemas.microsoft.com/office/powerpoint/2010/main" val="1071539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120</TotalTime>
  <Words>399</Words>
  <Application>Microsoft Office PowerPoint</Application>
  <PresentationFormat>On-screen Show (4:3)</PresentationFormat>
  <Paragraphs>44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Corbel</vt:lpstr>
      <vt:lpstr>Wingdings 2</vt:lpstr>
      <vt:lpstr>Frame</vt:lpstr>
      <vt:lpstr>ORPIN Upgrade</vt:lpstr>
      <vt:lpstr>New Look and Feel</vt:lpstr>
      <vt:lpstr>“Open in Excel” Option</vt:lpstr>
      <vt:lpstr>Changes to Express/View Interest Screen</vt:lpstr>
      <vt:lpstr>Invite/Notify Moved to Document Wizard</vt:lpstr>
      <vt:lpstr>Flag Contracts as “Favorites”</vt:lpstr>
      <vt:lpstr>Save to Profile</vt:lpstr>
      <vt:lpstr>Rapid Item Entry</vt:lpstr>
      <vt:lpstr>Publish Date on Awards</vt:lpstr>
      <vt:lpstr>New Options on My Documents &gt; Document Search</vt:lpstr>
      <vt:lpstr>Reassign Responsibility Tool</vt:lpstr>
      <vt:lpstr> Other New Functionality</vt:lpstr>
    </vt:vector>
  </TitlesOfParts>
  <Company>State of Oregon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ORPIN Upgrade</dc:title>
  <dc:creator>LAFLEUR Nicole M * EGS</dc:creator>
  <cp:lastModifiedBy>LAFLEUR Nicole M * EGS</cp:lastModifiedBy>
  <cp:revision>28</cp:revision>
  <dcterms:created xsi:type="dcterms:W3CDTF">2015-05-14T16:09:38Z</dcterms:created>
  <dcterms:modified xsi:type="dcterms:W3CDTF">2015-05-20T14:30:34Z</dcterms:modified>
</cp:coreProperties>
</file>