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56" r:id="rId2"/>
    <p:sldId id="257" r:id="rId3"/>
    <p:sldId id="259" r:id="rId4"/>
    <p:sldId id="298" r:id="rId5"/>
    <p:sldId id="307" r:id="rId6"/>
    <p:sldId id="306" r:id="rId7"/>
    <p:sldId id="308" r:id="rId8"/>
    <p:sldId id="315" r:id="rId9"/>
    <p:sldId id="309" r:id="rId10"/>
    <p:sldId id="310" r:id="rId11"/>
    <p:sldId id="311" r:id="rId12"/>
    <p:sldId id="312" r:id="rId13"/>
    <p:sldId id="314" r:id="rId14"/>
    <p:sldId id="313" r:id="rId15"/>
    <p:sldId id="260" r:id="rId16"/>
    <p:sldId id="261" r:id="rId17"/>
    <p:sldId id="263" r:id="rId18"/>
    <p:sldId id="264" r:id="rId19"/>
    <p:sldId id="281" r:id="rId20"/>
    <p:sldId id="267" r:id="rId21"/>
    <p:sldId id="290" r:id="rId22"/>
    <p:sldId id="269" r:id="rId23"/>
    <p:sldId id="277" r:id="rId24"/>
    <p:sldId id="291" r:id="rId25"/>
    <p:sldId id="292" r:id="rId26"/>
    <p:sldId id="293" r:id="rId27"/>
    <p:sldId id="287" r:id="rId28"/>
    <p:sldId id="303" r:id="rId29"/>
    <p:sldId id="294" r:id="rId30"/>
    <p:sldId id="295" r:id="rId31"/>
    <p:sldId id="270" r:id="rId32"/>
    <p:sldId id="299" r:id="rId33"/>
    <p:sldId id="300" r:id="rId34"/>
    <p:sldId id="296" r:id="rId35"/>
    <p:sldId id="297" r:id="rId36"/>
    <p:sldId id="301" r:id="rId37"/>
    <p:sldId id="302" r:id="rId38"/>
    <p:sldId id="285" r:id="rId39"/>
    <p:sldId id="305" r:id="rId40"/>
    <p:sldId id="271" r:id="rId41"/>
    <p:sldId id="304" r:id="rId42"/>
    <p:sldId id="278" r:id="rId43"/>
    <p:sldId id="286" r:id="rId44"/>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WMAN Cindy * PEBB" initials="BC*P" lastIdx="1" clrIdx="0">
    <p:extLst>
      <p:ext uri="{19B8F6BF-5375-455C-9EA6-DF929625EA0E}">
        <p15:presenceInfo xmlns:p15="http://schemas.microsoft.com/office/powerpoint/2012/main" userId="S-1-5-21-1220945662-2146788605-839522115-397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a:srgbClr val="E1BDDF"/>
    <a:srgbClr val="AEB5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94629" autoAdjust="0"/>
  </p:normalViewPr>
  <p:slideViewPr>
    <p:cSldViewPr>
      <p:cViewPr varScale="1">
        <p:scale>
          <a:sx n="74" d="100"/>
          <a:sy n="74" d="100"/>
        </p:scale>
        <p:origin x="164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C94BC91F-03B6-43CF-91C5-076A32506715}" type="datetimeFigureOut">
              <a:rPr lang="en-US" smtClean="0"/>
              <a:t>8/13/2018</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E3748B35-4BC6-45F5-984D-AB49955036ED}" type="slidenum">
              <a:rPr lang="en-US" smtClean="0"/>
              <a:t>‹#›</a:t>
            </a:fld>
            <a:endParaRPr lang="en-US"/>
          </a:p>
        </p:txBody>
      </p:sp>
    </p:spTree>
    <p:extLst>
      <p:ext uri="{BB962C8B-B14F-4D97-AF65-F5344CB8AC3E}">
        <p14:creationId xmlns:p14="http://schemas.microsoft.com/office/powerpoint/2010/main" val="2054413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endParaRPr lang="en-US"/>
          </a:p>
        </p:txBody>
      </p:sp>
      <p:sp>
        <p:nvSpPr>
          <p:cNvPr id="1024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endParaRPr lang="en-US"/>
          </a:p>
        </p:txBody>
      </p:sp>
      <p:sp>
        <p:nvSpPr>
          <p:cNvPr id="102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endParaRPr lang="en-US"/>
          </a:p>
        </p:txBody>
      </p:sp>
      <p:sp>
        <p:nvSpPr>
          <p:cNvPr id="1024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BBE00C26-8E78-4968-A33D-3891D3203149}" type="slidenum">
              <a:rPr lang="en-US"/>
              <a:pPr/>
              <a:t>‹#›</a:t>
            </a:fld>
            <a:endParaRPr lang="en-US"/>
          </a:p>
        </p:txBody>
      </p:sp>
    </p:spTree>
    <p:extLst>
      <p:ext uri="{BB962C8B-B14F-4D97-AF65-F5344CB8AC3E}">
        <p14:creationId xmlns:p14="http://schemas.microsoft.com/office/powerpoint/2010/main" val="38624609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pitchFamily="18" charset="0"/>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a:t>
            </a:fld>
            <a:endParaRPr lang="en-US"/>
          </a:p>
        </p:txBody>
      </p:sp>
    </p:spTree>
    <p:extLst>
      <p:ext uri="{BB962C8B-B14F-4D97-AF65-F5344CB8AC3E}">
        <p14:creationId xmlns:p14="http://schemas.microsoft.com/office/powerpoint/2010/main" val="1281135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11</a:t>
            </a:fld>
            <a:endParaRPr lang="en-US"/>
          </a:p>
        </p:txBody>
      </p:sp>
    </p:spTree>
    <p:extLst>
      <p:ext uri="{BB962C8B-B14F-4D97-AF65-F5344CB8AC3E}">
        <p14:creationId xmlns:p14="http://schemas.microsoft.com/office/powerpoint/2010/main" val="8496530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12</a:t>
            </a:fld>
            <a:endParaRPr lang="en-US"/>
          </a:p>
        </p:txBody>
      </p:sp>
    </p:spTree>
    <p:extLst>
      <p:ext uri="{BB962C8B-B14F-4D97-AF65-F5344CB8AC3E}">
        <p14:creationId xmlns:p14="http://schemas.microsoft.com/office/powerpoint/2010/main" val="1926528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13</a:t>
            </a:fld>
            <a:endParaRPr lang="en-US"/>
          </a:p>
        </p:txBody>
      </p:sp>
    </p:spTree>
    <p:extLst>
      <p:ext uri="{BB962C8B-B14F-4D97-AF65-F5344CB8AC3E}">
        <p14:creationId xmlns:p14="http://schemas.microsoft.com/office/powerpoint/2010/main" val="3287540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14</a:t>
            </a:fld>
            <a:endParaRPr lang="en-US"/>
          </a:p>
        </p:txBody>
      </p:sp>
    </p:spTree>
    <p:extLst>
      <p:ext uri="{BB962C8B-B14F-4D97-AF65-F5344CB8AC3E}">
        <p14:creationId xmlns:p14="http://schemas.microsoft.com/office/powerpoint/2010/main" val="21107868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15</a:t>
            </a:fld>
            <a:endParaRPr lang="en-US"/>
          </a:p>
        </p:txBody>
      </p:sp>
    </p:spTree>
    <p:extLst>
      <p:ext uri="{BB962C8B-B14F-4D97-AF65-F5344CB8AC3E}">
        <p14:creationId xmlns:p14="http://schemas.microsoft.com/office/powerpoint/2010/main" val="3053896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16</a:t>
            </a:fld>
            <a:endParaRPr lang="en-US"/>
          </a:p>
        </p:txBody>
      </p:sp>
    </p:spTree>
    <p:extLst>
      <p:ext uri="{BB962C8B-B14F-4D97-AF65-F5344CB8AC3E}">
        <p14:creationId xmlns:p14="http://schemas.microsoft.com/office/powerpoint/2010/main" val="21219983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17</a:t>
            </a:fld>
            <a:endParaRPr lang="en-US"/>
          </a:p>
        </p:txBody>
      </p:sp>
    </p:spTree>
    <p:extLst>
      <p:ext uri="{BB962C8B-B14F-4D97-AF65-F5344CB8AC3E}">
        <p14:creationId xmlns:p14="http://schemas.microsoft.com/office/powerpoint/2010/main" val="9979115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18</a:t>
            </a:fld>
            <a:endParaRPr lang="en-US"/>
          </a:p>
        </p:txBody>
      </p:sp>
    </p:spTree>
    <p:extLst>
      <p:ext uri="{BB962C8B-B14F-4D97-AF65-F5344CB8AC3E}">
        <p14:creationId xmlns:p14="http://schemas.microsoft.com/office/powerpoint/2010/main" val="13491559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19</a:t>
            </a:fld>
            <a:endParaRPr lang="en-US"/>
          </a:p>
        </p:txBody>
      </p:sp>
    </p:spTree>
    <p:extLst>
      <p:ext uri="{BB962C8B-B14F-4D97-AF65-F5344CB8AC3E}">
        <p14:creationId xmlns:p14="http://schemas.microsoft.com/office/powerpoint/2010/main" val="5849193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20</a:t>
            </a:fld>
            <a:endParaRPr lang="en-US"/>
          </a:p>
        </p:txBody>
      </p:sp>
    </p:spTree>
    <p:extLst>
      <p:ext uri="{BB962C8B-B14F-4D97-AF65-F5344CB8AC3E}">
        <p14:creationId xmlns:p14="http://schemas.microsoft.com/office/powerpoint/2010/main" val="267232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a:t>
            </a:fld>
            <a:endParaRPr lang="en-US"/>
          </a:p>
        </p:txBody>
      </p:sp>
    </p:spTree>
    <p:extLst>
      <p:ext uri="{BB962C8B-B14F-4D97-AF65-F5344CB8AC3E}">
        <p14:creationId xmlns:p14="http://schemas.microsoft.com/office/powerpoint/2010/main" val="11466297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22</a:t>
            </a:fld>
            <a:endParaRPr lang="en-US"/>
          </a:p>
        </p:txBody>
      </p:sp>
    </p:spTree>
    <p:extLst>
      <p:ext uri="{BB962C8B-B14F-4D97-AF65-F5344CB8AC3E}">
        <p14:creationId xmlns:p14="http://schemas.microsoft.com/office/powerpoint/2010/main" val="4211258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23</a:t>
            </a:fld>
            <a:endParaRPr lang="en-US"/>
          </a:p>
        </p:txBody>
      </p:sp>
    </p:spTree>
    <p:extLst>
      <p:ext uri="{BB962C8B-B14F-4D97-AF65-F5344CB8AC3E}">
        <p14:creationId xmlns:p14="http://schemas.microsoft.com/office/powerpoint/2010/main" val="6215923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24</a:t>
            </a:fld>
            <a:endParaRPr lang="en-US"/>
          </a:p>
        </p:txBody>
      </p:sp>
    </p:spTree>
    <p:extLst>
      <p:ext uri="{BB962C8B-B14F-4D97-AF65-F5344CB8AC3E}">
        <p14:creationId xmlns:p14="http://schemas.microsoft.com/office/powerpoint/2010/main" val="34380882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25</a:t>
            </a:fld>
            <a:endParaRPr lang="en-US"/>
          </a:p>
        </p:txBody>
      </p:sp>
    </p:spTree>
    <p:extLst>
      <p:ext uri="{BB962C8B-B14F-4D97-AF65-F5344CB8AC3E}">
        <p14:creationId xmlns:p14="http://schemas.microsoft.com/office/powerpoint/2010/main" val="3036389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26</a:t>
            </a:fld>
            <a:endParaRPr lang="en-US"/>
          </a:p>
        </p:txBody>
      </p:sp>
    </p:spTree>
    <p:extLst>
      <p:ext uri="{BB962C8B-B14F-4D97-AF65-F5344CB8AC3E}">
        <p14:creationId xmlns:p14="http://schemas.microsoft.com/office/powerpoint/2010/main" val="24020493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31</a:t>
            </a:fld>
            <a:endParaRPr lang="en-US"/>
          </a:p>
        </p:txBody>
      </p:sp>
    </p:spTree>
    <p:extLst>
      <p:ext uri="{BB962C8B-B14F-4D97-AF65-F5344CB8AC3E}">
        <p14:creationId xmlns:p14="http://schemas.microsoft.com/office/powerpoint/2010/main" val="23667538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34</a:t>
            </a:fld>
            <a:endParaRPr lang="en-US"/>
          </a:p>
        </p:txBody>
      </p:sp>
    </p:spTree>
    <p:extLst>
      <p:ext uri="{BB962C8B-B14F-4D97-AF65-F5344CB8AC3E}">
        <p14:creationId xmlns:p14="http://schemas.microsoft.com/office/powerpoint/2010/main" val="23922908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35</a:t>
            </a:fld>
            <a:endParaRPr lang="en-US"/>
          </a:p>
        </p:txBody>
      </p:sp>
    </p:spTree>
    <p:extLst>
      <p:ext uri="{BB962C8B-B14F-4D97-AF65-F5344CB8AC3E}">
        <p14:creationId xmlns:p14="http://schemas.microsoft.com/office/powerpoint/2010/main" val="34486255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36</a:t>
            </a:fld>
            <a:endParaRPr lang="en-US"/>
          </a:p>
        </p:txBody>
      </p:sp>
    </p:spTree>
    <p:extLst>
      <p:ext uri="{BB962C8B-B14F-4D97-AF65-F5344CB8AC3E}">
        <p14:creationId xmlns:p14="http://schemas.microsoft.com/office/powerpoint/2010/main" val="23249594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37</a:t>
            </a:fld>
            <a:endParaRPr lang="en-US"/>
          </a:p>
        </p:txBody>
      </p:sp>
    </p:spTree>
    <p:extLst>
      <p:ext uri="{BB962C8B-B14F-4D97-AF65-F5344CB8AC3E}">
        <p14:creationId xmlns:p14="http://schemas.microsoft.com/office/powerpoint/2010/main" val="290503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a:t>
            </a:fld>
            <a:endParaRPr lang="en-US"/>
          </a:p>
        </p:txBody>
      </p:sp>
    </p:spTree>
    <p:extLst>
      <p:ext uri="{BB962C8B-B14F-4D97-AF65-F5344CB8AC3E}">
        <p14:creationId xmlns:p14="http://schemas.microsoft.com/office/powerpoint/2010/main" val="2599754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38</a:t>
            </a:fld>
            <a:endParaRPr lang="en-US"/>
          </a:p>
        </p:txBody>
      </p:sp>
    </p:spTree>
    <p:extLst>
      <p:ext uri="{BB962C8B-B14F-4D97-AF65-F5344CB8AC3E}">
        <p14:creationId xmlns:p14="http://schemas.microsoft.com/office/powerpoint/2010/main" val="27026996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39</a:t>
            </a:fld>
            <a:endParaRPr lang="en-US"/>
          </a:p>
        </p:txBody>
      </p:sp>
    </p:spTree>
    <p:extLst>
      <p:ext uri="{BB962C8B-B14F-4D97-AF65-F5344CB8AC3E}">
        <p14:creationId xmlns:p14="http://schemas.microsoft.com/office/powerpoint/2010/main" val="41284794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40</a:t>
            </a:fld>
            <a:endParaRPr lang="en-US"/>
          </a:p>
        </p:txBody>
      </p:sp>
    </p:spTree>
    <p:extLst>
      <p:ext uri="{BB962C8B-B14F-4D97-AF65-F5344CB8AC3E}">
        <p14:creationId xmlns:p14="http://schemas.microsoft.com/office/powerpoint/2010/main" val="7741419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41</a:t>
            </a:fld>
            <a:endParaRPr lang="en-US"/>
          </a:p>
        </p:txBody>
      </p:sp>
    </p:spTree>
    <p:extLst>
      <p:ext uri="{BB962C8B-B14F-4D97-AF65-F5344CB8AC3E}">
        <p14:creationId xmlns:p14="http://schemas.microsoft.com/office/powerpoint/2010/main" val="40939678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42</a:t>
            </a:fld>
            <a:endParaRPr lang="en-US"/>
          </a:p>
        </p:txBody>
      </p:sp>
    </p:spTree>
    <p:extLst>
      <p:ext uri="{BB962C8B-B14F-4D97-AF65-F5344CB8AC3E}">
        <p14:creationId xmlns:p14="http://schemas.microsoft.com/office/powerpoint/2010/main" val="12028102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43</a:t>
            </a:fld>
            <a:endParaRPr lang="en-US"/>
          </a:p>
        </p:txBody>
      </p:sp>
    </p:spTree>
    <p:extLst>
      <p:ext uri="{BB962C8B-B14F-4D97-AF65-F5344CB8AC3E}">
        <p14:creationId xmlns:p14="http://schemas.microsoft.com/office/powerpoint/2010/main" val="2748414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5</a:t>
            </a:fld>
            <a:endParaRPr lang="en-US"/>
          </a:p>
        </p:txBody>
      </p:sp>
    </p:spTree>
    <p:extLst>
      <p:ext uri="{BB962C8B-B14F-4D97-AF65-F5344CB8AC3E}">
        <p14:creationId xmlns:p14="http://schemas.microsoft.com/office/powerpoint/2010/main" val="3464433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6</a:t>
            </a:fld>
            <a:endParaRPr lang="en-US"/>
          </a:p>
        </p:txBody>
      </p:sp>
    </p:spTree>
    <p:extLst>
      <p:ext uri="{BB962C8B-B14F-4D97-AF65-F5344CB8AC3E}">
        <p14:creationId xmlns:p14="http://schemas.microsoft.com/office/powerpoint/2010/main" val="1913220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7</a:t>
            </a:fld>
            <a:endParaRPr lang="en-US"/>
          </a:p>
        </p:txBody>
      </p:sp>
    </p:spTree>
    <p:extLst>
      <p:ext uri="{BB962C8B-B14F-4D97-AF65-F5344CB8AC3E}">
        <p14:creationId xmlns:p14="http://schemas.microsoft.com/office/powerpoint/2010/main" val="2143720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8</a:t>
            </a:fld>
            <a:endParaRPr lang="en-US"/>
          </a:p>
        </p:txBody>
      </p:sp>
    </p:spTree>
    <p:extLst>
      <p:ext uri="{BB962C8B-B14F-4D97-AF65-F5344CB8AC3E}">
        <p14:creationId xmlns:p14="http://schemas.microsoft.com/office/powerpoint/2010/main" val="3147015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9</a:t>
            </a:fld>
            <a:endParaRPr lang="en-US"/>
          </a:p>
        </p:txBody>
      </p:sp>
    </p:spTree>
    <p:extLst>
      <p:ext uri="{BB962C8B-B14F-4D97-AF65-F5344CB8AC3E}">
        <p14:creationId xmlns:p14="http://schemas.microsoft.com/office/powerpoint/2010/main" val="32054966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BE00C26-8E78-4968-A33D-3891D3203149}" type="slidenum">
              <a:rPr lang="en-US" smtClean="0"/>
              <a:pPr/>
              <a:t>10</a:t>
            </a:fld>
            <a:endParaRPr lang="en-US"/>
          </a:p>
        </p:txBody>
      </p:sp>
    </p:spTree>
    <p:extLst>
      <p:ext uri="{BB962C8B-B14F-4D97-AF65-F5344CB8AC3E}">
        <p14:creationId xmlns:p14="http://schemas.microsoft.com/office/powerpoint/2010/main" val="20085098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OHAmasterpage_nobackfinal_shared.jpg"/>
          <p:cNvPicPr>
            <a:picLocks noChangeAspect="1"/>
          </p:cNvPicPr>
          <p:nvPr userDrawn="1"/>
        </p:nvPicPr>
        <p:blipFill>
          <a:blip r:embed="rId2" cstate="print"/>
          <a:stretch>
            <a:fillRect/>
          </a:stretch>
        </p:blipFill>
        <p:spPr>
          <a:xfrm>
            <a:off x="2689" y="0"/>
            <a:ext cx="9138621" cy="6858000"/>
          </a:xfrm>
          <a:prstGeom prst="rect">
            <a:avLst/>
          </a:prstGeom>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r>
              <a:rPr lang="en-US"/>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r>
              <a:rPr lang="en-US"/>
              <a:t>Click to edit Master subtitle style</a:t>
            </a:r>
          </a:p>
        </p:txBody>
      </p:sp>
      <p:sp>
        <p:nvSpPr>
          <p:cNvPr id="6153" name="Rectangle 9"/>
          <p:cNvSpPr>
            <a:spLocks noChangeArrowheads="1"/>
          </p:cNvSpPr>
          <p:nvPr/>
        </p:nvSpPr>
        <p:spPr bwMode="auto">
          <a:xfrm>
            <a:off x="3124200" y="6324600"/>
            <a:ext cx="2895600" cy="323850"/>
          </a:xfrm>
          <a:prstGeom prst="rect">
            <a:avLst/>
          </a:prstGeom>
          <a:noFill/>
          <a:ln w="9525">
            <a:noFill/>
            <a:miter lim="800000"/>
            <a:headEnd/>
            <a:tailEnd/>
          </a:ln>
          <a:effectLst/>
        </p:spPr>
        <p:txBody>
          <a:bodyPr/>
          <a:lstStyle/>
          <a:p>
            <a:pPr algn="ctr" eaLnBrk="1" hangingPunct="1"/>
            <a:endParaRPr lang="en-US" sz="1200">
              <a:solidFill>
                <a:srgbClr val="005595"/>
              </a:solidFill>
              <a:latin typeface="Arial" charset="0"/>
            </a:endParaRPr>
          </a:p>
        </p:txBody>
      </p:sp>
      <p:sp>
        <p:nvSpPr>
          <p:cNvPr id="6155" name="Text Box 11"/>
          <p:cNvSpPr txBox="1">
            <a:spLocks noChangeArrowheads="1"/>
          </p:cNvSpPr>
          <p:nvPr userDrawn="1"/>
        </p:nvSpPr>
        <p:spPr bwMode="auto">
          <a:xfrm>
            <a:off x="609600" y="5486400"/>
            <a:ext cx="3200400" cy="493713"/>
          </a:xfrm>
          <a:prstGeom prst="rect">
            <a:avLst/>
          </a:prstGeom>
          <a:noFill/>
          <a:ln w="9525">
            <a:noFill/>
            <a:miter lim="800000"/>
            <a:headEnd/>
            <a:tailEnd/>
          </a:ln>
          <a:effectLst/>
        </p:spPr>
        <p:txBody>
          <a:bodyPr>
            <a:spAutoFit/>
          </a:bodyPr>
          <a:lstStyle/>
          <a:p>
            <a:pPr algn="ctr" eaLnBrk="1" hangingPunct="1">
              <a:spcBef>
                <a:spcPct val="20000"/>
              </a:spcBef>
            </a:pPr>
            <a:r>
              <a:rPr lang="en-US" sz="1200" dirty="0">
                <a:solidFill>
                  <a:srgbClr val="005595"/>
                </a:solidFill>
                <a:latin typeface="Arial" charset="0"/>
              </a:rPr>
              <a:t>Place Your Logo Here - Align Center</a:t>
            </a:r>
          </a:p>
          <a:p>
            <a:pPr algn="ctr" eaLnBrk="1" hangingPunct="1">
              <a:spcBef>
                <a:spcPct val="20000"/>
              </a:spcBef>
            </a:pPr>
            <a:endParaRPr lang="en-US" sz="1200" dirty="0">
              <a:solidFill>
                <a:srgbClr val="005595"/>
              </a:solidFill>
              <a:latin typeface="Arial" charset="0"/>
            </a:endParaRPr>
          </a:p>
        </p:txBody>
      </p:sp>
      <p:sp>
        <p:nvSpPr>
          <p:cNvPr id="2" name="TextBox 1"/>
          <p:cNvSpPr txBox="1"/>
          <p:nvPr userDrawn="1"/>
        </p:nvSpPr>
        <p:spPr>
          <a:xfrm>
            <a:off x="685800" y="5410200"/>
            <a:ext cx="2819400" cy="569913"/>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A4D164C-97E3-4077-A336-8B3BA028DF35}"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3401412-47C9-4FBE-B950-A30F096D7934}"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35B1C7C-2FE3-440E-960B-DC336E9D4EC3}"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Rectangle 5"/>
          <p:cNvSpPr/>
          <p:nvPr userDrawn="1"/>
        </p:nvSpPr>
        <p:spPr bwMode="auto">
          <a:xfrm flipV="1">
            <a:off x="304800" y="6019800"/>
            <a:ext cx="2731914" cy="21907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8" charset="0"/>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5543550"/>
            <a:ext cx="6400800" cy="93345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693C284-B4DC-451D-807D-F60D65E3CB4B}" type="slidenum">
              <a:rPr lang="en-US"/>
              <a:pPr/>
              <a:t>‹#›</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77962D4F-5079-4222-824C-2D2332E0DD5E}"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7B73C464-62F4-41AC-86F0-6F0305D6E9D3}" type="slidenum">
              <a:rPr lang="en-US"/>
              <a:pPr/>
              <a:t>‹#›</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D01E5BF8-2D8D-486B-87C7-C2DCA0D61843}" type="slidenum">
              <a:rPr lang="en-US"/>
              <a:pPr/>
              <a:t>‹#›</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810F3097-2133-4D9E-BC2B-43985C5D995A}" type="slidenum">
              <a:rPr lang="en-US"/>
              <a:pPr/>
              <a:t>‹#›</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129712D-99B4-4A1B-A104-7124243888D5}"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7620B12F-3AA2-41D6-BCED-9B854066AE1B}" type="slidenum">
              <a:rPr lang="en-US"/>
              <a:pPr/>
              <a:t>‹#›</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31" name="Picture 11" descr="Power Point Template PG 2 new sm"/>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p:spPr>
      </p:pic>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sldNum" sz="quarter" idx="4"/>
          </p:nvPr>
        </p:nvSpPr>
        <p:spPr bwMode="auto">
          <a:xfrm>
            <a:off x="304800" y="653415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fld id="{4992160A-B009-4DF0-9663-DC50E3E3959B}" type="slidenum">
              <a:rPr lang="en-US"/>
              <a:pPr/>
              <a:t>‹#›</a:t>
            </a:fld>
            <a:endParaRPr lang="en-US"/>
          </a:p>
        </p:txBody>
      </p:sp>
      <p:sp>
        <p:nvSpPr>
          <p:cNvPr id="5130" name="Rectangle 10"/>
          <p:cNvSpPr>
            <a:spLocks noGrp="1" noChangeArrowheads="1"/>
          </p:cNvSpPr>
          <p:nvPr>
            <p:ph type="ftr" sz="quarter" idx="3"/>
          </p:nvPr>
        </p:nvSpPr>
        <p:spPr bwMode="auto">
          <a:xfrm>
            <a:off x="3124200" y="6534150"/>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endParaRPr lang="en-US"/>
          </a:p>
        </p:txBody>
      </p:sp>
      <p:sp>
        <p:nvSpPr>
          <p:cNvPr id="5132" name="Text Box 12"/>
          <p:cNvSpPr txBox="1">
            <a:spLocks noChangeArrowheads="1"/>
          </p:cNvSpPr>
          <p:nvPr userDrawn="1"/>
        </p:nvSpPr>
        <p:spPr bwMode="auto">
          <a:xfrm>
            <a:off x="304800" y="6019800"/>
            <a:ext cx="3200400" cy="493713"/>
          </a:xfrm>
          <a:prstGeom prst="rect">
            <a:avLst/>
          </a:prstGeom>
          <a:noFill/>
          <a:ln w="9525">
            <a:noFill/>
            <a:miter lim="800000"/>
            <a:headEnd/>
            <a:tailEnd/>
          </a:ln>
          <a:effectLst/>
        </p:spPr>
        <p:txBody>
          <a:bodyPr>
            <a:spAutoFit/>
          </a:bodyPr>
          <a:lstStyle/>
          <a:p>
            <a:pPr eaLnBrk="1" hangingPunct="1">
              <a:spcBef>
                <a:spcPct val="20000"/>
              </a:spcBef>
            </a:pPr>
            <a:r>
              <a:rPr lang="en-US" sz="1200">
                <a:solidFill>
                  <a:srgbClr val="005595"/>
                </a:solidFill>
                <a:latin typeface="Arial" charset="0"/>
              </a:rPr>
              <a:t>Place Your Logo Here - Align Center</a:t>
            </a:r>
          </a:p>
          <a:p>
            <a:pPr eaLnBrk="1" hangingPunct="1">
              <a:spcBef>
                <a:spcPct val="20000"/>
              </a:spcBef>
            </a:pPr>
            <a:endParaRPr lang="en-US" sz="1200">
              <a:solidFill>
                <a:srgbClr val="005595"/>
              </a:solidFill>
              <a:latin typeface="Arial" charset="0"/>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3200" b="1">
          <a:solidFill>
            <a:srgbClr val="005595"/>
          </a:solidFill>
          <a:latin typeface="+mj-lt"/>
          <a:ea typeface="+mj-ea"/>
          <a:cs typeface="+mj-cs"/>
        </a:defRPr>
      </a:lvl1pPr>
      <a:lvl2pPr algn="l" rtl="0" fontAlgn="base">
        <a:spcBef>
          <a:spcPct val="0"/>
        </a:spcBef>
        <a:spcAft>
          <a:spcPct val="0"/>
        </a:spcAft>
        <a:defRPr sz="3200" b="1">
          <a:solidFill>
            <a:srgbClr val="005595"/>
          </a:solidFill>
          <a:latin typeface="Arial" charset="0"/>
        </a:defRPr>
      </a:lvl2pPr>
      <a:lvl3pPr algn="l" rtl="0" fontAlgn="base">
        <a:spcBef>
          <a:spcPct val="0"/>
        </a:spcBef>
        <a:spcAft>
          <a:spcPct val="0"/>
        </a:spcAft>
        <a:defRPr sz="3200" b="1">
          <a:solidFill>
            <a:srgbClr val="005595"/>
          </a:solidFill>
          <a:latin typeface="Arial" charset="0"/>
        </a:defRPr>
      </a:lvl3pPr>
      <a:lvl4pPr algn="l" rtl="0" fontAlgn="base">
        <a:spcBef>
          <a:spcPct val="0"/>
        </a:spcBef>
        <a:spcAft>
          <a:spcPct val="0"/>
        </a:spcAft>
        <a:defRPr sz="3200" b="1">
          <a:solidFill>
            <a:srgbClr val="005595"/>
          </a:solidFill>
          <a:latin typeface="Arial" charset="0"/>
        </a:defRPr>
      </a:lvl4pPr>
      <a:lvl5pPr algn="l" rtl="0" fontAlgn="base">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p:titleStyle>
    <p:bodyStyle>
      <a:lvl1pPr marL="342900" indent="-342900" algn="l" rtl="0" fontAlgn="base">
        <a:spcBef>
          <a:spcPct val="20000"/>
        </a:spcBef>
        <a:spcAft>
          <a:spcPct val="0"/>
        </a:spcAft>
        <a:buChar char="•"/>
        <a:defRPr sz="2000">
          <a:solidFill>
            <a:srgbClr val="005595"/>
          </a:solidFill>
          <a:latin typeface="+mn-lt"/>
          <a:ea typeface="+mn-ea"/>
          <a:cs typeface="+mn-cs"/>
        </a:defRPr>
      </a:lvl1pPr>
      <a:lvl2pPr marL="742950" indent="-285750" algn="l" rtl="0" fontAlgn="base">
        <a:spcBef>
          <a:spcPct val="20000"/>
        </a:spcBef>
        <a:spcAft>
          <a:spcPct val="0"/>
        </a:spcAft>
        <a:buChar char="–"/>
        <a:defRPr>
          <a:solidFill>
            <a:srgbClr val="005595"/>
          </a:solidFill>
          <a:latin typeface="+mn-lt"/>
        </a:defRPr>
      </a:lvl2pPr>
      <a:lvl3pPr marL="1143000" indent="-228600" algn="l" rtl="0" fontAlgn="base">
        <a:spcBef>
          <a:spcPct val="20000"/>
        </a:spcBef>
        <a:spcAft>
          <a:spcPct val="0"/>
        </a:spcAft>
        <a:buChar char="•"/>
        <a:defRPr sz="1600">
          <a:solidFill>
            <a:srgbClr val="005595"/>
          </a:solidFill>
          <a:latin typeface="+mn-lt"/>
        </a:defRPr>
      </a:lvl3pPr>
      <a:lvl4pPr marL="1600200" indent="-228600" algn="l" rtl="0" fontAlgn="base">
        <a:spcBef>
          <a:spcPct val="20000"/>
        </a:spcBef>
        <a:spcAft>
          <a:spcPct val="0"/>
        </a:spcAft>
        <a:buChar char="–"/>
        <a:defRPr sz="1400">
          <a:solidFill>
            <a:srgbClr val="005595"/>
          </a:solidFill>
          <a:latin typeface="+mn-lt"/>
        </a:defRPr>
      </a:lvl4pPr>
      <a:lvl5pPr marL="2057400" indent="-228600" algn="l" rtl="0" fontAlgn="base">
        <a:spcBef>
          <a:spcPct val="20000"/>
        </a:spcBef>
        <a:spcAft>
          <a:spcPct val="0"/>
        </a:spcAft>
        <a:buChar char="»"/>
        <a:defRPr sz="14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secure.sos.state.or.us/oard/displayDivisionRules.action?selectedDivision=81"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oregon.gov/oha/OEBB/Policies/QSCMatrix.pdf" TargetMode="External"/><Relationship Id="rId2" Type="http://schemas.openxmlformats.org/officeDocument/2006/relationships/hyperlink" Target="https://www.oregon.gov/oha/OEBB/Pages/QSC-Matrix.aspx" TargetMode="External"/><Relationship Id="rId1" Type="http://schemas.openxmlformats.org/officeDocument/2006/relationships/slideLayout" Target="../slideLayouts/slideLayout2.xml"/><Relationship Id="rId4" Type="http://schemas.openxmlformats.org/officeDocument/2006/relationships/hyperlink" Target="https://secure.sos.state.or.us/oard/viewSingleRule.action?ruleVrsnRsn=236134"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secure.sos.state.or.us/oard/viewSingleRule.action;JSESSIONID_OARD=nyw9hM3mlBO8BatCI2G-84yI7lAC5GjH6wAOjvaptsCdOqS74pMb!568786841?ruleVrsnRsn=236159"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secure.sos.state.or.us/oard/viewSingleRule.action;JSESSIONID_OARD=nyw9hM3mlBO8BatCI2G-84yI7lAC5GjH6wAOjvaptsCdOqS74pMb!568786841?ruleVrsnRsn=1774"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secure.sos.state.or.us/oard/viewSingleRule.action;JSESSIONID_OARD=nyw9hM3mlBO8BatCI2G-84yI7lAC5GjH6wAOjvaptsCdOqS74pMb!568786841?ruleVrsnRsn=236136"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secure.sos.state.or.us/oard/viewSingleRule.action;JSESSIONID_OARD=nyw9hM3mlBO8BatCI2G-84yI7lAC5GjH6wAOjvaptsCdOqS74pMb!568786841?ruleVrsnRsn=236136"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secure.sos.state.or.us/oard/viewSingleRule.action;JSESSIONID_OARD=nyw9hM3mlBO8BatCI2G-84yI7lAC5GjH6wAOjvaptsCdOqS74pMb!568786841?ruleVrsnRsn=236136"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secure.sos.state.or.us/oard/viewSingleRule.action?ruleVrsnRsn=236297"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secure.sos.state.or.us/oard/displayChapterRules.action?selectedChapter=186"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oebb.financialservices@state.or.u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secure.sos.state.or.us/oard/displayChapterRules.action?selectedChapter=186"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oregon.gov/OHA/OEBB/Pages/Admin-Rules.aspx"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381000"/>
            <a:ext cx="7772400" cy="2895600"/>
          </a:xfrm>
        </p:spPr>
        <p:txBody>
          <a:bodyPr/>
          <a:lstStyle/>
          <a:p>
            <a:r>
              <a:rPr lang="en-US" sz="4400" kern="1200" dirty="0" smtClean="0">
                <a:latin typeface="Calibri"/>
              </a:rPr>
              <a:t>HELP!</a:t>
            </a:r>
            <a:br>
              <a:rPr lang="en-US" sz="4400" kern="1200" dirty="0" smtClean="0">
                <a:latin typeface="Calibri"/>
              </a:rPr>
            </a:br>
            <a:r>
              <a:rPr lang="en-US" sz="4400" kern="1200" dirty="0" smtClean="0">
                <a:latin typeface="Calibri"/>
              </a:rPr>
              <a:t>I’m new to open enrollment and OEBB </a:t>
            </a:r>
            <a:r>
              <a:rPr lang="en-US" kern="1200" dirty="0" smtClean="0">
                <a:latin typeface="Calibri"/>
              </a:rPr>
              <a:t>(Open Enrollment </a:t>
            </a:r>
            <a:r>
              <a:rPr lang="en-US" kern="1200" dirty="0">
                <a:latin typeface="Calibri"/>
              </a:rPr>
              <a:t>E</a:t>
            </a:r>
            <a:r>
              <a:rPr lang="en-US" kern="1200" dirty="0" smtClean="0">
                <a:latin typeface="Calibri"/>
              </a:rPr>
              <a:t>dition</a:t>
            </a:r>
            <a:r>
              <a:rPr lang="en-US" kern="1200" dirty="0" smtClean="0">
                <a:latin typeface="Calibri"/>
              </a:rPr>
              <a:t>)</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3604" y="2831592"/>
            <a:ext cx="6336792" cy="2502408"/>
          </a:xfrm>
          <a:prstGeom prst="rect">
            <a:avLst/>
          </a:prstGeom>
        </p:spPr>
      </p:pic>
      <p:sp>
        <p:nvSpPr>
          <p:cNvPr id="4" name="TextBox 3"/>
          <p:cNvSpPr txBox="1"/>
          <p:nvPr/>
        </p:nvSpPr>
        <p:spPr>
          <a:xfrm>
            <a:off x="228600" y="5334000"/>
            <a:ext cx="3733800" cy="1200329"/>
          </a:xfrm>
          <a:prstGeom prst="rect">
            <a:avLst/>
          </a:prstGeom>
          <a:noFill/>
        </p:spPr>
        <p:txBody>
          <a:bodyPr wrap="square" rtlCol="0">
            <a:spAutoFit/>
          </a:bodyPr>
          <a:lstStyle/>
          <a:p>
            <a:endParaRPr lang="en-US" b="1" dirty="0" smtClean="0">
              <a:solidFill>
                <a:srgbClr val="005595"/>
              </a:solidFill>
              <a:latin typeface="Calibri" panose="020F0502020204030204" pitchFamily="34" charset="0"/>
              <a:cs typeface="Calibri" panose="020F0502020204030204" pitchFamily="34" charset="0"/>
            </a:endParaRPr>
          </a:p>
          <a:p>
            <a:r>
              <a:rPr lang="en-US" b="1" dirty="0" smtClean="0">
                <a:solidFill>
                  <a:srgbClr val="005595"/>
                </a:solidFill>
                <a:latin typeface="Calibri" panose="020F0502020204030204" pitchFamily="34" charset="0"/>
                <a:cs typeface="Calibri" panose="020F0502020204030204" pitchFamily="34" charset="0"/>
              </a:rPr>
              <a:t>Linda Freeze</a:t>
            </a:r>
          </a:p>
          <a:p>
            <a:r>
              <a:rPr lang="en-US" b="1" dirty="0" smtClean="0">
                <a:solidFill>
                  <a:srgbClr val="005595"/>
                </a:solidFill>
                <a:latin typeface="Calibri" panose="020F0502020204030204" pitchFamily="34" charset="0"/>
                <a:cs typeface="Calibri" panose="020F0502020204030204" pitchFamily="34" charset="0"/>
              </a:rPr>
              <a:t>Debbie Radish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Synergy and Summit</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endParaRPr lang="en-US" sz="2200" dirty="0" smtClean="0"/>
          </a:p>
          <a:p>
            <a:pPr marL="0" lvl="0" indent="0" eaLnBrk="0" hangingPunct="0">
              <a:spcBef>
                <a:spcPts val="1200"/>
              </a:spcBef>
              <a:buNone/>
            </a:pPr>
            <a:r>
              <a:rPr lang="en-US" sz="2200" dirty="0" smtClean="0"/>
              <a:t>These plans are part of Moda Health.  Synergy and Summit represent our medical </a:t>
            </a:r>
            <a:r>
              <a:rPr lang="en-US" sz="2200" dirty="0"/>
              <a:t>h</a:t>
            </a:r>
            <a:r>
              <a:rPr lang="en-US" sz="2200" dirty="0" smtClean="0"/>
              <a:t>ome networks.  This means the member must select a medical home for each family member PRIOR to services.  These networks are more narrow than the Connexus network.</a:t>
            </a:r>
          </a:p>
          <a:p>
            <a:pPr marL="0" lvl="0" indent="0" eaLnBrk="0" hangingPunct="0">
              <a:spcBef>
                <a:spcPts val="1200"/>
              </a:spcBef>
              <a:buNone/>
            </a:pPr>
            <a:endParaRPr lang="en-US" sz="2200" dirty="0" smtClean="0"/>
          </a:p>
          <a:p>
            <a:pPr marL="0" lvl="0" indent="0" algn="ctr" eaLnBrk="0" hangingPunct="0">
              <a:spcBef>
                <a:spcPts val="1200"/>
              </a:spcBef>
              <a:buNone/>
            </a:pPr>
            <a:r>
              <a:rPr lang="en-US" sz="2200" i="1" dirty="0" smtClean="0">
                <a:solidFill>
                  <a:srgbClr val="FF0000"/>
                </a:solidFill>
              </a:rPr>
              <a:t>Failure to select a medical home prior to services or failing to use your medical home may mean the member pays out of network for services.</a:t>
            </a:r>
            <a:endParaRPr lang="en-US" sz="2200" i="1" dirty="0">
              <a:solidFill>
                <a:srgbClr val="FF0000"/>
              </a:solidFill>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10</a:t>
            </a:fld>
            <a:endParaRPr lang="en-US"/>
          </a:p>
        </p:txBody>
      </p:sp>
    </p:spTree>
    <p:extLst>
      <p:ext uri="{BB962C8B-B14F-4D97-AF65-F5344CB8AC3E}">
        <p14:creationId xmlns:p14="http://schemas.microsoft.com/office/powerpoint/2010/main" val="35383434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Delta Dental Exclusive PPO</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200" dirty="0" smtClean="0"/>
              <a:t>This is the new Delta Dental Exclusive PPO plan.  This plan is different than the other Delta Dental Premier Network plans.  The network is more narrow than the Premier and there is no out of network coverage.</a:t>
            </a:r>
          </a:p>
          <a:p>
            <a:pPr marL="0" lvl="0" indent="0" eaLnBrk="0" hangingPunct="0">
              <a:spcBef>
                <a:spcPts val="1200"/>
              </a:spcBef>
              <a:buNone/>
            </a:pPr>
            <a:r>
              <a:rPr lang="en-US" sz="2200" dirty="0" smtClean="0"/>
              <a:t>If your entity selected this plan Moda will be sending you a communication shortly about this plan selection.</a:t>
            </a:r>
          </a:p>
          <a:p>
            <a:pPr marL="0" lvl="0" indent="0" eaLnBrk="0" hangingPunct="0">
              <a:spcBef>
                <a:spcPts val="1200"/>
              </a:spcBef>
              <a:buNone/>
            </a:pPr>
            <a:r>
              <a:rPr lang="en-US" sz="2200" dirty="0" smtClean="0"/>
              <a:t>Members that enroll in this plan during open enrollment will receive letters from Moda around the first week of October explaining the specifics of this plan selection.</a:t>
            </a:r>
          </a:p>
          <a:p>
            <a:pPr marL="0" lvl="0" indent="0" eaLnBrk="0" hangingPunct="0">
              <a:spcBef>
                <a:spcPts val="1200"/>
              </a:spcBef>
              <a:buNone/>
            </a:pPr>
            <a:r>
              <a:rPr lang="en-US" sz="2200" dirty="0" smtClean="0"/>
              <a:t>Members need to pay attention to this plan offering and understand the coverage.</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11</a:t>
            </a:fld>
            <a:endParaRPr lang="en-US"/>
          </a:p>
        </p:txBody>
      </p:sp>
    </p:spTree>
    <p:extLst>
      <p:ext uri="{BB962C8B-B14F-4D97-AF65-F5344CB8AC3E}">
        <p14:creationId xmlns:p14="http://schemas.microsoft.com/office/powerpoint/2010/main" val="2353250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No More Healthy Futures</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200" dirty="0" smtClean="0"/>
              <a:t>OEBB will no longer offer Healthy Futures effective October 1, 2018.  What does this mean to you?</a:t>
            </a:r>
          </a:p>
          <a:p>
            <a:pPr marL="0" lvl="0" indent="0" eaLnBrk="0" hangingPunct="0">
              <a:spcBef>
                <a:spcPts val="1200"/>
              </a:spcBef>
              <a:buNone/>
            </a:pPr>
            <a:endParaRPr lang="en-US" sz="2200" dirty="0"/>
          </a:p>
          <a:p>
            <a:pPr eaLnBrk="0" hangingPunct="0">
              <a:spcBef>
                <a:spcPts val="1200"/>
              </a:spcBef>
            </a:pPr>
            <a:r>
              <a:rPr lang="en-US" sz="2200" dirty="0" smtClean="0"/>
              <a:t>No one has to take their Health Assessment; this is optional.</a:t>
            </a:r>
          </a:p>
          <a:p>
            <a:pPr eaLnBrk="0" hangingPunct="0">
              <a:spcBef>
                <a:spcPts val="1200"/>
              </a:spcBef>
            </a:pPr>
            <a:r>
              <a:rPr lang="en-US" sz="2200" dirty="0" smtClean="0"/>
              <a:t>No one has to enter their two Healthy Actions in MyOEBB.  They won’t be asked to enter these actions.</a:t>
            </a:r>
          </a:p>
          <a:p>
            <a:pPr eaLnBrk="0" hangingPunct="0">
              <a:spcBef>
                <a:spcPts val="1200"/>
              </a:spcBef>
            </a:pPr>
            <a:r>
              <a:rPr lang="en-US" sz="2200" dirty="0" smtClean="0"/>
              <a:t>No one will be asked to participate in Healthy Futures for 2018-19.</a:t>
            </a:r>
          </a:p>
          <a:p>
            <a:pPr eaLnBrk="0" hangingPunct="0">
              <a:spcBef>
                <a:spcPts val="1200"/>
              </a:spcBef>
            </a:pPr>
            <a:r>
              <a:rPr lang="en-US" sz="2200" dirty="0" smtClean="0"/>
              <a:t>Deductibles will remain at the posted levels for 2018-19.</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12</a:t>
            </a:fld>
            <a:endParaRPr lang="en-US"/>
          </a:p>
        </p:txBody>
      </p:sp>
    </p:spTree>
    <p:extLst>
      <p:ext uri="{BB962C8B-B14F-4D97-AF65-F5344CB8AC3E}">
        <p14:creationId xmlns:p14="http://schemas.microsoft.com/office/powerpoint/2010/main" val="512647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Kaiser Rules</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endParaRPr lang="en-US" sz="2200" dirty="0" smtClean="0"/>
          </a:p>
          <a:p>
            <a:pPr marL="0" lvl="0" indent="0" eaLnBrk="0" hangingPunct="0">
              <a:spcBef>
                <a:spcPts val="1200"/>
              </a:spcBef>
              <a:buNone/>
            </a:pPr>
            <a:r>
              <a:rPr lang="en-US" sz="2200" dirty="0" smtClean="0"/>
              <a:t>Subscriber must have Kaiser Medical to have Kaiser Vision.</a:t>
            </a:r>
          </a:p>
          <a:p>
            <a:pPr marL="0" lvl="0" indent="0" eaLnBrk="0" hangingPunct="0">
              <a:spcBef>
                <a:spcPts val="1200"/>
              </a:spcBef>
              <a:buNone/>
            </a:pPr>
            <a:r>
              <a:rPr lang="en-US" sz="2200" dirty="0" smtClean="0"/>
              <a:t>Spouses/DP’s cannot co-mingle Kaiser Medical and Kaiser Vision.</a:t>
            </a:r>
          </a:p>
          <a:p>
            <a:pPr marL="0" lvl="0" indent="0" eaLnBrk="0" hangingPunct="0">
              <a:spcBef>
                <a:spcPts val="1200"/>
              </a:spcBef>
              <a:buNone/>
            </a:pPr>
            <a:r>
              <a:rPr lang="en-US" sz="2200" dirty="0" smtClean="0"/>
              <a:t>Subscribers can have Kaiser Dental without Kaiser Medical.</a:t>
            </a:r>
          </a:p>
          <a:p>
            <a:pPr marL="0" lvl="0" indent="0" eaLnBrk="0" hangingPunct="0">
              <a:spcBef>
                <a:spcPts val="1200"/>
              </a:spcBef>
              <a:buNone/>
            </a:pPr>
            <a:endParaRPr lang="en-US" sz="2200" dirty="0"/>
          </a:p>
          <a:p>
            <a:pPr marL="0" lvl="0" indent="0" eaLnBrk="0" hangingPunct="0">
              <a:spcBef>
                <a:spcPts val="1200"/>
              </a:spcBef>
              <a:buNone/>
            </a:pPr>
            <a:endParaRPr lang="en-US" sz="2200" dirty="0" smtClean="0"/>
          </a:p>
          <a:p>
            <a:pPr marL="0" lvl="0" indent="0" algn="ctr" eaLnBrk="0" hangingPunct="0">
              <a:spcBef>
                <a:spcPts val="1200"/>
              </a:spcBef>
              <a:buNone/>
            </a:pPr>
            <a:r>
              <a:rPr lang="en-US" sz="2200" i="1" dirty="0" smtClean="0">
                <a:solidFill>
                  <a:srgbClr val="FF0000"/>
                </a:solidFill>
              </a:rPr>
              <a:t>Kaiser has moved to the Eugene/Springfield areas.</a:t>
            </a:r>
            <a:endParaRPr lang="en-US" sz="2200" i="1" dirty="0">
              <a:solidFill>
                <a:srgbClr val="FF0000"/>
              </a:solidFill>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13</a:t>
            </a:fld>
            <a:endParaRPr lang="en-US"/>
          </a:p>
        </p:txBody>
      </p:sp>
    </p:spTree>
    <p:extLst>
      <p:ext uri="{BB962C8B-B14F-4D97-AF65-F5344CB8AC3E}">
        <p14:creationId xmlns:p14="http://schemas.microsoft.com/office/powerpoint/2010/main" val="13517417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SB 1067</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endParaRPr lang="en-US" sz="2200" dirty="0" smtClean="0"/>
          </a:p>
          <a:p>
            <a:pPr marL="0" lvl="0" indent="0" algn="ctr" eaLnBrk="0" hangingPunct="0">
              <a:spcBef>
                <a:spcPts val="1200"/>
              </a:spcBef>
              <a:buNone/>
            </a:pPr>
            <a:r>
              <a:rPr lang="en-US" sz="2800" dirty="0" smtClean="0"/>
              <a:t>SB 1067 will be effective October 1, </a:t>
            </a:r>
            <a:r>
              <a:rPr lang="en-US" sz="2800" b="1" dirty="0" smtClean="0">
                <a:solidFill>
                  <a:srgbClr val="FF0000"/>
                </a:solidFill>
              </a:rPr>
              <a:t>2019</a:t>
            </a:r>
            <a:r>
              <a:rPr lang="en-US" sz="2800" dirty="0" smtClean="0"/>
              <a:t>.  It will not be effective this year.</a:t>
            </a:r>
          </a:p>
          <a:p>
            <a:pPr marL="0" lvl="0" indent="0" algn="ctr" eaLnBrk="0" hangingPunct="0">
              <a:spcBef>
                <a:spcPts val="1200"/>
              </a:spcBef>
              <a:buNone/>
            </a:pPr>
            <a:endParaRPr lang="en-US" sz="2800" b="1" dirty="0">
              <a:solidFill>
                <a:srgbClr val="FF0000"/>
              </a:solidFill>
            </a:endParaRPr>
          </a:p>
          <a:p>
            <a:pPr marL="0" lvl="0" indent="0" algn="ctr" eaLnBrk="0" hangingPunct="0">
              <a:spcBef>
                <a:spcPts val="1200"/>
              </a:spcBef>
              <a:buNone/>
            </a:pPr>
            <a:r>
              <a:rPr lang="en-US" sz="2800" b="1" dirty="0" smtClean="0">
                <a:solidFill>
                  <a:srgbClr val="FF0000"/>
                </a:solidFill>
              </a:rPr>
              <a:t>Recent conference gave out inaccurate info!</a:t>
            </a:r>
            <a:endParaRPr lang="en-US" sz="2800" b="1" dirty="0">
              <a:solidFill>
                <a:srgbClr val="FF0000"/>
              </a:solidFill>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14</a:t>
            </a:fld>
            <a:endParaRPr lang="en-US"/>
          </a:p>
        </p:txBody>
      </p:sp>
    </p:spTree>
    <p:extLst>
      <p:ext uri="{BB962C8B-B14F-4D97-AF65-F5344CB8AC3E}">
        <p14:creationId xmlns:p14="http://schemas.microsoft.com/office/powerpoint/2010/main" val="39674771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What does OEBB do?</a:t>
            </a:r>
            <a:endParaRPr lang="en-US" dirty="0"/>
          </a:p>
        </p:txBody>
      </p:sp>
      <p:sp>
        <p:nvSpPr>
          <p:cNvPr id="3" name="Content Placeholder 2"/>
          <p:cNvSpPr>
            <a:spLocks noGrp="1"/>
          </p:cNvSpPr>
          <p:nvPr>
            <p:ph idx="1"/>
          </p:nvPr>
        </p:nvSpPr>
        <p:spPr>
          <a:xfrm>
            <a:off x="457200" y="1143000"/>
            <a:ext cx="8229600" cy="4572000"/>
          </a:xfrm>
        </p:spPr>
        <p:txBody>
          <a:bodyPr/>
          <a:lstStyle/>
          <a:p>
            <a:pPr marL="228600" lvl="0" indent="-228600" eaLnBrk="0" hangingPunct="0">
              <a:buFont typeface="Arial" panose="020B0604020202020204" pitchFamily="34" charset="0"/>
              <a:buChar char="•"/>
            </a:pPr>
            <a:r>
              <a:rPr lang="en-US" sz="2400" kern="1200" dirty="0" smtClean="0"/>
              <a:t>Run by a Board</a:t>
            </a:r>
          </a:p>
          <a:p>
            <a:pPr marL="228600" indent="-228600" eaLnBrk="0" hangingPunct="0">
              <a:buFont typeface="Arial" panose="020B0604020202020204" pitchFamily="34" charset="0"/>
              <a:buChar char="•"/>
            </a:pPr>
            <a:r>
              <a:rPr lang="en-US" sz="2400" kern="1200" dirty="0" smtClean="0"/>
              <a:t>Give </a:t>
            </a:r>
            <a:r>
              <a:rPr lang="en-US" sz="2400" kern="1200" dirty="0"/>
              <a:t>entities the buying power of over 150,000 lives</a:t>
            </a:r>
          </a:p>
          <a:p>
            <a:pPr marL="228600" indent="-228600" eaLnBrk="0" hangingPunct="0">
              <a:buFont typeface="Arial" panose="020B0604020202020204" pitchFamily="34" charset="0"/>
              <a:buChar char="•"/>
            </a:pPr>
            <a:r>
              <a:rPr lang="en-US" sz="2400" kern="1200" dirty="0" smtClean="0"/>
              <a:t>Design </a:t>
            </a:r>
            <a:r>
              <a:rPr lang="en-US" sz="2400" kern="1200" dirty="0"/>
              <a:t>the </a:t>
            </a:r>
            <a:r>
              <a:rPr lang="en-US" sz="2400" kern="1200" dirty="0" smtClean="0"/>
              <a:t>plans/set </a:t>
            </a:r>
            <a:r>
              <a:rPr lang="en-US" sz="2400" kern="1200" dirty="0"/>
              <a:t>the rates</a:t>
            </a:r>
          </a:p>
          <a:p>
            <a:pPr marL="228600" indent="-228600" eaLnBrk="0" hangingPunct="0">
              <a:buFont typeface="Arial" panose="020B0604020202020204" pitchFamily="34" charset="0"/>
              <a:buChar char="•"/>
            </a:pPr>
            <a:r>
              <a:rPr lang="en-US" sz="2400" kern="1200" dirty="0" smtClean="0"/>
              <a:t>Administer </a:t>
            </a:r>
            <a:r>
              <a:rPr lang="en-US" sz="2400" kern="1200" dirty="0"/>
              <a:t>eligibility appeals</a:t>
            </a:r>
          </a:p>
          <a:p>
            <a:pPr marL="228600" indent="-228600" eaLnBrk="0" hangingPunct="0">
              <a:buFont typeface="Arial" panose="020B0604020202020204" pitchFamily="34" charset="0"/>
              <a:buChar char="•"/>
            </a:pPr>
            <a:r>
              <a:rPr lang="en-US" sz="2400" kern="1200" dirty="0" smtClean="0"/>
              <a:t>Set </a:t>
            </a:r>
            <a:r>
              <a:rPr lang="en-US" sz="2400" kern="1200" dirty="0"/>
              <a:t>OARs and policies</a:t>
            </a:r>
          </a:p>
          <a:p>
            <a:pPr marL="228600" indent="-228600" eaLnBrk="0" hangingPunct="0">
              <a:buFont typeface="Arial" panose="020B0604020202020204" pitchFamily="34" charset="0"/>
              <a:buChar char="•"/>
            </a:pPr>
            <a:r>
              <a:rPr lang="en-US" sz="2400" kern="1200" dirty="0" smtClean="0"/>
              <a:t>Manage </a:t>
            </a:r>
            <a:r>
              <a:rPr lang="en-US" sz="2400" kern="1200" dirty="0"/>
              <a:t>MyOEBB</a:t>
            </a:r>
          </a:p>
          <a:p>
            <a:pPr marL="228600" indent="-228600" eaLnBrk="0" hangingPunct="0">
              <a:buFont typeface="Arial" panose="020B0604020202020204" pitchFamily="34" charset="0"/>
              <a:buChar char="•"/>
            </a:pPr>
            <a:r>
              <a:rPr lang="en-US" sz="2400" kern="1200" dirty="0"/>
              <a:t>Can help you </a:t>
            </a:r>
            <a:r>
              <a:rPr lang="en-US" sz="2400" kern="1200" dirty="0" smtClean="0"/>
              <a:t>resolve </a:t>
            </a:r>
            <a:r>
              <a:rPr lang="en-US" sz="2400" kern="1200" dirty="0"/>
              <a:t>carrier issues</a:t>
            </a:r>
          </a:p>
          <a:p>
            <a:pPr marL="228600" indent="-228600" eaLnBrk="0" hangingPunct="0">
              <a:buFont typeface="Arial" panose="020B0604020202020204" pitchFamily="34" charset="0"/>
              <a:buChar char="•"/>
            </a:pPr>
            <a:r>
              <a:rPr lang="en-US" sz="2400" kern="1200" dirty="0" smtClean="0"/>
              <a:t>Collect </a:t>
            </a:r>
            <a:r>
              <a:rPr lang="en-US" sz="2400" kern="1200" dirty="0"/>
              <a:t>premiums from you </a:t>
            </a:r>
            <a:r>
              <a:rPr lang="en-US" sz="2400" kern="1200" dirty="0" smtClean="0"/>
              <a:t>and </a:t>
            </a:r>
            <a:r>
              <a:rPr lang="en-US" sz="2400" kern="1200" dirty="0"/>
              <a:t>give to carriers</a:t>
            </a:r>
          </a:p>
          <a:p>
            <a:pPr marL="228600" indent="-228600" eaLnBrk="0" hangingPunct="0">
              <a:buFont typeface="Arial" panose="020B0604020202020204" pitchFamily="34" charset="0"/>
              <a:buChar char="•"/>
            </a:pPr>
            <a:r>
              <a:rPr lang="en-US" sz="2400" kern="1200" dirty="0" smtClean="0"/>
              <a:t>Manage </a:t>
            </a:r>
            <a:r>
              <a:rPr lang="en-US" sz="2400" kern="1200" dirty="0"/>
              <a:t>Self Pay Early </a:t>
            </a:r>
            <a:r>
              <a:rPr lang="en-US" sz="2400" kern="1200" dirty="0" smtClean="0"/>
              <a:t>Retirees (SPERS)</a:t>
            </a:r>
            <a:endParaRPr lang="en-US" sz="2400" kern="1200" dirty="0"/>
          </a:p>
          <a:p>
            <a:pPr marL="228600" indent="-228600" eaLnBrk="0" hangingPunct="0">
              <a:buFont typeface="Arial" panose="020B0604020202020204" pitchFamily="34" charset="0"/>
              <a:buChar char="•"/>
            </a:pPr>
            <a:r>
              <a:rPr lang="en-US" sz="2400" kern="1200" dirty="0" smtClean="0"/>
              <a:t>Transmit </a:t>
            </a:r>
            <a:r>
              <a:rPr lang="en-US" sz="2400" kern="1200" dirty="0"/>
              <a:t>eligibility files to </a:t>
            </a:r>
            <a:r>
              <a:rPr lang="en-US" sz="2400" kern="1200" dirty="0" smtClean="0"/>
              <a:t>carriers </a:t>
            </a:r>
            <a:r>
              <a:rPr lang="en-US" sz="2400" kern="1200" dirty="0"/>
              <a:t>and BHS/COBRA</a:t>
            </a:r>
          </a:p>
        </p:txBody>
      </p:sp>
      <p:sp>
        <p:nvSpPr>
          <p:cNvPr id="4" name="Slide Number Placeholder 3"/>
          <p:cNvSpPr>
            <a:spLocks noGrp="1"/>
          </p:cNvSpPr>
          <p:nvPr>
            <p:ph type="sldNum" sz="quarter" idx="10"/>
          </p:nvPr>
        </p:nvSpPr>
        <p:spPr/>
        <p:txBody>
          <a:bodyPr/>
          <a:lstStyle/>
          <a:p>
            <a:fld id="{E35B1C7C-2FE3-440E-960B-DC336E9D4EC3}" type="slidenum">
              <a:rPr lang="en-US" smtClean="0"/>
              <a:pPr/>
              <a:t>15</a:t>
            </a:fld>
            <a:endParaRPr lang="en-US"/>
          </a:p>
        </p:txBody>
      </p:sp>
    </p:spTree>
    <p:extLst>
      <p:ext uri="{BB962C8B-B14F-4D97-AF65-F5344CB8AC3E}">
        <p14:creationId xmlns:p14="http://schemas.microsoft.com/office/powerpoint/2010/main" val="3599297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ctr"/>
            <a:r>
              <a:rPr lang="en-US" sz="4400" kern="1200" dirty="0" smtClean="0">
                <a:latin typeface="Calibri"/>
              </a:rPr>
              <a:t>What do Carriers do?</a:t>
            </a:r>
            <a:endParaRPr lang="en-US" dirty="0"/>
          </a:p>
        </p:txBody>
      </p:sp>
      <p:sp>
        <p:nvSpPr>
          <p:cNvPr id="3" name="Content Placeholder 2"/>
          <p:cNvSpPr>
            <a:spLocks noGrp="1"/>
          </p:cNvSpPr>
          <p:nvPr>
            <p:ph idx="1"/>
          </p:nvPr>
        </p:nvSpPr>
        <p:spPr>
          <a:xfrm>
            <a:off x="457200" y="1143000"/>
            <a:ext cx="8229600" cy="4572000"/>
          </a:xfrm>
        </p:spPr>
        <p:txBody>
          <a:bodyPr/>
          <a:lstStyle/>
          <a:p>
            <a:pPr marL="228600" indent="-228600" eaLnBrk="0" hangingPunct="0">
              <a:buFont typeface="Arial" panose="020B0604020202020204" pitchFamily="34" charset="0"/>
              <a:buChar char="•"/>
            </a:pPr>
            <a:r>
              <a:rPr lang="en-US" sz="2400" kern="1200" dirty="0" smtClean="0"/>
              <a:t>Administer </a:t>
            </a:r>
            <a:r>
              <a:rPr lang="en-US" sz="2400" kern="1200" dirty="0"/>
              <a:t>the </a:t>
            </a:r>
            <a:r>
              <a:rPr lang="en-US" sz="2400" kern="1200" dirty="0" smtClean="0"/>
              <a:t>plans</a:t>
            </a:r>
          </a:p>
          <a:p>
            <a:pPr marL="228600" indent="-228600" eaLnBrk="0" hangingPunct="0">
              <a:buFont typeface="Arial" panose="020B0604020202020204" pitchFamily="34" charset="0"/>
              <a:buChar char="•"/>
            </a:pPr>
            <a:r>
              <a:rPr lang="en-US" sz="2400" kern="1200" dirty="0" smtClean="0"/>
              <a:t>Handle </a:t>
            </a:r>
            <a:r>
              <a:rPr lang="en-US" sz="2400" kern="1200" dirty="0"/>
              <a:t>benefit coverage </a:t>
            </a:r>
            <a:r>
              <a:rPr lang="en-US" sz="2400" kern="1200" dirty="0" smtClean="0"/>
              <a:t>appeals</a:t>
            </a:r>
          </a:p>
          <a:p>
            <a:pPr marL="228600" indent="-228600" eaLnBrk="0" hangingPunct="0">
              <a:buFont typeface="Arial" panose="020B0604020202020204" pitchFamily="34" charset="0"/>
              <a:buChar char="•"/>
            </a:pPr>
            <a:r>
              <a:rPr lang="en-US" sz="2400" kern="1200" dirty="0" smtClean="0"/>
              <a:t>Process claims</a:t>
            </a:r>
          </a:p>
          <a:p>
            <a:pPr marL="228600" indent="-228600" eaLnBrk="0" hangingPunct="0">
              <a:buFont typeface="Arial" panose="020B0604020202020204" pitchFamily="34" charset="0"/>
              <a:buChar char="•"/>
            </a:pPr>
            <a:r>
              <a:rPr lang="en-US" sz="2400" kern="1200" dirty="0" smtClean="0"/>
              <a:t>Set </a:t>
            </a:r>
            <a:r>
              <a:rPr lang="en-US" sz="2400" kern="1200" dirty="0"/>
              <a:t>n</a:t>
            </a:r>
            <a:r>
              <a:rPr lang="en-US" sz="2400" kern="1200" dirty="0" smtClean="0"/>
              <a:t>etwork areas</a:t>
            </a:r>
            <a:endParaRPr lang="en-US" sz="2400" kern="1200" dirty="0"/>
          </a:p>
          <a:p>
            <a:pPr marL="228600" indent="-228600" eaLnBrk="0" hangingPunct="0">
              <a:buFont typeface="Arial" panose="020B0604020202020204" pitchFamily="34" charset="0"/>
              <a:buChar char="•"/>
            </a:pPr>
            <a:r>
              <a:rPr lang="en-US" sz="2400" kern="1200" dirty="0" smtClean="0"/>
              <a:t>Update prescription formularies as needed</a:t>
            </a:r>
          </a:p>
          <a:p>
            <a:pPr marL="228600" indent="-228600" eaLnBrk="0" hangingPunct="0">
              <a:buFont typeface="Arial" panose="020B0604020202020204" pitchFamily="34" charset="0"/>
              <a:buChar char="•"/>
            </a:pPr>
            <a:r>
              <a:rPr lang="en-US" sz="2400" kern="1200" dirty="0" smtClean="0"/>
              <a:t>Contract with providers and facilities</a:t>
            </a:r>
          </a:p>
          <a:p>
            <a:pPr marL="228600" indent="-228600" eaLnBrk="0" hangingPunct="0">
              <a:buFont typeface="Arial" panose="020B0604020202020204" pitchFamily="34" charset="0"/>
              <a:buChar char="•"/>
            </a:pPr>
            <a:r>
              <a:rPr lang="en-US" sz="2400" kern="1200" dirty="0" smtClean="0"/>
              <a:t>Attend Benefit Fairs</a:t>
            </a:r>
          </a:p>
          <a:p>
            <a:pPr marL="228600" indent="-228600" eaLnBrk="0" hangingPunct="0">
              <a:buFont typeface="Arial" panose="020B0604020202020204" pitchFamily="34" charset="0"/>
              <a:buChar char="•"/>
            </a:pPr>
            <a:r>
              <a:rPr lang="en-US" sz="2400" kern="1200" dirty="0" smtClean="0"/>
              <a:t>Work collaboratively with OEBB</a:t>
            </a:r>
          </a:p>
          <a:p>
            <a:pPr lvl="0" eaLnBrk="0" hangingPunct="0">
              <a:buFont typeface="Arial" panose="020B0604020202020204" pitchFamily="34" charset="0"/>
              <a:buChar char="•"/>
            </a:pPr>
            <a:endParaRPr lang="en-US" sz="2400" kern="1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16</a:t>
            </a:fld>
            <a:endParaRPr lang="en-US"/>
          </a:p>
        </p:txBody>
      </p:sp>
    </p:spTree>
    <p:extLst>
      <p:ext uri="{BB962C8B-B14F-4D97-AF65-F5344CB8AC3E}">
        <p14:creationId xmlns:p14="http://schemas.microsoft.com/office/powerpoint/2010/main" val="2706675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When does OEBB know the rates/plan details?</a:t>
            </a:r>
            <a:endParaRPr lang="en-US" dirty="0"/>
          </a:p>
        </p:txBody>
      </p:sp>
      <p:sp>
        <p:nvSpPr>
          <p:cNvPr id="3" name="Content Placeholder 2"/>
          <p:cNvSpPr>
            <a:spLocks noGrp="1"/>
          </p:cNvSpPr>
          <p:nvPr>
            <p:ph idx="1"/>
          </p:nvPr>
        </p:nvSpPr>
        <p:spPr>
          <a:xfrm>
            <a:off x="467590" y="1600200"/>
            <a:ext cx="8219209" cy="4104409"/>
          </a:xfrm>
        </p:spPr>
        <p:txBody>
          <a:bodyPr/>
          <a:lstStyle/>
          <a:p>
            <a:pPr eaLnBrk="0" hangingPunct="0">
              <a:buFont typeface="Arial" panose="020B0604020202020204" pitchFamily="34" charset="0"/>
              <a:buChar char="•"/>
            </a:pPr>
            <a:r>
              <a:rPr lang="en-US" sz="2400" kern="1200" dirty="0" smtClean="0">
                <a:cs typeface="Calibri" panose="020F0502020204030204" pitchFamily="34" charset="0"/>
              </a:rPr>
              <a:t>The OEBB Board starts to review plan details early each calendar year.</a:t>
            </a:r>
          </a:p>
          <a:p>
            <a:pPr eaLnBrk="0" hangingPunct="0">
              <a:buFont typeface="Arial" panose="020B0604020202020204" pitchFamily="34" charset="0"/>
              <a:buChar char="•"/>
            </a:pPr>
            <a:r>
              <a:rPr lang="en-US" sz="2400" kern="1200" dirty="0" smtClean="0">
                <a:cs typeface="Calibri" panose="020F0502020204030204" pitchFamily="34" charset="0"/>
              </a:rPr>
              <a:t>Rates and plan details are pretty much set at the last Board meeting in April.</a:t>
            </a:r>
          </a:p>
          <a:p>
            <a:pPr eaLnBrk="0" hangingPunct="0">
              <a:buFont typeface="Arial" panose="020B0604020202020204" pitchFamily="34" charset="0"/>
              <a:buChar char="•"/>
            </a:pPr>
            <a:r>
              <a:rPr lang="en-US" sz="2400" kern="1200" dirty="0" smtClean="0">
                <a:cs typeface="Calibri" panose="020F0502020204030204" pitchFamily="34" charset="0"/>
              </a:rPr>
              <a:t>Rates and plan details are usually posted the first week of May.</a:t>
            </a:r>
          </a:p>
          <a:p>
            <a:pPr eaLnBrk="0" hangingPunct="0">
              <a:buFont typeface="Arial" panose="020B0604020202020204" pitchFamily="34" charset="0"/>
              <a:buChar char="•"/>
            </a:pPr>
            <a:r>
              <a:rPr lang="en-US" sz="2400" kern="1200" dirty="0" smtClean="0">
                <a:cs typeface="Calibri" panose="020F0502020204030204" pitchFamily="34" charset="0"/>
              </a:rPr>
              <a:t>OEBB strives to keep the overall average of all healthcare rates at or below 3.4% each plan year.</a:t>
            </a:r>
          </a:p>
        </p:txBody>
      </p:sp>
      <p:sp>
        <p:nvSpPr>
          <p:cNvPr id="4" name="Slide Number Placeholder 3"/>
          <p:cNvSpPr>
            <a:spLocks noGrp="1"/>
          </p:cNvSpPr>
          <p:nvPr>
            <p:ph type="sldNum" sz="quarter" idx="10"/>
          </p:nvPr>
        </p:nvSpPr>
        <p:spPr/>
        <p:txBody>
          <a:bodyPr/>
          <a:lstStyle/>
          <a:p>
            <a:fld id="{E35B1C7C-2FE3-440E-960B-DC336E9D4EC3}" type="slidenum">
              <a:rPr lang="en-US" smtClean="0"/>
              <a:pPr/>
              <a:t>17</a:t>
            </a:fld>
            <a:endParaRPr lang="en-US"/>
          </a:p>
        </p:txBody>
      </p:sp>
    </p:spTree>
    <p:extLst>
      <p:ext uri="{BB962C8B-B14F-4D97-AF65-F5344CB8AC3E}">
        <p14:creationId xmlns:p14="http://schemas.microsoft.com/office/powerpoint/2010/main" val="1028680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What is EE Plan Management?</a:t>
            </a:r>
            <a:endParaRPr lang="en-US" dirty="0"/>
          </a:p>
        </p:txBody>
      </p:sp>
      <p:sp>
        <p:nvSpPr>
          <p:cNvPr id="3" name="Content Placeholder 2"/>
          <p:cNvSpPr>
            <a:spLocks noGrp="1"/>
          </p:cNvSpPr>
          <p:nvPr>
            <p:ph idx="1"/>
          </p:nvPr>
        </p:nvSpPr>
        <p:spPr>
          <a:xfrm>
            <a:off x="457200" y="1143000"/>
            <a:ext cx="8229600" cy="4572000"/>
          </a:xfrm>
        </p:spPr>
        <p:txBody>
          <a:bodyPr/>
          <a:lstStyle/>
          <a:p>
            <a:r>
              <a:rPr lang="en-US" sz="2400" dirty="0" smtClean="0"/>
              <a:t>Division 30 OAR</a:t>
            </a:r>
          </a:p>
          <a:p>
            <a:pPr lvl="1"/>
            <a:r>
              <a:rPr lang="en-US" sz="1400" dirty="0">
                <a:hlinkClick r:id="rId3"/>
              </a:rPr>
              <a:t>https://</a:t>
            </a:r>
            <a:r>
              <a:rPr lang="en-US" sz="1400" dirty="0" smtClean="0">
                <a:hlinkClick r:id="rId3"/>
              </a:rPr>
              <a:t>secure.sos.state.or.us/oard/displayDivisionRules.action?selectedDivision=81</a:t>
            </a:r>
            <a:endParaRPr lang="en-US" sz="1400" dirty="0" smtClean="0"/>
          </a:p>
          <a:p>
            <a:pPr lvl="1"/>
            <a:endParaRPr lang="en-US" sz="2200" dirty="0"/>
          </a:p>
          <a:p>
            <a:r>
              <a:rPr lang="en-US" sz="2400" dirty="0" smtClean="0"/>
              <a:t>OEBB opens up a module in MyOEBB around the middle of each May until the middle of June.</a:t>
            </a:r>
          </a:p>
          <a:p>
            <a:r>
              <a:rPr lang="en-US" sz="2400" dirty="0" smtClean="0"/>
              <a:t>Benefit Admins at each entity need to select plans for each employee group during this time.</a:t>
            </a:r>
          </a:p>
          <a:p>
            <a:r>
              <a:rPr lang="en-US" sz="2400" dirty="0" smtClean="0"/>
              <a:t>These choices will be effective October 1</a:t>
            </a:r>
            <a:r>
              <a:rPr lang="en-US" sz="2400" baseline="30000" dirty="0" smtClean="0"/>
              <a:t>st</a:t>
            </a:r>
            <a:r>
              <a:rPr lang="en-US" sz="2400" dirty="0" smtClean="0"/>
              <a:t> of the upcoming plan year.</a:t>
            </a:r>
          </a:p>
        </p:txBody>
      </p:sp>
      <p:sp>
        <p:nvSpPr>
          <p:cNvPr id="4" name="Slide Number Placeholder 3"/>
          <p:cNvSpPr>
            <a:spLocks noGrp="1"/>
          </p:cNvSpPr>
          <p:nvPr>
            <p:ph type="sldNum" sz="quarter" idx="10"/>
          </p:nvPr>
        </p:nvSpPr>
        <p:spPr/>
        <p:txBody>
          <a:bodyPr/>
          <a:lstStyle/>
          <a:p>
            <a:fld id="{E35B1C7C-2FE3-440E-960B-DC336E9D4EC3}" type="slidenum">
              <a:rPr lang="en-US" smtClean="0"/>
              <a:pPr/>
              <a:t>18</a:t>
            </a:fld>
            <a:endParaRPr lang="en-US"/>
          </a:p>
        </p:txBody>
      </p:sp>
    </p:spTree>
    <p:extLst>
      <p:ext uri="{BB962C8B-B14F-4D97-AF65-F5344CB8AC3E}">
        <p14:creationId xmlns:p14="http://schemas.microsoft.com/office/powerpoint/2010/main" val="2154815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EE Plan Management Rules</a:t>
            </a:r>
            <a:endParaRPr lang="en-US" dirty="0"/>
          </a:p>
        </p:txBody>
      </p:sp>
      <p:sp>
        <p:nvSpPr>
          <p:cNvPr id="3" name="Content Placeholder 2"/>
          <p:cNvSpPr>
            <a:spLocks noGrp="1"/>
          </p:cNvSpPr>
          <p:nvPr>
            <p:ph idx="1"/>
          </p:nvPr>
        </p:nvSpPr>
        <p:spPr>
          <a:xfrm>
            <a:off x="519545" y="1143000"/>
            <a:ext cx="8167255" cy="4561609"/>
          </a:xfrm>
        </p:spPr>
        <p:txBody>
          <a:bodyPr/>
          <a:lstStyle/>
          <a:p>
            <a:r>
              <a:rPr lang="en-US" sz="2400" dirty="0" smtClean="0"/>
              <a:t>You can only change rate structures once every 3 years.</a:t>
            </a:r>
          </a:p>
          <a:p>
            <a:pPr lvl="1"/>
            <a:r>
              <a:rPr lang="en-US" sz="2400" dirty="0" smtClean="0"/>
              <a:t>Tiered-Different premiums for the number of people on the plan.</a:t>
            </a:r>
          </a:p>
          <a:p>
            <a:pPr lvl="1"/>
            <a:r>
              <a:rPr lang="en-US" sz="2400" dirty="0" smtClean="0"/>
              <a:t>Composite-Same premium regardless of the number of people on the plan.</a:t>
            </a:r>
          </a:p>
          <a:p>
            <a:pPr lvl="1"/>
            <a:r>
              <a:rPr lang="en-US" sz="2400" dirty="0" smtClean="0"/>
              <a:t>You can have a composite rate structure for Medical and tiered for Dental and Vision.</a:t>
            </a:r>
          </a:p>
          <a:p>
            <a:pPr marL="342900" lvl="8" indent="-342900">
              <a:buChar char="•"/>
            </a:pPr>
            <a:r>
              <a:rPr lang="en-US" sz="2400" dirty="0">
                <a:ea typeface="+mn-ea"/>
                <a:cs typeface="+mn-cs"/>
              </a:rPr>
              <a:t>You can only select Kaiser Vision </a:t>
            </a:r>
            <a:r>
              <a:rPr lang="en-US" sz="2400" dirty="0" smtClean="0">
                <a:ea typeface="+mn-ea"/>
                <a:cs typeface="+mn-cs"/>
              </a:rPr>
              <a:t>if </a:t>
            </a:r>
            <a:r>
              <a:rPr lang="en-US" sz="2400" dirty="0">
                <a:ea typeface="+mn-ea"/>
                <a:cs typeface="+mn-cs"/>
              </a:rPr>
              <a:t>you also select Kaiser </a:t>
            </a:r>
            <a:r>
              <a:rPr lang="en-US" sz="2400" dirty="0" smtClean="0">
                <a:ea typeface="+mn-ea"/>
                <a:cs typeface="+mn-cs"/>
              </a:rPr>
              <a:t>Medical.</a:t>
            </a:r>
          </a:p>
          <a:p>
            <a:pPr marL="342900" lvl="8" indent="-342900">
              <a:buChar char="•"/>
            </a:pPr>
            <a:r>
              <a:rPr lang="en-US" sz="2400" dirty="0" smtClean="0">
                <a:ea typeface="+mn-ea"/>
                <a:cs typeface="+mn-cs"/>
              </a:rPr>
              <a:t>Kaiser, Synergy and Summit plans are zip code restricted.</a:t>
            </a:r>
          </a:p>
        </p:txBody>
      </p:sp>
      <p:sp>
        <p:nvSpPr>
          <p:cNvPr id="4" name="Slide Number Placeholder 3"/>
          <p:cNvSpPr>
            <a:spLocks noGrp="1"/>
          </p:cNvSpPr>
          <p:nvPr>
            <p:ph type="sldNum" sz="quarter" idx="10"/>
          </p:nvPr>
        </p:nvSpPr>
        <p:spPr/>
        <p:txBody>
          <a:bodyPr/>
          <a:lstStyle/>
          <a:p>
            <a:fld id="{E35B1C7C-2FE3-440E-960B-DC336E9D4EC3}" type="slidenum">
              <a:rPr lang="en-US" smtClean="0"/>
              <a:pPr/>
              <a:t>19</a:t>
            </a:fld>
            <a:endParaRPr lang="en-US"/>
          </a:p>
        </p:txBody>
      </p:sp>
    </p:spTree>
    <p:extLst>
      <p:ext uri="{BB962C8B-B14F-4D97-AF65-F5344CB8AC3E}">
        <p14:creationId xmlns:p14="http://schemas.microsoft.com/office/powerpoint/2010/main" val="15438507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2048915-2E7B-4321-8015-D8B6B8CEB992}" type="slidenum">
              <a:rPr lang="en-US"/>
              <a:pPr/>
              <a:t>2</a:t>
            </a:fld>
            <a:endParaRPr lang="en-US"/>
          </a:p>
        </p:txBody>
      </p:sp>
      <p:sp>
        <p:nvSpPr>
          <p:cNvPr id="9218" name="Rectangle 2"/>
          <p:cNvSpPr>
            <a:spLocks noGrp="1" noChangeArrowheads="1"/>
          </p:cNvSpPr>
          <p:nvPr>
            <p:ph type="title"/>
          </p:nvPr>
        </p:nvSpPr>
        <p:spPr/>
        <p:txBody>
          <a:bodyPr/>
          <a:lstStyle/>
          <a:p>
            <a:pPr algn="ctr"/>
            <a:r>
              <a:rPr lang="en-US" sz="4400" kern="1200" dirty="0" smtClean="0">
                <a:latin typeface="Calibri"/>
              </a:rPr>
              <a:t>OEBB Plan Year</a:t>
            </a:r>
            <a:endParaRPr lang="en-US" dirty="0"/>
          </a:p>
        </p:txBody>
      </p:sp>
      <p:sp>
        <p:nvSpPr>
          <p:cNvPr id="9219" name="Rectangle 3"/>
          <p:cNvSpPr>
            <a:spLocks noGrp="1" noChangeArrowheads="1"/>
          </p:cNvSpPr>
          <p:nvPr>
            <p:ph type="body" idx="1"/>
          </p:nvPr>
        </p:nvSpPr>
        <p:spPr>
          <a:xfrm>
            <a:off x="457200" y="1143000"/>
            <a:ext cx="8229600" cy="4572000"/>
          </a:xfrm>
        </p:spPr>
        <p:txBody>
          <a:bodyPr/>
          <a:lstStyle/>
          <a:p>
            <a:pPr marL="0" lvl="0" indent="0" eaLnBrk="0" hangingPunct="0">
              <a:buNone/>
            </a:pPr>
            <a:r>
              <a:rPr lang="en-US" sz="2400" kern="1200" dirty="0" smtClean="0"/>
              <a:t>October 1</a:t>
            </a:r>
            <a:r>
              <a:rPr lang="en-US" sz="2400" kern="1200" baseline="30000" dirty="0" smtClean="0"/>
              <a:t>st</a:t>
            </a:r>
            <a:r>
              <a:rPr lang="en-US" sz="2400" kern="1200" dirty="0" smtClean="0"/>
              <a:t> to September 30</a:t>
            </a:r>
            <a:r>
              <a:rPr lang="en-US" sz="2400" kern="1200" baseline="30000" dirty="0" smtClean="0"/>
              <a:t>th</a:t>
            </a:r>
            <a:endParaRPr lang="en-US" sz="2400" kern="1200" dirty="0" smtClean="0"/>
          </a:p>
          <a:p>
            <a:pPr marL="0" lvl="0" indent="0" eaLnBrk="0" hangingPunct="0">
              <a:buNone/>
            </a:pPr>
            <a:endParaRPr lang="en-US" sz="2400" kern="1200" dirty="0"/>
          </a:p>
          <a:p>
            <a:pPr marL="0" lvl="0" indent="0" eaLnBrk="0" hangingPunct="0">
              <a:buNone/>
            </a:pPr>
            <a:r>
              <a:rPr lang="en-US" sz="2400" kern="1200" dirty="0" smtClean="0"/>
              <a:t>What does this mean?</a:t>
            </a:r>
          </a:p>
          <a:p>
            <a:pPr eaLnBrk="0" hangingPunct="0"/>
            <a:r>
              <a:rPr lang="en-US" sz="2400" kern="1200" dirty="0" smtClean="0"/>
              <a:t>Medical plan deductibles and out of pocket max’s start over.</a:t>
            </a:r>
          </a:p>
          <a:p>
            <a:pPr eaLnBrk="0" hangingPunct="0"/>
            <a:r>
              <a:rPr lang="en-US" sz="2400" kern="1200" dirty="0" smtClean="0"/>
              <a:t>Dental and Vision plan benefit maximums start over.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88373"/>
            <a:ext cx="8229600" cy="704850"/>
          </a:xfrm>
        </p:spPr>
        <p:txBody>
          <a:bodyPr/>
          <a:lstStyle/>
          <a:p>
            <a:pPr algn="ctr"/>
            <a:r>
              <a:rPr lang="en-US" sz="4400" kern="1200" dirty="0">
                <a:latin typeface="Calibri"/>
              </a:rPr>
              <a:t>EE Plan Management Rules</a:t>
            </a:r>
            <a:endParaRPr lang="en-US" sz="4400" dirty="0"/>
          </a:p>
        </p:txBody>
      </p:sp>
      <p:sp>
        <p:nvSpPr>
          <p:cNvPr id="3" name="Content Placeholder 2"/>
          <p:cNvSpPr>
            <a:spLocks noGrp="1"/>
          </p:cNvSpPr>
          <p:nvPr>
            <p:ph idx="1"/>
          </p:nvPr>
        </p:nvSpPr>
        <p:spPr>
          <a:xfrm>
            <a:off x="457200" y="1295400"/>
            <a:ext cx="8534400" cy="4495800"/>
          </a:xfrm>
        </p:spPr>
        <p:txBody>
          <a:bodyPr/>
          <a:lstStyle/>
          <a:p>
            <a:pPr marL="114300" lvl="2" indent="0" eaLnBrk="0" hangingPunct="0"/>
            <a:endParaRPr lang="en-US" sz="2400" kern="1200" dirty="0"/>
          </a:p>
          <a:p>
            <a:pPr lvl="0" eaLnBrk="0" hangingPunct="0">
              <a:buFont typeface="Arial" panose="020B0604020202020204" pitchFamily="34" charset="0"/>
              <a:buChar char="•"/>
            </a:pPr>
            <a:endParaRPr lang="en-US" sz="2200" kern="1200" dirty="0">
              <a:solidFill>
                <a:prstClr val="black"/>
              </a:solidFill>
              <a:latin typeface="Calibri" panose="020F0502020204030204"/>
              <a:ea typeface="+mn-ea"/>
              <a:cs typeface="+mn-cs"/>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20</a:t>
            </a:fld>
            <a:endParaRPr lang="en-US"/>
          </a:p>
        </p:txBody>
      </p:sp>
      <p:sp>
        <p:nvSpPr>
          <p:cNvPr id="5" name="Content Placeholder 2"/>
          <p:cNvSpPr txBox="1">
            <a:spLocks/>
          </p:cNvSpPr>
          <p:nvPr/>
        </p:nvSpPr>
        <p:spPr bwMode="auto">
          <a:xfrm>
            <a:off x="457200" y="1295400"/>
            <a:ext cx="82296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2000">
                <a:solidFill>
                  <a:srgbClr val="005595"/>
                </a:solidFill>
                <a:latin typeface="+mn-lt"/>
                <a:ea typeface="+mn-ea"/>
                <a:cs typeface="+mn-cs"/>
              </a:defRPr>
            </a:lvl1pPr>
            <a:lvl2pPr marL="742950" indent="-285750" algn="l" rtl="0" fontAlgn="base">
              <a:spcBef>
                <a:spcPct val="20000"/>
              </a:spcBef>
              <a:spcAft>
                <a:spcPct val="0"/>
              </a:spcAft>
              <a:buChar char="–"/>
              <a:defRPr>
                <a:solidFill>
                  <a:srgbClr val="005595"/>
                </a:solidFill>
                <a:latin typeface="+mn-lt"/>
              </a:defRPr>
            </a:lvl2pPr>
            <a:lvl3pPr marL="1143000" indent="-228600" algn="l" rtl="0" fontAlgn="base">
              <a:spcBef>
                <a:spcPct val="20000"/>
              </a:spcBef>
              <a:spcAft>
                <a:spcPct val="0"/>
              </a:spcAft>
              <a:buChar char="•"/>
              <a:defRPr sz="1600">
                <a:solidFill>
                  <a:srgbClr val="005595"/>
                </a:solidFill>
                <a:latin typeface="+mn-lt"/>
              </a:defRPr>
            </a:lvl3pPr>
            <a:lvl4pPr marL="1600200" indent="-228600" algn="l" rtl="0" fontAlgn="base">
              <a:spcBef>
                <a:spcPct val="20000"/>
              </a:spcBef>
              <a:spcAft>
                <a:spcPct val="0"/>
              </a:spcAft>
              <a:buChar char="–"/>
              <a:defRPr sz="1400">
                <a:solidFill>
                  <a:srgbClr val="005595"/>
                </a:solidFill>
                <a:latin typeface="+mn-lt"/>
              </a:defRPr>
            </a:lvl4pPr>
            <a:lvl5pPr marL="2057400" indent="-228600" algn="l" rtl="0" fontAlgn="base">
              <a:spcBef>
                <a:spcPct val="20000"/>
              </a:spcBef>
              <a:spcAft>
                <a:spcPct val="0"/>
              </a:spcAft>
              <a:buChar char="»"/>
              <a:defRPr sz="14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a:lstStyle>
          <a:p>
            <a:pPr marL="342900" lvl="8" indent="-342900">
              <a:buChar char="•"/>
            </a:pPr>
            <a:r>
              <a:rPr lang="en-US" sz="2400" dirty="0"/>
              <a:t>Don’t only select HMO and Medical Home plans.</a:t>
            </a:r>
          </a:p>
          <a:p>
            <a:pPr lvl="1"/>
            <a:r>
              <a:rPr lang="en-US" dirty="0"/>
              <a:t>Sometimes Early </a:t>
            </a:r>
            <a:r>
              <a:rPr lang="en-US" dirty="0" smtClean="0"/>
              <a:t>Retirees/COBRA </a:t>
            </a:r>
            <a:r>
              <a:rPr lang="en-US" dirty="0"/>
              <a:t>live out of these areas.</a:t>
            </a:r>
          </a:p>
          <a:p>
            <a:pPr lvl="1"/>
            <a:r>
              <a:rPr lang="en-US" dirty="0"/>
              <a:t>PPO networks provide more providers.</a:t>
            </a:r>
          </a:p>
          <a:p>
            <a:pPr marL="342900" lvl="8" indent="-342900">
              <a:buChar char="•"/>
            </a:pPr>
            <a:r>
              <a:rPr lang="en-US" sz="2400" dirty="0"/>
              <a:t>Don’t only select the Delta Dental PPO plan.</a:t>
            </a:r>
          </a:p>
          <a:p>
            <a:pPr lvl="1"/>
            <a:r>
              <a:rPr lang="en-US" dirty="0"/>
              <a:t>The PPO Dental Plan is a limited network with no out of network coverage.</a:t>
            </a:r>
          </a:p>
          <a:p>
            <a:pPr marL="342900" lvl="8" indent="-342900">
              <a:buChar char="•"/>
            </a:pPr>
            <a:r>
              <a:rPr lang="en-US" sz="2400" dirty="0" smtClean="0"/>
              <a:t>You </a:t>
            </a:r>
            <a:r>
              <a:rPr lang="en-US" sz="2400" dirty="0"/>
              <a:t>can only add new groups if you have a new contract </a:t>
            </a:r>
            <a:r>
              <a:rPr lang="en-US" sz="2400" dirty="0" smtClean="0"/>
              <a:t>or </a:t>
            </a:r>
            <a:r>
              <a:rPr lang="en-US" sz="2400" dirty="0"/>
              <a:t>CBA.</a:t>
            </a:r>
          </a:p>
          <a:p>
            <a:pPr marL="342900" lvl="8" indent="-342900">
              <a:buChar char="•"/>
            </a:pPr>
            <a:r>
              <a:rPr lang="en-US" sz="2400" dirty="0"/>
              <a:t>You can have different rate structures for Full-time, Part-time and Early Retiree’s</a:t>
            </a:r>
            <a:r>
              <a:rPr lang="en-US" sz="2400" dirty="0" smtClean="0"/>
              <a:t>.</a:t>
            </a:r>
            <a:endParaRPr lang="en-US" sz="2400" dirty="0"/>
          </a:p>
        </p:txBody>
      </p:sp>
    </p:spTree>
    <p:extLst>
      <p:ext uri="{BB962C8B-B14F-4D97-AF65-F5344CB8AC3E}">
        <p14:creationId xmlns:p14="http://schemas.microsoft.com/office/powerpoint/2010/main" val="1555487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a:latin typeface="Calibri"/>
              </a:rPr>
              <a:t>EE Plan Management Rules</a:t>
            </a:r>
          </a:p>
        </p:txBody>
      </p:sp>
      <p:sp>
        <p:nvSpPr>
          <p:cNvPr id="3" name="Content Placeholder 2"/>
          <p:cNvSpPr>
            <a:spLocks noGrp="1"/>
          </p:cNvSpPr>
          <p:nvPr>
            <p:ph idx="1"/>
          </p:nvPr>
        </p:nvSpPr>
        <p:spPr>
          <a:xfrm>
            <a:off x="457200" y="1143000"/>
            <a:ext cx="8229600" cy="4572000"/>
          </a:xfrm>
        </p:spPr>
        <p:txBody>
          <a:bodyPr/>
          <a:lstStyle/>
          <a:p>
            <a:pPr marL="342900" lvl="8" indent="-342900">
              <a:buChar char="•"/>
            </a:pPr>
            <a:r>
              <a:rPr lang="en-US" sz="2400" dirty="0"/>
              <a:t>OEBB doesn’t want you to remove any Optionals once they are established with your groups</a:t>
            </a:r>
            <a:r>
              <a:rPr lang="en-US" sz="2400" dirty="0" smtClean="0"/>
              <a:t>.</a:t>
            </a:r>
          </a:p>
          <a:p>
            <a:pPr lvl="1" eaLnBrk="0" hangingPunct="0"/>
            <a:r>
              <a:rPr lang="en-US" sz="2400" kern="1200" dirty="0" smtClean="0">
                <a:ea typeface="+mn-ea"/>
                <a:cs typeface="+mn-cs"/>
              </a:rPr>
              <a:t>If </a:t>
            </a:r>
            <a:r>
              <a:rPr lang="en-US" sz="2400" kern="1200" dirty="0">
                <a:ea typeface="+mn-ea"/>
                <a:cs typeface="+mn-cs"/>
              </a:rPr>
              <a:t>you do </a:t>
            </a:r>
            <a:r>
              <a:rPr lang="en-US" sz="2400" kern="1200" dirty="0" smtClean="0">
                <a:ea typeface="+mn-ea"/>
                <a:cs typeface="+mn-cs"/>
              </a:rPr>
              <a:t>this, the </a:t>
            </a:r>
            <a:r>
              <a:rPr lang="en-US" sz="2400" kern="1200" dirty="0">
                <a:ea typeface="+mn-ea"/>
                <a:cs typeface="+mn-cs"/>
              </a:rPr>
              <a:t>people that have been paying for some of these coverages lose all money </a:t>
            </a:r>
            <a:r>
              <a:rPr lang="en-US" sz="2400" kern="1200" dirty="0" smtClean="0">
                <a:ea typeface="+mn-ea"/>
                <a:cs typeface="+mn-cs"/>
              </a:rPr>
              <a:t>spent</a:t>
            </a:r>
            <a:r>
              <a:rPr lang="en-US" sz="2400" kern="1200" dirty="0">
                <a:ea typeface="+mn-ea"/>
                <a:cs typeface="+mn-cs"/>
              </a:rPr>
              <a:t>.</a:t>
            </a:r>
          </a:p>
          <a:p>
            <a:pPr marL="342900" lvl="8" indent="-342900">
              <a:buChar char="•"/>
            </a:pPr>
            <a:r>
              <a:rPr lang="en-US" sz="2400" dirty="0"/>
              <a:t>Usually, it’s the optional plans that distinguish the groups, not healthcare plans</a:t>
            </a:r>
            <a:r>
              <a:rPr lang="en-US" sz="2400" dirty="0" smtClean="0"/>
              <a:t>.</a:t>
            </a:r>
          </a:p>
        </p:txBody>
      </p:sp>
      <p:sp>
        <p:nvSpPr>
          <p:cNvPr id="4" name="Slide Number Placeholder 3"/>
          <p:cNvSpPr>
            <a:spLocks noGrp="1"/>
          </p:cNvSpPr>
          <p:nvPr>
            <p:ph type="sldNum" sz="quarter" idx="10"/>
          </p:nvPr>
        </p:nvSpPr>
        <p:spPr/>
        <p:txBody>
          <a:bodyPr/>
          <a:lstStyle/>
          <a:p>
            <a:fld id="{E35B1C7C-2FE3-440E-960B-DC336E9D4EC3}" type="slidenum">
              <a:rPr lang="en-US" smtClean="0"/>
              <a:pPr/>
              <a:t>21</a:t>
            </a:fld>
            <a:endParaRPr lang="en-US"/>
          </a:p>
        </p:txBody>
      </p:sp>
    </p:spTree>
    <p:extLst>
      <p:ext uri="{BB962C8B-B14F-4D97-AF65-F5344CB8AC3E}">
        <p14:creationId xmlns:p14="http://schemas.microsoft.com/office/powerpoint/2010/main" val="1000979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850"/>
          </a:xfrm>
        </p:spPr>
        <p:txBody>
          <a:bodyPr/>
          <a:lstStyle/>
          <a:p>
            <a:pPr algn="ctr"/>
            <a:r>
              <a:rPr lang="en-US" sz="4400" kern="1200" dirty="0">
                <a:latin typeface="Calibri"/>
              </a:rPr>
              <a:t>O</a:t>
            </a:r>
            <a:r>
              <a:rPr lang="en-US" sz="4400" kern="1200" dirty="0" smtClean="0">
                <a:latin typeface="Calibri"/>
              </a:rPr>
              <a:t>EBB Insurance Committee Meetings</a:t>
            </a:r>
            <a:endParaRPr lang="en-US" sz="4400" dirty="0"/>
          </a:p>
        </p:txBody>
      </p:sp>
      <p:sp>
        <p:nvSpPr>
          <p:cNvPr id="3" name="Content Placeholder 2"/>
          <p:cNvSpPr>
            <a:spLocks noGrp="1"/>
          </p:cNvSpPr>
          <p:nvPr>
            <p:ph idx="1"/>
          </p:nvPr>
        </p:nvSpPr>
        <p:spPr>
          <a:xfrm>
            <a:off x="457200" y="1600200"/>
            <a:ext cx="8305800" cy="4114800"/>
          </a:xfrm>
        </p:spPr>
        <p:txBody>
          <a:bodyPr/>
          <a:lstStyle/>
          <a:p>
            <a:pPr lvl="0" eaLnBrk="0" hangingPunct="0">
              <a:buFont typeface="Arial" panose="020B0604020202020204" pitchFamily="34" charset="0"/>
              <a:buChar char="•"/>
            </a:pPr>
            <a:r>
              <a:rPr lang="en-US" sz="2400" kern="1200" dirty="0" smtClean="0"/>
              <a:t>During EE Plan Management OEBB runs a series of Insurance Committee Meetings.</a:t>
            </a:r>
          </a:p>
          <a:p>
            <a:pPr lvl="1" eaLnBrk="0" hangingPunct="0">
              <a:buFont typeface="Arial" panose="020B0604020202020204" pitchFamily="34" charset="0"/>
              <a:buChar char="•"/>
            </a:pPr>
            <a:r>
              <a:rPr lang="en-US" sz="2400" kern="1200" dirty="0" smtClean="0"/>
              <a:t>We offer these via Webinar.</a:t>
            </a:r>
          </a:p>
          <a:p>
            <a:pPr lvl="1" eaLnBrk="0" hangingPunct="0">
              <a:buFont typeface="Arial" panose="020B0604020202020204" pitchFamily="34" charset="0"/>
              <a:buChar char="•"/>
            </a:pPr>
            <a:r>
              <a:rPr lang="en-US" sz="2400" kern="1200" dirty="0" smtClean="0"/>
              <a:t>Both Carriers and OEBB run these meetings.</a:t>
            </a:r>
          </a:p>
          <a:p>
            <a:pPr lvl="1" eaLnBrk="0" hangingPunct="0">
              <a:buFont typeface="Arial" panose="020B0604020202020204" pitchFamily="34" charset="0"/>
              <a:buChar char="•"/>
            </a:pPr>
            <a:r>
              <a:rPr lang="en-US" sz="2400" kern="1200" dirty="0" smtClean="0"/>
              <a:t>Pick up the new changes for the upcoming plan years.</a:t>
            </a:r>
          </a:p>
          <a:p>
            <a:pPr lvl="1" eaLnBrk="0" hangingPunct="0">
              <a:buFont typeface="Arial" panose="020B0604020202020204" pitchFamily="34" charset="0"/>
              <a:buChar char="•"/>
            </a:pPr>
            <a:r>
              <a:rPr lang="en-US" sz="2400" kern="1200" dirty="0" smtClean="0"/>
              <a:t>It works best if a small group from your entity attend.</a:t>
            </a:r>
          </a:p>
          <a:p>
            <a:pPr lvl="2" eaLnBrk="0" hangingPunct="0">
              <a:buFont typeface="Arial" panose="020B0604020202020204" pitchFamily="34" charset="0"/>
              <a:buChar char="•"/>
            </a:pPr>
            <a:r>
              <a:rPr lang="en-US" sz="2400" kern="1200" dirty="0" smtClean="0"/>
              <a:t>They should be the decision makers for insurance plans.</a:t>
            </a:r>
          </a:p>
        </p:txBody>
      </p:sp>
      <p:sp>
        <p:nvSpPr>
          <p:cNvPr id="4" name="Slide Number Placeholder 3"/>
          <p:cNvSpPr>
            <a:spLocks noGrp="1"/>
          </p:cNvSpPr>
          <p:nvPr>
            <p:ph type="sldNum" sz="quarter" idx="10"/>
          </p:nvPr>
        </p:nvSpPr>
        <p:spPr/>
        <p:txBody>
          <a:bodyPr/>
          <a:lstStyle/>
          <a:p>
            <a:fld id="{E35B1C7C-2FE3-440E-960B-DC336E9D4EC3}" type="slidenum">
              <a:rPr lang="en-US" smtClean="0"/>
              <a:pPr/>
              <a:t>22</a:t>
            </a:fld>
            <a:endParaRPr lang="en-US"/>
          </a:p>
        </p:txBody>
      </p:sp>
    </p:spTree>
    <p:extLst>
      <p:ext uri="{BB962C8B-B14F-4D97-AF65-F5344CB8AC3E}">
        <p14:creationId xmlns:p14="http://schemas.microsoft.com/office/powerpoint/2010/main" val="748074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850"/>
          </a:xfrm>
        </p:spPr>
        <p:txBody>
          <a:bodyPr/>
          <a:lstStyle/>
          <a:p>
            <a:pPr algn="ctr"/>
            <a:r>
              <a:rPr lang="en-US" sz="4400" kern="1200" dirty="0" smtClean="0">
                <a:latin typeface="Calibri"/>
              </a:rPr>
              <a:t>OEBB Timelines</a:t>
            </a:r>
            <a:endParaRPr lang="en-US" sz="4400" dirty="0"/>
          </a:p>
        </p:txBody>
      </p:sp>
      <p:sp>
        <p:nvSpPr>
          <p:cNvPr id="3" name="Content Placeholder 2"/>
          <p:cNvSpPr>
            <a:spLocks noGrp="1"/>
          </p:cNvSpPr>
          <p:nvPr>
            <p:ph idx="1"/>
          </p:nvPr>
        </p:nvSpPr>
        <p:spPr>
          <a:xfrm>
            <a:off x="457200" y="1153391"/>
            <a:ext cx="8250382" cy="4561609"/>
          </a:xfrm>
        </p:spPr>
        <p:txBody>
          <a:bodyPr/>
          <a:lstStyle/>
          <a:p>
            <a:pPr lvl="0" eaLnBrk="0" hangingPunct="0">
              <a:buFont typeface="Arial" panose="020B0604020202020204" pitchFamily="34" charset="0"/>
              <a:buChar char="•"/>
            </a:pPr>
            <a:r>
              <a:rPr lang="en-US" sz="2400" kern="1200" dirty="0" smtClean="0"/>
              <a:t>April – Board sets rates and plan designs</a:t>
            </a:r>
          </a:p>
          <a:p>
            <a:pPr lvl="0" eaLnBrk="0" hangingPunct="0">
              <a:buFont typeface="Arial" panose="020B0604020202020204" pitchFamily="34" charset="0"/>
              <a:buChar char="•"/>
            </a:pPr>
            <a:r>
              <a:rPr lang="en-US" sz="2400" kern="1200" dirty="0" smtClean="0"/>
              <a:t>1</a:t>
            </a:r>
            <a:r>
              <a:rPr lang="en-US" sz="2400" kern="1200" baseline="30000" dirty="0" smtClean="0"/>
              <a:t>st</a:t>
            </a:r>
            <a:r>
              <a:rPr lang="en-US" sz="2400" kern="1200" dirty="0" smtClean="0"/>
              <a:t> week of May – Rates come out</a:t>
            </a:r>
          </a:p>
          <a:p>
            <a:pPr lvl="0" eaLnBrk="0" hangingPunct="0">
              <a:buFont typeface="Arial" panose="020B0604020202020204" pitchFamily="34" charset="0"/>
              <a:buChar char="•"/>
            </a:pPr>
            <a:r>
              <a:rPr lang="en-US" sz="2400" kern="1200" dirty="0" smtClean="0"/>
              <a:t>Memorial Day - OEBB pulls data for the “OE Preview Mailer” the first week of May for a Memorial Day mail drop</a:t>
            </a:r>
          </a:p>
          <a:p>
            <a:pPr lvl="0" eaLnBrk="0" hangingPunct="0">
              <a:buFont typeface="Arial" panose="020B0604020202020204" pitchFamily="34" charset="0"/>
              <a:buChar char="•"/>
            </a:pPr>
            <a:r>
              <a:rPr lang="en-US" sz="2400" kern="1200" dirty="0" smtClean="0"/>
              <a:t>May/June – EE Plan Management and Insurance Committee Meetings</a:t>
            </a:r>
          </a:p>
          <a:p>
            <a:pPr lvl="1" eaLnBrk="0" hangingPunct="0">
              <a:buFont typeface="Arial" panose="020B0604020202020204" pitchFamily="34" charset="0"/>
              <a:buChar char="•"/>
            </a:pPr>
            <a:r>
              <a:rPr lang="en-US" sz="2400" kern="1200" dirty="0" smtClean="0"/>
              <a:t>Verify and then verify again your plan choices</a:t>
            </a:r>
          </a:p>
        </p:txBody>
      </p:sp>
      <p:sp>
        <p:nvSpPr>
          <p:cNvPr id="4" name="Slide Number Placeholder 3"/>
          <p:cNvSpPr>
            <a:spLocks noGrp="1"/>
          </p:cNvSpPr>
          <p:nvPr>
            <p:ph type="sldNum" sz="quarter" idx="10"/>
          </p:nvPr>
        </p:nvSpPr>
        <p:spPr/>
        <p:txBody>
          <a:bodyPr/>
          <a:lstStyle/>
          <a:p>
            <a:fld id="{E35B1C7C-2FE3-440E-960B-DC336E9D4EC3}" type="slidenum">
              <a:rPr lang="en-US" smtClean="0"/>
              <a:pPr/>
              <a:t>23</a:t>
            </a:fld>
            <a:endParaRPr lang="en-US"/>
          </a:p>
        </p:txBody>
      </p:sp>
    </p:spTree>
    <p:extLst>
      <p:ext uri="{BB962C8B-B14F-4D97-AF65-F5344CB8AC3E}">
        <p14:creationId xmlns:p14="http://schemas.microsoft.com/office/powerpoint/2010/main" val="3610246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850"/>
          </a:xfrm>
        </p:spPr>
        <p:txBody>
          <a:bodyPr/>
          <a:lstStyle/>
          <a:p>
            <a:pPr algn="ctr"/>
            <a:r>
              <a:rPr lang="en-US" sz="4400" kern="1200" dirty="0" smtClean="0">
                <a:latin typeface="Calibri"/>
              </a:rPr>
              <a:t>OEBB Timelines</a:t>
            </a:r>
            <a:endParaRPr lang="en-US" sz="4400" dirty="0"/>
          </a:p>
        </p:txBody>
      </p:sp>
      <p:sp>
        <p:nvSpPr>
          <p:cNvPr id="3" name="Content Placeholder 2"/>
          <p:cNvSpPr>
            <a:spLocks noGrp="1"/>
          </p:cNvSpPr>
          <p:nvPr>
            <p:ph idx="1"/>
          </p:nvPr>
        </p:nvSpPr>
        <p:spPr>
          <a:xfrm>
            <a:off x="457200" y="1153391"/>
            <a:ext cx="8250382" cy="4561609"/>
          </a:xfrm>
        </p:spPr>
        <p:txBody>
          <a:bodyPr/>
          <a:lstStyle/>
          <a:p>
            <a:pPr lvl="0" eaLnBrk="0" hangingPunct="0">
              <a:buFont typeface="Arial" panose="020B0604020202020204" pitchFamily="34" charset="0"/>
              <a:buChar char="•"/>
            </a:pPr>
            <a:r>
              <a:rPr lang="en-US" sz="2400" kern="1200" dirty="0"/>
              <a:t>Friday, 1</a:t>
            </a:r>
            <a:r>
              <a:rPr lang="en-US" sz="2400" kern="1200" baseline="30000" dirty="0"/>
              <a:t>st</a:t>
            </a:r>
            <a:r>
              <a:rPr lang="en-US" sz="2400" kern="1200" dirty="0"/>
              <a:t> week of July – Data for “Pre </a:t>
            </a:r>
            <a:r>
              <a:rPr lang="en-US" sz="2400" kern="1200" dirty="0" smtClean="0"/>
              <a:t>OE” Mailing</a:t>
            </a:r>
            <a:endParaRPr lang="en-US" sz="2400" kern="1200" dirty="0"/>
          </a:p>
          <a:p>
            <a:pPr lvl="1" eaLnBrk="0" hangingPunct="0">
              <a:buFont typeface="Arial" panose="020B0604020202020204" pitchFamily="34" charset="0"/>
              <a:buChar char="•"/>
            </a:pPr>
            <a:r>
              <a:rPr lang="en-US" sz="2400" kern="1200" dirty="0"/>
              <a:t>Get New Hires and Terminations done in MyOEBB</a:t>
            </a:r>
          </a:p>
          <a:p>
            <a:pPr lvl="1" eaLnBrk="0" hangingPunct="0">
              <a:buFont typeface="Arial" panose="020B0604020202020204" pitchFamily="34" charset="0"/>
              <a:buChar char="•"/>
            </a:pPr>
            <a:r>
              <a:rPr lang="en-US" sz="2400" kern="1200" dirty="0"/>
              <a:t>Get employees in the right groups</a:t>
            </a:r>
          </a:p>
          <a:p>
            <a:pPr lvl="1" eaLnBrk="0" hangingPunct="0">
              <a:buFont typeface="Arial" panose="020B0604020202020204" pitchFamily="34" charset="0"/>
              <a:buChar char="•"/>
            </a:pPr>
            <a:r>
              <a:rPr lang="en-US" sz="2400" kern="1200" dirty="0"/>
              <a:t>Make sure addresses are correct</a:t>
            </a:r>
          </a:p>
          <a:p>
            <a:pPr lvl="1" eaLnBrk="0" hangingPunct="0">
              <a:buFont typeface="Arial" panose="020B0604020202020204" pitchFamily="34" charset="0"/>
              <a:buChar char="•"/>
            </a:pPr>
            <a:r>
              <a:rPr lang="en-US" sz="2400" kern="1200" dirty="0"/>
              <a:t>Make sure your plans are correct for the upcoming OE</a:t>
            </a:r>
          </a:p>
          <a:p>
            <a:pPr lvl="0" eaLnBrk="0" hangingPunct="0">
              <a:buFont typeface="Arial" panose="020B0604020202020204" pitchFamily="34" charset="0"/>
              <a:buChar char="•"/>
            </a:pPr>
            <a:r>
              <a:rPr lang="en-US" sz="2400" kern="1200" dirty="0" smtClean="0"/>
              <a:t>Week of July 4</a:t>
            </a:r>
            <a:r>
              <a:rPr lang="en-US" sz="2400" kern="1200" baseline="30000" dirty="0" smtClean="0"/>
              <a:t>th</a:t>
            </a:r>
            <a:r>
              <a:rPr lang="en-US" sz="2400" kern="1200" dirty="0" smtClean="0"/>
              <a:t> – OEBB sends the Christmas in July file to the Carriers</a:t>
            </a:r>
          </a:p>
          <a:p>
            <a:pPr lvl="0" eaLnBrk="0" hangingPunct="0">
              <a:buFont typeface="Arial" panose="020B0604020202020204" pitchFamily="34" charset="0"/>
              <a:buChar char="•"/>
            </a:pPr>
            <a:r>
              <a:rPr lang="en-US" sz="2400" kern="1200" dirty="0" smtClean="0"/>
              <a:t>4</a:t>
            </a:r>
            <a:r>
              <a:rPr lang="en-US" sz="2400" kern="1200" baseline="30000" dirty="0" smtClean="0"/>
              <a:t>th</a:t>
            </a:r>
            <a:r>
              <a:rPr lang="en-US" sz="2400" kern="1200" dirty="0" smtClean="0"/>
              <a:t> Week of July – Mail drop for “Heads-Up” Postcard</a:t>
            </a:r>
          </a:p>
          <a:p>
            <a:pPr lvl="0" eaLnBrk="0" hangingPunct="0">
              <a:buFont typeface="Arial" panose="020B0604020202020204" pitchFamily="34" charset="0"/>
              <a:buChar char="•"/>
            </a:pPr>
            <a:r>
              <a:rPr lang="en-US" sz="2400" kern="1200" dirty="0" smtClean="0"/>
              <a:t>1</a:t>
            </a:r>
            <a:r>
              <a:rPr lang="en-US" sz="2400" kern="1200" baseline="30000" dirty="0" smtClean="0"/>
              <a:t>st</a:t>
            </a:r>
            <a:r>
              <a:rPr lang="en-US" sz="2400" kern="1200" dirty="0" smtClean="0"/>
              <a:t> Week of August – Mail drop for “Pre OE” Mailing</a:t>
            </a:r>
          </a:p>
        </p:txBody>
      </p:sp>
      <p:sp>
        <p:nvSpPr>
          <p:cNvPr id="4" name="Slide Number Placeholder 3"/>
          <p:cNvSpPr>
            <a:spLocks noGrp="1"/>
          </p:cNvSpPr>
          <p:nvPr>
            <p:ph type="sldNum" sz="quarter" idx="10"/>
          </p:nvPr>
        </p:nvSpPr>
        <p:spPr/>
        <p:txBody>
          <a:bodyPr/>
          <a:lstStyle/>
          <a:p>
            <a:fld id="{E35B1C7C-2FE3-440E-960B-DC336E9D4EC3}" type="slidenum">
              <a:rPr lang="en-US" smtClean="0"/>
              <a:pPr/>
              <a:t>24</a:t>
            </a:fld>
            <a:endParaRPr lang="en-US"/>
          </a:p>
        </p:txBody>
      </p:sp>
    </p:spTree>
    <p:extLst>
      <p:ext uri="{BB962C8B-B14F-4D97-AF65-F5344CB8AC3E}">
        <p14:creationId xmlns:p14="http://schemas.microsoft.com/office/powerpoint/2010/main" val="2065401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850"/>
          </a:xfrm>
        </p:spPr>
        <p:txBody>
          <a:bodyPr/>
          <a:lstStyle/>
          <a:p>
            <a:pPr algn="ctr"/>
            <a:r>
              <a:rPr lang="en-US" sz="4400" kern="1200" dirty="0" smtClean="0">
                <a:latin typeface="Calibri"/>
              </a:rPr>
              <a:t>OEBB Timelines</a:t>
            </a:r>
            <a:endParaRPr lang="en-US" sz="4400" dirty="0"/>
          </a:p>
        </p:txBody>
      </p:sp>
      <p:sp>
        <p:nvSpPr>
          <p:cNvPr id="3" name="Content Placeholder 2"/>
          <p:cNvSpPr>
            <a:spLocks noGrp="1"/>
          </p:cNvSpPr>
          <p:nvPr>
            <p:ph idx="1"/>
          </p:nvPr>
        </p:nvSpPr>
        <p:spPr>
          <a:xfrm>
            <a:off x="457200" y="990600"/>
            <a:ext cx="8250382" cy="4561609"/>
          </a:xfrm>
        </p:spPr>
        <p:txBody>
          <a:bodyPr/>
          <a:lstStyle/>
          <a:p>
            <a:pPr lvl="0" eaLnBrk="0" hangingPunct="0">
              <a:buFont typeface="Arial" panose="020B0604020202020204" pitchFamily="34" charset="0"/>
              <a:buChar char="•"/>
            </a:pPr>
            <a:r>
              <a:rPr lang="en-US" sz="2400" kern="1200" dirty="0" smtClean="0"/>
              <a:t>August 15</a:t>
            </a:r>
            <a:r>
              <a:rPr lang="en-US" sz="2400" kern="1200" baseline="30000" dirty="0" smtClean="0"/>
              <a:t>th</a:t>
            </a:r>
            <a:r>
              <a:rPr lang="en-US" sz="2400" kern="1200" dirty="0"/>
              <a:t> </a:t>
            </a:r>
            <a:r>
              <a:rPr lang="en-US" sz="2400" kern="1200" dirty="0" smtClean="0"/>
              <a:t>– Mail drop for “Required” Postcard”</a:t>
            </a:r>
          </a:p>
          <a:p>
            <a:pPr lvl="0" eaLnBrk="0" hangingPunct="0">
              <a:buFont typeface="Arial" panose="020B0604020202020204" pitchFamily="34" charset="0"/>
              <a:buChar char="•"/>
            </a:pPr>
            <a:r>
              <a:rPr lang="en-US" sz="2400" kern="1200" dirty="0" smtClean="0"/>
              <a:t>August 15</a:t>
            </a:r>
            <a:r>
              <a:rPr lang="en-US" sz="2400" kern="1200" baseline="30000" dirty="0" smtClean="0"/>
              <a:t>th</a:t>
            </a:r>
            <a:r>
              <a:rPr lang="en-US" sz="2400" kern="1200" dirty="0" smtClean="0"/>
              <a:t> to September 15</a:t>
            </a:r>
            <a:r>
              <a:rPr lang="en-US" sz="2400" kern="1200" baseline="30000" dirty="0" smtClean="0"/>
              <a:t>th</a:t>
            </a:r>
            <a:endParaRPr lang="en-US" sz="2400" kern="1200" dirty="0"/>
          </a:p>
          <a:p>
            <a:pPr lvl="1" eaLnBrk="0" hangingPunct="0">
              <a:buFont typeface="Arial" panose="020B0604020202020204" pitchFamily="34" charset="0"/>
              <a:buChar char="•"/>
            </a:pPr>
            <a:r>
              <a:rPr lang="en-US" sz="2200" kern="1200" dirty="0"/>
              <a:t>Open Enrollment</a:t>
            </a:r>
          </a:p>
          <a:p>
            <a:pPr lvl="1" eaLnBrk="0" hangingPunct="0">
              <a:buFont typeface="Arial" panose="020B0604020202020204" pitchFamily="34" charset="0"/>
              <a:buChar char="•"/>
            </a:pPr>
            <a:r>
              <a:rPr lang="en-US" sz="2200" kern="1200" dirty="0"/>
              <a:t>Open Enrollment </a:t>
            </a:r>
            <a:r>
              <a:rPr lang="en-US" sz="2200" kern="1200" dirty="0" smtClean="0"/>
              <a:t>Webinars</a:t>
            </a:r>
          </a:p>
          <a:p>
            <a:pPr lvl="1" eaLnBrk="0" hangingPunct="0">
              <a:buFont typeface="Arial" panose="020B0604020202020204" pitchFamily="34" charset="0"/>
              <a:buChar char="•"/>
            </a:pPr>
            <a:r>
              <a:rPr lang="en-US" sz="2200" kern="1200" dirty="0" smtClean="0"/>
              <a:t>Carrier Benefit Fairs</a:t>
            </a:r>
          </a:p>
          <a:p>
            <a:pPr eaLnBrk="0" hangingPunct="0">
              <a:buFont typeface="Arial" panose="020B0604020202020204" pitchFamily="34" charset="0"/>
              <a:buChar char="•"/>
            </a:pPr>
            <a:r>
              <a:rPr lang="en-US" sz="2400" kern="1200" dirty="0"/>
              <a:t>September 16</a:t>
            </a:r>
            <a:r>
              <a:rPr lang="en-US" sz="2400" kern="1200" baseline="30000" dirty="0"/>
              <a:t>th</a:t>
            </a:r>
            <a:r>
              <a:rPr lang="en-US" sz="2400" kern="1200" dirty="0"/>
              <a:t> to September </a:t>
            </a:r>
            <a:r>
              <a:rPr lang="en-US" sz="2400" kern="1200" dirty="0" smtClean="0"/>
              <a:t>30</a:t>
            </a:r>
            <a:r>
              <a:rPr lang="en-US" sz="2400" kern="1200" baseline="30000" dirty="0" smtClean="0"/>
              <a:t>th</a:t>
            </a:r>
          </a:p>
          <a:p>
            <a:pPr lvl="1" eaLnBrk="0" hangingPunct="0">
              <a:buFont typeface="Arial" panose="020B0604020202020204" pitchFamily="34" charset="0"/>
              <a:buChar char="•"/>
            </a:pPr>
            <a:r>
              <a:rPr lang="en-US" sz="2200" kern="1200" dirty="0" smtClean="0"/>
              <a:t>Entity Admin OE Clean Up</a:t>
            </a:r>
          </a:p>
          <a:p>
            <a:pPr lvl="1" eaLnBrk="0" hangingPunct="0">
              <a:buFont typeface="Arial" panose="020B0604020202020204" pitchFamily="34" charset="0"/>
              <a:buChar char="•"/>
            </a:pPr>
            <a:r>
              <a:rPr lang="en-US" sz="2200" kern="1200" dirty="0" smtClean="0"/>
              <a:t>12 Month Wait Letters</a:t>
            </a:r>
          </a:p>
          <a:p>
            <a:pPr lvl="1" eaLnBrk="0" hangingPunct="0">
              <a:buFont typeface="Arial" panose="020B0604020202020204" pitchFamily="34" charset="0"/>
              <a:buChar char="•"/>
            </a:pPr>
            <a:r>
              <a:rPr lang="en-US" sz="2200" kern="1200" dirty="0" smtClean="0"/>
              <a:t>Last Batches of Post OE Mailings</a:t>
            </a:r>
          </a:p>
          <a:p>
            <a:pPr lvl="2" eaLnBrk="0" hangingPunct="0">
              <a:buFont typeface="Arial" panose="020B0604020202020204" pitchFamily="34" charset="0"/>
              <a:buChar char="•"/>
            </a:pPr>
            <a:r>
              <a:rPr lang="en-US" sz="2000" kern="1200" dirty="0" smtClean="0"/>
              <a:t>MIA</a:t>
            </a:r>
          </a:p>
          <a:p>
            <a:pPr lvl="2" eaLnBrk="0" hangingPunct="0">
              <a:buFont typeface="Arial" panose="020B0604020202020204" pitchFamily="34" charset="0"/>
              <a:buChar char="•"/>
            </a:pPr>
            <a:r>
              <a:rPr lang="en-US" sz="2000" kern="1200" dirty="0" smtClean="0"/>
              <a:t>No email</a:t>
            </a:r>
          </a:p>
          <a:p>
            <a:pPr lvl="1" eaLnBrk="0" hangingPunct="0">
              <a:buFont typeface="Arial" panose="020B0604020202020204" pitchFamily="34" charset="0"/>
              <a:buChar char="•"/>
            </a:pPr>
            <a:r>
              <a:rPr lang="en-US" sz="2200" kern="1200" dirty="0" smtClean="0"/>
              <a:t>Delta Dental PPO Dental Plan Mailing</a:t>
            </a:r>
          </a:p>
          <a:p>
            <a:pPr marL="914400" lvl="2" indent="0" eaLnBrk="0" hangingPunct="0">
              <a:buNone/>
            </a:pPr>
            <a:endParaRPr lang="en-US" sz="2000" kern="1200" dirty="0" smtClean="0"/>
          </a:p>
          <a:p>
            <a:pPr lvl="1" eaLnBrk="0" hangingPunct="0">
              <a:buFont typeface="Arial" panose="020B0604020202020204" pitchFamily="34" charset="0"/>
              <a:buChar char="•"/>
            </a:pPr>
            <a:endParaRPr lang="en-US" sz="2200" kern="1200" dirty="0"/>
          </a:p>
          <a:p>
            <a:pPr lvl="1" eaLnBrk="0" hangingPunct="0">
              <a:buFont typeface="Arial" panose="020B0604020202020204" pitchFamily="34" charset="0"/>
              <a:buChar char="•"/>
            </a:pPr>
            <a:endParaRPr lang="en-US" sz="2200" kern="1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25</a:t>
            </a:fld>
            <a:endParaRPr lang="en-US"/>
          </a:p>
        </p:txBody>
      </p:sp>
    </p:spTree>
    <p:extLst>
      <p:ext uri="{BB962C8B-B14F-4D97-AF65-F5344CB8AC3E}">
        <p14:creationId xmlns:p14="http://schemas.microsoft.com/office/powerpoint/2010/main" val="2919513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04850"/>
          </a:xfrm>
        </p:spPr>
        <p:txBody>
          <a:bodyPr/>
          <a:lstStyle/>
          <a:p>
            <a:pPr algn="ctr"/>
            <a:r>
              <a:rPr lang="en-US" sz="4400" kern="1200" dirty="0" smtClean="0">
                <a:latin typeface="Calibri"/>
              </a:rPr>
              <a:t>OEBB Timelines</a:t>
            </a:r>
            <a:endParaRPr lang="en-US" sz="4400" dirty="0"/>
          </a:p>
        </p:txBody>
      </p:sp>
      <p:sp>
        <p:nvSpPr>
          <p:cNvPr id="3" name="Content Placeholder 2"/>
          <p:cNvSpPr>
            <a:spLocks noGrp="1"/>
          </p:cNvSpPr>
          <p:nvPr>
            <p:ph idx="1"/>
          </p:nvPr>
        </p:nvSpPr>
        <p:spPr>
          <a:xfrm>
            <a:off x="457200" y="1153391"/>
            <a:ext cx="8250382" cy="4561609"/>
          </a:xfrm>
        </p:spPr>
        <p:txBody>
          <a:bodyPr/>
          <a:lstStyle/>
          <a:p>
            <a:pPr marL="342900" lvl="1" indent="-342900" eaLnBrk="0" hangingPunct="0">
              <a:buFont typeface="Arial" panose="020B0604020202020204" pitchFamily="34" charset="0"/>
              <a:buChar char="•"/>
            </a:pPr>
            <a:r>
              <a:rPr lang="en-US" sz="2400" kern="1200" dirty="0" smtClean="0">
                <a:ea typeface="+mn-ea"/>
                <a:cs typeface="+mn-cs"/>
              </a:rPr>
              <a:t>October </a:t>
            </a:r>
            <a:r>
              <a:rPr lang="en-US" sz="2400" kern="1200" dirty="0">
                <a:ea typeface="+mn-ea"/>
                <a:cs typeface="+mn-cs"/>
              </a:rPr>
              <a:t>1</a:t>
            </a:r>
            <a:r>
              <a:rPr lang="en-US" sz="2400" kern="1200" baseline="30000" dirty="0">
                <a:ea typeface="+mn-ea"/>
                <a:cs typeface="+mn-cs"/>
              </a:rPr>
              <a:t>st</a:t>
            </a:r>
          </a:p>
          <a:p>
            <a:pPr lvl="1" eaLnBrk="0" hangingPunct="0">
              <a:buFont typeface="Arial" panose="020B0604020202020204" pitchFamily="34" charset="0"/>
              <a:buChar char="•"/>
            </a:pPr>
            <a:r>
              <a:rPr lang="en-US" sz="2200" kern="1200" dirty="0" smtClean="0"/>
              <a:t>New Plan Year starts</a:t>
            </a:r>
          </a:p>
          <a:p>
            <a:pPr marL="342900" lvl="1" indent="-342900" eaLnBrk="0" hangingPunct="0">
              <a:buFont typeface="Arial" panose="020B0604020202020204" pitchFamily="34" charset="0"/>
              <a:buChar char="•"/>
            </a:pPr>
            <a:r>
              <a:rPr lang="en-US" sz="2400" kern="1200" dirty="0">
                <a:ea typeface="+mn-ea"/>
                <a:cs typeface="+mn-cs"/>
              </a:rPr>
              <a:t>October 1</a:t>
            </a:r>
            <a:r>
              <a:rPr lang="en-US" sz="2400" kern="1200" baseline="30000" dirty="0">
                <a:ea typeface="+mn-ea"/>
                <a:cs typeface="+mn-cs"/>
              </a:rPr>
              <a:t>st</a:t>
            </a:r>
            <a:r>
              <a:rPr lang="en-US" sz="2400" kern="1200" dirty="0">
                <a:ea typeface="+mn-ea"/>
                <a:cs typeface="+mn-cs"/>
              </a:rPr>
              <a:t> to October 31</a:t>
            </a:r>
            <a:r>
              <a:rPr lang="en-US" sz="2400" kern="1200" baseline="30000" dirty="0">
                <a:ea typeface="+mn-ea"/>
                <a:cs typeface="+mn-cs"/>
              </a:rPr>
              <a:t>st</a:t>
            </a:r>
          </a:p>
          <a:p>
            <a:pPr lvl="1" eaLnBrk="0" hangingPunct="0">
              <a:buFont typeface="Arial" panose="020B0604020202020204" pitchFamily="34" charset="0"/>
              <a:buChar char="•"/>
            </a:pPr>
            <a:r>
              <a:rPr lang="en-US" sz="2200" kern="1200" dirty="0" smtClean="0"/>
              <a:t>Entities can fix OE issues with a QSC</a:t>
            </a:r>
          </a:p>
          <a:p>
            <a:pPr lvl="1" eaLnBrk="0" hangingPunct="0">
              <a:buFont typeface="Arial" panose="020B0604020202020204" pitchFamily="34" charset="0"/>
              <a:buChar char="•"/>
            </a:pPr>
            <a:r>
              <a:rPr lang="en-US" sz="2200" kern="1200" dirty="0" smtClean="0"/>
              <a:t>Please fix at your level and don’t send to OEBB</a:t>
            </a:r>
          </a:p>
          <a:p>
            <a:pPr marL="342900" lvl="1" indent="-342900" eaLnBrk="0" hangingPunct="0">
              <a:buFont typeface="Arial" panose="020B0604020202020204" pitchFamily="34" charset="0"/>
              <a:buChar char="•"/>
            </a:pPr>
            <a:r>
              <a:rPr lang="en-US" sz="2400" kern="1200" dirty="0">
                <a:ea typeface="+mn-ea"/>
                <a:cs typeface="+mn-cs"/>
              </a:rPr>
              <a:t>November 1</a:t>
            </a:r>
            <a:r>
              <a:rPr lang="en-US" sz="2400" kern="1200" baseline="30000" dirty="0">
                <a:ea typeface="+mn-ea"/>
                <a:cs typeface="+mn-cs"/>
              </a:rPr>
              <a:t>st</a:t>
            </a:r>
            <a:r>
              <a:rPr lang="en-US" sz="2400" kern="1200" dirty="0">
                <a:ea typeface="+mn-ea"/>
                <a:cs typeface="+mn-cs"/>
              </a:rPr>
              <a:t> to December 31</a:t>
            </a:r>
            <a:r>
              <a:rPr lang="en-US" sz="2400" kern="1200" baseline="30000" dirty="0">
                <a:ea typeface="+mn-ea"/>
                <a:cs typeface="+mn-cs"/>
              </a:rPr>
              <a:t>st</a:t>
            </a:r>
          </a:p>
          <a:p>
            <a:pPr lvl="1" eaLnBrk="0" hangingPunct="0">
              <a:buFont typeface="Arial" panose="020B0604020202020204" pitchFamily="34" charset="0"/>
              <a:buChar char="•"/>
            </a:pPr>
            <a:r>
              <a:rPr lang="en-US" sz="2200" kern="1200" dirty="0" smtClean="0"/>
              <a:t>OEBB accepts and usually fixes OE issues via appeal</a:t>
            </a:r>
          </a:p>
          <a:p>
            <a:pPr marL="342900" lvl="1" indent="-342900" eaLnBrk="0" hangingPunct="0">
              <a:buFont typeface="Arial" panose="020B0604020202020204" pitchFamily="34" charset="0"/>
              <a:buChar char="•"/>
            </a:pPr>
            <a:r>
              <a:rPr lang="en-US" sz="2400" kern="1200" dirty="0">
                <a:ea typeface="+mn-ea"/>
                <a:cs typeface="+mn-cs"/>
              </a:rPr>
              <a:t>January 1</a:t>
            </a:r>
            <a:r>
              <a:rPr lang="en-US" sz="2400" kern="1200" baseline="30000" dirty="0">
                <a:ea typeface="+mn-ea"/>
                <a:cs typeface="+mn-cs"/>
              </a:rPr>
              <a:t>st</a:t>
            </a:r>
            <a:r>
              <a:rPr lang="en-US" sz="2400" kern="1200" dirty="0">
                <a:ea typeface="+mn-ea"/>
                <a:cs typeface="+mn-cs"/>
              </a:rPr>
              <a:t> on….</a:t>
            </a:r>
          </a:p>
          <a:p>
            <a:pPr lvl="1" eaLnBrk="0" hangingPunct="0">
              <a:buFont typeface="Arial" panose="020B0604020202020204" pitchFamily="34" charset="0"/>
              <a:buChar char="•"/>
            </a:pPr>
            <a:r>
              <a:rPr lang="en-US" sz="2200" kern="1200" dirty="0" smtClean="0"/>
              <a:t>Appeals accepted by OEBB</a:t>
            </a:r>
          </a:p>
          <a:p>
            <a:pPr lvl="1" eaLnBrk="0" hangingPunct="0">
              <a:buFont typeface="Arial" panose="020B0604020202020204" pitchFamily="34" charset="0"/>
              <a:buChar char="•"/>
            </a:pPr>
            <a:r>
              <a:rPr lang="en-US" sz="2200" kern="1200" dirty="0" smtClean="0"/>
              <a:t>OEBB is done with OE corrections</a:t>
            </a:r>
            <a:endParaRPr lang="en-US" sz="2200" kern="1200" dirty="0"/>
          </a:p>
          <a:p>
            <a:pPr marL="914400" lvl="2" indent="0" eaLnBrk="0" hangingPunct="0">
              <a:buNone/>
            </a:pPr>
            <a:endParaRPr lang="en-US" sz="2000" kern="1200" dirty="0" smtClean="0"/>
          </a:p>
          <a:p>
            <a:pPr lvl="1" eaLnBrk="0" hangingPunct="0">
              <a:buFont typeface="Arial" panose="020B0604020202020204" pitchFamily="34" charset="0"/>
              <a:buChar char="•"/>
            </a:pPr>
            <a:endParaRPr lang="en-US" sz="2200" kern="1200" dirty="0"/>
          </a:p>
          <a:p>
            <a:pPr lvl="1" eaLnBrk="0" hangingPunct="0">
              <a:buFont typeface="Arial" panose="020B0604020202020204" pitchFamily="34" charset="0"/>
              <a:buChar char="•"/>
            </a:pPr>
            <a:endParaRPr lang="en-US" sz="2200" kern="1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26</a:t>
            </a:fld>
            <a:endParaRPr lang="en-US"/>
          </a:p>
        </p:txBody>
      </p:sp>
    </p:spTree>
    <p:extLst>
      <p:ext uri="{BB962C8B-B14F-4D97-AF65-F5344CB8AC3E}">
        <p14:creationId xmlns:p14="http://schemas.microsoft.com/office/powerpoint/2010/main" val="3129375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QSCs</a:t>
            </a:r>
            <a:endParaRPr lang="en-US" sz="4400" dirty="0"/>
          </a:p>
        </p:txBody>
      </p:sp>
      <p:sp>
        <p:nvSpPr>
          <p:cNvPr id="3" name="Content Placeholder 2"/>
          <p:cNvSpPr>
            <a:spLocks noGrp="1"/>
          </p:cNvSpPr>
          <p:nvPr>
            <p:ph idx="1"/>
          </p:nvPr>
        </p:nvSpPr>
        <p:spPr>
          <a:xfrm>
            <a:off x="457200" y="1143000"/>
            <a:ext cx="8229600" cy="4572000"/>
          </a:xfrm>
        </p:spPr>
        <p:txBody>
          <a:bodyPr/>
          <a:lstStyle/>
          <a:p>
            <a:r>
              <a:rPr lang="en-US" sz="2400" dirty="0" smtClean="0"/>
              <a:t>OEBB Website Link</a:t>
            </a:r>
          </a:p>
          <a:p>
            <a:pPr lvl="1"/>
            <a:r>
              <a:rPr lang="en-US" sz="1400" dirty="0">
                <a:hlinkClick r:id="rId2"/>
              </a:rPr>
              <a:t>https://</a:t>
            </a:r>
            <a:r>
              <a:rPr lang="en-US" sz="1400" dirty="0" smtClean="0">
                <a:hlinkClick r:id="rId2"/>
              </a:rPr>
              <a:t>www.oregon.gov/oha/OEBB/Pages/QSC-Matrix.aspx</a:t>
            </a:r>
            <a:endParaRPr lang="en-US" sz="1400" dirty="0" smtClean="0"/>
          </a:p>
          <a:p>
            <a:pPr lvl="1"/>
            <a:endParaRPr lang="en-US" sz="1400" dirty="0"/>
          </a:p>
          <a:p>
            <a:r>
              <a:rPr lang="en-US" sz="2400" dirty="0" smtClean="0"/>
              <a:t>OEBB Matrix Link</a:t>
            </a:r>
          </a:p>
          <a:p>
            <a:pPr lvl="1"/>
            <a:r>
              <a:rPr lang="en-US" sz="1400" dirty="0">
                <a:hlinkClick r:id="rId3"/>
              </a:rPr>
              <a:t>https://</a:t>
            </a:r>
            <a:r>
              <a:rPr lang="en-US" sz="1400" dirty="0" smtClean="0">
                <a:hlinkClick r:id="rId3"/>
              </a:rPr>
              <a:t>www.oregon.gov/oha/OEBB/Policies/QSCMatrix.pdf</a:t>
            </a:r>
            <a:endParaRPr lang="en-US" sz="1400" dirty="0" smtClean="0"/>
          </a:p>
          <a:p>
            <a:pPr lvl="1"/>
            <a:endParaRPr lang="en-US" sz="2400" dirty="0"/>
          </a:p>
          <a:p>
            <a:r>
              <a:rPr lang="en-US" sz="2400" dirty="0" smtClean="0"/>
              <a:t>Division 40 OAR</a:t>
            </a:r>
          </a:p>
          <a:p>
            <a:pPr lvl="1"/>
            <a:r>
              <a:rPr lang="en-US" sz="1400" dirty="0">
                <a:hlinkClick r:id="rId4"/>
              </a:rPr>
              <a:t>https://</a:t>
            </a:r>
            <a:r>
              <a:rPr lang="en-US" sz="1400" dirty="0" smtClean="0">
                <a:hlinkClick r:id="rId4"/>
              </a:rPr>
              <a:t>secure.sos.state.or.us/oard/viewSingleRule.action?ruleVrsnRsn=236134</a:t>
            </a:r>
            <a:endParaRPr lang="en-US" sz="1400" dirty="0" smtClean="0"/>
          </a:p>
          <a:p>
            <a:pPr lvl="1"/>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27</a:t>
            </a:fld>
            <a:endParaRPr lang="en-US"/>
          </a:p>
        </p:txBody>
      </p:sp>
    </p:spTree>
    <p:extLst>
      <p:ext uri="{BB962C8B-B14F-4D97-AF65-F5344CB8AC3E}">
        <p14:creationId xmlns:p14="http://schemas.microsoft.com/office/powerpoint/2010/main" val="2757256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QSCs</a:t>
            </a:r>
            <a:endParaRPr lang="en-US" sz="4400" dirty="0"/>
          </a:p>
        </p:txBody>
      </p:sp>
      <p:sp>
        <p:nvSpPr>
          <p:cNvPr id="3" name="Content Placeholder 2"/>
          <p:cNvSpPr>
            <a:spLocks noGrp="1"/>
          </p:cNvSpPr>
          <p:nvPr>
            <p:ph idx="1"/>
          </p:nvPr>
        </p:nvSpPr>
        <p:spPr>
          <a:xfrm>
            <a:off x="457200" y="1143000"/>
            <a:ext cx="8229600" cy="4572000"/>
          </a:xfrm>
        </p:spPr>
        <p:txBody>
          <a:bodyPr/>
          <a:lstStyle/>
          <a:p>
            <a:pPr marL="0" indent="0" algn="ctr">
              <a:buNone/>
            </a:pPr>
            <a:r>
              <a:rPr lang="en-US" b="1" dirty="0" smtClean="0"/>
              <a:t>My employee is having a QSC during OE; do I really need to do anything?</a:t>
            </a:r>
          </a:p>
          <a:p>
            <a:pPr marL="0" indent="0">
              <a:buNone/>
            </a:pPr>
            <a:endParaRPr lang="en-US" dirty="0"/>
          </a:p>
          <a:p>
            <a:r>
              <a:rPr lang="en-US" sz="2400" b="1" u="sng" dirty="0" smtClean="0"/>
              <a:t>YES, YES and YES!</a:t>
            </a:r>
          </a:p>
          <a:p>
            <a:pPr lvl="1"/>
            <a:r>
              <a:rPr lang="en-US" sz="2400" dirty="0" smtClean="0"/>
              <a:t>It’s important to give employees the appropriate QSC anytime during the year.  During OE, this helps members avoid the 12-month wait on dental and gives members the GI on optionals.</a:t>
            </a:r>
          </a:p>
          <a:p>
            <a:pPr lvl="1"/>
            <a:r>
              <a:rPr lang="en-US" sz="2400" dirty="0" smtClean="0"/>
              <a:t>If members have a newborn during this time PLEASE get the child entered in they system using a Birth QSC within 60 days of birth with relationship of Newborn.</a:t>
            </a:r>
            <a:endParaRPr lang="en-US" sz="24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28</a:t>
            </a:fld>
            <a:endParaRPr lang="en-US"/>
          </a:p>
        </p:txBody>
      </p:sp>
    </p:spTree>
    <p:extLst>
      <p:ext uri="{BB962C8B-B14F-4D97-AF65-F5344CB8AC3E}">
        <p14:creationId xmlns:p14="http://schemas.microsoft.com/office/powerpoint/2010/main" val="4049242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QSCs</a:t>
            </a:r>
            <a:endParaRPr lang="en-US" sz="4400" dirty="0"/>
          </a:p>
        </p:txBody>
      </p:sp>
      <p:sp>
        <p:nvSpPr>
          <p:cNvPr id="3" name="Content Placeholder 2"/>
          <p:cNvSpPr>
            <a:spLocks noGrp="1"/>
          </p:cNvSpPr>
          <p:nvPr>
            <p:ph idx="1"/>
          </p:nvPr>
        </p:nvSpPr>
        <p:spPr>
          <a:xfrm>
            <a:off x="457200" y="1143000"/>
            <a:ext cx="8271164" cy="4572000"/>
          </a:xfrm>
        </p:spPr>
        <p:txBody>
          <a:bodyPr/>
          <a:lstStyle/>
          <a:p>
            <a:pPr marL="0" indent="0" algn="ctr">
              <a:buNone/>
            </a:pPr>
            <a:r>
              <a:rPr lang="en-US" b="1" dirty="0" smtClean="0"/>
              <a:t>What about QSC’s during September 16</a:t>
            </a:r>
            <a:r>
              <a:rPr lang="en-US" b="1" baseline="30000" dirty="0" smtClean="0"/>
              <a:t>th</a:t>
            </a:r>
            <a:r>
              <a:rPr lang="en-US" b="1" dirty="0" smtClean="0"/>
              <a:t> and 30</a:t>
            </a:r>
            <a:r>
              <a:rPr lang="en-US" b="1" baseline="30000" dirty="0" smtClean="0"/>
              <a:t>th</a:t>
            </a:r>
            <a:r>
              <a:rPr lang="en-US" b="1" dirty="0" smtClean="0"/>
              <a:t> and October 1</a:t>
            </a:r>
            <a:r>
              <a:rPr lang="en-US" b="1" baseline="30000" dirty="0" smtClean="0"/>
              <a:t>st</a:t>
            </a:r>
            <a:r>
              <a:rPr lang="en-US" b="1" dirty="0" smtClean="0"/>
              <a:t> and 31</a:t>
            </a:r>
            <a:r>
              <a:rPr lang="en-US" b="1" baseline="30000" dirty="0" smtClean="0"/>
              <a:t>st</a:t>
            </a:r>
            <a:r>
              <a:rPr lang="en-US" b="1" dirty="0" smtClean="0"/>
              <a:t>?</a:t>
            </a:r>
          </a:p>
          <a:p>
            <a:r>
              <a:rPr lang="en-US" dirty="0" smtClean="0"/>
              <a:t>September 16</a:t>
            </a:r>
            <a:r>
              <a:rPr lang="en-US" baseline="30000" dirty="0" smtClean="0"/>
              <a:t>th</a:t>
            </a:r>
            <a:r>
              <a:rPr lang="en-US" dirty="0" smtClean="0"/>
              <a:t> – 30</a:t>
            </a:r>
            <a:r>
              <a:rPr lang="en-US" baseline="30000" dirty="0" smtClean="0"/>
              <a:t>th</a:t>
            </a:r>
            <a:r>
              <a:rPr lang="en-US" dirty="0" smtClean="0"/>
              <a:t> </a:t>
            </a:r>
          </a:p>
          <a:p>
            <a:pPr lvl="1"/>
            <a:r>
              <a:rPr lang="en-US" sz="2000" dirty="0" smtClean="0"/>
              <a:t>If it’s just an OE correction you don’t have to do a QSC.</a:t>
            </a:r>
          </a:p>
          <a:p>
            <a:pPr lvl="2"/>
            <a:r>
              <a:rPr lang="en-US" sz="2000" dirty="0" smtClean="0"/>
              <a:t>Make sure to take it back to October 1</a:t>
            </a:r>
            <a:r>
              <a:rPr lang="en-US" sz="2000" baseline="30000" dirty="0" smtClean="0"/>
              <a:t>st</a:t>
            </a:r>
            <a:r>
              <a:rPr lang="en-US" sz="2000" dirty="0" smtClean="0"/>
              <a:t>.</a:t>
            </a:r>
            <a:endParaRPr lang="en-US" sz="2000" dirty="0"/>
          </a:p>
          <a:p>
            <a:pPr lvl="3"/>
            <a:r>
              <a:rPr lang="en-US" sz="2000" dirty="0" smtClean="0"/>
              <a:t>Please retain documentation of these changes.</a:t>
            </a:r>
          </a:p>
          <a:p>
            <a:pPr lvl="1"/>
            <a:r>
              <a:rPr lang="en-US" sz="2000" dirty="0" smtClean="0"/>
              <a:t>If it’s really a QSC please use the appropriate QSC</a:t>
            </a:r>
          </a:p>
          <a:p>
            <a:pPr marL="342900" lvl="1" indent="-342900">
              <a:buChar char="•"/>
            </a:pPr>
            <a:r>
              <a:rPr lang="en-US" sz="2000" dirty="0" smtClean="0">
                <a:ea typeface="+mn-ea"/>
                <a:cs typeface="+mn-cs"/>
              </a:rPr>
              <a:t>October </a:t>
            </a:r>
            <a:r>
              <a:rPr lang="en-US" sz="2000" dirty="0">
                <a:ea typeface="+mn-ea"/>
                <a:cs typeface="+mn-cs"/>
              </a:rPr>
              <a:t>1</a:t>
            </a:r>
            <a:r>
              <a:rPr lang="en-US" sz="2000" baseline="30000" dirty="0">
                <a:ea typeface="+mn-ea"/>
                <a:cs typeface="+mn-cs"/>
              </a:rPr>
              <a:t>st</a:t>
            </a:r>
            <a:r>
              <a:rPr lang="en-US" sz="2000" dirty="0">
                <a:ea typeface="+mn-ea"/>
                <a:cs typeface="+mn-cs"/>
              </a:rPr>
              <a:t> – </a:t>
            </a:r>
            <a:r>
              <a:rPr lang="en-US" sz="2000" dirty="0" smtClean="0">
                <a:ea typeface="+mn-ea"/>
                <a:cs typeface="+mn-cs"/>
              </a:rPr>
              <a:t>31</a:t>
            </a:r>
            <a:r>
              <a:rPr lang="en-US" sz="2000" baseline="30000" dirty="0" smtClean="0">
                <a:ea typeface="+mn-ea"/>
                <a:cs typeface="+mn-cs"/>
              </a:rPr>
              <a:t>st</a:t>
            </a:r>
          </a:p>
          <a:p>
            <a:pPr lvl="1"/>
            <a:r>
              <a:rPr lang="en-US" sz="2000" dirty="0"/>
              <a:t>Use the </a:t>
            </a:r>
            <a:r>
              <a:rPr lang="en-US" sz="2000" dirty="0" smtClean="0"/>
              <a:t>“Correcting </a:t>
            </a:r>
            <a:r>
              <a:rPr lang="en-US" sz="2000" dirty="0"/>
              <a:t>Processing </a:t>
            </a:r>
            <a:r>
              <a:rPr lang="en-US" sz="2000" dirty="0" smtClean="0"/>
              <a:t>Errors” QSC </a:t>
            </a:r>
            <a:r>
              <a:rPr lang="en-US" sz="2000" dirty="0"/>
              <a:t>if it’s an OE </a:t>
            </a:r>
            <a:r>
              <a:rPr lang="en-US" sz="2000" dirty="0" smtClean="0"/>
              <a:t>correction.</a:t>
            </a:r>
          </a:p>
          <a:p>
            <a:pPr lvl="2"/>
            <a:r>
              <a:rPr lang="en-US" sz="2000" dirty="0" smtClean="0"/>
              <a:t>Make sure to take it back to October 1</a:t>
            </a:r>
            <a:r>
              <a:rPr lang="en-US" sz="2000" baseline="30000" dirty="0" smtClean="0"/>
              <a:t>st</a:t>
            </a:r>
            <a:r>
              <a:rPr lang="en-US" sz="2000" dirty="0"/>
              <a:t>.</a:t>
            </a:r>
            <a:endParaRPr lang="en-US" sz="2000" baseline="30000" dirty="0" smtClean="0"/>
          </a:p>
          <a:p>
            <a:pPr lvl="3"/>
            <a:r>
              <a:rPr lang="en-US" sz="2000" dirty="0" smtClean="0"/>
              <a:t>Please retain documentation of these changes.</a:t>
            </a:r>
            <a:endParaRPr lang="en-US" sz="2000" dirty="0"/>
          </a:p>
          <a:p>
            <a:pPr lvl="1"/>
            <a:r>
              <a:rPr lang="en-US" sz="2000" dirty="0"/>
              <a:t>If it’s really a QSC please use the appropriate </a:t>
            </a:r>
            <a:r>
              <a:rPr lang="en-US" sz="2000" dirty="0" smtClean="0"/>
              <a:t>QSC.</a:t>
            </a:r>
            <a:endParaRPr lang="en-US" sz="2000" dirty="0"/>
          </a:p>
          <a:p>
            <a:pPr lvl="1"/>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29</a:t>
            </a:fld>
            <a:endParaRPr lang="en-US"/>
          </a:p>
        </p:txBody>
      </p:sp>
    </p:spTree>
    <p:extLst>
      <p:ext uri="{BB962C8B-B14F-4D97-AF65-F5344CB8AC3E}">
        <p14:creationId xmlns:p14="http://schemas.microsoft.com/office/powerpoint/2010/main" val="423434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When is OE?</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400" dirty="0" smtClean="0"/>
              <a:t>August 15</a:t>
            </a:r>
            <a:r>
              <a:rPr lang="en-US" sz="2400" baseline="30000" dirty="0" smtClean="0"/>
              <a:t>th</a:t>
            </a:r>
            <a:r>
              <a:rPr lang="en-US" sz="2400" dirty="0" smtClean="0"/>
              <a:t> to September 15</a:t>
            </a:r>
            <a:r>
              <a:rPr lang="en-US" sz="2400" baseline="30000" dirty="0" smtClean="0"/>
              <a:t>th</a:t>
            </a:r>
            <a:endParaRPr lang="en-US" sz="2400" dirty="0"/>
          </a:p>
          <a:p>
            <a:pPr eaLnBrk="0" hangingPunct="0">
              <a:spcBef>
                <a:spcPts val="1200"/>
              </a:spcBef>
            </a:pPr>
            <a:r>
              <a:rPr lang="en-US" sz="2400" dirty="0" smtClean="0"/>
              <a:t>This means OE starts at 11:59:59pm on August 14</a:t>
            </a:r>
            <a:r>
              <a:rPr lang="en-US" sz="2400" baseline="30000" dirty="0" smtClean="0"/>
              <a:t>th</a:t>
            </a:r>
            <a:r>
              <a:rPr lang="en-US" sz="2400" dirty="0" smtClean="0"/>
              <a:t> and ends at 11:59:59pm on September 15</a:t>
            </a:r>
            <a:r>
              <a:rPr lang="en-US" sz="2400" baseline="30000" dirty="0" smtClean="0"/>
              <a:t>th</a:t>
            </a:r>
            <a:r>
              <a:rPr lang="en-US" sz="2400" dirty="0" smtClean="0"/>
              <a:t>.</a:t>
            </a:r>
            <a:endParaRPr lang="en-US" sz="2400" dirty="0"/>
          </a:p>
          <a:p>
            <a:pPr eaLnBrk="0" hangingPunct="0">
              <a:spcBef>
                <a:spcPts val="1200"/>
              </a:spcBef>
            </a:pPr>
            <a:r>
              <a:rPr lang="en-US" sz="2400" dirty="0" smtClean="0"/>
              <a:t>Some Community Colleges extend OE until September 25</a:t>
            </a:r>
            <a:r>
              <a:rPr lang="en-US" sz="2400" baseline="30000" dirty="0" smtClean="0"/>
              <a:t>th</a:t>
            </a:r>
            <a:r>
              <a:rPr lang="en-US" sz="2400" dirty="0" smtClean="0"/>
              <a:t>.</a:t>
            </a:r>
          </a:p>
          <a:p>
            <a:pPr eaLnBrk="0" hangingPunct="0">
              <a:spcBef>
                <a:spcPts val="1200"/>
              </a:spcBef>
            </a:pPr>
            <a:r>
              <a:rPr lang="en-US" sz="2400" dirty="0" smtClean="0"/>
              <a:t>Some entities stop OE prior to September 15</a:t>
            </a:r>
            <a:r>
              <a:rPr lang="en-US" sz="2400" baseline="30000" dirty="0" smtClean="0"/>
              <a:t>th</a:t>
            </a:r>
            <a:r>
              <a:rPr lang="en-US" sz="2400" dirty="0" smtClean="0"/>
              <a:t>.</a:t>
            </a:r>
          </a:p>
          <a:p>
            <a:pPr lvl="1" eaLnBrk="0" hangingPunct="0">
              <a:spcBef>
                <a:spcPts val="1200"/>
              </a:spcBef>
            </a:pPr>
            <a:r>
              <a:rPr lang="en-US" sz="2200" dirty="0" smtClean="0"/>
              <a:t>If you do, it’s up to you to communicate this to your staff.</a:t>
            </a:r>
          </a:p>
          <a:p>
            <a:pPr lvl="1" eaLnBrk="0" hangingPunct="0">
              <a:spcBef>
                <a:spcPts val="1200"/>
              </a:spcBef>
            </a:pPr>
            <a:r>
              <a:rPr lang="en-US" sz="2200" dirty="0" smtClean="0"/>
              <a:t>All OEBB documentation will state September 15</a:t>
            </a:r>
            <a:r>
              <a:rPr lang="en-US" sz="2200" baseline="30000" dirty="0" smtClean="0"/>
              <a:t>th</a:t>
            </a:r>
            <a:r>
              <a:rPr lang="en-US" sz="2200" dirty="0" smtClean="0"/>
              <a:t>.</a:t>
            </a:r>
          </a:p>
          <a:p>
            <a:pPr lvl="1" eaLnBrk="0" hangingPunct="0">
              <a:spcBef>
                <a:spcPts val="1200"/>
              </a:spcBef>
            </a:pP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3</a:t>
            </a:fld>
            <a:endParaRPr lang="en-US"/>
          </a:p>
        </p:txBody>
      </p:sp>
    </p:spTree>
    <p:extLst>
      <p:ext uri="{BB962C8B-B14F-4D97-AF65-F5344CB8AC3E}">
        <p14:creationId xmlns:p14="http://schemas.microsoft.com/office/powerpoint/2010/main" val="13106426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QSCs</a:t>
            </a:r>
            <a:endParaRPr lang="en-US" sz="4400" dirty="0"/>
          </a:p>
        </p:txBody>
      </p:sp>
      <p:sp>
        <p:nvSpPr>
          <p:cNvPr id="3" name="Content Placeholder 2"/>
          <p:cNvSpPr>
            <a:spLocks noGrp="1"/>
          </p:cNvSpPr>
          <p:nvPr>
            <p:ph idx="1"/>
          </p:nvPr>
        </p:nvSpPr>
        <p:spPr>
          <a:xfrm>
            <a:off x="457200" y="1219200"/>
            <a:ext cx="8229600" cy="4495800"/>
          </a:xfrm>
        </p:spPr>
        <p:txBody>
          <a:bodyPr/>
          <a:lstStyle/>
          <a:p>
            <a:pPr marL="0" indent="0" algn="ctr">
              <a:buNone/>
            </a:pPr>
            <a:r>
              <a:rPr lang="en-US" b="1" dirty="0" smtClean="0"/>
              <a:t>What happens after October 31</a:t>
            </a:r>
            <a:r>
              <a:rPr lang="en-US" b="1" baseline="30000" dirty="0" smtClean="0"/>
              <a:t>st</a:t>
            </a:r>
            <a:r>
              <a:rPr lang="en-US" b="1" dirty="0" smtClean="0"/>
              <a:t>?</a:t>
            </a:r>
          </a:p>
          <a:p>
            <a:endParaRPr lang="en-US" dirty="0"/>
          </a:p>
          <a:p>
            <a:r>
              <a:rPr lang="en-US" sz="2400" dirty="0" smtClean="0"/>
              <a:t>Members shouldn’t be switching, adding or removing plans now without a QSC that allows this action.</a:t>
            </a:r>
          </a:p>
          <a:p>
            <a:r>
              <a:rPr lang="en-US" sz="2400" dirty="0" smtClean="0"/>
              <a:t>Also, members shouldn’t be adding or dropping dependents now without a QSC that allows this action.</a:t>
            </a:r>
            <a:endParaRPr lang="en-US" sz="2400" dirty="0"/>
          </a:p>
          <a:p>
            <a:r>
              <a:rPr lang="en-US" sz="2400" dirty="0" smtClean="0"/>
              <a:t>Members should inform you within 31 days of an event in order for you to process their QSC. 60 days for birth.</a:t>
            </a:r>
          </a:p>
          <a:p>
            <a:r>
              <a:rPr lang="en-US" sz="2400" dirty="0" smtClean="0"/>
              <a:t>Please use a Mid-Year Change Form or have an email chain when processing QSCs for member.</a:t>
            </a:r>
          </a:p>
          <a:p>
            <a:endParaRPr lang="en-US" dirty="0"/>
          </a:p>
          <a:p>
            <a:pPr marL="0" indent="0" algn="ctr">
              <a:buNone/>
            </a:pPr>
            <a:r>
              <a:rPr lang="en-US" b="1" i="1" u="sng" dirty="0" smtClean="0"/>
              <a:t>Please retain these documents!</a:t>
            </a:r>
            <a:endParaRPr lang="en-US" b="1" i="1" u="sng"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30</a:t>
            </a:fld>
            <a:endParaRPr lang="en-US"/>
          </a:p>
        </p:txBody>
      </p:sp>
    </p:spTree>
    <p:extLst>
      <p:ext uri="{BB962C8B-B14F-4D97-AF65-F5344CB8AC3E}">
        <p14:creationId xmlns:p14="http://schemas.microsoft.com/office/powerpoint/2010/main" val="7021560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pPr algn="ctr"/>
            <a:r>
              <a:rPr lang="en-US" sz="4400" kern="1200" dirty="0" smtClean="0">
                <a:latin typeface="Calibri"/>
              </a:rPr>
              <a:t>How Do Appeals Work?</a:t>
            </a:r>
            <a:endParaRPr lang="en-US" dirty="0"/>
          </a:p>
        </p:txBody>
      </p:sp>
      <p:sp>
        <p:nvSpPr>
          <p:cNvPr id="3" name="Content Placeholder 2"/>
          <p:cNvSpPr>
            <a:spLocks noGrp="1"/>
          </p:cNvSpPr>
          <p:nvPr>
            <p:ph idx="1"/>
          </p:nvPr>
        </p:nvSpPr>
        <p:spPr>
          <a:xfrm>
            <a:off x="467590" y="1143000"/>
            <a:ext cx="8219209" cy="4495800"/>
          </a:xfrm>
        </p:spPr>
        <p:txBody>
          <a:bodyPr/>
          <a:lstStyle/>
          <a:p>
            <a:r>
              <a:rPr lang="en-US" sz="1800" dirty="0" smtClean="0"/>
              <a:t>Division 80 OAR</a:t>
            </a:r>
          </a:p>
          <a:p>
            <a:r>
              <a:rPr lang="en-US" sz="1400" dirty="0">
                <a:hlinkClick r:id="rId3"/>
              </a:rPr>
              <a:t>https://</a:t>
            </a:r>
            <a:r>
              <a:rPr lang="en-US" sz="1400" dirty="0" smtClean="0">
                <a:hlinkClick r:id="rId3"/>
              </a:rPr>
              <a:t>secure.sos.state.or.us/oard/viewSingleRule.action;JSESSIONID_OARD=nyw9hM3mlBO8BatCI2G-84yI7lAC5GjH6wAOjvaptsCdOqS74pMb!568786841?ruleVrsnRsn=236159</a:t>
            </a:r>
            <a:endParaRPr lang="en-US" sz="1400" dirty="0" smtClean="0"/>
          </a:p>
          <a:p>
            <a:r>
              <a:rPr lang="en-US" sz="1800" dirty="0" smtClean="0"/>
              <a:t>OEBB has 3 levels of appeals.</a:t>
            </a:r>
          </a:p>
          <a:p>
            <a:pPr lvl="1"/>
            <a:r>
              <a:rPr lang="en-US" dirty="0" smtClean="0"/>
              <a:t>First</a:t>
            </a:r>
          </a:p>
          <a:p>
            <a:pPr lvl="2"/>
            <a:r>
              <a:rPr lang="en-US" sz="1800" dirty="0"/>
              <a:t>D</a:t>
            </a:r>
            <a:r>
              <a:rPr lang="en-US" sz="1800" dirty="0" smtClean="0"/>
              <a:t>ecided in-house with feedback from entity, member and carriers.</a:t>
            </a:r>
            <a:endParaRPr lang="en-US" sz="1800" dirty="0"/>
          </a:p>
          <a:p>
            <a:pPr lvl="1"/>
            <a:r>
              <a:rPr lang="en-US" dirty="0" smtClean="0"/>
              <a:t>Second</a:t>
            </a:r>
          </a:p>
          <a:p>
            <a:pPr lvl="2"/>
            <a:r>
              <a:rPr lang="en-US" sz="1800" dirty="0"/>
              <a:t>D</a:t>
            </a:r>
            <a:r>
              <a:rPr lang="en-US" sz="1800" dirty="0" smtClean="0"/>
              <a:t>ecided in-house with feedback from entity, member and carriers.</a:t>
            </a:r>
          </a:p>
          <a:p>
            <a:pPr lvl="1"/>
            <a:r>
              <a:rPr lang="en-US" dirty="0" smtClean="0"/>
              <a:t>Third</a:t>
            </a:r>
          </a:p>
          <a:p>
            <a:pPr lvl="2"/>
            <a:r>
              <a:rPr lang="en-US" sz="1800" dirty="0"/>
              <a:t>D</a:t>
            </a:r>
            <a:r>
              <a:rPr lang="en-US" sz="1800" dirty="0" smtClean="0"/>
              <a:t>ecided by the Administrative Review Committee (ARC).</a:t>
            </a:r>
          </a:p>
          <a:p>
            <a:pPr lvl="2"/>
            <a:r>
              <a:rPr lang="en-US" sz="1800" dirty="0" smtClean="0"/>
              <a:t>The ARC is made up of 3 OEBB Board members.</a:t>
            </a:r>
          </a:p>
          <a:p>
            <a:pPr lvl="2"/>
            <a:r>
              <a:rPr lang="en-US" sz="1800" dirty="0" smtClean="0"/>
              <a:t>They make sure OEBB followed their rules and policies.</a:t>
            </a:r>
          </a:p>
          <a:p>
            <a:pPr lvl="2"/>
            <a:endParaRPr lang="en-US" sz="1800" dirty="0"/>
          </a:p>
          <a:p>
            <a:pPr marL="342900" lvl="2" indent="-342900"/>
            <a:r>
              <a:rPr lang="en-US" sz="1800" dirty="0">
                <a:ea typeface="+mn-ea"/>
                <a:cs typeface="+mn-cs"/>
              </a:rPr>
              <a:t>OEBB appeals are mainly for eligibility issues.</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31</a:t>
            </a:fld>
            <a:endParaRPr lang="en-US"/>
          </a:p>
        </p:txBody>
      </p:sp>
    </p:spTree>
    <p:extLst>
      <p:ext uri="{BB962C8B-B14F-4D97-AF65-F5344CB8AC3E}">
        <p14:creationId xmlns:p14="http://schemas.microsoft.com/office/powerpoint/2010/main" val="33307685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a:latin typeface="Calibri"/>
              </a:rPr>
              <a:t>How Do Appeals Work?</a:t>
            </a:r>
            <a:endParaRPr lang="en-US" sz="4400" dirty="0"/>
          </a:p>
        </p:txBody>
      </p:sp>
      <p:sp>
        <p:nvSpPr>
          <p:cNvPr id="3" name="Content Placeholder 2"/>
          <p:cNvSpPr>
            <a:spLocks noGrp="1"/>
          </p:cNvSpPr>
          <p:nvPr>
            <p:ph idx="1"/>
          </p:nvPr>
        </p:nvSpPr>
        <p:spPr>
          <a:xfrm>
            <a:off x="533400" y="1143000"/>
            <a:ext cx="8153400" cy="4572000"/>
          </a:xfrm>
        </p:spPr>
        <p:txBody>
          <a:bodyPr/>
          <a:lstStyle/>
          <a:p>
            <a:r>
              <a:rPr lang="en-US" sz="2100" dirty="0" smtClean="0"/>
              <a:t>Here’s some rules for OEBB appeals:</a:t>
            </a:r>
          </a:p>
          <a:p>
            <a:pPr lvl="1"/>
            <a:r>
              <a:rPr lang="en-US" sz="2100" dirty="0" smtClean="0"/>
              <a:t>Members need to provide as much information as possible.</a:t>
            </a:r>
          </a:p>
          <a:p>
            <a:pPr lvl="1"/>
            <a:r>
              <a:rPr lang="en-US" sz="2100" dirty="0" smtClean="0"/>
              <a:t>OEBB will decide upon the appeal within 30 days.</a:t>
            </a:r>
          </a:p>
          <a:p>
            <a:pPr lvl="1"/>
            <a:r>
              <a:rPr lang="en-US" sz="2100" dirty="0" smtClean="0"/>
              <a:t>Members have 30 days from the date of the determination to file a second or third level appeal.</a:t>
            </a:r>
          </a:p>
          <a:p>
            <a:pPr lvl="1"/>
            <a:r>
              <a:rPr lang="en-US" sz="2100" dirty="0" smtClean="0"/>
              <a:t>Members need to summit new additional information with each level of appeal.</a:t>
            </a:r>
            <a:endParaRPr lang="en-US" sz="2100" dirty="0"/>
          </a:p>
          <a:p>
            <a:pPr lvl="1"/>
            <a:r>
              <a:rPr lang="en-US" sz="2100" dirty="0" smtClean="0"/>
              <a:t>Please do not have member file an appeal with OEBB during the end of September and October due to missing open enrollment.  Please handle this internally.</a:t>
            </a:r>
          </a:p>
          <a:p>
            <a:pPr lvl="1"/>
            <a:r>
              <a:rPr lang="en-US" sz="2100" dirty="0" smtClean="0"/>
              <a:t>Please communicate timely with OEBB when we are reviewing an appeal and need your help.</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32</a:t>
            </a:fld>
            <a:endParaRPr lang="en-US"/>
          </a:p>
        </p:txBody>
      </p:sp>
    </p:spTree>
    <p:extLst>
      <p:ext uri="{BB962C8B-B14F-4D97-AF65-F5344CB8AC3E}">
        <p14:creationId xmlns:p14="http://schemas.microsoft.com/office/powerpoint/2010/main" val="7051776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a:latin typeface="Calibri"/>
              </a:rPr>
              <a:t>How Do Appeals Work?</a:t>
            </a:r>
            <a:endParaRPr lang="en-US" sz="4400" dirty="0"/>
          </a:p>
        </p:txBody>
      </p:sp>
      <p:sp>
        <p:nvSpPr>
          <p:cNvPr id="3" name="Content Placeholder 2"/>
          <p:cNvSpPr>
            <a:spLocks noGrp="1"/>
          </p:cNvSpPr>
          <p:nvPr>
            <p:ph idx="1"/>
          </p:nvPr>
        </p:nvSpPr>
        <p:spPr/>
        <p:txBody>
          <a:bodyPr/>
          <a:lstStyle/>
          <a:p>
            <a:r>
              <a:rPr lang="en-US" sz="2400" dirty="0" smtClean="0"/>
              <a:t>Carriers have a 2 level internal appeal.</a:t>
            </a:r>
          </a:p>
          <a:p>
            <a:pPr lvl="1"/>
            <a:r>
              <a:rPr lang="en-US" sz="2400" dirty="0" smtClean="0"/>
              <a:t>Members have 180 days from the date of an adverse benefit determination to submit an initial written appeal.</a:t>
            </a:r>
          </a:p>
          <a:p>
            <a:pPr lvl="1"/>
            <a:r>
              <a:rPr lang="en-US" sz="2400" dirty="0" smtClean="0"/>
              <a:t>Members have 60 days after the initial appeal determination to file a second level appeal.</a:t>
            </a:r>
          </a:p>
          <a:p>
            <a:pPr lvl="1"/>
            <a:r>
              <a:rPr lang="en-US" sz="2400" dirty="0" smtClean="0"/>
              <a:t>Members may ask for an external review process.</a:t>
            </a:r>
          </a:p>
          <a:p>
            <a:pPr lvl="1"/>
            <a:endParaRPr lang="en-US" sz="2400" dirty="0"/>
          </a:p>
          <a:p>
            <a:pPr lvl="1"/>
            <a:r>
              <a:rPr lang="en-US" sz="2400" dirty="0" smtClean="0"/>
              <a:t>Carrier appeals are mainly for benefit determination.</a:t>
            </a:r>
            <a:endParaRPr lang="en-US" sz="24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33</a:t>
            </a:fld>
            <a:endParaRPr lang="en-US"/>
          </a:p>
        </p:txBody>
      </p:sp>
    </p:spTree>
    <p:extLst>
      <p:ext uri="{BB962C8B-B14F-4D97-AF65-F5344CB8AC3E}">
        <p14:creationId xmlns:p14="http://schemas.microsoft.com/office/powerpoint/2010/main" val="22896184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Eligible Dependents</a:t>
            </a:r>
            <a:endParaRPr lang="en-US" dirty="0"/>
          </a:p>
        </p:txBody>
      </p:sp>
      <p:sp>
        <p:nvSpPr>
          <p:cNvPr id="3" name="Content Placeholder 2"/>
          <p:cNvSpPr>
            <a:spLocks noGrp="1"/>
          </p:cNvSpPr>
          <p:nvPr>
            <p:ph idx="1"/>
          </p:nvPr>
        </p:nvSpPr>
        <p:spPr>
          <a:xfrm>
            <a:off x="457200" y="1143000"/>
            <a:ext cx="8229600" cy="4495800"/>
          </a:xfrm>
        </p:spPr>
        <p:txBody>
          <a:bodyPr/>
          <a:lstStyle/>
          <a:p>
            <a:r>
              <a:rPr lang="en-US" sz="2400" dirty="0"/>
              <a:t>Division 10 OAR</a:t>
            </a:r>
          </a:p>
          <a:p>
            <a:pPr lvl="1"/>
            <a:r>
              <a:rPr lang="en-US" sz="1400" dirty="0">
                <a:hlinkClick r:id="rId3"/>
              </a:rPr>
              <a:t>https://secure.sos.state.or.us/oard/viewSingleRule.action;JSESSIONID_OARD=nyw9hM3mlBO8BatCI2G-84yI7lAC5GjH6wAOjvaptsCdOqS74pMb!568786841?ruleVrsnRsn=1774</a:t>
            </a:r>
            <a:endParaRPr lang="en-US" sz="1400" dirty="0"/>
          </a:p>
          <a:p>
            <a:endParaRPr lang="en-US" sz="2400" dirty="0" smtClean="0"/>
          </a:p>
          <a:p>
            <a:r>
              <a:rPr lang="en-US" sz="2400" dirty="0" smtClean="0"/>
              <a:t>Child</a:t>
            </a:r>
          </a:p>
          <a:p>
            <a:r>
              <a:rPr lang="en-US" sz="2400" dirty="0" smtClean="0"/>
              <a:t>Spouse</a:t>
            </a:r>
          </a:p>
          <a:p>
            <a:r>
              <a:rPr lang="en-US" sz="2400" dirty="0" smtClean="0"/>
              <a:t>Domestic Partner</a:t>
            </a:r>
          </a:p>
          <a:p>
            <a:r>
              <a:rPr lang="en-US" sz="2400" dirty="0" smtClean="0"/>
              <a:t>Child of Partner</a:t>
            </a:r>
          </a:p>
          <a:p>
            <a:r>
              <a:rPr lang="en-US" sz="2400" dirty="0" smtClean="0"/>
              <a:t>Disabled Dependent Child</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34</a:t>
            </a:fld>
            <a:endParaRPr lang="en-US"/>
          </a:p>
        </p:txBody>
      </p:sp>
    </p:spTree>
    <p:extLst>
      <p:ext uri="{BB962C8B-B14F-4D97-AF65-F5344CB8AC3E}">
        <p14:creationId xmlns:p14="http://schemas.microsoft.com/office/powerpoint/2010/main" val="17653214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Early Retirees</a:t>
            </a:r>
            <a:endParaRPr lang="en-US" dirty="0"/>
          </a:p>
        </p:txBody>
      </p:sp>
      <p:sp>
        <p:nvSpPr>
          <p:cNvPr id="3" name="Content Placeholder 2"/>
          <p:cNvSpPr>
            <a:spLocks noGrp="1"/>
          </p:cNvSpPr>
          <p:nvPr>
            <p:ph idx="1"/>
          </p:nvPr>
        </p:nvSpPr>
        <p:spPr>
          <a:xfrm>
            <a:off x="466928" y="990600"/>
            <a:ext cx="8219872" cy="4876800"/>
          </a:xfrm>
        </p:spPr>
        <p:txBody>
          <a:bodyPr/>
          <a:lstStyle/>
          <a:p>
            <a:r>
              <a:rPr lang="en-US" sz="2100" dirty="0" smtClean="0"/>
              <a:t>Division 50 OAR </a:t>
            </a:r>
          </a:p>
          <a:p>
            <a:pPr lvl="1"/>
            <a:r>
              <a:rPr lang="en-US" sz="1400" dirty="0">
                <a:hlinkClick r:id="rId3"/>
              </a:rPr>
              <a:t>https://</a:t>
            </a:r>
            <a:r>
              <a:rPr lang="en-US" sz="1400" dirty="0" smtClean="0">
                <a:hlinkClick r:id="rId3"/>
              </a:rPr>
              <a:t>secure.sos.state.or.us/oard/viewSingleRule.action;JSESSIONID_OARD=nyw9hM3mlBO8BatCI2G-84yI7lAC5GjH6wAOjvaptsCdOqS74pMb!568786841?ruleVrsnRsn=236136</a:t>
            </a:r>
            <a:endParaRPr lang="en-US" sz="1400" dirty="0" smtClean="0"/>
          </a:p>
          <a:p>
            <a:r>
              <a:rPr lang="en-US" sz="2100" dirty="0" smtClean="0"/>
              <a:t>Early Retirees cannot add plans/dependents once they retire.  They should plan their enrollments while they are ACTIVE.</a:t>
            </a:r>
          </a:p>
          <a:p>
            <a:r>
              <a:rPr lang="en-US" sz="2100" dirty="0" smtClean="0"/>
              <a:t>Early Retirees will receive COBRA paperwork when they retire.  Why?</a:t>
            </a:r>
          </a:p>
          <a:p>
            <a:r>
              <a:rPr lang="en-US" sz="2100" dirty="0" smtClean="0"/>
              <a:t>Once an Early Retiree drops a plan/dependent they don’t get it back.</a:t>
            </a:r>
          </a:p>
          <a:p>
            <a:r>
              <a:rPr lang="en-US" sz="2100" dirty="0" smtClean="0"/>
              <a:t>Once an Early Retiree leaves OEBB they cannot come back.</a:t>
            </a:r>
          </a:p>
          <a:p>
            <a:r>
              <a:rPr lang="en-US" sz="2100" dirty="0" smtClean="0"/>
              <a:t>OEBB terms Early Retirees once they turn age 65.</a:t>
            </a:r>
          </a:p>
          <a:p>
            <a:r>
              <a:rPr lang="en-US" sz="2100" dirty="0" smtClean="0"/>
              <a:t>Early Retirees and any of their dependents that are Medicare eligible due to age or disability are not eligible for OEBB plans.</a:t>
            </a:r>
          </a:p>
          <a:p>
            <a:pPr lvl="1"/>
            <a:r>
              <a:rPr lang="en-US" sz="2100" dirty="0" smtClean="0"/>
              <a:t>They might be eligible for dental. </a:t>
            </a:r>
            <a:endParaRPr lang="en-US" sz="21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35</a:t>
            </a:fld>
            <a:endParaRPr lang="en-US"/>
          </a:p>
        </p:txBody>
      </p:sp>
    </p:spTree>
    <p:extLst>
      <p:ext uri="{BB962C8B-B14F-4D97-AF65-F5344CB8AC3E}">
        <p14:creationId xmlns:p14="http://schemas.microsoft.com/office/powerpoint/2010/main" val="8921079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Self-Pay Early Retirees (SPERS)</a:t>
            </a:r>
            <a:endParaRPr lang="en-US" dirty="0"/>
          </a:p>
        </p:txBody>
      </p:sp>
      <p:sp>
        <p:nvSpPr>
          <p:cNvPr id="3" name="Content Placeholder 2"/>
          <p:cNvSpPr>
            <a:spLocks noGrp="1"/>
          </p:cNvSpPr>
          <p:nvPr>
            <p:ph idx="1"/>
          </p:nvPr>
        </p:nvSpPr>
        <p:spPr>
          <a:xfrm>
            <a:off x="466928" y="1143000"/>
            <a:ext cx="8219872" cy="4876800"/>
          </a:xfrm>
        </p:spPr>
        <p:txBody>
          <a:bodyPr/>
          <a:lstStyle/>
          <a:p>
            <a:r>
              <a:rPr lang="en-US" sz="2400" dirty="0" smtClean="0"/>
              <a:t>Division 50 OAR </a:t>
            </a:r>
          </a:p>
          <a:p>
            <a:pPr lvl="1"/>
            <a:r>
              <a:rPr lang="en-US" sz="1400" dirty="0">
                <a:hlinkClick r:id="rId3"/>
              </a:rPr>
              <a:t>https://</a:t>
            </a:r>
            <a:r>
              <a:rPr lang="en-US" sz="1400" dirty="0" smtClean="0">
                <a:hlinkClick r:id="rId3"/>
              </a:rPr>
              <a:t>secure.sos.state.or.us/oard/viewSingleRule.action;JSESSIONID_OARD=nyw9hM3mlBO8BatCI2G-84yI7lAC5GjH6wAOjvaptsCdOqS74pMb!568786841?ruleVrsnRsn=236136</a:t>
            </a:r>
            <a:endParaRPr lang="en-US" sz="1400" dirty="0" smtClean="0"/>
          </a:p>
          <a:p>
            <a:pPr lvl="1"/>
            <a:endParaRPr lang="en-US" sz="2400" dirty="0"/>
          </a:p>
          <a:p>
            <a:r>
              <a:rPr lang="en-US" sz="2400" dirty="0" smtClean="0"/>
              <a:t>Still follow the same rules as Early Retirees.</a:t>
            </a:r>
          </a:p>
          <a:p>
            <a:r>
              <a:rPr lang="en-US" sz="2400" dirty="0" smtClean="0"/>
              <a:t>The entity transfers these Early Retirees to OEBB at least two months prior to their SPER enrollment.</a:t>
            </a:r>
          </a:p>
          <a:p>
            <a:r>
              <a:rPr lang="en-US" sz="2400" dirty="0" smtClean="0"/>
              <a:t>OEBB manages this group.</a:t>
            </a:r>
          </a:p>
          <a:p>
            <a:r>
              <a:rPr lang="en-US" sz="2400" dirty="0" smtClean="0"/>
              <a:t>SPERS pay OEBB directly.</a:t>
            </a:r>
          </a:p>
          <a:p>
            <a:r>
              <a:rPr lang="en-US" sz="2400" dirty="0" smtClean="0"/>
              <a:t>They must be COMPLETELY self pay.</a:t>
            </a:r>
          </a:p>
          <a:p>
            <a:pPr lvl="1"/>
            <a:r>
              <a:rPr lang="en-US" sz="2400" dirty="0" smtClean="0"/>
              <a:t>No contributions from the employer.</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36</a:t>
            </a:fld>
            <a:endParaRPr lang="en-US"/>
          </a:p>
        </p:txBody>
      </p:sp>
    </p:spTree>
    <p:extLst>
      <p:ext uri="{BB962C8B-B14F-4D97-AF65-F5344CB8AC3E}">
        <p14:creationId xmlns:p14="http://schemas.microsoft.com/office/powerpoint/2010/main" val="5309417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COBRA</a:t>
            </a:r>
            <a:endParaRPr lang="en-US" dirty="0"/>
          </a:p>
        </p:txBody>
      </p:sp>
      <p:sp>
        <p:nvSpPr>
          <p:cNvPr id="3" name="Content Placeholder 2"/>
          <p:cNvSpPr>
            <a:spLocks noGrp="1"/>
          </p:cNvSpPr>
          <p:nvPr>
            <p:ph idx="1"/>
          </p:nvPr>
        </p:nvSpPr>
        <p:spPr>
          <a:xfrm>
            <a:off x="466927" y="1143000"/>
            <a:ext cx="8230263" cy="4876800"/>
          </a:xfrm>
        </p:spPr>
        <p:txBody>
          <a:bodyPr/>
          <a:lstStyle/>
          <a:p>
            <a:r>
              <a:rPr lang="en-US" sz="2200" dirty="0" smtClean="0"/>
              <a:t>Division 50 OAR </a:t>
            </a:r>
          </a:p>
          <a:p>
            <a:pPr lvl="1"/>
            <a:r>
              <a:rPr lang="en-US" sz="1400" dirty="0">
                <a:hlinkClick r:id="rId3"/>
              </a:rPr>
              <a:t>https://</a:t>
            </a:r>
            <a:r>
              <a:rPr lang="en-US" sz="1400" dirty="0" smtClean="0">
                <a:hlinkClick r:id="rId3"/>
              </a:rPr>
              <a:t>secure.sos.state.or.us/oard/viewSingleRule.action;JSESSIONID_OARD=nyw9hM3mlBO8BatCI2G-84yI7lAC5GjH6wAOjvaptsCdOqS74pMb!568786841?ruleVrsnRsn=236136</a:t>
            </a:r>
            <a:endParaRPr lang="en-US" sz="1400" dirty="0"/>
          </a:p>
          <a:p>
            <a:r>
              <a:rPr lang="en-US" sz="2200" dirty="0" smtClean="0"/>
              <a:t>Employers need to make sure they term employees and/or their dependents timely.</a:t>
            </a:r>
          </a:p>
          <a:p>
            <a:r>
              <a:rPr lang="en-US" sz="2200" dirty="0" smtClean="0"/>
              <a:t>Spouses termed after age 55 get more COBRA time.</a:t>
            </a:r>
          </a:p>
          <a:p>
            <a:r>
              <a:rPr lang="en-US" sz="2200" dirty="0" smtClean="0"/>
              <a:t>Becoming Medicare eligible during COBRA...what happens?</a:t>
            </a:r>
          </a:p>
          <a:p>
            <a:r>
              <a:rPr lang="en-US" sz="2200" dirty="0" smtClean="0"/>
              <a:t>What do I do with employees out on extended leave?</a:t>
            </a:r>
          </a:p>
          <a:p>
            <a:r>
              <a:rPr lang="en-US" sz="2200" dirty="0" smtClean="0"/>
              <a:t>What happens to dependents dropped during OE?</a:t>
            </a:r>
          </a:p>
          <a:p>
            <a:r>
              <a:rPr lang="en-US" sz="2200" dirty="0" smtClean="0"/>
              <a:t>COBRA rates are around 2% higher than regular rates.</a:t>
            </a:r>
          </a:p>
          <a:p>
            <a:r>
              <a:rPr lang="en-US" sz="2200" dirty="0" smtClean="0"/>
              <a:t>BenefitHelp Solutions (BHS) manages COBRA for OEBB.</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37</a:t>
            </a:fld>
            <a:endParaRPr lang="en-US"/>
          </a:p>
        </p:txBody>
      </p:sp>
    </p:spTree>
    <p:extLst>
      <p:ext uri="{BB962C8B-B14F-4D97-AF65-F5344CB8AC3E}">
        <p14:creationId xmlns:p14="http://schemas.microsoft.com/office/powerpoint/2010/main" val="6021637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pPr algn="ctr"/>
            <a:r>
              <a:rPr lang="en-US" sz="4400" kern="1200" dirty="0" smtClean="0">
                <a:latin typeface="Calibri"/>
              </a:rPr>
              <a:t>DEV</a:t>
            </a:r>
            <a:endParaRPr lang="en-US" sz="4400" dirty="0"/>
          </a:p>
        </p:txBody>
      </p:sp>
      <p:sp>
        <p:nvSpPr>
          <p:cNvPr id="3" name="Content Placeholder 2"/>
          <p:cNvSpPr>
            <a:spLocks noGrp="1"/>
          </p:cNvSpPr>
          <p:nvPr>
            <p:ph idx="1"/>
          </p:nvPr>
        </p:nvSpPr>
        <p:spPr>
          <a:xfrm>
            <a:off x="457200" y="1143000"/>
            <a:ext cx="8229600" cy="4572000"/>
          </a:xfrm>
        </p:spPr>
        <p:txBody>
          <a:bodyPr/>
          <a:lstStyle/>
          <a:p>
            <a:pPr marL="342900" lvl="1" indent="-342900" eaLnBrk="0" hangingPunct="0">
              <a:spcBef>
                <a:spcPts val="0"/>
              </a:spcBef>
              <a:buFont typeface="Arial" panose="020B0604020202020204" pitchFamily="34" charset="0"/>
              <a:buChar char="•"/>
            </a:pPr>
            <a:r>
              <a:rPr lang="en-US" sz="2400" kern="1200" dirty="0" smtClean="0"/>
              <a:t>Division 80 OAR</a:t>
            </a:r>
          </a:p>
          <a:p>
            <a:pPr marL="742950" lvl="2" indent="-342900" eaLnBrk="0" hangingPunct="0">
              <a:spcBef>
                <a:spcPts val="0"/>
              </a:spcBef>
              <a:buFont typeface="Arial" panose="020B0604020202020204" pitchFamily="34" charset="0"/>
              <a:buChar char="•"/>
            </a:pPr>
            <a:r>
              <a:rPr lang="en-US" sz="1400" kern="1200" dirty="0">
                <a:hlinkClick r:id="rId3"/>
              </a:rPr>
              <a:t>https://</a:t>
            </a:r>
            <a:r>
              <a:rPr lang="en-US" sz="1400" kern="1200" dirty="0" smtClean="0">
                <a:hlinkClick r:id="rId3"/>
              </a:rPr>
              <a:t>secure.sos.state.or.us/oard/viewSingleRule.action?ruleVrsnRsn=236297</a:t>
            </a:r>
            <a:endParaRPr lang="en-US" sz="1400" kern="1200" dirty="0"/>
          </a:p>
          <a:p>
            <a:pPr marL="342900" lvl="1" indent="-342900" eaLnBrk="0" hangingPunct="0">
              <a:spcBef>
                <a:spcPts val="0"/>
              </a:spcBef>
              <a:buFont typeface="Arial" panose="020B0604020202020204" pitchFamily="34" charset="0"/>
              <a:buChar char="•"/>
            </a:pPr>
            <a:r>
              <a:rPr lang="en-US" sz="2400" kern="1200" dirty="0" smtClean="0"/>
              <a:t>OEBB will conduct a Dependent Eligibility Verification for your entity.</a:t>
            </a:r>
          </a:p>
          <a:p>
            <a:pPr marL="742950" lvl="2" indent="-342900" eaLnBrk="0" hangingPunct="0">
              <a:spcBef>
                <a:spcPts val="0"/>
              </a:spcBef>
              <a:buFont typeface="Arial" panose="020B0604020202020204" pitchFamily="34" charset="0"/>
              <a:buChar char="•"/>
            </a:pPr>
            <a:r>
              <a:rPr lang="en-US" sz="2400" kern="1200" dirty="0" smtClean="0"/>
              <a:t>OEBB has a schedule available for DEV.</a:t>
            </a:r>
            <a:endParaRPr lang="en-US" sz="2400" kern="1200" dirty="0"/>
          </a:p>
          <a:p>
            <a:pPr marL="742950" lvl="2" indent="-342900" eaLnBrk="0" hangingPunct="0">
              <a:spcBef>
                <a:spcPts val="0"/>
              </a:spcBef>
              <a:buFont typeface="Arial" panose="020B0604020202020204" pitchFamily="34" charset="0"/>
              <a:buChar char="•"/>
            </a:pPr>
            <a:r>
              <a:rPr lang="en-US" sz="2400" kern="1200" dirty="0" smtClean="0"/>
              <a:t>American Fidelity has conducted many of these reviews.</a:t>
            </a:r>
          </a:p>
          <a:p>
            <a:pPr marL="742950" lvl="2" indent="-342900" eaLnBrk="0" hangingPunct="0">
              <a:spcBef>
                <a:spcPts val="0"/>
              </a:spcBef>
              <a:buFont typeface="Arial" panose="020B0604020202020204" pitchFamily="34" charset="0"/>
              <a:buChar char="•"/>
            </a:pPr>
            <a:r>
              <a:rPr lang="en-US" sz="2400" kern="1200" dirty="0" smtClean="0"/>
              <a:t>Ineligible dependents come off at the end of the review.</a:t>
            </a:r>
          </a:p>
          <a:p>
            <a:pPr marL="742950" lvl="2" indent="-342900" eaLnBrk="0" hangingPunct="0">
              <a:spcBef>
                <a:spcPts val="0"/>
              </a:spcBef>
              <a:buFont typeface="Arial" panose="020B0604020202020204" pitchFamily="34" charset="0"/>
              <a:buChar char="•"/>
            </a:pPr>
            <a:r>
              <a:rPr lang="en-US" sz="2400" kern="1200" dirty="0" smtClean="0"/>
              <a:t>OEBB locks these dependents so members can’t add them back without providing documentation.</a:t>
            </a:r>
          </a:p>
          <a:p>
            <a:pPr marL="742950" lvl="2" indent="-342900" eaLnBrk="0" hangingPunct="0">
              <a:spcBef>
                <a:spcPts val="0"/>
              </a:spcBef>
              <a:buFont typeface="Arial" panose="020B0604020202020204" pitchFamily="34" charset="0"/>
              <a:buChar char="•"/>
            </a:pPr>
            <a:r>
              <a:rPr lang="en-US" sz="2400" kern="1200" dirty="0" smtClean="0"/>
              <a:t>Members have 60 days to appeal a DEV dropped dependent to recover coverage without a lapse.</a:t>
            </a:r>
          </a:p>
        </p:txBody>
      </p:sp>
      <p:sp>
        <p:nvSpPr>
          <p:cNvPr id="4" name="Slide Number Placeholder 3"/>
          <p:cNvSpPr>
            <a:spLocks noGrp="1"/>
          </p:cNvSpPr>
          <p:nvPr>
            <p:ph type="sldNum" sz="quarter" idx="10"/>
          </p:nvPr>
        </p:nvSpPr>
        <p:spPr/>
        <p:txBody>
          <a:bodyPr/>
          <a:lstStyle/>
          <a:p>
            <a:fld id="{E35B1C7C-2FE3-440E-960B-DC336E9D4EC3}" type="slidenum">
              <a:rPr lang="en-US" smtClean="0"/>
              <a:pPr/>
              <a:t>38</a:t>
            </a:fld>
            <a:endParaRPr lang="en-US"/>
          </a:p>
        </p:txBody>
      </p:sp>
    </p:spTree>
    <p:extLst>
      <p:ext uri="{BB962C8B-B14F-4D97-AF65-F5344CB8AC3E}">
        <p14:creationId xmlns:p14="http://schemas.microsoft.com/office/powerpoint/2010/main" val="82923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Reconciliation &amp; Invoicing</a:t>
            </a:r>
            <a:endParaRPr lang="en-US" dirty="0"/>
          </a:p>
        </p:txBody>
      </p:sp>
      <p:sp>
        <p:nvSpPr>
          <p:cNvPr id="3" name="Content Placeholder 2"/>
          <p:cNvSpPr>
            <a:spLocks noGrp="1"/>
          </p:cNvSpPr>
          <p:nvPr>
            <p:ph idx="1"/>
          </p:nvPr>
        </p:nvSpPr>
        <p:spPr>
          <a:xfrm>
            <a:off x="381000" y="1295400"/>
            <a:ext cx="8305800" cy="4038600"/>
          </a:xfrm>
        </p:spPr>
        <p:txBody>
          <a:bodyPr/>
          <a:lstStyle/>
          <a:p>
            <a:r>
              <a:rPr lang="en-US" sz="2400" dirty="0" smtClean="0"/>
              <a:t>Division 80 OAR</a:t>
            </a:r>
          </a:p>
          <a:p>
            <a:pPr lvl="1"/>
            <a:r>
              <a:rPr lang="en-US" sz="1400" dirty="0">
                <a:hlinkClick r:id="rId3"/>
              </a:rPr>
              <a:t>https://</a:t>
            </a:r>
            <a:r>
              <a:rPr lang="en-US" sz="1400" dirty="0" smtClean="0">
                <a:hlinkClick r:id="rId3"/>
              </a:rPr>
              <a:t>secure.sos.state.or.us/oard/displayChapterRules.action?selectedChapter=186</a:t>
            </a:r>
            <a:endParaRPr lang="en-US" sz="1400" dirty="0" smtClean="0"/>
          </a:p>
          <a:p>
            <a:pPr lvl="1"/>
            <a:endParaRPr lang="en-US" sz="1400" dirty="0"/>
          </a:p>
          <a:p>
            <a:pPr marL="342900" lvl="1" indent="-342900">
              <a:buChar char="•"/>
            </a:pPr>
            <a:r>
              <a:rPr lang="en-US" sz="2400" dirty="0">
                <a:ea typeface="+mn-ea"/>
                <a:cs typeface="+mn-cs"/>
              </a:rPr>
              <a:t>Please reconcile your invoice monthly</a:t>
            </a:r>
            <a:r>
              <a:rPr lang="en-US" sz="2400" dirty="0" smtClean="0">
                <a:ea typeface="+mn-ea"/>
                <a:cs typeface="+mn-cs"/>
              </a:rPr>
              <a:t>.</a:t>
            </a:r>
            <a:endParaRPr lang="en-US" sz="2400" dirty="0">
              <a:ea typeface="+mn-ea"/>
              <a:cs typeface="+mn-cs"/>
            </a:endParaRPr>
          </a:p>
          <a:p>
            <a:pPr marL="342900" lvl="1" indent="-342900">
              <a:buChar char="•"/>
            </a:pPr>
            <a:r>
              <a:rPr lang="en-US" sz="2400" dirty="0">
                <a:ea typeface="+mn-ea"/>
                <a:cs typeface="+mn-cs"/>
              </a:rPr>
              <a:t>OEBB will give grace back to 45 days but not usually beyond that time period</a:t>
            </a:r>
            <a:r>
              <a:rPr lang="en-US" sz="2400" dirty="0" smtClean="0">
                <a:ea typeface="+mn-ea"/>
                <a:cs typeface="+mn-cs"/>
              </a:rPr>
              <a:t>.</a:t>
            </a:r>
          </a:p>
          <a:p>
            <a:pPr marL="342900" lvl="1" indent="-342900">
              <a:buChar char="•"/>
            </a:pPr>
            <a:r>
              <a:rPr lang="en-US" sz="2400" dirty="0" smtClean="0">
                <a:ea typeface="+mn-ea"/>
                <a:cs typeface="+mn-cs"/>
              </a:rPr>
              <a:t>Overpayments and underpayments are added to the next monthly invoice.</a:t>
            </a:r>
            <a:endParaRPr lang="en-US" sz="2400" dirty="0">
              <a:ea typeface="+mn-ea"/>
              <a:cs typeface="+mn-cs"/>
            </a:endParaRPr>
          </a:p>
          <a:p>
            <a:pPr lvl="1"/>
            <a:endParaRPr lang="en-US" sz="2400" dirty="0"/>
          </a:p>
          <a:p>
            <a:pPr lvl="1"/>
            <a:endParaRPr lang="en-US" sz="1400" dirty="0" smtClean="0"/>
          </a:p>
        </p:txBody>
      </p:sp>
      <p:sp>
        <p:nvSpPr>
          <p:cNvPr id="4" name="Slide Number Placeholder 3"/>
          <p:cNvSpPr>
            <a:spLocks noGrp="1"/>
          </p:cNvSpPr>
          <p:nvPr>
            <p:ph type="sldNum" sz="quarter" idx="10"/>
          </p:nvPr>
        </p:nvSpPr>
        <p:spPr/>
        <p:txBody>
          <a:bodyPr/>
          <a:lstStyle/>
          <a:p>
            <a:fld id="{E35B1C7C-2FE3-440E-960B-DC336E9D4EC3}" type="slidenum">
              <a:rPr lang="en-US" smtClean="0"/>
              <a:pPr/>
              <a:t>39</a:t>
            </a:fld>
            <a:endParaRPr lang="en-US"/>
          </a:p>
        </p:txBody>
      </p:sp>
    </p:spTree>
    <p:extLst>
      <p:ext uri="{BB962C8B-B14F-4D97-AF65-F5344CB8AC3E}">
        <p14:creationId xmlns:p14="http://schemas.microsoft.com/office/powerpoint/2010/main" val="167699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MyOEBB Downtime during OE</a:t>
            </a:r>
            <a:endParaRPr lang="en-US" dirty="0"/>
          </a:p>
        </p:txBody>
      </p:sp>
      <p:sp>
        <p:nvSpPr>
          <p:cNvPr id="3" name="Content Placeholder 2"/>
          <p:cNvSpPr>
            <a:spLocks noGrp="1"/>
          </p:cNvSpPr>
          <p:nvPr>
            <p:ph idx="1"/>
          </p:nvPr>
        </p:nvSpPr>
        <p:spPr/>
        <p:txBody>
          <a:bodyPr/>
          <a:lstStyle/>
          <a:p>
            <a:r>
              <a:rPr lang="en-US" sz="2800" dirty="0" smtClean="0"/>
              <a:t>Friday, August 3</a:t>
            </a:r>
            <a:r>
              <a:rPr lang="en-US" sz="2800" baseline="30000" dirty="0" smtClean="0"/>
              <a:t>rd</a:t>
            </a:r>
            <a:endParaRPr lang="en-US" sz="2800" dirty="0" smtClean="0"/>
          </a:p>
          <a:p>
            <a:r>
              <a:rPr lang="en-US" sz="2800" dirty="0" smtClean="0"/>
              <a:t>Tuesday, August 14</a:t>
            </a:r>
            <a:r>
              <a:rPr lang="en-US" sz="2800" baseline="30000" dirty="0" smtClean="0"/>
              <a:t>th</a:t>
            </a:r>
            <a:endParaRPr lang="en-US" sz="2800" dirty="0" smtClean="0"/>
          </a:p>
          <a:p>
            <a:r>
              <a:rPr lang="en-US" sz="2800" dirty="0" smtClean="0"/>
              <a:t>Friday, August 31</a:t>
            </a:r>
            <a:r>
              <a:rPr lang="en-US" sz="2800" baseline="30000" dirty="0" smtClean="0"/>
              <a:t>st</a:t>
            </a:r>
            <a:endParaRPr lang="en-US" sz="2800"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4</a:t>
            </a:fld>
            <a:endParaRPr lang="en-US"/>
          </a:p>
        </p:txBody>
      </p:sp>
    </p:spTree>
    <p:extLst>
      <p:ext uri="{BB962C8B-B14F-4D97-AF65-F5344CB8AC3E}">
        <p14:creationId xmlns:p14="http://schemas.microsoft.com/office/powerpoint/2010/main" val="4345406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OEBB Financial Services</a:t>
            </a:r>
            <a:endParaRPr lang="en-US" dirty="0"/>
          </a:p>
        </p:txBody>
      </p:sp>
      <p:sp>
        <p:nvSpPr>
          <p:cNvPr id="3" name="Content Placeholder 2"/>
          <p:cNvSpPr>
            <a:spLocks noGrp="1"/>
          </p:cNvSpPr>
          <p:nvPr>
            <p:ph idx="1"/>
          </p:nvPr>
        </p:nvSpPr>
        <p:spPr>
          <a:xfrm>
            <a:off x="381000" y="1295400"/>
            <a:ext cx="8305800" cy="4038600"/>
          </a:xfrm>
        </p:spPr>
        <p:txBody>
          <a:bodyPr/>
          <a:lstStyle/>
          <a:p>
            <a:pPr marL="0" indent="0" algn="ctr">
              <a:buNone/>
            </a:pPr>
            <a:r>
              <a:rPr lang="en-US" sz="2400" dirty="0"/>
              <a:t>Contact </a:t>
            </a:r>
            <a:r>
              <a:rPr lang="en-US" sz="2400" dirty="0" smtClean="0"/>
              <a:t>Information</a:t>
            </a:r>
            <a:endParaRPr lang="en-US" sz="2400" dirty="0"/>
          </a:p>
          <a:p>
            <a:pPr marL="0" indent="0" algn="ctr">
              <a:buNone/>
            </a:pPr>
            <a:endParaRPr lang="en-US" sz="2400" dirty="0" smtClean="0"/>
          </a:p>
          <a:p>
            <a:pPr marL="0" indent="0" algn="ctr">
              <a:buNone/>
            </a:pPr>
            <a:r>
              <a:rPr lang="en-US" sz="2400" dirty="0" smtClean="0"/>
              <a:t>Xia </a:t>
            </a:r>
            <a:r>
              <a:rPr lang="en-US" sz="2400" dirty="0"/>
              <a:t>Ly</a:t>
            </a:r>
          </a:p>
          <a:p>
            <a:pPr marL="0" indent="0" algn="ctr">
              <a:buNone/>
            </a:pPr>
            <a:r>
              <a:rPr lang="en-US" sz="2400" dirty="0" smtClean="0"/>
              <a:t>503-378-6610</a:t>
            </a:r>
          </a:p>
          <a:p>
            <a:pPr marL="0" indent="0" algn="ctr">
              <a:buNone/>
            </a:pPr>
            <a:endParaRPr lang="en-US" sz="2400" dirty="0"/>
          </a:p>
          <a:p>
            <a:pPr marL="0" indent="0" algn="ctr">
              <a:buNone/>
            </a:pPr>
            <a:r>
              <a:rPr lang="en-US" sz="2400" dirty="0"/>
              <a:t>Rosie Chernishoff</a:t>
            </a:r>
          </a:p>
          <a:p>
            <a:pPr marL="0" indent="0" algn="ctr">
              <a:buNone/>
            </a:pPr>
            <a:r>
              <a:rPr lang="en-US" sz="2400" dirty="0"/>
              <a:t>503-378-6597</a:t>
            </a:r>
          </a:p>
          <a:p>
            <a:pPr marL="0" indent="0" algn="ctr">
              <a:buNone/>
            </a:pPr>
            <a:endParaRPr lang="en-US" sz="2400" u="sng" dirty="0" smtClean="0">
              <a:hlinkClick r:id="rId3"/>
            </a:endParaRPr>
          </a:p>
          <a:p>
            <a:pPr marL="0" indent="0" algn="ctr">
              <a:buNone/>
            </a:pPr>
            <a:r>
              <a:rPr lang="en-US" sz="2400" u="sng" dirty="0" smtClean="0">
                <a:hlinkClick r:id="rId3"/>
              </a:rPr>
              <a:t>oebb.financialservices@state.or.us</a:t>
            </a:r>
            <a:endParaRPr lang="en-US" sz="2400" dirty="0"/>
          </a:p>
          <a:p>
            <a:pPr marL="0" indent="0">
              <a:buNone/>
            </a:pPr>
            <a:endParaRPr lang="en-US" sz="24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40</a:t>
            </a:fld>
            <a:endParaRPr lang="en-US"/>
          </a:p>
        </p:txBody>
      </p:sp>
    </p:spTree>
    <p:extLst>
      <p:ext uri="{BB962C8B-B14F-4D97-AF65-F5344CB8AC3E}">
        <p14:creationId xmlns:p14="http://schemas.microsoft.com/office/powerpoint/2010/main" val="13131028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Sensitive Data</a:t>
            </a:r>
            <a:endParaRPr lang="en-US" dirty="0"/>
          </a:p>
        </p:txBody>
      </p:sp>
      <p:sp>
        <p:nvSpPr>
          <p:cNvPr id="3" name="Content Placeholder 2"/>
          <p:cNvSpPr>
            <a:spLocks noGrp="1"/>
          </p:cNvSpPr>
          <p:nvPr>
            <p:ph idx="1"/>
          </p:nvPr>
        </p:nvSpPr>
        <p:spPr>
          <a:xfrm>
            <a:off x="381000" y="1295400"/>
            <a:ext cx="8305800" cy="4038600"/>
          </a:xfrm>
        </p:spPr>
        <p:txBody>
          <a:bodyPr/>
          <a:lstStyle/>
          <a:p>
            <a:r>
              <a:rPr lang="en-US" sz="2400" dirty="0" smtClean="0"/>
              <a:t>Division 60 OAR</a:t>
            </a:r>
          </a:p>
          <a:p>
            <a:pPr lvl="1"/>
            <a:r>
              <a:rPr lang="en-US" sz="1400" dirty="0">
                <a:hlinkClick r:id="rId3"/>
              </a:rPr>
              <a:t>https://</a:t>
            </a:r>
            <a:r>
              <a:rPr lang="en-US" sz="1400" dirty="0" smtClean="0">
                <a:hlinkClick r:id="rId3"/>
              </a:rPr>
              <a:t>secure.sos.state.or.us/oard/displayChapterRules.action?selectedChapter=186</a:t>
            </a:r>
            <a:endParaRPr lang="en-US" sz="1400" dirty="0"/>
          </a:p>
          <a:p>
            <a:r>
              <a:rPr lang="en-US" sz="2400" dirty="0" smtClean="0"/>
              <a:t>OEBB collects SSN’s but has these encrypted in MyOEBB.  We can’t even see them.</a:t>
            </a:r>
          </a:p>
          <a:p>
            <a:r>
              <a:rPr lang="en-US" sz="2400" dirty="0" smtClean="0"/>
              <a:t>But, if a member has a wrong SSN we need to get this corrected for many reasons.</a:t>
            </a:r>
          </a:p>
          <a:p>
            <a:pPr lvl="1"/>
            <a:r>
              <a:rPr lang="en-US" sz="2200" dirty="0" smtClean="0"/>
              <a:t>Traveling to carrier for IRS purposes.</a:t>
            </a:r>
          </a:p>
          <a:p>
            <a:pPr lvl="1"/>
            <a:r>
              <a:rPr lang="en-US" sz="2200" dirty="0" smtClean="0"/>
              <a:t>The member can’t log on with the wrong SSN.</a:t>
            </a:r>
          </a:p>
          <a:p>
            <a:r>
              <a:rPr lang="en-US" sz="2400" dirty="0" smtClean="0"/>
              <a:t>Please don’t send sensitive data via email.</a:t>
            </a:r>
          </a:p>
          <a:p>
            <a:r>
              <a:rPr lang="en-US" sz="2400" dirty="0" smtClean="0"/>
              <a:t>Use MyOEBB Document Management to transmit this data.</a:t>
            </a:r>
          </a:p>
          <a:p>
            <a:endParaRPr lang="en-US" sz="24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41</a:t>
            </a:fld>
            <a:endParaRPr lang="en-US"/>
          </a:p>
        </p:txBody>
      </p:sp>
    </p:spTree>
    <p:extLst>
      <p:ext uri="{BB962C8B-B14F-4D97-AF65-F5344CB8AC3E}">
        <p14:creationId xmlns:p14="http://schemas.microsoft.com/office/powerpoint/2010/main" val="40813757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Complete List of OEBB OARs</a:t>
            </a:r>
            <a:endParaRPr lang="en-US" dirty="0"/>
          </a:p>
        </p:txBody>
      </p:sp>
      <p:sp>
        <p:nvSpPr>
          <p:cNvPr id="3" name="Content Placeholder 2"/>
          <p:cNvSpPr>
            <a:spLocks noGrp="1"/>
          </p:cNvSpPr>
          <p:nvPr>
            <p:ph idx="1"/>
          </p:nvPr>
        </p:nvSpPr>
        <p:spPr>
          <a:xfrm>
            <a:off x="381000" y="1417638"/>
            <a:ext cx="8305800" cy="4297362"/>
          </a:xfrm>
        </p:spPr>
        <p:txBody>
          <a:bodyPr/>
          <a:lstStyle/>
          <a:p>
            <a:pPr lvl="1" eaLnBrk="0" hangingPunct="0">
              <a:spcBef>
                <a:spcPts val="0"/>
              </a:spcBef>
              <a:buFont typeface="Arial" panose="020B0604020202020204" pitchFamily="34" charset="0"/>
              <a:buChar char="•"/>
            </a:pPr>
            <a:r>
              <a:rPr lang="en-US" sz="2000" kern="1200" dirty="0">
                <a:solidFill>
                  <a:prstClr val="black"/>
                </a:solidFill>
                <a:latin typeface="Calibri" panose="020F0502020204030204"/>
                <a:ea typeface="+mn-ea"/>
                <a:cs typeface="+mn-cs"/>
                <a:hlinkClick r:id="rId3"/>
              </a:rPr>
              <a:t>https://</a:t>
            </a:r>
            <a:r>
              <a:rPr lang="en-US" sz="2000" kern="1200" dirty="0" smtClean="0">
                <a:solidFill>
                  <a:prstClr val="black"/>
                </a:solidFill>
                <a:latin typeface="Calibri" panose="020F0502020204030204"/>
                <a:ea typeface="+mn-ea"/>
                <a:cs typeface="+mn-cs"/>
                <a:hlinkClick r:id="rId3"/>
              </a:rPr>
              <a:t>www.oregon.gov/OHA/OEBB/Pages/Admin-Rules.aspx</a:t>
            </a:r>
            <a:endParaRPr lang="en-US" sz="2000" kern="1200" dirty="0" smtClean="0">
              <a:solidFill>
                <a:prstClr val="black"/>
              </a:solidFill>
              <a:latin typeface="Calibri" panose="020F0502020204030204"/>
              <a:ea typeface="+mn-ea"/>
              <a:cs typeface="+mn-cs"/>
            </a:endParaRPr>
          </a:p>
          <a:p>
            <a:pPr lvl="1" eaLnBrk="0" hangingPunct="0">
              <a:spcBef>
                <a:spcPts val="0"/>
              </a:spcBef>
              <a:buFont typeface="Arial" panose="020B0604020202020204" pitchFamily="34" charset="0"/>
              <a:buChar char="•"/>
            </a:pPr>
            <a:endParaRPr lang="en-US" sz="2000" kern="1200" dirty="0" smtClean="0">
              <a:solidFill>
                <a:prstClr val="black"/>
              </a:solidFill>
              <a:latin typeface="Calibri" panose="020F0502020204030204"/>
              <a:ea typeface="+mn-ea"/>
              <a:cs typeface="+mn-cs"/>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42</a:t>
            </a:fld>
            <a:endParaRPr lang="en-US"/>
          </a:p>
        </p:txBody>
      </p:sp>
    </p:spTree>
    <p:extLst>
      <p:ext uri="{BB962C8B-B14F-4D97-AF65-F5344CB8AC3E}">
        <p14:creationId xmlns:p14="http://schemas.microsoft.com/office/powerpoint/2010/main" val="21972296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Thank You!</a:t>
            </a:r>
            <a:endParaRPr lang="en-US" sz="44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43</a:t>
            </a:fld>
            <a:endParaRPr lang="en-US"/>
          </a:p>
        </p:txBody>
      </p:sp>
      <p:sp>
        <p:nvSpPr>
          <p:cNvPr id="6" name="TextBox 5"/>
          <p:cNvSpPr txBox="1"/>
          <p:nvPr/>
        </p:nvSpPr>
        <p:spPr>
          <a:xfrm>
            <a:off x="1219200" y="2209800"/>
            <a:ext cx="6858000" cy="1862048"/>
          </a:xfrm>
          <a:prstGeom prst="rect">
            <a:avLst/>
          </a:prstGeom>
          <a:noFill/>
        </p:spPr>
        <p:txBody>
          <a:bodyPr wrap="square" rtlCol="0">
            <a:spAutoFit/>
          </a:bodyPr>
          <a:lstStyle/>
          <a:p>
            <a:pPr algn="ctr"/>
            <a:r>
              <a:rPr lang="en-US" sz="2000" b="1" dirty="0" smtClean="0">
                <a:latin typeface="Calibri" panose="020F0502020204030204" pitchFamily="34" charset="0"/>
                <a:cs typeface="Calibri" panose="020F0502020204030204" pitchFamily="34" charset="0"/>
              </a:rPr>
              <a:t>For More Information Please Contact</a:t>
            </a:r>
          </a:p>
          <a:p>
            <a:pPr algn="ctr"/>
            <a:r>
              <a:rPr lang="en-US" sz="1900" dirty="0" smtClean="0">
                <a:latin typeface="Calibri" panose="020F0502020204030204" pitchFamily="34" charset="0"/>
                <a:cs typeface="Calibri" panose="020F0502020204030204" pitchFamily="34" charset="0"/>
              </a:rPr>
              <a:t>Linda Freeze, Benefits Manager</a:t>
            </a:r>
          </a:p>
          <a:p>
            <a:pPr algn="ctr"/>
            <a:r>
              <a:rPr lang="en-US" sz="1900" dirty="0" smtClean="0">
                <a:latin typeface="Calibri" panose="020F0502020204030204" pitchFamily="34" charset="0"/>
                <a:cs typeface="Calibri" panose="020F0502020204030204" pitchFamily="34" charset="0"/>
              </a:rPr>
              <a:t>500 Summer Street NE, E-88</a:t>
            </a:r>
          </a:p>
          <a:p>
            <a:pPr algn="ctr"/>
            <a:r>
              <a:rPr lang="en-US" sz="1900" dirty="0" smtClean="0">
                <a:latin typeface="Calibri" panose="020F0502020204030204" pitchFamily="34" charset="0"/>
                <a:cs typeface="Calibri" panose="020F0502020204030204" pitchFamily="34" charset="0"/>
              </a:rPr>
              <a:t>Salem, OR 97301-1063</a:t>
            </a:r>
          </a:p>
          <a:p>
            <a:pPr algn="ctr"/>
            <a:r>
              <a:rPr lang="en-US" sz="1900" dirty="0" smtClean="0">
                <a:latin typeface="Calibri" panose="020F0502020204030204" pitchFamily="34" charset="0"/>
                <a:cs typeface="Calibri" panose="020F0502020204030204" pitchFamily="34" charset="0"/>
              </a:rPr>
              <a:t>(503) 378-3329</a:t>
            </a:r>
          </a:p>
          <a:p>
            <a:pPr algn="ctr"/>
            <a:r>
              <a:rPr lang="en-US" sz="1900" dirty="0" smtClean="0">
                <a:latin typeface="Calibri" panose="020F0502020204030204" pitchFamily="34" charset="0"/>
                <a:cs typeface="Calibri" panose="020F0502020204030204" pitchFamily="34" charset="0"/>
              </a:rPr>
              <a:t>linda.freeze@state.or.us</a:t>
            </a:r>
            <a:endParaRPr lang="en-US" sz="19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828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OEBB Phone Hours during OE</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endParaRPr lang="en-US" sz="2400" dirty="0" smtClean="0"/>
          </a:p>
          <a:p>
            <a:pPr marL="0" lvl="0" indent="0" algn="ctr" eaLnBrk="0" hangingPunct="0">
              <a:spcBef>
                <a:spcPts val="1200"/>
              </a:spcBef>
              <a:buNone/>
            </a:pPr>
            <a:r>
              <a:rPr lang="en-US" sz="2400" dirty="0" smtClean="0"/>
              <a:t>OEBB will have extended phone hours during OE</a:t>
            </a:r>
          </a:p>
          <a:p>
            <a:pPr marL="0" lvl="0" indent="0" algn="ctr" eaLnBrk="0" hangingPunct="0">
              <a:spcBef>
                <a:spcPts val="1200"/>
              </a:spcBef>
              <a:buNone/>
            </a:pPr>
            <a:r>
              <a:rPr lang="en-US" sz="2400" dirty="0" smtClean="0"/>
              <a:t>Monday-Friday 7:00 a.m. – 6:00 p.m.</a:t>
            </a:r>
          </a:p>
          <a:p>
            <a:pPr marL="0" lvl="0" indent="0" algn="ctr" eaLnBrk="0" hangingPunct="0">
              <a:spcBef>
                <a:spcPts val="1200"/>
              </a:spcBef>
              <a:buNone/>
            </a:pPr>
            <a:r>
              <a:rPr lang="en-US" sz="2400" dirty="0" smtClean="0"/>
              <a:t>Closed Labor Day, September 3</a:t>
            </a:r>
            <a:r>
              <a:rPr lang="en-US" sz="2400" baseline="30000" dirty="0" smtClean="0"/>
              <a:t>rd</a:t>
            </a:r>
            <a:endParaRPr lang="en-US" sz="2400" dirty="0" smtClean="0"/>
          </a:p>
          <a:p>
            <a:pPr marL="0" lvl="0" indent="0" algn="ctr" eaLnBrk="0" hangingPunct="0">
              <a:spcBef>
                <a:spcPts val="1200"/>
              </a:spcBef>
              <a:buNone/>
            </a:pPr>
            <a:r>
              <a:rPr lang="en-US" sz="2400" dirty="0" smtClean="0"/>
              <a:t>Closed September 15</a:t>
            </a:r>
            <a:r>
              <a:rPr lang="en-US" sz="2400" baseline="30000" dirty="0" smtClean="0"/>
              <a:t>th</a:t>
            </a:r>
            <a:endParaRPr lang="en-US" sz="2400" dirty="0"/>
          </a:p>
          <a:p>
            <a:pPr marL="0" lvl="0" indent="0" algn="ctr" eaLnBrk="0" hangingPunct="0">
              <a:spcBef>
                <a:spcPts val="1200"/>
              </a:spcBef>
              <a:buNone/>
            </a:pPr>
            <a:r>
              <a:rPr lang="en-US" sz="2400" dirty="0" smtClean="0"/>
              <a:t>BHS closes OE on September 10</a:t>
            </a:r>
            <a:r>
              <a:rPr lang="en-US" sz="2400" baseline="30000" dirty="0" smtClean="0"/>
              <a:t>th</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5</a:t>
            </a:fld>
            <a:endParaRPr lang="en-US"/>
          </a:p>
        </p:txBody>
      </p:sp>
    </p:spTree>
    <p:extLst>
      <p:ext uri="{BB962C8B-B14F-4D97-AF65-F5344CB8AC3E}">
        <p14:creationId xmlns:p14="http://schemas.microsoft.com/office/powerpoint/2010/main" val="1453773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Updating Salaries?</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400" dirty="0" smtClean="0"/>
              <a:t>It’s very important to make sure salaries are updated prior to the start of open enrollment.</a:t>
            </a:r>
          </a:p>
          <a:p>
            <a:pPr eaLnBrk="0" hangingPunct="0">
              <a:spcBef>
                <a:spcPts val="1200"/>
              </a:spcBef>
            </a:pPr>
            <a:r>
              <a:rPr lang="en-US" sz="2400" dirty="0" smtClean="0"/>
              <a:t>You can update salaries via Payroll Interface or manually.</a:t>
            </a:r>
          </a:p>
          <a:p>
            <a:pPr eaLnBrk="0" hangingPunct="0">
              <a:spcBef>
                <a:spcPts val="1200"/>
              </a:spcBef>
            </a:pPr>
            <a:r>
              <a:rPr lang="en-US" sz="2400" dirty="0" smtClean="0"/>
              <a:t>Make sure you select the correct start date of the salaries.</a:t>
            </a:r>
          </a:p>
          <a:p>
            <a:pPr eaLnBrk="0" hangingPunct="0">
              <a:spcBef>
                <a:spcPts val="1200"/>
              </a:spcBef>
            </a:pPr>
            <a:endParaRPr lang="en-US" sz="2400" dirty="0"/>
          </a:p>
          <a:p>
            <a:pPr marL="0" indent="0" eaLnBrk="0" hangingPunct="0">
              <a:spcBef>
                <a:spcPts val="1200"/>
              </a:spcBef>
              <a:buNone/>
            </a:pPr>
            <a:r>
              <a:rPr lang="en-US" sz="2400" dirty="0" smtClean="0"/>
              <a:t>Salaries are important as they help calculate premiums for STD, LTD and certain Basic Life plans.  Additionally, they help determine benefit amount if a claim is filed.</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6</a:t>
            </a:fld>
            <a:endParaRPr lang="en-US"/>
          </a:p>
        </p:txBody>
      </p:sp>
    </p:spTree>
    <p:extLst>
      <p:ext uri="{BB962C8B-B14F-4D97-AF65-F5344CB8AC3E}">
        <p14:creationId xmlns:p14="http://schemas.microsoft.com/office/powerpoint/2010/main" val="2132470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Mass Lock Outs</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400" dirty="0" smtClean="0"/>
              <a:t>Your entity may want to shut down OE earlier than September 15</a:t>
            </a:r>
            <a:r>
              <a:rPr lang="en-US" sz="2400" baseline="30000" dirty="0" smtClean="0"/>
              <a:t>th</a:t>
            </a:r>
            <a:r>
              <a:rPr lang="en-US" sz="2400" dirty="0" smtClean="0"/>
              <a:t>.  Here’s what you need to do and know.</a:t>
            </a:r>
          </a:p>
          <a:p>
            <a:pPr eaLnBrk="0" hangingPunct="0">
              <a:spcBef>
                <a:spcPts val="1200"/>
              </a:spcBef>
            </a:pPr>
            <a:r>
              <a:rPr lang="en-US" sz="2400" dirty="0" smtClean="0"/>
              <a:t>You have to lock everyone out; you can’t just lock out one employee group (unless you want to do it manually </a:t>
            </a:r>
            <a:r>
              <a:rPr lang="en-US" sz="2400" dirty="0" smtClean="0">
                <a:sym typeface="Wingdings" panose="05000000000000000000" pitchFamily="2" charset="2"/>
              </a:rPr>
              <a:t>).</a:t>
            </a:r>
          </a:p>
          <a:p>
            <a:pPr eaLnBrk="0" hangingPunct="0">
              <a:spcBef>
                <a:spcPts val="1200"/>
              </a:spcBef>
            </a:pPr>
            <a:r>
              <a:rPr lang="en-US" sz="2400" dirty="0" smtClean="0">
                <a:sym typeface="Wingdings" panose="05000000000000000000" pitchFamily="2" charset="2"/>
              </a:rPr>
              <a:t>You have to communicate the new deadline to your members and OEBB.  OEBB will not communicate this deadline to your members but will know how to handle their calls.</a:t>
            </a:r>
          </a:p>
          <a:p>
            <a:pPr eaLnBrk="0" hangingPunct="0">
              <a:spcBef>
                <a:spcPts val="1200"/>
              </a:spcBef>
            </a:pPr>
            <a:r>
              <a:rPr lang="en-US" sz="2400" dirty="0" smtClean="0">
                <a:sym typeface="Wingdings" panose="05000000000000000000" pitchFamily="2" charset="2"/>
              </a:rPr>
              <a:t>You can lock your entity out in MyOEBB by selecting Security Setup, Mass Lock, enter OE Deadline and Date.</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7</a:t>
            </a:fld>
            <a:endParaRPr lang="en-US"/>
          </a:p>
        </p:txBody>
      </p:sp>
    </p:spTree>
    <p:extLst>
      <p:ext uri="{BB962C8B-B14F-4D97-AF65-F5344CB8AC3E}">
        <p14:creationId xmlns:p14="http://schemas.microsoft.com/office/powerpoint/2010/main" val="40138412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Security</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r>
              <a:rPr lang="en-US" sz="2200" dirty="0" smtClean="0"/>
              <a:t>You can reset Passwords for your employees.</a:t>
            </a:r>
          </a:p>
          <a:p>
            <a:pPr eaLnBrk="0" hangingPunct="0">
              <a:spcBef>
                <a:spcPts val="1200"/>
              </a:spcBef>
            </a:pPr>
            <a:r>
              <a:rPr lang="en-US" sz="2200" dirty="0" smtClean="0"/>
              <a:t>Security Setup-Administrator-Reset Password twice-Save</a:t>
            </a:r>
          </a:p>
          <a:p>
            <a:pPr eaLnBrk="0" hangingPunct="0">
              <a:spcBef>
                <a:spcPts val="1200"/>
              </a:spcBef>
            </a:pPr>
            <a:r>
              <a:rPr lang="en-US" sz="2200" dirty="0" smtClean="0"/>
              <a:t>Member Management-View/Modify Members-Reset Password twice-Save</a:t>
            </a:r>
          </a:p>
          <a:p>
            <a:pPr marL="0" lvl="0" indent="0" eaLnBrk="0" hangingPunct="0">
              <a:spcBef>
                <a:spcPts val="1200"/>
              </a:spcBef>
              <a:buNone/>
            </a:pPr>
            <a:r>
              <a:rPr lang="en-US" sz="2200" dirty="0" smtClean="0"/>
              <a:t>OEBB will not give subscriber information to spouses/DP’s if they call.</a:t>
            </a:r>
          </a:p>
          <a:p>
            <a:pPr marL="0" lvl="0" indent="0" eaLnBrk="0" hangingPunct="0">
              <a:spcBef>
                <a:spcPts val="1200"/>
              </a:spcBef>
              <a:buNone/>
            </a:pPr>
            <a:r>
              <a:rPr lang="en-US" sz="2200" dirty="0" smtClean="0"/>
              <a:t>OEBB will not do enrollments.</a:t>
            </a:r>
          </a:p>
          <a:p>
            <a:pPr marL="0" lvl="0" indent="0" eaLnBrk="0" hangingPunct="0">
              <a:spcBef>
                <a:spcPts val="1200"/>
              </a:spcBef>
              <a:buNone/>
            </a:pPr>
            <a:r>
              <a:rPr lang="en-US" sz="2200" dirty="0" smtClean="0"/>
              <a:t>OEBB will not change addresses, subscriber or dependent information.</a:t>
            </a:r>
            <a:endParaRPr lang="en-US" sz="2200" dirty="0"/>
          </a:p>
        </p:txBody>
      </p:sp>
      <p:sp>
        <p:nvSpPr>
          <p:cNvPr id="4" name="Slide Number Placeholder 3"/>
          <p:cNvSpPr>
            <a:spLocks noGrp="1"/>
          </p:cNvSpPr>
          <p:nvPr>
            <p:ph type="sldNum" sz="quarter" idx="10"/>
          </p:nvPr>
        </p:nvSpPr>
        <p:spPr/>
        <p:txBody>
          <a:bodyPr/>
          <a:lstStyle/>
          <a:p>
            <a:fld id="{E35B1C7C-2FE3-440E-960B-DC336E9D4EC3}" type="slidenum">
              <a:rPr lang="en-US" smtClean="0"/>
              <a:pPr/>
              <a:t>8</a:t>
            </a:fld>
            <a:endParaRPr lang="en-US"/>
          </a:p>
        </p:txBody>
      </p:sp>
    </p:spTree>
    <p:extLst>
      <p:ext uri="{BB962C8B-B14F-4D97-AF65-F5344CB8AC3E}">
        <p14:creationId xmlns:p14="http://schemas.microsoft.com/office/powerpoint/2010/main" val="3982788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kern="1200" dirty="0" smtClean="0">
                <a:latin typeface="Calibri"/>
              </a:rPr>
              <a:t>Don’t Do Enrollments!</a:t>
            </a:r>
            <a:endParaRPr lang="en-US" dirty="0"/>
          </a:p>
        </p:txBody>
      </p:sp>
      <p:sp>
        <p:nvSpPr>
          <p:cNvPr id="3" name="Content Placeholder 2"/>
          <p:cNvSpPr>
            <a:spLocks noGrp="1"/>
          </p:cNvSpPr>
          <p:nvPr>
            <p:ph idx="1"/>
          </p:nvPr>
        </p:nvSpPr>
        <p:spPr>
          <a:xfrm>
            <a:off x="457200" y="1143000"/>
            <a:ext cx="8229600" cy="4572000"/>
          </a:xfrm>
        </p:spPr>
        <p:txBody>
          <a:bodyPr/>
          <a:lstStyle/>
          <a:p>
            <a:pPr marL="0" lvl="0" indent="0" eaLnBrk="0" hangingPunct="0">
              <a:spcBef>
                <a:spcPts val="1200"/>
              </a:spcBef>
              <a:buNone/>
            </a:pPr>
            <a:endParaRPr lang="en-US" sz="2200" dirty="0" smtClean="0"/>
          </a:p>
          <a:p>
            <a:pPr marL="0" lvl="0" indent="0" eaLnBrk="0" hangingPunct="0">
              <a:spcBef>
                <a:spcPts val="1200"/>
              </a:spcBef>
              <a:buNone/>
            </a:pPr>
            <a:r>
              <a:rPr lang="en-US" sz="2200" dirty="0" smtClean="0"/>
              <a:t>Don’t do enrollments for your employee’s unless you have a form or email.  The email needs to be very specific about their plan and dependent selections.  The forms should be OEBBB forms.  Keep this documentation!</a:t>
            </a:r>
          </a:p>
          <a:p>
            <a:pPr marL="0" lvl="0" indent="0" eaLnBrk="0" hangingPunct="0">
              <a:spcBef>
                <a:spcPts val="1200"/>
              </a:spcBef>
              <a:buNone/>
            </a:pPr>
            <a:r>
              <a:rPr lang="en-US" sz="2200" dirty="0" smtClean="0"/>
              <a:t>Never sit at a computer and have members sit next to you while you do their enrollments.  Enrollments must be done under their log in or you must have a form or email from the member if done under your log in.</a:t>
            </a:r>
          </a:p>
          <a:p>
            <a:pPr marL="0" lvl="0" indent="0" algn="ctr" eaLnBrk="0" hangingPunct="0">
              <a:spcBef>
                <a:spcPts val="1200"/>
              </a:spcBef>
              <a:buNone/>
            </a:pPr>
            <a:r>
              <a:rPr lang="en-US" sz="2200" i="1" dirty="0" smtClean="0">
                <a:solidFill>
                  <a:srgbClr val="FF0000"/>
                </a:solidFill>
              </a:rPr>
              <a:t>When OEBB processes appeals later in the year we may ask for this documentation.</a:t>
            </a:r>
            <a:endParaRPr lang="en-US" sz="2200" i="1" dirty="0">
              <a:solidFill>
                <a:srgbClr val="FF0000"/>
              </a:solidFill>
            </a:endParaRPr>
          </a:p>
        </p:txBody>
      </p:sp>
      <p:sp>
        <p:nvSpPr>
          <p:cNvPr id="4" name="Slide Number Placeholder 3"/>
          <p:cNvSpPr>
            <a:spLocks noGrp="1"/>
          </p:cNvSpPr>
          <p:nvPr>
            <p:ph type="sldNum" sz="quarter" idx="10"/>
          </p:nvPr>
        </p:nvSpPr>
        <p:spPr/>
        <p:txBody>
          <a:bodyPr/>
          <a:lstStyle/>
          <a:p>
            <a:fld id="{E35B1C7C-2FE3-440E-960B-DC336E9D4EC3}" type="slidenum">
              <a:rPr lang="en-US" smtClean="0"/>
              <a:pPr/>
              <a:t>9</a:t>
            </a:fld>
            <a:endParaRPr lang="en-US"/>
          </a:p>
        </p:txBody>
      </p:sp>
    </p:spTree>
    <p:extLst>
      <p:ext uri="{BB962C8B-B14F-4D97-AF65-F5344CB8AC3E}">
        <p14:creationId xmlns:p14="http://schemas.microsoft.com/office/powerpoint/2010/main" val="4230311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33900</TotalTime>
  <Words>2709</Words>
  <Application>Microsoft Office PowerPoint</Application>
  <PresentationFormat>On-screen Show (4:3)</PresentationFormat>
  <Paragraphs>405</Paragraphs>
  <Slides>43</Slides>
  <Notes>35</Notes>
  <HiddenSlides>8</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Times</vt:lpstr>
      <vt:lpstr>Wingdings</vt:lpstr>
      <vt:lpstr>Custom Design</vt:lpstr>
      <vt:lpstr>HELP! I’m new to open enrollment and OEBB (Open Enrollment Edition)</vt:lpstr>
      <vt:lpstr>OEBB Plan Year</vt:lpstr>
      <vt:lpstr>When is OE?</vt:lpstr>
      <vt:lpstr>MyOEBB Downtime during OE</vt:lpstr>
      <vt:lpstr>OEBB Phone Hours during OE</vt:lpstr>
      <vt:lpstr>Updating Salaries?</vt:lpstr>
      <vt:lpstr>Mass Lock Outs</vt:lpstr>
      <vt:lpstr>Security</vt:lpstr>
      <vt:lpstr>Don’t Do Enrollments!</vt:lpstr>
      <vt:lpstr>Synergy and Summit</vt:lpstr>
      <vt:lpstr>Delta Dental Exclusive PPO</vt:lpstr>
      <vt:lpstr>No More Healthy Futures</vt:lpstr>
      <vt:lpstr>Kaiser Rules</vt:lpstr>
      <vt:lpstr>SB 1067</vt:lpstr>
      <vt:lpstr>What does OEBB do?</vt:lpstr>
      <vt:lpstr>What do Carriers do?</vt:lpstr>
      <vt:lpstr>When does OEBB know the rates/plan details?</vt:lpstr>
      <vt:lpstr>What is EE Plan Management?</vt:lpstr>
      <vt:lpstr>EE Plan Management Rules</vt:lpstr>
      <vt:lpstr>EE Plan Management Rules</vt:lpstr>
      <vt:lpstr>EE Plan Management Rules</vt:lpstr>
      <vt:lpstr>OEBB Insurance Committee Meetings</vt:lpstr>
      <vt:lpstr>OEBB Timelines</vt:lpstr>
      <vt:lpstr>OEBB Timelines</vt:lpstr>
      <vt:lpstr>OEBB Timelines</vt:lpstr>
      <vt:lpstr>OEBB Timelines</vt:lpstr>
      <vt:lpstr>QSCs</vt:lpstr>
      <vt:lpstr>QSCs</vt:lpstr>
      <vt:lpstr>QSCs</vt:lpstr>
      <vt:lpstr>QSCs</vt:lpstr>
      <vt:lpstr>How Do Appeals Work?</vt:lpstr>
      <vt:lpstr>How Do Appeals Work?</vt:lpstr>
      <vt:lpstr>How Do Appeals Work?</vt:lpstr>
      <vt:lpstr>Eligible Dependents</vt:lpstr>
      <vt:lpstr>Early Retirees</vt:lpstr>
      <vt:lpstr>Self-Pay Early Retirees (SPERS)</vt:lpstr>
      <vt:lpstr>COBRA</vt:lpstr>
      <vt:lpstr>DEV</vt:lpstr>
      <vt:lpstr>Reconciliation &amp; Invoicing</vt:lpstr>
      <vt:lpstr>OEBB Financial Services</vt:lpstr>
      <vt:lpstr>Sensitive Data</vt:lpstr>
      <vt:lpstr>Complete List of OEBB OARs</vt:lpstr>
      <vt:lpstr>Thank You!</vt:lpstr>
    </vt:vector>
  </TitlesOfParts>
  <Company>Joe's World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Joe B</dc:creator>
  <cp:lastModifiedBy>Freeze Linda</cp:lastModifiedBy>
  <cp:revision>120</cp:revision>
  <cp:lastPrinted>2018-08-13T17:47:21Z</cp:lastPrinted>
  <dcterms:created xsi:type="dcterms:W3CDTF">2010-08-23T12:44:57Z</dcterms:created>
  <dcterms:modified xsi:type="dcterms:W3CDTF">2018-08-13T23:10:38Z</dcterms:modified>
</cp:coreProperties>
</file>