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5" r:id="rId1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WMAN Cindy * PEBB" initials="BC*P" lastIdx="1" clrIdx="0">
    <p:extLst>
      <p:ext uri="{19B8F6BF-5375-455C-9EA6-DF929625EA0E}">
        <p15:presenceInfo xmlns:p15="http://schemas.microsoft.com/office/powerpoint/2012/main" userId="S-1-5-21-1220945662-2146788605-839522115-397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95"/>
    <a:srgbClr val="E1BDDF"/>
    <a:srgbClr val="AEB5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629" autoAdjust="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peek Dawn" userId="b34a22b4-80a9-4dbf-8eeb-e421f5702625" providerId="ADAL" clId="{821F6163-4AC0-4FD9-8C0D-584628B5F9BC}"/>
    <pc:docChg chg="mod modSld modMainMaster">
      <pc:chgData name="Mcpeek Dawn" userId="b34a22b4-80a9-4dbf-8eeb-e421f5702625" providerId="ADAL" clId="{821F6163-4AC0-4FD9-8C0D-584628B5F9BC}" dt="2024-03-08T17:16:08.955" v="6" actId="20577"/>
      <pc:docMkLst>
        <pc:docMk/>
      </pc:docMkLst>
      <pc:sldChg chg="modSp mod">
        <pc:chgData name="Mcpeek Dawn" userId="b34a22b4-80a9-4dbf-8eeb-e421f5702625" providerId="ADAL" clId="{821F6163-4AC0-4FD9-8C0D-584628B5F9BC}" dt="2024-03-08T17:16:08.955" v="6" actId="20577"/>
        <pc:sldMkLst>
          <pc:docMk/>
          <pc:sldMk cId="3881760764" sldId="263"/>
        </pc:sldMkLst>
        <pc:spChg chg="mod">
          <ac:chgData name="Mcpeek Dawn" userId="b34a22b4-80a9-4dbf-8eeb-e421f5702625" providerId="ADAL" clId="{821F6163-4AC0-4FD9-8C0D-584628B5F9BC}" dt="2024-03-08T17:16:08.955" v="6" actId="20577"/>
          <ac:spMkLst>
            <pc:docMk/>
            <pc:sldMk cId="3881760764" sldId="263"/>
            <ac:spMk id="3" creationId="{BFB15648-1E51-4AAC-BADC-CB64CB3573ED}"/>
          </ac:spMkLst>
        </pc:spChg>
      </pc:sldChg>
      <pc:sldMasterChg chg="addSp delSp mod">
        <pc:chgData name="Mcpeek Dawn" userId="b34a22b4-80a9-4dbf-8eeb-e421f5702625" providerId="ADAL" clId="{821F6163-4AC0-4FD9-8C0D-584628B5F9BC}" dt="2024-03-08T17:15:57.599" v="2" actId="33475"/>
        <pc:sldMasterMkLst>
          <pc:docMk/>
          <pc:sldMasterMk cId="0" sldId="2147483649"/>
        </pc:sldMasterMkLst>
        <pc:spChg chg="add del">
          <ac:chgData name="Mcpeek Dawn" userId="b34a22b4-80a9-4dbf-8eeb-e421f5702625" providerId="ADAL" clId="{821F6163-4AC0-4FD9-8C0D-584628B5F9BC}" dt="2024-03-08T17:15:57.599" v="2" actId="33475"/>
          <ac:spMkLst>
            <pc:docMk/>
            <pc:sldMasterMk cId="0" sldId="2147483649"/>
            <ac:spMk id="3" creationId="{B631DC2D-A36A-F66A-802E-E2C2DF965DA9}"/>
          </ac:spMkLst>
        </pc:spChg>
      </pc:sldMasterChg>
    </pc:docChg>
  </pc:docChgLst>
  <pc:docChgLst>
    <pc:chgData name="Mcpeek Dawn" userId="b34a22b4-80a9-4dbf-8eeb-e421f5702625" providerId="ADAL" clId="{C6C0A914-2877-42D6-96A0-F0DE79FF0930}"/>
    <pc:docChg chg="undo custSel modSld">
      <pc:chgData name="Mcpeek Dawn" userId="b34a22b4-80a9-4dbf-8eeb-e421f5702625" providerId="ADAL" clId="{C6C0A914-2877-42D6-96A0-F0DE79FF0930}" dt="2022-06-16T21:45:39.416" v="363" actId="20577"/>
      <pc:docMkLst>
        <pc:docMk/>
      </pc:docMkLst>
      <pc:sldChg chg="modSp mod">
        <pc:chgData name="Mcpeek Dawn" userId="b34a22b4-80a9-4dbf-8eeb-e421f5702625" providerId="ADAL" clId="{C6C0A914-2877-42D6-96A0-F0DE79FF0930}" dt="2022-06-16T21:45:39.416" v="363" actId="20577"/>
        <pc:sldMkLst>
          <pc:docMk/>
          <pc:sldMk cId="0" sldId="257"/>
        </pc:sldMkLst>
        <pc:spChg chg="mod">
          <ac:chgData name="Mcpeek Dawn" userId="b34a22b4-80a9-4dbf-8eeb-e421f5702625" providerId="ADAL" clId="{C6C0A914-2877-42D6-96A0-F0DE79FF0930}" dt="2022-06-16T21:45:39.416" v="363" actId="20577"/>
          <ac:spMkLst>
            <pc:docMk/>
            <pc:sldMk cId="0" sldId="257"/>
            <ac:spMk id="2" creationId="{C31EB932-71BB-42D0-B975-9FB8FC379C9D}"/>
          </ac:spMkLst>
        </pc:spChg>
      </pc:sldChg>
      <pc:sldChg chg="modSp mod">
        <pc:chgData name="Mcpeek Dawn" userId="b34a22b4-80a9-4dbf-8eeb-e421f5702625" providerId="ADAL" clId="{C6C0A914-2877-42D6-96A0-F0DE79FF0930}" dt="2022-06-08T18:38:44.955" v="1" actId="20577"/>
        <pc:sldMkLst>
          <pc:docMk/>
          <pc:sldMk cId="3427539472" sldId="260"/>
        </pc:sldMkLst>
        <pc:spChg chg="mod">
          <ac:chgData name="Mcpeek Dawn" userId="b34a22b4-80a9-4dbf-8eeb-e421f5702625" providerId="ADAL" clId="{C6C0A914-2877-42D6-96A0-F0DE79FF0930}" dt="2022-06-08T18:38:44.955" v="1" actId="20577"/>
          <ac:spMkLst>
            <pc:docMk/>
            <pc:sldMk cId="3427539472" sldId="260"/>
            <ac:spMk id="6" creationId="{5855431E-5A62-466F-867B-68C024831D0F}"/>
          </ac:spMkLst>
        </pc:spChg>
      </pc:sldChg>
      <pc:sldChg chg="modSp mod">
        <pc:chgData name="Mcpeek Dawn" userId="b34a22b4-80a9-4dbf-8eeb-e421f5702625" providerId="ADAL" clId="{C6C0A914-2877-42D6-96A0-F0DE79FF0930}" dt="2022-06-10T23:32:37.416" v="44" actId="20577"/>
        <pc:sldMkLst>
          <pc:docMk/>
          <pc:sldMk cId="3519495607" sldId="264"/>
        </pc:sldMkLst>
        <pc:spChg chg="mod">
          <ac:chgData name="Mcpeek Dawn" userId="b34a22b4-80a9-4dbf-8eeb-e421f5702625" providerId="ADAL" clId="{C6C0A914-2877-42D6-96A0-F0DE79FF0930}" dt="2022-06-10T23:32:37.416" v="44" actId="20577"/>
          <ac:spMkLst>
            <pc:docMk/>
            <pc:sldMk cId="3519495607" sldId="264"/>
            <ac:spMk id="3" creationId="{11267BBD-7FD4-4D5D-A54F-5E60756DF109}"/>
          </ac:spMkLst>
        </pc:spChg>
      </pc:sldChg>
      <pc:sldChg chg="modSp mod">
        <pc:chgData name="Mcpeek Dawn" userId="b34a22b4-80a9-4dbf-8eeb-e421f5702625" providerId="ADAL" clId="{C6C0A914-2877-42D6-96A0-F0DE79FF0930}" dt="2022-06-08T18:42:27.916" v="2" actId="20577"/>
        <pc:sldMkLst>
          <pc:docMk/>
          <pc:sldMk cId="277112948" sldId="265"/>
        </pc:sldMkLst>
        <pc:spChg chg="mod">
          <ac:chgData name="Mcpeek Dawn" userId="b34a22b4-80a9-4dbf-8eeb-e421f5702625" providerId="ADAL" clId="{C6C0A914-2877-42D6-96A0-F0DE79FF0930}" dt="2022-06-08T18:42:27.916" v="2" actId="20577"/>
          <ac:spMkLst>
            <pc:docMk/>
            <pc:sldMk cId="277112948" sldId="265"/>
            <ac:spMk id="2" creationId="{B519DFBD-E540-454E-8797-92EFD0857B07}"/>
          </ac:spMkLst>
        </pc:spChg>
      </pc:sldChg>
    </pc:docChg>
  </pc:docChgLst>
  <pc:docChgLst>
    <pc:chgData name="Mcpeek Dawn" userId="b34a22b4-80a9-4dbf-8eeb-e421f5702625" providerId="ADAL" clId="{2886AA16-76A1-44F0-BD0F-545054424E62}"/>
    <pc:docChg chg="modSld">
      <pc:chgData name="Mcpeek Dawn" userId="b34a22b4-80a9-4dbf-8eeb-e421f5702625" providerId="ADAL" clId="{2886AA16-76A1-44F0-BD0F-545054424E62}" dt="2022-12-29T17:42:31.514" v="13" actId="20577"/>
      <pc:docMkLst>
        <pc:docMk/>
      </pc:docMkLst>
      <pc:sldChg chg="modSp mod">
        <pc:chgData name="Mcpeek Dawn" userId="b34a22b4-80a9-4dbf-8eeb-e421f5702625" providerId="ADAL" clId="{2886AA16-76A1-44F0-BD0F-545054424E62}" dt="2022-12-29T17:42:12.244" v="9" actId="20577"/>
        <pc:sldMkLst>
          <pc:docMk/>
          <pc:sldMk cId="0" sldId="256"/>
        </pc:sldMkLst>
        <pc:spChg chg="mod">
          <ac:chgData name="Mcpeek Dawn" userId="b34a22b4-80a9-4dbf-8eeb-e421f5702625" providerId="ADAL" clId="{2886AA16-76A1-44F0-BD0F-545054424E62}" dt="2022-12-29T17:42:12.244" v="9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Mcpeek Dawn" userId="b34a22b4-80a9-4dbf-8eeb-e421f5702625" providerId="ADAL" clId="{2886AA16-76A1-44F0-BD0F-545054424E62}" dt="2022-12-29T17:42:31.514" v="13" actId="20577"/>
        <pc:sldMkLst>
          <pc:docMk/>
          <pc:sldMk cId="3881760764" sldId="263"/>
        </pc:sldMkLst>
        <pc:spChg chg="mod">
          <ac:chgData name="Mcpeek Dawn" userId="b34a22b4-80a9-4dbf-8eeb-e421f5702625" providerId="ADAL" clId="{2886AA16-76A1-44F0-BD0F-545054424E62}" dt="2022-12-29T17:42:31.514" v="13" actId="20577"/>
          <ac:spMkLst>
            <pc:docMk/>
            <pc:sldMk cId="3881760764" sldId="263"/>
            <ac:spMk id="3" creationId="{BFB15648-1E51-4AAC-BADC-CB64CB3573E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BC91F-03B6-43CF-91C5-076A32506715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48B35-4BC6-45F5-984D-AB499550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4130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BE00C26-8E78-4968-A33D-3891D32031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4609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35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629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HAmasterpage_nobackfinal_share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689" y="0"/>
            <a:ext cx="9138621" cy="6858000"/>
          </a:xfrm>
          <a:prstGeom prst="rect">
            <a:avLst/>
          </a:prstGeom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3124200" y="6324600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endParaRPr lang="en-US" sz="1200">
              <a:solidFill>
                <a:srgbClr val="005595"/>
              </a:solidFill>
              <a:latin typeface="Arial" charset="0"/>
            </a:endParaRPr>
          </a:p>
        </p:txBody>
      </p:sp>
      <p:sp>
        <p:nvSpPr>
          <p:cNvPr id="6155" name="Text Box 11"/>
          <p:cNvSpPr txBox="1">
            <a:spLocks noChangeArrowheads="1"/>
          </p:cNvSpPr>
          <p:nvPr userDrawn="1"/>
        </p:nvSpPr>
        <p:spPr bwMode="auto">
          <a:xfrm>
            <a:off x="609600" y="5486400"/>
            <a:ext cx="3200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en-US" sz="1200" dirty="0">
                <a:solidFill>
                  <a:srgbClr val="005595"/>
                </a:solidFill>
                <a:latin typeface="Arial" charset="0"/>
              </a:rPr>
              <a:t>Place Your Logo Here - Align Center</a:t>
            </a:r>
          </a:p>
          <a:p>
            <a:pPr algn="ctr" eaLnBrk="1" hangingPunct="1">
              <a:spcBef>
                <a:spcPct val="20000"/>
              </a:spcBef>
            </a:pPr>
            <a:endParaRPr lang="en-US" sz="1200" dirty="0">
              <a:solidFill>
                <a:srgbClr val="005595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685800" y="5410200"/>
            <a:ext cx="2819400" cy="56991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4D164C-97E3-4077-A336-8B3BA028DF3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401412-47C9-4FBE-B950-A30F096D793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35B1C7C-2FE3-440E-960B-DC336E9D4EC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693C284-B4DC-451D-807D-F60D65E3CB4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962D4F-5079-4222-824C-2D2332E0DD5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73C464-62F4-41AC-86F0-6F0305D6E9D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1E5BF8-2D8D-486B-87C7-C2DCA0D6184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10F3097-2133-4D9E-BC2B-43985C5D995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29712D-99B4-4A1B-A104-7124243888D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620B12F-3AA2-41D6-BCED-9B854066AE1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1" name="Picture 11" descr="Power Point Template PG 2 new sm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53415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+mn-lt"/>
              </a:defRPr>
            </a:lvl1pPr>
          </a:lstStyle>
          <a:p>
            <a:fld id="{4992160A-B009-4DF0-9663-DC50E3E3959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34150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egon.gov/oha/OEBB/Pages/Retiree-Guide.aspx" TargetMode="External"/><Relationship Id="rId2" Type="http://schemas.openxmlformats.org/officeDocument/2006/relationships/hyperlink" Target="https://www.oregon.gov/oha/OEBB/Pages/Admin-SPER-Toolkit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regon.gov/oha/OEBB/Guides/Change-an-Active-Employee-or-Retiree-to-an-OEBB-Administration-Self-Pay-Retiree.pdf" TargetMode="External"/><Relationship Id="rId5" Type="http://schemas.openxmlformats.org/officeDocument/2006/relationships/hyperlink" Target="https://www.oregon.gov/oha/OEBB/Forms/SPER-Debit-Authorization.pdf" TargetMode="External"/><Relationship Id="rId4" Type="http://schemas.openxmlformats.org/officeDocument/2006/relationships/hyperlink" Target="https://www.oregon.gov/oha/OEBB/Forms/SPER-Enrollment-Form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371600"/>
            <a:ext cx="6400800" cy="3124200"/>
          </a:xfrm>
        </p:spPr>
        <p:txBody>
          <a:bodyPr/>
          <a:lstStyle/>
          <a:p>
            <a:r>
              <a:rPr lang="en-US" sz="4400" b="1" dirty="0">
                <a:latin typeface="+mj-lt"/>
              </a:rPr>
              <a:t>OEBB</a:t>
            </a:r>
          </a:p>
          <a:p>
            <a:r>
              <a:rPr lang="en-US" sz="4400" b="1" dirty="0">
                <a:latin typeface="+mj-lt"/>
              </a:rPr>
              <a:t>Self Pay Early Retirees</a:t>
            </a:r>
          </a:p>
          <a:p>
            <a:r>
              <a:rPr lang="en-US" sz="4400" b="1" dirty="0">
                <a:latin typeface="+mj-lt"/>
              </a:rPr>
              <a:t>(SPER)</a:t>
            </a:r>
          </a:p>
          <a:p>
            <a:endParaRPr lang="en-US" sz="4400" b="1" dirty="0">
              <a:latin typeface="+mj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6695B82-8A21-4DF0-BC69-81B0AD3BEC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334000"/>
            <a:ext cx="6629400" cy="9334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9DFBD-E540-454E-8797-92EFD0857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Links to Forms </a:t>
            </a:r>
            <a:r>
              <a:rPr lang="en-US"/>
              <a:t>and </a:t>
            </a:r>
            <a:br>
              <a:rPr lang="en-US"/>
            </a:br>
            <a:r>
              <a:rPr lang="en-US"/>
              <a:t>Retirement </a:t>
            </a:r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86D16-E42A-4CAA-98CB-B829A8C52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Self Pay Retiree Toolkit – Sample Cover Letters and Communications:</a:t>
            </a:r>
          </a:p>
          <a:p>
            <a:pPr marL="0" indent="0">
              <a:buNone/>
            </a:pPr>
            <a:r>
              <a:rPr lang="en-US" sz="1800" dirty="0">
                <a:hlinkClick r:id="rId2"/>
              </a:rPr>
              <a:t>https://www.oregon.gov/oha/OEBB/Pages/Admin-SPER-Toolkit.aspx</a:t>
            </a:r>
            <a:endParaRPr lang="en-US" sz="18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800" dirty="0"/>
              <a:t>Preparing for Early Retirement Guide:</a:t>
            </a:r>
          </a:p>
          <a:p>
            <a:pPr marL="0" indent="0">
              <a:buNone/>
            </a:pPr>
            <a:r>
              <a:rPr lang="en-US" sz="1800" dirty="0">
                <a:hlinkClick r:id="rId3"/>
              </a:rPr>
              <a:t>https://www.oregon.gov/oha/OEBB/Pages/Retiree-Guide.aspx</a:t>
            </a:r>
            <a:endParaRPr lang="en-US" sz="18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800" dirty="0"/>
              <a:t>SPER Enrollment Form:</a:t>
            </a:r>
          </a:p>
          <a:p>
            <a:pPr marL="0" indent="0">
              <a:buNone/>
            </a:pPr>
            <a:r>
              <a:rPr lang="en-US" sz="1800" dirty="0">
                <a:hlinkClick r:id="rId4"/>
              </a:rPr>
              <a:t>https://www.oregon.gov/oha/OEBB/Forms/SPER-Enrollment-Form.pdf</a:t>
            </a:r>
            <a:endParaRPr lang="en-US" sz="18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800" dirty="0"/>
              <a:t>ACH Debit Authorization Form:</a:t>
            </a:r>
          </a:p>
          <a:p>
            <a:pPr marL="0" indent="0">
              <a:buNone/>
            </a:pPr>
            <a:r>
              <a:rPr lang="en-US" sz="1800" dirty="0">
                <a:hlinkClick r:id="rId5"/>
              </a:rPr>
              <a:t>https://www.oregon.gov/oha/OEBB/Forms/SPER-Debit-Authorization.pdf</a:t>
            </a:r>
            <a:endParaRPr lang="en-US" sz="18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dirty="0"/>
              <a:t>Instructions for Terminating SPERs in </a:t>
            </a:r>
            <a:r>
              <a:rPr lang="en-US" dirty="0" err="1"/>
              <a:t>MyOEBB</a:t>
            </a:r>
            <a:r>
              <a:rPr lang="en-US" dirty="0"/>
              <a:t> system:</a:t>
            </a:r>
          </a:p>
          <a:p>
            <a:pPr marL="0" indent="0">
              <a:buNone/>
            </a:pPr>
            <a:r>
              <a:rPr lang="en-US" dirty="0">
                <a:hlinkClick r:id="rId6"/>
              </a:rPr>
              <a:t>https://www.oregon.gov/oha/OEBB/Guides/Change-an-Active-Employee-or-Retiree-to-an-OEBB-Administration-Self-Pay-Retiree.pdf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C4721C-0A63-430E-A2F4-E3BDC43F72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12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8915-2E7B-4321-8015-D8B6B8CEB992}" type="slidenum">
              <a:rPr lang="en-US"/>
              <a:pPr/>
              <a:t>2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31EB932-71BB-42D0-B975-9FB8FC379C9D}"/>
              </a:ext>
            </a:extLst>
          </p:cNvPr>
          <p:cNvSpPr txBox="1"/>
          <p:nvPr/>
        </p:nvSpPr>
        <p:spPr>
          <a:xfrm>
            <a:off x="533400" y="457200"/>
            <a:ext cx="80772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005595"/>
                </a:solidFill>
                <a:latin typeface="+mj-lt"/>
              </a:rPr>
              <a:t>What is a SPER?</a:t>
            </a:r>
          </a:p>
          <a:p>
            <a:pPr algn="ctr"/>
            <a:r>
              <a:rPr lang="en-US" sz="2200" dirty="0">
                <a:solidFill>
                  <a:srgbClr val="005595"/>
                </a:solidFill>
                <a:latin typeface="+mj-lt"/>
              </a:rPr>
              <a:t>SPER is an acronym used by OEBB for Self Pay Early Retirees</a:t>
            </a:r>
          </a:p>
          <a:p>
            <a:pPr algn="ctr"/>
            <a:endParaRPr lang="en-US" dirty="0">
              <a:solidFill>
                <a:srgbClr val="005595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5595"/>
                </a:solidFill>
                <a:latin typeface="+mn-lt"/>
              </a:rPr>
              <a:t>A retiree who pays their OEBB premium themselves 100%.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5595"/>
                </a:solidFill>
                <a:latin typeface="+mn-lt"/>
              </a:rPr>
              <a:t>A retiree that does not receive any stipend or financial incentive from the employer to help cover their premium.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5595"/>
                </a:solidFill>
                <a:latin typeface="+mn-lt"/>
              </a:rPr>
              <a:t>A retiree who is not eligible for Medicare*.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olidFill>
                <a:srgbClr val="005595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olidFill>
                <a:srgbClr val="005595"/>
              </a:solidFill>
              <a:latin typeface="+mn-lt"/>
            </a:endParaRPr>
          </a:p>
          <a:p>
            <a:r>
              <a:rPr lang="en-US" sz="1800" dirty="0">
                <a:solidFill>
                  <a:srgbClr val="005595"/>
                </a:solidFill>
                <a:latin typeface="+mn-lt"/>
              </a:rPr>
              <a:t>*Some entities allow their Medicare eligible retirees to continue dental only.</a:t>
            </a:r>
          </a:p>
          <a:p>
            <a:endParaRPr lang="en-US" sz="1800" dirty="0">
              <a:solidFill>
                <a:srgbClr val="005595"/>
              </a:solidFill>
              <a:latin typeface="+mn-lt"/>
            </a:endParaRPr>
          </a:p>
          <a:p>
            <a:endParaRPr lang="en-US" dirty="0">
              <a:solidFill>
                <a:srgbClr val="005595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D7CA8-A5AF-4AC1-BAA8-C957053827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68E3EA-8929-4DDD-8170-1F5C5C54B852}"/>
              </a:ext>
            </a:extLst>
          </p:cNvPr>
          <p:cNvSpPr txBox="1"/>
          <p:nvPr/>
        </p:nvSpPr>
        <p:spPr>
          <a:xfrm>
            <a:off x="5715000" y="914400"/>
            <a:ext cx="3429000" cy="6858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03B32A-9689-406B-943B-9AEE5F20FCDD}"/>
              </a:ext>
            </a:extLst>
          </p:cNvPr>
          <p:cNvSpPr txBox="1"/>
          <p:nvPr/>
        </p:nvSpPr>
        <p:spPr>
          <a:xfrm>
            <a:off x="457200" y="609600"/>
            <a:ext cx="822960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005595"/>
                </a:solidFill>
                <a:latin typeface="+mj-lt"/>
              </a:rPr>
              <a:t>Medicare Eligibility</a:t>
            </a:r>
          </a:p>
          <a:p>
            <a:pPr algn="ctr"/>
            <a:endParaRPr lang="en-US" sz="3200" dirty="0">
              <a:solidFill>
                <a:srgbClr val="005595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595"/>
                </a:solidFill>
                <a:latin typeface="+mj-lt"/>
              </a:rPr>
              <a:t>A retiree becomes eligible for Medicare at age 65, or earlier if they become disabled.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595"/>
                </a:solidFill>
                <a:latin typeface="+mj-lt"/>
              </a:rPr>
              <a:t>OEBB coverage terminates at the end of the month prior to Medicare eligibility.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595"/>
                </a:solidFill>
                <a:latin typeface="+mj-lt"/>
              </a:rPr>
              <a:t>Medicare starts on the first of the month in which the retiree turns 65.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595"/>
                </a:solidFill>
                <a:latin typeface="+mj-lt"/>
              </a:rPr>
              <a:t>If the birthday falls on the first of the month, Medicare starts a month early - the first of the month prior to their birthday month.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595"/>
                </a:solidFill>
                <a:latin typeface="+mj-lt"/>
              </a:rPr>
              <a:t>If a retiree becomes eligible due to a disability, Medicare will send the retiree an ID card with the Medicare effective date.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5595"/>
                </a:solidFill>
                <a:latin typeface="+mj-lt"/>
              </a:rPr>
              <a:t>The retiree must notify the entity, or OEBB if they become eligible due to a disability.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968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6DCC2-D704-4893-B50B-00FFB1DB1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ctr"/>
            <a:r>
              <a:rPr lang="en-US" b="0" dirty="0"/>
              <a:t>Definition of Retiree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DFBDF4-AA9C-4315-9895-EF481B358A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55431E-5A62-466F-867B-68C024831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/>
          <a:lstStyle/>
          <a:p>
            <a:pPr marL="0" indent="0" algn="l">
              <a:buNone/>
            </a:pPr>
            <a:r>
              <a:rPr lang="en-US" sz="2200" b="0" i="0" dirty="0">
                <a:effectLst/>
              </a:rPr>
              <a:t>A previously Eligible Employee who is:</a:t>
            </a:r>
          </a:p>
          <a:p>
            <a:pPr algn="l"/>
            <a:r>
              <a:rPr lang="en-US" sz="2200" b="0" i="0" dirty="0">
                <a:effectLst/>
              </a:rPr>
              <a:t>Not Medicare-eligible or under 65 years old.</a:t>
            </a:r>
          </a:p>
          <a:p>
            <a:pPr algn="l"/>
            <a:r>
              <a:rPr lang="en-US" sz="2200" b="0" i="0" dirty="0">
                <a:effectLst/>
              </a:rPr>
              <a:t>Receiving a service or disability retirement allowance or pension under PERS or under any other retirement or disability benefit plan or system offered by an OEBB participating organization for its employees.</a:t>
            </a:r>
          </a:p>
          <a:p>
            <a:pPr algn="l"/>
            <a:r>
              <a:rPr lang="en-US" sz="2200" b="0" i="0" dirty="0">
                <a:effectLst/>
              </a:rPr>
              <a:t>Eligible to receive a service retirement allowance under PERS and has reached earliest retirement age.</a:t>
            </a:r>
          </a:p>
          <a:p>
            <a:pPr algn="l"/>
            <a:r>
              <a:rPr lang="en-US" sz="2200" b="0" i="0" dirty="0">
                <a:effectLst/>
              </a:rPr>
              <a:t>Eligible to receive a service retirement allowance or pension under another retirement benefit plan or system offered by an OEBB participating organization and has reached earliest retirement age under the plan or system.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539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DFBDF4-AA9C-4315-9895-EF481B358A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55431E-5A62-466F-867B-68C024831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>
                <a:latin typeface="+mj-lt"/>
              </a:rPr>
              <a:t>Agreement with OEBB to Manage SPERs</a:t>
            </a:r>
          </a:p>
          <a:p>
            <a:pPr marL="0" indent="0" algn="ctr">
              <a:buNone/>
            </a:pPr>
            <a:r>
              <a:rPr lang="en-US" sz="1800" dirty="0">
                <a:latin typeface="+mj-lt"/>
              </a:rPr>
              <a:t>Not all entities have an agreement with OEBB to manage their SPERs.  If you would like OEBB to start managing your SPERs, please let us know.</a:t>
            </a:r>
          </a:p>
          <a:p>
            <a:pPr marL="0" indent="0" algn="ctr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dirty="0"/>
              <a:t>Entity Responsibility:</a:t>
            </a:r>
          </a:p>
          <a:p>
            <a:pPr>
              <a:buFont typeface="+mj-lt"/>
              <a:buAutoNum type="arabicPeriod"/>
            </a:pPr>
            <a:r>
              <a:rPr lang="en-US" dirty="0"/>
              <a:t>Notify your SPERs that you will be transferring them to OEBB for enrollment and premium collection.</a:t>
            </a:r>
          </a:p>
          <a:p>
            <a:pPr>
              <a:buFont typeface="+mj-lt"/>
              <a:buAutoNum type="arabicPeriod"/>
            </a:pPr>
            <a:r>
              <a:rPr lang="en-US" dirty="0"/>
              <a:t>Provide the required forms to the retiree.</a:t>
            </a:r>
          </a:p>
          <a:p>
            <a:pPr>
              <a:buFont typeface="+mj-lt"/>
              <a:buAutoNum type="arabicPeriod"/>
            </a:pPr>
            <a:r>
              <a:rPr lang="en-US" dirty="0"/>
              <a:t>Terminate the record in the </a:t>
            </a:r>
            <a:r>
              <a:rPr lang="en-US" dirty="0" err="1"/>
              <a:t>MyOEBB</a:t>
            </a:r>
            <a:r>
              <a:rPr lang="en-US" dirty="0"/>
              <a:t> system.</a:t>
            </a:r>
          </a:p>
          <a:p>
            <a:pPr>
              <a:buFont typeface="+mj-lt"/>
              <a:buAutoNum type="arabicPeriod"/>
            </a:pPr>
            <a:endParaRPr lang="en-US" sz="1800" dirty="0"/>
          </a:p>
          <a:p>
            <a:pPr marL="0" indent="0">
              <a:buNone/>
            </a:pPr>
            <a:r>
              <a:rPr lang="en-US" dirty="0"/>
              <a:t>OEBB Responsibility:</a:t>
            </a:r>
          </a:p>
          <a:p>
            <a:pPr>
              <a:buAutoNum type="arabicPeriod"/>
            </a:pPr>
            <a:r>
              <a:rPr lang="en-US" dirty="0"/>
              <a:t>Add the retiree enrollments in the </a:t>
            </a:r>
            <a:r>
              <a:rPr lang="en-US" dirty="0" err="1"/>
              <a:t>MyOEBB</a:t>
            </a:r>
            <a:r>
              <a:rPr lang="en-US" dirty="0"/>
              <a:t> system.</a:t>
            </a:r>
          </a:p>
          <a:p>
            <a:pPr>
              <a:buAutoNum type="arabicPeriod"/>
            </a:pPr>
            <a:r>
              <a:rPr lang="en-US" dirty="0"/>
              <a:t>Collect the monthly premium.</a:t>
            </a:r>
          </a:p>
          <a:p>
            <a:pPr>
              <a:buAutoNum type="arabicPeriod"/>
            </a:pPr>
            <a:r>
              <a:rPr lang="en-US" dirty="0"/>
              <a:t>Manage the retiree enrollments for mid-year changes and terminations.</a:t>
            </a:r>
          </a:p>
          <a:p>
            <a:pPr>
              <a:buAutoNum type="arabicPeriod"/>
            </a:pPr>
            <a:r>
              <a:rPr lang="en-US" dirty="0"/>
              <a:t>Send the annual open enrollment information.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169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DFBDF4-AA9C-4315-9895-EF481B358A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55431E-5A62-466F-867B-68C024831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5440362"/>
          </a:xfrm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389D76-C717-4467-B421-587480F79A67}"/>
              </a:ext>
            </a:extLst>
          </p:cNvPr>
          <p:cNvSpPr txBox="1"/>
          <p:nvPr/>
        </p:nvSpPr>
        <p:spPr>
          <a:xfrm>
            <a:off x="457200" y="533400"/>
            <a:ext cx="82296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005595"/>
                </a:solidFill>
                <a:latin typeface="+mj-lt"/>
              </a:rPr>
              <a:t>Retiree Resources, </a:t>
            </a:r>
          </a:p>
          <a:p>
            <a:pPr algn="ctr"/>
            <a:r>
              <a:rPr lang="en-US" sz="3200" dirty="0">
                <a:solidFill>
                  <a:srgbClr val="005595"/>
                </a:solidFill>
                <a:latin typeface="+mj-lt"/>
              </a:rPr>
              <a:t>Self Pay Retiree Toolkit and Forms</a:t>
            </a:r>
          </a:p>
          <a:p>
            <a:endParaRPr lang="en-US" sz="2800" dirty="0">
              <a:solidFill>
                <a:srgbClr val="005595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5595"/>
                </a:solidFill>
                <a:latin typeface="+mn-lt"/>
              </a:rPr>
              <a:t>Approximately 60 days before transferring to OEBB, you will send a notification packet to the affected retirees.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5595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5595"/>
                </a:solidFill>
                <a:latin typeface="+mn-lt"/>
              </a:rPr>
              <a:t>The Self Pay Retiree Toolkit on OEBB’s website has sample Cover Letters, an OEBB Welcome Letter, FAQs and a Retirement Resources guide you can include in your packet.  You may also want to include a premium rate sheet.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5595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5595"/>
                </a:solidFill>
                <a:latin typeface="+mn-lt"/>
              </a:rPr>
              <a:t>You will provide any communication you wish as well as the SPER Enrollment Form and ACH Debit Authorization form.</a:t>
            </a:r>
          </a:p>
        </p:txBody>
      </p:sp>
    </p:spTree>
    <p:extLst>
      <p:ext uri="{BB962C8B-B14F-4D97-AF65-F5344CB8AC3E}">
        <p14:creationId xmlns:p14="http://schemas.microsoft.com/office/powerpoint/2010/main" val="4256408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A559B-FCAF-4180-9CDD-31158687D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4864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dirty="0">
                <a:latin typeface="+mj-lt"/>
              </a:rPr>
              <a:t>Submitting Forms and Premium Deductions</a:t>
            </a:r>
          </a:p>
          <a:p>
            <a:endParaRPr lang="en-US" sz="1600" dirty="0"/>
          </a:p>
          <a:p>
            <a:r>
              <a:rPr lang="en-US" dirty="0"/>
              <a:t>The retiree will submit the SPER Enrollment form, ACH Debit Authorization form and voided check to OEBB via mail or fax.</a:t>
            </a:r>
          </a:p>
          <a:p>
            <a:endParaRPr lang="en-US" sz="1500" dirty="0"/>
          </a:p>
          <a:p>
            <a:r>
              <a:rPr lang="en-US" dirty="0"/>
              <a:t>OEBB must receive the forms by the 15</a:t>
            </a:r>
            <a:r>
              <a:rPr lang="en-US" baseline="30000" dirty="0"/>
              <a:t>th</a:t>
            </a:r>
            <a:r>
              <a:rPr lang="en-US" dirty="0"/>
              <a:t> of the month prior to their transfer to OEBB. </a:t>
            </a:r>
          </a:p>
          <a:p>
            <a:endParaRPr lang="en-US" sz="1500" dirty="0"/>
          </a:p>
          <a:p>
            <a:r>
              <a:rPr lang="en-US" dirty="0"/>
              <a:t>OEBB will send an invoice to the retiree each month notifying them of the upcoming premium deduction.</a:t>
            </a:r>
          </a:p>
          <a:p>
            <a:endParaRPr lang="en-US" sz="1500" dirty="0"/>
          </a:p>
          <a:p>
            <a:r>
              <a:rPr lang="en-US" dirty="0"/>
              <a:t>The deduction will occur on the second banking day each month.</a:t>
            </a:r>
          </a:p>
          <a:p>
            <a:endParaRPr lang="en-US" sz="1500" dirty="0"/>
          </a:p>
          <a:p>
            <a:r>
              <a:rPr lang="en-US" dirty="0"/>
              <a:t>OEBB is only able to receive payments via automatic deduction.  We can’t accept personal checks, debit or credit cards for payment.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E50AE8-FAEB-49C4-B0C9-5C45A91BBD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08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15648-1E51-4AAC-BADC-CB64CB357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410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dirty="0" err="1">
                <a:latin typeface="+mj-lt"/>
              </a:rPr>
              <a:t>MyOEBB</a:t>
            </a:r>
            <a:r>
              <a:rPr lang="en-US" sz="3200" dirty="0">
                <a:latin typeface="+mj-lt"/>
              </a:rPr>
              <a:t> System Process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entity will add a termination to the retiree’s record.  Instructions for processing SPERs can be found on the Home Page tab in the </a:t>
            </a:r>
            <a:r>
              <a:rPr lang="en-US" dirty="0" err="1"/>
              <a:t>MyOEBB</a:t>
            </a:r>
            <a:r>
              <a:rPr lang="en-US" dirty="0"/>
              <a:t> system.</a:t>
            </a:r>
          </a:p>
          <a:p>
            <a:pPr marL="0" indent="0">
              <a:buNone/>
            </a:pPr>
            <a:endParaRPr lang="en-US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Pull the retiree’s record up in Enrollment Management.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Click on the Term All tab, then click Add.  Select the “Fully Self Paid Retiree to OEBB Admin Early Retiree” or “Active to OEBB Admin Early Retiree” reason.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Input  XX-31-2024 in Actual Event Date and Coverage End Date fields.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Save it and close.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Click on the Employment tab, then click on the current Employment Segment.  Select “Employee Termination” for the Termination Reason and XX-31-2024 for the Termination Date and Benefits Paid Through Date.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Go into the Termination Approval screen, select Approved and “YES” for the Self Pay Approval.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7347A4-193A-4D8C-B4FF-AECFE06E7A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760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67BBD-7FD4-4D5D-A54F-5E60756DF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562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dirty="0"/>
              <a:t>Certificate of Coverage and COBRA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When the entity adds the termination in the system, it will trigger the insurance carrier to send a Certificate of Coverage letter to the retiree.  This will show the termination date of their coverage as an active employee.</a:t>
            </a:r>
          </a:p>
          <a:p>
            <a:pPr marL="0" indent="0">
              <a:buNone/>
            </a:pPr>
            <a:endPara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Benefit Help Solutions will send the retiree a COBRA packet.  This may confuse the retiree, but if they are continuing retiree coverage through OEBB, they can disregard the COBRA packet.  By law, the COBRA packet must be sent.  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M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ost retirees choose to enroll in OEBB retiree plans rather than COBRA. COBRA rates are more expensive than OEBB retiree rates and COBRA is only offered for 18 months. 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All retirees enrolling in OEBB </a:t>
            </a:r>
            <a:r>
              <a:rPr lang="en-US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retiree plans change to 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employee tiered rates at the time of retirement.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77337A-37D1-4171-B41C-831DB7BED6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9560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39224</TotalTime>
  <Words>1012</Words>
  <Application>Microsoft Office PowerPoint</Application>
  <PresentationFormat>On-screen Show (4:3)</PresentationFormat>
  <Paragraphs>104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</vt:lpstr>
      <vt:lpstr>Custom Design</vt:lpstr>
      <vt:lpstr>PowerPoint Presentation</vt:lpstr>
      <vt:lpstr>PowerPoint Presentation</vt:lpstr>
      <vt:lpstr>PowerPoint Presentation</vt:lpstr>
      <vt:lpstr>Definition of Retiree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Links to Forms and  Retirement Resources</vt:lpstr>
    </vt:vector>
  </TitlesOfParts>
  <Company>Joe's World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Joe B</dc:creator>
  <cp:lastModifiedBy>Mcpeek Dawn</cp:lastModifiedBy>
  <cp:revision>180</cp:revision>
  <cp:lastPrinted>2017-04-17T15:45:40Z</cp:lastPrinted>
  <dcterms:created xsi:type="dcterms:W3CDTF">2010-08-23T12:44:57Z</dcterms:created>
  <dcterms:modified xsi:type="dcterms:W3CDTF">2024-03-08T17:16:15Z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WatermarkLocations">
    <vt:lpwstr>Custom Design:3</vt:lpwstr>
  </property>
  <property fmtid="{D5CDD505-2E9C-101B-9397-08002B2CF9AE}" pid="3" name="ClassificationWatermarkText">
    <vt:lpwstr>This asset must be properly classified Level 1, Level 2, Level 3 or Level 4.</vt:lpwstr>
  </property>
  <property fmtid="{D5CDD505-2E9C-101B-9397-08002B2CF9AE}" pid="4" name="MSIP_Label_ebdd6eeb-0dd0-4927-947e-a759f08fcf55_Enabled">
    <vt:lpwstr>true</vt:lpwstr>
  </property>
  <property fmtid="{D5CDD505-2E9C-101B-9397-08002B2CF9AE}" pid="5" name="MSIP_Label_ebdd6eeb-0dd0-4927-947e-a759f08fcf55_SetDate">
    <vt:lpwstr>2024-03-08T17:15:57Z</vt:lpwstr>
  </property>
  <property fmtid="{D5CDD505-2E9C-101B-9397-08002B2CF9AE}" pid="6" name="MSIP_Label_ebdd6eeb-0dd0-4927-947e-a759f08fcf55_Method">
    <vt:lpwstr>Privileged</vt:lpwstr>
  </property>
  <property fmtid="{D5CDD505-2E9C-101B-9397-08002B2CF9AE}" pid="7" name="MSIP_Label_ebdd6eeb-0dd0-4927-947e-a759f08fcf55_Name">
    <vt:lpwstr>Level 1 - Published (Items)</vt:lpwstr>
  </property>
  <property fmtid="{D5CDD505-2E9C-101B-9397-08002B2CF9AE}" pid="8" name="MSIP_Label_ebdd6eeb-0dd0-4927-947e-a759f08fcf55_SiteId">
    <vt:lpwstr>658e63e8-8d39-499c-8f48-13adc9452f4c</vt:lpwstr>
  </property>
  <property fmtid="{D5CDD505-2E9C-101B-9397-08002B2CF9AE}" pid="9" name="MSIP_Label_ebdd6eeb-0dd0-4927-947e-a759f08fcf55_ActionId">
    <vt:lpwstr>b764d5b0-b5b4-4d05-b22f-e91080f74c78</vt:lpwstr>
  </property>
  <property fmtid="{D5CDD505-2E9C-101B-9397-08002B2CF9AE}" pid="10" name="MSIP_Label_ebdd6eeb-0dd0-4927-947e-a759f08fcf55_ContentBits">
    <vt:lpwstr>0</vt:lpwstr>
  </property>
</Properties>
</file>