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5"/>
  </p:notesMasterIdLst>
  <p:sldIdLst>
    <p:sldId id="256" r:id="rId2"/>
    <p:sldId id="257" r:id="rId3"/>
    <p:sldId id="259" r:id="rId4"/>
    <p:sldId id="258" r:id="rId5"/>
    <p:sldId id="260" r:id="rId6"/>
    <p:sldId id="261" r:id="rId7"/>
    <p:sldId id="262" r:id="rId8"/>
    <p:sldId id="277" r:id="rId9"/>
    <p:sldId id="263" r:id="rId10"/>
    <p:sldId id="264" r:id="rId11"/>
    <p:sldId id="265" r:id="rId12"/>
    <p:sldId id="266" r:id="rId13"/>
    <p:sldId id="267" r:id="rId14"/>
    <p:sldId id="268" r:id="rId15"/>
    <p:sldId id="269" r:id="rId16"/>
    <p:sldId id="271" r:id="rId17"/>
    <p:sldId id="279" r:id="rId18"/>
    <p:sldId id="272" r:id="rId19"/>
    <p:sldId id="273" r:id="rId20"/>
    <p:sldId id="274" r:id="rId21"/>
    <p:sldId id="278"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85" d="100"/>
          <a:sy n="85" d="100"/>
        </p:scale>
        <p:origin x="-82" y="-173"/>
      </p:cViewPr>
      <p:guideLst>
        <p:guide orient="horz" pos="2160"/>
        <p:guide pos="2880"/>
      </p:guideLst>
    </p:cSldViewPr>
  </p:slideViewPr>
  <p:notesTextViewPr>
    <p:cViewPr>
      <p:scale>
        <a:sx n="1" d="1"/>
        <a:sy n="1" d="1"/>
      </p:scale>
      <p:origin x="0" y="0"/>
    </p:cViewPr>
  </p:notesTextViewPr>
  <p:notesViewPr>
    <p:cSldViewPr>
      <p:cViewPr varScale="1">
        <p:scale>
          <a:sx n="71" d="100"/>
          <a:sy n="71" d="100"/>
        </p:scale>
        <p:origin x="-1493" y="-9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EA6911-8792-4F58-BB0E-79907648CFA1}" type="datetimeFigureOut">
              <a:rPr lang="en-US" smtClean="0"/>
              <a:t>4/15/2016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5B57B8-CD60-46DD-8BC2-DBA97C56DC78}" type="slidenum">
              <a:rPr lang="en-US" smtClean="0"/>
              <a:t>‹#›</a:t>
            </a:fld>
            <a:endParaRPr lang="en-US"/>
          </a:p>
        </p:txBody>
      </p:sp>
    </p:spTree>
    <p:extLst>
      <p:ext uri="{BB962C8B-B14F-4D97-AF65-F5344CB8AC3E}">
        <p14:creationId xmlns:p14="http://schemas.microsoft.com/office/powerpoint/2010/main" val="1737679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1</a:t>
            </a:fld>
            <a:endParaRPr lang="en-US"/>
          </a:p>
        </p:txBody>
      </p:sp>
    </p:spTree>
    <p:extLst>
      <p:ext uri="{BB962C8B-B14F-4D97-AF65-F5344CB8AC3E}">
        <p14:creationId xmlns:p14="http://schemas.microsoft.com/office/powerpoint/2010/main" val="941270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10</a:t>
            </a:fld>
            <a:endParaRPr lang="en-US"/>
          </a:p>
        </p:txBody>
      </p:sp>
    </p:spTree>
    <p:extLst>
      <p:ext uri="{BB962C8B-B14F-4D97-AF65-F5344CB8AC3E}">
        <p14:creationId xmlns:p14="http://schemas.microsoft.com/office/powerpoint/2010/main" val="5022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Make a list of every single community organization, agency, club and constituency that might conceivably be involved in the revitalization of your commercial district. The list should go beyond the “usual suspects” and encompass every public agency, civic group, school organization, religious group, business association and development authority imaginable. Consider informal groups as well – social clubs, retirement homes, high school clubs, etc.</a:t>
            </a:r>
          </a:p>
          <a:p>
            <a:r>
              <a:rPr lang="en-US" dirty="0" smtClean="0"/>
              <a:t>b. Next, think about each of these groups and their respective goals. Try to think of a potential link between each group’s activities and the revitalization of the commercial district. What activities, expertise or resources do they have? What are their objectives and constituencies?</a:t>
            </a:r>
          </a:p>
          <a:p>
            <a:endParaRPr lang="en-US" dirty="0"/>
          </a:p>
        </p:txBody>
      </p:sp>
      <p:sp>
        <p:nvSpPr>
          <p:cNvPr id="4" name="Slide Number Placeholder 3"/>
          <p:cNvSpPr>
            <a:spLocks noGrp="1"/>
          </p:cNvSpPr>
          <p:nvPr>
            <p:ph type="sldNum" sz="quarter" idx="10"/>
          </p:nvPr>
        </p:nvSpPr>
        <p:spPr/>
        <p:txBody>
          <a:bodyPr/>
          <a:lstStyle/>
          <a:p>
            <a:fld id="{385B57B8-CD60-46DD-8BC2-DBA97C56DC78}" type="slidenum">
              <a:rPr lang="en-US" smtClean="0"/>
              <a:t>11</a:t>
            </a:fld>
            <a:endParaRPr lang="en-US"/>
          </a:p>
        </p:txBody>
      </p:sp>
    </p:spTree>
    <p:extLst>
      <p:ext uri="{BB962C8B-B14F-4D97-AF65-F5344CB8AC3E}">
        <p14:creationId xmlns:p14="http://schemas.microsoft.com/office/powerpoint/2010/main" val="2195092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5B57B8-CD60-46DD-8BC2-DBA97C56DC78}" type="slidenum">
              <a:rPr lang="en-US" smtClean="0"/>
              <a:t>12</a:t>
            </a:fld>
            <a:endParaRPr lang="en-US"/>
          </a:p>
        </p:txBody>
      </p:sp>
    </p:spTree>
    <p:extLst>
      <p:ext uri="{BB962C8B-B14F-4D97-AF65-F5344CB8AC3E}">
        <p14:creationId xmlns:p14="http://schemas.microsoft.com/office/powerpoint/2010/main" val="10867039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5B57B8-CD60-46DD-8BC2-DBA97C56DC78}" type="slidenum">
              <a:rPr lang="en-US" smtClean="0"/>
              <a:t>13</a:t>
            </a:fld>
            <a:endParaRPr lang="en-US"/>
          </a:p>
        </p:txBody>
      </p:sp>
    </p:spTree>
    <p:extLst>
      <p:ext uri="{BB962C8B-B14F-4D97-AF65-F5344CB8AC3E}">
        <p14:creationId xmlns:p14="http://schemas.microsoft.com/office/powerpoint/2010/main" val="2763898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14</a:t>
            </a:fld>
            <a:endParaRPr lang="en-US"/>
          </a:p>
        </p:txBody>
      </p:sp>
    </p:spTree>
    <p:extLst>
      <p:ext uri="{BB962C8B-B14F-4D97-AF65-F5344CB8AC3E}">
        <p14:creationId xmlns:p14="http://schemas.microsoft.com/office/powerpoint/2010/main" val="1119886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15</a:t>
            </a:fld>
            <a:endParaRPr lang="en-US"/>
          </a:p>
        </p:txBody>
      </p:sp>
    </p:spTree>
    <p:extLst>
      <p:ext uri="{BB962C8B-B14F-4D97-AF65-F5344CB8AC3E}">
        <p14:creationId xmlns:p14="http://schemas.microsoft.com/office/powerpoint/2010/main" val="3259467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16</a:t>
            </a:fld>
            <a:endParaRPr lang="en-US"/>
          </a:p>
        </p:txBody>
      </p:sp>
    </p:spTree>
    <p:extLst>
      <p:ext uri="{BB962C8B-B14F-4D97-AF65-F5344CB8AC3E}">
        <p14:creationId xmlns:p14="http://schemas.microsoft.com/office/powerpoint/2010/main" val="38140231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17</a:t>
            </a:fld>
            <a:endParaRPr lang="en-US"/>
          </a:p>
        </p:txBody>
      </p:sp>
    </p:spTree>
    <p:extLst>
      <p:ext uri="{BB962C8B-B14F-4D97-AF65-F5344CB8AC3E}">
        <p14:creationId xmlns:p14="http://schemas.microsoft.com/office/powerpoint/2010/main" val="807206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18</a:t>
            </a:fld>
            <a:endParaRPr lang="en-US"/>
          </a:p>
        </p:txBody>
      </p:sp>
    </p:spTree>
    <p:extLst>
      <p:ext uri="{BB962C8B-B14F-4D97-AF65-F5344CB8AC3E}">
        <p14:creationId xmlns:p14="http://schemas.microsoft.com/office/powerpoint/2010/main" val="759534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19</a:t>
            </a:fld>
            <a:endParaRPr lang="en-US"/>
          </a:p>
        </p:txBody>
      </p:sp>
    </p:spTree>
    <p:extLst>
      <p:ext uri="{BB962C8B-B14F-4D97-AF65-F5344CB8AC3E}">
        <p14:creationId xmlns:p14="http://schemas.microsoft.com/office/powerpoint/2010/main" val="2335846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2</a:t>
            </a:fld>
            <a:endParaRPr lang="en-US"/>
          </a:p>
        </p:txBody>
      </p:sp>
    </p:spTree>
    <p:extLst>
      <p:ext uri="{BB962C8B-B14F-4D97-AF65-F5344CB8AC3E}">
        <p14:creationId xmlns:p14="http://schemas.microsoft.com/office/powerpoint/2010/main" val="2597012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20</a:t>
            </a:fld>
            <a:endParaRPr lang="en-US"/>
          </a:p>
        </p:txBody>
      </p:sp>
    </p:spTree>
    <p:extLst>
      <p:ext uri="{BB962C8B-B14F-4D97-AF65-F5344CB8AC3E}">
        <p14:creationId xmlns:p14="http://schemas.microsoft.com/office/powerpoint/2010/main" val="3507417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21</a:t>
            </a:fld>
            <a:endParaRPr lang="en-US"/>
          </a:p>
        </p:txBody>
      </p:sp>
    </p:spTree>
    <p:extLst>
      <p:ext uri="{BB962C8B-B14F-4D97-AF65-F5344CB8AC3E}">
        <p14:creationId xmlns:p14="http://schemas.microsoft.com/office/powerpoint/2010/main" val="14179889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22</a:t>
            </a:fld>
            <a:endParaRPr lang="en-US"/>
          </a:p>
        </p:txBody>
      </p:sp>
    </p:spTree>
    <p:extLst>
      <p:ext uri="{BB962C8B-B14F-4D97-AF65-F5344CB8AC3E}">
        <p14:creationId xmlns:p14="http://schemas.microsoft.com/office/powerpoint/2010/main" val="32283760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23</a:t>
            </a:fld>
            <a:endParaRPr lang="en-US"/>
          </a:p>
        </p:txBody>
      </p:sp>
    </p:spTree>
    <p:extLst>
      <p:ext uri="{BB962C8B-B14F-4D97-AF65-F5344CB8AC3E}">
        <p14:creationId xmlns:p14="http://schemas.microsoft.com/office/powerpoint/2010/main" val="3832834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3</a:t>
            </a:fld>
            <a:endParaRPr lang="en-US"/>
          </a:p>
        </p:txBody>
      </p:sp>
    </p:spTree>
    <p:extLst>
      <p:ext uri="{BB962C8B-B14F-4D97-AF65-F5344CB8AC3E}">
        <p14:creationId xmlns:p14="http://schemas.microsoft.com/office/powerpoint/2010/main" val="274284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Identify who will participate in the process to create the action plan. At a minimum, this should be the full board of directors. Others you might choose to have participate in the process include other key stakeholders, committee chairs if they don’t serve on the board, or other partners in downtown revitalization.</a:t>
            </a:r>
            <a:endParaRPr lang="en-US" dirty="0"/>
          </a:p>
        </p:txBody>
      </p:sp>
      <p:sp>
        <p:nvSpPr>
          <p:cNvPr id="4" name="Slide Number Placeholder 3"/>
          <p:cNvSpPr>
            <a:spLocks noGrp="1"/>
          </p:cNvSpPr>
          <p:nvPr>
            <p:ph type="sldNum" sz="quarter" idx="10"/>
          </p:nvPr>
        </p:nvSpPr>
        <p:spPr/>
        <p:txBody>
          <a:bodyPr/>
          <a:lstStyle/>
          <a:p>
            <a:fld id="{385B57B8-CD60-46DD-8BC2-DBA97C56DC78}" type="slidenum">
              <a:rPr lang="en-US" smtClean="0"/>
              <a:t>4</a:t>
            </a:fld>
            <a:endParaRPr lang="en-US"/>
          </a:p>
        </p:txBody>
      </p:sp>
    </p:spTree>
    <p:extLst>
      <p:ext uri="{BB962C8B-B14F-4D97-AF65-F5344CB8AC3E}">
        <p14:creationId xmlns:p14="http://schemas.microsoft.com/office/powerpoint/2010/main" val="3752328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a critical look at the assets and liabilities of your district. This includes the physical assets/liabilities including the character and condition of the building stock as well as other assets/liabilities like a high degree of community volunteerism or lack of community pride. Some of the activities to undertake in assessing the district include:</a:t>
            </a:r>
          </a:p>
          <a:p>
            <a:r>
              <a:rPr lang="en-US" dirty="0" smtClean="0"/>
              <a:t>a. Have board members complete a board member survey. Have committees do the same.</a:t>
            </a:r>
          </a:p>
          <a:p>
            <a:r>
              <a:rPr lang="en-US" dirty="0" smtClean="0"/>
              <a:t>b. Have the team form small groups to complete an assets and liabilities checklist – this is an exercise that is best done as a walk-through of the district.</a:t>
            </a:r>
          </a:p>
          <a:p>
            <a:r>
              <a:rPr lang="en-US" dirty="0" smtClean="0"/>
              <a:t>c. Review any recent plans, market studies, or other reports as applicable.</a:t>
            </a:r>
          </a:p>
          <a:p>
            <a:r>
              <a:rPr lang="en-US" dirty="0" smtClean="0"/>
              <a:t>d. Host small group listening sessions and run through a series of questions about assets, opportunities, issues, and liabilities. Ask the groups to identify the top 5 qualities the district will have in the future – how will it look, feel, function?</a:t>
            </a:r>
          </a:p>
          <a:p>
            <a:r>
              <a:rPr lang="en-US" dirty="0" smtClean="0"/>
              <a:t>e. Conduct an inventory of businesses and buildings. What goods and services are offered? What clusters do you naturally have emerging? What are the gaps?</a:t>
            </a:r>
          </a:p>
          <a:p>
            <a:r>
              <a:rPr lang="en-US" dirty="0" smtClean="0"/>
              <a:t>f. Identify all existing events that take place in the district or that attract a large audience to the community. </a:t>
            </a:r>
          </a:p>
          <a:p>
            <a:endParaRPr lang="en-US" dirty="0"/>
          </a:p>
        </p:txBody>
      </p:sp>
      <p:sp>
        <p:nvSpPr>
          <p:cNvPr id="4" name="Slide Number Placeholder 3"/>
          <p:cNvSpPr>
            <a:spLocks noGrp="1"/>
          </p:cNvSpPr>
          <p:nvPr>
            <p:ph type="sldNum" sz="quarter" idx="10"/>
          </p:nvPr>
        </p:nvSpPr>
        <p:spPr/>
        <p:txBody>
          <a:bodyPr/>
          <a:lstStyle/>
          <a:p>
            <a:fld id="{385B57B8-CD60-46DD-8BC2-DBA97C56DC78}" type="slidenum">
              <a:rPr lang="en-US" smtClean="0"/>
              <a:t>5</a:t>
            </a:fld>
            <a:endParaRPr lang="en-US"/>
          </a:p>
        </p:txBody>
      </p:sp>
    </p:spTree>
    <p:extLst>
      <p:ext uri="{BB962C8B-B14F-4D97-AF65-F5344CB8AC3E}">
        <p14:creationId xmlns:p14="http://schemas.microsoft.com/office/powerpoint/2010/main" val="3999462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5B57B8-CD60-46DD-8BC2-DBA97C56DC78}" type="slidenum">
              <a:rPr lang="en-US" smtClean="0"/>
              <a:t>6</a:t>
            </a:fld>
            <a:endParaRPr lang="en-US"/>
          </a:p>
        </p:txBody>
      </p:sp>
    </p:spTree>
    <p:extLst>
      <p:ext uri="{BB962C8B-B14F-4D97-AF65-F5344CB8AC3E}">
        <p14:creationId xmlns:p14="http://schemas.microsoft.com/office/powerpoint/2010/main" val="635589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5B57B8-CD60-46DD-8BC2-DBA97C56DC78}" type="slidenum">
              <a:rPr lang="en-US" smtClean="0"/>
              <a:t>7</a:t>
            </a:fld>
            <a:endParaRPr lang="en-US"/>
          </a:p>
        </p:txBody>
      </p:sp>
    </p:spTree>
    <p:extLst>
      <p:ext uri="{BB962C8B-B14F-4D97-AF65-F5344CB8AC3E}">
        <p14:creationId xmlns:p14="http://schemas.microsoft.com/office/powerpoint/2010/main" val="3687439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B57B8-CD60-46DD-8BC2-DBA97C56DC78}" type="slidenum">
              <a:rPr lang="en-US" smtClean="0"/>
              <a:t>8</a:t>
            </a:fld>
            <a:endParaRPr lang="en-US"/>
          </a:p>
        </p:txBody>
      </p:sp>
    </p:spTree>
    <p:extLst>
      <p:ext uri="{BB962C8B-B14F-4D97-AF65-F5344CB8AC3E}">
        <p14:creationId xmlns:p14="http://schemas.microsoft.com/office/powerpoint/2010/main" val="339052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5B57B8-CD60-46DD-8BC2-DBA97C56DC78}" type="slidenum">
              <a:rPr lang="en-US" smtClean="0"/>
              <a:t>9</a:t>
            </a:fld>
            <a:endParaRPr lang="en-US"/>
          </a:p>
        </p:txBody>
      </p:sp>
    </p:spTree>
    <p:extLst>
      <p:ext uri="{BB962C8B-B14F-4D97-AF65-F5344CB8AC3E}">
        <p14:creationId xmlns:p14="http://schemas.microsoft.com/office/powerpoint/2010/main" val="4227909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3BAC0BA-EB7E-4326-AFF2-F9D24B698A4B}" type="datetimeFigureOut">
              <a:rPr lang="en-US" smtClean="0"/>
              <a:t>4/15/2016</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4E8CFA0-C4C9-4A80-BDC3-C395E955A1E2}"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BAC0BA-EB7E-4326-AFF2-F9D24B698A4B}" type="datetimeFigureOut">
              <a:rPr lang="en-US" smtClean="0"/>
              <a:t>4/15/2016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E8CFA0-C4C9-4A80-BDC3-C395E955A1E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C4E8CFA0-C4C9-4A80-BDC3-C395E955A1E2}"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BAC0BA-EB7E-4326-AFF2-F9D24B698A4B}" type="datetimeFigureOut">
              <a:rPr lang="en-US" smtClean="0"/>
              <a:t>4/15/2016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3">
                    <a:shade val="75000"/>
                  </a:schemeClr>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C3BAC0BA-EB7E-4326-AFF2-F9D24B698A4B}" type="datetimeFigureOut">
              <a:rPr lang="en-US" smtClean="0"/>
              <a:t>4/15/2016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C4E8CFA0-C4C9-4A80-BDC3-C395E955A1E2}"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C3BAC0BA-EB7E-4326-AFF2-F9D24B698A4B}" type="datetimeFigureOut">
              <a:rPr lang="en-US" smtClean="0"/>
              <a:t>4/15/2016</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4E8CFA0-C4C9-4A80-BDC3-C395E955A1E2}"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lvl1pPr>
              <a:defRPr b="1"/>
            </a:lvl1pPr>
          </a:lstStyle>
          <a:p>
            <a:r>
              <a:rPr kumimoji="0" lang="en-US" dirty="0" smtClean="0"/>
              <a:t>Click to edit Master title style</a:t>
            </a:r>
            <a:endParaRPr kumimoji="0" lang="en-US" dirty="0"/>
          </a:p>
        </p:txBody>
      </p:sp>
      <p:sp>
        <p:nvSpPr>
          <p:cNvPr id="5" name="Date Placeholder 4"/>
          <p:cNvSpPr>
            <a:spLocks noGrp="1"/>
          </p:cNvSpPr>
          <p:nvPr>
            <p:ph type="dt" sz="half" idx="10"/>
          </p:nvPr>
        </p:nvSpPr>
        <p:spPr>
          <a:xfrm>
            <a:off x="5791200" y="6409944"/>
            <a:ext cx="3044952" cy="365760"/>
          </a:xfrm>
        </p:spPr>
        <p:txBody>
          <a:bodyPr/>
          <a:lstStyle/>
          <a:p>
            <a:fld id="{C3BAC0BA-EB7E-4326-AFF2-F9D24B698A4B}" type="datetimeFigureOut">
              <a:rPr lang="en-US" smtClean="0"/>
              <a:t>4/15/2016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E8CFA0-C4C9-4A80-BDC3-C395E955A1E2}"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3BAC0BA-EB7E-4326-AFF2-F9D24B698A4B}" type="datetimeFigureOut">
              <a:rPr lang="en-US" smtClean="0"/>
              <a:t>4/15/2016</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4E8CFA0-C4C9-4A80-BDC3-C395E955A1E2}"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3BAC0BA-EB7E-4326-AFF2-F9D24B698A4B}" type="datetimeFigureOut">
              <a:rPr lang="en-US" smtClean="0"/>
              <a:t>4/15/2016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C4E8CFA0-C4C9-4A80-BDC3-C395E955A1E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3BAC0BA-EB7E-4326-AFF2-F9D24B698A4B}" type="datetimeFigureOut">
              <a:rPr lang="en-US" smtClean="0"/>
              <a:t>4/15/2016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4E8CFA0-C4C9-4A80-BDC3-C395E955A1E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4E8CFA0-C4C9-4A80-BDC3-C395E955A1E2}"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C3BAC0BA-EB7E-4326-AFF2-F9D24B698A4B}" type="datetimeFigureOut">
              <a:rPr lang="en-US" smtClean="0"/>
              <a:t>4/15/2016</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C4E8CFA0-C4C9-4A80-BDC3-C395E955A1E2}"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C3BAC0BA-EB7E-4326-AFF2-F9D24B698A4B}" type="datetimeFigureOut">
              <a:rPr lang="en-US" smtClean="0"/>
              <a:t>4/15/2016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3BAC0BA-EB7E-4326-AFF2-F9D24B698A4B}" type="datetimeFigureOut">
              <a:rPr lang="en-US" smtClean="0"/>
              <a:t>4/15/2016</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4E8CFA0-C4C9-4A80-BDC3-C395E955A1E2}"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hyperlink" Target="mailto:Sheri.stuart@oregon.go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2819400"/>
            <a:ext cx="7239000" cy="1752600"/>
          </a:xfrm>
        </p:spPr>
        <p:txBody>
          <a:bodyPr>
            <a:normAutofit/>
          </a:bodyPr>
          <a:lstStyle/>
          <a:p>
            <a:r>
              <a:rPr lang="en-US" sz="2800" dirty="0" smtClean="0"/>
              <a:t>Developing Strategic Action Plans for Downtown Revitalization</a:t>
            </a:r>
            <a:endParaRPr lang="en-US" sz="2800" dirty="0"/>
          </a:p>
        </p:txBody>
      </p:sp>
      <p:sp>
        <p:nvSpPr>
          <p:cNvPr id="2" name="Title 1"/>
          <p:cNvSpPr>
            <a:spLocks noGrp="1"/>
          </p:cNvSpPr>
          <p:nvPr>
            <p:ph type="ctrTitle"/>
          </p:nvPr>
        </p:nvSpPr>
        <p:spPr/>
        <p:txBody>
          <a:bodyPr/>
          <a:lstStyle/>
          <a:p>
            <a:r>
              <a:rPr lang="en-US" b="1" dirty="0" smtClean="0">
                <a:latin typeface="+mn-lt"/>
              </a:rPr>
              <a:t>Getting Strategic</a:t>
            </a:r>
            <a:endParaRPr lang="en-US" b="1" dirty="0">
              <a:latin typeface="+mn-lt"/>
            </a:endParaRPr>
          </a:p>
        </p:txBody>
      </p:sp>
    </p:spTree>
    <p:extLst>
      <p:ext uri="{BB962C8B-B14F-4D97-AF65-F5344CB8AC3E}">
        <p14:creationId xmlns:p14="http://schemas.microsoft.com/office/powerpoint/2010/main" val="2270249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2880"/>
            <a:ext cx="8686800" cy="731520"/>
          </a:xfrm>
        </p:spPr>
        <p:txBody>
          <a:bodyPr>
            <a:normAutofit/>
          </a:bodyPr>
          <a:lstStyle/>
          <a:p>
            <a:r>
              <a:rPr lang="en-US" dirty="0" smtClean="0">
                <a:latin typeface="+mn-lt"/>
              </a:rPr>
              <a:t>Share the plan with committees</a:t>
            </a:r>
            <a:endParaRPr lang="en-US" dirty="0">
              <a:latin typeface="+mn-lt"/>
            </a:endParaRPr>
          </a:p>
        </p:txBody>
      </p:sp>
      <p:sp>
        <p:nvSpPr>
          <p:cNvPr id="3" name="Content Placeholder 2"/>
          <p:cNvSpPr>
            <a:spLocks noGrp="1"/>
          </p:cNvSpPr>
          <p:nvPr>
            <p:ph sz="quarter" idx="1"/>
          </p:nvPr>
        </p:nvSpPr>
        <p:spPr>
          <a:xfrm>
            <a:off x="457200" y="1600200"/>
            <a:ext cx="5867400" cy="4525963"/>
          </a:xfrm>
        </p:spPr>
        <p:txBody>
          <a:bodyPr/>
          <a:lstStyle/>
          <a:p>
            <a:r>
              <a:rPr lang="en-US" dirty="0" smtClean="0"/>
              <a:t>How do current activities mesh with the plan?</a:t>
            </a:r>
          </a:p>
          <a:p>
            <a:r>
              <a:rPr lang="en-US" dirty="0" smtClean="0"/>
              <a:t>What other activities will the committee need to undertake?</a:t>
            </a:r>
            <a:endParaRPr lang="en-US" dirty="0"/>
          </a:p>
        </p:txBody>
      </p:sp>
      <p:pic>
        <p:nvPicPr>
          <p:cNvPr id="4" name="Picture 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162800" y="4267200"/>
            <a:ext cx="1246163" cy="1470660"/>
          </a:xfrm>
          <a:prstGeom prst="rect">
            <a:avLst/>
          </a:prstGeom>
        </p:spPr>
      </p:pic>
    </p:spTree>
    <p:extLst>
      <p:ext uri="{BB962C8B-B14F-4D97-AF65-F5344CB8AC3E}">
        <p14:creationId xmlns:p14="http://schemas.microsoft.com/office/powerpoint/2010/main" val="3807566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Identify partners</a:t>
            </a:r>
            <a:endParaRPr lang="en-US" dirty="0">
              <a:latin typeface="+mn-lt"/>
            </a:endParaRPr>
          </a:p>
        </p:txBody>
      </p:sp>
      <p:sp>
        <p:nvSpPr>
          <p:cNvPr id="3" name="Content Placeholder 2"/>
          <p:cNvSpPr>
            <a:spLocks noGrp="1"/>
          </p:cNvSpPr>
          <p:nvPr>
            <p:ph sz="quarter" idx="1"/>
          </p:nvPr>
        </p:nvSpPr>
        <p:spPr>
          <a:xfrm>
            <a:off x="457200" y="1600200"/>
            <a:ext cx="6096000" cy="4525963"/>
          </a:xfrm>
        </p:spPr>
        <p:txBody>
          <a:bodyPr>
            <a:normAutofit/>
          </a:bodyPr>
          <a:lstStyle/>
          <a:p>
            <a:r>
              <a:rPr lang="en-US" dirty="0" smtClean="0"/>
              <a:t>Make a list of every single community organization, agency, club, and constituency that could be involved</a:t>
            </a:r>
          </a:p>
          <a:p>
            <a:r>
              <a:rPr lang="en-US" dirty="0" smtClean="0"/>
              <a:t>Think about the goals of each group – what activities, expertise</a:t>
            </a:r>
            <a:r>
              <a:rPr lang="en-US" smtClean="0"/>
              <a:t>, or </a:t>
            </a:r>
            <a:r>
              <a:rPr lang="en-US" dirty="0" smtClean="0"/>
              <a:t>resources do they have? What are their objectives and constituencies?</a:t>
            </a:r>
            <a:endParaRPr lang="en-US" dirty="0"/>
          </a:p>
        </p:txBody>
      </p:sp>
      <p:pic>
        <p:nvPicPr>
          <p:cNvPr id="4" name="Picture 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49035" y="4419600"/>
            <a:ext cx="1246163" cy="1470660"/>
          </a:xfrm>
          <a:prstGeom prst="rect">
            <a:avLst/>
          </a:prstGeom>
        </p:spPr>
      </p:pic>
    </p:spTree>
    <p:extLst>
      <p:ext uri="{BB962C8B-B14F-4D97-AF65-F5344CB8AC3E}">
        <p14:creationId xmlns:p14="http://schemas.microsoft.com/office/powerpoint/2010/main" val="3110087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2880"/>
            <a:ext cx="8839200" cy="883920"/>
          </a:xfrm>
        </p:spPr>
        <p:txBody>
          <a:bodyPr>
            <a:noAutofit/>
          </a:bodyPr>
          <a:lstStyle/>
          <a:p>
            <a:r>
              <a:rPr lang="en-US" sz="4400" dirty="0" smtClean="0">
                <a:latin typeface="+mn-lt"/>
              </a:rPr>
              <a:t>Share the plan with partners</a:t>
            </a:r>
            <a:endParaRPr lang="en-US" sz="4400" dirty="0">
              <a:latin typeface="+mn-lt"/>
            </a:endParaRPr>
          </a:p>
        </p:txBody>
      </p:sp>
      <p:sp>
        <p:nvSpPr>
          <p:cNvPr id="3" name="Content Placeholder 2"/>
          <p:cNvSpPr>
            <a:spLocks noGrp="1"/>
          </p:cNvSpPr>
          <p:nvPr>
            <p:ph sz="quarter" idx="1"/>
          </p:nvPr>
        </p:nvSpPr>
        <p:spPr>
          <a:xfrm>
            <a:off x="457200" y="1600200"/>
            <a:ext cx="5181600" cy="4525963"/>
          </a:xfrm>
        </p:spPr>
        <p:txBody>
          <a:bodyPr/>
          <a:lstStyle/>
          <a:p>
            <a:r>
              <a:rPr lang="en-US" dirty="0" smtClean="0"/>
              <a:t>Identify areas partners will assist with implementing the plan</a:t>
            </a:r>
            <a:endParaRPr lang="en-US" dirty="0"/>
          </a:p>
        </p:txBody>
      </p:sp>
      <p:pic>
        <p:nvPicPr>
          <p:cNvPr id="4" name="Picture 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58000" y="4648200"/>
            <a:ext cx="1246163" cy="1470660"/>
          </a:xfrm>
          <a:prstGeom prst="rect">
            <a:avLst/>
          </a:prstGeom>
        </p:spPr>
      </p:pic>
    </p:spTree>
    <p:extLst>
      <p:ext uri="{BB962C8B-B14F-4D97-AF65-F5344CB8AC3E}">
        <p14:creationId xmlns:p14="http://schemas.microsoft.com/office/powerpoint/2010/main" val="3625435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Follow-up</a:t>
            </a:r>
            <a:endParaRPr lang="en-US" dirty="0">
              <a:latin typeface="+mn-lt"/>
            </a:endParaRPr>
          </a:p>
        </p:txBody>
      </p:sp>
      <p:sp>
        <p:nvSpPr>
          <p:cNvPr id="3" name="Content Placeholder 2"/>
          <p:cNvSpPr>
            <a:spLocks noGrp="1"/>
          </p:cNvSpPr>
          <p:nvPr>
            <p:ph sz="quarter" idx="1"/>
          </p:nvPr>
        </p:nvSpPr>
        <p:spPr>
          <a:xfrm>
            <a:off x="457199" y="1600200"/>
            <a:ext cx="6400801" cy="4525963"/>
          </a:xfrm>
        </p:spPr>
        <p:txBody>
          <a:bodyPr/>
          <a:lstStyle/>
          <a:p>
            <a:r>
              <a:rPr lang="en-US" dirty="0" smtClean="0"/>
              <a:t>Host public meeting to share results</a:t>
            </a:r>
          </a:p>
          <a:p>
            <a:pPr lvl="1"/>
            <a:r>
              <a:rPr lang="en-US" dirty="0" smtClean="0"/>
              <a:t>Solicit input to refine, but not dramatically alter, the plan</a:t>
            </a:r>
          </a:p>
          <a:p>
            <a:pPr lvl="1"/>
            <a:r>
              <a:rPr lang="en-US" dirty="0" smtClean="0"/>
              <a:t>Use this as an opportunity to get community support</a:t>
            </a:r>
          </a:p>
          <a:p>
            <a:pPr lvl="1"/>
            <a:r>
              <a:rPr lang="en-US" dirty="0" smtClean="0"/>
              <a:t> Highlight how you are working with partners</a:t>
            </a:r>
            <a:endParaRPr lang="en-US" dirty="0"/>
          </a:p>
          <a:p>
            <a:r>
              <a:rPr lang="en-US" dirty="0"/>
              <a:t>Periodically review the plan</a:t>
            </a:r>
          </a:p>
          <a:p>
            <a:endParaRPr lang="en-US" dirty="0" smtClean="0"/>
          </a:p>
          <a:p>
            <a:endParaRPr lang="en-US" dirty="0" smtClean="0"/>
          </a:p>
        </p:txBody>
      </p:sp>
      <p:pic>
        <p:nvPicPr>
          <p:cNvPr id="4" name="Picture 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58000" y="4648200"/>
            <a:ext cx="1246163" cy="1470660"/>
          </a:xfrm>
          <a:prstGeom prst="rect">
            <a:avLst/>
          </a:prstGeom>
        </p:spPr>
      </p:pic>
    </p:spTree>
    <p:extLst>
      <p:ext uri="{BB962C8B-B14F-4D97-AF65-F5344CB8AC3E}">
        <p14:creationId xmlns:p14="http://schemas.microsoft.com/office/powerpoint/2010/main" val="2312412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mn-lt"/>
              </a:rPr>
              <a:t>Example</a:t>
            </a:r>
            <a:endParaRPr lang="en-US" dirty="0">
              <a:latin typeface="+mn-lt"/>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3147" y="3352800"/>
            <a:ext cx="12430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8205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82880"/>
            <a:ext cx="9220200" cy="807720"/>
          </a:xfrm>
        </p:spPr>
        <p:txBody>
          <a:bodyPr>
            <a:normAutofit/>
          </a:bodyPr>
          <a:lstStyle/>
          <a:p>
            <a:r>
              <a:rPr lang="en-US" dirty="0" smtClean="0">
                <a:latin typeface="+mn-lt"/>
              </a:rPr>
              <a:t>Key Findings</a:t>
            </a:r>
            <a:endParaRPr lang="en-US" dirty="0">
              <a:latin typeface="+mn-lt"/>
            </a:endParaRPr>
          </a:p>
        </p:txBody>
      </p:sp>
      <p:sp>
        <p:nvSpPr>
          <p:cNvPr id="3" name="Content Placeholder 2"/>
          <p:cNvSpPr>
            <a:spLocks noGrp="1"/>
          </p:cNvSpPr>
          <p:nvPr>
            <p:ph sz="quarter" idx="1"/>
          </p:nvPr>
        </p:nvSpPr>
        <p:spPr>
          <a:xfrm>
            <a:off x="152400" y="1600200"/>
            <a:ext cx="8839200" cy="5105400"/>
          </a:xfrm>
        </p:spPr>
        <p:txBody>
          <a:bodyPr>
            <a:normAutofit fontScale="47500" lnSpcReduction="20000"/>
          </a:bodyPr>
          <a:lstStyle/>
          <a:p>
            <a:r>
              <a:rPr lang="en-US" dirty="0" smtClean="0"/>
              <a:t>There </a:t>
            </a:r>
            <a:r>
              <a:rPr lang="en-US" dirty="0"/>
              <a:t>is consistency in multiple reports and studies on the attributes that set </a:t>
            </a:r>
            <a:r>
              <a:rPr lang="en-US" dirty="0" smtClean="0"/>
              <a:t>Cottage Grove apart </a:t>
            </a:r>
            <a:r>
              <a:rPr lang="en-US" dirty="0"/>
              <a:t>from other communities: covered bridges, historic downtown, trails, and wineries. Main Street </a:t>
            </a:r>
            <a:r>
              <a:rPr lang="en-US" dirty="0" smtClean="0"/>
              <a:t>Cottage Grove is </a:t>
            </a:r>
            <a:r>
              <a:rPr lang="en-US" dirty="0"/>
              <a:t>uniquely positioned to help support tourism efforts by strengthening downtown and tying into other assets like the covered bridges and trail system.</a:t>
            </a:r>
          </a:p>
          <a:p>
            <a:endParaRPr lang="en-US" dirty="0"/>
          </a:p>
          <a:p>
            <a:r>
              <a:rPr lang="en-US" dirty="0" smtClean="0"/>
              <a:t>Many </a:t>
            </a:r>
            <a:r>
              <a:rPr lang="en-US" dirty="0"/>
              <a:t>of the buildings downtown have undergone improvements, however, there is still a need for maintenance and additional renovation projects. </a:t>
            </a:r>
            <a:r>
              <a:rPr lang="en-US" b="1" u="sng" dirty="0">
                <a:solidFill>
                  <a:schemeClr val="accent1"/>
                </a:solidFill>
              </a:rPr>
              <a:t>There is also an opportunity to identify uses for upper floors (e.g., residential).</a:t>
            </a:r>
          </a:p>
          <a:p>
            <a:endParaRPr lang="en-US" dirty="0"/>
          </a:p>
          <a:p>
            <a:r>
              <a:rPr lang="en-US" b="1" u="sng" dirty="0" smtClean="0">
                <a:solidFill>
                  <a:schemeClr val="accent1"/>
                </a:solidFill>
              </a:rPr>
              <a:t>A </a:t>
            </a:r>
            <a:r>
              <a:rPr lang="en-US" b="1" u="sng" dirty="0">
                <a:solidFill>
                  <a:schemeClr val="accent1"/>
                </a:solidFill>
              </a:rPr>
              <a:t>great downtown pedestrian environment </a:t>
            </a:r>
            <a:r>
              <a:rPr lang="en-US" dirty="0"/>
              <a:t>= a more vital business environment. The City of </a:t>
            </a:r>
            <a:r>
              <a:rPr lang="en-US" dirty="0" smtClean="0"/>
              <a:t>Cottage Grove's Refinement </a:t>
            </a:r>
            <a:r>
              <a:rPr lang="en-US" dirty="0"/>
              <a:t>Plan has been adopted to enhance downtown’s public spaces and infrastructure. </a:t>
            </a:r>
          </a:p>
          <a:p>
            <a:endParaRPr lang="en-US" dirty="0"/>
          </a:p>
          <a:p>
            <a:r>
              <a:rPr lang="en-US" dirty="0" smtClean="0"/>
              <a:t>General </a:t>
            </a:r>
            <a:r>
              <a:rPr lang="en-US" dirty="0"/>
              <a:t>consensus is that business opportunities are good in the downtown core with room to </a:t>
            </a:r>
            <a:r>
              <a:rPr lang="en-US" b="1" u="sng" dirty="0">
                <a:solidFill>
                  <a:schemeClr val="accent1"/>
                </a:solidFill>
              </a:rPr>
              <a:t>increase retail</a:t>
            </a:r>
            <a:r>
              <a:rPr lang="en-US" dirty="0"/>
              <a:t>. Existing business tenure, low lease rates, and positive growth trends contribute to increased opportunities. There is a </a:t>
            </a:r>
            <a:r>
              <a:rPr lang="en-US" b="1" u="sng" dirty="0">
                <a:solidFill>
                  <a:schemeClr val="accent1"/>
                </a:solidFill>
              </a:rPr>
              <a:t>strong preference to maintain a business mix that has locally owned, eclectic shops and interesting cafes and eating establishments</a:t>
            </a:r>
            <a:r>
              <a:rPr lang="en-US" dirty="0"/>
              <a:t>.</a:t>
            </a:r>
          </a:p>
          <a:p>
            <a:endParaRPr lang="en-US" dirty="0"/>
          </a:p>
          <a:p>
            <a:r>
              <a:rPr lang="en-US" dirty="0" smtClean="0"/>
              <a:t>There </a:t>
            </a:r>
            <a:r>
              <a:rPr lang="en-US" dirty="0"/>
              <a:t>is an interest by business owners in collaborating to promote the historic district through group advertising and a group website. Additionally, individual businesses need assistance in helping develop their own web presence.</a:t>
            </a:r>
          </a:p>
          <a:p>
            <a:endParaRPr lang="en-US" dirty="0"/>
          </a:p>
          <a:p>
            <a:r>
              <a:rPr lang="en-US" dirty="0" smtClean="0"/>
              <a:t>The </a:t>
            </a:r>
            <a:r>
              <a:rPr lang="en-US" dirty="0"/>
              <a:t>majority of businesses support special events and would participate in </a:t>
            </a:r>
            <a:r>
              <a:rPr lang="en-US" b="1" u="sng" dirty="0">
                <a:solidFill>
                  <a:schemeClr val="accent1"/>
                </a:solidFill>
              </a:rPr>
              <a:t>regularly scheduled activities on Thursdays or Fridays</a:t>
            </a:r>
            <a:r>
              <a:rPr lang="en-US" dirty="0"/>
              <a:t>.</a:t>
            </a:r>
          </a:p>
          <a:p>
            <a:endParaRPr lang="en-US" dirty="0"/>
          </a:p>
          <a:p>
            <a:r>
              <a:rPr lang="en-US" dirty="0" smtClean="0"/>
              <a:t>While </a:t>
            </a:r>
            <a:r>
              <a:rPr lang="en-US" dirty="0"/>
              <a:t>there are multiple groups doing good work on behalf of </a:t>
            </a:r>
            <a:r>
              <a:rPr lang="en-US" dirty="0" smtClean="0"/>
              <a:t>Cottage Grove, </a:t>
            </a:r>
            <a:r>
              <a:rPr lang="en-US" dirty="0"/>
              <a:t>there remains a strong need for Main Street </a:t>
            </a:r>
            <a:r>
              <a:rPr lang="en-US" dirty="0" smtClean="0"/>
              <a:t>Cottage Grove to </a:t>
            </a:r>
            <a:r>
              <a:rPr lang="en-US" dirty="0"/>
              <a:t>unify support and advance downtown revitalization efforts. Additional funding sources need to be identified to ensure the organization has the resources to move forward with a comprehensive work plan.</a:t>
            </a:r>
          </a:p>
        </p:txBody>
      </p:sp>
    </p:spTree>
    <p:extLst>
      <p:ext uri="{BB962C8B-B14F-4D97-AF65-F5344CB8AC3E}">
        <p14:creationId xmlns:p14="http://schemas.microsoft.com/office/powerpoint/2010/main" val="3686168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228600" y="3352800"/>
            <a:ext cx="9067800" cy="548640"/>
          </a:xfrm>
        </p:spPr>
        <p:txBody>
          <a:bodyPr>
            <a:noAutofit/>
          </a:bodyPr>
          <a:lstStyle/>
          <a:p>
            <a:r>
              <a:rPr lang="en-US" sz="3600" dirty="0" smtClean="0"/>
              <a:t>Increase </a:t>
            </a:r>
            <a:r>
              <a:rPr lang="en-US" sz="3600" dirty="0"/>
              <a:t>the number of downtown residents</a:t>
            </a:r>
          </a:p>
        </p:txBody>
      </p:sp>
      <p:sp>
        <p:nvSpPr>
          <p:cNvPr id="4" name="Title 3"/>
          <p:cNvSpPr>
            <a:spLocks noGrp="1"/>
          </p:cNvSpPr>
          <p:nvPr>
            <p:ph type="title"/>
          </p:nvPr>
        </p:nvSpPr>
        <p:spPr/>
        <p:txBody>
          <a:bodyPr/>
          <a:lstStyle/>
          <a:p>
            <a:r>
              <a:rPr lang="en-US" dirty="0" smtClean="0">
                <a:latin typeface="+mn-lt"/>
              </a:rPr>
              <a:t>Strategy</a:t>
            </a:r>
            <a:endParaRPr lang="en-US" dirty="0">
              <a:latin typeface="+mn-lt"/>
            </a:endParaRPr>
          </a:p>
        </p:txBody>
      </p:sp>
    </p:spTree>
    <p:extLst>
      <p:ext uri="{BB962C8B-B14F-4D97-AF65-F5344CB8AC3E}">
        <p14:creationId xmlns:p14="http://schemas.microsoft.com/office/powerpoint/2010/main" val="2211696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Activities: Tips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a:t>There are many different activities that your organization and its partners might do to successfully implement this strategy. </a:t>
            </a:r>
            <a:endParaRPr lang="en-US" dirty="0" smtClean="0"/>
          </a:p>
          <a:p>
            <a:r>
              <a:rPr lang="en-US" dirty="0" smtClean="0"/>
              <a:t>The </a:t>
            </a:r>
            <a:r>
              <a:rPr lang="en-US" dirty="0"/>
              <a:t>activities you choose should address problems and opportunities that are specific to your district. </a:t>
            </a:r>
            <a:endParaRPr lang="en-US" dirty="0" smtClean="0"/>
          </a:p>
          <a:p>
            <a:r>
              <a:rPr lang="en-US" dirty="0" smtClean="0"/>
              <a:t>Start </a:t>
            </a:r>
            <a:r>
              <a:rPr lang="en-US" dirty="0"/>
              <a:t>with activities that are relatively easy, then gradually tackle more challenging ones. </a:t>
            </a:r>
            <a:endParaRPr lang="en-US" dirty="0" smtClean="0"/>
          </a:p>
          <a:p>
            <a:r>
              <a:rPr lang="en-US" dirty="0" smtClean="0"/>
              <a:t>Be </a:t>
            </a:r>
            <a:r>
              <a:rPr lang="en-US" dirty="0"/>
              <a:t>sure to include activities in all Four Points of the Main Street Approach; this is essential!</a:t>
            </a:r>
          </a:p>
          <a:p>
            <a:r>
              <a:rPr lang="en-US" dirty="0"/>
              <a:t>Depending how you have chosen to organize your Main Street initiative and the resources in your community, projects and activities may be carried out by a single committee, by staff specialists, by a consortium of partner organizations, or by some combination of these. </a:t>
            </a:r>
          </a:p>
        </p:txBody>
      </p:sp>
    </p:spTree>
    <p:extLst>
      <p:ext uri="{BB962C8B-B14F-4D97-AF65-F5344CB8AC3E}">
        <p14:creationId xmlns:p14="http://schemas.microsoft.com/office/powerpoint/2010/main" val="1944058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Design Activities</a:t>
            </a:r>
            <a:endParaRPr lang="en-US" dirty="0">
              <a:latin typeface="+mn-lt"/>
            </a:endParaRPr>
          </a:p>
        </p:txBody>
      </p:sp>
      <p:sp>
        <p:nvSpPr>
          <p:cNvPr id="4" name="Content Placeholder 3"/>
          <p:cNvSpPr>
            <a:spLocks noGrp="1"/>
          </p:cNvSpPr>
          <p:nvPr>
            <p:ph sz="quarter" idx="1"/>
          </p:nvPr>
        </p:nvSpPr>
        <p:spPr>
          <a:xfrm>
            <a:off x="381000" y="1600200"/>
            <a:ext cx="8534400" cy="4496616"/>
          </a:xfrm>
          <a:prstGeom prst="rect">
            <a:avLst/>
          </a:prstGeom>
        </p:spPr>
        <p:txBody>
          <a:bodyPr wrap="square">
            <a:spAutoFit/>
          </a:bodyPr>
          <a:lstStyle/>
          <a:p>
            <a:r>
              <a:rPr lang="en-US" dirty="0" smtClean="0"/>
              <a:t>Work with property owners to create upper-floor apartments and condominiums for district workers and others interested in living in the district.</a:t>
            </a:r>
          </a:p>
          <a:p>
            <a:r>
              <a:rPr lang="en-US" dirty="0" smtClean="0"/>
              <a:t>Create public gathering spaces.</a:t>
            </a:r>
          </a:p>
          <a:p>
            <a:r>
              <a:rPr lang="en-US" dirty="0" smtClean="0"/>
              <a:t>Change storefront displays at least monthly. The people who live and work near the district see its window displays almost every day. Keeping window displays fresh helps keep them engaged.</a:t>
            </a:r>
          </a:p>
          <a:p>
            <a:r>
              <a:rPr lang="en-US" dirty="0" smtClean="0"/>
              <a:t>Ensure the sidewalks are attractive, appealing, safe, and well-maintained.</a:t>
            </a:r>
            <a:endParaRPr lang="en-US" dirty="0"/>
          </a:p>
        </p:txBody>
      </p:sp>
    </p:spTree>
    <p:extLst>
      <p:ext uri="{BB962C8B-B14F-4D97-AF65-F5344CB8AC3E}">
        <p14:creationId xmlns:p14="http://schemas.microsoft.com/office/powerpoint/2010/main" val="3274012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Organization Activities</a:t>
            </a:r>
            <a:endParaRPr lang="en-US" dirty="0">
              <a:latin typeface="+mn-lt"/>
            </a:endParaRPr>
          </a:p>
        </p:txBody>
      </p:sp>
      <p:sp>
        <p:nvSpPr>
          <p:cNvPr id="3" name="Content Placeholder 2"/>
          <p:cNvSpPr>
            <a:spLocks noGrp="1"/>
          </p:cNvSpPr>
          <p:nvPr>
            <p:ph sz="quarter" idx="1"/>
          </p:nvPr>
        </p:nvSpPr>
        <p:spPr>
          <a:xfrm>
            <a:off x="457200" y="1600200"/>
            <a:ext cx="7315200" cy="4525963"/>
          </a:xfrm>
        </p:spPr>
        <p:txBody>
          <a:bodyPr>
            <a:normAutofit/>
          </a:bodyPr>
          <a:lstStyle/>
          <a:p>
            <a:pPr lvl="0"/>
            <a:r>
              <a:rPr lang="en-US" dirty="0"/>
              <a:t>Include one or more of the district residents on the board of directors and in committees.</a:t>
            </a:r>
          </a:p>
          <a:p>
            <a:pPr lvl="0"/>
            <a:r>
              <a:rPr lang="en-US" dirty="0"/>
              <a:t>Build partnerships with neighborhood associations.</a:t>
            </a:r>
          </a:p>
          <a:p>
            <a:pPr lvl="0"/>
            <a:r>
              <a:rPr lang="en-US" dirty="0"/>
              <a:t>Organize mixers for residents to meet each other and interact with business owners.</a:t>
            </a:r>
          </a:p>
          <a:p>
            <a:endParaRPr lang="en-US" dirty="0"/>
          </a:p>
        </p:txBody>
      </p:sp>
      <p:pic>
        <p:nvPicPr>
          <p:cNvPr id="4" name="Picture 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58000" y="4648200"/>
            <a:ext cx="1246163" cy="1470660"/>
          </a:xfrm>
          <a:prstGeom prst="rect">
            <a:avLst/>
          </a:prstGeom>
        </p:spPr>
      </p:pic>
    </p:spTree>
    <p:extLst>
      <p:ext uri="{BB962C8B-B14F-4D97-AF65-F5344CB8AC3E}">
        <p14:creationId xmlns:p14="http://schemas.microsoft.com/office/powerpoint/2010/main" val="352510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Purposes</a:t>
            </a:r>
            <a:endParaRPr lang="en-US" b="1" dirty="0">
              <a:latin typeface="+mn-lt"/>
            </a:endParaRPr>
          </a:p>
        </p:txBody>
      </p:sp>
      <p:sp>
        <p:nvSpPr>
          <p:cNvPr id="3" name="Content Placeholder 2"/>
          <p:cNvSpPr>
            <a:spLocks noGrp="1"/>
          </p:cNvSpPr>
          <p:nvPr>
            <p:ph sz="quarter" idx="1"/>
          </p:nvPr>
        </p:nvSpPr>
        <p:spPr/>
        <p:txBody>
          <a:bodyPr>
            <a:normAutofit/>
          </a:bodyPr>
          <a:lstStyle/>
          <a:p>
            <a:pPr>
              <a:buClr>
                <a:schemeClr val="accent2"/>
              </a:buClr>
              <a:buFont typeface="Wingdings" panose="05000000000000000000" pitchFamily="2" charset="2"/>
              <a:buChar char="§"/>
            </a:pPr>
            <a:r>
              <a:rPr lang="en-US" dirty="0" smtClean="0"/>
              <a:t>Establishes a community vision for success</a:t>
            </a:r>
          </a:p>
          <a:p>
            <a:pPr>
              <a:buClr>
                <a:schemeClr val="accent2"/>
              </a:buClr>
              <a:buFont typeface="Wingdings" panose="05000000000000000000" pitchFamily="2" charset="2"/>
              <a:buChar char="§"/>
            </a:pPr>
            <a:r>
              <a:rPr lang="en-US" dirty="0" smtClean="0"/>
              <a:t>Engages the community in establishing a community-wide agenda for downtown revitalization</a:t>
            </a:r>
          </a:p>
          <a:p>
            <a:pPr>
              <a:buClr>
                <a:schemeClr val="accent2"/>
              </a:buClr>
              <a:buFont typeface="Wingdings" panose="05000000000000000000" pitchFamily="2" charset="2"/>
              <a:buChar char="§"/>
            </a:pPr>
            <a:r>
              <a:rPr lang="en-US" dirty="0" smtClean="0"/>
              <a:t>Manages the wide range of activities</a:t>
            </a:r>
          </a:p>
          <a:p>
            <a:pPr>
              <a:buClr>
                <a:schemeClr val="accent2"/>
              </a:buClr>
              <a:buFont typeface="Wingdings" panose="05000000000000000000" pitchFamily="2" charset="2"/>
              <a:buChar char="§"/>
            </a:pPr>
            <a:r>
              <a:rPr lang="en-US" dirty="0" smtClean="0"/>
              <a:t>Develops a timetable and budget</a:t>
            </a:r>
          </a:p>
          <a:p>
            <a:pPr>
              <a:buClr>
                <a:schemeClr val="accent2"/>
              </a:buClr>
              <a:buFont typeface="Wingdings" panose="05000000000000000000" pitchFamily="2" charset="2"/>
              <a:buChar char="§"/>
            </a:pPr>
            <a:r>
              <a:rPr lang="en-US" dirty="0" smtClean="0"/>
              <a:t>Explains the organization’s purpose to the public</a:t>
            </a:r>
          </a:p>
          <a:p>
            <a:pPr>
              <a:buClr>
                <a:schemeClr val="accent2"/>
              </a:buClr>
              <a:buFont typeface="Wingdings" panose="05000000000000000000" pitchFamily="2" charset="2"/>
              <a:buChar char="§"/>
            </a:pPr>
            <a:r>
              <a:rPr lang="en-US" dirty="0" smtClean="0"/>
              <a:t>Helps demonstrate impact</a:t>
            </a:r>
          </a:p>
        </p:txBody>
      </p:sp>
      <p:pic>
        <p:nvPicPr>
          <p:cNvPr id="4" name="Picture 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58000" y="4648200"/>
            <a:ext cx="1246163" cy="1470660"/>
          </a:xfrm>
          <a:prstGeom prst="rect">
            <a:avLst/>
          </a:prstGeom>
        </p:spPr>
      </p:pic>
    </p:spTree>
    <p:extLst>
      <p:ext uri="{BB962C8B-B14F-4D97-AF65-F5344CB8AC3E}">
        <p14:creationId xmlns:p14="http://schemas.microsoft.com/office/powerpoint/2010/main" val="20031429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Economic Vitality Activities</a:t>
            </a:r>
            <a:endParaRPr lang="en-US" dirty="0">
              <a:latin typeface="+mn-lt"/>
            </a:endParaRPr>
          </a:p>
        </p:txBody>
      </p:sp>
      <p:sp>
        <p:nvSpPr>
          <p:cNvPr id="3" name="Content Placeholder 2"/>
          <p:cNvSpPr>
            <a:spLocks noGrp="1"/>
          </p:cNvSpPr>
          <p:nvPr>
            <p:ph sz="quarter" idx="1"/>
          </p:nvPr>
        </p:nvSpPr>
        <p:spPr>
          <a:xfrm>
            <a:off x="457199" y="1600200"/>
            <a:ext cx="7646963" cy="4525963"/>
          </a:xfrm>
        </p:spPr>
        <p:txBody>
          <a:bodyPr>
            <a:normAutofit/>
          </a:bodyPr>
          <a:lstStyle/>
          <a:p>
            <a:pPr lvl="0"/>
            <a:r>
              <a:rPr lang="en-US" dirty="0"/>
              <a:t>Add needed product lines to existing businesses that appeal to downtown residents.</a:t>
            </a:r>
          </a:p>
          <a:p>
            <a:pPr lvl="0"/>
            <a:r>
              <a:rPr lang="en-US" dirty="0"/>
              <a:t>Connect property owners with incentives to help convert unused or underused space into upper-floor residential.</a:t>
            </a:r>
          </a:p>
          <a:p>
            <a:endParaRPr lang="en-US" dirty="0"/>
          </a:p>
        </p:txBody>
      </p:sp>
      <p:pic>
        <p:nvPicPr>
          <p:cNvPr id="4" name="Picture 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57999" y="4419600"/>
            <a:ext cx="1246163" cy="1470660"/>
          </a:xfrm>
          <a:prstGeom prst="rect">
            <a:avLst/>
          </a:prstGeom>
        </p:spPr>
      </p:pic>
    </p:spTree>
    <p:extLst>
      <p:ext uri="{BB962C8B-B14F-4D97-AF65-F5344CB8AC3E}">
        <p14:creationId xmlns:p14="http://schemas.microsoft.com/office/powerpoint/2010/main" val="9497417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Promotion Activities</a:t>
            </a:r>
            <a:endParaRPr lang="en-US" dirty="0">
              <a:latin typeface="+mn-lt"/>
            </a:endParaRPr>
          </a:p>
        </p:txBody>
      </p:sp>
      <p:sp>
        <p:nvSpPr>
          <p:cNvPr id="3" name="Content Placeholder 2"/>
          <p:cNvSpPr>
            <a:spLocks noGrp="1"/>
          </p:cNvSpPr>
          <p:nvPr>
            <p:ph sz="quarter" idx="1"/>
          </p:nvPr>
        </p:nvSpPr>
        <p:spPr>
          <a:xfrm>
            <a:off x="457199" y="1600200"/>
            <a:ext cx="7646963" cy="4525963"/>
          </a:xfrm>
        </p:spPr>
        <p:txBody>
          <a:bodyPr>
            <a:normAutofit/>
          </a:bodyPr>
          <a:lstStyle/>
          <a:p>
            <a:pPr lvl="0"/>
            <a:r>
              <a:rPr lang="en-US" dirty="0" smtClean="0"/>
              <a:t>Offer </a:t>
            </a:r>
            <a:r>
              <a:rPr lang="en-US" dirty="0"/>
              <a:t>store deliveries to the district’s </a:t>
            </a:r>
            <a:r>
              <a:rPr lang="en-US" dirty="0" smtClean="0"/>
              <a:t>residents</a:t>
            </a:r>
            <a:r>
              <a:rPr lang="en-US" dirty="0"/>
              <a:t>.</a:t>
            </a:r>
          </a:p>
          <a:p>
            <a:pPr lvl="0"/>
            <a:r>
              <a:rPr lang="en-US" dirty="0" smtClean="0"/>
              <a:t>Offer </a:t>
            </a:r>
            <a:r>
              <a:rPr lang="en-US" dirty="0"/>
              <a:t>a district-wide customer loyalty program for </a:t>
            </a:r>
            <a:r>
              <a:rPr lang="en-US" dirty="0" smtClean="0"/>
              <a:t>residents.</a:t>
            </a:r>
          </a:p>
          <a:p>
            <a:pPr lvl="0"/>
            <a:r>
              <a:rPr lang="en-US" dirty="0" smtClean="0"/>
              <a:t>New resident welcome packet.</a:t>
            </a:r>
          </a:p>
          <a:p>
            <a:pPr lvl="0"/>
            <a:r>
              <a:rPr lang="en-US" dirty="0" smtClean="0"/>
              <a:t>Downtown movie night.</a:t>
            </a:r>
            <a:endParaRPr lang="en-US" dirty="0"/>
          </a:p>
          <a:p>
            <a:endParaRPr lang="en-US" dirty="0"/>
          </a:p>
        </p:txBody>
      </p:sp>
      <p:pic>
        <p:nvPicPr>
          <p:cNvPr id="4" name="Picture 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57999" y="4419600"/>
            <a:ext cx="1246163" cy="1470660"/>
          </a:xfrm>
          <a:prstGeom prst="rect">
            <a:avLst/>
          </a:prstGeom>
        </p:spPr>
      </p:pic>
    </p:spTree>
    <p:extLst>
      <p:ext uri="{BB962C8B-B14F-4D97-AF65-F5344CB8AC3E}">
        <p14:creationId xmlns:p14="http://schemas.microsoft.com/office/powerpoint/2010/main" val="532792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Measuring Progress</a:t>
            </a:r>
            <a:endParaRPr lang="en-US" dirty="0">
              <a:latin typeface="+mn-lt"/>
            </a:endParaRPr>
          </a:p>
        </p:txBody>
      </p:sp>
      <p:sp>
        <p:nvSpPr>
          <p:cNvPr id="3" name="Content Placeholder 2"/>
          <p:cNvSpPr>
            <a:spLocks noGrp="1"/>
          </p:cNvSpPr>
          <p:nvPr>
            <p:ph sz="quarter" idx="1"/>
          </p:nvPr>
        </p:nvSpPr>
        <p:spPr>
          <a:xfrm>
            <a:off x="228600" y="1600200"/>
            <a:ext cx="8686800" cy="5029200"/>
          </a:xfrm>
        </p:spPr>
        <p:txBody>
          <a:bodyPr>
            <a:normAutofit fontScale="85000" lnSpcReduction="20000"/>
          </a:bodyPr>
          <a:lstStyle/>
          <a:p>
            <a:pPr lvl="0"/>
            <a:r>
              <a:rPr lang="en-US" dirty="0"/>
              <a:t>Track </a:t>
            </a:r>
            <a:r>
              <a:rPr lang="en-US" dirty="0" smtClean="0"/>
              <a:t>the </a:t>
            </a:r>
            <a:r>
              <a:rPr lang="en-US" dirty="0"/>
              <a:t>number of new residential units developed and the amount of reinvestment.</a:t>
            </a:r>
          </a:p>
          <a:p>
            <a:pPr lvl="0"/>
            <a:r>
              <a:rPr lang="en-US" dirty="0"/>
              <a:t>Track the number of residents downtown.</a:t>
            </a:r>
          </a:p>
          <a:p>
            <a:pPr lvl="0"/>
            <a:r>
              <a:rPr lang="en-US" dirty="0"/>
              <a:t>Periodically survey residents to learn about attitudes and perceptions about the district, current shopping habits, additional products and services they would like to buy within the district, demographic characteristics of the residents participating in the survey.</a:t>
            </a:r>
          </a:p>
          <a:p>
            <a:pPr lvl="0"/>
            <a:r>
              <a:rPr lang="en-US" dirty="0"/>
              <a:t>Ask businesses to keep an informal tally of the number of residents who shop there and how much they spend…are the numbers increasing?</a:t>
            </a:r>
          </a:p>
          <a:p>
            <a:pPr lvl="0"/>
            <a:r>
              <a:rPr lang="en-US" dirty="0"/>
              <a:t>Choose random spots in the district and count the number of people who walk by during the 30 minutes before most businesses open, during the lunch hour, and during the 30 minutes after most businesses close. Do this at least twice a year. Are the numbers increasing?</a:t>
            </a:r>
          </a:p>
          <a:p>
            <a:endParaRPr lang="en-US" dirty="0"/>
          </a:p>
        </p:txBody>
      </p:sp>
    </p:spTree>
    <p:extLst>
      <p:ext uri="{BB962C8B-B14F-4D97-AF65-F5344CB8AC3E}">
        <p14:creationId xmlns:p14="http://schemas.microsoft.com/office/powerpoint/2010/main" val="1486312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latin typeface="+mn-lt"/>
              </a:rPr>
              <a:t>Questions?</a:t>
            </a:r>
            <a:endParaRPr lang="en-US" dirty="0">
              <a:latin typeface="+mn-lt"/>
            </a:endParaRPr>
          </a:p>
        </p:txBody>
      </p:sp>
      <p:pic>
        <p:nvPicPr>
          <p:cNvPr id="2050" name="Picture 2" descr="L:\Main Street\Logo\OMS_pms581.tif"/>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7254" r="7041" b="10055"/>
          <a:stretch/>
        </p:blipFill>
        <p:spPr bwMode="auto">
          <a:xfrm>
            <a:off x="3657600" y="2853107"/>
            <a:ext cx="1696444" cy="202369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58022" y="5105400"/>
            <a:ext cx="2895600" cy="1200329"/>
          </a:xfrm>
          <a:prstGeom prst="rect">
            <a:avLst/>
          </a:prstGeom>
          <a:noFill/>
        </p:spPr>
        <p:txBody>
          <a:bodyPr wrap="square" rtlCol="0">
            <a:spAutoFit/>
          </a:bodyPr>
          <a:lstStyle/>
          <a:p>
            <a:pPr algn="ctr"/>
            <a:r>
              <a:rPr lang="en-US" dirty="0" smtClean="0"/>
              <a:t>Contact Info:</a:t>
            </a:r>
          </a:p>
          <a:p>
            <a:pPr algn="ctr"/>
            <a:r>
              <a:rPr lang="en-US" dirty="0" smtClean="0"/>
              <a:t>Sheri Stuart</a:t>
            </a:r>
          </a:p>
          <a:p>
            <a:pPr algn="ctr"/>
            <a:r>
              <a:rPr lang="en-US" dirty="0" smtClean="0">
                <a:hlinkClick r:id="rId4"/>
              </a:rPr>
              <a:t>Sheri.stuart@oregon.gov</a:t>
            </a:r>
            <a:endParaRPr lang="en-US" dirty="0" smtClean="0"/>
          </a:p>
          <a:p>
            <a:pPr algn="ctr"/>
            <a:r>
              <a:rPr lang="en-US" dirty="0" smtClean="0"/>
              <a:t>503.986.0679</a:t>
            </a:r>
            <a:endParaRPr lang="en-US" dirty="0"/>
          </a:p>
        </p:txBody>
      </p:sp>
    </p:spTree>
    <p:extLst>
      <p:ext uri="{BB962C8B-B14F-4D97-AF65-F5344CB8AC3E}">
        <p14:creationId xmlns:p14="http://schemas.microsoft.com/office/powerpoint/2010/main" val="1934376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mn-lt"/>
              </a:rPr>
              <a:t>Process</a:t>
            </a:r>
            <a:endParaRPr lang="en-US" dirty="0">
              <a:latin typeface="+mn-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3505200"/>
            <a:ext cx="12430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5019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Assemble the Team</a:t>
            </a:r>
            <a:endParaRPr lang="en-US" dirty="0">
              <a:latin typeface="+mn-lt"/>
            </a:endParaRPr>
          </a:p>
        </p:txBody>
      </p:sp>
      <p:sp>
        <p:nvSpPr>
          <p:cNvPr id="3" name="Content Placeholder 2"/>
          <p:cNvSpPr>
            <a:spLocks noGrp="1"/>
          </p:cNvSpPr>
          <p:nvPr>
            <p:ph sz="quarter" idx="1"/>
          </p:nvPr>
        </p:nvSpPr>
        <p:spPr/>
        <p:txBody>
          <a:bodyPr/>
          <a:lstStyle/>
          <a:p>
            <a:r>
              <a:rPr lang="en-US" dirty="0" smtClean="0"/>
              <a:t>Identify who will participate in the process</a:t>
            </a:r>
          </a:p>
          <a:p>
            <a:r>
              <a:rPr lang="en-US" dirty="0" smtClean="0"/>
              <a:t>Potential team members:</a:t>
            </a:r>
          </a:p>
          <a:p>
            <a:pPr lvl="1"/>
            <a:r>
              <a:rPr lang="en-US" dirty="0" smtClean="0"/>
              <a:t>The board</a:t>
            </a:r>
          </a:p>
          <a:p>
            <a:pPr lvl="1"/>
            <a:r>
              <a:rPr lang="en-US" dirty="0" smtClean="0"/>
              <a:t>Committee chairs</a:t>
            </a:r>
          </a:p>
          <a:p>
            <a:pPr lvl="1"/>
            <a:r>
              <a:rPr lang="en-US" dirty="0" smtClean="0"/>
              <a:t>City representative</a:t>
            </a:r>
          </a:p>
          <a:p>
            <a:pPr lvl="1"/>
            <a:r>
              <a:rPr lang="en-US" dirty="0" smtClean="0"/>
              <a:t>Downtown business and property owner</a:t>
            </a:r>
          </a:p>
          <a:p>
            <a:pPr lvl="1"/>
            <a:r>
              <a:rPr lang="en-US" dirty="0" smtClean="0"/>
              <a:t>Major employer</a:t>
            </a:r>
          </a:p>
          <a:p>
            <a:pPr lvl="1"/>
            <a:r>
              <a:rPr lang="en-US" dirty="0" smtClean="0"/>
              <a:t>Other key partners</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4267200"/>
            <a:ext cx="12430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3986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Assess Your District</a:t>
            </a:r>
            <a:endParaRPr lang="en-US" dirty="0">
              <a:latin typeface="+mn-lt"/>
            </a:endParaRPr>
          </a:p>
        </p:txBody>
      </p:sp>
      <p:sp>
        <p:nvSpPr>
          <p:cNvPr id="3" name="Content Placeholder 2"/>
          <p:cNvSpPr>
            <a:spLocks noGrp="1"/>
          </p:cNvSpPr>
          <p:nvPr>
            <p:ph sz="half" idx="1"/>
          </p:nvPr>
        </p:nvSpPr>
        <p:spPr>
          <a:xfrm>
            <a:off x="301752" y="1371600"/>
            <a:ext cx="4038600" cy="5029200"/>
          </a:xfrm>
        </p:spPr>
        <p:txBody>
          <a:bodyPr>
            <a:normAutofit lnSpcReduction="10000"/>
          </a:bodyPr>
          <a:lstStyle/>
          <a:p>
            <a:r>
              <a:rPr lang="en-US" dirty="0" smtClean="0"/>
              <a:t>Take a critical look at the assets and liabilities:</a:t>
            </a:r>
          </a:p>
          <a:p>
            <a:pPr lvl="1"/>
            <a:r>
              <a:rPr lang="en-US" dirty="0"/>
              <a:t>Physical</a:t>
            </a:r>
          </a:p>
          <a:p>
            <a:pPr lvl="1"/>
            <a:r>
              <a:rPr lang="en-US" dirty="0"/>
              <a:t>Social</a:t>
            </a:r>
          </a:p>
          <a:p>
            <a:pPr lvl="1"/>
            <a:r>
              <a:rPr lang="en-US" dirty="0" smtClean="0"/>
              <a:t>Economic</a:t>
            </a:r>
          </a:p>
          <a:p>
            <a:pPr lvl="1"/>
            <a:endParaRPr lang="en-US" dirty="0" smtClean="0"/>
          </a:p>
          <a:p>
            <a:pPr lvl="1"/>
            <a:endParaRPr lang="en-US" dirty="0" smtClean="0"/>
          </a:p>
        </p:txBody>
      </p:sp>
      <p:sp>
        <p:nvSpPr>
          <p:cNvPr id="4" name="Content Placeholder 3"/>
          <p:cNvSpPr>
            <a:spLocks noGrp="1"/>
          </p:cNvSpPr>
          <p:nvPr>
            <p:ph sz="half" idx="2"/>
          </p:nvPr>
        </p:nvSpPr>
        <p:spPr>
          <a:xfrm>
            <a:off x="4800600" y="1371600"/>
            <a:ext cx="4038600" cy="5029200"/>
          </a:xfrm>
        </p:spPr>
        <p:txBody>
          <a:bodyPr>
            <a:normAutofit lnSpcReduction="10000"/>
          </a:bodyPr>
          <a:lstStyle/>
          <a:p>
            <a:r>
              <a:rPr lang="en-US" dirty="0" smtClean="0"/>
              <a:t>Information-gathering:</a:t>
            </a:r>
            <a:endParaRPr lang="en-US" dirty="0"/>
          </a:p>
          <a:p>
            <a:pPr lvl="1"/>
            <a:r>
              <a:rPr lang="en-US" dirty="0"/>
              <a:t>Board member survey</a:t>
            </a:r>
          </a:p>
          <a:p>
            <a:pPr lvl="1"/>
            <a:r>
              <a:rPr lang="en-US" dirty="0"/>
              <a:t>Checklist</a:t>
            </a:r>
          </a:p>
          <a:p>
            <a:pPr lvl="1"/>
            <a:r>
              <a:rPr lang="en-US" dirty="0"/>
              <a:t>Review recent plans, market studies, etc.</a:t>
            </a:r>
          </a:p>
          <a:p>
            <a:pPr lvl="1"/>
            <a:r>
              <a:rPr lang="en-US" dirty="0"/>
              <a:t>Focus </a:t>
            </a:r>
            <a:r>
              <a:rPr lang="en-US" dirty="0" smtClean="0"/>
              <a:t>groups</a:t>
            </a:r>
          </a:p>
          <a:p>
            <a:pPr lvl="1"/>
            <a:r>
              <a:rPr lang="en-US" dirty="0" smtClean="0"/>
              <a:t>Business &amp; building inventory</a:t>
            </a:r>
          </a:p>
          <a:p>
            <a:pPr lvl="1"/>
            <a:r>
              <a:rPr lang="en-US" dirty="0" smtClean="0"/>
              <a:t>Event inventory</a:t>
            </a:r>
          </a:p>
          <a:p>
            <a:pPr lvl="1">
              <a:buFont typeface="Wingdings" panose="05000000000000000000" pitchFamily="2" charset="2"/>
              <a:buChar char="Ø"/>
            </a:pPr>
            <a:r>
              <a:rPr lang="en-US" b="1" i="1" dirty="0" smtClean="0"/>
              <a:t>Mobilize your committees or community partners to help with info gathering!</a:t>
            </a:r>
            <a:endParaRPr lang="en-US" b="1" i="1" dirty="0"/>
          </a:p>
          <a:p>
            <a:endParaRPr lang="en-US" dirty="0"/>
          </a:p>
        </p:txBody>
      </p:sp>
      <p:pic>
        <p:nvPicPr>
          <p:cNvPr id="5" name="Picture 4"/>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219200" y="4468906"/>
            <a:ext cx="1246163" cy="1470660"/>
          </a:xfrm>
          <a:prstGeom prst="rect">
            <a:avLst/>
          </a:prstGeom>
        </p:spPr>
      </p:pic>
    </p:spTree>
    <p:extLst>
      <p:ext uri="{BB962C8B-B14F-4D97-AF65-F5344CB8AC3E}">
        <p14:creationId xmlns:p14="http://schemas.microsoft.com/office/powerpoint/2010/main" val="1598746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Identify top issues</a:t>
            </a:r>
            <a:endParaRPr lang="en-US" dirty="0">
              <a:latin typeface="+mn-lt"/>
            </a:endParaRPr>
          </a:p>
        </p:txBody>
      </p:sp>
      <p:sp>
        <p:nvSpPr>
          <p:cNvPr id="3" name="Content Placeholder 2"/>
          <p:cNvSpPr>
            <a:spLocks noGrp="1"/>
          </p:cNvSpPr>
          <p:nvPr>
            <p:ph sz="quarter" idx="1"/>
          </p:nvPr>
        </p:nvSpPr>
        <p:spPr/>
        <p:txBody>
          <a:bodyPr>
            <a:normAutofit/>
          </a:bodyPr>
          <a:lstStyle/>
          <a:p>
            <a:r>
              <a:rPr lang="en-US" dirty="0" smtClean="0"/>
              <a:t>Cull out the most frequently mentioned assets/opportunities and liabilities/challenges</a:t>
            </a:r>
          </a:p>
          <a:p>
            <a:pPr lvl="1"/>
            <a:r>
              <a:rPr lang="en-US" dirty="0" smtClean="0"/>
              <a:t>Write the top assets/opportunities and liabilities/challenges on flip-charts in preparation for a work session with the team</a:t>
            </a:r>
          </a:p>
          <a:p>
            <a:pPr lvl="1"/>
            <a:endParaRPr lang="en-US"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0341" y="3276600"/>
            <a:ext cx="4654955"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0" y="3660189"/>
            <a:ext cx="3850341" cy="2197525"/>
          </a:xfrm>
          <a:prstGeom prst="rect">
            <a:avLst/>
          </a:prstGeom>
          <a:noFill/>
        </p:spPr>
        <p:txBody>
          <a:bodyPr wrap="square" rtlCol="0">
            <a:spAutoFit/>
          </a:bodyPr>
          <a:lstStyle/>
          <a:p>
            <a:endParaRPr lang="en-US" dirty="0"/>
          </a:p>
          <a:p>
            <a:pPr marL="617220" lvl="1" indent="-342900">
              <a:spcBef>
                <a:spcPct val="20000"/>
              </a:spcBef>
              <a:buClr>
                <a:srgbClr val="CCB400"/>
              </a:buClr>
              <a:buSzPct val="70000"/>
              <a:buFont typeface="Wingdings" panose="05000000000000000000" pitchFamily="2" charset="2"/>
              <a:buChar char="Ø"/>
            </a:pPr>
            <a:r>
              <a:rPr lang="en-US" sz="2200" dirty="0">
                <a:solidFill>
                  <a:srgbClr val="646B86"/>
                </a:solidFill>
              </a:rPr>
              <a:t>Tip: Word Clouds can be helpful to identify the most frequently mentioned </a:t>
            </a:r>
            <a:r>
              <a:rPr lang="en-US" sz="2200" dirty="0" smtClean="0">
                <a:solidFill>
                  <a:srgbClr val="646B86"/>
                </a:solidFill>
              </a:rPr>
              <a:t>words http</a:t>
            </a:r>
            <a:r>
              <a:rPr lang="en-US" sz="2200" dirty="0">
                <a:solidFill>
                  <a:srgbClr val="646B86"/>
                </a:solidFill>
              </a:rPr>
              <a:t>://www.wordle.net/</a:t>
            </a:r>
          </a:p>
        </p:txBody>
      </p:sp>
    </p:spTree>
    <p:extLst>
      <p:ext uri="{BB962C8B-B14F-4D97-AF65-F5344CB8AC3E}">
        <p14:creationId xmlns:p14="http://schemas.microsoft.com/office/powerpoint/2010/main" val="3693555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Craft a draft vision statement</a:t>
            </a:r>
            <a:endParaRPr lang="en-US" dirty="0">
              <a:latin typeface="+mn-lt"/>
            </a:endParaRPr>
          </a:p>
        </p:txBody>
      </p:sp>
      <p:sp>
        <p:nvSpPr>
          <p:cNvPr id="5" name="Content Placeholder 4"/>
          <p:cNvSpPr>
            <a:spLocks noGrp="1"/>
          </p:cNvSpPr>
          <p:nvPr>
            <p:ph sz="quarter" idx="1"/>
          </p:nvPr>
        </p:nvSpPr>
        <p:spPr/>
        <p:txBody>
          <a:bodyPr/>
          <a:lstStyle/>
          <a:p>
            <a:r>
              <a:rPr lang="en-US" dirty="0" smtClean="0"/>
              <a:t>Board Survey </a:t>
            </a:r>
          </a:p>
          <a:p>
            <a:r>
              <a:rPr lang="en-US" dirty="0" smtClean="0"/>
              <a:t>Focus Groups</a:t>
            </a:r>
          </a:p>
          <a:p>
            <a:r>
              <a:rPr lang="en-US" dirty="0" smtClean="0"/>
              <a:t>Key question:</a:t>
            </a:r>
          </a:p>
          <a:p>
            <a:pPr marL="0" indent="0">
              <a:buNone/>
            </a:pPr>
            <a:r>
              <a:rPr lang="en-US" dirty="0" smtClean="0"/>
              <a:t>As </a:t>
            </a:r>
            <a:r>
              <a:rPr lang="en-US" dirty="0"/>
              <a:t>you visualize a successful downtown in the future, list five qualities </a:t>
            </a:r>
            <a:r>
              <a:rPr lang="en-US" dirty="0" smtClean="0"/>
              <a:t>or </a:t>
            </a:r>
            <a:r>
              <a:rPr lang="en-US" dirty="0"/>
              <a:t>characteristics it will possess -- how will it look, feel and function?</a:t>
            </a:r>
          </a:p>
        </p:txBody>
      </p:sp>
      <p:pic>
        <p:nvPicPr>
          <p:cNvPr id="3074" name="Picture 2"/>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bwMode="auto">
          <a:xfrm>
            <a:off x="7010400" y="4495800"/>
            <a:ext cx="1243012"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85800" y="4495800"/>
            <a:ext cx="5715000" cy="1200329"/>
          </a:xfrm>
          <a:prstGeom prst="rect">
            <a:avLst/>
          </a:prstGeom>
          <a:noFill/>
        </p:spPr>
        <p:txBody>
          <a:bodyPr wrap="square" rtlCol="0">
            <a:spAutoFit/>
          </a:bodyPr>
          <a:lstStyle/>
          <a:p>
            <a:r>
              <a:rPr lang="en-US" dirty="0" smtClean="0"/>
              <a:t>Tip: draft the vision statement before the work session! It is really challenging to start from scratch in a group setting. Use the team’s time effectively to fine-tune and wordsmith.</a:t>
            </a:r>
            <a:endParaRPr lang="en-US" dirty="0"/>
          </a:p>
        </p:txBody>
      </p:sp>
    </p:spTree>
    <p:extLst>
      <p:ext uri="{BB962C8B-B14F-4D97-AF65-F5344CB8AC3E}">
        <p14:creationId xmlns:p14="http://schemas.microsoft.com/office/powerpoint/2010/main" val="2472322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Sample Vision </a:t>
            </a:r>
            <a:r>
              <a:rPr lang="en-US" dirty="0">
                <a:latin typeface="+mn-lt"/>
              </a:rPr>
              <a:t>S</a:t>
            </a:r>
            <a:r>
              <a:rPr lang="en-US" dirty="0" smtClean="0">
                <a:latin typeface="+mn-lt"/>
              </a:rPr>
              <a:t>tatement</a:t>
            </a:r>
            <a:endParaRPr lang="en-US" dirty="0">
              <a:latin typeface="+mn-lt"/>
            </a:endParaRPr>
          </a:p>
        </p:txBody>
      </p:sp>
      <p:sp>
        <p:nvSpPr>
          <p:cNvPr id="3" name="Content Placeholder 2"/>
          <p:cNvSpPr>
            <a:spLocks noGrp="1"/>
          </p:cNvSpPr>
          <p:nvPr>
            <p:ph sz="quarter" idx="1"/>
          </p:nvPr>
        </p:nvSpPr>
        <p:spPr>
          <a:xfrm>
            <a:off x="609600" y="1752600"/>
            <a:ext cx="8153400" cy="4495800"/>
          </a:xfrm>
        </p:spPr>
        <p:txBody>
          <a:bodyPr>
            <a:normAutofit fontScale="92500" lnSpcReduction="10000"/>
          </a:bodyPr>
          <a:lstStyle/>
          <a:p>
            <a:pPr marL="0" indent="0">
              <a:buNone/>
            </a:pPr>
            <a:r>
              <a:rPr lang="en-US" dirty="0"/>
              <a:t>Charming downtown Cottage Grove is known for its specialty shops and diverse restaurants in authentically restored historic buildings. Friendly business owners and excellent customer service draws residents and visitors to experience the inviting pedestrian-oriented downtown that serves as a hub to experience hiking, biking, and winery tours. Gathering spaces like All-America City Square are places to sip a cup of coffee or enjoy one of the many events that enliven the district. Community members of all ages are engaged in Main Street Cottage Grove to ensure downtown remains the heart of Cottage Grove. </a:t>
            </a:r>
          </a:p>
        </p:txBody>
      </p:sp>
    </p:spTree>
    <p:extLst>
      <p:ext uri="{BB962C8B-B14F-4D97-AF65-F5344CB8AC3E}">
        <p14:creationId xmlns:p14="http://schemas.microsoft.com/office/powerpoint/2010/main" val="499979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Work Session with the Team</a:t>
            </a:r>
            <a:endParaRPr lang="en-US" dirty="0">
              <a:latin typeface="+mn-lt"/>
            </a:endParaRPr>
          </a:p>
        </p:txBody>
      </p:sp>
      <p:sp>
        <p:nvSpPr>
          <p:cNvPr id="3" name="Content Placeholder 2"/>
          <p:cNvSpPr>
            <a:spLocks noGrp="1"/>
          </p:cNvSpPr>
          <p:nvPr>
            <p:ph sz="quarter" idx="1"/>
          </p:nvPr>
        </p:nvSpPr>
        <p:spPr/>
        <p:txBody>
          <a:bodyPr>
            <a:normAutofit/>
          </a:bodyPr>
          <a:lstStyle/>
          <a:p>
            <a:r>
              <a:rPr lang="en-US" dirty="0" smtClean="0"/>
              <a:t>Review the vision statement</a:t>
            </a:r>
          </a:p>
          <a:p>
            <a:r>
              <a:rPr lang="en-US" dirty="0" smtClean="0"/>
              <a:t>Prioritize the top assets and liabilities</a:t>
            </a:r>
          </a:p>
          <a:p>
            <a:r>
              <a:rPr lang="en-US" dirty="0" smtClean="0"/>
              <a:t>Review the key findings from other reports</a:t>
            </a:r>
          </a:p>
          <a:p>
            <a:r>
              <a:rPr lang="en-US" dirty="0" smtClean="0"/>
              <a:t>Identify the top 2-3 strategies</a:t>
            </a:r>
          </a:p>
          <a:p>
            <a:pPr lvl="1"/>
            <a:r>
              <a:rPr lang="en-US" dirty="0" smtClean="0"/>
              <a:t>Create an “arts and entertainment district”</a:t>
            </a:r>
          </a:p>
          <a:p>
            <a:pPr lvl="1"/>
            <a:r>
              <a:rPr lang="en-US" dirty="0" smtClean="0"/>
              <a:t> Create a “worker and resident focused district”</a:t>
            </a:r>
          </a:p>
          <a:p>
            <a:r>
              <a:rPr lang="en-US" dirty="0" smtClean="0"/>
              <a:t>Develop specific objectives for each strategy</a:t>
            </a:r>
            <a:endParaRPr lang="en-US" dirty="0"/>
          </a:p>
        </p:txBody>
      </p:sp>
      <p:pic>
        <p:nvPicPr>
          <p:cNvPr id="4" name="Picture 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467600" y="4572000"/>
            <a:ext cx="1246163" cy="1470660"/>
          </a:xfrm>
          <a:prstGeom prst="rect">
            <a:avLst/>
          </a:prstGeom>
        </p:spPr>
      </p:pic>
    </p:spTree>
    <p:extLst>
      <p:ext uri="{BB962C8B-B14F-4D97-AF65-F5344CB8AC3E}">
        <p14:creationId xmlns:p14="http://schemas.microsoft.com/office/powerpoint/2010/main" val="13802066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196</TotalTime>
  <Words>1714</Words>
  <Application>Microsoft Office PowerPoint</Application>
  <PresentationFormat>On-screen Show (4:3)</PresentationFormat>
  <Paragraphs>151</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Civic</vt:lpstr>
      <vt:lpstr>Getting Strategic</vt:lpstr>
      <vt:lpstr>Purposes</vt:lpstr>
      <vt:lpstr>Process</vt:lpstr>
      <vt:lpstr>Assemble the Team</vt:lpstr>
      <vt:lpstr>Assess Your District</vt:lpstr>
      <vt:lpstr>Identify top issues</vt:lpstr>
      <vt:lpstr>Craft a draft vision statement</vt:lpstr>
      <vt:lpstr>Sample Vision Statement</vt:lpstr>
      <vt:lpstr>Work Session with the Team</vt:lpstr>
      <vt:lpstr>Share the plan with committees</vt:lpstr>
      <vt:lpstr>Identify partners</vt:lpstr>
      <vt:lpstr>Share the plan with partners</vt:lpstr>
      <vt:lpstr>Follow-up</vt:lpstr>
      <vt:lpstr>Example</vt:lpstr>
      <vt:lpstr>Key Findings</vt:lpstr>
      <vt:lpstr>Strategy</vt:lpstr>
      <vt:lpstr>Sample Activities: Tips</vt:lpstr>
      <vt:lpstr>Design Activities</vt:lpstr>
      <vt:lpstr>Organization Activities</vt:lpstr>
      <vt:lpstr>Economic Vitality Activities</vt:lpstr>
      <vt:lpstr>Promotion Activities</vt:lpstr>
      <vt:lpstr>Measuring Progress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Strategic</dc:title>
  <dc:creator>Sheri Stuart</dc:creator>
  <cp:lastModifiedBy>Sheri Stuart</cp:lastModifiedBy>
  <cp:revision>21</cp:revision>
  <dcterms:created xsi:type="dcterms:W3CDTF">2016-04-07T21:17:39Z</dcterms:created>
  <dcterms:modified xsi:type="dcterms:W3CDTF">2016-04-15T14:59:07Z</dcterms:modified>
</cp:coreProperties>
</file>