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51" d="100"/>
          <a:sy n="51" d="100"/>
        </p:scale>
        <p:origin x="1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6/1/2020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6/1/2020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Coline.Benson@oregon.gov" TargetMode="External"/><Relationship Id="rId2" Type="http://schemas.openxmlformats.org/officeDocument/2006/relationships/hyperlink" Target="mailto:jeffrey.rhoades@oregon.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Phase 1 Reopening</a:t>
            </a:r>
            <a:endParaRPr lang="en-US" dirty="0"/>
          </a:p>
        </p:txBody>
      </p:sp>
      <p:sp>
        <p:nvSpPr>
          <p:cNvPr id="3" name="Subtitle 2"/>
          <p:cNvSpPr>
            <a:spLocks noGrp="1"/>
          </p:cNvSpPr>
          <p:nvPr>
            <p:ph type="subTitle" idx="1"/>
          </p:nvPr>
        </p:nvSpPr>
        <p:spPr/>
        <p:txBody>
          <a:bodyPr/>
          <a:lstStyle/>
          <a:p>
            <a:r>
              <a:rPr lang="en-US" dirty="0" smtClean="0"/>
              <a:t>Agency Enforcement Framework</a:t>
            </a:r>
            <a:endParaRPr lang="en-US" dirty="0"/>
          </a:p>
          <a:p>
            <a:r>
              <a:rPr lang="en-US" dirty="0" smtClean="0"/>
              <a:t>Jeff Rhoades- Sr. Policy Advisor to Governor Kate Brown</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48714" y="1680690"/>
            <a:ext cx="4241128" cy="2873022"/>
          </a:xfrm>
          <a:prstGeom prst="rect">
            <a:avLst/>
          </a:prstGeom>
        </p:spPr>
      </p:pic>
    </p:spTree>
    <p:extLst>
      <p:ext uri="{BB962C8B-B14F-4D97-AF65-F5344CB8AC3E}">
        <p14:creationId xmlns:p14="http://schemas.microsoft.com/office/powerpoint/2010/main" val="3703330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 &amp; The MAC</a:t>
            </a:r>
            <a:endParaRPr lang="en-US" dirty="0"/>
          </a:p>
        </p:txBody>
      </p:sp>
      <p:sp>
        <p:nvSpPr>
          <p:cNvPr id="3" name="Content Placeholder 2"/>
          <p:cNvSpPr>
            <a:spLocks noGrp="1"/>
          </p:cNvSpPr>
          <p:nvPr>
            <p:ph idx="1"/>
          </p:nvPr>
        </p:nvSpPr>
        <p:spPr/>
        <p:txBody>
          <a:bodyPr/>
          <a:lstStyle/>
          <a:p>
            <a:r>
              <a:rPr lang="en-US" dirty="0" smtClean="0"/>
              <a:t>How Enforcement fits into the MAC structure;</a:t>
            </a:r>
          </a:p>
          <a:p>
            <a:r>
              <a:rPr lang="en-US" dirty="0" smtClean="0"/>
              <a:t>Who is included? </a:t>
            </a:r>
          </a:p>
          <a:p>
            <a:pPr lvl="1"/>
            <a:r>
              <a:rPr lang="en-US" dirty="0" smtClean="0"/>
              <a:t>OSHA;</a:t>
            </a:r>
          </a:p>
          <a:p>
            <a:pPr lvl="1"/>
            <a:r>
              <a:rPr lang="en-US" dirty="0" smtClean="0"/>
              <a:t>OHA;</a:t>
            </a:r>
          </a:p>
          <a:p>
            <a:pPr lvl="1"/>
            <a:r>
              <a:rPr lang="en-US" dirty="0" smtClean="0"/>
              <a:t>DOJ;</a:t>
            </a:r>
          </a:p>
          <a:p>
            <a:pPr lvl="1"/>
            <a:r>
              <a:rPr lang="en-US" dirty="0" smtClean="0"/>
              <a:t>OLCC;</a:t>
            </a:r>
          </a:p>
          <a:p>
            <a:pPr lvl="1"/>
            <a:r>
              <a:rPr lang="en-US" dirty="0" smtClean="0"/>
              <a:t>Oregon State Lottery;</a:t>
            </a:r>
          </a:p>
          <a:p>
            <a:pPr lvl="1"/>
            <a:r>
              <a:rPr lang="en-US" dirty="0" smtClean="0"/>
              <a:t>Health Licensing Office;</a:t>
            </a:r>
          </a:p>
          <a:p>
            <a:pPr lvl="1"/>
            <a:r>
              <a:rPr lang="en-US" dirty="0" smtClean="0"/>
              <a:t>Department of Agriculture; </a:t>
            </a:r>
          </a:p>
          <a:p>
            <a:pPr lvl="1"/>
            <a:r>
              <a:rPr lang="en-US" dirty="0" smtClean="0"/>
              <a:t>Governor’s Office; </a:t>
            </a:r>
          </a:p>
          <a:p>
            <a:pPr lvl="1"/>
            <a:r>
              <a:rPr lang="en-US" dirty="0" smtClean="0"/>
              <a:t>BOLI;</a:t>
            </a:r>
          </a:p>
          <a:p>
            <a:pPr lvl="1"/>
            <a:r>
              <a:rPr lang="en-US" dirty="0" smtClean="0"/>
              <a:t>Others. </a:t>
            </a:r>
          </a:p>
        </p:txBody>
      </p:sp>
    </p:spTree>
    <p:extLst>
      <p:ext uri="{BB962C8B-B14F-4D97-AF65-F5344CB8AC3E}">
        <p14:creationId xmlns:p14="http://schemas.microsoft.com/office/powerpoint/2010/main" val="2348924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Framework</a:t>
            </a:r>
            <a:endParaRPr lang="en-US" dirty="0"/>
          </a:p>
        </p:txBody>
      </p:sp>
      <p:sp>
        <p:nvSpPr>
          <p:cNvPr id="3" name="Content Placeholder 2"/>
          <p:cNvSpPr>
            <a:spLocks noGrp="1"/>
          </p:cNvSpPr>
          <p:nvPr>
            <p:ph idx="1"/>
          </p:nvPr>
        </p:nvSpPr>
        <p:spPr/>
        <p:txBody>
          <a:bodyPr/>
          <a:lstStyle/>
          <a:p>
            <a:pPr lvl="0"/>
            <a:r>
              <a:rPr lang="en-US" b="1" dirty="0"/>
              <a:t>Triage of Complaints &amp; Framework: </a:t>
            </a:r>
            <a:r>
              <a:rPr lang="en-US" dirty="0"/>
              <a:t> </a:t>
            </a:r>
            <a:endParaRPr lang="en-US" sz="1800" dirty="0"/>
          </a:p>
          <a:p>
            <a:pPr lvl="1"/>
            <a:r>
              <a:rPr lang="en-US" b="1" dirty="0"/>
              <a:t>Restaurants &amp; Bars: </a:t>
            </a:r>
            <a:r>
              <a:rPr lang="en-US" dirty="0"/>
              <a:t>Since OSHA is set up for evaluating complaints, they will handle initial triage:</a:t>
            </a:r>
            <a:endParaRPr lang="en-US" sz="1600" dirty="0"/>
          </a:p>
          <a:p>
            <a:pPr lvl="2"/>
            <a:r>
              <a:rPr lang="en-US" b="1" dirty="0"/>
              <a:t>OSHA: </a:t>
            </a:r>
            <a:r>
              <a:rPr lang="en-US" dirty="0"/>
              <a:t>Will keep all complaints where the employee-employer relationship is implicated; </a:t>
            </a:r>
            <a:endParaRPr lang="en-US" sz="1400" dirty="0"/>
          </a:p>
          <a:p>
            <a:pPr lvl="2"/>
            <a:r>
              <a:rPr lang="en-US" b="1" dirty="0"/>
              <a:t>OLCC: </a:t>
            </a:r>
            <a:r>
              <a:rPr lang="en-US" dirty="0"/>
              <a:t>All complaints related to the service of alcohol (for example, service outside of 10pm curfew;) </a:t>
            </a:r>
            <a:endParaRPr lang="en-US" sz="1400" dirty="0"/>
          </a:p>
          <a:p>
            <a:pPr lvl="2"/>
            <a:r>
              <a:rPr lang="en-US" b="1" dirty="0"/>
              <a:t>OSL: </a:t>
            </a:r>
            <a:r>
              <a:rPr lang="en-US" dirty="0"/>
              <a:t>All complaints regarding the operation of VLTs as related to Phase 1 Guidelines; </a:t>
            </a:r>
            <a:endParaRPr lang="en-US" sz="1400" dirty="0"/>
          </a:p>
          <a:p>
            <a:pPr lvl="2"/>
            <a:r>
              <a:rPr lang="en-US" b="1" dirty="0"/>
              <a:t>ODA: </a:t>
            </a:r>
            <a:r>
              <a:rPr lang="en-US" dirty="0"/>
              <a:t>All complaints concerning the operation of food processors and manufacturers, bakeries, retail food establishment and food storage warehouses under ODA’s regulatory framework, working with </a:t>
            </a:r>
            <a:r>
              <a:rPr lang="en-US" b="1" dirty="0"/>
              <a:t>OSHA and OHA</a:t>
            </a:r>
            <a:r>
              <a:rPr lang="en-US" dirty="0"/>
              <a:t> under the recently adopted Memorandum of Understanding;</a:t>
            </a:r>
            <a:endParaRPr lang="en-US" sz="1400" dirty="0"/>
          </a:p>
          <a:p>
            <a:pPr lvl="2"/>
            <a:r>
              <a:rPr lang="en-US" b="1" dirty="0"/>
              <a:t>OHA: </a:t>
            </a:r>
            <a:r>
              <a:rPr lang="en-US" dirty="0"/>
              <a:t>Complaints regarding general adherence to the Phase 1 guidelines where no other jurisdictional hook is implicated. </a:t>
            </a:r>
            <a:r>
              <a:rPr lang="en-US" b="1" dirty="0"/>
              <a:t>OHA</a:t>
            </a:r>
            <a:r>
              <a:rPr lang="en-US" dirty="0"/>
              <a:t> will perform second level triage and route to </a:t>
            </a:r>
            <a:r>
              <a:rPr lang="en-US" b="1" dirty="0"/>
              <a:t>Local Public Health</a:t>
            </a:r>
            <a:r>
              <a:rPr lang="en-US" dirty="0"/>
              <a:t>, or if local public health is unwilling to enforce or lacks capacity, </a:t>
            </a:r>
            <a:r>
              <a:rPr lang="en-US" b="1" dirty="0"/>
              <a:t>OHA Public Health </a:t>
            </a:r>
            <a:r>
              <a:rPr lang="en-US" dirty="0"/>
              <a:t>will keep the matter for enforcement. </a:t>
            </a:r>
            <a:r>
              <a:rPr lang="en-US" i="1" dirty="0"/>
              <a:t>Ad Hoc</a:t>
            </a:r>
            <a:r>
              <a:rPr lang="en-US" dirty="0"/>
              <a:t> subgroup may be utilized to determine if additional jurisdictional hooks are available.</a:t>
            </a:r>
            <a:endParaRPr lang="en-US" sz="1400" dirty="0"/>
          </a:p>
          <a:p>
            <a:endParaRPr lang="en-US" dirty="0"/>
          </a:p>
        </p:txBody>
      </p:sp>
    </p:spTree>
    <p:extLst>
      <p:ext uri="{BB962C8B-B14F-4D97-AF65-F5344CB8AC3E}">
        <p14:creationId xmlns:p14="http://schemas.microsoft.com/office/powerpoint/2010/main" val="3297310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Framework</a:t>
            </a:r>
            <a:endParaRPr lang="en-US" dirty="0"/>
          </a:p>
        </p:txBody>
      </p:sp>
      <p:sp>
        <p:nvSpPr>
          <p:cNvPr id="3" name="Content Placeholder 2"/>
          <p:cNvSpPr>
            <a:spLocks noGrp="1"/>
          </p:cNvSpPr>
          <p:nvPr>
            <p:ph idx="1"/>
          </p:nvPr>
        </p:nvSpPr>
        <p:spPr/>
        <p:txBody>
          <a:bodyPr/>
          <a:lstStyle/>
          <a:p>
            <a:pPr lvl="1"/>
            <a:r>
              <a:rPr lang="en-US" b="1" dirty="0"/>
              <a:t>Personal Services: </a:t>
            </a:r>
            <a:r>
              <a:rPr lang="en-US" dirty="0"/>
              <a:t>Although OSHA’s regulatory framework might not be implicated (for example, with independent contractors or those that own their own business), they will still handle initial triage. Depending on the nature of the complaint, the routing is as follows: </a:t>
            </a:r>
            <a:endParaRPr lang="en-US" sz="1600" dirty="0"/>
          </a:p>
          <a:p>
            <a:pPr lvl="2"/>
            <a:r>
              <a:rPr lang="en-US" b="1" dirty="0"/>
              <a:t>HLO: </a:t>
            </a:r>
            <a:r>
              <a:rPr lang="en-US" dirty="0"/>
              <a:t>For those issues where licensure is implicated by virtue of business practices in contradiction of guidelines; </a:t>
            </a:r>
            <a:endParaRPr lang="en-US" sz="1400" dirty="0"/>
          </a:p>
          <a:p>
            <a:pPr lvl="2"/>
            <a:r>
              <a:rPr lang="en-US" b="1" dirty="0"/>
              <a:t>OHA Public Health: </a:t>
            </a:r>
            <a:r>
              <a:rPr lang="en-US" dirty="0"/>
              <a:t>For general complaints regarding social distancing practice, OHA will perform second level triage and route to </a:t>
            </a:r>
            <a:r>
              <a:rPr lang="en-US" b="1" dirty="0"/>
              <a:t>Local Public Health</a:t>
            </a:r>
            <a:r>
              <a:rPr lang="en-US" dirty="0"/>
              <a:t>, or if local public health is unwilling to enforce or lacks capacity, </a:t>
            </a:r>
            <a:r>
              <a:rPr lang="en-US" b="1" dirty="0"/>
              <a:t>OHA Public Health </a:t>
            </a:r>
            <a:r>
              <a:rPr lang="en-US" dirty="0"/>
              <a:t>will keep the matter for enforcement. </a:t>
            </a:r>
            <a:r>
              <a:rPr lang="en-US" i="1" dirty="0"/>
              <a:t>Ad Hoc</a:t>
            </a:r>
            <a:r>
              <a:rPr lang="en-US" dirty="0"/>
              <a:t> subgroup may be utilized to determine if additional jurisdictional hooks are available; </a:t>
            </a:r>
            <a:endParaRPr lang="en-US" sz="1400" dirty="0"/>
          </a:p>
          <a:p>
            <a:pPr lvl="2"/>
            <a:r>
              <a:rPr lang="en-US" b="1" dirty="0"/>
              <a:t>OSHA: </a:t>
            </a:r>
            <a:r>
              <a:rPr lang="en-US" dirty="0"/>
              <a:t>Will keep all complaints where the employer-employee relationship is implicated.</a:t>
            </a:r>
            <a:endParaRPr lang="en-US" sz="1400" dirty="0"/>
          </a:p>
          <a:p>
            <a:endParaRPr lang="en-US" dirty="0"/>
          </a:p>
        </p:txBody>
      </p:sp>
    </p:spTree>
    <p:extLst>
      <p:ext uri="{BB962C8B-B14F-4D97-AF65-F5344CB8AC3E}">
        <p14:creationId xmlns:p14="http://schemas.microsoft.com/office/powerpoint/2010/main" val="757959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Philosophy and Other Structural Elements</a:t>
            </a:r>
            <a:endParaRPr lang="en-US" dirty="0"/>
          </a:p>
        </p:txBody>
      </p:sp>
      <p:sp>
        <p:nvSpPr>
          <p:cNvPr id="3" name="Content Placeholder 2"/>
          <p:cNvSpPr>
            <a:spLocks noGrp="1"/>
          </p:cNvSpPr>
          <p:nvPr>
            <p:ph idx="1"/>
          </p:nvPr>
        </p:nvSpPr>
        <p:spPr/>
        <p:txBody>
          <a:bodyPr/>
          <a:lstStyle/>
          <a:p>
            <a:pPr lvl="0"/>
            <a:r>
              <a:rPr lang="en-US" dirty="0"/>
              <a:t>Where appropriate, we will utilize an education first approach. However this is in recognition that, for those such as OSHA, once the agency is on-site they are in an enforcement posture. For Lottery, however, it may make more sense to work with retailers on compliance prior to taking any enforcement action. This will be evaluated on a case-by-case basis; </a:t>
            </a:r>
            <a:endParaRPr lang="en-US" sz="1800" dirty="0"/>
          </a:p>
          <a:p>
            <a:pPr lvl="0"/>
            <a:r>
              <a:rPr lang="en-US" dirty="0"/>
              <a:t>Proposed small teams for enforcement coordination based on our sector specific </a:t>
            </a:r>
            <a:r>
              <a:rPr lang="en-US" i="1" dirty="0"/>
              <a:t>Phase 1 Guidelines</a:t>
            </a:r>
            <a:r>
              <a:rPr lang="en-US" dirty="0"/>
              <a:t> (Note: these differ from recent statewide guidelines being issued on things such as childcare) We will pull these teams together on an </a:t>
            </a:r>
            <a:r>
              <a:rPr lang="en-US" i="1" dirty="0"/>
              <a:t>ad hoc</a:t>
            </a:r>
            <a:r>
              <a:rPr lang="en-US" dirty="0"/>
              <a:t> basis as issues inevitably arise:</a:t>
            </a:r>
            <a:endParaRPr lang="en-US" sz="1800" dirty="0"/>
          </a:p>
          <a:p>
            <a:pPr lvl="1"/>
            <a:r>
              <a:rPr lang="en-US" b="1" dirty="0"/>
              <a:t>Restaurants &amp; Bars: </a:t>
            </a:r>
            <a:r>
              <a:rPr lang="en-US" dirty="0"/>
              <a:t>OSHA, OLCC, OSL, ODA (as needed, if applicable);</a:t>
            </a:r>
            <a:endParaRPr lang="en-US" sz="1600" dirty="0"/>
          </a:p>
          <a:p>
            <a:pPr lvl="1"/>
            <a:r>
              <a:rPr lang="en-US" b="1" dirty="0"/>
              <a:t>Personal Services: </a:t>
            </a:r>
            <a:r>
              <a:rPr lang="en-US" dirty="0"/>
              <a:t>OSHA, HLO, OHA.</a:t>
            </a:r>
            <a:endParaRPr lang="en-US" sz="1600" dirty="0"/>
          </a:p>
          <a:p>
            <a:endParaRPr lang="en-US" dirty="0"/>
          </a:p>
        </p:txBody>
      </p:sp>
    </p:spTree>
    <p:extLst>
      <p:ext uri="{BB962C8B-B14F-4D97-AF65-F5344CB8AC3E}">
        <p14:creationId xmlns:p14="http://schemas.microsoft.com/office/powerpoint/2010/main" val="171742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Work</a:t>
            </a:r>
            <a:endParaRPr lang="en-US" dirty="0"/>
          </a:p>
        </p:txBody>
      </p:sp>
      <p:sp>
        <p:nvSpPr>
          <p:cNvPr id="3" name="Content Placeholder 2"/>
          <p:cNvSpPr>
            <a:spLocks noGrp="1"/>
          </p:cNvSpPr>
          <p:nvPr>
            <p:ph idx="1"/>
          </p:nvPr>
        </p:nvSpPr>
        <p:spPr/>
        <p:txBody>
          <a:bodyPr/>
          <a:lstStyle/>
          <a:p>
            <a:r>
              <a:rPr lang="en-US" dirty="0" smtClean="0"/>
              <a:t>Continued large group meetings; </a:t>
            </a:r>
          </a:p>
          <a:p>
            <a:r>
              <a:rPr lang="en-US" i="1" dirty="0" smtClean="0"/>
              <a:t>Ad Hoc</a:t>
            </a:r>
            <a:r>
              <a:rPr lang="en-US" dirty="0" smtClean="0"/>
              <a:t> Subgroup staffing and communication; </a:t>
            </a:r>
          </a:p>
          <a:p>
            <a:r>
              <a:rPr lang="en-US" dirty="0" smtClean="0"/>
              <a:t>Public Messaging;</a:t>
            </a:r>
          </a:p>
          <a:p>
            <a:r>
              <a:rPr lang="en-US" dirty="0" smtClean="0"/>
              <a:t>Constant communication on difficult issues: </a:t>
            </a:r>
          </a:p>
          <a:p>
            <a:pPr lvl="1"/>
            <a:r>
              <a:rPr lang="en-US" dirty="0" smtClean="0"/>
              <a:t>Classification of non-traditional business types; </a:t>
            </a:r>
          </a:p>
          <a:p>
            <a:pPr lvl="1"/>
            <a:r>
              <a:rPr lang="en-US" dirty="0" smtClean="0"/>
              <a:t>Consistency across sectors. </a:t>
            </a:r>
          </a:p>
        </p:txBody>
      </p:sp>
    </p:spTree>
    <p:extLst>
      <p:ext uri="{BB962C8B-B14F-4D97-AF65-F5344CB8AC3E}">
        <p14:creationId xmlns:p14="http://schemas.microsoft.com/office/powerpoint/2010/main" val="1420010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Content Placeholder 2"/>
          <p:cNvSpPr>
            <a:spLocks noGrp="1"/>
          </p:cNvSpPr>
          <p:nvPr>
            <p:ph idx="1"/>
          </p:nvPr>
        </p:nvSpPr>
        <p:spPr/>
        <p:txBody>
          <a:bodyPr/>
          <a:lstStyle/>
          <a:p>
            <a:pPr marL="0" indent="0">
              <a:spcBef>
                <a:spcPts val="0"/>
              </a:spcBef>
              <a:buNone/>
            </a:pPr>
            <a:r>
              <a:rPr lang="en-US" sz="2800" b="1" dirty="0"/>
              <a:t>Jeff Rhoades </a:t>
            </a:r>
          </a:p>
          <a:p>
            <a:pPr marL="0" indent="0">
              <a:spcBef>
                <a:spcPts val="0"/>
              </a:spcBef>
              <a:buNone/>
            </a:pPr>
            <a:r>
              <a:rPr lang="en-US" b="1" dirty="0"/>
              <a:t>Sr. Policy Advisor to Governor Kate Brown</a:t>
            </a:r>
          </a:p>
          <a:p>
            <a:pPr marL="0" indent="0">
              <a:spcBef>
                <a:spcPts val="0"/>
              </a:spcBef>
              <a:buNone/>
            </a:pPr>
            <a:r>
              <a:rPr lang="en-US" dirty="0" smtClean="0"/>
              <a:t>COVID-19 Response: Administrative Rules / Enforcement</a:t>
            </a:r>
          </a:p>
          <a:p>
            <a:pPr marL="0" indent="0">
              <a:spcBef>
                <a:spcPts val="0"/>
              </a:spcBef>
              <a:buNone/>
            </a:pPr>
            <a:r>
              <a:rPr lang="en-US" dirty="0" smtClean="0"/>
              <a:t>Policy Areas: Opioid </a:t>
            </a:r>
            <a:r>
              <a:rPr lang="en-US" dirty="0"/>
              <a:t>Epidemic / OLCC / Gaming</a:t>
            </a:r>
          </a:p>
          <a:p>
            <a:pPr marL="0" indent="0">
              <a:spcBef>
                <a:spcPts val="0"/>
              </a:spcBef>
              <a:buNone/>
            </a:pPr>
            <a:r>
              <a:rPr lang="en-US" dirty="0"/>
              <a:t>(503) 378 – 6335</a:t>
            </a:r>
          </a:p>
          <a:p>
            <a:pPr marL="0" indent="0">
              <a:spcBef>
                <a:spcPts val="0"/>
              </a:spcBef>
              <a:buNone/>
            </a:pPr>
            <a:r>
              <a:rPr lang="en-US" dirty="0">
                <a:hlinkClick r:id="rId2"/>
              </a:rPr>
              <a:t>jeffrey.rhoades@oregon.gov</a:t>
            </a:r>
            <a:endParaRPr lang="en-US" dirty="0"/>
          </a:p>
          <a:p>
            <a:pPr marL="0" indent="0">
              <a:spcBef>
                <a:spcPts val="0"/>
              </a:spcBef>
              <a:buNone/>
            </a:pPr>
            <a:endParaRPr lang="en-US" dirty="0"/>
          </a:p>
          <a:p>
            <a:pPr marL="0" indent="0">
              <a:spcBef>
                <a:spcPts val="0"/>
              </a:spcBef>
              <a:buNone/>
            </a:pPr>
            <a:r>
              <a:rPr lang="en-US" dirty="0" smtClean="0"/>
              <a:t>Executive Assistant </a:t>
            </a:r>
          </a:p>
          <a:p>
            <a:pPr marL="0" indent="0">
              <a:spcBef>
                <a:spcPts val="0"/>
              </a:spcBef>
              <a:buNone/>
            </a:pPr>
            <a:r>
              <a:rPr lang="en-US" dirty="0" smtClean="0"/>
              <a:t>Coline Benson </a:t>
            </a:r>
          </a:p>
          <a:p>
            <a:pPr marL="0" indent="0">
              <a:spcBef>
                <a:spcPts val="0"/>
              </a:spcBef>
              <a:buNone/>
            </a:pPr>
            <a:r>
              <a:rPr lang="en-US" dirty="0" smtClean="0"/>
              <a:t>503-378-6169</a:t>
            </a:r>
          </a:p>
          <a:p>
            <a:pPr marL="0" indent="0">
              <a:spcBef>
                <a:spcPts val="0"/>
              </a:spcBef>
              <a:buNone/>
            </a:pPr>
            <a:r>
              <a:rPr lang="en-US" dirty="0" smtClean="0">
                <a:hlinkClick r:id="rId3"/>
              </a:rPr>
              <a:t>Coline.Benson@oregon.gov</a:t>
            </a:r>
            <a:endParaRPr lang="en-US" dirty="0" smtClean="0"/>
          </a:p>
          <a:p>
            <a:pPr marL="0" indent="0">
              <a:spcBef>
                <a:spcPts val="0"/>
              </a:spcBef>
              <a:buNone/>
            </a:pPr>
            <a:endParaRPr lang="en-US" dirty="0"/>
          </a:p>
          <a:p>
            <a:pPr marL="0" indent="0">
              <a:spcBef>
                <a:spcPts val="0"/>
              </a:spcBef>
              <a:buNone/>
            </a:pPr>
            <a:endParaRPr lang="en-US" dirty="0"/>
          </a:p>
          <a:p>
            <a:pPr marL="0" indent="0">
              <a:spcBef>
                <a:spcPts val="0"/>
              </a:spcBef>
              <a:buNone/>
            </a:pPr>
            <a:endParaRPr lang="en-US" dirty="0"/>
          </a:p>
        </p:txBody>
      </p:sp>
    </p:spTree>
    <p:extLst>
      <p:ext uri="{BB962C8B-B14F-4D97-AF65-F5344CB8AC3E}">
        <p14:creationId xmlns:p14="http://schemas.microsoft.com/office/powerpoint/2010/main" val="2077311561"/>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docProps/app.xml><?xml version="1.0" encoding="utf-8"?>
<Properties xmlns="http://schemas.openxmlformats.org/officeDocument/2006/extended-properties" xmlns:vt="http://schemas.openxmlformats.org/officeDocument/2006/docPropsVTypes">
  <Template>TM03457475[[fn=Frame]]</Template>
  <TotalTime>14</TotalTime>
  <Words>610</Words>
  <Application>Microsoft Office PowerPoint</Application>
  <PresentationFormat>Widescreen</PresentationFormat>
  <Paragraphs>54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Corbel</vt:lpstr>
      <vt:lpstr>Wingdings 2</vt:lpstr>
      <vt:lpstr>Frame</vt:lpstr>
      <vt:lpstr>Phase 1 Reopening</vt:lpstr>
      <vt:lpstr>Enforcement &amp; The MAC</vt:lpstr>
      <vt:lpstr>Our Framework</vt:lpstr>
      <vt:lpstr>Our Framework</vt:lpstr>
      <vt:lpstr>Philosophy and Other Structural Elements</vt:lpstr>
      <vt:lpstr>Other Work</vt:lpstr>
      <vt:lpstr>Questions? </vt:lpstr>
    </vt:vector>
  </TitlesOfParts>
  <Company>State of Oregon - DAS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 1 Reopening</dc:title>
  <dc:creator>RHOADES Jeffrey * GOV</dc:creator>
  <cp:lastModifiedBy>Annette Liebe</cp:lastModifiedBy>
  <cp:revision>6</cp:revision>
  <dcterms:created xsi:type="dcterms:W3CDTF">2020-05-28T15:18:08Z</dcterms:created>
  <dcterms:modified xsi:type="dcterms:W3CDTF">2020-06-01T16:47:27Z</dcterms:modified>
</cp:coreProperties>
</file>