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8" r:id="rId3"/>
    <p:sldId id="294" r:id="rId4"/>
    <p:sldId id="288" r:id="rId5"/>
    <p:sldId id="289" r:id="rId6"/>
    <p:sldId id="290" r:id="rId7"/>
    <p:sldId id="291" r:id="rId8"/>
    <p:sldId id="292" r:id="rId9"/>
    <p:sldId id="293" r:id="rId10"/>
    <p:sldId id="287" r:id="rId11"/>
    <p:sldId id="276" r:id="rId12"/>
    <p:sldId id="286"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8" autoAdjust="0"/>
    <p:restoredTop sz="94717"/>
  </p:normalViewPr>
  <p:slideViewPr>
    <p:cSldViewPr snapToGrid="0" showGuides="1">
      <p:cViewPr varScale="1">
        <p:scale>
          <a:sx n="108" d="100"/>
          <a:sy n="108" d="100"/>
        </p:scale>
        <p:origin x="660" y="114"/>
      </p:cViewPr>
      <p:guideLst>
        <p:guide orient="horz" pos="2184"/>
        <p:guide pos="3840"/>
      </p:guideLst>
    </p:cSldViewPr>
  </p:slideViewPr>
  <p:notesTextViewPr>
    <p:cViewPr>
      <p:scale>
        <a:sx n="1" d="1"/>
        <a:sy n="1" d="1"/>
      </p:scale>
      <p:origin x="0" y="0"/>
    </p:cViewPr>
  </p:notesTextViewPr>
  <p:sorterViewPr>
    <p:cViewPr>
      <p:scale>
        <a:sx n="100" d="100"/>
        <a:sy n="100" d="100"/>
      </p:scale>
      <p:origin x="0" y="-3372"/>
    </p:cViewPr>
  </p:sorter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A2D6DC-CDBF-4846-9A9A-FCA997955B45}" type="datetimeFigureOut">
              <a:rPr lang="en-US" smtClean="0"/>
              <a:t>4/14/2021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6F7CC0-E9CC-4695-B274-CF9821B69BB9}" type="slidenum">
              <a:rPr lang="en-US" smtClean="0"/>
              <a:t>‹#›</a:t>
            </a:fld>
            <a:endParaRPr lang="en-US"/>
          </a:p>
        </p:txBody>
      </p:sp>
    </p:spTree>
    <p:extLst>
      <p:ext uri="{BB962C8B-B14F-4D97-AF65-F5344CB8AC3E}">
        <p14:creationId xmlns:p14="http://schemas.microsoft.com/office/powerpoint/2010/main" val="552550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6F7CC0-E9CC-4695-B274-CF9821B69BB9}" type="slidenum">
              <a:rPr lang="en-US" smtClean="0"/>
              <a:t>1</a:t>
            </a:fld>
            <a:endParaRPr lang="en-US"/>
          </a:p>
        </p:txBody>
      </p:sp>
    </p:spTree>
    <p:extLst>
      <p:ext uri="{BB962C8B-B14F-4D97-AF65-F5344CB8AC3E}">
        <p14:creationId xmlns:p14="http://schemas.microsoft.com/office/powerpoint/2010/main" val="6122009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77D4A-2BE3-4AAC-B033-24244B5A6C77}"/>
              </a:ext>
            </a:extLst>
          </p:cNvPr>
          <p:cNvSpPr>
            <a:spLocks noGrp="1"/>
          </p:cNvSpPr>
          <p:nvPr>
            <p:ph type="ctrTitle"/>
          </p:nvPr>
        </p:nvSpPr>
        <p:spPr>
          <a:xfrm>
            <a:off x="4647414" y="792948"/>
            <a:ext cx="7544586" cy="2636052"/>
          </a:xfrm>
        </p:spPr>
        <p:txBody>
          <a:bodyPr anchor="b"/>
          <a:lstStyle>
            <a:lvl1pPr algn="l">
              <a:defRPr sz="6000" b="1">
                <a:solidFill>
                  <a:schemeClr val="tx1"/>
                </a:solidFill>
                <a:latin typeface="Myriad Pro" panose="020B0503030403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FAA5B88-8CC2-4499-9C55-9859EC72CD0C}"/>
              </a:ext>
            </a:extLst>
          </p:cNvPr>
          <p:cNvSpPr>
            <a:spLocks noGrp="1"/>
          </p:cNvSpPr>
          <p:nvPr>
            <p:ph type="subTitle" idx="1"/>
          </p:nvPr>
        </p:nvSpPr>
        <p:spPr>
          <a:xfrm>
            <a:off x="4647414" y="3429000"/>
            <a:ext cx="6334813" cy="728221"/>
          </a:xfrm>
        </p:spPr>
        <p:txBody>
          <a:bodyPr/>
          <a:lstStyle>
            <a:lvl1pPr marL="0" indent="0" algn="ctr">
              <a:buNone/>
              <a:defRPr sz="2400">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43B3408-331D-4CBE-9F9C-053DB6BF2F0E}"/>
              </a:ext>
            </a:extLst>
          </p:cNvPr>
          <p:cNvSpPr>
            <a:spLocks noGrp="1"/>
          </p:cNvSpPr>
          <p:nvPr>
            <p:ph type="dt" sz="half" idx="10"/>
          </p:nvPr>
        </p:nvSpPr>
        <p:spPr/>
        <p:txBody>
          <a:bodyPr/>
          <a:lstStyle/>
          <a:p>
            <a:fld id="{2CD6F61B-5CF8-4A12-8102-2FAB7B0EE49B}" type="datetimeFigureOut">
              <a:rPr lang="en-US" smtClean="0"/>
              <a:t>4/14/2021</a:t>
            </a:fld>
            <a:endParaRPr lang="en-US"/>
          </a:p>
        </p:txBody>
      </p:sp>
      <p:sp>
        <p:nvSpPr>
          <p:cNvPr id="5" name="Footer Placeholder 4">
            <a:extLst>
              <a:ext uri="{FF2B5EF4-FFF2-40B4-BE49-F238E27FC236}">
                <a16:creationId xmlns:a16="http://schemas.microsoft.com/office/drawing/2014/main" id="{02F4F855-997F-4D62-BD87-7372A31AA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BC5406-3CE7-4016-AD07-0A2C24F5B602}"/>
              </a:ext>
            </a:extLst>
          </p:cNvPr>
          <p:cNvSpPr>
            <a:spLocks noGrp="1"/>
          </p:cNvSpPr>
          <p:nvPr>
            <p:ph type="sldNum" sz="quarter" idx="12"/>
          </p:nvPr>
        </p:nvSpPr>
        <p:spPr/>
        <p:txBody>
          <a:bodyPr/>
          <a:lstStyle/>
          <a:p>
            <a:fld id="{216E649F-F6C9-4204-896C-0D68FBB85659}" type="slidenum">
              <a:rPr lang="en-US" smtClean="0"/>
              <a:t>‹#›</a:t>
            </a:fld>
            <a:endParaRPr lang="en-US"/>
          </a:p>
        </p:txBody>
      </p:sp>
    </p:spTree>
    <p:extLst>
      <p:ext uri="{BB962C8B-B14F-4D97-AF65-F5344CB8AC3E}">
        <p14:creationId xmlns:p14="http://schemas.microsoft.com/office/powerpoint/2010/main" val="3616275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0FACA-18CD-4F10-AAED-A356DF06EED3}"/>
              </a:ext>
            </a:extLst>
          </p:cNvPr>
          <p:cNvSpPr>
            <a:spLocks noGrp="1"/>
          </p:cNvSpPr>
          <p:nvPr>
            <p:ph type="title"/>
          </p:nvPr>
        </p:nvSpPr>
        <p:spPr/>
        <p:txBody>
          <a:bodyPr/>
          <a:lstStyle>
            <a:lvl1pPr>
              <a:defRPr b="1">
                <a:latin typeface="Myriad Pro" panose="020B0503030403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D958FE3A-0BD8-4BBC-9927-7E82DA88845F}"/>
              </a:ext>
            </a:extLst>
          </p:cNvPr>
          <p:cNvSpPr>
            <a:spLocks noGrp="1"/>
          </p:cNvSpPr>
          <p:nvPr>
            <p:ph type="body" orient="vert" idx="1"/>
          </p:nvPr>
        </p:nvSpPr>
        <p:spPr/>
        <p:txBody>
          <a:bodyPr vert="eaVert"/>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7828C6-3778-4508-9B0A-F6593C322CCD}"/>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5" name="Footer Placeholder 4">
            <a:extLst>
              <a:ext uri="{FF2B5EF4-FFF2-40B4-BE49-F238E27FC236}">
                <a16:creationId xmlns:a16="http://schemas.microsoft.com/office/drawing/2014/main" id="{358ABF28-817C-4345-9E53-26DA9C3E2E05}"/>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6" name="Slide Number Placeholder 5">
            <a:extLst>
              <a:ext uri="{FF2B5EF4-FFF2-40B4-BE49-F238E27FC236}">
                <a16:creationId xmlns:a16="http://schemas.microsoft.com/office/drawing/2014/main" id="{40885451-5F59-4FB2-8367-2EBCE4076CA2}"/>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1583534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ABB99F-FCD7-4AA2-A529-81BB786F5A33}"/>
              </a:ext>
            </a:extLst>
          </p:cNvPr>
          <p:cNvSpPr>
            <a:spLocks noGrp="1"/>
          </p:cNvSpPr>
          <p:nvPr>
            <p:ph type="title" orient="vert"/>
          </p:nvPr>
        </p:nvSpPr>
        <p:spPr>
          <a:xfrm>
            <a:off x="8724900" y="365125"/>
            <a:ext cx="2628900" cy="5811838"/>
          </a:xfrm>
        </p:spPr>
        <p:txBody>
          <a:bodyPr vert="eaVert"/>
          <a:lstStyle>
            <a:lvl1pPr>
              <a:defRPr>
                <a:latin typeface="Myriad Pro" panose="020B0503030403020204" pitchFamily="34" charset="0"/>
              </a:defRPr>
            </a:lvl1pPr>
          </a:lstStyle>
          <a:p>
            <a:r>
              <a:rPr lang="en-US"/>
              <a:t>Click to edit Master title style</a:t>
            </a:r>
          </a:p>
        </p:txBody>
      </p:sp>
      <p:sp>
        <p:nvSpPr>
          <p:cNvPr id="3" name="Vertical Text Placeholder 2">
            <a:extLst>
              <a:ext uri="{FF2B5EF4-FFF2-40B4-BE49-F238E27FC236}">
                <a16:creationId xmlns:a16="http://schemas.microsoft.com/office/drawing/2014/main" id="{204DD584-ADA2-4825-B4A0-42085DEAE181}"/>
              </a:ext>
            </a:extLst>
          </p:cNvPr>
          <p:cNvSpPr>
            <a:spLocks noGrp="1"/>
          </p:cNvSpPr>
          <p:nvPr>
            <p:ph type="body" orient="vert" idx="1"/>
          </p:nvPr>
        </p:nvSpPr>
        <p:spPr>
          <a:xfrm>
            <a:off x="838200" y="365125"/>
            <a:ext cx="7734300" cy="5811838"/>
          </a:xfrm>
        </p:spPr>
        <p:txBody>
          <a:bodyPr vert="eaVert"/>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5B807-7972-409A-8E7D-F0AB3157D7C1}"/>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5" name="Footer Placeholder 4">
            <a:extLst>
              <a:ext uri="{FF2B5EF4-FFF2-40B4-BE49-F238E27FC236}">
                <a16:creationId xmlns:a16="http://schemas.microsoft.com/office/drawing/2014/main" id="{1108B555-B3C5-4EA1-AACD-59214D7EC2DB}"/>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6" name="Slide Number Placeholder 5">
            <a:extLst>
              <a:ext uri="{FF2B5EF4-FFF2-40B4-BE49-F238E27FC236}">
                <a16:creationId xmlns:a16="http://schemas.microsoft.com/office/drawing/2014/main" id="{739E5A55-80D1-4107-B5F5-45F35F5B3008}"/>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3025383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3C08B-1257-43C6-A866-C928D28A0F0F}"/>
              </a:ext>
            </a:extLst>
          </p:cNvPr>
          <p:cNvSpPr>
            <a:spLocks noGrp="1"/>
          </p:cNvSpPr>
          <p:nvPr>
            <p:ph type="title"/>
          </p:nvPr>
        </p:nvSpPr>
        <p:spPr/>
        <p:txBody>
          <a:bodyPr/>
          <a:lstStyle>
            <a:lvl1pPr>
              <a:defRPr b="1">
                <a:latin typeface="Myriad Pro" panose="020B0503030403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8A1A998-D2BF-4FCD-80DA-983A052E4468}"/>
              </a:ext>
            </a:extLst>
          </p:cNvPr>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8C13F6-9539-481B-930C-AB0594734B7C}"/>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5" name="Footer Placeholder 4">
            <a:extLst>
              <a:ext uri="{FF2B5EF4-FFF2-40B4-BE49-F238E27FC236}">
                <a16:creationId xmlns:a16="http://schemas.microsoft.com/office/drawing/2014/main" id="{7D87EB2A-B494-4EFE-9AD3-678BE2DBAA13}"/>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6" name="Slide Number Placeholder 5">
            <a:extLst>
              <a:ext uri="{FF2B5EF4-FFF2-40B4-BE49-F238E27FC236}">
                <a16:creationId xmlns:a16="http://schemas.microsoft.com/office/drawing/2014/main" id="{197D5283-510F-4FF7-AA35-DC2BCA1EC52A}"/>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397884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827E-00BB-459B-A434-B603C7514531}"/>
              </a:ext>
            </a:extLst>
          </p:cNvPr>
          <p:cNvSpPr>
            <a:spLocks noGrp="1"/>
          </p:cNvSpPr>
          <p:nvPr>
            <p:ph type="title"/>
          </p:nvPr>
        </p:nvSpPr>
        <p:spPr>
          <a:xfrm>
            <a:off x="831850" y="1709738"/>
            <a:ext cx="10515600" cy="2852737"/>
          </a:xfrm>
        </p:spPr>
        <p:txBody>
          <a:bodyPr anchor="b"/>
          <a:lstStyle>
            <a:lvl1pPr>
              <a:defRPr sz="6000" b="1">
                <a:solidFill>
                  <a:schemeClr val="tx1"/>
                </a:solidFill>
                <a:latin typeface="Myriad Pro" panose="020B0503030403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569AE18-E22D-4BFD-BC8B-1054222BD4EE}"/>
              </a:ext>
            </a:extLst>
          </p:cNvPr>
          <p:cNvSpPr>
            <a:spLocks noGrp="1"/>
          </p:cNvSpPr>
          <p:nvPr>
            <p:ph type="body" idx="1"/>
          </p:nvPr>
        </p:nvSpPr>
        <p:spPr>
          <a:xfrm>
            <a:off x="831850" y="4589463"/>
            <a:ext cx="10515600" cy="1500187"/>
          </a:xfrm>
        </p:spPr>
        <p:txBody>
          <a:bodyPr/>
          <a:lstStyle>
            <a:lvl1pPr marL="0" indent="0">
              <a:buNone/>
              <a:defRPr sz="2400">
                <a:solidFill>
                  <a:schemeClr val="tx1"/>
                </a:solidFill>
                <a:latin typeface="Myriad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A04C929-4F1E-4C5F-A4F8-FD2189694E92}"/>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5" name="Footer Placeholder 4">
            <a:extLst>
              <a:ext uri="{FF2B5EF4-FFF2-40B4-BE49-F238E27FC236}">
                <a16:creationId xmlns:a16="http://schemas.microsoft.com/office/drawing/2014/main" id="{3A89BBD4-7940-4EAA-ADA2-624D14ADB5B9}"/>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6" name="Slide Number Placeholder 5">
            <a:extLst>
              <a:ext uri="{FF2B5EF4-FFF2-40B4-BE49-F238E27FC236}">
                <a16:creationId xmlns:a16="http://schemas.microsoft.com/office/drawing/2014/main" id="{E74B7B1E-B130-4219-A377-3324A13A0795}"/>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2410869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7BA9-4208-48D2-A5B6-E883FCF4BC20}"/>
              </a:ext>
            </a:extLst>
          </p:cNvPr>
          <p:cNvSpPr>
            <a:spLocks noGrp="1"/>
          </p:cNvSpPr>
          <p:nvPr>
            <p:ph type="title"/>
          </p:nvPr>
        </p:nvSpPr>
        <p:spPr/>
        <p:txBody>
          <a:bodyPr/>
          <a:lstStyle>
            <a:lvl1pPr>
              <a:defRPr>
                <a:latin typeface="Myriad Pro" panose="020B0503030403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EC1DF6B9-B3F7-4A8B-A8FF-91E9B1D1FDD7}"/>
              </a:ext>
            </a:extLst>
          </p:cNvPr>
          <p:cNvSpPr>
            <a:spLocks noGrp="1"/>
          </p:cNvSpPr>
          <p:nvPr>
            <p:ph sz="half" idx="1"/>
          </p:nvPr>
        </p:nvSpPr>
        <p:spPr>
          <a:xfrm>
            <a:off x="838200" y="1825625"/>
            <a:ext cx="5181600" cy="4351338"/>
          </a:xfrm>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AD51A39-4EF8-4917-9BAB-629246515CBE}"/>
              </a:ext>
            </a:extLst>
          </p:cNvPr>
          <p:cNvSpPr>
            <a:spLocks noGrp="1"/>
          </p:cNvSpPr>
          <p:nvPr>
            <p:ph sz="half" idx="2"/>
          </p:nvPr>
        </p:nvSpPr>
        <p:spPr>
          <a:xfrm>
            <a:off x="6172200" y="1825625"/>
            <a:ext cx="5181600" cy="4351338"/>
          </a:xfrm>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CADECA-AEE0-4AC9-BF34-1D0BCFD0B31B}"/>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6" name="Footer Placeholder 5">
            <a:extLst>
              <a:ext uri="{FF2B5EF4-FFF2-40B4-BE49-F238E27FC236}">
                <a16:creationId xmlns:a16="http://schemas.microsoft.com/office/drawing/2014/main" id="{1C2D74BB-B70D-4F57-BBFE-AA847A1088D0}"/>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7" name="Slide Number Placeholder 6">
            <a:extLst>
              <a:ext uri="{FF2B5EF4-FFF2-40B4-BE49-F238E27FC236}">
                <a16:creationId xmlns:a16="http://schemas.microsoft.com/office/drawing/2014/main" id="{D532DACC-7B2E-4646-A449-8A2456F0755E}"/>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35192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6EA30-7D88-42FC-AF2E-DCA65DF39825}"/>
              </a:ext>
            </a:extLst>
          </p:cNvPr>
          <p:cNvSpPr>
            <a:spLocks noGrp="1"/>
          </p:cNvSpPr>
          <p:nvPr>
            <p:ph type="title"/>
          </p:nvPr>
        </p:nvSpPr>
        <p:spPr>
          <a:xfrm>
            <a:off x="839788" y="365125"/>
            <a:ext cx="10515600" cy="1325563"/>
          </a:xfrm>
        </p:spPr>
        <p:txBody>
          <a:bodyPr/>
          <a:lstStyle>
            <a:lvl1pPr>
              <a:defRPr>
                <a:latin typeface="Myriad Pro" panose="020B0503030403020204" pitchFamily="34" charset="0"/>
              </a:defRPr>
            </a:lvl1pPr>
          </a:lstStyle>
          <a:p>
            <a:r>
              <a:rPr lang="en-US"/>
              <a:t>Click to edit Master title style</a:t>
            </a:r>
          </a:p>
        </p:txBody>
      </p:sp>
      <p:sp>
        <p:nvSpPr>
          <p:cNvPr id="3" name="Text Placeholder 2">
            <a:extLst>
              <a:ext uri="{FF2B5EF4-FFF2-40B4-BE49-F238E27FC236}">
                <a16:creationId xmlns:a16="http://schemas.microsoft.com/office/drawing/2014/main" id="{A94F721F-2524-4EE2-83FA-195D44CB3224}"/>
              </a:ext>
            </a:extLst>
          </p:cNvPr>
          <p:cNvSpPr>
            <a:spLocks noGrp="1"/>
          </p:cNvSpPr>
          <p:nvPr>
            <p:ph type="body" idx="1"/>
          </p:nvPr>
        </p:nvSpPr>
        <p:spPr>
          <a:xfrm>
            <a:off x="839788" y="1681163"/>
            <a:ext cx="5157787" cy="823912"/>
          </a:xfrm>
        </p:spPr>
        <p:txBody>
          <a:bodyPr anchor="b"/>
          <a:lstStyle>
            <a:lvl1pPr marL="0" indent="0">
              <a:buNone/>
              <a:defRPr sz="2400" b="1">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ABCB60-D368-4F07-BC7C-132056EE0141}"/>
              </a:ext>
            </a:extLst>
          </p:cNvPr>
          <p:cNvSpPr>
            <a:spLocks noGrp="1"/>
          </p:cNvSpPr>
          <p:nvPr>
            <p:ph sz="half" idx="2"/>
          </p:nvPr>
        </p:nvSpPr>
        <p:spPr>
          <a:xfrm>
            <a:off x="839788" y="2505075"/>
            <a:ext cx="5157787" cy="3684588"/>
          </a:xfrm>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261C4D-E669-4996-8B37-4171D1B3A931}"/>
              </a:ext>
            </a:extLst>
          </p:cNvPr>
          <p:cNvSpPr>
            <a:spLocks noGrp="1"/>
          </p:cNvSpPr>
          <p:nvPr>
            <p:ph type="body" sz="quarter" idx="3"/>
          </p:nvPr>
        </p:nvSpPr>
        <p:spPr>
          <a:xfrm>
            <a:off x="6172200" y="1681163"/>
            <a:ext cx="5183188" cy="823912"/>
          </a:xfrm>
        </p:spPr>
        <p:txBody>
          <a:bodyPr anchor="b"/>
          <a:lstStyle>
            <a:lvl1pPr marL="0" indent="0">
              <a:buNone/>
              <a:defRPr sz="2400" b="1">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65B6-48AD-4C62-A3DB-6E21320B2320}"/>
              </a:ext>
            </a:extLst>
          </p:cNvPr>
          <p:cNvSpPr>
            <a:spLocks noGrp="1"/>
          </p:cNvSpPr>
          <p:nvPr>
            <p:ph sz="quarter" idx="4"/>
          </p:nvPr>
        </p:nvSpPr>
        <p:spPr>
          <a:xfrm>
            <a:off x="6172200" y="2505075"/>
            <a:ext cx="5183188" cy="3684588"/>
          </a:xfrm>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630CA3D-84B5-4B35-82B9-8615E8291260}"/>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8" name="Footer Placeholder 7">
            <a:extLst>
              <a:ext uri="{FF2B5EF4-FFF2-40B4-BE49-F238E27FC236}">
                <a16:creationId xmlns:a16="http://schemas.microsoft.com/office/drawing/2014/main" id="{B5AB225E-74E6-4095-AB9F-8525BCD3643D}"/>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9" name="Slide Number Placeholder 8">
            <a:extLst>
              <a:ext uri="{FF2B5EF4-FFF2-40B4-BE49-F238E27FC236}">
                <a16:creationId xmlns:a16="http://schemas.microsoft.com/office/drawing/2014/main" id="{1C67FCCB-6FBC-4C3C-ABA6-FA6112EC7EA8}"/>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40097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D384A-51DD-4E69-AA6F-0899DEBD4632}"/>
              </a:ext>
            </a:extLst>
          </p:cNvPr>
          <p:cNvSpPr>
            <a:spLocks noGrp="1"/>
          </p:cNvSpPr>
          <p:nvPr>
            <p:ph type="title"/>
          </p:nvPr>
        </p:nvSpPr>
        <p:spPr/>
        <p:txBody>
          <a:bodyPr/>
          <a:lstStyle>
            <a:lvl1pPr>
              <a:defRPr b="1">
                <a:latin typeface="Myriad Pro" panose="020B0503030403020204" pitchFamily="34" charset="0"/>
              </a:defRPr>
            </a:lvl1pPr>
          </a:lstStyle>
          <a:p>
            <a:r>
              <a:rPr lang="en-US"/>
              <a:t>Click to edit Master title style</a:t>
            </a:r>
          </a:p>
        </p:txBody>
      </p:sp>
      <p:sp>
        <p:nvSpPr>
          <p:cNvPr id="3" name="Date Placeholder 2">
            <a:extLst>
              <a:ext uri="{FF2B5EF4-FFF2-40B4-BE49-F238E27FC236}">
                <a16:creationId xmlns:a16="http://schemas.microsoft.com/office/drawing/2014/main" id="{371DDAEE-F41A-477F-966E-1EC571A1A9D6}"/>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4" name="Footer Placeholder 3">
            <a:extLst>
              <a:ext uri="{FF2B5EF4-FFF2-40B4-BE49-F238E27FC236}">
                <a16:creationId xmlns:a16="http://schemas.microsoft.com/office/drawing/2014/main" id="{4C5DBDE4-9994-4402-9E5B-F6677A483358}"/>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5" name="Slide Number Placeholder 4">
            <a:extLst>
              <a:ext uri="{FF2B5EF4-FFF2-40B4-BE49-F238E27FC236}">
                <a16:creationId xmlns:a16="http://schemas.microsoft.com/office/drawing/2014/main" id="{CC448696-D1B6-4D00-B5A3-CAE606F070C7}"/>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1595418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C50253-69A1-4BAF-9A1E-535985CD3B8C}"/>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3" name="Footer Placeholder 2">
            <a:extLst>
              <a:ext uri="{FF2B5EF4-FFF2-40B4-BE49-F238E27FC236}">
                <a16:creationId xmlns:a16="http://schemas.microsoft.com/office/drawing/2014/main" id="{2E77D87C-8747-483E-961C-8DCD7F8893FB}"/>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4" name="Slide Number Placeholder 3">
            <a:extLst>
              <a:ext uri="{FF2B5EF4-FFF2-40B4-BE49-F238E27FC236}">
                <a16:creationId xmlns:a16="http://schemas.microsoft.com/office/drawing/2014/main" id="{00FB87AE-6D12-411A-AF34-1AA314C9A24F}"/>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91105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61E12-9BAA-4958-8B5E-F5EEBC1ADDC8}"/>
              </a:ext>
            </a:extLst>
          </p:cNvPr>
          <p:cNvSpPr>
            <a:spLocks noGrp="1"/>
          </p:cNvSpPr>
          <p:nvPr>
            <p:ph type="title"/>
          </p:nvPr>
        </p:nvSpPr>
        <p:spPr>
          <a:xfrm>
            <a:off x="839788" y="457200"/>
            <a:ext cx="3932237" cy="1183064"/>
          </a:xfrm>
        </p:spPr>
        <p:txBody>
          <a:bodyPr anchor="b"/>
          <a:lstStyle>
            <a:lvl1pPr>
              <a:defRPr sz="3200">
                <a:latin typeface="Myriad Pro" panose="020B0503030403020204" pitchFamily="34" charset="0"/>
              </a:defRPr>
            </a:lvl1pPr>
          </a:lstStyle>
          <a:p>
            <a:r>
              <a:rPr lang="en-US"/>
              <a:t>Click to edit Master title style</a:t>
            </a:r>
          </a:p>
        </p:txBody>
      </p:sp>
      <p:sp>
        <p:nvSpPr>
          <p:cNvPr id="3" name="Content Placeholder 2">
            <a:extLst>
              <a:ext uri="{FF2B5EF4-FFF2-40B4-BE49-F238E27FC236}">
                <a16:creationId xmlns:a16="http://schemas.microsoft.com/office/drawing/2014/main" id="{9BB3B5E0-7C8A-426C-8D9C-3BD310975D5E}"/>
              </a:ext>
            </a:extLst>
          </p:cNvPr>
          <p:cNvSpPr>
            <a:spLocks noGrp="1"/>
          </p:cNvSpPr>
          <p:nvPr>
            <p:ph idx="1"/>
          </p:nvPr>
        </p:nvSpPr>
        <p:spPr>
          <a:xfrm>
            <a:off x="5183188" y="1866507"/>
            <a:ext cx="6172200" cy="3994543"/>
          </a:xfrm>
        </p:spPr>
        <p:txBody>
          <a:bodyPr/>
          <a:lstStyle>
            <a:lvl1pPr>
              <a:defRPr sz="3200">
                <a:latin typeface="Myriad Pro" panose="020B0503030403020204" pitchFamily="34" charset="0"/>
              </a:defRPr>
            </a:lvl1pPr>
            <a:lvl2pPr>
              <a:defRPr sz="2800">
                <a:latin typeface="Myriad Pro" panose="020B0503030403020204" pitchFamily="34" charset="0"/>
              </a:defRPr>
            </a:lvl2pPr>
            <a:lvl3pPr>
              <a:defRPr sz="2400">
                <a:latin typeface="Myriad Pro" panose="020B0503030403020204" pitchFamily="34" charset="0"/>
              </a:defRPr>
            </a:lvl3pPr>
            <a:lvl4pPr>
              <a:defRPr sz="2000">
                <a:latin typeface="Myriad Pro" panose="020B0503030403020204" pitchFamily="34" charset="0"/>
              </a:defRPr>
            </a:lvl4pPr>
            <a:lvl5pPr>
              <a:defRPr sz="2000">
                <a:latin typeface="Myriad Pro" panose="020B0503030403020204" pitchFamily="34" charset="0"/>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51454B-37AA-4A2C-ACF8-E8CCF6E7047D}"/>
              </a:ext>
            </a:extLst>
          </p:cNvPr>
          <p:cNvSpPr>
            <a:spLocks noGrp="1"/>
          </p:cNvSpPr>
          <p:nvPr>
            <p:ph type="body" sz="half" idx="2"/>
          </p:nvPr>
        </p:nvSpPr>
        <p:spPr>
          <a:xfrm>
            <a:off x="839788" y="2057400"/>
            <a:ext cx="3932237" cy="3811588"/>
          </a:xfrm>
        </p:spPr>
        <p:txBody>
          <a:bodyPr/>
          <a:lstStyle>
            <a:lvl1pPr marL="0" indent="0">
              <a:buNone/>
              <a:defRPr sz="160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677A3EE-83C1-4CE0-8498-C9F2D48326DC}"/>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6" name="Footer Placeholder 5">
            <a:extLst>
              <a:ext uri="{FF2B5EF4-FFF2-40B4-BE49-F238E27FC236}">
                <a16:creationId xmlns:a16="http://schemas.microsoft.com/office/drawing/2014/main" id="{2B2F9973-8868-443A-B4A8-222E216DB3FB}"/>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7" name="Slide Number Placeholder 6">
            <a:extLst>
              <a:ext uri="{FF2B5EF4-FFF2-40B4-BE49-F238E27FC236}">
                <a16:creationId xmlns:a16="http://schemas.microsoft.com/office/drawing/2014/main" id="{F5CFF008-33B3-40E4-A795-212B8639B862}"/>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4017715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9BC9A-3B6E-47AF-B486-E1214F884C69}"/>
              </a:ext>
            </a:extLst>
          </p:cNvPr>
          <p:cNvSpPr>
            <a:spLocks noGrp="1"/>
          </p:cNvSpPr>
          <p:nvPr>
            <p:ph type="title"/>
          </p:nvPr>
        </p:nvSpPr>
        <p:spPr>
          <a:xfrm>
            <a:off x="839788" y="457200"/>
            <a:ext cx="3932237" cy="1192491"/>
          </a:xfrm>
        </p:spPr>
        <p:txBody>
          <a:bodyPr anchor="b"/>
          <a:lstStyle>
            <a:lvl1pPr>
              <a:defRPr sz="3200" b="1">
                <a:latin typeface="Myriad Pro" panose="020B0503030403020204" pitchFamily="34" charset="0"/>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566B455-04EE-4073-8594-23FF39E4DE74}"/>
              </a:ext>
            </a:extLst>
          </p:cNvPr>
          <p:cNvSpPr>
            <a:spLocks noGrp="1"/>
          </p:cNvSpPr>
          <p:nvPr>
            <p:ph type="pic" idx="1"/>
          </p:nvPr>
        </p:nvSpPr>
        <p:spPr>
          <a:xfrm>
            <a:off x="5183188" y="1754874"/>
            <a:ext cx="6172200" cy="4106176"/>
          </a:xfrm>
        </p:spPr>
        <p:txBody>
          <a:bodyPr/>
          <a:lstStyle>
            <a:lvl1pPr marL="0" indent="0">
              <a:buNone/>
              <a:defRPr sz="3200">
                <a:latin typeface="Myriad Pro" panose="020B0503030403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06CEA2-0AC6-4FFF-BFAD-7B07AADFB9C8}"/>
              </a:ext>
            </a:extLst>
          </p:cNvPr>
          <p:cNvSpPr>
            <a:spLocks noGrp="1"/>
          </p:cNvSpPr>
          <p:nvPr>
            <p:ph type="body" sz="half" idx="2"/>
          </p:nvPr>
        </p:nvSpPr>
        <p:spPr>
          <a:xfrm>
            <a:off x="839788" y="1762812"/>
            <a:ext cx="3932237" cy="4106176"/>
          </a:xfrm>
        </p:spPr>
        <p:txBody>
          <a:bodyPr/>
          <a:lstStyle>
            <a:lvl1pPr marL="0" indent="0">
              <a:buNone/>
              <a:defRPr sz="160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63EB29-0B6F-49C5-9AFF-D1E12CD1CAE3}"/>
              </a:ext>
            </a:extLst>
          </p:cNvPr>
          <p:cNvSpPr>
            <a:spLocks noGrp="1"/>
          </p:cNvSpPr>
          <p:nvPr>
            <p:ph type="dt" sz="half" idx="10"/>
          </p:nvPr>
        </p:nvSpPr>
        <p:spPr/>
        <p:txBody>
          <a:bodyPr/>
          <a:lstStyle>
            <a:lvl1pPr>
              <a:defRPr>
                <a:latin typeface="Myriad Pro" panose="020B0503030403020204" pitchFamily="34" charset="0"/>
              </a:defRPr>
            </a:lvl1pPr>
          </a:lstStyle>
          <a:p>
            <a:fld id="{2CD6F61B-5CF8-4A12-8102-2FAB7B0EE49B}" type="datetimeFigureOut">
              <a:rPr lang="en-US" smtClean="0"/>
              <a:pPr/>
              <a:t>4/14/2021</a:t>
            </a:fld>
            <a:endParaRPr lang="en-US"/>
          </a:p>
        </p:txBody>
      </p:sp>
      <p:sp>
        <p:nvSpPr>
          <p:cNvPr id="6" name="Footer Placeholder 5">
            <a:extLst>
              <a:ext uri="{FF2B5EF4-FFF2-40B4-BE49-F238E27FC236}">
                <a16:creationId xmlns:a16="http://schemas.microsoft.com/office/drawing/2014/main" id="{E74FE0BD-2DFE-4473-B1F3-E06067418283}"/>
              </a:ext>
            </a:extLst>
          </p:cNvPr>
          <p:cNvSpPr>
            <a:spLocks noGrp="1"/>
          </p:cNvSpPr>
          <p:nvPr>
            <p:ph type="ftr" sz="quarter" idx="11"/>
          </p:nvPr>
        </p:nvSpPr>
        <p:spPr/>
        <p:txBody>
          <a:bodyPr/>
          <a:lstStyle>
            <a:lvl1pPr>
              <a:defRPr>
                <a:latin typeface="Myriad Pro" panose="020B0503030403020204" pitchFamily="34" charset="0"/>
              </a:defRPr>
            </a:lvl1pPr>
          </a:lstStyle>
          <a:p>
            <a:endParaRPr lang="en-US"/>
          </a:p>
        </p:txBody>
      </p:sp>
      <p:sp>
        <p:nvSpPr>
          <p:cNvPr id="7" name="Slide Number Placeholder 6">
            <a:extLst>
              <a:ext uri="{FF2B5EF4-FFF2-40B4-BE49-F238E27FC236}">
                <a16:creationId xmlns:a16="http://schemas.microsoft.com/office/drawing/2014/main" id="{76937994-6023-42F1-AD9E-08CA35D882C2}"/>
              </a:ext>
            </a:extLst>
          </p:cNvPr>
          <p:cNvSpPr>
            <a:spLocks noGrp="1"/>
          </p:cNvSpPr>
          <p:nvPr>
            <p:ph type="sldNum" sz="quarter" idx="12"/>
          </p:nvPr>
        </p:nvSpPr>
        <p:spPr/>
        <p:txBody>
          <a:bodyPr/>
          <a:lstStyle>
            <a:lvl1pPr>
              <a:defRPr>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1156689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51A4EB-043D-4183-BDBF-4A199A4593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BA018AF-6127-49D9-A875-F8E7075440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D097214-0F5A-423A-BC4E-CB4389449A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Myriad Pro" panose="020B0503030403020204" pitchFamily="34" charset="0"/>
              </a:defRPr>
            </a:lvl1pPr>
          </a:lstStyle>
          <a:p>
            <a:fld id="{2CD6F61B-5CF8-4A12-8102-2FAB7B0EE49B}" type="datetimeFigureOut">
              <a:rPr lang="en-US" smtClean="0"/>
              <a:pPr/>
              <a:t>4/14/2021</a:t>
            </a:fld>
            <a:endParaRPr lang="en-US"/>
          </a:p>
        </p:txBody>
      </p:sp>
      <p:sp>
        <p:nvSpPr>
          <p:cNvPr id="5" name="Footer Placeholder 4">
            <a:extLst>
              <a:ext uri="{FF2B5EF4-FFF2-40B4-BE49-F238E27FC236}">
                <a16:creationId xmlns:a16="http://schemas.microsoft.com/office/drawing/2014/main" id="{A02B185A-6896-4DD3-8F46-8410CFC548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Myriad Pro" panose="020B0503030403020204" pitchFamily="34" charset="0"/>
              </a:defRPr>
            </a:lvl1pPr>
          </a:lstStyle>
          <a:p>
            <a:endParaRPr lang="en-US"/>
          </a:p>
        </p:txBody>
      </p:sp>
      <p:sp>
        <p:nvSpPr>
          <p:cNvPr id="6" name="Slide Number Placeholder 5">
            <a:extLst>
              <a:ext uri="{FF2B5EF4-FFF2-40B4-BE49-F238E27FC236}">
                <a16:creationId xmlns:a16="http://schemas.microsoft.com/office/drawing/2014/main" id="{F41424AF-18D5-4225-B412-369809DF90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yriad Pro" panose="020B0503030403020204" pitchFamily="34" charset="0"/>
              </a:defRPr>
            </a:lvl1pPr>
          </a:lstStyle>
          <a:p>
            <a:fld id="{216E649F-F6C9-4204-896C-0D68FBB85659}" type="slidenum">
              <a:rPr lang="en-US" smtClean="0"/>
              <a:pPr/>
              <a:t>‹#›</a:t>
            </a:fld>
            <a:endParaRPr lang="en-US"/>
          </a:p>
        </p:txBody>
      </p:sp>
    </p:spTree>
    <p:extLst>
      <p:ext uri="{BB962C8B-B14F-4D97-AF65-F5344CB8AC3E}">
        <p14:creationId xmlns:p14="http://schemas.microsoft.com/office/powerpoint/2010/main" val="3448583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oregonsbdccat.org/covid1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Rutledge@klamathcc.edu"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sbaeidl.policymap.com/newmap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regon4biz.com/Coronavirus-Information/CRR/Program-Details/" TargetMode="External"/><Relationship Id="rId2" Type="http://schemas.openxmlformats.org/officeDocument/2006/relationships/hyperlink" Target="https://www.oregon.gov/ohcs/housing-assistance/Pages/landlord-compensation-fund.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ba.gov/sites/default/files/2021-03/SVOG%20Eligibility%20Requirements-v2.pdf" TargetMode="External"/><Relationship Id="rId7" Type="http://schemas.openxmlformats.org/officeDocument/2006/relationships/hyperlink" Target="https://www.svograntportal.sba.gov/s/" TargetMode="External"/><Relationship Id="rId2" Type="http://schemas.openxmlformats.org/officeDocument/2006/relationships/hyperlink" Target="https://www.sba.gov/funding-programs/loans/covid-19-relief-options/shuttered-venue-operators-grant" TargetMode="External"/><Relationship Id="rId1" Type="http://schemas.openxmlformats.org/officeDocument/2006/relationships/slideLayout" Target="../slideLayouts/slideLayout2.xml"/><Relationship Id="rId6" Type="http://schemas.openxmlformats.org/officeDocument/2006/relationships/hyperlink" Target="https://www.dnb.com/solutions/government/duns-number-request-guide.html" TargetMode="External"/><Relationship Id="rId5" Type="http://schemas.openxmlformats.org/officeDocument/2006/relationships/hyperlink" Target="https://www.youtube.com/watch?v=y2t5queourQ" TargetMode="External"/><Relationship Id="rId4" Type="http://schemas.openxmlformats.org/officeDocument/2006/relationships/hyperlink" Target="https://www.youtube.com/watch?v=CNWsgR9ESU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QeSTwcVKVc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5689E-EA6A-4B06-A48C-3D9E6D9C720E}"/>
              </a:ext>
            </a:extLst>
          </p:cNvPr>
          <p:cNvSpPr>
            <a:spLocks noGrp="1"/>
          </p:cNvSpPr>
          <p:nvPr>
            <p:ph type="ctrTitle"/>
          </p:nvPr>
        </p:nvSpPr>
        <p:spPr>
          <a:xfrm>
            <a:off x="4647414" y="180389"/>
            <a:ext cx="7544586" cy="2636052"/>
          </a:xfrm>
        </p:spPr>
        <p:txBody>
          <a:bodyPr>
            <a:normAutofit/>
          </a:bodyPr>
          <a:lstStyle/>
          <a:p>
            <a:r>
              <a:rPr lang="en-US" dirty="0"/>
              <a:t>Pandemic Small Business Assistance</a:t>
            </a:r>
          </a:p>
        </p:txBody>
      </p:sp>
      <p:sp>
        <p:nvSpPr>
          <p:cNvPr id="3" name="Subtitle 2">
            <a:extLst>
              <a:ext uri="{FF2B5EF4-FFF2-40B4-BE49-F238E27FC236}">
                <a16:creationId xmlns:a16="http://schemas.microsoft.com/office/drawing/2014/main" id="{81661972-BEBE-407B-8AE6-A58EDEB93297}"/>
              </a:ext>
            </a:extLst>
          </p:cNvPr>
          <p:cNvSpPr>
            <a:spLocks noGrp="1"/>
          </p:cNvSpPr>
          <p:nvPr>
            <p:ph type="subTitle" idx="1"/>
          </p:nvPr>
        </p:nvSpPr>
        <p:spPr>
          <a:xfrm>
            <a:off x="4745068" y="2816441"/>
            <a:ext cx="6334813" cy="1382697"/>
          </a:xfrm>
        </p:spPr>
        <p:txBody>
          <a:bodyPr>
            <a:normAutofit fontScale="92500" lnSpcReduction="10000"/>
          </a:bodyPr>
          <a:lstStyle/>
          <a:p>
            <a:r>
              <a:rPr lang="en-US" dirty="0"/>
              <a:t>What’s Changed?  What’s New?  What’s Next?</a:t>
            </a:r>
          </a:p>
          <a:p>
            <a:endParaRPr lang="en-US" dirty="0"/>
          </a:p>
          <a:p>
            <a:r>
              <a:rPr lang="en-US" sz="1500" dirty="0"/>
              <a:t>Prepared for our Partners at Oregon Main Street</a:t>
            </a:r>
          </a:p>
          <a:p>
            <a:r>
              <a:rPr lang="en-US" sz="1500" dirty="0"/>
              <a:t>April 15, 2021</a:t>
            </a:r>
          </a:p>
        </p:txBody>
      </p:sp>
    </p:spTree>
    <p:extLst>
      <p:ext uri="{BB962C8B-B14F-4D97-AF65-F5344CB8AC3E}">
        <p14:creationId xmlns:p14="http://schemas.microsoft.com/office/powerpoint/2010/main" val="3047801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a:xfrm>
            <a:off x="656947" y="365125"/>
            <a:ext cx="10875145" cy="1325563"/>
          </a:xfrm>
        </p:spPr>
        <p:txBody>
          <a:bodyPr/>
          <a:lstStyle/>
          <a:p>
            <a:r>
              <a:rPr lang="en-US" dirty="0"/>
              <a:t>Oregon SBDC Capital Access Team (CAT)</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838200" y="2124891"/>
            <a:ext cx="10515600" cy="4052072"/>
          </a:xfrm>
        </p:spPr>
        <p:txBody>
          <a:bodyPr/>
          <a:lstStyle/>
          <a:p>
            <a:r>
              <a:rPr lang="en-US" dirty="0"/>
              <a:t>Tweeting what we learn @OR_CAT</a:t>
            </a:r>
          </a:p>
          <a:p>
            <a:r>
              <a:rPr lang="en-US" dirty="0">
                <a:hlinkClick r:id="rId2"/>
              </a:rPr>
              <a:t>Disaster Funding CAT List</a:t>
            </a:r>
            <a:endParaRPr lang="en-US" dirty="0"/>
          </a:p>
          <a:p>
            <a:endParaRPr lang="en-US" dirty="0"/>
          </a:p>
        </p:txBody>
      </p:sp>
    </p:spTree>
    <p:extLst>
      <p:ext uri="{BB962C8B-B14F-4D97-AF65-F5344CB8AC3E}">
        <p14:creationId xmlns:p14="http://schemas.microsoft.com/office/powerpoint/2010/main" val="1231831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 Centers, More than 40 Locations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4117" y="1825625"/>
            <a:ext cx="5743766" cy="4351338"/>
          </a:xfrm>
        </p:spPr>
      </p:pic>
    </p:spTree>
    <p:extLst>
      <p:ext uri="{BB962C8B-B14F-4D97-AF65-F5344CB8AC3E}">
        <p14:creationId xmlns:p14="http://schemas.microsoft.com/office/powerpoint/2010/main" val="2012109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B725D-D920-4B59-956C-EFC8A8A6B55B}"/>
              </a:ext>
            </a:extLst>
          </p:cNvPr>
          <p:cNvSpPr txBox="1">
            <a:spLocks/>
          </p:cNvSpPr>
          <p:nvPr/>
        </p:nvSpPr>
        <p:spPr>
          <a:xfrm>
            <a:off x="2438400" y="2766218"/>
            <a:ext cx="8915400" cy="1477308"/>
          </a:xfrm>
          <a:prstGeom prst="rect">
            <a:avLst/>
          </a:prstGeom>
        </p:spPr>
        <p:txBody>
          <a:bodyPr/>
          <a:lst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yriad Pro" panose="020B0503030403020204" pitchFamily="34" charset="0"/>
                <a:ea typeface="+mj-ea"/>
                <a:cs typeface="+mj-cs"/>
              </a:defRPr>
            </a:lvl1pPr>
          </a:lstStyle>
          <a:p>
            <a:r>
              <a:rPr lang="en-US" dirty="0"/>
              <a:t>Thank You</a:t>
            </a:r>
          </a:p>
          <a:p>
            <a:endParaRPr lang="en-US" sz="2000" dirty="0"/>
          </a:p>
          <a:p>
            <a:r>
              <a:rPr lang="en-US" sz="2000" dirty="0"/>
              <a:t>Kat Rutledge</a:t>
            </a:r>
          </a:p>
          <a:p>
            <a:r>
              <a:rPr lang="en-US" sz="1800" b="0" dirty="0"/>
              <a:t>Director</a:t>
            </a:r>
          </a:p>
          <a:p>
            <a:r>
              <a:rPr lang="en-US" sz="1600" b="0" dirty="0"/>
              <a:t>KCC Small Business Development Center</a:t>
            </a:r>
          </a:p>
          <a:p>
            <a:r>
              <a:rPr lang="en-US" sz="1600" b="0" dirty="0"/>
              <a:t>541.205.5404</a:t>
            </a:r>
          </a:p>
          <a:p>
            <a:r>
              <a:rPr lang="en-US" sz="1600" b="0" dirty="0">
                <a:hlinkClick r:id="rId2"/>
              </a:rPr>
              <a:t>Rutledge@klamathcc.edu</a:t>
            </a:r>
            <a:endParaRPr lang="en-US" sz="1600" b="0" dirty="0"/>
          </a:p>
          <a:p>
            <a:endParaRPr lang="en-US" sz="1600" b="0" dirty="0"/>
          </a:p>
        </p:txBody>
      </p:sp>
    </p:spTree>
    <p:extLst>
      <p:ext uri="{BB962C8B-B14F-4D97-AF65-F5344CB8AC3E}">
        <p14:creationId xmlns:p14="http://schemas.microsoft.com/office/powerpoint/2010/main" val="3927556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5DAD192-2D12-4735-8E06-37601ACA200F}"/>
              </a:ext>
            </a:extLst>
          </p:cNvPr>
          <p:cNvSpPr>
            <a:spLocks noGrp="1"/>
          </p:cNvSpPr>
          <p:nvPr>
            <p:ph type="title"/>
          </p:nvPr>
        </p:nvSpPr>
        <p:spPr/>
        <p:txBody>
          <a:bodyPr/>
          <a:lstStyle/>
          <a:p>
            <a:r>
              <a:rPr lang="en-US" dirty="0"/>
              <a:t>Questions?</a:t>
            </a:r>
          </a:p>
        </p:txBody>
      </p:sp>
      <p:sp>
        <p:nvSpPr>
          <p:cNvPr id="5" name="Text Placeholder 4">
            <a:extLst>
              <a:ext uri="{FF2B5EF4-FFF2-40B4-BE49-F238E27FC236}">
                <a16:creationId xmlns:a16="http://schemas.microsoft.com/office/drawing/2014/main" id="{E63E75A5-13C0-49D0-ABAD-02921BD6DADA}"/>
              </a:ext>
            </a:extLst>
          </p:cNvPr>
          <p:cNvSpPr>
            <a:spLocks noGrp="1"/>
          </p:cNvSpPr>
          <p:nvPr>
            <p:ph type="body" idx="1"/>
          </p:nvPr>
        </p:nvSpPr>
        <p:spPr/>
        <p:txBody>
          <a:bodyPr>
            <a:normAutofit/>
          </a:bodyPr>
          <a:lstStyle/>
          <a:p>
            <a:endParaRPr lang="en-US" dirty="0"/>
          </a:p>
          <a:p>
            <a:r>
              <a:rPr lang="en-US" dirty="0"/>
              <a:t>Visit us online at </a:t>
            </a:r>
            <a:r>
              <a:rPr lang="en-US" b="1" dirty="0" err="1"/>
              <a:t>OregonSBDC.org</a:t>
            </a:r>
            <a:endParaRPr lang="en-US" b="1" dirty="0"/>
          </a:p>
        </p:txBody>
      </p:sp>
    </p:spTree>
    <p:extLst>
      <p:ext uri="{BB962C8B-B14F-4D97-AF65-F5344CB8AC3E}">
        <p14:creationId xmlns:p14="http://schemas.microsoft.com/office/powerpoint/2010/main" val="232682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Kat’s Disclaimer</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838200" y="2124891"/>
            <a:ext cx="10515600" cy="4052072"/>
          </a:xfrm>
        </p:spPr>
        <p:txBody>
          <a:bodyPr>
            <a:normAutofit/>
          </a:bodyPr>
          <a:lstStyle/>
          <a:p>
            <a:pPr marL="0" indent="0" algn="ctr">
              <a:buNone/>
            </a:pPr>
            <a:r>
              <a:rPr lang="en-US" b="1" dirty="0"/>
              <a:t>Funding programs for pandemic relief change daily, sometimes hourly. Today’s information reflects “what we knew to be true at the end of yesterday.”</a:t>
            </a:r>
          </a:p>
          <a:p>
            <a:pPr marL="0" indent="0" algn="ctr">
              <a:buNone/>
            </a:pPr>
            <a:endParaRPr lang="en-US" b="1" dirty="0"/>
          </a:p>
          <a:p>
            <a:pPr marL="0" indent="0" algn="ctr">
              <a:buNone/>
            </a:pPr>
            <a:r>
              <a:rPr lang="en-US" b="1" dirty="0"/>
              <a:t>Expect changes!</a:t>
            </a:r>
          </a:p>
          <a:p>
            <a:pPr marL="0" indent="0" algn="ctr">
              <a:buNone/>
            </a:pPr>
            <a:endParaRPr lang="en-US" b="1" dirty="0"/>
          </a:p>
          <a:p>
            <a:pPr marL="0" indent="0" algn="ctr">
              <a:buNone/>
            </a:pPr>
            <a:r>
              <a:rPr lang="en-US" b="1" dirty="0"/>
              <a:t>Just keep swimming!</a:t>
            </a:r>
            <a:endParaRPr lang="en-US" dirty="0"/>
          </a:p>
        </p:txBody>
      </p:sp>
    </p:spTree>
    <p:extLst>
      <p:ext uri="{BB962C8B-B14F-4D97-AF65-F5344CB8AC3E}">
        <p14:creationId xmlns:p14="http://schemas.microsoft.com/office/powerpoint/2010/main" val="2217498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Changed?</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838200" y="2124891"/>
            <a:ext cx="10515600" cy="4052072"/>
          </a:xfrm>
        </p:spPr>
        <p:txBody>
          <a:bodyPr/>
          <a:lstStyle/>
          <a:p>
            <a:pPr marL="0" indent="0">
              <a:buNone/>
            </a:pPr>
            <a:r>
              <a:rPr lang="en-US" b="1" dirty="0"/>
              <a:t>Paycheck Protection Program (1 and 2)</a:t>
            </a:r>
          </a:p>
          <a:p>
            <a:r>
              <a:rPr lang="en-US" sz="2400" dirty="0"/>
              <a:t>Eligible for PPP2 if Gross Revenue is down by 25% (</a:t>
            </a:r>
            <a:r>
              <a:rPr lang="en-US" sz="2400" dirty="0" err="1"/>
              <a:t>Qtr</a:t>
            </a:r>
            <a:r>
              <a:rPr lang="en-US" sz="2400" dirty="0"/>
              <a:t> to </a:t>
            </a:r>
            <a:r>
              <a:rPr lang="en-US" sz="2400" dirty="0" err="1"/>
              <a:t>Qtr</a:t>
            </a:r>
            <a:r>
              <a:rPr lang="en-US" sz="2400" dirty="0"/>
              <a:t> Comparison)</a:t>
            </a:r>
          </a:p>
          <a:p>
            <a:r>
              <a:rPr lang="en-US" sz="2400" dirty="0"/>
              <a:t>Extended to May 31</a:t>
            </a:r>
            <a:r>
              <a:rPr lang="en-US" sz="2400" baseline="30000" dirty="0"/>
              <a:t>st</a:t>
            </a:r>
            <a:endParaRPr lang="en-US" sz="2400" dirty="0"/>
          </a:p>
          <a:p>
            <a:r>
              <a:rPr lang="en-US" sz="2400" dirty="0"/>
              <a:t>Schedule C Filers get to use Gross instead of Net Income!</a:t>
            </a:r>
          </a:p>
          <a:p>
            <a:r>
              <a:rPr lang="en-US" sz="2400" dirty="0"/>
              <a:t>Businesses with NAICS 72XXX (Restaurants get 3.5 x Ave. Mo. Payroll)</a:t>
            </a:r>
          </a:p>
          <a:p>
            <a:r>
              <a:rPr lang="en-US" sz="2400" dirty="0"/>
              <a:t>No EIDL Advance Deducted from PPP</a:t>
            </a:r>
          </a:p>
          <a:p>
            <a:r>
              <a:rPr lang="en-US" sz="2400" dirty="0"/>
              <a:t>Simplified Forgiveness for Loans $150K or Less</a:t>
            </a:r>
          </a:p>
          <a:p>
            <a:r>
              <a:rPr lang="en-US" sz="2400" dirty="0"/>
              <a:t>Can now use ERTCs along with PPP (Talk to Accountants!)</a:t>
            </a:r>
          </a:p>
        </p:txBody>
      </p:sp>
    </p:spTree>
    <p:extLst>
      <p:ext uri="{BB962C8B-B14F-4D97-AF65-F5344CB8AC3E}">
        <p14:creationId xmlns:p14="http://schemas.microsoft.com/office/powerpoint/2010/main" val="426889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Changed?</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838200" y="1938459"/>
            <a:ext cx="10515600" cy="4554415"/>
          </a:xfrm>
        </p:spPr>
        <p:txBody>
          <a:bodyPr>
            <a:normAutofit fontScale="92500" lnSpcReduction="20000"/>
          </a:bodyPr>
          <a:lstStyle/>
          <a:p>
            <a:pPr marL="0" indent="0">
              <a:buNone/>
            </a:pPr>
            <a:r>
              <a:rPr lang="en-US" sz="3000" b="1" dirty="0"/>
              <a:t>Economic Injury Disaster Loans (EIDL)</a:t>
            </a:r>
          </a:p>
          <a:p>
            <a:r>
              <a:rPr lang="en-US" sz="2400" dirty="0"/>
              <a:t>Available until 12.31.21</a:t>
            </a:r>
          </a:p>
          <a:p>
            <a:r>
              <a:rPr lang="en-US" sz="2400" dirty="0"/>
              <a:t>Increased Maximum Loan Amount to $500 K</a:t>
            </a:r>
          </a:p>
          <a:p>
            <a:pPr lvl="1"/>
            <a:r>
              <a:rPr lang="en-US" sz="2000" dirty="0"/>
              <a:t>24 Months of Operating Capital instead of 6 Months</a:t>
            </a:r>
          </a:p>
          <a:p>
            <a:pPr marL="0" indent="0">
              <a:buNone/>
            </a:pPr>
            <a:endParaRPr lang="en-US" sz="2400" b="1" dirty="0"/>
          </a:p>
          <a:p>
            <a:pPr marL="0" indent="0">
              <a:buNone/>
            </a:pPr>
            <a:r>
              <a:rPr lang="en-US" sz="3000" b="1" dirty="0"/>
              <a:t>Targeted EIDL Advances</a:t>
            </a:r>
          </a:p>
          <a:p>
            <a:r>
              <a:rPr lang="en-US" sz="2400" dirty="0"/>
              <a:t>Invitation ONLY from SBA (sba.gov email addresses)</a:t>
            </a:r>
          </a:p>
          <a:p>
            <a:r>
              <a:rPr lang="en-US" sz="2400" dirty="0"/>
              <a:t>Low Income Communities (</a:t>
            </a:r>
            <a:r>
              <a:rPr lang="en-US" sz="2400" dirty="0">
                <a:hlinkClick r:id="rId2"/>
              </a:rPr>
              <a:t>Census Tracts</a:t>
            </a:r>
            <a:r>
              <a:rPr lang="en-US" sz="2400" dirty="0"/>
              <a:t>)</a:t>
            </a:r>
          </a:p>
          <a:p>
            <a:r>
              <a:rPr lang="en-US" sz="2400" dirty="0"/>
              <a:t>Difference of $10K minus amount they were originally granted</a:t>
            </a:r>
          </a:p>
          <a:p>
            <a:pPr marL="0" indent="0">
              <a:buNone/>
            </a:pPr>
            <a:endParaRPr lang="en-US" sz="2400" b="1" dirty="0"/>
          </a:p>
          <a:p>
            <a:pPr marL="0" indent="0">
              <a:buNone/>
            </a:pPr>
            <a:r>
              <a:rPr lang="en-US" sz="3000" b="1" dirty="0"/>
              <a:t>SBA Debt Relief</a:t>
            </a:r>
          </a:p>
          <a:p>
            <a:r>
              <a:rPr lang="en-US" sz="2400" dirty="0"/>
              <a:t>6 Months of Payments (P&amp;I) on 7a and 504 Loans</a:t>
            </a:r>
          </a:p>
          <a:p>
            <a:endParaRPr lang="en-US" sz="2400" dirty="0"/>
          </a:p>
        </p:txBody>
      </p:sp>
    </p:spTree>
    <p:extLst>
      <p:ext uri="{BB962C8B-B14F-4D97-AF65-F5344CB8AC3E}">
        <p14:creationId xmlns:p14="http://schemas.microsoft.com/office/powerpoint/2010/main" val="328174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New?</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758301" y="1844102"/>
            <a:ext cx="10515600" cy="4796394"/>
          </a:xfrm>
        </p:spPr>
        <p:txBody>
          <a:bodyPr>
            <a:normAutofit fontScale="62500" lnSpcReduction="20000"/>
          </a:bodyPr>
          <a:lstStyle/>
          <a:p>
            <a:pPr marL="0" indent="0">
              <a:buNone/>
            </a:pPr>
            <a:r>
              <a:rPr lang="en-US" sz="4500" b="1" dirty="0"/>
              <a:t>Oregon Landlord Compensation Fund (</a:t>
            </a:r>
            <a:r>
              <a:rPr lang="en-US" sz="4500" b="1" dirty="0">
                <a:hlinkClick r:id="rId2"/>
              </a:rPr>
              <a:t>Residential</a:t>
            </a:r>
            <a:r>
              <a:rPr lang="en-US" sz="4500" b="1" dirty="0"/>
              <a:t>)</a:t>
            </a:r>
          </a:p>
          <a:p>
            <a:r>
              <a:rPr lang="en-US" sz="3500" dirty="0"/>
              <a:t>Second Round will Open April, Final in June </a:t>
            </a:r>
          </a:p>
          <a:p>
            <a:r>
              <a:rPr lang="en-US" sz="3500" dirty="0"/>
              <a:t>Landlord and Tenant Must Participate</a:t>
            </a:r>
          </a:p>
          <a:p>
            <a:r>
              <a:rPr lang="en-US" sz="3500" dirty="0"/>
              <a:t>Rent, Utilities, Late Rent Fees</a:t>
            </a:r>
          </a:p>
          <a:p>
            <a:r>
              <a:rPr lang="en-US" sz="3500" dirty="0"/>
              <a:t>80% Compensation</a:t>
            </a:r>
          </a:p>
          <a:p>
            <a:pPr marL="0" indent="0">
              <a:buNone/>
            </a:pPr>
            <a:endParaRPr lang="en-US" sz="1600" b="1" dirty="0"/>
          </a:p>
          <a:p>
            <a:pPr marL="0" indent="0">
              <a:buNone/>
            </a:pPr>
            <a:r>
              <a:rPr lang="en-US" sz="4500" b="1" dirty="0"/>
              <a:t>Oregon </a:t>
            </a:r>
            <a:r>
              <a:rPr lang="en-US" sz="4500" b="1" dirty="0">
                <a:hlinkClick r:id="rId3"/>
              </a:rPr>
              <a:t>Commercial</a:t>
            </a:r>
            <a:r>
              <a:rPr lang="en-US" sz="4500" b="1" dirty="0"/>
              <a:t> Rent Relief Fund</a:t>
            </a:r>
          </a:p>
          <a:p>
            <a:r>
              <a:rPr lang="en-US" sz="3500" dirty="0"/>
              <a:t>$42MM in Round 2</a:t>
            </a:r>
          </a:p>
          <a:p>
            <a:r>
              <a:rPr lang="en-US" sz="3500" dirty="0"/>
              <a:t>Landlord and Tenant Must Participate</a:t>
            </a:r>
          </a:p>
          <a:p>
            <a:r>
              <a:rPr lang="en-US" sz="3500" dirty="0"/>
              <a:t>Base Rent Only</a:t>
            </a:r>
          </a:p>
          <a:p>
            <a:r>
              <a:rPr lang="en-US" sz="3500" dirty="0"/>
              <a:t>80% Compensation – Can’t Evict for 6 Months</a:t>
            </a:r>
          </a:p>
          <a:p>
            <a:r>
              <a:rPr lang="en-US" sz="3500" dirty="0"/>
              <a:t>Taxable to Both Parties!</a:t>
            </a:r>
          </a:p>
          <a:p>
            <a:r>
              <a:rPr lang="en-US" sz="3500" dirty="0"/>
              <a:t>Lottery, not FCFS</a:t>
            </a:r>
          </a:p>
          <a:p>
            <a:endParaRPr lang="en-US" sz="2400" dirty="0"/>
          </a:p>
        </p:txBody>
      </p:sp>
    </p:spTree>
    <p:extLst>
      <p:ext uri="{BB962C8B-B14F-4D97-AF65-F5344CB8AC3E}">
        <p14:creationId xmlns:p14="http://schemas.microsoft.com/office/powerpoint/2010/main" val="4130335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New?</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722420" y="1938459"/>
            <a:ext cx="10747159" cy="4710916"/>
          </a:xfrm>
        </p:spPr>
        <p:txBody>
          <a:bodyPr>
            <a:normAutofit fontScale="92500" lnSpcReduction="10000"/>
          </a:bodyPr>
          <a:lstStyle/>
          <a:p>
            <a:pPr marL="0" indent="0">
              <a:buNone/>
            </a:pPr>
            <a:r>
              <a:rPr lang="en-US" b="1" dirty="0"/>
              <a:t>Shuttered Venue Operator Grants </a:t>
            </a:r>
            <a:r>
              <a:rPr lang="en-US" b="1" dirty="0">
                <a:hlinkClick r:id="rId2"/>
              </a:rPr>
              <a:t>(SVOG)</a:t>
            </a:r>
            <a:endParaRPr lang="en-US" b="1" dirty="0"/>
          </a:p>
          <a:p>
            <a:pPr marL="0" indent="0">
              <a:buNone/>
            </a:pPr>
            <a:r>
              <a:rPr lang="en-US" sz="2400" b="1" dirty="0">
                <a:hlinkClick r:id="rId3"/>
              </a:rPr>
              <a:t>Eligible Applicants</a:t>
            </a:r>
            <a:r>
              <a:rPr lang="en-US" sz="2400" dirty="0"/>
              <a:t>: Live Venue Operator or Promoter, Theatrical Producer, or Live Performing Arts Organization Operator; Motion Picture Theatre Operator; Museum Operator; and/or Talent Representative</a:t>
            </a:r>
          </a:p>
          <a:p>
            <a:r>
              <a:rPr lang="en-US" sz="1900" dirty="0"/>
              <a:t>Must have at least 25% Revenue Loss </a:t>
            </a:r>
          </a:p>
          <a:p>
            <a:r>
              <a:rPr lang="en-US" sz="1900" dirty="0"/>
              <a:t>SVOG Reduced by any PPP Amount Received</a:t>
            </a:r>
          </a:p>
          <a:p>
            <a:r>
              <a:rPr lang="en-US" sz="1900" dirty="0"/>
              <a:t>DUNS and SAM Required (14-21 Days if New) </a:t>
            </a:r>
          </a:p>
          <a:p>
            <a:r>
              <a:rPr lang="en-US" sz="1900" dirty="0"/>
              <a:t>Grant amounts up to $10MM Max</a:t>
            </a:r>
          </a:p>
          <a:p>
            <a:r>
              <a:rPr lang="en-US" sz="1900" dirty="0"/>
              <a:t>No Notice of Shortcomings! – One Shot Deal – Get Help (SBDC, SCORE, WBC, VBC)</a:t>
            </a:r>
          </a:p>
          <a:p>
            <a:r>
              <a:rPr lang="en-US" sz="1900" dirty="0"/>
              <a:t>This is a Federal Grant – Budget, Detailed Tracking &amp; Reporting</a:t>
            </a:r>
          </a:p>
          <a:p>
            <a:r>
              <a:rPr lang="en-US" sz="1900" dirty="0"/>
              <a:t>Priority Phased Roll-Out by Revenue Loss</a:t>
            </a:r>
          </a:p>
          <a:p>
            <a:r>
              <a:rPr lang="en-US" sz="1900" dirty="0"/>
              <a:t>Portal to Re-open Soon  . . .</a:t>
            </a:r>
          </a:p>
          <a:p>
            <a:pPr marL="0" indent="0">
              <a:buNone/>
            </a:pPr>
            <a:r>
              <a:rPr lang="en-US" sz="2200" b="1" dirty="0">
                <a:hlinkClick r:id="rId4"/>
              </a:rPr>
              <a:t>SVOG Webinar</a:t>
            </a:r>
            <a:r>
              <a:rPr lang="en-US" sz="2200" b="1" dirty="0"/>
              <a:t>    </a:t>
            </a:r>
            <a:r>
              <a:rPr lang="en-US" sz="2200" b="1" dirty="0">
                <a:hlinkClick r:id="rId5"/>
              </a:rPr>
              <a:t>SAM Webinar</a:t>
            </a:r>
            <a:r>
              <a:rPr lang="en-US" sz="2200" b="1" dirty="0"/>
              <a:t>    </a:t>
            </a:r>
            <a:r>
              <a:rPr lang="en-US" sz="2200" b="1" dirty="0">
                <a:hlinkClick r:id="rId6"/>
              </a:rPr>
              <a:t>DUNS Request Guide</a:t>
            </a:r>
            <a:r>
              <a:rPr lang="en-US" sz="2200" b="1" dirty="0"/>
              <a:t>    </a:t>
            </a:r>
            <a:r>
              <a:rPr lang="en-US" sz="2200" b="1" dirty="0">
                <a:hlinkClick r:id="rId7"/>
              </a:rPr>
              <a:t>SVOG Grant Portal</a:t>
            </a:r>
            <a:endParaRPr lang="en-US" sz="2200" b="1" dirty="0"/>
          </a:p>
        </p:txBody>
      </p:sp>
    </p:spTree>
    <p:extLst>
      <p:ext uri="{BB962C8B-B14F-4D97-AF65-F5344CB8AC3E}">
        <p14:creationId xmlns:p14="http://schemas.microsoft.com/office/powerpoint/2010/main" val="1235625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435006" y="1805294"/>
            <a:ext cx="11176988" cy="4915103"/>
          </a:xfrm>
        </p:spPr>
        <p:txBody>
          <a:bodyPr>
            <a:normAutofit lnSpcReduction="10000"/>
          </a:bodyPr>
          <a:lstStyle/>
          <a:p>
            <a:pPr marL="0" indent="0">
              <a:buNone/>
            </a:pPr>
            <a:r>
              <a:rPr lang="en-US" b="1" dirty="0"/>
              <a:t>Restaurant Revitalization Fund (RRF)</a:t>
            </a:r>
          </a:p>
          <a:p>
            <a:pPr marL="0" indent="0">
              <a:buNone/>
            </a:pPr>
            <a:r>
              <a:rPr lang="en-US" sz="1600" b="1" dirty="0"/>
              <a:t>Eligible Applicants: </a:t>
            </a:r>
            <a:r>
              <a:rPr lang="en-US" sz="1600" dirty="0"/>
              <a:t>Restaurants, food stand, food truck, caterer, saloon, Inn, tavern, bar, lounge, brewpub, tasting room, taproom, licensed facility. Premise of a beverage alcohol producer where the pubic may taste, sample or purchase products. Other similar place of business in which the public or patrons assemble for the primary purpose of being served food or drink. Independently owned franchises okay! </a:t>
            </a:r>
          </a:p>
          <a:p>
            <a:pPr marL="0" indent="0">
              <a:buNone/>
            </a:pPr>
            <a:r>
              <a:rPr lang="en-US" sz="1200" dirty="0"/>
              <a:t>No chains with more than 20 locations, publicly-traded, non-profits, government operators, SVOG applicants. Cannot be permanently closed.</a:t>
            </a:r>
          </a:p>
          <a:p>
            <a:pPr>
              <a:lnSpc>
                <a:spcPct val="60000"/>
              </a:lnSpc>
            </a:pPr>
            <a:r>
              <a:rPr lang="en-US" sz="1600" dirty="0"/>
              <a:t>$28.6B</a:t>
            </a:r>
          </a:p>
          <a:p>
            <a:pPr>
              <a:lnSpc>
                <a:spcPct val="60000"/>
              </a:lnSpc>
            </a:pPr>
            <a:r>
              <a:rPr lang="en-US" sz="1600" dirty="0"/>
              <a:t>No SAM or DUNS or Cage Codes</a:t>
            </a:r>
          </a:p>
          <a:p>
            <a:pPr>
              <a:lnSpc>
                <a:spcPct val="60000"/>
              </a:lnSpc>
            </a:pPr>
            <a:r>
              <a:rPr lang="en-US" sz="1600" dirty="0"/>
              <a:t>Grant Amount Calculations</a:t>
            </a:r>
          </a:p>
          <a:p>
            <a:pPr lvl="1">
              <a:lnSpc>
                <a:spcPct val="60000"/>
              </a:lnSpc>
            </a:pPr>
            <a:r>
              <a:rPr lang="en-US" sz="1400" dirty="0"/>
              <a:t>Open prior to 2019? 2019 Gross Revenue – 2020 Gross Revenue – PPP Loan      (Max $10M)</a:t>
            </a:r>
          </a:p>
          <a:p>
            <a:pPr lvl="1">
              <a:lnSpc>
                <a:spcPct val="60000"/>
              </a:lnSpc>
            </a:pPr>
            <a:r>
              <a:rPr lang="en-US" sz="1400" dirty="0"/>
              <a:t>Not in business all of 2019? Use Average Mo. Gross Revenue x 12 – 2020 Gross Revenue - PPP</a:t>
            </a:r>
          </a:p>
          <a:p>
            <a:pPr lvl="1">
              <a:lnSpc>
                <a:spcPct val="60000"/>
              </a:lnSpc>
            </a:pPr>
            <a:r>
              <a:rPr lang="en-US" sz="1400" dirty="0"/>
              <a:t>Opened in 2019 or 2020? Use total of eligible expenses from 2.15.20 to 3.11.21  -  2020/21 Gross Revenue – PPP</a:t>
            </a:r>
          </a:p>
          <a:p>
            <a:pPr lvl="1">
              <a:lnSpc>
                <a:spcPct val="60000"/>
              </a:lnSpc>
            </a:pPr>
            <a:r>
              <a:rPr lang="en-US" sz="1400" dirty="0"/>
              <a:t>Spent money by or on 3.11.21? Use total of eligible expenses from 2.15.20 to 3.11.21  -  2020 Gross Revenue – PPP</a:t>
            </a:r>
          </a:p>
          <a:p>
            <a:pPr>
              <a:lnSpc>
                <a:spcPct val="60000"/>
              </a:lnSpc>
            </a:pPr>
            <a:r>
              <a:rPr lang="en-US" sz="1600" dirty="0"/>
              <a:t>Covered Spend Out Period is 2.15.20 – 12.31.23</a:t>
            </a:r>
          </a:p>
          <a:p>
            <a:pPr>
              <a:lnSpc>
                <a:spcPct val="60000"/>
              </a:lnSpc>
            </a:pPr>
            <a:r>
              <a:rPr lang="en-US" sz="1600" dirty="0"/>
              <a:t>Eligible Expenses: </a:t>
            </a:r>
            <a:r>
              <a:rPr lang="en-US" sz="1500" dirty="0"/>
              <a:t>Payroll, Rent, Mortgage, Utilities, Maintenance, PPE, COGS, Operating Expenses, Supplies</a:t>
            </a:r>
          </a:p>
          <a:p>
            <a:pPr>
              <a:lnSpc>
                <a:spcPct val="60000"/>
              </a:lnSpc>
            </a:pPr>
            <a:r>
              <a:rPr lang="en-US" sz="1600" dirty="0"/>
              <a:t>21 Day Priority Application Period (Women, Veterans, Socially &amp; Economically Disadvantaged – Self-Cert)</a:t>
            </a:r>
          </a:p>
          <a:p>
            <a:pPr lvl="1">
              <a:lnSpc>
                <a:spcPct val="60000"/>
              </a:lnSpc>
            </a:pPr>
            <a:r>
              <a:rPr lang="en-US" sz="1400" dirty="0"/>
              <a:t>However, everyone should apply on Day 1</a:t>
            </a:r>
          </a:p>
          <a:p>
            <a:pPr>
              <a:lnSpc>
                <a:spcPct val="60000"/>
              </a:lnSpc>
            </a:pPr>
            <a:r>
              <a:rPr lang="en-US" sz="1600" dirty="0"/>
              <a:t>Prep: Tax Returns (2019 &amp; 2020); P&amp;Ls and BS; POS Reports; IRS 1099-Ks; Bank Statements; IRS 4506-T</a:t>
            </a:r>
          </a:p>
          <a:p>
            <a:pPr>
              <a:lnSpc>
                <a:spcPct val="60000"/>
              </a:lnSpc>
            </a:pPr>
            <a:r>
              <a:rPr lang="en-US" sz="1600" dirty="0"/>
              <a:t>Hotline Coming &amp; Application Linked to Toast, Square, Clover, Aloha Etc. </a:t>
            </a:r>
          </a:p>
        </p:txBody>
      </p:sp>
    </p:spTree>
    <p:extLst>
      <p:ext uri="{BB962C8B-B14F-4D97-AF65-F5344CB8AC3E}">
        <p14:creationId xmlns:p14="http://schemas.microsoft.com/office/powerpoint/2010/main" val="185481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747203" y="1929582"/>
            <a:ext cx="10697593" cy="4563293"/>
          </a:xfrm>
        </p:spPr>
        <p:txBody>
          <a:bodyPr>
            <a:normAutofit/>
          </a:bodyPr>
          <a:lstStyle/>
          <a:p>
            <a:pPr marL="0" indent="0">
              <a:buNone/>
            </a:pPr>
            <a:r>
              <a:rPr lang="en-US" b="1" dirty="0"/>
              <a:t>RRF Continued . . .</a:t>
            </a:r>
          </a:p>
          <a:p>
            <a:pPr marL="0" indent="0">
              <a:buNone/>
            </a:pPr>
            <a:r>
              <a:rPr lang="en-US" sz="1600" b="1" dirty="0"/>
              <a:t>Socially and Economically Disadvantaged Defined</a:t>
            </a:r>
          </a:p>
          <a:p>
            <a:pPr marL="0" indent="0">
              <a:buNone/>
            </a:pPr>
            <a:r>
              <a:rPr lang="en-US" sz="1600" dirty="0"/>
              <a:t>The federal government defines “socially and economically disadvantaged” individuals under the Small Business Act (15 USC 637) as follows:</a:t>
            </a:r>
          </a:p>
          <a:p>
            <a:r>
              <a:rPr lang="en-US" sz="1600" dirty="0"/>
              <a:t>Socially disadvantaged individuals are those who have been subjected to racial or ethnic prejudice or cultural bias because of their identity as a member of a group without regard to their individual qualities.</a:t>
            </a:r>
          </a:p>
          <a:p>
            <a:r>
              <a:rPr lang="en-US" sz="1600" dirty="0"/>
              <a:t>Economically disadvantaged individuals are those socially disadvantaged individuals whose ability to compete in the free enterprise system has been impaired due to diminished capital and credit opportunities as compared to others in the same business area who are not socially disadvantaged. In determining the degree of diminished credit and capital opportunities the Administration shall consider, but not be limited to, the assets and net worth of such socially disadvantaged individual.</a:t>
            </a:r>
          </a:p>
          <a:p>
            <a:pPr marL="0" indent="0">
              <a:buNone/>
            </a:pPr>
            <a:endParaRPr lang="en-US" sz="1600" dirty="0"/>
          </a:p>
          <a:p>
            <a:pPr marL="0" indent="0">
              <a:buNone/>
            </a:pPr>
            <a:r>
              <a:rPr lang="en-US" sz="1600" b="1" dirty="0"/>
              <a:t>Other helpful links . . .</a:t>
            </a:r>
          </a:p>
          <a:p>
            <a:pPr marL="0" indent="0">
              <a:buNone/>
            </a:pPr>
            <a:r>
              <a:rPr lang="en-US" sz="2000" b="1" dirty="0">
                <a:hlinkClick r:id="rId2"/>
              </a:rPr>
              <a:t>SBA RR Townhall</a:t>
            </a:r>
            <a:r>
              <a:rPr lang="en-US" sz="1400" b="1" dirty="0"/>
              <a:t>		</a:t>
            </a:r>
            <a:r>
              <a:rPr lang="en-US" sz="2000" b="1" dirty="0">
                <a:hlinkClick r:id="rId2"/>
              </a:rPr>
              <a:t>Independent Restaurant Coalition</a:t>
            </a:r>
            <a:endParaRPr lang="en-US" sz="2000" b="1" dirty="0"/>
          </a:p>
          <a:p>
            <a:pPr marL="0" indent="0">
              <a:buNone/>
            </a:pPr>
            <a:endParaRPr lang="en-US" sz="2200" dirty="0"/>
          </a:p>
        </p:txBody>
      </p:sp>
    </p:spTree>
    <p:extLst>
      <p:ext uri="{BB962C8B-B14F-4D97-AF65-F5344CB8AC3E}">
        <p14:creationId xmlns:p14="http://schemas.microsoft.com/office/powerpoint/2010/main" val="3407396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8ED2E-0852-45A5-A01C-B04B9D24E1CF}"/>
              </a:ext>
            </a:extLst>
          </p:cNvPr>
          <p:cNvSpPr>
            <a:spLocks noGrp="1"/>
          </p:cNvSpPr>
          <p:nvPr>
            <p:ph type="title"/>
          </p:nvPr>
        </p:nvSpPr>
        <p:spPr/>
        <p:txBody>
          <a:bodyPr/>
          <a:lstStyle/>
          <a:p>
            <a:r>
              <a:rPr lang="en-US" dirty="0"/>
              <a:t>What’s Next?</a:t>
            </a:r>
          </a:p>
        </p:txBody>
      </p:sp>
      <p:sp>
        <p:nvSpPr>
          <p:cNvPr id="3" name="Content Placeholder 2">
            <a:extLst>
              <a:ext uri="{FF2B5EF4-FFF2-40B4-BE49-F238E27FC236}">
                <a16:creationId xmlns:a16="http://schemas.microsoft.com/office/drawing/2014/main" id="{5A5F365C-5948-4EAB-AF7F-525F600D09E5}"/>
              </a:ext>
            </a:extLst>
          </p:cNvPr>
          <p:cNvSpPr>
            <a:spLocks noGrp="1"/>
          </p:cNvSpPr>
          <p:nvPr>
            <p:ph idx="1"/>
          </p:nvPr>
        </p:nvSpPr>
        <p:spPr>
          <a:xfrm>
            <a:off x="443883" y="1849683"/>
            <a:ext cx="11176988" cy="4710916"/>
          </a:xfrm>
        </p:spPr>
        <p:txBody>
          <a:bodyPr>
            <a:normAutofit/>
          </a:bodyPr>
          <a:lstStyle/>
          <a:p>
            <a:pPr marL="0" indent="0">
              <a:buNone/>
            </a:pPr>
            <a:r>
              <a:rPr lang="en-US" b="1" dirty="0"/>
              <a:t>Other American Rescue Plan Act Information</a:t>
            </a:r>
          </a:p>
          <a:p>
            <a:r>
              <a:rPr lang="en-US" sz="1600" dirty="0"/>
              <a:t>Localized Funding: Oregon $2.6B and $2B Localities </a:t>
            </a:r>
          </a:p>
          <a:p>
            <a:r>
              <a:rPr lang="en-US" sz="1600" dirty="0"/>
              <a:t>Pandemic Unemployment Assistance Extended to 79 Weeks Through 8.29.21</a:t>
            </a:r>
          </a:p>
          <a:p>
            <a:r>
              <a:rPr lang="en-US" sz="1600" dirty="0"/>
              <a:t>EIDL Advances &amp; Restaurant Revitalization Act</a:t>
            </a:r>
          </a:p>
          <a:p>
            <a:pPr lvl="1"/>
            <a:r>
              <a:rPr lang="en-US" sz="1200" dirty="0"/>
              <a:t>Not included as gross income, no deduction denied</a:t>
            </a:r>
          </a:p>
          <a:p>
            <a:endParaRPr lang="en-US" sz="2200" dirty="0"/>
          </a:p>
        </p:txBody>
      </p:sp>
    </p:spTree>
    <p:extLst>
      <p:ext uri="{BB962C8B-B14F-4D97-AF65-F5344CB8AC3E}">
        <p14:creationId xmlns:p14="http://schemas.microsoft.com/office/powerpoint/2010/main" val="23684721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SBDCN PowerPoint Template 2017" id="{4FC93133-B355-40CA-9F12-27A667EB52C5}" vid="{3401E73F-D76F-4F1E-B86E-6260D22812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OSBDCN PowerPoint Template 2017</Template>
  <TotalTime>1297</TotalTime>
  <Words>975</Words>
  <Application>Microsoft Office PowerPoint</Application>
  <PresentationFormat>Widescreen</PresentationFormat>
  <Paragraphs>106</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Myriad Pro</vt:lpstr>
      <vt:lpstr>Office Theme</vt:lpstr>
      <vt:lpstr>Pandemic Small Business Assistance</vt:lpstr>
      <vt:lpstr>Kat’s Disclaimer</vt:lpstr>
      <vt:lpstr>What’s Changed?</vt:lpstr>
      <vt:lpstr>What’s Changed?</vt:lpstr>
      <vt:lpstr>What’s New?</vt:lpstr>
      <vt:lpstr>What’s New?</vt:lpstr>
      <vt:lpstr>What’s Next?</vt:lpstr>
      <vt:lpstr>What’s Next?</vt:lpstr>
      <vt:lpstr>What’s Next?</vt:lpstr>
      <vt:lpstr>Oregon SBDC Capital Access Team (CAT)</vt:lpstr>
      <vt:lpstr>19 Centers, More than 40 Locations</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Oregon Small Business Development Center Network</dc:title>
  <dc:creator>Trevor Steele</dc:creator>
  <cp:lastModifiedBy>Kat Rutledge</cp:lastModifiedBy>
  <cp:revision>57</cp:revision>
  <dcterms:created xsi:type="dcterms:W3CDTF">2018-01-22T01:11:21Z</dcterms:created>
  <dcterms:modified xsi:type="dcterms:W3CDTF">2021-04-15T03:16:35Z</dcterms:modified>
</cp:coreProperties>
</file>