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779" r:id="rId3"/>
    <p:sldId id="730" r:id="rId4"/>
    <p:sldId id="771" r:id="rId5"/>
    <p:sldId id="758" r:id="rId6"/>
    <p:sldId id="765" r:id="rId7"/>
    <p:sldId id="775" r:id="rId8"/>
    <p:sldId id="772" r:id="rId9"/>
    <p:sldId id="776" r:id="rId10"/>
    <p:sldId id="774" r:id="rId11"/>
    <p:sldId id="777" r:id="rId12"/>
    <p:sldId id="756" r:id="rId13"/>
    <p:sldId id="768" r:id="rId14"/>
    <p:sldId id="757" r:id="rId15"/>
    <p:sldId id="778" r:id="rId16"/>
    <p:sldId id="759" r:id="rId17"/>
    <p:sldId id="760" r:id="rId18"/>
    <p:sldId id="766" r:id="rId19"/>
    <p:sldId id="75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904"/>
    <a:srgbClr val="006C7B"/>
    <a:srgbClr val="E9E9E9"/>
    <a:srgbClr val="17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9" autoAdjust="0"/>
    <p:restoredTop sz="88490" autoAdjust="0"/>
  </p:normalViewPr>
  <p:slideViewPr>
    <p:cSldViewPr snapToGrid="0">
      <p:cViewPr varScale="1">
        <p:scale>
          <a:sx n="57" d="100"/>
          <a:sy n="57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0BBE5-CD70-4544-9666-FC0F6C088A39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0085-0C73-4189-8D1E-8C2A096E96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4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Hello, I’m Kelly Humrichouser, Director of Government Relations at Main Street America.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73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a grassroots structure!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5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very helpful: https://www.bradley.com/-/media/files/insights/publications/2021/11/iija-broadband-summary.pdf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69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very helpful: https://www.bradley.com/-/media/files/insights/publications/2021/11/iija-broadband-summary.pdf</a:t>
            </a:r>
          </a:p>
          <a:p>
            <a:r>
              <a:rPr lang="en-US" dirty="0"/>
              <a:t>https://www.federalregister.gov/documents/2021/11/29/2021-25868/development-of-guidance-for-electric-vehicle-charging-infrastructure-deployment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9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very helpful: https://www.bradley.com/-/media/files/insights/publications/2021/11/iija-broadband-summary.pdf</a:t>
            </a:r>
          </a:p>
          <a:p>
            <a:r>
              <a:rPr lang="en-US" dirty="0"/>
              <a:t>https://www.federalregister.gov/documents/2021/11/29/2021-25868/development-of-guidance-for-electric-vehicle-charging-infrastructure-deployment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1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very helpful: https://www.bradley.com/-/media/files/insights/publications/2021/11/iija-broadband-summary.pdf</a:t>
            </a:r>
          </a:p>
          <a:p>
            <a:r>
              <a:rPr lang="en-US" dirty="0"/>
              <a:t>https://www.federalregister.gov/documents/2021/11/29/2021-25868/development-of-guidance-for-electric-vehicle-charging-infrastructure-deployment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05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Equity Competitive Grant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49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https://home.treasury.gov/system/files/136/SLFRF-Final-Rule-Overview.pdf</a:t>
            </a:r>
          </a:p>
          <a:p>
            <a:r>
              <a:rPr lang="en-US" dirty="0"/>
              <a:t>https://home.treasury.gov/system/files/136/SLFRF-Final-Rule.pdf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0085-0C73-4189-8D1E-8C2A096E969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7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. 1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99675DF-B674-498E-A7FD-83330F2CD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7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13E60-5D81-4720-8C11-BB8E6505E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8994" y="1919443"/>
            <a:ext cx="5045050" cy="1791946"/>
          </a:xfrm>
        </p:spPr>
        <p:txBody>
          <a:bodyPr anchor="ctr">
            <a:normAutofit/>
          </a:bodyPr>
          <a:lstStyle>
            <a:lvl1pPr algn="l">
              <a:defRPr sz="6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28942-AF80-4B54-8E05-253CBE629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19" y="348285"/>
            <a:ext cx="3271763" cy="2461960"/>
          </a:xfrm>
          <a:prstGeom prst="rect">
            <a:avLst/>
          </a:prstGeom>
          <a:effectLst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74544C1-EA12-43CF-B863-829CC4BD39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77885" y="5065713"/>
            <a:ext cx="3271763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DFB90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0EE652-55A3-4BA9-BEA0-197E800AC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7885" y="5537038"/>
            <a:ext cx="3271763" cy="60801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E356BB-EE45-4392-8F9E-AC54E6B19F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8994" y="3943476"/>
            <a:ext cx="5045051" cy="60801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4435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4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ctangle Header_G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0F1903-C1ED-4C62-A663-4A88127111DA}"/>
              </a:ext>
            </a:extLst>
          </p:cNvPr>
          <p:cNvSpPr/>
          <p:nvPr userDrawn="1"/>
        </p:nvSpPr>
        <p:spPr>
          <a:xfrm>
            <a:off x="0" y="0"/>
            <a:ext cx="12192000" cy="1175657"/>
          </a:xfrm>
          <a:prstGeom prst="rect">
            <a:avLst/>
          </a:prstGeom>
          <a:solidFill>
            <a:srgbClr val="006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7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te Header and Insert Photo Beh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D25A-EFAE-4B56-BF3F-97F67F09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1B26-C2F8-4C30-B002-EE2E2676C6CB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7FBA1-5C9F-406F-9735-8BC5BA81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9E7CE-848A-44F4-A3D1-69CD3302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FE48-06E4-4048-AF13-1E741835642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4139E1-DCCA-4C54-8A8D-99FF38D816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5871693" cy="4351338"/>
          </a:xfrm>
        </p:spPr>
        <p:txBody>
          <a:bodyPr/>
          <a:lstStyle>
            <a:lvl1pPr marL="228600" indent="-228600">
              <a:lnSpc>
                <a:spcPct val="8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8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8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8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8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23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 Background_G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2455A-6FCA-4E91-A28F-799BB8B43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54" y="14510"/>
            <a:ext cx="12192001" cy="6854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FE18FE-5967-4BE4-8767-0C618691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60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6B9D55-C84E-4D4E-9B22-6DBE138C8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</p:pic>
      <p:sp>
        <p:nvSpPr>
          <p:cNvPr id="11" name="Triangle 8">
            <a:extLst>
              <a:ext uri="{FF2B5EF4-FFF2-40B4-BE49-F238E27FC236}">
                <a16:creationId xmlns:a16="http://schemas.microsoft.com/office/drawing/2014/main" id="{5BBDEFB1-7135-44C3-9010-91A53F05A502}"/>
              </a:ext>
            </a:extLst>
          </p:cNvPr>
          <p:cNvSpPr/>
          <p:nvPr userDrawn="1"/>
        </p:nvSpPr>
        <p:spPr>
          <a:xfrm>
            <a:off x="0" y="2151528"/>
            <a:ext cx="10327341" cy="4706471"/>
          </a:xfrm>
          <a:prstGeom prst="triangle">
            <a:avLst>
              <a:gd name="adj" fmla="val 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0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ity street&#10;&#10;Description generated with very high confidence">
            <a:extLst>
              <a:ext uri="{FF2B5EF4-FFF2-40B4-BE49-F238E27FC236}">
                <a16:creationId xmlns:a16="http://schemas.microsoft.com/office/drawing/2014/main" id="{8DDFCA04-D34E-4B01-941A-EF1223F0A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5676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8E3344-5032-41A6-BAF7-5298B93292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8888" y="1254125"/>
            <a:ext cx="6623050" cy="5199063"/>
          </a:xfrm>
        </p:spPr>
        <p:txBody>
          <a:bodyPr/>
          <a:lstStyle>
            <a:lvl1pPr marL="0" indent="0">
              <a:buNone/>
              <a:defRPr sz="3600">
                <a:solidFill>
                  <a:srgbClr val="DFB90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text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1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_Gree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82C962-96E6-4CFD-83D4-DC3A0450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96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_Green Bullets_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456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82C962-96E6-4CFD-83D4-DC3A0450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D23C6-8187-46B0-9D67-CF2924DA8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857" y="681037"/>
            <a:ext cx="10515809" cy="573087"/>
          </a:xfrm>
        </p:spPr>
        <p:txBody>
          <a:bodyPr/>
          <a:lstStyle>
            <a:lvl1pPr marL="0" indent="0">
              <a:buNone/>
              <a:defRPr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793950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ectangle Header_Gree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0F1903-C1ED-4C62-A663-4A88127111DA}"/>
              </a:ext>
            </a:extLst>
          </p:cNvPr>
          <p:cNvSpPr/>
          <p:nvPr userDrawn="1"/>
        </p:nvSpPr>
        <p:spPr>
          <a:xfrm>
            <a:off x="0" y="0"/>
            <a:ext cx="12192000" cy="1175657"/>
          </a:xfrm>
          <a:prstGeom prst="rect">
            <a:avLst/>
          </a:prstGeom>
          <a:solidFill>
            <a:srgbClr val="006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59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_Four Points_Green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7CACD-6C6C-4CFD-8007-444952A2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00"/>
            <a:ext cx="12205381" cy="6854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C2D18-8E1E-45BE-B02F-B394F21F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629B33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54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. 2">
    <p:bg>
      <p:bgPr>
        <a:solidFill>
          <a:srgbClr val="006C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Schmidt\Downloads\fort madison, iowa.jpg">
            <a:extLst>
              <a:ext uri="{FF2B5EF4-FFF2-40B4-BE49-F238E27FC236}">
                <a16:creationId xmlns:a16="http://schemas.microsoft.com/office/drawing/2014/main" id="{7C099885-E8F5-4B30-97B4-0C8EEDB760CC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8960" y="0"/>
            <a:ext cx="5985860" cy="3017520"/>
          </a:xfrm>
          <a:prstGeom prst="rect">
            <a:avLst/>
          </a:prstGeom>
          <a:noFill/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6B1DAFFD-C860-4120-A6AC-320BCA9E5CD3}"/>
              </a:ext>
            </a:extLst>
          </p:cNvPr>
          <p:cNvSpPr/>
          <p:nvPr userDrawn="1"/>
        </p:nvSpPr>
        <p:spPr>
          <a:xfrm rot="5400000">
            <a:off x="699969" y="-731668"/>
            <a:ext cx="5668409" cy="7104858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767AFA9-3AD1-4E41-8E0B-6C948F378DA2}"/>
              </a:ext>
            </a:extLst>
          </p:cNvPr>
          <p:cNvSpPr/>
          <p:nvPr userDrawn="1"/>
        </p:nvSpPr>
        <p:spPr>
          <a:xfrm>
            <a:off x="-21516" y="2850776"/>
            <a:ext cx="6297010" cy="4007224"/>
          </a:xfrm>
          <a:prstGeom prst="rtTriangle">
            <a:avLst/>
          </a:prstGeom>
          <a:solidFill>
            <a:srgbClr val="006C7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358079-E592-4D4A-A0A6-08C9BC0DF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6" y="267603"/>
            <a:ext cx="3271762" cy="2461960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B4837-4818-406A-B408-6272F6D7718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480" y="0"/>
            <a:ext cx="3017520" cy="30175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EA9E56-B7C4-4465-B624-5F6AF11AE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172" y="3110892"/>
            <a:ext cx="8699351" cy="1514896"/>
          </a:xfrm>
        </p:spPr>
        <p:txBody>
          <a:bodyPr anchor="b">
            <a:normAutofit/>
          </a:bodyPr>
          <a:lstStyle>
            <a:lvl1pPr algn="l">
              <a:defRPr sz="54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DA2E82C-DBB8-4442-B342-494B6121BB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4840" y="5642391"/>
            <a:ext cx="3271763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DFB90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 style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C111297-672D-4C53-A434-8DEE8A240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839" y="6069358"/>
            <a:ext cx="3271763" cy="36512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5B9094F-0807-4AA8-9557-BA4A75C0F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173" y="4681829"/>
            <a:ext cx="8707704" cy="60801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3400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EF5676-7874-4E7D-87DB-33382BC1A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019"/>
            <a:ext cx="12191999" cy="6858000"/>
          </a:xfrm>
          <a:prstGeom prst="rect">
            <a:avLst/>
          </a:prstGeom>
        </p:spPr>
      </p:pic>
      <p:sp>
        <p:nvSpPr>
          <p:cNvPr id="9" name="Triangle 3">
            <a:extLst>
              <a:ext uri="{FF2B5EF4-FFF2-40B4-BE49-F238E27FC236}">
                <a16:creationId xmlns:a16="http://schemas.microsoft.com/office/drawing/2014/main" id="{9CFD36F0-153C-4E74-8BDB-E910AAF61CC0}"/>
              </a:ext>
            </a:extLst>
          </p:cNvPr>
          <p:cNvSpPr/>
          <p:nvPr userDrawn="1"/>
        </p:nvSpPr>
        <p:spPr>
          <a:xfrm>
            <a:off x="1" y="2598890"/>
            <a:ext cx="9345707" cy="4259111"/>
          </a:xfrm>
          <a:prstGeom prst="triangle">
            <a:avLst>
              <a:gd name="adj" fmla="val 0"/>
            </a:avLst>
          </a:prstGeom>
          <a:solidFill>
            <a:srgbClr val="006C7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A633D-B3EE-4AA7-A1CC-158D84C466D4}"/>
              </a:ext>
            </a:extLst>
          </p:cNvPr>
          <p:cNvSpPr txBox="1"/>
          <p:nvPr userDrawn="1"/>
        </p:nvSpPr>
        <p:spPr>
          <a:xfrm>
            <a:off x="1176800" y="5003774"/>
            <a:ext cx="5383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National Main Street Center</a:t>
            </a:r>
            <a:b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53 West Jackson Blvd. Suite 350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Chicago, IL 60604</a:t>
            </a:r>
          </a:p>
          <a:p>
            <a:r>
              <a:rPr lang="en-US" sz="2000" b="1" dirty="0">
                <a:solidFill>
                  <a:srgbClr val="DFB904"/>
                </a:solidFill>
                <a:cs typeface="Arial" panose="020B0604020202020204" pitchFamily="34" charset="0"/>
              </a:rPr>
              <a:t>mainstreet.org</a:t>
            </a:r>
            <a:endParaRPr lang="en-US" sz="2000" dirty="0">
              <a:solidFill>
                <a:srgbClr val="DFB904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29E7A9-CC07-4038-88EC-73B81B69E2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5" y="267603"/>
            <a:ext cx="3271763" cy="2461960"/>
          </a:xfrm>
          <a:prstGeom prst="rect">
            <a:avLst/>
          </a:prstGeom>
          <a:effectLst/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617390-6E3E-4418-A73B-BF408F3D1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25" y="2837234"/>
            <a:ext cx="5715000" cy="568476"/>
          </a:xfrm>
        </p:spPr>
        <p:txBody>
          <a:bodyPr>
            <a:normAutofit/>
          </a:bodyPr>
          <a:lstStyle>
            <a:lvl1pPr marL="0" indent="0">
              <a:buNone/>
              <a:defRPr sz="4000" b="1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328AD7-3BF3-4F32-8F6F-07B3368065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9625" y="3501270"/>
            <a:ext cx="5715000" cy="43845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A0FBAE-C1AB-4DEC-A3CF-662EFBDAA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9625" y="4028757"/>
            <a:ext cx="5715000" cy="445056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25942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. 2">
    <p:bg>
      <p:bgPr>
        <a:solidFill>
          <a:srgbClr val="006C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Schmidt\Downloads\fort madison, iowa.jpg">
            <a:extLst>
              <a:ext uri="{FF2B5EF4-FFF2-40B4-BE49-F238E27FC236}">
                <a16:creationId xmlns:a16="http://schemas.microsoft.com/office/drawing/2014/main" id="{7C099885-E8F5-4B30-97B4-0C8EEDB760CC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8960" y="0"/>
            <a:ext cx="5985860" cy="3017520"/>
          </a:xfrm>
          <a:prstGeom prst="rect">
            <a:avLst/>
          </a:prstGeom>
          <a:noFill/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6B1DAFFD-C860-4120-A6AC-320BCA9E5CD3}"/>
              </a:ext>
            </a:extLst>
          </p:cNvPr>
          <p:cNvSpPr/>
          <p:nvPr userDrawn="1"/>
        </p:nvSpPr>
        <p:spPr>
          <a:xfrm rot="5400000">
            <a:off x="699969" y="-731668"/>
            <a:ext cx="5668409" cy="7104858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767AFA9-3AD1-4E41-8E0B-6C948F378DA2}"/>
              </a:ext>
            </a:extLst>
          </p:cNvPr>
          <p:cNvSpPr/>
          <p:nvPr userDrawn="1"/>
        </p:nvSpPr>
        <p:spPr>
          <a:xfrm>
            <a:off x="-21516" y="2850776"/>
            <a:ext cx="6297010" cy="4007224"/>
          </a:xfrm>
          <a:prstGeom prst="rtTriangle">
            <a:avLst/>
          </a:prstGeom>
          <a:solidFill>
            <a:srgbClr val="006C7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358079-E592-4D4A-A0A6-08C9BC0DF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6" y="312706"/>
            <a:ext cx="2022078" cy="1521589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B4837-4818-406A-B408-6272F6D7718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480" y="0"/>
            <a:ext cx="3017520" cy="30175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EA9E56-B7C4-4465-B624-5F6AF11AE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172" y="3110892"/>
            <a:ext cx="8699351" cy="1514896"/>
          </a:xfrm>
        </p:spPr>
        <p:txBody>
          <a:bodyPr anchor="b">
            <a:normAutofit/>
          </a:bodyPr>
          <a:lstStyle>
            <a:lvl1pPr algn="l">
              <a:defRPr sz="54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DA2E82C-DBB8-4442-B342-494B6121BB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4840" y="5642391"/>
            <a:ext cx="3271763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DFB90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 style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C111297-672D-4C53-A434-8DEE8A240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839" y="6069358"/>
            <a:ext cx="3271763" cy="36512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5B9094F-0807-4AA8-9557-BA4A75C0F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173" y="4681829"/>
            <a:ext cx="8707704" cy="60801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43B73-47BD-4C56-AF8A-C0D949480D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85" y="685813"/>
            <a:ext cx="2247976" cy="11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1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. 3">
    <p:bg>
      <p:bgPr>
        <a:solidFill>
          <a:srgbClr val="006C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7B3E9F-C308-434D-A93D-E99962F4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5461" y="-12248"/>
            <a:ext cx="5861532" cy="3029767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6B1DAFFD-C860-4120-A6AC-320BCA9E5CD3}"/>
              </a:ext>
            </a:extLst>
          </p:cNvPr>
          <p:cNvSpPr/>
          <p:nvPr userDrawn="1"/>
        </p:nvSpPr>
        <p:spPr>
          <a:xfrm rot="5400000">
            <a:off x="699969" y="-731668"/>
            <a:ext cx="5668409" cy="7104858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767AFA9-3AD1-4E41-8E0B-6C948F378DA2}"/>
              </a:ext>
            </a:extLst>
          </p:cNvPr>
          <p:cNvSpPr/>
          <p:nvPr userDrawn="1"/>
        </p:nvSpPr>
        <p:spPr>
          <a:xfrm>
            <a:off x="-21516" y="2850776"/>
            <a:ext cx="6297010" cy="4007224"/>
          </a:xfrm>
          <a:prstGeom prst="rtTriangle">
            <a:avLst/>
          </a:prstGeom>
          <a:solidFill>
            <a:srgbClr val="006C7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358079-E592-4D4A-A0A6-08C9BC0DF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6" y="267603"/>
            <a:ext cx="3271762" cy="2461960"/>
          </a:xfrm>
          <a:prstGeom prst="rect">
            <a:avLst/>
          </a:prstGeom>
          <a:effec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EA9E56-B7C4-4465-B624-5F6AF11AE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172" y="3110892"/>
            <a:ext cx="8699351" cy="1514896"/>
          </a:xfrm>
        </p:spPr>
        <p:txBody>
          <a:bodyPr anchor="b">
            <a:normAutofit/>
          </a:bodyPr>
          <a:lstStyle>
            <a:lvl1pPr algn="l">
              <a:defRPr sz="54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DA2E82C-DBB8-4442-B342-494B6121BB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4840" y="5642391"/>
            <a:ext cx="3271763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DFB90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 style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C111297-672D-4C53-A434-8DEE8A240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839" y="6069358"/>
            <a:ext cx="3271763" cy="36512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5B9094F-0807-4AA8-9557-BA4A75C0F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173" y="4681829"/>
            <a:ext cx="8707704" cy="60801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05750-53B7-4AA7-AD2F-A85AFBB08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349" y="0"/>
            <a:ext cx="2949651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7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310965-AF67-475E-A94B-2BEE540AA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"/>
            <a:ext cx="12252960" cy="7030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5B7E70-F80B-4C1E-8EF3-9A6CB020841B}"/>
              </a:ext>
            </a:extLst>
          </p:cNvPr>
          <p:cNvSpPr/>
          <p:nvPr userDrawn="1"/>
        </p:nvSpPr>
        <p:spPr>
          <a:xfrm>
            <a:off x="-1" y="3682165"/>
            <a:ext cx="12252959" cy="287191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96A09-5D70-4358-A6C5-2F766666D7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259" cy="4780143"/>
          </a:xfrm>
          <a:prstGeom prst="rect">
            <a:avLst/>
          </a:prstGeom>
          <a:effectLst>
            <a:outerShdw blurRad="254000" dist="76200" algn="ctr" rotWithShape="0">
              <a:srgbClr val="000000">
                <a:alpha val="50000"/>
              </a:srgbClr>
            </a:outerShdw>
          </a:effectLst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40D40F67-CD12-4A2C-A3EB-AF9F6358B3A3}"/>
              </a:ext>
            </a:extLst>
          </p:cNvPr>
          <p:cNvSpPr/>
          <p:nvPr userDrawn="1"/>
        </p:nvSpPr>
        <p:spPr>
          <a:xfrm>
            <a:off x="-18256" y="3023537"/>
            <a:ext cx="6217350" cy="4007224"/>
          </a:xfrm>
          <a:prstGeom prst="rtTriangle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EEA145-930D-4088-8397-53BCBBFF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055" y="3900509"/>
            <a:ext cx="10823698" cy="1111825"/>
          </a:xfrm>
        </p:spPr>
        <p:txBody>
          <a:bodyPr anchor="ctr">
            <a:normAutofit/>
          </a:bodyPr>
          <a:lstStyle>
            <a:lvl1pPr algn="l">
              <a:defRPr sz="54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7D627C6-6EDC-41F7-8A59-BDC0BF89BC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0055" y="5948154"/>
            <a:ext cx="3271763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DFB90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CD87E2-565C-4742-BFAC-0F239E75C7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3212" y="5955386"/>
            <a:ext cx="3271763" cy="36512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A5C91DF-F115-4A35-9E41-703C22A99D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0055" y="5076330"/>
            <a:ext cx="10823698" cy="60801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181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5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ullets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00ACCF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62" y="173056"/>
            <a:ext cx="10515600" cy="543086"/>
          </a:xfrm>
        </p:spPr>
        <p:txBody>
          <a:bodyPr>
            <a:normAutofit/>
          </a:bodyPr>
          <a:lstStyle>
            <a:lvl1pPr algn="l">
              <a:defRPr sz="36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0FA24-A4E7-4F79-88F8-71BC0F5B255A}"/>
              </a:ext>
            </a:extLst>
          </p:cNvPr>
          <p:cNvSpPr txBox="1">
            <a:spLocks/>
          </p:cNvSpPr>
          <p:nvPr userDrawn="1"/>
        </p:nvSpPr>
        <p:spPr>
          <a:xfrm>
            <a:off x="837962" y="576278"/>
            <a:ext cx="1051560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Insert subhead here</a:t>
            </a:r>
          </a:p>
        </p:txBody>
      </p:sp>
    </p:spTree>
    <p:extLst>
      <p:ext uri="{BB962C8B-B14F-4D97-AF65-F5344CB8AC3E}">
        <p14:creationId xmlns:p14="http://schemas.microsoft.com/office/powerpoint/2010/main" val="147442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F7991D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F7991D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F7991D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F7991D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F7991D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0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5647-8830-4219-AC43-F46B0C46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rgbClr val="DFB904"/>
              </a:buClr>
              <a:buFont typeface="Calibri" panose="020F0502020204030204" pitchFamily="34" charset="0"/>
              <a:buChar char="+"/>
              <a:defRPr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rgbClr val="DFB904"/>
              </a:buClr>
              <a:buFont typeface="Calibri" panose="020F0502020204030204" pitchFamily="34" charset="0"/>
              <a:buChar char="–"/>
              <a:defRPr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rgbClr val="DFB904"/>
              </a:buClr>
              <a:buFont typeface="Calibri" panose="020F0502020204030204" pitchFamily="34" charset="0"/>
              <a:buChar char="–"/>
              <a:defRPr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rgbClr val="DFB904"/>
              </a:buClr>
              <a:buFont typeface="Calibri" panose="020F0502020204030204" pitchFamily="34" charset="0"/>
              <a:buChar char="–"/>
              <a:defRPr/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rgbClr val="DFB904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E759738-CD03-4071-BBFD-5B5BDE14E34F}"/>
              </a:ext>
            </a:extLst>
          </p:cNvPr>
          <p:cNvSpPr/>
          <p:nvPr userDrawn="1"/>
        </p:nvSpPr>
        <p:spPr>
          <a:xfrm rot="10800000">
            <a:off x="-4782" y="4001"/>
            <a:ext cx="12203339" cy="1801406"/>
          </a:xfrm>
          <a:custGeom>
            <a:avLst/>
            <a:gdLst>
              <a:gd name="connsiteX0" fmla="*/ 0 w 18987249"/>
              <a:gd name="connsiteY0" fmla="*/ 1918756 h 1918756"/>
              <a:gd name="connsiteX1" fmla="*/ 479689 w 18987249"/>
              <a:gd name="connsiteY1" fmla="*/ 0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0 w 18987249"/>
              <a:gd name="connsiteY0" fmla="*/ 1918756 h 1918756"/>
              <a:gd name="connsiteX1" fmla="*/ 3599407 w 18987249"/>
              <a:gd name="connsiteY1" fmla="*/ 1102659 h 1918756"/>
              <a:gd name="connsiteX2" fmla="*/ 18507560 w 18987249"/>
              <a:gd name="connsiteY2" fmla="*/ 0 h 1918756"/>
              <a:gd name="connsiteX3" fmla="*/ 18987249 w 18987249"/>
              <a:gd name="connsiteY3" fmla="*/ 1918756 h 1918756"/>
              <a:gd name="connsiteX4" fmla="*/ 0 w 18987249"/>
              <a:gd name="connsiteY4" fmla="*/ 1918756 h 1918756"/>
              <a:gd name="connsiteX0" fmla="*/ 3298934 w 15387842"/>
              <a:gd name="connsiteY0" fmla="*/ 1905309 h 1918756"/>
              <a:gd name="connsiteX1" fmla="*/ 0 w 15387842"/>
              <a:gd name="connsiteY1" fmla="*/ 1102659 h 1918756"/>
              <a:gd name="connsiteX2" fmla="*/ 14908153 w 15387842"/>
              <a:gd name="connsiteY2" fmla="*/ 0 h 1918756"/>
              <a:gd name="connsiteX3" fmla="*/ 15387842 w 15387842"/>
              <a:gd name="connsiteY3" fmla="*/ 1918756 h 1918756"/>
              <a:gd name="connsiteX4" fmla="*/ 3298934 w 15387842"/>
              <a:gd name="connsiteY4" fmla="*/ 1905309 h 1918756"/>
              <a:gd name="connsiteX0" fmla="*/ 4404 w 12093312"/>
              <a:gd name="connsiteY0" fmla="*/ 1905309 h 1918756"/>
              <a:gd name="connsiteX1" fmla="*/ 0 w 12093312"/>
              <a:gd name="connsiteY1" fmla="*/ 1250577 h 1918756"/>
              <a:gd name="connsiteX2" fmla="*/ 11613623 w 12093312"/>
              <a:gd name="connsiteY2" fmla="*/ 0 h 1918756"/>
              <a:gd name="connsiteX3" fmla="*/ 12093312 w 12093312"/>
              <a:gd name="connsiteY3" fmla="*/ 1918756 h 1918756"/>
              <a:gd name="connsiteX4" fmla="*/ 4404 w 12093312"/>
              <a:gd name="connsiteY4" fmla="*/ 1905309 h 1918756"/>
              <a:gd name="connsiteX0" fmla="*/ 4404 w 12111164"/>
              <a:gd name="connsiteY0" fmla="*/ 1811180 h 1824627"/>
              <a:gd name="connsiteX1" fmla="*/ 0 w 12111164"/>
              <a:gd name="connsiteY1" fmla="*/ 1156448 h 1824627"/>
              <a:gd name="connsiteX2" fmla="*/ 12111164 w 12111164"/>
              <a:gd name="connsiteY2" fmla="*/ 0 h 1824627"/>
              <a:gd name="connsiteX3" fmla="*/ 12093312 w 12111164"/>
              <a:gd name="connsiteY3" fmla="*/ 1824627 h 1824627"/>
              <a:gd name="connsiteX4" fmla="*/ 4404 w 12111164"/>
              <a:gd name="connsiteY4" fmla="*/ 1811180 h 1824627"/>
              <a:gd name="connsiteX0" fmla="*/ 0 w 12268124"/>
              <a:gd name="connsiteY0" fmla="*/ 1824627 h 1824627"/>
              <a:gd name="connsiteX1" fmla="*/ 156960 w 12268124"/>
              <a:gd name="connsiteY1" fmla="*/ 1156448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68124"/>
              <a:gd name="connsiteY0" fmla="*/ 1824627 h 1824627"/>
              <a:gd name="connsiteX1" fmla="*/ 49384 w 12268124"/>
              <a:gd name="connsiteY1" fmla="*/ 1116107 h 1824627"/>
              <a:gd name="connsiteX2" fmla="*/ 12268124 w 12268124"/>
              <a:gd name="connsiteY2" fmla="*/ 0 h 1824627"/>
              <a:gd name="connsiteX3" fmla="*/ 12250272 w 12268124"/>
              <a:gd name="connsiteY3" fmla="*/ 1824627 h 1824627"/>
              <a:gd name="connsiteX4" fmla="*/ 0 w 12268124"/>
              <a:gd name="connsiteY4" fmla="*/ 1824627 h 1824627"/>
              <a:gd name="connsiteX0" fmla="*/ 0 w 12271538"/>
              <a:gd name="connsiteY0" fmla="*/ 1824627 h 1824627"/>
              <a:gd name="connsiteX1" fmla="*/ 49384 w 12271538"/>
              <a:gd name="connsiteY1" fmla="*/ 1116107 h 1824627"/>
              <a:gd name="connsiteX2" fmla="*/ 12268124 w 12271538"/>
              <a:gd name="connsiteY2" fmla="*/ 0 h 1824627"/>
              <a:gd name="connsiteX3" fmla="*/ 12271538 w 12271538"/>
              <a:gd name="connsiteY3" fmla="*/ 1824627 h 1824627"/>
              <a:gd name="connsiteX4" fmla="*/ 0 w 12271538"/>
              <a:gd name="connsiteY4" fmla="*/ 1824627 h 1824627"/>
              <a:gd name="connsiteX0" fmla="*/ 25044 w 12222154"/>
              <a:gd name="connsiteY0" fmla="*/ 1856525 h 1856525"/>
              <a:gd name="connsiteX1" fmla="*/ 0 w 12222154"/>
              <a:gd name="connsiteY1" fmla="*/ 1116107 h 1856525"/>
              <a:gd name="connsiteX2" fmla="*/ 12218740 w 12222154"/>
              <a:gd name="connsiteY2" fmla="*/ 0 h 1856525"/>
              <a:gd name="connsiteX3" fmla="*/ 12222154 w 12222154"/>
              <a:gd name="connsiteY3" fmla="*/ 1824627 h 1856525"/>
              <a:gd name="connsiteX4" fmla="*/ 25044 w 12222154"/>
              <a:gd name="connsiteY4" fmla="*/ 1856525 h 1856525"/>
              <a:gd name="connsiteX0" fmla="*/ 25044 w 12222154"/>
              <a:gd name="connsiteY0" fmla="*/ 1845892 h 1845892"/>
              <a:gd name="connsiteX1" fmla="*/ 0 w 12222154"/>
              <a:gd name="connsiteY1" fmla="*/ 1116107 h 1845892"/>
              <a:gd name="connsiteX2" fmla="*/ 12218740 w 12222154"/>
              <a:gd name="connsiteY2" fmla="*/ 0 h 1845892"/>
              <a:gd name="connsiteX3" fmla="*/ 12222154 w 12222154"/>
              <a:gd name="connsiteY3" fmla="*/ 1824627 h 1845892"/>
              <a:gd name="connsiteX4" fmla="*/ 25044 w 12222154"/>
              <a:gd name="connsiteY4" fmla="*/ 1845892 h 1845892"/>
              <a:gd name="connsiteX0" fmla="*/ 14411 w 12222154"/>
              <a:gd name="connsiteY0" fmla="*/ 1856524 h 1856524"/>
              <a:gd name="connsiteX1" fmla="*/ 0 w 12222154"/>
              <a:gd name="connsiteY1" fmla="*/ 1116107 h 1856524"/>
              <a:gd name="connsiteX2" fmla="*/ 12218740 w 12222154"/>
              <a:gd name="connsiteY2" fmla="*/ 0 h 1856524"/>
              <a:gd name="connsiteX3" fmla="*/ 12222154 w 12222154"/>
              <a:gd name="connsiteY3" fmla="*/ 1824627 h 1856524"/>
              <a:gd name="connsiteX4" fmla="*/ 14411 w 12222154"/>
              <a:gd name="connsiteY4" fmla="*/ 1856524 h 1856524"/>
              <a:gd name="connsiteX0" fmla="*/ 14411 w 12222154"/>
              <a:gd name="connsiteY0" fmla="*/ 1861073 h 1861073"/>
              <a:gd name="connsiteX1" fmla="*/ 0 w 12222154"/>
              <a:gd name="connsiteY1" fmla="*/ 1120656 h 1861073"/>
              <a:gd name="connsiteX2" fmla="*/ 12205093 w 12222154"/>
              <a:gd name="connsiteY2" fmla="*/ 0 h 1861073"/>
              <a:gd name="connsiteX3" fmla="*/ 12222154 w 12222154"/>
              <a:gd name="connsiteY3" fmla="*/ 1829176 h 1861073"/>
              <a:gd name="connsiteX4" fmla="*/ 14411 w 12222154"/>
              <a:gd name="connsiteY4" fmla="*/ 1861073 h 1861073"/>
              <a:gd name="connsiteX0" fmla="*/ 14411 w 12205093"/>
              <a:gd name="connsiteY0" fmla="*/ 1861073 h 1861073"/>
              <a:gd name="connsiteX1" fmla="*/ 0 w 12205093"/>
              <a:gd name="connsiteY1" fmla="*/ 1120656 h 1861073"/>
              <a:gd name="connsiteX2" fmla="*/ 12205093 w 12205093"/>
              <a:gd name="connsiteY2" fmla="*/ 0 h 1861073"/>
              <a:gd name="connsiteX3" fmla="*/ 12199408 w 12205093"/>
              <a:gd name="connsiteY3" fmla="*/ 1829176 h 1861073"/>
              <a:gd name="connsiteX4" fmla="*/ 14411 w 12205093"/>
              <a:gd name="connsiteY4" fmla="*/ 1861073 h 1861073"/>
              <a:gd name="connsiteX0" fmla="*/ 14411 w 12213056"/>
              <a:gd name="connsiteY0" fmla="*/ 1861073 h 1861073"/>
              <a:gd name="connsiteX1" fmla="*/ 0 w 12213056"/>
              <a:gd name="connsiteY1" fmla="*/ 1120656 h 1861073"/>
              <a:gd name="connsiteX2" fmla="*/ 12205093 w 12213056"/>
              <a:gd name="connsiteY2" fmla="*/ 0 h 1861073"/>
              <a:gd name="connsiteX3" fmla="*/ 12213056 w 12213056"/>
              <a:gd name="connsiteY3" fmla="*/ 1829176 h 1861073"/>
              <a:gd name="connsiteX4" fmla="*/ 14411 w 12213056"/>
              <a:gd name="connsiteY4" fmla="*/ 1861073 h 1861073"/>
              <a:gd name="connsiteX0" fmla="*/ 14411 w 12213056"/>
              <a:gd name="connsiteY0" fmla="*/ 1817006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17006 h 1829176"/>
              <a:gd name="connsiteX0" fmla="*/ 14411 w 12213056"/>
              <a:gd name="connsiteY0" fmla="*/ 1820678 h 1829176"/>
              <a:gd name="connsiteX1" fmla="*/ 0 w 12213056"/>
              <a:gd name="connsiteY1" fmla="*/ 1120656 h 1829176"/>
              <a:gd name="connsiteX2" fmla="*/ 12205093 w 12213056"/>
              <a:gd name="connsiteY2" fmla="*/ 0 h 1829176"/>
              <a:gd name="connsiteX3" fmla="*/ 12213056 w 12213056"/>
              <a:gd name="connsiteY3" fmla="*/ 1829176 h 1829176"/>
              <a:gd name="connsiteX4" fmla="*/ 14411 w 12213056"/>
              <a:gd name="connsiteY4" fmla="*/ 1820678 h 1829176"/>
              <a:gd name="connsiteX0" fmla="*/ 7067 w 12205712"/>
              <a:gd name="connsiteY0" fmla="*/ 182067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7067 w 12205712"/>
              <a:gd name="connsiteY4" fmla="*/ 1820678 h 1829176"/>
              <a:gd name="connsiteX0" fmla="*/ 3395 w 12205712"/>
              <a:gd name="connsiteY0" fmla="*/ 1813333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3395 w 12205712"/>
              <a:gd name="connsiteY4" fmla="*/ 1813333 h 1829176"/>
              <a:gd name="connsiteX0" fmla="*/ 410 w 12210072"/>
              <a:gd name="connsiteY0" fmla="*/ 1754576 h 1829176"/>
              <a:gd name="connsiteX1" fmla="*/ 4360 w 12210072"/>
              <a:gd name="connsiteY1" fmla="*/ 1124329 h 1829176"/>
              <a:gd name="connsiteX2" fmla="*/ 12202109 w 12210072"/>
              <a:gd name="connsiteY2" fmla="*/ 0 h 1829176"/>
              <a:gd name="connsiteX3" fmla="*/ 12210072 w 12210072"/>
              <a:gd name="connsiteY3" fmla="*/ 1829176 h 1829176"/>
              <a:gd name="connsiteX4" fmla="*/ 410 w 12210072"/>
              <a:gd name="connsiteY4" fmla="*/ 1754576 h 1829176"/>
              <a:gd name="connsiteX0" fmla="*/ 95201 w 12205712"/>
              <a:gd name="connsiteY0" fmla="*/ 1710508 h 1829176"/>
              <a:gd name="connsiteX1" fmla="*/ 0 w 12205712"/>
              <a:gd name="connsiteY1" fmla="*/ 1124329 h 1829176"/>
              <a:gd name="connsiteX2" fmla="*/ 12197749 w 12205712"/>
              <a:gd name="connsiteY2" fmla="*/ 0 h 1829176"/>
              <a:gd name="connsiteX3" fmla="*/ 12205712 w 12205712"/>
              <a:gd name="connsiteY3" fmla="*/ 1829176 h 1829176"/>
              <a:gd name="connsiteX4" fmla="*/ 95201 w 12205712"/>
              <a:gd name="connsiteY4" fmla="*/ 1710508 h 1829176"/>
              <a:gd name="connsiteX0" fmla="*/ 87856 w 12198367"/>
              <a:gd name="connsiteY0" fmla="*/ 1710508 h 1829176"/>
              <a:gd name="connsiteX1" fmla="*/ 0 w 12198367"/>
              <a:gd name="connsiteY1" fmla="*/ 1120657 h 1829176"/>
              <a:gd name="connsiteX2" fmla="*/ 12190404 w 12198367"/>
              <a:gd name="connsiteY2" fmla="*/ 0 h 1829176"/>
              <a:gd name="connsiteX3" fmla="*/ 12198367 w 12198367"/>
              <a:gd name="connsiteY3" fmla="*/ 1829176 h 1829176"/>
              <a:gd name="connsiteX4" fmla="*/ 87856 w 12198367"/>
              <a:gd name="connsiteY4" fmla="*/ 1710508 h 1829176"/>
              <a:gd name="connsiteX0" fmla="*/ 410 w 12202728"/>
              <a:gd name="connsiteY0" fmla="*/ 1798643 h 1829176"/>
              <a:gd name="connsiteX1" fmla="*/ 4361 w 12202728"/>
              <a:gd name="connsiteY1" fmla="*/ 1120657 h 1829176"/>
              <a:gd name="connsiteX2" fmla="*/ 12194765 w 12202728"/>
              <a:gd name="connsiteY2" fmla="*/ 0 h 1829176"/>
              <a:gd name="connsiteX3" fmla="*/ 12202728 w 12202728"/>
              <a:gd name="connsiteY3" fmla="*/ 1829176 h 1829176"/>
              <a:gd name="connsiteX4" fmla="*/ 410 w 12202728"/>
              <a:gd name="connsiteY4" fmla="*/ 1798643 h 1829176"/>
              <a:gd name="connsiteX0" fmla="*/ 410 w 12199316"/>
              <a:gd name="connsiteY0" fmla="*/ 1798643 h 1798643"/>
              <a:gd name="connsiteX1" fmla="*/ 4361 w 12199316"/>
              <a:gd name="connsiteY1" fmla="*/ 1120657 h 1798643"/>
              <a:gd name="connsiteX2" fmla="*/ 12194765 w 12199316"/>
              <a:gd name="connsiteY2" fmla="*/ 0 h 1798643"/>
              <a:gd name="connsiteX3" fmla="*/ 12199316 w 12199316"/>
              <a:gd name="connsiteY3" fmla="*/ 1754113 h 1798643"/>
              <a:gd name="connsiteX4" fmla="*/ 410 w 12199316"/>
              <a:gd name="connsiteY4" fmla="*/ 1798643 h 1798643"/>
              <a:gd name="connsiteX0" fmla="*/ 410 w 12194863"/>
              <a:gd name="connsiteY0" fmla="*/ 1798643 h 1798643"/>
              <a:gd name="connsiteX1" fmla="*/ 4361 w 12194863"/>
              <a:gd name="connsiteY1" fmla="*/ 1120657 h 1798643"/>
              <a:gd name="connsiteX2" fmla="*/ 12194765 w 12194863"/>
              <a:gd name="connsiteY2" fmla="*/ 0 h 1798643"/>
              <a:gd name="connsiteX3" fmla="*/ 12148137 w 12194863"/>
              <a:gd name="connsiteY3" fmla="*/ 1566456 h 1798643"/>
              <a:gd name="connsiteX4" fmla="*/ 410 w 12194863"/>
              <a:gd name="connsiteY4" fmla="*/ 1798643 h 1798643"/>
              <a:gd name="connsiteX0" fmla="*/ 623 w 12195076"/>
              <a:gd name="connsiteY0" fmla="*/ 1798643 h 1798643"/>
              <a:gd name="connsiteX1" fmla="*/ 1162 w 12195076"/>
              <a:gd name="connsiteY1" fmla="*/ 1120657 h 1798643"/>
              <a:gd name="connsiteX2" fmla="*/ 12194978 w 12195076"/>
              <a:gd name="connsiteY2" fmla="*/ 0 h 1798643"/>
              <a:gd name="connsiteX3" fmla="*/ 12148350 w 12195076"/>
              <a:gd name="connsiteY3" fmla="*/ 1566456 h 1798643"/>
              <a:gd name="connsiteX4" fmla="*/ 623 w 12195076"/>
              <a:gd name="connsiteY4" fmla="*/ 1798643 h 1798643"/>
              <a:gd name="connsiteX0" fmla="*/ 2873 w 12197326"/>
              <a:gd name="connsiteY0" fmla="*/ 1798643 h 1798643"/>
              <a:gd name="connsiteX1" fmla="*/ 0 w 12197326"/>
              <a:gd name="connsiteY1" fmla="*/ 1124069 h 1798643"/>
              <a:gd name="connsiteX2" fmla="*/ 12197228 w 12197326"/>
              <a:gd name="connsiteY2" fmla="*/ 0 h 1798643"/>
              <a:gd name="connsiteX3" fmla="*/ 12150600 w 12197326"/>
              <a:gd name="connsiteY3" fmla="*/ 1566456 h 1798643"/>
              <a:gd name="connsiteX4" fmla="*/ 2873 w 12197326"/>
              <a:gd name="connsiteY4" fmla="*/ 1798643 h 1798643"/>
              <a:gd name="connsiteX0" fmla="*/ 647 w 12198275"/>
              <a:gd name="connsiteY0" fmla="*/ 1798643 h 1798643"/>
              <a:gd name="connsiteX1" fmla="*/ 949 w 12198275"/>
              <a:gd name="connsiteY1" fmla="*/ 1124069 h 1798643"/>
              <a:gd name="connsiteX2" fmla="*/ 12198177 w 12198275"/>
              <a:gd name="connsiteY2" fmla="*/ 0 h 1798643"/>
              <a:gd name="connsiteX3" fmla="*/ 12151549 w 12198275"/>
              <a:gd name="connsiteY3" fmla="*/ 1566456 h 1798643"/>
              <a:gd name="connsiteX4" fmla="*/ 647 w 12198275"/>
              <a:gd name="connsiteY4" fmla="*/ 1798643 h 1798643"/>
              <a:gd name="connsiteX0" fmla="*/ 647 w 12198605"/>
              <a:gd name="connsiteY0" fmla="*/ 1798643 h 1801406"/>
              <a:gd name="connsiteX1" fmla="*/ 949 w 12198605"/>
              <a:gd name="connsiteY1" fmla="*/ 1124069 h 1801406"/>
              <a:gd name="connsiteX2" fmla="*/ 12198177 w 12198605"/>
              <a:gd name="connsiteY2" fmla="*/ 0 h 1801406"/>
              <a:gd name="connsiteX3" fmla="*/ 12192824 w 12198605"/>
              <a:gd name="connsiteY3" fmla="*/ 1801406 h 1801406"/>
              <a:gd name="connsiteX4" fmla="*/ 647 w 12198605"/>
              <a:gd name="connsiteY4" fmla="*/ 1798643 h 1801406"/>
              <a:gd name="connsiteX0" fmla="*/ 647 w 12198755"/>
              <a:gd name="connsiteY0" fmla="*/ 1798643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8643 h 1801406"/>
              <a:gd name="connsiteX0" fmla="*/ 304 w 12205556"/>
              <a:gd name="connsiteY0" fmla="*/ 1798643 h 1801406"/>
              <a:gd name="connsiteX1" fmla="*/ 7750 w 12205556"/>
              <a:gd name="connsiteY1" fmla="*/ 1124069 h 1801406"/>
              <a:gd name="connsiteX2" fmla="*/ 12204978 w 12205556"/>
              <a:gd name="connsiteY2" fmla="*/ 0 h 1801406"/>
              <a:gd name="connsiteX3" fmla="*/ 12202800 w 12205556"/>
              <a:gd name="connsiteY3" fmla="*/ 1801406 h 1801406"/>
              <a:gd name="connsiteX4" fmla="*/ 304 w 12205556"/>
              <a:gd name="connsiteY4" fmla="*/ 1798643 h 1801406"/>
              <a:gd name="connsiteX0" fmla="*/ 470 w 12200960"/>
              <a:gd name="connsiteY0" fmla="*/ 1798643 h 1801406"/>
              <a:gd name="connsiteX1" fmla="*/ 3154 w 12200960"/>
              <a:gd name="connsiteY1" fmla="*/ 1124069 h 1801406"/>
              <a:gd name="connsiteX2" fmla="*/ 12200382 w 12200960"/>
              <a:gd name="connsiteY2" fmla="*/ 0 h 1801406"/>
              <a:gd name="connsiteX3" fmla="*/ 12198204 w 12200960"/>
              <a:gd name="connsiteY3" fmla="*/ 1801406 h 1801406"/>
              <a:gd name="connsiteX4" fmla="*/ 470 w 12200960"/>
              <a:gd name="connsiteY4" fmla="*/ 1798643 h 1801406"/>
              <a:gd name="connsiteX0" fmla="*/ 2079 w 12197806"/>
              <a:gd name="connsiteY0" fmla="*/ 1798643 h 1801406"/>
              <a:gd name="connsiteX1" fmla="*/ 0 w 12197806"/>
              <a:gd name="connsiteY1" fmla="*/ 1124069 h 1801406"/>
              <a:gd name="connsiteX2" fmla="*/ 12197228 w 12197806"/>
              <a:gd name="connsiteY2" fmla="*/ 0 h 1801406"/>
              <a:gd name="connsiteX3" fmla="*/ 12195050 w 12197806"/>
              <a:gd name="connsiteY3" fmla="*/ 1801406 h 1801406"/>
              <a:gd name="connsiteX4" fmla="*/ 2079 w 12197806"/>
              <a:gd name="connsiteY4" fmla="*/ 1798643 h 1801406"/>
              <a:gd name="connsiteX0" fmla="*/ 647 w 12198755"/>
              <a:gd name="connsiteY0" fmla="*/ 1791500 h 1801406"/>
              <a:gd name="connsiteX1" fmla="*/ 949 w 12198755"/>
              <a:gd name="connsiteY1" fmla="*/ 1124069 h 1801406"/>
              <a:gd name="connsiteX2" fmla="*/ 12198177 w 12198755"/>
              <a:gd name="connsiteY2" fmla="*/ 0 h 1801406"/>
              <a:gd name="connsiteX3" fmla="*/ 12195999 w 12198755"/>
              <a:gd name="connsiteY3" fmla="*/ 1801406 h 1801406"/>
              <a:gd name="connsiteX4" fmla="*/ 647 w 12198755"/>
              <a:gd name="connsiteY4" fmla="*/ 1791500 h 1801406"/>
              <a:gd name="connsiteX0" fmla="*/ 647 w 12198755"/>
              <a:gd name="connsiteY0" fmla="*/ 1803407 h 1803407"/>
              <a:gd name="connsiteX1" fmla="*/ 949 w 12198755"/>
              <a:gd name="connsiteY1" fmla="*/ 1124069 h 1803407"/>
              <a:gd name="connsiteX2" fmla="*/ 12198177 w 12198755"/>
              <a:gd name="connsiteY2" fmla="*/ 0 h 1803407"/>
              <a:gd name="connsiteX3" fmla="*/ 12195999 w 12198755"/>
              <a:gd name="connsiteY3" fmla="*/ 1801406 h 1803407"/>
              <a:gd name="connsiteX4" fmla="*/ 647 w 12198755"/>
              <a:gd name="connsiteY4" fmla="*/ 1803407 h 1803407"/>
              <a:gd name="connsiteX0" fmla="*/ 369 w 12203239"/>
              <a:gd name="connsiteY0" fmla="*/ 1805788 h 1805788"/>
              <a:gd name="connsiteX1" fmla="*/ 5433 w 12203239"/>
              <a:gd name="connsiteY1" fmla="*/ 1124069 h 1805788"/>
              <a:gd name="connsiteX2" fmla="*/ 12202661 w 12203239"/>
              <a:gd name="connsiteY2" fmla="*/ 0 h 1805788"/>
              <a:gd name="connsiteX3" fmla="*/ 12200483 w 12203239"/>
              <a:gd name="connsiteY3" fmla="*/ 1801406 h 1805788"/>
              <a:gd name="connsiteX4" fmla="*/ 369 w 12203239"/>
              <a:gd name="connsiteY4" fmla="*/ 1805788 h 1805788"/>
              <a:gd name="connsiteX0" fmla="*/ 369 w 12203239"/>
              <a:gd name="connsiteY0" fmla="*/ 1801026 h 1801406"/>
              <a:gd name="connsiteX1" fmla="*/ 5433 w 12203239"/>
              <a:gd name="connsiteY1" fmla="*/ 1124069 h 1801406"/>
              <a:gd name="connsiteX2" fmla="*/ 12202661 w 12203239"/>
              <a:gd name="connsiteY2" fmla="*/ 0 h 1801406"/>
              <a:gd name="connsiteX3" fmla="*/ 12200483 w 12203239"/>
              <a:gd name="connsiteY3" fmla="*/ 1801406 h 1801406"/>
              <a:gd name="connsiteX4" fmla="*/ 369 w 12203239"/>
              <a:gd name="connsiteY4" fmla="*/ 1801026 h 1801406"/>
              <a:gd name="connsiteX0" fmla="*/ 469 w 12203339"/>
              <a:gd name="connsiteY0" fmla="*/ 1801026 h 1801406"/>
              <a:gd name="connsiteX1" fmla="*/ 3152 w 12203339"/>
              <a:gd name="connsiteY1" fmla="*/ 1124069 h 1801406"/>
              <a:gd name="connsiteX2" fmla="*/ 12202761 w 12203339"/>
              <a:gd name="connsiteY2" fmla="*/ 0 h 1801406"/>
              <a:gd name="connsiteX3" fmla="*/ 12200583 w 12203339"/>
              <a:gd name="connsiteY3" fmla="*/ 1801406 h 1801406"/>
              <a:gd name="connsiteX4" fmla="*/ 469 w 12203339"/>
              <a:gd name="connsiteY4" fmla="*/ 1801026 h 18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339" h="1801406">
                <a:moveTo>
                  <a:pt x="469" y="1801026"/>
                </a:moveTo>
                <a:cubicBezTo>
                  <a:pt x="-1887" y="1568910"/>
                  <a:pt x="5508" y="1356185"/>
                  <a:pt x="3152" y="1124069"/>
                </a:cubicBezTo>
                <a:lnTo>
                  <a:pt x="12202761" y="0"/>
                </a:lnTo>
                <a:cubicBezTo>
                  <a:pt x="12205415" y="609725"/>
                  <a:pt x="12197929" y="1191681"/>
                  <a:pt x="12200583" y="1801406"/>
                </a:cubicBezTo>
                <a:lnTo>
                  <a:pt x="469" y="1801026"/>
                </a:lnTo>
                <a:close/>
              </a:path>
            </a:pathLst>
          </a:custGeom>
          <a:solidFill>
            <a:srgbClr val="006C7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riangle 11">
            <a:extLst>
              <a:ext uri="{FF2B5EF4-FFF2-40B4-BE49-F238E27FC236}">
                <a16:creationId xmlns:a16="http://schemas.microsoft.com/office/drawing/2014/main" id="{5F120A03-C0E7-4F9E-BCB6-422AD7A6FEC8}"/>
              </a:ext>
            </a:extLst>
          </p:cNvPr>
          <p:cNvSpPr/>
          <p:nvPr userDrawn="1"/>
        </p:nvSpPr>
        <p:spPr>
          <a:xfrm rot="10800000">
            <a:off x="-6824" y="2933"/>
            <a:ext cx="12205172" cy="1688709"/>
          </a:xfrm>
          <a:custGeom>
            <a:avLst/>
            <a:gdLst>
              <a:gd name="connsiteX0" fmla="*/ 0 w 12192000"/>
              <a:gd name="connsiteY0" fmla="*/ 1715410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15410 h 1715410"/>
              <a:gd name="connsiteX0" fmla="*/ 0 w 12192000"/>
              <a:gd name="connsiteY0" fmla="*/ 1708065 h 1715410"/>
              <a:gd name="connsiteX1" fmla="*/ 0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11017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0 w 12192000"/>
              <a:gd name="connsiteY0" fmla="*/ 1708065 h 1715410"/>
              <a:gd name="connsiteX1" fmla="*/ 3673 w 12192000"/>
              <a:gd name="connsiteY1" fmla="*/ 0 h 1715410"/>
              <a:gd name="connsiteX2" fmla="*/ 12192000 w 12192000"/>
              <a:gd name="connsiteY2" fmla="*/ 1715410 h 1715410"/>
              <a:gd name="connsiteX3" fmla="*/ 0 w 12192000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1061 w 12189388"/>
              <a:gd name="connsiteY0" fmla="*/ 1708065 h 1715410"/>
              <a:gd name="connsiteX1" fmla="*/ 1061 w 12189388"/>
              <a:gd name="connsiteY1" fmla="*/ 0 h 1715410"/>
              <a:gd name="connsiteX2" fmla="*/ 12189388 w 12189388"/>
              <a:gd name="connsiteY2" fmla="*/ 1715410 h 1715410"/>
              <a:gd name="connsiteX3" fmla="*/ 1061 w 12189388"/>
              <a:gd name="connsiteY3" fmla="*/ 1708065 h 1715410"/>
              <a:gd name="connsiteX0" fmla="*/ 0 w 12191999"/>
              <a:gd name="connsiteY0" fmla="*/ 1693376 h 1715410"/>
              <a:gd name="connsiteX1" fmla="*/ 3672 w 12191999"/>
              <a:gd name="connsiteY1" fmla="*/ 0 h 1715410"/>
              <a:gd name="connsiteX2" fmla="*/ 12191999 w 12191999"/>
              <a:gd name="connsiteY2" fmla="*/ 1715410 h 1715410"/>
              <a:gd name="connsiteX3" fmla="*/ 0 w 12191999"/>
              <a:gd name="connsiteY3" fmla="*/ 1693376 h 1715410"/>
              <a:gd name="connsiteX0" fmla="*/ 1060 w 12193059"/>
              <a:gd name="connsiteY0" fmla="*/ 1693376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93376 h 1715410"/>
              <a:gd name="connsiteX0" fmla="*/ 33289 w 12192237"/>
              <a:gd name="connsiteY0" fmla="*/ 1652981 h 1715410"/>
              <a:gd name="connsiteX1" fmla="*/ 237 w 12192237"/>
              <a:gd name="connsiteY1" fmla="*/ 0 h 1715410"/>
              <a:gd name="connsiteX2" fmla="*/ 12192237 w 12192237"/>
              <a:gd name="connsiteY2" fmla="*/ 1715410 h 1715410"/>
              <a:gd name="connsiteX3" fmla="*/ 33289 w 12192237"/>
              <a:gd name="connsiteY3" fmla="*/ 1652981 h 1715410"/>
              <a:gd name="connsiteX0" fmla="*/ 1060 w 12193059"/>
              <a:gd name="connsiteY0" fmla="*/ 1682359 h 1715410"/>
              <a:gd name="connsiteX1" fmla="*/ 1059 w 12193059"/>
              <a:gd name="connsiteY1" fmla="*/ 0 h 1715410"/>
              <a:gd name="connsiteX2" fmla="*/ 12193059 w 12193059"/>
              <a:gd name="connsiteY2" fmla="*/ 1715410 h 1715410"/>
              <a:gd name="connsiteX3" fmla="*/ 1060 w 12193059"/>
              <a:gd name="connsiteY3" fmla="*/ 1682359 h 1715410"/>
              <a:gd name="connsiteX0" fmla="*/ 1060 w 12189647"/>
              <a:gd name="connsiteY0" fmla="*/ 1682359 h 1682359"/>
              <a:gd name="connsiteX1" fmla="*/ 1059 w 12189647"/>
              <a:gd name="connsiteY1" fmla="*/ 0 h 1682359"/>
              <a:gd name="connsiteX2" fmla="*/ 12189647 w 12189647"/>
              <a:gd name="connsiteY2" fmla="*/ 1674467 h 1682359"/>
              <a:gd name="connsiteX3" fmla="*/ 1060 w 12189647"/>
              <a:gd name="connsiteY3" fmla="*/ 1682359 h 1682359"/>
              <a:gd name="connsiteX0" fmla="*/ 1060 w 12169175"/>
              <a:gd name="connsiteY0" fmla="*/ 1682359 h 1682359"/>
              <a:gd name="connsiteX1" fmla="*/ 1059 w 12169175"/>
              <a:gd name="connsiteY1" fmla="*/ 0 h 1682359"/>
              <a:gd name="connsiteX2" fmla="*/ 12169175 w 12169175"/>
              <a:gd name="connsiteY2" fmla="*/ 1674467 h 1682359"/>
              <a:gd name="connsiteX3" fmla="*/ 1060 w 12169175"/>
              <a:gd name="connsiteY3" fmla="*/ 1682359 h 1682359"/>
              <a:gd name="connsiteX0" fmla="*/ 1060 w 12196471"/>
              <a:gd name="connsiteY0" fmla="*/ 1682359 h 1682359"/>
              <a:gd name="connsiteX1" fmla="*/ 1059 w 12196471"/>
              <a:gd name="connsiteY1" fmla="*/ 0 h 1682359"/>
              <a:gd name="connsiteX2" fmla="*/ 12196471 w 12196471"/>
              <a:gd name="connsiteY2" fmla="*/ 1674467 h 1682359"/>
              <a:gd name="connsiteX3" fmla="*/ 1060 w 12196471"/>
              <a:gd name="connsiteY3" fmla="*/ 1682359 h 1682359"/>
              <a:gd name="connsiteX0" fmla="*/ 1060 w 12213530"/>
              <a:gd name="connsiteY0" fmla="*/ 1682359 h 1682359"/>
              <a:gd name="connsiteX1" fmla="*/ 1059 w 12213530"/>
              <a:gd name="connsiteY1" fmla="*/ 0 h 1682359"/>
              <a:gd name="connsiteX2" fmla="*/ 12213530 w 12213530"/>
              <a:gd name="connsiteY2" fmla="*/ 1677879 h 1682359"/>
              <a:gd name="connsiteX3" fmla="*/ 1060 w 12213530"/>
              <a:gd name="connsiteY3" fmla="*/ 1682359 h 1682359"/>
              <a:gd name="connsiteX0" fmla="*/ 1060 w 12199882"/>
              <a:gd name="connsiteY0" fmla="*/ 1682359 h 1684703"/>
              <a:gd name="connsiteX1" fmla="*/ 1059 w 12199882"/>
              <a:gd name="connsiteY1" fmla="*/ 0 h 1684703"/>
              <a:gd name="connsiteX2" fmla="*/ 12199882 w 12199882"/>
              <a:gd name="connsiteY2" fmla="*/ 1684703 h 1684703"/>
              <a:gd name="connsiteX3" fmla="*/ 1060 w 12199882"/>
              <a:gd name="connsiteY3" fmla="*/ 1682359 h 1684703"/>
              <a:gd name="connsiteX0" fmla="*/ 0 w 12205172"/>
              <a:gd name="connsiteY0" fmla="*/ 1688709 h 1688709"/>
              <a:gd name="connsiteX1" fmla="*/ 6349 w 12205172"/>
              <a:gd name="connsiteY1" fmla="*/ 0 h 1688709"/>
              <a:gd name="connsiteX2" fmla="*/ 12205172 w 12205172"/>
              <a:gd name="connsiteY2" fmla="*/ 1684703 h 1688709"/>
              <a:gd name="connsiteX3" fmla="*/ 0 w 12205172"/>
              <a:gd name="connsiteY3" fmla="*/ 1688709 h 168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172" h="1688709">
                <a:moveTo>
                  <a:pt x="0" y="1688709"/>
                </a:moveTo>
                <a:cubicBezTo>
                  <a:pt x="3672" y="1119354"/>
                  <a:pt x="2677" y="569355"/>
                  <a:pt x="6349" y="0"/>
                </a:cubicBezTo>
                <a:lnTo>
                  <a:pt x="12205172" y="1684703"/>
                </a:lnTo>
                <a:lnTo>
                  <a:pt x="0" y="1688709"/>
                </a:lnTo>
                <a:close/>
              </a:path>
            </a:pathLst>
          </a:custGeom>
          <a:solidFill>
            <a:srgbClr val="17788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74BAA-4979-4D28-B11D-6E5919C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93"/>
            <a:ext cx="10515600" cy="656851"/>
          </a:xfrm>
        </p:spPr>
        <p:txBody>
          <a:bodyPr>
            <a:normAutofit/>
          </a:bodyPr>
          <a:lstStyle>
            <a:lvl1pPr algn="l"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7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17CD41-CC0B-4746-814E-BEDC1DF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E8754-004D-4DED-888A-B9662AE1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F5BD-B3FD-473C-B7CE-BA6E9C21A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1B26-C2F8-4C30-B002-EE2E2676C6CB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B577-A5F7-4BB0-B25A-D670359EB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75E79-2457-421B-A6C4-0DE89C670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FE48-06E4-4048-AF13-1E74183564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7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3" r:id="rId3"/>
    <p:sldLayoutId id="2147483669" r:id="rId4"/>
    <p:sldLayoutId id="2147483655" r:id="rId5"/>
    <p:sldLayoutId id="2147483661" r:id="rId6"/>
    <p:sldLayoutId id="2147483670" r:id="rId7"/>
    <p:sldLayoutId id="2147483650" r:id="rId8"/>
    <p:sldLayoutId id="2147483666" r:id="rId9"/>
    <p:sldLayoutId id="2147483660" r:id="rId10"/>
    <p:sldLayoutId id="2147483668" r:id="rId11"/>
    <p:sldLayoutId id="2147483658" r:id="rId12"/>
    <p:sldLayoutId id="2147483663" r:id="rId13"/>
    <p:sldLayoutId id="2147483653" r:id="rId14"/>
    <p:sldLayoutId id="2147483656" r:id="rId15"/>
    <p:sldLayoutId id="2147483665" r:id="rId16"/>
    <p:sldLayoutId id="2147483671" r:id="rId17"/>
    <p:sldLayoutId id="2147483672" r:id="rId18"/>
    <p:sldLayoutId id="2147483664" r:id="rId19"/>
    <p:sldLayoutId id="214748365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khumrichouser@savingplaces.org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main-street-america/" TargetMode="External"/><Relationship Id="rId2" Type="http://schemas.openxmlformats.org/officeDocument/2006/relationships/hyperlink" Target="https://twitter.com/NatlMainStreet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communications@savingplaces.org" TargetMode="External"/><Relationship Id="rId5" Type="http://schemas.openxmlformats.org/officeDocument/2006/relationships/hyperlink" Target="https://airtable.com/shroj2R5BWERHexKe" TargetMode="External"/><Relationship Id="rId4" Type="http://schemas.openxmlformats.org/officeDocument/2006/relationships/hyperlink" Target="https://www.facebook.com/NationalMainStreetCent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9385-F24F-42C7-933F-678DD85AE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172" y="3331029"/>
            <a:ext cx="8317123" cy="1460464"/>
          </a:xfrm>
        </p:spPr>
        <p:txBody>
          <a:bodyPr>
            <a:noAutofit/>
          </a:bodyPr>
          <a:lstStyle/>
          <a:p>
            <a:r>
              <a:rPr lang="en-US" sz="4000" dirty="0"/>
              <a:t>Infrastructure funding and Main Street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C0A8-D09B-45A6-8F17-EFD57D6CD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4839" y="5704233"/>
            <a:ext cx="3271763" cy="365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Kelly Humrichouser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6519B-6A20-41ED-8F77-4901C48AA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February 23, 2022</a:t>
            </a:r>
          </a:p>
        </p:txBody>
      </p:sp>
    </p:spTree>
    <p:extLst>
      <p:ext uri="{BB962C8B-B14F-4D97-AF65-F5344CB8AC3E}">
        <p14:creationId xmlns:p14="http://schemas.microsoft.com/office/powerpoint/2010/main" val="360320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0CA6D1-BCAE-4FE8-BDA5-4B862262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IIJA – raise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CEA2C-DA06-42F9-A059-47F1B809E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21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IIJA included $7.5B in funding for RAISE Grants</a:t>
            </a:r>
          </a:p>
          <a:p>
            <a:r>
              <a:rPr lang="en-US" dirty="0"/>
              <a:t>RAISE = Rebuilding American Infrastructure with Sustainability and Equity</a:t>
            </a:r>
          </a:p>
          <a:p>
            <a:r>
              <a:rPr lang="en-US" dirty="0"/>
              <a:t>TIGER (Obama) </a:t>
            </a:r>
            <a:r>
              <a:rPr lang="en-US" dirty="0">
                <a:sym typeface="Wingdings" panose="05000000000000000000" pitchFamily="2" charset="2"/>
              </a:rPr>
              <a:t> BUILD (Trump)  RAISE (Biden)</a:t>
            </a:r>
          </a:p>
          <a:p>
            <a:r>
              <a:rPr lang="en-US" dirty="0">
                <a:sym typeface="Wingdings" panose="05000000000000000000" pitchFamily="2" charset="2"/>
              </a:rPr>
              <a:t>Posted 1/14/22 – closes 4/14/22</a:t>
            </a:r>
          </a:p>
          <a:p>
            <a:r>
              <a:rPr lang="en-US" dirty="0">
                <a:sym typeface="Wingdings" panose="05000000000000000000" pitchFamily="2" charset="2"/>
              </a:rPr>
              <a:t>Local units of government are eligible for competitive funds with $1M floor.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AD2091-6E4C-486B-ACEA-2B1F2D75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1724025"/>
            <a:ext cx="51149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E335A7-7F88-4992-AD9E-6F8B0DB7D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558925"/>
            <a:ext cx="6362700" cy="49286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Nationally, $5B formula funding to states for charging infrastructure</a:t>
            </a:r>
          </a:p>
          <a:p>
            <a:pPr lvl="1"/>
            <a:r>
              <a:rPr lang="en-US" dirty="0"/>
              <a:t>Designated “alternative fuel corridors”</a:t>
            </a:r>
          </a:p>
          <a:p>
            <a:r>
              <a:rPr lang="en-US" dirty="0"/>
              <a:t>$2.5B in competitive grants for both alternative fuel corridors and community grants.</a:t>
            </a:r>
          </a:p>
          <a:p>
            <a:pPr lvl="1"/>
            <a:r>
              <a:rPr lang="en-US" dirty="0"/>
              <a:t>50% each year reserved for “community grants”</a:t>
            </a:r>
          </a:p>
          <a:p>
            <a:pPr lvl="1"/>
            <a:r>
              <a:rPr lang="en-US" dirty="0"/>
              <a:t>Projects may be located in any publicly accessible place</a:t>
            </a:r>
          </a:p>
          <a:p>
            <a:pPr lvl="1"/>
            <a:r>
              <a:rPr lang="en-US" dirty="0"/>
              <a:t>Prioritized for rural, low-income areas</a:t>
            </a:r>
          </a:p>
          <a:p>
            <a:pPr marL="457200" lvl="1" indent="0">
              <a:buNone/>
            </a:pPr>
            <a:r>
              <a:rPr lang="en-US" dirty="0"/>
              <a:t>Public comments are currently being accepted on program development.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CC79D1-CE7B-4539-BC2C-339A2B17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IIJA – Electric vehicle charging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8DAE4-FA5F-4ACD-B0B3-00414165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0" r="6168"/>
          <a:stretch/>
        </p:blipFill>
        <p:spPr>
          <a:xfrm>
            <a:off x="7058024" y="2009774"/>
            <a:ext cx="49053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1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76F23-F276-4B32-B4CF-2A12E6BE8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02800"/>
            <a:ext cx="6589619" cy="48625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 the past six months, Main Street America worked with the Percent for Place Coalition, a coalition of CDFIs, HUD, and the White House on the Community Restoration and Revitalization Fund (CRRF).</a:t>
            </a:r>
          </a:p>
          <a:p>
            <a:r>
              <a:rPr lang="en-US" dirty="0"/>
              <a:t>CRRF would be a $2B program for housing and civic infrastructure, with a capacity building component.</a:t>
            </a:r>
          </a:p>
          <a:p>
            <a:r>
              <a:rPr lang="en-US" dirty="0"/>
              <a:t>CRRF was included in the final version of Build Back Better, before it stalled.</a:t>
            </a:r>
          </a:p>
          <a:p>
            <a:r>
              <a:rPr lang="en-US" dirty="0"/>
              <a:t>BBB is anticipated to be broken up; unclear if CRRF may emerge as standalone legislation.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BB6845-944F-4F79-8656-DB9F9B8B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 Back better and civic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3B621-2CB6-45F5-9C6A-B61B9296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3" r="11709"/>
          <a:stretch/>
        </p:blipFill>
        <p:spPr>
          <a:xfrm>
            <a:off x="7355541" y="2326295"/>
            <a:ext cx="4531659" cy="32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AED96C-62E7-477B-BD9D-564C9943B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things left on the table, for reference:</a:t>
            </a:r>
          </a:p>
          <a:p>
            <a:pPr marL="457200" lvl="1" indent="0">
              <a:buNone/>
            </a:pPr>
            <a:r>
              <a:rPr lang="en-US" dirty="0"/>
              <a:t>$3B for Community Development Block Grants (CDBG) with a focus on housing.</a:t>
            </a:r>
          </a:p>
          <a:p>
            <a:pPr marL="457200" lvl="1" indent="0">
              <a:buNone/>
            </a:pPr>
            <a:r>
              <a:rPr lang="en-US" dirty="0"/>
              <a:t>$1B for the new Rural Partnership Program to make grants to nonprofits for development activities</a:t>
            </a:r>
          </a:p>
          <a:p>
            <a:pPr marL="457200" lvl="1" indent="0">
              <a:buNone/>
            </a:pPr>
            <a:r>
              <a:rPr lang="en-US" dirty="0"/>
              <a:t>$1B for SBA Uplift Incubator program for a network of incubator spaces in underserved communities. </a:t>
            </a:r>
          </a:p>
          <a:p>
            <a:pPr marL="457200" lvl="1" indent="0">
              <a:buNone/>
            </a:pPr>
            <a:r>
              <a:rPr lang="en-US" dirty="0"/>
              <a:t>$1.2B for an EDA pilot program – RECOMPETE – to build capacity for economic development job growth</a:t>
            </a:r>
          </a:p>
          <a:p>
            <a:pPr marL="457200" lvl="1" indent="0">
              <a:buNone/>
            </a:pPr>
            <a:r>
              <a:rPr lang="en-US" dirty="0"/>
              <a:t>And about another $100B for housing . . 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A7AB56-497D-40AA-810D-538BFB4F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BBB Programs of interest</a:t>
            </a:r>
          </a:p>
        </p:txBody>
      </p:sp>
    </p:spTree>
    <p:extLst>
      <p:ext uri="{BB962C8B-B14F-4D97-AF65-F5344CB8AC3E}">
        <p14:creationId xmlns:p14="http://schemas.microsoft.com/office/powerpoint/2010/main" val="288172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F406EB-0890-4FE3-84F3-F28F72C0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7075" cy="4351338"/>
          </a:xfrm>
        </p:spPr>
        <p:txBody>
          <a:bodyPr>
            <a:normAutofit/>
          </a:bodyPr>
          <a:lstStyle/>
          <a:p>
            <a:r>
              <a:rPr lang="en-US" dirty="0"/>
              <a:t>Improvements to the federal Historic Tax Credit (HTC) were not included in final version of BBB.</a:t>
            </a:r>
          </a:p>
          <a:p>
            <a:r>
              <a:rPr lang="en-US" dirty="0"/>
              <a:t>Six provisions included temporary increase to 30% and a permanent increase to 30% for small projects (under $2.5M).</a:t>
            </a:r>
          </a:p>
          <a:p>
            <a:r>
              <a:rPr lang="en-US" dirty="0"/>
              <a:t>Currently, the advocacy action step is to ask Members to co-sponsor the Historic Tax Credit Growth and Opportunity Act (HTC-Go).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F3C3B7-46B8-4E56-B633-A55E4DD7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historic tax Credit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CFCE5-905C-493C-97DF-B4CA5F1E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5" y="1971674"/>
            <a:ext cx="3814763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21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F406EB-0890-4FE3-84F3-F28F72C0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12" y="1682750"/>
            <a:ext cx="9553575" cy="4351338"/>
          </a:xfrm>
        </p:spPr>
        <p:txBody>
          <a:bodyPr>
            <a:noAutofit/>
          </a:bodyPr>
          <a:lstStyle/>
          <a:p>
            <a:r>
              <a:rPr lang="en-US" sz="2400" dirty="0"/>
              <a:t>H.R.6589 - Historic Preservation Enhancement Act introduced earlier this month.</a:t>
            </a:r>
          </a:p>
          <a:p>
            <a:r>
              <a:rPr lang="en-US" sz="2400" dirty="0"/>
              <a:t>HPF Reauthorization would: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permanently authorize HPF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increase funding to $300M/</a:t>
            </a:r>
            <a:r>
              <a:rPr lang="en-US" sz="2000" dirty="0" err="1"/>
              <a:t>yr</a:t>
            </a:r>
            <a:r>
              <a:rPr lang="en-US" sz="2000" dirty="0"/>
              <a:t> (from $150M/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permanently fund the HPF.</a:t>
            </a:r>
          </a:p>
          <a:p>
            <a:r>
              <a:rPr lang="en-US" sz="2400" dirty="0"/>
              <a:t>Would increase funding to SHPOs</a:t>
            </a:r>
          </a:p>
          <a:p>
            <a:r>
              <a:rPr lang="en-US" sz="2400" dirty="0"/>
              <a:t>Would fund competitive grant programs administered by the National Park Service.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F3C3B7-46B8-4E56-B633-A55E4DD7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Preservation Fund</a:t>
            </a:r>
          </a:p>
        </p:txBody>
      </p:sp>
    </p:spTree>
    <p:extLst>
      <p:ext uri="{BB962C8B-B14F-4D97-AF65-F5344CB8AC3E}">
        <p14:creationId xmlns:p14="http://schemas.microsoft.com/office/powerpoint/2010/main" val="259915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57756-8176-4415-99A3-DF245D60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647"/>
            <a:ext cx="10515600" cy="471991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American Rescue Plan Act (ARPA) Interim Rule was released in May; MSA submitted comments on its use for small businesses/business districts in July. </a:t>
            </a:r>
          </a:p>
          <a:p>
            <a:r>
              <a:rPr lang="en-US" dirty="0"/>
              <a:t>Final Rule was released on January 6. This is generally positive for Main Street.</a:t>
            </a:r>
          </a:p>
          <a:p>
            <a:pPr lvl="1"/>
            <a:r>
              <a:rPr lang="en-US" dirty="0"/>
              <a:t>Gives floor of $10M in Revenue Replacement </a:t>
            </a:r>
          </a:p>
          <a:p>
            <a:pPr lvl="1"/>
            <a:r>
              <a:rPr lang="en-US" dirty="0"/>
              <a:t>In QCTs, eligibility for expenditures includes rehabilitation of commercial properties, storefront improvements, and façade improvements, technical assistance, business incubators, and grants for start-ups or expansion costs w/o specific measurement of impact.</a:t>
            </a:r>
          </a:p>
          <a:p>
            <a:pPr lvl="1"/>
            <a:r>
              <a:rPr lang="en-US" dirty="0"/>
              <a:t>Clarifies measurement on proportionately impacted industry as 8% loss of employment. Tourism is always an impacted industry!</a:t>
            </a:r>
          </a:p>
          <a:p>
            <a:pPr lvl="1"/>
            <a:r>
              <a:rPr lang="en-US" dirty="0"/>
              <a:t>Allows capital expenditures for negative economic impacts. Under $1M = no justification.</a:t>
            </a:r>
          </a:p>
          <a:p>
            <a:pPr lvl="1"/>
            <a:r>
              <a:rPr lang="en-US" dirty="0"/>
              <a:t>Emphasizes and expands uses for broadband, non-profits, and housing.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02B02A-7B77-4156-8A0F-82344D10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Rescue Plan Act SLRF</a:t>
            </a:r>
          </a:p>
        </p:txBody>
      </p:sp>
    </p:spTree>
    <p:extLst>
      <p:ext uri="{BB962C8B-B14F-4D97-AF65-F5344CB8AC3E}">
        <p14:creationId xmlns:p14="http://schemas.microsoft.com/office/powerpoint/2010/main" val="275329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CFFC20-BB56-44C5-A68F-EB041CF0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557"/>
            <a:ext cx="10515600" cy="4795282"/>
          </a:xfrm>
        </p:spPr>
        <p:txBody>
          <a:bodyPr>
            <a:normAutofit/>
          </a:bodyPr>
          <a:lstStyle/>
          <a:p>
            <a:r>
              <a:rPr lang="en-US" dirty="0"/>
              <a:t>Revitalizing Small and Local Businesses Act – S. 3340 – was introduced in December. Anticipating a House introduction soon.</a:t>
            </a:r>
          </a:p>
          <a:p>
            <a:r>
              <a:rPr lang="en-US" dirty="0"/>
              <a:t>Creates $50M competitive grant program for national non-profit entities to subgrant to business district organizations. </a:t>
            </a:r>
          </a:p>
          <a:p>
            <a:r>
              <a:rPr lang="en-US" dirty="0"/>
              <a:t>EDA reauthorization expected in next 3-6 months. </a:t>
            </a:r>
          </a:p>
          <a:p>
            <a:r>
              <a:rPr lang="en-US" dirty="0"/>
              <a:t>We will need to start a more robust push to specific offices (first) then a broader push.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4BF5EE-FF4A-4C73-8A24-3FDBA4E2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Revitalizing Small and Local Businesses Act</a:t>
            </a:r>
          </a:p>
        </p:txBody>
      </p:sp>
    </p:spTree>
    <p:extLst>
      <p:ext uri="{BB962C8B-B14F-4D97-AF65-F5344CB8AC3E}">
        <p14:creationId xmlns:p14="http://schemas.microsoft.com/office/powerpoint/2010/main" val="148306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804B9-7282-4E9B-8E94-2453B66E7831}"/>
              </a:ext>
            </a:extLst>
          </p:cNvPr>
          <p:cNvSpPr txBox="1"/>
          <p:nvPr/>
        </p:nvSpPr>
        <p:spPr>
          <a:xfrm>
            <a:off x="644324" y="4282633"/>
            <a:ext cx="5451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DFB904"/>
                </a:solidFill>
              </a:rPr>
              <a:t>Questions!? Let’s discuss.</a:t>
            </a:r>
          </a:p>
        </p:txBody>
      </p:sp>
    </p:spTree>
    <p:extLst>
      <p:ext uri="{BB962C8B-B14F-4D97-AF65-F5344CB8AC3E}">
        <p14:creationId xmlns:p14="http://schemas.microsoft.com/office/powerpoint/2010/main" val="3376229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41515D-4812-4A1A-9929-71963CDA2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Kelly Humrichouser</a:t>
            </a:r>
          </a:p>
          <a:p>
            <a:r>
              <a:rPr lang="en-US" dirty="0"/>
              <a:t>Director of Government Relations</a:t>
            </a:r>
          </a:p>
          <a:p>
            <a:r>
              <a:rPr lang="en-US" dirty="0"/>
              <a:t>Main Street America</a:t>
            </a:r>
          </a:p>
          <a:p>
            <a:r>
              <a:rPr lang="en-US" dirty="0">
                <a:hlinkClick r:id="rId2"/>
              </a:rPr>
              <a:t>khumrichouser@savingplaces.org</a:t>
            </a:r>
            <a:endParaRPr lang="en-US" dirty="0"/>
          </a:p>
          <a:p>
            <a:r>
              <a:rPr lang="en-US" dirty="0"/>
              <a:t>Mainstreet.org</a:t>
            </a:r>
          </a:p>
        </p:txBody>
      </p:sp>
    </p:spTree>
    <p:extLst>
      <p:ext uri="{BB962C8B-B14F-4D97-AF65-F5344CB8AC3E}">
        <p14:creationId xmlns:p14="http://schemas.microsoft.com/office/powerpoint/2010/main" val="143699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D32C32-91D2-4017-BEE7-FBA31A3C2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b="1" dirty="0"/>
              <a:t>Welcome Marta Olmos to MSA’s Communications Team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Follow us, tag us!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Twitter: </a:t>
            </a:r>
            <a:r>
              <a:rPr lang="en-US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  <a:hlinkClick r:id="rId2" tooltip="https://twitter.com/natlmainstreet"/>
              </a:rPr>
              <a:t>https://twitter.com/NatlMainStreet</a:t>
            </a:r>
            <a:endParaRPr lang="en-US" b="0" i="0" u="none" strike="noStrike" dirty="0">
              <a:solidFill>
                <a:srgbClr val="5B5FC7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LinkedIn: </a:t>
            </a:r>
            <a:r>
              <a:rPr lang="en-US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  <a:hlinkClick r:id="rId3" tooltip="https://www.linkedin.com/company/main-street-america/"/>
              </a:rPr>
              <a:t>https://www.linkedin.com/company/main-street-america/</a:t>
            </a:r>
            <a:endParaRPr lang="en-US" dirty="0">
              <a:solidFill>
                <a:srgbClr val="5B5FC7"/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Facebook: </a:t>
            </a:r>
            <a:r>
              <a:rPr lang="en-US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  <a:hlinkClick r:id="rId4" tooltip="https://www.facebook.com/nationalmainstreetcenter"/>
              </a:rPr>
              <a:t>https://www.facebook.com/NationalMainStreetCenter</a:t>
            </a:r>
            <a:endParaRPr lang="en-US" b="0" i="0" u="none" strike="noStrike" dirty="0">
              <a:solidFill>
                <a:srgbClr val="5B5FC7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5B5FC7"/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Write for our Blog: </a:t>
            </a:r>
            <a:r>
              <a:rPr lang="en-US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  <a:hlinkClick r:id="rId5" tooltip="https://airtable.com/shroj2r5bwerhexke"/>
              </a:rPr>
              <a:t>https://airtable.com/shroj2R5BWERHexKe</a:t>
            </a:r>
            <a:endParaRPr lang="en-US" b="0" i="0" u="none" strike="noStrike" dirty="0">
              <a:solidFill>
                <a:srgbClr val="5B5FC7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fr-FR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Email Us: </a:t>
            </a:r>
            <a:r>
              <a:rPr lang="fr-FR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  <a:hlinkClick r:id="rId6" tooltip="mailto:communications@savingplaces.org"/>
              </a:rPr>
              <a:t>communications@savingplaces.org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D9A45-B18D-4DE7-8DE5-21DD8F63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Main Street America	</a:t>
            </a:r>
          </a:p>
        </p:txBody>
      </p:sp>
    </p:spTree>
    <p:extLst>
      <p:ext uri="{BB962C8B-B14F-4D97-AF65-F5344CB8AC3E}">
        <p14:creationId xmlns:p14="http://schemas.microsoft.com/office/powerpoint/2010/main" val="1298574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FB8489-541E-47FF-9D5E-513BC78D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DB1CB-6AD4-473F-AE2C-145BB58FAEF9}"/>
              </a:ext>
            </a:extLst>
          </p:cNvPr>
          <p:cNvSpPr txBox="1"/>
          <p:nvPr/>
        </p:nvSpPr>
        <p:spPr>
          <a:xfrm>
            <a:off x="838200" y="1592191"/>
            <a:ext cx="101185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What’s in the Infrastructure bill?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What happened to Build Back Better?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American Rescue Plan Act – Final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Updates from Main Street America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272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5C99A-673A-481D-83C4-EF969D332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Infrastructure legislation was a big part of President Biden’s agenda for his first year in office. </a:t>
            </a:r>
          </a:p>
          <a:p>
            <a:r>
              <a:rPr lang="en-US" dirty="0"/>
              <a:t>With a slim majority, the infrastructure ideas were broken into two separate pieces of legislation:</a:t>
            </a:r>
          </a:p>
          <a:p>
            <a:pPr marL="971550" lvl="1" indent="-514350">
              <a:buAutoNum type="arabicPeriod"/>
            </a:pPr>
            <a:r>
              <a:rPr lang="en-US" dirty="0"/>
              <a:t>Bi-Partisan “hard” or “traditional” infrastructure – roads, bridges, transit, and broadband.</a:t>
            </a:r>
          </a:p>
          <a:p>
            <a:pPr marL="971550" lvl="1" indent="-514350">
              <a:buAutoNum type="arabicPeriod"/>
            </a:pPr>
            <a:r>
              <a:rPr lang="en-US" dirty="0"/>
              <a:t>“Soft” infrastructure – child/elder care, housing, climate resiliency, community development.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602190-4B88-447F-A863-590DCC2D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Legislation recap</a:t>
            </a:r>
          </a:p>
        </p:txBody>
      </p:sp>
    </p:spTree>
    <p:extLst>
      <p:ext uri="{BB962C8B-B14F-4D97-AF65-F5344CB8AC3E}">
        <p14:creationId xmlns:p14="http://schemas.microsoft.com/office/powerpoint/2010/main" val="423189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E37DEA-85F6-4A7C-8AC5-F4B7F5B5D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319"/>
            <a:ext cx="2707104" cy="27619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Infrastructure Investment and Jobs Act (IIJA) was pass in November, and includes big, broad buckets of funding totaling $1.2T.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CA6D1-BCAE-4FE8-BDA5-4B862262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investment and jobs 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ECB95-A9E0-4745-A195-677E4193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48" y="1364449"/>
            <a:ext cx="7487650" cy="52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7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0CA6D1-BCAE-4FE8-BDA5-4B862262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investment and jobs 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663967-3214-4019-9AB0-8349BC7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72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Things to know:</a:t>
            </a:r>
          </a:p>
          <a:p>
            <a:r>
              <a:rPr lang="en-US" dirty="0"/>
              <a:t>The Administration has appointed Mitch Landrieu as “Infrastructure Czar”. Each governor has also been asked to appoint an infrastructure coordinator and will ask mayors to do the same.</a:t>
            </a:r>
          </a:p>
          <a:p>
            <a:r>
              <a:rPr lang="en-US" dirty="0"/>
              <a:t>Individual agencies are also initiating comment periods on proposed programs and outreaching to stakeholder groups. </a:t>
            </a:r>
          </a:p>
          <a:p>
            <a:r>
              <a:rPr lang="en-US" dirty="0"/>
              <a:t>Roll-out of infrastructure programs is beginning to start, but various timelines are unclear. </a:t>
            </a:r>
          </a:p>
        </p:txBody>
      </p:sp>
    </p:spTree>
    <p:extLst>
      <p:ext uri="{BB962C8B-B14F-4D97-AF65-F5344CB8AC3E}">
        <p14:creationId xmlns:p14="http://schemas.microsoft.com/office/powerpoint/2010/main" val="362605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21B584-6BB4-4943-BF41-58CD9636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investment and jobs act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58AB1C2-A39B-4A59-ABDC-B8FBCE986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596775"/>
              </p:ext>
            </p:extLst>
          </p:nvPr>
        </p:nvGraphicFramePr>
        <p:xfrm>
          <a:off x="1708484" y="1667768"/>
          <a:ext cx="9328484" cy="4512806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4664242">
                  <a:extLst>
                    <a:ext uri="{9D8B030D-6E8A-4147-A177-3AD203B41FA5}">
                      <a16:colId xmlns:a16="http://schemas.microsoft.com/office/drawing/2014/main" val="252619991"/>
                    </a:ext>
                  </a:extLst>
                </a:gridCol>
                <a:gridCol w="4664242">
                  <a:extLst>
                    <a:ext uri="{9D8B030D-6E8A-4147-A177-3AD203B41FA5}">
                      <a16:colId xmlns:a16="http://schemas.microsoft.com/office/drawing/2014/main" val="1227406859"/>
                    </a:ext>
                  </a:extLst>
                </a:gridCol>
              </a:tblGrid>
              <a:tr h="5605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Oregon State Specific Information (Formula Funding)</a:t>
                      </a:r>
                      <a:endParaRPr lang="en-US" sz="18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548368"/>
                  </a:ext>
                </a:extLst>
              </a:tr>
              <a:tr h="677931">
                <a:tc>
                  <a:txBody>
                    <a:bodyPr/>
                    <a:lstStyle/>
                    <a:p>
                      <a:r>
                        <a:rPr lang="en-US" sz="1800" u="sng" dirty="0">
                          <a:effectLst/>
                        </a:rPr>
                        <a:t>Type of Infrastructure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effectLst/>
                        </a:rPr>
                        <a:t>Funding to Oregon from IIJA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7131666"/>
                  </a:ext>
                </a:extLst>
              </a:tr>
              <a:tr h="560529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Roads and bridges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$3.4 billion highways; $268 million for bridges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9755739"/>
                  </a:ext>
                </a:extLst>
              </a:tr>
              <a:tr h="285556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Public Transportation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$747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3455757"/>
                  </a:ext>
                </a:extLst>
              </a:tr>
              <a:tr h="560529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Electric Vehicle Charing Infrastructure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$52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6223107"/>
                  </a:ext>
                </a:extLst>
              </a:tr>
              <a:tr h="28555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Broadband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$100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1208712"/>
                  </a:ext>
                </a:extLst>
              </a:tr>
              <a:tr h="478774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Wildfire Prevention Infrastructure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$39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1885661"/>
                  </a:ext>
                </a:extLst>
              </a:tr>
              <a:tr h="38669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Cybersecurity Infrastructure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$15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3414338"/>
                  </a:ext>
                </a:extLst>
              </a:tr>
              <a:tr h="431156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Water Infrastructure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$529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0241041"/>
                  </a:ext>
                </a:extLst>
              </a:tr>
              <a:tr h="28555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Airports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$211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70527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BEBCB02-3D3C-4491-B4FB-9A62013FC3A6}"/>
              </a:ext>
            </a:extLst>
          </p:cNvPr>
          <p:cNvSpPr txBox="1"/>
          <p:nvPr/>
        </p:nvSpPr>
        <p:spPr>
          <a:xfrm>
            <a:off x="8128000" y="6251575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Peter DeFazio’s website</a:t>
            </a:r>
          </a:p>
        </p:txBody>
      </p:sp>
    </p:spTree>
    <p:extLst>
      <p:ext uri="{BB962C8B-B14F-4D97-AF65-F5344CB8AC3E}">
        <p14:creationId xmlns:p14="http://schemas.microsoft.com/office/powerpoint/2010/main" val="2412277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0CA6D1-BCAE-4FE8-BDA5-4B862262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investment and jobs act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C53E6B-EC7A-4B1E-A56B-EDA5D5A29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91091"/>
              </p:ext>
            </p:extLst>
          </p:nvPr>
        </p:nvGraphicFramePr>
        <p:xfrm>
          <a:off x="978568" y="1563158"/>
          <a:ext cx="10234864" cy="4122638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6460959">
                  <a:extLst>
                    <a:ext uri="{9D8B030D-6E8A-4147-A177-3AD203B41FA5}">
                      <a16:colId xmlns:a16="http://schemas.microsoft.com/office/drawing/2014/main" val="1508578244"/>
                    </a:ext>
                  </a:extLst>
                </a:gridCol>
                <a:gridCol w="3773905">
                  <a:extLst>
                    <a:ext uri="{9D8B030D-6E8A-4147-A177-3AD203B41FA5}">
                      <a16:colId xmlns:a16="http://schemas.microsoft.com/office/drawing/2014/main" val="2436348641"/>
                    </a:ext>
                  </a:extLst>
                </a:gridCol>
              </a:tblGrid>
              <a:tr h="1932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Selected Competitive Grant Programs (National Funding)</a:t>
                      </a:r>
                      <a:endParaRPr lang="en-US" sz="18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371316"/>
                  </a:ext>
                </a:extLst>
              </a:tr>
              <a:tr h="386471">
                <a:tc>
                  <a:txBody>
                    <a:bodyPr/>
                    <a:lstStyle/>
                    <a:p>
                      <a:pPr algn="l"/>
                      <a:r>
                        <a:rPr lang="en-US" sz="1800" u="sng">
                          <a:effectLst/>
                        </a:rPr>
                        <a:t>Infrastructure Grants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sng" dirty="0">
                          <a:effectLst/>
                        </a:rPr>
                        <a:t>Available Funding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102596"/>
                  </a:ext>
                </a:extLst>
              </a:tr>
              <a:tr h="579707">
                <a:tc>
                  <a:txBody>
                    <a:bodyPr/>
                    <a:lstStyle/>
                    <a:p>
                      <a:r>
                        <a:rPr lang="en-US" sz="1800" dirty="0" err="1">
                          <a:effectLst/>
                        </a:rPr>
                        <a:t>ReConnect</a:t>
                      </a:r>
                      <a:r>
                        <a:rPr lang="en-US" sz="1800" dirty="0">
                          <a:effectLst/>
                        </a:rPr>
                        <a:t> Program (USDA)*</a:t>
                      </a:r>
                    </a:p>
                    <a:p>
                      <a:r>
                        <a:rPr lang="en-US" sz="1800" dirty="0">
                          <a:effectLst/>
                        </a:rPr>
                        <a:t>- For rural broadband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$1.29 billion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45676"/>
                  </a:ext>
                </a:extLst>
              </a:tr>
              <a:tr h="579707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Rural Broadband Program (USDA)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$74 million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8075983"/>
                  </a:ext>
                </a:extLst>
              </a:tr>
              <a:tr h="473964">
                <a:tc>
                  <a:txBody>
                    <a:bodyPr/>
                    <a:lstStyle/>
                    <a:p>
                      <a:r>
                        <a:rPr lang="en-US" dirty="0"/>
                        <a:t>Digital Equity Competitive Grant Program (Commerce)</a:t>
                      </a:r>
                      <a:endParaRPr lang="en-US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$1.25B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8758283"/>
                  </a:ext>
                </a:extLst>
              </a:tr>
              <a:tr h="478172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RAISE Grants (formerly BUILD Grants)*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$7.5 billion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1144100"/>
                  </a:ext>
                </a:extLst>
              </a:tr>
              <a:tr h="380311">
                <a:tc>
                  <a:txBody>
                    <a:bodyPr/>
                    <a:lstStyle/>
                    <a:p>
                      <a:r>
                        <a:rPr lang="en-US" dirty="0"/>
                        <a:t>Charging and fueling infrastructure grants (DOT)</a:t>
                      </a:r>
                      <a:endParaRPr lang="en-US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$2.5 billion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9770483"/>
                  </a:ext>
                </a:extLst>
              </a:tr>
              <a:tr h="617979">
                <a:tc>
                  <a:txBody>
                    <a:bodyPr/>
                    <a:lstStyle/>
                    <a:p>
                      <a:r>
                        <a:rPr lang="en-US" dirty="0"/>
                        <a:t>Reconnecting Communities Pilot Program (DOT)</a:t>
                      </a:r>
                      <a:endParaRPr lang="en-US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$1 billion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5886724"/>
                  </a:ext>
                </a:extLst>
              </a:tr>
              <a:tr h="352007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Safe Streets for All (for Vision Zero)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$5 billion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665986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E4199DF-7247-466F-A462-B094726A6C7D}"/>
              </a:ext>
            </a:extLst>
          </p:cNvPr>
          <p:cNvSpPr txBox="1"/>
          <p:nvPr/>
        </p:nvSpPr>
        <p:spPr>
          <a:xfrm>
            <a:off x="1152525" y="6048375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*Accepting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219293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4950B-EB56-43B8-BFF7-D2D02BC12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399"/>
            <a:ext cx="7191375" cy="50715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Overall, $65B in IIJA for broadband adoption and affordability.</a:t>
            </a:r>
          </a:p>
          <a:p>
            <a:r>
              <a:rPr lang="en-US" dirty="0"/>
              <a:t>Largest share is formula funding to states. Can be sub-granted to providers.</a:t>
            </a:r>
          </a:p>
          <a:p>
            <a:r>
              <a:rPr lang="en-US" dirty="0"/>
              <a:t>Digital Equity Competitive Grant Program – this is the pot for digital inclusion, workforce development, training – through states/providers</a:t>
            </a:r>
          </a:p>
          <a:p>
            <a:r>
              <a:rPr lang="en-US" dirty="0"/>
              <a:t>Also, a continuation of COVID subsidy program to local income households – Affordable Connectivity Program</a:t>
            </a:r>
          </a:p>
          <a:p>
            <a:r>
              <a:rPr lang="en-US" dirty="0"/>
              <a:t>NOTE: ARPA also included $10B for broadband and use of state/local relief funds.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CA6D1-BCAE-4FE8-BDA5-4B862262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IIJA - Broadband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E359A-5B5F-4BD7-8514-1370C918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459" y="1549399"/>
            <a:ext cx="2892750" cy="48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1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0A5"/>
      </a:accent1>
      <a:accent2>
        <a:srgbClr val="629B33"/>
      </a:accent2>
      <a:accent3>
        <a:srgbClr val="CB9B17"/>
      </a:accent3>
      <a:accent4>
        <a:srgbClr val="DFB904"/>
      </a:accent4>
      <a:accent5>
        <a:srgbClr val="0090A5"/>
      </a:accent5>
      <a:accent6>
        <a:srgbClr val="6ABD45"/>
      </a:accent6>
      <a:hlink>
        <a:srgbClr val="BD9805"/>
      </a:hlink>
      <a:folHlink>
        <a:srgbClr val="5A5A5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C Template May 2019" id="{6F806968-4140-47E2-9CAD-09218D9ABF2E}" vid="{AB4ED948-6790-4ECA-9970-0F5B51DDA6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NMSC Template May 2019</Template>
  <TotalTime>13639</TotalTime>
  <Words>1438</Words>
  <Application>Microsoft Office PowerPoint</Application>
  <PresentationFormat>Widescreen</PresentationFormat>
  <Paragraphs>156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Office Theme</vt:lpstr>
      <vt:lpstr>Infrastructure funding and Main Street </vt:lpstr>
      <vt:lpstr>Connect with Main Street America </vt:lpstr>
      <vt:lpstr>Agenda for today</vt:lpstr>
      <vt:lpstr>Infrastructure Legislation recap</vt:lpstr>
      <vt:lpstr>Infrastructure investment and jobs act</vt:lpstr>
      <vt:lpstr>Infrastructure investment and jobs act</vt:lpstr>
      <vt:lpstr>Infrastructure investment and jobs act</vt:lpstr>
      <vt:lpstr>Infrastructure investment and jobs act</vt:lpstr>
      <vt:lpstr>IIJA - Broadband</vt:lpstr>
      <vt:lpstr>IIJA – raise grants</vt:lpstr>
      <vt:lpstr>IIJA – Electric vehicle charging</vt:lpstr>
      <vt:lpstr>Build Back better and civic infrastructure</vt:lpstr>
      <vt:lpstr>Other BBB Programs of interest</vt:lpstr>
      <vt:lpstr>Federal historic tax Credit</vt:lpstr>
      <vt:lpstr>Historic Preservation Fund</vt:lpstr>
      <vt:lpstr>American Rescue Plan Act SLRF</vt:lpstr>
      <vt:lpstr>Revitalizing Small and Local Businesses Act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 Temkin</dc:creator>
  <cp:lastModifiedBy>Kelly Humrichouser</cp:lastModifiedBy>
  <cp:revision>51</cp:revision>
  <dcterms:created xsi:type="dcterms:W3CDTF">2019-05-15T15:13:35Z</dcterms:created>
  <dcterms:modified xsi:type="dcterms:W3CDTF">2022-02-24T19:33:20Z</dcterms:modified>
</cp:coreProperties>
</file>