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9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33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5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openxmlformats.org/officeDocument/2006/relationships/hyperlink" Target="http://www.oregonmainstree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openxmlformats.org/officeDocument/2006/relationships/hyperlink" Target="http://www.oregonmainstree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3FF747-E38C-706D-F304-15A0F02B97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2" y="7777227"/>
            <a:ext cx="7772401" cy="2286000"/>
            <a:chOff x="-2" y="7777227"/>
            <a:chExt cx="7772401" cy="2286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4E8877-BA83-C537-5B8C-7264CE82AF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" y="7777227"/>
              <a:ext cx="7772401" cy="228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6D4854AC-1B1E-D48C-6182-E9FA81831BA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-1" y="7777227"/>
              <a:ext cx="7772400" cy="0"/>
            </a:xfrm>
            <a:prstGeom prst="line">
              <a:avLst/>
            </a:prstGeom>
            <a:ln w="444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C6642A-1198-56E5-FC3A-99A1C7258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87" b="24819"/>
          <a:stretch/>
        </p:blipFill>
        <p:spPr>
          <a:xfrm>
            <a:off x="0" y="0"/>
            <a:ext cx="7772400" cy="356134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0A6218-4494-C3EF-DC43-B74BA73173D1}"/>
              </a:ext>
            </a:extLst>
          </p:cNvPr>
          <p:cNvCxnSpPr>
            <a:cxnSpLocks/>
          </p:cNvCxnSpPr>
          <p:nvPr/>
        </p:nvCxnSpPr>
        <p:spPr>
          <a:xfrm>
            <a:off x="-1" y="3577270"/>
            <a:ext cx="777240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CCE176-63D7-D8B4-E555-DFF2A7BF2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2"/>
          <a:stretch/>
        </p:blipFill>
        <p:spPr>
          <a:xfrm>
            <a:off x="4552352" y="8107425"/>
            <a:ext cx="1721448" cy="6285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561DA8-E0B3-2EC9-DB4A-698C25E186A0}"/>
              </a:ext>
            </a:extLst>
          </p:cNvPr>
          <p:cNvSpPr txBox="1"/>
          <p:nvPr/>
        </p:nvSpPr>
        <p:spPr>
          <a:xfrm>
            <a:off x="893566" y="3312447"/>
            <a:ext cx="598526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Insert Name of Program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2F42F-9B3C-F931-17EC-02C008C18D00}"/>
              </a:ext>
            </a:extLst>
          </p:cNvPr>
          <p:cNvSpPr txBox="1"/>
          <p:nvPr/>
        </p:nvSpPr>
        <p:spPr>
          <a:xfrm>
            <a:off x="2285999" y="3835667"/>
            <a:ext cx="32004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spc="120" dirty="0">
                <a:solidFill>
                  <a:schemeClr val="bg1"/>
                </a:solidFill>
                <a:latin typeface="+mj-lt"/>
              </a:rPr>
              <a:t>OUR MAIN STREET IMPACT</a:t>
            </a:r>
          </a:p>
        </p:txBody>
      </p:sp>
      <p:pic>
        <p:nvPicPr>
          <p:cNvPr id="1026" name="Picture 2" descr="Hillsboro Downtown Partnership">
            <a:extLst>
              <a:ext uri="{FF2B5EF4-FFF2-40B4-BE49-F238E27FC236}">
                <a16:creationId xmlns:a16="http://schemas.microsoft.com/office/drawing/2014/main" id="{69B9E40E-6883-B3AB-0852-1E284AEC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56" y="6267739"/>
            <a:ext cx="1832277" cy="7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434F2A8-0D7A-84E1-DD81-399C4CEF65AC}"/>
              </a:ext>
            </a:extLst>
          </p:cNvPr>
          <p:cNvSpPr/>
          <p:nvPr/>
        </p:nvSpPr>
        <p:spPr>
          <a:xfrm>
            <a:off x="4098898" y="6862045"/>
            <a:ext cx="320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IN TOUCH!</a:t>
            </a:r>
            <a:endParaRPr lang="en-US" sz="900" dirty="0">
              <a:solidFill>
                <a:srgbClr val="131E29"/>
              </a:solidFill>
              <a:latin typeface="+mj-lt"/>
            </a:endParaRPr>
          </a:p>
          <a:p>
            <a:pPr algn="r"/>
            <a:r>
              <a:rPr lang="en-US" sz="900" dirty="0">
                <a:solidFill>
                  <a:srgbClr val="131E29"/>
                </a:solidFill>
                <a:latin typeface="+mj-lt"/>
              </a:rPr>
              <a:t>Website</a:t>
            </a:r>
          </a:p>
          <a:p>
            <a:pPr algn="r"/>
            <a:r>
              <a:rPr lang="en-US" sz="900" dirty="0">
                <a:solidFill>
                  <a:srgbClr val="131E29"/>
                </a:solidFill>
                <a:latin typeface="+mj-lt"/>
              </a:rPr>
              <a:t>Phone Number  |  email address</a:t>
            </a:r>
          </a:p>
          <a:p>
            <a:pPr algn="r"/>
            <a:r>
              <a:rPr lang="en-US" sz="900" dirty="0">
                <a:solidFill>
                  <a:srgbClr val="131E29"/>
                </a:solidFill>
                <a:latin typeface="+mj-lt"/>
              </a:rPr>
              <a:t>Street Address  |  City, Oregon  00000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B120041B-1DA8-7BBD-3F3B-BC8746A2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79" y="5013936"/>
            <a:ext cx="2286000" cy="102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/>
            <a:r>
              <a:rPr lang="en-US" sz="1000" dirty="0">
                <a:solidFill>
                  <a:schemeClr val="accent3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Impact Number</a:t>
            </a:r>
          </a:p>
          <a:p>
            <a:pPr marL="0" marR="0"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Metric Description</a:t>
            </a:r>
          </a:p>
          <a:p>
            <a:pPr marL="0" marR="0" algn="ctr"/>
            <a:endParaRPr lang="en-US" sz="1000" dirty="0">
              <a:solidFill>
                <a:schemeClr val="accent1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Insert a brief description of a sentence or two about how this is creating great impacts in your community.</a:t>
            </a:r>
          </a:p>
        </p:txBody>
      </p:sp>
      <p:sp>
        <p:nvSpPr>
          <p:cNvPr id="45" name="Text Box 2">
            <a:extLst>
              <a:ext uri="{FF2B5EF4-FFF2-40B4-BE49-F238E27FC236}">
                <a16:creationId xmlns:a16="http://schemas.microsoft.com/office/drawing/2014/main" id="{4A1EDBF7-1DEF-A79C-095C-B600D993F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601" y="5013937"/>
            <a:ext cx="2286000" cy="102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dirty="0">
                <a:solidFill>
                  <a:schemeClr val="accent3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Impact Number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Metric Description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Insert a brief description of a sentence or two about how this is creating great impacts in your community.</a:t>
            </a:r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88FABC35-C2D3-C0D1-CB48-5EF4BF9A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416" y="5013936"/>
            <a:ext cx="2286000" cy="10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algn="ctr"/>
            <a:r>
              <a:rPr lang="en-US" sz="1000" dirty="0">
                <a:solidFill>
                  <a:schemeClr val="accent3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Impact Number</a:t>
            </a:r>
          </a:p>
          <a:p>
            <a:pPr marR="0"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Metric Description</a:t>
            </a:r>
          </a:p>
          <a:p>
            <a:pPr marR="0" algn="ctr"/>
            <a:endParaRPr lang="en-US" sz="1000" dirty="0">
              <a:solidFill>
                <a:schemeClr val="accent1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Insert a brief description of a sentence or two about how this is creating great impacts in your community.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C3C324DD-BBE6-A0D5-C4DA-80C3B3BAB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8" y="6390146"/>
            <a:ext cx="3797241" cy="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OUR MAIN STREET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Add content about your Main Street. This can be a great place for your Main Street Mission Statement and/or vision statement. This looks best with a few lines of text, but feel free to keep things rather concise and easy to read.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915313-A03B-6C30-B6DC-829BF3CEB929}"/>
              </a:ext>
            </a:extLst>
          </p:cNvPr>
          <p:cNvGrpSpPr/>
          <p:nvPr/>
        </p:nvGrpSpPr>
        <p:grpSpPr>
          <a:xfrm>
            <a:off x="451832" y="6131802"/>
            <a:ext cx="6847465" cy="1509489"/>
            <a:chOff x="451832" y="6131802"/>
            <a:chExt cx="6847465" cy="150948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3CC24B7-7DA5-F436-514F-F3029A8983C2}"/>
                </a:ext>
              </a:extLst>
            </p:cNvPr>
            <p:cNvCxnSpPr/>
            <p:nvPr/>
          </p:nvCxnSpPr>
          <p:spPr>
            <a:xfrm>
              <a:off x="451832" y="6131802"/>
              <a:ext cx="68474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0236E5-57D0-234C-3DE5-19E6408D0F78}"/>
                </a:ext>
              </a:extLst>
            </p:cNvPr>
            <p:cNvCxnSpPr>
              <a:cxnSpLocks/>
            </p:cNvCxnSpPr>
            <p:nvPr/>
          </p:nvCxnSpPr>
          <p:spPr>
            <a:xfrm>
              <a:off x="4373217" y="6131802"/>
              <a:ext cx="0" cy="150948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74EDFEC-C1BA-0D9B-8E9C-9561148DF92B}"/>
              </a:ext>
            </a:extLst>
          </p:cNvPr>
          <p:cNvSpPr txBox="1"/>
          <p:nvPr/>
        </p:nvSpPr>
        <p:spPr>
          <a:xfrm>
            <a:off x="997888" y="4202909"/>
            <a:ext cx="5776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1" dirty="0">
                <a:solidFill>
                  <a:schemeClr val="accent3"/>
                </a:solidFill>
                <a:effectLst/>
                <a:latin typeface="Franklin Gothic Book" panose="020B0503020102020204" pitchFamily="34" charset="0"/>
              </a:rPr>
              <a:t>Add a program tagline or brief sentence about your Main Street’s Impact.</a:t>
            </a:r>
            <a:endParaRPr lang="en-US" sz="1200" i="1" dirty="0">
              <a:solidFill>
                <a:schemeClr val="accent3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1" name="Graphic 60" descr="Park scene outline">
            <a:extLst>
              <a:ext uri="{FF2B5EF4-FFF2-40B4-BE49-F238E27FC236}">
                <a16:creationId xmlns:a16="http://schemas.microsoft.com/office/drawing/2014/main" id="{FE61C86E-B995-2E99-3181-F36DEB122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73699" y="4611070"/>
            <a:ext cx="365760" cy="365760"/>
          </a:xfrm>
          <a:prstGeom prst="rect">
            <a:avLst/>
          </a:prstGeom>
        </p:spPr>
      </p:pic>
      <p:pic>
        <p:nvPicPr>
          <p:cNvPr id="63" name="Graphic 62" descr="Lightbulb and gear outline">
            <a:extLst>
              <a:ext uri="{FF2B5EF4-FFF2-40B4-BE49-F238E27FC236}">
                <a16:creationId xmlns:a16="http://schemas.microsoft.com/office/drawing/2014/main" id="{28A609BC-B74E-5524-7B33-588B14D8B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46721" y="4611070"/>
            <a:ext cx="365760" cy="365760"/>
          </a:xfrm>
          <a:prstGeom prst="rect">
            <a:avLst/>
          </a:prstGeom>
        </p:spPr>
      </p:pic>
      <p:pic>
        <p:nvPicPr>
          <p:cNvPr id="1025" name="Graphic 1024" descr="Group outline">
            <a:extLst>
              <a:ext uri="{FF2B5EF4-FFF2-40B4-BE49-F238E27FC236}">
                <a16:creationId xmlns:a16="http://schemas.microsoft.com/office/drawing/2014/main" id="{0697F9EC-466F-6EBA-4988-BA95DD57EE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55536" y="4611070"/>
            <a:ext cx="365760" cy="365760"/>
          </a:xfrm>
          <a:prstGeom prst="rect">
            <a:avLst/>
          </a:prstGeom>
        </p:spPr>
      </p:pic>
      <p:sp>
        <p:nvSpPr>
          <p:cNvPr id="1032" name="Text Box 2">
            <a:extLst>
              <a:ext uri="{FF2B5EF4-FFF2-40B4-BE49-F238E27FC236}">
                <a16:creationId xmlns:a16="http://schemas.microsoft.com/office/drawing/2014/main" id="{A04DCDA1-6EB7-FE13-2227-FB6A92294C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51832" y="8651374"/>
            <a:ext cx="3859818" cy="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indent="0" fontAlgn="auto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 OREGON MAIN STREET NETWORK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Oregon Main Street helps communities across the state preserve, sustain, and enhance their downtowns through strategic changes rooted in community vision and time-tested approaches for bringing people, businesses, and resources to the downtowns. </a:t>
            </a:r>
          </a:p>
          <a:p>
            <a:pPr marL="0" marR="0" lvl="0" indent="0" algn="l" defTabSz="457200" rtl="0" eaLnBrk="1" fontAlgn="auto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Learn more about Oregon Main Street by visiting </a:t>
            </a: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www.oregonmainstreet.org</a:t>
            </a: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4" name="Text Box 2">
            <a:extLst>
              <a:ext uri="{FF2B5EF4-FFF2-40B4-BE49-F238E27FC236}">
                <a16:creationId xmlns:a16="http://schemas.microsoft.com/office/drawing/2014/main" id="{BE8F8DB2-DB00-C8BE-EA50-C2FB9E36F2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468509" y="8743163"/>
            <a:ext cx="3147031" cy="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indent="0" fontAlgn="auto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MAIN STREET MEANS IMPACT!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Between 2011 and 2021, the Oregon Main Street network helped generate $266 million in sales revenue across the state, supporting over 2,400 jobs in our Main Streets communities. As a result, $3.5 million of additional state tax revenues were generated because of Oregon’s Main Streets.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787E2-5192-612C-CA59-2EB59C4037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930" y="7973128"/>
            <a:ext cx="2962913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6F5BB0-0DB4-C40C-067F-487BD78E51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7777227"/>
            <a:ext cx="77724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D1F8CD-8918-CD51-F6CE-3DF24B3B977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7777227"/>
            <a:ext cx="777240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78831C6-A39E-1201-364B-1B305112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87" b="24819"/>
          <a:stretch/>
        </p:blipFill>
        <p:spPr>
          <a:xfrm>
            <a:off x="0" y="0"/>
            <a:ext cx="7772400" cy="35613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B47FE3-0BCD-35F4-10D7-A4D39190E7D8}"/>
              </a:ext>
            </a:extLst>
          </p:cNvPr>
          <p:cNvCxnSpPr>
            <a:cxnSpLocks/>
          </p:cNvCxnSpPr>
          <p:nvPr/>
        </p:nvCxnSpPr>
        <p:spPr>
          <a:xfrm>
            <a:off x="-1" y="3577270"/>
            <a:ext cx="777240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67478F3-0C1B-E54C-BD07-D6EC2A26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82"/>
          <a:stretch/>
        </p:blipFill>
        <p:spPr>
          <a:xfrm>
            <a:off x="4552352" y="8123327"/>
            <a:ext cx="1721448" cy="6285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6B5F12-897C-86A0-0269-02BF1316A67F}"/>
              </a:ext>
            </a:extLst>
          </p:cNvPr>
          <p:cNvSpPr txBox="1"/>
          <p:nvPr/>
        </p:nvSpPr>
        <p:spPr>
          <a:xfrm>
            <a:off x="893566" y="3312447"/>
            <a:ext cx="598526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Hillsboro Downtown Partnership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CDF701-A8ED-BCED-9678-28943540E7C5}"/>
              </a:ext>
            </a:extLst>
          </p:cNvPr>
          <p:cNvSpPr txBox="1"/>
          <p:nvPr/>
        </p:nvSpPr>
        <p:spPr>
          <a:xfrm>
            <a:off x="2285999" y="3835667"/>
            <a:ext cx="32004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spc="120" dirty="0">
                <a:solidFill>
                  <a:schemeClr val="bg1"/>
                </a:solidFill>
                <a:latin typeface="+mj-lt"/>
              </a:rPr>
              <a:t>OUR MAIN STREET IMPACT</a:t>
            </a:r>
          </a:p>
        </p:txBody>
      </p:sp>
      <p:pic>
        <p:nvPicPr>
          <p:cNvPr id="13" name="Picture 2" descr="Hillsboro Downtown Partnership">
            <a:extLst>
              <a:ext uri="{FF2B5EF4-FFF2-40B4-BE49-F238E27FC236}">
                <a16:creationId xmlns:a16="http://schemas.microsoft.com/office/drawing/2014/main" id="{F90C4AC1-F4DE-FFEF-A3D7-0CCBA78C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56" y="6267739"/>
            <a:ext cx="1832277" cy="7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F37DB-1B23-2C43-B904-F75E1CFF4DE1}"/>
              </a:ext>
            </a:extLst>
          </p:cNvPr>
          <p:cNvSpPr/>
          <p:nvPr/>
        </p:nvSpPr>
        <p:spPr>
          <a:xfrm>
            <a:off x="4098898" y="6862045"/>
            <a:ext cx="320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accent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IN TOUCH!</a:t>
            </a:r>
            <a:endParaRPr lang="en-US" sz="900" dirty="0">
              <a:solidFill>
                <a:srgbClr val="131E29"/>
              </a:solidFill>
              <a:latin typeface="+mj-lt"/>
            </a:endParaRPr>
          </a:p>
          <a:p>
            <a:pPr algn="r"/>
            <a:r>
              <a:rPr lang="en-US" sz="900" dirty="0">
                <a:solidFill>
                  <a:srgbClr val="131E29"/>
                </a:solidFill>
                <a:latin typeface="+mj-lt"/>
              </a:rPr>
              <a:t>www.downtownhillsboro.org</a:t>
            </a:r>
          </a:p>
          <a:p>
            <a:pPr algn="r"/>
            <a:r>
              <a:rPr lang="en-US" sz="900" dirty="0">
                <a:solidFill>
                  <a:srgbClr val="131E29"/>
                </a:solidFill>
                <a:latin typeface="+mj-lt"/>
              </a:rPr>
              <a:t>(503) 640-6145  |  email@emailaddress.com</a:t>
            </a:r>
          </a:p>
          <a:p>
            <a:pPr algn="r"/>
            <a:r>
              <a:rPr lang="en-US" sz="900" dirty="0">
                <a:solidFill>
                  <a:srgbClr val="131E29"/>
                </a:solidFill>
                <a:latin typeface="+mj-lt"/>
              </a:rPr>
              <a:t>233 SE Washington Street  |  Hillsboro, Oregon 97123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60FDEA33-6E19-2148-CD8A-FB7C08111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79" y="5013936"/>
            <a:ext cx="2286000" cy="102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/>
            <a:r>
              <a:rPr lang="en-US" sz="1000" dirty="0">
                <a:solidFill>
                  <a:schemeClr val="accent3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3,985 Hours </a:t>
            </a:r>
          </a:p>
          <a:p>
            <a:pPr marL="0" marR="0"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Contributed to Placemaking </a:t>
            </a:r>
          </a:p>
          <a:p>
            <a:pPr marL="0" marR="0" algn="ctr"/>
            <a:endParaRPr lang="en-US" sz="1000" dirty="0">
              <a:solidFill>
                <a:schemeClr val="accent1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Insert a brief description of a sentence or two about how this is creating great impacts in your community.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EF54C895-4798-D3B9-CE76-89A4D241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601" y="5013937"/>
            <a:ext cx="2286000" cy="102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000" dirty="0">
                <a:solidFill>
                  <a:schemeClr val="accent3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38 Ideas 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Shared and Implemented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Insert a brief description of a sentence or two about how this is creating great impacts in your community.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C21E8F5D-292E-02C9-6A47-67B68410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416" y="5013936"/>
            <a:ext cx="2286000" cy="10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 algn="ctr"/>
            <a:r>
              <a:rPr lang="en-US" sz="1000" dirty="0">
                <a:solidFill>
                  <a:schemeClr val="accent3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100+ Ways </a:t>
            </a:r>
          </a:p>
          <a:p>
            <a:pPr marR="0" algn="ctr"/>
            <a:r>
              <a:rPr lang="en-US" sz="1000" dirty="0">
                <a:solidFill>
                  <a:schemeClr val="accent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To Meet Your Neighbors</a:t>
            </a:r>
          </a:p>
          <a:p>
            <a:pPr marR="0" algn="ctr"/>
            <a:endParaRPr lang="en-US" sz="1000" dirty="0">
              <a:solidFill>
                <a:schemeClr val="accent1"/>
              </a:solidFill>
              <a:latin typeface="Franklin Gothic Demi" panose="020B070302010202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Insert a brief description of a sentence or two about how this is creating great impacts in your community.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02C3ADB1-00C8-A7C5-BC9A-628B6895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78" y="6390146"/>
            <a:ext cx="3797241" cy="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OUR MAIN STREET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Our mission is to cultivate and amplify a vibrant Downtown Hillsboro community. We envision a thriving district of collaborative partners who embody community as an essential component of a vibrant and resilient Downtown Hillsboro, with HDP serving as the conduit for connections, engagement, and idea realization.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112691-F012-0958-374A-453EEDC32E28}"/>
              </a:ext>
            </a:extLst>
          </p:cNvPr>
          <p:cNvGrpSpPr/>
          <p:nvPr/>
        </p:nvGrpSpPr>
        <p:grpSpPr>
          <a:xfrm>
            <a:off x="451832" y="6131802"/>
            <a:ext cx="6847465" cy="1509489"/>
            <a:chOff x="451832" y="6131802"/>
            <a:chExt cx="6847465" cy="150948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C345B0-2469-92FC-6860-B3041327A23D}"/>
                </a:ext>
              </a:extLst>
            </p:cNvPr>
            <p:cNvCxnSpPr/>
            <p:nvPr/>
          </p:nvCxnSpPr>
          <p:spPr>
            <a:xfrm>
              <a:off x="451832" y="6131802"/>
              <a:ext cx="68474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31BD97-F5DE-00AE-0C6B-B69EA208CF75}"/>
                </a:ext>
              </a:extLst>
            </p:cNvPr>
            <p:cNvCxnSpPr>
              <a:cxnSpLocks/>
            </p:cNvCxnSpPr>
            <p:nvPr/>
          </p:nvCxnSpPr>
          <p:spPr>
            <a:xfrm>
              <a:off x="4373217" y="6131802"/>
              <a:ext cx="0" cy="150948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07C879-2122-277C-27C1-49C5807AED30}"/>
              </a:ext>
            </a:extLst>
          </p:cNvPr>
          <p:cNvSpPr txBox="1"/>
          <p:nvPr/>
        </p:nvSpPr>
        <p:spPr>
          <a:xfrm>
            <a:off x="997888" y="4202909"/>
            <a:ext cx="5776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1" dirty="0">
                <a:solidFill>
                  <a:schemeClr val="accent3"/>
                </a:solidFill>
                <a:effectLst/>
                <a:latin typeface="Franklin Gothic Book" panose="020B0503020102020204" pitchFamily="34" charset="0"/>
              </a:rPr>
              <a:t>Neighborly folks, building this place together.</a:t>
            </a:r>
            <a:endParaRPr lang="en-US" sz="1200" i="1" dirty="0">
              <a:solidFill>
                <a:schemeClr val="accent3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3" name="Graphic 22" descr="Park scene outline">
            <a:extLst>
              <a:ext uri="{FF2B5EF4-FFF2-40B4-BE49-F238E27FC236}">
                <a16:creationId xmlns:a16="http://schemas.microsoft.com/office/drawing/2014/main" id="{42F7BCB5-640B-144F-5886-48A5D521D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73699" y="4611070"/>
            <a:ext cx="365760" cy="365760"/>
          </a:xfrm>
          <a:prstGeom prst="rect">
            <a:avLst/>
          </a:prstGeom>
        </p:spPr>
      </p:pic>
      <p:pic>
        <p:nvPicPr>
          <p:cNvPr id="24" name="Graphic 23" descr="Lightbulb and gear outline">
            <a:extLst>
              <a:ext uri="{FF2B5EF4-FFF2-40B4-BE49-F238E27FC236}">
                <a16:creationId xmlns:a16="http://schemas.microsoft.com/office/drawing/2014/main" id="{B1423CE4-A3FB-12AA-F771-72141DA3D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46721" y="4611070"/>
            <a:ext cx="365760" cy="365760"/>
          </a:xfrm>
          <a:prstGeom prst="rect">
            <a:avLst/>
          </a:prstGeom>
        </p:spPr>
      </p:pic>
      <p:pic>
        <p:nvPicPr>
          <p:cNvPr id="25" name="Graphic 24" descr="Group outline">
            <a:extLst>
              <a:ext uri="{FF2B5EF4-FFF2-40B4-BE49-F238E27FC236}">
                <a16:creationId xmlns:a16="http://schemas.microsoft.com/office/drawing/2014/main" id="{23AA31E9-F5CD-64FE-973E-C6F36052B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55536" y="4611070"/>
            <a:ext cx="365760" cy="365760"/>
          </a:xfrm>
          <a:prstGeom prst="rect">
            <a:avLst/>
          </a:prstGeom>
        </p:spPr>
      </p:pic>
      <p:sp>
        <p:nvSpPr>
          <p:cNvPr id="26" name="Text Box 2">
            <a:extLst>
              <a:ext uri="{FF2B5EF4-FFF2-40B4-BE49-F238E27FC236}">
                <a16:creationId xmlns:a16="http://schemas.microsoft.com/office/drawing/2014/main" id="{C7F24C40-C202-7780-2C03-48AB85BD6B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51832" y="8651374"/>
            <a:ext cx="3859818" cy="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indent="0" fontAlgn="auto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THE OREGON MAIN STREET NETWORK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Oregon Main Street helps communities across the state preserve, sustain, and enhance their downtowns through strategic changes rooted in community vision and time-tested approaches for bringing people, businesses, and resources to the downtowns. </a:t>
            </a:r>
          </a:p>
          <a:p>
            <a:pPr marL="0" marR="0" lvl="0" indent="0" algn="l" defTabSz="457200" rtl="0" eaLnBrk="1" fontAlgn="auto" latinLnBrk="0" hangingPunct="1"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Learn more about Oregon Main Street by visiting </a:t>
            </a: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www.oregonmainstreet.org</a:t>
            </a: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chemeClr val="bg1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5302EA8-796F-21D8-B915-E16CB8E9A4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468509" y="8743163"/>
            <a:ext cx="3147031" cy="88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indent="0" fontAlgn="auto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Franklin Gothic Demi" panose="020B0703020102020204" pitchFamily="34" charset="0"/>
                <a:cs typeface="Times New Roman" panose="02020603050405020304" pitchFamily="18" charset="0"/>
              </a:rPr>
              <a:t>MAIN STREET MEANS IMPACT!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Between 2011 and 2021, the Oregon Main Street network helped generate $266 million in sales revenue across the state, supporting over 2,400 jobs in our Main Streets communities. As a result, $3.5 million of additional state tax revenues were generated because of Oregon’s Main Streets.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88EA86-859D-515F-CCCF-19092E8343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832" y="7987458"/>
            <a:ext cx="2962913" cy="6218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3AF178-8F0D-86CE-9A32-EC005905FF56}"/>
              </a:ext>
            </a:extLst>
          </p:cNvPr>
          <p:cNvSpPr txBox="1"/>
          <p:nvPr/>
        </p:nvSpPr>
        <p:spPr>
          <a:xfrm>
            <a:off x="-4812632" y="1780673"/>
            <a:ext cx="399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Here’s a sample:</a:t>
            </a:r>
          </a:p>
        </p:txBody>
      </p:sp>
    </p:spTree>
    <p:extLst>
      <p:ext uri="{BB962C8B-B14F-4D97-AF65-F5344CB8AC3E}">
        <p14:creationId xmlns:p14="http://schemas.microsoft.com/office/powerpoint/2010/main" val="232540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egon Main Stre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395D"/>
      </a:accent1>
      <a:accent2>
        <a:srgbClr val="1F9BA0"/>
      </a:accent2>
      <a:accent3>
        <a:srgbClr val="F1582D"/>
      </a:accent3>
      <a:accent4>
        <a:srgbClr val="247428"/>
      </a:accent4>
      <a:accent5>
        <a:srgbClr val="FEC601"/>
      </a:accent5>
      <a:accent6>
        <a:srgbClr val="DBD3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571</Words>
  <Application>Microsoft Office PowerPoint</Application>
  <PresentationFormat>Custom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Gray</dc:creator>
  <cp:lastModifiedBy>Leslie Gray</cp:lastModifiedBy>
  <cp:revision>4</cp:revision>
  <dcterms:created xsi:type="dcterms:W3CDTF">2022-08-31T15:50:30Z</dcterms:created>
  <dcterms:modified xsi:type="dcterms:W3CDTF">2022-09-15T20:17:59Z</dcterms:modified>
</cp:coreProperties>
</file>