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57" r:id="rId3"/>
    <p:sldId id="259" r:id="rId4"/>
    <p:sldId id="258" r:id="rId5"/>
    <p:sldId id="273" r:id="rId6"/>
    <p:sldId id="261" r:id="rId7"/>
    <p:sldId id="262" r:id="rId8"/>
    <p:sldId id="264" r:id="rId9"/>
    <p:sldId id="265" r:id="rId10"/>
    <p:sldId id="266" r:id="rId11"/>
    <p:sldId id="267" r:id="rId12"/>
    <p:sldId id="268" r:id="rId13"/>
    <p:sldId id="269" r:id="rId14"/>
    <p:sldId id="270"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61070" autoAdjust="0"/>
  </p:normalViewPr>
  <p:slideViewPr>
    <p:cSldViewPr snapToGrid="0">
      <p:cViewPr varScale="1">
        <p:scale>
          <a:sx n="59" d="100"/>
          <a:sy n="59" d="100"/>
        </p:scale>
        <p:origin x="1444"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87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8E193-E1EF-46CC-AF0D-BFDA5965C53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D50C7DD-1DA6-48CA-A8D1-7A42BF7D575C}">
      <dgm:prSet custT="1"/>
      <dgm:spPr/>
      <dgm:t>
        <a:bodyPr/>
        <a:lstStyle/>
        <a:p>
          <a:r>
            <a:rPr lang="en-US" sz="2400" dirty="0">
              <a:solidFill>
                <a:schemeClr val="tx1"/>
              </a:solidFill>
            </a:rPr>
            <a:t>Best practices in Main Street Policies and Procedures</a:t>
          </a:r>
        </a:p>
      </dgm:t>
    </dgm:pt>
    <dgm:pt modelId="{916E99E9-94C2-4ED5-9EA6-586FF2CF1032}" type="parTrans" cxnId="{B96A2F7F-2889-4919-82C3-CDCD9E9ACA93}">
      <dgm:prSet/>
      <dgm:spPr/>
      <dgm:t>
        <a:bodyPr/>
        <a:lstStyle/>
        <a:p>
          <a:endParaRPr lang="en-US"/>
        </a:p>
      </dgm:t>
    </dgm:pt>
    <dgm:pt modelId="{F8A662EB-EEF7-4DB5-9ED8-551AF33C5E6B}" type="sibTrans" cxnId="{B96A2F7F-2889-4919-82C3-CDCD9E9ACA93}">
      <dgm:prSet/>
      <dgm:spPr/>
      <dgm:t>
        <a:bodyPr/>
        <a:lstStyle/>
        <a:p>
          <a:endParaRPr lang="en-US"/>
        </a:p>
      </dgm:t>
    </dgm:pt>
    <dgm:pt modelId="{A11D5B91-C370-4473-A8E6-B9A58B1E3433}">
      <dgm:prSet custT="1"/>
      <dgm:spPr/>
      <dgm:t>
        <a:bodyPr/>
        <a:lstStyle/>
        <a:p>
          <a:r>
            <a:rPr lang="en-US" sz="2400" dirty="0">
              <a:solidFill>
                <a:schemeClr val="tx1"/>
              </a:solidFill>
            </a:rPr>
            <a:t>Fill in the blank, interactive PDF, how to use it</a:t>
          </a:r>
        </a:p>
      </dgm:t>
    </dgm:pt>
    <dgm:pt modelId="{44FEE828-E55A-4EDB-976B-95C2FE2982AB}" type="parTrans" cxnId="{84A31DAD-5298-42CB-BCD0-4E84323F7645}">
      <dgm:prSet/>
      <dgm:spPr/>
      <dgm:t>
        <a:bodyPr/>
        <a:lstStyle/>
        <a:p>
          <a:endParaRPr lang="en-US"/>
        </a:p>
      </dgm:t>
    </dgm:pt>
    <dgm:pt modelId="{636032F3-9E47-4261-9E61-86EF307D50D9}" type="sibTrans" cxnId="{84A31DAD-5298-42CB-BCD0-4E84323F7645}">
      <dgm:prSet/>
      <dgm:spPr/>
      <dgm:t>
        <a:bodyPr/>
        <a:lstStyle/>
        <a:p>
          <a:endParaRPr lang="en-US"/>
        </a:p>
      </dgm:t>
    </dgm:pt>
    <dgm:pt modelId="{78EF7C77-2197-4A5B-BDBE-D12A99226CEF}">
      <dgm:prSet custT="1"/>
      <dgm:spPr/>
      <dgm:t>
        <a:bodyPr/>
        <a:lstStyle/>
        <a:p>
          <a:r>
            <a:rPr lang="en-US" sz="2400" dirty="0">
              <a:solidFill>
                <a:schemeClr val="tx1"/>
              </a:solidFill>
            </a:rPr>
            <a:t>Ethics and Accountability</a:t>
          </a:r>
        </a:p>
      </dgm:t>
    </dgm:pt>
    <dgm:pt modelId="{41776072-345F-4414-8DB8-55256FB5B93B}" type="parTrans" cxnId="{A3441039-1728-44C8-A304-BFDACF71B476}">
      <dgm:prSet/>
      <dgm:spPr/>
      <dgm:t>
        <a:bodyPr/>
        <a:lstStyle/>
        <a:p>
          <a:endParaRPr lang="en-US"/>
        </a:p>
      </dgm:t>
    </dgm:pt>
    <dgm:pt modelId="{04F13933-A178-4941-8D89-FDAA43361FC0}" type="sibTrans" cxnId="{A3441039-1728-44C8-A304-BFDACF71B476}">
      <dgm:prSet/>
      <dgm:spPr/>
      <dgm:t>
        <a:bodyPr/>
        <a:lstStyle/>
        <a:p>
          <a:endParaRPr lang="en-US"/>
        </a:p>
      </dgm:t>
    </dgm:pt>
    <dgm:pt modelId="{24251DC0-4B32-478D-A2BB-CFFDD534B654}">
      <dgm:prSet custT="1"/>
      <dgm:spPr/>
      <dgm:t>
        <a:bodyPr/>
        <a:lstStyle/>
        <a:p>
          <a:r>
            <a:rPr lang="en-US" sz="2400" dirty="0">
              <a:solidFill>
                <a:schemeClr val="tx1"/>
              </a:solidFill>
            </a:rPr>
            <a:t>Organizational Finances </a:t>
          </a:r>
        </a:p>
      </dgm:t>
    </dgm:pt>
    <dgm:pt modelId="{47D6583B-58E9-4677-BE6A-2BF3CEAD63F4}" type="parTrans" cxnId="{2BF9CEAA-89BE-4934-BC4A-61F3CBF282B1}">
      <dgm:prSet/>
      <dgm:spPr/>
      <dgm:t>
        <a:bodyPr/>
        <a:lstStyle/>
        <a:p>
          <a:endParaRPr lang="en-US"/>
        </a:p>
      </dgm:t>
    </dgm:pt>
    <dgm:pt modelId="{7142C16A-AD67-49AC-AE40-58C7312EE30B}" type="sibTrans" cxnId="{2BF9CEAA-89BE-4934-BC4A-61F3CBF282B1}">
      <dgm:prSet/>
      <dgm:spPr/>
      <dgm:t>
        <a:bodyPr/>
        <a:lstStyle/>
        <a:p>
          <a:endParaRPr lang="en-US"/>
        </a:p>
      </dgm:t>
    </dgm:pt>
    <dgm:pt modelId="{0BDDD3A6-9ABE-4D46-AF4A-ABB2C4627044}">
      <dgm:prSet custT="1"/>
      <dgm:spPr/>
      <dgm:t>
        <a:bodyPr/>
        <a:lstStyle/>
        <a:p>
          <a:r>
            <a:rPr lang="en-US" sz="2400" dirty="0">
              <a:solidFill>
                <a:schemeClr val="tx1"/>
              </a:solidFill>
            </a:rPr>
            <a:t>Communications/Administration/Board of Directors/Committees</a:t>
          </a:r>
        </a:p>
      </dgm:t>
    </dgm:pt>
    <dgm:pt modelId="{F8EEEB94-A0A1-46CE-9D06-E58FBD5665A7}" type="parTrans" cxnId="{744074F0-C7C3-4DE6-8BBB-C5253D31BE36}">
      <dgm:prSet/>
      <dgm:spPr/>
      <dgm:t>
        <a:bodyPr/>
        <a:lstStyle/>
        <a:p>
          <a:endParaRPr lang="en-US"/>
        </a:p>
      </dgm:t>
    </dgm:pt>
    <dgm:pt modelId="{48B52AC6-83A9-46B9-B172-FF5A0AEFA39E}" type="sibTrans" cxnId="{744074F0-C7C3-4DE6-8BBB-C5253D31BE36}">
      <dgm:prSet/>
      <dgm:spPr/>
      <dgm:t>
        <a:bodyPr/>
        <a:lstStyle/>
        <a:p>
          <a:endParaRPr lang="en-US"/>
        </a:p>
      </dgm:t>
    </dgm:pt>
    <dgm:pt modelId="{53B7C2C1-6235-4274-A885-B3FF0AF89A7A}">
      <dgm:prSet custT="1"/>
      <dgm:spPr/>
      <dgm:t>
        <a:bodyPr/>
        <a:lstStyle/>
        <a:p>
          <a:r>
            <a:rPr lang="en-US" sz="2400" dirty="0">
              <a:solidFill>
                <a:schemeClr val="tx1"/>
              </a:solidFill>
            </a:rPr>
            <a:t>Personnel Policies</a:t>
          </a:r>
        </a:p>
      </dgm:t>
    </dgm:pt>
    <dgm:pt modelId="{D319DB96-519F-473D-BA55-B7DFAB2BC210}" type="parTrans" cxnId="{275E4C1D-6CBF-4DDD-95AE-7C1BDFC359B9}">
      <dgm:prSet/>
      <dgm:spPr/>
      <dgm:t>
        <a:bodyPr/>
        <a:lstStyle/>
        <a:p>
          <a:endParaRPr lang="en-US"/>
        </a:p>
      </dgm:t>
    </dgm:pt>
    <dgm:pt modelId="{41888FF1-243B-47FF-835C-977A095AF703}" type="sibTrans" cxnId="{275E4C1D-6CBF-4DDD-95AE-7C1BDFC359B9}">
      <dgm:prSet/>
      <dgm:spPr/>
      <dgm:t>
        <a:bodyPr/>
        <a:lstStyle/>
        <a:p>
          <a:endParaRPr lang="en-US"/>
        </a:p>
      </dgm:t>
    </dgm:pt>
    <dgm:pt modelId="{C81998A4-404D-454D-A1E8-F2E3B4D4603D}">
      <dgm:prSet custT="1"/>
      <dgm:spPr/>
      <dgm:t>
        <a:bodyPr/>
        <a:lstStyle/>
        <a:p>
          <a:r>
            <a:rPr lang="en-US" sz="2400" dirty="0">
              <a:solidFill>
                <a:schemeClr val="tx1"/>
              </a:solidFill>
            </a:rPr>
            <a:t>Appendix: Whistleblower, Conflict of Interest, Board contract, Parliamentary Procedures</a:t>
          </a:r>
        </a:p>
      </dgm:t>
    </dgm:pt>
    <dgm:pt modelId="{86FED947-E730-4611-A536-8006BC21638C}" type="parTrans" cxnId="{235F8939-8404-4CE8-B309-143299D8D5C0}">
      <dgm:prSet/>
      <dgm:spPr/>
      <dgm:t>
        <a:bodyPr/>
        <a:lstStyle/>
        <a:p>
          <a:endParaRPr lang="en-US"/>
        </a:p>
      </dgm:t>
    </dgm:pt>
    <dgm:pt modelId="{5AC909D7-A3F5-48F2-8452-6160B102262B}" type="sibTrans" cxnId="{235F8939-8404-4CE8-B309-143299D8D5C0}">
      <dgm:prSet/>
      <dgm:spPr/>
      <dgm:t>
        <a:bodyPr/>
        <a:lstStyle/>
        <a:p>
          <a:endParaRPr lang="en-US"/>
        </a:p>
      </dgm:t>
    </dgm:pt>
    <dgm:pt modelId="{089F9E3E-A808-4545-973C-AEEC843E8908}" type="pres">
      <dgm:prSet presAssocID="{C1A8E193-E1EF-46CC-AF0D-BFDA5965C53C}" presName="linear" presStyleCnt="0">
        <dgm:presLayoutVars>
          <dgm:animLvl val="lvl"/>
          <dgm:resizeHandles val="exact"/>
        </dgm:presLayoutVars>
      </dgm:prSet>
      <dgm:spPr/>
    </dgm:pt>
    <dgm:pt modelId="{3C23E02D-EE21-4DE8-9A3B-45D05219BE32}" type="pres">
      <dgm:prSet presAssocID="{FD50C7DD-1DA6-48CA-A8D1-7A42BF7D575C}" presName="parentText" presStyleLbl="node1" presStyleIdx="0" presStyleCnt="7">
        <dgm:presLayoutVars>
          <dgm:chMax val="0"/>
          <dgm:bulletEnabled val="1"/>
        </dgm:presLayoutVars>
      </dgm:prSet>
      <dgm:spPr/>
    </dgm:pt>
    <dgm:pt modelId="{47B5584E-F9E4-41F6-8F4D-35569A89E6C1}" type="pres">
      <dgm:prSet presAssocID="{F8A662EB-EEF7-4DB5-9ED8-551AF33C5E6B}" presName="spacer" presStyleCnt="0"/>
      <dgm:spPr/>
    </dgm:pt>
    <dgm:pt modelId="{800ECB55-61DD-4AA2-B16D-6985B93292DE}" type="pres">
      <dgm:prSet presAssocID="{A11D5B91-C370-4473-A8E6-B9A58B1E3433}" presName="parentText" presStyleLbl="node1" presStyleIdx="1" presStyleCnt="7">
        <dgm:presLayoutVars>
          <dgm:chMax val="0"/>
          <dgm:bulletEnabled val="1"/>
        </dgm:presLayoutVars>
      </dgm:prSet>
      <dgm:spPr/>
    </dgm:pt>
    <dgm:pt modelId="{4259F661-CF19-4469-8FCE-1C34134B5F21}" type="pres">
      <dgm:prSet presAssocID="{636032F3-9E47-4261-9E61-86EF307D50D9}" presName="spacer" presStyleCnt="0"/>
      <dgm:spPr/>
    </dgm:pt>
    <dgm:pt modelId="{5F19244D-D222-4FCA-A438-A94FEA3C87FC}" type="pres">
      <dgm:prSet presAssocID="{78EF7C77-2197-4A5B-BDBE-D12A99226CEF}" presName="parentText" presStyleLbl="node1" presStyleIdx="2" presStyleCnt="7">
        <dgm:presLayoutVars>
          <dgm:chMax val="0"/>
          <dgm:bulletEnabled val="1"/>
        </dgm:presLayoutVars>
      </dgm:prSet>
      <dgm:spPr/>
    </dgm:pt>
    <dgm:pt modelId="{8DFF5274-6A2A-48A5-8912-428CD5115014}" type="pres">
      <dgm:prSet presAssocID="{04F13933-A178-4941-8D89-FDAA43361FC0}" presName="spacer" presStyleCnt="0"/>
      <dgm:spPr/>
    </dgm:pt>
    <dgm:pt modelId="{FF1342BD-D637-407E-B56E-2D5C94AEADF1}" type="pres">
      <dgm:prSet presAssocID="{24251DC0-4B32-478D-A2BB-CFFDD534B654}" presName="parentText" presStyleLbl="node1" presStyleIdx="3" presStyleCnt="7">
        <dgm:presLayoutVars>
          <dgm:chMax val="0"/>
          <dgm:bulletEnabled val="1"/>
        </dgm:presLayoutVars>
      </dgm:prSet>
      <dgm:spPr/>
    </dgm:pt>
    <dgm:pt modelId="{5642F9D2-2AD1-42C4-BCE1-B18EB059D3F5}" type="pres">
      <dgm:prSet presAssocID="{7142C16A-AD67-49AC-AE40-58C7312EE30B}" presName="spacer" presStyleCnt="0"/>
      <dgm:spPr/>
    </dgm:pt>
    <dgm:pt modelId="{9AFD68D3-557A-4723-869D-C32FAE4614F4}" type="pres">
      <dgm:prSet presAssocID="{0BDDD3A6-9ABE-4D46-AF4A-ABB2C4627044}" presName="parentText" presStyleLbl="node1" presStyleIdx="4" presStyleCnt="7">
        <dgm:presLayoutVars>
          <dgm:chMax val="0"/>
          <dgm:bulletEnabled val="1"/>
        </dgm:presLayoutVars>
      </dgm:prSet>
      <dgm:spPr/>
    </dgm:pt>
    <dgm:pt modelId="{7D4C84FA-A8A0-4706-99CD-0E32EE6BF66F}" type="pres">
      <dgm:prSet presAssocID="{48B52AC6-83A9-46B9-B172-FF5A0AEFA39E}" presName="spacer" presStyleCnt="0"/>
      <dgm:spPr/>
    </dgm:pt>
    <dgm:pt modelId="{125D4B48-97A9-4903-9622-1349EEAE7003}" type="pres">
      <dgm:prSet presAssocID="{53B7C2C1-6235-4274-A885-B3FF0AF89A7A}" presName="parentText" presStyleLbl="node1" presStyleIdx="5" presStyleCnt="7">
        <dgm:presLayoutVars>
          <dgm:chMax val="0"/>
          <dgm:bulletEnabled val="1"/>
        </dgm:presLayoutVars>
      </dgm:prSet>
      <dgm:spPr/>
    </dgm:pt>
    <dgm:pt modelId="{BD7EFEF9-582A-4308-B2EC-94F3F4E38975}" type="pres">
      <dgm:prSet presAssocID="{41888FF1-243B-47FF-835C-977A095AF703}" presName="spacer" presStyleCnt="0"/>
      <dgm:spPr/>
    </dgm:pt>
    <dgm:pt modelId="{BAB715C3-B2FD-429F-BF00-BB40C98F2E9C}" type="pres">
      <dgm:prSet presAssocID="{C81998A4-404D-454D-A1E8-F2E3B4D4603D}" presName="parentText" presStyleLbl="node1" presStyleIdx="6" presStyleCnt="7">
        <dgm:presLayoutVars>
          <dgm:chMax val="0"/>
          <dgm:bulletEnabled val="1"/>
        </dgm:presLayoutVars>
      </dgm:prSet>
      <dgm:spPr/>
    </dgm:pt>
  </dgm:ptLst>
  <dgm:cxnLst>
    <dgm:cxn modelId="{E82D8406-2293-4704-8268-6D204F531C62}" type="presOf" srcId="{53B7C2C1-6235-4274-A885-B3FF0AF89A7A}" destId="{125D4B48-97A9-4903-9622-1349EEAE7003}" srcOrd="0" destOrd="0" presId="urn:microsoft.com/office/officeart/2005/8/layout/vList2"/>
    <dgm:cxn modelId="{119EBF1A-8FE3-46F0-BC68-1C979BA53044}" type="presOf" srcId="{24251DC0-4B32-478D-A2BB-CFFDD534B654}" destId="{FF1342BD-D637-407E-B56E-2D5C94AEADF1}" srcOrd="0" destOrd="0" presId="urn:microsoft.com/office/officeart/2005/8/layout/vList2"/>
    <dgm:cxn modelId="{275E4C1D-6CBF-4DDD-95AE-7C1BDFC359B9}" srcId="{C1A8E193-E1EF-46CC-AF0D-BFDA5965C53C}" destId="{53B7C2C1-6235-4274-A885-B3FF0AF89A7A}" srcOrd="5" destOrd="0" parTransId="{D319DB96-519F-473D-BA55-B7DFAB2BC210}" sibTransId="{41888FF1-243B-47FF-835C-977A095AF703}"/>
    <dgm:cxn modelId="{A3441039-1728-44C8-A304-BFDACF71B476}" srcId="{C1A8E193-E1EF-46CC-AF0D-BFDA5965C53C}" destId="{78EF7C77-2197-4A5B-BDBE-D12A99226CEF}" srcOrd="2" destOrd="0" parTransId="{41776072-345F-4414-8DB8-55256FB5B93B}" sibTransId="{04F13933-A178-4941-8D89-FDAA43361FC0}"/>
    <dgm:cxn modelId="{235F8939-8404-4CE8-B309-143299D8D5C0}" srcId="{C1A8E193-E1EF-46CC-AF0D-BFDA5965C53C}" destId="{C81998A4-404D-454D-A1E8-F2E3B4D4603D}" srcOrd="6" destOrd="0" parTransId="{86FED947-E730-4611-A536-8006BC21638C}" sibTransId="{5AC909D7-A3F5-48F2-8452-6160B102262B}"/>
    <dgm:cxn modelId="{AEF09B68-CF98-4B78-A866-E4A0EFED4B4C}" type="presOf" srcId="{A11D5B91-C370-4473-A8E6-B9A58B1E3433}" destId="{800ECB55-61DD-4AA2-B16D-6985B93292DE}" srcOrd="0" destOrd="0" presId="urn:microsoft.com/office/officeart/2005/8/layout/vList2"/>
    <dgm:cxn modelId="{918A1250-13D5-4C48-AD8C-8CB72614FE02}" type="presOf" srcId="{FD50C7DD-1DA6-48CA-A8D1-7A42BF7D575C}" destId="{3C23E02D-EE21-4DE8-9A3B-45D05219BE32}" srcOrd="0" destOrd="0" presId="urn:microsoft.com/office/officeart/2005/8/layout/vList2"/>
    <dgm:cxn modelId="{B96A2F7F-2889-4919-82C3-CDCD9E9ACA93}" srcId="{C1A8E193-E1EF-46CC-AF0D-BFDA5965C53C}" destId="{FD50C7DD-1DA6-48CA-A8D1-7A42BF7D575C}" srcOrd="0" destOrd="0" parTransId="{916E99E9-94C2-4ED5-9EA6-586FF2CF1032}" sibTransId="{F8A662EB-EEF7-4DB5-9ED8-551AF33C5E6B}"/>
    <dgm:cxn modelId="{1BBC959B-4B65-406F-B1D8-5D5D7BDC8E03}" type="presOf" srcId="{0BDDD3A6-9ABE-4D46-AF4A-ABB2C4627044}" destId="{9AFD68D3-557A-4723-869D-C32FAE4614F4}" srcOrd="0" destOrd="0" presId="urn:microsoft.com/office/officeart/2005/8/layout/vList2"/>
    <dgm:cxn modelId="{C67F419E-97C0-4680-B931-79C73D28BFA0}" type="presOf" srcId="{C81998A4-404D-454D-A1E8-F2E3B4D4603D}" destId="{BAB715C3-B2FD-429F-BF00-BB40C98F2E9C}" srcOrd="0" destOrd="0" presId="urn:microsoft.com/office/officeart/2005/8/layout/vList2"/>
    <dgm:cxn modelId="{2BF9CEAA-89BE-4934-BC4A-61F3CBF282B1}" srcId="{C1A8E193-E1EF-46CC-AF0D-BFDA5965C53C}" destId="{24251DC0-4B32-478D-A2BB-CFFDD534B654}" srcOrd="3" destOrd="0" parTransId="{47D6583B-58E9-4677-BE6A-2BF3CEAD63F4}" sibTransId="{7142C16A-AD67-49AC-AE40-58C7312EE30B}"/>
    <dgm:cxn modelId="{84A31DAD-5298-42CB-BCD0-4E84323F7645}" srcId="{C1A8E193-E1EF-46CC-AF0D-BFDA5965C53C}" destId="{A11D5B91-C370-4473-A8E6-B9A58B1E3433}" srcOrd="1" destOrd="0" parTransId="{44FEE828-E55A-4EDB-976B-95C2FE2982AB}" sibTransId="{636032F3-9E47-4261-9E61-86EF307D50D9}"/>
    <dgm:cxn modelId="{FBB5C0C1-A6CC-4B07-8068-9A68777289D8}" type="presOf" srcId="{78EF7C77-2197-4A5B-BDBE-D12A99226CEF}" destId="{5F19244D-D222-4FCA-A438-A94FEA3C87FC}" srcOrd="0" destOrd="0" presId="urn:microsoft.com/office/officeart/2005/8/layout/vList2"/>
    <dgm:cxn modelId="{2B1113E6-8D16-4FEC-BC18-B032E54F4DA0}" type="presOf" srcId="{C1A8E193-E1EF-46CC-AF0D-BFDA5965C53C}" destId="{089F9E3E-A808-4545-973C-AEEC843E8908}" srcOrd="0" destOrd="0" presId="urn:microsoft.com/office/officeart/2005/8/layout/vList2"/>
    <dgm:cxn modelId="{744074F0-C7C3-4DE6-8BBB-C5253D31BE36}" srcId="{C1A8E193-E1EF-46CC-AF0D-BFDA5965C53C}" destId="{0BDDD3A6-9ABE-4D46-AF4A-ABB2C4627044}" srcOrd="4" destOrd="0" parTransId="{F8EEEB94-A0A1-46CE-9D06-E58FBD5665A7}" sibTransId="{48B52AC6-83A9-46B9-B172-FF5A0AEFA39E}"/>
    <dgm:cxn modelId="{9A61F2FA-82AB-4975-9D7C-14A159900417}" type="presParOf" srcId="{089F9E3E-A808-4545-973C-AEEC843E8908}" destId="{3C23E02D-EE21-4DE8-9A3B-45D05219BE32}" srcOrd="0" destOrd="0" presId="urn:microsoft.com/office/officeart/2005/8/layout/vList2"/>
    <dgm:cxn modelId="{1D8FE4F3-730F-4730-8EB8-F0CE4F5E9733}" type="presParOf" srcId="{089F9E3E-A808-4545-973C-AEEC843E8908}" destId="{47B5584E-F9E4-41F6-8F4D-35569A89E6C1}" srcOrd="1" destOrd="0" presId="urn:microsoft.com/office/officeart/2005/8/layout/vList2"/>
    <dgm:cxn modelId="{97F74F80-EC9C-4D3C-9103-10CF25ADA2E4}" type="presParOf" srcId="{089F9E3E-A808-4545-973C-AEEC843E8908}" destId="{800ECB55-61DD-4AA2-B16D-6985B93292DE}" srcOrd="2" destOrd="0" presId="urn:microsoft.com/office/officeart/2005/8/layout/vList2"/>
    <dgm:cxn modelId="{09F122FC-827B-450E-8ABD-A7D409DBF966}" type="presParOf" srcId="{089F9E3E-A808-4545-973C-AEEC843E8908}" destId="{4259F661-CF19-4469-8FCE-1C34134B5F21}" srcOrd="3" destOrd="0" presId="urn:microsoft.com/office/officeart/2005/8/layout/vList2"/>
    <dgm:cxn modelId="{979A3EF2-EB5D-4F3F-BBF2-3769582BC119}" type="presParOf" srcId="{089F9E3E-A808-4545-973C-AEEC843E8908}" destId="{5F19244D-D222-4FCA-A438-A94FEA3C87FC}" srcOrd="4" destOrd="0" presId="urn:microsoft.com/office/officeart/2005/8/layout/vList2"/>
    <dgm:cxn modelId="{0A1DFB40-D13A-4550-8AF8-C5A4C30F0288}" type="presParOf" srcId="{089F9E3E-A808-4545-973C-AEEC843E8908}" destId="{8DFF5274-6A2A-48A5-8912-428CD5115014}" srcOrd="5" destOrd="0" presId="urn:microsoft.com/office/officeart/2005/8/layout/vList2"/>
    <dgm:cxn modelId="{2EC15824-C0DC-4349-AD32-78CC3A9FBC27}" type="presParOf" srcId="{089F9E3E-A808-4545-973C-AEEC843E8908}" destId="{FF1342BD-D637-407E-B56E-2D5C94AEADF1}" srcOrd="6" destOrd="0" presId="urn:microsoft.com/office/officeart/2005/8/layout/vList2"/>
    <dgm:cxn modelId="{6599CE63-F580-45A6-A351-2CA043B52F48}" type="presParOf" srcId="{089F9E3E-A808-4545-973C-AEEC843E8908}" destId="{5642F9D2-2AD1-42C4-BCE1-B18EB059D3F5}" srcOrd="7" destOrd="0" presId="urn:microsoft.com/office/officeart/2005/8/layout/vList2"/>
    <dgm:cxn modelId="{596BA83B-C816-4758-ABA9-D7A136BA8225}" type="presParOf" srcId="{089F9E3E-A808-4545-973C-AEEC843E8908}" destId="{9AFD68D3-557A-4723-869D-C32FAE4614F4}" srcOrd="8" destOrd="0" presId="urn:microsoft.com/office/officeart/2005/8/layout/vList2"/>
    <dgm:cxn modelId="{323ECBAD-0931-444B-8C87-EA7C6775F758}" type="presParOf" srcId="{089F9E3E-A808-4545-973C-AEEC843E8908}" destId="{7D4C84FA-A8A0-4706-99CD-0E32EE6BF66F}" srcOrd="9" destOrd="0" presId="urn:microsoft.com/office/officeart/2005/8/layout/vList2"/>
    <dgm:cxn modelId="{78210012-3D10-40DB-9581-0F2835D6CD67}" type="presParOf" srcId="{089F9E3E-A808-4545-973C-AEEC843E8908}" destId="{125D4B48-97A9-4903-9622-1349EEAE7003}" srcOrd="10" destOrd="0" presId="urn:microsoft.com/office/officeart/2005/8/layout/vList2"/>
    <dgm:cxn modelId="{25268B87-B9A7-4C0D-A57B-5EBB47F1D487}" type="presParOf" srcId="{089F9E3E-A808-4545-973C-AEEC843E8908}" destId="{BD7EFEF9-582A-4308-B2EC-94F3F4E38975}" srcOrd="11" destOrd="0" presId="urn:microsoft.com/office/officeart/2005/8/layout/vList2"/>
    <dgm:cxn modelId="{319D91F5-7A41-450B-9981-932A1C4BE0DC}" type="presParOf" srcId="{089F9E3E-A808-4545-973C-AEEC843E8908}" destId="{BAB715C3-B2FD-429F-BF00-BB40C98F2E9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943F8-0E4D-414E-AD0A-CA06957CE4EE}"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A92B7FA2-1C8E-45C6-B9D8-34F4E112F57E}">
      <dgm:prSet custT="1"/>
      <dgm:spPr/>
      <dgm:t>
        <a:bodyPr/>
        <a:lstStyle/>
        <a:p>
          <a:r>
            <a:rPr lang="en-US" sz="2400" b="0" i="0" baseline="0" dirty="0">
              <a:solidFill>
                <a:schemeClr val="tx1"/>
              </a:solidFill>
            </a:rPr>
            <a:t>Open Adobe Acrobat Reader DC or Adobe Acrobat Pro/Standard/DC</a:t>
          </a:r>
          <a:endParaRPr lang="en-US" sz="2400" dirty="0">
            <a:solidFill>
              <a:schemeClr val="tx1"/>
            </a:solidFill>
          </a:endParaRPr>
        </a:p>
      </dgm:t>
    </dgm:pt>
    <dgm:pt modelId="{4EEB4AAC-98CF-47FC-957C-EA848B7D6DD3}" type="parTrans" cxnId="{34763693-5E3B-4F35-A773-33DB5BE97605}">
      <dgm:prSet/>
      <dgm:spPr/>
      <dgm:t>
        <a:bodyPr/>
        <a:lstStyle/>
        <a:p>
          <a:endParaRPr lang="en-US"/>
        </a:p>
      </dgm:t>
    </dgm:pt>
    <dgm:pt modelId="{919ADFEF-6C26-4201-9DA0-1889410A7F26}" type="sibTrans" cxnId="{34763693-5E3B-4F35-A773-33DB5BE97605}">
      <dgm:prSet/>
      <dgm:spPr/>
      <dgm:t>
        <a:bodyPr/>
        <a:lstStyle/>
        <a:p>
          <a:endParaRPr lang="en-US" dirty="0"/>
        </a:p>
      </dgm:t>
    </dgm:pt>
    <dgm:pt modelId="{35FE6DA6-9482-4A5C-9504-A797E82F1310}">
      <dgm:prSet custT="1"/>
      <dgm:spPr/>
      <dgm:t>
        <a:bodyPr/>
        <a:lstStyle/>
        <a:p>
          <a:r>
            <a:rPr lang="en-US" sz="2400" dirty="0">
              <a:solidFill>
                <a:schemeClr val="tx1"/>
              </a:solidFill>
            </a:rPr>
            <a:t>C</a:t>
          </a:r>
          <a:r>
            <a:rPr lang="en-US" sz="2400" b="0" i="0" baseline="0" dirty="0">
              <a:solidFill>
                <a:schemeClr val="tx1"/>
              </a:solidFill>
            </a:rPr>
            <a:t>omplete the required fields with relevant information</a:t>
          </a:r>
          <a:endParaRPr lang="en-US" sz="2400" dirty="0">
            <a:solidFill>
              <a:schemeClr val="tx1"/>
            </a:solidFill>
          </a:endParaRPr>
        </a:p>
      </dgm:t>
    </dgm:pt>
    <dgm:pt modelId="{5BDE750B-15AE-4F54-8EBA-F067657B6A68}" type="parTrans" cxnId="{F32F7136-E348-489E-AD4E-73853861E8E6}">
      <dgm:prSet/>
      <dgm:spPr/>
      <dgm:t>
        <a:bodyPr/>
        <a:lstStyle/>
        <a:p>
          <a:endParaRPr lang="en-US"/>
        </a:p>
      </dgm:t>
    </dgm:pt>
    <dgm:pt modelId="{F8EB1055-88B0-453F-95E5-EE16C4B86D91}" type="sibTrans" cxnId="{F32F7136-E348-489E-AD4E-73853861E8E6}">
      <dgm:prSet/>
      <dgm:spPr/>
      <dgm:t>
        <a:bodyPr/>
        <a:lstStyle/>
        <a:p>
          <a:endParaRPr lang="en-US" dirty="0"/>
        </a:p>
      </dgm:t>
    </dgm:pt>
    <dgm:pt modelId="{BB52DE16-F5DB-4CA5-BE46-C2738AFD1826}">
      <dgm:prSet custT="1"/>
      <dgm:spPr/>
      <dgm:t>
        <a:bodyPr/>
        <a:lstStyle/>
        <a:p>
          <a:r>
            <a:rPr lang="en-US" sz="2400" dirty="0">
              <a:solidFill>
                <a:schemeClr val="tx1"/>
              </a:solidFill>
            </a:rPr>
            <a:t>S</a:t>
          </a:r>
          <a:r>
            <a:rPr lang="en-US" sz="2400" b="0" i="0" baseline="0" dirty="0">
              <a:solidFill>
                <a:schemeClr val="tx1"/>
              </a:solidFill>
            </a:rPr>
            <a:t>ave the document with the additional text, and </a:t>
          </a:r>
          <a:endParaRPr lang="en-US" sz="2400" dirty="0">
            <a:solidFill>
              <a:schemeClr val="tx1"/>
            </a:solidFill>
          </a:endParaRPr>
        </a:p>
      </dgm:t>
    </dgm:pt>
    <dgm:pt modelId="{AC65E5FB-6E12-4989-AA08-48E37DA02901}" type="parTrans" cxnId="{70F8C840-FB0C-4C28-8F5B-39FD472E0CA0}">
      <dgm:prSet/>
      <dgm:spPr/>
      <dgm:t>
        <a:bodyPr/>
        <a:lstStyle/>
        <a:p>
          <a:endParaRPr lang="en-US"/>
        </a:p>
      </dgm:t>
    </dgm:pt>
    <dgm:pt modelId="{54F02180-6F13-45E6-A917-6F1A6689BB11}" type="sibTrans" cxnId="{70F8C840-FB0C-4C28-8F5B-39FD472E0CA0}">
      <dgm:prSet/>
      <dgm:spPr/>
      <dgm:t>
        <a:bodyPr/>
        <a:lstStyle/>
        <a:p>
          <a:endParaRPr lang="en-US" dirty="0"/>
        </a:p>
      </dgm:t>
    </dgm:pt>
    <dgm:pt modelId="{FBF59EA3-4635-4682-B693-87E8CE932930}">
      <dgm:prSet custT="1"/>
      <dgm:spPr/>
      <dgm:t>
        <a:bodyPr/>
        <a:lstStyle/>
        <a:p>
          <a:r>
            <a:rPr lang="en-US" sz="2400" dirty="0">
              <a:solidFill>
                <a:schemeClr val="tx1"/>
              </a:solidFill>
            </a:rPr>
            <a:t>R</a:t>
          </a:r>
          <a:r>
            <a:rPr lang="en-US" sz="2400" b="0" i="0" baseline="0" dirty="0">
              <a:solidFill>
                <a:schemeClr val="tx1"/>
              </a:solidFill>
            </a:rPr>
            <a:t>ename it your own Policies and Procedures Manual electronically. </a:t>
          </a:r>
          <a:endParaRPr lang="en-US" sz="2400" dirty="0">
            <a:solidFill>
              <a:schemeClr val="tx1"/>
            </a:solidFill>
          </a:endParaRPr>
        </a:p>
      </dgm:t>
    </dgm:pt>
    <dgm:pt modelId="{928BAC31-65AF-46B9-B2D5-D9CA66280B18}" type="parTrans" cxnId="{AB864895-9DFA-44BE-BC29-3697D4EC711B}">
      <dgm:prSet/>
      <dgm:spPr/>
      <dgm:t>
        <a:bodyPr/>
        <a:lstStyle/>
        <a:p>
          <a:endParaRPr lang="en-US"/>
        </a:p>
      </dgm:t>
    </dgm:pt>
    <dgm:pt modelId="{2506AC51-E104-4F1F-8108-0A49EE94D74B}" type="sibTrans" cxnId="{AB864895-9DFA-44BE-BC29-3697D4EC711B}">
      <dgm:prSet/>
      <dgm:spPr/>
      <dgm:t>
        <a:bodyPr/>
        <a:lstStyle/>
        <a:p>
          <a:endParaRPr lang="en-US" dirty="0"/>
        </a:p>
      </dgm:t>
    </dgm:pt>
    <dgm:pt modelId="{98A5CC1C-0277-4EBD-9541-90E7BF8E0CCC}">
      <dgm:prSet custT="1"/>
      <dgm:spPr/>
      <dgm:t>
        <a:bodyPr/>
        <a:lstStyle/>
        <a:p>
          <a:r>
            <a:rPr lang="en-US" sz="2400" b="0" i="0" baseline="0" dirty="0">
              <a:solidFill>
                <a:schemeClr val="tx1"/>
              </a:solidFill>
            </a:rPr>
            <a:t>This setup eliminates the need for printing, handwriting, and scanning documents.</a:t>
          </a:r>
          <a:endParaRPr lang="en-US" sz="2400" dirty="0">
            <a:solidFill>
              <a:schemeClr val="tx1"/>
            </a:solidFill>
          </a:endParaRPr>
        </a:p>
      </dgm:t>
    </dgm:pt>
    <dgm:pt modelId="{E703FB69-2F5C-4088-9B40-0CE5EAD523F2}" type="parTrans" cxnId="{69251417-4F88-4DFD-9E1C-F21A9397D6E9}">
      <dgm:prSet/>
      <dgm:spPr/>
      <dgm:t>
        <a:bodyPr/>
        <a:lstStyle/>
        <a:p>
          <a:endParaRPr lang="en-US"/>
        </a:p>
      </dgm:t>
    </dgm:pt>
    <dgm:pt modelId="{7ABCAB6D-6A7D-4B6D-892A-DFD8F97E0876}" type="sibTrans" cxnId="{69251417-4F88-4DFD-9E1C-F21A9397D6E9}">
      <dgm:prSet/>
      <dgm:spPr/>
      <dgm:t>
        <a:bodyPr/>
        <a:lstStyle/>
        <a:p>
          <a:endParaRPr lang="en-US"/>
        </a:p>
      </dgm:t>
    </dgm:pt>
    <dgm:pt modelId="{F933A581-8E40-448E-B0A7-AAAECEB66566}" type="pres">
      <dgm:prSet presAssocID="{9A1943F8-0E4D-414E-AD0A-CA06957CE4EE}" presName="outerComposite" presStyleCnt="0">
        <dgm:presLayoutVars>
          <dgm:chMax val="5"/>
          <dgm:dir/>
          <dgm:resizeHandles val="exact"/>
        </dgm:presLayoutVars>
      </dgm:prSet>
      <dgm:spPr/>
    </dgm:pt>
    <dgm:pt modelId="{B20E004B-352E-4DB9-A622-C89115710B3A}" type="pres">
      <dgm:prSet presAssocID="{9A1943F8-0E4D-414E-AD0A-CA06957CE4EE}" presName="dummyMaxCanvas" presStyleCnt="0">
        <dgm:presLayoutVars/>
      </dgm:prSet>
      <dgm:spPr/>
    </dgm:pt>
    <dgm:pt modelId="{703A8D26-3C53-4CD9-BB18-0CCB0B84128D}" type="pres">
      <dgm:prSet presAssocID="{9A1943F8-0E4D-414E-AD0A-CA06957CE4EE}" presName="FiveNodes_1" presStyleLbl="node1" presStyleIdx="0" presStyleCnt="5">
        <dgm:presLayoutVars>
          <dgm:bulletEnabled val="1"/>
        </dgm:presLayoutVars>
      </dgm:prSet>
      <dgm:spPr/>
    </dgm:pt>
    <dgm:pt modelId="{ADAA8061-87FD-46C3-AE3F-B7AEFC55B673}" type="pres">
      <dgm:prSet presAssocID="{9A1943F8-0E4D-414E-AD0A-CA06957CE4EE}" presName="FiveNodes_2" presStyleLbl="node1" presStyleIdx="1" presStyleCnt="5">
        <dgm:presLayoutVars>
          <dgm:bulletEnabled val="1"/>
        </dgm:presLayoutVars>
      </dgm:prSet>
      <dgm:spPr/>
    </dgm:pt>
    <dgm:pt modelId="{0A4DBEAF-550D-40FC-BFB3-D67E887AD619}" type="pres">
      <dgm:prSet presAssocID="{9A1943F8-0E4D-414E-AD0A-CA06957CE4EE}" presName="FiveNodes_3" presStyleLbl="node1" presStyleIdx="2" presStyleCnt="5">
        <dgm:presLayoutVars>
          <dgm:bulletEnabled val="1"/>
        </dgm:presLayoutVars>
      </dgm:prSet>
      <dgm:spPr/>
    </dgm:pt>
    <dgm:pt modelId="{E59EBE84-DB8D-498E-B631-31AF39D78B71}" type="pres">
      <dgm:prSet presAssocID="{9A1943F8-0E4D-414E-AD0A-CA06957CE4EE}" presName="FiveNodes_4" presStyleLbl="node1" presStyleIdx="3" presStyleCnt="5">
        <dgm:presLayoutVars>
          <dgm:bulletEnabled val="1"/>
        </dgm:presLayoutVars>
      </dgm:prSet>
      <dgm:spPr/>
    </dgm:pt>
    <dgm:pt modelId="{EC341DB1-9E66-4546-A71E-8132D34122C3}" type="pres">
      <dgm:prSet presAssocID="{9A1943F8-0E4D-414E-AD0A-CA06957CE4EE}" presName="FiveNodes_5" presStyleLbl="node1" presStyleIdx="4" presStyleCnt="5">
        <dgm:presLayoutVars>
          <dgm:bulletEnabled val="1"/>
        </dgm:presLayoutVars>
      </dgm:prSet>
      <dgm:spPr/>
    </dgm:pt>
    <dgm:pt modelId="{6301DB69-84EA-4CD9-B378-AE2303600F42}" type="pres">
      <dgm:prSet presAssocID="{9A1943F8-0E4D-414E-AD0A-CA06957CE4EE}" presName="FiveConn_1-2" presStyleLbl="fgAccFollowNode1" presStyleIdx="0" presStyleCnt="4">
        <dgm:presLayoutVars>
          <dgm:bulletEnabled val="1"/>
        </dgm:presLayoutVars>
      </dgm:prSet>
      <dgm:spPr/>
    </dgm:pt>
    <dgm:pt modelId="{A96A1F80-3689-4FA2-AAC5-99D02EAD73A9}" type="pres">
      <dgm:prSet presAssocID="{9A1943F8-0E4D-414E-AD0A-CA06957CE4EE}" presName="FiveConn_2-3" presStyleLbl="fgAccFollowNode1" presStyleIdx="1" presStyleCnt="4">
        <dgm:presLayoutVars>
          <dgm:bulletEnabled val="1"/>
        </dgm:presLayoutVars>
      </dgm:prSet>
      <dgm:spPr/>
    </dgm:pt>
    <dgm:pt modelId="{9D521320-AB05-4253-A433-68E6DEE35F8E}" type="pres">
      <dgm:prSet presAssocID="{9A1943F8-0E4D-414E-AD0A-CA06957CE4EE}" presName="FiveConn_3-4" presStyleLbl="fgAccFollowNode1" presStyleIdx="2" presStyleCnt="4">
        <dgm:presLayoutVars>
          <dgm:bulletEnabled val="1"/>
        </dgm:presLayoutVars>
      </dgm:prSet>
      <dgm:spPr/>
    </dgm:pt>
    <dgm:pt modelId="{F9602B97-1A59-461C-95B7-1D0AC0EDD3A8}" type="pres">
      <dgm:prSet presAssocID="{9A1943F8-0E4D-414E-AD0A-CA06957CE4EE}" presName="FiveConn_4-5" presStyleLbl="fgAccFollowNode1" presStyleIdx="3" presStyleCnt="4">
        <dgm:presLayoutVars>
          <dgm:bulletEnabled val="1"/>
        </dgm:presLayoutVars>
      </dgm:prSet>
      <dgm:spPr/>
    </dgm:pt>
    <dgm:pt modelId="{68178240-D2C2-4A38-BE80-90830AECC916}" type="pres">
      <dgm:prSet presAssocID="{9A1943F8-0E4D-414E-AD0A-CA06957CE4EE}" presName="FiveNodes_1_text" presStyleLbl="node1" presStyleIdx="4" presStyleCnt="5">
        <dgm:presLayoutVars>
          <dgm:bulletEnabled val="1"/>
        </dgm:presLayoutVars>
      </dgm:prSet>
      <dgm:spPr/>
    </dgm:pt>
    <dgm:pt modelId="{AEB6F558-C754-4CEC-8632-EA1F3EBBADFE}" type="pres">
      <dgm:prSet presAssocID="{9A1943F8-0E4D-414E-AD0A-CA06957CE4EE}" presName="FiveNodes_2_text" presStyleLbl="node1" presStyleIdx="4" presStyleCnt="5">
        <dgm:presLayoutVars>
          <dgm:bulletEnabled val="1"/>
        </dgm:presLayoutVars>
      </dgm:prSet>
      <dgm:spPr/>
    </dgm:pt>
    <dgm:pt modelId="{0C863487-9D2F-422B-8EFC-F31F45A6DF27}" type="pres">
      <dgm:prSet presAssocID="{9A1943F8-0E4D-414E-AD0A-CA06957CE4EE}" presName="FiveNodes_3_text" presStyleLbl="node1" presStyleIdx="4" presStyleCnt="5">
        <dgm:presLayoutVars>
          <dgm:bulletEnabled val="1"/>
        </dgm:presLayoutVars>
      </dgm:prSet>
      <dgm:spPr/>
    </dgm:pt>
    <dgm:pt modelId="{E2C3BA94-4A2E-43DC-ACC1-646F20BE64D1}" type="pres">
      <dgm:prSet presAssocID="{9A1943F8-0E4D-414E-AD0A-CA06957CE4EE}" presName="FiveNodes_4_text" presStyleLbl="node1" presStyleIdx="4" presStyleCnt="5">
        <dgm:presLayoutVars>
          <dgm:bulletEnabled val="1"/>
        </dgm:presLayoutVars>
      </dgm:prSet>
      <dgm:spPr/>
    </dgm:pt>
    <dgm:pt modelId="{E406C8ED-F3A5-4A04-976C-37AE688FB317}" type="pres">
      <dgm:prSet presAssocID="{9A1943F8-0E4D-414E-AD0A-CA06957CE4EE}" presName="FiveNodes_5_text" presStyleLbl="node1" presStyleIdx="4" presStyleCnt="5">
        <dgm:presLayoutVars>
          <dgm:bulletEnabled val="1"/>
        </dgm:presLayoutVars>
      </dgm:prSet>
      <dgm:spPr/>
    </dgm:pt>
  </dgm:ptLst>
  <dgm:cxnLst>
    <dgm:cxn modelId="{CFEF5D08-5649-4CC6-BAA7-0D11AA87F2CC}" type="presOf" srcId="{FBF59EA3-4635-4682-B693-87E8CE932930}" destId="{E59EBE84-DB8D-498E-B631-31AF39D78B71}" srcOrd="0" destOrd="0" presId="urn:microsoft.com/office/officeart/2005/8/layout/vProcess5"/>
    <dgm:cxn modelId="{EA43F00B-E3AE-4C2B-B8A4-DFA891DE1AED}" type="presOf" srcId="{35FE6DA6-9482-4A5C-9504-A797E82F1310}" destId="{ADAA8061-87FD-46C3-AE3F-B7AEFC55B673}" srcOrd="0" destOrd="0" presId="urn:microsoft.com/office/officeart/2005/8/layout/vProcess5"/>
    <dgm:cxn modelId="{69251417-4F88-4DFD-9E1C-F21A9397D6E9}" srcId="{9A1943F8-0E4D-414E-AD0A-CA06957CE4EE}" destId="{98A5CC1C-0277-4EBD-9541-90E7BF8E0CCC}" srcOrd="4" destOrd="0" parTransId="{E703FB69-2F5C-4088-9B40-0CE5EAD523F2}" sibTransId="{7ABCAB6D-6A7D-4B6D-892A-DFD8F97E0876}"/>
    <dgm:cxn modelId="{F32F7136-E348-489E-AD4E-73853861E8E6}" srcId="{9A1943F8-0E4D-414E-AD0A-CA06957CE4EE}" destId="{35FE6DA6-9482-4A5C-9504-A797E82F1310}" srcOrd="1" destOrd="0" parTransId="{5BDE750B-15AE-4F54-8EBA-F067657B6A68}" sibTransId="{F8EB1055-88B0-453F-95E5-EE16C4B86D91}"/>
    <dgm:cxn modelId="{70F8C840-FB0C-4C28-8F5B-39FD472E0CA0}" srcId="{9A1943F8-0E4D-414E-AD0A-CA06957CE4EE}" destId="{BB52DE16-F5DB-4CA5-BE46-C2738AFD1826}" srcOrd="2" destOrd="0" parTransId="{AC65E5FB-6E12-4989-AA08-48E37DA02901}" sibTransId="{54F02180-6F13-45E6-A917-6F1A6689BB11}"/>
    <dgm:cxn modelId="{A2024142-3A4E-4463-96F9-FD3CDC449085}" type="presOf" srcId="{A92B7FA2-1C8E-45C6-B9D8-34F4E112F57E}" destId="{703A8D26-3C53-4CD9-BB18-0CCB0B84128D}" srcOrd="0" destOrd="0" presId="urn:microsoft.com/office/officeart/2005/8/layout/vProcess5"/>
    <dgm:cxn modelId="{23EE0745-B059-463A-9E08-D707DB2E78BC}" type="presOf" srcId="{BB52DE16-F5DB-4CA5-BE46-C2738AFD1826}" destId="{0C863487-9D2F-422B-8EFC-F31F45A6DF27}" srcOrd="1" destOrd="0" presId="urn:microsoft.com/office/officeart/2005/8/layout/vProcess5"/>
    <dgm:cxn modelId="{1AE3476F-83B9-42F2-AC84-D19F0687FC0B}" type="presOf" srcId="{919ADFEF-6C26-4201-9DA0-1889410A7F26}" destId="{6301DB69-84EA-4CD9-B378-AE2303600F42}" srcOrd="0" destOrd="0" presId="urn:microsoft.com/office/officeart/2005/8/layout/vProcess5"/>
    <dgm:cxn modelId="{34763693-5E3B-4F35-A773-33DB5BE97605}" srcId="{9A1943F8-0E4D-414E-AD0A-CA06957CE4EE}" destId="{A92B7FA2-1C8E-45C6-B9D8-34F4E112F57E}" srcOrd="0" destOrd="0" parTransId="{4EEB4AAC-98CF-47FC-957C-EA848B7D6DD3}" sibTransId="{919ADFEF-6C26-4201-9DA0-1889410A7F26}"/>
    <dgm:cxn modelId="{AB864895-9DFA-44BE-BC29-3697D4EC711B}" srcId="{9A1943F8-0E4D-414E-AD0A-CA06957CE4EE}" destId="{FBF59EA3-4635-4682-B693-87E8CE932930}" srcOrd="3" destOrd="0" parTransId="{928BAC31-65AF-46B9-B2D5-D9CA66280B18}" sibTransId="{2506AC51-E104-4F1F-8108-0A49EE94D74B}"/>
    <dgm:cxn modelId="{704FFCA3-4DC7-48FD-A064-5C729980B3AC}" type="presOf" srcId="{9A1943F8-0E4D-414E-AD0A-CA06957CE4EE}" destId="{F933A581-8E40-448E-B0A7-AAAECEB66566}" srcOrd="0" destOrd="0" presId="urn:microsoft.com/office/officeart/2005/8/layout/vProcess5"/>
    <dgm:cxn modelId="{79E292A6-EB28-474A-977C-C6A0C3AE22AF}" type="presOf" srcId="{54F02180-6F13-45E6-A917-6F1A6689BB11}" destId="{9D521320-AB05-4253-A433-68E6DEE35F8E}" srcOrd="0" destOrd="0" presId="urn:microsoft.com/office/officeart/2005/8/layout/vProcess5"/>
    <dgm:cxn modelId="{313FC4AA-892E-4612-A008-8A1DFF7A3317}" type="presOf" srcId="{98A5CC1C-0277-4EBD-9541-90E7BF8E0CCC}" destId="{EC341DB1-9E66-4546-A71E-8132D34122C3}" srcOrd="0" destOrd="0" presId="urn:microsoft.com/office/officeart/2005/8/layout/vProcess5"/>
    <dgm:cxn modelId="{9AA66DB4-A8A4-4BF1-AA0C-0200B8E0F076}" type="presOf" srcId="{FBF59EA3-4635-4682-B693-87E8CE932930}" destId="{E2C3BA94-4A2E-43DC-ACC1-646F20BE64D1}" srcOrd="1" destOrd="0" presId="urn:microsoft.com/office/officeart/2005/8/layout/vProcess5"/>
    <dgm:cxn modelId="{120FC6CD-7697-41AA-96DB-2A23E3899D58}" type="presOf" srcId="{A92B7FA2-1C8E-45C6-B9D8-34F4E112F57E}" destId="{68178240-D2C2-4A38-BE80-90830AECC916}" srcOrd="1" destOrd="0" presId="urn:microsoft.com/office/officeart/2005/8/layout/vProcess5"/>
    <dgm:cxn modelId="{A0472EE0-A8D6-4809-B72B-E318F7430978}" type="presOf" srcId="{98A5CC1C-0277-4EBD-9541-90E7BF8E0CCC}" destId="{E406C8ED-F3A5-4A04-976C-37AE688FB317}" srcOrd="1" destOrd="0" presId="urn:microsoft.com/office/officeart/2005/8/layout/vProcess5"/>
    <dgm:cxn modelId="{A6C27BE9-7524-4A87-9FCA-73998DC010C7}" type="presOf" srcId="{BB52DE16-F5DB-4CA5-BE46-C2738AFD1826}" destId="{0A4DBEAF-550D-40FC-BFB3-D67E887AD619}" srcOrd="0" destOrd="0" presId="urn:microsoft.com/office/officeart/2005/8/layout/vProcess5"/>
    <dgm:cxn modelId="{3C3163F0-4CD0-4DAF-8A59-4D93D37FFE6D}" type="presOf" srcId="{35FE6DA6-9482-4A5C-9504-A797E82F1310}" destId="{AEB6F558-C754-4CEC-8632-EA1F3EBBADFE}" srcOrd="1" destOrd="0" presId="urn:microsoft.com/office/officeart/2005/8/layout/vProcess5"/>
    <dgm:cxn modelId="{C47E5BFB-D18C-451B-B347-50848FB2ECDF}" type="presOf" srcId="{2506AC51-E104-4F1F-8108-0A49EE94D74B}" destId="{F9602B97-1A59-461C-95B7-1D0AC0EDD3A8}" srcOrd="0" destOrd="0" presId="urn:microsoft.com/office/officeart/2005/8/layout/vProcess5"/>
    <dgm:cxn modelId="{0BC3CFFE-21D5-4E9F-9BF2-E05A3E98D4A0}" type="presOf" srcId="{F8EB1055-88B0-453F-95E5-EE16C4B86D91}" destId="{A96A1F80-3689-4FA2-AAC5-99D02EAD73A9}" srcOrd="0" destOrd="0" presId="urn:microsoft.com/office/officeart/2005/8/layout/vProcess5"/>
    <dgm:cxn modelId="{C0376774-47D1-4FBB-995D-3C790C753B35}" type="presParOf" srcId="{F933A581-8E40-448E-B0A7-AAAECEB66566}" destId="{B20E004B-352E-4DB9-A622-C89115710B3A}" srcOrd="0" destOrd="0" presId="urn:microsoft.com/office/officeart/2005/8/layout/vProcess5"/>
    <dgm:cxn modelId="{B8BC62E4-6FC4-4141-A255-96BFD7B09753}" type="presParOf" srcId="{F933A581-8E40-448E-B0A7-AAAECEB66566}" destId="{703A8D26-3C53-4CD9-BB18-0CCB0B84128D}" srcOrd="1" destOrd="0" presId="urn:microsoft.com/office/officeart/2005/8/layout/vProcess5"/>
    <dgm:cxn modelId="{F8BA9582-BA4F-46DA-B175-CF627BDF3969}" type="presParOf" srcId="{F933A581-8E40-448E-B0A7-AAAECEB66566}" destId="{ADAA8061-87FD-46C3-AE3F-B7AEFC55B673}" srcOrd="2" destOrd="0" presId="urn:microsoft.com/office/officeart/2005/8/layout/vProcess5"/>
    <dgm:cxn modelId="{6E20C279-A8C3-468C-9FF3-1BF9C013EF80}" type="presParOf" srcId="{F933A581-8E40-448E-B0A7-AAAECEB66566}" destId="{0A4DBEAF-550D-40FC-BFB3-D67E887AD619}" srcOrd="3" destOrd="0" presId="urn:microsoft.com/office/officeart/2005/8/layout/vProcess5"/>
    <dgm:cxn modelId="{CD41FF3A-8B67-415C-BD11-DF2BE18E30D6}" type="presParOf" srcId="{F933A581-8E40-448E-B0A7-AAAECEB66566}" destId="{E59EBE84-DB8D-498E-B631-31AF39D78B71}" srcOrd="4" destOrd="0" presId="urn:microsoft.com/office/officeart/2005/8/layout/vProcess5"/>
    <dgm:cxn modelId="{FDE29F30-BBD9-4EC0-A109-AF76219AAC3C}" type="presParOf" srcId="{F933A581-8E40-448E-B0A7-AAAECEB66566}" destId="{EC341DB1-9E66-4546-A71E-8132D34122C3}" srcOrd="5" destOrd="0" presId="urn:microsoft.com/office/officeart/2005/8/layout/vProcess5"/>
    <dgm:cxn modelId="{77357BF0-7A13-4CE6-AF6E-E48C92762294}" type="presParOf" srcId="{F933A581-8E40-448E-B0A7-AAAECEB66566}" destId="{6301DB69-84EA-4CD9-B378-AE2303600F42}" srcOrd="6" destOrd="0" presId="urn:microsoft.com/office/officeart/2005/8/layout/vProcess5"/>
    <dgm:cxn modelId="{F6858A2D-F79A-453B-9D0A-84CF87506D60}" type="presParOf" srcId="{F933A581-8E40-448E-B0A7-AAAECEB66566}" destId="{A96A1F80-3689-4FA2-AAC5-99D02EAD73A9}" srcOrd="7" destOrd="0" presId="urn:microsoft.com/office/officeart/2005/8/layout/vProcess5"/>
    <dgm:cxn modelId="{67AEFD1D-0FAE-4600-A746-C7101C461A72}" type="presParOf" srcId="{F933A581-8E40-448E-B0A7-AAAECEB66566}" destId="{9D521320-AB05-4253-A433-68E6DEE35F8E}" srcOrd="8" destOrd="0" presId="urn:microsoft.com/office/officeart/2005/8/layout/vProcess5"/>
    <dgm:cxn modelId="{A42EA018-8B52-4F14-9730-2E01DBD61A5D}" type="presParOf" srcId="{F933A581-8E40-448E-B0A7-AAAECEB66566}" destId="{F9602B97-1A59-461C-95B7-1D0AC0EDD3A8}" srcOrd="9" destOrd="0" presId="urn:microsoft.com/office/officeart/2005/8/layout/vProcess5"/>
    <dgm:cxn modelId="{72E274A4-7A77-483D-A0F7-632B19524026}" type="presParOf" srcId="{F933A581-8E40-448E-B0A7-AAAECEB66566}" destId="{68178240-D2C2-4A38-BE80-90830AECC916}" srcOrd="10" destOrd="0" presId="urn:microsoft.com/office/officeart/2005/8/layout/vProcess5"/>
    <dgm:cxn modelId="{17279441-ED9B-4AD9-9C68-3CB601323DEF}" type="presParOf" srcId="{F933A581-8E40-448E-B0A7-AAAECEB66566}" destId="{AEB6F558-C754-4CEC-8632-EA1F3EBBADFE}" srcOrd="11" destOrd="0" presId="urn:microsoft.com/office/officeart/2005/8/layout/vProcess5"/>
    <dgm:cxn modelId="{A1A480AD-7054-4C27-9582-2CB8C092AD68}" type="presParOf" srcId="{F933A581-8E40-448E-B0A7-AAAECEB66566}" destId="{0C863487-9D2F-422B-8EFC-F31F45A6DF27}" srcOrd="12" destOrd="0" presId="urn:microsoft.com/office/officeart/2005/8/layout/vProcess5"/>
    <dgm:cxn modelId="{01E1E419-1830-4581-877F-36573C7423C4}" type="presParOf" srcId="{F933A581-8E40-448E-B0A7-AAAECEB66566}" destId="{E2C3BA94-4A2E-43DC-ACC1-646F20BE64D1}" srcOrd="13" destOrd="0" presId="urn:microsoft.com/office/officeart/2005/8/layout/vProcess5"/>
    <dgm:cxn modelId="{51B01C91-E09D-4DD3-90EF-C65BAD63B67A}" type="presParOf" srcId="{F933A581-8E40-448E-B0A7-AAAECEB66566}" destId="{E406C8ED-F3A5-4A04-976C-37AE688FB317}"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873E40-8709-4C7A-993B-FF92D8899B9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6E0B070-EDC8-4C43-B7CE-1E7D2C3787C3}">
      <dgm:prSet/>
      <dgm:spPr/>
      <dgm:t>
        <a:bodyPr/>
        <a:lstStyle/>
        <a:p>
          <a:pPr>
            <a:lnSpc>
              <a:spcPct val="100000"/>
            </a:lnSpc>
          </a:pPr>
          <a:r>
            <a:rPr lang="en-US" dirty="0"/>
            <a:t>Annual report issued yearly to all stakeholders </a:t>
          </a:r>
        </a:p>
      </dgm:t>
    </dgm:pt>
    <dgm:pt modelId="{9DEF4D2E-8B7B-4495-B82B-DABE31410EF1}" type="parTrans" cxnId="{6549897C-3493-42CB-A5C8-0A757ECEEB15}">
      <dgm:prSet/>
      <dgm:spPr/>
      <dgm:t>
        <a:bodyPr/>
        <a:lstStyle/>
        <a:p>
          <a:endParaRPr lang="en-US"/>
        </a:p>
      </dgm:t>
    </dgm:pt>
    <dgm:pt modelId="{3E23E173-88BE-4F69-AA40-93C7412217EF}" type="sibTrans" cxnId="{6549897C-3493-42CB-A5C8-0A757ECEEB15}">
      <dgm:prSet/>
      <dgm:spPr/>
      <dgm:t>
        <a:bodyPr/>
        <a:lstStyle/>
        <a:p>
          <a:endParaRPr lang="en-US"/>
        </a:p>
      </dgm:t>
    </dgm:pt>
    <dgm:pt modelId="{140B666F-004F-48DC-9883-79D3B394AEC6}">
      <dgm:prSet/>
      <dgm:spPr/>
      <dgm:t>
        <a:bodyPr/>
        <a:lstStyle/>
        <a:p>
          <a:pPr>
            <a:lnSpc>
              <a:spcPct val="100000"/>
            </a:lnSpc>
          </a:pPr>
          <a:r>
            <a:rPr lang="en-US" dirty="0"/>
            <a:t>Program evaluation by state coordinating program yearly</a:t>
          </a:r>
        </a:p>
      </dgm:t>
    </dgm:pt>
    <dgm:pt modelId="{EDB76B0D-6E01-4D5F-A856-5715CF6EA452}" type="parTrans" cxnId="{D3FB4ECF-A9CB-4849-B6AC-F5118015F370}">
      <dgm:prSet/>
      <dgm:spPr/>
      <dgm:t>
        <a:bodyPr/>
        <a:lstStyle/>
        <a:p>
          <a:endParaRPr lang="en-US"/>
        </a:p>
      </dgm:t>
    </dgm:pt>
    <dgm:pt modelId="{DDDA3D5D-044E-4675-9A03-C53789867905}" type="sibTrans" cxnId="{D3FB4ECF-A9CB-4849-B6AC-F5118015F370}">
      <dgm:prSet/>
      <dgm:spPr/>
      <dgm:t>
        <a:bodyPr/>
        <a:lstStyle/>
        <a:p>
          <a:endParaRPr lang="en-US"/>
        </a:p>
      </dgm:t>
    </dgm:pt>
    <dgm:pt modelId="{D1F8210F-9474-471D-BA78-235CB2957A9E}">
      <dgm:prSet/>
      <dgm:spPr/>
      <dgm:t>
        <a:bodyPr/>
        <a:lstStyle/>
        <a:p>
          <a:pPr>
            <a:lnSpc>
              <a:spcPct val="100000"/>
            </a:lnSpc>
          </a:pPr>
          <a:r>
            <a:rPr lang="en-US" dirty="0"/>
            <a:t>IRS 990 available for public inspection within hours of request. </a:t>
          </a:r>
        </a:p>
        <a:p>
          <a:pPr>
            <a:lnSpc>
              <a:spcPct val="100000"/>
            </a:lnSpc>
          </a:pPr>
          <a:r>
            <a:rPr lang="en-US" dirty="0"/>
            <a:t>On website is best</a:t>
          </a:r>
        </a:p>
      </dgm:t>
    </dgm:pt>
    <dgm:pt modelId="{DB0901BB-B6C7-41EA-9095-9AAB9529A607}" type="parTrans" cxnId="{CC608D6F-02A8-41A1-A714-B529C6DD6A64}">
      <dgm:prSet/>
      <dgm:spPr/>
      <dgm:t>
        <a:bodyPr/>
        <a:lstStyle/>
        <a:p>
          <a:endParaRPr lang="en-US"/>
        </a:p>
      </dgm:t>
    </dgm:pt>
    <dgm:pt modelId="{5FBF1F27-E837-449D-A9A8-D7CD7BC33647}" type="sibTrans" cxnId="{CC608D6F-02A8-41A1-A714-B529C6DD6A64}">
      <dgm:prSet/>
      <dgm:spPr/>
      <dgm:t>
        <a:bodyPr/>
        <a:lstStyle/>
        <a:p>
          <a:endParaRPr lang="en-US"/>
        </a:p>
      </dgm:t>
    </dgm:pt>
    <dgm:pt modelId="{66F8D96C-3D35-45E7-8044-2B632F9529C2}" type="pres">
      <dgm:prSet presAssocID="{9C873E40-8709-4C7A-993B-FF92D8899B95}" presName="root" presStyleCnt="0">
        <dgm:presLayoutVars>
          <dgm:dir/>
          <dgm:resizeHandles val="exact"/>
        </dgm:presLayoutVars>
      </dgm:prSet>
      <dgm:spPr/>
    </dgm:pt>
    <dgm:pt modelId="{BA06C359-2B9F-4F41-91C8-16BB1B41EE70}" type="pres">
      <dgm:prSet presAssocID="{36E0B070-EDC8-4C43-B7CE-1E7D2C3787C3}" presName="compNode" presStyleCnt="0"/>
      <dgm:spPr/>
    </dgm:pt>
    <dgm:pt modelId="{82B1C582-851C-4540-868F-27A09C85AC16}" type="pres">
      <dgm:prSet presAssocID="{36E0B070-EDC8-4C43-B7CE-1E7D2C3787C3}" presName="bgRect" presStyleLbl="bgShp" presStyleIdx="0" presStyleCnt="3"/>
      <dgm:spPr/>
    </dgm:pt>
    <dgm:pt modelId="{3ABEF5CD-81EE-479E-B364-807CFE97E858}" type="pres">
      <dgm:prSet presAssocID="{36E0B070-EDC8-4C43-B7CE-1E7D2C3787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435CC96D-0C63-4B7F-805C-4DAAB739AC31}" type="pres">
      <dgm:prSet presAssocID="{36E0B070-EDC8-4C43-B7CE-1E7D2C3787C3}" presName="spaceRect" presStyleCnt="0"/>
      <dgm:spPr/>
    </dgm:pt>
    <dgm:pt modelId="{B490080C-1F66-46E7-AF60-97EB150BD52F}" type="pres">
      <dgm:prSet presAssocID="{36E0B070-EDC8-4C43-B7CE-1E7D2C3787C3}" presName="parTx" presStyleLbl="revTx" presStyleIdx="0" presStyleCnt="3">
        <dgm:presLayoutVars>
          <dgm:chMax val="0"/>
          <dgm:chPref val="0"/>
        </dgm:presLayoutVars>
      </dgm:prSet>
      <dgm:spPr/>
    </dgm:pt>
    <dgm:pt modelId="{F0110FD5-109B-4507-BB30-C88FC8209920}" type="pres">
      <dgm:prSet presAssocID="{3E23E173-88BE-4F69-AA40-93C7412217EF}" presName="sibTrans" presStyleCnt="0"/>
      <dgm:spPr/>
    </dgm:pt>
    <dgm:pt modelId="{7AA05462-3607-4A70-8193-51266E0E3104}" type="pres">
      <dgm:prSet presAssocID="{140B666F-004F-48DC-9883-79D3B394AEC6}" presName="compNode" presStyleCnt="0"/>
      <dgm:spPr/>
    </dgm:pt>
    <dgm:pt modelId="{E40C597C-DEBD-4395-8E2E-D9AF04D8FDCE}" type="pres">
      <dgm:prSet presAssocID="{140B666F-004F-48DC-9883-79D3B394AEC6}" presName="bgRect" presStyleLbl="bgShp" presStyleIdx="1" presStyleCnt="3"/>
      <dgm:spPr/>
    </dgm:pt>
    <dgm:pt modelId="{9D963FE5-BFAF-43F7-AFE8-814B8EDBCFC1}" type="pres">
      <dgm:prSet presAssocID="{140B666F-004F-48DC-9883-79D3B394AE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20D755DF-CC82-456E-AA6E-1B5B47AF6AF4}" type="pres">
      <dgm:prSet presAssocID="{140B666F-004F-48DC-9883-79D3B394AEC6}" presName="spaceRect" presStyleCnt="0"/>
      <dgm:spPr/>
    </dgm:pt>
    <dgm:pt modelId="{6781FBB1-9163-4CBE-AE5F-FB5C4DD097CC}" type="pres">
      <dgm:prSet presAssocID="{140B666F-004F-48DC-9883-79D3B394AEC6}" presName="parTx" presStyleLbl="revTx" presStyleIdx="1" presStyleCnt="3">
        <dgm:presLayoutVars>
          <dgm:chMax val="0"/>
          <dgm:chPref val="0"/>
        </dgm:presLayoutVars>
      </dgm:prSet>
      <dgm:spPr/>
    </dgm:pt>
    <dgm:pt modelId="{A165FEA5-2730-413B-814F-33A06C7E9CA3}" type="pres">
      <dgm:prSet presAssocID="{DDDA3D5D-044E-4675-9A03-C53789867905}" presName="sibTrans" presStyleCnt="0"/>
      <dgm:spPr/>
    </dgm:pt>
    <dgm:pt modelId="{2A072A2B-4E2B-49E4-A338-673CA1B3A810}" type="pres">
      <dgm:prSet presAssocID="{D1F8210F-9474-471D-BA78-235CB2957A9E}" presName="compNode" presStyleCnt="0"/>
      <dgm:spPr/>
    </dgm:pt>
    <dgm:pt modelId="{E28CBA45-26FA-4C37-BC04-F37B61B9DB1A}" type="pres">
      <dgm:prSet presAssocID="{D1F8210F-9474-471D-BA78-235CB2957A9E}" presName="bgRect" presStyleLbl="bgShp" presStyleIdx="2" presStyleCnt="3"/>
      <dgm:spPr/>
    </dgm:pt>
    <dgm:pt modelId="{E9D6A660-A694-4570-A82F-58CD0B9C3E62}" type="pres">
      <dgm:prSet presAssocID="{D1F8210F-9474-471D-BA78-235CB2957A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D22AB99A-6268-4198-80B0-4E322F8BFDA1}" type="pres">
      <dgm:prSet presAssocID="{D1F8210F-9474-471D-BA78-235CB2957A9E}" presName="spaceRect" presStyleCnt="0"/>
      <dgm:spPr/>
    </dgm:pt>
    <dgm:pt modelId="{60DE6CCF-0077-4113-9EF3-90712D6AA800}" type="pres">
      <dgm:prSet presAssocID="{D1F8210F-9474-471D-BA78-235CB2957A9E}" presName="parTx" presStyleLbl="revTx" presStyleIdx="2" presStyleCnt="3">
        <dgm:presLayoutVars>
          <dgm:chMax val="0"/>
          <dgm:chPref val="0"/>
        </dgm:presLayoutVars>
      </dgm:prSet>
      <dgm:spPr/>
    </dgm:pt>
  </dgm:ptLst>
  <dgm:cxnLst>
    <dgm:cxn modelId="{B01AA60D-2E83-48DE-BFC6-BE5F374F995B}" type="presOf" srcId="{9C873E40-8709-4C7A-993B-FF92D8899B95}" destId="{66F8D96C-3D35-45E7-8044-2B632F9529C2}" srcOrd="0" destOrd="0" presId="urn:microsoft.com/office/officeart/2018/2/layout/IconVerticalSolidList"/>
    <dgm:cxn modelId="{D5CB703F-40D3-467D-8728-63F682CDB332}" type="presOf" srcId="{140B666F-004F-48DC-9883-79D3B394AEC6}" destId="{6781FBB1-9163-4CBE-AE5F-FB5C4DD097CC}" srcOrd="0" destOrd="0" presId="urn:microsoft.com/office/officeart/2018/2/layout/IconVerticalSolidList"/>
    <dgm:cxn modelId="{B1DD716E-2BEB-44BA-A605-2B3D4F56EDE8}" type="presOf" srcId="{D1F8210F-9474-471D-BA78-235CB2957A9E}" destId="{60DE6CCF-0077-4113-9EF3-90712D6AA800}" srcOrd="0" destOrd="0" presId="urn:microsoft.com/office/officeart/2018/2/layout/IconVerticalSolidList"/>
    <dgm:cxn modelId="{CC608D6F-02A8-41A1-A714-B529C6DD6A64}" srcId="{9C873E40-8709-4C7A-993B-FF92D8899B95}" destId="{D1F8210F-9474-471D-BA78-235CB2957A9E}" srcOrd="2" destOrd="0" parTransId="{DB0901BB-B6C7-41EA-9095-9AAB9529A607}" sibTransId="{5FBF1F27-E837-449D-A9A8-D7CD7BC33647}"/>
    <dgm:cxn modelId="{6549897C-3493-42CB-A5C8-0A757ECEEB15}" srcId="{9C873E40-8709-4C7A-993B-FF92D8899B95}" destId="{36E0B070-EDC8-4C43-B7CE-1E7D2C3787C3}" srcOrd="0" destOrd="0" parTransId="{9DEF4D2E-8B7B-4495-B82B-DABE31410EF1}" sibTransId="{3E23E173-88BE-4F69-AA40-93C7412217EF}"/>
    <dgm:cxn modelId="{7B0C48A3-08DC-4CDF-8F53-C90B33519A66}" type="presOf" srcId="{36E0B070-EDC8-4C43-B7CE-1E7D2C3787C3}" destId="{B490080C-1F66-46E7-AF60-97EB150BD52F}" srcOrd="0" destOrd="0" presId="urn:microsoft.com/office/officeart/2018/2/layout/IconVerticalSolidList"/>
    <dgm:cxn modelId="{D3FB4ECF-A9CB-4849-B6AC-F5118015F370}" srcId="{9C873E40-8709-4C7A-993B-FF92D8899B95}" destId="{140B666F-004F-48DC-9883-79D3B394AEC6}" srcOrd="1" destOrd="0" parTransId="{EDB76B0D-6E01-4D5F-A856-5715CF6EA452}" sibTransId="{DDDA3D5D-044E-4675-9A03-C53789867905}"/>
    <dgm:cxn modelId="{14B9570C-C9D7-43CA-B20A-0EAC9DD98969}" type="presParOf" srcId="{66F8D96C-3D35-45E7-8044-2B632F9529C2}" destId="{BA06C359-2B9F-4F41-91C8-16BB1B41EE70}" srcOrd="0" destOrd="0" presId="urn:microsoft.com/office/officeart/2018/2/layout/IconVerticalSolidList"/>
    <dgm:cxn modelId="{5296E9A5-187F-4E4E-9F84-31F05EF8AF1B}" type="presParOf" srcId="{BA06C359-2B9F-4F41-91C8-16BB1B41EE70}" destId="{82B1C582-851C-4540-868F-27A09C85AC16}" srcOrd="0" destOrd="0" presId="urn:microsoft.com/office/officeart/2018/2/layout/IconVerticalSolidList"/>
    <dgm:cxn modelId="{A6B555B5-D268-4FF9-9EB1-24BF8C1AFB75}" type="presParOf" srcId="{BA06C359-2B9F-4F41-91C8-16BB1B41EE70}" destId="{3ABEF5CD-81EE-479E-B364-807CFE97E858}" srcOrd="1" destOrd="0" presId="urn:microsoft.com/office/officeart/2018/2/layout/IconVerticalSolidList"/>
    <dgm:cxn modelId="{B38B074D-3553-4771-91FC-72BD285F6F92}" type="presParOf" srcId="{BA06C359-2B9F-4F41-91C8-16BB1B41EE70}" destId="{435CC96D-0C63-4B7F-805C-4DAAB739AC31}" srcOrd="2" destOrd="0" presId="urn:microsoft.com/office/officeart/2018/2/layout/IconVerticalSolidList"/>
    <dgm:cxn modelId="{A1CCD4EB-C955-421D-B203-DE0CBAB8BE51}" type="presParOf" srcId="{BA06C359-2B9F-4F41-91C8-16BB1B41EE70}" destId="{B490080C-1F66-46E7-AF60-97EB150BD52F}" srcOrd="3" destOrd="0" presId="urn:microsoft.com/office/officeart/2018/2/layout/IconVerticalSolidList"/>
    <dgm:cxn modelId="{859538DE-5B80-4DDC-B70F-B140C1F04798}" type="presParOf" srcId="{66F8D96C-3D35-45E7-8044-2B632F9529C2}" destId="{F0110FD5-109B-4507-BB30-C88FC8209920}" srcOrd="1" destOrd="0" presId="urn:microsoft.com/office/officeart/2018/2/layout/IconVerticalSolidList"/>
    <dgm:cxn modelId="{725DA668-DA26-4C82-99F0-032E841243AD}" type="presParOf" srcId="{66F8D96C-3D35-45E7-8044-2B632F9529C2}" destId="{7AA05462-3607-4A70-8193-51266E0E3104}" srcOrd="2" destOrd="0" presId="urn:microsoft.com/office/officeart/2018/2/layout/IconVerticalSolidList"/>
    <dgm:cxn modelId="{C6042F6F-26EB-42E2-BD34-50540DAF3CA9}" type="presParOf" srcId="{7AA05462-3607-4A70-8193-51266E0E3104}" destId="{E40C597C-DEBD-4395-8E2E-D9AF04D8FDCE}" srcOrd="0" destOrd="0" presId="urn:microsoft.com/office/officeart/2018/2/layout/IconVerticalSolidList"/>
    <dgm:cxn modelId="{572D2609-1638-4F8C-8852-69471AA47E3E}" type="presParOf" srcId="{7AA05462-3607-4A70-8193-51266E0E3104}" destId="{9D963FE5-BFAF-43F7-AFE8-814B8EDBCFC1}" srcOrd="1" destOrd="0" presId="urn:microsoft.com/office/officeart/2018/2/layout/IconVerticalSolidList"/>
    <dgm:cxn modelId="{EE6E0F24-706E-4C9E-85E9-7C22764BA941}" type="presParOf" srcId="{7AA05462-3607-4A70-8193-51266E0E3104}" destId="{20D755DF-CC82-456E-AA6E-1B5B47AF6AF4}" srcOrd="2" destOrd="0" presId="urn:microsoft.com/office/officeart/2018/2/layout/IconVerticalSolidList"/>
    <dgm:cxn modelId="{D753A8FA-8607-4E48-85D4-7A9923DDC891}" type="presParOf" srcId="{7AA05462-3607-4A70-8193-51266E0E3104}" destId="{6781FBB1-9163-4CBE-AE5F-FB5C4DD097CC}" srcOrd="3" destOrd="0" presId="urn:microsoft.com/office/officeart/2018/2/layout/IconVerticalSolidList"/>
    <dgm:cxn modelId="{7AED4DEB-D715-4319-9A3C-9C7A01B9B124}" type="presParOf" srcId="{66F8D96C-3D35-45E7-8044-2B632F9529C2}" destId="{A165FEA5-2730-413B-814F-33A06C7E9CA3}" srcOrd="3" destOrd="0" presId="urn:microsoft.com/office/officeart/2018/2/layout/IconVerticalSolidList"/>
    <dgm:cxn modelId="{1697C725-4750-4227-8982-48C5149D830D}" type="presParOf" srcId="{66F8D96C-3D35-45E7-8044-2B632F9529C2}" destId="{2A072A2B-4E2B-49E4-A338-673CA1B3A810}" srcOrd="4" destOrd="0" presId="urn:microsoft.com/office/officeart/2018/2/layout/IconVerticalSolidList"/>
    <dgm:cxn modelId="{5E84DCC1-91ED-47F0-A0E6-4B63030E15E7}" type="presParOf" srcId="{2A072A2B-4E2B-49E4-A338-673CA1B3A810}" destId="{E28CBA45-26FA-4C37-BC04-F37B61B9DB1A}" srcOrd="0" destOrd="0" presId="urn:microsoft.com/office/officeart/2018/2/layout/IconVerticalSolidList"/>
    <dgm:cxn modelId="{041FDC6D-E91F-49CF-968F-06C21F05CB5B}" type="presParOf" srcId="{2A072A2B-4E2B-49E4-A338-673CA1B3A810}" destId="{E9D6A660-A694-4570-A82F-58CD0B9C3E62}" srcOrd="1" destOrd="0" presId="urn:microsoft.com/office/officeart/2018/2/layout/IconVerticalSolidList"/>
    <dgm:cxn modelId="{71D3FE3E-075D-48FC-954D-AD6FB8E8365D}" type="presParOf" srcId="{2A072A2B-4E2B-49E4-A338-673CA1B3A810}" destId="{D22AB99A-6268-4198-80B0-4E322F8BFDA1}" srcOrd="2" destOrd="0" presId="urn:microsoft.com/office/officeart/2018/2/layout/IconVerticalSolidList"/>
    <dgm:cxn modelId="{8796E556-F33A-4815-9BAE-46B695938655}" type="presParOf" srcId="{2A072A2B-4E2B-49E4-A338-673CA1B3A810}" destId="{60DE6CCF-0077-4113-9EF3-90712D6AA80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59C612-C64C-45B2-93B3-573BD054B76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4DC5882-6BB9-46F2-93F9-979030FA746E}">
      <dgm:prSet custT="1"/>
      <dgm:spPr/>
      <dgm:t>
        <a:bodyPr/>
        <a:lstStyle/>
        <a:p>
          <a:r>
            <a:rPr lang="en-US" sz="2400" dirty="0"/>
            <a:t>The Board is responsible for filing: IRS 990, withholding taxes, Annual Charities Report, Secretary of State registration</a:t>
          </a:r>
        </a:p>
      </dgm:t>
    </dgm:pt>
    <dgm:pt modelId="{470A1916-B8BD-4BD0-A9C3-120847185512}" type="parTrans" cxnId="{C2AF1C43-FB47-4D34-924E-00E322054633}">
      <dgm:prSet/>
      <dgm:spPr/>
      <dgm:t>
        <a:bodyPr/>
        <a:lstStyle/>
        <a:p>
          <a:endParaRPr lang="en-US"/>
        </a:p>
      </dgm:t>
    </dgm:pt>
    <dgm:pt modelId="{9A42E654-753E-4DF3-BA9B-6BACB3665ED5}" type="sibTrans" cxnId="{C2AF1C43-FB47-4D34-924E-00E322054633}">
      <dgm:prSet/>
      <dgm:spPr/>
      <dgm:t>
        <a:bodyPr/>
        <a:lstStyle/>
        <a:p>
          <a:endParaRPr lang="en-US"/>
        </a:p>
      </dgm:t>
    </dgm:pt>
    <dgm:pt modelId="{D6EBC675-C387-47B8-8912-E2D0DFA9C76D}">
      <dgm:prSet custT="1"/>
      <dgm:spPr/>
      <dgm:t>
        <a:bodyPr/>
        <a:lstStyle/>
        <a:p>
          <a:r>
            <a:rPr lang="en-US" sz="2400" dirty="0"/>
            <a:t>Board decides on accountant, bookkeeper, auditor, bank, financial, legal and insurance professionals to use </a:t>
          </a:r>
        </a:p>
      </dgm:t>
    </dgm:pt>
    <dgm:pt modelId="{5D9C3823-4218-4659-BDB9-DC5969652868}" type="parTrans" cxnId="{9A733292-1D58-4BB4-9CD0-BC1CCB8B73FD}">
      <dgm:prSet/>
      <dgm:spPr/>
      <dgm:t>
        <a:bodyPr/>
        <a:lstStyle/>
        <a:p>
          <a:endParaRPr lang="en-US"/>
        </a:p>
      </dgm:t>
    </dgm:pt>
    <dgm:pt modelId="{8E9D634E-58F2-439B-8370-536F86196F52}" type="sibTrans" cxnId="{9A733292-1D58-4BB4-9CD0-BC1CCB8B73FD}">
      <dgm:prSet/>
      <dgm:spPr/>
      <dgm:t>
        <a:bodyPr/>
        <a:lstStyle/>
        <a:p>
          <a:endParaRPr lang="en-US"/>
        </a:p>
      </dgm:t>
    </dgm:pt>
    <dgm:pt modelId="{84E94FE2-4990-4ADA-B293-16882DEDB0FC}">
      <dgm:prSet custT="1"/>
      <dgm:spPr/>
      <dgm:t>
        <a:bodyPr/>
        <a:lstStyle/>
        <a:p>
          <a:r>
            <a:rPr lang="en-US" sz="2400" dirty="0"/>
            <a:t>Fiscal year date</a:t>
          </a:r>
        </a:p>
      </dgm:t>
    </dgm:pt>
    <dgm:pt modelId="{5E6F1DB5-FC9E-482F-9484-91046872E0F5}" type="parTrans" cxnId="{2BCDCB0B-5C63-41C1-86AE-D802CFC9A81B}">
      <dgm:prSet/>
      <dgm:spPr/>
      <dgm:t>
        <a:bodyPr/>
        <a:lstStyle/>
        <a:p>
          <a:endParaRPr lang="en-US"/>
        </a:p>
      </dgm:t>
    </dgm:pt>
    <dgm:pt modelId="{720D61C1-552E-4193-BE91-6FE80E5E91E1}" type="sibTrans" cxnId="{2BCDCB0B-5C63-41C1-86AE-D802CFC9A81B}">
      <dgm:prSet/>
      <dgm:spPr/>
      <dgm:t>
        <a:bodyPr/>
        <a:lstStyle/>
        <a:p>
          <a:endParaRPr lang="en-US"/>
        </a:p>
      </dgm:t>
    </dgm:pt>
    <dgm:pt modelId="{232B316B-D442-46E3-84D7-E7F6E5B777E7}">
      <dgm:prSet custT="1"/>
      <dgm:spPr/>
      <dgm:t>
        <a:bodyPr/>
        <a:lstStyle/>
        <a:p>
          <a:r>
            <a:rPr lang="en-US" sz="2400" dirty="0"/>
            <a:t>Financial controls: ED responsible for day to day management, Board ultimately responsible for organizational finances</a:t>
          </a:r>
        </a:p>
      </dgm:t>
    </dgm:pt>
    <dgm:pt modelId="{BC4E9EA9-C0FC-4A13-B9BC-65125D402C73}" type="parTrans" cxnId="{D1CCC185-7144-4F99-AD50-0DDA8F008455}">
      <dgm:prSet/>
      <dgm:spPr/>
      <dgm:t>
        <a:bodyPr/>
        <a:lstStyle/>
        <a:p>
          <a:endParaRPr lang="en-US"/>
        </a:p>
      </dgm:t>
    </dgm:pt>
    <dgm:pt modelId="{2DD69428-8D5C-4104-ADB1-1661E6C72D1D}" type="sibTrans" cxnId="{D1CCC185-7144-4F99-AD50-0DDA8F008455}">
      <dgm:prSet/>
      <dgm:spPr/>
      <dgm:t>
        <a:bodyPr/>
        <a:lstStyle/>
        <a:p>
          <a:endParaRPr lang="en-US"/>
        </a:p>
      </dgm:t>
    </dgm:pt>
    <dgm:pt modelId="{30812F34-1C0B-4FED-B2D2-5666E08763D5}" type="pres">
      <dgm:prSet presAssocID="{5B59C612-C64C-45B2-93B3-573BD054B76D}" presName="linear" presStyleCnt="0">
        <dgm:presLayoutVars>
          <dgm:animLvl val="lvl"/>
          <dgm:resizeHandles val="exact"/>
        </dgm:presLayoutVars>
      </dgm:prSet>
      <dgm:spPr/>
    </dgm:pt>
    <dgm:pt modelId="{EE05B6B8-1C72-4E38-B481-F722446B5546}" type="pres">
      <dgm:prSet presAssocID="{34DC5882-6BB9-46F2-93F9-979030FA746E}" presName="parentText" presStyleLbl="node1" presStyleIdx="0" presStyleCnt="4">
        <dgm:presLayoutVars>
          <dgm:chMax val="0"/>
          <dgm:bulletEnabled val="1"/>
        </dgm:presLayoutVars>
      </dgm:prSet>
      <dgm:spPr/>
    </dgm:pt>
    <dgm:pt modelId="{72E03095-CB25-471F-A118-C38AFD641EF1}" type="pres">
      <dgm:prSet presAssocID="{9A42E654-753E-4DF3-BA9B-6BACB3665ED5}" presName="spacer" presStyleCnt="0"/>
      <dgm:spPr/>
    </dgm:pt>
    <dgm:pt modelId="{F204495C-198E-47BD-AE64-AAB6448D3313}" type="pres">
      <dgm:prSet presAssocID="{D6EBC675-C387-47B8-8912-E2D0DFA9C76D}" presName="parentText" presStyleLbl="node1" presStyleIdx="1" presStyleCnt="4">
        <dgm:presLayoutVars>
          <dgm:chMax val="0"/>
          <dgm:bulletEnabled val="1"/>
        </dgm:presLayoutVars>
      </dgm:prSet>
      <dgm:spPr/>
    </dgm:pt>
    <dgm:pt modelId="{0608F655-D411-41F7-AEB4-754194AD1F02}" type="pres">
      <dgm:prSet presAssocID="{8E9D634E-58F2-439B-8370-536F86196F52}" presName="spacer" presStyleCnt="0"/>
      <dgm:spPr/>
    </dgm:pt>
    <dgm:pt modelId="{3B0C7E38-DC92-4D5E-91F9-ADBF59FC277D}" type="pres">
      <dgm:prSet presAssocID="{84E94FE2-4990-4ADA-B293-16882DEDB0FC}" presName="parentText" presStyleLbl="node1" presStyleIdx="2" presStyleCnt="4">
        <dgm:presLayoutVars>
          <dgm:chMax val="0"/>
          <dgm:bulletEnabled val="1"/>
        </dgm:presLayoutVars>
      </dgm:prSet>
      <dgm:spPr/>
    </dgm:pt>
    <dgm:pt modelId="{6BE23A77-97B5-4A8E-BA1C-95DE39CF88E4}" type="pres">
      <dgm:prSet presAssocID="{720D61C1-552E-4193-BE91-6FE80E5E91E1}" presName="spacer" presStyleCnt="0"/>
      <dgm:spPr/>
    </dgm:pt>
    <dgm:pt modelId="{B2D1E84A-23A2-4E2E-8E8E-A403F4F4A700}" type="pres">
      <dgm:prSet presAssocID="{232B316B-D442-46E3-84D7-E7F6E5B777E7}" presName="parentText" presStyleLbl="node1" presStyleIdx="3" presStyleCnt="4">
        <dgm:presLayoutVars>
          <dgm:chMax val="0"/>
          <dgm:bulletEnabled val="1"/>
        </dgm:presLayoutVars>
      </dgm:prSet>
      <dgm:spPr/>
    </dgm:pt>
  </dgm:ptLst>
  <dgm:cxnLst>
    <dgm:cxn modelId="{2BCDCB0B-5C63-41C1-86AE-D802CFC9A81B}" srcId="{5B59C612-C64C-45B2-93B3-573BD054B76D}" destId="{84E94FE2-4990-4ADA-B293-16882DEDB0FC}" srcOrd="2" destOrd="0" parTransId="{5E6F1DB5-FC9E-482F-9484-91046872E0F5}" sibTransId="{720D61C1-552E-4193-BE91-6FE80E5E91E1}"/>
    <dgm:cxn modelId="{7413AD16-C53C-4AF0-B1F5-11B23AB11E9B}" type="presOf" srcId="{34DC5882-6BB9-46F2-93F9-979030FA746E}" destId="{EE05B6B8-1C72-4E38-B481-F722446B5546}" srcOrd="0" destOrd="0" presId="urn:microsoft.com/office/officeart/2005/8/layout/vList2"/>
    <dgm:cxn modelId="{C2AF1C43-FB47-4D34-924E-00E322054633}" srcId="{5B59C612-C64C-45B2-93B3-573BD054B76D}" destId="{34DC5882-6BB9-46F2-93F9-979030FA746E}" srcOrd="0" destOrd="0" parTransId="{470A1916-B8BD-4BD0-A9C3-120847185512}" sibTransId="{9A42E654-753E-4DF3-BA9B-6BACB3665ED5}"/>
    <dgm:cxn modelId="{A4274773-B8D3-47D2-9353-D9C292B49202}" type="presOf" srcId="{84E94FE2-4990-4ADA-B293-16882DEDB0FC}" destId="{3B0C7E38-DC92-4D5E-91F9-ADBF59FC277D}" srcOrd="0" destOrd="0" presId="urn:microsoft.com/office/officeart/2005/8/layout/vList2"/>
    <dgm:cxn modelId="{D1CCC185-7144-4F99-AD50-0DDA8F008455}" srcId="{5B59C612-C64C-45B2-93B3-573BD054B76D}" destId="{232B316B-D442-46E3-84D7-E7F6E5B777E7}" srcOrd="3" destOrd="0" parTransId="{BC4E9EA9-C0FC-4A13-B9BC-65125D402C73}" sibTransId="{2DD69428-8D5C-4104-ADB1-1661E6C72D1D}"/>
    <dgm:cxn modelId="{9A733292-1D58-4BB4-9CD0-BC1CCB8B73FD}" srcId="{5B59C612-C64C-45B2-93B3-573BD054B76D}" destId="{D6EBC675-C387-47B8-8912-E2D0DFA9C76D}" srcOrd="1" destOrd="0" parTransId="{5D9C3823-4218-4659-BDB9-DC5969652868}" sibTransId="{8E9D634E-58F2-439B-8370-536F86196F52}"/>
    <dgm:cxn modelId="{3814E5A4-E37C-4F41-9694-6E04F764A1ED}" type="presOf" srcId="{232B316B-D442-46E3-84D7-E7F6E5B777E7}" destId="{B2D1E84A-23A2-4E2E-8E8E-A403F4F4A700}" srcOrd="0" destOrd="0" presId="urn:microsoft.com/office/officeart/2005/8/layout/vList2"/>
    <dgm:cxn modelId="{A93EA4DF-9271-48DC-8D30-DF871AE74C43}" type="presOf" srcId="{D6EBC675-C387-47B8-8912-E2D0DFA9C76D}" destId="{F204495C-198E-47BD-AE64-AAB6448D3313}" srcOrd="0" destOrd="0" presId="urn:microsoft.com/office/officeart/2005/8/layout/vList2"/>
    <dgm:cxn modelId="{7BA2CDEC-3AAC-4F63-93CF-6869E87A0878}" type="presOf" srcId="{5B59C612-C64C-45B2-93B3-573BD054B76D}" destId="{30812F34-1C0B-4FED-B2D2-5666E08763D5}" srcOrd="0" destOrd="0" presId="urn:microsoft.com/office/officeart/2005/8/layout/vList2"/>
    <dgm:cxn modelId="{70D5AB64-7341-40F4-863C-A278F8782080}" type="presParOf" srcId="{30812F34-1C0B-4FED-B2D2-5666E08763D5}" destId="{EE05B6B8-1C72-4E38-B481-F722446B5546}" srcOrd="0" destOrd="0" presId="urn:microsoft.com/office/officeart/2005/8/layout/vList2"/>
    <dgm:cxn modelId="{C337B137-F5BD-4B42-82B1-ACA6893D330F}" type="presParOf" srcId="{30812F34-1C0B-4FED-B2D2-5666E08763D5}" destId="{72E03095-CB25-471F-A118-C38AFD641EF1}" srcOrd="1" destOrd="0" presId="urn:microsoft.com/office/officeart/2005/8/layout/vList2"/>
    <dgm:cxn modelId="{6FDC278E-63C7-4C9B-B650-C4C9CEFCD5DB}" type="presParOf" srcId="{30812F34-1C0B-4FED-B2D2-5666E08763D5}" destId="{F204495C-198E-47BD-AE64-AAB6448D3313}" srcOrd="2" destOrd="0" presId="urn:microsoft.com/office/officeart/2005/8/layout/vList2"/>
    <dgm:cxn modelId="{A97C9B48-2C56-48A1-BFC8-7BEAF859EC30}" type="presParOf" srcId="{30812F34-1C0B-4FED-B2D2-5666E08763D5}" destId="{0608F655-D411-41F7-AEB4-754194AD1F02}" srcOrd="3" destOrd="0" presId="urn:microsoft.com/office/officeart/2005/8/layout/vList2"/>
    <dgm:cxn modelId="{8D6CAACD-B889-41E8-995E-598C1FE3FEF5}" type="presParOf" srcId="{30812F34-1C0B-4FED-B2D2-5666E08763D5}" destId="{3B0C7E38-DC92-4D5E-91F9-ADBF59FC277D}" srcOrd="4" destOrd="0" presId="urn:microsoft.com/office/officeart/2005/8/layout/vList2"/>
    <dgm:cxn modelId="{B68634EE-0E60-4538-9B9D-9B85084E7478}" type="presParOf" srcId="{30812F34-1C0B-4FED-B2D2-5666E08763D5}" destId="{6BE23A77-97B5-4A8E-BA1C-95DE39CF88E4}" srcOrd="5" destOrd="0" presId="urn:microsoft.com/office/officeart/2005/8/layout/vList2"/>
    <dgm:cxn modelId="{C44AA037-22CA-4230-8B24-1868B04E87AB}" type="presParOf" srcId="{30812F34-1C0B-4FED-B2D2-5666E08763D5}" destId="{B2D1E84A-23A2-4E2E-8E8E-A403F4F4A7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93F88F-A961-4552-A0D4-B76C60EC98A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F88FE66-B3D3-4105-98C9-0AD66206B26F}">
      <dgm:prSet custT="1"/>
      <dgm:spPr/>
      <dgm:t>
        <a:bodyPr/>
        <a:lstStyle/>
        <a:p>
          <a:r>
            <a:rPr lang="en-US" sz="2000" dirty="0"/>
            <a:t>ED and one Ex Ctty member count cash and deposit </a:t>
          </a:r>
        </a:p>
      </dgm:t>
    </dgm:pt>
    <dgm:pt modelId="{2E4188D4-0E1E-4D60-8034-D6300E2F98AA}" type="parTrans" cxnId="{D3231ECD-D27C-4E07-ACC6-AFC8468B577D}">
      <dgm:prSet/>
      <dgm:spPr/>
      <dgm:t>
        <a:bodyPr/>
        <a:lstStyle/>
        <a:p>
          <a:endParaRPr lang="en-US"/>
        </a:p>
      </dgm:t>
    </dgm:pt>
    <dgm:pt modelId="{EF9FB18D-3581-407F-B035-EEDEE58A8BF8}" type="sibTrans" cxnId="{D3231ECD-D27C-4E07-ACC6-AFC8468B577D}">
      <dgm:prSet/>
      <dgm:spPr/>
      <dgm:t>
        <a:bodyPr/>
        <a:lstStyle/>
        <a:p>
          <a:endParaRPr lang="en-US" dirty="0"/>
        </a:p>
      </dgm:t>
    </dgm:pt>
    <dgm:pt modelId="{468E9352-CCF3-454B-986B-810D368C4A20}">
      <dgm:prSet custT="1"/>
      <dgm:spPr/>
      <dgm:t>
        <a:bodyPr/>
        <a:lstStyle/>
        <a:p>
          <a:r>
            <a:rPr lang="en-US" sz="2000" dirty="0"/>
            <a:t>Funds deposited within 24 hours</a:t>
          </a:r>
        </a:p>
      </dgm:t>
    </dgm:pt>
    <dgm:pt modelId="{3EA41F9A-AC58-47BA-945F-F12531ECB29E}" type="parTrans" cxnId="{619FEEDF-ECEB-429A-8A5A-C4B58BA15302}">
      <dgm:prSet/>
      <dgm:spPr/>
      <dgm:t>
        <a:bodyPr/>
        <a:lstStyle/>
        <a:p>
          <a:endParaRPr lang="en-US"/>
        </a:p>
      </dgm:t>
    </dgm:pt>
    <dgm:pt modelId="{725EA8B3-D8C3-48B6-AA33-9FF393A740A7}" type="sibTrans" cxnId="{619FEEDF-ECEB-429A-8A5A-C4B58BA15302}">
      <dgm:prSet/>
      <dgm:spPr/>
      <dgm:t>
        <a:bodyPr/>
        <a:lstStyle/>
        <a:p>
          <a:endParaRPr lang="en-US" dirty="0"/>
        </a:p>
      </dgm:t>
    </dgm:pt>
    <dgm:pt modelId="{599A8A52-AAB8-46D5-9230-34D17EB02EF8}">
      <dgm:prSet custT="1"/>
      <dgm:spPr/>
      <dgm:t>
        <a:bodyPr/>
        <a:lstStyle/>
        <a:p>
          <a:r>
            <a:rPr lang="en-US" sz="2000" dirty="0"/>
            <a:t>Checks copied and endorsed with name of organization (stamp)</a:t>
          </a:r>
        </a:p>
      </dgm:t>
    </dgm:pt>
    <dgm:pt modelId="{19708421-E042-4A77-A259-4ACC98378098}" type="parTrans" cxnId="{00ADB685-CD81-416C-9C79-B4B817C3E8B0}">
      <dgm:prSet/>
      <dgm:spPr/>
      <dgm:t>
        <a:bodyPr/>
        <a:lstStyle/>
        <a:p>
          <a:endParaRPr lang="en-US"/>
        </a:p>
      </dgm:t>
    </dgm:pt>
    <dgm:pt modelId="{FB4EBE90-1280-4913-A642-F1F1443A5BE9}" type="sibTrans" cxnId="{00ADB685-CD81-416C-9C79-B4B817C3E8B0}">
      <dgm:prSet/>
      <dgm:spPr/>
      <dgm:t>
        <a:bodyPr/>
        <a:lstStyle/>
        <a:p>
          <a:endParaRPr lang="en-US" dirty="0"/>
        </a:p>
      </dgm:t>
    </dgm:pt>
    <dgm:pt modelId="{A16AD8DB-5BCE-4D2E-9E09-4F077CF880BD}">
      <dgm:prSet custT="1"/>
      <dgm:spPr/>
      <dgm:t>
        <a:bodyPr/>
        <a:lstStyle/>
        <a:p>
          <a:r>
            <a:rPr lang="en-US" sz="2000" dirty="0"/>
            <a:t>ED gathers all invoices to be paid, checks them before paying</a:t>
          </a:r>
        </a:p>
      </dgm:t>
    </dgm:pt>
    <dgm:pt modelId="{A331603F-3A76-4E90-A441-22D67F8AC630}" type="parTrans" cxnId="{CCC09FFB-668B-4453-BC53-74C8AC7CF423}">
      <dgm:prSet/>
      <dgm:spPr/>
      <dgm:t>
        <a:bodyPr/>
        <a:lstStyle/>
        <a:p>
          <a:endParaRPr lang="en-US"/>
        </a:p>
      </dgm:t>
    </dgm:pt>
    <dgm:pt modelId="{EF27657D-39BD-48A6-A56D-F9E88A143146}" type="sibTrans" cxnId="{CCC09FFB-668B-4453-BC53-74C8AC7CF423}">
      <dgm:prSet/>
      <dgm:spPr/>
      <dgm:t>
        <a:bodyPr/>
        <a:lstStyle/>
        <a:p>
          <a:endParaRPr lang="en-US" dirty="0"/>
        </a:p>
      </dgm:t>
    </dgm:pt>
    <dgm:pt modelId="{2AD91099-2D04-4D97-A388-29FC5EB52741}">
      <dgm:prSet custT="1"/>
      <dgm:spPr/>
      <dgm:t>
        <a:bodyPr/>
        <a:lstStyle/>
        <a:p>
          <a:r>
            <a:rPr lang="en-US" sz="2000" dirty="0"/>
            <a:t>Treasurer/other board member reviews invoices before signing checks</a:t>
          </a:r>
        </a:p>
      </dgm:t>
    </dgm:pt>
    <dgm:pt modelId="{E348C5D4-7916-425A-B0FE-AAB187113C97}" type="parTrans" cxnId="{D431B211-882F-465E-99DA-DCBDBB231550}">
      <dgm:prSet/>
      <dgm:spPr/>
      <dgm:t>
        <a:bodyPr/>
        <a:lstStyle/>
        <a:p>
          <a:endParaRPr lang="en-US"/>
        </a:p>
      </dgm:t>
    </dgm:pt>
    <dgm:pt modelId="{BE36008D-17A3-4D2D-A733-2B475764BB7D}" type="sibTrans" cxnId="{D431B211-882F-465E-99DA-DCBDBB231550}">
      <dgm:prSet/>
      <dgm:spPr/>
      <dgm:t>
        <a:bodyPr/>
        <a:lstStyle/>
        <a:p>
          <a:endParaRPr lang="en-US" dirty="0"/>
        </a:p>
      </dgm:t>
    </dgm:pt>
    <dgm:pt modelId="{4D005612-11BE-4BC1-89E4-CA018D5F8C11}">
      <dgm:prSet custT="1"/>
      <dgm:spPr/>
      <dgm:t>
        <a:bodyPr/>
        <a:lstStyle/>
        <a:p>
          <a:r>
            <a:rPr lang="en-US" sz="2000" dirty="0"/>
            <a:t>Use electronic banking </a:t>
          </a:r>
        </a:p>
      </dgm:t>
    </dgm:pt>
    <dgm:pt modelId="{F74CFE95-DA8C-4E16-817F-674888DA0388}" type="parTrans" cxnId="{CBDFFD42-44FA-42B4-ABE6-0A89C92ED792}">
      <dgm:prSet/>
      <dgm:spPr/>
      <dgm:t>
        <a:bodyPr/>
        <a:lstStyle/>
        <a:p>
          <a:endParaRPr lang="en-US"/>
        </a:p>
      </dgm:t>
    </dgm:pt>
    <dgm:pt modelId="{FE767F10-BB02-49E0-811D-B2F4088AEB63}" type="sibTrans" cxnId="{CBDFFD42-44FA-42B4-ABE6-0A89C92ED792}">
      <dgm:prSet/>
      <dgm:spPr/>
      <dgm:t>
        <a:bodyPr/>
        <a:lstStyle/>
        <a:p>
          <a:endParaRPr lang="en-US"/>
        </a:p>
      </dgm:t>
    </dgm:pt>
    <dgm:pt modelId="{F4E027F8-33BA-43FD-A7EF-71943A8208C6}">
      <dgm:prSet custT="1"/>
      <dgm:spPr/>
      <dgm:t>
        <a:bodyPr/>
        <a:lstStyle/>
        <a:p>
          <a:r>
            <a:rPr lang="en-US" sz="2000" dirty="0"/>
            <a:t>Where are checks kept? Excess cash in interest bearing account, 2 board members or ED signs checks</a:t>
          </a:r>
        </a:p>
      </dgm:t>
    </dgm:pt>
    <dgm:pt modelId="{E0866FD3-A502-4325-9093-D16E8BC19192}" type="parTrans" cxnId="{CE8FC31B-25B6-4B00-B93E-E036ABD1B77B}">
      <dgm:prSet/>
      <dgm:spPr/>
      <dgm:t>
        <a:bodyPr/>
        <a:lstStyle/>
        <a:p>
          <a:endParaRPr lang="en-US"/>
        </a:p>
      </dgm:t>
    </dgm:pt>
    <dgm:pt modelId="{78C170BB-E348-4E7A-9E61-74F31DC350B6}" type="sibTrans" cxnId="{CE8FC31B-25B6-4B00-B93E-E036ABD1B77B}">
      <dgm:prSet/>
      <dgm:spPr/>
      <dgm:t>
        <a:bodyPr/>
        <a:lstStyle/>
        <a:p>
          <a:endParaRPr lang="en-US"/>
        </a:p>
      </dgm:t>
    </dgm:pt>
    <dgm:pt modelId="{A370D8C6-1C96-4451-B4B8-2CB24017C205}" type="pres">
      <dgm:prSet presAssocID="{2393F88F-A961-4552-A0D4-B76C60EC98A4}" presName="linear" presStyleCnt="0">
        <dgm:presLayoutVars>
          <dgm:animLvl val="lvl"/>
          <dgm:resizeHandles val="exact"/>
        </dgm:presLayoutVars>
      </dgm:prSet>
      <dgm:spPr/>
    </dgm:pt>
    <dgm:pt modelId="{B9C501B6-E9F4-4DAC-97B1-EF5F40C83AA2}" type="pres">
      <dgm:prSet presAssocID="{AF88FE66-B3D3-4105-98C9-0AD66206B26F}" presName="parentText" presStyleLbl="node1" presStyleIdx="0" presStyleCnt="7">
        <dgm:presLayoutVars>
          <dgm:chMax val="0"/>
          <dgm:bulletEnabled val="1"/>
        </dgm:presLayoutVars>
      </dgm:prSet>
      <dgm:spPr/>
    </dgm:pt>
    <dgm:pt modelId="{4BB85234-E0B6-4CBF-A524-3BC4D45A5B5E}" type="pres">
      <dgm:prSet presAssocID="{EF9FB18D-3581-407F-B035-EEDEE58A8BF8}" presName="spacer" presStyleCnt="0"/>
      <dgm:spPr/>
    </dgm:pt>
    <dgm:pt modelId="{706D8E2F-F528-4276-ABDD-13E4E20EA777}" type="pres">
      <dgm:prSet presAssocID="{468E9352-CCF3-454B-986B-810D368C4A20}" presName="parentText" presStyleLbl="node1" presStyleIdx="1" presStyleCnt="7">
        <dgm:presLayoutVars>
          <dgm:chMax val="0"/>
          <dgm:bulletEnabled val="1"/>
        </dgm:presLayoutVars>
      </dgm:prSet>
      <dgm:spPr/>
    </dgm:pt>
    <dgm:pt modelId="{A1F643C0-3643-463A-93A5-E211316CDB84}" type="pres">
      <dgm:prSet presAssocID="{725EA8B3-D8C3-48B6-AA33-9FF393A740A7}" presName="spacer" presStyleCnt="0"/>
      <dgm:spPr/>
    </dgm:pt>
    <dgm:pt modelId="{1D494142-DE4B-4CB7-AF82-F42A24B0F579}" type="pres">
      <dgm:prSet presAssocID="{F4E027F8-33BA-43FD-A7EF-71943A8208C6}" presName="parentText" presStyleLbl="node1" presStyleIdx="2" presStyleCnt="7">
        <dgm:presLayoutVars>
          <dgm:chMax val="0"/>
          <dgm:bulletEnabled val="1"/>
        </dgm:presLayoutVars>
      </dgm:prSet>
      <dgm:spPr/>
    </dgm:pt>
    <dgm:pt modelId="{3919B056-302C-41C7-98AC-279166DA7C69}" type="pres">
      <dgm:prSet presAssocID="{78C170BB-E348-4E7A-9E61-74F31DC350B6}" presName="spacer" presStyleCnt="0"/>
      <dgm:spPr/>
    </dgm:pt>
    <dgm:pt modelId="{88663144-BEC5-4B44-BAE2-68DAAA0363BA}" type="pres">
      <dgm:prSet presAssocID="{599A8A52-AAB8-46D5-9230-34D17EB02EF8}" presName="parentText" presStyleLbl="node1" presStyleIdx="3" presStyleCnt="7">
        <dgm:presLayoutVars>
          <dgm:chMax val="0"/>
          <dgm:bulletEnabled val="1"/>
        </dgm:presLayoutVars>
      </dgm:prSet>
      <dgm:spPr/>
    </dgm:pt>
    <dgm:pt modelId="{F8298745-4011-4C23-B4D9-70619AF540B9}" type="pres">
      <dgm:prSet presAssocID="{FB4EBE90-1280-4913-A642-F1F1443A5BE9}" presName="spacer" presStyleCnt="0"/>
      <dgm:spPr/>
    </dgm:pt>
    <dgm:pt modelId="{535C9CF5-4A5C-44C6-88D9-905E88F00A86}" type="pres">
      <dgm:prSet presAssocID="{A16AD8DB-5BCE-4D2E-9E09-4F077CF880BD}" presName="parentText" presStyleLbl="node1" presStyleIdx="4" presStyleCnt="7">
        <dgm:presLayoutVars>
          <dgm:chMax val="0"/>
          <dgm:bulletEnabled val="1"/>
        </dgm:presLayoutVars>
      </dgm:prSet>
      <dgm:spPr/>
    </dgm:pt>
    <dgm:pt modelId="{8B3FB141-38C6-4A74-BB1C-488B07CCCFD3}" type="pres">
      <dgm:prSet presAssocID="{EF27657D-39BD-48A6-A56D-F9E88A143146}" presName="spacer" presStyleCnt="0"/>
      <dgm:spPr/>
    </dgm:pt>
    <dgm:pt modelId="{91723FB0-FB2F-484C-BC7F-18E4057F6766}" type="pres">
      <dgm:prSet presAssocID="{2AD91099-2D04-4D97-A388-29FC5EB52741}" presName="parentText" presStyleLbl="node1" presStyleIdx="5" presStyleCnt="7">
        <dgm:presLayoutVars>
          <dgm:chMax val="0"/>
          <dgm:bulletEnabled val="1"/>
        </dgm:presLayoutVars>
      </dgm:prSet>
      <dgm:spPr/>
    </dgm:pt>
    <dgm:pt modelId="{FE6BEA59-246E-4993-BE6D-2A0D843ABA84}" type="pres">
      <dgm:prSet presAssocID="{BE36008D-17A3-4D2D-A733-2B475764BB7D}" presName="spacer" presStyleCnt="0"/>
      <dgm:spPr/>
    </dgm:pt>
    <dgm:pt modelId="{0209ABCA-3430-4CC9-AFB6-9163E987850E}" type="pres">
      <dgm:prSet presAssocID="{4D005612-11BE-4BC1-89E4-CA018D5F8C11}" presName="parentText" presStyleLbl="node1" presStyleIdx="6" presStyleCnt="7">
        <dgm:presLayoutVars>
          <dgm:chMax val="0"/>
          <dgm:bulletEnabled val="1"/>
        </dgm:presLayoutVars>
      </dgm:prSet>
      <dgm:spPr/>
    </dgm:pt>
  </dgm:ptLst>
  <dgm:cxnLst>
    <dgm:cxn modelId="{AF8BC900-400C-475F-9ADD-6157F7A72CD3}" type="presOf" srcId="{F4E027F8-33BA-43FD-A7EF-71943A8208C6}" destId="{1D494142-DE4B-4CB7-AF82-F42A24B0F579}" srcOrd="0" destOrd="0" presId="urn:microsoft.com/office/officeart/2005/8/layout/vList2"/>
    <dgm:cxn modelId="{D431B211-882F-465E-99DA-DCBDBB231550}" srcId="{2393F88F-A961-4552-A0D4-B76C60EC98A4}" destId="{2AD91099-2D04-4D97-A388-29FC5EB52741}" srcOrd="5" destOrd="0" parTransId="{E348C5D4-7916-425A-B0FE-AAB187113C97}" sibTransId="{BE36008D-17A3-4D2D-A733-2B475764BB7D}"/>
    <dgm:cxn modelId="{CE8FC31B-25B6-4B00-B93E-E036ABD1B77B}" srcId="{2393F88F-A961-4552-A0D4-B76C60EC98A4}" destId="{F4E027F8-33BA-43FD-A7EF-71943A8208C6}" srcOrd="2" destOrd="0" parTransId="{E0866FD3-A502-4325-9093-D16E8BC19192}" sibTransId="{78C170BB-E348-4E7A-9E61-74F31DC350B6}"/>
    <dgm:cxn modelId="{CBDFFD42-44FA-42B4-ABE6-0A89C92ED792}" srcId="{2393F88F-A961-4552-A0D4-B76C60EC98A4}" destId="{4D005612-11BE-4BC1-89E4-CA018D5F8C11}" srcOrd="6" destOrd="0" parTransId="{F74CFE95-DA8C-4E16-817F-674888DA0388}" sibTransId="{FE767F10-BB02-49E0-811D-B2F4088AEB63}"/>
    <dgm:cxn modelId="{1B167645-ACC5-4600-9264-7CAB93ECF114}" type="presOf" srcId="{2AD91099-2D04-4D97-A388-29FC5EB52741}" destId="{91723FB0-FB2F-484C-BC7F-18E4057F6766}" srcOrd="0" destOrd="0" presId="urn:microsoft.com/office/officeart/2005/8/layout/vList2"/>
    <dgm:cxn modelId="{7446D76B-0ECC-4F20-A83F-F2A0108A4A3B}" type="presOf" srcId="{AF88FE66-B3D3-4105-98C9-0AD66206B26F}" destId="{B9C501B6-E9F4-4DAC-97B1-EF5F40C83AA2}" srcOrd="0" destOrd="0" presId="urn:microsoft.com/office/officeart/2005/8/layout/vList2"/>
    <dgm:cxn modelId="{9D24586F-F063-42F7-94B8-7BE7F59C293C}" type="presOf" srcId="{A16AD8DB-5BCE-4D2E-9E09-4F077CF880BD}" destId="{535C9CF5-4A5C-44C6-88D9-905E88F00A86}" srcOrd="0" destOrd="0" presId="urn:microsoft.com/office/officeart/2005/8/layout/vList2"/>
    <dgm:cxn modelId="{D4F11F81-414C-4430-9C1B-2BE2E2645CFE}" type="presOf" srcId="{599A8A52-AAB8-46D5-9230-34D17EB02EF8}" destId="{88663144-BEC5-4B44-BAE2-68DAAA0363BA}" srcOrd="0" destOrd="0" presId="urn:microsoft.com/office/officeart/2005/8/layout/vList2"/>
    <dgm:cxn modelId="{00ADB685-CD81-416C-9C79-B4B817C3E8B0}" srcId="{2393F88F-A961-4552-A0D4-B76C60EC98A4}" destId="{599A8A52-AAB8-46D5-9230-34D17EB02EF8}" srcOrd="3" destOrd="0" parTransId="{19708421-E042-4A77-A259-4ACC98378098}" sibTransId="{FB4EBE90-1280-4913-A642-F1F1443A5BE9}"/>
    <dgm:cxn modelId="{F27B33A1-6D29-4CFE-85A1-35934D794F10}" type="presOf" srcId="{468E9352-CCF3-454B-986B-810D368C4A20}" destId="{706D8E2F-F528-4276-ABDD-13E4E20EA777}" srcOrd="0" destOrd="0" presId="urn:microsoft.com/office/officeart/2005/8/layout/vList2"/>
    <dgm:cxn modelId="{D3231ECD-D27C-4E07-ACC6-AFC8468B577D}" srcId="{2393F88F-A961-4552-A0D4-B76C60EC98A4}" destId="{AF88FE66-B3D3-4105-98C9-0AD66206B26F}" srcOrd="0" destOrd="0" parTransId="{2E4188D4-0E1E-4D60-8034-D6300E2F98AA}" sibTransId="{EF9FB18D-3581-407F-B035-EEDEE58A8BF8}"/>
    <dgm:cxn modelId="{D86892D4-848F-4FDE-B7C7-714EE8266BF3}" type="presOf" srcId="{2393F88F-A961-4552-A0D4-B76C60EC98A4}" destId="{A370D8C6-1C96-4451-B4B8-2CB24017C205}" srcOrd="0" destOrd="0" presId="urn:microsoft.com/office/officeart/2005/8/layout/vList2"/>
    <dgm:cxn modelId="{8D5316D6-49E6-4748-960E-0AE1C103EDD7}" type="presOf" srcId="{4D005612-11BE-4BC1-89E4-CA018D5F8C11}" destId="{0209ABCA-3430-4CC9-AFB6-9163E987850E}" srcOrd="0" destOrd="0" presId="urn:microsoft.com/office/officeart/2005/8/layout/vList2"/>
    <dgm:cxn modelId="{619FEEDF-ECEB-429A-8A5A-C4B58BA15302}" srcId="{2393F88F-A961-4552-A0D4-B76C60EC98A4}" destId="{468E9352-CCF3-454B-986B-810D368C4A20}" srcOrd="1" destOrd="0" parTransId="{3EA41F9A-AC58-47BA-945F-F12531ECB29E}" sibTransId="{725EA8B3-D8C3-48B6-AA33-9FF393A740A7}"/>
    <dgm:cxn modelId="{CCC09FFB-668B-4453-BC53-74C8AC7CF423}" srcId="{2393F88F-A961-4552-A0D4-B76C60EC98A4}" destId="{A16AD8DB-5BCE-4D2E-9E09-4F077CF880BD}" srcOrd="4" destOrd="0" parTransId="{A331603F-3A76-4E90-A441-22D67F8AC630}" sibTransId="{EF27657D-39BD-48A6-A56D-F9E88A143146}"/>
    <dgm:cxn modelId="{2B76ED71-9B59-4841-96B0-3FE7E4006DDA}" type="presParOf" srcId="{A370D8C6-1C96-4451-B4B8-2CB24017C205}" destId="{B9C501B6-E9F4-4DAC-97B1-EF5F40C83AA2}" srcOrd="0" destOrd="0" presId="urn:microsoft.com/office/officeart/2005/8/layout/vList2"/>
    <dgm:cxn modelId="{079D60CF-43EE-4191-A331-2AF65DE57AD4}" type="presParOf" srcId="{A370D8C6-1C96-4451-B4B8-2CB24017C205}" destId="{4BB85234-E0B6-4CBF-A524-3BC4D45A5B5E}" srcOrd="1" destOrd="0" presId="urn:microsoft.com/office/officeart/2005/8/layout/vList2"/>
    <dgm:cxn modelId="{729CD4AC-B6D0-4324-AC1F-68EA632B6DE9}" type="presParOf" srcId="{A370D8C6-1C96-4451-B4B8-2CB24017C205}" destId="{706D8E2F-F528-4276-ABDD-13E4E20EA777}" srcOrd="2" destOrd="0" presId="urn:microsoft.com/office/officeart/2005/8/layout/vList2"/>
    <dgm:cxn modelId="{07F4CC6C-2D1E-484D-A104-B4DE486F0004}" type="presParOf" srcId="{A370D8C6-1C96-4451-B4B8-2CB24017C205}" destId="{A1F643C0-3643-463A-93A5-E211316CDB84}" srcOrd="3" destOrd="0" presId="urn:microsoft.com/office/officeart/2005/8/layout/vList2"/>
    <dgm:cxn modelId="{79FA4494-A2FF-4504-B0F3-76904D90C9FD}" type="presParOf" srcId="{A370D8C6-1C96-4451-B4B8-2CB24017C205}" destId="{1D494142-DE4B-4CB7-AF82-F42A24B0F579}" srcOrd="4" destOrd="0" presId="urn:microsoft.com/office/officeart/2005/8/layout/vList2"/>
    <dgm:cxn modelId="{F10843FD-3EFF-462B-8CC1-AF5BA49A9F3B}" type="presParOf" srcId="{A370D8C6-1C96-4451-B4B8-2CB24017C205}" destId="{3919B056-302C-41C7-98AC-279166DA7C69}" srcOrd="5" destOrd="0" presId="urn:microsoft.com/office/officeart/2005/8/layout/vList2"/>
    <dgm:cxn modelId="{51C350EE-3A5E-4C63-B4CE-58ED1959AD34}" type="presParOf" srcId="{A370D8C6-1C96-4451-B4B8-2CB24017C205}" destId="{88663144-BEC5-4B44-BAE2-68DAAA0363BA}" srcOrd="6" destOrd="0" presId="urn:microsoft.com/office/officeart/2005/8/layout/vList2"/>
    <dgm:cxn modelId="{107307A8-0B16-4CE9-855A-937B325530D6}" type="presParOf" srcId="{A370D8C6-1C96-4451-B4B8-2CB24017C205}" destId="{F8298745-4011-4C23-B4D9-70619AF540B9}" srcOrd="7" destOrd="0" presId="urn:microsoft.com/office/officeart/2005/8/layout/vList2"/>
    <dgm:cxn modelId="{32A96BF4-B61F-47D3-B7EA-157564657457}" type="presParOf" srcId="{A370D8C6-1C96-4451-B4B8-2CB24017C205}" destId="{535C9CF5-4A5C-44C6-88D9-905E88F00A86}" srcOrd="8" destOrd="0" presId="urn:microsoft.com/office/officeart/2005/8/layout/vList2"/>
    <dgm:cxn modelId="{681C79CB-D65A-4FB1-AA2A-C5EE9DAF0885}" type="presParOf" srcId="{A370D8C6-1C96-4451-B4B8-2CB24017C205}" destId="{8B3FB141-38C6-4A74-BB1C-488B07CCCFD3}" srcOrd="9" destOrd="0" presId="urn:microsoft.com/office/officeart/2005/8/layout/vList2"/>
    <dgm:cxn modelId="{00E43CD5-FEC8-4803-A6B5-FE801E32194B}" type="presParOf" srcId="{A370D8C6-1C96-4451-B4B8-2CB24017C205}" destId="{91723FB0-FB2F-484C-BC7F-18E4057F6766}" srcOrd="10" destOrd="0" presId="urn:microsoft.com/office/officeart/2005/8/layout/vList2"/>
    <dgm:cxn modelId="{9F238C6C-FC82-4711-8F7E-468CA1E7C8BA}" type="presParOf" srcId="{A370D8C6-1C96-4451-B4B8-2CB24017C205}" destId="{FE6BEA59-246E-4993-BE6D-2A0D843ABA84}" srcOrd="11" destOrd="0" presId="urn:microsoft.com/office/officeart/2005/8/layout/vList2"/>
    <dgm:cxn modelId="{A50A96D4-F0E1-4701-BEEE-531501115C04}" type="presParOf" srcId="{A370D8C6-1C96-4451-B4B8-2CB24017C205}" destId="{0209ABCA-3430-4CC9-AFB6-9163E987850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9D0A6A-EF72-4CBE-BF7E-32F4E1CAFA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947F4EA-8BAE-4FC1-9496-BE34433B65DB}">
      <dgm:prSet/>
      <dgm:spPr/>
      <dgm:t>
        <a:bodyPr/>
        <a:lstStyle/>
        <a:p>
          <a:pPr>
            <a:lnSpc>
              <a:spcPct val="100000"/>
            </a:lnSpc>
          </a:pPr>
          <a:r>
            <a:rPr lang="en-US" dirty="0"/>
            <a:t>Treasurer responsible for presenting financial info monthly to board</a:t>
          </a:r>
        </a:p>
      </dgm:t>
    </dgm:pt>
    <dgm:pt modelId="{15A48E2E-66AD-42CF-A260-17FAF215B95A}" type="parTrans" cxnId="{6051D1B9-014A-41A7-A0AE-01494C18AAA3}">
      <dgm:prSet/>
      <dgm:spPr/>
      <dgm:t>
        <a:bodyPr/>
        <a:lstStyle/>
        <a:p>
          <a:endParaRPr lang="en-US"/>
        </a:p>
      </dgm:t>
    </dgm:pt>
    <dgm:pt modelId="{F0006A7D-D07B-49FB-A305-DF7A8B64606E}" type="sibTrans" cxnId="{6051D1B9-014A-41A7-A0AE-01494C18AAA3}">
      <dgm:prSet/>
      <dgm:spPr/>
      <dgm:t>
        <a:bodyPr/>
        <a:lstStyle/>
        <a:p>
          <a:endParaRPr lang="en-US"/>
        </a:p>
      </dgm:t>
    </dgm:pt>
    <dgm:pt modelId="{65883990-695B-4EDA-8B72-CBC5B856A60B}">
      <dgm:prSet/>
      <dgm:spPr/>
      <dgm:t>
        <a:bodyPr/>
        <a:lstStyle/>
        <a:p>
          <a:pPr>
            <a:lnSpc>
              <a:spcPct val="100000"/>
            </a:lnSpc>
          </a:pPr>
          <a:r>
            <a:rPr lang="en-US" dirty="0"/>
            <a:t>At end of fiscal year, Treasurer prepares year end financial statement</a:t>
          </a:r>
        </a:p>
      </dgm:t>
    </dgm:pt>
    <dgm:pt modelId="{29258D36-E6E0-4724-9C40-5849B03B5731}" type="parTrans" cxnId="{B2A0F7B6-B27F-4824-8DCD-61AB2AC16BBB}">
      <dgm:prSet/>
      <dgm:spPr/>
      <dgm:t>
        <a:bodyPr/>
        <a:lstStyle/>
        <a:p>
          <a:endParaRPr lang="en-US"/>
        </a:p>
      </dgm:t>
    </dgm:pt>
    <dgm:pt modelId="{ED39140D-3FBD-4CB2-85E5-41B8C938BDE9}" type="sibTrans" cxnId="{B2A0F7B6-B27F-4824-8DCD-61AB2AC16BBB}">
      <dgm:prSet/>
      <dgm:spPr/>
      <dgm:t>
        <a:bodyPr/>
        <a:lstStyle/>
        <a:p>
          <a:endParaRPr lang="en-US"/>
        </a:p>
      </dgm:t>
    </dgm:pt>
    <dgm:pt modelId="{38D4290D-5523-4E73-83C6-C96689DEB044}">
      <dgm:prSet/>
      <dgm:spPr/>
      <dgm:t>
        <a:bodyPr/>
        <a:lstStyle/>
        <a:p>
          <a:pPr>
            <a:lnSpc>
              <a:spcPct val="100000"/>
            </a:lnSpc>
          </a:pPr>
          <a:r>
            <a:rPr lang="en-US" dirty="0"/>
            <a:t>Treasurer presents year end statement to board</a:t>
          </a:r>
        </a:p>
      </dgm:t>
    </dgm:pt>
    <dgm:pt modelId="{49F901E1-2E82-45ED-A85C-F25D07952345}" type="parTrans" cxnId="{640E4890-B602-41FA-9EFF-873CB987C881}">
      <dgm:prSet/>
      <dgm:spPr/>
      <dgm:t>
        <a:bodyPr/>
        <a:lstStyle/>
        <a:p>
          <a:endParaRPr lang="en-US"/>
        </a:p>
      </dgm:t>
    </dgm:pt>
    <dgm:pt modelId="{D19CE15E-8B80-4C16-8F3F-E5A912539E29}" type="sibTrans" cxnId="{640E4890-B602-41FA-9EFF-873CB987C881}">
      <dgm:prSet/>
      <dgm:spPr/>
      <dgm:t>
        <a:bodyPr/>
        <a:lstStyle/>
        <a:p>
          <a:endParaRPr lang="en-US"/>
        </a:p>
      </dgm:t>
    </dgm:pt>
    <dgm:pt modelId="{F7C529FB-E9C4-49E3-8534-8A94EB4A4DF4}" type="pres">
      <dgm:prSet presAssocID="{219D0A6A-EF72-4CBE-BF7E-32F4E1CAFA7C}" presName="root" presStyleCnt="0">
        <dgm:presLayoutVars>
          <dgm:dir/>
          <dgm:resizeHandles val="exact"/>
        </dgm:presLayoutVars>
      </dgm:prSet>
      <dgm:spPr/>
    </dgm:pt>
    <dgm:pt modelId="{F31BE9B4-ED56-4C5F-98D0-C66B2A0F867D}" type="pres">
      <dgm:prSet presAssocID="{7947F4EA-8BAE-4FC1-9496-BE34433B65DB}" presName="compNode" presStyleCnt="0"/>
      <dgm:spPr/>
    </dgm:pt>
    <dgm:pt modelId="{BE851326-321D-499C-8E1D-2EC68E728642}" type="pres">
      <dgm:prSet presAssocID="{7947F4EA-8BAE-4FC1-9496-BE34433B65DB}" presName="bgRect" presStyleLbl="bgShp" presStyleIdx="0" presStyleCnt="3"/>
      <dgm:spPr/>
    </dgm:pt>
    <dgm:pt modelId="{9B41900F-A2C4-4838-AC3F-868E10878415}" type="pres">
      <dgm:prSet presAssocID="{7947F4EA-8BAE-4FC1-9496-BE34433B65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051BF611-B28B-4EFA-A233-04354AC0BE49}" type="pres">
      <dgm:prSet presAssocID="{7947F4EA-8BAE-4FC1-9496-BE34433B65DB}" presName="spaceRect" presStyleCnt="0"/>
      <dgm:spPr/>
    </dgm:pt>
    <dgm:pt modelId="{0AC74070-DD74-4BD4-9B01-073E6B0756DD}" type="pres">
      <dgm:prSet presAssocID="{7947F4EA-8BAE-4FC1-9496-BE34433B65DB}" presName="parTx" presStyleLbl="revTx" presStyleIdx="0" presStyleCnt="3">
        <dgm:presLayoutVars>
          <dgm:chMax val="0"/>
          <dgm:chPref val="0"/>
        </dgm:presLayoutVars>
      </dgm:prSet>
      <dgm:spPr/>
    </dgm:pt>
    <dgm:pt modelId="{10D2238A-5C3B-4471-B5E0-81C5333AD999}" type="pres">
      <dgm:prSet presAssocID="{F0006A7D-D07B-49FB-A305-DF7A8B64606E}" presName="sibTrans" presStyleCnt="0"/>
      <dgm:spPr/>
    </dgm:pt>
    <dgm:pt modelId="{594F6357-A8D7-4554-8C5E-93C47A007A77}" type="pres">
      <dgm:prSet presAssocID="{65883990-695B-4EDA-8B72-CBC5B856A60B}" presName="compNode" presStyleCnt="0"/>
      <dgm:spPr/>
    </dgm:pt>
    <dgm:pt modelId="{6438F1DF-6583-4283-B35F-4EC898B29172}" type="pres">
      <dgm:prSet presAssocID="{65883990-695B-4EDA-8B72-CBC5B856A60B}" presName="bgRect" presStyleLbl="bgShp" presStyleIdx="1" presStyleCnt="3"/>
      <dgm:spPr/>
    </dgm:pt>
    <dgm:pt modelId="{E74685AD-6C5D-49B8-849B-A392B0241E9E}" type="pres">
      <dgm:prSet presAssocID="{65883990-695B-4EDA-8B72-CBC5B856A6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5C87A248-0678-4900-9619-CFDBA377A014}" type="pres">
      <dgm:prSet presAssocID="{65883990-695B-4EDA-8B72-CBC5B856A60B}" presName="spaceRect" presStyleCnt="0"/>
      <dgm:spPr/>
    </dgm:pt>
    <dgm:pt modelId="{4539EE3F-75EB-4FAB-B25A-6B500848F2F2}" type="pres">
      <dgm:prSet presAssocID="{65883990-695B-4EDA-8B72-CBC5B856A60B}" presName="parTx" presStyleLbl="revTx" presStyleIdx="1" presStyleCnt="3">
        <dgm:presLayoutVars>
          <dgm:chMax val="0"/>
          <dgm:chPref val="0"/>
        </dgm:presLayoutVars>
      </dgm:prSet>
      <dgm:spPr/>
    </dgm:pt>
    <dgm:pt modelId="{859D1A66-7A1F-4A80-904E-FF94EF8C0223}" type="pres">
      <dgm:prSet presAssocID="{ED39140D-3FBD-4CB2-85E5-41B8C938BDE9}" presName="sibTrans" presStyleCnt="0"/>
      <dgm:spPr/>
    </dgm:pt>
    <dgm:pt modelId="{9A87E9EB-8050-4146-A0BD-25CB4C5065ED}" type="pres">
      <dgm:prSet presAssocID="{38D4290D-5523-4E73-83C6-C96689DEB044}" presName="compNode" presStyleCnt="0"/>
      <dgm:spPr/>
    </dgm:pt>
    <dgm:pt modelId="{507302B9-3DD0-4208-9BEB-09C04BAB44E4}" type="pres">
      <dgm:prSet presAssocID="{38D4290D-5523-4E73-83C6-C96689DEB044}" presName="bgRect" presStyleLbl="bgShp" presStyleIdx="2" presStyleCnt="3"/>
      <dgm:spPr/>
    </dgm:pt>
    <dgm:pt modelId="{7AD6E328-DEA7-4A38-A259-D5E73056574B}" type="pres">
      <dgm:prSet presAssocID="{38D4290D-5523-4E73-83C6-C96689DEB0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ggy Bank"/>
        </a:ext>
      </dgm:extLst>
    </dgm:pt>
    <dgm:pt modelId="{1DC2EBAC-1B3C-4E6C-9660-AB4A3E0D8C34}" type="pres">
      <dgm:prSet presAssocID="{38D4290D-5523-4E73-83C6-C96689DEB044}" presName="spaceRect" presStyleCnt="0"/>
      <dgm:spPr/>
    </dgm:pt>
    <dgm:pt modelId="{873C155F-27C3-4E30-A15A-3399322F50FC}" type="pres">
      <dgm:prSet presAssocID="{38D4290D-5523-4E73-83C6-C96689DEB044}" presName="parTx" presStyleLbl="revTx" presStyleIdx="2" presStyleCnt="3">
        <dgm:presLayoutVars>
          <dgm:chMax val="0"/>
          <dgm:chPref val="0"/>
        </dgm:presLayoutVars>
      </dgm:prSet>
      <dgm:spPr/>
    </dgm:pt>
  </dgm:ptLst>
  <dgm:cxnLst>
    <dgm:cxn modelId="{C4F76F34-F946-4343-8A98-A9F70899B1BC}" type="presOf" srcId="{219D0A6A-EF72-4CBE-BF7E-32F4E1CAFA7C}" destId="{F7C529FB-E9C4-49E3-8534-8A94EB4A4DF4}" srcOrd="0" destOrd="0" presId="urn:microsoft.com/office/officeart/2018/2/layout/IconVerticalSolidList"/>
    <dgm:cxn modelId="{E6308F5E-C475-41B5-BEF6-2342347E41E2}" type="presOf" srcId="{65883990-695B-4EDA-8B72-CBC5B856A60B}" destId="{4539EE3F-75EB-4FAB-B25A-6B500848F2F2}" srcOrd="0" destOrd="0" presId="urn:microsoft.com/office/officeart/2018/2/layout/IconVerticalSolidList"/>
    <dgm:cxn modelId="{640E4890-B602-41FA-9EFF-873CB987C881}" srcId="{219D0A6A-EF72-4CBE-BF7E-32F4E1CAFA7C}" destId="{38D4290D-5523-4E73-83C6-C96689DEB044}" srcOrd="2" destOrd="0" parTransId="{49F901E1-2E82-45ED-A85C-F25D07952345}" sibTransId="{D19CE15E-8B80-4C16-8F3F-E5A912539E29}"/>
    <dgm:cxn modelId="{B2A0F7B6-B27F-4824-8DCD-61AB2AC16BBB}" srcId="{219D0A6A-EF72-4CBE-BF7E-32F4E1CAFA7C}" destId="{65883990-695B-4EDA-8B72-CBC5B856A60B}" srcOrd="1" destOrd="0" parTransId="{29258D36-E6E0-4724-9C40-5849B03B5731}" sibTransId="{ED39140D-3FBD-4CB2-85E5-41B8C938BDE9}"/>
    <dgm:cxn modelId="{6051D1B9-014A-41A7-A0AE-01494C18AAA3}" srcId="{219D0A6A-EF72-4CBE-BF7E-32F4E1CAFA7C}" destId="{7947F4EA-8BAE-4FC1-9496-BE34433B65DB}" srcOrd="0" destOrd="0" parTransId="{15A48E2E-66AD-42CF-A260-17FAF215B95A}" sibTransId="{F0006A7D-D07B-49FB-A305-DF7A8B64606E}"/>
    <dgm:cxn modelId="{6F9925CD-FADA-4AAC-A993-7AAF15B38346}" type="presOf" srcId="{38D4290D-5523-4E73-83C6-C96689DEB044}" destId="{873C155F-27C3-4E30-A15A-3399322F50FC}" srcOrd="0" destOrd="0" presId="urn:microsoft.com/office/officeart/2018/2/layout/IconVerticalSolidList"/>
    <dgm:cxn modelId="{C9C0F4D1-B350-4570-A2E3-185CC163764A}" type="presOf" srcId="{7947F4EA-8BAE-4FC1-9496-BE34433B65DB}" destId="{0AC74070-DD74-4BD4-9B01-073E6B0756DD}" srcOrd="0" destOrd="0" presId="urn:microsoft.com/office/officeart/2018/2/layout/IconVerticalSolidList"/>
    <dgm:cxn modelId="{00025234-B97E-4584-B776-479A7C58576F}" type="presParOf" srcId="{F7C529FB-E9C4-49E3-8534-8A94EB4A4DF4}" destId="{F31BE9B4-ED56-4C5F-98D0-C66B2A0F867D}" srcOrd="0" destOrd="0" presId="urn:microsoft.com/office/officeart/2018/2/layout/IconVerticalSolidList"/>
    <dgm:cxn modelId="{20F54739-5F2B-4C1B-8F4A-D1224FF33E4F}" type="presParOf" srcId="{F31BE9B4-ED56-4C5F-98D0-C66B2A0F867D}" destId="{BE851326-321D-499C-8E1D-2EC68E728642}" srcOrd="0" destOrd="0" presId="urn:microsoft.com/office/officeart/2018/2/layout/IconVerticalSolidList"/>
    <dgm:cxn modelId="{83382675-74A4-4036-AC46-2AAB85DFA00A}" type="presParOf" srcId="{F31BE9B4-ED56-4C5F-98D0-C66B2A0F867D}" destId="{9B41900F-A2C4-4838-AC3F-868E10878415}" srcOrd="1" destOrd="0" presId="urn:microsoft.com/office/officeart/2018/2/layout/IconVerticalSolidList"/>
    <dgm:cxn modelId="{9B1E6A53-F090-4CEC-A31C-C49C9BA9AAE1}" type="presParOf" srcId="{F31BE9B4-ED56-4C5F-98D0-C66B2A0F867D}" destId="{051BF611-B28B-4EFA-A233-04354AC0BE49}" srcOrd="2" destOrd="0" presId="urn:microsoft.com/office/officeart/2018/2/layout/IconVerticalSolidList"/>
    <dgm:cxn modelId="{246038EC-8EA1-4C0B-8EE6-316A2BC38597}" type="presParOf" srcId="{F31BE9B4-ED56-4C5F-98D0-C66B2A0F867D}" destId="{0AC74070-DD74-4BD4-9B01-073E6B0756DD}" srcOrd="3" destOrd="0" presId="urn:microsoft.com/office/officeart/2018/2/layout/IconVerticalSolidList"/>
    <dgm:cxn modelId="{FB5DF8E5-21D5-4ADD-BFDB-8172683D71AE}" type="presParOf" srcId="{F7C529FB-E9C4-49E3-8534-8A94EB4A4DF4}" destId="{10D2238A-5C3B-4471-B5E0-81C5333AD999}" srcOrd="1" destOrd="0" presId="urn:microsoft.com/office/officeart/2018/2/layout/IconVerticalSolidList"/>
    <dgm:cxn modelId="{CA328294-07AD-4414-A69F-67BC4347C30A}" type="presParOf" srcId="{F7C529FB-E9C4-49E3-8534-8A94EB4A4DF4}" destId="{594F6357-A8D7-4554-8C5E-93C47A007A77}" srcOrd="2" destOrd="0" presId="urn:microsoft.com/office/officeart/2018/2/layout/IconVerticalSolidList"/>
    <dgm:cxn modelId="{9DED8BC4-B521-4647-B785-53E292281650}" type="presParOf" srcId="{594F6357-A8D7-4554-8C5E-93C47A007A77}" destId="{6438F1DF-6583-4283-B35F-4EC898B29172}" srcOrd="0" destOrd="0" presId="urn:microsoft.com/office/officeart/2018/2/layout/IconVerticalSolidList"/>
    <dgm:cxn modelId="{FA1180E3-CCC7-4C13-AA61-CD649428310B}" type="presParOf" srcId="{594F6357-A8D7-4554-8C5E-93C47A007A77}" destId="{E74685AD-6C5D-49B8-849B-A392B0241E9E}" srcOrd="1" destOrd="0" presId="urn:microsoft.com/office/officeart/2018/2/layout/IconVerticalSolidList"/>
    <dgm:cxn modelId="{26BD3B07-0214-4A5A-B290-F152BB57CD15}" type="presParOf" srcId="{594F6357-A8D7-4554-8C5E-93C47A007A77}" destId="{5C87A248-0678-4900-9619-CFDBA377A014}" srcOrd="2" destOrd="0" presId="urn:microsoft.com/office/officeart/2018/2/layout/IconVerticalSolidList"/>
    <dgm:cxn modelId="{1BCEDA3C-0470-4594-9448-5934418BAC0F}" type="presParOf" srcId="{594F6357-A8D7-4554-8C5E-93C47A007A77}" destId="{4539EE3F-75EB-4FAB-B25A-6B500848F2F2}" srcOrd="3" destOrd="0" presId="urn:microsoft.com/office/officeart/2018/2/layout/IconVerticalSolidList"/>
    <dgm:cxn modelId="{DB6C26DB-67AA-4AB9-A1F8-735AE972380E}" type="presParOf" srcId="{F7C529FB-E9C4-49E3-8534-8A94EB4A4DF4}" destId="{859D1A66-7A1F-4A80-904E-FF94EF8C0223}" srcOrd="3" destOrd="0" presId="urn:microsoft.com/office/officeart/2018/2/layout/IconVerticalSolidList"/>
    <dgm:cxn modelId="{52D715FA-7B71-4698-9826-DBEAA16E305B}" type="presParOf" srcId="{F7C529FB-E9C4-49E3-8534-8A94EB4A4DF4}" destId="{9A87E9EB-8050-4146-A0BD-25CB4C5065ED}" srcOrd="4" destOrd="0" presId="urn:microsoft.com/office/officeart/2018/2/layout/IconVerticalSolidList"/>
    <dgm:cxn modelId="{B88FEF59-6FB7-45B3-8466-FC580B7F1E0F}" type="presParOf" srcId="{9A87E9EB-8050-4146-A0BD-25CB4C5065ED}" destId="{507302B9-3DD0-4208-9BEB-09C04BAB44E4}" srcOrd="0" destOrd="0" presId="urn:microsoft.com/office/officeart/2018/2/layout/IconVerticalSolidList"/>
    <dgm:cxn modelId="{0EC631F6-6A8E-49A4-B808-34F7512F0EB0}" type="presParOf" srcId="{9A87E9EB-8050-4146-A0BD-25CB4C5065ED}" destId="{7AD6E328-DEA7-4A38-A259-D5E73056574B}" srcOrd="1" destOrd="0" presId="urn:microsoft.com/office/officeart/2018/2/layout/IconVerticalSolidList"/>
    <dgm:cxn modelId="{7B2CF412-B91C-44B2-A91B-6BA5F88BC92A}" type="presParOf" srcId="{9A87E9EB-8050-4146-A0BD-25CB4C5065ED}" destId="{1DC2EBAC-1B3C-4E6C-9660-AB4A3E0D8C34}" srcOrd="2" destOrd="0" presId="urn:microsoft.com/office/officeart/2018/2/layout/IconVerticalSolidList"/>
    <dgm:cxn modelId="{4577617E-B77A-49FF-A5A8-4C365FBEBFBC}" type="presParOf" srcId="{9A87E9EB-8050-4146-A0BD-25CB4C5065ED}" destId="{873C155F-27C3-4E30-A15A-3399322F50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F4FECF-E16B-408A-AFE2-2A67B52C6D6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CAB0783-798B-48AF-8106-B70ECDB640E5}">
      <dgm:prSet custT="1"/>
      <dgm:spPr/>
      <dgm:t>
        <a:bodyPr/>
        <a:lstStyle/>
        <a:p>
          <a:r>
            <a:rPr lang="en-US" sz="2400" dirty="0">
              <a:solidFill>
                <a:schemeClr val="tx1"/>
              </a:solidFill>
            </a:rPr>
            <a:t>Workplace safety</a:t>
          </a:r>
        </a:p>
      </dgm:t>
    </dgm:pt>
    <dgm:pt modelId="{2F75FE47-3805-471F-A789-84BA9D0B2AEE}" type="parTrans" cxnId="{38D55952-2338-4FC3-8C98-2A228F4D05A9}">
      <dgm:prSet/>
      <dgm:spPr/>
      <dgm:t>
        <a:bodyPr/>
        <a:lstStyle/>
        <a:p>
          <a:endParaRPr lang="en-US"/>
        </a:p>
      </dgm:t>
    </dgm:pt>
    <dgm:pt modelId="{D2CB3C32-F3DD-4A25-8783-7607F566C826}" type="sibTrans" cxnId="{38D55952-2338-4FC3-8C98-2A228F4D05A9}">
      <dgm:prSet/>
      <dgm:spPr/>
      <dgm:t>
        <a:bodyPr/>
        <a:lstStyle/>
        <a:p>
          <a:endParaRPr lang="en-US"/>
        </a:p>
      </dgm:t>
    </dgm:pt>
    <dgm:pt modelId="{785A87A0-739B-4C0F-8E7D-62CE9FD0394E}">
      <dgm:prSet custT="1"/>
      <dgm:spPr/>
      <dgm:t>
        <a:bodyPr/>
        <a:lstStyle/>
        <a:p>
          <a:r>
            <a:rPr lang="en-US" sz="2400" dirty="0">
              <a:solidFill>
                <a:schemeClr val="tx1"/>
              </a:solidFill>
            </a:rPr>
            <a:t>Worker’s Compensation </a:t>
          </a:r>
        </a:p>
      </dgm:t>
    </dgm:pt>
    <dgm:pt modelId="{E79979B6-902C-4767-B16A-7AF0B4EE7227}" type="parTrans" cxnId="{DCBB0BB9-CC71-45E5-8BAC-7B336E5D3290}">
      <dgm:prSet/>
      <dgm:spPr/>
      <dgm:t>
        <a:bodyPr/>
        <a:lstStyle/>
        <a:p>
          <a:endParaRPr lang="en-US"/>
        </a:p>
      </dgm:t>
    </dgm:pt>
    <dgm:pt modelId="{630AC78F-07AB-40FD-B775-EF1A3F8C0256}" type="sibTrans" cxnId="{DCBB0BB9-CC71-45E5-8BAC-7B336E5D3290}">
      <dgm:prSet/>
      <dgm:spPr/>
      <dgm:t>
        <a:bodyPr/>
        <a:lstStyle/>
        <a:p>
          <a:endParaRPr lang="en-US"/>
        </a:p>
      </dgm:t>
    </dgm:pt>
    <dgm:pt modelId="{BDF4B176-BED9-4BE0-B7C1-5312CEBA8124}">
      <dgm:prSet custT="1"/>
      <dgm:spPr/>
      <dgm:t>
        <a:bodyPr/>
        <a:lstStyle/>
        <a:p>
          <a:r>
            <a:rPr lang="en-US" sz="2400" dirty="0">
              <a:solidFill>
                <a:schemeClr val="tx1"/>
              </a:solidFill>
            </a:rPr>
            <a:t>Smoke Free Environment</a:t>
          </a:r>
        </a:p>
      </dgm:t>
    </dgm:pt>
    <dgm:pt modelId="{4681BF6F-D7F8-4C3D-A219-ED817DD85835}" type="parTrans" cxnId="{32588D1E-850A-4051-8812-183753E2EB99}">
      <dgm:prSet/>
      <dgm:spPr/>
      <dgm:t>
        <a:bodyPr/>
        <a:lstStyle/>
        <a:p>
          <a:endParaRPr lang="en-US"/>
        </a:p>
      </dgm:t>
    </dgm:pt>
    <dgm:pt modelId="{BEDFEE91-4853-4D84-940D-DCD2C42D476D}" type="sibTrans" cxnId="{32588D1E-850A-4051-8812-183753E2EB99}">
      <dgm:prSet/>
      <dgm:spPr/>
      <dgm:t>
        <a:bodyPr/>
        <a:lstStyle/>
        <a:p>
          <a:endParaRPr lang="en-US"/>
        </a:p>
      </dgm:t>
    </dgm:pt>
    <dgm:pt modelId="{43FF35B1-13D5-404B-A5D0-CE2CDFF85A2E}">
      <dgm:prSet custT="1"/>
      <dgm:spPr/>
      <dgm:t>
        <a:bodyPr/>
        <a:lstStyle/>
        <a:p>
          <a:r>
            <a:rPr lang="en-US" sz="2400" dirty="0">
              <a:solidFill>
                <a:schemeClr val="tx1"/>
              </a:solidFill>
            </a:rPr>
            <a:t>Drug and Alcohol Policy</a:t>
          </a:r>
        </a:p>
      </dgm:t>
    </dgm:pt>
    <dgm:pt modelId="{15DA9D3A-A726-4BEF-AF2C-A085D3A0A511}" type="parTrans" cxnId="{EB4BCC0E-DB68-452D-81EC-DAB667BFA5EA}">
      <dgm:prSet/>
      <dgm:spPr/>
      <dgm:t>
        <a:bodyPr/>
        <a:lstStyle/>
        <a:p>
          <a:endParaRPr lang="en-US"/>
        </a:p>
      </dgm:t>
    </dgm:pt>
    <dgm:pt modelId="{22493F80-79B7-4B4A-B4ED-A5A7A58D643E}" type="sibTrans" cxnId="{EB4BCC0E-DB68-452D-81EC-DAB667BFA5EA}">
      <dgm:prSet/>
      <dgm:spPr/>
      <dgm:t>
        <a:bodyPr/>
        <a:lstStyle/>
        <a:p>
          <a:endParaRPr lang="en-US"/>
        </a:p>
      </dgm:t>
    </dgm:pt>
    <dgm:pt modelId="{45248479-7859-46D6-BF09-4C32B4233B87}" type="pres">
      <dgm:prSet presAssocID="{3FF4FECF-E16B-408A-AFE2-2A67B52C6D68}" presName="linear" presStyleCnt="0">
        <dgm:presLayoutVars>
          <dgm:animLvl val="lvl"/>
          <dgm:resizeHandles val="exact"/>
        </dgm:presLayoutVars>
      </dgm:prSet>
      <dgm:spPr/>
    </dgm:pt>
    <dgm:pt modelId="{B334905E-0160-4EAC-B14B-DB22DF80AA06}" type="pres">
      <dgm:prSet presAssocID="{5CAB0783-798B-48AF-8106-B70ECDB640E5}" presName="parentText" presStyleLbl="node1" presStyleIdx="0" presStyleCnt="4">
        <dgm:presLayoutVars>
          <dgm:chMax val="0"/>
          <dgm:bulletEnabled val="1"/>
        </dgm:presLayoutVars>
      </dgm:prSet>
      <dgm:spPr/>
    </dgm:pt>
    <dgm:pt modelId="{7CEC2529-BAAC-4C71-AFEC-B955D723196D}" type="pres">
      <dgm:prSet presAssocID="{D2CB3C32-F3DD-4A25-8783-7607F566C826}" presName="spacer" presStyleCnt="0"/>
      <dgm:spPr/>
    </dgm:pt>
    <dgm:pt modelId="{E32B2F12-63F6-4944-98B8-697ACD04D1BC}" type="pres">
      <dgm:prSet presAssocID="{785A87A0-739B-4C0F-8E7D-62CE9FD0394E}" presName="parentText" presStyleLbl="node1" presStyleIdx="1" presStyleCnt="4">
        <dgm:presLayoutVars>
          <dgm:chMax val="0"/>
          <dgm:bulletEnabled val="1"/>
        </dgm:presLayoutVars>
      </dgm:prSet>
      <dgm:spPr/>
    </dgm:pt>
    <dgm:pt modelId="{DB469D31-5F15-433F-8D86-1EC4819CABDB}" type="pres">
      <dgm:prSet presAssocID="{630AC78F-07AB-40FD-B775-EF1A3F8C0256}" presName="spacer" presStyleCnt="0"/>
      <dgm:spPr/>
    </dgm:pt>
    <dgm:pt modelId="{1A577906-548E-4531-8EA3-1C0100EAB2D6}" type="pres">
      <dgm:prSet presAssocID="{BDF4B176-BED9-4BE0-B7C1-5312CEBA8124}" presName="parentText" presStyleLbl="node1" presStyleIdx="2" presStyleCnt="4">
        <dgm:presLayoutVars>
          <dgm:chMax val="0"/>
          <dgm:bulletEnabled val="1"/>
        </dgm:presLayoutVars>
      </dgm:prSet>
      <dgm:spPr/>
    </dgm:pt>
    <dgm:pt modelId="{78BA064D-E4F6-4D0D-BF58-570F49C4B967}" type="pres">
      <dgm:prSet presAssocID="{BEDFEE91-4853-4D84-940D-DCD2C42D476D}" presName="spacer" presStyleCnt="0"/>
      <dgm:spPr/>
    </dgm:pt>
    <dgm:pt modelId="{234C6B3D-D6DE-4F70-A588-DEAF3D933074}" type="pres">
      <dgm:prSet presAssocID="{43FF35B1-13D5-404B-A5D0-CE2CDFF85A2E}" presName="parentText" presStyleLbl="node1" presStyleIdx="3" presStyleCnt="4">
        <dgm:presLayoutVars>
          <dgm:chMax val="0"/>
          <dgm:bulletEnabled val="1"/>
        </dgm:presLayoutVars>
      </dgm:prSet>
      <dgm:spPr/>
    </dgm:pt>
  </dgm:ptLst>
  <dgm:cxnLst>
    <dgm:cxn modelId="{EB4BCC0E-DB68-452D-81EC-DAB667BFA5EA}" srcId="{3FF4FECF-E16B-408A-AFE2-2A67B52C6D68}" destId="{43FF35B1-13D5-404B-A5D0-CE2CDFF85A2E}" srcOrd="3" destOrd="0" parTransId="{15DA9D3A-A726-4BEF-AF2C-A085D3A0A511}" sibTransId="{22493F80-79B7-4B4A-B4ED-A5A7A58D643E}"/>
    <dgm:cxn modelId="{32588D1E-850A-4051-8812-183753E2EB99}" srcId="{3FF4FECF-E16B-408A-AFE2-2A67B52C6D68}" destId="{BDF4B176-BED9-4BE0-B7C1-5312CEBA8124}" srcOrd="2" destOrd="0" parTransId="{4681BF6F-D7F8-4C3D-A219-ED817DD85835}" sibTransId="{BEDFEE91-4853-4D84-940D-DCD2C42D476D}"/>
    <dgm:cxn modelId="{D97A353A-18D1-4AF1-974C-1ED39FC99556}" type="presOf" srcId="{785A87A0-739B-4C0F-8E7D-62CE9FD0394E}" destId="{E32B2F12-63F6-4944-98B8-697ACD04D1BC}" srcOrd="0" destOrd="0" presId="urn:microsoft.com/office/officeart/2005/8/layout/vList2"/>
    <dgm:cxn modelId="{38D55952-2338-4FC3-8C98-2A228F4D05A9}" srcId="{3FF4FECF-E16B-408A-AFE2-2A67B52C6D68}" destId="{5CAB0783-798B-48AF-8106-B70ECDB640E5}" srcOrd="0" destOrd="0" parTransId="{2F75FE47-3805-471F-A789-84BA9D0B2AEE}" sibTransId="{D2CB3C32-F3DD-4A25-8783-7607F566C826}"/>
    <dgm:cxn modelId="{5813EE7D-FF0E-4A73-811F-0A62D6D2DE09}" type="presOf" srcId="{5CAB0783-798B-48AF-8106-B70ECDB640E5}" destId="{B334905E-0160-4EAC-B14B-DB22DF80AA06}" srcOrd="0" destOrd="0" presId="urn:microsoft.com/office/officeart/2005/8/layout/vList2"/>
    <dgm:cxn modelId="{1B602A98-A884-4206-BB01-19F4D3B303B2}" type="presOf" srcId="{43FF35B1-13D5-404B-A5D0-CE2CDFF85A2E}" destId="{234C6B3D-D6DE-4F70-A588-DEAF3D933074}" srcOrd="0" destOrd="0" presId="urn:microsoft.com/office/officeart/2005/8/layout/vList2"/>
    <dgm:cxn modelId="{0BC871B6-194D-4D40-A85B-646C730B9C4B}" type="presOf" srcId="{3FF4FECF-E16B-408A-AFE2-2A67B52C6D68}" destId="{45248479-7859-46D6-BF09-4C32B4233B87}" srcOrd="0" destOrd="0" presId="urn:microsoft.com/office/officeart/2005/8/layout/vList2"/>
    <dgm:cxn modelId="{DCBB0BB9-CC71-45E5-8BAC-7B336E5D3290}" srcId="{3FF4FECF-E16B-408A-AFE2-2A67B52C6D68}" destId="{785A87A0-739B-4C0F-8E7D-62CE9FD0394E}" srcOrd="1" destOrd="0" parTransId="{E79979B6-902C-4767-B16A-7AF0B4EE7227}" sibTransId="{630AC78F-07AB-40FD-B775-EF1A3F8C0256}"/>
    <dgm:cxn modelId="{8CE047BD-1704-4F17-8169-544FC316F8E4}" type="presOf" srcId="{BDF4B176-BED9-4BE0-B7C1-5312CEBA8124}" destId="{1A577906-548E-4531-8EA3-1C0100EAB2D6}" srcOrd="0" destOrd="0" presId="urn:microsoft.com/office/officeart/2005/8/layout/vList2"/>
    <dgm:cxn modelId="{FAD311B2-AC8D-48B5-92E0-DBC350767D16}" type="presParOf" srcId="{45248479-7859-46D6-BF09-4C32B4233B87}" destId="{B334905E-0160-4EAC-B14B-DB22DF80AA06}" srcOrd="0" destOrd="0" presId="urn:microsoft.com/office/officeart/2005/8/layout/vList2"/>
    <dgm:cxn modelId="{04DE6321-2E00-488B-949E-B4E53B0E7A68}" type="presParOf" srcId="{45248479-7859-46D6-BF09-4C32B4233B87}" destId="{7CEC2529-BAAC-4C71-AFEC-B955D723196D}" srcOrd="1" destOrd="0" presId="urn:microsoft.com/office/officeart/2005/8/layout/vList2"/>
    <dgm:cxn modelId="{B53F3BA2-68E2-4382-8695-9C1AF355963A}" type="presParOf" srcId="{45248479-7859-46D6-BF09-4C32B4233B87}" destId="{E32B2F12-63F6-4944-98B8-697ACD04D1BC}" srcOrd="2" destOrd="0" presId="urn:microsoft.com/office/officeart/2005/8/layout/vList2"/>
    <dgm:cxn modelId="{60B78E0A-F510-46EF-B5F1-901D0B8EFE2A}" type="presParOf" srcId="{45248479-7859-46D6-BF09-4C32B4233B87}" destId="{DB469D31-5F15-433F-8D86-1EC4819CABDB}" srcOrd="3" destOrd="0" presId="urn:microsoft.com/office/officeart/2005/8/layout/vList2"/>
    <dgm:cxn modelId="{6C1ED0D7-6D20-49F3-BE80-9FC1B9090DE9}" type="presParOf" srcId="{45248479-7859-46D6-BF09-4C32B4233B87}" destId="{1A577906-548E-4531-8EA3-1C0100EAB2D6}" srcOrd="4" destOrd="0" presId="urn:microsoft.com/office/officeart/2005/8/layout/vList2"/>
    <dgm:cxn modelId="{62D2622F-7448-4757-A288-0923E6530164}" type="presParOf" srcId="{45248479-7859-46D6-BF09-4C32B4233B87}" destId="{78BA064D-E4F6-4D0D-BF58-570F49C4B967}" srcOrd="5" destOrd="0" presId="urn:microsoft.com/office/officeart/2005/8/layout/vList2"/>
    <dgm:cxn modelId="{AED4D5E8-F52B-4B38-9C79-3DA490A0AAB1}" type="presParOf" srcId="{45248479-7859-46D6-BF09-4C32B4233B87}" destId="{234C6B3D-D6DE-4F70-A588-DEAF3D93307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4E78A4-5921-441C-9C77-65CE7961C41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E342AE9-669B-4A08-B90A-2F9E6FC5A62C}">
      <dgm:prSet custT="1"/>
      <dgm:spPr/>
      <dgm:t>
        <a:bodyPr/>
        <a:lstStyle/>
        <a:p>
          <a:r>
            <a:rPr lang="en-US" sz="2800" dirty="0">
              <a:solidFill>
                <a:schemeClr val="tx1"/>
              </a:solidFill>
            </a:rPr>
            <a:t>Supervisor</a:t>
          </a:r>
        </a:p>
      </dgm:t>
    </dgm:pt>
    <dgm:pt modelId="{0CA977EE-0908-4782-B176-DEAA0F9E4022}" type="parTrans" cxnId="{CAD1CF41-A506-4A5F-8A01-315E6BDB30FE}">
      <dgm:prSet/>
      <dgm:spPr/>
      <dgm:t>
        <a:bodyPr/>
        <a:lstStyle/>
        <a:p>
          <a:endParaRPr lang="en-US"/>
        </a:p>
      </dgm:t>
    </dgm:pt>
    <dgm:pt modelId="{55E961BF-F078-43B7-9D62-CA6AEB265C3F}" type="sibTrans" cxnId="{CAD1CF41-A506-4A5F-8A01-315E6BDB30FE}">
      <dgm:prSet/>
      <dgm:spPr/>
      <dgm:t>
        <a:bodyPr/>
        <a:lstStyle/>
        <a:p>
          <a:endParaRPr lang="en-US"/>
        </a:p>
      </dgm:t>
    </dgm:pt>
    <dgm:pt modelId="{5034515F-C2F8-45AC-8C5C-B4D8C3F15C71}">
      <dgm:prSet custT="1"/>
      <dgm:spPr/>
      <dgm:t>
        <a:bodyPr/>
        <a:lstStyle/>
        <a:p>
          <a:r>
            <a:rPr lang="en-US" sz="2800" dirty="0">
              <a:solidFill>
                <a:schemeClr val="tx1"/>
              </a:solidFill>
            </a:rPr>
            <a:t>Dress code</a:t>
          </a:r>
        </a:p>
      </dgm:t>
    </dgm:pt>
    <dgm:pt modelId="{70B29894-644D-4E2A-B780-FBF67ED5C890}" type="parTrans" cxnId="{37CBDB60-5B2C-4734-A3C0-90A58E5E6C83}">
      <dgm:prSet/>
      <dgm:spPr/>
      <dgm:t>
        <a:bodyPr/>
        <a:lstStyle/>
        <a:p>
          <a:endParaRPr lang="en-US"/>
        </a:p>
      </dgm:t>
    </dgm:pt>
    <dgm:pt modelId="{FBEAA16A-9AAA-42C8-862E-CCD5AE33E3F9}" type="sibTrans" cxnId="{37CBDB60-5B2C-4734-A3C0-90A58E5E6C83}">
      <dgm:prSet/>
      <dgm:spPr/>
      <dgm:t>
        <a:bodyPr/>
        <a:lstStyle/>
        <a:p>
          <a:endParaRPr lang="en-US"/>
        </a:p>
      </dgm:t>
    </dgm:pt>
    <dgm:pt modelId="{489E365B-082A-4F20-9469-BE2CDEDA936C}">
      <dgm:prSet custT="1"/>
      <dgm:spPr/>
      <dgm:t>
        <a:bodyPr/>
        <a:lstStyle/>
        <a:p>
          <a:r>
            <a:rPr lang="en-US" sz="2800" dirty="0">
              <a:solidFill>
                <a:schemeClr val="tx1"/>
              </a:solidFill>
            </a:rPr>
            <a:t>Evaluations</a:t>
          </a:r>
        </a:p>
      </dgm:t>
    </dgm:pt>
    <dgm:pt modelId="{9A130E3B-2F1F-43F8-BF37-2F48248B3582}" type="parTrans" cxnId="{06E2B9F1-A392-4DE8-AF13-BA2DBE31F733}">
      <dgm:prSet/>
      <dgm:spPr/>
      <dgm:t>
        <a:bodyPr/>
        <a:lstStyle/>
        <a:p>
          <a:endParaRPr lang="en-US"/>
        </a:p>
      </dgm:t>
    </dgm:pt>
    <dgm:pt modelId="{B882907A-4884-4BDE-8A38-7754F9E4B6AF}" type="sibTrans" cxnId="{06E2B9F1-A392-4DE8-AF13-BA2DBE31F733}">
      <dgm:prSet/>
      <dgm:spPr/>
      <dgm:t>
        <a:bodyPr/>
        <a:lstStyle/>
        <a:p>
          <a:endParaRPr lang="en-US"/>
        </a:p>
      </dgm:t>
    </dgm:pt>
    <dgm:pt modelId="{11845474-6893-4E84-84F6-6924AD906E50}">
      <dgm:prSet custT="1"/>
      <dgm:spPr/>
      <dgm:t>
        <a:bodyPr/>
        <a:lstStyle/>
        <a:p>
          <a:r>
            <a:rPr lang="en-US" sz="2800" dirty="0">
              <a:solidFill>
                <a:schemeClr val="tx1"/>
              </a:solidFill>
            </a:rPr>
            <a:t>Unacceptable Performance</a:t>
          </a:r>
        </a:p>
      </dgm:t>
    </dgm:pt>
    <dgm:pt modelId="{EE68C588-4648-4794-9160-DAC7D425750A}" type="parTrans" cxnId="{F1FDE09A-B9F1-4EA1-AAED-C3A88E81E341}">
      <dgm:prSet/>
      <dgm:spPr/>
      <dgm:t>
        <a:bodyPr/>
        <a:lstStyle/>
        <a:p>
          <a:endParaRPr lang="en-US"/>
        </a:p>
      </dgm:t>
    </dgm:pt>
    <dgm:pt modelId="{97312AE6-E0AA-48C5-8E37-E812D2A47313}" type="sibTrans" cxnId="{F1FDE09A-B9F1-4EA1-AAED-C3A88E81E341}">
      <dgm:prSet/>
      <dgm:spPr/>
      <dgm:t>
        <a:bodyPr/>
        <a:lstStyle/>
        <a:p>
          <a:endParaRPr lang="en-US"/>
        </a:p>
      </dgm:t>
    </dgm:pt>
    <dgm:pt modelId="{5596DB38-FB15-4E50-B85C-D0AAC87EC214}">
      <dgm:prSet custT="1"/>
      <dgm:spPr/>
      <dgm:t>
        <a:bodyPr/>
        <a:lstStyle/>
        <a:p>
          <a:r>
            <a:rPr lang="en-US" sz="2800" dirty="0">
              <a:solidFill>
                <a:schemeClr val="tx1"/>
              </a:solidFill>
            </a:rPr>
            <a:t>Absenteeism, Tardiness </a:t>
          </a:r>
        </a:p>
      </dgm:t>
    </dgm:pt>
    <dgm:pt modelId="{93DD4B66-91DB-4F1C-9B18-4ECAB3B9AB8F}" type="parTrans" cxnId="{C361D065-6443-4B79-91CF-B4BE23CCF8E5}">
      <dgm:prSet/>
      <dgm:spPr/>
      <dgm:t>
        <a:bodyPr/>
        <a:lstStyle/>
        <a:p>
          <a:endParaRPr lang="en-US"/>
        </a:p>
      </dgm:t>
    </dgm:pt>
    <dgm:pt modelId="{6D750E85-5DEF-4136-835F-90A463D27BB5}" type="sibTrans" cxnId="{C361D065-6443-4B79-91CF-B4BE23CCF8E5}">
      <dgm:prSet/>
      <dgm:spPr/>
      <dgm:t>
        <a:bodyPr/>
        <a:lstStyle/>
        <a:p>
          <a:endParaRPr lang="en-US"/>
        </a:p>
      </dgm:t>
    </dgm:pt>
    <dgm:pt modelId="{084F8E67-FA34-45AF-BF4F-1C5F277AFD5C}" type="pres">
      <dgm:prSet presAssocID="{384E78A4-5921-441C-9C77-65CE7961C411}" presName="linear" presStyleCnt="0">
        <dgm:presLayoutVars>
          <dgm:animLvl val="lvl"/>
          <dgm:resizeHandles val="exact"/>
        </dgm:presLayoutVars>
      </dgm:prSet>
      <dgm:spPr/>
    </dgm:pt>
    <dgm:pt modelId="{7BA1A2C2-8BEE-4193-BDCA-236900AED986}" type="pres">
      <dgm:prSet presAssocID="{AE342AE9-669B-4A08-B90A-2F9E6FC5A62C}" presName="parentText" presStyleLbl="node1" presStyleIdx="0" presStyleCnt="5">
        <dgm:presLayoutVars>
          <dgm:chMax val="0"/>
          <dgm:bulletEnabled val="1"/>
        </dgm:presLayoutVars>
      </dgm:prSet>
      <dgm:spPr/>
    </dgm:pt>
    <dgm:pt modelId="{A5AD9CA7-2814-453A-9F7D-0B059D53B2FA}" type="pres">
      <dgm:prSet presAssocID="{55E961BF-F078-43B7-9D62-CA6AEB265C3F}" presName="spacer" presStyleCnt="0"/>
      <dgm:spPr/>
    </dgm:pt>
    <dgm:pt modelId="{5E78E880-BF61-4640-B9BA-B73F94145CFE}" type="pres">
      <dgm:prSet presAssocID="{5034515F-C2F8-45AC-8C5C-B4D8C3F15C71}" presName="parentText" presStyleLbl="node1" presStyleIdx="1" presStyleCnt="5">
        <dgm:presLayoutVars>
          <dgm:chMax val="0"/>
          <dgm:bulletEnabled val="1"/>
        </dgm:presLayoutVars>
      </dgm:prSet>
      <dgm:spPr/>
    </dgm:pt>
    <dgm:pt modelId="{93DD43A2-D8C5-4212-AC4E-ACCDEFD353DE}" type="pres">
      <dgm:prSet presAssocID="{FBEAA16A-9AAA-42C8-862E-CCD5AE33E3F9}" presName="spacer" presStyleCnt="0"/>
      <dgm:spPr/>
    </dgm:pt>
    <dgm:pt modelId="{0E723C28-F8AD-4819-9F88-8702B8096FF3}" type="pres">
      <dgm:prSet presAssocID="{489E365B-082A-4F20-9469-BE2CDEDA936C}" presName="parentText" presStyleLbl="node1" presStyleIdx="2" presStyleCnt="5">
        <dgm:presLayoutVars>
          <dgm:chMax val="0"/>
          <dgm:bulletEnabled val="1"/>
        </dgm:presLayoutVars>
      </dgm:prSet>
      <dgm:spPr/>
    </dgm:pt>
    <dgm:pt modelId="{6A5CEA94-4193-4250-823F-CBE1984F9C6E}" type="pres">
      <dgm:prSet presAssocID="{B882907A-4884-4BDE-8A38-7754F9E4B6AF}" presName="spacer" presStyleCnt="0"/>
      <dgm:spPr/>
    </dgm:pt>
    <dgm:pt modelId="{A3769FB1-0B99-4495-8F11-592CF238BEBE}" type="pres">
      <dgm:prSet presAssocID="{11845474-6893-4E84-84F6-6924AD906E50}" presName="parentText" presStyleLbl="node1" presStyleIdx="3" presStyleCnt="5">
        <dgm:presLayoutVars>
          <dgm:chMax val="0"/>
          <dgm:bulletEnabled val="1"/>
        </dgm:presLayoutVars>
      </dgm:prSet>
      <dgm:spPr/>
    </dgm:pt>
    <dgm:pt modelId="{4C59D3C6-C70F-492E-A577-503F9BF49EE4}" type="pres">
      <dgm:prSet presAssocID="{97312AE6-E0AA-48C5-8E37-E812D2A47313}" presName="spacer" presStyleCnt="0"/>
      <dgm:spPr/>
    </dgm:pt>
    <dgm:pt modelId="{C3015EA6-63B3-4A23-8F29-F65CD7F76399}" type="pres">
      <dgm:prSet presAssocID="{5596DB38-FB15-4E50-B85C-D0AAC87EC214}" presName="parentText" presStyleLbl="node1" presStyleIdx="4" presStyleCnt="5">
        <dgm:presLayoutVars>
          <dgm:chMax val="0"/>
          <dgm:bulletEnabled val="1"/>
        </dgm:presLayoutVars>
      </dgm:prSet>
      <dgm:spPr/>
    </dgm:pt>
  </dgm:ptLst>
  <dgm:cxnLst>
    <dgm:cxn modelId="{9D3AC312-77F9-481E-8278-AE806F989FE7}" type="presOf" srcId="{5596DB38-FB15-4E50-B85C-D0AAC87EC214}" destId="{C3015EA6-63B3-4A23-8F29-F65CD7F76399}" srcOrd="0" destOrd="0" presId="urn:microsoft.com/office/officeart/2005/8/layout/vList2"/>
    <dgm:cxn modelId="{69DFEE17-2CBE-4342-91CA-194A636DD088}" type="presOf" srcId="{AE342AE9-669B-4A08-B90A-2F9E6FC5A62C}" destId="{7BA1A2C2-8BEE-4193-BDCA-236900AED986}" srcOrd="0" destOrd="0" presId="urn:microsoft.com/office/officeart/2005/8/layout/vList2"/>
    <dgm:cxn modelId="{37CBDB60-5B2C-4734-A3C0-90A58E5E6C83}" srcId="{384E78A4-5921-441C-9C77-65CE7961C411}" destId="{5034515F-C2F8-45AC-8C5C-B4D8C3F15C71}" srcOrd="1" destOrd="0" parTransId="{70B29894-644D-4E2A-B780-FBF67ED5C890}" sibTransId="{FBEAA16A-9AAA-42C8-862E-CCD5AE33E3F9}"/>
    <dgm:cxn modelId="{C6F5B961-7CE9-46A1-B7C4-DF7221F69BAA}" type="presOf" srcId="{489E365B-082A-4F20-9469-BE2CDEDA936C}" destId="{0E723C28-F8AD-4819-9F88-8702B8096FF3}" srcOrd="0" destOrd="0" presId="urn:microsoft.com/office/officeart/2005/8/layout/vList2"/>
    <dgm:cxn modelId="{CAD1CF41-A506-4A5F-8A01-315E6BDB30FE}" srcId="{384E78A4-5921-441C-9C77-65CE7961C411}" destId="{AE342AE9-669B-4A08-B90A-2F9E6FC5A62C}" srcOrd="0" destOrd="0" parTransId="{0CA977EE-0908-4782-B176-DEAA0F9E4022}" sibTransId="{55E961BF-F078-43B7-9D62-CA6AEB265C3F}"/>
    <dgm:cxn modelId="{C361D065-6443-4B79-91CF-B4BE23CCF8E5}" srcId="{384E78A4-5921-441C-9C77-65CE7961C411}" destId="{5596DB38-FB15-4E50-B85C-D0AAC87EC214}" srcOrd="4" destOrd="0" parTransId="{93DD4B66-91DB-4F1C-9B18-4ECAB3B9AB8F}" sibTransId="{6D750E85-5DEF-4136-835F-90A463D27BB5}"/>
    <dgm:cxn modelId="{DDF51671-ED04-4619-AFC5-47776F134998}" type="presOf" srcId="{11845474-6893-4E84-84F6-6924AD906E50}" destId="{A3769FB1-0B99-4495-8F11-592CF238BEBE}" srcOrd="0" destOrd="0" presId="urn:microsoft.com/office/officeart/2005/8/layout/vList2"/>
    <dgm:cxn modelId="{F26F2273-3921-4AB9-94E5-C735429D0ABE}" type="presOf" srcId="{384E78A4-5921-441C-9C77-65CE7961C411}" destId="{084F8E67-FA34-45AF-BF4F-1C5F277AFD5C}" srcOrd="0" destOrd="0" presId="urn:microsoft.com/office/officeart/2005/8/layout/vList2"/>
    <dgm:cxn modelId="{E1E77596-8F25-45A6-91AD-D02174AF4AF1}" type="presOf" srcId="{5034515F-C2F8-45AC-8C5C-B4D8C3F15C71}" destId="{5E78E880-BF61-4640-B9BA-B73F94145CFE}" srcOrd="0" destOrd="0" presId="urn:microsoft.com/office/officeart/2005/8/layout/vList2"/>
    <dgm:cxn modelId="{F1FDE09A-B9F1-4EA1-AAED-C3A88E81E341}" srcId="{384E78A4-5921-441C-9C77-65CE7961C411}" destId="{11845474-6893-4E84-84F6-6924AD906E50}" srcOrd="3" destOrd="0" parTransId="{EE68C588-4648-4794-9160-DAC7D425750A}" sibTransId="{97312AE6-E0AA-48C5-8E37-E812D2A47313}"/>
    <dgm:cxn modelId="{06E2B9F1-A392-4DE8-AF13-BA2DBE31F733}" srcId="{384E78A4-5921-441C-9C77-65CE7961C411}" destId="{489E365B-082A-4F20-9469-BE2CDEDA936C}" srcOrd="2" destOrd="0" parTransId="{9A130E3B-2F1F-43F8-BF37-2F48248B3582}" sibTransId="{B882907A-4884-4BDE-8A38-7754F9E4B6AF}"/>
    <dgm:cxn modelId="{97D7E1B2-D8E3-43CA-BFE9-8A8174980BEA}" type="presParOf" srcId="{084F8E67-FA34-45AF-BF4F-1C5F277AFD5C}" destId="{7BA1A2C2-8BEE-4193-BDCA-236900AED986}" srcOrd="0" destOrd="0" presId="urn:microsoft.com/office/officeart/2005/8/layout/vList2"/>
    <dgm:cxn modelId="{22560AD6-2EC6-45DD-BC2C-6564AAF5C925}" type="presParOf" srcId="{084F8E67-FA34-45AF-BF4F-1C5F277AFD5C}" destId="{A5AD9CA7-2814-453A-9F7D-0B059D53B2FA}" srcOrd="1" destOrd="0" presId="urn:microsoft.com/office/officeart/2005/8/layout/vList2"/>
    <dgm:cxn modelId="{76AFD626-FA85-4249-BB80-E4257B50742E}" type="presParOf" srcId="{084F8E67-FA34-45AF-BF4F-1C5F277AFD5C}" destId="{5E78E880-BF61-4640-B9BA-B73F94145CFE}" srcOrd="2" destOrd="0" presId="urn:microsoft.com/office/officeart/2005/8/layout/vList2"/>
    <dgm:cxn modelId="{FB319F1C-1C1C-4B96-A230-934D26BFB1BD}" type="presParOf" srcId="{084F8E67-FA34-45AF-BF4F-1C5F277AFD5C}" destId="{93DD43A2-D8C5-4212-AC4E-ACCDEFD353DE}" srcOrd="3" destOrd="0" presId="urn:microsoft.com/office/officeart/2005/8/layout/vList2"/>
    <dgm:cxn modelId="{8BFC64A4-B44C-4335-82C4-C7C69A4B6451}" type="presParOf" srcId="{084F8E67-FA34-45AF-BF4F-1C5F277AFD5C}" destId="{0E723C28-F8AD-4819-9F88-8702B8096FF3}" srcOrd="4" destOrd="0" presId="urn:microsoft.com/office/officeart/2005/8/layout/vList2"/>
    <dgm:cxn modelId="{93690017-860F-4486-9241-345AD2AD3296}" type="presParOf" srcId="{084F8E67-FA34-45AF-BF4F-1C5F277AFD5C}" destId="{6A5CEA94-4193-4250-823F-CBE1984F9C6E}" srcOrd="5" destOrd="0" presId="urn:microsoft.com/office/officeart/2005/8/layout/vList2"/>
    <dgm:cxn modelId="{84A83CED-5F44-45D9-9310-5A6756FF676F}" type="presParOf" srcId="{084F8E67-FA34-45AF-BF4F-1C5F277AFD5C}" destId="{A3769FB1-0B99-4495-8F11-592CF238BEBE}" srcOrd="6" destOrd="0" presId="urn:microsoft.com/office/officeart/2005/8/layout/vList2"/>
    <dgm:cxn modelId="{12CBC3A5-38D3-4093-A6DC-F2349DDC5C7D}" type="presParOf" srcId="{084F8E67-FA34-45AF-BF4F-1C5F277AFD5C}" destId="{4C59D3C6-C70F-492E-A577-503F9BF49EE4}" srcOrd="7" destOrd="0" presId="urn:microsoft.com/office/officeart/2005/8/layout/vList2"/>
    <dgm:cxn modelId="{BAEE078C-88E1-497B-A704-45B798B95838}" type="presParOf" srcId="{084F8E67-FA34-45AF-BF4F-1C5F277AFD5C}" destId="{C3015EA6-63B3-4A23-8F29-F65CD7F7639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C56809-EB64-4846-80A5-5474A3BC5C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9098113-C292-4226-A16F-91CEE1D15D3F}">
      <dgm:prSet/>
      <dgm:spPr/>
      <dgm:t>
        <a:bodyPr/>
        <a:lstStyle/>
        <a:p>
          <a:r>
            <a:rPr lang="en-US" dirty="0"/>
            <a:t>Termination/resignation</a:t>
          </a:r>
        </a:p>
      </dgm:t>
    </dgm:pt>
    <dgm:pt modelId="{806C4A2C-7737-4C0A-93A8-66FDB24A6B8B}" type="parTrans" cxnId="{FE61B7DE-EBE7-4EC8-A2C2-8607CAEA1F3E}">
      <dgm:prSet/>
      <dgm:spPr/>
      <dgm:t>
        <a:bodyPr/>
        <a:lstStyle/>
        <a:p>
          <a:endParaRPr lang="en-US"/>
        </a:p>
      </dgm:t>
    </dgm:pt>
    <dgm:pt modelId="{E95D3B3F-4864-47F7-85B7-6FD8736606A2}" type="sibTrans" cxnId="{FE61B7DE-EBE7-4EC8-A2C2-8607CAEA1F3E}">
      <dgm:prSet/>
      <dgm:spPr/>
      <dgm:t>
        <a:bodyPr/>
        <a:lstStyle/>
        <a:p>
          <a:endParaRPr lang="en-US"/>
        </a:p>
      </dgm:t>
    </dgm:pt>
    <dgm:pt modelId="{6A1845C6-7017-40E6-85F8-4FFF4B308745}">
      <dgm:prSet/>
      <dgm:spPr/>
      <dgm:t>
        <a:bodyPr/>
        <a:lstStyle/>
        <a:p>
          <a:r>
            <a:rPr lang="en-US" dirty="0"/>
            <a:t>Grievance </a:t>
          </a:r>
        </a:p>
      </dgm:t>
    </dgm:pt>
    <dgm:pt modelId="{22893DBE-5FC8-4A08-A340-AAF4CF90073F}" type="parTrans" cxnId="{F80F0EF6-7627-4CAE-A12B-28A0D1D3C4A7}">
      <dgm:prSet/>
      <dgm:spPr/>
      <dgm:t>
        <a:bodyPr/>
        <a:lstStyle/>
        <a:p>
          <a:endParaRPr lang="en-US"/>
        </a:p>
      </dgm:t>
    </dgm:pt>
    <dgm:pt modelId="{E5BA8B99-1BF8-44FD-9633-350D76592945}" type="sibTrans" cxnId="{F80F0EF6-7627-4CAE-A12B-28A0D1D3C4A7}">
      <dgm:prSet/>
      <dgm:spPr/>
      <dgm:t>
        <a:bodyPr/>
        <a:lstStyle/>
        <a:p>
          <a:endParaRPr lang="en-US"/>
        </a:p>
      </dgm:t>
    </dgm:pt>
    <dgm:pt modelId="{45A2C6CA-8C7F-453A-8EDD-0F1837F0A373}">
      <dgm:prSet/>
      <dgm:spPr/>
      <dgm:t>
        <a:bodyPr/>
        <a:lstStyle/>
        <a:p>
          <a:r>
            <a:rPr lang="en-US" dirty="0"/>
            <a:t>Personnel files</a:t>
          </a:r>
        </a:p>
      </dgm:t>
    </dgm:pt>
    <dgm:pt modelId="{CC6EF5AA-F664-4D7D-A711-DAF132FAA49D}" type="parTrans" cxnId="{9B66E691-7609-4762-AB22-3E03E1989EA5}">
      <dgm:prSet/>
      <dgm:spPr/>
      <dgm:t>
        <a:bodyPr/>
        <a:lstStyle/>
        <a:p>
          <a:endParaRPr lang="en-US"/>
        </a:p>
      </dgm:t>
    </dgm:pt>
    <dgm:pt modelId="{E35F4654-4E34-45EE-A0A9-9E18314E519B}" type="sibTrans" cxnId="{9B66E691-7609-4762-AB22-3E03E1989EA5}">
      <dgm:prSet/>
      <dgm:spPr/>
      <dgm:t>
        <a:bodyPr/>
        <a:lstStyle/>
        <a:p>
          <a:endParaRPr lang="en-US"/>
        </a:p>
      </dgm:t>
    </dgm:pt>
    <dgm:pt modelId="{9AD721AA-6FE9-4508-AF06-DC70E31F4661}">
      <dgm:prSet/>
      <dgm:spPr/>
      <dgm:t>
        <a:bodyPr/>
        <a:lstStyle/>
        <a:p>
          <a:r>
            <a:rPr lang="en-US" dirty="0"/>
            <a:t>Outside employment/honoraria</a:t>
          </a:r>
        </a:p>
      </dgm:t>
    </dgm:pt>
    <dgm:pt modelId="{C36238A3-E89A-48EA-B565-2E2B1042CB48}" type="parTrans" cxnId="{949812B9-D071-4788-B492-54808B77771D}">
      <dgm:prSet/>
      <dgm:spPr/>
      <dgm:t>
        <a:bodyPr/>
        <a:lstStyle/>
        <a:p>
          <a:endParaRPr lang="en-US"/>
        </a:p>
      </dgm:t>
    </dgm:pt>
    <dgm:pt modelId="{EAB6EC94-940E-414A-AAAC-2587E5ACD43F}" type="sibTrans" cxnId="{949812B9-D071-4788-B492-54808B77771D}">
      <dgm:prSet/>
      <dgm:spPr/>
      <dgm:t>
        <a:bodyPr/>
        <a:lstStyle/>
        <a:p>
          <a:endParaRPr lang="en-US"/>
        </a:p>
      </dgm:t>
    </dgm:pt>
    <dgm:pt modelId="{6C99B9BE-C9D7-4373-ABC8-81774546016E}">
      <dgm:prSet/>
      <dgm:spPr/>
      <dgm:t>
        <a:bodyPr/>
        <a:lstStyle/>
        <a:p>
          <a:r>
            <a:rPr lang="en-US" dirty="0"/>
            <a:t>Employment of Relatives</a:t>
          </a:r>
        </a:p>
      </dgm:t>
    </dgm:pt>
    <dgm:pt modelId="{DE1A590F-B242-4361-9C89-25DF2110B12A}" type="parTrans" cxnId="{40DF2252-0E0C-48B3-8BB5-D0832F35F6BD}">
      <dgm:prSet/>
      <dgm:spPr/>
      <dgm:t>
        <a:bodyPr/>
        <a:lstStyle/>
        <a:p>
          <a:endParaRPr lang="en-US"/>
        </a:p>
      </dgm:t>
    </dgm:pt>
    <dgm:pt modelId="{57E32E07-487A-47C7-A469-6B1E2D999128}" type="sibTrans" cxnId="{40DF2252-0E0C-48B3-8BB5-D0832F35F6BD}">
      <dgm:prSet/>
      <dgm:spPr/>
      <dgm:t>
        <a:bodyPr/>
        <a:lstStyle/>
        <a:p>
          <a:endParaRPr lang="en-US"/>
        </a:p>
      </dgm:t>
    </dgm:pt>
    <dgm:pt modelId="{31D5EB52-787F-4EAF-869C-C94AF6663CDA}">
      <dgm:prSet/>
      <dgm:spPr/>
      <dgm:t>
        <a:bodyPr/>
        <a:lstStyle/>
        <a:p>
          <a:r>
            <a:rPr lang="en-US" dirty="0"/>
            <a:t>Conflict of Interest</a:t>
          </a:r>
        </a:p>
      </dgm:t>
    </dgm:pt>
    <dgm:pt modelId="{54F64757-C092-4A77-A929-7709F1D6B135}" type="parTrans" cxnId="{F70B7E77-50E1-49C3-AAF3-88842A42E279}">
      <dgm:prSet/>
      <dgm:spPr/>
      <dgm:t>
        <a:bodyPr/>
        <a:lstStyle/>
        <a:p>
          <a:endParaRPr lang="en-US"/>
        </a:p>
      </dgm:t>
    </dgm:pt>
    <dgm:pt modelId="{9A03F360-A147-41BD-AA3D-09A6BF01A3E8}" type="sibTrans" cxnId="{F70B7E77-50E1-49C3-AAF3-88842A42E279}">
      <dgm:prSet/>
      <dgm:spPr/>
      <dgm:t>
        <a:bodyPr/>
        <a:lstStyle/>
        <a:p>
          <a:endParaRPr lang="en-US"/>
        </a:p>
      </dgm:t>
    </dgm:pt>
    <dgm:pt modelId="{A9AD2AFA-603C-4FE4-943A-0563E048FBF4}">
      <dgm:prSet/>
      <dgm:spPr/>
      <dgm:t>
        <a:bodyPr/>
        <a:lstStyle/>
        <a:p>
          <a:r>
            <a:rPr lang="en-US" dirty="0"/>
            <a:t>Manual disclosure</a:t>
          </a:r>
        </a:p>
      </dgm:t>
    </dgm:pt>
    <dgm:pt modelId="{31176A36-DD17-4633-A747-C1AB65DAAA45}" type="parTrans" cxnId="{BFA1CCC0-AA4E-4F75-B4A8-9259EABDE2B9}">
      <dgm:prSet/>
      <dgm:spPr/>
      <dgm:t>
        <a:bodyPr/>
        <a:lstStyle/>
        <a:p>
          <a:endParaRPr lang="en-US"/>
        </a:p>
      </dgm:t>
    </dgm:pt>
    <dgm:pt modelId="{3F21EBAC-DECF-4471-A58A-05CBE41A6676}" type="sibTrans" cxnId="{BFA1CCC0-AA4E-4F75-B4A8-9259EABDE2B9}">
      <dgm:prSet/>
      <dgm:spPr/>
      <dgm:t>
        <a:bodyPr/>
        <a:lstStyle/>
        <a:p>
          <a:endParaRPr lang="en-US"/>
        </a:p>
      </dgm:t>
    </dgm:pt>
    <dgm:pt modelId="{AEAB2B04-0D51-471B-8D87-76818AEBE225}" type="pres">
      <dgm:prSet presAssocID="{C4C56809-EB64-4846-80A5-5474A3BC5C39}" presName="vert0" presStyleCnt="0">
        <dgm:presLayoutVars>
          <dgm:dir/>
          <dgm:animOne val="branch"/>
          <dgm:animLvl val="lvl"/>
        </dgm:presLayoutVars>
      </dgm:prSet>
      <dgm:spPr/>
    </dgm:pt>
    <dgm:pt modelId="{4D22529D-F039-44F2-A267-5C0E42DD650D}" type="pres">
      <dgm:prSet presAssocID="{49098113-C292-4226-A16F-91CEE1D15D3F}" presName="thickLine" presStyleLbl="alignNode1" presStyleIdx="0" presStyleCnt="7"/>
      <dgm:spPr/>
    </dgm:pt>
    <dgm:pt modelId="{8161129A-D24A-4F7A-B1FF-DAD026DE3CFD}" type="pres">
      <dgm:prSet presAssocID="{49098113-C292-4226-A16F-91CEE1D15D3F}" presName="horz1" presStyleCnt="0"/>
      <dgm:spPr/>
    </dgm:pt>
    <dgm:pt modelId="{972A6B97-DE9F-476F-9437-44219A92C805}" type="pres">
      <dgm:prSet presAssocID="{49098113-C292-4226-A16F-91CEE1D15D3F}" presName="tx1" presStyleLbl="revTx" presStyleIdx="0" presStyleCnt="7"/>
      <dgm:spPr/>
    </dgm:pt>
    <dgm:pt modelId="{576B3E89-0F81-42E4-B880-17F35620C8C8}" type="pres">
      <dgm:prSet presAssocID="{49098113-C292-4226-A16F-91CEE1D15D3F}" presName="vert1" presStyleCnt="0"/>
      <dgm:spPr/>
    </dgm:pt>
    <dgm:pt modelId="{475E566B-8A90-4148-979F-9CF7A05EF4BD}" type="pres">
      <dgm:prSet presAssocID="{6A1845C6-7017-40E6-85F8-4FFF4B308745}" presName="thickLine" presStyleLbl="alignNode1" presStyleIdx="1" presStyleCnt="7"/>
      <dgm:spPr/>
    </dgm:pt>
    <dgm:pt modelId="{FF2F2FC3-2A17-4E20-8879-A0E0F356808F}" type="pres">
      <dgm:prSet presAssocID="{6A1845C6-7017-40E6-85F8-4FFF4B308745}" presName="horz1" presStyleCnt="0"/>
      <dgm:spPr/>
    </dgm:pt>
    <dgm:pt modelId="{EB7C70BD-48AE-425E-B647-0140E1437EA2}" type="pres">
      <dgm:prSet presAssocID="{6A1845C6-7017-40E6-85F8-4FFF4B308745}" presName="tx1" presStyleLbl="revTx" presStyleIdx="1" presStyleCnt="7"/>
      <dgm:spPr/>
    </dgm:pt>
    <dgm:pt modelId="{D819D3CF-7EFE-4B61-A481-FFE775CFFD9D}" type="pres">
      <dgm:prSet presAssocID="{6A1845C6-7017-40E6-85F8-4FFF4B308745}" presName="vert1" presStyleCnt="0"/>
      <dgm:spPr/>
    </dgm:pt>
    <dgm:pt modelId="{F1586344-4FD5-433F-BA43-6F2771E7D32B}" type="pres">
      <dgm:prSet presAssocID="{45A2C6CA-8C7F-453A-8EDD-0F1837F0A373}" presName="thickLine" presStyleLbl="alignNode1" presStyleIdx="2" presStyleCnt="7"/>
      <dgm:spPr/>
    </dgm:pt>
    <dgm:pt modelId="{D0BE1E42-1169-46EE-9FEF-EACE810E59E9}" type="pres">
      <dgm:prSet presAssocID="{45A2C6CA-8C7F-453A-8EDD-0F1837F0A373}" presName="horz1" presStyleCnt="0"/>
      <dgm:spPr/>
    </dgm:pt>
    <dgm:pt modelId="{8BEE918D-60B2-4E25-A4DA-52E12220FE7E}" type="pres">
      <dgm:prSet presAssocID="{45A2C6CA-8C7F-453A-8EDD-0F1837F0A373}" presName="tx1" presStyleLbl="revTx" presStyleIdx="2" presStyleCnt="7"/>
      <dgm:spPr/>
    </dgm:pt>
    <dgm:pt modelId="{81490CB6-0580-43D8-8ACE-32C5CF2E2A3D}" type="pres">
      <dgm:prSet presAssocID="{45A2C6CA-8C7F-453A-8EDD-0F1837F0A373}" presName="vert1" presStyleCnt="0"/>
      <dgm:spPr/>
    </dgm:pt>
    <dgm:pt modelId="{55150A90-564B-44FB-891B-EC23C0ED2529}" type="pres">
      <dgm:prSet presAssocID="{9AD721AA-6FE9-4508-AF06-DC70E31F4661}" presName="thickLine" presStyleLbl="alignNode1" presStyleIdx="3" presStyleCnt="7"/>
      <dgm:spPr/>
    </dgm:pt>
    <dgm:pt modelId="{8772ECED-FB1E-4ADC-83A0-06C6643350BF}" type="pres">
      <dgm:prSet presAssocID="{9AD721AA-6FE9-4508-AF06-DC70E31F4661}" presName="horz1" presStyleCnt="0"/>
      <dgm:spPr/>
    </dgm:pt>
    <dgm:pt modelId="{DFFBF5FE-F0D6-44A1-B77C-79CCCCFE3A77}" type="pres">
      <dgm:prSet presAssocID="{9AD721AA-6FE9-4508-AF06-DC70E31F4661}" presName="tx1" presStyleLbl="revTx" presStyleIdx="3" presStyleCnt="7"/>
      <dgm:spPr/>
    </dgm:pt>
    <dgm:pt modelId="{97C13192-A40D-43C4-9337-9B1733A880CC}" type="pres">
      <dgm:prSet presAssocID="{9AD721AA-6FE9-4508-AF06-DC70E31F4661}" presName="vert1" presStyleCnt="0"/>
      <dgm:spPr/>
    </dgm:pt>
    <dgm:pt modelId="{F570D5DF-C26B-4BE9-833A-ABCA3150F42E}" type="pres">
      <dgm:prSet presAssocID="{6C99B9BE-C9D7-4373-ABC8-81774546016E}" presName="thickLine" presStyleLbl="alignNode1" presStyleIdx="4" presStyleCnt="7"/>
      <dgm:spPr/>
    </dgm:pt>
    <dgm:pt modelId="{49ACC91E-E6B9-4EAE-BBE7-A243434A6749}" type="pres">
      <dgm:prSet presAssocID="{6C99B9BE-C9D7-4373-ABC8-81774546016E}" presName="horz1" presStyleCnt="0"/>
      <dgm:spPr/>
    </dgm:pt>
    <dgm:pt modelId="{D75D36A9-4954-421F-A32D-C699AD8C36AE}" type="pres">
      <dgm:prSet presAssocID="{6C99B9BE-C9D7-4373-ABC8-81774546016E}" presName="tx1" presStyleLbl="revTx" presStyleIdx="4" presStyleCnt="7"/>
      <dgm:spPr/>
    </dgm:pt>
    <dgm:pt modelId="{55126E91-87F2-4499-9F5C-70705D4BC685}" type="pres">
      <dgm:prSet presAssocID="{6C99B9BE-C9D7-4373-ABC8-81774546016E}" presName="vert1" presStyleCnt="0"/>
      <dgm:spPr/>
    </dgm:pt>
    <dgm:pt modelId="{F603CEFD-AE47-4681-9258-02A460A2B3CC}" type="pres">
      <dgm:prSet presAssocID="{31D5EB52-787F-4EAF-869C-C94AF6663CDA}" presName="thickLine" presStyleLbl="alignNode1" presStyleIdx="5" presStyleCnt="7"/>
      <dgm:spPr/>
    </dgm:pt>
    <dgm:pt modelId="{FE1C16F0-E5C8-4C76-8435-33C3F2C34DD7}" type="pres">
      <dgm:prSet presAssocID="{31D5EB52-787F-4EAF-869C-C94AF6663CDA}" presName="horz1" presStyleCnt="0"/>
      <dgm:spPr/>
    </dgm:pt>
    <dgm:pt modelId="{017B7B9C-4DD7-41F7-B572-41B74ACC19B7}" type="pres">
      <dgm:prSet presAssocID="{31D5EB52-787F-4EAF-869C-C94AF6663CDA}" presName="tx1" presStyleLbl="revTx" presStyleIdx="5" presStyleCnt="7"/>
      <dgm:spPr/>
    </dgm:pt>
    <dgm:pt modelId="{08BD9EEA-F0FC-49E6-BEED-EB88EC77C359}" type="pres">
      <dgm:prSet presAssocID="{31D5EB52-787F-4EAF-869C-C94AF6663CDA}" presName="vert1" presStyleCnt="0"/>
      <dgm:spPr/>
    </dgm:pt>
    <dgm:pt modelId="{63E531C9-C7C1-4237-AA2E-443F73CA40AE}" type="pres">
      <dgm:prSet presAssocID="{A9AD2AFA-603C-4FE4-943A-0563E048FBF4}" presName="thickLine" presStyleLbl="alignNode1" presStyleIdx="6" presStyleCnt="7"/>
      <dgm:spPr/>
    </dgm:pt>
    <dgm:pt modelId="{59121A52-80D7-4BCA-8AD7-EC9EDEEC2436}" type="pres">
      <dgm:prSet presAssocID="{A9AD2AFA-603C-4FE4-943A-0563E048FBF4}" presName="horz1" presStyleCnt="0"/>
      <dgm:spPr/>
    </dgm:pt>
    <dgm:pt modelId="{86F3C8F8-10E0-4B81-8351-B844432658BA}" type="pres">
      <dgm:prSet presAssocID="{A9AD2AFA-603C-4FE4-943A-0563E048FBF4}" presName="tx1" presStyleLbl="revTx" presStyleIdx="6" presStyleCnt="7"/>
      <dgm:spPr/>
    </dgm:pt>
    <dgm:pt modelId="{A2A8EF9C-7B35-4BD2-97DC-B2627377607B}" type="pres">
      <dgm:prSet presAssocID="{A9AD2AFA-603C-4FE4-943A-0563E048FBF4}" presName="vert1" presStyleCnt="0"/>
      <dgm:spPr/>
    </dgm:pt>
  </dgm:ptLst>
  <dgm:cxnLst>
    <dgm:cxn modelId="{AFDEA302-E22E-4E56-A013-6FA106464EFC}" type="presOf" srcId="{9AD721AA-6FE9-4508-AF06-DC70E31F4661}" destId="{DFFBF5FE-F0D6-44A1-B77C-79CCCCFE3A77}" srcOrd="0" destOrd="0" presId="urn:microsoft.com/office/officeart/2008/layout/LinedList"/>
    <dgm:cxn modelId="{E3D34217-C363-41D6-84EE-24A8C57EAF3A}" type="presOf" srcId="{31D5EB52-787F-4EAF-869C-C94AF6663CDA}" destId="{017B7B9C-4DD7-41F7-B572-41B74ACC19B7}" srcOrd="0" destOrd="0" presId="urn:microsoft.com/office/officeart/2008/layout/LinedList"/>
    <dgm:cxn modelId="{40DF2252-0E0C-48B3-8BB5-D0832F35F6BD}" srcId="{C4C56809-EB64-4846-80A5-5474A3BC5C39}" destId="{6C99B9BE-C9D7-4373-ABC8-81774546016E}" srcOrd="4" destOrd="0" parTransId="{DE1A590F-B242-4361-9C89-25DF2110B12A}" sibTransId="{57E32E07-487A-47C7-A469-6B1E2D999128}"/>
    <dgm:cxn modelId="{9D338274-22BF-43E6-8B47-AA13AFAF4D17}" type="presOf" srcId="{6A1845C6-7017-40E6-85F8-4FFF4B308745}" destId="{EB7C70BD-48AE-425E-B647-0140E1437EA2}" srcOrd="0" destOrd="0" presId="urn:microsoft.com/office/officeart/2008/layout/LinedList"/>
    <dgm:cxn modelId="{F70B7E77-50E1-49C3-AAF3-88842A42E279}" srcId="{C4C56809-EB64-4846-80A5-5474A3BC5C39}" destId="{31D5EB52-787F-4EAF-869C-C94AF6663CDA}" srcOrd="5" destOrd="0" parTransId="{54F64757-C092-4A77-A929-7709F1D6B135}" sibTransId="{9A03F360-A147-41BD-AA3D-09A6BF01A3E8}"/>
    <dgm:cxn modelId="{6ADAA558-5C95-4AB9-B07A-868C1F8345A2}" type="presOf" srcId="{6C99B9BE-C9D7-4373-ABC8-81774546016E}" destId="{D75D36A9-4954-421F-A32D-C699AD8C36AE}" srcOrd="0" destOrd="0" presId="urn:microsoft.com/office/officeart/2008/layout/LinedList"/>
    <dgm:cxn modelId="{9B66E691-7609-4762-AB22-3E03E1989EA5}" srcId="{C4C56809-EB64-4846-80A5-5474A3BC5C39}" destId="{45A2C6CA-8C7F-453A-8EDD-0F1837F0A373}" srcOrd="2" destOrd="0" parTransId="{CC6EF5AA-F664-4D7D-A711-DAF132FAA49D}" sibTransId="{E35F4654-4E34-45EE-A0A9-9E18314E519B}"/>
    <dgm:cxn modelId="{F063F5A4-55F9-43DC-B2FC-444A8E8A6772}" type="presOf" srcId="{45A2C6CA-8C7F-453A-8EDD-0F1837F0A373}" destId="{8BEE918D-60B2-4E25-A4DA-52E12220FE7E}" srcOrd="0" destOrd="0" presId="urn:microsoft.com/office/officeart/2008/layout/LinedList"/>
    <dgm:cxn modelId="{D0263CAA-0AAF-4D18-8040-7C0446691D4D}" type="presOf" srcId="{49098113-C292-4226-A16F-91CEE1D15D3F}" destId="{972A6B97-DE9F-476F-9437-44219A92C805}" srcOrd="0" destOrd="0" presId="urn:microsoft.com/office/officeart/2008/layout/LinedList"/>
    <dgm:cxn modelId="{1ABDF3B6-2A7A-4871-BB47-605E237C8488}" type="presOf" srcId="{C4C56809-EB64-4846-80A5-5474A3BC5C39}" destId="{AEAB2B04-0D51-471B-8D87-76818AEBE225}" srcOrd="0" destOrd="0" presId="urn:microsoft.com/office/officeart/2008/layout/LinedList"/>
    <dgm:cxn modelId="{949812B9-D071-4788-B492-54808B77771D}" srcId="{C4C56809-EB64-4846-80A5-5474A3BC5C39}" destId="{9AD721AA-6FE9-4508-AF06-DC70E31F4661}" srcOrd="3" destOrd="0" parTransId="{C36238A3-E89A-48EA-B565-2E2B1042CB48}" sibTransId="{EAB6EC94-940E-414A-AAAC-2587E5ACD43F}"/>
    <dgm:cxn modelId="{BFA1CCC0-AA4E-4F75-B4A8-9259EABDE2B9}" srcId="{C4C56809-EB64-4846-80A5-5474A3BC5C39}" destId="{A9AD2AFA-603C-4FE4-943A-0563E048FBF4}" srcOrd="6" destOrd="0" parTransId="{31176A36-DD17-4633-A747-C1AB65DAAA45}" sibTransId="{3F21EBAC-DECF-4471-A58A-05CBE41A6676}"/>
    <dgm:cxn modelId="{FE61B7DE-EBE7-4EC8-A2C2-8607CAEA1F3E}" srcId="{C4C56809-EB64-4846-80A5-5474A3BC5C39}" destId="{49098113-C292-4226-A16F-91CEE1D15D3F}" srcOrd="0" destOrd="0" parTransId="{806C4A2C-7737-4C0A-93A8-66FDB24A6B8B}" sibTransId="{E95D3B3F-4864-47F7-85B7-6FD8736606A2}"/>
    <dgm:cxn modelId="{507F38F4-9416-4DE1-A2D5-9048D84884B2}" type="presOf" srcId="{A9AD2AFA-603C-4FE4-943A-0563E048FBF4}" destId="{86F3C8F8-10E0-4B81-8351-B844432658BA}" srcOrd="0" destOrd="0" presId="urn:microsoft.com/office/officeart/2008/layout/LinedList"/>
    <dgm:cxn modelId="{F80F0EF6-7627-4CAE-A12B-28A0D1D3C4A7}" srcId="{C4C56809-EB64-4846-80A5-5474A3BC5C39}" destId="{6A1845C6-7017-40E6-85F8-4FFF4B308745}" srcOrd="1" destOrd="0" parTransId="{22893DBE-5FC8-4A08-A340-AAF4CF90073F}" sibTransId="{E5BA8B99-1BF8-44FD-9633-350D76592945}"/>
    <dgm:cxn modelId="{8D7079CD-9639-4982-BBCF-B08C7425A123}" type="presParOf" srcId="{AEAB2B04-0D51-471B-8D87-76818AEBE225}" destId="{4D22529D-F039-44F2-A267-5C0E42DD650D}" srcOrd="0" destOrd="0" presId="urn:microsoft.com/office/officeart/2008/layout/LinedList"/>
    <dgm:cxn modelId="{E728F86B-AF26-48E9-B41B-5905793A5BEC}" type="presParOf" srcId="{AEAB2B04-0D51-471B-8D87-76818AEBE225}" destId="{8161129A-D24A-4F7A-B1FF-DAD026DE3CFD}" srcOrd="1" destOrd="0" presId="urn:microsoft.com/office/officeart/2008/layout/LinedList"/>
    <dgm:cxn modelId="{848BE1D9-9747-47D4-80D3-F2FC83AEB292}" type="presParOf" srcId="{8161129A-D24A-4F7A-B1FF-DAD026DE3CFD}" destId="{972A6B97-DE9F-476F-9437-44219A92C805}" srcOrd="0" destOrd="0" presId="urn:microsoft.com/office/officeart/2008/layout/LinedList"/>
    <dgm:cxn modelId="{B4B7C4BD-FAAC-4FD1-834C-66F3064AC8C3}" type="presParOf" srcId="{8161129A-D24A-4F7A-B1FF-DAD026DE3CFD}" destId="{576B3E89-0F81-42E4-B880-17F35620C8C8}" srcOrd="1" destOrd="0" presId="urn:microsoft.com/office/officeart/2008/layout/LinedList"/>
    <dgm:cxn modelId="{9FD1A6F4-1451-4E04-8620-1BB39C8E3F19}" type="presParOf" srcId="{AEAB2B04-0D51-471B-8D87-76818AEBE225}" destId="{475E566B-8A90-4148-979F-9CF7A05EF4BD}" srcOrd="2" destOrd="0" presId="urn:microsoft.com/office/officeart/2008/layout/LinedList"/>
    <dgm:cxn modelId="{6C6D13A2-EC30-495E-BC9F-E57F1DD720B8}" type="presParOf" srcId="{AEAB2B04-0D51-471B-8D87-76818AEBE225}" destId="{FF2F2FC3-2A17-4E20-8879-A0E0F356808F}" srcOrd="3" destOrd="0" presId="urn:microsoft.com/office/officeart/2008/layout/LinedList"/>
    <dgm:cxn modelId="{CD83C098-F4D3-4050-9B98-36A59D344A8E}" type="presParOf" srcId="{FF2F2FC3-2A17-4E20-8879-A0E0F356808F}" destId="{EB7C70BD-48AE-425E-B647-0140E1437EA2}" srcOrd="0" destOrd="0" presId="urn:microsoft.com/office/officeart/2008/layout/LinedList"/>
    <dgm:cxn modelId="{D5C0C122-EF62-449B-84B4-970F71617D0A}" type="presParOf" srcId="{FF2F2FC3-2A17-4E20-8879-A0E0F356808F}" destId="{D819D3CF-7EFE-4B61-A481-FFE775CFFD9D}" srcOrd="1" destOrd="0" presId="urn:microsoft.com/office/officeart/2008/layout/LinedList"/>
    <dgm:cxn modelId="{7D9DE6B6-6C11-4AA0-ACE4-E1D2C95168DA}" type="presParOf" srcId="{AEAB2B04-0D51-471B-8D87-76818AEBE225}" destId="{F1586344-4FD5-433F-BA43-6F2771E7D32B}" srcOrd="4" destOrd="0" presId="urn:microsoft.com/office/officeart/2008/layout/LinedList"/>
    <dgm:cxn modelId="{6497B3DD-74D9-44AD-A9D1-674CC5AED93A}" type="presParOf" srcId="{AEAB2B04-0D51-471B-8D87-76818AEBE225}" destId="{D0BE1E42-1169-46EE-9FEF-EACE810E59E9}" srcOrd="5" destOrd="0" presId="urn:microsoft.com/office/officeart/2008/layout/LinedList"/>
    <dgm:cxn modelId="{B356959B-8768-4085-97B8-732E774D46FB}" type="presParOf" srcId="{D0BE1E42-1169-46EE-9FEF-EACE810E59E9}" destId="{8BEE918D-60B2-4E25-A4DA-52E12220FE7E}" srcOrd="0" destOrd="0" presId="urn:microsoft.com/office/officeart/2008/layout/LinedList"/>
    <dgm:cxn modelId="{B158DABA-1394-4E54-B478-F1944E19A9EA}" type="presParOf" srcId="{D0BE1E42-1169-46EE-9FEF-EACE810E59E9}" destId="{81490CB6-0580-43D8-8ACE-32C5CF2E2A3D}" srcOrd="1" destOrd="0" presId="urn:microsoft.com/office/officeart/2008/layout/LinedList"/>
    <dgm:cxn modelId="{AF8BAE0D-6D5B-416F-84FD-11B645668C33}" type="presParOf" srcId="{AEAB2B04-0D51-471B-8D87-76818AEBE225}" destId="{55150A90-564B-44FB-891B-EC23C0ED2529}" srcOrd="6" destOrd="0" presId="urn:microsoft.com/office/officeart/2008/layout/LinedList"/>
    <dgm:cxn modelId="{A3D3CBAE-EE51-49BD-BEC3-01575BA9D9EB}" type="presParOf" srcId="{AEAB2B04-0D51-471B-8D87-76818AEBE225}" destId="{8772ECED-FB1E-4ADC-83A0-06C6643350BF}" srcOrd="7" destOrd="0" presId="urn:microsoft.com/office/officeart/2008/layout/LinedList"/>
    <dgm:cxn modelId="{870BE4D4-1F44-4E7D-8B02-9959AFC6F6A3}" type="presParOf" srcId="{8772ECED-FB1E-4ADC-83A0-06C6643350BF}" destId="{DFFBF5FE-F0D6-44A1-B77C-79CCCCFE3A77}" srcOrd="0" destOrd="0" presId="urn:microsoft.com/office/officeart/2008/layout/LinedList"/>
    <dgm:cxn modelId="{38A6C510-5E0B-45E3-9888-EB55A29D6604}" type="presParOf" srcId="{8772ECED-FB1E-4ADC-83A0-06C6643350BF}" destId="{97C13192-A40D-43C4-9337-9B1733A880CC}" srcOrd="1" destOrd="0" presId="urn:microsoft.com/office/officeart/2008/layout/LinedList"/>
    <dgm:cxn modelId="{6B2122D6-4F92-43E0-8BFB-9B6B23D907B0}" type="presParOf" srcId="{AEAB2B04-0D51-471B-8D87-76818AEBE225}" destId="{F570D5DF-C26B-4BE9-833A-ABCA3150F42E}" srcOrd="8" destOrd="0" presId="urn:microsoft.com/office/officeart/2008/layout/LinedList"/>
    <dgm:cxn modelId="{8E9C72A4-A579-4BFA-8487-EA5AE9E629B1}" type="presParOf" srcId="{AEAB2B04-0D51-471B-8D87-76818AEBE225}" destId="{49ACC91E-E6B9-4EAE-BBE7-A243434A6749}" srcOrd="9" destOrd="0" presId="urn:microsoft.com/office/officeart/2008/layout/LinedList"/>
    <dgm:cxn modelId="{615CA783-FCA3-48C5-83E9-9C71292E5B53}" type="presParOf" srcId="{49ACC91E-E6B9-4EAE-BBE7-A243434A6749}" destId="{D75D36A9-4954-421F-A32D-C699AD8C36AE}" srcOrd="0" destOrd="0" presId="urn:microsoft.com/office/officeart/2008/layout/LinedList"/>
    <dgm:cxn modelId="{DDC184AE-EEBC-4C06-9E7D-C753AE67B20A}" type="presParOf" srcId="{49ACC91E-E6B9-4EAE-BBE7-A243434A6749}" destId="{55126E91-87F2-4499-9F5C-70705D4BC685}" srcOrd="1" destOrd="0" presId="urn:microsoft.com/office/officeart/2008/layout/LinedList"/>
    <dgm:cxn modelId="{730EE101-968B-47E2-B22D-FFF63189AFAD}" type="presParOf" srcId="{AEAB2B04-0D51-471B-8D87-76818AEBE225}" destId="{F603CEFD-AE47-4681-9258-02A460A2B3CC}" srcOrd="10" destOrd="0" presId="urn:microsoft.com/office/officeart/2008/layout/LinedList"/>
    <dgm:cxn modelId="{6C0C4B08-84D0-4F47-A15F-19E5F23EF305}" type="presParOf" srcId="{AEAB2B04-0D51-471B-8D87-76818AEBE225}" destId="{FE1C16F0-E5C8-4C76-8435-33C3F2C34DD7}" srcOrd="11" destOrd="0" presId="urn:microsoft.com/office/officeart/2008/layout/LinedList"/>
    <dgm:cxn modelId="{C4F4C88C-2628-4198-A54C-0171AC3A1393}" type="presParOf" srcId="{FE1C16F0-E5C8-4C76-8435-33C3F2C34DD7}" destId="{017B7B9C-4DD7-41F7-B572-41B74ACC19B7}" srcOrd="0" destOrd="0" presId="urn:microsoft.com/office/officeart/2008/layout/LinedList"/>
    <dgm:cxn modelId="{B59A3507-E5BC-4E1C-A571-C963C2F102BB}" type="presParOf" srcId="{FE1C16F0-E5C8-4C76-8435-33C3F2C34DD7}" destId="{08BD9EEA-F0FC-49E6-BEED-EB88EC77C359}" srcOrd="1" destOrd="0" presId="urn:microsoft.com/office/officeart/2008/layout/LinedList"/>
    <dgm:cxn modelId="{008742B5-D44E-45C6-B5D6-A25811E9D148}" type="presParOf" srcId="{AEAB2B04-0D51-471B-8D87-76818AEBE225}" destId="{63E531C9-C7C1-4237-AA2E-443F73CA40AE}" srcOrd="12" destOrd="0" presId="urn:microsoft.com/office/officeart/2008/layout/LinedList"/>
    <dgm:cxn modelId="{7EBDEFA9-49B2-4A5A-9F6A-183F648B7909}" type="presParOf" srcId="{AEAB2B04-0D51-471B-8D87-76818AEBE225}" destId="{59121A52-80D7-4BCA-8AD7-EC9EDEEC2436}" srcOrd="13" destOrd="0" presId="urn:microsoft.com/office/officeart/2008/layout/LinedList"/>
    <dgm:cxn modelId="{9D5FC195-7927-4BC2-BA01-5DC705011D0D}" type="presParOf" srcId="{59121A52-80D7-4BCA-8AD7-EC9EDEEC2436}" destId="{86F3C8F8-10E0-4B81-8351-B844432658BA}" srcOrd="0" destOrd="0" presId="urn:microsoft.com/office/officeart/2008/layout/LinedList"/>
    <dgm:cxn modelId="{1D7C88DE-103B-41DA-A982-6287D7748F27}" type="presParOf" srcId="{59121A52-80D7-4BCA-8AD7-EC9EDEEC2436}" destId="{A2A8EF9C-7B35-4BD2-97DC-B2627377607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E02D-EE21-4DE8-9A3B-45D05219BE32}">
      <dsp:nvSpPr>
        <dsp:cNvPr id="0" name=""/>
        <dsp:cNvSpPr/>
      </dsp:nvSpPr>
      <dsp:spPr>
        <a:xfrm>
          <a:off x="0" y="500"/>
          <a:ext cx="10515600" cy="6981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Best practices in Main Street Policies and Procedures</a:t>
          </a:r>
        </a:p>
      </dsp:txBody>
      <dsp:txXfrm>
        <a:off x="34079" y="34579"/>
        <a:ext cx="10447442" cy="629957"/>
      </dsp:txXfrm>
    </dsp:sp>
    <dsp:sp modelId="{800ECB55-61DD-4AA2-B16D-6985B93292DE}">
      <dsp:nvSpPr>
        <dsp:cNvPr id="0" name=""/>
        <dsp:cNvSpPr/>
      </dsp:nvSpPr>
      <dsp:spPr>
        <a:xfrm>
          <a:off x="0" y="709190"/>
          <a:ext cx="10515600" cy="6981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Fill in the blank, interactive PDF, how to use it</a:t>
          </a:r>
        </a:p>
      </dsp:txBody>
      <dsp:txXfrm>
        <a:off x="34079" y="743269"/>
        <a:ext cx="10447442" cy="629957"/>
      </dsp:txXfrm>
    </dsp:sp>
    <dsp:sp modelId="{5F19244D-D222-4FCA-A438-A94FEA3C87FC}">
      <dsp:nvSpPr>
        <dsp:cNvPr id="0" name=""/>
        <dsp:cNvSpPr/>
      </dsp:nvSpPr>
      <dsp:spPr>
        <a:xfrm>
          <a:off x="0" y="1417880"/>
          <a:ext cx="10515600" cy="6981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Ethics and Accountability</a:t>
          </a:r>
        </a:p>
      </dsp:txBody>
      <dsp:txXfrm>
        <a:off x="34079" y="1451959"/>
        <a:ext cx="10447442" cy="629957"/>
      </dsp:txXfrm>
    </dsp:sp>
    <dsp:sp modelId="{FF1342BD-D637-407E-B56E-2D5C94AEADF1}">
      <dsp:nvSpPr>
        <dsp:cNvPr id="0" name=""/>
        <dsp:cNvSpPr/>
      </dsp:nvSpPr>
      <dsp:spPr>
        <a:xfrm>
          <a:off x="0" y="2126570"/>
          <a:ext cx="10515600" cy="6981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Organizational Finances </a:t>
          </a:r>
        </a:p>
      </dsp:txBody>
      <dsp:txXfrm>
        <a:off x="34079" y="2160649"/>
        <a:ext cx="10447442" cy="629957"/>
      </dsp:txXfrm>
    </dsp:sp>
    <dsp:sp modelId="{9AFD68D3-557A-4723-869D-C32FAE4614F4}">
      <dsp:nvSpPr>
        <dsp:cNvPr id="0" name=""/>
        <dsp:cNvSpPr/>
      </dsp:nvSpPr>
      <dsp:spPr>
        <a:xfrm>
          <a:off x="0" y="2835261"/>
          <a:ext cx="10515600" cy="6981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Communications/Administration/Board of Directors/Committees</a:t>
          </a:r>
        </a:p>
      </dsp:txBody>
      <dsp:txXfrm>
        <a:off x="34079" y="2869340"/>
        <a:ext cx="10447442" cy="629957"/>
      </dsp:txXfrm>
    </dsp:sp>
    <dsp:sp modelId="{125D4B48-97A9-4903-9622-1349EEAE7003}">
      <dsp:nvSpPr>
        <dsp:cNvPr id="0" name=""/>
        <dsp:cNvSpPr/>
      </dsp:nvSpPr>
      <dsp:spPr>
        <a:xfrm>
          <a:off x="0" y="3543951"/>
          <a:ext cx="10515600" cy="6981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Personnel Policies</a:t>
          </a:r>
        </a:p>
      </dsp:txBody>
      <dsp:txXfrm>
        <a:off x="34079" y="3578030"/>
        <a:ext cx="10447442" cy="629957"/>
      </dsp:txXfrm>
    </dsp:sp>
    <dsp:sp modelId="{BAB715C3-B2FD-429F-BF00-BB40C98F2E9C}">
      <dsp:nvSpPr>
        <dsp:cNvPr id="0" name=""/>
        <dsp:cNvSpPr/>
      </dsp:nvSpPr>
      <dsp:spPr>
        <a:xfrm>
          <a:off x="0" y="4252641"/>
          <a:ext cx="10515600" cy="6981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Appendix: Whistleblower, Conflict of Interest, Board contract, Parliamentary Procedures</a:t>
          </a:r>
        </a:p>
      </dsp:txBody>
      <dsp:txXfrm>
        <a:off x="34079" y="4286720"/>
        <a:ext cx="10447442" cy="629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A8D26-3C53-4CD9-BB18-0CCB0B84128D}">
      <dsp:nvSpPr>
        <dsp:cNvPr id="0" name=""/>
        <dsp:cNvSpPr/>
      </dsp:nvSpPr>
      <dsp:spPr>
        <a:xfrm>
          <a:off x="0" y="0"/>
          <a:ext cx="8097012" cy="7832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solidFill>
                <a:schemeClr val="tx1"/>
              </a:solidFill>
            </a:rPr>
            <a:t>Open Adobe Acrobat Reader DC or Adobe Acrobat Pro/Standard/DC</a:t>
          </a:r>
          <a:endParaRPr lang="en-US" sz="2400" kern="1200" dirty="0">
            <a:solidFill>
              <a:schemeClr val="tx1"/>
            </a:solidFill>
          </a:endParaRPr>
        </a:p>
      </dsp:txBody>
      <dsp:txXfrm>
        <a:off x="22940" y="22940"/>
        <a:ext cx="7160195" cy="737360"/>
      </dsp:txXfrm>
    </dsp:sp>
    <dsp:sp modelId="{ADAA8061-87FD-46C3-AE3F-B7AEFC55B673}">
      <dsp:nvSpPr>
        <dsp:cNvPr id="0" name=""/>
        <dsp:cNvSpPr/>
      </dsp:nvSpPr>
      <dsp:spPr>
        <a:xfrm>
          <a:off x="604647" y="892024"/>
          <a:ext cx="8097012" cy="7832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a:t>
          </a:r>
          <a:r>
            <a:rPr lang="en-US" sz="2400" b="0" i="0" kern="1200" baseline="0" dirty="0">
              <a:solidFill>
                <a:schemeClr val="tx1"/>
              </a:solidFill>
            </a:rPr>
            <a:t>omplete the required fields with relevant information</a:t>
          </a:r>
          <a:endParaRPr lang="en-US" sz="2400" kern="1200" dirty="0">
            <a:solidFill>
              <a:schemeClr val="tx1"/>
            </a:solidFill>
          </a:endParaRPr>
        </a:p>
      </dsp:txBody>
      <dsp:txXfrm>
        <a:off x="627587" y="914964"/>
        <a:ext cx="6937378" cy="737360"/>
      </dsp:txXfrm>
    </dsp:sp>
    <dsp:sp modelId="{0A4DBEAF-550D-40FC-BFB3-D67E887AD619}">
      <dsp:nvSpPr>
        <dsp:cNvPr id="0" name=""/>
        <dsp:cNvSpPr/>
      </dsp:nvSpPr>
      <dsp:spPr>
        <a:xfrm>
          <a:off x="1209293" y="1784048"/>
          <a:ext cx="8097012" cy="7832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a:t>
          </a:r>
          <a:r>
            <a:rPr lang="en-US" sz="2400" b="0" i="0" kern="1200" baseline="0" dirty="0">
              <a:solidFill>
                <a:schemeClr val="tx1"/>
              </a:solidFill>
            </a:rPr>
            <a:t>ave the document with the additional text, and </a:t>
          </a:r>
          <a:endParaRPr lang="en-US" sz="2400" kern="1200" dirty="0">
            <a:solidFill>
              <a:schemeClr val="tx1"/>
            </a:solidFill>
          </a:endParaRPr>
        </a:p>
      </dsp:txBody>
      <dsp:txXfrm>
        <a:off x="1232233" y="1806988"/>
        <a:ext cx="6937378" cy="737360"/>
      </dsp:txXfrm>
    </dsp:sp>
    <dsp:sp modelId="{E59EBE84-DB8D-498E-B631-31AF39D78B71}">
      <dsp:nvSpPr>
        <dsp:cNvPr id="0" name=""/>
        <dsp:cNvSpPr/>
      </dsp:nvSpPr>
      <dsp:spPr>
        <a:xfrm>
          <a:off x="1813940" y="2676072"/>
          <a:ext cx="8097012" cy="78324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R</a:t>
          </a:r>
          <a:r>
            <a:rPr lang="en-US" sz="2400" b="0" i="0" kern="1200" baseline="0" dirty="0">
              <a:solidFill>
                <a:schemeClr val="tx1"/>
              </a:solidFill>
            </a:rPr>
            <a:t>ename it your own Policies and Procedures Manual electronically. </a:t>
          </a:r>
          <a:endParaRPr lang="en-US" sz="2400" kern="1200" dirty="0">
            <a:solidFill>
              <a:schemeClr val="tx1"/>
            </a:solidFill>
          </a:endParaRPr>
        </a:p>
      </dsp:txBody>
      <dsp:txXfrm>
        <a:off x="1836880" y="2699012"/>
        <a:ext cx="6937378" cy="737360"/>
      </dsp:txXfrm>
    </dsp:sp>
    <dsp:sp modelId="{EC341DB1-9E66-4546-A71E-8132D34122C3}">
      <dsp:nvSpPr>
        <dsp:cNvPr id="0" name=""/>
        <dsp:cNvSpPr/>
      </dsp:nvSpPr>
      <dsp:spPr>
        <a:xfrm>
          <a:off x="2418587" y="3568097"/>
          <a:ext cx="8097012" cy="783240"/>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solidFill>
                <a:schemeClr val="tx1"/>
              </a:solidFill>
            </a:rPr>
            <a:t>This setup eliminates the need for printing, handwriting, and scanning documents.</a:t>
          </a:r>
          <a:endParaRPr lang="en-US" sz="2400" kern="1200" dirty="0">
            <a:solidFill>
              <a:schemeClr val="tx1"/>
            </a:solidFill>
          </a:endParaRPr>
        </a:p>
      </dsp:txBody>
      <dsp:txXfrm>
        <a:off x="2441527" y="3591037"/>
        <a:ext cx="6937378" cy="737360"/>
      </dsp:txXfrm>
    </dsp:sp>
    <dsp:sp modelId="{6301DB69-84EA-4CD9-B378-AE2303600F42}">
      <dsp:nvSpPr>
        <dsp:cNvPr id="0" name=""/>
        <dsp:cNvSpPr/>
      </dsp:nvSpPr>
      <dsp:spPr>
        <a:xfrm>
          <a:off x="7587905"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7702454" y="572200"/>
        <a:ext cx="280008" cy="383102"/>
      </dsp:txXfrm>
    </dsp:sp>
    <dsp:sp modelId="{A96A1F80-3689-4FA2-AAC5-99D02EAD73A9}">
      <dsp:nvSpPr>
        <dsp:cNvPr id="0" name=""/>
        <dsp:cNvSpPr/>
      </dsp:nvSpPr>
      <dsp:spPr>
        <a:xfrm>
          <a:off x="8192552" y="1464225"/>
          <a:ext cx="509106" cy="509106"/>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8307101" y="1464225"/>
        <a:ext cx="280008" cy="383102"/>
      </dsp:txXfrm>
    </dsp:sp>
    <dsp:sp modelId="{9D521320-AB05-4253-A433-68E6DEE35F8E}">
      <dsp:nvSpPr>
        <dsp:cNvPr id="0" name=""/>
        <dsp:cNvSpPr/>
      </dsp:nvSpPr>
      <dsp:spPr>
        <a:xfrm>
          <a:off x="8797199" y="2343195"/>
          <a:ext cx="509106" cy="509106"/>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8911748" y="2343195"/>
        <a:ext cx="280008" cy="383102"/>
      </dsp:txXfrm>
    </dsp:sp>
    <dsp:sp modelId="{F9602B97-1A59-461C-95B7-1D0AC0EDD3A8}">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9516395" y="3243922"/>
        <a:ext cx="280008" cy="38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1C582-851C-4540-868F-27A09C85AC1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EF5CD-81EE-479E-B364-807CFE97E85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0080C-1F66-46E7-AF60-97EB150BD52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Annual report issued yearly to all stakeholders </a:t>
          </a:r>
        </a:p>
      </dsp:txBody>
      <dsp:txXfrm>
        <a:off x="1435590" y="531"/>
        <a:ext cx="9080009" cy="1242935"/>
      </dsp:txXfrm>
    </dsp:sp>
    <dsp:sp modelId="{E40C597C-DEBD-4395-8E2E-D9AF04D8FDCE}">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63FE5-BFAF-43F7-AFE8-814B8EDBCFC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1FBB1-9163-4CBE-AE5F-FB5C4DD097C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Program evaluation by state coordinating program yearly</a:t>
          </a:r>
        </a:p>
      </dsp:txBody>
      <dsp:txXfrm>
        <a:off x="1435590" y="1554201"/>
        <a:ext cx="9080009" cy="1242935"/>
      </dsp:txXfrm>
    </dsp:sp>
    <dsp:sp modelId="{E28CBA45-26FA-4C37-BC04-F37B61B9DB1A}">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6A660-A694-4570-A82F-58CD0B9C3E6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E6CCF-0077-4113-9EF3-90712D6AA80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IRS 990 available for public inspection within hours of request. </a:t>
          </a:r>
        </a:p>
        <a:p>
          <a:pPr marL="0" lvl="0" indent="0" algn="l" defTabSz="1111250">
            <a:lnSpc>
              <a:spcPct val="100000"/>
            </a:lnSpc>
            <a:spcBef>
              <a:spcPct val="0"/>
            </a:spcBef>
            <a:spcAft>
              <a:spcPct val="35000"/>
            </a:spcAft>
            <a:buNone/>
          </a:pPr>
          <a:r>
            <a:rPr lang="en-US" sz="2500" kern="1200" dirty="0"/>
            <a:t>On website is best</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5B6B8-1C72-4E38-B481-F722446B5546}">
      <dsp:nvSpPr>
        <dsp:cNvPr id="0" name=""/>
        <dsp:cNvSpPr/>
      </dsp:nvSpPr>
      <dsp:spPr>
        <a:xfrm>
          <a:off x="0" y="19943"/>
          <a:ext cx="6263640" cy="1333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Board is responsible for filing: IRS 990, withholding taxes, Annual Charities Report, Secretary of State registration</a:t>
          </a:r>
        </a:p>
      </dsp:txBody>
      <dsp:txXfrm>
        <a:off x="65111" y="85054"/>
        <a:ext cx="6133418" cy="1203578"/>
      </dsp:txXfrm>
    </dsp:sp>
    <dsp:sp modelId="{F204495C-198E-47BD-AE64-AAB6448D3313}">
      <dsp:nvSpPr>
        <dsp:cNvPr id="0" name=""/>
        <dsp:cNvSpPr/>
      </dsp:nvSpPr>
      <dsp:spPr>
        <a:xfrm>
          <a:off x="0" y="1396943"/>
          <a:ext cx="6263640" cy="1333800"/>
        </a:xfrm>
        <a:prstGeom prst="roundRect">
          <a:avLst/>
        </a:prstGeom>
        <a:solidFill>
          <a:schemeClr val="accent5">
            <a:hueOff val="-643840"/>
            <a:satOff val="0"/>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Board decides on accountant, bookkeeper, auditor, bank, financial, legal and insurance professionals to use </a:t>
          </a:r>
        </a:p>
      </dsp:txBody>
      <dsp:txXfrm>
        <a:off x="65111" y="1462054"/>
        <a:ext cx="6133418" cy="1203578"/>
      </dsp:txXfrm>
    </dsp:sp>
    <dsp:sp modelId="{3B0C7E38-DC92-4D5E-91F9-ADBF59FC277D}">
      <dsp:nvSpPr>
        <dsp:cNvPr id="0" name=""/>
        <dsp:cNvSpPr/>
      </dsp:nvSpPr>
      <dsp:spPr>
        <a:xfrm>
          <a:off x="0" y="2773944"/>
          <a:ext cx="6263640" cy="1333800"/>
        </a:xfrm>
        <a:prstGeom prst="roundRect">
          <a:avLst/>
        </a:prstGeom>
        <a:solidFill>
          <a:schemeClr val="accent5">
            <a:hueOff val="-1287680"/>
            <a:satOff val="0"/>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Fiscal year date</a:t>
          </a:r>
        </a:p>
      </dsp:txBody>
      <dsp:txXfrm>
        <a:off x="65111" y="2839055"/>
        <a:ext cx="6133418" cy="1203578"/>
      </dsp:txXfrm>
    </dsp:sp>
    <dsp:sp modelId="{B2D1E84A-23A2-4E2E-8E8E-A403F4F4A700}">
      <dsp:nvSpPr>
        <dsp:cNvPr id="0" name=""/>
        <dsp:cNvSpPr/>
      </dsp:nvSpPr>
      <dsp:spPr>
        <a:xfrm>
          <a:off x="0" y="4150944"/>
          <a:ext cx="6263640" cy="1333800"/>
        </a:xfrm>
        <a:prstGeom prst="roundRect">
          <a:avLst/>
        </a:prstGeom>
        <a:solidFill>
          <a:schemeClr val="accent5">
            <a:hueOff val="-1931520"/>
            <a:satOff val="0"/>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Financial controls: ED responsible for day to day management, Board ultimately responsible for organizational finances</a:t>
          </a:r>
        </a:p>
      </dsp:txBody>
      <dsp:txXfrm>
        <a:off x="65111" y="4216055"/>
        <a:ext cx="6133418" cy="120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501B6-E9F4-4DAC-97B1-EF5F40C83AA2}">
      <dsp:nvSpPr>
        <dsp:cNvPr id="0" name=""/>
        <dsp:cNvSpPr/>
      </dsp:nvSpPr>
      <dsp:spPr>
        <a:xfrm>
          <a:off x="0" y="2022"/>
          <a:ext cx="6900512" cy="7782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ED and one Ex Ctty member count cash and deposit </a:t>
          </a:r>
        </a:p>
      </dsp:txBody>
      <dsp:txXfrm>
        <a:off x="37989" y="40011"/>
        <a:ext cx="6824534" cy="702231"/>
      </dsp:txXfrm>
    </dsp:sp>
    <dsp:sp modelId="{706D8E2F-F528-4276-ABDD-13E4E20EA777}">
      <dsp:nvSpPr>
        <dsp:cNvPr id="0" name=""/>
        <dsp:cNvSpPr/>
      </dsp:nvSpPr>
      <dsp:spPr>
        <a:xfrm>
          <a:off x="0" y="794337"/>
          <a:ext cx="6900512" cy="778209"/>
        </a:xfrm>
        <a:prstGeom prst="roundRect">
          <a:avLst/>
        </a:prstGeom>
        <a:solidFill>
          <a:schemeClr val="accent5">
            <a:hueOff val="-321920"/>
            <a:satOff val="0"/>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Funds deposited within 24 hours</a:t>
          </a:r>
        </a:p>
      </dsp:txBody>
      <dsp:txXfrm>
        <a:off x="37989" y="832326"/>
        <a:ext cx="6824534" cy="702231"/>
      </dsp:txXfrm>
    </dsp:sp>
    <dsp:sp modelId="{1D494142-DE4B-4CB7-AF82-F42A24B0F579}">
      <dsp:nvSpPr>
        <dsp:cNvPr id="0" name=""/>
        <dsp:cNvSpPr/>
      </dsp:nvSpPr>
      <dsp:spPr>
        <a:xfrm>
          <a:off x="0" y="1586651"/>
          <a:ext cx="6900512" cy="778209"/>
        </a:xfrm>
        <a:prstGeom prst="roundRect">
          <a:avLst/>
        </a:prstGeom>
        <a:solidFill>
          <a:schemeClr val="accent5">
            <a:hueOff val="-643840"/>
            <a:satOff val="0"/>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Where are checks kept? Excess cash in interest bearing account, 2 board members or ED signs checks</a:t>
          </a:r>
        </a:p>
      </dsp:txBody>
      <dsp:txXfrm>
        <a:off x="37989" y="1624640"/>
        <a:ext cx="6824534" cy="702231"/>
      </dsp:txXfrm>
    </dsp:sp>
    <dsp:sp modelId="{88663144-BEC5-4B44-BAE2-68DAAA0363BA}">
      <dsp:nvSpPr>
        <dsp:cNvPr id="0" name=""/>
        <dsp:cNvSpPr/>
      </dsp:nvSpPr>
      <dsp:spPr>
        <a:xfrm>
          <a:off x="0" y="2378965"/>
          <a:ext cx="6900512" cy="778209"/>
        </a:xfrm>
        <a:prstGeom prst="roundRect">
          <a:avLst/>
        </a:prstGeom>
        <a:solidFill>
          <a:schemeClr val="accent5">
            <a:hueOff val="-965760"/>
            <a:satOff val="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Checks copied and endorsed with name of organization (stamp)</a:t>
          </a:r>
        </a:p>
      </dsp:txBody>
      <dsp:txXfrm>
        <a:off x="37989" y="2416954"/>
        <a:ext cx="6824534" cy="702231"/>
      </dsp:txXfrm>
    </dsp:sp>
    <dsp:sp modelId="{535C9CF5-4A5C-44C6-88D9-905E88F00A86}">
      <dsp:nvSpPr>
        <dsp:cNvPr id="0" name=""/>
        <dsp:cNvSpPr/>
      </dsp:nvSpPr>
      <dsp:spPr>
        <a:xfrm>
          <a:off x="0" y="3171279"/>
          <a:ext cx="6900512" cy="778209"/>
        </a:xfrm>
        <a:prstGeom prst="roundRect">
          <a:avLst/>
        </a:prstGeom>
        <a:solidFill>
          <a:schemeClr val="accent5">
            <a:hueOff val="-1287680"/>
            <a:satOff val="0"/>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ED gathers all invoices to be paid, checks them before paying</a:t>
          </a:r>
        </a:p>
      </dsp:txBody>
      <dsp:txXfrm>
        <a:off x="37989" y="3209268"/>
        <a:ext cx="6824534" cy="702231"/>
      </dsp:txXfrm>
    </dsp:sp>
    <dsp:sp modelId="{91723FB0-FB2F-484C-BC7F-18E4057F6766}">
      <dsp:nvSpPr>
        <dsp:cNvPr id="0" name=""/>
        <dsp:cNvSpPr/>
      </dsp:nvSpPr>
      <dsp:spPr>
        <a:xfrm>
          <a:off x="0" y="3963594"/>
          <a:ext cx="6900512" cy="778209"/>
        </a:xfrm>
        <a:prstGeom prst="roundRect">
          <a:avLst/>
        </a:prstGeom>
        <a:solidFill>
          <a:schemeClr val="accent5">
            <a:hueOff val="-1609600"/>
            <a:satOff val="0"/>
            <a:lumOff val="-4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Treasurer/other board member reviews invoices before signing checks</a:t>
          </a:r>
        </a:p>
      </dsp:txBody>
      <dsp:txXfrm>
        <a:off x="37989" y="4001583"/>
        <a:ext cx="6824534" cy="702231"/>
      </dsp:txXfrm>
    </dsp:sp>
    <dsp:sp modelId="{0209ABCA-3430-4CC9-AFB6-9163E987850E}">
      <dsp:nvSpPr>
        <dsp:cNvPr id="0" name=""/>
        <dsp:cNvSpPr/>
      </dsp:nvSpPr>
      <dsp:spPr>
        <a:xfrm>
          <a:off x="0" y="4755908"/>
          <a:ext cx="6900512" cy="778209"/>
        </a:xfrm>
        <a:prstGeom prst="roundRect">
          <a:avLst/>
        </a:prstGeom>
        <a:solidFill>
          <a:schemeClr val="accent5">
            <a:hueOff val="-1931520"/>
            <a:satOff val="0"/>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Use electronic banking </a:t>
          </a:r>
        </a:p>
      </dsp:txBody>
      <dsp:txXfrm>
        <a:off x="37989" y="4793897"/>
        <a:ext cx="6824534" cy="702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51326-321D-499C-8E1D-2EC68E728642}">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41900F-A2C4-4838-AC3F-868E1087841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74070-DD74-4BD4-9B01-073E6B0756D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Treasurer responsible for presenting financial info monthly to board</a:t>
          </a:r>
        </a:p>
      </dsp:txBody>
      <dsp:txXfrm>
        <a:off x="1435590" y="531"/>
        <a:ext cx="9080009" cy="1242935"/>
      </dsp:txXfrm>
    </dsp:sp>
    <dsp:sp modelId="{6438F1DF-6583-4283-B35F-4EC898B2917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685AD-6C5D-49B8-849B-A392B0241E9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9EE3F-75EB-4FAB-B25A-6B500848F2F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At end of fiscal year, Treasurer prepares year end financial statement</a:t>
          </a:r>
        </a:p>
      </dsp:txBody>
      <dsp:txXfrm>
        <a:off x="1435590" y="1554201"/>
        <a:ext cx="9080009" cy="1242935"/>
      </dsp:txXfrm>
    </dsp:sp>
    <dsp:sp modelId="{507302B9-3DD0-4208-9BEB-09C04BAB44E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6E328-DEA7-4A38-A259-D5E73056574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C155F-27C3-4E30-A15A-3399322F50F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Treasurer presents year end statement to board</a:t>
          </a:r>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4905E-0160-4EAC-B14B-DB22DF80AA06}">
      <dsp:nvSpPr>
        <dsp:cNvPr id="0" name=""/>
        <dsp:cNvSpPr/>
      </dsp:nvSpPr>
      <dsp:spPr>
        <a:xfrm>
          <a:off x="0" y="37943"/>
          <a:ext cx="626364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Workplace safety</a:t>
          </a:r>
        </a:p>
      </dsp:txBody>
      <dsp:txXfrm>
        <a:off x="59399" y="97342"/>
        <a:ext cx="6144842" cy="1098002"/>
      </dsp:txXfrm>
    </dsp:sp>
    <dsp:sp modelId="{E32B2F12-63F6-4944-98B8-697ACD04D1BC}">
      <dsp:nvSpPr>
        <dsp:cNvPr id="0" name=""/>
        <dsp:cNvSpPr/>
      </dsp:nvSpPr>
      <dsp:spPr>
        <a:xfrm>
          <a:off x="0" y="1441943"/>
          <a:ext cx="6263640" cy="1216800"/>
        </a:xfrm>
        <a:prstGeom prst="roundRect">
          <a:avLst/>
        </a:prstGeom>
        <a:solidFill>
          <a:schemeClr val="accent2">
            <a:hueOff val="-477861"/>
            <a:satOff val="-11515"/>
            <a:lumOff val="-69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Worker’s Compensation </a:t>
          </a:r>
        </a:p>
      </dsp:txBody>
      <dsp:txXfrm>
        <a:off x="59399" y="1501342"/>
        <a:ext cx="6144842" cy="1098002"/>
      </dsp:txXfrm>
    </dsp:sp>
    <dsp:sp modelId="{1A577906-548E-4531-8EA3-1C0100EAB2D6}">
      <dsp:nvSpPr>
        <dsp:cNvPr id="0" name=""/>
        <dsp:cNvSpPr/>
      </dsp:nvSpPr>
      <dsp:spPr>
        <a:xfrm>
          <a:off x="0" y="2845944"/>
          <a:ext cx="6263640" cy="1216800"/>
        </a:xfrm>
        <a:prstGeom prst="roundRect">
          <a:avLst/>
        </a:prstGeom>
        <a:solidFill>
          <a:schemeClr val="accent2">
            <a:hueOff val="-955721"/>
            <a:satOff val="-23029"/>
            <a:lumOff val="-138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Smoke Free Environment</a:t>
          </a:r>
        </a:p>
      </dsp:txBody>
      <dsp:txXfrm>
        <a:off x="59399" y="2905343"/>
        <a:ext cx="6144842" cy="1098002"/>
      </dsp:txXfrm>
    </dsp:sp>
    <dsp:sp modelId="{234C6B3D-D6DE-4F70-A588-DEAF3D933074}">
      <dsp:nvSpPr>
        <dsp:cNvPr id="0" name=""/>
        <dsp:cNvSpPr/>
      </dsp:nvSpPr>
      <dsp:spPr>
        <a:xfrm>
          <a:off x="0" y="4249944"/>
          <a:ext cx="6263640" cy="1216800"/>
        </a:xfrm>
        <a:prstGeom prst="roundRect">
          <a:avLst/>
        </a:prstGeom>
        <a:solidFill>
          <a:schemeClr val="accent2">
            <a:hueOff val="-1433582"/>
            <a:satOff val="-34544"/>
            <a:lumOff val="-2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Drug and Alcohol Policy</a:t>
          </a:r>
        </a:p>
      </dsp:txBody>
      <dsp:txXfrm>
        <a:off x="59399" y="4309343"/>
        <a:ext cx="614484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A2C2-8BEE-4193-BDCA-236900AED986}">
      <dsp:nvSpPr>
        <dsp:cNvPr id="0" name=""/>
        <dsp:cNvSpPr/>
      </dsp:nvSpPr>
      <dsp:spPr>
        <a:xfrm>
          <a:off x="0" y="46556"/>
          <a:ext cx="6589260" cy="917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Supervisor</a:t>
          </a:r>
        </a:p>
      </dsp:txBody>
      <dsp:txXfrm>
        <a:off x="44778" y="91334"/>
        <a:ext cx="6499704" cy="827724"/>
      </dsp:txXfrm>
    </dsp:sp>
    <dsp:sp modelId="{5E78E880-BF61-4640-B9BA-B73F94145CFE}">
      <dsp:nvSpPr>
        <dsp:cNvPr id="0" name=""/>
        <dsp:cNvSpPr/>
      </dsp:nvSpPr>
      <dsp:spPr>
        <a:xfrm>
          <a:off x="0" y="1104956"/>
          <a:ext cx="6589260" cy="917280"/>
        </a:xfrm>
        <a:prstGeom prst="roundRect">
          <a:avLst/>
        </a:prstGeom>
        <a:solidFill>
          <a:schemeClr val="accent5">
            <a:hueOff val="-482880"/>
            <a:satOff val="0"/>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Dress code</a:t>
          </a:r>
        </a:p>
      </dsp:txBody>
      <dsp:txXfrm>
        <a:off x="44778" y="1149734"/>
        <a:ext cx="6499704" cy="827724"/>
      </dsp:txXfrm>
    </dsp:sp>
    <dsp:sp modelId="{0E723C28-F8AD-4819-9F88-8702B8096FF3}">
      <dsp:nvSpPr>
        <dsp:cNvPr id="0" name=""/>
        <dsp:cNvSpPr/>
      </dsp:nvSpPr>
      <dsp:spPr>
        <a:xfrm>
          <a:off x="0" y="2163356"/>
          <a:ext cx="6589260" cy="917280"/>
        </a:xfrm>
        <a:prstGeom prst="roundRect">
          <a:avLst/>
        </a:prstGeom>
        <a:solidFill>
          <a:schemeClr val="accent5">
            <a:hueOff val="-965760"/>
            <a:satOff val="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Evaluations</a:t>
          </a:r>
        </a:p>
      </dsp:txBody>
      <dsp:txXfrm>
        <a:off x="44778" y="2208134"/>
        <a:ext cx="6499704" cy="827724"/>
      </dsp:txXfrm>
    </dsp:sp>
    <dsp:sp modelId="{A3769FB1-0B99-4495-8F11-592CF238BEBE}">
      <dsp:nvSpPr>
        <dsp:cNvPr id="0" name=""/>
        <dsp:cNvSpPr/>
      </dsp:nvSpPr>
      <dsp:spPr>
        <a:xfrm>
          <a:off x="0" y="3221756"/>
          <a:ext cx="6589260" cy="917280"/>
        </a:xfrm>
        <a:prstGeom prst="roundRect">
          <a:avLst/>
        </a:prstGeom>
        <a:solidFill>
          <a:schemeClr val="accent5">
            <a:hueOff val="-1448640"/>
            <a:satOff val="0"/>
            <a:lumOff val="-3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Unacceptable Performance</a:t>
          </a:r>
        </a:p>
      </dsp:txBody>
      <dsp:txXfrm>
        <a:off x="44778" y="3266534"/>
        <a:ext cx="6499704" cy="827724"/>
      </dsp:txXfrm>
    </dsp:sp>
    <dsp:sp modelId="{C3015EA6-63B3-4A23-8F29-F65CD7F76399}">
      <dsp:nvSpPr>
        <dsp:cNvPr id="0" name=""/>
        <dsp:cNvSpPr/>
      </dsp:nvSpPr>
      <dsp:spPr>
        <a:xfrm>
          <a:off x="0" y="4280156"/>
          <a:ext cx="6589260" cy="917280"/>
        </a:xfrm>
        <a:prstGeom prst="roundRect">
          <a:avLst/>
        </a:prstGeom>
        <a:solidFill>
          <a:schemeClr val="accent5">
            <a:hueOff val="-1931520"/>
            <a:satOff val="0"/>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Absenteeism, Tardiness </a:t>
          </a:r>
        </a:p>
      </dsp:txBody>
      <dsp:txXfrm>
        <a:off x="44778" y="4324934"/>
        <a:ext cx="6499704" cy="8277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2529D-F039-44F2-A267-5C0E42DD650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A6B97-DE9F-476F-9437-44219A92C805}">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Termination/resignation</a:t>
          </a:r>
        </a:p>
      </dsp:txBody>
      <dsp:txXfrm>
        <a:off x="0" y="531"/>
        <a:ext cx="10515600" cy="621467"/>
      </dsp:txXfrm>
    </dsp:sp>
    <dsp:sp modelId="{475E566B-8A90-4148-979F-9CF7A05EF4BD}">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7C70BD-48AE-425E-B647-0140E1437EA2}">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Grievance </a:t>
          </a:r>
        </a:p>
      </dsp:txBody>
      <dsp:txXfrm>
        <a:off x="0" y="621999"/>
        <a:ext cx="10515600" cy="621467"/>
      </dsp:txXfrm>
    </dsp:sp>
    <dsp:sp modelId="{F1586344-4FD5-433F-BA43-6F2771E7D32B}">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E918D-60B2-4E25-A4DA-52E12220FE7E}">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Personnel files</a:t>
          </a:r>
        </a:p>
      </dsp:txBody>
      <dsp:txXfrm>
        <a:off x="0" y="1243467"/>
        <a:ext cx="10515600" cy="621467"/>
      </dsp:txXfrm>
    </dsp:sp>
    <dsp:sp modelId="{55150A90-564B-44FB-891B-EC23C0ED2529}">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BF5FE-F0D6-44A1-B77C-79CCCCFE3A77}">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Outside employment/honoraria</a:t>
          </a:r>
        </a:p>
      </dsp:txBody>
      <dsp:txXfrm>
        <a:off x="0" y="1864935"/>
        <a:ext cx="10515600" cy="621467"/>
      </dsp:txXfrm>
    </dsp:sp>
    <dsp:sp modelId="{F570D5DF-C26B-4BE9-833A-ABCA3150F42E}">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D36A9-4954-421F-A32D-C699AD8C36AE}">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Employment of Relatives</a:t>
          </a:r>
        </a:p>
      </dsp:txBody>
      <dsp:txXfrm>
        <a:off x="0" y="2486402"/>
        <a:ext cx="10515600" cy="621467"/>
      </dsp:txXfrm>
    </dsp:sp>
    <dsp:sp modelId="{F603CEFD-AE47-4681-9258-02A460A2B3CC}">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B7B9C-4DD7-41F7-B572-41B74ACC19B7}">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Conflict of Interest</a:t>
          </a:r>
        </a:p>
      </dsp:txBody>
      <dsp:txXfrm>
        <a:off x="0" y="3107870"/>
        <a:ext cx="10515600" cy="621467"/>
      </dsp:txXfrm>
    </dsp:sp>
    <dsp:sp modelId="{63E531C9-C7C1-4237-AA2E-443F73CA40AE}">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3C8F8-10E0-4B81-8351-B844432658BA}">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Manual disclosure</a:t>
          </a:r>
        </a:p>
      </dsp:txBody>
      <dsp:txXfrm>
        <a:off x="0" y="3729338"/>
        <a:ext cx="10515600" cy="6214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52D9E3-35B0-FE5D-437D-F71C493E52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F7D5D22-7CDE-5537-96C3-862EBCD33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CEFCCF-9A18-479F-A2EB-FC62868230B8}" type="datetimeFigureOut">
              <a:rPr lang="en-US" smtClean="0"/>
              <a:t>6/20/2023</a:t>
            </a:fld>
            <a:endParaRPr lang="en-US" dirty="0"/>
          </a:p>
        </p:txBody>
      </p:sp>
      <p:sp>
        <p:nvSpPr>
          <p:cNvPr id="4" name="Footer Placeholder 3">
            <a:extLst>
              <a:ext uri="{FF2B5EF4-FFF2-40B4-BE49-F238E27FC236}">
                <a16:creationId xmlns:a16="http://schemas.microsoft.com/office/drawing/2014/main" id="{B456AA0A-042D-E52D-D962-CA1A69E9A0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0533BE-A079-D1C4-AD01-F2EEABFCC1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9CF2A8-F9DA-4631-98E6-4D575FC5CF9D}" type="slidenum">
              <a:rPr lang="en-US" smtClean="0"/>
              <a:t>‹#›</a:t>
            </a:fld>
            <a:endParaRPr lang="en-US" dirty="0"/>
          </a:p>
        </p:txBody>
      </p:sp>
    </p:spTree>
    <p:extLst>
      <p:ext uri="{BB962C8B-B14F-4D97-AF65-F5344CB8AC3E}">
        <p14:creationId xmlns:p14="http://schemas.microsoft.com/office/powerpoint/2010/main" val="40819294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E5E8F-6D93-4486-BCF4-3A48481D9CBE}" type="datetimeFigureOut">
              <a:rPr lang="en-US" smtClean="0"/>
              <a:t>6/20/2023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EEB70-9B84-48CA-AFFC-4B730B515E60}" type="slidenum">
              <a:rPr lang="en-US" smtClean="0"/>
              <a:t>‹#›</a:t>
            </a:fld>
            <a:endParaRPr lang="en-US" dirty="0"/>
          </a:p>
        </p:txBody>
      </p:sp>
    </p:spTree>
    <p:extLst>
      <p:ext uri="{BB962C8B-B14F-4D97-AF65-F5344CB8AC3E}">
        <p14:creationId xmlns:p14="http://schemas.microsoft.com/office/powerpoint/2010/main" val="39861420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me present this introduction to this NEW  Main Street Policy and Procedures manual</a:t>
            </a:r>
          </a:p>
        </p:txBody>
      </p:sp>
      <p:sp>
        <p:nvSpPr>
          <p:cNvPr id="4" name="Slide Number Placeholder 3"/>
          <p:cNvSpPr>
            <a:spLocks noGrp="1"/>
          </p:cNvSpPr>
          <p:nvPr>
            <p:ph type="sldNum" sz="quarter" idx="5"/>
          </p:nvPr>
        </p:nvSpPr>
        <p:spPr/>
        <p:txBody>
          <a:bodyPr/>
          <a:lstStyle/>
          <a:p>
            <a:fld id="{38BEEB70-9B84-48CA-AFFC-4B730B515E60}" type="slidenum">
              <a:rPr lang="en-US" smtClean="0"/>
              <a:t>1</a:t>
            </a:fld>
            <a:endParaRPr lang="en-US" dirty="0"/>
          </a:p>
        </p:txBody>
      </p:sp>
    </p:spTree>
    <p:extLst>
      <p:ext uri="{BB962C8B-B14F-4D97-AF65-F5344CB8AC3E}">
        <p14:creationId xmlns:p14="http://schemas.microsoft.com/office/powerpoint/2010/main" val="354385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buy local policy in this document if you do not have one. It has a procedure for the organization to pay more for goods and services produced locally rather than take the lowest price from a big box store or Amazon for example. </a:t>
            </a:r>
          </a:p>
          <a:p>
            <a:endParaRPr lang="en-US" dirty="0"/>
          </a:p>
          <a:p>
            <a:r>
              <a:rPr lang="en-US" dirty="0"/>
              <a:t>It also has a process for taking bids from local and regional bidders on higher priced offerings.</a:t>
            </a:r>
          </a:p>
          <a:p>
            <a:endParaRPr lang="en-US" dirty="0"/>
          </a:p>
          <a:p>
            <a:r>
              <a:rPr lang="en-US" dirty="0"/>
              <a:t>The manual also offers advice about petty cash.  One of the managers in Illinois was eventually fired for having too many IOUs in the Petty cash drawer, she was using it as  her personal ATM. </a:t>
            </a:r>
          </a:p>
          <a:p>
            <a:endParaRPr lang="en-US" dirty="0"/>
          </a:p>
          <a:p>
            <a:r>
              <a:rPr lang="en-US" dirty="0"/>
              <a:t>Note: Maybe cover why an organization should use a debit card vs a credit card – that was news to me!</a:t>
            </a:r>
          </a:p>
        </p:txBody>
      </p:sp>
      <p:sp>
        <p:nvSpPr>
          <p:cNvPr id="4" name="Slide Number Placeholder 3"/>
          <p:cNvSpPr>
            <a:spLocks noGrp="1"/>
          </p:cNvSpPr>
          <p:nvPr>
            <p:ph type="sldNum" sz="quarter" idx="5"/>
          </p:nvPr>
        </p:nvSpPr>
        <p:spPr/>
        <p:txBody>
          <a:bodyPr/>
          <a:lstStyle/>
          <a:p>
            <a:fld id="{38BEEB70-9B84-48CA-AFFC-4B730B515E60}" type="slidenum">
              <a:rPr lang="en-US" smtClean="0"/>
              <a:t>10</a:t>
            </a:fld>
            <a:endParaRPr lang="en-US" dirty="0"/>
          </a:p>
        </p:txBody>
      </p:sp>
    </p:spTree>
    <p:extLst>
      <p:ext uri="{BB962C8B-B14F-4D97-AF65-F5344CB8AC3E}">
        <p14:creationId xmlns:p14="http://schemas.microsoft.com/office/powerpoint/2010/main" val="31807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include how Main Streets budget because it is not typical to other nonprofit organizations. </a:t>
            </a:r>
          </a:p>
          <a:p>
            <a:endParaRPr lang="en-US" dirty="0"/>
          </a:p>
          <a:p>
            <a:r>
              <a:rPr lang="en-US" dirty="0"/>
              <a:t>We know that the budget is developed from the bottom up, meaning the committees decide what projects they will complete in the coming year, and then write a work plan and budget.  These are submitted to the board, and they review and make comments and changes. If there are no changes and the  board approves, the committee can start work and spend money approved in budget. </a:t>
            </a:r>
          </a:p>
          <a:p>
            <a:endParaRPr lang="en-US" dirty="0"/>
          </a:p>
          <a:p>
            <a:r>
              <a:rPr lang="en-US" dirty="0"/>
              <a:t>I hope all of you have a process to resolve conflicts when two or more committees want to approach to car dealer say to sponsor their event. The board decides who gets that opportunity, or which committee can approach a potential donors. Or work with the ED on a grant application.</a:t>
            </a:r>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11</a:t>
            </a:fld>
            <a:endParaRPr lang="en-US" dirty="0"/>
          </a:p>
        </p:txBody>
      </p:sp>
    </p:spTree>
    <p:extLst>
      <p:ext uri="{BB962C8B-B14F-4D97-AF65-F5344CB8AC3E}">
        <p14:creationId xmlns:p14="http://schemas.microsoft.com/office/powerpoint/2010/main" val="2394061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Does anyone do something different than this, allowing committees to spend money after approval of the workplans by the Board? </a:t>
            </a:r>
          </a:p>
        </p:txBody>
      </p:sp>
      <p:sp>
        <p:nvSpPr>
          <p:cNvPr id="4" name="Slide Number Placeholder 3"/>
          <p:cNvSpPr>
            <a:spLocks noGrp="1"/>
          </p:cNvSpPr>
          <p:nvPr>
            <p:ph type="sldNum" sz="quarter" idx="5"/>
          </p:nvPr>
        </p:nvSpPr>
        <p:spPr/>
        <p:txBody>
          <a:bodyPr/>
          <a:lstStyle/>
          <a:p>
            <a:fld id="{38BEEB70-9B84-48CA-AFFC-4B730B515E60}" type="slidenum">
              <a:rPr lang="en-US" smtClean="0"/>
              <a:t>12</a:t>
            </a:fld>
            <a:endParaRPr lang="en-US" dirty="0"/>
          </a:p>
        </p:txBody>
      </p:sp>
    </p:spTree>
    <p:extLst>
      <p:ext uri="{BB962C8B-B14F-4D97-AF65-F5344CB8AC3E}">
        <p14:creationId xmlns:p14="http://schemas.microsoft.com/office/powerpoint/2010/main" val="70709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Treasurers are important people in downtown organizations. We rely on them heavily to make sure that we are following the procedures we set out. And it is a larger organization they are likely to work with the auditor. </a:t>
            </a:r>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13</a:t>
            </a:fld>
            <a:endParaRPr lang="en-US" dirty="0"/>
          </a:p>
        </p:txBody>
      </p:sp>
    </p:spTree>
    <p:extLst>
      <p:ext uri="{BB962C8B-B14F-4D97-AF65-F5344CB8AC3E}">
        <p14:creationId xmlns:p14="http://schemas.microsoft.com/office/powerpoint/2010/main" val="910999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curious about who actually sends out the thank you notes to investors if you have them for your organization?</a:t>
            </a:r>
          </a:p>
          <a:p>
            <a:endParaRPr lang="en-US" dirty="0"/>
          </a:p>
          <a:p>
            <a:r>
              <a:rPr lang="en-US" dirty="0"/>
              <a:t>Does anyone have committees or volunteers write or manage grants?  Tell us about your experience with that. I still would prefer that the ED managed all grant writing, reporting and financial close outs. </a:t>
            </a:r>
          </a:p>
          <a:p>
            <a:endParaRPr lang="en-US" dirty="0"/>
          </a:p>
          <a:p>
            <a:r>
              <a:rPr lang="en-US" dirty="0"/>
              <a:t>FYI – some of our start-up organizations are all-volunteer so initially it might be volunteers who write/manage grants (or another organization serving as a fiscal agent)</a:t>
            </a:r>
          </a:p>
        </p:txBody>
      </p:sp>
      <p:sp>
        <p:nvSpPr>
          <p:cNvPr id="4" name="Slide Number Placeholder 3"/>
          <p:cNvSpPr>
            <a:spLocks noGrp="1"/>
          </p:cNvSpPr>
          <p:nvPr>
            <p:ph type="sldNum" sz="quarter" idx="5"/>
          </p:nvPr>
        </p:nvSpPr>
        <p:spPr/>
        <p:txBody>
          <a:bodyPr/>
          <a:lstStyle/>
          <a:p>
            <a:fld id="{38BEEB70-9B84-48CA-AFFC-4B730B515E60}" type="slidenum">
              <a:rPr lang="en-US" smtClean="0"/>
              <a:t>14</a:t>
            </a:fld>
            <a:endParaRPr lang="en-US" dirty="0"/>
          </a:p>
        </p:txBody>
      </p:sp>
    </p:spTree>
    <p:extLst>
      <p:ext uri="{BB962C8B-B14F-4D97-AF65-F5344CB8AC3E}">
        <p14:creationId xmlns:p14="http://schemas.microsoft.com/office/powerpoint/2010/main" val="230032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anyone had trouble with board members speaking to the press?  </a:t>
            </a:r>
          </a:p>
          <a:p>
            <a:endParaRPr lang="en-US" dirty="0"/>
          </a:p>
          <a:p>
            <a:r>
              <a:rPr lang="en-US" dirty="0"/>
              <a:t>I worked with one town, and there was a controversy and the board split 5 to 4 on a matter. One board member who Lost, was mad about the decision, the board member make sure  to talk to their friend a writer on the local paper, who was more than happy to write a front page piece about “the stupid decision that the local  Main Street Board Made.” </a:t>
            </a:r>
          </a:p>
          <a:p>
            <a:endParaRPr lang="en-US" dirty="0"/>
          </a:p>
          <a:p>
            <a:r>
              <a:rPr lang="en-US" dirty="0"/>
              <a:t>Of course, there were  lots of recriminations,  and the board president was called on to talk to the offending board member directly, Their bylaws allowed the board president to give a warning.  If this happened again, the offending board member would be asked to resign as stated in the bylaws.</a:t>
            </a:r>
          </a:p>
          <a:p>
            <a:endParaRPr lang="en-US" dirty="0"/>
          </a:p>
          <a:p>
            <a:r>
              <a:rPr lang="en-US" dirty="0"/>
              <a:t>None if this is fun. But telling board members they are NOT allowed to speak to the press when they are being recruited is a very good idea and then to reinstate this provision in  this document.  We encourage you to include this document as part of the board packet that all new board members get each year</a:t>
            </a:r>
          </a:p>
        </p:txBody>
      </p:sp>
      <p:sp>
        <p:nvSpPr>
          <p:cNvPr id="4" name="Slide Number Placeholder 3"/>
          <p:cNvSpPr>
            <a:spLocks noGrp="1"/>
          </p:cNvSpPr>
          <p:nvPr>
            <p:ph type="sldNum" sz="quarter" idx="5"/>
          </p:nvPr>
        </p:nvSpPr>
        <p:spPr/>
        <p:txBody>
          <a:bodyPr/>
          <a:lstStyle/>
          <a:p>
            <a:fld id="{38BEEB70-9B84-48CA-AFFC-4B730B515E60}" type="slidenum">
              <a:rPr lang="en-US" smtClean="0"/>
              <a:t>15</a:t>
            </a:fld>
            <a:endParaRPr lang="en-US" dirty="0"/>
          </a:p>
        </p:txBody>
      </p:sp>
    </p:spTree>
    <p:extLst>
      <p:ext uri="{BB962C8B-B14F-4D97-AF65-F5344CB8AC3E}">
        <p14:creationId xmlns:p14="http://schemas.microsoft.com/office/powerpoint/2010/main" val="3582388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would like to know how you handle the office when you are not there? Do you post your cell phone number for people to call You?  Other ideas? </a:t>
            </a:r>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16</a:t>
            </a:fld>
            <a:endParaRPr lang="en-US" dirty="0"/>
          </a:p>
        </p:txBody>
      </p:sp>
    </p:spTree>
    <p:extLst>
      <p:ext uri="{BB962C8B-B14F-4D97-AF65-F5344CB8AC3E}">
        <p14:creationId xmlns:p14="http://schemas.microsoft.com/office/powerpoint/2010/main" val="3081925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basic of roles and responsibilities. </a:t>
            </a:r>
          </a:p>
          <a:p>
            <a:endParaRPr lang="en-US" dirty="0"/>
          </a:p>
          <a:p>
            <a:r>
              <a:rPr lang="en-US" dirty="0"/>
              <a:t> If you don’t do Board training regularly and I mean at least every other year,  this is a short course about what board members do.</a:t>
            </a:r>
          </a:p>
          <a:p>
            <a:endParaRPr lang="en-US" dirty="0"/>
          </a:p>
          <a:p>
            <a:r>
              <a:rPr lang="en-US" dirty="0"/>
              <a:t>If you have not had Sheri come to your board member to do board training, please make an appointment soon.</a:t>
            </a:r>
          </a:p>
          <a:p>
            <a:endParaRPr lang="en-US" dirty="0"/>
          </a:p>
          <a:p>
            <a:r>
              <a:rPr lang="en-US" dirty="0"/>
              <a:t>FYI – during the pandemic, we started virtual board roles and responsibility training. We are now offering them once per month until all board members who haven’t gone through the training and all new board members have a chance to go through the 2 –hour workshop.</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17</a:t>
            </a:fld>
            <a:endParaRPr lang="en-US" dirty="0"/>
          </a:p>
        </p:txBody>
      </p:sp>
    </p:spTree>
    <p:extLst>
      <p:ext uri="{BB962C8B-B14F-4D97-AF65-F5344CB8AC3E}">
        <p14:creationId xmlns:p14="http://schemas.microsoft.com/office/powerpoint/2010/main" val="371496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of this manual is related to personnel matters, Much of it is about state of Oregon laws and regulations that local Main Street organizations need to know about</a:t>
            </a:r>
          </a:p>
          <a:p>
            <a:endParaRPr lang="en-US" dirty="0"/>
          </a:p>
          <a:p>
            <a:r>
              <a:rPr lang="en-US" dirty="0"/>
              <a:t>Oregon is an at will state. Meaning employees have no contract, they can be hired and fired at will</a:t>
            </a:r>
          </a:p>
          <a:p>
            <a:endParaRPr lang="en-US" dirty="0"/>
          </a:p>
          <a:p>
            <a:r>
              <a:rPr lang="en-US" dirty="0"/>
              <a:t>Do any of you use a probationary period?  I have had several clients who use it for the first 3 months. It allows them to think about staff and how they are fitting in before giving them benefits. The benefits like health insurance, vacation time, comp time, all come after the first three months.</a:t>
            </a:r>
          </a:p>
          <a:p>
            <a:endParaRPr lang="en-US" dirty="0"/>
          </a:p>
          <a:p>
            <a:r>
              <a:rPr lang="en-US" dirty="0"/>
              <a:t>Oregon has many laws for employees than other places I have worked the Equal Pay Act is terrific, so is the Minimum Wage Act The manual has hot links to those State of Oregon websites that explain the law in detail.</a:t>
            </a:r>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18</a:t>
            </a:fld>
            <a:endParaRPr lang="en-US" dirty="0"/>
          </a:p>
        </p:txBody>
      </p:sp>
    </p:spTree>
    <p:extLst>
      <p:ext uri="{BB962C8B-B14F-4D97-AF65-F5344CB8AC3E}">
        <p14:creationId xmlns:p14="http://schemas.microsoft.com/office/powerpoint/2010/main" val="4135116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There is an overtime law in Oregon, and a final paycheck law. </a:t>
            </a:r>
          </a:p>
          <a:p>
            <a:endParaRPr lang="en-US" dirty="0"/>
          </a:p>
          <a:p>
            <a:r>
              <a:rPr lang="en-US" dirty="0"/>
              <a:t>We also have language if you want to permit Comp time. </a:t>
            </a:r>
          </a:p>
          <a:p>
            <a:endParaRPr lang="en-US" dirty="0"/>
          </a:p>
          <a:p>
            <a:r>
              <a:rPr lang="en-US" dirty="0"/>
              <a:t>If you are going to offer a bonus, please do, but make sure it is tied to something that the employee actually does.  Many  ED’s are responsible for grant writing, perhaps there is a bonus for a successful grant win?  Do not tie the bonus to something like member retention if the ED does not send out the renewal letters for example. </a:t>
            </a:r>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19</a:t>
            </a:fld>
            <a:endParaRPr lang="en-US" dirty="0"/>
          </a:p>
        </p:txBody>
      </p:sp>
    </p:spTree>
    <p:extLst>
      <p:ext uri="{BB962C8B-B14F-4D97-AF65-F5344CB8AC3E}">
        <p14:creationId xmlns:p14="http://schemas.microsoft.com/office/powerpoint/2010/main" val="153684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sections that are included in the manual, but half of the document is related to personnel. </a:t>
            </a:r>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2</a:t>
            </a:fld>
            <a:endParaRPr lang="en-US" dirty="0"/>
          </a:p>
        </p:txBody>
      </p:sp>
    </p:spTree>
    <p:extLst>
      <p:ext uri="{BB962C8B-B14F-4D97-AF65-F5344CB8AC3E}">
        <p14:creationId xmlns:p14="http://schemas.microsoft.com/office/powerpoint/2010/main" val="168650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leave policies are very important to employees</a:t>
            </a:r>
          </a:p>
          <a:p>
            <a:endParaRPr lang="en-US" dirty="0"/>
          </a:p>
          <a:p>
            <a:r>
              <a:rPr lang="en-US" dirty="0"/>
              <a:t>OR unlike many states actually has a Sick Leave Act. The hot link tells you more about it.  Paid Family leave Oregon is also exemplary and  Oregon Family Leave. </a:t>
            </a:r>
          </a:p>
          <a:p>
            <a:endParaRPr lang="en-US" dirty="0"/>
          </a:p>
          <a:p>
            <a:r>
              <a:rPr lang="en-US" dirty="0"/>
              <a:t>This last law makes it clear how many days you get for a death in the family, and for a sick child or relative. Read it all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20</a:t>
            </a:fld>
            <a:endParaRPr lang="en-US" dirty="0"/>
          </a:p>
        </p:txBody>
      </p:sp>
    </p:spTree>
    <p:extLst>
      <p:ext uri="{BB962C8B-B14F-4D97-AF65-F5344CB8AC3E}">
        <p14:creationId xmlns:p14="http://schemas.microsoft.com/office/powerpoint/2010/main" val="601159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a:t>
            </a:r>
          </a:p>
          <a:p>
            <a:endParaRPr lang="en-US" dirty="0"/>
          </a:p>
          <a:p>
            <a:r>
              <a:rPr lang="en-US" dirty="0"/>
              <a:t>This Manual allows you to include these benefits.  Please do. They are important to employees and may help with staff retention. </a:t>
            </a:r>
          </a:p>
          <a:p>
            <a:endParaRPr lang="en-US" dirty="0"/>
          </a:p>
          <a:p>
            <a:r>
              <a:rPr lang="en-US" dirty="0"/>
              <a:t>I know that Sheri collects this information yearly, so if you are about to do budget for the year, please ask her for the information for comparable towns. For some ED benefits are more important than salary.  Please keep current and up to date on salary and benefits</a:t>
            </a:r>
          </a:p>
        </p:txBody>
      </p:sp>
      <p:sp>
        <p:nvSpPr>
          <p:cNvPr id="4" name="Slide Number Placeholder 3"/>
          <p:cNvSpPr>
            <a:spLocks noGrp="1"/>
          </p:cNvSpPr>
          <p:nvPr>
            <p:ph type="sldNum" sz="quarter" idx="5"/>
          </p:nvPr>
        </p:nvSpPr>
        <p:spPr/>
        <p:txBody>
          <a:bodyPr/>
          <a:lstStyle/>
          <a:p>
            <a:fld id="{38BEEB70-9B84-48CA-AFFC-4B730B515E60}" type="slidenum">
              <a:rPr lang="en-US" smtClean="0"/>
              <a:t>21</a:t>
            </a:fld>
            <a:endParaRPr lang="en-US" dirty="0"/>
          </a:p>
        </p:txBody>
      </p:sp>
    </p:spTree>
    <p:extLst>
      <p:ext uri="{BB962C8B-B14F-4D97-AF65-F5344CB8AC3E}">
        <p14:creationId xmlns:p14="http://schemas.microsoft.com/office/powerpoint/2010/main" val="3852317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fairly long section about  what discrimination is   and sexual harassment. Please read this, and look at the hot links too. In this era of “Me, too” it is important to outline what is prohibited conduct and how an employee should report such. </a:t>
            </a:r>
          </a:p>
        </p:txBody>
      </p:sp>
      <p:sp>
        <p:nvSpPr>
          <p:cNvPr id="4" name="Slide Number Placeholder 3"/>
          <p:cNvSpPr>
            <a:spLocks noGrp="1"/>
          </p:cNvSpPr>
          <p:nvPr>
            <p:ph type="sldNum" sz="quarter" idx="5"/>
          </p:nvPr>
        </p:nvSpPr>
        <p:spPr/>
        <p:txBody>
          <a:bodyPr/>
          <a:lstStyle/>
          <a:p>
            <a:fld id="{38BEEB70-9B84-48CA-AFFC-4B730B515E60}" type="slidenum">
              <a:rPr lang="en-US" smtClean="0"/>
              <a:t>22</a:t>
            </a:fld>
            <a:endParaRPr lang="en-US" dirty="0"/>
          </a:p>
        </p:txBody>
      </p:sp>
    </p:spTree>
    <p:extLst>
      <p:ext uri="{BB962C8B-B14F-4D97-AF65-F5344CB8AC3E}">
        <p14:creationId xmlns:p14="http://schemas.microsoft.com/office/powerpoint/2010/main" val="490493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worker in the state is covered by worker’s compensation. You all pay into this fund through your withholding </a:t>
            </a:r>
          </a:p>
          <a:p>
            <a:endParaRPr lang="en-US" dirty="0"/>
          </a:p>
          <a:p>
            <a:r>
              <a:rPr lang="en-US" dirty="0"/>
              <a:t>Work place safety in Oregon is governed by state laws. Please read the link in this paragraph to learn more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23</a:t>
            </a:fld>
            <a:endParaRPr lang="en-US" dirty="0"/>
          </a:p>
        </p:txBody>
      </p:sp>
    </p:spTree>
    <p:extLst>
      <p:ext uri="{BB962C8B-B14F-4D97-AF65-F5344CB8AC3E}">
        <p14:creationId xmlns:p14="http://schemas.microsoft.com/office/powerpoint/2010/main" val="158509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 is the supervisor for everyone else on staff, </a:t>
            </a:r>
          </a:p>
          <a:p>
            <a:endParaRPr lang="en-US" dirty="0"/>
          </a:p>
          <a:p>
            <a:r>
              <a:rPr lang="en-US" dirty="0"/>
              <a:t>The ED’s supervisor is the Board president</a:t>
            </a:r>
          </a:p>
          <a:p>
            <a:endParaRPr lang="en-US" dirty="0"/>
          </a:p>
          <a:p>
            <a:r>
              <a:rPr lang="en-US" dirty="0"/>
              <a:t>We hope no one ever gets to the point where there is unacceptable performance issues for an employee. Here the manual sets up a realistic process for coaching the employee, monitoring and recording improvements or not. </a:t>
            </a:r>
          </a:p>
          <a:p>
            <a:endParaRPr lang="en-US" dirty="0"/>
          </a:p>
          <a:p>
            <a:r>
              <a:rPr lang="en-US" dirty="0"/>
              <a:t>Firing employees is a board decision, with the full involvement of the Executive Director.  The Executive Committee should not be firing staff. A long-term client recently did this and board members were surprised and unsettled by this. This could have been avoided with a zoom call before the board meeting to bring them up to speed on concerns.</a:t>
            </a:r>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24</a:t>
            </a:fld>
            <a:endParaRPr lang="en-US" dirty="0"/>
          </a:p>
        </p:txBody>
      </p:sp>
    </p:spTree>
    <p:extLst>
      <p:ext uri="{BB962C8B-B14F-4D97-AF65-F5344CB8AC3E}">
        <p14:creationId xmlns:p14="http://schemas.microsoft.com/office/powerpoint/2010/main" val="61922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permit the employment of relatives?  </a:t>
            </a:r>
          </a:p>
          <a:p>
            <a:endParaRPr lang="en-US" dirty="0"/>
          </a:p>
          <a:p>
            <a:r>
              <a:rPr lang="en-US" dirty="0"/>
              <a:t>The termination and resignation paragraph ask for 2 weeks notice for voluntary resignation.  If the ED wants to give more, terrific </a:t>
            </a:r>
          </a:p>
          <a:p>
            <a:endParaRPr lang="en-US" dirty="0"/>
          </a:p>
          <a:p>
            <a:r>
              <a:rPr lang="en-US" dirty="0"/>
              <a:t>Can you tell me what you do about passwords, keys and credit cards when someone is leaving the job?</a:t>
            </a:r>
          </a:p>
        </p:txBody>
      </p:sp>
      <p:sp>
        <p:nvSpPr>
          <p:cNvPr id="4" name="Slide Number Placeholder 3"/>
          <p:cNvSpPr>
            <a:spLocks noGrp="1"/>
          </p:cNvSpPr>
          <p:nvPr>
            <p:ph type="sldNum" sz="quarter" idx="5"/>
          </p:nvPr>
        </p:nvSpPr>
        <p:spPr/>
        <p:txBody>
          <a:bodyPr/>
          <a:lstStyle/>
          <a:p>
            <a:fld id="{38BEEB70-9B84-48CA-AFFC-4B730B515E60}" type="slidenum">
              <a:rPr lang="en-US" smtClean="0"/>
              <a:t>25</a:t>
            </a:fld>
            <a:endParaRPr lang="en-US" dirty="0"/>
          </a:p>
        </p:txBody>
      </p:sp>
    </p:spTree>
    <p:extLst>
      <p:ext uri="{BB962C8B-B14F-4D97-AF65-F5344CB8AC3E}">
        <p14:creationId xmlns:p14="http://schemas.microsoft.com/office/powerpoint/2010/main" val="4151011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these things in the appendix because they are common documents that most Main Street organizations should have. </a:t>
            </a:r>
          </a:p>
        </p:txBody>
      </p:sp>
      <p:sp>
        <p:nvSpPr>
          <p:cNvPr id="4" name="Slide Number Placeholder 3"/>
          <p:cNvSpPr>
            <a:spLocks noGrp="1"/>
          </p:cNvSpPr>
          <p:nvPr>
            <p:ph type="sldNum" sz="quarter" idx="5"/>
          </p:nvPr>
        </p:nvSpPr>
        <p:spPr/>
        <p:txBody>
          <a:bodyPr/>
          <a:lstStyle/>
          <a:p>
            <a:fld id="{38BEEB70-9B84-48CA-AFFC-4B730B515E60}" type="slidenum">
              <a:rPr lang="en-US" smtClean="0"/>
              <a:t>26</a:t>
            </a:fld>
            <a:endParaRPr lang="en-US" dirty="0"/>
          </a:p>
        </p:txBody>
      </p:sp>
    </p:spTree>
    <p:extLst>
      <p:ext uri="{BB962C8B-B14F-4D97-AF65-F5344CB8AC3E}">
        <p14:creationId xmlns:p14="http://schemas.microsoft.com/office/powerpoint/2010/main" val="208286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participating in this discussion. Any one have a specific question.</a:t>
            </a:r>
          </a:p>
          <a:p>
            <a:endParaRPr lang="en-US" dirty="0"/>
          </a:p>
          <a:p>
            <a:r>
              <a:rPr lang="en-US" dirty="0"/>
              <a:t>Thank you</a:t>
            </a:r>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27</a:t>
            </a:fld>
            <a:endParaRPr lang="en-US" dirty="0"/>
          </a:p>
        </p:txBody>
      </p:sp>
    </p:spTree>
    <p:extLst>
      <p:ext uri="{BB962C8B-B14F-4D97-AF65-F5344CB8AC3E}">
        <p14:creationId xmlns:p14="http://schemas.microsoft.com/office/powerpoint/2010/main" val="3631696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28</a:t>
            </a:fld>
            <a:endParaRPr lang="en-US" dirty="0"/>
          </a:p>
        </p:txBody>
      </p:sp>
    </p:spTree>
    <p:extLst>
      <p:ext uri="{BB962C8B-B14F-4D97-AF65-F5344CB8AC3E}">
        <p14:creationId xmlns:p14="http://schemas.microsoft.com/office/powerpoint/2010/main" val="53891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you use the document because it has many locations where you fill in the blank about who is responsible  for carrying out the policy or procedure—Hint most often it is the Executive Director, but sometimes the treasurer or other officer.</a:t>
            </a:r>
          </a:p>
        </p:txBody>
      </p:sp>
      <p:sp>
        <p:nvSpPr>
          <p:cNvPr id="4" name="Slide Number Placeholder 3"/>
          <p:cNvSpPr>
            <a:spLocks noGrp="1"/>
          </p:cNvSpPr>
          <p:nvPr>
            <p:ph type="sldNum" sz="quarter" idx="5"/>
          </p:nvPr>
        </p:nvSpPr>
        <p:spPr/>
        <p:txBody>
          <a:bodyPr/>
          <a:lstStyle/>
          <a:p>
            <a:fld id="{38BEEB70-9B84-48CA-AFFC-4B730B515E60}" type="slidenum">
              <a:rPr lang="en-US" smtClean="0"/>
              <a:t>3</a:t>
            </a:fld>
            <a:endParaRPr lang="en-US" dirty="0"/>
          </a:p>
        </p:txBody>
      </p:sp>
    </p:spTree>
    <p:extLst>
      <p:ext uri="{BB962C8B-B14F-4D97-AF65-F5344CB8AC3E}">
        <p14:creationId xmlns:p14="http://schemas.microsoft.com/office/powerpoint/2010/main" val="16539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 developed an earlier version of this document when she was in Washington State.  She wanted to review it, and bring it up to date with the current best practices for Main Street organizations.  I reviewed my files and looked at the Main Street America files to see what is new or helpful to all of you.</a:t>
            </a:r>
          </a:p>
          <a:p>
            <a:endParaRPr lang="en-US" dirty="0"/>
          </a:p>
          <a:p>
            <a:r>
              <a:rPr lang="en-US" dirty="0"/>
              <a:t>Ideally you should compare this to your current policies if you have them.  If you do not have polices at all, consider using these.  If there is an attorney you use or a good HR person locally have them review these for you use and make changes they suggest. There are some of these policies that you do not use, and that is ok. Eliminate them.</a:t>
            </a:r>
          </a:p>
          <a:p>
            <a:endParaRPr lang="en-US" dirty="0"/>
          </a:p>
          <a:p>
            <a:r>
              <a:rPr lang="en-US" dirty="0"/>
              <a:t>We were lucky to have Nichole Freightner a local Main street board member, who was willing to review my collection of OR law and other personnel related matters. She made them easy to read and there are links to the law if you need to look at what the regulation actually says</a:t>
            </a:r>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4</a:t>
            </a:fld>
            <a:endParaRPr lang="en-US" dirty="0"/>
          </a:p>
        </p:txBody>
      </p:sp>
    </p:spTree>
    <p:extLst>
      <p:ext uri="{BB962C8B-B14F-4D97-AF65-F5344CB8AC3E}">
        <p14:creationId xmlns:p14="http://schemas.microsoft.com/office/powerpoint/2010/main" val="237008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a:t>
            </a:r>
          </a:p>
          <a:p>
            <a:endParaRPr lang="en-US" dirty="0"/>
          </a:p>
          <a:p>
            <a:r>
              <a:rPr lang="en-US" dirty="0">
                <a:solidFill>
                  <a:srgbClr val="0070C0"/>
                </a:solidFill>
              </a:rPr>
              <a:t>Many main street organizations establish policies based on issues that arise:</a:t>
            </a:r>
          </a:p>
          <a:p>
            <a:pPr marL="171450" indent="-171450">
              <a:buFont typeface="Arial" panose="020B0604020202020204" pitchFamily="34" charset="0"/>
              <a:buChar char="•"/>
            </a:pPr>
            <a:r>
              <a:rPr lang="en-US" dirty="0">
                <a:solidFill>
                  <a:srgbClr val="0070C0"/>
                </a:solidFill>
              </a:rPr>
              <a:t>Having a board member or volunteer express a personal opinion as if it represents the organization’s view – oops, we need to establish who can speak for our organization.</a:t>
            </a:r>
          </a:p>
          <a:p>
            <a:pPr marL="171450" indent="-171450">
              <a:buFont typeface="Arial" panose="020B0604020202020204" pitchFamily="34" charset="0"/>
              <a:buChar char="•"/>
            </a:pPr>
            <a:r>
              <a:rPr lang="en-US" dirty="0">
                <a:solidFill>
                  <a:srgbClr val="0070C0"/>
                </a:solidFill>
              </a:rPr>
              <a:t>Having another organization approach your organization to support a levy – allows you to know when, or if, you should be taking a stand</a:t>
            </a:r>
          </a:p>
          <a:p>
            <a:pPr marL="171450" indent="-171450">
              <a:buFont typeface="Arial" panose="020B0604020202020204" pitchFamily="34" charset="0"/>
              <a:buChar char="•"/>
            </a:pPr>
            <a:r>
              <a:rPr lang="en-US" dirty="0">
                <a:solidFill>
                  <a:srgbClr val="0070C0"/>
                </a:solidFill>
              </a:rPr>
              <a:t>Not knowing how much money is in the bank</a:t>
            </a:r>
          </a:p>
          <a:p>
            <a:pPr marL="0" indent="0">
              <a:buFont typeface="Arial" panose="020B0604020202020204" pitchFamily="34" charset="0"/>
              <a:buNone/>
            </a:pPr>
            <a:endParaRPr lang="en-US" dirty="0">
              <a:solidFill>
                <a:srgbClr val="0070C0"/>
              </a:solidFill>
            </a:endParaRPr>
          </a:p>
          <a:p>
            <a:pPr marL="0" indent="0">
              <a:buFont typeface="Arial" panose="020B0604020202020204" pitchFamily="34" charset="0"/>
              <a:buNone/>
            </a:pPr>
            <a:r>
              <a:rPr lang="en-US" dirty="0">
                <a:solidFill>
                  <a:srgbClr val="0070C0"/>
                </a:solidFill>
              </a:rPr>
              <a:t>Having policies and procedures can help your organization to be proactive rather than reactive. It alleviates stress for your board. And it improves the credibility of your organization and builds more faith if they understand you have policies and procedures in place that guide your processes.</a:t>
            </a:r>
          </a:p>
          <a:p>
            <a:pPr marL="171450" indent="-171450">
              <a:buFont typeface="Arial" panose="020B0604020202020204" pitchFamily="34" charset="0"/>
              <a:buChar char="•"/>
            </a:pPr>
            <a:endParaRPr lang="en-US" dirty="0">
              <a:solidFill>
                <a:srgbClr val="0070C0"/>
              </a:solidFill>
            </a:endParaRPr>
          </a:p>
        </p:txBody>
      </p:sp>
      <p:sp>
        <p:nvSpPr>
          <p:cNvPr id="4" name="Slide Number Placeholder 3"/>
          <p:cNvSpPr>
            <a:spLocks noGrp="1"/>
          </p:cNvSpPr>
          <p:nvPr>
            <p:ph type="sldNum" sz="quarter" idx="5"/>
          </p:nvPr>
        </p:nvSpPr>
        <p:spPr/>
        <p:txBody>
          <a:bodyPr/>
          <a:lstStyle/>
          <a:p>
            <a:fld id="{38BEEB70-9B84-48CA-AFFC-4B730B515E60}" type="slidenum">
              <a:rPr lang="en-US" smtClean="0"/>
              <a:t>5</a:t>
            </a:fld>
            <a:endParaRPr lang="en-US" dirty="0"/>
          </a:p>
        </p:txBody>
      </p:sp>
    </p:spTree>
    <p:extLst>
      <p:ext uri="{BB962C8B-B14F-4D97-AF65-F5344CB8AC3E}">
        <p14:creationId xmlns:p14="http://schemas.microsoft.com/office/powerpoint/2010/main" val="181509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slides have plenty of bullet points showing you the content of the document. I am only going to review one or two points on each slide either because I think there are new, or important, or I have a horror story to tell about what happens when you don’t do what your policies say</a:t>
            </a:r>
          </a:p>
          <a:p>
            <a:endParaRPr lang="en-US" dirty="0"/>
          </a:p>
          <a:p>
            <a:r>
              <a:rPr lang="en-US" dirty="0"/>
              <a:t>Can anyone share a story about why you need a policy about backing up your electronic files</a:t>
            </a:r>
          </a:p>
          <a:p>
            <a:endParaRPr lang="en-US" dirty="0"/>
          </a:p>
          <a:p>
            <a:endParaRPr lang="en-US" dirty="0"/>
          </a:p>
          <a:p>
            <a:r>
              <a:rPr lang="en-US" dirty="0"/>
              <a:t>Can anyone share an example where the conflict of interest policy was not followed? And the result?</a:t>
            </a:r>
          </a:p>
        </p:txBody>
      </p:sp>
      <p:sp>
        <p:nvSpPr>
          <p:cNvPr id="4" name="Slide Number Placeholder 3"/>
          <p:cNvSpPr>
            <a:spLocks noGrp="1"/>
          </p:cNvSpPr>
          <p:nvPr>
            <p:ph type="sldNum" sz="quarter" idx="5"/>
          </p:nvPr>
        </p:nvSpPr>
        <p:spPr/>
        <p:txBody>
          <a:bodyPr/>
          <a:lstStyle/>
          <a:p>
            <a:fld id="{38BEEB70-9B84-48CA-AFFC-4B730B515E60}" type="slidenum">
              <a:rPr lang="en-US" smtClean="0"/>
              <a:t>6</a:t>
            </a:fld>
            <a:endParaRPr lang="en-US" dirty="0"/>
          </a:p>
        </p:txBody>
      </p:sp>
    </p:spTree>
    <p:extLst>
      <p:ext uri="{BB962C8B-B14F-4D97-AF65-F5344CB8AC3E}">
        <p14:creationId xmlns:p14="http://schemas.microsoft.com/office/powerpoint/2010/main" val="324049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How many of you publish an annual report?  Why do you do it?  How long does it take? </a:t>
            </a:r>
          </a:p>
          <a:p>
            <a:endParaRPr lang="en-US" dirty="0"/>
          </a:p>
          <a:p>
            <a:endParaRPr lang="en-US" dirty="0"/>
          </a:p>
        </p:txBody>
      </p:sp>
      <p:sp>
        <p:nvSpPr>
          <p:cNvPr id="4" name="Slide Number Placeholder 3"/>
          <p:cNvSpPr>
            <a:spLocks noGrp="1"/>
          </p:cNvSpPr>
          <p:nvPr>
            <p:ph type="sldNum" sz="quarter" idx="5"/>
          </p:nvPr>
        </p:nvSpPr>
        <p:spPr/>
        <p:txBody>
          <a:bodyPr/>
          <a:lstStyle/>
          <a:p>
            <a:fld id="{38BEEB70-9B84-48CA-AFFC-4B730B515E60}" type="slidenum">
              <a:rPr lang="en-US" smtClean="0"/>
              <a:t>7</a:t>
            </a:fld>
            <a:endParaRPr lang="en-US" dirty="0"/>
          </a:p>
        </p:txBody>
      </p:sp>
    </p:spTree>
    <p:extLst>
      <p:ext uri="{BB962C8B-B14F-4D97-AF65-F5344CB8AC3E}">
        <p14:creationId xmlns:p14="http://schemas.microsoft.com/office/powerpoint/2010/main" val="37791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end, the Board is responsible for a well funded organization</a:t>
            </a:r>
          </a:p>
          <a:p>
            <a:endParaRPr lang="en-US" dirty="0"/>
          </a:p>
          <a:p>
            <a:r>
              <a:rPr lang="en-US" dirty="0"/>
              <a:t>If there are not good written financial policies, bad things happen. </a:t>
            </a:r>
          </a:p>
          <a:p>
            <a:endParaRPr lang="en-US" dirty="0"/>
          </a:p>
          <a:p>
            <a:r>
              <a:rPr lang="en-US" dirty="0"/>
              <a:t>Each year when I worked as State Coordinator for Illinois Main Street in the 1990s, there were at least one or two cases of embezzlement in the  56 Main Street organizations I worked with.  In most cases, it was the AA, the Treasurer or the Main Street director who opened up a credit card in the organization’s name and charged things and had the bill sent to their home address. This is clearly fraud. </a:t>
            </a:r>
          </a:p>
          <a:p>
            <a:endParaRPr lang="en-US" dirty="0"/>
          </a:p>
          <a:p>
            <a:r>
              <a:rPr lang="en-US" dirty="0"/>
              <a:t>Other times the treasurer who never took a vacation finally did, and the ED opened the checking statement and looked at it, to find has that the treasurer  had written large and small checks to themselves.  This person was arrested and the organization was repaid eventually.</a:t>
            </a:r>
          </a:p>
          <a:p>
            <a:endParaRPr lang="en-US" dirty="0"/>
          </a:p>
          <a:p>
            <a:r>
              <a:rPr lang="en-US" dirty="0"/>
              <a:t>Needless to say, its important to have written policies to prevent the worst </a:t>
            </a:r>
          </a:p>
          <a:p>
            <a:endParaRPr lang="en-US" dirty="0"/>
          </a:p>
          <a:p>
            <a:r>
              <a:rPr lang="en-US" dirty="0"/>
              <a:t>FYI: We have had cases of fraud in Oregon too!</a:t>
            </a:r>
          </a:p>
        </p:txBody>
      </p:sp>
      <p:sp>
        <p:nvSpPr>
          <p:cNvPr id="4" name="Slide Number Placeholder 3"/>
          <p:cNvSpPr>
            <a:spLocks noGrp="1"/>
          </p:cNvSpPr>
          <p:nvPr>
            <p:ph type="sldNum" sz="quarter" idx="5"/>
          </p:nvPr>
        </p:nvSpPr>
        <p:spPr/>
        <p:txBody>
          <a:bodyPr/>
          <a:lstStyle/>
          <a:p>
            <a:fld id="{38BEEB70-9B84-48CA-AFFC-4B730B515E60}" type="slidenum">
              <a:rPr lang="en-US" smtClean="0"/>
              <a:t>8</a:t>
            </a:fld>
            <a:endParaRPr lang="en-US" dirty="0"/>
          </a:p>
        </p:txBody>
      </p:sp>
    </p:spTree>
    <p:extLst>
      <p:ext uri="{BB962C8B-B14F-4D97-AF65-F5344CB8AC3E}">
        <p14:creationId xmlns:p14="http://schemas.microsoft.com/office/powerpoint/2010/main" val="74218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ED is the one who is creating the backup material such as invoices which are attached to checks for others to sign. </a:t>
            </a:r>
          </a:p>
        </p:txBody>
      </p:sp>
      <p:sp>
        <p:nvSpPr>
          <p:cNvPr id="4" name="Slide Number Placeholder 3"/>
          <p:cNvSpPr>
            <a:spLocks noGrp="1"/>
          </p:cNvSpPr>
          <p:nvPr>
            <p:ph type="sldNum" sz="quarter" idx="5"/>
          </p:nvPr>
        </p:nvSpPr>
        <p:spPr/>
        <p:txBody>
          <a:bodyPr/>
          <a:lstStyle/>
          <a:p>
            <a:fld id="{38BEEB70-9B84-48CA-AFFC-4B730B515E60}" type="slidenum">
              <a:rPr lang="en-US" smtClean="0"/>
              <a:t>9</a:t>
            </a:fld>
            <a:endParaRPr lang="en-US" dirty="0"/>
          </a:p>
        </p:txBody>
      </p:sp>
    </p:spTree>
    <p:extLst>
      <p:ext uri="{BB962C8B-B14F-4D97-AF65-F5344CB8AC3E}">
        <p14:creationId xmlns:p14="http://schemas.microsoft.com/office/powerpoint/2010/main" val="274731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F8B5A7-EDDE-43BB-B14B-2C2186448D16}" type="datetime1">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197378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B6A90-C0F5-4FF0-A745-1154EFECAF65}" type="datetime1">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8498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38534-A36C-416E-B507-683852A299AF}" type="datetime1">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180332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4126B-4FE9-49A3-8FE8-4204A4E6BCA1}" type="datetime1">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231921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9D01F-1E4B-4087-B811-3B03DEA1E432}" type="datetime1">
              <a:rPr lang="en-US" smtClean="0"/>
              <a:t>6/20/2023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140441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58F77-2BC2-42FD-B5DD-FF66A379E557}" type="datetime1">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187451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EEC5F0-5B76-4413-A3A0-03520961D81A}" type="datetime1">
              <a:rPr lang="en-US" smtClean="0"/>
              <a:t>6/20/2023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221604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67B42C-D929-4BCA-9372-EF521FC19234}" type="datetime1">
              <a:rPr lang="en-US" smtClean="0"/>
              <a:t>6/20/2023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350829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9ADEA-1211-4D8C-834A-049405DE0AEE}" type="datetime1">
              <a:rPr lang="en-US" smtClean="0"/>
              <a:t>6/20/2023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177564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BCF5-CEA9-4ABA-BCC6-BF5A62B620B0}" type="datetime1">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135265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04C4CC-DEFF-4F83-B8A6-90B525F124AC}" type="datetime1">
              <a:rPr lang="en-US" smtClean="0"/>
              <a:t>6/20/2023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00DFDB-1E27-4CC0-B9C0-7D6EE33EE658}" type="slidenum">
              <a:rPr lang="en-US" smtClean="0"/>
              <a:t>‹#›</a:t>
            </a:fld>
            <a:endParaRPr lang="en-US" dirty="0"/>
          </a:p>
        </p:txBody>
      </p:sp>
    </p:spTree>
    <p:extLst>
      <p:ext uri="{BB962C8B-B14F-4D97-AF65-F5344CB8AC3E}">
        <p14:creationId xmlns:p14="http://schemas.microsoft.com/office/powerpoint/2010/main" val="264170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5661-0FFC-494C-BD15-922C6A58A989}" type="datetime1">
              <a:rPr lang="en-US" smtClean="0"/>
              <a:t>6/20/2023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0DFDB-1E27-4CC0-B9C0-7D6EE33EE658}" type="slidenum">
              <a:rPr lang="en-US" smtClean="0"/>
              <a:t>‹#›</a:t>
            </a:fld>
            <a:endParaRPr lang="en-US" dirty="0"/>
          </a:p>
        </p:txBody>
      </p:sp>
    </p:spTree>
    <p:extLst>
      <p:ext uri="{BB962C8B-B14F-4D97-AF65-F5344CB8AC3E}">
        <p14:creationId xmlns:p14="http://schemas.microsoft.com/office/powerpoint/2010/main" val="19767423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AD968480-9073-75B8-5398-8E15654F05B4}"/>
              </a:ext>
            </a:extLst>
          </p:cNvPr>
          <p:cNvSpPr>
            <a:spLocks noGrp="1"/>
          </p:cNvSpPr>
          <p:nvPr>
            <p:ph type="ctrTitle"/>
          </p:nvPr>
        </p:nvSpPr>
        <p:spPr>
          <a:xfrm>
            <a:off x="457200" y="1598246"/>
            <a:ext cx="4412419" cy="3626217"/>
          </a:xfrm>
        </p:spPr>
        <p:txBody>
          <a:bodyPr anchor="t">
            <a:normAutofit/>
          </a:bodyPr>
          <a:lstStyle/>
          <a:p>
            <a:pPr algn="r"/>
            <a:r>
              <a:rPr lang="en-US" sz="5000" b="1" dirty="0">
                <a:solidFill>
                  <a:srgbClr val="FFFFFF"/>
                </a:solidFill>
              </a:rPr>
              <a:t>Introduction to Oregon Main Street Policies and Procedures Manual</a:t>
            </a:r>
          </a:p>
        </p:txBody>
      </p:sp>
      <p:sp>
        <p:nvSpPr>
          <p:cNvPr id="3" name="Subtitle 2">
            <a:extLst>
              <a:ext uri="{FF2B5EF4-FFF2-40B4-BE49-F238E27FC236}">
                <a16:creationId xmlns:a16="http://schemas.microsoft.com/office/drawing/2014/main" id="{B801B8FA-F300-7D3B-5681-82D0CE63E623}"/>
              </a:ext>
            </a:extLst>
          </p:cNvPr>
          <p:cNvSpPr>
            <a:spLocks noGrp="1"/>
          </p:cNvSpPr>
          <p:nvPr>
            <p:ph type="subTitle" idx="1"/>
          </p:nvPr>
        </p:nvSpPr>
        <p:spPr>
          <a:xfrm>
            <a:off x="457200" y="5350213"/>
            <a:ext cx="4412417" cy="1031537"/>
          </a:xfrm>
        </p:spPr>
        <p:txBody>
          <a:bodyPr>
            <a:normAutofit/>
          </a:bodyPr>
          <a:lstStyle/>
          <a:p>
            <a:pPr algn="r"/>
            <a:r>
              <a:rPr lang="en-US" sz="1500" dirty="0">
                <a:solidFill>
                  <a:srgbClr val="FFFFFF"/>
                </a:solidFill>
              </a:rPr>
              <a:t>Donna Ann Harris</a:t>
            </a:r>
          </a:p>
          <a:p>
            <a:pPr algn="r"/>
            <a:r>
              <a:rPr lang="en-US" sz="1500" dirty="0">
                <a:solidFill>
                  <a:srgbClr val="FFFFFF"/>
                </a:solidFill>
              </a:rPr>
              <a:t>Heritage Consulting Inc</a:t>
            </a:r>
          </a:p>
          <a:p>
            <a:pPr algn="r"/>
            <a:r>
              <a:rPr lang="en-US" sz="1500" dirty="0">
                <a:solidFill>
                  <a:srgbClr val="FFFFFF"/>
                </a:solidFill>
              </a:rPr>
              <a:t>2023</a:t>
            </a:r>
          </a:p>
        </p:txBody>
      </p:sp>
      <p:sp>
        <p:nvSpPr>
          <p:cNvPr id="6" name="Slide Number Placeholder 5">
            <a:extLst>
              <a:ext uri="{FF2B5EF4-FFF2-40B4-BE49-F238E27FC236}">
                <a16:creationId xmlns:a16="http://schemas.microsoft.com/office/drawing/2014/main" id="{7106B502-3094-1849-222B-C8C8881FBDB9}"/>
              </a:ext>
            </a:extLst>
          </p:cNvPr>
          <p:cNvSpPr>
            <a:spLocks noGrp="1"/>
          </p:cNvSpPr>
          <p:nvPr>
            <p:ph type="sldNum" sz="quarter" idx="12"/>
          </p:nvPr>
        </p:nvSpPr>
        <p:spPr>
          <a:xfrm>
            <a:off x="8610600" y="224937"/>
            <a:ext cx="2743200" cy="365125"/>
          </a:xfrm>
        </p:spPr>
        <p:txBody>
          <a:bodyPr>
            <a:normAutofit/>
          </a:bodyPr>
          <a:lstStyle/>
          <a:p>
            <a:pPr>
              <a:spcAft>
                <a:spcPts val="600"/>
              </a:spcAft>
            </a:pPr>
            <a:fld id="{0700DFDB-1E27-4CC0-B9C0-7D6EE33EE658}" type="slidenum">
              <a:rPr lang="en-US">
                <a:solidFill>
                  <a:srgbClr val="FFFFFF"/>
                </a:solidFill>
              </a:rPr>
              <a:pPr>
                <a:spcAft>
                  <a:spcPts val="600"/>
                </a:spcAft>
              </a:pPr>
              <a:t>1</a:t>
            </a:fld>
            <a:endParaRPr lang="en-US" dirty="0">
              <a:solidFill>
                <a:srgbClr val="FFFFFF"/>
              </a:solidFill>
            </a:endParaRPr>
          </a:p>
        </p:txBody>
      </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F357E68-F1C9-401D-0C6A-535DA9447BB8}"/>
              </a:ext>
            </a:extLst>
          </p:cNvPr>
          <p:cNvPicPr>
            <a:picLocks noChangeAspect="1"/>
          </p:cNvPicPr>
          <p:nvPr/>
        </p:nvPicPr>
        <p:blipFill rotWithShape="1">
          <a:blip r:embed="rId3"/>
          <a:srcRect r="32725" b="-1"/>
          <a:stretch/>
        </p:blipFill>
        <p:spPr>
          <a:xfrm>
            <a:off x="6732715" y="411061"/>
            <a:ext cx="6650289" cy="5881772"/>
          </a:xfrm>
          <a:prstGeom prst="rect">
            <a:avLst/>
          </a:prstGeom>
        </p:spPr>
      </p:pic>
      <p:grpSp>
        <p:nvGrpSpPr>
          <p:cNvPr id="23" name="Group 22">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2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dirty="0">
                <a:solidFill>
                  <a:srgbClr val="FFFFFF"/>
                </a:solidFill>
              </a:endParaRPr>
            </a:p>
          </p:txBody>
        </p:sp>
        <p:sp>
          <p:nvSpPr>
            <p:cNvPr id="25"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dirty="0">
                <a:solidFill>
                  <a:srgbClr val="FFFFFF"/>
                </a:solidFill>
              </a:endParaRPr>
            </a:p>
          </p:txBody>
        </p:sp>
      </p:grpSp>
    </p:spTree>
    <p:extLst>
      <p:ext uri="{BB962C8B-B14F-4D97-AF65-F5344CB8AC3E}">
        <p14:creationId xmlns:p14="http://schemas.microsoft.com/office/powerpoint/2010/main" val="2955029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B795B0-71D7-B46C-B153-D441E7A0C60D}"/>
              </a:ext>
            </a:extLst>
          </p:cNvPr>
          <p:cNvSpPr>
            <a:spLocks noGrp="1"/>
          </p:cNvSpPr>
          <p:nvPr>
            <p:ph type="title"/>
          </p:nvPr>
        </p:nvSpPr>
        <p:spPr>
          <a:xfrm>
            <a:off x="589560" y="856180"/>
            <a:ext cx="4560584" cy="1128068"/>
          </a:xfrm>
        </p:spPr>
        <p:txBody>
          <a:bodyPr anchor="ctr">
            <a:normAutofit/>
          </a:bodyPr>
          <a:lstStyle/>
          <a:p>
            <a:r>
              <a:rPr lang="en-US" b="1" dirty="0"/>
              <a:t>Purchasing</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AECEDF-B8BF-9068-E516-87B7E0388297}"/>
              </a:ext>
            </a:extLst>
          </p:cNvPr>
          <p:cNvSpPr>
            <a:spLocks noGrp="1"/>
          </p:cNvSpPr>
          <p:nvPr>
            <p:ph idx="1"/>
          </p:nvPr>
        </p:nvSpPr>
        <p:spPr>
          <a:xfrm>
            <a:off x="355196" y="2224322"/>
            <a:ext cx="5064731" cy="4285335"/>
          </a:xfrm>
        </p:spPr>
        <p:txBody>
          <a:bodyPr anchor="ctr">
            <a:normAutofit fontScale="77500" lnSpcReduction="20000"/>
          </a:bodyPr>
          <a:lstStyle/>
          <a:p>
            <a:r>
              <a:rPr lang="en-US" sz="3600" dirty="0"/>
              <a:t>ED makes all purchases</a:t>
            </a:r>
          </a:p>
          <a:p>
            <a:r>
              <a:rPr lang="en-US" sz="3600" dirty="0"/>
              <a:t>Use a debit card for purchases</a:t>
            </a:r>
          </a:p>
          <a:p>
            <a:r>
              <a:rPr lang="en-US" sz="3600" dirty="0"/>
              <a:t>Buy Local Policy</a:t>
            </a:r>
          </a:p>
          <a:p>
            <a:r>
              <a:rPr lang="en-US" sz="3600" dirty="0"/>
              <a:t>Need 3 telephone bids for any purchase over $2500</a:t>
            </a:r>
          </a:p>
          <a:p>
            <a:r>
              <a:rPr lang="en-US" sz="3600" dirty="0"/>
              <a:t>Keep a $50 petty cash account, who is responsible for reconciliation?</a:t>
            </a:r>
          </a:p>
          <a:p>
            <a:r>
              <a:rPr lang="en-US" sz="3600" dirty="0"/>
              <a:t>Travel reimbursement for Board and staff, procedures</a:t>
            </a:r>
          </a:p>
          <a:p>
            <a:endParaRPr lang="en-US" sz="2000" dirty="0"/>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018A600-1B9F-B2C4-4FDB-3FB572403F50}"/>
              </a:ext>
            </a:extLst>
          </p:cNvPr>
          <p:cNvPicPr>
            <a:picLocks noChangeAspect="1"/>
          </p:cNvPicPr>
          <p:nvPr/>
        </p:nvPicPr>
        <p:blipFill>
          <a:blip r:embed="rId3"/>
          <a:stretch>
            <a:fillRect/>
          </a:stretch>
        </p:blipFill>
        <p:spPr>
          <a:xfrm>
            <a:off x="6095999" y="160098"/>
            <a:ext cx="9388414" cy="6537168"/>
          </a:xfrm>
          <a:prstGeom prst="rect">
            <a:avLst/>
          </a:prstGeom>
        </p:spPr>
      </p:pic>
      <p:sp>
        <p:nvSpPr>
          <p:cNvPr id="7" name="Slide Number Placeholder 6">
            <a:extLst>
              <a:ext uri="{FF2B5EF4-FFF2-40B4-BE49-F238E27FC236}">
                <a16:creationId xmlns:a16="http://schemas.microsoft.com/office/drawing/2014/main" id="{EC8AC09A-0DBB-005F-A298-31EE82D6A475}"/>
              </a:ext>
            </a:extLst>
          </p:cNvPr>
          <p:cNvSpPr>
            <a:spLocks noGrp="1"/>
          </p:cNvSpPr>
          <p:nvPr>
            <p:ph type="sldNum" sz="quarter" idx="12"/>
          </p:nvPr>
        </p:nvSpPr>
        <p:spPr/>
        <p:txBody>
          <a:bodyPr/>
          <a:lstStyle/>
          <a:p>
            <a:fld id="{0700DFDB-1E27-4CC0-B9C0-7D6EE33EE658}" type="slidenum">
              <a:rPr lang="en-US" smtClean="0"/>
              <a:t>10</a:t>
            </a:fld>
            <a:endParaRPr lang="en-US" dirty="0"/>
          </a:p>
        </p:txBody>
      </p:sp>
    </p:spTree>
    <p:extLst>
      <p:ext uri="{BB962C8B-B14F-4D97-AF65-F5344CB8AC3E}">
        <p14:creationId xmlns:p14="http://schemas.microsoft.com/office/powerpoint/2010/main" val="341194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Rolls of blueprints">
            <a:extLst>
              <a:ext uri="{FF2B5EF4-FFF2-40B4-BE49-F238E27FC236}">
                <a16:creationId xmlns:a16="http://schemas.microsoft.com/office/drawing/2014/main" id="{B57A83C5-4991-543C-1017-C9DC23986DF6}"/>
              </a:ext>
            </a:extLst>
          </p:cNvPr>
          <p:cNvPicPr>
            <a:picLocks noChangeAspect="1"/>
          </p:cNvPicPr>
          <p:nvPr/>
        </p:nvPicPr>
        <p:blipFill rotWithShape="1">
          <a:blip r:embed="rId3">
            <a:duotone>
              <a:schemeClr val="accent1">
                <a:shade val="45000"/>
                <a:satMod val="135000"/>
              </a:schemeClr>
              <a:prstClr val="white"/>
            </a:duotone>
            <a:alphaModFix amt="35000"/>
          </a:blip>
          <a:srcRect t="1299" b="14431"/>
          <a:stretch/>
        </p:blipFill>
        <p:spPr>
          <a:xfrm>
            <a:off x="20" y="10"/>
            <a:ext cx="12191981" cy="6857989"/>
          </a:xfrm>
          <a:prstGeom prst="rect">
            <a:avLst/>
          </a:prstGeom>
        </p:spPr>
      </p:pic>
      <p:sp>
        <p:nvSpPr>
          <p:cNvPr id="2" name="Title 1">
            <a:extLst>
              <a:ext uri="{FF2B5EF4-FFF2-40B4-BE49-F238E27FC236}">
                <a16:creationId xmlns:a16="http://schemas.microsoft.com/office/drawing/2014/main" id="{5767F20B-D528-11EF-C095-B9B4006C3E97}"/>
              </a:ext>
            </a:extLst>
          </p:cNvPr>
          <p:cNvSpPr>
            <a:spLocks noGrp="1"/>
          </p:cNvSpPr>
          <p:nvPr>
            <p:ph type="title"/>
          </p:nvPr>
        </p:nvSpPr>
        <p:spPr>
          <a:xfrm>
            <a:off x="838199" y="381934"/>
            <a:ext cx="5257801" cy="5181523"/>
          </a:xfrm>
        </p:spPr>
        <p:txBody>
          <a:bodyPr anchor="b">
            <a:normAutofit/>
          </a:bodyPr>
          <a:lstStyle/>
          <a:p>
            <a:r>
              <a:rPr lang="en-US" dirty="0"/>
              <a:t>Annual Budget Process</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982715-4A87-29CD-3C05-8C93BC2193D0}"/>
              </a:ext>
            </a:extLst>
          </p:cNvPr>
          <p:cNvSpPr>
            <a:spLocks noGrp="1"/>
          </p:cNvSpPr>
          <p:nvPr>
            <p:ph idx="1"/>
          </p:nvPr>
        </p:nvSpPr>
        <p:spPr>
          <a:xfrm>
            <a:off x="4931231" y="698643"/>
            <a:ext cx="7260750" cy="5301467"/>
          </a:xfrm>
        </p:spPr>
        <p:txBody>
          <a:bodyPr anchor="b">
            <a:normAutofit/>
          </a:bodyPr>
          <a:lstStyle/>
          <a:p>
            <a:r>
              <a:rPr lang="en-US" sz="3000" dirty="0"/>
              <a:t>Committees prepare work plans and budget</a:t>
            </a:r>
          </a:p>
          <a:p>
            <a:r>
              <a:rPr lang="en-US" sz="3000" dirty="0"/>
              <a:t>Board reviews committee work plans and budget, makes recommendations for changes</a:t>
            </a:r>
          </a:p>
          <a:p>
            <a:r>
              <a:rPr lang="en-US" sz="3000" dirty="0"/>
              <a:t>Board deals with any conflict between committees re donors/grants</a:t>
            </a:r>
          </a:p>
          <a:p>
            <a:r>
              <a:rPr lang="en-US" sz="3000" dirty="0"/>
              <a:t>Board approves committee work plan/budget, included in budget for year</a:t>
            </a:r>
          </a:p>
          <a:p>
            <a:r>
              <a:rPr lang="en-US" sz="3000" dirty="0"/>
              <a:t>Month when Board approves budget at meeting, before fiscal year</a:t>
            </a:r>
          </a:p>
          <a:p>
            <a:endParaRPr lang="en-US" sz="2000" dirty="0">
              <a:solidFill>
                <a:srgbClr val="FFFFFF"/>
              </a:solidFill>
            </a:endParaRPr>
          </a:p>
        </p:txBody>
      </p:sp>
      <p:sp>
        <p:nvSpPr>
          <p:cNvPr id="4" name="Slide Number Placeholder 3">
            <a:extLst>
              <a:ext uri="{FF2B5EF4-FFF2-40B4-BE49-F238E27FC236}">
                <a16:creationId xmlns:a16="http://schemas.microsoft.com/office/drawing/2014/main" id="{551E29AC-14FB-9320-205A-5EFD265F6F11}"/>
              </a:ext>
            </a:extLst>
          </p:cNvPr>
          <p:cNvSpPr>
            <a:spLocks noGrp="1"/>
          </p:cNvSpPr>
          <p:nvPr>
            <p:ph type="sldNum" sz="quarter" idx="12"/>
          </p:nvPr>
        </p:nvSpPr>
        <p:spPr/>
        <p:txBody>
          <a:bodyPr/>
          <a:lstStyle/>
          <a:p>
            <a:fld id="{0700DFDB-1E27-4CC0-B9C0-7D6EE33EE658}" type="slidenum">
              <a:rPr lang="en-US" smtClean="0"/>
              <a:t>11</a:t>
            </a:fld>
            <a:endParaRPr lang="en-US" dirty="0"/>
          </a:p>
        </p:txBody>
      </p:sp>
    </p:spTree>
    <p:extLst>
      <p:ext uri="{BB962C8B-B14F-4D97-AF65-F5344CB8AC3E}">
        <p14:creationId xmlns:p14="http://schemas.microsoft.com/office/powerpoint/2010/main" val="346275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815D68-89C0-9183-7384-DC4DEFFD3013}"/>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How committees spend money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1F16DA4-EDD5-4F05-E16F-45A9D1711E35}"/>
              </a:ext>
            </a:extLst>
          </p:cNvPr>
          <p:cNvSpPr>
            <a:spLocks noGrp="1"/>
          </p:cNvSpPr>
          <p:nvPr>
            <p:ph idx="1"/>
          </p:nvPr>
        </p:nvSpPr>
        <p:spPr>
          <a:xfrm>
            <a:off x="4447308" y="591344"/>
            <a:ext cx="6906491" cy="5585619"/>
          </a:xfrm>
        </p:spPr>
        <p:txBody>
          <a:bodyPr anchor="ctr">
            <a:normAutofit/>
          </a:bodyPr>
          <a:lstStyle/>
          <a:p>
            <a:r>
              <a:rPr lang="en-US" dirty="0"/>
              <a:t>Once work plan is approved by board, committee can spend money budgeted in work plan </a:t>
            </a:r>
          </a:p>
          <a:p>
            <a:r>
              <a:rPr lang="en-US" dirty="0"/>
              <a:t>Anything beyond work plan budget must be approved by Board</a:t>
            </a:r>
          </a:p>
          <a:p>
            <a:r>
              <a:rPr lang="en-US" dirty="0"/>
              <a:t>Purchases over $250 need to follow Buy Local Policy</a:t>
            </a:r>
          </a:p>
          <a:p>
            <a:r>
              <a:rPr lang="en-US" dirty="0"/>
              <a:t>ED makes all purchases </a:t>
            </a:r>
          </a:p>
          <a:p>
            <a:r>
              <a:rPr lang="en-US" dirty="0"/>
              <a:t>Timing for purchases </a:t>
            </a:r>
          </a:p>
          <a:p>
            <a:r>
              <a:rPr lang="en-US" dirty="0"/>
              <a:t>2 signatures on all checks over $250.00</a:t>
            </a:r>
          </a:p>
          <a:p>
            <a:endParaRPr lang="en-US" dirty="0"/>
          </a:p>
        </p:txBody>
      </p:sp>
      <p:sp>
        <p:nvSpPr>
          <p:cNvPr id="4" name="Slide Number Placeholder 3">
            <a:extLst>
              <a:ext uri="{FF2B5EF4-FFF2-40B4-BE49-F238E27FC236}">
                <a16:creationId xmlns:a16="http://schemas.microsoft.com/office/drawing/2014/main" id="{F87F354F-B622-C894-6D7A-1A430A983194}"/>
              </a:ext>
            </a:extLst>
          </p:cNvPr>
          <p:cNvSpPr>
            <a:spLocks noGrp="1"/>
          </p:cNvSpPr>
          <p:nvPr>
            <p:ph type="sldNum" sz="quarter" idx="12"/>
          </p:nvPr>
        </p:nvSpPr>
        <p:spPr/>
        <p:txBody>
          <a:bodyPr/>
          <a:lstStyle/>
          <a:p>
            <a:fld id="{0700DFDB-1E27-4CC0-B9C0-7D6EE33EE658}" type="slidenum">
              <a:rPr lang="en-US" smtClean="0"/>
              <a:t>12</a:t>
            </a:fld>
            <a:endParaRPr lang="en-US" dirty="0"/>
          </a:p>
        </p:txBody>
      </p:sp>
    </p:spTree>
    <p:extLst>
      <p:ext uri="{BB962C8B-B14F-4D97-AF65-F5344CB8AC3E}">
        <p14:creationId xmlns:p14="http://schemas.microsoft.com/office/powerpoint/2010/main" val="387758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26E7-287A-F066-0748-98EFE7959DC6}"/>
              </a:ext>
            </a:extLst>
          </p:cNvPr>
          <p:cNvSpPr>
            <a:spLocks noGrp="1"/>
          </p:cNvSpPr>
          <p:nvPr>
            <p:ph type="title"/>
          </p:nvPr>
        </p:nvSpPr>
        <p:spPr/>
        <p:txBody>
          <a:bodyPr/>
          <a:lstStyle/>
          <a:p>
            <a:r>
              <a:rPr lang="en-US" b="1" dirty="0"/>
              <a:t>Financial Records and the Treasurer</a:t>
            </a:r>
          </a:p>
        </p:txBody>
      </p:sp>
      <p:graphicFrame>
        <p:nvGraphicFramePr>
          <p:cNvPr id="5" name="Content Placeholder 2">
            <a:extLst>
              <a:ext uri="{FF2B5EF4-FFF2-40B4-BE49-F238E27FC236}">
                <a16:creationId xmlns:a16="http://schemas.microsoft.com/office/drawing/2014/main" id="{B9950A04-C519-E7F0-D82C-E3DE8F95EA57}"/>
              </a:ext>
            </a:extLst>
          </p:cNvPr>
          <p:cNvGraphicFramePr>
            <a:graphicFrameLocks noGrp="1"/>
          </p:cNvGraphicFramePr>
          <p:nvPr>
            <p:ph idx="1"/>
            <p:extLst>
              <p:ext uri="{D42A27DB-BD31-4B8C-83A1-F6EECF244321}">
                <p14:modId xmlns:p14="http://schemas.microsoft.com/office/powerpoint/2010/main" val="10981621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B83FA7E-4864-4F15-A7A2-0E7761797E26}"/>
              </a:ext>
            </a:extLst>
          </p:cNvPr>
          <p:cNvSpPr>
            <a:spLocks noGrp="1"/>
          </p:cNvSpPr>
          <p:nvPr>
            <p:ph type="sldNum" sz="quarter" idx="12"/>
          </p:nvPr>
        </p:nvSpPr>
        <p:spPr/>
        <p:txBody>
          <a:bodyPr/>
          <a:lstStyle/>
          <a:p>
            <a:fld id="{0700DFDB-1E27-4CC0-B9C0-7D6EE33EE658}" type="slidenum">
              <a:rPr lang="en-US" smtClean="0"/>
              <a:t>13</a:t>
            </a:fld>
            <a:endParaRPr lang="en-US" dirty="0"/>
          </a:p>
        </p:txBody>
      </p:sp>
    </p:spTree>
    <p:extLst>
      <p:ext uri="{BB962C8B-B14F-4D97-AF65-F5344CB8AC3E}">
        <p14:creationId xmlns:p14="http://schemas.microsoft.com/office/powerpoint/2010/main" val="61302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339080-18D4-F4AE-455D-7E6A2491656F}"/>
              </a:ext>
            </a:extLst>
          </p:cNvPr>
          <p:cNvSpPr>
            <a:spLocks noGrp="1"/>
          </p:cNvSpPr>
          <p:nvPr>
            <p:ph type="title"/>
          </p:nvPr>
        </p:nvSpPr>
        <p:spPr>
          <a:xfrm>
            <a:off x="838200" y="365125"/>
            <a:ext cx="5558489" cy="1325563"/>
          </a:xfrm>
        </p:spPr>
        <p:txBody>
          <a:bodyPr>
            <a:normAutofit/>
          </a:bodyPr>
          <a:lstStyle/>
          <a:p>
            <a:r>
              <a:rPr lang="en-US" b="1" dirty="0"/>
              <a:t>Donors and Grants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621F1C9-AB01-F8EC-5B9E-056B4B6DBB3B}"/>
              </a:ext>
            </a:extLst>
          </p:cNvPr>
          <p:cNvSpPr>
            <a:spLocks noGrp="1"/>
          </p:cNvSpPr>
          <p:nvPr>
            <p:ph idx="1"/>
          </p:nvPr>
        </p:nvSpPr>
        <p:spPr>
          <a:xfrm>
            <a:off x="467362" y="1825625"/>
            <a:ext cx="5929328" cy="4351338"/>
          </a:xfrm>
        </p:spPr>
        <p:txBody>
          <a:bodyPr>
            <a:normAutofit fontScale="92500"/>
          </a:bodyPr>
          <a:lstStyle/>
          <a:p>
            <a:r>
              <a:rPr lang="en-US" dirty="0"/>
              <a:t>Grant or donor restricted accounts are kept in restricted accounts</a:t>
            </a:r>
          </a:p>
          <a:p>
            <a:r>
              <a:rPr lang="en-US" dirty="0"/>
              <a:t>All donors over $250 receive acknowledgement per IRS rules</a:t>
            </a:r>
          </a:p>
          <a:p>
            <a:r>
              <a:rPr lang="en-US" dirty="0"/>
              <a:t>All donors receive a written thank you note</a:t>
            </a:r>
          </a:p>
          <a:p>
            <a:r>
              <a:rPr lang="en-US" dirty="0"/>
              <a:t>Board decides which committee shall approach sponsor, donor, grant funder</a:t>
            </a:r>
          </a:p>
          <a:p>
            <a:r>
              <a:rPr lang="en-US" dirty="0"/>
              <a:t>ED writes and manages all Grants, reporting and closeout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D0F18EC-1292-8390-16B5-CF9BB774E0CB}"/>
              </a:ext>
            </a:extLst>
          </p:cNvPr>
          <p:cNvSpPr>
            <a:spLocks noGrp="1"/>
          </p:cNvSpPr>
          <p:nvPr>
            <p:ph type="sldNum" sz="quarter" idx="12"/>
          </p:nvPr>
        </p:nvSpPr>
        <p:spPr/>
        <p:txBody>
          <a:bodyPr/>
          <a:lstStyle/>
          <a:p>
            <a:fld id="{0700DFDB-1E27-4CC0-B9C0-7D6EE33EE658}" type="slidenum">
              <a:rPr lang="en-US" smtClean="0"/>
              <a:t>14</a:t>
            </a:fld>
            <a:endParaRPr lang="en-US" dirty="0"/>
          </a:p>
        </p:txBody>
      </p:sp>
    </p:spTree>
    <p:extLst>
      <p:ext uri="{BB962C8B-B14F-4D97-AF65-F5344CB8AC3E}">
        <p14:creationId xmlns:p14="http://schemas.microsoft.com/office/powerpoint/2010/main" val="265392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5" descr="Working space background">
            <a:extLst>
              <a:ext uri="{FF2B5EF4-FFF2-40B4-BE49-F238E27FC236}">
                <a16:creationId xmlns:a16="http://schemas.microsoft.com/office/drawing/2014/main" id="{B10D8736-8C09-F91C-F400-4D1B5DA6A82C}"/>
              </a:ext>
            </a:extLst>
          </p:cNvPr>
          <p:cNvPicPr>
            <a:picLocks noChangeAspect="1"/>
          </p:cNvPicPr>
          <p:nvPr/>
        </p:nvPicPr>
        <p:blipFill rotWithShape="1">
          <a:blip r:embed="rId3">
            <a:duotone>
              <a:schemeClr val="accent1">
                <a:shade val="45000"/>
                <a:satMod val="135000"/>
              </a:schemeClr>
              <a:prstClr val="white"/>
            </a:duotone>
            <a:alphaModFix amt="35000"/>
          </a:blip>
          <a:srcRect t="5743" b="9987"/>
          <a:stretch/>
        </p:blipFill>
        <p:spPr>
          <a:xfrm>
            <a:off x="20" y="10"/>
            <a:ext cx="12191981" cy="6857989"/>
          </a:xfrm>
          <a:prstGeom prst="rect">
            <a:avLst/>
          </a:prstGeom>
        </p:spPr>
      </p:pic>
      <p:sp>
        <p:nvSpPr>
          <p:cNvPr id="2" name="Title 1">
            <a:extLst>
              <a:ext uri="{FF2B5EF4-FFF2-40B4-BE49-F238E27FC236}">
                <a16:creationId xmlns:a16="http://schemas.microsoft.com/office/drawing/2014/main" id="{68440D9A-2A36-E5A3-12DC-2FDF419DB2DD}"/>
              </a:ext>
            </a:extLst>
          </p:cNvPr>
          <p:cNvSpPr>
            <a:spLocks noGrp="1"/>
          </p:cNvSpPr>
          <p:nvPr>
            <p:ph type="title"/>
          </p:nvPr>
        </p:nvSpPr>
        <p:spPr>
          <a:xfrm>
            <a:off x="838199" y="381934"/>
            <a:ext cx="5257801" cy="5181523"/>
          </a:xfrm>
        </p:spPr>
        <p:txBody>
          <a:bodyPr anchor="b">
            <a:normAutofit/>
          </a:bodyPr>
          <a:lstStyle/>
          <a:p>
            <a:r>
              <a:rPr lang="en-US" sz="5600" dirty="0">
                <a:solidFill>
                  <a:srgbClr val="FFFFFF"/>
                </a:solidFill>
              </a:rPr>
              <a:t>Communications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756812-155C-9516-CA5E-51CCFD2097D8}"/>
              </a:ext>
            </a:extLst>
          </p:cNvPr>
          <p:cNvSpPr>
            <a:spLocks noGrp="1"/>
          </p:cNvSpPr>
          <p:nvPr>
            <p:ph idx="1"/>
          </p:nvPr>
        </p:nvSpPr>
        <p:spPr>
          <a:xfrm>
            <a:off x="6310576" y="698643"/>
            <a:ext cx="5881404" cy="5301467"/>
          </a:xfrm>
        </p:spPr>
        <p:txBody>
          <a:bodyPr anchor="b">
            <a:normAutofit/>
          </a:bodyPr>
          <a:lstStyle/>
          <a:p>
            <a:r>
              <a:rPr lang="en-US" dirty="0"/>
              <a:t>Spokesperson for organization</a:t>
            </a:r>
          </a:p>
          <a:p>
            <a:r>
              <a:rPr lang="en-US" dirty="0"/>
              <a:t>Press releases, publicity</a:t>
            </a:r>
          </a:p>
          <a:p>
            <a:r>
              <a:rPr lang="en-US" dirty="0"/>
              <a:t>Presentations</a:t>
            </a:r>
          </a:p>
          <a:p>
            <a:r>
              <a:rPr lang="en-US" dirty="0"/>
              <a:t>Events</a:t>
            </a:r>
          </a:p>
          <a:p>
            <a:r>
              <a:rPr lang="en-US" dirty="0"/>
              <a:t>Email usage, organization’s equipment</a:t>
            </a:r>
          </a:p>
          <a:p>
            <a:r>
              <a:rPr lang="en-US" dirty="0"/>
              <a:t>Cellphone use of organization’s equipment</a:t>
            </a:r>
          </a:p>
          <a:p>
            <a:r>
              <a:rPr lang="en-US" dirty="0"/>
              <a:t>Letters of support</a:t>
            </a:r>
          </a:p>
          <a:p>
            <a:r>
              <a:rPr lang="en-US" dirty="0"/>
              <a:t>Social Media Policy</a:t>
            </a:r>
          </a:p>
        </p:txBody>
      </p:sp>
      <p:sp>
        <p:nvSpPr>
          <p:cNvPr id="4" name="Slide Number Placeholder 3">
            <a:extLst>
              <a:ext uri="{FF2B5EF4-FFF2-40B4-BE49-F238E27FC236}">
                <a16:creationId xmlns:a16="http://schemas.microsoft.com/office/drawing/2014/main" id="{F553315E-6A1E-8CA4-F4C6-8DA130CF5166}"/>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a:solidFill>
                  <a:srgbClr val="FFFFFF">
                    <a:alpha val="60000"/>
                  </a:srgbClr>
                </a:solidFill>
              </a:rPr>
              <a:pPr>
                <a:spcAft>
                  <a:spcPts val="600"/>
                </a:spcAft>
              </a:pPr>
              <a:t>15</a:t>
            </a:fld>
            <a:endParaRPr lang="en-US" dirty="0">
              <a:solidFill>
                <a:srgbClr val="FFFFFF">
                  <a:alpha val="60000"/>
                </a:srgbClr>
              </a:solidFill>
            </a:endParaRPr>
          </a:p>
        </p:txBody>
      </p:sp>
      <p:pic>
        <p:nvPicPr>
          <p:cNvPr id="5" name="Content Placeholder 5">
            <a:extLst>
              <a:ext uri="{FF2B5EF4-FFF2-40B4-BE49-F238E27FC236}">
                <a16:creationId xmlns:a16="http://schemas.microsoft.com/office/drawing/2014/main" id="{4154A98D-0261-129F-72CB-9ACB7519E9A5}"/>
              </a:ext>
            </a:extLst>
          </p:cNvPr>
          <p:cNvPicPr>
            <a:picLocks noChangeAspect="1"/>
          </p:cNvPicPr>
          <p:nvPr/>
        </p:nvPicPr>
        <p:blipFill rotWithShape="1">
          <a:blip r:embed="rId4"/>
          <a:srcRect t="402" b="14792"/>
          <a:stretch/>
        </p:blipFill>
        <p:spPr>
          <a:xfrm>
            <a:off x="791047" y="299508"/>
            <a:ext cx="4976955" cy="5965705"/>
          </a:xfrm>
          <a:prstGeom prst="rect">
            <a:avLst/>
          </a:prstGeom>
        </p:spPr>
      </p:pic>
      <p:sp>
        <p:nvSpPr>
          <p:cNvPr id="6" name="TextBox 5">
            <a:extLst>
              <a:ext uri="{FF2B5EF4-FFF2-40B4-BE49-F238E27FC236}">
                <a16:creationId xmlns:a16="http://schemas.microsoft.com/office/drawing/2014/main" id="{267037EF-B92F-48BC-BBDD-751908F943C4}"/>
              </a:ext>
            </a:extLst>
          </p:cNvPr>
          <p:cNvSpPr txBox="1"/>
          <p:nvPr/>
        </p:nvSpPr>
        <p:spPr>
          <a:xfrm>
            <a:off x="6431771" y="283143"/>
            <a:ext cx="5257801" cy="830997"/>
          </a:xfrm>
          <a:prstGeom prst="rect">
            <a:avLst/>
          </a:prstGeom>
          <a:noFill/>
        </p:spPr>
        <p:txBody>
          <a:bodyPr wrap="square" rtlCol="0">
            <a:spAutoFit/>
          </a:bodyPr>
          <a:lstStyle/>
          <a:p>
            <a:r>
              <a:rPr lang="en-US" sz="4800" b="1" dirty="0"/>
              <a:t>Communications</a:t>
            </a:r>
            <a:r>
              <a:rPr lang="en-US" b="1" dirty="0"/>
              <a:t> </a:t>
            </a:r>
          </a:p>
        </p:txBody>
      </p:sp>
    </p:spTree>
    <p:extLst>
      <p:ext uri="{BB962C8B-B14F-4D97-AF65-F5344CB8AC3E}">
        <p14:creationId xmlns:p14="http://schemas.microsoft.com/office/powerpoint/2010/main" val="395635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B0F35F-4AC9-F7FC-E274-039DB259D234}"/>
              </a:ext>
            </a:extLst>
          </p:cNvPr>
          <p:cNvSpPr>
            <a:spLocks noGrp="1"/>
          </p:cNvSpPr>
          <p:nvPr>
            <p:ph type="title"/>
          </p:nvPr>
        </p:nvSpPr>
        <p:spPr>
          <a:xfrm>
            <a:off x="6412091" y="501651"/>
            <a:ext cx="4395340" cy="1716255"/>
          </a:xfrm>
        </p:spPr>
        <p:txBody>
          <a:bodyPr anchor="b">
            <a:normAutofit/>
          </a:bodyPr>
          <a:lstStyle/>
          <a:p>
            <a:r>
              <a:rPr lang="en-US" b="1" dirty="0"/>
              <a:t>Administration</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9D5C01D-73AC-782E-91C5-6D01EC076D64}"/>
              </a:ext>
            </a:extLst>
          </p:cNvPr>
          <p:cNvPicPr>
            <a:picLocks noChangeAspect="1"/>
          </p:cNvPicPr>
          <p:nvPr/>
        </p:nvPicPr>
        <p:blipFill>
          <a:blip r:embed="rId3"/>
          <a:stretch>
            <a:fillRect/>
          </a:stretch>
        </p:blipFill>
        <p:spPr>
          <a:xfrm>
            <a:off x="714959" y="299509"/>
            <a:ext cx="4349993" cy="6258983"/>
          </a:xfrm>
          <a:prstGeom prst="rect">
            <a:avLst/>
          </a:prstGeom>
        </p:spPr>
      </p:pic>
      <p:sp>
        <p:nvSpPr>
          <p:cNvPr id="3" name="Content Placeholder 2">
            <a:extLst>
              <a:ext uri="{FF2B5EF4-FFF2-40B4-BE49-F238E27FC236}">
                <a16:creationId xmlns:a16="http://schemas.microsoft.com/office/drawing/2014/main" id="{89354DA3-09AC-C012-77C9-39566FC6B14A}"/>
              </a:ext>
            </a:extLst>
          </p:cNvPr>
          <p:cNvSpPr>
            <a:spLocks noGrp="1"/>
          </p:cNvSpPr>
          <p:nvPr>
            <p:ph idx="1"/>
          </p:nvPr>
        </p:nvSpPr>
        <p:spPr>
          <a:xfrm>
            <a:off x="6392583" y="2645922"/>
            <a:ext cx="5363988" cy="3710427"/>
          </a:xfrm>
        </p:spPr>
        <p:txBody>
          <a:bodyPr anchor="t">
            <a:normAutofit/>
          </a:bodyPr>
          <a:lstStyle/>
          <a:p>
            <a:r>
              <a:rPr lang="en-US" sz="3200" dirty="0">
                <a:solidFill>
                  <a:schemeClr val="tx1">
                    <a:alpha val="80000"/>
                  </a:schemeClr>
                </a:solidFill>
              </a:rPr>
              <a:t>Office hours and location</a:t>
            </a:r>
          </a:p>
          <a:p>
            <a:r>
              <a:rPr lang="en-US" sz="3200" dirty="0">
                <a:solidFill>
                  <a:schemeClr val="tx1">
                    <a:alpha val="80000"/>
                  </a:schemeClr>
                </a:solidFill>
              </a:rPr>
              <a:t>Work plans</a:t>
            </a:r>
          </a:p>
          <a:p>
            <a:r>
              <a:rPr lang="en-US" sz="3200" dirty="0">
                <a:solidFill>
                  <a:schemeClr val="tx1">
                    <a:alpha val="80000"/>
                  </a:schemeClr>
                </a:solidFill>
              </a:rPr>
              <a:t>Master calendar</a:t>
            </a:r>
          </a:p>
          <a:p>
            <a:endParaRPr lang="en-US" sz="2000" dirty="0">
              <a:solidFill>
                <a:schemeClr val="tx1">
                  <a:alpha val="80000"/>
                </a:schemeClr>
              </a:solidFill>
            </a:endParaRPr>
          </a:p>
        </p:txBody>
      </p:sp>
      <p:sp>
        <p:nvSpPr>
          <p:cNvPr id="4" name="Slide Number Placeholder 3">
            <a:extLst>
              <a:ext uri="{FF2B5EF4-FFF2-40B4-BE49-F238E27FC236}">
                <a16:creationId xmlns:a16="http://schemas.microsoft.com/office/drawing/2014/main" id="{B20F9F7B-768E-C863-1132-480755BFD9AA}"/>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a:solidFill>
                  <a:schemeClr val="tx1">
                    <a:alpha val="60000"/>
                  </a:schemeClr>
                </a:solidFill>
              </a:rPr>
              <a:pPr>
                <a:spcAft>
                  <a:spcPts val="600"/>
                </a:spcAft>
              </a:pPr>
              <a:t>16</a:t>
            </a:fld>
            <a:endParaRPr lang="en-US" dirty="0">
              <a:solidFill>
                <a:schemeClr val="tx1">
                  <a:alpha val="6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40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792A3F-FBF5-185F-370E-A9760D34FAB4}"/>
              </a:ext>
            </a:extLst>
          </p:cNvPr>
          <p:cNvSpPr>
            <a:spLocks noGrp="1"/>
          </p:cNvSpPr>
          <p:nvPr>
            <p:ph type="title"/>
          </p:nvPr>
        </p:nvSpPr>
        <p:spPr>
          <a:xfrm>
            <a:off x="838200" y="365125"/>
            <a:ext cx="5558489" cy="1325563"/>
          </a:xfrm>
        </p:spPr>
        <p:txBody>
          <a:bodyPr>
            <a:normAutofit/>
          </a:bodyPr>
          <a:lstStyle/>
          <a:p>
            <a:r>
              <a:rPr lang="en-US" b="1" dirty="0"/>
              <a:t>Board of Directors &amp; Committees</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8FE4204E-178B-0A81-1DC3-9AADFF789C6A}"/>
              </a:ext>
            </a:extLst>
          </p:cNvPr>
          <p:cNvSpPr>
            <a:spLocks noGrp="1"/>
          </p:cNvSpPr>
          <p:nvPr>
            <p:ph idx="1"/>
          </p:nvPr>
        </p:nvSpPr>
        <p:spPr>
          <a:xfrm>
            <a:off x="838200" y="1825625"/>
            <a:ext cx="5983109" cy="4737312"/>
          </a:xfrm>
        </p:spPr>
        <p:txBody>
          <a:bodyPr>
            <a:normAutofit fontScale="92500" lnSpcReduction="10000"/>
          </a:bodyPr>
          <a:lstStyle/>
          <a:p>
            <a:pPr marL="0" indent="0">
              <a:buNone/>
            </a:pPr>
            <a:r>
              <a:rPr lang="en-US" dirty="0"/>
              <a:t>Purpose of the Board </a:t>
            </a:r>
          </a:p>
          <a:p>
            <a:pPr marL="0" indent="0">
              <a:buNone/>
            </a:pPr>
            <a:r>
              <a:rPr lang="en-US" dirty="0"/>
              <a:t>Board Requirements</a:t>
            </a:r>
          </a:p>
          <a:p>
            <a:pPr marL="0" indent="0">
              <a:buNone/>
            </a:pPr>
            <a:r>
              <a:rPr lang="en-US" dirty="0"/>
              <a:t>Board Responsibilities </a:t>
            </a:r>
          </a:p>
          <a:p>
            <a:pPr marL="0" indent="0">
              <a:buNone/>
            </a:pPr>
            <a:r>
              <a:rPr lang="en-US" dirty="0"/>
              <a:t>Individual board member responsibilities</a:t>
            </a:r>
          </a:p>
          <a:p>
            <a:pPr marL="0" indent="0">
              <a:buNone/>
            </a:pPr>
            <a:r>
              <a:rPr lang="en-US" dirty="0"/>
              <a:t>Officers </a:t>
            </a:r>
          </a:p>
          <a:p>
            <a:pPr marL="0" indent="0">
              <a:buNone/>
            </a:pPr>
            <a:r>
              <a:rPr lang="en-US" dirty="0"/>
              <a:t>Confidentiality is a fiduciary responsibility</a:t>
            </a:r>
          </a:p>
          <a:p>
            <a:pPr marL="0" indent="0">
              <a:buNone/>
            </a:pPr>
            <a:r>
              <a:rPr lang="en-US" dirty="0"/>
              <a:t>Four Committees</a:t>
            </a:r>
          </a:p>
          <a:p>
            <a:pPr marL="0" indent="0">
              <a:buNone/>
            </a:pPr>
            <a:r>
              <a:rPr lang="en-US" dirty="0"/>
              <a:t>Executive Committee</a:t>
            </a:r>
          </a:p>
          <a:p>
            <a:pPr marL="0" indent="0">
              <a:buNone/>
            </a:pPr>
            <a:r>
              <a:rPr lang="en-US" dirty="0"/>
              <a:t>Committee members</a:t>
            </a:r>
          </a:p>
          <a:p>
            <a:pPr marL="0" indent="0">
              <a:buNone/>
            </a:pPr>
            <a:r>
              <a:rPr lang="en-US" dirty="0"/>
              <a:t>Collecting volunteer hours</a:t>
            </a:r>
          </a:p>
          <a:p>
            <a:pPr marL="0" indent="0">
              <a:buNone/>
            </a:pPr>
            <a:endParaRPr lang="en-US" sz="2200" dirty="0"/>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F67370ED-9297-93A8-42CB-B7477DA55D9B}"/>
              </a:ext>
            </a:extLst>
          </p:cNvPr>
          <p:cNvSpPr>
            <a:spLocks noGrp="1"/>
          </p:cNvSpPr>
          <p:nvPr>
            <p:ph type="sldNum" sz="quarter" idx="12"/>
          </p:nvPr>
        </p:nvSpPr>
        <p:spPr>
          <a:xfrm>
            <a:off x="9780104" y="6356350"/>
            <a:ext cx="1573696" cy="365125"/>
          </a:xfrm>
        </p:spPr>
        <p:txBody>
          <a:bodyPr>
            <a:normAutofit/>
          </a:bodyPr>
          <a:lstStyle/>
          <a:p>
            <a:pPr>
              <a:spcAft>
                <a:spcPts val="600"/>
              </a:spcAft>
            </a:pPr>
            <a:fld id="{0700DFDB-1E27-4CC0-B9C0-7D6EE33EE658}" type="slidenum">
              <a:rPr lang="en-US" smtClean="0"/>
              <a:pPr>
                <a:spcAft>
                  <a:spcPts val="600"/>
                </a:spcAft>
              </a:pPr>
              <a:t>17</a:t>
            </a:fld>
            <a:endParaRPr lang="en-US" dirty="0"/>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176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CBCD4D-D673-DF52-4E6D-B46CF33E4DD2}"/>
              </a:ext>
            </a:extLst>
          </p:cNvPr>
          <p:cNvSpPr>
            <a:spLocks noGrp="1"/>
          </p:cNvSpPr>
          <p:nvPr>
            <p:ph type="title"/>
          </p:nvPr>
        </p:nvSpPr>
        <p:spPr>
          <a:xfrm>
            <a:off x="686834" y="1153572"/>
            <a:ext cx="3200400" cy="4461163"/>
          </a:xfrm>
        </p:spPr>
        <p:txBody>
          <a:bodyPr>
            <a:normAutofit/>
          </a:bodyPr>
          <a:lstStyle/>
          <a:p>
            <a:r>
              <a:rPr lang="en-US" b="1" dirty="0"/>
              <a:t>Personnel Policies: the basics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E72CF3D-A497-CF20-0237-BEC3B5BD4B89}"/>
              </a:ext>
            </a:extLst>
          </p:cNvPr>
          <p:cNvSpPr>
            <a:spLocks noGrp="1"/>
          </p:cNvSpPr>
          <p:nvPr>
            <p:ph idx="1"/>
          </p:nvPr>
        </p:nvSpPr>
        <p:spPr>
          <a:xfrm>
            <a:off x="4447308" y="591344"/>
            <a:ext cx="6906491" cy="5585619"/>
          </a:xfrm>
        </p:spPr>
        <p:txBody>
          <a:bodyPr anchor="ctr">
            <a:normAutofit/>
          </a:bodyPr>
          <a:lstStyle/>
          <a:p>
            <a:r>
              <a:rPr lang="en-US" dirty="0"/>
              <a:t>Equal Opportunity (federal law)</a:t>
            </a:r>
          </a:p>
          <a:p>
            <a:r>
              <a:rPr lang="en-US" dirty="0"/>
              <a:t>At will employment OR law</a:t>
            </a:r>
          </a:p>
          <a:p>
            <a:r>
              <a:rPr lang="en-US" dirty="0"/>
              <a:t>Privacy of personnel files</a:t>
            </a:r>
          </a:p>
          <a:p>
            <a:r>
              <a:rPr lang="en-US" dirty="0"/>
              <a:t>Probationary period (optional)</a:t>
            </a:r>
          </a:p>
          <a:p>
            <a:r>
              <a:rPr lang="en-US" dirty="0"/>
              <a:t>Pay policy, breaks, wages</a:t>
            </a:r>
          </a:p>
          <a:p>
            <a:r>
              <a:rPr lang="en-US" dirty="0"/>
              <a:t>OR Equal Pay Act</a:t>
            </a:r>
          </a:p>
          <a:p>
            <a:r>
              <a:rPr lang="en-US" dirty="0"/>
              <a:t>Employment classifications</a:t>
            </a:r>
          </a:p>
          <a:p>
            <a:r>
              <a:rPr lang="en-US" dirty="0"/>
              <a:t>OR Minimum Wage Act</a:t>
            </a:r>
          </a:p>
          <a:p>
            <a:endParaRPr lang="en-US" dirty="0"/>
          </a:p>
        </p:txBody>
      </p:sp>
      <p:sp>
        <p:nvSpPr>
          <p:cNvPr id="4" name="Slide Number Placeholder 3">
            <a:extLst>
              <a:ext uri="{FF2B5EF4-FFF2-40B4-BE49-F238E27FC236}">
                <a16:creationId xmlns:a16="http://schemas.microsoft.com/office/drawing/2014/main" id="{F5C964DE-F5DB-7F94-AA12-D470C57AAFDA}"/>
              </a:ext>
            </a:extLst>
          </p:cNvPr>
          <p:cNvSpPr>
            <a:spLocks noGrp="1"/>
          </p:cNvSpPr>
          <p:nvPr>
            <p:ph type="sldNum" sz="quarter" idx="12"/>
          </p:nvPr>
        </p:nvSpPr>
        <p:spPr>
          <a:xfrm>
            <a:off x="9541564" y="6356350"/>
            <a:ext cx="1812235" cy="365125"/>
          </a:xfrm>
        </p:spPr>
        <p:txBody>
          <a:bodyPr>
            <a:normAutofit/>
          </a:bodyPr>
          <a:lstStyle/>
          <a:p>
            <a:pPr>
              <a:spcAft>
                <a:spcPts val="600"/>
              </a:spcAft>
            </a:pPr>
            <a:fld id="{0700DFDB-1E27-4CC0-B9C0-7D6EE33EE658}" type="slidenum">
              <a:rPr lang="en-US" smtClean="0"/>
              <a:pPr>
                <a:spcAft>
                  <a:spcPts val="600"/>
                </a:spcAft>
              </a:pPr>
              <a:t>18</a:t>
            </a:fld>
            <a:endParaRPr lang="en-US" dirty="0"/>
          </a:p>
        </p:txBody>
      </p:sp>
    </p:spTree>
    <p:extLst>
      <p:ext uri="{BB962C8B-B14F-4D97-AF65-F5344CB8AC3E}">
        <p14:creationId xmlns:p14="http://schemas.microsoft.com/office/powerpoint/2010/main" val="279953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E77C3-689F-9AF3-7C19-C970FE873E1E}"/>
              </a:ext>
            </a:extLst>
          </p:cNvPr>
          <p:cNvSpPr>
            <a:spLocks noGrp="1"/>
          </p:cNvSpPr>
          <p:nvPr>
            <p:ph type="title"/>
          </p:nvPr>
        </p:nvSpPr>
        <p:spPr>
          <a:xfrm>
            <a:off x="1171074" y="1396686"/>
            <a:ext cx="3240506" cy="4064628"/>
          </a:xfrm>
        </p:spPr>
        <p:txBody>
          <a:bodyPr>
            <a:normAutofit/>
          </a:bodyPr>
          <a:lstStyle/>
          <a:p>
            <a:r>
              <a:rPr lang="en-US" b="1" dirty="0"/>
              <a:t>Personnel Policies:</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9599CB-8C16-51F2-402C-FDB06C9F576F}"/>
              </a:ext>
            </a:extLst>
          </p:cNvPr>
          <p:cNvSpPr>
            <a:spLocks noGrp="1"/>
          </p:cNvSpPr>
          <p:nvPr>
            <p:ph idx="1"/>
          </p:nvPr>
        </p:nvSpPr>
        <p:spPr>
          <a:xfrm>
            <a:off x="5370153" y="1526033"/>
            <a:ext cx="5536397" cy="3935281"/>
          </a:xfrm>
        </p:spPr>
        <p:txBody>
          <a:bodyPr>
            <a:normAutofit/>
          </a:bodyPr>
          <a:lstStyle/>
          <a:p>
            <a:r>
              <a:rPr lang="en-US" dirty="0"/>
              <a:t>OR Overtime law</a:t>
            </a:r>
          </a:p>
          <a:p>
            <a:r>
              <a:rPr lang="en-US" dirty="0"/>
              <a:t>Compensatory Time Off</a:t>
            </a:r>
          </a:p>
          <a:p>
            <a:r>
              <a:rPr lang="en-US" dirty="0"/>
              <a:t>Bonus</a:t>
            </a:r>
          </a:p>
          <a:p>
            <a:r>
              <a:rPr lang="en-US" dirty="0"/>
              <a:t>Breaks and Meals</a:t>
            </a:r>
          </a:p>
          <a:p>
            <a:r>
              <a:rPr lang="en-US" dirty="0"/>
              <a:t>Pay Period (pick the one that is closest to yours)</a:t>
            </a:r>
          </a:p>
          <a:p>
            <a:r>
              <a:rPr lang="en-US" dirty="0"/>
              <a:t>Timekeeping</a:t>
            </a:r>
          </a:p>
          <a:p>
            <a:r>
              <a:rPr lang="en-US" dirty="0"/>
              <a:t>OR Final Paycheck Law</a:t>
            </a:r>
          </a:p>
          <a:p>
            <a:endParaRPr lang="en-US" dirty="0"/>
          </a:p>
        </p:txBody>
      </p:sp>
      <p:sp>
        <p:nvSpPr>
          <p:cNvPr id="4" name="Slide Number Placeholder 3">
            <a:extLst>
              <a:ext uri="{FF2B5EF4-FFF2-40B4-BE49-F238E27FC236}">
                <a16:creationId xmlns:a16="http://schemas.microsoft.com/office/drawing/2014/main" id="{62B44260-E5DA-DE4F-50C5-B4F786F850AD}"/>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smtClean="0"/>
              <a:pPr>
                <a:spcAft>
                  <a:spcPts val="600"/>
                </a:spcAft>
              </a:pPr>
              <a:t>19</a:t>
            </a:fld>
            <a:endParaRPr lang="en-US" dirty="0"/>
          </a:p>
        </p:txBody>
      </p:sp>
    </p:spTree>
    <p:extLst>
      <p:ext uri="{BB962C8B-B14F-4D97-AF65-F5344CB8AC3E}">
        <p14:creationId xmlns:p14="http://schemas.microsoft.com/office/powerpoint/2010/main" val="39847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5F9A3F-4694-5790-BAF9-093DE2E4D1E0}"/>
              </a:ext>
            </a:extLst>
          </p:cNvPr>
          <p:cNvSpPr>
            <a:spLocks noGrp="1"/>
          </p:cNvSpPr>
          <p:nvPr>
            <p:ph type="title"/>
          </p:nvPr>
        </p:nvSpPr>
        <p:spPr>
          <a:xfrm>
            <a:off x="838200" y="557189"/>
            <a:ext cx="10515600" cy="672898"/>
          </a:xfrm>
        </p:spPr>
        <p:txBody>
          <a:bodyPr>
            <a:normAutofit fontScale="90000"/>
          </a:bodyPr>
          <a:lstStyle/>
          <a:p>
            <a:pPr algn="ctr"/>
            <a:r>
              <a:rPr lang="en-US" sz="5200" dirty="0"/>
              <a:t>Agenda</a:t>
            </a:r>
          </a:p>
        </p:txBody>
      </p:sp>
      <p:sp>
        <p:nvSpPr>
          <p:cNvPr id="4" name="Slide Number Placeholder 3">
            <a:extLst>
              <a:ext uri="{FF2B5EF4-FFF2-40B4-BE49-F238E27FC236}">
                <a16:creationId xmlns:a16="http://schemas.microsoft.com/office/drawing/2014/main" id="{89DA3911-BCDF-4277-B912-A58C8DCB9A6B}"/>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smtClean="0"/>
              <a:pPr>
                <a:spcAft>
                  <a:spcPts val="600"/>
                </a:spcAft>
              </a:pPr>
              <a:t>2</a:t>
            </a:fld>
            <a:endParaRPr lang="en-US" dirty="0"/>
          </a:p>
        </p:txBody>
      </p:sp>
      <p:graphicFrame>
        <p:nvGraphicFramePr>
          <p:cNvPr id="5" name="Content Placeholder 2">
            <a:extLst>
              <a:ext uri="{FF2B5EF4-FFF2-40B4-BE49-F238E27FC236}">
                <a16:creationId xmlns:a16="http://schemas.microsoft.com/office/drawing/2014/main" id="{AA1891E4-AF43-A646-F691-A9309EA3F701}"/>
              </a:ext>
            </a:extLst>
          </p:cNvPr>
          <p:cNvGraphicFramePr>
            <a:graphicFrameLocks noGrp="1"/>
          </p:cNvGraphicFramePr>
          <p:nvPr>
            <p:ph idx="1"/>
            <p:extLst>
              <p:ext uri="{D42A27DB-BD31-4B8C-83A1-F6EECF244321}">
                <p14:modId xmlns:p14="http://schemas.microsoft.com/office/powerpoint/2010/main" val="3694830571"/>
              </p:ext>
            </p:extLst>
          </p:nvPr>
        </p:nvGraphicFramePr>
        <p:xfrm>
          <a:off x="838200" y="1230087"/>
          <a:ext cx="10515600" cy="4951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32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DDD6C6-93FA-B965-F892-6C18F835E768}"/>
              </a:ext>
            </a:extLst>
          </p:cNvPr>
          <p:cNvSpPr>
            <a:spLocks noGrp="1"/>
          </p:cNvSpPr>
          <p:nvPr>
            <p:ph type="title"/>
          </p:nvPr>
        </p:nvSpPr>
        <p:spPr>
          <a:xfrm>
            <a:off x="1171074" y="1396686"/>
            <a:ext cx="3240506" cy="4064628"/>
          </a:xfrm>
        </p:spPr>
        <p:txBody>
          <a:bodyPr>
            <a:normAutofit/>
          </a:bodyPr>
          <a:lstStyle/>
          <a:p>
            <a:r>
              <a:rPr lang="en-US" b="1" dirty="0"/>
              <a:t>Personnel Policies:</a:t>
            </a:r>
            <a:br>
              <a:rPr lang="en-US" b="1" dirty="0"/>
            </a:br>
            <a:r>
              <a:rPr lang="en-US" b="1" dirty="0"/>
              <a:t>vacation and  leave policies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BB00177-2C9A-A622-60B2-34EACEDCAD75}"/>
              </a:ext>
            </a:extLst>
          </p:cNvPr>
          <p:cNvSpPr>
            <a:spLocks noGrp="1"/>
          </p:cNvSpPr>
          <p:nvPr>
            <p:ph idx="1"/>
          </p:nvPr>
        </p:nvSpPr>
        <p:spPr>
          <a:xfrm>
            <a:off x="5370153" y="1526033"/>
            <a:ext cx="5536397" cy="4522429"/>
          </a:xfrm>
        </p:spPr>
        <p:txBody>
          <a:bodyPr>
            <a:normAutofit lnSpcReduction="10000"/>
          </a:bodyPr>
          <a:lstStyle/>
          <a:p>
            <a:r>
              <a:rPr lang="en-US" dirty="0"/>
              <a:t>Time off</a:t>
            </a:r>
          </a:p>
          <a:p>
            <a:r>
              <a:rPr lang="en-US" dirty="0"/>
              <a:t>Vacation time</a:t>
            </a:r>
          </a:p>
          <a:p>
            <a:r>
              <a:rPr lang="en-US" dirty="0"/>
              <a:t>Holidays</a:t>
            </a:r>
          </a:p>
          <a:p>
            <a:r>
              <a:rPr lang="en-US" dirty="0"/>
              <a:t>OR Sick Leave Act</a:t>
            </a:r>
          </a:p>
          <a:p>
            <a:r>
              <a:rPr lang="en-US" dirty="0"/>
              <a:t>Leave of absence</a:t>
            </a:r>
          </a:p>
          <a:p>
            <a:r>
              <a:rPr lang="en-US" dirty="0"/>
              <a:t>Paid Leave Oregon</a:t>
            </a:r>
          </a:p>
          <a:p>
            <a:r>
              <a:rPr lang="en-US" dirty="0"/>
              <a:t>Oregon Family Leave</a:t>
            </a:r>
          </a:p>
          <a:p>
            <a:r>
              <a:rPr lang="en-US" dirty="0"/>
              <a:t>Pregnancy Disability leave</a:t>
            </a:r>
          </a:p>
          <a:p>
            <a:r>
              <a:rPr lang="en-US" dirty="0"/>
              <a:t>Jury Duty Leave</a:t>
            </a:r>
          </a:p>
        </p:txBody>
      </p:sp>
      <p:sp>
        <p:nvSpPr>
          <p:cNvPr id="4" name="Slide Number Placeholder 3">
            <a:extLst>
              <a:ext uri="{FF2B5EF4-FFF2-40B4-BE49-F238E27FC236}">
                <a16:creationId xmlns:a16="http://schemas.microsoft.com/office/drawing/2014/main" id="{119B8142-E6B6-A996-560E-59B0E5D038E4}"/>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smtClean="0"/>
              <a:pPr>
                <a:spcAft>
                  <a:spcPts val="600"/>
                </a:spcAft>
              </a:pPr>
              <a:t>20</a:t>
            </a:fld>
            <a:endParaRPr lang="en-US" dirty="0"/>
          </a:p>
        </p:txBody>
      </p:sp>
    </p:spTree>
    <p:extLst>
      <p:ext uri="{BB962C8B-B14F-4D97-AF65-F5344CB8AC3E}">
        <p14:creationId xmlns:p14="http://schemas.microsoft.com/office/powerpoint/2010/main" val="1312905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2E3A72-6B4A-69D9-1DC9-9A306F0ED72E}"/>
              </a:ext>
            </a:extLst>
          </p:cNvPr>
          <p:cNvSpPr>
            <a:spLocks noGrp="1"/>
          </p:cNvSpPr>
          <p:nvPr>
            <p:ph type="title"/>
          </p:nvPr>
        </p:nvSpPr>
        <p:spPr>
          <a:xfrm>
            <a:off x="1171074" y="1396686"/>
            <a:ext cx="3240506" cy="4064628"/>
          </a:xfrm>
        </p:spPr>
        <p:txBody>
          <a:bodyPr>
            <a:normAutofit/>
          </a:bodyPr>
          <a:lstStyle/>
          <a:p>
            <a:r>
              <a:rPr lang="en-US" b="1" dirty="0"/>
              <a:t>Personnel Policies:  Health &amp; Wellbeing</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2CF467-C081-A0CC-0E6B-47EEEAC75C3C}"/>
              </a:ext>
            </a:extLst>
          </p:cNvPr>
          <p:cNvSpPr>
            <a:spLocks noGrp="1"/>
          </p:cNvSpPr>
          <p:nvPr>
            <p:ph idx="1"/>
          </p:nvPr>
        </p:nvSpPr>
        <p:spPr>
          <a:xfrm>
            <a:off x="5370153" y="1526033"/>
            <a:ext cx="5536397" cy="3935281"/>
          </a:xfrm>
        </p:spPr>
        <p:txBody>
          <a:bodyPr>
            <a:normAutofit/>
          </a:bodyPr>
          <a:lstStyle/>
          <a:p>
            <a:r>
              <a:rPr lang="en-US" dirty="0"/>
              <a:t>Medical insurance</a:t>
            </a:r>
          </a:p>
          <a:p>
            <a:r>
              <a:rPr lang="en-US" dirty="0"/>
              <a:t>Disability insurance</a:t>
            </a:r>
          </a:p>
          <a:p>
            <a:r>
              <a:rPr lang="en-US" dirty="0"/>
              <a:t>Retirement benefits</a:t>
            </a:r>
          </a:p>
          <a:p>
            <a:r>
              <a:rPr lang="en-US" dirty="0"/>
              <a:t>Life Insurance benefits </a:t>
            </a:r>
          </a:p>
          <a:p>
            <a:r>
              <a:rPr lang="en-US" dirty="0"/>
              <a:t>Dental or vision benefits</a:t>
            </a:r>
          </a:p>
        </p:txBody>
      </p:sp>
      <p:sp>
        <p:nvSpPr>
          <p:cNvPr id="4" name="Slide Number Placeholder 3">
            <a:extLst>
              <a:ext uri="{FF2B5EF4-FFF2-40B4-BE49-F238E27FC236}">
                <a16:creationId xmlns:a16="http://schemas.microsoft.com/office/drawing/2014/main" id="{7AD3FD89-736B-B45B-B75A-1CA9ECEF787F}"/>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smtClean="0"/>
              <a:pPr>
                <a:spcAft>
                  <a:spcPts val="600"/>
                </a:spcAft>
              </a:pPr>
              <a:t>21</a:t>
            </a:fld>
            <a:endParaRPr lang="en-US" dirty="0"/>
          </a:p>
        </p:txBody>
      </p:sp>
    </p:spTree>
    <p:extLst>
      <p:ext uri="{BB962C8B-B14F-4D97-AF65-F5344CB8AC3E}">
        <p14:creationId xmlns:p14="http://schemas.microsoft.com/office/powerpoint/2010/main" val="248427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63E0EE-FC6D-67AA-0642-91F41D40ACF8}"/>
              </a:ext>
            </a:extLst>
          </p:cNvPr>
          <p:cNvSpPr>
            <a:spLocks noGrp="1"/>
          </p:cNvSpPr>
          <p:nvPr>
            <p:ph type="title"/>
          </p:nvPr>
        </p:nvSpPr>
        <p:spPr>
          <a:xfrm>
            <a:off x="326571" y="1153572"/>
            <a:ext cx="3712029" cy="4461163"/>
          </a:xfrm>
        </p:spPr>
        <p:txBody>
          <a:bodyPr>
            <a:normAutofit/>
          </a:bodyPr>
          <a:lstStyle/>
          <a:p>
            <a:r>
              <a:rPr lang="en-US" b="1" dirty="0"/>
              <a:t>Personnel Policies: Discrimination and Harassment </a:t>
            </a:r>
          </a:p>
        </p:txBody>
      </p:sp>
      <p:sp>
        <p:nvSpPr>
          <p:cNvPr id="19"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38A090-09B4-C4FD-DB89-4D418518B373}"/>
              </a:ext>
            </a:extLst>
          </p:cNvPr>
          <p:cNvSpPr>
            <a:spLocks noGrp="1"/>
          </p:cNvSpPr>
          <p:nvPr>
            <p:ph idx="1"/>
          </p:nvPr>
        </p:nvSpPr>
        <p:spPr>
          <a:xfrm>
            <a:off x="4447308" y="591344"/>
            <a:ext cx="6906491" cy="5585619"/>
          </a:xfrm>
        </p:spPr>
        <p:txBody>
          <a:bodyPr anchor="ctr">
            <a:normAutofit/>
          </a:bodyPr>
          <a:lstStyle/>
          <a:p>
            <a:r>
              <a:rPr lang="en-US" dirty="0"/>
              <a:t>Discrimination</a:t>
            </a:r>
          </a:p>
          <a:p>
            <a:r>
              <a:rPr lang="en-US" dirty="0"/>
              <a:t>Harassment </a:t>
            </a:r>
          </a:p>
          <a:p>
            <a:r>
              <a:rPr lang="en-US" dirty="0"/>
              <a:t>Prohibited conduct</a:t>
            </a:r>
          </a:p>
          <a:p>
            <a:r>
              <a:rPr lang="en-US" dirty="0"/>
              <a:t>Sexual harassment </a:t>
            </a:r>
          </a:p>
          <a:p>
            <a:r>
              <a:rPr lang="en-US" dirty="0"/>
              <a:t>Penalties</a:t>
            </a:r>
          </a:p>
          <a:p>
            <a:r>
              <a:rPr lang="en-US" dirty="0"/>
              <a:t>Retaliation protections</a:t>
            </a:r>
          </a:p>
          <a:p>
            <a:r>
              <a:rPr lang="en-US" dirty="0"/>
              <a:t>Reporting procedures</a:t>
            </a:r>
          </a:p>
        </p:txBody>
      </p:sp>
      <p:sp>
        <p:nvSpPr>
          <p:cNvPr id="4" name="Slide Number Placeholder 3">
            <a:extLst>
              <a:ext uri="{FF2B5EF4-FFF2-40B4-BE49-F238E27FC236}">
                <a16:creationId xmlns:a16="http://schemas.microsoft.com/office/drawing/2014/main" id="{AE3533A5-F411-AC24-4CFF-DCFCD9CF5BC1}"/>
              </a:ext>
            </a:extLst>
          </p:cNvPr>
          <p:cNvSpPr>
            <a:spLocks noGrp="1"/>
          </p:cNvSpPr>
          <p:nvPr>
            <p:ph type="sldNum" sz="quarter" idx="12"/>
          </p:nvPr>
        </p:nvSpPr>
        <p:spPr>
          <a:xfrm>
            <a:off x="9541564" y="6356350"/>
            <a:ext cx="1812235" cy="365125"/>
          </a:xfrm>
        </p:spPr>
        <p:txBody>
          <a:bodyPr>
            <a:normAutofit/>
          </a:bodyPr>
          <a:lstStyle/>
          <a:p>
            <a:pPr>
              <a:spcAft>
                <a:spcPts val="600"/>
              </a:spcAft>
            </a:pPr>
            <a:fld id="{0700DFDB-1E27-4CC0-B9C0-7D6EE33EE658}" type="slidenum">
              <a:rPr lang="en-US" smtClean="0"/>
              <a:pPr>
                <a:spcAft>
                  <a:spcPts val="600"/>
                </a:spcAft>
              </a:pPr>
              <a:t>22</a:t>
            </a:fld>
            <a:endParaRPr lang="en-US" dirty="0"/>
          </a:p>
        </p:txBody>
      </p:sp>
    </p:spTree>
    <p:extLst>
      <p:ext uri="{BB962C8B-B14F-4D97-AF65-F5344CB8AC3E}">
        <p14:creationId xmlns:p14="http://schemas.microsoft.com/office/powerpoint/2010/main" val="81240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E4CC8E-8A17-5923-EF68-043A09DC235F}"/>
              </a:ext>
            </a:extLst>
          </p:cNvPr>
          <p:cNvSpPr>
            <a:spLocks noGrp="1"/>
          </p:cNvSpPr>
          <p:nvPr>
            <p:ph type="title"/>
          </p:nvPr>
        </p:nvSpPr>
        <p:spPr>
          <a:xfrm>
            <a:off x="838200" y="557189"/>
            <a:ext cx="3374136" cy="5567891"/>
          </a:xfrm>
        </p:spPr>
        <p:txBody>
          <a:bodyPr>
            <a:normAutofit/>
          </a:bodyPr>
          <a:lstStyle/>
          <a:p>
            <a:r>
              <a:rPr lang="en-US" b="1" dirty="0"/>
              <a:t>More Personnel Policies </a:t>
            </a:r>
          </a:p>
        </p:txBody>
      </p:sp>
      <p:sp>
        <p:nvSpPr>
          <p:cNvPr id="4" name="Slide Number Placeholder 3">
            <a:extLst>
              <a:ext uri="{FF2B5EF4-FFF2-40B4-BE49-F238E27FC236}">
                <a16:creationId xmlns:a16="http://schemas.microsoft.com/office/drawing/2014/main" id="{F2A3CA0B-4CCF-3E8F-7400-1806F631541A}"/>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smtClean="0"/>
              <a:pPr>
                <a:spcAft>
                  <a:spcPts val="600"/>
                </a:spcAft>
              </a:pPr>
              <a:t>23</a:t>
            </a:fld>
            <a:endParaRPr lang="en-US" dirty="0"/>
          </a:p>
        </p:txBody>
      </p:sp>
      <p:graphicFrame>
        <p:nvGraphicFramePr>
          <p:cNvPr id="6" name="Content Placeholder 2">
            <a:extLst>
              <a:ext uri="{FF2B5EF4-FFF2-40B4-BE49-F238E27FC236}">
                <a16:creationId xmlns:a16="http://schemas.microsoft.com/office/drawing/2014/main" id="{988C281D-0AC7-6E2C-EFA6-1260B8BFFD44}"/>
              </a:ext>
            </a:extLst>
          </p:cNvPr>
          <p:cNvGraphicFramePr>
            <a:graphicFrameLocks noGrp="1"/>
          </p:cNvGraphicFramePr>
          <p:nvPr>
            <p:ph idx="1"/>
            <p:extLst>
              <p:ext uri="{D42A27DB-BD31-4B8C-83A1-F6EECF244321}">
                <p14:modId xmlns:p14="http://schemas.microsoft.com/office/powerpoint/2010/main" val="4187001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18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Rectangle 19">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Rectangle 21">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9EFFCF-4D34-92ED-0C9F-1FE67705CCA9}"/>
              </a:ext>
            </a:extLst>
          </p:cNvPr>
          <p:cNvSpPr>
            <a:spLocks noGrp="1"/>
          </p:cNvSpPr>
          <p:nvPr>
            <p:ph type="title"/>
          </p:nvPr>
        </p:nvSpPr>
        <p:spPr>
          <a:xfrm>
            <a:off x="504967" y="675564"/>
            <a:ext cx="3609833" cy="5204085"/>
          </a:xfrm>
        </p:spPr>
        <p:txBody>
          <a:bodyPr>
            <a:normAutofit/>
          </a:bodyPr>
          <a:lstStyle/>
          <a:p>
            <a:r>
              <a:rPr lang="en-US" b="1" dirty="0"/>
              <a:t>Personnel Policies: Employment Practices</a:t>
            </a:r>
          </a:p>
        </p:txBody>
      </p:sp>
      <p:cxnSp>
        <p:nvCxnSpPr>
          <p:cNvPr id="26" name="Straight Connector 25">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B1EF7B1-5287-4B35-344F-43CC026EA4CB}"/>
              </a:ext>
            </a:extLst>
          </p:cNvPr>
          <p:cNvSpPr>
            <a:spLocks noGrp="1"/>
          </p:cNvSpPr>
          <p:nvPr>
            <p:ph type="sldNum" sz="quarter" idx="12"/>
          </p:nvPr>
        </p:nvSpPr>
        <p:spPr>
          <a:xfrm>
            <a:off x="11380641" y="0"/>
            <a:ext cx="811359" cy="704762"/>
          </a:xfrm>
        </p:spPr>
        <p:txBody>
          <a:bodyPr>
            <a:normAutofit/>
          </a:bodyPr>
          <a:lstStyle/>
          <a:p>
            <a:pPr algn="ctr">
              <a:spcAft>
                <a:spcPts val="600"/>
              </a:spcAft>
            </a:pPr>
            <a:fld id="{0700DFDB-1E27-4CC0-B9C0-7D6EE33EE658}" type="slidenum">
              <a:rPr lang="en-US" smtClean="0"/>
              <a:pPr algn="ctr">
                <a:spcAft>
                  <a:spcPts val="600"/>
                </a:spcAft>
              </a:pPr>
              <a:t>24</a:t>
            </a:fld>
            <a:endParaRPr lang="en-US" dirty="0"/>
          </a:p>
        </p:txBody>
      </p:sp>
      <p:cxnSp>
        <p:nvCxnSpPr>
          <p:cNvPr id="28" name="Straight Connector 27">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11">
            <a:extLst>
              <a:ext uri="{FF2B5EF4-FFF2-40B4-BE49-F238E27FC236}">
                <a16:creationId xmlns:a16="http://schemas.microsoft.com/office/drawing/2014/main" id="{4D710EE0-CC41-C6A8-864E-6468D6EC093D}"/>
              </a:ext>
            </a:extLst>
          </p:cNvPr>
          <p:cNvGraphicFramePr>
            <a:graphicFrameLocks noGrp="1"/>
          </p:cNvGraphicFramePr>
          <p:nvPr>
            <p:ph idx="1"/>
            <p:extLst>
              <p:ext uri="{D42A27DB-BD31-4B8C-83A1-F6EECF244321}">
                <p14:modId xmlns:p14="http://schemas.microsoft.com/office/powerpoint/2010/main" val="2313272084"/>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196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CC15-C6B0-C6E5-1086-BFA3B403C404}"/>
              </a:ext>
            </a:extLst>
          </p:cNvPr>
          <p:cNvSpPr>
            <a:spLocks noGrp="1"/>
          </p:cNvSpPr>
          <p:nvPr>
            <p:ph type="title"/>
          </p:nvPr>
        </p:nvSpPr>
        <p:spPr/>
        <p:txBody>
          <a:bodyPr/>
          <a:lstStyle/>
          <a:p>
            <a:r>
              <a:rPr lang="en-US" b="1" dirty="0"/>
              <a:t>Personnel Policies:  Employment practices</a:t>
            </a:r>
          </a:p>
        </p:txBody>
      </p:sp>
      <p:graphicFrame>
        <p:nvGraphicFramePr>
          <p:cNvPr id="6" name="Content Placeholder 2">
            <a:extLst>
              <a:ext uri="{FF2B5EF4-FFF2-40B4-BE49-F238E27FC236}">
                <a16:creationId xmlns:a16="http://schemas.microsoft.com/office/drawing/2014/main" id="{4865698F-E196-5C46-7C78-B957B2C570D4}"/>
              </a:ext>
            </a:extLst>
          </p:cNvPr>
          <p:cNvGraphicFramePr>
            <a:graphicFrameLocks noGrp="1"/>
          </p:cNvGraphicFramePr>
          <p:nvPr>
            <p:ph idx="1"/>
            <p:extLst>
              <p:ext uri="{D42A27DB-BD31-4B8C-83A1-F6EECF244321}">
                <p14:modId xmlns:p14="http://schemas.microsoft.com/office/powerpoint/2010/main" val="38304945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C79B5EF-A4D1-59D6-A00B-CF691AFEDF03}"/>
              </a:ext>
            </a:extLst>
          </p:cNvPr>
          <p:cNvSpPr>
            <a:spLocks noGrp="1"/>
          </p:cNvSpPr>
          <p:nvPr>
            <p:ph type="sldNum" sz="quarter" idx="12"/>
          </p:nvPr>
        </p:nvSpPr>
        <p:spPr/>
        <p:txBody>
          <a:bodyPr/>
          <a:lstStyle/>
          <a:p>
            <a:fld id="{0700DFDB-1E27-4CC0-B9C0-7D6EE33EE658}" type="slidenum">
              <a:rPr lang="en-US" smtClean="0"/>
              <a:t>25</a:t>
            </a:fld>
            <a:endParaRPr lang="en-US" dirty="0"/>
          </a:p>
        </p:txBody>
      </p:sp>
    </p:spTree>
    <p:extLst>
      <p:ext uri="{BB962C8B-B14F-4D97-AF65-F5344CB8AC3E}">
        <p14:creationId xmlns:p14="http://schemas.microsoft.com/office/powerpoint/2010/main" val="343405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ED3100-3941-4F9A-9FAB-4A7A9B4A0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a:extLst>
              <a:ext uri="{FF2B5EF4-FFF2-40B4-BE49-F238E27FC236}">
                <a16:creationId xmlns:a16="http://schemas.microsoft.com/office/drawing/2014/main" id="{8CBEFB3C-8BDC-4A1B-94A5-A6A24CBB6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descr="Graph on document with pen">
            <a:extLst>
              <a:ext uri="{FF2B5EF4-FFF2-40B4-BE49-F238E27FC236}">
                <a16:creationId xmlns:a16="http://schemas.microsoft.com/office/drawing/2014/main" id="{38CD37ED-43E4-3D8B-953C-7C176F161A4E}"/>
              </a:ext>
            </a:extLst>
          </p:cNvPr>
          <p:cNvPicPr>
            <a:picLocks noChangeAspect="1"/>
          </p:cNvPicPr>
          <p:nvPr/>
        </p:nvPicPr>
        <p:blipFill rotWithShape="1">
          <a:blip r:embed="rId3">
            <a:duotone>
              <a:schemeClr val="accent1">
                <a:shade val="45000"/>
                <a:satMod val="135000"/>
              </a:schemeClr>
              <a:prstClr val="white"/>
            </a:duotone>
            <a:alphaModFix amt="35000"/>
          </a:blip>
          <a:srcRect t="1510" b="14220"/>
          <a:stretch/>
        </p:blipFill>
        <p:spPr>
          <a:xfrm>
            <a:off x="0" y="-8867"/>
            <a:ext cx="12191981" cy="6857989"/>
          </a:xfrm>
          <a:prstGeom prst="rect">
            <a:avLst/>
          </a:prstGeom>
        </p:spPr>
      </p:pic>
      <p:sp>
        <p:nvSpPr>
          <p:cNvPr id="2" name="Title 1">
            <a:extLst>
              <a:ext uri="{FF2B5EF4-FFF2-40B4-BE49-F238E27FC236}">
                <a16:creationId xmlns:a16="http://schemas.microsoft.com/office/drawing/2014/main" id="{DD84CD12-ED72-0EA4-237E-D7F9B0C618EB}"/>
              </a:ext>
            </a:extLst>
          </p:cNvPr>
          <p:cNvSpPr>
            <a:spLocks noGrp="1"/>
          </p:cNvSpPr>
          <p:nvPr>
            <p:ph type="title"/>
          </p:nvPr>
        </p:nvSpPr>
        <p:spPr>
          <a:xfrm>
            <a:off x="1188069" y="381935"/>
            <a:ext cx="5366040" cy="1838751"/>
          </a:xfrm>
        </p:spPr>
        <p:txBody>
          <a:bodyPr anchor="b">
            <a:normAutofit/>
          </a:bodyPr>
          <a:lstStyle/>
          <a:p>
            <a:r>
              <a:rPr lang="en-US" dirty="0"/>
              <a:t>Appendix</a:t>
            </a:r>
          </a:p>
        </p:txBody>
      </p:sp>
      <p:grpSp>
        <p:nvGrpSpPr>
          <p:cNvPr id="14" name="Group 13">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a:solidFill>
            <a:srgbClr val="FFFFFF"/>
          </a:solidFill>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D50BD1-217D-19F0-6647-2C95B1338804}"/>
              </a:ext>
            </a:extLst>
          </p:cNvPr>
          <p:cNvSpPr>
            <a:spLocks noGrp="1"/>
          </p:cNvSpPr>
          <p:nvPr>
            <p:ph idx="1"/>
          </p:nvPr>
        </p:nvSpPr>
        <p:spPr>
          <a:xfrm>
            <a:off x="1330389" y="2405020"/>
            <a:ext cx="6573444" cy="2809114"/>
          </a:xfrm>
        </p:spPr>
        <p:txBody>
          <a:bodyPr anchor="t">
            <a:normAutofit lnSpcReduction="10000"/>
          </a:bodyPr>
          <a:lstStyle/>
          <a:p>
            <a:r>
              <a:rPr lang="en-US" b="1" dirty="0"/>
              <a:t>Acknowledgement form </a:t>
            </a:r>
          </a:p>
          <a:p>
            <a:r>
              <a:rPr lang="en-US" b="1" dirty="0"/>
              <a:t>Whistleblower Protections</a:t>
            </a:r>
          </a:p>
          <a:p>
            <a:r>
              <a:rPr lang="en-US" b="1" dirty="0"/>
              <a:t>Board contract</a:t>
            </a:r>
          </a:p>
          <a:p>
            <a:r>
              <a:rPr lang="en-US" b="1" dirty="0"/>
              <a:t>Conflict of Interest and Annual statement for Board members</a:t>
            </a:r>
          </a:p>
          <a:p>
            <a:r>
              <a:rPr lang="en-US" b="1" dirty="0"/>
              <a:t>Simple Parliamentary Procedures</a:t>
            </a:r>
          </a:p>
          <a:p>
            <a:endParaRPr lang="en-US" sz="2000" dirty="0">
              <a:solidFill>
                <a:srgbClr val="FFFFFF"/>
              </a:solidFill>
            </a:endParaRPr>
          </a:p>
        </p:txBody>
      </p:sp>
      <p:sp>
        <p:nvSpPr>
          <p:cNvPr id="4" name="Slide Number Placeholder 3">
            <a:extLst>
              <a:ext uri="{FF2B5EF4-FFF2-40B4-BE49-F238E27FC236}">
                <a16:creationId xmlns:a16="http://schemas.microsoft.com/office/drawing/2014/main" id="{88E8DC2B-3AF0-C1FA-5B3B-B9FA0F64A791}"/>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a:solidFill>
                  <a:srgbClr val="FFFFFF"/>
                </a:solidFill>
              </a:rPr>
              <a:pPr>
                <a:spcAft>
                  <a:spcPts val="600"/>
                </a:spcAft>
              </a:pPr>
              <a:t>26</a:t>
            </a:fld>
            <a:endParaRPr lang="en-US" dirty="0">
              <a:solidFill>
                <a:srgbClr val="FFFFFF"/>
              </a:solidFill>
            </a:endParaRPr>
          </a:p>
        </p:txBody>
      </p:sp>
    </p:spTree>
    <p:extLst>
      <p:ext uri="{BB962C8B-B14F-4D97-AF65-F5344CB8AC3E}">
        <p14:creationId xmlns:p14="http://schemas.microsoft.com/office/powerpoint/2010/main" val="126338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Question marks in a line and one question mark is lit">
            <a:extLst>
              <a:ext uri="{FF2B5EF4-FFF2-40B4-BE49-F238E27FC236}">
                <a16:creationId xmlns:a16="http://schemas.microsoft.com/office/drawing/2014/main" id="{AF5CD7C8-C196-2F24-6ABA-13CACDDB4A35}"/>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E7A5D5-57CD-BD24-7249-D1F93C52C963}"/>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b="1" dirty="0"/>
              <a:t>Questions?</a:t>
            </a:r>
          </a:p>
        </p:txBody>
      </p:sp>
      <p:sp>
        <p:nvSpPr>
          <p:cNvPr id="4" name="Slide Number Placeholder 3">
            <a:extLst>
              <a:ext uri="{FF2B5EF4-FFF2-40B4-BE49-F238E27FC236}">
                <a16:creationId xmlns:a16="http://schemas.microsoft.com/office/drawing/2014/main" id="{7805481A-F32C-240A-FF40-757195C745D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0700DFDB-1E27-4CC0-B9C0-7D6EE33EE658}" type="slidenum">
              <a:rPr lang="en-US" smtClean="0">
                <a:solidFill>
                  <a:prstClr val="black">
                    <a:tint val="75000"/>
                  </a:prstClr>
                </a:solidFill>
                <a:latin typeface="Calibri" panose="020F0502020204030204"/>
              </a:rPr>
              <a:pPr defTabSz="914400">
                <a:spcAft>
                  <a:spcPts val="600"/>
                </a:spcAft>
                <a:defRPr/>
              </a:pPr>
              <a:t>27</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22392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EDC9E5-3368-71DD-B062-7D5B33826A93}"/>
              </a:ext>
            </a:extLst>
          </p:cNvPr>
          <p:cNvSpPr>
            <a:spLocks noGrp="1"/>
          </p:cNvSpPr>
          <p:nvPr>
            <p:ph type="title"/>
          </p:nvPr>
        </p:nvSpPr>
        <p:spPr>
          <a:xfrm>
            <a:off x="838200" y="1336390"/>
            <a:ext cx="6155988" cy="1182927"/>
          </a:xfrm>
        </p:spPr>
        <p:txBody>
          <a:bodyPr anchor="b">
            <a:normAutofit/>
          </a:bodyPr>
          <a:lstStyle/>
          <a:p>
            <a:r>
              <a:rPr lang="en-US" sz="5600" b="1" dirty="0"/>
              <a:t>Thank you</a:t>
            </a:r>
          </a:p>
        </p:txBody>
      </p:sp>
      <p:cxnSp>
        <p:nvCxnSpPr>
          <p:cNvPr id="25" name="Straight Connector 2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0291FD-4AA7-3C6C-829A-5C76C20EFF2E}"/>
              </a:ext>
            </a:extLst>
          </p:cNvPr>
          <p:cNvSpPr>
            <a:spLocks noGrp="1"/>
          </p:cNvSpPr>
          <p:nvPr>
            <p:ph idx="1"/>
          </p:nvPr>
        </p:nvSpPr>
        <p:spPr>
          <a:xfrm>
            <a:off x="803776" y="2829330"/>
            <a:ext cx="6190412" cy="3344459"/>
          </a:xfrm>
        </p:spPr>
        <p:txBody>
          <a:bodyPr anchor="t">
            <a:normAutofit/>
          </a:bodyPr>
          <a:lstStyle/>
          <a:p>
            <a:pPr marL="0" indent="0">
              <a:buNone/>
            </a:pPr>
            <a:r>
              <a:rPr lang="en-US" dirty="0">
                <a:solidFill>
                  <a:schemeClr val="tx1">
                    <a:alpha val="80000"/>
                  </a:schemeClr>
                </a:solidFill>
              </a:rPr>
              <a:t>Donna Ann Harris</a:t>
            </a:r>
          </a:p>
          <a:p>
            <a:pPr marL="0" indent="0">
              <a:buNone/>
            </a:pPr>
            <a:r>
              <a:rPr lang="en-US" dirty="0">
                <a:solidFill>
                  <a:schemeClr val="tx1">
                    <a:alpha val="80000"/>
                  </a:schemeClr>
                </a:solidFill>
              </a:rPr>
              <a:t>Heritage Consulting Inc</a:t>
            </a:r>
          </a:p>
          <a:p>
            <a:pPr marL="0" indent="0">
              <a:buNone/>
            </a:pPr>
            <a:r>
              <a:rPr lang="en-US" dirty="0">
                <a:solidFill>
                  <a:schemeClr val="tx1">
                    <a:alpha val="80000"/>
                  </a:schemeClr>
                </a:solidFill>
              </a:rPr>
              <a:t>422 South Camac Street</a:t>
            </a:r>
          </a:p>
          <a:p>
            <a:pPr marL="0" indent="0">
              <a:buNone/>
            </a:pPr>
            <a:r>
              <a:rPr lang="en-US" dirty="0">
                <a:solidFill>
                  <a:schemeClr val="tx1">
                    <a:alpha val="80000"/>
                  </a:schemeClr>
                </a:solidFill>
              </a:rPr>
              <a:t>Philadelphia, PA 19147</a:t>
            </a:r>
          </a:p>
          <a:p>
            <a:pPr marL="0" indent="0">
              <a:buNone/>
            </a:pPr>
            <a:r>
              <a:rPr lang="en-US" dirty="0">
                <a:solidFill>
                  <a:schemeClr val="tx1">
                    <a:alpha val="80000"/>
                  </a:schemeClr>
                </a:solidFill>
              </a:rPr>
              <a:t>267 251 5444</a:t>
            </a:r>
          </a:p>
          <a:p>
            <a:pPr marL="0" indent="0">
              <a:buNone/>
            </a:pPr>
            <a:r>
              <a:rPr lang="en-US" dirty="0">
                <a:solidFill>
                  <a:schemeClr val="tx1">
                    <a:alpha val="80000"/>
                  </a:schemeClr>
                </a:solidFill>
              </a:rPr>
              <a:t>heritageconsultinginc@gmail.com</a:t>
            </a:r>
          </a:p>
        </p:txBody>
      </p:sp>
      <p:pic>
        <p:nvPicPr>
          <p:cNvPr id="8" name="Graphic 7" descr="Email">
            <a:extLst>
              <a:ext uri="{FF2B5EF4-FFF2-40B4-BE49-F238E27FC236}">
                <a16:creationId xmlns:a16="http://schemas.microsoft.com/office/drawing/2014/main" id="{E11E6D35-3167-C3AF-437E-EE29041233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653" y="1980885"/>
            <a:ext cx="3548404" cy="3548404"/>
          </a:xfrm>
          <a:prstGeom prst="rect">
            <a:avLst/>
          </a:prstGeom>
        </p:spPr>
      </p:pic>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dirty="0"/>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ADA14ECA-D4B2-EA21-3E4B-30A01E458B0B}"/>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a:solidFill>
                  <a:schemeClr val="tx1">
                    <a:alpha val="60000"/>
                  </a:schemeClr>
                </a:solidFill>
              </a:rPr>
              <a:pPr>
                <a:spcAft>
                  <a:spcPts val="600"/>
                </a:spcAft>
              </a:pPr>
              <a:t>28</a:t>
            </a:fld>
            <a:endParaRPr lang="en-US" dirty="0">
              <a:solidFill>
                <a:schemeClr val="tx1">
                  <a:alpha val="60000"/>
                </a:schemeClr>
              </a:solidFill>
            </a:endParaRPr>
          </a:p>
        </p:txBody>
      </p:sp>
    </p:spTree>
    <p:extLst>
      <p:ext uri="{BB962C8B-B14F-4D97-AF65-F5344CB8AC3E}">
        <p14:creationId xmlns:p14="http://schemas.microsoft.com/office/powerpoint/2010/main" val="247846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Electronic circuit board">
            <a:extLst>
              <a:ext uri="{FF2B5EF4-FFF2-40B4-BE49-F238E27FC236}">
                <a16:creationId xmlns:a16="http://schemas.microsoft.com/office/drawing/2014/main" id="{2BE2D082-64EB-6E25-856E-599355FAAA39}"/>
              </a:ext>
            </a:extLst>
          </p:cNvPr>
          <p:cNvPicPr>
            <a:picLocks noChangeAspect="1"/>
          </p:cNvPicPr>
          <p:nvPr/>
        </p:nvPicPr>
        <p:blipFill rotWithShape="1">
          <a:blip r:embed="rId3">
            <a:duotone>
              <a:schemeClr val="bg2">
                <a:shade val="45000"/>
                <a:satMod val="135000"/>
              </a:schemeClr>
              <a:prstClr val="white"/>
            </a:duotone>
          </a:blip>
          <a:srcRect l="9091" t="23391"/>
          <a:stretch/>
        </p:blipFill>
        <p:spPr>
          <a:xfrm>
            <a:off x="20" y="10"/>
            <a:ext cx="12191980" cy="6857990"/>
          </a:xfrm>
          <a:prstGeom prst="rect">
            <a:avLst/>
          </a:prstGeom>
        </p:spPr>
      </p:pic>
      <p:sp>
        <p:nvSpPr>
          <p:cNvPr id="45" name="Rectangle 4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6B52CE-9EF0-1BD8-B3BC-26005F4DBEC3}"/>
              </a:ext>
            </a:extLst>
          </p:cNvPr>
          <p:cNvSpPr>
            <a:spLocks noGrp="1"/>
          </p:cNvSpPr>
          <p:nvPr>
            <p:ph type="title"/>
          </p:nvPr>
        </p:nvSpPr>
        <p:spPr>
          <a:xfrm>
            <a:off x="838200" y="365125"/>
            <a:ext cx="10515600" cy="1325563"/>
          </a:xfrm>
        </p:spPr>
        <p:txBody>
          <a:bodyPr>
            <a:normAutofit/>
          </a:bodyPr>
          <a:lstStyle/>
          <a:p>
            <a:r>
              <a:rPr lang="en-US" dirty="0"/>
              <a:t>How to use: Interactive PDF Manual</a:t>
            </a:r>
          </a:p>
        </p:txBody>
      </p:sp>
      <p:graphicFrame>
        <p:nvGraphicFramePr>
          <p:cNvPr id="35" name="Content Placeholder 2">
            <a:extLst>
              <a:ext uri="{FF2B5EF4-FFF2-40B4-BE49-F238E27FC236}">
                <a16:creationId xmlns:a16="http://schemas.microsoft.com/office/drawing/2014/main" id="{1C71701B-0EA5-118B-D092-20CEDE35A701}"/>
              </a:ext>
            </a:extLst>
          </p:cNvPr>
          <p:cNvGraphicFramePr>
            <a:graphicFrameLocks noGrp="1"/>
          </p:cNvGraphicFramePr>
          <p:nvPr>
            <p:ph idx="1"/>
            <p:extLst>
              <p:ext uri="{D42A27DB-BD31-4B8C-83A1-F6EECF244321}">
                <p14:modId xmlns:p14="http://schemas.microsoft.com/office/powerpoint/2010/main" val="40579594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D6ADAC2E-3BA0-6EE0-FE44-7D99D674AED8}"/>
              </a:ext>
            </a:extLst>
          </p:cNvPr>
          <p:cNvSpPr>
            <a:spLocks noGrp="1"/>
          </p:cNvSpPr>
          <p:nvPr>
            <p:ph type="sldNum" sz="quarter" idx="12"/>
          </p:nvPr>
        </p:nvSpPr>
        <p:spPr/>
        <p:txBody>
          <a:bodyPr/>
          <a:lstStyle/>
          <a:p>
            <a:fld id="{0700DFDB-1E27-4CC0-B9C0-7D6EE33EE658}" type="slidenum">
              <a:rPr lang="en-US" smtClean="0"/>
              <a:t>3</a:t>
            </a:fld>
            <a:endParaRPr lang="en-US" dirty="0"/>
          </a:p>
        </p:txBody>
      </p:sp>
    </p:spTree>
    <p:extLst>
      <p:ext uri="{BB962C8B-B14F-4D97-AF65-F5344CB8AC3E}">
        <p14:creationId xmlns:p14="http://schemas.microsoft.com/office/powerpoint/2010/main" val="336883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44FDA1-49BD-8058-6307-403850E3505B}"/>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Best Practices in Main Street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6F86E96B-CB2F-1492-7DFB-0B226DAB197D}"/>
              </a:ext>
            </a:extLst>
          </p:cNvPr>
          <p:cNvSpPr>
            <a:spLocks noGrp="1"/>
          </p:cNvSpPr>
          <p:nvPr>
            <p:ph idx="1"/>
          </p:nvPr>
        </p:nvSpPr>
        <p:spPr>
          <a:xfrm>
            <a:off x="6297232" y="261258"/>
            <a:ext cx="5344655" cy="6095092"/>
          </a:xfrm>
        </p:spPr>
        <p:txBody>
          <a:bodyPr anchor="ctr">
            <a:normAutofit fontScale="92500"/>
          </a:bodyPr>
          <a:lstStyle/>
          <a:p>
            <a:r>
              <a:rPr lang="en-US" dirty="0">
                <a:solidFill>
                  <a:schemeClr val="tx1">
                    <a:alpha val="80000"/>
                  </a:schemeClr>
                </a:solidFill>
              </a:rPr>
              <a:t>Gathers together most traditional policies for local Main Street organizations</a:t>
            </a:r>
          </a:p>
          <a:p>
            <a:r>
              <a:rPr lang="en-US" dirty="0">
                <a:solidFill>
                  <a:schemeClr val="tx1">
                    <a:alpha val="80000"/>
                  </a:schemeClr>
                </a:solidFill>
              </a:rPr>
              <a:t>Uses Oregon State Laws for Personnel policies</a:t>
            </a:r>
          </a:p>
          <a:p>
            <a:r>
              <a:rPr lang="en-US" dirty="0">
                <a:solidFill>
                  <a:schemeClr val="tx1">
                    <a:alpha val="80000"/>
                  </a:schemeClr>
                </a:solidFill>
              </a:rPr>
              <a:t>Compare these Policies and Procedures to what you have now</a:t>
            </a:r>
          </a:p>
          <a:p>
            <a:r>
              <a:rPr lang="en-US" dirty="0">
                <a:solidFill>
                  <a:schemeClr val="tx1">
                    <a:alpha val="80000"/>
                  </a:schemeClr>
                </a:solidFill>
              </a:rPr>
              <a:t>Update your policies or use this version</a:t>
            </a:r>
          </a:p>
          <a:p>
            <a:r>
              <a:rPr lang="en-US" dirty="0">
                <a:solidFill>
                  <a:schemeClr val="tx1">
                    <a:alpha val="80000"/>
                  </a:schemeClr>
                </a:solidFill>
              </a:rPr>
              <a:t>Have an attorney or HR professional review this P&amp;P</a:t>
            </a:r>
          </a:p>
          <a:p>
            <a:r>
              <a:rPr lang="en-US" dirty="0">
                <a:solidFill>
                  <a:schemeClr val="tx1">
                    <a:alpha val="80000"/>
                  </a:schemeClr>
                </a:solidFill>
              </a:rPr>
              <a:t>Thank you to </a:t>
            </a:r>
            <a:r>
              <a:rPr lang="en-US" b="0" i="0" u="none" strike="noStrike" baseline="0" dirty="0">
                <a:solidFill>
                  <a:schemeClr val="tx1">
                    <a:alpha val="80000"/>
                  </a:schemeClr>
                </a:solidFill>
              </a:rPr>
              <a:t>Nicole Feightner, PHR/SHRM-CP, </a:t>
            </a:r>
            <a:r>
              <a:rPr lang="en-US" dirty="0">
                <a:solidFill>
                  <a:schemeClr val="tx1">
                    <a:alpha val="80000"/>
                  </a:schemeClr>
                </a:solidFill>
              </a:rPr>
              <a:t>of </a:t>
            </a:r>
            <a:r>
              <a:rPr lang="en-US" b="0" i="0" u="none" strike="noStrike" baseline="0" dirty="0">
                <a:solidFill>
                  <a:schemeClr val="tx1">
                    <a:alpha val="80000"/>
                  </a:schemeClr>
                </a:solidFill>
              </a:rPr>
              <a:t>Bridgetown People Consulting for her careful review of personnel policies section </a:t>
            </a:r>
            <a:endParaRPr lang="en-US"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4B08658-9D5B-007A-1411-651C861AF5AE}"/>
              </a:ext>
            </a:extLst>
          </p:cNvPr>
          <p:cNvSpPr>
            <a:spLocks noGrp="1"/>
          </p:cNvSpPr>
          <p:nvPr>
            <p:ph type="sldNum" sz="quarter" idx="12"/>
          </p:nvPr>
        </p:nvSpPr>
        <p:spPr/>
        <p:txBody>
          <a:bodyPr/>
          <a:lstStyle/>
          <a:p>
            <a:fld id="{0700DFDB-1E27-4CC0-B9C0-7D6EE33EE658}" type="slidenum">
              <a:rPr lang="en-US" smtClean="0"/>
              <a:t>4</a:t>
            </a:fld>
            <a:endParaRPr lang="en-US" dirty="0"/>
          </a:p>
        </p:txBody>
      </p:sp>
    </p:spTree>
    <p:extLst>
      <p:ext uri="{BB962C8B-B14F-4D97-AF65-F5344CB8AC3E}">
        <p14:creationId xmlns:p14="http://schemas.microsoft.com/office/powerpoint/2010/main" val="278297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8C220F-90B2-1CBB-0276-0D97623A0782}"/>
              </a:ext>
            </a:extLst>
          </p:cNvPr>
          <p:cNvSpPr>
            <a:spLocks noGrp="1"/>
          </p:cNvSpPr>
          <p:nvPr>
            <p:ph type="title"/>
          </p:nvPr>
        </p:nvSpPr>
        <p:spPr>
          <a:xfrm>
            <a:off x="6172200" y="501651"/>
            <a:ext cx="5747655" cy="1033235"/>
          </a:xfrm>
        </p:spPr>
        <p:txBody>
          <a:bodyPr anchor="b">
            <a:noAutofit/>
          </a:bodyPr>
          <a:lstStyle/>
          <a:p>
            <a:r>
              <a:rPr lang="en-US" b="1" dirty="0"/>
              <a:t>Why have written Policies and Procedures?</a:t>
            </a:r>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BC0C32F-42F7-7C0F-BFD6-1F18339B9B4F}"/>
              </a:ext>
            </a:extLst>
          </p:cNvPr>
          <p:cNvPicPr>
            <a:picLocks noChangeAspect="1"/>
          </p:cNvPicPr>
          <p:nvPr/>
        </p:nvPicPr>
        <p:blipFill rotWithShape="1">
          <a:blip r:embed="rId3"/>
          <a:srcRect r="40558" b="-2"/>
          <a:stretch/>
        </p:blipFill>
        <p:spPr>
          <a:xfrm>
            <a:off x="577793" y="299509"/>
            <a:ext cx="5221625" cy="6258983"/>
          </a:xfrm>
          <a:prstGeom prst="rect">
            <a:avLst/>
          </a:prstGeom>
        </p:spPr>
      </p:pic>
      <p:sp>
        <p:nvSpPr>
          <p:cNvPr id="3" name="Content Placeholder 2">
            <a:extLst>
              <a:ext uri="{FF2B5EF4-FFF2-40B4-BE49-F238E27FC236}">
                <a16:creationId xmlns:a16="http://schemas.microsoft.com/office/drawing/2014/main" id="{34FFBCB7-9E0C-2155-80AF-2376C63C794F}"/>
              </a:ext>
            </a:extLst>
          </p:cNvPr>
          <p:cNvSpPr>
            <a:spLocks noGrp="1"/>
          </p:cNvSpPr>
          <p:nvPr>
            <p:ph idx="1"/>
          </p:nvPr>
        </p:nvSpPr>
        <p:spPr>
          <a:xfrm>
            <a:off x="6392583" y="1676400"/>
            <a:ext cx="5320446" cy="5181600"/>
          </a:xfrm>
        </p:spPr>
        <p:txBody>
          <a:bodyPr anchor="t">
            <a:normAutofit/>
          </a:bodyPr>
          <a:lstStyle/>
          <a:p>
            <a:r>
              <a:rPr lang="en-US" dirty="0">
                <a:solidFill>
                  <a:schemeClr val="tx1">
                    <a:alpha val="80000"/>
                  </a:schemeClr>
                </a:solidFill>
              </a:rPr>
              <a:t>Reference tool for Board and Staff</a:t>
            </a:r>
          </a:p>
          <a:p>
            <a:r>
              <a:rPr lang="en-US" dirty="0">
                <a:solidFill>
                  <a:schemeClr val="tx1">
                    <a:alpha val="80000"/>
                  </a:schemeClr>
                </a:solidFill>
              </a:rPr>
              <a:t>Guidelines for the Executive Director’s interaction with other staff if any</a:t>
            </a:r>
          </a:p>
          <a:p>
            <a:r>
              <a:rPr lang="en-US" dirty="0">
                <a:solidFill>
                  <a:schemeClr val="tx1">
                    <a:alpha val="80000"/>
                  </a:schemeClr>
                </a:solidFill>
              </a:rPr>
              <a:t>Make employees aware of their rights, benefits and responsibilities </a:t>
            </a:r>
          </a:p>
          <a:p>
            <a:r>
              <a:rPr lang="en-US" dirty="0">
                <a:solidFill>
                  <a:schemeClr val="tx1">
                    <a:alpha val="80000"/>
                  </a:schemeClr>
                </a:solidFill>
              </a:rPr>
              <a:t>Makes everyone aware of accounting and financial </a:t>
            </a:r>
            <a:r>
              <a:rPr lang="en-US" b="0" i="0" u="none" strike="noStrike" baseline="0" dirty="0">
                <a:solidFill>
                  <a:schemeClr val="tx1">
                    <a:alpha val="80000"/>
                  </a:schemeClr>
                </a:solidFill>
              </a:rPr>
              <a:t> management, procurement, records retention, and a drug-free work environment.</a:t>
            </a:r>
            <a:endParaRPr lang="en-US" dirty="0">
              <a:solidFill>
                <a:schemeClr val="tx1">
                  <a:alpha val="80000"/>
                </a:schemeClr>
              </a:solidFill>
            </a:endParaRP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C39C94ED-D71D-BE06-18C6-B13610098B0E}"/>
              </a:ext>
            </a:extLst>
          </p:cNvPr>
          <p:cNvSpPr>
            <a:spLocks noGrp="1"/>
          </p:cNvSpPr>
          <p:nvPr>
            <p:ph type="sldNum" sz="quarter" idx="12"/>
          </p:nvPr>
        </p:nvSpPr>
        <p:spPr/>
        <p:txBody>
          <a:bodyPr/>
          <a:lstStyle/>
          <a:p>
            <a:fld id="{0700DFDB-1E27-4CC0-B9C0-7D6EE33EE658}" type="slidenum">
              <a:rPr lang="en-US" smtClean="0"/>
              <a:t>5</a:t>
            </a:fld>
            <a:endParaRPr lang="en-US" dirty="0"/>
          </a:p>
        </p:txBody>
      </p:sp>
    </p:spTree>
    <p:extLst>
      <p:ext uri="{BB962C8B-B14F-4D97-AF65-F5344CB8AC3E}">
        <p14:creationId xmlns:p14="http://schemas.microsoft.com/office/powerpoint/2010/main" val="28805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FB5221F0-DA02-C303-1EA5-9FC05F1D7A7C}"/>
              </a:ext>
            </a:extLst>
          </p:cNvPr>
          <p:cNvSpPr>
            <a:spLocks noGrp="1"/>
          </p:cNvSpPr>
          <p:nvPr>
            <p:ph type="title"/>
          </p:nvPr>
        </p:nvSpPr>
        <p:spPr>
          <a:xfrm>
            <a:off x="841246" y="673770"/>
            <a:ext cx="3644489" cy="2414488"/>
          </a:xfrm>
        </p:spPr>
        <p:txBody>
          <a:bodyPr anchor="t">
            <a:normAutofit/>
          </a:bodyPr>
          <a:lstStyle/>
          <a:p>
            <a:r>
              <a:rPr lang="en-US" dirty="0">
                <a:solidFill>
                  <a:srgbClr val="FFFFFF"/>
                </a:solidFill>
              </a:rPr>
              <a:t>Ethics, Accountability</a:t>
            </a:r>
          </a:p>
        </p:txBody>
      </p:sp>
      <p:sp>
        <p:nvSpPr>
          <p:cNvPr id="3" name="Content Placeholder 2">
            <a:extLst>
              <a:ext uri="{FF2B5EF4-FFF2-40B4-BE49-F238E27FC236}">
                <a16:creationId xmlns:a16="http://schemas.microsoft.com/office/drawing/2014/main" id="{DB50D200-E474-216F-AA34-A2A9CBC3DDFF}"/>
              </a:ext>
            </a:extLst>
          </p:cNvPr>
          <p:cNvSpPr>
            <a:spLocks noGrp="1"/>
          </p:cNvSpPr>
          <p:nvPr>
            <p:ph idx="1"/>
          </p:nvPr>
        </p:nvSpPr>
        <p:spPr>
          <a:xfrm>
            <a:off x="5758543" y="1072361"/>
            <a:ext cx="6433457" cy="5649114"/>
          </a:xfrm>
        </p:spPr>
        <p:txBody>
          <a:bodyPr>
            <a:normAutofit lnSpcReduction="10000"/>
          </a:bodyPr>
          <a:lstStyle/>
          <a:p>
            <a:r>
              <a:rPr lang="en-US" dirty="0"/>
              <a:t>Use </a:t>
            </a:r>
            <a:r>
              <a:rPr lang="en-US" i="1" dirty="0"/>
              <a:t>Roberts Rules of Order </a:t>
            </a:r>
            <a:r>
              <a:rPr lang="en-US" dirty="0"/>
              <a:t>when needed</a:t>
            </a:r>
          </a:p>
          <a:p>
            <a:r>
              <a:rPr lang="en-US" dirty="0"/>
              <a:t>Enact and use a Conflict of Interest Policy, annual Board statements</a:t>
            </a:r>
          </a:p>
          <a:p>
            <a:r>
              <a:rPr lang="en-US" dirty="0"/>
              <a:t>Confidentiality policy: Business information, personnel info</a:t>
            </a:r>
          </a:p>
          <a:p>
            <a:r>
              <a:rPr lang="en-US" dirty="0"/>
              <a:t>Whistleblower policy prevents retaliation if violations reported</a:t>
            </a:r>
          </a:p>
          <a:p>
            <a:r>
              <a:rPr lang="en-US" dirty="0"/>
              <a:t>Records management &amp; destruction schedule, ED is responsible for regular document destruction</a:t>
            </a:r>
          </a:p>
          <a:p>
            <a:r>
              <a:rPr lang="en-US" dirty="0"/>
              <a:t>Keeping electronic records as if paper records</a:t>
            </a:r>
          </a:p>
          <a:p>
            <a:r>
              <a:rPr lang="en-US" dirty="0"/>
              <a:t>BACK UP Your Documents Weekly!</a:t>
            </a:r>
          </a:p>
        </p:txBody>
      </p:sp>
      <p:sp>
        <p:nvSpPr>
          <p:cNvPr id="4" name="Slide Number Placeholder 3">
            <a:extLst>
              <a:ext uri="{FF2B5EF4-FFF2-40B4-BE49-F238E27FC236}">
                <a16:creationId xmlns:a16="http://schemas.microsoft.com/office/drawing/2014/main" id="{216C8434-A1B2-927E-D20B-3B3A14714F93}"/>
              </a:ext>
            </a:extLst>
          </p:cNvPr>
          <p:cNvSpPr>
            <a:spLocks noGrp="1"/>
          </p:cNvSpPr>
          <p:nvPr>
            <p:ph type="sldNum" sz="quarter" idx="12"/>
          </p:nvPr>
        </p:nvSpPr>
        <p:spPr/>
        <p:txBody>
          <a:bodyPr/>
          <a:lstStyle/>
          <a:p>
            <a:fld id="{0700DFDB-1E27-4CC0-B9C0-7D6EE33EE658}" type="slidenum">
              <a:rPr lang="en-US" smtClean="0"/>
              <a:t>6</a:t>
            </a:fld>
            <a:endParaRPr lang="en-US" dirty="0"/>
          </a:p>
        </p:txBody>
      </p:sp>
      <p:pic>
        <p:nvPicPr>
          <p:cNvPr id="6" name="Picture 5">
            <a:extLst>
              <a:ext uri="{FF2B5EF4-FFF2-40B4-BE49-F238E27FC236}">
                <a16:creationId xmlns:a16="http://schemas.microsoft.com/office/drawing/2014/main" id="{9BB396A2-7EC0-D8C3-ACCC-1E40E1C39313}"/>
              </a:ext>
            </a:extLst>
          </p:cNvPr>
          <p:cNvPicPr>
            <a:picLocks noChangeAspect="1"/>
          </p:cNvPicPr>
          <p:nvPr/>
        </p:nvPicPr>
        <p:blipFill rotWithShape="1">
          <a:blip r:embed="rId3"/>
          <a:srcRect r="38227"/>
          <a:stretch/>
        </p:blipFill>
        <p:spPr>
          <a:xfrm>
            <a:off x="468911" y="177482"/>
            <a:ext cx="4589650" cy="6178868"/>
          </a:xfrm>
          <a:prstGeom prst="rect">
            <a:avLst/>
          </a:prstGeom>
        </p:spPr>
      </p:pic>
      <p:sp>
        <p:nvSpPr>
          <p:cNvPr id="5" name="TextBox 4">
            <a:extLst>
              <a:ext uri="{FF2B5EF4-FFF2-40B4-BE49-F238E27FC236}">
                <a16:creationId xmlns:a16="http://schemas.microsoft.com/office/drawing/2014/main" id="{73506120-85E2-A41B-CB2D-710ABE921D07}"/>
              </a:ext>
            </a:extLst>
          </p:cNvPr>
          <p:cNvSpPr txBox="1"/>
          <p:nvPr/>
        </p:nvSpPr>
        <p:spPr>
          <a:xfrm>
            <a:off x="5939541" y="-34116"/>
            <a:ext cx="5834742" cy="707886"/>
          </a:xfrm>
          <a:prstGeom prst="rect">
            <a:avLst/>
          </a:prstGeom>
          <a:noFill/>
        </p:spPr>
        <p:txBody>
          <a:bodyPr wrap="square" rtlCol="0">
            <a:spAutoFit/>
          </a:bodyPr>
          <a:lstStyle/>
          <a:p>
            <a:r>
              <a:rPr lang="en-US" sz="4000" b="1" dirty="0"/>
              <a:t>Ethics and Accountability</a:t>
            </a:r>
          </a:p>
        </p:txBody>
      </p:sp>
    </p:spTree>
    <p:extLst>
      <p:ext uri="{BB962C8B-B14F-4D97-AF65-F5344CB8AC3E}">
        <p14:creationId xmlns:p14="http://schemas.microsoft.com/office/powerpoint/2010/main" val="140930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D3B5-443D-3BF3-84B3-C20EF97B32DF}"/>
              </a:ext>
            </a:extLst>
          </p:cNvPr>
          <p:cNvSpPr>
            <a:spLocks noGrp="1"/>
          </p:cNvSpPr>
          <p:nvPr>
            <p:ph type="title"/>
          </p:nvPr>
        </p:nvSpPr>
        <p:spPr/>
        <p:txBody>
          <a:bodyPr/>
          <a:lstStyle/>
          <a:p>
            <a:r>
              <a:rPr lang="en-US" dirty="0"/>
              <a:t>More ways to be accountable to stakeholders</a:t>
            </a:r>
          </a:p>
        </p:txBody>
      </p:sp>
      <p:graphicFrame>
        <p:nvGraphicFramePr>
          <p:cNvPr id="5" name="Content Placeholder 2">
            <a:extLst>
              <a:ext uri="{FF2B5EF4-FFF2-40B4-BE49-F238E27FC236}">
                <a16:creationId xmlns:a16="http://schemas.microsoft.com/office/drawing/2014/main" id="{F582952D-3B8D-FE58-E57A-B9C13E3E32B3}"/>
              </a:ext>
            </a:extLst>
          </p:cNvPr>
          <p:cNvGraphicFramePr>
            <a:graphicFrameLocks noGrp="1"/>
          </p:cNvGraphicFramePr>
          <p:nvPr>
            <p:ph idx="1"/>
            <p:extLst>
              <p:ext uri="{D42A27DB-BD31-4B8C-83A1-F6EECF244321}">
                <p14:modId xmlns:p14="http://schemas.microsoft.com/office/powerpoint/2010/main" val="18346097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3CF70E9-5E79-ADF0-DE33-9513EFEB1281}"/>
              </a:ext>
            </a:extLst>
          </p:cNvPr>
          <p:cNvSpPr>
            <a:spLocks noGrp="1"/>
          </p:cNvSpPr>
          <p:nvPr>
            <p:ph type="sldNum" sz="quarter" idx="12"/>
          </p:nvPr>
        </p:nvSpPr>
        <p:spPr/>
        <p:txBody>
          <a:bodyPr/>
          <a:lstStyle/>
          <a:p>
            <a:fld id="{0700DFDB-1E27-4CC0-B9C0-7D6EE33EE658}" type="slidenum">
              <a:rPr lang="en-US" smtClean="0"/>
              <a:t>7</a:t>
            </a:fld>
            <a:endParaRPr lang="en-US" dirty="0"/>
          </a:p>
        </p:txBody>
      </p:sp>
    </p:spTree>
    <p:extLst>
      <p:ext uri="{BB962C8B-B14F-4D97-AF65-F5344CB8AC3E}">
        <p14:creationId xmlns:p14="http://schemas.microsoft.com/office/powerpoint/2010/main" val="26372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A38D8B-67BB-5A23-12FD-805642FAD0AA}"/>
              </a:ext>
            </a:extLst>
          </p:cNvPr>
          <p:cNvSpPr>
            <a:spLocks noGrp="1"/>
          </p:cNvSpPr>
          <p:nvPr>
            <p:ph type="title"/>
          </p:nvPr>
        </p:nvSpPr>
        <p:spPr>
          <a:xfrm>
            <a:off x="838200" y="557189"/>
            <a:ext cx="3374136" cy="5567891"/>
          </a:xfrm>
        </p:spPr>
        <p:txBody>
          <a:bodyPr>
            <a:normAutofit/>
          </a:bodyPr>
          <a:lstStyle/>
          <a:p>
            <a:r>
              <a:rPr lang="en-US" sz="4000" dirty="0"/>
              <a:t>Organizational Finances</a:t>
            </a:r>
          </a:p>
        </p:txBody>
      </p:sp>
      <p:sp>
        <p:nvSpPr>
          <p:cNvPr id="4" name="Slide Number Placeholder 3">
            <a:extLst>
              <a:ext uri="{FF2B5EF4-FFF2-40B4-BE49-F238E27FC236}">
                <a16:creationId xmlns:a16="http://schemas.microsoft.com/office/drawing/2014/main" id="{25741809-3F5F-9DB0-4FE8-176139C35AA8}"/>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smtClean="0"/>
              <a:pPr>
                <a:spcAft>
                  <a:spcPts val="600"/>
                </a:spcAft>
              </a:pPr>
              <a:t>8</a:t>
            </a:fld>
            <a:endParaRPr lang="en-US" dirty="0"/>
          </a:p>
        </p:txBody>
      </p:sp>
      <p:graphicFrame>
        <p:nvGraphicFramePr>
          <p:cNvPr id="5" name="Content Placeholder 2">
            <a:extLst>
              <a:ext uri="{FF2B5EF4-FFF2-40B4-BE49-F238E27FC236}">
                <a16:creationId xmlns:a16="http://schemas.microsoft.com/office/drawing/2014/main" id="{AFE83CCA-A638-C634-4F58-188C2415600F}"/>
              </a:ext>
            </a:extLst>
          </p:cNvPr>
          <p:cNvGraphicFramePr>
            <a:graphicFrameLocks noGrp="1"/>
          </p:cNvGraphicFramePr>
          <p:nvPr>
            <p:ph idx="1"/>
            <p:extLst>
              <p:ext uri="{D42A27DB-BD31-4B8C-83A1-F6EECF244321}">
                <p14:modId xmlns:p14="http://schemas.microsoft.com/office/powerpoint/2010/main" val="2836851202"/>
              </p:ext>
            </p:extLst>
          </p:nvPr>
        </p:nvGraphicFramePr>
        <p:xfrm>
          <a:off x="5246261" y="1184279"/>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0A56E583-04EE-BD77-9744-566E9BC3608D}"/>
              </a:ext>
            </a:extLst>
          </p:cNvPr>
          <p:cNvPicPr>
            <a:picLocks noChangeAspect="1"/>
          </p:cNvPicPr>
          <p:nvPr/>
        </p:nvPicPr>
        <p:blipFill>
          <a:blip r:embed="rId8"/>
          <a:stretch>
            <a:fillRect/>
          </a:stretch>
        </p:blipFill>
        <p:spPr>
          <a:xfrm>
            <a:off x="334405" y="194547"/>
            <a:ext cx="4381725" cy="6293173"/>
          </a:xfrm>
          <a:prstGeom prst="rect">
            <a:avLst/>
          </a:prstGeom>
        </p:spPr>
      </p:pic>
      <p:sp>
        <p:nvSpPr>
          <p:cNvPr id="7" name="TextBox 6">
            <a:extLst>
              <a:ext uri="{FF2B5EF4-FFF2-40B4-BE49-F238E27FC236}">
                <a16:creationId xmlns:a16="http://schemas.microsoft.com/office/drawing/2014/main" id="{080A9779-02AF-133A-ECAD-D157993736AB}"/>
              </a:ext>
            </a:extLst>
          </p:cNvPr>
          <p:cNvSpPr txBox="1"/>
          <p:nvPr/>
        </p:nvSpPr>
        <p:spPr>
          <a:xfrm>
            <a:off x="5399314" y="194547"/>
            <a:ext cx="6263640" cy="769441"/>
          </a:xfrm>
          <a:prstGeom prst="rect">
            <a:avLst/>
          </a:prstGeom>
          <a:noFill/>
        </p:spPr>
        <p:txBody>
          <a:bodyPr wrap="square" rtlCol="0">
            <a:spAutoFit/>
          </a:bodyPr>
          <a:lstStyle/>
          <a:p>
            <a:r>
              <a:rPr lang="en-US" sz="4400" b="1" dirty="0"/>
              <a:t>Organizational Finances</a:t>
            </a:r>
          </a:p>
        </p:txBody>
      </p:sp>
    </p:spTree>
    <p:extLst>
      <p:ext uri="{BB962C8B-B14F-4D97-AF65-F5344CB8AC3E}">
        <p14:creationId xmlns:p14="http://schemas.microsoft.com/office/powerpoint/2010/main" val="302726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0055C7-89CA-B34E-A97E-9A78F3712F9D}"/>
              </a:ext>
            </a:extLst>
          </p:cNvPr>
          <p:cNvSpPr>
            <a:spLocks noGrp="1"/>
          </p:cNvSpPr>
          <p:nvPr>
            <p:ph type="title"/>
          </p:nvPr>
        </p:nvSpPr>
        <p:spPr>
          <a:xfrm>
            <a:off x="635000" y="640823"/>
            <a:ext cx="3418659" cy="5583148"/>
          </a:xfrm>
        </p:spPr>
        <p:txBody>
          <a:bodyPr anchor="ctr">
            <a:normAutofit/>
          </a:bodyPr>
          <a:lstStyle/>
          <a:p>
            <a:r>
              <a:rPr lang="en-US" sz="5400" b="1" dirty="0"/>
              <a:t>How to handle cash, paying invoices</a:t>
            </a:r>
          </a:p>
        </p:txBody>
      </p:sp>
      <p:sp>
        <p:nvSpPr>
          <p:cNvPr id="3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41A300C-7562-AFE5-867D-E3DD36E9F02D}"/>
              </a:ext>
            </a:extLst>
          </p:cNvPr>
          <p:cNvSpPr>
            <a:spLocks noGrp="1"/>
          </p:cNvSpPr>
          <p:nvPr>
            <p:ph type="sldNum" sz="quarter" idx="12"/>
          </p:nvPr>
        </p:nvSpPr>
        <p:spPr>
          <a:xfrm>
            <a:off x="8610600" y="6356350"/>
            <a:ext cx="2743200" cy="365125"/>
          </a:xfrm>
        </p:spPr>
        <p:txBody>
          <a:bodyPr>
            <a:normAutofit/>
          </a:bodyPr>
          <a:lstStyle/>
          <a:p>
            <a:pPr>
              <a:spcAft>
                <a:spcPts val="600"/>
              </a:spcAft>
            </a:pPr>
            <a:fld id="{0700DFDB-1E27-4CC0-B9C0-7D6EE33EE658}" type="slidenum">
              <a:rPr lang="en-US"/>
              <a:pPr>
                <a:spcAft>
                  <a:spcPts val="600"/>
                </a:spcAft>
              </a:pPr>
              <a:t>9</a:t>
            </a:fld>
            <a:endParaRPr lang="en-US" dirty="0"/>
          </a:p>
        </p:txBody>
      </p:sp>
      <p:graphicFrame>
        <p:nvGraphicFramePr>
          <p:cNvPr id="5" name="Content Placeholder 2">
            <a:extLst>
              <a:ext uri="{FF2B5EF4-FFF2-40B4-BE49-F238E27FC236}">
                <a16:creationId xmlns:a16="http://schemas.microsoft.com/office/drawing/2014/main" id="{049B0FC4-8770-9A0E-BF6A-AE7AE2BEDF38}"/>
              </a:ext>
            </a:extLst>
          </p:cNvPr>
          <p:cNvGraphicFramePr>
            <a:graphicFrameLocks noGrp="1"/>
          </p:cNvGraphicFramePr>
          <p:nvPr>
            <p:ph idx="1"/>
            <p:extLst>
              <p:ext uri="{D42A27DB-BD31-4B8C-83A1-F6EECF244321}">
                <p14:modId xmlns:p14="http://schemas.microsoft.com/office/powerpoint/2010/main" val="5576450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58054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329</TotalTime>
  <Words>3289</Words>
  <Application>Microsoft Office PowerPoint</Application>
  <PresentationFormat>Widescreen</PresentationFormat>
  <Paragraphs>361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Introduction to Oregon Main Street Policies and Procedures Manual</vt:lpstr>
      <vt:lpstr>Agenda</vt:lpstr>
      <vt:lpstr>How to use: Interactive PDF Manual</vt:lpstr>
      <vt:lpstr>Best Practices in Main Street </vt:lpstr>
      <vt:lpstr>Why have written Policies and Procedures?</vt:lpstr>
      <vt:lpstr>Ethics, Accountability</vt:lpstr>
      <vt:lpstr>More ways to be accountable to stakeholders</vt:lpstr>
      <vt:lpstr>Organizational Finances</vt:lpstr>
      <vt:lpstr>How to handle cash, paying invoices</vt:lpstr>
      <vt:lpstr>Purchasing</vt:lpstr>
      <vt:lpstr>Annual Budget Process</vt:lpstr>
      <vt:lpstr>How committees spend money</vt:lpstr>
      <vt:lpstr>Financial Records and the Treasurer</vt:lpstr>
      <vt:lpstr>Donors and Grants</vt:lpstr>
      <vt:lpstr>Communications</vt:lpstr>
      <vt:lpstr>Administration</vt:lpstr>
      <vt:lpstr>Board of Directors &amp; Committees</vt:lpstr>
      <vt:lpstr>Personnel Policies: the basics</vt:lpstr>
      <vt:lpstr>Personnel Policies:</vt:lpstr>
      <vt:lpstr>Personnel Policies: vacation and  leave policies </vt:lpstr>
      <vt:lpstr>Personnel Policies:  Health &amp; Wellbeing</vt:lpstr>
      <vt:lpstr>Personnel Policies: Discrimination and Harassment </vt:lpstr>
      <vt:lpstr>More Personnel Policies </vt:lpstr>
      <vt:lpstr>Personnel Policies: Employment Practices</vt:lpstr>
      <vt:lpstr>Personnel Policies:  Employment practices</vt:lpstr>
      <vt:lpstr>Appendix</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Oregon Main Street Policies and Procedures Manual</dc:title>
  <dc:creator>Donna Ann Harris</dc:creator>
  <cp:lastModifiedBy>Donna Ann Harris</cp:lastModifiedBy>
  <cp:revision>6</cp:revision>
  <dcterms:created xsi:type="dcterms:W3CDTF">2023-06-19T13:34:41Z</dcterms:created>
  <dcterms:modified xsi:type="dcterms:W3CDTF">2023-06-20T23:26:24Z</dcterms:modified>
</cp:coreProperties>
</file>