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0" r:id="rId2"/>
    <p:sldId id="340" r:id="rId3"/>
    <p:sldId id="347" r:id="rId4"/>
    <p:sldId id="351" r:id="rId5"/>
    <p:sldId id="328" r:id="rId6"/>
    <p:sldId id="353" r:id="rId7"/>
    <p:sldId id="342" r:id="rId8"/>
    <p:sldId id="344" r:id="rId9"/>
    <p:sldId id="341" r:id="rId10"/>
    <p:sldId id="346" r:id="rId11"/>
    <p:sldId id="355" r:id="rId12"/>
    <p:sldId id="343" r:id="rId13"/>
    <p:sldId id="354" r:id="rId14"/>
    <p:sldId id="324" r:id="rId15"/>
    <p:sldId id="282" r:id="rId16"/>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DDDDDD"/>
    <a:srgbClr val="EAEAEA"/>
    <a:srgbClr val="003300"/>
    <a:srgbClr val="008000"/>
    <a:srgbClr val="FFCC00"/>
    <a:srgbClr val="4D4D4D"/>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94" autoAdjust="0"/>
    <p:restoredTop sz="83000" autoAdjust="0"/>
  </p:normalViewPr>
  <p:slideViewPr>
    <p:cSldViewPr>
      <p:cViewPr>
        <p:scale>
          <a:sx n="66" d="100"/>
          <a:sy n="66" d="100"/>
        </p:scale>
        <p:origin x="-504" y="306"/>
      </p:cViewPr>
      <p:guideLst>
        <p:guide orient="horz" pos="2160"/>
        <p:guide pos="2880"/>
      </p:guideLst>
    </p:cSldViewPr>
  </p:slideViewPr>
  <p:notesTextViewPr>
    <p:cViewPr>
      <p:scale>
        <a:sx n="95" d="100"/>
        <a:sy n="9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38243"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8244" name="Rectangle 4"/>
          <p:cNvSpPr>
            <a:spLocks noGrp="1" noChangeArrowheads="1"/>
          </p:cNvSpPr>
          <p:nvPr>
            <p:ph type="ftr" sz="quarter" idx="2"/>
          </p:nvPr>
        </p:nvSpPr>
        <p:spPr bwMode="auto">
          <a:xfrm>
            <a:off x="0"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38245"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A1985E3-6B75-4697-9F46-8075E3CF9C6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vl1pPr>
          </a:lstStyle>
          <a:p>
            <a:endParaRPr lang="en-US"/>
          </a:p>
        </p:txBody>
      </p:sp>
      <p:sp>
        <p:nvSpPr>
          <p:cNvPr id="40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vl1pPr>
          </a:lstStyle>
          <a:p>
            <a:endParaRPr lang="en-US"/>
          </a:p>
        </p:txBody>
      </p:sp>
      <p:sp>
        <p:nvSpPr>
          <p:cNvPr id="41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8975" y="4416425"/>
            <a:ext cx="5505450"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vl1pPr>
          </a:lstStyle>
          <a:p>
            <a:endParaRPr lang="en-US"/>
          </a:p>
        </p:txBody>
      </p:sp>
      <p:sp>
        <p:nvSpPr>
          <p:cNvPr id="41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F5B45EBB-02FE-430A-BCF5-18CCE45EE36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432850-4527-436D-89A1-036D86C99631}" type="slidenum">
              <a:rPr lang="en-US"/>
              <a:pPr/>
              <a:t>1</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xfrm>
            <a:off x="917575" y="4416425"/>
            <a:ext cx="5046663" cy="4183063"/>
          </a:xfrm>
        </p:spPr>
        <p:txBody>
          <a:bodyPr/>
          <a:lstStyle/>
          <a:p>
            <a:pPr>
              <a:buFontTx/>
              <a:buNone/>
            </a:pPr>
            <a:r>
              <a:rPr lang="en-US" dirty="0" smtClean="0"/>
              <a:t>- 2006 Heat Wave Analysis</a:t>
            </a:r>
            <a:r>
              <a:rPr lang="en-US" baseline="0" dirty="0" smtClean="0"/>
              <a:t> - </a:t>
            </a:r>
            <a:r>
              <a:rPr lang="en-US" sz="1200" dirty="0" smtClean="0"/>
              <a:t>Exploring excess deaths and hospitalizations associated with heat waves and the relative risks</a:t>
            </a:r>
          </a:p>
          <a:p>
            <a:pPr>
              <a:buFontTx/>
              <a:buNone/>
            </a:pPr>
            <a:r>
              <a:rPr lang="en-US" dirty="0" smtClean="0"/>
              <a:t>- UC Berkeley HVI Study</a:t>
            </a:r>
            <a:r>
              <a:rPr lang="en-US" baseline="0" dirty="0" smtClean="0"/>
              <a:t> - </a:t>
            </a:r>
            <a:r>
              <a:rPr lang="en-US" sz="1200" dirty="0" smtClean="0"/>
              <a:t>Validating the heat vulnerability index (HVI) developed by Reid et al.</a:t>
            </a:r>
          </a:p>
          <a:p>
            <a:pPr>
              <a:buFontTx/>
              <a:buNone/>
            </a:pPr>
            <a:r>
              <a:rPr lang="en-US" dirty="0" smtClean="0"/>
              <a:t>- Defining Heat Waves</a:t>
            </a:r>
            <a:r>
              <a:rPr lang="en-US" baseline="0" dirty="0" smtClean="0"/>
              <a:t> - </a:t>
            </a:r>
            <a:r>
              <a:rPr lang="en-US" sz="1200" dirty="0" smtClean="0"/>
              <a:t>What is the temperature threshold at which we see a significant increase in excess mortality and morbidity in Oregon?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can discuss these issues in more detail</a:t>
            </a:r>
            <a:r>
              <a:rPr lang="en-US" baseline="0" dirty="0" smtClean="0"/>
              <a:t> at our next Data Use and Network Content group meeting</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Purpose: to</a:t>
            </a:r>
            <a:r>
              <a:rPr lang="en-US" baseline="0" dirty="0" smtClean="0"/>
              <a:t> determine when hot is too hot.</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NWS - Max Heat Index ≥100°F, For 2 or more consecutive days. Varies by NWS Forecast Office</a:t>
            </a:r>
          </a:p>
          <a:p>
            <a:pPr>
              <a:buNone/>
            </a:pPr>
            <a:r>
              <a:rPr lang="en-US" dirty="0" smtClean="0"/>
              <a:t>OCCRI - Max temp &gt;89°F AND Min temp &gt;57°F, For three or more consecutive days</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UCB - ≥95</a:t>
            </a:r>
            <a:r>
              <a:rPr lang="en-US" baseline="30000" dirty="0" smtClean="0"/>
              <a:t>th</a:t>
            </a:r>
            <a:r>
              <a:rPr lang="en-US" dirty="0" smtClean="0"/>
              <a:t> percentile deviance in max temp from the</a:t>
            </a:r>
            <a:r>
              <a:rPr lang="en-US" baseline="0" dirty="0" smtClean="0"/>
              <a:t> </a:t>
            </a:r>
            <a:r>
              <a:rPr lang="en-US" dirty="0" smtClean="0"/>
              <a:t>30-year normal</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Heat Wave Studies</a:t>
            </a:r>
            <a:r>
              <a:rPr lang="en-US" baseline="0" dirty="0" smtClean="0"/>
              <a:t>:</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smtClean="0"/>
              <a:t>NYS - </a:t>
            </a:r>
            <a:r>
              <a:rPr lang="en-US" dirty="0" smtClean="0"/>
              <a:t>Max Heat Index of 95-100°F</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smtClean="0"/>
              <a:t>Chicago - </a:t>
            </a:r>
            <a:r>
              <a:rPr lang="en-US" sz="1200" kern="1200" baseline="0" dirty="0" smtClean="0">
                <a:solidFill>
                  <a:schemeClr val="tx1"/>
                </a:solidFill>
                <a:latin typeface="Arial" charset="0"/>
                <a:ea typeface="+mn-ea"/>
                <a:cs typeface="+mn-cs"/>
              </a:rPr>
              <a:t>(1) The daily maximum temperature is above </a:t>
            </a:r>
            <a:r>
              <a:rPr lang="en-US" sz="1200" i="1" kern="1200" baseline="0" dirty="0" smtClean="0">
                <a:solidFill>
                  <a:schemeClr val="tx1"/>
                </a:solidFill>
                <a:latin typeface="Arial" charset="0"/>
                <a:ea typeface="+mn-ea"/>
                <a:cs typeface="+mn-cs"/>
              </a:rPr>
              <a:t>T</a:t>
            </a:r>
            <a:r>
              <a:rPr lang="en-US" sz="1200" kern="1200" baseline="0" dirty="0" smtClean="0">
                <a:solidFill>
                  <a:schemeClr val="tx1"/>
                </a:solidFill>
                <a:latin typeface="Arial" charset="0"/>
                <a:ea typeface="+mn-ea"/>
                <a:cs typeface="+mn-cs"/>
              </a:rPr>
              <a:t>1 for at least 3 days; (2) the daily maximum temperature is above </a:t>
            </a:r>
            <a:r>
              <a:rPr lang="en-US" sz="1200" i="1" kern="1200" baseline="0" dirty="0" smtClean="0">
                <a:solidFill>
                  <a:schemeClr val="tx1"/>
                </a:solidFill>
                <a:latin typeface="Arial" charset="0"/>
                <a:ea typeface="+mn-ea"/>
                <a:cs typeface="+mn-cs"/>
              </a:rPr>
              <a:t>T</a:t>
            </a:r>
            <a:r>
              <a:rPr lang="en-US" sz="1200" kern="1200" baseline="0" dirty="0" smtClean="0">
                <a:solidFill>
                  <a:schemeClr val="tx1"/>
                </a:solidFill>
                <a:latin typeface="Arial" charset="0"/>
                <a:ea typeface="+mn-ea"/>
                <a:cs typeface="+mn-cs"/>
              </a:rPr>
              <a:t>2 for every day of the entire period; and (3) the average of daily maximum temperature over the entire period is above</a:t>
            </a:r>
            <a:r>
              <a:rPr lang="en-US" sz="1200" i="1" kern="1200" baseline="0" dirty="0" smtClean="0">
                <a:solidFill>
                  <a:schemeClr val="tx1"/>
                </a:solidFill>
                <a:latin typeface="Arial" charset="0"/>
                <a:ea typeface="+mn-ea"/>
                <a:cs typeface="+mn-cs"/>
              </a:rPr>
              <a:t>T</a:t>
            </a:r>
            <a:r>
              <a:rPr lang="en-US" sz="1200" kern="1200" baseline="0" dirty="0" smtClean="0">
                <a:solidFill>
                  <a:schemeClr val="tx1"/>
                </a:solidFill>
                <a:latin typeface="Arial" charset="0"/>
                <a:ea typeface="+mn-ea"/>
                <a:cs typeface="+mn-cs"/>
              </a:rPr>
              <a:t>1</a:t>
            </a:r>
            <a:endParaRPr lang="en-US" dirty="0" smtClean="0"/>
          </a:p>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smtClean="0"/>
              <a:t>Netherlands</a:t>
            </a:r>
            <a:r>
              <a:rPr lang="en-US" baseline="0" dirty="0" smtClean="0"/>
              <a:t> – Period of at least 5 days, each of which has a max temp of 25</a:t>
            </a:r>
            <a:r>
              <a:rPr lang="en-US" dirty="0" smtClean="0"/>
              <a:t>°C or higher, including</a:t>
            </a:r>
            <a:r>
              <a:rPr lang="en-US" baseline="0" dirty="0" smtClean="0"/>
              <a:t> at least 3 days with a max temp of 30</a:t>
            </a:r>
            <a:r>
              <a:rPr lang="en-US" dirty="0" smtClean="0"/>
              <a:t>°C or higher.</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smtClean="0"/>
              <a:t>Shanghai – Max temp &gt; 35</a:t>
            </a:r>
            <a:r>
              <a:rPr lang="en-US" dirty="0" smtClean="0"/>
              <a:t>°C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err="1" smtClean="0"/>
              <a:t>Beniston</a:t>
            </a:r>
            <a:r>
              <a:rPr lang="en-US" baseline="0" dirty="0" smtClean="0"/>
              <a:t> – 3 successive days where max temp &gt;90</a:t>
            </a:r>
            <a:r>
              <a:rPr lang="en-US" baseline="30000" dirty="0" smtClean="0"/>
              <a:t>th</a:t>
            </a:r>
            <a:r>
              <a:rPr lang="en-US" baseline="0" dirty="0" smtClean="0"/>
              <a:t> percentile of summer max temps</a:t>
            </a:r>
          </a:p>
        </p:txBody>
      </p:sp>
      <p:sp>
        <p:nvSpPr>
          <p:cNvPr id="4" name="Slide Number Placeholder 3"/>
          <p:cNvSpPr>
            <a:spLocks noGrp="1"/>
          </p:cNvSpPr>
          <p:nvPr>
            <p:ph type="sldNum" sz="quarter" idx="10"/>
          </p:nvPr>
        </p:nvSpPr>
        <p:spPr/>
        <p:txBody>
          <a:bodyPr/>
          <a:lstStyle/>
          <a:p>
            <a:fld id="{F5B45EBB-02FE-430A-BCF5-18CCE45EE36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National climate change work group has wrestled</a:t>
            </a:r>
            <a:r>
              <a:rPr lang="en-US" baseline="0" dirty="0" smtClean="0"/>
              <a:t> with defining heat waves and looked to other thresholds that have been set. </a:t>
            </a:r>
          </a:p>
          <a:p>
            <a:r>
              <a:rPr lang="en-US" baseline="0" dirty="0" smtClean="0"/>
              <a:t>They have found that definitions vary regionally and that many currently in use are not related to health.</a:t>
            </a:r>
          </a:p>
          <a:p>
            <a:r>
              <a:rPr lang="en-US" baseline="0" dirty="0" smtClean="0"/>
              <a:t>Started looking at relative measures using percentiles that might be applied more broadly.</a:t>
            </a:r>
          </a:p>
          <a:p>
            <a:r>
              <a:rPr lang="en-US" baseline="0" dirty="0" smtClean="0"/>
              <a:t>Definitions will probably need to be state specific or at least validated for each state.</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 Thinking:</a:t>
            </a:r>
          </a:p>
          <a:p>
            <a:pPr>
              <a:buFontTx/>
              <a:buChar char="-"/>
            </a:pPr>
            <a:r>
              <a:rPr lang="en-US" dirty="0" smtClean="0"/>
              <a:t>Determine Oregon-specific heat wave definitions</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smtClean="0"/>
              <a:t>Heat wave definitions should be related to increases in health events</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smtClean="0"/>
              <a:t>At least two definitions probably needed for different climate regions</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smtClean="0"/>
              <a:t>Climate regions may </a:t>
            </a:r>
            <a:r>
              <a:rPr lang="en-US" baseline="0" dirty="0" smtClean="0"/>
              <a:t>be contiguous with climate regions in </a:t>
            </a:r>
            <a:r>
              <a:rPr lang="en-US" baseline="0" dirty="0" smtClean="0"/>
              <a:t>WA</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smtClean="0"/>
              <a:t>Starting the project with a lit review</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5B45EBB-02FE-430A-BCF5-18CCE45EE36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We propose that the climate regions be similar to these, which are based on major waterway basins and used by the algae </a:t>
            </a:r>
            <a:r>
              <a:rPr lang="en-US" sz="1200" kern="1200" dirty="0" smtClean="0">
                <a:solidFill>
                  <a:schemeClr val="tx1"/>
                </a:solidFill>
                <a:latin typeface="Arial" charset="0"/>
                <a:ea typeface="+mn-ea"/>
                <a:cs typeface="+mn-cs"/>
              </a:rPr>
              <a:t>program, ODFW </a:t>
            </a:r>
            <a:r>
              <a:rPr lang="en-US" sz="1200" kern="1200" dirty="0" smtClean="0">
                <a:solidFill>
                  <a:schemeClr val="tx1"/>
                </a:solidFill>
                <a:latin typeface="Arial" charset="0"/>
                <a:ea typeface="+mn-ea"/>
                <a:cs typeface="+mn-cs"/>
              </a:rPr>
              <a:t>and DEQ.</a:t>
            </a:r>
          </a:p>
          <a:p>
            <a:r>
              <a:rPr lang="en-US" dirty="0" smtClean="0"/>
              <a:t>Any</a:t>
            </a:r>
            <a:r>
              <a:rPr lang="en-US" baseline="0" dirty="0" smtClean="0"/>
              <a:t> regions will need to be based on county boundaries so that we can easily work with the hospital discharge data by county of residence. Clearly the counties break into regions pretty well.</a:t>
            </a:r>
          </a:p>
          <a:p>
            <a:r>
              <a:rPr lang="en-US" baseline="0" dirty="0" smtClean="0"/>
              <a:t>Depending on how many hospitalizations occur during heat waves, or whether we pool data with WA state, we may need to combine some of these regions. We may only have enough statistical power to divide the state into two regions.</a:t>
            </a:r>
            <a:endParaRPr lang="en-US" dirty="0" smtClean="0"/>
          </a:p>
        </p:txBody>
      </p:sp>
      <p:sp>
        <p:nvSpPr>
          <p:cNvPr id="4" name="Slide Number Placeholder 3"/>
          <p:cNvSpPr>
            <a:spLocks noGrp="1"/>
          </p:cNvSpPr>
          <p:nvPr>
            <p:ph type="sldNum" sz="quarter" idx="10"/>
          </p:nvPr>
        </p:nvSpPr>
        <p:spPr/>
        <p:txBody>
          <a:bodyPr/>
          <a:lstStyle/>
          <a:p>
            <a:fld id="{F5B45EBB-02FE-430A-BCF5-18CCE45EE36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course,</a:t>
            </a:r>
            <a:r>
              <a:rPr lang="en-US" baseline="0" dirty="0" smtClean="0"/>
              <a:t> any heat indicators will depend on having a good definition of a heat wave. We would apply the heat wave threshold defined above to identify heat wave events.</a:t>
            </a:r>
          </a:p>
          <a:p>
            <a:r>
              <a:rPr lang="en-US" baseline="0" dirty="0" smtClean="0"/>
              <a:t>A preliminary analysis showed that there were almost no excess deaths, so tracking mortality would probably not yield much interesting information. </a:t>
            </a:r>
            <a:endParaRPr lang="en-US" baseline="0" dirty="0" smtClean="0"/>
          </a:p>
          <a:p>
            <a:r>
              <a:rPr lang="en-US" baseline="0" dirty="0" smtClean="0"/>
              <a:t>We could look at different age groups, e.g. 0-4, 5-64, 65+ and All.</a:t>
            </a:r>
          </a:p>
          <a:p>
            <a:r>
              <a:rPr lang="en-US" baseline="0" dirty="0" smtClean="0"/>
              <a:t>It is not currently possible to look at race/ethnicity within the HDI data.</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Heat wave period hospitalizations = observed</a:t>
            </a:r>
          </a:p>
          <a:p>
            <a:r>
              <a:rPr lang="en-US" dirty="0" smtClean="0"/>
              <a:t>Referent</a:t>
            </a:r>
            <a:r>
              <a:rPr lang="en-US" baseline="0" dirty="0" smtClean="0"/>
              <a:t> period hospitalizations = </a:t>
            </a:r>
            <a:r>
              <a:rPr lang="en-US" baseline="0" dirty="0" smtClean="0"/>
              <a:t>expected</a:t>
            </a:r>
          </a:p>
          <a:p>
            <a:r>
              <a:rPr lang="en-US" baseline="0" dirty="0" smtClean="0"/>
              <a:t>Attributable risk is the rate of EXCESS hospitalizations that occurred during the heat wave</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diagnosis groups</a:t>
            </a:r>
            <a:r>
              <a:rPr lang="en-US" baseline="0" dirty="0" smtClean="0"/>
              <a:t> that have been used in previous heat-related illness studies. Some have been shown to have stronger relationships to heat than others.</a:t>
            </a:r>
            <a:endParaRPr lang="en-US" dirty="0"/>
          </a:p>
        </p:txBody>
      </p:sp>
      <p:sp>
        <p:nvSpPr>
          <p:cNvPr id="4" name="Slide Number Placeholder 3"/>
          <p:cNvSpPr>
            <a:spLocks noGrp="1"/>
          </p:cNvSpPr>
          <p:nvPr>
            <p:ph type="sldNum" sz="quarter" idx="10"/>
          </p:nvPr>
        </p:nvSpPr>
        <p:spPr/>
        <p:txBody>
          <a:bodyPr/>
          <a:lstStyle/>
          <a:p>
            <a:fld id="{F5B45EBB-02FE-430A-BCF5-18CCE45EE36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5063" name="Picture 7" descr="1"/>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45064" name="Rectangle 8"/>
          <p:cNvSpPr>
            <a:spLocks noGrp="1" noChangeArrowheads="1"/>
          </p:cNvSpPr>
          <p:nvPr>
            <p:ph type="ctrTitle"/>
          </p:nvPr>
        </p:nvSpPr>
        <p:spPr>
          <a:xfrm>
            <a:off x="2819400" y="4114800"/>
            <a:ext cx="5791200" cy="1524000"/>
          </a:xfrm>
        </p:spPr>
        <p:txBody>
          <a:bodyPr anchor="ctr"/>
          <a:lstStyle>
            <a:lvl1pPr>
              <a:defRPr sz="2800"/>
            </a:lvl1pPr>
          </a:lstStyle>
          <a:p>
            <a:r>
              <a:rPr lang="en-US"/>
              <a:t>Click to edit Master title style</a:t>
            </a:r>
          </a:p>
        </p:txBody>
      </p:sp>
      <p:sp>
        <p:nvSpPr>
          <p:cNvPr id="45065" name="Rectangle 9"/>
          <p:cNvSpPr>
            <a:spLocks noGrp="1" noChangeArrowheads="1"/>
          </p:cNvSpPr>
          <p:nvPr>
            <p:ph type="subTitle" idx="1"/>
          </p:nvPr>
        </p:nvSpPr>
        <p:spPr>
          <a:xfrm>
            <a:off x="2819400" y="5715000"/>
            <a:ext cx="5791200" cy="914400"/>
          </a:xfrm>
        </p:spPr>
        <p:txBody>
          <a:bodyPr/>
          <a:lstStyle>
            <a:lvl1pPr marL="0" indent="0" algn="r">
              <a:buFontTx/>
              <a:buNone/>
              <a:defRPr sz="2000">
                <a:solidFill>
                  <a:srgbClr val="FFCC00"/>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152400"/>
            <a:ext cx="200025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52400"/>
            <a:ext cx="584835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001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1371600"/>
            <a:ext cx="8001000" cy="51816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371600"/>
            <a:ext cx="39243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371600"/>
            <a:ext cx="39243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2"/>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p:spPr>
      </p:pic>
      <p:sp>
        <p:nvSpPr>
          <p:cNvPr id="1032" name="Rectangle 8"/>
          <p:cNvSpPr>
            <a:spLocks noGrp="1" noChangeArrowheads="1"/>
          </p:cNvSpPr>
          <p:nvPr>
            <p:ph type="title"/>
          </p:nvPr>
        </p:nvSpPr>
        <p:spPr bwMode="auto">
          <a:xfrm>
            <a:off x="838200" y="152400"/>
            <a:ext cx="8001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3" name="Rectangle 9"/>
          <p:cNvSpPr>
            <a:spLocks noGrp="1" noChangeArrowheads="1"/>
          </p:cNvSpPr>
          <p:nvPr>
            <p:ph type="body" idx="1"/>
          </p:nvPr>
        </p:nvSpPr>
        <p:spPr bwMode="auto">
          <a:xfrm>
            <a:off x="838200" y="1371600"/>
            <a:ext cx="80010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rgbClr val="4D4D4D"/>
          </a:solidFill>
          <a:latin typeface="+mn-lt"/>
          <a:ea typeface="+mn-ea"/>
          <a:cs typeface="+mn-cs"/>
        </a:defRPr>
      </a:lvl1pPr>
      <a:lvl2pPr marL="742950" indent="-285750" algn="l" rtl="0" fontAlgn="base">
        <a:spcBef>
          <a:spcPct val="20000"/>
        </a:spcBef>
        <a:spcAft>
          <a:spcPct val="0"/>
        </a:spcAft>
        <a:buChar char="–"/>
        <a:defRPr sz="2800">
          <a:solidFill>
            <a:srgbClr val="4D4D4D"/>
          </a:solidFill>
          <a:latin typeface="+mn-lt"/>
        </a:defRPr>
      </a:lvl2pPr>
      <a:lvl3pPr marL="1143000" indent="-228600" algn="l" rtl="0" fontAlgn="base">
        <a:spcBef>
          <a:spcPct val="20000"/>
        </a:spcBef>
        <a:spcAft>
          <a:spcPct val="0"/>
        </a:spcAft>
        <a:buChar char="•"/>
        <a:defRPr sz="2400">
          <a:solidFill>
            <a:srgbClr val="4D4D4D"/>
          </a:solidFill>
          <a:latin typeface="+mn-lt"/>
        </a:defRPr>
      </a:lvl3pPr>
      <a:lvl4pPr marL="1600200" indent="-228600" algn="l" rtl="0" fontAlgn="base">
        <a:spcBef>
          <a:spcPct val="20000"/>
        </a:spcBef>
        <a:spcAft>
          <a:spcPct val="0"/>
        </a:spcAft>
        <a:buChar char="–"/>
        <a:defRPr sz="2000">
          <a:solidFill>
            <a:srgbClr val="4D4D4D"/>
          </a:solidFill>
          <a:latin typeface="+mn-lt"/>
        </a:defRPr>
      </a:lvl4pPr>
      <a:lvl5pPr marL="2057400" indent="-228600" algn="l" rtl="0" fontAlgn="base">
        <a:spcBef>
          <a:spcPct val="20000"/>
        </a:spcBef>
        <a:spcAft>
          <a:spcPct val="0"/>
        </a:spcAft>
        <a:buChar char="»"/>
        <a:defRPr sz="2000">
          <a:solidFill>
            <a:srgbClr val="4D4D4D"/>
          </a:solidFill>
          <a:latin typeface="+mn-lt"/>
        </a:defRPr>
      </a:lvl5pPr>
      <a:lvl6pPr marL="2514600" indent="-228600" algn="l" rtl="0" fontAlgn="base">
        <a:spcBef>
          <a:spcPct val="20000"/>
        </a:spcBef>
        <a:spcAft>
          <a:spcPct val="0"/>
        </a:spcAft>
        <a:buChar char="»"/>
        <a:defRPr sz="2000">
          <a:solidFill>
            <a:srgbClr val="4D4D4D"/>
          </a:solidFill>
          <a:latin typeface="+mn-lt"/>
        </a:defRPr>
      </a:lvl6pPr>
      <a:lvl7pPr marL="2971800" indent="-228600" algn="l" rtl="0" fontAlgn="base">
        <a:spcBef>
          <a:spcPct val="20000"/>
        </a:spcBef>
        <a:spcAft>
          <a:spcPct val="0"/>
        </a:spcAft>
        <a:buChar char="»"/>
        <a:defRPr sz="2000">
          <a:solidFill>
            <a:srgbClr val="4D4D4D"/>
          </a:solidFill>
          <a:latin typeface="+mn-lt"/>
        </a:defRPr>
      </a:lvl7pPr>
      <a:lvl8pPr marL="3429000" indent="-228600" algn="l" rtl="0" fontAlgn="base">
        <a:spcBef>
          <a:spcPct val="20000"/>
        </a:spcBef>
        <a:spcAft>
          <a:spcPct val="0"/>
        </a:spcAft>
        <a:buChar char="»"/>
        <a:defRPr sz="2000">
          <a:solidFill>
            <a:srgbClr val="4D4D4D"/>
          </a:solidFill>
          <a:latin typeface="+mn-lt"/>
        </a:defRPr>
      </a:lvl8pPr>
      <a:lvl9pPr marL="3886200" indent="-228600" algn="l" rtl="0" fontAlgn="base">
        <a:spcBef>
          <a:spcPct val="20000"/>
        </a:spcBef>
        <a:spcAft>
          <a:spcPct val="0"/>
        </a:spcAft>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2057400" y="4114800"/>
            <a:ext cx="6934200" cy="1524000"/>
          </a:xfrm>
        </p:spPr>
        <p:txBody>
          <a:bodyPr/>
          <a:lstStyle/>
          <a:p>
            <a:pPr algn="r"/>
            <a:r>
              <a:rPr lang="en-US" sz="4000" b="1" dirty="0" smtClean="0"/>
              <a:t>HEAT-RELATED ILLNESS PROJECTS</a:t>
            </a:r>
            <a:endParaRPr lang="en-US" sz="4000" b="1" dirty="0"/>
          </a:p>
        </p:txBody>
      </p:sp>
      <p:sp>
        <p:nvSpPr>
          <p:cNvPr id="46083" name="Rectangle 3"/>
          <p:cNvSpPr>
            <a:spLocks noGrp="1" noChangeArrowheads="1"/>
          </p:cNvSpPr>
          <p:nvPr>
            <p:ph type="subTitle" idx="1"/>
          </p:nvPr>
        </p:nvSpPr>
        <p:spPr>
          <a:xfrm>
            <a:off x="3581400" y="5638800"/>
            <a:ext cx="5410200" cy="990600"/>
          </a:xfrm>
        </p:spPr>
        <p:txBody>
          <a:bodyPr/>
          <a:lstStyle/>
          <a:p>
            <a:r>
              <a:rPr lang="en-US" sz="2800" dirty="0"/>
              <a:t>Dan </a:t>
            </a:r>
            <a:r>
              <a:rPr lang="en-US" sz="2800" dirty="0" err="1"/>
              <a:t>Rubado</a:t>
            </a:r>
            <a:endParaRPr lang="en-US" sz="2800" dirty="0"/>
          </a:p>
          <a:p>
            <a:r>
              <a:rPr lang="en-US" sz="2400" i="1" dirty="0">
                <a:solidFill>
                  <a:schemeClr val="tx1"/>
                </a:solidFill>
              </a:rPr>
              <a:t>Oregon EPHT</a:t>
            </a:r>
          </a:p>
        </p:txBody>
      </p:sp>
      <p:pic>
        <p:nvPicPr>
          <p:cNvPr id="46084" name="Picture 4" descr="EPHT - white - Center"/>
          <p:cNvPicPr>
            <a:picLocks noChangeAspect="1" noChangeArrowheads="1"/>
          </p:cNvPicPr>
          <p:nvPr/>
        </p:nvPicPr>
        <p:blipFill>
          <a:blip r:embed="rId3" cstate="print"/>
          <a:srcRect l="23077" r="26923" b="39944"/>
          <a:stretch>
            <a:fillRect/>
          </a:stretch>
        </p:blipFill>
        <p:spPr bwMode="auto">
          <a:xfrm>
            <a:off x="1676400" y="5748338"/>
            <a:ext cx="1600200" cy="11096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a:t>
            </a:r>
            <a:r>
              <a:rPr lang="en-US" dirty="0" smtClean="0"/>
              <a:t>Morbidity &amp; AR Indicators</a:t>
            </a:r>
            <a:endParaRPr lang="en-US" dirty="0"/>
          </a:p>
        </p:txBody>
      </p:sp>
      <p:sp>
        <p:nvSpPr>
          <p:cNvPr id="3" name="Content Placeholder 2"/>
          <p:cNvSpPr>
            <a:spLocks noGrp="1"/>
          </p:cNvSpPr>
          <p:nvPr>
            <p:ph idx="1"/>
          </p:nvPr>
        </p:nvSpPr>
        <p:spPr/>
        <p:txBody>
          <a:bodyPr/>
          <a:lstStyle/>
          <a:p>
            <a:r>
              <a:rPr lang="en-US" dirty="0" smtClean="0"/>
              <a:t>Identify heat wave days using definition</a:t>
            </a:r>
          </a:p>
          <a:p>
            <a:r>
              <a:rPr lang="en-US" dirty="0" smtClean="0"/>
              <a:t>Define referent period systematically: </a:t>
            </a:r>
          </a:p>
          <a:p>
            <a:pPr lvl="1"/>
            <a:r>
              <a:rPr lang="en-US" dirty="0" smtClean="0"/>
              <a:t>During same season</a:t>
            </a:r>
          </a:p>
          <a:p>
            <a:pPr lvl="1"/>
            <a:r>
              <a:rPr lang="en-US" dirty="0" smtClean="0"/>
              <a:t>2 weeks prior and two weeks following</a:t>
            </a:r>
          </a:p>
          <a:p>
            <a:pPr lvl="1"/>
            <a:r>
              <a:rPr lang="en-US" dirty="0" smtClean="0"/>
              <a:t>Match on days of week</a:t>
            </a:r>
          </a:p>
          <a:p>
            <a:pPr lvl="1"/>
            <a:r>
              <a:rPr lang="en-US" dirty="0" smtClean="0"/>
              <a:t>Skip over week directly after heat event, other heat events, holidays</a:t>
            </a:r>
          </a:p>
          <a:p>
            <a:r>
              <a:rPr lang="en-US" dirty="0" smtClean="0"/>
              <a:t>Determine # of daily hospitalizations for observed and expected</a:t>
            </a:r>
          </a:p>
          <a:p>
            <a:r>
              <a:rPr lang="en-US" dirty="0" smtClean="0"/>
              <a:t>Excess = observed - expected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Diagnosis Groups</a:t>
            </a:r>
            <a:endParaRPr lang="en-US" dirty="0"/>
          </a:p>
        </p:txBody>
      </p:sp>
      <p:sp>
        <p:nvSpPr>
          <p:cNvPr id="3" name="Content Placeholder 2"/>
          <p:cNvSpPr>
            <a:spLocks noGrp="1"/>
          </p:cNvSpPr>
          <p:nvPr>
            <p:ph idx="1"/>
          </p:nvPr>
        </p:nvSpPr>
        <p:spPr/>
        <p:txBody>
          <a:bodyPr numCol="2"/>
          <a:lstStyle/>
          <a:p>
            <a:r>
              <a:rPr lang="en-US" sz="2800" dirty="0" smtClean="0"/>
              <a:t>All hospitalizations</a:t>
            </a:r>
          </a:p>
          <a:p>
            <a:r>
              <a:rPr lang="en-US" sz="2800" dirty="0" smtClean="0"/>
              <a:t>External causes (accidents, trauma)</a:t>
            </a:r>
          </a:p>
          <a:p>
            <a:r>
              <a:rPr lang="en-US" sz="2800" dirty="0" smtClean="0"/>
              <a:t>Internal causes (all else)</a:t>
            </a:r>
          </a:p>
          <a:p>
            <a:r>
              <a:rPr lang="en-US" sz="2800" dirty="0" smtClean="0"/>
              <a:t>Heat-related illness</a:t>
            </a:r>
          </a:p>
          <a:p>
            <a:r>
              <a:rPr lang="en-US" sz="2800" dirty="0" smtClean="0"/>
              <a:t>Electrolyte imbalance</a:t>
            </a:r>
          </a:p>
          <a:p>
            <a:r>
              <a:rPr lang="en-US" sz="2800" dirty="0" smtClean="0"/>
              <a:t>Nephritis</a:t>
            </a:r>
          </a:p>
          <a:p>
            <a:r>
              <a:rPr lang="en-US" sz="2800" dirty="0" smtClean="0"/>
              <a:t>Acute renal failure</a:t>
            </a:r>
          </a:p>
          <a:p>
            <a:r>
              <a:rPr lang="en-US" sz="2800" dirty="0" smtClean="0"/>
              <a:t>Cardiovascular diseases</a:t>
            </a:r>
          </a:p>
          <a:p>
            <a:r>
              <a:rPr lang="en-US" sz="2800" dirty="0" smtClean="0"/>
              <a:t>Acute myocardial infarction</a:t>
            </a:r>
          </a:p>
          <a:p>
            <a:r>
              <a:rPr lang="en-US" sz="2800" dirty="0" err="1" smtClean="0"/>
              <a:t>Cerebrovascular</a:t>
            </a:r>
            <a:r>
              <a:rPr lang="en-US" sz="2800" dirty="0" smtClean="0"/>
              <a:t> diseases</a:t>
            </a:r>
          </a:p>
          <a:p>
            <a:r>
              <a:rPr lang="en-US" sz="2800" dirty="0" smtClean="0"/>
              <a:t>Respiratory illnesses</a:t>
            </a:r>
          </a:p>
          <a:p>
            <a:r>
              <a:rPr lang="en-US" sz="2800" dirty="0" smtClean="0"/>
              <a:t>Diabetes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Do these indicators seem useful?</a:t>
            </a:r>
          </a:p>
          <a:p>
            <a:r>
              <a:rPr lang="en-US" dirty="0" smtClean="0"/>
              <a:t>How c</a:t>
            </a:r>
            <a:r>
              <a:rPr lang="en-US" dirty="0" smtClean="0"/>
              <a:t>ould </a:t>
            </a:r>
            <a:r>
              <a:rPr lang="en-US" dirty="0" smtClean="0"/>
              <a:t>they be used to support public health actions?</a:t>
            </a:r>
          </a:p>
          <a:p>
            <a:r>
              <a:rPr lang="en-US" dirty="0" smtClean="0"/>
              <a:t>Should we be looking at deaths even though there won’t be many?</a:t>
            </a:r>
          </a:p>
          <a:p>
            <a:r>
              <a:rPr lang="en-US" dirty="0" smtClean="0"/>
              <a:t>What specific </a:t>
            </a:r>
            <a:r>
              <a:rPr lang="en-US" dirty="0" smtClean="0"/>
              <a:t>age groups </a:t>
            </a:r>
            <a:r>
              <a:rPr lang="en-US" dirty="0" smtClean="0"/>
              <a:t>should we look at, if any?</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Does attributable risk make sense as a measure? Other metrics (e.g. RR)?</a:t>
            </a:r>
          </a:p>
          <a:p>
            <a:r>
              <a:rPr lang="en-US" dirty="0" smtClean="0"/>
              <a:t>What specific </a:t>
            </a:r>
            <a:r>
              <a:rPr lang="en-US" dirty="0" smtClean="0"/>
              <a:t>diagnosis groups </a:t>
            </a:r>
            <a:r>
              <a:rPr lang="en-US" dirty="0" smtClean="0"/>
              <a:t>migh</a:t>
            </a:r>
            <a:r>
              <a:rPr lang="en-US" dirty="0" smtClean="0"/>
              <a:t>t we want to look at in addition to</a:t>
            </a:r>
            <a:r>
              <a:rPr lang="en-US" dirty="0" smtClean="0"/>
              <a:t> </a:t>
            </a:r>
            <a:r>
              <a:rPr lang="en-US" dirty="0" smtClean="0"/>
              <a:t>all hospitalizations</a:t>
            </a:r>
            <a:r>
              <a:rPr lang="en-US" dirty="0" smtClean="0"/>
              <a:t>?</a:t>
            </a:r>
          </a:p>
          <a:p>
            <a:r>
              <a:rPr lang="en-US" dirty="0" smtClean="0"/>
              <a:t>Should </a:t>
            </a:r>
            <a:r>
              <a:rPr lang="en-US" dirty="0" smtClean="0"/>
              <a:t>we have an indicator to track the intensity of heat waves?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descr="EPHT - white - Center"/>
          <p:cNvPicPr>
            <a:picLocks noGrp="1" noChangeAspect="1" noChangeArrowheads="1"/>
          </p:cNvPicPr>
          <p:nvPr>
            <p:ph type="ctrTitle"/>
          </p:nvPr>
        </p:nvPicPr>
        <p:blipFill>
          <a:blip r:embed="rId2" cstate="print"/>
          <a:srcRect l="22968" r="26855" b="39755"/>
          <a:stretch>
            <a:fillRect/>
          </a:stretch>
        </p:blipFill>
        <p:spPr>
          <a:xfrm>
            <a:off x="1676400" y="5743575"/>
            <a:ext cx="1663700" cy="1114425"/>
          </a:xfrm>
          <a:noFill/>
          <a:ln/>
        </p:spPr>
      </p:pic>
      <p:sp>
        <p:nvSpPr>
          <p:cNvPr id="65541" name="Text Box 5"/>
          <p:cNvSpPr txBox="1">
            <a:spLocks noChangeArrowheads="1"/>
          </p:cNvSpPr>
          <p:nvPr/>
        </p:nvSpPr>
        <p:spPr bwMode="auto">
          <a:xfrm>
            <a:off x="2438400" y="4114800"/>
            <a:ext cx="6477000" cy="1268413"/>
          </a:xfrm>
          <a:prstGeom prst="rect">
            <a:avLst/>
          </a:prstGeom>
          <a:noFill/>
          <a:ln w="9525">
            <a:noFill/>
            <a:miter lim="800000"/>
            <a:headEnd/>
            <a:tailEnd/>
          </a:ln>
          <a:effectLst/>
        </p:spPr>
        <p:txBody>
          <a:bodyPr wrap="square">
            <a:spAutoFit/>
          </a:bodyPr>
          <a:lstStyle/>
          <a:p>
            <a:pPr algn="r">
              <a:lnSpc>
                <a:spcPct val="80000"/>
              </a:lnSpc>
              <a:spcBef>
                <a:spcPct val="20000"/>
              </a:spcBef>
            </a:pPr>
            <a:r>
              <a:rPr lang="en-US" sz="2400" dirty="0">
                <a:solidFill>
                  <a:srgbClr val="FFCC00"/>
                </a:solidFill>
              </a:rPr>
              <a:t>Dan </a:t>
            </a:r>
            <a:r>
              <a:rPr lang="en-US" sz="2400" dirty="0" err="1">
                <a:solidFill>
                  <a:srgbClr val="FFCC00"/>
                </a:solidFill>
              </a:rPr>
              <a:t>Rubado</a:t>
            </a:r>
            <a:endParaRPr lang="en-US" sz="2400" dirty="0">
              <a:solidFill>
                <a:srgbClr val="FFCC00"/>
              </a:solidFill>
            </a:endParaRPr>
          </a:p>
          <a:p>
            <a:pPr algn="r">
              <a:lnSpc>
                <a:spcPct val="80000"/>
              </a:lnSpc>
              <a:spcBef>
                <a:spcPct val="20000"/>
              </a:spcBef>
            </a:pPr>
            <a:r>
              <a:rPr lang="en-US" sz="2000" dirty="0">
                <a:solidFill>
                  <a:srgbClr val="FFCC00"/>
                </a:solidFill>
              </a:rPr>
              <a:t>Epidemiologist</a:t>
            </a:r>
          </a:p>
          <a:p>
            <a:pPr algn="r">
              <a:lnSpc>
                <a:spcPct val="80000"/>
              </a:lnSpc>
              <a:spcBef>
                <a:spcPct val="20000"/>
              </a:spcBef>
            </a:pPr>
            <a:r>
              <a:rPr lang="en-US" dirty="0">
                <a:solidFill>
                  <a:srgbClr val="FFCC00"/>
                </a:solidFill>
              </a:rPr>
              <a:t>daniel.j.rubado@state.or.us</a:t>
            </a:r>
          </a:p>
          <a:p>
            <a:pPr algn="r">
              <a:lnSpc>
                <a:spcPct val="80000"/>
              </a:lnSpc>
              <a:spcBef>
                <a:spcPct val="20000"/>
              </a:spcBef>
            </a:pPr>
            <a:r>
              <a:rPr lang="en-US" sz="2000" dirty="0">
                <a:solidFill>
                  <a:srgbClr val="FFCC00"/>
                </a:solidFill>
              </a:rPr>
              <a:t>971-673-1210</a:t>
            </a:r>
          </a:p>
        </p:txBody>
      </p:sp>
      <p:sp>
        <p:nvSpPr>
          <p:cNvPr id="65542" name="Text Box 6"/>
          <p:cNvSpPr txBox="1">
            <a:spLocks noChangeArrowheads="1"/>
          </p:cNvSpPr>
          <p:nvPr/>
        </p:nvSpPr>
        <p:spPr bwMode="auto">
          <a:xfrm>
            <a:off x="3962400" y="6324600"/>
            <a:ext cx="5105400" cy="433388"/>
          </a:xfrm>
          <a:prstGeom prst="rect">
            <a:avLst/>
          </a:prstGeom>
          <a:noFill/>
          <a:ln w="9525">
            <a:noFill/>
            <a:miter lim="800000"/>
            <a:headEnd/>
            <a:tailEnd/>
          </a:ln>
          <a:effectLst/>
        </p:spPr>
        <p:txBody>
          <a:bodyPr>
            <a:spAutoFit/>
          </a:bodyPr>
          <a:lstStyle/>
          <a:p>
            <a:pPr algn="ctr">
              <a:lnSpc>
                <a:spcPct val="80000"/>
              </a:lnSpc>
              <a:spcBef>
                <a:spcPct val="20000"/>
              </a:spcBef>
            </a:pPr>
            <a:r>
              <a:rPr lang="en-US" sz="2800" b="1" i="1">
                <a:solidFill>
                  <a:srgbClr val="FFCC00"/>
                </a:solidFill>
              </a:rPr>
              <a:t>www.healthoregon.org/epht</a:t>
            </a:r>
            <a:endParaRPr lang="en-US"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Heat Waves</a:t>
            </a:r>
            <a:endParaRPr lang="en-US" dirty="0"/>
          </a:p>
        </p:txBody>
      </p:sp>
      <p:pic>
        <p:nvPicPr>
          <p:cNvPr id="4" name="Picture 4" descr="C:\Documents and Settings\ephtnuser\Desktop\Presentation Pictures\summer_trfc.png"/>
          <p:cNvPicPr>
            <a:picLocks noChangeAspect="1" noChangeArrowheads="1"/>
          </p:cNvPicPr>
          <p:nvPr/>
        </p:nvPicPr>
        <p:blipFill>
          <a:blip r:embed="rId3" cstate="print"/>
          <a:srcRect/>
          <a:stretch>
            <a:fillRect/>
          </a:stretch>
        </p:blipFill>
        <p:spPr bwMode="auto">
          <a:xfrm>
            <a:off x="4800600" y="76200"/>
            <a:ext cx="4241800" cy="4216400"/>
          </a:xfrm>
          <a:prstGeom prst="rect">
            <a:avLst/>
          </a:prstGeom>
        </p:spPr>
        <p:style>
          <a:lnRef idx="3">
            <a:schemeClr val="lt1"/>
          </a:lnRef>
          <a:fillRef idx="1">
            <a:schemeClr val="accent3"/>
          </a:fillRef>
          <a:effectRef idx="1">
            <a:schemeClr val="accent3"/>
          </a:effectRef>
          <a:fontRef idx="minor">
            <a:schemeClr val="lt1"/>
          </a:fontRef>
        </p:style>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Heat Wave Definitions</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National Weather Service</a:t>
            </a:r>
          </a:p>
          <a:p>
            <a:r>
              <a:rPr lang="en-US" dirty="0" smtClean="0"/>
              <a:t>OR Climate Change Research Institute</a:t>
            </a:r>
          </a:p>
          <a:p>
            <a:r>
              <a:rPr lang="en-US" dirty="0" smtClean="0"/>
              <a:t>UC Berkeley Heat Vulnerability Study</a:t>
            </a:r>
          </a:p>
          <a:p>
            <a:r>
              <a:rPr lang="en-US" dirty="0" smtClean="0"/>
              <a:t>Heat Wave Studies</a:t>
            </a:r>
          </a:p>
          <a:p>
            <a:endParaRPr lang="en-US" dirty="0" smtClean="0"/>
          </a:p>
          <a:p>
            <a:r>
              <a:rPr lang="en-US" dirty="0" smtClean="0"/>
              <a:t>Absolute thresholds will vary spatially </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EPHT Workgroup Progress</a:t>
            </a:r>
            <a:endParaRPr lang="en-US" dirty="0"/>
          </a:p>
        </p:txBody>
      </p:sp>
      <p:sp>
        <p:nvSpPr>
          <p:cNvPr id="3" name="Content Placeholder 2"/>
          <p:cNvSpPr>
            <a:spLocks noGrp="1"/>
          </p:cNvSpPr>
          <p:nvPr>
            <p:ph idx="1"/>
          </p:nvPr>
        </p:nvSpPr>
        <p:spPr/>
        <p:txBody>
          <a:bodyPr/>
          <a:lstStyle/>
          <a:p>
            <a:r>
              <a:rPr lang="en-US" dirty="0" smtClean="0"/>
              <a:t>Group wants to determine thresholds that have impacts on public health</a:t>
            </a:r>
          </a:p>
          <a:p>
            <a:r>
              <a:rPr lang="en-US" dirty="0" smtClean="0"/>
              <a:t>Looked at NWS thresholds</a:t>
            </a:r>
          </a:p>
          <a:p>
            <a:r>
              <a:rPr lang="en-US" dirty="0" smtClean="0"/>
              <a:t>Looked into using deviance</a:t>
            </a:r>
          </a:p>
          <a:p>
            <a:r>
              <a:rPr lang="en-US" dirty="0" smtClean="0"/>
              <a:t>Currently looking at deviance with a max temp floor</a:t>
            </a:r>
          </a:p>
          <a:p>
            <a:r>
              <a:rPr lang="en-US" dirty="0" smtClean="0"/>
              <a:t>Definitions will </a:t>
            </a:r>
            <a:r>
              <a:rPr lang="en-US" dirty="0" smtClean="0"/>
              <a:t>need to be state specific and health-based</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en-US" dirty="0" smtClean="0"/>
              <a:t>Plan to Define Heat Waves</a:t>
            </a:r>
            <a:endParaRPr lang="en-US" dirty="0"/>
          </a:p>
        </p:txBody>
      </p:sp>
      <p:sp>
        <p:nvSpPr>
          <p:cNvPr id="179203" name="Rectangle 3"/>
          <p:cNvSpPr>
            <a:spLocks noGrp="1" noChangeArrowheads="1"/>
          </p:cNvSpPr>
          <p:nvPr>
            <p:ph type="body" idx="1"/>
          </p:nvPr>
        </p:nvSpPr>
        <p:spPr/>
        <p:txBody>
          <a:bodyPr/>
          <a:lstStyle/>
          <a:p>
            <a:pPr marL="0" indent="0">
              <a:buNone/>
            </a:pPr>
            <a:r>
              <a:rPr lang="en-US" dirty="0" smtClean="0"/>
              <a:t>Identify heat thresholds:</a:t>
            </a:r>
          </a:p>
          <a:p>
            <a:r>
              <a:rPr lang="en-US" dirty="0" smtClean="0"/>
              <a:t>Work </a:t>
            </a:r>
            <a:r>
              <a:rPr lang="en-US" dirty="0"/>
              <a:t>with </a:t>
            </a:r>
            <a:r>
              <a:rPr lang="en-US" dirty="0" smtClean="0"/>
              <a:t>PHD </a:t>
            </a:r>
            <a:r>
              <a:rPr lang="en-US" dirty="0"/>
              <a:t>climate change </a:t>
            </a:r>
            <a:r>
              <a:rPr lang="en-US" dirty="0" smtClean="0"/>
              <a:t>group</a:t>
            </a:r>
            <a:endParaRPr lang="en-US" dirty="0"/>
          </a:p>
          <a:p>
            <a:r>
              <a:rPr lang="en-US" dirty="0" smtClean="0"/>
              <a:t>Collaborate with WA EPHT and OCCRI</a:t>
            </a:r>
            <a:endParaRPr lang="en-US" dirty="0"/>
          </a:p>
          <a:p>
            <a:r>
              <a:rPr lang="en-US" dirty="0" smtClean="0"/>
              <a:t>Create a statistical model </a:t>
            </a:r>
            <a:r>
              <a:rPr lang="en-US" dirty="0" smtClean="0"/>
              <a:t>for each climate region</a:t>
            </a:r>
            <a:endParaRPr lang="en-US" dirty="0" smtClean="0"/>
          </a:p>
          <a:p>
            <a:r>
              <a:rPr lang="en-US" dirty="0" smtClean="0"/>
              <a:t>Determine </a:t>
            </a:r>
            <a:r>
              <a:rPr lang="en-US" dirty="0" smtClean="0"/>
              <a:t>thresholds </a:t>
            </a:r>
            <a:r>
              <a:rPr lang="en-US" dirty="0" smtClean="0"/>
              <a:t>associated with </a:t>
            </a:r>
            <a:r>
              <a:rPr lang="en-US" dirty="0" smtClean="0"/>
              <a:t>increased health outcomes</a:t>
            </a:r>
          </a:p>
          <a:p>
            <a:r>
              <a:rPr lang="en-US" dirty="0" smtClean="0"/>
              <a:t>Test relative </a:t>
            </a:r>
            <a:r>
              <a:rPr lang="en-US" dirty="0" smtClean="0"/>
              <a:t>definitions based on percentiles</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9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9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9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9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9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t>
            </a:r>
            <a:r>
              <a:rPr lang="en-US" dirty="0" smtClean="0"/>
              <a:t>Climate Regions</a:t>
            </a:r>
            <a:endParaRPr lang="en-US" dirty="0"/>
          </a:p>
        </p:txBody>
      </p:sp>
      <p:pic>
        <p:nvPicPr>
          <p:cNvPr id="5" name="Content Placeholder 4" descr="HeatIndicators.gif"/>
          <p:cNvPicPr>
            <a:picLocks noGrp="1" noChangeAspect="1"/>
          </p:cNvPicPr>
          <p:nvPr>
            <p:ph idx="1"/>
          </p:nvPr>
        </p:nvPicPr>
        <p:blipFill>
          <a:blip r:embed="rId3" cstate="print"/>
          <a:stretch>
            <a:fillRect/>
          </a:stretch>
        </p:blipFill>
        <p:spPr>
          <a:xfrm>
            <a:off x="1447800" y="1447800"/>
            <a:ext cx="6803269" cy="521208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p:txBody>
          <a:bodyPr/>
          <a:lstStyle/>
          <a:p>
            <a:r>
              <a:rPr lang="en-US" dirty="0" smtClean="0"/>
              <a:t>What would a good health-based heat wave definition look </a:t>
            </a:r>
            <a:r>
              <a:rPr lang="en-US" dirty="0" smtClean="0"/>
              <a:t>like for Oregon?</a:t>
            </a:r>
            <a:endParaRPr lang="en-US" dirty="0" smtClean="0"/>
          </a:p>
          <a:p>
            <a:r>
              <a:rPr lang="en-US" dirty="0" smtClean="0"/>
              <a:t>We’re planning to collaborate with WA EPHT. Would it be better to…</a:t>
            </a:r>
            <a:endParaRPr lang="en-US" dirty="0" smtClean="0"/>
          </a:p>
          <a:p>
            <a:pPr lvl="1"/>
            <a:r>
              <a:rPr lang="en-US" dirty="0" smtClean="0"/>
              <a:t>Work on developing methods together but run separate analyses?</a:t>
            </a:r>
            <a:endParaRPr lang="en-US" dirty="0" smtClean="0"/>
          </a:p>
          <a:p>
            <a:pPr lvl="1"/>
            <a:r>
              <a:rPr lang="en-US" dirty="0" smtClean="0"/>
              <a:t>Try to pool </a:t>
            </a:r>
            <a:r>
              <a:rPr lang="en-US" dirty="0" smtClean="0"/>
              <a:t>hospital discharge data </a:t>
            </a:r>
            <a:r>
              <a:rPr lang="en-US" dirty="0" smtClean="0"/>
              <a:t>to create </a:t>
            </a:r>
            <a:r>
              <a:rPr lang="en-US" dirty="0" smtClean="0"/>
              <a:t>definitions </a:t>
            </a:r>
            <a:r>
              <a:rPr lang="en-US" dirty="0" smtClean="0"/>
              <a:t>for </a:t>
            </a:r>
            <a:r>
              <a:rPr lang="en-US" dirty="0" smtClean="0"/>
              <a:t>contiguous climate regions</a:t>
            </a:r>
            <a:r>
              <a:rPr lang="en-US" dirty="0" smtClean="0"/>
              <a:t>?</a:t>
            </a:r>
          </a:p>
          <a:p>
            <a:r>
              <a:rPr lang="en-US" dirty="0" smtClean="0"/>
              <a:t>How many regions will we realistically be able to analyze?</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Heat Indicators</a:t>
            </a:r>
            <a:endParaRPr lang="en-US" dirty="0"/>
          </a:p>
        </p:txBody>
      </p:sp>
      <p:pic>
        <p:nvPicPr>
          <p:cNvPr id="4" name="Picture 2" descr="C:\Documents and Settings\ephtnuser\Desktop\Presentation Pictures\22_Heat-related-deaths.jpg"/>
          <p:cNvPicPr>
            <a:picLocks noChangeAspect="1" noChangeArrowheads="1"/>
          </p:cNvPicPr>
          <p:nvPr/>
        </p:nvPicPr>
        <p:blipFill>
          <a:blip r:embed="rId2" cstate="print"/>
          <a:srcRect b="3478"/>
          <a:stretch>
            <a:fillRect/>
          </a:stretch>
        </p:blipFill>
        <p:spPr bwMode="auto">
          <a:xfrm>
            <a:off x="4419600" y="114300"/>
            <a:ext cx="4572001" cy="4229100"/>
          </a:xfrm>
          <a:prstGeom prst="rect">
            <a:avLst/>
          </a:prstGeom>
        </p:spPr>
        <p:style>
          <a:lnRef idx="3">
            <a:schemeClr val="lt1"/>
          </a:lnRef>
          <a:fillRef idx="1">
            <a:schemeClr val="accent3"/>
          </a:fillRef>
          <a:effectRef idx="1">
            <a:schemeClr val="accent3"/>
          </a:effectRef>
          <a:fontRef idx="minor">
            <a:schemeClr val="lt1"/>
          </a:fontRef>
        </p:style>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Heat-related Illness Indicators</a:t>
            </a:r>
            <a:endParaRPr lang="en-US" dirty="0"/>
          </a:p>
        </p:txBody>
      </p:sp>
      <p:sp>
        <p:nvSpPr>
          <p:cNvPr id="3" name="Content Placeholder 2"/>
          <p:cNvSpPr>
            <a:spLocks noGrp="1"/>
          </p:cNvSpPr>
          <p:nvPr>
            <p:ph idx="1"/>
          </p:nvPr>
        </p:nvSpPr>
        <p:spPr/>
        <p:txBody>
          <a:bodyPr/>
          <a:lstStyle/>
          <a:p>
            <a:r>
              <a:rPr lang="en-US" dirty="0" smtClean="0"/>
              <a:t># of heat wave events and days per year</a:t>
            </a:r>
          </a:p>
          <a:p>
            <a:r>
              <a:rPr lang="en-US" dirty="0" smtClean="0"/>
              <a:t>Person days of exposure to heat waves</a:t>
            </a:r>
          </a:p>
          <a:p>
            <a:r>
              <a:rPr lang="en-US" dirty="0" smtClean="0"/>
              <a:t># of excess hospitalizations during heat waves by age group</a:t>
            </a:r>
          </a:p>
          <a:p>
            <a:r>
              <a:rPr lang="en-US" dirty="0" smtClean="0"/>
              <a:t>Attributable risk of hospitalizations during heat waves by age group</a:t>
            </a:r>
          </a:p>
          <a:p>
            <a:pPr marL="0" indent="0">
              <a:buNone/>
            </a:pPr>
            <a:endParaRPr lang="en-US" dirty="0" smtClean="0"/>
          </a:p>
          <a:p>
            <a:pPr marL="0" indent="0">
              <a:buNone/>
            </a:pPr>
            <a:r>
              <a:rPr lang="en-US" dirty="0" smtClean="0"/>
              <a:t>Indicators will be summarized by county and the </a:t>
            </a:r>
            <a:r>
              <a:rPr lang="en-US" dirty="0" smtClean="0"/>
              <a:t>state </a:t>
            </a:r>
            <a:r>
              <a:rPr lang="en-US" dirty="0" smtClean="0"/>
              <a:t>wil</a:t>
            </a:r>
            <a:r>
              <a:rPr lang="en-US" dirty="0" smtClean="0"/>
              <a:t>l be broken </a:t>
            </a:r>
            <a:r>
              <a:rPr lang="en-US" dirty="0" smtClean="0"/>
              <a:t>into regions.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4769</TotalTime>
  <Words>1075</Words>
  <Application>Microsoft Office PowerPoint</Application>
  <PresentationFormat>On-screen Show (4:3)</PresentationFormat>
  <Paragraphs>122</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HEAT-RELATED ILLNESS PROJECTS</vt:lpstr>
      <vt:lpstr>Defining Heat Waves</vt:lpstr>
      <vt:lpstr>Existing Heat Wave Definitions</vt:lpstr>
      <vt:lpstr>National EPHT Workgroup Progress</vt:lpstr>
      <vt:lpstr>Plan to Define Heat Waves</vt:lpstr>
      <vt:lpstr>Possible Climate Regions</vt:lpstr>
      <vt:lpstr>Discussion Question</vt:lpstr>
      <vt:lpstr>Future Heat Indicators</vt:lpstr>
      <vt:lpstr>Future Heat-related Illness Indicators</vt:lpstr>
      <vt:lpstr>Excess Morbidity &amp; AR Indicators</vt:lpstr>
      <vt:lpstr>Potential Diagnosis Groups</vt:lpstr>
      <vt:lpstr>Discussion Questions</vt:lpstr>
      <vt:lpstr>Discussion Questions</vt:lpstr>
      <vt:lpstr>Questions?</vt:lpstr>
      <vt:lpstr>Slide 15</vt:lpstr>
    </vt:vector>
  </TitlesOfParts>
  <Company>Department of Human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DHS</dc:creator>
  <cp:lastModifiedBy>Dan R</cp:lastModifiedBy>
  <cp:revision>220</cp:revision>
  <dcterms:created xsi:type="dcterms:W3CDTF">2009-10-19T23:18:00Z</dcterms:created>
  <dcterms:modified xsi:type="dcterms:W3CDTF">2011-01-22T00:05:01Z</dcterms:modified>
</cp:coreProperties>
</file>