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3"/>
  </p:notesMasterIdLst>
  <p:handoutMasterIdLst>
    <p:handoutMasterId r:id="rId34"/>
  </p:handoutMasterIdLst>
  <p:sldIdLst>
    <p:sldId id="256" r:id="rId2"/>
    <p:sldId id="293" r:id="rId3"/>
    <p:sldId id="261" r:id="rId4"/>
    <p:sldId id="302" r:id="rId5"/>
    <p:sldId id="304" r:id="rId6"/>
    <p:sldId id="318" r:id="rId7"/>
    <p:sldId id="319" r:id="rId8"/>
    <p:sldId id="320" r:id="rId9"/>
    <p:sldId id="303" r:id="rId10"/>
    <p:sldId id="321" r:id="rId11"/>
    <p:sldId id="322" r:id="rId12"/>
    <p:sldId id="323" r:id="rId13"/>
    <p:sldId id="324" r:id="rId14"/>
    <p:sldId id="330" r:id="rId15"/>
    <p:sldId id="325" r:id="rId16"/>
    <p:sldId id="326" r:id="rId17"/>
    <p:sldId id="301" r:id="rId18"/>
    <p:sldId id="315" r:id="rId19"/>
    <p:sldId id="327" r:id="rId20"/>
    <p:sldId id="305" r:id="rId21"/>
    <p:sldId id="312" r:id="rId22"/>
    <p:sldId id="314" r:id="rId23"/>
    <p:sldId id="311" r:id="rId24"/>
    <p:sldId id="317" r:id="rId25"/>
    <p:sldId id="316" r:id="rId26"/>
    <p:sldId id="328" r:id="rId27"/>
    <p:sldId id="329" r:id="rId28"/>
    <p:sldId id="300" r:id="rId29"/>
    <p:sldId id="297" r:id="rId30"/>
    <p:sldId id="298" r:id="rId31"/>
    <p:sldId id="299" r:id="rId32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95" autoAdjust="0"/>
    <p:restoredTop sz="93591" autoAdjust="0"/>
  </p:normalViewPr>
  <p:slideViewPr>
    <p:cSldViewPr>
      <p:cViewPr varScale="1">
        <p:scale>
          <a:sx n="70" d="100"/>
          <a:sy n="70" d="100"/>
        </p:scale>
        <p:origin x="-11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smtClean="0"/>
            </a:lvl1pPr>
          </a:lstStyle>
          <a:p>
            <a:pPr>
              <a:defRPr/>
            </a:pPr>
            <a:fld id="{E7360680-48BA-4414-BFC0-7F960CAD3A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27091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A9EF4EF9-43F4-4B5C-A499-228FBB4940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77519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D5EFBFA-1AA5-44D8-B1DF-BB1A03E282B5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9EF4EF9-43F4-4B5C-A499-228FBB4940B8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88179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A51394B-E86A-4D68-9D51-9F74FAED2217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A51394B-E86A-4D68-9D51-9F74FAED2217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9EF4EF9-43F4-4B5C-A499-228FBB4940B8}" type="slidenum">
              <a:rPr lang="en-US" altLang="en-US" smtClean="0"/>
              <a:pPr>
                <a:defRPr/>
              </a:pPr>
              <a:t>30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70045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9EF4EF9-43F4-4B5C-A499-228FBB4940B8}" type="slidenum">
              <a:rPr lang="en-US" altLang="en-US" smtClean="0"/>
              <a:pPr>
                <a:defRPr/>
              </a:pPr>
              <a:t>31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7004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6"/>
          <p:cNvSpPr>
            <a:spLocks noChangeArrowheads="1"/>
          </p:cNvSpPr>
          <p:nvPr/>
        </p:nvSpPr>
        <p:spPr bwMode="auto">
          <a:xfrm>
            <a:off x="0" y="0"/>
            <a:ext cx="861060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pic>
        <p:nvPicPr>
          <p:cNvPr id="5" name="Picture 61" descr="bircle_white"/>
          <p:cNvPicPr>
            <a:picLocks noChangeAspect="1" noChangeArrowheads="1"/>
          </p:cNvPicPr>
          <p:nvPr/>
        </p:nvPicPr>
        <p:blipFill>
          <a:blip r:embed="rId2" cstate="print"/>
          <a:srcRect t="14351" r="16820" b="14752"/>
          <a:stretch>
            <a:fillRect/>
          </a:stretch>
        </p:blipFill>
        <p:spPr bwMode="auto">
          <a:xfrm>
            <a:off x="685800" y="0"/>
            <a:ext cx="8458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0" descr="irs_bod"/>
          <p:cNvPicPr>
            <a:picLocks noChangeAspect="1" noChangeArrowheads="1"/>
          </p:cNvPicPr>
          <p:nvPr/>
        </p:nvPicPr>
        <p:blipFill>
          <a:blip r:embed="rId3" cstate="print"/>
          <a:srcRect l="3822" t="11205" r="80762" b="17816"/>
          <a:stretch>
            <a:fillRect/>
          </a:stretch>
        </p:blipFill>
        <p:spPr bwMode="auto">
          <a:xfrm>
            <a:off x="3225800" y="527050"/>
            <a:ext cx="1379538" cy="183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276600" y="2819400"/>
            <a:ext cx="5334000" cy="1066800"/>
          </a:xfrm>
        </p:spPr>
        <p:txBody>
          <a:bodyPr/>
          <a:lstStyle>
            <a:lvl1pPr>
              <a:defRPr sz="34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18494" name="Rectangle 62"/>
          <p:cNvSpPr>
            <a:spLocks noGrp="1" noChangeArrowheads="1"/>
          </p:cNvSpPr>
          <p:nvPr>
            <p:ph type="subTitle" idx="1"/>
          </p:nvPr>
        </p:nvSpPr>
        <p:spPr>
          <a:xfrm>
            <a:off x="3276600" y="3962400"/>
            <a:ext cx="5334000" cy="15240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>
            <a:lvl1pPr marL="0" indent="0">
              <a:lnSpc>
                <a:spcPct val="100000"/>
              </a:lnSpc>
              <a:defRPr sz="2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7" name="Rectangle 20"/>
          <p:cNvSpPr>
            <a:spLocks noGrp="1" noChangeArrowheads="1"/>
          </p:cNvSpPr>
          <p:nvPr>
            <p:ph type="dt" sz="half" idx="10"/>
          </p:nvPr>
        </p:nvSpPr>
        <p:spPr bwMode="auto">
          <a:xfrm rot="5400000">
            <a:off x="-53975" y="5715000"/>
            <a:ext cx="1371600" cy="3048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600" smtClean="0">
                <a:solidFill>
                  <a:schemeClr val="tx2"/>
                </a:solidFill>
                <a:latin typeface="Arial Black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B23D24-C74A-427C-A5A2-D10C2B598D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33400"/>
            <a:ext cx="16764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28800" y="533400"/>
            <a:ext cx="48768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01E155-92D3-44D7-9A4F-46D96076D6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533400"/>
            <a:ext cx="6705600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28800" y="1143000"/>
            <a:ext cx="32766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828800" y="3733800"/>
            <a:ext cx="32766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5257800" y="1143000"/>
            <a:ext cx="3276600" cy="5029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3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9DC1FD-3C72-4FEB-9432-7064A6954B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28600"/>
            <a:ext cx="7315200" cy="8382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143000"/>
            <a:ext cx="7315200" cy="5486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3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DBF59F-8129-41AF-9776-5EA60A6959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E08B08-6DC5-472A-BC2E-040701C46B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28800" y="1143000"/>
            <a:ext cx="3276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57800" y="1143000"/>
            <a:ext cx="3276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2CC16E-43A0-48FD-890F-A58B0637D3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3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D8EEC8-0E76-4B8B-8726-5DF20DAE47A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BE281B-2F2A-41DA-97E5-E3A3DBB1BD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3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0479A7-7233-4149-9EDE-A2593A9C84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3C652F-1A17-49A8-A2AD-FE557972CA3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EE84D2-D925-4079-9A11-E80781EE61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50"/>
          <p:cNvSpPr>
            <a:spLocks noChangeArrowheads="1"/>
          </p:cNvSpPr>
          <p:nvPr/>
        </p:nvSpPr>
        <p:spPr bwMode="auto">
          <a:xfrm>
            <a:off x="0" y="0"/>
            <a:ext cx="8610600" cy="685800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pic>
        <p:nvPicPr>
          <p:cNvPr id="1027" name="Picture 57" descr="bircle_white"/>
          <p:cNvPicPr>
            <a:picLocks noChangeAspect="1" noChangeArrowheads="1"/>
          </p:cNvPicPr>
          <p:nvPr/>
        </p:nvPicPr>
        <p:blipFill>
          <a:blip r:embed="rId14" cstate="print"/>
          <a:srcRect t="14351" r="16820" b="14752"/>
          <a:stretch>
            <a:fillRect/>
          </a:stretch>
        </p:blipFill>
        <p:spPr bwMode="auto">
          <a:xfrm>
            <a:off x="685800" y="0"/>
            <a:ext cx="8458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28800" y="533400"/>
            <a:ext cx="670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828800" y="1143000"/>
            <a:ext cx="6705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 rot="10800000" flipH="1" flipV="1">
            <a:off x="1828800" y="6324600"/>
            <a:ext cx="6705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9FDA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chemeClr val="hlink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59" name="Rectangle 3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81000" y="6215063"/>
            <a:ext cx="457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ctr">
              <a:defRPr sz="2000" smtClean="0">
                <a:solidFill>
                  <a:schemeClr val="tx2"/>
                </a:solidFill>
                <a:latin typeface="Arial Black" pitchFamily="34" charset="0"/>
              </a:defRPr>
            </a:lvl1pPr>
          </a:lstStyle>
          <a:p>
            <a:pPr>
              <a:defRPr/>
            </a:pPr>
            <a:fld id="{C457E8C9-AF63-4164-92AC-56FE8849B4D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032" name="Picture 55" descr="irs_logo_vert_rgb_FA"/>
          <p:cNvPicPr>
            <a:picLocks noChangeAspect="1" noChangeArrowheads="1"/>
          </p:cNvPicPr>
          <p:nvPr/>
        </p:nvPicPr>
        <p:blipFill>
          <a:blip r:embed="rId15" cstate="print">
            <a:lum bright="100000" contrast="-100000"/>
          </a:blip>
          <a:srcRect/>
          <a:stretch>
            <a:fillRect/>
          </a:stretch>
        </p:blipFill>
        <p:spPr bwMode="auto">
          <a:xfrm>
            <a:off x="258763" y="549275"/>
            <a:ext cx="731837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3000">
          <a:solidFill>
            <a:schemeClr val="hlink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>
          <a:solidFill>
            <a:schemeClr val="hlink"/>
          </a:solidFill>
          <a:latin typeface="Arial" charset="0"/>
          <a:ea typeface="ＭＳ Ｐゴシック" charset="-128"/>
        </a:defRPr>
      </a:lvl2pPr>
      <a:lvl3pPr algn="l" rtl="0" fontAlgn="base">
        <a:spcBef>
          <a:spcPct val="0"/>
        </a:spcBef>
        <a:spcAft>
          <a:spcPct val="0"/>
        </a:spcAft>
        <a:defRPr sz="3000">
          <a:solidFill>
            <a:schemeClr val="hlink"/>
          </a:solidFill>
          <a:latin typeface="Arial" charset="0"/>
          <a:ea typeface="ＭＳ Ｐゴシック" charset="-128"/>
        </a:defRPr>
      </a:lvl3pPr>
      <a:lvl4pPr algn="l" rtl="0" fontAlgn="base">
        <a:spcBef>
          <a:spcPct val="0"/>
        </a:spcBef>
        <a:spcAft>
          <a:spcPct val="0"/>
        </a:spcAft>
        <a:defRPr sz="3000">
          <a:solidFill>
            <a:schemeClr val="hlink"/>
          </a:solidFill>
          <a:latin typeface="Arial" charset="0"/>
          <a:ea typeface="ＭＳ Ｐゴシック" charset="-128"/>
        </a:defRPr>
      </a:lvl4pPr>
      <a:lvl5pPr algn="l" rtl="0" fontAlgn="base">
        <a:spcBef>
          <a:spcPct val="0"/>
        </a:spcBef>
        <a:spcAft>
          <a:spcPct val="0"/>
        </a:spcAft>
        <a:defRPr sz="3000">
          <a:solidFill>
            <a:schemeClr val="hlink"/>
          </a:solidFill>
          <a:latin typeface="Arial" charset="0"/>
          <a:ea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hlink"/>
          </a:solidFill>
          <a:latin typeface="Arial" charset="0"/>
          <a:ea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hlink"/>
          </a:solidFill>
          <a:latin typeface="Arial" charset="0"/>
          <a:ea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hlink"/>
          </a:solidFill>
          <a:latin typeface="Arial" charset="0"/>
          <a:ea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hlink"/>
          </a:solidFill>
          <a:latin typeface="Arial" charset="0"/>
          <a:ea typeface="ＭＳ Ｐゴシック" charset="-128"/>
        </a:defRPr>
      </a:lvl9pPr>
    </p:titleStyle>
    <p:bodyStyle>
      <a:lvl1pPr marL="228600" indent="-228600" algn="l" rtl="0" fontAlgn="base">
        <a:lnSpc>
          <a:spcPct val="120000"/>
        </a:lnSpc>
        <a:spcBef>
          <a:spcPct val="20000"/>
        </a:spcBef>
        <a:spcAft>
          <a:spcPct val="0"/>
        </a:spcAft>
        <a:defRPr sz="3200">
          <a:solidFill>
            <a:schemeClr val="folHlink"/>
          </a:solidFill>
          <a:latin typeface="+mn-lt"/>
          <a:ea typeface="+mn-ea"/>
          <a:cs typeface="+mn-cs"/>
        </a:defRPr>
      </a:lvl1pPr>
      <a:lvl2pPr marL="565150" indent="-222250" algn="l" rtl="0" fontAlgn="base">
        <a:lnSpc>
          <a:spcPct val="120000"/>
        </a:lnSpc>
        <a:spcBef>
          <a:spcPct val="20000"/>
        </a:spcBef>
        <a:spcAft>
          <a:spcPct val="0"/>
        </a:spcAft>
        <a:buClr>
          <a:schemeClr val="hlink"/>
        </a:buClr>
        <a:buFont typeface="Times" pitchFamily="18" charset="0"/>
        <a:buChar char="•"/>
        <a:defRPr sz="2800">
          <a:solidFill>
            <a:schemeClr val="folHlink"/>
          </a:solidFill>
          <a:latin typeface="+mn-lt"/>
          <a:ea typeface="+mn-ea"/>
        </a:defRPr>
      </a:lvl2pPr>
      <a:lvl3pPr marL="108585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Times" pitchFamily="18" charset="0"/>
        <a:defRPr sz="2400">
          <a:solidFill>
            <a:schemeClr val="folHlink"/>
          </a:solidFill>
          <a:latin typeface="+mn-lt"/>
          <a:ea typeface="+mn-ea"/>
        </a:defRPr>
      </a:lvl3pPr>
      <a:lvl4pPr marL="142875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Times" pitchFamily="18" charset="0"/>
        <a:buChar char="•"/>
        <a:defRPr sz="2000">
          <a:solidFill>
            <a:schemeClr val="folHlink"/>
          </a:solidFill>
          <a:latin typeface="+mn-lt"/>
          <a:ea typeface="+mn-ea"/>
        </a:defRPr>
      </a:lvl4pPr>
      <a:lvl5pPr marL="177165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Times" pitchFamily="18" charset="0"/>
        <a:defRPr sz="1600">
          <a:solidFill>
            <a:schemeClr val="folHlink"/>
          </a:solidFill>
          <a:latin typeface="+mn-lt"/>
          <a:ea typeface="+mn-ea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pitchFamily="18" charset="0"/>
        <a:defRPr sz="1600">
          <a:solidFill>
            <a:schemeClr val="folHlink"/>
          </a:solidFill>
          <a:latin typeface="+mn-lt"/>
          <a:ea typeface="+mn-ea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pitchFamily="18" charset="0"/>
        <a:defRPr sz="1600">
          <a:solidFill>
            <a:schemeClr val="folHlink"/>
          </a:solidFill>
          <a:latin typeface="+mn-lt"/>
          <a:ea typeface="+mn-ea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pitchFamily="18" charset="0"/>
        <a:defRPr sz="1600">
          <a:solidFill>
            <a:schemeClr val="folHlink"/>
          </a:solidFill>
          <a:latin typeface="+mn-lt"/>
          <a:ea typeface="+mn-ea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pitchFamily="18" charset="0"/>
        <a:defRPr sz="1600">
          <a:solidFill>
            <a:schemeClr val="folHlink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kathleen.rodegeb@irs.gov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serp.enterprise.irs.gov/databases/forms-ltrs-pubs.dr/crxltrs.dr/c.dr/1948c.htm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hyperlink" Target="mailto:Nimfa.G.Destreza@irs.gov" TargetMode="External"/><Relationship Id="rId3" Type="http://schemas.openxmlformats.org/officeDocument/2006/relationships/hyperlink" Target="mailto:Clark.M.Fletcher@irs.gov" TargetMode="External"/><Relationship Id="rId7" Type="http://schemas.openxmlformats.org/officeDocument/2006/relationships/hyperlink" Target="mailto:Amelito.Gonzales@irs.gov" TargetMode="External"/><Relationship Id="rId2" Type="http://schemas.openxmlformats.org/officeDocument/2006/relationships/hyperlink" Target="mailto:Kathleen.Rodegeb@irs.gov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Alice.Huang2@irs.gov" TargetMode="External"/><Relationship Id="rId5" Type="http://schemas.openxmlformats.org/officeDocument/2006/relationships/hyperlink" Target="mailto:Thomas.Mansell@irs.gov" TargetMode="External"/><Relationship Id="rId4" Type="http://schemas.openxmlformats.org/officeDocument/2006/relationships/hyperlink" Target="mailto:Ronald.Coleman@irs.gov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71600" y="2514600"/>
            <a:ext cx="7315200" cy="4114800"/>
          </a:xfrm>
        </p:spPr>
        <p:txBody>
          <a:bodyPr/>
          <a:lstStyle/>
          <a:p>
            <a:pPr marL="565150" lvl="1" indent="-222250" algn="ctr">
              <a:lnSpc>
                <a:spcPct val="120000"/>
              </a:lnSpc>
              <a:spcBef>
                <a:spcPct val="20000"/>
              </a:spcBef>
              <a:buClr>
                <a:schemeClr val="hlink"/>
              </a:buClr>
            </a:pPr>
            <a:r>
              <a:rPr lang="en-US" altLang="en-US" sz="4000" dirty="0" smtClean="0">
                <a:solidFill>
                  <a:schemeClr val="folHlink"/>
                </a:solidFill>
                <a:latin typeface="+mn-lt"/>
                <a:ea typeface="+mn-ea"/>
              </a:rPr>
              <a:t>Form 1098-T</a:t>
            </a:r>
            <a:br>
              <a:rPr lang="en-US" altLang="en-US" sz="4000" dirty="0" smtClean="0">
                <a:solidFill>
                  <a:schemeClr val="folHlink"/>
                </a:solidFill>
                <a:latin typeface="+mn-lt"/>
                <a:ea typeface="+mn-ea"/>
              </a:rPr>
            </a:br>
            <a:r>
              <a:rPr lang="en-US" altLang="en-US" sz="4000" dirty="0" smtClean="0">
                <a:solidFill>
                  <a:schemeClr val="folHlink"/>
                </a:solidFill>
                <a:latin typeface="+mn-lt"/>
                <a:ea typeface="+mn-ea"/>
              </a:rPr>
              <a:t>and</a:t>
            </a:r>
            <a:br>
              <a:rPr lang="en-US" altLang="en-US" sz="4000" dirty="0" smtClean="0">
                <a:solidFill>
                  <a:schemeClr val="folHlink"/>
                </a:solidFill>
                <a:latin typeface="+mn-lt"/>
                <a:ea typeface="+mn-ea"/>
              </a:rPr>
            </a:br>
            <a:r>
              <a:rPr lang="en-US" altLang="en-US" sz="4000" dirty="0" smtClean="0">
                <a:solidFill>
                  <a:schemeClr val="folHlink"/>
                </a:solidFill>
                <a:latin typeface="+mn-lt"/>
                <a:ea typeface="+mn-ea"/>
              </a:rPr>
              <a:t>Notice 972CG</a:t>
            </a:r>
            <a:br>
              <a:rPr lang="en-US" altLang="en-US" sz="4000" dirty="0" smtClean="0">
                <a:solidFill>
                  <a:schemeClr val="folHlink"/>
                </a:solidFill>
                <a:latin typeface="+mn-lt"/>
                <a:ea typeface="+mn-ea"/>
              </a:rPr>
            </a:br>
            <a:r>
              <a:rPr lang="en-US" altLang="en-US" sz="4000" dirty="0" smtClean="0">
                <a:solidFill>
                  <a:schemeClr val="folHlink"/>
                </a:solidFill>
                <a:latin typeface="+mn-lt"/>
                <a:ea typeface="+mn-ea"/>
              </a:rPr>
              <a:t>for</a:t>
            </a:r>
            <a:br>
              <a:rPr lang="en-US" altLang="en-US" sz="4000" dirty="0" smtClean="0">
                <a:solidFill>
                  <a:schemeClr val="folHlink"/>
                </a:solidFill>
                <a:latin typeface="+mn-lt"/>
                <a:ea typeface="+mn-ea"/>
              </a:rPr>
            </a:br>
            <a:r>
              <a:rPr lang="en-US" altLang="en-US" sz="4000" dirty="0" smtClean="0">
                <a:solidFill>
                  <a:schemeClr val="folHlink"/>
                </a:solidFill>
                <a:latin typeface="+mn-lt"/>
                <a:ea typeface="+mn-ea"/>
              </a:rPr>
              <a:t> Colleges and Universities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FORM 1098-T</a:t>
            </a:r>
            <a:br>
              <a:rPr lang="en-US" b="1" dirty="0" smtClean="0"/>
            </a:br>
            <a:r>
              <a:rPr lang="en-US" b="1" dirty="0" smtClean="0"/>
              <a:t>WHO SHOULD FILE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00200"/>
            <a:ext cx="7315200" cy="5029200"/>
          </a:xfrm>
        </p:spPr>
        <p:txBody>
          <a:bodyPr/>
          <a:lstStyle/>
          <a:p>
            <a:r>
              <a:rPr lang="en-US" sz="2800" dirty="0" smtClean="0"/>
              <a:t>Eligible educational institution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 smtClean="0"/>
              <a:t>College, University, Vocational School, other post-secondary educational institution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 smtClean="0"/>
              <a:t>Described in §481 </a:t>
            </a:r>
            <a:r>
              <a:rPr lang="en-US" sz="2800" dirty="0"/>
              <a:t>Higher Education Act of 1965 (as in effect 8/5/1996)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 smtClean="0"/>
              <a:t>Eligible to participate in Department of Education student aid programs</a:t>
            </a: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1143000" y="1371600"/>
            <a:ext cx="80010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2799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FORM 1098-T</a:t>
            </a:r>
            <a:br>
              <a:rPr lang="en-US" b="1" dirty="0" smtClean="0"/>
            </a:br>
            <a:r>
              <a:rPr lang="en-US" b="1" dirty="0" smtClean="0"/>
              <a:t>WHAT TO REPORT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00200"/>
            <a:ext cx="7315200" cy="5029200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 smtClean="0"/>
              <a:t>Amounts paid for Qualified:</a:t>
            </a:r>
          </a:p>
          <a:p>
            <a:pPr marL="801688" lvl="1" indent="-338138">
              <a:buFont typeface="Arial" panose="020B0604020202020204" pitchFamily="34" charset="0"/>
              <a:buChar char="•"/>
            </a:pPr>
            <a:r>
              <a:rPr lang="en-US" dirty="0" smtClean="0"/>
              <a:t>Tuition</a:t>
            </a:r>
          </a:p>
          <a:p>
            <a:pPr marL="801688" lvl="1" indent="-338138">
              <a:buFont typeface="Arial" panose="020B0604020202020204" pitchFamily="34" charset="0"/>
              <a:buChar char="•"/>
            </a:pPr>
            <a:r>
              <a:rPr lang="en-US" dirty="0" smtClean="0"/>
              <a:t>Fees</a:t>
            </a:r>
          </a:p>
          <a:p>
            <a:pPr marL="801688" lvl="1" indent="-338138">
              <a:buFont typeface="Arial" panose="020B0604020202020204" pitchFamily="34" charset="0"/>
              <a:buChar char="•"/>
            </a:pPr>
            <a:r>
              <a:rPr lang="en-US" dirty="0" smtClean="0"/>
              <a:t>Course materials</a:t>
            </a:r>
          </a:p>
          <a:p>
            <a:pPr marL="801688" lvl="1" indent="-338138">
              <a:buFont typeface="Arial" panose="020B0604020202020204" pitchFamily="34" charset="0"/>
              <a:buChar char="•"/>
            </a:pPr>
            <a:r>
              <a:rPr lang="en-US" dirty="0" smtClean="0"/>
              <a:t>Related expenses</a:t>
            </a:r>
          </a:p>
          <a:p>
            <a:pPr marL="465138" indent="-338138">
              <a:buFont typeface="Arial" panose="020B0604020202020204" pitchFamily="34" charset="0"/>
              <a:buChar char="•"/>
            </a:pPr>
            <a:r>
              <a:rPr lang="en-US" sz="2800" dirty="0" smtClean="0"/>
              <a:t>Required for student to be enrolled at or attend eligible educational institution</a:t>
            </a:r>
          </a:p>
          <a:p>
            <a:endParaRPr lang="en-US" dirty="0" smtClean="0"/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1143000" y="1371600"/>
            <a:ext cx="80010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3406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FORM 1098-T</a:t>
            </a:r>
            <a:br>
              <a:rPr lang="en-US" b="1" dirty="0" smtClean="0"/>
            </a:br>
            <a:r>
              <a:rPr lang="en-US" b="1" dirty="0" smtClean="0"/>
              <a:t>WHAT NOT TO REPORT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00200"/>
            <a:ext cx="7315200" cy="5029200"/>
          </a:xfrm>
        </p:spPr>
        <p:txBody>
          <a:bodyPr/>
          <a:lstStyle/>
          <a:p>
            <a:r>
              <a:rPr lang="en-US" sz="2800" dirty="0" smtClean="0"/>
              <a:t>Amounts paid for: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 smtClean="0"/>
              <a:t>Courses in sports, games, hobbies (unless part of student’s degree program)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 smtClean="0"/>
              <a:t>Charges for room, board, insurance, medical expenses, transportation</a:t>
            </a:r>
          </a:p>
          <a:p>
            <a:endParaRPr lang="en-US" dirty="0" smtClean="0"/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1143000" y="1371600"/>
            <a:ext cx="80010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7837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FORM 1098-T</a:t>
            </a:r>
            <a:br>
              <a:rPr lang="en-US" b="1" dirty="0" smtClean="0"/>
            </a:br>
            <a:r>
              <a:rPr lang="en-US" b="1" dirty="0" smtClean="0"/>
              <a:t>EXCEPTIONS TO REPORTING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00200"/>
            <a:ext cx="7315200" cy="5029200"/>
          </a:xfrm>
        </p:spPr>
        <p:txBody>
          <a:bodyPr/>
          <a:lstStyle/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en-US" sz="2800" dirty="0"/>
              <a:t>Courses for which no academic credit is offered, even if the student is otherwise enrolled in a degree </a:t>
            </a:r>
            <a:r>
              <a:rPr lang="en-US" sz="2800" dirty="0" smtClean="0"/>
              <a:t>program</a:t>
            </a:r>
            <a:endParaRPr lang="en-US" sz="2800" dirty="0"/>
          </a:p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en-US" sz="2800" dirty="0"/>
              <a:t>Nonresident alien students, unless requested by the </a:t>
            </a:r>
            <a:r>
              <a:rPr lang="en-US" sz="2800" dirty="0" smtClean="0"/>
              <a:t>student</a:t>
            </a:r>
            <a:endParaRPr lang="en-US" sz="2800" dirty="0"/>
          </a:p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en-US" sz="2800" dirty="0"/>
              <a:t>Students whose qualified tuition and related expenses are entirely waived or paid entirely with </a:t>
            </a:r>
            <a:r>
              <a:rPr lang="en-US" sz="2800" dirty="0" smtClean="0"/>
              <a:t>scholarships</a:t>
            </a:r>
            <a:endParaRPr lang="en-US" sz="2800" dirty="0"/>
          </a:p>
          <a:p>
            <a:endParaRPr lang="en-US" dirty="0" smtClean="0"/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1143000" y="1371600"/>
            <a:ext cx="80010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1806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FORM 1098-T</a:t>
            </a:r>
            <a:br>
              <a:rPr lang="en-US" b="1" dirty="0" smtClean="0"/>
            </a:br>
            <a:r>
              <a:rPr lang="en-US" b="1" dirty="0" smtClean="0"/>
              <a:t>EXCEPTIONS TO REPORTING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00200"/>
            <a:ext cx="7315200" cy="5029200"/>
          </a:xfrm>
        </p:spPr>
        <p:txBody>
          <a:bodyPr/>
          <a:lstStyle/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en-US" sz="2800" dirty="0" smtClean="0"/>
              <a:t>Students </a:t>
            </a:r>
            <a:r>
              <a:rPr lang="en-US" sz="2800" dirty="0"/>
              <a:t>for whom you do not maintain a separate financial account and whose qualified tuition and related expenses are covered by a formal billing arrangement between an institution and the student's employer or a governmental entity, such as the Department of Veterans Affairs or the Department of Defense.</a:t>
            </a:r>
          </a:p>
          <a:p>
            <a:endParaRPr lang="en-US" dirty="0" smtClean="0"/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1143000" y="1371600"/>
            <a:ext cx="80010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6187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FORM 1098-T</a:t>
            </a:r>
            <a:br>
              <a:rPr lang="en-US" b="1" dirty="0" smtClean="0"/>
            </a:br>
            <a:r>
              <a:rPr lang="en-US" b="1" dirty="0" smtClean="0"/>
              <a:t>WHO GETS FORM 1098-T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00200"/>
            <a:ext cx="7315200" cy="5029200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 smtClean="0"/>
              <a:t>Students enrolled for any academic period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 smtClean="0"/>
              <a:t>For whom a reportable transaction is made</a:t>
            </a:r>
          </a:p>
          <a:p>
            <a:pPr marL="793750" lvl="1" indent="-330200">
              <a:buFont typeface="Arial" panose="020B0604020202020204" pitchFamily="34" charset="0"/>
              <a:buChar char="•"/>
            </a:pPr>
            <a:r>
              <a:rPr lang="en-US" dirty="0" smtClean="0"/>
              <a:t>Amounts received</a:t>
            </a:r>
          </a:p>
          <a:p>
            <a:pPr marL="793750" lvl="1" indent="-330200">
              <a:buFont typeface="Arial" panose="020B0604020202020204" pitchFamily="34" charset="0"/>
              <a:buChar char="•"/>
            </a:pPr>
            <a:r>
              <a:rPr lang="en-US" dirty="0" smtClean="0"/>
              <a:t>Amounts billed</a:t>
            </a:r>
          </a:p>
          <a:p>
            <a:pPr marL="793750" lvl="1" indent="-330200">
              <a:buFont typeface="Arial" panose="020B0604020202020204" pitchFamily="34" charset="0"/>
              <a:buChar char="•"/>
            </a:pPr>
            <a:r>
              <a:rPr lang="en-US" dirty="0" smtClean="0"/>
              <a:t>Reimbursements or reductions in charges for amounts previously reported</a:t>
            </a:r>
            <a:endParaRPr lang="en-US" dirty="0"/>
          </a:p>
          <a:p>
            <a:pPr marL="584200" indent="-457200">
              <a:buFont typeface="Wingdings" panose="05000000000000000000" pitchFamily="2" charset="2"/>
              <a:buChar char="Ø"/>
            </a:pPr>
            <a:r>
              <a:rPr lang="en-US" sz="2800" dirty="0" smtClean="0"/>
              <a:t>Exception – non-resident aliens unless they request the form (then must meet § 6050-S provisions &amp; provide SSN/ITIN)</a:t>
            </a: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1143000" y="1371600"/>
            <a:ext cx="80010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3099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FORM 1098-T</a:t>
            </a:r>
            <a:br>
              <a:rPr lang="en-US" b="1" dirty="0" smtClean="0"/>
            </a:br>
            <a:r>
              <a:rPr lang="en-US" b="1" dirty="0" smtClean="0"/>
              <a:t>HOW TO ISSUE FORM 1098-T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00200"/>
            <a:ext cx="7315200" cy="5029200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 smtClean="0"/>
              <a:t>By paper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 smtClean="0"/>
              <a:t>Electronically – Treasury Regulations 1.6050S-2(a)(2) through (6)</a:t>
            </a:r>
          </a:p>
          <a:p>
            <a:pPr marL="793750" lvl="1" indent="-330200">
              <a:buFont typeface="Arial" panose="020B0604020202020204" pitchFamily="34" charset="0"/>
              <a:buChar char="•"/>
            </a:pPr>
            <a:r>
              <a:rPr lang="en-US" dirty="0" smtClean="0"/>
              <a:t>Secure consent of student</a:t>
            </a:r>
          </a:p>
          <a:p>
            <a:pPr marL="793750" lvl="1" indent="-330200">
              <a:buFont typeface="Arial" panose="020B0604020202020204" pitchFamily="34" charset="0"/>
              <a:buChar char="•"/>
            </a:pPr>
            <a:r>
              <a:rPr lang="en-US" dirty="0" smtClean="0"/>
              <a:t>Meet consent, disclosure, format, notice and access period requirements</a:t>
            </a:r>
          </a:p>
          <a:p>
            <a:pPr marL="0" indent="0"/>
            <a:endParaRPr lang="en-US" dirty="0" smtClean="0"/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1143000" y="1371600"/>
            <a:ext cx="80010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6619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1143000" y="1371600"/>
            <a:ext cx="80010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524000"/>
            <a:ext cx="7315200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371600" y="228600"/>
            <a:ext cx="7315200" cy="914400"/>
          </a:xfrm>
        </p:spPr>
        <p:txBody>
          <a:bodyPr/>
          <a:lstStyle/>
          <a:p>
            <a:pPr algn="ctr"/>
            <a:r>
              <a:rPr lang="en-US" b="1" dirty="0" smtClean="0"/>
              <a:t>NOTICE 972CG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3307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NOTICE 972CG</a:t>
            </a:r>
            <a:br>
              <a:rPr lang="en-US" b="1" dirty="0" smtClean="0"/>
            </a:br>
            <a:r>
              <a:rPr lang="en-US" b="1" dirty="0" smtClean="0"/>
              <a:t>CONTENTS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00200"/>
            <a:ext cx="7315200" cy="5029200"/>
          </a:xfrm>
        </p:spPr>
        <p:txBody>
          <a:bodyPr/>
          <a:lstStyle/>
          <a:p>
            <a:pPr marL="461963" lvl="1" indent="-461963">
              <a:buFont typeface="Wingdings" panose="05000000000000000000" pitchFamily="2" charset="2"/>
              <a:buChar char="Ø"/>
            </a:pPr>
            <a:r>
              <a:rPr lang="en-US" sz="2700" dirty="0" smtClean="0"/>
              <a:t>Explanation </a:t>
            </a:r>
            <a:r>
              <a:rPr lang="en-US" sz="2700" dirty="0"/>
              <a:t>of </a:t>
            </a:r>
            <a:r>
              <a:rPr lang="en-US" sz="2700" dirty="0" smtClean="0"/>
              <a:t>proposed penalty</a:t>
            </a:r>
            <a:endParaRPr lang="en-US" sz="2700" dirty="0"/>
          </a:p>
          <a:p>
            <a:pPr marL="461963" lvl="1" indent="-461963">
              <a:buFont typeface="Wingdings" panose="05000000000000000000" pitchFamily="2" charset="2"/>
              <a:buChar char="Ø"/>
            </a:pPr>
            <a:r>
              <a:rPr lang="en-US" sz="2700" dirty="0" smtClean="0"/>
              <a:t>Explanation </a:t>
            </a:r>
            <a:r>
              <a:rPr lang="en-US" sz="2700" dirty="0"/>
              <a:t>of how to respond to the </a:t>
            </a:r>
            <a:r>
              <a:rPr lang="en-US" sz="2700" dirty="0" smtClean="0"/>
              <a:t>notice</a:t>
            </a:r>
            <a:endParaRPr lang="en-US" sz="2700" dirty="0"/>
          </a:p>
          <a:p>
            <a:pPr marL="461963" lvl="1" indent="-461963">
              <a:buFont typeface="Wingdings" panose="05000000000000000000" pitchFamily="2" charset="2"/>
              <a:buChar char="Ø"/>
            </a:pPr>
            <a:r>
              <a:rPr lang="en-US" sz="2700" dirty="0"/>
              <a:t>A record of each submission considered in the </a:t>
            </a:r>
            <a:r>
              <a:rPr lang="en-US" sz="2700" dirty="0" smtClean="0"/>
              <a:t>penalty </a:t>
            </a:r>
          </a:p>
          <a:p>
            <a:pPr marL="798513" lvl="2" indent="-336550">
              <a:buFont typeface="Arial" panose="020B0604020202020204" pitchFamily="34" charset="0"/>
              <a:buChar char="•"/>
            </a:pPr>
            <a:r>
              <a:rPr lang="en-US" sz="2700" dirty="0"/>
              <a:t>F</a:t>
            </a:r>
            <a:r>
              <a:rPr lang="en-US" sz="2700" dirty="0" smtClean="0"/>
              <a:t>orm </a:t>
            </a:r>
            <a:r>
              <a:rPr lang="en-US" sz="2700" dirty="0"/>
              <a:t>type, </a:t>
            </a:r>
            <a:endParaRPr lang="en-US" sz="2700" dirty="0" smtClean="0"/>
          </a:p>
          <a:p>
            <a:pPr marL="798513" lvl="2" indent="-336550">
              <a:buFont typeface="Arial" panose="020B0604020202020204" pitchFamily="34" charset="0"/>
              <a:buChar char="•"/>
            </a:pPr>
            <a:r>
              <a:rPr lang="en-US" sz="2700" dirty="0" smtClean="0"/>
              <a:t>Date </a:t>
            </a:r>
            <a:r>
              <a:rPr lang="en-US" sz="2700" dirty="0"/>
              <a:t>received (if late </a:t>
            </a:r>
            <a:r>
              <a:rPr lang="en-US" sz="2700" dirty="0" smtClean="0"/>
              <a:t>filed) </a:t>
            </a:r>
          </a:p>
          <a:p>
            <a:pPr marL="798513" lvl="2" indent="-336550">
              <a:buFont typeface="Arial" panose="020B0604020202020204" pitchFamily="34" charset="0"/>
              <a:buChar char="•"/>
            </a:pPr>
            <a:r>
              <a:rPr lang="en-US" sz="2700" dirty="0" smtClean="0"/>
              <a:t>Whether returns </a:t>
            </a:r>
            <a:r>
              <a:rPr lang="en-US" sz="2700" dirty="0"/>
              <a:t>were original or </a:t>
            </a:r>
            <a:r>
              <a:rPr lang="en-US" sz="2700" dirty="0" smtClean="0"/>
              <a:t>amended</a:t>
            </a:r>
          </a:p>
          <a:p>
            <a:pPr marL="798513" lvl="2" indent="-336550">
              <a:buFont typeface="Arial" panose="020B0604020202020204" pitchFamily="34" charset="0"/>
              <a:buChar char="•"/>
            </a:pPr>
            <a:r>
              <a:rPr lang="en-US" sz="2700" dirty="0" smtClean="0"/>
              <a:t>Transmitter </a:t>
            </a:r>
            <a:r>
              <a:rPr lang="en-US" sz="2700" dirty="0"/>
              <a:t>control code (for electronic filers</a:t>
            </a:r>
            <a:r>
              <a:rPr lang="en-US" sz="2700" dirty="0" smtClean="0"/>
              <a:t>)</a:t>
            </a:r>
          </a:p>
          <a:p>
            <a:pPr marL="798513" lvl="2" indent="-336550">
              <a:buFont typeface="Arial" panose="020B0604020202020204" pitchFamily="34" charset="0"/>
              <a:buChar char="•"/>
            </a:pPr>
            <a:r>
              <a:rPr lang="en-US" sz="2700" dirty="0" smtClean="0"/>
              <a:t>Type(s) of </a:t>
            </a:r>
            <a:r>
              <a:rPr lang="en-US" sz="2700" dirty="0"/>
              <a:t>penalty(s) that </a:t>
            </a:r>
            <a:r>
              <a:rPr lang="en-US" sz="2700" dirty="0" smtClean="0"/>
              <a:t>apply </a:t>
            </a:r>
            <a:endParaRPr lang="en-US" sz="2700" dirty="0"/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1143000" y="1371600"/>
            <a:ext cx="80010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3207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NOTICE 972CG</a:t>
            </a:r>
            <a:br>
              <a:rPr lang="en-US" b="1" dirty="0" smtClean="0"/>
            </a:br>
            <a:r>
              <a:rPr lang="en-US" b="1" dirty="0" smtClean="0"/>
              <a:t>CONTENTS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00200"/>
            <a:ext cx="7315200" cy="5029200"/>
          </a:xfrm>
        </p:spPr>
        <p:txBody>
          <a:bodyPr/>
          <a:lstStyle/>
          <a:p>
            <a:pPr marL="461963" lvl="1" indent="-461963">
              <a:buFont typeface="Wingdings" panose="05000000000000000000" pitchFamily="2" charset="2"/>
              <a:buChar char="Ø"/>
            </a:pPr>
            <a:r>
              <a:rPr lang="en-US" sz="2700" dirty="0" smtClean="0"/>
              <a:t>Listing </a:t>
            </a:r>
            <a:r>
              <a:rPr lang="en-US" sz="2700" dirty="0"/>
              <a:t>of all </a:t>
            </a:r>
            <a:r>
              <a:rPr lang="en-US" sz="2700" dirty="0" smtClean="0"/>
              <a:t>incorrect </a:t>
            </a:r>
            <a:r>
              <a:rPr lang="en-US" sz="2700" dirty="0"/>
              <a:t>or missing payee names/TINs, if the penalty is for mismatched </a:t>
            </a:r>
            <a:r>
              <a:rPr lang="en-US" sz="2700" dirty="0" smtClean="0"/>
              <a:t>Names/TINs </a:t>
            </a:r>
            <a:endParaRPr lang="en-US" sz="2700" dirty="0"/>
          </a:p>
          <a:p>
            <a:pPr marL="461963" lvl="1" indent="-461963">
              <a:buFont typeface="Wingdings" panose="05000000000000000000" pitchFamily="2" charset="2"/>
              <a:buChar char="Ø"/>
            </a:pPr>
            <a:r>
              <a:rPr lang="en-US" sz="2700" dirty="0" smtClean="0"/>
              <a:t>Summary </a:t>
            </a:r>
            <a:r>
              <a:rPr lang="en-US" sz="2700" dirty="0"/>
              <a:t>of </a:t>
            </a:r>
            <a:r>
              <a:rPr lang="en-US" sz="2700" dirty="0" smtClean="0"/>
              <a:t>proposed </a:t>
            </a:r>
            <a:r>
              <a:rPr lang="en-US" sz="2700" dirty="0"/>
              <a:t>penalty, </a:t>
            </a:r>
            <a:r>
              <a:rPr lang="en-US" sz="2700" dirty="0" smtClean="0"/>
              <a:t>including all </a:t>
            </a:r>
            <a:r>
              <a:rPr lang="en-US" sz="2700" dirty="0"/>
              <a:t>penalties </a:t>
            </a:r>
            <a:r>
              <a:rPr lang="en-US" sz="2700" dirty="0" smtClean="0"/>
              <a:t>proposed and maximum </a:t>
            </a:r>
            <a:r>
              <a:rPr lang="en-US" sz="2700" dirty="0"/>
              <a:t>penalty </a:t>
            </a:r>
            <a:r>
              <a:rPr lang="en-US" sz="2700" dirty="0" smtClean="0"/>
              <a:t>that </a:t>
            </a:r>
            <a:r>
              <a:rPr lang="en-US" sz="2700" dirty="0"/>
              <a:t>can be assessed under IRC </a:t>
            </a:r>
            <a:r>
              <a:rPr lang="en-US" sz="2700" dirty="0" smtClean="0"/>
              <a:t>6721</a:t>
            </a:r>
            <a:endParaRPr lang="en-US" sz="2700" dirty="0"/>
          </a:p>
          <a:p>
            <a:pPr marL="461963" lvl="1" indent="-461963">
              <a:buFont typeface="Wingdings" panose="05000000000000000000" pitchFamily="2" charset="2"/>
              <a:buChar char="Ø"/>
            </a:pPr>
            <a:r>
              <a:rPr lang="en-US" sz="2700" dirty="0" smtClean="0"/>
              <a:t>Response page</a:t>
            </a:r>
            <a:endParaRPr lang="en-US" sz="2700" dirty="0"/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1143000" y="1371600"/>
            <a:ext cx="80010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741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28600"/>
            <a:ext cx="7315200" cy="914400"/>
          </a:xfrm>
        </p:spPr>
        <p:txBody>
          <a:bodyPr/>
          <a:lstStyle/>
          <a:p>
            <a:pPr algn="ctr"/>
            <a:r>
              <a:rPr lang="en-US" b="1" dirty="0" smtClean="0"/>
              <a:t>FORM 1098-T and NOTICE 972CG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00200"/>
            <a:ext cx="7315200" cy="5029200"/>
          </a:xfrm>
        </p:spPr>
        <p:txBody>
          <a:bodyPr/>
          <a:lstStyle/>
          <a:p>
            <a:pPr algn="ctr"/>
            <a:r>
              <a:rPr lang="en-US" sz="3000" dirty="0" smtClean="0"/>
              <a:t>Presented By:</a:t>
            </a:r>
          </a:p>
          <a:p>
            <a:pPr algn="ctr"/>
            <a:r>
              <a:rPr lang="en-US" sz="2600" dirty="0" smtClean="0"/>
              <a:t>Tax Exempt and Government Entities</a:t>
            </a:r>
          </a:p>
          <a:p>
            <a:pPr algn="ctr"/>
            <a:r>
              <a:rPr lang="en-US" sz="2600" dirty="0" smtClean="0"/>
              <a:t>Federal, State and Local Governments</a:t>
            </a:r>
          </a:p>
          <a:p>
            <a:pPr algn="ctr"/>
            <a:r>
              <a:rPr lang="en-US" sz="2600" dirty="0" smtClean="0"/>
              <a:t>(FSLG)</a:t>
            </a:r>
          </a:p>
          <a:p>
            <a:pPr algn="ctr"/>
            <a:r>
              <a:rPr lang="en-US" sz="30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Pacific Area Group</a:t>
            </a:r>
          </a:p>
          <a:p>
            <a:pPr algn="ctr"/>
            <a:r>
              <a:rPr lang="en-US" sz="2600" dirty="0" smtClean="0">
                <a:solidFill>
                  <a:srgbClr val="0070C0"/>
                </a:solidFill>
              </a:rPr>
              <a:t>June 17, 2014</a:t>
            </a:r>
          </a:p>
          <a:p>
            <a:pPr algn="ctr"/>
            <a:endParaRPr lang="en-US" sz="2000" dirty="0" smtClean="0">
              <a:solidFill>
                <a:srgbClr val="0070C0"/>
              </a:solidFill>
            </a:endParaRPr>
          </a:p>
          <a:p>
            <a:r>
              <a:rPr lang="en-US" sz="2000" dirty="0" smtClean="0">
                <a:solidFill>
                  <a:srgbClr val="0070C0"/>
                </a:solidFill>
              </a:rPr>
              <a:t>     Kathleen Rodegeb, Manager </a:t>
            </a:r>
            <a:r>
              <a:rPr lang="en-US" sz="2000" dirty="0" smtClean="0">
                <a:solidFill>
                  <a:srgbClr val="0070C0"/>
                </a:solidFill>
                <a:hlinkClick r:id="rId3"/>
              </a:rPr>
              <a:t>kathleen.rodegeb@irs.gov</a:t>
            </a:r>
            <a:endParaRPr lang="en-US" sz="2000" dirty="0">
              <a:solidFill>
                <a:srgbClr val="0070C0"/>
              </a:solidFill>
            </a:endParaRPr>
          </a:p>
          <a:p>
            <a:r>
              <a:rPr lang="en-US" sz="2000" dirty="0" smtClean="0">
                <a:solidFill>
                  <a:srgbClr val="0070C0"/>
                </a:solidFill>
              </a:rPr>
              <a:t>     </a:t>
            </a: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1143000" y="1371600"/>
            <a:ext cx="80010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738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00200"/>
            <a:ext cx="7315200" cy="5029200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600" dirty="0" smtClean="0"/>
              <a:t>In </a:t>
            </a:r>
            <a:r>
              <a:rPr lang="en-US" sz="2600" dirty="0"/>
              <a:t>writing within 45 days of </a:t>
            </a:r>
            <a:r>
              <a:rPr lang="en-US" sz="2600" dirty="0" smtClean="0"/>
              <a:t>notice date (or by extension date)</a:t>
            </a:r>
          </a:p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en-US" sz="2600" dirty="0"/>
              <a:t>If unable to respond within the 45 </a:t>
            </a:r>
            <a:r>
              <a:rPr lang="en-US" sz="2600" dirty="0" smtClean="0"/>
              <a:t>days - request extension in writing to Philadelphia Campus using mail </a:t>
            </a:r>
            <a:r>
              <a:rPr lang="en-US" sz="2600" dirty="0"/>
              <a:t>stub included with </a:t>
            </a:r>
            <a:r>
              <a:rPr lang="en-US" sz="2600" dirty="0" smtClean="0"/>
              <a:t>Notice </a:t>
            </a:r>
            <a:r>
              <a:rPr lang="en-US" sz="2600" dirty="0"/>
              <a:t>972CG </a:t>
            </a:r>
            <a:r>
              <a:rPr lang="en-US" sz="2600" dirty="0" smtClean="0"/>
              <a:t>before </a:t>
            </a:r>
            <a:r>
              <a:rPr lang="en-US" sz="2600" dirty="0"/>
              <a:t>expiration of </a:t>
            </a:r>
            <a:r>
              <a:rPr lang="en-US" sz="2600" dirty="0" smtClean="0"/>
              <a:t>45-day </a:t>
            </a:r>
            <a:r>
              <a:rPr lang="en-US" sz="2600" dirty="0"/>
              <a:t>period</a:t>
            </a:r>
          </a:p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en-US" sz="2600" dirty="0"/>
              <a:t>Follow up </a:t>
            </a:r>
            <a:r>
              <a:rPr lang="en-US" sz="2600" dirty="0" smtClean="0"/>
              <a:t>request </a:t>
            </a:r>
            <a:r>
              <a:rPr lang="en-US" sz="2600" dirty="0"/>
              <a:t>for extension with </a:t>
            </a:r>
            <a:r>
              <a:rPr lang="en-US" sz="2600" dirty="0" smtClean="0"/>
              <a:t>telephone </a:t>
            </a:r>
            <a:r>
              <a:rPr lang="en-US" sz="2600" dirty="0"/>
              <a:t>call to </a:t>
            </a:r>
            <a:r>
              <a:rPr lang="en-US" sz="2600" dirty="0" smtClean="0"/>
              <a:t>Philadelphia Campus (telephone number on notice) to </a:t>
            </a:r>
            <a:r>
              <a:rPr lang="en-US" sz="2600" dirty="0"/>
              <a:t>inform them that the request has been </a:t>
            </a:r>
            <a:r>
              <a:rPr lang="en-US" sz="2600" dirty="0" smtClean="0"/>
              <a:t>sent</a:t>
            </a:r>
            <a:endParaRPr lang="en-US" sz="2600" dirty="0"/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US" sz="2600" dirty="0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1143000" y="1371600"/>
            <a:ext cx="80010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371600" y="228600"/>
            <a:ext cx="7315200" cy="838200"/>
          </a:xfrm>
        </p:spPr>
        <p:txBody>
          <a:bodyPr/>
          <a:lstStyle/>
          <a:p>
            <a:pPr algn="ctr"/>
            <a:r>
              <a:rPr lang="en-US" b="1" dirty="0" smtClean="0"/>
              <a:t>NOTICE 972CG</a:t>
            </a:r>
            <a:br>
              <a:rPr lang="en-US" b="1" dirty="0" smtClean="0"/>
            </a:br>
            <a:r>
              <a:rPr lang="en-US" b="1" dirty="0" smtClean="0"/>
              <a:t>RESPONSE DUE DATE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997264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00200"/>
            <a:ext cx="7315200" cy="5029200"/>
          </a:xfrm>
        </p:spPr>
        <p:txBody>
          <a:bodyPr/>
          <a:lstStyle/>
          <a:p>
            <a:pPr marL="0" lvl="0" indent="0"/>
            <a:r>
              <a:rPr lang="en-US" sz="2800" dirty="0" smtClean="0"/>
              <a:t>Include with response:</a:t>
            </a:r>
          </a:p>
          <a:p>
            <a:pPr marL="463550" lvl="0" indent="-463550">
              <a:buFont typeface="Wingdings" panose="05000000000000000000" pitchFamily="2" charset="2"/>
              <a:buChar char="Ø"/>
            </a:pPr>
            <a:r>
              <a:rPr lang="en-US" sz="2800" dirty="0" smtClean="0"/>
              <a:t>Response page</a:t>
            </a:r>
          </a:p>
          <a:p>
            <a:pPr marL="463550" lvl="0" indent="-463550">
              <a:buFont typeface="Wingdings" panose="05000000000000000000" pitchFamily="2" charset="2"/>
              <a:buChar char="Ø"/>
            </a:pPr>
            <a:r>
              <a:rPr lang="en-US" sz="2800" dirty="0" smtClean="0"/>
              <a:t>Payment slip</a:t>
            </a:r>
          </a:p>
          <a:p>
            <a:pPr marL="463550" lvl="0" indent="-463550">
              <a:buFont typeface="Wingdings" panose="05000000000000000000" pitchFamily="2" charset="2"/>
              <a:buChar char="Ø"/>
            </a:pPr>
            <a:r>
              <a:rPr lang="en-US" sz="2800" dirty="0" smtClean="0"/>
              <a:t>No </a:t>
            </a:r>
            <a:r>
              <a:rPr lang="en-US" sz="2800" dirty="0"/>
              <a:t>other part of the Notice </a:t>
            </a:r>
            <a:r>
              <a:rPr lang="en-US" sz="2800" dirty="0" smtClean="0"/>
              <a:t>972CG</a:t>
            </a:r>
          </a:p>
          <a:p>
            <a:pPr marL="463550" indent="-463550">
              <a:buFont typeface="Wingdings" panose="05000000000000000000" pitchFamily="2" charset="2"/>
              <a:buChar char="Ø"/>
            </a:pPr>
            <a:r>
              <a:rPr lang="en-US" sz="2800" dirty="0" smtClean="0"/>
              <a:t>Proof </a:t>
            </a:r>
            <a:r>
              <a:rPr lang="en-US" sz="2800" dirty="0"/>
              <a:t>of solicitation of </a:t>
            </a:r>
            <a:r>
              <a:rPr lang="en-US" sz="2800" dirty="0" smtClean="0"/>
              <a:t>TINs (do </a:t>
            </a:r>
            <a:r>
              <a:rPr lang="en-US" sz="2800" dirty="0"/>
              <a:t>not submit copies of the solicitations unless requested by an IRS </a:t>
            </a:r>
            <a:r>
              <a:rPr lang="en-US" sz="2800" dirty="0" smtClean="0"/>
              <a:t>employee)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371600" y="228600"/>
            <a:ext cx="7315200" cy="914400"/>
          </a:xfrm>
        </p:spPr>
        <p:txBody>
          <a:bodyPr/>
          <a:lstStyle/>
          <a:p>
            <a:pPr algn="ctr"/>
            <a:r>
              <a:rPr lang="en-US" b="1" dirty="0"/>
              <a:t>NOTICE </a:t>
            </a:r>
            <a:r>
              <a:rPr lang="en-US" b="1" dirty="0" smtClean="0"/>
              <a:t>972CG</a:t>
            </a:r>
            <a:br>
              <a:rPr lang="en-US" b="1" dirty="0" smtClean="0"/>
            </a:br>
            <a:r>
              <a:rPr lang="en-US" b="1" dirty="0" smtClean="0"/>
              <a:t>RESPONSE REQUIREMENTS</a:t>
            </a:r>
            <a:endParaRPr lang="en-US" b="1" dirty="0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1143000" y="1371600"/>
            <a:ext cx="80010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7628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00200"/>
            <a:ext cx="7315200" cy="5029200"/>
          </a:xfrm>
        </p:spPr>
        <p:txBody>
          <a:bodyPr/>
          <a:lstStyle/>
          <a:p>
            <a:pPr marL="0" lvl="0" indent="0"/>
            <a:r>
              <a:rPr lang="en-US" sz="2800" dirty="0" smtClean="0"/>
              <a:t>Provide detailed explanation of:</a:t>
            </a:r>
          </a:p>
          <a:p>
            <a:pPr marL="584200" lvl="0" indent="-457200">
              <a:buFont typeface="Wingdings" panose="05000000000000000000" pitchFamily="2" charset="2"/>
              <a:buChar char="Ø"/>
            </a:pPr>
            <a:r>
              <a:rPr lang="en-US" sz="2800" dirty="0"/>
              <a:t>Written explanation substantiating reasonable cause for waiver of the penalty </a:t>
            </a:r>
            <a:r>
              <a:rPr lang="en-US" sz="2000" dirty="0"/>
              <a:t>(see Treasury Regulation 301.6724-1(m))</a:t>
            </a:r>
          </a:p>
          <a:p>
            <a:pPr marL="584200" indent="-457200">
              <a:buFont typeface="Wingdings" panose="05000000000000000000" pitchFamily="2" charset="2"/>
              <a:buChar char="Ø"/>
            </a:pPr>
            <a:r>
              <a:rPr lang="en-US" sz="2800" dirty="0" smtClean="0"/>
              <a:t>Demonstrate that institution </a:t>
            </a:r>
            <a:r>
              <a:rPr lang="en-US" sz="2800" dirty="0"/>
              <a:t>acted in a responsible manner both before and after the </a:t>
            </a:r>
            <a:r>
              <a:rPr lang="en-US" sz="2800" dirty="0" smtClean="0"/>
              <a:t>failure</a:t>
            </a:r>
          </a:p>
          <a:p>
            <a:pPr marL="584200" indent="-457200">
              <a:buFont typeface="Wingdings" panose="05000000000000000000" pitchFamily="2" charset="2"/>
              <a:buChar char="Ø"/>
            </a:pPr>
            <a:r>
              <a:rPr lang="en-US" sz="2800" dirty="0"/>
              <a:t>Steps taken to comply with Code and Regulations provisions</a:t>
            </a:r>
          </a:p>
          <a:p>
            <a:pPr marL="584200" indent="-457200">
              <a:buFont typeface="Wingdings" panose="05000000000000000000" pitchFamily="2" charset="2"/>
              <a:buChar char="Ø"/>
            </a:pPr>
            <a:endParaRPr lang="en-US" sz="2800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371600" y="228600"/>
            <a:ext cx="7315200" cy="914400"/>
          </a:xfrm>
        </p:spPr>
        <p:txBody>
          <a:bodyPr/>
          <a:lstStyle/>
          <a:p>
            <a:pPr algn="ctr"/>
            <a:r>
              <a:rPr lang="en-US" b="1" dirty="0"/>
              <a:t>NOTICE </a:t>
            </a:r>
            <a:r>
              <a:rPr lang="en-US" b="1" dirty="0" smtClean="0"/>
              <a:t>972CG</a:t>
            </a:r>
            <a:br>
              <a:rPr lang="en-US" b="1" dirty="0" smtClean="0"/>
            </a:br>
            <a:r>
              <a:rPr lang="en-US" b="1" dirty="0" smtClean="0"/>
              <a:t>RESPONSE EXPLANATION</a:t>
            </a:r>
            <a:endParaRPr lang="en-US" b="1" dirty="0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1143000" y="1371600"/>
            <a:ext cx="80010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3730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00200"/>
            <a:ext cx="7315200" cy="5029200"/>
          </a:xfrm>
        </p:spPr>
        <p:txBody>
          <a:bodyPr/>
          <a:lstStyle/>
          <a:p>
            <a:pPr marL="0" lvl="0" indent="0"/>
            <a:r>
              <a:rPr lang="en-US" sz="2800" dirty="0"/>
              <a:t>Treasury Regulations §</a:t>
            </a:r>
            <a:r>
              <a:rPr lang="en-US" sz="2800" dirty="0" smtClean="0"/>
              <a:t>1.6050S-1</a:t>
            </a:r>
          </a:p>
          <a:p>
            <a:pPr marL="463550" indent="-463550">
              <a:buFont typeface="Wingdings" panose="05000000000000000000" pitchFamily="2" charset="2"/>
              <a:buChar char="Ø"/>
            </a:pPr>
            <a:r>
              <a:rPr lang="en-US" sz="2800" dirty="0" smtClean="0"/>
              <a:t>Initial </a:t>
            </a:r>
            <a:r>
              <a:rPr lang="en-US" sz="2800" dirty="0"/>
              <a:t>solicitation of SSNs from </a:t>
            </a:r>
            <a:r>
              <a:rPr lang="en-US" sz="2800" dirty="0" smtClean="0"/>
              <a:t>students</a:t>
            </a:r>
          </a:p>
          <a:p>
            <a:pPr marL="463550" indent="-463550">
              <a:buFont typeface="Wingdings" panose="05000000000000000000" pitchFamily="2" charset="2"/>
              <a:buChar char="Ø"/>
            </a:pPr>
            <a:r>
              <a:rPr lang="en-US" sz="2800" dirty="0" smtClean="0"/>
              <a:t>Subsequent </a:t>
            </a:r>
            <a:r>
              <a:rPr lang="en-US" sz="2800" dirty="0"/>
              <a:t>solicitations (by mail, by telephone or </a:t>
            </a:r>
            <a:r>
              <a:rPr lang="en-US" sz="2800" dirty="0" smtClean="0"/>
              <a:t>electronically) when </a:t>
            </a:r>
            <a:r>
              <a:rPr lang="en-US" sz="2800" dirty="0"/>
              <a:t>individuals did not comply with initial </a:t>
            </a:r>
            <a:r>
              <a:rPr lang="en-US" sz="2800" dirty="0" smtClean="0"/>
              <a:t>solicitation</a:t>
            </a:r>
          </a:p>
          <a:p>
            <a:pPr marL="463550" indent="-463550">
              <a:buFont typeface="Wingdings" panose="05000000000000000000" pitchFamily="2" charset="2"/>
              <a:buChar char="Ø"/>
            </a:pPr>
            <a:r>
              <a:rPr lang="en-US" sz="2800" dirty="0" smtClean="0"/>
              <a:t>If no TIN provided, file and furnish F1098-T without TIN, but include all other required information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371600" y="228600"/>
            <a:ext cx="7315200" cy="914400"/>
          </a:xfrm>
        </p:spPr>
        <p:txBody>
          <a:bodyPr/>
          <a:lstStyle/>
          <a:p>
            <a:pPr algn="ctr"/>
            <a:r>
              <a:rPr lang="en-US" b="1" dirty="0"/>
              <a:t>NOTICE </a:t>
            </a:r>
            <a:r>
              <a:rPr lang="en-US" b="1" dirty="0" smtClean="0"/>
              <a:t>972CG</a:t>
            </a:r>
            <a:br>
              <a:rPr lang="en-US" b="1" dirty="0" smtClean="0"/>
            </a:br>
            <a:r>
              <a:rPr lang="en-US" b="1" dirty="0" smtClean="0"/>
              <a:t>ACTING IN A RESPONSIBLE MANNER</a:t>
            </a:r>
            <a:endParaRPr lang="en-US" b="1" dirty="0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1143000" y="1371600"/>
            <a:ext cx="80010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4817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00200"/>
            <a:ext cx="7315200" cy="5029200"/>
          </a:xfrm>
        </p:spPr>
        <p:txBody>
          <a:bodyPr/>
          <a:lstStyle/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en-US" sz="2600" dirty="0" smtClean="0"/>
              <a:t>In writing</a:t>
            </a:r>
          </a:p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en-US" sz="2600" dirty="0" smtClean="0"/>
              <a:t>Clearly notify individual that the law requires the individual to provide the TIN for purposes of filing an information return</a:t>
            </a:r>
          </a:p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en-US" sz="2600" dirty="0" smtClean="0"/>
              <a:t>Use of Form W-9S satisfies requirement of Treasury Regulations §1.6050S-1(e)(3)(iii)</a:t>
            </a:r>
          </a:p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en-US" sz="2600" dirty="0" smtClean="0"/>
              <a:t>May establish electronic system to secure TINs</a:t>
            </a:r>
          </a:p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en-US" sz="2600" dirty="0" smtClean="0"/>
              <a:t>May develop separate form and instructions (e.g., as part of enrollment package)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371600" y="228600"/>
            <a:ext cx="7315200" cy="914400"/>
          </a:xfrm>
        </p:spPr>
        <p:txBody>
          <a:bodyPr/>
          <a:lstStyle/>
          <a:p>
            <a:pPr algn="ctr"/>
            <a:r>
              <a:rPr lang="en-US" b="1" dirty="0"/>
              <a:t>NOTICE </a:t>
            </a:r>
            <a:r>
              <a:rPr lang="en-US" b="1" dirty="0" smtClean="0"/>
              <a:t>972CG</a:t>
            </a:r>
            <a:br>
              <a:rPr lang="en-US" b="1" dirty="0" smtClean="0"/>
            </a:br>
            <a:r>
              <a:rPr lang="en-US" b="1" dirty="0" smtClean="0"/>
              <a:t>MANNER OF SOLICITING TIN</a:t>
            </a:r>
            <a:endParaRPr lang="en-US" b="1" dirty="0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1143000" y="1371600"/>
            <a:ext cx="80010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2272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00200"/>
            <a:ext cx="7315200" cy="5029200"/>
          </a:xfrm>
        </p:spPr>
        <p:txBody>
          <a:bodyPr/>
          <a:lstStyle/>
          <a:p>
            <a:pPr marL="463550" indent="-463550">
              <a:buFont typeface="Wingdings" panose="05000000000000000000" pitchFamily="2" charset="2"/>
              <a:buChar char="Ø"/>
            </a:pPr>
            <a:r>
              <a:rPr lang="en-US" sz="2800" dirty="0" smtClean="0"/>
              <a:t>Significant </a:t>
            </a:r>
            <a:r>
              <a:rPr lang="en-US" sz="2800" dirty="0"/>
              <a:t>mitigating factors </a:t>
            </a:r>
            <a:r>
              <a:rPr lang="en-US" sz="2800" dirty="0" smtClean="0"/>
              <a:t>(e.g., history </a:t>
            </a:r>
            <a:r>
              <a:rPr lang="en-US" sz="2800" dirty="0"/>
              <a:t>of filing Information Returns with correct </a:t>
            </a:r>
            <a:r>
              <a:rPr lang="en-US" sz="2800" dirty="0" smtClean="0"/>
              <a:t>TINs)</a:t>
            </a:r>
          </a:p>
          <a:p>
            <a:pPr marL="463550" indent="-463550">
              <a:buFont typeface="Wingdings" panose="05000000000000000000" pitchFamily="2" charset="2"/>
              <a:buChar char="Ø"/>
            </a:pPr>
            <a:r>
              <a:rPr lang="en-US" sz="2800" dirty="0" smtClean="0"/>
              <a:t>Failure </a:t>
            </a:r>
            <a:r>
              <a:rPr lang="en-US" sz="2800" dirty="0"/>
              <a:t>due to events beyond filer’s </a:t>
            </a:r>
            <a:r>
              <a:rPr lang="en-US" sz="2800" dirty="0" smtClean="0"/>
              <a:t>control (e.g</a:t>
            </a:r>
            <a:r>
              <a:rPr lang="en-US" sz="2800" dirty="0"/>
              <a:t>., even though requested to do so, the students did not provide the </a:t>
            </a:r>
            <a:r>
              <a:rPr lang="en-US" sz="2800" dirty="0" smtClean="0"/>
              <a:t>SSN)</a:t>
            </a:r>
          </a:p>
          <a:p>
            <a:pPr marL="463550" indent="-463550">
              <a:buFont typeface="Wingdings" panose="05000000000000000000" pitchFamily="2" charset="2"/>
              <a:buChar char="Ø"/>
            </a:pPr>
            <a:r>
              <a:rPr lang="en-US" sz="2800" dirty="0" smtClean="0"/>
              <a:t>Planned </a:t>
            </a:r>
            <a:r>
              <a:rPr lang="en-US" sz="2800" dirty="0"/>
              <a:t>actions that have been or will be implemented in order to be in compliance in the </a:t>
            </a:r>
            <a:r>
              <a:rPr lang="en-US" sz="2800" dirty="0" smtClean="0"/>
              <a:t>future</a:t>
            </a:r>
            <a:endParaRPr lang="en-US" sz="280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371600" y="228600"/>
            <a:ext cx="7315200" cy="914400"/>
          </a:xfrm>
        </p:spPr>
        <p:txBody>
          <a:bodyPr/>
          <a:lstStyle/>
          <a:p>
            <a:pPr algn="ctr"/>
            <a:r>
              <a:rPr lang="en-US" b="1" dirty="0"/>
              <a:t>NOTICE </a:t>
            </a:r>
            <a:r>
              <a:rPr lang="en-US" b="1" dirty="0" smtClean="0"/>
              <a:t>972CG</a:t>
            </a:r>
            <a:br>
              <a:rPr lang="en-US" b="1" dirty="0" smtClean="0"/>
            </a:br>
            <a:r>
              <a:rPr lang="en-US" b="1" dirty="0" smtClean="0"/>
              <a:t>ESTABLISHING REASONABLE CAUSE</a:t>
            </a:r>
            <a:endParaRPr lang="en-US" b="1" dirty="0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1143000" y="1371600"/>
            <a:ext cx="80010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6037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00200"/>
            <a:ext cx="7315200" cy="5029200"/>
          </a:xfrm>
        </p:spPr>
        <p:txBody>
          <a:bodyPr/>
          <a:lstStyle/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en-US" sz="2800" dirty="0"/>
              <a:t>If reply established reasonable cause, filer will receive Letter </a:t>
            </a:r>
            <a:r>
              <a:rPr lang="en-US" sz="2800" u="sng" dirty="0">
                <a:hlinkClick r:id="rId2"/>
              </a:rPr>
              <a:t>1948C</a:t>
            </a:r>
            <a:r>
              <a:rPr lang="en-US" sz="2800" dirty="0"/>
              <a:t> stating the explanation was accepted 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371600" y="228600"/>
            <a:ext cx="7315200" cy="914400"/>
          </a:xfrm>
        </p:spPr>
        <p:txBody>
          <a:bodyPr/>
          <a:lstStyle/>
          <a:p>
            <a:pPr algn="ctr"/>
            <a:r>
              <a:rPr lang="en-US" b="1" dirty="0"/>
              <a:t>NOTICE </a:t>
            </a:r>
            <a:r>
              <a:rPr lang="en-US" b="1" dirty="0" smtClean="0"/>
              <a:t>972CG</a:t>
            </a:r>
            <a:br>
              <a:rPr lang="en-US" b="1" dirty="0" smtClean="0"/>
            </a:br>
            <a:r>
              <a:rPr lang="en-US" b="1" dirty="0" smtClean="0"/>
              <a:t>EXPLANATION ACCEPTED</a:t>
            </a:r>
            <a:endParaRPr lang="en-US" b="1" dirty="0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1143000" y="1371600"/>
            <a:ext cx="80010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1485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00200"/>
            <a:ext cx="7315200" cy="5029200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600" dirty="0"/>
              <a:t>If reply does not establish, or only partially establishes reasonable cause, penalty will be assessed and balance due Notice CP15/215 sent with letter explaining appeal rights</a:t>
            </a:r>
          </a:p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en-US" sz="2600" dirty="0" smtClean="0"/>
              <a:t>If </a:t>
            </a:r>
            <a:r>
              <a:rPr lang="en-US" sz="2600" dirty="0"/>
              <a:t>filer agrees with proposed penalty, send payment with the response page </a:t>
            </a:r>
          </a:p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en-US" sz="2600" dirty="0"/>
              <a:t>If filer does not send a response to Notice 972CG within 45 days (or extension date) balance due Notice CP15/215 for full amount of penalty will be issued</a:t>
            </a:r>
          </a:p>
          <a:p>
            <a:pPr marL="463550" indent="-463550">
              <a:buFont typeface="Wingdings" panose="05000000000000000000" pitchFamily="2" charset="2"/>
              <a:buChar char="Ø"/>
            </a:pPr>
            <a:endParaRPr lang="en-US" sz="280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371600" y="228600"/>
            <a:ext cx="7315200" cy="914400"/>
          </a:xfrm>
        </p:spPr>
        <p:txBody>
          <a:bodyPr/>
          <a:lstStyle/>
          <a:p>
            <a:pPr algn="ctr"/>
            <a:r>
              <a:rPr lang="en-US" b="1" dirty="0"/>
              <a:t>NOTICE </a:t>
            </a:r>
            <a:r>
              <a:rPr lang="en-US" b="1" dirty="0" smtClean="0"/>
              <a:t>972CG</a:t>
            </a:r>
            <a:br>
              <a:rPr lang="en-US" b="1" dirty="0" smtClean="0"/>
            </a:br>
            <a:r>
              <a:rPr lang="en-US" b="1" dirty="0" smtClean="0"/>
              <a:t>EXPLANATION REJECTED</a:t>
            </a:r>
            <a:endParaRPr lang="en-US" b="1" dirty="0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1143000" y="1371600"/>
            <a:ext cx="80010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874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00200"/>
            <a:ext cx="7315200" cy="5029200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Internal Revenue Code §6050S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Treasury Regulations §1.6050S-1 &amp; 2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Internal Revenue Code §§6721 &amp; 6722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Publication 970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Publication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1586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Instructions for Forms 1098-E and 1098-T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General Instructions for Certain Information Returns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Notice 2006-72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1143000" y="1371600"/>
            <a:ext cx="80010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828800" y="228600"/>
            <a:ext cx="6858000" cy="838200"/>
          </a:xfrm>
        </p:spPr>
        <p:txBody>
          <a:bodyPr/>
          <a:lstStyle/>
          <a:p>
            <a:pPr algn="ctr"/>
            <a:r>
              <a:rPr lang="en-US" sz="3200" b="1" dirty="0" smtClean="0"/>
              <a:t>FORM 1098-T and NOTICE 972-CG</a:t>
            </a:r>
            <a:br>
              <a:rPr lang="en-US" sz="3200" b="1" dirty="0" smtClean="0"/>
            </a:br>
            <a:r>
              <a:rPr lang="en-US" sz="3200" b="1" dirty="0" smtClean="0"/>
              <a:t>REFERENCE MATERIALS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576981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828800" y="228599"/>
            <a:ext cx="6858000" cy="914401"/>
          </a:xfrm>
        </p:spPr>
        <p:txBody>
          <a:bodyPr/>
          <a:lstStyle/>
          <a:p>
            <a:pPr lvl="0"/>
            <a:r>
              <a:rPr lang="en-US" altLang="en-US" sz="2800" b="1" dirty="0" smtClean="0">
                <a:solidFill>
                  <a:srgbClr val="00B0F0"/>
                </a:solidFill>
                <a:ea typeface="Calibri" pitchFamily="34" charset="0"/>
              </a:rPr>
              <a:t>PACIFIC AREA GROUP</a:t>
            </a:r>
            <a:br>
              <a:rPr lang="en-US" altLang="en-US" sz="2800" b="1" dirty="0" smtClean="0">
                <a:solidFill>
                  <a:srgbClr val="00B0F0"/>
                </a:solidFill>
                <a:ea typeface="Calibri" pitchFamily="34" charset="0"/>
              </a:rPr>
            </a:br>
            <a:r>
              <a:rPr lang="en-US" altLang="en-US" sz="2800" b="1" dirty="0" smtClean="0">
                <a:solidFill>
                  <a:srgbClr val="00B0F0"/>
                </a:solidFill>
                <a:ea typeface="Calibri" pitchFamily="34" charset="0"/>
              </a:rPr>
              <a:t>AK, CA, HI, NV, OR, WA, Territories</a:t>
            </a:r>
            <a:endParaRPr lang="en-US" sz="2800" b="1" dirty="0">
              <a:solidFill>
                <a:srgbClr val="00B0F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9775319"/>
              </p:ext>
            </p:extLst>
          </p:nvPr>
        </p:nvGraphicFramePr>
        <p:xfrm>
          <a:off x="1371600" y="1600200"/>
          <a:ext cx="7315200" cy="4958735"/>
        </p:xfrm>
        <a:graphic>
          <a:graphicData uri="http://schemas.openxmlformats.org/drawingml/2006/table">
            <a:tbl>
              <a:tblPr firstRow="1" firstCol="1" bandRow="1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tableStyleId>{7DF18680-E054-41AD-8BC1-D1AEF772440D}</a:tableStyleId>
              </a:tblPr>
              <a:tblGrid>
                <a:gridCol w="2124222"/>
                <a:gridCol w="2248485"/>
                <a:gridCol w="1723293"/>
                <a:gridCol w="1219200"/>
              </a:tblGrid>
              <a:tr h="5683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Name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5">
                            <a:shade val="30000"/>
                            <a:satMod val="115000"/>
                          </a:schemeClr>
                        </a:gs>
                        <a:gs pos="50000">
                          <a:schemeClr val="accent5">
                            <a:shade val="67500"/>
                            <a:satMod val="115000"/>
                          </a:schemeClr>
                        </a:gs>
                        <a:gs pos="100000">
                          <a:schemeClr val="accent5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Email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5">
                            <a:shade val="30000"/>
                            <a:satMod val="115000"/>
                          </a:schemeClr>
                        </a:gs>
                        <a:gs pos="50000">
                          <a:schemeClr val="accent5">
                            <a:shade val="67500"/>
                            <a:satMod val="115000"/>
                          </a:schemeClr>
                        </a:gs>
                        <a:gs pos="100000">
                          <a:schemeClr val="accent5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Location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Telephone Number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5">
                            <a:shade val="30000"/>
                            <a:satMod val="115000"/>
                          </a:schemeClr>
                        </a:gs>
                        <a:gs pos="50000">
                          <a:schemeClr val="accent5">
                            <a:shade val="67500"/>
                            <a:satMod val="115000"/>
                          </a:schemeClr>
                        </a:gs>
                        <a:gs pos="100000">
                          <a:schemeClr val="accent5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Coverage 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Area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5">
                            <a:shade val="30000"/>
                            <a:satMod val="115000"/>
                          </a:schemeClr>
                        </a:gs>
                        <a:gs pos="50000">
                          <a:schemeClr val="accent5">
                            <a:shade val="67500"/>
                            <a:satMod val="115000"/>
                          </a:schemeClr>
                        </a:gs>
                        <a:gs pos="100000">
                          <a:schemeClr val="accent5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48714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Kathleen Rodegeb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Group Manager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5">
                            <a:shade val="30000"/>
                            <a:satMod val="115000"/>
                          </a:schemeClr>
                        </a:gs>
                        <a:gs pos="50000">
                          <a:schemeClr val="accent5">
                            <a:shade val="67500"/>
                            <a:satMod val="115000"/>
                          </a:schemeClr>
                        </a:gs>
                        <a:gs pos="100000">
                          <a:schemeClr val="accent5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"/>
                        </a:rPr>
                        <a:t>Kathleen.Rodegeb@irs.gov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Walnut Creek, CA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(925) 974-3827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Pacific Area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4981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Clark Fletcher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FSLG Specialist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5">
                            <a:shade val="30000"/>
                            <a:satMod val="115000"/>
                          </a:schemeClr>
                        </a:gs>
                        <a:gs pos="50000">
                          <a:schemeClr val="accent5">
                            <a:shade val="67500"/>
                            <a:satMod val="115000"/>
                          </a:schemeClr>
                        </a:gs>
                        <a:gs pos="100000">
                          <a:schemeClr val="accent5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3"/>
                        </a:rPr>
                        <a:t>Clark.M.Fletcher@irs.gov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Bellevue, WA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(425) 489-4042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Hawaii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Oregon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Washington</a:t>
                      </a:r>
                    </a:p>
                  </a:txBody>
                  <a:tcPr marL="68580" marR="68580" marT="0" marB="0"/>
                </a:tc>
              </a:tr>
              <a:tr h="56833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Ronald Coleman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FSLG Specialist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5">
                            <a:shade val="30000"/>
                            <a:satMod val="115000"/>
                          </a:schemeClr>
                        </a:gs>
                        <a:gs pos="50000">
                          <a:schemeClr val="accent5">
                            <a:shade val="67500"/>
                            <a:satMod val="115000"/>
                          </a:schemeClr>
                        </a:gs>
                        <a:gs pos="100000">
                          <a:schemeClr val="accent5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4"/>
                        </a:rPr>
                        <a:t>Ronald.Coleman@irs.gov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San Diego, CA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(619) 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744-7169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California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Nevada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6833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Thomas Mansell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FSLG Specialist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5">
                            <a:shade val="30000"/>
                            <a:satMod val="115000"/>
                          </a:schemeClr>
                        </a:gs>
                        <a:gs pos="50000">
                          <a:schemeClr val="accent5">
                            <a:shade val="67500"/>
                            <a:satMod val="115000"/>
                          </a:schemeClr>
                        </a:gs>
                        <a:gs pos="100000">
                          <a:schemeClr val="accent5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5"/>
                        </a:rPr>
                        <a:t>Thomas.Mansell@irs.gov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Santa Rosa, CA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(707) 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535-3830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Alaska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California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7225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Alice Huang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FSLG Specialist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5">
                            <a:shade val="30000"/>
                            <a:satMod val="115000"/>
                          </a:schemeClr>
                        </a:gs>
                        <a:gs pos="50000">
                          <a:schemeClr val="accent5">
                            <a:shade val="67500"/>
                            <a:satMod val="115000"/>
                          </a:schemeClr>
                        </a:gs>
                        <a:gs pos="100000">
                          <a:schemeClr val="accent5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6"/>
                        </a:rPr>
                        <a:t>Alice.Huang2@irs.gov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 Monte, CA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(626) 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927-1238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California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7225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A. “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Jay” Gonzales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FSLG Specialist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5">
                            <a:shade val="30000"/>
                            <a:satMod val="115000"/>
                          </a:schemeClr>
                        </a:gs>
                        <a:gs pos="50000">
                          <a:schemeClr val="accent5">
                            <a:shade val="67500"/>
                            <a:satMod val="115000"/>
                          </a:schemeClr>
                        </a:gs>
                        <a:gs pos="100000">
                          <a:schemeClr val="accent5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7"/>
                        </a:rPr>
                        <a:t>Amelito.Gonzales@irs.gov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San Diego, CA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(619) 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744-7160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California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7225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Nimfa Destreza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FSLG Specialist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5">
                            <a:shade val="30000"/>
                            <a:satMod val="115000"/>
                          </a:schemeClr>
                        </a:gs>
                        <a:gs pos="50000">
                          <a:schemeClr val="accent5">
                            <a:shade val="67500"/>
                            <a:satMod val="115000"/>
                          </a:schemeClr>
                        </a:gs>
                        <a:gs pos="100000">
                          <a:schemeClr val="accent5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8"/>
                        </a:rPr>
                        <a:t>Nimfa.G.Destreza@irs.gov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San Carlos, CA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(760) 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736-7347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California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1143000" y="1371600"/>
            <a:ext cx="80010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734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353152" y="228600"/>
            <a:ext cx="7333648" cy="914400"/>
          </a:xfrm>
        </p:spPr>
        <p:txBody>
          <a:bodyPr/>
          <a:lstStyle/>
          <a:p>
            <a:pPr algn="ctr"/>
            <a:r>
              <a:rPr lang="en-US" b="1" dirty="0" smtClean="0"/>
              <a:t>HANDOUTS</a:t>
            </a:r>
            <a:endParaRPr lang="en-US" b="1" dirty="0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1143000" y="1371600"/>
            <a:ext cx="80010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3152" y="1524000"/>
            <a:ext cx="7315200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743200"/>
            <a:ext cx="4648200" cy="319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875" y="3276600"/>
            <a:ext cx="4667250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747636"/>
            <a:ext cx="3962400" cy="2870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2309" y="4630029"/>
            <a:ext cx="2985486" cy="15304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9174" y="5395233"/>
            <a:ext cx="56197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FORM 1098-T and NOTICE 972-CG</a:t>
            </a:r>
            <a:endParaRPr lang="en-US" sz="3200" b="1" dirty="0"/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1143000" y="1371600"/>
            <a:ext cx="80010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828800" y="2959257"/>
            <a:ext cx="6400800" cy="1200329"/>
          </a:xfrm>
          <a:prstGeom prst="rect">
            <a:avLst/>
          </a:prstGeom>
          <a:solidFill>
            <a:srgbClr val="0070C0"/>
          </a:solidFill>
          <a:effectLst>
            <a:softEdge rad="317500"/>
          </a:effectLst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7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QUESTIONS?</a:t>
            </a:r>
            <a:endParaRPr lang="en-US" sz="7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6111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1143000" y="1371600"/>
            <a:ext cx="80010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828800" y="2438400"/>
            <a:ext cx="6400800" cy="3416320"/>
          </a:xfrm>
          <a:prstGeom prst="rect">
            <a:avLst/>
          </a:prstGeom>
          <a:solidFill>
            <a:srgbClr val="0070C0"/>
          </a:solidFill>
          <a:effectLst>
            <a:softEdge rad="317500"/>
          </a:effectLst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7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Thank You</a:t>
            </a:r>
          </a:p>
          <a:p>
            <a:pPr algn="ctr"/>
            <a:r>
              <a:rPr lang="en-US" sz="7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for joining us today</a:t>
            </a:r>
            <a:endParaRPr lang="en-US" sz="7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828800" y="228600"/>
            <a:ext cx="6858000" cy="838200"/>
          </a:xfrm>
        </p:spPr>
        <p:txBody>
          <a:bodyPr/>
          <a:lstStyle/>
          <a:p>
            <a:r>
              <a:rPr lang="en-US" sz="3200" b="1" dirty="0" smtClean="0"/>
              <a:t>FORM 1098-T and NOTICE 972-CG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080023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00200"/>
            <a:ext cx="7315200" cy="4572000"/>
          </a:xfrm>
        </p:spPr>
        <p:txBody>
          <a:bodyPr/>
          <a:lstStyle/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en-US" sz="2800" dirty="0"/>
              <a:t>What is a Form 1098-T?</a:t>
            </a:r>
          </a:p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en-US" sz="2800" dirty="0"/>
              <a:t>Who is required to file Form 1098-T?</a:t>
            </a:r>
          </a:p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en-US" sz="2800" dirty="0"/>
              <a:t>Who is required to receive Form 1098-T?</a:t>
            </a:r>
          </a:p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en-US" sz="2800" dirty="0"/>
              <a:t>What is Notice </a:t>
            </a:r>
            <a:r>
              <a:rPr lang="en-US" sz="2800" dirty="0" smtClean="0"/>
              <a:t>972CG</a:t>
            </a:r>
            <a:r>
              <a:rPr lang="en-US" sz="2800" dirty="0"/>
              <a:t>?</a:t>
            </a:r>
          </a:p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en-US" sz="2800" dirty="0"/>
              <a:t>What should I do if I receive a Notice </a:t>
            </a:r>
            <a:r>
              <a:rPr lang="en-US" sz="2800" dirty="0" smtClean="0"/>
              <a:t>972CG</a:t>
            </a:r>
            <a:r>
              <a:rPr lang="en-US" sz="2800" dirty="0"/>
              <a:t>?</a:t>
            </a:r>
          </a:p>
          <a:p>
            <a:endParaRPr lang="en-US" dirty="0"/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1143000" y="1371600"/>
            <a:ext cx="80010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371600" y="228600"/>
            <a:ext cx="7315200" cy="914400"/>
          </a:xfrm>
        </p:spPr>
        <p:txBody>
          <a:bodyPr/>
          <a:lstStyle/>
          <a:p>
            <a:pPr algn="ctr"/>
            <a:r>
              <a:rPr lang="en-US" b="1" dirty="0" smtClean="0"/>
              <a:t>TOPICS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19245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600200"/>
            <a:ext cx="73152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1143000" y="1371600"/>
            <a:ext cx="80010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371600" y="228600"/>
            <a:ext cx="7315200" cy="914400"/>
          </a:xfrm>
        </p:spPr>
        <p:txBody>
          <a:bodyPr/>
          <a:lstStyle/>
          <a:p>
            <a:pPr algn="ctr"/>
            <a:r>
              <a:rPr lang="en-US" b="1" dirty="0" smtClean="0"/>
              <a:t>FORM 1098-T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36057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FORM 1098-T</a:t>
            </a:r>
            <a:br>
              <a:rPr lang="en-US" b="1" dirty="0" smtClean="0"/>
            </a:br>
            <a:r>
              <a:rPr lang="en-US" b="1" dirty="0" smtClean="0"/>
              <a:t>INSTRUCTIONS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00200"/>
            <a:ext cx="7315200" cy="5029200"/>
          </a:xfrm>
        </p:spPr>
        <p:txBody>
          <a:bodyPr/>
          <a:lstStyle/>
          <a:p>
            <a:pPr marL="0" indent="0"/>
            <a:r>
              <a:rPr lang="en-US" sz="2800" dirty="0" smtClean="0"/>
              <a:t>Instructions for Forms 1098-E and 1098-T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600" dirty="0" smtClean="0"/>
              <a:t>Secure and use student’s social security number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600" dirty="0" smtClean="0"/>
              <a:t>Use student’s permanent address, not college address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600" dirty="0" smtClean="0"/>
              <a:t>Filer’s information, bottom left of form, used by third-party service provider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600" dirty="0" smtClean="0"/>
              <a:t>Note whether student is enrolled at least half-time in box 8</a:t>
            </a:r>
          </a:p>
          <a:p>
            <a:endParaRPr lang="en-US" sz="2800" dirty="0"/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1143000" y="1371600"/>
            <a:ext cx="80010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528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FORM 1098-T</a:t>
            </a:r>
            <a:br>
              <a:rPr lang="en-US" b="1" dirty="0" smtClean="0"/>
            </a:br>
            <a:r>
              <a:rPr lang="en-US" b="1" dirty="0" smtClean="0"/>
              <a:t>INSTRUCTIONS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00200"/>
            <a:ext cx="7315200" cy="5029200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700" dirty="0" smtClean="0"/>
              <a:t>Box 1 – Payments received during the year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700" dirty="0" smtClean="0"/>
              <a:t>Box 2 – Amounts billed during the year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700" dirty="0" smtClean="0"/>
              <a:t>Box 3 – Change in reporting method for the year (from payments received to amounts billed or vice versa)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700" dirty="0" smtClean="0"/>
              <a:t>Box 4 – Reimbursements, refunds, reductions during the year for prior years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700" dirty="0" smtClean="0"/>
              <a:t>Box 5 – Scholarships and Grants administered (third party payments received)</a:t>
            </a:r>
            <a:endParaRPr lang="en-US" sz="2700" dirty="0"/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1143000" y="1371600"/>
            <a:ext cx="80010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387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FORM 1098-T</a:t>
            </a:r>
            <a:br>
              <a:rPr lang="en-US" b="1" dirty="0" smtClean="0"/>
            </a:br>
            <a:r>
              <a:rPr lang="en-US" b="1" dirty="0" smtClean="0"/>
              <a:t>INSTRUCTIONS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00200"/>
            <a:ext cx="7315200" cy="5029200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700" dirty="0" smtClean="0"/>
              <a:t>Box 6 – reductions to scholarships or grants reported in prior years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700" dirty="0" smtClean="0"/>
              <a:t>Box 7 – payments received for January through March of subsequent year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700" dirty="0" smtClean="0"/>
              <a:t>Box 8 – Social Security Number of student</a:t>
            </a:r>
            <a:endParaRPr lang="en-US" sz="27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700" dirty="0" smtClean="0"/>
              <a:t>Box 9 – Graduate student check box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700" dirty="0" smtClean="0"/>
              <a:t>Box 10 – for use by insurers</a:t>
            </a: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1143000" y="1371600"/>
            <a:ext cx="80010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572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527174"/>
            <a:ext cx="7315200" cy="510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371600" y="228600"/>
            <a:ext cx="7315200" cy="914400"/>
          </a:xfrm>
        </p:spPr>
        <p:txBody>
          <a:bodyPr/>
          <a:lstStyle/>
          <a:p>
            <a:pPr algn="ctr"/>
            <a:r>
              <a:rPr lang="en-US" b="1" dirty="0" smtClean="0"/>
              <a:t>FORM W-9S</a:t>
            </a:r>
            <a:endParaRPr lang="en-US" b="1" dirty="0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1143000" y="1371600"/>
            <a:ext cx="80010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551510"/>
      </p:ext>
    </p:extLst>
  </p:cSld>
  <p:clrMapOvr>
    <a:masterClrMapping/>
  </p:clrMapOvr>
</p:sld>
</file>

<file path=ppt/theme/theme1.xml><?xml version="1.0" encoding="utf-8"?>
<a:theme xmlns:a="http://schemas.openxmlformats.org/drawingml/2006/main" name="iconBlue01">
  <a:themeElements>
    <a:clrScheme name="iconBlue01 2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61913D"/>
      </a:accent1>
      <a:accent2>
        <a:srgbClr val="B5BA05"/>
      </a:accent2>
      <a:accent3>
        <a:srgbClr val="FFFFFF"/>
      </a:accent3>
      <a:accent4>
        <a:srgbClr val="000000"/>
      </a:accent4>
      <a:accent5>
        <a:srgbClr val="B7C7AF"/>
      </a:accent5>
      <a:accent6>
        <a:srgbClr val="A4A804"/>
      </a:accent6>
      <a:hlink>
        <a:srgbClr val="009FDA"/>
      </a:hlink>
      <a:folHlink>
        <a:srgbClr val="00599C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iconBlue01 1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00599C"/>
        </a:accent1>
        <a:accent2>
          <a:srgbClr val="009FDA"/>
        </a:accent2>
        <a:accent3>
          <a:srgbClr val="FFFFFF"/>
        </a:accent3>
        <a:accent4>
          <a:srgbClr val="000000"/>
        </a:accent4>
        <a:accent5>
          <a:srgbClr val="AAB5CB"/>
        </a:accent5>
        <a:accent6>
          <a:srgbClr val="0090C5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conBlue01 2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61913D"/>
        </a:accent1>
        <a:accent2>
          <a:srgbClr val="B5BA05"/>
        </a:accent2>
        <a:accent3>
          <a:srgbClr val="FFFFFF"/>
        </a:accent3>
        <a:accent4>
          <a:srgbClr val="000000"/>
        </a:accent4>
        <a:accent5>
          <a:srgbClr val="B7C7AF"/>
        </a:accent5>
        <a:accent6>
          <a:srgbClr val="A4A804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conBlue01 3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D95900"/>
        </a:accent1>
        <a:accent2>
          <a:srgbClr val="FA9E0D"/>
        </a:accent2>
        <a:accent3>
          <a:srgbClr val="FFFFFF"/>
        </a:accent3>
        <a:accent4>
          <a:srgbClr val="000000"/>
        </a:accent4>
        <a:accent5>
          <a:srgbClr val="E9B5AA"/>
        </a:accent5>
        <a:accent6>
          <a:srgbClr val="E38F0B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conBlue01 4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00828C"/>
        </a:accent1>
        <a:accent2>
          <a:srgbClr val="00B394"/>
        </a:accent2>
        <a:accent3>
          <a:srgbClr val="FFFFFF"/>
        </a:accent3>
        <a:accent4>
          <a:srgbClr val="000000"/>
        </a:accent4>
        <a:accent5>
          <a:srgbClr val="AAC1C5"/>
        </a:accent5>
        <a:accent6>
          <a:srgbClr val="00A286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conBlue01 5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BA122B"/>
        </a:accent1>
        <a:accent2>
          <a:srgbClr val="EB2629"/>
        </a:accent2>
        <a:accent3>
          <a:srgbClr val="FFFFFF"/>
        </a:accent3>
        <a:accent4>
          <a:srgbClr val="000000"/>
        </a:accent4>
        <a:accent5>
          <a:srgbClr val="D9AAAC"/>
        </a:accent5>
        <a:accent6>
          <a:srgbClr val="D52124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3346</TotalTime>
  <Words>1211</Words>
  <Application>Microsoft Office PowerPoint</Application>
  <PresentationFormat>On-screen Show (4:3)</PresentationFormat>
  <Paragraphs>197</Paragraphs>
  <Slides>31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iconBlue01</vt:lpstr>
      <vt:lpstr>Form 1098-T and Notice 972CG for  Colleges and Universities</vt:lpstr>
      <vt:lpstr>FORM 1098-T and NOTICE 972CG</vt:lpstr>
      <vt:lpstr>HANDOUTS</vt:lpstr>
      <vt:lpstr>TOPICS</vt:lpstr>
      <vt:lpstr>FORM 1098-T</vt:lpstr>
      <vt:lpstr>FORM 1098-T INSTRUCTIONS</vt:lpstr>
      <vt:lpstr>FORM 1098-T INSTRUCTIONS</vt:lpstr>
      <vt:lpstr>FORM 1098-T INSTRUCTIONS</vt:lpstr>
      <vt:lpstr>FORM W-9S</vt:lpstr>
      <vt:lpstr>FORM 1098-T WHO SHOULD FILE</vt:lpstr>
      <vt:lpstr>FORM 1098-T WHAT TO REPORT</vt:lpstr>
      <vt:lpstr>FORM 1098-T WHAT NOT TO REPORT</vt:lpstr>
      <vt:lpstr>FORM 1098-T EXCEPTIONS TO REPORTING</vt:lpstr>
      <vt:lpstr>FORM 1098-T EXCEPTIONS TO REPORTING</vt:lpstr>
      <vt:lpstr>FORM 1098-T WHO GETS FORM 1098-T</vt:lpstr>
      <vt:lpstr>FORM 1098-T HOW TO ISSUE FORM 1098-T</vt:lpstr>
      <vt:lpstr>NOTICE 972CG</vt:lpstr>
      <vt:lpstr>NOTICE 972CG CONTENTS</vt:lpstr>
      <vt:lpstr>NOTICE 972CG CONTENTS</vt:lpstr>
      <vt:lpstr>NOTICE 972CG RESPONSE DUE DATE</vt:lpstr>
      <vt:lpstr>NOTICE 972CG RESPONSE REQUIREMENTS</vt:lpstr>
      <vt:lpstr>NOTICE 972CG RESPONSE EXPLANATION</vt:lpstr>
      <vt:lpstr>NOTICE 972CG ACTING IN A RESPONSIBLE MANNER</vt:lpstr>
      <vt:lpstr>NOTICE 972CG MANNER OF SOLICITING TIN</vt:lpstr>
      <vt:lpstr>NOTICE 972CG ESTABLISHING REASONABLE CAUSE</vt:lpstr>
      <vt:lpstr>NOTICE 972CG EXPLANATION ACCEPTED</vt:lpstr>
      <vt:lpstr>NOTICE 972CG EXPLANATION REJECTED</vt:lpstr>
      <vt:lpstr>FORM 1098-T and NOTICE 972-CG REFERENCE MATERIALS</vt:lpstr>
      <vt:lpstr>PACIFIC AREA GROUP AK, CA, HI, NV, OR, WA, Territories</vt:lpstr>
      <vt:lpstr>FORM 1098-T and NOTICE 972-CG</vt:lpstr>
      <vt:lpstr>FORM 1098-T and NOTICE 972-CG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Ronnie</dc:creator>
  <cp:lastModifiedBy>bl5nb</cp:lastModifiedBy>
  <cp:revision>292</cp:revision>
  <cp:lastPrinted>2014-06-16T22:08:50Z</cp:lastPrinted>
  <dcterms:created xsi:type="dcterms:W3CDTF">1601-01-01T00:00:00Z</dcterms:created>
  <dcterms:modified xsi:type="dcterms:W3CDTF">2014-06-17T13:52:23Z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