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charts/style1.xml" ContentType="application/vnd.ms-office.chart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8" r:id="rId3"/>
    <p:sldId id="259" r:id="rId4"/>
    <p:sldId id="274" r:id="rId5"/>
    <p:sldId id="280" r:id="rId6"/>
    <p:sldId id="273" r:id="rId7"/>
    <p:sldId id="260" r:id="rId8"/>
    <p:sldId id="277" r:id="rId9"/>
    <p:sldId id="279" r:id="rId10"/>
    <p:sldId id="269" r:id="rId11"/>
    <p:sldId id="275" r:id="rId12"/>
    <p:sldId id="262" r:id="rId13"/>
    <p:sldId id="276" r:id="rId14"/>
    <p:sldId id="263" r:id="rId15"/>
    <p:sldId id="265" r:id="rId16"/>
    <p:sldId id="281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99"/>
    <a:srgbClr val="DF9181"/>
    <a:srgbClr val="E2D47E"/>
    <a:srgbClr val="DE9682"/>
    <a:srgbClr val="C4DCA4"/>
    <a:srgbClr val="E68300"/>
    <a:srgbClr val="E6A400"/>
    <a:srgbClr val="A36811"/>
    <a:srgbClr val="A77F0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83803" autoAdjust="0"/>
  </p:normalViewPr>
  <p:slideViewPr>
    <p:cSldViewPr>
      <p:cViewPr varScale="1">
        <p:scale>
          <a:sx n="95" d="100"/>
          <a:sy n="95" d="100"/>
        </p:scale>
        <p:origin x="-4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HS.SDC.PVT\Root\Offices\Portland%20(800%20NE%20Oregon%20St)\AGRH%20Programs\Adolescent\YSH\Presentations\OPHA%202013\Lindsay's%20Poster%20(Cuidate%20Implementation)\Pre%20to%20Post%20Demographic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dPt>
            <c:idx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"/>
            <c:spPr>
              <a:solidFill>
                <a:schemeClr val="accent2"/>
              </a:solidFill>
              <a:ln>
                <a:noFill/>
              </a:ln>
              <a:effectLst/>
            </c:spPr>
          </c:dPt>
          <c:cat>
            <c:strRef>
              <c:f>Sheet1!$B$1:$C$1</c:f>
              <c:strCache>
                <c:ptCount val="2"/>
                <c:pt idx="0">
                  <c:v>&lt;11 years to 14 years</c:v>
                </c:pt>
                <c:pt idx="1">
                  <c:v>15 years to 18+ years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66.7</c:v>
                </c:pt>
                <c:pt idx="1">
                  <c:v>86.1</c:v>
                </c:pt>
              </c:numCache>
            </c:numRef>
          </c:val>
        </c:ser>
        <c:dLbls/>
        <c:gapWidth val="219"/>
        <c:overlap val="-27"/>
        <c:axId val="41441920"/>
        <c:axId val="64664320"/>
      </c:barChart>
      <c:catAx>
        <c:axId val="4144192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4320"/>
        <c:crosses val="autoZero"/>
        <c:auto val="1"/>
        <c:lblAlgn val="ctr"/>
        <c:lblOffset val="100"/>
      </c:catAx>
      <c:valAx>
        <c:axId val="64664320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</a:t>
                </a:r>
              </a:p>
            </c:rich>
          </c:tx>
          <c:layout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44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8375556316330035E-2"/>
          <c:y val="3.6363636363636362E-2"/>
          <c:w val="0.65352490585415968"/>
          <c:h val="0.87350513004056318"/>
        </c:manualLayout>
      </c:layout>
      <c:barChart>
        <c:barDir val="col"/>
        <c:grouping val="clustered"/>
        <c:ser>
          <c:idx val="0"/>
          <c:order val="0"/>
          <c:tx>
            <c:strRef>
              <c:f>Sheet2!$A$5</c:f>
              <c:strCache>
                <c:ptCount val="1"/>
                <c:pt idx="0">
                  <c:v>Meets benchmark</c:v>
                </c:pt>
              </c:strCache>
            </c:strRef>
          </c:tx>
          <c:cat>
            <c:strRef>
              <c:f>Sheet2!$B$4</c:f>
              <c:strCache>
                <c:ptCount val="1"/>
                <c:pt idx="0">
                  <c:v>Easy/Very Easy</c:v>
                </c:pt>
              </c:strCache>
            </c:strRef>
          </c:cat>
          <c:val>
            <c:numRef>
              <c:f>Sheet2!$B$5</c:f>
              <c:numCache>
                <c:formatCode>General</c:formatCode>
                <c:ptCount val="1"/>
                <c:pt idx="0">
                  <c:v>78.7</c:v>
                </c:pt>
              </c:numCache>
            </c:numRef>
          </c:val>
        </c:ser>
        <c:ser>
          <c:idx val="1"/>
          <c:order val="1"/>
          <c:tx>
            <c:strRef>
              <c:f>Sheet2!$A$6</c:f>
              <c:strCache>
                <c:ptCount val="1"/>
                <c:pt idx="0">
                  <c:v>Does not meet benchmark</c:v>
                </c:pt>
              </c:strCache>
            </c:strRef>
          </c:tx>
          <c:cat>
            <c:strRef>
              <c:f>Sheet2!$B$4</c:f>
              <c:strCache>
                <c:ptCount val="1"/>
                <c:pt idx="0">
                  <c:v>Easy/Very Easy</c:v>
                </c:pt>
              </c:strCache>
            </c:strRef>
          </c:cat>
          <c:val>
            <c:numRef>
              <c:f>Sheet2!$B$6</c:f>
              <c:numCache>
                <c:formatCode>General</c:formatCode>
                <c:ptCount val="1"/>
                <c:pt idx="0">
                  <c:v>64.099999999999994</c:v>
                </c:pt>
              </c:numCache>
            </c:numRef>
          </c:val>
        </c:ser>
        <c:dLbls/>
        <c:axId val="64840832"/>
        <c:axId val="64842368"/>
      </c:barChart>
      <c:catAx>
        <c:axId val="6484083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64842368"/>
        <c:crosses val="autoZero"/>
        <c:auto val="1"/>
        <c:lblAlgn val="ctr"/>
        <c:lblOffset val="100"/>
      </c:catAx>
      <c:valAx>
        <c:axId val="64842368"/>
        <c:scaling>
          <c:orientation val="minMax"/>
          <c:max val="1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</c:title>
        <c:numFmt formatCode="General" sourceLinked="1"/>
        <c:tickLblPos val="nextTo"/>
        <c:crossAx val="64840832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1F5B60-DCF1-4AD7-8CCB-DD41591F0A5E}" type="doc">
      <dgm:prSet loTypeId="urn:microsoft.com/office/officeart/2005/8/layout/radial3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en-US"/>
        </a:p>
      </dgm:t>
    </dgm:pt>
    <dgm:pt modelId="{8CF6B239-5797-4F9F-8A94-E15577EDB0B4}">
      <dgm:prSet phldrT="[Text]" custT="1"/>
      <dgm:spPr/>
      <dgm:t>
        <a:bodyPr/>
        <a:lstStyle/>
        <a:p>
          <a:pPr algn="ctr"/>
          <a:r>
            <a:rPr lang="en-US" sz="2900" dirty="0" smtClean="0"/>
            <a:t>Positive Youth Development</a:t>
          </a:r>
          <a:endParaRPr lang="en-US" sz="2900" dirty="0"/>
        </a:p>
      </dgm:t>
    </dgm:pt>
    <dgm:pt modelId="{D5BCA3FA-B919-4107-AC9A-385CCF235021}" type="parTrans" cxnId="{8213F9F6-6F27-44AF-9B5C-28425BB7B827}">
      <dgm:prSet/>
      <dgm:spPr/>
      <dgm:t>
        <a:bodyPr/>
        <a:lstStyle/>
        <a:p>
          <a:endParaRPr lang="en-US"/>
        </a:p>
      </dgm:t>
    </dgm:pt>
    <dgm:pt modelId="{786DBBE0-6A27-4203-9E46-2B225E6B1D77}" type="sibTrans" cxnId="{8213F9F6-6F27-44AF-9B5C-28425BB7B827}">
      <dgm:prSet/>
      <dgm:spPr/>
      <dgm:t>
        <a:bodyPr/>
        <a:lstStyle/>
        <a:p>
          <a:endParaRPr lang="en-US"/>
        </a:p>
      </dgm:t>
    </dgm:pt>
    <dgm:pt modelId="{F959F147-A36F-47D1-9F8F-866E521AD67B}">
      <dgm:prSet phldrT="[Text]" custT="1"/>
      <dgm:spPr/>
      <dgm:t>
        <a:bodyPr/>
        <a:lstStyle/>
        <a:p>
          <a:r>
            <a:rPr lang="en-US" sz="1800" dirty="0" smtClean="0"/>
            <a:t>Promoting Healthy Lifestyles </a:t>
          </a:r>
          <a:endParaRPr lang="en-US" sz="1800" dirty="0"/>
        </a:p>
      </dgm:t>
    </dgm:pt>
    <dgm:pt modelId="{B0AA231A-AF35-407E-937A-20FD7D0D0650}" type="parTrans" cxnId="{F2D9EE4A-795B-4B92-937F-06176B730325}">
      <dgm:prSet/>
      <dgm:spPr/>
      <dgm:t>
        <a:bodyPr/>
        <a:lstStyle/>
        <a:p>
          <a:endParaRPr lang="en-US"/>
        </a:p>
      </dgm:t>
    </dgm:pt>
    <dgm:pt modelId="{8CCFFBDB-7044-444A-8844-21F35CDBE2AB}" type="sibTrans" cxnId="{F2D9EE4A-795B-4B92-937F-06176B730325}">
      <dgm:prSet/>
      <dgm:spPr/>
      <dgm:t>
        <a:bodyPr/>
        <a:lstStyle/>
        <a:p>
          <a:endParaRPr lang="en-US"/>
        </a:p>
      </dgm:t>
    </dgm:pt>
    <dgm:pt modelId="{B2DAE04A-547C-4591-95B8-69B237D2E749}">
      <dgm:prSet phldrT="[Text]"/>
      <dgm:spPr/>
      <dgm:t>
        <a:bodyPr/>
        <a:lstStyle/>
        <a:p>
          <a:r>
            <a:rPr lang="en-US" dirty="0" smtClean="0"/>
            <a:t>Supporting Development </a:t>
          </a:r>
          <a:endParaRPr lang="en-US" dirty="0"/>
        </a:p>
      </dgm:t>
    </dgm:pt>
    <dgm:pt modelId="{B70C0C60-ED98-4D11-8C64-82E481557243}" type="parTrans" cxnId="{5D3EB677-0568-47EB-BFE8-A2E497636C08}">
      <dgm:prSet/>
      <dgm:spPr/>
      <dgm:t>
        <a:bodyPr/>
        <a:lstStyle/>
        <a:p>
          <a:endParaRPr lang="en-US"/>
        </a:p>
      </dgm:t>
    </dgm:pt>
    <dgm:pt modelId="{3334A95F-35A4-4B27-A648-56131F3CA4C9}" type="sibTrans" cxnId="{5D3EB677-0568-47EB-BFE8-A2E497636C08}">
      <dgm:prSet/>
      <dgm:spPr/>
      <dgm:t>
        <a:bodyPr/>
        <a:lstStyle/>
        <a:p>
          <a:endParaRPr lang="en-US"/>
        </a:p>
      </dgm:t>
    </dgm:pt>
    <dgm:pt modelId="{DE50EB55-74C7-4E26-9331-5FE8841DF7C8}">
      <dgm:prSet phldrT="[Text]"/>
      <dgm:spPr/>
      <dgm:t>
        <a:bodyPr/>
        <a:lstStyle/>
        <a:p>
          <a:r>
            <a:rPr lang="en-US" dirty="0" smtClean="0"/>
            <a:t>Engaging Youth </a:t>
          </a:r>
          <a:endParaRPr lang="en-US" dirty="0"/>
        </a:p>
      </dgm:t>
    </dgm:pt>
    <dgm:pt modelId="{59EACBAC-FC4A-4002-BBC6-B30060ED7A02}" type="parTrans" cxnId="{ED7831F3-2091-41F2-99A9-6894D73F7425}">
      <dgm:prSet/>
      <dgm:spPr/>
      <dgm:t>
        <a:bodyPr/>
        <a:lstStyle/>
        <a:p>
          <a:endParaRPr lang="en-US"/>
        </a:p>
      </dgm:t>
    </dgm:pt>
    <dgm:pt modelId="{5E8ADE0F-C7F8-420A-B8EE-07179A894FE4}" type="sibTrans" cxnId="{ED7831F3-2091-41F2-99A9-6894D73F7425}">
      <dgm:prSet/>
      <dgm:spPr/>
      <dgm:t>
        <a:bodyPr/>
        <a:lstStyle/>
        <a:p>
          <a:endParaRPr lang="en-US"/>
        </a:p>
      </dgm:t>
    </dgm:pt>
    <dgm:pt modelId="{8278ED75-A091-438D-959E-9F30E6BCF52F}">
      <dgm:prSet phldrT="[Text]"/>
      <dgm:spPr/>
      <dgm:t>
        <a:bodyPr/>
        <a:lstStyle/>
        <a:p>
          <a:r>
            <a:rPr lang="en-US" dirty="0" smtClean="0"/>
            <a:t>Fostering Relationships </a:t>
          </a:r>
          <a:endParaRPr lang="en-US" dirty="0"/>
        </a:p>
      </dgm:t>
    </dgm:pt>
    <dgm:pt modelId="{3C90DE87-E3B3-4933-BE26-9CB9D1A6F1F9}" type="parTrans" cxnId="{C514DD34-FD27-4D79-A3A3-585365D48D52}">
      <dgm:prSet/>
      <dgm:spPr/>
      <dgm:t>
        <a:bodyPr/>
        <a:lstStyle/>
        <a:p>
          <a:endParaRPr lang="en-US"/>
        </a:p>
      </dgm:t>
    </dgm:pt>
    <dgm:pt modelId="{554F2143-249D-4671-9982-922C402E4229}" type="sibTrans" cxnId="{C514DD34-FD27-4D79-A3A3-585365D48D52}">
      <dgm:prSet/>
      <dgm:spPr/>
      <dgm:t>
        <a:bodyPr/>
        <a:lstStyle/>
        <a:p>
          <a:endParaRPr lang="en-US"/>
        </a:p>
      </dgm:t>
    </dgm:pt>
    <dgm:pt modelId="{CDFB4EA9-C15E-4BB5-95A9-0CD2F943698B}">
      <dgm:prSet phldrT="[Text]"/>
      <dgm:spPr>
        <a:solidFill>
          <a:srgbClr val="FFFF99">
            <a:alpha val="49804"/>
          </a:srgbClr>
        </a:solidFill>
      </dgm:spPr>
      <dgm:t>
        <a:bodyPr/>
        <a:lstStyle/>
        <a:p>
          <a:r>
            <a:rPr lang="en-US" dirty="0" smtClean="0"/>
            <a:t>Supportive Environments &amp; Opportunities</a:t>
          </a:r>
          <a:endParaRPr lang="en-US" dirty="0"/>
        </a:p>
      </dgm:t>
    </dgm:pt>
    <dgm:pt modelId="{401E363E-BB5B-44E4-99B5-5742DE4DC908}" type="parTrans" cxnId="{6277CAEB-4441-4580-94CF-2817FFCA52E4}">
      <dgm:prSet/>
      <dgm:spPr/>
      <dgm:t>
        <a:bodyPr/>
        <a:lstStyle/>
        <a:p>
          <a:endParaRPr lang="en-US"/>
        </a:p>
      </dgm:t>
    </dgm:pt>
    <dgm:pt modelId="{3CA13E81-6EED-48B8-9B49-E46BA9A1A412}" type="sibTrans" cxnId="{6277CAEB-4441-4580-94CF-2817FFCA52E4}">
      <dgm:prSet/>
      <dgm:spPr/>
      <dgm:t>
        <a:bodyPr/>
        <a:lstStyle/>
        <a:p>
          <a:endParaRPr lang="en-US"/>
        </a:p>
      </dgm:t>
    </dgm:pt>
    <dgm:pt modelId="{67BFA6FA-E56F-40AA-A45E-1AB7AFB85802}" type="pres">
      <dgm:prSet presAssocID="{DD1F5B60-DCF1-4AD7-8CCB-DD41591F0A5E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96F1B7-2B9B-4938-A4B6-9FF4CFCF608C}" type="pres">
      <dgm:prSet presAssocID="{DD1F5B60-DCF1-4AD7-8CCB-DD41591F0A5E}" presName="radial" presStyleCnt="0">
        <dgm:presLayoutVars>
          <dgm:animLvl val="ctr"/>
        </dgm:presLayoutVars>
      </dgm:prSet>
      <dgm:spPr/>
    </dgm:pt>
    <dgm:pt modelId="{384C7170-1EC8-4611-A291-4CD8EF30677E}" type="pres">
      <dgm:prSet presAssocID="{8CF6B239-5797-4F9F-8A94-E15577EDB0B4}" presName="centerShape" presStyleLbl="vennNode1" presStyleIdx="0" presStyleCnt="6" custScaleX="105984"/>
      <dgm:spPr/>
      <dgm:t>
        <a:bodyPr/>
        <a:lstStyle/>
        <a:p>
          <a:endParaRPr lang="en-US"/>
        </a:p>
      </dgm:t>
    </dgm:pt>
    <dgm:pt modelId="{A7AFDA7F-F0ED-402D-B255-6EFDB4F18E37}" type="pres">
      <dgm:prSet presAssocID="{F959F147-A36F-47D1-9F8F-866E521AD67B}" presName="node" presStyleLbl="vennNode1" presStyleIdx="1" presStyleCnt="6" custScaleX="134597" custScaleY="1235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847F8-5AEB-4EE9-AEBA-C83B47306CA8}" type="pres">
      <dgm:prSet presAssocID="{B2DAE04A-547C-4591-95B8-69B237D2E749}" presName="node" presStyleLbl="vennNode1" presStyleIdx="2" presStyleCnt="6" custScaleX="136108" custScaleY="140063" custRadScaleRad="109453" custRadScaleInc="24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407934-5495-47CA-8972-E3ED5FD51896}" type="pres">
      <dgm:prSet presAssocID="{DE50EB55-74C7-4E26-9331-5FE8841DF7C8}" presName="node" presStyleLbl="vennNode1" presStyleIdx="3" presStyleCnt="6" custScaleX="139017" custScaleY="1387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0EDE93-54CF-49D2-935B-A84ED8E10064}" type="pres">
      <dgm:prSet presAssocID="{8278ED75-A091-438D-959E-9F30E6BCF52F}" presName="node" presStyleLbl="vennNode1" presStyleIdx="4" presStyleCnt="6" custScaleX="135700" custScaleY="1348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F36728-A89C-4A59-93B7-2563068B240E}" type="pres">
      <dgm:prSet presAssocID="{CDFB4EA9-C15E-4BB5-95A9-0CD2F943698B}" presName="node" presStyleLbl="vennNode1" presStyleIdx="5" presStyleCnt="6" custScaleX="130673" custScaleY="133546" custRadScaleRad="107231" custRadScaleInc="20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110009-C924-4EEC-A304-1FD671BE396A}" type="presOf" srcId="{B2DAE04A-547C-4591-95B8-69B237D2E749}" destId="{C75847F8-5AEB-4EE9-AEBA-C83B47306CA8}" srcOrd="0" destOrd="0" presId="urn:microsoft.com/office/officeart/2005/8/layout/radial3"/>
    <dgm:cxn modelId="{D7D2B710-E66D-455D-94F5-41AEB48BD869}" type="presOf" srcId="{F959F147-A36F-47D1-9F8F-866E521AD67B}" destId="{A7AFDA7F-F0ED-402D-B255-6EFDB4F18E37}" srcOrd="0" destOrd="0" presId="urn:microsoft.com/office/officeart/2005/8/layout/radial3"/>
    <dgm:cxn modelId="{ED7831F3-2091-41F2-99A9-6894D73F7425}" srcId="{8CF6B239-5797-4F9F-8A94-E15577EDB0B4}" destId="{DE50EB55-74C7-4E26-9331-5FE8841DF7C8}" srcOrd="2" destOrd="0" parTransId="{59EACBAC-FC4A-4002-BBC6-B30060ED7A02}" sibTransId="{5E8ADE0F-C7F8-420A-B8EE-07179A894FE4}"/>
    <dgm:cxn modelId="{9D023885-1E11-4B5C-8427-6D47008E75A3}" type="presOf" srcId="{DD1F5B60-DCF1-4AD7-8CCB-DD41591F0A5E}" destId="{67BFA6FA-E56F-40AA-A45E-1AB7AFB85802}" srcOrd="0" destOrd="0" presId="urn:microsoft.com/office/officeart/2005/8/layout/radial3"/>
    <dgm:cxn modelId="{6277CAEB-4441-4580-94CF-2817FFCA52E4}" srcId="{8CF6B239-5797-4F9F-8A94-E15577EDB0B4}" destId="{CDFB4EA9-C15E-4BB5-95A9-0CD2F943698B}" srcOrd="4" destOrd="0" parTransId="{401E363E-BB5B-44E4-99B5-5742DE4DC908}" sibTransId="{3CA13E81-6EED-48B8-9B49-E46BA9A1A412}"/>
    <dgm:cxn modelId="{C514DD34-FD27-4D79-A3A3-585365D48D52}" srcId="{8CF6B239-5797-4F9F-8A94-E15577EDB0B4}" destId="{8278ED75-A091-438D-959E-9F30E6BCF52F}" srcOrd="3" destOrd="0" parTransId="{3C90DE87-E3B3-4933-BE26-9CB9D1A6F1F9}" sibTransId="{554F2143-249D-4671-9982-922C402E4229}"/>
    <dgm:cxn modelId="{8213F9F6-6F27-44AF-9B5C-28425BB7B827}" srcId="{DD1F5B60-DCF1-4AD7-8CCB-DD41591F0A5E}" destId="{8CF6B239-5797-4F9F-8A94-E15577EDB0B4}" srcOrd="0" destOrd="0" parTransId="{D5BCA3FA-B919-4107-AC9A-385CCF235021}" sibTransId="{786DBBE0-6A27-4203-9E46-2B225E6B1D77}"/>
    <dgm:cxn modelId="{F2D9EE4A-795B-4B92-937F-06176B730325}" srcId="{8CF6B239-5797-4F9F-8A94-E15577EDB0B4}" destId="{F959F147-A36F-47D1-9F8F-866E521AD67B}" srcOrd="0" destOrd="0" parTransId="{B0AA231A-AF35-407E-937A-20FD7D0D0650}" sibTransId="{8CCFFBDB-7044-444A-8844-21F35CDBE2AB}"/>
    <dgm:cxn modelId="{5D3EB677-0568-47EB-BFE8-A2E497636C08}" srcId="{8CF6B239-5797-4F9F-8A94-E15577EDB0B4}" destId="{B2DAE04A-547C-4591-95B8-69B237D2E749}" srcOrd="1" destOrd="0" parTransId="{B70C0C60-ED98-4D11-8C64-82E481557243}" sibTransId="{3334A95F-35A4-4B27-A648-56131F3CA4C9}"/>
    <dgm:cxn modelId="{BF19D540-43C8-4613-A4F5-101A6B507B70}" type="presOf" srcId="{DE50EB55-74C7-4E26-9331-5FE8841DF7C8}" destId="{64407934-5495-47CA-8972-E3ED5FD51896}" srcOrd="0" destOrd="0" presId="urn:microsoft.com/office/officeart/2005/8/layout/radial3"/>
    <dgm:cxn modelId="{688B3184-381E-4312-BFB2-DA6E5EFD0898}" type="presOf" srcId="{CDFB4EA9-C15E-4BB5-95A9-0CD2F943698B}" destId="{F3F36728-A89C-4A59-93B7-2563068B240E}" srcOrd="0" destOrd="0" presId="urn:microsoft.com/office/officeart/2005/8/layout/radial3"/>
    <dgm:cxn modelId="{5EC60B37-47DE-4AA0-8AF2-F663E5EF4ED1}" type="presOf" srcId="{8278ED75-A091-438D-959E-9F30E6BCF52F}" destId="{C10EDE93-54CF-49D2-935B-A84ED8E10064}" srcOrd="0" destOrd="0" presId="urn:microsoft.com/office/officeart/2005/8/layout/radial3"/>
    <dgm:cxn modelId="{2E13DE23-D367-438F-AC96-B8D952B0D8BF}" type="presOf" srcId="{8CF6B239-5797-4F9F-8A94-E15577EDB0B4}" destId="{384C7170-1EC8-4611-A291-4CD8EF30677E}" srcOrd="0" destOrd="0" presId="urn:microsoft.com/office/officeart/2005/8/layout/radial3"/>
    <dgm:cxn modelId="{E6ABA6CD-E2A3-4BC3-B33A-23C27490BFF5}" type="presParOf" srcId="{67BFA6FA-E56F-40AA-A45E-1AB7AFB85802}" destId="{1396F1B7-2B9B-4938-A4B6-9FF4CFCF608C}" srcOrd="0" destOrd="0" presId="urn:microsoft.com/office/officeart/2005/8/layout/radial3"/>
    <dgm:cxn modelId="{B05EF7AA-405C-4608-AF0F-2E35BB21CF63}" type="presParOf" srcId="{1396F1B7-2B9B-4938-A4B6-9FF4CFCF608C}" destId="{384C7170-1EC8-4611-A291-4CD8EF30677E}" srcOrd="0" destOrd="0" presId="urn:microsoft.com/office/officeart/2005/8/layout/radial3"/>
    <dgm:cxn modelId="{444BECB6-E1C1-4130-A947-FEA5174DCB4D}" type="presParOf" srcId="{1396F1B7-2B9B-4938-A4B6-9FF4CFCF608C}" destId="{A7AFDA7F-F0ED-402D-B255-6EFDB4F18E37}" srcOrd="1" destOrd="0" presId="urn:microsoft.com/office/officeart/2005/8/layout/radial3"/>
    <dgm:cxn modelId="{1B95726F-EC00-4CC7-B399-9F360E12B6C5}" type="presParOf" srcId="{1396F1B7-2B9B-4938-A4B6-9FF4CFCF608C}" destId="{C75847F8-5AEB-4EE9-AEBA-C83B47306CA8}" srcOrd="2" destOrd="0" presId="urn:microsoft.com/office/officeart/2005/8/layout/radial3"/>
    <dgm:cxn modelId="{A310CF11-6ADC-4D97-8E02-FF975EEF50A8}" type="presParOf" srcId="{1396F1B7-2B9B-4938-A4B6-9FF4CFCF608C}" destId="{64407934-5495-47CA-8972-E3ED5FD51896}" srcOrd="3" destOrd="0" presId="urn:microsoft.com/office/officeart/2005/8/layout/radial3"/>
    <dgm:cxn modelId="{DFF2BEE3-A580-464C-8783-6F670EA9F90E}" type="presParOf" srcId="{1396F1B7-2B9B-4938-A4B6-9FF4CFCF608C}" destId="{C10EDE93-54CF-49D2-935B-A84ED8E10064}" srcOrd="4" destOrd="0" presId="urn:microsoft.com/office/officeart/2005/8/layout/radial3"/>
    <dgm:cxn modelId="{C6AFF2B5-C0C9-468A-A539-630504F4D09D}" type="presParOf" srcId="{1396F1B7-2B9B-4938-A4B6-9FF4CFCF608C}" destId="{F3F36728-A89C-4A59-93B7-2563068B240E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DF668E-8C6F-4A5B-BE00-CFCADCE138ED}" type="doc">
      <dgm:prSet loTypeId="urn:microsoft.com/office/officeart/2005/8/layout/pList2#1" loCatId="list" qsTypeId="urn:microsoft.com/office/officeart/2005/8/quickstyle/simple5" qsCatId="simple" csTypeId="urn:microsoft.com/office/officeart/2005/8/colors/colorful1#2" csCatId="colorful" phldr="1"/>
      <dgm:spPr/>
      <dgm:t>
        <a:bodyPr/>
        <a:lstStyle/>
        <a:p>
          <a:endParaRPr lang="en-US"/>
        </a:p>
      </dgm:t>
    </dgm:pt>
    <dgm:pt modelId="{ABDBBD70-8F50-4BD5-8542-E66F29EC52C4}">
      <dgm:prSet phldrT="[Text]" custT="1"/>
      <dgm:spPr/>
      <dgm:t>
        <a:bodyPr/>
        <a:lstStyle/>
        <a:p>
          <a:r>
            <a:rPr lang="en-US" sz="2700" dirty="0" smtClean="0"/>
            <a:t>Surveillance/Evaluation</a:t>
          </a:r>
        </a:p>
      </dgm:t>
    </dgm:pt>
    <dgm:pt modelId="{ED5D4AEA-BC7F-4B83-B428-C2559F1344F2}" type="parTrans" cxnId="{E166904A-2E09-46FD-8D13-3B4E1E2E7F04}">
      <dgm:prSet/>
      <dgm:spPr/>
      <dgm:t>
        <a:bodyPr/>
        <a:lstStyle/>
        <a:p>
          <a:endParaRPr lang="en-US"/>
        </a:p>
      </dgm:t>
    </dgm:pt>
    <dgm:pt modelId="{D9232755-570A-44BE-8D6F-69FC73E87001}" type="sibTrans" cxnId="{E166904A-2E09-46FD-8D13-3B4E1E2E7F04}">
      <dgm:prSet/>
      <dgm:spPr/>
      <dgm:t>
        <a:bodyPr/>
        <a:lstStyle/>
        <a:p>
          <a:endParaRPr lang="en-US"/>
        </a:p>
      </dgm:t>
    </dgm:pt>
    <dgm:pt modelId="{C4B3F546-F423-499C-AA8C-9CD1E9CA2F86}">
      <dgm:prSet phldrT="[Text]"/>
      <dgm:spPr/>
      <dgm:t>
        <a:bodyPr/>
        <a:lstStyle/>
        <a:p>
          <a:r>
            <a:rPr lang="en-US" dirty="0" smtClean="0"/>
            <a:t>Authentic Youth Engagement Strategies</a:t>
          </a:r>
          <a:endParaRPr lang="en-US" dirty="0"/>
        </a:p>
      </dgm:t>
    </dgm:pt>
    <dgm:pt modelId="{3141093E-E74B-4D24-8C0D-D412B1E84986}" type="parTrans" cxnId="{7353180D-CB3C-456C-AEDA-04178132C1E1}">
      <dgm:prSet/>
      <dgm:spPr/>
      <dgm:t>
        <a:bodyPr/>
        <a:lstStyle/>
        <a:p>
          <a:endParaRPr lang="en-US"/>
        </a:p>
      </dgm:t>
    </dgm:pt>
    <dgm:pt modelId="{99326441-AB0F-499C-86E7-424CD5609571}" type="sibTrans" cxnId="{7353180D-CB3C-456C-AEDA-04178132C1E1}">
      <dgm:prSet/>
      <dgm:spPr/>
      <dgm:t>
        <a:bodyPr/>
        <a:lstStyle/>
        <a:p>
          <a:endParaRPr lang="en-US"/>
        </a:p>
      </dgm:t>
    </dgm:pt>
    <dgm:pt modelId="{04688109-C2CB-4D60-A9EA-CA90A8901303}">
      <dgm:prSet phldrT="[Text]"/>
      <dgm:spPr/>
      <dgm:t>
        <a:bodyPr/>
        <a:lstStyle/>
        <a:p>
          <a:r>
            <a:rPr lang="en-US" dirty="0" smtClean="0"/>
            <a:t>Policy</a:t>
          </a:r>
        </a:p>
      </dgm:t>
    </dgm:pt>
    <dgm:pt modelId="{340F84E2-B698-4790-9270-E51AF4E739E7}" type="parTrans" cxnId="{5E967092-8363-4D54-9773-62D89BFA67B1}">
      <dgm:prSet/>
      <dgm:spPr/>
      <dgm:t>
        <a:bodyPr/>
        <a:lstStyle/>
        <a:p>
          <a:endParaRPr lang="en-US"/>
        </a:p>
      </dgm:t>
    </dgm:pt>
    <dgm:pt modelId="{490A04B1-CCFA-45CA-9076-92AB8349630F}" type="sibTrans" cxnId="{5E967092-8363-4D54-9773-62D89BFA67B1}">
      <dgm:prSet/>
      <dgm:spPr/>
      <dgm:t>
        <a:bodyPr/>
        <a:lstStyle/>
        <a:p>
          <a:endParaRPr lang="en-US"/>
        </a:p>
      </dgm:t>
    </dgm:pt>
    <dgm:pt modelId="{39DF39D7-A4EE-49EA-B591-16DCAACF0017}" type="pres">
      <dgm:prSet presAssocID="{FFDF668E-8C6F-4A5B-BE00-CFCADCE138E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40C049D-40B2-4FD6-BF26-6AC9C57D6287}" type="pres">
      <dgm:prSet presAssocID="{FFDF668E-8C6F-4A5B-BE00-CFCADCE138ED}" presName="bkgdShp" presStyleLbl="alignAccFollowNode1" presStyleIdx="0" presStyleCnt="1"/>
      <dgm:spPr/>
    </dgm:pt>
    <dgm:pt modelId="{6AC39B9C-F009-4787-BE72-6C3615289434}" type="pres">
      <dgm:prSet presAssocID="{FFDF668E-8C6F-4A5B-BE00-CFCADCE138ED}" presName="linComp" presStyleCnt="0"/>
      <dgm:spPr/>
    </dgm:pt>
    <dgm:pt modelId="{2D5C390B-CF7E-46F2-8F9C-96817E0D262D}" type="pres">
      <dgm:prSet presAssocID="{ABDBBD70-8F50-4BD5-8542-E66F29EC52C4}" presName="compNode" presStyleCnt="0"/>
      <dgm:spPr/>
    </dgm:pt>
    <dgm:pt modelId="{6E8BDC01-11FE-4764-80B6-336505D086BC}" type="pres">
      <dgm:prSet presAssocID="{ABDBBD70-8F50-4BD5-8542-E66F29EC52C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1460C0-9CAB-4436-B979-E8A7C515CAB0}" type="pres">
      <dgm:prSet presAssocID="{ABDBBD70-8F50-4BD5-8542-E66F29EC52C4}" presName="invisiNode" presStyleLbl="node1" presStyleIdx="0" presStyleCnt="3"/>
      <dgm:spPr/>
    </dgm:pt>
    <dgm:pt modelId="{4120CC4E-C009-440B-B447-DF94107CC593}" type="pres">
      <dgm:prSet presAssocID="{ABDBBD70-8F50-4BD5-8542-E66F29EC52C4}" presName="imagNode" presStyleLbl="fgImgPlace1" presStyleIdx="0" presStyleCnt="3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4F514099-81C6-45D5-A5A1-8B2530393389}" type="pres">
      <dgm:prSet presAssocID="{D9232755-570A-44BE-8D6F-69FC73E87001}" presName="sibTrans" presStyleLbl="sibTrans2D1" presStyleIdx="0" presStyleCnt="0"/>
      <dgm:spPr/>
      <dgm:t>
        <a:bodyPr/>
        <a:lstStyle/>
        <a:p>
          <a:endParaRPr lang="en-US"/>
        </a:p>
      </dgm:t>
    </dgm:pt>
    <dgm:pt modelId="{66A5398E-AE33-4266-AA2C-257C9FD234D4}" type="pres">
      <dgm:prSet presAssocID="{04688109-C2CB-4D60-A9EA-CA90A8901303}" presName="compNode" presStyleCnt="0"/>
      <dgm:spPr/>
    </dgm:pt>
    <dgm:pt modelId="{94733AEB-C057-4D3D-903E-E7A6BFA52435}" type="pres">
      <dgm:prSet presAssocID="{04688109-C2CB-4D60-A9EA-CA90A890130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FDA670-156B-4810-B66A-C14515C41A19}" type="pres">
      <dgm:prSet presAssocID="{04688109-C2CB-4D60-A9EA-CA90A8901303}" presName="invisiNode" presStyleLbl="node1" presStyleIdx="1" presStyleCnt="3"/>
      <dgm:spPr/>
    </dgm:pt>
    <dgm:pt modelId="{FD735CFB-D67C-4175-BCA1-31A5B01F344D}" type="pres">
      <dgm:prSet presAssocID="{04688109-C2CB-4D60-A9EA-CA90A8901303}" presName="imagNode" presStyleLbl="fgImgPlace1" presStyleIdx="1" presStyleCnt="3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1CB3012-234D-4FDE-BF0F-B91E36AFFECE}" type="pres">
      <dgm:prSet presAssocID="{490A04B1-CCFA-45CA-9076-92AB8349630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35E2630D-4E00-4BF3-89D3-0A04D6430ACC}" type="pres">
      <dgm:prSet presAssocID="{C4B3F546-F423-499C-AA8C-9CD1E9CA2F86}" presName="compNode" presStyleCnt="0"/>
      <dgm:spPr/>
    </dgm:pt>
    <dgm:pt modelId="{4F605AA2-2132-4CA4-9239-FF7DBC44A46F}" type="pres">
      <dgm:prSet presAssocID="{C4B3F546-F423-499C-AA8C-9CD1E9CA2F8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F23CC5-EFB7-4336-BF1D-6768510292A2}" type="pres">
      <dgm:prSet presAssocID="{C4B3F546-F423-499C-AA8C-9CD1E9CA2F86}" presName="invisiNode" presStyleLbl="node1" presStyleIdx="2" presStyleCnt="3"/>
      <dgm:spPr/>
    </dgm:pt>
    <dgm:pt modelId="{37C1C80F-DC17-46FC-80E7-9E660E9F8383}" type="pres">
      <dgm:prSet presAssocID="{C4B3F546-F423-499C-AA8C-9CD1E9CA2F86}" presName="imagNode" presStyleLbl="fgImgPlace1" presStyleIdx="2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5E967092-8363-4D54-9773-62D89BFA67B1}" srcId="{FFDF668E-8C6F-4A5B-BE00-CFCADCE138ED}" destId="{04688109-C2CB-4D60-A9EA-CA90A8901303}" srcOrd="1" destOrd="0" parTransId="{340F84E2-B698-4790-9270-E51AF4E739E7}" sibTransId="{490A04B1-CCFA-45CA-9076-92AB8349630F}"/>
    <dgm:cxn modelId="{CC20A3B3-DD58-4D7E-BF96-7E7E3795465B}" type="presOf" srcId="{490A04B1-CCFA-45CA-9076-92AB8349630F}" destId="{81CB3012-234D-4FDE-BF0F-B91E36AFFECE}" srcOrd="0" destOrd="0" presId="urn:microsoft.com/office/officeart/2005/8/layout/pList2#1"/>
    <dgm:cxn modelId="{E166904A-2E09-46FD-8D13-3B4E1E2E7F04}" srcId="{FFDF668E-8C6F-4A5B-BE00-CFCADCE138ED}" destId="{ABDBBD70-8F50-4BD5-8542-E66F29EC52C4}" srcOrd="0" destOrd="0" parTransId="{ED5D4AEA-BC7F-4B83-B428-C2559F1344F2}" sibTransId="{D9232755-570A-44BE-8D6F-69FC73E87001}"/>
    <dgm:cxn modelId="{F4152F63-698F-4ED5-992D-39950F725746}" type="presOf" srcId="{D9232755-570A-44BE-8D6F-69FC73E87001}" destId="{4F514099-81C6-45D5-A5A1-8B2530393389}" srcOrd="0" destOrd="0" presId="urn:microsoft.com/office/officeart/2005/8/layout/pList2#1"/>
    <dgm:cxn modelId="{7353180D-CB3C-456C-AEDA-04178132C1E1}" srcId="{FFDF668E-8C6F-4A5B-BE00-CFCADCE138ED}" destId="{C4B3F546-F423-499C-AA8C-9CD1E9CA2F86}" srcOrd="2" destOrd="0" parTransId="{3141093E-E74B-4D24-8C0D-D412B1E84986}" sibTransId="{99326441-AB0F-499C-86E7-424CD5609571}"/>
    <dgm:cxn modelId="{203344BE-EABC-420D-8522-D155A4DE5D9D}" type="presOf" srcId="{ABDBBD70-8F50-4BD5-8542-E66F29EC52C4}" destId="{6E8BDC01-11FE-4764-80B6-336505D086BC}" srcOrd="0" destOrd="0" presId="urn:microsoft.com/office/officeart/2005/8/layout/pList2#1"/>
    <dgm:cxn modelId="{92EF10DF-2688-4946-B70F-811207F0C6CB}" type="presOf" srcId="{C4B3F546-F423-499C-AA8C-9CD1E9CA2F86}" destId="{4F605AA2-2132-4CA4-9239-FF7DBC44A46F}" srcOrd="0" destOrd="0" presId="urn:microsoft.com/office/officeart/2005/8/layout/pList2#1"/>
    <dgm:cxn modelId="{2D5CDF9F-CA10-428B-B94B-1F2FEDDC0BC5}" type="presOf" srcId="{04688109-C2CB-4D60-A9EA-CA90A8901303}" destId="{94733AEB-C057-4D3D-903E-E7A6BFA52435}" srcOrd="0" destOrd="0" presId="urn:microsoft.com/office/officeart/2005/8/layout/pList2#1"/>
    <dgm:cxn modelId="{585C8FB6-555A-4779-9A77-26D4276E7ED9}" type="presOf" srcId="{FFDF668E-8C6F-4A5B-BE00-CFCADCE138ED}" destId="{39DF39D7-A4EE-49EA-B591-16DCAACF0017}" srcOrd="0" destOrd="0" presId="urn:microsoft.com/office/officeart/2005/8/layout/pList2#1"/>
    <dgm:cxn modelId="{F63BDE35-6562-4971-87E9-7FF8E169D653}" type="presParOf" srcId="{39DF39D7-A4EE-49EA-B591-16DCAACF0017}" destId="{140C049D-40B2-4FD6-BF26-6AC9C57D6287}" srcOrd="0" destOrd="0" presId="urn:microsoft.com/office/officeart/2005/8/layout/pList2#1"/>
    <dgm:cxn modelId="{3CF42757-7A95-4A26-BE6C-C599184CC6CA}" type="presParOf" srcId="{39DF39D7-A4EE-49EA-B591-16DCAACF0017}" destId="{6AC39B9C-F009-4787-BE72-6C3615289434}" srcOrd="1" destOrd="0" presId="urn:microsoft.com/office/officeart/2005/8/layout/pList2#1"/>
    <dgm:cxn modelId="{F704C17C-91D4-49F5-BF68-507E22D12013}" type="presParOf" srcId="{6AC39B9C-F009-4787-BE72-6C3615289434}" destId="{2D5C390B-CF7E-46F2-8F9C-96817E0D262D}" srcOrd="0" destOrd="0" presId="urn:microsoft.com/office/officeart/2005/8/layout/pList2#1"/>
    <dgm:cxn modelId="{41E2DB81-D4EA-419D-B878-767C3C8D9D21}" type="presParOf" srcId="{2D5C390B-CF7E-46F2-8F9C-96817E0D262D}" destId="{6E8BDC01-11FE-4764-80B6-336505D086BC}" srcOrd="0" destOrd="0" presId="urn:microsoft.com/office/officeart/2005/8/layout/pList2#1"/>
    <dgm:cxn modelId="{2D4FEDFF-65FC-4068-9010-2231A2F46C16}" type="presParOf" srcId="{2D5C390B-CF7E-46F2-8F9C-96817E0D262D}" destId="{FA1460C0-9CAB-4436-B979-E8A7C515CAB0}" srcOrd="1" destOrd="0" presId="urn:microsoft.com/office/officeart/2005/8/layout/pList2#1"/>
    <dgm:cxn modelId="{C383DA0A-9244-4985-9C59-BA285E85E8C6}" type="presParOf" srcId="{2D5C390B-CF7E-46F2-8F9C-96817E0D262D}" destId="{4120CC4E-C009-440B-B447-DF94107CC593}" srcOrd="2" destOrd="0" presId="urn:microsoft.com/office/officeart/2005/8/layout/pList2#1"/>
    <dgm:cxn modelId="{7F47A583-2149-40A9-B6C7-A285265DFC58}" type="presParOf" srcId="{6AC39B9C-F009-4787-BE72-6C3615289434}" destId="{4F514099-81C6-45D5-A5A1-8B2530393389}" srcOrd="1" destOrd="0" presId="urn:microsoft.com/office/officeart/2005/8/layout/pList2#1"/>
    <dgm:cxn modelId="{510A12D5-2840-4272-A544-090C7819D660}" type="presParOf" srcId="{6AC39B9C-F009-4787-BE72-6C3615289434}" destId="{66A5398E-AE33-4266-AA2C-257C9FD234D4}" srcOrd="2" destOrd="0" presId="urn:microsoft.com/office/officeart/2005/8/layout/pList2#1"/>
    <dgm:cxn modelId="{C48E21DF-5793-480F-B5F8-297DE7CCC782}" type="presParOf" srcId="{66A5398E-AE33-4266-AA2C-257C9FD234D4}" destId="{94733AEB-C057-4D3D-903E-E7A6BFA52435}" srcOrd="0" destOrd="0" presId="urn:microsoft.com/office/officeart/2005/8/layout/pList2#1"/>
    <dgm:cxn modelId="{C57D2B26-A325-48C0-8B49-601130CD4B4F}" type="presParOf" srcId="{66A5398E-AE33-4266-AA2C-257C9FD234D4}" destId="{5CFDA670-156B-4810-B66A-C14515C41A19}" srcOrd="1" destOrd="0" presId="urn:microsoft.com/office/officeart/2005/8/layout/pList2#1"/>
    <dgm:cxn modelId="{57919D8A-FB86-43AF-BF7C-AA8C3F41C553}" type="presParOf" srcId="{66A5398E-AE33-4266-AA2C-257C9FD234D4}" destId="{FD735CFB-D67C-4175-BCA1-31A5B01F344D}" srcOrd="2" destOrd="0" presId="urn:microsoft.com/office/officeart/2005/8/layout/pList2#1"/>
    <dgm:cxn modelId="{3EE82A86-4893-4B66-8B8D-68DE9B37986C}" type="presParOf" srcId="{6AC39B9C-F009-4787-BE72-6C3615289434}" destId="{81CB3012-234D-4FDE-BF0F-B91E36AFFECE}" srcOrd="3" destOrd="0" presId="urn:microsoft.com/office/officeart/2005/8/layout/pList2#1"/>
    <dgm:cxn modelId="{A019B96E-1EEB-449A-BC17-8400410B8C95}" type="presParOf" srcId="{6AC39B9C-F009-4787-BE72-6C3615289434}" destId="{35E2630D-4E00-4BF3-89D3-0A04D6430ACC}" srcOrd="4" destOrd="0" presId="urn:microsoft.com/office/officeart/2005/8/layout/pList2#1"/>
    <dgm:cxn modelId="{E7C23F16-5731-4336-A074-AF314B49DBF3}" type="presParOf" srcId="{35E2630D-4E00-4BF3-89D3-0A04D6430ACC}" destId="{4F605AA2-2132-4CA4-9239-FF7DBC44A46F}" srcOrd="0" destOrd="0" presId="urn:microsoft.com/office/officeart/2005/8/layout/pList2#1"/>
    <dgm:cxn modelId="{5F4FDB6E-23B0-4C41-98FF-DF143693DA08}" type="presParOf" srcId="{35E2630D-4E00-4BF3-89D3-0A04D6430ACC}" destId="{32F23CC5-EFB7-4336-BF1D-6768510292A2}" srcOrd="1" destOrd="0" presId="urn:microsoft.com/office/officeart/2005/8/layout/pList2#1"/>
    <dgm:cxn modelId="{54565D87-1F33-4DA4-BF60-E8F48D853B86}" type="presParOf" srcId="{35E2630D-4E00-4BF3-89D3-0A04D6430ACC}" destId="{37C1C80F-DC17-46FC-80E7-9E660E9F8383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4C7170-1EC8-4611-A291-4CD8EF30677E}">
      <dsp:nvSpPr>
        <dsp:cNvPr id="0" name=""/>
        <dsp:cNvSpPr/>
      </dsp:nvSpPr>
      <dsp:spPr>
        <a:xfrm>
          <a:off x="3037305" y="1120842"/>
          <a:ext cx="2880065" cy="271745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Positive Youth Development</a:t>
          </a:r>
          <a:endParaRPr lang="en-US" sz="2900" kern="1200" dirty="0"/>
        </a:p>
      </dsp:txBody>
      <dsp:txXfrm>
        <a:off x="3037305" y="1120842"/>
        <a:ext cx="2880065" cy="2717452"/>
      </dsp:txXfrm>
    </dsp:sp>
    <dsp:sp modelId="{A7AFDA7F-F0ED-402D-B255-6EFDB4F18E37}">
      <dsp:nvSpPr>
        <dsp:cNvPr id="0" name=""/>
        <dsp:cNvSpPr/>
      </dsp:nvSpPr>
      <dsp:spPr>
        <a:xfrm>
          <a:off x="3562935" y="-127639"/>
          <a:ext cx="1828804" cy="1678801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Promoting Healthy Lifestyles </a:t>
          </a:r>
          <a:endParaRPr lang="en-US" sz="1800" kern="1200" dirty="0"/>
        </a:p>
      </dsp:txBody>
      <dsp:txXfrm>
        <a:off x="3562935" y="-127639"/>
        <a:ext cx="1828804" cy="1678801"/>
      </dsp:txXfrm>
    </dsp:sp>
    <dsp:sp modelId="{C75847F8-5AEB-4EE9-AEBA-C83B47306CA8}">
      <dsp:nvSpPr>
        <dsp:cNvPr id="0" name=""/>
        <dsp:cNvSpPr/>
      </dsp:nvSpPr>
      <dsp:spPr>
        <a:xfrm>
          <a:off x="5410196" y="986270"/>
          <a:ext cx="1849335" cy="190307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Supporting Development </a:t>
          </a:r>
          <a:endParaRPr lang="en-US" sz="1700" kern="1200" dirty="0"/>
        </a:p>
      </dsp:txBody>
      <dsp:txXfrm>
        <a:off x="5410196" y="986270"/>
        <a:ext cx="1849335" cy="1903072"/>
      </dsp:txXfrm>
    </dsp:sp>
    <dsp:sp modelId="{64407934-5495-47CA-8972-E3ED5FD51896}">
      <dsp:nvSpPr>
        <dsp:cNvPr id="0" name=""/>
        <dsp:cNvSpPr/>
      </dsp:nvSpPr>
      <dsp:spPr>
        <a:xfrm>
          <a:off x="4571999" y="2967472"/>
          <a:ext cx="1888860" cy="1884567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Engaging Youth </a:t>
          </a:r>
          <a:endParaRPr lang="en-US" sz="1700" kern="1200" dirty="0"/>
        </a:p>
      </dsp:txBody>
      <dsp:txXfrm>
        <a:off x="4571999" y="2967472"/>
        <a:ext cx="1888860" cy="1884567"/>
      </dsp:txXfrm>
    </dsp:sp>
    <dsp:sp modelId="{C10EDE93-54CF-49D2-935B-A84ED8E10064}">
      <dsp:nvSpPr>
        <dsp:cNvPr id="0" name=""/>
        <dsp:cNvSpPr/>
      </dsp:nvSpPr>
      <dsp:spPr>
        <a:xfrm>
          <a:off x="2516351" y="2993444"/>
          <a:ext cx="1843791" cy="1832622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Fostering Relationships </a:t>
          </a:r>
          <a:endParaRPr lang="en-US" sz="1700" kern="1200" dirty="0"/>
        </a:p>
      </dsp:txBody>
      <dsp:txXfrm>
        <a:off x="2516351" y="2993444"/>
        <a:ext cx="1843791" cy="1832622"/>
      </dsp:txXfrm>
    </dsp:sp>
    <dsp:sp modelId="{F3F36728-A89C-4A59-93B7-2563068B240E}">
      <dsp:nvSpPr>
        <dsp:cNvPr id="0" name=""/>
        <dsp:cNvSpPr/>
      </dsp:nvSpPr>
      <dsp:spPr>
        <a:xfrm>
          <a:off x="1802565" y="939874"/>
          <a:ext cx="1775488" cy="1814524"/>
        </a:xfrm>
        <a:prstGeom prst="ellipse">
          <a:avLst/>
        </a:prstGeom>
        <a:solidFill>
          <a:srgbClr val="FFFF99">
            <a:alpha val="49804"/>
          </a:srgb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Supportive Environments &amp; Opportunities</a:t>
          </a:r>
          <a:endParaRPr lang="en-US" sz="1700" kern="1200" dirty="0"/>
        </a:p>
      </dsp:txBody>
      <dsp:txXfrm>
        <a:off x="1802565" y="939874"/>
        <a:ext cx="1775488" cy="181452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40C049D-40B2-4FD6-BF26-6AC9C57D6287}">
      <dsp:nvSpPr>
        <dsp:cNvPr id="0" name=""/>
        <dsp:cNvSpPr/>
      </dsp:nvSpPr>
      <dsp:spPr>
        <a:xfrm>
          <a:off x="0" y="0"/>
          <a:ext cx="8153400" cy="144018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00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300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120CC4E-C009-440B-B447-DF94107CC593}">
      <dsp:nvSpPr>
        <dsp:cNvPr id="0" name=""/>
        <dsp:cNvSpPr/>
      </dsp:nvSpPr>
      <dsp:spPr>
        <a:xfrm>
          <a:off x="244602" y="192024"/>
          <a:ext cx="2395061" cy="105613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2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E8BDC01-11FE-4764-80B6-336505D086BC}">
      <dsp:nvSpPr>
        <dsp:cNvPr id="0" name=""/>
        <dsp:cNvSpPr/>
      </dsp:nvSpPr>
      <dsp:spPr>
        <a:xfrm rot="10800000">
          <a:off x="244602" y="1440179"/>
          <a:ext cx="2395061" cy="1760220"/>
        </a:xfrm>
        <a:prstGeom prst="round2SameRect">
          <a:avLst>
            <a:gd name="adj1" fmla="val 105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2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smtClean="0"/>
            <a:t>Surveillance/Evaluation</a:t>
          </a:r>
        </a:p>
      </dsp:txBody>
      <dsp:txXfrm rot="10800000">
        <a:off x="244602" y="1440179"/>
        <a:ext cx="2395061" cy="1760220"/>
      </dsp:txXfrm>
    </dsp:sp>
    <dsp:sp modelId="{FD735CFB-D67C-4175-BCA1-31A5B01F344D}">
      <dsp:nvSpPr>
        <dsp:cNvPr id="0" name=""/>
        <dsp:cNvSpPr/>
      </dsp:nvSpPr>
      <dsp:spPr>
        <a:xfrm>
          <a:off x="2879169" y="192024"/>
          <a:ext cx="2395061" cy="105613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3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4733AEB-C057-4D3D-903E-E7A6BFA52435}">
      <dsp:nvSpPr>
        <dsp:cNvPr id="0" name=""/>
        <dsp:cNvSpPr/>
      </dsp:nvSpPr>
      <dsp:spPr>
        <a:xfrm rot="10800000">
          <a:off x="2879169" y="1440179"/>
          <a:ext cx="2395061" cy="1760220"/>
        </a:xfrm>
        <a:prstGeom prst="round2SameRect">
          <a:avLst>
            <a:gd name="adj1" fmla="val 1050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3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Policy</a:t>
          </a:r>
        </a:p>
      </dsp:txBody>
      <dsp:txXfrm rot="10800000">
        <a:off x="2879169" y="1440179"/>
        <a:ext cx="2395061" cy="1760220"/>
      </dsp:txXfrm>
    </dsp:sp>
    <dsp:sp modelId="{37C1C80F-DC17-46FC-80E7-9E660E9F8383}">
      <dsp:nvSpPr>
        <dsp:cNvPr id="0" name=""/>
        <dsp:cNvSpPr/>
      </dsp:nvSpPr>
      <dsp:spPr>
        <a:xfrm>
          <a:off x="5513736" y="192024"/>
          <a:ext cx="2395061" cy="105613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4">
              <a:tint val="50000"/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F605AA2-2132-4CA4-9239-FF7DBC44A46F}">
      <dsp:nvSpPr>
        <dsp:cNvPr id="0" name=""/>
        <dsp:cNvSpPr/>
      </dsp:nvSpPr>
      <dsp:spPr>
        <a:xfrm rot="10800000">
          <a:off x="5513736" y="1440179"/>
          <a:ext cx="2395061" cy="1760220"/>
        </a:xfrm>
        <a:prstGeom prst="round2SameRect">
          <a:avLst>
            <a:gd name="adj1" fmla="val 10500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accent4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t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Authentic Youth Engagement Strategies</a:t>
          </a:r>
          <a:endParaRPr lang="en-US" sz="2600" kern="1200" dirty="0"/>
        </a:p>
      </dsp:txBody>
      <dsp:txXfrm rot="10800000">
        <a:off x="5513736" y="1440179"/>
        <a:ext cx="2395061" cy="17602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0.73563</cdr:x>
      <cdr:y>0.08806</cdr:y>
    </cdr:from>
    <cdr:to>
      <cdr:x>0.77012</cdr:x>
      <cdr:y>0.14239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4876800" y="353199"/>
          <a:ext cx="228609" cy="217908"/>
        </a:xfrm>
        <a:prstGeom xmlns:a="http://schemas.openxmlformats.org/drawingml/2006/main" prst="rect">
          <a:avLst/>
        </a:prstGeom>
        <a:effectLst xmlns:a="http://schemas.openxmlformats.org/drawingml/2006/main">
          <a:outerShdw blurRad="50800" dist="50800" dir="5400000" algn="ctr" rotWithShape="0">
            <a:srgbClr val="000000">
              <a:alpha val="0"/>
            </a:srgbClr>
          </a:outerShdw>
        </a:effectLst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AD68E-0EA1-4580-B693-A7BF0A009646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DB15AC-4E71-4257-9164-AB853F344F8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0049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8563826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true for six out of eight indicators</a:t>
            </a:r>
          </a:p>
          <a:p>
            <a:endParaRPr lang="en-US" baseline="0" dirty="0" smtClean="0"/>
          </a:p>
          <a:p>
            <a:pPr>
              <a:buFontTx/>
              <a:buChar char="-"/>
            </a:pPr>
            <a:r>
              <a:rPr lang="en-US" baseline="0" dirty="0" smtClean="0"/>
              <a:t>Indicators that were not significant</a:t>
            </a:r>
          </a:p>
          <a:p>
            <a:pPr lvl="1">
              <a:buFontTx/>
              <a:buChar char="-"/>
            </a:pPr>
            <a:r>
              <a:rPr lang="en-US" baseline="0" dirty="0" smtClean="0"/>
              <a:t>STDs always have symptoms</a:t>
            </a:r>
          </a:p>
          <a:p>
            <a:pPr lvl="1">
              <a:buFontTx/>
              <a:buChar char="-"/>
            </a:pPr>
            <a:r>
              <a:rPr lang="en-US" baseline="0" dirty="0" smtClean="0"/>
              <a:t>Boys should take steps to prevent unintended pregnancy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8560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Providing youth with:</a:t>
            </a:r>
          </a:p>
          <a:p>
            <a:pPr lvl="2"/>
            <a:r>
              <a:rPr lang="en-US" dirty="0" smtClean="0"/>
              <a:t> safe and supportive environments</a:t>
            </a:r>
          </a:p>
          <a:p>
            <a:pPr lvl="2"/>
            <a:r>
              <a:rPr lang="en-US" dirty="0" smtClean="0"/>
              <a:t>opportunities to pursue their interests and focus on their strengths</a:t>
            </a:r>
          </a:p>
          <a:p>
            <a:pPr lvl="2"/>
            <a:r>
              <a:rPr lang="en-US" dirty="0" smtClean="0"/>
              <a:t>opportunities for youth to show that they care—about others and about society</a:t>
            </a:r>
          </a:p>
          <a:p>
            <a:pPr lvl="2"/>
            <a:r>
              <a:rPr lang="en-US" dirty="0" smtClean="0"/>
              <a:t>a safety net in times of need</a:t>
            </a:r>
          </a:p>
          <a:p>
            <a:pPr lvl="1"/>
            <a:r>
              <a:rPr lang="en-US" dirty="0" smtClean="0"/>
              <a:t>Fostering relationships between youth and caring adults who can mentor and guide them. </a:t>
            </a:r>
          </a:p>
          <a:p>
            <a:pPr lvl="1"/>
            <a:r>
              <a:rPr lang="en-US" dirty="0" smtClean="0"/>
              <a:t>Supporting the development of youths' knowledge and skills in a variety of ways, including study, tutoring, sports, the arts, vocational education, and service-learning. </a:t>
            </a:r>
          </a:p>
          <a:p>
            <a:pPr lvl="1"/>
            <a:r>
              <a:rPr lang="en-US" dirty="0" smtClean="0"/>
              <a:t>Engaging youth as active partners and leaders who can help move communities forward. </a:t>
            </a:r>
          </a:p>
          <a:p>
            <a:pPr lvl="1"/>
            <a:r>
              <a:rPr lang="en-US" dirty="0" smtClean="0"/>
              <a:t>Promoting healthy lifestyles and teaching positive patterns of social interaction. </a:t>
            </a:r>
          </a:p>
          <a:p>
            <a:pPr lvl="1"/>
            <a:endParaRPr lang="en-US" dirty="0" smtClean="0"/>
          </a:p>
          <a:p>
            <a:pPr lvl="1"/>
            <a:r>
              <a:rPr lang="en-US" sz="1200" dirty="0" smtClean="0"/>
              <a:t>“Positive youth development is an approach toward all youth that builds on their assets and their potential and helps counter the problems that may affect them.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783955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3660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Surveillance</a:t>
            </a:r>
            <a:r>
              <a:rPr lang="en-US" baseline="0" dirty="0" smtClean="0"/>
              <a:t> – PYD Questions </a:t>
            </a:r>
          </a:p>
          <a:p>
            <a:r>
              <a:rPr lang="en-US" baseline="0" dirty="0" smtClean="0"/>
              <a:t>Policy – Working to develop institutional policies that seek and honor youth voice.  For example - human resources policies around hiring youth.  Financial support for youth input (paying focus group participants).</a:t>
            </a:r>
          </a:p>
          <a:p>
            <a:r>
              <a:rPr lang="en-US" baseline="0" dirty="0" smtClean="0"/>
              <a:t>Authentic Youth Engagement – Adolescent and School Health Program has undertaken three youth participatory action research projects (in sexual health, mental health and nutrition) to bring youth voice to identify issues and solutions.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67003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0260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900" dirty="0" smtClean="0"/>
              <a:t>This could indicate that there are equal opportunities for Latino youth in Oregon to have PYD experiences as their non-Latino counterparts</a:t>
            </a:r>
          </a:p>
          <a:p>
            <a:endParaRPr lang="en-US" sz="1200" b="1" i="1" dirty="0" smtClean="0">
              <a:solidFill>
                <a:srgbClr val="0070C0"/>
              </a:solidFill>
            </a:endParaRPr>
          </a:p>
          <a:p>
            <a:r>
              <a:rPr lang="en-US" sz="1200" b="1" i="1" dirty="0" smtClean="0">
                <a:solidFill>
                  <a:srgbClr val="0070C0"/>
                </a:solidFill>
              </a:rPr>
              <a:t>χ² (1, n=2171) = .152, p&gt;0.05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53342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500" b="1" i="1" dirty="0" smtClean="0">
                <a:solidFill>
                  <a:srgbClr val="0070C0"/>
                </a:solidFill>
              </a:rPr>
              <a:t>χ² (1, n=952) = 47.65, p&lt;0.001.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PYD Benchmark</a:t>
            </a:r>
          </a:p>
          <a:p>
            <a:endParaRPr lang="en-US" dirty="0" smtClean="0"/>
          </a:p>
          <a:p>
            <a:r>
              <a:rPr lang="en-US" dirty="0" smtClean="0"/>
              <a:t>10-14</a:t>
            </a:r>
            <a:r>
              <a:rPr lang="en-US" baseline="0" dirty="0" smtClean="0"/>
              <a:t> no significant difference</a:t>
            </a:r>
          </a:p>
          <a:p>
            <a:r>
              <a:rPr lang="en-US" baseline="0" dirty="0" smtClean="0"/>
              <a:t>15-18+ significant at 0.023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6745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data is true</a:t>
            </a:r>
            <a:r>
              <a:rPr lang="en-US" baseline="0" dirty="0" smtClean="0"/>
              <a:t> for each of the following age groups: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10-14 years x2</a:t>
            </a:r>
            <a:r>
              <a:rPr lang="en-US" baseline="0" dirty="0" smtClean="0"/>
              <a:t> (1, n=680)=680, p&lt;0.001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15-18+</a:t>
            </a:r>
            <a:r>
              <a:rPr lang="en-US" baseline="0" dirty="0" smtClean="0"/>
              <a:t> years x2 (1, n=843)=843, p&lt;0.001</a:t>
            </a:r>
          </a:p>
          <a:p>
            <a:endParaRPr lang="en-US" baseline="0" dirty="0" smtClean="0"/>
          </a:p>
          <a:p>
            <a:r>
              <a:rPr lang="en-US" baseline="0" dirty="0" smtClean="0"/>
              <a:t>Non-Latino Participants</a:t>
            </a:r>
          </a:p>
          <a:p>
            <a:endParaRPr lang="en-US" baseline="0" dirty="0" smtClean="0"/>
          </a:p>
          <a:p>
            <a:pPr rtl="0" eaLnBrk="1" fontAlgn="t" latinLnBrk="0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Indicator</a:t>
            </a:r>
          </a:p>
          <a:p>
            <a:pPr rtl="0" eaLnBrk="1" fontAlgn="t" latinLnBrk="0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Met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Benchmark</a:t>
            </a:r>
            <a:endParaRPr lang="en-US" sz="1200" b="1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1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Did Not</a:t>
            </a:r>
            <a:r>
              <a:rPr lang="en-US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Meet Benchmark</a:t>
            </a:r>
            <a:endParaRPr lang="en-US" sz="1200" b="1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 rtl="0" eaLnBrk="1" fontAlgn="t" latinLnBrk="0" hangingPunct="1">
              <a:buAutoNum type="arabicPeriod"/>
            </a:pP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Anyone can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have sexually transmitted disease – p=0.02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(92%)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(98%)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228600" indent="-228600" rtl="0" eaLnBrk="1" fontAlgn="t" latinLnBrk="0" hangingPunct="1">
              <a:buNone/>
            </a:pP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One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can only be infected by HIV coming into contact with infected blood, semen, breast milk or vaginal secretions.(not significant)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(83%)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(77.9%)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A girl can get pregnant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first time she has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sex.p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=0.00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 (89%)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(97%)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Abstinence is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the surest way to prevent unintended pregnancies, STDs and HIV infection. – not significant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 (89%)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 (92%)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I know where to get or buy </a:t>
            </a:r>
            <a:r>
              <a:rPr lang="en-US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condoms.p</a:t>
            </a:r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=0.00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 (61%)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(96%)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I know how to put on a condom correctly.* p=0.00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 (100%)</a:t>
            </a:r>
          </a:p>
          <a:p>
            <a:pPr rtl="0" eaLnBrk="1" fontAlgn="t" latinLnBrk="0" hangingPunct="1"/>
            <a:r>
              <a:rPr lang="en-US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True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(0%)</a:t>
            </a:r>
            <a:endParaRPr lang="en-US" sz="1200" b="0" i="0" u="none" strike="noStrike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50863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Non-Latino</a:t>
            </a:r>
            <a:r>
              <a:rPr lang="en-US" baseline="0" dirty="0" smtClean="0"/>
              <a:t> participants</a:t>
            </a:r>
          </a:p>
          <a:p>
            <a:endParaRPr lang="en-US" baseline="0" dirty="0" smtClean="0"/>
          </a:p>
          <a:p>
            <a:r>
              <a:rPr lang="en-US" baseline="0" dirty="0" smtClean="0"/>
              <a:t>Easy/very easy</a:t>
            </a:r>
          </a:p>
          <a:p>
            <a:endParaRPr lang="en-US" baseline="0" dirty="0" smtClean="0"/>
          </a:p>
          <a:p>
            <a:r>
              <a:rPr lang="en-US" baseline="0" dirty="0" smtClean="0"/>
              <a:t>Met PYD benchmark – 86%</a:t>
            </a:r>
          </a:p>
          <a:p>
            <a:r>
              <a:rPr lang="en-US" baseline="0" dirty="0" smtClean="0"/>
              <a:t>Did not meet PYD benchmark- 77.8%</a:t>
            </a:r>
          </a:p>
          <a:p>
            <a:r>
              <a:rPr lang="en-US" baseline="0" dirty="0" smtClean="0"/>
              <a:t>Significant at 0.020.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DB15AC-4E71-4257-9164-AB853F344F8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21129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722" name="AutoShape 2" descr="data:image/jpeg;base64,/9j/4AAQSkZJRgABAQAAAQABAAD/2wCEAAkGBhISERUQEA8UFBIUEhIWGBgUFhYfFBoSFRMdFBYeFxgaGyYeHBwkGRQXIC8lJDMwODgsFR40NjAsNzIvLDUBCQoKDgwOGA8PGjUkHyQ1NTE1MC00LDIuNDQyMjUwLzIvLyw1LCwvNTQ0LCwsLiksNSwtNC0qKS81LywqLC4sNP/AABEIAGQAiwMBIgACEQEDEQH/xAAbAAEAAgMBAQAAAAAAAAAAAAAABgcBAwUEAv/EAEMQAAEDAgQBBQoNAgcAAAAAAAEAAgMEEQUSITEGBxMiQVEjMmFxgZGSs7TSFDM0NTZSYnOCg4ShwkKyFRYmVHKjsf/EABkBAQADAQEAAAAAAAAAAAAAAAABAgQDBf/EACoRAAICAQIEBQQDAAAAAAAAAAABAhEDITEEElFhEyJBcfCBkaHhFLHB/9oADAMBAAIRAxEAPwC8UREAREQBFi6ygCIiAIiIAiLF0BlERAEWLrKAIiICO8Y4C2aCSUSzRyxwvLDHLI0XaC8Xa05TrpqNlHORutkkiqDJK95Ekds73OsMh2zE2U3x35NP9xL6sqBciPxNR95H/YVsg7wTvsZJqs8K7llqpuIBJNjwpfhEzInmK4jle3oiHMbWNhe37q2VVdX9Jmfh9mKrwu8n2ZPFbRXdE7ghET2UcLnhoa6Rznvc9+XNYAOeSdTffYDRbpqwwytY9145GvsT3zXMAJ1A1BB/ZbKmjdzrZ2WLg0scDpdhN9D1EH/1eDFKyNkjZaiaGHI14Y2SVjS57xYklxsNB1dpXlS8Rt1d3329f9+v0PSi8aSuqr8/KOjHi8Ttn3uAQAHXIN9hbXY7dmqycVisDnFrZrgEgNva7rDoi9xr2FcfDJI5WwGKWGYwscxzY5WOFnAC4I7Mv7lbJ4HF0mSE5HNDHiMsBuLuI6VtbO3HaVSWXNFeZa+z6X+vyXWPFJ6PT3XX4zqjFI7XzaWuei7QXt0tOjt122Xy7F4hmu/vTZ2juierNpoNdzouXU1DI45HukjZHO0FrpXtYG3jDLHN1AC+niXjp6yKWOaCGpp5HPyBobPGSQGNZcgEkd5fyqzyZ6uMb39H3/vT7kcmG6cvyu37O9jFLPJHlp6gQPvfMY2vBFtrOOnjVf8AJ/xBWTYjLDVVDn83HK0t0DMzJA24AA8PnVms21Fj2KqOT/56q/1PrgvXwU8c7XoeVntZIU/UtglfE7XFrgx2VxaQDa9nW0Nuux6lXfHXH9O4R0tPMyTNNC6R7XAxtjbIHWz7EkgbbAFTWl4kpJHiOKsp3vcTZrJoy46X0Adc6AnyLjLFKMVJo6xyxlJxT2IDNj2IRYtDRT1QdGZYz3NjWhzHDrFr+S/UrRCqviX6Q035H8lY1bjdPCcs1TDET1SSMafM4hds6tQpbr0OWB0529n6nuRaKStjlbnikZI3tY4Ob5wbLeshr3PDjvyaf7iX1ZVYck3ENPTRTieTIXSMI6LzcBtv6WlWfjvyaf7iX1ZUC5Eviaj72P8AsK2Yq8Cd9jHlvxoV3JX/AJ9of9x/1y+4oHFiEc/EUcsTszDaxsRtTkHRwB3Vt2VWVf0mZ+H2YqeHcfPS9H82I4hS8lv1XzckfKRxe6iga2I2nmLg0/Va22Z1u3UAePwLlcGVGHwwNlqJmSVUozyPka5z7u1yglpsAOzwrhctTHfCoSe9MBA7Mwkdm/ZzVaPDkodSU7hsYIdtviwpklDBF9SsW555LoV1x/LRuayqoJAyrZI3WFrmuc073sBqNDfxqWcOYx8JoPhckGadrJA9oaQXvjBtYfa086lVlqqalkbHSSODWNBLnE6ADe6zzyRnBQcbrrqaIY5Qk5p1fQrzk6wV9S+Wvr4y+QuDYudacrRa7sjXbAXDR2WK6HKfgdOaF8/NsbLFkLHNADu/AIuN9D+yxRcW1OIyuiw9ohgZo+olbmdrsI2HS5+1fTey1cb8KwxYfUTPL55wxvdZnFzx3RoOUd6zQ26IGi02/GTk620RnpeC1HXfVnU5MsVkqKBjpXFz2PfHmO5DT0bnrNiB5FEeT/56q/1PrgpDyP8Azf8Any/xUe5P/nqr/U+uCtSTzJFbbWFs1cptKxmI0jWRtaC2K4a0AHu5GoA7FakWGxNIc2GNpGxDGgjq0ICrDlT+cqT/AIxe0FWwuWdvw8fszrgS8TJ7oqTjRkhx2BsLg2QtgDXEXDScwvbrtvbwKwaPg6kY2xp2SOd38koD5HnrL3O1JKg3Ev0hpvyP5K1AmeTUIJdCMEU5Tb6lVYRD8Bx40sF2wTDVlzlsYTINPA5pA8BVqqr68/6lh8TfZnq0FXideR9Ui/Dacy7sjnGfEkFPBJHI/ukkMgYwNcS4uaWjYWAv2qMcijCIai4I7pHuPsFWSWA7gI1oGwsqLKljcEty7xN5FNvYyqrrPpMz8PsxVqKC41wHUSYj/iEFTGxzTGWtexx1azIb2OxF/Op4eUYuXM6tNFeIi5KNLZpnY414SbXwc3cNlYS6N3UHEWIP2TpfxA9SjfC3EE+HMFHiNNK1jCRHMxjnsyE3sSy+g6ra62ICllsR+tR+jN7yZcR+tR+jN7ymMqjySpoiUPNzxtM8j+NWyDLRQTVEh27m+OIH7ckjWgDxXXlx3hyqlwuSndNztS85yb2aXZw8sZfZoAsL9i6uXEe2j9Gb3ky4j20foze8oTUWnGizTkmpWV/yecQyULZKSehqSTJnbzcRLsxaGkEG31RYqS8RUdfX00sbYm00ZbdrJC0zSkEOAcR0Yhp2k3tewuu3lxH61H6M3vJlxHto/Rm95dJZE586Ss5xxtQ5G3RGOAJaiipJIZ6CozMkLxka05w8gWb0hqDr4vMuHwpT1lNiEtXLh1QWTc7cMaC5ud+cbkA22Vh5cQ7aP0ZveRrqwG0hprOu0c2JM2YjQ6m1gLnyKJZ+VTk0tfcRwczjG3p7EZ5R+F56rmaukbmkiGrLjMRmD2ka2Jab3HhUnwfHJJYy6Wjmhc1tyHhti7rDOlc+UDdaaSodAeYJaLSNIttzUl9rm+jhbyhapKxz45s7gbwnK3LYXEj26Df+lp8oXmvj08ajJaq/p1PQXBNZHKL0dfohGMR1kuKR17MNqObjMXRLQHlrN+sgHU+ZWnDV3iEnNvBLM2RwHODS9iL2zeVc4Yg/nHRlwDW5iH5d+g0gb23c70VrFdI6KR7nZcuXogEEXax24N9yR5F0y8dGaS5dtPsUxcHKDbvfX7kBr4qx+LMxBuG1HNMczoloDy1rMhO9r6k2Vq0s5exr8jmZgDleLPF+pwBNiuXFWSNF75hz0rSLdIZnkRde17D8QXXjvYXIJtqRtfxLp/JWdJVVIouHeFvW7PtERQWCIiAIiIAiIgCIiALBCyiA+DEL3yi/bYXX1ZZRRQMWSyyikGp8NyCb9E3t1XtbXtWyyyiikAiIpAREQBERAEREAREQBERAEREAREQBERAEREAREQBERAEREAREQBERAEREAREQBERAf//Z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24" name="AutoShape 4" descr="data:image/jpeg;base64,/9j/4AAQSkZJRgABAQAAAQABAAD/2wCEAAkGBhISERUQEA8UFBIUEhIWGBgUFhYfFBoSFRMdFBYeFxgaGyYeHBwkGRQXIC8lJDMwODgsFR40NjAsNzIvLDUBCQoKDgwOGA8PGjUkHyQ1NTE1MC00LDIuNDQyMjUwLzIvLyw1LCwvNTQ0LCwsLiksNSwtNC0qKS81LywqLC4sNP/AABEIAGQAiwMBIgACEQEDEQH/xAAbAAEAAgMBAQAAAAAAAAAAAAAABgcBAwUEAv/EAEMQAAEDAgQBBQoNAgcAAAAAAAEAAgMEEQUSITEGBxMiQVEjMmFxgZGSs7TSFDM0NTZSYnOCg4ShwkKyFRYmVHKjsf/EABkBAQADAQEAAAAAAAAAAAAAAAABAgQDBf/EACoRAAICAQIEBQQDAAAAAAAAAAABAhEDITEEElFhEyJBcfCBkaHhFLHB/9oADAMBAAIRAxEAPwC8UREAREQBFi6ygCIiAIiIAiLF0BlERAEWLrKAIiICO8Y4C2aCSUSzRyxwvLDHLI0XaC8Xa05TrpqNlHORutkkiqDJK95Ekds73OsMh2zE2U3x35NP9xL6sqBciPxNR95H/YVsg7wTvsZJqs8K7llqpuIBJNjwpfhEzInmK4jle3oiHMbWNhe37q2VVdX9Jmfh9mKrwu8n2ZPFbRXdE7ghET2UcLnhoa6Rznvc9+XNYAOeSdTffYDRbpqwwytY9145GvsT3zXMAJ1A1BB/ZbKmjdzrZ2WLg0scDpdhN9D1EH/1eDFKyNkjZaiaGHI14Y2SVjS57xYklxsNB1dpXlS8Rt1d3329f9+v0PSi8aSuqr8/KOjHi8Ttn3uAQAHXIN9hbXY7dmqycVisDnFrZrgEgNva7rDoi9xr2FcfDJI5WwGKWGYwscxzY5WOFnAC4I7Mv7lbJ4HF0mSE5HNDHiMsBuLuI6VtbO3HaVSWXNFeZa+z6X+vyXWPFJ6PT3XX4zqjFI7XzaWuei7QXt0tOjt122Xy7F4hmu/vTZ2juierNpoNdzouXU1DI45HukjZHO0FrpXtYG3jDLHN1AC+niXjp6yKWOaCGpp5HPyBobPGSQGNZcgEkd5fyqzyZ6uMb39H3/vT7kcmG6cvyu37O9jFLPJHlp6gQPvfMY2vBFtrOOnjVf8AJ/xBWTYjLDVVDn83HK0t0DMzJA24AA8PnVms21Fj2KqOT/56q/1PrgvXwU8c7XoeVntZIU/UtglfE7XFrgx2VxaQDa9nW0Nuux6lXfHXH9O4R0tPMyTNNC6R7XAxtjbIHWz7EkgbbAFTWl4kpJHiOKsp3vcTZrJoy46X0Adc6AnyLjLFKMVJo6xyxlJxT2IDNj2IRYtDRT1QdGZYz3NjWhzHDrFr+S/UrRCqviX6Q035H8lY1bjdPCcs1TDET1SSMafM4hds6tQpbr0OWB0529n6nuRaKStjlbnikZI3tY4Ob5wbLeshr3PDjvyaf7iX1ZVYck3ENPTRTieTIXSMI6LzcBtv6WlWfjvyaf7iX1ZUC5Eviaj72P8AsK2Yq8Cd9jHlvxoV3JX/AJ9of9x/1y+4oHFiEc/EUcsTszDaxsRtTkHRwB3Vt2VWVf0mZ+H2YqeHcfPS9H82I4hS8lv1XzckfKRxe6iga2I2nmLg0/Va22Z1u3UAePwLlcGVGHwwNlqJmSVUozyPka5z7u1yglpsAOzwrhctTHfCoSe9MBA7Mwkdm/ZzVaPDkodSU7hsYIdtviwpklDBF9SsW555LoV1x/LRuayqoJAyrZI3WFrmuc073sBqNDfxqWcOYx8JoPhckGadrJA9oaQXvjBtYfa086lVlqqalkbHSSODWNBLnE6ADe6zzyRnBQcbrrqaIY5Qk5p1fQrzk6wV9S+Wvr4y+QuDYudacrRa7sjXbAXDR2WK6HKfgdOaF8/NsbLFkLHNADu/AIuN9D+yxRcW1OIyuiw9ohgZo+olbmdrsI2HS5+1fTey1cb8KwxYfUTPL55wxvdZnFzx3RoOUd6zQ26IGi02/GTk620RnpeC1HXfVnU5MsVkqKBjpXFz2PfHmO5DT0bnrNiB5FEeT/56q/1PrgpDyP8Azf8Any/xUe5P/nqr/U+uCtSTzJFbbWFs1cptKxmI0jWRtaC2K4a0AHu5GoA7FakWGxNIc2GNpGxDGgjq0ICrDlT+cqT/AIxe0FWwuWdvw8fszrgS8TJ7oqTjRkhx2BsLg2QtgDXEXDScwvbrtvbwKwaPg6kY2xp2SOd38koD5HnrL3O1JKg3Ev0hpvyP5K1AmeTUIJdCMEU5Tb6lVYRD8Bx40sF2wTDVlzlsYTINPA5pA8BVqqr68/6lh8TfZnq0FXideR9Ui/Dacy7sjnGfEkFPBJHI/ukkMgYwNcS4uaWjYWAv2qMcijCIai4I7pHuPsFWSWA7gI1oGwsqLKljcEty7xN5FNvYyqrrPpMz8PsxVqKC41wHUSYj/iEFTGxzTGWtexx1azIb2OxF/Op4eUYuXM6tNFeIi5KNLZpnY414SbXwc3cNlYS6N3UHEWIP2TpfxA9SjfC3EE+HMFHiNNK1jCRHMxjnsyE3sSy+g6ra62ICllsR+tR+jN7yZcR+tR+jN7ymMqjySpoiUPNzxtM8j+NWyDLRQTVEh27m+OIH7ckjWgDxXXlx3hyqlwuSndNztS85yb2aXZw8sZfZoAsL9i6uXEe2j9Gb3ky4j20foze8oTUWnGizTkmpWV/yecQyULZKSehqSTJnbzcRLsxaGkEG31RYqS8RUdfX00sbYm00ZbdrJC0zSkEOAcR0Yhp2k3tewuu3lxH61H6M3vJlxHto/Rm95dJZE586Ss5xxtQ5G3RGOAJaiipJIZ6CozMkLxka05w8gWb0hqDr4vMuHwpT1lNiEtXLh1QWTc7cMaC5ud+cbkA22Vh5cQ7aP0ZveRrqwG0hprOu0c2JM2YjQ6m1gLnyKJZ+VTk0tfcRwczjG3p7EZ5R+F56rmaukbmkiGrLjMRmD2ka2Jab3HhUnwfHJJYy6Wjmhc1tyHhti7rDOlc+UDdaaSodAeYJaLSNIttzUl9rm+jhbyhapKxz45s7gbwnK3LYXEj26Df+lp8oXmvj08ajJaq/p1PQXBNZHKL0dfohGMR1kuKR17MNqObjMXRLQHlrN+sgHU+ZWnDV3iEnNvBLM2RwHODS9iL2zeVc4Yg/nHRlwDW5iH5d+g0gb23c70VrFdI6KR7nZcuXogEEXax24N9yR5F0y8dGaS5dtPsUxcHKDbvfX7kBr4qx+LMxBuG1HNMczoloDy1rMhO9r6k2Vq0s5exr8jmZgDleLPF+pwBNiuXFWSNF75hz0rSLdIZnkRde17D8QXXjvYXIJtqRtfxLp/JWdJVVIouHeFvW7PtERQWCIiAIiIAiIgCIiALBCyiA+DEL3yi/bYXX1ZZRRQMWSyyikGp8NyCb9E3t1XtbXtWyyyiikAiIpAREQBERAEREAREQBERAEREAREQBERAEREAREQBERAEREAREQBERAEREAREQBERAf//Z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26" name="AutoShape 6" descr="data:image/jpeg;base64,/9j/4AAQSkZJRgABAQAAAQABAAD/2wCEAAkGBxQSEhMUExIWFhQWGBgXFxcVFxoeFBYWHhcYFyAZFRkZHSsgGRomGxUaIjEjJSkrLi4uHh8zODMsNygtLisBCgoKDg0OGxAQGjImICQyMDQsNDUvLywsLzQtNDgsLDQ0LC84LCwsLCwsNCwsLDAsLCwsLCwsLCwvLCwsLCwsLP/AABEIAIkBbwMBEQACEQEDEQH/xAAcAAEAAgMBAQEAAAAAAAAAAAAABQcEBggDAgH/xABQEAABAwIBBgcJDAgFBAMAAAABAAIDBBEhBQYHEjFBIlFhcXOBkRM0NVOhsrPB0RQXMjNCUnJ0g5OxwhYjJFVikqLTgqPD0uElVGPwFUNk/8QAGgEBAAMBAQEAAAAAAAAAAAAAAAMEBQIGAf/EADcRAAIBAwAHBgUDBAMBAQAAAAABAgMEERIhMTNRcYEFExQyQaFhkbHR8CIjwTRSU+EVQvEkJf/aAAwDAQACEQMRAD8A2Cr0QCx7nVm+4PjBB62uFuwrSj2g/WJmy7OXpIrTKuT5KeZ8Mos9hsRu4wQd4III5CtCE1OKkjNqQcJOLNj0VeEofoyejcq97uX0LNjvUXysU2wgCAICFz07wrOgl8wqWhvY80RVt3Lkc5r0B543DM3MGWvYZTIIorkAlus55G3VFxgNl77bqpXu40no4yy5b2jqrSbwi08zc1G5PbI1srpO6FpJcALWBGFudZleu6rTa2GnQoKkmkyVyllNkNgbue7BrG4ucebcOVZ9xdQo4T1t7EtrL1G3lVy1qS2v0PxjqhwvqxM/hJc49ZFhfmukXcSWWkvm/sfWqC1Zb+S+54y5WdC4CoYGtcbCRhvHfidcAt8qildujJKvHCexrWuvqvzWdxtlVTdJ5a9Hqf8AslAb4jYryeSpsP1AEAQBAEAQBAEAQBAEAQBAVvWaW4muc1tM9xaSMXtAwNtwK0I2EmstlCd/GLxghq3S5UO+Kp4mfTLnnyaqlj2fD1ZDLtGXojJ0e511dXXhs0xczubzqANDARa2AHLvXN1Qp06WYo7tbipUqYky2FmGkEAQBAEB8vdYE8QugNAfpbpLcGGoP+GMfnV7/j6nFFHx9PgyIyjpdcQRBTAcTpXk/wBLQPOUsez1/wBpEU+0f7YmxaMMvz1kdQ+d4cWyANAaAGgtvYWH43UF3SjTaUSxaVZVItyN2VMthAEAQBAEAQFJ6ZIQ2uYR8qFhPKQ97fwAWxYP9vqY/aC/cXIwtFXhKH6Mno3Lq93L6HFjvUXysU2wgCAICFz07wrOgl8wqWhvY80RVt3Lkc5r0B546JzFhDMn0gAteJrutw1z5XFYFw81Zcz0FukqUccCbe4AEnYBcqBvCyydLLwjU813GoqZZ34loGqPm61wLczWkdZWF2a/EXE60vTZ8M/ZfVmvfJUaEaUfX+P9m3LeMcxcqUoliew7wbch2g9tlDcUlVpSg/X8RLQqOnUUkQmZNcXMdG4/AsW/RN8OojyrM7HrucHTfps5P7F/tOiozU167TY2yAkgEXG0XxHOFsKSbxkzGmlk+IqhjiQ17XEbQCDbntsXMakZaovJ9lCUdbWD8mq42Gz5GtP8TgPxXydWnDVKSXU+xpzl5U30PVrgRcG44xsXaaetHLTWpnnPUMZ8N7W/SIH4rmdSENcmlzOowlPyrJ9Mla4awcC3jBFu1fVKLWU9R8cWnhrWfscgcLtII4wbhfVJSWUz44tPDPF9bGDqmRgdxFwv2XUbrU09FyWeZ2qVRrKi8cjIUpGfDJmkkBwJG0Ai45wuVOLeE9Z04ySy0eYrI9bV7ozW+brDW7L3XPe09LR0lnmfe6njS0Xjke6kOAgMWtybDM0tliY9p3PaD+I2rqM5ReUzmUIyWGjnvPDJTaWsnhZfUa4Fl/muaHgX32DrX5Fu0KjqU1JmDcU1TqOKJzRF4RHRSflUN9uupPYb3oXksY2QgCAIAgBCAhMq5p0dQ0tfTxgkW12NDZG8oc0X6timhXqQepkU6FOaw0c919KYpZIjiY3uYTxlri31LdjLSinxMCcdGTjwLW0JfEVPSN8xZnaHmXI1Oz/I+ZZKzzQCAIAgCAIAgKb01D9rgP8A4fzv9q1uz/I+Zk9oedciK0VeEofoyejcpL3cvoRWO9RfKxTbCAIAgIXPTvCs6CXzCpaG9jzRFW3cuRzmvQHnjpHNMWoaT6vD6Nq8/W3kubPQ0d3HkjNyi0mKQDaWOA/lKq1k3TklwZZovFSLfFGuZhnCb/B+b2LI7FaxPp/Jp9rLXDr/AAbWtwyAUBpWZkQfJMCLtLLEbsXf8Fed7IipznnZj+Td7Sk4wjjbk9smUYFZPC3gx2u4C+IGqdW/ES/sw3ru2oxV5Uox1R9emNXzfy1bCOvVbtoVHrl6ff2/kzctUzKXWqI+C8t7m1oADLnfa24C9uQKzd0oWubinqeMJemv16fwQW1SdxijPWtufU9sjAsib+okc54DnvJjJeSL3JL7kY71JaZhSWabbetv9OvPU4ucSqP9aSWpLXq9jzyXBLFNLaItp3XcGkt4LrA4Brja5uMORcW1OtSrTxDFN60tWp8k3t1+x1XnSqUo5lma56z4zS/WiSeThSOdq3PyWgA2bxDhfguey/3VKvPXJvHJcFwOu0P23GlDUkjwynC2OtiaGjUltrs+Q43IuW7DuPUo7iEYXkIpapbV6P44O6EpTtZNvXHY/VdT9yswQGOmguzu77uIOLQSG2bxf8L7dJUNG3o6tN6/hnC1fnoLdutpV6uvRWr6mwxUUbWagY0Mta1hY8/GtWFGnCGgorBmyqzlLSb1kHQvEdTJSOGtC4XY12IbhrFov8nbhyLNoy7u5lay1wetLh8OW35F+qtOhG4WqS2/TPMxck0Q92VEbeDGBi1uFxcHVvtAud3NsUFrRirupTjqjw/PT/zYTXFV+GhN62SecmT4/czyI2gsALSABbEbLblc7Qt6Xh5fpWrZ8CrZV6nfpNvXtMzIUxfTxOcbktFydpthc9isWU3OhCUtuCC6io1pJcTPVorhAUbpdbbKLuWKM/iPUtmx3XUxr/e9Boi8IjopPypfbrqLDe9C8ljGyEBjZSqxDFJK7ZGxzzzNaXepdRjpSS4nMpaKbMLNXLPuyljqCzU19bg62tbVe5m2wv8ABvsXdan3c3HJxRqd5BSJZREoQBAc6Z7ttlCr6Vx7Tf1ret91HkYF1vZFhaEviKnpG+YqPaHmXIv9n+R8yyVnmgEAQBAEAQBAU7pr76g6H87lq9n+R8zJ7R8yIjRV4Sh+jJ6Nylvdy+hFY71F8rFNsIAgCAhc9O8KzoJfMKlob2PNEVbdy5HOa9AeeOks1e8qT6vD6Nq89W3kubPRUd3HkiUUZIapRxe4qoh2EMuDXbgb3AJ3WxHWCsOlHwV01LyS2P6fyvl8TXqS8XbprzR2r6m1rcMgjM4MoCGJ2PDeC1gG0k4XA5L/APt1TvrhUaT4vUuZas6Dq1FwWtnjmvkswRXcLPfYkcQGweU9qi7NtXQpfq2vb/CJL64Vap+nYjDyWf8AqFR9H+2q9s//ANCry+xNX/oqfP7mXndSmSnOqLljg+3IAQewOv1Kx2pSdS31ejz9/Yh7OqKFbX66jLyDUB9PERuaGnnAsfwU9lUVShBrh9NRDdwcK0k+P1Mt07Q4NJ4RBIHILXPIMQrDnFSUfVkKg2tL0IPJMTwXPpg3uEhJ1ZHEHWva7NUGzTbYcdmxZltCcW526WhLXhvGvisJ6nwfsX7iUWlGs3prh/Oca+RmQZLJm7vK4OeBZjWjgsGPHi44nHDaVYhat1u+qPL9F6L7sglcJUu6prC9eL+xG5zx6k9NMfgBzWuO5tnXx6iexU+0U4VqVZ7E0n8Nf/pasZaVGpS9cavkbMtkyzWYo+6ZRc4fBiFid19W1ue7j2FY0Y972g5LZFfx/v2NSUu7slF7Zfc/cjn9vqeb1sX21/rqv5wFx/R0/wA4knnH3tN9H1hXL/8App8irZb+PM/M2u9ovo+sp2f/AE0OQvd/Ik1cKoQFH6X/AAh9lH+Lls2O66mNf7zofOiLwiOik/Kl9uuosN70LyWMbIQGiaXMtiGk7g0/rJza28RgguPXg3rPErtlS0p6Xoile1dGno+rJDRb4Mp/tfTSKO83z6fQ7s9yvz1NrVYtBAEBzrn14Qq+ld6lvW26iYF1vZFg6EviKnpG+YqPaHmXIv8AZ/kfMslZ5oBAEAQBAEAQFO6a++oOh/O5avZ/kfMye0fMiI0VeEofoyejcpb3cvoRWO9RfKxTbCAIAgIXPTvCs6CXzCpaG9jzRFW3cuRzmvQHnjpLNXvKk+rw+javPVt5Lmz0VHdx5IlFGSHnPC17S17Q5p2gi4XM4RmtGSyjqM5ReYvDMRmSmtwZJKxvzQ8kDm1r26lBG1jHVCTS5/fJM7hy1yim+X2wfdPkyNjtexc/57yXO6idnUvsLanCWnjL4vW/fZ0OZ3E5R0di4LUj6raqJoIklawHjeGnqNwQrDpuaxr6f6IVNReSHgZQa+syoZrne2pOsb8ofcqquy6cZaajJPjmX3LD7QnJaOkmuGEbAxwIuDccatFcwBkdjXF0bnxa2JEZGqT9FwIHUqng4RbdNuOduNnyeV8iz4qTSU0pY47fnqPmre2mbrBpe97msGs7hPcdgLjsG3ZhyL5VlC2jpJZcmlt1tvZr4fmD7TUq8tFvCWXy6GA/NRl7skfHfGzTdo5AbA251VfZMM5hJx+Cer7lhdpTxiUUzwqsmVFM0yR1LnhnCLX3tqjbtJBw5lFVtbi2i6lOq2lrw/8A1/wSU7ihXkoTp4z6o2CFzZomlzQWyNBLTiMQDZasHGvSTa1SS1czOkpUqjSetM8W5M1RqtmlawfJDhYDiDiC4DrUatdFaMZyS4Z/lpv3O3cZeXFN8cfxs9jHNXRwtMfd4owdv65rXX4y7W1r8qnhaKMNCEXj4Zz89ufiQzusz0pyWfjj6bDFpI6Ev1o52F53sqSXG/GQ+5UC7LpwlpqLT45l9yZ9oTmtHSTXJEtW5PZMOHrEcQe4NO/EA2K7rW0K2qefm19DmlXnS1w+iFDk5kOEesBxF7i0b8ATYJRtqdFYhnHNte4q151dcvojLU5CEBR+l/wh9lH+Lls2O66mNf7zofOiLwiOik/Kl9uuosN70LvmlawFznBrRtLiABzkrHSzsNlvBqmcWkKkpmnUkE8u5kRBbf8AieMGjtPIrNK0qTetYRVq3dOC25ZSuWsrS1czppnXe7i+C1u5rRuaP+cSSVsU6cacdGJjVKkqktKRcujOuiZk2na6VjSO63DntBH66Q4glZF3Fus8Lh9DYs5JUVr/ADJtH/ykPjo/52+1VtCXAs6S4npBWRvNmSMcdtmuBNuPAr44tbUfU09h7r4fTnXPrwhV9K71Lett1EwLreyLB0JfEVPSN8xUe0PMuRf7P8j5lkrPNA8p6hjBd72tHG4gDyr6k3sPjaW0xWZbpibCphJ4hKy/Zddd3PgznvIcUZzXAi4NxyLg7P1AEAQFO6a++oOh/O5avZ/kfMye0fMiI0VeEofoyejcpb3cvoRWO9RfKxTbCAIAgIXPTvCs6CXzCpaG9jzRFW3cuRzmvQHnjpLNXvKk+rw+javPVt5Lmz0VHdx5IlFGSBAa5ndnjBQNs7hzEXbE04kcbz8hvLtONgbFWKFvKq9WziV69xGkte0rmDLGU8rymOJ5ijHwu5ksjY07Nd44TieK+OOAF7X3ToW8cyWWUFVr3EsR1I2ag0TU4F55pZH79WzWnyF3lVeV/P8A6pIsxsIf9m2e9XoponDgOmYdxDgR1hw9YXMb+qtuGdSsaT2ajRcvZuVuSXd0jmd3InCWIlovxSsvh13B49yu061K41NaylUo1bfXF6jY80NKBLmxVtscBO0WAP8A5WjAD+IWtvG0qvXsf+1P5E9C+y9Gp8yya+kbMzVvbEOa5u1rhiHDjWPXoqrDRerh8Gthr0arpy0l1+KPJklQBZ0cbj84PLb8paWm3aVxGVwtTin8c49savmztqg9abXTPvk856WWYasjmsjPwmxklzhxF5AsOOw61xOlVrLRqNKPqlrb66vp1Oo1KVJ5gm36N6kumv6mnZ5aRmUxMFI1r5GcFzz8VGRhqtA+E4dg5cQtq2stJJy1L0Me5vdFtR1s1TImSa/LLi6WoeIQbOe++pfijjbZpPYBx7laqVKVvqitf56lWnCtca5PV+ehutLoroWizu6vPGX27A0BU3fVXsLisaS26zCypokgcCYJpGO3CSzmc2ADhz3K7h2hNeZZOJ2EH5Xgr+Z9dkqYx90fE4YgNdeJ43OAPBc023jsKvpUq8c4z9Sg3VoSxnBZuYmf7awiGcBk/wAkj4EtseDf4LuTs4hnXNo6f6o7PoaVtdqr+mW03pUi4EBR+l/wh9lH+Lls2O66mNf7zofOiLwiOik/Kl9uuosN70Ljy7kllXA+CQuDH2uWEB2Dg7AkEbWjcsmnUdOSkjWqQU4uLNFyxowpIoJpGyT60cb3i72Wu1pcL8DZcK7C+qSkk0ilOxpqLesqJapklm5maPKWro4p5HzB79e4Y5obwZHMFgWE7Gjes64u506jisGnb2kKlNSeSb96Wi8ZUfzs/tqHx9XgibwFPiyYzYzIp6CV0sLpS5zCw67mkWuHYWaMbtChrXM6qxIlpW0KTzE2ZVywc659eEKvpXepb1tuomBdb2RvuhiVrKarc5wa1rwXOJsAAy5JJ2CypX6bnFIv2DSptsZRzlrcpPdFkxjmQNOq6c8Eu5nH4A5G3dsOGxI0aVFZrbeH5/4JVqlZ4palxMWPRLNJwp60a522Y55/mc4E9i68fFaox/g48BKWuUtZiZW0SzMaXQTsmI+Q5uo48jTrEE89uddQ7Qi3iSx7nE+z5JZi8mo5LyzVUMhEb3xuabOjdfVuDiHsOF93HzK3OnTqrWslWFWpSepl3ZlZ1MyhCXAasrLCRl9hOxzeNpsbcxG5Y1xQdKWPT0NmhXVWOVtNiUBOEBTumvvqDofzuWr2f5HzMntHzIiNFXhKH6Mno3KW93L6EVjvUXysU2wgCAICFz07wrOgl8wqWhvY80RVt3Lkc5r0B546SzV7ypPq8Po2rz1beS5s9FR3ceSJRRkhrefWc7aCn1hYzPu2Jp2E73H+Ftx2gb1Yt6Dqyx6epXuK6pQz6+hQk80k8pc4mSWR2JPwnOJsPULLbSUI4WpIw25Tlr2s6IzVyGyipo4WgXAu9w+XIRwneocgAWDWqupNyZv0aSpwUUS6iJQgPGtpWSxvjkaHMeC1wOwgr7GTi8o+SSksM5sy5k401RNCce5vc0HjF8D1tsV6GnPTgpcTz1WGhNxLK0RZ0F37FK65aC6EnbqjbH1DEcl9wCzr6hj9xdTRsa+f230LPWcaJqukjLxpKNxYbSynubCNrbgkuHKGg2PGQrNrSVSpr2IrXVXu6eVtKFjjLiGjaSAOcmwW23jWYaWXg6ZyTk9lPDHDGLMjaGjl4yeUm5PKV52c3OTk/U9HCKjFRRlrk6CArzTTRh1LDLbhMl1b79VzXXHa1qv2EsTa+BQ7QjmmnwZUFPO6N7XsNnscHNPE4G4PaFqtJrDMmLaaaOm6GpEsccg2PY145nAH1rzkloto9JF5SZ7r4fSj9L/hD7KP8XLZsd11Ma/3nQ+dEXhEdFJ+VL7ddRYb3oXksY2SNzm7zqugl9G5SUt5Hmjir5HyZzUvQnnC/NFvgyn+19NIsO83z6fQ3LPcr89Ta1WLQQBAc659eEKvpXepb1tuomBdb2Rm5l0s1ZehYSyF7xLO8bdRoADeLbsHHY7AVxcSjT/ce3YiS2Uqi7tbPUvXJ9FHBG2KJoYxgs1o/wDcTvJ3rGlJyeWbMYqKwjIXJ0EBUGmnJjWTQTtFjK1zX23uZq2J5dV1v8IWrYTbi4v0MrtCmk1JepEaKa4x5Rjbula+N38pePKwDrUt7HNJvgRWM2quOJeyxTaCAp3TX31B0P53LV7P8j5mT2j5katmZVzRVcb6eLusoD9Vh3gtIO8bBirNxGMoNSeEVraUo1MxWWWR+k+WP3Y3y/7ln9zb/wB5pd9cf2D9J8sfuxvl/wBydzb/AN4764/sH6T5Y/djfL/uTubf+8d9cf2D9J8sfuxvl/3J3Nv/AHjvrj+wwMv5w5UfTTtlyeGRujeHvx4LS03d8LcFJTpUFNNT1nFSrXcHmBVa0zJOks1e8qT6vD6Nq89W3kubPRUd3HkiUUZIc/6RcsmprpTfgRHuTBus02J63XN+K3Ety1p6FNfHWYV3U06j+BFZuSuZVQvZC6dzHh4ibfWcW8LCwJwtfZuUtVJwabwR0W1NNLJaX6e137mn/wA3+ys3wtL/ACL2+5p+Kqf42P09rv3NP/m/2U8LS/yL2+48VU/xsfp7Xfuaf/N/sp4Wl/kXt9x4qp/jY/T2u/c0/wDm/wBlPC0v8i9vuPFVP8bNCzkoqyrqZag5PqGd01TqiKQ2sxrNuoL/AAb7FdpSp04KOmtXxRRrQq1JuWg/kfmbmSK2Cqp5RSVI1JGEnuMnwdYB1+Ds1SQlWpTlBrSWziKNKrGonov5HQKwzcNJ0pZuTVkMRgGs+JziWXALmuAFwSbXFhhylXLOtGnJ6XqVLyjKpFaPoalmVo8qfdMctTH3OOJwfYuaXPcDcABpNhcC9+bfhauLuGg4weWyrb2c1NSn6FxrJNUIAgNA0wV0XuPuXdGd17ox2prDXsL46u0DlV6xjLvNLGopX0o93jOspha5jHR+Z5/YKP6vD6Nq8/X3subPRUd3HkiXURIUfpf8IfZR/i5bNjuupjX+86Hzoi8IjopPypfbrqLDe9C8ljGyRuc3edV0Evo3KSlvI80cVfI+TOal6E84X5ot8GU/2vppFh3m+fT6G5Z7lfnqbWqxaCAIDnXPrwhV9K71Lett1EwLreyN/wBCLB3KqdYXL2C++waSB5T2qj2g/wBUS/2ev0MstZ5oBAEBW+m1n7PTnilI7WH2K/2f53yKHaC/QuZXuYz7ZQpD/wCVo7cPWr9yv2pGfav92J0UsE3wgKd0199QdD+dy1ez/I+Zk9o+ZERoq8JQ/Rk9G5S3u5fQisd6i+Vim2EAQBAQueneFZ0EvmFS0N7HmiKtu5cjnNegPPHSWaveVJ9Xh9G1eerbyXNnoqO7jyRm10/c45H/ADGOd2An1LiKy0juTwsnMBcTicScTzr0h5p7Tb9FDb5Si5GSH+gj1qpe7plyx3pe6xTaCAIAgCAIAgCAIDzqJ2xtL3uaxoxLnEBoHKTgF9SbeEfG0llmkZa0n08Z1KZjqmQmw1bhhOywJF3HmBvxq5TspvXLUipUvYLVHWyOFJlnKHxjxRwn5Iu19uYHXvyOc3mXelbUti0n+dCPRuKu16KIvPPMWChojKHvkmMjAXuNhje9mjj5SSpbe6lVqY2IjuLWFOnnayuVoGadHZnd4Uf1eH0bV5+vvZc2eio7uPImFESFH6X/AAh9lH+Lls2O66mNf7zofOiLwiOik/Kl9uuosN70LyWMbJG5zd51XQS+jcpKW8jzRxV8j5M5qXoTzhfmi3wZT/a+mkWHeb59PoblnuV+eptarFoIAgOdc+vCFX0rvUt623UTAut7IsHQl8RU9I3zFR7Q8y5F/s/yPmWSs80AgCArnTZ3tT9N/puV/s/zvkUO0N2uZW+Zvf8ASdNH5wWhcbqXIzrbex5nRywD0AQFO6a++oOh/O5avZ/kfMye0fMiI0VeEofoyejcpb3cvoRWO9RfKxTbCAIAgIXPTvCs6CXzCpaG9jzRFW3cuRzmvQHnjpLNXvKk+rw+javPVt5Lmz0VHdx5I98tRl1PO0bTFIBzlhC+U3iSZ1NZi0cyheiPNm2aLpdXKUH8Qkb/AJbj+IVW8WaLLVk8VkX2sQ3AgCAIAgCAIASgK/zr0mxQEx0oE0gwL7/qWnnGLzzWHKr1GylLXPUvco172MNUdb9jTMk5MrstS60sru5NPCe74th+bEwWBdY+07L25zpW0cRWsqQhVuXmT1FsZuZq01E39THw7WMjsZHf4tw5BYcizKtedTzM06VCFNfpRNqEmNJ0v+Dz0sfrVyx3pUvt0yj1smIdHZnd4Uf1eH0bV5+vvZc2eio7uPImFESFH6X/AAh9lH+Lls2O66mNf7zofOiLwiOik/Kl9uuosN70LyWMbJG5zd51XQS+jcpKW8jzRxV8j5M5qXoTzhfmi3wZT/a+mkWHeb59PoblnuV+eptarFoIAgOdc+vCFX0rvUt623UTAut7IsHQl8RU9I3zFR7Q8y5F/s/yPmWSs80AgCArnTZ3tT9N/puV/s/zvkUO0N2uZW+Zvf8ASdNH5wWhcbqXIzrbex5nRywD0AQFOaaz+1QdD+dy1uz/ACPmZPaPmRE6KvCUP0ZPRuUl7uX0IrHeovlYpthAEAQELnp3hWdBL5hUtDex5oirbuXI5zXoDzx0lmr3lSfV4fRtXnq28lzZ6Kju48kShCjJDmnOLJppqmaEj4DyBysOLT1tIK9DSnpwUjztaGhNxP3Nuu7hVU8pNgyRhcf4b2d/SSlaOnBxPtCehUTOlV549CEAQBAEAQBAVJpVzvc57qOF1mNwmcNr3eLv80DbxnDdjqWVusd5LoZd7cvPdx6mhZCya6pqIoGmxkcG34m7SepoJ6leqT0IOT9CjSp95NROj8m0EdPEyKJuqxgs0es8ZJxJ3lefnNzekz0EYqK0UZK5OggNJ0v+Dz0sfrVyx3pUvt0yj1smIdHZnd4Uf1eH0bV5+vvZc2eio7uPImFESFH6X/CB6KP8XLZsd11Ma/3vQ+dEXhEdFJ+VL7ddRYb3oXksY2SPzhbelqRxwyj+hy7p+dc0cVPI+RzQF6I84X3osP8A0yn5DL6aRYl5vn0+huWe5RtiqloIAgOdc+vCFX0rvUt623UTAut7IsHQl8RU9I3zFR7Q8y5F/s/yPmWSs80AgCArnTZ3tT9N/puV/s/zvkUO0N2uZW+Zvf8ASdNH5wWhcbqXIzrbex5nRywD0AQFMaaH/tsQ4oG+WST2LXsF+2+ZkdoP9xciN0VeEofoyejcu73cvoR2O9RfKxTbCAIAgIXPTvCs6CXzCpaG9jzRFW3cuRzmvQHnjpDNLvGj+rw+javP195Lmz0NDdx5IllESle6Vc0zUMFTC28sbbPaNr4xc3A3ubc84J4gFes7jQehLYyje2+mtKO1FNLXMcvrRrnEKula1x/XQgMeDtIAs1/WB2grEu6Pdzz6M3bWt3kPijbVVLIQBAfhNkBXced9RWZSbBROApmW7o/VB1mtPCeCdgODW9R3q+7eFOjpVNpRVxKpW0YbPUsVUC8cxZUkc6aZzvhGR5dzlxJ8q9FBYisHnKjzN54k1o5qGx5SpXONgXOb1vjewf1OAUV0m6MsEto0q0cnQawjeCA8qmoZG0ve5rGNFy5xAaByk7F9SbeEfG0lllQ6Rc9W1kboKeMuhY5rnzEGxOIAaPkgne7bxb1q2ts6b0pPXwMu6uVUi4wWriV4r5nHRuZhvQUfQReYAvP197Lmz0NHdx5EyoiUovS2++UX8kcY8hPrWzY7oxb/AHp+aJX2yjHyskH9N/Uvt7uhYv8AdL1WKbR51EWu1zTscCO0WX1PDyfGso5gngdG5zHCzmEtcOJwNiO0L0aaayjzck02mXLocyiH0bob8KGQ4b9V/CB7dYdSyL+GKmlxNiwnmnjgb8qRdCAIDnPPZ16+r6V47Db1Lft91HkYFzvZG/6EJP1dU3eHxnta4flVHtBfqiy92c/0tFmrONEIAgK302u/UUw45Sexh9q0Oz/O+RQ7Qf6FzK2zTdaupD/+iHyyNHrWhW3cuTM2hvY80dIrz56Ew6/KsMDS6WZjGje5wHYN55AuowlJ4SOZTjFZbKCz2y4K2rkmbfUwZHfbqN3nnJJ61uW9Lu6ai9phXNXvKmVsJDRV4Sh+jJ6Nyjvdy+hJY71F8rFNsIAgCAhc9O8KzoJfMKlob2PNEVbdy5HOa9AeeOjszz+wUfQReY1efr72XNnoaG7jyRMKIlCArrPbRu2dzpqSzJTi6M4RvPG0/Icew8mJN+3vHH9M9hQuLNT/AFQ2laU8tVk2oDtV8Mzdzhg5u8Hc9h5OQg3sVotU60MbUZy7yhPOxlo5D0p00jQKlroH7yAXRnmLRrDmIw4ys2pYzXl1mlTvqcl+rUbE3PGhIv7sh63gHsOKr+Hq/wBrLPf0/wC5GBlDSLQRA2mMh+bE0m/M42b5V3Gzqy9MEc7ulH1NVrMr1+WbxU0JgpTg6RxNnD+J+8fwMvymytRp0rfXN5l+fmsrSqVbj9MFiJvWaebEVBFqR8J7rGSQjhPPqaLmw3cpJJpV68qsssuUKEaUcInFCTFLaTMzpIZpKmJhdBIS9+riYnnF2sPmE432C5BthfXtLhSioS2r3Mi8tmpOcdhoTTbEGx3EbepXigngszIGldzGBlVCZCBbukZAc76TThflB6lnVbDLzBmlS7QwsTRmS6UJZ3dzoqJz3nYXEuI52MGzl1guFYxjrqSJPGuWqnHJ7U+ZlZXuEmU6ghgNxBGRhz24LecaxtvC+O5p0liiup9VvUqvNV9DaMq5qQvoZKSFjYmuA1bDY8EODnHa7FouTiQq0K8lUU5ayzOhF03BaikMpZsVcDi2Smlw+U1hcw8oc0ELYhXpyWUzFnb1IvDRvejjO6ZpgopYCW3LWSYtLW2LrOBFjxXuN21Urq3i81Isv2teeqnJEpnVpJ9yzywMpi97CBrOfZuLQ69g0k/C2XCjo2XeRUmySted3JxSKkyrXyVMz5pTd7zc2GGywAG4AAAcgWpCChFRRk1JynJyYyVXyU8zJojZ7DcXGHEQRvBBIPOk4KcXFinOUJKSLYzb0m+6ZooH0pa+RwbrNfdt7bbFoI5rlZdWy0IuSlsNWjeqclFosNUS8VvpDzAdO91TSgd0PxkV7a52azCcA7jBwO3bt0LW7UFoT2GfdWmm9OG0r3JNXV5NnEjY3xvHBc2Rjg17eJwwuMNoV6cadaOMlGm6tCWcFk5N0izT6jY8mTPcTY6rjqDl1iyw67c6z52kY7Zo0Y3cpbIMsFUS6Vjl3So6N0sUNLwmOezXe+4u0lt9QNxGHGFo07HKTlIzqt9otxiiq5pHPc57rlziXOJ2lxNyT1laaSSwjLbbeWTWaOc0uT5XPY0Pa8APY64DgMQQRsIuccdpwUNehGqsMnt68qLykXbmhnB7up+7dzMfCLC0u1sQBjew4+JY9el3UtHOTYoVe9jpYJtQkxr+eWc4yfEyQxGTXdqAB1rHVLrk2OGCnoUO9ljOCGvWVKOcFMZ4Z0S5Qka97NRjAQxgudW9rkusLk2G4bBgtehQjSWEY9xXlWeWtRBxPc1wc24c0ggjaCDcEdamaTWGQJtPKLWze0ovkcyKam4ZBu9jrAkNJvqFuGzjWZVsVFOUWatG90motHt70NP/ANxN2M9i+f8AIT4I+/8AHw4se9FT/wDczdjPYvn/ACE+CH/Hw4slM29HkVHUMnZNI5zQ4WcG2N2lu4cqjq3cqkdFokpWkactJM3NVC2EAQBAQueneFZ0EvmFS0N7HmiKtu5cjnNegPPHRWY8mtk+kI8SwdYGr+IWBcLFWXM9DQeaceROKElCAIDwraKOZupLGyRvzXtDh2FdRk4vKZ8lFSWGjWKzRtQSEkROjJ8W9wHUCSB2KxG8qr1K0rOk/Qw2aKqIHF055C9tvIwFd+Pq/A4VjS+JL5OzGoICC2ma48chL/I8kDqCindVZbZE0LalHZE2IC2A2KuTn6gCAIDXso5kUM5Ln0zA47SwuZc8Z1CASp4XNWOpSIJW1KW2J4Uuj3J7DcUwcf43vcOxzreRdO7rP1PitKS/6mw0lJHE3VjjaxvzWNDR2BV5ScnlsnUUlhI918PoQBAEAQCyAWQGNlCYsjcWi7rWaONxwA7VFWm4Qbisv05+hJRgpTSez15GJm3X92gaSbvbwXc439YsVX7PuO/oqT2rU/z47Se9o91VaWx60SiulQID5e8DEm2IHWTYeUr42ltPqTewxcq1Too3PawO1QSQXWw5OCb+RQXNWVKm5xWcbdeP4ZLQpxqTUG8Z+GfsetFNrxseRYua11uK4BUlGbnTjJ+qTOKsNCbjwZ72UhwLIAgCA8mVDHOc0OaXN+EARcc43LiNSLk4p61tOnCSSk1qew+w4EkbxtXWVnB8w8ZPqy+nwWQBAEAQBAEAQBAQueneFZ0EnmFS0N7HmiKtu5cjnNegPOm+Zh5/+4o+4TxufECSxzLa7Lm5bYkAtuSdtxc7d1G5tO8elF6y/bXiprRlsN4bpNoD8uQchid6gqfgqvD3LvjaPE/ffMyf4x/3T/Yngq3D3PvjaPEe+Zk/xj/un+xPBVuHuPG0eI98zJ/jH/dP9ieCrcPceNo8R75mT/GP+6f7E8FW4e48bR4j3zMn+Mf90/2J4Ktw9x42jxHvmZP8Y/7p/sTwVbh7jxtHiPfMyf4x/wB0/wBieCrcPceNo8R75mT/ABj/ALp/sTwVbh7jxtHiPfMyf4x/3T/Yngq3D3HjaPEe+Zk/xj/un+xPBVuHuPG0eI98zJ/jH/dP9ieCrcPceNo8R75mT/GP+6f7E8FW4e48bR4j3zMn+Mf90/2J4Ktw9x42jxHvmZP8Y/7p/sTwVbh7jxtHiPfMyf4x/wB0/wBieCrcPceNo8R75mT/ABj/ALp/sTwVbh7jxtHiPfMyf4x/3T/Yngq3D3HjaPEe+Zk/xj/un+xPBVuHuPG0eI98zJ/jH/dP9ieCrcPceNo8T2otIVFNIyON8he9wa0dyfiSbcWA5VzK0qxWWvc+xu6UnhMkso5YijmDZHHgN1sATwnXG7ZZt/5ljXF7Rp1lGb2LOzOt/ZfU1qNrUnSbgtv0X+/oROQq9jauRrD+rmxbcEWfttY87h2KjZXFON3KMH+meznt+/sXLqjOVtFy80fp+Y9ydyvlB8JjIa0te9rMSQQTfHl2LTuriVFxwsptL5lC3oRq6Sb1pNn3lqsdDE6Roa4N2gkg4kDC3OurutKjSdRLODm2pRq1FBvGSLyy+QyUrtcaj3ssy2AdtuTtIx2Kndup3tJ51NrV8S3bKmoVFjWk9fwJHLWt7mm1rX1HbL22cqs3mfDTzwZWtsd/DHFHlQPm9zxmMMFo22D73dZo4vg8m3qXNCVXuIuCWxbfXV7e51VVLvpKTe17PT7+wZl1pp2Tapu86rWXxL7kWvxXG3i7F8jfxdCNbHm1JfHZgOzkqzp52a2/gZE8kzGF51HWFywAg22kNcTif8IvyKacq0IuWp49Nf1/1r+BHGNKUtHWs+v+v9mJlDLRbHHNG1ronFoJJOsLnHggbrHft3KCveuNONWCTi8c/l/vaTUrRSnKnJ4ks8vn/oy2TT90ZeNvc3A3x4UZAuNbHG+zAYcZ3zKdfvFmK0XnPFcOefhsIXGjoPEnpL5P8+JiUTm+6J2tiDJdUOL9YuaSdmGGGOOy6gpOPf1IxjieFl7V8NWrrsJqifcwlKWY52bH+fM883nyl1RrODiJS0kg4kADADYMAubF1HKppPL0vojq8VNRhhY1GVQZRe6aSJ7WtLADgSdYHeMNmztU1G5nKtKlNJNe64kVWhCNKNSLbz7GRLNJ3TUaGW1dYkk3GNgLDbcg9hU0p1O80YpYx+fPX8iKMaehpSzkzFOQhAEAQBAEAQBAEAQBAEAQBAEAQBAEAQBAEAQBAEAQBAEAQBAEB8TShrS5xsGgknkAuuZSUYuT2I6jFyaS9TwycwhgLhZzrvdyE426hZvUo6EWoZltet9fts6HdZpywti1Lp99pF530pMbZW/DicHA8lx+BAPUVR7VpN01Vjtg8/nsy32dUSm6ctkjyy3VCWCmlHwTLG48TdoN+Y4Li8qqrQpVVs0ovl/4zu1punWqU3t0WZWdkoFNIN7gLDfYObc8w4+bjU/akkraS9X9yHs+LdeL4fYx8rHvE7u6Mx3YgKO6a/YfppL6Elut8vgyQy88e558Rgwg8htv7QrN614epyZXtE++hzPTJJ/Z4ujZ5oXdq/2Icl9Dm430ub+pq1Mw+5aWT5MUxc/kbr31jzW8qw6UX4WjUWyMsvlnaa03/wDRUh6yjq+Rt1bO1sb3kjVDSb7ti9BVnGFNyezBjUoOU1FbcmrTQGOghD8CZGmx3AuJ/DFYbpulYQjPU8r65+hrRmql5Jx4M3FegMUg6N37fP0bPV7Vm0mvHVOSL9Rf/JDmxkB4a+ruQLTOJvuB3nkwSyajOtn+5i7TcaWP7UM4WmN0VS3/AOs6r+WN2HkJ8qXydOULmP8A11Pk/sLNqpGVB+uzmiSoBcF52vOtzN2NHJwbG3GSrlHWtPjr6ent7lWrqejw/H7+xlKYiCAIAgCAIAgCAIAgCAIAgCAIAgCAIAgCAIAgCAIAgCAIAgCAIDxqqcSN1STa4JtvsQbHkNrFcVKanHRf5+ep3Cbg8o9l2cGPXUvdWlmu5oIIOrq4gi1uED5FFWpd7Fxy0ntxj+UySlU7uWljPz/jBh0eRGxtLBI8xk3LH6haeMYs2FV6NjGlHQUm48Hhr6E9S7lUlpOKzxWU/qZUeT4mtLRGwNdgRqixHEeMKeNvSinFRWHt1ELr1G03J5R9Ghj1NTubNT5uqNW/NsX3uKWhoaKxwxqPnfVNLS0nnjnWfhoItUNMTC0bAWiwPGBbavnh6TjouCxwwj731TOlpPPM/RRRhpYI2ahxLdUapPGRay+qhSUdBRWOGFj5HzvqjlpaTzxzrP2CjjZfUjY2+3VaBfnsEhRp0/JFLkkhOrOfmk31PltBELWjbgbjAWB4wNgPMioU1jEVqPrrVHtkz7mpI3m742OOy7mgm3FiF9nRpzeZRTfI5jVnFYi2up9xRNaNVrQ1vEAAOwLqMIxWjFYR8lJyeW8s8WZPiBBEUYIxBDG3B4xgo1bUVhqC1fBHbr1Xqcn82fr6KMv1zG0vHyi0a2GzFfXQpuem4rPHGs+KtNR0VJ4MauqGPd7nBu53wxt1Y9p1uK4wHOFFWqQnLuFrb2/BeueezqS0oSjHvvRbOfp9+hIq0VggCAIAgCAIAgCAIAgCAIAgCAIAgCAIAgCAIAgCAIAgCAIAgCAIAgCAIAgCAIAgCAIAgCAIAgCAiaLvuo+jH+Co0v6qpyiXKv8ATw5slleKZ//Z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728" name="AutoShape 8" descr="data:image/jpeg;base64,/9j/4AAQSkZJRgABAQAAAQABAAD/2wCEAAkGBxQSEhMUExIWFhQWGBgXFxcVFxoeFBYWHhcYFyAZFRkZHSsgGRomGxUaIjEjJSkrLi4uHh8zODMsNygtLisBCgoKDg0OGxAQGjImICQyMDQsNDUvLywsLzQtNDgsLDQ0LC84LCwsLCwsNCwsLDAsLCwsLCwsLCwvLCwsLCwsLP/AABEIAIkBbwMBEQACEQEDEQH/xAAcAAEAAgMBAQEAAAAAAAAAAAAABQcEBggDAgH/xABQEAABAwIBBgcJDAgFBAMAAAABAAIDBBEhBQYHEjFBIlFhcXOBkRM0NVOhsrPB0RQXMjNCUnJ0g5OxwhYjJFVikqLTgqPD0uElVGPwFUNk/8QAGgEBAAMBAQEAAAAAAAAAAAAAAAMEBQIGAf/EADcRAAIBAwAHBgUDBAMBAQAAAAABAgMEERIhMTNRcYEFExQyQaFhkbHR8CIjwTRSU+EVQvEkJf/aAAwDAQACEQMRAD8A2Cr0QCx7nVm+4PjBB62uFuwrSj2g/WJmy7OXpIrTKuT5KeZ8Mos9hsRu4wQd4III5CtCE1OKkjNqQcJOLNj0VeEofoyejcq97uX0LNjvUXysU2wgCAICFz07wrOgl8wqWhvY80RVt3Lkc5r0B543DM3MGWvYZTIIorkAlus55G3VFxgNl77bqpXu40no4yy5b2jqrSbwi08zc1G5PbI1srpO6FpJcALWBGFudZleu6rTa2GnQoKkmkyVyllNkNgbue7BrG4ucebcOVZ9xdQo4T1t7EtrL1G3lVy1qS2v0PxjqhwvqxM/hJc49ZFhfmukXcSWWkvm/sfWqC1Zb+S+54y5WdC4CoYGtcbCRhvHfidcAt8qildujJKvHCexrWuvqvzWdxtlVTdJ5a9Hqf8AslAb4jYryeSpsP1AEAQBAEAQBAEAQBAEAQBAVvWaW4muc1tM9xaSMXtAwNtwK0I2EmstlCd/GLxghq3S5UO+Kp4mfTLnnyaqlj2fD1ZDLtGXojJ0e511dXXhs0xczubzqANDARa2AHLvXN1Qp06WYo7tbipUqYky2FmGkEAQBAEB8vdYE8QugNAfpbpLcGGoP+GMfnV7/j6nFFHx9PgyIyjpdcQRBTAcTpXk/wBLQPOUsez1/wBpEU+0f7YmxaMMvz1kdQ+d4cWyANAaAGgtvYWH43UF3SjTaUSxaVZVItyN2VMthAEAQBAEAQFJ6ZIQ2uYR8qFhPKQ97fwAWxYP9vqY/aC/cXIwtFXhKH6Mno3Lq93L6HFjvUXysU2wgCAICFz07wrOgl8wqWhvY80RVt3Lkc5r0B546JzFhDMn0gAteJrutw1z5XFYFw81Zcz0FukqUccCbe4AEnYBcqBvCyydLLwjU813GoqZZ34loGqPm61wLczWkdZWF2a/EXE60vTZ8M/ZfVmvfJUaEaUfX+P9m3LeMcxcqUoliew7wbch2g9tlDcUlVpSg/X8RLQqOnUUkQmZNcXMdG4/AsW/RN8OojyrM7HrucHTfps5P7F/tOiozU167TY2yAkgEXG0XxHOFsKSbxkzGmlk+IqhjiQ17XEbQCDbntsXMakZaovJ9lCUdbWD8mq42Gz5GtP8TgPxXydWnDVKSXU+xpzl5U30PVrgRcG44xsXaaetHLTWpnnPUMZ8N7W/SIH4rmdSENcmlzOowlPyrJ9Mla4awcC3jBFu1fVKLWU9R8cWnhrWfscgcLtII4wbhfVJSWUz44tPDPF9bGDqmRgdxFwv2XUbrU09FyWeZ2qVRrKi8cjIUpGfDJmkkBwJG0Ai45wuVOLeE9Z04ySy0eYrI9bV7ozW+brDW7L3XPe09LR0lnmfe6njS0Xjke6kOAgMWtybDM0tliY9p3PaD+I2rqM5ReUzmUIyWGjnvPDJTaWsnhZfUa4Fl/muaHgX32DrX5Fu0KjqU1JmDcU1TqOKJzRF4RHRSflUN9uupPYb3oXksY2QgCAIAgBCAhMq5p0dQ0tfTxgkW12NDZG8oc0X6timhXqQepkU6FOaw0c919KYpZIjiY3uYTxlri31LdjLSinxMCcdGTjwLW0JfEVPSN8xZnaHmXI1Oz/I+ZZKzzQCAIAgCAIAgKb01D9rgP8A4fzv9q1uz/I+Zk9oedciK0VeEofoyejcpL3cvoRWO9RfKxTbCAIAgIXPTvCs6CXzCpaG9jzRFW3cuRzmvQHnjpHNMWoaT6vD6Nq8/W3kubPQ0d3HkjNyi0mKQDaWOA/lKq1k3TklwZZovFSLfFGuZhnCb/B+b2LI7FaxPp/Jp9rLXDr/AAbWtwyAUBpWZkQfJMCLtLLEbsXf8Fed7IipznnZj+Td7Sk4wjjbk9smUYFZPC3gx2u4C+IGqdW/ES/sw3ru2oxV5Uox1R9emNXzfy1bCOvVbtoVHrl6ff2/kzctUzKXWqI+C8t7m1oADLnfa24C9uQKzd0oWubinqeMJemv16fwQW1SdxijPWtufU9sjAsib+okc54DnvJjJeSL3JL7kY71JaZhSWabbetv9OvPU4ucSqP9aSWpLXq9jzyXBLFNLaItp3XcGkt4LrA4Brja5uMORcW1OtSrTxDFN60tWp8k3t1+x1XnSqUo5lma56z4zS/WiSeThSOdq3PyWgA2bxDhfguey/3VKvPXJvHJcFwOu0P23GlDUkjwynC2OtiaGjUltrs+Q43IuW7DuPUo7iEYXkIpapbV6P44O6EpTtZNvXHY/VdT9yswQGOmguzu77uIOLQSG2bxf8L7dJUNG3o6tN6/hnC1fnoLdutpV6uvRWr6mwxUUbWagY0Mta1hY8/GtWFGnCGgorBmyqzlLSb1kHQvEdTJSOGtC4XY12IbhrFov8nbhyLNoy7u5lay1wetLh8OW35F+qtOhG4WqS2/TPMxck0Q92VEbeDGBi1uFxcHVvtAud3NsUFrRirupTjqjw/PT/zYTXFV+GhN62SecmT4/czyI2gsALSABbEbLblc7Qt6Xh5fpWrZ8CrZV6nfpNvXtMzIUxfTxOcbktFydpthc9isWU3OhCUtuCC6io1pJcTPVorhAUbpdbbKLuWKM/iPUtmx3XUxr/e9Boi8IjopPypfbrqLDe9C8ljGyEBjZSqxDFJK7ZGxzzzNaXepdRjpSS4nMpaKbMLNXLPuyljqCzU19bg62tbVe5m2wv8ABvsXdan3c3HJxRqd5BSJZREoQBAc6Z7ttlCr6Vx7Tf1ret91HkYF1vZFhaEviKnpG+YqPaHmXIv9n+R8yyVnmgEAQBAEAQBAU7pr76g6H87lq9n+R8zJ7R8yIjRV4Sh+jJ6Nylvdy+hFY71F8rFNsIAgCAhc9O8KzoJfMKlob2PNEVbdy5HOa9AeeOks1e8qT6vD6Nq89W3kubPRUd3HkiUUZIapRxe4qoh2EMuDXbgb3AJ3WxHWCsOlHwV01LyS2P6fyvl8TXqS8XbprzR2r6m1rcMgjM4MoCGJ2PDeC1gG0k4XA5L/APt1TvrhUaT4vUuZas6Dq1FwWtnjmvkswRXcLPfYkcQGweU9qi7NtXQpfq2vb/CJL64Vap+nYjDyWf8AqFR9H+2q9s//ANCry+xNX/oqfP7mXndSmSnOqLljg+3IAQewOv1Kx2pSdS31ejz9/Yh7OqKFbX66jLyDUB9PERuaGnnAsfwU9lUVShBrh9NRDdwcK0k+P1Mt07Q4NJ4RBIHILXPIMQrDnFSUfVkKg2tL0IPJMTwXPpg3uEhJ1ZHEHWva7NUGzTbYcdmxZltCcW526WhLXhvGvisJ6nwfsX7iUWlGs3prh/Oca+RmQZLJm7vK4OeBZjWjgsGPHi44nHDaVYhat1u+qPL9F6L7sglcJUu6prC9eL+xG5zx6k9NMfgBzWuO5tnXx6iexU+0U4VqVZ7E0n8Nf/pasZaVGpS9cavkbMtkyzWYo+6ZRc4fBiFid19W1ue7j2FY0Y972g5LZFfx/v2NSUu7slF7Zfc/cjn9vqeb1sX21/rqv5wFx/R0/wA4knnH3tN9H1hXL/8App8irZb+PM/M2u9ovo+sp2f/AE0OQvd/Ik1cKoQFH6X/AAh9lH+Lls2O66mNf7zofOiLwiOik/Kl9uuosN70LyWMbIQGiaXMtiGk7g0/rJza28RgguPXg3rPErtlS0p6Xoile1dGno+rJDRb4Mp/tfTSKO83z6fQ7s9yvz1NrVYtBAEBzrn14Qq+ld6lvW26iYF1vZFg6EviKnpG+YqPaHmXIv8AZ/kfMslZ5oBAEAQBAEAQFO6a++oOh/O5avZ/kfMye0fMiI0VeEofoyejcpb3cvoRWO9RfKxTbCAIAgIXPTvCs6CXzCpaG9jzRFW3cuRzmvQHnjpLNXvKk+rw+javPVt5Lmz0VHdx5IlFGSHnPC17S17Q5p2gi4XM4RmtGSyjqM5ReYvDMRmSmtwZJKxvzQ8kDm1r26lBG1jHVCTS5/fJM7hy1yim+X2wfdPkyNjtexc/57yXO6idnUvsLanCWnjL4vW/fZ0OZ3E5R0di4LUj6raqJoIklawHjeGnqNwQrDpuaxr6f6IVNReSHgZQa+syoZrne2pOsb8ofcqquy6cZaajJPjmX3LD7QnJaOkmuGEbAxwIuDccatFcwBkdjXF0bnxa2JEZGqT9FwIHUqng4RbdNuOduNnyeV8iz4qTSU0pY47fnqPmre2mbrBpe97msGs7hPcdgLjsG3ZhyL5VlC2jpJZcmlt1tvZr4fmD7TUq8tFvCWXy6GA/NRl7skfHfGzTdo5AbA251VfZMM5hJx+Cer7lhdpTxiUUzwqsmVFM0yR1LnhnCLX3tqjbtJBw5lFVtbi2i6lOq2lrw/8A1/wSU7ihXkoTp4z6o2CFzZomlzQWyNBLTiMQDZasHGvSTa1SS1czOkpUqjSetM8W5M1RqtmlawfJDhYDiDiC4DrUatdFaMZyS4Z/lpv3O3cZeXFN8cfxs9jHNXRwtMfd4owdv65rXX4y7W1r8qnhaKMNCEXj4Zz89ufiQzusz0pyWfjj6bDFpI6Ev1o52F53sqSXG/GQ+5UC7LpwlpqLT45l9yZ9oTmtHSTXJEtW5PZMOHrEcQe4NO/EA2K7rW0K2qefm19DmlXnS1w+iFDk5kOEesBxF7i0b8ATYJRtqdFYhnHNte4q151dcvojLU5CEBR+l/wh9lH+Lls2O66mNf7zofOiLwiOik/Kl9uuosN70LvmlawFznBrRtLiABzkrHSzsNlvBqmcWkKkpmnUkE8u5kRBbf8AieMGjtPIrNK0qTetYRVq3dOC25ZSuWsrS1czppnXe7i+C1u5rRuaP+cSSVsU6cacdGJjVKkqktKRcujOuiZk2na6VjSO63DntBH66Q4glZF3Fus8Lh9DYs5JUVr/ADJtH/ykPjo/52+1VtCXAs6S4npBWRvNmSMcdtmuBNuPAr44tbUfU09h7r4fTnXPrwhV9K71Lett1EwLreyLB0JfEVPSN8xUe0PMuRf7P8j5lkrPNA8p6hjBd72tHG4gDyr6k3sPjaW0xWZbpibCphJ4hKy/Zddd3PgznvIcUZzXAi4NxyLg7P1AEAQFO6a++oOh/O5avZ/kfMye0fMiI0VeEofoyejcpb3cvoRWO9RfKxTbCAIAgIXPTvCs6CXzCpaG9jzRFW3cuRzmvQHnjpLNXvKk+rw+javPVt5Lmz0VHdx5IlFGSBAa5ndnjBQNs7hzEXbE04kcbz8hvLtONgbFWKFvKq9WziV69xGkte0rmDLGU8rymOJ5ijHwu5ksjY07Nd44TieK+OOAF7X3ToW8cyWWUFVr3EsR1I2ag0TU4F55pZH79WzWnyF3lVeV/P8A6pIsxsIf9m2e9XoponDgOmYdxDgR1hw9YXMb+qtuGdSsaT2ajRcvZuVuSXd0jmd3InCWIlovxSsvh13B49yu061K41NaylUo1bfXF6jY80NKBLmxVtscBO0WAP8A5WjAD+IWtvG0qvXsf+1P5E9C+y9Gp8yya+kbMzVvbEOa5u1rhiHDjWPXoqrDRerh8Gthr0arpy0l1+KPJklQBZ0cbj84PLb8paWm3aVxGVwtTin8c49savmztqg9abXTPvk856WWYasjmsjPwmxklzhxF5AsOOw61xOlVrLRqNKPqlrb66vp1Oo1KVJ5gm36N6kumv6mnZ5aRmUxMFI1r5GcFzz8VGRhqtA+E4dg5cQtq2stJJy1L0Me5vdFtR1s1TImSa/LLi6WoeIQbOe++pfijjbZpPYBx7laqVKVvqitf56lWnCtca5PV+ehutLoroWizu6vPGX27A0BU3fVXsLisaS26zCypokgcCYJpGO3CSzmc2ADhz3K7h2hNeZZOJ2EH5Xgr+Z9dkqYx90fE4YgNdeJ43OAPBc023jsKvpUq8c4z9Sg3VoSxnBZuYmf7awiGcBk/wAkj4EtseDf4LuTs4hnXNo6f6o7PoaVtdqr+mW03pUi4EBR+l/wh9lH+Lls2O66mNf7zofOiLwiOik/Kl9uuosN70Ljy7kllXA+CQuDH2uWEB2Dg7AkEbWjcsmnUdOSkjWqQU4uLNFyxowpIoJpGyT60cb3i72Wu1pcL8DZcK7C+qSkk0ilOxpqLesqJapklm5maPKWro4p5HzB79e4Y5obwZHMFgWE7Gjes64u506jisGnb2kKlNSeSb96Wi8ZUfzs/tqHx9XgibwFPiyYzYzIp6CV0sLpS5zCw67mkWuHYWaMbtChrXM6qxIlpW0KTzE2ZVywc659eEKvpXepb1tuomBdb2RvuhiVrKarc5wa1rwXOJsAAy5JJ2CypX6bnFIv2DSptsZRzlrcpPdFkxjmQNOq6c8Eu5nH4A5G3dsOGxI0aVFZrbeH5/4JVqlZ4palxMWPRLNJwp60a522Y55/mc4E9i68fFaox/g48BKWuUtZiZW0SzMaXQTsmI+Q5uo48jTrEE89uddQ7Qi3iSx7nE+z5JZi8mo5LyzVUMhEb3xuabOjdfVuDiHsOF93HzK3OnTqrWslWFWpSepl3ZlZ1MyhCXAasrLCRl9hOxzeNpsbcxG5Y1xQdKWPT0NmhXVWOVtNiUBOEBTumvvqDofzuWr2f5HzMntHzIiNFXhKH6Mno3KW93L6EVjvUXysU2wgCAICFz07wrOgl8wqWhvY80RVt3Lkc5r0B546SzV7ypPq8Po2rz1beS5s9FR3ceSJRRkhrefWc7aCn1hYzPu2Jp2E73H+Ftx2gb1Yt6Dqyx6epXuK6pQz6+hQk80k8pc4mSWR2JPwnOJsPULLbSUI4WpIw25Tlr2s6IzVyGyipo4WgXAu9w+XIRwneocgAWDWqupNyZv0aSpwUUS6iJQgPGtpWSxvjkaHMeC1wOwgr7GTi8o+SSksM5sy5k401RNCce5vc0HjF8D1tsV6GnPTgpcTz1WGhNxLK0RZ0F37FK65aC6EnbqjbH1DEcl9wCzr6hj9xdTRsa+f230LPWcaJqukjLxpKNxYbSynubCNrbgkuHKGg2PGQrNrSVSpr2IrXVXu6eVtKFjjLiGjaSAOcmwW23jWYaWXg6ZyTk9lPDHDGLMjaGjl4yeUm5PKV52c3OTk/U9HCKjFRRlrk6CArzTTRh1LDLbhMl1b79VzXXHa1qv2EsTa+BQ7QjmmnwZUFPO6N7XsNnscHNPE4G4PaFqtJrDMmLaaaOm6GpEsccg2PY145nAH1rzkloto9JF5SZ7r4fSj9L/hD7KP8XLZsd11Ma/3nQ+dEXhEdFJ+VL7ddRYb3oXksY2SNzm7zqugl9G5SUt5Hmjir5HyZzUvQnnC/NFvgyn+19NIsO83z6fQ3LPcr89Ta1WLQQBAc659eEKvpXepb1tuomBdb2Rm5l0s1ZehYSyF7xLO8bdRoADeLbsHHY7AVxcSjT/ce3YiS2Uqi7tbPUvXJ9FHBG2KJoYxgs1o/wDcTvJ3rGlJyeWbMYqKwjIXJ0EBUGmnJjWTQTtFjK1zX23uZq2J5dV1v8IWrYTbi4v0MrtCmk1JepEaKa4x5Rjbula+N38pePKwDrUt7HNJvgRWM2quOJeyxTaCAp3TX31B0P53LV7P8j5mT2j5katmZVzRVcb6eLusoD9Vh3gtIO8bBirNxGMoNSeEVraUo1MxWWWR+k+WP3Y3y/7ln9zb/wB5pd9cf2D9J8sfuxvl/wBydzb/AN4764/sH6T5Y/djfL/uTubf+8d9cf2D9J8sfuxvl/3J3Nv/AHjvrj+wwMv5w5UfTTtlyeGRujeHvx4LS03d8LcFJTpUFNNT1nFSrXcHmBVa0zJOks1e8qT6vD6Nq89W3kubPRUd3HkiUUZIc/6RcsmprpTfgRHuTBus02J63XN+K3Ety1p6FNfHWYV3U06j+BFZuSuZVQvZC6dzHh4ibfWcW8LCwJwtfZuUtVJwabwR0W1NNLJaX6e137mn/wA3+ys3wtL/ACL2+5p+Kqf42P09rv3NP/m/2U8LS/yL2+48VU/xsfp7Xfuaf/N/sp4Wl/kXt9x4qp/jY/T2u/c0/wDm/wBlPC0v8i9vuPFVP8bNCzkoqyrqZag5PqGd01TqiKQ2sxrNuoL/AAb7FdpSp04KOmtXxRRrQq1JuWg/kfmbmSK2Cqp5RSVI1JGEnuMnwdYB1+Ds1SQlWpTlBrSWziKNKrGonov5HQKwzcNJ0pZuTVkMRgGs+JziWXALmuAFwSbXFhhylXLOtGnJ6XqVLyjKpFaPoalmVo8qfdMctTH3OOJwfYuaXPcDcABpNhcC9+bfhauLuGg4weWyrb2c1NSn6FxrJNUIAgNA0wV0XuPuXdGd17ox2prDXsL46u0DlV6xjLvNLGopX0o93jOspha5jHR+Z5/YKP6vD6Nq8/X3subPRUd3HkiXURIUfpf8IfZR/i5bNjuupjX+86Hzoi8IjopPypfbrqLDe9C8ljGyRuc3edV0Evo3KSlvI80cVfI+TOal6E84X5ot8GU/2vppFh3m+fT6G5Z7lfnqbWqxaCAIDnXPrwhV9K71Lett1EwLreyN/wBCLB3KqdYXL2C++waSB5T2qj2g/wBUS/2ev0MstZ5oBAEBW+m1n7PTnilI7WH2K/2f53yKHaC/QuZXuYz7ZQpD/wCVo7cPWr9yv2pGfav92J0UsE3wgKd0199QdD+dy1ez/I+Zk9o+ZERoq8JQ/Rk9G5S3u5fQisd6i+Vim2EAQBAQueneFZ0EvmFS0N7HmiKtu5cjnNegPPHSWaveVJ9Xh9G1eerbyXNnoqO7jyRm10/c45H/ADGOd2An1LiKy0juTwsnMBcTicScTzr0h5p7Tb9FDb5Si5GSH+gj1qpe7plyx3pe6xTaCAIAgCAIAgCAIDzqJ2xtL3uaxoxLnEBoHKTgF9SbeEfG0llmkZa0n08Z1KZjqmQmw1bhhOywJF3HmBvxq5TspvXLUipUvYLVHWyOFJlnKHxjxRwn5Iu19uYHXvyOc3mXelbUti0n+dCPRuKu16KIvPPMWChojKHvkmMjAXuNhje9mjj5SSpbe6lVqY2IjuLWFOnnayuVoGadHZnd4Uf1eH0bV5+vvZc2eio7uPImFESFH6X/AAh9lH+Lls2O66mNf7zofOiLwiOik/Kl9uuosN70LyWMbJG5zd51XQS+jcpKW8jzRxV8j5M5qXoTzhfmi3wZT/a+mkWHeb59PoblnuV+eptarFoIAgOdc+vCFX0rvUt623UTAut7IsHQl8RU9I3zFR7Q8y5F/s/yPmWSs80AgCArnTZ3tT9N/puV/s/zvkUO0N2uZW+Zvf8ASdNH5wWhcbqXIzrbex5nRywD0AQFO6a++oOh/O5avZ/kfMye0fMiI0VeEofoyejcpb3cvoRWO9RfKxTbCAIAgIXPTvCs6CXzCpaG9jzRFW3cuRzmvQHnjpLNXvKk+rw+javPVt5Lmz0VHdx5I98tRl1PO0bTFIBzlhC+U3iSZ1NZi0cyheiPNm2aLpdXKUH8Qkb/AJbj+IVW8WaLLVk8VkX2sQ3AgCAIAgCAIASgK/zr0mxQEx0oE0gwL7/qWnnGLzzWHKr1GylLXPUvco172MNUdb9jTMk5MrstS60sru5NPCe74th+bEwWBdY+07L25zpW0cRWsqQhVuXmT1FsZuZq01E39THw7WMjsZHf4tw5BYcizKtedTzM06VCFNfpRNqEmNJ0v+Dz0sfrVyx3pUvt0yj1smIdHZnd4Uf1eH0bV5+vvZc2eio7uPImFESFH6X/AAh9lH+Lls2O66mNf7zofOiLwiOik/Kl9uuosN70LyWMbJG5zd51XQS+jcpKW8jzRxV8j5M5qXoTzhfmi3wZT/a+mkWHeb59PoblnuV+eptarFoIAgOdc+vCFX0rvUt623UTAut7IsHQl8RU9I3zFR7Q8y5F/s/yPmWSs80AgCArnTZ3tT9N/puV/s/zvkUO0N2uZW+Zvf8ASdNH5wWhcbqXIzrbex5nRywD0AQFOaaz+1QdD+dy1uz/ACPmZPaPmRE6KvCUP0ZPRuUl7uX0IrHeovlYpthAEAQELnp3hWdBL5hUtDex5oirbuXI5zXoDzx0lmr3lSfV4fRtXnq28lzZ6Kju48kShCjJDmnOLJppqmaEj4DyBysOLT1tIK9DSnpwUjztaGhNxP3Nuu7hVU8pNgyRhcf4b2d/SSlaOnBxPtCehUTOlV549CEAQBAEAQBAVJpVzvc57qOF1mNwmcNr3eLv80DbxnDdjqWVusd5LoZd7cvPdx6mhZCya6pqIoGmxkcG34m7SepoJ6leqT0IOT9CjSp95NROj8m0EdPEyKJuqxgs0es8ZJxJ3lefnNzekz0EYqK0UZK5OggNJ0v+Dz0sfrVyx3pUvt0yj1smIdHZnd4Uf1eH0bV5+vvZc2eio7uPImFESFH6X/CB6KP8XLZsd11Ma/3vQ+dEXhEdFJ+VL7ddRYb3oXksY2SPzhbelqRxwyj+hy7p+dc0cVPI+RzQF6I84X3osP8A0yn5DL6aRYl5vn0+huWe5RtiqloIAgOdc+vCFX0rvUt623UTAut7IsHQl8RU9I3zFR7Q8y5F/s/yPmWSs80AgCArnTZ3tT9N/puV/s/zvkUO0N2uZW+Zvf8ASdNH5wWhcbqXIzrbex5nRywD0AQFMaaH/tsQ4oG+WST2LXsF+2+ZkdoP9xciN0VeEofoyejcu73cvoR2O9RfKxTbCAIAgIXPTvCs6CXzCpaG9jzRFW3cuRzmvQHnjpDNLvGj+rw+javP195Lmz0NDdx5IllESle6Vc0zUMFTC28sbbPaNr4xc3A3ubc84J4gFes7jQehLYyje2+mtKO1FNLXMcvrRrnEKula1x/XQgMeDtIAs1/WB2grEu6Pdzz6M3bWt3kPijbVVLIQBAfhNkBXced9RWZSbBROApmW7o/VB1mtPCeCdgODW9R3q+7eFOjpVNpRVxKpW0YbPUsVUC8cxZUkc6aZzvhGR5dzlxJ8q9FBYisHnKjzN54k1o5qGx5SpXONgXOb1vjewf1OAUV0m6MsEto0q0cnQawjeCA8qmoZG0ve5rGNFy5xAaByk7F9SbeEfG0lllQ6Rc9W1kboKeMuhY5rnzEGxOIAaPkgne7bxb1q2ts6b0pPXwMu6uVUi4wWriV4r5nHRuZhvQUfQReYAvP197Lmz0NHdx5EyoiUovS2++UX8kcY8hPrWzY7oxb/AHp+aJX2yjHyskH9N/Uvt7uhYv8AdL1WKbR51EWu1zTscCO0WX1PDyfGso5gngdG5zHCzmEtcOJwNiO0L0aaayjzck02mXLocyiH0bob8KGQ4b9V/CB7dYdSyL+GKmlxNiwnmnjgb8qRdCAIDnPPZ16+r6V47Db1Lft91HkYFzvZG/6EJP1dU3eHxnta4flVHtBfqiy92c/0tFmrONEIAgK302u/UUw45Sexh9q0Oz/O+RQ7Qf6FzK2zTdaupD/+iHyyNHrWhW3cuTM2hvY80dIrz56Ew6/KsMDS6WZjGje5wHYN55AuowlJ4SOZTjFZbKCz2y4K2rkmbfUwZHfbqN3nnJJ61uW9Lu6ai9phXNXvKmVsJDRV4Sh+jJ6Nyjvdy+hJY71F8rFNsIAgCAhc9O8KzoJfMKlob2PNEVbdy5HOa9AeeOjszz+wUfQReY1efr72XNnoaG7jyRMKIlCArrPbRu2dzpqSzJTi6M4RvPG0/Icew8mJN+3vHH9M9hQuLNT/AFQ2laU8tVk2oDtV8Mzdzhg5u8Hc9h5OQg3sVotU60MbUZy7yhPOxlo5D0p00jQKlroH7yAXRnmLRrDmIw4ys2pYzXl1mlTvqcl+rUbE3PGhIv7sh63gHsOKr+Hq/wBrLPf0/wC5GBlDSLQRA2mMh+bE0m/M42b5V3Gzqy9MEc7ulH1NVrMr1+WbxU0JgpTg6RxNnD+J+8fwMvymytRp0rfXN5l+fmsrSqVbj9MFiJvWaebEVBFqR8J7rGSQjhPPqaLmw3cpJJpV68qsssuUKEaUcInFCTFLaTMzpIZpKmJhdBIS9+riYnnF2sPmE432C5BthfXtLhSioS2r3Mi8tmpOcdhoTTbEGx3EbepXigngszIGldzGBlVCZCBbukZAc76TThflB6lnVbDLzBmlS7QwsTRmS6UJZ3dzoqJz3nYXEuI52MGzl1guFYxjrqSJPGuWqnHJ7U+ZlZXuEmU6ghgNxBGRhz24LecaxtvC+O5p0liiup9VvUqvNV9DaMq5qQvoZKSFjYmuA1bDY8EODnHa7FouTiQq0K8lUU5ayzOhF03BaikMpZsVcDi2Smlw+U1hcw8oc0ELYhXpyWUzFnb1IvDRvejjO6ZpgopYCW3LWSYtLW2LrOBFjxXuN21Urq3i81Isv2teeqnJEpnVpJ9yzywMpi97CBrOfZuLQ69g0k/C2XCjo2XeRUmySted3JxSKkyrXyVMz5pTd7zc2GGywAG4AAAcgWpCChFRRk1JynJyYyVXyU8zJojZ7DcXGHEQRvBBIPOk4KcXFinOUJKSLYzb0m+6ZooH0pa+RwbrNfdt7bbFoI5rlZdWy0IuSlsNWjeqclFosNUS8VvpDzAdO91TSgd0PxkV7a52azCcA7jBwO3bt0LW7UFoT2GfdWmm9OG0r3JNXV5NnEjY3xvHBc2Rjg17eJwwuMNoV6cadaOMlGm6tCWcFk5N0izT6jY8mTPcTY6rjqDl1iyw67c6z52kY7Zo0Y3cpbIMsFUS6Vjl3So6N0sUNLwmOezXe+4u0lt9QNxGHGFo07HKTlIzqt9otxiiq5pHPc57rlziXOJ2lxNyT1laaSSwjLbbeWTWaOc0uT5XPY0Pa8APY64DgMQQRsIuccdpwUNehGqsMnt68qLykXbmhnB7up+7dzMfCLC0u1sQBjew4+JY9el3UtHOTYoVe9jpYJtQkxr+eWc4yfEyQxGTXdqAB1rHVLrk2OGCnoUO9ljOCGvWVKOcFMZ4Z0S5Qka97NRjAQxgudW9rkusLk2G4bBgtehQjSWEY9xXlWeWtRBxPc1wc24c0ggjaCDcEdamaTWGQJtPKLWze0ovkcyKam4ZBu9jrAkNJvqFuGzjWZVsVFOUWatG90motHt70NP/ANxN2M9i+f8AIT4I+/8AHw4se9FT/wDczdjPYvn/ACE+CH/Hw4slM29HkVHUMnZNI5zQ4WcG2N2lu4cqjq3cqkdFokpWkactJM3NVC2EAQBAQueneFZ0EvmFS0N7HmiKtu5cjnNegPPHRWY8mtk+kI8SwdYGr+IWBcLFWXM9DQeaceROKElCAIDwraKOZupLGyRvzXtDh2FdRk4vKZ8lFSWGjWKzRtQSEkROjJ8W9wHUCSB2KxG8qr1K0rOk/Qw2aKqIHF055C9tvIwFd+Pq/A4VjS+JL5OzGoICC2ma48chL/I8kDqCindVZbZE0LalHZE2IC2A2KuTn6gCAIDXso5kUM5Ln0zA47SwuZc8Z1CASp4XNWOpSIJW1KW2J4Uuj3J7DcUwcf43vcOxzreRdO7rP1PitKS/6mw0lJHE3VjjaxvzWNDR2BV5ScnlsnUUlhI918PoQBAEAQCyAWQGNlCYsjcWi7rWaONxwA7VFWm4Qbisv05+hJRgpTSez15GJm3X92gaSbvbwXc439YsVX7PuO/oqT2rU/z47Se9o91VaWx60SiulQID5e8DEm2IHWTYeUr42ltPqTewxcq1Too3PawO1QSQXWw5OCb+RQXNWVKm5xWcbdeP4ZLQpxqTUG8Z+GfsetFNrxseRYua11uK4BUlGbnTjJ+qTOKsNCbjwZ72UhwLIAgCA8mVDHOc0OaXN+EARcc43LiNSLk4p61tOnCSSk1qew+w4EkbxtXWVnB8w8ZPqy+nwWQBAEAQBAEAQBAQueneFZ0EnmFS0N7HmiKtu5cjnNegPOm+Zh5/+4o+4TxufECSxzLa7Lm5bYkAtuSdtxc7d1G5tO8elF6y/bXiprRlsN4bpNoD8uQchid6gqfgqvD3LvjaPE/ffMyf4x/3T/Yngq3D3PvjaPEe+Zk/xj/un+xPBVuHuPG0eI98zJ/jH/dP9ieCrcPceNo8R75mT/GP+6f7E8FW4e48bR4j3zMn+Mf90/2J4Ktw9x42jxHvmZP8Y/7p/sTwVbh7jxtHiPfMyf4x/wB0/wBieCrcPceNo8R75mT/ABj/ALp/sTwVbh7jxtHiPfMyf4x/3T/Yngq3D3HjaPEe+Zk/xj/un+xPBVuHuPG0eI98zJ/jH/dP9ieCrcPceNo8R75mT/GP+6f7E8FW4e48bR4j3zMn+Mf90/2J4Ktw9x42jxHvmZP8Y/7p/sTwVbh7jxtHiPfMyf4x/wB0/wBieCrcPceNo8R75mT/ABj/ALp/sTwVbh7jxtHiPfMyf4x/3T/Yngq3D3HjaPEe+Zk/xj/un+xPBVuHuPG0eI98zJ/jH/dP9ieCrcPceNo8T2otIVFNIyON8he9wa0dyfiSbcWA5VzK0qxWWvc+xu6UnhMkso5YijmDZHHgN1sATwnXG7ZZt/5ljXF7Rp1lGb2LOzOt/ZfU1qNrUnSbgtv0X+/oROQq9jauRrD+rmxbcEWfttY87h2KjZXFON3KMH+meznt+/sXLqjOVtFy80fp+Y9ydyvlB8JjIa0te9rMSQQTfHl2LTuriVFxwsptL5lC3oRq6Sb1pNn3lqsdDE6Roa4N2gkg4kDC3OurutKjSdRLODm2pRq1FBvGSLyy+QyUrtcaj3ssy2AdtuTtIx2Kndup3tJ51NrV8S3bKmoVFjWk9fwJHLWt7mm1rX1HbL22cqs3mfDTzwZWtsd/DHFHlQPm9zxmMMFo22D73dZo4vg8m3qXNCVXuIuCWxbfXV7e51VVLvpKTe17PT7+wZl1pp2Tapu86rWXxL7kWvxXG3i7F8jfxdCNbHm1JfHZgOzkqzp52a2/gZE8kzGF51HWFywAg22kNcTif8IvyKacq0IuWp49Nf1/1r+BHGNKUtHWs+v+v9mJlDLRbHHNG1ronFoJJOsLnHggbrHft3KCveuNONWCTi8c/l/vaTUrRSnKnJ4ks8vn/oy2TT90ZeNvc3A3x4UZAuNbHG+zAYcZ3zKdfvFmK0XnPFcOefhsIXGjoPEnpL5P8+JiUTm+6J2tiDJdUOL9YuaSdmGGGOOy6gpOPf1IxjieFl7V8NWrrsJqifcwlKWY52bH+fM883nyl1RrODiJS0kg4kADADYMAubF1HKppPL0vojq8VNRhhY1GVQZRe6aSJ7WtLADgSdYHeMNmztU1G5nKtKlNJNe64kVWhCNKNSLbz7GRLNJ3TUaGW1dYkk3GNgLDbcg9hU0p1O80YpYx+fPX8iKMaehpSzkzFOQhAEAQBAEAQBAEAQBAEAQBAEAQBAEAQBAEAQBAEAQBAEAQBAEB8TShrS5xsGgknkAuuZSUYuT2I6jFyaS9TwycwhgLhZzrvdyE426hZvUo6EWoZltet9fts6HdZpywti1Lp99pF530pMbZW/DicHA8lx+BAPUVR7VpN01Vjtg8/nsy32dUSm6ctkjyy3VCWCmlHwTLG48TdoN+Y4Li8qqrQpVVs0ovl/4zu1punWqU3t0WZWdkoFNIN7gLDfYObc8w4+bjU/akkraS9X9yHs+LdeL4fYx8rHvE7u6Mx3YgKO6a/YfppL6Elut8vgyQy88e558Rgwg8htv7QrN614epyZXtE++hzPTJJ/Z4ujZ5oXdq/2Icl9Dm430ub+pq1Mw+5aWT5MUxc/kbr31jzW8qw6UX4WjUWyMsvlnaa03/wDRUh6yjq+Rt1bO1sb3kjVDSb7ti9BVnGFNyezBjUoOU1FbcmrTQGOghD8CZGmx3AuJ/DFYbpulYQjPU8r65+hrRmql5Jx4M3FegMUg6N37fP0bPV7Vm0mvHVOSL9Rf/JDmxkB4a+ruQLTOJvuB3nkwSyajOtn+5i7TcaWP7UM4WmN0VS3/AOs6r+WN2HkJ8qXydOULmP8A11Pk/sLNqpGVB+uzmiSoBcF52vOtzN2NHJwbG3GSrlHWtPjr6ent7lWrqejw/H7+xlKYiCAIAgCAIAgCAIAgCAIAgCAIAgCAIAgCAIAgCAIAgCAIAgCAIDxqqcSN1STa4JtvsQbHkNrFcVKanHRf5+ep3Cbg8o9l2cGPXUvdWlmu5oIIOrq4gi1uED5FFWpd7Fxy0ntxj+UySlU7uWljPz/jBh0eRGxtLBI8xk3LH6haeMYs2FV6NjGlHQUm48Hhr6E9S7lUlpOKzxWU/qZUeT4mtLRGwNdgRqixHEeMKeNvSinFRWHt1ELr1G03J5R9Ghj1NTubNT5uqNW/NsX3uKWhoaKxwxqPnfVNLS0nnjnWfhoItUNMTC0bAWiwPGBbavnh6TjouCxwwj731TOlpPPM/RRRhpYI2ahxLdUapPGRay+qhSUdBRWOGFj5HzvqjlpaTzxzrP2CjjZfUjY2+3VaBfnsEhRp0/JFLkkhOrOfmk31PltBELWjbgbjAWB4wNgPMioU1jEVqPrrVHtkz7mpI3m742OOy7mgm3FiF9nRpzeZRTfI5jVnFYi2up9xRNaNVrQ1vEAAOwLqMIxWjFYR8lJyeW8s8WZPiBBEUYIxBDG3B4xgo1bUVhqC1fBHbr1Xqcn82fr6KMv1zG0vHyi0a2GzFfXQpuem4rPHGs+KtNR0VJ4MauqGPd7nBu53wxt1Y9p1uK4wHOFFWqQnLuFrb2/BeueezqS0oSjHvvRbOfp9+hIq0VggCAIAgCAIAgCAIAgCAIAgCAIAgCAIAgCAIAgCAIAgCAIAgCAIAgCAIAgCAIAgCAIAgCAIAgCAiaLvuo+jH+Co0v6qpyiXKv8ATw5slleKZ//Z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30729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61534"/>
            <a:ext cx="2286000" cy="796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pic>
        <p:nvPicPr>
          <p:cNvPr id="7" name="Picture 9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6220827"/>
            <a:ext cx="1828800" cy="637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AE2C719-36D8-42B8-8D01-5FB8774983E0}" type="datetimeFigureOut">
              <a:rPr lang="en-US" smtClean="0"/>
              <a:pPr/>
              <a:t>10/16/2013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C35FE78-D2BA-439F-B47C-66B0EB3D6A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ph.org/teenpregnancyprevention/assets/blueprint.htm" TargetMode="External"/><Relationship Id="rId2" Type="http://schemas.openxmlformats.org/officeDocument/2006/relationships/hyperlink" Target="http://findyouthinfo.gov/youth-topics/positive-youth-development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lindsay.weaver@state.or.us" TargetMode="External"/><Relationship Id="rId2" Type="http://schemas.openxmlformats.org/officeDocument/2006/relationships/hyperlink" Target="mailto:lashanda.n.eller@state.or.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essica.duke@state.or.us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dph.org/teenpregnancyprevention/assets/blueprint.htm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447800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cap="none" dirty="0" smtClean="0"/>
              <a:t>Let’s Talk About P-Y-D: How Positive Youth Development May Influence Sexual Health Outcomes in Latino Youth</a:t>
            </a:r>
            <a:endParaRPr lang="en-US" b="1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33800"/>
            <a:ext cx="6400800" cy="2286000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 smtClean="0">
                <a:solidFill>
                  <a:schemeClr val="accent1"/>
                </a:solidFill>
              </a:rPr>
              <a:t>LaShanda N. Eller, MPH</a:t>
            </a:r>
          </a:p>
          <a:p>
            <a:pPr algn="ctr"/>
            <a:r>
              <a:rPr lang="en-US" sz="3000" b="1" dirty="0" smtClean="0">
                <a:solidFill>
                  <a:schemeClr val="accent1"/>
                </a:solidFill>
              </a:rPr>
              <a:t>Lindsay Weaver, MPH</a:t>
            </a:r>
          </a:p>
          <a:p>
            <a:pPr algn="ctr"/>
            <a:r>
              <a:rPr lang="en-US" sz="3000" b="1" dirty="0" smtClean="0">
                <a:solidFill>
                  <a:schemeClr val="accent1"/>
                </a:solidFill>
              </a:rPr>
              <a:t>Jessica E. A. Duke, MPH</a:t>
            </a:r>
            <a:endParaRPr lang="en-US" sz="30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US" sz="5000" b="1" dirty="0" smtClean="0">
                <a:solidFill>
                  <a:srgbClr val="0070C0"/>
                </a:solidFill>
              </a:rPr>
              <a:t>PYD Benchmark and Sexual Health Indicators among Latino </a:t>
            </a:r>
            <a:r>
              <a:rPr lang="en-US" sz="5000" b="1" i="1" dirty="0" smtClean="0"/>
              <a:t>¡</a:t>
            </a:r>
            <a:r>
              <a:rPr lang="en-US" sz="5000" b="1" i="1" dirty="0" err="1"/>
              <a:t>Cuídate</a:t>
            </a:r>
            <a:r>
              <a:rPr lang="en-US" sz="5000" b="1" i="1" dirty="0"/>
              <a:t>! </a:t>
            </a:r>
            <a:r>
              <a:rPr lang="en-US" sz="5000" b="1" dirty="0">
                <a:solidFill>
                  <a:srgbClr val="0070C0"/>
                </a:solidFill>
              </a:rPr>
              <a:t>Participants</a:t>
            </a:r>
            <a:endParaRPr lang="en-US" sz="50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PYD Benchmark by Latino Origin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4000"/>
            <a:ext cx="8153400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sz="3000" dirty="0" smtClean="0"/>
              <a:t>There was </a:t>
            </a:r>
            <a:r>
              <a:rPr lang="en-US" sz="3000" b="1" dirty="0" smtClean="0">
                <a:solidFill>
                  <a:schemeClr val="accent1">
                    <a:lumMod val="50000"/>
                  </a:schemeClr>
                </a:solidFill>
              </a:rPr>
              <a:t>not</a:t>
            </a:r>
            <a:r>
              <a:rPr lang="en-US" sz="3000" b="1" dirty="0" smtClean="0"/>
              <a:t> </a:t>
            </a:r>
            <a:r>
              <a:rPr lang="en-US" sz="3000" dirty="0" smtClean="0"/>
              <a:t>a significant difference between Latino and non-Latino participants who met the PYD benchmark</a:t>
            </a:r>
            <a:endParaRPr lang="en-US" sz="3000" b="1" i="1" dirty="0" smtClean="0">
              <a:solidFill>
                <a:srgbClr val="0070C0"/>
              </a:solidFill>
            </a:endParaRPr>
          </a:p>
          <a:p>
            <a:pPr marL="777240" lvl="1" indent="-320040">
              <a:spcBef>
                <a:spcPts val="700"/>
              </a:spcBef>
              <a:buClr>
                <a:schemeClr val="accent2"/>
              </a:buClr>
              <a:buSzPct val="60000"/>
            </a:pPr>
            <a:endParaRPr lang="en-US" sz="2900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kumimoji="0" lang="en-US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PYD Benchmark by Age Group among Latino Participants n=952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pPr lvl="1"/>
            <a:endParaRPr lang="en-US" b="1" i="1" dirty="0" smtClean="0">
              <a:solidFill>
                <a:schemeClr val="accent1"/>
              </a:solidFill>
            </a:endParaRPr>
          </a:p>
          <a:p>
            <a:pPr lvl="1"/>
            <a:endParaRPr lang="en-US" b="1" i="1" dirty="0" smtClean="0">
              <a:solidFill>
                <a:schemeClr val="accent1"/>
              </a:solidFill>
            </a:endParaRPr>
          </a:p>
          <a:p>
            <a:pPr lvl="1" algn="ctr">
              <a:buNone/>
            </a:pPr>
            <a:endParaRPr lang="en-US" b="1" i="1" dirty="0" smtClean="0">
              <a:solidFill>
                <a:schemeClr val="accent1"/>
              </a:solidFill>
            </a:endParaRPr>
          </a:p>
          <a:p>
            <a:pPr lvl="1" algn="ctr">
              <a:buNone/>
            </a:pPr>
            <a:endParaRPr lang="en-US" b="1" i="1" dirty="0" smtClean="0">
              <a:solidFill>
                <a:schemeClr val="accent1"/>
              </a:solidFill>
            </a:endParaRPr>
          </a:p>
          <a:p>
            <a:pPr lvl="1">
              <a:buNone/>
            </a:pPr>
            <a:endParaRPr lang="en-US" b="1" i="1" dirty="0" smtClean="0">
              <a:solidFill>
                <a:srgbClr val="FF0000"/>
              </a:solidFill>
            </a:endParaRPr>
          </a:p>
          <a:p>
            <a:pPr lvl="1" algn="ctr">
              <a:buNone/>
            </a:pPr>
            <a:endParaRPr lang="en-US" b="1" i="1" dirty="0" smtClean="0">
              <a:solidFill>
                <a:schemeClr val="accent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5715000"/>
            <a:ext cx="586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Chi-squared significant, p&lt;0.001</a:t>
            </a:r>
            <a:endParaRPr lang="en-US" sz="12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17073982"/>
              </p:ext>
            </p:extLst>
          </p:nvPr>
        </p:nvGraphicFramePr>
        <p:xfrm>
          <a:off x="990600" y="1704201"/>
          <a:ext cx="6629400" cy="401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400" b="1" dirty="0" smtClean="0"/>
              <a:t>PYD and Safer Sexual Behaviors Knowledge at Program Entry among Latino Participants</a:t>
            </a:r>
            <a:endParaRPr lang="en-US" sz="3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609600" y="1371600"/>
          <a:ext cx="7696200" cy="4827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0632"/>
                <a:gridCol w="1822784"/>
                <a:gridCol w="1822784"/>
              </a:tblGrid>
              <a:tr h="5181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Indicator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Met</a:t>
                      </a:r>
                      <a:r>
                        <a:rPr lang="en-US" sz="1400" baseline="0" dirty="0" smtClean="0"/>
                        <a:t> Benchmark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Did Not</a:t>
                      </a:r>
                      <a:r>
                        <a:rPr lang="en-US" sz="1400" baseline="0" dirty="0" smtClean="0"/>
                        <a:t> Meet Benchmark</a:t>
                      </a:r>
                      <a:endParaRPr lang="en-US" sz="1400" dirty="0"/>
                    </a:p>
                  </a:txBody>
                  <a:tcPr/>
                </a:tc>
              </a:tr>
              <a:tr h="7156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1. Anyone can</a:t>
                      </a:r>
                      <a:r>
                        <a:rPr lang="en-US" sz="1400" baseline="0" dirty="0" smtClean="0"/>
                        <a:t> have sexually transmitted disease*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</a:t>
                      </a:r>
                      <a:r>
                        <a:rPr lang="en-US" sz="1400" baseline="0" dirty="0" smtClean="0"/>
                        <a:t> (94%)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</a:t>
                      </a:r>
                      <a:r>
                        <a:rPr lang="en-US" sz="1400" baseline="0" dirty="0" smtClean="0"/>
                        <a:t> (86%)</a:t>
                      </a:r>
                      <a:endParaRPr lang="en-US" sz="1400" dirty="0"/>
                    </a:p>
                  </a:txBody>
                  <a:tcPr/>
                </a:tc>
              </a:tr>
              <a:tr h="7156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2. One</a:t>
                      </a:r>
                      <a:r>
                        <a:rPr lang="en-US" sz="1400" baseline="0" dirty="0" smtClean="0"/>
                        <a:t> can only be infected by HIV coming into contact with infected blood, semen, breast milk or vaginal secretions.*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</a:t>
                      </a:r>
                      <a:r>
                        <a:rPr lang="en-US" sz="1400" baseline="0" dirty="0" smtClean="0"/>
                        <a:t> (88%)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 (81%)</a:t>
                      </a:r>
                      <a:endParaRPr lang="en-US" sz="1400" dirty="0"/>
                    </a:p>
                  </a:txBody>
                  <a:tcPr/>
                </a:tc>
              </a:tr>
              <a:tr h="7156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3. A girl can get pregnant</a:t>
                      </a:r>
                      <a:r>
                        <a:rPr lang="en-US" sz="1400" baseline="0" dirty="0" smtClean="0"/>
                        <a:t> the first time she has sex.*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 (91%)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</a:t>
                      </a:r>
                      <a:r>
                        <a:rPr lang="en-US" sz="1400" baseline="0" dirty="0" smtClean="0"/>
                        <a:t> (84%)</a:t>
                      </a:r>
                      <a:endParaRPr lang="en-US" sz="1400" dirty="0"/>
                    </a:p>
                  </a:txBody>
                  <a:tcPr/>
                </a:tc>
              </a:tr>
              <a:tr h="7156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4. Abstinence is</a:t>
                      </a:r>
                      <a:r>
                        <a:rPr lang="en-US" sz="1400" baseline="0" dirty="0" smtClean="0"/>
                        <a:t> the surest way to prevent unintended pregnancies, STDs and HIV infection.*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 (85%)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 (76%)</a:t>
                      </a:r>
                      <a:endParaRPr lang="en-US" sz="1400" dirty="0"/>
                    </a:p>
                  </a:txBody>
                  <a:tcPr/>
                </a:tc>
              </a:tr>
              <a:tr h="7156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5. I know where to get or buy condoms.*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 (96%)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</a:t>
                      </a:r>
                      <a:r>
                        <a:rPr lang="en-US" sz="1400" baseline="0" dirty="0" smtClean="0"/>
                        <a:t> (71%)</a:t>
                      </a:r>
                      <a:endParaRPr lang="en-US" sz="1400" dirty="0"/>
                    </a:p>
                  </a:txBody>
                  <a:tcPr/>
                </a:tc>
              </a:tr>
              <a:tr h="71561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6. I know how to put on a condom correctly.*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 (100%)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True</a:t>
                      </a:r>
                      <a:r>
                        <a:rPr lang="en-US" sz="1400" baseline="0" dirty="0" smtClean="0"/>
                        <a:t> (0%)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09800" y="6400800"/>
            <a:ext cx="586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Chi-squared significant, p&lt;0.001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99060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 smtClean="0"/>
              <a:t>PYD Benchmark and Perceived Ease of Condom Negotiation among Latino Participants (n=1,433)</a:t>
            </a:r>
            <a:endParaRPr lang="en-US" sz="3000" b="1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xmlns="" val="66139684"/>
              </p:ext>
            </p:extLst>
          </p:nvPr>
        </p:nvGraphicFramePr>
        <p:xfrm>
          <a:off x="1143000" y="1524000"/>
          <a:ext cx="70104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2209800"/>
            <a:ext cx="257175" cy="20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762000" y="5943600"/>
            <a:ext cx="5867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Chi-squared significant, p&lt;0.001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Final Thoughts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More PYD work could be done with Latino youth aged 14 years and younger.</a:t>
            </a:r>
          </a:p>
          <a:p>
            <a:r>
              <a:rPr lang="en-US" dirty="0" smtClean="0"/>
              <a:t>Meeting the PYD benchmark across all ages was significant in Latino youth answering most sexual health knowledge questions correctly.</a:t>
            </a:r>
          </a:p>
          <a:p>
            <a:r>
              <a:rPr lang="en-US" dirty="0" smtClean="0"/>
              <a:t>Latino youth who met the PYD benchmark are significantly more likely to report it would be “easy” or “very easy” to negotiate condom use with their partner(s).</a:t>
            </a:r>
          </a:p>
          <a:p>
            <a:r>
              <a:rPr lang="en-US" dirty="0" smtClean="0"/>
              <a:t>The negotiation of safer sex behaviors among Latino youth in Oregon could result in reducing unintended pregnancy and STI rates.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Find Youth Info (2012). Positive Youth Development. Retrieved October 1, 2013 from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findyouthinfo.gov/youth-topics/positive-youth-development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Markham, C.M., et al (2003). Family connectedness and sexual risk-taking among urban youth attending alternative high schools. </a:t>
            </a:r>
            <a:r>
              <a:rPr lang="en-US" i="1" dirty="0" smtClean="0"/>
              <a:t>Perspectives on Sexual Health and Reproductive Health, </a:t>
            </a:r>
            <a:r>
              <a:rPr lang="en-US" dirty="0" smtClean="0"/>
              <a:t>35(4), 174-179.</a:t>
            </a:r>
          </a:p>
          <a:p>
            <a:pPr marL="514350" indent="-514350">
              <a:buAutoNum type="arabicPeriod"/>
            </a:pPr>
            <a:r>
              <a:rPr lang="en-US" dirty="0" smtClean="0"/>
              <a:t>United States Department of Health and Human Services. (2002). </a:t>
            </a:r>
            <a:r>
              <a:rPr lang="en-US" i="1" dirty="0" smtClean="0"/>
              <a:t>Toward a Blueprint for Youth: Making Positive Youth Development a National Priority</a:t>
            </a:r>
            <a:r>
              <a:rPr lang="en-US" dirty="0" smtClean="0"/>
              <a:t>. Retrieved October 1, 2013, from Administration for Children and Families: </a:t>
            </a:r>
            <a:r>
              <a:rPr lang="en-US" dirty="0" smtClean="0">
                <a:hlinkClick r:id="rId3"/>
              </a:rPr>
              <a:t>http://www.adph.org/teenpregnancyprevention/assets/blueprint.htm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Villarruel</a:t>
            </a:r>
            <a:r>
              <a:rPr lang="en-US" dirty="0" smtClean="0"/>
              <a:t>, A. M., </a:t>
            </a:r>
            <a:r>
              <a:rPr lang="en-US" dirty="0" err="1" smtClean="0"/>
              <a:t>Jemmott</a:t>
            </a:r>
            <a:r>
              <a:rPr lang="en-US" dirty="0" smtClean="0"/>
              <a:t>, J. B., &amp; </a:t>
            </a:r>
            <a:r>
              <a:rPr lang="en-US" dirty="0" err="1" smtClean="0"/>
              <a:t>Jemmott</a:t>
            </a:r>
            <a:r>
              <a:rPr lang="en-US" dirty="0" smtClean="0"/>
              <a:t>, L. S. (2006). A randomized controlled trial testing an HIV prevention intervention for Latino youth. </a:t>
            </a:r>
            <a:r>
              <a:rPr lang="en-US" i="1" dirty="0" smtClean="0"/>
              <a:t>Archives of Pediatric Adolescent Medicine</a:t>
            </a:r>
            <a:r>
              <a:rPr lang="en-US" dirty="0" smtClean="0"/>
              <a:t>, 160, 1-6.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Villarruel</a:t>
            </a:r>
            <a:r>
              <a:rPr lang="en-US" dirty="0" smtClean="0"/>
              <a:t>, A. M., </a:t>
            </a:r>
            <a:r>
              <a:rPr lang="en-US" dirty="0" err="1" smtClean="0"/>
              <a:t>Jemmott</a:t>
            </a:r>
            <a:r>
              <a:rPr lang="en-US" dirty="0" smtClean="0"/>
              <a:t>, L. S., &amp; </a:t>
            </a:r>
            <a:r>
              <a:rPr lang="en-US" dirty="0" err="1" smtClean="0"/>
              <a:t>Jemmott</a:t>
            </a:r>
            <a:r>
              <a:rPr lang="en-US" dirty="0" smtClean="0"/>
              <a:t>, J. B. (2005). Designing a culturally based intervention to reduce HIV sexual risk for Latino adolescents. </a:t>
            </a:r>
            <a:r>
              <a:rPr lang="en-US" i="1" dirty="0" smtClean="0"/>
              <a:t>Journal of the Association of Nurses in AIDS Care</a:t>
            </a:r>
            <a:r>
              <a:rPr lang="en-US" dirty="0" smtClean="0"/>
              <a:t>, 16, 23-31.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Photos courtesy of: American Leadership Forum of Oregon, Benjamin Garcia, Clarity Digital Group, Oregon Queer Youth Summit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499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Thank You!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LaShanda N. Eller, MPH, Research Analyst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lashanda.n.eller@state.or.us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b="1" dirty="0" smtClean="0"/>
              <a:t>Lindsay Weaver, MPH, Program Coordinator</a:t>
            </a:r>
          </a:p>
          <a:p>
            <a:pPr algn="ctr">
              <a:buNone/>
            </a:pPr>
            <a:r>
              <a:rPr lang="en-US" dirty="0" smtClean="0">
                <a:hlinkClick r:id="rId3"/>
              </a:rPr>
              <a:t>lindsay.weaver@state.or.us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b="1" dirty="0" smtClean="0"/>
              <a:t>Jessica E.A. Duke, MPH, Youth Sexual Health Coordinator</a:t>
            </a:r>
          </a:p>
          <a:p>
            <a:pPr algn="ctr">
              <a:buNone/>
            </a:pPr>
            <a:r>
              <a:rPr lang="en-US" dirty="0" smtClean="0">
                <a:hlinkClick r:id="rId4"/>
              </a:rPr>
              <a:t>jessica.duke@state.or.us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atino yout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71800"/>
            <a:ext cx="4114800" cy="3886200"/>
          </a:xfrm>
          <a:prstGeom prst="rect">
            <a:avLst/>
          </a:prstGeom>
        </p:spPr>
      </p:pic>
      <p:pic>
        <p:nvPicPr>
          <p:cNvPr id="6" name="Picture 5" descr="OQYS_2012 6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14800" y="2971800"/>
            <a:ext cx="5029200" cy="3886200"/>
          </a:xfrm>
          <a:prstGeom prst="rect">
            <a:avLst/>
          </a:prstGeom>
        </p:spPr>
      </p:pic>
      <p:pic>
        <p:nvPicPr>
          <p:cNvPr id="7" name="Picture 12" descr="http://www.alfo.org/clientuploads/E-Newsletter%20Photos/Students%20testifyin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5105400" cy="2978150"/>
          </a:xfrm>
          <a:prstGeom prst="rect">
            <a:avLst/>
          </a:prstGeom>
          <a:noFill/>
        </p:spPr>
      </p:pic>
      <p:sp>
        <p:nvSpPr>
          <p:cNvPr id="7170" name="AutoShape 2" descr="data:image/jpeg;base64,/9j/4AAQSkZJRgABAQAAAQABAAD/2wCEAAkGBxASEhAPEhAPEBESDRAQEhASEBAQFRUSFREXGBQRExMZHSwhGBslJxYTJTEhMSorLi4vGB8zODYuQykvMCsBCgoKDg0OGxAQGy4kICQsLTQ0LC0wLiwsLCwvMCwsLCwsLCwsLCwsLCssLSwvMiwsLCwsLCw0LCwsLCwsLCwsLP/AABEIAMcA/QMBEQACEQEDEQH/xAAcAAEAAgMBAQEAAAAAAAAAAAAABAYDBQcCAQj/xABSEAACAgEBAwYHCgcLDQAAAAAAAQIDBBEFEiEGEzFBUWEHFFJxgZGxIjJicoOSocHD0xUjQkSCk8IWMzQ1Q0VldISioyQlU1RVc4WUpLK00dL/xAAaAQEAAgMBAAAAAAAAAAAAAAAAAwQBAgUG/8QALxEBAAIBAgQFAwQBBQAAAAAAAAECAwQRExQxURIhMkFhcYGhIjNS8OEVQ2KRsf/aAAwDAQACEQMRAD8A7iAAAcN5O4LqphGrIy6JVytpbpybYx1rtnBt1NuDfueuJy8upyY8kxE+Sva9otLYZWNZe1LKycjLcP3vnJRrjD4UYVKK3+n3empHfWZLdPL6NZy2llonl1rdp2jm1w003JTrydF8Gd8JSj6zauuyRHntLMZbNjs3lZm4nC/e2hjpauaUY5cF1vRJQvXdpGXxixh1sW8r+X/jeuXfq6LhZdd1cLqpxsrsgpwnF6qUWtU0XkzOAAAAAAAAAAAAAAAAAAAAAAANgRL9p48Pf30w+NbCPtYEsAAAAaXlrl207PzrqZbltWFfZCeie7KNbeqT4a8AOd4ePCuEYQ13Vq9W3Jtt6ylKT4ttttvrbPP3tNp3t1Upned5ZjVgAAbvwZ5O5Zm4XRFTrzKV1KFycbIxXUlOuUvlTs6S/ix/RaxzvVfSykAAAAAAAAAAABjvuhCLnOUYQitZTlJRil2tvggK5d4QNlxeiylb2yopvyoLzzqhKK9ZrN6x5TLG8Ndtzl9VKHM7PnG/JmvfuM9zHh/pbU0m35MOlvsSbI8ueuOviYteIjdWlLM69p7Rb63zlC+jm+Bzudy/CDi2N7M/2ntH9ZT92Ody/BxbPqll9e0toP5WteyA53L8HFs+uWR1520P+ZkvYjHOZe5xbMU6LX05u0vRnZEfZJDnMvf8McWzysSf+t7Sfn2lnfeGOcy9zi2YcrY9Vu6rpZGRGMlNQvy8rIhvJNKThZNxb4vq6zE6rLMbbnEt3Y7uTuHKE61jUQ365QcoU1xkt5Nap6dK1I4zX3id5a+KXQ+RHKTxiMsa7SOZjwjzkV0W19Ecmrti+tfky1T6m+1iyxkr4oWq2i0brSSNgABquVlSng50GtVLByY6eemQHNcCe9VVLp3qq3quPTFM89brKlPVnMMAACZyPem1K/hbLyku9xyMd6fSdLQdLfZYw9JdMOgmAAAAAAAaPlHypx8PSEnK3Imta8WrSVs/hNdEI/Dk0vYa3vWkb2liZiOqRyd27TmVc9VqmpbltUuFlVi99XZHqa9TTTWqZmtotG8MxO7W8p+V0cacceqvxnKcd91b/Nwrh1Tus0e7r1LRt8eHDU0y5a443s1taK9VZs5VbXlrpLZ1KfQlj5Fzj+m7YqXzUU518e1UfG+GpycR3yVmXbZmTT3o89pzcH210RShF9+jl3lXJqsl/faPhHbJaUpcOC4FdGAAAAAAAAAAGC+uxTrvpmqsimTlVY1vR4+/qsj+VXJcGvM1xSJsGacVt46N6W8MrzsDlnjXwaulXiZFeitotsjHRvXSdc3orIPR6SXZo0nwOzS9b18VVqJiY3hZjdkA+MDjmFiOizMxNeFGddGuOiSjTPS2mK7lGyKXZpp1HH1ldsv1VssbWTCqiAAGGU7qracujdd1G/pCfCFlc0lZVKXTHXRaS6ml0rVFjTZuFbz6S3pbwytmP4Rcf+Xxs7GffQ8iPoljuf0pHUrqMVullmL1n3Z34RNm+XlP/h+0Pujbi0/lH/bPijuhbQ8IUZRccTFyLLXwjPIqnjUx+HNy0m0vJS1fRqulR31WOsdd2s5Kwp34JjOUrr5TvyZy3rMhznXKUuyO61uQXQorgkvSc2+qyWtvE7IJyWmWarDlDjXk59fHX3Odl6fNlNp+ozGryx7nEsn0cr9oY8fFEvGbLLE6My+O/GFfTbDJUHFykkvcNaa7yT97xt01kcOZt1j8pYy+W8st/KTa84uHP4NSlwdlOJarIrrcHZdKKfe4vzGk6/tVrxvhrsTDhXvNb0pze9ZbOTsssl5Vlj4yfs6ijkyWyTvaUU2merxfs6ucnY+cjJxUZOu22rfS13VYoSW/pq9NddNWZpmvSNqyRaY6PeHhVVJxrhGCct6Wi6ZeVJ9Lfea2va872ndiZmeqQasAAAAAAAAAAAAAAKfy05M5e0bK68SrnZY9etvFRUedfuFq+l/i5cPN2nT0FZ8MysYY8pfogvpgCteEj+Lcxa6b1UYdnv7Ix+s1tO1Zlieig4WE65Wyd1tzslB62y35JQgoRjv9MkklxfHtbOJlzWybTb2VLWm3VLImoAAAAAAAAAAAAAAAAAAAAAAAAAAAAAAtPgwxtMSeS17rLyrr9e2uMuap07tyuD9J3cNfDjiFykbVhbyVsAVTwnv/ADdatdN7JwI+vOp1Xq1NMs7Un6SxbpKpHAUgAAAAAAAAAAAAAAAAAAAAAAAAAAAAABD2vkuqi6xJuUapOCXS56aQiu9tpek3x18V4q2rG87Oq7A2esfGxsZfyONVV8yCi39B31xPAAUzwoW/icOnp53adKa7qoWXa+uqPrINTO2KzTJ6ZVo4ioAAAAAAAAAAAAAAAAAAAAAAAAAAAAAAMmwdn+OZldemtGJOGTkPqlauOPR59dLH3Rj5R0NDi/3J+yfFX3dUOknAAHPvCJbvZmBV1V0ZWQ+6TddUH6pXfSU9dbbHt3lFln9LUHJVgAAAAAAAAAAAAAAAAAAAAAAAAAAAAABuvBRRclmzc4yx3m2qrStRlZZrrdZOerc917tUehaVPh0Hc0+/DjeNlynphfiZsAAObct4JbThLpdmy4prh7lVZM93X43Oy+Yyhr4/TEoc3SEA5iuAAAAAAAAAAAAAAAAAAAAAAAAAAAAARNpW2KChUk77rIUUJ9HO2PSLfwY8ZPuiyXBj4l4q3pXednVdibMrxaKcav3lVcYJvpk176cu9vVvvbO6tpwAABzDllZv7Ue4klTgV13ybbc3ZZOdUFHojue7evXzvRwRQ19q7RHuhzTG2yMcxXAAAAAAAAAAAAAAAAAAAAAAAAAAAAAJ3InC5/One1rVg17kex5V0dW13wreny3cdTQ49qzefdYw18t3Si8mAAADkl09/L2ja3rvbQnBd0aaq6kv7j9ZyNdbfJt2hWyz+p7KiIAAAAAAAAAAAAAAAAAAAAAAAAAAAAAs/gulHxbIWq51bSynbHri3PWvXz18013M7mn24Vduy5T0wuJM2AAADjezJaq6emnOZ+dZ87Mta+jQ4uqnfLKrk9UphXRgAAAAAAAAAAAAAAAAAAAAAAAAAAAAHjFvyce2d+LbVXKyuMLYW0yuhPc13JaRnFxkt5rXXitOxFrBqpxRttvCSmTw+S78j+Ury1bTbWqsqjcdsY6uuUJuXN21SfVLcl7l8U4tceDfUxZYyV8ULFbRaN4WQkbAEXau0K8em3Jte7XTVO2b6XuxWr0XW+4DkWwqZwx6I2LSzmk7F2Tl7qS9bZwc1otkmY7qdp3mZTyNqAAAAAAAAAAAAAAAAAAAAAAAAAAAAAALB4MqNXn5Wi0syo48H2wx4aN6/HncvQdnSV8OKPlbxxtVeCy3AKf4UZS8UqjrpXPaGJC74nO6xS881Un3NkWeZjHbbs1v6ZVc4SmAAAAAAAAAAAAAAAAAAAAAAAAAAAAAAPNtkYpzk1GMYuUpN6JJLVtvqQiN52hlbvBlRZHC1nBwhZlZF9MZaqXM22OcZSj+S25SaXY1r2LvYomtIieuy5WNo81sJGQCneFG+KxKqdfxl2fhquHXLmr4XWPuSjXNt9y7URZ5iMdt+zW/plWDhKYAAAAAAAAAAAAAAAAAAAAAAAAAAAAAA1fKla4eX/VbX6oMlwfuV+sNqeqHaqpapPtin60d1cegAHMeVlsp7TtU+jHw6I0x+DdKcrLfO3CMfNWu052vtPlHsgzT0hFOcgAAAAAAAAAAAAAAAAAAAAAAAAAAAAAAGv5Qx1xctduJel5+akb4p2vWfmG1esOv7Ms3qaZeVTXL1wTO+uJIEDbe1qsSmeRc5KEXCOkISnKUpzUIQjFcW25RXpMTMRG8jmm1to2ZeXXlrGeLXHGnRJWWRlbYt9SrcoQ1jDdfOflP98fQczV58eSNq9VfJesxtD0UUIAAAAAAAAAAAAAAAAAAAAAAAAAAAAAAwZ8darV21WL1xZmvWGY6ul8lrN7CwpeVhYz9dUT0K62gFT8J/wDAH/Xtn/8AnUkeb9u30lrbpKpnBUwAAAAAAAAAAAAAAAAAAAAAAAAAAAAAAA82R1TXamvWhDK98gJa7M2a/wCjcX6KYnol1vwOc8u9oc/mV4kXrVhqORd2PJsi+Zg/ixcp6fDgylrcnhr4Y90WW20bNacpWAAAAAAAAAAAAAAAAAAAAAAAAAAAAAAAABdPButNmYC8nFhD5usfqPQ1neN16FkMjjOybudjZkN6yyMm++Ta0furWoxa6nGKhHTq3dDi6q02yyq5J3snFdGAAAAAAAAAAAAAAAAAAAAAAAAAAAAAAABAW/wZWa7Nx/g2ZVfzMu2H7J38foj6Qux0Wk3Zcy5W7LWJmRsr4UZzsbhpwhlxW9KUeznI77a8qtv8plDXYomvjjqhy18t0Q5iuAAAAAAAAAAAAAAAAAAAAAAAAAAAAAAAAC2eC+euAl5ObtCP/XXP6zvYv26/SFyvSFsJGygeEi/fyNn43VDxjMl54wVNa/xrH+iVNbbbFt3R5Z/S0xyFUAAAAAAAAAAAAAAAAAAAAAAAAAAAAAAAAFp8GD/yW6Pk7SzV865z/aO5p53xV+i5T0wt5M2c05Za/hSWuv8AFWNu9On8JyN/T/D19Bz9f0r90Ob2Qjmq4AAAAAAAAAAAAAAAAAAAAAAAAAAAAAAAALJ4L5fis6Pk7Vs/vY9Ev2jt6b9qq3j9MLoTt1H8JuHurFz0uFFkqb32Y9+i3n3RnGl9y3mV9Vj8eOdmmSN6q+cVUAAAAAAAAAAAAAAAAAAAAAAAAAAAAAAAABYPBhw/Ca/pGEvnYWOdrSfsx/fdbx+mF4LDdhzMWu2uymyKnXZCVc4PolGS0lF+sCkZXg+tg/8AJM1116fvWVVLL3f93Zvxml3Scu7QrX0mO077bfRHOOso/wC4raS/OsCfnx8iH2jIp0FPaZa8GGN8kdq9uzX385kx+jcZjkK/yODHc/cltb+jf12T90Y5Cv8AI4Md3mXJTay6I7Nl/acmP2LHIR/L8HBju8fub2uvzfBfmzrV7ccx/p//AC/H+WOD8vH4C2sunCpfxc2L/wC6tGs6CfaxwZ7vktj7TX83t/Fysb65IxyF+8McGe7D4jtLr2XkejI2e/tjHIX7wcGWK2GZH32zspfK4D+3HI5O8f37HBswPKvXThZMfPPDfsuMTocnwxwrPk8+S4yx716cd+yw15LKcKyJbyipj76Nsf0YP2SHJZexwrIlnLfAjwlZOPnqm/YhyWbt+ThWeFy82d1XSfyVn/oRos0+35Y4VmeHLDDfRKx/Jv6xyWbszwrM0OUlD6Fa/wBGP1yHJZexwrM0NsxfRVc/1X/2OSynCszRzpPox736cf7wcllOFZ98cs6sXIf6WL96Z5LKcKx41f1YOU/08L67jPI5Pg4VnuM8p9Gz8r9ZgffmeRyd4/v2ODZnrx86XRs3Kfy2z19uORyd4/v2Z4MvviO0urZeR6cjZ6+2HIX7wcGWaGyNpv8Am+S8+Vi/VJmeQv3g4M93p7E2p1YMPTl1L2JmeQt3g4M93qPJ7a7/ADTDj8bOn7I0P2mY0He34/yzwflkhyU2s+mOzYf2jJn9HMo25CP5fhng/LMuRe0n+c4EPNj5Fn2kTaNBT3mTgwsPIzk3bheMytvhfPIthY9ymVMY7lUa9EnOWvCKLePHGOvhhLWu0bLIbsv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7172" name="AutoShape 4" descr="data:image/jpeg;base64,/9j/4AAQSkZJRgABAQAAAQABAAD/2wCEAAkGBxASEhAPEhAPEBESDRAQEhASEBAQFRUSFREXGBQRExMZHSwhGBslJxYTJTEhMSorLi4vGB8zODYuQykvMCsBCgoKDg0OGxAQGy4kICQsLTQ0LC0wLiwsLCwvMCwsLCwsLCwsLCwsLCssLSwvMiwsLCwsLCw0LCwsLCwsLCwsLP/AABEIAMcA/QMBEQACEQEDEQH/xAAcAAEAAgMBAQEAAAAAAAAAAAAABAYDBQcCAQj/xABSEAACAgEBAwYHCgcLDQAAAAAAAQIDBBEFEiEGEzFBUWEHFFJxgZGxIjJicoOSocHD0xUjQkSCk8IWMzQ1Q0VldISioyQlU1RVc4WUpLK00dL/xAAaAQEAAgMBAAAAAAAAAAAAAAAAAwQBAgUG/8QALxEBAAIBAgQFAwQBBQAAAAAAAAECAwQRExQxURIhMkFhcYGhIjNS8OEVQ2KRsf/aAAwDAQACEQMRAD8A7iAAAcN5O4LqphGrIy6JVytpbpybYx1rtnBt1NuDfueuJy8upyY8kxE+Sva9otLYZWNZe1LKycjLcP3vnJRrjD4UYVKK3+n3empHfWZLdPL6NZy2llonl1rdp2jm1w003JTrydF8Gd8JSj6zauuyRHntLMZbNjs3lZm4nC/e2hjpauaUY5cF1vRJQvXdpGXxixh1sW8r+X/jeuXfq6LhZdd1cLqpxsrsgpwnF6qUWtU0XkzOAAAAAAAAAAAAAAAAAAAAAAANgRL9p48Pf30w+NbCPtYEsAAAAaXlrl207PzrqZbltWFfZCeie7KNbeqT4a8AOd4ePCuEYQ13Vq9W3Jtt6ylKT4ttttvrbPP3tNp3t1Upned5ZjVgAAbvwZ5O5Zm4XRFTrzKV1KFycbIxXUlOuUvlTs6S/ix/RaxzvVfSykAAAAAAAAAAABjvuhCLnOUYQitZTlJRil2tvggK5d4QNlxeiylb2yopvyoLzzqhKK9ZrN6x5TLG8Ndtzl9VKHM7PnG/JmvfuM9zHh/pbU0m35MOlvsSbI8ueuOviYteIjdWlLM69p7Rb63zlC+jm+Bzudy/CDi2N7M/2ntH9ZT92Ody/BxbPqll9e0toP5WteyA53L8HFs+uWR1520P+ZkvYjHOZe5xbMU6LX05u0vRnZEfZJDnMvf8McWzysSf+t7Sfn2lnfeGOcy9zi2YcrY9Vu6rpZGRGMlNQvy8rIhvJNKThZNxb4vq6zE6rLMbbnEt3Y7uTuHKE61jUQ365QcoU1xkt5Nap6dK1I4zX3id5a+KXQ+RHKTxiMsa7SOZjwjzkV0W19Ecmrti+tfky1T6m+1iyxkr4oWq2i0brSSNgABquVlSng50GtVLByY6eemQHNcCe9VVLp3qq3quPTFM89brKlPVnMMAACZyPem1K/hbLyku9xyMd6fSdLQdLfZYw9JdMOgmAAAAAAAaPlHypx8PSEnK3Imta8WrSVs/hNdEI/Dk0vYa3vWkb2liZiOqRyd27TmVc9VqmpbltUuFlVi99XZHqa9TTTWqZmtotG8MxO7W8p+V0cacceqvxnKcd91b/Nwrh1Tus0e7r1LRt8eHDU0y5a443s1taK9VZs5VbXlrpLZ1KfQlj5Fzj+m7YqXzUU518e1UfG+GpycR3yVmXbZmTT3o89pzcH210RShF9+jl3lXJqsl/faPhHbJaUpcOC4FdGAAAAAAAAAAGC+uxTrvpmqsimTlVY1vR4+/qsj+VXJcGvM1xSJsGacVt46N6W8MrzsDlnjXwaulXiZFeitotsjHRvXSdc3orIPR6SXZo0nwOzS9b18VVqJiY3hZjdkA+MDjmFiOizMxNeFGddGuOiSjTPS2mK7lGyKXZpp1HH1ldsv1VssbWTCqiAAGGU7qracujdd1G/pCfCFlc0lZVKXTHXRaS6ml0rVFjTZuFbz6S3pbwytmP4Rcf+Xxs7GffQ8iPoljuf0pHUrqMVullmL1n3Z34RNm+XlP/h+0Pujbi0/lH/bPijuhbQ8IUZRccTFyLLXwjPIqnjUx+HNy0m0vJS1fRqulR31WOsdd2s5Kwp34JjOUrr5TvyZy3rMhznXKUuyO61uQXQorgkvSc2+qyWtvE7IJyWmWarDlDjXk59fHX3Odl6fNlNp+ozGryx7nEsn0cr9oY8fFEvGbLLE6My+O/GFfTbDJUHFykkvcNaa7yT97xt01kcOZt1j8pYy+W8st/KTa84uHP4NSlwdlOJarIrrcHZdKKfe4vzGk6/tVrxvhrsTDhXvNb0pze9ZbOTsssl5Vlj4yfs6ijkyWyTvaUU2merxfs6ucnY+cjJxUZOu22rfS13VYoSW/pq9NddNWZpmvSNqyRaY6PeHhVVJxrhGCct6Wi6ZeVJ9Lfea2va872ndiZmeqQasAAAAAAAAAAAAAAKfy05M5e0bK68SrnZY9etvFRUedfuFq+l/i5cPN2nT0FZ8MysYY8pfogvpgCteEj+Lcxa6b1UYdnv7Ix+s1tO1Zlieig4WE65Wyd1tzslB62y35JQgoRjv9MkklxfHtbOJlzWybTb2VLWm3VLImoAAAAAAAAAAAAAAAAAAAAAAAAAAAAAAtPgwxtMSeS17rLyrr9e2uMuap07tyuD9J3cNfDjiFykbVhbyVsAVTwnv/ADdatdN7JwI+vOp1Xq1NMs7Un6SxbpKpHAUgAAAAAAAAAAAAAAAAAAAAAAAAAAAAABD2vkuqi6xJuUapOCXS56aQiu9tpek3x18V4q2rG87Oq7A2esfGxsZfyONVV8yCi39B31xPAAUzwoW/icOnp53adKa7qoWXa+uqPrINTO2KzTJ6ZVo4ioAAAAAAAAAAAAAAAAAAAAAAAAAAAAAAMmwdn+OZldemtGJOGTkPqlauOPR59dLH3Rj5R0NDi/3J+yfFX3dUOknAAHPvCJbvZmBV1V0ZWQ+6TddUH6pXfSU9dbbHt3lFln9LUHJVgAAAAAAAAAAAAAAAAAAAAAAAAAAAAABuvBRRclmzc4yx3m2qrStRlZZrrdZOerc917tUehaVPh0Hc0+/DjeNlynphfiZsAAObct4JbThLpdmy4prh7lVZM93X43Oy+Yyhr4/TEoc3SEA5iuAAAAAAAAAAAAAAAAAAAAAAAAAAAAARNpW2KChUk77rIUUJ9HO2PSLfwY8ZPuiyXBj4l4q3pXednVdibMrxaKcav3lVcYJvpk176cu9vVvvbO6tpwAABzDllZv7Ue4klTgV13ybbc3ZZOdUFHojue7evXzvRwRQ19q7RHuhzTG2yMcxXAAAAAAAAAAAAAAAAAAAAAAAAAAAAAJ3InC5/One1rVg17kex5V0dW13wreny3cdTQ49qzefdYw18t3Si8mAAADkl09/L2ja3rvbQnBd0aaq6kv7j9ZyNdbfJt2hWyz+p7KiIAAAAAAAAAAAAAAAAAAAAAAAAAAAAAs/gulHxbIWq51bSynbHri3PWvXz18013M7mn24Vduy5T0wuJM2AAADjezJaq6emnOZ+dZ87Mta+jQ4uqnfLKrk9UphXRgAAAAAAAAAAAAAAAAAAAAAAAAAAAAHjFvyce2d+LbVXKyuMLYW0yuhPc13JaRnFxkt5rXXitOxFrBqpxRttvCSmTw+S78j+Ury1bTbWqsqjcdsY6uuUJuXN21SfVLcl7l8U4tceDfUxZYyV8ULFbRaN4WQkbAEXau0K8em3Jte7XTVO2b6XuxWr0XW+4DkWwqZwx6I2LSzmk7F2Tl7qS9bZwc1otkmY7qdp3mZTyNqAAAAAAAAAAAAAAAAAAAAAAAAAAAAAALB4MqNXn5Wi0syo48H2wx4aN6/HncvQdnSV8OKPlbxxtVeCy3AKf4UZS8UqjrpXPaGJC74nO6xS881Un3NkWeZjHbbs1v6ZVc4SmAAAAAAAAAAAAAAAAAAAAAAAAAAAAAAPNtkYpzk1GMYuUpN6JJLVtvqQiN52hlbvBlRZHC1nBwhZlZF9MZaqXM22OcZSj+S25SaXY1r2LvYomtIieuy5WNo81sJGQCneFG+KxKqdfxl2fhquHXLmr4XWPuSjXNt9y7URZ5iMdt+zW/plWDhKYAAAAAAAAAAAAAAAAAAAAAAAAAAAAAA1fKla4eX/VbX6oMlwfuV+sNqeqHaqpapPtin60d1cegAHMeVlsp7TtU+jHw6I0x+DdKcrLfO3CMfNWu052vtPlHsgzT0hFOcgAAAAAAAAAAAAAAAAAAAAAAAAAAAAAAGv5Qx1xctduJel5+akb4p2vWfmG1esOv7Ms3qaZeVTXL1wTO+uJIEDbe1qsSmeRc5KEXCOkISnKUpzUIQjFcW25RXpMTMRG8jmm1to2ZeXXlrGeLXHGnRJWWRlbYt9SrcoQ1jDdfOflP98fQczV58eSNq9VfJesxtD0UUIAAAAAAAAAAAAAAAAAAAAAAAAAAAAAAwZ8darV21WL1xZmvWGY6ul8lrN7CwpeVhYz9dUT0K62gFT8J/wDAH/Xtn/8AnUkeb9u30lrbpKpnBUwAAAAAAAAAAAAAAAAAAAAAAAAAAAAAAA82R1TXamvWhDK98gJa7M2a/wCjcX6KYnol1vwOc8u9oc/mV4kXrVhqORd2PJsi+Zg/ixcp6fDgylrcnhr4Y90WW20bNacpWAAAAAAAAAAAAAAAAAAAAAAAAAAAAAAAABdPButNmYC8nFhD5usfqPQ1neN16FkMjjOybudjZkN6yyMm++Ta0furWoxa6nGKhHTq3dDi6q02yyq5J3snFdGAAAAAAAAAAAAAAAAAAAAAAAAAAAAAAABAW/wZWa7Nx/g2ZVfzMu2H7J38foj6Qux0Wk3Zcy5W7LWJmRsr4UZzsbhpwhlxW9KUeznI77a8qtv8plDXYomvjjqhy18t0Q5iuAAAAAAAAAAAAAAAAAAAAAAAAAAAAAAAAC2eC+euAl5ObtCP/XXP6zvYv26/SFyvSFsJGygeEi/fyNn43VDxjMl54wVNa/xrH+iVNbbbFt3R5Z/S0xyFUAAAAAAAAAAAAAAAAAAAAAAAAAAAAAAAAFp8GD/yW6Pk7SzV865z/aO5p53xV+i5T0wt5M2c05Za/hSWuv8AFWNu9On8JyN/T/D19Bz9f0r90Ob2Qjmq4AAAAAAAAAAAAAAAAAAAAAAAAAAAAAAAALJ4L5fis6Pk7Vs/vY9Ev2jt6b9qq3j9MLoTt1H8JuHurFz0uFFkqb32Y9+i3n3RnGl9y3mV9Vj8eOdmmSN6q+cVUAAAAAAAAAAAAAAAAAAAAAAAAAAAAAAAABYPBhw/Ca/pGEvnYWOdrSfsx/fdbx+mF4LDdhzMWu2uymyKnXZCVc4PolGS0lF+sCkZXg+tg/8AJM1116fvWVVLL3f93Zvxml3Scu7QrX0mO077bfRHOOso/wC4raS/OsCfnx8iH2jIp0FPaZa8GGN8kdq9uzX385kx+jcZjkK/yODHc/cltb+jf12T90Y5Cv8AI4Md3mXJTay6I7Nl/acmP2LHIR/L8HBju8fub2uvzfBfmzrV7ccx/p//AC/H+WOD8vH4C2sunCpfxc2L/wC6tGs6CfaxwZ7vktj7TX83t/Fysb65IxyF+8McGe7D4jtLr2XkejI2e/tjHIX7wcGWK2GZH32zspfK4D+3HI5O8f37HBswPKvXThZMfPPDfsuMTocnwxwrPk8+S4yx716cd+yw15LKcKyJbyipj76Nsf0YP2SHJZexwrIlnLfAjwlZOPnqm/YhyWbt+ThWeFy82d1XSfyVn/oRos0+35Y4VmeHLDDfRKx/Jv6xyWbszwrM0OUlD6Fa/wBGP1yHJZexwrM0NsxfRVc/1X/2OSynCszRzpPox736cf7wcllOFZ98cs6sXIf6WL96Z5LKcKx41f1YOU/08L67jPI5Pg4VnuM8p9Gz8r9ZgffmeRyd4/v2ODZnrx86XRs3Kfy2z19uORyd4/v2Z4MvviO0urZeR6cjZ6+2HIX7wcGWaGyNpv8Am+S8+Vi/VJmeQv3g4M93p7E2p1YMPTl1L2JmeQt3g4M93qPJ7a7/ADTDj8bOn7I0P2mY0He34/yzwflkhyU2s+mOzYf2jJn9HMo25CP5fhng/LMuRe0n+c4EPNj5Fn2kTaNBT3mTgwsPIzk3bheMytvhfPIthY9ymVMY7lUa9EnOWvCKLePHGOvhhLWu0bLIbsv/2Q=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pic>
        <p:nvPicPr>
          <p:cNvPr id="7174" name="Picture 6" descr="Oregon State Outline Map In Svg Format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7483647" y="-1100138"/>
            <a:ext cx="2838450" cy="2228851"/>
          </a:xfrm>
          <a:prstGeom prst="rect">
            <a:avLst/>
          </a:prstGeom>
          <a:noFill/>
        </p:spPr>
      </p:pic>
      <p:pic>
        <p:nvPicPr>
          <p:cNvPr id="12" name="Picture 11" descr="Garcia 2.jpg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4028475" y="0"/>
            <a:ext cx="5115525" cy="3048000"/>
          </a:xfrm>
          <a:prstGeom prst="rect">
            <a:avLst/>
          </a:prstGeom>
        </p:spPr>
      </p:pic>
      <p:pic>
        <p:nvPicPr>
          <p:cNvPr id="11" name="Picture 2" descr="http://www.clker.com/cliparts/E/u/4/6/u/h/oregon-state-outline-map-in-svg-format-hi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48000" y="1828800"/>
            <a:ext cx="2469949" cy="19389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Learning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Examine elements of Positive Youth Development (PYD) that can foster positive sexual health outcomes for Latino youth.</a:t>
            </a: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smtClean="0"/>
              <a:t>Discuss significant PYD relationships from the </a:t>
            </a:r>
            <a:r>
              <a:rPr lang="en-US" i="1" dirty="0" smtClean="0"/>
              <a:t>¡Cuídate! </a:t>
            </a:r>
            <a:r>
              <a:rPr lang="en-US" dirty="0" smtClean="0"/>
              <a:t>implementation dataset and potential implications of the data.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Key Elements of PYD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0" y="1524000"/>
          <a:ext cx="8991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4600" y="6400800"/>
            <a:ext cx="6477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</a:t>
            </a:r>
            <a:r>
              <a:rPr lang="en-US" sz="1200" dirty="0" smtClean="0">
                <a:hlinkClick r:id="rId8"/>
              </a:rPr>
              <a:t>http://www.adph.org/teenpregnancyprevention/assets/blueprint.htm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Benefits of PYD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Youth who feel connected to their families and communities are less likely to engage in risky behaviors such as high-risk sexual behavior</a:t>
            </a:r>
          </a:p>
          <a:p>
            <a:r>
              <a:rPr lang="en-US" dirty="0" smtClean="0"/>
              <a:t>Youth who volunteer and participate in their communities gain valuable skills and experience that may increase their marketability in adulthood</a:t>
            </a:r>
          </a:p>
          <a:p>
            <a:r>
              <a:rPr lang="en-US" dirty="0" smtClean="0"/>
              <a:t>Youth who received aspects of PYD are more likely to build confidence and self-awareness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425924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PYD in Oregon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533400" y="1752600"/>
          <a:ext cx="8153400" cy="3200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51054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SzPts val="1700"/>
            </a:pPr>
            <a:r>
              <a:rPr lang="en-US" sz="2400" dirty="0" smtClean="0">
                <a:solidFill>
                  <a:srgbClr val="000000"/>
                </a:solidFill>
              </a:rPr>
              <a:t>Shifting the paradigm from a risk-based approach to a </a:t>
            </a:r>
            <a:r>
              <a:rPr lang="en-US" sz="2400" b="1" dirty="0" smtClean="0">
                <a:solidFill>
                  <a:srgbClr val="E68300"/>
                </a:solidFill>
              </a:rPr>
              <a:t>strength-focused</a:t>
            </a:r>
            <a:r>
              <a:rPr lang="en-US" sz="2400" b="1" dirty="0" smtClean="0">
                <a:solidFill>
                  <a:srgbClr val="A77F0D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approach</a:t>
            </a:r>
            <a:endParaRPr lang="en-US" sz="2400" strike="sngStrike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PYD Indicators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Consists of a suite of 6 questions</a:t>
            </a:r>
          </a:p>
          <a:p>
            <a:r>
              <a:rPr lang="en-US" dirty="0" smtClean="0"/>
              <a:t>Asked on the Oregon Healthy Teens (OHT) Survey since 2006</a:t>
            </a:r>
          </a:p>
          <a:p>
            <a:r>
              <a:rPr lang="en-US" dirty="0" smtClean="0"/>
              <a:t>Asked on the </a:t>
            </a:r>
            <a:r>
              <a:rPr lang="en-US" i="1" dirty="0" smtClean="0"/>
              <a:t>¡Cuídate! </a:t>
            </a:r>
            <a:r>
              <a:rPr lang="en-US" dirty="0" smtClean="0"/>
              <a:t>Baseline Survey</a:t>
            </a:r>
          </a:p>
          <a:p>
            <a:r>
              <a:rPr lang="en-US" dirty="0" smtClean="0"/>
              <a:t>Individual indicators can be analyzed alone or together as a benchmark</a:t>
            </a:r>
          </a:p>
          <a:p>
            <a:pPr lvl="1"/>
            <a:r>
              <a:rPr lang="en-US" dirty="0" smtClean="0"/>
              <a:t>Defined as answering 5/6 questions positively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PYD</a:t>
            </a:r>
            <a:r>
              <a:rPr lang="en-US" b="1" dirty="0" smtClean="0"/>
              <a:t> Indicators and Scales</a:t>
            </a:r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381000" y="2590800"/>
            <a:ext cx="1607850" cy="1072436"/>
            <a:chOff x="0" y="914400"/>
            <a:chExt cx="1607850" cy="1072436"/>
          </a:xfrm>
        </p:grpSpPr>
        <p:sp>
          <p:nvSpPr>
            <p:cNvPr id="9" name="Rectangle 8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257256" y="914400"/>
              <a:ext cx="1350594" cy="1072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Would you say that in general your physical health is…</a:t>
              </a:r>
              <a:endParaRPr lang="en-US" sz="1400" kern="1200" dirty="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381000" y="3733802"/>
            <a:ext cx="1607850" cy="1072436"/>
            <a:chOff x="0" y="2057402"/>
            <a:chExt cx="1607850" cy="1072436"/>
          </a:xfrm>
        </p:grpSpPr>
        <p:sp>
          <p:nvSpPr>
            <p:cNvPr id="7" name="Rectangle 6"/>
            <p:cNvSpPr/>
            <p:nvPr/>
          </p:nvSpPr>
          <p:spPr>
            <a:xfrm>
              <a:off x="0" y="2057402"/>
              <a:ext cx="1607850" cy="1072436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257256" y="2057402"/>
              <a:ext cx="1350594" cy="1072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Would you say that in general your emotional and mental health is…</a:t>
              </a:r>
              <a:endParaRPr lang="en-US" sz="1400" kern="1200" dirty="0"/>
            </a:p>
          </p:txBody>
        </p:sp>
      </p:grpSp>
      <p:grpSp>
        <p:nvGrpSpPr>
          <p:cNvPr id="6" name="Group 12"/>
          <p:cNvGrpSpPr/>
          <p:nvPr/>
        </p:nvGrpSpPr>
        <p:grpSpPr>
          <a:xfrm>
            <a:off x="2819400" y="2667000"/>
            <a:ext cx="1066800" cy="762000"/>
            <a:chOff x="2819400" y="2133600"/>
            <a:chExt cx="1066800" cy="762000"/>
          </a:xfrm>
          <a:solidFill>
            <a:srgbClr val="C4DCA4"/>
          </a:solidFill>
        </p:grpSpPr>
        <p:sp>
          <p:nvSpPr>
            <p:cNvPr id="4" name="Line Callout 2 3"/>
            <p:cNvSpPr/>
            <p:nvPr/>
          </p:nvSpPr>
          <p:spPr>
            <a:xfrm>
              <a:off x="2819400" y="2133600"/>
              <a:ext cx="1066800" cy="7620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66440"/>
                <a:gd name="adj6" fmla="val -45801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95600" y="2209800"/>
              <a:ext cx="914400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Very Good</a:t>
              </a:r>
              <a:endParaRPr lang="en-US" dirty="0"/>
            </a:p>
          </p:txBody>
        </p:sp>
      </p:grpSp>
      <p:sp>
        <p:nvSpPr>
          <p:cNvPr id="16" name="Line Callout 2 15"/>
          <p:cNvSpPr/>
          <p:nvPr/>
        </p:nvSpPr>
        <p:spPr>
          <a:xfrm>
            <a:off x="2819400" y="3505200"/>
            <a:ext cx="1066800" cy="762000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7954"/>
              <a:gd name="adj6" fmla="val -43204"/>
            </a:avLst>
          </a:prstGeom>
          <a:solidFill>
            <a:srgbClr val="C4DCA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895600" y="3733800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Good</a:t>
            </a:r>
            <a:endParaRPr lang="en-US" dirty="0"/>
          </a:p>
        </p:txBody>
      </p:sp>
      <p:grpSp>
        <p:nvGrpSpPr>
          <p:cNvPr id="11" name="Group 35"/>
          <p:cNvGrpSpPr/>
          <p:nvPr/>
        </p:nvGrpSpPr>
        <p:grpSpPr>
          <a:xfrm>
            <a:off x="2819400" y="4343400"/>
            <a:ext cx="1066800" cy="762000"/>
            <a:chOff x="2819400" y="4343400"/>
            <a:chExt cx="1066800" cy="762000"/>
          </a:xfrm>
          <a:solidFill>
            <a:srgbClr val="F1C9B1"/>
          </a:solidFill>
        </p:grpSpPr>
        <p:sp>
          <p:nvSpPr>
            <p:cNvPr id="18" name="Line Callout 2 17"/>
            <p:cNvSpPr/>
            <p:nvPr/>
          </p:nvSpPr>
          <p:spPr>
            <a:xfrm>
              <a:off x="2819400" y="4343400"/>
              <a:ext cx="1066800" cy="7620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6288"/>
                <a:gd name="adj6" fmla="val -4407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895600" y="4572000"/>
              <a:ext cx="91440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Fair</a:t>
              </a:r>
              <a:endParaRPr lang="en-US" dirty="0"/>
            </a:p>
          </p:txBody>
        </p:sp>
      </p:grpSp>
      <p:grpSp>
        <p:nvGrpSpPr>
          <p:cNvPr id="13" name="Group 36"/>
          <p:cNvGrpSpPr/>
          <p:nvPr/>
        </p:nvGrpSpPr>
        <p:grpSpPr>
          <a:xfrm>
            <a:off x="2819400" y="5181600"/>
            <a:ext cx="1066800" cy="762000"/>
            <a:chOff x="2819400" y="5181600"/>
            <a:chExt cx="1066800" cy="762000"/>
          </a:xfrm>
          <a:solidFill>
            <a:srgbClr val="F1C9B1"/>
          </a:solidFill>
        </p:grpSpPr>
        <p:sp>
          <p:nvSpPr>
            <p:cNvPr id="20" name="Line Callout 2 19"/>
            <p:cNvSpPr/>
            <p:nvPr/>
          </p:nvSpPr>
          <p:spPr>
            <a:xfrm>
              <a:off x="2819400" y="5181600"/>
              <a:ext cx="1066800" cy="7620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43864"/>
                <a:gd name="adj6" fmla="val -50130"/>
              </a:avLst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895600" y="5410200"/>
              <a:ext cx="914400" cy="369332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Poor</a:t>
              </a:r>
              <a:endParaRPr lang="en-US" dirty="0"/>
            </a:p>
          </p:txBody>
        </p:sp>
      </p:grpSp>
      <p:sp>
        <p:nvSpPr>
          <p:cNvPr id="22" name="Line Callout 2 21"/>
          <p:cNvSpPr/>
          <p:nvPr/>
        </p:nvSpPr>
        <p:spPr>
          <a:xfrm>
            <a:off x="5943600" y="6324600"/>
            <a:ext cx="457200" cy="381000"/>
          </a:xfrm>
          <a:prstGeom prst="borderCallout2">
            <a:avLst/>
          </a:prstGeom>
          <a:solidFill>
            <a:srgbClr val="C4DC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23"/>
          <p:cNvGrpSpPr/>
          <p:nvPr/>
        </p:nvGrpSpPr>
        <p:grpSpPr>
          <a:xfrm>
            <a:off x="4953000" y="1828800"/>
            <a:ext cx="1607850" cy="1072436"/>
            <a:chOff x="4343401" y="76205"/>
            <a:chExt cx="1607850" cy="1072436"/>
          </a:xfrm>
        </p:grpSpPr>
        <p:sp>
          <p:nvSpPr>
            <p:cNvPr id="34" name="Rectangle 33"/>
            <p:cNvSpPr/>
            <p:nvPr/>
          </p:nvSpPr>
          <p:spPr>
            <a:xfrm>
              <a:off x="4343401" y="76205"/>
              <a:ext cx="1607850" cy="1072436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Rectangle 34"/>
            <p:cNvSpPr/>
            <p:nvPr/>
          </p:nvSpPr>
          <p:spPr>
            <a:xfrm>
              <a:off x="4600657" y="76205"/>
              <a:ext cx="1350594" cy="1072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I can do most things if I try.</a:t>
              </a:r>
              <a:endParaRPr lang="en-US" sz="1400" kern="1200" dirty="0"/>
            </a:p>
          </p:txBody>
        </p:sp>
      </p:grpSp>
      <p:grpSp>
        <p:nvGrpSpPr>
          <p:cNvPr id="15" name="Group 24"/>
          <p:cNvGrpSpPr/>
          <p:nvPr/>
        </p:nvGrpSpPr>
        <p:grpSpPr>
          <a:xfrm>
            <a:off x="4953000" y="2901236"/>
            <a:ext cx="1607850" cy="1072436"/>
            <a:chOff x="4343401" y="1148641"/>
            <a:chExt cx="1607850" cy="1072436"/>
          </a:xfrm>
        </p:grpSpPr>
        <p:sp>
          <p:nvSpPr>
            <p:cNvPr id="32" name="Rectangle 31"/>
            <p:cNvSpPr/>
            <p:nvPr/>
          </p:nvSpPr>
          <p:spPr>
            <a:xfrm>
              <a:off x="4343401" y="1148641"/>
              <a:ext cx="1607850" cy="1072436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4600657" y="1148641"/>
              <a:ext cx="1350594" cy="1072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There is at least one teacher or adult in my school that really cares about me.</a:t>
              </a:r>
              <a:endParaRPr lang="en-US" sz="1400" kern="1200" dirty="0"/>
            </a:p>
          </p:txBody>
        </p:sp>
      </p:grpSp>
      <p:grpSp>
        <p:nvGrpSpPr>
          <p:cNvPr id="23" name="Group 25"/>
          <p:cNvGrpSpPr/>
          <p:nvPr/>
        </p:nvGrpSpPr>
        <p:grpSpPr>
          <a:xfrm>
            <a:off x="4953000" y="3973673"/>
            <a:ext cx="1607850" cy="1072436"/>
            <a:chOff x="4343401" y="2221078"/>
            <a:chExt cx="1607850" cy="1072436"/>
          </a:xfrm>
        </p:grpSpPr>
        <p:sp>
          <p:nvSpPr>
            <p:cNvPr id="30" name="Rectangle 29"/>
            <p:cNvSpPr/>
            <p:nvPr/>
          </p:nvSpPr>
          <p:spPr>
            <a:xfrm>
              <a:off x="4343401" y="2221078"/>
              <a:ext cx="1607850" cy="1072436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4600657" y="2221078"/>
              <a:ext cx="1350594" cy="1072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I volunteer to help others in my community.</a:t>
              </a:r>
              <a:endParaRPr lang="en-US" sz="1400" kern="1200" dirty="0"/>
            </a:p>
          </p:txBody>
        </p:sp>
      </p:grpSp>
      <p:grpSp>
        <p:nvGrpSpPr>
          <p:cNvPr id="24" name="Group 26"/>
          <p:cNvGrpSpPr/>
          <p:nvPr/>
        </p:nvGrpSpPr>
        <p:grpSpPr>
          <a:xfrm>
            <a:off x="4953000" y="5046109"/>
            <a:ext cx="1607850" cy="1072436"/>
            <a:chOff x="4343401" y="3293514"/>
            <a:chExt cx="1607850" cy="1072436"/>
          </a:xfrm>
        </p:grpSpPr>
        <p:sp>
          <p:nvSpPr>
            <p:cNvPr id="28" name="Rectangle 27"/>
            <p:cNvSpPr/>
            <p:nvPr/>
          </p:nvSpPr>
          <p:spPr>
            <a:xfrm>
              <a:off x="4343401" y="3293514"/>
              <a:ext cx="1607850" cy="1072436"/>
            </a:xfrm>
            <a:prstGeom prst="rect">
              <a:avLst/>
            </a:pr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4600657" y="3293514"/>
              <a:ext cx="1350594" cy="10724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I can work out my problems.</a:t>
              </a:r>
            </a:p>
            <a:p>
              <a:pPr lvl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400" kern="1200" dirty="0"/>
            </a:p>
          </p:txBody>
        </p:sp>
      </p:grpSp>
      <p:grpSp>
        <p:nvGrpSpPr>
          <p:cNvPr id="25" name="Group 61"/>
          <p:cNvGrpSpPr/>
          <p:nvPr/>
        </p:nvGrpSpPr>
        <p:grpSpPr>
          <a:xfrm>
            <a:off x="7391400" y="2362200"/>
            <a:ext cx="1066800" cy="762000"/>
            <a:chOff x="7543800" y="2362200"/>
            <a:chExt cx="1066800" cy="762000"/>
          </a:xfrm>
        </p:grpSpPr>
        <p:sp>
          <p:nvSpPr>
            <p:cNvPr id="39" name="Line Callout 2 38"/>
            <p:cNvSpPr/>
            <p:nvPr/>
          </p:nvSpPr>
          <p:spPr>
            <a:xfrm>
              <a:off x="7543800" y="2362200"/>
              <a:ext cx="1066800" cy="7620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50682"/>
                <a:gd name="adj6" fmla="val -56191"/>
              </a:avLst>
            </a:prstGeom>
            <a:solidFill>
              <a:srgbClr val="C4DC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543800" y="2438400"/>
              <a:ext cx="106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Very Much True</a:t>
              </a:r>
              <a:endParaRPr lang="en-US" sz="1600" dirty="0"/>
            </a:p>
          </p:txBody>
        </p:sp>
      </p:grpSp>
      <p:grpSp>
        <p:nvGrpSpPr>
          <p:cNvPr id="26" name="Group 62"/>
          <p:cNvGrpSpPr/>
          <p:nvPr/>
        </p:nvGrpSpPr>
        <p:grpSpPr>
          <a:xfrm>
            <a:off x="7391400" y="3200400"/>
            <a:ext cx="1066800" cy="762000"/>
            <a:chOff x="7391400" y="3200400"/>
            <a:chExt cx="1066800" cy="762000"/>
          </a:xfrm>
        </p:grpSpPr>
        <p:sp>
          <p:nvSpPr>
            <p:cNvPr id="40" name="Line Callout 2 39"/>
            <p:cNvSpPr/>
            <p:nvPr/>
          </p:nvSpPr>
          <p:spPr>
            <a:xfrm>
              <a:off x="7391400" y="3200400"/>
              <a:ext cx="1066800" cy="7620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20379"/>
                <a:gd name="adj6" fmla="val -50996"/>
              </a:avLst>
            </a:prstGeom>
            <a:solidFill>
              <a:srgbClr val="C4DCA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7391400" y="3276600"/>
              <a:ext cx="106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Pretty Much True</a:t>
              </a:r>
              <a:endParaRPr lang="en-US" sz="1600" dirty="0"/>
            </a:p>
          </p:txBody>
        </p:sp>
      </p:grpSp>
      <p:grpSp>
        <p:nvGrpSpPr>
          <p:cNvPr id="27" name="Group 63"/>
          <p:cNvGrpSpPr/>
          <p:nvPr/>
        </p:nvGrpSpPr>
        <p:grpSpPr>
          <a:xfrm>
            <a:off x="7391400" y="4038600"/>
            <a:ext cx="1066800" cy="762000"/>
            <a:chOff x="7543800" y="4038600"/>
            <a:chExt cx="1066800" cy="762000"/>
          </a:xfrm>
        </p:grpSpPr>
        <p:sp>
          <p:nvSpPr>
            <p:cNvPr id="41" name="Line Callout 2 40"/>
            <p:cNvSpPr/>
            <p:nvPr/>
          </p:nvSpPr>
          <p:spPr>
            <a:xfrm>
              <a:off x="7543800" y="4038600"/>
              <a:ext cx="1066800" cy="7620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16742"/>
                <a:gd name="adj6" fmla="val -47533"/>
              </a:avLst>
            </a:prstGeom>
            <a:solidFill>
              <a:srgbClr val="F1C9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543800" y="4114800"/>
              <a:ext cx="106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A Little True</a:t>
              </a:r>
              <a:endParaRPr lang="en-US" sz="1600" dirty="0"/>
            </a:p>
          </p:txBody>
        </p:sp>
      </p:grpSp>
      <p:grpSp>
        <p:nvGrpSpPr>
          <p:cNvPr id="36" name="Group 64"/>
          <p:cNvGrpSpPr/>
          <p:nvPr/>
        </p:nvGrpSpPr>
        <p:grpSpPr>
          <a:xfrm>
            <a:off x="7391400" y="4876800"/>
            <a:ext cx="1066800" cy="762000"/>
            <a:chOff x="7543800" y="4876800"/>
            <a:chExt cx="1066800" cy="762000"/>
          </a:xfrm>
        </p:grpSpPr>
        <p:sp>
          <p:nvSpPr>
            <p:cNvPr id="42" name="Line Callout 2 41"/>
            <p:cNvSpPr/>
            <p:nvPr/>
          </p:nvSpPr>
          <p:spPr>
            <a:xfrm>
              <a:off x="7543800" y="4876800"/>
              <a:ext cx="1066800" cy="762000"/>
            </a:xfrm>
            <a:prstGeom prst="borderCallout2">
              <a:avLst>
                <a:gd name="adj1" fmla="val 18750"/>
                <a:gd name="adj2" fmla="val -8333"/>
                <a:gd name="adj3" fmla="val 18750"/>
                <a:gd name="adj4" fmla="val -16667"/>
                <a:gd name="adj5" fmla="val -5076"/>
                <a:gd name="adj6" fmla="val -54459"/>
              </a:avLst>
            </a:prstGeom>
            <a:solidFill>
              <a:srgbClr val="F1C9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543800" y="4953000"/>
              <a:ext cx="106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smtClean="0"/>
                <a:t>Not at all True</a:t>
              </a:r>
              <a:endParaRPr lang="en-US" sz="1600" dirty="0"/>
            </a:p>
          </p:txBody>
        </p:sp>
      </p:grpSp>
      <p:grpSp>
        <p:nvGrpSpPr>
          <p:cNvPr id="37" name="Group 46"/>
          <p:cNvGrpSpPr/>
          <p:nvPr/>
        </p:nvGrpSpPr>
        <p:grpSpPr>
          <a:xfrm>
            <a:off x="381000" y="2209800"/>
            <a:ext cx="1607850" cy="304800"/>
            <a:chOff x="0" y="914400"/>
            <a:chExt cx="1607850" cy="1072436"/>
          </a:xfrm>
          <a:solidFill>
            <a:srgbClr val="E6A400">
              <a:alpha val="36000"/>
            </a:srgbClr>
          </a:solidFill>
        </p:grpSpPr>
        <p:sp>
          <p:nvSpPr>
            <p:cNvPr id="48" name="Rectangle 47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9" name="Rectangle 48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Indicator</a:t>
              </a:r>
              <a:endParaRPr lang="en-US" sz="1400" kern="1200" dirty="0"/>
            </a:p>
          </p:txBody>
        </p:sp>
      </p:grpSp>
      <p:grpSp>
        <p:nvGrpSpPr>
          <p:cNvPr id="38" name="Group 49"/>
          <p:cNvGrpSpPr/>
          <p:nvPr/>
        </p:nvGrpSpPr>
        <p:grpSpPr>
          <a:xfrm>
            <a:off x="4953000" y="1447800"/>
            <a:ext cx="1607850" cy="304800"/>
            <a:chOff x="0" y="914400"/>
            <a:chExt cx="1607850" cy="1072436"/>
          </a:xfrm>
          <a:solidFill>
            <a:srgbClr val="E6A400">
              <a:alpha val="36000"/>
            </a:srgbClr>
          </a:solidFill>
        </p:grpSpPr>
        <p:sp>
          <p:nvSpPr>
            <p:cNvPr id="51" name="Rectangle 50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2" name="Rectangle 51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Indicator</a:t>
              </a:r>
              <a:endParaRPr lang="en-US" sz="1400" kern="1200" dirty="0"/>
            </a:p>
          </p:txBody>
        </p:sp>
      </p:grpSp>
      <p:grpSp>
        <p:nvGrpSpPr>
          <p:cNvPr id="47" name="Group 55"/>
          <p:cNvGrpSpPr/>
          <p:nvPr/>
        </p:nvGrpSpPr>
        <p:grpSpPr>
          <a:xfrm>
            <a:off x="2819400" y="1447800"/>
            <a:ext cx="1066800" cy="304800"/>
            <a:chOff x="0" y="914400"/>
            <a:chExt cx="1607850" cy="1072436"/>
          </a:xfrm>
          <a:solidFill>
            <a:srgbClr val="E6A400">
              <a:alpha val="35000"/>
            </a:srgbClr>
          </a:solidFill>
        </p:grpSpPr>
        <p:sp>
          <p:nvSpPr>
            <p:cNvPr id="57" name="Rectangle 56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8" name="Rectangle 57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Scale</a:t>
              </a:r>
              <a:endParaRPr lang="en-US" sz="1400" kern="1200" dirty="0"/>
            </a:p>
          </p:txBody>
        </p:sp>
      </p:grpSp>
      <p:grpSp>
        <p:nvGrpSpPr>
          <p:cNvPr id="50" name="Group 58"/>
          <p:cNvGrpSpPr/>
          <p:nvPr/>
        </p:nvGrpSpPr>
        <p:grpSpPr>
          <a:xfrm>
            <a:off x="7391400" y="1981200"/>
            <a:ext cx="1066800" cy="304800"/>
            <a:chOff x="0" y="914400"/>
            <a:chExt cx="1607850" cy="1072436"/>
          </a:xfrm>
          <a:solidFill>
            <a:srgbClr val="E6A400">
              <a:alpha val="36000"/>
            </a:srgbClr>
          </a:solidFill>
        </p:grpSpPr>
        <p:sp>
          <p:nvSpPr>
            <p:cNvPr id="60" name="Rectangle 59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1" name="Rectangle 60"/>
            <p:cNvSpPr/>
            <p:nvPr/>
          </p:nvSpPr>
          <p:spPr>
            <a:xfrm>
              <a:off x="0" y="914400"/>
              <a:ext cx="1607850" cy="107243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0" tIns="99568" rIns="99568" bIns="99568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smtClean="0"/>
                <a:t>Scale</a:t>
              </a:r>
              <a:endParaRPr lang="en-US" sz="1400" kern="1200" dirty="0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6400800" y="624840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 counted toward meeting PYD benchmark</a:t>
            </a:r>
            <a:endParaRPr lang="en-US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2819400" y="62484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Response DID NOT count toward meeting PYD benchmark</a:t>
            </a:r>
            <a:endParaRPr lang="en-US" sz="1400" dirty="0"/>
          </a:p>
        </p:txBody>
      </p:sp>
      <p:grpSp>
        <p:nvGrpSpPr>
          <p:cNvPr id="53" name="Group 67"/>
          <p:cNvGrpSpPr/>
          <p:nvPr/>
        </p:nvGrpSpPr>
        <p:grpSpPr>
          <a:xfrm>
            <a:off x="2819400" y="1828800"/>
            <a:ext cx="1066800" cy="762000"/>
            <a:chOff x="2819400" y="1828800"/>
            <a:chExt cx="1066800" cy="762000"/>
          </a:xfrm>
          <a:solidFill>
            <a:srgbClr val="C4DCA4"/>
          </a:solidFill>
        </p:grpSpPr>
        <p:sp>
          <p:nvSpPr>
            <p:cNvPr id="69" name="Line Callout 2 68"/>
            <p:cNvSpPr/>
            <p:nvPr/>
          </p:nvSpPr>
          <p:spPr>
            <a:xfrm>
              <a:off x="2819400" y="1828800"/>
              <a:ext cx="1066800" cy="762000"/>
            </a:xfrm>
            <a:prstGeom prst="borderCallout2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2895600" y="2057400"/>
              <a:ext cx="914400" cy="33855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600" dirty="0" smtClean="0"/>
                <a:t>Excellent</a:t>
              </a:r>
              <a:endParaRPr lang="en-US" sz="1600" dirty="0"/>
            </a:p>
          </p:txBody>
        </p:sp>
      </p:grpSp>
      <p:sp>
        <p:nvSpPr>
          <p:cNvPr id="71" name="Line Callout 2 70"/>
          <p:cNvSpPr/>
          <p:nvPr/>
        </p:nvSpPr>
        <p:spPr>
          <a:xfrm>
            <a:off x="2362200" y="6324600"/>
            <a:ext cx="457200" cy="381000"/>
          </a:xfrm>
          <a:prstGeom prst="borderCallout2">
            <a:avLst/>
          </a:prstGeom>
          <a:solidFill>
            <a:srgbClr val="F1C9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/>
              <a:t>¡Cuídate!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00600" y="1828800"/>
            <a:ext cx="3886200" cy="4648200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 smtClean="0"/>
              <a:t>Seeks to improve health outcomes among Latino youth ages 13-18 by lowering unintended pregnancy and STI/HIV transmission rates</a:t>
            </a:r>
          </a:p>
          <a:p>
            <a:pPr>
              <a:buNone/>
            </a:pPr>
            <a:endParaRPr lang="en-US" sz="2600" dirty="0" smtClean="0"/>
          </a:p>
          <a:p>
            <a:r>
              <a:rPr lang="en-US" sz="2600" dirty="0" smtClean="0"/>
              <a:t>Uses identified Latino cultural values to increase knowledge and efficacy about practicing abstinence or negotiating safer sex behaviors</a:t>
            </a:r>
          </a:p>
          <a:p>
            <a:pPr>
              <a:buNone/>
            </a:pPr>
            <a:endParaRPr lang="en-US" sz="2600" dirty="0" smtClean="0"/>
          </a:p>
          <a:p>
            <a:pPr lvl="0"/>
            <a:r>
              <a:rPr lang="en-US" sz="2600" dirty="0" smtClean="0"/>
              <a:t>Includes role plays, interactive games and a condom demonstration</a:t>
            </a:r>
          </a:p>
          <a:p>
            <a:endParaRPr lang="en-US" sz="2600" dirty="0" smtClean="0"/>
          </a:p>
          <a:p>
            <a:pPr>
              <a:buNone/>
            </a:pPr>
            <a:endParaRPr lang="en-US" sz="2600" strike="sngStrike" dirty="0" smtClean="0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0"/>
            <a:ext cx="2764836" cy="15144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22539" name="Picture 11" descr="piggy-back teen couple - s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438400"/>
            <a:ext cx="4216045" cy="2819400"/>
          </a:xfrm>
          <a:prstGeom prst="rect">
            <a:avLst/>
          </a:prstGeom>
          <a:noFill/>
          <a:ln w="38100">
            <a:solidFill>
              <a:srgbClr val="E683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4724400" y="1600200"/>
            <a:ext cx="4191000" cy="4800600"/>
          </a:xfrm>
          <a:prstGeom prst="rect">
            <a:avLst/>
          </a:prstGeom>
          <a:noFill/>
          <a:ln w="285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50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2463</TotalTime>
  <Words>1370</Words>
  <Application>Microsoft Office PowerPoint</Application>
  <PresentationFormat>On-screen Show (4:3)</PresentationFormat>
  <Paragraphs>203</Paragraphs>
  <Slides>17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Median</vt:lpstr>
      <vt:lpstr>Let’s Talk About P-Y-D: How Positive Youth Development May Influence Sexual Health Outcomes in Latino Youth</vt:lpstr>
      <vt:lpstr>Slide 2</vt:lpstr>
      <vt:lpstr>Learning Objectives</vt:lpstr>
      <vt:lpstr>Key Elements of PYD</vt:lpstr>
      <vt:lpstr>Benefits of PYD</vt:lpstr>
      <vt:lpstr>PYD in Oregon</vt:lpstr>
      <vt:lpstr>PYD Indicators</vt:lpstr>
      <vt:lpstr>PYD Indicators and Scales</vt:lpstr>
      <vt:lpstr>¡Cuídate! </vt:lpstr>
      <vt:lpstr>Slide 10</vt:lpstr>
      <vt:lpstr>PYD Benchmark by Latino Origin</vt:lpstr>
      <vt:lpstr>PYD Benchmark by Age Group among Latino Participants n=952</vt:lpstr>
      <vt:lpstr>PYD and Safer Sexual Behaviors Knowledge at Program Entry among Latino Participants</vt:lpstr>
      <vt:lpstr>PYD Benchmark and Perceived Ease of Condom Negotiation among Latino Participants (n=1,433)</vt:lpstr>
      <vt:lpstr>Final Thoughts</vt:lpstr>
      <vt:lpstr>References</vt:lpstr>
      <vt:lpstr>Thank You!</vt:lpstr>
    </vt:vector>
  </TitlesOfParts>
  <Company>DHS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Talk About P-Y-D: How Positive Youth Development Influences Sexual Health Outcomes in Latino Youth</dc:title>
  <dc:creator>OR0201651</dc:creator>
  <cp:lastModifiedBy>LaShanda_N_Eller</cp:lastModifiedBy>
  <cp:revision>231</cp:revision>
  <dcterms:created xsi:type="dcterms:W3CDTF">2013-09-30T19:23:44Z</dcterms:created>
  <dcterms:modified xsi:type="dcterms:W3CDTF">2013-10-16T15:01:03Z</dcterms:modified>
</cp:coreProperties>
</file>