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147472698" r:id="rId3"/>
    <p:sldId id="214747269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7" autoAdjust="0"/>
    <p:restoredTop sz="94660"/>
  </p:normalViewPr>
  <p:slideViewPr>
    <p:cSldViewPr snapToGrid="0">
      <p:cViewPr varScale="1">
        <p:scale>
          <a:sx n="101" d="100"/>
          <a:sy n="101" d="100"/>
        </p:scale>
        <p:origin x="126"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3C13F-1159-49FC-9D20-E78C1923663C}" type="datetimeFigureOut">
              <a:rPr lang="en-US" smtClean="0"/>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F836D-6683-49AB-B745-5F4979D7C6F9}" type="slidenum">
              <a:rPr lang="en-US" smtClean="0"/>
              <a:t>‹#›</a:t>
            </a:fld>
            <a:endParaRPr lang="en-US"/>
          </a:p>
        </p:txBody>
      </p:sp>
    </p:spTree>
    <p:extLst>
      <p:ext uri="{BB962C8B-B14F-4D97-AF65-F5344CB8AC3E}">
        <p14:creationId xmlns:p14="http://schemas.microsoft.com/office/powerpoint/2010/main" val="187747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regon.gov/odhs/benefits/Documents/ebt-card-safety-flyer-en.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oregon.gov/odhs/benefits/Documents/ebt-card-safety-wallet-card-en.pdf" TargetMode="External"/><Relationship Id="rId4" Type="http://schemas.openxmlformats.org/officeDocument/2006/relationships/hyperlink" Target="https://www.oregon.gov/odhs/benefits/Documents/ebt-card-safety-brochure-en.pdf"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sharedsystems.dhsoha.state.or.us/DHSForms/Served/ds-1020950.pdf?CFGRIDKEY=APD%201020950,,EBT%20Card%20Safety%20Brochure,DS-1020950.pdf,,,,,,,,,,,../FORMS/-,,../FORMS/-," TargetMode="External"/><Relationship Id="rId3" Type="http://schemas.openxmlformats.org/officeDocument/2006/relationships/hyperlink" Target="https://www.oregon.gov/odhs/benefits/pages/protect.aspx" TargetMode="External"/><Relationship Id="rId7" Type="http://schemas.openxmlformats.org/officeDocument/2006/relationships/hyperlink" Target="https://sharedsystems.dhsoha.state.or.us/DHSForms/Served/de-1021252.pdf?CFGRIDKEY=APD%201021252,,%20EBT%20Card%20Safety%20Wallet,DE-1021252.pdf,,,,,,,,,,,../FORMS/-,,../FORM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haredsystems.dhsoha.state.or.us/DHSForms/Served/de-1020973.pdf?CFGRIDKEY=APD%201020973,,EBT%20Card%20Safety%20Flyer,DE-1020973.pdf,,,,,,,,,,,../FORMS/-,,../FORMS/-," TargetMode="External"/><Relationship Id="rId5" Type="http://schemas.openxmlformats.org/officeDocument/2006/relationships/hyperlink" Target="https://sharedsystems.dhsoha.state.or.us/DHSForms/Served/de-1020950.pdf?CFGRIDKEY=APD%201020950,,EBT%20Card%20Safety%20Brochure,DE-1020950.pdf,,,,,,,,,,,../FORMS/-,,../FORMS/-," TargetMode="External"/><Relationship Id="rId10" Type="http://schemas.openxmlformats.org/officeDocument/2006/relationships/hyperlink" Target="https://sharedsystems.dhsoha.state.or.us/DHSForms/Served/ds-1021252.pdf?CFGRIDKEY=APD%201021252,,%20EBT%20Card%20Safety%20Wallet,DS-1021252.pdf,,,,,,,,,,,../FORMS/-,,../FORMS/-," TargetMode="External"/><Relationship Id="rId4" Type="http://schemas.openxmlformats.org/officeDocument/2006/relationships/hyperlink" Target="https://dhsoha.sharepoint.com/teams/Hub-ODHSOHA-PCS" TargetMode="External"/><Relationship Id="rId9" Type="http://schemas.openxmlformats.org/officeDocument/2006/relationships/hyperlink" Target="https://sharedsystems.dhsoha.state.or.us/DHSForms/Served/ds-1020973.pdf?CFGRIDKEY=APD%201020973,,EBT%20Card%20Safety%20Flyer,DS-1020973.pdf,,,,,,,,,,,../FORMS/-,,../FO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James</a:t>
            </a:r>
          </a:p>
          <a:p>
            <a:endParaRPr lang="en-US"/>
          </a:p>
          <a:p>
            <a:r>
              <a:rPr lang="en-US"/>
              <a:t>We’ll have a short presentation and then get to your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C29F2-E5DA-456D-B5E9-B5494C43FE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85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323130"/>
                </a:solidFill>
                <a:effectLst/>
                <a:latin typeface="Segoe UI" panose="020B0502040204020203" pitchFamily="34" charset="0"/>
              </a:rPr>
              <a:t>Encourage SNAP clients to use the www.ebtedge.com website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323130"/>
                </a:solidFill>
                <a:effectLst/>
                <a:latin typeface="Segoe UI" panose="020B0502040204020203" pitchFamily="34" charset="0"/>
              </a:rPr>
              <a:t>Find information at the new Protect Your EBT Card and Benefits</a:t>
            </a:r>
            <a:r>
              <a:rPr lang="en-US" sz="1800" b="0" i="0" u="none" dirty="0">
                <a:solidFill>
                  <a:schemeClr val="tx1"/>
                </a:solidFill>
                <a:effectLst/>
                <a:latin typeface="Segoe UI" panose="020B0502040204020203" pitchFamily="34" charset="0"/>
              </a:rPr>
              <a:t> </a:t>
            </a:r>
            <a:r>
              <a:rPr lang="en-US" sz="1800" b="0" i="0" dirty="0">
                <a:solidFill>
                  <a:srgbClr val="323130"/>
                </a:solidFill>
                <a:effectLst/>
                <a:latin typeface="Segoe UI" panose="020B0502040204020203" pitchFamily="34" charset="0"/>
              </a:rPr>
              <a:t>webpage: https://www.oregon.gov/odhs/benefits/Pages/protect.aspx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323130"/>
              </a:solidFill>
              <a:effectLst/>
              <a:latin typeface="Segoe UI" panose="020B0502040204020203" pitchFamily="34" charset="0"/>
            </a:endParaRPr>
          </a:p>
          <a:p>
            <a:pPr algn="l"/>
            <a:r>
              <a:rPr lang="en-US" sz="1800" b="0" i="0" dirty="0">
                <a:solidFill>
                  <a:srgbClr val="323130"/>
                </a:solidFill>
                <a:effectLst/>
                <a:latin typeface="Segoe UI" panose="020B0502040204020203" pitchFamily="34" charset="0"/>
              </a:rPr>
              <a:t>At the bottom of the page expand the “More Ways to protect your benefits” for materials to share with your clients. A </a:t>
            </a:r>
            <a:r>
              <a:rPr lang="en-US" sz="1800" b="0" i="0" u="sng" dirty="0">
                <a:solidFill>
                  <a:srgbClr val="0078D4"/>
                </a:solidFill>
                <a:effectLst/>
                <a:latin typeface="Segoe UI" panose="020B0502040204020203" pitchFamily="34" charset="0"/>
                <a:hlinkClick r:id="rId3"/>
              </a:rPr>
              <a:t>flyer</a:t>
            </a:r>
            <a:r>
              <a:rPr lang="en-US" sz="1800" b="0" i="0" dirty="0">
                <a:solidFill>
                  <a:srgbClr val="323130"/>
                </a:solidFill>
                <a:effectLst/>
                <a:latin typeface="Segoe UI" panose="020B0502040204020203" pitchFamily="34" charset="0"/>
              </a:rPr>
              <a:t>, </a:t>
            </a:r>
            <a:r>
              <a:rPr lang="en-US" sz="1800" b="0" i="0" u="sng" dirty="0">
                <a:solidFill>
                  <a:srgbClr val="0078D4"/>
                </a:solidFill>
                <a:effectLst/>
                <a:latin typeface="Segoe UI" panose="020B0502040204020203" pitchFamily="34" charset="0"/>
                <a:hlinkClick r:id="rId4"/>
              </a:rPr>
              <a:t>brochure</a:t>
            </a:r>
            <a:r>
              <a:rPr lang="en-US" sz="1800" b="0" i="0" dirty="0">
                <a:solidFill>
                  <a:srgbClr val="323130"/>
                </a:solidFill>
                <a:effectLst/>
                <a:latin typeface="Segoe UI" panose="020B0502040204020203" pitchFamily="34" charset="0"/>
              </a:rPr>
              <a:t> and </a:t>
            </a:r>
            <a:r>
              <a:rPr lang="en-US" sz="1800" b="0" i="0" u="sng" dirty="0">
                <a:solidFill>
                  <a:srgbClr val="0078D4"/>
                </a:solidFill>
                <a:effectLst/>
                <a:latin typeface="Segoe UI" panose="020B0502040204020203" pitchFamily="34" charset="0"/>
                <a:hlinkClick r:id="rId5"/>
              </a:rPr>
              <a:t>wallet card</a:t>
            </a:r>
            <a:r>
              <a:rPr lang="en-US" sz="1800" b="0" i="0" dirty="0">
                <a:solidFill>
                  <a:srgbClr val="323130"/>
                </a:solidFill>
                <a:effectLst/>
                <a:latin typeface="Segoe UI" panose="020B0502040204020203" pitchFamily="34" charset="0"/>
              </a:rPr>
              <a:t>  — are designed to be accessible, easy to understand and empowering. They explain the risks and offer simple steps people can take to protect their benefits.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FBA656-2094-476E-B4F0-5DF7337DF100}" type="slidenum">
              <a:rPr kumimoji="0" lang="en-US" altLang="en-US" sz="13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1277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dirty="0">
                <a:solidFill>
                  <a:srgbClr val="323130"/>
                </a:solidFill>
                <a:effectLst/>
                <a:latin typeface="Segoe UI" panose="020B0502040204020203" pitchFamily="34" charset="0"/>
              </a:rPr>
              <a:t>Electronic theft of benefits from Oregon EBT (Electronic Benefit Transfer) cards is increasing. Criminals are using tactics like skimming devices to collect card numbers and PINs, allowing them to steal critical food and cash benefits from individuals and families.</a:t>
            </a:r>
          </a:p>
          <a:p>
            <a:pPr algn="l"/>
            <a:endParaRPr lang="en-US" sz="2800" b="0" i="0" dirty="0">
              <a:solidFill>
                <a:srgbClr val="323130"/>
              </a:solidFill>
              <a:effectLst/>
              <a:latin typeface="Segoe UI" panose="020B0502040204020203" pitchFamily="34" charset="0"/>
            </a:endParaRPr>
          </a:p>
          <a:p>
            <a:pPr algn="l"/>
            <a:r>
              <a:rPr lang="en-US" sz="2800" b="0" i="0" dirty="0">
                <a:solidFill>
                  <a:srgbClr val="323130"/>
                </a:solidFill>
                <a:effectLst/>
                <a:latin typeface="Segoe UI" panose="020B0502040204020203" pitchFamily="34" charset="0"/>
              </a:rPr>
              <a:t>We recognize the significant impact this has on the people we serve — many of whom are already navigating complex and stressful life situations. That's why the ODHS Office of Communications has created outreach tools to help raise awareness and support prevention.</a:t>
            </a:r>
          </a:p>
          <a:p>
            <a:pPr algn="l"/>
            <a:endParaRPr lang="en-US" sz="2800" b="0" i="0" dirty="0">
              <a:solidFill>
                <a:srgbClr val="323130"/>
              </a:solidFill>
              <a:effectLst/>
              <a:latin typeface="Segoe UI" panose="020B0502040204020203" pitchFamily="34" charset="0"/>
            </a:endParaRPr>
          </a:p>
          <a:p>
            <a:r>
              <a:rPr lang="en-US" b="0" i="0" dirty="0">
                <a:solidFill>
                  <a:srgbClr val="323130"/>
                </a:solidFill>
                <a:effectLst/>
              </a:rPr>
              <a:t>These materials — a</a:t>
            </a:r>
            <a:r>
              <a:rPr lang="en-US" dirty="0">
                <a:solidFill>
                  <a:srgbClr val="323130"/>
                </a:solidFill>
              </a:rPr>
              <a:t> </a:t>
            </a:r>
            <a:r>
              <a:rPr lang="en-US" b="0" i="0" dirty="0">
                <a:solidFill>
                  <a:srgbClr val="323130"/>
                </a:solidFill>
                <a:effectLst/>
              </a:rPr>
              <a:t>flyer,</a:t>
            </a:r>
            <a:r>
              <a:rPr lang="en-US" dirty="0">
                <a:solidFill>
                  <a:srgbClr val="323130"/>
                </a:solidFill>
              </a:rPr>
              <a:t> </a:t>
            </a:r>
            <a:r>
              <a:rPr lang="en-US" b="0" i="0" dirty="0">
                <a:solidFill>
                  <a:srgbClr val="323130"/>
                </a:solidFill>
                <a:effectLst/>
              </a:rPr>
              <a:t>brochure</a:t>
            </a:r>
            <a:r>
              <a:rPr lang="en-US" dirty="0">
                <a:solidFill>
                  <a:srgbClr val="323130"/>
                </a:solidFill>
              </a:rPr>
              <a:t> </a:t>
            </a:r>
            <a:r>
              <a:rPr lang="en-US" b="0" i="0" dirty="0">
                <a:solidFill>
                  <a:srgbClr val="323130"/>
                </a:solidFill>
                <a:effectLst/>
              </a:rPr>
              <a:t>and</a:t>
            </a:r>
            <a:r>
              <a:rPr lang="en-US" dirty="0">
                <a:solidFill>
                  <a:srgbClr val="323130"/>
                </a:solidFill>
              </a:rPr>
              <a:t> </a:t>
            </a:r>
            <a:r>
              <a:rPr lang="en-US" b="0" i="0" dirty="0">
                <a:solidFill>
                  <a:srgbClr val="323130"/>
                </a:solidFill>
                <a:effectLst/>
              </a:rPr>
              <a:t>wallet card — are designed to be accessible, easy to understand and empowering. They explain the risks and offer simple steps people can take to protect their benefits.</a:t>
            </a:r>
            <a:endParaRPr lang="en-US" dirty="0"/>
          </a:p>
          <a:p>
            <a:pPr algn="l"/>
            <a:r>
              <a:rPr lang="en-US" b="0" i="0" dirty="0">
                <a:solidFill>
                  <a:srgbClr val="323130"/>
                </a:solidFill>
                <a:effectLst/>
              </a:rPr>
              <a:t> </a:t>
            </a:r>
            <a:endParaRPr lang="en-US" dirty="0"/>
          </a:p>
          <a:p>
            <a:r>
              <a:rPr lang="en-US" b="1" i="0" dirty="0">
                <a:solidFill>
                  <a:srgbClr val="323130"/>
                </a:solidFill>
                <a:effectLst/>
              </a:rPr>
              <a:t>Access Now</a:t>
            </a:r>
            <a:r>
              <a:rPr lang="en-US" b="0" i="0" dirty="0">
                <a:solidFill>
                  <a:srgbClr val="323130"/>
                </a:solidFill>
                <a:effectLst/>
              </a:rPr>
              <a:t>: While these resources </a:t>
            </a:r>
            <a:r>
              <a:rPr lang="en-US" dirty="0">
                <a:solidFill>
                  <a:srgbClr val="323130"/>
                </a:solidFill>
              </a:rPr>
              <a:t>are being translated into additional languages, the English and Spanish tools are </a:t>
            </a:r>
            <a:r>
              <a:rPr lang="en-US" b="0" i="0" dirty="0">
                <a:solidFill>
                  <a:srgbClr val="323130"/>
                </a:solidFill>
                <a:effectLst/>
              </a:rPr>
              <a:t>posted to the ODHS/OHA Publications and Forms webpage</a:t>
            </a:r>
            <a:r>
              <a:rPr lang="en-US" i="0" dirty="0">
                <a:solidFill>
                  <a:srgbClr val="323130"/>
                </a:solidFill>
                <a:effectLst/>
              </a:rPr>
              <a:t> and on</a:t>
            </a:r>
            <a:r>
              <a:rPr lang="en-US" b="1" dirty="0">
                <a:solidFill>
                  <a:srgbClr val="323130"/>
                </a:solidFill>
              </a:rPr>
              <a:t> </a:t>
            </a:r>
            <a:r>
              <a:rPr lang="en-US" b="1" i="0" dirty="0">
                <a:solidFill>
                  <a:srgbClr val="323130"/>
                </a:solidFill>
                <a:effectLst/>
              </a:rPr>
              <a:t>the </a:t>
            </a:r>
            <a:r>
              <a:rPr lang="en-US" b="1" i="0" u="sng" dirty="0">
                <a:solidFill>
                  <a:srgbClr val="0078D4"/>
                </a:solidFill>
                <a:effectLst/>
                <a:hlinkClick r:id="rId3"/>
              </a:rPr>
              <a:t>Protect Your EBT Card and Benefits</a:t>
            </a:r>
            <a:r>
              <a:rPr lang="en-US" b="1" i="0" dirty="0">
                <a:solidFill>
                  <a:srgbClr val="323130"/>
                </a:solidFill>
                <a:effectLst/>
              </a:rPr>
              <a:t> webpage.</a:t>
            </a:r>
            <a:r>
              <a:rPr lang="en-US" b="1" dirty="0">
                <a:solidFill>
                  <a:srgbClr val="323130"/>
                </a:solidFill>
              </a:rPr>
              <a:t> Local offices </a:t>
            </a:r>
            <a:endParaRPr lang="en-US" dirty="0">
              <a:solidFill>
                <a:srgbClr val="000000"/>
              </a:solidFill>
            </a:endParaRPr>
          </a:p>
          <a:p>
            <a:r>
              <a:rPr lang="en-US" b="1" dirty="0">
                <a:solidFill>
                  <a:srgbClr val="323130"/>
                </a:solidFill>
              </a:rPr>
              <a:t>can </a:t>
            </a:r>
            <a:r>
              <a:rPr lang="en-US" b="1" u="sng" dirty="0">
                <a:solidFill>
                  <a:srgbClr val="0078D4"/>
                </a:solidFill>
                <a:hlinkClick r:id="rId4"/>
              </a:rPr>
              <a:t>order prints</a:t>
            </a:r>
            <a:r>
              <a:rPr lang="en-US" b="1" dirty="0">
                <a:solidFill>
                  <a:srgbClr val="323130"/>
                </a:solidFill>
              </a:rPr>
              <a:t> through Publications and Creative Services (PCS).</a:t>
            </a:r>
            <a:endParaRPr lang="en-US" dirty="0">
              <a:ea typeface="Calibri"/>
              <a:cs typeface="Calibri"/>
            </a:endParaRPr>
          </a:p>
          <a:p>
            <a:r>
              <a:rPr lang="en-US" b="1" dirty="0">
                <a:solidFill>
                  <a:srgbClr val="323130"/>
                </a:solidFill>
              </a:rPr>
              <a:t>English forms</a:t>
            </a:r>
            <a:endParaRPr lang="en-US" dirty="0"/>
          </a:p>
          <a:p>
            <a:r>
              <a:rPr lang="en-US" u="sng" dirty="0">
                <a:solidFill>
                  <a:srgbClr val="0078D4"/>
                </a:solidFill>
                <a:hlinkClick r:id="rId5"/>
              </a:rPr>
              <a:t>Brochure</a:t>
            </a:r>
            <a:r>
              <a:rPr lang="en-US" dirty="0">
                <a:solidFill>
                  <a:srgbClr val="323130"/>
                </a:solidFill>
              </a:rPr>
              <a:t>: de-1020950</a:t>
            </a:r>
            <a:endParaRPr lang="en-US" dirty="0"/>
          </a:p>
          <a:p>
            <a:r>
              <a:rPr lang="en-US" u="sng" dirty="0">
                <a:solidFill>
                  <a:srgbClr val="0078D4"/>
                </a:solidFill>
                <a:hlinkClick r:id="rId6"/>
              </a:rPr>
              <a:t>Flyer</a:t>
            </a:r>
            <a:r>
              <a:rPr lang="en-US" dirty="0">
                <a:solidFill>
                  <a:srgbClr val="323130"/>
                </a:solidFill>
              </a:rPr>
              <a:t>: de-1020973</a:t>
            </a:r>
            <a:endParaRPr lang="en-US" dirty="0"/>
          </a:p>
          <a:p>
            <a:r>
              <a:rPr lang="en-US" u="sng" dirty="0">
                <a:solidFill>
                  <a:srgbClr val="0078D4"/>
                </a:solidFill>
                <a:hlinkClick r:id="rId7"/>
              </a:rPr>
              <a:t>Wallet card</a:t>
            </a:r>
            <a:r>
              <a:rPr lang="en-US" dirty="0">
                <a:solidFill>
                  <a:srgbClr val="323130"/>
                </a:solidFill>
              </a:rPr>
              <a:t>: de-1021252</a:t>
            </a:r>
            <a:endParaRPr lang="en-US" dirty="0"/>
          </a:p>
          <a:p>
            <a:r>
              <a:rPr lang="en-US" dirty="0">
                <a:solidFill>
                  <a:srgbClr val="323130"/>
                </a:solidFill>
              </a:rPr>
              <a:t> </a:t>
            </a:r>
            <a:endParaRPr lang="en-US" dirty="0"/>
          </a:p>
          <a:p>
            <a:r>
              <a:rPr lang="en-US" b="1" dirty="0">
                <a:solidFill>
                  <a:srgbClr val="323130"/>
                </a:solidFill>
              </a:rPr>
              <a:t>Spanish</a:t>
            </a:r>
            <a:endParaRPr lang="en-US" dirty="0"/>
          </a:p>
          <a:p>
            <a:r>
              <a:rPr lang="en-US" u="sng" dirty="0">
                <a:solidFill>
                  <a:srgbClr val="0078D4"/>
                </a:solidFill>
                <a:hlinkClick r:id="rId8"/>
              </a:rPr>
              <a:t>Brochure</a:t>
            </a:r>
            <a:r>
              <a:rPr lang="en-US" dirty="0">
                <a:solidFill>
                  <a:srgbClr val="323130"/>
                </a:solidFill>
              </a:rPr>
              <a:t>: ds-1020950</a:t>
            </a:r>
            <a:endParaRPr lang="en-US" dirty="0"/>
          </a:p>
          <a:p>
            <a:r>
              <a:rPr lang="en-US" u="sng" dirty="0">
                <a:solidFill>
                  <a:srgbClr val="0078D4"/>
                </a:solidFill>
                <a:hlinkClick r:id="rId9"/>
              </a:rPr>
              <a:t>Flyer</a:t>
            </a:r>
            <a:r>
              <a:rPr lang="en-US" dirty="0">
                <a:solidFill>
                  <a:srgbClr val="323130"/>
                </a:solidFill>
              </a:rPr>
              <a:t>: ds-1020973</a:t>
            </a:r>
            <a:endParaRPr lang="en-US" dirty="0"/>
          </a:p>
          <a:p>
            <a:r>
              <a:rPr lang="en-US" u="sng" dirty="0">
                <a:solidFill>
                  <a:srgbClr val="0078D4"/>
                </a:solidFill>
                <a:hlinkClick r:id="rId10"/>
              </a:rPr>
              <a:t>Wallet card</a:t>
            </a:r>
            <a:r>
              <a:rPr lang="en-US" dirty="0">
                <a:solidFill>
                  <a:srgbClr val="323130"/>
                </a:solidFill>
              </a:rPr>
              <a:t>: ds-1021252</a:t>
            </a:r>
            <a:endParaRPr lang="en-US" dirty="0"/>
          </a:p>
          <a:p>
            <a:pPr algn="ctr"/>
            <a:br>
              <a:rPr lang="en-US" dirty="0">
                <a:cs typeface="+mn-lt"/>
              </a:rPr>
            </a:br>
            <a:endParaRPr lang="en-US" dirty="0">
              <a:solidFill>
                <a:srgbClr val="242424"/>
              </a:solidFill>
              <a:effectLst/>
              <a:ea typeface="Calibri"/>
              <a:cs typeface="Calibri"/>
            </a:endParaRPr>
          </a:p>
          <a:p>
            <a:pPr marL="0" marR="0"/>
            <a:endParaRPr lang="en-US" sz="2800" dirty="0">
              <a:solidFill>
                <a:srgbClr val="323130"/>
              </a:solidFill>
              <a:effectLst/>
              <a:latin typeface="Segoe UI"/>
              <a:ea typeface="Calibri" panose="020F0502020204030204" pitchFamily="34" charset="0"/>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FBA656-2094-476E-B4F0-5DF7337DF100}" type="slidenum">
              <a:rPr kumimoji="0" lang="en-US" altLang="en-US" sz="13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511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Open Sans"/>
                <a:cs typeface="Open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3281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9048"/>
            <a:ext cx="12172949" cy="6800850"/>
          </a:xfrm>
          <a:prstGeom prst="rect">
            <a:avLst/>
          </a:prstGeom>
        </p:spPr>
      </p:pic>
      <p:sp>
        <p:nvSpPr>
          <p:cNvPr id="17" name="bg object 17"/>
          <p:cNvSpPr/>
          <p:nvPr/>
        </p:nvSpPr>
        <p:spPr>
          <a:xfrm>
            <a:off x="14287" y="6805612"/>
            <a:ext cx="12172950" cy="52705"/>
          </a:xfrm>
          <a:custGeom>
            <a:avLst/>
            <a:gdLst/>
            <a:ahLst/>
            <a:cxnLst/>
            <a:rect l="l" t="t" r="r" b="b"/>
            <a:pathLst>
              <a:path w="12172950" h="52704">
                <a:moveTo>
                  <a:pt x="12172950" y="0"/>
                </a:moveTo>
                <a:lnTo>
                  <a:pt x="0" y="0"/>
                </a:lnTo>
                <a:lnTo>
                  <a:pt x="0" y="52386"/>
                </a:lnTo>
                <a:lnTo>
                  <a:pt x="12172950" y="52386"/>
                </a:lnTo>
                <a:lnTo>
                  <a:pt x="12172950" y="0"/>
                </a:lnTo>
                <a:close/>
              </a:path>
            </a:pathLst>
          </a:custGeom>
          <a:solidFill>
            <a:srgbClr val="EB871E"/>
          </a:solidFill>
        </p:spPr>
        <p:txBody>
          <a:bodyPr wrap="square" lIns="0" tIns="0" rIns="0" bIns="0" rtlCol="0"/>
          <a:lstStyle/>
          <a:p>
            <a:endParaRPr/>
          </a:p>
        </p:txBody>
      </p:sp>
      <p:sp>
        <p:nvSpPr>
          <p:cNvPr id="18" name="bg object 18"/>
          <p:cNvSpPr/>
          <p:nvPr/>
        </p:nvSpPr>
        <p:spPr>
          <a:xfrm>
            <a:off x="14287" y="6805612"/>
            <a:ext cx="12172950" cy="52705"/>
          </a:xfrm>
          <a:custGeom>
            <a:avLst/>
            <a:gdLst/>
            <a:ahLst/>
            <a:cxnLst/>
            <a:rect l="l" t="t" r="r" b="b"/>
            <a:pathLst>
              <a:path w="12172950" h="52704">
                <a:moveTo>
                  <a:pt x="12172950" y="52386"/>
                </a:moveTo>
                <a:lnTo>
                  <a:pt x="12172950" y="0"/>
                </a:lnTo>
                <a:lnTo>
                  <a:pt x="0" y="0"/>
                </a:lnTo>
                <a:lnTo>
                  <a:pt x="0" y="52386"/>
                </a:lnTo>
              </a:path>
            </a:pathLst>
          </a:custGeom>
          <a:ln w="28575">
            <a:solidFill>
              <a:srgbClr val="EB871E"/>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chemeClr val="bg1"/>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2232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0" lvl="0" indent="-228600"/>
            <a:r>
              <a:rPr lang="en-US"/>
              <a:t>BREADCRUMBS</a:t>
            </a:r>
          </a:p>
        </p:txBody>
      </p:sp>
      <p:sp>
        <p:nvSpPr>
          <p:cNvPr id="4" name="Text Placeholder 8">
            <a:extLst>
              <a:ext uri="{FF2B5EF4-FFF2-40B4-BE49-F238E27FC236}">
                <a16:creationId xmlns:a16="http://schemas.microsoft.com/office/drawing/2014/main" id="{6C856A94-02A7-4A2D-BE41-45C79F32362D}"/>
              </a:ext>
            </a:extLst>
          </p:cNvPr>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56117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5478-AB53-B813-BAAB-C2A2B900D5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D30092-9A77-F17A-3159-94FB8E2C2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57F528-03F2-4103-4C05-80E7AD8FBB24}"/>
              </a:ext>
            </a:extLst>
          </p:cNvPr>
          <p:cNvSpPr>
            <a:spLocks noGrp="1"/>
          </p:cNvSpPr>
          <p:nvPr>
            <p:ph type="dt" sz="half" idx="10"/>
          </p:nvPr>
        </p:nvSpPr>
        <p:spPr/>
        <p:txBody>
          <a:bodyPr/>
          <a:lstStyle/>
          <a:p>
            <a:fld id="{94AB5029-0B72-4D28-860D-727CC8043D2E}" type="datetimeFigureOut">
              <a:rPr lang="en-US" smtClean="0"/>
              <a:t>6/18/2025</a:t>
            </a:fld>
            <a:endParaRPr lang="en-US"/>
          </a:p>
        </p:txBody>
      </p:sp>
      <p:sp>
        <p:nvSpPr>
          <p:cNvPr id="5" name="Footer Placeholder 4">
            <a:extLst>
              <a:ext uri="{FF2B5EF4-FFF2-40B4-BE49-F238E27FC236}">
                <a16:creationId xmlns:a16="http://schemas.microsoft.com/office/drawing/2014/main" id="{2F56300F-7AA0-38EB-5902-7E4D120B2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601A4-1BF2-E689-A6BF-50ED3FF48A99}"/>
              </a:ext>
            </a:extLst>
          </p:cNvPr>
          <p:cNvSpPr>
            <a:spLocks noGrp="1"/>
          </p:cNvSpPr>
          <p:nvPr>
            <p:ph type="sldNum" sz="quarter" idx="12"/>
          </p:nvPr>
        </p:nvSpPr>
        <p:spPr/>
        <p:txBody>
          <a:bodyPr/>
          <a:lstStyle/>
          <a:p>
            <a:fld id="{3FDE8478-73AF-457B-AB13-5E86FB93D2C3}" type="slidenum">
              <a:rPr lang="en-US" smtClean="0"/>
              <a:t>‹#›</a:t>
            </a:fld>
            <a:endParaRPr lang="en-US"/>
          </a:p>
        </p:txBody>
      </p:sp>
    </p:spTree>
    <p:extLst>
      <p:ext uri="{BB962C8B-B14F-4D97-AF65-F5344CB8AC3E}">
        <p14:creationId xmlns:p14="http://schemas.microsoft.com/office/powerpoint/2010/main" val="110326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RULY BLANK">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A084D3B8-85A9-0CEE-D4FC-F3D159D40560}"/>
              </a:ext>
              <a:ext uri="{C183D7F6-B498-43B3-948B-1728B52AA6E4}">
                <adec:decorative xmlns:adec="http://schemas.microsoft.com/office/drawing/2017/decorative" val="1"/>
              </a:ext>
            </a:extLst>
          </p:cNvPr>
          <p:cNvSpPr/>
          <p:nvPr userDrawn="1"/>
        </p:nvSpPr>
        <p:spPr>
          <a:xfrm>
            <a:off x="543697" y="404445"/>
            <a:ext cx="10967659" cy="729507"/>
          </a:xfrm>
          <a:prstGeom prst="roundRect">
            <a:avLst/>
          </a:prstGeom>
          <a:solidFill>
            <a:srgbClr val="005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3" name="Content Placeholder 2">
            <a:extLst>
              <a:ext uri="{FF2B5EF4-FFF2-40B4-BE49-F238E27FC236}">
                <a16:creationId xmlns:a16="http://schemas.microsoft.com/office/drawing/2014/main" id="{1EC60F65-F898-578B-1F3E-57FA1FDE13D1}"/>
              </a:ext>
            </a:extLst>
          </p:cNvPr>
          <p:cNvSpPr>
            <a:spLocks noGrp="1"/>
          </p:cNvSpPr>
          <p:nvPr>
            <p:ph idx="1"/>
          </p:nvPr>
        </p:nvSpPr>
        <p:spPr>
          <a:xfrm>
            <a:off x="609600" y="1400432"/>
            <a:ext cx="10808043" cy="5198075"/>
          </a:xfrm>
          <a:prstGeom prst="rect">
            <a:avLst/>
          </a:prstGeom>
        </p:spPr>
        <p:txBody>
          <a:bodyPr>
            <a:noAutofit/>
          </a:bodyPr>
          <a:lstStyle>
            <a:lvl1pPr marL="342900" indent="-342900">
              <a:lnSpc>
                <a:spcPct val="100000"/>
              </a:lnSpc>
              <a:spcBef>
                <a:spcPts val="0"/>
              </a:spcBef>
              <a:spcAft>
                <a:spcPts val="1200"/>
              </a:spcAft>
              <a:buClr>
                <a:schemeClr val="accent1"/>
              </a:buClr>
              <a:buSzPct val="100000"/>
              <a:buFont typeface="Arial" panose="020B0604020202020204" pitchFamily="34" charset="0"/>
              <a:buChar char="•"/>
              <a:defRPr sz="2400">
                <a:solidFill>
                  <a:srgbClr val="000000"/>
                </a:solidFill>
              </a:defRPr>
            </a:lvl1pPr>
            <a:lvl2pPr marL="800100" indent="-342900">
              <a:lnSpc>
                <a:spcPct val="100000"/>
              </a:lnSpc>
              <a:spcBef>
                <a:spcPts val="0"/>
              </a:spcBef>
              <a:spcAft>
                <a:spcPts val="1200"/>
              </a:spcAft>
              <a:buClr>
                <a:schemeClr val="accent1"/>
              </a:buClr>
              <a:buFont typeface="Arial" panose="020B0604020202020204" pitchFamily="34" charset="0"/>
              <a:buChar char="•"/>
              <a:defRPr sz="2400">
                <a:solidFill>
                  <a:srgbClr val="000000"/>
                </a:solidFill>
              </a:defRPr>
            </a:lvl2pPr>
            <a:lvl3pPr marL="1257300" indent="-342900">
              <a:lnSpc>
                <a:spcPct val="100000"/>
              </a:lnSpc>
              <a:spcBef>
                <a:spcPts val="0"/>
              </a:spcBef>
              <a:spcAft>
                <a:spcPts val="1200"/>
              </a:spcAft>
              <a:buClr>
                <a:schemeClr val="accent1"/>
              </a:buClr>
              <a:buFont typeface="Arial" panose="020B0604020202020204" pitchFamily="34" charset="0"/>
              <a:buChar char="•"/>
              <a:defRPr sz="2400">
                <a:solidFill>
                  <a:srgbClr val="000000"/>
                </a:solidFill>
              </a:defRPr>
            </a:lvl3pPr>
            <a:lvl4pPr marL="1371600" indent="0">
              <a:buFontTx/>
              <a:buNone/>
              <a:defRPr/>
            </a:lvl4pPr>
            <a:lvl5pPr marL="1828800" indent="0">
              <a:buFontTx/>
              <a:buNone/>
              <a:defRPr/>
            </a:lvl5pPr>
          </a:lstStyle>
          <a:p>
            <a:pPr lvl="0"/>
            <a:r>
              <a:rPr lang="en-US"/>
              <a:t>Click to edit Master text styles</a:t>
            </a:r>
          </a:p>
          <a:p>
            <a:pPr lvl="1"/>
            <a:r>
              <a:rPr lang="en-US"/>
              <a:t>Line 2</a:t>
            </a:r>
          </a:p>
          <a:p>
            <a:pPr lvl="2"/>
            <a:r>
              <a:rPr lang="en-US"/>
              <a:t>Line 3</a:t>
            </a:r>
          </a:p>
          <a:p>
            <a:pPr lvl="1"/>
            <a:endParaRPr lang="en-US"/>
          </a:p>
        </p:txBody>
      </p:sp>
      <p:sp>
        <p:nvSpPr>
          <p:cNvPr id="4" name="Title 1">
            <a:extLst>
              <a:ext uri="{FF2B5EF4-FFF2-40B4-BE49-F238E27FC236}">
                <a16:creationId xmlns:a16="http://schemas.microsoft.com/office/drawing/2014/main" id="{3E7BB8C9-4F44-6375-9A62-5A1DBEB8F983}"/>
              </a:ext>
            </a:extLst>
          </p:cNvPr>
          <p:cNvSpPr>
            <a:spLocks noGrp="1"/>
          </p:cNvSpPr>
          <p:nvPr>
            <p:ph type="title" hasCustomPrompt="1"/>
          </p:nvPr>
        </p:nvSpPr>
        <p:spPr>
          <a:xfrm>
            <a:off x="609600" y="404444"/>
            <a:ext cx="10808043" cy="729508"/>
          </a:xfrm>
          <a:prstGeom prst="rect">
            <a:avLst/>
          </a:prstGeom>
        </p:spPr>
        <p:txBody>
          <a:bodyPr anchor="ctr">
            <a:normAutofit/>
          </a:bodyPr>
          <a:lstStyle>
            <a:lvl1pPr algn="ctr">
              <a:defRPr sz="3200" b="1">
                <a:solidFill>
                  <a:schemeClr val="bg1"/>
                </a:solidFill>
                <a:latin typeface="Helvetica" panose="020B0604020202020204" pitchFamily="34" charset="0"/>
                <a:cs typeface="Helvetica" panose="020B0604020202020204" pitchFamily="34" charset="0"/>
              </a:defRPr>
            </a:lvl1pPr>
          </a:lstStyle>
          <a:p>
            <a:r>
              <a:rPr lang="en-US"/>
              <a:t>Click to add title</a:t>
            </a:r>
          </a:p>
        </p:txBody>
      </p:sp>
      <p:sp>
        <p:nvSpPr>
          <p:cNvPr id="5" name="Rectangle 4">
            <a:extLst>
              <a:ext uri="{FF2B5EF4-FFF2-40B4-BE49-F238E27FC236}">
                <a16:creationId xmlns:a16="http://schemas.microsoft.com/office/drawing/2014/main" id="{6FABC350-9B89-72C3-BE1D-9C732C6FD120}"/>
              </a:ext>
              <a:ext uri="{C183D7F6-B498-43B3-948B-1728B52AA6E4}">
                <adec:decorative xmlns:adec="http://schemas.microsoft.com/office/drawing/2017/decorative" val="1"/>
              </a:ext>
            </a:extLst>
          </p:cNvPr>
          <p:cNvSpPr/>
          <p:nvPr userDrawn="1"/>
        </p:nvSpPr>
        <p:spPr>
          <a:xfrm flipV="1">
            <a:off x="8815" y="6796402"/>
            <a:ext cx="12171391" cy="61597"/>
          </a:xfrm>
          <a:prstGeom prst="rect">
            <a:avLst/>
          </a:prstGeom>
          <a:solidFill>
            <a:srgbClr val="EB881E"/>
          </a:solidFill>
          <a:ln w="28575">
            <a:solidFill>
              <a:srgbClr val="EB8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56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42339" y="416813"/>
            <a:ext cx="10307320" cy="632460"/>
          </a:xfrm>
          <a:prstGeom prst="rect">
            <a:avLst/>
          </a:prstGeom>
        </p:spPr>
        <p:txBody>
          <a:bodyPr wrap="square" lIns="0" tIns="0" rIns="0" bIns="0">
            <a:spAutoFit/>
          </a:bodyPr>
          <a:lstStyle>
            <a:lvl1pPr>
              <a:defRPr sz="3200" b="1" i="0">
                <a:solidFill>
                  <a:schemeClr val="bg1"/>
                </a:solidFill>
                <a:latin typeface="Open Sans"/>
                <a:cs typeface="Open Sans"/>
              </a:defRPr>
            </a:lvl1pPr>
          </a:lstStyle>
          <a:p>
            <a:endParaRPr/>
          </a:p>
        </p:txBody>
      </p:sp>
      <p:sp>
        <p:nvSpPr>
          <p:cNvPr id="3" name="Holder 3"/>
          <p:cNvSpPr>
            <a:spLocks noGrp="1"/>
          </p:cNvSpPr>
          <p:nvPr>
            <p:ph type="body" idx="1"/>
          </p:nvPr>
        </p:nvSpPr>
        <p:spPr>
          <a:xfrm>
            <a:off x="490156" y="1776983"/>
            <a:ext cx="11248390" cy="3467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4660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hs/benefits/Pages/protect.aspx"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ebtedg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4BBA8C-8AF1-DE6A-F4FA-332BE20BF85C}"/>
              </a:ext>
            </a:extLst>
          </p:cNvPr>
          <p:cNvSpPr/>
          <p:nvPr/>
        </p:nvSpPr>
        <p:spPr>
          <a:xfrm>
            <a:off x="-73338" y="-59533"/>
            <a:ext cx="6892780" cy="6866733"/>
          </a:xfrm>
          <a:prstGeom prst="rect">
            <a:avLst/>
          </a:prstGeom>
          <a:solidFill>
            <a:srgbClr val="00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D7155445-C323-D5B1-F029-790C4B96C40C}"/>
              </a:ext>
              <a:ext uri="{C183D7F6-B498-43B3-948B-1728B52AA6E4}">
                <adec:decorative xmlns:adec="http://schemas.microsoft.com/office/drawing/2017/decorative" val="1"/>
              </a:ext>
            </a:extLst>
          </p:cNvPr>
          <p:cNvSpPr/>
          <p:nvPr/>
        </p:nvSpPr>
        <p:spPr>
          <a:xfrm>
            <a:off x="0" y="6807200"/>
            <a:ext cx="12191999" cy="70043"/>
          </a:xfrm>
          <a:prstGeom prst="rect">
            <a:avLst/>
          </a:prstGeom>
          <a:solidFill>
            <a:srgbClr val="EB8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id="{1F306881-4474-9526-892C-441523E3161B}"/>
              </a:ext>
            </a:extLst>
          </p:cNvPr>
          <p:cNvSpPr txBox="1">
            <a:spLocks/>
          </p:cNvSpPr>
          <p:nvPr/>
        </p:nvSpPr>
        <p:spPr>
          <a:xfrm>
            <a:off x="216072" y="3137899"/>
            <a:ext cx="6459048" cy="15072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fontAlgn="base" latinLnBrk="0" hangingPunct="1">
              <a:lnSpc>
                <a:spcPct val="90000"/>
              </a:lnSpc>
              <a:spcBef>
                <a:spcPct val="0"/>
              </a:spcBef>
              <a:spcAft>
                <a:spcPct val="0"/>
              </a:spcAft>
              <a:buNone/>
              <a:defRPr sz="6000" b="1" kern="1200">
                <a:solidFill>
                  <a:srgbClr val="005595"/>
                </a:solidFill>
                <a:latin typeface="+mj-lt"/>
                <a:ea typeface="+mj-ea"/>
                <a:cs typeface="+mj-cs"/>
              </a:defRPr>
            </a:lvl1pPr>
            <a:lvl2pPr algn="l" rtl="0" eaLnBrk="1" fontAlgn="base" hangingPunct="1">
              <a:spcBef>
                <a:spcPct val="0"/>
              </a:spcBef>
              <a:spcAft>
                <a:spcPct val="0"/>
              </a:spcAft>
              <a:defRPr sz="2400" b="1">
                <a:solidFill>
                  <a:srgbClr val="005595"/>
                </a:solidFill>
                <a:latin typeface="Arial" charset="0"/>
              </a:defRPr>
            </a:lvl2pPr>
            <a:lvl3pPr algn="l" rtl="0" eaLnBrk="1" fontAlgn="base" hangingPunct="1">
              <a:spcBef>
                <a:spcPct val="0"/>
              </a:spcBef>
              <a:spcAft>
                <a:spcPct val="0"/>
              </a:spcAft>
              <a:defRPr sz="2400" b="1">
                <a:solidFill>
                  <a:srgbClr val="005595"/>
                </a:solidFill>
                <a:latin typeface="Arial" charset="0"/>
              </a:defRPr>
            </a:lvl3pPr>
            <a:lvl4pPr algn="l" rtl="0" eaLnBrk="1" fontAlgn="base" hangingPunct="1">
              <a:spcBef>
                <a:spcPct val="0"/>
              </a:spcBef>
              <a:spcAft>
                <a:spcPct val="0"/>
              </a:spcAft>
              <a:defRPr sz="2400" b="1">
                <a:solidFill>
                  <a:srgbClr val="005595"/>
                </a:solidFill>
                <a:latin typeface="Arial" charset="0"/>
              </a:defRPr>
            </a:lvl4pPr>
            <a:lvl5pPr algn="l" rtl="0" eaLnBrk="1" fontAlgn="base" hangingPunct="1">
              <a:spcBef>
                <a:spcPct val="0"/>
              </a:spcBef>
              <a:spcAft>
                <a:spcPct val="0"/>
              </a:spcAft>
              <a:defRPr sz="2400" b="1">
                <a:solidFill>
                  <a:srgbClr val="005595"/>
                </a:solidFill>
                <a:latin typeface="Arial" charset="0"/>
              </a:defRPr>
            </a:lvl5pPr>
            <a:lvl6pPr marL="342900" algn="l" rtl="0" eaLnBrk="1" fontAlgn="base" hangingPunct="1">
              <a:spcBef>
                <a:spcPct val="0"/>
              </a:spcBef>
              <a:spcAft>
                <a:spcPct val="0"/>
              </a:spcAft>
              <a:defRPr sz="2400" b="1">
                <a:solidFill>
                  <a:srgbClr val="005595"/>
                </a:solidFill>
                <a:latin typeface="Arial" charset="0"/>
              </a:defRPr>
            </a:lvl6pPr>
            <a:lvl7pPr marL="685800" algn="l" rtl="0" eaLnBrk="1" fontAlgn="base" hangingPunct="1">
              <a:spcBef>
                <a:spcPct val="0"/>
              </a:spcBef>
              <a:spcAft>
                <a:spcPct val="0"/>
              </a:spcAft>
              <a:defRPr sz="2400" b="1">
                <a:solidFill>
                  <a:srgbClr val="005595"/>
                </a:solidFill>
                <a:latin typeface="Arial" charset="0"/>
              </a:defRPr>
            </a:lvl7pPr>
            <a:lvl8pPr marL="1028700" algn="l" rtl="0" eaLnBrk="1" fontAlgn="base" hangingPunct="1">
              <a:spcBef>
                <a:spcPct val="0"/>
              </a:spcBef>
              <a:spcAft>
                <a:spcPct val="0"/>
              </a:spcAft>
              <a:defRPr sz="2400" b="1">
                <a:solidFill>
                  <a:srgbClr val="005595"/>
                </a:solidFill>
                <a:latin typeface="Arial" charset="0"/>
              </a:defRPr>
            </a:lvl8pPr>
            <a:lvl9pPr marL="1371600" algn="l" rtl="0" eaLnBrk="1" fontAlgn="base" hangingPunct="1">
              <a:spcBef>
                <a:spcPct val="0"/>
              </a:spcBef>
              <a:spcAft>
                <a:spcPct val="0"/>
              </a:spcAft>
              <a:defRPr sz="2400" b="1">
                <a:solidFill>
                  <a:srgbClr val="005595"/>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Helvetica" pitchFamily="2" charset="0"/>
                <a:ea typeface="+mj-ea"/>
                <a:cs typeface="+mj-cs"/>
              </a:rPr>
              <a:t>June 12, 2025</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Helvetica" pitchFamily="2" charset="0"/>
                <a:ea typeface="+mj-ea"/>
                <a:cs typeface="+mj-cs"/>
              </a:rPr>
              <a:t>James Barta</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Helvetica" pitchFamily="2" charset="0"/>
                <a:ea typeface="+mj-ea"/>
                <a:cs typeface="+mj-cs"/>
              </a:rPr>
              <a:t>Engagement Strategies Coordinator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Helvetica" pitchFamily="2" charset="0"/>
              <a:ea typeface="+mj-ea"/>
              <a:cs typeface="+mj-cs"/>
            </a:endParaRPr>
          </a:p>
        </p:txBody>
      </p:sp>
      <p:sp>
        <p:nvSpPr>
          <p:cNvPr id="7" name="Title 1">
            <a:extLst>
              <a:ext uri="{FF2B5EF4-FFF2-40B4-BE49-F238E27FC236}">
                <a16:creationId xmlns:a16="http://schemas.microsoft.com/office/drawing/2014/main" id="{23A71CE0-7D00-FFBF-5C63-AAFEBEE194B4}"/>
              </a:ext>
            </a:extLst>
          </p:cNvPr>
          <p:cNvSpPr txBox="1">
            <a:spLocks/>
          </p:cNvSpPr>
          <p:nvPr/>
        </p:nvSpPr>
        <p:spPr>
          <a:xfrm>
            <a:off x="367500" y="1196000"/>
            <a:ext cx="6214275" cy="1646306"/>
          </a:xfrm>
          <a:prstGeom prst="rect">
            <a:avLst/>
          </a:prstGeom>
        </p:spPr>
        <p:txBody>
          <a:bodyPr anchor="t"/>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SSP Partner Meeting</a:t>
            </a:r>
          </a:p>
        </p:txBody>
      </p:sp>
      <p:pic>
        <p:nvPicPr>
          <p:cNvPr id="12" name="Picture 11" descr="Graphic of Oregon Department of Early Learning and Care.">
            <a:extLst>
              <a:ext uri="{FF2B5EF4-FFF2-40B4-BE49-F238E27FC236}">
                <a16:creationId xmlns:a16="http://schemas.microsoft.com/office/drawing/2014/main" id="{2EFD3C9C-9FF1-D8EF-46D2-F31F9898E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319" y="4233903"/>
            <a:ext cx="3081302" cy="709907"/>
          </a:xfrm>
          <a:prstGeom prst="rect">
            <a:avLst/>
          </a:prstGeom>
        </p:spPr>
      </p:pic>
      <p:pic>
        <p:nvPicPr>
          <p:cNvPr id="14" name="Graphic 13" descr="Graphic of Oregon Department of Human Services Logo.">
            <a:extLst>
              <a:ext uri="{FF2B5EF4-FFF2-40B4-BE49-F238E27FC236}">
                <a16:creationId xmlns:a16="http://schemas.microsoft.com/office/drawing/2014/main" id="{6454FF6F-4AF1-C968-B077-CDFF75DEBB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6886" y="2394370"/>
            <a:ext cx="2192357" cy="625828"/>
          </a:xfrm>
          <a:prstGeom prst="rect">
            <a:avLst/>
          </a:prstGeom>
        </p:spPr>
      </p:pic>
      <p:pic>
        <p:nvPicPr>
          <p:cNvPr id="15" name="Graphic 14" descr="Graphic of Oregon One Eligibility logo.">
            <a:extLst>
              <a:ext uri="{FF2B5EF4-FFF2-40B4-BE49-F238E27FC236}">
                <a16:creationId xmlns:a16="http://schemas.microsoft.com/office/drawing/2014/main" id="{EE112CF0-F65F-6201-67E1-6FFAD0EB36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0280" y="1196000"/>
            <a:ext cx="4575692" cy="623957"/>
          </a:xfrm>
          <a:prstGeom prst="rect">
            <a:avLst/>
          </a:prstGeom>
        </p:spPr>
      </p:pic>
      <p:pic>
        <p:nvPicPr>
          <p:cNvPr id="2" name="Picture 1">
            <a:extLst>
              <a:ext uri="{FF2B5EF4-FFF2-40B4-BE49-F238E27FC236}">
                <a16:creationId xmlns:a16="http://schemas.microsoft.com/office/drawing/2014/main" id="{A3B4A173-82FA-589A-2DC8-71D84835F289}"/>
              </a:ext>
            </a:extLst>
          </p:cNvPr>
          <p:cNvPicPr>
            <a:picLocks noChangeAspect="1"/>
          </p:cNvPicPr>
          <p:nvPr/>
        </p:nvPicPr>
        <p:blipFill>
          <a:blip r:embed="rId8"/>
          <a:stretch>
            <a:fillRect/>
          </a:stretch>
        </p:blipFill>
        <p:spPr>
          <a:xfrm>
            <a:off x="392946" y="5037682"/>
            <a:ext cx="5496425" cy="406924"/>
          </a:xfrm>
          <a:prstGeom prst="rect">
            <a:avLst/>
          </a:prstGeom>
        </p:spPr>
      </p:pic>
      <p:pic>
        <p:nvPicPr>
          <p:cNvPr id="8" name="Picture 7">
            <a:extLst>
              <a:ext uri="{FF2B5EF4-FFF2-40B4-BE49-F238E27FC236}">
                <a16:creationId xmlns:a16="http://schemas.microsoft.com/office/drawing/2014/main" id="{026F996C-FCDB-7298-4552-7000C8CE7D9D}"/>
              </a:ext>
            </a:extLst>
          </p:cNvPr>
          <p:cNvPicPr>
            <a:picLocks noChangeAspect="1"/>
          </p:cNvPicPr>
          <p:nvPr/>
        </p:nvPicPr>
        <p:blipFill>
          <a:blip r:embed="rId9"/>
          <a:stretch>
            <a:fillRect/>
          </a:stretch>
        </p:blipFill>
        <p:spPr>
          <a:xfrm>
            <a:off x="8416886" y="3272097"/>
            <a:ext cx="2151234" cy="709908"/>
          </a:xfrm>
          <a:prstGeom prst="rect">
            <a:avLst/>
          </a:prstGeom>
        </p:spPr>
      </p:pic>
    </p:spTree>
    <p:extLst>
      <p:ext uri="{BB962C8B-B14F-4D97-AF65-F5344CB8AC3E}">
        <p14:creationId xmlns:p14="http://schemas.microsoft.com/office/powerpoint/2010/main" val="5419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314EC2-6718-41A2-A712-8DB53C1CEDE1}"/>
              </a:ext>
              <a:ext uri="{C183D7F6-B498-43B3-948B-1728B52AA6E4}">
                <adec:decorative xmlns:adec="http://schemas.microsoft.com/office/drawing/2017/decorative" val="1"/>
              </a:ext>
            </a:extLst>
          </p:cNvPr>
          <p:cNvSpPr/>
          <p:nvPr/>
        </p:nvSpPr>
        <p:spPr>
          <a:xfrm flipV="1">
            <a:off x="8815" y="6796402"/>
            <a:ext cx="12171391" cy="61597"/>
          </a:xfrm>
          <a:prstGeom prst="rect">
            <a:avLst/>
          </a:prstGeom>
          <a:solidFill>
            <a:srgbClr val="EB881E"/>
          </a:solidFill>
          <a:ln w="28575">
            <a:solidFill>
              <a:srgbClr val="EB8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 name="Rounded Rectangle 5">
            <a:extLst>
              <a:ext uri="{FF2B5EF4-FFF2-40B4-BE49-F238E27FC236}">
                <a16:creationId xmlns:a16="http://schemas.microsoft.com/office/drawing/2014/main" id="{2FFCCE67-E5F8-495D-A6B5-8631DBF561A7}"/>
              </a:ext>
              <a:ext uri="{C183D7F6-B498-43B3-948B-1728B52AA6E4}">
                <adec:decorative xmlns:adec="http://schemas.microsoft.com/office/drawing/2017/decorative" val="1"/>
              </a:ext>
            </a:extLst>
          </p:cNvPr>
          <p:cNvSpPr/>
          <p:nvPr/>
        </p:nvSpPr>
        <p:spPr>
          <a:xfrm>
            <a:off x="1981200" y="250879"/>
            <a:ext cx="8229600" cy="860333"/>
          </a:xfrm>
          <a:prstGeom prst="roundRect">
            <a:avLst/>
          </a:prstGeom>
          <a:solidFill>
            <a:srgbClr val="005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Google Shape;191;g1f457061a9c_0_28">
            <a:extLst>
              <a:ext uri="{FF2B5EF4-FFF2-40B4-BE49-F238E27FC236}">
                <a16:creationId xmlns:a16="http://schemas.microsoft.com/office/drawing/2014/main" id="{E32CD01E-6674-4C67-9F80-22385F763594}"/>
              </a:ext>
            </a:extLst>
          </p:cNvPr>
          <p:cNvSpPr txBox="1">
            <a:spLocks/>
          </p:cNvSpPr>
          <p:nvPr/>
        </p:nvSpPr>
        <p:spPr>
          <a:xfrm>
            <a:off x="669855" y="1358421"/>
            <a:ext cx="5287113" cy="52487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rPr>
              <a:t>Electronic theft of benefits from Oregon EBT (Electronic Benefit Transfer) cards is increasing.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rPr>
              <a:t>Helpful information is available at our new </a:t>
            </a:r>
            <a:r>
              <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hlinkClick r:id="rId3"/>
              </a:rPr>
              <a:t>Protect Your EBT Card and Benefits</a:t>
            </a: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hlinkClick r:id="rId3"/>
              </a:rPr>
              <a:t> </a:t>
            </a:r>
            <a:r>
              <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hlinkClick r:id="rId3"/>
              </a:rPr>
              <a:t>webpage</a:t>
            </a:r>
            <a:endPar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rPr>
              <a:t>Encourage SNAP clients to use the </a:t>
            </a:r>
            <a:r>
              <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hlinkClick r:id="rId4"/>
              </a:rPr>
              <a:t>www.ebtedge.com</a:t>
            </a:r>
            <a:r>
              <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rPr>
              <a:t> website 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rPr>
              <a:t>Block out-of-state and online purchases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rPr>
              <a:t>Freeze their card when not using 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23130"/>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a:ea typeface="Verdana"/>
              <a:cs typeface="Arial"/>
            </a:endParaRPr>
          </a:p>
          <a:p>
            <a:pPr marL="0" marR="0" lvl="0" indent="0" algn="l" defTabSz="914400" rtl="0" eaLnBrk="1" fontAlgn="auto" latinLnBrk="0" hangingPunct="1">
              <a:lnSpc>
                <a:spcPct val="90000"/>
              </a:lnSpc>
              <a:spcBef>
                <a:spcPts val="0"/>
              </a:spcBef>
              <a:spcAft>
                <a:spcPts val="1800"/>
              </a:spcAft>
              <a:buClrTx/>
              <a:buSzPts val="2400"/>
              <a:buFont typeface="Arial" panose="020B0604020202020204" pitchFamily="34" charset="0"/>
              <a:buNone/>
              <a:tabLst/>
              <a:defRPr/>
            </a:pPr>
            <a:endParaRPr kumimoji="0" lang="en-US" sz="2200" b="0" i="0" u="none" strike="noStrike" kern="1200" cap="none" spc="0" normalizeH="0" baseline="0" noProof="0" dirty="0">
              <a:ln>
                <a:noFill/>
              </a:ln>
              <a:solidFill>
                <a:srgbClr val="005595"/>
              </a:solidFill>
              <a:effectLst/>
              <a:uLnTx/>
              <a:uFillTx/>
              <a:latin typeface="Helvetica"/>
              <a:ea typeface="Open Sans Light"/>
              <a:cs typeface="Open Sans Light"/>
            </a:endParaRPr>
          </a:p>
        </p:txBody>
      </p:sp>
      <p:sp>
        <p:nvSpPr>
          <p:cNvPr id="6" name="Title 1">
            <a:extLst>
              <a:ext uri="{FF2B5EF4-FFF2-40B4-BE49-F238E27FC236}">
                <a16:creationId xmlns:a16="http://schemas.microsoft.com/office/drawing/2014/main" id="{6F216ACE-7D75-4518-917E-073A8CA909EA}"/>
              </a:ext>
            </a:extLst>
          </p:cNvPr>
          <p:cNvSpPr txBox="1">
            <a:spLocks noGrp="1"/>
          </p:cNvSpPr>
          <p:nvPr>
            <p:ph type="title" idx="4294967295"/>
          </p:nvPr>
        </p:nvSpPr>
        <p:spPr>
          <a:xfrm>
            <a:off x="2391056" y="249367"/>
            <a:ext cx="7371738" cy="8633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dirty="0">
                <a:solidFill>
                  <a:srgbClr val="FFFFFF"/>
                </a:solidFill>
                <a:latin typeface="Helvetica"/>
                <a:cs typeface="Helvetica"/>
              </a:rPr>
              <a:t>New tools to keep EBT benefits safe</a:t>
            </a:r>
            <a:endParaRPr lang="en-US" sz="3200" dirty="0">
              <a:ea typeface="+mj-ea"/>
            </a:endParaRPr>
          </a:p>
        </p:txBody>
      </p:sp>
      <p:pic>
        <p:nvPicPr>
          <p:cNvPr id="10" name="Picture 9">
            <a:extLst>
              <a:ext uri="{FF2B5EF4-FFF2-40B4-BE49-F238E27FC236}">
                <a16:creationId xmlns:a16="http://schemas.microsoft.com/office/drawing/2014/main" id="{BAE6352F-BD05-15D7-0673-1A608434A410}"/>
              </a:ext>
            </a:extLst>
          </p:cNvPr>
          <p:cNvPicPr>
            <a:picLocks noChangeAspect="1"/>
          </p:cNvPicPr>
          <p:nvPr/>
        </p:nvPicPr>
        <p:blipFill>
          <a:blip r:embed="rId5"/>
          <a:stretch>
            <a:fillRect/>
          </a:stretch>
        </p:blipFill>
        <p:spPr>
          <a:xfrm>
            <a:off x="6477375" y="4139106"/>
            <a:ext cx="5306165" cy="2457793"/>
          </a:xfrm>
          <a:prstGeom prst="rect">
            <a:avLst/>
          </a:prstGeom>
        </p:spPr>
      </p:pic>
      <p:pic>
        <p:nvPicPr>
          <p:cNvPr id="12" name="Picture 11">
            <a:extLst>
              <a:ext uri="{FF2B5EF4-FFF2-40B4-BE49-F238E27FC236}">
                <a16:creationId xmlns:a16="http://schemas.microsoft.com/office/drawing/2014/main" id="{3C7F8D42-C02F-5BFE-242F-DEC1FE12E29E}"/>
              </a:ext>
            </a:extLst>
          </p:cNvPr>
          <p:cNvPicPr>
            <a:picLocks noChangeAspect="1"/>
          </p:cNvPicPr>
          <p:nvPr/>
        </p:nvPicPr>
        <p:blipFill>
          <a:blip r:embed="rId6"/>
          <a:stretch>
            <a:fillRect/>
          </a:stretch>
        </p:blipFill>
        <p:spPr>
          <a:xfrm>
            <a:off x="6496427" y="1257851"/>
            <a:ext cx="5353797" cy="676369"/>
          </a:xfrm>
          <a:prstGeom prst="rect">
            <a:avLst/>
          </a:prstGeom>
        </p:spPr>
      </p:pic>
      <p:pic>
        <p:nvPicPr>
          <p:cNvPr id="15" name="Picture 14">
            <a:extLst>
              <a:ext uri="{FF2B5EF4-FFF2-40B4-BE49-F238E27FC236}">
                <a16:creationId xmlns:a16="http://schemas.microsoft.com/office/drawing/2014/main" id="{BAF4B4D8-D7A7-9948-39C5-FDADB389D399}"/>
              </a:ext>
            </a:extLst>
          </p:cNvPr>
          <p:cNvPicPr>
            <a:picLocks noChangeAspect="1"/>
          </p:cNvPicPr>
          <p:nvPr/>
        </p:nvPicPr>
        <p:blipFill>
          <a:blip r:embed="rId7"/>
          <a:stretch>
            <a:fillRect/>
          </a:stretch>
        </p:blipFill>
        <p:spPr>
          <a:xfrm>
            <a:off x="6496427" y="1596035"/>
            <a:ext cx="5287113" cy="2400635"/>
          </a:xfrm>
          <a:prstGeom prst="rect">
            <a:avLst/>
          </a:prstGeom>
        </p:spPr>
      </p:pic>
    </p:spTree>
    <p:extLst>
      <p:ext uri="{BB962C8B-B14F-4D97-AF65-F5344CB8AC3E}">
        <p14:creationId xmlns:p14="http://schemas.microsoft.com/office/powerpoint/2010/main" val="310800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314EC2-6718-41A2-A712-8DB53C1CEDE1}"/>
              </a:ext>
              <a:ext uri="{C183D7F6-B498-43B3-948B-1728B52AA6E4}">
                <adec:decorative xmlns:adec="http://schemas.microsoft.com/office/drawing/2017/decorative" val="1"/>
              </a:ext>
            </a:extLst>
          </p:cNvPr>
          <p:cNvSpPr/>
          <p:nvPr/>
        </p:nvSpPr>
        <p:spPr>
          <a:xfrm flipV="1">
            <a:off x="8815" y="6796402"/>
            <a:ext cx="12171391" cy="61597"/>
          </a:xfrm>
          <a:prstGeom prst="rect">
            <a:avLst/>
          </a:prstGeom>
          <a:solidFill>
            <a:srgbClr val="EB881E"/>
          </a:solidFill>
          <a:ln w="28575">
            <a:solidFill>
              <a:srgbClr val="EB8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 name="Rounded Rectangle 5">
            <a:extLst>
              <a:ext uri="{FF2B5EF4-FFF2-40B4-BE49-F238E27FC236}">
                <a16:creationId xmlns:a16="http://schemas.microsoft.com/office/drawing/2014/main" id="{2FFCCE67-E5F8-495D-A6B5-8631DBF561A7}"/>
              </a:ext>
              <a:ext uri="{C183D7F6-B498-43B3-948B-1728B52AA6E4}">
                <adec:decorative xmlns:adec="http://schemas.microsoft.com/office/drawing/2017/decorative" val="1"/>
              </a:ext>
            </a:extLst>
          </p:cNvPr>
          <p:cNvSpPr/>
          <p:nvPr/>
        </p:nvSpPr>
        <p:spPr>
          <a:xfrm>
            <a:off x="1981200" y="250879"/>
            <a:ext cx="8229600" cy="860333"/>
          </a:xfrm>
          <a:prstGeom prst="roundRect">
            <a:avLst/>
          </a:prstGeom>
          <a:solidFill>
            <a:srgbClr val="005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6F216ACE-7D75-4518-917E-073A8CA909EA}"/>
              </a:ext>
            </a:extLst>
          </p:cNvPr>
          <p:cNvSpPr txBox="1">
            <a:spLocks noGrp="1"/>
          </p:cNvSpPr>
          <p:nvPr>
            <p:ph type="title" idx="4294967295"/>
          </p:nvPr>
        </p:nvSpPr>
        <p:spPr>
          <a:xfrm>
            <a:off x="1979710" y="283832"/>
            <a:ext cx="8229600" cy="8633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dirty="0">
                <a:solidFill>
                  <a:srgbClr val="FFFFFF"/>
                </a:solidFill>
                <a:latin typeface="Helvetica"/>
                <a:cs typeface="Helvetica"/>
              </a:rPr>
              <a:t>New tools to keep EBT benefits safe</a:t>
            </a:r>
            <a:endParaRPr lang="en-US" sz="3200" dirty="0">
              <a:ea typeface="+mj-ea"/>
            </a:endParaRPr>
          </a:p>
        </p:txBody>
      </p:sp>
      <p:pic>
        <p:nvPicPr>
          <p:cNvPr id="7" name="Picture 6" descr="EBT safety flyer, brochure and wallet card">
            <a:extLst>
              <a:ext uri="{FF2B5EF4-FFF2-40B4-BE49-F238E27FC236}">
                <a16:creationId xmlns:a16="http://schemas.microsoft.com/office/drawing/2014/main" id="{9958D84B-19BA-2562-39B8-938AC47ABF7A}"/>
              </a:ext>
            </a:extLst>
          </p:cNvPr>
          <p:cNvPicPr>
            <a:picLocks noChangeAspect="1"/>
          </p:cNvPicPr>
          <p:nvPr/>
        </p:nvPicPr>
        <p:blipFill>
          <a:blip r:embed="rId3">
            <a:extLst>
              <a:ext uri="{28A0092B-C50C-407E-A947-70E740481C1C}">
                <a14:useLocalDpi xmlns:a14="http://schemas.microsoft.com/office/drawing/2010/main" val="0"/>
              </a:ext>
            </a:extLst>
          </a:blip>
          <a:srcRect t="6157" b="3055"/>
          <a:stretch/>
        </p:blipFill>
        <p:spPr>
          <a:xfrm>
            <a:off x="634920" y="1049948"/>
            <a:ext cx="10842847" cy="5746454"/>
          </a:xfrm>
          <a:prstGeom prst="rect">
            <a:avLst/>
          </a:prstGeom>
        </p:spPr>
      </p:pic>
      <p:sp>
        <p:nvSpPr>
          <p:cNvPr id="3" name="TextBox 2">
            <a:extLst>
              <a:ext uri="{FF2B5EF4-FFF2-40B4-BE49-F238E27FC236}">
                <a16:creationId xmlns:a16="http://schemas.microsoft.com/office/drawing/2014/main" id="{6D9B4321-DCD0-A607-DE6B-6BF28B8CF80A}"/>
              </a:ext>
            </a:extLst>
          </p:cNvPr>
          <p:cNvSpPr txBox="1"/>
          <p:nvPr/>
        </p:nvSpPr>
        <p:spPr>
          <a:xfrm>
            <a:off x="829048" y="1519486"/>
            <a:ext cx="8094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Flyer</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1A533143-88BA-958A-6B56-00B1635A6FB5}"/>
              </a:ext>
            </a:extLst>
          </p:cNvPr>
          <p:cNvSpPr txBox="1"/>
          <p:nvPr/>
        </p:nvSpPr>
        <p:spPr>
          <a:xfrm>
            <a:off x="2983306" y="1111212"/>
            <a:ext cx="134234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Brochure</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7804EC4-E7AA-33C1-4814-8EF62931E721}"/>
              </a:ext>
            </a:extLst>
          </p:cNvPr>
          <p:cNvSpPr txBox="1"/>
          <p:nvPr/>
        </p:nvSpPr>
        <p:spPr>
          <a:xfrm>
            <a:off x="9774936" y="1888818"/>
            <a:ext cx="17028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Wallet card</a:t>
            </a:r>
          </a:p>
        </p:txBody>
      </p:sp>
    </p:spTree>
    <p:extLst>
      <p:ext uri="{BB962C8B-B14F-4D97-AF65-F5344CB8AC3E}">
        <p14:creationId xmlns:p14="http://schemas.microsoft.com/office/powerpoint/2010/main" val="299170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bdd6eeb-0dd0-4927-947e-a759f08fcf55}" enabled="1" method="Privileged" siteId="{658e63e8-8d39-499c-8f48-13adc9452f4c}" contentBits="0" removed="0"/>
</clbl:labelList>
</file>

<file path=docProps/app.xml><?xml version="1.0" encoding="utf-8"?>
<Properties xmlns="http://schemas.openxmlformats.org/officeDocument/2006/extended-properties" xmlns:vt="http://schemas.openxmlformats.org/officeDocument/2006/docPropsVTypes">
  <TotalTime>11</TotalTime>
  <Words>410</Words>
  <Application>Microsoft Office PowerPoint</Application>
  <PresentationFormat>Widescreen</PresentationFormat>
  <Paragraphs>45</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Aptos</vt:lpstr>
      <vt:lpstr>Arial</vt:lpstr>
      <vt:lpstr>Calibri</vt:lpstr>
      <vt:lpstr>Helvetica</vt:lpstr>
      <vt:lpstr>Nexa Black</vt:lpstr>
      <vt:lpstr>Open Sans</vt:lpstr>
      <vt:lpstr>Segoe UI</vt:lpstr>
      <vt:lpstr>Times</vt:lpstr>
      <vt:lpstr>1_Office Theme</vt:lpstr>
      <vt:lpstr>PowerPoint Presentation</vt:lpstr>
      <vt:lpstr>New tools to keep EBT benefits safe</vt:lpstr>
      <vt:lpstr>New tools to keep EBT benefits safe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Barta James</dc:creator>
  <cp:lastModifiedBy>Barta James</cp:lastModifiedBy>
  <cp:revision>1</cp:revision>
  <dcterms:created xsi:type="dcterms:W3CDTF">2025-06-18T15:13:14Z</dcterms:created>
  <dcterms:modified xsi:type="dcterms:W3CDTF">2025-06-18T15:25:00Z</dcterms:modified>
</cp:coreProperties>
</file>